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theme/themeOverride1.xml" ContentType="application/vnd.openxmlformats-officedocument.themeOverride+xml"/>
  <Override PartName="/ppt/charts/chartEx2.xml" ContentType="application/vnd.ms-office.chartex+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theme/themeOverride2.xml" ContentType="application/vnd.openxmlformats-officedocument.themeOverride+xml"/>
  <Override PartName="/ppt/charts/chartEx3.xml" ContentType="application/vnd.ms-office.chartex+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theme/themeOverride3.xml" ContentType="application/vnd.openxmlformats-officedocument.themeOverride+xml"/>
  <Override PartName="/ppt/notesSlides/notesSlide3.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theme/themeOverride4.xml" ContentType="application/vnd.openxmlformats-officedocument.themeOverride+xml"/>
  <Override PartName="/ppt/charts/chartEx4.xml" ContentType="application/vnd.ms-office.chartex+xml"/>
  <Override PartName="/ppt/charts/style7.xml" ContentType="application/vnd.ms-office.chartstyle+xml"/>
  <Override PartName="/ppt/charts/colors7.xml" ContentType="application/vnd.ms-office.chartcolorstyle+xml"/>
  <Override PartName="/ppt/charts/chartEx5.xml" ContentType="application/vnd.ms-office.chartex+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theme/themeOverride5.xml" ContentType="application/vnd.openxmlformats-officedocument.themeOverride+xml"/>
  <Override PartName="/ppt/notesSlides/notesSlide4.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Ex6.xml" ContentType="application/vnd.ms-office.chartex+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9.xml" ContentType="application/vnd.openxmlformats-officedocument.drawingml.chart+xml"/>
  <Override PartName="/ppt/theme/themeOverride7.xml" ContentType="application/vnd.openxmlformats-officedocument.themeOverride+xml"/>
  <Override PartName="/ppt/notesSlides/notesSlide5.xml" ContentType="application/vnd.openxmlformats-officedocument.presentationml.notesSlide+xml"/>
  <Override PartName="/ppt/charts/chart20.xml" ContentType="application/vnd.openxmlformats-officedocument.drawingml.chart+xml"/>
  <Override PartName="/ppt/theme/themeOverride8.xml" ContentType="application/vnd.openxmlformats-officedocument.themeOverride+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6.xml" ContentType="application/vnd.openxmlformats-officedocument.presentationml.notesSlide+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Ex7.xml" ContentType="application/vnd.ms-office.chartex+xml"/>
  <Override PartName="/ppt/charts/style19.xml" ContentType="application/vnd.ms-office.chartstyle+xml"/>
  <Override PartName="/ppt/charts/colors19.xml" ContentType="application/vnd.ms-office.chartcolorstyle+xml"/>
  <Override PartName="/ppt/notesSlides/notesSlide7.xml" ContentType="application/vnd.openxmlformats-officedocument.presentationml.notesSlide+xml"/>
  <Override PartName="/ppt/charts/chartEx8.xml" ContentType="application/vnd.ms-office.chartex+xml"/>
  <Override PartName="/ppt/charts/style20.xml" ContentType="application/vnd.ms-office.chartstyle+xml"/>
  <Override PartName="/ppt/charts/colors20.xml" ContentType="application/vnd.ms-office.chartcolorstyl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8.xml" ContentType="application/vnd.openxmlformats-officedocument.presentationml.notesSlid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7.xml" ContentType="application/vnd.openxmlformats-officedocument.drawingml.chart+xml"/>
  <Override PartName="/ppt/notesSlides/notesSlide9.xml" ContentType="application/vnd.openxmlformats-officedocument.presentationml.notesSlid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1.xml" ContentType="application/vnd.openxmlformats-officedocument.drawingml.chart+xml"/>
  <Override PartName="/ppt/charts/style27.xml" ContentType="application/vnd.ms-office.chartstyle+xml"/>
  <Override PartName="/ppt/charts/colors2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744" r:id="rId5"/>
    <p:sldMasterId id="2147483764" r:id="rId6"/>
    <p:sldMasterId id="2147483784" r:id="rId7"/>
    <p:sldMasterId id="2147483805" r:id="rId8"/>
  </p:sldMasterIdLst>
  <p:notesMasterIdLst>
    <p:notesMasterId r:id="rId35"/>
  </p:notesMasterIdLst>
  <p:sldIdLst>
    <p:sldId id="5447" r:id="rId9"/>
    <p:sldId id="5448" r:id="rId10"/>
    <p:sldId id="5489" r:id="rId11"/>
    <p:sldId id="5450" r:id="rId12"/>
    <p:sldId id="5487" r:id="rId13"/>
    <p:sldId id="5500" r:id="rId14"/>
    <p:sldId id="5453" r:id="rId15"/>
    <p:sldId id="5454" r:id="rId16"/>
    <p:sldId id="5498" r:id="rId17"/>
    <p:sldId id="5456" r:id="rId18"/>
    <p:sldId id="5457" r:id="rId19"/>
    <p:sldId id="5458" r:id="rId20"/>
    <p:sldId id="5459" r:id="rId21"/>
    <p:sldId id="5460" r:id="rId22"/>
    <p:sldId id="5461" r:id="rId23"/>
    <p:sldId id="5462" r:id="rId24"/>
    <p:sldId id="5464" r:id="rId25"/>
    <p:sldId id="5513" r:id="rId26"/>
    <p:sldId id="5480" r:id="rId27"/>
    <p:sldId id="5506" r:id="rId28"/>
    <p:sldId id="1943503033" r:id="rId29"/>
    <p:sldId id="5497" r:id="rId30"/>
    <p:sldId id="1943503029" r:id="rId31"/>
    <p:sldId id="1943503030" r:id="rId32"/>
    <p:sldId id="2147377030" r:id="rId33"/>
    <p:sldId id="5486" r:id="rId34"/>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nergiföretagen 2025" id="{C974AC1E-4DF7-454D-AED6-68339BFFB47D}">
          <p14:sldIdLst>
            <p14:sldId id="5447"/>
            <p14:sldId id="5448"/>
            <p14:sldId id="5489"/>
            <p14:sldId id="5450"/>
            <p14:sldId id="5487"/>
            <p14:sldId id="5500"/>
            <p14:sldId id="5453"/>
            <p14:sldId id="5454"/>
            <p14:sldId id="5498"/>
            <p14:sldId id="5456"/>
            <p14:sldId id="5457"/>
            <p14:sldId id="5458"/>
            <p14:sldId id="5459"/>
            <p14:sldId id="5460"/>
            <p14:sldId id="5461"/>
            <p14:sldId id="5462"/>
            <p14:sldId id="5464"/>
            <p14:sldId id="5513"/>
            <p14:sldId id="5480"/>
            <p14:sldId id="5506"/>
            <p14:sldId id="1943503033"/>
            <p14:sldId id="5497"/>
            <p14:sldId id="1943503029"/>
            <p14:sldId id="1943503030"/>
            <p14:sldId id="2147377030"/>
            <p14:sldId id="5486"/>
          </p14:sldIdLst>
        </p14:section>
      </p14:sectionLst>
    </p:ext>
    <p:ext uri="{EFAFB233-063F-42B5-8137-9DF3F51BA10A}">
      <p15:sldGuideLst xmlns:p15="http://schemas.microsoft.com/office/powerpoint/2012/main">
        <p15:guide id="1" orient="horz" pos="391" userDrawn="1">
          <p15:clr>
            <a:srgbClr val="A4A3A4"/>
          </p15:clr>
        </p15:guide>
        <p15:guide id="2" pos="2525" userDrawn="1">
          <p15:clr>
            <a:srgbClr val="A4A3A4"/>
          </p15:clr>
        </p15:guide>
        <p15:guide id="3" pos="7219" userDrawn="1">
          <p15:clr>
            <a:srgbClr val="A4A3A4"/>
          </p15:clr>
        </p15:guide>
        <p15:guide id="4" orient="horz" pos="2704" userDrawn="1">
          <p15:clr>
            <a:srgbClr val="A4A3A4"/>
          </p15:clr>
        </p15:guide>
        <p15:guide id="5" orient="horz" pos="9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5E35"/>
    <a:srgbClr val="FFAB91"/>
    <a:srgbClr val="116478"/>
    <a:srgbClr val="D5F2EC"/>
    <a:srgbClr val="EAEAEA"/>
    <a:srgbClr val="D9D9D9"/>
    <a:srgbClr val="DCF0F1"/>
    <a:srgbClr val="DDEFEB"/>
    <a:srgbClr val="86C7C1"/>
    <a:srgbClr val="46A9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341" y="72"/>
      </p:cViewPr>
      <p:guideLst>
        <p:guide orient="horz" pos="391"/>
        <p:guide pos="2525"/>
        <p:guide pos="7219"/>
        <p:guide orient="horz" pos="2704"/>
        <p:guide orient="horz" pos="98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4.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5.xml"/><Relationship Id="rId1" Type="http://schemas.microsoft.com/office/2011/relationships/chartStyle" Target="style1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6.xml"/><Relationship Id="rId1" Type="http://schemas.microsoft.com/office/2011/relationships/chartStyle" Target="style16.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7.xml"/><Relationship Id="rId1" Type="http://schemas.microsoft.com/office/2011/relationships/chartStyle" Target="style17.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8.xml"/><Relationship Id="rId1" Type="http://schemas.microsoft.com/office/2011/relationships/chartStyle" Target="style18.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6.xml"/><Relationship Id="rId1" Type="http://schemas.microsoft.com/office/2011/relationships/chartStyle" Target="style26.xml"/></Relationships>
</file>

<file path=ppt/charts/_rels/chart3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package" Target="../embeddings/Microsoft_Excel_Worksheet30.xlsx"/><Relationship Id="rId3" Type="http://schemas.openxmlformats.org/officeDocument/2006/relationships/image" Target="../media/image48.pn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 Type="http://schemas.microsoft.com/office/2011/relationships/chartColorStyle" Target="colors27.xml"/><Relationship Id="rId16" Type="http://schemas.openxmlformats.org/officeDocument/2006/relationships/image" Target="../media/image61.png"/><Relationship Id="rId1" Type="http://schemas.microsoft.com/office/2011/relationships/chartStyle" Target="style2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demoskop.sharepoint.com/sites/DemoskopProjekt/Demoskop/Kunder/Energif&#246;retagen_ENF&#214;/0006_Politikerpanelen%202025/Resultat/Elprisomr&#229;den%20-%20kartor.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demoskop.sharepoint.com/sites/DemoskopProjekt/Demoskop/Kunder/Energif&#246;retagen_ENF&#214;/0006_Politikerpanelen%202025/Resultat/Elprisomr&#229;den%20-%20kartor.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https://demoskop.sharepoint.com/sites/DemoskopProjekt/Demoskop/Kunder/Energif&#246;retagen_ENF&#214;/0006_Politikerpanelen%202025/Resultat/Elprisomr&#229;den%20-%20kartor.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https://demoskop.sharepoint.com/sites/DemoskopProjekt/Demoskop/Kunder/Energif&#246;retagen_ENF&#214;/0006_Politikerpanelen%202025/Resultat/Elprisomr&#229;den%20-%20kartor.xlsx" TargetMode="External"/></Relationships>
</file>

<file path=ppt/charts/_rels/chartEx5.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https://demoskop.sharepoint.com/sites/DemoskopProjekt/Demoskop/Kunder/Energif&#246;retagen_ENF&#214;/0006_Politikerpanelen%202025/Resultat/Elprisomr&#229;den%20-%20kartor.xlsx" TargetMode="External"/></Relationships>
</file>

<file path=ppt/charts/_rels/chartEx6.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https://demoskop.sharepoint.com/sites/DemoskopProjekt/Demoskop/Kunder/Energif&#246;retagen_ENF&#214;/0006_Politikerpanelen%202025/Resultat/Elprisomr&#229;den%20-%20kartor.xlsx" TargetMode="External"/></Relationships>
</file>

<file path=ppt/charts/_rels/chartEx7.xml.rels><?xml version="1.0" encoding="UTF-8" standalone="yes"?>
<Relationships xmlns="http://schemas.openxmlformats.org/package/2006/relationships"><Relationship Id="rId3" Type="http://schemas.microsoft.com/office/2011/relationships/chartColorStyle" Target="colors19.xml"/><Relationship Id="rId2" Type="http://schemas.microsoft.com/office/2011/relationships/chartStyle" Target="style19.xml"/><Relationship Id="rId1" Type="http://schemas.openxmlformats.org/officeDocument/2006/relationships/oleObject" Target="https://demoskop.sharepoint.com/sites/DemoskopProjekt/Demoskop/Kunder/Energif&#246;retagen_ENF&#214;/0006_Politikerpanelen%202025/Resultat/Elprisomr&#229;den%20-%20kartor.xlsx" TargetMode="External"/></Relationships>
</file>

<file path=ppt/charts/_rels/chartEx8.xml.rels><?xml version="1.0" encoding="UTF-8" standalone="yes"?>
<Relationships xmlns="http://schemas.openxmlformats.org/package/2006/relationships"><Relationship Id="rId3" Type="http://schemas.microsoft.com/office/2011/relationships/chartColorStyle" Target="colors20.xml"/><Relationship Id="rId2" Type="http://schemas.microsoft.com/office/2011/relationships/chartStyle" Target="style20.xml"/><Relationship Id="rId1" Type="http://schemas.openxmlformats.org/officeDocument/2006/relationships/oleObject" Target="https://demoskop.sharepoint.com/sites/DemoskopProjekt/Demoskop/Kunder/Energif&#246;retagen_ENF&#214;/0006_Politikerpanelen%202025/Resultat/L&#228;n%20-%20karto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8AF2-4440-A0B6-8E48AFDED6B6}"/>
              </c:ext>
            </c:extLst>
          </c:dPt>
          <c:cat>
            <c:strRef>
              <c:f>Sheet1!$A$2</c:f>
              <c:strCache>
                <c:ptCount val="1"/>
                <c:pt idx="0">
                  <c:v>Category 1</c:v>
                </c:pt>
              </c:strCache>
            </c:strRef>
          </c:cat>
          <c:val>
            <c:numRef>
              <c:f>Sheet1!$B$2</c:f>
              <c:numCache>
                <c:formatCode>General</c:formatCode>
                <c:ptCount val="1"/>
                <c:pt idx="0">
                  <c:v>36.483035388540003</c:v>
                </c:pt>
              </c:numCache>
            </c:numRef>
          </c:val>
          <c:extLst>
            <c:ext xmlns:c16="http://schemas.microsoft.com/office/drawing/2014/chart" uri="{C3380CC4-5D6E-409C-BE32-E72D297353CC}">
              <c16:uniqueId val="{00000002-8AF2-4440-A0B6-8E48AFDED6B6}"/>
            </c:ext>
          </c:extLst>
        </c:ser>
        <c:ser>
          <c:idx val="1"/>
          <c:order val="1"/>
          <c:tx>
            <c:strRef>
              <c:f>Sheet1!$C$1</c:f>
              <c:strCache>
                <c:ptCount val="1"/>
                <c:pt idx="0">
                  <c:v>Series 2</c:v>
                </c:pt>
              </c:strCache>
            </c:strRef>
          </c:tx>
          <c:spPr>
            <a:solidFill>
              <a:schemeClr val="accent4"/>
            </a:solidFill>
            <a:ln cap="rnd" cmpd="sng">
              <a:noFill/>
            </a:ln>
            <a:effectLst/>
          </c:spPr>
          <c:invertIfNegative val="0"/>
          <c:cat>
            <c:strRef>
              <c:f>Sheet1!$A$2</c:f>
              <c:strCache>
                <c:ptCount val="1"/>
                <c:pt idx="0">
                  <c:v>Category 1</c:v>
                </c:pt>
              </c:strCache>
            </c:strRef>
          </c:cat>
          <c:val>
            <c:numRef>
              <c:f>Sheet1!$C$2</c:f>
              <c:numCache>
                <c:formatCode>General</c:formatCode>
                <c:ptCount val="1"/>
                <c:pt idx="0">
                  <c:v>63.516964611455698</c:v>
                </c:pt>
              </c:numCache>
            </c:numRef>
          </c:val>
          <c:extLst>
            <c:ext xmlns:c16="http://schemas.microsoft.com/office/drawing/2014/chart" uri="{C3380CC4-5D6E-409C-BE32-E72D297353CC}">
              <c16:uniqueId val="{00000003-8AF2-4440-A0B6-8E48AFDED6B6}"/>
            </c:ext>
          </c:extLst>
        </c:ser>
        <c:dLbls>
          <c:showLegendKey val="0"/>
          <c:showVal val="0"/>
          <c:showCatName val="0"/>
          <c:showSerName val="0"/>
          <c:showPercent val="0"/>
          <c:showBubbleSize val="0"/>
        </c:dLbls>
        <c:gapWidth val="150"/>
        <c:overlap val="100"/>
        <c:axId val="688624303"/>
        <c:axId val="688632623"/>
      </c:barChart>
      <c:catAx>
        <c:axId val="688624303"/>
        <c:scaling>
          <c:orientation val="minMax"/>
        </c:scaling>
        <c:delete val="1"/>
        <c:axPos val="l"/>
        <c:numFmt formatCode="General" sourceLinked="1"/>
        <c:majorTickMark val="none"/>
        <c:minorTickMark val="none"/>
        <c:tickLblPos val="nextTo"/>
        <c:crossAx val="688632623"/>
        <c:crosses val="autoZero"/>
        <c:auto val="1"/>
        <c:lblAlgn val="ctr"/>
        <c:lblOffset val="100"/>
        <c:noMultiLvlLbl val="0"/>
      </c:catAx>
      <c:valAx>
        <c:axId val="688632623"/>
        <c:scaling>
          <c:orientation val="minMax"/>
        </c:scaling>
        <c:delete val="1"/>
        <c:axPos val="b"/>
        <c:numFmt formatCode="0%" sourceLinked="1"/>
        <c:majorTickMark val="none"/>
        <c:minorTickMark val="none"/>
        <c:tickLblPos val="nextTo"/>
        <c:crossAx val="6886243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763978989677224E-2"/>
          <c:y val="0.17645388989009589"/>
          <c:w val="0.89482254899553337"/>
          <c:h val="0.62214423641165817"/>
        </c:manualLayout>
      </c:layout>
      <c:barChart>
        <c:barDir val="col"/>
        <c:grouping val="clustered"/>
        <c:varyColors val="0"/>
        <c:ser>
          <c:idx val="1"/>
          <c:order val="0"/>
          <c:tx>
            <c:v>Bra</c:v>
          </c:tx>
          <c:spPr>
            <a:solidFill>
              <a:srgbClr val="50B5B8"/>
            </a:solidFill>
            <a:ln>
              <a:solidFill>
                <a:srgbClr val="50B5B8"/>
              </a:solidFill>
            </a:ln>
          </c:spPr>
          <c:invertIfNegative val="0"/>
          <c:dLbls>
            <c:dLbl>
              <c:idx val="3"/>
              <c:numFmt formatCode="##\%" sourceLinked="0"/>
              <c:spPr>
                <a:noFill/>
                <a:ln w="22231">
                  <a:noFill/>
                </a:ln>
                <a:effectLst/>
              </c:spPr>
              <c:txPr>
                <a:bodyPr wrap="square" lIns="38100" tIns="19050" rIns="38100" bIns="19050" anchor="ctr">
                  <a:spAutoFit/>
                </a:bodyPr>
                <a:lstStyle/>
                <a:p>
                  <a:pPr algn="ctr">
                    <a:defRPr lang="sv-SE" sz="12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0-EACA-4D65-8BD5-1DAA9619C055}"/>
                </c:ext>
              </c:extLst>
            </c:dLbl>
            <c:numFmt formatCode="##\%" sourceLinked="0"/>
            <c:spPr>
              <a:noFill/>
              <a:ln w="22231">
                <a:noFill/>
              </a:ln>
            </c:spPr>
            <c:txPr>
              <a:bodyPr/>
              <a:lstStyle/>
              <a:p>
                <a:pPr algn="ctr">
                  <a:defRPr lang="sv-SE" sz="12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Samtliga</c:v>
                </c:pt>
                <c:pt idx="1">
                  <c:v>Mindre än 30 000 invånare</c:v>
                </c:pt>
                <c:pt idx="2">
                  <c:v>30-200 000 invånare</c:v>
                </c:pt>
                <c:pt idx="3">
                  <c:v>200 000- invånare</c:v>
                </c:pt>
              </c:strCache>
            </c:strRef>
          </c:cat>
          <c:val>
            <c:numRef>
              <c:f>Sheet1!$B$2:$B$5</c:f>
              <c:numCache>
                <c:formatCode>General</c:formatCode>
                <c:ptCount val="4"/>
                <c:pt idx="0">
                  <c:v>55.17241379310336</c:v>
                </c:pt>
                <c:pt idx="1">
                  <c:v>55.193992490613262</c:v>
                </c:pt>
                <c:pt idx="2">
                  <c:v>56.084172003659724</c:v>
                </c:pt>
                <c:pt idx="3">
                  <c:v>39.062500000000007</c:v>
                </c:pt>
              </c:numCache>
            </c:numRef>
          </c:val>
          <c:extLst>
            <c:ext xmlns:c16="http://schemas.microsoft.com/office/drawing/2014/chart" uri="{C3380CC4-5D6E-409C-BE32-E72D297353CC}">
              <c16:uniqueId val="{00000001-EACA-4D65-8BD5-1DAA9619C055}"/>
            </c:ext>
          </c:extLst>
        </c:ser>
        <c:ser>
          <c:idx val="0"/>
          <c:order val="1"/>
          <c:tx>
            <c:v>Dålig</c:v>
          </c:tx>
          <c:spPr>
            <a:solidFill>
              <a:srgbClr val="F95E35"/>
            </a:solidFill>
          </c:spPr>
          <c:invertIfNegative val="0"/>
          <c:dLbls>
            <c:dLbl>
              <c:idx val="0"/>
              <c:layout>
                <c:manualLayout>
                  <c:x val="4.7812826713139224E-3"/>
                  <c:y val="-1.033370150379816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A5-45F5-AF49-CADD27729223}"/>
                </c:ext>
              </c:extLst>
            </c:dLbl>
            <c:dLbl>
              <c:idx val="1"/>
              <c:layout>
                <c:manualLayout>
                  <c:x val="2.3906413356568736E-3"/>
                  <c:y val="-1.033370150379816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7A5-45F5-AF49-CADD27729223}"/>
                </c:ext>
              </c:extLst>
            </c:dLbl>
            <c:dLbl>
              <c:idx val="2"/>
              <c:layout>
                <c:manualLayout>
                  <c:x val="2.3906413356568736E-3"/>
                  <c:y val="2.81831478534538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A5-45F5-AF49-CADD27729223}"/>
                </c:ext>
              </c:extLst>
            </c:dLbl>
            <c:dLbl>
              <c:idx val="3"/>
              <c:layout>
                <c:manualLayout>
                  <c:x val="4.7812826713139224E-3"/>
                  <c:y val="5.63662957069076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A5-45F5-AF49-CADD27729223}"/>
                </c:ext>
              </c:extLst>
            </c:dLbl>
            <c:numFmt formatCode="##0\%" sourceLinked="0"/>
            <c:spPr>
              <a:noFill/>
              <a:ln>
                <a:noFill/>
              </a:ln>
              <a:effectLst/>
            </c:spPr>
            <c:txPr>
              <a:bodyPr wrap="square" lIns="38100" tIns="19050" rIns="38100" bIns="19050" anchor="ctr" anchorCtr="0">
                <a:spAutoFit/>
              </a:bodyPr>
              <a:lstStyle/>
              <a:p>
                <a:pPr algn="ctr">
                  <a:defRPr lang="en-US" sz="12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Samtliga</c:v>
                </c:pt>
                <c:pt idx="1">
                  <c:v>Mindre än 30 000 invånare</c:v>
                </c:pt>
                <c:pt idx="2">
                  <c:v>30-200 000 invånare</c:v>
                </c:pt>
                <c:pt idx="3">
                  <c:v>200 000- invånare</c:v>
                </c:pt>
              </c:strCache>
            </c:strRef>
          </c:cat>
          <c:val>
            <c:numRef>
              <c:f>Sheet1!$C$2:$C$5</c:f>
              <c:numCache>
                <c:formatCode>General</c:formatCode>
                <c:ptCount val="4"/>
                <c:pt idx="0">
                  <c:v>12.95825771324863</c:v>
                </c:pt>
                <c:pt idx="1">
                  <c:v>11.264080100125163</c:v>
                </c:pt>
                <c:pt idx="2">
                  <c:v>14.821591948764871</c:v>
                </c:pt>
                <c:pt idx="3">
                  <c:v>23.4375</c:v>
                </c:pt>
              </c:numCache>
            </c:numRef>
          </c:val>
          <c:extLst>
            <c:ext xmlns:c16="http://schemas.microsoft.com/office/drawing/2014/chart" uri="{C3380CC4-5D6E-409C-BE32-E72D297353CC}">
              <c16:uniqueId val="{00000001-E7A5-45F5-AF49-CADD27729223}"/>
            </c:ext>
          </c:extLst>
        </c:ser>
        <c:dLbls>
          <c:dLblPos val="ctr"/>
          <c:showLegendKey val="0"/>
          <c:showVal val="1"/>
          <c:showCatName val="0"/>
          <c:showSerName val="0"/>
          <c:showPercent val="0"/>
          <c:showBubbleSize val="0"/>
        </c:dLbls>
        <c:gapWidth val="150"/>
        <c:overlap val="-1"/>
        <c:axId val="188551936"/>
        <c:axId val="188553472"/>
      </c:barChart>
      <c:catAx>
        <c:axId val="188551936"/>
        <c:scaling>
          <c:orientation val="minMax"/>
        </c:scaling>
        <c:delete val="0"/>
        <c:axPos val="b"/>
        <c:numFmt formatCode="General" sourceLinked="0"/>
        <c:majorTickMark val="none"/>
        <c:minorTickMark val="none"/>
        <c:tickLblPos val="nextTo"/>
        <c:spPr>
          <a:ln w="11115">
            <a:solidFill>
              <a:sysClr val="windowText" lastClr="000000"/>
            </a:solidFill>
            <a:prstDash val="solid"/>
          </a:ln>
        </c:spPr>
        <c:txPr>
          <a:bodyPr rot="0" vert="horz" anchor="ctr" anchorCtr="1"/>
          <a:lstStyle/>
          <a:p>
            <a:pPr algn="ctr">
              <a:defRPr lang="en-US" sz="1000" b="0" i="0" u="none" strike="noStrike" kern="1200" baseline="0">
                <a:solidFill>
                  <a:srgbClr val="333333"/>
                </a:solidFill>
                <a:latin typeface="Arial Nova Light" panose="020B0304020202020204" pitchFamily="34" charset="0"/>
                <a:ea typeface="Verdana"/>
                <a:cs typeface="Arial" panose="020B0604020202020204" pitchFamily="34" charset="0"/>
              </a:defRPr>
            </a:pPr>
            <a:endParaRPr lang="sv-SE"/>
          </a:p>
        </c:txPr>
        <c:crossAx val="188553472"/>
        <c:crossesAt val="0"/>
        <c:auto val="0"/>
        <c:lblAlgn val="ctr"/>
        <c:lblOffset val="100"/>
        <c:tickLblSkip val="1"/>
        <c:tickMarkSkip val="1"/>
        <c:noMultiLvlLbl val="0"/>
      </c:catAx>
      <c:valAx>
        <c:axId val="188553472"/>
        <c:scaling>
          <c:orientation val="minMax"/>
          <c:max val="100"/>
          <c:min val="0"/>
        </c:scaling>
        <c:delete val="0"/>
        <c:axPos val="l"/>
        <c:numFmt formatCode="##0\%" sourceLinked="0"/>
        <c:majorTickMark val="out"/>
        <c:minorTickMark val="none"/>
        <c:tickLblPos val="nextTo"/>
        <c:spPr>
          <a:ln w="8337">
            <a:noFill/>
          </a:ln>
        </c:spPr>
        <c:txPr>
          <a:bodyPr rot="0" vert="horz"/>
          <a:lstStyle/>
          <a:p>
            <a:pPr>
              <a:defRPr sz="1200" b="0" i="0" u="none" strike="noStrike" baseline="0">
                <a:solidFill>
                  <a:schemeClr val="tx1"/>
                </a:solidFill>
                <a:latin typeface="Arial Nova Light" panose="020B0304020202020204" pitchFamily="34" charset="0"/>
                <a:ea typeface="Verdana"/>
                <a:cs typeface="Arial" panose="020B0604020202020204" pitchFamily="34" charset="0"/>
              </a:defRPr>
            </a:pPr>
            <a:endParaRPr lang="sv-SE"/>
          </a:p>
        </c:txPr>
        <c:crossAx val="188551936"/>
        <c:crosses val="autoZero"/>
        <c:crossBetween val="between"/>
        <c:majorUnit val="20"/>
        <c:minorUnit val="10"/>
      </c:valAx>
    </c:plotArea>
    <c:legend>
      <c:legendPos val="r"/>
      <c:layout>
        <c:manualLayout>
          <c:xMode val="edge"/>
          <c:yMode val="edge"/>
          <c:x val="0.89348017518318512"/>
          <c:y val="0.31829159527490664"/>
          <c:w val="8.2613411460245145E-2"/>
          <c:h val="9.2858368142479775E-2"/>
        </c:manualLayout>
      </c:layout>
      <c:overlay val="0"/>
      <c:txPr>
        <a:bodyPr/>
        <a:lstStyle/>
        <a:p>
          <a:pPr>
            <a:defRPr sz="1000">
              <a:latin typeface="Arial Nova Light" panose="020B0304020202020204" pitchFamily="34" charset="0"/>
            </a:defRPr>
          </a:pPr>
          <a:endParaRPr lang="sv-SE"/>
        </a:p>
      </c:txPr>
    </c:legend>
    <c:plotVisOnly val="1"/>
    <c:dispBlanksAs val="gap"/>
    <c:showDLblsOverMax val="0"/>
  </c:chart>
  <c:spPr>
    <a:noFill/>
    <a:ln>
      <a:noFill/>
    </a:ln>
  </c:spPr>
  <c:txPr>
    <a:bodyPr/>
    <a:lstStyle/>
    <a:p>
      <a:pPr>
        <a:defRPr sz="875" b="0" i="0" u="none" strike="noStrike" baseline="0">
          <a:solidFill>
            <a:schemeClr val="tx1"/>
          </a:solidFill>
          <a:latin typeface="Arial"/>
          <a:ea typeface="Arial"/>
          <a:cs typeface="Arial"/>
        </a:defRPr>
      </a:pPr>
      <a:endParaRPr lang="sv-SE"/>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763978989677224E-2"/>
          <c:y val="0.17645388989009589"/>
          <c:w val="0.89482254899553337"/>
          <c:h val="0.62214423641165817"/>
        </c:manualLayout>
      </c:layout>
      <c:barChart>
        <c:barDir val="col"/>
        <c:grouping val="clustered"/>
        <c:varyColors val="0"/>
        <c:ser>
          <c:idx val="1"/>
          <c:order val="0"/>
          <c:tx>
            <c:v>Bra</c:v>
          </c:tx>
          <c:spPr>
            <a:solidFill>
              <a:srgbClr val="50B5B8"/>
            </a:solidFill>
            <a:ln>
              <a:solidFill>
                <a:srgbClr val="50B5B8"/>
              </a:solidFill>
            </a:ln>
          </c:spPr>
          <c:invertIfNegative val="0"/>
          <c:dLbls>
            <c:dLbl>
              <c:idx val="3"/>
              <c:numFmt formatCode="##\%" sourceLinked="0"/>
              <c:spPr>
                <a:noFill/>
                <a:ln w="22231">
                  <a:noFill/>
                </a:ln>
                <a:effectLst/>
              </c:spPr>
              <c:txPr>
                <a:bodyPr wrap="square" lIns="38100" tIns="19050" rIns="38100" bIns="19050" anchor="ctr">
                  <a:spAutoFit/>
                </a:bodyPr>
                <a:lstStyle/>
                <a:p>
                  <a:pPr algn="ctr">
                    <a:defRPr lang="sv-SE" sz="12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0-EACA-4D65-8BD5-1DAA9619C055}"/>
                </c:ext>
              </c:extLst>
            </c:dLbl>
            <c:numFmt formatCode="##\%" sourceLinked="0"/>
            <c:spPr>
              <a:noFill/>
              <a:ln w="22231">
                <a:noFill/>
              </a:ln>
            </c:spPr>
            <c:txPr>
              <a:bodyPr/>
              <a:lstStyle/>
              <a:p>
                <a:pPr algn="ctr">
                  <a:defRPr lang="sv-SE" sz="12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Samtliga</c:v>
                </c:pt>
                <c:pt idx="1">
                  <c:v>Mindre än 30 000 invånare</c:v>
                </c:pt>
                <c:pt idx="2">
                  <c:v>30-200 000 invånare</c:v>
                </c:pt>
                <c:pt idx="3">
                  <c:v>200 000- invånare</c:v>
                </c:pt>
              </c:strCache>
            </c:strRef>
          </c:cat>
          <c:val>
            <c:numRef>
              <c:f>Sheet1!$B$2:$B$5</c:f>
              <c:numCache>
                <c:formatCode>General</c:formatCode>
                <c:ptCount val="4"/>
                <c:pt idx="0">
                  <c:v>49.147005444646169</c:v>
                </c:pt>
                <c:pt idx="1">
                  <c:v>50.625782227784796</c:v>
                </c:pt>
                <c:pt idx="2">
                  <c:v>48.215919487648705</c:v>
                </c:pt>
                <c:pt idx="3">
                  <c:v>28.124999999999993</c:v>
                </c:pt>
              </c:numCache>
            </c:numRef>
          </c:val>
          <c:extLst>
            <c:ext xmlns:c16="http://schemas.microsoft.com/office/drawing/2014/chart" uri="{C3380CC4-5D6E-409C-BE32-E72D297353CC}">
              <c16:uniqueId val="{00000001-EACA-4D65-8BD5-1DAA9619C055}"/>
            </c:ext>
          </c:extLst>
        </c:ser>
        <c:ser>
          <c:idx val="0"/>
          <c:order val="1"/>
          <c:tx>
            <c:v>Dålig</c:v>
          </c:tx>
          <c:spPr>
            <a:solidFill>
              <a:srgbClr val="F95E35"/>
            </a:solidFill>
          </c:spPr>
          <c:invertIfNegative val="0"/>
          <c:dLbls>
            <c:dLbl>
              <c:idx val="0"/>
              <c:layout>
                <c:manualLayout>
                  <c:x val="4.7812826713139224E-3"/>
                  <c:y val="-1.033370150379816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A5-45F5-AF49-CADD27729223}"/>
                </c:ext>
              </c:extLst>
            </c:dLbl>
            <c:dLbl>
              <c:idx val="1"/>
              <c:layout>
                <c:manualLayout>
                  <c:x val="2.3906413356568736E-3"/>
                  <c:y val="-1.033370150379816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7A5-45F5-AF49-CADD27729223}"/>
                </c:ext>
              </c:extLst>
            </c:dLbl>
            <c:dLbl>
              <c:idx val="2"/>
              <c:layout>
                <c:manualLayout>
                  <c:x val="2.3906413356568736E-3"/>
                  <c:y val="2.81831478534538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A5-45F5-AF49-CADD27729223}"/>
                </c:ext>
              </c:extLst>
            </c:dLbl>
            <c:dLbl>
              <c:idx val="3"/>
              <c:layout>
                <c:manualLayout>
                  <c:x val="4.7812826713139224E-3"/>
                  <c:y val="5.63662957069076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A5-45F5-AF49-CADD27729223}"/>
                </c:ext>
              </c:extLst>
            </c:dLbl>
            <c:numFmt formatCode="##0\%" sourceLinked="0"/>
            <c:spPr>
              <a:noFill/>
              <a:ln>
                <a:noFill/>
              </a:ln>
              <a:effectLst/>
            </c:spPr>
            <c:txPr>
              <a:bodyPr wrap="square" lIns="38100" tIns="19050" rIns="38100" bIns="19050" anchor="ctr" anchorCtr="0">
                <a:spAutoFit/>
              </a:bodyPr>
              <a:lstStyle/>
              <a:p>
                <a:pPr algn="ctr">
                  <a:defRPr lang="en-US" sz="12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Samtliga</c:v>
                </c:pt>
                <c:pt idx="1">
                  <c:v>Mindre än 30 000 invånare</c:v>
                </c:pt>
                <c:pt idx="2">
                  <c:v>30-200 000 invånare</c:v>
                </c:pt>
                <c:pt idx="3">
                  <c:v>200 000- invånare</c:v>
                </c:pt>
              </c:strCache>
            </c:strRef>
          </c:cat>
          <c:val>
            <c:numRef>
              <c:f>Sheet1!$C$2:$C$5</c:f>
              <c:numCache>
                <c:formatCode>General</c:formatCode>
                <c:ptCount val="4"/>
                <c:pt idx="0">
                  <c:v>17.132486388384788</c:v>
                </c:pt>
                <c:pt idx="1">
                  <c:v>14.455569461827292</c:v>
                </c:pt>
                <c:pt idx="2">
                  <c:v>20.219579139981729</c:v>
                </c:pt>
                <c:pt idx="3">
                  <c:v>31.250000000000007</c:v>
                </c:pt>
              </c:numCache>
            </c:numRef>
          </c:val>
          <c:extLst>
            <c:ext xmlns:c16="http://schemas.microsoft.com/office/drawing/2014/chart" uri="{C3380CC4-5D6E-409C-BE32-E72D297353CC}">
              <c16:uniqueId val="{00000001-E7A5-45F5-AF49-CADD27729223}"/>
            </c:ext>
          </c:extLst>
        </c:ser>
        <c:dLbls>
          <c:dLblPos val="ctr"/>
          <c:showLegendKey val="0"/>
          <c:showVal val="1"/>
          <c:showCatName val="0"/>
          <c:showSerName val="0"/>
          <c:showPercent val="0"/>
          <c:showBubbleSize val="0"/>
        </c:dLbls>
        <c:gapWidth val="150"/>
        <c:overlap val="-1"/>
        <c:axId val="188551936"/>
        <c:axId val="188553472"/>
      </c:barChart>
      <c:catAx>
        <c:axId val="188551936"/>
        <c:scaling>
          <c:orientation val="minMax"/>
        </c:scaling>
        <c:delete val="0"/>
        <c:axPos val="b"/>
        <c:numFmt formatCode="General" sourceLinked="0"/>
        <c:majorTickMark val="none"/>
        <c:minorTickMark val="none"/>
        <c:tickLblPos val="nextTo"/>
        <c:spPr>
          <a:ln w="11115">
            <a:solidFill>
              <a:sysClr val="windowText" lastClr="000000"/>
            </a:solidFill>
            <a:prstDash val="solid"/>
          </a:ln>
        </c:spPr>
        <c:txPr>
          <a:bodyPr rot="0" vert="horz" anchor="ctr" anchorCtr="1"/>
          <a:lstStyle/>
          <a:p>
            <a:pPr algn="ctr">
              <a:defRPr lang="en-US" sz="1000" b="0" i="0" u="none" strike="noStrike" kern="1200" baseline="0">
                <a:solidFill>
                  <a:srgbClr val="333333"/>
                </a:solidFill>
                <a:latin typeface="Arial Nova Light" panose="020B0304020202020204" pitchFamily="34" charset="0"/>
                <a:ea typeface="Verdana"/>
                <a:cs typeface="Arial" panose="020B0604020202020204" pitchFamily="34" charset="0"/>
              </a:defRPr>
            </a:pPr>
            <a:endParaRPr lang="sv-SE"/>
          </a:p>
        </c:txPr>
        <c:crossAx val="188553472"/>
        <c:crossesAt val="0"/>
        <c:auto val="0"/>
        <c:lblAlgn val="ctr"/>
        <c:lblOffset val="100"/>
        <c:tickLblSkip val="1"/>
        <c:tickMarkSkip val="1"/>
        <c:noMultiLvlLbl val="0"/>
      </c:catAx>
      <c:valAx>
        <c:axId val="188553472"/>
        <c:scaling>
          <c:orientation val="minMax"/>
          <c:max val="100"/>
          <c:min val="0"/>
        </c:scaling>
        <c:delete val="0"/>
        <c:axPos val="l"/>
        <c:numFmt formatCode="##0\%" sourceLinked="0"/>
        <c:majorTickMark val="out"/>
        <c:minorTickMark val="none"/>
        <c:tickLblPos val="nextTo"/>
        <c:spPr>
          <a:ln w="8337">
            <a:noFill/>
          </a:ln>
        </c:spPr>
        <c:txPr>
          <a:bodyPr rot="0" vert="horz"/>
          <a:lstStyle/>
          <a:p>
            <a:pPr>
              <a:defRPr sz="1200" b="0" i="0" u="none" strike="noStrike" baseline="0">
                <a:solidFill>
                  <a:schemeClr val="tx1"/>
                </a:solidFill>
                <a:latin typeface="Arial Nova Light" panose="020B0304020202020204" pitchFamily="34" charset="0"/>
                <a:ea typeface="Verdana"/>
                <a:cs typeface="Arial" panose="020B0604020202020204" pitchFamily="34" charset="0"/>
              </a:defRPr>
            </a:pPr>
            <a:endParaRPr lang="sv-SE"/>
          </a:p>
        </c:txPr>
        <c:crossAx val="188551936"/>
        <c:crosses val="autoZero"/>
        <c:crossBetween val="between"/>
        <c:majorUnit val="20"/>
        <c:minorUnit val="10"/>
      </c:valAx>
    </c:plotArea>
    <c:legend>
      <c:legendPos val="r"/>
      <c:layout>
        <c:manualLayout>
          <c:xMode val="edge"/>
          <c:yMode val="edge"/>
          <c:x val="0.89348017518318512"/>
          <c:y val="0.31829159527490664"/>
          <c:w val="8.2613411460245145E-2"/>
          <c:h val="9.2858368142479775E-2"/>
        </c:manualLayout>
      </c:layout>
      <c:overlay val="0"/>
      <c:txPr>
        <a:bodyPr/>
        <a:lstStyle/>
        <a:p>
          <a:pPr>
            <a:defRPr sz="1000">
              <a:latin typeface="Arial Nova Light" panose="020B0304020202020204" pitchFamily="34" charset="0"/>
            </a:defRPr>
          </a:pPr>
          <a:endParaRPr lang="sv-SE"/>
        </a:p>
      </c:txPr>
    </c:legend>
    <c:plotVisOnly val="1"/>
    <c:dispBlanksAs val="gap"/>
    <c:showDLblsOverMax val="0"/>
  </c:chart>
  <c:spPr>
    <a:noFill/>
    <a:ln>
      <a:noFill/>
    </a:ln>
  </c:spPr>
  <c:txPr>
    <a:bodyPr/>
    <a:lstStyle/>
    <a:p>
      <a:pPr>
        <a:defRPr sz="875" b="0" i="0" u="none" strike="noStrike" baseline="0">
          <a:solidFill>
            <a:schemeClr val="tx1"/>
          </a:solidFill>
          <a:latin typeface="Arial"/>
          <a:ea typeface="Arial"/>
          <a:cs typeface="Arial"/>
        </a:defRPr>
      </a:pPr>
      <a:endParaRPr lang="sv-SE"/>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15843250730086"/>
          <c:y val="0.16799885669623826"/>
          <c:w val="0.89482254899553337"/>
          <c:h val="0.62214423641165817"/>
        </c:manualLayout>
      </c:layout>
      <c:barChart>
        <c:barDir val="col"/>
        <c:grouping val="clustered"/>
        <c:varyColors val="0"/>
        <c:ser>
          <c:idx val="1"/>
          <c:order val="0"/>
          <c:tx>
            <c:v>Bra</c:v>
          </c:tx>
          <c:spPr>
            <a:solidFill>
              <a:srgbClr val="50B5B8"/>
            </a:solidFill>
            <a:ln>
              <a:solidFill>
                <a:srgbClr val="50B5B8"/>
              </a:solidFill>
            </a:ln>
          </c:spPr>
          <c:invertIfNegative val="0"/>
          <c:dLbls>
            <c:dLbl>
              <c:idx val="3"/>
              <c:numFmt formatCode="##\%" sourceLinked="0"/>
              <c:spPr>
                <a:noFill/>
                <a:ln w="22231">
                  <a:noFill/>
                </a:ln>
                <a:effectLst/>
              </c:spPr>
              <c:txPr>
                <a:bodyPr wrap="square" lIns="38100" tIns="19050" rIns="38100" bIns="19050" anchor="ctr">
                  <a:spAutoFit/>
                </a:bodyPr>
                <a:lstStyle/>
                <a:p>
                  <a:pPr algn="ctr">
                    <a:defRPr lang="sv-SE" sz="12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0-EACA-4D65-8BD5-1DAA9619C055}"/>
                </c:ext>
              </c:extLst>
            </c:dLbl>
            <c:numFmt formatCode="##\%" sourceLinked="0"/>
            <c:spPr>
              <a:noFill/>
              <a:ln w="22231">
                <a:noFill/>
              </a:ln>
            </c:spPr>
            <c:txPr>
              <a:bodyPr/>
              <a:lstStyle/>
              <a:p>
                <a:pPr algn="ctr">
                  <a:defRPr lang="sv-SE" sz="12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Samtliga</c:v>
                </c:pt>
                <c:pt idx="1">
                  <c:v>Mindre än 30 000 invånare</c:v>
                </c:pt>
                <c:pt idx="2">
                  <c:v>30-200 000 invånare</c:v>
                </c:pt>
                <c:pt idx="3">
                  <c:v>200 000- invånare</c:v>
                </c:pt>
              </c:strCache>
            </c:strRef>
          </c:cat>
          <c:val>
            <c:numRef>
              <c:f>Sheet1!$B$2:$B$5</c:f>
              <c:numCache>
                <c:formatCode>General</c:formatCode>
                <c:ptCount val="4"/>
                <c:pt idx="0">
                  <c:v>38.294010889292231</c:v>
                </c:pt>
                <c:pt idx="1">
                  <c:v>37.734668335419357</c:v>
                </c:pt>
                <c:pt idx="2">
                  <c:v>39.432753888380589</c:v>
                </c:pt>
                <c:pt idx="3">
                  <c:v>32.8125</c:v>
                </c:pt>
              </c:numCache>
            </c:numRef>
          </c:val>
          <c:extLst>
            <c:ext xmlns:c16="http://schemas.microsoft.com/office/drawing/2014/chart" uri="{C3380CC4-5D6E-409C-BE32-E72D297353CC}">
              <c16:uniqueId val="{00000001-EACA-4D65-8BD5-1DAA9619C055}"/>
            </c:ext>
          </c:extLst>
        </c:ser>
        <c:ser>
          <c:idx val="0"/>
          <c:order val="1"/>
          <c:tx>
            <c:v>Dålig</c:v>
          </c:tx>
          <c:spPr>
            <a:solidFill>
              <a:srgbClr val="F95E35"/>
            </a:solidFill>
          </c:spPr>
          <c:invertIfNegative val="0"/>
          <c:dLbls>
            <c:dLbl>
              <c:idx val="0"/>
              <c:layout>
                <c:manualLayout>
                  <c:x val="4.7812826713139224E-3"/>
                  <c:y val="-1.033370150379816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A5-45F5-AF49-CADD27729223}"/>
                </c:ext>
              </c:extLst>
            </c:dLbl>
            <c:dLbl>
              <c:idx val="1"/>
              <c:layout>
                <c:manualLayout>
                  <c:x val="2.3906413356568736E-3"/>
                  <c:y val="-1.033370150379816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7A5-45F5-AF49-CADD27729223}"/>
                </c:ext>
              </c:extLst>
            </c:dLbl>
            <c:dLbl>
              <c:idx val="2"/>
              <c:layout>
                <c:manualLayout>
                  <c:x val="2.3906413356568736E-3"/>
                  <c:y val="2.81831478534538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A5-45F5-AF49-CADD27729223}"/>
                </c:ext>
              </c:extLst>
            </c:dLbl>
            <c:dLbl>
              <c:idx val="3"/>
              <c:layout>
                <c:manualLayout>
                  <c:x val="4.7812826713139224E-3"/>
                  <c:y val="5.63662957069076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A5-45F5-AF49-CADD27729223}"/>
                </c:ext>
              </c:extLst>
            </c:dLbl>
            <c:numFmt formatCode="##0\%" sourceLinked="0"/>
            <c:spPr>
              <a:noFill/>
              <a:ln>
                <a:noFill/>
              </a:ln>
              <a:effectLst/>
            </c:spPr>
            <c:txPr>
              <a:bodyPr wrap="square" lIns="38100" tIns="19050" rIns="38100" bIns="19050" anchor="ctr" anchorCtr="0">
                <a:spAutoFit/>
              </a:bodyPr>
              <a:lstStyle/>
              <a:p>
                <a:pPr algn="ctr">
                  <a:defRPr lang="en-US" sz="12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Samtliga</c:v>
                </c:pt>
                <c:pt idx="1">
                  <c:v>Mindre än 30 000 invånare</c:v>
                </c:pt>
                <c:pt idx="2">
                  <c:v>30-200 000 invånare</c:v>
                </c:pt>
                <c:pt idx="3">
                  <c:v>200 000- invånare</c:v>
                </c:pt>
              </c:strCache>
            </c:strRef>
          </c:cat>
          <c:val>
            <c:numRef>
              <c:f>Sheet1!$C$2:$C$5</c:f>
              <c:numCache>
                <c:formatCode>General</c:formatCode>
                <c:ptCount val="4"/>
                <c:pt idx="0">
                  <c:v>19.709618874773128</c:v>
                </c:pt>
                <c:pt idx="1">
                  <c:v>18.648310387985013</c:v>
                </c:pt>
                <c:pt idx="2">
                  <c:v>20.951509606587397</c:v>
                </c:pt>
                <c:pt idx="3">
                  <c:v>25</c:v>
                </c:pt>
              </c:numCache>
            </c:numRef>
          </c:val>
          <c:extLst>
            <c:ext xmlns:c16="http://schemas.microsoft.com/office/drawing/2014/chart" uri="{C3380CC4-5D6E-409C-BE32-E72D297353CC}">
              <c16:uniqueId val="{00000001-E7A5-45F5-AF49-CADD27729223}"/>
            </c:ext>
          </c:extLst>
        </c:ser>
        <c:dLbls>
          <c:dLblPos val="ctr"/>
          <c:showLegendKey val="0"/>
          <c:showVal val="1"/>
          <c:showCatName val="0"/>
          <c:showSerName val="0"/>
          <c:showPercent val="0"/>
          <c:showBubbleSize val="0"/>
        </c:dLbls>
        <c:gapWidth val="150"/>
        <c:overlap val="-1"/>
        <c:axId val="188551936"/>
        <c:axId val="188553472"/>
      </c:barChart>
      <c:catAx>
        <c:axId val="188551936"/>
        <c:scaling>
          <c:orientation val="minMax"/>
        </c:scaling>
        <c:delete val="0"/>
        <c:axPos val="b"/>
        <c:numFmt formatCode="General" sourceLinked="0"/>
        <c:majorTickMark val="none"/>
        <c:minorTickMark val="none"/>
        <c:tickLblPos val="nextTo"/>
        <c:spPr>
          <a:ln w="11115">
            <a:solidFill>
              <a:sysClr val="windowText" lastClr="000000"/>
            </a:solidFill>
            <a:prstDash val="solid"/>
          </a:ln>
        </c:spPr>
        <c:txPr>
          <a:bodyPr rot="0" vert="horz" anchor="ctr" anchorCtr="1"/>
          <a:lstStyle/>
          <a:p>
            <a:pPr algn="ctr">
              <a:defRPr lang="en-US" sz="1000" b="0" i="0" u="none" strike="noStrike" kern="1200" baseline="0">
                <a:solidFill>
                  <a:srgbClr val="333333"/>
                </a:solidFill>
                <a:latin typeface="Arial Nova Light" panose="020B0304020202020204" pitchFamily="34" charset="0"/>
                <a:ea typeface="Verdana"/>
                <a:cs typeface="Arial" panose="020B0604020202020204" pitchFamily="34" charset="0"/>
              </a:defRPr>
            </a:pPr>
            <a:endParaRPr lang="sv-SE"/>
          </a:p>
        </c:txPr>
        <c:crossAx val="188553472"/>
        <c:crossesAt val="0"/>
        <c:auto val="0"/>
        <c:lblAlgn val="ctr"/>
        <c:lblOffset val="100"/>
        <c:tickLblSkip val="1"/>
        <c:tickMarkSkip val="1"/>
        <c:noMultiLvlLbl val="0"/>
      </c:catAx>
      <c:valAx>
        <c:axId val="188553472"/>
        <c:scaling>
          <c:orientation val="minMax"/>
          <c:max val="100"/>
          <c:min val="0"/>
        </c:scaling>
        <c:delete val="0"/>
        <c:axPos val="l"/>
        <c:numFmt formatCode="##0\%" sourceLinked="0"/>
        <c:majorTickMark val="out"/>
        <c:minorTickMark val="none"/>
        <c:tickLblPos val="nextTo"/>
        <c:spPr>
          <a:ln w="8337">
            <a:noFill/>
          </a:ln>
        </c:spPr>
        <c:txPr>
          <a:bodyPr rot="0" vert="horz"/>
          <a:lstStyle/>
          <a:p>
            <a:pPr>
              <a:defRPr sz="1200" b="0" i="0" u="none" strike="noStrike" baseline="0">
                <a:solidFill>
                  <a:schemeClr val="tx1"/>
                </a:solidFill>
                <a:latin typeface="Arial Nova Light" panose="020B0304020202020204" pitchFamily="34" charset="0"/>
                <a:ea typeface="Verdana"/>
                <a:cs typeface="Arial" panose="020B0604020202020204" pitchFamily="34" charset="0"/>
              </a:defRPr>
            </a:pPr>
            <a:endParaRPr lang="sv-SE"/>
          </a:p>
        </c:txPr>
        <c:crossAx val="188551936"/>
        <c:crosses val="autoZero"/>
        <c:crossBetween val="between"/>
        <c:majorUnit val="20"/>
        <c:minorUnit val="10"/>
      </c:valAx>
    </c:plotArea>
    <c:legend>
      <c:legendPos val="r"/>
      <c:layout>
        <c:manualLayout>
          <c:xMode val="edge"/>
          <c:yMode val="edge"/>
          <c:x val="0.89348017518318512"/>
          <c:y val="0.31829159527490664"/>
          <c:w val="8.2613411460245145E-2"/>
          <c:h val="9.2858368142479775E-2"/>
        </c:manualLayout>
      </c:layout>
      <c:overlay val="0"/>
      <c:txPr>
        <a:bodyPr/>
        <a:lstStyle/>
        <a:p>
          <a:pPr>
            <a:defRPr sz="1000">
              <a:latin typeface="Arial Nova Light" panose="020B0304020202020204" pitchFamily="34" charset="0"/>
            </a:defRPr>
          </a:pPr>
          <a:endParaRPr lang="sv-SE"/>
        </a:p>
      </c:txPr>
    </c:legend>
    <c:plotVisOnly val="1"/>
    <c:dispBlanksAs val="gap"/>
    <c:showDLblsOverMax val="0"/>
  </c:chart>
  <c:spPr>
    <a:noFill/>
    <a:ln>
      <a:noFill/>
    </a:ln>
  </c:spPr>
  <c:txPr>
    <a:bodyPr/>
    <a:lstStyle/>
    <a:p>
      <a:pPr>
        <a:defRPr sz="875" b="0" i="0" u="none" strike="noStrike" baseline="0">
          <a:solidFill>
            <a:schemeClr val="tx1"/>
          </a:solidFill>
          <a:latin typeface="Arial"/>
          <a:ea typeface="Arial"/>
          <a:cs typeface="Arial"/>
        </a:defRPr>
      </a:pPr>
      <a:endParaRPr lang="sv-SE"/>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1514467291531"/>
          <c:y val="0.11826613527992934"/>
          <c:w val="0.83159316198130517"/>
          <c:h val="0.71989237715676135"/>
        </c:manualLayout>
      </c:layout>
      <c:scatterChart>
        <c:scatterStyle val="lineMarker"/>
        <c:varyColors val="0"/>
        <c:ser>
          <c:idx val="0"/>
          <c:order val="0"/>
          <c:tx>
            <c:strRef>
              <c:f>Sheet1!$B$1</c:f>
              <c:strCache>
                <c:ptCount val="1"/>
                <c:pt idx="0">
                  <c:v>Balansmått</c:v>
                </c:pt>
              </c:strCache>
            </c:strRef>
          </c:tx>
          <c:spPr>
            <a:ln w="25400" cap="rnd">
              <a:noFill/>
              <a:round/>
            </a:ln>
            <a:effectLst/>
          </c:spPr>
          <c:marker>
            <c:symbol val="circle"/>
            <c:size val="10"/>
            <c:spPr>
              <a:solidFill>
                <a:srgbClr val="46A9A2"/>
              </a:solidFill>
              <a:ln w="12700">
                <a:solidFill>
                  <a:schemeClr val="bg1"/>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ova Light" panose="020B0304020202020204" pitchFamily="34" charset="0"/>
                    <a:ea typeface="+mn-ea"/>
                    <a:cs typeface="+mn-cs"/>
                  </a:defRPr>
                </a:pPr>
                <a:endParaRPr lang="sv-S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Sheet1!$B$2:$B$11</c:f>
              <c:numCache>
                <c:formatCode>###0.0</c:formatCode>
                <c:ptCount val="10"/>
                <c:pt idx="0">
                  <c:v>60.761589403973517</c:v>
                </c:pt>
                <c:pt idx="1">
                  <c:v>64.473684210526329</c:v>
                </c:pt>
                <c:pt idx="2">
                  <c:v>53.356890459363953</c:v>
                </c:pt>
                <c:pt idx="3">
                  <c:v>63.03030303030301</c:v>
                </c:pt>
                <c:pt idx="4">
                  <c:v>56.164383561643838</c:v>
                </c:pt>
                <c:pt idx="5">
                  <c:v>52.891566265060256</c:v>
                </c:pt>
                <c:pt idx="6">
                  <c:v>57.692307692307701</c:v>
                </c:pt>
                <c:pt idx="7">
                  <c:v>55.555555555555564</c:v>
                </c:pt>
              </c:numCache>
            </c:numRef>
          </c:xVal>
          <c:yVal>
            <c:numRef>
              <c:f>Sheet1!$C$2:$C$11</c:f>
              <c:numCache>
                <c:formatCode>General</c:formatCode>
                <c:ptCount val="10"/>
                <c:pt idx="0">
                  <c:v>8</c:v>
                </c:pt>
                <c:pt idx="1">
                  <c:v>7</c:v>
                </c:pt>
                <c:pt idx="2">
                  <c:v>6</c:v>
                </c:pt>
                <c:pt idx="3">
                  <c:v>5</c:v>
                </c:pt>
                <c:pt idx="4">
                  <c:v>4</c:v>
                </c:pt>
                <c:pt idx="5">
                  <c:v>3</c:v>
                </c:pt>
                <c:pt idx="6">
                  <c:v>2</c:v>
                </c:pt>
                <c:pt idx="7">
                  <c:v>1</c:v>
                </c:pt>
              </c:numCache>
            </c:numRef>
          </c:yVal>
          <c:smooth val="0"/>
          <c:extLst>
            <c:ext xmlns:c16="http://schemas.microsoft.com/office/drawing/2014/chart" uri="{C3380CC4-5D6E-409C-BE32-E72D297353CC}">
              <c16:uniqueId val="{00000000-F9D3-4DCD-A041-5E68A3CDDAC5}"/>
            </c:ext>
          </c:extLst>
        </c:ser>
        <c:dLbls>
          <c:showLegendKey val="0"/>
          <c:showVal val="0"/>
          <c:showCatName val="0"/>
          <c:showSerName val="0"/>
          <c:showPercent val="0"/>
          <c:showBubbleSize val="0"/>
        </c:dLbls>
        <c:axId val="1287887680"/>
        <c:axId val="1287873536"/>
        <c:extLst>
          <c:ext xmlns:c15="http://schemas.microsoft.com/office/drawing/2012/chart" uri="{02D57815-91ED-43cb-92C2-25804820EDAC}">
            <c15:filteredScatterSeries>
              <c15:ser>
                <c:idx val="1"/>
                <c:order val="1"/>
                <c:tx>
                  <c:strRef>
                    <c:extLst>
                      <c:ext uri="{02D57815-91ED-43cb-92C2-25804820EDAC}">
                        <c15:formulaRef>
                          <c15:sqref>Sheet1!$C$1</c15:sqref>
                        </c15:formulaRef>
                      </c:ext>
                    </c:extLst>
                    <c:strCache>
                      <c:ptCount val="1"/>
                      <c:pt idx="0">
                        <c:v>Seperator</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Sheet1!$C$2:$C$11</c15:sqref>
                        </c15:formulaRef>
                      </c:ext>
                    </c:extLst>
                    <c:numCache>
                      <c:formatCode>General</c:formatCode>
                      <c:ptCount val="10"/>
                      <c:pt idx="0">
                        <c:v>8</c:v>
                      </c:pt>
                      <c:pt idx="1">
                        <c:v>7</c:v>
                      </c:pt>
                      <c:pt idx="2">
                        <c:v>6</c:v>
                      </c:pt>
                      <c:pt idx="3">
                        <c:v>5</c:v>
                      </c:pt>
                      <c:pt idx="4">
                        <c:v>4</c:v>
                      </c:pt>
                      <c:pt idx="5">
                        <c:v>3</c:v>
                      </c:pt>
                      <c:pt idx="6">
                        <c:v>2</c:v>
                      </c:pt>
                      <c:pt idx="7">
                        <c:v>1</c:v>
                      </c:pt>
                    </c:numCache>
                  </c:numRef>
                </c:xVal>
                <c:yVal>
                  <c:numRef>
                    <c:extLst>
                      <c:ext uri="{02D57815-91ED-43cb-92C2-25804820EDAC}">
                        <c15:formulaRef>
                          <c15:sqref>Sheet1!$A$2:$A$11</c15:sqref>
                        </c15:formulaRef>
                      </c:ext>
                    </c:extLst>
                    <c:numCache>
                      <c:formatCode>General</c:formatCode>
                      <c:ptCount val="10"/>
                      <c:pt idx="0">
                        <c:v>0</c:v>
                      </c:pt>
                      <c:pt idx="1">
                        <c:v>0</c:v>
                      </c:pt>
                      <c:pt idx="2">
                        <c:v>0</c:v>
                      </c:pt>
                      <c:pt idx="3">
                        <c:v>0</c:v>
                      </c:pt>
                      <c:pt idx="4">
                        <c:v>0</c:v>
                      </c:pt>
                      <c:pt idx="5">
                        <c:v>0</c:v>
                      </c:pt>
                      <c:pt idx="6">
                        <c:v>0</c:v>
                      </c:pt>
                      <c:pt idx="7">
                        <c:v>0</c:v>
                      </c:pt>
                    </c:numCache>
                  </c:numRef>
                </c:yVal>
                <c:smooth val="0"/>
                <c:extLst>
                  <c:ext xmlns:c16="http://schemas.microsoft.com/office/drawing/2014/chart" uri="{C3380CC4-5D6E-409C-BE32-E72D297353CC}">
                    <c16:uniqueId val="{00000001-F9D3-4DCD-A041-5E68A3CDDAC5}"/>
                  </c:ext>
                </c:extLst>
              </c15:ser>
            </c15:filteredScatterSeries>
          </c:ext>
        </c:extLst>
      </c:scatterChart>
      <c:valAx>
        <c:axId val="1287887680"/>
        <c:scaling>
          <c:orientation val="minMax"/>
          <c:max val="100"/>
          <c:min val="-50"/>
        </c:scaling>
        <c:delete val="1"/>
        <c:axPos val="b"/>
        <c:numFmt formatCode="###0.0" sourceLinked="1"/>
        <c:majorTickMark val="out"/>
        <c:minorTickMark val="none"/>
        <c:tickLblPos val="nextTo"/>
        <c:crossAx val="1287873536"/>
        <c:crosses val="autoZero"/>
        <c:crossBetween val="midCat"/>
      </c:valAx>
      <c:valAx>
        <c:axId val="1287873536"/>
        <c:scaling>
          <c:orientation val="minMax"/>
          <c:max val="8"/>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287887680"/>
        <c:crosses val="autoZero"/>
        <c:crossBetween val="midCat"/>
      </c:valAx>
      <c:spPr>
        <a:noFill/>
        <a:ln>
          <a:noFill/>
        </a:ln>
        <a:effectLst/>
      </c:spPr>
    </c:plotArea>
    <c:legend>
      <c:legendPos val="r"/>
      <c:layout>
        <c:manualLayout>
          <c:xMode val="edge"/>
          <c:yMode val="edge"/>
          <c:x val="0.60828951457517555"/>
          <c:y val="0.87521157395464966"/>
          <c:w val="0.31277457328162317"/>
          <c:h val="8.85892885503892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ova Light" panose="020B0304020202020204" pitchFamily="34" charset="0"/>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1514467291531"/>
          <c:y val="0.11826613527992934"/>
          <c:w val="0.83159316198130517"/>
          <c:h val="0.71989237715676135"/>
        </c:manualLayout>
      </c:layout>
      <c:scatterChart>
        <c:scatterStyle val="lineMarker"/>
        <c:varyColors val="0"/>
        <c:ser>
          <c:idx val="0"/>
          <c:order val="0"/>
          <c:tx>
            <c:strRef>
              <c:f>Sheet1!$B$1</c:f>
              <c:strCache>
                <c:ptCount val="1"/>
                <c:pt idx="0">
                  <c:v>Balansmått</c:v>
                </c:pt>
              </c:strCache>
            </c:strRef>
          </c:tx>
          <c:spPr>
            <a:ln w="25400" cap="rnd">
              <a:noFill/>
              <a:round/>
            </a:ln>
            <a:effectLst/>
          </c:spPr>
          <c:marker>
            <c:symbol val="circle"/>
            <c:size val="10"/>
            <c:spPr>
              <a:solidFill>
                <a:srgbClr val="46A9A2"/>
              </a:solidFill>
              <a:ln w="12700">
                <a:solidFill>
                  <a:schemeClr val="bg1"/>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ova Light" panose="020B0304020202020204" pitchFamily="34" charset="0"/>
                    <a:ea typeface="+mn-ea"/>
                    <a:cs typeface="+mn-cs"/>
                  </a:defRPr>
                </a:pPr>
                <a:endParaRPr lang="sv-S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Sheet1!$B$2:$B$11</c:f>
              <c:numCache>
                <c:formatCode>###0.0</c:formatCode>
                <c:ptCount val="10"/>
                <c:pt idx="0">
                  <c:v>45.198675496688772</c:v>
                </c:pt>
                <c:pt idx="1">
                  <c:v>45.394736842105246</c:v>
                </c:pt>
                <c:pt idx="2">
                  <c:v>44.169611307420475</c:v>
                </c:pt>
                <c:pt idx="3">
                  <c:v>53.333333333333329</c:v>
                </c:pt>
                <c:pt idx="4">
                  <c:v>42.465753424657535</c:v>
                </c:pt>
                <c:pt idx="5">
                  <c:v>46.74698795180722</c:v>
                </c:pt>
                <c:pt idx="6">
                  <c:v>39.560439560439605</c:v>
                </c:pt>
                <c:pt idx="7">
                  <c:v>21.212121212121218</c:v>
                </c:pt>
              </c:numCache>
            </c:numRef>
          </c:xVal>
          <c:yVal>
            <c:numRef>
              <c:f>Sheet1!$C$2:$C$11</c:f>
              <c:numCache>
                <c:formatCode>General</c:formatCode>
                <c:ptCount val="10"/>
                <c:pt idx="0">
                  <c:v>8</c:v>
                </c:pt>
                <c:pt idx="1">
                  <c:v>7</c:v>
                </c:pt>
                <c:pt idx="2">
                  <c:v>6</c:v>
                </c:pt>
                <c:pt idx="3">
                  <c:v>5</c:v>
                </c:pt>
                <c:pt idx="4">
                  <c:v>4</c:v>
                </c:pt>
                <c:pt idx="5">
                  <c:v>3</c:v>
                </c:pt>
                <c:pt idx="6">
                  <c:v>2</c:v>
                </c:pt>
                <c:pt idx="7">
                  <c:v>1</c:v>
                </c:pt>
              </c:numCache>
            </c:numRef>
          </c:yVal>
          <c:smooth val="0"/>
          <c:extLst>
            <c:ext xmlns:c16="http://schemas.microsoft.com/office/drawing/2014/chart" uri="{C3380CC4-5D6E-409C-BE32-E72D297353CC}">
              <c16:uniqueId val="{00000000-2904-4F21-8FEA-99996D8BD77A}"/>
            </c:ext>
          </c:extLst>
        </c:ser>
        <c:dLbls>
          <c:showLegendKey val="0"/>
          <c:showVal val="0"/>
          <c:showCatName val="0"/>
          <c:showSerName val="0"/>
          <c:showPercent val="0"/>
          <c:showBubbleSize val="0"/>
        </c:dLbls>
        <c:axId val="1287887680"/>
        <c:axId val="1287873536"/>
        <c:extLst>
          <c:ext xmlns:c15="http://schemas.microsoft.com/office/drawing/2012/chart" uri="{02D57815-91ED-43cb-92C2-25804820EDAC}">
            <c15:filteredScatterSeries>
              <c15:ser>
                <c:idx val="1"/>
                <c:order val="1"/>
                <c:tx>
                  <c:strRef>
                    <c:extLst>
                      <c:ext uri="{02D57815-91ED-43cb-92C2-25804820EDAC}">
                        <c15:formulaRef>
                          <c15:sqref>Sheet1!$C$1</c15:sqref>
                        </c15:formulaRef>
                      </c:ext>
                    </c:extLst>
                    <c:strCache>
                      <c:ptCount val="1"/>
                      <c:pt idx="0">
                        <c:v>Seperator</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Sheet1!$C$2:$C$11</c15:sqref>
                        </c15:formulaRef>
                      </c:ext>
                    </c:extLst>
                    <c:numCache>
                      <c:formatCode>General</c:formatCode>
                      <c:ptCount val="10"/>
                      <c:pt idx="0">
                        <c:v>8</c:v>
                      </c:pt>
                      <c:pt idx="1">
                        <c:v>7</c:v>
                      </c:pt>
                      <c:pt idx="2">
                        <c:v>6</c:v>
                      </c:pt>
                      <c:pt idx="3">
                        <c:v>5</c:v>
                      </c:pt>
                      <c:pt idx="4">
                        <c:v>4</c:v>
                      </c:pt>
                      <c:pt idx="5">
                        <c:v>3</c:v>
                      </c:pt>
                      <c:pt idx="6">
                        <c:v>2</c:v>
                      </c:pt>
                      <c:pt idx="7">
                        <c:v>1</c:v>
                      </c:pt>
                    </c:numCache>
                  </c:numRef>
                </c:xVal>
                <c:yVal>
                  <c:numRef>
                    <c:extLst>
                      <c:ext uri="{02D57815-91ED-43cb-92C2-25804820EDAC}">
                        <c15:formulaRef>
                          <c15:sqref>Sheet1!$A$2:$A$11</c15:sqref>
                        </c15:formulaRef>
                      </c:ext>
                    </c:extLst>
                    <c:numCache>
                      <c:formatCode>General</c:formatCode>
                      <c:ptCount val="10"/>
                      <c:pt idx="0">
                        <c:v>0</c:v>
                      </c:pt>
                      <c:pt idx="1">
                        <c:v>0</c:v>
                      </c:pt>
                      <c:pt idx="2">
                        <c:v>0</c:v>
                      </c:pt>
                      <c:pt idx="3">
                        <c:v>0</c:v>
                      </c:pt>
                      <c:pt idx="4">
                        <c:v>0</c:v>
                      </c:pt>
                      <c:pt idx="5">
                        <c:v>0</c:v>
                      </c:pt>
                      <c:pt idx="6">
                        <c:v>0</c:v>
                      </c:pt>
                      <c:pt idx="7">
                        <c:v>0</c:v>
                      </c:pt>
                    </c:numCache>
                  </c:numRef>
                </c:yVal>
                <c:smooth val="0"/>
                <c:extLst>
                  <c:ext xmlns:c16="http://schemas.microsoft.com/office/drawing/2014/chart" uri="{C3380CC4-5D6E-409C-BE32-E72D297353CC}">
                    <c16:uniqueId val="{00000001-2904-4F21-8FEA-99996D8BD77A}"/>
                  </c:ext>
                </c:extLst>
              </c15:ser>
            </c15:filteredScatterSeries>
          </c:ext>
        </c:extLst>
      </c:scatterChart>
      <c:valAx>
        <c:axId val="1287887680"/>
        <c:scaling>
          <c:orientation val="minMax"/>
          <c:max val="100"/>
          <c:min val="-50"/>
        </c:scaling>
        <c:delete val="1"/>
        <c:axPos val="b"/>
        <c:numFmt formatCode="###0.0" sourceLinked="1"/>
        <c:majorTickMark val="out"/>
        <c:minorTickMark val="none"/>
        <c:tickLblPos val="nextTo"/>
        <c:crossAx val="1287873536"/>
        <c:crosses val="autoZero"/>
        <c:crossBetween val="midCat"/>
      </c:valAx>
      <c:valAx>
        <c:axId val="1287873536"/>
        <c:scaling>
          <c:orientation val="minMax"/>
          <c:max val="8"/>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287887680"/>
        <c:crosses val="autoZero"/>
        <c:crossBetween val="midCat"/>
      </c:valAx>
      <c:spPr>
        <a:noFill/>
        <a:ln>
          <a:noFill/>
        </a:ln>
        <a:effectLst/>
      </c:spPr>
    </c:plotArea>
    <c:legend>
      <c:legendPos val="r"/>
      <c:layout>
        <c:manualLayout>
          <c:xMode val="edge"/>
          <c:yMode val="edge"/>
          <c:x val="0.60828951457517555"/>
          <c:y val="0.87521157395464966"/>
          <c:w val="0.31277457328162317"/>
          <c:h val="8.85892885503892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ova Light" panose="020B0304020202020204" pitchFamily="34" charset="0"/>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1514467291531"/>
          <c:y val="0.11826613527992934"/>
          <c:w val="0.83159316198130517"/>
          <c:h val="0.71989237715676135"/>
        </c:manualLayout>
      </c:layout>
      <c:scatterChart>
        <c:scatterStyle val="lineMarker"/>
        <c:varyColors val="0"/>
        <c:ser>
          <c:idx val="0"/>
          <c:order val="0"/>
          <c:tx>
            <c:strRef>
              <c:f>Sheet1!$B$1</c:f>
              <c:strCache>
                <c:ptCount val="1"/>
                <c:pt idx="0">
                  <c:v>Balansmått</c:v>
                </c:pt>
              </c:strCache>
            </c:strRef>
          </c:tx>
          <c:spPr>
            <a:ln w="25400" cap="rnd">
              <a:noFill/>
              <a:round/>
            </a:ln>
            <a:effectLst/>
          </c:spPr>
          <c:marker>
            <c:symbol val="circle"/>
            <c:size val="10"/>
            <c:spPr>
              <a:solidFill>
                <a:srgbClr val="46A9A2"/>
              </a:solidFill>
              <a:ln w="12700">
                <a:solidFill>
                  <a:schemeClr val="bg1"/>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ova Light" panose="020B0304020202020204" pitchFamily="34" charset="0"/>
                    <a:ea typeface="+mn-ea"/>
                    <a:cs typeface="+mn-cs"/>
                  </a:defRPr>
                </a:pPr>
                <a:endParaRPr lang="sv-S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Sheet1!$B$2:$B$11</c:f>
              <c:numCache>
                <c:formatCode>###0.0</c:formatCode>
                <c:ptCount val="10"/>
                <c:pt idx="0">
                  <c:v>85.596026490066208</c:v>
                </c:pt>
                <c:pt idx="1">
                  <c:v>82.23684210526315</c:v>
                </c:pt>
                <c:pt idx="2">
                  <c:v>84.805653710247384</c:v>
                </c:pt>
                <c:pt idx="3">
                  <c:v>90.303030303030269</c:v>
                </c:pt>
                <c:pt idx="4">
                  <c:v>84.931506849315042</c:v>
                </c:pt>
                <c:pt idx="5">
                  <c:v>82.530120481927611</c:v>
                </c:pt>
                <c:pt idx="6">
                  <c:v>79.120879120879124</c:v>
                </c:pt>
                <c:pt idx="7">
                  <c:v>78.451178451178407</c:v>
                </c:pt>
              </c:numCache>
            </c:numRef>
          </c:xVal>
          <c:yVal>
            <c:numRef>
              <c:f>Sheet1!$C$2:$C$11</c:f>
              <c:numCache>
                <c:formatCode>General</c:formatCode>
                <c:ptCount val="10"/>
                <c:pt idx="0">
                  <c:v>8</c:v>
                </c:pt>
                <c:pt idx="1">
                  <c:v>7</c:v>
                </c:pt>
                <c:pt idx="2">
                  <c:v>6</c:v>
                </c:pt>
                <c:pt idx="3">
                  <c:v>5</c:v>
                </c:pt>
                <c:pt idx="4">
                  <c:v>4</c:v>
                </c:pt>
                <c:pt idx="5">
                  <c:v>3</c:v>
                </c:pt>
                <c:pt idx="6">
                  <c:v>2</c:v>
                </c:pt>
                <c:pt idx="7">
                  <c:v>1</c:v>
                </c:pt>
              </c:numCache>
            </c:numRef>
          </c:yVal>
          <c:smooth val="0"/>
          <c:extLst>
            <c:ext xmlns:c16="http://schemas.microsoft.com/office/drawing/2014/chart" uri="{C3380CC4-5D6E-409C-BE32-E72D297353CC}">
              <c16:uniqueId val="{00000000-F9D3-4DCD-A041-5E68A3CDDAC5}"/>
            </c:ext>
          </c:extLst>
        </c:ser>
        <c:dLbls>
          <c:showLegendKey val="0"/>
          <c:showVal val="0"/>
          <c:showCatName val="0"/>
          <c:showSerName val="0"/>
          <c:showPercent val="0"/>
          <c:showBubbleSize val="0"/>
        </c:dLbls>
        <c:axId val="1287887680"/>
        <c:axId val="1287873536"/>
        <c:extLst>
          <c:ext xmlns:c15="http://schemas.microsoft.com/office/drawing/2012/chart" uri="{02D57815-91ED-43cb-92C2-25804820EDAC}">
            <c15:filteredScatterSeries>
              <c15:ser>
                <c:idx val="1"/>
                <c:order val="1"/>
                <c:tx>
                  <c:strRef>
                    <c:extLst>
                      <c:ext uri="{02D57815-91ED-43cb-92C2-25804820EDAC}">
                        <c15:formulaRef>
                          <c15:sqref>Sheet1!$C$1</c15:sqref>
                        </c15:formulaRef>
                      </c:ext>
                    </c:extLst>
                    <c:strCache>
                      <c:ptCount val="1"/>
                      <c:pt idx="0">
                        <c:v>Seperator</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Sheet1!$C$2:$C$11</c15:sqref>
                        </c15:formulaRef>
                      </c:ext>
                    </c:extLst>
                    <c:numCache>
                      <c:formatCode>General</c:formatCode>
                      <c:ptCount val="10"/>
                      <c:pt idx="0">
                        <c:v>8</c:v>
                      </c:pt>
                      <c:pt idx="1">
                        <c:v>7</c:v>
                      </c:pt>
                      <c:pt idx="2">
                        <c:v>6</c:v>
                      </c:pt>
                      <c:pt idx="3">
                        <c:v>5</c:v>
                      </c:pt>
                      <c:pt idx="4">
                        <c:v>4</c:v>
                      </c:pt>
                      <c:pt idx="5">
                        <c:v>3</c:v>
                      </c:pt>
                      <c:pt idx="6">
                        <c:v>2</c:v>
                      </c:pt>
                      <c:pt idx="7">
                        <c:v>1</c:v>
                      </c:pt>
                    </c:numCache>
                  </c:numRef>
                </c:xVal>
                <c:yVal>
                  <c:numRef>
                    <c:extLst>
                      <c:ext uri="{02D57815-91ED-43cb-92C2-25804820EDAC}">
                        <c15:formulaRef>
                          <c15:sqref>Sheet1!$A$2:$A$11</c15:sqref>
                        </c15:formulaRef>
                      </c:ext>
                    </c:extLst>
                    <c:numCache>
                      <c:formatCode>General</c:formatCode>
                      <c:ptCount val="10"/>
                      <c:pt idx="0">
                        <c:v>0</c:v>
                      </c:pt>
                      <c:pt idx="1">
                        <c:v>0</c:v>
                      </c:pt>
                      <c:pt idx="2">
                        <c:v>0</c:v>
                      </c:pt>
                      <c:pt idx="3">
                        <c:v>0</c:v>
                      </c:pt>
                      <c:pt idx="4">
                        <c:v>0</c:v>
                      </c:pt>
                      <c:pt idx="5">
                        <c:v>0</c:v>
                      </c:pt>
                      <c:pt idx="6">
                        <c:v>0</c:v>
                      </c:pt>
                      <c:pt idx="7">
                        <c:v>0</c:v>
                      </c:pt>
                    </c:numCache>
                  </c:numRef>
                </c:yVal>
                <c:smooth val="0"/>
                <c:extLst>
                  <c:ext xmlns:c16="http://schemas.microsoft.com/office/drawing/2014/chart" uri="{C3380CC4-5D6E-409C-BE32-E72D297353CC}">
                    <c16:uniqueId val="{00000001-F9D3-4DCD-A041-5E68A3CDDAC5}"/>
                  </c:ext>
                </c:extLst>
              </c15:ser>
            </c15:filteredScatterSeries>
          </c:ext>
        </c:extLst>
      </c:scatterChart>
      <c:valAx>
        <c:axId val="1287887680"/>
        <c:scaling>
          <c:orientation val="minMax"/>
          <c:max val="110"/>
          <c:min val="-50"/>
        </c:scaling>
        <c:delete val="1"/>
        <c:axPos val="b"/>
        <c:numFmt formatCode="###0.0" sourceLinked="1"/>
        <c:majorTickMark val="out"/>
        <c:minorTickMark val="none"/>
        <c:tickLblPos val="nextTo"/>
        <c:crossAx val="1287873536"/>
        <c:crosses val="autoZero"/>
        <c:crossBetween val="midCat"/>
      </c:valAx>
      <c:valAx>
        <c:axId val="1287873536"/>
        <c:scaling>
          <c:orientation val="minMax"/>
          <c:max val="8"/>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287887680"/>
        <c:crosses val="autoZero"/>
        <c:crossBetween val="midCat"/>
      </c:valAx>
      <c:spPr>
        <a:noFill/>
        <a:ln>
          <a:noFill/>
        </a:ln>
        <a:effectLst/>
      </c:spPr>
    </c:plotArea>
    <c:legend>
      <c:legendPos val="r"/>
      <c:layout>
        <c:manualLayout>
          <c:xMode val="edge"/>
          <c:yMode val="edge"/>
          <c:x val="0.60828951457517555"/>
          <c:y val="0.87521157395464966"/>
          <c:w val="0.31277457328162317"/>
          <c:h val="8.85892885503892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ova Light" panose="020B0304020202020204" pitchFamily="34" charset="0"/>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1514467291531"/>
          <c:y val="0.11826613527992934"/>
          <c:w val="0.83159316198130517"/>
          <c:h val="0.71989237715676135"/>
        </c:manualLayout>
      </c:layout>
      <c:scatterChart>
        <c:scatterStyle val="lineMarker"/>
        <c:varyColors val="0"/>
        <c:ser>
          <c:idx val="0"/>
          <c:order val="0"/>
          <c:tx>
            <c:strRef>
              <c:f>Sheet1!$B$1</c:f>
              <c:strCache>
                <c:ptCount val="1"/>
                <c:pt idx="0">
                  <c:v>Balansmått</c:v>
                </c:pt>
              </c:strCache>
            </c:strRef>
          </c:tx>
          <c:spPr>
            <a:ln w="25400" cap="rnd">
              <a:noFill/>
              <a:round/>
            </a:ln>
            <a:effectLst/>
          </c:spPr>
          <c:marker>
            <c:symbol val="circle"/>
            <c:size val="10"/>
            <c:spPr>
              <a:solidFill>
                <a:srgbClr val="46A9A2"/>
              </a:solidFill>
              <a:ln w="12700">
                <a:solidFill>
                  <a:schemeClr val="bg1"/>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ova Light" panose="020B0304020202020204" pitchFamily="34" charset="0"/>
                    <a:ea typeface="+mn-ea"/>
                    <a:cs typeface="+mn-cs"/>
                  </a:defRPr>
                </a:pPr>
                <a:endParaRPr lang="sv-S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Sheet1!$B$2:$B$11</c:f>
              <c:numCache>
                <c:formatCode>###0.0</c:formatCode>
                <c:ptCount val="10"/>
                <c:pt idx="0">
                  <c:v>30.132450331125828</c:v>
                </c:pt>
                <c:pt idx="1">
                  <c:v>34.868421052631568</c:v>
                </c:pt>
                <c:pt idx="2">
                  <c:v>29.681978798586574</c:v>
                </c:pt>
                <c:pt idx="3">
                  <c:v>36.36363636363636</c:v>
                </c:pt>
                <c:pt idx="4">
                  <c:v>41.095890410958901</c:v>
                </c:pt>
                <c:pt idx="5">
                  <c:v>38.433734939759006</c:v>
                </c:pt>
                <c:pt idx="6">
                  <c:v>32.417582417582423</c:v>
                </c:pt>
                <c:pt idx="7">
                  <c:v>17.508417508417505</c:v>
                </c:pt>
              </c:numCache>
            </c:numRef>
          </c:xVal>
          <c:yVal>
            <c:numRef>
              <c:f>Sheet1!$C$2:$C$11</c:f>
              <c:numCache>
                <c:formatCode>General</c:formatCode>
                <c:ptCount val="10"/>
                <c:pt idx="0">
                  <c:v>8</c:v>
                </c:pt>
                <c:pt idx="1">
                  <c:v>7</c:v>
                </c:pt>
                <c:pt idx="2">
                  <c:v>6</c:v>
                </c:pt>
                <c:pt idx="3">
                  <c:v>5</c:v>
                </c:pt>
                <c:pt idx="4">
                  <c:v>4</c:v>
                </c:pt>
                <c:pt idx="5">
                  <c:v>3</c:v>
                </c:pt>
                <c:pt idx="6">
                  <c:v>2</c:v>
                </c:pt>
                <c:pt idx="7">
                  <c:v>1</c:v>
                </c:pt>
              </c:numCache>
            </c:numRef>
          </c:yVal>
          <c:smooth val="0"/>
          <c:extLst>
            <c:ext xmlns:c16="http://schemas.microsoft.com/office/drawing/2014/chart" uri="{C3380CC4-5D6E-409C-BE32-E72D297353CC}">
              <c16:uniqueId val="{00000000-2904-4F21-8FEA-99996D8BD77A}"/>
            </c:ext>
          </c:extLst>
        </c:ser>
        <c:dLbls>
          <c:showLegendKey val="0"/>
          <c:showVal val="0"/>
          <c:showCatName val="0"/>
          <c:showSerName val="0"/>
          <c:showPercent val="0"/>
          <c:showBubbleSize val="0"/>
        </c:dLbls>
        <c:axId val="1287887680"/>
        <c:axId val="1287873536"/>
        <c:extLst>
          <c:ext xmlns:c15="http://schemas.microsoft.com/office/drawing/2012/chart" uri="{02D57815-91ED-43cb-92C2-25804820EDAC}">
            <c15:filteredScatterSeries>
              <c15:ser>
                <c:idx val="1"/>
                <c:order val="1"/>
                <c:tx>
                  <c:strRef>
                    <c:extLst>
                      <c:ext uri="{02D57815-91ED-43cb-92C2-25804820EDAC}">
                        <c15:formulaRef>
                          <c15:sqref>Sheet1!$C$1</c15:sqref>
                        </c15:formulaRef>
                      </c:ext>
                    </c:extLst>
                    <c:strCache>
                      <c:ptCount val="1"/>
                      <c:pt idx="0">
                        <c:v>Seperator</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Sheet1!$C$2:$C$11</c15:sqref>
                        </c15:formulaRef>
                      </c:ext>
                    </c:extLst>
                    <c:numCache>
                      <c:formatCode>General</c:formatCode>
                      <c:ptCount val="10"/>
                      <c:pt idx="0">
                        <c:v>8</c:v>
                      </c:pt>
                      <c:pt idx="1">
                        <c:v>7</c:v>
                      </c:pt>
                      <c:pt idx="2">
                        <c:v>6</c:v>
                      </c:pt>
                      <c:pt idx="3">
                        <c:v>5</c:v>
                      </c:pt>
                      <c:pt idx="4">
                        <c:v>4</c:v>
                      </c:pt>
                      <c:pt idx="5">
                        <c:v>3</c:v>
                      </c:pt>
                      <c:pt idx="6">
                        <c:v>2</c:v>
                      </c:pt>
                      <c:pt idx="7">
                        <c:v>1</c:v>
                      </c:pt>
                    </c:numCache>
                  </c:numRef>
                </c:xVal>
                <c:yVal>
                  <c:numRef>
                    <c:extLst>
                      <c:ext uri="{02D57815-91ED-43cb-92C2-25804820EDAC}">
                        <c15:formulaRef>
                          <c15:sqref>Sheet1!$A$2:$A$11</c15:sqref>
                        </c15:formulaRef>
                      </c:ext>
                    </c:extLst>
                    <c:numCache>
                      <c:formatCode>General</c:formatCode>
                      <c:ptCount val="10"/>
                      <c:pt idx="0">
                        <c:v>0</c:v>
                      </c:pt>
                      <c:pt idx="1">
                        <c:v>0</c:v>
                      </c:pt>
                      <c:pt idx="2">
                        <c:v>0</c:v>
                      </c:pt>
                      <c:pt idx="3">
                        <c:v>0</c:v>
                      </c:pt>
                      <c:pt idx="4">
                        <c:v>0</c:v>
                      </c:pt>
                      <c:pt idx="5">
                        <c:v>0</c:v>
                      </c:pt>
                      <c:pt idx="6">
                        <c:v>0</c:v>
                      </c:pt>
                      <c:pt idx="7">
                        <c:v>0</c:v>
                      </c:pt>
                    </c:numCache>
                  </c:numRef>
                </c:yVal>
                <c:smooth val="0"/>
                <c:extLst>
                  <c:ext xmlns:c16="http://schemas.microsoft.com/office/drawing/2014/chart" uri="{C3380CC4-5D6E-409C-BE32-E72D297353CC}">
                    <c16:uniqueId val="{00000001-2904-4F21-8FEA-99996D8BD77A}"/>
                  </c:ext>
                </c:extLst>
              </c15:ser>
            </c15:filteredScatterSeries>
          </c:ext>
        </c:extLst>
      </c:scatterChart>
      <c:valAx>
        <c:axId val="1287887680"/>
        <c:scaling>
          <c:orientation val="minMax"/>
          <c:max val="100"/>
          <c:min val="-50"/>
        </c:scaling>
        <c:delete val="1"/>
        <c:axPos val="b"/>
        <c:numFmt formatCode="###0.0" sourceLinked="1"/>
        <c:majorTickMark val="out"/>
        <c:minorTickMark val="none"/>
        <c:tickLblPos val="nextTo"/>
        <c:crossAx val="1287873536"/>
        <c:crosses val="autoZero"/>
        <c:crossBetween val="midCat"/>
      </c:valAx>
      <c:valAx>
        <c:axId val="1287873536"/>
        <c:scaling>
          <c:orientation val="minMax"/>
          <c:max val="8"/>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287887680"/>
        <c:crosses val="autoZero"/>
        <c:crossBetween val="midCat"/>
      </c:valAx>
      <c:spPr>
        <a:noFill/>
        <a:ln>
          <a:noFill/>
        </a:ln>
        <a:effectLst/>
      </c:spPr>
    </c:plotArea>
    <c:legend>
      <c:legendPos val="r"/>
      <c:layout>
        <c:manualLayout>
          <c:xMode val="edge"/>
          <c:yMode val="edge"/>
          <c:x val="0.60828951457517555"/>
          <c:y val="0.87521157395464966"/>
          <c:w val="0.31277457328162317"/>
          <c:h val="8.85892885503892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ova Light" panose="020B0304020202020204" pitchFamily="34" charset="0"/>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1514467291531"/>
          <c:y val="0.11826613527992934"/>
          <c:w val="0.83159316198130517"/>
          <c:h val="0.71989237715676135"/>
        </c:manualLayout>
      </c:layout>
      <c:scatterChart>
        <c:scatterStyle val="lineMarker"/>
        <c:varyColors val="0"/>
        <c:ser>
          <c:idx val="0"/>
          <c:order val="0"/>
          <c:tx>
            <c:strRef>
              <c:f>Sheet1!$B$1</c:f>
              <c:strCache>
                <c:ptCount val="1"/>
                <c:pt idx="0">
                  <c:v>Balansmått</c:v>
                </c:pt>
              </c:strCache>
            </c:strRef>
          </c:tx>
          <c:spPr>
            <a:ln w="25400" cap="rnd">
              <a:noFill/>
              <a:round/>
            </a:ln>
            <a:effectLst/>
          </c:spPr>
          <c:marker>
            <c:symbol val="circle"/>
            <c:size val="10"/>
            <c:spPr>
              <a:solidFill>
                <a:srgbClr val="46A9A2"/>
              </a:solidFill>
              <a:ln w="12700">
                <a:solidFill>
                  <a:schemeClr val="bg1"/>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ova Light" panose="020B0304020202020204" pitchFamily="34" charset="0"/>
                    <a:ea typeface="+mn-ea"/>
                    <a:cs typeface="+mn-cs"/>
                  </a:defRPr>
                </a:pPr>
                <a:endParaRPr lang="sv-S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Sheet1!$B$2:$B$11</c:f>
              <c:numCache>
                <c:formatCode>###0.0</c:formatCode>
                <c:ptCount val="10"/>
                <c:pt idx="0">
                  <c:v>82.947019867549713</c:v>
                </c:pt>
                <c:pt idx="1">
                  <c:v>76.973684210526287</c:v>
                </c:pt>
                <c:pt idx="2">
                  <c:v>80.918727915194353</c:v>
                </c:pt>
                <c:pt idx="3">
                  <c:v>90.909090909090892</c:v>
                </c:pt>
                <c:pt idx="4">
                  <c:v>78.082191780821944</c:v>
                </c:pt>
                <c:pt idx="5">
                  <c:v>79.397590361445808</c:v>
                </c:pt>
                <c:pt idx="6">
                  <c:v>72.527472527472497</c:v>
                </c:pt>
                <c:pt idx="7">
                  <c:v>77.10437710437715</c:v>
                </c:pt>
              </c:numCache>
            </c:numRef>
          </c:xVal>
          <c:yVal>
            <c:numRef>
              <c:f>Sheet1!$C$2:$C$11</c:f>
              <c:numCache>
                <c:formatCode>General</c:formatCode>
                <c:ptCount val="10"/>
                <c:pt idx="0">
                  <c:v>8</c:v>
                </c:pt>
                <c:pt idx="1">
                  <c:v>7</c:v>
                </c:pt>
                <c:pt idx="2">
                  <c:v>6</c:v>
                </c:pt>
                <c:pt idx="3">
                  <c:v>5</c:v>
                </c:pt>
                <c:pt idx="4">
                  <c:v>4</c:v>
                </c:pt>
                <c:pt idx="5">
                  <c:v>3</c:v>
                </c:pt>
                <c:pt idx="6">
                  <c:v>2</c:v>
                </c:pt>
                <c:pt idx="7">
                  <c:v>1</c:v>
                </c:pt>
              </c:numCache>
            </c:numRef>
          </c:yVal>
          <c:smooth val="0"/>
          <c:extLst>
            <c:ext xmlns:c16="http://schemas.microsoft.com/office/drawing/2014/chart" uri="{C3380CC4-5D6E-409C-BE32-E72D297353CC}">
              <c16:uniqueId val="{00000000-F9D3-4DCD-A041-5E68A3CDDAC5}"/>
            </c:ext>
          </c:extLst>
        </c:ser>
        <c:dLbls>
          <c:showLegendKey val="0"/>
          <c:showVal val="0"/>
          <c:showCatName val="0"/>
          <c:showSerName val="0"/>
          <c:showPercent val="0"/>
          <c:showBubbleSize val="0"/>
        </c:dLbls>
        <c:axId val="1287887680"/>
        <c:axId val="1287873536"/>
        <c:extLst>
          <c:ext xmlns:c15="http://schemas.microsoft.com/office/drawing/2012/chart" uri="{02D57815-91ED-43cb-92C2-25804820EDAC}">
            <c15:filteredScatterSeries>
              <c15:ser>
                <c:idx val="1"/>
                <c:order val="1"/>
                <c:tx>
                  <c:strRef>
                    <c:extLst>
                      <c:ext uri="{02D57815-91ED-43cb-92C2-25804820EDAC}">
                        <c15:formulaRef>
                          <c15:sqref>Sheet1!$C$1</c15:sqref>
                        </c15:formulaRef>
                      </c:ext>
                    </c:extLst>
                    <c:strCache>
                      <c:ptCount val="1"/>
                      <c:pt idx="0">
                        <c:v>Seperator</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Sheet1!$C$2:$C$11</c15:sqref>
                        </c15:formulaRef>
                      </c:ext>
                    </c:extLst>
                    <c:numCache>
                      <c:formatCode>General</c:formatCode>
                      <c:ptCount val="10"/>
                      <c:pt idx="0">
                        <c:v>8</c:v>
                      </c:pt>
                      <c:pt idx="1">
                        <c:v>7</c:v>
                      </c:pt>
                      <c:pt idx="2">
                        <c:v>6</c:v>
                      </c:pt>
                      <c:pt idx="3">
                        <c:v>5</c:v>
                      </c:pt>
                      <c:pt idx="4">
                        <c:v>4</c:v>
                      </c:pt>
                      <c:pt idx="5">
                        <c:v>3</c:v>
                      </c:pt>
                      <c:pt idx="6">
                        <c:v>2</c:v>
                      </c:pt>
                      <c:pt idx="7">
                        <c:v>1</c:v>
                      </c:pt>
                    </c:numCache>
                  </c:numRef>
                </c:xVal>
                <c:yVal>
                  <c:numRef>
                    <c:extLst>
                      <c:ext uri="{02D57815-91ED-43cb-92C2-25804820EDAC}">
                        <c15:formulaRef>
                          <c15:sqref>Sheet1!$A$2:$A$11</c15:sqref>
                        </c15:formulaRef>
                      </c:ext>
                    </c:extLst>
                    <c:numCache>
                      <c:formatCode>General</c:formatCode>
                      <c:ptCount val="10"/>
                      <c:pt idx="0">
                        <c:v>0</c:v>
                      </c:pt>
                      <c:pt idx="1">
                        <c:v>0</c:v>
                      </c:pt>
                      <c:pt idx="2">
                        <c:v>0</c:v>
                      </c:pt>
                      <c:pt idx="3">
                        <c:v>0</c:v>
                      </c:pt>
                      <c:pt idx="4">
                        <c:v>0</c:v>
                      </c:pt>
                      <c:pt idx="5">
                        <c:v>0</c:v>
                      </c:pt>
                      <c:pt idx="6">
                        <c:v>0</c:v>
                      </c:pt>
                      <c:pt idx="7">
                        <c:v>0</c:v>
                      </c:pt>
                    </c:numCache>
                  </c:numRef>
                </c:yVal>
                <c:smooth val="0"/>
                <c:extLst>
                  <c:ext xmlns:c16="http://schemas.microsoft.com/office/drawing/2014/chart" uri="{C3380CC4-5D6E-409C-BE32-E72D297353CC}">
                    <c16:uniqueId val="{00000001-F9D3-4DCD-A041-5E68A3CDDAC5}"/>
                  </c:ext>
                </c:extLst>
              </c15:ser>
            </c15:filteredScatterSeries>
          </c:ext>
        </c:extLst>
      </c:scatterChart>
      <c:valAx>
        <c:axId val="1287887680"/>
        <c:scaling>
          <c:orientation val="minMax"/>
          <c:max val="110"/>
          <c:min val="-50"/>
        </c:scaling>
        <c:delete val="1"/>
        <c:axPos val="b"/>
        <c:numFmt formatCode="###0.0" sourceLinked="1"/>
        <c:majorTickMark val="out"/>
        <c:minorTickMark val="none"/>
        <c:tickLblPos val="nextTo"/>
        <c:crossAx val="1287873536"/>
        <c:crosses val="autoZero"/>
        <c:crossBetween val="midCat"/>
      </c:valAx>
      <c:valAx>
        <c:axId val="1287873536"/>
        <c:scaling>
          <c:orientation val="minMax"/>
          <c:max val="8"/>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287887680"/>
        <c:crosses val="autoZero"/>
        <c:crossBetween val="midCat"/>
      </c:valAx>
      <c:spPr>
        <a:noFill/>
        <a:ln>
          <a:noFill/>
        </a:ln>
        <a:effectLst/>
      </c:spPr>
    </c:plotArea>
    <c:legend>
      <c:legendPos val="r"/>
      <c:layout>
        <c:manualLayout>
          <c:xMode val="edge"/>
          <c:yMode val="edge"/>
          <c:x val="0.60828951457517555"/>
          <c:y val="0.87521157395464966"/>
          <c:w val="0.31277457328162317"/>
          <c:h val="8.85892885503892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ova Light" panose="020B0304020202020204" pitchFamily="34" charset="0"/>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1514467291531"/>
          <c:y val="0.11826613527992934"/>
          <c:w val="0.83159316198130517"/>
          <c:h val="0.71989237715676135"/>
        </c:manualLayout>
      </c:layout>
      <c:scatterChart>
        <c:scatterStyle val="lineMarker"/>
        <c:varyColors val="0"/>
        <c:ser>
          <c:idx val="0"/>
          <c:order val="0"/>
          <c:tx>
            <c:strRef>
              <c:f>Sheet1!$B$1</c:f>
              <c:strCache>
                <c:ptCount val="1"/>
                <c:pt idx="0">
                  <c:v>Balansmått</c:v>
                </c:pt>
              </c:strCache>
            </c:strRef>
          </c:tx>
          <c:spPr>
            <a:ln w="25400" cap="rnd">
              <a:noFill/>
              <a:round/>
            </a:ln>
            <a:effectLst/>
          </c:spPr>
          <c:marker>
            <c:symbol val="circle"/>
            <c:size val="10"/>
            <c:spPr>
              <a:solidFill>
                <a:srgbClr val="46A9A2"/>
              </a:solidFill>
              <a:ln w="12700">
                <a:solidFill>
                  <a:schemeClr val="bg1"/>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ova Light" panose="020B0304020202020204" pitchFamily="34" charset="0"/>
                    <a:ea typeface="+mn-ea"/>
                    <a:cs typeface="+mn-cs"/>
                  </a:defRPr>
                </a:pPr>
                <a:endParaRPr lang="sv-S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Sheet1!$B$2:$B$11</c:f>
              <c:numCache>
                <c:formatCode>###0.0</c:formatCode>
                <c:ptCount val="10"/>
                <c:pt idx="0">
                  <c:v>18.377483443708606</c:v>
                </c:pt>
                <c:pt idx="1">
                  <c:v>9.8684210526315823</c:v>
                </c:pt>
                <c:pt idx="2">
                  <c:v>18.727915194346288</c:v>
                </c:pt>
                <c:pt idx="3">
                  <c:v>20.606060606060598</c:v>
                </c:pt>
                <c:pt idx="4">
                  <c:v>32.87671232876712</c:v>
                </c:pt>
                <c:pt idx="5">
                  <c:v>22.771084337349389</c:v>
                </c:pt>
                <c:pt idx="6">
                  <c:v>20.329670329670328</c:v>
                </c:pt>
                <c:pt idx="7">
                  <c:v>9.4276094276094167</c:v>
                </c:pt>
              </c:numCache>
            </c:numRef>
          </c:xVal>
          <c:yVal>
            <c:numRef>
              <c:f>Sheet1!$C$2:$C$11</c:f>
              <c:numCache>
                <c:formatCode>General</c:formatCode>
                <c:ptCount val="10"/>
                <c:pt idx="0">
                  <c:v>8</c:v>
                </c:pt>
                <c:pt idx="1">
                  <c:v>7</c:v>
                </c:pt>
                <c:pt idx="2">
                  <c:v>6</c:v>
                </c:pt>
                <c:pt idx="3">
                  <c:v>5</c:v>
                </c:pt>
                <c:pt idx="4">
                  <c:v>4</c:v>
                </c:pt>
                <c:pt idx="5">
                  <c:v>3</c:v>
                </c:pt>
                <c:pt idx="6">
                  <c:v>2</c:v>
                </c:pt>
                <c:pt idx="7">
                  <c:v>1</c:v>
                </c:pt>
              </c:numCache>
            </c:numRef>
          </c:yVal>
          <c:smooth val="0"/>
          <c:extLst>
            <c:ext xmlns:c16="http://schemas.microsoft.com/office/drawing/2014/chart" uri="{C3380CC4-5D6E-409C-BE32-E72D297353CC}">
              <c16:uniqueId val="{00000000-2904-4F21-8FEA-99996D8BD77A}"/>
            </c:ext>
          </c:extLst>
        </c:ser>
        <c:dLbls>
          <c:showLegendKey val="0"/>
          <c:showVal val="0"/>
          <c:showCatName val="0"/>
          <c:showSerName val="0"/>
          <c:showPercent val="0"/>
          <c:showBubbleSize val="0"/>
        </c:dLbls>
        <c:axId val="1287887680"/>
        <c:axId val="1287873536"/>
        <c:extLst>
          <c:ext xmlns:c15="http://schemas.microsoft.com/office/drawing/2012/chart" uri="{02D57815-91ED-43cb-92C2-25804820EDAC}">
            <c15:filteredScatterSeries>
              <c15:ser>
                <c:idx val="1"/>
                <c:order val="1"/>
                <c:tx>
                  <c:strRef>
                    <c:extLst>
                      <c:ext uri="{02D57815-91ED-43cb-92C2-25804820EDAC}">
                        <c15:formulaRef>
                          <c15:sqref>Sheet1!$C$1</c15:sqref>
                        </c15:formulaRef>
                      </c:ext>
                    </c:extLst>
                    <c:strCache>
                      <c:ptCount val="1"/>
                      <c:pt idx="0">
                        <c:v>Seperator</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Sheet1!$C$2:$C$11</c15:sqref>
                        </c15:formulaRef>
                      </c:ext>
                    </c:extLst>
                    <c:numCache>
                      <c:formatCode>General</c:formatCode>
                      <c:ptCount val="10"/>
                      <c:pt idx="0">
                        <c:v>8</c:v>
                      </c:pt>
                      <c:pt idx="1">
                        <c:v>7</c:v>
                      </c:pt>
                      <c:pt idx="2">
                        <c:v>6</c:v>
                      </c:pt>
                      <c:pt idx="3">
                        <c:v>5</c:v>
                      </c:pt>
                      <c:pt idx="4">
                        <c:v>4</c:v>
                      </c:pt>
                      <c:pt idx="5">
                        <c:v>3</c:v>
                      </c:pt>
                      <c:pt idx="6">
                        <c:v>2</c:v>
                      </c:pt>
                      <c:pt idx="7">
                        <c:v>1</c:v>
                      </c:pt>
                    </c:numCache>
                  </c:numRef>
                </c:xVal>
                <c:yVal>
                  <c:numRef>
                    <c:extLst>
                      <c:ext uri="{02D57815-91ED-43cb-92C2-25804820EDAC}">
                        <c15:formulaRef>
                          <c15:sqref>Sheet1!$A$2:$A$11</c15:sqref>
                        </c15:formulaRef>
                      </c:ext>
                    </c:extLst>
                    <c:numCache>
                      <c:formatCode>General</c:formatCode>
                      <c:ptCount val="10"/>
                      <c:pt idx="0">
                        <c:v>0</c:v>
                      </c:pt>
                      <c:pt idx="1">
                        <c:v>0</c:v>
                      </c:pt>
                      <c:pt idx="2">
                        <c:v>0</c:v>
                      </c:pt>
                      <c:pt idx="3">
                        <c:v>0</c:v>
                      </c:pt>
                      <c:pt idx="4">
                        <c:v>0</c:v>
                      </c:pt>
                      <c:pt idx="5">
                        <c:v>0</c:v>
                      </c:pt>
                      <c:pt idx="6">
                        <c:v>0</c:v>
                      </c:pt>
                      <c:pt idx="7">
                        <c:v>0</c:v>
                      </c:pt>
                    </c:numCache>
                  </c:numRef>
                </c:yVal>
                <c:smooth val="0"/>
                <c:extLst>
                  <c:ext xmlns:c16="http://schemas.microsoft.com/office/drawing/2014/chart" uri="{C3380CC4-5D6E-409C-BE32-E72D297353CC}">
                    <c16:uniqueId val="{00000001-2904-4F21-8FEA-99996D8BD77A}"/>
                  </c:ext>
                </c:extLst>
              </c15:ser>
            </c15:filteredScatterSeries>
          </c:ext>
        </c:extLst>
      </c:scatterChart>
      <c:valAx>
        <c:axId val="1287887680"/>
        <c:scaling>
          <c:orientation val="minMax"/>
          <c:max val="100"/>
          <c:min val="-50"/>
        </c:scaling>
        <c:delete val="1"/>
        <c:axPos val="b"/>
        <c:numFmt formatCode="###0.0" sourceLinked="1"/>
        <c:majorTickMark val="out"/>
        <c:minorTickMark val="none"/>
        <c:tickLblPos val="nextTo"/>
        <c:crossAx val="1287873536"/>
        <c:crosses val="autoZero"/>
        <c:crossBetween val="midCat"/>
      </c:valAx>
      <c:valAx>
        <c:axId val="1287873536"/>
        <c:scaling>
          <c:orientation val="minMax"/>
          <c:max val="8"/>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287887680"/>
        <c:crosses val="autoZero"/>
        <c:crossBetween val="midCat"/>
      </c:valAx>
      <c:spPr>
        <a:noFill/>
        <a:ln>
          <a:noFill/>
        </a:ln>
        <a:effectLst/>
      </c:spPr>
    </c:plotArea>
    <c:legend>
      <c:legendPos val="r"/>
      <c:layout>
        <c:manualLayout>
          <c:xMode val="edge"/>
          <c:yMode val="edge"/>
          <c:x val="0.60828951457517555"/>
          <c:y val="0.87521157395464966"/>
          <c:w val="0.31277457328162317"/>
          <c:h val="8.85892885503892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ova Light" panose="020B0304020202020204" pitchFamily="34" charset="0"/>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763978989677224E-2"/>
          <c:y val="0.17645388989009589"/>
          <c:w val="0.89482254899553337"/>
          <c:h val="0.62214423641165817"/>
        </c:manualLayout>
      </c:layout>
      <c:barChart>
        <c:barDir val="bar"/>
        <c:grouping val="clustered"/>
        <c:varyColors val="0"/>
        <c:ser>
          <c:idx val="1"/>
          <c:order val="0"/>
          <c:tx>
            <c:strRef>
              <c:f>Sheet1!$B$1</c:f>
              <c:strCache>
                <c:ptCount val="1"/>
                <c:pt idx="0">
                  <c:v>Bra förmåga att möta behovet</c:v>
                </c:pt>
              </c:strCache>
            </c:strRef>
          </c:tx>
          <c:spPr>
            <a:solidFill>
              <a:srgbClr val="116478"/>
            </a:solidFill>
            <a:ln>
              <a:solidFill>
                <a:srgbClr val="F95E35"/>
              </a:solidFill>
            </a:ln>
          </c:spPr>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20 års sikt</c:v>
                </c:pt>
                <c:pt idx="1">
                  <c:v>Fem års sikt</c:v>
                </c:pt>
                <c:pt idx="2">
                  <c:v>Ett års sikt</c:v>
                </c:pt>
              </c:strCache>
            </c:strRef>
          </c:cat>
          <c:val>
            <c:numRef>
              <c:f>Sheet1!$B$2:$B$4</c:f>
              <c:numCache>
                <c:formatCode>General</c:formatCode>
                <c:ptCount val="3"/>
                <c:pt idx="0">
                  <c:v>38.294010889292231</c:v>
                </c:pt>
                <c:pt idx="1">
                  <c:v>49.147005444646169</c:v>
                </c:pt>
                <c:pt idx="2">
                  <c:v>55.17241379310336</c:v>
                </c:pt>
              </c:numCache>
            </c:numRef>
          </c:val>
          <c:extLst>
            <c:ext xmlns:c16="http://schemas.microsoft.com/office/drawing/2014/chart" uri="{C3380CC4-5D6E-409C-BE32-E72D297353CC}">
              <c16:uniqueId val="{00000001-B478-410F-88B9-046710C1A1AD}"/>
            </c:ext>
          </c:extLst>
        </c:ser>
        <c:ser>
          <c:idx val="0"/>
          <c:order val="1"/>
          <c:tx>
            <c:strRef>
              <c:f>Sheet1!$C$1</c:f>
              <c:strCache>
                <c:ptCount val="1"/>
                <c:pt idx="0">
                  <c:v>Behovet kommer att öka</c:v>
                </c:pt>
              </c:strCache>
            </c:strRef>
          </c:tx>
          <c:spPr>
            <a:solidFill>
              <a:srgbClr val="50B5B8"/>
            </a:solidFill>
          </c:spPr>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20 års sikt</c:v>
                </c:pt>
                <c:pt idx="1">
                  <c:v>Fem års sikt</c:v>
                </c:pt>
                <c:pt idx="2">
                  <c:v>Ett års sikt</c:v>
                </c:pt>
              </c:strCache>
            </c:strRef>
          </c:cat>
          <c:val>
            <c:numRef>
              <c:f>Sheet1!$C$2:$C$4</c:f>
              <c:numCache>
                <c:formatCode>General</c:formatCode>
                <c:ptCount val="3"/>
                <c:pt idx="0">
                  <c:v>82.214156079854845</c:v>
                </c:pt>
                <c:pt idx="1">
                  <c:v>85.263157894736892</c:v>
                </c:pt>
                <c:pt idx="2">
                  <c:v>58.003629764065259</c:v>
                </c:pt>
              </c:numCache>
            </c:numRef>
          </c:val>
          <c:extLst>
            <c:ext xmlns:c16="http://schemas.microsoft.com/office/drawing/2014/chart" uri="{C3380CC4-5D6E-409C-BE32-E72D297353CC}">
              <c16:uniqueId val="{00000006-B478-410F-88B9-046710C1A1AD}"/>
            </c:ext>
          </c:extLst>
        </c:ser>
        <c:dLbls>
          <c:showLegendKey val="0"/>
          <c:showVal val="0"/>
          <c:showCatName val="0"/>
          <c:showSerName val="0"/>
          <c:showPercent val="0"/>
          <c:showBubbleSize val="0"/>
        </c:dLbls>
        <c:gapWidth val="150"/>
        <c:axId val="188551936"/>
        <c:axId val="188553472"/>
      </c:barChart>
      <c:catAx>
        <c:axId val="188551936"/>
        <c:scaling>
          <c:orientation val="minMax"/>
        </c:scaling>
        <c:delete val="0"/>
        <c:axPos val="l"/>
        <c:numFmt formatCode="General" sourceLinked="0"/>
        <c:majorTickMark val="none"/>
        <c:minorTickMark val="none"/>
        <c:tickLblPos val="nextTo"/>
        <c:spPr>
          <a:ln w="11115">
            <a:solidFill>
              <a:sysClr val="windowText" lastClr="000000"/>
            </a:solidFill>
            <a:prstDash val="solid"/>
          </a:ln>
        </c:spPr>
        <c:txPr>
          <a:bodyPr rot="0" vert="horz" anchor="ctr" anchorCtr="1"/>
          <a:lstStyle/>
          <a:p>
            <a:pPr algn="ctr">
              <a:defRPr lang="en-US" sz="1000" b="0" i="0" u="none" strike="noStrike" kern="1200" baseline="0">
                <a:solidFill>
                  <a:srgbClr val="333333"/>
                </a:solidFill>
                <a:latin typeface="Arial Nova Light" panose="020B0304020202020204" pitchFamily="34" charset="0"/>
                <a:ea typeface="Verdana"/>
                <a:cs typeface="Arial" panose="020B0604020202020204" pitchFamily="34" charset="0"/>
              </a:defRPr>
            </a:pPr>
            <a:endParaRPr lang="sv-SE"/>
          </a:p>
        </c:txPr>
        <c:crossAx val="188553472"/>
        <c:crossesAt val="0"/>
        <c:auto val="0"/>
        <c:lblAlgn val="ctr"/>
        <c:lblOffset val="100"/>
        <c:noMultiLvlLbl val="0"/>
      </c:catAx>
      <c:valAx>
        <c:axId val="188553472"/>
        <c:scaling>
          <c:orientation val="minMax"/>
          <c:max val="100"/>
          <c:min val="0"/>
        </c:scaling>
        <c:delete val="0"/>
        <c:axPos val="b"/>
        <c:numFmt formatCode="##0\%" sourceLinked="0"/>
        <c:majorTickMark val="out"/>
        <c:minorTickMark val="none"/>
        <c:tickLblPos val="nextTo"/>
        <c:spPr>
          <a:ln w="8337">
            <a:noFill/>
          </a:ln>
        </c:spPr>
        <c:txPr>
          <a:bodyPr rot="0" vert="horz"/>
          <a:lstStyle/>
          <a:p>
            <a:pPr>
              <a:defRPr sz="1200" b="0" i="0" u="none" strike="noStrike" baseline="0">
                <a:solidFill>
                  <a:schemeClr val="tx1"/>
                </a:solidFill>
                <a:latin typeface="Arial Nova Light" panose="020B0304020202020204" pitchFamily="34" charset="0"/>
                <a:ea typeface="Verdana"/>
                <a:cs typeface="Arial" panose="020B0604020202020204" pitchFamily="34" charset="0"/>
              </a:defRPr>
            </a:pPr>
            <a:endParaRPr lang="sv-SE"/>
          </a:p>
        </c:txPr>
        <c:crossAx val="188551936"/>
        <c:crosses val="autoZero"/>
        <c:crossBetween val="between"/>
        <c:majorUnit val="20"/>
        <c:minorUnit val="10"/>
      </c:valAx>
    </c:plotArea>
    <c:legend>
      <c:legendPos val="r"/>
      <c:layout>
        <c:manualLayout>
          <c:xMode val="edge"/>
          <c:yMode val="edge"/>
          <c:x val="0.75807043311111078"/>
          <c:y val="3.8453174968794364E-2"/>
          <c:w val="0.19920015736342719"/>
          <c:h val="7.8361007310873393E-2"/>
        </c:manualLayout>
      </c:layout>
      <c:overlay val="0"/>
    </c:legend>
    <c:plotVisOnly val="1"/>
    <c:dispBlanksAs val="gap"/>
    <c:showDLblsOverMax val="0"/>
  </c:chart>
  <c:spPr>
    <a:noFill/>
    <a:ln>
      <a:noFill/>
    </a:ln>
  </c:spPr>
  <c:txPr>
    <a:bodyPr/>
    <a:lstStyle/>
    <a:p>
      <a:pPr>
        <a:defRPr sz="875" b="0" i="0" u="none" strike="noStrike" baseline="0">
          <a:solidFill>
            <a:schemeClr val="tx1"/>
          </a:solidFill>
          <a:latin typeface="Arial"/>
          <a:ea typeface="Arial"/>
          <a:cs typeface="Arial"/>
        </a:defRPr>
      </a:pPr>
      <a:endParaRPr lang="sv-S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1"/>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manualLayout>
          <c:layoutTarget val="inner"/>
          <c:xMode val="edge"/>
          <c:yMode val="edge"/>
          <c:x val="0.478308558473097"/>
          <c:y val="8.1188808730034423E-2"/>
          <c:w val="0.51416174963952344"/>
          <c:h val="0.88043545045760141"/>
        </c:manualLayout>
      </c:layout>
      <c:barChart>
        <c:barDir val="bar"/>
        <c:grouping val="clustered"/>
        <c:varyColors val="0"/>
        <c:ser>
          <c:idx val="0"/>
          <c:order val="0"/>
          <c:tx>
            <c:strRef>
              <c:f>Sheet1!$B$1</c:f>
              <c:strCache>
                <c:ptCount val="1"/>
                <c:pt idx="0">
                  <c:v>&lt;Medlemsföretag&gt;</c:v>
                </c:pt>
              </c:strCache>
            </c:strRef>
          </c:tx>
          <c:spPr>
            <a:solidFill>
              <a:schemeClr val="accent5"/>
            </a:solidFill>
            <a:ln>
              <a:noFill/>
            </a:ln>
          </c:spPr>
          <c:invertIfNegative val="0"/>
          <c:dLbls>
            <c:numFmt formatCode="0%" sourceLinked="0"/>
            <c:spPr>
              <a:noFill/>
              <a:ln>
                <a:noFill/>
              </a:ln>
              <a:effectLst/>
            </c:spPr>
            <c:txPr>
              <a:bodyPr/>
              <a:lstStyle/>
              <a:p>
                <a:pPr>
                  <a:defRPr sz="1400">
                    <a:solidFill>
                      <a:schemeClr val="tx1"/>
                    </a:solidFill>
                    <a:latin typeface="Arial Nova Light" panose="020B0304020202020204" pitchFamily="34" charset="0"/>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Förtroendevald -4 år</c:v>
                </c:pt>
                <c:pt idx="1">
                  <c:v>Förtroendevald 5-10 år</c:v>
                </c:pt>
                <c:pt idx="2">
                  <c:v>Förtroendevald 11-20 år</c:v>
                </c:pt>
                <c:pt idx="3">
                  <c:v>Förtroendevald 21- år</c:v>
                </c:pt>
              </c:strCache>
            </c:strRef>
          </c:cat>
          <c:val>
            <c:numRef>
              <c:f>Sheet1!$B$2:$B$5</c:f>
              <c:numCache>
                <c:formatCode>###0%</c:formatCode>
                <c:ptCount val="4"/>
                <c:pt idx="0">
                  <c:v>0.11496827174318776</c:v>
                </c:pt>
                <c:pt idx="1">
                  <c:v>0.30197835013064578</c:v>
                </c:pt>
                <c:pt idx="2">
                  <c:v>0.3060843598357596</c:v>
                </c:pt>
                <c:pt idx="3">
                  <c:v>0.27696901829040688</c:v>
                </c:pt>
              </c:numCache>
            </c:numRef>
          </c:val>
          <c:extLst>
            <c:ext xmlns:c16="http://schemas.microsoft.com/office/drawing/2014/chart" uri="{C3380CC4-5D6E-409C-BE32-E72D297353CC}">
              <c16:uniqueId val="{00000000-9C5B-480F-9850-95A2411A6FAD}"/>
            </c:ext>
          </c:extLst>
        </c:ser>
        <c:dLbls>
          <c:showLegendKey val="0"/>
          <c:showVal val="1"/>
          <c:showCatName val="0"/>
          <c:showSerName val="0"/>
          <c:showPercent val="0"/>
          <c:showBubbleSize val="0"/>
        </c:dLbls>
        <c:gapWidth val="74"/>
        <c:axId val="132317568"/>
        <c:axId val="132319104"/>
      </c:barChart>
      <c:catAx>
        <c:axId val="132317568"/>
        <c:scaling>
          <c:orientation val="maxMin"/>
        </c:scaling>
        <c:delete val="0"/>
        <c:axPos val="l"/>
        <c:numFmt formatCode="General" sourceLinked="0"/>
        <c:majorTickMark val="none"/>
        <c:minorTickMark val="none"/>
        <c:tickLblPos val="nextTo"/>
        <c:spPr>
          <a:ln>
            <a:noFill/>
          </a:ln>
        </c:spPr>
        <c:txPr>
          <a:bodyPr/>
          <a:lstStyle/>
          <a:p>
            <a:pPr>
              <a:defRPr sz="1100" b="0">
                <a:latin typeface="Arial Nova Light" panose="020B0304020202020204" pitchFamily="34" charset="0"/>
              </a:defRPr>
            </a:pPr>
            <a:endParaRPr lang="sv-SE"/>
          </a:p>
        </c:txPr>
        <c:crossAx val="132319104"/>
        <c:crosses val="autoZero"/>
        <c:auto val="1"/>
        <c:lblAlgn val="ctr"/>
        <c:lblOffset val="100"/>
        <c:noMultiLvlLbl val="0"/>
      </c:catAx>
      <c:valAx>
        <c:axId val="132319104"/>
        <c:scaling>
          <c:orientation val="minMax"/>
          <c:max val="1"/>
          <c:min val="0"/>
        </c:scaling>
        <c:delete val="1"/>
        <c:axPos val="t"/>
        <c:numFmt formatCode="0%" sourceLinked="0"/>
        <c:majorTickMark val="out"/>
        <c:minorTickMark val="none"/>
        <c:tickLblPos val="nextTo"/>
        <c:crossAx val="132317568"/>
        <c:crosses val="autoZero"/>
        <c:crossBetween val="between"/>
        <c:majorUnit val="0.2"/>
      </c:valAx>
      <c:spPr>
        <a:noFill/>
        <a:ln>
          <a:noFill/>
        </a:ln>
      </c:spPr>
    </c:plotArea>
    <c:plotVisOnly val="1"/>
    <c:dispBlanksAs val="gap"/>
    <c:showDLblsOverMax val="0"/>
  </c:chart>
  <c:spPr>
    <a:noFill/>
    <a:ln>
      <a:noFill/>
    </a:ln>
  </c:spPr>
  <c:txPr>
    <a:bodyPr/>
    <a:lstStyle/>
    <a:p>
      <a:pPr>
        <a:defRPr sz="1800"/>
      </a:pPr>
      <a:endParaRPr lang="sv-SE"/>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763978989677224E-2"/>
          <c:y val="7.4994468779840576E-2"/>
          <c:w val="0.89677688135799372"/>
          <c:h val="0.7236036526247277"/>
        </c:manualLayout>
      </c:layout>
      <c:barChart>
        <c:barDir val="col"/>
        <c:grouping val="clustered"/>
        <c:varyColors val="0"/>
        <c:ser>
          <c:idx val="1"/>
          <c:order val="0"/>
          <c:spPr>
            <a:solidFill>
              <a:srgbClr val="50B5B8"/>
            </a:solidFill>
            <a:ln>
              <a:solidFill>
                <a:srgbClr val="50B5B8"/>
              </a:solidFill>
            </a:ln>
          </c:spPr>
          <c:invertIfNegative val="0"/>
          <c:dLbls>
            <c:dLbl>
              <c:idx val="3"/>
              <c:numFmt formatCode="##\%" sourceLinked="0"/>
              <c:spPr>
                <a:noFill/>
                <a:ln w="22231">
                  <a:noFill/>
                </a:ln>
                <a:effectLst/>
              </c:spPr>
              <c:txPr>
                <a:bodyPr wrap="square" lIns="38100" tIns="19050" rIns="38100" bIns="19050" anchor="ctr">
                  <a:spAutoFit/>
                </a:bodyPr>
                <a:lstStyle/>
                <a:p>
                  <a:pPr algn="ctr">
                    <a:defRPr lang="sv-SE" sz="16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0-CA2F-4630-8775-444A1A718B9B}"/>
                </c:ext>
              </c:extLst>
            </c:dLbl>
            <c:numFmt formatCode="##\%" sourceLinked="0"/>
            <c:spPr>
              <a:noFill/>
              <a:ln w="22231">
                <a:noFill/>
              </a:ln>
            </c:spPr>
            <c:txPr>
              <a:bodyPr/>
              <a:lstStyle/>
              <a:p>
                <a:pPr algn="ctr">
                  <a:defRPr lang="sv-SE" sz="16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5"/>
                <c:pt idx="0">
                  <c:v>Elektrifiering av transporter och befintligt näringsliv</c:v>
                </c:pt>
                <c:pt idx="1">
                  <c:v>Nya industri- och företagsetableringar</c:v>
                </c:pt>
                <c:pt idx="2">
                  <c:v>Samhällsutbyggnad och befolkningstillväxt</c:v>
                </c:pt>
                <c:pt idx="3">
                  <c:v>Digitalisering och datacenter</c:v>
                </c:pt>
                <c:pt idx="4">
                  <c:v>Annan anledning</c:v>
                </c:pt>
              </c:strCache>
            </c:strRef>
          </c:cat>
          <c:val>
            <c:numRef>
              <c:f>Sheet1!$B$2:$B$7</c:f>
              <c:numCache>
                <c:formatCode>General</c:formatCode>
                <c:ptCount val="5"/>
                <c:pt idx="0">
                  <c:v>61.91636215996752</c:v>
                </c:pt>
                <c:pt idx="1">
                  <c:v>54.323995127892807</c:v>
                </c:pt>
                <c:pt idx="2">
                  <c:v>45.919610231425089</c:v>
                </c:pt>
                <c:pt idx="3">
                  <c:v>20.341047503045068</c:v>
                </c:pt>
                <c:pt idx="4">
                  <c:v>1.8270401948842874</c:v>
                </c:pt>
              </c:numCache>
            </c:numRef>
          </c:val>
          <c:extLst>
            <c:ext xmlns:c16="http://schemas.microsoft.com/office/drawing/2014/chart" uri="{C3380CC4-5D6E-409C-BE32-E72D297353CC}">
              <c16:uniqueId val="{00000001-CA2F-4630-8775-444A1A718B9B}"/>
            </c:ext>
          </c:extLst>
        </c:ser>
        <c:dLbls>
          <c:dLblPos val="ctr"/>
          <c:showLegendKey val="0"/>
          <c:showVal val="1"/>
          <c:showCatName val="0"/>
          <c:showSerName val="0"/>
          <c:showPercent val="0"/>
          <c:showBubbleSize val="0"/>
        </c:dLbls>
        <c:gapWidth val="150"/>
        <c:overlap val="-1"/>
        <c:axId val="188551936"/>
        <c:axId val="188553472"/>
      </c:barChart>
      <c:catAx>
        <c:axId val="188551936"/>
        <c:scaling>
          <c:orientation val="minMax"/>
        </c:scaling>
        <c:delete val="0"/>
        <c:axPos val="b"/>
        <c:numFmt formatCode="General" sourceLinked="0"/>
        <c:majorTickMark val="none"/>
        <c:minorTickMark val="none"/>
        <c:tickLblPos val="nextTo"/>
        <c:spPr>
          <a:ln w="11115">
            <a:solidFill>
              <a:sysClr val="windowText" lastClr="000000"/>
            </a:solidFill>
            <a:prstDash val="solid"/>
          </a:ln>
        </c:spPr>
        <c:txPr>
          <a:bodyPr rot="0" vert="horz" anchor="ctr" anchorCtr="1"/>
          <a:lstStyle/>
          <a:p>
            <a:pPr algn="ctr">
              <a:defRPr lang="en-US" sz="1100" b="0" i="0" u="none" strike="noStrike" kern="1200" baseline="0">
                <a:solidFill>
                  <a:srgbClr val="333333"/>
                </a:solidFill>
                <a:latin typeface="Arial Nova Light" panose="020B0304020202020204" pitchFamily="34" charset="0"/>
                <a:ea typeface="Verdana"/>
                <a:cs typeface="Arial" panose="020B0604020202020204" pitchFamily="34" charset="0"/>
              </a:defRPr>
            </a:pPr>
            <a:endParaRPr lang="sv-SE"/>
          </a:p>
        </c:txPr>
        <c:crossAx val="188553472"/>
        <c:crossesAt val="0"/>
        <c:auto val="0"/>
        <c:lblAlgn val="ctr"/>
        <c:lblOffset val="100"/>
        <c:tickLblSkip val="1"/>
        <c:tickMarkSkip val="1"/>
        <c:noMultiLvlLbl val="0"/>
      </c:catAx>
      <c:valAx>
        <c:axId val="188553472"/>
        <c:scaling>
          <c:orientation val="minMax"/>
          <c:max val="80"/>
          <c:min val="0"/>
        </c:scaling>
        <c:delete val="0"/>
        <c:axPos val="l"/>
        <c:numFmt formatCode="##0\%" sourceLinked="0"/>
        <c:majorTickMark val="out"/>
        <c:minorTickMark val="none"/>
        <c:tickLblPos val="nextTo"/>
        <c:spPr>
          <a:ln w="8337">
            <a:noFill/>
          </a:ln>
        </c:spPr>
        <c:txPr>
          <a:bodyPr rot="0" vert="horz"/>
          <a:lstStyle/>
          <a:p>
            <a:pPr>
              <a:defRPr sz="1200" b="0" i="0" u="none" strike="noStrike" baseline="0">
                <a:solidFill>
                  <a:schemeClr val="tx1"/>
                </a:solidFill>
                <a:latin typeface="Arial Nova Light" panose="020B0304020202020204" pitchFamily="34" charset="0"/>
                <a:ea typeface="Verdana"/>
                <a:cs typeface="Arial" panose="020B0604020202020204" pitchFamily="34" charset="0"/>
              </a:defRPr>
            </a:pPr>
            <a:endParaRPr lang="sv-SE"/>
          </a:p>
        </c:txPr>
        <c:crossAx val="188551936"/>
        <c:crosses val="autoZero"/>
        <c:crossBetween val="between"/>
        <c:majorUnit val="20"/>
        <c:minorUnit val="10"/>
      </c:valAx>
    </c:plotArea>
    <c:plotVisOnly val="1"/>
    <c:dispBlanksAs val="gap"/>
    <c:showDLblsOverMax val="0"/>
  </c:chart>
  <c:spPr>
    <a:noFill/>
    <a:ln>
      <a:noFill/>
    </a:ln>
  </c:spPr>
  <c:txPr>
    <a:bodyPr/>
    <a:lstStyle/>
    <a:p>
      <a:pPr>
        <a:defRPr sz="875" b="0" i="0" u="none" strike="noStrike" baseline="0">
          <a:solidFill>
            <a:schemeClr val="tx1"/>
          </a:solidFill>
          <a:latin typeface="Arial"/>
          <a:ea typeface="Arial"/>
          <a:cs typeface="Arial"/>
        </a:defRPr>
      </a:pPr>
      <a:endParaRPr lang="sv-SE"/>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978330500191931E-2"/>
          <c:y val="4.3507026326096473E-2"/>
          <c:w val="0.66004885573640426"/>
          <c:h val="0.90346358897479495"/>
        </c:manualLayout>
      </c:layout>
      <c:scatterChart>
        <c:scatterStyle val="lineMarker"/>
        <c:varyColors val="0"/>
        <c:ser>
          <c:idx val="0"/>
          <c:order val="0"/>
          <c:tx>
            <c:strRef>
              <c:f>Sheet1!$B$1</c:f>
              <c:strCache>
                <c:ptCount val="1"/>
                <c:pt idx="0">
                  <c:v>Samhällsutbyggnad och befolkningstillväxt</c:v>
                </c:pt>
              </c:strCache>
            </c:strRef>
          </c:tx>
          <c:spPr>
            <a:ln w="25400" cap="rnd">
              <a:noFill/>
              <a:round/>
            </a:ln>
            <a:effectLst/>
          </c:spPr>
          <c:marker>
            <c:symbol val="circle"/>
            <c:size val="15"/>
            <c:spPr>
              <a:solidFill>
                <a:schemeClr val="accent5"/>
              </a:solidFill>
              <a:ln w="25400">
                <a:noFill/>
              </a:ln>
              <a:effectLst/>
            </c:spPr>
          </c:marker>
          <c:dLbls>
            <c:dLbl>
              <c:idx val="7"/>
              <c:layout>
                <c:manualLayout>
                  <c:x val="4.8035413699129437E-3"/>
                  <c:y val="-2.5095607017285013E-2"/>
                </c:manualLayout>
              </c:layout>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fld id="{B24B4C75-FFA7-4C33-9220-80AE558DC6A4}" type="XVALUE">
                      <a:rPr lang="en-US">
                        <a:solidFill>
                          <a:schemeClr val="tx1"/>
                        </a:solidFill>
                      </a:rPr>
                      <a:pPr>
                        <a:defRPr>
                          <a:solidFill>
                            <a:schemeClr val="tx1"/>
                          </a:solidFill>
                        </a:defRPr>
                      </a:pPr>
                      <a:t>[X-VÄRDE]</a:t>
                    </a:fld>
                    <a:endParaRPr lang="sv-SE"/>
                  </a:p>
                </c:rich>
              </c:tx>
              <c:numFmt formatCode="#,##0"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7BD-4FDA-B76C-824C39733A73}"/>
                </c:ext>
              </c:extLst>
            </c:dLbl>
            <c:numFmt formatCode="#,##0" sourceLinked="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Sheet1!$B$2:$B$10</c:f>
              <c:numCache>
                <c:formatCode>General</c:formatCode>
                <c:ptCount val="9"/>
                <c:pt idx="0">
                  <c:v>56.756756756756758</c:v>
                </c:pt>
                <c:pt idx="1">
                  <c:v>70.758928571428569</c:v>
                </c:pt>
                <c:pt idx="2">
                  <c:v>47.686832740213525</c:v>
                </c:pt>
                <c:pt idx="3">
                  <c:v>52.843601895734594</c:v>
                </c:pt>
                <c:pt idx="4">
                  <c:v>31.135531135531135</c:v>
                </c:pt>
                <c:pt idx="5">
                  <c:v>45.276872964169378</c:v>
                </c:pt>
                <c:pt idx="6">
                  <c:v>32.153392330383483</c:v>
                </c:pt>
                <c:pt idx="7">
                  <c:v>21.338912133891213</c:v>
                </c:pt>
                <c:pt idx="8">
                  <c:v>45.132743362831853</c:v>
                </c:pt>
              </c:numCache>
            </c:numRef>
          </c:xVal>
          <c:yVal>
            <c:numRef>
              <c:f>Sheet1!$G$2:$G$10</c:f>
              <c:numCache>
                <c:formatCode>General</c:formatCode>
                <c:ptCount val="9"/>
                <c:pt idx="0">
                  <c:v>9</c:v>
                </c:pt>
                <c:pt idx="1">
                  <c:v>8</c:v>
                </c:pt>
                <c:pt idx="2">
                  <c:v>7</c:v>
                </c:pt>
                <c:pt idx="3">
                  <c:v>6</c:v>
                </c:pt>
                <c:pt idx="4">
                  <c:v>5</c:v>
                </c:pt>
                <c:pt idx="5">
                  <c:v>4</c:v>
                </c:pt>
                <c:pt idx="6">
                  <c:v>3</c:v>
                </c:pt>
                <c:pt idx="7">
                  <c:v>2</c:v>
                </c:pt>
                <c:pt idx="8">
                  <c:v>1</c:v>
                </c:pt>
              </c:numCache>
            </c:numRef>
          </c:yVal>
          <c:smooth val="0"/>
          <c:extLst>
            <c:ext xmlns:c16="http://schemas.microsoft.com/office/drawing/2014/chart" uri="{C3380CC4-5D6E-409C-BE32-E72D297353CC}">
              <c16:uniqueId val="{00000000-F9D3-4DCD-A041-5E68A3CDDAC5}"/>
            </c:ext>
          </c:extLst>
        </c:ser>
        <c:ser>
          <c:idx val="2"/>
          <c:order val="2"/>
          <c:tx>
            <c:strRef>
              <c:f>Sheet1!$C$1</c:f>
              <c:strCache>
                <c:ptCount val="1"/>
                <c:pt idx="0">
                  <c:v>Nya industri- och företagsetableringar</c:v>
                </c:pt>
              </c:strCache>
            </c:strRef>
          </c:tx>
          <c:spPr>
            <a:ln w="25400" cap="rnd">
              <a:noFill/>
              <a:round/>
            </a:ln>
            <a:effectLst/>
          </c:spPr>
          <c:marker>
            <c:symbol val="circle"/>
            <c:size val="15"/>
            <c:spPr>
              <a:solidFill>
                <a:srgbClr val="FFAB91"/>
              </a:solidFill>
              <a:ln w="9525">
                <a:noFill/>
              </a:ln>
              <a:effectLst/>
            </c:spPr>
          </c:marker>
          <c:dLbls>
            <c:dLbl>
              <c:idx val="7"/>
              <c:layout>
                <c:manualLayout>
                  <c:x val="-7.4608697346575215E-2"/>
                  <c:y val="-3.067240857668168E-2"/>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7BD-4FDA-B76C-824C39733A73}"/>
                </c:ext>
              </c:extLst>
            </c:dLbl>
            <c:numFmt formatCode="#,##0"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Sheet1!$C$2:$C$10</c:f>
              <c:numCache>
                <c:formatCode>General</c:formatCode>
                <c:ptCount val="9"/>
                <c:pt idx="0">
                  <c:v>54.054054054054056</c:v>
                </c:pt>
                <c:pt idx="1">
                  <c:v>42.410714285714285</c:v>
                </c:pt>
                <c:pt idx="2">
                  <c:v>66.192170818505332</c:v>
                </c:pt>
                <c:pt idx="3">
                  <c:v>50</c:v>
                </c:pt>
                <c:pt idx="4">
                  <c:v>62.637362637362635</c:v>
                </c:pt>
                <c:pt idx="5">
                  <c:v>67.752442996742673</c:v>
                </c:pt>
                <c:pt idx="6">
                  <c:v>49.557522123893804</c:v>
                </c:pt>
                <c:pt idx="7">
                  <c:v>60.251046025104607</c:v>
                </c:pt>
                <c:pt idx="8">
                  <c:v>34.513274336283182</c:v>
                </c:pt>
              </c:numCache>
            </c:numRef>
          </c:xVal>
          <c:yVal>
            <c:numRef>
              <c:f>Sheet1!$G$2:$G$10</c:f>
              <c:numCache>
                <c:formatCode>General</c:formatCode>
                <c:ptCount val="9"/>
                <c:pt idx="0">
                  <c:v>9</c:v>
                </c:pt>
                <c:pt idx="1">
                  <c:v>8</c:v>
                </c:pt>
                <c:pt idx="2">
                  <c:v>7</c:v>
                </c:pt>
                <c:pt idx="3">
                  <c:v>6</c:v>
                </c:pt>
                <c:pt idx="4">
                  <c:v>5</c:v>
                </c:pt>
                <c:pt idx="5">
                  <c:v>4</c:v>
                </c:pt>
                <c:pt idx="6">
                  <c:v>3</c:v>
                </c:pt>
                <c:pt idx="7">
                  <c:v>2</c:v>
                </c:pt>
                <c:pt idx="8">
                  <c:v>1</c:v>
                </c:pt>
              </c:numCache>
            </c:numRef>
          </c:yVal>
          <c:smooth val="0"/>
          <c:extLst>
            <c:ext xmlns:c16="http://schemas.microsoft.com/office/drawing/2014/chart" uri="{C3380CC4-5D6E-409C-BE32-E72D297353CC}">
              <c16:uniqueId val="{00000000-47BD-4FDA-B76C-824C39733A73}"/>
            </c:ext>
          </c:extLst>
        </c:ser>
        <c:ser>
          <c:idx val="3"/>
          <c:order val="3"/>
          <c:tx>
            <c:strRef>
              <c:f>Sheet1!$D$1</c:f>
              <c:strCache>
                <c:ptCount val="1"/>
                <c:pt idx="0">
                  <c:v>Elektrifiering av transporter och befintligt näringsliv</c:v>
                </c:pt>
              </c:strCache>
            </c:strRef>
          </c:tx>
          <c:spPr>
            <a:ln w="25400" cap="rnd">
              <a:noFill/>
              <a:round/>
            </a:ln>
            <a:effectLst/>
          </c:spPr>
          <c:marker>
            <c:symbol val="circle"/>
            <c:size val="15"/>
            <c:spPr>
              <a:solidFill>
                <a:schemeClr val="accent5">
                  <a:lumMod val="40000"/>
                  <a:lumOff val="60000"/>
                </a:schemeClr>
              </a:solidFill>
              <a:ln w="9525">
                <a:noFill/>
              </a:ln>
              <a:effectLst/>
            </c:spPr>
          </c:marker>
          <c:dLbls>
            <c:numFmt formatCode="#,##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Sheet1!$D$2:$D$10</c:f>
              <c:numCache>
                <c:formatCode>General</c:formatCode>
                <c:ptCount val="9"/>
                <c:pt idx="0">
                  <c:v>78.378378378378372</c:v>
                </c:pt>
                <c:pt idx="1">
                  <c:v>60.044642857142861</c:v>
                </c:pt>
                <c:pt idx="2">
                  <c:v>69.395017793594306</c:v>
                </c:pt>
                <c:pt idx="3">
                  <c:v>55.213270142180093</c:v>
                </c:pt>
                <c:pt idx="4">
                  <c:v>55.677655677655679</c:v>
                </c:pt>
                <c:pt idx="5">
                  <c:v>65.146579804560261</c:v>
                </c:pt>
                <c:pt idx="6">
                  <c:v>63.716814159292035</c:v>
                </c:pt>
                <c:pt idx="7">
                  <c:v>61.087866108786613</c:v>
                </c:pt>
                <c:pt idx="8">
                  <c:v>72.56637168141593</c:v>
                </c:pt>
              </c:numCache>
            </c:numRef>
          </c:xVal>
          <c:yVal>
            <c:numRef>
              <c:f>Sheet1!$G$2:$G$10</c:f>
              <c:numCache>
                <c:formatCode>General</c:formatCode>
                <c:ptCount val="9"/>
                <c:pt idx="0">
                  <c:v>9</c:v>
                </c:pt>
                <c:pt idx="1">
                  <c:v>8</c:v>
                </c:pt>
                <c:pt idx="2">
                  <c:v>7</c:v>
                </c:pt>
                <c:pt idx="3">
                  <c:v>6</c:v>
                </c:pt>
                <c:pt idx="4">
                  <c:v>5</c:v>
                </c:pt>
                <c:pt idx="5">
                  <c:v>4</c:v>
                </c:pt>
                <c:pt idx="6">
                  <c:v>3</c:v>
                </c:pt>
                <c:pt idx="7">
                  <c:v>2</c:v>
                </c:pt>
                <c:pt idx="8">
                  <c:v>1</c:v>
                </c:pt>
              </c:numCache>
            </c:numRef>
          </c:yVal>
          <c:smooth val="0"/>
          <c:extLst>
            <c:ext xmlns:c16="http://schemas.microsoft.com/office/drawing/2014/chart" uri="{C3380CC4-5D6E-409C-BE32-E72D297353CC}">
              <c16:uniqueId val="{00000001-47BD-4FDA-B76C-824C39733A73}"/>
            </c:ext>
          </c:extLst>
        </c:ser>
        <c:ser>
          <c:idx val="4"/>
          <c:order val="4"/>
          <c:tx>
            <c:strRef>
              <c:f>Sheet1!$E$1</c:f>
              <c:strCache>
                <c:ptCount val="1"/>
                <c:pt idx="0">
                  <c:v>Digitalisering och datacenter</c:v>
                </c:pt>
              </c:strCache>
            </c:strRef>
          </c:tx>
          <c:spPr>
            <a:ln w="25400" cap="rnd">
              <a:noFill/>
              <a:round/>
            </a:ln>
            <a:effectLst/>
          </c:spPr>
          <c:marker>
            <c:symbol val="circle"/>
            <c:size val="15"/>
            <c:spPr>
              <a:solidFill>
                <a:schemeClr val="accent4"/>
              </a:solidFill>
              <a:ln w="9525">
                <a:noFill/>
              </a:ln>
              <a:effectLst/>
            </c:spPr>
          </c:marker>
          <c:dLbls>
            <c:numFmt formatCode="#,##0" sourceLinked="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Sheet1!$E$2:$E$10</c:f>
              <c:numCache>
                <c:formatCode>General</c:formatCode>
                <c:ptCount val="9"/>
                <c:pt idx="0">
                  <c:v>27.027027027027028</c:v>
                </c:pt>
                <c:pt idx="1">
                  <c:v>20.535714285714285</c:v>
                </c:pt>
                <c:pt idx="2">
                  <c:v>30.960854092526692</c:v>
                </c:pt>
                <c:pt idx="3">
                  <c:v>12.322274881516588</c:v>
                </c:pt>
                <c:pt idx="4">
                  <c:v>18.681318681318682</c:v>
                </c:pt>
                <c:pt idx="5">
                  <c:v>24.755700325732899</c:v>
                </c:pt>
                <c:pt idx="6">
                  <c:v>17.10914454277286</c:v>
                </c:pt>
                <c:pt idx="7">
                  <c:v>21.338912133891213</c:v>
                </c:pt>
                <c:pt idx="8">
                  <c:v>20.353982300884958</c:v>
                </c:pt>
              </c:numCache>
            </c:numRef>
          </c:xVal>
          <c:yVal>
            <c:numRef>
              <c:f>Sheet1!$G$2:$G$10</c:f>
              <c:numCache>
                <c:formatCode>General</c:formatCode>
                <c:ptCount val="9"/>
                <c:pt idx="0">
                  <c:v>9</c:v>
                </c:pt>
                <c:pt idx="1">
                  <c:v>8</c:v>
                </c:pt>
                <c:pt idx="2">
                  <c:v>7</c:v>
                </c:pt>
                <c:pt idx="3">
                  <c:v>6</c:v>
                </c:pt>
                <c:pt idx="4">
                  <c:v>5</c:v>
                </c:pt>
                <c:pt idx="5">
                  <c:v>4</c:v>
                </c:pt>
                <c:pt idx="6">
                  <c:v>3</c:v>
                </c:pt>
                <c:pt idx="7">
                  <c:v>2</c:v>
                </c:pt>
                <c:pt idx="8">
                  <c:v>1</c:v>
                </c:pt>
              </c:numCache>
            </c:numRef>
          </c:yVal>
          <c:smooth val="0"/>
          <c:extLst>
            <c:ext xmlns:c16="http://schemas.microsoft.com/office/drawing/2014/chart" uri="{C3380CC4-5D6E-409C-BE32-E72D297353CC}">
              <c16:uniqueId val="{00000002-47BD-4FDA-B76C-824C39733A73}"/>
            </c:ext>
          </c:extLst>
        </c:ser>
        <c:dLbls>
          <c:showLegendKey val="0"/>
          <c:showVal val="0"/>
          <c:showCatName val="0"/>
          <c:showSerName val="0"/>
          <c:showPercent val="0"/>
          <c:showBubbleSize val="0"/>
        </c:dLbls>
        <c:axId val="1287887680"/>
        <c:axId val="1287873536"/>
        <c:extLst>
          <c:ext xmlns:c15="http://schemas.microsoft.com/office/drawing/2012/chart" uri="{02D57815-91ED-43cb-92C2-25804820EDAC}">
            <c15:filteredScatterSeries>
              <c15:ser>
                <c:idx val="1"/>
                <c:order val="1"/>
                <c:tx>
                  <c:strRef>
                    <c:extLst>
                      <c:ext uri="{02D57815-91ED-43cb-92C2-25804820EDAC}">
                        <c15:formulaRef>
                          <c15:sqref>Sheet1!$G$1</c15:sqref>
                        </c15:formulaRef>
                      </c:ext>
                    </c:extLst>
                    <c:strCache>
                      <c:ptCount val="1"/>
                      <c:pt idx="0">
                        <c:v>Seperator</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Sheet1!$G$2:$G$11</c15:sqref>
                        </c15:formulaRef>
                      </c:ext>
                    </c:extLst>
                    <c:numCache>
                      <c:formatCode>General</c:formatCode>
                      <c:ptCount val="10"/>
                      <c:pt idx="0">
                        <c:v>9</c:v>
                      </c:pt>
                      <c:pt idx="1">
                        <c:v>8</c:v>
                      </c:pt>
                      <c:pt idx="2">
                        <c:v>7</c:v>
                      </c:pt>
                      <c:pt idx="3">
                        <c:v>6</c:v>
                      </c:pt>
                      <c:pt idx="4">
                        <c:v>5</c:v>
                      </c:pt>
                      <c:pt idx="5">
                        <c:v>4</c:v>
                      </c:pt>
                      <c:pt idx="6">
                        <c:v>3</c:v>
                      </c:pt>
                      <c:pt idx="7">
                        <c:v>2</c:v>
                      </c:pt>
                      <c:pt idx="8">
                        <c:v>1</c:v>
                      </c:pt>
                    </c:numCache>
                  </c:numRef>
                </c:xVal>
                <c:yVal>
                  <c:numRef>
                    <c:extLst>
                      <c:ext uri="{02D57815-91ED-43cb-92C2-25804820EDAC}">
                        <c15:formulaRef>
                          <c15:sqref>Sheet1!$A$2:$A$11</c15:sqref>
                        </c15:formulaRef>
                      </c:ext>
                    </c:extLst>
                    <c:numCache>
                      <c:formatCode>General</c:formatCode>
                      <c:ptCount val="10"/>
                      <c:pt idx="0">
                        <c:v>0</c:v>
                      </c:pt>
                      <c:pt idx="1">
                        <c:v>0</c:v>
                      </c:pt>
                      <c:pt idx="2">
                        <c:v>0</c:v>
                      </c:pt>
                      <c:pt idx="3">
                        <c:v>0</c:v>
                      </c:pt>
                      <c:pt idx="4">
                        <c:v>0</c:v>
                      </c:pt>
                      <c:pt idx="5">
                        <c:v>0</c:v>
                      </c:pt>
                      <c:pt idx="6">
                        <c:v>0</c:v>
                      </c:pt>
                      <c:pt idx="7">
                        <c:v>0</c:v>
                      </c:pt>
                      <c:pt idx="8">
                        <c:v>0</c:v>
                      </c:pt>
                    </c:numCache>
                  </c:numRef>
                </c:yVal>
                <c:smooth val="0"/>
                <c:extLst>
                  <c:ext xmlns:c16="http://schemas.microsoft.com/office/drawing/2014/chart" uri="{C3380CC4-5D6E-409C-BE32-E72D297353CC}">
                    <c16:uniqueId val="{00000001-F9D3-4DCD-A041-5E68A3CDDAC5}"/>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Sheet1!$F$1</c15:sqref>
                        </c15:formulaRef>
                      </c:ext>
                    </c:extLst>
                    <c:strCache>
                      <c:ptCount val="1"/>
                      <c:pt idx="0">
                        <c:v>Annan anledning</c:v>
                      </c:pt>
                    </c:strCache>
                  </c:strRef>
                </c:tx>
                <c:spPr>
                  <a:ln w="25400" cap="rnd">
                    <a:no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Sheet1!$F$2:$F$10</c15:sqref>
                        </c15:formulaRef>
                      </c:ext>
                    </c:extLst>
                    <c:numCache>
                      <c:formatCode>General</c:formatCode>
                      <c:ptCount val="9"/>
                      <c:pt idx="0">
                        <c:v>0</c:v>
                      </c:pt>
                      <c:pt idx="1">
                        <c:v>2.2321428571428572</c:v>
                      </c:pt>
                      <c:pt idx="2">
                        <c:v>1.0676156583629894</c:v>
                      </c:pt>
                      <c:pt idx="3">
                        <c:v>2.1327014218009479</c:v>
                      </c:pt>
                      <c:pt idx="4">
                        <c:v>1.098901098901099</c:v>
                      </c:pt>
                      <c:pt idx="5">
                        <c:v>1.6286644951140066</c:v>
                      </c:pt>
                      <c:pt idx="6">
                        <c:v>1.1799410029498525</c:v>
                      </c:pt>
                      <c:pt idx="7">
                        <c:v>0.83682008368200833</c:v>
                      </c:pt>
                      <c:pt idx="8">
                        <c:v>7.9646017699115044</c:v>
                      </c:pt>
                    </c:numCache>
                  </c:numRef>
                </c:xVal>
                <c:yVal>
                  <c:numRef>
                    <c:extLst xmlns:c15="http://schemas.microsoft.com/office/drawing/2012/chart">
                      <c:ext xmlns:c15="http://schemas.microsoft.com/office/drawing/2012/chart" uri="{02D57815-91ED-43cb-92C2-25804820EDAC}">
                        <c15:formulaRef>
                          <c15:sqref>Sheet1!$G$2:$G$10</c15:sqref>
                        </c15:formulaRef>
                      </c:ext>
                    </c:extLst>
                    <c:numCache>
                      <c:formatCode>General</c:formatCode>
                      <c:ptCount val="9"/>
                      <c:pt idx="0">
                        <c:v>9</c:v>
                      </c:pt>
                      <c:pt idx="1">
                        <c:v>8</c:v>
                      </c:pt>
                      <c:pt idx="2">
                        <c:v>7</c:v>
                      </c:pt>
                      <c:pt idx="3">
                        <c:v>6</c:v>
                      </c:pt>
                      <c:pt idx="4">
                        <c:v>5</c:v>
                      </c:pt>
                      <c:pt idx="5">
                        <c:v>4</c:v>
                      </c:pt>
                      <c:pt idx="6">
                        <c:v>3</c:v>
                      </c:pt>
                      <c:pt idx="7">
                        <c:v>2</c:v>
                      </c:pt>
                      <c:pt idx="8">
                        <c:v>1</c:v>
                      </c:pt>
                    </c:numCache>
                  </c:numRef>
                </c:yVal>
                <c:smooth val="0"/>
                <c:extLst xmlns:c15="http://schemas.microsoft.com/office/drawing/2012/chart">
                  <c:ext xmlns:c16="http://schemas.microsoft.com/office/drawing/2014/chart" uri="{C3380CC4-5D6E-409C-BE32-E72D297353CC}">
                    <c16:uniqueId val="{00000003-47BD-4FDA-B76C-824C39733A73}"/>
                  </c:ext>
                </c:extLst>
              </c15:ser>
            </c15:filteredScatterSeries>
          </c:ext>
        </c:extLst>
      </c:scatterChart>
      <c:valAx>
        <c:axId val="1287887680"/>
        <c:scaling>
          <c:orientation val="minMax"/>
        </c:scaling>
        <c:delete val="1"/>
        <c:axPos val="b"/>
        <c:numFmt formatCode="General" sourceLinked="1"/>
        <c:majorTickMark val="out"/>
        <c:minorTickMark val="none"/>
        <c:tickLblPos val="nextTo"/>
        <c:crossAx val="1287873536"/>
        <c:crosses val="autoZero"/>
        <c:crossBetween val="midCat"/>
      </c:valAx>
      <c:valAx>
        <c:axId val="1287873536"/>
        <c:scaling>
          <c:orientation val="minMax"/>
          <c:max val="9"/>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87887680"/>
        <c:crosses val="autoZero"/>
        <c:crossBetween val="midCat"/>
      </c:valAx>
      <c:spPr>
        <a:noFill/>
        <a:ln>
          <a:noFill/>
        </a:ln>
        <a:effectLst/>
      </c:spPr>
    </c:plotArea>
    <c:legend>
      <c:legendPos val="r"/>
      <c:layout>
        <c:manualLayout>
          <c:xMode val="edge"/>
          <c:yMode val="edge"/>
          <c:x val="0.76961832051155243"/>
          <c:y val="3.9461360010644214E-3"/>
          <c:w val="0.22900726018060519"/>
          <c:h val="0.4595231790754892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sv-S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53858359444042"/>
          <c:y val="0.13962596952473863"/>
          <c:w val="0.71620625999693244"/>
          <c:h val="0.82844748078205599"/>
        </c:manualLayout>
      </c:layout>
      <c:scatterChart>
        <c:scatterStyle val="lineMarker"/>
        <c:varyColors val="0"/>
        <c:ser>
          <c:idx val="0"/>
          <c:order val="0"/>
          <c:tx>
            <c:strRef>
              <c:f>Sheet1!$B$1</c:f>
              <c:strCache>
                <c:ptCount val="1"/>
                <c:pt idx="0">
                  <c:v>Balansmått</c:v>
                </c:pt>
              </c:strCache>
            </c:strRef>
          </c:tx>
          <c:spPr>
            <a:ln w="25400" cap="rnd">
              <a:noFill/>
              <a:round/>
            </a:ln>
            <a:effectLst/>
          </c:spPr>
          <c:marker>
            <c:symbol val="circle"/>
            <c:size val="10"/>
            <c:spPr>
              <a:solidFill>
                <a:srgbClr val="46A9A2"/>
              </a:solidFill>
              <a:ln w="12700">
                <a:solidFill>
                  <a:schemeClr val="bg1"/>
                </a:solidFill>
              </a:ln>
              <a:effectLst/>
            </c:spPr>
          </c:marker>
          <c:dLbls>
            <c:dLbl>
              <c:idx val="4"/>
              <c:layout>
                <c:manualLayout>
                  <c:x val="-9.2372638497133674E-2"/>
                  <c:y val="-8.597622575033288E-4"/>
                </c:manualLayout>
              </c:layout>
              <c:dLblPos val="r"/>
              <c:showLegendKey val="0"/>
              <c:showVal val="0"/>
              <c:showCatName val="1"/>
              <c:showSerName val="0"/>
              <c:showPercent val="0"/>
              <c:showBubbleSize val="0"/>
              <c:extLst>
                <c:ext xmlns:c15="http://schemas.microsoft.com/office/drawing/2012/chart" uri="{CE6537A1-D6FC-4f65-9D91-7224C49458BB}">
                  <c15:layout>
                    <c:manualLayout>
                      <c:w val="0.11034418242792601"/>
                      <c:h val="6.345617298110319E-2"/>
                    </c:manualLayout>
                  </c15:layout>
                </c:ext>
                <c:ext xmlns:c16="http://schemas.microsoft.com/office/drawing/2014/chart" uri="{C3380CC4-5D6E-409C-BE32-E72D297353CC}">
                  <c16:uniqueId val="{00000000-EED5-4547-8487-92D6F759735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Nova Light" panose="020B0304020202020204" pitchFamily="34" charset="0"/>
                    <a:ea typeface="+mn-ea"/>
                    <a:cs typeface="+mn-cs"/>
                  </a:defRPr>
                </a:pPr>
                <a:endParaRPr lang="sv-S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Sheet1!$B$2:$B$9</c:f>
              <c:numCache>
                <c:formatCode>###0.0</c:formatCode>
                <c:ptCount val="8"/>
                <c:pt idx="0">
                  <c:v>80.298013245033061</c:v>
                </c:pt>
                <c:pt idx="1">
                  <c:v>80.921052631578959</c:v>
                </c:pt>
                <c:pt idx="2">
                  <c:v>80.565371024734958</c:v>
                </c:pt>
                <c:pt idx="3">
                  <c:v>81.21212121212119</c:v>
                </c:pt>
                <c:pt idx="4">
                  <c:v>84.93150684931507</c:v>
                </c:pt>
                <c:pt idx="5">
                  <c:v>77.951807228915669</c:v>
                </c:pt>
                <c:pt idx="6">
                  <c:v>73.626373626373535</c:v>
                </c:pt>
                <c:pt idx="7">
                  <c:v>74.074074074074048</c:v>
                </c:pt>
              </c:numCache>
            </c:numRef>
          </c:xVal>
          <c:yVal>
            <c:numRef>
              <c:f>Sheet1!$C$2:$C$9</c:f>
              <c:numCache>
                <c:formatCode>General</c:formatCode>
                <c:ptCount val="8"/>
                <c:pt idx="0">
                  <c:v>8</c:v>
                </c:pt>
                <c:pt idx="1">
                  <c:v>7</c:v>
                </c:pt>
                <c:pt idx="2">
                  <c:v>6</c:v>
                </c:pt>
                <c:pt idx="3">
                  <c:v>5</c:v>
                </c:pt>
                <c:pt idx="4">
                  <c:v>4</c:v>
                </c:pt>
                <c:pt idx="5">
                  <c:v>3</c:v>
                </c:pt>
                <c:pt idx="6">
                  <c:v>2</c:v>
                </c:pt>
                <c:pt idx="7">
                  <c:v>1</c:v>
                </c:pt>
              </c:numCache>
            </c:numRef>
          </c:yVal>
          <c:smooth val="0"/>
          <c:extLst>
            <c:ext xmlns:c16="http://schemas.microsoft.com/office/drawing/2014/chart" uri="{C3380CC4-5D6E-409C-BE32-E72D297353CC}">
              <c16:uniqueId val="{00000001-EED5-4547-8487-92D6F7597351}"/>
            </c:ext>
          </c:extLst>
        </c:ser>
        <c:dLbls>
          <c:showLegendKey val="0"/>
          <c:showVal val="0"/>
          <c:showCatName val="0"/>
          <c:showSerName val="0"/>
          <c:showPercent val="0"/>
          <c:showBubbleSize val="0"/>
        </c:dLbls>
        <c:axId val="1287887680"/>
        <c:axId val="1287873536"/>
        <c:extLst>
          <c:ext xmlns:c15="http://schemas.microsoft.com/office/drawing/2012/chart" uri="{02D57815-91ED-43cb-92C2-25804820EDAC}">
            <c15:filteredScatterSeries>
              <c15:ser>
                <c:idx val="1"/>
                <c:order val="1"/>
                <c:tx>
                  <c:strRef>
                    <c:extLst>
                      <c:ext uri="{02D57815-91ED-43cb-92C2-25804820EDAC}">
                        <c15:formulaRef>
                          <c15:sqref>Sheet1!$C$1</c15:sqref>
                        </c15:formulaRef>
                      </c:ext>
                    </c:extLst>
                    <c:strCache>
                      <c:ptCount val="1"/>
                      <c:pt idx="0">
                        <c:v>Seperator</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Sheet1!$C$2:$C$9</c15:sqref>
                        </c15:formulaRef>
                      </c:ext>
                    </c:extLst>
                    <c:numCache>
                      <c:formatCode>General</c:formatCode>
                      <c:ptCount val="8"/>
                      <c:pt idx="0">
                        <c:v>8</c:v>
                      </c:pt>
                      <c:pt idx="1">
                        <c:v>7</c:v>
                      </c:pt>
                      <c:pt idx="2">
                        <c:v>6</c:v>
                      </c:pt>
                      <c:pt idx="3">
                        <c:v>5</c:v>
                      </c:pt>
                      <c:pt idx="4">
                        <c:v>4</c:v>
                      </c:pt>
                      <c:pt idx="5">
                        <c:v>3</c:v>
                      </c:pt>
                      <c:pt idx="6">
                        <c:v>2</c:v>
                      </c:pt>
                      <c:pt idx="7">
                        <c:v>1</c:v>
                      </c:pt>
                    </c:numCache>
                  </c:numRef>
                </c:xVal>
                <c:yVal>
                  <c:numRef>
                    <c:extLst>
                      <c:ext uri="{02D57815-91ED-43cb-92C2-25804820EDAC}">
                        <c15:formulaRef>
                          <c15:sqref>Sheet1!$A$2:$A$9</c15:sqref>
                        </c15:formulaRef>
                      </c:ext>
                    </c:extLst>
                    <c:numCache>
                      <c:formatCode>General</c:formatCode>
                      <c:ptCount val="8"/>
                      <c:pt idx="0">
                        <c:v>0</c:v>
                      </c:pt>
                      <c:pt idx="1">
                        <c:v>0</c:v>
                      </c:pt>
                      <c:pt idx="2">
                        <c:v>0</c:v>
                      </c:pt>
                      <c:pt idx="3">
                        <c:v>0</c:v>
                      </c:pt>
                      <c:pt idx="4">
                        <c:v>0</c:v>
                      </c:pt>
                      <c:pt idx="5">
                        <c:v>0</c:v>
                      </c:pt>
                      <c:pt idx="6">
                        <c:v>0</c:v>
                      </c:pt>
                      <c:pt idx="7">
                        <c:v>0</c:v>
                      </c:pt>
                    </c:numCache>
                  </c:numRef>
                </c:yVal>
                <c:smooth val="0"/>
                <c:extLst>
                  <c:ext xmlns:c16="http://schemas.microsoft.com/office/drawing/2014/chart" uri="{C3380CC4-5D6E-409C-BE32-E72D297353CC}">
                    <c16:uniqueId val="{00000002-EED5-4547-8487-92D6F7597351}"/>
                  </c:ext>
                </c:extLst>
              </c15:ser>
            </c15:filteredScatterSeries>
          </c:ext>
        </c:extLst>
      </c:scatterChart>
      <c:valAx>
        <c:axId val="1287887680"/>
        <c:scaling>
          <c:orientation val="minMax"/>
          <c:max val="100"/>
          <c:min val="-100"/>
        </c:scaling>
        <c:delete val="0"/>
        <c:axPos val="b"/>
        <c:numFmt formatCode="###0.0"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287873536"/>
        <c:crosses val="autoZero"/>
        <c:crossBetween val="midCat"/>
      </c:valAx>
      <c:valAx>
        <c:axId val="1287873536"/>
        <c:scaling>
          <c:orientation val="minMax"/>
          <c:max val="8"/>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28788768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1324005552509"/>
          <c:y val="0.30816614883005583"/>
          <c:w val="0.89886759944474914"/>
          <c:h val="0.41301864096701374"/>
        </c:manualLayout>
      </c:layout>
      <c:scatterChart>
        <c:scatterStyle val="lineMarker"/>
        <c:varyColors val="0"/>
        <c:ser>
          <c:idx val="0"/>
          <c:order val="0"/>
          <c:tx>
            <c:strRef>
              <c:f>Sheet1!$B$1</c:f>
              <c:strCache>
                <c:ptCount val="1"/>
                <c:pt idx="0">
                  <c:v>Balansmått (%)</c:v>
                </c:pt>
              </c:strCache>
            </c:strRef>
          </c:tx>
          <c:spPr>
            <a:ln w="25400" cap="rnd">
              <a:noFill/>
              <a:round/>
            </a:ln>
            <a:effectLst/>
          </c:spPr>
          <c:marker>
            <c:symbol val="circle"/>
            <c:size val="10"/>
            <c:spPr>
              <a:solidFill>
                <a:schemeClr val="accent5"/>
              </a:solidFill>
              <a:ln w="12700">
                <a:solidFill>
                  <a:schemeClr val="bg1"/>
                </a:solidFill>
              </a:ln>
              <a:effectLst/>
            </c:spPr>
          </c:marker>
          <c:dLbls>
            <c:dLbl>
              <c:idx val="0"/>
              <c:layout>
                <c:manualLayout>
                  <c:x val="-0.11965363497741728"/>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9C-44ED-B731-C0CC0FC5D602}"/>
                </c:ext>
              </c:extLst>
            </c:dLbl>
            <c:dLbl>
              <c:idx val="1"/>
              <c:layout>
                <c:manualLayout>
                  <c:x val="-0.11965363497741728"/>
                  <c:y val="4.4347982644291454E-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Nova Light" panose="020B0304020202020204" pitchFamily="34" charset="0"/>
                      <a:ea typeface="+mn-ea"/>
                      <a:cs typeface="+mn-cs"/>
                    </a:defRPr>
                  </a:pPr>
                  <a:endParaRPr lang="sv-SE"/>
                </a:p>
              </c:txPr>
              <c:dLblPos val="r"/>
              <c:showLegendKey val="0"/>
              <c:showVal val="0"/>
              <c:showCatName val="1"/>
              <c:showSerName val="0"/>
              <c:showPercent val="0"/>
              <c:showBubbleSize val="0"/>
              <c:extLst>
                <c:ext xmlns:c15="http://schemas.microsoft.com/office/drawing/2012/chart" uri="{CE6537A1-D6FC-4f65-9D91-7224C49458BB}">
                  <c15:layout>
                    <c:manualLayout>
                      <c:w val="0.11882526365834285"/>
                      <c:h val="0.20382953699819142"/>
                    </c:manualLayout>
                  </c15:layout>
                </c:ext>
                <c:ext xmlns:c16="http://schemas.microsoft.com/office/drawing/2014/chart" uri="{C3380CC4-5D6E-409C-BE32-E72D297353CC}">
                  <c16:uniqueId val="{00000001-0B9C-44ED-B731-C0CC0FC5D60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Nova Light" panose="020B0304020202020204" pitchFamily="34" charset="0"/>
                    <a:ea typeface="+mn-ea"/>
                    <a:cs typeface="+mn-cs"/>
                  </a:defRPr>
                </a:pPr>
                <a:endParaRPr lang="sv-S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Sheet1!$B$2:$B$3</c:f>
              <c:numCache>
                <c:formatCode>###0.0</c:formatCode>
                <c:ptCount val="2"/>
                <c:pt idx="0">
                  <c:v>80.082135523613999</c:v>
                </c:pt>
                <c:pt idx="1">
                  <c:v>82.210242587601158</c:v>
                </c:pt>
              </c:numCache>
            </c:numRef>
          </c:xVal>
          <c:yVal>
            <c:numRef>
              <c:f>Sheet1!$C$2:$C$3</c:f>
              <c:numCache>
                <c:formatCode>General</c:formatCode>
                <c:ptCount val="2"/>
                <c:pt idx="0">
                  <c:v>2</c:v>
                </c:pt>
                <c:pt idx="1">
                  <c:v>1</c:v>
                </c:pt>
              </c:numCache>
            </c:numRef>
          </c:yVal>
          <c:smooth val="0"/>
          <c:extLst>
            <c:ext xmlns:c16="http://schemas.microsoft.com/office/drawing/2014/chart" uri="{C3380CC4-5D6E-409C-BE32-E72D297353CC}">
              <c16:uniqueId val="{00000000-5D41-4A36-BD98-58C87900ED88}"/>
            </c:ext>
          </c:extLst>
        </c:ser>
        <c:dLbls>
          <c:showLegendKey val="0"/>
          <c:showVal val="0"/>
          <c:showCatName val="0"/>
          <c:showSerName val="0"/>
          <c:showPercent val="0"/>
          <c:showBubbleSize val="0"/>
        </c:dLbls>
        <c:axId val="1287887680"/>
        <c:axId val="1287873536"/>
        <c:extLst>
          <c:ext xmlns:c15="http://schemas.microsoft.com/office/drawing/2012/chart" uri="{02D57815-91ED-43cb-92C2-25804820EDAC}">
            <c15:filteredScatterSeries>
              <c15:ser>
                <c:idx val="1"/>
                <c:order val="1"/>
                <c:tx>
                  <c:strRef>
                    <c:extLst>
                      <c:ext uri="{02D57815-91ED-43cb-92C2-25804820EDAC}">
                        <c15:formulaRef>
                          <c15:sqref>Sheet1!$C$1</c15:sqref>
                        </c15:formulaRef>
                      </c:ext>
                    </c:extLst>
                    <c:strCache>
                      <c:ptCount val="1"/>
                      <c:pt idx="0">
                        <c:v>Seperator</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Sheet1!$C$2:$C$3</c15:sqref>
                        </c15:formulaRef>
                      </c:ext>
                    </c:extLst>
                    <c:numCache>
                      <c:formatCode>General</c:formatCode>
                      <c:ptCount val="2"/>
                      <c:pt idx="0">
                        <c:v>2</c:v>
                      </c:pt>
                      <c:pt idx="1">
                        <c:v>1</c:v>
                      </c:pt>
                    </c:numCache>
                  </c:numRef>
                </c:xVal>
                <c:yVal>
                  <c:numRef>
                    <c:extLst>
                      <c:ext uri="{02D57815-91ED-43cb-92C2-25804820EDAC}">
                        <c15:formulaRef>
                          <c15:sqref>Sheet1!$A$2:$A$3</c15:sqref>
                        </c15:formulaRef>
                      </c:ext>
                    </c:extLst>
                    <c:numCache>
                      <c:formatCode>General</c:formatCode>
                      <c:ptCount val="2"/>
                      <c:pt idx="0">
                        <c:v>0</c:v>
                      </c:pt>
                      <c:pt idx="1">
                        <c:v>0</c:v>
                      </c:pt>
                    </c:numCache>
                  </c:numRef>
                </c:yVal>
                <c:smooth val="0"/>
                <c:extLst>
                  <c:ext xmlns:c16="http://schemas.microsoft.com/office/drawing/2014/chart" uri="{C3380CC4-5D6E-409C-BE32-E72D297353CC}">
                    <c16:uniqueId val="{00000001-5D41-4A36-BD98-58C87900ED88}"/>
                  </c:ext>
                </c:extLst>
              </c15:ser>
            </c15:filteredScatterSeries>
          </c:ext>
        </c:extLst>
      </c:scatterChart>
      <c:valAx>
        <c:axId val="1287887680"/>
        <c:scaling>
          <c:orientation val="minMax"/>
          <c:max val="100"/>
          <c:min val="-100"/>
        </c:scaling>
        <c:delete val="1"/>
        <c:axPos val="b"/>
        <c:numFmt formatCode="###0.0" sourceLinked="1"/>
        <c:majorTickMark val="out"/>
        <c:minorTickMark val="none"/>
        <c:tickLblPos val="nextTo"/>
        <c:crossAx val="1287873536"/>
        <c:crosses val="autoZero"/>
        <c:crossBetween val="midCat"/>
        <c:majorUnit val="20"/>
      </c:valAx>
      <c:valAx>
        <c:axId val="1287873536"/>
        <c:scaling>
          <c:orientation val="minMax"/>
          <c:max val="2"/>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87887680"/>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53858359444042"/>
          <c:y val="0.13962596952473863"/>
          <c:w val="0.71620625999693244"/>
          <c:h val="0.82844748078205599"/>
        </c:manualLayout>
      </c:layout>
      <c:scatterChart>
        <c:scatterStyle val="lineMarker"/>
        <c:varyColors val="0"/>
        <c:ser>
          <c:idx val="0"/>
          <c:order val="0"/>
          <c:tx>
            <c:strRef>
              <c:f>Sheet1!$B$1</c:f>
              <c:strCache>
                <c:ptCount val="1"/>
                <c:pt idx="0">
                  <c:v>Balansmått</c:v>
                </c:pt>
              </c:strCache>
            </c:strRef>
          </c:tx>
          <c:spPr>
            <a:ln w="25400" cap="rnd">
              <a:noFill/>
              <a:round/>
            </a:ln>
            <a:effectLst/>
          </c:spPr>
          <c:marker>
            <c:symbol val="circle"/>
            <c:size val="10"/>
            <c:spPr>
              <a:solidFill>
                <a:srgbClr val="46A9A2"/>
              </a:solidFill>
              <a:ln w="12700">
                <a:solidFill>
                  <a:schemeClr val="bg1"/>
                </a:solidFill>
              </a:ln>
              <a:effectLst/>
            </c:spPr>
          </c:marker>
          <c:dLbls>
            <c:dLbl>
              <c:idx val="4"/>
              <c:layout>
                <c:manualLayout>
                  <c:x val="-9.2372638497133674E-2"/>
                  <c:y val="-8.597622575033288E-4"/>
                </c:manualLayout>
              </c:layout>
              <c:dLblPos val="r"/>
              <c:showLegendKey val="0"/>
              <c:showVal val="0"/>
              <c:showCatName val="1"/>
              <c:showSerName val="0"/>
              <c:showPercent val="0"/>
              <c:showBubbleSize val="0"/>
              <c:extLst>
                <c:ext xmlns:c15="http://schemas.microsoft.com/office/drawing/2012/chart" uri="{CE6537A1-D6FC-4f65-9D91-7224C49458BB}">
                  <c15:layout>
                    <c:manualLayout>
                      <c:w val="0.11034418242792601"/>
                      <c:h val="6.345617298110319E-2"/>
                    </c:manualLayout>
                  </c15:layout>
                </c:ext>
                <c:ext xmlns:c16="http://schemas.microsoft.com/office/drawing/2014/chart" uri="{C3380CC4-5D6E-409C-BE32-E72D297353CC}">
                  <c16:uniqueId val="{00000000-F968-4E0B-82D3-A792E59B96F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Nova Light" panose="020B0304020202020204" pitchFamily="34" charset="0"/>
                    <a:ea typeface="+mn-ea"/>
                    <a:cs typeface="+mn-cs"/>
                  </a:defRPr>
                </a:pPr>
                <a:endParaRPr lang="sv-S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Sheet1!$B$2:$B$9</c:f>
              <c:numCache>
                <c:formatCode>General</c:formatCode>
                <c:ptCount val="8"/>
                <c:pt idx="0">
                  <c:v>80.3</c:v>
                </c:pt>
                <c:pt idx="1">
                  <c:v>80.900000000000006</c:v>
                </c:pt>
                <c:pt idx="2">
                  <c:v>80.599999999999994</c:v>
                </c:pt>
                <c:pt idx="3">
                  <c:v>81.2</c:v>
                </c:pt>
                <c:pt idx="4">
                  <c:v>84.9</c:v>
                </c:pt>
                <c:pt idx="5">
                  <c:v>78</c:v>
                </c:pt>
                <c:pt idx="6">
                  <c:v>73.599999999999994</c:v>
                </c:pt>
                <c:pt idx="7">
                  <c:v>74.099999999999994</c:v>
                </c:pt>
              </c:numCache>
            </c:numRef>
          </c:xVal>
          <c:yVal>
            <c:numRef>
              <c:f>Sheet1!$C$2:$C$9</c:f>
              <c:numCache>
                <c:formatCode>General</c:formatCode>
                <c:ptCount val="8"/>
                <c:pt idx="0">
                  <c:v>8</c:v>
                </c:pt>
                <c:pt idx="1">
                  <c:v>7</c:v>
                </c:pt>
                <c:pt idx="2">
                  <c:v>6</c:v>
                </c:pt>
                <c:pt idx="3">
                  <c:v>5</c:v>
                </c:pt>
                <c:pt idx="4">
                  <c:v>4</c:v>
                </c:pt>
                <c:pt idx="5">
                  <c:v>3</c:v>
                </c:pt>
                <c:pt idx="6">
                  <c:v>2</c:v>
                </c:pt>
                <c:pt idx="7">
                  <c:v>1</c:v>
                </c:pt>
              </c:numCache>
            </c:numRef>
          </c:yVal>
          <c:smooth val="0"/>
          <c:extLst>
            <c:ext xmlns:c16="http://schemas.microsoft.com/office/drawing/2014/chart" uri="{C3380CC4-5D6E-409C-BE32-E72D297353CC}">
              <c16:uniqueId val="{00000001-F968-4E0B-82D3-A792E59B96F1}"/>
            </c:ext>
          </c:extLst>
        </c:ser>
        <c:dLbls>
          <c:showLegendKey val="0"/>
          <c:showVal val="0"/>
          <c:showCatName val="0"/>
          <c:showSerName val="0"/>
          <c:showPercent val="0"/>
          <c:showBubbleSize val="0"/>
        </c:dLbls>
        <c:axId val="1287887680"/>
        <c:axId val="1287873536"/>
        <c:extLst>
          <c:ext xmlns:c15="http://schemas.microsoft.com/office/drawing/2012/chart" uri="{02D57815-91ED-43cb-92C2-25804820EDAC}">
            <c15:filteredScatterSeries>
              <c15:ser>
                <c:idx val="1"/>
                <c:order val="1"/>
                <c:tx>
                  <c:strRef>
                    <c:extLst>
                      <c:ext uri="{02D57815-91ED-43cb-92C2-25804820EDAC}">
                        <c15:formulaRef>
                          <c15:sqref>Sheet1!$C$1</c15:sqref>
                        </c15:formulaRef>
                      </c:ext>
                    </c:extLst>
                    <c:strCache>
                      <c:ptCount val="1"/>
                      <c:pt idx="0">
                        <c:v>Seperator</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Sheet1!$C$2:$C$9</c15:sqref>
                        </c15:formulaRef>
                      </c:ext>
                    </c:extLst>
                    <c:numCache>
                      <c:formatCode>General</c:formatCode>
                      <c:ptCount val="8"/>
                      <c:pt idx="0">
                        <c:v>8</c:v>
                      </c:pt>
                      <c:pt idx="1">
                        <c:v>7</c:v>
                      </c:pt>
                      <c:pt idx="2">
                        <c:v>6</c:v>
                      </c:pt>
                      <c:pt idx="3">
                        <c:v>5</c:v>
                      </c:pt>
                      <c:pt idx="4">
                        <c:v>4</c:v>
                      </c:pt>
                      <c:pt idx="5">
                        <c:v>3</c:v>
                      </c:pt>
                      <c:pt idx="6">
                        <c:v>2</c:v>
                      </c:pt>
                      <c:pt idx="7">
                        <c:v>1</c:v>
                      </c:pt>
                    </c:numCache>
                  </c:numRef>
                </c:xVal>
                <c:yVal>
                  <c:numRef>
                    <c:extLst>
                      <c:ext uri="{02D57815-91ED-43cb-92C2-25804820EDAC}">
                        <c15:formulaRef>
                          <c15:sqref>Sheet1!$A$2:$A$9</c15:sqref>
                        </c15:formulaRef>
                      </c:ext>
                    </c:extLst>
                    <c:numCache>
                      <c:formatCode>General</c:formatCode>
                      <c:ptCount val="8"/>
                      <c:pt idx="0">
                        <c:v>0</c:v>
                      </c:pt>
                      <c:pt idx="1">
                        <c:v>0</c:v>
                      </c:pt>
                      <c:pt idx="2">
                        <c:v>0</c:v>
                      </c:pt>
                      <c:pt idx="3">
                        <c:v>0</c:v>
                      </c:pt>
                      <c:pt idx="4">
                        <c:v>0</c:v>
                      </c:pt>
                      <c:pt idx="5">
                        <c:v>0</c:v>
                      </c:pt>
                      <c:pt idx="6">
                        <c:v>0</c:v>
                      </c:pt>
                      <c:pt idx="7">
                        <c:v>0</c:v>
                      </c:pt>
                    </c:numCache>
                  </c:numRef>
                </c:yVal>
                <c:smooth val="0"/>
                <c:extLst>
                  <c:ext xmlns:c16="http://schemas.microsoft.com/office/drawing/2014/chart" uri="{C3380CC4-5D6E-409C-BE32-E72D297353CC}">
                    <c16:uniqueId val="{00000002-F968-4E0B-82D3-A792E59B96F1}"/>
                  </c:ext>
                </c:extLst>
              </c15:ser>
            </c15:filteredScatterSeries>
          </c:ext>
        </c:extLst>
      </c:scatterChart>
      <c:valAx>
        <c:axId val="1287887680"/>
        <c:scaling>
          <c:orientation val="minMax"/>
          <c:max val="100"/>
          <c:min val="-100"/>
        </c:scaling>
        <c:delete val="0"/>
        <c:axPos val="b"/>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287873536"/>
        <c:crosses val="autoZero"/>
        <c:crossBetween val="midCat"/>
      </c:valAx>
      <c:valAx>
        <c:axId val="1287873536"/>
        <c:scaling>
          <c:orientation val="minMax"/>
          <c:max val="8"/>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28788768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1324005552509"/>
          <c:y val="0.30816614883005583"/>
          <c:w val="0.89886759944474914"/>
          <c:h val="0.41301864096701374"/>
        </c:manualLayout>
      </c:layout>
      <c:scatterChart>
        <c:scatterStyle val="lineMarker"/>
        <c:varyColors val="0"/>
        <c:ser>
          <c:idx val="0"/>
          <c:order val="0"/>
          <c:tx>
            <c:strRef>
              <c:f>Sheet1!$B$1</c:f>
              <c:strCache>
                <c:ptCount val="1"/>
                <c:pt idx="0">
                  <c:v>Balansmått (%)</c:v>
                </c:pt>
              </c:strCache>
            </c:strRef>
          </c:tx>
          <c:spPr>
            <a:ln w="25400" cap="rnd">
              <a:noFill/>
              <a:round/>
            </a:ln>
            <a:effectLst/>
          </c:spPr>
          <c:marker>
            <c:symbol val="circle"/>
            <c:size val="10"/>
            <c:spPr>
              <a:solidFill>
                <a:schemeClr val="accent5"/>
              </a:solidFill>
              <a:ln w="12700">
                <a:solidFill>
                  <a:schemeClr val="bg1"/>
                </a:solidFill>
              </a:ln>
              <a:effectLst/>
            </c:spPr>
          </c:marker>
          <c:dLbls>
            <c:dLbl>
              <c:idx val="0"/>
              <c:layout>
                <c:manualLayout>
                  <c:x val="-0.11965363497741728"/>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84-4097-81B8-818AC4AD679A}"/>
                </c:ext>
              </c:extLst>
            </c:dLbl>
            <c:dLbl>
              <c:idx val="1"/>
              <c:layout>
                <c:manualLayout>
                  <c:x val="-0.11965363497741728"/>
                  <c:y val="4.4347982644291454E-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Nova Light" panose="020B0304020202020204" pitchFamily="34" charset="0"/>
                      <a:ea typeface="+mn-ea"/>
                      <a:cs typeface="+mn-cs"/>
                    </a:defRPr>
                  </a:pPr>
                  <a:endParaRPr lang="sv-SE"/>
                </a:p>
              </c:txPr>
              <c:dLblPos val="r"/>
              <c:showLegendKey val="0"/>
              <c:showVal val="0"/>
              <c:showCatName val="1"/>
              <c:showSerName val="0"/>
              <c:showPercent val="0"/>
              <c:showBubbleSize val="0"/>
              <c:extLst>
                <c:ext xmlns:c15="http://schemas.microsoft.com/office/drawing/2012/chart" uri="{CE6537A1-D6FC-4f65-9D91-7224C49458BB}">
                  <c15:layout>
                    <c:manualLayout>
                      <c:w val="0.11882526365834285"/>
                      <c:h val="0.20382953699819142"/>
                    </c:manualLayout>
                  </c15:layout>
                </c:ext>
                <c:ext xmlns:c16="http://schemas.microsoft.com/office/drawing/2014/chart" uri="{C3380CC4-5D6E-409C-BE32-E72D297353CC}">
                  <c16:uniqueId val="{00000001-B684-4097-81B8-818AC4AD679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Nova Light" panose="020B0304020202020204" pitchFamily="34" charset="0"/>
                    <a:ea typeface="+mn-ea"/>
                    <a:cs typeface="+mn-cs"/>
                  </a:defRPr>
                </a:pPr>
                <a:endParaRPr lang="sv-S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Sheet1!$B$2:$B$3</c:f>
              <c:numCache>
                <c:formatCode>General</c:formatCode>
                <c:ptCount val="2"/>
                <c:pt idx="0">
                  <c:v>80.099999999999994</c:v>
                </c:pt>
                <c:pt idx="1">
                  <c:v>82.2</c:v>
                </c:pt>
              </c:numCache>
            </c:numRef>
          </c:xVal>
          <c:yVal>
            <c:numRef>
              <c:f>Sheet1!$C$2:$C$3</c:f>
              <c:numCache>
                <c:formatCode>General</c:formatCode>
                <c:ptCount val="2"/>
                <c:pt idx="0">
                  <c:v>2</c:v>
                </c:pt>
                <c:pt idx="1">
                  <c:v>1</c:v>
                </c:pt>
              </c:numCache>
            </c:numRef>
          </c:yVal>
          <c:smooth val="0"/>
          <c:extLst>
            <c:ext xmlns:c16="http://schemas.microsoft.com/office/drawing/2014/chart" uri="{C3380CC4-5D6E-409C-BE32-E72D297353CC}">
              <c16:uniqueId val="{00000002-B684-4097-81B8-818AC4AD679A}"/>
            </c:ext>
          </c:extLst>
        </c:ser>
        <c:dLbls>
          <c:showLegendKey val="0"/>
          <c:showVal val="0"/>
          <c:showCatName val="0"/>
          <c:showSerName val="0"/>
          <c:showPercent val="0"/>
          <c:showBubbleSize val="0"/>
        </c:dLbls>
        <c:axId val="1287887680"/>
        <c:axId val="1287873536"/>
        <c:extLst>
          <c:ext xmlns:c15="http://schemas.microsoft.com/office/drawing/2012/chart" uri="{02D57815-91ED-43cb-92C2-25804820EDAC}">
            <c15:filteredScatterSeries>
              <c15:ser>
                <c:idx val="1"/>
                <c:order val="1"/>
                <c:tx>
                  <c:strRef>
                    <c:extLst>
                      <c:ext uri="{02D57815-91ED-43cb-92C2-25804820EDAC}">
                        <c15:formulaRef>
                          <c15:sqref>Sheet1!$C$1</c15:sqref>
                        </c15:formulaRef>
                      </c:ext>
                    </c:extLst>
                    <c:strCache>
                      <c:ptCount val="1"/>
                      <c:pt idx="0">
                        <c:v>Seperator</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Sheet1!$C$2:$C$3</c15:sqref>
                        </c15:formulaRef>
                      </c:ext>
                    </c:extLst>
                    <c:numCache>
                      <c:formatCode>General</c:formatCode>
                      <c:ptCount val="2"/>
                      <c:pt idx="0">
                        <c:v>2</c:v>
                      </c:pt>
                      <c:pt idx="1">
                        <c:v>1</c:v>
                      </c:pt>
                    </c:numCache>
                  </c:numRef>
                </c:xVal>
                <c:yVal>
                  <c:numRef>
                    <c:extLst>
                      <c:ext uri="{02D57815-91ED-43cb-92C2-25804820EDAC}">
                        <c15:formulaRef>
                          <c15:sqref>Sheet1!$A$2:$A$3</c15:sqref>
                        </c15:formulaRef>
                      </c:ext>
                    </c:extLst>
                    <c:numCache>
                      <c:formatCode>General</c:formatCode>
                      <c:ptCount val="2"/>
                      <c:pt idx="0">
                        <c:v>0</c:v>
                      </c:pt>
                      <c:pt idx="1">
                        <c:v>0</c:v>
                      </c:pt>
                    </c:numCache>
                  </c:numRef>
                </c:yVal>
                <c:smooth val="0"/>
                <c:extLst>
                  <c:ext xmlns:c16="http://schemas.microsoft.com/office/drawing/2014/chart" uri="{C3380CC4-5D6E-409C-BE32-E72D297353CC}">
                    <c16:uniqueId val="{00000003-B684-4097-81B8-818AC4AD679A}"/>
                  </c:ext>
                </c:extLst>
              </c15:ser>
            </c15:filteredScatterSeries>
          </c:ext>
        </c:extLst>
      </c:scatterChart>
      <c:valAx>
        <c:axId val="1287887680"/>
        <c:scaling>
          <c:orientation val="minMax"/>
          <c:max val="100"/>
          <c:min val="-100"/>
        </c:scaling>
        <c:delete val="1"/>
        <c:axPos val="b"/>
        <c:numFmt formatCode="General" sourceLinked="1"/>
        <c:majorTickMark val="out"/>
        <c:minorTickMark val="none"/>
        <c:tickLblPos val="nextTo"/>
        <c:crossAx val="1287873536"/>
        <c:crosses val="autoZero"/>
        <c:crossBetween val="midCat"/>
        <c:majorUnit val="20"/>
      </c:valAx>
      <c:valAx>
        <c:axId val="1287873536"/>
        <c:scaling>
          <c:orientation val="minMax"/>
          <c:max val="2"/>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87887680"/>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68286070171592"/>
          <c:y val="2.7743101658906408E-2"/>
          <c:w val="0.71996565162033932"/>
          <c:h val="0.75469836344646302"/>
        </c:manualLayout>
      </c:layout>
      <c:barChart>
        <c:barDir val="bar"/>
        <c:grouping val="percentStacked"/>
        <c:varyColors val="0"/>
        <c:ser>
          <c:idx val="0"/>
          <c:order val="0"/>
          <c:tx>
            <c:strRef>
              <c:f>Sheet1!$A$2</c:f>
              <c:strCache>
                <c:ptCount val="1"/>
                <c:pt idx="0">
                  <c:v>Instämmer helt och hållet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Sheet1!$B$2:$E$2</c:f>
              <c:numCache>
                <c:formatCode>###0%</c:formatCode>
                <c:ptCount val="4"/>
                <c:pt idx="0">
                  <c:v>0.56333938294010888</c:v>
                </c:pt>
                <c:pt idx="1">
                  <c:v>0.3782214156079855</c:v>
                </c:pt>
                <c:pt idx="2">
                  <c:v>0.48929219600725948</c:v>
                </c:pt>
                <c:pt idx="3">
                  <c:v>0.37023593466424676</c:v>
                </c:pt>
              </c:numCache>
            </c:numRef>
          </c:val>
          <c:extLst>
            <c:ext xmlns:c16="http://schemas.microsoft.com/office/drawing/2014/chart" uri="{C3380CC4-5D6E-409C-BE32-E72D297353CC}">
              <c16:uniqueId val="{00000004-8653-4B43-B616-A40216D4BB21}"/>
            </c:ext>
          </c:extLst>
        </c:ser>
        <c:ser>
          <c:idx val="1"/>
          <c:order val="1"/>
          <c:tx>
            <c:strRef>
              <c:f>Sheet1!$A$3</c:f>
              <c:strCache>
                <c:ptCount val="1"/>
                <c:pt idx="0">
                  <c:v>Instämmer i ganska
stor utsträckning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Sheet1!$B$3:$E$3</c:f>
              <c:numCache>
                <c:formatCode>###0%</c:formatCode>
                <c:ptCount val="4"/>
                <c:pt idx="0">
                  <c:v>0.33829401088929217</c:v>
                </c:pt>
                <c:pt idx="1">
                  <c:v>0.31941923774954628</c:v>
                </c:pt>
                <c:pt idx="2">
                  <c:v>0.38911070780399276</c:v>
                </c:pt>
                <c:pt idx="3">
                  <c:v>0.38911070780399276</c:v>
                </c:pt>
              </c:numCache>
            </c:numRef>
          </c:val>
          <c:extLst>
            <c:ext xmlns:c16="http://schemas.microsoft.com/office/drawing/2014/chart" uri="{C3380CC4-5D6E-409C-BE32-E72D297353CC}">
              <c16:uniqueId val="{00000003-8653-4B43-B616-A40216D4BB21}"/>
            </c:ext>
          </c:extLst>
        </c:ser>
        <c:ser>
          <c:idx val="2"/>
          <c:order val="2"/>
          <c:tx>
            <c:strRef>
              <c:f>Sheet1!$A$4</c:f>
              <c:strCache>
                <c:ptCount val="1"/>
                <c:pt idx="0">
                  <c:v>Instämmer i ganska
liten utsträckning</c:v>
                </c:pt>
              </c:strCache>
            </c:strRef>
          </c:tx>
          <c:spPr>
            <a:solidFill>
              <a:srgbClr val="FFAB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Sheet1!$B$4:$E$4</c:f>
              <c:numCache>
                <c:formatCode>###0%</c:formatCode>
                <c:ptCount val="4"/>
                <c:pt idx="0">
                  <c:v>4.0653357531760435E-2</c:v>
                </c:pt>
                <c:pt idx="1">
                  <c:v>0.11506352087114338</c:v>
                </c:pt>
                <c:pt idx="2">
                  <c:v>5.5172413793103454E-2</c:v>
                </c:pt>
                <c:pt idx="3">
                  <c:v>0.12486388384754993</c:v>
                </c:pt>
              </c:numCache>
            </c:numRef>
          </c:val>
          <c:extLst>
            <c:ext xmlns:c16="http://schemas.microsoft.com/office/drawing/2014/chart" uri="{C3380CC4-5D6E-409C-BE32-E72D297353CC}">
              <c16:uniqueId val="{00000002-8653-4B43-B616-A40216D4BB21}"/>
            </c:ext>
          </c:extLst>
        </c:ser>
        <c:ser>
          <c:idx val="3"/>
          <c:order val="3"/>
          <c:tx>
            <c:strRef>
              <c:f>Sheet1!$A$5</c:f>
              <c:strCache>
                <c:ptCount val="1"/>
                <c:pt idx="0">
                  <c:v>Instämmer inte alls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Sheet1!$B$5:$E$5</c:f>
              <c:numCache>
                <c:formatCode>###0%</c:formatCode>
                <c:ptCount val="4"/>
                <c:pt idx="0">
                  <c:v>1.1252268602540834E-2</c:v>
                </c:pt>
                <c:pt idx="1">
                  <c:v>6.0617059891107078E-2</c:v>
                </c:pt>
                <c:pt idx="2">
                  <c:v>2.3956442831215972E-2</c:v>
                </c:pt>
                <c:pt idx="3">
                  <c:v>3.1215970961887482E-2</c:v>
                </c:pt>
              </c:numCache>
            </c:numRef>
          </c:val>
          <c:extLst>
            <c:ext xmlns:c16="http://schemas.microsoft.com/office/drawing/2014/chart" uri="{C3380CC4-5D6E-409C-BE32-E72D297353CC}">
              <c16:uniqueId val="{00000001-8653-4B43-B616-A40216D4BB21}"/>
            </c:ext>
          </c:extLst>
        </c:ser>
        <c:ser>
          <c:idx val="4"/>
          <c:order val="4"/>
          <c:tx>
            <c:strRef>
              <c:f>Sheet1!$A$6</c:f>
              <c:strCache>
                <c:ptCount val="1"/>
                <c:pt idx="0">
                  <c:v>Tveksam/vet ej</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Sheet1!$B$6:$E$6</c:f>
              <c:numCache>
                <c:formatCode>###0%</c:formatCode>
                <c:ptCount val="4"/>
                <c:pt idx="0">
                  <c:v>4.6460980036297637E-2</c:v>
                </c:pt>
                <c:pt idx="1">
                  <c:v>0.12667876588021779</c:v>
                </c:pt>
                <c:pt idx="2">
                  <c:v>4.2468239564428314E-2</c:v>
                </c:pt>
                <c:pt idx="3">
                  <c:v>8.4573502722323043E-2</c:v>
                </c:pt>
              </c:numCache>
            </c:numRef>
          </c:val>
          <c:extLst>
            <c:ext xmlns:c16="http://schemas.microsoft.com/office/drawing/2014/chart" uri="{C3380CC4-5D6E-409C-BE32-E72D297353CC}">
              <c16:uniqueId val="{00000000-8653-4B43-B616-A40216D4BB21}"/>
            </c:ext>
          </c:extLst>
        </c:ser>
        <c:dLbls>
          <c:showLegendKey val="0"/>
          <c:showVal val="0"/>
          <c:showCatName val="0"/>
          <c:showSerName val="0"/>
          <c:showPercent val="0"/>
          <c:showBubbleSize val="0"/>
        </c:dLbls>
        <c:gapWidth val="75"/>
        <c:overlap val="100"/>
        <c:axId val="1134932735"/>
        <c:axId val="1134931775"/>
      </c:barChart>
      <c:catAx>
        <c:axId val="1134932735"/>
        <c:scaling>
          <c:orientation val="maxMin"/>
        </c:scaling>
        <c:delete val="1"/>
        <c:axPos val="l"/>
        <c:numFmt formatCode="General" sourceLinked="1"/>
        <c:majorTickMark val="none"/>
        <c:minorTickMark val="none"/>
        <c:tickLblPos val="nextTo"/>
        <c:crossAx val="1134931775"/>
        <c:crosses val="autoZero"/>
        <c:auto val="1"/>
        <c:lblAlgn val="ctr"/>
        <c:lblOffset val="100"/>
        <c:noMultiLvlLbl val="0"/>
      </c:catAx>
      <c:valAx>
        <c:axId val="1134931775"/>
        <c:scaling>
          <c:orientation val="minMax"/>
        </c:scaling>
        <c:delete val="0"/>
        <c:axPos val="t"/>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sv-SE"/>
          </a:p>
        </c:txPr>
        <c:crossAx val="1134932735"/>
        <c:crosses val="autoZero"/>
        <c:crossBetween val="between"/>
        <c:majorUnit val="0.2"/>
      </c:valAx>
      <c:spPr>
        <a:noFill/>
        <a:ln>
          <a:noFill/>
        </a:ln>
        <a:effectLst/>
      </c:spPr>
    </c:plotArea>
    <c:legend>
      <c:legendPos val="b"/>
      <c:layout>
        <c:manualLayout>
          <c:xMode val="edge"/>
          <c:yMode val="edge"/>
          <c:x val="5.6997964506367467E-2"/>
          <c:y val="0.86078662485784252"/>
          <c:w val="0.87189865708975056"/>
          <c:h val="6.372202462548179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34973368715797"/>
          <c:y val="5.1530141520969346E-2"/>
          <c:w val="4.1775562994592466E-2"/>
          <c:h val="0.78552680804432806"/>
        </c:manualLayout>
      </c:layout>
      <c:barChart>
        <c:barDir val="bar"/>
        <c:grouping val="percentStacked"/>
        <c:varyColors val="0"/>
        <c:ser>
          <c:idx val="1"/>
          <c:order val="0"/>
          <c:tx>
            <c:strRef>
              <c:f>Sheet1!$A$2</c:f>
              <c:strCache>
                <c:ptCount val="1"/>
                <c:pt idx="0">
                  <c:v>Balans</c:v>
                </c:pt>
              </c:strCache>
            </c:strRef>
          </c:tx>
          <c:spPr>
            <a:solidFill>
              <a:srgbClr val="064561"/>
            </a:solidFill>
            <a:ln w="3175">
              <a:noFill/>
              <a:prstDash val="solid"/>
            </a:ln>
            <a:effectLst/>
            <a:scene3d>
              <a:camera prst="orthographicFront"/>
              <a:lightRig rig="threePt" dir="t"/>
            </a:scene3d>
            <a:sp3d/>
          </c:spPr>
          <c:invertIfNegative val="0"/>
          <c:cat>
            <c:numRef>
              <c:f>Sheet1!$B$1:$I$1</c:f>
              <c:numCache>
                <c:formatCode>###0\.0</c:formatCode>
                <c:ptCount val="8"/>
                <c:pt idx="0">
                  <c:v>84.97277676951002</c:v>
                </c:pt>
                <c:pt idx="1">
                  <c:v>52.196007259528137</c:v>
                </c:pt>
                <c:pt idx="2">
                  <c:v>79.927404718693396</c:v>
                </c:pt>
                <c:pt idx="3">
                  <c:v>60.326678765880203</c:v>
                </c:pt>
              </c:numCache>
            </c:numRef>
          </c:cat>
          <c:val>
            <c:numRef>
              <c:f>Sheet1!$B$2:$E$2</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00F1-4AC7-A85C-4C9C3643B7C0}"/>
            </c:ext>
          </c:extLst>
        </c:ser>
        <c:dLbls>
          <c:showLegendKey val="0"/>
          <c:showVal val="0"/>
          <c:showCatName val="0"/>
          <c:showSerName val="0"/>
          <c:showPercent val="0"/>
          <c:showBubbleSize val="0"/>
        </c:dLbls>
        <c:gapWidth val="75"/>
        <c:overlap val="100"/>
        <c:axId val="174505344"/>
        <c:axId val="174531712"/>
      </c:barChart>
      <c:catAx>
        <c:axId val="174505344"/>
        <c:scaling>
          <c:orientation val="maxMin"/>
        </c:scaling>
        <c:delete val="0"/>
        <c:axPos val="l"/>
        <c:numFmt formatCode="#,##0" sourceLinked="0"/>
        <c:majorTickMark val="none"/>
        <c:minorTickMark val="none"/>
        <c:tickLblPos val="nextTo"/>
        <c:spPr>
          <a:ln w="12651">
            <a:noFill/>
            <a:prstDash val="solid"/>
          </a:ln>
        </c:spPr>
        <c:txPr>
          <a:bodyPr rot="0" vert="horz"/>
          <a:lstStyle/>
          <a:p>
            <a:pPr rtl="0">
              <a:defRPr/>
            </a:pPr>
            <a:endParaRPr lang="sv-SE"/>
          </a:p>
        </c:txPr>
        <c:crossAx val="174531712"/>
        <c:crosses val="autoZero"/>
        <c:auto val="1"/>
        <c:lblAlgn val="ctr"/>
        <c:lblOffset val="100"/>
        <c:tickLblSkip val="1"/>
        <c:tickMarkSkip val="1"/>
        <c:noMultiLvlLbl val="0"/>
      </c:catAx>
      <c:valAx>
        <c:axId val="174531712"/>
        <c:scaling>
          <c:orientation val="minMax"/>
        </c:scaling>
        <c:delete val="1"/>
        <c:axPos val="b"/>
        <c:numFmt formatCode="0%" sourceLinked="0"/>
        <c:majorTickMark val="out"/>
        <c:minorTickMark val="none"/>
        <c:tickLblPos val="nextTo"/>
        <c:crossAx val="174505344"/>
        <c:crosses val="max"/>
        <c:crossBetween val="midCat"/>
        <c:majorUnit val="0.2"/>
      </c:valAx>
      <c:spPr>
        <a:ln>
          <a:noFill/>
        </a:ln>
      </c:spPr>
    </c:plotArea>
    <c:plotVisOnly val="1"/>
    <c:dispBlanksAs val="gap"/>
    <c:showDLblsOverMax val="0"/>
  </c:chart>
  <c:spPr>
    <a:noFill/>
    <a:ln>
      <a:noFill/>
    </a:ln>
  </c:spPr>
  <c:txPr>
    <a:bodyPr/>
    <a:lstStyle/>
    <a:p>
      <a:pPr>
        <a:defRPr sz="1100" b="0" i="0" u="none" strike="noStrike" baseline="0">
          <a:solidFill>
            <a:schemeClr val="tx1"/>
          </a:solidFill>
          <a:latin typeface="Arial" panose="020B0604020202020204" pitchFamily="34" charset="0"/>
          <a:ea typeface="Trebuchet MS"/>
          <a:cs typeface="Arial" panose="020B0604020202020204" pitchFamily="34" charset="0"/>
        </a:defRPr>
      </a:pPr>
      <a:endParaRPr lang="sv-SE"/>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68286070171592"/>
          <c:y val="6.6520314267784389E-2"/>
          <c:w val="0.4280599684950494"/>
          <c:h val="0.65686870345420167"/>
        </c:manualLayout>
      </c:layout>
      <c:barChart>
        <c:barDir val="bar"/>
        <c:grouping val="percentStacked"/>
        <c:varyColors val="0"/>
        <c:ser>
          <c:idx val="0"/>
          <c:order val="0"/>
          <c:tx>
            <c:strRef>
              <c:f>Sheet1!$A$2</c:f>
              <c:strCache>
                <c:ptCount val="1"/>
                <c:pt idx="0">
                  <c:v>Instämmer helt och hållet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Sheet1!$B$2:$E$2</c:f>
              <c:numCache>
                <c:formatCode>###0%</c:formatCode>
                <c:ptCount val="4"/>
                <c:pt idx="0" formatCode="0%">
                  <c:v>0.56000000000000005</c:v>
                </c:pt>
                <c:pt idx="1">
                  <c:v>0.3782214156079855</c:v>
                </c:pt>
                <c:pt idx="2">
                  <c:v>0.48929219600725948</c:v>
                </c:pt>
                <c:pt idx="3">
                  <c:v>0.37023593466424676</c:v>
                </c:pt>
              </c:numCache>
            </c:numRef>
          </c:val>
          <c:extLst>
            <c:ext xmlns:c16="http://schemas.microsoft.com/office/drawing/2014/chart" uri="{C3380CC4-5D6E-409C-BE32-E72D297353CC}">
              <c16:uniqueId val="{00000004-8653-4B43-B616-A40216D4BB21}"/>
            </c:ext>
          </c:extLst>
        </c:ser>
        <c:ser>
          <c:idx val="1"/>
          <c:order val="1"/>
          <c:tx>
            <c:strRef>
              <c:f>Sheet1!$A$3</c:f>
              <c:strCache>
                <c:ptCount val="1"/>
                <c:pt idx="0">
                  <c:v>Instämmer i ganska
stor utsträckning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Sheet1!$B$3:$E$3</c:f>
              <c:numCache>
                <c:formatCode>###0%</c:formatCode>
                <c:ptCount val="4"/>
                <c:pt idx="0" formatCode="0%">
                  <c:v>0.34</c:v>
                </c:pt>
                <c:pt idx="1">
                  <c:v>0.31941923774954628</c:v>
                </c:pt>
                <c:pt idx="2">
                  <c:v>0.38911070780399276</c:v>
                </c:pt>
                <c:pt idx="3">
                  <c:v>0.38911070780399276</c:v>
                </c:pt>
              </c:numCache>
            </c:numRef>
          </c:val>
          <c:extLst>
            <c:ext xmlns:c16="http://schemas.microsoft.com/office/drawing/2014/chart" uri="{C3380CC4-5D6E-409C-BE32-E72D297353CC}">
              <c16:uniqueId val="{00000003-8653-4B43-B616-A40216D4BB21}"/>
            </c:ext>
          </c:extLst>
        </c:ser>
        <c:ser>
          <c:idx val="2"/>
          <c:order val="2"/>
          <c:tx>
            <c:strRef>
              <c:f>Sheet1!$A$4</c:f>
              <c:strCache>
                <c:ptCount val="1"/>
                <c:pt idx="0">
                  <c:v>Instämmer i ganska
liten utsträckning</c:v>
                </c:pt>
              </c:strCache>
            </c:strRef>
          </c:tx>
          <c:spPr>
            <a:solidFill>
              <a:srgbClr val="FFAB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Sheet1!$B$4:$E$4</c:f>
              <c:numCache>
                <c:formatCode>###0%</c:formatCode>
                <c:ptCount val="4"/>
                <c:pt idx="0" formatCode="0%">
                  <c:v>0.04</c:v>
                </c:pt>
                <c:pt idx="1">
                  <c:v>0.11506352087114338</c:v>
                </c:pt>
                <c:pt idx="2">
                  <c:v>5.5172413793103454E-2</c:v>
                </c:pt>
                <c:pt idx="3">
                  <c:v>0.12486388384754993</c:v>
                </c:pt>
              </c:numCache>
            </c:numRef>
          </c:val>
          <c:extLst>
            <c:ext xmlns:c16="http://schemas.microsoft.com/office/drawing/2014/chart" uri="{C3380CC4-5D6E-409C-BE32-E72D297353CC}">
              <c16:uniqueId val="{00000002-8653-4B43-B616-A40216D4BB21}"/>
            </c:ext>
          </c:extLst>
        </c:ser>
        <c:ser>
          <c:idx val="3"/>
          <c:order val="3"/>
          <c:tx>
            <c:strRef>
              <c:f>Sheet1!$A$5</c:f>
              <c:strCache>
                <c:ptCount val="1"/>
                <c:pt idx="0">
                  <c:v>Instämmer inte alls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Sheet1!$B$5:$E$5</c:f>
              <c:numCache>
                <c:formatCode>###0%</c:formatCode>
                <c:ptCount val="4"/>
                <c:pt idx="0" formatCode="0%">
                  <c:v>0.01</c:v>
                </c:pt>
                <c:pt idx="1">
                  <c:v>6.0617059891107078E-2</c:v>
                </c:pt>
                <c:pt idx="2">
                  <c:v>2.3956442831215972E-2</c:v>
                </c:pt>
                <c:pt idx="3">
                  <c:v>3.1215970961887482E-2</c:v>
                </c:pt>
              </c:numCache>
            </c:numRef>
          </c:val>
          <c:extLst>
            <c:ext xmlns:c16="http://schemas.microsoft.com/office/drawing/2014/chart" uri="{C3380CC4-5D6E-409C-BE32-E72D297353CC}">
              <c16:uniqueId val="{00000001-8653-4B43-B616-A40216D4BB21}"/>
            </c:ext>
          </c:extLst>
        </c:ser>
        <c:ser>
          <c:idx val="4"/>
          <c:order val="4"/>
          <c:tx>
            <c:strRef>
              <c:f>Sheet1!$A$6</c:f>
              <c:strCache>
                <c:ptCount val="1"/>
                <c:pt idx="0">
                  <c:v>Tveksam/vet ej</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Sheet1!$B$6:$E$6</c:f>
              <c:numCache>
                <c:formatCode>###0%</c:formatCode>
                <c:ptCount val="4"/>
                <c:pt idx="0" formatCode="0%">
                  <c:v>0.05</c:v>
                </c:pt>
                <c:pt idx="1">
                  <c:v>0.12667876588021779</c:v>
                </c:pt>
                <c:pt idx="2">
                  <c:v>4.2468239564428314E-2</c:v>
                </c:pt>
                <c:pt idx="3">
                  <c:v>8.4573502722323043E-2</c:v>
                </c:pt>
              </c:numCache>
            </c:numRef>
          </c:val>
          <c:extLst>
            <c:ext xmlns:c16="http://schemas.microsoft.com/office/drawing/2014/chart" uri="{C3380CC4-5D6E-409C-BE32-E72D297353CC}">
              <c16:uniqueId val="{00000000-8653-4B43-B616-A40216D4BB21}"/>
            </c:ext>
          </c:extLst>
        </c:ser>
        <c:dLbls>
          <c:showLegendKey val="0"/>
          <c:showVal val="0"/>
          <c:showCatName val="0"/>
          <c:showSerName val="0"/>
          <c:showPercent val="0"/>
          <c:showBubbleSize val="0"/>
        </c:dLbls>
        <c:gapWidth val="75"/>
        <c:overlap val="100"/>
        <c:axId val="1134932735"/>
        <c:axId val="1134931775"/>
      </c:barChart>
      <c:catAx>
        <c:axId val="1134932735"/>
        <c:scaling>
          <c:orientation val="maxMin"/>
        </c:scaling>
        <c:delete val="1"/>
        <c:axPos val="l"/>
        <c:numFmt formatCode="General" sourceLinked="1"/>
        <c:majorTickMark val="none"/>
        <c:minorTickMark val="none"/>
        <c:tickLblPos val="nextTo"/>
        <c:crossAx val="1134931775"/>
        <c:crosses val="autoZero"/>
        <c:auto val="1"/>
        <c:lblAlgn val="ctr"/>
        <c:lblOffset val="100"/>
        <c:noMultiLvlLbl val="0"/>
      </c:catAx>
      <c:valAx>
        <c:axId val="1134931775"/>
        <c:scaling>
          <c:orientation val="minMax"/>
        </c:scaling>
        <c:delete val="0"/>
        <c:axPos val="t"/>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sv-SE"/>
          </a:p>
        </c:txPr>
        <c:crossAx val="1134932735"/>
        <c:crosses val="autoZero"/>
        <c:crossBetween val="between"/>
        <c:majorUnit val="0.2"/>
      </c:valAx>
      <c:spPr>
        <a:noFill/>
        <a:ln>
          <a:noFill/>
        </a:ln>
        <a:effectLst/>
      </c:spPr>
    </c:plotArea>
    <c:legend>
      <c:legendPos val="b"/>
      <c:layout>
        <c:manualLayout>
          <c:xMode val="edge"/>
          <c:yMode val="edge"/>
          <c:x val="0.15355140567791029"/>
          <c:y val="0.83919822577706615"/>
          <c:w val="0.84383081387140746"/>
          <c:h val="0.1265665592266115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68286070171592"/>
          <c:y val="0.1957722542729696"/>
          <c:w val="0.79743292733219351"/>
          <c:h val="0.56475238472708544"/>
        </c:manualLayout>
      </c:layout>
      <c:barChart>
        <c:barDir val="bar"/>
        <c:grouping val="percentStacked"/>
        <c:varyColors val="0"/>
        <c:ser>
          <c:idx val="0"/>
          <c:order val="0"/>
          <c:tx>
            <c:strRef>
              <c:f>Sheet1!$A$2</c:f>
              <c:strCache>
                <c:ptCount val="1"/>
                <c:pt idx="0">
                  <c:v>Instämmer helt och hållet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Sheet1!$B$2:$E$2</c:f>
              <c:numCache>
                <c:formatCode>0%</c:formatCode>
                <c:ptCount val="4"/>
                <c:pt idx="0">
                  <c:v>0.57999999999999996</c:v>
                </c:pt>
                <c:pt idx="1">
                  <c:v>0.35</c:v>
                </c:pt>
                <c:pt idx="2">
                  <c:v>0.43</c:v>
                </c:pt>
                <c:pt idx="3">
                  <c:v>0.3</c:v>
                </c:pt>
              </c:numCache>
            </c:numRef>
          </c:val>
          <c:extLst>
            <c:ext xmlns:c16="http://schemas.microsoft.com/office/drawing/2014/chart" uri="{C3380CC4-5D6E-409C-BE32-E72D297353CC}">
              <c16:uniqueId val="{00000000-EDAF-4A26-A487-59E320F355BB}"/>
            </c:ext>
          </c:extLst>
        </c:ser>
        <c:ser>
          <c:idx val="1"/>
          <c:order val="1"/>
          <c:tx>
            <c:strRef>
              <c:f>Sheet1!$A$3</c:f>
              <c:strCache>
                <c:ptCount val="1"/>
                <c:pt idx="0">
                  <c:v>Instämmer i ganska
stor utsträckning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Sheet1!$B$3:$E$3</c:f>
              <c:numCache>
                <c:formatCode>0%</c:formatCode>
                <c:ptCount val="4"/>
                <c:pt idx="0">
                  <c:v>0.32</c:v>
                </c:pt>
                <c:pt idx="1">
                  <c:v>0.28999999999999998</c:v>
                </c:pt>
                <c:pt idx="2">
                  <c:v>0.39</c:v>
                </c:pt>
                <c:pt idx="3">
                  <c:v>0.34</c:v>
                </c:pt>
              </c:numCache>
            </c:numRef>
          </c:val>
          <c:extLst>
            <c:ext xmlns:c16="http://schemas.microsoft.com/office/drawing/2014/chart" uri="{C3380CC4-5D6E-409C-BE32-E72D297353CC}">
              <c16:uniqueId val="{00000001-EDAF-4A26-A487-59E320F355BB}"/>
            </c:ext>
          </c:extLst>
        </c:ser>
        <c:ser>
          <c:idx val="2"/>
          <c:order val="2"/>
          <c:tx>
            <c:strRef>
              <c:f>Sheet1!$A$4</c:f>
              <c:strCache>
                <c:ptCount val="1"/>
                <c:pt idx="0">
                  <c:v>Instämmer i ganska
liten utsträckning</c:v>
                </c:pt>
              </c:strCache>
            </c:strRef>
          </c:tx>
          <c:spPr>
            <a:solidFill>
              <a:srgbClr val="FFAB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Sheet1!$B$4:$E$4</c:f>
              <c:numCache>
                <c:formatCode>0%</c:formatCode>
                <c:ptCount val="4"/>
                <c:pt idx="0">
                  <c:v>0.04</c:v>
                </c:pt>
                <c:pt idx="1">
                  <c:v>0.12</c:v>
                </c:pt>
                <c:pt idx="2">
                  <c:v>0.09</c:v>
                </c:pt>
                <c:pt idx="3">
                  <c:v>0.15</c:v>
                </c:pt>
              </c:numCache>
            </c:numRef>
          </c:val>
          <c:extLst>
            <c:ext xmlns:c16="http://schemas.microsoft.com/office/drawing/2014/chart" uri="{C3380CC4-5D6E-409C-BE32-E72D297353CC}">
              <c16:uniqueId val="{00000002-EDAF-4A26-A487-59E320F355BB}"/>
            </c:ext>
          </c:extLst>
        </c:ser>
        <c:ser>
          <c:idx val="3"/>
          <c:order val="3"/>
          <c:tx>
            <c:strRef>
              <c:f>Sheet1!$A$5</c:f>
              <c:strCache>
                <c:ptCount val="1"/>
                <c:pt idx="0">
                  <c:v>Instämmer inte alls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Sheet1!$B$5:$E$5</c:f>
              <c:numCache>
                <c:formatCode>0%</c:formatCode>
                <c:ptCount val="4"/>
                <c:pt idx="0">
                  <c:v>0.02</c:v>
                </c:pt>
                <c:pt idx="1">
                  <c:v>0.05</c:v>
                </c:pt>
                <c:pt idx="2">
                  <c:v>0.04</c:v>
                </c:pt>
                <c:pt idx="3">
                  <c:v>0.05</c:v>
                </c:pt>
              </c:numCache>
            </c:numRef>
          </c:val>
          <c:extLst>
            <c:ext xmlns:c16="http://schemas.microsoft.com/office/drawing/2014/chart" uri="{C3380CC4-5D6E-409C-BE32-E72D297353CC}">
              <c16:uniqueId val="{00000003-EDAF-4A26-A487-59E320F355BB}"/>
            </c:ext>
          </c:extLst>
        </c:ser>
        <c:ser>
          <c:idx val="4"/>
          <c:order val="4"/>
          <c:tx>
            <c:strRef>
              <c:f>Sheet1!$A$6</c:f>
              <c:strCache>
                <c:ptCount val="1"/>
                <c:pt idx="0">
                  <c:v>Tveksam/vet ej</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Staten bör ta ett större ansvar för att samhället ska ha tillgång till den el som behövs för elektrifiering och klimatomställning</c:v>
                </c:pt>
                <c:pt idx="1">
                  <c:v>Politiskt fokus på enskilda kraftslag försämrar möjligheterna att bygga mer elproduktion och möta samhällets växande elbehov</c:v>
                </c:pt>
                <c:pt idx="2">
                  <c:v>Det är viktigt att det finns politisk samsyn mellan regering och opposition om energipolitiken</c:v>
                </c:pt>
                <c:pt idx="3">
                  <c:v>Sverige tappar arbetstillfällen om vi inte får fram mer el snabbt</c:v>
                </c:pt>
              </c:strCache>
            </c:strRef>
          </c:cat>
          <c:val>
            <c:numRef>
              <c:f>Sheet1!$B$6:$E$6</c:f>
              <c:numCache>
                <c:formatCode>0%</c:formatCode>
                <c:ptCount val="4"/>
                <c:pt idx="0">
                  <c:v>0.04</c:v>
                </c:pt>
                <c:pt idx="1">
                  <c:v>0.2</c:v>
                </c:pt>
                <c:pt idx="2">
                  <c:v>0.05</c:v>
                </c:pt>
                <c:pt idx="3">
                  <c:v>0.15</c:v>
                </c:pt>
              </c:numCache>
            </c:numRef>
          </c:val>
          <c:extLst>
            <c:ext xmlns:c16="http://schemas.microsoft.com/office/drawing/2014/chart" uri="{C3380CC4-5D6E-409C-BE32-E72D297353CC}">
              <c16:uniqueId val="{00000004-EDAF-4A26-A487-59E320F355BB}"/>
            </c:ext>
          </c:extLst>
        </c:ser>
        <c:dLbls>
          <c:showLegendKey val="0"/>
          <c:showVal val="0"/>
          <c:showCatName val="0"/>
          <c:showSerName val="0"/>
          <c:showPercent val="0"/>
          <c:showBubbleSize val="0"/>
        </c:dLbls>
        <c:gapWidth val="75"/>
        <c:overlap val="100"/>
        <c:axId val="1134932735"/>
        <c:axId val="1134931775"/>
      </c:barChart>
      <c:catAx>
        <c:axId val="1134932735"/>
        <c:scaling>
          <c:orientation val="maxMin"/>
        </c:scaling>
        <c:delete val="1"/>
        <c:axPos val="l"/>
        <c:numFmt formatCode="General" sourceLinked="1"/>
        <c:majorTickMark val="none"/>
        <c:minorTickMark val="none"/>
        <c:tickLblPos val="nextTo"/>
        <c:crossAx val="1134931775"/>
        <c:crosses val="autoZero"/>
        <c:auto val="1"/>
        <c:lblAlgn val="ctr"/>
        <c:lblOffset val="100"/>
        <c:noMultiLvlLbl val="0"/>
      </c:catAx>
      <c:valAx>
        <c:axId val="1134931775"/>
        <c:scaling>
          <c:orientation val="minMax"/>
        </c:scaling>
        <c:delete val="0"/>
        <c:axPos val="t"/>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sv-SE"/>
          </a:p>
        </c:txPr>
        <c:crossAx val="1134932735"/>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97638874841262E-2"/>
          <c:y val="5.9127253892719563E-2"/>
          <c:w val="0.92069934250378371"/>
          <c:h val="0.75753815386718171"/>
        </c:manualLayout>
      </c:layout>
      <c:barChart>
        <c:barDir val="col"/>
        <c:grouping val="clustered"/>
        <c:varyColors val="0"/>
        <c:ser>
          <c:idx val="2"/>
          <c:order val="1"/>
          <c:tx>
            <c:strRef>
              <c:f>Sheet1!$B$1</c:f>
              <c:strCache>
                <c:ptCount val="1"/>
                <c:pt idx="0">
                  <c:v>Valmyndigheten 2025</c:v>
                </c:pt>
              </c:strCache>
            </c:strRef>
          </c:tx>
          <c:spPr>
            <a:solidFill>
              <a:srgbClr val="7F7F7F">
                <a:alpha val="74902"/>
              </a:srgbClr>
            </a:solidFill>
            <a:ln w="19050">
              <a:noFill/>
              <a:prstDash val="sysDash"/>
            </a:ln>
            <a:effectLst/>
            <a:scene3d>
              <a:camera prst="orthographicFront"/>
              <a:lightRig rig="threePt" dir="t"/>
            </a:scene3d>
            <a:sp3d/>
          </c:spPr>
          <c:invertIfNegative val="0"/>
          <c:dPt>
            <c:idx val="0"/>
            <c:invertIfNegative val="0"/>
            <c:bubble3D val="0"/>
            <c:spPr>
              <a:solidFill>
                <a:srgbClr val="CC0920">
                  <a:alpha val="50196"/>
                </a:srgbClr>
              </a:solidFill>
              <a:ln w="19050">
                <a:noFill/>
                <a:prstDash val="sysDash"/>
              </a:ln>
              <a:effectLst/>
              <a:scene3d>
                <a:camera prst="orthographicFront"/>
                <a:lightRig rig="threePt" dir="t"/>
              </a:scene3d>
              <a:sp3d/>
            </c:spPr>
            <c:extLst>
              <c:ext xmlns:c16="http://schemas.microsoft.com/office/drawing/2014/chart" uri="{C3380CC4-5D6E-409C-BE32-E72D297353CC}">
                <c16:uniqueId val="{00000002-5C01-460F-A55B-368AFBF1501F}"/>
              </c:ext>
            </c:extLst>
          </c:dPt>
          <c:dPt>
            <c:idx val="1"/>
            <c:invertIfNegative val="0"/>
            <c:bubble3D val="0"/>
            <c:spPr>
              <a:solidFill>
                <a:srgbClr val="EC1B34">
                  <a:alpha val="50196"/>
                </a:srgbClr>
              </a:solidFill>
              <a:ln w="19050">
                <a:noFill/>
                <a:prstDash val="sysDash"/>
              </a:ln>
              <a:effectLst/>
              <a:scene3d>
                <a:camera prst="orthographicFront"/>
                <a:lightRig rig="threePt" dir="t"/>
              </a:scene3d>
              <a:sp3d/>
            </c:spPr>
            <c:extLst>
              <c:ext xmlns:c16="http://schemas.microsoft.com/office/drawing/2014/chart" uri="{C3380CC4-5D6E-409C-BE32-E72D297353CC}">
                <c16:uniqueId val="{00000004-5C01-460F-A55B-368AFBF1501F}"/>
              </c:ext>
            </c:extLst>
          </c:dPt>
          <c:dPt>
            <c:idx val="2"/>
            <c:invertIfNegative val="0"/>
            <c:bubble3D val="0"/>
            <c:spPr>
              <a:solidFill>
                <a:srgbClr val="92D050">
                  <a:alpha val="49804"/>
                </a:srgbClr>
              </a:solidFill>
              <a:ln w="19050">
                <a:noFill/>
                <a:prstDash val="sysDash"/>
              </a:ln>
              <a:effectLst/>
              <a:scene3d>
                <a:camera prst="orthographicFront"/>
                <a:lightRig rig="threePt" dir="t"/>
              </a:scene3d>
              <a:sp3d/>
            </c:spPr>
            <c:extLst>
              <c:ext xmlns:c16="http://schemas.microsoft.com/office/drawing/2014/chart" uri="{C3380CC4-5D6E-409C-BE32-E72D297353CC}">
                <c16:uniqueId val="{00000006-5C01-460F-A55B-368AFBF1501F}"/>
              </c:ext>
            </c:extLst>
          </c:dPt>
          <c:dPt>
            <c:idx val="3"/>
            <c:invertIfNegative val="0"/>
            <c:bubble3D val="0"/>
            <c:spPr>
              <a:solidFill>
                <a:srgbClr val="008853">
                  <a:alpha val="50196"/>
                </a:srgbClr>
              </a:solidFill>
              <a:ln w="19050">
                <a:noFill/>
                <a:prstDash val="sysDash"/>
              </a:ln>
              <a:effectLst/>
              <a:scene3d>
                <a:camera prst="orthographicFront"/>
                <a:lightRig rig="threePt" dir="t"/>
              </a:scene3d>
              <a:sp3d/>
            </c:spPr>
            <c:extLst>
              <c:ext xmlns:c16="http://schemas.microsoft.com/office/drawing/2014/chart" uri="{C3380CC4-5D6E-409C-BE32-E72D297353CC}">
                <c16:uniqueId val="{00000008-5C01-460F-A55B-368AFBF1501F}"/>
              </c:ext>
            </c:extLst>
          </c:dPt>
          <c:dPt>
            <c:idx val="4"/>
            <c:invertIfNegative val="0"/>
            <c:bubble3D val="0"/>
            <c:spPr>
              <a:solidFill>
                <a:srgbClr val="3AA3DD">
                  <a:alpha val="50196"/>
                </a:srgbClr>
              </a:solidFill>
              <a:ln w="19050">
                <a:noFill/>
                <a:prstDash val="sysDash"/>
              </a:ln>
              <a:effectLst/>
              <a:scene3d>
                <a:camera prst="orthographicFront"/>
                <a:lightRig rig="threePt" dir="t"/>
              </a:scene3d>
              <a:sp3d/>
            </c:spPr>
            <c:extLst>
              <c:ext xmlns:c16="http://schemas.microsoft.com/office/drawing/2014/chart" uri="{C3380CC4-5D6E-409C-BE32-E72D297353CC}">
                <c16:uniqueId val="{0000000A-5C01-460F-A55B-368AFBF1501F}"/>
              </c:ext>
            </c:extLst>
          </c:dPt>
          <c:dPt>
            <c:idx val="5"/>
            <c:invertIfNegative val="0"/>
            <c:bubble3D val="0"/>
            <c:spPr>
              <a:solidFill>
                <a:srgbClr val="116AB5">
                  <a:alpha val="50196"/>
                </a:srgbClr>
              </a:solidFill>
              <a:ln w="19050">
                <a:noFill/>
                <a:prstDash val="sysDash"/>
              </a:ln>
              <a:effectLst/>
              <a:scene3d>
                <a:camera prst="orthographicFront"/>
                <a:lightRig rig="threePt" dir="t"/>
              </a:scene3d>
              <a:sp3d/>
            </c:spPr>
            <c:extLst>
              <c:ext xmlns:c16="http://schemas.microsoft.com/office/drawing/2014/chart" uri="{C3380CC4-5D6E-409C-BE32-E72D297353CC}">
                <c16:uniqueId val="{0000000C-5C01-460F-A55B-368AFBF1501F}"/>
              </c:ext>
            </c:extLst>
          </c:dPt>
          <c:dPt>
            <c:idx val="6"/>
            <c:invertIfNegative val="0"/>
            <c:bubble3D val="0"/>
            <c:spPr>
              <a:solidFill>
                <a:srgbClr val="1D438E">
                  <a:alpha val="50196"/>
                </a:srgbClr>
              </a:solidFill>
              <a:ln w="19050">
                <a:noFill/>
                <a:prstDash val="sysDash"/>
              </a:ln>
              <a:effectLst/>
              <a:scene3d>
                <a:camera prst="orthographicFront"/>
                <a:lightRig rig="threePt" dir="t"/>
              </a:scene3d>
              <a:sp3d/>
            </c:spPr>
            <c:extLst>
              <c:ext xmlns:c16="http://schemas.microsoft.com/office/drawing/2014/chart" uri="{C3380CC4-5D6E-409C-BE32-E72D297353CC}">
                <c16:uniqueId val="{0000000E-5C01-460F-A55B-368AFBF1501F}"/>
              </c:ext>
            </c:extLst>
          </c:dPt>
          <c:dPt>
            <c:idx val="7"/>
            <c:invertIfNegative val="0"/>
            <c:bubble3D val="0"/>
            <c:spPr>
              <a:solidFill>
                <a:srgbClr val="FFD200">
                  <a:alpha val="50196"/>
                </a:srgbClr>
              </a:solidFill>
              <a:ln w="19050">
                <a:noFill/>
                <a:prstDash val="sysDash"/>
              </a:ln>
              <a:effectLst/>
              <a:scene3d>
                <a:camera prst="orthographicFront"/>
                <a:lightRig rig="threePt" dir="t"/>
              </a:scene3d>
              <a:sp3d/>
            </c:spPr>
            <c:extLst>
              <c:ext xmlns:c16="http://schemas.microsoft.com/office/drawing/2014/chart" uri="{C3380CC4-5D6E-409C-BE32-E72D297353CC}">
                <c16:uniqueId val="{00000010-5C01-460F-A55B-368AFBF1501F}"/>
              </c:ext>
            </c:extLst>
          </c:dPt>
          <c:dPt>
            <c:idx val="8"/>
            <c:invertIfNegative val="0"/>
            <c:bubble3D val="0"/>
            <c:spPr>
              <a:solidFill>
                <a:srgbClr val="7F7F7F">
                  <a:alpha val="50196"/>
                </a:srgbClr>
              </a:solidFill>
              <a:ln w="19050">
                <a:noFill/>
                <a:prstDash val="sysDash"/>
              </a:ln>
              <a:effectLst/>
              <a:scene3d>
                <a:camera prst="orthographicFront"/>
                <a:lightRig rig="threePt" dir="t"/>
              </a:scene3d>
              <a:sp3d/>
            </c:spPr>
            <c:extLst>
              <c:ext xmlns:c16="http://schemas.microsoft.com/office/drawing/2014/chart" uri="{C3380CC4-5D6E-409C-BE32-E72D297353CC}">
                <c16:uniqueId val="{00000012-5C01-460F-A55B-368AFBF1501F}"/>
              </c:ext>
            </c:extLst>
          </c:dPt>
          <c:cat>
            <c:strRef>
              <c:f>Sheet1!$A$2:$A$10</c:f>
              <c:strCache>
                <c:ptCount val="9"/>
                <c:pt idx="0">
                  <c:v>V</c:v>
                </c:pt>
                <c:pt idx="1">
                  <c:v>S</c:v>
                </c:pt>
                <c:pt idx="2">
                  <c:v>MP</c:v>
                </c:pt>
                <c:pt idx="3">
                  <c:v>C</c:v>
                </c:pt>
                <c:pt idx="4">
                  <c:v>L</c:v>
                </c:pt>
                <c:pt idx="5">
                  <c:v>M</c:v>
                </c:pt>
                <c:pt idx="6">
                  <c:v>KD</c:v>
                </c:pt>
                <c:pt idx="7">
                  <c:v>SD</c:v>
                </c:pt>
                <c:pt idx="8">
                  <c:v>Övriga</c:v>
                </c:pt>
              </c:strCache>
            </c:strRef>
          </c:cat>
          <c:val>
            <c:numRef>
              <c:f>Sheet1!$B$2:$B$10</c:f>
              <c:numCache>
                <c:formatCode>###0.0</c:formatCode>
                <c:ptCount val="9"/>
                <c:pt idx="0">
                  <c:v>6.4564923174906461</c:v>
                </c:pt>
                <c:pt idx="1">
                  <c:v>30.021495103893002</c:v>
                </c:pt>
                <c:pt idx="2">
                  <c:v>2.459995223310246</c:v>
                </c:pt>
                <c:pt idx="3">
                  <c:v>9.6568744526709658</c:v>
                </c:pt>
                <c:pt idx="4" formatCode="General">
                  <c:v>4.0999999999999996</c:v>
                </c:pt>
                <c:pt idx="5">
                  <c:v>20.547727091792055</c:v>
                </c:pt>
                <c:pt idx="6" formatCode="General">
                  <c:v>6</c:v>
                </c:pt>
                <c:pt idx="7">
                  <c:v>16.27258976196163</c:v>
                </c:pt>
                <c:pt idx="8" formatCode="General">
                  <c:v>4.5</c:v>
                </c:pt>
              </c:numCache>
            </c:numRef>
          </c:val>
          <c:extLst>
            <c:ext xmlns:c16="http://schemas.microsoft.com/office/drawing/2014/chart" uri="{C3380CC4-5D6E-409C-BE32-E72D297353CC}">
              <c16:uniqueId val="{00000013-5C01-460F-A55B-368AFBF1501F}"/>
            </c:ext>
          </c:extLst>
        </c:ser>
        <c:ser>
          <c:idx val="0"/>
          <c:order val="2"/>
          <c:tx>
            <c:strRef>
              <c:f>Sheet1!$D$1</c:f>
              <c:strCache>
                <c:ptCount val="1"/>
                <c:pt idx="0">
                  <c:v>Andel svarande</c:v>
                </c:pt>
              </c:strCache>
            </c:strRef>
          </c:tx>
          <c:spPr>
            <a:solidFill>
              <a:schemeClr val="bg1">
                <a:lumMod val="50000"/>
              </a:schemeClr>
            </a:solidFill>
            <a:ln>
              <a:noFill/>
            </a:ln>
          </c:spPr>
          <c:invertIfNegative val="0"/>
          <c:dPt>
            <c:idx val="0"/>
            <c:invertIfNegative val="0"/>
            <c:bubble3D val="0"/>
            <c:spPr>
              <a:solidFill>
                <a:srgbClr val="CC0920"/>
              </a:solidFill>
              <a:ln>
                <a:noFill/>
              </a:ln>
            </c:spPr>
            <c:extLst>
              <c:ext xmlns:c16="http://schemas.microsoft.com/office/drawing/2014/chart" uri="{C3380CC4-5D6E-409C-BE32-E72D297353CC}">
                <c16:uniqueId val="{00000015-5C01-460F-A55B-368AFBF1501F}"/>
              </c:ext>
            </c:extLst>
          </c:dPt>
          <c:dPt>
            <c:idx val="1"/>
            <c:invertIfNegative val="0"/>
            <c:bubble3D val="0"/>
            <c:spPr>
              <a:solidFill>
                <a:srgbClr val="EC1B34"/>
              </a:solidFill>
              <a:ln>
                <a:noFill/>
              </a:ln>
            </c:spPr>
            <c:extLst>
              <c:ext xmlns:c16="http://schemas.microsoft.com/office/drawing/2014/chart" uri="{C3380CC4-5D6E-409C-BE32-E72D297353CC}">
                <c16:uniqueId val="{00000017-5C01-460F-A55B-368AFBF1501F}"/>
              </c:ext>
            </c:extLst>
          </c:dPt>
          <c:dPt>
            <c:idx val="2"/>
            <c:invertIfNegative val="0"/>
            <c:bubble3D val="0"/>
            <c:spPr>
              <a:solidFill>
                <a:srgbClr val="92D050"/>
              </a:solidFill>
              <a:ln>
                <a:noFill/>
              </a:ln>
            </c:spPr>
            <c:extLst>
              <c:ext xmlns:c16="http://schemas.microsoft.com/office/drawing/2014/chart" uri="{C3380CC4-5D6E-409C-BE32-E72D297353CC}">
                <c16:uniqueId val="{00000019-5C01-460F-A55B-368AFBF1501F}"/>
              </c:ext>
            </c:extLst>
          </c:dPt>
          <c:dPt>
            <c:idx val="3"/>
            <c:invertIfNegative val="0"/>
            <c:bubble3D val="0"/>
            <c:spPr>
              <a:solidFill>
                <a:srgbClr val="008853"/>
              </a:solidFill>
              <a:ln>
                <a:noFill/>
              </a:ln>
            </c:spPr>
            <c:extLst>
              <c:ext xmlns:c16="http://schemas.microsoft.com/office/drawing/2014/chart" uri="{C3380CC4-5D6E-409C-BE32-E72D297353CC}">
                <c16:uniqueId val="{0000001B-5C01-460F-A55B-368AFBF1501F}"/>
              </c:ext>
            </c:extLst>
          </c:dPt>
          <c:dPt>
            <c:idx val="4"/>
            <c:invertIfNegative val="0"/>
            <c:bubble3D val="0"/>
            <c:spPr>
              <a:solidFill>
                <a:srgbClr val="3AA3DD"/>
              </a:solidFill>
              <a:ln>
                <a:noFill/>
              </a:ln>
            </c:spPr>
            <c:extLst>
              <c:ext xmlns:c16="http://schemas.microsoft.com/office/drawing/2014/chart" uri="{C3380CC4-5D6E-409C-BE32-E72D297353CC}">
                <c16:uniqueId val="{0000001D-5C01-460F-A55B-368AFBF1501F}"/>
              </c:ext>
            </c:extLst>
          </c:dPt>
          <c:dPt>
            <c:idx val="5"/>
            <c:invertIfNegative val="0"/>
            <c:bubble3D val="0"/>
            <c:spPr>
              <a:solidFill>
                <a:srgbClr val="116AB5"/>
              </a:solidFill>
              <a:ln>
                <a:noFill/>
              </a:ln>
            </c:spPr>
            <c:extLst>
              <c:ext xmlns:c16="http://schemas.microsoft.com/office/drawing/2014/chart" uri="{C3380CC4-5D6E-409C-BE32-E72D297353CC}">
                <c16:uniqueId val="{0000001F-5C01-460F-A55B-368AFBF1501F}"/>
              </c:ext>
            </c:extLst>
          </c:dPt>
          <c:dPt>
            <c:idx val="6"/>
            <c:invertIfNegative val="0"/>
            <c:bubble3D val="0"/>
            <c:spPr>
              <a:solidFill>
                <a:srgbClr val="1D438E"/>
              </a:solidFill>
              <a:ln>
                <a:noFill/>
              </a:ln>
            </c:spPr>
            <c:extLst>
              <c:ext xmlns:c16="http://schemas.microsoft.com/office/drawing/2014/chart" uri="{C3380CC4-5D6E-409C-BE32-E72D297353CC}">
                <c16:uniqueId val="{00000021-5C01-460F-A55B-368AFBF1501F}"/>
              </c:ext>
            </c:extLst>
          </c:dPt>
          <c:dPt>
            <c:idx val="7"/>
            <c:invertIfNegative val="0"/>
            <c:bubble3D val="0"/>
            <c:spPr>
              <a:solidFill>
                <a:srgbClr val="FFD200"/>
              </a:solidFill>
              <a:ln>
                <a:noFill/>
              </a:ln>
            </c:spPr>
            <c:extLst>
              <c:ext xmlns:c16="http://schemas.microsoft.com/office/drawing/2014/chart" uri="{C3380CC4-5D6E-409C-BE32-E72D297353CC}">
                <c16:uniqueId val="{00000023-5C01-460F-A55B-368AFBF1501F}"/>
              </c:ext>
            </c:extLst>
          </c:dPt>
          <c:dPt>
            <c:idx val="8"/>
            <c:invertIfNegative val="0"/>
            <c:bubble3D val="0"/>
            <c:spPr>
              <a:solidFill>
                <a:srgbClr val="7F7F7F"/>
              </a:solidFill>
              <a:ln>
                <a:noFill/>
              </a:ln>
            </c:spPr>
            <c:extLst>
              <c:ext xmlns:c16="http://schemas.microsoft.com/office/drawing/2014/chart" uri="{C3380CC4-5D6E-409C-BE32-E72D297353CC}">
                <c16:uniqueId val="{00000025-5C01-460F-A55B-368AFBF1501F}"/>
              </c:ext>
            </c:extLst>
          </c:dPt>
          <c:dLbls>
            <c:numFmt formatCode="##0.0\%" sourceLinked="0"/>
            <c:spPr>
              <a:noFill/>
              <a:ln>
                <a:noFill/>
              </a:ln>
              <a:effectLst/>
            </c:spPr>
            <c:txPr>
              <a:bodyPr/>
              <a:lstStyle/>
              <a:p>
                <a:pPr>
                  <a:defRPr sz="1100">
                    <a:solidFill>
                      <a:srgbClr val="333333"/>
                    </a:solidFill>
                    <a:latin typeface="Arial Nova Light" panose="020B0304020202020204" pitchFamily="34" charset="0"/>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V</c:v>
                </c:pt>
                <c:pt idx="1">
                  <c:v>S</c:v>
                </c:pt>
                <c:pt idx="2">
                  <c:v>MP</c:v>
                </c:pt>
                <c:pt idx="3">
                  <c:v>C</c:v>
                </c:pt>
                <c:pt idx="4">
                  <c:v>L</c:v>
                </c:pt>
                <c:pt idx="5">
                  <c:v>M</c:v>
                </c:pt>
                <c:pt idx="6">
                  <c:v>KD</c:v>
                </c:pt>
                <c:pt idx="7">
                  <c:v>SD</c:v>
                </c:pt>
                <c:pt idx="8">
                  <c:v>Övriga</c:v>
                </c:pt>
              </c:strCache>
            </c:strRef>
          </c:cat>
          <c:val>
            <c:numRef>
              <c:f>Sheet1!$D$2:$D$10</c:f>
              <c:numCache>
                <c:formatCode>0.0</c:formatCode>
                <c:ptCount val="9"/>
                <c:pt idx="0">
                  <c:v>6.9</c:v>
                </c:pt>
                <c:pt idx="1">
                  <c:v>30.7</c:v>
                </c:pt>
                <c:pt idx="2">
                  <c:v>2.8</c:v>
                </c:pt>
                <c:pt idx="3">
                  <c:v>10.4</c:v>
                </c:pt>
                <c:pt idx="4">
                  <c:v>5.5</c:v>
                </c:pt>
                <c:pt idx="5">
                  <c:v>22</c:v>
                </c:pt>
                <c:pt idx="6">
                  <c:v>5.9</c:v>
                </c:pt>
                <c:pt idx="7">
                  <c:v>10.8</c:v>
                </c:pt>
                <c:pt idx="8">
                  <c:v>4.3</c:v>
                </c:pt>
              </c:numCache>
            </c:numRef>
          </c:val>
          <c:extLst>
            <c:ext xmlns:c16="http://schemas.microsoft.com/office/drawing/2014/chart" uri="{C3380CC4-5D6E-409C-BE32-E72D297353CC}">
              <c16:uniqueId val="{00000026-5C01-460F-A55B-368AFBF1501F}"/>
            </c:ext>
          </c:extLst>
        </c:ser>
        <c:dLbls>
          <c:showLegendKey val="0"/>
          <c:showVal val="0"/>
          <c:showCatName val="0"/>
          <c:showSerName val="0"/>
          <c:showPercent val="0"/>
          <c:showBubbleSize val="0"/>
        </c:dLbls>
        <c:gapWidth val="140"/>
        <c:overlap val="33"/>
        <c:axId val="118026624"/>
        <c:axId val="118028544"/>
        <c:extLst>
          <c:ext xmlns:c15="http://schemas.microsoft.com/office/drawing/2012/chart" uri="{02D57815-91ED-43cb-92C2-25804820EDAC}">
            <c15:filteredBarSeries>
              <c15:ser>
                <c:idx val="1"/>
                <c:order val="0"/>
                <c:tx>
                  <c:strRef>
                    <c:extLst>
                      <c:ext uri="{02D57815-91ED-43cb-92C2-25804820EDAC}">
                        <c15:formulaRef>
                          <c15:sqref>Sheet1!$C$1</c15:sqref>
                        </c15:formulaRef>
                      </c:ext>
                    </c:extLst>
                    <c:strCache>
                      <c:ptCount val="1"/>
                    </c:strCache>
                  </c:strRef>
                </c:tx>
                <c:spPr>
                  <a:solidFill>
                    <a:schemeClr val="bg1">
                      <a:lumMod val="85000"/>
                    </a:schemeClr>
                  </a:solidFill>
                  <a:ln w="19050">
                    <a:noFill/>
                    <a:prstDash val="sysDash"/>
                  </a:ln>
                  <a:effectLst/>
                  <a:scene3d>
                    <a:camera prst="orthographicFront"/>
                    <a:lightRig rig="threePt" dir="t"/>
                  </a:scene3d>
                  <a:sp3d/>
                </c:spPr>
                <c:invertIfNegative val="0"/>
                <c:cat>
                  <c:strRef>
                    <c:extLst>
                      <c:ext uri="{02D57815-91ED-43cb-92C2-25804820EDAC}">
                        <c15:formulaRef>
                          <c15:sqref>Sheet1!$A$2:$A$10</c15:sqref>
                        </c15:formulaRef>
                      </c:ext>
                    </c:extLst>
                    <c:strCache>
                      <c:ptCount val="9"/>
                      <c:pt idx="0">
                        <c:v>V</c:v>
                      </c:pt>
                      <c:pt idx="1">
                        <c:v>S</c:v>
                      </c:pt>
                      <c:pt idx="2">
                        <c:v>MP</c:v>
                      </c:pt>
                      <c:pt idx="3">
                        <c:v>C</c:v>
                      </c:pt>
                      <c:pt idx="4">
                        <c:v>L</c:v>
                      </c:pt>
                      <c:pt idx="5">
                        <c:v>M</c:v>
                      </c:pt>
                      <c:pt idx="6">
                        <c:v>KD</c:v>
                      </c:pt>
                      <c:pt idx="7">
                        <c:v>SD</c:v>
                      </c:pt>
                      <c:pt idx="8">
                        <c:v>Övriga</c:v>
                      </c:pt>
                    </c:strCache>
                  </c:strRef>
                </c:cat>
                <c:val>
                  <c:numRef>
                    <c:extLst>
                      <c:ext uri="{02D57815-91ED-43cb-92C2-25804820EDAC}">
                        <c15:formulaRef>
                          <c15:sqref>Sheet1!$C$2:$C$10</c15:sqref>
                        </c15:formulaRef>
                      </c:ext>
                    </c:extLst>
                    <c:numCache>
                      <c:formatCode>General</c:formatCode>
                      <c:ptCount val="9"/>
                    </c:numCache>
                  </c:numRef>
                </c:val>
                <c:extLst>
                  <c:ext xmlns:c16="http://schemas.microsoft.com/office/drawing/2014/chart" uri="{C3380CC4-5D6E-409C-BE32-E72D297353CC}">
                    <c16:uniqueId val="{00000000-5C01-460F-A55B-368AFBF1501F}"/>
                  </c:ext>
                </c:extLst>
              </c15:ser>
            </c15:filteredBarSeries>
          </c:ext>
        </c:extLst>
      </c:barChart>
      <c:catAx>
        <c:axId val="118026624"/>
        <c:scaling>
          <c:orientation val="minMax"/>
        </c:scaling>
        <c:delete val="1"/>
        <c:axPos val="b"/>
        <c:numFmt formatCode="General" sourceLinked="1"/>
        <c:majorTickMark val="none"/>
        <c:minorTickMark val="none"/>
        <c:tickLblPos val="nextTo"/>
        <c:crossAx val="118028544"/>
        <c:crossesAt val="0"/>
        <c:auto val="0"/>
        <c:lblAlgn val="ctr"/>
        <c:lblOffset val="100"/>
        <c:tickLblSkip val="1"/>
        <c:tickMarkSkip val="1"/>
        <c:noMultiLvlLbl val="0"/>
      </c:catAx>
      <c:valAx>
        <c:axId val="118028544"/>
        <c:scaling>
          <c:orientation val="minMax"/>
          <c:max val="50"/>
          <c:min val="0"/>
        </c:scaling>
        <c:delete val="1"/>
        <c:axPos val="l"/>
        <c:numFmt formatCode="##0\%" sourceLinked="0"/>
        <c:majorTickMark val="none"/>
        <c:minorTickMark val="none"/>
        <c:tickLblPos val="nextTo"/>
        <c:crossAx val="118026624"/>
        <c:crosses val="autoZero"/>
        <c:crossBetween val="between"/>
        <c:majorUnit val="10"/>
        <c:minorUnit val="2"/>
      </c:valAx>
      <c:spPr>
        <a:noFill/>
        <a:ln w="22231">
          <a:noFill/>
        </a:ln>
      </c:spPr>
    </c:plotArea>
    <c:legend>
      <c:legendPos val="r"/>
      <c:layout>
        <c:manualLayout>
          <c:xMode val="edge"/>
          <c:yMode val="edge"/>
          <c:x val="0.35481991703150084"/>
          <c:y val="9.1603451562663002E-2"/>
          <c:w val="0.62400925227686532"/>
          <c:h val="0.14896104223092665"/>
        </c:manualLayout>
      </c:layout>
      <c:overlay val="0"/>
      <c:txPr>
        <a:bodyPr/>
        <a:lstStyle/>
        <a:p>
          <a:pPr>
            <a:defRPr sz="1100">
              <a:latin typeface="Arial Nova Light" panose="020B0304020202020204" pitchFamily="34" charset="0"/>
            </a:defRPr>
          </a:pPr>
          <a:endParaRPr lang="sv-SE"/>
        </a:p>
      </c:txPr>
    </c:legend>
    <c:plotVisOnly val="1"/>
    <c:dispBlanksAs val="gap"/>
    <c:showDLblsOverMax val="0"/>
  </c:chart>
  <c:spPr>
    <a:noFill/>
    <a:ln>
      <a:noFill/>
    </a:ln>
    <a:effectLst>
      <a:softEdge rad="31750"/>
    </a:effectLst>
  </c:spPr>
  <c:txPr>
    <a:bodyPr/>
    <a:lstStyle/>
    <a:p>
      <a:pPr>
        <a:defRPr sz="1400" b="0" i="0" u="none" strike="noStrike" baseline="0">
          <a:solidFill>
            <a:schemeClr val="tx1"/>
          </a:solidFill>
          <a:latin typeface="Gill Sans MT" pitchFamily="34" charset="0"/>
          <a:ea typeface="Arial"/>
          <a:cs typeface="Arial"/>
        </a:defRPr>
      </a:pPr>
      <a:endParaRPr lang="sv-SE"/>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2190116273631"/>
          <c:y val="0.24377216092458384"/>
          <c:w val="0.76813759514076607"/>
          <c:h val="0.61623493410995356"/>
        </c:manualLayout>
      </c:layout>
      <c:scatterChart>
        <c:scatterStyle val="lineMarker"/>
        <c:varyColors val="0"/>
        <c:ser>
          <c:idx val="0"/>
          <c:order val="0"/>
          <c:tx>
            <c:strRef>
              <c:f>Sheet1!$B$1</c:f>
              <c:strCache>
                <c:ptCount val="1"/>
                <c:pt idx="0">
                  <c:v>2025</c:v>
                </c:pt>
              </c:strCache>
            </c:strRef>
          </c:tx>
          <c:spPr>
            <a:ln w="25400" cap="rnd">
              <a:noFill/>
              <a:round/>
            </a:ln>
            <a:effectLst/>
          </c:spPr>
          <c:marker>
            <c:symbol val="circle"/>
            <c:size val="20"/>
            <c:spPr>
              <a:solidFill>
                <a:schemeClr val="accent4"/>
              </a:solidFill>
              <a:ln w="25400">
                <a:noFill/>
              </a:ln>
              <a:effectLst/>
            </c:spPr>
          </c:marker>
          <c:dLbls>
            <c:dLbl>
              <c:idx val="0"/>
              <c:layout>
                <c:manualLayout>
                  <c:x val="1.2876021623086393E-2"/>
                  <c:y val="-2.6332305820497E-2"/>
                </c:manualLayout>
              </c:layout>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v-SE"/>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74-4711-A442-D196A5E082CA}"/>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sv-SE"/>
                </a:p>
              </c:txPr>
              <c:dLblPos val="ctr"/>
              <c:showLegendKey val="0"/>
              <c:showVal val="0"/>
              <c:showCatName val="1"/>
              <c:showSerName val="0"/>
              <c:showPercent val="0"/>
              <c:showBubbleSize val="0"/>
              <c:extLst>
                <c:ext xmlns:c16="http://schemas.microsoft.com/office/drawing/2014/chart" uri="{C3380CC4-5D6E-409C-BE32-E72D297353CC}">
                  <c16:uniqueId val="{00000000-6A5A-4731-90A2-7192F98F981B}"/>
                </c:ext>
              </c:extLst>
            </c:dLbl>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v-SE"/>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Sheet1!$B$2:$B$5</c:f>
              <c:numCache>
                <c:formatCode>General</c:formatCode>
                <c:ptCount val="4"/>
                <c:pt idx="0">
                  <c:v>85</c:v>
                </c:pt>
                <c:pt idx="1">
                  <c:v>52.2</c:v>
                </c:pt>
                <c:pt idx="2">
                  <c:v>79.900000000000006</c:v>
                </c:pt>
                <c:pt idx="3">
                  <c:v>60.3</c:v>
                </c:pt>
              </c:numCache>
            </c:numRef>
          </c:xVal>
          <c:yVal>
            <c:numRef>
              <c:f>Sheet1!$D$2:$D$5</c:f>
              <c:numCache>
                <c:formatCode>General</c:formatCode>
                <c:ptCount val="4"/>
                <c:pt idx="0">
                  <c:v>4</c:v>
                </c:pt>
                <c:pt idx="1">
                  <c:v>3</c:v>
                </c:pt>
                <c:pt idx="2">
                  <c:v>2</c:v>
                </c:pt>
                <c:pt idx="3">
                  <c:v>1</c:v>
                </c:pt>
              </c:numCache>
            </c:numRef>
          </c:yVal>
          <c:smooth val="0"/>
          <c:extLst>
            <c:ext xmlns:c16="http://schemas.microsoft.com/office/drawing/2014/chart" uri="{C3380CC4-5D6E-409C-BE32-E72D297353CC}">
              <c16:uniqueId val="{00000000-F9D3-4DCD-A041-5E68A3CDDAC5}"/>
            </c:ext>
          </c:extLst>
        </c:ser>
        <c:ser>
          <c:idx val="2"/>
          <c:order val="2"/>
          <c:tx>
            <c:strRef>
              <c:f>Sheet1!$C$1</c:f>
              <c:strCache>
                <c:ptCount val="1"/>
                <c:pt idx="0">
                  <c:v>2024 - Allmänhetsmätning</c:v>
                </c:pt>
              </c:strCache>
            </c:strRef>
          </c:tx>
          <c:spPr>
            <a:ln w="25400" cap="rnd">
              <a:noFill/>
              <a:round/>
            </a:ln>
            <a:effectLst/>
          </c:spPr>
          <c:marker>
            <c:symbol val="circle"/>
            <c:size val="20"/>
            <c:spPr>
              <a:solidFill>
                <a:schemeClr val="accent5"/>
              </a:solidFill>
              <a:ln w="9525">
                <a:noFill/>
              </a:ln>
              <a:effectLst/>
            </c:spPr>
          </c:marker>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v-SE"/>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Sheet1!$C$2:$C$5</c:f>
              <c:numCache>
                <c:formatCode>General</c:formatCode>
                <c:ptCount val="4"/>
                <c:pt idx="0">
                  <c:v>83.8</c:v>
                </c:pt>
                <c:pt idx="1">
                  <c:v>47.1</c:v>
                </c:pt>
                <c:pt idx="2">
                  <c:v>69.7</c:v>
                </c:pt>
                <c:pt idx="3">
                  <c:v>44.7</c:v>
                </c:pt>
              </c:numCache>
            </c:numRef>
          </c:xVal>
          <c:yVal>
            <c:numRef>
              <c:f>Sheet1!$D$2:$D$5</c:f>
              <c:numCache>
                <c:formatCode>General</c:formatCode>
                <c:ptCount val="4"/>
                <c:pt idx="0">
                  <c:v>4</c:v>
                </c:pt>
                <c:pt idx="1">
                  <c:v>3</c:v>
                </c:pt>
                <c:pt idx="2">
                  <c:v>2</c:v>
                </c:pt>
                <c:pt idx="3">
                  <c:v>1</c:v>
                </c:pt>
              </c:numCache>
            </c:numRef>
          </c:yVal>
          <c:smooth val="0"/>
          <c:extLst>
            <c:ext xmlns:c16="http://schemas.microsoft.com/office/drawing/2014/chart" uri="{C3380CC4-5D6E-409C-BE32-E72D297353CC}">
              <c16:uniqueId val="{00000000-47BD-4FDA-B76C-824C39733A73}"/>
            </c:ext>
          </c:extLst>
        </c:ser>
        <c:dLbls>
          <c:showLegendKey val="0"/>
          <c:showVal val="0"/>
          <c:showCatName val="0"/>
          <c:showSerName val="0"/>
          <c:showPercent val="0"/>
          <c:showBubbleSize val="0"/>
        </c:dLbls>
        <c:axId val="1287887680"/>
        <c:axId val="1287873536"/>
        <c:extLst>
          <c:ext xmlns:c15="http://schemas.microsoft.com/office/drawing/2012/chart" uri="{02D57815-91ED-43cb-92C2-25804820EDAC}">
            <c15:filteredScatterSeries>
              <c15:ser>
                <c:idx val="1"/>
                <c:order val="1"/>
                <c:tx>
                  <c:strRef>
                    <c:extLst>
                      <c:ext uri="{02D57815-91ED-43cb-92C2-25804820EDAC}">
                        <c15:formulaRef>
                          <c15:sqref>Sheet1!$D$1</c15:sqref>
                        </c15:formulaRef>
                      </c:ext>
                    </c:extLst>
                    <c:strCache>
                      <c:ptCount val="1"/>
                      <c:pt idx="0">
                        <c:v>Seperator</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Sheet1!$D$3:$D$7</c15:sqref>
                        </c15:formulaRef>
                      </c:ext>
                    </c:extLst>
                    <c:numCache>
                      <c:formatCode>General</c:formatCode>
                      <c:ptCount val="5"/>
                      <c:pt idx="0">
                        <c:v>3</c:v>
                      </c:pt>
                      <c:pt idx="1">
                        <c:v>2</c:v>
                      </c:pt>
                      <c:pt idx="2">
                        <c:v>1</c:v>
                      </c:pt>
                    </c:numCache>
                  </c:numRef>
                </c:xVal>
                <c:yVal>
                  <c:numRef>
                    <c:extLst>
                      <c:ext uri="{02D57815-91ED-43cb-92C2-25804820EDAC}">
                        <c15:formulaRef>
                          <c15:sqref>Sheet1!$A$3:$A$7</c15:sqref>
                        </c15:formulaRef>
                      </c:ext>
                    </c:extLst>
                    <c:numCache>
                      <c:formatCode>General</c:formatCode>
                      <c:ptCount val="5"/>
                      <c:pt idx="0">
                        <c:v>0</c:v>
                      </c:pt>
                      <c:pt idx="1">
                        <c:v>0</c:v>
                      </c:pt>
                      <c:pt idx="2">
                        <c:v>0</c:v>
                      </c:pt>
                    </c:numCache>
                  </c:numRef>
                </c:yVal>
                <c:smooth val="0"/>
                <c:extLst>
                  <c:ext xmlns:c16="http://schemas.microsoft.com/office/drawing/2014/chart" uri="{C3380CC4-5D6E-409C-BE32-E72D297353CC}">
                    <c16:uniqueId val="{00000001-F9D3-4DCD-A041-5E68A3CDDAC5}"/>
                  </c:ext>
                </c:extLst>
              </c15:ser>
            </c15:filteredScatterSeries>
          </c:ext>
        </c:extLst>
      </c:scatterChart>
      <c:valAx>
        <c:axId val="1287887680"/>
        <c:scaling>
          <c:orientation val="minMax"/>
          <c:min val="0"/>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87873536"/>
        <c:crosses val="autoZero"/>
        <c:crossBetween val="midCat"/>
        <c:majorUnit val="20"/>
      </c:valAx>
      <c:valAx>
        <c:axId val="1287873536"/>
        <c:scaling>
          <c:orientation val="minMax"/>
          <c:max val="4"/>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87887680"/>
        <c:crosses val="autoZero"/>
        <c:crossBetween val="midCat"/>
        <c:majorUnit val="1"/>
      </c:valAx>
      <c:spPr>
        <a:noFill/>
        <a:ln>
          <a:noFill/>
        </a:ln>
        <a:effectLst/>
      </c:spPr>
    </c:plotArea>
    <c:legend>
      <c:legendPos val="t"/>
      <c:layout>
        <c:manualLayout>
          <c:xMode val="edge"/>
          <c:yMode val="edge"/>
          <c:x val="0.31426208806113953"/>
          <c:y val="2.8088197825840787E-2"/>
          <c:w val="0.4427552703541216"/>
          <c:h val="6.03436226078586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sv-S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94675848465099E-2"/>
          <c:y val="3.4967590525259766E-2"/>
          <c:w val="0.9163514679723137"/>
          <c:h val="0.87342758479828431"/>
        </c:manualLayout>
      </c:layout>
      <c:scatterChart>
        <c:scatterStyle val="lineMarker"/>
        <c:varyColors val="0"/>
        <c:ser>
          <c:idx val="0"/>
          <c:order val="0"/>
          <c:tx>
            <c:strRef>
              <c:f>Blad1!$B$1</c:f>
              <c:strCache>
                <c:ptCount val="1"/>
                <c:pt idx="0">
                  <c:v>M</c:v>
                </c:pt>
              </c:strCache>
            </c:strRef>
          </c:tx>
          <c:spPr>
            <a:ln w="25400" cap="rnd">
              <a:noFill/>
              <a:round/>
            </a:ln>
            <a:effectLst/>
          </c:spPr>
          <c:marker>
            <c:symbol val="circle"/>
            <c:size val="15"/>
            <c:spPr>
              <a:blipFill>
                <a:blip xmlns:r="http://schemas.openxmlformats.org/officeDocument/2006/relationships" r:embed="rId3"/>
                <a:stretch>
                  <a:fillRect/>
                </a:stretch>
              </a:blipFill>
              <a:ln w="9525">
                <a:solidFill>
                  <a:schemeClr val="accent1"/>
                </a:solidFill>
              </a:ln>
              <a:effectLst/>
            </c:spPr>
          </c:marker>
          <c:xVal>
            <c:numRef>
              <c:f>Blad1!$B$2:$B$5</c:f>
              <c:numCache>
                <c:formatCode>###0.0</c:formatCode>
                <c:ptCount val="4"/>
                <c:pt idx="0">
                  <c:v>85.430463576159042</c:v>
                </c:pt>
                <c:pt idx="1">
                  <c:v>33.940397350993365</c:v>
                </c:pt>
                <c:pt idx="2">
                  <c:v>73.013245033112653</c:v>
                </c:pt>
                <c:pt idx="3">
                  <c:v>74.006622516556263</c:v>
                </c:pt>
              </c:numCache>
            </c:numRef>
          </c:xVal>
          <c:yVal>
            <c:numRef>
              <c:f>Blad1!$K$2:$K$5</c:f>
              <c:numCache>
                <c:formatCode>#,##0</c:formatCode>
                <c:ptCount val="4"/>
                <c:pt idx="0">
                  <c:v>4</c:v>
                </c:pt>
                <c:pt idx="1">
                  <c:v>3</c:v>
                </c:pt>
                <c:pt idx="2">
                  <c:v>2</c:v>
                </c:pt>
                <c:pt idx="3">
                  <c:v>1</c:v>
                </c:pt>
              </c:numCache>
            </c:numRef>
          </c:yVal>
          <c:smooth val="0"/>
          <c:extLst>
            <c:ext xmlns:c16="http://schemas.microsoft.com/office/drawing/2014/chart" uri="{C3380CC4-5D6E-409C-BE32-E72D297353CC}">
              <c16:uniqueId val="{00000000-094B-4224-B87D-7E07C59D6F2A}"/>
            </c:ext>
          </c:extLst>
        </c:ser>
        <c:ser>
          <c:idx val="1"/>
          <c:order val="1"/>
          <c:tx>
            <c:strRef>
              <c:f>Blad1!$C$1</c:f>
              <c:strCache>
                <c:ptCount val="1"/>
                <c:pt idx="0">
                  <c:v>L</c:v>
                </c:pt>
              </c:strCache>
            </c:strRef>
          </c:tx>
          <c:spPr>
            <a:ln w="25400" cap="rnd">
              <a:noFill/>
              <a:round/>
            </a:ln>
            <a:effectLst/>
          </c:spPr>
          <c:marker>
            <c:symbol val="circle"/>
            <c:size val="15"/>
            <c:spPr>
              <a:blipFill>
                <a:blip xmlns:r="http://schemas.openxmlformats.org/officeDocument/2006/relationships" r:embed="rId4">
                  <a:extLst>
                    <a:ext uri="{96DAC541-7B7A-43D3-8B79-37D633B846F1}">
                      <asvg:svgBlip xmlns:asvg="http://schemas.microsoft.com/office/drawing/2016/SVG/main" r:embed="rId5"/>
                    </a:ext>
                  </a:extLst>
                </a:blip>
                <a:stretch>
                  <a:fillRect/>
                </a:stretch>
              </a:blipFill>
              <a:ln w="9525">
                <a:noFill/>
              </a:ln>
              <a:effectLst/>
            </c:spPr>
          </c:marker>
          <c:xVal>
            <c:numRef>
              <c:f>Blad1!$C$2:$C$5</c:f>
              <c:numCache>
                <c:formatCode>###0.0</c:formatCode>
                <c:ptCount val="4"/>
                <c:pt idx="0">
                  <c:v>85.526315789473713</c:v>
                </c:pt>
                <c:pt idx="1">
                  <c:v>43.421052631578952</c:v>
                </c:pt>
                <c:pt idx="2">
                  <c:v>86.184210526315809</c:v>
                </c:pt>
                <c:pt idx="3">
                  <c:v>73.026315789473671</c:v>
                </c:pt>
              </c:numCache>
            </c:numRef>
          </c:xVal>
          <c:yVal>
            <c:numRef>
              <c:f>Blad1!$K$2:$K$5</c:f>
              <c:numCache>
                <c:formatCode>#,##0</c:formatCode>
                <c:ptCount val="4"/>
                <c:pt idx="0">
                  <c:v>4</c:v>
                </c:pt>
                <c:pt idx="1">
                  <c:v>3</c:v>
                </c:pt>
                <c:pt idx="2">
                  <c:v>2</c:v>
                </c:pt>
                <c:pt idx="3">
                  <c:v>1</c:v>
                </c:pt>
              </c:numCache>
            </c:numRef>
          </c:yVal>
          <c:smooth val="0"/>
          <c:extLst>
            <c:ext xmlns:c16="http://schemas.microsoft.com/office/drawing/2014/chart" uri="{C3380CC4-5D6E-409C-BE32-E72D297353CC}">
              <c16:uniqueId val="{00000001-094B-4224-B87D-7E07C59D6F2A}"/>
            </c:ext>
          </c:extLst>
        </c:ser>
        <c:ser>
          <c:idx val="2"/>
          <c:order val="2"/>
          <c:tx>
            <c:strRef>
              <c:f>Blad1!$D$1</c:f>
              <c:strCache>
                <c:ptCount val="1"/>
                <c:pt idx="0">
                  <c:v>C</c:v>
                </c:pt>
              </c:strCache>
            </c:strRef>
          </c:tx>
          <c:spPr>
            <a:ln w="25400" cap="rnd">
              <a:noFill/>
              <a:round/>
            </a:ln>
            <a:effectLst/>
          </c:spPr>
          <c:marker>
            <c:symbol val="circle"/>
            <c:size val="15"/>
            <c:spPr>
              <a:blipFill>
                <a:blip xmlns:r="http://schemas.openxmlformats.org/officeDocument/2006/relationships" r:embed="rId6">
                  <a:extLst>
                    <a:ext uri="{96DAC541-7B7A-43D3-8B79-37D633B846F1}">
                      <asvg:svgBlip xmlns:asvg="http://schemas.microsoft.com/office/drawing/2016/SVG/main" r:embed="rId7"/>
                    </a:ext>
                  </a:extLst>
                </a:blip>
                <a:stretch>
                  <a:fillRect/>
                </a:stretch>
              </a:blipFill>
              <a:ln w="9525">
                <a:noFill/>
              </a:ln>
              <a:effectLst/>
            </c:spPr>
          </c:marker>
          <c:xVal>
            <c:numRef>
              <c:f>Blad1!$D$2:$D$5</c:f>
              <c:numCache>
                <c:formatCode>###0.0</c:formatCode>
                <c:ptCount val="4"/>
                <c:pt idx="0">
                  <c:v>80.565371024735043</c:v>
                </c:pt>
                <c:pt idx="1">
                  <c:v>79.151943462897563</c:v>
                </c:pt>
                <c:pt idx="2">
                  <c:v>94.699646643109602</c:v>
                </c:pt>
                <c:pt idx="3">
                  <c:v>49.823321554770317</c:v>
                </c:pt>
              </c:numCache>
            </c:numRef>
          </c:xVal>
          <c:yVal>
            <c:numRef>
              <c:f>Blad1!$K$2:$K$5</c:f>
              <c:numCache>
                <c:formatCode>#,##0</c:formatCode>
                <c:ptCount val="4"/>
                <c:pt idx="0">
                  <c:v>4</c:v>
                </c:pt>
                <c:pt idx="1">
                  <c:v>3</c:v>
                </c:pt>
                <c:pt idx="2">
                  <c:v>2</c:v>
                </c:pt>
                <c:pt idx="3">
                  <c:v>1</c:v>
                </c:pt>
              </c:numCache>
            </c:numRef>
          </c:yVal>
          <c:smooth val="0"/>
          <c:extLst>
            <c:ext xmlns:c16="http://schemas.microsoft.com/office/drawing/2014/chart" uri="{C3380CC4-5D6E-409C-BE32-E72D297353CC}">
              <c16:uniqueId val="{00000002-094B-4224-B87D-7E07C59D6F2A}"/>
            </c:ext>
          </c:extLst>
        </c:ser>
        <c:ser>
          <c:idx val="3"/>
          <c:order val="3"/>
          <c:tx>
            <c:strRef>
              <c:f>Blad1!$E$1</c:f>
              <c:strCache>
                <c:ptCount val="1"/>
                <c:pt idx="0">
                  <c:v>Kd</c:v>
                </c:pt>
              </c:strCache>
            </c:strRef>
          </c:tx>
          <c:spPr>
            <a:ln w="25400" cap="rnd">
              <a:noFill/>
              <a:round/>
            </a:ln>
            <a:effectLst/>
          </c:spPr>
          <c:marker>
            <c:symbol val="circle"/>
            <c:size val="15"/>
            <c:spPr>
              <a:blipFill>
                <a:blip xmlns:r="http://schemas.openxmlformats.org/officeDocument/2006/relationships" r:embed="rId8">
                  <a:extLst>
                    <a:ext uri="{96DAC541-7B7A-43D3-8B79-37D633B846F1}">
                      <asvg:svgBlip xmlns:asvg="http://schemas.microsoft.com/office/drawing/2016/SVG/main" r:embed="rId9"/>
                    </a:ext>
                  </a:extLst>
                </a:blip>
                <a:stretch>
                  <a:fillRect/>
                </a:stretch>
              </a:blipFill>
              <a:ln w="9525">
                <a:noFill/>
              </a:ln>
              <a:effectLst/>
            </c:spPr>
          </c:marker>
          <c:xVal>
            <c:numRef>
              <c:f>Blad1!$E$2:$E$5</c:f>
              <c:numCache>
                <c:formatCode>###0.0</c:formatCode>
                <c:ptCount val="4"/>
                <c:pt idx="0">
                  <c:v>85.454545454545439</c:v>
                </c:pt>
                <c:pt idx="1">
                  <c:v>26.060606060606059</c:v>
                </c:pt>
                <c:pt idx="2">
                  <c:v>66.666666666666615</c:v>
                </c:pt>
                <c:pt idx="3">
                  <c:v>66.060606060606062</c:v>
                </c:pt>
              </c:numCache>
            </c:numRef>
          </c:xVal>
          <c:yVal>
            <c:numRef>
              <c:f>Blad1!$K$2:$K$5</c:f>
              <c:numCache>
                <c:formatCode>#,##0</c:formatCode>
                <c:ptCount val="4"/>
                <c:pt idx="0">
                  <c:v>4</c:v>
                </c:pt>
                <c:pt idx="1">
                  <c:v>3</c:v>
                </c:pt>
                <c:pt idx="2">
                  <c:v>2</c:v>
                </c:pt>
                <c:pt idx="3">
                  <c:v>1</c:v>
                </c:pt>
              </c:numCache>
            </c:numRef>
          </c:yVal>
          <c:smooth val="0"/>
          <c:extLst>
            <c:ext xmlns:c16="http://schemas.microsoft.com/office/drawing/2014/chart" uri="{C3380CC4-5D6E-409C-BE32-E72D297353CC}">
              <c16:uniqueId val="{00000003-094B-4224-B87D-7E07C59D6F2A}"/>
            </c:ext>
          </c:extLst>
        </c:ser>
        <c:ser>
          <c:idx val="4"/>
          <c:order val="4"/>
          <c:tx>
            <c:strRef>
              <c:f>Blad1!$F$1</c:f>
              <c:strCache>
                <c:ptCount val="1"/>
                <c:pt idx="0">
                  <c:v>S</c:v>
                </c:pt>
              </c:strCache>
            </c:strRef>
          </c:tx>
          <c:spPr>
            <a:ln w="25400" cap="rnd">
              <a:noFill/>
              <a:round/>
            </a:ln>
            <a:effectLst/>
          </c:spPr>
          <c:marker>
            <c:symbol val="circle"/>
            <c:size val="15"/>
            <c:spPr>
              <a:blipFill>
                <a:blip xmlns:r="http://schemas.openxmlformats.org/officeDocument/2006/relationships" r:embed="rId10">
                  <a:extLst>
                    <a:ext uri="{96DAC541-7B7A-43D3-8B79-37D633B846F1}">
                      <asvg:svgBlip xmlns:asvg="http://schemas.microsoft.com/office/drawing/2016/SVG/main" r:embed="rId11"/>
                    </a:ext>
                  </a:extLst>
                </a:blip>
                <a:stretch>
                  <a:fillRect/>
                </a:stretch>
              </a:blipFill>
              <a:ln w="9525">
                <a:noFill/>
              </a:ln>
              <a:effectLst/>
            </c:spPr>
          </c:marker>
          <c:xVal>
            <c:numRef>
              <c:f>Blad1!$F$2:$F$5</c:f>
              <c:numCache>
                <c:formatCode>###0.0</c:formatCode>
                <c:ptCount val="4"/>
                <c:pt idx="0">
                  <c:v>91.566265060240767</c:v>
                </c:pt>
                <c:pt idx="1">
                  <c:v>73.132530120481889</c:v>
                </c:pt>
                <c:pt idx="2">
                  <c:v>89.638554216867448</c:v>
                </c:pt>
                <c:pt idx="3">
                  <c:v>63.132530120481924</c:v>
                </c:pt>
              </c:numCache>
            </c:numRef>
          </c:xVal>
          <c:yVal>
            <c:numRef>
              <c:f>Blad1!$K$2:$K$5</c:f>
              <c:numCache>
                <c:formatCode>#,##0</c:formatCode>
                <c:ptCount val="4"/>
                <c:pt idx="0">
                  <c:v>4</c:v>
                </c:pt>
                <c:pt idx="1">
                  <c:v>3</c:v>
                </c:pt>
                <c:pt idx="2">
                  <c:v>2</c:v>
                </c:pt>
                <c:pt idx="3">
                  <c:v>1</c:v>
                </c:pt>
              </c:numCache>
            </c:numRef>
          </c:yVal>
          <c:smooth val="0"/>
          <c:extLst>
            <c:ext xmlns:c16="http://schemas.microsoft.com/office/drawing/2014/chart" uri="{C3380CC4-5D6E-409C-BE32-E72D297353CC}">
              <c16:uniqueId val="{00000004-094B-4224-B87D-7E07C59D6F2A}"/>
            </c:ext>
          </c:extLst>
        </c:ser>
        <c:ser>
          <c:idx val="5"/>
          <c:order val="5"/>
          <c:tx>
            <c:strRef>
              <c:f>Blad1!$G$1</c:f>
              <c:strCache>
                <c:ptCount val="1"/>
                <c:pt idx="0">
                  <c:v>V</c:v>
                </c:pt>
              </c:strCache>
            </c:strRef>
          </c:tx>
          <c:spPr>
            <a:ln w="25400" cap="rnd">
              <a:noFill/>
              <a:round/>
            </a:ln>
            <a:effectLst/>
          </c:spPr>
          <c:marker>
            <c:symbol val="circle"/>
            <c:size val="15"/>
            <c:spPr>
              <a:blipFill>
                <a:blip xmlns:r="http://schemas.openxmlformats.org/officeDocument/2006/relationships" r:embed="rId12">
                  <a:extLst>
                    <a:ext uri="{96DAC541-7B7A-43D3-8B79-37D633B846F1}">
                      <asvg:svgBlip xmlns:asvg="http://schemas.microsoft.com/office/drawing/2016/SVG/main" r:embed="rId13"/>
                    </a:ext>
                  </a:extLst>
                </a:blip>
                <a:stretch>
                  <a:fillRect/>
                </a:stretch>
              </a:blipFill>
              <a:ln w="9525">
                <a:noFill/>
              </a:ln>
              <a:effectLst/>
            </c:spPr>
          </c:marker>
          <c:xVal>
            <c:numRef>
              <c:f>Blad1!$G$2:$G$5</c:f>
              <c:numCache>
                <c:formatCode>###0.0</c:formatCode>
                <c:ptCount val="4"/>
                <c:pt idx="0">
                  <c:v>91.20879120879124</c:v>
                </c:pt>
                <c:pt idx="1">
                  <c:v>55.494505494505496</c:v>
                </c:pt>
                <c:pt idx="2">
                  <c:v>71.978021978022028</c:v>
                </c:pt>
                <c:pt idx="3">
                  <c:v>30.769230769230774</c:v>
                </c:pt>
              </c:numCache>
            </c:numRef>
          </c:xVal>
          <c:yVal>
            <c:numRef>
              <c:f>Blad1!$K$2:$K$5</c:f>
              <c:numCache>
                <c:formatCode>#,##0</c:formatCode>
                <c:ptCount val="4"/>
                <c:pt idx="0">
                  <c:v>4</c:v>
                </c:pt>
                <c:pt idx="1">
                  <c:v>3</c:v>
                </c:pt>
                <c:pt idx="2">
                  <c:v>2</c:v>
                </c:pt>
                <c:pt idx="3">
                  <c:v>1</c:v>
                </c:pt>
              </c:numCache>
            </c:numRef>
          </c:yVal>
          <c:smooth val="0"/>
          <c:extLst>
            <c:ext xmlns:c16="http://schemas.microsoft.com/office/drawing/2014/chart" uri="{C3380CC4-5D6E-409C-BE32-E72D297353CC}">
              <c16:uniqueId val="{00000005-094B-4224-B87D-7E07C59D6F2A}"/>
            </c:ext>
          </c:extLst>
        </c:ser>
        <c:ser>
          <c:idx val="6"/>
          <c:order val="6"/>
          <c:tx>
            <c:strRef>
              <c:f>Blad1!$H$1</c:f>
              <c:strCache>
                <c:ptCount val="1"/>
                <c:pt idx="0">
                  <c:v>Mp</c:v>
                </c:pt>
              </c:strCache>
            </c:strRef>
          </c:tx>
          <c:spPr>
            <a:ln w="25400" cap="rnd">
              <a:noFill/>
              <a:round/>
            </a:ln>
            <a:effectLst/>
          </c:spPr>
          <c:marker>
            <c:symbol val="circle"/>
            <c:size val="15"/>
            <c:spPr>
              <a:blipFill>
                <a:blip xmlns:r="http://schemas.openxmlformats.org/officeDocument/2006/relationships" r:embed="rId14">
                  <a:extLst>
                    <a:ext uri="{96DAC541-7B7A-43D3-8B79-37D633B846F1}">
                      <asvg:svgBlip xmlns:asvg="http://schemas.microsoft.com/office/drawing/2016/SVG/main" r:embed="rId15"/>
                    </a:ext>
                  </a:extLst>
                </a:blip>
                <a:stretch>
                  <a:fillRect/>
                </a:stretch>
              </a:blipFill>
              <a:ln w="9525">
                <a:noFill/>
              </a:ln>
              <a:effectLst/>
            </c:spPr>
          </c:marker>
          <c:xVal>
            <c:numRef>
              <c:f>Blad1!$H$2:$H$5</c:f>
              <c:numCache>
                <c:formatCode>###0.0</c:formatCode>
                <c:ptCount val="4"/>
                <c:pt idx="0">
                  <c:v>89.041095890410958</c:v>
                </c:pt>
                <c:pt idx="1">
                  <c:v>78.082191780821915</c:v>
                </c:pt>
                <c:pt idx="2">
                  <c:v>91.780821917808225</c:v>
                </c:pt>
                <c:pt idx="3">
                  <c:v>54.794520547945197</c:v>
                </c:pt>
              </c:numCache>
            </c:numRef>
          </c:xVal>
          <c:yVal>
            <c:numRef>
              <c:f>Blad1!$K$2:$K$5</c:f>
              <c:numCache>
                <c:formatCode>#,##0</c:formatCode>
                <c:ptCount val="4"/>
                <c:pt idx="0">
                  <c:v>4</c:v>
                </c:pt>
                <c:pt idx="1">
                  <c:v>3</c:v>
                </c:pt>
                <c:pt idx="2">
                  <c:v>2</c:v>
                </c:pt>
                <c:pt idx="3">
                  <c:v>1</c:v>
                </c:pt>
              </c:numCache>
            </c:numRef>
          </c:yVal>
          <c:smooth val="0"/>
          <c:extLst>
            <c:ext xmlns:c16="http://schemas.microsoft.com/office/drawing/2014/chart" uri="{C3380CC4-5D6E-409C-BE32-E72D297353CC}">
              <c16:uniqueId val="{00000006-094B-4224-B87D-7E07C59D6F2A}"/>
            </c:ext>
          </c:extLst>
        </c:ser>
        <c:ser>
          <c:idx val="7"/>
          <c:order val="7"/>
          <c:tx>
            <c:strRef>
              <c:f>Blad1!$I$1</c:f>
              <c:strCache>
                <c:ptCount val="1"/>
                <c:pt idx="0">
                  <c:v>SD</c:v>
                </c:pt>
              </c:strCache>
            </c:strRef>
          </c:tx>
          <c:spPr>
            <a:ln w="25400" cap="rnd">
              <a:noFill/>
              <a:round/>
            </a:ln>
            <a:effectLst/>
          </c:spPr>
          <c:marker>
            <c:symbol val="circle"/>
            <c:size val="15"/>
            <c:spPr>
              <a:blipFill>
                <a:blip xmlns:r="http://schemas.openxmlformats.org/officeDocument/2006/relationships" r:embed="rId16">
                  <a:extLst>
                    <a:ext uri="{96DAC541-7B7A-43D3-8B79-37D633B846F1}">
                      <asvg:svgBlip xmlns:asvg="http://schemas.microsoft.com/office/drawing/2016/SVG/main" r:embed="rId17"/>
                    </a:ext>
                  </a:extLst>
                </a:blip>
                <a:stretch>
                  <a:fillRect/>
                </a:stretch>
              </a:blipFill>
              <a:ln w="9525">
                <a:noFill/>
              </a:ln>
              <a:effectLst/>
            </c:spPr>
          </c:marker>
          <c:xVal>
            <c:numRef>
              <c:f>Blad1!$I$2:$I$5</c:f>
              <c:numCache>
                <c:formatCode>###0.0</c:formatCode>
                <c:ptCount val="4"/>
                <c:pt idx="0">
                  <c:v>66.666666666666643</c:v>
                </c:pt>
                <c:pt idx="1">
                  <c:v>16.83501683501683</c:v>
                </c:pt>
                <c:pt idx="2">
                  <c:v>61.279461279461309</c:v>
                </c:pt>
                <c:pt idx="3">
                  <c:v>47.811447811447799</c:v>
                </c:pt>
              </c:numCache>
            </c:numRef>
          </c:xVal>
          <c:yVal>
            <c:numRef>
              <c:f>Blad1!$K$2:$K$5</c:f>
              <c:numCache>
                <c:formatCode>#,##0</c:formatCode>
                <c:ptCount val="4"/>
                <c:pt idx="0">
                  <c:v>4</c:v>
                </c:pt>
                <c:pt idx="1">
                  <c:v>3</c:v>
                </c:pt>
                <c:pt idx="2">
                  <c:v>2</c:v>
                </c:pt>
                <c:pt idx="3">
                  <c:v>1</c:v>
                </c:pt>
              </c:numCache>
            </c:numRef>
          </c:yVal>
          <c:smooth val="0"/>
          <c:extLst>
            <c:ext xmlns:c16="http://schemas.microsoft.com/office/drawing/2014/chart" uri="{C3380CC4-5D6E-409C-BE32-E72D297353CC}">
              <c16:uniqueId val="{00000007-094B-4224-B87D-7E07C59D6F2A}"/>
            </c:ext>
          </c:extLst>
        </c:ser>
        <c:dLbls>
          <c:showLegendKey val="0"/>
          <c:showVal val="0"/>
          <c:showCatName val="0"/>
          <c:showSerName val="0"/>
          <c:showPercent val="0"/>
          <c:showBubbleSize val="0"/>
        </c:dLbls>
        <c:axId val="1065133376"/>
        <c:axId val="1065114656"/>
      </c:scatterChart>
      <c:valAx>
        <c:axId val="1065133376"/>
        <c:scaling>
          <c:orientation val="minMax"/>
        </c:scaling>
        <c:delete val="0"/>
        <c:axPos val="b"/>
        <c:numFmt formatCode="#,##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Nova Light" panose="020B0304020202020204" pitchFamily="34" charset="0"/>
                <a:ea typeface="+mn-ea"/>
                <a:cs typeface="+mn-cs"/>
              </a:defRPr>
            </a:pPr>
            <a:endParaRPr lang="sv-SE"/>
          </a:p>
        </c:txPr>
        <c:crossAx val="1065114656"/>
        <c:crosses val="autoZero"/>
        <c:crossBetween val="midCat"/>
        <c:majorUnit val="10"/>
      </c:valAx>
      <c:valAx>
        <c:axId val="1065114656"/>
        <c:scaling>
          <c:orientation val="minMax"/>
          <c:max val="4"/>
          <c:min val="0"/>
        </c:scaling>
        <c:delete val="1"/>
        <c:axPos val="l"/>
        <c:majorGridlines>
          <c:spPr>
            <a:ln w="6350" cap="flat" cmpd="sng" algn="ctr">
              <a:solidFill>
                <a:schemeClr val="bg1">
                  <a:lumMod val="50000"/>
                </a:schemeClr>
              </a:solidFill>
              <a:round/>
            </a:ln>
            <a:effectLst/>
          </c:spPr>
        </c:majorGridlines>
        <c:numFmt formatCode="#,##0" sourceLinked="1"/>
        <c:majorTickMark val="out"/>
        <c:minorTickMark val="none"/>
        <c:tickLblPos val="nextTo"/>
        <c:crossAx val="1065133376"/>
        <c:crosses val="autoZero"/>
        <c:crossBetween val="midCat"/>
        <c:majorUnit val="1"/>
        <c:min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8">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1"/>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manualLayout>
          <c:layoutTarget val="inner"/>
          <c:xMode val="edge"/>
          <c:yMode val="edge"/>
          <c:x val="0.29844160316222462"/>
          <c:y val="8.5699298103925223E-2"/>
          <c:w val="0.70155839683777543"/>
          <c:h val="0.85199663737689824"/>
        </c:manualLayout>
      </c:layout>
      <c:barChart>
        <c:barDir val="bar"/>
        <c:grouping val="clustered"/>
        <c:varyColors val="0"/>
        <c:ser>
          <c:idx val="0"/>
          <c:order val="0"/>
          <c:tx>
            <c:strRef>
              <c:f>Sheet1!$B$1</c:f>
              <c:strCache>
                <c:ptCount val="1"/>
                <c:pt idx="0">
                  <c:v>Valmyndigheten</c:v>
                </c:pt>
              </c:strCache>
            </c:strRef>
          </c:tx>
          <c:spPr>
            <a:solidFill>
              <a:schemeClr val="bg1">
                <a:lumMod val="85000"/>
              </a:schemeClr>
            </a:solidFill>
            <a:ln>
              <a:noFill/>
            </a:ln>
          </c:spPr>
          <c:invertIfNegative val="0"/>
          <c:dPt>
            <c:idx val="0"/>
            <c:invertIfNegative val="0"/>
            <c:bubble3D val="0"/>
            <c:spPr>
              <a:solidFill>
                <a:srgbClr val="EC1B34">
                  <a:alpha val="50196"/>
                </a:srgbClr>
              </a:solidFill>
              <a:ln>
                <a:noFill/>
              </a:ln>
            </c:spPr>
            <c:extLst>
              <c:ext xmlns:c16="http://schemas.microsoft.com/office/drawing/2014/chart" uri="{C3380CC4-5D6E-409C-BE32-E72D297353CC}">
                <c16:uniqueId val="{00000007-AA9D-40BF-B50A-872CA1AFD98D}"/>
              </c:ext>
            </c:extLst>
          </c:dPt>
          <c:dPt>
            <c:idx val="1"/>
            <c:invertIfNegative val="0"/>
            <c:bubble3D val="0"/>
            <c:spPr>
              <a:solidFill>
                <a:srgbClr val="116AB5">
                  <a:alpha val="50196"/>
                </a:srgbClr>
              </a:solidFill>
              <a:ln>
                <a:noFill/>
              </a:ln>
            </c:spPr>
            <c:extLst>
              <c:ext xmlns:c16="http://schemas.microsoft.com/office/drawing/2014/chart" uri="{C3380CC4-5D6E-409C-BE32-E72D297353CC}">
                <c16:uniqueId val="{00000008-AA9D-40BF-B50A-872CA1AFD98D}"/>
              </c:ext>
            </c:extLst>
          </c:dPt>
          <c:dPt>
            <c:idx val="2"/>
            <c:invertIfNegative val="0"/>
            <c:bubble3D val="0"/>
            <c:spPr>
              <a:solidFill>
                <a:srgbClr val="008853">
                  <a:alpha val="50196"/>
                </a:srgbClr>
              </a:solidFill>
              <a:ln>
                <a:noFill/>
              </a:ln>
            </c:spPr>
            <c:extLst>
              <c:ext xmlns:c16="http://schemas.microsoft.com/office/drawing/2014/chart" uri="{C3380CC4-5D6E-409C-BE32-E72D297353CC}">
                <c16:uniqueId val="{00000009-AA9D-40BF-B50A-872CA1AFD98D}"/>
              </c:ext>
            </c:extLst>
          </c:dPt>
          <c:dPt>
            <c:idx val="3"/>
            <c:invertIfNegative val="0"/>
            <c:bubble3D val="0"/>
            <c:spPr>
              <a:solidFill>
                <a:srgbClr val="FFD200">
                  <a:alpha val="50196"/>
                </a:srgbClr>
              </a:solidFill>
              <a:ln>
                <a:noFill/>
              </a:ln>
            </c:spPr>
            <c:extLst>
              <c:ext xmlns:c16="http://schemas.microsoft.com/office/drawing/2014/chart" uri="{C3380CC4-5D6E-409C-BE32-E72D297353CC}">
                <c16:uniqueId val="{0000000A-AA9D-40BF-B50A-872CA1AFD98D}"/>
              </c:ext>
            </c:extLst>
          </c:dPt>
          <c:dLbls>
            <c:delete val="1"/>
          </c:dLbls>
          <c:cat>
            <c:strRef>
              <c:f>Sheet1!$A$2:$A$6</c:f>
              <c:strCache>
                <c:ptCount val="5"/>
                <c:pt idx="0">
                  <c:v>KSO: S</c:v>
                </c:pt>
                <c:pt idx="1">
                  <c:v>KSO: M</c:v>
                </c:pt>
                <c:pt idx="2">
                  <c:v>KSO: C</c:v>
                </c:pt>
                <c:pt idx="3">
                  <c:v>KSO: SD</c:v>
                </c:pt>
                <c:pt idx="4">
                  <c:v>KSO: Övriga</c:v>
                </c:pt>
              </c:strCache>
            </c:strRef>
          </c:cat>
          <c:val>
            <c:numRef>
              <c:f>Sheet1!$B$2:$B$6</c:f>
              <c:numCache>
                <c:formatCode>General</c:formatCode>
                <c:ptCount val="5"/>
                <c:pt idx="0">
                  <c:v>0.49343205158824899</c:v>
                </c:pt>
                <c:pt idx="1">
                  <c:v>0.35068863943953504</c:v>
                </c:pt>
                <c:pt idx="2">
                  <c:v>8.295517872780829E-2</c:v>
                </c:pt>
                <c:pt idx="3">
                  <c:v>2.5634901679802563E-2</c:v>
                </c:pt>
                <c:pt idx="4">
                  <c:v>4.2034869835204207E-2</c:v>
                </c:pt>
              </c:numCache>
            </c:numRef>
          </c:val>
          <c:extLst>
            <c:ext xmlns:c16="http://schemas.microsoft.com/office/drawing/2014/chart" uri="{C3380CC4-5D6E-409C-BE32-E72D297353CC}">
              <c16:uniqueId val="{00000000-AA9D-40BF-B50A-872CA1AFD98D}"/>
            </c:ext>
          </c:extLst>
        </c:ser>
        <c:ser>
          <c:idx val="1"/>
          <c:order val="1"/>
          <c:tx>
            <c:strRef>
              <c:f>Sheet1!$C$1</c:f>
              <c:strCache>
                <c:ptCount val="1"/>
                <c:pt idx="0">
                  <c:v>Andel svarande</c:v>
                </c:pt>
              </c:strCache>
            </c:strRef>
          </c:tx>
          <c:spPr>
            <a:solidFill>
              <a:schemeClr val="accent5"/>
            </a:solidFill>
            <a:ln>
              <a:noFill/>
            </a:ln>
          </c:spPr>
          <c:invertIfNegative val="0"/>
          <c:dPt>
            <c:idx val="0"/>
            <c:invertIfNegative val="0"/>
            <c:bubble3D val="0"/>
            <c:spPr>
              <a:solidFill>
                <a:srgbClr val="EC1B34"/>
              </a:solidFill>
              <a:ln>
                <a:noFill/>
              </a:ln>
            </c:spPr>
            <c:extLst>
              <c:ext xmlns:c16="http://schemas.microsoft.com/office/drawing/2014/chart" uri="{C3380CC4-5D6E-409C-BE32-E72D297353CC}">
                <c16:uniqueId val="{00000002-AA9D-40BF-B50A-872CA1AFD98D}"/>
              </c:ext>
            </c:extLst>
          </c:dPt>
          <c:dPt>
            <c:idx val="1"/>
            <c:invertIfNegative val="0"/>
            <c:bubble3D val="0"/>
            <c:spPr>
              <a:solidFill>
                <a:srgbClr val="116AB5"/>
              </a:solidFill>
              <a:ln>
                <a:noFill/>
              </a:ln>
            </c:spPr>
            <c:extLst>
              <c:ext xmlns:c16="http://schemas.microsoft.com/office/drawing/2014/chart" uri="{C3380CC4-5D6E-409C-BE32-E72D297353CC}">
                <c16:uniqueId val="{00000003-AA9D-40BF-B50A-872CA1AFD98D}"/>
              </c:ext>
            </c:extLst>
          </c:dPt>
          <c:dPt>
            <c:idx val="2"/>
            <c:invertIfNegative val="0"/>
            <c:bubble3D val="0"/>
            <c:spPr>
              <a:solidFill>
                <a:srgbClr val="008853"/>
              </a:solidFill>
              <a:ln>
                <a:noFill/>
              </a:ln>
            </c:spPr>
            <c:extLst>
              <c:ext xmlns:c16="http://schemas.microsoft.com/office/drawing/2014/chart" uri="{C3380CC4-5D6E-409C-BE32-E72D297353CC}">
                <c16:uniqueId val="{00000004-AA9D-40BF-B50A-872CA1AFD98D}"/>
              </c:ext>
            </c:extLst>
          </c:dPt>
          <c:dPt>
            <c:idx val="3"/>
            <c:invertIfNegative val="0"/>
            <c:bubble3D val="0"/>
            <c:spPr>
              <a:solidFill>
                <a:srgbClr val="FFD200"/>
              </a:solidFill>
              <a:ln>
                <a:noFill/>
              </a:ln>
            </c:spPr>
            <c:extLst>
              <c:ext xmlns:c16="http://schemas.microsoft.com/office/drawing/2014/chart" uri="{C3380CC4-5D6E-409C-BE32-E72D297353CC}">
                <c16:uniqueId val="{00000005-AA9D-40BF-B50A-872CA1AFD98D}"/>
              </c:ext>
            </c:extLst>
          </c:dPt>
          <c:dPt>
            <c:idx val="4"/>
            <c:invertIfNegative val="0"/>
            <c:bubble3D val="0"/>
            <c:spPr>
              <a:solidFill>
                <a:srgbClr val="7F7F7F"/>
              </a:solidFill>
              <a:ln>
                <a:noFill/>
              </a:ln>
            </c:spPr>
            <c:extLst>
              <c:ext xmlns:c16="http://schemas.microsoft.com/office/drawing/2014/chart" uri="{C3380CC4-5D6E-409C-BE32-E72D297353CC}">
                <c16:uniqueId val="{00000006-AA9D-40BF-B50A-872CA1AFD98D}"/>
              </c:ext>
            </c:extLst>
          </c:dPt>
          <c:dLbls>
            <c:numFmt formatCode="0%" sourceLinked="0"/>
            <c:spPr>
              <a:noFill/>
              <a:ln>
                <a:noFill/>
              </a:ln>
              <a:effectLst/>
            </c:spPr>
            <c:txPr>
              <a:bodyPr wrap="square" lIns="38100" tIns="19050" rIns="38100" bIns="19050" anchor="ctr">
                <a:spAutoFit/>
              </a:bodyPr>
              <a:lstStyle/>
              <a:p>
                <a:pPr>
                  <a:defRPr sz="1200">
                    <a:latin typeface="Arial Nova Light" panose="020B03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KSO: S</c:v>
                </c:pt>
                <c:pt idx="1">
                  <c:v>KSO: M</c:v>
                </c:pt>
                <c:pt idx="2">
                  <c:v>KSO: C</c:v>
                </c:pt>
                <c:pt idx="3">
                  <c:v>KSO: SD</c:v>
                </c:pt>
                <c:pt idx="4">
                  <c:v>KSO: Övriga</c:v>
                </c:pt>
              </c:strCache>
            </c:strRef>
          </c:cat>
          <c:val>
            <c:numRef>
              <c:f>Sheet1!$C$2:$C$6</c:f>
              <c:numCache>
                <c:formatCode>###0%</c:formatCode>
                <c:ptCount val="5"/>
                <c:pt idx="0">
                  <c:v>0.47930434782608694</c:v>
                </c:pt>
                <c:pt idx="1">
                  <c:v>0.37530434782608696</c:v>
                </c:pt>
                <c:pt idx="2">
                  <c:v>7.4434782608695654E-2</c:v>
                </c:pt>
                <c:pt idx="3">
                  <c:v>2.7826086956521737E-2</c:v>
                </c:pt>
                <c:pt idx="4">
                  <c:v>4.3130434782608695E-2</c:v>
                </c:pt>
              </c:numCache>
            </c:numRef>
          </c:val>
          <c:extLst>
            <c:ext xmlns:c16="http://schemas.microsoft.com/office/drawing/2014/chart" uri="{C3380CC4-5D6E-409C-BE32-E72D297353CC}">
              <c16:uniqueId val="{00000001-AA9D-40BF-B50A-872CA1AFD98D}"/>
            </c:ext>
          </c:extLst>
        </c:ser>
        <c:dLbls>
          <c:showLegendKey val="0"/>
          <c:showVal val="1"/>
          <c:showCatName val="0"/>
          <c:showSerName val="0"/>
          <c:showPercent val="0"/>
          <c:showBubbleSize val="0"/>
        </c:dLbls>
        <c:gapWidth val="140"/>
        <c:axId val="132317568"/>
        <c:axId val="132319104"/>
      </c:barChart>
      <c:catAx>
        <c:axId val="132317568"/>
        <c:scaling>
          <c:orientation val="maxMin"/>
        </c:scaling>
        <c:delete val="0"/>
        <c:axPos val="l"/>
        <c:numFmt formatCode="General" sourceLinked="0"/>
        <c:majorTickMark val="none"/>
        <c:minorTickMark val="none"/>
        <c:tickLblPos val="nextTo"/>
        <c:spPr>
          <a:ln>
            <a:noFill/>
          </a:ln>
        </c:spPr>
        <c:txPr>
          <a:bodyPr/>
          <a:lstStyle/>
          <a:p>
            <a:pPr>
              <a:defRPr sz="1200" b="0">
                <a:latin typeface="Arial Nova Light" panose="020B0304020202020204" pitchFamily="34" charset="0"/>
              </a:defRPr>
            </a:pPr>
            <a:endParaRPr lang="sv-SE"/>
          </a:p>
        </c:txPr>
        <c:crossAx val="132319104"/>
        <c:crosses val="autoZero"/>
        <c:auto val="1"/>
        <c:lblAlgn val="ctr"/>
        <c:lblOffset val="100"/>
        <c:noMultiLvlLbl val="0"/>
      </c:catAx>
      <c:valAx>
        <c:axId val="132319104"/>
        <c:scaling>
          <c:orientation val="minMax"/>
          <c:max val="1"/>
          <c:min val="0"/>
        </c:scaling>
        <c:delete val="1"/>
        <c:axPos val="t"/>
        <c:numFmt formatCode="0%" sourceLinked="0"/>
        <c:majorTickMark val="out"/>
        <c:minorTickMark val="none"/>
        <c:tickLblPos val="nextTo"/>
        <c:crossAx val="132317568"/>
        <c:crosses val="autoZero"/>
        <c:crossBetween val="between"/>
        <c:majorUnit val="0.2"/>
      </c:valAx>
      <c:spPr>
        <a:noFill/>
        <a:ln>
          <a:noFill/>
        </a:ln>
      </c:spPr>
    </c:plotArea>
    <c:plotVisOnly val="1"/>
    <c:dispBlanksAs val="gap"/>
    <c:showDLblsOverMax val="0"/>
  </c:chart>
  <c:spPr>
    <a:noFill/>
    <a:ln>
      <a:noFill/>
    </a:ln>
  </c:spPr>
  <c:txPr>
    <a:bodyPr/>
    <a:lstStyle/>
    <a:p>
      <a:pPr>
        <a:defRPr sz="1800"/>
      </a:pPr>
      <a:endParaRPr lang="sv-S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38951771653537E-2"/>
          <c:y val="0.1202809037562939"/>
          <c:w val="0.78280954724409446"/>
          <c:h val="0.65485496437602086"/>
        </c:manualLayout>
      </c:layout>
      <c:barChart>
        <c:barDir val="bar"/>
        <c:grouping val="percentStacked"/>
        <c:varyColors val="0"/>
        <c:ser>
          <c:idx val="4"/>
          <c:order val="0"/>
          <c:tx>
            <c:strRef>
              <c:f>Sheet1!$A$6</c:f>
              <c:strCache>
                <c:ptCount val="1"/>
                <c:pt idx="0">
                  <c:v>Öka kraftigt</c:v>
                </c:pt>
              </c:strCache>
            </c:strRef>
          </c:tx>
          <c:spPr>
            <a:solidFill>
              <a:srgbClr val="116478"/>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0-0AF3-4367-B59F-9793F51D067A}"/>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1-0AF3-4367-B59F-9793F51D067A}"/>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2-0AF3-4367-B59F-9793F51D067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Ett år 2025</c:v>
                </c:pt>
                <c:pt idx="1">
                  <c:v>Ett år 2023</c:v>
                </c:pt>
                <c:pt idx="2">
                  <c:v>    </c:v>
                </c:pt>
                <c:pt idx="3">
                  <c:v>Fem år 2025</c:v>
                </c:pt>
                <c:pt idx="4">
                  <c:v>Fem år 2023</c:v>
                </c:pt>
                <c:pt idx="5">
                  <c:v>     </c:v>
                </c:pt>
                <c:pt idx="6">
                  <c:v>Tjugo år 2025</c:v>
                </c:pt>
                <c:pt idx="7">
                  <c:v>Tjugo år 2023</c:v>
                </c:pt>
              </c:strCache>
            </c:strRef>
          </c:cat>
          <c:val>
            <c:numRef>
              <c:f>Sheet1!$B$6:$I$6</c:f>
              <c:numCache>
                <c:formatCode>General</c:formatCode>
                <c:ptCount val="8"/>
                <c:pt idx="0" formatCode="###0%">
                  <c:v>9.0744101633393831E-2</c:v>
                </c:pt>
                <c:pt idx="1">
                  <c:v>12.613300000000001</c:v>
                </c:pt>
                <c:pt idx="3" formatCode="###0%">
                  <c:v>0.31397459165154262</c:v>
                </c:pt>
                <c:pt idx="4">
                  <c:v>38.565100000000001</c:v>
                </c:pt>
                <c:pt idx="6" formatCode="###0%">
                  <c:v>0.46969147005444645</c:v>
                </c:pt>
                <c:pt idx="7">
                  <c:v>48.433</c:v>
                </c:pt>
              </c:numCache>
            </c:numRef>
          </c:val>
          <c:extLst>
            <c:ext xmlns:c16="http://schemas.microsoft.com/office/drawing/2014/chart" uri="{C3380CC4-5D6E-409C-BE32-E72D297353CC}">
              <c16:uniqueId val="{00000004-E663-40F0-83B3-B4602E338587}"/>
            </c:ext>
          </c:extLst>
        </c:ser>
        <c:ser>
          <c:idx val="3"/>
          <c:order val="1"/>
          <c:tx>
            <c:strRef>
              <c:f>Sheet1!$A$5</c:f>
              <c:strCache>
                <c:ptCount val="1"/>
                <c:pt idx="0">
                  <c:v>Öka måttligt</c:v>
                </c:pt>
              </c:strCache>
            </c:strRef>
          </c:tx>
          <c:spPr>
            <a:solidFill>
              <a:srgbClr val="58C1C4"/>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4-0AF3-4367-B59F-9793F51D067A}"/>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3-0AF3-4367-B59F-9793F51D067A}"/>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5-0AF3-4367-B59F-9793F51D067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Ett år 2025</c:v>
                </c:pt>
                <c:pt idx="1">
                  <c:v>Ett år 2023</c:v>
                </c:pt>
                <c:pt idx="2">
                  <c:v>    </c:v>
                </c:pt>
                <c:pt idx="3">
                  <c:v>Fem år 2025</c:v>
                </c:pt>
                <c:pt idx="4">
                  <c:v>Fem år 2023</c:v>
                </c:pt>
                <c:pt idx="5">
                  <c:v>     </c:v>
                </c:pt>
                <c:pt idx="6">
                  <c:v>Tjugo år 2025</c:v>
                </c:pt>
                <c:pt idx="7">
                  <c:v>Tjugo år 2023</c:v>
                </c:pt>
              </c:strCache>
            </c:strRef>
          </c:cat>
          <c:val>
            <c:numRef>
              <c:f>Sheet1!$B$5:$I$5</c:f>
              <c:numCache>
                <c:formatCode>General</c:formatCode>
                <c:ptCount val="8"/>
                <c:pt idx="0" formatCode="###0%">
                  <c:v>0.48929219600725948</c:v>
                </c:pt>
                <c:pt idx="1">
                  <c:v>51.0749</c:v>
                </c:pt>
                <c:pt idx="3" formatCode="###0%">
                  <c:v>0.53865698729582578</c:v>
                </c:pt>
                <c:pt idx="4">
                  <c:v>44.884700000000002</c:v>
                </c:pt>
                <c:pt idx="6" formatCode="###0%">
                  <c:v>0.35245009074410161</c:v>
                </c:pt>
                <c:pt idx="7">
                  <c:v>27.635300000000001</c:v>
                </c:pt>
              </c:numCache>
            </c:numRef>
          </c:val>
          <c:extLst>
            <c:ext xmlns:c16="http://schemas.microsoft.com/office/drawing/2014/chart" uri="{C3380CC4-5D6E-409C-BE32-E72D297353CC}">
              <c16:uniqueId val="{00000003-E663-40F0-83B3-B4602E338587}"/>
            </c:ext>
          </c:extLst>
        </c:ser>
        <c:ser>
          <c:idx val="2"/>
          <c:order val="2"/>
          <c:tx>
            <c:strRef>
              <c:f>Sheet1!$A$4</c:f>
              <c:strCache>
                <c:ptCount val="1"/>
                <c:pt idx="0">
                  <c:v>Oförändrat</c:v>
                </c:pt>
              </c:strCache>
            </c:strRef>
          </c:tx>
          <c:spPr>
            <a:solidFill>
              <a:srgbClr val="D5F2EC"/>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6-0AF3-4367-B59F-9793F51D067A}"/>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7-0AF3-4367-B59F-9793F51D067A}"/>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8-0AF3-4367-B59F-9793F51D067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Ett år 2025</c:v>
                </c:pt>
                <c:pt idx="1">
                  <c:v>Ett år 2023</c:v>
                </c:pt>
                <c:pt idx="2">
                  <c:v>    </c:v>
                </c:pt>
                <c:pt idx="3">
                  <c:v>Fem år 2025</c:v>
                </c:pt>
                <c:pt idx="4">
                  <c:v>Fem år 2023</c:v>
                </c:pt>
                <c:pt idx="5">
                  <c:v>     </c:v>
                </c:pt>
                <c:pt idx="6">
                  <c:v>Tjugo år 2025</c:v>
                </c:pt>
                <c:pt idx="7">
                  <c:v>Tjugo år 2023</c:v>
                </c:pt>
              </c:strCache>
            </c:strRef>
          </c:cat>
          <c:val>
            <c:numRef>
              <c:f>Sheet1!$B$4:$I$4</c:f>
              <c:numCache>
                <c:formatCode>General</c:formatCode>
                <c:ptCount val="8"/>
                <c:pt idx="0" formatCode="###0%">
                  <c:v>0.3716878402903811</c:v>
                </c:pt>
                <c:pt idx="1">
                  <c:v>29.085699999999999</c:v>
                </c:pt>
                <c:pt idx="3" formatCode="###0%">
                  <c:v>9.4373865698729589E-2</c:v>
                </c:pt>
                <c:pt idx="4">
                  <c:v>6.9930000000000003</c:v>
                </c:pt>
                <c:pt idx="6" formatCode="###0%">
                  <c:v>4.9001814882032674E-2</c:v>
                </c:pt>
                <c:pt idx="7">
                  <c:v>3.7555000000000001</c:v>
                </c:pt>
              </c:numCache>
            </c:numRef>
          </c:val>
          <c:extLst>
            <c:ext xmlns:c16="http://schemas.microsoft.com/office/drawing/2014/chart" uri="{C3380CC4-5D6E-409C-BE32-E72D297353CC}">
              <c16:uniqueId val="{00000002-E663-40F0-83B3-B4602E338587}"/>
            </c:ext>
          </c:extLst>
        </c:ser>
        <c:ser>
          <c:idx val="1"/>
          <c:order val="3"/>
          <c:tx>
            <c:strRef>
              <c:f>Sheet1!$A$3</c:f>
              <c:strCache>
                <c:ptCount val="1"/>
                <c:pt idx="0">
                  <c:v>Minska måttligt</c:v>
                </c:pt>
              </c:strCache>
            </c:strRef>
          </c:tx>
          <c:spPr>
            <a:solidFill>
              <a:srgbClr val="FFAB91"/>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D-0AF3-4367-B59F-9793F51D067A}"/>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C-0AF3-4367-B59F-9793F51D067A}"/>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E-0AF3-4367-B59F-9793F51D067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Ett år 2025</c:v>
                </c:pt>
                <c:pt idx="1">
                  <c:v>Ett år 2023</c:v>
                </c:pt>
                <c:pt idx="2">
                  <c:v>    </c:v>
                </c:pt>
                <c:pt idx="3">
                  <c:v>Fem år 2025</c:v>
                </c:pt>
                <c:pt idx="4">
                  <c:v>Fem år 2023</c:v>
                </c:pt>
                <c:pt idx="5">
                  <c:v>     </c:v>
                </c:pt>
                <c:pt idx="6">
                  <c:v>Tjugo år 2025</c:v>
                </c:pt>
                <c:pt idx="7">
                  <c:v>Tjugo år 2023</c:v>
                </c:pt>
              </c:strCache>
            </c:strRef>
          </c:cat>
          <c:val>
            <c:numRef>
              <c:f>Sheet1!$B$3:$I$3</c:f>
              <c:numCache>
                <c:formatCode>General</c:formatCode>
                <c:ptCount val="8"/>
                <c:pt idx="0" formatCode="###0%">
                  <c:v>1.1252268602540834E-2</c:v>
                </c:pt>
                <c:pt idx="1">
                  <c:v>3.1339000000000001</c:v>
                </c:pt>
                <c:pt idx="3" formatCode="###0%">
                  <c:v>1.6696914700544463E-2</c:v>
                </c:pt>
                <c:pt idx="4">
                  <c:v>3.7296</c:v>
                </c:pt>
                <c:pt idx="6" formatCode="###0%">
                  <c:v>1.5245009074410166E-2</c:v>
                </c:pt>
                <c:pt idx="7">
                  <c:v>3.2633999999999999</c:v>
                </c:pt>
              </c:numCache>
            </c:numRef>
          </c:val>
          <c:extLst>
            <c:ext xmlns:c16="http://schemas.microsoft.com/office/drawing/2014/chart" uri="{C3380CC4-5D6E-409C-BE32-E72D297353CC}">
              <c16:uniqueId val="{00000001-E663-40F0-83B3-B4602E338587}"/>
            </c:ext>
          </c:extLst>
        </c:ser>
        <c:ser>
          <c:idx val="0"/>
          <c:order val="4"/>
          <c:tx>
            <c:strRef>
              <c:f>Sheet1!$A$2</c:f>
              <c:strCache>
                <c:ptCount val="1"/>
                <c:pt idx="0">
                  <c:v>Minska kraftigt</c:v>
                </c:pt>
              </c:strCache>
            </c:strRef>
          </c:tx>
          <c:spPr>
            <a:solidFill>
              <a:schemeClr val="accent6"/>
            </a:solidFill>
            <a:ln>
              <a:noFill/>
            </a:ln>
            <a:effectLst/>
          </c:spPr>
          <c:invertIfNegative val="0"/>
          <c:cat>
            <c:strRef>
              <c:f>Sheet1!$B$1:$I$1</c:f>
              <c:strCache>
                <c:ptCount val="8"/>
                <c:pt idx="0">
                  <c:v>Ett år 2025</c:v>
                </c:pt>
                <c:pt idx="1">
                  <c:v>Ett år 2023</c:v>
                </c:pt>
                <c:pt idx="2">
                  <c:v>    </c:v>
                </c:pt>
                <c:pt idx="3">
                  <c:v>Fem år 2025</c:v>
                </c:pt>
                <c:pt idx="4">
                  <c:v>Fem år 2023</c:v>
                </c:pt>
                <c:pt idx="5">
                  <c:v>     </c:v>
                </c:pt>
                <c:pt idx="6">
                  <c:v>Tjugo år 2025</c:v>
                </c:pt>
                <c:pt idx="7">
                  <c:v>Tjugo år 2023</c:v>
                </c:pt>
              </c:strCache>
            </c:strRef>
          </c:cat>
          <c:val>
            <c:numRef>
              <c:f>Sheet1!$B$2:$I$2</c:f>
              <c:numCache>
                <c:formatCode>General</c:formatCode>
                <c:ptCount val="8"/>
                <c:pt idx="0" formatCode="###0%">
                  <c:v>3.629764065335753E-3</c:v>
                </c:pt>
                <c:pt idx="1">
                  <c:v>0.36259999999999998</c:v>
                </c:pt>
                <c:pt idx="3" formatCode="###0%">
                  <c:v>4.3557168784029042E-3</c:v>
                </c:pt>
                <c:pt idx="4">
                  <c:v>0.64749999999999996</c:v>
                </c:pt>
                <c:pt idx="6" formatCode="###0%">
                  <c:v>7.6225045372050829E-3</c:v>
                </c:pt>
                <c:pt idx="7">
                  <c:v>1.3209</c:v>
                </c:pt>
              </c:numCache>
            </c:numRef>
          </c:val>
          <c:extLst>
            <c:ext xmlns:c16="http://schemas.microsoft.com/office/drawing/2014/chart" uri="{C3380CC4-5D6E-409C-BE32-E72D297353CC}">
              <c16:uniqueId val="{00000000-E663-40F0-83B3-B4602E338587}"/>
            </c:ext>
          </c:extLst>
        </c:ser>
        <c:ser>
          <c:idx val="5"/>
          <c:order val="5"/>
          <c:tx>
            <c:strRef>
              <c:f>Sheet1!$A$7</c:f>
              <c:strCache>
                <c:ptCount val="1"/>
                <c:pt idx="0">
                  <c:v>Tveksam/vet ej</c:v>
                </c:pt>
              </c:strCache>
            </c:strRef>
          </c:tx>
          <c:spPr>
            <a:solidFill>
              <a:srgbClr val="D9D9D9"/>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B-0AF3-4367-B59F-9793F51D067A}"/>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A-0AF3-4367-B59F-9793F51D067A}"/>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9-0AF3-4367-B59F-9793F51D067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Ett år 2025</c:v>
                </c:pt>
                <c:pt idx="1">
                  <c:v>Ett år 2023</c:v>
                </c:pt>
                <c:pt idx="2">
                  <c:v>    </c:v>
                </c:pt>
                <c:pt idx="3">
                  <c:v>Fem år 2025</c:v>
                </c:pt>
                <c:pt idx="4">
                  <c:v>Fem år 2023</c:v>
                </c:pt>
                <c:pt idx="5">
                  <c:v>     </c:v>
                </c:pt>
                <c:pt idx="6">
                  <c:v>Tjugo år 2025</c:v>
                </c:pt>
                <c:pt idx="7">
                  <c:v>Tjugo år 2023</c:v>
                </c:pt>
              </c:strCache>
            </c:strRef>
          </c:cat>
          <c:val>
            <c:numRef>
              <c:f>Sheet1!$B$7:$I$7</c:f>
              <c:numCache>
                <c:formatCode>General</c:formatCode>
                <c:ptCount val="8"/>
                <c:pt idx="0" formatCode="###0%">
                  <c:v>3.3393829401088926E-2</c:v>
                </c:pt>
                <c:pt idx="1">
                  <c:v>3.7296</c:v>
                </c:pt>
                <c:pt idx="3" formatCode="###0%">
                  <c:v>3.1941923774954625E-2</c:v>
                </c:pt>
                <c:pt idx="4">
                  <c:v>5.18</c:v>
                </c:pt>
                <c:pt idx="6" formatCode="###0%">
                  <c:v>0.10598911070780399</c:v>
                </c:pt>
                <c:pt idx="7">
                  <c:v>15.591799999999999</c:v>
                </c:pt>
              </c:numCache>
            </c:numRef>
          </c:val>
          <c:extLst>
            <c:ext xmlns:c16="http://schemas.microsoft.com/office/drawing/2014/chart" uri="{C3380CC4-5D6E-409C-BE32-E72D297353CC}">
              <c16:uniqueId val="{00000005-E663-40F0-83B3-B4602E338587}"/>
            </c:ext>
          </c:extLst>
        </c:ser>
        <c:dLbls>
          <c:showLegendKey val="0"/>
          <c:showVal val="0"/>
          <c:showCatName val="0"/>
          <c:showSerName val="0"/>
          <c:showPercent val="0"/>
          <c:showBubbleSize val="0"/>
        </c:dLbls>
        <c:gapWidth val="20"/>
        <c:overlap val="100"/>
        <c:axId val="1134932735"/>
        <c:axId val="1134931775"/>
      </c:barChart>
      <c:catAx>
        <c:axId val="1134932735"/>
        <c:scaling>
          <c:orientation val="maxMin"/>
        </c:scaling>
        <c:delete val="1"/>
        <c:axPos val="l"/>
        <c:numFmt formatCode="General" sourceLinked="1"/>
        <c:majorTickMark val="none"/>
        <c:minorTickMark val="none"/>
        <c:tickLblPos val="nextTo"/>
        <c:crossAx val="1134931775"/>
        <c:crosses val="autoZero"/>
        <c:auto val="1"/>
        <c:lblAlgn val="ctr"/>
        <c:lblOffset val="100"/>
        <c:noMultiLvlLbl val="0"/>
      </c:catAx>
      <c:valAx>
        <c:axId val="1134931775"/>
        <c:scaling>
          <c:orientation val="minMax"/>
        </c:scaling>
        <c:delete val="0"/>
        <c:axPos val="t"/>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sv-SE"/>
          </a:p>
        </c:txPr>
        <c:crossAx val="1134932735"/>
        <c:crosses val="autoZero"/>
        <c:crossBetween val="between"/>
        <c:majorUnit val="0.2"/>
      </c:valAx>
      <c:spPr>
        <a:noFill/>
        <a:ln>
          <a:noFill/>
        </a:ln>
        <a:effectLst/>
      </c:spPr>
    </c:plotArea>
    <c:legend>
      <c:legendPos val="b"/>
      <c:layout>
        <c:manualLayout>
          <c:xMode val="edge"/>
          <c:yMode val="edge"/>
          <c:x val="5.4227485236220473E-2"/>
          <c:y val="0.88270346855623227"/>
          <c:w val="0.87904490649606293"/>
          <c:h val="4.424038578246870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763978989677224E-2"/>
          <c:y val="0.17645388989009589"/>
          <c:w val="0.89482254899553337"/>
          <c:h val="0.62214423641165817"/>
        </c:manualLayout>
      </c:layout>
      <c:barChart>
        <c:barDir val="col"/>
        <c:grouping val="clustered"/>
        <c:varyColors val="0"/>
        <c:ser>
          <c:idx val="1"/>
          <c:order val="0"/>
          <c:spPr>
            <a:solidFill>
              <a:srgbClr val="50B5B8"/>
            </a:solidFill>
            <a:ln>
              <a:solidFill>
                <a:srgbClr val="50B5B8"/>
              </a:solidFill>
            </a:ln>
          </c:spPr>
          <c:invertIfNegative val="0"/>
          <c:dLbls>
            <c:dLbl>
              <c:idx val="3"/>
              <c:numFmt formatCode="##\%" sourceLinked="0"/>
              <c:spPr>
                <a:noFill/>
                <a:ln w="22231">
                  <a:noFill/>
                </a:ln>
                <a:effectLst/>
              </c:spPr>
              <c:txPr>
                <a:bodyPr wrap="square" lIns="38100" tIns="19050" rIns="38100" bIns="19050" anchor="ctr">
                  <a:spAutoFit/>
                </a:bodyPr>
                <a:lstStyle/>
                <a:p>
                  <a:pPr algn="ctr">
                    <a:defRPr lang="sv-SE" sz="16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2-300A-4F4D-8E84-1220A3D9FA11}"/>
                </c:ext>
              </c:extLst>
            </c:dLbl>
            <c:numFmt formatCode="##\%" sourceLinked="0"/>
            <c:spPr>
              <a:noFill/>
              <a:ln w="22231">
                <a:noFill/>
              </a:ln>
            </c:spPr>
            <c:txPr>
              <a:bodyPr/>
              <a:lstStyle/>
              <a:p>
                <a:pPr algn="ctr">
                  <a:defRPr lang="sv-SE" sz="16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Samtliga</c:v>
                </c:pt>
                <c:pt idx="1">
                  <c:v>Mindre än 30 000 invånare</c:v>
                </c:pt>
                <c:pt idx="2">
                  <c:v>30-200 000 invånare</c:v>
                </c:pt>
                <c:pt idx="3">
                  <c:v>200 000- invånare</c:v>
                </c:pt>
              </c:strCache>
            </c:strRef>
          </c:cat>
          <c:val>
            <c:numRef>
              <c:f>Sheet1!$B$2:$B$5</c:f>
              <c:numCache>
                <c:formatCode>General</c:formatCode>
                <c:ptCount val="4"/>
                <c:pt idx="0">
                  <c:v>58.003629764065259</c:v>
                </c:pt>
                <c:pt idx="1">
                  <c:v>52.690863579474311</c:v>
                </c:pt>
                <c:pt idx="2">
                  <c:v>64.501372369624846</c:v>
                </c:pt>
                <c:pt idx="3">
                  <c:v>79.687500000000014</c:v>
                </c:pt>
              </c:numCache>
            </c:numRef>
          </c:val>
          <c:extLst>
            <c:ext xmlns:c16="http://schemas.microsoft.com/office/drawing/2014/chart" uri="{C3380CC4-5D6E-409C-BE32-E72D297353CC}">
              <c16:uniqueId val="{00000001-300A-4F4D-8E84-1220A3D9FA11}"/>
            </c:ext>
          </c:extLst>
        </c:ser>
        <c:dLbls>
          <c:dLblPos val="ctr"/>
          <c:showLegendKey val="0"/>
          <c:showVal val="1"/>
          <c:showCatName val="0"/>
          <c:showSerName val="0"/>
          <c:showPercent val="0"/>
          <c:showBubbleSize val="0"/>
        </c:dLbls>
        <c:gapWidth val="150"/>
        <c:overlap val="-1"/>
        <c:axId val="188551936"/>
        <c:axId val="188553472"/>
      </c:barChart>
      <c:catAx>
        <c:axId val="188551936"/>
        <c:scaling>
          <c:orientation val="minMax"/>
        </c:scaling>
        <c:delete val="0"/>
        <c:axPos val="b"/>
        <c:numFmt formatCode="General" sourceLinked="0"/>
        <c:majorTickMark val="none"/>
        <c:minorTickMark val="none"/>
        <c:tickLblPos val="nextTo"/>
        <c:spPr>
          <a:ln w="11115">
            <a:solidFill>
              <a:sysClr val="windowText" lastClr="000000"/>
            </a:solidFill>
            <a:prstDash val="solid"/>
          </a:ln>
        </c:spPr>
        <c:txPr>
          <a:bodyPr rot="0" vert="horz" anchor="ctr" anchorCtr="1"/>
          <a:lstStyle/>
          <a:p>
            <a:pPr algn="ctr">
              <a:defRPr lang="en-US" sz="1000" b="0" i="0" u="none" strike="noStrike" kern="1200" baseline="0">
                <a:solidFill>
                  <a:srgbClr val="333333"/>
                </a:solidFill>
                <a:latin typeface="Arial Nova Light" panose="020B0304020202020204" pitchFamily="34" charset="0"/>
                <a:ea typeface="Verdana"/>
                <a:cs typeface="Arial" panose="020B0604020202020204" pitchFamily="34" charset="0"/>
              </a:defRPr>
            </a:pPr>
            <a:endParaRPr lang="sv-SE"/>
          </a:p>
        </c:txPr>
        <c:crossAx val="188553472"/>
        <c:crossesAt val="0"/>
        <c:auto val="0"/>
        <c:lblAlgn val="ctr"/>
        <c:lblOffset val="100"/>
        <c:tickLblSkip val="1"/>
        <c:tickMarkSkip val="1"/>
        <c:noMultiLvlLbl val="0"/>
      </c:catAx>
      <c:valAx>
        <c:axId val="188553472"/>
        <c:scaling>
          <c:orientation val="minMax"/>
          <c:max val="100"/>
          <c:min val="0"/>
        </c:scaling>
        <c:delete val="0"/>
        <c:axPos val="l"/>
        <c:numFmt formatCode="##0\%" sourceLinked="0"/>
        <c:majorTickMark val="out"/>
        <c:minorTickMark val="none"/>
        <c:tickLblPos val="nextTo"/>
        <c:spPr>
          <a:ln w="8337">
            <a:noFill/>
          </a:ln>
        </c:spPr>
        <c:txPr>
          <a:bodyPr rot="0" vert="horz"/>
          <a:lstStyle/>
          <a:p>
            <a:pPr>
              <a:defRPr sz="1200" b="0" i="0" u="none" strike="noStrike" baseline="0">
                <a:solidFill>
                  <a:schemeClr val="tx1"/>
                </a:solidFill>
                <a:latin typeface="Arial Nova Light" panose="020B0304020202020204" pitchFamily="34" charset="0"/>
                <a:ea typeface="Verdana"/>
                <a:cs typeface="Arial" panose="020B0604020202020204" pitchFamily="34" charset="0"/>
              </a:defRPr>
            </a:pPr>
            <a:endParaRPr lang="sv-SE"/>
          </a:p>
        </c:txPr>
        <c:crossAx val="188551936"/>
        <c:crosses val="autoZero"/>
        <c:crossBetween val="between"/>
        <c:majorUnit val="20"/>
        <c:minorUnit val="10"/>
      </c:valAx>
    </c:plotArea>
    <c:plotVisOnly val="1"/>
    <c:dispBlanksAs val="gap"/>
    <c:showDLblsOverMax val="0"/>
  </c:chart>
  <c:spPr>
    <a:noFill/>
    <a:ln>
      <a:noFill/>
    </a:ln>
  </c:spPr>
  <c:txPr>
    <a:bodyPr/>
    <a:lstStyle/>
    <a:p>
      <a:pPr>
        <a:defRPr sz="875" b="0" i="0" u="none" strike="noStrike" baseline="0">
          <a:solidFill>
            <a:schemeClr val="tx1"/>
          </a:solidFill>
          <a:latin typeface="Arial"/>
          <a:ea typeface="Arial"/>
          <a:cs typeface="Arial"/>
        </a:defRPr>
      </a:pPr>
      <a:endParaRPr lang="sv-SE"/>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763978989677224E-2"/>
          <c:y val="0.17645388989009589"/>
          <c:w val="0.89482254899553337"/>
          <c:h val="0.62214423641165817"/>
        </c:manualLayout>
      </c:layout>
      <c:barChart>
        <c:barDir val="col"/>
        <c:grouping val="clustered"/>
        <c:varyColors val="0"/>
        <c:ser>
          <c:idx val="1"/>
          <c:order val="0"/>
          <c:spPr>
            <a:solidFill>
              <a:srgbClr val="50B5B8"/>
            </a:solidFill>
            <a:ln>
              <a:solidFill>
                <a:srgbClr val="50B5B8"/>
              </a:solidFill>
            </a:ln>
          </c:spPr>
          <c:invertIfNegative val="0"/>
          <c:dLbls>
            <c:dLbl>
              <c:idx val="3"/>
              <c:numFmt formatCode="##\%" sourceLinked="0"/>
              <c:spPr>
                <a:noFill/>
                <a:ln w="22231">
                  <a:noFill/>
                </a:ln>
                <a:effectLst/>
              </c:spPr>
              <c:txPr>
                <a:bodyPr wrap="square" lIns="38100" tIns="19050" rIns="38100" bIns="19050" anchor="ctr">
                  <a:spAutoFit/>
                </a:bodyPr>
                <a:lstStyle/>
                <a:p>
                  <a:pPr algn="ctr">
                    <a:defRPr lang="sv-SE" sz="16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0-EACA-4D65-8BD5-1DAA9619C055}"/>
                </c:ext>
              </c:extLst>
            </c:dLbl>
            <c:numFmt formatCode="##\%" sourceLinked="0"/>
            <c:spPr>
              <a:noFill/>
              <a:ln w="22231">
                <a:noFill/>
              </a:ln>
            </c:spPr>
            <c:txPr>
              <a:bodyPr/>
              <a:lstStyle/>
              <a:p>
                <a:pPr algn="ctr">
                  <a:defRPr lang="sv-SE" sz="16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Samtliga</c:v>
                </c:pt>
                <c:pt idx="1">
                  <c:v>Mindre än 30 000 invånare</c:v>
                </c:pt>
                <c:pt idx="2">
                  <c:v>30-200 000 invånare</c:v>
                </c:pt>
                <c:pt idx="3">
                  <c:v>200 000- invånare</c:v>
                </c:pt>
              </c:strCache>
            </c:strRef>
          </c:cat>
          <c:val>
            <c:numRef>
              <c:f>Sheet1!$B$2:$B$5</c:f>
              <c:numCache>
                <c:formatCode>General</c:formatCode>
                <c:ptCount val="4"/>
                <c:pt idx="0">
                  <c:v>85.263157894736892</c:v>
                </c:pt>
                <c:pt idx="1">
                  <c:v>82.290362953692181</c:v>
                </c:pt>
                <c:pt idx="2">
                  <c:v>89.204025617566259</c:v>
                </c:pt>
                <c:pt idx="3">
                  <c:v>92.187500000000028</c:v>
                </c:pt>
              </c:numCache>
            </c:numRef>
          </c:val>
          <c:extLst>
            <c:ext xmlns:c16="http://schemas.microsoft.com/office/drawing/2014/chart" uri="{C3380CC4-5D6E-409C-BE32-E72D297353CC}">
              <c16:uniqueId val="{00000001-EACA-4D65-8BD5-1DAA9619C055}"/>
            </c:ext>
          </c:extLst>
        </c:ser>
        <c:dLbls>
          <c:dLblPos val="ctr"/>
          <c:showLegendKey val="0"/>
          <c:showVal val="1"/>
          <c:showCatName val="0"/>
          <c:showSerName val="0"/>
          <c:showPercent val="0"/>
          <c:showBubbleSize val="0"/>
        </c:dLbls>
        <c:gapWidth val="150"/>
        <c:overlap val="-1"/>
        <c:axId val="188551936"/>
        <c:axId val="188553472"/>
      </c:barChart>
      <c:catAx>
        <c:axId val="188551936"/>
        <c:scaling>
          <c:orientation val="minMax"/>
        </c:scaling>
        <c:delete val="0"/>
        <c:axPos val="b"/>
        <c:numFmt formatCode="General" sourceLinked="0"/>
        <c:majorTickMark val="none"/>
        <c:minorTickMark val="none"/>
        <c:tickLblPos val="nextTo"/>
        <c:spPr>
          <a:ln w="11115">
            <a:solidFill>
              <a:sysClr val="windowText" lastClr="000000"/>
            </a:solidFill>
            <a:prstDash val="solid"/>
          </a:ln>
        </c:spPr>
        <c:txPr>
          <a:bodyPr rot="0" vert="horz" anchor="ctr" anchorCtr="1"/>
          <a:lstStyle/>
          <a:p>
            <a:pPr algn="ctr">
              <a:defRPr lang="en-US" sz="1000" b="0" i="0" u="none" strike="noStrike" kern="1200" baseline="0">
                <a:solidFill>
                  <a:srgbClr val="333333"/>
                </a:solidFill>
                <a:latin typeface="Arial Nova Light" panose="020B0304020202020204" pitchFamily="34" charset="0"/>
                <a:ea typeface="Verdana"/>
                <a:cs typeface="Arial" panose="020B0604020202020204" pitchFamily="34" charset="0"/>
              </a:defRPr>
            </a:pPr>
            <a:endParaRPr lang="sv-SE"/>
          </a:p>
        </c:txPr>
        <c:crossAx val="188553472"/>
        <c:crossesAt val="0"/>
        <c:auto val="0"/>
        <c:lblAlgn val="ctr"/>
        <c:lblOffset val="100"/>
        <c:tickLblSkip val="1"/>
        <c:tickMarkSkip val="1"/>
        <c:noMultiLvlLbl val="0"/>
      </c:catAx>
      <c:valAx>
        <c:axId val="188553472"/>
        <c:scaling>
          <c:orientation val="minMax"/>
          <c:max val="100"/>
          <c:min val="0"/>
        </c:scaling>
        <c:delete val="0"/>
        <c:axPos val="l"/>
        <c:numFmt formatCode="##0\%" sourceLinked="0"/>
        <c:majorTickMark val="out"/>
        <c:minorTickMark val="none"/>
        <c:tickLblPos val="nextTo"/>
        <c:spPr>
          <a:ln w="8337">
            <a:noFill/>
          </a:ln>
        </c:spPr>
        <c:txPr>
          <a:bodyPr rot="0" vert="horz"/>
          <a:lstStyle/>
          <a:p>
            <a:pPr>
              <a:defRPr sz="1200" b="0" i="0" u="none" strike="noStrike" baseline="0">
                <a:solidFill>
                  <a:schemeClr val="tx1"/>
                </a:solidFill>
                <a:latin typeface="Arial Nova Light" panose="020B0304020202020204" pitchFamily="34" charset="0"/>
                <a:ea typeface="Verdana"/>
                <a:cs typeface="Arial" panose="020B0604020202020204" pitchFamily="34" charset="0"/>
              </a:defRPr>
            </a:pPr>
            <a:endParaRPr lang="sv-SE"/>
          </a:p>
        </c:txPr>
        <c:crossAx val="188551936"/>
        <c:crosses val="autoZero"/>
        <c:crossBetween val="between"/>
        <c:majorUnit val="20"/>
        <c:minorUnit val="10"/>
      </c:valAx>
    </c:plotArea>
    <c:plotVisOnly val="1"/>
    <c:dispBlanksAs val="gap"/>
    <c:showDLblsOverMax val="0"/>
  </c:chart>
  <c:spPr>
    <a:noFill/>
    <a:ln>
      <a:noFill/>
    </a:ln>
  </c:spPr>
  <c:txPr>
    <a:bodyPr/>
    <a:lstStyle/>
    <a:p>
      <a:pPr>
        <a:defRPr sz="875" b="0" i="0" u="none" strike="noStrike" baseline="0">
          <a:solidFill>
            <a:schemeClr val="tx1"/>
          </a:solidFill>
          <a:latin typeface="Arial"/>
          <a:ea typeface="Arial"/>
          <a:cs typeface="Arial"/>
        </a:defRPr>
      </a:pPr>
      <a:endParaRPr lang="sv-SE"/>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763978989677224E-2"/>
          <c:y val="0.17645388989009589"/>
          <c:w val="0.89482254899553337"/>
          <c:h val="0.62214423641165817"/>
        </c:manualLayout>
      </c:layout>
      <c:barChart>
        <c:barDir val="col"/>
        <c:grouping val="clustered"/>
        <c:varyColors val="0"/>
        <c:ser>
          <c:idx val="1"/>
          <c:order val="0"/>
          <c:spPr>
            <a:solidFill>
              <a:srgbClr val="50B5B8"/>
            </a:solidFill>
            <a:ln>
              <a:solidFill>
                <a:srgbClr val="50B5B8"/>
              </a:solidFill>
            </a:ln>
          </c:spPr>
          <c:invertIfNegative val="0"/>
          <c:dLbls>
            <c:dLbl>
              <c:idx val="3"/>
              <c:numFmt formatCode="##\%" sourceLinked="0"/>
              <c:spPr>
                <a:noFill/>
                <a:ln w="22231">
                  <a:noFill/>
                </a:ln>
                <a:effectLst/>
              </c:spPr>
              <c:txPr>
                <a:bodyPr wrap="square" lIns="38100" tIns="19050" rIns="38100" bIns="19050" anchor="ctr">
                  <a:spAutoFit/>
                </a:bodyPr>
                <a:lstStyle/>
                <a:p>
                  <a:pPr algn="ctr">
                    <a:defRPr lang="sv-SE" sz="16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0-EACA-4D65-8BD5-1DAA9619C055}"/>
                </c:ext>
              </c:extLst>
            </c:dLbl>
            <c:numFmt formatCode="##\%" sourceLinked="0"/>
            <c:spPr>
              <a:noFill/>
              <a:ln w="22231">
                <a:noFill/>
              </a:ln>
            </c:spPr>
            <c:txPr>
              <a:bodyPr/>
              <a:lstStyle/>
              <a:p>
                <a:pPr algn="ctr">
                  <a:defRPr lang="sv-SE" sz="1600" b="0" i="0" u="none" strike="noStrike" kern="1200" baseline="0">
                    <a:solidFill>
                      <a:schemeClr val="tx1">
                        <a:lumMod val="50000"/>
                        <a:lumOff val="50000"/>
                      </a:schemeClr>
                    </a:solidFill>
                    <a:latin typeface="Arial Nova Light" panose="020B0304020202020204" pitchFamily="34" charset="0"/>
                    <a:ea typeface="Verdana"/>
                    <a:cs typeface="Arial" panose="020B0604020202020204" pitchFamily="34" charset="0"/>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Samtliga</c:v>
                </c:pt>
                <c:pt idx="1">
                  <c:v>Mindre än 30 000 invånare</c:v>
                </c:pt>
                <c:pt idx="2">
                  <c:v>30-200 000 invånare</c:v>
                </c:pt>
                <c:pt idx="3">
                  <c:v>200 000- invånare</c:v>
                </c:pt>
              </c:strCache>
            </c:strRef>
          </c:cat>
          <c:val>
            <c:numRef>
              <c:f>Sheet1!$B$2:$B$5</c:f>
              <c:numCache>
                <c:formatCode>General</c:formatCode>
                <c:ptCount val="4"/>
                <c:pt idx="0">
                  <c:v>82.214156079854845</c:v>
                </c:pt>
                <c:pt idx="1">
                  <c:v>78.911138923654534</c:v>
                </c:pt>
                <c:pt idx="2">
                  <c:v>86.550777676120788</c:v>
                </c:pt>
                <c:pt idx="3">
                  <c:v>90.624999999999986</c:v>
                </c:pt>
              </c:numCache>
            </c:numRef>
          </c:val>
          <c:extLst>
            <c:ext xmlns:c16="http://schemas.microsoft.com/office/drawing/2014/chart" uri="{C3380CC4-5D6E-409C-BE32-E72D297353CC}">
              <c16:uniqueId val="{00000001-EACA-4D65-8BD5-1DAA9619C055}"/>
            </c:ext>
          </c:extLst>
        </c:ser>
        <c:dLbls>
          <c:dLblPos val="ctr"/>
          <c:showLegendKey val="0"/>
          <c:showVal val="1"/>
          <c:showCatName val="0"/>
          <c:showSerName val="0"/>
          <c:showPercent val="0"/>
          <c:showBubbleSize val="0"/>
        </c:dLbls>
        <c:gapWidth val="150"/>
        <c:overlap val="-1"/>
        <c:axId val="188551936"/>
        <c:axId val="188553472"/>
      </c:barChart>
      <c:catAx>
        <c:axId val="188551936"/>
        <c:scaling>
          <c:orientation val="minMax"/>
        </c:scaling>
        <c:delete val="0"/>
        <c:axPos val="b"/>
        <c:numFmt formatCode="General" sourceLinked="0"/>
        <c:majorTickMark val="none"/>
        <c:minorTickMark val="none"/>
        <c:tickLblPos val="nextTo"/>
        <c:spPr>
          <a:ln w="11115">
            <a:solidFill>
              <a:sysClr val="windowText" lastClr="000000"/>
            </a:solidFill>
            <a:prstDash val="solid"/>
          </a:ln>
        </c:spPr>
        <c:txPr>
          <a:bodyPr rot="0" vert="horz" anchor="ctr" anchorCtr="1"/>
          <a:lstStyle/>
          <a:p>
            <a:pPr algn="ctr">
              <a:defRPr lang="en-US" sz="1000" b="0" i="0" u="none" strike="noStrike" kern="1200" baseline="0">
                <a:solidFill>
                  <a:srgbClr val="333333"/>
                </a:solidFill>
                <a:latin typeface="Arial Nova Light" panose="020B0304020202020204" pitchFamily="34" charset="0"/>
                <a:ea typeface="Verdana"/>
                <a:cs typeface="Arial" panose="020B0604020202020204" pitchFamily="34" charset="0"/>
              </a:defRPr>
            </a:pPr>
            <a:endParaRPr lang="sv-SE"/>
          </a:p>
        </c:txPr>
        <c:crossAx val="188553472"/>
        <c:crossesAt val="0"/>
        <c:auto val="0"/>
        <c:lblAlgn val="ctr"/>
        <c:lblOffset val="100"/>
        <c:tickLblSkip val="1"/>
        <c:tickMarkSkip val="1"/>
        <c:noMultiLvlLbl val="0"/>
      </c:catAx>
      <c:valAx>
        <c:axId val="188553472"/>
        <c:scaling>
          <c:orientation val="minMax"/>
          <c:max val="100"/>
          <c:min val="0"/>
        </c:scaling>
        <c:delete val="0"/>
        <c:axPos val="l"/>
        <c:numFmt formatCode="##0\%" sourceLinked="0"/>
        <c:majorTickMark val="out"/>
        <c:minorTickMark val="none"/>
        <c:tickLblPos val="nextTo"/>
        <c:spPr>
          <a:ln w="8337">
            <a:noFill/>
          </a:ln>
        </c:spPr>
        <c:txPr>
          <a:bodyPr rot="0" vert="horz"/>
          <a:lstStyle/>
          <a:p>
            <a:pPr>
              <a:defRPr sz="1200" b="0" i="0" u="none" strike="noStrike" baseline="0">
                <a:solidFill>
                  <a:schemeClr val="tx1"/>
                </a:solidFill>
                <a:latin typeface="Arial Nova Light" panose="020B0304020202020204" pitchFamily="34" charset="0"/>
                <a:ea typeface="Verdana"/>
                <a:cs typeface="Arial" panose="020B0604020202020204" pitchFamily="34" charset="0"/>
              </a:defRPr>
            </a:pPr>
            <a:endParaRPr lang="sv-SE"/>
          </a:p>
        </c:txPr>
        <c:crossAx val="188551936"/>
        <c:crosses val="autoZero"/>
        <c:crossBetween val="between"/>
        <c:majorUnit val="20"/>
        <c:minorUnit val="10"/>
      </c:valAx>
    </c:plotArea>
    <c:plotVisOnly val="1"/>
    <c:dispBlanksAs val="gap"/>
    <c:showDLblsOverMax val="0"/>
  </c:chart>
  <c:spPr>
    <a:noFill/>
    <a:ln>
      <a:noFill/>
    </a:ln>
  </c:spPr>
  <c:txPr>
    <a:bodyPr/>
    <a:lstStyle/>
    <a:p>
      <a:pPr>
        <a:defRPr sz="875" b="0" i="0" u="none" strike="noStrike" baseline="0">
          <a:solidFill>
            <a:schemeClr val="tx1"/>
          </a:solidFill>
          <a:latin typeface="Arial"/>
          <a:ea typeface="Arial"/>
          <a:cs typeface="Arial"/>
        </a:defRPr>
      </a:pPr>
      <a:endParaRPr lang="sv-SE"/>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38951771653537E-2"/>
          <c:y val="0.1202809037562939"/>
          <c:w val="0.78280954724409446"/>
          <c:h val="0.65485496437602086"/>
        </c:manualLayout>
      </c:layout>
      <c:barChart>
        <c:barDir val="bar"/>
        <c:grouping val="percentStacked"/>
        <c:varyColors val="0"/>
        <c:ser>
          <c:idx val="4"/>
          <c:order val="0"/>
          <c:tx>
            <c:strRef>
              <c:f>Sheet1!$A$6</c:f>
              <c:strCache>
                <c:ptCount val="1"/>
                <c:pt idx="0">
                  <c:v>Mycket bra</c:v>
                </c:pt>
              </c:strCache>
            </c:strRef>
          </c:tx>
          <c:spPr>
            <a:solidFill>
              <a:srgbClr val="116478"/>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0-0AF3-4367-B59F-9793F51D067A}"/>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1-0AF3-4367-B59F-9793F51D067A}"/>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2-0AF3-4367-B59F-9793F51D067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Ett år 2025</c:v>
                </c:pt>
                <c:pt idx="1">
                  <c:v>Ett år 2023</c:v>
                </c:pt>
                <c:pt idx="2">
                  <c:v>    </c:v>
                </c:pt>
                <c:pt idx="3">
                  <c:v>Fem år 2025</c:v>
                </c:pt>
                <c:pt idx="4">
                  <c:v>Fem år 2023</c:v>
                </c:pt>
                <c:pt idx="5">
                  <c:v>     </c:v>
                </c:pt>
                <c:pt idx="6">
                  <c:v>Tjugo år 2025</c:v>
                </c:pt>
                <c:pt idx="7">
                  <c:v>Tjugo år 2023</c:v>
                </c:pt>
              </c:strCache>
            </c:strRef>
          </c:cat>
          <c:val>
            <c:numRef>
              <c:f>Sheet1!$B$6:$I$6</c:f>
              <c:numCache>
                <c:formatCode>General</c:formatCode>
                <c:ptCount val="8"/>
                <c:pt idx="0" formatCode="0%">
                  <c:v>0.16</c:v>
                </c:pt>
                <c:pt idx="1">
                  <c:v>12.665100000000001</c:v>
                </c:pt>
                <c:pt idx="3" formatCode="0%">
                  <c:v>0.11</c:v>
                </c:pt>
                <c:pt idx="4">
                  <c:v>10.7485</c:v>
                </c:pt>
                <c:pt idx="6" formatCode="0%">
                  <c:v>0.1</c:v>
                </c:pt>
                <c:pt idx="7">
                  <c:v>11.680899999999999</c:v>
                </c:pt>
              </c:numCache>
            </c:numRef>
          </c:val>
          <c:extLst>
            <c:ext xmlns:c16="http://schemas.microsoft.com/office/drawing/2014/chart" uri="{C3380CC4-5D6E-409C-BE32-E72D297353CC}">
              <c16:uniqueId val="{00000004-E663-40F0-83B3-B4602E338587}"/>
            </c:ext>
          </c:extLst>
        </c:ser>
        <c:ser>
          <c:idx val="3"/>
          <c:order val="1"/>
          <c:tx>
            <c:strRef>
              <c:f>Sheet1!$A$5</c:f>
              <c:strCache>
                <c:ptCount val="1"/>
                <c:pt idx="0">
                  <c:v>Ganska bra</c:v>
                </c:pt>
              </c:strCache>
            </c:strRef>
          </c:tx>
          <c:spPr>
            <a:solidFill>
              <a:srgbClr val="58C1C4"/>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4-0AF3-4367-B59F-9793F51D067A}"/>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3-0AF3-4367-B59F-9793F51D067A}"/>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5-0AF3-4367-B59F-9793F51D067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Ett år 2025</c:v>
                </c:pt>
                <c:pt idx="1">
                  <c:v>Ett år 2023</c:v>
                </c:pt>
                <c:pt idx="2">
                  <c:v>    </c:v>
                </c:pt>
                <c:pt idx="3">
                  <c:v>Fem år 2025</c:v>
                </c:pt>
                <c:pt idx="4">
                  <c:v>Fem år 2023</c:v>
                </c:pt>
                <c:pt idx="5">
                  <c:v>     </c:v>
                </c:pt>
                <c:pt idx="6">
                  <c:v>Tjugo år 2025</c:v>
                </c:pt>
                <c:pt idx="7">
                  <c:v>Tjugo år 2023</c:v>
                </c:pt>
              </c:strCache>
            </c:strRef>
          </c:cat>
          <c:val>
            <c:numRef>
              <c:f>Sheet1!$B$5:$I$5</c:f>
              <c:numCache>
                <c:formatCode>General</c:formatCode>
                <c:ptCount val="8"/>
                <c:pt idx="0" formatCode="0%">
                  <c:v>0.39</c:v>
                </c:pt>
                <c:pt idx="1">
                  <c:v>37.8399</c:v>
                </c:pt>
                <c:pt idx="3" formatCode="0%">
                  <c:v>0.38</c:v>
                </c:pt>
                <c:pt idx="4">
                  <c:v>35.716099999999997</c:v>
                </c:pt>
                <c:pt idx="6" formatCode="0%">
                  <c:v>0.28999999999999998</c:v>
                </c:pt>
                <c:pt idx="7">
                  <c:v>27.1173</c:v>
                </c:pt>
              </c:numCache>
            </c:numRef>
          </c:val>
          <c:extLst>
            <c:ext xmlns:c16="http://schemas.microsoft.com/office/drawing/2014/chart" uri="{C3380CC4-5D6E-409C-BE32-E72D297353CC}">
              <c16:uniqueId val="{00000003-E663-40F0-83B3-B4602E338587}"/>
            </c:ext>
          </c:extLst>
        </c:ser>
        <c:ser>
          <c:idx val="2"/>
          <c:order val="2"/>
          <c:tx>
            <c:strRef>
              <c:f>Sheet1!$A$4</c:f>
              <c:strCache>
                <c:ptCount val="1"/>
                <c:pt idx="0">
                  <c:v>Varken dålig eller bra</c:v>
                </c:pt>
              </c:strCache>
            </c:strRef>
          </c:tx>
          <c:spPr>
            <a:solidFill>
              <a:srgbClr val="D5F2EC"/>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6-0AF3-4367-B59F-9793F51D067A}"/>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7-0AF3-4367-B59F-9793F51D067A}"/>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8-0AF3-4367-B59F-9793F51D067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Ett år 2025</c:v>
                </c:pt>
                <c:pt idx="1">
                  <c:v>Ett år 2023</c:v>
                </c:pt>
                <c:pt idx="2">
                  <c:v>    </c:v>
                </c:pt>
                <c:pt idx="3">
                  <c:v>Fem år 2025</c:v>
                </c:pt>
                <c:pt idx="4">
                  <c:v>Fem år 2023</c:v>
                </c:pt>
                <c:pt idx="5">
                  <c:v>     </c:v>
                </c:pt>
                <c:pt idx="6">
                  <c:v>Tjugo år 2025</c:v>
                </c:pt>
                <c:pt idx="7">
                  <c:v>Tjugo år 2023</c:v>
                </c:pt>
              </c:strCache>
            </c:strRef>
          </c:cat>
          <c:val>
            <c:numRef>
              <c:f>Sheet1!$B$4:$I$4</c:f>
              <c:numCache>
                <c:formatCode>General</c:formatCode>
                <c:ptCount val="8"/>
                <c:pt idx="0" formatCode="0%">
                  <c:v>0.24</c:v>
                </c:pt>
                <c:pt idx="1">
                  <c:v>26.9619</c:v>
                </c:pt>
                <c:pt idx="3" formatCode="0%">
                  <c:v>0.25</c:v>
                </c:pt>
                <c:pt idx="4">
                  <c:v>25.226600000000001</c:v>
                </c:pt>
                <c:pt idx="6" formatCode="0%">
                  <c:v>0.22</c:v>
                </c:pt>
                <c:pt idx="7">
                  <c:v>18.9588</c:v>
                </c:pt>
              </c:numCache>
            </c:numRef>
          </c:val>
          <c:extLst>
            <c:ext xmlns:c16="http://schemas.microsoft.com/office/drawing/2014/chart" uri="{C3380CC4-5D6E-409C-BE32-E72D297353CC}">
              <c16:uniqueId val="{00000002-E663-40F0-83B3-B4602E338587}"/>
            </c:ext>
          </c:extLst>
        </c:ser>
        <c:ser>
          <c:idx val="1"/>
          <c:order val="3"/>
          <c:tx>
            <c:strRef>
              <c:f>Sheet1!$A$3</c:f>
              <c:strCache>
                <c:ptCount val="1"/>
                <c:pt idx="0">
                  <c:v>Ganska dålig</c:v>
                </c:pt>
              </c:strCache>
            </c:strRef>
          </c:tx>
          <c:spPr>
            <a:solidFill>
              <a:srgbClr val="FFAB91"/>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D-0AF3-4367-B59F-9793F51D067A}"/>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C-0AF3-4367-B59F-9793F51D067A}"/>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E-0AF3-4367-B59F-9793F51D067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Ett år 2025</c:v>
                </c:pt>
                <c:pt idx="1">
                  <c:v>Ett år 2023</c:v>
                </c:pt>
                <c:pt idx="2">
                  <c:v>    </c:v>
                </c:pt>
                <c:pt idx="3">
                  <c:v>Fem år 2025</c:v>
                </c:pt>
                <c:pt idx="4">
                  <c:v>Fem år 2023</c:v>
                </c:pt>
                <c:pt idx="5">
                  <c:v>     </c:v>
                </c:pt>
                <c:pt idx="6">
                  <c:v>Tjugo år 2025</c:v>
                </c:pt>
                <c:pt idx="7">
                  <c:v>Tjugo år 2023</c:v>
                </c:pt>
              </c:strCache>
            </c:strRef>
          </c:cat>
          <c:val>
            <c:numRef>
              <c:f>Sheet1!$B$3:$I$3</c:f>
              <c:numCache>
                <c:formatCode>General</c:formatCode>
                <c:ptCount val="8"/>
                <c:pt idx="0" formatCode="0%">
                  <c:v>0.1</c:v>
                </c:pt>
                <c:pt idx="1">
                  <c:v>10.5931</c:v>
                </c:pt>
                <c:pt idx="3" formatCode="0%">
                  <c:v>0.14000000000000001</c:v>
                </c:pt>
                <c:pt idx="4">
                  <c:v>12.535600000000001</c:v>
                </c:pt>
                <c:pt idx="6" formatCode="0%">
                  <c:v>0.14000000000000001</c:v>
                </c:pt>
                <c:pt idx="7">
                  <c:v>10.9298</c:v>
                </c:pt>
              </c:numCache>
            </c:numRef>
          </c:val>
          <c:extLst>
            <c:ext xmlns:c16="http://schemas.microsoft.com/office/drawing/2014/chart" uri="{C3380CC4-5D6E-409C-BE32-E72D297353CC}">
              <c16:uniqueId val="{00000001-E663-40F0-83B3-B4602E338587}"/>
            </c:ext>
          </c:extLst>
        </c:ser>
        <c:ser>
          <c:idx val="0"/>
          <c:order val="4"/>
          <c:tx>
            <c:strRef>
              <c:f>Sheet1!$A$2</c:f>
              <c:strCache>
                <c:ptCount val="1"/>
                <c:pt idx="0">
                  <c:v>Mycket dålig</c:v>
                </c:pt>
              </c:strCache>
            </c:strRef>
          </c:tx>
          <c:spPr>
            <a:solidFill>
              <a:schemeClr val="accent6"/>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2-8420-49DD-9054-B33DEDFA7DB3}"/>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1-8420-49DD-9054-B33DEDFA7DB3}"/>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0-8420-49DD-9054-B33DEDFA7DB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Ett år 2025</c:v>
                </c:pt>
                <c:pt idx="1">
                  <c:v>Ett år 2023</c:v>
                </c:pt>
                <c:pt idx="2">
                  <c:v>    </c:v>
                </c:pt>
                <c:pt idx="3">
                  <c:v>Fem år 2025</c:v>
                </c:pt>
                <c:pt idx="4">
                  <c:v>Fem år 2023</c:v>
                </c:pt>
                <c:pt idx="5">
                  <c:v>     </c:v>
                </c:pt>
                <c:pt idx="6">
                  <c:v>Tjugo år 2025</c:v>
                </c:pt>
                <c:pt idx="7">
                  <c:v>Tjugo år 2023</c:v>
                </c:pt>
              </c:strCache>
            </c:strRef>
          </c:cat>
          <c:val>
            <c:numRef>
              <c:f>Sheet1!$B$2:$I$2</c:f>
              <c:numCache>
                <c:formatCode>General</c:formatCode>
                <c:ptCount val="8"/>
                <c:pt idx="0" formatCode="0%">
                  <c:v>0.03</c:v>
                </c:pt>
                <c:pt idx="1">
                  <c:v>3.7814000000000001</c:v>
                </c:pt>
                <c:pt idx="3" formatCode="0%">
                  <c:v>0.03</c:v>
                </c:pt>
                <c:pt idx="4">
                  <c:v>3.1339000000000001</c:v>
                </c:pt>
                <c:pt idx="6" formatCode="0%">
                  <c:v>0.05</c:v>
                </c:pt>
                <c:pt idx="7">
                  <c:v>4.1440000000000001</c:v>
                </c:pt>
              </c:numCache>
            </c:numRef>
          </c:val>
          <c:extLst>
            <c:ext xmlns:c16="http://schemas.microsoft.com/office/drawing/2014/chart" uri="{C3380CC4-5D6E-409C-BE32-E72D297353CC}">
              <c16:uniqueId val="{00000000-E663-40F0-83B3-B4602E338587}"/>
            </c:ext>
          </c:extLst>
        </c:ser>
        <c:ser>
          <c:idx val="5"/>
          <c:order val="5"/>
          <c:tx>
            <c:strRef>
              <c:f>Sheet1!$A$7</c:f>
              <c:strCache>
                <c:ptCount val="1"/>
                <c:pt idx="0">
                  <c:v>Tveksam, vet ej</c:v>
                </c:pt>
              </c:strCache>
            </c:strRef>
          </c:tx>
          <c:spPr>
            <a:solidFill>
              <a:srgbClr val="D9D9D9"/>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B-0AF3-4367-B59F-9793F51D067A}"/>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A-0AF3-4367-B59F-9793F51D067A}"/>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9-0AF3-4367-B59F-9793F51D067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Ett år 2025</c:v>
                </c:pt>
                <c:pt idx="1">
                  <c:v>Ett år 2023</c:v>
                </c:pt>
                <c:pt idx="2">
                  <c:v>    </c:v>
                </c:pt>
                <c:pt idx="3">
                  <c:v>Fem år 2025</c:v>
                </c:pt>
                <c:pt idx="4">
                  <c:v>Fem år 2023</c:v>
                </c:pt>
                <c:pt idx="5">
                  <c:v>     </c:v>
                </c:pt>
                <c:pt idx="6">
                  <c:v>Tjugo år 2025</c:v>
                </c:pt>
                <c:pt idx="7">
                  <c:v>Tjugo år 2023</c:v>
                </c:pt>
              </c:strCache>
            </c:strRef>
          </c:cat>
          <c:val>
            <c:numRef>
              <c:f>Sheet1!$B$7:$I$7</c:f>
              <c:numCache>
                <c:formatCode>General</c:formatCode>
                <c:ptCount val="8"/>
                <c:pt idx="0" formatCode="0%">
                  <c:v>7.0000000000000007E-2</c:v>
                </c:pt>
                <c:pt idx="1">
                  <c:v>8.1585000000000001</c:v>
                </c:pt>
                <c:pt idx="3" formatCode="0%">
                  <c:v>0.09</c:v>
                </c:pt>
                <c:pt idx="4">
                  <c:v>12.639200000000001</c:v>
                </c:pt>
                <c:pt idx="6" formatCode="0%">
                  <c:v>0.2</c:v>
                </c:pt>
                <c:pt idx="7">
                  <c:v>27.1691</c:v>
                </c:pt>
              </c:numCache>
            </c:numRef>
          </c:val>
          <c:extLst>
            <c:ext xmlns:c16="http://schemas.microsoft.com/office/drawing/2014/chart" uri="{C3380CC4-5D6E-409C-BE32-E72D297353CC}">
              <c16:uniqueId val="{00000005-E663-40F0-83B3-B4602E338587}"/>
            </c:ext>
          </c:extLst>
        </c:ser>
        <c:dLbls>
          <c:showLegendKey val="0"/>
          <c:showVal val="0"/>
          <c:showCatName val="0"/>
          <c:showSerName val="0"/>
          <c:showPercent val="0"/>
          <c:showBubbleSize val="0"/>
        </c:dLbls>
        <c:gapWidth val="20"/>
        <c:overlap val="100"/>
        <c:axId val="1134932735"/>
        <c:axId val="1134931775"/>
      </c:barChart>
      <c:catAx>
        <c:axId val="1134932735"/>
        <c:scaling>
          <c:orientation val="maxMin"/>
        </c:scaling>
        <c:delete val="1"/>
        <c:axPos val="l"/>
        <c:numFmt formatCode="General" sourceLinked="1"/>
        <c:majorTickMark val="none"/>
        <c:minorTickMark val="none"/>
        <c:tickLblPos val="nextTo"/>
        <c:crossAx val="1134931775"/>
        <c:crosses val="autoZero"/>
        <c:auto val="1"/>
        <c:lblAlgn val="ctr"/>
        <c:lblOffset val="100"/>
        <c:noMultiLvlLbl val="0"/>
      </c:catAx>
      <c:valAx>
        <c:axId val="1134931775"/>
        <c:scaling>
          <c:orientation val="minMax"/>
        </c:scaling>
        <c:delete val="0"/>
        <c:axPos val="t"/>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sv-SE"/>
          </a:p>
        </c:txPr>
        <c:crossAx val="1134932735"/>
        <c:crosses val="autoZero"/>
        <c:crossBetween val="between"/>
        <c:majorUnit val="0.2"/>
      </c:valAx>
      <c:spPr>
        <a:noFill/>
        <a:ln>
          <a:noFill/>
        </a:ln>
        <a:effectLst/>
      </c:spPr>
    </c:plotArea>
    <c:legend>
      <c:legendPos val="b"/>
      <c:layout>
        <c:manualLayout>
          <c:xMode val="edge"/>
          <c:yMode val="edge"/>
          <c:x val="5.4227485236220473E-2"/>
          <c:y val="0.88270346855623227"/>
          <c:w val="0.87904490649606293"/>
          <c:h val="4.424038578246870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'Elbehov - Ett år'!$A$2:$C$291</cx:f>
        <cx:nf>'Elbehov - Ett år'!$A$1:$C$1</cx:nf>
        <cx:lvl ptCount="290" name="Kommun">
          <cx:pt idx="0">Arjeplog kommun</cx:pt>
          <cx:pt idx="1">Arvidsjaurs kommun</cx:pt>
          <cx:pt idx="2">Bodens kommun</cx:pt>
          <cx:pt idx="3">Gällivare kommun</cx:pt>
          <cx:pt idx="4">Haparanda</cx:pt>
          <cx:pt idx="5">Jokkmokks kommun</cx:pt>
          <cx:pt idx="6">Kalix kommun</cx:pt>
          <cx:pt idx="7">Kiruna kommun</cx:pt>
          <cx:pt idx="8">Luleå kommun</cx:pt>
          <cx:pt idx="9">Malå kommun</cx:pt>
          <cx:pt idx="10">Norsjö kommun</cx:pt>
          <cx:pt idx="11">Pajala kommun</cx:pt>
          <cx:pt idx="12">Piteå kommun</cx:pt>
          <cx:pt idx="13">Skellefteå kommun</cx:pt>
          <cx:pt idx="14">Älvsbyns kommun</cx:pt>
          <cx:pt idx="15">Överkalix kommun</cx:pt>
          <cx:pt idx="16">Övertorneå kommun</cx:pt>
          <cx:pt idx="17">Bergs kommun</cx:pt>
          <cx:pt idx="18">Bjurholm kommun</cx:pt>
          <cx:pt idx="19">Bollnäs kommun</cx:pt>
          <cx:pt idx="20">Bräcke kommun</cx:pt>
          <cx:pt idx="21">Dorotea kommun</cx:pt>
          <cx:pt idx="22">Hudiksvall kommun</cx:pt>
          <cx:pt idx="23">Härjedalens kommun</cx:pt>
          <cx:pt idx="24">Härnösand kommun</cx:pt>
          <cx:pt idx="25">Kramfors kommun</cx:pt>
          <cx:pt idx="26">Krokoms kommun</cx:pt>
          <cx:pt idx="27">Ljusdal kommun</cx:pt>
          <cx:pt idx="28">Lycksele kommun</cx:pt>
          <cx:pt idx="29">Nordanstig kommun</cx:pt>
          <cx:pt idx="30">Nordmalings kommun</cx:pt>
          <cx:pt idx="31">Ockelbo kommun</cx:pt>
          <cx:pt idx="32">Ovanåker kommun</cx:pt>
          <cx:pt idx="33">Ragunda kommun</cx:pt>
          <cx:pt idx="34">Robertsfors kommun</cx:pt>
          <cx:pt idx="35">Sollefteå kommun</cx:pt>
          <cx:pt idx="36">Sorsele kommun</cx:pt>
          <cx:pt idx="37">Storumans kommun</cx:pt>
          <cx:pt idx="38">Strömsund kommun</cx:pt>
          <cx:pt idx="39">Sundsvalls kommun</cx:pt>
          <cx:pt idx="40">Söderhamn kommun</cx:pt>
          <cx:pt idx="41">Timrå kommun</cx:pt>
          <cx:pt idx="42">Umeå kommun</cx:pt>
          <cx:pt idx="43">Vilhelmina kommun</cx:pt>
          <cx:pt idx="44">Vindeln kommun</cx:pt>
          <cx:pt idx="45">Vännäs kommun</cx:pt>
          <cx:pt idx="46">Ånge kommun</cx:pt>
          <cx:pt idx="47">Åre kommun</cx:pt>
          <cx:pt idx="48">Åsele kommun</cx:pt>
          <cx:pt idx="49">Örnsköldsvik kommun</cx:pt>
          <cx:pt idx="50">Östersund kommun</cx:pt>
          <cx:pt idx="51">Ale kommun</cx:pt>
          <cx:pt idx="52">Alingsås kommun</cx:pt>
          <cx:pt idx="53">Aneby kommun</cx:pt>
          <cx:pt idx="54">Arboga kommun</cx:pt>
          <cx:pt idx="55">Arvika kommun</cx:pt>
          <cx:pt idx="56">Askersund kommun</cx:pt>
          <cx:pt idx="57">Avesta kommun</cx:pt>
          <cx:pt idx="58">Bengtsfors kommun</cx:pt>
          <cx:pt idx="59">Bollebygd kommun</cx:pt>
          <cx:pt idx="60">Borlänge kommun</cx:pt>
          <cx:pt idx="61">Borås kommun</cx:pt>
          <cx:pt idx="62">Botkyrka kommun</cx:pt>
          <cx:pt idx="63">Boxholms kommun</cx:pt>
          <cx:pt idx="64">Dals-Ed kommun</cx:pt>
          <cx:pt idx="65">Danderyd kommun</cx:pt>
          <cx:pt idx="66">Degerfors kommun</cx:pt>
          <cx:pt idx="67">Eda kommun</cx:pt>
          <cx:pt idx="68">Ekerö kommun</cx:pt>
          <cx:pt idx="69">Eksjö kommun</cx:pt>
          <cx:pt idx="70">Enköpings kommun</cx:pt>
          <cx:pt idx="71">Eskilstuna kommun</cx:pt>
          <cx:pt idx="72">Essunga kommun</cx:pt>
          <cx:pt idx="73">Fagersta kommun</cx:pt>
          <cx:pt idx="74">Falköping kommun</cx:pt>
          <cx:pt idx="75">Falu kommun</cx:pt>
          <cx:pt idx="76">Filipstads kommun</cx:pt>
          <cx:pt idx="77">Finspång kommun</cx:pt>
          <cx:pt idx="78">Flens kommun</cx:pt>
          <cx:pt idx="79">Forshaga kommun</cx:pt>
          <cx:pt idx="80">Färgelanda kommun</cx:pt>
          <cx:pt idx="81">Gagnef kommun</cx:pt>
          <cx:pt idx="82">Gislaved kommun</cx:pt>
          <cx:pt idx="83">Gnesta kommun</cx:pt>
          <cx:pt idx="84">Gotland kommun</cx:pt>
          <cx:pt idx="85">Grums kommun</cx:pt>
          <cx:pt idx="86">Grästorp kommun</cx:pt>
          <cx:pt idx="87">Gullspång kommun</cx:pt>
          <cx:pt idx="88">Gävle kommun</cx:pt>
          <cx:pt idx="89">Göteborgs kommun</cx:pt>
          <cx:pt idx="90">Götene kommun</cx:pt>
          <cx:pt idx="91">Habo kommun</cx:pt>
          <cx:pt idx="92">Hagfors kommun</cx:pt>
          <cx:pt idx="93">Hallsberg kommun</cx:pt>
          <cx:pt idx="94">Hallstahammars kommun</cx:pt>
          <cx:pt idx="95">Hammarö kommun</cx:pt>
          <cx:pt idx="96">Haninge kommun</cx:pt>
          <cx:pt idx="97">Heby kommun</cx:pt>
          <cx:pt idx="98">Hedemora kommun</cx:pt>
          <cx:pt idx="99">Herrljunga kommun</cx:pt>
          <cx:pt idx="100">Hjo kommun</cx:pt>
          <cx:pt idx="101">Hofors kommun</cx:pt>
          <cx:pt idx="102">Huddinge kommun</cx:pt>
          <cx:pt idx="103">Hultsfred kommun</cx:pt>
          <cx:pt idx="104">Håbo</cx:pt>
          <cx:pt idx="105">Hällefors kommun</cx:pt>
          <cx:pt idx="106">Härryda kommun</cx:pt>
          <cx:pt idx="107">Järfälla kommun</cx:pt>
          <cx:pt idx="108">Jönköping kommun</cx:pt>
          <cx:pt idx="109">Karlsborgs kommun</cx:pt>
          <cx:pt idx="110">Karlskoga kommun</cx:pt>
          <cx:pt idx="111">Karlstads kommun</cx:pt>
          <cx:pt idx="112">Katrineholms kommun</cx:pt>
          <cx:pt idx="113">Kils kommun</cx:pt>
          <cx:pt idx="114">Kinda kommun</cx:pt>
          <cx:pt idx="115">Knivsta kommun</cx:pt>
          <cx:pt idx="116">Kristinehamn kommun</cx:pt>
          <cx:pt idx="117">Kumla kommun</cx:pt>
          <cx:pt idx="118">Kungsbacka kommun</cx:pt>
          <cx:pt idx="119">Kungsör kommun</cx:pt>
          <cx:pt idx="120">Kungälv kommun</cx:pt>
          <cx:pt idx="121">Köping kommun</cx:pt>
          <cx:pt idx="122">Laxå kommun</cx:pt>
          <cx:pt idx="123">Lekeberg kommun</cx:pt>
          <cx:pt idx="124">Leksands kommun</cx:pt>
          <cx:pt idx="125">Lerum kommun</cx:pt>
          <cx:pt idx="126">Lidingö kommun</cx:pt>
          <cx:pt idx="127">Lidköping kommun</cx:pt>
          <cx:pt idx="128">Lilla Edets kommun</cx:pt>
          <cx:pt idx="129">Lindesbergs kommun</cx:pt>
          <cx:pt idx="130">Linköpings kommun</cx:pt>
          <cx:pt idx="131">Ljusnarsberg kommun</cx:pt>
          <cx:pt idx="132">Ludvika kommun</cx:pt>
          <cx:pt idx="133">Lysekil kommun</cx:pt>
          <cx:pt idx="134">Malung-Sälen kommun</cx:pt>
          <cx:pt idx="135">Mariestads kommun</cx:pt>
          <cx:pt idx="136">Marks kommun</cx:pt>
          <cx:pt idx="137">Mellerud kommun</cx:pt>
          <cx:pt idx="138">Mjölby kommun</cx:pt>
          <cx:pt idx="139">Mora kommun</cx:pt>
          <cx:pt idx="140">Motala kommun</cx:pt>
          <cx:pt idx="141">Mullsjö kommun</cx:pt>
          <cx:pt idx="142">Munkedals kommun</cx:pt>
          <cx:pt idx="143">Munkfors kommun</cx:pt>
          <cx:pt idx="144">Mölndals kommun</cx:pt>
          <cx:pt idx="145">Nacka kommun</cx:pt>
          <cx:pt idx="146">Nora kommun</cx:pt>
          <cx:pt idx="147">Norbergs kommun</cx:pt>
          <cx:pt idx="148">Norrköping kommun</cx:pt>
          <cx:pt idx="149">Norrtälje kommun</cx:pt>
          <cx:pt idx="150">Nykvarn kommun</cx:pt>
          <cx:pt idx="151">Nyköping kommun</cx:pt>
          <cx:pt idx="152">Nynäshamn kommun</cx:pt>
          <cx:pt idx="153">Nässjö kommun</cx:pt>
          <cx:pt idx="154">Orsa kommun</cx:pt>
          <cx:pt idx="155">Orust kommun</cx:pt>
          <cx:pt idx="156">Oxelösunds kommun</cx:pt>
          <cx:pt idx="157">Partille kommun</cx:pt>
          <cx:pt idx="158">Rättvik kommun</cx:pt>
          <cx:pt idx="159">Sala kommun</cx:pt>
          <cx:pt idx="160">Salems kommun</cx:pt>
          <cx:pt idx="161">Sandviken kommun</cx:pt>
          <cx:pt idx="162">Sigtuna kommun</cx:pt>
          <cx:pt idx="163">Skara kommun</cx:pt>
          <cx:pt idx="164">Skinnskatteberg kommun</cx:pt>
          <cx:pt idx="165">Skövde kommun</cx:pt>
          <cx:pt idx="166">Smedjebacken kommun</cx:pt>
          <cx:pt idx="167">Sollentuna kommun</cx:pt>
          <cx:pt idx="168">Solna kommun</cx:pt>
          <cx:pt idx="169">Sotenäs kommun</cx:pt>
          <cx:pt idx="170">Stenungsund kommun</cx:pt>
          <cx:pt idx="171">Stockholm kommun</cx:pt>
          <cx:pt idx="172">Storfors kommun</cx:pt>
          <cx:pt idx="173">Strängnäs kommun</cx:pt>
          <cx:pt idx="174">Strömstads kommun</cx:pt>
          <cx:pt idx="175">Sundbyberg kommun</cx:pt>
          <cx:pt idx="176">Sunne kommun</cx:pt>
          <cx:pt idx="177">Surahammars kommun</cx:pt>
          <cx:pt idx="178">Svenljunga kommun</cx:pt>
          <cx:pt idx="179">Säffle kommun</cx:pt>
          <cx:pt idx="180">Säters kommun</cx:pt>
          <cx:pt idx="181">Sävsjö kommun</cx:pt>
          <cx:pt idx="182">Söderköpings kommun</cx:pt>
          <cx:pt idx="183">Södertälje kommun</cx:pt>
          <cx:pt idx="184">Tanum kommun</cx:pt>
          <cx:pt idx="185">Tibro kommun</cx:pt>
          <cx:pt idx="186">Tidaholm kommun</cx:pt>
          <cx:pt idx="187">Tierps kommun</cx:pt>
          <cx:pt idx="188">Tjörn kommun</cx:pt>
          <cx:pt idx="189">Torsby kommun</cx:pt>
          <cx:pt idx="190">Tranemo kommun</cx:pt>
          <cx:pt idx="191">Tranås kommun</cx:pt>
          <cx:pt idx="192">Trollhättans kommun</cx:pt>
          <cx:pt idx="193">Trosa kommun</cx:pt>
          <cx:pt idx="194">Tyresö kommun</cx:pt>
          <cx:pt idx="195">Täby kommun</cx:pt>
          <cx:pt idx="196">Töreboda kommun</cx:pt>
          <cx:pt idx="197">Uddevalla kommun</cx:pt>
          <cx:pt idx="198">Ulricehamn kommun</cx:pt>
          <cx:pt idx="199">Upplands Väsby kommun</cx:pt>
          <cx:pt idx="200">Upplands-Bro kommun</cx:pt>
          <cx:pt idx="201">Uppsala kommun</cx:pt>
          <cx:pt idx="202">Vadstena kommun</cx:pt>
          <cx:pt idx="203">Vaggeryds kommun</cx:pt>
          <cx:pt idx="204">Valdemarsviks kommun</cx:pt>
          <cx:pt idx="205">Vallentuna kommun</cx:pt>
          <cx:pt idx="206">Vansbro kommun</cx:pt>
          <cx:pt idx="207">Vara kommun</cx:pt>
          <cx:pt idx="208">Varberg kommun</cx:pt>
          <cx:pt idx="209">Vaxholm kommun</cx:pt>
          <cx:pt idx="210">Vetlanda kommun</cx:pt>
          <cx:pt idx="211">Vimmerby kommun</cx:pt>
          <cx:pt idx="212">Vingåker kommun</cx:pt>
          <cx:pt idx="213">Vårgårda kommun</cx:pt>
          <cx:pt idx="214">Vänersborg kommun</cx:pt>
          <cx:pt idx="215">Värmdö kommun</cx:pt>
          <cx:pt idx="216">Västervik kommun</cx:pt>
          <cx:pt idx="217">Västerås kommun</cx:pt>
          <cx:pt idx="218">Ydre kommun</cx:pt>
          <cx:pt idx="219">Åmåls kommun</cx:pt>
          <cx:pt idx="220">Årjäng kommun</cx:pt>
          <cx:pt idx="221">Åtvidaberg kommun</cx:pt>
          <cx:pt idx="222">Älvdalens kommun</cx:pt>
          <cx:pt idx="223">Älvkarleby kommun</cx:pt>
          <cx:pt idx="224">Öckerö kommun</cx:pt>
          <cx:pt idx="225">Ödeshög kommun</cx:pt>
          <cx:pt idx="226">Örebro kommun</cx:pt>
          <cx:pt idx="227">Österåker kommun</cx:pt>
          <cx:pt idx="228">Östhammars kommun</cx:pt>
          <cx:pt idx="229">Alvesta kommun</cx:pt>
          <cx:pt idx="230">Bjuv kommun</cx:pt>
          <cx:pt idx="231">Borgholms kommun</cx:pt>
          <cx:pt idx="232">Bromölla kommun</cx:pt>
          <cx:pt idx="233">Burlöv kommun</cx:pt>
          <cx:pt idx="234">Båstads kommun</cx:pt>
          <cx:pt idx="235">Emmaboda kommun</cx:pt>
          <cx:pt idx="236">Eslöv kommun</cx:pt>
          <cx:pt idx="237">Falkenbergs kommun</cx:pt>
          <cx:pt idx="238">Gnosjö kommun</cx:pt>
          <cx:pt idx="239">Halmstads kommun</cx:pt>
          <cx:pt idx="240">Helsingborg kommun</cx:pt>
          <cx:pt idx="241">Hylte kommun</cx:pt>
          <cx:pt idx="242">Hässleholm kommun</cx:pt>
          <cx:pt idx="243">Höganäs kommun</cx:pt>
          <cx:pt idx="244">Högsby kommun</cx:pt>
          <cx:pt idx="245">Hörby kommun</cx:pt>
          <cx:pt idx="246">Höör kommun</cx:pt>
          <cx:pt idx="247">Kalmar kommun</cx:pt>
          <cx:pt idx="248">Karlshamn kommun</cx:pt>
          <cx:pt idx="249">Karlskrona kommun</cx:pt>
          <cx:pt idx="250">Klippan kommun</cx:pt>
          <cx:pt idx="251">Kristianstad kommun</cx:pt>
          <cx:pt idx="252">Kävlinge kommun</cx:pt>
          <cx:pt idx="253">Laholms kommun</cx:pt>
          <cx:pt idx="254">Landskrona kommun</cx:pt>
          <cx:pt idx="255">Lessebo kommun</cx:pt>
          <cx:pt idx="256">Ljungby kommun</cx:pt>
          <cx:pt idx="257">Lomma kommun</cx:pt>
          <cx:pt idx="258">Lunds kommun</cx:pt>
          <cx:pt idx="259">Malmö kommun</cx:pt>
          <cx:pt idx="260">Markaryds kommun</cx:pt>
          <cx:pt idx="261">Mönsterås kommun</cx:pt>
          <cx:pt idx="262">Mörbylånga kommun</cx:pt>
          <cx:pt idx="263">Nybro kommun</cx:pt>
          <cx:pt idx="264">Olofström kommun</cx:pt>
          <cx:pt idx="265">Osby kommun</cx:pt>
          <cx:pt idx="266">Oskarshamn kommun</cx:pt>
          <cx:pt idx="267">Perstorps kommun</cx:pt>
          <cx:pt idx="268">Ronneby kommun</cx:pt>
          <cx:pt idx="269">Simrishamns kommun</cx:pt>
          <cx:pt idx="270">Sjöbo kommun</cx:pt>
          <cx:pt idx="271">Skurups kommun</cx:pt>
          <cx:pt idx="272">Staffanstorps kommun</cx:pt>
          <cx:pt idx="273">Svalöv kommun</cx:pt>
          <cx:pt idx="274">Svedala kommun</cx:pt>
          <cx:pt idx="275">Sölvesborg kommun</cx:pt>
          <cx:pt idx="276">Tingsryd kommun</cx:pt>
          <cx:pt idx="277">Tomelilla kommun</cx:pt>
          <cx:pt idx="278">Torsås kommun</cx:pt>
          <cx:pt idx="279">Trelleborgs kommun</cx:pt>
          <cx:pt idx="280">Uppvidinge kommun</cx:pt>
          <cx:pt idx="281">Vellinge kommun</cx:pt>
          <cx:pt idx="282">Värnamo kommun</cx:pt>
          <cx:pt idx="283">Växjö kommun</cx:pt>
          <cx:pt idx="284">Ystads kommun</cx:pt>
          <cx:pt idx="285">Åstorp kommun</cx:pt>
          <cx:pt idx="286">Älmhult kommun</cx:pt>
          <cx:pt idx="287">Ängelholms kommun</cx:pt>
          <cx:pt idx="288">Örkelljunga kommun</cx:pt>
          <cx:pt idx="289">Östra Göinge kommun</cx:pt>
        </cx:lvl>
        <cx:lvl ptCount="290" name="Kommunkod">
          <cx:pt idx="0">2506</cx:pt>
          <cx:pt idx="1">2505</cx:pt>
          <cx:pt idx="2">2582</cx:pt>
          <cx:pt idx="3">2523</cx:pt>
          <cx:pt idx="4">2583</cx:pt>
          <cx:pt idx="5">2510</cx:pt>
          <cx:pt idx="6">2514</cx:pt>
          <cx:pt idx="7">2584</cx:pt>
          <cx:pt idx="8">2580</cx:pt>
          <cx:pt idx="9">2418</cx:pt>
          <cx:pt idx="10">2417</cx:pt>
          <cx:pt idx="11">2521</cx:pt>
          <cx:pt idx="12">2581</cx:pt>
          <cx:pt idx="13">2482</cx:pt>
          <cx:pt idx="14">2560</cx:pt>
          <cx:pt idx="15">2513</cx:pt>
          <cx:pt idx="16">2518</cx:pt>
          <cx:pt idx="17">2326</cx:pt>
          <cx:pt idx="18">2403</cx:pt>
          <cx:pt idx="19">2183</cx:pt>
          <cx:pt idx="20">2305</cx:pt>
          <cx:pt idx="21">2425</cx:pt>
          <cx:pt idx="22">2184</cx:pt>
          <cx:pt idx="23">2361</cx:pt>
          <cx:pt idx="24">2280</cx:pt>
          <cx:pt idx="25">2282</cx:pt>
          <cx:pt idx="26">2309</cx:pt>
          <cx:pt idx="27">2161</cx:pt>
          <cx:pt idx="28">2481</cx:pt>
          <cx:pt idx="29">2132</cx:pt>
          <cx:pt idx="30">2401</cx:pt>
          <cx:pt idx="31">2101</cx:pt>
          <cx:pt idx="32">2121</cx:pt>
          <cx:pt idx="33">2303</cx:pt>
          <cx:pt idx="34">2409</cx:pt>
          <cx:pt idx="35">2283</cx:pt>
          <cx:pt idx="36">2422</cx:pt>
          <cx:pt idx="37">2421</cx:pt>
          <cx:pt idx="38">2313</cx:pt>
          <cx:pt idx="39">2281</cx:pt>
          <cx:pt idx="40">2182</cx:pt>
          <cx:pt idx="41">2262</cx:pt>
          <cx:pt idx="42">2480</cx:pt>
          <cx:pt idx="43">2462</cx:pt>
          <cx:pt idx="44">2404</cx:pt>
          <cx:pt idx="45">2460</cx:pt>
          <cx:pt idx="46">2260</cx:pt>
          <cx:pt idx="47">2321</cx:pt>
          <cx:pt idx="48">2463</cx:pt>
          <cx:pt idx="49">2284</cx:pt>
          <cx:pt idx="50">2380</cx:pt>
          <cx:pt idx="51">1440</cx:pt>
          <cx:pt idx="52">1489</cx:pt>
          <cx:pt idx="53">0604</cx:pt>
          <cx:pt idx="54">1984</cx:pt>
          <cx:pt idx="55">1784</cx:pt>
          <cx:pt idx="56">1882</cx:pt>
          <cx:pt idx="57">2084</cx:pt>
          <cx:pt idx="58">1460</cx:pt>
          <cx:pt idx="59">1443</cx:pt>
          <cx:pt idx="60">2081</cx:pt>
          <cx:pt idx="61">1490</cx:pt>
          <cx:pt idx="62">0127</cx:pt>
          <cx:pt idx="63">0560</cx:pt>
          <cx:pt idx="64">1438</cx:pt>
          <cx:pt idx="65">0162</cx:pt>
          <cx:pt idx="66">1862</cx:pt>
          <cx:pt idx="67">1730</cx:pt>
          <cx:pt idx="68">0125</cx:pt>
          <cx:pt idx="69">0686</cx:pt>
          <cx:pt idx="70">0381</cx:pt>
          <cx:pt idx="71">0484</cx:pt>
          <cx:pt idx="72">1445</cx:pt>
          <cx:pt idx="73">1982</cx:pt>
          <cx:pt idx="74">1499</cx:pt>
          <cx:pt idx="75">2080</cx:pt>
          <cx:pt idx="76">1782</cx:pt>
          <cx:pt idx="77">0562</cx:pt>
          <cx:pt idx="78">0482</cx:pt>
          <cx:pt idx="79">1763</cx:pt>
          <cx:pt idx="80">1439</cx:pt>
          <cx:pt idx="81">2026</cx:pt>
          <cx:pt idx="82">0662</cx:pt>
          <cx:pt idx="83">0461</cx:pt>
          <cx:pt idx="84">0980</cx:pt>
          <cx:pt idx="85">1764</cx:pt>
          <cx:pt idx="86">1444</cx:pt>
          <cx:pt idx="87">1447</cx:pt>
          <cx:pt idx="88">2180</cx:pt>
          <cx:pt idx="89">1480</cx:pt>
          <cx:pt idx="90">1471</cx:pt>
          <cx:pt idx="91">0643</cx:pt>
          <cx:pt idx="92">1783</cx:pt>
          <cx:pt idx="93">1861</cx:pt>
          <cx:pt idx="94">1961</cx:pt>
          <cx:pt idx="95">1761</cx:pt>
          <cx:pt idx="96">0136</cx:pt>
          <cx:pt idx="97">0331</cx:pt>
          <cx:pt idx="98">2083</cx:pt>
          <cx:pt idx="99">1466</cx:pt>
          <cx:pt idx="100">1497</cx:pt>
          <cx:pt idx="101">2104</cx:pt>
          <cx:pt idx="102">0126</cx:pt>
          <cx:pt idx="103">0860</cx:pt>
          <cx:pt idx="104">0305</cx:pt>
          <cx:pt idx="105">1863</cx:pt>
          <cx:pt idx="106">1401</cx:pt>
          <cx:pt idx="107">0123</cx:pt>
          <cx:pt idx="108">0680</cx:pt>
          <cx:pt idx="109">1446</cx:pt>
          <cx:pt idx="110">1883</cx:pt>
          <cx:pt idx="111">1780</cx:pt>
          <cx:pt idx="112">0483</cx:pt>
          <cx:pt idx="113">1715</cx:pt>
          <cx:pt idx="114">0513</cx:pt>
          <cx:pt idx="115">0330</cx:pt>
          <cx:pt idx="116">1781</cx:pt>
          <cx:pt idx="117">1881</cx:pt>
          <cx:pt idx="118">1384</cx:pt>
          <cx:pt idx="119">1960</cx:pt>
          <cx:pt idx="120">1482</cx:pt>
          <cx:pt idx="121">1983</cx:pt>
          <cx:pt idx="122">1860</cx:pt>
          <cx:pt idx="123">1814</cx:pt>
          <cx:pt idx="124">2029</cx:pt>
          <cx:pt idx="125">1441</cx:pt>
          <cx:pt idx="126">0186</cx:pt>
          <cx:pt idx="127">1494</cx:pt>
          <cx:pt idx="128">1462</cx:pt>
          <cx:pt idx="129">1885</cx:pt>
          <cx:pt idx="130">0580</cx:pt>
          <cx:pt idx="131">1864</cx:pt>
          <cx:pt idx="132">2085</cx:pt>
          <cx:pt idx="133">1484</cx:pt>
          <cx:pt idx="134">2023</cx:pt>
          <cx:pt idx="135">1493</cx:pt>
          <cx:pt idx="136">1463</cx:pt>
          <cx:pt idx="137">1461</cx:pt>
          <cx:pt idx="138">0586</cx:pt>
          <cx:pt idx="139">2062</cx:pt>
          <cx:pt idx="140">0583</cx:pt>
          <cx:pt idx="141">0642</cx:pt>
          <cx:pt idx="142">1430</cx:pt>
          <cx:pt idx="143">1762</cx:pt>
          <cx:pt idx="144">1481</cx:pt>
          <cx:pt idx="145">0182</cx:pt>
          <cx:pt idx="146">1884</cx:pt>
          <cx:pt idx="147">1962</cx:pt>
          <cx:pt idx="148">0581</cx:pt>
          <cx:pt idx="149">0188</cx:pt>
          <cx:pt idx="150">0140</cx:pt>
          <cx:pt idx="151">0480</cx:pt>
          <cx:pt idx="152">0192</cx:pt>
          <cx:pt idx="153">0682</cx:pt>
          <cx:pt idx="154">2034</cx:pt>
          <cx:pt idx="155">1421</cx:pt>
          <cx:pt idx="156">0481</cx:pt>
          <cx:pt idx="157">1402</cx:pt>
          <cx:pt idx="158">2031</cx:pt>
          <cx:pt idx="159">1981</cx:pt>
          <cx:pt idx="160">0128</cx:pt>
          <cx:pt idx="161">2181</cx:pt>
          <cx:pt idx="162">0191</cx:pt>
          <cx:pt idx="163">1495</cx:pt>
          <cx:pt idx="164">1904</cx:pt>
          <cx:pt idx="165">1496</cx:pt>
          <cx:pt idx="166">2061</cx:pt>
          <cx:pt idx="167">0163</cx:pt>
          <cx:pt idx="168">0184</cx:pt>
          <cx:pt idx="169">1427</cx:pt>
          <cx:pt idx="170">1415</cx:pt>
          <cx:pt idx="171">0180</cx:pt>
          <cx:pt idx="172">1760</cx:pt>
          <cx:pt idx="173">0486</cx:pt>
          <cx:pt idx="174">1486</cx:pt>
          <cx:pt idx="175">0183</cx:pt>
          <cx:pt idx="176">1766</cx:pt>
          <cx:pt idx="177">1907</cx:pt>
          <cx:pt idx="178">1465</cx:pt>
          <cx:pt idx="179">1785</cx:pt>
          <cx:pt idx="180">2082</cx:pt>
          <cx:pt idx="181">0684</cx:pt>
          <cx:pt idx="182">0582</cx:pt>
          <cx:pt idx="183">0181</cx:pt>
          <cx:pt idx="184">1435</cx:pt>
          <cx:pt idx="185">1472</cx:pt>
          <cx:pt idx="186">1498</cx:pt>
          <cx:pt idx="187">0360</cx:pt>
          <cx:pt idx="188">1419</cx:pt>
          <cx:pt idx="189">1737</cx:pt>
          <cx:pt idx="190">1452</cx:pt>
          <cx:pt idx="191">0687</cx:pt>
          <cx:pt idx="192">1488</cx:pt>
          <cx:pt idx="193">0488</cx:pt>
          <cx:pt idx="194">0138</cx:pt>
          <cx:pt idx="195">0160</cx:pt>
          <cx:pt idx="196">1473</cx:pt>
          <cx:pt idx="197">1485</cx:pt>
          <cx:pt idx="198">1491</cx:pt>
          <cx:pt idx="199">0114</cx:pt>
          <cx:pt idx="200">0139</cx:pt>
          <cx:pt idx="201">0380</cx:pt>
          <cx:pt idx="202">0584</cx:pt>
          <cx:pt idx="203">0665</cx:pt>
          <cx:pt idx="204">0563</cx:pt>
          <cx:pt idx="205">0115</cx:pt>
          <cx:pt idx="206">2021</cx:pt>
          <cx:pt idx="207">1470</cx:pt>
          <cx:pt idx="208">1383</cx:pt>
          <cx:pt idx="209">0187</cx:pt>
          <cx:pt idx="210">0685</cx:pt>
          <cx:pt idx="211">0884</cx:pt>
          <cx:pt idx="212">0428</cx:pt>
          <cx:pt idx="213">1442</cx:pt>
          <cx:pt idx="214">1487</cx:pt>
          <cx:pt idx="215">0120</cx:pt>
          <cx:pt idx="216">0883</cx:pt>
          <cx:pt idx="217">1980</cx:pt>
          <cx:pt idx="218">0512</cx:pt>
          <cx:pt idx="219">1492</cx:pt>
          <cx:pt idx="220">1765</cx:pt>
          <cx:pt idx="221">0561</cx:pt>
          <cx:pt idx="222">2039</cx:pt>
          <cx:pt idx="223">0319</cx:pt>
          <cx:pt idx="224">1407</cx:pt>
          <cx:pt idx="225">0509</cx:pt>
          <cx:pt idx="226">1880</cx:pt>
          <cx:pt idx="227">0117</cx:pt>
          <cx:pt idx="228">0382</cx:pt>
          <cx:pt idx="229">0764</cx:pt>
          <cx:pt idx="230">1260</cx:pt>
          <cx:pt idx="231">0885</cx:pt>
          <cx:pt idx="232">1272</cx:pt>
          <cx:pt idx="233">1231</cx:pt>
          <cx:pt idx="234">1278</cx:pt>
          <cx:pt idx="235">0862</cx:pt>
          <cx:pt idx="236">1285</cx:pt>
          <cx:pt idx="237">1382</cx:pt>
          <cx:pt idx="238">0617</cx:pt>
          <cx:pt idx="239">1380</cx:pt>
          <cx:pt idx="240">1283</cx:pt>
          <cx:pt idx="241">1315</cx:pt>
          <cx:pt idx="242">1293</cx:pt>
          <cx:pt idx="243">1284</cx:pt>
          <cx:pt idx="244">0821</cx:pt>
          <cx:pt idx="245">1266</cx:pt>
          <cx:pt idx="246">1267</cx:pt>
          <cx:pt idx="247">0880</cx:pt>
          <cx:pt idx="248">1082</cx:pt>
          <cx:pt idx="249">1080</cx:pt>
          <cx:pt idx="250">1276</cx:pt>
          <cx:pt idx="251">1290</cx:pt>
          <cx:pt idx="252">1261</cx:pt>
          <cx:pt idx="253">1381</cx:pt>
          <cx:pt idx="254">1282</cx:pt>
          <cx:pt idx="255">0761</cx:pt>
          <cx:pt idx="256">0781</cx:pt>
          <cx:pt idx="257">1262</cx:pt>
          <cx:pt idx="258">1281</cx:pt>
          <cx:pt idx="259">1280</cx:pt>
          <cx:pt idx="260">0767</cx:pt>
          <cx:pt idx="261">0861</cx:pt>
          <cx:pt idx="262">0840</cx:pt>
          <cx:pt idx="263">0881</cx:pt>
          <cx:pt idx="264">1060</cx:pt>
          <cx:pt idx="265">1273</cx:pt>
          <cx:pt idx="266">0882</cx:pt>
          <cx:pt idx="267">1275</cx:pt>
          <cx:pt idx="268">1081</cx:pt>
          <cx:pt idx="269">1291</cx:pt>
          <cx:pt idx="270">1265</cx:pt>
          <cx:pt idx="271">1264</cx:pt>
          <cx:pt idx="272">1230</cx:pt>
          <cx:pt idx="273">1214</cx:pt>
          <cx:pt idx="274">1263</cx:pt>
          <cx:pt idx="275">1083</cx:pt>
          <cx:pt idx="276">0763</cx:pt>
          <cx:pt idx="277">1270</cx:pt>
          <cx:pt idx="278">0834</cx:pt>
          <cx:pt idx="279">1287</cx:pt>
          <cx:pt idx="280">0760</cx:pt>
          <cx:pt idx="281">1233</cx:pt>
          <cx:pt idx="282">0683</cx:pt>
          <cx:pt idx="283">0780</cx:pt>
          <cx:pt idx="284">1286</cx:pt>
          <cx:pt idx="285">1277</cx:pt>
          <cx:pt idx="286">0765</cx:pt>
          <cx:pt idx="287">1292</cx:pt>
          <cx:pt idx="288">1257</cx:pt>
          <cx:pt idx="289">1256</cx:pt>
        </cx:lvl>
        <cx:lvl ptCount="290" name="Land">
          <cx:pt idx="0">Sverige</cx:pt>
          <cx:pt idx="1">Sverige</cx:pt>
          <cx:pt idx="2">Sverige</cx:pt>
          <cx:pt idx="3">Sverige</cx:pt>
          <cx:pt idx="4">Sverige</cx:pt>
          <cx:pt idx="5">Sverige</cx:pt>
          <cx:pt idx="6">Sverige</cx:pt>
          <cx:pt idx="7">Sverige</cx:pt>
          <cx:pt idx="8">Sverige</cx:pt>
          <cx:pt idx="9">Sverige</cx:pt>
          <cx:pt idx="10">Sverige</cx:pt>
          <cx:pt idx="11">Sverige</cx:pt>
          <cx:pt idx="12">Sverige</cx:pt>
          <cx:pt idx="13">Sverige</cx:pt>
          <cx:pt idx="14">Sverige</cx:pt>
          <cx:pt idx="15">Sverige</cx:pt>
          <cx:pt idx="16">Sverige</cx:pt>
          <cx:pt idx="17">Sverige</cx:pt>
          <cx:pt idx="18">Sverige</cx:pt>
          <cx:pt idx="19">Sverige</cx:pt>
          <cx:pt idx="20">Sverige</cx:pt>
          <cx:pt idx="21">Sverige</cx:pt>
          <cx:pt idx="22">Sverige</cx:pt>
          <cx:pt idx="23">Sverige</cx:pt>
          <cx:pt idx="24">Sverige</cx:pt>
          <cx:pt idx="25">Sverige</cx:pt>
          <cx:pt idx="26">Sverige</cx:pt>
          <cx:pt idx="27">Sverige</cx:pt>
          <cx:pt idx="28">Sverige</cx:pt>
          <cx:pt idx="29">Sverige</cx:pt>
          <cx:pt idx="30">Sverige</cx:pt>
          <cx:pt idx="31">Sverige</cx:pt>
          <cx:pt idx="32">Sverige</cx:pt>
          <cx:pt idx="33">Sverige</cx:pt>
          <cx:pt idx="34">Sverige</cx:pt>
          <cx:pt idx="35">Sverige</cx:pt>
          <cx:pt idx="36">Sverige</cx:pt>
          <cx:pt idx="37">Sverige</cx:pt>
          <cx:pt idx="38">Sverige</cx:pt>
          <cx:pt idx="39">Sverige</cx:pt>
          <cx:pt idx="40">Sverige</cx:pt>
          <cx:pt idx="41">Sverige</cx:pt>
          <cx:pt idx="42">Sverige</cx:pt>
          <cx:pt idx="43">Sverige</cx:pt>
          <cx:pt idx="44">Sverige</cx:pt>
          <cx:pt idx="45">Sverige</cx:pt>
          <cx:pt idx="46">Sverige</cx:pt>
          <cx:pt idx="47">Sverige</cx:pt>
          <cx:pt idx="48">Sverige</cx:pt>
          <cx:pt idx="49">Sverige</cx:pt>
          <cx:pt idx="50">Sverige</cx:pt>
          <cx:pt idx="51">Sverige</cx:pt>
          <cx:pt idx="52">Sverige</cx:pt>
          <cx:pt idx="53">Sverige</cx:pt>
          <cx:pt idx="54">Sverige</cx:pt>
          <cx:pt idx="55">Sverige</cx:pt>
          <cx:pt idx="56">Sverige</cx:pt>
          <cx:pt idx="57">Sverige</cx:pt>
          <cx:pt idx="58">Sverige</cx:pt>
          <cx:pt idx="59">Sverige</cx:pt>
          <cx:pt idx="60">Sverige</cx:pt>
          <cx:pt idx="61">Sverige</cx:pt>
          <cx:pt idx="62">Sverige</cx:pt>
          <cx:pt idx="63">Sverige</cx:pt>
          <cx:pt idx="64">Sverige</cx:pt>
          <cx:pt idx="65">Sverige</cx:pt>
          <cx:pt idx="66">Sverige</cx:pt>
          <cx:pt idx="67">Sverige</cx:pt>
          <cx:pt idx="68">Sverige</cx:pt>
          <cx:pt idx="69">Sverige</cx:pt>
          <cx:pt idx="70">Sverige</cx:pt>
          <cx:pt idx="71">Sverige</cx:pt>
          <cx:pt idx="72">Sverige</cx:pt>
          <cx:pt idx="73">Sverige</cx:pt>
          <cx:pt idx="74">Sverige</cx:pt>
          <cx:pt idx="75">Sverige</cx:pt>
          <cx:pt idx="76">Sverige</cx:pt>
          <cx:pt idx="77">Sverige</cx:pt>
          <cx:pt idx="78">Sverige</cx:pt>
          <cx:pt idx="79">Sverige</cx:pt>
          <cx:pt idx="80">Sverige</cx:pt>
          <cx:pt idx="81">Sverige</cx:pt>
          <cx:pt idx="82">Sverige</cx:pt>
          <cx:pt idx="83">Sverige</cx:pt>
          <cx:pt idx="84">Sverige</cx:pt>
          <cx:pt idx="85">Sverige</cx:pt>
          <cx:pt idx="86">Sverige</cx:pt>
          <cx:pt idx="87">Sverige</cx:pt>
          <cx:pt idx="88">Sverige</cx:pt>
          <cx:pt idx="89">Sverige</cx:pt>
          <cx:pt idx="90">Sverige</cx:pt>
          <cx:pt idx="91">Sverige</cx:pt>
          <cx:pt idx="92">Sverige</cx:pt>
          <cx:pt idx="93">Sverige</cx:pt>
          <cx:pt idx="94">Sverige</cx:pt>
          <cx:pt idx="95">Sverige</cx:pt>
          <cx:pt idx="96">Sverige</cx:pt>
          <cx:pt idx="97">Sverige</cx:pt>
          <cx:pt idx="98">Sverige</cx:pt>
          <cx:pt idx="99">Sverige</cx:pt>
          <cx:pt idx="100">Sverige</cx:pt>
          <cx:pt idx="101">Sverige</cx:pt>
          <cx:pt idx="102">Sverige</cx:pt>
          <cx:pt idx="103">Sverige</cx:pt>
          <cx:pt idx="104">Sverige</cx:pt>
          <cx:pt idx="105">Sverige</cx:pt>
          <cx:pt idx="106">Sverige</cx:pt>
          <cx:pt idx="107">Sverige</cx:pt>
          <cx:pt idx="108">Sverige</cx:pt>
          <cx:pt idx="109">Sverige</cx:pt>
          <cx:pt idx="110">Sverige</cx:pt>
          <cx:pt idx="111">Sverige</cx:pt>
          <cx:pt idx="112">Sverige</cx:pt>
          <cx:pt idx="113">Sverige</cx:pt>
          <cx:pt idx="114">Sverige</cx:pt>
          <cx:pt idx="115">Sverige</cx:pt>
          <cx:pt idx="116">Sverige</cx:pt>
          <cx:pt idx="117">Sverige</cx:pt>
          <cx:pt idx="118">Sverige</cx:pt>
          <cx:pt idx="119">Sverige</cx:pt>
          <cx:pt idx="120">Sverige</cx:pt>
          <cx:pt idx="121">Sverige</cx:pt>
          <cx:pt idx="122">Sverige</cx:pt>
          <cx:pt idx="123">Sverige</cx:pt>
          <cx:pt idx="124">Sverige</cx:pt>
          <cx:pt idx="125">Sverige</cx:pt>
          <cx:pt idx="126">Sverige</cx:pt>
          <cx:pt idx="127">Sverige</cx:pt>
          <cx:pt idx="128">Sverige</cx:pt>
          <cx:pt idx="129">Sverige</cx:pt>
          <cx:pt idx="130">Sverige</cx:pt>
          <cx:pt idx="131">Sverige</cx:pt>
          <cx:pt idx="132">Sverige</cx:pt>
          <cx:pt idx="133">Sverige</cx:pt>
          <cx:pt idx="134">Sverige</cx:pt>
          <cx:pt idx="135">Sverige</cx:pt>
          <cx:pt idx="136">Sverige</cx:pt>
          <cx:pt idx="137">Sverige</cx:pt>
          <cx:pt idx="138">Sverige</cx:pt>
          <cx:pt idx="139">Sverige</cx:pt>
          <cx:pt idx="140">Sverige</cx:pt>
          <cx:pt idx="141">Sverige</cx:pt>
          <cx:pt idx="142">Sverige</cx:pt>
          <cx:pt idx="143">Sverige</cx:pt>
          <cx:pt idx="144">Sverige</cx:pt>
          <cx:pt idx="145">Sverige</cx:pt>
          <cx:pt idx="146">Sverige</cx:pt>
          <cx:pt idx="147">Sverige</cx:pt>
          <cx:pt idx="148">Sverige</cx:pt>
          <cx:pt idx="149">Sverige</cx:pt>
          <cx:pt idx="150">Sverige</cx:pt>
          <cx:pt idx="151">Sverige</cx:pt>
          <cx:pt idx="152">Sverige</cx:pt>
          <cx:pt idx="153">Sverige</cx:pt>
          <cx:pt idx="154">Sverige</cx:pt>
          <cx:pt idx="155">Sverige</cx:pt>
          <cx:pt idx="156">Sverige</cx:pt>
          <cx:pt idx="157">Sverige</cx:pt>
          <cx:pt idx="158">Sverige</cx:pt>
          <cx:pt idx="159">Sverige</cx:pt>
          <cx:pt idx="160">Sverige</cx:pt>
          <cx:pt idx="161">Sverige</cx:pt>
          <cx:pt idx="162">Sverige</cx:pt>
          <cx:pt idx="163">Sverige</cx:pt>
          <cx:pt idx="164">Sverige</cx:pt>
          <cx:pt idx="165">Sverige</cx:pt>
          <cx:pt idx="166">Sverige</cx:pt>
          <cx:pt idx="167">Sverige</cx:pt>
          <cx:pt idx="168">Sverige</cx:pt>
          <cx:pt idx="169">Sverige</cx:pt>
          <cx:pt idx="170">Sverige</cx:pt>
          <cx:pt idx="171">Sverige</cx:pt>
          <cx:pt idx="172">Sverige</cx:pt>
          <cx:pt idx="173">Sverige</cx:pt>
          <cx:pt idx="174">Sverige</cx:pt>
          <cx:pt idx="175">Sverige</cx:pt>
          <cx:pt idx="176">Sverige</cx:pt>
          <cx:pt idx="177">Sverige</cx:pt>
          <cx:pt idx="178">Sverige</cx:pt>
          <cx:pt idx="179">Sverige</cx:pt>
          <cx:pt idx="180">Sverige</cx:pt>
          <cx:pt idx="181">Sverige</cx:pt>
          <cx:pt idx="182">Sverige</cx:pt>
          <cx:pt idx="183">Sverige</cx:pt>
          <cx:pt idx="184">Sverige</cx:pt>
          <cx:pt idx="185">Sverige</cx:pt>
          <cx:pt idx="186">Sverige</cx:pt>
          <cx:pt idx="187">Sverige</cx:pt>
          <cx:pt idx="188">Sverige</cx:pt>
          <cx:pt idx="189">Sverige</cx:pt>
          <cx:pt idx="190">Sverige</cx:pt>
          <cx:pt idx="191">Sverige</cx:pt>
          <cx:pt idx="192">Sverige</cx:pt>
          <cx:pt idx="193">Sverige</cx:pt>
          <cx:pt idx="194">Sverige</cx:pt>
          <cx:pt idx="195">Sverige</cx:pt>
          <cx:pt idx="196">Sverige</cx:pt>
          <cx:pt idx="197">Sverige</cx:pt>
          <cx:pt idx="198">Sverige</cx:pt>
          <cx:pt idx="199">Sverige</cx:pt>
          <cx:pt idx="200">Sverige</cx:pt>
          <cx:pt idx="201">Sverige</cx:pt>
          <cx:pt idx="202">Sverige</cx:pt>
          <cx:pt idx="203">Sverige</cx:pt>
          <cx:pt idx="204">Sverige</cx:pt>
          <cx:pt idx="205">Sverige</cx:pt>
          <cx:pt idx="206">Sverige</cx:pt>
          <cx:pt idx="207">Sverige</cx:pt>
          <cx:pt idx="208">Sverige</cx:pt>
          <cx:pt idx="209">Sverige</cx:pt>
          <cx:pt idx="210">Sverige</cx:pt>
          <cx:pt idx="211">Sverige</cx:pt>
          <cx:pt idx="212">Sverige</cx:pt>
          <cx:pt idx="213">Sverige</cx:pt>
          <cx:pt idx="214">Sverige</cx:pt>
          <cx:pt idx="215">Sverige</cx:pt>
          <cx:pt idx="216">Sverige</cx:pt>
          <cx:pt idx="217">Sverige</cx:pt>
          <cx:pt idx="218">Sverige</cx:pt>
          <cx:pt idx="219">Sverige</cx:pt>
          <cx:pt idx="220">Sverige</cx:pt>
          <cx:pt idx="221">Sverige</cx:pt>
          <cx:pt idx="222">Sverige</cx:pt>
          <cx:pt idx="223">Sverige</cx:pt>
          <cx:pt idx="224">Sverige</cx:pt>
          <cx:pt idx="225">Sverige</cx:pt>
          <cx:pt idx="226">Sverige</cx:pt>
          <cx:pt idx="227">Sverige</cx:pt>
          <cx:pt idx="228">Sverige</cx:pt>
          <cx:pt idx="229">Sverige</cx:pt>
          <cx:pt idx="230">Sverige</cx:pt>
          <cx:pt idx="231">Sverige</cx:pt>
          <cx:pt idx="232">Sverige</cx:pt>
          <cx:pt idx="233">Sverige</cx:pt>
          <cx:pt idx="234">Sverige</cx:pt>
          <cx:pt idx="235">Sverige</cx:pt>
          <cx:pt idx="236">Sverige</cx:pt>
          <cx:pt idx="237">Sverige</cx:pt>
          <cx:pt idx="238">Sverige</cx:pt>
          <cx:pt idx="239">Sverige</cx:pt>
          <cx:pt idx="240">Sverige</cx:pt>
          <cx:pt idx="241">Sverige</cx:pt>
          <cx:pt idx="242">Sverige</cx:pt>
          <cx:pt idx="243">Sverige</cx:pt>
          <cx:pt idx="244">Sverige</cx:pt>
          <cx:pt idx="245">Sverige</cx:pt>
          <cx:pt idx="246">Sverige</cx:pt>
          <cx:pt idx="247">Sverige</cx:pt>
          <cx:pt idx="248">Sverige</cx:pt>
          <cx:pt idx="249">Sverige</cx:pt>
          <cx:pt idx="250">Sverige</cx:pt>
          <cx:pt idx="251">Sverige</cx:pt>
          <cx:pt idx="252">Sverige</cx:pt>
          <cx:pt idx="253">Sverige</cx:pt>
          <cx:pt idx="254">Sverige</cx:pt>
          <cx:pt idx="255">Sverige</cx:pt>
          <cx:pt idx="256">Sverige</cx:pt>
          <cx:pt idx="257">Sverige</cx:pt>
          <cx:pt idx="258">Sverige</cx:pt>
          <cx:pt idx="259">Sverige</cx:pt>
          <cx:pt idx="260">Sverige</cx:pt>
          <cx:pt idx="261">Sverige</cx:pt>
          <cx:pt idx="262">Sverige</cx:pt>
          <cx:pt idx="263">Sverige</cx:pt>
          <cx:pt idx="264">Sverige</cx:pt>
          <cx:pt idx="265">Sverige</cx:pt>
          <cx:pt idx="266">Sverige</cx:pt>
          <cx:pt idx="267">Sverige</cx:pt>
          <cx:pt idx="268">Sverige</cx:pt>
          <cx:pt idx="269">Sverige</cx:pt>
          <cx:pt idx="270">Sverige</cx:pt>
          <cx:pt idx="271">Sverige</cx:pt>
          <cx:pt idx="272">Sverige</cx:pt>
          <cx:pt idx="273">Sverige</cx:pt>
          <cx:pt idx="274">Sverige</cx:pt>
          <cx:pt idx="275">Sverige</cx:pt>
          <cx:pt idx="276">Sverige</cx:pt>
          <cx:pt idx="277">Sverige</cx:pt>
          <cx:pt idx="278">Sverige</cx:pt>
          <cx:pt idx="279">Sverige</cx:pt>
          <cx:pt idx="280">Sverige</cx:pt>
          <cx:pt idx="281">Sverige</cx:pt>
          <cx:pt idx="282">Sverige</cx:pt>
          <cx:pt idx="283">Sverige</cx:pt>
          <cx:pt idx="284">Sverige</cx:pt>
          <cx:pt idx="285">Sverige</cx:pt>
          <cx:pt idx="286">Sverige</cx:pt>
          <cx:pt idx="287">Sverige</cx:pt>
          <cx:pt idx="288">Sverige</cx:pt>
          <cx:pt idx="289">Sverige</cx:pt>
        </cx:lvl>
      </cx:strDim>
      <cx:numDim type="colorVal">
        <cx:f>'Elbehov - Ett år'!$D$2:$D$291</cx:f>
        <cx:nf>'Elbehov - Ett år'!$D$1</cx:nf>
        <cx:lvl ptCount="290" formatCode="###0%" name="Topp 2">
          <cx:pt idx="0">0.4750000000000002</cx:pt>
          <cx:pt idx="1">0.4750000000000002</cx:pt>
          <cx:pt idx="2">0.4750000000000002</cx:pt>
          <cx:pt idx="3">0.4750000000000002</cx:pt>
          <cx:pt idx="4">0.4750000000000002</cx:pt>
          <cx:pt idx="5">0.4750000000000002</cx:pt>
          <cx:pt idx="6">0.4750000000000002</cx:pt>
          <cx:pt idx="7">0.4750000000000002</cx:pt>
          <cx:pt idx="8">0.4750000000000002</cx:pt>
          <cx:pt idx="9">0.4750000000000002</cx:pt>
          <cx:pt idx="10">0.4750000000000002</cx:pt>
          <cx:pt idx="11">0.4750000000000002</cx:pt>
          <cx:pt idx="12">0.4750000000000002</cx:pt>
          <cx:pt idx="13">0.4750000000000002</cx:pt>
          <cx:pt idx="14">0.4750000000000002</cx:pt>
          <cx:pt idx="15">0.4750000000000002</cx:pt>
          <cx:pt idx="16">0.4750000000000002</cx:pt>
          <cx:pt idx="17">0.45185185185185212</cx:pt>
          <cx:pt idx="18">0.45185185185185212</cx:pt>
          <cx:pt idx="19">0.45185185185185212</cx:pt>
          <cx:pt idx="20">0.45185185185185212</cx:pt>
          <cx:pt idx="21">0.45185185185185212</cx:pt>
          <cx:pt idx="22">0.45185185185185212</cx:pt>
          <cx:pt idx="23">0.45185185185185212</cx:pt>
          <cx:pt idx="24">0.45185185185185212</cx:pt>
          <cx:pt idx="25">0.45185185185185212</cx:pt>
          <cx:pt idx="26">0.45185185185185212</cx:pt>
          <cx:pt idx="27">0.45185185185185212</cx:pt>
          <cx:pt idx="28">0.45185185185185212</cx:pt>
          <cx:pt idx="29">0.45185185185185212</cx:pt>
          <cx:pt idx="30">0.45185185185185212</cx:pt>
          <cx:pt idx="31">0.45185185185185212</cx:pt>
          <cx:pt idx="32">0.45185185185185212</cx:pt>
          <cx:pt idx="33">0.45185185185185212</cx:pt>
          <cx:pt idx="34">0.45185185185185212</cx:pt>
          <cx:pt idx="35">0.45185185185185212</cx:pt>
          <cx:pt idx="36">0.45185185185185212</cx:pt>
          <cx:pt idx="37">0.45185185185185212</cx:pt>
          <cx:pt idx="38">0.45185185185185212</cx:pt>
          <cx:pt idx="39">0.45185185185185212</cx:pt>
          <cx:pt idx="40">0.45185185185185212</cx:pt>
          <cx:pt idx="41">0.45185185185185212</cx:pt>
          <cx:pt idx="42">0.45185185185185212</cx:pt>
          <cx:pt idx="43">0.45185185185185212</cx:pt>
          <cx:pt idx="44">0.45185185185185212</cx:pt>
          <cx:pt idx="45">0.45185185185185212</cx:pt>
          <cx:pt idx="46">0.45185185185185212</cx:pt>
          <cx:pt idx="47">0.45185185185185212</cx:pt>
          <cx:pt idx="48">0.45185185185185212</cx:pt>
          <cx:pt idx="49">0.45185185185185212</cx:pt>
          <cx:pt idx="50">0.45185185185185212</cx:pt>
          <cx:pt idx="51">0.57948139797068743</cx:pt>
          <cx:pt idx="52">0.57948139797068743</cx:pt>
          <cx:pt idx="53">0.57948139797068743</cx:pt>
          <cx:pt idx="54">0.57948139797068743</cx:pt>
          <cx:pt idx="55">0.57948139797068743</cx:pt>
          <cx:pt idx="56">0.57948139797068743</cx:pt>
          <cx:pt idx="57">0.57948139797068743</cx:pt>
          <cx:pt idx="58">0.57948139797068743</cx:pt>
          <cx:pt idx="59">0.57948139797068743</cx:pt>
          <cx:pt idx="60">0.57948139797068743</cx:pt>
          <cx:pt idx="61">0.57948139797068743</cx:pt>
          <cx:pt idx="62">0.57948139797068743</cx:pt>
          <cx:pt idx="63">0.57948139797068743</cx:pt>
          <cx:pt idx="64">0.57948139797068743</cx:pt>
          <cx:pt idx="65">0.57948139797068743</cx:pt>
          <cx:pt idx="66">0.57948139797068743</cx:pt>
          <cx:pt idx="67">0.57948139797068743</cx:pt>
          <cx:pt idx="68">0.57948139797068743</cx:pt>
          <cx:pt idx="69">0.57948139797068743</cx:pt>
          <cx:pt idx="70">0.57948139797068743</cx:pt>
          <cx:pt idx="71">0.57948139797068743</cx:pt>
          <cx:pt idx="72">0.57948139797068743</cx:pt>
          <cx:pt idx="73">0.57948139797068743</cx:pt>
          <cx:pt idx="74">0.57948139797068743</cx:pt>
          <cx:pt idx="75">0.57948139797068743</cx:pt>
          <cx:pt idx="76">0.57948139797068743</cx:pt>
          <cx:pt idx="77">0.57948139797068743</cx:pt>
          <cx:pt idx="78">0.57948139797068743</cx:pt>
          <cx:pt idx="79">0.57948139797068743</cx:pt>
          <cx:pt idx="80">0.57948139797068743</cx:pt>
          <cx:pt idx="81">0.57948139797068743</cx:pt>
          <cx:pt idx="82">0.57948139797068743</cx:pt>
          <cx:pt idx="83">0.57948139797068743</cx:pt>
          <cx:pt idx="84">0.57948139797068743</cx:pt>
          <cx:pt idx="85">0.57948139797068743</cx:pt>
          <cx:pt idx="86">0.57948139797068743</cx:pt>
          <cx:pt idx="87">0.57948139797068743</cx:pt>
          <cx:pt idx="88">0.57948139797068743</cx:pt>
          <cx:pt idx="89">0.57948139797068743</cx:pt>
          <cx:pt idx="90">0.57948139797068743</cx:pt>
          <cx:pt idx="91">0.57948139797068743</cx:pt>
          <cx:pt idx="92">0.57948139797068743</cx:pt>
          <cx:pt idx="93">0.57948139797068743</cx:pt>
          <cx:pt idx="94">0.57948139797068743</cx:pt>
          <cx:pt idx="95">0.57948139797068743</cx:pt>
          <cx:pt idx="96">0.57948139797068743</cx:pt>
          <cx:pt idx="97">0.57948139797068743</cx:pt>
          <cx:pt idx="98">0.57948139797068743</cx:pt>
          <cx:pt idx="99">0.57948139797068743</cx:pt>
          <cx:pt idx="100">0.57948139797068743</cx:pt>
          <cx:pt idx="101">0.57948139797068743</cx:pt>
          <cx:pt idx="102">0.57948139797068743</cx:pt>
          <cx:pt idx="103">0.57948139797068743</cx:pt>
          <cx:pt idx="104">0.57948139797068743</cx:pt>
          <cx:pt idx="105">0.57948139797068743</cx:pt>
          <cx:pt idx="106">0.57948139797068743</cx:pt>
          <cx:pt idx="107">0.57948139797068743</cx:pt>
          <cx:pt idx="108">0.57948139797068743</cx:pt>
          <cx:pt idx="109">0.57948139797068743</cx:pt>
          <cx:pt idx="110">0.57948139797068743</cx:pt>
          <cx:pt idx="111">0.57948139797068743</cx:pt>
          <cx:pt idx="112">0.57948139797068743</cx:pt>
          <cx:pt idx="113">0.57948139797068743</cx:pt>
          <cx:pt idx="114">0.57948139797068743</cx:pt>
          <cx:pt idx="115">0.57948139797068743</cx:pt>
          <cx:pt idx="116">0.57948139797068743</cx:pt>
          <cx:pt idx="117">0.57948139797068743</cx:pt>
          <cx:pt idx="118">0.57948139797068743</cx:pt>
          <cx:pt idx="119">0.57948139797068743</cx:pt>
          <cx:pt idx="120">0.57948139797068743</cx:pt>
          <cx:pt idx="121">0.57948139797068743</cx:pt>
          <cx:pt idx="122">0.57948139797068743</cx:pt>
          <cx:pt idx="123">0.57948139797068743</cx:pt>
          <cx:pt idx="124">0.57948139797068743</cx:pt>
          <cx:pt idx="125">0.57948139797068743</cx:pt>
          <cx:pt idx="126">0.57948139797068743</cx:pt>
          <cx:pt idx="127">0.57948139797068743</cx:pt>
          <cx:pt idx="128">0.57948139797068743</cx:pt>
          <cx:pt idx="129">0.57948139797068743</cx:pt>
          <cx:pt idx="130">0.57948139797068743</cx:pt>
          <cx:pt idx="131">0.57948139797068743</cx:pt>
          <cx:pt idx="132">0.57948139797068743</cx:pt>
          <cx:pt idx="133">0.57948139797068743</cx:pt>
          <cx:pt idx="134">0.57948139797068743</cx:pt>
          <cx:pt idx="135">0.57948139797068743</cx:pt>
          <cx:pt idx="136">0.57948139797068743</cx:pt>
          <cx:pt idx="137">0.57948139797068743</cx:pt>
          <cx:pt idx="138">0.57948139797068743</cx:pt>
          <cx:pt idx="139">0.57948139797068743</cx:pt>
          <cx:pt idx="140">0.57948139797068743</cx:pt>
          <cx:pt idx="141">0.57948139797068743</cx:pt>
          <cx:pt idx="142">0.57948139797068743</cx:pt>
          <cx:pt idx="143">0.57948139797068743</cx:pt>
          <cx:pt idx="144">0.57948139797068743</cx:pt>
          <cx:pt idx="145">0.57948139797068743</cx:pt>
          <cx:pt idx="146">0.57948139797068743</cx:pt>
          <cx:pt idx="147">0.57948139797068743</cx:pt>
          <cx:pt idx="148">0.57948139797068743</cx:pt>
          <cx:pt idx="149">0.57948139797068743</cx:pt>
          <cx:pt idx="150">0.57948139797068743</cx:pt>
          <cx:pt idx="151">0.57948139797068743</cx:pt>
          <cx:pt idx="152">0.57948139797068743</cx:pt>
          <cx:pt idx="153">0.57948139797068743</cx:pt>
          <cx:pt idx="154">0.57948139797068743</cx:pt>
          <cx:pt idx="155">0.57948139797068743</cx:pt>
          <cx:pt idx="156">0.57948139797068743</cx:pt>
          <cx:pt idx="157">0.57948139797068743</cx:pt>
          <cx:pt idx="158">0.57948139797068743</cx:pt>
          <cx:pt idx="159">0.57948139797068743</cx:pt>
          <cx:pt idx="160">0.57948139797068743</cx:pt>
          <cx:pt idx="161">0.57948139797068743</cx:pt>
          <cx:pt idx="162">0.57948139797068743</cx:pt>
          <cx:pt idx="163">0.57948139797068743</cx:pt>
          <cx:pt idx="164">0.57948139797068743</cx:pt>
          <cx:pt idx="165">0.57948139797068743</cx:pt>
          <cx:pt idx="166">0.57948139797068743</cx:pt>
          <cx:pt idx="167">0.57948139797068743</cx:pt>
          <cx:pt idx="168">0.57948139797068743</cx:pt>
          <cx:pt idx="169">0.57948139797068743</cx:pt>
          <cx:pt idx="170">0.57948139797068743</cx:pt>
          <cx:pt idx="171">0.57948139797068743</cx:pt>
          <cx:pt idx="172">0.57948139797068743</cx:pt>
          <cx:pt idx="173">0.57948139797068743</cx:pt>
          <cx:pt idx="174">0.57948139797068743</cx:pt>
          <cx:pt idx="175">0.57948139797068743</cx:pt>
          <cx:pt idx="176">0.57948139797068743</cx:pt>
          <cx:pt idx="177">0.57948139797068743</cx:pt>
          <cx:pt idx="178">0.57948139797068743</cx:pt>
          <cx:pt idx="179">0.57948139797068743</cx:pt>
          <cx:pt idx="180">0.57948139797068743</cx:pt>
          <cx:pt idx="181">0.57948139797068743</cx:pt>
          <cx:pt idx="182">0.57948139797068743</cx:pt>
          <cx:pt idx="183">0.57948139797068743</cx:pt>
          <cx:pt idx="184">0.57948139797068743</cx:pt>
          <cx:pt idx="185">0.57948139797068743</cx:pt>
          <cx:pt idx="186">0.57948139797068743</cx:pt>
          <cx:pt idx="187">0.57948139797068743</cx:pt>
          <cx:pt idx="188">0.57948139797068743</cx:pt>
          <cx:pt idx="189">0.57948139797068743</cx:pt>
          <cx:pt idx="190">0.57948139797068743</cx:pt>
          <cx:pt idx="191">0.57948139797068743</cx:pt>
          <cx:pt idx="192">0.57948139797068743</cx:pt>
          <cx:pt idx="193">0.57948139797068743</cx:pt>
          <cx:pt idx="194">0.57948139797068743</cx:pt>
          <cx:pt idx="195">0.57948139797068743</cx:pt>
          <cx:pt idx="196">0.57948139797068743</cx:pt>
          <cx:pt idx="197">0.57948139797068743</cx:pt>
          <cx:pt idx="198">0.57948139797068743</cx:pt>
          <cx:pt idx="199">0.57948139797068743</cx:pt>
          <cx:pt idx="200">0.57948139797068743</cx:pt>
          <cx:pt idx="201">0.57948139797068743</cx:pt>
          <cx:pt idx="202">0.57948139797068743</cx:pt>
          <cx:pt idx="203">0.57948139797068743</cx:pt>
          <cx:pt idx="204">0.57948139797068743</cx:pt>
          <cx:pt idx="205">0.57948139797068743</cx:pt>
          <cx:pt idx="206">0.57948139797068743</cx:pt>
          <cx:pt idx="207">0.57948139797068743</cx:pt>
          <cx:pt idx="208">0.57948139797068743</cx:pt>
          <cx:pt idx="209">0.57948139797068743</cx:pt>
          <cx:pt idx="210">0.57948139797068743</cx:pt>
          <cx:pt idx="211">0.57948139797068743</cx:pt>
          <cx:pt idx="212">0.57948139797068743</cx:pt>
          <cx:pt idx="213">0.57948139797068743</cx:pt>
          <cx:pt idx="214">0.57948139797068743</cx:pt>
          <cx:pt idx="215">0.57948139797068743</cx:pt>
          <cx:pt idx="216">0.57948139797068743</cx:pt>
          <cx:pt idx="217">0.57948139797068743</cx:pt>
          <cx:pt idx="218">0.57948139797068743</cx:pt>
          <cx:pt idx="219">0.57948139797068743</cx:pt>
          <cx:pt idx="220">0.57948139797068743</cx:pt>
          <cx:pt idx="221">0.57948139797068743</cx:pt>
          <cx:pt idx="222">0.57948139797068743</cx:pt>
          <cx:pt idx="223">0.57948139797068743</cx:pt>
          <cx:pt idx="224">0.57948139797068743</cx:pt>
          <cx:pt idx="225">0.57948139797068743</cx:pt>
          <cx:pt idx="226">0.57948139797068743</cx:pt>
          <cx:pt idx="227">0.57948139797068743</cx:pt>
          <cx:pt idx="228">0.57948139797068743</cx:pt>
          <cx:pt idx="229">0.66382252559726918</cx:pt>
          <cx:pt idx="230">0.66382252559726918</cx:pt>
          <cx:pt idx="231">0.66382252559726918</cx:pt>
          <cx:pt idx="232">0.66382252559726918</cx:pt>
          <cx:pt idx="233">0.66382252559726918</cx:pt>
          <cx:pt idx="234">0.66382252559726918</cx:pt>
          <cx:pt idx="235">0.66382252559726918</cx:pt>
          <cx:pt idx="236">0.66382252559726918</cx:pt>
          <cx:pt idx="237">0.66382252559726918</cx:pt>
          <cx:pt idx="238">0.66382252559726918</cx:pt>
          <cx:pt idx="239">0.66382252559726918</cx:pt>
          <cx:pt idx="240">0.66382252559726918</cx:pt>
          <cx:pt idx="241">0.66382252559726918</cx:pt>
          <cx:pt idx="242">0.66382252559726918</cx:pt>
          <cx:pt idx="243">0.66382252559726918</cx:pt>
          <cx:pt idx="244">0.66382252559726918</cx:pt>
          <cx:pt idx="245">0.66382252559726918</cx:pt>
          <cx:pt idx="246">0.66382252559726918</cx:pt>
          <cx:pt idx="247">0.66382252559726918</cx:pt>
          <cx:pt idx="248">0.66382252559726918</cx:pt>
          <cx:pt idx="249">0.66382252559726918</cx:pt>
          <cx:pt idx="250">0.66382252559726918</cx:pt>
          <cx:pt idx="251">0.66382252559726918</cx:pt>
          <cx:pt idx="252">0.66382252559726918</cx:pt>
          <cx:pt idx="253">0.66382252559726918</cx:pt>
          <cx:pt idx="254">0.66382252559726918</cx:pt>
          <cx:pt idx="255">0.66382252559726918</cx:pt>
          <cx:pt idx="256">0.66382252559726918</cx:pt>
          <cx:pt idx="257">0.66382252559726918</cx:pt>
          <cx:pt idx="258">0.66382252559726918</cx:pt>
          <cx:pt idx="259">0.66382252559726918</cx:pt>
          <cx:pt idx="260">0.66382252559726918</cx:pt>
          <cx:pt idx="261">0.66382252559726918</cx:pt>
          <cx:pt idx="262">0.66382252559726918</cx:pt>
          <cx:pt idx="263">0.66382252559726918</cx:pt>
          <cx:pt idx="264">0.66382252559726918</cx:pt>
          <cx:pt idx="265">0.66382252559726918</cx:pt>
          <cx:pt idx="266">0.66382252559726918</cx:pt>
          <cx:pt idx="267">0.66382252559726918</cx:pt>
          <cx:pt idx="268">0.66382252559726918</cx:pt>
          <cx:pt idx="269">0.66382252559726918</cx:pt>
          <cx:pt idx="270">0.66382252559726918</cx:pt>
          <cx:pt idx="271">0.66382252559726918</cx:pt>
          <cx:pt idx="272">0.66382252559726918</cx:pt>
          <cx:pt idx="273">0.66382252559726918</cx:pt>
          <cx:pt idx="274">0.66382252559726918</cx:pt>
          <cx:pt idx="275">0.66382252559726918</cx:pt>
          <cx:pt idx="276">0.66382252559726918</cx:pt>
          <cx:pt idx="277">0.66382252559726918</cx:pt>
          <cx:pt idx="278">0.66382252559726918</cx:pt>
          <cx:pt idx="279">0.66382252559726918</cx:pt>
          <cx:pt idx="280">0.66382252559726918</cx:pt>
          <cx:pt idx="281">0.66382252559726918</cx:pt>
          <cx:pt idx="282">0.66382252559726918</cx:pt>
          <cx:pt idx="283">0.66382252559726918</cx:pt>
          <cx:pt idx="284">0.66382252559726918</cx:pt>
          <cx:pt idx="285">0.66382252559726918</cx:pt>
          <cx:pt idx="286">0.66382252559726918</cx:pt>
          <cx:pt idx="287">0.66382252559726918</cx:pt>
          <cx:pt idx="288">0.66382252559726918</cx:pt>
          <cx:pt idx="289">0.66382252559726918</cx:pt>
        </cx:lvl>
      </cx:numDim>
    </cx:data>
  </cx:chartData>
  <cx:chart>
    <cx:plotArea>
      <cx:plotAreaRegion>
        <cx:series layoutId="regionMap" uniqueId="{3BDBE352-9C23-4C1D-AC6C-3E1FF3040537}">
          <cx:tx>
            <cx:txData>
              <cx:f>'Elbehov - Ett år'!$D$1</cx:f>
              <cx:v>Topp 2</cx:v>
            </cx:txData>
          </cx:tx>
          <cx:dataId val="0"/>
          <cx:layoutPr>
            <cx:geography cultureLanguage="en-US" cultureRegion="SE" attribution="Powered by Bing">
              <cx:geoCache provider="{E9337A44-BEBE-4D9F-B70C-5C5E7DAFC167}">
                <cx:binary>7H3rcttIku6rKPT7mMb90jHeiJYsW9OS3T0tt/fM+eOARJiiSAIakJSt/j39Cv0E9ivoBfhi5ysC
IFGJLC5woOqNrTjcmdgYyplM8kNW5T3/dvP1h5t5mhRHXxfzbPnDzddXx7er1f0PL18ub27TRbIc
LaY3Rb7MP69GN/niZf758/QmfTkuki/TbPLSsWzv5c1tUqzSr8f/8Tdwm6T5ZX6TrKZ59o91Wjz+
mi7X89XywN/YPx3d5OtsJcgn4PTq+OohLaaT9PgoGS+m2evpclVMb1bOq+PLx2U6m86PZvlisc6O
j9JsNV09fni8T18dy//2+Ogl/aiWWEdzSL5aj0HsRyMnDO3QsWJr+7KPj+Z5Nqn+bNsjz3OtOLac
+kPfJwvQVQItu0i0lScZj4t0ucQ32/5/hoP0PV4d257yZ9h/Kv39vqTjFD/PdJmflr/saS6+5dXZ
9md5KSP3H38jb+CHIu80wKW/6n/1p87YnuRfb/P5Yv+lnhNcO45sy7bcePsKZXD9keWHtmO5dvnn
WMa4j2A8xi0OBGPLb2PcojEC47t1IUDuoi79FDhwR7HrWIHlVBhHMsbxyLGjOHYcd6ff5fNV6vFJ
JVinp08BcosFQdlhNLn9uSbAfJHMp181YOyPIj+KcUqzeuy4I9uzXCd2fVaPO0vF4yuTU2wZDZYJ
TMD1bbHWcj7HI9eHdnpuyJ7PwNXyg8h1Xflg7iwOD6hMTgC1cUdIb8H6kAlMAPQkX80ei1ny/Lrq
48C1LN93o8qgguHUNKjCUeR6ru14Hn8e9xCMR7f11SQ0Xx1bsPCktwBwi8YEjK/WRXKbLBZJ0ely
63ftAubQCmE+xd7uzG3CHIwcB1aVh6uved32lIlHmGMiIQrjGaac9BZA5shMwPnH4i69n+eT59fl
IICBbIeB77H3rg1dju0gjEP+3q0F6/T48VC3WUiovjp2mPu3TWQCzB+T+RyqtM70HNq+6zpOIA7H
phpHIysMPN9yKy2Hcd1U534y8RAzPAjG3InNUJkA8tti8225yov751dmRDoAceREPrmRnRFU2LHt
gIQ4drIsj96ts+nN9B7W/eqxfgLY4AsPsZITAZoLeShpTYD7x+JhOl7eJWsdV3Tgj/zYg/qGdmlq
kehHPLKD2LeE1m9fBP6esvHIc0wI6PwJ3v5dTMD754ck23yfpcXzq3dgj9ww9Dzbq9CGz9Q8yeFC
25Ed+i6BeSfSYC1XcqKAMwa4ktYE1E8Qg806GUH9bHAoeOSEuJldWLsNrB17FMSBZ9u2IubVWR5e
qcn3ofAyFhmhMAHUzZ/LVVos19lYgy4j8BHGbhBaQelckZimNwpcH85XjJ+6aY7tZRqszGpWFG6c
M9Jb8LTUxCYgf5IWEx3a7IzCIIis0K+8KXJdeyPPdTzc1sSl7iyOQpmlbyMhCe+KAVf+PBMA/WW6
SjffNaixP3Jt1wui2OFiJDimPcTIHM+vtJyknyqxBtreLBcKM3Nks3QmoH2e3CdFko2T+uxkHZn+
N7Hr47z2Kihl3XW8kY0D27EdmD7NA3snS5eHj9ffNosO4LaJTED27ebbfD59SIq0y8/ZE+FQQOh4
gROV3hJO4abJZY2CwPIiRLbLPxOgG6IN1Gclpw6wK2lNQP/Hh3S50hAbCyxkF+Eou36FPAmfBCM7
cqD2dQ0BCZF1F4vXb0JPUbba1hehMAHbn/LZbIH/6jC7glFg+RHiIBWAsmLbMfJVsMUdf18f1DzB
e0nGI9xmQUFmruc2kQk4b/4s0usif/7jW2QlQy90gijcBbsax7fto0rEt+2oDp6Q47uWa+DZzbMh
aNs4QKS3tg5V+bvIn28C4r/m12mxWn7OtURAYXdBdSPXkh1ox0I9iSceCD6t0VMoXq05JhKucK9w
1khvAWqOzAigkwliJTruZ1ElEvlhGJKIZ4DiEj/ydic3CXz+2l0gBcCEgYQk7zvTzzQB2ItpoSUn
GSC7jOIgKwiqShHiU1kjx3Mj26nDJcR7LsWq3S3Wx+NhrQkpnMwlXP9TE2C8XM91BUHiCFUivh/I
HpODChEU56IaiPWYKnnkG6+0vHqAyXLpgCxLZwLM75K5plCXHQUecsuotRUvchZHo9ALfDdw+Au3
lGog1hwTCjVz4XJkJiD9YbootEDtjLwodu0oqrCUz2UUBblO6IYuyU1U4gzEmOVCQcZFL70Fq4ql
MwHlzZ9omUHBSKbn8IYNBb/X81EpwKg1Cq8D30cIG8XZ5au+b8viekm4gcgf4CWBzZeEHaA24Sm4
ylEb9llTFgP2NdJSKOeUL3AouoPKQBSYEMO6IcxAzJWcKOKMxitpTcD7IzIYGoIk6IULbBt+caXt
stdsO6PYD4TBtk9nNUNhXYXizW6JmuDL1YVJ/94ETN8jBHK3eXp+WANvFNsu4lu1I9WKcHqIbIeu
sNmaeNYCDVRing1BmIuE8IQmQP1LcpfMNSgwXGbRx4o6sCpVIVvhuK5dVAPCRK8UmKQquovFqzCh
pxAzDjShMAHbq1mq8S72RqHvIFUR7rMRjTA24pqxH7tujHa47YuEsZuyDdRqNSsKO+NyqYlNeALO
1+PpbPmAcn0NZ7k9gv7agRVVRbuyhsMmQ8ecjxKiqoaIaPhetE6ZNF7NOSYUdDx40ltwwTgyE+De
/Hv+sLx+1FTgGYS+6G1lU89C3eMgdlw0aHDqvpdsoLKrGEkQKxyv3a8jy2AC8ifwujL0a2hRczTG
4pZ25MpeW/jjmFVh+/wBv5NI/rF7h00VfCjejJYrKE2AextDmGnqcAewDip6g6jSdPy0zYvdGaG0
CH+Mq2OfXOwN0QYir+REsWesOSWtCei/gXt2m0w0WO2oTfCdGBMsXP5OdxFvRY+OayHQ2vTP+kjE
3+QtDgRkrhe+RWMCuCdou7uZ6SgbRFG3j7rPqO6QJee5P/IwoSbcXfBEr2u5Bio1z4aAzdZ6V7+L
/PkmIH6FmPl6kWiy2iz01YWhj7lR4tWKm9rw30Lbo3HTPiLxCt3+VhRkzhtrfa4JAL/Oi3yVajiu
EU5DlDR2PETMti8SJQ1GnhW5opZMPq57CMSDSxl0gJaSmACsaCnVNLhEDDqAZV3CGpOj2kE3LXqk
HZrY7C4PDyuhJ6hyVzChMAHUiyLHaD8dnhRinkhPRjYCY9sXyVajq8rD/KHWYdxDIB5WyoDgyt22
lMQEYM833zCeZJxgdIUOdJ2RsJoxv5Ecwh5q/+LIbc2fkcSRrZreTvIBXh3APkBtCu7Z5mmJRisN
4RFY1SjXxtxGVQkKClBQ3EunD4nfvBJqcIPsAV4UfSY7fYDaBPQ3f2QTPd4UWrBc5LdUVfyiCcvC
tE/Z9CrFGajuHJMOSHNkJkB8USSLz3qq9lFn4FqBbQW10yzFwpDjCHGyx6j5rgw1Gew+gqmubvLV
OsDc+lQTML68Wy9xdWs4wG1MrohdlA7hbGzEORHfhussru4yoSEmPzVDXpVAnSwJHtsWB4otPlF6
C5mrFo0J2F5tnsZpgfmAmRZ4kbtAT523Hy3URDkcIdoZou2OR3kv2uBbWs1KAhm5KwZ3NbEJD8Dl
481smc51XNMeXGU/CjC3tTyhScFRhIFjiI4JPS9fRMl7CKZQcsqBgs1EwVo/hwkYfyhEMcp1rmVg
iY/xFpj8iA67KhlJahFQN+oFNgy2CmVilPWUjUeaY0LAthnzmyMzAe+THCX/nW7HftMPfNhcDrrs
vLrQm0RRYLF5VuhhIhFbiFCJNdAAZ7lQsBnNZulMQBsFkmNkMFZTHaNf7RHiJyEu6X1pP7nCffwd
nfPsGb4XrdPTyCs3x4TgzV3bHJkJcH+cZuN0rsNcQ0ZD1BRGdYyUBNMw6tmORbaDn21SyTUA6BYH
ijKj1S0aEyAWj+4CFSaZlgFj7giTpkKUALPVwZh0gZs6QrutWqV7yKZWacqkA9jc72IC3j+j6GB+
rWHeBYbWoFhIzOBXJSkRM3cDG8kPzgTvIRePM2VAMWa8LUpiAr4Xa2jy5knDuFcUDXmOFyERXaUr
iUW2DaQAfLdq5SHGdy3YYAdbxYgAzs3jV5GaAPwVIqN6fGsMdXYRHa2HUVnE6QrxZwy58eoIOQmg
9ZCLV2zKgODM9fFQEhPwfZ1O0kJP+FuMKsLJjH7LfZdO0/JGxtrBLW7D+N6+CMK9JOMxbrMgKHMj
itpEJuB8tSo2T4ulrim/GHASbDuot0gSVYam+xHKTUQJSDMIvpdp8OmtZkUQ58oV1MQmIP9x8y3T
VNyPjXWIlCA62vazUPQfuQHfzrGTaGAcRcGHIs75XPVvIktgAtzI8WST68fnz4X4AQYIlhVIpaVN
qkHF+kLEwXHYy1reQyD+FKcMCL6imlx6q0x0ST+CCcBe4ezeNuN1ik/0C4sGjhiPEfpedRWLJbHN
qxqjUFCbtJssKSoKpYO8Fm3ofpXddySMJHyR42Ii4SpSI6DfPM0xFPYa6Q8teo38JS5vlyg0kl8R
4mVWgOtcQnsvzfB7W82LYG4zA2KR16x/FyqJCbBfJrrWCQcjH4MUREdmeZST+9sdWR56MVHbzwZV
esilONHJF6NQ44GT3hInOiExAd8r1BSiBDzVEQnHGG+sCw6waUE+yYMREtZAFSsPOadrJ1KnS4ZH
l+EhoamoUah/jP0nm4Dxbws986xc1B35gWiz5DQYDdVOgCvbq6cEE9+6lEo2fssjvsdIQo4JBZqx
vTkyI5CeF9ObVE8dkkhbY/RNBMRLtSVajc5KrEjyXGG3Na/q33Yy7bWqP84ME4IzN9eI+2wTcP44
nd+m88VUx/pKtGQFDhYiiUXv2xcxyTDiXawwdUR0solzP5n4Y5vhQVDmYqIMlREgJ2NsxdIBMbZX
eh7aeFBwIN/MnthB62NQAt6XsO0higJZyoHgajEt8B8pjQmobv7QslEFnVmeKDHBGODti2SwcDgH
LhZiRVgnLl7kLt4KNfAqZngQjLm4J0NlBsqaMlYYwo+uDAdz+EsgSZgbQRLEuW23rvlu4bwVazDS
DBeKNWN1bf5g6IxA+88iW84QCEBwbDp7/vBI4I6cKMKUKrdaq0KObQyExlPhiAXy5Us+vbEpoyEe
jVL0tsUOs6PPARMmO8zAhAfiJM0muvZwIKWJ8SW4o+tNd+RhEKPg8bRgfZr8FPSTib/FGR4Eb84K
Z6hMAPlHHeX+8LJiB4OAUVDEXuTo0cW0BAfN8zK6HYXhYW0Sd8Cz+c/NAFLUCOqq9RbzQdF8p5oC
jB3SMebSkbT0j9uyRSHSwLtaxagTzPXPIstgBORZqiU/iTUrWKMC14rvqYV/ZVu2hZGiRHu7iqPQ
X4mcQGvhpJDeQiT7R4nACECL61zTPDEMPrCxdGW//ruZlcTWcDdGma9Hz+PO8iggleklAF8dcxWA
P8oURoC6nOnaCo4QCHZu+DGmO9MQSGxjylhsE9fpx1qWAVFMhgcFFtJIbwllbX+yCeCK4ZY4hCca
RlrAiBKxjgDR6tKIIiFMTB8KLfRg0azyTqQBGDM8JEChvIxrzFCZgXExR5mTlvEVFiY5Ygq/7VVO
L9FjDAMUs3xR0y1ftWhgq0SSrZrebrCKEUHbYWoGVKQmQP46mS9fnOlQ6gibF1D75VSOkYhRN29i
9Nihd9bGQJMyMkbO70quAZrd4kCQ5vS6RWMGxOidKx51YByLkcwYG1eXa5MwdjSyMNMXgy6IUr9G
4l5INAhdyoLAK2Lm0lu4mtufawK+Zzo2iyJsFQlTGTV8isAGksexY9tk1VlHYXgrukksYYdbmCnZ
bP5zI4CE+axjCY7oqoixyCwKyBkM9xc1AEhClUcwTTOdlfIMvHhZLgRdTllZOjNg1rPraGtGY/Cb
U6cdcOo2b1ysQsJZjeJ7Pu1wNtuKNRhthgtFmwlxsJ9uBNoZMk33erqaodiBC5sZY0ZkqDFkCJ6y
jylD5eENvW/WB5ztZRoKt4oThZypz1RKYQLsPxdLHfOX7ZGNDRi2qLHevkhRl6gFchwfW+pkwLtK
w1/LEjUBlvOXpH9vAphny9l0vlxpWfUNHXZFPzp2XOwcoeapjbprC0XXCGjKkPaTiQeW4UHgFVlJ
6S1Y0QyVCSC/f6wO6ucvCED0Eo0yPiLTdZFe67iGWqOvef/n5nG9k2xweknJScL41TEHu5LWBPDP
luhz1ZKQiEbIL7mIguyHETTVW0zzxRix0CEZxR4CqXRb/kYEYS76QT/TBGDfJGhWX6503MXWCNN2
0S8B32r7IrVdPuqvMeoR6+jkg7uPRDy0LQ4UW1iD0ls4tFs0ZoA713lmY/E31phExLbGJCEf40ew
5ILiWgsz+Jh+k6hYSbDyuQk1sSGQr5//gsbIIES6LKhrdUqTQKYPP8vB5JHGeozmBY2fvJNQKnVu
UBOAOfNa+jQjMJ3Op/c4o7vFg/u1KcO8Dm1EqINwP+2pef+KAt0IhZoBb3q96SWaAt82D4IyF9xk
PtkMrLPl/eZ7pqMrGVY2wh5oUd1XzTehxoUcIgaKDe87R0tS4mkl2fDjW8WJwM41UbxR0RoBvp5N
KNBxbI8MUcW1zyU2gYcLjXlw6KJQAN9VKoV6S+QUYsZ/fiMRmIDrRTJfJDoGvaF5LUBxNIblyw4z
NobiD3ibXwXbXR4eUkJPMYXhJ70F85pQmADqGyyMmaRzpGo1OE+IiKCmx3OCmK+bRnUAFgAjUbFf
CSud1Q3ZBkawm19TZiVhrLC1lXKY8AS8TSZZ+lmLtS1SE2hK5WdJ+CNkJV3UFJAodinPgKIByoAg
zBnblMQEXK8231YIimgB1vXEmF0sdt2+SL4ZFhjGdopmF9YCq+WS1bDU+x5DBng2HbDmCU1A/O10
OU8eUh0lQGLOE+KXu1UHBHJES0TzuRuQ+GYtUaenkL+l2ywIxlwpfZvICHyzVEuMU1jWHqJdaDIv
XyQuIsDHXvaYhDjfdhZHgaxMT2FlbGryiUZgmq+E8fX8p7SoE0ENCAoHKuuZJJEjVAuFcWQ7pEfi
bSnQEI2lHCiyTOC69akmYHv1kMw3Tw8asPVRdSuGaNb7t4nCYi8NQpwRDmQ5eF0JNDj0oeBDcObW
0igoTUD77Xo+7xf0ennz9YdJml/mN8lqmmf/WKNa9td0uZ6vtgdmjz8d0R/wIS2mk7TtwW7+XK6K
5Ojt5gm1ShoWY2EWKBplY9epDh1R8tcM0niiZClE59a+DKLp8RHxBpqIB7l1eFgP0tNf/Es6TrPj
o+kyP83X2ap4PM3H6avjq7NjEcomULfeWLbe+Suehrebbw86+qVFoiX0Ldur19+RpGko9maJYUak
HaCSZyDsLBcCN7dVh6UzA+anlbYVaRhAhtpi160Lm4iZgRCPQBq1T/JVhAv/Ns2u18Wkfr+H79ck
JsByFQ/Nf24MnpmO0xvxOsywQQJ0vwepeXpjYBGaARynHjbXUl88Z5BrsP5ybLrgvOEITUD8XVLM
OlnkPdOm2KVhIfaKJWdlqIac084IYR6RdCHK21kc3vGTyTsAKxOYAOh5omMnkphTIiaRwJln8RTW
lweP0OJ7A7oKxaMqURNQuRiN9O9NwPTDNC3uNWgprCmUeqNJq7FNtnkqQ4lR2IAMCylV6i4PDyih
p5DirJDeQn6MUJgA6nky0bMEB6haLqaDYfAIq6su7CoLBaU2nxvrIRePLmUgYcl34lESM/CF136d
apmfj7BqgAlwUb0zlpjGSIAhrAoniF8pe55UknU6UlQgt3hQnJk0N/PJJkD98zz/jOgHth11jcgR
r/2vcMkv01mq7XFEA4pnYSNTeeCQxxFjkEIr9uJGCV0zNFMLNuBpbLPo8DC2iUx4FrcqtkowFHyR
6MjRIqWDQSvoNamXJ5KEHcJ0Toxxw40m0ibY/cU7cP60vyaFnUkIKCQwA3sBuqYWcBQwRxjuz9dG
wn8XUTcxqqF81bGX98kCscrz7dMIwQY68Ao+FHU4ldJbMCAVlGagnmkKuccobkaN3C7YSs51tCZ5
sDFtOs3wPOkskEq5ZQYSmOguY0Zz0M80AdjL5Ovme1eLQs74IOovv3E0RyZotRaJA9TOxREWoYpx
WE1vD82/aDVzgmjfadY8uUtpBiowx4Sgyy3I5MhMQPhcz1jKeIQZhmhLqIOtRG+xVQ+jo0XHKDml
O0qjUNomNcFUbNqV3hIncvPfmwHmOF3kyIHO8sVijYxdqT1s9qFfNBUevYNxDHEUVl0muOCamouk
PSxs9BEqom9IIHYVTIUt4SCBie1KzNSzc/qpZmBcFHOx7lIDyjiXrRAbTO3ajSIZbqxIw6IWxGBJ
cuQ87SOTCuAWDwIxl/5iPtkIkO/y59dhoItCRwRbaxOZ+E0eZv6HiLDTjMh5N2EUsDaIu+DZ+OdG
AJlri7BiHIPnI2MpH8RwfiMfpayKoYTnneVRwCnTE0S5ygPyiUaAuh6Ptfk7UE4M9PZJuxCSXyg8
jxy0FWxf9ADuIZECWMqBQMt6PJTGDHDnWKRRaKo0x/iUCJvDKxSJ7mK0t+dE9s7bbYFcSTYgTHmO
Arztt9vzoEBzQfM2lRFQb75f589oJCMwid2UDupT5TMZSUwoNZYN871+50KMwXEphglFlnOBGLKB
0Kq9/v+fwd/Wwv731EOeb75h/LkeawQPPtyGMMaWxvLVsix9B4NWXbzdjOc0RBoY1FFyIirARXaU
tAP1gCTY/ntQv4CjuLxObmY6vMUQA9EjBHLQA7t9kZgANgeFEdqqfFxzTdj7ycSbKwwPCjVz2jFU
JoCMJ7jALGo9ECPPhtocXGDbF1FsZwSt9rFbGw1NTYh3Eg3X6/KbyXwo1Ew7lUICE+D+CXB/Fqe5
DsBjbDFwQsz9qgJ5BHCxbih0XTvkI/QN0WTEDgQieQVXciLYc36JktYE9P851rHOFdWVESI/sVcD
S85yH+FftMEG7n4GUVPfuwrFYy1RU3zRmCm9hbi99O9NwPS9lpi9cEfQjYSy9sosI7rso0gPAT8M
bpUP767S8GBK1BJyKLzDJ0lvAUzp35sA5k+bp3qktIYYLlpSIsdHCLfuZ5ZdTTEMzBezlWH9NBW0
IdTgDskDvCRwkSaHIyy9BbwPUJuAPiYwfP6so+8M2mxjcyOWHexnQDUzcA7WeGI0RUhXTNUCDbyP
eTYSuHxhLU9oAtQXSYHy2ryY7GNpB8ycfvlWMV0IZjcaSnH/NWH2xDBtuF2NHtSmnveTiT/BGR4U
Z8bgZqiMAXmmbdOj2KuLIQalc0XGtAJqYWejzlo+y7e/dFeRDkAssaAIMzd1+3NNAPifusZ2in1w
sW9jFa+iByLa7kGQse0uDQ8soaeoIhIjvSWMafn7mwDp9kHVNozVFVVNKIZRoOpbThhg7puMay+R
eGjbLCQo+du3TWQGwKtimqW3+Xyh5+6NYx+VawHvNyHFLjbCYUlJ+QjQ8GbSTzgV2gwXAji34+CC
+3QjMMf+Eg3+FHxkC3C6dWcI8ZHdEWJdPvIaxEe+6CiNAtwmNQGVm6QsfZoZYOqZyYkMIzIOllv3
fJP6NQxBdxyYzlELzY7iqOBskhM8uRHJF9MmgRGAZtMHXfPbsFkkRi/Pvle06Q+JeAgil55TWVn0
MO4ulwJbwoCiy2WZCIkJ+P5crJcrDccvJrWh3FR4QKw5ZWPWTox6GbrsvrM4PKgyOYGUKzOVCUwA
9KKYLlfChkoWmQZcsRIMmUGsnOB3ryJMiRVwAZYn7zxfKYrREK7Tpc/D3PyOezYUbqZViyc0Avb1
QlPaEC6Rg326pRpbOIabpzTawTGbwwtIRdtFV2kU+ErkFFcugiERmIFnNkEqWMccRmQEMf0K1eIV
pMSWwvArpIgD9N+Vrxa0pWCDsw2iZkN8Q8qIws2FJBWkRgC/PSKTTERvNJzfATo9sGYXgzZLdIk+
4/z2gyBCaQgPfkO4/cF7IDiu0G+WDQUeoklvIaZVnt/lj7P/fBNg/1DkOrayIt2AIchiHBbs2ebB
jdJVD2tJ7HoYKwlrdRaHB1gml1DkNzjKBCYAelGuVtagwiL7j7AG7t1SRwmy6NjD/DMvrAfdE2Qr
ueip21+H69XRcv6RYG3j06W3hBLzlCaAjrkfSwzG3h9NB37WfnlD9GmGyBKjTa8q2CN1PNigHqNE
HSPR5fh0H4l4XW5xkPDkGzRbNGaAW6w7T+GRi+UP9swj0oEBF5iFsN/z1jypnRHKcEVuuPKoiD5f
ppCq0wOngleiJ+ByPjP5RBOgxeCWhZwuezbFxXDpIESY2Qr5CUaO6Jj3IuSLZcXtJRIPbZsFRZcJ
crWJTAD46iHNtDVXo1w+Djzbq6feEZsag+1t9H6hioe1qfuJxiPN8KBQM24UQ2UC1pdT0cSpa1RR
4LloiOGjX5hag6wS4iX7HUPlOVKOKtoJJptMB44aHm0FH4I4V0CtoDQEdZ0Ll5F7QvWlW7nFxOSG
hvsYZoSIN6vh+NUr0QZb3WpWBH324lbKYcYDIBonzsbpqpM11M/8hh+NfhjMnK7CJkK5ZCPNRv4R
SyLkS/xy2ksmlbq3mXRCu01mBs7ZON1OP9WBM5xrlOL6fr3rg2g62iWcALc9vC/5ZO8lkwrnNhOK
MxP7vkTOmf4ehuC8OzWffewR9BmpSSySEst3xYvosygowBAOofH1nwneO9kGX+Z1UwG9HAj2XL0B
sFfIYcQTcLdeZpg0qm20LHpogHDtdkO3mke6iKigjwaeN5vKvGwI1+kgUig9y4ZAz7XX8J9vBOzr
8cNUR18zYmiId7vod9s3OTYRRzIzEolrl8bQugukAJkwIPByI84uCYkJwL5L5kjcvUDjCNaMP39g
HPBiwKTnhY3igya8GE6P5U4YJMtb6ZJ09Czu7aMd5NYB/4P0ZjwMxVRsBtURLMftjqngYqrwfmqh
/CRgzaCoJ0SkpnmtY2VLD5l4XWd4ELg514yhMgLkFKNJirWORHaENT+4n5HYLK9ncns7I0xRw8Zn
7DLgDLh3lWADbu42iy44tz7XBJjFzsG02HyfpcXzH+voj0R43PWxd2RniDWVWeyERR13WKdDiQve
kG3woX6AF8GeC74doDbhIYAfNNM2hSjC3nbc66UuU2cNi7y9yLYwYm33gEineg/BFGc65UDQ5kr7
Wz+HERjfbZ7m148alBwjTLGDVbn4Gaa5ixxKuHPWyMVdyTXQF3/HsiFgc344T2gC4h/yRTrfRjGf
PwbjQ2+RSwnq8XmtvFnse1jc6CN11dTnXiLxCt1mQUDm1kC3iUwA+J2WESWBPbIsDC2I6slxrXIV
X7R2QKVlbLtKw8MqURNEOSdb+vdmgLlKtJSBY2qB5yB0goV+2xdRVUycgaZiRSN1qPKu8qgAlegJ
pOxJLH+iEaBij2qCMXCdfJWeaa0AbhJqvcWkoKZNDYsKKe6IDhCCl9pdEgWiLRYUVKZto/25RuC6
xp47WBwarCm0S2JJB1KSlUFM5ta6oyhChagj4srNm/VdLdFQO4rnQ5FmhggpJDAD7myWjhMtzc7I
ZolIx65pg2QtRbed6/o+cY2Fi9JZIoU6t1gQkNlgV4vICHzhGqH7Vwu+4SjwkXbG7tVSoYk1hYGs
NoYWtM/rnUhDFVrBqAvYClITIH+vaf4umiwR68LUxir7TNQZtSjYbo4iBWI8dxaH12WZnEDLBbRk
AiMAzQuRbNZgaSE5ZcEdcpCALF+tgoMY8+WFLSZfyZii2FkiBayUA0GWa9Fofaoh4BZVtYQGkwse
EtaW2lhUuQtCNi3qYCRmN8Lh5fcm4wevZRscpT7Ai0DPOVAHqE15CFZIQN+lGp4BTMuH3xTuOrOI
lyyykmjcwva83RHQtL7FL1+JNvC6VnKi+OOwkd5Cd5aS1gT0fxuP0wesKNcxYBsRbCg3JrhWZf7k
0kZbtRthhVOE95uo9xKJP+HbLCRQMUCMKf5vE5kA8NV0slpnOuDFbmr03mHZS9XGQ+5vNNX7onVa
GG7bl4xyD7l4jCkDgjBnnlESE/B9/zh7SAoNxUNiCm8Yij3UVbkfiYihx8e1sX2tjqiQyEklVyfD
kQe4xaEDwi0aMyDONt+WmsbXYD8xjmiEvqrCIOJII26GZeMx0oyy+r5/rGWq32dXr6qQ3RN3AnX/
z43AE2hqC3MGCHtgbiffjoWt0yjx9rHegD2T39eCDbW2eD4UaibaqZDABNQ/5MVSR6GAqOFFJBO1
QDWqNHNhCT8bo/RrTS1777rLwysxoSfgcgUghMIEUK/yVSoOJw2uE6znwIrsoE4wEvPKHiFZbCNj
LKO6E2igCiv4UJQZM1pBaQLaP39N55un5VrLPAuU6GIsjSU2G+wO52a8JByhoAuzxeoxVCQs1pRt
IPZqVgR+biqvmtiEJ+CXpFih9kdHqARDLzwMWw53KUr5GBf7xyy05mAkd/mS9b6PYPx53uJAwOZc
5haNCRj/uvm2WqHf5vnPdFzVEZaKYc4UCYWgmA9dlGKFIAtuLdHgQKiKEYGaqwxSkZqA+JWeEqEY
e2osrJhTjGjGGBTheWEJHQt6V6F4bZaoCbxcfkP69yZg+mE6TsTU/OfXYtH5HiFsbdWzD0hQ2x1h
pD7u8IDHtRask83Ig9tmQRFm7LI2kQkw47lNuw176lkHFmP1gY2Vr041FJSY37itA2+bc5bv4e7y
8NASeoIrG9SUfwEjQEVNnY6INVwqzNe24hrTluKKrhlRoksw7SqOAlKJnCDKWVVXEoEZgE6zbDlL
VqtUX+u6gym9fr0trGVgBRFimIiMUWglwQacyVczBScKODP/UUlrBvabp4exDo9JqDP2tGLAVGlA
kdA1ajo9NEN6df6CjAm8QuWDkGugs8yzoaAz9zFPaALiF2JboKZ0BapGMBoyRNaxrBggR7g3igJk
pTB2iC0o2Ek2QNEZHhRtq11EwFCZAPXJ3VrHQHbM5I6wUi4U5djNGBg2f6LQD3b1fkZNs3JASDMA
WZmcgoonTXoLlSEygQl4Xi3S8V16jSpOTfMoMBPSQ0YRUesmrlggaKOMwItwhDcBbYozAFiejYQm
P7WXJzQC6Nm6WN93+k17Ok7AEkaYi26L3RHchBqNNCjNxrpXUvVz1V0glZktfyMCL9e/SD/TCGBz
hKczbSU/OJVhb6EkYPtqOcUYy4yYlkWt7F4yKeBt8yAIs85xm8oQkDWVdGFFlRtgIFBpUZPrN0IL
K/4ce3vVlk7rfN5NKiXCDfJu4DYIjMAV2WQMhBIZRi1xS7Sjiult5Pa1Rxj+gxUoMb1999J0uigU
sHJcCLpsFISjMwPk/GamKTSNPhlRFoCtCOUBTdwjKDA8o9gJePfoalVLNtQpVjAisLMntoLUBOQ/
br4VWbLINeg2qgMiFFtjznYJPIl/eaIdHWV8AQlt7iQaCLiCD8WbqfhSUJoA9/nmaaKl5MsH2gHW
nqC/sUQbqDZtbLHSKrAjP65qc4k5Vss1EHOeDYUcny29BbeZJzQB8c0fKBwYJ5pi3JjrZWFELwLZ
7OEO1JGxihHlZvPJDdkG1xEc4CWBjdVWsDWkt4D/AWoTHgLcooW2sV8+HGtXbEZp6rs3QtkQiglo
hLuHICrbjXwVCUq00cBilN4Cuq2vbwamxeZbNtFU6gmrLUTYGtNiSsUm8IbiOI/s2OGjnlervWwD
j3Q1KwllfmOdmtiIJ+BBDIbQkZXG0C/bRyNNvccMWtxUbhd7ozE0ysdw1u0LD4fkdHeXS6HjhAFB
mo2bERIj8IUWPWlbeYUuGzcMfd/fR06aGNvIaqHaGyM7eYwbsj2DhtdfU2ZFcedSlko5jHgCEHW5
ftRku+GIDxwU76KXqnzJSo42K5zwrmrL7NVOtCGBGIYJAZ11yBkyQ+DOdFQlxCg7QIY6FoP8mjqO
lUjYCx5ZjQnc0jm+zrqJozjFJXICK2umSQQmACqmCaPqYIH9GM8fYEHptoOslcBVhhVFKKIaIVRU
8TaFks/bEvweXZNqVgRuC8Ef6S3hczV+HFkOE6C/2nx70NZR6SGqhsubn/OIjsoAbTsYvM7f3LVg
8m/eG/vdF5T5SCjDKmfiawpKM1B/Gqf7ITHPP44XQ+QwZx3VZfylHSDYbgfYm6CwzDeSeDJy/w9P
wAFu9Dlggi5Xh6Qx52nQOMnGxkpTF2dBqegkwI55dE5o4yg49Cw8zyybEkmWF30O4CtKb4nwzPY5
YKlNeAo+JJmWldSYVCRyK5FfZcZJrak9csVyFV+cwE2rbitOJ3OEN+sIvQQmP8WGUJiA6eaP4k5E
357fqsOMEzd20HcXq8ZIwmZ3XLtOp5LYSy3YM8TTy29IGVG8mXCrSgYTgP8wvS50JEtxr6PNOorq
NDgx6T1k11wk0V1kzyVl7iqOQpclcgotE26Rv74RgGK4s5ZZRYifwEjD3czXPdgY1i66Q2wYRhKi
W3mo1vW2zT6wbLogzBIagXSRZKmmSgfUl0bIbFddH6RGzR1hpiSuaYU//qG7XAotJgy6oExITMF3
872TZdOzfhg1SlhthEq1ytAmJUxYQhqia9pGIdv2Ra5kga+Qa6C3xbMhWHPuNk9oBuKopb0VsxGS
TA/uToQhZJ4oIRYv4mA5WGqG/Sm2jfelI7xoijUYdjUzAj5XsvjhgCxGPAKPRbrUsp4B3dauWHtU
TyYj7hUqXxyMuIroNpUPlUBDYWfZEMC53Aj/+UZAvfmmY1iZWF3oBhh0g1TY9kVOdxz+vtjZUA+V
JBUtH7ZSDUWbYdIFa4bMDKSfivQ6H+sobRDznbGHEEMHy6QnUWs4WlD7EHETcqbDSyhFGgw1z4jA
zZ7lChlMgPy3+/t5IoaYofhWT4FqjJoWhEMROmGB327j8fC3fTlE806n8g18Cg6zI88Cd8wfZmDS
E/HiREvABad+iMbs3fZpcg5gmIpvIWGuGG1X//xdheMdN5ZLD/ClTzcE86WeijaUQGCrvO2gIpUv
dgnwJHioaZOPfSDUVSAlxBIDii6TF6efaQKwH5PJJNW0Hg9Tv3Foo06pOthJ9AU3OqIzISa/y9D2
EokHt82Cwstkv9tERgA8zSb6dotbYsYoRuWUqksA9kdwwrCj1sP7zSv7Yy3S4NCLkhOFm4mYK2mN
QD2Zj1NR3YTZlJoCMGgS8yMx6r1ZuCbmFLroKgm93WkuId9XLJV6c9+OYs4UNnxkP98MwLOllgQY
itkwbQNN3pils33htG4ijn4ShFsQa4OKyVB3FkgFssyAwMvNHf2IaGPzRzAD2O0Ks6757Jc3X3+Y
pPllfpOspnn2jzUu91/T5Xq+2v7KPf50RH+9h7SYTtJ2lcjH5Ku2DmXPwpxjC+Xu2xcJ86Kc0rXx
nzq8T1KwlVydjj/VI7j9ZnsO5Bnk/L/Wp9Kf8Us6TrPjo+kyP83X2ap4PM3HKWptzo5F8oPg13pj
2XrnL4E4nc9xaesogcYIGMR9sN2psv+Ju+diOSeWOWL12+70kU6ZHoIpMKYcCMZcT8tHSmMGxisR
6NER2oMjgJZDbAiq9JhcIdh/HoVi+DG1E9PuEqnAJRwIuFxW7iP9VCPAnS4WaaElSo9qRuyRgROw
N/ma9gGcAAxWxGBrUu32sYdECnApBwouHifpLVQ0tj7VCHA3376iOKSriSBbCLhQ5DeO5rAcVmtx
J/kBPLgoRHVT1WtGLmBMUEQoDvEZ6sFXAg2MxSLivP1eMhsJUtSx48KQ3hIos4RmQP29gDtfaDmm
RTUFZkVY/v6ubWqyI9AWo0GonQV5KplkpMqLukfXykcVJwlgvpZVSWsG7N+ytFhe54WOwlYxGxcl
jBgWsXPaZdxdLJyIkJvjTTCU21ayDY/nqHl1egSUkhjyEBSLsZZzfjsKCmVwPh+EFw8IwrToK1c9
AaVgg9X/G8eHIM86XRiWtP1pZAkMQX25SgstO2YwGwhbZLztNKgtsqTCAtE80aeACZ0ktoNUcCnT
c2i8ghWFnbPmlHIYhLyeykks5MWOqDiu9y0TlyxAEXSA4pt6dHbbwBOoPUPxpKgqYDkR+Lk9NEpa
E9Df/LHYfJ/vQ08HjKmeRbMx6qbgrsGqL697EnFxUIeDgz6orwJSVlXLJZ+0B6TjnTeeDQWdSdvw
hEYg/u/5A8bGpDoqZgOsgETbEiplVa3JSNu4Is62MwGbYbbNXrShuKs4Eei58L5SClPQn2EZQqoj
SIMkToDmNMd1ycAgRObQChMFpLpC/NK1MM8AOM+KIM5OIlDKYQTkf2J0PiYJaQjcwLADriiDrnqc
SODGHgWiLwIxV9mw29QSDQWd50MQ50opFRKYAfc4Xd5izqcGvFH07tq+53mq4tnAR1Rnd6XTO/3P
SrLB5vxGxYlAz456VNGaAP6lqKGdFXljCPkBm6mnRYcYO8qmMU2fH/aJwJ0TByHmBrKXez/ReHOO
4UEQ5/JoDJUJWP84f0iXKx2JNMTj0cvoowq+RJJU33gjaHngxbRYsodAPLyUAcGWi8FTEhOAPUH8
VZQ66PDKRKoFy27gdbPQBrixfSw5agx+bBrovSTjMW6zoCgzEZg2kRE4F/li8zTXMsETk5fDwPaD
YO9pNYPt3sjDcD/MduSnO6LkvpJsoIWmYkQw505tFakRyK+LOVb9abDQfHhgKIx0UOm+fRGLHHUu
IYZ+4u+yRX5SCjTYMFPw6QI3L4ERaCOAuUrQ2/T848ACUfISYoP7Xo+bag6TDBOcsd6Mwl1LNFS9
eT5d4OYpTYD7DPMeNTUv4np2sWHBCfiRTxjbjDpGrFkgcPeRiL+1WxwIxGK9lvQWyiNaNEaAu9R2
cEdoYYiba0KbmowZIgiqbifql4abfH6fbcUafHzzbCRgURaBaI70lsCa/XwTAH+TzLF4Uoxg1nN+
o9Qliv2Q3xfsoLXJdjAJjAROewrF6zTHRMIVUMN8kN4C1ByZCUC/zXJt81pdzOgLYW7vAiOyaoeu
jzkiYjpz09mqBRp4R/NsJFT5Ma08oQlQn6fzJerMr/XUOcH18jwHcxmrAX4kFyISn67IfVbzecld
3ZCt04HD6zbLhWDOneMsnRGQP85XOvoKAkx5i7EB2lKN/kLlA27uetoEiYifd5VKgbJETuFlzm75
84zAFYUdy3mqqTMIq92hp6gs5/Md7giVKy5ag/iZEed72QZbZgd4UdwZ8+wAtRkPwZOepgPRVWDb
mAhTZTxa0ZQgEBvCxTKD5s2NbXJCnoEXN8ulE9jMpxsC8wSj9L51uhd75rYCscguQiab7w9zkPJA
H7JPEtlibWAp0XCsWUbd4GZJDUEcqqQhbuZj+ZELx0qR4cJGeMx9i1xv32xE9BtiPcOZ/sSw6QY5
Q2gC4BcoTdKWv8ZtHmCEJ9rId/XlTT8M0bMoCDw0CMqneT+ZeEuN4UFxttquNkNlBMjz6f19kmlQ
ayDsYjcKEFZ42ujjdhxoNUG4FKjTvaLAl3Kg6DJG2QWlMQJbbJfR18MdimgYCsrKF37Tpv5im5UV
ushtU3R3Ig28pC8UjLpgrSA1AfLLdLnEaEQt6oxUpYc0NilA8bFc1vYc24M93ryXe0jCqzFlQJDl
ClAoiRGI5khhacATyekQdhV2hyoUGLsIIxhlFNau4ihAlcgJpFwQ7FIiMAJQLEzsdLv19Jp8xDKd
2EW8s7xvSY8HTmTkLjxATvQU4gz1ji/bPLpA26YyAd93yRz1Ono01kIcGxlnBcBQZFQZkcxFKU6N
eY/O7JqwA5L1PzUCvs1TVrenPX+NCHZ1e8ggotirxJBcpighQT23Bcu4PJRJPuJdQ7aB9pOaFcGb
qyZQExvyBCBiON98zyY6Ll70WTrYYhArGq+xNRAlY66LLt3yVavu+2SB+Rz46ffCDX8GVLy6PQQq
ahOegvePzbFypWXLnp49r+lgBLMLfq/sLyEGZsG2RimwDHdnKXhzSybvAKpMYAKOP+uZYC7U1Am9
EKX3tZrK/m+MixoJCz4b1VUoHlWJmoDK2dDSvzcD0xnmnGKZs464VThyMLwK4PJlQNsrGpENF1d3
09/9eVnL1Mm4VyHbZkIA5u5j7rP/J+FczUdsHrKS+NsxifLIqoMzrDDpQJTvOXXVB7Gy0DMjSkIi
xRV79V+Kw4NX00miY8rj/8Tpj79gvM8qL+47Pcu9b0Dsyw5iX2EDo7oyxi4frFKXFayXSDxCbRZE
ubjTs01kAsC/5lmmpe8cA+TEajYEhvcb2Jo3o4gXYrzrDn2Ccg+5eIwpA4owk9qhJCbgezVdFNPt
FalDhZGe89Gc5og9i9uXbM16IxdmUYT/k1W4p1A8wBwTCjKT4eHIjAAaYyC1BPxF95Iohd21kMsY
o94KowNt5GjZUMVVKdZAD5Xl0gVs7tONQHuVfP6Mkee67maA7jmwbZG53b4QgGoe3i7OdhuV08II
bRq/V33FUqg2y6YL3iyhCYB/QG30EstausaTyTDxv2JS+Ie8WKKDrKuEPex4+Fo2anaDuDpjSJIZ
xd2o5w3hhstPYy3QwMOHZ0OeRs4d4wlNeBqxDulhOtY0Fj5ESRDmGGCuNGtU+Njc7LiB5xO0+8nE
HzwMD4oz0mnSW+i+YahMAHnzx/Z60aLPGCiKbui60o+kKJ1R7AWOqDGQ9bkSaHCNn4KPBCvfUqeg
NALtf88Xt9gVogVuFOrCR6gzGfAGmsYEloG5WDGDmZM7fW/aFBhIthVsOOwKRgR3rqBEJYMZwGO7
x1zfbBMHiU4U6/PlJaIZHtMoQ1rEvfn3XqiB17eaFQGeC/qoiY2A/s9ihn0md2tdGU4nwt7eUGz5
ayo8vIcwQvILmz9q50JS+KZUQ8FX8+qCvpr6L4Vfbczvwt+vk1VylmF7w2PD1D/8160JhK1QhLRy
6PgcZ4nT38e4HrF/O8bYA1hh2F1UGvOCk+QPntytH6hDQIjTZLkSTc0YguIgUITMZyQyoDDxv6Tb
v+CIwOFhx5hRjoQ4ikmPj7K8WN1ud1TYmHLoR1GA6rUI9sTx0TJfb/+ERCqoPJwung9iVDvVQv6S
zx8nebb7bar/fZStF7/k02y1fHWMI+v46L78d0Lc0HMtDGeCj4GVFxbuMjE08/4m+VU4ZRD+f4W3
vz+s8+XKOY0ze34STIrz6ez+TXg7O1mvpyd39i92Pjl9+Po2nt59jGeh87oI7s6+vPh6GnyavVvd
zU5uP8Uf729//8fEn7yeLdNgHfx9Nbm9CIMXp/bti/N7/8qxi5MXL15/dd+urNnfixefzn5/HL/w
nZPb3/HH20/pw9xzTmYr7xTze3+JEbR/7X758ptrz/7PdP77T/dZ9j6YzU6jYnH6aRX9HC3D9+G9
dZ0/Widf769m0cNv95PHxYn7++yfq8x/O3mMlqdfMj8+eXGfX07i1ZtPxe9nD5/+9Z+Pn+Zv78P5
f+azWfzayp3o9MVt/K/XhT0LTvPi4ezWm/599a/51X0Rna6C2xN/Gp36y3e39mpy+sL/qVi/tR8+
nTy4wZkz+f1scn978uX+7p+xf13YX35yb72zMPz73Lq8s7+eZJ+sd+7D6e3s4eRL8Wl2OvH+93L5
4qfb+PeTfxXvbx8+L/8veV+2JDeObPlFvAYCBEG+zAOXiMhdKm0lvcBUkooguIEE96+/hynV7YzI
6IhRz8OYzZi1VZcqq9IJwOHuOH7c3f9Q4Z/b8q5nZdQE5nZa42zEVvGGfMtWJxmWMlXOkPi2WeOg
L9Khb++FskvCA/xaUnIVOTr4EKqmSXI9L8ksyffMW77OVHzhRcf2rGIJrwrUXvN3hOmoVveu6R+h
EGtUOOMbWlRR6ZVRFo5vPa3juf1ULioKc3qQ7I++TqaKHUgpd7X17AfdLwfoeCrdbEep+Ri2axTY
z8YZIz6GcT7Qva7vRFanQznfjqF9KJqJHIgcbq25d+vvq3eoqzEd3T7i/EnmwY2jxN4ULNGsipZw
TNtw55AsNZV5O3asjfPgaR2YF80TiVpvN5RuogsWNbXcS6aWmzWnD0J+GeY1iyhp/6BlGzXydhTz
3ey2kVuym4HWVezasIzkGmU2OJi87yOp7ivGbnF1pyhYPnmtdeM6D6c9z97Z8Zat83e+DN+Hpgwi
XZWfVGiSccpSZvMH/H+i5BDNbh4P4dpEyvM/GNzjiIliifK2K3Yemeqk8ByVLLP3wVO5jcjKPkox
7UXHPjSj81c+d/d8/KoFjzFRNtFyDKNxuFH1bWDX966gaWXDt1kJzZcmsdMUz+GMDafJbKJq7uOV
LmmXmbgMayfJRX//bNB+mdwjY/GtMQvm4Kn+p+34nz/+ryfzo37Xdz9+9A9fzfMct3/97PiP+C9/
/ebNVh794ZX1/sdgndjn45F+Jz/8LeONDheXjPdjg1kzgBjzV102/mXCn3/FLxOOaVAMfeq2fpTg
tXk+wvxfJhwAjYs5UEGIxvMBoGLEA79MuE//C9V9Ln6C4nu8EbamSL9MOPpWw73AuMN6gz0h0EDn
nx05OhV4sDMmnGNpLy04AZeK49dtxQhogc5CzKR6acHDsBirqm3mZHAIGZIqLIYpbRnU35opvFnW
TPcp6sb9OiGDCuIZRvJLYWnfxmWgaBHlDVdN5C+S33dzC6tmifVxnwqfO9E6iHaJCtrbh3ouYXfa
Sqx5tDqkemN9kQ+xnXOv/TgQzsRucdY6Vm2T3wyMDPQwB2oR91O/iDrVHc1uSwefuzMjn5r3WWbb
Pq3zmWZRN3d77hVsTqmQwfRF9yon8dh2w/pOinkuHpeQVzwqCUmbUmnv75aRpf9RTuvsPapmltWO
kVkXTwWZArLXTW0ianI/CkU/vWV9HfzR4NcM+LC1iys3aKZILmokMR+E10Yv9OnMobhIur06lG1O
MBqgudCcTTFeHgqltdtlJFjgyYxKdaDGdGqK8W4ZvXpXhZmKRmes03WdliQfex3Lxdr48kdsB//C
tT8rBigeAJvcrUWE2L7xhWsfHVKLsWZLMgi3vWmkWyZUenlqWmXSaSiz9LK8LVQ4kbcNycVMlYB6
uAwn8rxSd4hZujWZpoEigHKLqHGzOQ2YmpJnUf9f2CaGffn3geVzFd6Z/m0vLNP2C35ZJm+bbkVB
JyAwJWCD/I9hQtQZoNkP6k6fOfEvY8vwvwTyHwFgCSRCYDUQdv4TW4YAKBGNYoAGJt/5oI/8jmGC
DTpWCEzJhpcKAg/4B6gQaEpzrIBBX7rjUFAnnmje04+VVTyas9H5WOo2lFFVOEVUSbhNmv3ldFl2
4FVz32ZtPPUsi4Y5Z7FPQxPxLHvsl7K+1+H0XXZZGPdVfj8Net+FbuThVz5YMNnqOHAms3e8YlL3
Q+a5iR+2zWEYsFOxky/jiPtWDbeZUk3M+lE+YURU+1iTpYq9NffGZKjdNqZlJqNmDb96Xf9+qKbD
HMqkW/LbMlx3+RpkUTm9G33vhtf1g14k3Q1DmEWO6h4NAqs3w7AFbYgrbduSRA6Fv588hyakVF3c
Yu54nPufBM2jnuq0VTpSg5cu+mPQ65sWAcPg23hdioiMVTT3U1zx4E2VLVG79BFBwB0Gc8IXc9Ak
++zQP9uJp4vbJ9p7PzpfAstSa5zIbfl7d1JR3ptkDfOkrpcmKim729pPRDSs935bINzXH326HMbK
/Ujr5an385itKs3bOZ6tShpFY191+3whh9yvnoaqSwSRn1vhfQm1ySOv9ZIR0abU7ls9/Y2hijuV
BTESbLe9B0tAeHtQJNitGta4UHuuutuVL20yhnXaD1UZQSfufAbD6FTlF9rZ6imjFWIbeDp/R+ra
jxVzvi5q+GPg6p3yihi6NEQwodNDscj1zaJ7d+cs/FEs2UfZmb6KidGp66oddYauT3J/UV9MqxHm
ektSrcVjNZL7Fl+czSQSeRCNuWIm8oNRJZOkddzRifJogsO5nTusYgiMSYecHLxq/VKTqo1noX8w
udC0GIsh0qPD72tetcNe+M1j63Yf29H5qpphjmwePOZFoOJpKL7RbunjTvccnneiKRqByDoJpP91
cr2db+sHUc1e5I23qilSVfoHMwW7fi33TleLuMebKeVyOdRMtanx1RAFpM3vScVNbDm8NGHfJ1mm
o4/lzK3KoxwXIOkmk8W6y9eINswe8taQSHH5V09oFSvfN5EM+Xu6LibqcyhALyJ3Cr9mE37jSFO5
luSm5RpHtf0LIekj43VJVTc7t7Fe4o6hSuHwsiYy9bi+rTvix8bl0GBRjIexqcmboKfqYfUUTcJW
8jsnM0sy+e59Q2YahV751uUsUWWTp6TEZ2AX47YvqgOzfdSqz81o2ygc3tvGRFa+bxwbWUT1dG0f
Hf4uW9yYzTSe5jaLKjPGTIkfpZgT1waPZWE/eWzAM4zqz2L1PoVeIWBxCB4t4qnMxoPK1IdJ9ndy
JO+71T7QqqNxT4KninhNxOqlhhWab7V6aogbdWVzEL6uo2UKvg8mf6rG7rGpy4N0x13L9J8+Y8k8
uTuxNt+NaNK2CKN29Fe8pd0/c3TXTDVC/NV4daIc3z42VQB96uQcT6EVqdbuTeMXQ8xaV0WmavZV
ODlxb5tIah4T2z9Q6r7hnbMvpiXmooP6sXSwZRhBs7ABlc6iORdRWOXR4uu7TkmWDM2Kq2y76XFa
a+Uk9Up13kWM9/pK6HMSjsLoox0smj4jBkCmQwQngAI1rZNXrMoSmXVBVJvpLufvreeP0ULljZbf
X3jHM5HWax9Dt8bD4JtjkhuknfgYp4NucCGd2AvKxFnlQQbF7VBMXy+L2cY4vAxunpeFin3AMUjV
Asg5ibJVOBcoThMOlIvcydrdV47eGw4PFQZvOlI2kSdNNFL7qcpFsW8Ra96KInwY6yolunq4/Dlg
I7z6GrTlRK8nvnnYU89q1AjllBvE0v8ZVm3k+N80IuCiOQQz/JOpfx7q/wvx1refA8f/+JFhNPw/
abUtWsI1eLGprxC8f1ir/wL+nv+Dn4EVRepma20abhA+KvwDHPevJx/5rzCgyOuAXQtdeA6f/nny
bUOoQgwl2LiBUMotHvonskJuFyNlgQNyvNAQEQW/E1kdnz6SSfgA4QOnxC8D0uxuP38R2A8lU3U4
hV7smHlJezOIt2UhbOKplR48fwi8SMFymshbB+fNi026et9+ykbVrBtQPGpQHHD6sKmyNrSF4bHo
AjeqqGce8tHmSWDc+vY/EcVxDAF2Ezt6vExCPeXStQY8MnltUhXzGsN3tYkzOtMVo3V8u3+uKiQh
ep4KNGBCQH0sygXK0jGLVbm58m6ngS8JQpvl8fKCzp0bInIPryAgvuL01g5VlmlpGh6b1Q8PPVvk
blyIuR2Gur2RNBibaLYdS+tBz+6VFR6b5V8rRCd+5J+31+D2IDjSmZb6pdYtj1unt3U0eF19U8Fs
7caKOXEz5SKWUzBceYIeW+dfUnF6GzhCAXecaEtYTmbqfEjN+3KJM7LMcTvk9cF0hb25vLnbEf3r
9fksCog5xvsx38X93B5JLxcY9G6+uJXvxS1dVBX5la/2ei3at35XzIlH8zFRQSnTMOjmB2kQJ1+W
f0aFoDibQaBYLt/6uryUX+dKu0GJwx3nTt/RJuz9GIfZ8ytyjl/1P9cJxGdru44yDu/U4Y1kmMNM
IxRga7nemJ6RyAl8e29q1SVdo4LD5XWdOUI4V5/gEgL5wuTM43UFzlzIQQsvLgCFHfxsgiNf/OUD
79drocNZUXh5InhAbxxw9I5FIQtAmAkqHs9T+63sjNhnQdm/VbygV27DOWX5WUiOknK04TrRSznq
0HY8xyYugUkF04By/SpzH/BUtO+rmcxBPHGjPpJCuvftSKrk8q6euY4YboQygW02NTotn2iLcGpX
O1TxWBnqvA/lkMdCANDuVoRPgMIZsBpRkyvX8YwBgoq6vkCBrgtHdGIEmnkxM55XPG5y14/arFFx
FTC+y+bJuS2MM+yHLuQ7M+Td35fXe+5oMYwPNsAFWooA8fhoF0+3A+0DpHiG4lPpDny/lgVPTBH4
/8kaQzTB3HodoxvAib66toENdaWHDE7YJH3bjjdjvyx/Gzv6D9Ww5G/GDYSMcuN519zImVXC+mAc
4YbGonX6iVrluaczYrgX10qXB0tznVg3LNLcbdSVa+luv+vE3jFMX/C54BuJ+dTeWeSnC5QoeDHC
bIVnVTlEgusg5QizI7KU96XM6X6yrf+OVQ1JXS2+O0Q1V8zuCdL5bI/AWYNHC5E1BbftJDAGDDWO
q8J3KDZDnaX6MIo6THOVZdFqgIBoxYGvhPqLnqp25wzkx2XVOmMQEaPhQ7a0O2z/digvoqF+qNeM
KM+Lbd23yezw4o4Vg9r53lzvCtapKwp27pCBtAMi2yLEV3i7qddw9PgEBWvmdkdywwBzZHmaESe4
YiXOmCkAqbiuoJFsEd/J0tbR6QiXlReXssziRowBjTx3md7509DdyIr7h1aM5ocwU/nUjcDHL2/t
maVikLLw4E5RBorZDsdb63t5rdyyxK3NjATQw3nEV7+75aHSv7/UYIMKt4QJg96eGAhj+rEmjvJi
vPHI0+KxPBFyNJGelN2VmUdjypEZLLw+iEwB/OPySjfLd3KbXor3T6yG6VYnaxaHwWVvKpuRYtfa
pbmyyGNVfQ7VfZwkYiEm8Cd+elf8BdmAhZm0Lt0cIEQFIFBkLGlCIlNZ+MXd5VUdn98veahUgYcR
cDfkRB5zXDebXHi4YCi6PS2n7FCovIpLoa+5lmNVfRYVINuBF/KW8UCb0mNVITSTRIuhT4mxJNK0
yHbrSr8WxpM7OxL3zgtNk/jDgNwpYuwr1vDYnf6SDscGAoOPV9b28ntpA5zBJTYvvT6V3O1hiRaG
lJVvb5GV6tK8nNy045a9uby754RuL0RoLbCO576sL4W6Q+Ys1NVdOrm6uinrqUyJ9XQakrX4WwS6
eCvWYbpypMcu/Hml4VZ4BmIhBW98a0r1UqjUpQ6KwnSp03Ik8ZG7O+Rm8WPSrgKQsmjmKMzosMtW
w65s8hntDbeiN9dD0ARWyvZpLwztIMHRqeaxSysQPIBGOtl9b8IwJqNwU9qu5IprObdU9MPdYkEs
GC3rj+UJ1WtN6dSlLhlMPOeZuBV8amMz+/592ZStjnvmdH+YAvSVy0d7dqkYLoi3GmJRd3v+v1xq
qZxKSIWjXcSk70Td8kj1/fxxwEekepmvbe3GyHthf34eKxKFMG5hyGHwT8wfGalf15nXpcawcFdX
Pt8A3tWNMr6aD43w2yA2VBBkXr1Q/VB1EL7REt6cSbak7jiJ8sppnwQYPz8JkAgghgBOFYDH8R4U
zlzm62q7VFTTB9yvYBdmABkyzfu4D5E3njvq3+uMsTQg3QxLPbFd4KnhitE8Y8RCpKqQQIJv2ALX
4++gzBFrV3Gb1lwsb/J6YvE86q9SW/F0+dSPncDPFXPkSTcSPtrX0JNTd8KaqGlEtrzKRPjgTbTZ
j9L0f16Wck63OMYzYLYpuOAYfXi8HhdOTi1+06dh51YJzcNyV5LF/UAGf0hmUuvfi0p/LQvthFH0
7wXowLHp3ot720vVipwg1T53Zb0bVjLfgv823UxMq/3vr81HXOT7QUC37sbHolqW1YsePJuWZYsU
BRH1Ya37JfKyIUyypW93l+Wd0w0fYBtBJwqfhMGJSUJdUTU1zLdp243TbhC8Pxg/NLGk4FZdFnXO
GiHgQ/UYmHz464nh9WYC4ESpPu0bnyaWr/X7xgbFU+llIK8hVI+1WyKv38+yuBKGPQN6/4pOfp6g
j8AIT378L9gGzb48wdUgm7v4uU2Dyg9ubLh66ZzTIV7E2CPL5Qzv88XKb0uu7EGVa0gOfZYXO6dv
hAJBr5RPvSI2ruZMBHd+SSug1Y6SN57bd7FfiiW44qXORAN4f6EBEFqWY1oBOTHdklrZ0nCw6VQX
7gMylvczI+6bsK7V05zNwxPJHfY1t0u9Y/UcXjNdr60pxl0A68JoSTTMhy4e71fJ9QIMU8J0qcKJ
SjVIPx1bDYZi7jS+G6vVgnPiSBt+NZ3jJ3YYehsFng72YVl3HzQHV+uy+py8k7YzhPPEk3uL5hEu
PJvbF7fQM6Yde1GYVAayB8FyCCKlRX9LpMx3NO+caMqnKosLWgZvzerJN8rJ8s+Xv+K1Em8eHH2H
N0oKQoiTMHf0DJvCxgLy4KKNOXJT8dYicU/t4Ny2TRMc1tJmkbt09ZWbenb9eCwF2whvQKynCZQV
SIrwBgeiQ4HEJrcr2JQTYfvWZOZv4az+jfWn7A7ZdjBmgAZ7H/LBna4YqNcGYxufAfPOUN0NsuKJ
8VVCumuDXHjKHCMSr6QuLqyrn8TSLDeX9/q8KFhSEHyxh6dKiMvcNL2EqGL1+r86p+OptGj6EuFS
+lfu27lz9YElYToAR2OJrV7wpYGYioIzzUaTYhijRapRTnWJRK4vokUG67e1WkXUtrMAvaoNu2v2
6fVtB6pDKAxxiH7WiAyPpc+6sksRglTUFYreSR8ks5xkJJasqqHP0jngHescisBRd17t/uQp/iRe
v/lpBl9ymF/7U9Ds8OQA4vLsU0/iAy15K3pamlQPQf2YmXFCkKR8erdy0hzcsvj94BDlmkjjIjAU
yE6cPlXHZezRdNSpUu13GdLpzhiXduZu3It5vcszd26uOIBNK4/tPySiJhn9XJDqRBLyeIMlM2LK
ZVilI+ClZIDfflh0JQDUWXmnDSDgMSyK/+DGgiAEbwdi4cZ+PPE6Y2N0QMeiSUXfyz0refEwM5vt
Zh52bx3Q5m7bcAQjd8pGm+imLx79Xk3ff/sWweGBw4aun0gknKI7NqB1aLO+STtvdP9a3LHaMzFX
O8q77sNlUWcUCW4aOSCk1wAePqeAX1jolbibmnZtCk5H9sOCJHNbSzpHrCddwq1ef58liPQibBFe
NxvKA5rU8bnakjZgq9dtChR45InT9rICH6R4L7kjF1C8vfFLC1tq0hwo0N5yX/YJy6Qo08tLP2Or
2IYzYVwzoEvwVo8/BD8ZnZLnbQrbHc5gFHfIgs1gUDHZAl28LOzsPoccWiU2npk48c5rwMa2GcY2
LZaePwxVxd6s/sQP+Ia/CjqHV3zedjlOLg+KtJAxCRkurL9Rg1/axlmsMh8brK2p3eUwjVwmJQjX
by8v6owFBqYDGdu7HPj2yaI0GN05Xzh4QmHH4qVnxa0scjC5BAKymE34WaTnoTT7NVD6P9BcBMAw
Dkg9bW3bjpdYM79TfBaIuJm095XJx3hUIygltTe7e181q//7FgkBxJbGBNAO5T1dbj+KpmMSyJKo
hsj0dRsHSkyfSyO/EzvmWQSeH/19LcWtDJH4BdiMXt0nfqYcyUqqZeM+iXy+qYoweOxBZ/nDeDz4
8/JxntFRKCZq81GsjTzCKVLHjHWNUwhEkKwuYtMWLko6KufOzYMqyvymvhIsnHGhHvrNo5x0qwhC
W73jE8RZCR0EpU2pVibWHu4EnqOLiHOm/KT3m+m+c7sGPqaXc7oui7gCZp3/gADvGuCF0KNtQ14Y
Pz6ismTm+IBhlfWXTpbDPW3xkglQXXRvQi+P+Azq41CL5k8wuT/9/najKyzQD2RQEaOcSNdDqck0
WJsiuFijXgYtWOgGOelxBPUKtr7aXxb4GnDZkpoYyrKxGLbSrG0/XqxXVIDYOC/DJFgLsdU86Tib
Zzchzvy+1jW7GdUwx8vqONHsVPrjMjh5rGeUgbROMP4u8ICPQUJXAKJF41R0pDn+GFJM7RB6fZjk
7dQ/dLPmyRJIb3d5za8MIaTgoQgzyBCu4dV8LEWGRb0Ukx8kTJTrTvcatUhjdy0x9ermgD8MF4pE
KbIGoP2eSGmwRrpmlCZNP6FchczfukqKvdvxKWoUyw6XF/XKc1HMKAaOAj8C1g164h0vymQC5s0n
qEsLs/rzhNvxIVisiKc2v5ZZPCMKwd42AhuBNgFP5FhUOFc9cLeFJq3M1iUyTj70EdNZ3cdz4y36
irV7vZE4JjSEQDCCnhDhKX2fd0GAF6HHwD32/3IqOaZ8WsyuGwUyINXkXNnIVwYAkrb6RISYAFJg
hY5X5xZLxlYxU6RdlEryGsxorev+iUx8fCCNtbdg/lQqkVath7HrHO/aldwkHDnqba04Ro4RtWAh
b8T0oytpGsNzb6DJCCNr48yV/hILOXuf1BgMOq68jn3y9OohFVa1YwE2kF4QE89upSJWoITkipPb
nNirD8KLCpM+QAIDBnn8QZNp18ItUUMXWMf7Ehiqo67P2jc0K/9YHIvKFING22p2+RWs6czRIxJF
g8AQE/+2Sa7HgivrWweZa5KAEbvcTiXzk5Zk/Z32mbPTq/Wv2J/XWC/M/jbqBIlUsMuQVzgWGA4r
G+bBXxOAaYBNOhd0mbhaO4VcUTlYcH+5wetylhMdkwWJHqAlYOPUicNW/+tIKDC+377X+CJQQVBe
RdES5eReL+5AqxpWOqHLom+aVpjYkCVMccv7K6JeQxMbnwau/p9inZNz/r9RrHN6Av/HxTpnrjvw
ROTsGYrGtlD8+MRzW065X3CSME/1YA6o9sF1WufWBrXzw7WMtannhO1bEEXmKV4R3npXtv2MkoO1
sIU8wKUB0p0AqlrmwFRXKDmAseKWkp5Gs7Trh3qm64+pCZv8yq06t2S8OABRAI5xUfZ8vOQM/LdQ
wwQiXV8F+o8iY+qWVU7BY8fnbRcjGxS0Ud1URR7Z1XXf5MBYv1xW6zPfgCcIvAjas6LMZuux+9LG
Kc1BFQgUSZxg1TtSrv0aLV3p740/GB5J8LnflYbKfUvHNUYx7n/gL18WaZ1uwv9Gkda/BWbOxFjo
jQE8CMQx2BeMpT5eLOpyyiI0gZfMQ92hOtysLJ1QrHYfqE5GmS7EZ1uzLgmUExyKMixR6Ou4/HHp
RJdMvFe/x5oG4ga3hukSoCKiQz0ioOPvWYD0uSNyeQn3MvOQ5f58QGTbRcO4lrd1bU08qG7cA6X+
Va/2b7fidegFcAq4Lxwc0mneKexYMMTWqN7lyWy9/CBKPt46uJZXCLOvbxTCoI18vGkXxyiN4/Xl
C3LcJvd4gqtF3wVZi4LsVnmorkaZTlGg4u/KFX4dEUEcQld3I99wepqhdZQF55llfjKuRZXUcl5T
hgrpCCdtdpcvzllRSJkB6xM+RbR3vLapHAInKGs/gUN242AIcG+sEnEwi2t1jGe3EREIjBIY9ogt
j0WtWZc7rpI8aQp2Pw862+WsZOkYyDE2uc6vxHmvowxsIge7Bs8uf0MPjsUR6kyr7+KVR5fWvAcr
uNyhtsLEPbX6D7M6KqpcJveNX+srBvHsQlE/APcHiBq0wGPJqzeWNRsn7GnudvFoWAHmpSIPaCVR
HpA5uZaXOStvG0TOPEwxfpVVR82tXDJAYUmIJCeqaKbqfZhxvO9KWd/4uem+X9aZ18YW2Np22UHt
QdWGd2JsdZXlpVtA3uRjA2nG8kgtvLuf1srbZWHhR85gfDSWCIubHgmHKyp7brlbZyhM9wQ6jZEI
x9vbz6ZiRYntpWYJD1JytgevKQMuH3q365xdS5Rvx3UcrqKTIPEDNPHYWFunSQCzTIWXjZ2fFFJ3
D+gKQN451meIH3uZoB5A7DL097hiAs4KxZPOBzKI3Pwp7sVWUFV50PgJaJfebZixJlYa1c4mWORh
ccZ2P5meXtnZcwcr8LzE2x2vP7TSPt5Zd9YsbNHiI7GBbLp4cPNuZ0FO8SJXjf7fBcmqMSZuXoAl
k9ck8jqh3l/WrXOHCxYg0FIw9DbWxvEn9GqZ1l5RnhDZ89tmZigudR2ZGGftk2Hor72OzskDHoWX
GdwI8PATKxHOQVlWgBgTh7LlG6m0uwPls/nsgl7PIls0xV+XF3jG4AL+AmKwYQU+KGTHCyxKYppq
QDHbZF0Gx7jkO44a9TQTw7fLks4sDZABA+QO+AeO5MTeahT6lW6zisSAa61t/bVZeZ7mua5i3frX
8vhnpIF4Ddo1ohKwt9yTsLMpSmdecyLQDGErMmaAJcTA3KQt5i6xvRqvBB2v5cECoU4GZP0NOwhP
5HWtVJXv5Fk6L265E3DQ8aQdJ660RkcPOY5XgoBnUuixGUA1HLglSL0DSkQP4+ODM+UYrIygur+r
F/pt9vLgW7Da6m01jeQRTUi8L1VpxjdK6ewmN0Nb7KUI1Y5U+XSPbARBrqG2KFCVwScEsHjzXj7t
7TRPPw81Eh6KpxCM4ySOPy9kDpLjtZKJT1HgiptpYrqU081lKed2HTfFg+2HI0fMfyzFNuOMgoxF
ojHO1OyNRUcKUYn3lQjtTe/0VzT4tRFEVg4OBnX46PWBTMqxNIb0HyJHK5NitiMKyJ0wDmXDIpLV
805xUaWo2LpGJn19QQELIW7AKcPB4fYcC/WYtlr5a4beHiWJ3bVSsS4yb4cw41rG5sz6PETNCFFA
idvAtmNRzRiuYJFaNLIo1XzbZ0JEnt826VqaIiom0t6tTXjNs5xZH3rouzA/qJDYWMHHQvWsZiTe
/Bx8Ow6WC6mGOJvE8K7q+1+tbv5teH5GWzjSi6hcxV6CLnIiKlhcS/VKFRC2oS8jI/22jnxUDKCT
Efz6zg/zvy/r57lbyuGmIQzPQfzNyTXA88+fpqnOU1HPzQ/jj93TNK1DGY+cO3tSMQNv7S0qngPa
fSND3aQWJdZoydQs4Cz08Dfh5A0flmxSDy3oNlei0uew8+SecqAioNTiqhJgnsfb35Qlk9nsqHQe
F1S3di7Lb3NqnCedc6JjO5UmyueKvlknah5lN+UP1qvzfdta+tCyZnkKdYiGSQ4YqjPppI103Q1P
1FH1Z8odRiOEDshpts58xcI8m/CTT98yYSiL2BBvTGM4/nTjgeRTyV6lA6nfNYaUN25bqK1gSsW1
ACNIVbbfF4Oh0SSKfu/As6JMYUC1eE2zFNwRc2U3XykYDB6qCpEYREYdfz2JRDfKWD2p1Yv1JNRN
VhcWBekeoMQitOwPTlC7e1m/zgnEnYEXQBZrQ3iOt0D2deMMs+PFwOO9A1WW3ZqBzoko6+bGjKrY
X5b36rKi6g1iwNYFiubD6B7LE+06eFyioMrLp2nXonAFNAXwEtYJ3SouizqzNITTkILCBMzX3vpT
v4RQEPk6euS1F49Ty7vIAi76G124yndh5UxJ3YT2isAza0M9Ox4Q22RDePD/5uw8luQ2mi38RIiA
N1sA3T2coacoUtogZOE9Cu7p71dc3J9AIxoxipC0UZDZharKSnPOyZ33U8jD+rJpzWBWhHuBplWE
Bl3rwDSF+Px4bXeBrZydCLcPVKjsju8bucaQdVSiIFyoZQewYiWN1paqQBDNWf3JnfqwKJf6c6Ir
Y+jG5Rm4/L4OjH1HIk2I5x1aRbtjkyhRC2oog/ABpSe0dBG/eOvQXdEJ6D83ioI+E3cn6q+pNmm/
eP20vMudpn2K82gKHn8KaWpzieVPAdADoZKKBn3t7TY3ICA0J4b7EuteGbSN5oRVX/Wvv5hECRwl
l4GE9B53Xk5tk1GPnNoMQPOPV+GhGqWAW/TdZvTCvDbOcsLDVZGk6ZIrKhPh7aoW6CGoWQkzMGgn
vJmquHor2rE4+XZ377X8dmQLEuCGF9zHnNpEx62YejPAz0Z/uyUQqKkaKgoztEyUALy8+XEBbnTC
bz66mZLDI1V/4KjL0eg/38yMsE8zFweBG22wv/cI782+ZTfqdTVbLbsMRndWFTq2yF2hqkcpe4+x
63SUNTQH2k47rrQXc4gQSzLBajRWQOpZNJx82PvtY24ptRJwMhRMQD5sV1jqTr7qFfZ0oSs36HbD
G5qN1vXx0b/fPqzQYQSrwpA9Z8+lMb0oTihOw4Va4/yD3rnZxei85b1Ne7MKKq91/q3V3jrBEN5/
S6It1MtNbgLux96tjfSHOy24CiZkwicRddmTqU7uJXUj9cVyi/lklfICby849kxKM8w34LG2dk8G
bffSa3oP3PRgVhfTmas3wtOdi6fNREURxdLacnu/Ls0zWtuBm8M0tBJX7iRYvZ1vWWJTmYBSG4Gl
51EYD5ODKh7iOl3vlOECLNmPtbG7lmKe0M/U56tiK8Zn1QK9+3in758WQ+VOEONC/SC83rmDYQTs
amc4OUUb80vUtkmgaoPzbFvLWTh9tL0cK+rxRHTIN+xM9Wk8KXqEaEQsBit0GmMOOm1RnlAWHH2t
H86Qtof2LL6tpBvLjHR7VfrC0CbwohwnDtYlVko+oLCLt4JdhR/bLyd579GnBDnCxURUERmA3Z4K
e7LJE5BwyF1V+JqaFeGSuETwGjJbj3ftyAtI1jY1b3iggB22S0t7JbeNClOdE4uLRzAXGpV7BrE6
+oAAF6gcEsZSFpYL/gmhEk9LnERtZwUTDF8ESwsbodElCroo+9MZHe3EtR05HRBIAKwAkPER5c/5
ydw6lEmmTOxXP2farcgrJVDUrn+unSq+jFrsXeZCO2MNHhnlnWLIiWSL0JPbGtWahc6vg/Jvai4I
d7W6Kd7pUNz+xGlY75TRrlCMy9X5++MNlBu0dz2QhQkseCVhbMuf9dNakXBZvBzoV7CkSxIWyGIG
pWjTm6Z43i+ktw1pS+WFit1Mnx5bPtpUSrOENbyRDoveWjbmvqpt1L4Ct2jaa28OrZ+mdXrzYkRp
RW+M4WN7P4j1+6XS5UW6QU5qBbeyNVgVlprbasw17D304PS4smFJxsL9e0J4rA31skDxrFUiuwxt
I7ZUfynT6r06j/V3Laqy2W9JZ6YA39FnFHkbh/QpHfrJn0U9jr6XFCjTugDyvvWprf1bUGMegqrV
y/4JjH/ew0ys0ORatHalz6zY+Wc31UxEiqIK2IaVraLym3VsTiAN95G0BBpRLSUZ4XDtEWVDndCz
XmGFtzPMoCS3bd/wiuEiVXBRKBVVsHg2Yn9U5/xiQGbu5LtL97b77kD5qNCg0MOd2t9ez+i9xopc
A60XNf1tMcyBPo7dqX9NhdbHgcg68WXQAKP6ppVXnV+mhv5Lqy12769Dan6vXTOmNZ50rXXLBxF9
tFLRRr5OORtEcle0a5A3TvMmLq129GP6LVCPknI6i0UO3CpyNYCdfsgakBRsz0+2rCWifcR0jmKi
qOYtxZdpVmKfBHw5catHpizaxMARaPQBuNmaMgrRNBrXktMD5pL9oz+j9SsvRjGcFGUP/I6kBv2/
qd1jWJmNo5kpq7Isob2MelN8X2VS5JP/JYUPnHV+mq16vT4+FYdmLZQ36dDgZI3dxzTNGCGVlBUW
dN0Kv2usboE3KerUVxvRfPe8VLlEZuee2D34srRMqW5RbSLS2LefE7ev5oTfE6idUT7lgKGB7Lrt
20hX/3q8wkNL6GWRxuC58TjbPcypRnmIV5oc8LkEDTw7V89sO91H3Nf79tjWwTPMq/g/W7sIY67q
sYoFYXLSF+qXERWc3xvZjH5s5XBFEqbvUgKFPrk7laZau1OhN2h6aHELhLv1Potar57TOjrjSB2Z
0tgkhksA/wIJt/142Tyn3GYqG0KLhw9x2U0XM+0hSxXV348XdXAQCSloftC2I0PcA07H0pknlPfJ
YxZ07ydELK6KO1HLbcb4lmet9nmZS+u3x0aP9gtMmzwXNLJIf7fLS13hOfXIfhVLyVFMRzeEePwf
QmqKQiRPkuHFnu32i2qpsJeWpfVdp/8Wd9U/TaU7n5E7/Q9HnaUQn6A6RUFrt1uGMwJMHWcjqJMx
fVdbLS+JHsfora6R8ubxpzs6GUTSnszPqFHvy3mNlIooPJjPiT4NoaUCtxsENcx6Wc4ovEe7RByN
nguy4uRbu2UlizZZ7YRr1Ppsvq51nNycITpDOB4dQMnYhWfNV+LMb89CU1nuZCOFEThD9+cyi/ZC
kWK9mhNaMUBkbF+zx+bp8Uc8XJmshxK3y7RztzJb8RazcQXlCcqjbyvRk21FhROp4WM7x2v7nx25
mT9Fl/LVgbSOHWOCo6VpFtq3ZiuA/SAgvK5e8Vw0pndSOTw6IVD/gK2AGUajYWcUWktsF9WK0R6q
qR9FffotH5P6e1zm7Rmj/OhLkppQ57GYZE22tV1hpuV9JlSOfpKVVlhYVRdUsaqfZHTHVjglktpy
Lx+9uGM56XZPcacch2evzcDp6/kcvH63JLFMqndSsrrrbWlZVaJObQSgl9K3aM4UwVCkXVgt6Ocq
kfsyedG/j03eL4wqi05dB+Aj0kl77kGmDXqjTRz+giwh9KzG/qyNhvvLYyv3SY6s5WhA8GU7GLbr
dpP6ctSTBIItFBKnuCWNbT6Nad99qtqoCWLE6H1aljZ4x0xc/oNl9DEpJeOtYIxtLaMV0Uzgydk4
tyo/GoqRfgPNLF7qoe3etGPtfuBSzO/qaRlPWj/3t4BKkqw8Sm0UqFjyy/909ahu9kXC7YOANcms
xnJ9xOO0p7JIxYk3kWd8G+BLU4A44Qf9KJptTWlpbCPYI03VdofideoFDC7Iwzkb/lqU6AwldmQO
f+nB0WOuGNdha26wMnqhK/c7HwVcK8B4oZ3kia9B9P+ai1I5qeUenVHpSiQhkkhkj31PNSSCppj8
xYl7zfeM0gsrJdJP3rV7V2nRAqWHjSeRVLLdfmUdOnhwD8GXeH36nvx3uikTg2jUdRqCNG3dEOJc
FT4+ngdLkxECWb6c6oHV7acEPOkNMLHZOSWeXgq9SC7eiJt5bOXgKJJ2Mg2MY4KNfSRsto5dDgVW
RLkwA8GpEGM37f4DWl/5q7MZIh1ZP+HPUkrdN98mqlCjXXLT9UyNgOTPme8m7hp6a1MHmlmJYLZQ
5368voMDadOcl40qjshdx69qUcxvKl65xBS/aXnsPtPPqr4pyqT4blTmJydFbsr2ukmiLPgK2lM0
NffYXccq6dKuCzJg7jJ9NLNpvsA2doLCJJsu2oYKRamg1x4n5WemmpzpNd7vJrQIAgeVBg0iNNYu
XimSsVC9xUGVsYyn3107Uls09UV5WeslFief9tCYLF2woTa8611iUzLTRBVrBRW4RbarTRfzbbcu
9o00Vbs93sV77gMKNGjpS+48tVP0GbaXoVIcvajFUobJVIzQfsYZCXa9uHiZWF7iYc7fWjMSSHNi
wQhW5rfm6HYfH/+G+/uIXVpV8plCO2aPNAA7o9jGihYOMrzzGzXVmkucrsn1P1iRjy0hJ7GfKT/6
T08D6ThntHDLcNLF8JQS5wKloAT42Mr9rZCRCiQaWeNjVfrWijF0s5JX1NKMnlq3ka7jG30Y4+fU
nhhRptVDf7KBRx8PH8bwNqhC95jv2OzRSAY/EK6t0X0eGGX2bmzc/tWPHSsCBAJgRQ6q21ezysxB
2nZNKlByufmUzHD/i7WekTqbS3/Q4jN79+/C1t7utVtqGspwUqrQWZR3BSiob2iyLk+pVWcQNt3f
By/xTi7d3c5BKKbxJWFzFO0A6213To0q0ZQxQq+z3pn+mAkvmEynezIl3lxL6zOw/t0lxx5EAMpQ
TLKQOf/WnpNUaz9kIydFSdJr0jV0fQzwDPzK4eTB+9Hb2ThPaYtBMT8OCczpXSjIUKepRsO3DPtu
XLzAnOb4O2dp/uCsYkS5Li0rOm5LESyl8C4tY0z+UNNML/0uV7O3w5roX1fdQFJ0yVDDzQtGbHTz
CKjYrMo/kPvg95dl/Y20vn/S7G75RCF7RLHNaGdfqbuTRuXhl8Nn0X3hhaVTuv1yVYPC88x1CtNy
tt9OqiMu1rgMV5cJeyeH4u4cyg+HGbAYUmB0D0IQs2PME8l3WNjL79bkVn9MUbncKsZTgZVv+2wM
zCI9E747siohYUDR+PeO/ld5CTGlMZdhrWjLxVvnBtYDs7gipHKu5aCogPN17fLYcx19Vcol0I8h
CQPx23muNc9E1NpKQTqHDlmX6UvYo71JobA6g28fmqLbA7gMKUESvO0GTmu/ODHogHAAAuZbidUG
eTpFYUL9+7X+mA1EUA9td/ABsvS0NZW48WROrlmEw1S6N0bEJOFoDeNFyZPkanhl9Ovjr3j/nkqD
gBVNiAcIQuyhF8pMsU0HtxJqc5x1vmbW3hV4c/EsOqV+O8Vr/6LMWY8cb17/nXqdfnHUrD55UQ8O
EFbAfcBYo/2wV27xSuCCdeXmIUoMTtilRh0yJo1BSlO6vPcir0Ue3axOjB7sKq6TmJC6Og/fHtrS
lwMzxVwzD5EwTC8RGkS/rJrT04ABJfH4Kx+aokKF3jCsDuKy7a62FdnlMmEq7tT41vdFfB1dXbzv
ra54vbMBriNFRSXJ6a5DzyiT0TQqBVNj6zFbcnWvCkpKQV11Z/WOuxCX6Edq2QHmRdeZFG67qrjM
JEYpylGAIdtS49y6NciUBwzX9P6yrXamDYtyaifhCqhJnaVFRx8VOLbU6CKVoDKxNd8SEdlqFBdh
h+avPwoF4dZG1QOtYYDn4/07eGvBlYJ6kC0CnMDOg69OlrSlJYpwNUYV3ljXfCkiJKrqqKuetNIo
bo/tHd0HSqdEfza4Fmov26UZgiqJnc9FmMd681w6FmIwjV5dEfyhjaaVpZ8lWXvieuQido8uWuD/
M7p7dNOlXMcOEU3GshpjSRpYLF+gc9u3usqdN7lhJFcG6mrMfDD1/LfHCz60TT0L4AXoaXCS2wW7
2rwMo76SrsyD8bJW6uATGcrxQUYSdJX4I2fc77OY7TPU3tEhonYs1XARbAVssjXsLVXlKmlahOqw
xk8Lue9XKLdxgLs6w4EemiJa+/FMSr2mrSlKW0XVqFUBkUD7tJaq86UeHajKQo1OFMaOLDETF8II
pCPEH3aL4qPNJhy9PARYlwZrvyqXaQaVmc1Od339xpGLQXgn2AOOuLsZFYXBzFZxN0iEVm+WMusY
fFWUn9uWgU9GA1eZR1KhDdDNXx9bPnq5KEbSccE805vUXQBspxP6hJOFp1sVLdS9zLi2ndq/cRc7
CUQ3MxiYYWnfxjapOzkc1GaEpeWehKpHN5WWObwq3AKv9m79S5Tmsm6Sh4OZeczuTRDpM6skaIvq
D81FKptmzpme210Khd+VMBOpCEgeuu9LNalejgwkw2YK6XM2e/EJ1R/3pKB2dCWhoiBcJOsY9p7g
PzDCb056L8e9ivlDZbKf7jJHV17L353IalYmnjnN+8VGyOLkox49LHLgA2w5gJLOHsA8VSMiRl1Z
hOaod01gDul0mfuceYtMif6WDY37h+vFc+J3brkE/eqqyskvOHL4ZI8I+EphD6KS7V0dRN4miI/m
oc0jF5A+AxFJRBZOKtWbrDLPqP5HN1a+oETvYKkp7W/tpYVNB1XBnpVZReAu3hpqrZ1dE68rTm7s
0dIg/ZD0Ux3i2u5MZd3s9GltEPYwNtv3ateGwB/1T4VdLZepX82Tc3S/NPyrVO+kb0Z1cd/Lt81O
W6M4zsNxnj7HXS+eB5VAswDM8+qADgwGJRnpi2iO7OORQkp8eWafh2XWiNvEuPoQlPx4LbvRPDkf
91IBEu/BP/Sj5Yu593teX5kUg0siViWdf9P7fGx9U6TITnX9tH5Z6Oj9Pc3FHPSeSK+pbYlPDBa0
mWjIOOFymuoTb3jvh/gxUiAVlwjnco8mLFTFMYc1xw8rafFLXVlTHhRWbz7ZE+UqPyqb/mssmio+
CRoO7VJhQWnYBWywb/QKna7/MGZ5aIz2X7OipBewB85bYVEKJ9tmfqWwjC+PPf/RiYK+wTwCqf53
h7T3aH6ZDJDOQ3PSChiCU351skl9txiM0vgPpnjVUMrDC5Anbe/lOomYv5RtZihhe7VcZlJ6dWsz
w6Q7Gz11fy91wBocYF5siezfuZy+TwZLmJiaTL32xxyG+0CMG7ZxrD6BOjtrZRx9RflqAbEBEwpu
c7u0LrWZNF+03JbK+pC4XR3wlldXd0jWN48/4tHKSBQ4HRKpefdeLVVqMOiWlRV2KlWJ4CysbSmH
Pqb9l6GYqhMonfzl20BWgkSImmFjkFXuN83Ul1hxaicLba1tr6Oj9B9at9M/PV7V0fcD9yLV/iWD
fd+d1/SaGn/ZZCGapqNP5cO+WDmtLoHPuTw2dbSgn03Jn/JTKbhKzaFKBky5da59yIcouyHgPf6H
q0weRRMSLD889V0MPvMUajFzb5ALy+cXrxrcd1GHpqg1ztGfTgWxuRmYZ/p4aQdnQ04YkZor+C2u
83ZpMWNRVZ77NKSL9ncUUbopV8NhBAaEsyVSzzq9B1/yh8Y2yFKSfpR8tuYi9KhcZsCmAEPb/ton
9vwRetTrRp4hnQ2a7EchjGifZsX+AHaeXppJixXBdNfOV7KI8bBdk/0+J8r8HpTpWUfi4CxCSqCu
QCTKTdvXwtDfc7FoyLM4dwHsL4sxyAliytmp2MiRKR48CgvUM3n9dm6qmbs8zgc2rIgYrszMh/66
VDw2YEfOelhHj6ysY0KnIlYh2t1lTEaSw/HG6YbFFKk+k0u0v7RIMSs/SqWmSiEHxTCcIExmT73F
U6kH6J4Ut0pUVTCVtvjj8Vk9WrrEJTC7nJ9FxWN7eEwY5pOldCmi7Er6QVuL6B1Oj/HxanwGgDx4
Vh1apHQraVVKFcStqZ65V3a5NmnIqJTCN5y2u+aNAHKdpN2IMJEWXercW59eu0BeH8ABYI3QG0DL
bGs10WnjuWoO4apLvYs+i87PZxyClaXZSYp6f+8NGukAxGC80wnez3gAz+80ap6mYTlPhZ/27XgB
ssaolhouv6c1Zxo59xcf/J6srFLsY5H7PA1qMDixAUH9FZG4b9R6ywuUQeX26g8o517JMTecV3za
9gOKfLYL2OxJyBx0IyzbrEUhq2fCDrNfThzn0YIgr5KYoVR1r9Y+VcjMVZoSh0TsCrA3qMkTZf7w
8YLkkd4+pVigKsz8D04hp3m7IBRHaQuOyRxWCFF9Ujsvu9oWalMdueEt54/5TqxUn/p2cV9/QHjE
qS4SDcmW0y5NgWruzB5TY0NeYCa5DJ649ka//FOtGdMiqnw5OfsHB5JoSJIcZAcF7sF2pcxcinpr
wF7UlQsYqroISlXEbzy9XW52AYn3ZAPvrzjJA5Ee/VdNasPsanxFM6AqVBIh91kb3Rr4ukicMvQ6
SjvrmWaV+WykIjsJWo6MQlDFh5HZIy22iyTG3CAyn+eZYddzddFz4VycnhFXmi2Ut7Ye159Sxpqd
BBb3flOig/9nVH76n8IXVe/ASACAoBNqR0Hdru4LTagp6IYi/vz4vB6ujzAddX9uxh0feciLbhob
zitzcZc/NW1ibIabKtU11Rcl7EuOUlU7r6aOkQfCQuTKU4tG3HW3lSZSQvWcFHOYW5BV6Lot4YwY
OVSkzKO+Z7mvdzPYI0RjioBM5He72IjVY2ZWNYeZs7QBoc5wMdGeDCYnc66PP+iBAyC1+yH/R9+L
t2i7d1Gk9GMtmjns6d28rAgsXLrIgGuUMfhde0IBR7lFmlq9q40pOrF94OJo78luGGUYiiK7c4O0
eiZab51476Yv/eAtH+bWzH55vMCDw8kIZWjHqDIRa+zLIURNWsX41ikUiSGFFUV643lvwjxd2pO8
5OBwghmjZykdG7oDu3DGS/N8qT28p1vRne/ycaUiqVbPpUW/r2iy/lelHIsTowfrQ+WAEp70oxoP
7nYDF1VZKc2kU2h7s+cnVaGGKK33T5kz9f7jTyn3Y/tYQOOGIw47nfIL0gpbU7bVR5o3wfTnRKa/
KwDhAhOi1GeqeGWYUfg/qSwd2gO2CRIH8BHVj629BcRFM3XEQ+Ziuc9lMafvkiJuMr+e4/LP1hPl
icH7A8kC6c1KdTaS5n3HqXeTdpq1dQy1juEocTsOL2k/Dycv0YEV9OYkwEgKAaGJsV1Wkqy5obeK
CDmw8JqBQTwzn6g6ccoHH4+iDTxGoDicyn3BaB2NXmi8quGYGJNBRD2Nt2iK829KJ9KXVeuikyrA
wbIkT0qKRFCf4p3dLqu2pjqlqStCrzbVW+OMyiU5J9jf3zHCVhoRiJJLO3uo8urqeevZqwgHq08/
xt0QPSvdkuKZJ41ysnA+omXSnezY0bdEfIIwBQknmVpul5amiiBesQSYptL9E8XfIoghxzwlC4Lb
2Tifad3c32kyMOqOUpoTbsAeqtl7LaSvphyZA1UyISdJ2+fO5MBQvT2D8R7sGv0VkFTU22Bk7lE/
i8i8tR8qjnw1ts9tZmi3PCEleew5DhbELQYOJlWdWdPuyK9WpnSuxoLmqCg+6lk3XDKzZrhgciap
em8JvAhYa9j0wGTMvc+gWZU4Q1YTi7hq98HsVesXryxX3U+n1ktOlvWDM771iFj7sUvMA8QF715P
RLbGlKF5cyjSpB5RAa8kRn9NXcdH04L0aqXL8iTichlvFjENcj9LaqEbVWVqFZTlInLf7gUjHIZV
sfog94b6q96N7hfFduK3S2KOfxG4eiD1WgTQnhZqzIZfTLqxho936P5ewQKkwoBOhhTM2MNERqgN
uRGnQ5jGFGz8ZC7rrzl9o9gvkSrx0VeHh+VNJxfrXviAmJzyELQCdFk587vXy8Pl9mXSDOEIx+vb
HK0KgsejtWqXRohluKVisq+mnK977Sao5/YSGf8qTtfY/ponpnfiw+4vukOoTn0dDAfy6vtZ3XMS
F/1EiwHZ8T596UmVL0tcMLlqzIeXPHXikwfnyB5NaWAj9MY5tPJ2/hQ5m4x5z7VsIPoqLT0okcS9
eC0U3ATwpC+YnHXyKNzfdurczCInLcHD3L2o/UhfpagJLFMnbQE7dFzBKj8Ll4+sSF9Jy5amO756
uyoGgILTBo0ZjlXm3WpG4F7pSXUnJ/b+pktJIqllyItNQLKLDsa10+qY8bJhrLvphcJb98mM2txX
uYSvhodIUwSpSDXTCd6DCLIFNHvhtcT/DBZj4nQ5/V46DGMlJp+f7KiOf318GY+WhkgF0kvIXEpR
9O0HbFBbg8xEYNyYsxt06JFnvl7VKJYZdvHX623JSITjR/Wems3WVq80ggODUNXSm8kLz190ofqU
vxuVpTqbL3XgZDgQBKtyahORwm5d3TxXeIKY7E0V6pMye44f6UntN6CQ3rSLNQc6efrl8QLlArY+
GikTgmNUqHkYQJZvFxhp7ewNqvTRcytAK6bJlzKfhJwj4H5Z0Ah700Sjc+2XUfv+2LL8m/eWEWwG
WATSj67v7oTOXuyta8E2ilaoDfpqCI/wAEzun4/tHB0XwmN0uiQpDXm87QrdwnFEOmEHnc0sLGkk
+kXjNu/MqZlPPuaRw0JlCDs8riSnO1N0EJZJWSJkzbh8foaO3LXJUDHI3O7Fzqfxt8crO9g7YklU
YmS4ZwAg3K5snfOUYbEyO60sjUGhQDRF6jWtP66r9rQMzCNOEuH5o7GeiawdnFUZeZF3cO1Z8S7m
A56h6WWXE0jEaw5L0ihQi0gBCxj6oHynR1j5s9PMt8cLPtjKjdXd9zWKeFnXiUqDgfQPAwqL5UWL
4zloPHEm53K8QFl/lkqhHJvtt2XRSqsuOLVZjdPrbNoLWJaaoobgDWZm+vTi5trZaAv5l+6uhOwq
oFEs9batPVDSieoZQQ4N3b9cRRc67uL30bS+HpDNk0orUoZUpAh7JdJinlR0Y1OeOS/+PhSZ87lY
nejaGUI/62/9SHr3K6LAR7WbAIpRiPIz//SEI10QrUMNRMbu3fKDlRTizRhHJtjhtH6vzbPy97B0
Q6j3Tv+MDHT92ZjyYQ1wDvnndFyTT3pk/x0nZhQQY/T/0mal8FpYS+i5sThrNB7dJ0h0ZGf0vJnu
tSuCRvGELmHDm6knqxSWQgu86MBV1uCLQoSb60ssqvVCS185eULvTxvVZZyhiiOm6bE/bZM9WEPu
OMhXqU26+K2bN5/USoUJTK0+/aiti6u9ETB94hPD9zeKSoxK4kY1lNEPewDDOBqgRRbqvsNi29d1
aL0XEvvCX8coerVzxJSk8KHiTANpr1BtD2pkzzPeKluUCv6uMzah0k32B0up297Pe8N+tbvAokwR
wYWAi9nrjqtK26HZInhQB2sK09Szr6WRTH6qd9rTY890f3QwRUsV7R7Q5Bye3TmPhJ6ZFUenHBzz
Ouhr/k+uVO4HhvT2l2aE52cNcEBVNT9D59+/OVjGR9GXo25C2WRr2YiNtkXwdg6XZp0DL5+jt3XJ
G5dEEwoHVd50Xx4v9dAgE5boWlPsAq26NUjQ2i5eKqNk12lfHNh7flFndVB2s35NUnDBj+3JV2zr
Qlx0Q2le0Z+Qyevu08amJsyowROXTEB/TjtjevY0JHgWxj2FKDQVX2pwHLd6bFbfXLs/Xm3ddGQp
3eAH0BzZ5bCxXrSCdiCZn23SUo5T6rW+Ubp4L68bghxqxxV2WfUuS8Vw0fT2DLB2cEM3P2D/0k6t
opWTM4RDS/+OzgjwkaEc3/bWfMZxun9+CCfoWvF7wbLSeN7u7Kzljld6lQiZdN2HqEAibOoOZyCE
owXh7biQFBHRhd0f2Gmy7GZsRdjadOujBUezRIIh8Iz7CR5v3sFRlU1PuhIEKlJdfbuglP/ZaKYQ
oZozJjXSzNyvJvQJm6VUg0Q5lZE6WhosQkIGVka0twvIxqqbG6tRRWjlcfXkKjjSZKjXdw0gzZOl
3StSU1sh30BTlxYgU8B252LIlVqAK6GgSPlEJe6ife3ni+L8STfLW33m/1pXJi0v1W3RofhfEnR3
PrgiQbIjSgXqQgAlNHGhuFx/yZfIftvEhP8nLvjoSFEwoCvMo0phXH6xn95/mm2UgIpBoGQM0rIj
GfDLWq9PXrGDQglxIVPBoPgDAqQ2vTUzj27stZrORtdNf+36mnl0CjXcpssYxltVTILTG3FlssvM
lVXdwEUn9xmSVneyLQcnjh9C7ECFjQxg/+S0C8RbgUJdWIvCY6pqulo+im12QC5rwFCMnVdnNzxv
Nl+X8J9Ydd9HTZj81pRZPIVzkoo3jjtSoRxHymxWpJys7cARQxUAcY6XIFHcNzjUsgaGt0xjWNkG
Ewdghb1ZszILGSkyhJAJU1gE6vjUrskaGmV6hrU8uFxUtim/YVumcbsDL2zIs2nt0l9JY/XZLYw/
S4bs/Dp2p3fr4NCSvwF75HJR+90DsFsUWSo1jdBsrhrjIoa8+WWN2vREBuBwPUDLKSszJ4ke8PbM
Wm1hJiSjY9jN5fqcrdN0SYpUo0yqNCc7dxCdUJxB/AKGC7DufejVOl5V0nMZQ8tOyq9i7avnIvKM
z5qe6/7YMIKqSrXZLwfz9WUoYN3UTihEaYDrvN39dxROFBjzMSyLVgsh2RDitnV2WZLBOIkTDp0A
rA+pDAOAB4e//aBIGaOxZNHr6wavvapaGd/KKqsvc558GWor/zha+vBWT4cyHO0194Xn1jdBMnTy
tY98ANE0lHLYyaAjd85IE67bunUxhfWCIJ5frD0dJlUr5m9JZQKRThY0wx4/dAf5A/hnGMPwJunm
Gru7YS66XawZbVyvHVJ6/KPBACrbeXEXxunMTBoLlAiNqMdGj66J3Fha36irkilvv/cCeVDoluB7
kzb5hT0rn42lzj4+tnJ0TQio5QEiAoM7vrXiZEZqmV0CEmaIrUsUjbWPYl37ftbrM0754Vfk3PCO
UCkCyrA15cVLJpjgNYZMNEYzUYsg1aZirC9oQP4zzOX4tVDNs5z/aH08WGAnODEuj9fWqFlqlrDr
egqR4pg5lKKvQ1XY+ntmWZyNWjhaIJVtldMp2wr7Tl3RrZE+JQsuRxsT941tDWn6uUUw2vpqzPKV
imvEcS19Ks56QUd3ArwpdQBcGq/HLrSc1sU0B6QVwkZFjj4mdg+bsRdXkWrTBRThmSbHmb1d2B5p
0Ww0GfbSZshCtR2TS9F29VVdPPcaj8aZiNjRLsJfATvIf+R2bndRKgiNYqnHUAG19o3RekzEFpEp
LkwBT0/aIme2dsfUmCH857TBaMNM+mVaLO+5WiiA1Utyhso/NEV1mGYyulQ0DbfLigejRRSSlr/R
lNbXQQxpkIylepkV+/WsPXq6YDTos8lUel+JyEdPmWqds1krnXdD0c696R19f4/rcX3sUo4cFwo4
DEKUaDc6CdtV8QC5laWPYwh1ytQuFd9zlLyDM698dAhJAjjtCDIBt965riRPqa2bLlGpaaefTKWw
aSNY2XPjmHGPfPB6dr+PtksOaYX9SMoKxWm7MJeh8EjUxEBkidCuqi3Ma1sxdy2ahX5S8Dg0JREN
DGc9oIbQy40rfY0IdNWluuQMB/2FgyEoBVjZiamj7QKPS0+EqigJ4+4zdpGrdzH6k6EXjf2bipTu
i6KcziY4XBDocZtnlDbvHp6EJtfqJggHhTW8iVtmlwy6skdR+2nd5Cdv2pEfBlf2/7Z2+zQYteFm
DpAF9AWKG+Ql98VRZvePoYDKqaiJE2aQyf7DqadBh64CgHLKnDJI/CkVK7JmaEWGi6KiUf9Tah2c
rXhwo5Oo4PA7/iDeSiozAJutGasoMlFNHHo4zVn2Riti89mNTS6xiNY2fHyTD43BvJLoDIk63j0r
HaCuOl4acoKxNyPfaKzkeRk6ZbmZGl7e/w/WQAAgR4kqEeO3t0vTkKxSxzz7ATyp39vRxDCQ2XiO
i1O1rqN18e10mUEi57Y/8pGWOZoCqy60Y5XKj7s4TwwA+ZqMtXICND5KDcg9SCFJ0ZnTsws/7LXt
7CrlCzZMs/qmzGgJOLWeS8Xr9DIOg+pXs1IE61x8e/wxtSPvKENkpjIyrJ1bt/2ase0peTmRZaGf
vb7Yk7swQWKpb5kYkXYXinUrSnP+2DZj+h3FpOil07N0DVDpzi91Uvc3O4uN39VIlPbbwk6qf4Qx
Lv8+/pGH+yBbAvhwxEH2hxnd8SbTPN4/T52sL1kygactlPhvb8zOZpUcfQ6aMsAqgEjKFsT2c1gV
VNTW4VGq/o+08+qN22j3+CciwF5uSe6uuixZlmXfEE6cDDlsw14+/fnRF+d4VwstnAO8eREgiWeH
057yL0mAKC33w97tFlT9TcAOGHddolGfm9qGZSHSBYoAyPR4vL4yMp6Smac9X9APq1z51d60z+ve
/y9JIBxCemZb7onK5fFQHN2U3iRTcxuJAwOeT+1XVLRHN8oU7iHRn6/Z9lT4CABB6DpNv0QNuaNd
DPaVI/y4DzoRV2aGfGCJzsHHQ51bM3BvW94FTAWE6fHExtFLhT1RHB63jr0w8aqeK3shkxY5BtrB
WHz/eMBzi0ZBk6oBAC0ShpP7brSb3rcyOaBXZmvXojARga7GdOWQ9smFR+rcs4vYHLoGFA621OR4
ciTzXr3YjFWP9vic526vxaSDo3dhvc6Ms7VYIYtBWqQVdfIueWa3VCUCtbEzWem1Uy7Nrkia8tvH
X+7sKIAAwN2QZ71rrcLhKUcMhgcUAbuu3o91al6LzJyCw/9vnJO9TgUHLCJPYAwWaw4Xf1ZgtdLs
QsHzvU8ELX+Ez37tcTq4p/kG9ojZaGD4GivTSpcbt6hnI6xVwbU0NkX+pvdZ/WNa6na4surCIBkZ
Uvj1NjCSH9hYmdZOX5zu2tCFlsYlTeYhrLLC43ozvf57WxmGFupWmn3us6ow40RVFBdaAwnTh7HN
q+0aXKwxHJPKWqMB5mxOmUHa135HKrFr63x9aZeiTS6EgmcO3EbwQxeGhISq2UmJZ3I6iJIjlr1J
hSquX2bL57YW/pU+BVlodUa3//PVJBxk3/wCkJ82EPKksgOFAkTcOUnwtFitfQ3qwroUt5+JB6nM
QaUlkqYedlp4MLumlKPaXvq2hXlmAvMnWNNjrDj6vaYIZHqyogs79cxdstEoaDtTfyS9O3kAVvqJ
q9XzLXVEPK4mOefPnSqNEEKAfWHZzh2+TbiSdg8SCAShx1fJUFBUwey6Z7fmDvWvMv9q0Q2+EMqc
G2VrAWxCnBt9b9s8vwW4SjNHUxMVrbpG196Akk4ynCiOxx/viXN1xi1qoWG/qXfzhh6P4wR9bnem
36M5nQ167Pqz+DQWmJdHVZW5fzfdBPmlaTsx3U9t1X/Go335S7quZuxsI8fe5OPfc27aRG9UdfA2
gnhwciaMua3XJKVrl9hyCVdhmFfdYOp/XnRwEX8DqLURKSDEHU+6mfRZT1ZM0H2KYd8wGKqu0JPN
5zDBRvRCnH3uOGzrSPpAVQwq8fFY+SzyorO0LjY6zTPuTeF5ABdHqdWRjY5t/hxIzS9ClP7mvz7+
ltuffNJrdqmecsHQTOGdOIlJl65oOwMj2zh1dIxFlr7AZgdPnkcjEG4EDX25sHjnDiEtUBi1Hu1Q
uPHHU00dzbc1bSSCKMw81DzNQ0cZIX/lmurCvj07N2LLja1PIe5UYaHA1trOJ6eP697ur72pcKPE
ScfD6Krh2tkEjz/+lmenBmgX2TewAnQ5jqfWUhAmqOV+sbsxuU1rzcI1JzBurNS41N84NzVaypv/
OfUjADTHQ40IE/UjMgGxN9vp1UJOGKXKy/Zel/SvGuNfCFnOXgEgtBD3JviDxLv9oN+uGgK/CUlT
KA8l/Z2oHAc/CPt5vlVztYpwKrv5S7Xay9+OhzFfaA2zPNCgFU+ulVeXTsu57/z7bzk5mdTnOltQ
h49Hvg1i+FA1UQh20D9JxX94MrjvALj8Eko4hX6kqTU27ghrBom2AROwygC2Kbt908727uPdc+5W
Q/x3O4Sb49fpS2/ok0QVjQw4XbQ8yk1zuqP0qr99PMq5Ljr46E19gYLKBoQ6WUjfbrtZm7k829pz
d3Iylr2V+U0MzB9ysetPd44l67u0ApDXNc7CDZsMc79v88GDu0Cp5QDEu36pEse57smaL0Thv0Du
p1cS+FiAwah8ssdPnmkTtcQKWbEBClnb/1Ov0ru39WWZDxXn+KBUhxlymXvdeDDNvH0Bhh+8pbaV
7zHdlT8yZRll5Cx+p+JWTdWFVTq392hdkkQaLBKp5PHnqxT6QAaVbxCorZdFzZT4V0Azne8dtNoL
98m5Q74JApAm8NIBjzweq5UDOg/zMsTZOM2fcwxJospPEuzAtDVsssx++nhvnJkbbCZAw+gPwHt7
d8Z5VlfCNaq3YyvqXd/MHG1HEsLFhjX7+YU7ZUtzTtYZYWjY3Nwp9GhPqaY2cq7T6EM1kolvh+6A
dnplT144Naq6B9Rr7rNc/2bOU3chlzg7z03BjaI77/spHsfrauihBewjapJTbJtSHvwcYL0++pcU
Fn7FIu8mCdiQ13UznDhtB1cQkxbLaDjVlZVdNctghpWnhjCQmBhrve9FRtJNT0LjPtGmDGcBa/lj
2yZGpl8JqRdtNwhXp3d3Asop7elzDUNgIDHm/hiGrtp1CFxc2LHnp0t6BjpjM504ddj1fNkAuafk
Oq6G9uhUwnmG4eXfBBPmKHra5uG6Ll5cIhQfetbi7XyZXHoezgRThFH/+xtOQa0+7AxyD8Tildm1
b7NOA9rFUuQzagbVzTRnwVMny/zPA34CURrRHBuSmtOz2iVBqpUlUJGxG6cQPQ3zNoHKdGGUMzfC
xlugPUXhYLNoOb4RBBKsfeEyioFnw4tIZS2jxu69h3Va9F2SUpW5sKJnXiWYvVsLlTrW1ts/HlHX
s25IOp2PaafLGpZBq9ehmQb2P39+9/w+zklAAyEwxSqZuiPdDrWf5jLZNQqUzVROzQWNr7NTMkH0
YFVCJngagap0LcbVG1iqpp52Btp7e7vJLlU3z+1C1FXRjmErYiFyUkxyLbQplWSpBpu4XpjJFuza
825Y2iZOuWqvysW9xLQ6d7MR51KggyWN6MPJoL5bo8U5/Kre1tWNviBX3TtYjWGRkF64vc9uxa1I
ALR5c2I/eaWNFYhE39OjcmuUziuMko1w9bneAMcVsai67vN/2CGbAJEF2QQ0/8lOnHxUosVMfGQ1
FvRyudIp1Tzxxe2K/PBfhiIWI0MBZXzKtzKW1deWrf9mdHkOq3ep48aX/s6rrUu07HMrhkEVOur8
RVl6eyR/i6vtFp14Q9suq6ZuXodmFd8x7HDupspIXj6e1bl9v4XuGwMc+ZHT95akvfeGaWsd6dJ/
gSBdvGooE1zYF2cnRMmLNBbpN5L04wn1ugaPpOfBo2Kn7fHuaMIpb9XVVOmXXptzWxDqCEBllBxQ
ZzzZEQIPktnwecdVMYg9SuraVdHK/GW1hnaPCFdy4eI4d6SBBDCpTaGGz3g8tRaiucCLgGTAnptY
DXrwmIp5Dn1KHLsstVIMedfkr49X7dz3ZL3sX4wnApaTc+ZKTakZB5QYnzT/BRL/hPf3oG6TCb30
j4c6F5D9NtRpBkKynDe5osSq+2k577M00x6K2tNU6OKaGXm9U97PXgUUkusuiD8e/Nxi8m4iVErs
QHn8ZN+sSma20ijqbM5A96SXj4XT6rFuLut9ZqaXLNbPHQYAXBAJttIOEPbjtTRxQ0TzdQL5besw
gWxn3mud/ueiTXiokcptxDFuytPor09GovZJ6+NBpMa14Sssa/KLok3n9iX7cROeo+4AbOx4LmmC
QhPOXuzLdVjA4yzLDovqKuxbx9xbuYVnR4rw9MfrdfYDAlKjKwLECYDs8aC5WZpSdNQEgenlB9Vj
MgHr41Ij7dwoXMFse+qPIDxOdkWCvIflZgVNjLlUQAZwj1n6pNx9PJdzZ4xwFUUSAOakxdve/O0S
nlcIts7IxpcocH7NZDWH8HYWEXq5+18Cqo2DBg2Ul8V4B4JFWr8YXIoXnvKdvXTqEvKMf4nYde40
EYtyM1pwlAlAjme0GbbLdNDhAGl9j466vQUCTnlQZV5ee14tLpzec/UhogDQMRswgTFP3jFadzog
C+iRuCKDx8zW4FBomXtna2u6mxKQ+taqnH2zSi3sc7fCi85ODqu5XLKJPzdzusqbeQcCcLSLjmfe
T+NkFt5EXmc7w0/LLmRUAmvB2wyTCUNI+9uf7x3UyjafEAyMAf4fj6cvKklKd2S8otbuCcDzKGn8
7NmXcAA+HurcYaALusEkkEd4b5WeJYsfTFDX0rkN9iLo8i8TJqn/IfhBYoooC1lAAsmTCRlFkVrG
DNtJJaYWVoYU8aL5RK9a8B/oarBvoKuxczZpk5M7pG6nFJQd6l3S7ZNQOkmNmXsyvhTLtFxolZy5
I+kX0CMHooNI52mFvcs7SmHBJhSWOu7ekl0VLoWa9migtVAXPD+iBXtJhPDcoMgdkj6hyb+ZDhzv
jTEZssI3+gllBU1+N6VvXdXtOER+LrS/XGPtDkEyWH+Osqd9B6KQLjZZ/2nHXAFzmNDCnuJRy2Bq
IaEV1VKpiDTuxx/uRwpFG7lxY+PYGxXveHruiCF6lqXU2dKii5YOREBNd/X541HeHehtFJ42Vg0M
Em2f41HSvKmo1ReMMg7TjQuE5qHCBWRPZPicjtofy5dvwyG1ALuczULudjycKKypHVWm4jr1/YOm
D22sjbbEeNWwDh/P7N2zA2GGuAB9KW4PHoTTGGShV5nUvYqbYB5u7KBc426R5S1CWpei8u2POipD
MRSBPy1JNHc3m5jjWem9KL1SqAY8w7TZRCgn9Fo3R8pVC64SoLwhuizNtaLKHU7B/McyfdvwJITo
m0IWo7h4PHyJcleddaB8SrSMdlTJmmdVbtxR4rC4rRraXO1yKUI593kN2qIbUJ934HTOSm9xDCtF
E29WRlEH13xfa9h2Wlki9n++ktRnyUUYjY7hyaPjrry3nWOp2Fu99dBJk4vFJVJXrbdceATe3Sl8
SiIHZCSpjm9+O8efcrOmckFxqFgPhN5SREu6bybN0DkUytaeaqt3nuBfpF8+nuG7t2cb9hcwYEsh
gcAeD9vwU9pJGCqejRohgoUHLxN1/x++4zYtE4o2ejSnZ31yZkHeyz6pxr46WI5mxn7mG2E/iWD3
Hya0oQG4wiiPnvrVisXTAjthQqbuqWer5JBSSnMREvp4nHO7kGITYE1eOiTRT66vqafMnRa2Qrsr
K3d+I/+dhwAEyhhcaiCdG2lj4aHHx4So4x8vERLCgUaNpI55WfwrH3RK2MhAvxulo/70jWE30Khi
jUA4bOjQ46EEb542eZRFHJVNYT1O+sFfZx7Szi6uP/5+Z65/eiAQ2tkUkGFO+ZRsgWxEn7yKRe0O
TdgthS7vTQK86xy94SxSnq++/fmQNAaAdlEefN+Nx/vNypgg9qbdlO0yLJRC2c1raOCLfah8/1JL
/NyR/n28kzBhLhIWc8T50xkMHmvVa5GczeXaHxILPYY0Pagmv6RhtO2G0xeBOgab3+DFe+dAUvFc
O53eVLGpVdWOgrgeFZRTbufZdzeB7TKcCt0jyvRFZM2ueeH4vZ8zrNHNHoQEEqq7dzJnL3NaV7Vc
YxVKYteFWK146mF4jKLoP+v51Fx7Jufl44V9f0I2qipFBpJkWHOn4naBCU6lGVFh4P8tOhGVdjOT
SYQmMhB/fJOxZfkfBQ00lBju+IQMNfEZG5q2ajE7r904L+HsJOXnsvXUhRPyS8T+eCkR+oRJQuMO
XAWs4+OxpOMW2srMwF+ufYaVROfLsNLq/FsxVzX8P4yAo6YrRR8Ns9HdAy7nxc0hmpk8WCL75iY5
ygm+DRD2wu33/tkgrSY25LaA6OKfnl681Jsyt10+g2bJz5LyXKRjpfLl43V9f0fQawIOgXA1RQIk
o44/AH6QfZH6RDdSN6GEZ5oTCm8MXoZcvZlT71/oH56bFAOSqVMrACS9bbPfygXr4rZ2Q40z9t3e
3rewvZtHPfXdS9qF56a10WVhdqJU8q6+OY92tbJxGqjGDbpifVrkIahSEVZAfB+6QbtU0/8VcZ7u
JNJ4NLiBA7F1T3Ytqk06RTd2rS9TcT2LuX4IyAdfeg2aDZ6Myn7xlgSmIApZ3X0yBMO33A26OMmD
+qusfPe264V/q48VqZwVNNO1alIbk1wpngtlZPStmouwm217v/vR+OJuVVkkHE5pHl5CrmzZWQvZ
tq+8UAty/alZzeLGwlPzIfB6/a5yFuttMbTgQlZ5boXAKWwYNAI/1FuPd8KCqtbsjxZhdW//O8wi
eAjWptplvv3aAvK9VE48NxzgIji2tBo3lPLxcFaVBYneZl28YED0s9Kc+WrA3AKdB8sPh9K+VNU5
c1/+kirzuCwJYE5r+Vnl2lU/ai0iHOb4kPatEVI2ta+VP13SEj7zHjDUluER/ZN3nZwp3U57PccD
B9xpO657vxnUrtLJD25EwwEurM6PO5FlF0r67+tWqHnhn8FLhIYZFaOTu7OtcZRtcwgAK4apKF7J
DkS7kUxtKAuRfEk1tTzX+lDHckqSBlvLoJtvHWvxVdjaorgknf7+VebnoBa9NXe3B+Kk3ll1SeF3
tdnG+jQMb3KwUU33y/muNaZ0L+myfUu9uS72tTllz0uVD/uPb9IzZ4m3ihtUp+JKm23bgb9dbUG3
JvCtuy5uxZK/KYw1Qi/N0uvG00TkZ3J9WdQwXanau9R8OLPXQOUCMd3Wgif6JMGAN+gY/Tx0sfI1
L27cSXwydZHeAl4onj6e5Nmh6LjRz96KlacYnh5CNC2UGsGXCqvichV2OADdi8oMaPfHQ505sZR9
NnUZf6uOnnZJ68GAmo/oRjzo+M4cVq2dep5mB3in0S/lrjPTS2nvmZP025AgqI6X0JcWtktIeWKR
7NEobQEI3hhmZfwrHFeLJoV4hGPL+fnjiZ77pv83UcAJx6M2nrtITUvaWPjrGgu3pUnUL+udk1uX
roqz33Q7sDSBf2ldHQ/lYJGSCZQ347YI6qssGIq7dVQaPtRLpkVJOiXZhSjm3KnARoTiNnkpF9TJ
5FTqKn3NUCxNzSELk7qqr4Mx+yczs/YT9Oflxuuc4AEFhEvMnjORBtULoKTIf8BFtk6iZPQNus7K
2jZOhtw96HnZRuhp/XniCCONoswGDtpa6yd379KUg+WSecdCVz/qqljvLcNIoGou/e6PdwlefbRO
KXqZ4PtO5tN1ql7FSGblJvhJIsTXxNOEMwQat5dQQGduUmIhpkVvDzryaQ/fXgwT6oTBAbCsoYtm
Qza37QD1Dy0grbvxEc96TcepuqnsKr+TAzC7j+f6Hgu1tawYn5oXSTI3wPE+XX1v9KpfWIUBghRU
up/jSGGv0Wr70FrUbozU9XeCsCisejc4ELtfsi08c1SgUpLFEpvwG94piUl9mfsMo3a7nIq9K+3p
cWoC8MnzLiuD4urjGZ/Zrb8KmRDNOSogJI8njPh5Nyc5dw7CFeltUbvpl3HosgujnDmMjAJJixTO
Ifc+eSiKwUg9IhHmhGHwt1HP3TCwyuY+8JS6zbE5eCaUUQSD66WL59yWItKDa85lgNrVabQ3+0s6
tTp1AWE4V2mr/LiStJZEJqerLus0emyGGc+rVe89fy5eP/685xYTmjHNra2/Rk3z+POaMi8SZVMm
kIa1cuV4bw1x8h7Z2n91LTUv3HlnLvSN7M59B3aR6PZkMUH22GmVcSmsbJs5rLuquzGrPHtYaQRc
OCrvl5QuPKPQgTGJxk6JsbUftHJsUGALpmR5Sl0niUqMM0JQfM4BoXYViyzBJjXhh3z8Td/DoYml
AS9RA0EoCBjqyZo2ieiGVKgu9hyBrV+eOtnOHLSWixbX7yLUF9O+8tbJ2RV+6/u7xeuKfUd+k+/z
OrVDvW9aGcoh98xwttIuHu2p/3HhR27f+jjDAf1LuQLbc4qIxEjHK++7QtbZhGpoO4vl1ly3l2jI
63Do5wrxK7+/W91nWvxxADkzDfXZda4yq71EoH0fWfAzIACx+ygR0B05/hnISrhKiAHpq9pyr3tt
/CY6jLuW0S72BpqnO5msl8qn7zc9NO2NLrJpU8HE2f75bwGpWM06E0kHxQn/GbnT1nk0wgLpTP0A
ch0RyKBvF3n4+IO/3/sEwDZtO2A+dNJO0zpAZp5VDCTeA34jEc1IEc2jmzx2snAu1BLeWwa4Hjkr
ycUm701z5GRth4UjEZTIUCVab+Nb1CTlGnaJFZihodLpps+QID/gBtmQUU9gY6Kxcue/1lYbrV1g
SYRd9NXx7/2hbctIA9f4bTJbfCg0f/FfXW9yvXgNmmSH37Dow67Su8d6LPxLueL7hWKBHL4aShJb
u/PkaQfuWyeFZGcOkqzIZtgIqJT2r6jTAr7kWL788RqRpxBHUPfatA5PbkPMkvnjvbyNPWkLFx1M
FTytSB2+tM7Et7sw2PsbCiQbaSK9HW5f/uZ4G6pcSmdpPYzNC71u7nPTSpxvUz5hWY+GRuk/AIVx
plDDgrePtULDbNIpB5nsPZrpcl9MmzT10hbqq0lfsQvr2jXT0Nfr9F6UGZXzYUwTaina+mAN5Yjh
QqCCL42Cxh1SWsN2IZl87xOgx/RlHVZlhrqH5Pw+kU766CX+cDf5mi7iuiYoCpsibdc4LyyvioAV
dvUO6JGDYXEC4C+atMFxMCzH6e9qhP+1RLOalmy/ppVUoYBBK27KvBisMK+RK4+CYtZhhiEIF9xi
6SIk/tiZHPe91vjD7UiYl761gEDxKjB7Ye6aNkDz1hJ68smac0NdIVOGDUZlFK1Hncz1v68KFaQ/
zrRARlCGAYJNAYu+xPEKgTo1U9Olni28LAgFVuyRM4oS2eQg2BVL6v1xKAsFCQXhXyiJjcZwPB4e
Ka7RgfmOV2qPb53dqF2P8tKnakJL/uPd9/5okaWSrSKkRBZAbnw8FMr/ooHm2cTm1JSHxDfSW28x
QF55+XILA+VSKv6r93X83tDgY1dx+23PzWndx+oXC0AUsN4lcTAwXcx2/WrKIRsOOf/BXWVZyV8d
CrwiJoxNxKdiqe0yqinarJHnJkHypfbn6QvvdVaHOV3h5NZuW+NnrZq2CXlhmq9Db8tP2VxTR0kz
sfoPSD2T8jejmK5LTaIfR8plzlGbu40e9mYWpMjaBc6r11nizcFa+6Ux2ioJHbd01K4UxSzCFcLM
a5uWQx2BlFF/V5iUftZlpX3rR2BziEpM/mvaIXUTtpnorunoFmucVUP7JKSm/wMAHeFuFSRyDb2l
ImrfVuOrOdjDK8pv7k3R5eY/y4hJSezaa/YXQV6rdsaMrUuoCtx6H9fUL2mYyMZ7Sseie8WVaKW0
riVdGakObvltmRv+lxWanXioulR3wpJ9qj6vQzqln7zEsnsUDjq5FrEp9Mr5lJQoh0cBsRcHD8GA
m8IP5lerT50+0qxmfNPaMusgabXZQl3IbRDhRD+IMhbulHk8gDArqW8k+VORb07TtpEMDxNCTXo4
VMjXhcZI/XRfU6V4GTRJDlvhFNJHbmIvMhygAt2uQ1BPn4Z51XZC0B27sL9Pn9tNKp1wlu45Zxfm
xsn+njhmQIRBgs1uq26MPijuoItIL2oX/sGFwU6TlG0wj/eWCAY6DHjJ48PU95AolsEx8DzVi2gu
Bm/vJ8Ml5M+7uuLW7Nis+niZtlKeYx0PQ1vebqDz6ZEhq1TbVb6Yb6k5JTtHcO+GrRnMnxPhDLfu
2HSI5ha+PYWFr2syMiqjuQR3RfFji2R/P9T8ou07b6DsTRv8FLCJhKCZzYuH40RFbPfiDYU20t5z
ghZ9cjdzvk4CW1u7szcuoNGgoyAmp1qvkFKRaJxWzdwDMTA1LN5V36rXGbd3CxDVlAKuENWUxmbQ
5l7YqaGVVwlGDdS4VK+bEUCTPnlSjsytXd2ZZRomc5YYu7x08dno+lLsjDQZPrVjJ/i3i3S7coKi
C/3Jr8Ue9OI6RjhILlU4OKP376RnTXUIrDErdlILjCduCq/aFf0cPLZmN38vE2FvDLnEyQ5NLfo3
J1Pqkz80wY/R1jjiadLx0SfhdnOUurX9o1EjSM+s6YaHpIBTH4rOMoaXdszXl8RU2re8Fu6Dh6qY
DlOtFVNkOALV0qZU+Z0WBOjQ5UWFJbjdmPWtTNN5vLP1wX+r28Ze8KBpy+suXTsR5Wva6Hu99edv
9AL766WdJUCRPDFeBtvvnVAbarQec1E/0leqZTyLFUe4xvfzBE0Lv7YiYXryHkI4u4v+2vKSK+nd
YBlAeIeuNP2Vsk4GP8QmiYp2j3b2cCC/QoIzL5b1VhRlBY4cC5TIQ3TnO+eBX2gCErgZ9MEREGpL
jIZUodXTvhH2AlnNn+VnhJkcIx5zpyExS3FqDFuvzVWcjGX6SVRELc+D37TfU6mjAi0wIfxC06/y
wzkxp28VWpMasjRz9VPXu9W9qhEvXqNcK/23OROtRsTTiTwCFuG8UbZdPo9F7z+kPtav0aL1wd8r
P/7z3CosGxDhcL/1tSHLSNfs4Is+owew69w0UfFSrYYHnCgx0enNLIWPwSSSPlq8RDwORpWa0dxD
LQoxKxYSrI41Z2HpLkH3Wpd+93PUCn3ZAZNXD+DOaEhYmeHclWtj5nEwNKUVtg3sX9CKmq7FQVfL
fVtqCEa1qEFYe9qN3s+qL5Z/yOQ9/ujGHKz+uvCdRUZrYQz/kllU7S715/WLA5Vl+eJZAtdS/Ne1
LsqqdtLupqV1mshLfSnjMfPcJwRcss8DDEnn1sn5eiFJ9Mala7sMHdLKzcoD50g8t9boO0VYtWsv
eRP78c6xhzK4cYRdT9GYze682wh4aTj1sqh2VUP7I0qrZbSuq26u3nDA7eaw8TztkMoe5wCEatK/
srlKHurJbwrMjpT+5lRm74WlZYmnYcJgGQaEacccCHJDDcmST7bmFGbkpov1z9gWXh/aA/SdcEau
5cFM/ZYtmo/FZwEX2TygNFXc5mPiO3eekYCWFIut9Gu8MWwnkjLPHBmKyqvMyMFV9m5rK34vtdnk
vM65fK6SrcY25+v8kuCZloD0Fa4KyySfxiiYwWPNlqka4hDDxhKnhmj24E6gu6+SMVOPcPPdH6qa
vBbPNQxcos2fqt0jZjOModWyqW5saeWfhGYLwnJrUN7XLhfmoZwykihHlFaUZq4YHofELLInE0/f
JupkWxdo09LVDUmNDD/W+nF+9iyz9WMkaPweTVc1f/ZoQVRRb6UJYB3hFzVNVpeBjVlmxV5rq9SO
pJ+k621nT21xU662/FtLyF2vCynqZYfFT6rvGx8B0wh0sxfECZ9sDf15RnER44npGcvTjc1rZ/kD
yuQgTExEbZobaKiuyg4yUXUa1mINyvtRuOJfehaetwPdv1h7zR465+AVi/5jnmj5hmiaTE7cGrn1
k7SbWKhepHVY0WV3o03J8BOaJGUSNSrpwep4kwfu25QF5Ubb6fUbTasDwVFcrSmSK9yde5Nth2A5
mMxnlZre4+gZ9neRBVN2tSo1uZ+gCA/FvqmDtNxXRaM/LbmzLpt4ZfXoTSlrgh9Qij1KVqxsa7NQ
19J0yh/6JjATYUo6PNlj6acHDGyr+WYZ52oItbo0Xtey7bmazTm9GdH4dOhamPUbhTt7RF2qml7z
BXXzcFq9vsf2DW/oqbU4LjXElGZf2rn/NLYGVlyz0XtODLp49XfFAGAnLDJnZvCu8v9t58FpgSM0
1SvHUh9DnF604noyE/1vaa+NulmH0njCTcMadrKr3ZsciT11UEXR+Xykun1OXJfoUW9Nd32aWilu
NUJUIouEZREdYtrXnlDFi5ZpeseD2JU/snmszVA1Sv8L0m1mhkmy9PdtwjaPpxmBrxtUrboaOoDt
ZHsnDYIrdx5XWEwY1LZhB/In2adTPwaRagmRhwpSSQxerrVvg7Tt0ZSXam5AfjX5ViMLlu/NuIHE
A6Pvv9r10j8WqbHwVrYtAo/5kOjqpjYULybeYtk3okwbr3kjqOvIG0Ex30zZmGaRjQW4IjowtBvC
VAduFbt+LQ6Y7tU4IzbZYGMnutRIzDtS2bg+99Zr2zbchdk6ZD/B8woz1Bq7ENfNkC1mWFtjUX1K
mi5Jr+t1NJt76SNy8mUl9M7uatoqaUiLZQ3wuqzkhodJjcd8NcogdK0yGXYLx3qMxGgUFplB70Pu
LdalDd1xoQM0TGa9A6K2dlQ7um652iRp0rjw6vJVL6RMwryp1WOn5d6PwS7516QrHBSB5nZ5VBLK
RCQEN9VeZYEMQjAG8mumSfWk6Er2uzE3vHmPoOpk7tc+72XE45Sgeu8pGCS1O5kyIhVv94USC0UI
YaZ6OPozu6PtnOleGc06AuyZjenOMGYyxY2TYkeOapJnfLqpnRtCJc+aZgxVJADZ/JiFDCyosXqC
ELzSWaZFb9sHo6l17zBlbdbeKAdGxdcsy4jkPDk4Xzupa32EnaX35q9UP2LTKWQZeiYCmJvKlrhH
7D3xQyrJw3TvpPbghSt/KtDBmvpF0JtaEc61aVH4EJlmL/FQ+7TgfaVLkncMO3lHW2YeidKcH71h
kRh9Jbr7icTKv+7MYdKiitF+Ylgq0D0WSHR0VmEVe1uanESWv18Oag08LJil4/zQqaEHYaLa5G8w
BqUgps319LOXq87aKddSX6XhFWUo7dG4C9xxZW1Kw3pNqTIgcqbl2hXKRJofD+ZoWwcu9ObO29QT
wmYx9H+oGjjYUs4D8cDkJ3EzF8ROupWkydXsT5keycZJ20g5kyNjtCyMn3AXtG1JhMH+Naw8zhPL
H/bI51bPVu0IvEMXc1GgarJmDU247N/hyvJ45J0NdNoo8EDgqajqNKqF9Kdbi1tK3vqj/B/mzmM7
biXN869S5+5xGy5g+nTVAkhkJq1o5TY4lEjBewTc+8yTzIvND6rbVWIyi9m3Zhaz1KGkIICI+Nzf
TBUHugOMgpCefb4UwLS9eWzacMu5bBu/sPrlyiw7Pdw4MspnL2HyQnC1zZbuBsCz0c8HWcc7CYFZ
wtBoGJ2Dk8A/OJLOsE90RbO3WlXqn0RJQ3iH9g8noZlU9ZYaKckCWysd9zLOsGL01DAfr3JDZNlZ
rhGxvNpI0KANmZ/cq12r9UEsF/UJq7VW3YaR3ra7NB+bT7Y6MVSikIhuxEg15TcxcnCecMcaQ9Vu
ZnjQq7gsRVbpnJNeG9DUaZoWO7pXirVpmJ2qSLYbHOAyJuhsmdwosWetkm24++CVTUVXWVgqNnrn
mRQetKxwRQAIIqCn+DhsdA+hK3g/HWpDn7sIsR92aDwjHCFjh6yyFF+zTu8bP8ciiBuJvU08p4dy
2U5NzT2jdoC3dMZWCq0Ku5m9TO+7q3LKs8FrCnsBuwebGZm3ls3rW0sujK0Z0UbwQuECJ+fbQ+li
5Wjw6rGW37o0sUrun8L9mFrS0UgjW5PxN6Y5VroLrREgIDOe2iEXw4bTy8A8P5I9m2RrpjU4XjNG
xve6REbM0zGP6raO0tTpg1NOLrMNhNFsT4hhGuD21TT5C9fOA2kbWRdUYA6FB0odakkhKDlJ4F1c
SNpFKbpdjjrJ+WJMKY+B9JS2K0RWmL4BE2XxFqPMFh/O4qT5RimHG7HEI3hT4BcvTRRZOWVBYl+2
VWPiTFY6pU0cRJ3qJuQu/yJFTxhJ2ZeLly3Wcsn1QG5tVC35Cc6++kuZxeFtW5TN524plOLSyIZZ
QWROTMEYG0jZrHSW0E9dO3tUh3lu/CEcdYv5kuNepNEsbvkimuG31AJbCBm6jaPKMH2M0hnYSwak
TfPNITRSfxKRfaFPCahxCDn1lRhnInybOGUCy40Z6SYcLTMn46qVTdoqcvbdrrV+WGIR7oWo+/hj
jP0IX18O02eJPAcmeL3SPlemS29LG0z7TKvMQfedzjBuJkObS9p+TX45ZWoHyDOL6wezisg1hyjl
M489zkm+1eA977WGXvR+OdXhhd6gR+ePUE+NTTLFRe4PURPfD6gJN+BgWxAwiZvI+KKO5Rhu9MQa
K4/mZo/Y4CSWYOhiszpHYV68xHZiZpukr6nJLW2M0OmFIlZtusTqR6/NXOVxKfW28gVdw2qnF7jQ
WLosHE+UFgRb/gatsUKlHOiGopLeYg8TEzTDrZMN29P8RvwLn2IlRZuxnWqJbTiXeoHJe9g/i6aX
+pVdLHkXGG5vvUzMSzAMXeqccprs1OuyNEk3o5vSdsuwBaqJ3QV/ZTHwJHvWlEX/LpuIbaym6SpZ
AEGgY1aSzC9zmMTnUdpbNcIl6MP4A42xT61iArvEBb7goKmlwsXYSfMRqUjnh63NAncLrXfiTTpM
nX05FmZ/W0or/oJum5VvkkHtMo/ubbecLxjtveAI0J85pF0uhqNq/l1TM3UkCCc0FmTryHu9HpNo
36vALvdOaIwcQHUqfxSjPqZBRnaW0Q0tjc9TmQ9P0k4rxcfoRK3pxBQunZh8bKf9yoKrPVHjaOWJ
wRwaXzrSvlVawagE3WgTgGyIrh3hO6wuc5IrLpeq1XdQXAB6lk1k2B6aRMmPHGOBeI2ZqHOXQNOf
e7yNvsm0izNqqazMN2CoZEZNkxKL2P6Yz03jWvbEUzw0G1KzPKW5KJvr0Q5NvgYueDSG7EFnpsAr
H7dqM4jPaj0wKbDcdOg9I6nsipkqJoRBO6niR2NZFBVDsg4/UWOg+E4T4M7sL37vouzGj7BSosSP
yKLulalWerKDSdk3TGkcD0ZcS3AeZOopGXIWnhGOWNl25Pkfm6IxsGyfBvmslFFznTdJ9L3IqvDT
NCfJV0nKTMMaLejHRkO02Q/LaHmc8S7n+UwFjmtuOrNnREsU+XqOq7dNgZZ4WhLpV+1MoQMNFUJn
ME9atBuwWr5r56q/m52EnktXd2lGRd0QFlu60HKjxEQIH33v+sGxcVb1zKiabrmvaSSkkzI+1YpZ
/WjqsarhMiV26w+LmZXegorfLbJexn0ow+yMkkD+EEtv3MWcoJeprsDx5fRPKup+lf6tGxsW3KFG
tUYvREnX8VQKUfzszdl5bCgPBy+m5/CkaV0Vb8C32GnQ1BY5OKrHHeMVsbQ3NHPmnAS7TwefyUzZ
3grq0OTccBc4A6leGF/a2CpvpK4PT25WZ8NlM+fOyJBytIWnNlZUXyZt7JQBNTjqxZM7Vpuka9zq
LGN+8JzQ779wMYIsz9GWtG9RLFu15pg91r45L5oaQA2sL51e6R+yUVm+ozVZPsDHtbNtWZa0jiWT
3Cu7W6oI4yYL1WDwW1nndbIUn4pikiHXJsbq3jhbw4fZzen7a6ZStnvu33rbm0WseJYecoNPBDGG
Y2qlqH7BRX27aMRqiM49XUnweAKFJ1WraJGmUXmnWa2cz+lrmPcLeTLzvoGSOQBY2iReRPN9odeY
T2dDQbfUzxO1Y8+0Cg38osD0zkvbudT82FHcPJh7Yyr8VuaIn+mA7D7krdHM+8h1M+faZHj4Azmb
5bFCqk1yANccOp4z5ywKizElT1Ob8ZYjQFsIpxx53UVp2SJDbY2Fn7tI5PpZ1hqPwqyYW/TYRKyT
F6XULpvY6M9jWhihN7awd3dzGy1NECalnVNMaxPjznGpv4/zlDwC1a2aDVJ8UboJY4GJQNdKk2yA
MfqPcByny7kZluc84yK9Uitt5FhCBe935L/DuVgqvdvPTa7srVmNJCMhS4bbYnTdcteRtDy500QV
a9SLvq1Doyk2hdmkt3jGKh9MuzbvO6aoiScby76FwFx8aZJRSYIys0XtdYrOfznNeJD7lhhKisLR
DGkCTDPxoqViFL7B7Z1t4j5cEchdv/pIlnP/lUw2/RRLh2hoh0odcegdJlhJm8o9XZFFwno1OBVZ
llJn2bNaI8OoluhlZA3ZgSuS76ExiM7rB/BZQTNMUc4sRu8KDwp7NXnQNvRHchLrzswnu/Nl7kzn
UVVrrlfbQjnLh7k3L0YLJP0gC5ns81mPH4uFFtJljM5js43svk5I8AfqEtOoxZeFaiUOBC1uYkJK
q2rf207o+jND/0fUgUS6hY9WiY3M5ybeMr6NbgFM5ViqaLSl6kpzdyDq5RfRTPZVOykZ47VMV8/A
/KcVs6WWg5AVbnapMcnqPX3IkhtF1wjorRy6NCj7MnyKgP/VXjO03Ia4NsMSc/LFLDyVHOo+nAeN
3DEvsz6whrD7tOQlONi25qrwUFtsH6EyKt9TNsD3HmBD7DOtCD+bmZ5+6HrSBn8ZG4PJOBovO7m0
dPfipC5lMFhRh8/hUOTneSmVaKupnXLucNtZAYIpZrnpBjss91mXL4Vv4ZtQeHViEW26TmiXptlL
O0CsgISL+hdSs24n8dZt9ajy47bRzhZa9EwWqkbuUmZiwpPxRL5qFcPo0F5v+pLOmWUSnbliSTEi
wH0u18/MmNhNr+y2csmJxKI/F6AxvlUmwq9+puUaiUCPwIUbJdzUEtF4n8FbZ3tuFbYfxmJJtA0n
o7AR9Zix+TNdOZs7S8vViMohXj71hhhVP5utytj0Ct0eUghNpr5dTeanKgfXfRHjvKR7LTiTq1mZ
Xc1v3EL7MCxrbcnlI+ILoKbVQ4gryIop0bU7QfbceQzTGOgWeXY+rJmOjwaZcm836Ir4jpbqH3JK
nPI21IvluQDu4JxVZikfnSSJbqzG2SZRrXb7SdHilj57q9MRMOfMBGjgule9O4+fGVY49R7CVHFB
FdQ8K3nEzYC5Kv8iKxT9ZhmXziWhHHqgotQAH2riDyZVzkLXNiRzoJ1jmzl1ZmbEwVplD5uozpwN
F2vk0rYZZbOvwHrRN6pztDBm/N/zyzY3Yi5Lc0yvZzOcvjTE6juDj5N4udLrPyonJtVdtfMue8Ot
ph3PWH0w07Qmd02nkB65wc/UBN+sVYYYuecld3NqUJtt7uFyYcKULQYggXzYW2MM6erT1Bdfrckm
bdDbMPkOKgL1px7Rz9SzUexwrxjt0u5zSpPWFNY2Qt3M7FDB9Z0rsJtAmLQf4jIqVK+ykBDD5d3q
o6Aqm/7BdLELu5CMNLpgzuHSUQNb8HVra6kxC8EF+wkcSVZvZ4XCOlDHlGCjt3G07Fza7Y8Qpo21
YSwoV+aBYdN+pl8lvb7LIJbFrRYBMYrswvSy1HHo/ijEDsKDFZWBuZRIDJLpafk2WTKQkIHqSFdt
PKMZZ7EdjL5Qrgu6zljZ1lne1y913Lbx9RQ5Y7gfuyQjy8HD0pi5RRM904M8nxSgJ0MEorO9lgmD
6dm3OqORj41smmVH1lJHipeGBqgmdwK7iU6dHiv3ej+ZDkL0egZCyosKi3swsButTO+MyGqG0FPR
GM3REZ0b48HEbre8bkplUum+EHTMfadacKyw1NRJrUtVUT6pcTEWZ+k0Nvb674qkuoiRr5D3ljYs
5FeKszjVi10lOvkMAz/W6GsXNoMnK0WM1PbLqGp7MWX6eNWYtM+ZFdRD+cNQhmGpfAbJVF/btrai
8EfoLjaO0UjN5hddiSHupwzTlf7Z0Yid16pThZY/oTk/fWTQ0qoPxWBlQ+qHrlVoXyqlFqq1zXOm
g/tQGwbGyZ2xOMuzMlUrlIccLn4qQc5mO5ZpmSNGqwH3TEjEl+CzYSoqh1uzUc13sakOe7Txndbs
UH6qgCbQdmGWgu5DxtuBQNFJW+wHsUjlvhB6RaYhx1owJgmHdgbh3KsNR0qAuHC+WY1h2d+k5WR2
v0uYkEaxZ05WWne0nRKz+Fw7RJlnl3o1DCZnMpKLKUny/oOYG8SxfUhwyH1Dggnti6mFtrFLjGEo
LlXKcnPnYK4xBjlN8+XWqvn9K091GBKg3o9533OURFP+YMWqMn0N54mwwZRkdvct+5tHs7TM3dEQ
l8OZ1g+EzFjVGaLQUxvb81mRiDpbnZ0N+64YsRHpyzwZCZWyS6+BQsXNthptWZ23i7qkwSAKI/va
tVnYUNx2ThvQ7zTVfQvIZPHSkvx1YyhzYTPFoMPiz8Isnc8ZJ+YOicB0uuxmQQmzqMTXoJ96hBLQ
e56/yGiKX9pp0dozi0sg20xmFn5RorZSvUgZxkdENyN9O6kufvJVYUgPPn2OvxLhzwwQNcuqr1GX
hTYFluFO+6jmL/nEjTk8izguz1I0qdioQJ3nHbhM7RESEo0lQbfe9aRL882DWKPcMEON8k3mpMvX
ubGrOxjS2sPsRKpNldQlQdfEScn4gBzRixu4tx7Dk/iqpOC+cdDzAMdsdoXwQiuMv/Zd1Gn+INp+
8Iq6nj8X+jKPJLKDqm40qTffZ0TJP48ym84VhK5zADGVdSY7xO6pzKxAMTgX+FtmZ0aaNqAF+uWS
AdCQB1U0mBcVp2f0Fl0yuKnnsN1LMxmzy9zGH3M0e0YPkVHXhTfEeo0/ACNxZvJ0fr4VizY91FVt
0zO186HcNDno9s0SM/O9S7kRH1Sl7ehGI2mKL4Sw45mJhgH8INcs4B4xb/chaQSY6awa2s8gjpy7
MCu0bBuVoW3fVXh9f2rwsgSqY07i2a2GbKYDI7p5E86iKH0xTlnQRu60qj1kNiLNaIjl/jhhgHvZ
9dqIgEfeFGeDOsb7ESxzdSWgM2EPkQjCt9uWNDCQtWNSg/YkDZ9RV+NLaOwi92sZphEN5w7rXgJ/
ycizCW3Ta4Tdfm0iYlMwzQVIjpR6nWicuZjeyiWc9/SyInPTOV0RX4CjUgpMDZMiD5JwkY8LAIEu
oHacvxWWFn9HyN5xvDEW00WBDtSwnZsm+dr2I2hlJ47Tm742E4aWulOBWJyXnvlKr7cX1EvUrMjw
u1cruyHytcKKex+MDxMYxqrMefuhxPWgLrBc9fAa7QhWQ24qXhMu/X0cUw57alYhnm+T6bQbc5qn
mz41hppXMgnVi7mBFi9q7ZwbT3OBWkVDx3XuuvXc7TT6mJ8Y6YN5GDKUqX22Jd3qdEnqi2gixQoG
mDsDl9vqRyiWpPmSNYb5oLpTmGNJPLJv9G7u9UulbtvEU5kBfY6izsqp8ToQ3VXXps6Wy8iJt/io
xlup1or0bcZW2jbX3O5WdNGyov6EflVFrXWD2A6qr0XFJe4pS+bMQZzM800CKPfeSJqmuGhdq4qD
0BzSyG+AG/RBKMLIYcpDkrF1Wubha9+AXv4gZFTTwNREs9X0Ii22sjZdmj4UgHRe+2nw5azJryWx
1/RzDWWcTzAsymXTqKDeaLbFdhSosZsgkG4b3QXjk7n6rKWLkwSLqThPdtU5ht805TQEHG70FNKi
LHB0nzrXPGvUqr8aJgyufISRaK07RVGe65VC3zrWqOS2JAj6x0YM7Qt3KGOtLFHXDhHtbJXyc9Ic
v03xgX5M03bZp4AochqvCkNZgEHZYxu34kGb0Cm+0Ih3t0uhWeQD78Mz3yDKAIujtOSgg6SS0x3K
IJV5P0uSKpqvddpuiykWZ0N6cpVD8D2avwggIQOOUJ2LCtIBEJ4ipbGKpXT8uqbxbOd8fVFpoJ4y
0BzTbER+giT5iUd7g8xbF/0JBIWVSRtx/fkv6HsZaUSiEJFqE4PhC2STq/sKi4FdwfD+zy+FYTIw
XfSkiCqHfC00ebR8zmrbrzUQBYaT9LvIyuQu1pryhHrJIZ52lU9e3dl/mkIgTHeAzYvHuuTYDY4f
pnXpZSFuCZldJLs5TS2vlsspDsORDbJChbGjRu0MTODBp8vmegkBj7ggB2b9LF+G6czhIj3xAo89
FVhmeK06aqhvNggU98LOptT1Ae/hNTuC/TZCLdvkg2Dgm7biBJDyyN7QsHDXSeQhSzCjf703dLDh
XQfx33et5ltiqtkmGkGXJ7I6pRVy7P2hlIh+FRc7u/EAHwpDrqkbJXF9OiDtPVAA+yon7T3x/t7I
aKzbwoWmx46wEFs45OrWohVUh3wmpadzH5ZSXIEf1iBZ5Mr50DiDr7XC9ptQpYprALwUWWzsANOY
63RRBjpgmfs/fbXA+AH8bRJC4desb+aX80elZ8PX4B13LRh6P3HBrADXMoxT1iVv8apwvdYt6tDJ
wwjaOFhJT2PY3Xif+sBx1E2vJXQHlRh2A+Fmi3SvzofVRcyUoMBdQam0TZt1WEOM9SnJz7f7CqsW
pKZWhC6XqntwOpVY6xiuUO8rcTZ9Y8LC+BON7uYzpLzklBf1Ia9D47FXXq9lrJL1PP7rF5ymnRYy
CKE7ZmvOVW2XTw1z7C0p0HdaZYUPDcPcZNEwnqD9HF131fbgsK7I54N1bUDi9OAWXjfeVxtHLWZG
nOgBFm5db5TImkFTjV+dZkq37++oowvjbsyuApcMV+f1A4M7mcwmY/rU0/2AAA8qHjjgvJ0wJ/R6
M2sCXWsAnZbylDfw0e+6mo6sfFwbstDrlUuzwVGomFx2cScfp26aPs5GTu91nMbiw/tP+fbGgPKL
YvIaMAlgh7IzidGl9dC47jqvcXbqODc7bWHa8P4qx55IUALDQuLC0A4lC6jjQ/quNjfuJFoYxhXT
LVkWFzNQ+hMh6230Z5PqMMUgn9rrxOj1y1syt2tsRJx8F2DX9dTP4bUJTOiLhoiDGiylGY4eWUMq
gvcf8diLREIPyzTcF6Hdrq/glwtISVUappJSeBn14muuR6LY5G5vjJv31zmk1q7nECKmDQFUIF9m
HASTTtHwTpgtF9YB1EIkZDl1aa9tGGFkQFtT0sZRiucWvOT1aDjxicd8GzuB10ALsJlvoqt6aBMv
B50hLiNoP0Rk2zcRe/dSbAE3/Zgij6j2p0T8ju0cZB9XLVeDRv+hRmeMckc6Q3v1HakOW5xjbkMM
hjaYqTknotqplQ5eLAqkSzI3vNjIquCwFhqGEWkWboqmNs/e/4ZHl1r9XHW0LlAsOzjg9L/CqA1N
1zeVxPyGugWu6UZSf6yT+JSf+bHvBbfiH0sdRCsyEksymXL9IXYRu9bxHo1ouAX4gQuwm/hQvv9o
h7emLsh0VgUI9adCtDhYj2oIPTiZyWBURm0HUWkCwDW720wHVmgY07C1I3o+xpx3J26yw5f6c2X0
haAfrmH5kOaY6hL6o67LwOky50dRVe5Zxox4q+dadeIMHlsK0UWVuxnBQmEe3DEWwv353KsSku3g
/AB9b/owKB76oVVO1RWH3299Kphlq74wOsNE39fXSp7LVk8iAK+KMV0xotE+tsXYekwzrLvcyU8R
6A5vT5ZbybzIywBvRDPz4Mm0XmKc4rhDMCkJcErL2Ymf/AroFkxZq4rfg3HfiS93eKWti3KdkLmZ
a2XoHmStiRia3q4AcTpMRS91RWT7YVS6xxZu8ZasQwR0harzWDbOUzxP4/2f3rKkNXxF6imDZz44
+EPE1K2diz4o5rbf9dm2qu6MIpI3ReyIgNlsBbCkOvXQR/YQTH4XYTQX6UQIVq8/7CDJ/lmkD7I2
ZbBj6crik8NaP6I2AXHw/iMe+6wre990Vg1dNtPrxRoJfIT8rIdTZSS+W1jjddXG3U2ozfG2b4Ck
KXWlnvis2pG9q/FebTaUijnIodJ5ntiRGmV1D2i91a91+ryMaRyr/5b3lbtvhnF8sOMlO0/7Tr+l
JMw/0UU2ggZyb4N/DrO10C0SWlkwO4KwCg1Pw4j8VBZ99LcEx7bKD4JEPdzyE1U9DtQp+GUVLl/T
O4vHLhH7Nle6fWuJ/Pv73+JN9bRudxtaDAx20A7qm/SuA9fYzpMMYhhl8Bgn+7F35XA/VtK4TnRa
xXoUJg9uRw84b6byAi/WZAP3KbzIkrzbD3Y1utsTv9S6yX/lvP38pahNTaQmUZw51JtpaZTqqylS
kNVWcUHrrtja2Kfv7SjJNnU3L37V9eKqU5c6EHkFCJyPHjQSEXfsWqsT+eKx/Yp7jUPqjd6Eeajm
A/w/CiudMfUyxsUFqPN+W/fO8IE661tWRzZzqqk5sV2PrYlqBOkw0rMEsIPIhYanuihj1AfwilJQ
M/qwjrN6+zadnSHzGADSkShC0z4RTI6ui//AKn0JtOHQY01jkr7EtOrwPjcsZhB9ucrRSrxMmcjE
kG4VFUGzrDFPfPKj66KWuF580MAPv3jVx1MiRdkHqp4bezvNLAs8cp9ehHDGN0M1awxWoKKduIrW
13i40ThtRDVktlGEPFBxGMEFS92AJ4IC5/CYJFO30aUlHt/fz0dCCl5BkM450whQHqoQAELNRe8u
XWC1VRq4CBedQSoAiNFFPyA9D1STk+6TLRgouErjRH535NXC9VQxATU14H6HqQipw9xmWsxWylPr
IrXA3DvYPO1IWrugL3XUB5rulObOkXuMRenIkCisHPiD/UtwQ7/WJYxJyRzanjMC9kxjPrPDxLfF
OPz5M4pakr7GbVyb1cOw6XSrjLPl9IGZz8pFZ3XtbQwkuNqqMCsTX837aDu79nzz/pc99m5p85Dl
8WJ1rJxfh7IevoUAht8Hilz63Vxpxb4XtRrA0XVudIDu0Avb+fbfWNSk66GjrrKm068XrYsuUXNB
sLayuLqYTHrnrSOU71FdTzu11K8x552zEyflSIZAZsAW1nmPOrr+rxedw9S2cjPsgyosOhrlhrzv
MevMAbe3EFjff8IjeTteGTCf2bWrr9BhOtIDPZTDSA42w0w2IJ+di3Ex7hVmoV4P99s3UP7e9tnS
fn5/5TcupoQehqkY0K7aW6tt7uvnVMuFqD+7YJJoHjDjmJvrhkHmD5gb8zauDdxVjboV3506rGG+
A24GEKLo6nmOcfgjE53xotbHMt6AjIJo8P5vd+xUEak5WDQ6qSsOPoIYRlXh5iYuOgDeHLzWoR5F
1hXTddULo2H6k17aP18G/W+6uKRp2G+8fhlz7Gh201DFxJK+t+jRPtDpaO4Svdf/fABYBYcBnGLe
puJG83op5k1GF8MmC0LA6Tuy4I8lp3zHBUM547big6sXWfDnXyd+ukjnIcyPpc/BQYIQV1mgv2Ug
ior2gVbKD2NSzoEbAk4xsY+7e3+9Y7cFMn2Oa5DfORhLvX5Gp1SXapjLIRjMUN1PsdRg4Hf9I9xJ
DY6+FvINtfFEhndszyCQijMMypmr8OLrRYckdscILkJAY9zwLbcBnJYnygZsobLqGRgnPuSRi8IA
WWwafE4cRg7Xqx0uYCbXYyDmKLuqRdJ+anVz3tFhy768/z6PPBrddcTkeD4awdb681+6XGKh+7ks
6cgkEwSn7TQ2HGQL9qIiAY2jP7+cyMqOLGhC0SaGMy5c1QFfL1hWJswVSBZB1kThtrTGl8JM9D3m
ayCbAXef2J9HXiWKnAgGMyRGkOKwUGIWLxkdq2PQcWcFgAOzHdAIE1S6dUqM/I2eFUd9TYPwVEMo
jP7ywb1nxaDPrGSagj6N570wkDxoEkXeYmasbayx7yhI1fImkZ163tXwckTnLh/UUUZfE5S1v0EJ
N5FHMNr9sLq82IYI76OwldcOZeA5+yHdl5Bf9lGU9acEzn4KzR2kcfAbKFtpQ4q3tlmLZmDKCYQu
EG1XgTIKIXAJfRIXmN6VnyrAICSx8xR9dgnHZ1WTIFoC2kh56Y0qgUyCmkC3eX9vHglhzAiYtGmk
OjYzsNdbRVUqtFVbtopm9Qp4pcJZpZsGJF0AhdWame0Xxe1gZlbGiQN/bGW69bS2mVAgc3R4ywiJ
pXwcTUGq2s+4WJjk60t/DR1dBFqv55+sbki8sXPliUTzyHZlMLKaFjOFA/apv37kCNZY2dfaFCCy
HoNQszIP10EjEM1wys77yE2KfPe6Dt1xxFEOntHo88ggGk4IPoQrvt8cix1gn4kx8AQ+cl7avd3o
w4kHPHL815sGXwvyAlU/7KrPmpBtVsGKr2fkUVRAtcC90frYL+NUcgOgC1L772+jN++U3Ux+KdZp
BQ2+wwIF9EClTY6cOX1Jd91pcbnTK3PcgcY8NUs8thQbFnkLkhjnjcNdneaDldqIaKy4zXM4e4mX
DQ5QJXrcJ/KYY0shU2XwBR1LkFi83imlVs+pYylzAI+Ynn3RmhJx4yGNQTqNefD+K1yj+KvLARlC
WpXIr3PFgd09OIkO9BrAtGguJCCurwFxgxZYlgr1lvfXeXPuWIcya7UfUZF6P7SmhNQwQnzR0XaY
cfK1nDA6T0SNRRKsMRg0eAjHUlrn7gTW+f2V35yGVWjRIlHmAqcQ+SmW+UsctDIXOYO1ow77tdn3
squDDpLmppfKvKU3Pn9StXzcvr/okW8o6N8Zqz4tdcGh4VaM3h6cVw0YE4A4NDj05K6caerZPXDb
f2cpA4eD9eHInF5vFwv6nAYOckVM9djgig4cFFp2gOxd++8Du//4Pv1n9FLd/H1fdH/7L/78vapn
5MLi/uCPf7tKvrdVV/3o/2v9Z//4a6//0d8+1C/lfd++vPRXT/Xh33z1D/n//1h/89Q/vfoDpAqY
RrfypZ3vXjq4QD8X4Tdd/+b/9Id/efn5vyDh/vLX356ei6SEbdW3yff+tz9+dPb819+0tRZHHu6X
V78u8sffuH4q+Mf32f/+X+XLX/xKlv18/B+/PHU9/5n5O2Na4FPUBew62hq//WV8+fkT/Xc6rGCd
KIZXD0vu0LJq+/ivvwnrd4E7G74xa3Ri9sqp7yr580fid4N7h7zjZ8gicfztv1/Eq0/2z0/4F4SJ
bqqk7Lu//rbeHr8eeGwzqSCgSiJKxkKHWZoN/SEvYN37ujOPN2ZKmMCEw/Zzk6Qmh4XnKxAkzuGl
F3cwvosTkf8wSjAO5aoBHPBTFg1oz+vdekwWDfKJ+CIhCX5q/x9Iox3E3X9XGu3wlqEcZz5Hv+EP
abT1nv3llvmnNFpp2tSBbh1PSM69r4+Gaub0sTXFsNVi1fVQxrLPhFo699U0aR9cYOSXQ39SaR5d
g4MtwO/6SjRt/Ua//K7/FE1ruoZ+V29CMdz/Kp1WFmOpA+1N0DP4RUAtWXpt8YhBSeZHP2XUmG9V
d/qM4h6sxX9qqXXZ1AgPZsj0wYqzxdz9K1k1YDn5PfDfkPnBL9pqEZpdNohjlEm2pxXWHJy477kA
0ZL9KbPWly02NmBixXOlYju+11ykOX2kn0rk9YHH3S3oCTzA+A6KETAKylJQb0Dqd6EOWbcwzu2p
tRZQsdCOt4MD0MKLo0G2P4ZECZVt1o/uct654fLZnj6AVdXvUf0S6FzJDEdHRTHC0q8yxCA8J4H/
sJ1q+KDnvSUNTK9Q+lZ9mxsKWQMrnDvUP8bEDEapWS2MBYGqF0NKLbpw8yyCsoF+U+F386pGYTJT
gGnZGsM3Q6vVlalkoDOvOn1i+g5d0vnmLRq2Ebl1nrRm8SVPK52BxRtcrFr3kWcyvXx6A47tMEXZ
ZCgIsTsVBFjP38XJhmLMtOsiKWAo/Au0bKUs84/CKNCJ/TtkFrLJ3MHKb/nVfgHOSoTR7gp1UL79
G+BZRMrQc9XypZHn/zMIbVuZE5wOC+jOfu6sOvx7OvCnAue7IfFVKP2XIfb/k8DJFfr3oPozctJj
IjKtGtb/8d9h6U3o3Et4zd3whLzTXzLAdLL8F//FHwHU/h2gHOEOnibNeeaS/wig1u+qBXZQpQ1J
HwWl0n9EUEv/fb2BiWqAiZhGrV3uPyKopf0OyAgsMzMMJGD/r8KnihK0sUZ1UEtArA+yLYRpC7ix
pLBt/CTzM8QVMnlrR6g3IKAWw3g/UeIc5s3kEK/WW3/+y12NFENuaEjZIbQxwY6/0/4PeWeWHLfV
bemp1AAMBfrm8aLJhj0pSqb8giDVoO+Bg+b5jqFmUCP5J1YfKMkmkzSz9N+KqIprR9iOMC0iE83B
Pnuv9a282kxlcSlHF2EfBqwaRw74MuFhbRmh/qLbgcr/BeRTMwyE/Bhv/VIR5TWkgg9J5KSYjMvR
x476odEzoIv8cdeKpPK6a2b7yLjisEbgmGzqZNBqNFy0F9Fv41haILOIhKaFZm8cJq5wj7r5a7mk
8g504rx7ci/+KJGelkSH7+7H4xFqwd58FVQcZkwmOZI3RlCjH7bFfDo6Ve4VMAP3jtrM2zweu7Ms
jJqPbx/0xYVdoxgZLrNHRypFU/35hc3r3ilZAme/S5twW2P02qTsEwjyaI0TUDf6CfKP2DMgUWzf
PvLh3oSvizIUDDwjZBjML5ovNKllmIPT6rEMvapZ7FM4pDiV6RvcvH2oV87ss0MdVEUi0wajmabJ
D6OpDNQMI7KFMMxXzEE6I6W6uk5EeSxu6rU7mCEtai36usy7DoN5+yxvR0EB5rcQj3ZNOo9kFDmW
285hf5X2KSyiRIJKrwLv7ApusbKyxiMn+ZV7mM00rRAiIGzGNAf7ar2aumqK88nPGIEFaMhnf5p0
5aSyELMvg2EfOd5rF5XhO9Unyinq0IMzjcDfcSKVgPPUAv2DGJBhX0nlMIIc3rx9UVFbHBSQ6x1E
6vIaQIO8nN7r83s3UTIrCwFY+XBeRESk53HAlj1M2m5oVNoLabdStrLQ7nZmKSveW6itLk4QMMJ4
IIX4kbeliUrHGZVPeNlhbkXogHAmj6nuSrwweuw8B/gtMWRd7Mc1hsNHBldNfAxctlyrFAYKf5K4
cmGLuzrJcifoajmiyPsvMblQ0QKobtJKLrf/RSbXqFtY8hcQ9T0w9tHZ15rS4FlM+jGAdb0MvjlY
IHEkPFyyVyp2NbpCW+CwTVM27PW+tG9wAYzXalqY0O9hEebyaMtbXZ7S7DIBQVRApVgm/aLFTN1/
rfM41b/pTRzkQjdSLOp9BDQgnONTJa4k5SYiG2ZNFelwTBv9H20tCV+rQtXPR2hubu20eX7eo/Uu
tiPBx6YH/Ggfg3QTezx9yZmaCyf9OIW0YK8kXbRbzLby55CScdyv7C91K6VGh4ly1sbSt8JF28UY
RvFaDnl+02Z48rFelZiiOnn4Ek/zkhNc02I861BFAJUZDaM/xxfRd0eeshcD0PXOp7dKW2dtpdOd
e37nh6HUiWogCaDppRmwrTOcLtEkBU0Y66exrDfCTavVs2wvvESAoFleMpbfUsmyr+tQkbYhTJnz
Ctf8kYfytfUGrDVOHEZ2dA7X9eFJnZCpE/BiZ6Far8f3sEKrcwUzqmG3rlbm7fdl/f9eOfv/b6HK
RPPJaveiUL24/5zd/22J+viHf5So9rtH9ThnnH4GbW/WyB89HvsdA2EUoOh0ULXQc/yzRDWcd1Sg
qxaV24g37zp9+Nnkcd7hcEKwzdCYUpVq5FeqVPVwi7+2PHnzOCYtQbrWhyWNXFM4VmPc+1OfQjpt
Jkf4S9P1p0KTlKu8SJaLhdm15D2BpYo4zfcIntmf2m1b3ENyKLypMVvg/AAoZ6cYiRwj6vQGjSU0
cVGaRuaTzHdssP7KU0aTCIMDfyG6Rn73/GZ2mpptMhoOP4oZQNlTwVtCX2eXydIAflTz9JOTgqxx
6nD5gs6umT20B/eRSOaJh7IzAt0s8nOGrZpwn9wOr9SKL8s2NiUU5VTI6C8YqT3/aHCgxzQVS4+V
Kqw9rSfsucYBsm2ryN7BMn2IpCutU7rvj/d/7yeOvvejTg7ZGjs18M3rjPbvN4knVZYV/P3aFvHV
X/X9SVSVd3hIVg00JQlGutVE+uNJZLOISgX9JhtU1kbKlB/dVtN6xzRgdbauliFcUFzmn3tFgx+h
+qRs+7Wd4uHcFb0GqafoJnjksX7yED6/VYB/O2Vhq03Q25dJOqhu3zgboyFvNfsGB97VE3tP3Iof
LuV+REhtzrCYnpzAV+7Wg2bv+hHAgzBptVA3IIk66LZqA41IAJRN4JSdp4mYqNvmTO2LYArNLZkc
HheOIZ04mrlsHTwnuonaft1AaghxbKyUB0eenNgUCfHvQRIDl33Iww6iOpoEW75JjAp2j1t3SRp9
soTWuI2qZ27H5AjHlr6Ym8EpDLp5gyM14akNGlsBpFlC5fbixZp9w8isLUsvm1+3qxQrHlx8ZoUu
+2tVB+RgRArXXphzyVR3q6bl2ABWTRVkJFM2k8MxqnUMSQCacPEH6GxOvJfWtYTFeaoi3asXKinK
GEP/kgxsfk+GPAMsaw1ltomzRDmLJEP5pIDJOSmdwqIuSUsZSgwI/p3QQOV6rZaNv7e91fxhMIYp
3MXRUYoqrGGryfITPUCxlWR1H1vmcE+QVfNQ4sCcPSxzYsO2Tf1YxtUyuEWRhTogxbhOLkBRmD4A
YSqyboY55mm09jrwVNawBKAngR3YCPmAZXdDSPPZccTehIIapI2W5TsnN3uy9SJ1r4cQfnw7UagE
zdHuPjYyH07PkectRg1uUR2Jr4fJvwxkMRAsc9Y4knnSGBXXMcn3xsggd8IwtbjDaIZ7YjWIGpYW
2aalWTfp1lCj5mZmm1dQ+8AXz6vErZy59o0+S3YDTLbA6av3OcoC/N3ObJ3aYdU6Lo7RedpalTr3
a/zEn8AadcRmhYq5BxFqN1V8J8020RNaNUBSa6HArXkzj+waPE7RprLgeH90RlPIhBaMsvqJajdy
sHnqhWAADiBBgaKvLHKyRmmoyijfNjXXalwBbVkQKbOaPmgdeNpTIfpJrnyJNITaz5mzUPIWxLIa
gyR/M3FaflVN6Q6ti7qB0zjwvyzaXRkPe1ldLnqnYxOQmXxFdidhfD02jbYzc7KGpbKCsDeNN1DD
4LBNDTFAbt5YxWVCiR/AXirQCFlAe3vdujOZ7wkiAGx4x6Jqx6CtIMls4j51qPXrrLH9PGoixU1s
C9qt0eSfpbHubtVChUQT44LdFdNyjX6x20RaGgUCIlMcZdZep71PIlINlCuWWySFdZ9vkM4lgVzr
34p4tM/mbNpVPeyr3HpoGueHpvq/95uN+21teq7Ro3//PvvXf6JqvG/zrw/z/zhHR/s5qe9zBpqv
tD7XX/Rn65NdBToqVm7E0Ihn/3ybWe/oUK1vs1XaSl4bL9OfrzP5HdUeSoF1TLja7/6qK02ZiSNS
UazzjwUnG4OfXdof74/vA97Xh4ePyZHPpocGPU82QDSPqFWx8T5/pzU9gOAFYryvgiK8lCbCNNKx
6k6hRwIXDPu7koy107Sy1Acl7Q0Ag/F8OQJUgnfTUS0yHM1WGh+SPvhQ09mCrdQzeNQ3Sm7qFwM4
Oh8Sd/GBxBMgKQUk58R7gkKvI4PuEWtUK5XS/Rz3Rgh/TSmhSxrjlZTpRUPqC8zTJJOqTxmElJkQ
go9zCcKxGbpKoOwr7MZl3eZnSjovt9oIZR9iyhAd0cOt5+LgXK1mmrWQXf1Kh4SEeUhRtfel8JVS
NJD4NWWbxTBSntxTr7ziXzZ+mOfipKPjxbG40M+vCJXHaCZwAX1rsHdjnJwUcB5NNfEfD/OPeEzX
ivDvH9P3Q/nlcTRx7CFdf82fDyl2Qhwo+MHWKvGvehMHA8Iye/XksQHjD/x8QtV3zvoYMrdgO0ZF
yM3ys+BU3yGLWZ8pACgofPnRLzyhB3WXzNYE6RetCfZ+SELkg/1J44CrBeA0kna1daLq/SzB0RSx
C8VoQ/LEajV4crJeuf/sdTP27DZnFMP2l80s7gISzA9uQKimzuiANPJ11RrOv/PdB0Y4fmMpxe+p
naUEcETdpxec9xmYamBGqBY9kZvKfhzbyM/6UkPIqcAvOf33se+mU2OU62mPfS5TrT4V9SAsykKL
NA0lEXQJGb3SwQoL4ZV1SspSF58VZlORRiugD8aTxBBAd+jybCKpW+bTsCzr6gzYIoTC3pxV+SIz
BKJ7GmtVdF/oNSaRoSqL9tROx4eYhekj1EExfuiodiFb0I+Gso0wrSx3Bl6+/KRR++ZOTtvU+TRH
GIu9Qevay7xeJtMFR1ud6XWvh0Fu5g6YTKMqICnXSDF3McTD63TqC92P29Sc73NZEuYHXc801IUT
7bRkIntJktoGQ4LgA95Cm83EJgH5eSL6mVix0Y5n62zI4lHdRU2V7EEhlZ7aRYa1cYYpX35/+y55
geJYB3ZYbGQ8m+BceEc9X6acYdGGaTAXH+dUCDZOUbkMxUKuIchwYHNuZ0DjZ18yqgIoaAoJiG2F
UfqStpj3QlZxErz9kV4snI+f6FGIwz4FGMnzTwQBSi3okMu+Os8pslf4y7U8O4ETlcccGy98hHx7
NJHIP3kHQxyyD16baZjok7w0sp8s0oXFPm+ryr1Knpg9bhNoefU4a1i81eVrgmMf2HAYkbk8Ma2v
7NvBLu3vq/kzHdfTiddrH8gCDfDYyGRYoLFSPW0XxsSFRMmKRKXfk27kfKGYJ8nV3C4J0TYOWEO3
WsZPfRKXV0SgfwMQbJ3mtRpSLwtC7uc42j1ejn/CC+ZxuvP3L5j/aFN65lX0Wl/jeyH5+At+vFqc
d2zYcdegUAa4/te7BRGYZSHpZcLNbQRP8K93i/WOJR+/PB0NDCKgSP56txjvoDmzB+dlQM4v3ulf
ebc8SuqfLPV0MriHeUthpOfj0Vt8fteQ90t7HXypL41mvI+6/E4p2886SUENeVoDQ2o7D8/rxWIP
PtgqQUFS35pnRGBZ9XaY5/5kUKiI7kFmNEHGiBftfKYHUaklJ3EnfTH7ZKfmhtN42lSXRElKpnRm
l6O4NwmLfZCHOVlOyrgA1Tuwj2ZzRUD3oN9qYtLC9+P3vdrC8Z3T+HETN33f0bXr7q593Oip33d9
8/c9oP5jR/h9f1g9bhYJt2DjWD9uIgk/FMXVYudmuE1nZcwungJRUdKYFrLjNBM3P6ioi41F8UFY
rX32lIwaOaKXPEBh2oa13uhaTxdgwcwtIQDddK+UhBG+D9u5a4PGIhLy1lI6Jz8v7drsrp3QYkm+
mah4u/u4bBP5ThpMxsWtpPZuyxindidK7Il4OLWAz9yIzdtL5boaPL/u/HHcZrR0KGuo/59fd6XE
8m7ri+TXEEVjrQUNBWMQGpyS3/xzVoH1nff3q8BV0n/91/86UmOa6+/4s63pMGNiB0GEOl3MNfv5
R1vTeYea+ZFGsLY3Vz3on2WmwUYQlYuBp+Kn8vRnmWmgnFmhUBCxkCkylP6VpeDFyxOeHd5KZgt0
+V6aw3C1p2MRmlVAQPiV0ZsbhtJXM/9+copeKS4Pbrz1nqNribFcZfGTWdue33iyOY9kEWl1UOYw
x4l+MX+3rEjzK0cOgxDU7+nbx3vla62771Wza1GpH26mmI0o0ajAWLaHrN2q+RjtsnilhlnpUZXC
y2NhHKQmQuxL/QE35Pl305F8iJ5sriC0w55IdcJN06o2A4RUFnTQMNmoCQmiDRDzG33I5mAWdbrL
1Ny+DtE27ltyTxhACLjTyyQd8TauB3/yxHPi+XCreILFHqHToRlP6LWGDgapPI6oxjMaaG242QDD
dYN00lSVvQOUF7nK3JZHLvmjgurw0Ix+aOdTKzH7OdhPoCbtKzkeqkBUuUq82v/jpIq0tZQP2LfM
S2gd0+I1gxJ9e4yssNVF7b00kQmNAOM5GjuVWOtL1Rmn2X0rvoJqXMr9oR3V81qrVdRUZJN8DVtu
svOSqfW9qk+97ltasuLoWy0nsGPsJ4IZkqS3oMB3U0bnt5wSu/dJgSMxuAJmd6PUyhbHVtoiX1KY
UQugqKR0LFB8XZwkQxcwkijSK8cI/TYtGtQSZWhsEnIoybqRJ8241CZFrT36FlbizhExnkEhrE0c
6yXR23khFhollXmeyfpI+NRQ9F9JXsloMjbck9uqGTFauqHFHN5LsrHdd11bhPucaV3tVxXV7IPS
PQZpxFVqXIsBpIY/WmRD5l7UO84QuUSQN1iFi7EW/qCBPTUBBMdFcdFrC6rRZZFi3WfubhfXYTF0
JthU+prH6uN1PHF4EyIhwvq67ugpdZ4/nIsMS1ofJO5/Xoi72uiWbSrpBiGxLdm0VZyRddGn5Y6G
ev3NkhZz35ljdAqKwrw3pDqD0baOK2MMLzOyLo+xgEYMkzlt2OUO5KFOx1Q5ry0nbPt5YrDsMppe
f/5EAICtT1mqcq4CDZS0r+eq4vaTkl5aczXv314lXzs52Bvwz0FhgS25/vzJoWhyVFUfcqheX8Qu
lCrrDJoSIC5T0i4bPSLyM5sVaPrDtEE9fYw8+nI8zOJkWqjYLZAN2O7XjsST449ZZgDAZ7doyGoH
5thJS3+xiTxz8TIRLdXI6qXUqd8ySslgKRZyGVtjupjm3jnrLCvxkapnxIeR7H1kT/namUF1xoTY
wYKOCuD5J5vSopszJ66DNovV09AkQS+RI9kLNZDXcLWkndTK0i6zpfhUJ47m7evy8m1JmxFxCu3j
R/zjQe8nJYnBwsJYBylbxouoBkzsLrGpni4M7HdKnh21lq6F38FjwsYWISO+erYgh7DARVbW79M2
QVQDwy/nSL0thaZ5mF7vJSXfJVLzKSdvFNj/7Enl4hpdujRHTvoj7uXFp8DUwlsL2cALElaXq2SR
2GUTaENqeiX5wntitB9oiC8Xdj6uSWia8DR6KOdTrI9XgqbdiR1mt0Y/x3vZjD5bUyFtcXhcj53h
9Wk3IZbQy32WT+cY6xOvFmF1M1Z5tpUEMPwkLPQtmV8soFb53okAMTB7w4fYxpOxJTam3iIii720
yN3YAK4x6Va7e/tiv+yo0EhcnUJQLgyLjuLB1eYnJPkZSUM4rvisF21yToOYWIghrD7ltM5ORvSG
vkmMMGO/ZtyZIzNngGvHoEyvlAqIXdBos9NEq3woNVk4t001CDZ0M9QhR50RztrooBeTNyKf8YHE
KCkQUiIfOQPrGnx42dnc4rND2k0342AZIgQ7TETFCagI8t2Ngrdazhbm+sh5fuWpovjkIPQ4AXwc
Kr6Rc0mJMRt1MDgtmQK9lp2EWdJ5Igvbc9hE0oksp3+QplZu+M+WbxW9/K1SRXMW12n2pe5EtJ2S
snC1WU83ix2nH97+hK9cAJ48nH9UkyyM5kHBlPZQplotpGi1ClqMfdl4dmyNn/I6/JJPprIp8ko/
jYR0DGH8yplB1IHYjF44CKlDtl4u5IWBddwEZBdM+yJz7It+XMob24GtGSVz8r06/2e0iHg8/35z
+K//Kb7C02jL/4Mt4uoc/7FF1N45TA2YN3w3PCg8Ad+3iKpGFwn5BT/gwpio0f7aIprvsGhbK0uK
++W7OfHnFhG9DDwFfp9DMc/oUfmVLeLBu1BjPIoYEfAPq7IBsOawINHruK9zfLf0Cn8XdbIZqli4
cpueT2F8Is3hyTBGBBv2x7iWB5XQjwNzSlaLBuyqg5cw24rIJH1lDobGIuFF7LADeTY+sCdX6Or7
QvOsh3rw3K3HYU/KFpwNKrvtw65IVdD3WhqiCsTSXE/LROat6TURALyZxC+tLBH66N/QkG0j+A5Z
Me1nk8jPMI/mbVZZl4aMgMJkm0n8aWQe6zmvT/2T1fH7p1PotNNVYnMpr6/uJ0WSVTg9EVoY8yZ1
9CbVj/SLiSwCKTvRxJEzcbAQvzjUwZuoSuw56RMOVRE7kxZn0jgeqWxeuaQU8X99mYNLquLBKJIM
j/M4VkHaty4ZlludsM23L+mr50xF1a7RIcF6crCSKsVsGGG41uzlV0fv3dy6TfqIUN/doh7ZYL/6
jZ4car25nlwe0N+F0DIOlTYyCkdjSzKa63THvB7HvtHBO5Jqt1WI8qIyIUQvrMpPaobypWqDRM7O
pGw49uwdit6+3wt/fa/Dd8KULpWV9xwwnfJPTml6oshO5bCv8WZe5FHrJmYYFHEFslDyEfWRffGL
tLwXH+Hgzi8aIElofEAazJfSktyFml+eDg9gN35/+3Y5cg0fxRJPrqGdmnKiR1zDpckDpi3e0OQ+
cqHg3zkMyQ4OQIGVMfv8VinApYkIYX0wlW1gNZpLSo87N6P364dBVcK0YO1I0d97fhgnroyOeOcZ
yulG5Leh8jUziiMP2GsrBai/lTDKP1k4nx8jSrq2zbNlZuCKAKnGYS6OJR48glQOFz6Yxuv6T7nG
wvz8GNT1UdgV8xxYcYqUrQKJFn5IZPOizKWzbCzJDuaGKJBi2sV55swXIRJNDFrAwtrbOZo2iUFS
VMoT2aBpGR6STjwIx75eMlRy/8Yp/+ujOgdD0SytNFIkuVN16yImkXQ47+X9v3EIinKVAp0N2qEC
FNlhJpx2YkkzRkQA2U3RQGmVtK9vH+bQEvT40IEyRNYOZY7n/2DphDC06uVGvsrwoQ3r65reSZJ8
05JB86zCPCnwRBdM+jMLL7FMI0cxSI0VWu2R8OqXyyXxkMQ2nmuS5EM39aLavC7w7hw546+9s5ER
coPDL0bFfXCTN1UUGknfczogxg7zVhu+kMdyMjiblMCw+tjZf/1mfHK8tYR+skQk9JOTDCZroNsY
4JQk3WSi3Ugkh3b0h2RFkM++nWQyAmczOcF2ctkmfaDV6R92md2m5beuSi8G8gwLwinmoT3rHWML
WfBURMnm7Uv42qtidaxh+gTwx9Th+UclozIl6o2PKrRhS5DChtArD+FE0MRdYNS/SIt/vGEI/iGg
49God9jE0ayiNAmCht0T5nedPpyXcnxe2cr27W+1furD1eDpYQ4aeVVs1UVk13OAdsIvNHzhnVpf
Js2Ceai4bSL7btKrc1WOkiPhBo9cmZdHxnSMpo1n7xDjY4RJqldDwToUsfkTahEHA/GIg41Jq6vI
0QJX5FaWc5bCC3Sx9GEiWjxy7oJEInIZ3Ni2qcv2yFV+5QGw8U0z3Vjl70ggnl9lu2og8SzhBDW8
+wYaTCYxl6F+1W1k535sLW4yrGNvX4P1oTo4Ezxpq1uCM7Guys+PuaiaiGL2gwFMFKKJYxIuW3eS
piNf7ZUbGFsG7pqVB8W3O7iBJdNM6H85fLUkoWlcNoxFRbXFShykNam5hOi+/b1ePyA2dEvT2Tcd
csFxyRlkitoAVIQ/1ZcQ4rw17yDTXDLT3z4UspSXJxHnEOYumm268uIkAhJt+qrpOZhjDad2RIhZ
a7kwtr14XArqelTB8kdyh8nqlbvY5RV4Qpv0utUsWs9LKXRPNa0JSHx/WsTTRaVVp72xbEet3OZW
f00SHpqPNPE0x1jYpNxpcXVB2shVNqIMkkq1Iqu+Iyh3GJOPsoVGxrbHwExIm8OLuBDJtAbyMSFq
lo9EcPsSpLW7ovqYZwkR2iS3zvo+lpIt2Pq7wTYImbbr1ZIbnzhNtAvHak/OWVAgTtZRmI5bPBvt
7E5KZxdkuenpmZZd2gmQxi5bXD6S4uP7u59VcS2UtAkKYuD8ZcgqdPuQdPW8bi+koTe+Mb/SMQ+0
qa91ImBXFhg6odIhZnYD9lyH5ixMgOBk9viR0LVlU6QqWuuoNXyIVNswF/uIb+kPieL1WV1ugdd9
IwN24HUmiQA74OfQdCYvM+RtxszD1dvEBprHrS6Eci/XeRrUdn0O+m2TRn2+r1Urd0uh7iZbO40J
4/DUrApI9WxcWXJuomxCYp5lp62VpAF8knZj5mQaTuFW7SssAYt+Zyz6xZq2sxdGdKYhM92tKFhP
ifTeF0O+wV8mPKePvmglcxyggqmH7Gp0jSn/HPVacVanYRRouRj8mbYNWbfQakxSSc0Z3KcSr6Hk
7e9T1XnolHmP961vxNM5oWLgMXtjV03JeTOv4bmYwwjzrrwuhEzC+cCYKkY8kNrAuDbP6q2RWtdO
R9TmvEJE5kQLkg6hul6onhnNe0uKdknRfx57Rkuwv0KvMMl6tytt5dLA4BzUQb3Eo565TdkLL5lV
aQtxm9hLkb/vSgvwd198JlaTfr51JmnFstFTbQMQ3nHtwXLwgHfvk5HRV2ORzl3mAaGBBXH1U+Kp
enQyOqBnDGXgG1vXqrE6HkzloRtg99pkpLp9H19aSrjXZPm0tokjnYV2W2Xzh0mJztI533TyfEtK
cOb2Wv5FqqRdXGV74pbri2po0BhOzR02gKtYEoYHjdgtIvUSbsstet5dJeS7rMYfYiaU91bfgngz
xLm6mkXMtOlcndB6r27ykwWPUA6AxZvqheoVp/OtstREGA5/iHE9a1F/paNeNBrNLySt8q3yHJ7N
ViKb3dPrj73MoKQU0akaOUkwNfGuIVL1MkqbYUMI7QORAzvK9mxbGzUR5V3rypMwN72kA8bJzG9K
l51UpsNQttBucuLBdkWCYE6xJyDWWhNbk0eQVa4GA9m753XRcD9Zc3xZLL0ufesQgVbXNuma9WYN
otwpapW07zunqKsHITviEn7bdC1FjJS1TCGQvWqLK6O2Saky7athVE5EiOl5meBTMuWQTqZUGrdY
G1W/Soc4aEQyEBiYima+YCA71G6hm/35lPfXtgoQ3iYcPNy1hIk3OU0ErbnRl8nPy/lkTnTXkCWS
eDK3IKvbMOfTviSxmI5mZd5gnfGzrHTRRZ6VdfYh7qvPyqy7y5Cc9UV3Dufopuo+JZpyVkl9MMnp
t7IhKDkYEzt6wLKtb1vyli/GsiSksmdF8UtkpkkAxUfxR/oyZazclOn4xZxzAI3x7NJR5Zm1WF9Y
RxpjuJrNyR10LkSay8mVI9PFIe7C8rJIUpBQhvU2VYpL2J05sdehPd1njbQnVMWt62jl6xWXpET+
nhjTTZdEkmfqoWtL+OWn8cIyBHmeVyNrT5faTLH74SIChXMflal1I88Vk+QkJxi2++BozTW0odOo
1+9sYQRyr+9HWdvqpEJomvQ7dm42ppM3RZPfG7McKCO59s1YnI5KLnlpW93hRLtkHMj1GDTy4MsP
85je5a1+mg6Ka4Stu8w7hnRZ7v+GT6zU7KKagqIwMa9YqYc364YB/Oz9lrDCzggSJ47R27eSbkaX
dspbK6YQO5G0rPd+M0RGji46pSBHfHXZN9MJmgZ0nlJienbNyvJbXFSxkwtVCbDNqKfRnLQlq0z5
PlVq4361KgqXNGRp95sjl70NZ1IO2gVJri3NvJkWed6ResgvwvhgJVrRyAF6XL6JQwqjXnY9pAN2
M78REEmuTSfkgF/p+LnR7mpTjYNSC29+0zWCewHOyYEspv5S1GZ1MjkF3zIdonkJQzbLo1Iqbhvp
bgJW2/0N5eiIMx9FiGJJuZtFLteC2GqCjaUv2IP8t0uPw0ETlbplMmFRZBrJlvai8ljKWYHmnSyB
IyfdSZXKf5TMXdxFarnFRvM+pF51NZFObkg4K7dqsUVVcizj7WURuepkVuMtUA9ExGt99GQnBfI8
Vqo4XQKTCbprDs1WhdTsLby23/6+5otC6/mBDjpzFSvJDKVjoVb4VLArrxzzkxbNH410So8UkC+/
E1stkiSI07GwnB4WkGqk1xkxXXJQ981mmcqNNs+bRgxHCuNjh1m/8ZNTh7TZaAkYl4kxtrd2UgVm
GW5x+AS/euJsxs6Pf3O/vOi7szCRatMVPLIdiDUB9iHW3oPw/T0ypOX7Pv4fMQpaw3f+fhT0H61I
vnTp/dC+oRdef8WPGZD8DooQjD+UeOvGR+YnP2SCcAisdQRio/pjQrfKgn+6UUx+xFrIzhub2aOD
5ecIyHiH6+zxZmSW+6sWaGIBnj9Mj4phSAhMgcgpgPa8/vzJrYc+B/xcL8VBkgM1dKWILlSxVE7p
CRgDLgGdlXxlIkPKTyFqDn6s1JrbNLjAprS33YIkb4gxdlinpTsYutC3SVg1DYqcWFR+nZtC3Wfd
xRJHPjLFEytRfIL9GHlKpWl55Xc9kjREy1aL5dS5Xt8biicTXk2WckbTz+61xLmN52VUzvFyxOGl
1TFA1admW+bGx2m6qvE+zuO8q6qHaIrarVYb7+3U+taZF0oT3nQyVeLcXoTjlGE9Y5tkt/VlB9pE
J3o9MTB6DBXuysm8DAcYzDgAqGqFWbuGZIUeBJPWM+QOuJdKSzdEvOCNuDMHCTeuLRovYy+pJeo1
wdyu02jfMifbjJMVlMZ4gkX4fZO0Pu+nhLZmpt4PmX6qmnCQLXXYWOD0PSg+vcd2J77U9OY+miov
W8vQUs3zS5jl10ppbTt1hEE5FSPYwlS9RP2ffXB6iTz6gSh66sk7UZTJnqD0xitEq2wGC8WTOcbY
XxrlNFvSgiafqu7H1ZzKWGE+zZql2Bm1qbGVqv2ht8u9JdRhWzfGHct7B09wTtzJimUCUEJjuCBt
tnTxX2xUpGl+Plf6vneij3ZVmUG0yLuydXrMvo7GLgsuFm7x0DWVQt0oklO7qjzfRBWeWmuM/HRK
LowCH4nIa3kbdSEeXPOTmSCHMeOWCmjQTnRL5C7TuwDxWwzLgrDvdGzOMmUIQVmyzVRWd3KTprey
xWYZRy8W+61MzxJM8SfeyjSQZPQgmZz7SqogPq9u06RRN3WivB/0yO/nzPABC+dbx2IzgbOGEAoB
dRtoWuxlo5AoB1Y/cdSt3uLWHEjlrTDzmkENI0G/lSnyeohy+ohqoIla6T0G63g5MVYpfEaP9N55
1Me3wine5wS8Kq4UDqTcp/EuQkxfqUNyYq36+qxJHD/OrcBGsdIZ0cYIaRBUocS2J+Sl3lyJVZuf
PMr0owHFfgFtiDffo5A/WTX9ko11chxMHotprj5LbX5Xsbttaw39FWf2Kl/KDgZRMw8QTefxpG47
a8tuzezIrJDigZRGQG4bSUTpXuXGd+25o7qMh+lCkiyTAHhmKJbc2zK1r/hjrtHLi4yIRyPuLg0D
Jntaj/vcTtAymo1Np2XNCUe3k13mXGCT3ZupdPcdnm4i1KvWdfSoe29mmbJHulShuGvJhzQE3TWD
JgHg985XVj4z+obtkNmFTy7CPiX9zBWt1txmk6xcdflkuIpDhaUm5kOp6RhFUQ33ULVU6aFIrcw1
5vg8iyI4ankcGGX6eaiXD31u3o6L8jVuBBaHLuvcsCOFOJpJro6G7JMO+cxT+m72WkOXPrWqyoQx
tYSXanN0GsWSn8ZZy+rR5bZnSzQwzLaB3I5e8n+Tdx7JcSPRut6Q0AFvpgDKkRS9ETlBUA4J7+16
3k7exu6XpTYUpRavprcHHaFokoUCkHnymN/4WTuYl0bUp35cjteKWPJQ8VQf/1sYPAMU7kiJLpHz
3+NAsB31+kuerp9wjwIStfCJSjTteycvQviu2R7eaONrwvvgTDzqZLK1s7pGkImy4zojyfaRghp9
ImuxB8HcnhW5fVk487TBZyvfLEl5qtjDzfG4+28c7Uxw/v1of/+c/y8YAHzE31QgznMa8eTcknMt
cZD/HO3gfKACsSUZkkrowV9HO4wf2GwkymiiwCOS5IC/znbzD0kj4NMY1NBG/C0mOJ3g10c7DHgS
DCgAiDXyFV4n5I3D2Yx+fKgCiY4Gf1HbhHZJgQNIiIakaqHLNtysrBHOsXyDpuMEjN++5Lu3ZxCZ
ir0Yi9HP5TJrWW+NXHipXIKuXIw6q7KQyxNQcLYf5JJN5eKt5TJePPuAQ+Wndei+dKm2baIFHGp8
NcsNQHaxUkqi9pGwOQS7BGem1M/lxtHkFnLkZkJbxKRAY4Nlx70m2HWZ3H5wD6XnGFuyk5tTl9s0
HjGBF+xcbJ2zUJGbeUlE5ydyg8/s9IEdP7LzNTf/VBMJchkS+iZ9Tx2dccwRLiBH9rThjjGEaKLL
sNLLAJPLUDMdg44MP8goHwrKyTCRoUknRvFNuzCVYauUAcyRocyQQc2R4S2SgY5zveVAIvgl1fi8
tN7VnChSOSm7GI+BUoZMMCrMHUZ7ONgyoOZ5czHJEEtjWUEHsn9yj/G3k6E4jl37EiGL+Zx2ahUY
MmTHE8G7OMbxQvEkzPcY3xsZ6p2o1ktfw+UiMA0wDeECKu0hjgaVE7FDBzvJZns95Ikdds7UO+9j
bVQuRbQwDQ60qXqq1jq6aga6DR59qp1jDR+EPedn3aKdC2f9QGdrhXDkCGOvWLFVXf13oo4cxv57
1DliyzKUJ+a3yEfyc/5GlukwdpCwh4IBB8TS/wo9qC1Jygq2NLDYYRy+UDez7T8gI0n9ehU39O85
7hQcDMIYYjFfPNIaf4PiDq/8+9AjOxJIaoJ5ZBaBeYz83i+rCogYy9pk3bRpvEr74OF3f1G4k+Y9
H7OIClsJhj0fS/QmCoGeT+HQTWuMGcWVlIaJW3i7OcrO1zrxWwVveDU5U5uWpKywnAcjcuij0Wy6
KGVrLZdNtlK227Axop0rW3CjbMZZVhWW+nBWmK4v+HzcaxY/SevZb7v+c0VXz1w0CNq0+apjxy/L
MV4KY7VPt51sCaJHDoi46+OPyNnQRlXK5rLp1S9JVD+hAv4eX5f7PGk/pXNxpymOHrRu9TTWxld0
jT7PtDDtJd7aXXyYXVC39J+L8aqUXc/s2ACd1cX62vdOUu6pOOmOVn3FBFK2TBO7/rAAz71OlDHX
wg477RNFs8QGGHXxANmHtrnN+HL1a0VD1Kczmmg/Ga5ynhWeF4VmH6sNGhq90T4JYaPfXcN+ODfH
nMbt6GYhFkibxh3t62JIqktWpoKWh7cmw1aOHrd9pK9br/DunEw1wsWD/GE4ZK6dOZ1MmZ4EizVc
laOHsnl0GHokJQFJPFAg+E4qaBgOd0637mcz+hgX+kM/mIe61lZec1qc1kms5QctF1ZyZlH+rR/X
NQndIruNo/TUtubnRJmeev1BibQQEV63uzCUxJs2kZ6OyhYYo6huasWujZvSbcvqoqmMor+dpwF+
/yyoMBpbbYJ+MutbhET007kmQV3Tsp73+Havum8OjlrflBMy2PsUucc6oBQyPo1qW1pBiTDoHdtL
BRgO5Z8On1876VtwuR9nhXJ/sG8RqJDwz1eT0NrEI7fJa9QArIjF25zz/YK8RTUlB3IY9fsX8eQn
SEjZP/p+vgvAVCIhmQapKLC9KvL/aceuOAgHvYbYvSfbsbFFY1aVLdpfX+8no3XQUJLojLIubnGv
uwqN3tm93o7TJqGTgS7SuKnT4lx3ol3bt7fr7KFljGxWAwGBrFiv3fM4WferPZ+KTiB/upRvDPt/
0mH77gu9QhmMde5OWARMtP0PUXJT4AxG+v7ru/7ZU5YtHmT0oPn8EPRyI9abyKS+Lr2LNrJOJmXb
9TgCvmWJ92Nw5eHC58AqlBQKIcnvg6sYGApFNddZh10GZWA131vRxqnPEu3a63//wWEkCbtYWkf9
CAjTU8TpUthCm8qsEym4QedcqYvAGIrfRyG4XMoCnQRl6EdcmBHZZh5nXMq1aYJYLVXjoLRtkBT1
W7wY+bpfbQhJ3TUt0AhS/PDV/tONQWng042b3HNAcpjKBwgY4a+Xw09eE9cAqm3w+VLh7/vXNCH5
0ZbzwtI3Py2N/QTP4GJSKfkQV3aItGb5loXTTxY52HB6hijfuFKa6vsrdovat44xcFcWEhWaJTvj
vmm+9Z5++vBeXEbe+IuWoRH3o8UsbQS+7e0cYW+aSX1j1R0ThB9eEBjfoyGulI78/hpJZBZJ5YAH
SOZ0Z7aMRm390jbEXqII1C7ZKAa32PQXSZJsi64Liom2XNI+G9F5aubYUZKL6/VZtTahUMTeVucT
Jfn06zf8k+cNDgvlSmmSh2bIq1XExH9OHHL2jaszXC90VNz0aoYXqmXxN3z1/+2aG0wV61DWvwhf
oD5EA/zFA/5B2tevPn8pf9ZT/+nn/JkHo81kQrDA/V3OZ46sym8luK7+Ae2N/+0iA4XSksSv/VWC
238Qnmm4S6/Ib0z7v0tw+PkoZxy9y/HqQoX/dxgWEL5Ypy/WsYTrAS87yr7R0CdYf7+OFWwJMpQk
mg2JketS70W+jm/2BeoZDewzDRSUByhCWPeVpqS+xQR0C3YDpfCP3Syu1PS20Df04P0Y/RK/yB+b
pbxobNtfcoMZevxJW6OTIsYvMFImP8uaYRMlDm1izQBwYbrLbYdy0XAoq8J3zdpE+HqMT5hiX615
op4lZnWv9GSFtk27NJpon3XDrD5myVxd5as3uf6MFiXjdXOy91GdH9Bhcnf0AE5ieGwHWM3AQEQt
0aCm74jqZOzUreYObgR4gxZ6jdZ5pq1POQuEnp59ndXDcFXU2bNWTxl5ZD36QpnXXYTKOdceAjMt
Nm4mdrYTfSkSDDS8im72fO12yaMDnXsc56DLPxopYudauzEyzqLevBUghNTe2EFbXn01Xj4nTJMD
xzjTxnNv/ZSmNyCLAzGK3E8clDjWpNp2hQ0TdImi4aMC7TpYDE8ZtyPDiJhnznA557fjCTAXR8U2
rbz1Xu00K2NU0bSB1q53lrXuS0e5Hp2E5LLMz/F9TqRpt36uZ82yV+lqglRYaKHTM1mDbIULhoym
PsZ+HvXFTujxeFMbebevVT3Zl+YwB5WKcLwwLcbtZgNDDy39EQgELlS4nbuKBAnF7/WscEPkI+3d
gojrtYC7Sabb+pxDEaAYk84MfdrpK6Oc9anld6IAwKJNH1ps60byvoWOUckqZnGDFSc5tYPNl30t
IqZRfjo65nZBAKUESlRkLhUKucFZ2tWKsTEYNY8n3jfV1/EoAatbSonq/DzMX6O1kNiFxm6Qf5eK
sbXUjrWliqynrHH8uCDhCTl+BBC3HiBzENz7vFEfp8EE8mtoYN9AKiFeumy90ajUJ6NzjGavdU4z
hDU0wHjT2UrunRmomu5hOTvFTWmBkXShU/cn8Bvdg8H4w680JGrdUmNetZSb1VF50NaWBPNJlNVl
r6pbo4kvbQ9p1Bzi0zF0/d8O2H+KHam/bJKethUOQT+L0y/+/M8GKcNKlSMS8iFBmo4nJ+SfDVID
TWgULyHnIx1iseL/ic7mH4xE4S2itSKn73Jg+leDlL/iUzBl4Ye0W/nRb7QpCMWvozNYakazOvAJ
6QX5mk60AIKb3CgdwrFJ8o81WKt7Olc9spNNEWhZd9LPYx/SrvXus3x0vkA4yE7gm4Gtqs6dwgp1
m7g6V1EQx+UWMRFl76V9f1HhyL3tFuOgTbY/1s5B0ewPIh/n0OoGzx8SJmXqVF/rvRxJqqjpZhV0
9LJpcXsw8m2jpE7ACOumH4dno5qfHDHDnbeU6wlxWr/M1tnHRG1pUdUFiRbL8KN4oJLauYBev5pn
mTVrQesIIEwCJGbaJU+dZX/Na3oiq/fAaPlEt6P7jJ0c1FjMEXzS6zExTtGCtvagBlGGqtZtDlpN
jcQ2syc7yLu6OiwLCPSDIsZLbUUmF7276mq1My20Js34WnjG8N7yUnMHqBXcVmRqgWInKkDEaba/
ZpOCil4hSjus1GSItib+3hpDZscE2hpVup+tNaxc9xPaOTdkrigALue1kgUOUClftGXrLx38CEN5
cltMzArUTv2IYaU3ZKeRxjjH7+nVzLt8NOJp18yca0GdGclngzHyh3TE0ygcwePOwajnzC1z9Sxt
WyaN8zifJZYD7sv0VnAea1Zlew+fOW/PmPhGXYuN0vXwzrRPtMO2xaid0X2+ULP+SnPLM9VezxNR
bGIPprmNquHixHy92r0yOdPcvmFqJjRavcpzjZXNNDb7dIkulN4+CIterCE+Up76rQB6umRuuHrR
WZvXvpvq+GncltZs71qlvqyjKVg9e6sL97xV7lyNOlMT6cIZCSte3cSj17Vh5rGhAB/NanRYjCT9
XE7M0zaW0YrhdqbapuNT+maclGIb63F65q1wta9ib6Kpnlou41e3dYEQ6dO6wgThZFj8VGtNevSp
GQ4xPSarvNL18bKL1yC2yvegvvNDu/DKCnP40nc2lIHsbEq6h2k032cFvfhac+6xO9JygHFFWwSA
3uxs5ziLPty764JesmoVlLXqmGYxz2sU4/rQ4g7Dn7WxC1CsEgkqDaMcMEwdk9swckWg0vi64bFz
kNdb7NQD/JMfo6x7SsZ2v9gN55CFfJceoLROD16VfSultpnMMRodk6b1x9UJDDM/UyP7y9SX5UVm
lEGc96dTrd3CuArQHwn0Uj/vrWzrmQzczGk6cWNQgqPdnzLlve3jYkCr/WMpvH3SW7s2csI5KXad
R/1qew/KpJxM5rDH4eq5c2g7KiIsK1ZoGV1NWQmlC4kVv2taLLcLfSXvaNJHNCyqE2ZJCQiF7hzP
rx4gHG16f8rS8eM6ABcPcjQkEO8ezfR2KmZOzkhIeyonSvowS+obsbTBkM3nTT1cDYAgcwUXdK8E
ejAABm8Ok0liqDH/bHVclqbCrwsv/aIXrXUgAEH+Qn+cOUgdqfZh6XNjaxuLmhz6wtiDmDtNlupu
QUnlfTcvblDSeLygnTScD5CqgJgLjXAXJeqK0zQepptRaz7xjX3m5H7WuzfWZLGMnYUcMsu2Wmod
zLqj7ddn53OTnnjRcKgrLFK0wQw75VE1M3JkA9T0yYpYvFEPX9f1IgUTnGolAGbtUuhXavOQkZEu
KLIb44SGcGQHWkGY7JYbFCVJSh6jqDst1q9kcWFnOGfjwCqhPYvID+keI6+SWeqMGry63CutlpAn
tGQmqHOmYeakIBqospk2jbPYdFoG2HQ107AcXZSPdRB4o+Fc4T5DjLam/kuD/Uy/XZVqnzWkjaru
ie3oWu4Hp0sVZCjsz9rsuQHx8sPUKVu1VOxgiJRkg41OdD8slQElaa7UQNNBAG47dDDZkg7r1NfA
hecg3IVxtsZC9csm9XYtyjL3YkbDvVdbb9t7Bv2uwsKFqSwgMo+LZ5280/S4T7rJnELWUuJuE9sJ
k9Rq7DPErnJUYUZD3xpJoqt+ZqR2vm/jNftTUfLfRS5lQ+K76gjrAQ+8IhYoaGTAQ/++Opr7TsFh
G8ELsgQpHvhJcYarnErbX9UmBFRuB6amnKvZXLEhRa+WzAsK73bpp3j2jdWJDjWyI34au7drJsx9
bNIK+O8kcpLS/+9zp93//395nozP7Zc35058zj/1NhU1FS0Fh4QQklL9mdHZf8AOopnGINo+ls7/
ZHQA3eiQ0AYzjvmc/Fp/ZXS2zAMthlUoZODZ9HvayozAXq8oUkfJZMJLw0WZT0LqXvamvM4cvcXt
oeFGqzqe2AMhqwjsQnXLvVEl1raCQRN/rWELeHd13ETdxTCoe8DqT02nPqdNSVt6sufk00x4Tc5W
Yy6oIbOGPacMDTLN3cLglxILwu99VcIo8qJ2AshENc0Q/m6QoxO3izv7wjIHU63DaEJv0tbW63Yt
qh4bDYZz3SP9LMFHAjY7ayrV+JAnsR50lV3fV+gw0wHnv2jVN643ptiT5/kUZDlCUWlUjzvRZ+0X
Q2n6POhiV+DD1UNO7dVd19pMyXI1Mj+1mrM8wavQb0cSyXXIa6zHGvfM6TotEF22RxjwmrwOXdB1
Ce1lPS1z/WkwMGoz2gHRXWi1Ya9Nl0Uz2kzaMyzXRmM7wdTaoNgsZD66XrSDvnDzPW7A+G5GT7WS
Ew9ddRmumHo46a6JcuVamZN7lD41+rmct0HUo0dkqqPne/l60SSgeZZJizfq5Nnn1dg+mWPREOiU
5W5Af8/e2cOYHfLC1MNpWe4Yl1tzqLfTtpH4gZHn3x4c/nkDIYSpF9Np+JHkbhdzP+mYyZNTV2HT
dNb7xK7avXCL5jGa3fbeHib93nKzzvJtJQY6Z6EhFghPzE99W3FC9vBVHo0xqWo6xbH9OPBGub1I
7a5AP3YfVj3fRysp+ZqgdbpaZv4sErPwQuZ90zYbovWrqQ1MzNN+xu/WuRRjXvaXTVaLM8HShJdT
oGa8TZxUsxk9joq4yYvcNEOYCW5zVTpWfZnoaB02yETk67oRnJRWtal1wjJaQgXgJQAHjVam19qQ
GuYDj50A3yqxCy1g6hB80o3CCDOJlsM34kYnl9rgLJPsTWHWSNBJ8w/cJcvDjCEIwKfm2pUeIewf
JouMXbEO6aWLyHQ0FDGP3iJqeqil2wgwffsEcWibLdJjbseBhDEJXR0MAAzpV1JL5xJLepiA/MTO
BJMNrE1I5vUDmq39h+RofWJJFxQml+MhOVqjIFCATQqTXCxTmqN9iv7NSuVoq+IcLVaAUtihejRe
yY8mLGgW0L5abbxZVunSgswAhi2L9G6JHVxcnFw7MPoad6jrPYrZsPmZ5PGYRwOYRnrB8GWmh8GQ
BjGl9IpJ41wbw+JoIaNKNxn4sPoj/ADtTHH6bNsfbWfE0YKmYrLxuToa0wxHk5rkaFgzfHOv0duj
lQ3LkSpNmaTJTX00vNGO5jfWNyeckYZke55988hBu0Q65rTf/HO0b246pnTWSaTHDhpZ2O28s7Bw
EYWZT5sYmtChtccM79d48Z26Ky8dZKbeGGv8cGYT4fGWdFCvQbqG4v77CDuMlS6shetRjgaz5vgR
3DFo06Tr/ty/cbFXowYplEZm4DAopd6X45rvL2ZGTAKX1RpZ4cmDW6j3enb73zne5Ujp34/30yOi
5N/MnI9wsL+xJBa6VIyiPTSiZLPmrzNd1/+ggU17g1OV3jaIkX/OdA5uGioMlU3so46Ikb/PdHro
2I8iLoQghgSpe7/TpXm13jBKZJ3JjMJipEVvXk5dX0yb6r6nV9Q386arv2hmcb7E40aTYBBkU87G
6S2OBPf6MiX9djkWOB0hOBIw6r6/3D+0pi41l2CC0jT0RhrkkJxevIzLb1nuS3WiHy9Ex0mK88Ly
djGNeXVfqT6QDOn6sKG+cr/CBvPAydvxVoeK9MYuejWY5p6Q/uMS2BrS72Jm/P092VLNdOnVYaOs
o/s154EGSWTdZlGe36u1yDa/vrOfXY5knoeH2gTyVzJHe/HGcAto9SQ2uJwxv1c7RbtvCxhBuRrb
1zkqfN8S9H+vIl7lfPL20LQAMUnOxiJ1Xt2e1g9xkZInbXRt7f1q1kbaMIl5moCGfp/EseIXLo6D
SLM+CwNKtKhojrgRcwza02+pOslc9tUCYhCFjh+bRXfYTzKkvbj7stMzu13mYSMsr72E1AB+11qy
87KtEQ02HjDLpuMv4KD3apEeEj3OgeKVGEF6/QePl7NxY3jXXpeL98iPIIQRx2HV06VfjQTSxRSd
qn2vk1bStarsWW/phWRoE4yUrv6v36QEsP54M+w+UKpSRk5/NeptISaDY2flkIUVp+siiq2K8+OW
9x40U/XBUsxnxDPWoOqQFuzUFcnPvPJOGkTPNs0wZIGhRtUbWlPGTx4xughoYGjI8JPvv1pgarnq
sbF4w2bEav49iHbdj+y+CnsxqWGzdN4ljBs30Ftv2Q5TZcxBq/cZ8odl/DAVDalJxFmOGl57ng9e
vavquApbq79eRpSC1ZimQV6lH/E8Ad1fZY0vausG8kYwlKa3jyUH1PZKbRejE4xRcaeeFIpzQl+v
vdX0Vj1YxtTu4rXPTsDAWW8oYL/qWcvVzs0DGqLaonQ6+vq9WF8WIU8BHMIrcbU2JKNDgbpW3H03
OTe9yKnXlVzbAp97S7fnp08dFyt0p2VcfM3vWwRgYxxJWdiDZ/hWr8XnGJUPuwR1jO2v192PMV9a
XtCaR+Fayoa+WnZO1RmdmBKwM9oU7+I5uy8BPew4JYhcXmtdeIh+/n7UQhUHaV50KaAIePL2XzxX
gfqfPXcO9PqiAuOilcPFlJTLxsPkwDeXpbr+9T3+7D1SowIPMRGnQw7+++u5pbpW0H/GzWhG6n4W
g0Yt1/V3zCsARtda5I90xw/Fqpe7X1/5J/FZB82jW9DONEroVzUyLXdviiswWeUAjcb2GqINLFqM
tyDdtqDd33ibP1k4HKbg2nmnRzjM93da4/KqlDnyF9YSZ+9rK2kfWt1cdkNZZI+/fWtMchgncX9Y
a9pyYb14idhXVuNKD3ijCmB9jts4Ybyg4wN1ZEj9ZIzWNyzEfvIskWnkOZIwkPO8ljQpKzNbbQD1
UHjiaIvN4JfCTPR9BhY1MCfKxl/f308eJRkxUiZS3J8D/dWiEThHVnGrTpuOILGh7MeJqR7NzTLb
9eHXl/rBNopAI7MgTaZx0BReK2xTUQ760APBWe1xFRsBoPJ8Equ5N0v2Zoih9vjk4BKPO2i0OCfL
mLt3eTFY6VbkZmWFFaOigI4DYzIsD+Irz6zzE6jKbi/95UAO6fbwaDWz876dFVT2i0xXD9HoIC4Q
u61W+2BZM+pK+QeYiyeXyPYmnJqtxuxAF46zZeiComytjleGsdT6fm20qQuNdvEYyKgo+5xiDQ1h
bfGU8i7N7SHfUaUmVrCYufNs1Y2DKVs5wcNTUa6QtlzOV1dilZPcUT94CXP2cFW96G46QkPp3xif
tEFFWyVIS/s4reohMPm4PDbtNi9rMQWc1rVyuoz2Cj1x7YgkbbucjykekIzs9Gy+zfMZ969mRPgB
dUm9Q6jc0yoQCcSJO2HM9rWZz04XDLk7n8RVrdE7dyzlkKPjYZ5OdjMdxgHc7j5fdHHnVGn6IUks
c4JcVs5AnRWza7ax0wOeRu6a4h6plMY3jdp6Y7MdA8WL9q08iigEVfAtaJLawNC/322IE6EqFkXj
BqxetUfgXFS+pc/WKRRkIpeZTOFs6SR9VdRtBS4pl+icfRroBG0tRX8eh+R8QJHyJqNjdZZPiCv1
LbzPdkHoQDRmYJdeIkmeGZUl85s59qQuzGNUqCZobg7aqe8/FK4LHSOFb/Lr9a+9os/Iu4Oog2q2
7F0Sn1/tNVRkGseW8xgNfqw/zwXvMnWmx0RJwDu76kk3IUimmdl+VbxuB4/a+PTGV5CZ66sHTNUj
AUl4hkgd6e8fMCI8onZEPG9S1fk8MMLbgm65aY3K2ZidepninrvREBR/sDvoIph1fZ0p1b5VD/8F
JAPZw4sn/gPg7OxL1j3jLfivdvLHv/8bykAwxPWCyTP9CGk88mffG7gCsZ+uGlhP9A/4wV8wM/UP
CmdE5kHAEUbpY/zT9lb/oAwD3eD86SH6W0K+r+HWMjiDOpbSfpYp0W6v1gnQMlg641qHfVQFy4QB
XppMgaVmEGglVRGdLezzysHZ5vWIkYPlfHDdWwcehB/NzkWRirfKIHnFFyv3+I2A7ZFdkEuh9fUq
m4rzWS9SNarDMuqgkosMd6YbPRsOzJUZ3CnefnTuOcrfEG19Va/Iy3IUkx5rJMc6j+P7DcMQ30y8
oi/JZaowms/HOHsjmYFD9+OtEfcYZqBzoQNceVVudoUxNUsxlSH3Tfqv5KvqK6mp2HBnbcAgHhCj
JvOdcd3ZSnrCyqEDW50iKYQzU+T6tavoQR1HZJWjejYJrwt0RAh9J4fHhjjpE4a/p1lmL4hiTXtR
5DfGgkWzbxTjuetM3klmdsiNWGsCbVxLBO7Wy+e6AeyGpKbnxIAhxhj1sRKF83PDrl1310HRONNJ
o9U0P02ciopUOZu5BPQXTEsizWkxAmPu7WhpaMaw9w0b7rYeONl4wQqB165DpZt2LaC4eqzfg0I5
MXHXoPZJAs2DBY8LImx+NwmTSTsHCF8EHkotQR8/QDSA2GuOB5G7XcCEYq836WbOPya1YJygfOrV
KtqMsfox6502jC3jJubBxK1zqxTJCS5G3baaAP/lw2NLEa2rIP9WqAXtEohm6oNSSYLchXbMSbGL
rMeligBRTCKFhp972wZyURMMVMuliackfoyAdc3YfG7wA1BKJtFOnyK9WWtkjJmp3ehNdreO2mNS
VF7odjoMEHd+D4bjNFIJ/WOqhP3an8qbHUeUg6aesXDvIEJaOqEm1J2jYgNdF8WXoZcqWvCI9pYb
JeGgahfAG4sn8gKITa74mqSoxQJ7XwKzicmTLBFWsOxTsSa+ixdko+sbbZye89529wgllacOtAUy
0Usl6Sq47HVxHqlpBr4ztq8ajpK7aozt+8azzfe2hlBXZZTDbTyihDMsDijSeGtOt5NRn3VuwuR/
0c6QRAjoq3RId+VRMLfpe3V0BRzPuN/kS4ENetYtu1nXxHkCHvHSEwzhbTM7TctyK5LbNUWCyZ54
sjPTrlomZ1WXhEaEp3CTxtZp0pSXFAcnECTuEKbCeMatzozidl3qcwwnP1V1qQcGpOrrtUx738Tf
0LBXy2+S5jkbm92UY7EuBssXZnIeL8aZXbZQZOLIvklhV5X9Exqzww75vQtrMcNlqrBe7/qgjeJ9
gzzXmmt7Ho0wD2ufBKqHxF5ccoCOj+y7j55ixH42Dmhd5OtnVaZQedvQcWZad2c4/bbVjXtzdaBN
zumVBsomjHObLWSyrGnuPedafdI3jAbVRaqp4RvDBHIjVi00BzoJjsg+t8bKNB+nHy/7EOcPZWFj
IG5tCgZHcedhf2GOzi3g0+ULJC+WYbVW+h1sNPA/TnQ5dVaIQcgZQ3yqe9u665foWm2UKZjSL7Nn
yezIlC7i66dxIVcSIAGyVCzBag73MW2dUEWvNIiyeut56VevEenGdMd9bkYPk45gQheNma+VYqPE
/QddSx+ifHkuFH4rqXExavGaRDV9K7gIMpEbrV4EwKRoa631x6m2H0rdCJD02pg8PLo+NrKpX3JN
Y+66uPnBKLQJ79h17pCw8DL9Y9FnyEvpKFbwKVnbAyZh9LhTmtig2HCRwlNq4BfF5BEa0eHDe3TW
k3nYLR146o3FUlx2Uz9oTrhqjagCW1mNMzBxSnV4N2P2tOJPX4ZVDmSoQiWhy8iEM93hEEzDcRqS
gx5hwfzOGkph1M1QhkgAaYdclHd2M9x6bjFubHM5IMR7/m42FbeOHH6pjeYCTNViwR8Eq/NubJQC
nHNWhd2YX1QJmJNuGRH4Yhlm7hqSLOzfuVlD7lCgsGFYJcxeD+umbCdY8DPb4x1xGH+WSNShaJTn
grmL32StTH+9cGomxEUs48Rp9MZ/1y68oYKSEghKvZ5kcV2cIOcXunN7muvpjbCTK4r6LXAKv0us
Zm83ZQgC/HIa0D9cPPAqzqZHzFZrrAMOGMihKWE84XmrjNrtxHgJNXXjjJzgKWvrEwctdyvtn5GL
87XVUB9aoXyAQxyH7yZzabIhWeowNtT5NDeTC1bh525lJqx2dkl5Z1xGhdB4WlEDLiaC4+aKx6a5
rabeCKW8ILNdoErp3KPviLCePvlj10hwzW5FeZ0J61yFaJt8KCmWMMq1g1hFTAJ3JiG1UcySTsXg
GtFWa4fnlQ6Kj5jOY5URwNIENZERSiGAwxPNAtUlPs55vX1XVj2Nst6qwxkIWupJd1fjMEbWTi/W
w7tx6dYpn4YqVJGXuqsoSve6Gl/22ng98e5K1/1AtBeO2NpTmgW6hT6hJ1UPa0Q2FYRAajc2t+/6
erD6RndrcKMqcJ483iNhib+BZ15ppF8+jUG/SJEhUyxdhK1EJGqFc6B9a/nvUFRrG1xl6nDJe5xn
xUmKLPu7ohsXSKDkU265FsxmRXGYk77wK1ZZoPcQ7KchsLzoNKp6RDsH7UyoYwh4L8wm995Ft5Ap
+EZxQXUhkYgX1FZEE9P75HHInxk+N0E8pyIEWN0hoXbrHOtRm+2XpGd1d/muX0cA+nldh7kj/cfc
BeiBW3/Uh1zxX+Tgl9+SxJeDEeNV1XNM4hj2UXvBpMOh4tWEEddMghv6MiHykiaKBaMUzkC7MGiT
TATlUL+fk+nJsEcOe+2q7O8zVbkEO/aAESGqvWYPptuZT2Yh0eutGTileYb5WYjqXu9nC72atT13
0V4E9XuNVLPw7byXgL/SeTLKYgZnqp0YaXxdWjSvv93df6Gaorx48SZ/qKZusEcZiuefMnj+RIbL
D/iznHL+QJWCIRGlE1Mu2lkv6ilybt474leAQV85o8ghz7cGGNxZOTP7C0dkgj5iHsBMDdXwIy7p
N5DhP6T4ePXI4RukWZ3B42u+7ILoUdpCOwhRH6TU3zju/n/IO7PkuJEuS2+lrJ5/yDAPZlX1ACBG
BoOzROkFxkmY5xn76S30Bmpj/SGkTJEhJqOzq9/SLC3NlEzRAwiHw/3ec76TKBcSwEnlxYyvXt2l
d+b7UU1P5QjxZrD5TPOqZllA0hti9o9waK7jeN/KnItOdEyOqpS/DXF0LCpSTc8m1n+3Ty8lAaBF
sQN0bZxKhpzrPW8OfUdXMn+MV1dSqt3oFz7D4CPppbPBuzQeTAkFTHii5ffbMY/qJ8IAU54lCGxl
j867qjG14Kop7nrDpoe60RCw+/GXcmIE7agNHNKRiwUV2rZoIpBnFSimExbHd27W62vQjo6ReonD
KBsZQZZv4/ZCLNeVsBiBLAurjy/l1EBHy6k5UCDNWyZzDI1RBAUM0NQWRkp1WU1YpOF+PNw7c22G
UszrNlwc3JFvJwH4FUAgEQmHIrJ9aoJOT+aGJN4WdXH/8Ui/1RjmWfBqpKPpZkiIrAuLkaxwZ/Wf
s/SrHK2MrHLiSrN74axu4xPX9s6jSid97puwNNAKO7qVuEWCKIs55U051jZ9K/c30nBibr97/16N
Mc/MVw9RX6HJq42UuY25lZerWW5quGjohE9M8XfnxauBjr4o36+AB6s5687EQa0VbQ0eAqK4DMtB
EN58/F0dM0rnJejNrTv6smqttMQSS6+rWP6a80EVfzPGeKkXZ116JuAq9wksr4gzFTFFfjz2u3f0
12oxv2pe31HAtmxg53nS664mLLtNJKJGv/5/GOTV3Zzv9quvrfXAqGslU0MmOtK2onhlVrddJC3E
0DsxQ955O725lfPPXw81qTC7yadywTFGZFFQwFCXcupEpKIYJ+7dqRl/tNJmrYnDqWE2BuZDQuNf
mFls04nH6uOZyLb47QVFkhTUqjxP+ekKgSXeRHWhDxtZnxFqdx9/Tx/fPLYYb8eCjTSF1nzz0tg1
vDMZYlGJo3Jlgom6/Hiod9cn6oM0D8DuKMd9ViU1xChD9OnGArVXfABL3byJ1cvAOCv1ja+uPh7u
3bv4a7hj5VKcl3nU9AwXmGsVFHfK8d1ub+ov/7Nhjm4gTac6z6cYe4uRwUss6dF3u4E2k2hOdh7r
Jyb7uw/vq6s6enjrdkKWWnFVCKxt4H0oQj1vq738zy5KeTsrgDBiBBQYhcoN3t2UpG8N/YijKSee
p+OuEh3w2XLOtkVGSPF7VlQpTMWYTKHhauUmtT57mbL0ooUSSgshXcTqXvHPhVI7cROPe7mMivmc
pBOTUBGYUMd1cQHsV5HQ9KQXYGoYpCdv7G+LdEiTlINt1qgLaxrMgQha0RhvMwUAE4WNvdVSx4W8
SbU1E1PxWsmK0j+vLeTZG4CyJlIa04pEOXEGCpTeHVXwLF7ocdhIFLbjFkAlhesxMqzwzJcBrMJu
8lDMKKQcNbTJkeha5u0IdTNAgCMGHAldrenhzTuqSft06estk5pplkad5Eimn3QXAmjt8osKPs8D
OQvlDGJOPfSJI2U1O81Wq9OnPgitjYerTXE8FYbcGchYQfoCDy+p1mndl9Wa43QkuyZJFvcmqX8u
11udi0lJOAKVb7DrrWHAtJWoBg8roUFJS1yE4e2J2wbEPnl+HoMp19RoPk0Hay32gv5Mm8hzWCWq
Dg8u66NMvB8IBFVCG99bw1/QNHAj9Vxz13osjPwnGwTPd7qhmXcpmiFSK6e2KP95jtj5CrT2SjPr
ZKJep08LvMzdeWVODyZ+0Gkh6L2wM0UshzdWybnpx6T5J5xUDwnDf62MXWV5Hf33/z7hejn8kp+n
VfWTSDcYaBqYAujmJpuyP33M/BHPlorZBOeJzMrxs/2nGZ9UTiizcm6GsR3a4z9Pq/xoJj9aCD95
KFEK/i3KBMJalqc3By9dF8FMIHhBETbrUd4uX8R9R9PgGYaTFrgr/MrOrDW9jzN1zm65Yho7Rr3r
hacejkqp4fvb6laySMzHorkc5Z2ag4LKXloNZrx4bRpnXreRrX1t8Da+l+O9CYhiWI1qbdNas9sG
u+gOu6xprDXxIRbE5ehHtlEv6rmtIX7Nu69tisp9tuF/7cFW5CLw53ztkWyYCVeUEZxhLJ1grDdy
04DrEhC5k7UFJSOOvyTFXTtZaz0IryH8lnZMaK49VOZOj0z/m4eHbqdpebjWkwCiY5rWvjPoAhEE
Mzx57CFt6LAVQFA7Whxmi7oVfHeospVG5nPi57Clld6t5G5X6K5E3azJF4lcfOs0/G6yvIywljSh
+lKKwhaazpOpF+vM1EqbNSPGDx5+NwM/PQ/8vFuoWrnztBpyWiyXT3gw8BZLPNF9eUk9tcBiLBDW
kwBuDvFzClgUlY6IUUlx264oViQ8kuPAj1r5vE6uE32VAezFCS0jgaE1W9BF1KUzS1io7QZAdlUt
RbRhgbDPYtAZ+AmlnUGgqSjblnxWj5cVDV9JuoVXnfn8N2ErjZuk3RXtHi+MXD+O5s6q6MBeVHA4
hO+Sd28UrtDflMJLl11o7SXxDoq+Gkhi75+D8l5Ubupkm/ZXUbCP4isLSPi4jaNhEeb6Zuq0G7nu
r7IhQrrTXAhsAfIcOI/3koVA1gw4a6sq1+5bS8C1R39T3El8QNO6R8RKk4JCa3/uW1a50ouLZvym
lfCeOnSUWrEcxGYVa0+S70wzT8eKF0SYUH1ZQrLYaICnkx1vHE6vntvgGVW+WK0zBfx7FSWZo1Sb
oKtsrwU5ki6sep9re06qG0k7LwhZInEwpTnDF5SnZ0m1pRnRo0qWkvs02LDXWIVB9rVoaED1gxMC
Zas5JPd1ZidAn+H+ukbvbapevsShE9nZJDxIfoLwpr/MAxUw9oSmrnDM9EUc+YRUuWmjnVn3yc20
ETg3ovEeeIMY3qOBPChMPqe5Smp1QzdK+BZ1hQ2gGFCIYYcKTSFJcoXa2opdfAnxbzWm8m1qtLdy
QGOj8ugpWTqNZMvAlJ04pXqmyI2N9ZxjyDbg00Wi7g6Cd65l8lXKtMKrCz8gk82lUIfn6ZgOS1/E
ZBa4Yui7LZFfEDYWRSWhs2TO+9uObJOSXnSaXVf5s9yDWqVyapLQJPrpsjevVQPKakjVGGq6aT1X
pXpT5nQVzGJYFXylmIixcm8LWtnjhQHQBf+rM7DU6OTktSvSS17yNvyicJAuImxaAj71LiFsAeJy
RiCR9T2e9iAIPCIJ8/Zc4pKzql0Wzb0Ev1vwOYjXm2ny7Mi4HeiLt/JNBHIaxCRIQ7PznDYSXVF3
GsQ6kWUHXr0Nw2494Cqx9Un/nHbid6CLxDuKywTAuie7quC/GF6/o8+BbLtfBm2KAvRLJWWuoFRs
TTR7sJATBpFtDS3I8m+SDNTOGfXUpVqvWxepoS+V6qGpnszkoTYuZBmUrPgAGNKZBRhJdzXWq7or
z4GgOHn/vRLTbU9cCoYwNfoWKwvLLFeGlG4ngaQv0VaYdY3p0Ksoxo0klJBpvIUXs42KSiRywoYp
+6Ql2U0sGasU949fmRd6cS1VFf0GJzck22g9PEGTayFS9irHaI1dLN5AUInSZAkblv3KCALoSsx2
yOOD5jqn+OBlq9bfdEroRMQPTeU1jjYimzPEqQhUlaFdl6O4Lv2V2GK4opHqD3tDAUBQ989arkAY
JuzHVsN8G+DWNzJ916V1aFM+ecm6eJ8a3rmp48irXkimszNlfCKLhhgzf+e3KLG1djXl14kWYSy7
tAgxKWQ6wVPiQOFb9YVm11nsZoW5EHnj2xMhK7VRX0RdujEy5bGthp3c9k9Drq/HgTKRYK5wLtqy
bm0nJmLmT6k7mEHgYDfbTNlLRJ7RQACP6aMsMJu7MQ/vPNoo3SjiBEEjMc06vWzE7ZZ596owkIZm
LEplgEu8qyd46Ea8VKeXSKr3g3yeStdyPZByeq2SxBVqPCep5xjFZzjLSfqQEingSeg6MlpHM7Y9
vCKslk7laCfdg0QdayyvAJ7aiY+YAnyOUC/HrNrVQnqVD7dedmuNot1lJnqDb4koku6F0X2onchb
a41ityLqlFR3Amkt9WzjFZ7PkPQs/7uJTy7IlrACoabbDb+6U1aVzvzyVxbvAhZuuWydxsq4DHmh
KKkPvaErz4q8XjdFgFFzXshNZU0q6wihXoC6obpZPfLuSq6qWoYOPICGyx8Euf9q1jdWfOdlxVNX
yitfHdVtOvWNi7pijPStkAYF3fRiG2v6Ag2xW7WCTW7v0ieIYHg2ha3gt06W33XeVsx55MLPAkbC
e3Ow5Vpflilxmyps03tiqRZpKu1SUXycO6wV3CslSc6EZvgyiteV73Xs28HdQ/zxkSMrg7IUUsQg
E20xo5LuWoBVMUczMb4Lq2ohNE5h7VSPNV32F31XLuUZi+pDmNBkGo6yq7cc3cBnIwfQWYzicRfB
upIyun2SPLkKLBGaoXzNXbxAkkGFX1pGEdVJrRrEKz8ehXU8SMGXwSLtsVx+fKb9rdKhA9CZvdhg
AXTS5Od6wasyUTfUqNxbC7RFvomS5nzKA0cwErewFoGXb6Um3BwG/CccGGAmvrq5v7W2duNTXL8k
L38pFDz8/Z9nBesTL2XC4bC1gy2gg/TnWcH4hB8IySwHCYPG0kxN/kMqqH2ahfg/7XdErlKH+9XZ
EuE1w3E/yA5F2qV/o7NFieH4rKBhT6JXJs4HFvx5c8Xv1bSopgQvZW2YLgQ6gbALNYztQlQ2hd9A
K1GvrOhWx/q9TscEZrNfkiplwCWakBWEXbD1Q09xhqi8CaNg5Yv9XjIJSbd9uRBwC1sWvFw85PKq
r2QNG0PdsNXLk468YKv7ZpZkZJWTB8Wt1tmmx7O0ptTJ2sXtnCyFjJUTqkcKjQOvhpTt+zQewLlH
Ma0KMle73YTivgLJZIh5YJeiKqbPYOpiocMwLffsen19Ro/LM4VcPwDJQ9DkgOH2ErHnOxS1995M
L6fzzZMwE80LP/0W/qCcBxLE88bogZ9TDhma0YmQN/o22DLAMZPkj4VT1TA4zFwLF1lt0ePKDNMO
hVa9s3oNh3V6KKY0VRtRWRnnKovfNJFIuLo0DeKqIpYyg87GZpyDS30mdnLl0uFvXBwm0eg2fqxc
a0ahv1hNrKSLSe3JNNM6AUNRDNikoo3ndk3LmlgNdb1oyNIOnAKXWe5qU6eMXwbDQEcwyAM7DXZb
iqvElrpO+7pdlc0kxtj5lRaciwq7WV3rWlM4JAIAkc2weAemsMut5FyUp62eSbsoU1aRFT0aHmq4
1nfEML6A6vyZGOKVrsyU/8BpVWPNfneFPGU5hvV9B1feWJKflu/lqNbrNcaygHRKs7bInbbE6k4X
AqHYAtmTOVkiE338F9wS9CTQzl2lmD7LbeZkrLBVNa0sSVrRcPks8ZbOVU+2R+HuX3IJA0UsJcuN
uuQOdPRinF8z7Nwss78YRH9lVNauLM//5SvIp41xstxCJlJAZVFu64eJWUj2ZY4KMFjlLUpY9HqY
uXaGmS97rdiUhfj0j1kbaXd9tDYu86oOHvyHv1wbD3//59qofKJIQuce3xFcaLIx/lwblU9zQQSi
kY6Mman359KoWZ9MSTM0yMqYbFTyMf5cGvmRiqcVSysC6zl3928FZqjzyvy2jIJKG8G/pEAfhht6
bOYpKhhmaL18N0ytK29AgzM+BvpwM2kXsclpgZQgVh8Esnp2W4i+uIR8SRZWbCvR15pEyRbgiFwn
ILVk1w/XARtquYd5394K9RWLBy5FpxmLBfoWziHtrtJkdn0ck2p111TZ1mhqRwhE7F+a9wgkZJbx
ec96ittGHSByiN3LpCbLGHGfnQ4lmdWmLSXdZV9yvLaScRkPKmpHb9l5CeXkYRPJ912j0fSl7pN3
dpk/F8LDEHwTffKQ/dbmEmd+ZjeRc6sG49qaFYmlEMKQU4szFTUz9CplWXv7XhAXTb0e0vsijZ0G
HA9RuMtKIf99Ik3RVoPU1ZJkEZQQjQwIBxRuAqKl4jMzeozAWUnmbdw99uoWSKSjmf7XtoqRFFuI
/ZDqZWdzNqrl6Q+WWZy1EhHL2D0U9p76QCFehfs5tPFTFMP7akJzH+YtGP9OeFDGcKUM8gK0yd6M
Ck0CFJzxsywtdApUQDBVtftWN6YJRCV9iTzqQmjpv8mttG4AriVldyu3AVgwDkxlxQLUF3sEncK0
aaBrReOyyyZqwzhxmgWMKja7HinxLMLZpTktuuBrM7AM6+kG6KVUPUaivzSIM24B7Ydri+8jHL56
SnaniQWcqWecwVR2rTkOyUW/a01fu3aPt5yAkZFTmJtL9ojwDS21uoS9z2mB4CLR/1IJyB8F0bVS
dQltS4zOPBAc0mOBiWgQr8tqXzegm0ynNjpew5y5Ut2ueonr2ssBaalDvUKKz4GuWRfDJUWpGBRW
mE+Ox4E18+mCBYOtN5a0bSbCAFFFBvBMquyxVpSHfjLJPIvOfbXaSb54LmXy9TSU6ynpz0xBilB0
SzQBej97tibsdmPdbMTosYLG0iTRupwj1LxJIhu3X/b51uNgYn7O2n4/RNpl2SoUp/KNIFPUSqpz
XrlEsIYLrf6sUTJT/elSEQqn91bJnZzEmyiEmcdbtMDRN6jGbe1NrjBpJEq8iL0P5ObRol7Equ8o
iPI69uUWFcdi4kDQWNo+USP9ZgKls4zLtaCQ2ymteuGuVu6IoMZ5dh4Tw5Xs5L7muHydhLfltCfc
dVH1CIqJ0u6R2wLCM0ePClvkhN3lpKw6qpxlvoG6yMl8tslRW2rWIefsMAGrtsvj9kxVJZzHo/Il
j5ISQZuWr+XJpHo5AZQDmFNsMLZtoqi9mFKCw33jXE2bykksaUK1ZtzrfqQtZE2l/lST1OxFEqe/
OK+3OnBI2ufFU6NVmhOQILVh97AAgusWfS9Tc53KlTZQCdCfyfr2mJRB/oV2hW3krHUFnDKKnJEw
oyrHLbFo15K693OaYKy8kl0bxRLZM5o/nObjTRZqi6K40tA5j5LmaBx4smiO5nUVoySKLtnL3fee
6ijP6UZDVlCiQZwey2lYKfxP6fhSxs2yUyHpGZrTScpCKy41NScstfsqcUgNwcWm2nXXLD2TuLhY
WrJjpdHzlfRUh3pVqX3ruguwMI9d13xtZPTTUM/ZfPpqtpBBnztNWcmu1s9sFwkZvBW7YJZc4H9X
MufWVAPK2eaZeInK65xHAMF3o143ssmZVq0JOA7UCz0KAjfyvgcTImJAs+HXRMTCQQFEltm1UQp9
9c68/F30OO+631Tw6RFj6DQxA4uyjpP67a485iwHd3EM8A8Q5rusiSoLV/+YLQj0j1e387fj2fqh
eKgwcv31HuTwC37sQWT1k8TdnKngvOdnXv4fexCZPYgicT6jNyPi2ppTOf44nxGPA0Mc0jvFITY0
r89n5Hlx0OZUZx1MXjRn/sb5jM3M63mA6ZDSlW7Oikg+JT2nt/PgV6RwNCcJZ5VCoY2i5qu7885k
e28QjUvVMF9ynQfqw6sjYAAuoCCwZlw0Y3RtcWALlBPSh3m6vprOs3dSUTlcknGiKfwzd/VfjSA2
fwQgY2pyEbk/J4Qft0i/n8U5Efnjyzl6dubBeI5pbCPUZD940BO/GkyIhrr0ph5ShuEY6cVkfGX/
9fEQR7WUH0PwNSNWZZsJ8f/t9cDZzia9xV8lxt91UhFTgZYLtmRx35DlGP/9L8jCEEPZRiR4Q+WA
9HY4iAiU94G3Lxqj3Zn0vlT4qx9f0eErOPqK+MUUA5hx8ozpeTuGHrRYjcNhWDRYRdaaQh+t5CB7
FbWRhJ2ngb+lSTd4fImM5+CPxjJql8E0ziCeUeDtbE0XzALe1wi6htDzYXwH1rKL2OMKcrdSon5w
Oz35PmrNSAdO/pxNZk5QmyLa1kgPLmVHtxItn4jXuB+WoSVcF3GkLCEFROtsiMU1Ro72SfaBr5oT
O5aPb8A7s+YAFaISM1vpj218yN0hsRUSETxlE6wmg9Rzisa8jcouW3w81DtPA/iqeRwiB+jezueO
VxNUaRJfgdtBeV/08LX7ap+u8oKo2aIdCI0cJ/D9JcGjH48q0Xo+fghnDAKoLlTWzKSjdwpvZ/bY
eTIsilGUOQSYAdVIREJrS++KZY+/xDGCli6a38uLKZUMXrIyr2WKF5SVcYtEY5NvP/5Qv911bOLK
vMaRBcHRTT+a2bpR5tJAUPsipVawryWCcOVc7VeFzn7z46F+e2YZitMc0heKoMQVzj9/ddeLKOn0
yBBJEB0hPXtJ/uxBabRFg5QtqlOKLcTmjemlP16zf4kj0uZLePNgMS42XBwMrLCIbuYC3KtxBX8q
yRG2hkVVsFmwO6ut7gpVEJ4iHE1PekBYopfm5bPRJjQRYjm6qKEspM7UYxWytcjzVu1UFRwRwyID
ouRPwq3XtN6l3ur6E4Gggg9qvBa2ZoBIlXghVc2wIBleto6RiqROWE/4w5WwvCrAuua2OJj5ngzC
7L5R8BQmVuUl16JpVjhMmQ/9SpQy5MBVNIX6NqGTQGMWA3SGNAXf0HI6kBTkA1VhPBAW1JAO3cos
FO+m7KpodleFIVDfZAImLEajceONHfEzVpLFzULvvPrLlACN+CFQ+cs7Pb9EfrvRvMd4slBe/EbQ
yvChRaYuEE2Ua2ZkT4Z2qejCvaZ2nI/Hqk9OPMZHlVP2ZSKYA9givJdVShFHKguSNJVGz9moTjLZ
z4ZaPbaRJW0mbQw3JA9ITqpiVZUFJTlXM/OUhv+d6QxjAaIWUCrKyvrRdI5FvY8BFpCONE6di9rK
34YaXU41VbVdOaoDXJ5W31qDcmpv+tvyxXWzbOFS4MUDbO3oZa7HlsQdtRg5xxrctDVITXOQXMqQ
41IRtfGLSIzyieX5nS9Xm5n8KhYRAyf5vJC8eooCS6GSUpCtiQrrEjLzVTPJ4XU2qs3CaPr0xFr5
zrLEaIphIO1B3D3vCV+PpiNikaIey1sQNp0rarWMeAMMK2hI44fu/x/RJZGZGn8tqzoLqzZ7wOGT
NWEzbp7/899/2n7mv/Zz802AA98nuXC8BmefPs/YTyGV8YluBMBAoh1+hFD+2nxbs/qKVyfqFrw/
c5nvz+aI8YnnkToi8RIIG9mY/53Nt3Iw9rxaUvhEEMMs9nkSYQ28pOZX6qtZZxAKGykSCpfEiLVD
W2JDrwMaaOch3kuy6TlTRCVxfTXyrb0qgO5dx2lFdx+5owdXpkd2UpNoWeYmfnoj6Mx1g9cW+FwX
bZD15byBBJkWB1QWye+vhDCdmu9KjD01WkwYaTVO3VjtnFYXZMj+8bZn+XamrumeZE/zsIiDpLUD
S29Xei8re8NCFxE00O+UgLIUPZABYUGroirl/GuN0UU01enK9GNcpRoOTZ4D4OdxEYOCb+TvkShV
uOIKHIqa0vguzkRItWP6QozQt479wdw8Nte5GSOjSGM9cuqmk7Dh8QJ/0tU8q6iOWY/SEFurqK3V
Va1N5T5Mx9iZMlOmaz119UVGF/SCWPTga8E/dL7tqunMzViG8TNR2ZSfClMmjJ1cenZKRHqXNSpV
+gfFvoh4MVEkKYxbr5faxo68YeeXenqh9oq0ksEhFWQCpB05lfEXL9ZGu0000hRrtXFlUt2x/Rub
YJIfUIi1fPACvbLnF/LFWEzeA9TZuXYGz702pQGWgu5nWNxb2uiZSXIMItlVN2o30CIn1R55n5Lg
mwWhkwLr38tTVm2yYJSZHLMyWTCKh2CwlmJfDjd6n1tXoupbl8GIAxEn7Q5fI/lkgXApp4K+a+J0
9B0prM/QuF3GBvWnhAye2sGkWmxkqbjMw7C0ozjdq3lAuywMhYUsRyMv2T7eeGLAbErLolmpnUUh
LIUFp2T5smst6mOGoOovY9JRIcSBrCEiidvapcgg37VRryxLylO216jxum+L3o3V1t9ym+jl+Za2
0GAx2L6goRQhCGXdZYSV0zDctCpEaUMjEhCKh6h8iZvie9oqwpfGz/ItxcKVKsjFSjD1bZ6b4QVk
EkN2VG1cZdWQkJOejuj7YYzJRb2NxrqAdpA02F817XMja6AFxLqI1nnn3VvkWiBJqVICWUSruKp9
6yz1GvIcwlKmaNxI1rWuyI4QyuqVINYoYhpTP+uE0LuHsdFuxMpKr/VAUC5I2ELBEEEraII2csQI
96itmiYqXa3xvlMOFM4kEllWhhBz5pazVKqhhvOesaYuhdOd+cpDKaSkgqpjDHyRg9m3cIqpF/A+
VgphqUg1EqsmLqbrmWOrOmxKkl1pWp659YKwTbaIotTxvCCxsXgpgqoK9oNv9uS21kQ6hAArJgVx
StN1BPgFoQzScczHOd+xAusJJJKMblGM3cAjOGR0TPbqwk1ulklHnbFXu3Mepqa+jTxFrC+sgfXN
LVQ5EG5is/L4xSFidPPR/4GP7n+wpH+ApVODCpyqNl55FR/Y0zyycKjHJJJ1tzrwqf0Dq7qYsdX+
gWAdpNqlOUOtfWVK3GgGXYOn6Jcs7RmyjhmEPc5IbGuGY49QssMGXLYxg7ObA0MbRrH+VT6QtesZ
sj2IBrxtf0Zvo/eBwj0WCaX6A5t7pG30uRWL+rM/o7vHrq/WRVlr59WB7N3/oHzPwO/0wP42Zgy4
PgPBW6+CDV7MmPA0JT/rQA73y/4unmHi2owVbw6E8WqGjSszdlz18m/TDCIfZiR5McPJ2dgyg+ay
vQW5vDkwzPsZZz7l/udiBpyD+cO6Hsdee5UfCOjMFMR8NF0Mp2xBpE/mcBEeqOmgwHx2UvKympHq
9B/0tZReV6Z4rszE9UjIUZHOFPYUHDuty7NsUEc3mUHtANtDwO36THCvGtHcjTPVvZ/Gm6DnqSyB
E3yLDvB3sZDnRgm8dFLh2oFotWbmxMsHZLw/0+MJMe4QS0KUrw9wedEDsxDPxPkYZz7bX05KaVOQ
EORDq5kJ9d7Mqk8P2PpXu4TLH6/X14bvo83XAfLMppaIqDl3D97c25euTpO2tDoJqJ1v8WqrTaZ1
6s4F9o/HOSp7/RzHgLskE0vNZvbtOKWYljFieYBeVBQ6oblQkubErvX9S/k1xNE+cvSLTBVG7BKz
INGSQjuuhttCPeV8PNocH64E16uhaCR+EM16dCW/mN9dgzzWLCB9Y3YcbUGqYkdAtnhie/y7a2WG
fhu0RedDALvxo68oov3oNVI453nfdO25ae7VLHX76yJtHK8CdQgvKJFOkE5/9wy+HfXwqV7txqqp
ispRh+YI3cbB8YuSJI3cKBUXETxove43g64sZigIg2e8uGJ98fGUOTr6/LjReGeozAOA+y3HeIpC
Xm14gxZVc1/lX2TwF7O6i92KW/ndCUcwm9U3B9rDaOyNLcqZsK4PHO7Xu09lGNOqawSQoH20zGa5
h2ysCtVzeUGg4lVdIDiOUU2Okj57ifQQnyrbvveEvP4AR9N3qKe0wwwDWwleVVcQuxX2p7zb7z0i
HOxo8ouYI6TDFvzVl5oTlG5J8341mCZXC+1Db1E78b0diixvNvI/wfGUXwxwAnMp//WtzLyYwkAF
4zTOQzeT07vARIIpEWBFH9AKw9QRquy7THgmCCcnYE9vW2k+d6c6X9zT9gLW4n2ZhTt+dYYs5MRS
9N4DRdGV3QnJpbImH/d7Jg96/5TxpheifFflKTYlYeH3w7OhjPs+LlbZ8JC3vSMZwomnar7yozvz
ZuSjOkLYUmAKS0Ymw24R0ykmneEz3gZnQmWZe6jHp85mhp6Y3Efli3luU/5UqGeDw4Plf3Syqgoz
032r6RYg5ZeJ8q0eXtJOOWuLjnTNjLC97ETJ/p1HF40bp0wYIhpizKM10oyG0CzIgVgoPh6GKtl0
qNjjsN20umwnqrb6eKV4b7FilcAHBMjN4Iw6f55X85oTlRf3IrhUS+6uJRnrBgw6SCzCPQEl+Ezv
8M65HYlw/GDW6AYnrvf4e+X8yypLOZ8yBg0X8ag6NZRVOuYF3HEKuQvk9aF/Y2arPNxpfbTqSUH2
Xj6+4uMH+TAg0xdMMyrH3zyFUl6xpQK+vhgV9L02ouY+O1EtPn7PHQ9xtB5VVherHM0YAhgRBiY2
dW5unBjkeGYeD3L0xY1jhlFoHsQX115Lsy1T+mUanIMVcnsZ4F2vCScwhcdz83jIo2cws4YszGqG
NKxtEi1VQuzSXZY9i219YqF59w5Si9bm9E1wlkfroAaR3RArvqS0vS6khe4/CfFWO8nsefeCfg1z
qIm/mvzIIxGiDPNcSFdqGDp6cj3gKUvvreLbx7Pu0Jx8vX5BQpXFuUQzQ7moCh1dkd6Jg9gmeb1I
CbgRYpT1coFrI702SPHJI0mwo7Y4JxDJAz44bGIp8Owkk2UnSgwEU6eIk79f+fxxZpaNSi+Z9IG3
j700NkZgJkW9ELQYy6jbRsh5UFN+HusTK+ipkY4mjZWNnPxA6y2yAflZLVz7Rmt3PtKltFzH8akF
7dRwR/e5y1JPVLusnrt/ZK1VNPPQ85ApKmziRF528c9AjP9/hVEaA7AAR3BzQfNf5+FTldf59+bf
nCrvnxFLV08vz/+2gEb3FKSUIOv/mEf+9Rfe/rH+r8Of/Zd8VhO8+cPiUL68al+q8fqlbpPmj3b+
/H/+3/7wZxH0dixe/vPfH57TMHPDuuGzNWz6fiuQSnyXf11X3bXJy3//rxNuVRQNfxZZZRSTCttI
CYSSTBWTV8GPIqssoXDAr0pvSmU7T+jaryKrTmVWIQuXdxi0AoPV/g8BujYL2tmlIJlgBwxA+O/U
WI9eU3hT8YWQeKKbhoHW4rjSLso+vEqjbRYc5zH0y5yBJ2pzMdvcZd2J0plqkVGrt2RRUc9U169u
3DtHzaNJ/WN0mbK0rOvsM4+ZzkJL4yxM6CFADmvAsY4KGnS93raiVi3CpJcWlVaf2lVzj97uuX4O
i7rfpGvElvdokYjNRCsoJ5SLzpQm6lgR5p6w0HHlJFZgENhE0ekODVTqO42ZaQqCfAH5dRkozTaw
SpNwtwrj72okhRHgQpgZyQqCHOVKoZ+Kp34cwjsM+nnJhhpXbk3cJYpPU7ceJ3Y/GM6p2jkV1dXv
Xt8Pu7HspmchUmoZw79X3Iq51Ju2Vk4RpbFiRMLfa1G31aBQ1uuxTIS1PorIRYNQJ7OXQvdEQdac
vK81ARgP1v8h70yS41ayLr2hhAx9Mw1Exwj2FEVJE5g6ou/dAQcWUhuqjdUHPr1MMcQkf5XVoMze
IM3SkimCgQDcr997zndIHTVXCLfBkUZWW8J6bbMb5lXale019l0flykgitb14N8V5ac2HQm3rHK6
TivyHxcZ6mR4mCadoTJX9WhHIAnVhBWq02PTCS2cLLS9RETcRd8LyI1VNYnP9Niyh0T6uDm9SFvS
gW2/a1dpl8m9hwlThlNv4a9HLUtB6010ifWc9rEKCvkxNWWJWcgorHuaXEw1aseYLusnYPu8sNsJ
KgfjXj4h3ZnygXdPSB0Yd3UhSuNx+W9gyHTU4qlnXVixvnCONKeC0/OUvD5OCzMqkkOZhh0uQ8ov
11YEixqTs6+kCaIxX/KLCXvu967VeOUa0qP0VvQZnTmcPOkOIYgr5gR8HeW0l0HO/8JbQTR9DoI4
2/qJW2ln5TglWWj2XYcbDNPCtdbQ7baD1lNkomYYsl0c0/Qlda3dQAFlnDu6cHbsNn2fYztxV33c
BPj0CnOR90lK2PUYJC3gWPY1dIRLpLped0Bsijjle6TjwK1trSKhGrPSHD+kYSucd6URiC9B52X6
n+17Ty/PotZiVULoy6JxssPKWJuAknab0cjKs6Jirqv3drYJ9Dl/9CCI3oADG//slLRcdJl2op4w
zKdDxPOLRlmR+XneYAJrHeSXae3s02ZCiKI1zVUdVeNGLIzEIDblNp4b64116qRse7o84Sc6AESE
GyyYzy8vSe/Fmjt0m1Lg7xCaFp+LJgiQDnvGxmxn/ez1dfH09PLXBRfQPcNtjmjuyfHMS0SWmebY
bQxArqFKY+9Au7ENG+W65xWBc6HsO0GUkd2icxZ2hBGmYJ3KhfmHU/3lzj85lGyQTQuy5PlH57nC
FZrwdU/emB29hVeQCKE+ELK3KFLUW7f6KcPol4Lyr4+OHAVqIM4s//TghAXHrSqUzaharWBbla6z
kRMkzbnp0pu5Tz8EWUWCY5KWWxQbrQf7GKO/Pxtin+A5tvPovhsBdogRt5+HoGPlqNHZiwhfam8R
/shZr2aM6Dccte0u9DvtezDgQWpnIYBTus2XFsvuDnzA9MZj9OLXSt/Kt7wloY1ot+c3M9dUQYxg
TxxqOd6z9/nYFz0AxhlxwAKxD1Jm0z3PYnRPvt6pVTYyGAImLN84nJ6cFZ/uMX4P6nbyfpdi+fnf
YVqaN3elQ+3qeNN1WpGcoIbsS5ThjX79SX7pSg4tSgBtpLEQwfX8SlpQ6ck4gMUqYy+4sEezRtsV
BXsCatLN65d6oZjAyOItQkp0jjw8zy9laItnwq3FJuiMkrxUJGqFPhn3unTlGgy9fd8GqJdfv+iL
nw+ePq0jfOaoUJ5fVERJ66V6KzaqK6qtnHV1CHxrPBst/HivX+qlRWjZAtCaIEhF3vr8Uq0VV1NG
5bApirbdNCiCcOSLCUW+DIjVEW8ZVl/6aLQFEUDz8XQYoM+vBwgYvLHl9pu2G8at9BysCgtJITIZ
vr/+0U77b08PJCpgF8oshiP7VP1HP1sTfZKIDalPJkTisdnHleuSY+YDD7AxEubADcPcE+15ahCo
JUjUeuNs/iQYOl153ADemUkak/mbBHNuwKBOmC03cYUMr3WaYR+7U0atlEMjo0ahEEAGb2qafJ/r
SbyPvGrYT2nS7/Okp/grmujeHrT+nun8gyg7LZQGsekiTvPt2Iz6zmImd0yiIroSid5TUZTjZ4zc
wKUHg7DVzp43pjd0HaYfZul248WrzCIOWLUJ/vYkOrMNLAgJJyb4W9HMILsl5ahus21fFF8NZ5yu
A1v84H323njOXzgnBOzA0D15BHmfTzakyOyj1gxkT1MpNy4CX50rSzeug6pKrhQeois91awvpDFX
W6tSwRsL5wubQoDy1qW3hcAMQfbJs8gIcqL1FbFwJjla37KMqNV6996VeXWF4yQ61lG7ADPK/s4r
B7GOSF/EPFQxuOy7/iGoGA8AgCsvmW21m7KqA5ZZP901nQZ3pkK0kUXCeaQY/pQqu9xWeY0AZJoe
cKfbuMQwmDpaMiPec9o3FuPTOQMPP6pITMjs9WwNpHc+f9Eqy+0S/BvtJiO+iMKN+IGySQe4/FbB
I1NNIR5Y8Mh4WbfzEDTbvh2IMWia/SBN9en1V/H3VSYg3pUcMsvmDcAz/fyPsZreaDS0DxvPqvIQ
5g0NuKhkHJ/6JY6Vunqr1HnxggHid4MZAf7nkydrIM8i8/2i35gEo4R+j7vNHcQhzR1tI4VRXlvD
4JzniCJWMME+RJaZbbsyuNO9bKszSsXzU/ePQkRq+b6869dvxwtbNveDYpeQP+LocH0/vx8Ompte
Ofx5kiHBZ6Sa8txsWXv8SpbnDYnFq8GZQljjt44z6BdqGuZV1pkPr/8ZyyPwfGnibE4pRjcZzRGU
1ed/RSaLTB8lDmPdJ/+inOMO/AKHyjqOPuTD9HEYTHUwne4t9ezye3+9LtuMDiqLyEnqMdMyly/v
l0Yi2cIaOmVkr0a9RKPSjViRKKa98Qycfrqnq6DvWobOi3P05BHgbA1rR+Zyw3gcCRGaqZBJY4An
LkrOLEsNWy+eQTtMRf9GefLb18ulWVLsZe+mtkW48PwDopxtOTnQgfALLz436Rru0WibdOmNfo2P
CVpURDRE61j1wSkbZ2u3kQk6R413r3/Dpwvs0x/iOhRJrAH0LU+OGAOpiiSolBRKUyd2hFnXRN3m
CUFvOrqBEk7ghr0fSrBeT/9XNwG1H9Ugoy8U4c9vwiBlbZYxTSCSpOdtZKc/dKqpXV5qZGr7EHBU
Qb+xINTza+dk97Y+5leaMRRvPAbLq3TysNEKYkREshZ6Z+9kZEL+S5QGDd+FE0O4CUp3vKy7pL+O
jCnZitZ1VhrKhzc+/EupaQb3fUFX86j/1sAuUi/W47wRm9TuzEth2fmFrUcweChTQtNMk7DMEP8U
og72nT+6ZJlghreSqdqrBomYS1Gwz0Rv3lCyFQ901KxNlRT1LiitYZtXugIsmXBCiatiQ4+Hh8mf
8+vAwidpDKm3ieoI4pWs4jNAjvraNQf1+PqzdbrELs8Wc2wC63DqcrQ6ubEKZ19RlRnjAN0SYSsg
g/IIOvuu0Pp95zrFt9ev99IX6bNLOzQoXRsf+fPnqermOKpNVo15TMpjb6UCPpQPKjJxviJtxEyJ
XfqN7/ElewVqFbJCeZnZRayTh3hEjTVrS0hON+ID7SNTocyJ0i1WGCiU7mjtVZHbeDw6cQl+SGdN
gdaWuE6/dVPDuJZd3c1vlJQvvdSLgtVf6CIsoieri2ELORP8QH/TckFINogEat/NLzCaEoQkZ1gf
up/M61TTk22WEyj3+hfx8k0h8mxZV/CWnZYW5BSrVDqV2DTefLRg22D7klGoOal3m+aDtbWn0bmW
rpvvHGKXSFTy7fVQE0OURbFzBr42fWNg9MKOwphosTrRygHgeLKfjoFTSNMSnNJmMdynqerXpnSd
+zc++G+uDydAf2wy22b2Sxv9ZMNMq6FwRDD3G7ejkAvsKkcqWZJf2cfoI+shzCwNhIXqV6aJES5R
0vrz1YxW1dI+QcLOl3/yEhAAPnVMu3gei8w9ZsBBQ7/q+13KvHkjKpMU6bb/w/ki4wU+NsrsZR6H
Gsk92a/ZWwi5I3FtQ2tSriB6G3AdYZvlXpRC6RqHN5IMXnrATBrsyw7qcsL3Tt46v8eIiYFWbAjN
WjSbqKRV5H6PqxZHD5mX/WZIu+KYgfpgWmw4H+whoe2AlmKtg/naTgENiNe/+xdWH/4kh6wn7rrJ
sv589RFDS4yxmMVGk7PYTbVR7hHw6ptCG/xr00Dc0QXddPP6RV8oYXjHTYijZEBDFD65D2ioU71w
2EL7BRgmpeWslS2KVec72re4Ab6nV+alh8vzrWPri1fGkkFDCd4oFeLzj8sU0nOJjhKbGvzgWUeR
qlf2fN7o7fhJkrZL4lUbvfeKKH5jcXnpwjSzlhYdxlLkDs8vPAjTRBs7UjqhKV5ZdRAfHESzd1Ds
bTgDEtKVVQLlIN7l49PN/n83mnw2avz/arbI+/nLg/Wbdfp//69e/Oh6uaRgXsgq/ZY2Xwqay78P
KZ9+0U+MC5Znht2ckKkcWVSXHu1PF4f9bnkkl8mawyLkLqPHvy3U1jtsU5xoYN4u5Jdl9vj3hNF8
R5MJCzVTS4IVqRj+ZML4u/bLx7tBR44BjMGr8VtDN1K+5tlou0eacEey+wYYzVkN/9DRDPvgemN9
4zqle230vK6xEypj2lf4q0Ikhcl97WkkC04xBjhNMwBh6vO8bfEeb2fmhztDxOKNBeQ3TcOSWWNi
VHSXZZtT8Mkr1RNsXOqm1q+Bq5ISDIhANxsOW+1YXTD4XjcuxrrKSrrzMi1zhKUFU695StLDnGgE
G2ozev++Ld7Y1E4aclDDWdEYFqOhwsvNt/P8hUN7nnXWCKkPu4FxlkT2tsP1fOxUvv/lmXthLAtI
l1/1SynOpRg+UC7yHwStaBCfX6q3GfJMsyXW7TBY1xkB5Q/WEH9LaNM9ePW86Ldn5Loro1dzheQ0
N64CfQAm6hcj4XTufBZ4Q7Fpy55TKfyaxBbJWii1LwI5r0cRBBvpAIzsKqVCP5+uB8f9NGkOTBc3
XlupM66TyQG9MmvuJheuBP1VZWvdrq2dsP33bYStAjg0v9jM2cMNjTA8mQimcWNGAkNRTO7XvjNu
TBwN36VhRRkBdiRyrlSLYDTrAJj5kuAVVT99VdHaJOsy8YPPTioAa3X20e+69YBBRWjdlb4MKnGR
Yqwuk2PnyRkKrSydT5mvH8l7ZAZj5bB0kvEwmdOkr6q2sW4EfcOc/ESFcHMZJbfD18I2d33n7kp8
x62hD4jCybtqVHysA+e+ThrRr10IkCps84EMbnfsL/qqvyg6DDUWRw0jnHKwZz5Id9wpxTzjFwZD
KmRxUdjaXZfKcmvqDJnn1oaSWwsfzfxjXOTfDdGfa3EysCU1TVgW8HNzhVK4W+Ed3+je0nXs2ns6
TVew5cPC07JdM/dyZcoMXUZbklTDaJRpBTWbH5puBFTHqb3pA6w4/7HOhxrsSaVb3N6hdS69Apkw
M1yPXDv+5h3Y+dQOl4TLudRnbn9sQw9SNfvieiRILAqSH3gllh+AqB4K2D7ttyjC9uIxGImL+kvF
zGKd1JO3bnJCw0l/a2Cxkic6r3z9pvXgIWt3zne6Bw64SAxA90Lc+IM8Kq8/k44elma0ztOjF0dH
u+sgLZUk1EGKiQTB2J67cQypDTs5+UrtJMFmA7zg9Bg1EO8Dwi/wHaAgVJ/bnm+T2E1CWmXJPydY
h4DBy7GD/hvod2njf+uJPGfkbK40t2Vy7gwpz1o9e320xb9SuWuoTGWIwNR9jNxUT3FY6UZoehNP
0uRbuyKw5EUwFdYjAmR9XWdWfaMzVt1nmbhuLXrzZ3nfAJJ0OZDO4Hjz1lpH9ULo76KVkSgHoL51
xKOZ3dZUnlk6D6HhRh84/UP7DB5yVB2d4z6mffp5SCpjze0z1tC2jdCe7fNWlR4fGo6VJj2izXPM
a7imgNbMM/IjOAI8F46Gm0fBBqzVZydRXwKcD42WeeBs6JuUUArzsTWPZumLc0MoZv+yuo18g/YG
Pe+V4TZqHRnuR9l4ZzoQmDwzzyqnrLdNn4orhsHafvQY4oiAP70u8So5tL3rSx0Xn2xlfgAm7v6g
Vx18SKAGrFkJDsgJyLmMHQGmNRAfMGzkX8cpcA4JDrlqXZVM2pTfpXeNnQcgb+J4o2m18aGDP7Kr
ODGsxJBY4Ia6pNiQG0ko5gLtQPzgW0B8JjpSD6pUzcGM5gCpmynvJk22RxOH4dqrq+BgNl10Hmdk
1duaJUm5I8yzxCW474LCP0y1xk0k0KG9Io7A27b1Uzp8rdZJ4+4zWX81mTigHfiAhgCrXHlBBbb1
qybfyciN+H5n7axtzUONXuXANthMK48tagv+mWTIrnXW0J7GYtXEzbRLzfoundLP+pzuRh1Ma1R3
t2KsvtrKJpOJSOAuJOezPqu5lVunSYiwcXVYrP+Yeo1pxy9752/1Gg2o/0F0wdMv+em41d+xqy6C
K05N7K7s8T9LNf8dglDEXnQhGXWgyvpPqea8Q5rF0Y5YcYcZ41Lf/V2q2ZRqHr36nybdPzPcPp1S
nm37XNclsg97FNEXzm+WHDATFue1lI1HUZ/JZBIGqMYmP6pUWyuGnVDRUE8R06mSayOIUmboZrrW
XPM6pUOsr2aNM8Aqpe/x4NkD0M1R68B1z769Rcdj3VtWJA9FaRmPVdoRJJlgLSpM3pgaYp0V5N+D
yd4R7eof9CiIacGW002uOWEDWsGV1mYEbzA3eYrLMP7qpeXFSANvZbcq3xYGwSKJG4hdwaaz1eY0
uXO8wcdk4ClYVKpXVbYBxm5/9pM0b65NBrdbQwZCW41TVFpX4KvfT5Z+HSfE6grry1zLg5D59yyX
66JBiJE6gmQFM4XK5x+T5XTbTcQcYBQJB7qLxb5E0mCdS2qHlTmPPimWCb7lxXM7njUDfauR/h5k
/tyMp0VXldLsZrb5FzKVrQpgWdP0cNe9Eez+5BSdD+p7AorSJFwizXbmENf4EHpf03CYdhrpqn0+
UD8kdq4/dEhBfbAHLNZ4JRJXr1hV82MTayr7q7f1TziEsWC/9lLf5T+K4sej+B+oPJdf9PPFNt5x
ZKINQiuZ3ssiy/z7zYZAzEu7eA7JH1kagb++2RT1AfoBxzMWLxeLzX/ebJNRCIczpKPwlPjR38LX
nxU859r/yubgz/q1nmfEiCEa7w2DfE5GdAOf1/OeDqAV9Hu+IQbd2CDspEaO3Qi8DhBNp8/1LYY1
h/xh2b7VIQqWs8Ivi8oy3oS/bHFgoRfDgfOkJyXwKwD3ifKNPbOUkZzXY1bGlc7W2qWVlGst6d2Y
niQlADbZ6lDEhvoERiM92HGtbqLKxo+bKW380mh2/dg2pC5va7CYHahMO69Wc9H1Nz08kLtIRvlZ
p0r56MzCuk061fxQTV2hn8vEQHpQNX2Zk8Cew8Z+DAC2UF22HDUBMSrhr/S50uR6tif/vk1yauWk
imEXBvl0MIy+TtbIVgADtI2LktH3vD6ADTp315WpJmCklsgG/Nl61d04rT+mhzTzOewGDSKKIDOo
zOuh2ic+AvlWq/utpIPyRbdF8KjLVpnbdir8ESj46MFqFlhw6CyTzdH4kWjWaZf41cZo3IGDVDDW
CJzbAMahTzhICork6DgVWfFyzv1t18feTdTVMyAEpvlNaLWDdTb2dmuEbeU0577QxPt81OZvRj4g
X6fOzrdVVY15KPPBu/B6vLRnc+Yy8jZlyhGLnoXzUAKJitb+6Ml9Z9TxwWIeei4yf1e6FetNn43X
OsTNPo4qbdf3TGvHaCIxo5S9S9q69EuqWHQ6a2nNjNx9KynLy4HCCtghOJ5mWHs2B5d7AAqBhL3v
tcqCYym9iBSYpM6cG/JhqPzCIXKt4siT7i2F/bLwunr6yLabbFQ6lAe3LxOLY9uythvLMh8pEAYf
x6ctIH/aDgr19DTCX4YZw9J8Pj9tOJOKxWX9tDc5dWU8eq3Xm6ts2dA0zvlEHyPHYp/z9Gu+pq/V
PAxfocraZ+PT7jiyT9bLhmn2c2+sOTOKaMXf0UcrCA2O/sm3lIiPOSOmaGU+reJRzn0Phw4t65ZO
DQK71ojKidCg6IOCztRdYZ7K51vwDdU3X/PnT8x5rXnnS6/ZiyfrfF/08TWUr3LaLuLb67yrrfmO
fq+4wxzQfyrdj0Q18BaMyVhfOkOjktCRcgLm7HSwp0UyuDRi5slcS4/zk9e05kz0Yz7imwIhbIdx
RCY1ZxHZbjulJ2HHiRqBxBLNY1s5XlDa2vk3M2+TFuh2Yt4hFr/jxJvfpsIrMzjR2Lw3lkmTZE1V
2jV7f4z1lmOkASSzq7RV0iTbuOE4ORdGooUiX1SvgR0NHzWs5HsVl7SQf1nWf66Svzqdf5v+sjTR
LmdtgvAITs49GYzBxhbkRZH0lrldvE8BsIc985zPY9LaKH44V2lzPoUF8LRdMZXONlBpd8YM9a0m
7mnP+ukPYeiJXQyyD8DB5+szQABvTKOg3GB3bHg7suRiykq43bKPjlljgRYN8vyNBu5pl2dZmen8
obiyuS4l6cnKPNRN5pswSzce8omdVTj5hQI8R+5Kah7yoEJpAH58NbDW7vqZMVqKOuosZXyyKu30
zE8DwE4zFInZhM+AMIMX28gPDGmx9A2gRImiSMNCWfW6H73sz1xbT389HTF2RxylUIJO/vqe1yHo
Y/KiJjN1dioykv1kDOVOU2TqwJLJOaF23Rs9uKWp/Wwzw3ex8KbQKtAY/K3Pb4NsV7k15RvhxFdU
cVex+vD6Q/nbo7BcIcDbvcwR6KufbNXGYDYDkXP5Rqsos1cxqTYDDwJxS8TPPV3qn1DCke/2y239
7Vy2qqngvk4xbfS8LktZ/d5Af/oNPxvo5js2boBFdHvp+j65YX+eysx3LLn49NCloE36pXRzACTR
Wl/OaiZmMwSS/y7d+BH2H/7fyDiYQDEb+5PSDVP/82cOGylOXQtMAlBN1qtT4ScG4TGdYh1XQAkD
a2SRQjT8Keq+EfG7rYl9EcCFdvUs0+9mHI93YpATRRVpBeVaZ96UamLLrBC8+JUMqjDrj/jI192g
tvkYgP7J79viprSbs8L+sOj6BwzHZWiCWlkzFGdzABBNRuLntLkc6hmbCJYdD9hFmm5g9tHuFXvh
Gl8mf7RJ4/HFlW80NrB26QKrs+5pt2mrFgz6PJYOJ0vn0ZViHTc4wPOWwLDxgy3Fty75onU6/Ztd
TuyLn1mfGFgp2NNtfDdl3VkQWVf0rMEbDd3WZaQ45+JzrM1w/YbHIRuYJIZ5K99zcA3TrFy7pb3X
I0lrcf7aUDEYsbFLi45gmYQ+20d6ztsF0FRCk0rEeWF37W4cEdybWoIMe2rLjebOVBM1qTMO4UvI
y5QEhJn7ZwKWS55493ap/dB6F3sOLqB0qne6r257c9qO8otu5W1oNV21aYaRl7iuw5yQsE1iN2EP
jef9pJL51mwSumV6SYGh+1vpfEus+ht5rgdH3A4ONCEAekfhXVYty8F42+n+2sm6z85yMo79DAFJ
FHyfZnOf8TXrjEmi2AIjLcW969LGLjwr2DVD5odWDEVkiqzP7jwOmxbzQDhnwllbmi3OGu7P56i4
r7lwOjx0RGc5EYdMb3arcGzS5ugigV11+56UwrH2L8axduhXodKbgR9FVnnbBH6yo6PKbLV0Dro1
3PoNUZx11GyJ9LyUjtcvqWjRrg7g73gGSPqp3Grs8HmkSpSz/seWTI3BMj/WjrrXej209WrtOfBW
iR7yRbCSWbnNBhUmdPpgtWwnT6yFPuxiqT5rbk+pJW5NFTmXjcb3RAHUolzMxAMP3UrFtMnJwVIT
BPq5tyjV1d6PaZtf0ZUgZI5OGsj4rL4QmfONA9772rV4Cxhq7sygCDklwTfqVySjbQGSfkq86t5V
VUO15X1NZ+MnK/OfsDBD23xtYV7XXS1+vEKGXv75z1XZfQdzw2IXxKCgLwqaf5+o7Xd0dVmtF587
Qt4FR/33WNN+RzGAYdLFPclPl8nV3ydq6x2JPmiHmURCIcBy+EfL8lN19EspQNONX0Mrz/A8/M88
FM9rNoImemDlyNXNqTKHddm5UC8dk/zlXWT1IN9XCocbnaI+YWyADgwCp1dNyapy2gyN+TxnoW/H
hE2Ndo5oIKtB7a6R6TX3KggaM4yaQNa7SivI1xtq2vh3GgMgv13V/ThQG6tOUH+kMIAuE8+PvumQ
7uJb8GpYZtppgbUF89yO36vZttYVnBYL9gYMVhmEttvPdogQ52CkXNlhs0BmLtvhO8ivQ5PHH/Um
u85wT4xl9ZAU9JG8TOyQ1byfgq/kUkAKzn842dLBM/fQvDaJ3xNdpvecF6KL0XeZ0wpe+Trk8Lyz
0mpnl8GnAEukbRW4tap8H08PSUI2ZkZYZpasVUYSneNy+JDZBwuol4WNMYHyUlSpxkDIuyrKW60g
tZvVQ5SXU57f6zlRFtCzC1BvRbN2mS5u4yhdT0vuHRmSovRD3W6+S7IzIIldCJ1ckNmsb4XjntV+
8DAgVTBlvR96Nw0tW9sluq5WcYuzusJmsXMxEYIWtR0Z2pKFhfS/xGrWtqeCs0Y5R713/Y07Ow+V
LK71KR3B8RFM7E+XoLF2owpWaZbtB8NfVWn0JXPsY7VYCNI2O7rjtC1iMz8owd3Us/JuqmbyIsb0
qNTUnfVTeV0YdBtQjvu3hW1gup6P2ZBM29QfxSMR0taan5WI+ZSGuAgkW5fm75NaMK6GvxpUF1Hc
AtSyGVbyuO2ShC4px92Ej2sO4VRBR83H+2Hy47XZfeJl69S+qameTTC8VlCfR0o/l7LDw5+VdI2i
dBO15I849H3ZLO+imnFdBexj502tuQvQSmYTf080tWpFoylholp9mPlw515TXEojA4iXJIw/5o+d
034f3YAM1lIR4TBTrs998T3qe7n2u/5IMwJ4rWKqMxI96CmDyGsTvF5VXpfR+MMKkruxNs/Gdt4K
yHcrbuuSqsJZ3cxvPTFtOrJsyyY/tGSi6466jRN5jYR+L/osPtcYKa/8zl6z9CRHrc58Zl860zUS
FpM+XhcD7lApqociqG/rPvg0JhYh2K7/6E/Ve0UqqzfHO58SPUkQFfGCy6RB8FJoRFxgWyY/NMNp
2o6MyhCLN1Z+x1R30yjvvHZnImaLPF71TPENY7aytdWXab7xas+AV9KLtrwtahkzB6tGIlDShlNU
RNLpoeiHOHjIZiC7XZ0UaDlbuZdmCSvMG6YkWlMhCVQLxLXQc3N3U67iq16l32yb0Q6QRzsvP+R6
Sv4XsZDt8ED2wxx/zWoQhrFVpF/SYs7drdE1f6kz/xEb2nKw/O80gOsv2Zfilf1s+dc/O8TWOwYr
L50y4AD4toMskgMGexpukP/sZ/47gxdId9BoIOVBzPif/cx9R38YRyoCds7BHEr/aD976gH/sp9h
QWEfwxGIpgvHHj3pk/0sFVXBszdtgrZUICx7mNa66s4y9quVGI0D53j3zplLXu7Mpz1HBA0wD10i
sfxqMtXo7io7V50E6iRs7dHxpuTKMKWiS+tZF2XlSyuAIqCGR1ww5UYNnrM1Ggb8pjKNVVsm8wNA
oGRFzjTz+kzPDkHj3NPESsh/syxK93ZCV5NpXbtGktLdjlk9X9cdNHwX+M1lPxg0FQfhJjimLF7I
lU/zmUYXzi0sL0xA9JYsoid6V8orBRBOINULFDGTQxTt/XxIbthnM1ocrn+w4qHfesoL9pOskCOk
k8fYX3NqtaGZMd0iGjZXvQ4CeVV09j1aS3JMkubWNuYUOA7KgMKnHC3UpO8I6H1PxQKaW1T60RoN
ezPlpCbTn6bIB8C1T+aRFOEhvWxEU4Z9o7uHAZ9c6LWLp7srlfjWBG1GUDCSgs9t6XS7ib1kl/fK
38x1mhzmqCw3kv7iZU+TtePjQR6qBr3bEllLFOlsk/gTVFea7PX73NKTFR1k9nW6a6T5jfp4ViqF
myanz2V2hrYdIIZ99NvUIZ7cbO86ha8qHnEAOi6uICfi1xeVX275lMXemMV87urdx1FvLb6lVPnf
8sFpD1oj5M4xOQ2MNvl1kcZxRLFErVNrYjsAchvOjYtv7Sk0uYzvnFFftNLZsLPaIFuDTbVCexyL
s9jtm3U25/EabGDC6S7Pdm1V6LvcMlDHVJF+REqMtoLPCwDWtx5ApuihOxT9fdxDeUJpF++NOLcv
AywG74cxeuz1+GNatt5ZLAlSHN2KYPOWCX1fNY8IwmnSLifeB+o0s1vZhfZeQzZQGvKKqAXgTv1E
eGJUzvOVnfStz4khTnfplLxHJsFDWusRma/ZA1KQ/Fj6BqqxAOvSMBZ9GGR2cjZZ9dexGOWmHeob
e9KGC2HLS57GeD8soqNqcGYQxJ1Y+mcbr+/Z+NtYj4YbryyhEXTwxTkmejNmDGWb4LwWxLHrQ1O7
0hbwcTos9cgCQ9Zjj+zE2olKfU8CcORfdkA3CwK7rel7uQCVDTT0ocjEmaiwVZUkQ5Y1Vax0jfk2
GK2vti1tupNIR3LnnMReCyAvBF7CyxtD39RGTfK61UEgLoXVfe6KFoRbqCxfu9TNKdrXmoGOYir1
Vh2reCofup4mhZDpfFhUc8Z6kqW6Tdzm479MXI8tTNuJqPWyo+8hS5LbWz+MzSIN/2XhzShiauZN
VlInS46Ood3RYtdJSAj/1ahIpZ6iNeAbeXwuUYczY/bTfe9ATPhlsX+hhXzSrXtaNOEBEHZCtitN
xeXnvxikkrJOgmIwjY2Xt9q+KJFBrXKjcb6kWXGn0S2uGHF75hs4hGUpfr5UI+NmkEfnCUg6ISjP
r+oMoIOhZ5IU3iRxSHnghnoR6Qd4msMbvoqXLuWBUEMOiaz5N45ZoFfCJyBCZyWB5TTNmOJzOUw8
HHa0ef1evngpTCrsc7hHfieYGUFh1MwmN5kX37WQTTeOaPdFjfv2jy9kLrkXyGKRYPCxnt++qoq8
1KLzA7oDcVrsUzHbpOaFcZf9YXQMzwcbvkMmAtwIermnrhTbmiIo7ULfGJL2jKEZ9QEBlfjnlFcU
Hb98eb81cs+BlH//Uvz3Nu7Tv/93w2AZvKMwpi+/tA7+M4K330FYwp8AwWPJrPy1wDKXpEuHXgJ9
AbruyzH/74aB8Y7/L2BMUsAojRjO/EmBdTpsoo3LI8016CZbqOZPKbFjzyyZkXO7jkZ73bTlVkUe
wapqNbUIaWd30y3d0Dg7j3p//3/IO5Mkua20y25IoKFvpgAc3kbPaBgTWAQZRN899BjXUv7aQm5A
G6sDTyVFBZVScVZlMstBZkoMZ7jD3/uae8+1e/XnTqofXp7f8/uTarJBTwzc40hLLqEw4DoSmcPw
cduOzr/3Cv9VbcBw+o8HFPMXxugrI4ZKkun1ez8//X9t241Ctz8o8Esas4RtbsYtv3fZhQFTH33e
8cWc7+zEUlgmy+FjYuvQeXp22omz2L4cShmsiHzxdAS1TR01T84kLc9trXh06wqkzK5scw9XF7WZ
7kxvAkdd2TfWwYgkDPKIOzemEJ5cJpobK4wAawmktlH3u1mSthZDyqK0arfuGgDEaT2iCZbL0Fyu
+24EZqfURTzTunXNY97GErF0Zq4BXyCDb65SpqtyLcEwSqfxaxSxARXaVexI3row1IgD0HrNW2QF
FZVSPJVJvTO65FAty+WSd1/NukelGXpm0myqptjJZA8IbdGGY1PM5taxu4uuL+3NsP6hQXt11Llx
NaEjv0o+j4UJ3D8cVjpTKTZt0ir0dmOPAiG9BnjksfF/tvphBddL2l7U6XJqLP6dYlaEGTj4kurd
yILYiQz1apJCatCIko7pA6V/5wmJuQOaVcn+XERjubXyCjNd1ihl/xH3/BJ5Qi2AJ2EgA9JoP86I
KGOn9xbQ/9u0qdutAxnhoU7Sfj8RkBOoyJ6YdiEHz3ZIEYOlsvZjJMyPSTgN/hAPxTFvJP0pKuTi
iRl/w8uIPL8YWofMVibWum9qZEk2I2kCRmrvhlnR3HI6/y3iqNKOVmcyu1FTFhHM9zvbfJLyKoji
4lCEEyzZsLoj5glUhuRZY7mv1ddFETtyTKPWm3SCiTj7Ub3J8mZxDAbGkjVN2WUvd+UcofRvFN5c
M+QB26lc6Q2qCin6kmopKamV0iz5RpmxtXm4qZuDOdik/sTh0vkFJI8F/YJGcqKkztMSLOkSEea9
dKxzTH24lwTk5B7MBFN4Zu9DXM+tqxQ1j03POBHpin2Zzeb0gniGOq/TdTxFc+J8THL1iQAL6YQC
JluDcPMaITm7rc41yLatXSflfSPDuzIu+7kojkah3yml9WkucobxlKHOhYSit/GJOMj3eplMVYCG
G8E+qYyPyBGWi7xvvqZjpLjsXOpm0yutjuR7qM0ncsX7JzWTXdGK4jaNCMdjzwxsUs+bk+V011pE
0JHTbkW+MM1f9tVgDvejqtxHRvFZSMbnTh/NByKxn6x4DgNtlJ7qvL+RRsPnyd0Q5blTZoUhP/M5
AMW+oCwN+6zDbd9NW9TOduc2amUVl4aOkgCrSPpYmSYTqKmfHmXeQTdV6oeCAz/dj33plJuM6AHi
JIc43ert4Gk2+tqBzlCzjr38FildwbPVbKIZm25UB2mRPYzNHbrePZbNyVVCG01fvksRFErqY1W1
vjMum15y2I6RcGfG2jG0x2Dp2hu9EDus7sww2ywgZDLoDHtrraz4fJa9QR1dIpZTZmHFlmxPhSjz
oMidS1tLr6FuuY5afZZoXYia0F7VyDnVdgwdonROMrkgyZTdmB29ZESwt7UQyNvrqNi7pm68zGSQ
jGfZtcyQdNOxLUBGNdTe6Xwj2XDVaGWPTm58LKvQ9NVoedCa9F5aBPkTSmRt7U4xPaNAsBH1RXKN
b+0tl8KbdsXzx0LRcWWH2kmeEigbyWGKySwPwxQlS0OY6/4XtBaO1FXz4Lc2SOeObN7axiYtB3Fc
BqV020XL5pdmRGxZZawXJwIcSlSLGKC76u/48u/KSe4ghi0rR4oxPVfvewMmmkodzYJgU1Z3DwvH
gjUWhxZR/3f1yJ90AH/6Moxh1vKfhvx9LS7j4jKkoeFl9AYZjGN7xpJuQ7U0//1C/4gZ2upV+u8z
tF//Vz60r8yb/8bzhmb62zANdCZdwupmh8xOgUEV+e+VvSp/UFZE29qvkAOKmuL3YZr5gQLQQGbN
5/VumIaHTnYY4H6TZv9MrfdOJcJqiFLStEiusiktrfflT+p0wBKYTm2kLtmSMbPTwr9jZvxYTrLG
Ak3CaowcJl7s3fqpXRYrgdlYApceXwsJsWHNMkPi5IlJN8KHlPkDUEI3G7/KXb/Lx3b33Wf0Jw++
oq4v8V0byq/J6JHhJC+OvRBs+h9Lyhxdm5X0YbmBH++DMCQ6O2xPZRwdi0jYGwt/U8HFGVeSNwyK
22d5vLU1xnW6k9zrKKCDyhD5oS9q/p7M4HOvgT/5EdR+ebfu71smZoRKS1odGHEVM89PxKYZbdnt
ZHVHjhL1ntlfp11ubZOWUqgCMt75rRjt7DqTpHHexY3tYKMwlZ2SNvdkwIRbaebauNOFLagWpNyh
NmJss1Fbq+l9vbW0ZhcOWiU/a063zIGuFJjo3anXgSX0eSN/mipzBvOb40S8C8fWfB3CWXKuIoIm
lAuQoHL+7DQGefDMQq6l3Hzol0n6nEeLebEwcludT/5cfWWbfnCs2xH681g0m6b7zBz+ZGay1xsR
0Z7mXpbr42zesmRynREp/XK72GgB+g3qCFKlSzYCZIwkh3JUj0ni8FYh+1SUAlCVrrE+CFlx9yvs
jsimXRItI2lTVRB2jAvUmLBP1m4bogELh0DP1qK84FqpYaHP7bSLw9baIsKML51BTrY2N59NPn0C
LXWGAKgZQZMWTQdoQQ4MyYz2dp12/pDx01kbjV9aqIYYX0S73LcJov1Rjm6yMrfdpB/3v1Qj5UkR
mhUSQjPAXHAj6bZn82Gen9F/wpnJCfbd9/GHxvjiJS9+/dePsqbzH/utH9Y+rGvpFUCA0I9Ytv8c
kQpEYtTokM7A5bETV7+dkIbxATUggfTwjjheaeC+dcP8I/5N/oSDWddY4QI/c0K+PzvO+SXrEp6j
YwW+vU8ebUvNyCQrh08gjRJrgW5bzcQ8eJHiIDq1krrzmHOaSFYLlpvYTK1DZPTxl0zBg+nqNim5
ODEG9t30jXtTb4vSk7DPBFkCcAPhTEw6/FADfxgBHBnrYh5emshi4QqlVf+tRfyp5+wbAvuPaOuz
Sv937vVV/VbedeLtrbt4qd//m+vrfftX/5/yrbP8/aunkd/o138V/ze+9fMP+javQa6A/0EBmsCc
YE3d+E12p7HaOjueEObyqDCr+I++Ay8USA04L5aK531den0b15AXzjYMgJq5Pr8ryeedQ+KvHBM/
XOHoYa310TRs8Ab8tz/ebU5PKb1CHXxwdBjVoycCs/5mtPpudswUitYF3fG6EjTpqt6NIRU1wv07
6qM/YA2MdqiMzZzRfKIy7jCUHsxUajTmaTI6OHDffTp/cnevP/oPNzffYtXCjgE4gp7wvb87Tlt2
xgNwYQMQv+pamJixgbgsxdkevf71azHofP9qAGz5qjMmwvyAXvzdL0pY3cQWwx79iecBVFu1PJQQ
b1iDW2lhAucR0yXI9va+zrtpgMk3wRmznSXTTnhls8fGLlK4k6wZAIfmIevIhbzo5BA6CYpCW46r
3Zg2tuGT22eJIwKTdK/MGSvGJCq+zKnZYfRGY6lcxYpKzDI2h0OamEO1r9tpRiy8zHW/iYdMusYn
oPgGbbH9UVkabGRZGlshmXhhB3W/i5vAwM76BGYjVOm20ok+TKsaNH56lmuUJ1OGYKxgfyRXtrus
+3c1UeY7TIEdj9Ichf5w3tcn6rDDUbLu8MtRUV56Ba1CskBYObGki4LwLAOQhCEPlCarPEB28gSa
d1RG9PloCCJ9us+X5G5cFQZaGua7Uh1V114M9Bgj1zmjro/cDPOtFCUlCDNbfR2FPbFvK5lG5fPA
XVxvBCf+K3rnPeT18rmv11mNUARJyTk+FSktL4tYL26J4Iv9Cvf1lv2P+WJrle6TFq4cUWI0DwlD
rWlXdTP+0XgRCFuUEquDhO1bkkLme7nt6atKheJCTw4z+C9aPhQudQlYy+8kZ7xrNTIChRK9YsBN
QcRUOd2t8aisEhsn5xEdRDIGxlmGU4a2mW8QATdbJhPKLonXj63m149re4/rJErcpoNX7s51oQXa
oC1IYR0Eq/WgbScFuASi8c6tyCV6iONeDZiZPGbonewyv7YIJDrgYbxqm1hQ3ajtGCSWlWW8A4k8
RY/IlOpk18zLlF1NBagfC/R0FaZfhDk7Ov5DvPA7hGD44F25W5rkicF/cinhdif9sdDKZZNPyXjT
tuZTKIk3JY/DS91kW5yJVPcXJ67I4BmXhYy4MWxN/Elxh0fM1TUR9x+LMWz0DY9e+kW2iALby7mA
tkXaYWVfk1U/M8mpx4aPBiegFMnOXo7kWzDOwp0jrWPfTg5eK5VXta3gTrZyDNitVppBNhvCrVll
ragzg2kdmz6InhxJvHM96WKuReboro9HNKKDw+jc5xiVSn/lUi9elTpJ5mlnaz0L0NpVOtRKrbRU
d8Xq3c8R6X91skWzfOvs/gelnihoX0cj8sszKcA8UwOSFSBAvCMsgfLMFTifSD91W/9/eg/T8H13
+v5QFT4kZfTr/87exN+10uef8+0aZtoEGI40a8BRYB6/XcNUgwDcDMpAlhZs5b4rFJ0PcAoZ5+C7
0Mz1Gv92Dxs2uk1rrTxNlCw02j9XKJ4jKP5wV+GNRNNJ585KRzfeb+vgsHRVqXH05YvCWH8wVlV7
XWxpy/zMlhm4a/F26YrXsMOo1GSWN0/9y+hEDyyB75UCaKKzFEed7IVjU86fktnUXHM2rjsj16+i
PGZrTVi3vY2sgkjG5ITe8mYstki2xdQgowji8Ko2va4iAlR9nqb8ZAKBUUwcxZK/aC+V1L3mzmuD
YM1yojc5vetjfLzhCME19LniVoQwPRe6GbNXgqVVpYuqyacDmfCXJieVqkCUREnXCGQVTcwBPHhG
bQaaSvMMgqQYouup1PwUE/KGtvMTEfMcXW9yJgJ1mVLkFY472mBICcpmDIBYGhou3/zisUBZY04V
nBTo8EN/r/Ydjd8S8q7h4jLDUPLLsVefzKbSMcyU5C3Nndx5JA3UX+vZQNFX8jbnr4JKgX+oMZTt
hOLbSOnnuD+kjbnNhn2u3kxoQhY71m44lhbPaloNobls4x3oRocQ13TupH3e8RMzuTpkiR7tEco0
LsPshwgj5cg6fypsvzlfn1OhbrVovMxN+ZSvMcbz2iqo+Y2RJuGO3HtXF3FAJQgU1rkQWR8HWl8G
TTtxkofXTu540cQHwn3j15J0PeoJzPjqfpHyjbXUWw7h1wwQClhG6CJ5Fz93RlqfFINBnmiylwWx
501UOfc8Oq5eL0FhbavsVIxvE/6AnGRag0V/Uh1SUMRNcoqwGGAK3TPWlDzDkDdy51RuZqu7xOIJ
E6LzsQpcLGJCpAmajGdB2O0nVVxY5Rg0uC7qyVV56KC+58NVG88eYxE3Se7tJOhK4GVvI+FpIRsL
NyqdT4vFYiTq97Wz7OYy2U2NdowsAlK5PpyFdieKd1qiHGQz3g5F+DSWH7OiPxk6GJDSuHLyDLlF
uYmmZAvfxLlm5mIcBHccK7DGbXRPSXM3d6adLhCywFU/6HyS8E7uG3CoaEYIb+rGDR7YU+Qo23wq
mFjYx1xCyFUv2DidWxHVh6y/VJCC1OY9a/CbnOXKxszVz7NRk7lcZu4gh2glSz+2XlbVD2COYACR
MqUXin2BGSKY1y8i65m6LFfk8b7O2i11Ju6F58qsIOHKN4txL0eAodakGmhzM3DONufbZtS3C/pj
g3ZxMRr+ArPrNNCe06a6nbXBucjVTHlOVf75VA6kWqoJPacmHdMx/Qr29rqxqiszQfcp9fOFXC/x
qSTi2FrCZN/SlZIVoIA4mvLfwi7+CdeTsZK5//ug130T0V+s8tc//NudhIyfZgFJ5Nl2xSDi252k
fpAt2jwAWCryF2a/v/eG2gciBjTuMpBduPO+1/6rH1BfrEtpi1YOn/1PBdO/Z8bSucFaA7GItIPL
8Yf5ru3Al9LNofVliw10mSLJnsLBjaZ82+ZIpkadGd2EOrDWL0NCojVDXFvms9xxUirpBZ7MCoIW
/mBLaW6G0MA8wLqsLk6jnO8G1LvOIG41GTkAo5FGRJsxVu5a6zYshO5+9wH8SScIouCH7kxmXQ/4
g18Ff/176IfM4M5hWSz8bJlywi8QMn7mMo6OU1wMqwUJYq+bF73NrgwdvVm+xAlAbv4nLfJeOLEv
Cc1rZvUASQbhXXObD/HdUo+vWWpie8o1vwvFVUxeiN3Ft0ZmIPouy6cxKTFt9c+0/75NX9EZEAEm
Vf4cxeYVL30lm+KmKIpDh1hzNfx5uZ7t9UYO6JiuDSPblyK6MjONZm4e0dMNACfXsjlVPChpbqvI
DUr47FKMcVBlr8VksgrCitbW+3Kqnih7XVGxrqlAjwnloEmCBZ7uTqZ+n5TqhZQ3+7KQIQFUO8g+
sjv2t5FDCmvOLUsw4U2XcFxOM5hiaynH6iKL1C71Y1LEZYILZvUqtyGEMJXPx8AkI+/GyTogYdmK
vsvjGDJAhffryJHeXcsry66ZIz2YGxMG80q6Y5pbuuUZf2esJLxiZeIpsbxrLIAoSr9N8IHvJENF
1SY3lSy5RM5nz9AROBmNbOwkesuJGsJakT7mme5Tr6CfSID8GTEYCM+YmI31EIEkyEAExDduRnJ2
CjMohR3UrBCh5cwTUgVoIWWFDNkrbqghiQFxxAohmnX5EK9Yoj6WwyCrxmyL/iUQUX7RwUGJK+tB
g2kELu+VkK2dPqaTL1bskSQ6K8AW0lwtZyoSA3GbBV2RUegAvVpqudrZZYzTPerHg6jJ6IysyScI
/VmWYvslLROdIaCVPYtGJFeKTCqPk2lXtvUo4AcETZdU/tTHj2jlLHc0hhMC34r9eboodw5YOkwe
3BAOYFyn3ddLP6w/+36QaW6cpX5lDpGfcCY8FJH56DiT5UWVse9mKOwNER8yIYsuE6l4XXZi9W/0
p5I1OlP/pYR/OVyVhuk5c/ospSnR6To910zmmACs640sqrM2fahxw+CUnJkNhHhaRPXUj8K17c9x
HN6ERvpUVZYG76+t3THMCB+2GleLpg38l2OCJcAnZL7AZse8xJLG3pND4THNmPmWdndL0W97rRpd
lW3GE2eW7VmC/N1FfjTCei2FkP0P7Il7TUEzrHsow1mSAp+TzGI/S/IF38AWxcXUIk+IpFcnl/Dz
saSIHTW9XDT5xQqNALnlrZbJl6rQ0gdzkPxxpNDD508DAXGLv7o6Zo+R84y/48JuK9MntmTT2U2L
N0dO/K4bfHkxLhPD2Q5SfXJadMxh3mwmRgPXpB3anpDB5anFzTTFN62h+JqJhwbSWu8Qsq3NSHzm
DXuYrpXcXK6+qLP5sRcJ9aUjqNWs0m/bhSebPTEoLW2bxnpEA14a7jw+CY2Fi1h83bD8sK5e8L3i
c39xcqq1HvDFwNDBlF6ytEPe86p0g7NJpfZiaapXTpPUNxO8lI50WRbSIeyeOylFd47Wj+itOzZz
EAxeHUesVRsa2QFWnbrw9ax7ZCmklT0mxbGK+HrwUhuhU6DKNASlowZEgjxWQ5WfkOUCt9O7ACbQ
6EUDBk4qvlIJjAGv5CZtl95mOrY0NhLGNHMiSmIzhz1rJKieX/sik/o7iUsqehoNvX1cqmJhQLCK
d+vBKEEsFfN2gkjdHYaJvnyj6aNgbjEM3ac84rnYohBHAGHI1IfgLxZl2nZ5MxS+NBLEEaRqaG81
qCpAB5eqXfDU8rUXhUxwfA6FbbsoJSeN1ieyE0ghgEvMsiYTs47nEuXJ1OnDVtDARb6DbwYdsroM
d10T2/3BzIejmgkvc8ZNJVXEBAs1iVZDbQaIkTFh/cCXWT3EA590bzHLY/zmpyMBZFBYxl2XVcAH
e8I+Qqvey9Wk3whjdAK1bkLUVSQ7XNuIQTdySY+hlZyVE/p7H4NNhAeZAGbin1t9CCbRvAGyeDR1
ruvuph7y6YUdJ8tNbu05wzqQjNIW/TwyJCmZothXocjIbt8J5xCjeT+oCXcU65W9JDlcezO6crJS
E1iCV1iAFHv3y9KPkpxVM1ZWohCEalwyK3tW2I2t8FFCs3MviYvQawr51gmZcpE3aIeTl1ht8Ev7
jVnawR2NUCW48plFKq9Y0ljVIJQyPmQjt2JLqxVgGqH90buivFDWn18XBKa2fCq//M4ZhWWMty/q
j4qmBVzbyv4fM4fR1inJfy90d7/+69d//e0Q5vxDvu3qwHarWIDwta6SZErhb7sQ1JBsBwAWkCGK
mvJbwWugZwBYAPH337u6Vdb6m3aVbZ1FUcd/zouVdT7zE8sQzeQn/XFhICOjWUc9KkoawP6rCuY7
nTvIThJ00kbzqlm+nqc82hpSthmQWDKIJYY2Ny1fIXUViA/A6XJDCgLGSj9qUqIV8Z6jRHquMgWp
2Iwy0+Z4yTGwZPoJnv82QvM/YLk04zTai1y+nxB6lbpMiCQT0HwcMuqU7nLR+8OADUM2Lwf1ZViU
y0LgHV+YIKoPxB0zE2mdL0JT0kfbmvML3nDlQjItRudzaGDSIX1RkmAPW+gytKtO+lIS7DD3pwFR
di9cgopdWTrfx1sTumdX7oR6SrD+mLgMNPg0pCCdLL76U8IVH05V8TEOQRBn6S5y8j3bTPwMg7np
5eJuiO/NLLkox6+S9GJ1TpDiSwUVwYy1Tjddq3l1pL6a86sA/Dkb1kgyZE42aIRDpTU4eJFvIsyV
B1+t6xNQJ6i05fzIZElnMh9Bbe2REqAUcwJjXG1PWdd6LR/QRM09VOLL3NwlhgVm/1TZly3FGlrF
rnpK535XFY0XcoxwdEiv6pLku9FQOZg4/bCy55L1lJcULE+VoFP3EwpLR0wMW540qQR4NeEzBGMw
InYlmHFCoFlZXlGmX+XsORKwZGPyj82PRit/IY1NkLyZyXtmygy3Jtiu1Me3mRFxTo73hRQat0oz
MoDLzeuuQMOQohDxOsrCXd0ab2yqer9XhbpvBrPAsURh34Oh8ib+DM4Ur86XxxKtqhci1fQNbbhj
jrmRpc+60gbQtzZxmz8nQ+qDiUUaCXPWD7nGEBbPCItNL5PCR3kyafyDKr5Pp2arl+EuMlrcpz3N
ASZkDEAvZfWFYdk1se5+jJ3MGZKNHm97ZiXS0jSuEUvPhsa0vYbaw8pa9usq3EtQJBig3zVgahWK
9EZ8hM60KesvlZH4or/NporNt+O1Q7fPG9tnLOPmlY4qPEjta/S0HgBSbyppIR1OcwZE2K2ACu+t
hRk/YLQHE3s2a4LrqsJSpk6xb/MJ1ra8k7tDKAuPkCA8eHhux0HzFISBNt+qVm5PzO73aUNJCskg
GrZNlz2ajLR6/m8zq+8LdbgotWVXx+m1JFfH3npWrNFvFIDGpKN2DCC1tb3Sut2MkE9NobDFn9Wx
d8tcOYRjtZnkhxgLPdNHEWA535Dk+FEZ9COFoDXsGyBK7oJCSm8RHPLgdyioNdgd8qLuyU9HXSwT
YosKk/HadG1OyppObLU7WeSBntFfz1lYb6Au76hQ7tUpwZiOBvLe1jKvsSMe91E6mcXOJpRJb3gB
gY1MBZMxFSGkiuTUG9ssGy7NUN8aLCEMljujzYfUGhkzW6kKYDXvC+a+8FdEIM0GhH0NpwigNl9f
xp25ENumWl9QGG3RTV/OEX6cHFjGFBWkjpGEugud9EoVxkEhzTieNa796lmBElw263GwjgXh5DoV
eTF1ijmRB7btxJWeGjsn34bFTsqv+/CQT5tq3pmrJbssjzRevjKJXVSE+2lQtpNk78epPE1DRs0w
XEKRidjoDPS5S3Ko5W1oWDR3MtBelpNJdpTD1re0eT3Jd6pJO/CPudO5RP/6Tv8fkb5hRnn7W6Hi
+Sf9drEbEITO1B50DnhM/jDIMlA0wq9i8AKCjBv/PyKHM49oXdGzLgf9Y3Dl/+5JMVimr6UCgVWr
yeVn7nXEFO/vdaD88jmjx2Es9sMkK8VPPyddyApW0XLlBsO8jf0V5XTLcNyd0VKP8pTGnoG+WkPN
Mz23sJs7N43pAuJWq2+HMH5azGz0lspAVl120BMYu097Cd/dmlXWKYZvrqLx4awfX8hvbYKxj+R7
NUryx3TVnGtn+Xm7KtGFocxMnOHm1b6KXl0CLcNW+6xmRzPI36o6q9zHBHqOK5/V76Ut1LtmlcXb
Z4W8rdNOuFOu2Y/qqqUfz7L6Th2Gx7ibLNwHTHxrsLVhPOwsKvUlqJoaGEF5FuwTrdj51lnGPxbL
rIOMMLvGQx2VIBzMMzot0DKYF3yCGWNsHkNMzoXCONp02IxMhznNKHlMLuhCn5tjoo0yPY98JYPc
AQ8/74Djr0O1XulZ00PWP4bw7ckZUM+tQKLEdAWoDy/msY6HIErXjgJUPt3FUhqdsZHUBZB3ee5A
mrUZmeZUv7Yb+6GoTPgUayejrD2NzVR7A/bQuA7DGC6IPKTjjjC98ZhkeuflRtSCn6WD6vS6YRO+
tlVDrdJi1ed2Sy5wd9/UhdpmXnvu0ajE6NdAh9C7mVZBx5BSnhobMJH0d/O519NTi54Qwbl9Rz9L
opd+bg+ltHC20bQ2jQgpaSCXczOpK8lg8DAli74Fp9ix3lob0PHcjM7nxpSRwLy1gRUwcj23r9Pa
yU5qZ6uzZzZsKF/54TquCYtVNxmUo1YTdRXLOVNBRl5yfoUJrG/u2hJEqIsaveYBZSH6FeyDvYlN
8nICq9BFTxoBVEZfRi5ZbKhHgQVNFTlfOxwqkIp6G7z256oJHQZRyGumQPDm9NuFx1TFqNrCJzck
Hp+VN3aoQFayoRsfhAPu3TZ4KlSrs2/UtJalnZzIZLt3oJqKWxQHZovEBSzLpiQsIw2KfnKmTQZJ
3NzH2oRdJbK4MCm5nKoMvjvI/mQI/IOGHbnFmpXEaWQDIvhByKsU6VgynPI7sUxbZW2Tk7Vh7rOi
/AdZFdctxH/v+egPBOPD4i8WHOsP+O1acD6gDodpZBKSpmqy/nu/Z3/Q2U+gYcPYi3Bqzez6z72g
I+hEnGnBBuTZQsH++72gfaDbM+n5eLBWYtJP9XvsWd7fC7phcgGh1mLBj8b8nbQ7qnWgejnBwuhe
mrda7l6ihj5PkqTbUSj1Op8vT0oPprQOp6hGf7TWidNjM+D+yq+TnNlaZdwxSm/i5SaVLH8pLPYa
4fQkZ5HhVvD8HRFu7fCkh8fR9tc5tTRfqlFxaBhkMk65xrH4iXx3uofRr+lIon6hXHfe0uVrHQnL
y9L6Osps5jUIxKx77pH2Vsa5F6RWojDXmfYpq3A80RtTS2PDHYYCG8zY2YS6WMmwMiK1oC7nIvb6
XJh1oObD8LGZUZ3ovepsbUNuD8rUSM6GC0HdRTXcZH+KluSyWvSWKdQ881O1VN3yBvNVlohORZyl
jwrlp9FfmujH5rS5i1pDIxQjPpQa83CatytAZRUaoDm/akQ27Oz0I23+DSS9rZIa+1hP6APmsSVA
wjIKiZ56qUpfvmtQoB0Jm3H2DaG/21LUQWyUMAak6mQP3fruWKwC2MRni3xBugH74eRqhJpXzjib
8vK6JOvTy4f6MmXjUWTawVnGIJ2fK6dor5MaIIYkWcyY2OxwkYGdWp33WXoCGPSqZdnt0FT7XitX
j2HWuC1zNywvkXljzLi00Vx4pZw7Iy0atOXF6I/lwJEtXjInPY6ZhrBhI4GuWpLiSsqLQ4i5yDpU
k9zFaPvDEysg1IhdEm0sE8m6PEEZ6ddHopBm+csIhDfySVoRz5boxabkkjAc4bUss1WM3A6Kfj3r
H6NJPaZhva367HJUuQ1xSPh6nej7RZFCVApKYXODdrcIpvyyGffLTHuoErnZKl42aOphjoqqBQNl
WG8IBhdYTFJ904nmWJc0oXE2fNas+5T2VqrgN6GT22oduBLiqRcMaGyhbsE3t7upmus7u5ut1CtG
tb8re/6LAuN1L2YSfFfNQK4YKY093eYvdakkQKsN29dirffTRLfoggbur1nc/3OK9FUp/heHcCXy
X/+njN7+xkoECP3bUcyojEUDDm/VIp8FpMK30ZvBQhm7EHg32XAMtMW/H8UyQnkwsPDdCJBlMscB
+Z8SXSZ0i3Qm8J9gQNFPKT9Tov9wEIOW46xHUIGuFor7u4NYSjWUOPVAIkAPZDpqLLiMBfsCidXA
XlK0xi0VSWzYksC8hMLtfffu/UllwGXzx7nfu5dfpb3fzf1GM1Z1oUMbhycZEVoa6VeIXtvNbFs7
pXOulKwnFHtGS/qzr0uCJx4ELFmow3kj//i6lM0axPWSkBpczycbsdIacV56xljf07W2TwTHvPVl
Zs9/88LqevO++5X1dQZrYS5TmIK8L4a6RDO6BVaND7bh0KEQDn2zn9Qvljb2N/ADjGNDJBI4TVNi
yuForceHN5DOoDuE1kTiooZB3zoMHpinq5qPO1sc61QZmINZScAtzpit3rIqcQdF+eR0lpvN+hVI
mm02xsveNqooSDWsyrNCALyazh9ThjphGduo23SqVWPagTX15iS/0WP7VZLDT5TCu2WYcXzbQTiL
Oyv5NIVEumTSRdunj/hh76o6eTZ0/rqhkrIIxJkuUN4oJZk8LaNRCzJBorbV4zxhQc3V6qNWRhvO
pAPC0SMsIG+QSb8grIihWiUYgkChg4KfGYhjZQD585wHshSNDFeZGIpsfrGKWnzuBrXcosB2OO1h
GXOt1f+HvPPIrhvZtm1ffjmRAx6Iwq8c4Hh6I4mqYIgiCe8CHu25bXgduB37E0ylkqTc0Cv+vJXr
kgfHABE79l5rLvI6UoQ+sHCAywTbri4/1WZGtjKQlbW0iTnSp+H9qDj6SaDn5nkxutdJnKw7Jil8
p+1GoDdexYWq4eufPZRWR+THGKtyvV7J0IoOTig/tkmnkhtVoKVT0TC5nIfWTeOm2xalGQGShl9W
EOUEGQRr0Rq7vAFnPUZq6WWhela6A99SFu+7IrkztOpUxjSY6rGkW1vR/YxFeYiq0vJcPvMuHpED
OmMwbSCYMFzLierGXb7JnJLXbIJdX0OZqjpxTc7AwYKVmGPkz6vipE7m0w5s4gjm0ata8zww0JuP
IIJWsRPdkB2KWxnVh9vPN8k4OefAV/e6jGsUu+WhmBjkJEXJGS+z9XUqhbFpiSHjhKN2nqGD+O0D
iqpBob3shJtCVIJNU1MOCZszkdMAbdWzZBInwq0OcQPhcJon4gHkGdPjbse3vswZaYPP/G++bCzG
8gUKiEXoEjReF7dHkBZrcP5nzYzuIWz4ZUYr99rBDtfCDpp7jfPe4JkIEmAmVDS5quw6b80tJ9UH
znIbWQQfkio7NXP3MkrS7KRGFXHWzb3md7Oj7OYqcNZ91KbnkxjTdcT8/KwyNfszB1HiseNSIqnT
V3pYaITYlqM3Mc1XBa3qxrV2zTBuxRw252Xfr2F0bjOCF5RQ2ZkVs/rCnKpV0bxHa6x7yihaL87c
rdvDWA5mqHpKSJoWdwEZDs8xXhCeyHfv2o7MGcvoVq0wTG+AxTV0jCL+CApgu0PD2tEy5B+NU1sv
0JykhwhL/R9TI63ZrUoWtXLeIrffj268zaJm/6/Z3QmKfLFPfCNv3mF6a9pPP6F6P7/A15HaEnlC
f43geiCti0P2y0iNgEv25cUYx8b/1+b95YjFSI1dHQkZYCC4nhqb99/7Ov8XnqQlHEkDg/SM4vuN
kZrF1V9uM7h2UU1zmkMjrXGmM97srHDPKgVVFl15rBik+CRTciQXTD9TBrs6C8JMSWlOu/Jx6rX2
Pp3zvtsXgdk9NWFUIZWErS832oJ1XallXFT+2Iz2IvzEelDXCMe4VSFWe45bqAx7kWnvisZiElEm
0XAO/UiHiUrGgqeirOAYN0Fj9kc4sueksljHLosjxzexO5xi0IOCmhR9fVFhvmouBrQEZK9EhJyt
FGLoHJpF0i1XgWvpp2Uo7QvS00pq3dIBNUGEgjvxnE7TRcxjey2HiSgULY37i6EW9iPPOKLWPyQL
LGg+afKOXTangHHjh8BW8vOGQuOvsuZfIbFcGFI/LoBJjU2fSkbP6Q+499by91+fEJhIdKAFXQZa
0Uur4Z+hM3gsC2MasRBY5nkM/n5CBOZROhZLEOnfsMq/h87iT54ZmtMqf2jyT/1eE4KexatHBIKD
JijAaWlQ+1KNLY/Qi+JTWCTH6nWH7AtaCkZCXyjiJlMoQpA3pLG9N7J0r6PnMUmeDLULrUDqb73L
7XjdQeQYM3k6kwVPcs/eltZ5ljgXhGmdTe67gGNaeYDySptN9yq1W06RyQ7uL0Op+9hBWF0u/tGQ
8NCgIYOmGUWym5D6KhwyI2le0WY8Dbv2BJvSaT8jUTKMTyRPFPdVV0SrZlZIiily/QArcSQ5tmpg
vhb3DhvEVsaNeUV+TnvZZwYT8HjAaY2H/ZClHxJN2Qat4ZvRVVw6564d7e3GPK2DGo9W4uNO4siL
YdAXzh2cyJiBVaupA8p7xH4JLp2A4WJqXpq0GrWxZWqKHgjwJqo9dquB1KfROcoJY1Q7kRSJoQvm
EvhXOuDKfBpnDFbVy7DHI5ZGNBHClc1YUaQezORUe9cmD7n1YMGp0oZ3Vlp4afUU45xQe3MViRTW
dXmoxMZtXPKajnP3NBdixbB8JZU7XVlPLIn8eEPUcBcjM1RkHxyZRbWHwb0qlIGxrU1R0p5IGW6A
/UB9OdT95ZgdyKPb5XHnyUrzS+WjiCCLTLtGJwkomm4Jl9owR5ZMALyegqVmjjksOY/DqgnyVV5X
1Eeq/Z5Wy/VI1CjE6A9KY9yXdczEt3/KcLkrtr6h6eulWsmsdVCv1a66U62CYRnUozjZDI3Pxzdy
NILltEnNxL6uW2GdaS0z94hSiPwsnT6GYk+wmNN1rt3PVDy9+viv2d2JFPzZ0rVoeIv//udX1qXn
V/mygNksOIt1CRriEtKhoW3+soBZf4L/YP/n7E4iGxvP1wXMJqnNNE0DgzCm1NdIXfVPYGXqkh3/
LML5PQsxXde3CxieZmoGDb8y51jGdq8XMDCnwhgpafyFsmCtqgpK7o1mwsC9YH6mkgBLytml3um3
QWc69zlOSzhFvWhib+F4TdVtXd9iR+murVDUW4uFB0Kaua6me0PM55JBWVARZKGXHv3ax+Ikc2Ww
04rR8CuTkf5Ka3LjNLSsbp+22o4xkOrV6tCfEp6h+REhcGRPKZuGt3dpOJfKpyKKxW1DZVAnT0EQ
MhEA9HRNi3FeD7VsTlEWmwRRufWurMzrpO36q6KOtxPqO2OOm3MDc5MXRADbF8yqV3WKnwLV0gu1
X8haxcXQufM+skgFmi9Cp4nWRufaJxKZXtmRsAsqVx9vyyHczqHKklw9oaI7V6R2Fk360WEskrK6
5sW1ZX92SzytIZHD9Vrv22JjoqPeybbrzpI8zN4LC00w9AESqMg4Yp5lW+pm6uNrdjCUIk3fQCzT
nROyHD5POMb2czPFR6us1m1F/NqY0y/lnzD0PWOilZYMgi/6mZLWth3ENAvg1/kwjdcct+GpMT6B
rRZ3SBCbBbjWLeg1BfyQN0NjI50Vm8BF38lskaGqHTCPSK7jZ4ibOQnY6Z8dbZw2Y9fXq864d8os
PnQLAm5Mm1MbHzjjNEXrjzOkuFIrdhbkuApyBzi7FUDkp9IczzQRHhKj2HVliuF05IDPqQbfFUIr
OgOEatXG+ZAFT6TQzdd6lMXhNrPE/IF5lbZLNCKHwybFS6dE2bswVFqErWbBWj7103jQhWw9p21O
2yDsvYT779SKguz92CQHdtaTeRK7pHeuI95E3UQPbcS4TE/qTZXPp6GC0woDcdc1Z7a7tGRxR5gI
L7ny1uJ2wtbcNsesqGu/sQmfqSMapNn7OjLrle10qV+DXHFCthjO+SVRfYniXhSotUs8pj6ubwUo
SnjZGGR3roIuOgxlcNScdhs40T3sNJ8oQf000qrqslBy7tgWv4Y7Fh9r8E0NrDDK1ZFy3YumD2M9
ryXW1hTsi5CxB6X+Bm8V5cAQe2ErALIpwwaCY3xJlh35U3bcaWtNT50LoqrIwGJyi9ScQeuU3BTT
PHssAsdqiM9a4GLmpoLsGl6VVda7dH0xNdIXzjqfgSoCe3lEab4rG6i9en4oMp5s7eEP8gasmPlh
x5yk2SOo+wx47foPFp0mVHTR+EMITKe/6hRsW3kYbWmdO1juPv6hzwlPmEFqvDVH5I5Px1yYu9AY
/9J9/JD5+J2lDu2ihiWGsRHr69LHfFGr4THjuNEg5Y5ahe/CZjJf+4UhdiEdlzB0fxH+9U1paGt0
ZplRERAHZFJfJpovLldHKNLIPe6JOJ+B31pDsu6NaKR9n+ykolCiofKplV+1Q5eXfeVFfb4sxmZG
2vR3nwN0X1xWalHSMSknp3AuzkdQAjmtG9RIVy/2vYu/XvBlMB2H3p9eZrHsvLjMlBstYQ9cRkd+
X4XO8qtf9vmDbqA1+/mlfvWJ3nyRjqqUHY1MLiXEOrOHbajKdRoMvzthXr44KLhLT5fp5VuTkcLk
DJs3t0c/hXehVr4ne/K2E9ntzz/Nt3ehzoa+QEBwHpOo+qZt3FFel0jXWh/1+Ibsq6smB6ORynOE
6Ks8l78geCy/w+vbgctZeJLZ55nnL+enl79TlzI2V9y29SN2M3qSnt0RcfH8kf4VR9VlKvLjo+rV
p7ArHn6cnWAtf/610BOCWDyBkJlujqlTzn0t9LClwA9SHRL5oLf9c1K1jT8tJuyApp4rQFo2X3s5
NgQkUoB4xWeHOvfM78xo8La/vRFcVTc0rubAemD/fnPfFRWWQ0dtJuzgRY6nWatgvY+h0MWO6HbE
tt0w+YW12OYwIBkqeI0ok9MmT8gugMzK0LnZiCgyiYqvgm0TjBYC26nLVD+LLBKlhfFZmXVLWc9q
4D6WVlGkIL/KgsKkCndGN9OjpFxzpY1e2j0xcwP3w1xBrljXbioPhttlSoPjJBShX6ZGfJDKHD45
JhZ1z57y2M+rjGDq2Iwd6CYGNnBoGByVkpqKJkxcFYNikGgUfsVliX9kIkEmDI3rntSjcoWwE28K
AI7ytghrjj1d4s4LRGIBt8QLw4VykI50Y2g5Wdo1rbEVVo+h3+JkaW47ioWzQCmx7UozAQyj2UFX
0p4aG07WDfMev2k5d3mBHj7WcwPK1lGSLbZfpq00rGR9qzmYTuxGUKfSXE9H/tGlAVxVRHAT5Ku3
zUmUpQ91/DRSPuDgMh3fUENEB3ORb3JTua6wQsSBta2o9GysdC5MnBG1tpdgNdU8tOa9n/b1aWEP
DY7zvgJPbmCWMvu8a/xCWLflGB4jYHZA7oee0S5y8sjaWjj7mrq/L2jCG8qIjqpGwssUetKCg0wm
B/1Cr2CorgcZ1XsJSdPcjVEvt+BWSZGYuinq/apNL3J9octHF5Y63tO+Xo6dtykza/IXOEoEplJv
QdKaV+7YdA2/al/e6a1OrJI2o20mIwJGR5rMJkE1uhhuiAMKAPQRZVxUQT8dA9JgHrTMQpTaVzFO
KLJla9I/HWUJaxDT/ehGnJ91KYGm2kP271EGsfb/bKHzAZgr6590rZ///stKp6PxEcwKQY/rFiDz
rwsdx1aL86wArAERg3721xOtJf4kB4AFDUe09Ze7+WvT2uWELJhm8lo0wxe8+W80rY1v9aJs3bTG
dSzDLifbb5hVZhCXrY1uPlREehpP+eSVozFuWjUad4qubwci+oypPoUEOWztpt2RJHzZZdVxiDF3
zIO8b+BGgoKhCE8Kua8KdxdXyzwFOsllirwk7wzLHwN5G1ZADPuBSDA1YlYD7I1IlaitV9mo7LWW
zOCqicj3yBTCaqdDWFmYrrWMlY3JJzgHX0mLY6GIj60zrMZBPBI9Y3HqSDErwB4waXvTOoyvCJRZ
M+l/Dy3OV+vq0Y5AY5gJHr+k2NWBmvtgbS6LEJcAfrTrSrHuwk4/6va414LkWOm3shrOYTJ5s7II
aEwccwkaFEJO9mKMDulIvDmURecInuo0aR25LSberDq3n3CsaCunSLw0KjnWy4h1wZ78KVIemJse
Navb1nWGFZv8lC7CSGOyNq+jcH4M9Q7sk0WOlAhwo9CLVOB50CMsCjIl9WwzYnLzY1O7bWqlwL5i
3peG6LZwSZhEGvZ5iaxgNQntBnPMNp7nYpvI+MCx+V5trCtH15+knSZHMwNVnsJvH2M8K2i2+G9i
M04fa5Nl2cpI3rQN0jIjWntZmGyQE38o5in3Hbc9uLjXUFDhKC7Fii20XTuaQplkhPvR6U7o/d4b
OoCTRnnqHIWTk9gBFV0zN/4A1ZwXlICHixgbdRYJfBEcdc5GrRzgPBhEfOYHdyKVPVOHe+YPH3JO
moVjboqwY3DMwBkUxaFS+r0JiiJSgUGJeU+IUb82sLnSBrQu+HSPojBOYle5mJitJ8WAHQAefGCP
EAeVOH4nsyQgRW1INnOYJSsg0p8KEj7O6lmbdzn/x1rOeXFgigFbYyrUnZ456lY6dQwIxGz2vUvr
WbE/9sxX2p4cs3FYjyRtj5MBIrRXIRTauFo0q31EpfY5bO1ji5LfY2C5TCHJ2kuRT23DqPmQosLV
O6Xyyiq4yDuOxD0WozbwB8pOWXO+E+4tcZQXva1eZFW11yKZfVTbYcC3GYcb03kSWCeGBP94YkKG
kTpVx/Ckh9F1bBbJRrULWgydrh16g1hnmV01znzoGkSpVei7dt54aXeTsZMlJPelBmqxd7p9j1eL
/oaY4KNeNaSqyuypdSO4UbBTkqWjxbQa1V3v4qrndJ/lT33trGuyQOHtoIYlaBUt4Z5mGiNiDUGJ
Gu7UTEOCZeTvQgJvII+0LSOAsQOJHsBVO8Nw/2kctXNDfrZHcbCVpN+780ijPzqLugzHb87NZhuX
SThfM0V6LBGbrdSmM/wuHQCqirlEOmOvh5b3HGRnmYTLLpFGzEqFx6yQ4MwwTDdYRGxjS7QrcreO
KNJsE/HRVEIOk6u5vAwGbKutu02cCX9Hv8asdqdECOFnmg79rGyhEOzcDMm0EWDzzvLhukg7y0sd
6TGm68l47upt2BPHpPZiPIdL63gCeDQ10fs5ClHaDIehyN6ZFkd4aF1lRUCB5OSJjiQZwIpfykdn
mM+S8FDC2I2yLanYN8bc3tnhgB0aiFeSewkB8XGMGtK5twdm73G8V/G28HtxR5rA+/Xh6IJzravT
0PyUWg+tshM74frzHYjZVcxovv48yHJrIzN0EUdaFqTAcjhDLhjCizGBKLkebCTM5M7/4gT0/zVc
k17Cz8qHlfzvfz6nv1S0LS/y9bRE/WAuwzNnOXMv56gvpyWSUxdtmtBJooNdsnSsv8z1OC1xWMJU
gs0TnQ2dlZenJf7Z5a8sHCT85W8lzfFa356W6IVDHEHCjJL5rcIK2SlWR5KHEayNfUbcfYU0hy7P
zENAmjDpQgGH+PGk76pReZibOC94cAqkMIYdW9Wl1scUDiGOx1Vsz32zThMaZicpY8xhMxbCPGcP
LYsdprg1EDMq1em5ap2oX6epme+dxA4N33iubwk4ptR9rnqVpQBmaaUWLpayGNJ+4OHuGW7SkGGl
Vz1X0MS2hLeBnVFXO0uJLZ6rbZm7xtWgQubbBnPEGkddPlGfQ+j2bOr1tLkolvKdrvwFh9mw93Fq
0ZSgtqfQf67540Yo1V4+nwWa53OB+nxGQMWMNpggC/h/fXeIhGMctCQ1wUupx7bLrbvG6eYSPRjm
jSnonB1YGtz/9XkHPEztan+W5rGNK7IDXPHRcCRljgBBzRS1QYcOUQLOwVQXLL6DAzyi1YyAciOx
84e0ni/zbLLvYWoyLsgJsaGb35sMEk2dv+q4t5GAl5vGdG9mszS2sV4kfqpoHZ4hy15ruTqBg5oH
X8u1EGe9tR4s+06k00WDowXZHN12pMFiXY2Ao6Ap7TKbPV2Dz4EpvTm4eGXWVUhMs97G1HFwQNYd
g4xzq4NNCMHDyNqVW85TtjhV2/cJOEs21RDOgZHmvvnMQSlzwyKEd8GjAG5AnjZXLIE0tgMAXbUz
QapyKTLKsdDPaVYiZEqeYS5GP1gEzaBAKE8ZUct1Ow7hKVkb6vbf0+VZeK4/7vIc5af854KE5e+/
LFzun5ZtszbBInQQgL7APjnwBmnwcJRBMkNGJq24fxauJWILFzwoa7qMSxjR31JcjHQ051yBgJQk
1988/bxZthgJAhUG6b+AEg1DFSyQL7t9paGp+hwiLCjbYcRIO36WeeBsNYgSDNKNcPfia/pOE/hN
T+n5cpzdOA2iXqJ3+qa5WOp5OxVNZPpSS0+yrrvA/VQV9BYM4wqskXvRZYnmrn9+0W8/I8oOWzdR
Jy3iqGdfyIvOM71mOyptVfelCIu7orLqDYcmY4vtyfGGhWL429fjwy0CLYHMZGE2v/pOLQkWOB7I
p5asMUoe9GtrmKqN7B2WlXxQfvGdam/8jnypixaMTh0wMN0yzDeSkqGq51TLcsMXdUSIocKAzK1I
S5bYFi/0MLsKZhXTdqUmm6Bq2sdo1KxffOTn7e1F15j3gOiMfZQsMp0byXrTch/DPktF5Zp+YuTJ
rqts2MtJr7IgkwuOYKM9SavZWA/cGicugwz4TZLs+ioQB7Dp0i8Th66WNWSYt6N5V7iTu+uTCNGI
Y8/bwuns1SRZ5AeL5NSf/1xM0F/v3c9vnieRnRuyK9al5a59cYOgkikKW6cjFAyEMJIjUCl+IiHk
eaKR9pNNXqU42ikOEaVz1UNA8tKsprBh6q4fP3Qdo3w/bRX5gIkzIQenjB5oHjp7rTR7fovGMC5G
g2OUbzk19KWUkIJVkUbVjVmGDMj6MKlcb2jzwfFQfH5OMYd+DHqeTXJdLVIkMnM7OM64w7aBiHMA
22P4MSSzzOvDOrqmxBZofGYZmhhXSJs9VlE3BL4e2xBSIiVvr1uFA3feWS0NTaNQbS+3SEcA92CA
I3BiM/XjtoLQGQ2VMq5Q4SkNSu0kLP0mttsB5bNQbudCl6U3zIKKvVCwhCOam7voNBijlnmjqU5q
uFHLyj3tDTd0iMjtzAe3hNNEULgZ3ITkdJa+UcFD3pfxqO+GrsluZ9l386WrTao4iaXMP+dJSZIu
R8P+XVkhnIlK3b1Xg4iQVnpB47uYhvBnta/EiRmSNERgOwPWQYx94KW1KXb5ZBkX4ICK68i2w3kX
dK2jrwatta5oO2YPE0G+5DFCTejPJi0MJxRHupMdOX5jUVIj2rCIFhvtGPRZccd3xtk0YSme0Q7Z
84nAtpl4RimpR/JZ1x/5JYNLmRf1B8dgaEyFNs8HI+0nZa3rwIzcTGGc50BCPaMRZgReIpz0Vu2n
qfYq3U5Ps1ij7eFCETqCErHQBqWa4VEzZTitct1ZE1E/viOjwsE3VtURWMiepog3WqFzhBJQ2Suy
Y6pTVhm1X8nYpbHUpowOfjEOXZ7hN8+4xpjC/ItfD4/+9WOSEg5X0sgy/KHh/S2dm401IQoPne7z
8yP5b5gP4Wl5sfx8o/Y9b9JPsok+5fjtf6RmfH6Jr6cexL6oOAi7YB4EM+frqQcxEJsaZQVNUowd
5j/Fg+X8CdaYkoLFFCzr8/jobzUjJQfuEDalr8mQv9E6/WY3t9huuLSNJ4jOqftm0V9cbLLtE1iQ
Pcp1RYnXmV45yETAfhhmMfmsOMb1i6/rOxXEN5s516SJjBzT4aS3JHa8WqsFgC0zr8vUx5GYnanz
kG6cZADrVsnIb80+/sXO9s1Nv1wPVhW9adOgif1mM58x9dOQhN8nowBQvovwT5Q1vWKJr/p/8dHw
aCCqolLUjTeXahqW0c7kUoOpl8BvNOlBDJv8OgzVHSutvv/59b730RCi8tuhbaD+MV5/lTK2O73I
6tTPoedGLmu7XmnFBqDl/Isrfe9HW/xmUOPpo9DSf30l0G4kJg98ssyOP1KbFJg/a8ZAI13Q6zYb
vhiyfyjc+N4n495A2b7Urzwmr69n6lOoOKUDyE6r603vKM15X+vuITaqzz//DheL3etFkfuDSDaV
MenyICxDk5e1AyQ9Cd1uhMQch+7dFIXchnM2zdcc6vRq1QeFfdeWGu0qVTHFbRr2AUncThn4aQDo
Jc0xBEUR+CDYDFW5AirA7mqxz5+aMtATXpZOgi/RwrQAWILwvNOKSGdEWFfZykUdlWybxEDVkxAT
bvL3Yp5WhQSvsw4TJ910muBBbN1w7lZRQ5dkp8V2JbeBUWU13cyieD+M47UptebdMCUKs498RjZH
i26gORq780ozku5M1fnfUc6S3Q4xR6b7iicOITzq+ptg7LhoBTOpgoylTtKPRVDctrKLk5XZzh1o
BBf0S5A3H2Fu24FXVK2FcauKSmr/SNX8UBsLAgcUxfxCHv6tewFZCzc5Pw4V3vIDviju4Gm2RdRW
ia8a0CpLJtTrtA2SbWrY/S8e4O/ddi8v9WZirpHdSM4gl+oalFhkg9tr5E211+GDXP/8vlvWgld7
MbcdGTOs8Bwgyel7c9vhirC10CRKvg7S8Zip6DHLkIl3IEVxGMI4Pakqk9xJxtRe1fK7/Pzy33mg
MdEjGdJQRXFGfXP5sAEiW/RGTJM+eQiCQt/ks0GhkjWMXwK1+8WnfRsMx2qvc8AhWMlejslE5Lz+
EaXAMhfV8M4zYk9XXakguikjcUpO0ry2yLZYqW4yrttajl4yS1xIkTKeWc0sL37+wb/zEzvL085s
kgE5joDXb2RMLJd3wkSqa0ZJBzon8jSKQEgmgMqfL/VvKIIYp774Wr8pgnb//Y8s/vs/zJSYHyOL
jz/H1acsbid6JkXLv+8f/u//0RDB0c9dXulrI4UqW1hLr9ZYVNdf2r+UNPigSG2wFnsyEOt/uij6
n7SLbaRZiGsIdli0TP90UahjcUgvmfN/lU+/UQgtxKPXjyPmESbRnHspi1FhvzlBQswOXOg7ZLrO
St5sszg2D7MxJqT/uU2zoa2LR3Ww9ek0S40rODG4O4wygVEZ2Q55z66FyKUY3FHzjKLrL9A1LuF4
sTE/svvbvAykikOdO2tZ1uboG80y0xLWpB4JWuUIQxxOyFQHkxFxv8spxzQi64oJE0ef+PkYlMa6
imibQ83lYkH0YQxWjGnj2HgXxkYCN3O0hnhTsRndyh4PdAMUwJjL42BxoguFw36gZy1pua6tqNIP
cCQu88ERKj0m2nUca+FdJETZ/GJVfS7pXq11iwwJx5vNjwXaaRHEv1zBxZi3EQ0B3a9JRdrW+mCu
Ndd+nxpB4GcTQmYXpdFDCHh6FWAmu+ylGAHdZeKYZ2PiB01lbc2YoBgK7/BaifQvT+oPt5jvvUNd
pR1HXQ3EnU7I63eopUTQzA4QNWzFkY82qD5LkqI9JwSmP1VheByKCgdZqxpMu4OGBoeArnpeqSbj
wHDK12CEu62SuM0aWrfi94Emti+esO/Uzd8uoUuXiA4Yzw8aUx6h1+/RqcrKimGA+H3sMvIMtQBT
hxOM5vuodxeIgymN9yZKmpAKoAZPGdcJ76wfyYpcwacY5S/2EG3ZJN78rgs8DIGH4Be2F9Lny9+V
wXMiEr5Wf57akcb4xBF/pQIvVL00NKKDkSupBbfZqhdxjumCBShzPECdTD+3YAUPnNu7j/+eRXfR
1fy4Z31WyoecVbb4WVrB8hJfVlt8b8swi0MmLPy/eG1fFlwXnSE7H6pFVDOsw//0rF0WGA4SKAaf
j6T/rLbGwv+hsYY4kOXY+h29zjc7MNJIhnYm0zxYBlhhXt81/xBFVLtF/wVLpM9VZ6UvfJEX38/3
HpnlkXh9g+omuwZPNFJY0BhvHmuH7HRW/Az+2Zw6uzitiFRnPu+rynhTJIWx76MOa/YMgLVUUPmo
AyE0U6fEXjIKFHCK2/+eOJdO5fOX63Cs4SzK7vj6w8O8r0FmtCCM6qE9lZQj/uQG5ubnH3xZUN9+
bpANTLdJt4Ol9+ZzByItJvQEHOKdbN4kbTKv6l5Gu59f5bkP/voy9IqJ5kTTTOv1Gx5Gr4TJQIC5
8Fs1y6KdGxiDs0IHWDxBlkH8nrLNpBC1C+PDWGT9J5L1SN3lxlCh+GU5OShNNshx59IDqVbY9pXH
meAxqzd7am634xQjrRDZoxkQCDDkZloQRcTeu9Y7VXnsHIwwfjWYmg9oJOOVM6ej4amHlgFosij7
XSb5QRs1VEwPPwr7bmnjSl7r9owE1LCCHnqrYtm30TOxSckdAGwACh5y9Cq4adomfyd7dzT9MAoR
8otnbE5hVfznzE1UxxddEz0pzoQSisJo3s+lGmO7qJKsgd9Au3FXD8I54+xKqAxmJFygqVOXC4DY
Su8Cwft1m5oUinCWE34VwhoQAtmR+8GuBrf50A9iyHyzl8FJlqnZZ00FPIWPiVqAZdTtrnUsHL8a
8nx7+zBsoU9osghQZH1jcTWgJHJIBTGiZ2QjSDr7OjbTv3oK/4byGOL0i0flm/L4tqr6+IGF+vHH
LcLlFb4s1NafBHLTmKI9Rdy3vmgovyzUoH5YtWgDkh5Dp26RTHxZq2kR4vpHqSCwNX9Bc//dIrR5
PZWO15dXM35LGGEsHcqXi8kCHjA1/rUIP03dfWuikbkoCghWKLJDxNpqXGDJ1Y3yZnY6631Oc203
tiOZisLSDlUjg2GxkbnQ5+HFj8UF1P8R7DZyrxzhEjjafiyDdy4ve9HErCkUK43uN4Xu6zhc9ypN
CvKOiCiLax2STVxeBBl9kSRxg7WZ9xAq1bZOHxurUD4SCaKvKrMAjCmFeg4BsYGtoW5A4WxHssWn
aDb2yZhHF8LGEqPROdDLbe8+WkZr7uhE5j5ONAZAqifo3ehaBb6y6DZk0qxbqTBkH93TvBwJHBsC
cgYt+7yF+rMd4m6EcJKB95dLBMJw2mjUZSyRK9o0BLA0y+S/LVWpeJraDSwy5Y1SR+9aVkDPMOm4
9r3zUQExN6v9wZyk7eeJudf18DSaKr9TSOHpFhQ/5q4orYB0Q2dJR4NwqsH5GIAq6FSyP4GMQbps
FdvjG4NSjdF6NffmzZSqxrkiqv2oOrRtXO1TbCbjWeQ4GAFtZ2u2abiRjVJcdH04bEL09YzOOuGR
FHaiTy4BAuBC8ljZFnnpVTmqkbhL4eIN+0iTm0mNDxnIlTUSSaxx4ZQiR8/AjGOJK90jsogLLcHi
PcSXbELGZgiMW8T0NaGK+U4SGOe1yCjDbG7W+TSs5zFXV3pVnkXMOTdhmd4AZVUe5dDbK3Qwd6rI
b/OQb6JXrE05jjCQ4I0rM99zUGv3TaEdXbMCiN4Hd3o4cZbvyMiCY9ZaRbnJc3Ap86gfci3zU1s9
1dR2OzS1lwVasTLdyl6njREfkxYc+1jS8hOSoR8YbvZMzhyloe6UcuYwNZh7hoAnql2eiCG+EgqZ
r5lulsSWIrtR9PHOreZH0KzKQSeHaTUuIXhl9l5z4sQTisPPyYHPm4b6AFgQjvzUnwyzvVFE42U2
HyYA0037aacKZPyhaq9i0pyCKf1cDu+dqTwmWe8T+XoWJJ3PiekcJdCDoEPnTArbbJG/Z89Y6UIm
fhJyJxAd8UGOKngYYaLr69h1ocaEvIuO5DurfyxFeJdW43uhhKUXz0SWKP1VZr+fk77zCiTDG5J4
PkDqOE+t7iIT6a0AQT0584Y24kcwItuqDMflReczxMHg36vubGw7v5Qw+G24eStj4WH30doleR6x
0KWFBXcVqopzplfhXTyycOhlpuNVmgiVasTTFKJ2jELLudTc0V11BR77zAJiKp7q3vjgRK5PBt3/
I+/MduPGuiz9KoW6Z4E8nIGuBooRjEGzZMmyfUPItsx5Phzfp5+kX6w/KoeSQpGKcl1W/8g/gUyn
xCDj8Ax7r/WtlRW3XwC9Dpx/HeOh0eCQKxXAK4NAtXIWj3MFUj1CUB1q8WVQO9aqJ4Pb74PhS5QZ
zjbNjfixcPtia0e0TV1MnhtRu4Izfpx5VmJleHMhbKfWRRmZV3DQ9VVe1cne0Ovbye6yLwWGBqi/
3WXc1fY2HNSzTNLCcwyvxknMJu/zZOf1xpmn57rqak5HFvSu2i5uXVrSxMhNsMz7jR7UXyKMHpHT
fwprfqXG203VufUTq9r1JnxL0nC2STafWdg06ja81N3suiOywCbOxu1tD+YSFPXqMsb1dR6byU6k
hp+4+coys8+Dan6tw2hTiUz3A9X53BqVPzvxWVgAbAMz930cwSkaqbIWRppQwaUWyAFt31ch1QUc
4g8gRqX3sh7+/7D2c/T+aO2/RhSZfS//ceF/+fG/e4N4KnBV2EB/2EIvJ/4/F37r3xA5LBt37KRI
JhdVz1+HNA38H0INjmF4CjmOsVv4qySmIixCuOLQVqOG9ZsY7oNjGrtwEILwiODOUXSnTfj2pDIa
TiB7m3yGsbi23PByTM+qSDl/9WyOnNBe5EmvjhAvV6EdCPkAySJcl4O6sGzMaC7a5Sq4IEqtVSH/
lA9Jlp0tgLJJNGSdN4Za7mfDVTZJOGRLqFqtCWiePUHEiYJi3J5iarl57rTbJI10HzrdcIXkw7oA
oTZe9oMA76+znGai+Ga300VWGMpFmYZPMs1Rz7NuRVcxmIGYvga9NL9X5vEiVzCNR/V8ObTdp3KC
L97YWbhqBJA7Wm1Tj1vgax+zO0cSUEbyuRL21zzrL2KDtE36SjFOdWn8GqosZZeSpA/5WNnfA6JE
FB3CQvwCWyAoLRxvpBzy+L7LLRC1A0DVhHDpqsm2grxihBOblNIP8sDmknkqNhYcWpTtg7kCIxsr
Ceq/ELG/iwUtVO9b/BFx1dy4qrJHNugbnXZdzZlubhxC2UhvaGtxkxILOoY/DPNBj6CTOW1/W5qD
7s2YY0gcICs1R6AwO/f2nH/NB+3ZLrLLTiT3nTHafxzT/8dNBq+L24sGjmLJq9H+7hRAvab5Xkr5
XPzLCtXq2+L43z//x1QggCgvTXiYHNQwTXPJG/77DIAseRH5sdN/ebv/cypw/w0CKLVqFVUczZWl
lPPXVPBycuDf/VWy+S3o0btmEbdKswgfPR9lmZPeTgWqtRDfJ52QkEwje1Hk1qNto1UuXQ615Hql
J2aFg6lHVZfr0auHOE1JnibV2+vp5AyGg+ZUvtOlzVZkQ7hLoxj5sp2c8s4v88ur+We5FIclCmXo
A+ChHCogVBEGasJW21erdgnzYF88z+IprYxg0/aqdr4EuILa7MJ1FEfGiQrKMoe+u7qgUYIIlMQk
cVCnIV5RbeMMFH1gaoDhCcAgKsxqzzqVcI44GzS/MVv95tUoPDLnHrvoMtCY2REDYWp9+3S1LlQm
oSWk+9LU3mfFkPlqazDjqHP6i4SQ9NaeQfF/fNHllx7c6XJSXWT/FNpZm95elEiexEnTqiFk2ESH
FZcmBjsce2o9sy+WEBIJqxfdJpwr/cRDPjJ6YSOgwCGgVWBHPFhiuoB+VT4SNJIDoVxJRSGRsXKX
FCNb81HkqX/UNf65mbAUMA/vlfPy0rDmjt+JF+xIJokQQ+Nz9KtWYxzaZ7aJtasaLeuiiGd71aGt
rz3NqA1Pk0aAmzgjCTuVYvXxUz966/ai8NFwNqCBefvUM6SDNDT4qiecYuco2EwvknL83PGZ/ASm
6olH/aIDeXfrxNnS4HXZ6RwWHtVeWEURGo1fVbq7IV3H9LvJDc5ZuuJbPBOfydnIQFnFHGCzoLbR
IxQq1VlN7qLEvreDpN2y0kfP9IvcmySIyv2YOJVnDpxgrKgThGnqJbmLeThttYLQio8f2PsmC3Mw
9WkM80tp/B1LI1VGDjNz2/icLR54O52NCxFoHSamXEmXVO6xEdZFEuq676jEYifDoG8cIzpVuj4y
BULpRAPGlgjR6aHoQeiKPTe52fqFaYMoLAZ4Xn3yxPOxf7cizR1TX0U9BHaPneby5r6SVyhuoUZD
n0g/D2330hiWAgnp218+frDHRiKrF3Ie1ikU3Mufv7qKBpOGvG6St9xGyxG2utkmUyftQe0s8DFq
ger24wsee4Csoyblf2Z1iv9vLyiDqLZjtZb+2GTFppvV8YzAm2E/QN3ffnypY/dmEUqAPoVeGLk5
by9V68tRqjOwg2Y1/CPVLnaEiU6eERJVEE6y3nx8vWO3hnRhEUZBDKe/8/Z6bYOTv9St1q+bfth0
til3lYW4NhBBemICWT764fvMvgTWIU+Qvy+1wVdfmzFiXmmjiGTU0qJIZ87FfQmt+DozgPUhwCFB
QANU58kxSE98gS8HjHfXph9Ly4S/HPXgNueKpgMUI+SpBeLx2qz6XWhxZu0gFazHmMCzyQa7DGS/
u6coF+4CQIa7KY5adgsEIShZFTwYvdI+OGnymFrx8CjR1WyGalC3ukiHc0hRwbWM1JaCQz58qwgR
Wg+91u85rdEFrxVd2xoVVsJSm4adoUTB3tBks4oo9a8zAnluKq2OH2GAf9fQ7t7Q2HnmTbVPfN9H
9ih4T5beNKOMN/Vw7STgrxY0GvyhSLVL1xkvRl3VbijLRtdjOHbXaqzoT3E7ETFTjO7u49G27CIP
xgB2PYOKjgalkxDGg/UzM5OJOTNgSoxSQvcAJ3u2BrFxzWfCj0bajlwHOBvW+lCQMdY27aNLLuNl
bkNMtmu39vOiJOw0hCtcNWTdawXRgEkgzV91PFADMvJNkZaJT0TwY+BCk5OTGfumEuG5Hc36VFPw
yP1o7EMM2o82GyD1YFE0qqrupZ1WdOoDirdRB7erpAoYpwjq1SCINyJuSCprFPPO6MByT32V7FKR
ObfBOJn7hp7USpd9g2BuVH4PIcV+dNmrIPSz6VnSsDx42L1R6QMKjMq3sRqsTIY63EZoooK8oLO6
LJ3dnLWhp03NqbgdaIPvv2jWPJN1hzlTRXH39mUXU0HFOupKH4q/ICNPBHgpRpybFcfKEmwV8G33
dtZ6q90UbKoKb0E/ANdSwYaCYwmLO81quulMHTLj0wwGlAIZQhTdH7WgBgUzxONMumw27vu8rbpV
FrP99bRGiYHO5HDzMHBPhbaKHMXN/Imze74izhYst0DYeO0I2mOrBPovCE1q0XC0J1Ki1lk/zw9l
bU7daph0kjyiKXX2YZAPC3dgENam0isB+K+AaozXMe6u2hDMwwrhPU2JzI2gL6Rpoz+YC9tkJZ2C
BmKlKoUG9luXmBtrh7yuhu9sOzXhXPtBXNjZNkk0PooyzNUPmHvxA5XSkriizA4RrUQmsJgWMGJL
EGk3/QqGYbyY6n7+maWjNqMq0QaHduackLVRTSS1DBhuzsy5FDQu6kzZWdgx0Hyi8g02URqAbBud
OfjaEqjy5I7MgGQRzmJTBXqdr3OjTm5T1VKuDRsKYouWEKFFbVFHzbL8K28a6u4itU0Unorg946A
/GdKhH0hvHIwAoh94wRPHDWsMFc63LQUbFqgNbjWZZR7RTHJb7SKkkfeGGwpdqAQNR4ZTlN7cZN0
O8IrZ+ZkqpGpl0J06anLqNUqqtTCs4a0xu8AL+5HoPdm68keFQ6+ohHYTWcJokaQSnIImGk2P5As
Zd0Z2WgDMM2c8SwsK831KtskwrvH/XE+WPWw77u8i3fZJKIHMg1DjhYBTH7sMgYx7qEtwSG2WR+N
nqFX5tfZ6jH0Awds6T0nbRruJFhplzJO5jxk6NyTDYXh0lx32VRHG45s4a1rVBk0e82RGPwR9OBe
6b6a9WjTuFeYQPJUqPugp6dDfmjDa5LmbnqhpcsPgHeMbxQCkHVPNlqTk5JgdveFLIKnEHIXW9i+
Ia8B2j3+USebQearGEQAN/aa6VGPTqVPQ4Nk7KyIBhizwIO93u2ah8pQlB9JPrg/rChMd1hy6p8U
pIMvRiqS61a2fb6aKSLpGLgCggzmpqoZRRWJAr1FdPYq6vPsLCs6Jdyww1XOnAjVph8MBj2ftreD
Ype22QzHt51tGCRxfVvFls1gJuX8orI0uj29E5lrvL80StRAz9qVsONo4zaCRkLU1BrlOkciOijr
bks02GDCABhRwVl5PzirNKslzSNhGegCXAp2OGMpLAA/oKo9Sze5JBLeLbfCnMXPXAnl99II0wwM
bqbRAZfVOdxIh0jxqN8LM9opNFHx+ItqCedFCLB2y6C5JiUv1ta8Q3RVZANYeG/RLuSn2lYZVpaW
8V/XeTQ/Em+DtzZle6qvpQIQYSdVbYGUEzn2WGbtHJxHRk7JsQkUeTkp4ElWtZtr1/1sknnL/GVG
53rclPfB7EQqufFCuyMhKcfvbJjBQ5kjdYKX7sAUoVn3CQW23qwcLRHXmTUFxS15EvPP3I50Z18a
RfdA4md4Y9XOJg4rlcQeBWKGR+adIHHbIJ/YC0vXvZTuNHwJOsepdsiL83PEhfVPJQORuW1GwU+k
uSJu5mFuAXKCnxtWNX6o68qcm9LPnNluvKDqtQd8ZEYGAiXVAZ8GUdCvCQdw8C23obuu3KEDr1WT
b0BofWbQvlLzMbtoMj1iojWG5GoygvErsAX1Tuf7osiqSPGrdCI8abYbyQupu+W45R5LUkSTSvfa
hBSQLaBXeYFYIiDLNtRCiejezfRVaPMaeKh5kNZPeQ+RxHbDW30IzJp1ITG/gUAhX0U0RFVoWUNH
TEYT9G27Uwf3UpdRS6ZdYVggzMLexL/IyDWZ9DNF9VJziTKNipB+Y8neEn38TISMXxa1vDdcpJXn
HUp8gmSynnlJSKu0dw1hFS7sLzf5HgxOWm0mRTSNrw4J65VooN5s3bw0HsjeoH3iEJ1lnxmRiQPR
yCnMWkW9nL/x9oO6blOK0BH2OYyIoZ1jlk8cJ/JshcWH9cUKC0IJi7Zfl2anZZt4Tk1N+KrTuWrt
6fUwmZtQFSwj1lJUyO3KAoFTkY1ePVdRA2RkxCYe7IYWZj0dSZBpkMKiWJAoncEnUmGYmcKmOty3
kMK7uHB0kgpbve4e6q6u5+00lQ4drUWcdJ8Eutpeu4TcLuBeESmfUkC+euXFaGid75VIYRV4IRGB
KdFYNdT/Oz206j6AU5I02TpPp1q/N4ygKq5q7Iaq5imuWyzZuFYbXoVKI+hIFqqiPOLZG3Ia9UNt
Lz+Xx+V5FFV598nS+rkoPMWZnfLZLrHxU1TJIXR7lHAqR2Gh0XL9e51iJuznQdV2E00v/TvVL5Jt
Q1yNDV67tLKt7dQXxvAk0fNPn4KGbarPAXEq7hWjpruRWIk23ZaNoZUEDIAMnwJ/VAqwOlHRxOoX
pbOMDZZSQRfAUIlNSVoWwc0wxA7a6Ni19nOkUUYMOOl2PtomwrV7liDoBOzaIeCWlS1g4xL9gMxg
iLeybDnGwECdnjhLDXS73Z6WnlnCnh1sapBeFuSRztvEmvI9SgTZZV2rmFcxQdvqtnND0L/qXMfk
xrkalMckckr1Jgk7Mzuvzbaj/00vxDFpb6ilSS8hAqiJb6fTZarQWE+tXnyeweoatJhz6f5Ar4eP
4+PDw0sE+9tD3ILooBK0YDpwwB2cXXDZBrYBHMhnM27tKgT9W2p/jHnsnQQr11VY/bKxV+5bawjP
a6NL4AESd3YxJXJe9VREz8LEGnnQTedZ+XjqbHXsMMCpiu0uMnL93SEzsgMwdMVU+jrt47WRCY2z
rJZc026fTtQF3x/jlowOBh5+fRdz2EGxl3NuWcqAS0lj7neABe2LBn0bfFNFv64pFvhJOhGSl3Tj
xhmQH5z4Kpaz+uFX8aLA5iCHA3SxOb4+yw9pavLCLoRAVbQzBzAAPpxjLCR7tSqulVb8SiEv+zP2
IShLoHS62Ey/F/WYntMaR8n38Qc69jwoO1HJoOKG83w5jryqLYxJ3pLPF1V+k0biPEDztooJMFgB
W4HhLwJlpzQEkqaOEp0bbMU/vvpSPTh8Grir6Dty0qEodfBtJKwnthRZ5UMiLq7CCowyYeGWOJ9N
tdxptOxOlFKOXJB6CMoxB/krHZt3bwKJaCoiRL9Pu/C5Fdh8ikCMHiF9zZok4/kURPfYwX2p6VGD
prdEFfhAaNsSlxVODiRyHWrKCktZtMfH9l30pviiOATaO1Uida+n83zmBOm9Kador1rhjwyTMtR2
Q/fn2ij2aTZeltNU/RrKLN0qfVeexUFubEPKL/Rkik/Q26Nk1Qx5/mT0pboSVlV/+fjrOjJY2ITa
rrOYRlHLHXxd/Alu6gUvnij9DyNv4kvIzmHhZdQLzoYRCag1QslOLUPeOG3anJjHjn55NOs5dcNu
5a+3Y3XmadVl19d+Oknzsstz/Wa2OIDyqb6nYnS/fny3R07i2JMQ3qHgRfv3kkHy+tWw5yDuS+62
LEiUGHoTn4Rj2LcfX+VFx3nwDtDQ4yJLUwYv2nLXry6TlL0Sm5NZ+Z3b6CvO2+lZkMaAA9QWvZOq
Jt/mkeKpPvAfeaXo64tGkjCP67PIPR3N64b9bvJw4lMtz/LwU1HYpNplUod/168pdGhp5mhTSdWD
9iKv4h5CkJ5RsivwOwwy2PZOITeFMWpbK6oQyXRIrz7+EO97ZC7lF6DQFIqYtQFUvn0yEuVDs2iX
HDuH7iaLeuVE9vCVkuJPte0RUYW9IvyPL3pkLSIsApgMUgjDZIp4e9GshzWVTxE3bsfjPk9d50oO
c3GHD9A58TodGc9UmDTB9LcM50MZul61WqVAe/NtvcBfuISzFkGunGtYS7zQKov9x7d2bKgZyP3p
YMMhxhV2sPj0wWiz1UUULZIIGoPBCwQaQ/E7qeU3et+bF7EeWetAF8mmiAxYd+MYJKu4bH9JGYxL
bdC++fgzHZlS+EiQxXRazQy2gwnZ7O2I7Ak+UjcHxbcmyLoLgRnTc4ouv6hcA/33yCGTUJjyS9KI
x4+vfuwbwAtFo2yhj6PufftlJ3ByVPAZLbt7jnUycGoCeqoY6EYvyDUwm/xEl2Kp3r1+rWhMsNJR
wsXFzV7r8BugmCU0pUOUOyiDthVDiNGynpCWiCDa6/rYb+xwTnx9ytoTHabDcf1yZdemBUmjfem2
H9yq6NA+C9H5TMzOr7wkKThtrXAjMmJtPn6qxy6FR51qMx0LVFAHw8xSXCWbJPZVZe6dX5l0jBX0
5HuKtagTP77U4Re43JVJPxkrh06H7tDGkmVdg3RH51JIjCijaJ+bfGhgG4bWXeaQ0vHx5d5Bgrge
Xl0TURZdOvYRy3B+NVlrsgvzxAHmKLRZejPFjhWc1fI67qzxMiYZw0P/ZJIRERdnUVnyuajYnfgm
37VHlw+BMmPpqNHfRoj29kPEZl/Tq0ew4FDkvBCKme5SisUX5qCRqAw+ZaMFgenXJjGQZl6RnlkD
M4umcfj08eM4MprZtJl0LFkj9Hd7mz6kcEYfjK7l1EjCMzdleafnYXeTRw49Z6MtMaKUJ+//cG16
uX+IHXRBIDapLyX0V19C33UQsELOeZFJOFVgxM8qBz7UpEq6YbAl34j3GtdZYMnvjZk8hCAaTo27
w6Vp+Qh05NCqgFF0SOB++xXU3RTEBD9KFMJ6vHJza0CIFLU3gTZFG1lbJkLYUj3xxb8QlA5mD4y2
uA9ZmHDKHvpjs5iokTCtpB8bjbiSupFeGmqQbQKahish4qW0tVQZZLkA1gcE6a1JfTqait1YNYln
0avbJbIVt+QKZ4/obnS/II+P2gki2LRQWfBcamdOWGS+qRWUX1w9mNdQFW0/KAPKI10BdcgxJ+P3
X2QeJ+s9QhzklIcPdCTnOCvypPMnVYc1KgEmLICsXQObftdQTvjx8dB9aZoePksc/4slj/6IeqiF
KUgIsxrCfRhEbnOjR9R2NKLKrxLLQgrjdv2noez0K2qV2ZqqBdpIV35xmcx8J6xgLLRZdJmU+uSj
FkRhPePiH/EnnKtSLgSsPqO4NYrGG1q+kRqBf37iib0zfi5jEP6MBYB62a+Ig+1RE0KRjnqm2bSy
8nPEiPnGDrp8Z9NfXVd0ZVZlyz65VWdOm1npntUMK79eahK6GpQnjnLH3giImY6J6AYQymHfqmjm
MCgF5e15iPJztPxyU0mce0pkfk+Bx1GjGusTL8S7Dc3yCBa1HnOy47CqHqzfQ6aqszKE0m8G0vxa
TnI7q6V3GAch6m9r0HdQoAyvQjt9NY22yupqW6vIMtuNFWsatNyymU98L4c7mpfPRK2bEya6Xfya
b6cGzSCLPlJ7qlA6iA61yrSn0oFPJWbH3dTdvNCxnGhexwrJ1VC3TtkOj44Ll6P8Mi9bbFwOxkWJ
ySPuzEKyg53P9VEj8qfDOKSAzbyLqepsjGkwb+CcpFvTlsk5enQDDsSkXbRTOP0ZUvKPQqzDU9TL
43AZoHxVMOsPN7mDu6Rh6RLNySz7hzge27XoLPPh49f5yEMHPE8Bg9ljIdYc7G5Ae2WmdLGyWA09
bNco0v3CALogBOkXOQb9qhXjMkXCeI7GTt9/fPUjYx89HftI5i+8BYd7K/ZCBH1pCDQAglvniTUo
VL/bdhtbWNFlIcjVqNv2xDg7svXhojYDjIoGBKeDsc+SjIvYZfFFFtl59pTSsgVhu03tIF4hdetP
vODHth3k5gGGIhyFisZhJcNp8dJC1JS+kU0cUlRFnI2B9dMll4QNc9xk54nBLpoXy/ycDs1wrWYy
hHyNdOr3HzfnwiXWAHMk0KW3b5jsa5r3cpa+0s1yO5VavpNmpfqZ0js3QivpV7vNdOKcfuw7ZmCx
ZbdZ86kdvr0ovNlYzUw2HRY8/vPRkJnXOKbyI6yqcasW4srGgHqqOnf0oqh9UQQIalaHc8kUJLaV
GYH0S6A/+4YTkloY80Wl1sPXLqQ6qbtN+Kct5B/f2CO7OoH6jnIxCmAKZQePt5dC9F0/sL2cUtvT
8SedmcOsf8KKZHgy68gI0XN1I9O5OXEgfvnVB4vyApuy2M2TwQxQ6+1DVouZLcnk0iN1Lf2SfBnh
sYsr6S4N6rqeWvcGr7WzEg1l9w751YgRQKbUg4rwcYBntqJ1Js8q1aRV3ki9I0lcNpuQls06TAtt
DZ1SJQ0imlAyjeJizFr1LFfsMwW6seaZ+kD+QjSYxX/jVWVx4m3VKbIyfN7eltkPqsJywUrt0Ml3
ZKl4gi7NpYwIXSYzbzyhXzlyAENIiPoT1TZ7nMOS0hRRz6prznpR59KAllp4JRq7A8Asxeb330Xq
F7bGK0eV8+XA9Govbpet3kZD3NNzIZqRA8HnQrXFllmLQ59LtC7ModT/+JrHZj6KBQgLVZZ+/v/2
cUYNOrgRsLVv5qVDCF7RXQ9xMfluwPnLoHt29/H1jr2FiBhhBb+Y7F92Ia/ukZTsueynovd7I1DJ
3+m0VRu28sEmI9wLqyWROtSGExvUYzdJZB7yV5C0i0T87U32ceQOIeRTv+hMfWW5yHTdLFbWS7q3
17DSnvgij4wZ3V42bpSjABkfCrQrh0m9wMnqm1OYXuJ0aR4bYUzbrsjTrx8/zyO3plNBJpCdNXuZ
Ut/emjmPJWKhhFDfCGmK7dQ2Ak1L9SylI+kz7oP5xD7xyAWhyfAc0U8uxfiDZ1mUBsxRMK5+WhOG
SErTM8ZDsUsrPIzGQK7nx/d35FFSX1uIdktKz7uFMkrajqhzdfBbOlA+UoZ021e94U+jVZ3YeehH
zsLL3grDGaxk1zmUJaLGRqaDg9OXSTTtTL0NV3WsdLdJl1CNHyR6WFP7RER1fi7HpNtg8Rz9toKq
arbkxCoTS+bIdhnfLg6nkpL3Xk+Gcd1b2S+10ZtdQdN3Ffa66tERCD6pbggpKB3ojnE2Jpd6SHYF
LN7dMIvuh0BVsyLeKzsxOMXySh8sDNTLOKXRwaRN9EKOevUKzpqeTxbSAN9s2nJHwxDknSlG85y6
RLzn2xzWI0voXVYG7aaexvBLN8bWxlTEE/fvfNViV70z1OjcdDkZtEDQVlbhxtsUIhJy8hDUURNH
NQa4Rt0PUn6pxoHm/cfj4sjCaoole2GxJdicdN+Oe/IUa9tqGIaaJRWMybmzQoYH/QKn+WOlGelu
xoWMr73UT0wmx67swFXUGZOcTA47J47ZRZUdhaMPLYPYcs4cSTrLK9z8pq/RgHu0KKdzVHW7E+Pz
yKuwAJ1gh2GeQgBzUKoKYXcVstJGn0AT4mNtDNZ2gWzfrPvixFt3ZJYmSXK5DoURaDsHq4Ius1Bn
pR19DreLWNIY8i39/pHT34hSZJqbnV2L/sQNHjttLdMYyQpkpXKDy9zzamROmolPt8xGIpoghqvo
ixDJwRbZuVZf0TEnCRR1q+VF4SDo6mq21+FgQKXFVIcGaPz+8Rh798B5OdgaY5qgp7TA9d5+HAus
iTY63URJLm6vWi0qsHYbwxaRSnRiOB+7FKNZX7YYEIsOZ1XoKr2V2Ork96FGolJPzmDaO/FFG+jd
f+NSKANo17MJNt8VrwlVmhJ4aZNfIltIvLwxyJAwIJuDM8c59fEjdA/nGguZN0cquhFEpVA6e/sI
nVGhH1+Wkz8LhWqK0XzvEhcxnTnF+1GT5P0ZTDJC0bNLo3DsE8esd68qV+coSYuap8r/DtYqxKND
yjlrYvc992vLCcIzgk2WFG/DvKgnY2RT11ln7ohQ7OP7fvcCcWVeHGDIdKsXWNPb+7ZSV+OJuly5
DOud7NA/E82krWWnTBsaGtOjqmW/mf6K8mBBELMNwKLFQefw9YlozJDlDRMkCgv0REjX7oqJuqot
0SJ9fH9HxuvSy7WpG3NMx7ZxeH+KSla3waVi0mZVkzzyXrgoHkvX/gOG/1tm2v/ZuUQa89w/U9L+
A89t+EF86/LTf3N3qORjsYJq/EdIxyvPLScYpnM6pBbuE4bjn+57Qg2RbCLSIveP1YWKxN+WW/6I
xibNGTZFtBPRM/0OJA2t69u5AGf84vNn0Yb4x4g53PozwRVBqef5uuftSNZoHSfbTzkNr9w4zpwV
h1PyAJ/7eXzKJvfLnD07WYJ2/bwjHMJoo8dOdFuQDtsy0z6pLSlGFjl1nJk+a+JnpiOuyua9mlCx
xJAVVtiXqgY9nmspJqJq61MZV1fdCPHHrtVmpWTGr6njFC4SM/UaS7dh0yy0nITqYvlU58MFSMvC
K1uQ9m7ZjWtjLklnneX3NEtrgF042UegFsaODKVaic+UCJE8ISWpXgC9pWxsF0jxn43M9EOh04dN
28InahXRcq6gXsn9JFMuJu46h5+RWsBMrHynGdNNMT6DZr5ISrZNlVme52b+1DZqREG/eR4Eq08t
6Y9ICsTJRGrthd3iF+i7tUzkpZ3JB7Zr49Sj71WGq75WHoYg83VN3ma9sVb7nYxIStSH7Yh+Mh+H
dRqCZs7CNeX1lSNV/t1Xq3hS3Icg+exUzSokHnBqH5RuIGtBXSNc00Sz0s075DIEaXpZvTNauckF
RdD72CTCjfSHWCEzUZ8w+edrafqVaLa2BUInis/jKIpXIqitbcWZ7cpNmyfYtXtbi/vz0I3PVHfY
u1AJUhcxsrnvjWatxcnGjucHpBTFHln8HYHuXyIwjG1yKZFNAon02IWN2b3Ic6/S/by7HMkEDkHi
jtei+0oZ80l28bbQ7tDXQtIR1WrOgmjj1Np529q1l2dxdIVJ0b3LjbK8pLd8P4+1urPK2jNibfI6
tYBR1osbJ7ZjPgSDM8zP0dEOcMXKXcOkq060P3a5YwHeueqHvRHwAIJ6bbl7YKI7NbXPR0AJ5OOS
TqzfZAu3twj6Td2LzZxZ+ypInlS4DecNp43QVZ7I7rrI7OhbpOu7Mi8+a+50GSyJebny08LoIwQ5
HWQuOs7Erx3xIEovL+SnMM+8wf68MFvhsK61Qd9HAEA9m1+y5Hd+ybV5o+c0Xoe57lBhh98KI7jM
BMcX0c+Np+jpbUm1x5OKWu27trN2dRF9UmLCngbiHLJUflWnX3pgDJs4Gs+ood/MJdS7lp6TGqTX
JsUkAi2624kmJnXcgs2jOK9r895RB2TJcLL6CExWxKPHMwJfvohKwhwHYh4B/IyK7fWcKy55M78K
YGOApc3ONlYvc+lvrS7X1XPxSTbPz/Lyqfpfy4/+KKupicNI/u+3/9j+8c/hc7nAEd78g/+CCb7t
npvp7rnFw/MXvHf5L/+rf/gnbPh+qp7//V+ffuZxsY5b2cQ/JBun50MQsc0M+8/rxnX/VPzf/5M+
NyeBxsvv+RvgwguHnkWHTAx1Zdmv/U1toIxJo95m42hjPP/PJcQiMhd7lclmgI3yH1C3v6gNsF0I
sQEH80cMnqr/zhJysKliAVk+3AKaQIFLb+BgP97bYZHgC23X2kiSLUHMG6kkDPPkzsxIr0U5/up5
3fxxJP4XtC83ZVzI9t//9WCTs1zPovFEtpqgkoNG4e0mp2sG6N/BIEmdNnZoFdYCZr6Y3BMleFpZ
71bG5YFSK+Lhme8Ps6lQImp8L6pJtqabcoivbEJ159Qg7Da5JxZ22BFYNF8YJXjNSOntm1hmREoG
kYHzQWNKoeI0bIxSuZqZloYuVQnqqe955VfZIpyftLXbqn48fXF7F2uIViJFyjR8S+5YfLMCa4HD
kxUsY6261cNSXIJZWrt29L1K++3gKudKF52pyhBFXiSsm2qWwicNLlqXWfKgBMFNITHYJY3ngMMC
uu5BZlsSKgxi2o3PWh31KxXgBZk09bqbrK49h577EmVs2rEfDphRbKdaB3N95RBdECnVGoPDJRTo
jZmqzOht9DOT8Vna259Aw+EPdi4gFp9lbZM/kuyB+J/i76pg2tfchq53YY9niu62+KcwkLDeK132
OWpTtA2a3l02ZqbtqmiYv+gRCLFt1RfzJy1Fsf8Ln4eymsskxCroaNhU4EzlLf4cjDFh/SiqnJo3
7hMH+hoczvkmrYaiZUmuKdhkBVOgosq7Wgu2iVl1Oy0ob7GDWN5M5gQzXb0iuyPztcgiDR7S1pmi
TGvCB8dnmUWp59p9k9Hq7FQVS4C2Motx/lZVYf1Fn8gQrCKWxYBNUOLOzlqptHIfOUa80tlcPdYT
XoL/R955ZNdtddu6Qz80kEMV4UTmJIoVDEqikONGrt+e/K8LtwPu2PtAyTZJWdJV2RUXTPvgBGDv
tdea85uHZTWsBzaqZ+eyBEdRceUUCk7V4VC4aZSMwXpfy5eix6DmDbPDKf8ymtg2HaVop9N5WKhg
iCM31cN/+nJIK2IieQiK9hyL5G1XqLtlzq5m09z8p8/SsYTSBa+wJxwXh2tOrOrXB+TfsEbrFovG
j9dodp0//rcQ3eMvqfPPL/RtkVbe6ZxoWaRRLNj681++LdIyCTzMFVkc+dM6XXxZ56/AS6iboHeU
52L+T7SOAT2ZSREAe3R0DIxYV//cu74tkmx7P5x4Ka/LfHQnvAMiXDhMwJxY7b9vVs3VR+WMxEhL
9TQHHaHjlzNdFq8V93q8qLuCqSB/G/OLfs6GQMlD12n6kRtalGdJHUaevvTSL9bY10v51ze1KpwA
RHP+oG39+k0hcWockdWGZ7XrI63qwOUGkfg28TKHF7/gL3eNPy+FfI6Z8dp9WL+fF00shqyxoi6l
4dmj3uD9mRa45WSES4P0e0iIr5fibMY+BWpNhWX0+lJKlGetJvhUiTI6eNO0GlGRMWP30edfjMHW
U+WLrvG3ayEsZT9ERIzM9PW1+iKK0rCuDE9Z4kexECzQaXO4SY35ozCsgcl52eztwShv57YYfMlI
bW9h/dtUstTjwW3CvcS4ZYNVlzaB3ejBz7/2N3LCb29wtdGtezYa2LdvkNUXfHtjUAj02nsehcrr
9bbcF3JebVpo2DiiK4zBKFLnpQEr2kfbn7+Ff7rJOGHTA1d4D99FkDj5WI+tyTtgc569SJ4JIsCS
tqvbTPyi//JPP8cax8kUFOMuSoI3n9bulGRWClP3tATTraS04tEszHjbV3rvDkQ87I3CnDn8Vqdh
2DzVZfMQ23kYpHGDrmcpbhma3lnVbWvawy/Kpmfe0t8DhudfgptxXX7QjzC3edPGLZOYxMycW0UD
2+pbaRgdcZizYhyqKUx8OVbQdWgkmsOitUOEYWrRyy5ZwInHerIOIyqxsefJ3i7Lcj7Kse6iIa5/
8Wv9ww3Nu1yVD8i9ABW/+QYHuZ+IKiKjXVvoG9QdUxnJNsVJXcat31YAf39+d6yv9923QqgVy4IO
w/6tXNmWgJv2KQcYSxkU3A/Rmhw+uIZTnaXz4vAMV3pgdEv6i5/jHz8nmnjk8WhNsF+8fnBzgBFa
bZMKgxnxU97WwHKbbthgyHS82ADk9/OP+byUfvc5Ee8gqKPbRB/q9fUsuYtpd7IomeUyHvM+QTks
SsKGsUNbGV7i0Dk2xAMt5PUBnE4i9XlcUsrbmtltGMgRBn0zp9eyTKn1SURKeVM7S/slqUwJX7rA
gMdgswxsKdJLr6uLDFYDOYDwTIVDPCL+zEMfxtnoRTg6Pye2XA2u3enxVZ4Z84eGn+Z8lrr0bMDA
FHCuUW61XB4f+ik9NzLYlW5q2vWlWUrSGU4K6YLQgenx59/Sm3TSr8+Ixo/CgYq5NOea199SOLDd
tUayPiNg4aw4LT3LBPkbat20aeJ68jE5Pnb6FJ2YRaSc0mgWN3BNgQvL3XBtyiiER6gUHlr0hsK7
009UhHteZ4rZLTTnQV+yCn+0XPjP7/xfUYzZbJA/LsbcqsvQlv241coQ9q+DskWltRITGWvQ18RY
89dB2XpHqhe78jqZpD7jD3+3WqHiKavKnvoITB0rxLdzMq1W5iQYCvQ1EYy/Ob9Tgj1vdX8/ghRd
6wUYBqz+LiKen9VnL0oQPS6qUrPwjGEwTmaXpF881vGBBtfqAXGy/LElU+cGvBDpPhFskGuDLKTK
6wYc3rCB5KfFTseP2Bjby2QmMNwNOaO+HzmTX9j98lRMGfSEVh+1LY1j7cIJzfbGwD8uBZ0ca0en
mDihgfE49mWenHRIuDVtnEyvTYpcd510qcEameEXZRGnBZ050EsTQimSwqeyd4vIlA44gct/Ua9n
1az8+Nb943/a9I//rjkqv8iuWl/m2ylCfYcWBvMMNx4CJ0qWv+5g+jnoSxkWrJIZNivqnL9vYYvV
DnobOiX++SIEfJ0WoFpA6IbRjXHpb0L635RzNEPwJRpIFBCwP7M6eeMvy+iwARTpdLHjsfYPlZv1
Wfi42DkFPOqyyIivhm44YWypuUpRSL7W1bt8iWZX0/POF0ujnnYNU4bQlIYjgXWuqS9u26a70Cm9
QZm2zMi+1DQhnaS7Zos4zpDxekOP3aQXd1akPqlk84mJGipN8iAeFWQd+vKYYuWdom6fZ/l1jArZ
1ZE5eLishTvjo+A+XsKgJ0Taz7PZDtLOqFwiBO8syEq+BJIE4dOknuaSvokrvQkQuCRB7bTxQeAJ
uBqt6byplgDFBTtD4Zf1fM8GeFcVRbFTjWh4VKNFvsgLkjl6iTypPOrtvYxz8X0iskJzE/I0zi1R
bXp7OirFcCGP4ixa1sAOaPDoSs7sQb90WubrXWpeG9OUkZvl4OGlBtLH93aXnYoYUiGuhTyX3i+G
sg+nKqj7NQYhSXaWctKRcrAxU+TNuoqTDdqI6hsLlHQVE5QXIXzexHJyb8edS1Cp31QkfqW1Mrpl
Y38xc/MmseNjr5tnapgeFV08KuzraTXeFrD5E2b5Zt+eTjMB0l11rZXawVqi1MU2HR3zNMRip4td
FaNa6TPnZJnHw1JmU0m5kNi7grpuR77VBpZLkA7DFs1cuQP/lwSIGK2nQWDviDsgLnZDtqVUXOgi
gl0wbgihnN5TR1z0Ws5vjCy3qSkv7DEYyjLAH7xDx+OG+JDiDknQeKqENd98+WHRlKfcHN9Hw4x9
Vn5vq9mDCrpJzOoZwcr3bOTxVpVFYPT6h0TRrrXKtA9FbXa7xralu1qTZxeiwYOg9OCULCWq48Y9
4CK1OxbFp5TUa7rqMCPTAYrT8jlL60sQLPIpqdhBKAxv3Yv2TWYFy4L/RAb+NOjWWZ3PV0pr3pQL
Qy7SGqJkky7Jziwct2oHWnGlp2VAoHmlbZhOOzltL9vBXHhOksbaS9NQ+4rNZ0cgFG4Sde48QPV1
FExzrHT+4Nj9Z6NKmEcYqAX3PIrGRxb4ZlsBIj3PYHxcTVUjn4dZTedNr6WTfGzO+7RoP8TMyTZj
ldkfrW4qXKUz8wKWdeGcyw3HGWB30UVmFAru3XrY5q2mnki6Xe3RBj4wNgpPRkv+Muc9UtRK6dx+
0ccjV+ZEw5QFoEY979NQzTeTXU7+VOXNScw0nhgOAZtVEA7iZ4Z6kxd5AEl/Q3aBDtCJ7DnFRO4t
GY99UgWV6I8RT1SanUuK9RSSYhEneuDYMcHxsy9Z2UGXx3XObt9li840RbE+CrVyvEIRy6mmxvDq
l6kLRMfIJYqEYBECvXRZG9MXE34FjxOmdNNJNgAJT+BtkT5bkD5QK/Yh18yzuk+Bq8L5yBr8wp3P
/JSRiFMfknQQQTVkDSojebVFTGdDKh2yqt/qcbKFPvbILJ5AYN1iN2/l6mglne6STGS6Zhg9ktxz
VLXG2ANKYdSiGVdqwfz1X1Mn0rT52WZ7VX18Yvz2pWKy8qPA7OeX+LrRqso7GmL4KhGAU/GD1Pxz
o1Xld/wLIMlkhiHI4Rz210Zr6u/WccBK+GWAiqyT3fnPmYr2DnUUutJv83qqvzftuZ+169ZZz4tj
KbUiqhF6ifLaSUTP+RaG6BjpNAkpowfP9beqUbdXUqYgrdLAaTDJnfThrikguLvpNPSfpTJqzswl
1nyr4fYtsip8P81J8tCjqOcgskz5baMkDC7CMlroBXFGhKokOduclIrZDedRp9UPwMa3Fp1nXeEA
eAr/priUFjxWLtglS0beqUTbIa/KK/iRynlOwyj2LDD4u1APh3vw9k3pltCqJG+Ef3OX59FGlJJL
t6RlPRwjufEYKbb1TldnUiWaSKpGdmOLBA9jSbMruCLXIcvmdWhMESAm084+jZocRVSqs/YkNWGS
Bs0kx97YSX1DpInScEJDZu8pRTZiqq4bdQFDXOZbkSQtsxXUj/tWNHrh19E8WlsTJduDJU8t4J3W
FLHPnHa+sOZSy++rQgI9ICXXZs3g9HS2pKSjWRMDVa7a5Juc719xZluDdX9c+N788b/t08fq8+Mv
Cl/Ern8VvjxaKp5fJJSr9YaZ4p/Po6IRzor+nhmcqSD351H5s+6lRY7YCT4r1S/qxBexrXTPUXg5
pP4YeKZWm9rvPI5kTb5+HtfTJMI8pPgMBAFcG2/qXj0roFamtuRhRF2xMUlqu7B0HiIL4Xrky+J2
tt/3sKexZtvL1QAdrBt3hVr5srnt2xUzBa7kssV4sdBsMparMUUlYRP/IhBlkAbE6mIG4OO6c10y
yUdJ0hs9kg5zahBfKflpfcp+yqkRyNnGLmKeO609zllkbZK8OW+69Klshm2TVJ/ydJMAIKQcp2VS
W+yVOMeQw87m3oSD7IZ59zGVxb6QMPJmw4WwxG1oPar1bZYm2An1W/YrJChz64WzeiX05YpDtTsk
TtBZYt/HwjOiC+wkpxpdTcPoAyJCd2K5S3ul3o/VF7O6WpI9M0A3UxcQR+tycp4CpzOro74sD0YS
nnRRdCzTojpV036PckFyDTw/qzSnaoj6WZx9TzLctqzPoQV4UvU+Bsw2WeSRI0mZm9uxq1xTfSIs
KMhab+kIMZIviVYdHoyuDXeZftq1thdFBG5Jl0hR5h0ZFYUPo6Q61fMwDdppvKlraRcSQjEVw6bF
KFN3jTcqpOAwD3RJrt45ei8Yaeu+aG5bJJFCabZdM5536E4ke925Leq5IOvhc5pOVm2SarYOwl76
m0RuT0nTQV1pcRbaLUR6If3R09DnGO6jeXSS8kaV763yYera4iqZx+wYWafW8CigXLaU6aM5bk05
hXNWummR7m3pS7fkVErNJ4puU1L2SkOkjvWE2WhrSmvrbnBx/fpL+nGA9I7518vJSCOG6qHq1O0A
jXJUdhFuBG0M+rC9k83TajDwzzza5UmnPshWQ4neegr8ONFcWYinFzuYa+WTUZFZnN/DTYJY6Tpj
waT42BJeaacEa9qyN8u3WkPlaayAngBsGPBY5WIO3SpRrqx5OFXrh9G5tZxik3DoyibN0ydOM8mX
rPkQQwkK0dSLNt7IJAtJ8b0MQ9Ush4smBOKrqaeVSGmc5Y+FlrtGQauiGbQMK+D94igborKg3IWQ
FtX0VvQ1IVof5m4f9c6Nmt1ZmNhJAXeFVQbOoyrzaFBt64RZJaN+0qO57xgHzTXezetaPzFEcQUx
w8sLzRd2dRK3FmEpt4UGtWilFjqqC1mNPDnDVcpAWBSv9C39sVW3UZ+dAxoph7h8MJwl8WyJL8SW
BRj6OtBTPair2iem2NfaCxRFu8xsAOJ03iR0X+t5KlTkAtyq026EDC1FJolWmS8QRNGI3uOMazeD
Qf2YS2d81Z+guYJi9tEJxEjcATXKhw7yua9HhArDofNqjBnVTVRzfU7K4gaE5L6JpkOqW/cg6DeS
5vc1eFoMA0PqGcLiH2VIdmTE+cEAxprRC59qX2p6KcBOULpZjawAeiFP3yHWT2td2rI0QgJVvRo9
mwpuxW0tSJyNxbtbyD4Lpal1B+VBhKdzjPi/hvOFZdmspxCo7BQG81xIh4nl67qP2vGpSrJ7yzkL
y4J0vL45544+X2R+rQqLl0fIwjkL9UlXFfvR+qQW92ljHwyiMzGBj1Y0+bA23Tmxo0DFse3NNme9
VLuZW+RyfUpFbqs9JPE5vVLzatdLxfVKW4Qgdx5bt1O47AdzQ8QNo/rqTNXEXuPda2aEz1hjLdP8
pP0y1clWr0KawcKniPyoNvvEOjPaARss6cO9IV83tvZJIaAnjUN5O/UszDfZgjm6OBpZfSlG9VyJ
0toFjHqF2ArxI4oI4wzyoBs1X8Ia4oIlbqJkG4uDph/M5BKQZLxhVLe4zpzvdfO8lM5wWqCEJKyN
NUxSP5mLHmS6ta2I+xpnv3M+T+dJ3p5n8kZrMGGUAJPddCi1YAxbn4SdTSy0HXyHQFagFKuHjC9G
s3yheCVAQ8HCnRvHZZE93Sz2EVub4MC8/Q8sRb0TSxv59Yj4Rdmk0kczL3di4pWiyp/qx1YKpGi3
iKvGuWRw5MrGLpU5jB6t4pxTcTee5vhZ6s9Jx9BJhzn56V9zziGK66e1VfLU1j8+4jz/3996ifY7
QAUMNRiwE6X8p2TMeoeLGxsHY3D7W4/8Wz1lyu/Wf8H0w7AgRoDr+vt4I7+jnNKxzfFswbv5PdUx
F399uqEDDvIKxAd8dMhIb6qpxUglTiDMo6cwzy/UtO0Q7FZtQKb8V5n6D3UP1pvCjT4qiTf0KjlN
YfZFgv+6YTm1HErA7XW+3NVXPelohmv1SXOl2WF1qgF4C7QJnDOVje3c8dfxs7wkKbp5HXImfj1W
uYH0rwbPWT2RzGsV8uDCIR8u4cwfS7s27lvSGlNfiqNq8Sc9tbttRJVDyo8RbWy45GQraqOwPSPW
Ecgtctvy1FZGfO50qkQBiN4ZbJ40ZBKnlVHwButEihGISvrs9xVlBscaOXWCHCh+4jatPIdeVKgI
aJdpMjxVG8KTdG5C2R/pWUZePpr1Y1fIsJVjdrjM1+tB9qkIpnOzklGRVlneHxFVdfd537MJVuIY
9ZwPd/CcaHJFk4CFqov6PnNMQt3zyKwfZgZvn2jbduz+toM8JInC+cFuGqmiVYmSw5001UzOUEEt
nWcUcvNk5Eu/7HNpakzUr21U+pFll/XXlsYPf+LvbyZ+YVAQK+IEUfxbR/VSzaoiYwX2YbholHX8
aoNG8DVC8BfP2cXXSc1PhIdfbyUeDeZInP85XLy+lZLarjOt4EJgfIfNbCpuCkBm06hfRR3/hnMh
s60X3+l3UWXXVZ4/feme/vh/vzgYPr/OX6sYsxAgSAzOVGB1Mk/4X+JXMAVM1DgdKhZnPVo4f65k
+jskVSwsKDFYY2ii/L2Sqe+g/tEqWfNaoErQw/mNRg2Dj9dr2bMznHWFZRGWAMyq9fZ8MdXDP5FJ
KKZkv5JpU7YVz1NKxm9RWqHHYi1z/0f0MO1ZRBBR4/NUViinNImkVJ4ibWupQr0oSvkyXTFTeqeu
CchAUxrfiBT9rEjM4nRMFfGptMr5bjFzu/fojhhPTj4hi6iK8a4PKwfbQtsWn7KwVkEUp3l3NaRJ
wjjBVHCQm1rdnE0yPZ5I1addZ7eWsZWnfMeD+6kAmuypKeb91uZEg49iq04LXWvkoI4OfrtihuJ2
4/tSS3uPbAB/sVkgR8aDUZ0PF07RWhunNsJNG4f651TTYstTqto+baxaStcWzO0QVSfykyQlJ0OO
DCUwmQJ9LIiQNTes0FJzHEzqQWY5RqvdwdcxB29umnDA2TED2C/lpCmDPLKSq1qT9KA1h9JTaBI7
s4y0fx69OJf2SjQ1iTemkUnsgDDNz/EQm25v5T2M97qGODlOhnGMLSv/rA7OOHnlWHprrPNk7ACz
busy3KpxBWl77McZ4UKm7zRLkiy/jh39tBBG7Ld4D6IlL64Xq5R2oo7a03FeSnMPlpD+e9WnfbcG
Su6KcTEuDCJIpLINolgDFSbNVrqvhxgLSrQMMkoss3+shNIe+hSImlrEoGOK1rgvwjz9MEtCvI8F
sTdZNBw5kh3qCKp7S0ZTRFziR6fKnWYHHWuL7Gc8U+dQhWghifIEcpP8Me6nRrpTimkZ79S25gC+
ZObGatl3QSmp/ehqebpcT2ATmkfiDgil1Qu7u1e7uKGnQACwa7ayecGwfb6IQbtK2BgE9wy01z73
1SxXfDId3SjLAl0MNMRTF6x8SuJAuiPRgekS6Oo+QMmL+BiC0xmDSpS4D+z9NaSaKRaDW4zZQYbb
MDkNOWZSWezJhMM2opUXzhKpynk5RfFNUnXGPmOkd1OLU2SJni4tFwVnM7dp5q3Wpmdj+qUqsBev
EaOU2aWd3EcW6jg3nhzpAeV6QIItUtoMJL/jJIURzDh3k4NGY7Jx23oZyOOY0+pWHnQDP6vWo0qT
JPWaAbhXLtWmLi+XMFWaXZQ0MlN2U524yQApxyiVmH3GZFvfQ66v2KBlWpumntgh0T5L9GVc+uQA
y5M+kWr30L7c2s7aw1yrYgy0QkNGHhvmiSQ36+On9gs2Uzmto12cVLRTDQ5hx6o3Mq6Hz0lsNAi7
3e4/Hapi4ogSmQNP6ioivV/06fbfU0av+/OPW5R3DObLP/77y9H8+irfNiJnlfGSjYTN2+BhfrER
Oe/AFGIFYEQFYQLuw6uNiIE53fHnJiRq3r83Iu0d2i9aoIzl7XXM8HsC37dkGR2pMO9iNfSiPGQ+
8WYjWvJOTAtpur482vV1M06Oi32h8vMZXbquRjQPo7lKP4VLTI50Zt2VChglhiOcDs1qpuCMiRf1
ShKjSbO2KCmXT1I6V4em1B23ydvTWODdl2tGkcI5D80pAFbvELYQC9DMsfS5U533vTRdgWbBNTea
l2o6pUe51hiUIgM+Dk6cNxxYJRp8Q6RvK7vKj10joNbMYsJaPTdeb9jJhxbqIZKySnfjmAc8luEA
k/auuVoaymdqM56IJUv365CEm7/tQN9on1MxhdvJYgJhyb3MWSIlcCZHa+hKRkevRsLE8shWljR+
TOdxdJsYjltAVkLk1T0JDLlSPsoWRv66I/EXnPwJKv3ZS0ppswyPOWaBbasPB2Q8PN6qjiUyuxty
xdngCmi3S6Pba66vpWyMKUGbkxqBHubXZmTus8K8w4y9Dm82uWVthZ5dcUK3CIGRjiEa/QMUn4rZ
iF0haBCzpV4Biy9ij1tR29R1QYutsydcbkU6X8bqIh/rJGEAWp45MIM5YLSNDtFCicptJKeTF9bL
lZW0h0mmORQT/a0t6lOqmyG4ZcH+2SzzBcYHrzGqi6lnC9VO03bepsnJyDelmrdpZfpSdJvkH/5F
C8pPZx63xf+lrP1r3sH8cQWocDJntAF0Z1WDfStrHaRqCmcZDUEqgul1qvF3WcuBWbYBEHJCfzt/
xHKw6js5pkPUUY3fKWvRFb0ua5l28OQD05WBPiBYe0sgC4dKyypShPw8rzJKhYruJtWvYyEXiXDl
8uaTL3mo0J0dUhRom7Kqu8+sEu7CqfphXInZPAOTcWpXGVmcpSTjPJKjVCq9cUbl608jqyL7czw0
PmkmTC0QvzZnoxXqNQXOgOxSsQY1x387P3DsxrArN4NxX4d2+kUSUkmd7KQDapakQveW9jCmOf7J
xL2ZZhHCa4vmowowjvTMNFEav13WT1KUYryblApISkSgxrU01VLnxuHEKKBPWBaEM9yjJCxZ8pr4
krwApn+mJZgENnMXQptcB4Q1k0L768xwaOeL+XmSaD9PFa11wNg8zxrF89zRJF5tr8AsNAPLovLy
adObh9xoQxAtfT8r26JV89zlEy+Q5gGc6G6rNOkd3CkO60Yi8a0iHLQ+gzlVH/Asb0j0BVw2JnkX
aEsxzB7pQf11qYM38WYt0dDfOO2qrLCNu3R0atLD7Fl3fN2qqvsm6sPeM8k9WVF2IIm8UUWiT5eC
BXIp0pK+7/O62QxTyHAKkOqNk7cOFaQabYpaT6lSoTicxh3X2jaFQkc9V6Uu8eJKnQvPoiZ9H2Vj
R3FdGBLLkxSuTXcyu4jcsaT8XnRjzZA1H64pb1iUUmt5Iqwz9GZDLSdXHqXG2dFhBYymoNOXvGoE
vd9Zi6bSJpelpwriIdA0Zn+/CVJi8M6RkgfS5ElTeQBfH+daxg2FKSWrnIZkHEujEzumkgR2Nh29
KRyGX/hStO8fNKz/nEIpLFAcfJe6yHdgL5qcR0GRjtpJ3kzwG0t98AwlQpROdEygATz2KzWDopPl
NXFZAB5GkXabpuJwFrX48JtRwk2hZItXDkm/j+M02msyCfMwYoyzNVb7VkFPcxaSlLSJOYsiwk7k
gNgGJuRhKXBjz/U26ax8s07fBSobX+SK7PWdIf2iX7O2SV7JYPmGWScAVHAOZ9LKwvfywCyqYcKK
MId+ko7VthZVsrcK66awHLHvpO5rI/iH3aG1lfj2anyzgBtRJKCofFMVkRk29XErQgZOYvDUXHI8
B96BK0cl7W/DKjiflL+LB+cm0lFJyvyi2FRptr7+iLqWijQ2lyjQ5ZyB2cJOnmaRvkGWG38Vfv/O
54N6BDsC3xmOo7col2pwFhLMRQy1ALt3F1mWq5tNFSw562c2ys1xqfDrvyiV/y+dMLYe/Mg0ZSD+
QWBd1Ssveh7pFE+kiZgJ2c5MllW56L1otPrrouu6X8BinvkTb35AOtLwp5+z5zH9vr6WPStCTRc1
DizigumyjpWHJqw/K4AMXZOpY/hmLYagyuTZk0WW+P0SOQ94RuzDtJjKOUquLz//9M8unrdvCTA5
DSdzdee9RWaQEmWOIzNrYszU4lyQcu3X5tCetxyDT7Q6ZWNSmv7YE/DodT10ArnQ6s3UhSk/kD5s
wxlfAf9Ko1Qfyl2HvW4r92UV2GUW0ncx841u9f0NGpXJHcHWul2nDUGi1fVxDd7yxiTsmavW6rYh
szX4+cf7pxUJ1TuCd8Cj4GqeW+ovfl16eFoYTRJci6q1H0sNyWeraMmBIvN9mBYFVtQ4d5MiLs+N
KrJuxJjD3CBBy8/NtApM9PwewFTYFk0CU20MzUDoJRtFI9TThuPFuZM6EUlIhLPrxYwhLYrlWza8
A2GZ/Tm26/LDLLrqOGgc2SenJIaXAJ/NQsW0FQ2nh59/4H+6xSAhQbwnVpkFaT2jvbydGWFWFAxd
HICSuK5qOWeunq3n+jz2Sosw2hiz6Dbra9UdrazbSjnS5pR4yrMc8m1A5tM3vt6/ogVs/vTcvf3j
v0P+9Kv27/oa307d1juWUkh74M6InnmW3H2rk8134L80Do7MuJ617X/XyRTX/KJ4eIheslkUWTT+
1OnJ71Q4zbwSNzdzLPINfqP9+wwbeLUUMAtb4eSrGJDi++1KX+GfaGPLEL6ZT+ZTZ9b63opqYjil
bm4rb1mHJlNZNQ/58yTF4r+4z/WkK93ERF8TaYXyKOfAU32RTCcJnnr0Hb0654dZLAxqCTxODL9e
HGtZ62zjsVVEeAZWR7oM6zb8NIpqmoG26JftlLSQ4fRxGAKEfEILarq+71PFQsQ7CdkMTNQxqNkG
knXUQtEQ/6qkls5SJu2YeEi2b0EVGNwywcXvRpLdnJAPtx79Z6wnDESML5I19Rt1HGkyaE68DES5
dvKFXVX6Qa+b00YROogbe0xkr05FXHptOItaEF2b94j+i/ijUoVndl4g3iHNTx9d4LxF4VV1ZkT7
kG0MaQeNF5fzDUYxhm/SRpFT/FRjyawMRVMjHYrFcJC5lNJJVw/a6LY2VnmiCMjK0fVqSyxpZXpk
VPbDlo5I9pDoc3VRyF1zqRW13bpqMoxnJN4OH4dQbvqNFHd0Lk1lFJHPR2/Q4yuxFXSdJD1oWaZ/
VCUFQk5Tm3lLGEIafo71SCXPd5Kqj79Yidba5+3ttNrEcT9yU30XjTyHloFZtR38RJmuAB4ZG6nK
0QIkWbIdDXEHdFG66cAHVVNUfOzj+YtlJtL25+9i3b2/exPmGvqggt4nieH1cijsmOaRAppNaYmN
i5qhOyZi6na/fRUCoHE+cg3aam9riDheMk1tpN6nsZbvsGAWh1AV38xFPyyPvoMXkkKzUiGx3Wv4
Sbja6w+zDJroFcIOfMHdsS0IZ1/WNnkZw9VeDBSjYTIOW51dkDuSMipJZD2Q2j45LgpRrr/9mTmk
4ydjIo1+eB1YvdxoKmOskmXSe4JjdYyV1iAFsdbWm59fZX2VN78fw1AaW0ibuc46xX95FYYzWeOY
C9wpQyQXUduFB6mdE8T1o+JrpaRsFY45bpmJ9he/Kav091de+5/rikjp8KZWQ6fYUxcZvb80hf3R
IWPDi+jREczSI1Qepl+VKuud+PaTrt1VjY/JCPjt6gvPyoxzumO+6IspUOOkObQ6t9QoluRrVfRv
2JFhhr64gf5hKNuKJ7bkH4rm1//9r1ksOyZHGpumNbX/Ghj3bTPW3zmw48BM0MfG5bie6v5sWpnv
mIpiO+d3euNOM413FEecXRD8Put3f6sFztt6eTcABYURzCOOSgOV7ndJSWrDuFFuFMdv5FO7dU6I
ZN6G9njuhKT7quMHC0w3qaa3L76si69320tVwJt7/utVFdmi8c6YehXGvHraaO8XZI3Jjm+rB3wb
QrtqwnO5//zzq3xvvFs/3IvLvFk6SPftEwjSDsS3u1pnuDbpMfph/Y5m4bZpl22LXZPsY0+tl7tf
XJvxxfdfLPpjCuQVav2WuES7L44Q8zl+W8ufJqPe23ZFUrx0oukp+DD7ZjQkUraYmA3kC3fiEa8q
DQsmer94I8abrWn9sukcYDUw1xWOb/v1l62KCa4NbHx/SIk6kRyd3GECgyr6Y2NJ67y2AcAzuE1M
v0kje9k7khRPxwhd+cY0q/o90aSN7KtAez2bUTm/F1Ehh6id+7uCRGQCzM1kvBhsc3HrQXlMR6Iq
lbQZNqFmF8GsyvJENZMQzJs9h/RGA3m9VRl22s5Ea9QEIMYJ862FFC4npZbo5ikGhLxoeU9yNUa0
3UhIC8K8amZ2PuHkp+3XeODnqODYDD/GYinyq9Y0xfSoUM31VCVtnO6XuY+symuHGr3o8jVzGLeo
xgA9/f/knUl23Na2bbvyGmB4IE+KF0DkESTFnKxgUCKFPE8OgIa9DvyO/QlZ1qUoWXwqu+CKRQYY
EcA5++y91lxK7nZykXUuvclg60xl7jyOk97Hp1pUzPOBnFbzRu/ndF7JdpgN53g19XajmRHSWZG0
enmUjL5M6KbaRTav9U7IzuBJ+Kq2ppoIo0GrNTAb9yEsVU9aBP37BPlJRUsQZ5dqYAWugG1xDhzA
iQ8Cd5dbOPYWQeyTkcadcpTJ89qBOAw4v3dAX280BNaUpomFbggQrY3zz2ucIa93alHV4amhTXzp
jGrhtVZ1U0tOtbFC0mI73Sk28YRCmQPwlWS2HxBen5EbvZNL+9PUQxyIHTCHJ2My6ueOTcmFQKAc
yOeOV39kk9qW5Zwy0k9NTyGEibhPEEvDUe0X/Wjh/mHWaMWsgIDmxJwu29leKyroKSnlP+H+EcLg
H/W6tXwUbvy2xghKcWWl8BJKNTl+/CNRlAhDY77MdwbfGHftYKyk6iWJOz9Xb/9AVDEMTHEtv4yv
hDrsW/3aTtKNJqef/2iN2pGR8Vu+kisube5VHuU7DsDePByQoeJTWRfqQ5t9bmZp80fI/k5sBT+O
eHnO9Us+WcdKt8yk3FqZ/S9P4L9hF2SY8mq1+WEX/E+7MPn6AuTTP22EX17h60ZosKdZ5CXgE4PA
+gUb8m0jXNqbzF9BtLIfLji8rxvhghOgq2JYRAPQbHgtr8SushBykB9yhPwyDP6dUykN1R9WbMci
G4MsDjLkgOq8KQGLQjWjGf2PH0XKslZJWpOfByoCbEs+RrY27tQ+IT0rkBRQFcHaQobe1dPRrgId
fTTsl7BpGVfW5MALZa0lKGrKuOdYG+kIRJrRUwqp2gUlGXhGomw0GHc75B6MbIxi+iDV2XmESN+t
liBzhhL7lMMgEer7DOSQJ8XyedpVz0EeANRuzyBd1/FTC/a0UcQuaogsUJ1zahDASbNY6QaayEm2
ruxG2fQzf0WAsxQTau8V6XLUlM3qOUfOf491gdeIw/loSCMa78o6zD0Y0smyqoOa3ywjGLKI77q8
36pSewlSbku7ylMX9XVpYCO2EjZR4eVNc9XoHxAfnZvhnYWxg1xepldOSR7tnPgapJAVrmRrO6oN
xhwbqfa8neWhXPVa2B4Y9rAeWmN9YaPo8rNSUdHUF9JFutgfYvnMRD3qpjPutd4hr2GQjtYw7foZ
XGvgvAQpRg47rg622VyRpewjM7k3K6ihiSOui5IMxNbES1Kdoiy4y0X0SW2aIwJS2w9askSzbH5A
jB4dCxV2eDFPu9QJUxRCeAmUNL/Wu4hzvZzgdC8UrTsEZLd4gxEzZgC254ct6qrUohVQCXw1XaaC
IuVAeGrhTa7aGi+4XDmnnFtZcZs6D1HEjs4GK7Bnj7Inw2avu9t2jMQ50tFVKdkrPWfkVGnTFlnY
I0zcbTPnGKNKi4hQheZuWlr0DBfvbCZJbkd9odvjPaRgt0naZbjk4us+yCOpAkYduuVAZvCUPxr1
qLucH32A8yty8D4ypTmrtWQ9WcZdns5nuk6/bmi6vaIw3p5k/XKKsbcIZfjQzObkIT5wZ1RpNAAT
V+RT8ET3QNqYenAR2RbUvNn+0BH9HBUaFdfeUNLR1SPV3KhW4w3tEm6qof7Rh1FfiahfULPlmjyA
GgQslmPmo+5oiGIgUz47T3rCARwdVZKkqslisNC8Ki7IfsXNhKdKuVIL8yqUhuHYOPNV1BNwZxQK
fgpN25mVdiFo8dd9+GynieVVRPlFiaVtQpFOWDOFGzN204A9TrKDfaS5tWX84LZVeaZRFX6bO9fV
LNtLJfIpKGzno2qU5mYWU+jZWB03qMvIp7cnYyvnFanbqddl1UueEwDYlFvQI5dxF+xSxWy5J9J9
aZNDRINamvNV0DTbJp3YsyuMKkiESbM1gUmLyjzYQZZivm7ei117c/ijFlyoXtxi6F44k7y15PH6
iiBKOvaZUTAcuB/aZJ+azl/NkH/Djkf/81c73tX/+9/nlyZ6YuD9Xjt2eaFv7VhNQ7WAPgB7MolP
bKrf2rGoWW28A0ju+V4gjfy98YGiRWm7bJdMcYAcLjvx3+1YOrUMWheiCL5qEJi/JVt4cxZDCLxk
li6G0CUdg8CY748HkSTJRg1sFLvStlROVn0X1QxW8Qi++qB+cuZ7c+v9dR1UVkyJdY67i0P8dYfF
Gh0jthHk+Ur5EDfasXWkj0J9jyb303dDvDC9b+gtjJu+v0o1K3HRJ1kPzPWlzEovKcp9kdcXemE+
vPN+fnhDBlBIAH20pjjGE9X+/aUCHFxh0JdI21Wpj72gq6ZMccVYtYmfWq3yTCaZdCmrTUhJmmC8
cwGkmBcpp6J+PbVGcamVRoj2Y1Knisi2uJ5djmnFI2IGBB/pcsrylGwYYgSgExOxALc1uWa1x3Tp
OPRCLnZjICJjrZA0cm0PyQhcRo33pRNkz7YWW/s5p4fgTqJugjWbiLYJOo5qfioMozt1hrWcB5oG
LVg8TjMNxZYzeOkIbQXLoaxpr8vtLSeCPiEcoYmbtUUw9oQFibPbYe4yOUMMpZOWJLe5BnDbaFOX
ikT1m6GUinWdBEFxIhGQT4cjkx6eETUEf/jX38Nyf37fz2KzWA75rGpUm2+/cT3SlGIkT8WvbU+2
GR0HcdX6oyZOsQR6N42n9/JFly/2zRWXrigLKE0TAq3f3Mk0ltOpdArh20RI7Zt0YMwgycVeNsPY
x/9lniGMyW6lfMjeEVr85JajNUHBAF+LRNW3Ec+TLBF5JPMNmg5KxajIZD8agnabWOK9HMnlQfn+
TVIv8tCaTJGRNP0Q+2G0geIIiUQMU4sf25GbOMEmgpF7E3aJeaYPau4nqmz8e4wcdOZf3bo/nJZu
n7Lnl/ypITMp/cWBaXmRb/uGvDT5lsWebeBLas+3fUNly5AZ40HjwL/z6sBk/7mIcGj3YLuH9f1q
jGdAemPcy8SWfuPvbRo/3ogA/xCH0LWmF8kz8P3aZ0XF3HbJkPuaFMVrTh/WnlZY4wLb6v46Pv/j
NOKnlyIrlZ41+ZM0yL+/FG0NlToNgFScj+ZRIHzHmDx1a7tt36uOflxKiBJDj4zJj//omb25lBNN
pamNuV9KRM84Mx5eJTMkN6grNFykB2yjVFVWr26C/8u+iAWLtWShwPOo6W9XEzS5JG+ZUuZnGBv8
JlEnvxURencSYte/vtRCbH7zUHMtescUIozslbefpTkF1WTrIvNzTQs/9GJGKmenqo5tRuo7X2Jc
dqFLRqZ6ZgQ6BHy3Bcakt6F9j1WW0DCym8jN0yG7CvWmVSE0ieyQDoFtHC0l6ASJfXol78K81A1v
1pEwbAYNVc0pxImjekQfkEXi1OKxKxV253RKBIbGdB6vA4kVx22Hatx1/ZLAB3hWkrZ9mFaeU09J
7k9pYame1iXqhl8ot5WO3E+OY9MNRXVe6lHySR+69IH1LI22mhSPdCZt7HSuMpQ4EhymHq4NEUb1
rUHmRBzHWiHcPspA4usB4t2GNqS0qmJgspRr0aWoDAdmRCstlgLJwZ4bhRw/NNSXH4ZOcyAmdXJC
8J2mcIaFYGwDchmbtW3Phu2r9MMOiggSFDgoQPxWctApz7X02EfJeNP3tLkKtbPcX3/JP3tebCof
uiYgd1BUfX8TixkpdKgWJJWg/XCNBQGRxiLwo1qZvF9f6sc9YtGIMfXEQEgN+3boGdmh0IXNSbK0
MGo5Q32ypjDyB6MbVhIW0vWgJMVWa2fpnTXhJxNKrkwNycRChWbiUDe/Lialkdxl1QqhymVZc1QT
J4e+VjrrPFOyfd9I9GfDuT1IY9Ku0jEplhD26ozkUXVlyUl58ZufAzoGEOEsxpT59KqWr+SV+Kcf
LW0UGvthhupWqWOkv/Qy3X4Zi0ddeW8LYXh6Fsu7X1/3h6+a6zIM5hOgA4b06M1X3bZVOYeDlPsm
2nUvS6zaFyIWFGXBe1m1C0Px+6VjuRYVD40xh2D1xbP4+j3qk4Lzhp65z7m6b72RBv8hD0qB0zU1
APrV44Nw8hIoYVWv6j76bODroToRxT7EpbeqU4cUgDRfmeQdudaSQ//rD+PttIedgb+Qv4/u3bLH
vUWIz7Y1WEWtUZX0i3w5Es/DUACOlUp905BR45JTYNOAUrDGdZx55y7W37kvf9hAlj+BbLIlp5i/
wXyzgYRUx2MXs4EAH83Wud4A/7TGM1GjIm7HVZw72TvV789ugWWrx8uLx5xrf/+1MCPGwYHDFmpk
GB2SIItWglDY7dC38TuX+uFp581RizBCogDF8f7mDsh6FB4dTjhfT03jYZBTE+BaXp9oOVYHmivi
UnH0yo+n+b1a9Kdf7SKrXw7PGkflt+9ytKdINACA7VAxtpQbtl8k5oDdOxHbNm6BBTNm9MdZKxcf
G85wWR/fedh+9gBYCk8b3y8QgLfrqpqkWVDp4HASRZv3Vmvd1zxA66y3P8tS9B57+qdXW9BJDkQ1
NFdv7qQuHjCRxri/42yIMPNoyW3ZFu1epXt7htVP++vO/Ve0bHRuh382rf2nod7+ZxIyz823elv7
k/GDDvcV2SxpgEsr5Gu9rf6JLRr+AzU3FdR39hL5T1IZwaXhI1mUP4uP7WufhtkFp0T8agz5FaBa
7FK/IZtjcvz9EoxigyYSPTtw5JhG0BN8/6wvi04wE2Xr9TMnMQ6KKymLd1XTVm7dZsCQYuz88h6A
44q9YkkD2+Fkndwa8jYooksaI5MXRQFG4zzUIKgKMnlyvVv3ERt2jHf0ZIZjdzlOrX4cZDU8rzKJ
hJ2ZukawpoJHHfMXmRvSZY0IMJbpwU3fYt5KDUk/jbQe1AHVKwYJ5UqZxK7Xp1PWywdEuBeKIT0r
c7afEWC5QV6p62nG8l3okrrVscMyWoQLi0LOXnMWKphDDCZrt8IDnYy9lxh6+WAKeE5mL9+TWltu
DUmhkz7qB1PB9jlWDeFGjLNjYXzQiFKDiX/eqYavRtnnyUxzylFoPkq0tYPcU0KjOLNl6ZDj5Asa
gA6KOR4S4tTcFMOvKBW8dOxWAIsmXnLAvRoJ+5QbykXQpp+MmumMFfj6wOnAsCK/aItDXPU3YjzD
1EcJ1CSPddADZxdr5rKOO860FLyoAshvjYE0ueg+NHfKmKnT+yNVDXutGwzW2g6jrYGoygtGjAqt
E+ySWF/3Su+s8XTsgri7DkrVh8y9rc1wSQjazR3rXz8Ni1roLCT03sukBNbvslTbItyWFsi0Mh7x
wxlUoE7NwHq2LsdGVtZ63hlPZulEL6h8w3OsSdqFPplnFL7alaRG886a7NuYVeeLES8kaoJRc3ih
m9w8ei9D0iiqzJfUjLsAlu852JCXdkJSKKFRnDXoHopyEmHIeEMZJYSeXflI6uHapgmt2mgp50Y8
M5023LAAgFRMWJkloSkkmksPkYSXUAstTAGaQSpiXkcumgWyQCev0eWzCXRU0GacDemfMlKutgMg
Fj8Qle4LGCJhE8ElCpvE1cf0XpKh0yoDdCcU4H5jc/7xyrlVTBfvylVcTZ4IB9BSWVBvFbxLq0Yz
zTu1t0GS4Mw5r2u0BG5vBjJWkCR7IXx20/PbrcSPZqLYZLKxj+TpEEA0RRkX6V7ax3dUh8825k7T
iDajBA/I+Rj2wuQwka4HObFJYzQFurP4aI/oL9Wi3+SqM+yF1kCq6hntxCZTFzYfrJ5hoRSfFVmo
d6QLbgOtvcqN8kgfIARElZ5sfJlkwDLSifLLLJDxZmtd72GSFx8kso28MS4ead3ASZPmTWYYE+S9
MkIyqye3ThikJ04WO7Jn7tC8njFmOaQtHnxDrS5pa1ybVXSey/mDplb7wPmk8y465b5D/+FVbbUD
poB9U3qGBUxITK9JXpw3sofoHvyJfF9qxV0skmDNGe42FhnLCMHH/lzBBeyFdd4Oitcpjepjb008
Re3bC837nIhQdzs9mF2SF86Gim6b45DjJ6tB8CmBWonwNduZoLj4gewcmdMB9DWIFRCyQRMfp5IU
q/hT05svOdDmeKE3M4RE+APQ2YIYFwJ4lkZIz0GjLok90J/bhQMtFFJ167SX3HahRBftcQAa3QXw
o+CJriZw0qNu38XgpeXIurDATXdtfzcr466n0OzGFggZYGo4bapnDfoHyWrPJioLV2jGWarWZ0bR
XWBRPRRlsZ4qKT2nKwymF8JhepcuNOxu4WKnCyFbWVjZfTOQlLfws2k33s7Mb3CO+ZEabatOXqdx
hGPf0KI1kuTpmfYdg9kvO+e/oUqgPP5VlXCMs+zpf1bPL92vWnO8xNfWnAp5kzMXoeKcuwippVj+
WiooXxzvisNshjMhp9RvIx0EC+hpadwhZVWJT1lOrX+XCvaXdEFKXCw7RGnQtfuNUuFN8UihQJWy
mFHoKOGGfesWkykPLLmqTQ+CPGQ1Ak7RPHlZpEKnMBzv1ef0k/6VRoHz+mT49Wq0KJfAhyUR4vuy
xBrTLDNa9OO6Ul2izb+Zrfk8DgiHbuT7hDjzFpJIIC7TmcFoRaMa3NraqnkM56g9RypB9Ouikpid
e70LNnUYBG6t9Ruinlm2oaGzR1/wHnCmRpAYE6RBJND2luIJzlSEg1AsOKNf6Nl7+eLYEn58b3iD
0RDafKAEBy///upk78hJUNYOvKgqcOF7Hsu081q139nJM+/6OiFGFlKNx5zDmyfAgJ21YsTcfiIL
fFrnxmPnxB9C0VabmnA9+lJo8K7tMnE16T4JJQAfePTbKrm0Svyrg8rawFCZtNJ4do6FUqsrMzCs
3eBQQ2W5TMJdf5bqpr+Mk5UB4bcwdXabCgtAMGheYdcPLPIktpKMJGhNuXCI77UcJEyiVB9TJ3Wz
MfAC+ThNABjJ7MEtX8XjmvwwXmF0SdrdqNLHcUbp0e/nKXG7kpLLeSGHcJP02ioimRJhy4ozJynn
Arvph4oWzUWoarvK3MuJ7Np47p22xTTcyLGLEewRfcxFLq2T/gwpQepYwDzDTdTpm2hRDQIHkM3d
zPds43OI54gtB6GF0ogEn2b7HIFcN0iCiWChpmWyKdXxbmBTnK3PiFo3UH1WVrM0TVPnQhmWsLau
WW6ZTSJj+MJid1Vbk6tO9mYIugtLq48iDlPf6EPKsdbXymHCGNFthV5dJ7O47p3xXIsBmLTS2pYf
i/QxaFEKGs0qUW/74dLAgRxwR5fdujNPcdSgt8lB+tdrZkI3CbxYRG+99tDk96kRrVqUKJGC5DN8
HPHixQmhw0OznocXYSW+kXxo5wsQN15mmkcD4yzCvn0S22uaOyCNpI08DVczBM3eis6wKvN9ARlI
xArH9D6MdAXobUO7liFh4kS71jG3Ui35JBtS9xQfjDyrNkXIdx511Sop1XVt9zsc2XdRL+/DQr2c
pf6LX93v7NBritlvnG1oHlT5UQ0pcGkpKT1sn/lQg+c1ezwomHNGonXBUCRh/EiojNt3zipUPrfd
dIrlvZ3yZRRPljQh3sCFAqvWsrvrpu4+dVmXuuG4UImIcKj06mik5uWkqjupni/TSvYNEJTIWT4H
eXJlhyaEhWITOFrsEnLryUvAni7RjIWagbrGATUaXLPhpwX4hpxAaGGfF/Nttli1SRROA+zcrbxJ
u/t4RD6VGteSItYB54Y6kXCBPxjyOSlxXjAoRxAb50krLA8jMecE64nx8rOuqU8Zzpmxy05FkCOR
aa1V02R3FrVjTGxrbYu9Hlimn8311laT1Rhj9nPkcoNN9p5pnTtaMbqgcBv359SvW6vVXJVAbHIi
qrRYV2gswytFJt2BRASrPY+c+0BJN475IcRiX8ZnuvigJ8fMvtCI/sSTUQK2gGVnhOkG4hGUyGzw
AGG4k00idJKuOl07S+a08p3OtndakTD0rZ/nsac8Kz+qZXjqtc8jD5dlTOva1A6GqHyi1s4MBsBC
fsC/uCUT1R1gZpV51O+M/lyXr+T+8xwscGLgtFb4Werx8KnBBmEOqqvKWbdVtheIL8MZRfG0B2vL
A2GdCsaFmReg2SFOY3wulG5Nb3LE8A43o5SdQ0LPzrUL+2jLc+85E3dZSZAJJCgzX/WK2ISK0GEd
zOtZfUyBHgojOA8WfID43JbSukA/17ZWBvfAi438BOBqP3KXSbkBvxVHYgQIXarFXiPcJDCIS8ij
lR08VI20yVkDBk5kQjYG0Ku4nMmExTK8maXg3iDWMbXsoxGJU52CKJq0aK9LIIIxeOnk9Q5c075B
4hUQRX0IzSD3a8it+djyQRReLQqMSLxeHbNpLdBqdT2owe1QGa4ZNqtMxsgi7UZguaOpnGaybA2z
Xj72TWHTRh4ygzyLbcj8gBghbas28anXlQ//moqOgdmrSuWHces1Z4v3mXnLa3ybtmKAYF7yFSCy
zBy+TVsdhv2oT/kn5ipL7/tvnwZgPNYClTg6TPkqc5dvJZ2p0v3BqIVs9S916m/5NN6UdPLixTJx
QVFwAir5YTSZtyanzBoZPrCsaS8I1cCxES4gWI2ddW7Nd5QGXzzw383/8UJ9wSJRSi55Xryx15VP
3c1aGOWz7FdDla2VHKDFClpISlxHJs2G2wGao5cRC/STttQNI7r3dueYEtnPWtbpNEwcS8CrNWDa
xak2lwfOdylocIfQ9xu2bcHgOMZa4E99qzl3xMLL8pkTQsF0naKoENcH7TwdGBd20jrEOJh5kIOE
D/YH+pzcJdGRULAVGTH5gE7WDCZGEcXg6UGdPBOMIIgYacpauANziT3xDRIP+VRp9p4oFUdf1Oej
5ZpjD3hoGsdYe6cw/hIP++YjhKKA3JlmOX3ABVH7+iOM20zEZmrIvqZzzLSMqD4pbM77uq4cl/gG
3beMjCFZj/yQ7neTelkddntNMBO0tE7ZSamqsRg0qCbjmJz72hJemeAqHJkku1kFFuVfsxrwGf9q
NTi+tC3pCv+oU//y618XAuNPg0kKeY8LoBJhHLf+14UA6xWPH18q/4zqa/HO/a1TNwlcIC8Vjxdm
n7+iGP4+25kQghemMLTLReL3eyknX+hn35+3EMMzWuJ8CVWVXNI3561ZSfqaKPiA8O3uhmCTrU3u
1jx+RrzsRXLL2JEzAtX2B0mL3MJqKJDszXgRlfLeYN6vyEQzCXVTANjXkvAsnox1mc3Ej7ebFnoD
mvYEHzRS6wTIkFC75wFKjduGxiXZXl5HEvcI3h3Rq+X1DMbpzLltvm2cGzXazdq2KKGE1ReR8+So
F71Su0usU4FUPZ/vcQZd1mO8dmaYkGB8i0on0g+eCJladxQdOzGdL2lYSWUD0LU245TdRN1ncF1u
zGVyGJAGA+aUdVCXBTVXtK4V61a1BVEo9qm0x11qyp6KfNfqDlZRrhW73pGEcV5T/9Qcr/qq2WAd
35C1fp4IWP5XQeV4whC3dnnpTIdqlBhjabMbze0HhkpUedRXZpGnrghp836wZw4+vsIH2cm+Ezz1
isM2viw9PTT1AJ1+sRrRvVcd/TW6mi1HKq2lIMYojaHKcHZqDHkwilg1G49JvTsYwcpoJFIc9pJe
HZzhU1yn61D/NERBDpwp0k9Smh2F0Zk+TmpQw3X+kPK/V5CdBlaKz7hrfCc5SK1J5oGY7ith4EuX
q/VEKQvV3reU8CzBtjBrNke4dYTxnjQDxdnU8IdKgmxbWgaExAvVulHHcVxFHYNzxc7bQzN0i6we
b686rcbuMMiteQqcYNOGL5ExXhipp1XjylCodiI/VA6yujckY281s9+Oe2eI9iUKExf/tqF4dmzZ
Fxidglu7TeHNTVhC3DFcoJSJLjRXDHvqZjK1n2JavCVxqta0HkFh5lN+1pIICx/DCPHMkeA+c27f
d1kN605KU28ZWXJ67o27RNXKa5LfptOkWLQb+oaGd1hnWx2JJLhnpGyN7HxyFuH/uKnyswIlOYf1
luysYiGHQpQMBXdWQySDHUPs04Lnqe4zGEuz6ed6eF6UcIG6Id+UmmRcjJnlOsa1Ew07MoBD37Q6
l7n9tdkP2kYHYi+vZXh+mXknyL+b6EFed+Z6Hjcxfb+cJGcC6ycJUh8VsKx3ns7pmQY0pegd2sdD
VHUXELC1TZQXya3RVJHmhr1+pipTt21Uszhmkf4EWpQqXAT4P9qbKAor8rJiPriesVBotRe5OhwK
UTKiibcJowPf5JymatWL6MmXBrCtuekwrpyx3owo5ZWGqLXiPIeMGvZ8BQ1NzxQi5wX2nY2R4OtL
NN+Jr0LiQmRRc1QvPLnsVhYfYJlzjOF7DaKVkx2KiqNH94ALAPuH0V+2NUeERPbiKvXK0fECuwy3
WPslbqkm8uf0owOvM8z39Ux+Gp3kopD3as9RQYWtT0iKgc6on29lokEmAna1eUULYteMvV9Psp8G
pj/o2P7Dx0HleDxYezRFhXPbBBz0kNnbRruL83NmFWX2ICRtLXXqMZLiTZx5ETZ0Lxf5bTRHp0YO
trbRX4ThEeAUvKeUVa3djuaZQAPqQhT8aPbAZoS1m0rtsicepoz6Y1jzLgSP4oDRUq45I+r2Z/oH
Z5B2Nhhf3URXV8QLckCnkqsqcsvCzpX4zNXga3n/j+K5N4IE1l6LoTlMGjBOKkbjNyUIzcEicUzO
/3MarYYWkmH9IdEATdLrMZx/T/WAC/lX1cN/hpe2+8UMefntr8UDgBUKZnSWdAzZ8Rey+rdTBFUA
Y1sL/MnS/+V3/j5FkJ4GiwrfKb+5NG6p/r8WD8QLUGzYloVBDsWvRZH5G43hZUL8qiJFoAraYfkL
kKlgdNPfTJB7rUwnSGYNozLzVCcDoLzq08jehipun7YC7hVI09R8h9eGzuOHC0NrXKLszS/Y1rdE
sbAbqw5HdO2j/btjEHYoTMWbwqG5xCno5pBBaqt9hq0c+VFKEzFnmmv1EpBR86Fy0r1dmvdFa2nw
q80zzC0SsT3ToY6UJ+R7p6YmK0YNLtVJPw/zbkMVc+wCpdoYc30QybR2JGvXmdrkE1/fPnVqbm8S
ra8OUxhkrHJdcjFUjblW7azZDTSEVoNVks5jaltptl8qCcCMlvc0FHRzQ5zHRSBqkkHa8rFJhiMG
qMivnRDBT25MG9B+rZ9qCrVXZudPuVzJK/I+r9MpO7MaSTmK2UlvMTEfxy48TBUtYBPKnNzYkz+o
NLN1uYxv9FmxdjEm6kNQZFys6kDnTwMfjRnO1EqhsWwTKryoKHT2Zf0paVWmZHNONLLVbmoxWJe5
jg/YmtROdo02zG4KNTOuaxhMm7IhW7Jve50k0BbATdZrn5Kseq7TybkMzTb2mNXeSFV/P8VWdiMp
DZGqWh36iOC2Y537oCPiDSa7NSqKu8auVZSVo01qT2PcmAV5Ed0wrZnt03qzrkjRelQr41Ivxp0A
HcJmwxg0bUg16KXmYlLKR8JHB6/tmbVJmnrb4iQf8/zQyQgYFftQZpo3t/InOYXLp4OuyGbcdRSR
9BKDa9UoxhPiiKdhzExfVmcvlARh0Il9XyBumNTgWRa58IvR1Fey1PgycG4kCCmOK3IY2qjPSX3K
1wONnkQbNdrOTkrXNB8onuZ0X7B5RlJ3THKHlqzM5eNaXSuTutej8ZQ1hbwOHZ6hgTmnH+LVdrOB
AlTpwHCOqZngdjNbrzX1O5txP9T1xcBHOaHiFcyrG6bTC4r3sOQRP6tyHD2GdTt7ZjPDFe6Ccq22
gEB6TakQOwivL5ql9Ky9FgkHJ4GL1ok/BZiPaLqr2cbuO+atarhvSkc7RLXzlwrq3zABZOD2qzX+
Ns6iFxQKxT+v819e4b/dIoZCMIdQ4yAZ0v+rFdL/1BAhIlJhy0V/uyzmf6/zxp8LGoj1nX8zNQwr
/13n+S0qVOaDpPNBP8Sd/BvrvPXDvo/qiNx2dhkm1TJ47Teth7mRy0QmeMkkdqM9QyljYjGqRzz5
6mRUeut32XJ/hYP+YE9iPCFBZwzDPZTh7pf0QWyB29fXBeTqjOzbTEe4aVXmC3ps7dKYpmTysdJB
s+p1tf3Y2n2/iFVS6uugNmSZHN/Qma5A4UtHx4pIRpB69ckplOFUmvK8ag27zZApDaFGjkLnlDOy
JsVGaEPnXlKLAIFJ+NnpytQFRvDUNVTG6LU6N8B6W6behEyBoUApkkK+z3VzeUNpaMYbMw0itjFr
jLakK4DakIOQn+/HDJEBi2JwRpYmbEfDQIO9GSwrgSqWJpyjlIxFk42wbE5UTKTezZW4RyU2kvju
LDETY4ns/DbOSXb3BzOBSRhZVppGPhKmVqybOmrWQQi3YcGS5rIW+0OlSyhWqilpq7N6mCYH9Khl
B58keKnqmT02XXje001DRDIictbJzRuJXrjk5qpuXt3MPxnT/nBHUFwsCrVFq41EdqHQvG5GOWqk
NvAZdN+xT5HYtPqdoZ4vJ0/a87++0nJvfVdkvLnS8pe8mpmifyJxB3CFL+tr0GGMEhzHM9C0YKn3
Pv/6Wm80qfRSvn9Xb+5zPZkAc8SofSrNE7caYQVYlHo3f+B2+vWV3jRg317pLRNLyxRtmGuuNGi0
HVG5ns2CmJJ3xPs/1Enfv59lgXj92fVlE9VWwlXM7kbRtspXpfq/YfmmgfrqG/uh3X98Gt/t9n95
ia/rt06QAIzUxeEm4x5c+t9f63T9T1prOM3p6KPDYJ3+tn4j6MS9alDDLha8pe//bf1eYBTgnRgD
sCMsrYzfS8gxfrixaTIuHq7F/YuI9C0haZq00IEnE/mSmR5lrex3cwhiBus9PZFcehGGdmcntK4i
RUz/n7wzSY7caLfsVspq/CBD52gGNQkg+mAT7MkJjExmom8cPTCvLdQKag21gX9jdUBJWUqWlDK9
4fs1kFJpmQxGEHC43+/ec7fT2GhnNxdNBgcZMvgSSneXeHoxYmkylsi6soTXC1Lscomzt+Ta7SXg
PixRd5fM+zC1D1PhoCfUK2zkjzLjZDvKaZ11sbmV5OZVt7C9KU3eIdkeZCWujZze7SVqHy+h+z4G
LAPr+ZS3zq0Zare6OZaIWlWIr5EBYDKF6YWY+d94ifTHSXGlFWnZrwgP4SUl+V9rjSQNW25wCwYr
0YMHMJYJ97AgAwzYAWKBCGgwe1GF2IOCGAhADcQOzAHLDM/FQiEY1FF4yRDtkzFl1+WmmRf3mupT
GKm+2AIj3WibO8x/W+mW2zqbTg2OwRGLACHZy0gtH5RM3mXqMqSm2d3MchpkoCf0gXmipOWxkiXl
75QMJmAjPTXSX+dGWNeRsMZVk/XZJmzmQyc1KggI+V/HWgcHUTely8Yvv1dS+ybOpvcpr7J13mvo
+YM9+0phAtmIrQCjmKEhmshv9XBFpRlll12bMB/tN/CZ5rehtx5cKa6sYD4qVpweszbrX6w0W+Pn
OwRGf56iyVppRgWAtXcvmkRbxQi+oV7fxPldR3h0wbbT02kqd1po38yUNhaiNvFyzgUWu0RU9yKo
FH+s67OZJq+w5hXktvloOaN+clLnKz3aq9ro9lowHRNRftWbbKuNQ3mOlO7WGgFY2p7aT08zmStd
CbiEdOyT3wpGGtgvY6o3hZ4cAksHJFE/wFrw20S9zorwEPUKMuW0Jg247qSKaFe89ZS/MuJeR05y
nuxh14pK7sZM7Gmtf4qar4QT2dBTbJTH+Woe3bO00WbondhJihjKwERlToprIn+5J5b2xUQ9xcPX
PFM6Jrqth42m9ep5WA1qfBPF2sEZxd6V4bZ2ejrDdXFqFs9SmyVeIdOtMgnOg/iF3Ug9lTgT6IVD
iNWF17QV6a50y/313CnRNicT5CmYPFYgPltkraz1HadRDkWo71PUYZMmOTtRVBilnOPYVmTbSUug
Ow1jwTOsTEoOXR38zB4LLn7Z3ubZzUmQfnGWB9pLg+bY1whzQDCASrigUep45TSD9I02X9t985Bj
o9jWeamsLADLlWFw9LI2RIi/hWYyXtR6X7E7wShGY9Dlf/w/OgTx763tpIehLH+VAv4dHkDWEs38
65wBJuj3rxlciL9CIX38/V+fPjqhAfyDYomSoOkgyHx/+ji/sOQTJ0AnWeI8Sxr499MDjyz+IflN
tfev3TffVSKq25BXHL7ib+nef3J64Dv4vIXDgugAmlfRnUj2fTYQKoBd8ylKFL+scPcrXe+iCEx2
ve0WkZm03YOgy4WUZ+wj/h/ypealCF4TWl8ojIAl18X9qVoqYRx3gh6UvdI9YO+cdAw9yeA3pzoS
ZBB3ht3vLUBqntmXbzBo1moW39RxnNJf3FUWgot6VnPWDRy/K9We3HWfTt1FQWr2MSCH+WIs5QxF
rMdrktCnUnf4ewARuLypEZuFn7VyD2cNbdtwuacKvfeLmcRiUAbZQWu78mKQVb/DP17eS6Cn/iSs
eQNB4q7GAn9QnfaMrSm9qaHS5CjqGpJGkjcnTdRvmGiIdjaL5ay07yINOa2JTOzGaYG8UvTJdN8V
E6dwaMPToB0piDslpfMwF9qpGjDjBdRU7cFEcbZZmipauuI8JXesTd4N3Un/aLKg3eYpSKbpKpTp
18hSyvuRno1DXQ3VMYnDmOJsZJmxIARi5eI4zmN62Qxj4qVOVO3bJq/9MKZ5WPQzcdVuqTLWTbqx
u+YpzcvmWfDAOFOZUKLvt2LyZxUIVFm3LWg1R62uQ6PPp02aGuG1Fs/T1Zy8WOYcHlXaL3alnpGY
GA31zVWEzXLZ28ZzxJjli8vjd76ZtNGpr+BRPIx2BkxZjuW+DRMIe5LnYzeuAeUQXCQyh4IGN4NW
TCNlECcmnbwDZ+lKjF6tI7IFSVo0PIfSERoT+NbicuahynCxoOYP3lHr8OS1dUqedePBzphvrKo5
aD1b4h4vm/YlLCFpYPCf40ul7FUAdL2m71Tq3tx107s0Bne6u63Yd30wN+7arLaqDVAn46aPBLmS
7KNtKG8NgPQ0EOkDVUQ1nUTVaC321k2WWRSO01kUWnuDDiN36TJaSo0+FpV/hwVULD0Ef72A/ut/
FuHfQs6XL/FdaUdhgJ3jWrR4LZLJ9zV02dvjpAanC+GW1Cqb69/XUP0XGi2cpXiMmK6GG/77Dh6/
DsN5jNDs4lHJKSr4R2vo0pb54zHYtheasIvWTmPZh3T0x6OcQg85AoQCETpwVTYjCiNjGyF4NXbB
VVthJLsKlZiSb6VOmQ2rk3MOM5Mm7DrHD+3ZVKzvjVpet+JLXSQ3iQZ2PDrXZuvXMm125hDBYEun
TcUlplozM+U+fUunYYNDMRrTgIKwvLWuJ4MKAk/SFXiUZSjI4ILC2TV2yDgzJ98x6s56zJXZZntq
1MNzrbfyKUvKpj5JWnabdUZlZrNialjvTSsW1Xls3YjlXsuywrexzyjvua204ylQp25ahaE5qCQ7
ijJv1nGt0XooskrdduNAWknX67XVaG15kQSYnADD9csSPFnDZRPbTCvz+TwCo1SojfXM+MYq4d6g
Lu9md7wPMrmPCv1CG/V7vWATOrfHsdZoBTKei9b2LCoVkjR/kkGxV9jzBKPwi/QN4hjewfSy1lRQ
aQgEKjlmr6kK5t0Uj06DJ1IjPeR1eJU1yb4qhmtDqptRJnvS5V4TK4wd8/wwW/U5zPurITGvBl39
UhFux/k3bTkV+qPbvTBM2OhF8eTSMbZyauXMM3aN6+eKcgjiTEbpGVr7lvfRrSVv6pAJQ42IPI86
xxTsAPQ4Lj2lGWwkUbySb12lebf8huLqjZ8V0ZZ9Yr0dZBQZVOvEwehnjWNQhI7HirfW0CKc3066
1UoPHroKxK5idAwvs4/eg87FRDGllEDuckPyY0FEbgvCbZ2su/k2biOogH+4ff9EctK4mX68BZCs
MZcQFyKabCE6/ahmzN2gqGk5NRxIu40bUJjKoTIInP1U6TfdzJaUyU/mgVllD+ue3cl8USzj0k27
9c+/E7ZTP/1GPolfnQC9ALmu8emNkvptJTZ6fPfvsy4v6sLP1uX6b5fl5St8F1YQR0BCgIZZ4iAm
F8VvwgrJGByWNgQ6PEYAtv8wAGX/yl8AubJMTH9wT7Eso2NzPHPYpuJ7QnP5B8K4+ZljYBpYOHHj
LeNZhiLmZ4Ut1ozUlnmZ+zqukzajr5QlmUZV4p20REG+BKTZl4KwvixL8pGMadZGGABV6JR2A+7k
bLpjdjJt47F09Q2EiXjVh/V9izPSVIhcRPmxj+3HdgDNqc0WEdfenlfU76wjMgcrxwzehugNle9W
zWavUbD3uu2LbTILdJVLAWmRtSvxi0C+xUpDqhaDUdaR6GuvJv5TjhvFZCtUKfZFYr3qBlp7Vb5i
BCB0Ovv9qHkyeKpkjWyt0xhjF8bWmRSLLIMuV1UTlr5wQ4RmM9lrk3UnZP3eQdJpqi9ONdN9Bd8x
jOaVDO+SsN+kJkG4MTpbenlu2IPHle54Q9aW14gUa6fJcShp9SkR7pYD6mXTAowyROxXZd94ENLW
jottqU+Li8h96bL4MeETwS9bMIKO/SGMDlYfrvU6TR9sRbukMPK2z+zNZKivUFzYyirzycmUalOG
yhtJ+WnPMkwaZDL1i8DK90WE8zQY6GxWTUYbxmVjxpU3KRkJ26C6L4pHOIyx72SZ42lGqT7pOeaa
Ke+2U0OwItORJIIaqoxGHRPHMiK5xI4su4z8MQqOS5WYJASxWHS2quS4PBghAdM8fwqj4Jw27zmo
TVk+6UGbX47TxHJrGplPl9WDSat8E4QUjakVl4a0vTBNpCeY8C1WFMQiciYDhnF6flauNJ9qJ9f8
xAAipuZNuJqlAdhVxfFuWGRwRvwhjfM4zMYDTJbs5MzVGy0fo8do477lEOPrIw5cu5uki2XItnnq
J7N2qxoTXGmcYqcaAylB7uixauOSibXbbWz7UZi9caWq4UlxtfjKsdMXpdbpPZ2VyHm1tOyl5FQg
K2bcXAvDoRmoejZcu9wVU6r5Kk1zfq4V5i6ThF6FYnR+lGQh58I6ODll4RIFKB2fmIk8GpXe3RrB
7PIDGKvDrAfRo9KaHRhSIFPUZQOjZ+tARE7dZP3IA7LHWLPJ8hnbfKDEawC6ljcuwZwJpO5IqK2t
rHenISczOMJ5IvYebTIpMcyqxa7GNEy4XQztV9H1iIaaOI+RVR/KnjMTlS6J32qpidu4H6K1bhsd
WXdGuyaJmsQ3ZQ1YzbTjjW6q00PJeX5chUHFyCtfULNzVHL+wNVwaouGQ+U37MpHqlPgojF0utVz
bH56QCquH7LVXMWXjWAoLB/hCs26dq3g+0o73mFwZVbdN5VMil4c2vJdQ3VbtcqzaIXPJ1eTPRn2
E0VPeZteiori10o19l2UpuRojYnErHGpgkBdjFej3a/YWHyRLWUsXSVR/uai7t1VT00hV3TrdJdJ
jX+tqQ3Hm6pUu4hlfj+Y7REE+M42JjXex1pATCgglDVi0iM8MU84rSioFHuZu8nXGQwtfjxjw/q5
Gk2yT3mzLxIyZm6xyZXiOu+MU1115z4dLzXZeGpe39JQCcjbjWpx6HPM1qyKZnKXUiBOsKLTLdsb
06R/S5wYWOxUVO3amuUlfpn4QNSyPNTJM0jKGAte3drDWi013IJjSnllEZypy9jGuA9Ti2C8rb5S
WbmbkwhzvPvYujWO1mLbBDYFtNa2jNydZr51If1rQMnvbDyOboiPXAzDQeRQZ4WbbYIYex13XJOS
MhyMuyhrwVyV3tgWyNaB9dU0sxMPC8+uSZslGoaFuXVuACbiZ6ti2PoWJHfdIyIuM4y09U5Jmxdt
mp8VZ/DmgGazOVtjDnBvg5nQF1bxDCdCsXyyZRQXnpVS7I2Yr9fjt5QZb7gpVYHEm4WTU13b82C8
U/2DuzFJ7AoKc2zVUkejwfVzP2i5DvfGVALeOfjZLW1257zpbLHrxdwpt/pIzeFpwPRT8zNP5+Bc
hEZyNeMpDa6bdI4tNIpgFleDsILolk72RPf+Y2wbhSBEWvtQ8Pmpkm/f9UVwJ9kPrMzZDvaySNHm
i4jhwmBVWuGrJQqHJzQFLEFneb1Rsapi00zs5pyK/kufm2//NtswLN0/34Z9NI5cdEX8Ja5es7id
2HMVLf/dv/+P/66R9nUXW/j3jZizVGVbxImJIXOWWrKt351oDLGwA9Lp9Tuy5PfzsfkLoy9cCEtw
GRjKIkz+7kQzfsFTgD+BTMuHj/0f0Uw+CnV+mBKD7sLbpcIopP4bW/2PZ4Mad1oShpnw59qlyAoQ
SBI/2hZcaY5FHA0azzVkT5LR0tfOvVoWfu+iE/EAprTRwmur58lbRN39pa1ESnVoOGXX91bkNO49
29PIp0/SamBk6CVLHhD5zRw3TzM2ZXJD2960d6x1TFsQ1Ad7O5nBgxanVxaBMSfQnvshf0vZOdlI
dZo+Hyo6J7Q0OLHQBvvIpn3VFi3LuWPutMRkMmB0K27ZKb0uhqbb1qVm7hhEBFhk0aq8ybZhW1hz
b0yPmQaWwe+CNIw8Ivx1sx7aTjn0mRn5mSof617GB7gh8i5YbBhRNLJ9FKLMtbWIbSX/6i5+DdsN
TfoM8HAY4TQ7O8G8ZsQcprENralCpnsB9gBgGDG1zaVRFcngmwZeuBU7zdFdK/k8J14uJInF3kDy
kwWDs1XlNNjv3SJiwGE0Ljk6E1Mq7YtN5ST49CqN/V0+zsND2CGdPdRZpL6xIhXWZVgYPBMsSmOI
BzfCTs7/Ne/sP96UC2Qb1+PPbuuHf/3vps1fi+y1eP9vHmXxP97W37/Cd9GLAJiLgwaphPnwAjX4
7abGW7TcuehXi+D04S36/aZm2sBfgSrAHogl4Y9jaybaoDeWkBJHsuWG/Cenq19TYT/c1ezTOHPp
aF84jhmr/3hXY4spKIoFdtinLsFnLasnEvFJrgW+VjjaKpsI+WfxoaN/12yiR/VXGsyt2qAZWW6D
x7950PR3yvoIe817NYlho+d+iGVpDdmes5KliF02WbfMGPCISpXzUmZ+mzoTv3oi0lVtGTYQoOrg
ugp3qGqMXtmE9tEt6c8257JcmeEUYihnM59y8DjpbnyK4smzA8vdWSw6G61mpBcO3YYhCLsT+yqz
jHQXwjpm6ua0aG5V8Y2qgTVxZkhz1fzENHClg0Ji8zpeNXyxaHwiQ3FR0HIJjXPV02E7GFSSjK1X
ZCnjzN6harZ19WPtVGKZcGbX5YSzNKvutaq7UJQ8gEkkK9Q+52YS7b1DX9fiEI8PLSPZtWXq+XUX
1ZknBK6lGQzb8IRsfqJpdS01caFM3UZ0sBTm2DkFemStHcK62BoLxZdWbb8Wkz7sYhtmMxvK6q4Z
G/O2Kye5Rs2u0PFsQTA2KfYWXcfDDpb1UhExx/kxU0M9xNTTt/vcNqd65VJCeKeym2xXxWAE1qrr
InJ6TVMfQoDB/kDYe+z1ZufORXkKG51d/jzdKJEcBhgVxgO13njyl4BAGsGkggS0dTSlviR4+VAT
zN4OlU71gmL4WjscK5cJdyxWUaJupK5bF3kgbmamCU0zPQoyLCsm8ltdf9LABCQy3MHlg7k5fy21
alcl0UMhGz/uFc70zTj6OlWI5U6NsyczUPdVEu/DMrxTh9jTI7m2eatLO5w3Z6d0eFbxKojcuRTj
fMz0SEPdndakSt8Nt3oowX6CrgBIYMqUtuTprayNC3tuRt+hh2iX0Mi4Ut3SpZS6WVO78LVx1Cvi
ENautuWW4d92zIktzpMEWNnQ15s88LOxt11HS4BGyt+kUtGFEaBdjHG8T5PkVLapvU4JoBQi8cbx
W4s/JASzWET0b5Ay91MuEpgVFLBOT7DmaHxMkm8dFScrkcSHWnYLDjH8WtUS1Ffk7jGp+pyUuTey
YOuoabWb+/DWztP6EjOcN6jaM0Y13BMOY6J6fBzG6SpPYwx01TycCwfGkqUt6XpBTCXNdIk+Kmtf
SKRmUjql0u5VkZBwNBnTPbpBfBuI/jhkyes4ocdUdmEhTRqXlBa/KR2P/Tn+YjjtbpoZToVZus6r
+ZF28cfRMDH5DjhlrXWm1F/i+VygP6xE4VZH2p806D4Z6ZEuc0incAgDiXtQyCuJQL201eaKIM9N
NnbnOFQL/OT5KbeM60JllTLT50Iv0Lsf81F5Sc0AKC3r2oqNxI5OpubaNqwvUtjpqZmaN2pLcxRi
DYPhMKzrmK8QR0zQFfK616CM6otORjedKbcQUY5N8W0U1JxWsUiekqnv90XV3NQAC1e4jIFl2p7T
qic0HsufzC+SWNQ+rOtjhmbhluxPBpXPGkzC3ECvGtKHbraNfaG5sMG6Y2oFt5g21bWt8dTJFhv6
pPS0ybvjtLV6K93kjepFJgUuBb3Ttp29BG3BGc6YrvVObJNhLjdL5HY16fZrXMl9t1jhk34S65zf
3wcIy5tWsMQ2uDTjwMIar2YVioNibzlT16+NhdG+Gqw9A9BNG1bHnH0cdgYbj3gmTkrWbqNAnHgd
oBw3FBxv9Cq54Of16szaPmZWJ+ZwkzQUw6kwXn3HMp5ceip4VMQkZyQyxYqZho9tU10lJdm3iuxA
bcPQau6Bfe4tDqCXSaixMkZHPtPHGBt0s/ihq8UZPbCusOEJFru0shin1TL8EuOkzsiZcT14GtSK
eM6fJQYOUNovA003atpe1aMGa62kwDtSfPJthRctTm08NdGLW6X6e4SNuyxSv+7q+1kuBm8qqbRt
NUzNrtFGPoAWF3i62MGnxRiuLxbxfDGLLxVftFZjIDcptVoJJjFoE8pq1C+kASrPBXodxy9KMcAV
znTdwxEEU7/ap+a8Beu8r0x7zSR33s7saAWVdia5v/tqDKBkupoG9Weug/QQttIHYEZvSVWV122E
MhC1jkeDgYM7hnAUYDFDFHTk6CYrWJt/Aa7owaNeUoLATEQ4cIh3TD9Xx3yrsB6oLGVQ5ErmrYBU
kiw5mWV0K8aBdGIPdtBYE3kOcDiJVyeI79MSuEwWavf6IE+xBbZ2dJNs5YJg2E2sD2pzsDDEyzBZ
a252E6j9uhsascsj16+yYSt5UNgOZn5ilRgl3wJhAgDrgrM1p3Lr4Pk9j027CTsyiWOcMFgnv8cS
hyV1pYfRjaW17+2YpavZuo7hDzZ0sGkzTQk9k4G5064oWTgUJY0I2nhsxo3TFSzU3wLnjmd/3q6k
k9MshBzMjj5Z15F7VNoKFH8VPrY1nwFPGo4Bnu6SUImxRCu+wysEYNrUrWOAih6qi6bdBzLatPHw
NPTgK2bbfa2mnD+ysvtKuaAo9z1CNPRiJzjn/fgSJXN3srIgAaVDMDaBAtNdNFG6VkbcGW1p7dJQ
DKtWa3E8TJxxEgr+yl00d09JlL1E/XQXm7Vz7gwennlyjNUEenb5LU+6a0uylivudRrPF4C+12Ec
XsJR5L2yDrbNrQjhJouHXqNobmpJ5Xoa8oZXJPneLvWXOZISU7Mgxq52cOIwewFAu26HhuEk8VVX
7ynYY8CjTPmTMKfkMmrgAoeD9j7F1UAIcNLPdqMSUSygVZKkc744pNM0nlJeLClBirU7XCAWcyP5
FCnFhd6Y8jKyh/C1ytx6XRtm7XW240tndPfx0GdeoVWHMZy3U/bs4LiOpvzUwPBkQqbmuBW0auOM
qeprFK/vxsHcGA04PFdbhwGZInucSFcqS07Q0oJNBinei0DxXY0V6sVcR4AXIB/cZBUkRMaebrQa
atumIIj7NnRIn6SqrLdpyMjOHMBSKRyorDblkFjkrWeU7Jd0FujjQAX0RYp/gf1rPr1nYQ/kx6hf
5jlPPI5z+7yepsukU6HU8ZTeCWQVn/xszBo0PViQ1NGzyp1hNFg9mws9DJ/bIjrHMv5mqLVx3arh
khCGA+SUkacWEe28ejHhXOZUrRGOBcNALDCDXtUoNsMCNn0yHKtbfHsdch++bYPN3doM8Va7aTD4
ZThMKJOw9xQnQrYc0K2ztH1Wp29GYA6bGF+o6ojrubTZP5b1F9Gm69oqpsfSamxPSnHnqMNRD7pT
U0SI6rJ1Encl4CeB8LKiKVyHaSN1X4rONv9mGLnMGn88mRg655/leCRgedifgLok7MLYdiLmDgaU
pTKaX3WtP2fpQxuEL9Kaj/81T6uLXPRJQ1o4tT8bB/6vumjSf/2f7L35KLL4uSD18cV+O7u6GKs/
DNKMgz/s09/PrvYvGrMV4LbmUlZPNcV3v4ZBZQW8Z86oVJhDVuC8+7sexWDQxtGNlYPCesDQ/ygZ
CZH3xwsEwgowBQvaG55w4AqfYerO4HCaMyMBX8SiRa2xc4ZeXe6wn7QY69WAy85RrlKF0NCW3rFq
9yO/LQxSimGl0J5AgIORXRK8RoR5w1U9Vh2IHwY6GMfGoH0Xsu30Czufs2ZtMBb7OsqAKUA1V9lz
XqfgaZs0iRN/cJOFKNaRQPHCPuePWIGd9keRIcdvSicabrOZaEuNIOhJQoKRjxuLNXvm02qAQ00C
ElrZehPPbOhUwAOCMIseHcbv04bRf4VkTa2j3/e69VgrJo9DusvzYg1WEltsTDDwXjUi55utTRR9
RlrroKcBq5Own+RwSvNJsb0BdPC56Kzo2ZSzlXGiIuC8wqyaMSBrZjKdwRyK7slElHtSdepC1tGM
HnByG0CqpOor2gGLOn3GCA8ST40bK17LWMwBAAXDvBrbbialHikiOgXSOYV5iqFQyZTAPvTFmNw0
WVGNrKOZ3nqpUTNcpZimvbC6prwzypLGvUn0Oo2kZaazk2tFEsxeRObucSQsTiB/+pCp7A/JymTq
RREi3pDipE1L3TlzP/cclJkrd5E952+sd+rtqDTNYxCZ8XPvFvk9R6juHOg5G1xLrdzYt5QqPGSp
Ow90i7a7kNLSdgcjCGdhGKe5tccsUl5MTh8qeyVPrGaNrK+cAdcNTPKqLqKtITCm+pzZU92tmkqb
APiqgThWRQ45iwtQFvBG4ypm7NgD32KY3TJNpGJRuU/0Ti6YX/7McRCNpt66Y9QKjHPsIKKLRh/C
6u+yvZ+o1NwrpspUwaK+GtMnv/xR8plaAL99IYUveFKgQrT1WgnCq6FusLEMx64H+lxgT+SEVUM5
K+hN+sPy8yc2k08r+8c3wMBRh3OJDwzs/o/fQGo0oxhhNFL5O6crA4O5R8FrgmVoYOOcgfeizGP1
z1/TVMlT8XKAocSnNw0zpeExYgqfQZEOqE7qW25Dk+mt5F9dPt0PKcjfn7/oJxfLxxs16TbTcOSS
UPkoMP1DsEqJGrA/Rsg4fU5pvghI1fH0pxKTFWTzn3gpCgVcvMlUDJmf1PkBqr3iZAWkSc61ntMR
CpyaiJPpCIv55y/1KVj167vimUw43TV+tX780Sc3h3WsaBwI/TI1TmOXhJvYyIx17wQ9Z+Tkt076
vyQifArW/PZyLv3pS98dHVo/Xi2qrsDwoAnCp9gTDIcxZRsoO9TN6E1yUzH0XuWaEWxLi43Zf+KN
olgB1mL48v9V081mnxVGP/CZxhoD6spIMaBF6kXRNhnFQoq7+/nr/ek7XR5mKGgYHhfS2R8/WA2c
5hSCJPBdxP+dbQ35HXSt8dBMwbmvLF4zyMGhWOVw8fMX/hQA/PiIeYvaIjbrKsj8H184ycM401Je
eACcstVDgprRJGqC77lJVJreCAVvN1lxN923mjD/5tr9swsKAMPSRwN8EuLSjy8PaiA30ozPWa8m
dxcEwmC8g63XaF0Tt13Y/SfWHwZYuJ0EliIc8z++XjUNPLr72oI8gtSTuTwlIPEYB1wygc/Zwt6E
8P7+Zi34s0WP2R6LgNAoZVE/fcYG3T6ZgIrgl8i2BzfEXBglUQ+3aQp2KD4SybT9u/6oPyGaEQnQ
DKoO7IVk7LB7/OGSGhMkoKFg2Qs5I8RWLHepQm2AaZHu7DQaAgsrx2VXNfqFQShtXeF1P+giu7YY
GvkVZtlnpPD6WmXYtpYKQkINhHUv4xTbRW1Hdz+/Ev/sUmAcAgSFoQTD0WXP94cVE5z/MLcRJQBq
0IpDORr9etZQI4hmtX7XgaD9+et9UPH+cMr4uPQdXCZLYo9mts8VDe6I0ShXYkHbUl1vc21S6IVN
tE1OfGknMcJvuFPnr0PB+bOLk96XMmqRXLXobxabP7k+SDBCIuMmwPLmfLookzalCqmcaWwPtFMC
jhVtOl7HcZJ7De3rdRdPf3NF/slnDeBMswQtjHAQtU/LTZlmyjjHKg3vy9aqMxAkbKgFvkxHID1t
1P+6yvxbGOF1Pry/NlxelvVfMwh47n+f8AuOTUzPF8LgclcuDaS/DQPNX+DFYMMkk6rxi2UN/G0Y
SIaVZxCeALYvrFes/99PVEtfieB2YQnjqUGN0j/LsH4+UfFAN3BsYtfiicc38TnDmlXOqED0pvl7
HkdEuvx6Qs6gn8DB1gdgGeCsKd2dGOQzw57kEpyLcQw1Ke/GsoIhIJ0iurBIb24IfKjHVGVQXxuw
kUMnpFE6FMLLtPmoFfm1HdfhvsyIFxE62ucCVTzpLxAUsXES+xGFsXMc5dHseqI4ekjZhCUxIpa5
UVzXdr8t7WDcYbRChE2saaMG7sWc9sW2nRn+J65xpXfmQWNMUI9F6vVJSw3QhMutVvXLTJYkL+3n
Mg/vJpERsuw3kWnhKo84TyjpNy1TDqOUl3mV0l0EVLvT9UsLXWyYKrTG/LJumS1EkU0MNd0XRrBO
EOXKKHuiLxZKcfwt0gFCj/Y97sy10cu9rtNqNyBPdVBByqQ6GlFyHbhY4HV7nSs0hofKumik1+O6
Wzjgjd7fhqV2mPOJ99CDXg+SqxZjWBxh8IJLbgQAgQf7JWP6w/GFrFXhmwVY22o66mApPTJh6zp0
75UMY6fd2DQS1O8a8Eyv09F6mL028sIcJmhWStutEvq+8EA5sK8ZVyTwtBmUxd9cAdFPoaz7NbVT
9eikD4451CulL55iWhJqEV+0eGaPmYyDQx0QutQ7ZTzZRhZsLKmtUaG3Y6HeIZM+t5V4nPESZmV6
Isl5EtlkrtnT3OrI1bhTqWNz6GNlfrHSs6Q9uXEVeIMtg01gl/LGGFWk1xFYTxa6MCiK6osVNq9K
JuIt50ggwUMacFC2FrZNH9yBdHg3yyVcGjZMcZW0Qg5NKqP0+xyOuFlVAIgZgOzjQNabmAz2duia
Yl900XXJp/YQjHQnKqUuV5Zp134WlNeTVqP7F0Ff6CvZzekVUwXMfwEul9D+anaNBhHZ9WUfHpRk
otfdwIhF55p7+X/JO48kya10S2+lrccNGtSFGLzBczjgWoQWE1hIaK2xn15Jb6w/JMkqVvYr9uOY
A5JGJjPC08Nx7y/O+Y6EuTan3IgyknN6Y88LWZWjup2spF4VcqO5o1SmfMJUeuzsHFmZsc7lV6tP
KT/LmQjgFlxbAY66uxRzD7a9Sw1HQqWGpcH/0pvxrbGbN9VAJFPYHStVE78rm99VqPrBXRcNWFrr
2c3UujgYKd5bKfvAfse7wSLypQTUyh4CP3kFujjGDFYvL+/px7H4d7gCqKD+7Ar4z/Tr3/pIf/zW
30ZqxFBohLL9F3IQdQmUQO0O5wtXE/3iP28A6xeFtRawRPMHw1Tjpv5tpkZC7A91l22j34BUw5H+
F8T2nPbUV38oh/TfgihoI5ncURYtVcof6i+lLKxABwzmmOFG0VzKJxQM9mrA0q7Hp0SH1mfFj03S
HAgvAagFuoBApF7X9onaeqOWeqSdlCtFDR1WqE4Tt4fG4oRh9eEr7bYme5MeANanNnCiwxgBpJgk
52XikTWgMWvDqSMqEqNAQiEpBJz6aL6mRt8pCUoEuY4x/9Vdu7fhkoZEdGrCozRDNVW9ChY9kAXO
czLtR+XT0O/73hNo7CNHR4/excqma5cIpw77TlBv+yyYr3UA7L0Lz3F7F01GL1aJWZcORzoIrjg4
RB0oxKjwkKavYXYZsErHkZQgCKmZT9PJxoiG6GkABImWNz4wiN036adZmTf6zHkyfmWKQjyNIlLX
t0zdBaK6cBNCpmM654kOf+Ekqe3Z6qZNz6HLyXSyBjzlhtG8zKm4BQABMNWEmn6o9MIzjZRVIqYF
ufP6xCfs1dA/VatzWS+sulFyZYDLALCQle/rXtpF5pm9L0t6Q6zImMUmYD2kwj8Zbb2WiL7WBkzq
XYi8LV0HfhaA4JdcEEFuxx9RJxukmPPbYknqKKVhLZbsjpEQD0oIR4annrBnt1QCqw4asHZ5uool
/wM97CoK2P0h9FsFQMUC2X6W2JjxVssEjVYXroYBrKLppSVe/cTMvhQCRzR5yT5YzQIliAF9ppW+
DBtRLWpgkzpAGaCQRXlx6gkXMYeoQtMHT2MS46oN0xe1lM8KwByXhwX0WswJloCRt2fjqWm0jTYf
x6D6zFP9oTbld7l4i6XnXn9j3YHSZ0Lwys/QXzTl7ViwHvJfmhHbwnBFeeHoBT4IQkWmXQ8fqSNr
jNfnT7oTorgjVRPdMJPUbEOo2WpmOJHOsDAUv9/Kc2msKBdemOFq+AGyEGmRfhiLApktrhAKv7Wp
NedqCmVnIDakGkdzQWGoLheUfTSIbbwxyahBqINgSlfs6DaGQKeRb6JKz4kerbr4PmOaWxJYErSk
R5Q2ZA3xmkX65KWDUn8EOiknUo2hC7pcUTgRISiJFN2b8aeVg/CtG0dp4iMxJD24eg1sPSs7hg0Y
XXDYqgvXvq6HV3NuNwkmcoorHzJsBtBYT8OL77/35nhv1t8Q+sWK+xZhGOgucOIk7yYrU8q3JiOE
Zopvp4qs+UEPTLZHNi7IxQpMwkwJawSZTjkjRi4K7RkbEC+JTzWXHHOmoCG8jSOGldh7WAfY28m0
V2aNR2jkkqpfQc8+kw2KVGpExy0A1sHSQoiVztMqiibWcfkdwXrXctTf6bzcqmJLgJQIfSRj8ZnY
J9Ab22kI4K8VrtWOz8aY4ghkm26k0q+N3t/jDqQf//dt0H/mX+/Tn9yC/ObfbkH6II1mhweRyCX6
XSZh/+iD2ChB9IexwIpIkf/lFlxuTX5tESEjpGSW8c9b0ERMzWYJUSTIfehpf+EWpHn6+RYUMMQX
mSWGdcapP1vOZn4VIXyPydcEQbNkVRhBdxtNCBaFXcGQIdatntYThXKBFCdvATXDHjECe5vWgAzV
ci0ncCelVRUi/wjKNY9ZY7lGazuWefQ7eaVL7hQdfO3eNGl3fO0tFumNFeUvlWYgXePfdiUUxsDy
H2RVAUmbTTESruDaVupNmaZubdVulxPvEmiYqZaNiplC+Y9tn0WNDG1wlm8awdDAptBf6z0hgwY7
GvjepJNwjYvMbdrITSi29Ykj37iWDDkNJkUYygaDDu4rC79MZR3W+nEoNjYKIil5qZRDFn/43Wvo
77X6ZPaObN91wynVSrccH+votgl3qg6kfC0GZD9BjMyaiz28NOOpsb+h32JXg3qiXMAOwbrmvTUp
NfU3uUQkcElkivKmZjT3aBCuqCfrWNW3LNJwh32M04dGjEuovMwt46ulKCkfUMEpQYmv533MXltu
OB+/F3eeq3XzOpohh8Np6bRNkOcM+nfZtGeoGTbEItnSKg03dcj/ip4dGY9bqQVy1I3Bt+uKWzDG
bjBtZw6LXvlGw3lFnPraauiUwv46EKmnsfmPYtewn1sldWLF3yXZeGuXklOzyy/KQb3qdf+i1xd7
+Lay0bGl6NhJ+ExysU1alLMS2wf6qZA0Xn6A4qkIy/tkeG/HFj1oeZr64BzY+VEG+uLoKupWgiQ2
gmAniOq5Bk0eN7EAY+rWZLdM0XMZcCfV2X3TTQR/vteT5XQl5q5qPiBr/cbee2OFtivm5rQcgihA
iRkDAvQUBlxIenBfmpjhWq8AvsnAF5P2TMKOJdeuOUv7mbe8RZ+LEOSj5uYrgmA9CTNaXEUbXr6T
J8tdUazp5ugojZW5qFXRMHm6kqxT9cRm0SnlzlXT5nbJ+fPbG7P/EbGTddjDqeRSEzeVPvZ7pUj2
7QzZKQ49UfXoNblo+GSxuUTTIDlSbHuSCB7sbgLh1EqrGl8BIngJDBZooskouZmxFrbkEHUoGwsZ
rx7+8cEciS7F1mwjBix1by7tjVZT7Mzmqa+/wSByay7M0UTbm6ihMrs9kY25youvtr9Se24GZga5
Cmq6Ht8pDqmKWi47sU/r1BOxsm1ImrKktlmNBipqM/MKxgeSmW7iRrtlm7zVwTBaKu7q6iENz1P/
kFlP03yxoq/YupQLgUAYB605VEa/0eRrRr1AU1kWu1p7bFCkSqk3jp/wRFqA2/I4ubMKc3v2pNK+
wO+PR32tAb+XGusxkyUsq8iqx+mcGyhEouQhisgFkw4ibj/imadV3oNPRUj3ia0KN6z6JCvthjbw
oRDpeiAQrgd9UqvnpFZQnZCJaWvvYf6tNWR2DvPFb7W94mtbBTR9k77NoGvdHD1owpR33RY2DP8B
dZU5Kg9Kpd7XMh/gJSCqqngbilbfyX1xl3LgGTUqaTHfmnP30HXjLojkg+HrruByTszoreMDM9J+
++ljxsEnKSjVk3YrV+a6So91eh5xqfZYJvNpZ4kW99bdyKlFhXnWJDSqUFnViEoIY0ZsmQ9Nl+5S
KDJpMyMfrAaUZFS0BF25FgKaLkh3Q5SfK1/ZhS1i9y4JM/g3nBtatiS7OlXWrQkOcOLsPJndxlAe
OiZBubnod04dq+kx1865TCZXd9L1C1LJntajVnYs6bEfglrHxjpw6JineeHSmBKowtu5HR2GgFvG
wGyKLWBrrQO16tIPFznmIEKJXcK/FVntlX3zoM4xzLXBKWcMcdrBLN6k6lbN4Dc0tfSmxLWnx+a+
iPWDbhcrID67Anackh1r+VFrOQhzPihGQyZWUrpzLV6CLNyUWu7mEF5GttKm+sQC32VG7DbEIk2P
jd+te1Tq05hi6hWOjGCx788yqaUKAvPA7sdTGeVbYva+k8pIvQFZJenzm3CioNOLZ4mQmZoSldsy
Zl6z/Gs+3/j4Eg15vAxG66XtuMnVO1V/gzRzjKTT1FiVE5evg2G+lXHAAVBEL2Nhn5Bip9g/aTn1
iJeVTCtGX6Q6het26tbaNCD3LlmHHgJSz3yD7pPHTmf3MpOAlpH3Ws7CKdQrqrNmeFYUFNms/7V6
Yp7zOnHVivElirI3VjNLssF9imlxqWs5FJweQBlFBO7SmDdhXsXqQH5av9GV5rVDspVnNCBpup7M
9zqsVgnfo8VprFvlhrE7iX05RStqtMqCGa3OZzHhMuqNne6HZEZM8WskmS9ZBxjuBz+719UtsjTX
iHnEiYc9lua8iYveqYoPTO8PYddylo2eOQBoUnYJ+avpXLLNY5m2jXvdI1zgnLXROkFOuZKQzto1
kT1quB9odmfxYeg3DKAvfm5PcEzG81B9BTzPDRrjGOjerJ4iDLESMQ0rrdCYv9Gat7U4xQ1pDH09
8gVlLFJ2Zkn7qSS5Vu8diT2GSTrX98zkw4kZC7RJvFZJZ54iHoonGyNI/jX35wS5d0MbGwO9CPhU
BdmukwnH8N8LxnlS9ZqG0d4U52AMNyq8o5jh5ly6WvrQZBLf/T4rQ0dk0VMLXk6Vmq0EeCOZHiei
nENm7ne48vFotq7dhms70/fB2BP2zLyhgmtnKUjui0LHb2LrZ4XhXi5FO7ma10ykVxJticWBhWgS
+NqlQ4vcQBJJpf7K1NHGFj9z4oekj9msUEm7g8KCzohoMBxnllVt20G/UZNgwwiVn4dy5lPQKT5u
UsXFvOnFFegTA8R0URLBeYMnZDeRZrJqRnmnpoGnhoFT4AOIrH1mEjgBK1JY/jYm6q+z9W2BvHpq
aN5qpgDZcdD2CIr2dWe88EE6jnZPGpy00VKVEAX70refTaZxBBDkuEpJe4sqTni5BoaoIn4vh1ct
mp6LJnnoLB/qFWpkBvNYalpxrVL9MRpN2sP6ODbnJH2NoLoYao/YPr9KonxuifjwGkk/Yv11ZwJH
ugaulXzu8w85R6MqPdQDxpt5V4eci/h+0mCbj29+sMEEkgT5r1KFv0WvtYjq/qTXSslybv7P/27+
x5/L+Ygb+kfXtaCUMI0hRsFZZiAt+0fXRfIZ6x6kB4bxI/vsX0aP4D9UBo8GNKgf9rU/NF0GTBA6
Jb4J0Ji/xvmwfxIh/Dp6NH5gXJfpo/rTqrqyjSyeeX2O1LDysZ4CUe7V6YEgj+R1XmINsbVjsBdD
7UwoXl28Ea+mDx7TLgrLyWgsNpXJPgnJBlp1Mp8xWzrRBLg00LelGnzpOWP0FO/7GpDOK+m1a9O6
NaslJe1s9uEx1sgMVMRtwjdOm/qDGX+4ilDpWVS9sunKGPhzvfHC4JzgezHkrep/G023qnpoHmgB
R4MQ+OlURYUbWA3qPUHIzKVXr1iY1sYsO3LaHiMdZkOwS5vQJWzMwwnsmsRts8Zx0v48V+qqsA6+
Li2Yi8Jc4QNjNwObCPT8dKOiAu4IGR9jlD5A5lCltKyMG3Ua7mQqp4B5XDBFTm13G3nk1sNKm6aB
W5abQVpLxJTls+kWrbpBBbIyQTaZQE9sX/ZiMHDJTR35n7ryZIrODWDNlgi0kwLFWyM4U28TLrWk
Szd1Oa4RLB9KyT9mCOZTPPiRxGwp2yV9FbMZMWOI35NCwAHIIDuTbwf/iimNMuC759bohkzzsrJw
q7FdGyLf9pxfHjaCzwnuUKsMB2MZGokJEoqpDSecrtOmrsUZD8MxGMVzHcXPo13rB2WgLYq0yVWW
cAJkdEwJBS+zRCPoxb29jkYD6gnqxI+kSjdRR+KQRe5uVuDMUseoeLOZWbbdnmDVhXc0JXdsCfej
iX05sq5KsJHiC8ATajrtlC3CeT3aQFP3cG1g0KiQCIwHubvHjcLxbJ9zwWVSHEs5dWr/aSw084sc
kf6ezgovDaruOrlP7FuR2ljqyweZY9xAPy+V6wmjRoo+Ncsa3JK0KUOlswvlyo7Kuyr8tPPz4N/m
tc9y6YYmBHwI8FlB8lfS0xUCrNE38BcxBhDXs+6sSzSvMWGp0esyxizGO3lyDMlB1urgzDQZIZLy
o7L8LC/k2lH0peKgFXx8EMLC5FrTY1KyzKtS26cRXWBLEwbcXakIvDLaG2lIbyfYWmQ6OVMf7TL7
sRyCm3qkecSel94NROgq1NOKNh2aLDj4gzgbIna7Gn3nDzs2y0fK7SLf97qxRRPo9pBZAJmtUynd
aFh6iME5KKXb+NgkJbdUbjrr0TR5jGZpHWWM6ot1PL+ZE228igVgvG+xkMVJshHWTQbyB/HsqlZi
4FUTYLP+GjXge5uBm7To17F5T/d6YuaHB9DFfp3NCxwMqoWn9p6kpF6oSmxEq/Ebo/duXuJoQSPU
bXoxmCk6gQ72xV+0M9ESWszm2SD+Kr9OHQiPonwZX/XwMQ1LeK3JSF4XpREvOG2csJ+2DTjDyZj4
zJBhKw+FzPuqnZneYr1NXGiyT5be0cKiQhoLXVmVItJdtZtgrjXZWl7m4DmFLFu8TYRCPpGtL5Hy
3OkkQ/vjpWV23zLDj5nlFzFEED+EM402tx45Npj6TyBnE7YAVfmIIGAm3YywtpA9QWiee8ne5aSS
sEOY2SW07BQsdgu+AdcmVj9jnS4yYPuQUBEZbCPwpXjWsp5QzceYyA92FqAtXuxliUHsygmyqGOl
4waF7jlgrXryExlPXF3f+Ubicuh6UhNtk/RexkaPfoodb9Q4Wcu2HZSMms3r0c/OWmg/WFOSuJYg
QrcKo2HZeIt1OcvfoYFqZwDrwTkrr4JSfkdB/RKk1ZeqPSRgmqj9uVzW9rhBFr1w/okZcSrmAnGV
7jQjeMkiFgZjwUyJb5fHrK4nSNgpXXpsv7QqLlK7OqLqKFyExJwS1WkQYeQNgx846jRNaACCGfPt
fCXwVkamjTE2DSWeF5lsYLeWe8ooWXqNav9RpaJEYzVAzG7stYbLA2adSPkAY/YJp/AaFMCk0uCh
a3uL2aLPzocGrGlr0w0wMy99x96Y1MsQJcdeucwIHYBgD7Ipdlp6mPt7I2DpBk4JSUM8nQaz3IR4
UC10DHJCoE9grXu5u5sYtDiowUviAQt0EWfEcOQDnhFd8f6Wh+Wf8YQcSJv2wGWdiEQ3TCKJ5PVl
VB6M2chJ7iwG539lVWiIVoX0M7e6w6olLZgEZb+qI/8WtdyyzP33tdzqKw/a5ruo/z2KWF++wj9X
yKRYoCBkVWFRr7HD/W14rvxiaUyDKe4soG3I/f5Zx2HlIFlkgWzir0bryZf7vY4DO7KwQ0BzYqaA
5vaXVsh8nZ8XyAumTWEBqCN3FD8tkK3ET0SF0M4ppq00eKbsRv7uD2/OfyEf/1mzt1SKKCjxkoBq
MIS8/Fn+uKSG1RpOPX4PR7PteCXk0C2qZhumS049qs5WNW/DZHgd5PbZHMDioik///lL+P/9KXmj
//gKbJgJqmj5U7ahm+fbNGJ+tPnzb4H46v99K9loqIsqUYED8fNb2ccwU9HGQxFTdevQ4ZfcdYHi
Smr9JMf956jcjHJzqwE5kkDwhwhBCLDZYQuj0sMkzhMorwttucIlJozlcPWbduCUJ3x3isRrMmaO
1TCyZDXMvQunpMMn3S7RWYmd2lviltq1KDnSpIr9AYyzpvsiQpG0JYXk20S0gI58CSNy9SSN1ieY
F3cM2AcLjeS9/GYU6s0UzPsxDJoLiAyHHyQCgAUfydXUwsBbRzW0+6AiRT5m404NjNbRx3TbBLPX
d72Ll1N3WlbK2yAneVHp/SfZB7gViePU65ZrEjEgk77SpKSnQ6XGj0FyHnXnKZSoq0NZO42IRp1+
Rjg+TVeDAexKpPW5idPHwcw/jaUEDjOO7CnpWFPn0AXaID9VWI4TdTJXsSbOWjvc17oPJX92xDDt
fCnx0jE9qIxRAyXYt7X1nKjxVxaLyMGb8xa3rQtCx8tae9xpFgysUSIHK9TMSzRl0X4cEKCxZXT1
pn9rZLb505QTaGl0d0TCfkTaOdPti9o027YvwdKX26ERbgxUzx3U6SAa3wMqAHbeZyOcFMDSgspL
ASHDsW4YCKN8XiW6QvUBlEyw5SB2cjqqCqmavmreZxEjMbR+DBK+fZm3J8u40jPQpRu255krfEZ5
Ne5uYRM6Lxtlu09i1StleNRibNs1Tm1KimzeF3KlrXUh47YOcXUPTbCo36wlKCFUt71cuSM1oter
GterBZmV9fUbMNq+wK4I38/XxK252MY1rRI7qwyOph+8ZUNtEH1E0mxRolUKdXNgVxMZzLGjN65d
rpduM8TSXinH89jIcPL7hKl33EPS6eo9CUH84KyF4F8RrUUARZweM81gruPvpwwlYqEt1qMwhB9g
R57eFHRlIPeASH4bfmnd8IltZLIBmEeY80hE5mAvJtVmPtVkEfHeiPd41mevma1HTR6wC5sJgi5W
XnlwDCjVfAUwtmJ+ASha8ufzpjtA8HMhobzJBocF+mHau1BfZYnpIfx1k0m+t6qBbZvWsE6JYoze
UACr40T0NcswFVAtO6AdmnbTjbMqeOxnnXKhgOBRKYVY96b87Y+Df/T76XWW5QI3qqYeEb31VPYZ
QkKkAV6FZ2yvUgaj81bgyiqlOGPuepuCFMkhBmmvSmOfzLc+erSN0dzrkYrIrIfWZpGaa0lXQaqG
lnIQYBtVTbovtTB6d7TnXQA1RcOtVEg9cQwlmRqltM+C7sgu1+va8ZT3Geup7j1RaIfZWe27iP2A
Eg1o0gDJgLLQMeVGjZvUMCwn9AK8r8Xz3Nk4yq1ty3w8baRvE/secRLvLc30VElbQ5FSZ1a11o3g
dMAHjzdWgm/cave1omVrHMbPSRB7c6jHbGQ0UPY0mVStDaXQm5zYHvFS/mogThwFD+N9tC6VkcQH
ZhXfRIXclln5LhnBPhqbfDP6gv2Hcp+XJcsLzbgUC3sFNny/iX3jva7og0OdTcdIqcXfWKSx0JQm
8IRjITmlAT9SF5Tkodoto4n5K2Ax4iJ+ZZAR0jOVVQp/vt1wUh6wU3/mFdsCWyHmMQ4LVwNykjeL
c3Bu37KpFJBQ5HpjZLBFrdk8NAPxMdYY4hnRdlY8qowS0EXIUrMqDAg9i3hQfRA1q+d62PHoHpRe
exFpf1cELPz8iBmAL9NixPl2qKuTGVKryxN3A8c1IYRP2AlcRhi3mppNGyL58G+ZCZvlWtBU2F8d
z2oh2a8m52MnEBKHuuTBWUz3UiFcpoxkxNp7jCgz9r5cWpUhdC5RVit2Z6dON8CkRu19DMBKD9pT
l8gcz8mHL506VlNdkLNt7Dy5hwHR9yiRu7rxV7UUmLuhYdsczgRo98QUNLnZHXJ/0LYSC+Y4CXGR
xw0N4eDaFbxDmg76iB07whTN+3iMlHSDqXOfyJ103xqNpKz0tL6HUT3vIH6tCVD4mG11Ytej/33y
NVAp/qGmWb8RuPqrNfn8ln39x/+8r9/y/86Aki/yD1mIbKE6t1FIMgeUZXSO/5CFLNEbhLUvBHl0
kn+obBFHEin5e/oG6sF/VrbmL0vqu4GZZBlUwhz4K7IQYPM/F2RisUksxTXVJ3Su5df/II7s0X4k
SFQC0AfjSzCY6rU2TkJhSIfiYAJW3cRXvTpYIcE4AUIK+5h0DHUEzttmAOYUuiK91FF1R7LFFZ3h
TuuNlcEQBOcXS3t6ZiV+Hsa3cszvw0wci6z7HAlnB1jHHCN/NWtt3SyaOaglVp54ABtdarqrHKFZ
ozgZ2mJno9EH7LbqUNGb7D/t6kqppDPsKXhmpbsMHSVj/4glchgdx8K6lWvGdOqhHDpKH539O9oR
VoR92V469ICT9eIvGgOfI4vX0UfWrjeU9yiN3Kkt4D/FJGkWafE4ydzw5LHG2yb20f2JinxVuWc6
1pxIkkJ4WTOimOXGX/edWt/lXfTqW+nFN3vPCntlJZnB55Q3V6O3T51CBHfZ5h7Ql6fOZAArkuUm
MTzoPAyoGty0vRVyoqjotCJ5rQVnFXoNrjXP1pJNix5mTLD0xq9UGl4rxcceVkZcqP1N1Nv8h/bD
yGceaAGtJZiS4Z56+7UI4+eypRoK+2DTCgkUT7vVs2QfWfAlahBeRGNZmyFKcQTPqxb8kM30rKDG
Klka1biiJXBQIvskYAh1BCQzMbt9+DT7JOgOvLYs+VTjB61dUoMa26uS7gB1yBUtJ7Sq+3etaXNz
G26bAiB9VIkq0tmaNiKAmyq8QT7WxVXVsk2rl1s7eNJDaodC206aem0G86BWzxr2pCZ1ioQIkSF/
tXxIGBkbrHkIdrigvlM72TadtA7lEilIBoy/c0rSPWDRICVkE6gI5Bm3UJkBz+AAyVhm5UH8Xifg
zOoieUgG1Hf2cAbTv42H4hE3yzZHKJGMqb+eMuWjr7rHOpQuZKVGhLh3zWM2uM1wYoazLtm25Vl3
9SGM5Mn91NbOSF2Z2uCKLN3xq8qbfLKuc8WV/aUumi8ahLM52/lNRQ1qHCsbnHGVX1DuO4k9MjWT
1lpn0loMSI1MttSkzNY3fkjrWdpc9ic9bGkpCJkJxUrmKZTMaQ/Af9UC8GBtGZOmq3isNI/mLJ+Z
eV8LRbtGApZznbl9OZ+Mktl1x/+4vCFpmd62KR5bbMuDRCiykZ3SIb5ogdij5L2xuBO7rKudqmOp
ZodAfi15TVh7yoxNycpjOrWeyWrAXp6k4taK0ZbM1UaXc0+bmmtoXiX5IIHZxVRzRjqxIm5upSXx
xh7EiVHLXpCau3Q84K3doYeExoaUxbTHahWWAO9vdZR1g9Fq81ACzsva7EGzg2fs725F6spsu0Zk
rbK+PUX+Rzl367jGXMeMZ5WXFWvHJq1XOgV5J5jOt2dMefy3Q8DjXRbDRqmsvd5bpzy6M00+KUsH
TAboFLtU9ysal8JoHRsZr1mLta1+26PxrqIasbhU4QvXC3KAjaNuJWug4Q+ooDYRmhOLCz4ZPy2U
KH69j9ClpPBmA+kQ0mbNMI+XJkWowzlh0O+jzfNRt8xNuM4HlhPVysz5wKGBoVyeUcQ0KGOY7Q7j
5yzx6MC5qx4LjsfJgvJymMtribZGbQ4hY2+sbmQNX8zoyyguqfVkRA+hdlKqh4YMOA2RioFmJ1q0
O3GOLkE9l0HhDWh75Gpk0cvuNx3UbUIrHaAC0lEDsQJCdDq+Z6iEhjm+l9QOGRoQsq8EeTQck5MG
sXBeJEZAetcKmqPa/BYokHSUSNrsb1qUSd2cHeGFUy8SNB0v2cbqug2hKINJYm7n/EABIuzbW4vo
SdP5yAz1yMkrz56PMspHISViiU9oioMJPjIKKh0lVYKiqkFZJaOw0lBasZbm3MqYQucd14KOe2bb
iRsDGmlXdLcVei1z0W0FZ4GKK5hqj90xxSv6LgudV4XeK0P3lRNKN6ADQ3PDrnwBdvvJwrb4WOKU
euxKfRYeGhWURv0Dw2wC2KHm1GZO7AydRnRva7lTSU9ZeJcQsVRZoJMauEmpDyEVuAf6NRUdW4ue
LddYSSBvQ+UWoHYjQtWJlKcKDZzd0Cv3iywu0x5qoEEIscPQ2miLeM6aVfZFU3kc0dX56OswBsFl
es9R3Rmo72C5QThCjycvujz0eZnYqjLpHaWSHE30e9bwDVnoR1X0txhs2n8qCL57S7+yPxlqLr/7
t9LP/IWJJRhUQzFsXVvYML+XfuYvjCsZ+WkMPO1F/vsvQ02Y3EvaBEUZsT0MG38faoJJJWIIpTCg
CQbzVKp/QRGsGMvY8l98MTiEVV3DoYFlVqP8+9fSj6RhjRkOvthw7m+HggBFVUU5y5PzzXZwb1SR
W6YJu5PqqtvT+1zlt4MuPDsunWrWdlVj3Slh405ycDMJeZWNW007goo5sq2Hja5txh4YXX+BGH6Q
CYQE3TWFboQTYac2/lGUPDlaxaPFao+xXoPBITbVH3/lHVMw8i7eDAPopFm+d4sz0rDRKPU35C1j
HdTQCxOkdl+M7d2olRybs3xpVOwAQyK3jir6qyqQS2IyQmxXnvpIZC/zqLLSGLLocxi0+iCxnGfL
bk6OXI4WPR3MLyQGsluqNYox2bzGQXRnJJpBU6dhHCWCUcNfw+4k/wpzTjv6xDSubwqosno4v3Rx
h2eG2kVQjPayXK1VPN7DKFg9N3eVgtiupTCYjbvU9PftNLLB7fyV3NTXmXzItJxOOnAVp6eRryyx
7xAeV2p5E+rNNSdWzhgqr863UdttK/shNj1VfSwUlEOZkw7dA7YqQqkf0gQfRZVRobNhT8TG0IYH
Jd3WpOClluzA5l0jk+LY7R1/RFkjsqfQn58q/V1WeheJ+xkgPkTFpH0fJzRJBePW/KG2q/oYmsFZ
wcshd2sjw+C5lhh0VsEpax7LZnkP6tVkRAc5L73Uj651cTGmt0KUV8jQB36gmHxK62PBmbAwl22W
jMEWmBfSchvXvr2GMQSJrHNy23ShfOBMB63LO/A3CjD7wZb5k8VLUf83GtSFT/PbKaX9AkVhYZKp
QsGkt+Qj/dagqr8QD8/hRAgjiAdV5ld+92/ThbISsYjWYYwv9OUA+/2U4mxbYAd0lJppcrj9JZgz
iISfTymCjtkKmYisLKjTP8c3dbGpj/iFDScI7Y1CfazV8niVS518uyo6tnFxHaToLGZGwkngcokf
yDM18dzE5jUlI35dJ9aB0dKGWafbpVnyVIfFU8HaFToI6t4aQ80MMpotOpOyQqs3GnM3DtJNP6qs
UwXb2yJRkfvD0BPsFwdfOXUxvQ1Wg3pR/42foo+eqqCm3OppqdIJKaCh4ZSrjrGhFJeuV27NkFgM
3KcoxTKTImSeuc6nsfwaoTCCzt9M8DKRHn/0Alt6VZIvgQDjDdcEisMm+2qFzHbUx6EhQfUDuofk
IVOOSS6dB/x2aYe0mryZQsQewamraBy9oigVJr7UURkNgBGMHBeEG8ekbtgxIt/8/5J3XsuRG1sW
/aGLDriEea0qlC96/4IgmyS8R8J92PzA/NgstFoSRUndoTuPelKE2GQZAJknz9l7bYfSRE+X41DJ
pTmU0crW5GVFZFre5u+NVe4V2XJWwxSl5/Yt1eV5SzNpY42MZK16awVxt7QttPMBY73Z3AQGiHiV
9ZC5IBqjyp72tp/xqE8gw+JWRznYUUynIrjGn4uNKgnvLdgkz13qtrtJRcVQCeOkE2RblemlyNDx
uiWXpmVuBvHMHI84r4IN0MCvNkrjwXCv46J4qW2xViPd+NrFqGaTqr2tNXHWhaaX0QVIpvqsyGqm
/+VTF/XICOrGQes0Aqs11W3pFNssb7jAVv6chZSKmDyuuHbLMp7O01g9RQUT5LJAXt/S2KBQdk4J
2CVck52+hS3gLuNJTMiq8n5bTf1VSCYyWhZxzc3EAdoCgMMpLrhSNGjfwEFfVKU95XF0CY7szA/j
JdO9I3OTLQJ3eviZDIkZHfJdk4b5rm5YK1tRG17fWCdbzs7UZKf38bKsnTszV1EH5GO+9fUEp4hC
Dk5opEuZu49JrJxwa9CWRvVS0kXMZr1WgCKrpOwkLA6z4aDKYdOBwyGqZLgyksTFAVRWYGoILMlp
OJQJSBm1e2whsGq0gxxMfQt0fEfTROdc9pqBHdCt1iKVBI90KlGCVkREzTBeNgWhCXV9alXtom3K
ZyXAp6fxFESGEKei7oxF2/YVxxoRIhyeum0PLs7GuUroNfBoYpupr/u+9hKzrjYl9pektC799iEn
LGdRSKIHRyOkQ5UeiQQY0Ky9Bz4jqKbT42+nbomfcmPb+Zkty/U0kFDQ9HdN5a6UgluVg84qtcS7
oVNdl3j7CUukO6IatwM5IeuRox/3Y9Kai8bSntuA2aSMIk8xIUqumkk+Kb6K/VGV3aqpNSBc7kmv
SLZKcnXZuqSnhIGzl/bUXUdGg4g+t7+2dgjXGkpuyEQCGx6HDSAOahhsAsR2trhgRy398ljFBrzy
BsS73DHOWoc2c5jibbQvC+u2o/Hhhq+BYl2kib4MCJlZ0XlHiFo9wsWk0M+GNYh2QaHRHYo6Z/aD
VqMpErowKOKbwLwJeoPzc09Ua3XUjYbxqDaxoE3DQVdeo0KQA5ReyCbesJvn165R4JDAm8B01QnP
spphXMcEkROxtQoMdga+NtRGdv2gRYyuHMG3rhBbzuxHCc96KXJGKdrKLE1CLdxFxje4/M800XFR
iYMiO0x5BpERLow423xoz/7FYP1PRS7bh4AXJAS0q1kQ+sciF+G2PunhRLuS5dZSztQOuLq1GFtP
j3458/wt1OtPs+0/vpT2iYZU4LAZccLwcYa1GawBuXqKdmppl/57zlYGX8qPapchLNIfna7m3/+t
sQ7WhYQY8DLAOYX5u2TE/OLQtXQADhEdo5tzSfFr3eJQ7PD/gGC6psU/4Ue/1y0uaYG04SmHEHlw
8PoHpyvx7Wr/4XRFY90CJje/iE43a65rPjTWqwraRJGJEIu9fwVY4Cwb65PFgWsJCn5YxiYRoOI+
o4NHEAwrcS49LQy3BjsTs7aRBnBxVtUtxq9erO28fqVTu9PjZOVOI/3fsF0W2dYY3UOkV+MiCa11
N/M8UCkSTUMA1bQs0DgIFrJSBK8yNnZh1F1m1rATxUp3DoV8HpwXGz6UdPYR5z6TGV1EJov6ToCb
RFRaYv+ETl6rFzj3lq6G1BUwaRT56yR2oAhAQmbSiZSePlOVa+pyqnA9hjlBfLGKVqY7ZKYKmsDa
RTBHhjZcGgLdXIB4F1eeO+y1eLbyGOl5rzCin9zJs5xm1QWSdFmrfw4NNGjDhVbZ9pPAhxe5/hXS
M2DfeOLSHHcbPOOCM1VfvInhrqNMgQGCbwFeSwLs2yVMb3gOqeems2TuI0HvQV9jeXG4UYN3Z1jh
Qe1NRHe5l9kXucrQYS/6O2eOEsi3pDfEOWuWedlE9CDtg89sL212Wo+XzXhv85OtE3tvQbY+wGVn
eIBrJQBlfuSCkPExmzgWVrjvfBD6TFCLkc5MvKRoZpAPyOVSi64qoKdEzi6KJzc4c7nYIjXRzFVo
rNlDtZNDlrTZvcxe0JyC04a92TY3cbvPuUP06CRoVVn6XtAgTQ387xky6hIP/oMiMrZOFQsr0SDC
3tWMOjP0vwXpIMiCp6Jatl1IktjlaNLtMurHCPduGIWMlnvPZNii+8QEjgZ2d1eeQy6DXyExzHTI
kE5JiV6Qzcs244M9ltwLqEAocPSyIQmIsXQ0XMuEcoZ7PHV3wzg8IcG5o0lCRh0zhlTQtRb64M2G
QjevV47DrN6FdA951QuNczlCmr9ligm0uluoFcDk/lyfzs2BTBJ6bByiHQrQLm+XVuVsqIKatUob
cVuLMN3YhnYRu90+h0lnQr+zL43OJ+vsxUzp4dsrpe73peZcT6hU8nmkkL8nsL1JTmFCBE3ath/F
UFzC+DDo4kH3BwsH1W4sX4ocuoV8EEESIKW87mI99yTXCK3B05hjSXWrTdhvG/TOrehXJZEThCQs
VXqUhiS3iU26qxe1KM5kdpXUztXEfqyQcyAD/R4ozx2/bDdXypi8WYO60SS+NMcgMTy9dnDCaMo+
R+MOmdVT0AXUDLVH/01DCS9sBDlO+qCV+M8y4gYFDr0HowZgETxpivRy8wKWFLJnc1ch6a/IaFHV
USDrnfLD/B4bXICBshpILLDCq1LqK0Tni6YFMtTT6qekAvU7bpP8CUHSZaW84MwmmGlcd4idFiUM
B9QnMF6LclcFupfGCXQSLLLVclKgqNdlSsQ6DVYb5rrj7mlHwXyCMWRVwL/t8aJ3xQFFTkxqcR8c
KchXFhWd+FpyGaYclVLbbqbmttVNJjovU3Fo0Js4NKCbIkfI+0J0FMOp5yIMX7SEo4FNm4T2e5zu
WhTHnd0BUEL4DF+KXlWc8VxgvWAEVyVXTRbfkxM2R0uFqLfJLAmC8qJp3msN5JSprNgwsGNx9Irm
T+mnRL0b28Gm2+6E8b3LqCBE4oyCSzWKh94vNrol13FqrVXrxoge0u5eZ8VIIn8Rs66a6Oodh2x3
6wYtAIdCv9xXYXNudASL1YZY2lw2DPoeoTXOhGpA6ZAyOcqxd1wOqSr/wJG7UtPPCGyAVWNxoDHI
gJ3nfcOcmigIZBRq/zXS/bWBkRKNeeSR8Xok53hdDU9a1lH9N8uyp75Tq7XGkHHSTzYjR2dWjPcM
ITtJVkE9zyUtBpQmg8p2nli6jC4LRphEVqprPKyngeGmnfpf7Xna6TL2dBl/kor0JOd56DhPRod5
RmqVAcxqHel0IA8mY9T620BVKe3CM2V/XWMl09KcC6Zpj6nWHvrMhNff82x0WnPPwHllxsqc7Rnf
+4ZkUNdjc0urO63njqgibbwISf5+9aeQ9T7eOrm1SRV9OkpXBdihJn51N0UlQwCyXZZ9QOMvqIx4
Q+LbjIiebiJ3uEQ+zeed6D3amuIpo3jXGaf9B1xw1lZEpvL1XBWWszC6y7EVi39NWSdUiq+/L+tW
pIq91ePr33fNv/2B73Ud2geVCCAHiaYOs2KmV37vR9F0oobnp/yYsgrpw291nfuFMo9mFZUgpRs5
zb/XdfAEZyOXo6Ja+MeWrs8CVixEttAQFutoNvDH/IncO5SuokpSRH2DciOiTVmgjAc3tybfS4es
Ft+YjanvrWY0D1pQMUJKoNIwQwuRdLA/sfD0KeDZqs0WoSj8pS0FoyjT8gCLw3nvJRCjNq1QPKV3
HOHpyuOrhHhBFEfVModVNbb32LkoVIVV0VfEphyw4ga+uW3GweutNDi1BVGv/5rbEzLlD2/Pt+Ct
/rFSff4D329PoJbfEONoemBXcg/8dnuaJAvMLj/yAJDmQFf+eHt+gx/jyTWY+6gfhzrOFzqv8/3O
yQNMGvr2f3Ds4K7+3C6dwyUcoVLjuLZjC974x2NHYFpsUhlecR2m15sBZJplXB9WFTA+FVzfSIc+
SImhkdUWtTn4+yVOvJXthptxCDtUY+etT4iqcRvSKjSCa0kPFHTwDZZ2kIFUp9Glkva7emCk6vpv
42jrx8lSD2THKvNE/xmd5GU74VdDO1zeCsnmDUAJ0TNaa9gGGMWU8DbyhwaJd4XagEjI8GYctuxn
5vgUZzetvY0YXlsKw3/sRyAhATYV6zHblAxKUVdHzoopM0hBT4xHYgxa9dryt4M7KyJ2VWcTrLGZ
ByY02yh8rF2prNUAd85LXt84jIRC0m3Ivh3Phjbl0WU1Hwi1tZPUC/WpewIYWm8R7mxtfwJqZZ93
nXXnu4X6gtZ8Hc+IFmzBIb2kc0D873hQCNdWvDbMapo3Y7ppsoPs6SqnTrNtQuFT874AzVwxTSdJ
PdlgggRORTwfQhe33Utm/cRxtcsawmWgoGKIXgf1dVD2lnyyq8fOHxfh8Ban+THRyUyPycdC/3re
2BIhFn3BODqrU7xApmWd0TMkMi7A3mKZLvWRfHaFnl4H3VUUI/Tk7GFhzXuzLRRVVz2J5/elkk6P
tHKhTGX9u5VSrAUxgYlN1o83MT3QZdtOzUWfhiQeaPo+7K6r4FLvPcYz8GMWTbi18o1aPUcZdLbL
saofzKm5gqvsLK15oEfuXjTO1WVsfK3R5DPciV4nLXIXjKFHlB6cnFwSDmaJ/LUyBszNRy8WKGBz
n5uAh+6McKxNExJkGvckXUekFKcryuLCVK6lnVDkaXyZhbkx8GEqTwZ6CYRT1dLO7eBCGexwGRU6
GmsJC8H1cu3ZKN1+F6UJhfVRHe4bqz7OxW3e4VnssclVnXbSlCBGZV/DVmBRXunyYNcxytDCGwZn
oRmb0j/Tp2RVTRW5HLg7z3HNE1lNNZen3NUTic1DwGqOcIylnsT6QBu8kgCcEQ9WPw87HVKmK7OB
D2dhzer61ov7ZNvq3VmNNMYKsM7J9q2qybKI8qlcdFP4kDDxQNRitf2GKaAqOKkpN33krhqfwJ+C
7irRh0p8F6hvXU9cWkRpDwrarWHREJsYxNpN2PIbSR5v/SQ/M8tzQVx9CxjDF4//6VvwhGmXkFYP
BUqvuOGDLUb+pen8e9DJBE38aEM5PNeEoNRF/vcA5W9/4fuOYn1RIeKCq2Y1FohEfx/AiS+Mz1QL
/SVJqrbhsJj/2siyvghVxwtkAsj8Lh79tZHF38PcbjF802wT3tc/amR9VglQ8EDUxL3CciEw5Qik
qB83lE4Oaq+NWJ5LRyfHyYy69gwVCyNmqbByBrnJ4qbb8SlWnJEk+aIab+xoPnIR3nUWhGieAU3E
5b1CjiLnGpz3TwEHBVoqqMtaj9nDLO+O5TJFK9HDZcyxagQFNlM88bLajUYjXPw+lvpYM+hnYI9J
sORonst3K5ixVvhTpnceNf/WMhvfpzGGe93Ft5egISjNr+0IJ2mRpfb0VCeM8tZp6NaPvQiGezWx
her1NfibMtabHV4E42AR686Jrn4QurIbIr/D/h4wcQA4Nan4vS3rwY4nxUDeJp2Hoq7MkZ57ne0a
CBfBMiGOTF2rtTM8ZrXd7gSxse9p5NBRS3yNHDGHs4Mii+psSILiPGqwCjMZr77PuP+2H/3J0PXL
lTMZm4J2oz9qUql8vHKhznCH6ExlmdT09fRBgm4h525FXEx8/HB//0WXXfv8WiDASffVDIGpDwT4
Z/tag5GTHkzizk1HtkOjaHdWIZSzJBbVVviAg0p6Y37bZEvQynSIcvoJRUc6bwpXlrbXlG8to0Zs
kDs3P3lvM2ThQydW5cmZn4f5LGESRm7MP//QidXj0IliyqVlMyBWoGWJWEIJBSSwELSrSu/MsHv/
LE/yCudBli2FUmhMjRvmwn1Z/9K9/9ur8hlH++3tIPvWBZEtYPjmFvTHt6OEGk7psGFo2IzE4eJd
BPeNm7rLEigOPT7hYMAMXkq2CMetZ+RjTV8ECB5tHQo71Zy0xx9/RfOd8PkbAkxIxBVtc6yU8xDl
wzcUx43mI1t2iQjXnBMH5OeqyHUI1eZXAj+zZeiW5ioJuv4nsT1/+bqkrswFNfnw5qfhjO1kQWoW
zPQbVp6VQzAek9Sp2WRuCTsqsAAfqP2TUw3x+r/4wJzhuGVZ2ijA//iBQ6KXCMfFv9fWqbGacg0v
lx2O66FAvc66QfywVsWrIcex/+NX/mz0/OXyU+6jmTA02zY/vXRuAjwkh8Klnd3I29pHyqdasYtw
18y9tklMCoqCZZF+8iawU+vSdNXbfuizn0yr/vzEsqoLFBz4TTnL6J/W9choYhr8rjuT8FFJFaJZ
qv1YIbEIyp+sDn/1UoLNih0JQYn27Sv5cHslOqPMtLNRb5E5uxy0gkQxmWcHaMj1T1Jfvr3tz7ey
wCDBOQzRhGp/erqmBOsXUECubOMUnp/nhSc7BEaIutWNbKJ6IZ1iZEjeOusYDslGAzm10NQg2Ksy
uEniptkEpQO2rCQycyzm9DPR9JsssnHNixYMnJY5O3gUyjFQRnKibYJUK2PKf/JszBEIf3ooWbVn
kqgKi31usXx8KJVYbTpbIi7IEWzA/KjAUpKduI1k0uMrCOuVqQ/9arBR1k19HUKQJ1sV+UXidTWq
GBiCHYMQPmdRUYDaLSeO/+JeRtxoo0UU9FyMT182lqKs70ZkeZZvWLvCilgl4lajWR+DCm2ITRp1
UMFGmtTrsQLqgN0U5IdBf/HH7+Svvitka/RmsMXwdc134Ic7THY68XDEwixxbzlLs3JiyGV2y3Ia
E76jtuNPFvG/uqNdVFMYzGk6/SKt/PB64Zgn8VjQjnWk2q0bGVzSk9RWeURz8J9/so+v9GkT92U0
RWPFV8wRQXjkYLG7xky3LPJ7iUIwH/6Ll2M8qqO4osv1p83Jmfyg9k13abZh6QUETRzaMVO9wYjK
uzJiyvj/e71Pq6GGsV+6FV9kB4LNiwGKrYK6g1ZoMyHKB1wT317v36BLZgLx4bv9szMN1MIPSMXf
fvv7gcMgl0VDQEzFRssJPMJvLSz9i8467bgmEZmzZJmffD9wWNoXFV/1b3Rjm0fi+4HDUr+oVA+E
DUFpYCbv/CPYAmKuPy58oBAIgEGBxBsQBkjlT9VIa2Cw7Tu6CzkrG7GXgO/TO8e+hpO8mmn8JaCP
aHisCiMqmN2q4pZFu7+OlR6XEFQdYCe1jx6sMp9EZTIi9sEndrR/lDRBSx93gAcIETkq3YjPLZmZ
qzKICoCS8OvCMDTuGZ+547JImTL2g3IYp4nOAyC7XM2NXR23A4mTvf9MTbmSMW5+8Jy1lR0wPZ9o
OawssqRbZsMRHjYjj72qJWzYqkn6kDEn/tq50fp3YfV0xKwHYDAnBCorhWlPnN91ybAEZHRdO2I3
2fEqDkuEQVa679HyjQO5vUbSW1snBVZXXCUWxuTERB4b6AWnlHYjEkby6M9M4WkCjZIKTR0Xr+oQ
EBAOKAHD5kAuRkTWSvCSOmgbGRDFq6LHJZf0X/WWU6dXBPZIcrzvNAbuUHp5izqLkwlznFE020BX
R5D8se+vELCRMTbYCt0joYgLNWODFRCJiLc5ywJN5F4XjMiri4CRbW4Md3mn0qMYAuNBWNbeIUAb
8/qKeBXa5smZb9NyiVNBJkDFwJikdAQPtkDGxJVkFEsp2M7BLwreCJ8NmkDKEFIX9hqFE6SnRZOX
U+17pW/Cs68ClBn7oU7s99xtwvyyCo0gWLVJWJxAfVQ37FiheWwdYGigZBzzFaZoQdBpILd5M41X
BWfE2W5SSLHt1TJI1j6KTSKcg7r2kIFKZV1TsjXIqKFgEoWpw0LS5UBXMerTQSy1tmMDD1U9YBKe
iQ5PH5kl1QIbUYkg25rESRWS0TbDpbWSF/Y9QKrWw3RWbXu9qpgwTBiYkUtOjWZx8XLhITnB2Asv
5b2Dj7RxlTi9aOx3P+b3pvipxq4+hsE99ELkR6NnJtqbzQBrgRfkOUzyVcsA3UjL7VhYGz9/0koN
mK2mXpAVvyg0cpz59MNs48stwsubI7fY1rWKPU2ir4VFtnPRfU30bFNZVtcvpXgrex9SVIfoTPVr
3OBo5Jq8XwxJMm3dwX0giwxtSC93jZK8NC64o6rJ4EkmjySQ7hqrwcedwL1VK4ljCHhF35MPwenL
QHDB3bcIU3jYzEr2diaXTjsVG6MDuPVrnfqv2BwMzk5/P4HzXv++FSXmX/2+M5Dkwo2DK0XFtsJC
znb8AcNDLwpNFYs8/CwW5V93BpZ/U8XdwgYw10PzL/3ainK/zOMy3aJ+nQ0rTMv+yXBDzPXkh+Ke
ncE04ddTENMXg/fzaWeo7SJTEpszS567b0FMdAkR340WHcc+w/nmLOMXippDYaXnY9Tgx9PSXTLa
+ULTff+riNxyVztYQie1OoMXoC6SHnewseKo3kDMQ1M7gBdYtR1JENI9N9LcwcCKXSKm+70w2/gu
7gFpmVHFc2o8gIxaRDzUQPMcBdVEVK+Yx73mCFVbq4J1P2MBtYcAzmLWvk55vU/V7JEOO6FX0Q2a
3itnABsS55DkrO6Mo/n9kDq7wcnTk6+SCu4QxeuV+DZADGubAP4zSAc804Q+LaXe9JcNVD1SPdTi
Fv9bdoWb40VNwqXVJCdTN9GoCGi4RnMduhGer16/D3Mtf9cBzoMetjhfm1JRFkXVTQsclf3eyPH0
mZAKpIiOpksXuwfQPIcGr0PZW17TfDUgxRL0s0nckjOz8dqI5J4V1VwqBf65tFAPZWaTFwM9LkE0
QwcMsaW7CeP0jfynlXCy7MmwJv2tzdOo3yg1NuRF41eWvVYqJ6zWljRzpDtp8ZTKSrFRHDfxYSwd
dmOXyJtSMeUbE1FrBboiRjhhfy1j+SwhgpG3CZjddQImQhreVXdvifqrGhf7uNOe7Ci5d23Yrgzo
4J/p1Y6WGQYCpQBGAjvN5AgnErPbCljgh0Axi20voQtmIWdyRYufgzHUoTDU5yBu3alDOZdrx4F7
oUsHY03ZetSZKLgmphglWcZGuUIi7UUQjcni8RP/MoQzYRbqFfB6vsMOgVPpEokYGLhM9U0UxF5E
VCEK0l3TkbdVtBEdQ9uDTKXtXPB3g195QdGpJxBKl8X0qjU4cGuDuYCFbjzNvhoRllYwMDgQcNj6
97U7c/vEU2Go46Ike+6OyXO7ndLY3YeacW1K8zGbasZeYbhRJAzKUT/TBSJsxOROp+IdHLallPej
ob1NY/6o+uWOpJWTFl66hfQkJkyyzrYyzz1qda8u86WWh0c2w5z7oUBQN1P45bA2mmBTkA0UORXp
Dq3cTKGrM8+GJemW+CjKSubbpCOaeVA9rWjWMnPklpQ5Z8tZC3/pOPb7KPCP+ezCaM1mm8wgQMcq
8KDP2iM9x8jUFtdpUC2ErE8V/y+T+dJQ2lvgwoshq551AB6taZ2FTkiMufVLn/FfsXvMUoof7B7J
W/2///MTKC/NzN+2EYQaNIINYh3n7Ed0Db9tI/YXU9NULEV4AOfm2+/bCLmP9KppI1jsJfx3Phb8
vo3ogp2HBi4tXLJQ/tFEQ5s1w3/cRnRoHKpuUf3xbuiw/LFbEEcl6qrOZzKXlZBr+srFKZyjhpzR
KWAbUOUXfQ6KdAgx5A7byIVUIxKFAXjNnT4Gg7bwJRZ3EfnRPtXUO0U19pZmXtQunDBwETdghNhQ
kvMeitAC0M65rlSeD+woM4szm7CKemQ9Q8WcLequ300WIPuiTRjSotS3JqzWpRwjcgurY5FX1/Ho
vPeBBmTTNu+kAZZciv5KU50bVFaXVlxMywGq+qUkmsQv4ZTnfny09f40pDeGVOiLuHF0IFaL8KYw
xvc4dGdK15BvkSmnUI4UnxrGJ7gAdwjDnHWSwBXqy056YUmcCP+yO7rDUK6qdujgIbTmc1tNqFW6
Llxj/CsxFbVXoeIOC5mOZ5iQ9GVYoW1Do3KrWP5XSLANPpUeGLo14WYnsHwlQLOuEo3kLN+XUBTi
h2ksolWWZvVl4gzJfurFcIBcOaEQwPns2vug9NurpC2mnUOa2WXmBuFxMqLhLMxHIJcO8ZikD2fB
w8QoaQcfAW2XD88uQzTDKSprzu2MBPFF7Rjov9SgOXSzGXScbaFyNoiaOEUxtnkZWyjc5O6im82k
9WwrHWeDaY/TNNC7a0ke1SCyMyGDEXAZtIdcBqDEnKj9pcn2b1hWuCI/Xlaa+KfLyre/8b06FV9A
ZaP2p3FuAb6ZV4jv1an5hcGORiOf1t9sSOQnvw5KMWELcIMWMcTUjrMd8bdlhcWIsHfQ4VSo3PuO
+U+qU1aQz8sK5sRfVEE6C5WufuqG6lh7KwNa9yoX9rmViLXlzzL4ONzXNnF9ZIEupE8TYCqYOYTj
eJ2CF901SeScs2mutbTe9lQ0s3rc0tJTVXRncabZS8Zq3UUwt84DU+chHcLzZHKWdS/zVZWhAM3i
oyE6lNsG2gGoHoCmN4EV72Ma/6BP7IXR1udmGVKUmMpzkfg7IdsDMQ9rN1U9NQKDNvjTeWBNR7/h
CUQXmR7djPYxQqMXIBRiG5BMVqRE1mpSvXIzfTjV0iDqyKqri7bijwygGgHXAEWU5mqYzFsgH/Y5
7dhtbsrlROU09IVnSw57fXcpIs1hkSUXtG/v4qyxqL6SFrK2Nq79mDyTLvAvzCA7KNnwEPrAOQID
loySo6tTegQkgNocPTwkHCTLOLrS6b5C4If1W09bImZrJmfOc97R8JBlCevFpY/fO8p2EviyUh1b
ZE/PpOatZQnFdOGom6Lvb7ugfyu1kljZZ+a//tFsFapOV94FU+AFygR/CG1fW7HyDXRNeosZkd+C
BnQ2ka73O5l3/pGguG4XxrF5xKW3imacZihpNBmZeR3N6qFAjzGclfzFKIEHlqabNJs8/HgEdhRl
+6j20tkSZZ1ucsfpvX4c3ktGAE5dVafUtE+t33SeoZBtW7rQeSLH2HaVmQKvGJ9S+H5kbNvKc0YK
wRQ9tAZEmxlz65Ne0OgWl7jqDpJsA5uMAwLvvDyKL/Bby01HOEKdwYwbzfYpMcYLDdgL3KhsyZBc
7m3nFRjFuapE5rIKaQpZyEdYkC9LWk52hHi9obgr8mKD4oVaMCipw8FGSbUgS0R/IHMQ7bYMXgIw
9ZKRLepp6AMIk6lVY69mXjPqQKiILukKm6HwGEAI0hMOECOGNmEvegOXZlM66FuQFTGQQE6fbCKT
TouqEvihuaG2SDn6LdUWLTU9OnrYJUIrme3iyiL9Y/YVxNfFhBDHVC8CO98Qw1SuW5Ib4sB+MpLu
HhvXdR5BagT2ftJgZAaTvSVSxGVn5WBYca2WoZOdh1V6SuznKuvufQBRyDvP4mB6LZz01WyBJ+lB
rSynEqYVx4zb0kRfnpQVaRt2lGIYqbfClkcMcIsgIajDpCTXC7A/JoFXdmuSgFPrBDPWXkXyVtnV
R+lzHdJhOYjmljVtB3qC8ypcKCMc90YEpkirsRx01j5t4Y2aNv0yyJy01hsX60WsEjMZ7h1sqZCG
RgzOHLX07JBn2lpDMG6V4RpS5pzngY57PLlkOwEo3RYyohRKoukw5uHEDdOLDXlKS3tK5bkJVJ3M
nHaRlmFxbePgeGUheJQDorsMryw5pcEmb+E1OBZnV+6Ihg5m0YX7sOTltRqKxAScHcMJhs4Rrr6E
quTK7FAO40RYsv3aZ/1Z2slDrSTwvhG4Do2h7vwgulFDl8vBI9gIoJzqwKCphNCQ20BDIfld5p22
KvOuXWdVdU481R6dE35k+1p3u7ceVxaFAuwFS813yPitjekDGg2JnESQTlhmSMTxygC9uI7qPNh9
2+n+Dbs6I7Yf7up58r//QxZS8LMUj29/5/vODjMANy10KA0Z1LfE3193dougeOaLgPNQQM0Jhr/v
7O4XB0HHPKeAUWDTZPp9Z0fz7RgGVAOaVXOw4T/rO806qz8eGOiIzagUVOc0xgxnnlh8GPc5Iq7d
OEYKEsSVvMrnShTrUDFXpoYejQentZI9pN/6cpwrWBa8gWSNKNmhODFrz8hGSUBQUauPkTMUEHDx
vRDAQ2dfRgGxTsBjd6HmPgptfLBA2cIaaNu1T/BNExXVQiN4UG+lV6gdsX7acCQUW97H/pDMbitz
mY5kqfcNq4hSht1OxD6G7yDZSz3E5C9ThtlDa++FY6YMSE3N6zSaV7BSFpiwCxK0ASvrGXnlmjvd
UVbMXdfYbEEoDDWBXQa7AFKG4QAIaS2GfK/S15mqOl+oxXujUKwL57ywh5eqnbwaJQ/oTOfS7d6t
Nl0qzoSJ2jWee3IS4vZeKbOtE1jvmSGfmoTauXvRiexKebkJZDNpY8vUVNEkZ6uacB1cKEdLJft0
zjGpfWSSiRa+FnM6k1/byp0zZeDqOORjwU4gtyY+HnyjEDvhMh+fWkAMuLSPKTRqIi4RmrGwX6mZ
syE0kJXLXKn1tIfwANg321jdcLIqpXt0J+3CKgcuj+MPdArz6CJ1o4cRmu3CcoiIHYrnqdB2hf1O
+uuuJ4e4LDRI0dnFQIMpbLsH4hVsbbrhqHtQxnSh20F1q/Rg1fysjnfC4MwZt8whBqB5rfOgJC3c
uEu408o+dPS7tDfzpRvGwZIDI9BAAxqsYx7TqJlWqmCNt3rypsKx2FduPdyKLN6V0j9OE6OuJFU2
Es5UFhOMYCn3obCCpyBxidqySAFoJTEwbjtu2KnLTZpE3aJX+/O8rof7ioZnXvMRvlVZjqjOjBrT
ZeAW21hP/U3atDswvrvWTFXiDIK3rqnJl5kARrO7L5Qofg8jYkFAG39NJTfkpOA2nRzUdbl6OfVU
oKm9CDLf8kSCj4q+0imSzlJ0eHh6bdnKU5r39iaN7zQjxOWjlau0bkjpHKyNETcbbTDCU2MCVe7l
9eRigot6QGi2DOytNTXDqmDTnoLxRWg1SQCTmGvUQV9y6NwliARW/0feeTQ3cqxZ+698MetbiqrK
sovZwAMESNCTvalAs8nyNrPsr5+n+kqaNrrSaPtJoZAiFGqAhMl8zTnPCbT6AW7IdVeVYLpgQRpR
vdbtiFSv8MGoSaKD9BAuKgk1mxqHAEuCO8skeiqw1mkj07Pes3dWT7RTI8fnsR3WWWDfVSyyTwD/
WDtSIxfOQlf91ZRooKSRHtalhJphkvRhaM31SB+8TSKqiJRIBasJJOGi4knxsRyXnhU2xzTo5hDy
OnsTXjKuQh+ZtW1FxpWXxeom0TQKMOjdnxOwkDszYw3Jru0L4QdIqjVqflCSez8JAXDiRwdfp9rb
KStjho4kH15p6CG7FR5/fyMsqS8tPJpnw9JIZzXVxTBa+5SbaXY93iWJqR2wZubFP2gNPyME/mRW
Rr/Gt6D9E+2vPT/Crxef8wtXGBkG7E2c2fzB9fZrS2vPJnZEt9TX2Cr02d7+W0vLpAz4l+vrCJ0E
S5HvJmXMs6CHsSkBeQDV5++0tNzr3197KI895ADMyVAK8FzfX3suyM3SFm21Snv9ZWSa5ZAW+c2L
c/737ub/FW1+JjVeyf/+rx8UgFyp3z/F/CN8c7MmE4ZI6fAUgU9d6DmMdeO1cIYbksHBzCcrt5ef
//wpTfHTdc6IEfklsRI6BDZe4e+f1Kj7TqYDWVBiUOWumKkodVDxhQy1qj6EptPvh642cXbNxXO4
nOJI30RGpR+MLLE3JQkHS+kpeI3O0OsH9AW3aQIi1uY+CvD4EhkZQRUdT1XuH6Npzq3idi0Af/iH
bL5VJD6aFFOuavyj1KCq1tP4Zo3MBqrGCD4wEPkbs7bUOegNRmpppenbqvSTs9Yo77GZghIhhDi1
unUVVTxXp6FODjSzXk1ZvR3leJr6e6d22E6M3jog48uDEB/XqsVPDRGx6paZ52NC8fzHkmGibnQM
zZ+S7hl0yN7WgmeIPacJ5GFV4XkYh2ZTNtWyG2purovZQf8qhxjzBFwzN65O3E3j2sPlmREIPUH+
6KrkKrfFgzfDx8epePSA0swEks8GMPvCAj9tGRX4L3MeuTaV6LZ1btg7/O7RU5o2zbELWaVbTmB+
JK4dnoag+pLVOHSoKpuFytpzS2QkHgU6HSWci1eZ3SHXQzNcQF3NripVaeMxMN2GVALOxIUcjeHQ
lWBXSbtJ5PJrlC4DCIg9me9cskk8ga9EIe1q+I5Mv9gMONf9zgGEP4JWN+xT4AEokP3Rc/sXDPE3
KmoIuWGEe0Yxq61jx84f66F5FLlzN5hZBVu8i5d5Gc6RxF78JL3KXnmpbl5loesxBqL2QpuskxTA
Ki2yn8hm25p2dyPmxXpaTS+Rz9vmx9Xa79IP9mTjJqptqwPkw7lfS/+mAMbThH27sWHVuqIm5Ekb
/V0YYwDGwW51g3doWOrB46nCQ9kSM0TYLLdkLJwrvhzAH9mpAVIwWabWoNbM0gcaIS1yjJj61I1e
USOOcu0MxWpKYmzC3KNiWlbFl0bIpzpprj0GUgskJfdYbD/ZMnrmPAMIlRzy0X+poOjMeDoDG76F
U+o2l5Jykn0hlq3uHd3iXWtqLfMDhUCEWAQ+baXeLt1AvWpsbr9oJdSf3niZpvajnnG1VTebqhq+
QF4Fo2ej1+QkuCRTV6M2Uj8y8hV+l6+G2ICA5ca3LpxNRC7DhXiDq8x09jrh0GNaRYd/Rai9uy5U
1UqmeC9hZMN+RZ7iClQsI9FRmd8A/+r8+8koX78eQ/+EDhCR+DdH7k9KNLbAbRH+Z8HB1z/+6/0n
fpn3MNxy/P3v++q3+8/8xTYNi8bLQCBOh/fNSNfDaIk4jaYQPf+8K/rfxs/7hTBIk0vlV6T635Ki
8Tg/3H8IxLkjEBMDk2FY+v09QXZtGAPjItMjCjd1XF1QnC0iwwFU7f2F2tf5+SJkds1GDD+PxT9+
VLDqaKWyuoB+qDJ8lC4y45CsBfsp1y8EHgzQR6bj2H5AafcXRg3FUY8mwLriNM8kA9QHIZx2HH9A
ImO29ZChG6Ohw4E4myGDrdnLYMSwd2OOs69RNw1otdH8zHzoMcvFUUh9FbLLsSfSve37EUnbumcw
12YfUhxr77atb+FVZ5Z99a9m0om4l8iIVMe4hW+/lTrL3ri1w52Or9D4DM5j8a8gmUTKAt2F3Pfm
DSdXe6nzKwgBTKYZ3LQTWJhgZ1lvMrtN24fEfPjmQ/cHpcUfv3tg912BouWnW15G2LDdnncP9hY4
DbFmpJb8RfkyN/7fCVIQG8+SSDzpApXujwYGy/dyIGmeyw28yWP1LMdNL7OnP/9F/uBJcGC5uk1O
gO3j7P3+YwiQpRhwU7qoyZClXWdiW8q/yn76eXnhgqLlY45uGA4kdef3TyIGU459CIurktGVoxzz
frDi4qQDR7Ygb7ioCCug5QvROPFiIuFvyAHnC7Wzk2qt997GSx36nHgejXJ24tKiPHIJG7XttVY4
zSaTUO3JMwK180YfTGrJ5CpYPjkciSnp5tDgetuW9DNcV6baNMSuVdl9btUrldgMA8rNBAQogG2o
OXeueJMdLCT8sPBpGKHIAqyYyvZ6jOqMtFW1gwJ5I0pvIZviyfSoc/pVqs1rv9hcBQgwEqhrVQa2
TJEJJdA/dnV1YWJ87ZqoijTztg+dDTjbx8xpwYkE7Bjrsxtrb6KzYC8i7ivqxyol20W0pHNgiKtT
wvZsE/VMEBzJWye2CGRRENXHvBLD1Qw38sfmvdeJAQhCfMjje9XedgaDcHnjYLSVHvLOxlymqnjy
mv0kPwzyIFmInzyBUdUHBlt9Ln2Ys/q4cjG9VtONBDFgjME6INs8SoOlYATbGFvRD1s+mTvQk7vK
8vcu0+RxelHpY5AxV3GwWeftmvLrsY3cK7t711vifaotxq1WvCdjtxdVvfPiQwmhr6sCmuFtPoGj
XE5IN8lwbjIWE8UKD7Lj3TC19Wlb+34ZFA/IxLdws/cD1BYPKSyaIMyBFLd8GRc+eyJgHotKQLiK
qI4uaeW/CHNFICfAjs8akHfd619YMW/zhohGo992c3pQfV/Lh7GuDzHx5FYyTJyA8OenYRMP3kqf
wHkmTGAe68AFJ+zstJJASZInObO6lT+nfA6Duw7iG9m6K7u27/tkuLJK5wEMyL1Cf9OBzUIM/Ioh
66GF2FtIQrCVp4ilqJ4IGNjO4JfCDA5Jfjdl5saxV0mHaTlpN8V0jGOYD4SrFu4XRjrLsb6ajP6E
1jLch/nMGHI2EWqdsC7vLErqwSmeDUaFlXZVgrQydXYz0Q3Ii6VRP1uNe99AFWztIFgT3Z73cukU
kJiH/rns0P73JTPBZ0PCDfKN+0kfd6Rzj8vAJGvBdsGUGIjcOqcjjXSDDeNapEzwlDoX6Qvq02RD
JsZDnlAu+T3uTC2pcHE7IzOBiF1Y3nCi16T25E55FSfD1m9I7gkJ4c7ZDJGtFPjraRpBtsMF5r8T
CjljEjXCiA6tD785/AjNO6toz6PnEeHFJD288QbIS8+SpxzgaPb+JTH3SfneYE52Pvv1opzS5aRn
d+johHErFeHHlXfKg1Zf0RcMl7REkDCM1ioIyFojkyyoLm1BvpXTa7eIgpcJutLAGBiE2OTM+g9G
AvBL29Q2cAJ/X/nWmTBSzYP8lyBC5vKrx5JsAmUaBAvnexuj91UXoN9qa3J546ROF5xMldssjPIa
KziiYPIrroOehaPoOR9OIwAP1tUL0j81g7UJG72dKs5B+uCgqoZiSR7YR+8cGrywUX/djLuwPgRJ
C9mgXsX1jQDolauNOX3uZ3CIvZo1IPM1bDAx5vMat1d2D8sguPUkhCuq0y0ZxItO2xvTUgTvtvw8
JVuhLoF86f2rVqyj4maeeHbtHfDahmF0s02afc5UyE0fNA3rFTl4pv88slAKvsCnz7E+FdaLlLS5
G+EdG/9SFZdE3/cxghAiSUDH9pzhvLYDn4wUZ/t008rnNrkaaEOy8jJn94b9xgR/6qonuFY9AKoe
/sOuHo7CfIWUmXh7t52/+Pe2OHfRvmzP/nSrur1VvebJvR0ua58M4nEdTG8y/VCoO82jMJi0GudR
+xRCHVCbqdmX3RNift+57btt1D0EgPT116B9CoZ7gTCzIrd+65vPurirxa7qbpOGuTdLnvG6ir6Y
eXOPIOW660kgHghBhUK4Y/wGy79f0QKtYvnFq8J9TICxNQcZ+3dTQ6xxFy4NxoF4+boHolvdd615
KQlCdstjTixyBJtg5P2d2ofaG6+IMdx1HRo4ctQ0AXCAcGW2lCcScddBcmPbm8g793MO80Ag82jd
MV5e5uad4cmDXZyNObs5od20YHnhQObfzAC3bi2st2gg85lcNvMlM8xn2TY5FZYYXJb/pCm2w0No
3ghxCV3nsWYi0GYrCEaJc+2xTk7AcdK//YuFr+EVdDlLvT5K81KU56+Vyj+hp4ER+k1V9lNPs7nA
iJGEQaW0hG3B/K5QsRr3X/77v4y5f/G+/vnfh3qoynCzijnI9N/zud+HeujhmP8BocR5M8Nefhvq
zSYaRnYIq21XmNYslf5dp8Kiy54V2b+KW/6eod+cOTQ/FK0G7mPKYuTaEDKtud78ZubmhZ1h1zrD
BzciWnwaWB4VpkEQkRI7RMysGqQgzLgPqF9aw9o7qWSqkiObaqW45vIhI3dKPrMRz1d90Y3LTnQ3
ltPfVuZ4bZBVvbACjBhp5/TEPnfexnV3gbjxauIvhgd8KhCI+/AURz7jCEagapE2DiN+OTlXqiEQ
J5iA43atsa0jtmwkxHdoPiefoiBJzmIiCMiCL7zrM/N5KvI9cNujWzobpu27pGzWg5NtDbY0JWpS
C/Jyc5PY+n2Gpz/15uwzR78u6m6hGcNHyOqahT4AkXSr5SOtk1wH7iNDUcz+64nOoRlZcNi591y7
1AdjDb0s1GFGGl69980aipvrslQm0nwIHoEALDhhVoW6N+G4aA0lca+zxwmBcDYLkKTLAA1ICfQQ
qp1OXjlTH7OBt21RPjplQYkVB0dC8Uh7VOtulghmFB2y1K60ZiDLyE63RcfUjQnRYmi6lZe4r2HE
xn7UHkGrZmgUhm2FgM0SbzEj1c7eBbikHO+TWw5H3ZPeLqfIXtrUCagKgpsayo8ZkjSqgqUsAmNH
giMaQpEdilKtEDWsJwpSQkvXSfIReA8c+yVw275I911if+L4XLpkLK6byGexwEiv8qmCOMSrRP80
IM+pk3CLhICN0srDURvI+1zfsrzFWlWdWCcF4M9V3L+QRIjkUOVLLSQjSog7aJBRVk2nWEcgAFEB
HMTQHkV9l3fDJyeMp1fTEnyAwPyEnX+tEE6Gql42cZCuMYskSwNM10Ixx03Z66cCZ0vWThBStYXf
2Z8adM9W685VzcoNtXUaO4t0PGUwAUPeII1D007k2qy861y3llP50RIi6Wsvsf7sGlhRHLEoxhYV
Iy5bRQ1YJCeKHfanbLhqL4hWQPO4b+mN1TobHsp+BNYZwyaUKLUGf2/mzgY7Et37u5uL+2ZejhnO
2urHqwmUkW5cinFcK/EipgmKqrH8x5zVGED+/KzO/o8ShK8P9PskCnjXrzYVDuHf9zDiF6bgtFiE
U1vID2ZH7G97GO8XpAec/YQgCAcyAj/Vb4plFNAGSwaCC5DRcZz/raiWmQDzw4nNpUFoG0pF7g0x
py18e2LbGoIs+JjB0gi0njJP+zxl2XXd2vvMVXLjsDTPSW2PC3qsQR58k5Ez3eY2xHgFIwnZroGK
pbUqXPH9KTCbo6mahpMvOIvSwNDH9BSd2FLEl1j56AWNfkVF/+tH7j+iL1hb/fyLMEljngf9wESX
8cPVM3T0PvEQ+nPfb9/4AGD2shf1Xo2hj964Lo7U8dk2lvq4iXW1M3sFHgHX3sRIoFy4bCMepJ8f
BqdJrhLpdYvEqk+14R4MMoj71j5MHRJowyWgNtCQRxGJFE/s2k0H8aHy7vKiNJFtpxg0PaXPmWHZ
KgA6bswem6RZ2xPSu6FixF7a58nDwMkcngeUjMZ6k/y82r2tVLZlUEMS4AQZdiAHVETNOXMK4L5O
NhwNFU9Po5MMh6qfbkHyf5hJeMHJWKyKqXXPnlO9uH764SnziMua61IHtYs4a4BDgKbNU0F1L7UW
zz6lHTS38XOFNmlJm3Zve9ktWLUHNksH5Y+AX9vGrAnwG8gzS9t9Bu6JFK8HPTX2zuAcpRWVB11P
UdPVmXedaK3ciVEHGtV3JA26ij5xMg9F28Da6Mt7KSsANr52qHECJmW6UXn8zO9ycItM0VzREcvA
3heN9qF388ykSmvBAgPDOCCeMDCSY4+wsQqCJx2ARqX6t9EuiveeCEBIK+5TEdP1GhYjv5HVUGY7
X3KUep5oNrllPtsNKbJ+Sushgpd4FOnK6fxbP0+M06BgsJJyheg6Nttb1eZi72gZQoKguhsyOhWN
YngZ8iJYfXw7ip5zOUHE4vVH5TcP6CTOQ4eJElDMPi8IADSS/NyiWOyH5jlCCWcl3comeCvMmhZJ
ga0AjHEe3JMRzWSiP2dtCne6pO8fAuNNs5HfQcg/2sEbNpX9KJ3rMdZeSmADZT3A9FInyK2YwzDN
Ysmp7WZbCnnWx1sjhKVtN9VZM/RhF/lau0SBVyx8XSOd2O3MRc+ocaHn91owwamhFHvAMsWAIybs
Z9K7lx5RSDleAJ5uxHDW7OwwcEPcDj6dJIlre9XY7wGIXcLw2gelWyVMWXQaMiJ2kUVeSew2Rgdk
sJlVf2i59FdhUd80FkhZ+PXE8wILg3xKMET9XAUN675KYmHOxuytyoksIjcCLWqs1EetynrFNswn
DYN42XXZnOmpaSjBn+8y29+iZbiLOqmee2OQKAwZxGrs3fat7AmZh+PGH25IsB3fvLHqt6Iqwvd0
Cu5DVAobuJivuWFcB17vnSzAtiGipD78hCDCmV24j6A6PoVOf+82cnjLzHE7luqicTWPxEIvRj8j
nqWFg54lYX8dl8kp1b27xs8wcVTOqvKM12q2MRCdsIz6iZpKC9dpqJGY+NRIMT70o//Q6dlt4NVQ
CfElDzXodBxSDh4jUBsfKiGQI1E3nugeK1+gymZ6SNLIKcUUuIpNf0t0O6401K5sNHd2H700zbSO
VbD/uqCS5X2EIrV3zXbJKlbte8Qir6JRm9CStLTk0WrBWkEkTNp3rhxAbka21juaTk2Xd5H0X2Qe
vrW602xJf793254IEYX7aY5WVjF1NvtDwCy7WQqSVcE85jx1wERkMbxVUXQ7+tbskrBRg7jajsbm
6MZEPOEdBnTrlZAk52Abz9x4ecW7XDra3rY7g06fL7BhsFwGRIhbvE/3sSn2OYqYun5I6zmf0NI+
7JhMkCnjPRjCbl3n1MB+1923RvcqimplJMO6y42rPHTJoqiZqTXjk6EyjCEojnXwv3lL1dx+0QqG
i6b+yiabjalVavCz9YsYY3MnJJ9X8En02dSQY0KGSZ3ek2EJdarvGPwbBSMfhUtcLwElu+F416XO
+9C5G0Jxhq3qS/DjqiAnZJyeYslUCm/T0kS8uyUdCO2de9IindOKvQYx9ittJOjMRa6G/ewMlXgi
hG9g3qRI+xw053MjmBtVYfM6St+GeyiPdtO94V/4CPHdPlZVEC3DPmFnj0xLs+p4ZUfmVSe0e4yZ
/AZxs9Uc57aecAAKc/yYtQTm5JyGoQG9PID1a1tB5gZt4/w4G9UT7a7Zz6mUiO+K8mPsp+yL26NJ
Y3bOwojpMXqSCLmhseiKEWDjNC77Nt1Prf7FM6VxcKZmKw0Ay+A7H5MO6fI/pty057Cs/6z4uWpi
qWLy3i5Ayf/zfOCbxC3rF6YCJGOh03FdY/ad/Lb0FL/YHsZrlLCUm8asaP2t1kTz4/lgJ4CZQcpC
2/2/taY/8/5MAyER4oe/6477udRET0T9y5CCzSya2+9LzTAjgUAN4B9TfMRpB/Vrl2fdJnWRuZR/
sT2DN/JTPTiLdOeERJO/ftrRqRIlvqws2EVUDjCVwV8dY+iUXVs7WDqdx2ly1k3iH50cnsZUEKu7
VDYppc3MxFQlYrt2MIhFViaRXTNFc+w0yTDWG0geMDnr6nOML1ybEZwKq+tKCPshq4f61azLWwG+
s6qmkV1RPyzNGfhZl+I0Bi58clmvtEja82xgmYzZsBdmocqVH+XeoodOktrS3RKKu3TK4DFXw9ka
pqPttPnagQZN0GYGyeuRmduH0eOtCJgdLHNZPbl2ZWylImUVKu4pjVLCEiOlL02T/AcHOOiKCFHS
pGJqM5LzFGwuLDwpOTmrLucoHB7LlK8/iwfHP8QWY42IpFL8xukIP0M95a08mswy2SLlAwP69plo
xEUZuNpDnFvJa+IbgmTgobyLC7s4iozA4MY7hKEHxtbaxP2HGU+3rYkborZWVQ4HvnKtT1rqveZV
zZQ6vYlGfTfa1baITKrGcBXVw3LCISPJUzPr/qbPjSenHnZ2mDw5NNSGjxkcpfZiPuYa1M7czDFd
cLnSe5JBEvHQsIJIadVz7zKD2g21qqn8oYSILHhxxgqGIERVIsOaEbNBiNDDds69QiYzq0jHdGFG
8Ow1wqDCeD8kTxl5WRXTo8iM1wW/QeQ8jzkvlZEhSg1rx1yZsW9vPT/VV0SgrwKWfCtDyOk8FdW1
OZJEBpzG3PhddmoJXonS+2jy0IWKcVPE0aH3gZ84OJQb9VBM/sUAvsUNQtpBKFLRrVzqU97tvr62
FFMWJGMYCKecKy3vW5admA2dhR0yPjnIzItjRJ3dPdjdprrSBacv6GK8DoxxBowimBNg4SbRuIyl
k1O1u8GmVFi6O7MKNrlL5G1gFGhHFf6WeMopX2rjrsaguzHq1lB8qkhXbw30vlSP1fTpH3O0fz17
/+Rov6hmPtn/PJNoPot/n/yyPffgXzJEh7/9HcoVYAUeB1fXHZBHCDO/Odq/Ijc83NAzwmzWgP42
RvB+wd8AFJbcKgfjI43/3+BnMC/48bil86YXs5H2kiCLvub7w105baxZAUpEs2Zj22s4ilAlkwzn
K+KYmVdVgLVTfa389OjBI21ThB+Ur6vcSy+9QW/ZOt2L4RJyGBfVtIrZ1G6EBonM82rzpjAUsR1+
Qnh00qnhkEf5/YQUHI+zkzvgjNJ4p4VwVEX6jrobs14hj5kbPnVGdgseaWk2LLDDTjrnaRDeXu/t
93JWTWsAMlx7q2YTcVGLbQavc9Xz3WWbOFIHWdmpIlMk5os8dmW+Cog7TFL2crFGeAherIT1YmL2
W7fvF8oOnoFO4SbT5DpOux0pREeYiw+Ol6U3lhixofXOU42QDg02md+hslYTIWyhYdI9ttY14vCI
6a1x05nTxkjkZwfnoReM74YmTwWhT0uj0an3rcw9BL14FC6tdmaNpBCx82ud8Y75303QWDAf8m1c
Ri+V3z1CRpjP82pV5PpdY3k7mzQ0AlKzVaPnT6mnedBJPAnDlfW5kZjDxtPgn2BRhOAxlNd0vZvJ
sZASevWaeI63yic/pzMIiXElYAzHDQ9aOgDfcI8ZRjYNBY7XZqfEyGgPIdEu8iLeeB7u0yIlO5z4
kAyZRDrvwDhj5NKLMq4Mop20Tpz7We/REWaQBuWxDJxjBizdteH5BNy9QICZBnSKDOAIRlGl1ddS
GeFWizu5lsnYgnnLLKDd0sP74YX6gVn5tEEev6gQ3aomNdeWGkmrnxW5Y0ZexzIBHbV02RnsCM2J
DnrF7hBaSoqqr+naizfL/Ho3vR3nvsqaJYDdLAasZ1mggz7QmIWCzsDTzX4/BIQ1SsJmlhTqaAsz
NIYBWkPMfogOVf86zTJEH2PiokP+wFE7qxSZcN+56BbxHN0XX5WM0+D1yS3HO+IC1wsB2gaVPu0r
3Qt8sm2k6NbsiHiS1Am48bNmP2cFhqVzsUJ6KxmbrFOAPlnsm/vWfJGojLBxBEvEqISlRHpzbbB3
77AGkDiA1WJIti6637jgx4mzql07dZEt4xQRaF5j18FYMN7p0tRO3uSAgEKZTN5UsPLTnjDHSRDl
y9qh/Gq+uBjEszSau8bDd6zLT4wrXtKmRewVHZPGu4ZvsLCRDN24o33Ws9xZl0YbXmG6uQKvPkdI
hnxPmguUkmUOIW7JME87yyHOt3ln56tK75E4TJP9qRh7F4p9W5nbwaEt8ZoZr6L7m7gYykXlTJ8G
MW5twTbZpQOasDazrHmz3UJusOve9cl4FmJ6noLsPUvwZuDMWWQOSX4irYE2oDZal0PYw+OJ6hNX
8JehLJneM3zIA4UlN392kSw0pcSIHNin1k9ORRG8Nt3n0rDfOgX+gapxo0bWV0jHTqxbZLtA8qqh
kjZORSBwM6toNXtYbW3ah02411GhLLTMXPduv2Fy4C0Bb67UiGaUsewRDI4fXZOVCYDNvpVThm6l
ZUDEwCxB5YVkj3ZLd4O3ABnOsRDmdaxXr8KMPhIPxXKHuIS6sCY2QMOqwndgEYl436f1e17HBuds
l7y2zfBvWOv/3ztcblW0a+gbuXi5sOb4iz9r2TaXrP2DTu0PH+X3m13QpTDMt0z8FV8xAr/vdGcv
AWNt6NcOXZv5+83+lZnIKpeGzjQRIc7r3l9vdta9+DQsbnb67lnE6vydm53H+/Fmp7hw2VMYJvGG
DJ9/0AhCTq5KyXh0lRXVfdZV5HDimvOHsMZLFR05BAG6+XwDCs1bm4X+QhbshaZy7UXpk946K+kX
15NtPXrsK+0xutTdp6r/FEX5Z9As1qmq1TO7RrK/2oNT9WeR1O9E+OmvuIzjuyqIHWBTUdGxaGMS
O/TDwaX/8WDO9pBY4ffkhv82xDFj+b6uw7VppRvR4emL3Ngh+mYoPZxHpnetE7zDXKTKcu6joaW+
5eI4Wxmqmk4dcyILTd1eW2Hxuem0GxOphzl1UbewZj8+JizS5QQ177FvvXEfoHdcaFMVflUsRRlz
3zq2uLqbU1bZHOeRv5lvzCCrmmw71EIlqHiyzlvUvOUhaiSTdL2pm0Sx6r0aN2WLktbO8C12E52W
X6BTUoKJtBX4z0IUkbH1MoZ2DFoksXAaL8lDMLrJvqzy68TPgGonlnX2UG/4Zlpc2e3o7RikX/CP
rb1c28fRFC9C1D42yZGiDlEFFdT9UcKhoeUq+tAlUhqQrCs/G1GM+HbMGj9Ru8CiF1Nt8u7pWFMH
a9y2kChxgnefw6EEVdA1143HoElrrgivXvl6jPxL1Vd50548G70YoFl/pXfGaxDHj4Ix472j9SQ2
z+7tRJLWVpHKJ0LrEpP/HLMFJpYkD9JF3SYtOS5G4G3q1I03cU4WXdC8DtxUuYe9I9dIkKl7Zqbp
xFCtXxs60CabrXTWvhZ9/Braqdq4ZniwEvuhJ+RZs8S9nIi5bkP9s+23wXpItLdYxZsx+0yG7bpp
nJ0aQjg3VrcvqOj4P5+jsSFl0aPxqhtxndf8timNk+53+EKlHi9FAj1ZdIcSyIvWtwsgBlvqVrLV
qOvS7gb6+dKIuFLCepe481WuihsmMkSXNBP5BDaqy4r9fFwhR0iyq7zE1GHL8WjbTJDXRthTaXbB
dTL0mzCifJBhxGsHFGjTZY65josyxr7eXUun3zaiPBhNXO+7vtwDFnVv/G56sCWFCcbNbeJGD9h6
s4Um2JrTDN+MWtYsO10y2h5ORVUcwYi9+cAt8kFh7fDvUa5Vi16ShCPI2xRoaPWSLG+9lCVsyWza
RAP7ZVfXQrCMib2M/PIQT161rIaSclAzWJMZ1SmwwtfOCvcFhc2ychn0RgAceLIYfr/Y2RFO5KIy
EYfQIfN6gP2SXrp1jUKuLR3jYj81TJeTlitsUJ/4DEcHyfRjkaqBL09fX4UI2OhOwdvHE+4f5F1t
RG8Rx8naRcJo4su9UUYmjmYwPtdO2+94XPp5K7M3qi4vygmQt4XEM9ZpvEnHvlqYKSUWenL/IDuz
2GqpU7+lbn8JlK4tJi3s1/o4ZptIH8n5sWlavJ4wwqIxVyHDhps2yC7fXCjnn41tP7Va84HMqnMO
4PA4Zn5otZohsORgMC/p1Fb5u6Ii0lueCTSS7iUECVKbj3/+hD+Szy2E23jTBZB1d9Ye/ehqC0OJ
xINyeTVBb8K64iU3qcZRKor3QZvTFqrhxPjCYLJVvPhTdIpAUGETmuSSbmKpV+LIAQE4IiqPon8o
YXjo7Yhbd2bA4SF6IC+7QN7hWKeiC52/ELn/DOXix2fkiNXfNABqix8Gj4kbOkkKX27VNhuMA0fd
gqvuIBaV00Pj0KoBZUDZiusLi8SFAcprHPQ3obQ3JPxB/bP3TVwyGwGE13tPQtBh6B3jvoldd+Wi
4AuuON+XQhmbiiJiqXCiL3gZ8r1bTPnWM3d//n58lVF97w3gl0H9RZwwg03jxyQuNRlNmBROtfK8
bsks6TCW1XmUlX01NY6+agsyH+oGt5IkdcjtyfRJvRTU4oNoyo1tpVd2yEnuaIZ9Hk0jutYmMzlJ
N/ooXeMYWvE1NpIFEiFEgl29rfvi0kQ94aAaHHKPPjOJjODO0mNz2TnT2zj+D3nnkRw5lnbZrfQC
CmnQYupw7U6nlhMYRfBBa/nWU/9KamP/QaRiMLIiOnvYOam0srSkk3AA7xP3nstYK7sJ3eKohZTr
Xers/iXSUc/i+aJzL58G585pFMxVLBE11qhKet2FySY26FB+cm2+q1ZMYvyYj1AAUbF91jOkocK7
HHjnUlfG8zgL97Rm6x9/xPeTZT5ixubjHzL17yItCCArRo51jKU4AVn2ly+BO6XU+Hr5kz/mK+X+
2y/aNHSD0TudkMbnUeV9VGfUE/SmbCj4ooOSCNg+fNSlod7r1B523D67JmDzutwbTvUUTtax6MZu
EZfyxvSw3ueKQtkyHdFs7ehpNkTpruBfewSjvQSmfWGRfasaot5WvEE57daeJS6x6107Yz1n784Y
3GwfO6X8iSPpry4giPB5KDVnMX5eBPRTFDqQh1GG9WIf5TpsCZee47e90H/VhMwX5/PFg0BLqWnw
8APQ+vbiaRa6ZDUIy2UvLY6I2tqPFRyHNvSWUQGNIMWqgmpe+cnrea7Kv/tcbg5nLpihenz2W7Vl
ZyENc3nyLGmxand2eeioS8fBRqF3tF+hbEm/RgnSuPolpw1C4FRs0Wkq/w93Kh07eyBeabb51a38
QY5ZjGoT5/Cgl97AWRtYm451fOglP/uYv/yLeSbm/ZEznxPfXmnqqirpIu6YtqrWOLsvzdjdp70k
ecYEX5dwGGhF8KjO/y8MhucWxN7azEMO5hGNpsvoRGjFSgjH5/2lLXiVPHjBWCxzjaJYlcidI22l
wgAJerVd1MrEDlpXWcG2xtLWbwo3fKwlIibdCSry2Rx1xWbjQjZ2DieIBEsUTm+lmpwrujoe/oUz
dkoovZmHxSFfRQ+P1+jZhrg3RR48JGWfYvTMX6OQLKgqWJqze5pazx8HPjMrfvKUawx1v7thQL9o
eL0o+mnZPl2+KQ9MAA18TaO1bKr2PADzhV3mqbfCHTET120ujUss0TfKqG9LAr8VqWz0huXUUIy/
/jb/fzfpvwuleQX895H7mlybEqH1j8Ji5ySr39py85eZkaCDJyBLiQ0oN/VvbbkBEpDHGgApw3YX
KsKfbbn6CxY3OIGczzOC9FupNY3dTO9jWmVaM8v6bwzcmTx8f9OoGm82dgLcORRl3940JTJ9dH19
tBwyjIo+Y60Zf+6Fw6aZ0MSWxq537AveOdd62CN9dfp0QdLT1iuZLIdAUVwegUMmFXXnFhFN10hg
bDp7Gu3kMjPKVx1GzHYQ7mrqWYxR7K47R9r7xEE9a6vZe5myr+pImbcz7CrCSFklFjkjQY2Im64w
jl3cPOapcanFw02XlSvCnc8lRrFhUI4Zje6i0ZprMXj3WUtyiz7sTc9eVRE47ESNHgI43I3Xn9xG
29oFSzVsHZQXsOzch5aPzugchL6tI3xkTXiRI0TS4APp0ZxqhRc91EHQt4TG1L5bKrf65JaLCou5
GqfrQr3LQJ/lMauJutJ3dibtrUtVsy9S0Es4bKD8ltmqi/uzzgEJ4wGnx5l4NMP86CgkOQdK2e7Q
fac3zVCjyHJ7c5nO7g5jVt0R7A1bnyKzS6SzCiW0MNdscPmEzDkjYqF7wAsG6CEzxq6Wq/1FKKT6
6oJr7jvSI0cD22fZrAdjFteNm3LS5/iw7YicKxRMQpByX6R1gEuI0nVfquO5kK2JAhopVWTxZ3ec
48vODK/NemLQasSHPtGPfVGDBH+aPASPqVLsMjpnk7DrLBuv0qTYTZOVMY7W1lnRnNlpkvmlG9PZ
JI/lYAQjgkTDZrdCkHfM8EAPLtsxTbC6tfomYRFMaJ9q7mMruzGd+sxWg6NRFstapitCGEBgqO55
qsqtLO0TIZk3ZUpcdsWGlrysq1gbN4U9bhCLPYFquECGvh4UJkIg/1mCKmPJNkPbR2OHkDI+gdQ5
2cjhDBUDU928JQPTGSutr9J83BYRSQumiqIPHdNC0xqsdF29g5YC3rE6tj1zJJEz5GV5ADGoWyNM
79ZIeE/xkCvTCvDS9GaLwZ3zssaXpGo3dkV1PFZ8su5mm65KkMB7m6Ed39ssjJG0pbVLBcg01aTC
Kmk4PWYbSuimmI3aiYMktmLg3okzFZnfD1pobCpDw6mpK8OWwMd1PpnIhrzLJtaOUxztwiZ40Cro
nlM2HTPsZTdeqYYsxwT5zfr4FFfmRVCSuopbm5mOKx6YGeR+Emlnjp6+19y/i4Ip8JC0K8c+TwKo
GppSYkSQyGP7PFwwDTMXLbMI5mmvlV1e8vuglQ/4DC5QZQnCeiNDPzqZtmXXj/FQWxayMK/6QGex
4PYhYNsQwIQyU5Q4GiOW+zozllQmJ9MasUYKIN72FD5pSle3S2sU66RK8HOWiPHtSdxJwziNMX1T
PAUSEJaA/x2BEuHCIMYIATnUV8JQnmWez/bFBKnY1xPgn3DambPR/0enXd6U//mfn8Pyvv6cP0bR
HF06cnQLiOkne9FM19Y57iw6aPeDvQi6No0JoT7MUGeN0Nxy/blktulaHETsFmJ2VO5/68z72rx9
U9FbM4OXY5lmCDzfvM7+2A4pdaANQx3wZss4tRftpLUrLWXW1LPEwSqRpdDdahvln54eUlMxFm0w
hMwhm3wtLX0hIVBu+hanaVnpDNTIDVvJYJrflPjiZP0I8u06R9K2rxtd7k3by0DcaJsoa6xDJFoI
maisD9qkVYsRmDA3N5NKRmnLGFIoE1wn28a5R+qiMMxl3ZneeT/p+nWmB2ZP5JUdUv+qwPiRuGJL
jhks5Ch2uqoxl47Haq+rDlGrrQIRb0RtrYzWPaYxsX1FvdcdeSNHRKUJaukub17rZuAhyoyFSgRm
jYQZQYav9eRGDJy1PXLfsNgGFTqkJPEurEYcVFtDcfagVMwBbTW97eOMwBlp9MdBoyWZVGvcOS7w
ORWw6kMeufYlxlnQXqY17EReAB7t1XWQhQs4GeJYKt0rPhgAaO5a0KpihxqdbYeYayMTBTdm3j5W
jq5u47IEHezaec4Wi2TwnLWZHk5X07xHM1moxfNmDSjegBeMbRshiYx25w1cMAEMnHdyRhZ/cWJC
LFjWZSzt7Hl7F7PGU1nnhfNeTzOUpSbUTcXCL543fwNSFm/eBU7zVjCa94PF11UhUat4dMZ0wH6N
4LUdMsUnnCzaebUV3TuMcX3bqM5F514kQ/wuouBAxHPre3Qjq0RnjgXDTHviunlnCabrEcoIYiZJ
OIaeXzmqsP266XSmWwlTowb23NA6DwQZnAwreiu4CgKPNsBmee4CZ3aY4i/sPgguJkIxM+lZq1ot
Kn9q2Zdnirbw8uAgRNCgJpLOIorRlxtsgD3F3KP9ZAyoOk+VA1u1dDJ2ooV91WSd6UcKEwE1SB6C
zHi1dWAeQ4BMtGvdZBfCOyS1tlYv8yC0Nxhx9ZOd19p2HBu50triMEWW79jBvimsae2kQpy1Tmnc
iqkPWV1Dnvfa9ihdZD+OMqmHzKvCDW0Y87wB01udCeNCb6d4nevTYcxvgU3aez0uboK04VFrovPS
U8KzLCE/YVLVM8fNq4Uyud1BF7CX7VRBr1VT7ZR9cQYbj7QTSCN+bscQca2tnmRrzRONbzDlkUZL
xgiC/jjS0sPAz0SQEMs1q+bODxqWN7Y7jms9NHBPCX0VKLLHCdDtcIaX9IcdNsOyZH7cN6+JQE6G
GNfvswj507AptChYzW3CwtCCymeVfHB17T7HAR/1SB/C+bGgUF+Diqj8BiE/9MgMxF6WxZtU72AJ
6Gp5DjIIj0lrT5R7PDHzzwMbez82NRLh8EI64KLHEHXFP+d4mzueHxxv6ZcfSGKZVv/RxzlzhhCy
JOSwhmXxzv6jj7NJjGB8iiwWXyymqj/Xq5xpOvJRnQ6P02s+Cz+eafMimDBiTWXFOluz/k4f53w3
paLln2czHGyqZ4Hq+/ZMc4ewDbkhGcWlTrKf4urGyzSwPJ0I0eYXlKxfHd+ZvLBbZ+sUA15ZBclT
3YTZupDNS2rWyRr27RcmTcgbtCnahzZFsJCSG00LUZZY7jFWZLFsCh23jbEX/GdRDQnBaJjGk0CN
/Ef/YgWsVDLlrh2C8WVIwgHNaIKlBmL1dYo3dicnYG6N0owsfnV3qSNHASUttn1p3o2l3DZgQuMq
unGCcJMavAa+/o+qZHtsQfexZR/MCK2t3r5xIMu9rsiRtNYe7QwxweLCS7KuX3Qm5grFWskM8oli
dDS4qlc+gCCFtFYhd9czHc+mdyD7FcU54+uNMnWbsKmbPdsY7PzOmWp4+xHHVjBgYzXyHbx7ytc0
fhudlOQd68GsupXomOyMMW1JcQanfjkY3p1DOgaz7a1eR9u2q/YwT1dZqV5OQ/dQa/DxWm03aPGd
VaEHJlGOsy2xL8zZGGHp2L+0wUxWltMCpc7H6QjpT/pFYTh3ukzZ101AA2xv7k4YwHfPU2AAxy18
DF+FHyvg1xXR2NdjFeiIcrVuiYUIxkmeWhuBu/tMVE1JE45eSqY1XEQbWowaxBvdHlmNzaA+LS9x
paDhGWD49T2A1LoT7i3yr/gCjxcxtWMI9S/LIXbU5uittToN3q0ZD2h7/aubMrDsZnKg18JMUCGh
wRQsMxe2txT5MoponCuwoRIvMK0uTmPD6ZmxuTg1Ou8uBVUolObSNnN1H3wVZPWd2HhJyaYPsVaR
ZMaGrq6Bt4uUy0bTlaDtKnLrGKP1kjGisln8JQftIpzlYA66sHT+g5HcCT/8qhrLxtcJLYwajCgS
IjSC/BY5vFs/MUiKF9MuQYHGk30MUKTZtbLLG/Zx3SxWY7uNeBv9WuWUq1xqSNxw31EsnIxZ6kb7
VmKbdsd1PAvhWtOkagkdHpMquVN6uAd2Rn9cO+j6pqvIweY+C+s8tb1NKm5PBdmdKZ3zHhkezEta
T9epLhVkegKd+l6tUe5ls4ZPRczHsf/FNNCOy2FaSxR/Wg/Xw0EDGM5iwGlWBXbGciqwreESIJ8S
5aAxSwixiiTnJarCCHVhiMpQkAXlMiFaWI17n3v9IkKPaJB3OKFPZKeXz0q7MwXlot3GGQPgaumV
7t4WCYd6B8GvClWMRQgfERBtOoEUEjAVcHVlX6KRJPb8izqLJkUe2oD7EVISieh3KCsTFJZillpK
bG062ssADSaw2Gib5729m4xZoZmi1Yx6RJvuLN/88NL/i13o96NTBu3QpWhM9L+YgnVKGECLSljt
RdsYbZULReyfc4RaTCZ/cIT+59+1+JI+5yT4nXV59ApmDsjv9D2Bwpx/0G8t4pzjOhuTUQQBiSWi
7o/jVAM4y2LeY6fjcuA6/JvfLSaIjYlWmY0pROzNeX4fj1NWXHx1JgfuHAto/Z3j1Pp+Neqw/ONQ
JozP4Jb/rFZqTRK50jiw/BYKKnKLfgIdbe26gJw0E/S+jDLNjx3Fd7IzW1aroT7YlIO8PP1Iqstm
FLtsrK4q3Z+0lESGm6KMVoP2XKqw8wK3f3L4D0HUNUf2dRYrg6hbSZ2UirpInF2ar0IN8rf1bAx7
KeOt2YebBDgTgOUw2ueRd1aLd02frhsMhAtyRjZtku5bSU1YEnCp5meIPp7dlkOwhU3pW/V0bQ0t
TzBOcb+Nm21V1WBeixiNS1RaCwkAfhMX+dmUp+FJlj32rnPcb75eXqTJ4zA8o893aWiVG2HGGznq
izK6jVgRBicVX22uPysKZbbw3Qz51avjFH6JiiETYiGD5yF6c9FgywnvJWZAvylHWAneilU7Q0+6
rEarzI3VwC1Km/FgJYOBbLgOzxBLKvrCnp4Q0w7kOMX3suubK8/Qk9cumICXCu+iz/OztkqvDTHe
S70cVs3gm5m96AyxqSuDZf2tTUkQpMY26AYA3NmqCUjBMlbz+3kUk493tor6eluK/iYnPKS22LYp
CHJG5bEbppVmnTvV46jBr48shKqPHQqssTDX1uTsqDd2QXqfZOaedMrJT3O5ieWwdcpd1z+7GrA3
c5eq8D+YLN4MmEoQ9Oj7FMopeR3WhYWC2xOPAL4C40o1imVn77sA2fahd5couwNnOwQQKF4HSS9R
rr3yBn48KPxiPzRz5sweAnodnZXO5BvOg6UZvFQRcq5V50XiaLSHe294a1uotLa3CiPKHYLCzAK3
naAwUIbhbJopQQD4w6p8RXbVHTrKplRnUNg3QwRFwrR37uyjloB6hsjbaj2DE2l1a0Mi0Ule+zBY
xQzsqEjas4R4xmqCOk8Sbo9IYlH0LxSnGxR271qYY0McbOw4jOLx8xgXUXokpWwxSJygisX8QymA
4F/G1TxJLtJjMNVXqh0uAYFsCh01eI2DcPRb2972euGPkbfomQFgvMEYJYH9e123VNziJQa9UpdQ
BOiP+IpjeiQFK46yVJV2wf7i0klfdZeQY+2Uel9yK9qoXXTqMr4fYTVrCgZcsQP2aG1jTUj5B8VI
/CjUbgLHXQmV+kNTewstYeoTHswI3rV4Qps7rQDOywO2xVo5NAzHK88L13gv7zrvRshrRsXesKWX
JfwDdOCL6m10QE+jjXSJSwzQNyw3ThP7xbCOmr2ir6dpwi22dmXNN8xduh3qiGtXU69y74y3+Ygi
+l4Kc1GPBqucdI2L+Wa29NRkVzJPWuQ8WmZ4k04xhmgoaeOXql4mVbi0yfDVuhXKspUEkuPMd9Rg
Q4SvrzLuRTvzFtALC++xi6qDqYtDjMjdQt3mqtMTYkM/BqZnNe+FUHYkJzPoylEVAg3R5DHGE+4b
IeN5JTligt5NiOlrpsIADf1Rf4whRvVJd852dGE5q4RNRO2qa3tWVsaEa7ZYnIYl4Czdllsn5KvQ
CeHt3DNjglWGV0k139QGVBaNxlzne68dcASGMZP6HjKj1rmUZn/vEdk8ZRs9NdAQub4GOk811Edj
4H6V+EbUuLb3kxHs6oQoBQRgJJ4yOqrHdu2NSyu+ECUyMsvamNqEyO3AzeEbZsVjdNSVZ618aZkE
qru+z+AyX/YRTl0Ni9dr3D9Vr214nQzcoYDQxBlu24U68GbqNymRyUa+1UbGDIw/6jC+TuRwNl8t
I55iP0vDo4okf9kGiljqU/tQJ/FdjVG/sCq/wkc1MLjywRgCdrb4djsL/qpiPTn2q13OjqoRu/a5
6d14uXWl9IQWj8NeQOWZy/Qks46DyV6rxBizC9SrgOQ+PCOGztPrm1hfkIwAdn4f9BOx4qzdl0ol
IKeSp5kg/MwKb12a4iYcIAcOdhL7UVpdTF1wwcG278tbjRlmV7YE58iTlhyalshOWNOGVFdEdlf1
Pm6570H78axbOCk7csAqAjEDRMDnOOuP/QgBY2C4oiwr/BBlp10WpXNIwo6JifLsZh1xFt2ElyTy
+8Q8ZQThLLKyPRucF6Gu+2JNmsZ1g7Vb7+CPU972e8O6QO/qt9oI/JzHnvOtB2CREhpEpICHykkq
4aJp9efCyJzFv4wgDSc2aJz3XnpqUyVfOz30HWBAHnd/oztX6cigWKTOMq+araYK0G3tsi+j05i9
/2MqSFj2P6ogD8912vzYnPz1J/xWOlq/UKvb1EW8w1z763L8t426+YtNyCeSYlbtlIczhOf30tEm
b8cmbWBuYDxGMvyr37cL9i9oiHR1Tvw0WNDjaf4bk5hPcxi2FPwkPp7akbkOivpv5zAwSKYO5xFE
5pzZvAaOHgW2qSIURsW2wcT50sDJ+HC1/qJ7+SrU+7DQ+PVDTRPMGwMqG3HAtx9atkUb4O2Fvxvm
EFXcZDsYTnrXxOLYiKm5ICwq4xgwyxs3zTK/bQv3HHZsQxF2VST0zoA9jOzcUrD14qQbjJ0iMeqM
yCAZCeEGxsNcuevIcpqNXZBbPySe8eS0iQkBixb8YNYgIGyOk3Yh3BzYLI6C5WQmY7KOYxmtNGfI
IIzNaQVj/iZC4e5k23R04GQOdxNoMTbD1jMzDcY+QqkfVamZ1MB1dsLpJw4Tu/8hbthQBEI6756a
uydHC+IDcTPqm0JX/p6rOmE+VSHahx9f3fni/ejizt/4B/VTZDsVi32+xbI0YvLNaMitQstXaeLg
DJ6AEkVNXi9+/KE0Od9/KLqQuZmh17Fn2caHD+0E4TBjwPvdbL3q0DGb9ztn0veF0wSbLJbar5/3
T1hgIp75cG2/4yJunkX+5f0H2IP5P//jzYLEj5eEodq0l5h1/mhKzV8sVGngzz0UVrx0/pzx4pPh
NaQxgzFnOPVXv+6fFhqdaE8LKBeGF9jYxt95s8xBYh/vifkugPUOmBF/LlBE89OI16sUOfQNmEy4
jeTWSiKB2oQJ5YSwXAPJE00VMKFEWQJ7AjAw7tVAu/xw6f7qTfOTX+HT223C0BoaKr9CmWFMW+vG
FUbMv/8RhKW5MC0wK30nNiTcgOATKQnXCktfBo+5rcC9mvwff4r2Vdj04bHmas4jBBtWGQ8ZKlxO
qI9PmE7hR/cbZctWNRLBeDybviSEL9Bkq0ybBr1LVo2SDKuYzSTwHatCH9G7o7ULq/6CUD8fjZHv
OCxoDW3XF+p0LpVOnaWI56GAMC7tB1XXHjsm3QtHPnhpnx0nPSPJRY8pHjN6TJj0RgcWgORYRpNE
XTCDLAza6cIdz8eBhmahWXW5djrYEwtDjUn+q0EIbh3NSM4BGLmrTsaCrEFNW1ZVkJ1YFqZHI3Mv
FZGfIcR4DGqxwZP0mkOrbsfrrNRILi9KMtnmeEQc/mrbvjTDzA4ec9yu2B1aicPKlPqpJRmuj9pD
m9ItZ026mUhP5wct+whORQvm9dhzOKwNT+u2Tlufoko92haaYaut98nkHWuF1qqPt4nVHVqC0Bsi
WC6CXgj05iPwRxd+oNfrvj69DRHRplStbEhTswEA7jmDtzez/mROAy9+ZGTXptNtk0mfFqJNDuiK
ntwUqDT7cTKxNLPxWTIeW8ENU+GL8lNkw7QhdMP4mGrNwa0S7e1ebrQaDJ0Wuuugtxd1Nwb2OgVP
phLJisMEYDeaJkchT1bVZkeV4Gt1CNLRtWlThi1GJEcTSIE1ZAP2VK07uPX6sjGjwoLVkVS7KWB9
1zLS0KF+A3L3B91Tlv/SMLdWVl5ly9QyVujuzkQBjdGJdnbw/OPb+1MVMt/c6DEw4fEAeXPO0rc3
d18pGVJtyOxNYW7txJXLIGzO6wk1N2pU3x6crdu9/e3PpO4CHqtBZqEM4eX58YEa1XGQtCn5sgvZ
2QxDF+1azLVDMgeR0SWI1lvkqav+pPj5dDzPf6rFSs4gONkgq+mzTNrqcrRDFet7UnlPjjlb6jIo
TklzU1rJLe4Xbffjv/PT0fzrB1o8urhm0Kp8fnHg8TaZzCN6t9AHiv6xqC6jfC2M7Y8/5vuRNH8X
5wplKzIa/vnpcpqKiyyLv6tpRizREYOGiiH1r1fvH3HuzzaG/z6WvsUGyUy6+T93//l38zL9ZDTN
pf6jCiChhcMVghFeWVu1UBv9rtglqZv5M8xManzT+Zrn+Xt/4cFF4pag9bBsbYYq/9lfAEaCmDxj
kQAIseP/W4rd+cn95tjioWYAbvIpWEZc61OpDzNDRQcjUcH1rt9F6lIJsFuq7k/Ox7/6GOy6bLpn
/THq4G/vPvA4U2zbiO2YBNi5up4y31TizYcv5P+mmuBv+fghn94YkvMttODTLLMBDBg+pwhEjHR/
ZrRBPPYXF21eNvCy5+vUP78jqoSF6uSCb4rA1QdqfGdIKnaSxEDeFO0xGtVzI7wfx2QpwxuzXYeM
u7zU2dhuuDJcxtXdsrZSdqaAhDg/oCr7bYm2xqJHQU6PVPVMmE+pF29HuZa4nHES2qQee6vatauF
h9swLis/6DFmCiKP0UK12UMYu/6ARkSfQEsWjPA72MAiPrbMVXplemnjR9mUT7W3icfoSeS8BjIP
GrMWbk1bWYVex0AX/qShrjJyQruo33IIbWgGEXNV9VMODssorU3gIofufJbYTvMswvcG76U6sZmW
THhkvMqt8RK1y4qM6FXXLMNWuRoCuUkR8TAybFaa0j9nw4g6LcOzxsOBV9nW9gCC0iWKmrCJd0aj
I/geN1oPHvUaufIisi8S40Yw/icwnpt5k5EQRm7GeJ1UGZtRAh78BNE4bpCFA8dkNN8mgUCrOdOS
yndyi+1Ert0VcVf7tQoDs8GptGtcKicJhPipj7LoBt8uGMwMOxq6c4VpcoVyVrGcaxiz01Kx2MMq
an9El39h5hy7KM+qR7tWV3n9pLXDypTaMmEnmmnhMi/Fuu21yzQe9nrDyA900pyEHrEA1YZUPYsG
ZQ/iG36nfter94PM/NwtN7WJmqEs6KPHk6lfpR6UC4oopSBVNOAX8zoD2dyg7tlSyEOJ7XHmQMav
FqnbgUE0RbNPbIautcoVrobobGgwWFMG03SrlbhWpHPKE3Fh0cHjIb3txpxxec1iw775+jj+E84C
DBEfXj3f94BRkz73X37g2Pj6A37rAo2ZjGyhQHU5BH5t6H6bL5EFhv8LWZWr47xAv/rnfMn5hekL
RlqmUtQ/VLx/vv/tX/AREsJk8K9m7+jfQiR99yqzYTzQGaEFm5189qcOjHIPpXhZOwyJMRHIiDCM
BNRj/9Qrqe/m8iHLkn5l8hr8dULwX21wtvM9GpkDEc8J8ddcArwy354JCMQt4UoL0ofqidVgaXI5
WfZw23sYnQsIwWjbGvt17GzkFMXY3zbcovXIZDpLtmNvv6nKcGvGyqIn6DdJMiwMDo5zcSHBPU9K
cYx5QEfUJJOML4MG/W2KgEeEqV9m9Yl8PzztkjD1HG7CIJSbOg1RLBWTcVGoTrlpKfERzJvFfeOo
WBrC/ppRm71oi0FuBUPvteel5TqVzrbRiJtpleQyLHCC4NvKicXSpHdpC7Dvo2CxE1NvSd2+C0wo
CTKPbpTcfM9isbINFDienRi+U1fYE5jK72urgmts3ZjYXNRQ+VIm2n4w5AlWwUamwInq4C3P6h20
mlsvjd55K28LV3jrPDMIE/LSg9DB3ZSOAyoWV0MUbmEfrUdL9/bYAF8YaN4qZfIg2Z/ZADSLrlK3
kac8d7odHkhE9PvIuIiR5LPWCuENowM2m6coc1/oshFcQEOIk+EWphBZvd14n06AYu1QV2DZs/XE
C3dnNIsgQqRB0GFHqlpnfjEKNMqu9jJULN90G+JdaE7mvo5bG+9hoy31mr2LpXGJ2eGeN55jMxnU
TKZigXnZiuBa1sFxEO9KU+wVAMwDcEDHq7dAkTlUbMKPOQBzdxPQetVI+V2lgPXaHD0tPi+G6CBF
sQOEuIn5kYrG7G+c1iam/bj2TmHsHXTJAdd3J6tX7s1KtTYK79YFgl1SBdrsrBqSW7bftx4L3pTY
nnqODdJm4G6WOaR8oUtJsB3IKbubCnubJfK1B1bj5sYLYqCdVccC3n4NvqB0VwlaISzm3BnIXpx8
eJVGeBzZ7TuN9hpYbAED7dS7GeRX0XypE9w1gcxfBlnuBz1FZC5cy09i+WYbIB5dbCsTqq+s3XZa
QP4o8KQsQPqbcpM7k7rBXrWMWOMxA1jYZABkFsGimnOwU3uPPIoQHLVfhGH+Si+269ri6CXJVSaH
o5tuCWVRLDrVZd06YtsZOOdzJC1oAw1nejfrZ3oiNsdi3cn0MAI0Cozaj+0CJ5M2HQcj/tKbxjJN
9LXEt+EzyLir1Mjz074j+dt91hEiVBGps5pyz/o3Qt5HpYFI5yKurZzcp/RLgdnXDLpdyE49yEjb
NHr7ugjEbaEFb5mIrwFdEAyk30SiAxUm4U9MDdVAyRsWoU88R1dbR1sUywK2Gzb6hyEMXpl77YQq
NnlabnWcOE7fPJfCtBdR8V5WyjFRQVEHRrkcRm0FDpclHUOZVofnkY/XI6etrkJMgpTmtx6K4TLK
EqS4ZIFiBQUrKy/Q/5OBlCwJST3gcjIXkozugXSbBTsnbVF0ZeGbVtUtsZU6iLzCwNyOZBRtEcs9
2trNSBqFJqMTSda+gd3MRxeHnK4Id05pPo1O3y2IuBdLryGPKcVqFevNS+ux/tO9q9h8DHn0hqFd
1dwCo8PSV2msvR7F2ylQu1VsBs9GWZoIG5LokI7APvSm3AyxdgNhAoWd0R8iiUELaNobDjQcT+XJ
giwRFt1jF2ZIHtxyB1b0psjqS89iw1ZBt+QKrmRLJ0Eho9cnxSi+ADOxD+4kjRdVMZc2Ak1R185q
VMv7vC3hqxDv3RcOC1b21mUekrRm8AvIFv2z63GHea2A+ztmW1kV7BKbjkgncCa1fQ/cbT0zKzH7
shhkJz+GxADw3FodVooiowPIJnVES4JTDd8h7yBPgu9L8pvYLPdtnW4lHmy9syjJiBVeGGNyN3nZ
aRa7J31xnmb6u5pFz9OoLRWjuS0EEZNacDcU/E5dDpFzYmhjlFiqLJFeaoF9wqIQLUguf5JjcjFN
4s0Y4/iLJovLyCB6rkkckA3DZoiMhwJZnd8qxN+W7Fx1/Alq6uKDz85iiwyAQEdR0Yd8R8hc3mA8
8DSzCmnsJiloOLoLK7VvvYbEmcE+WdCqyS7f2vp4wqG5QqZ02fJkLPrCWukhZx74ct3EVZlG2U3d
NAdbMY81QfItED4vhoUII6YAx80vX+8SrT5EJjL7QvsCOMNkZFZw+sFVCmz3qMrR2TUpi4RaNSqf
MauEy5OtFDN6DErvUcC4exgiHQ2EAtttKglU7k5BxFQvqtahESd+wQtn68VSbGzDW5qt3A0Z5+7I
dHRSyWD5X/LOZDluJNu2v1JW44IMfWN26w4iED37YCdNYOyE1tE62vH7s/djd4HJLFFUpvLq2Zvl
qEopkSARgPvxc/Zee5L0Lx2m4xgLZwCNHmNm62R/40b1IYWY4dXxiwT65oPXA5IqR3CrwbNrQT2I
6/0Q3RuNcdRUY1h30uZlch8tsq/XCjz3rWmaG+JZCp5hFJ3dSF2hOcqqqe+w1xyriv0P+soiEenC
TWwVhYNzmdvBbUBeIlClHSJGnteaxtwgN1VZnU1RT8rnKP0+qJ4yWOFLOBKrxqpNP3LLowYdVoV+
6jvpuA/cAEWESLpl6V2BsBgVk0S7PhuXTcPyo4WXIYovZgfn9O4fRVDeK2yyPHG7wkjWZcjdSFOd
BSQnW6VL3PueOXPmAcy1IzQdcIGumqJaNeS5rp1J+4x1c6VaM17Iw+1vtukDw4fAV9P6SxHTJfVY
VToWiqWjZBvR5H5FovAyAVByhdyr3JGC4CjgiJEgBx30d/1RLYPMH9LmJXeDHTfLCacTGXMShWh3
MIUgNWnq2OBJK0hnpVBZcGrLNwgv3Y3mBRd6WpUsZOygjKsIX1DdfRzXE+z3OY6ibi486ek+eA+O
s+ba0bA9jMOK9DA/Z71cNJnYjDpqZxSj8IEED7lZugSppzqAgzE97TiHl6KHMEt1FbvXzoCdhQrv
YjKs87Z2r0BSl4dSDHurUghHtneRrSxBmW4zFPlEI+X+mMgTTydEM3HJUES2Huf50U4Z+Ddgcx/i
Hs1WqJGQQDADiUmFteN8726sFMGGVk+4LfP8rmx0X4xRTMgzKgdKShosIaHXrIi07HHWRrSlyXvu
LX9qGG/2SX3txh6BfGl0roY4QXu18jZlO+Cux+RSIZtZTGH8nHdDuf+XZoZQlnNCPk2bvq+Lv4h6
tMNj9O588wetlR+blLZD31A3NNpFBAR/qNUrQ0Bk5x8gXPC+gmVZy956jAZ2blqavzV+/w7nRs5r
7+7rj+fG/OVniWqvX/12aHQwgdATpvGtWxQps3Hk7dBof0IKAK2cKZM1N43pDH5rGoKC02xG9g5E
JLDm3w6NLodQ26Q6Z9yozWKGXxkd/vA0YA4x6HJYjDf5ph/7X+EUgWNK4L/owUAi50gebnxTuNd9
iRbr3Q36gwcPCsEPzbbfnCgmv5Vt0HL7/phIbEvaKyUblFkOUPjaswopaw2ZmpUJb3Z3T7DhjfRo
W7ajdttTDLqmR5hGN2BRs9hbKqbcHaxe8ANW3WLhc9Irwh/k0hiwOqnemYhgkQ7hdJP2zp3IlVsv
V3xhYcrUB1RtNdbLxVgXt8NQ5QzsiSjoa7NezrUm8fHawRAloAIXSehMjtOC7HQk9zXilFFDsgsG
d5EWod8NF95wVKxkrRcPuPoxfRUbE2ag0r1EkbNJ9LNw+ByI4s5MlU0a97ZvBec1hGx/6pBoybRm
nSiJzC0AoUkEnOqmh2vkZVjoqgtMpAfRSH9Mn6byurCLjaDMGLNVoeHpLJorWGHmOodItUxkfxtL
hIwS95sVFpLSKkAD2awgvt7r6RlE1IUS3NBH8pHG58XOMk5DeVn3cFdRM6LkV8hZxTOunScqitBR
tYOdMXobEneoWbpw+JqnrHn24Bw7Bpl6QNCMPqXBRqnvBuu2pEkn269mWqwZne3jPjvHaH0TpICw
6uNg6qd2OG4RAdZtuWaYlSfMfUx5iMVnASMgsc8DNcZmKvr2i5d56oWXOGwv7j5p9f0wZHQR+Qi1
M7Rs1nGYi8i2J+1DVdqTSFO+FFJdVMre6k6hGKGDWAQ55xvLrxx7j2eFfY+NV6BTNYbevCcVh2ba
TrWS88Aq16aDdPmk9YC5tkWzVcVJUOy0Nhsu47DDRpKg3m5ng00whfo6NNkfzNl544XefUuqycKc
HTnG7M0Rsb2v3TtFEugmA43zBRrN2h18op0fdT3eOLRlK7R/noexxHK2Q9/eZ/h+jCoCqF6Bm462
bXQCtGASK0EWsY0GtOr7E51cZpI6/dAVp9SeHPA92Irtqg8NQGjuYpQ6GXjR+dyzHKtlORuR3Kzc
KTR1tdDZp9yeAalo5J2OmJeQMmc4fS8J6txkY3oXDQWe3vZrGkkNm4Z30BqggjU2KI9O06KbnVGo
D2xY9dNLlIWXDD6vUbpg6xWan6n25wEKEtpW78nF7jUKgwhGPuBFmpm34QjiF18mY2HbuOiyfarz
FxEUW+0YtBvvth+vSMhd64m2jUPDF5Q2hXrvDIDfYsSrp8gabowpOk7RjRVfQIvo8nYFTngRhvAO
SDKMwkszU5+6ySantiOrBj7VsgjbE4D5G8uM92UWIJTVV635UNWDX4e6X/CWQNhCoNP4bhpf1G1g
nrXG8JUJ7izUy87dTD41hkZ7IbAvGyKUT23L6lAhqu6qbHiC4vLz6O61wt14FKEpPE5cZdMSzMQO
X+hLMLG6qCwgVknjXfOObmaszfDRzN74S3+HDZaR7Lv944cN9rdkkgesUz/D6bx+k7d9FpyOM3dZ
gbORM4fT4z/7LDgdJt2eR2uUxFAGd9/2WcR/qubhtYTN8fZFv4v/rE8A7flLlfkxjpNfso285ty/
G85xYb6RS9FF81Sdgfjfb31I8IYy7GkoiDbSWhwEZXmjxEWJ2KLzpEtDzzH8Ip7K2gfzTPENTSOA
5iE4E7udc91rltL6SYUCA5NGih0kdYzAgk9KXH1Ye+od0UrFcYrHdO811USzaXKdBvfelN0W+MeT
RY0f+k4NtXPMCieRUxD1ONVmcB3jKBR9NcvMK4A9U4XFQ5QWjUFm8iX508H0EI12KreZSnuZxkAj
/HYyLQU9tNu9BPY4Mh4y7c8oSxhcdemYWwAPuia8SaiViaY0puE8LnVP3SlGXhzH2qopgoFromeH
OsVwql6RBp5hGcfuvLVj49aKHPHYWPHw2Utsgzceg7WZe82XNg3Hy7mPe6R71H01w5hepd112i0M
0vrOSAbCliatsoZ5HFSuKXPNhR3k9WMQ5vr56zP5d3j/oCL+9P0j3/PPE4Nfv/jtvbM+oX+bhyJo
pkBIz7C9t/rWpFKFI8qkxDPmApO/+VbfkkxJ3ITlWLMOZdat/v7eQfuAJcdLybDc5YTyS9I45igf
i06mnEQPod2jC4pGbp5nv9NL6qkoyAQ08eiH8qQVI2ryqd4OUX0bFsreHYMzitWbWBzDmGFF5/Dc
981zp7Ltxs2L2cZ0JAuihAgya5cGR17jLkjA4zfIwYlTm5w1wIy9Y21bWhzNxKvs4gOdKbbSflG1
bs9Uns7Xo+62WH8TmMJaNyBbtf0qmE4rnC6Nrm3UAfUtp4VNV2m3Oh5Ks9XWerqrMazE4Vlh9vcF
qMQJHZ/ixMg+2xQ11pzwigAeNbsUJTlnhmAgWdFXRRVV5e5equ3X1i4r5iaYCZiVXCi2tsQEs7cA
5enW0Wq8YtXBchZ3eoGnpyBpT7pfaiG2WkClEeT8Plp/LvhnDfEEJCMoih6t1ZJgIdOJT9LhqQCZ
LNv2i2UlfgiO0wPU4zTrTvH8RmXZoT9Sw98V2lM+E7Nq5vm0WgoQXpK63rnvOOomyjGRV6bEvmLk
e13cKBblt4LtRqIe9uKnUm7rpoet/TDInSinhRyCTVuD5XIeMix2VLB8bF9LE7FjDtKovw6iY6f1
W0F9Y6Yzz8EHnLSmBjt0olwSXHhqZNAjXMKInIkhjbPBI9/QuLVvJ4CJ2Tg883ns5FQcPZmdpCSh
13x9PIVzP/BMuFhnEjImR2MJDPMlV0JMFY0Bp+y6pFwBCrywtGi2+UAhlBLCdZclS7p0ptMDIlzP
yQgV4QxOfg9klVLBPkpjuhR6McGO0hkmg71VhkOj5dsmtwBBZMXag/MkgnEfNkymwirc6/b4EulN
vjKJTA/S8EryxIIH007VYnxsscGfweK5c5nIBfF57GFnAKXd+2E03g+OdZnQM4qacTsFOjOIdC2q
r32Iv9C4ELBFGL1X6qrKrzQSWoNapa9/TQtl7dbbGGSi7Szd4nPY343pWaFhLBuuqx7gNO5G5npB
fGOPB0+7dLq1ol1Ii4akdzO6KVi0nU13uSC8OFFPkNrNjz3uGlu9iFri8FJPnhpMTZeBEaFu7nC3
wLqwOKOphcSIlJJcUhviThPZtRtGjt9ErrM22u42MoKthmvfZVyzsEZ5NRTEWGs66QlkH/LeMrLR
aDqxkWytrgZ43g1ssqpfExJIBGjRIxe0cWjGdP8aDJEou3du6DwN5hH8EOEe+druKesNDYmNMjPT
NoTAbMt8Ip1oos6NDr1lYu8uFm4bbxRjME6iMU43Qc2hamy1R61Vw7U77EilXDgVjSqyk0Gd6bie
EnOn6w7QtOAiGk4H89S1H4m1KXl3of1krDLOSadcDCMInrlA1o85x1bYaASuMNY6WAGhSbR8deHu
ov60nWV19rombKrdieRCa4DdH6zyrC1vpvRoqmdmeik7n7EwtwfFh7YPbLEILGKxdYQkCV7Eh1G/
jcjoTopnvQCFvU/bg+udts0dTppW8/nd63wVZ/coR5nUrUP+hxGTLs67kKayyXvvPsEETZqnMrmo
jGfX2FnllTWdFrhCPYuBVFWcSUUXizYVOB0r6MJOWi57LJwYPc1lNhBsI2mda+ZN2Apl05TKA5v8
zgRQSEK3/ezG9UpVbBJ9QK9FhrXozE0Uw7GfiTClt3bydgfm+tiBe6nFEwma+yTQULnmK6MLj6ge
UfYtSKusR2dJE3qnUqehgP1scWjzsE4qQK/n1K9VHr0UeEAjMa7/PnWEyrb+52K7TQHRehbbpYUQ
bf4H1u/5699KCY9wQcRYlAyvcog5lPqtlCCTGk0bqFko4TM47J2+wv3EWmDTU7KworzWC/8pJdBX
0F9j5zeIjPpVfd2HQoKGMY1TDg/8GJQs2tySe19IhJNexECSkIoliZasGnBFT2TrKcxDG4MGDlyU
wa88Fhw5dvCTAftMn9/duj9ooX3o1vEjIBeBtku95ELCnVuJ73+EIe0cI2vHym/LvmaTG8PlaBE1
a4BzhVqfWX/BUZ4rtPL9sYULUoa9qjo47yOi/f6C7Yhm0RMmnTOn0tZKE1mdH6MmnxZNgBZxoZWM
SsBhm9YmojlTLJhZ0wKJnKnb5kqaX5kjyUaTGRpHNdeVZmm1aWotbC3tbrEpuKduW4MRV5y2+9zr
NbZOxR3d21x4yBpcJaBB7lXBKpS8gosmV5vzoiNyyf/l2woeZ9bgQJDT7Dnt8v1tnTSFSCE8RDix
MvTtPftaHrfKV0KOsmVbduL659d7bXR+vK0GsHuVZ5baWP1wGsQiwPd30hpCm66sWl3WQMyl7Rc2
4020Gt5K18fRd2pV88l3lRvXI86VrC+yAxMvABfCKOrnP9OPjxauNKB3UA0c7sBMXXh/D3jnQHQR
x0SGEa5pRn7G0upCKlle11U2Rs7ql68HCRCWgutCmccf8/31GpnbRDorwqfZahw4D8O2MqtyJUuZ
XORoxJc/v978GX5/yz0knkiTXMNEN/0qBH13DBiMKaw4n1a+qRypj4e1kcdndR/KjQPkz6dFPB6q
Pij/ouk94yV+uDCenNmvZeHRQQr8/S9qUCAKwyL0pE4UHuVec6YTh9zo+7BT5HYc1WSlJ23cblK+
niQlI3hsPHLmfYsFbVjSGBRinRKkjO+hj9NV4VYwvyCneQGN+oERaoC/AN9dCVjB0UiEAZyGrsWs
a+25KKua4DDHqu5aaSYXMVk1dM6KAnlNpYWCA4RDej1xo314UWGz2Akl6RGVqxPXrkmiQJ9C2mS0
GlIEpk5jhPdWkdvXFU4JnNm2sEqQ7xkQn6lNrNs6Ei05pjyuT9jKSdAL26PXJ8qV7EhOWAyCeANU
oVQZdRw2O8YSGUl8JLhfhomivgD7p0lXekGCk2LMYel0TdAvO7BzB70129sUWdM+a1L9ZezcqPFt
c4ofbbXjQBATpnajDZMIF55BZUh52bjnTWA7CtpdF7QEuT/OZdRlza3VkDS5YH1pSI9WB/whdW95
+lKkIJj63ByfWgvMxloj3G+ZN5GKiAeBG64U6cDy88gm8ZB8EBHNZLi0oIaXaTLsi9hOmErWlgE6
oy2e8iaZYPoQF5huNLRp+TIg/YpJp55ji9Z7I9pnrjfcGjIilVsxqu5eqUUMM8OsmMY0CWXsouCt
JMfP1Wuy29MBWW9rsdUSxRekl1lKD3phclY76+PBU1HGGpyECiPULF9LjWZTEJpzzXC/LRaxg4yZ
Aw9JEnZgjki5ujo81H3fMdFvYKgs22FSVpPjpdix8WNvX1/Bv0WzxOC1/vMi5/ah/kmvZP7atwLH
+GSq6K5oUBKyiZWACdlbgaOD/OY8SdqGzX5A6+Nbr4QCh/KUDotD6v1rFfOfAsf9RLcTtedrdvKv
Ninn0eF3axVlLjwbNgGQ3wjwwbB+v1YBOiCJq/cc0DSWBPbkHNoBC5b20gMijLXeWSWKuDUbFcST
edLWys2kP/J+0LmHsSbsYls7ww7/1FOspBdxkr/EOUO+csaJoAYCD2Ta8lwY9+zhL3rl1EudpXhH
Bsa06hy7vurGVtkSPyTWpivGr2VuoCQpdTDfr/HypUOSkciOZVMcbXtEK86wSqorzUuAfsttGHLG
0jkrJ2TXq9ng+jlp9pj9IHNznMTxfNOTd882v9S6/KsFhZsMTkQ73iFC9shhGryoml1iFLuGQDVd
F8Ntk5IuooTIEpF7yiGplxVjl8rVPo9DO2ePZSvCBq5sJT21uqo/a1vi4u0ATFrccqoJGJANhXwo
oZx0nTM8RXbPkcP9wlEW9YsC8QFV4oMSquKGeDEUGJL5hxq4zUXRJE/oCMNLI//ConwjYIezUNXs
DGI3CG0xNWzQSBJOPEkIFTiCc3qd66LqAcMw34C42ngN+kzvrIqUQxMNl02uLMIsOSEFs9hnIW5q
YqI3ksdhnRUB5I+B3yZBj6U3zcp0mZB0OjwJRZkHxOm+DyAe1eQpSDST7Y3j0ddpMu1Yei5KBnU3
NHbhZ6xd28ZTjk6v0UTLUGdKj2mgPFOaKfGJpjzSJb9vzGA/pgLVe6K5CJIicM5kMdO8uozk7E7P
DoyPlo0odkZvsnT2Q7yuHSM8OJ3dkqf6ZYppKUShWWAiT/YqkhudIVbq9seKtnaXheugnbZpizcb
V/oKz/rXIiOdGGPjpiDTiFITLKvHYNTaQvFd96VYC5tPuQmDQ1/eo/1ah7gFK/pliQEmoohPhpQk
yDAizrkDxqOwAZUmSTAEkKai8YeSXVPrUel3juLdkuC6jAaEaHpKI4xTT7Y0XQVqdws8NGISG6R3
Ze5Y68Qqyn1oBqiXLPRmSejdmo5y2ngmAapdtJuSWluMqXEvS7XYKuUg9mxVll/kWnqSyYC0R2BS
LcZL79ItkD22ptwOzTOD4HWdCPz4IjzRY5UOo0YDX9XuahflXNASxBUSUWUEhrKEOrPgHl/0gXGt
qQO03UwDasjO4yeKt0jNXQjcplWjlaZrpzJg7p1LB2WQMoW7UetPOzVdlb35bLWeWMSeftHk6UUr
tFPoLbeBVlVby9SuSc3+3GaRHyF0BOYvMbqOB7OyjkmQN9vU7PyEnOsNoqdF3qOOqhVo8zFpKlNV
7W3zupqqpaL1myDo53gnGm5gKjsbOj/LG8PigZ7NsKm1yl1aqnY9Kf0BhR6iRKAvEuJhI1ZOQZrl
2C8I7vYbC7qVRj9r7HaiKZaRFa2F7h680awxkFyTe6ehhLoepnuDdmBWKLRS1C0v1Rat74ZUqI3e
P8P1WQYy9pGFrdyyZ60rH9EF7ziunZSactonceZPtQ7e9oU7lzJYVdeWXbxYbuOLpKUhPCLRBuDH
qJ0VhLlleVGkcbMyKivbuxWqwtA2131oXZLWfTe5KCl7k6wTCQS9Q6xtwYHiDaTSRj2N0inUqy8I
DAHukNbbjHJrpZ16KDta146CArio8yucmgsABhdNYvlAU86pPbRDCkz+Ug/acvNuR/yDs+uPewuR
FvTgcfQwbWMv+35v6VoiE9VagVuQ8QppjyoiJ7Ax1aWVMsEyHwTsmZ9fUfvRlvD9JT+c6yJ6olkR
c8mBIpicXGVCDI3T+pCrD0NzK8KK/eHXzlE8Y99f88O5Ri9rSQ+Da47I1JM62DYEGOYQuoPLn/92
H84VrxciCRvhEJIizfjouXD0TnNzqoxlPV2QBm/2m6n6O8SpviW1zGOoPy/YNnUr/rwlxaDoXcUG
wVfnkEtuDkCT2S/9n4qNea5DYeYx/XdeQ6a+TbeQqMyAQE62OsGdHKa/TbfQW6kEjXAYnCfSv6Te
wtz5sWJzdEbLTNDAG8I3/FixZXEdl6NF0G9jx9FiGvq7flS6s8wYS6hFldYDlM8jxaecAuWeaiR0
TBjyosDwMcwcQvc6Vs7G2FnkOFgWHYIfjlykjMTlk0dAtk1+ZKCcBcUznNMNRwSayPK0CVaVwlmj
YXUmwWvJe4+dcBtNxwbB6ZQjlzJz9u581HchrpqVdGMOpH1YL4HxyTO1NGemOm0lS07bompunb7f
R8l64D+JsGQ6fe01gw9RQdKMABCDQYShEjGEtLRdg6wtOPajFuzbCFPgZUyE57iRYm0Pl27qkY8K
ZyZiaKw48llkMOmN6KEfSn9kShxDYtCj0JecFVfSyu7LvliHtrWQiFuNIEAj2pwm3Vfpmr6Jo2PA
zmDZA3KjaWWWkqlH9TLlFeHheTKsQGsR1jdLixOneIkNi+Msia1hDAdsuNKrYGOm064zy1stP8u9
fMtOt3As158HHrncqkEhifKjL0WyXoOkuCK4MnZDImIC4wEADOzb2HFIJ2UkZ4Vp6jPl07cxKLqF
sKYbm2pv2Xkgd8sk3auW8jya+QWRGAdpjqdR2u2cWDu2uTpchG7TbWjsvFS07wrjqtAbPEGub6lT
tNWd6iAbR1sjq4c6gfJqr2nMCNOSOWfbTdE+FbT3kqA6MyUsxyTPEREMhEN51gSLluu4SU87QUzr
JE6YQUxqvW3ZVMuO2GpFY0yaTy9hVD3mRXvnVQb9fgRBFsqvdRufCOT5ijCXfRyehphvawMiZT93
MVYiR8wgyFDnGKxohyomXG1bJ+h0q+CLFV0Y1C/jUo055qe7acDoMT9/8RcrqRdo0QA+dlUEX6nj
RDNidLBnYffYqOs4Uhzwt8pnQT49xUbE909GBgsKgjcP8lDcxJs8xhyrGFuVn61C8ERlM5FlsosD
lnhB9YIVVrKZd0Wyz0Gw6ZO9Esm6KRo/G84tUNjDwXalj5xyNCndTI7yEbfPWToF0DzvUAXxNgvn
80pnkApW9G21oIyAv5E6GXIvA5V9jyHA6m9LN0roPkc7JazeZMF/j8M5m+zP1nps/rKoy+YvnP50
9f+z7Ouf6D3NUwh35rZTtLxb9k0TjhdAMNZ47cNB3TRMOGMmvSyitmfn6e/LvvuJfRp5hAHxY1ZE
/NKyT/vw47I/O1CZANBPhObhfpTtRoITQ08M5pIY4HydcAIfkuG2zm2cPmd0Hy7gfOzi5LSHbcib
MnjXunTbhcAXFJPiVRHkYY/RlSA6euGVD6oVL3Ud8QDxcG4O5F3Pi/EhqFTV1+OAUbK3rKMrjzJT
p6VfZUsa8035xMpoGC9dsCuaR3LiAA8xF4ju6Ghp1XmJHHBy3bWVtxeRfpWGX1ugNWq0r1NlLXjX
OLyuRobdSsV4dmCYOlhnYWRyShcng0pVngybQMx8lgRZ5yxOoFFOfN/Y0UqVysKlecvhEX9WE5rX
nayStcAI2XQXk0nyqsjOoMwm03DqFjrRTQbOB90Nr4cWMIwRUsLH5tEC9xn1dzPXse88H+7NnZWn
Z1nfoA7eks3MTtd2PsEVt4Z5Y3GIshomLRpmTxCnSyfkrC7qZbhCbxrACmj6bFM0D5m5zaazsJoW
1eAsEUUsUSrfOcrgY9Q6QzehLlNTwcmZn9C227VOIkDRHMbQvCMfBzMKo2Z3PrOZKFAyJuic4zzn
ueNU583HuxoykJ5rkHgBb1bh2ginL/oEs9KQw0MxqvHJSOhq1SWfqU22aYcPVdJkD0WIZ+G6EuoX
OR3dvNjU6kQqxGOXnAubNJjorCblV9VViPf2eph0ssBfWv3LyHTiwuufBpvDbONm11oXAf7Olwyo
LXrmOP+PdWke9dFKyCwHeQNWH6elweAfKxlAN1LW+kcaT4LBEUfnQBEPtYwPTT7eGx6psoTbGBk6
4BJ8UEP+huLQmZdQGHv5IsrDzI3jLCqLK4YXaEjzeDPk3sbKGNHnnGTjAl6yogp9WRAmt0Ax8uCO
KrQAadwUen6TKepJUdVkqE8nvbQ35kirfcy3ZRUerCpl0H0kIh0mUK0epLC1Re4YAg81qlMrI9As
tKd+V0rrpcVDyn1KEIFPOKIGgmcW+eBx1LzCTbiJIEfdBEhC6Ej4VmOdd0riZ4F3miCDIyiUImHc
uoMOsklH7cbnutLhjyZ2SiW1VzEqDs9dvE3xMU3UczznN5a5JYp34apPAe/JxDPVdkRfddGx4JSB
f4vXH4OKaZerPiqYCjoH3CV+l8UbzU53braZ+nBTmROyFSieoV/lmh8AdaLQMNMHJ/jqBUeVKOrs
y5hdC/O2o4OuiBrbarhp2XlqHnbnJK3vVSO/lMldFWoHrbSUu3So9UUF/F3HU7IWoR3Q8nLvwBet
ikQzd2q5sqNVYW00ppOtDPdpjkLCOnMG5UwGaHvcRwcKhCKI31FGoz8J5KAuQ8H+KNvoqY2my96O
HrpoeioUDODMeu+r2P5cjy4iyfiGrfbO6aNpKULuRFbRjMonD1B2EF5iNSJFPphVSqgCD5Undggl
tOW/6kbjUcyFQy49ONtxrfRk53XPmgGyJw79PtNX/8KOJMoi5B+VJUdkKMxNkG4T9QrFl4P8uPN2
I0Uwkjdo/hcF+Koq3ojpq4aNwYRtj7Ennga6kCsYROt/0YaKVD1izzcDx4d/DIM4Rx52a6VfKIyb
2F6W+kEhltwe3Nsq79Y5AA0H6Oi7fe8PjuAkQH7s77qAIKEHGWxQaFE/HE4DY3CwqrEkGWjRGt4D
R35O7TMaKG2IJzhahqN5oxsPRX0uh+vXi/8tCgzvpwXGscjyn7T/5y9+a//DDyLUBQIWJ0mHuoLP
55u+geqAwyRlxRz6wtd8O0yieKCfBI1uVjfMH+rvVQV6CRj0Jgvy61ESVcQv8EnnscT3I1JOseim
ySPVmEkzi+Dv341IS8DYceY4DUQwE2jMtA0KZuKTNVq+5Knayi4/GWgVyTY5jSeXjmqG2CGKasJA
8aqdkn2xmm3P1UAgbo13c0OXPKa3k2mrELc2KwpIepE4GWwTt170sZkt4flVSy/ZpVRNK1jeBL4A
qvc9MzzrRiR2boSMivPNxi5FsFV63tq/z3OpMj/6SeFbyOglR+QX8gDmkuCF3fO///lbf8Scv/Tt
qSRwYVY9MGFCTk/dStn69lRqn1Dc2GgUkOM6zK34m9+fSucTVadnomVHfcMgC7X970+l8wkh8NwA
QfZhqYTH/spTOffovpvbE95AJCBkrTlynar7+4ey0EC1x1JHC4h5kokAaWaEJ0saH34+mzGBXB16
L/j67kb9wUo5qx2+vyrkOIKSHYP8CRPT3vdXTTSpl1rPPk4YzWc8mHTvEWhexQ7ZWkEq293PL/ex
U6lS+cwLskEKgK7RZJpfzXevXiM6PYp61VjGhpNtotI2t02lfoayEB7yivoxLBDpRXUDDzvU06Ub
irO/+BE+7A2//QgM/jw8DxrBGx98oZralL2W8itXbi4u1Cj74hnC3ujMFRaSA8OhkHMBxX/006aD
5j42UMWj66KHHfjzn+WP7j5CCUaddI44hc0/6ru7EVdJk0Umn/ko+5kQb+HONekSW6BhCJWL2+3/
y/UY8NNmmT+HD3dfi0M7tdP5eoUNRt+DaBG4fcqZSj6NShCvfv1yvG5I0lzeK8/7cDlpJWptT5OB
Ax6ul2vpNl5vzGVaGKc3KRLHv/hoX1VaH59m2+JBpls8J6B8WNgHg4j2drSN5ZCF1lXoluIrWVBi
16YQLk8kMd/xwD1W3PBzKAf7siPxIliKJIbLgJyY4hP2jsT+rU8XhdkOlPhRtnWUAGW7aavGimLZ
q6A9JBjpxzR1r0M9Hx89GmSbYQrSq16SeLsYyZ16lGx/a7evxm4rKpfIBo4kpCHPVB6ZbDmMh5du
2KCSn9yyePBIBbQL+EF9Veb7CX1YXrCBkEDZuTcubA5tHQdTeyNnmFeRZPUh4CqPTRGNj5Tx0VOi
FK6LyZERVaCT6WxMJXBagRGEJGtwzQQfIQkZQ9+NouRClmZMb2wE20uobn3388+dFfaHRQWpjQ5B
mI8CM/yHx5ozgUrcNXigsEHMwz3zkfXof7WWzC/qD5+26xFbxFIOb+rDZRIGZrgyOlbMvLqrhjjb
6WHvrkyS7Em6SJBZkV6iJGdFxXlgKOPn3hpz//VX/f9X7AGXeirKEZVPJP/7NH6qi6b4Kv8BXL9/
Zh+pn16e/wFrLX6KBFtX81/zlb99wfd/bP779c/hSzG7yL77w+p127tsX+rx6qVpM/l7fTT/y//t
X75tntdj+fLvfz48i5gcskbys0kWpo8bqzErN/58T/6//ycTET/HX/WiXr/N2/4Mux5FCOsg/R5Y
FjNA8m1/xtgGaH2WzJoou0Ayftuf7U+vMj4GF4wgcZCzg/2+P5NKiMiD6QRLC00u1Ie/35W3nZEb
yu3mfr79+R95S9hbzOfw739SbX7/vDGIom5EzQL6TGUWNc9O3q/WOkCOIkjBO+BK1naiM6MvY6Qm
j+wy9YNG8EdAbll9ac6x6C0JIB6CjSoed9HA/0kIMqUbowXLQBmvApm590nladuCForVhvTCY6Jp
o+7AdHWiy4LoTObZsdcMEH0N5t/CqHbFjHXKZE3gS/x1aPsnb4rxrnb5/5B3XsmRW+m2ntBFB7x5
TSTSMQ2Z9HxBkCwWNrw3GwM7E7gTux9Kaqla3dKJjnseTkQ/SRFVZJGZib1/s9a3tm5fvWsmMSZd
clc77UGNh0PjdXtbCzcg9IqHqXFhbZnTsPbU6AS74wRLe8mw2ahuNPpaFH5hD8Fhh9dOm8PDbEiE
Lo4T3ZKyfuMUHjlCGaeeCAU2u/lL92T/ohTGquyaylcdEGd9qXzL1YKOPg+vWTueo3LWfHy4/Us1
9PNr4tn9m3DH92KGW4pYxTyo/WRvJw+ecER9cnB7i1jCjFg0SI+AIyCH7DNhxETLK2Si6/1GjJ1D
Snq2IXcVptMTZ2fgpZAsjVL6BTyLFLNQURbPyHh9pcCxU8bavp6toFCZc4v+Q1FevcHaFV4M5jGb
Vpna3A6jBQppguclJis8DWY077yOcRmL9jBpx4CIPBzkGosExSmZaXniUPYfWa0gJWNQ4Y5E9/V8
oANL5DsoQ18tGMMVIkS/VcIBJ692LHW5eFxwhiS2jNdlWrybRv6J2u8DqipD9DI9mqyMybVRTbJr
JKwXo8M3aIQvKG2CHNT+mJEGYgn5OMB38bVZF34VIzGA8rhWSuVT05CZpHjNGSuAjCOzvGP2VBO0
G9hmso9bs91EWvmAdx6XmLg6nrwUubuyXXm2m3rjashmevtFqs5za1uXNOkvlhZ9tmN+VJgHn0pd
u5t612Roh3yjCUkYMZ1v6uS8A5fUbxyvALKZaBei1zeZBCKXjV230bvwTR95LVKAVXO+U3hdIQGR
e9h72H9mktQdRBZt1ba7idUdTCMSXskOFt1zps2PjAptwJaCwCeTGazW38RCbKUY76RiXHUCCIJo
yEt40gU4Hc397uXOG0DVZmVb3QmB8ReOZpZlyLBIeIZluiTnErjn8saN5rbhJ096J9soRrUBHYPL
nb+6Zp5MXpCOW1S6Nz1uzJUGIsZuMb6XGSZSqbfljT2NkObsAv95FV2dAZmSrl+RXlaBGJ0PSSQD
OqG59QsbZexU1vtWOue0NG8Za680KzlbboWLvwtI/vZVg/yXOvW2nhH7ReXue73a5G54g27shazC
c9gYW9Uaqt1gc3SgoQz62P2mwNTeaDZK+ViG1aFomZhDeLJxhedDQ9jLFBfX0K5vB8VBHBLW1Tl2
sm8EDT/AWgLfNNSvnVwiTy2Jxa1pT6JJoQFqzRq2X7upw/SYFoTyohnZNpTq38Iwq1fmWD82AreV
h9JpNrw9JK29FnYbi6d1qKPHqoMKoUqUH6kxZXjz5mvjjFYgPWS5EQLolW1MO10rboao4lPoFJfZ
meKV0NWLU1f7IYwewo5RP6up0sUwPFo7anaQAcrOyxoyj0S2jZXEBXiHtUnNULxYPCaCuGwBxEY1
FLal5Smz4q1ee0eIfUsuWGkEU9Wmfu5qHUI35TxW1hRIQ6NVV6Kq3aMevDEie/il+v6fqxX+4e7/
X3XZ//Ct/vllv/2//9V9FV//3dppMb/+pg9d4DyoQHViCehFqCV+u+oZCi3THoe6zuHa/v2qJ/uQ
bpvWkeUTmJmfW3F3uepxr7MjwiLDuvjfuerptv/pqmdCZJIjzA9g6It44R+uejPvw2JoHM/PDSdo
xes4n0S7sTuYZK6fuIvplB37JxfFSlbhIlf24fsKBy6F4vleSm/JSDWe97VSblVVebDCqGZ7wLEr
sZuFLMRtWB6pVjz1iXHqjM9u1uBZFY29iWtOu0ggqyyww6fWPS3hu2W1rFWcl7TRmGXuO9uB8Bd9
hkKLVrX1hE0GW25Q1kxmQzvoQuGTsMqaJ/K9Ml8JTKg1D54Y8U4WhKor6rUayLFafnDdlIcE9nEP
wT8240ujE4/A78dWBX4T2ncr3zVTBIpKTh9h5h4iTu3Krd9l1r32Hri9eKd4WMzsCPRXeSuifs8m
dzvl5ZucOTDqyvc84oMzcZjZ0cUG4gcbdX7PoqrXwVtpmp9ZTyYQGjvdpoKmdNTXYxz7rroLlfs8
V48Jf6fp7VUrwWe0Pe4R0iQBCjcWpVU3qOsxqSUCR9MnIDGoesNPpnbfQDBtZi3bVG60bVv4kfk5
E/3DxA3r9rV3KNQccFxt3Btu/aDb1XTf9/KEfGt+YRxzzVHdCYPqCB3ZsmtTdWqFPsC1mYs7EZ56
86YWpxrVfDikF16IIGOBo8yIZN370ap8BtQH2Rv7PHyOnAElAMhtOR67wvnGJhxGjbQI/1UoLZpN
Z897AWhtlq8J+j11BnSycHNyzryneUJvh8BqKMZNp9nduk7sfvVZuzSeAwuAb50Rgxq7QAJAEuAE
Xh4QgWFQgtyNY5C19aoTb2oNYMiWd2l8jrJbp2amicByyMB657tWIC+1T06XnBXCLwTks0Q0h3GR
cXbYLvX8ikf5PJZRy2fqqW4ems5C4NZyTN90UrlIL+icNDAB9a0Grq65v0ksfVVUByNSAq3MDqqd
wOREPqoL89UTpNd3lXvxEhnU7WM6v7WJsRqji2F9U2vTT8bpUDSngRUUGqeFVlaC/w9KHYt7NQzW
jWQfhYhleE9MfYr35dDphPemShEkwtWPsk6dCgaNl8Bes8oQtQ0r0duharz2oBHaUigthnfdQXJK
avyBEAOVW40dEtmFQZMemvrGEU+9feLd8S38J8qdrV9kHLTkDMLDNBr2G/mXhtV2wKA5HGJCNyvr
hcn2ZnhJdRNn7NlR9w7apNhcmdFrnTy7zoOFRNyKkJtnh9G5RzzpqpwipzmZwNTFvjr4QvlUnGNr
fO9KHLTROnSxSDf3Wu2sQM3asbXCQROx9VX5jMn+yYluFGc/4Yyei0uhfBvSm5p6ZdZvjO6Q1PnG
ctb8UHP3kg137nALJM+vp8/UCgCpc5xusKg6jJwyeZ/orJpO6LN4gB40XQeZdBczl5iA5IDYwq66
VdkfylRbOQtfEchrBkw8vUta6Br6M0wrNb3r46sjsMH0j67xIaIYTdTzEhMz3uvxKz5aPTvFQJTM
nSMvPaqXju106650qa0NN9DJyzTGvZbuoRH4wg0K90atXxwyvagG6uk5J0bduh9J4YoiCucbOOiq
/RYT8e6AD7C3snitvKcGc2v4FWGm5x0uqkej4lk4m8pbDjqJxbNmfoYuDu690pf7HHBvNPWrLNpr
1W3jwpa/pNpORpR7PN9q/I4D2PXQTDecLcpb3YdBVW5T6ENx8VjNMsiMa84hXbyTgyH6I9wTd8x2
CjmG9CH8TnBPC+cLcc9tqcQIsrDcCu2kJdm6QM09i/dIKlupgbINV1Ayw/l1aHc54ZYDHh/Nu8yw
nziViQw3juygV5F6radilRv7lkefgD6nb/3arECyHzsXtJAISLNdFQOML+Q/WRcUJOiUJU4be2vg
pM/7L1Znq0Yr7mbli0oQNcQqREEbKxyv/NvxwyR26VztKwOCfxeU3RQYyl1i/RpF9J9QGf3wlvx5
ZbTjdf36U0vwjy/+vSICHmIvww+8wT9Kjl8rIiQ6uuosCh2qVwogxiK/LyeWdBSLPAdmurgaqVN+
H36g2qQnQ4SpEcOn//9Fbtg283p8sfxrtLF/zML4Hdk4EPiCUxYjir0exu4Xysyfzlh+2Tf8NNNj
xsLK0NMXsacDsO+PEBOB6H2ekt7yZQJp1NUyF05HhzCuUorD5EWIY3RUb5HKc+FUOulR9bjN8oa0
YK7Wobt1q/QONMBTlFfPWGrXll4GyBHvtH4+KSr7BUP/Hs/DRznVz02KmFjYtrIzBet0LwFVN1F5
YkgzH3IR1kEXOx/eFD96I6DiIVT6DajNTdQp2crqk+tUJe+9WX/SSWwHa9hWOlc0g5a3sBDmR9s2
HN0aujm4F0CumdR247urTndWFlpg5PrzXIwY/ocCbGgr3/La/JiSeNvKoeWUldF5AaGWqptxvdTo
TDE0ZBd95DXR7BAIeKGpqxBihDqJKxXnK5abbjWRBbGe88rkRoS3qQLelDlukEj9weKckJgm3lZb
OJ1xlFxYAsgtbp8HtYXliYOAcOfE8JhZQvoExKbAUyoE2RWUnDNA0B/LqJruSsrqWV+YofZCD3UW
jmhnUeqUSPvFwhhlb+KuuoU76iwEUjvO7juQpIWZXsKFUSq75hgVhAjVkB1mMKZdGPpTau+zzLv3
VLJKF95pPoRX5ryXIUlu3YWIWtXhg0jIZibQew77ows61VwYqmhd4kAucBvo7+0KVxIBp166hQ2y
oDYkP/oULDDD3LI2MXM87Dr8Gg0GpIXgmiws1ziGyrfQXUXbIyJJIb6Sh3c7aSFRKJREOJIO+OGb
RaMR2AWSKWsBxwKQrXJGGC5IWRnfNa2379rqKy2RNzTD/KGjvcin197YRkpXc61Bqa1La/AzdMRG
UaA/gWQbD9SIFVOHVC3fjIV2G3nivceNvm5nJhJ1T4HDJ8It4mjTAMvthop7dmYe2BC/OgDUbTTr
xYwosZKFtetlKJdHJ91Y+tjt5/Q5A8s72/rHpGgXYggIYK7uxfAdYJ70ySQhADd7j6GWA4l2gItQ
jaol8cNWOOw0o7hnoWKuCxMn7MIKNufuM1zowYqcDg04YYFdyQAvjDgKmSnAYQXwcAmAuCZXALoV
gzP0w+nCKLarJYfWuxuVLx2E8biwjPOFaqymCWUzoOMog3icdGmxx0McQQpehFzGi0yLLSyfA0Fi
Cc2Wzf0+ro25QzlsO7w9w6bUBZXM4lYaxVGJGf85nQyx0CC3wd6drtsE8bfe17cuHctYo7aWlYhu
hkYnu5ohXe3W6k2a5UA0hHhZ5OYd3YfVuI+w8rGiEIWjdDySY+sOh3LB5iR5ubNgFNR4TZ2xWjGR
9kdvXo8mcuHUs/3JGY8OmiV6m4Sb2sJQM6cVH8gXTXuJ7b2ukmhQ6UGVn/P8bSKIF997grEr6cNh
3TmYhXNU4GlYST+qdSJ/a+BiVUU2ddpvSmG4qzLxXkazfRgbPsoJCsaCgArA+oq3DGGx1jtwRKdS
XXveEWccPMeScrsZZHKKEiLexOC+RVp738NWMQXtpOy/PJW3pbSJK++aGU2jhYxv6q8gmdy4xZ7m
0PCRzkwouQoqTUyvMRD21Ug1Tq1T2f6sF74H9jTSm0s/0IPMoe8ZzclhHPWRIm/r91P1HeEDtRgV
XrtW68tcewTsEbW87go+WwkUCNzE0SZqhqDzyndDaPuU9GMdvg5FeBSjvJCOeZ2xcq0USZp3Zd3o
MJb3hbSuXq1s3cZl3qqMb7zCV+nZ2zIzAEuY+1idX+NyvESzdcQOyrFPtecW1keex3uO6DWMeKJi
+/KU5lNEg1ueHI2lXC+Y3Y19qK9K4ZrHVGDwm8d7BdBcnhu3iq5u+NGT1WABGOD414xbRCaJZd/o
ePEJwPV5ZlFqKuHem5xtRDu7TuxxXE1FhvoqXV4PpfMHsx6RWQszaGf+u8sRb7LC99P+3VI/CtN6
VemR66bxM5VhsejwEGYnwMrvtUEXMjvvjANnAPCh4jNGvY0sWmcV/o3Uh4NiN59db5A2YtKvVXYb
tKRIG9XIJhTzJT/fkluN/96QWyV8rnu2qrNlnTprpN/Rp7cuM3VGp36TiLWWNx+ESa7SyTmOaGDn
Eqx3rfZXHSifBrC6GRkxtq2Gaa865IAWNL3m7SflSSkrxa+04VZGXbYeMV/yT5aaPyoaR061tIgG
Pw4muf9T/0Z0tkO87157cvQPUoIAW43WxyDjTZE4v+gj/hMqU8RVf7Wg271/lH9amP742t+2cgYS
EcSp6LmI/Fm4D7+N6vAJ2fYPcxajsiWI5++FKX5t00ZzyxhPt6Df/VSYIqhBOK5Sx6LRY7D4b6lm
sJT986iOopRh4SLrQZL+BzlHZzCEM0LT89FMLIGE0t4r8cBDkuzD0OOcz/1SjkHKqKbvgGHcacXJ
q0/Nknc1fyegK7MeW2UnKIn0AHPGyLwsM1Ii2b2jTPf1IhKV92Z7zMI7Ow43vSPZ8rTQH4noqmCq
3QmVJ08wjhYOrNbDhFLWbc5Rel+Oziq1HyoCTUJMobN9SKc3dD4rZdwMIFW9DTumLHxwGukn8rmZ
12n15SkVpiMWGpdOkloQBzwJgTMrfm6Dhe2JX070PUQIj4AYtlYxfV/a+bn53Foby7q4MLSGehHE
w70PyowO/32gtU7gS+b2OUQcD2y3bjFQ9vs0uxPGQ4+e2jVflltWrdbxMG1S7rEE1FoRshvIdnYd
B6n6CcEXJqDpvtVaya4NuBshKPK2NwqWOG/WNPgKhpZlOpobLT07xmzQwS6uoWcjvmJUewRfdsB6
E7XKI9sMP5Vy25Kb4lESJYxedMVYDe1NBJQWvpzDwM12wODKY+N817GpjBRio7ZPpvM4kEZDOK1Y
6q9XLTtV4aNT38/a90a5iwZ3HbsksW5CxfDH+YM+vm6Sbaqi/aQqlm9tAZdjPnvFw+DeOfo3xpd0
GWIdZ7M812W9xL5U2eSno8iOMAnqPXblSq4q164e8ryd76qSyUvMft/djoj2Bt+pSw2rGcoRZIPp
9ylmqFKjyCCN/Mrtv44qfSMI/7a7oOYSL7WdIKi1xYXlOYGcOsY+J5UwIDf83uLobflIhIsmcXpM
xvwmVvTVKHUExmhybdwy6Z5GoVsTQHJK+q3lAHkO5Tkn9q40UNl0XlAqZ7NEyGUd1VYcRThNW/I+
+hdzjhy/nUcX/3b+xocqXFA7AqjBtaM3QNXCM0MzVHzIst/asvle2oSjTCzLuBx0avOto+Sxge1r
IqGls3mt9jZQ77olK6a/CdEVx97JhkyoVd5xWj6xHmBAoxCQAfsi3owWmo0+iviMWSUv1+RMWxAM
bKZscK9hyuNj6NsFO8jls1GGOyMz18y2ZITEGxq1k3u+au08llyOJU5T9JUpDGVpfZLRXZu19NPm
QaSHUk/OHvesUSHs4jpWCAWzqWuIzY25criLdt4A+40PbaifdZn6CdazFNBdfBi1R2II20V0r+MS
K4LBOy7kw7n5BG6DycKk4No2+gljE6BphcZUNY8GaYGMnEN5HEIs7EDYojXliTBZgB1V5xSaQae+
JCm+JmWb42yrWeHbHEq+TXPX3YjGXffK+zAy6mntrdAjojcEhfa3lBibusUONopd3X8fxTZLn7uc
moxgpshagDjjMWmu1FIx+gSxq+BTewASSixdkfZotgTC0raM5X7qpk8GnLPMLgaFVogdmSk1qfF+
VPE5lgYDwDBQs3nfpc9o1vzUTa75qLz2ubnS4NvON6O+G8H5ECa80uTBdUhrHpObymLUhTWOKn7M
yiOj6K0e+qXdbsgbWWXpzZQySi/xsenHof2Uydto7Rnint0iWWs9vHTWFE4S3qWI5b3wxjAGBmED
WnFMKl1x8ShMEru768PndMSPUk0V/2Nu+u6u4eHs21MkAN4z7G2ulm5eFJbymqE9Fo37gbvnAGAq
cJvm0cqfKj07ogqCwGE+hiX17eCJnTmp2kqvUz6z4o1oN/yY8xaX8xxMccUZDBzITO4JuFrPFGYl
bE3r2nWvMzEnMrxVjLMCR2H2tgZWPGvsXlRwIBRT4jSm4J/Ifgx9pYYzFOsl7RkR1zMMJE4CDVqY
8TpmSgAipIUe4dziPzXGU8NIPAVGWIY3QwVKPxPP9UwsVQH0AjHic+XVyEaUjQnevwg19xB209v/
sL7pf+/OEorUX9c/0fey+Qtv9PLlv5VACH6WDBGXCRhig5+FSUzFFhk5klbWiBoKz19LIFslDoNQ
ZkdD4bmo2amb/j6b89AsUReBuSPJZyEF/DvbSkqnP5ZADtMypG6OCscb4dQftpXqYGb5OJTxWskg
cLGXV2mHam3dRliTZ30nDLYh+ki7kRTYM5MphKQUvTR2dacY8SfJ6muXb8ISq6A50IyLrvA8qU4X
+7Z9AUgTjIyp2rrKMY+W31NHPxWoqHzbjV7anKGxQkzzKq3NW0Bebwm8Vt/KDey0snIeYm8+Tp0S
+50dEeqT7LtEO7J1vyul+eVCZNIbcoQggafwGsLY2LoT/5CvtLnDMwejgclV7JJUBVAvVbexI5Nz
5SD/uemjEcJTY2JF2AAgoLGptLm5m6omKtaq07DiV1S3R0syxiz+I2+cPIL2JiRVVt99FmAldDEm
69TFlTQ34XtHgMJa7zAIC46RAi0YWJZsirdiyvo3GYHcDLQcXGcVd9sozE+ZCY8rs5UBl0x5bYej
mY72bp4kpqKK+YmdHYqcAlLFJNWSQsj85H5k5ZoWT8vgq0/kmkf2pLX2SydGCKnf58Z90IdxhT8L
EBFxG2u9SAJBdu3i8rWSDJMOGFiMCbWd31RIWEK2Hgnu5rwfw/c66aY7NFjGXmlrfG2cFs44KTfR
4K06+JESoVfJ5kbIukXf3aIQ6sEiEhVQP8LWYqZaW+yrnNs+MxL4xb3ri4bpXpJN5VpNtHNaTSQJ
hs1Zj9Jt2WCtKqWQ20j0QUVJK3WHdQhRBO4wPDeZfLYw+YC6M9yHXs2dj7KOn0LQwsccZs9UqFfN
7o+KpByzDdkdmD721a5kDat744vXLBH16m1rfVVRs3ESa98n3wrR7zOaUwWjpEmQoT7Mwag2m0KU
sT+j4r+BLxMoYALWRMStitS8GwcuSq5cv9VUsgq6hPg/bODN2FtnOS88DsutsWxpmoLDrs4OOVGD
nWHLLRDw2Tf0bmtEHsxHiyGA0e+GpryK0pNIW4vHfIqvzAq1VRmlR/z2m5gKqsjMOqhMsEJpPTy0
ESsYt8K31lDjD56V/4Kv/I/oUh1Os7/Yn7xnWfvx1UR/flCby3f49aC2/rZYNZgLY/nyMCIjBv21
VzVxeOA5oldlJ0Jv+pOC1PsbZyc7ElYPKmfxzwe1S6+K4sQ1HUhNyEv+Pd/Rv3Azo0dFmu4sWBic
TH84qKM0zu16yGEbGNlw47oFtBZVPel1XIGMVsRJtvGFBE+O4qp+6EgUOcjisWEcCV0x2dCLEvQ6
Mno01WraEZ4mtkXhqjcDzsgVDIRj1Qh1pUwM+idDNx4HpYqAWChy49rhofZIJuvKGzm1KEyx+u4m
UJjnMhQ21ObKH2wMTrox2Vim55dOgZGOYVCJdjwdV32wP5WQArepEnEvwnJLaX0V1jzfAd5zfLJB
nqa2eHSoW7wEvtAAIPYgI/nkMWWlhToBjzrxWtO/zLC5JLsRRcnio5nXb9GUik8dbXw0475K210h
TfgDsXc2q/a1TEp5KEZivVOBkTrfhjOYYmD1h9LLyWav4mNbOxdPcDRVblUEREF8tImnEF7Emjqy
tNNkw3vX+OXhsOcFOgf5ZcWde3W5XbLMtJjBs5TXk2xeDekE9SGT+2msrlgYMX/l9YEw0n6jAcYn
pcjA70i2JSx0jN4MqmhJ0jY6EwkT+Wl3Qtt7bJkKu4QDEgBHpnfkx8DWme0R++bZ4alN4vcKPvsI
PV42Dv/lPKs7M4gd516MLqwsb9u7zRYML1dBLp4Hx3y1gMYTSXEaoMlPZbi2TADjKdk/U6S/9HDp
K9Su6pA4DzP0ephtDSETzmYC6rAx2L+ES/ZrqikQ/YHca9Z9F4crjV+OHDYOwh6Evmn1Gvv2Zkc+
H0ZtUPuEI93nFukSeqJnKwfvNk27ussLZnUA/B1X3apNzJAUtD9RNLQe82kC+W85A7coi2u4mSUj
5wzxJ3Axj/i7qJAnE/pFQaKAawIFNZ5HcVVd9v7IMfBT33tV9TUrnKjeZzKPMkAffHHIL1iCFC4x
TGqzYCYIEg/NPQtBx7zkvf2qAbPugVprenlxmvCqyDwYU/upzT/ndGAOTTwNgGx9DGFY2IcBQY9f
eka2sR1z8Dtg25EShtvIA3yNkDbZV8mori2jYDGFFyeAqe5sCgMFdqP4Fk4plL1njQRQI6N7m0iR
6tgUYX7kvVTHp5FwdKGV1PwedDyTsmJVDeYuaTVl7cZ0srX9YhXixLThw5qqbK2G3qGvaRtmGybq
XCmbsJyidJ2OUbzVCG2CafU8F8axy/DpGlkOVGTcTIxfAnIxHzyvfqqa8MzUfNXaWCB6xjwaEbNz
tx0dE72ZzY4nUea3Oub3as0oww2Ttn6MajNqdcsf3Uh5Z67Bb6amx1jgeZ75mipCaDvF+IUGTDVW
OBNH0B2isAERk87nuHSfJSsmxZvOTR99TkYWVBpJ8zijV0pcvY0KDiub7LOJ0ZQaVoSJRn6BlNrT
abFq9aV3y82QEa5kVsAVk9Lh5SfCuSsdbVvPWLOQTu0qSIIdPLJIY7hnxmHADi1I63a81NHT3MvA
wVJtuWz8KPIU3eLKzVQ8Qqu58k5NTahsKnsryLVFRtFlOoyIakSFXAyI9gcmWLqCGs2KCWfSxDLq
jvqbOeEWh1lqAo5N8wcNRdE6zZr0nM9yn+tjFkCSFcc0m1/JM42oUBUXbVN3zEbxGWXhs9kUpxor
m0Mk26D3D3BUqHRK5bmg5G716l4lksJLBT9r6H11c7exB77zoBx73QPpoFFIR2x740KSbpBtEqdQ
blPS0RgIhiqjoNnpzuZkfNeiTF8R0TRyui6Lh2Qintgjk6KNd32WffCtu9WPe/g/oeawdIbI/03N
0b2L9xw2w5/XHT++y691B+lKUEow1nlMokGn/z4jt/+G+MLFhYLnbmFn/TQj9/5mg0IFPoq51IWv
xeT69wbRxD7lqRpCK2pMXNJ/cKr8lXNF/4Gc+0dVhWrAhSdhEZS65fz48598htU44UjzSqKkI0Oe
yD4g+kVyjRRjMd+HqnnTVuLOE95bn6nHMQGS4DXlQ5Omu84OSWhqp32cht9gHuLkikGVskfcKhG5
wJ6AilVlTqCYT1UOCCVWbvNWAQRZftqsj+Pevnd6ciSwePQoXBUuACMc7xsYzqiyyy5de5CRZfs4
6QjsuSJGJn7halIfKsLM3f1onGW0yWLSCFG4o4xjRqnjZCOcTyqrNsWe50WkiGfJKvJaLBNcN8zF
Nz0Butmdpa9NwONybtcGSA6PmdgsLxFuFXZz3625JvE5hbd+RZIDcaV5yDoiNzI2fwZgKxM1fp7G
O6FEwKky+lmAMMuU09G3ffStSiZUpIzgZHjowlOsE0jHr8i5AN0DWYd6CovkWSnuWru/x4931sit
14C4Gl9KsqAcd0YBgIuZ0/DUhrcxU6/S3iCl01GutVSD9K17eqwpqAixYy9Q+EqYfRsiyZ7fZsbt
SBiojj+0A82G2yJTHb/IhKwDNMk6VA4KgBbFV8I21XqLTW5nuQ1NJp5s8Tv9i+RBXsBji/JnleCO
aR195QzEdmPn3OsTejdFxoJqyiq2tkqEOPgZOFnDqxOf+oz0PKMbNibF3JC/lbL00/JmjJ7N7kIa
zl3bvAwCHQGV7eRVvtE0gEfyjSOQbCaWb8rog+mmDdCzTgGe5JeSNaRTfKu5KQx12DURgdAeG09D
nSXs10lfJZShqssvbDKnFbNAVWiV68ZGx4JPh2hDd1UJNVxjoDjj02diwTU0aNA+vWxtaS9q8grR
J2Egip7yJkNJ6znGXs9odMvxHEsAY45NXPRQfW9n5arbT7p7QQ+FpcTZlCofPkEwC2Hgoee9N563
rtz5Wjik8Ayp4ksDclthKPeWTK+9+qgKEcR2/exke9U6kl25ddNhE0eL6Dpom7sZ9aQ5YzYpFa0J
hih6SNxJ3SAlQEOgCMSe7uckGSfgTFUZK8crXU0/mpRiQi31RzVJox3Qsm41NhpNbdPsicnW1wpt
qUat4bS4Xd1p0zcqWnBh4L+1VeKBHEa3tv0RgW5FvvDKvbCxJnfbRkE0ShcdNkGUZag5PiCSZN3F
wOHUaT4YGlMAz+2fk/hz0OS8kb0YAtUUD8IQm59O23/htOOw/NnXiQaM4xDOH40d3RgjNP78p9MK
6G0zZ4os19J4LRIgxiSJpy//ObfXwj7889vrVP4FopsV6U+9MstSOmJ64V94G7/1ysbfrIWOgBSR
na6u4nP8+0xT+5uNYWOBQao/98nMOmEg8L4BUYC7+m/eV//8/psknNgU88gNTcdd/vyn97+gFDMo
hMv10Hj6Mw/eFauze5pH0ux/emX+xSeNJv6fPmswCPiwQT9b7KPGHzydbDv6wXRRHphmheMwkznd
gfCm+raLOtbEEV+22MDZDRGIMwRiHnN9206y7fbhzKY3HyyuAGHP+kcZLwfiXKeIeAn+yPc5bQQD
xO+LcYFZpRu4HNQl9vtId5959j9YdmxENwiGU3C3Gb5WUbzBHBn5TFU/2tjDHmcmj9o8vsxIZ/K4
HFZJHN5qXb4rJ815izuWV5O7oAvr+JoayrYu7Z2Ynt3sPdIKgFT5cbDJva0uU8vcQNOi76qst1K1
X+MKpDDhYZSuPPLK82DoN61LAV7E64jrNh2LfWaNh/9H3pslx2100dYTunCgSzSvBVTPrthKekFI
IoW+S/QY2J3AP7F/gdYnk5RNhe6rnhxhm0QRBWSePGfvtedW2wR2dLQ7qdBu66hSI9WInhKraa7h
8tbOvqyJUdyWWt+Yx6AeoZBr0SKoHqXd0spt01JysFPUvVA090EAqb7jmN09ZBK9IwkzMmbEq2wM
re8IJOusHj1zqt42pMNDwgwTOmdk2GV+E0h5RqxxsRr6rBgPrVStCzPpBWpAR6ndVaQO/d0UjtOX
ENn71k0TAkmVxC2LDVEtSQl2YoSBnIVJZu2LbnTHNYSvZjjqdoLGvkvj8aFOMCToY1tTWrsAklZ6
W/XXRi4AmaWmA+arzMecVq/gRk2OyihUOjRFrvp5QEo/NVHipbXcTm3zhfs3r6LOoG8opvmoTujE
504utUa7azsXpGVQHzRTMukyVMWrhQoNmriMrlaCnWuAhlrM3dahTmOLSZZWinhdDqE676qEB3dl
M/q07tswilHyRL2VbhqXigajP4GQZMRiUjDCW9KZ52RVR7oyeTmRxZ91ESdHiyIs5qGq6XOWde5s
rHBA2u+W0ngKXAcVHT5C9xZkg1at0b2OTM7M/CxMq/TOwB3VY7Pv9okSJue/eC3fOPuJAQcfaBuL
2xoeC7OV1yvASM89kW6YUbR9rc3bQvEc/ZE5Q1J+bUmkxXYygwSM4/rPOdPQUXxxkxfX/3fH/sXn
HDf/7vkw8//9319Z9Jbf8v1Mg+cen53JGQSUFs1KvqQfuh+4DqCt0YM7JmGvP/YHAaeJxiv/lsmX
ypbw6kijChBOLOwqMEfatL9zpFmkRa9rBMZqxOqA+LDYxdy3e4TZBfXgRrg/AJnetN1ogJyrgLr4
mGtMZ0cAQuepaiYuzN5S8WyxoXm2W5e7PjQ1MqbD8t60GkYCUz23R0bx/cpVhmqbkoGHZtGE85YS
2MO/vOznrx2A2MW31+XxmWjmc1OciTx4LPLuMTf7bF8Wxi4rAvRoLrGF6Nu9VvbQ2N0tybdeZasY
jYt1xEAcLfWNhSF/VSs1BiPpmWp9kVO5BhKC3KTvHKvwUj24ShfJ6UCrBtkFFf08jWLbzS6Cx9TJ
5CYMZwV6WofOcIUWdTGG5ImF3GZyB8XXw3mA2ooU5A96QRwexv8um3afi7gI/9uqwRn+x5vh/LXk
JWOtsAV+BRioP94MmyBYkqV4Z8D5PGvb/lc68Wo8exrAa9MJ0Hm1/jntM2VABkefgJYCWbHgVH/j
tM+I4+WbwcvFoglIjYRoqifdXP77i+ppjELQC65J5HeUtSikEXA0KvZO1DNQd/u0PU724l4nVXz7
4ob9SzXFX/Dmyg6IDur25S/h7X+zancZjySSztavdKLPoilPHww1sP5mtf+nR+RNdbgsHnA4NGDk
yBE5I7yp2CpF75kkIFzpGHHfcBQ6FlNMEAGhFskvysNlrv/TXwTEBhTJM5JrGTS9vJdOIArapAo6
rC7XTrVRZZ/MLCuROBfWpaIq2cZU7gl/ODE+ApxFWbGNnfaxB1hZe8lcSkT+JlpCNaARsrEyV1xU
wi1gBxW2fiVCLLzeIJPwiEc6Y1Jh9hzbFakc0rIN17klM3PD1AbFVVhlt3WnVDZxUdgQJqcwEexD
OFDqGLNrlafBCca3/k04WcUxftDzz7OetIk3AQu1VnFrHOx+GLNdNXMg1uyx39rSTFfDWF6C2bBv
SpVm42A1ipeqhYKgp1cOY20Ph17X6pMSaf2XBp2QY3Tzpdri+e2KTv9G+YxeK9QH+diLoDuXsaH7
XW2oGVr/yd2TbOH+Iqvvefd/0c16fgKWB4D3DNMJ4+nX3wrzGcQzhtL4M4QVPALYQDrHutND2wZ4
ARWedPBGua6liiVVGUyin+optfH3KGgTmyY+p7Ha37//8C+P3U8fyoAmuPAL6bCxJrx8VKYmk40G
6cXPVWc8zRB/1hMLs29lQr3U3NDy2iL6nqb5n+/C8vz9dFHajUvqu8WM8s08MRKKYypKjw4wgzqo
YBD35Bh8TXpEYJWFJeb/4W9kgWO71bVFEfP6b5SZNYqinLlcrURr15m1xVmOybixhZdaLkOxSKu8
9y/6099oiWV/ZzhLE5Uj4ZtkRtLr3IARU+PD20gfC0WMu464VS/gbMuGbIa/+CN/Wl+W6/FO2dAm
yeZelv2XX2RcWGbR9rzzY6/3F1ErNQrnztxXDsL39/+0Z9Tcq+/PgvdHZ5j6isfm+aT98lqytBTG
CZAtkjFsCQgiVOOWuReJZPpqtNMLbEfEDKvNtO0LVzlFyHKuiRUqWSRQRsY6Sg/c62BgCGhuk2tl
NClesshywIJEJSrFCZv92InhaTLs6he0teXhevvhKfMI6gS54HKMfn2j3GYOKACbxm9DHA2dHVqH
qisKxCVxtK9txJJOTLIU2UbDrirtXwUO/vTCce/YgxeYHbWosxAkXt47OG1CazF0+4XbwQ7RqjPu
5aXRmuWREVx0DKDKn97/vv7l0UBTQOGJUICQRffNdtACEw21DuD9XCjMQGfaoR2vBEcoY/7FU/9v
l6KPby9RF0wI3l6qtq0pURQUwKTxzX5oSbIK2mk+E0Td/eopXO7U2y/y5bXe7KhOwgAzJs2PsWTP
FAlj5qbOqvCs6IYnwpHrXSjUxUVieSrg7lUZ9Bp0meomqIMlMpgEWLr9m0RLb52sfnQV1UcxgxRe
5DeoUU1OnLjaZar+4kXVlnX+vc/9ptIpO022LtulnyttsJH28LG2I+O8s2FfxeOg3jdoe/wqEbaX
T0m/c/TFcpS26MSZDftay4C4QQH2i69uKf9+/lzLO72gHXVHvFmxRAV5J1xSsmTmlrsYnfLZ3FfK
Our06THuZLeKpa0eMo2Iw6D+YvZtyYRijLbvP60/FYKsmKwriFdgbaoUg69fkNJxZdLDAiOnPphO
kSVoIEE2QBKbiW0MZ9AP4yBDcI7O/v0rL4yWN3fAWgQ4CCWhu1C7vLkDdRCiiAqrhogQm9ySAWNX
FSc72iTIw9LmmDjaLqsiGN5dX/oE7Erk+Kh8C8MZrhJ9Ire8X5QitZpdoJlBjTzpsAJmECaDEwm/
xyfESLZQd5Mi8gqv4fSN/AqVta7vbiQY6nUXknISJF3zJS0hTdgjov5eqbeWVmDD0vrp3miSHFoF
vXKocONG6UAepQaqmLxz5837d+R5NXr9rCIcpfIXRC2w5r81UOM0pH84yNaHpDId9RneMGGZSMpo
4DFPV2E1JggLZ+s6wizghuaAoHy0xC42pP6LB/Tfvh2atOyl2HfQVSzv1YsTgk1TqwrDriUSxLD2
rdJ/hEMZouZmwoxxR4NzFd6VVkzUebp/vg9/wtDYFKyL/31+PO+K9Onxc/bf8+LnX/C9t6L9tbyT
7JomadOqMPnV33srGiAjIi94eYTJEWpx9P/jqXK0ZavF7f9WpbZMkOm8YKdyaJz91vnR/Gnrofcv
aPEjTeaktTRqXj0eoZHrzRDlAs8gvEOgaobyoJp5u9bnAcuJPtQ1Dil3YhjqJgl+Wq0IGkg0ZnFT
gfRJ11hr7cVLY4mzSGlCa2OrEndHrbdADcOpWgWqgn4o76qaxLYs4ewW6ZBxzDSAS9LZqaavSGgL
ziARDeOuUrPzLNJUjOhzWX7QZqsjiKFfojSburRv9HEMrwJlGCNfysi65tWhr1NqpUTeoXaFu47Z
H3ZxkpqkB+p0aj2jSNOzYJxLYm0UDWSGGE39JKwJhdSf88AvB/h3HvinLHuS3XuB98sv+P7Aw7BA
oY48Ak42uoYFCfv9gddRX3KU54EnRYD2INXJiwee8x3/Gm+fyYGDeut/AglaMCCMdXp/zKHQdP6W
gl5bAmteblhUsXAKee3Q0C+Mz7fYiXwmJ2yuYHapJebwTY496hN7tBbuLIXD7acIzTL+4ErNp6X+
UeJ0NTk90nJTFC7C9daiO5fM+VnhZIgg5n6dTy2Kh9nBYDedzRCvJo3zEZyCyZtNMa0jTf+oZ0Ho
dXjIMIfgm9ZL7WtfNTnCsvyowFsCevtFCdSLuW4+l6MMV00/qmtSIWYvNcBEMDoDfolaUoNJn6Qf
BoekbNMG9xOSL6qa1F5dx5TWGjcywE41tpzKCwMjnZuofiJhRUVWisTcXJyPzMabxN7ZwiW8TJOX
cT8eMlM9xcWpaiEYMlbBdJatw8l5zIwa46KyykQ7fjOHImUu1CSrRpVP5hwRo1n7Wj1eAY1g62eW
sGsUtIBt2VxVLKOWJRoG1BJB05jDRhKfQsDgHs1T5jjVgIugvQtT5kcl9RvW39iDzUC0m+7sXXRj
4VxusF7S2Wius+haS/pHKauHNtTWuSnTfSB756ib90ne7WXX2d4Av0lxPlisArKwR6Ys9r7Lkye4
gnKnxc1JlQ5j1XmhDpmbzErPe52ML7QsJLqNGTHhESz0K7XSWDtciVijik/lUPcbqA35bWCU5g4d
/3zVF5bfypyBGEK0qMJd7aBDM/rsUujyZnbU8zgwr9ooNjYxGZyrtLWvY4uJkhUY2b5Iok8pcbrj
Vhe5H8yPOTqALRUJwb3YTE2tnPy+/SKkeqo61x+a9EttOgFmK4OHJ8vP+wjfZjSmt3nfhr6qplsV
vGVRG2uXRLpQrXaoXz3NGFDWpMxX6eEdGH+qG4vcI8tQPsRtfyxzBe0fEejoijN0AJzA8I79Gasi
Aw9zKff/e1XcPX2Z/t1V/b+f/b4g2n/RPUagvkB9kKMvbdrvC6L1FxAgG5QhBmp6EEuj+H/jd/Uv
FkMLkjFcQgslF8XB/xZEF0iQg1SMlWwpKJCW/0YPmZ7z2wWRX7K4sylV4f1QWrwuAkRptHLiFUX/
6iBaysV9qs3KIRanMGtvq/rjxDRZqSRwTa3DZV3OyZ5IpeJcn9v6TsISSzrjaGnzraU0971Krm5g
pyiZQoKTZuXEYoh0p8uPIrPxfJajL7o5O2aTI7xGj+W2Tx2kvSpwegc+CvifuLpC4AV8QVpPXUQP
M9Hb5jpveZdrOD5eAKF4miKGhEngJVW3Uy15gXsHxRJeTqKRe8Na6zGR3mBe8WoDvVmCdIhtWpRS
N7k1fixwuG6lM4njCLH3Y1Ha9blqzAUdZqu+4uUgbLlzuqsCfzY8tNJXogqQIJJurMtRddO60JGU
qnmcRDX4sdRvqyxxNt2iMq/ASHC+cKavjC7bDUTfyzwc5bEcMxczCzGFWg8zZ+jbT4oatnhysdRm
JqaYQRIV3o5ptU4WEKoYbBqsoAxPc+PcWZlELj7T9CBvuT/rGoHYu+pwbBWK80AvK7hMg9RdDjvG
JjWrY91H1lM+KuUXSw3D3QgpzAsbvNJFbymbVBvFTm/0bGfMqGANSHkiUj4pPQ72xLoa6mabK2l1
x9lOet10nVUgdZJQQ7APqS9bIgjVBw34bytJsu50NiDMtlthM5tXaVQhZ+iuOfjdx44++dasFY9d
CY1Fq9HGOzrS5TLDc2Wy/BW1Z+Q9ozlLXRNgjfa9X8SJk4rR3q1uNSV50ABdG/y1fhMjXdJbhdU0
1+XBtkXi23l7Vw142oVWEhhKaGYTojooUQhP3OjKHIy9VTwaRUO2OXu0gpMeOM+hVjkPk9VyTVBy
v896SeK6kPyU8QQTm7TJetuVyqnuRH2Oq1+9qhDYXdlGXl5Wwk7PlMj8OtvsdHz/O4Ae0Cl6fdzr
ivPJsB5kme9TM/04KyrGMYO9ID+bCu4VcohTZobXhVlfko99McfwBXT7oNRY7/Iuc1Y44pDAFyCR
kqAiI2M+5Yr8akuLtM6ecGnTSxXlIXeHB6NUkvWIbE532p0ss69hX/haIr+IXlyUNuF5qD8RKGYJ
U+PuGCXZjZU8RXN72+QwOWH3Fz7qL48Z5mwhXU4yvSalDt5J3LjBOneQHqvVPJyKoqy2ndtOW9GC
urdmdzMoqbFz3TJC8608ZFgBOgDTSUao6tCj4cwIOlDTfeXK8a6NioMY1HI1ix42QtwgBKXbd+ZO
Oo8+6EPix/4++/4JB1BQG+/vPI9P+bvar+Xnv+8+6JWBrIHfxdS6IDzYY77vPuIvxheIoWiBw4wz
lhL+n91nsavqtA5g7SIM+KccR/9FT5RZo0FL9llM9lu7z1Lzvy7HEX7hx+DqECaX48Hr3YeEilrM
Mq/8NpnsniJ7bu/GUip7PcdmotmHJtK2oVXtU7p3Wqbr3kz7xTfj+NPgNpvMTta1RnPHkIOPd5IE
8mg8p4d0qAdjI9S8940enDWv+xkY1atoBhaQw0kMaYRsCxXi/SqxxvNmyjdqOuYrvFDo+nFdODKa
Vxotx8QIxRotGMu8Yj/OLhCmMfigBIPmafrsdWNm+UzPPmuiGM+VIbh1Zsw3M7aD0eTyaWhfTI36
1QRQodXBsVENYODFEQbsijC+e3q9yiqNiGCMc/mpVeRVquLQ0iReI7MtBk6w416rxHWcTp+S1mbi
heVfQ5YZKWKFEv0O87nl9b2DXLTJnIdBpBs9M+PtUOd+k+KyUnkb4TLN+xkW+F1Ydx8iO7qPrAac
UhK414YtH/PO+Er6AuBauVCAGf1opk/kRgVKwiXYtp+scU24C5uuggWjpFNnO8YMc0r1JqAYTdut
ApydKwMrLere9NlcVA01aeEjHeK54sOm7OKF+SEHrnFse7C+VKup/eBOTQ8t2Z0PORZs5KumVZ6B
UR5uhqKMgKrgDPHHYso6hBZ8OCcZnY1NpC5FBPDWjJq/K6OdDaLfpFKvYkjxYnhgKvjF0lNsvvCP
JGyvKMrpSQKMiPubIq4IWrKC41C6l26aJgc3VcFxVf6SdhcWkZ8N0zWNnRgAqrrLnDFcWZL9a7bV
UzM/KakNizyvtmhAiJ/Xy+tqardm0c0+vp/06KgzuX+AuDgdiJKSqIs3kYkYvZ69zAEhU2Hu29SG
/ijhRodD12Oraa8yeqPEiZFuSWb0hyBz74wpe4YT4siqL5vBPG/MHmG8GFMYq6NcVxjZIuxSVxWz
iXOZKhLPFKprQIoWLWC0eZsgkmuG+RBYZHaZDJ2Xq6V8aElxLsgvGwJynYMuuExq3ShwqQXpgfKT
s+GfcRJgBors6P31WMos6YrwncS85Td8X5ENzgOLPZWxgWMsrpAfKzKtE/oSLtopZkEv1bgCyNKi
M3EMfsikK/jPgiyALKHfpZVLmhjLqP57LcHn/seL9jUHANhKEEgRY4PnxCb7ekHOgUQ2fA6O0s11
Y/dEi7b3igAT0xHZ5dQYJTUYtUPg6bw4MPeIuzOBOQ5CxQ89qR8cs5kuJywkQ0BGpXNbtp9kd+iZ
UY6FfWraOwBuiSiunfIQOtqR8fmFTdbFFMY3hgrZyN0TDAALJaWDZwYUPwFHaYiOZef4FdEcthl5
Tf/FNoKYFbO9EkmVecxXzvDSAyme18mwT7m0kZKHXhM5mX4MbfWTE1yF9kdAZrsxyB/ypCAqG+c3
OQADsoaNTNvLPkDN5fRJ/TAt5vs09+0RqcbE9jHq3cVkT/4yad/ETjWxq1iXZW65Xjm0FV7L4r6V
lbGeLZof6IJv5sT1awlzhlYGq1Lmj2rqhYJxlQTgM8U6TZvxs2mWCr0fFdVY0pL5/kVGo6d0j0W3
TOCGjyVy5SYfDjr/7DX1XtFQyFvcfA3/pLpgS74RUwFUiKyZnrmheQqS3VTDpDlU6nWqbwXLlp5O
H4U63lBfEhjKXExMfhj01Hxe3dpeG2P3aMp9OZoGXR6m0G1cn3pSdLO6ILdBv0U9u7ZyfR8M6b5r
jGRjxHKta2m6GcJwqdE3cQVZsdYL8hdGZd80qetxHN4YQu5NRrZoUi8gj20avAdOkDEPmb7V0sAF
SkytrZi7sRdng/tUisYfyaPwx0k9oIDLCYUbkequdcwPooBG3gGYxz2UjAcb107R03M76tT4Y0ma
RoAvIoD5eEsa2WpUgpVDKrxROzs79cqw8iFJwKy7VwFjdDOauXoHlGhfidjPNNS8fUUWNK2zEFh6
PPMlwVys5/OsME4SOHWZi8OAkDrXqwMVcGLEF9KGJK0116qZMIGSWoaCd1NDtYy7J8aqK3J4GnsX
1d+s4WEsIg+WBa7L+sqULYtygyurQLyHU2v8lnTYlufyQiMOZCZ0J42I1s1xINX9g5X2F27u16a+
1/VvQRSfgeMiwvKKHdQmQpobp6ozkvPI2Qejn6XAnBbQUgfEQ+T7QY6bqV2D+eOA/S0zPjiLURdq
EAjObBqvWfyrbQZ+49Sqbrd2DGXehO6jORte021jzFSSViSmKPIuj5F2a7hsr8aH0FEwkIHcAHU+
8Z0lUL9jkmVIqI2uOiK52UELHp8QFGL5bdD1reruZoKU8FxVCSXZLNfSSHDnxl+NGsQDqErepgMH
MFJb/Mg5YmWaZzw5Oh3JbEHN5hrGocrKb/lf482UNLdmjbtF6t10lRZkrZmD8lkwYlhHKmwzE8zn
3nRmeafGxbprBxSVp3i8smkGWOQH1Tdun/mheVZGyPCr1GujhqkjsSJumyD41u8ItuBkbKqrFJWV
RyHgddp12Wz1qfzkdhrj3cG5HlPgpilAcnobpK+hkR6z1CEWjC5lmty67Xyuk9igOeUpbhxvqvIN
EtBNU2nnJvk9Rn8I7P5qbNzuyAG1ksVmaGc/yoctw6G1BniD+cpmMK/6HAdeY67VwSVYTxN+RlFV
N0LAquovigoUmKqU+ybv6ELwLMBp9Jg/noym3zW6fZZDbdKL7IIUvFNq9udijqjSjFMHLClzNhSr
0ABQv1aQS08i5YRaFEAGMEKDv+zFTSI7LHj1V1nSfBwEz34ZrosiRIm0n42HSA23RWVbBDKnJ5R2
HFo/19V2DLVtDP5tqABavthmr/7elV4GdbHrvTk8AGzQljEr7StgEJxgXo43DTc0YN3QuSyJpS54
d2Hl24o8Tsbd+xfS3kzK2BVfX+nNpKyf0jiIZ64EF3nNKuXQkI14f2fA9dUjTJXzoTFv6E11arKr
0NPN2ewhR5v6p/c/yU/jizcfZPmgLya66Dd0J8Gl5ukj3ObkHEd8xntO4OHKUfLVJNbvX+9Xt3jp
Hr64XtznYN1ynVRuJfDIONpoXG2GtgLbdPP+pX71py3//cWlCvgs/VByKVuhewi1nsixWrLww/UP
o+ZSS769f8Gls/m61Hn9pS5/+4sL1m3V2eVyQVxxgG5pzg1XEYEvuAgPc7h7vtif0I5gZvbixv5s
OEjeoYsuP/q97jUXrxntapeDoaEvzK3vjQjjL0xZkLWwZzH1Jnn3RyOCuhfXgYmMHreiu6hb/mmD
LyUx9TBKLMpzCDC/1Qb/6VGg5GUGrttM4hlaLu32l4+CROZlxpGm8FqRop6S9p6x8sMo6EEsVOpR
i/GEdubqxX36l/Xrb3HX60eQOv+5ma/Rn+G+vL5uW89lVXYxlAmcLqFjbCPwjzEYyCJW7/IRBsHM
Ju2yt3ybQUZCNJjqzutDlxdE8cOJ8pxx9+wxIQf85EHI3WhiZCLnXAc1TMq2cjeiKL5NC63Sqhdw
pVKmxpZ8iJgjbyESFnB5BwvShPcxjgXBp4DK6dBq6WckgcXjQFKfXE1DSVWRFSWOsFgcK23s1iKB
pF8Y46VKsHXWY2JGClxP0kOORzBfet9bCTWaWp47I9tIOJWbWoqNNYx3QTjudFgionwEf3GRZ1Q2
pet3VJCY7piYQmTniEtQXMzRWfcLAos6EI1WBoRjcBTfYisaJ7Pc90pReM1EbaXauIPtfh9oGcVo
M66zeNpWlviMn4IKvaHLGUhwjWgFCBtKAgPspgaJC9fZw+jiyA4ZJGDsJT52HssVni48y4uXtvDy
dldU6apEt5TQNKnS7dBN3sQO3FXjaoL2WqVUDzVgQEOFRRYXQUQlIM4Z/VZe2z/ZwWxvkSc/CQPw
ftOA86pXRnGdNMQ9LmeM5rxIs4vYBN9c90fzGSLYbut25wB46YxvtHX3soL6ccbYCkghDeqCaJnq
DJWIJ6wH07ycGGxGAu3geLCc/HwwRtDdqqcH3YqWDoDT6oOZF5ssgSJIPO84ODxpzgxXNh1AcybG
TTh+w2xCnAgssDgQO0Uhjmb0J/W6iOnqS33aLdzWRHE5cehXTIoPMJ7LGQSa5/ruU1A1W6VSDq2p
bYvprNJHSFmYtCd7o0fkNtEgD12e4sqCGuaSxQ5IJcSA6SuWl+nyAjGXr2vdbqpSmm0xsYoJYP06
ouFGx90lJAIH/URqQg9Bss9oM1tEwqzjrPOZ01y05rA2kodoZogcZrtc6Ejml7NDtImIX6cLZOmP
SEbWriIvW82OnlDAM0D2C7jSCrk+iC4Xl3U+PLrmJqzXme7u4rBbheBsyb+iEz+mT4ImvRLhmZyA
90tI/kUD0lvRI5KngB5k3bqtqb3VC+LyPD0e1731CWeSn9FpFAZs38oA6TibZ7FenYXaQUkYxs/Z
GgeSuMoFPHCDdaZxbl0uNOjZZ+LK94mR3xcRwV3JfD3WX/roNGnXCb9V0sUy81MpTy2ECwKNtLS6
CR346qNdb2zrPso2bXSWCcjh9ldpX4bVhWNdJAWhBbuMGOy8+TQllGySb0FcpzSulDOrCHcqLBNp
3zlJcdZKCtOpJsvMCT1mMB8AoFDB8zq3OAAsPFUlmaay2ppQQ2PtKxX6zpnP2vrzqG3XcFEr+8rO
1xQSu4Tul+Bva5wZ0+S4LRfCndH6fPiyTL0A9l/RCOZ3RzI2EAF9qa36sbYBFhhfrPCLwQHVgO4L
EUu3mCMCJGUJAk57UTmcKkXhF2q3xtlLrDboOI1POI77TK1PcSnRLMAlahUGNLq8Flb/raojjszq
jpPQmRQxQQCu72ijH0Y4uVQIsEa5mUulOHZt6wmpNNsEssuoIdmWIfOfcCHtMrk4i0DvGuW1qV4I
avAQyFRuwkwA02uC61Vyxkj2+bBQfEtn1wH1/T+2HAJNsTIsGESszKmzm8zZ01ioRHweT9af03sT
i4DynSl8+Qu0Jz/9vf5g2k5HC2wL8kzwLEtH7sccXlvyczDIa/yDVOIfBchid8fmRdPNXBS+TPF/
FCD8J0NQ0ViQXXhCflOL93di+etSACGtaqg2jTxmIc9z+hfV6GSMQzpovfQRtTWwvG3N16Rt+E45
BDfx0l4bh/pI6my00l3aOmpsp4eIQ+SQlMwaYuNpzBlsduq0UQvi0Ahi2aT1huH7yIw4PBidZ9OP
snPLY30WVWCRiqvs1DmyCctbThR6FdDtHoYNCuUY3UiyJrBcWQMI22ti+JA5nKCDylBrT5/UraM0
6qPFRGmFU/qRw+chTcITyNK1wZR6paUwJsdoGmiqwMAqgYSaovdzI/EHTdlGaFCmTN8UeQES197G
SUNWWXcO34OEVougBkmimwm+DAwcgXAGk5RIrB1EQZnxJbD0FrAwCWHp1+AZhTFSACTVV60okr2R
I7pd5wxcb9XSqVtPkewUTRrQ2anSxrlwkIZ9RvPIrEEhwlaLwgIv/l0cuPZKRO7OWaYSzfOAIltm
FWl6A+BEb+QqCeSh0bKLUj8QsHoTL05vTrytGp1TUNSrpnSuwWyudPsuAivcl0+VurWYhshK6cA2
MSCRTEpGJiaJST2zjFDMeNEtMlRJlvFK+zxpKZehi7WMX1Bi6h2uNGdLYqS9jikXtzJSAlx+s7s2
mzC7sya9Vf8uTf+I44qLCP2dFaN7fHzf/7n8/Pc1g0MGvAj66+gPectdXv/vawZtd5amRaooWB9w
ef5YMxb/p4PwwHbopP/N/H2h3SHLFKM7vw7qxm+Gl/5tw3q1ZuhwqBBSIiGCPkzP/vXxobCqgMBK
dnuH8qUqevOLWT4lxcc2erSQn3sOmTLsxbj+u/xeKWsmmhqd57mSB43nmrMEPWTRPk05wN9OjniU
9ftpJNfUIimORCIQkOcKPedyImucN6ULdsngztvYRNcHgGk1Ul0pRB655ZlhMFSqUjxbHCLkuDPa
tMc6FqYHq2rWbrfETRniHrUw/EDiVLUZo6SGQi2JJjj1AUcTgXeyckZEJ3cBAhsz37fV17GPz0sx
ntPm87sU+t1EFwtakIX9R/PIUmQwV35IE9CyFY6U2mXRm+KZ0MJgEZckD1Xa2WTk2Yh/RQjz6TiJ
r/iNPA3JUW5vUkGXVXx0x6uwxrdXNc6BAWNzMajdUY7xeT6X1z0wK0jAjXE90xh33OJQNzSXu9ps
DlWQf6qsdcVAdzLFXQekcgHDgr2B5kueE+RLgrkaW67mQj8pDkygsdlNjvJkj/oK7hJk9WVsUT9Z
2U2d77RIW7v2Ses9jkH+rByhK80HLeg/ub3zMCLHIebmLFEluUwqsE2t2Bsi+4B6cVMSztBeabTd
mWOvBD1TrFOnWkarQNM/xJz0VGnsckf5lkAtXVljVKwpYIlVkswoaS5dli51VVGunWjwgVZs2jna
FRxYLEcj+YLeV6h5aqVvy5jRjD4vqKaroGaSUIdsK2BVePrCWf3SD0uKlSVaIBOC8ES2Dd8IiRPX
R7UB19Re5Cq5HE3CHckIHlXVPNqXZqRvQgfCNNGt6qFtA0hTUKeIanfXUZ91W7tv8j+nNgKb8f5K
l7XNN/n0jnD7+Tf8qI8Wf59KhUTRS4fmx1In/sLQYKoouh1bNRBs/LPU2VB4seVRORH08kzN/bHU
2X8R3IzfYcl35lf+3lySCSlL2aulDtvhQglij0S8repvGp8T5UTdQdhmqgCNxJT2uhZM5eYiAjON
0moOSHmJ7JF9v+3XdBESf3S6zs+C2d3O3VBdD5xprhIZSr9SI3Kba3SNUzCBTlXO3S6hxTkw0mmK
j3iTypOsk/yiDGt1PdbjBLWxblfqrH2RgPf2SWS2WzVz4PXYl05ino252OYTwRlqfDmbyS5BweBm
7X6wcA+m81pwUhxbTqRDFpMb2IDDBs0eGelyNgvkPrHzjLyv/5+889iS2+iy7rv84wYXvBn8E6R3
leXdBKsc4W0E7PP0M/QLfC/WGxQlkZRELa0eaiaxyExUJhBx495z9uEZ9tMkHW7rTDmFGJpxhiNA
J2OY5NSyEwTQdCUhtZaxQdtFF1ZWSbvCMs5ROQESC3nosuwaayGDmlGXvIsy7WKwU0I54uqxGp0X
PSTVznZ2CRQjbFVrzsIgdsAFw17jVE+vXumND7K9WFxCUg3sWifCuZfuA2uM/oLw7tW0lc+hjXfJ
De1bVaXVkVSlu4ymFklCLkgYbNsLK/PiU1Dq4VXZuea1AgR350aKsxZEx3OIl0jpG/DIXc2yKVRB
jimtEi0mqtAekGcz8Hlt434ftTPkQn9sZHKy7bb1Izlc2HM/SJkMSW8u1/fJvLhMvXdbTU59Wc1X
ZAu1eOB2qnY5TS4omfjF+W6Oao+1F4jSW0iw1NrBLtZanLxbt39JDZQSRXWGxLHpJpcobaXYqj1o
YRvURxvZ0YbAuozkP1FVi14a496TjH3Q3NSMpQVaICkM4qosdDCnqh7lXSLL+2BKwIkYE670frjs
u57BFeDla9HOOXAsuhr/xLGClciL9EjuAIIVEwpdXRekJAIBKdXbWJb4awwNhY16MLGyKIV6KJ28
Jq8o/RjL5KVPtH0RkZRZDNnBNlDepiziVsnG1wu+yxrEnNLYj/RRybPwCtpEMXZjLwCn79qrviQa
xizuM1oYWOsvw7QtLnKlIOJD0d/pXD4qmUoRDLKotbQns3ynp3Yqc/0MiRhIK8a8Ok42oxVBRwFT
y3x1dM5azQTNas2laNWz4PLwkE9ItcL60hgmEH65GE5DM173AvRe6WrHJGZ5H3BiE3IBbC7t0XM2
0r6YLHeVTC9J3208RrKtUgznSiME0evUdGkR/7Fyav1BHYtHx+MVkkasHIuYIae7J8npYiynihxt
PBhRnh8NE18eSQJuFZG6525SLBSmMoLGfZSpe+NGzqwTu2iMAUqYzlgW1/NGJfY7T7jlyJpDExkV
W4ynV+iLrkPVVZekXI7gWXjS2qmEz5iNH0bVnQcpsDWO70E67fp+2oVqE+0zpYMz3B+kU54GQ9WW
GRiwtAKLW470BUfwGri843BldkRZE84OGavyp6S+QS/9JqIYIjPRFRznONKlzilUUc4NUPuK8qDB
ywA93eHYMtOHyaYxnJcSLYLtbtMy+0joSiyYnT9lE6+p9vpKkonMELd8SZvuulSi+4ykgz5poePC
uMVlKWn8yOdJZreWpi4aqjtTDTaB3T3oOdHTJL48cAAp/Lia55I5gamFoe5MBLMAKYEnC2bXNphk
A1EZ+Yvd2jFg+M5TS3pKaEh9MdV36I2uWzC7DqO2RevlG2PgP4aROGK9a/dEIizDNDzD5yR1FYSW
BpoiHtxF5wYquibSkUPbExdtP//CmtpvKErW3MYKLVrrhpbU9WTVxH2zmvYW6ZFBs7YRg2i9iVkF
BZ6ObiFR0BAmzoXopw0mzj2LyyI2ybkT/SJXyDCPW0Lr0T58syn/yRRgHqH9sLPNBAJ8fdDqQQT8
MHvQpREERLKzs2n1OlZz2t+ErptsGMypE6/59yQI4ED45qP94yDqP/+NUe1LPwiPZvwWVy9ZLEcO
c4DT5Lh7////T6ObQx0zv87Xqsf8RNQd/kyOUJQx37ozTEi/Gh2jX0VXfG+/62MpQJgW0TYiuXi2
YPxW9nifTFSzeDYQs8L1tYx/pI+djW/f3xyUOy5nT5S6DKbml/tuMNW2ZjoONnxOg6akxVYmSJGP
jBBFhqucWAd910o/G2pPGHvXvZTK9OKWwUdTl+xzeW0vymKidqj6s1aW24zo2aGlze4gfJjiF1o7
NqbO/MKctOWoVJlfqTzfCAeIvSVLjbIdeY/JAS5ZlklzCg0W+0B3L1ABofBPR8YXZM1Uk4upg/nM
EDo0yGvEs0DoGtLmzo6ZlroPTIjwN8IFLmMlpDfdOiwi8dTdNyK5LEe12MVWQSR6NzTrpJu8nVVV
KNByfOVcQrkMcR/MufGEpxmlwzMc5+q7g0mDLMPcN3iA4RBq6HSbL2CeqX0RRfUW0X5adCbGNA4d
ZJ2pan3dOTXDh7hCQpUlkvwnApZSQkPhGeRLo4/mQukm1jt4eqk2DmdGDwr1ERO6qQ+uFDk374ly
krRonXLqyHk1PKLYUlvBsaCm6xh7laqspibeeml2rXjt0lHvbUEF4QYbO0touiHAsXbViIwpnRZe
/kxmNEfKz+T3gCBUkN3XZcYpsNt5Tb/NDex8JZNIbsXt1HUPuXwDlshBy3rQZp6fJV3i0NzO2TU5
cSx9ETh3vRz6Q5Hb1McmBZCL106lfspqtpcsSgmo90yIiOtQTdHExWsrS3MUZPWp1bV1rVP8VHq+
y/LhmkJ7UXDXVAT3AeLg+synlp6fI9WjaSSHUraBL83oRqZU3LTg5dJDTbYsm8Fka5jOg4ucT5cw
eguxT5uAmhusZRYLwNQK+5eXbrWOA2/Us+aqfluJdTQgP3SUdueQS81ESn3Lkqq7LEwCWan1mMSC
BWZcYivWSiWDaKVlRCAFrnBWOaqwwFSmhR4xsCN/2APS1plIZZthk/ZGdttakdzZSkydFhXHUShH
10b55JjhUSbdqaryFVqsU5GxdyFcq8iQUGI9uQmqpn7MlWB47hxxpxv2GK4GEcwde2IDF1HcPBkt
w9Yg3ztpsHZm+6ht7rQgevovxYsdW0l7RHxRemMUOFha57roys03y92f7CQ/sgeQqcDxM0CWEBDl
4jn74ZCk2dKOXVyGTM+mZU0CTlUSNdGG3HjQjgf9eUQKHRJckWfRuqs/m1V4+PklsJD+uF59dwU/
aCoMp0sZo8xXMK3qBp1kvJ36t9bdt2ygsbH9+bv9Yeucf9+ZXOjgn/+TrdOO4RLnUwZouqQvfF8N
bzR9B3FkSfibWf2frcTfvtfcJPxWIoA72IsI/ea9xuyOfAAfLvarJcXBIBi5MO4tBlhthBtJVg+o
pNa9dUuzf0PU6iKj6Hdl/fHzX/5PP2oczPgGgWh+oUJ+e0F5YPa9O/FR29kqI4KZyovkip1jXRkW
AdKA0n7+fvM5/4/f7TdvOF/QNxMKxFaDXnBGXbacgr7AwKp3Dy8qKHf9za5OSnDREm9SgkGrmlf9
a0v6LxFYf/plf/P2P9RJhlTyusBEtxSjvS2d7GCwTrWOuZjC9q6L/46d8SPc5ZeH6bf3I8Lt+18X
ZnU2Ghbvl6Cl7+uWVVguNfcpx2xdGg+zfxGhvq8H9UUtv07s/vKX/fmXS47R928epJaWlhzmltMs
SmnfJ8l01O/QZxQ9jo+/KUG1P307nPHzoIs6aM5M+varzRtD77XZIJmhKzMc0XHCsUmUtJhx0+fs
OSxOVbwOnRt2XjI0EcggiaVh0i5Y3QhZSdJxhvaiqqSXqxrVqWOn/Pn9N1/Dd3Xy/LB/c40/LC2V
4jlBMXKNZp5d493zi4aEFuG9/d/eZr4Nv7nLC0gpYyz4bVz5CuLCDu8HfBtf3uPfMF2hovrm8/yz
GrxpxveXv6HPfnmVrxW4/olSWiW0ggaizmrO63+dseifVAs7goeLCa0XPNnfKnBcD3A1qcEdE68E
jyI/+tUf/aUnCc0EmRnzhJm48o/80fNj/t1tB/wBsxv6Ujh4PB4/PInVJGOvN0sLk8EAv5q4K73c
2t3WsT8SyE/IpRYdwXxe33CoTY9dOaxtfVwbwnkJkHuzEOZb23swkIUXhPBx2aspf8lrak5ShVQd
v6lDaDVdnSAgfNlWF/Ec64vemJgwEmrHvLzRAnNcOkOB+cAp7jDDPpXIYiopaHSBTiZzCTKBtzGh
C/mA4W+xp76FaXlqkH9HzZ5D8a5tz26xQa61Neh6SYX1LAQElum2T/Nyjo54EKVRgwTq9WRrDAGB
ebiuQ6hSUTs8t2q3IYJmfq+1VrTLFBNSUDBhJqyZGKW1QTEdYuYNpbow++5uqtRHiq4NI7LHLBjI
+6LPGE75WgEe4leeu+cLDDZ5fE+u1cFN9WVsvbrjo93IxyIPEN6BefHdefaLrrcrPoosfiy4gRZF
LowG3VA33GZYM6IyW1Cg3aXWdDkqDipxLKueYm+0EDI4nsGQWHCShArfSKmiVaNGssFRKrUXOtDg
cEr4Yl8sArIsHThVUjsbQYTaXYBgkTQJGrJZSu+urEW47T15stABr6TduLtOTfaspqEPVrw8p4Nq
LaLa6u9Mqqu1EktliXLVONJXc7ddHXw4GrOibJrTw6BeJeIupm1WxfShhNhkKN4StVxFIrp2s3ij
Dw/NUN+g9NtWUfJiVG4OGdhD6iNBwNtxforzaQsQbANzY0No53bQtGVdN8+6QWfW8QgIsyH0AQNN
c4JYZH2yhn7nIPoaQJQtkiA4aMLWafuRrqHCXqQf6545gDnPfd5+NF5GF6+tWlKjzPYpDKX3rBCC
HlrPJWeaRu4U1SQJg5jIS3jFPeelsOMDsPG/Rd5Jrwh9AYg89tO+G6v4teLoQDbnwXIDglbkEn76
QxMM61pLs5VeYy3nQDl66Uqr4AcWLhEhvSPMBZCU+zIIH2sybfxQ6velbm8Vt3lhZkuSnq4iE+ZM
uUWwz3c0siG4eJGqdahjyrwrDce3q/skfHf6XcYBxUt2aR7fhqRbSIKRCW7uckSWJ4LECP8iCL0s
Lgfztq1Xw9w1XEIALNWXf83ib85kvr8erT+9Nz/BKs//9uuST3gjmJ8vuY3O78s9rRjccMhv4P4a
IJd/l+GgA8aOjPoGI+M8azd5qd+Xe/oiZFEYs3L3n+qA9fmVvl/ueXMPqzQqHCTB9Iq+3/4BKkiv
MsJoWct4FYh0KS1hHq0463ZtaAXHSNf7nZZlB91T7qk+6nWI0pYyYST6KH3IUL0oPZPtSVj5InGs
92wQz0bsYrUAlbdyZlCmU5qfAQVdqmRod9awB6/7krfyvZXpW2aS8m0K1J4BJPIaLoceFhmyHDSL
eXMg/Ecc8w6PinTDkdiF+HZA/6sQaUZe0cG2qn2eF1uyKV/ztFkyTFrWhX0cNOvN0oYKgQoBQjYa
z6TVVzaR6bljV74yTC/jZC2qxCEaQDuTuNdgDouCtTZh/JnIcF0MJsMEmi+0YDosMzYbCIEQYtfp
wVsWQBrQpUls/ZBjx4vLM2XxoiZdyKNx7ntzOlGckDfZI4R1CqbYNkM56zU2dcZ2en1NpvtqNNoM
a4wJCYKsqIbs4I50yUiZWtwHZbOILQZxIy5XN4qeGfytBmK1fANRpczBwXvJKUosP57spVojkEoT
C/legGPZGp6CttRWZaAK8mqDBF+cYqE7MkcsdO51lzam7wZSvy3pLLCKIzIsSzx4Uya8ay0N6vsO
6RZmNUWfjughXi3TI6Yn9qrxUu9102+y+p42MXvK2F/QrnuANkjKutFBZ8hN4jEiRuhpoIAwDdZW
2984rVYitW6S7aC62YJ2w32S5CnotJgQYDIIO0J0FwPxSCCuPjPG23qucmGGTrIZPILy6tFSVx1p
5EugM6i6inTdMabwyQF8DiaTqMLG1NeZWzxFCcEgDZMz0B83ZnY262i2P023SamfQEwzWchKQCcO
51TURMsh0Z75zJNVkGBfYx7Mbjo96zQNGUOtarvCpYSfLgexQl7d1CnjKmvHezOb7mKzehoclCAy
XZtucasN3qMWFB8BCEq6IfZemBnJl8Ybn/zZ6HAOsa8M+2ZSr6StknBO70vQ/1uUsQCsXzCYUGyW
YnK2KBlCLM5jspnA8h9KzPBjYmU7rTbadWxlVz0poYi5p60iq7Nwm2NQEifB5I6RBgFIjOwYMVAu
jLQhguYa39MW9yfHNyX1fBEAPkpN5+Q0dX1Cc4MDcficu26/grFOgmPfuuA1KvlE2gmm6VJd5fOf
m1Z2klW0wpdpAf0kjw+lrnmTRzwq/45Nw4aZP3uM/3rT2P/nv5vPc+f+p2eGX1/n6waC+grdE9MS
oBFzXC+9gN90WQ4CAZWwdQp2+EnfnBk8SHIukF0XujS7ywxc/HUTIc0CLRcqhV9gS8wH/sGZAUHX
j5sIZm24TUwGIAQA3fhhExERYXphBrF47IiLnugLekWEbwpV5yJ2vRco2uAmaJyGxclt9WvEwFth
QTrq3WELlJGMIo3Z5gcN9NEKr3qVDm+DgLDvx1sT9WSRE0trxv0WFXRQAshIcQJY+SHV1LWXGst2
HPyovTJlug0LxP7Seu/NvUuBpjVUNNqTGqMdQE7NSktWqbwwgvpU2g5qUUzRtXaq+mHlpqjWXchx
4UiAmpIqL8zpLzovfq6EdRN5wVswJNuSQHKb2k3o+xbINqLxhDE6++bE6M9k/TLE5aAO0F+Mq0RG
a0K0l64Ilv2o0xbuV2XzXLfaSjefcgWPL4QGz74Mte4Y2ixNwyAwK9vOTVNjEqgGpQMilxzURLlJ
A/M6nZpXr+5O6HM3zTSdJCFqmjYnwLsIZE19P7bBVacgBO8I0EA4ITv4NU26kiootiF1gysoInCb
qukeynizCduRsXOVNicvHyI8haqzVkr1jtXaN+IAm0J2HPNbR6QXrpQx9iDVY0qZ/9KD+Df0B7B4
/fxp/58i/c//VCgwxd/0CL680tfn3YRVg5SSOg+gJIfx35934xMNb37CH6tIsb8vGlEgsUh8WQZm
wdCvTzsdAlYGXGW0jLEA4vb6B0+7Nafg/FAycl2AwpnU8bqgvL8vGWWZmujNFRK8yuxhaN2LwDQu
qqLeRaF+SRWmotXmeNdapiQm14TnFGJZdeWdWsQ34wzajr1Qu7XV1MHPkjLTISd2NY56hxWHuJqm
sy8bM74ymIR5IbUlwxNjkU3F2sIo02nlwlPJbZQq5mYGQ4bGfcnEXsTi0rNEzWEf5G9s3OV2k2+k
niEOpBpzILfOF5FYwVtvIQDRukBf1EGRL3gukpWWTxtPDa48khZnPNtlYRcrF9dvLOQyno+CmZCr
LsGdFlruedKVag2CZJ0r6mXugaOaRlfzOWKGO8vM2+U4ITfqpuS6GcbPTt5cqIEWrnWQKT7jnRsj
z0I/nzjUhQnoe1c/4DRuo/rsduVlNZKlmZqXOopQB8Gn2iaHoKOSMtiNTTN7hCN1TNwRUkS6mdzm
Yuz15ZioD0bL/Eo20trJCZFHUBEAWSMpKW4j+97JkhyS0Dxb8/CMTXmiwsie84PdGCu6rAn8jKko
wqzZJKHcYUnC4K2J50yfy93JvBn7bj8YJq2RWr+Ck0VoWk4rqHQvZD8SlK5sdFIq84rG+DCcewaE
WNhI7gqVolxoRJb5vQxe0upZeD0grJalNe03cacSwJ0rZHko8S5w+LLToss3dYEkIqLxcYrVxvJx
FG3UsJ2HowxcEXI041bV6ievqO4UR3+y4Mg5oifQnAD2oKkP9YB+h8+g8hNBwWvkaNNzDfG57nxO
Q5UGt1nCTmpvDRKOQPaQrtwoa7YFtDcYvdWJRFidaqx5y+3Uj7T6BHLj6KDv9BkNXGRuIKCPalju
y4u8xTRQJpceSMw51PicionTfNzc5To+MDsYX01+Qa9uL7q4XOih/eEO8aGf8acG0XepuSxk42xk
O+zsqb2LPe16hNea1O7oV9LcNfUExckmjFSv9Vt30O5yGYfLtvSQexlK8lw18O0IfKMk04RfFu0i
ab19XPBB6z2IJupRTFBZ45dVLfyuZ2BnlO2yntrlEBa3mJ2ueBZQ5qsGEhpxJ6jpClf7MEKFstcb
eTh762SmCTY9nd4EsuTaE/fgJB4FnIIW8rwvveHzOHWLCbyPm0XuArFMiBRZucrclBhbDW+hOl3q
0bhqSdTx84q+R8ZBQy9MsAk2bMDwqqk8IddeD2ptmyjlXaIOkX7GPBQrt60WTlcafZrbia9z9CGN
mCAsmsGOmEF73mUAA0glIbfMLL8aM3genXenBu3Cc8YHpbPvW5iOc7CpptefnbHatkasHA3RuOjw
YM1VyXFSsgt9SLeOHt46VnVlzw6TrN1NErNlNGAyZRRq1BYQ8VPvGOvGVDgWzI0mRVuFclwp7RnA
1cqYg94zqpX5uBCVEcsC8i7pjKugCQ9di67B8o4WPs2Otp/hKR8V9paFGsa7WibtgZjVYqnI4Xks
mvJqGBmFF0zvienZ9uzYK4Yjqt8M09bTjX1FGUBbi1H9UPIpK3LyHuogCE9DQSQyfOtFXEOD5uN7
sBVp3g+sdvCA76RsqMjiB5M7380gEHbkh2X99E6/gMiVVhk2ZoxVd9S6XZHWt10VXeoZYDtCdI+V
Awx2zLEUtiaIDYL0Hm0XVESsuZ8JeUjOhUSZVzUJX7LNjjCl/ZU03b3sHGCzs7OFYquYsnU7+3B1
DyfedOk2I19WVixIcG5PzLHREVr2Gj39pteoD6vow0VAIXrhgfpiUFPkPTHJLKI6LJXdiHpxP1Va
cEwCVV/DFi7RHZqQ571u2pnC+Ij6fNUzKNdtuL6MhmzY9KN7HiNouIpFJ6RCee9PUbdsA23jFeY2
bJN1T2szDiOOxICA0+CyHhoap87G9tx7tPjXwRRvPKGhig23U1XJhZMLVrXGPQSuvQ9kcdSj4Mqd
v9LYWhUZxWvibNwwupYUnX4wQa3XZOkckr6BAnqRVM8Sza1Ul6XjrBpEpJHLMonc7cqW1W3qIvWU
tWAPbp+8oF2NXnWRliROZuU7aj79mDXDYWyQSPa1cWtAfxtcQDi6LuODE8l5mhS9ErXergzyCxLF
Rn6uY/7G6TTQm/CoZov8WejetdXVfqqLV9ZsE52EvnG1Olz2qPH4P1riaGC5Kz2yKNRuLDdGk+rh
ojZrjFICqqlWtp8VHdBGTQcgj+Sxho9muugh1ACM6ZjM9DiZH5KoyZn8eWcADMvGVs8qlrBt2tYf
SVlsharGi7Au12jytllMymYpN2VbQ1rtFN8QEMbc0fV4BkkUHtzPXkR7KpenTvMKwi4h4oQNqc+K
d9BhvAvAyywvn6PgRupq+VyoQ3Ji5RbLbjBSjhem4LSfKZ8ddLXHQsuv7KppVm1PqeEYdEs9JhT+
JKq1GKxXo7wJSPquewtL+xM+NB+c5kpVPzz0QoM3vrdZtWgRFxZ0ktDFpK96EdyrTBbINb62Rbkd
sECo8XM6FvvZdJaxPWyha0cLAsMhWQ/cnRYj6JZ0PVVP8I4nT66X3OdxeMzL6LEptBOq7IteMWHM
BrR6Kq1fKk23SaNn12xRizu7MbVORTubTuxFY2bvFiIWw1SXYz3dW4zUXamebKGnRFVYKJmFdRCD
jvzJVP8m5uyPp0Xo/4g2EEE5OnXpHyZMZknckqyIZBaMmSj7lFWaM4btrK2mC4GpGCXK5N0g9Hmv
YQoNXrEbWnlH23wpXYMU7fxa1B73TYgMykhHRETW7t/Rf5jpbdZPTySHlyYTr2XDeSQtgaAWf9QL
fnmF304iDoZPkFyaisaP5OLfOg/mJ53+AkNMjwP/944w9xPjTRyn/EjFAfk9xgJ7BCBONIOzteKf
2SS+vP2PZxEIcghCiHXAm/qjmDSJaxgOpYE/vYZJRFmSw9d8MQdHXBcwJX0vyIAC9ZV96ArHTpaJ
RkFSIDwV6XhSmmbrMFGpg8GvXLlHpT9n1wg/kcHOzcdrpym3LRruwWs+elIhNACIiRT0JA23oXU4
CO0q1HpIgxUIsFJqD5nyYZspvVImYJQNfUjdkCXHcggvZN3BrfRIiehNOZwQWn7WGgKJDGOBqHAh
cpR3eqDEG7cT91NbrDzR10uhfUF9YV7CPD/FXk2ysTjEKZNPz0uvXDQh6UT4TO+M7rpuswaPJMJr
0BYmm5iWYPooRuABJPcNK/5ibeNGopEu23Oj1ZspaG46ZEUI2+pF4NJH6YNSZa8pNBaexASBUGXt
pdVo5ksReM+9PpK1HGKJ5TjWJF69MRJll3plPfhSuhXbdkkjX7hGcmXogblM2uyMwADRs3ZOlGht
mh8KexXnk/u6LJ9yw3zwtHNui4VwBJJkh4NY8VnkDsKaJMv8dAzRc7r1okGGNmTyslS6F6wmr0PU
ajdp3bINO7YCt6u+TTPgD3DU3jtFgRzh0kIpzDTz9Vhiny0QyDdRr+wg1VOh4VEXq3iKm6tRsW/0
oPkQRFEpdnltpaOxQnOKdZ91NnOWWi/ZY1Lx3qrGzgTggTv51YLrQc29VoZyLbKMUkygJ5wRIM6Q
3ycwQWyLqw6MxwleyIgF9haPAjwRSG3GL4Fl/4b+iTWzp/66W/pltUrLn6Amv7zA74sVfdI5VI+m
ybzyfLNYGTraZYKrMHX9Irr4Km7GvmqZuk4aMGhC+qvfSitwthqMzFAjz2vgP2yc4Nr6sXFC28RE
qehoqLJJQJvbqN9IbdgVsQm2lDdDoj+4KV7VTJHxmtn0fgIb6IJhw+KBfsEh9xKe+zqYagXG1aKL
rxWBqlVrl1q78owQ9V9tHScaEtoYX2DmWMjEXI10VTEzOK1cdDMmxn6gcbILBPYKrVtqpFJUGoEV
sINXlizLpSFwTbaZzjOzhoGSp6u+j8mUeFHK29DKOEqw0NV+r27K6UXN6YGuO02uqrTbhuqdTmle
KPcTfvTBQRdyTfyUlygQz9+q4uikCQ72cpMUZxImfIK3I2dv5rBmnRUjCz/rb0S/a4gsd4Lrnsq0
sk9aRqh8ciOrF0wvsd0uWndmIB6U8EiWICBHWsrYb4QGaI7VFzJcea2195zeODiSF2IhzaCEWJF1
DkXxPSLuDWMKYVCwetFmFur9rEhxZsGEATCln0FyFvPLFAw/lB28aOCV8/4GCjsHg2gJknxbRu9S
u4yzi3rQH9JkQCluC3PLnriFZNMztgcq9BQ3obFQ1JeweLMyzrRmgJS6SN4JPuk4jKmroNLkMm1k
xkmNpbvKVJwkjnqsPI7ZFEsx07nhMiW13aI7jSTABtqsaZshvYiNNxMJBC0IofoaPJ4+fS06YCv1
pi7fdO+F36UaNhm8w9S+rmjqIoYIss6v7bt0KBYVJ2RsbRtd1mtzGPxsfGso7nQMvvsE0Gmk7qrq
ss+vvHGbQaRPLnL3lYKcvFMUv6ztyBsp5sPqoDnxUvYHDTiOYrOHGC8TipoAAfFGR6sM4ng/twaQ
1tHD21XKZSLDNbYYAH1r2onoJ74IiMEl0AwwC1I6goM7YcYLmnzkrhd3xSw4JnyhfgwTRMgJW4jm
y6hEl9cLeS6C1NyVIIJBM0+rHn5pHyUnne0UZP975QTqESgkN2407kuJBL8hymWHHuetD+v3uKFD
VOrsCsYAQgdbk0EcbKreW7gDMoLKyGCy3Eetf8JrtwjHgIHjivAGX6py41XMJJxLMk990T11Gtp4
Rq72m5qfB+5qu7bolhxt5bn2At+M4D1/RMlu9NiQ8gTEaOOTJpFAXOLvqd7W48lz3eYjdBpjV6jN
OkM8RJvmXCSpdiwrUuAUF/9Qysli3cNPXYD9cX00Na5fgxENw0NAvnajWv6QXMQ6hy3t1UTk03YF
XQhH7hiEvFbeMtCZLyrieuhfi9nahAzfFVdx9lyKcaHqclFHE47D9Dm3cK9H+XNOMgWiqmpfW4i9
01ZL0Bzp8SYYnGhhFw6JVFJn/y8YxcgXUlek6MxNnGkLnQNvYSo3TbMQIUDHdBn3zrEhgIioG1A9
rneRB0QxxJaSLSxzxbXkyyacblzwD75rVtzTshq3xph7/jRl74VIaGVw/0cjecC57luJo2N6d92F
MYlrNDKPorsii3eqX+wQTMQ2a/jcHJzuq1i7DLubVtP3XcbKI6A3XcYV0oEmZ6gkO5pLWhjVh0Tj
8MPeTYOy0dQzvkbn/l9zlDAsNNF/vTmv8vzltUT8+FcHiS///uvebH1y5o2XZhQjQiYHbPtfR5gW
xiOHrCvgDjY+ozlz8de92YYQjQiG2Cpj3ppnzv+vQw37E0NBttFfIscNdDX/YKhhfNl7v5M9zspJ
NHiEBqAK/uXn3+zNQ1RHqqaPAXSx+m0sTQZ86I8V59Ht1W1LIe07aY7k17UISiL7bVG4BfQAwh9G
M1uq1lisAxqERCe1ZFDjRyTtDrQAwSH9pGybGi3KWMLTrKM9gRj5XsTAGEZ9/CgimGSamr3XrcgP
NtlKGxKxIHUNya1ZpQ+JY5BEE61KzXqMCJdYiFo+qYNtrkIFMXgyNkcr6rjUybfq9GCEnF+AcqRI
/tR8UUwW+5VOr0Qz5b1ZTvqe+PJjIN1zmskj0+x4Iy33EioxnsqgRU+iOvDvh24d1+Iqs8plDG3Z
GolHQRYc2+PG5iGqMqXd4JJm89Q1Yi2YpyzNFlFcPHkveWLGfqV1qyYaL1xd27pxe+5DO9mruRYu
a20CvBHjkPFMLlzP+gvFcK5aj+BukiKLJRk453gstq0VrAvCUsIOS5cy6KS8BGvRUABB6MhZ0wi9
Xpuh2IsO9odag6SbPFwqXfFgdV60E7UD6iPzlDunki5woAk3kHM/h9uSIcBXYRytGcyBQ2jVT9iO
AW4g0CFgkxOMmrc0KK3R3oB/HfcwOvODNzjFVneiHiVQEztLY6qbnTYMsPc4Wd2lnt2EC6BCSzPh
hBNaZU+vjNq/bHCUqdW6VKF8B18OM53VMcTAFhaHdf5UFoG9+l/yziS5cWv/0lupqPGDA81FN6gJ
CfakJKqXJgiqSfQ9Lrr11Br+G3gbqw/57HQ6XzkdHjvs8CBTomQJvM3vnPOdTB3L20Sd4AFWyTof
ilvmWw8TyNXRFtss9DdAvdJNNEGKQMUQaXczyCKHA82RyNRoTsPXs/V5UjuzfwzaYh31j4mJehFW
m1bAEcft+z7KuU9bC57inN+4rZfk+VtlrTkj5QTGKa8JmMtIJfiaTc/29FqbCu7fcWkiQ0sinaDA
zFvJsXUhlOqjUJId0Xd9xfjJWqI+fAlHkIcl8djBKC8h7T1ZqwXLaBjvKEp7sqZDk8XrutWojc+v
m1RdYpxfq07r5c3YLfnfaDwiUPB8G5WdzubilbQ59mEyVAxPF4Nq7SYy1OwoBT8D4I+oCrSqun2u
AV5rgMsJ9a0U01VXBcMyst37qRf4w3DVVkP3MUlw2r7OnLQqrruxfUIKIwk4LcglftQWhLQ2EWfX
7/ZmYJ7zqaSqxwG7hv5VKetOT1ZdAqKQjNXSGhjvCyPy3NB9iMLsC2UeAJMmyl/Uzaj7V0boHktH
P1OtwRkm01b2VD8FBpuf6vOa0cTpGkrKQOGP52a+sYLbdCsr4nWO1vOgRID8kuZGylZfhJjfEp95
uYj9S828a5mq4nMqBgwQ6FxeoqEiNWn5Brkz8ZImvbclOR0tjKOrShFPYxP6u7xrPlw5vrpQDUt3
5bvKomUimCpbLhCY0ZawrKn/uYwMpMl3N4s6me5kEu6NCgiX7mCs+IywoCkFaaoy3bRhgHvCeB2q
5MYxpDxU1peQnr+FSrIt6ZVbtymA5wvaH3TqkkIQcYw0JVOScgtmHG3w1FrrLoneDB++RQJGi3Y6
iqFVEHPjqjG6XZP6e7Pt/kH35XmY9udb8iH6SU8rJs9vllSDNlaNESwMFAZ7MGe/bcc6Da421+h5
RDvHEfib37ZjF6ScpYFKwpsKTcLm5X7bjskB2zoeVz6eGkzT0P7Odizs/wo/2Xxz2BnwO9GLhArz
x6uybZkpBiF/5kdCoMgBZ6rLKX9p6k/Wrk+O0o+joq7TUR7siQ/CCdjQ9cUD62IULVddVX/0vUYy
QTAyHrwwn3au1q1D4uYCx4v/QP3VVVtG13BBP/yWXoWsoxu82AYlmNCQlYnjrcXulI85Qqq5zdzm
VDGTHrmhl+FO2p2+NGp5MlrjGqQqlgaV73V2pn4kprmvAbME3TZsb/z3MrCPoPqOmercFerAxhNT
ECaeInZ1qVe7WBT0aMqT3+7KOvIMXPx0OqqA25LyxcUmUCqPzAJXo3xo4nqVTBuin4vcWgfGNtJO
tsMa2HOB2MfTWmEqpzBKRzGKt075YYYPDiT06bq2uMJZd0kEqFGcmLCL5jMKN1Fyioc7q1vl4jbN
1zguEutgySMw11a8B8Wqaw7c9Sdz5cv7nCtCVF3Rx5AGe7LJsX1E2/ajcx+eZAw3aRkxrATsIsuj
zIiyLtPhiUnDAkEmL486lQBtu8p0KhtWvnUPxMCxpReWB1vZqQPaE70zC53jDgARec7TvQy1hcw+
G/dllMeBmvag3FrqeTCeypwN8NxEKz3fJS2arQZLX8FzQnx3ukkTZWFl1VKUHq2Yq8k2d4yBh3pr
JitRJCg3wcZN3zrjLMxLyZmn9AwFiBczGNqA63GvhgJkCITsvN22pb5zIza++jxxa1czfvj2lEZL
u6TEc4Th5NmtHp5yswcsSvDaKui2wEFQWdD2O+tk9bAqCFVhALNdvA22S8ZWJ0ghdbdZTH73ArPj
re+ua/OV9bzhjNS5L5kN7oRqb8XB0auus/QO4s2ilMFS5xNEwX6tYpMRKzBCS5uT0FjKdT5+ikz3
MA0wD3gj4m1JdcEhZjcUHU/FlxxtW9gV3wj5dr5TbXqlQoutzF4jnhcok8K/82kJ0dt42QLzNLHb
gjGh6EwXV3JMbvty3Cc4GaRVbmNowA4gB2U+EWlPykBRW+715WcK1oZofrVJU42OEZ+GC6D76ZAr
O2mC6wmt8t0Oh4pRRtGAhNUoBGlmIpcpEk8oLk0bZf4FZv9joBjnXkzXtuLEnDoTk2w7M/U+VYIP
yx+MfaS6HON8r2Q+sxRxGt0lBatCZk8QkwPhryghJCcScKNUeuwa8rr176zWOIDkmrRzPAxHzj2e
WToPgXMVGw9pkZF6rDZJt+dIugqTnYVzKAJwS4sjdJt1XaNETuvG57yJiqvemeSUlCZ5z03tRtOt
U9ihjwdzeRJ/mqHuQ0ZUQewqtst4fYo9vct4Z9yGEauW01FjeKnwQMj0rFRHtaE4It6I6hSKKy36
zDJ+vUpWHtPMnxPen0p4N7Njy+gqsvdBt88ZElHesjQgFGUc+93EX5WGYIUxvJEe9ip9iLXwNErj
XLgaC9UAHNim/7cZ8M8rjPlpZcyAVKqb3JQLQmgLOerVSo6+zpgCziyuYXey6HIaUoHdOLmMWiOX
dAgW63IAuQBb+kJU2Ce21MRLNGewIqR1D5NftPPEbisZH1mm4xUBkN2i3HItwDDwKCZ1R2E22Z9b
oAVzN9eqihVcNxOrfIRTszWZacV5PKzGHH0hsSogM+0m0KDqWPzeNKbyLhKJQxNH9yVympPuU4gC
TkcxzYVGs8SQFc/cKRp4J/yEItp163cwERynnn2bbA3nJdjGwNeWQ6c99hRfGqnyylN7sMf+IwBf
mZSSh7uuTqJbj/5grY2m2pij+5lZ8Z3wcVu1woM2xxNw6cEe5BDUEyu7UMdTq8ZVpxApu0+D8tjT
lBzE4MD7fV41j6LFaGXzZ/9SakhXps1e1yX9RbbZ3p/8bYE1/V96WfGDMKCAUTA06f4uyf0OevZ9
VvYHs8Wkib938Y8ZVyAA/vxslP9kVvH1k3+dVVi/qFDeVNeybQ1lQGcK8vusgswwOZmvWBVzTs3/
djhyftFV/NczP3MmZ/4xs4NTU0Bd0TWDyA+K+N+YVXD++VFH4FjGCQ2rJ6IE5CC+ve91BLdNdSpJ
GFC7zCGsli4jf7hNXPMSxwqCG44WOyq1XVHK6EPqOv630DgDpb+t/OloltN2mtRwGYNgZ9TQkpVs
gFYlXKWmGEpXb1pbt88+0Sv9lRhikOfqdNCy2jqWFbmCqKlNjhMlrhZVwdw1UZYdjG96hctBD8CC
Ufd3ZZbz0C0KHDAW8iCp2eLGUdcvlRqTovAbXz133HzhnU3DIRuraq2rZX8cAa6/mxguDlUismMt
rHyj0RmAd8yZ3lS3BmeEm0rNoMpVdXoTp2LlAK1gXNhj7RhyfW13RgQDvP+gpEk/TZpjb/PBgLMy
EeEMrbnAi0qe51onvF1YZaAt4KSUKwmM9sp0KTcRg/yM607luubIl2osNKpGQH43OaNsA0zMTqv5
eKWzPfZtezWUlb1Qi1Y/qZYa7pWRWYicxNpUMR3GSpmsQ2twOP0U9kYDm6IknCG7xPXKIHuq1Rky
LlWf/RIPyhhR6m1Qr/WiJ/QgunrDPLOMVwGUCVi+YXpTdZl7krT3kG11c0awSbsBAgw4aThSLAyl
sh7wwjmZ66UmqURAxYD1i5FJKfZLWRkTY1Aj3eQpKBSlvSEK1FPLXjzSWAFnJgbIHAyIImqOWpBm
BHvU29oCDsWfBYP20vSxNdPuKBzTrIVSO9S3WkR3po6CgbC3nGUyRsHSJ4V1ETBCl5Zlm6uubh+r
hugMdWwUihucMuloHM1NqtOz0xsPekgF4MAM1ux2EDphhMpqy294wq7fnAtSSu7EyYco6THREof/
1PedBawEjwFdBgy8DvYAe18ke/j7HnjNmzYJnoMp5NarxiuekTuN9I3XhyZVDkrCuNi3Zjl6Wmdw
FFfWYIpNa4SmpxUz0osZ3IIMw6rp5M0wThffxRjUE4PNQfzbpRG+RmI6j5jj9VxuE1rCWjj2Ar0l
ctkC8AeS6ImNXRr774Wj3PptyKEJSCi+mDUd9yoeJ9StMO5fZc7DDDuFkc9H15vrsm4H3sHFVSBQ
6uvUPMuowiHWLPK0AbpGrzEsoHiTz/Eudw56dYX6wmM3N0STAZvDYNZksttgms2iU0NaLKZNvS2Y
WIzkyJzBfxlL7RTOATPODDSoz6GzZo6fOeTQfPBHLrk0CyvG2sENlunVbcXgyxvJsLW6vcm1p54c
bjhH3Myxo4xnjr1ZjQkAplqq5OHUr8G4OSKXzGE5SWqumeNzGFPlQidRl8/Run4O2RkmgmU5Is1Z
veWuldCql3BXrxkirwdSerjZLukc2zPJ77lzkK/NBg4SFfMfxqo9Wb+SzN8/Zhs0dYTnPx8R3LVF
/XOI/Pz53xR1puK2zYUezicC+reNUPxCzmCmGNCKYtn88/tGyJSAjpe5WcYWsLz+SAszqG40IcgT
4/saSfobGyGBiB83QnKwCPqOo3EzcM35K32/ETaNTwOarUaeFSDZak3NljRxScKDmgEZ8MfXcla3
1E4ug2xaVtNrI84KElgdkuZU3uhmxBRO/s7FZSne+hKH79hqqzktb2pvFlCxMb5qENlk11yhgJZf
L01ocPGsxgV5ThBIbaY1mKYWdCV16bVotWOHkJcg6NVms+4zTCOJJj/ZRPi6ypbK+UUZpMk2RNTq
DErjEQnTetd0nwUCANspI7jCOVaclgnjLprhuimZUcDPCm/r7oVzH0L1TehCCHMpqWHWBkgwRK4M
VAOv04tWvZTFc4agaX0VNh8FMmec4pZG9ixn/TOeldABSTRDGmXEpuzKWS0dkU37WT+lggIldfww
ZmV1QGIdkFpTJNcCfuAqrvCjO7nRXg8Wvnx0YkRaaDmIdaWgzaS2tjlJ30B5gLqwrFP5BMrdky20
qObGh2JpaDf6uA9FtLRAAqgN1OoXtU5XBbtmMSFZCg7yXt/sNPOcMrDQuVEk5E305HryVzW/g75+
jq2bBi+gnR+l8uAY5O8J0ro7EhNBpy8CZW1yb8lEwQY08cVtrxSbEdx0Ge0ZtmCOWPQWDT1cZcEV
Ubhx6Dpg2OY2pDtkcItFkw3QmK+FI5l3kvl/UgN1S7Dlyg+CL9TzPZtlcF2Jp0G5jvVLJz4D8Aj9
2Y0fBDtqiNxvMhKPi51KQDfw22XoNodWa+7o8XlyhxGbrXLk2b3S8FEwML/usnLFL/XejrWz2THu
ipVDoXJTmrY6FUBUGq19qz0loy7XqspgBTTpQ1RhQSiooueeN65tNfuS2kO/1JWK9KmqrAdm3Eg6
YMGUB8MN4y2F8gs7GM+JFZ0THPpwf7VF1nL/18K9SINdHPdrQwsaogg6RfZ6SJKnRxjBulq49D8X
OVkdS18TfQkcwg7SruitHMI72xY3hbFrrQrLN4h1975lg+uFWi/tprwlnhR5dewrL0osy2dGDl7p
F4WxCPGq0EPyMEplV5sjYQA9zK6jvq/5o2QXJfKAdXtJO/xIgUs1bTQgxQlJ1Ki87RmlOKRMxs7M
UfKf3NlZ3lNY6Sr0JZKtUWlOtsB1l/jLRD15E/PlMDdxY0O6uyVlYawbfQxfzOna6qdlDDy1GUV7
4k29qN0vidl7NQSTeN5xRNz3IFaZcMnm6A/1Y2Qk45U21cdMG+9HMElWqxnLOrbcfZ5ISdwwfZCZ
tRzlW0sZqY9bDqr3qqJfSaHvwO81uOKfZXDTmbeIeesgpa7UYbwI+QFsRD4QV698SgyrZq3pHAqm
ENwIaCxnpVTpiYexWWC+RLyYy39klD+6Oke5BZdvarR6ybnPOlF2ZLuXCByZHt/mpmcVYqc40Fuj
NNxw7/waaz8aMYGFYTpmsrtBzHtoM/IjZgM5FLdKUd+rIe+6PIm83pTjXRv5nOIz7eKs/hm77te4
7s9tt3nUNe2fSOW/ffqvmy4tDPhpdSL2QuiGg0f2t+unzdZKENhVTXuudJnrWX67frq/8IEqdly6
5ujRmCvdfp/Nk9bDDedCyQXpw33x7+y6Blv7Hz23VNMJ4sMGjDDQ6e4P+T+/qtxkLDhLm1SauWW2
bQf1sdS7lfnVtjJ2KwLjt4bJlQ9CTsz7cRm7t47qr/GqB7G1oMBjySkc1nRmZTupDrMmfK9m8VGv
w3pJsOy2m4ITA6FFFoQ6QzLrOVZL2kvM6iobwTrLgaX9flCwFAnl03BuDRuzTXXUWvJ25fWYKa96
jAOtCtJuQ4JYf1ateNOmsCUpBb+xNaTEfOqSZdPkAiYKNWsGgIq+cB4aUIJOTYSsN0Io0Q6QnALq
MmW1zaVsQtDoqVdMVz0ymxLubRpwe1td+OAf3YGxd45ppw6LZZaD5DPifKFgTRvdp0wVnsxGPidb
27q2UfvSm1iVgLxtqENSdSJJ9K3W2bGdctBy7cr3e66IVFrRguIeEIgHRb+tSAABd78qk49AONAs
khUzohPi250aZpcefvVKd4JLPPX3dkUnbz6LDOChy/BFdETKEAcH90YE6hMtFVe5WRwr9QNBvaWv
GovCfGuBZ9MSEkiL9C6vtsncBjeyb1amB2zxWFlxvZYq+xc2LLMqPGcWYcZbZ7K2M+6SgmqYqTgK
4MTJpjzUvn5T69lnUCgPXE9I5gWe2Zj3rWZujTzZyLwiMu6b+OSshGI2erNOHd26jVuzfhtwoypb
AC1l91rmxVzxGrwl1bM/MaQecDnQKaX5+guRS7E0e5qgldQxSGDELYx0nU66KXisJZ1lffxhNyEy
eZpx/aU41qfYY3ZUrHtDOfr9eYqeMhQRm8OfKxhtN4Y2bmqXMNBcVFcmXzI8eSGLct7kpEex7FWE
qoPuY3Q5u2QMG9jVqc22FkGjLpW0JDGlUV746FrvGVkwX9TvhsmlM++HcKlpabKpAEWo7rCJI+3i
SqR/y76OEozKetDSqtPSrGXxNPAyZdYhk0RrKljXWXuOk+4+1l5CfGWORsxzcqMDsfUWWCAtE/Vz
yE6CUWGjNaXX6WtV4jzAElUYOjI4A1C9CUiDzCa+DFJLn9wbBW2+ZTLtQWVse2N0dkbYEuBLW33j
43Vb+7A9pgBHeuWHuOIt5wl3/9kfyhtYsiVydHRlkngF+u9VWbSzCeIQ2qAXBEpIKcqzG40PSt+R
cY9r+76al4bApCXJDuBSm10rgbBq5hdzdC6E2t47wfwdc4ZfYw9wqYXkuVsPGnt9b5rweHVmH110
w6myWEwjgrZuK7QD59V1Pc3sJZ/dH+rpe2006bGQ/aFW/G09phs7qnf6mB7AdLfwzpkdwdlxmHk3
z2EhPDg1wyxwHzvVE1RMVq2/NTTOmMNyHPC56ebb0O//1bpmHAi+bc8Wr12IUy5K7mPLSBf/Svym
L3qnpcWI679JwR5qvU4KKVO8sLv8q6RgNlaiTnqd4nujf1uMwEqzfGNnJZK4T1R5mZeKN0RQ53Wv
Md/7Plg0MaEq6FQTJJl/xp7LMceYIZZ/ftOlwif99/90fxW8//oqv269xi8wrgUyHLF20HwOCvev
k18DJNMP3vLftl7zz2Vx/urrmBbYMoWvhqb/ra33h52X8iXsbpjILQ0sgGuIH1Tx0tbDbkyppqlZ
lki+d6R9kQtBT1Oy55SQn2061XPmd9SSg4BTC302lHgOfYFrolXJVo/BW6qNhVvTf2x4P3g475BP
GAcy82r3eVZdB0Pd/uc/vsvKJtoGGVgKgMIAiHir5ux2kJ8AYSdlegvhnzd/QPwZYWsiPvmPeTrN
n4Ng7v79f798ST//ggrx9UW+PZzzrGMGdQmdZ4Gn49dnU/8FpxPyAu2nqu1oM/vht2cTXwaPsyAV
Nrd3zXTIb8dCUlq4LQ3Ocfg9wEn8rWOhrv23ZQOjJkkKGCGIH1+tn98PYwy7haCk5T7BXcttd8Kq
rcxLOYgEO0Vm0SUs8pEYUx2b7Z1aK5YBggD46EKLtaQPllgTY3YzRopqTztEWAZzlJFnu0AmrKid
9Lpq8N+CSbuyaNxdavmk0L/QGXiJzVjdM2JBJaiIqPqgmEGr45Ag7T6xyrdNcDDh+5GRmJahFuc3
dkWTgxiYzfdFY98FFpEIJWWOWcgh3FSSZvOhA1SW1rdTnmBaKlOkbuk4XkBx1zIMq7cqnz6rUkG1
G7udMan1NqHUb+ErjIMUp+xXrt7tTLTNaCiGZa67NNS0FF8AxrzilqufwyzKPvuW5l5HB1lOBQ53
fjpNrlMnEkfeke1tFVfBqQsp+DGmoV2rBPnZrImaazlGh0LG49IqtFuqz456xizXrbSd2TlryjVX
oT/uI2hjURXftgkQBGJIeGBAzxRcGxWcPDF1ggx5fHbhdRqFxqpq1TWfwuYeLqNsXPU+4nQ9Grcp
wZR922TRKipEtTKFsWY90E8cUcUqh5rg1Zr+qGSY/0OndlY+xl0vHhjWDFlATLjGS2YM0OODiYxu
GMR3/cyXoAuxyoaLpjKRi6J01ZATXoA9WVqB/hnK5rElpLqwUjg9jnpwopZkhgpDK/8yNf3Gpdal
AihmwxtLyKzhJOoOsmIZqqdqPoxxQwkjJPcpKrbg5xXP6GKDJArkTkOhQLalmkOrV1Q561t9ctJV
kFnmKklMDqgkH5mqpaCFtGHPNX9+Wlr6TNWJcFtprCc8jnvhAp2uQu2SDiWEgUJkcH0ymgtTNTsp
jjatnSk1r7MxJQOX11wdtNc+oPxMJtStRgVhGcVVrwNHyxc6KZKWe9PCns+GmJH4aW4I/VyNDXAO
PWnlAxyB0ut14rKWG72PUbTufP/Y5sFLmePA7IAhRZQOb3NX3BdVmy8lU4Rxqi3eDjK74ir0NFKH
ck9FFH4UiwIkKZqKms0sux4B6OtmXXih37xhabHwQRLuN+tIfxshLTV4J7tGMunscHVMmT3Qe22m
9EFORBH1Oy4i3U2BD1f+g04n9s8nAhIm0NvlPfmTocB8vplf4dfFf17j2fLRpElMq6QSvq3+2i/A
fTDdWarNO4/7/e+rP+Qf154v/sIWGpG474YC9i9QwwQjBNhgfBC7yd8YCvBtfT8S4IXwFqqzYM7g
gW9wTr59555HqHZbv6mN5agE/QFqFK3THVyq705vN/9x4/+vXGYYjfK2+T//+4cd5j9fBTncJPOn
GlgUf/gqlW1lbcpX4SLNqmnnWAOLuthktdQQzPD5DfhC/uKLWv+fr8oO6pjUSM2WAGc+lH33/xYZ
bYOVHkNY7LMKweFovS6jzFQxQzwvdgy5YwHArzoqZBm8PjHtY4inddP4qQ4KCTgk6ptMUuqdmNrW
wNLo1qgDzvrDEGaebTZyI4M0fMc2glEsiB1F8+rCYX/k9vbEDN8eGXsO+MCSiKnMIs6r+JEyx/xO
K2wUcQMexxHaNCWRqG+kCVQ64E4MRmwuJQYFYFpm8UW5zeJPyez3YTByhn0GKE0czOOFvkk3ZuKx
6FJHQd7HjyRE1DAY7FLYJgy2zIOB8YzwkEGyma1uoSaFA92im8zaE7ADb2RJVRerT3xwUFLnAHEQ
YtqsQT6SRZQO4GUdjsQwypxOamNo8OYNC1eb+oZKaC6+/5xT4zxv+/M7DQ7NHJzcpW0/3z5/FuIn
Xv9t7TB/ARnL6I/kPadBVolvawddhzqJHFqiTTGXFn7HoHVpCrI1/p3nfF8XiG8nRxQ+rjI8a1QC
cbT8m/jA2Tb8/eqBgKhpvLssPDIOlyRrlvm+e4clMR7IsRhyTHz5Pbxs+Mo2frNmLveJMgUQlO9N
yXgnrezZjGMi7JrbGGcToXwB6lrzdCo/vaYZIpqTi3u1jutrJQYPlKcpznUrcyG++B0sGiIgxV09
d634cTFulLjho7SKUX1qDl5JI91EkK21Sk4F1T7U2IsDB660kVnr0TXY//okSKFKyb5Z8QMloF47
NDF2dWmjxrmPhTN9wZpzHBHhwZSp7y5ZucgKPwiGr3pde69N/TQgyANZv/AtvZpwU0ML1aswjL1v
aoReRZOeFL3fikq5CpC9ZeKHKQfjSR4ZD8SvNm2O/ohPDgJZUlFO4ydJvkoCc3Zhtgj/46Tl8TJQ
iy0lhc9xmL5ybbyPRO2cpdEfyiw+RGq8LUXxJYvljVU1m0rB/ql2lyAKrnIXT2A8vUxp8JA5AKdt
B5Z7DIqs0F+nkKY+sNgkACBomfq40idtuGl5H+uJn82n3nbRkkJWRn5ZAvk0BEnjBb32MdKYtozK
UT+DVfECO99pGVwS592xB5gCcQyjyKEnSbuXeKkWvl8900l40htRXYV2H1zK1K1XNYPapbQdTK6D
u4t6ola5Vu6HYNqMKViUfDEHnBqu+dRTq1CuBq1cO0OiepoVg1rpgbdD5+1dkCuq4dXCifgla5XC
nBmQxJreNLESAvx2NlmPEVluiHKQxLxicA5JTt1DZE4rQw08wyHeJIAV6wG/Hxr8Lu4QvzVxg9oa
NxvcfPvMre45VXEl149qYbkPQ34XGiytqn+Ji/a6bJubSUWzKoyNlsqP71aGv94v50YPUhkmTjFd
OPOx4Y/vK8e2g8iekUOZQbayCKeLrnXnNHls/eCVIsr/dOH8IygEKrv+ny+6h/mo9u//qf9qkmTO
L/Prec3ifGURJcRXCH4ex8N3ay4eQFZj5qMWJj7+4rvL+iztqLgIOUfNmcbvllzaQLAWcu+2beNv
Lrm6xRf5YcnFO4hzEGrsvLT/+GhovjvaCvgmwksYxAUBZrwO9WS8Jjjx9OHaDBz+6iEMnR2R46Xg
MEIzDy0pkMsSLsYNVlmQqNjCKyvC7x/WXu2UKATAuK6sNvnip+VD4Y8HfK4RkkJ8Cwz14Jrqoa6c
29FsHxTpv4BETk4ivWuHkEuN0LMbGdZEuLrQy7qniqIv1+6fEbw5W3Gp18yTMmJyr7m8V2AFyfbR
SsCBxxpxazkiCzaTBCUZK/W0TqJ3sxiehMaZSm3QRy1hvGa9r6z7lCyh04A4HhXlXIgIv9cowXi4
5vigNnQKdCOdFKJ7NvxsHUfI4KMBlWlIH1xfvdPGGDTJuKdfoPQsBbeAKB5SlbJapz06berBY9kw
YQZvx81Nhs1FmOHOr91V3eJf0roTXrot+O0FMkblO1sji7bFYC7sGYLSn/WpWTdO5rFSeb5yXerl
fu7LrGBCFKuYrFtJM03b2jvQVUxHUlQ1EtJKegm0cgvb2nO7VwlRLqjsfZ+42zkG6g6VB192WYKR
CsggBMgDMNdouLihdPWc9fImVUKvZ9jv1AfeDKcm52w4gY9zsdO06wAUNDD4bJWic7BUr6sS919W
EZagYLeLPH73PZETbc6EIaetVEtblFRHFHSht2G3TtrkJs4+HOcadQAYl0tlATg1u5Bv1GQ/9t1A
Ugdvmxf52SkMKWnowuhgQLwq9HpTTism9Z6DIZtKTJR5LNyoJMK+9+WG5Zx9kHIIe4GRzG5vVR2a
OwUNGl4SySSneShMzWvIGwDNiocHM+fG/mK3/PgSfYkX0IuDhHhC7/Ug1tgiN00Y4GjclpK8gdae
O5+mzil8rJT+qh+xl1TTOpcdcZz2lDPIt5rpoXWPedsf3Vau5lW9I+2CIU5+UiwUrrK6vGhNdcgz
OspV3Tpmw+dg9jeOlW0ddLe0tr6McPuiVDnGTb7ipKMs+8ZZJTDIFc3A+m+k5ipzPys7JwASew3D
NZcd32cwVirRXg7HSGz7xnL2quafZPkYRjSf+pa7tQy6QbVarKqgl+sM9+ko7evUMhgHZzCSB13K
Nx5e7C+kLigLXM38Udfu3uNyev7HHMyF/tM94j76YISZZj/Bas0v8OvuIJD4CVJzKudQ7rIUf9sd
jF/wnNPE8BVXQxUPn/Pb9oDDnA82VPAxiBNERn7fHiiMYOzKi+lcxenwFH/rNq/9N6mGF5pxXxzL
Sd/Z8/bx3Yk8C/UsmAJmuVoLxiFTWEMRwfG2WPBqQgjzhN+wkI+S0VTpHkdzvK/yK70wCKkdykYs
zAQfc7XryXfCHFE3XRPGmNOmxt2obr9QwWj2rr2yx/rLVMiNn78ZoEjEmJODGZZZdqcHtMFKUdEa
HoJCnHpnSRoEtIPtyucmsJPjSKgXMlR/j1m93XRtu1QLJT+o5IkrxmuFWS4TdfTS1CVbnBy4BR1t
oW5pEloycfwizfa2lNNO1bp9TLKanpjiDLZ2l4HPthK5y8ZsWcBHdDWWVNTKflCvVGbM1rif64mo
y9yafrIRxmLs3lrjzRoUwjUg66a3GIhfbxyA6CEDz62EVOVll9ZouWLY3qiPlKlrG9E49woMXt+Z
qeGryr6Zw8TORlYXdzoi52xj7Z3FERZ6uZFwQu32UOoGxc4jmmgQeKKUz1TE085Js7Cs8UnF+bGT
DxTd4IsLtlAg4+QQy9tJll4kcQM3ryF+MDPZRvnOtq6Ef6rs67B5Jya+bMKj5q+M9nG0afPTgCGW
QX7X9MGG713oZzM7K3g6OmlT0nZrN+fWfOvi6XZy3VXXJo9O4uwGPb3MTNfWudcN/NC5GS1ZwtmC
sLCnS8JeVVAchwn7Lz2nuIbd+3741IMe3K66zCNS8xk/cXStRNFpq86bwUvpkncYv3M1Ic5W7hg5
1O2LGB9A1y7KWNmGTKQVRPWPFs7zNB0nzB11InBeuF6rLKVmh59lXF2TZ7CXuoWW3AklOrQWHzeJ
HCCushtKIv8+DnhVubROshUORB3ADnrRVctsnph3moXi7K6tAh7EcAi7/hj+P/LOJDmOK+vSWymr
8e8y7543g5qERx9oAyAAcuIGkuDzvu8XlhvIjdXnkEoCghBgVA2Vg5TMMskX3r3m3nO+k0DkyYdy
Fzsd6PjwBsjIarI44MV4xfEFpepe45mmor6dhBot+rzZpbPOxOATYXOxxCm2jwkIZ3a/ligaGlPA
arokWmjJydTrhpZ1rJ7/33ml/Oinajvo1rboiiNa9nRRDV8SiSarg5WPNQgs87epu4xgBGkukXbp
sNGes7bitTVVqx6TmW2DgjAbzEP+Yiqt80i9lUV6Hrnp6FXuvnSAvpJTYSvWZ7TwqzDgXMeOdZPW
Opwkaj6+nd5Q4ME/qOTZwfWtXRywhYzDY9vdqDPdxUTkPlm3wkFnDwAuG8Z1k+xc/67RqVhb/i1R
317FBzbVXQo/gujGu1B374pZfIFZ/2th8b7nqbuXwt125J+aDnkXTrTO6D3kpl97WVztbHN8csm5
v6RI7plJ+KXVwdsEVXmtI0pFuWSgTGWqQQO3MtMYnYUK0Kcdl12mLjFsnmVG9sO2iofKpG6Qgw3Y
EYsBDFepFlUTnEu8NUN5nN9qHEKb1ud8yKEN4pEA7ssMPcBZmL4M+nBQm3C6UwtnlQML4ihxaMLk
OoZ87kba2p09ZmC7femCzqhpT9Vr0ykR0yULq20QZAYpesVSO+itbM8a3/WyAP5DOK4qBade86QU
RAL4njpcK/4nl32gA0ZO48ipZpPXGBdjZyxMcBq62NkNQmfGSiI2QABsNfWsqrRFWWs7oLsU3Nr7
kDOuEwKKytV1ILJPzqgfREWObTTq977dnJkIQpVgh/pv2RrMQc0qQb3qSA66uFccbAxJwF/vfzbV
Rw6YMMBaUmx0InvwYYA60KJvegPxIDnI/ntsXbbVbaMAKAmM4ELnqf57NhQay+r7h05yQj6UL5jz
X/Nnk+D5UDlX+0yOn9ZfhT6NCCrwdij3OOxpmsGf+WtbgZKfFjFielezaCz/ta0gdtAVOibfPw+k
v9AkmP+il4dO6veGRsNZsBPnX/QZz/dyV5GZBeVE8nBo2LbaQbr+Q9MF+W1lSexnI8eUstLv+4o0
nTHv+qXfV1CcS2GAvGmDVVma/QaCGv77L5OS/iE9/dsEUnZc7/04cdLCMJK2KGDuG15WZmDnp5zz
jVZPZ22eNOcvnuMbdZn5Af08FhJOkhxM+vkz8ejljTBNGdlmyFi5uuuSIiGgWJ82pN76eyqL2Nzj
EuI0s8MVMXE6B7oKooBaWvQ8Q2WFjsxZf/CL5lLQC/zR/GgIARMOUgA0AuwyX/+iWPaBO42xyV7C
J18hSNSzpMAV3vN67FR92E7CmGNaUn+N1iS4LO36gNFs+/7PeOMZ4KFEgOOYlKuFyev76r6oudMn
emFS0WNNjIbSPba5nu1DvE0fXDFK2Z8umKgeSt6wiOdE4ddD4fsOU1Ei/iyc0iJFnKi+Mb2TKUIA
eh9k7kWsXu2X969vvound5m6ObXH+ZviCPx60I62aQ8GnI3wWHWrXg0xjjvg1uKikxvIlOkahzEc
m6kzFz1L2e/Yk799xTk6/Dw8H7Q5a0Rc4jteDx86rWvnHZ0sq8KXYeNgUUPg7XHgfuEgiDe6v3n/
et8acFY+zS86X/08Hb18no6OMGksud4QzB/KUbWAKencEjG6oGVtH60y/vbrIwpVF1weIDFE1K9H
BBTXi7JniskyW1/6AjcdutAGmgg2M2gSiFSE9/6Q5hvTGgMamjkHtpDAcvIqxcKcOttOeJX6GHeF
4qbIGAwcRr07ZHuR2FEJmuu8q82cBbMu6Bn0BWZZO5KwKFKTAwZI4AA7XFzqziXNz2ZfO83GSknd
6cdYbDRjIP8kd6+qpigX1J/psDmity/VxNIvpjZVtrLzCxqjvtSPcBjEtcynfi+0LqNwZcWrsnUs
MgTSgHA6JUYMaSskeA/GIqYPISfBoaudfGi/auog3BT+cNGM2XDu6329Jx2Vqk6UWeUltxb64/s3
8DR5ep580NohdqdDBa1iRsO9fE1IVe4Ajbnod4Gt4Fti/wKT1P4CbZNWwlVLzc7UTfJiSVc7Po/9
b6hZw+55cZ9/Sia+I2cs/f7f/3ygL3v+W/7YPTi/UYzQEBZiJMBJwHv8h77M+Y1SNaUKDOzUH7T5
O/5/mwf0ZVS5ceBZgql0FpG9KFmrDi4FhI883F/Vl/20NDB/UNbQbIthHHt2+r98R0r4yWGVIKoF
5lxtNV+glWeqXaS5nv++pfzbafKnWZplEK2nJjQHQBIWxpOhxkCYbaK2yzSqwvMQlPVahpNYpFE+
c37GS4FzA+bQoEKInn55kmZ0FKiGBilxlnuczGB5mkHunPyWpB4j9fq2Iygitm+7lHabW/VQbPF/
vXgxrn7WVczT8KtlaR5yDijVNDSCtn1ywZXPRC1ZCpZwz+pdJgrtBoB28cEoP+965mEsOPL0jilR
nc6TDZx2J6L3ioqqr9Zm9j1vsb1TkWxbZ5d0nLvK3A2IfLAxPiaIIBQiIChuovkfB/nt/Wt+6yG/
/DEnS1PcppMTJIR8GHanrNly8tp9bRt1ZyjLLhrLI00EC7lbEV+9P/DPu+D5NtBVx/7KOZnW3OvX
SyQJlIXe4U12yc4e2spZBmMZH1kaYpxZnVg1BVnEHQUkLZHmPguChyjkJqSaSRnO1UhFMVJ/rxIR
fWxBRC/f/4FvfGk4aZ99tTSHkBq9/n2aQqJVF0fdsm7T/MLy+7O2BLQjE6jTvz4SN4BDCXZhKpon
+xFQhbYGIqfDvqs2cLpGezuqzqcAVv0HmRM/7fa45zYXgyUZ5BeS19fXZAFqtKgudWyt2gRQkYZ4
JSfrouULp3hFJyAb4PJNQ3L//iXONPOfvi0arWxImEgsGOOvRwZWHiQZxpGl0dfB3rFx/ECex3M6
jZCqYE+1iQYkL8vd6j6zx69xPBpfgt4t8PSAmfB7+1iHw0NYaeGn93/aT5sz7sn8xWO8fAatndwT
mTOlVyNg8GZu9jWwRGYV56e6sO4JlNqFqHQ+et7zxZ5MNMjhqU8zIp3P553Ui7IyHm7UGjnhaEPd
Q7ka7LbkXCOyO6wm6eckQleq6Ig1EjfIm0VXJvGDEVbRZ2pJ9HyObtRxDkjbuF9HxCQdHc5FXtsG
NtAoAmIfc701qJSRmXWvjqLeYSinWeSTKH/MJ6UCc11eilxVD42SjfeiNZ9alX6nP2ndtteQCqQm
ufSLts3rbZrE+FZLA6ECeXXsjwiHqhoEzOS3jFvbjfPPUQVyVEuCh9BWKPhOcbozXEm4FtYvAlnG
puq9Ko+n26InTKAJgTkuxirOTeqh2uqXH6bFrGoIgWAHPd/J8ghjwST3LGiXtfDda8Wyfhh8XZio
ehtgVbpOKeId3x/yNMeFVFGH5A9TFTjvbZbn04nMBZVZ6zO6s/LD+zxLAYxYziCvRoJ1F249UXnK
stD6Vso0JbqolkW8qsn0vcxBozirNLLii57S003Y0kkkvHf2MCHcge6d7SWql7XiVqb49fltRhOw
/swNdfQbr79IbUBR7gdZu/TNaFxMUpsxV8Cz2p5+7vu36I1pB7mmEPhG4KRxPHg9VIngDy0emXWV
mdpYeKtq02ky2/qdBTROzapVhAcIQj9V6PdHfuPj5hK5QEuQjcKe7vXISWopZtwLFMuN2ezsPrE8
H0zwhjLn5wkG2UrM6slfH5NOls5enBMfutPXY3aozOgEm1iiBjPYjm6Osqmww7Vd+82d4o5rE//m
B2O+sYwTS8Nu4lmQhpz19ZjUKHihdNGCQkJ4FUeXvWO4iwx1vWrTMBHdwiotrM+zLuj9qz31Ozy/
/i+HPrnFXWf3kF8ZOhXYafIAaU07UxpYa4rLZhgOxZBNxG+l9fApm8zxWw0E70LDjbQ32iHaxCqF
XfLhdq1NxTyJjH4V23V0fP9nvvUioNBDLsuRn1X2ZJYPAqMrycBrl/w/aBjQJBBhfKP12b43o3pd
VsQovD/iGyves8t41qmw/Z9PKS936praR9owsqoHIF0Qd+pgnVoMIcNEMu/7Q83ulZ8WFJfkDvbJ
OJFJ6Hg9VueYVT0oQ7s0CuEc1ViIz2nxvQi0eh/12rjWk5DD7EQEYnzE5DHSSmD6V5MbQXz2WZCp
FpoHM1qneqdCgZTxgUSYJyDQ00VR1yMxiiRCBKqBpM306eRZhkQq04DQGIGMtsS81Xpd3mrM7RxP
S/XRDx0F46WxofSOlsKCDIXUeZH7lbUrLFhaTsQ+vmHfcfU/QZ1Lzk1mu0zcMlzn1YQ1Og3UZYgR
cRGCjV7FluJu8iK4e/++GW/eN8FXM+PN+GTn//3FQgypX2YsX+xB6aiGxOblSWJtIot62KCAatQR
Da5D6SrqilrALLwAbaL0uTwzFDMgaKwDju1W4WUZbqeGdpKp1g/qhD6aPNHmrO+wVlv4UVdw1szL
YrL3ZTjWV4Udw/s0jRgn50iMvTX2u7CwSHEDS3E2lYnYNtLCa6uVGNSMTNJvMpyOOhHHLyNVug9e
1TdvAwdUqja8qZxvX9+GrNCRms9OTJnL7KkOrGRb9ihyXFdPvdTECF3X6J7fv/lvTVlgci1VaKxA
2iwMe3nvq6iNhIMQetmFzQ+FxKdD7FDzzRyo40kDijpua3JXKzv3hqIXH4z+1vEDgdmsBOYU7bIj
fT18x+o3URRol5FqJl+inOtTByZotbAvYEk8kSO/1xLkReWAZCSXfkGrDz92hwnoRziSwGsnjiCp
F7BE0PTlt/fvzqn0YJ5WbeYi/mNhf3CemT8vXk2z9cu+c7JuidzepEMGKyAze3vRl0V2bsoghM7p
nhOA9Rn02S3yy48qw2+8FGglqc7zS1i6Tw/gdp3js0hSduwOsBBTj6JNXtqP6qjeFjYKLliUmfdP
LppCH5USLp/2zeuHguLWGQ2tZM7MjHCLXUdfZHbBgT+KTPJj6MpquIqvJaW9lQJO1lMNAgfe/xFv
zNu2yo7I5OJnG8nJUtr5gGkDwjyWbetq68C1HtsWKVJtOv5H7+BP3Yb5GXMAIHCJoimS9NeX64wd
R3Mj4Tim19XDoJIX0CJzmyvnyInz1lNtgHuyV0hPGEL3WsaAZupI6z+67/NadHIgefVDTq7ZdqKS
zlfeLbtJUy5t/0va+e21nyTOHsJzue6kuVUDPBbTBFUuLRIqyMZog7sHtvb+7Z8f8elP0fgwWTPJ
R6Qb9/qe1L4bKGna81Nq5A9ku6FOazGIiwCJSN2E8QfjvbE3pQJBQY2ABlbQ0zAqKdOoSSzG4+Az
3MogmhGHouqOREE4i6lHAoYQKdgGSt0c37/Ut940NEzzWjtf7GmBTZADV3bW1JHBUxTrfkgBvxYJ
bL60L3/XJP9tLe/n2jKv2suxTnb7qoqRxa/VDihBOkSEHTU/dKrLSlHoW6eOZ50OMkq36uptb8Mm
DLPx3EKW8cGbNs+qPz1dncYLUuA50P3kZ4AhA59l05LvyrxfaaM7rc2Siv/7N/atqUvDruFSgaSc
4p4U8hD6VWoR8UxbUyFHQUc2yNQ9rNqxKuH45tMWekq/eX/QN5+mgY0MlCb/rZ4M6li5m6QtT9NV
82yvjhphZIKeD/rY4J9c33zCxWjM9vJ0KG3CF9A0FCqtfExBY9jF18CqO3CXTJhUj+FtZ3V98w+u
j4YdexyX2XmG471cr3snNHI5sJ81SgOcTTRlBMDY8pNVA/D4J0Ph4KMCTEt+rsC/HEobJ0cZ50Ks
Vsfw4cYxx+UQOSs7Nz5act76/KnWOzTkKb7h2X49lFn1Y6pheV5S5nH2oWyQXVvIa/UsPqoo+M7y
UYozUjX821+/RqYcjeq2yu72dH2nPtDYEGy6pQoK9nYyyTVzFbe4hnP+0Uf31pup422fibsO/zz5
6BpVcZWyYVWl8KRwFsjJsourYttn8Fbfv6o3NnWE2XK84oxFt0M/eXJShWOrOWwaFAVmZziKJ4fl
a0tfNLhJzStfOl6uuAHpar7/wRT35tCwGZlbeJa6ob9+klXpWjLJQhLNDFBrvaF6Rau6l4Ek682J
O6KwUN4sK2oU61odmt37F/78+p/ObDxJqnrgIakFnVw5ZYa4jAtqeqobwfhPNUJOxUCf0WRniSOw
8GQgNc40oXIRt+55ZKnljebcJ12brC1kBx5yhmZZ+W69GRoLCqHok4MIA3vNgdYle0VzPzg2vvVe
vPzJJ1tgCyhvMSQ52/40dm6Nuu3RirfFATd78cF78eZ2ltUc7jubHQpB89N7sZ2diig0C4VqU5EW
HLvnwNfKWLWOe8nhb9NUMXs50rHPdX1b9Si03n86b33lvGNIgag+AfI8+QJ0UQYtybiUBQvwPqnb
/VCMemE6PyYEkit7aC6n0Fi9P+abd9fGx0Jfl5l6Vim/vOLG7zjP9EqzbGWg7XSnwmzaQMWSMUim
94d6a73jlWezpOJGZFl9PVTgCxopPWdKY0LYx5c3rqIE5lZTCX1txAZGVYxj3j8YlGMBrVCNh3pa
xI71VI8k/XnIKSCBh1kXV7vzR9+ZnxpCnzzbrD+4zrf2hiwIFM6pt6LfOtmm+vDjDcjVHNeHtDj0
Iss3doL3MJ0ID66ok75/hW8OJzQEQeSrUVg5WRuGSU0N0fFJx7BKN1kqqlUYZcNiGMAokINmtR+8
pvMrcTqH0PxHKYL8h5bTyfXNVqiktSil2QXM30jk6bqhR/37i/lv6PWjwXvxCH/q9R/++58ixJXz
Qa//+W/5056mG5xxkciAUebN4h34E3HPo2dv9QyX19jwvGz2Ywg2+VMINU4MCM+cmRlZoLOj+NVm
Pxbk128E1kWKeST+QRYmABAC8esvu0yLPAWOij8tic2LtCKHzca29c0YXRNwuL8ucBFVqeGR2X2F
d2Wd4TMCoLcq/OxccK9Wuc0OqqmXSpjvZYZRCcNSFjrBHFHplViaXARtDS4n6NwBeNRgmeGCCqR9
Pc6uKCfaqKFyQyP+Br+94/UphW3ZGMWiaSKa1+RUFFN5baZEWgx4aakaNR3CwboNzx0zEl6el+o6
drMUgzyNhbjrik04e8nQy++rKLeWU43VjHb/tM+ePWgDbjR7tqWZKDTWfQAAP45cfZETcLaWKSlh
PShmL3D80IsZY9lGA9zc8XMwhQvZuV9D15SHoLZLrBKJtuvB6bbCaS7YAPZ3NRPXgniar709xrgj
huBSpoIQVl939oUCCMVsaduMvklAuHXsy+48md1HucFdMFJ1EeE4yO0s9LBKH2uXaFGqIkaUXlRx
eN2FCZHeCiLw4keJxNArovHCSKIVEdk7UQ/o3KLDEFZ7o1PI+O0z4nqQLGeFLbcWVHE2n+WiAz0r
uroc2bJgtFCkXe7cxsjI20E6FsB5A2IMcbq81ML0tm5xjHDiCZaFVmhLa3aDE6hjXGt9w7OGPfdg
KN1NgXncmXyf0KTh0aww8hmFCng+Tm4Hp//u47w1OgfOW31F8++ybr6G7AgW2gRdAcNujnPXmh28
OHntmQVjEaY3W3yLJP2a4/k1ZvOvO9uATfzAUx8sI/zByWwU7h3r0M7WYaBHuIgT/MQ5Br2FOluM
m9lsHPzuO372INd4+3b2MBrAi2kjULv117C+SMvpjepyKAyAkVVgwd/rqmMCj2GnNIMbLPrKtj2s
hoTCOqQvxGpZbWJZLxOzH/CIB9gjadQhiIOEZORjBWGnUA+9k+fntA0jHCrp+D2RtKhbo/oyEVfL
0a3a8c2NFxEN0mWkUPWyhRjOM2zR51gJ3GMCMOii4lVb2CjXx4Q1yGnJkguyYCP14FHNCcXt0MtY
irPUQjjAIwuxqIJsZ7U9L2isHCKT3AJ/zINLJ64e/6ev9dg0zSJf4he8dLDv0CX5YK98srI9Tysz
RAV1IAoH+7ku/mI31vlj4Zou0deuj4d1Y0c3Pv5J5/Z58v03LDTond5baM6e4g+wE89/wR9rjPiN
3ifQGbLObV2HPfvnGmOiRqe6isoMigvld3bFfwnKWD6wTEPgQ21GNN0rQRlCS1A3cCpYFuDi/ooa
fd77vth0zO54fNYkzLHUEWb3LFd68S6kjoTj3GNvMybadAnhiMhhx43o134ArSxJaU3k+zSNbksV
+yfYrO2LW3f1+1Dv4Gz++AF4nCADciNO5fC1j9c7RGdAhPbGJeHBSM4UTV1mwbeJJLL3xzrZlM9j
wdjQQQOTTYPw/OSURkN+pL1C5mzFqdAsz9ISZ0z56xf0apB5m/fijjb6lJiyYpBMu7A1oOriwhU1
KoqjZWz+/65nvt4XQ9lFiZpiYKjZH5Swisc1PW3lo/PT89t7+pYITtao4uZWGf2S1wPpmsyTXiX4
vFbNRyV1e0/Wkc+GISxafOwPenVIkuaHIJ4epuciHhS59I3ugX/ZK1J+180t3Z6H3je/WllwPpbW
g1qmG9Y2ZenaIHD1poTrbeHX1nLf66bUK9T+7sBZUC4Cv91I+ti9AwmcyBzbybclviodBZEthgu3
iYjQ+xxY9xO59KYW3QCTTZdNN36pkw6qKAnXi7CMUStO+ecgmkdhLSs6sZC2XLruuVUcXWNnpU9l
dJXZ3xp32VbfY/J2ot7ZtcOlLzaE5CyUaa3zjyh5yJqVI7c+9niSO+v7OL9I2kOdHYx83xnf6YMu
rOg+01lp+Ted5OQBri9UYJ+VM1jopJRSBBXxda5cGP1NU+Ccv8j9w0D8YHTVtbvauooC4uTBoPbn
re7uBhvIOez7lrA1M96lBvnItufrNxarxzjCJSiviThEM22aSxfvWlfAu/zWm+fhcA6N4BqIza4J
a3MnMl0H6U80c4m5Wq9Are0GYcm1FZpfQb+5G3Cw8SZqbeOs1mnQD8S4ScwBVnDI2LhB/FuIXtlM
fbbBdrlWSZyzWWODPl8HhgaK+iZvxLIttQana4vfn75+mtFHEnsRshbWgACtflz5eXzbtuZNDxNh
4Udzgk6o7AwITFk3JfwRsRXyupLWyplNqCTrsCesCuiENuYEr3O1ozWMKxOsjFoZ8owz7xHR+dqs
bc+k6w0qGftWt7IasgvkRJxtwm532pAiRLU/tTcBxD7aXxsnGL83tXmhM++FKVqR4pLVc9uwGZxG
fyGDdlfBSpH1teqDaNGaXc0LVaJal8S0F5teigPNsk0p7IUk8TEOCKvUNlnw2TKPfb419e/uFC+b
ItriW18q2XVlaxstx3jgirXR3ETjQZ2u87Ff5gGWBF8ux6RykLGPa+qS143ulWKEVrBO2PNm8a1e
r1v9YMNMNHy/XpTFdJZV8gYdoWd2Mtwx/1XrWDUupaj2UlF0T0PrgwfPWZXDrRvT6TflBQAgsTCD
lKdXrFtQhajjF6m4KZ27IfveZeZnif6NwlVGBy6+NwrFU6YzbTwPiNUtlxxIwJy2WrgjfsQT2a7w
yVfEmRkiEfsSwwCww1VfbcNx2ZsagclH6UYrjfXFqYw9iikPZ4fUz4rqDnuukoerlIBP97KwzrPo
upRrvUeMIC8zFdceJEf6dZu+F17TB3stvNWTcdmoAs3q97lypeqrAfhBLMBbrminLdT2bsqPzVwK
WTbwHsH2sWVPFxh3MSGeOe1Bj2ovslpSEeAEPNbGMSD7l6iA3B6Wjn9UipJa1C6Ib2xo44pFrgjZ
ofbeyJ7cGFkeMYlBvlHgRwjxzQdiOEVnTnKE+aaGOs3iOwOEcqB+gi65tXHESnetWkczfsybzWiU
MDs3gUBs6dwM2mNPnnoSr3TQcS4Xzu1KnXxhNuzRKgMzTpPbW7JB1iFCRTQ+iyo0dpV132aZhz/K
qyANWZgoI3NlEGKsjiHAxGZVTMaZbyBY1dtVqlHoa5yFrV8PgJjV9BnXpq47XCJFBDfUDQNuGhO4
7++LKQvXcaN328aY7p1at+9qTb0EE597MXZ5OEy+QQ6MreX0iypyo0Il9MKm+WEZCqAg3xg/d1Uc
3yvpUUEnqDwp5bfeBw5FFzk6cuZNcMlWjx3Kc5hH475KQF1A/L0okzRamoW8iIXBzEHxRVwq+cZl
HuLLD5PsTA5PVYm/xHkQ7RdN3/fq9yT8LgtnYRAa0zeebzwx/xTJniPJKmDmJf7Qc9toU0/RuQng
qmq+VgkEDsD5C0FslQ53i+LVvnGrBOZFWi0LlRzUMfLYTqyG1s+XeS70R6dvkVx2MOiz3gaq4Yt+
5rV2HEOtjVZFj2G2pn18bMRtG5Oj0zrBDAfwheSO5OmVPrQG0+iwx5yfrJMcZWkXt9bvyup/w7Zb
zLrgv7eC3vA6P/2vOE/TNsPrmTVhM+6+/5//jWqFksvzH/5jy238hjmCHTd2DZX6yVyc/JMRPEs0
nwt6szFU5X/5Y8ttqb+xC0ZvgVYQA+azkPNFdIRAI8wGGRnhnGr4K1vuN7BDxDpTWqI4PFMnaXW/
3k0lHdY4jngY+ccUCClWFFJTSjate3Q+IvYUsxvP8K9eKr5Buu94J6PyhzEHwgrSzFa19B9SoIEL
mBKV58o+IW+5u0xk0501QdbxIRCnNxkC4GsEpi1SxD2+h9zLahPygf5YjMnN6AY4OIKzCfq9UWPG
jtLDvEoN1DaHYTrEkqoR7YDPftCrNzHM1SoBDhYP3Q85xp/62mFelfkXGbj3WVmEK8Nu1x2fH3/f
VMxBoCwEXZ3stc6mrkBpIh+VYwqT6Myc4rtOTe2vbWE4t1ZJlE6djKTWdPdRlvjAd8Gadc7GDDsY
LMG4MVs18gwZb1K/ukDsOHrQki8MPC/LsALKUdij43WJEa2c3r5iRtsNEUWcIi8/dVTylkpcE6vG
Ml+CZ0PxvdBQ4d2bovVXaSOyPfUlAnKoBNrUknXnrBCJc2A3apEqnX/NA5JHrdI00YiV5pc8qnyi
s3sMEiYgA2JJ+xunzMQncvpCyL8D6Y7tTUJAQaE5S7W7ASLBUjTtK0N4MRGoVW8t3WbKNw7pMqHI
98mYqBjbusWcUCXkROq8+q22C2TVZbsuYs1eNVZNRrLT7aY2/uyWNWwJN141SvxV7WF04FXw/MF9
GON42jaY3cBRhSvNBxHXpcMaNRd7NUpSYKE4J+jpJsq7b4UVXKuR/OaTaxiq7ZaA2LMqs1Za4qwd
2W5NYAkq4AV8fFc6oQT8yxfLNzeTlW1rBQAcKcfhpD8qcczONtaeJBi81s9WIxgDVM57cMlfFIzz
NVs65tr4qup8baP4qfXDN/Rkk9pSrNjIg3Nuy9rnXsUbX1V5H4f4wZHASJQyIN87bJakpxAcMj/L
ti63qHJclsGEYOcyJX1KvZjMAcCmdkRBTbCWISaesy0J38pn+o/y2e8NbZmObBTMpmbXA96YKmDz
nWTJnlJ+yHoNr1r42ZcwhYORK2JYac5EmvWIlpyAl7rMNkJvniKiBC99PdHWWlYkSzIrBesWV4BM
78odKUfpfr8OyAiCkOLc+Xow7Uw3MG6M0bpQ/cC4YuqR6O/d4Mng5XvsK1Vb65N9hOaE6B4XwoJl
Bt0TlAmwLnIbhlq6JC1hoQxs68NuuKjbkfhbmB5BTVa6Jc+L3Ny6OQ7psLlFf7xrtNZdh6G5rhu5
dwcAH2ZcB15dhVuiodZcj1ggAyyXQxIlHv4rY2ENvgIDsmXx6xEwAveWevP7afXfsDKZc0fz71em
s6eqfQ95NP/pP5YmAMb0r4hWmF3vKEVY8f5cmmiasyqYs4MWM+ifK5OwcSTSF0JWgsPwdagRaAI6
GHOmLoBjInp/bWV6Nga/qgYhAyVryVGxwFF+Oi3GFH5ESK4Ws0EMCTgISLyBUNt5wfjoKNZG8m0O
CtFf1HavZKR/QjrhDaL08sYZbm3Hp9WY0jPEFRg+RMYTKDsMRumiVXrarqnPoUl0D/b4EObf7Fhf
qnF9SMI7PVY43E7E+fjFGgEmpDprOHamte9KUtUSJwo3ipEeVYwKrm9wxJUQyWTon1cEMxCQCndn
kSeVso44KJLlAg8+GfbdpC5zR1+EbXaY/5n6M+AXiP1FpWbLvLWK68mm8dwzXaNMWGpxuXSh2jWx
T4Q61ePx3JxsT+3ZWxcHtbs1k8PAOW+n2p/U1txX8orSy5k96pdRk++RkLaeow7I4izFX+WNv/aL
iQ13HX7KOXImfXQVwB21EsLeAg+n84E6w8ABM6IqoJM6q8v7gYQAZFoduXt9vApkyyETKFy0Av+j
wsmZrlJDTktjHMcdmsDAy5M8XI/qeZJng+dT1F1pIPZb8g/dyP0shnZhj7mXR/66S8l9G3IklSHH
i9p/iMtkV4KvqpTam/k8wPb8YUMFnfQXHNHFwTA+BUn5pMTJ56BQv7qdy9LUVAuMMMq2nNQfTsVG
u+xRhNcKpFCnLOMVUpZPTZxcGAyXh/o6tcDsF5XH68YSbEX7JLkllois2HxN1NFKZsWNAljay5E8
XnX0QIkGRg6R4jRf1ZDjV0g+sUoNT33hb7JCXFfJ97SO970dHTo63vRpxL1Us0VCdyOCNdUPWPul
6uX2V4Fs13DTddC2OzOSBzu0gfSMGdTpKKH8A0ufeMDzWoZeFGgjrQ9Rbodkps/yvljTRgCXTRrO
Uyyk67K+NWuvoGXVklEwPIhR3bgyNs8DIwJrJImItTsrQhsZP2RK5ingvUClXTCprhJp8eMPFseq
7HIMLtm6PZ9ZaYgBEyK2tyeyaZQu9bM+PaR56YHHeBxq9xu2FtoD01Kl+TShmlh0DS0Hijztoxl8
g9m9yI0LPgYEJuOyFcksKt+1YGRHoEI4fDf+8J3z8ihvMt8974kRwHS3mDRjp+SDuu97yMHaoO5S
u5Cf9J4jotpZq6Z11nFXXrBlOIMshsrfX6cdXhIWKSXB3dWEIwFRGbtJC2CUBx5YIYbR5oYEiOIF
HCnrUeEIlQb2hUmWVAx3cTLKjY5Q5veq7r9hXeGY8t66cv7f/ySktScftbSf/5o/Fxid8wvmwrlF
rdrzkeqPBQZCPpJ2Ii1UGqRAaP46+7DCzEsShxIWpZN2A/B8VE0sO5yNBH/dL2X3/K6oe7XC4DKg
cY7200LeRyn+9dmHpNqykqWkEzfisk5HueeXrtxIvRs7sFHQPpMsIWIa2yEFDPcprO5L5Ws9TdAy
93Wf0N1kXi/0ZG9X7dZxTN5xfU3PdczLbdbQ7BYAmrpr3CvnMqZtPGGwlNsy0o+x6y6qUadeSgnT
dyuV8FvUWUEMF1tZmpnt/1/yzmy5cWsLz6+SyrXRhY0ZqSQXBGdSU2vWDUqW1JjHjfl5kifJi+WD
ut0tyT5u92XiOhfHtkRSJIG91vrXP1x0nRPc5wUE55YO0SdqrrBG0sbwrHRJT3GNXZdotG9+pXlt
PvvJhWF7mltGz77c7bzWPC2J7PBio71HGMM/4f2Gt1pbv/RDbT8QC3Im9HwmehPkpkmLiQoqXINY
ylNybZHGtPiClSQJ9Iot9gLXbTnjLZoJ3dMsHlxNxRI13foTt5rhbggy2rI+OaFKA9+MbnYxxVG+
qsL4sQ/cLW6fl5lyK5t4k7YEXwpUhW3IkdlsmkKjXpYIReX1RKI40SvTqZK1+77yXzojd7YZAs2F
4ZdkXGoan1V2mU12sMgSe4V1Gy5/6qoggd4vLyw/e8LWdTMmyhd9nmj1zTQ+27NBbXbCRhOLcQ5/
J7sNpivIANRgDWqA/4xqkJmRJKcM9UlU3if6TuvbLYK9MV03EQLhyj8qfv9ZTELCXzQBkArC0A0D
mL4ESXS0s2HwPbM7q4h2suGur/pCW0WzvyjNhCaZn1Ibv1h90/On58Roz1BSx+JaJOcNonOzS86N
vB4OKVPS50Z3Vo6SE3VP+g5buUXd2ftGjjdqJ664jDoBEG3g4J/eREaIe/e2dG91jLATGdGNEFZe
jcdk8s9LbRn1mafVKSzds7nhqMqlGcDP5RvFd3hVOjggWmzuDxXHZ9DdGTYw72SuR8BLhtRL0gnM
6lrY9cLUTi1cxQg+tACiSu0rk+vfcHwC+/zd8XmMnuG4/APzD57l2+mJuSjuDAR1sBalJXE5nr6d
nniLckJa5EQhVzIgQv/oz91PEF5Z185aDna1HwyrdSjT8IRgBMGa/qV0qTnd5O0aDlWQjcEIpglY
+kCn/Nieu9IJZRaW8ERDme9UZmtGAm1pSCuCDqQtyyImSqMdKw/aDAHEzmAgN80Iy1QqtMSFeeLK
vNzGv6v1ROQNYqtlHoVkIwKuenXkFIcsCtaxpmD61zQ+tnqKQfRljaVwzQTatw1tcjqSNaJk94ah
npGh5m/dzLxj1udcjUtif8zxuqZl9RRIJmN4PkmGhE7IbBO5hfQ6IIOVZA+0TPLW9SJNcsZYPlkZ
jRTrPCBRl5ie29BtuQt1HwGW76Zbre6uGrOtMSPLxzM9+moJ9a+4BeaL5G8m0+g5+We0OGN+ou/4
Keplysfs3E6gzsyG+D6kgkxCFVAxKpqvRrqLPygLzicYVKibcbYDiEFT/oOygHMO/wmpHc+FoO3X
KAtfHbre9xCwXXFsJxaYZT6OU+97iAr0imSzFswv7JcBW6gxYSGQR0clGnAz7/YhKy8rctZDeSeF
cvBLq190Jb5iarQOLGtLftUycEevtyGykR4fNBAPRGd8CQp/5QzsmpV22tZluC4N/yp1+suWAHau
fCAX9gqBUaxyIRg9ggers9qNYgbYujOQrWvDyWHkFVipsskLcH9sgqOSXQzE3GzZBwzLJBYOPvOY
m9SGvx+keZczgNaIYZdj3Zz6BARHkFrz3NRwe1Auk2potk2vFEui12GXubjCiEsUuXhO2tcuMJDt
E1vrA9R12d5HTR0bbFeJZcC50nDJyHCiVR0Ua1FXXqpgQdDVxkaM1b5stDX2aoYXDZ+DMp7hxJcs
M59Trb+sbbl2ufmnEPepgWRcGv4et2/j2Fr9RZhcdIlF68R629V61nbnmbiuGPAHIILafUlc67Nt
NUSGKP6Cc5ZppgQbVWx1OY2jynSndJ60YYuZ5qFKXhJJ0EeenHW1c1SabI0TAcZgTIxJZZyGjVZg
D1yztm/VDmTPfw5bNlGTDIt1MN3plQg8h1HbDJmPEUKA/I7gA/isJXOtLiEvGkSK9IZ5hpsz/aF1
URds0bSMFX/jpF/GScffczpvMth4oTJEYGU97mwjIWgpRC68LEoSZtVNPJ2TD77n9PRGnEsBaRe6
oFU12cLOSWLNtRMXq5ZwVQcnNB8OYjI8asLZmep5lfGUfnE5lE+11HazIFqjITCrYTmK+0bDQZk1
QNGMZMZlG8u/RQewcEA5Yp11+kBDIdlxQX/GW3df+LcRU6ur/z7S2xXRs5mPD1MiFioKMu4ajyXD
Yqjkw6h1nydD7kSvgbUQE5Ihh7Ly4SnDAXiAFpfYeNzkUNTs5G7EKUCSgyfMeStR7LASwDfN2af5
vWuKTc8W3KCjUYBQo6hcgrITv2kfSZTbChYNvcHcb+N3USgyJu2E6Gp9D11aay8k2qGWHWXoYOPK
6I2RtIHgYVe+hqVBtG7P1UTttMv0NU4txUOAFXYRYEeSwmoH0cYrpn/ANYgs+wRvZm1dadztlpFU
T4XZGxuZWYLGczzYVegsZkJMUQUHerKtPmrYuUJ2zKcjhri040FQXLBmb3ajKeTRVpuVVnYUU5aE
jhXpS2IZd8YoWz41udRSGrl8HD3NNQ+JUO+Iazj4Q/mY5Oh3tD5Iz7SWwAExzp9aa12affgCz3VW
xcdXjXAoZP1TBB/zPFb056ZzIHxi4Rse0ZCreruv1IlLxd8WmPMsUvartNRDth+wKdyOkGvGmI+0
6sKdQylc9iI8RZN+E9t6tFB0X513COUejb651vSbwNRPUJ9Pa50edmE67PchBMdo+/g7CJLx0HC6
N4Ba0aIvtcGjiVjiD1MsTAOIvbGU5Wu5+TeUVpZzf19a8+cX+bP4KZ7iW1E1P2Fdis/pjK/C9lN/
DOYG0XV4AxBMz0/t13XlH0WV+Cky7rXZr4kNJAquH0WVrhNVLlvEWS3wWqR/gQf4VZv1vqjqOEbO
Do6z7Bx2+/uiqhHfLHTce+ARC5eU9WncB241nZSJix/5CGYUdvGw1BFheOxPaxbkWE1zvLT0fW55
qWl9yfEGj4eTsfSy0uWGGU/isVOWqpaPS5EDefpOwU5ckJypBgQMQdw5r+L0ywDlQw+IcKzbk9oE
R9OgeOVljy5PhbMdxzsrzNwlNuR4acxE3GSm5BL2Np5asHS7WQzuZ+UD9OCOLDlteJahjL1hpvfq
M9FXmym/9lQ1rK1wVi1mQnA2U4PTmSM8k4XDmTaczwRiBnWbohrAKs5mgnE9U40J+LWW40w/RmUm
z7KZkoxFn08OADRlPBT0hVpZ7U6djOVAqhJmSEyvOoQx4pakX6rcW9W6maOYGta/tBt5cSS8k2jK
e1FSWbIasw7O53oOdGJnupQ6EU/VHPaE2DN4zKK2Oo3mJKihuPPd3loYpX4VkxVlxvCXbXsgVfaZ
teouKMudQ7ZUBLWUOHfipkJypxo0t0trjqKKg/KuhTESzqwmfY6rqhskLh6y2d7Ty8qrnDxfRLDr
iJd5CHL33FTx+pC+dRJNXf00MpWXnxtUPvfpmGvbbIBuJIqA5NT2vE+KY2Kpz53KgCK73223300Q
K7YEcdw45XClDej4TSzJo6xNb7Q8vdYG8qwae9uPobO3MmONxeAamhmIMlZvVlcvolhdGJ2yFaHc
VbrBd6Q3+jJJ9X3SpsepNdsr7AEOgZxwCdYOo6aQRI7bKt9LckNmwLZJ46NQ8tPaVdmGCvhnKfU0
NI9Daa+SobpWCvN+srWnbgRILW1ggRpDK3J5tZwtp5tYV7he5auwsDzRkgykq8RLHwMyQTvMiL18
KIi7EuNwFmp0pgsjHY3VGMpjUiTHjmB1WZq3k+ncI7q8yv1oUxXqipx0fy3IVD9Ws1V5UkX+Xk5W
cajM6ASHao/w6jvZgbjbyU2i2tPBHvzuceiV9Fr1x+hLFHWEpA4dLBYSY6rEXXTsSzpHeeoFYaoi
ltVJA5ZQL8quirywKp4tae9ios68XLeufUus2pToBNakBz0vDg4mJwlPE5bR0urtBxtm5RQmy3Bm
tJnc2X58hlPgYsywKFVysUdJCYIOT9JmdJQVls3BOptowidrpbi2N8XhuR+yhFVZiC+Kwt1GTno6
KiTKOUGz0mHyeL5sH0fkIEufLPm9Lwcc1i0SLFxfLDB13SWqESwdpyzLhWVWL2bOdoDOzV5wy6xb
yKOi6rYG6Y+PYgKBI1ptmerFVZnqXDTkLuExb424oAV3ltXjJiHcwbiyOhxdVSskjB4bjHlJgiIi
qM9TveLqFFTV0o/uwiLajJZ5LuLHuHUPekssVDo8mNl4kiXVhZvgUDyEcbbIRizZGNw3iVYbiyDj
GxdyPOkgjvZBbqy1cij5oGBH+pr0sqCYo4JcThBunZ1d++oRKU1yboU9sbni4I5ib0zOurDPfsNW
71t+WU1W2dDGD1lyI0R3kZNk5qtp9C+Cg2a78r+bhfN/PAv/WNhan9jpge1Az4f4/Ia9bwIVmWgD
kSQiDnzl9f9RtZ1PM0wDex8/R5Dut4GzwEi4i7xWefAkoKJfKNp/wctGzAoaxL6WVTKGmh+YRCPF
zE6UOFpiVxQ9YFODNsndtT6JLGmqPTZdew59ZWUPcBfJhUkXA3MlJhCjQTccwqP11bVShtFauHWw
MQKFtAoit5dBlV3amYXr0xTu2iS4E2p2bg0OFm7JXh+4axr9EBHuhNGXij2KajdXCTujow6SfMTs
zQtsjOw7eWG5ALahVW/HGISa/e8OuZUnwngf9fp1opmXymCSEqtwDhhLCFjbUirjahLdzey3t9JL
a/LcKrcek9FXWLJZDskQDrSOqYYAXc8YrWJQDFP3AGvFOlV6cT/LpCS0lqDUPmNicyvyah1yYJNI
2NW0DQYRIAW809qYI1aac+QHrDh1KCl9pJ47PUNypKl3ReM2G/D8wtM76S4DrN5XlShuxNAQCAvl
VB0CZSlxplqqtamcBMEIb9k9EOvNzjytD3GcCS+tydDoBsVfq7lzoXc9gTC22AktvMjSgiDtNA02
oyzB6xprX4fGdaGQsDvBAilqeS1GdQ/zZR1GclspxWmB7mpJ2nuUX7SmShAk/vgcwwvV5lRXXXaN
MnfuQ2GvjUj1lwDTd3Vi/x7JL8iyMfrIieceGY2VbnyxbLYhftKNBwWTeTbHuAxZzHgqzoM2Q1cM
n2qt+OUB3d2jjqf4ovXFnPiR8PrjkUX3oZVRdyxyjnmMKEinmU6CiYnC1IdVWuXVAh7YoyGFxs5a
44hNNJdKjkMjpKF4mWmZcRnhvOCqpLXoLgTOggKxNFRlXDPN+iscMfVd2iZPWg/TWXHdcC3tLvT0
CJOcahoOrjSfCglLwOBJIxFtYXXROIzlYWrK7TA5n+H+3HTtZZjADNYbbaVpcmvBjqrgSUVdksFo
XadZ/2gQa1/LbdPy5mxtX6LO60P7RulUotswrcwHtlY+46Pmk/8T2+Wqz4qV2Vv5coxhaidrF666
Moodm9c7Y0D7rffdKrQU6mW/G630WM4kZD1f95W65xqqQVRJf1Lq4Q4XlJPWOnSRf2Ug4hZ60G2H
IsNuE4N3Ou/ZH6Jk+ZsXSYGWgeV6A+d95jCX6EwUd42T7xGNKwhVrKyHwc4hKEln36OlPhGd6cKX
x1EDrxv6Jmn7Xu5PmCvXIfmucXOiVdMq6NhqjOlt6SS819NuyAlk8F8i7qU2ch/LgivKDJ/piiR5
PsZRSmXfps5MblWeuyGSKyuOMDwbsMoKWucsMxR9ocVairNXbS31Jks9wvH4C0fyfkKVgTtTE3zW
kc3VnCBG61HdzrkUNubU3Y6MKDjPNXAb3RFoBHt4GVTlWZhUk0cwXLSBHdXuyFk6GLKV8+eTbNTM
Bx5W0+wk8rvbyITvkcxGq3oNS9fm20iU9toiuHohIyHOswElS9tphNRWIzlL6qkvx4e0wRqn7NuK
fkeXm96NlqbN8rEYZheHJ3WQCzOdnqBQe1rBBm0YYnqGrCC7sLzF/uGkU6SxrhtrA1wVeaPufolw
c1jlkP8ZES+ryDhLJnGumfm53tKCTWJZpfZ5aKCRTLWNQYOaac5p2dCIaoUarTACW0xpTh5D0HjD
3DXOGFXlpFu2vMXKADfssLtYBmqFRpGLLC9z+B3dtNUb/GyJyl12dnEStckGGOJGqapx09XV7SRq
tBA6V5nSN3R8JCyybDwIwd5ezH6AWJnqoeaZTnfid+k+zDT4MOnecl5ai/RDvSWS2O230C+W1SBY
2SaeFqoHM9DNdeD3c17OVW2o53GSPSRFfDqZ9npK6c5LNWpPuHeutNgJLjv4/QmexF4f53hgj80m
1PGGLCJV5/KMn0r4QzkoyTiesAglH3DYj3q9h/q6xUfPJx8zfHDrYpVZZA4ksYU9GVs0t7Ktbe4n
1RGXjeJ1rFvydpbNqLxUUX7TprLk9O1XWtddx4ScSFEjOeE9JNyvLWtAS+WAM4zJkxzxhWKdJ5H1
XAuhgD1qe1tO6E6jDJVXBmVyKjKP9cTvSpSG28TgsKyFeyaRXoC4ljdl27Mz1bWLvGCIgDWqLt2J
I0cbqkXS91dNEuxHl42yjODfhxtFi0rShIhsinQSjh3rzM0bPvnss9k5wI5NnK3GgncAjdTFiA7a
xRSg6GBHKxZWf99XwzbPohARg1tsZJujqI3sxovV5LSy+kfoSs3SqfxzfZRyG4oSM3LDHfZxlfq7
xNceUp9OPMjrox4YTBC5UD0H/4Mztx2jhSgg7IfGdPGbCJ2ojZ2cMEZQV2lmiNDNhQz73Zte7S90
gjOo/w6fwM1JezVnp92hJ//Q6oQWgadGXpLzWDCd9oV5hWT3AEnz/N8DWM0fyt/0vzFOdY/1zyCr
+Um+Q1Yw4udVDk2uEGBD3/dABmAWKM8MZuGaYGg/uCQzjx7viplkwk4USIsv8gePHicDuIy00diU
gIL9Svc7kyjfXxEYxKl04JqJ0a5mfbwiOiPN8T200mWc13t0izsf5hX7HG3Z9OW17J+wI1/ErIYi
RflJOMJf8VhI6rBsdlCsWDFv+3A5gh2GeaGTc2tjahwcwyIczwJu7LBhARD1g3UlQA4AaQkKc5u7
kKO8B1tQwRiwZblPwRxGsIfIsI4WbJJlzaHfxdpaA6UwrQRparq1yeIJZxij8tlPOSAbIQiHHfkH
xU27qxjsIwUDsVttWellkizCvtkFbrAbGX3tjjDgMllUbE8Wfl6ubZCVoKucfQXWkqFI0sFexsxO
6WcHONfAMjb4TCNVep4p3TogNwIEZ8qyXQqigwLyyJrq3CxCUmKBfMqm07Zh35r3ka+Im3bIi5Xl
12m3auJGLAOzgidnh2nxNFQlwrkcbFDE6uXUWNq2SosbljDoBkOUQquBcf0E7N1f6jgibYu4ybwW
43Hu9CpB05rNSqguXAWFsSxgdPSQ/LWg3xTUbhgt56rlH/MKcabqx16Deh7Vn9vC/tF1gpfx/36R
ZROoBCyyGepTrguBFsx00WJyPDdDf+hy376usll/4HT2TjUbgpc1CmUSm7dh5rA4+X1EolC3YlvC
YWPxkSFl67dlT3PnxtvaclemOnYvqp7c2+4XNe4807hX3MnDRWy2Dtg1ym2EWrdx/E1EEdTzG5vt
S5nnn3Mt3mphuVIbLCHidWwRMhfo2D6wKpw60pURD3S67/nkRyzM7PffhNWw4bSGdGmWrDmsL2z2
6I2D5mR0fpcDVH1+MWyDTVEYK7S0CFLH5W+WAqrpBMgr3aZ6KdV4DdgLqQ9ub3PluFg9mvVtR5iu
QVhnXN1olo8PQXsIten3eb0Rjen1bzB2UqvKeel+XvMX/XUGnUdzMgAeQnWw0P0Nalo66ia/Qhvk
kfx4GnVAeaEJ7nSr5bqnOvdGJpcd+gJ9nBa/TRgVqOPIA0okCVmNjneynn7Lah01nOA/4/fZegaN
q6upqygQ6GkvqYHroEfgUmeIYag6aDaWtP0IkLVh9eao/Cflh8PG4n8sK1F9uTr0j3dS62iqJzPm
gzPyg60BdW4M81cr3PwScPA0LAGgi3xcaytuZFtK0vOZISrVW/vzhJK1RYD49+/kA4lkFsG/e5n5
529E44peTQRr8zKRc8ls3ubXOjmW/te9z9Pw34KX4p9+XpRp6AIYXLI6eP8qLlQzJaODWBonAcrC
rN9jpvwVqvqPr/H6JO96gg9fCsuWt2+FjJSoIl49XQ5PCHfVldhq9+7jdIqq0LjLV+4zg/7ff3h/
6kLmV3zztj6I+wcQw1STvKISHREvZfKu1H7y/fzsJeafv/1+3K6wqFrpcgLxFHp5kugWouCfXW1/
eRm8eScfLoNmlHE9FrzMnBZRsm+Y7EMc7ofs8fUT+zcsALlT3lwdf/Kbgp2by+al/j//+6f83PmJ
vvVU1ieOEaDEGbh73el976ksBIgqPTbCREwqXlHDPwBF+xP7P+yqVRoeDViRy+6Pnsr6BMvRmsMV
5of8IqJoz23LmzuKOxXZB1YPeILwf6/Mn7cXn5Y3FuMCQ9KoqsVJZ7EAX/Q9CAUOC92FbbfnrbTb
50Do6rUabWNT4jk6kShcD/qFb3XOZ4iyo7LMNTTk5LkiSMgaO/wcAnIt7EBAxIl8twST785JLRg/
D1FQK4uQ3JUEiMIw79h0jpfWvBhoiqhfxeTjnCtMHCRhX4+D2p3GRjMu7JqiMs8jDI2hGDBHEkEp
yI1l9ShSLaDYGCU7vsn1jYfxrIlj6eN3lbsXTkcys5U2/rYdESounCmsWHLWJlNTHO3T0EV45gBq
gs50Srfr1CSVm1arxRNRnMoCWxYHLWE67mzp9GtjmKyD4gdQStuIguTRF+MH1LjmsMnVzriptDK+
L8I6d5cl/iZfxCR/H5wUarIi9eIn2YYfbur568ObDE9R4qUIsxIfjiff0hWHEF/0bHA/1uzCgtMp
n6hZd5lpJr9WEl9fbCZ1MRwAPWPr+P6gKoc6CZIG5Ujqz5ppK5RrzO4TT++z7CfVRMwn+YfrEg6l
iw6LiQR7cJbnb69LHZJ21JsOr9X7Kl0k3wYLqlut0LpFqqEs9SOgVid1ypUTwswNB1fdBP2MVwQo
ULIK4UsN+WQha4odXY3iwrB5c/f/Rcn7q7+RjQAreZO/9U8bdBzCnd5U6ghHMoEJAHJKMaX+CYh4
sGiL8aFXg58mln6YgV6/A3ilDFXoyTRj9gl6+7lIlY1kNrGuc3P1nhZ3odtVvdbtoVhqkyYXtmKH
Z2FUd8ukBE4tEnfa/v27/vMlB8bkMJgbDIgYxXPSvf0L0CHYpZpE5HvDS19EssJxAxLQKity6bmi
DL5edf+GesK18eaz/VM9ObbPXZQ8/meF+/zwH5O5MfvTM8JihMm5+L2KGJ+EwdyNCMuiWqhz5s23
KsJkTrod5ydyQQiUgCk/qgg8E5c4QUyCWarMwai/MpkzgL+/Xecec/YuxDbTmgvdRztcocwhVI2K
QJbxqmfM0snjDue5a0LK1LyOYiW3w4uhtXi5mK/DGu6sMNFieFvMcTJ2j0mvnOUMeL7eboqZMsfg
p+SEqXfBypgnQugg0BZfx8R8nhgho6RbtaWZJVpUP2mQmBD6OU+ZJePmOM+dZqFdQphwIOKTL2HN
06lizIOqnGdWSwGqI0TeqfRFDWNRWNUFI+YNYpFDjo+fgPlmlsa6bxPWL0ocbjVW7iCNLKmqyb6i
QCR4d8xj6HiaKtG0ZB3RUw1K+yDCsLhoZrnVqOUvpVZh2xHum2C4rK3sOrTnBTFtWFKOGx87rK6C
pmilzlVRYw6ShNa08v1hfCgE8eeGsVbNMllmqXamlfZV6KIY8201ZCKtVlIR+wlsdiFCO2dbxra5
naZq408mSq4GB5QSX32KNToGVBGlWVBeQx/okCHNpeh5UedugtEFLRw75JzyNh66kncOQc2e3G1S
4EATmpuy61awgeszaTInl/bWieK55sqdZePyowc5Njg6EsyoqC/GxmB9ZgjrKfID81Q4FaHoKgpK
zSRlcexrPP8KfAz8bNS9RNc85IOB9Fp4JwTNZAOeKRRo1Qv1NDs6010WOkCemrhnUrwTLcTNwThj
mFS9tlDHs0oX/BXGsoxSL0IOh4LyvHcGc8euB0beJGsPwmu/GrQ2mQUjDPNBaOkLO9aHl6ZynNrr
rJD0y2s3LXZ6Z+FKiO1k5V/XWJz0AerpYVi3+vDgF+Y2tOIz8AUIGAliJnieOaqTrsLMX8I2Vk/K
Wnb2AhYhFrmNrSR3aWjER6mOSr2uMEXg4JaSwRsGo1MvmqL3qhIPBwWCLazrUzc02rWBA1BS8uJG
7y5kh81XhtZTtzG/beudKiQwsErCrzqWxzxCkFnaMzGi/oyL1bTQa/lcy3pjQjCtW7SwZngaDi2U
FrGHzbhR2kcT04BOafeK2a0dvT1Xsuoht+hjZL/RyWasHPUK8IX1rdZeqaV1mqjTVpmcs0YZUMCP
GNhwC48ua2C7PonM7AoPMNXYg60jUtQ3UDuS4YABlX8xGpnLTZhlVnv6G6v3tKyNhiUCFhPEpG1s
ytRQkiEUNee/uZUy9Z0c8qXwxYUqJzBquSkTttAjckRYo4t+ZqrKBJ/sQYReReP1de77/67qUCC+
+6LYJnqUuQX8z5Dw8jF9rPPH/+IVLXF8f/ng72MLsyJTho6z6Lfw2++SACYZC6kMICy+WCZt0R8F
R/vEwp5HUQXwr+WX3hac2bFFQK1wv2lmfoEIQZzu+4KDyTaRYQDLwLwwkcHS3nchkzvJxK5xyh3b
0hRLJ+8ROQ+Ovu0GQicgDsk52EM0k7nE1yO5Mx2WiV48KH2+DCxjwIuT0/MlnOAZLnJ8Sq9RvBjp
CgTaOCMQk51K67OaXMzgwBfD9611qOYYXzR5mzSe3WJUwhbZNqNVnjeutbQyNynxpKgrczVWLW1q
zct3eHv4lVyVTY1sUAIyrgfL92meRqew1nGFVdY2qNoipGa0ncrysHDqowJkuU3tbmQb3+mhsUih
9lGJcGjSl30bGwHE48pId2PoKp/rMgFINjhqnTVgn4WVaFfg0AJKV44HaFWxtU1GtxYnyui7p9rU
hd2iwSqeyDh8ZVQOLwQUD/WkdHwYcQRT8UVXEj2990VWDydpVPc16oFAqa9EPWAVgmlKNVufJD20
s3bozf6kjZK2QFltusx4QyTahyoZoTzoGVtyDxSyvc1lV72kdhG68Ke6QrAmL2EVQlrG85iMALfI
16E9xYUX6QOruRx5lb0Tfmn2q8JwZMzOXU7GyioaZsHWsho8AgyOooUe4+C0TXNHx9KSq/A+zJAc
naoKfZEnSpZvmzEmSGddoi6C0xoLtWLZVpR1vI2wNWdVxjpXXjiZQUZ8ZLVtsIamgp4hCvNy2DW5
T3U1Ya1Xl5D0huTMznq+3FThESrU+S6FaKq2VBRMegg8Y/MnIiO7Kx07LnCDUzp/NTiDHh0QNfWX
eCk42X7yC9s/SenoA66rMCWSMYTxZx8GAuRR5utdlx3VpKyMDd+ngz7DiXFBJMRR9T1C/hTmZpdo
931gqL2+dhQHikTRw+OMIrVGgxGOk9YusERM/NlFTF8NoMmwSrI4mVaTXcvEa2wK/abUpT0em6DX
G+LJaiV8CurMR8CdpKq6Ywi3LcSMvbMcqnR8DmIZTitpZf2txb3F+4dU3m5D8iu1aeH2JsbJ0OlI
QtgQptU466YIDWAFPJXPSvj7cjO2kXz82q3ZdqhgRwyEj2t9XcHEfN0odEWG9DcHVo5S1qUGaUBv
zr2/GN7mYfXdgMkBwioHTyhymVXxcZBq9SKBfjpiVRhaJxU0IbqdpyEjOiYRe+Qph4l7Mkisr4uk
X6orJ9ETm47iS/Pf54c9FeVYR0HYvJ6HP/7trHzJL5v65aU5eSw//ua7B8r/+fpjcNp5xHj3L6vX
4nDRvtTj5xfZpl9f5Ntv/tMffisxV2P58j/+6+NzxqkayaaOnhqm8h/l56stl2H8/cwzypckQuD+
n2y9Xh//rQaJTyisWUaCAMwI/JzN9a0GCbjwc3nSYcrjs2tS9P6AzpxPVAQcV+YU868OKd+hM+cT
uQwzqvBquDIr1n6hBulziXl/BVF7dBcXW/42UPwPJSjrjbwYR+RULiwnFOqd9NHsunnqlWX9u6vU
mrkRDf50uVF+VhXKAYKZOHhhbxbfGWmBFWlSiX6VWyjLsNYIr8suhzUrE1jrTVZAp5h81lWbZoq7
Y2przdEvXR1+gGbheEFxWMGKtc8jwBLWJw64mRrAccfVp/Uks9N9NonhCsZ+chaRM3Cux2i6FvnU
db/mL00x5pOwVCZQJkmTXIr3xdhv8kJpcXzyCkw8WGtJfV9CmiYyLy9Q/IQ/Cwz6EwTBihp5NKpE
/gGq5gdwSNFkLDOOxTm1kZggVo4YM2XExuskdylxXP3yWYHUhyl5tnQG6kHO+A7yAOWrTdy+DE/N
aoFf0lSuxZinqzKzpwVRHPDzsrH4HGpKt3SCrP/Jx/uajf7hSsPEAUMgzcLr4VWk/BZyCRW/0huL
TDxrCs3l0DDKGCSveu6EaEo3G/mZi0kQm+k3x5GkNo9efTrr/ABGSxvFe2ZguUzQJPCwaPQKmHur
0eiQyyX+sI4mAU2Q9MGFiepx58p+PEls3DDJIv5ZishffXNY6kEXM4D2uA3ff5KlqfjC5iL1AgKv
KT7JRWjWI+28cVtZmK2+nvG/dNj+P3qMkkX/pp79CTo6eUzbPFAu/8//Sl/yn20jXp/r25FqfEI+
NEd6cfppM1f5+5GqYQkyp9K7s/EhuBGv/0dbzzlM527YJLEIHMPn6//bNmImfzB24CXCHKBSSX+J
3/xKX353oevwm0G3KMez/sn6cKR2OuZoRKTGEDPn9kNJ1SzaByPeUdtQTdUUM9BygkwcJgbG+wXq
Wp8QtmAhEr1EjKCA1cNUtp1oq0ryoU6IHnavaAJpa0O4bP26mfX+d1Na5/kmwOgQJQN4Tnji9n2i
/F/yzmPJcSvboj8kKODNFAA9mWR6M0GkhffuAl//FqqlVqlaJhRvqJEU6k4mkwRwj9l77VOGCcoC
oJai86pTocqwkioEArkThBtUFFNxm3VN84apsI0IF0oR58+oG5FZG4kqb4tWahxcst8VcfQuY+9h
AEI58mel3CjJE7DBaLBaD+jszLrir8o6cnaz6EzgQSz2f1nbjVUTAr5S5ub6fwu8f82dRhX4V3fa
8bX4aNOmpGn+s5Ll2yv8cn9pwP9J9OG44HiCcE8x9N+2GdIoTkDC0n6tS34tWYyfGaMrSy4AT0UY
pZxnv277jJ9RTlECQTW1yJay/l/wfxkM6fImNGIEteVAWbrq71bNI4sFouAmxUPOU+01Ql/dgFNv
ZdMnP0d9I3wFu/AR7wz1vQGbWjbgVip6UK6++wz/oPpe9lLf3+jLG6FqY3vCGc7DZZknf/dG6Ppw
+vaG4qWNDFIu6621HfS/rA7+VC+g/rihWX4Ne80l7QAzpfVjSFyk9jmG4AJ3tNRhmBemXdx0dSoz
wU2q6qubm+aDNFTr1Nl9e58rAMLB1CcdPDhNOjJ2jh/lJKGq03AImLNKlLZopPwkAz14ayYJb+PI
prFZN00TQtpR46tcy/GPT/ZVFIeomVrKNIjRNLUGk0d92v1r7jssNN9dM39wwjXxZ9u9fvxFq7C8
wn/PNfQzbEFo7uWlBv3tvoMNvMyiuOlQ8Vuo5/97rhnOcrOSiyKDYcRNs2Avfr3vbI48IC+8FCJ6
CDDOP2kVfrgM2Y4skR9Ln4moCdAwb+H7q51UXyuOalxtTm34sQQlrpQQhTniwO3mTsosHb/7qP7g
9mKi9vsbjF9pwYtZDtPlwCbv9ve/UhubXkN2L5GJtIAXMQOg+ANVrqonO0OV1Zi3IFgzdNmELSjD
U1HiJIzrEKuEFfXMhaLnvInlw9zoqj+Tz+xpDS6frLCmFXwtQewcMUj5k+HMZ7nXjrXEVh71vymz
RGnV4XaecmlfByJYITIMsP929wxIzpIk6LSnMPNqi5Rv1SoM1I7ZSqo1b0b8L/fS3jayxdAhXaaU
h5HT12QDpANm9vSpa6SVMkqJZ6czmnUthhsxddpGqoynJhT7uQ13tXGn41YywqI7A1tQ/Kg15H3K
GX7MYdyuQfG+4vz3A9wbZdSRbDGx1Ym2MlMiUt29ebSfcjasPd4nNzWZwWud4enOHOODHooXNb/w
YZ3tbGKrXCemN7JFwRWD9QCwQBZjosLaBAkwJss5RlotbdK5XslI7/v4XdVmwQzeyS7SEpqXHxu7
uphSvpcyK3VVYb6Ucz1hhKA00dP3ucIN28M5l6/DXtv1OYF/NbjbvEtR/qv1a1x9lPTCpWcHnX5j
dkQc5KBtx9inDvK6JntN2KJ3GKLylgyIIEqCZbwmPvWxS89N3M8nZeylL1KQSvmmVIXc4zGK8uoi
S7Cx8WAqgdrdOpEQi+ocXmWazGO4s+x5SrbR7ITDURRi8WoPxsHpgnY/JqGPUBiLgnpoEjwhoeRC
CArumGQ+U5bRi8zxpqwMYCxzf1j4aNivp7tBsoGJ9JNHglLLei0FlRlZiNqb25g4AWmOrsDg7XMj
exoHgesYlUobvRi8jikMyP9OvSujFo9Op3T+UEnXE5efmTGgssvjPI8rLGu+PD2PE2uWztSuOBQM
NyulZtXDA2a+eWYfiRekbZ4Cq31W1ebIQ/+i6sFGgfaWL3TRIof578SfilmJW94k9k6Z1Cerr519
BvCdcMY7sNWRU99HYdjukmqyXMOYXgGBPoc1iaVdrLmtQjCGHD5PFdPqWlocRlF9xY7Ts8KSyV12
6jXeVl3XFuMvbdtrpo+7pF/ninioY0K/gj59cUIQk6EMSMwGxzGXw0eRZRtnthDkSOyImp6dfCac
cKPUDY4ceN8KaRBROF0NWNJLIfaFGqn7yMJa1DYts9z+QTarfWPhpjdwOcC9ZheJ0azQNraZHyuG
4B7pB56cIiIuuHBdWerwu4jMy+L6piODatdW+gifoz9GVOGbGMCrWmOTLcBWgRtJMTFDba7z4IyL
bhdF6JCLESOKwzbMSs/yZF/sgixqbRrCbSi9/VQ5qS7VYSF5RKJsZjthsiWx4LLcn3pFlpnUYc2p
muKctNjbMkjKOITOMkbIdDRvwN7GJLHwyClHHWWzs0pIOit6zY9j88oCzBMl8d8l4/4wHFqevwYP
U4hFFnMDzpDfP391EKgNgkjJw8KwK9T+JpZrUATz/b/m/CeA+btD7Y/O//TPj/5vP/zL0a9SPS+z
PvrS/zgQviu50c6ReaY6zOeYT/El/FpyA8BcQuAtna4Wbd73myq0dzArmfMs9l8LH/A/Ofr/4Bym
3UaqY4Ntxifxw3VgZXklz+1oepVzj2jaYk9QhdeQtv5mRMX19T8nPhoQxEgyH4KDP+GHIRV/CNYk
vdGZ8Wj5MSy1EwsIKIKleZeH9pHTAJ9WrGOjb79sZyJwK/6iSniIIu2YaoAppFmtV2kJMbeAULgI
/bam0JCm28cRVFucxrqfmrm8jpv0Tajo7Es4l4ds+krUyfCLNn6QQoTZMuZQh2AAewhg6cCmkMSw
4cS51Lp11jvSNPSyX0ep86QFgn1JLH/mTnRCMQWFQX0Nq+nOUsBI1QYQ5SLA/kth5ZL3GqCKtR67
GGVhnfVMr3LnIR3p7aUyrB5jKFejNuwaU7lN6obf+joG6XMRF2d20pEnRXG9ihm4EjKTblqyEuF+
zahhlRVAi851nHrfTL1NbyBrkYvQ7Zk0oEOmd/i9ihV5KTd6oS+JTGF5suspfmiAODtaww4SOSEE
52JLOUeNoCJWL6xLiDCrTkvHZ02JEzRbMwTYdU25DwKHcCHcXlaKaoQJry+VSOMl6WqSbWRuAPqs
kcjOsEFglcSjj1cLY6zgRC2inYwSf1UP6mkwbBB9oJQxYQwQE4TEmi+vV0EGZnKesRNahLEkN2WM
8oEHrVUZlG1DLVREB9K5LqE4qcI5OfWyKlXr+siwECttFOyMJIaA2kHGd2Jdv46wxBZ2v2lT+yDg
T8Fg080Lf6MFryo/qGm46moQglJ81SflZRZRfFQqfWfllbjIs+OFmgUnEKNdYzJlzB3ses9pOPHx
rHQwhqInTqhPR69Qs5WRKb4GFK220ZsUjldYzVM9hn6kUbuzqgxN38r7O5S1sFST8ErJAjP3hBFF
JBXExW2Qxhslu9BwkfsgfRDFdcjQYPI3t5k71UfYnMYhGjVSi/U7PGYVYTvpLg4H8hia6joqxEFS
YsMFtLFuAmyFed89Lx4DfSyRh6Sqpwc2kAt8gYJj5dV0HuCpdcbsS3K/rquFPN2vqXvAzDRHjNB4
R2rxBgdn43TQGjPJdJ1J2kW2veotrBeN0N8TrUWsx+LtQ0h2tElzWT0Mgq1bBb6JZXFe3hqBmW3q
hdAuE1ikC+MkZEoF6HKPwnZWTvNKw/0ao1GxILdV5Hn4iUKy51x4Qh9XKIrpfzuvTwYyIPPVjHPP
M+37el6SFlCwlLEUbitVxtyvTpB9FAAD4QRbu+Q7dhEdsTDV9AiTY5qtWubGYWs+8vSFLW2Z0ds8
zntlLL12bG8UiyqVdNMkAOgj7E1bNsdyDuwX4q5arzOueHqQJ5EVwzmh9p/qMr40atCAJCetR3Na
H53XeB1i+H3R+W0220XhFCeEW1QIYpcCI5J2U23o20pC7zJAo69K8tpqc0fwFQQ7GG6egum9cMRa
tmPHA+S+wfHz6YwoSJoAnFEDg9abysHwcvPdVoedKRx9Vba136oOWBHfjlAyTRXsSz+QnVt6qUi5
ltqSjfSjsspO1NMu1/NZzDOJ86UvSgRNgVZ/5rHrFChXhxRkiXXVsf9Oatn2ZtneqemEu/bUdgLq
PVd9Z2OWIMv+kKBfLdURIzMBQieRkr1HRsNXp8THMpUqz5YhDyTGUbUmCcnrnF83GD7VjsZO4rGx
irvyLGrtTtcwok6N/lz3SedWUXYjNaNvmAS4xdp6rnMohvb0pMaa9e+ZtjN2+8taJIHL/Tb9Tc70
txf5pSYxfkYiw3Jq2RrR+y96yF/GgPrPjN9YfGg2WBBmfr/fXDKi4vBGP2Mr1CffjyOWlYnCCpSb
mOH4PxoD/k+lwBwfQ8Iiq9b41x9TpmUNLeLQ4XC2nadAN45ozTy92cQG8z5p/BuF+lJ2fDfp43Lj
lyH9oXxnti5bfBLfzz4qSSuUjFG9b6rPo3UbafeJEW/N7kASSdWO/nffyx8MPqwft7L8Poe56/JB
MfZhj/DDrGWsMzMlnBhF/CB13pAHz6zlUBveOyKb141aRVsREsJrQnJ4VktJYZ2a3XW1OORG2rJ8
nTidoPm5SVEhnozmSy+6jYUNO+e4GKxNhjM70s/2DAVKUjZB/JlVPPvHtSr2Nv2fZOXXKsFzgQF6
CDxuuzHRblTGdsbsDVplb6vTnRanOxhVWzFQoc2gkIhb8/N22CbQmCytX5dptU8wj+M2OGdysG2U
5qFbrOXFLJ1tQG1IgpK7bBjPOTq5ZohfQ7V4cxZPum0F8doSHxIPfMzqBr1wnA0nh7gm8IwypGpb
2vTdSxCWtRup3TaAatSTDxdK9oWZAB4OV9PLszWHH+m04W86DHjjM/WR+OuVobwlSfMMVmYb5LdA
nbZochisiPvJprSiAWtM1jI0VFYfMWMB3UF5sWAjUgFWeL4PZnPTlMbOnGNfcULb5zlcuuVi25fL
4q5O7mG+MDT61OwBTANRe6y1V5m2kc3CqzAEIi9wUXO6WIT3wp6u85YIqgAaQNSmL/GCBzBaiFRl
t5/UaY8vfS5StD4nY96koLFK2AKOed/pxCEPyQrqB0eepF5x22n7zHDoexkVuUNGSBMfTNTn+8rk
3aYbscAKFmrBZOzS4dMcr6aeTlsthOnmbfdijubdqAArMQHleGFenUFiIQ2GgcB7vupnCeGw2KfF
XtPUS08AlIxQiNo8n187Q3NHTSDEbTSvX+JDuHACRTmQYu1NjeoRHmdXE3GB4xZRTYKNDwMsh9U8
PkkNGAf7s5XJNjTgUDw2+jHGCdGHxb5TxKkcp20wWmhsmfOBeOiNdK2CfKhgRaZS4Imi3qsiINFk
+oqr9C4z0Vvl5rZvycpLW2rX4NwA4pttcT0Fwapqh0OaBV4SAhnSOR05YFKQrCOiubK8N0LBxc+w
CM4LO7ejOeerulhV5G0wbaQ6GlZ99GE3D3Gi7DUMrFZ/q5cvDJTuosxZi6B5GcR7oEsuleBst4Dh
j3l0Zyf2tigiauWy33T1mmwAySWcZpsB37KmzrX46syczM98HQNEhe6D2rUYxw179Y9cqRG1JE8p
UznucKC06zFRvMQiJ34kurW7VVKzxkQrtloBa08CnxrI+SO7QwRns/DLdpeRcJZ216YMybMxXSu/
7S2iWRv5xtClPU4c9Eo6BvR5ZcfzRUE2tQkN0l/lem1Sda8RelyrMThWVCXTru2DvS2bbsg76sKM
VLMBAi2yYoD5KxO4qJvK3HZS814YGpdU/56QpUaXMm+w4K6j/EaXxTLK8XQMv8NnGERgb3IiBWz1
usv0B6PjKabZcLVluzunKTD8wXkUjTgLB4RZ01U3SbJvNa7DfIg2DTg3s8W+0Rr11SwPwICmdVc1
G7Wl6hsxxbuFBpYegdl5DIO7USbCgcu562eUY+p6QP3vGIwr0Xrtoi5dBdVwFZL7DsveCxRuMz16
dqT6K69uh5GVDDOfyC7ekow0nyzWiG0rjX2QgEYkemiZJ0W1+So6yHFleaO1o4eSjgXviFurvEdW
7jrZspuhhN7q5Hd5aZsTiTPNwYvsbLXk3Z7Xo7HR9LsR6Vx7b6l0U4q2L8xqa0stY8V+DepgXYjr
ogMSYrasbWKDOxDZRJA/xwlSi6B4D9r7iTkPVdbJCM8tD2xlfoqL7MYo51WS11srizxZDl0pesxm
WG4gfqJo1ncNgUIaEsIseGI3tc/0uxryX3WGzbUlkYsI1CdNSVZmGwN9UbbSuMM8cRAJXJ25+Aoy
tDoR8QcQftlXISrpE3Do84eYh7uxfEoKOgvl3VEOXf/SoSCyUtJgnfIxg4MdVagHyz1p0WtJSk9T
uVPr8MuqLDJngpM1vgX1aPimtdM1pvHW0bQBmJwcHtxR3j1Gcd8dmgWBPBrrSgYPVPfvE2OLVnkZ
UnlL8wkmEF9Dx7S86kY3A844dTcIxDwAe5gFONOgfpZzcWAnZtDtjccagI1AjS+nw77ULyIaV1L4
0jA+Zdyu6vCC4pIwqK1SlU86oGi5qjYi+KxlUopKcjwEBF0ZCSwYlqZfjcaNBcam0hJilYW8Cab0
U9NvYtz5av3AFfuYAMmeaO7snpSH/Eab66tiaNyZcNuwH49y9768R5hJwIJoOpDt88NJ3m5IXfNF
mL104Kv6ROXBJW51OIeeFvRPJeV+9RaG/Yp9x5q6L3dp/bupvo6a4DlhvgmhjCBm7InaV0ko3MCj
GufZLc9Ivg7L17KHcX6zKElU69rWAz+JDkMv9uyHL7URZWwgIo1HkNyujdre9KxE2rzb5l1AOonF
KXAKynM2nue68LnB0fcITua7nrxZ7VzFBjRzKDxsnNwqa/0A5rSONT41IkAxmAJsXeO/5ryJSbzM
mbNT8XsG9maKxS0mynUfd16Uhjdm45xNmFqmnhyYK7hJJWA9nlpV3NjjeGzt3led/iw0zVMC9FYa
tJloHFdYv/1Il1aV1jwLurUsvsblwKVQQzi6GVXgGOUSjUGQo2HtqkSQACOfAsolLIuL/URigETe
ox6oXtzvdabagX7MlYnk1H0U3pkB2XYKkfVhhYOFz3FkSnKKcuFKKojVUXPtjq5cPRUvDXEiVQYj
Q7uO8+vYvkNaxWWUgHY+CbjIPWneRrRvlsKnuFdqwpSiY61/RTyPk+4cDgfdfCmWwU5xMooveRz8
KN05RDbW02FJoSy767hQfN3cZGmBReasjw9zvE+qC2wnO1oNSPEMfDutP4dfhbmm5IQbNciHJI7d
proKm80YvwYO8hD0uQC1PCOL/aRxPF2Adf4godMtWYuJVvfmXoqw3Soc8PZNxpBPri3r5ae+cKLA
iijli5xcw/q6YgyRFx82IcgIDlY/aVoy2VrF/yHiSJSTx1i1XI7zb1X3v0FnhZfxuw7jf6bQd2X+
icI4+wvxx/ICvy2hTQsBhywTq4d3+7euT/uZ8A64zVAbv6WJ8DO/TqLBRJMKqEN0/E/U7HdLaONn
wA1oMjTE/YtH7x+Jq/QfLBN0o+Q4Ys5DfqdjN/8RN1HnQ1A4CdLRCDNDKCcbLS0e9eYojAp45Bnx
CBxYcdWHPrIIRlZ+1n+2ypbs5lczPRSyvi3GdVx1ux5uWTSBgSb7UzeLtWY/TeNBUQ+FNV5Xlrlj
b4PAokEV1Vw5BmF21uTKzWsrXslDXalF+NXaJiXNrm2kv5mDIzD/oeH89meSOaXTRoMrWuwp3zec
Od03Bjpd89p4V4TDOrA6a51lFRMwQun16MFsNhzLqzm+Y5z7xIfgB5Pw9L6BLfIQ1OyeDeciGtlH
FgTyz52ll/ncZW/IY1Y6DiuyoI8VK6QVmbKaxAkTwhymnmTSuINMvLJfSJI7DhonE/YyE54ZK2bN
Zpjo3EpzcyNM6rkmcq7kyN6rRfeQROrHBO9fMXLdZy1e+Hqukmdwn5saRBm+CGJBpyi6gmPpx4Ic
gnkazwF6VAGNGXomLQt1YzZezanu1uPRMvaDeLRkHu3aQdYbRmUw+hr9tnMCaJf0G8U2IwUDtXsf
DrcGh0zIC8pftWK/2fLnYDaQsXm0W/HTlNuY2r4S/pSxQS1vLbtahuchyXs6jzA9V7Z93XtpdicJ
HvxZdavYKc9jzvBUv53T57KnKObz0YMHBSp/TAp3ytfDn0CAhsUr7gy79Ag7b6qdNSqPfaoxjL8H
o2jmwy4vhn41zA0Yn4rjrgHL2T+ZzUrKrqriA4s1zLnEi8yzbKVeJE+7Sm08lP1u0dgroUUrLddz
doXjaejTN743F1f4Q1qll2Rpsybec5I8R5zcGALocZZmCuT+tq3ZDDs28KHcVZTZN/vzWGIkTImH
7Kzg3HfxM3E7uFfaPnUV1pVV+GDpX8R88wRWiIrU6tWEucSr25geyFkNhIBHYbGrxI0W95eybMCg
PrVdcVvq4bXIa3I1aZkEQfdy/W7WJQ1ncpkEhpToc8y5lOq3stLf51y/wf9JMV8fUwPb3xgwVLcJ
dnXyi5MTfAHThLYSUNKyZHCC7NPW1Turb30pjffADlezIeGz8Mt0m+xO8mlMNoF5yAvf3MlsdSes
nDG3rONQIF8V9Wc5Dp6Yb4zokdJYSRyvFl89WwLzZVmBsGc7NNFqTK4689AVYK1yDv7+Q5g0GeO7
RcdZIX7qDhTqKW1JIdwOwNyUlhv85VzwV2ZKnGMS5ifHKXddgC7E6JoAFwtZupk46wxjTaIfNHoS
ndFyntCPjOpDX1SbfnS80oHmdw9Bc83+bZPwLSpV7yc1OZeTQ+s0Zbuk0Fa2M/hjON6PJZGHEyCI
uvb7AjJoI2WfAG1vkHsdRXTOY88kLNQ17R25ix8s092sUK+V5KbVxmvuCe622O3GA82SO7aElkmB
byQ3AtzkGE6bUgEmddHy9USQB5T6t6l5J63Da4oPJb0W4oz0FV1Jv4dLWjgHPaSVpZpREx/Cto8G
1ivNaI2R3yOA+FopP9DdcuHjb2MEwahODW/LlKfTZG1Cygw5Mu8mxbWiNTIEr2PTN4UEwXDRJKtY
w99ajxJigUy4CEYPU1TpN5Wwe/qe5n026yuJcXkltkP9plN+g2B0lc5y5aVpo4SeU3odUH8N3mH9
Qcslfq72gb2vQ5XItMDZR0Ho9ez/iB1+yutj3OtcBJR8RbuC1+g6dIJJ/mkmbzrAsiBhZdS1W0la
vPESb1mevIqp1XpKO31rgLPLs8uELlEl6YvNwL5CpRHtqJxneFBNN63KoAHEL/wuTb1K3mVY6pCt
66zc5n3fJKgr9gNSK6QrDZbngq+dzYohEcLJsKfCBg3o0qjI5rDlC2b0I8nMG7Rg+4AkSx6ShGOS
FmiwZ7OVjQpLa+qBDeek08Q8ozZ9SxuswkQkY0u+GyKCgeLSI8nAmQAfjZdohK3cn+xC2he5/S6F
IRiK4bVsdgiQNkSJ+8ZY+ZU4Ucgh6tE2kQOfAvB/XO80XpRZ6YqIEd+yeRZZhJrWxUvnfI7SLbEv
enOq1BIEie42TE/HyVcV9SzJxX0ZPWfm/CF3w1vDoiQ0H3DBP+Fc59ml8+QmzMXgo5/yAL3FeHGK
Zg2vawuK+AH/2fWgOEcnkry46xRXXeprBEVpUrDfAr3m3ODD2jr0VYXtERvjSWw4wKXdVSBFU3gr
mcaSF1NCYxhrTrqVVGauYxnMp8hNLeQdUOkttAh0H1H1ycMJ+lyvU+An+Z7BIcFgOrEKKctJo/Xl
zr4xJNmNM3kjwmY9iJIHEbHYdrILNPUcy8WxbvtnHEo0VsW100KTCe9CYgiIOKsJE7Tiw2TvA+XK
Hoi1ro2nvhR3QTe+aaxX2ObZHsv10i2krdYc08De9tjvtDJeBXq7tlMENy3hAdYVsio6u8cesi4P
mRAdnDMswqtlqCITBnOex1fJecLu4tndtVrFm0DPblNTL1Y96aeEwDC+SWFBt1m5N4GSUG4cNZ50
ljXep118SVmCQm0ZWvEgTYJANCAEgrX4lCpswdilYUK/MrU5dFXybqDG+UnISkd6mBImClsRPTja
Xos/NFvdNSgK086kKQlox7mVNSLaLyW/NZVgAVv4fmqanJ1jXUS4pAeztH7Wuy8ozdQiI1lJx+pV
fhHjXoe6LQ8jz6UEVED6Lpxmaw9o+wxl3WaaDypZjKtWczb9rCarvG0G8MHZ85TjJgxeg9o5zBwT
hYWnEXIgpH2X0dBZnflsR4YZ8AKaS13fZSMZ9vUB9Q88v5Xp0Od3zhpghVenHFuFynersfyv0Ey2
8mUwJRRxWuowNI6IXIYOMMXP6pJG0qbP/5p+hsr+r/qZU9nhAP9TJfu3n/7vCou0RZtqmlEahm/K
6P9usEyIVKjYUaUbmrpAQn/tZYiEMw15MXDwDw1d7fcbLOoAnLzAXGlodHh6/8R7twCwflgrWYoB
74jOyOAVf1zzWE5T9DWZ2n5IQvXtWKQPFtXMSHhrnN/MvVgDN2Tez8R0BmruagMUIXPgoWPOwczB
VN8y/Z53yjKOJUjqOk6QdgCmWJdzN55JGCP0PCoc12iIBMm665TZL5406BIcCRKD4YABsbpMintd
6j/ryPyYZuktUq1NwgAhRqPYYy6dGT0nkKFmieiWorgEzKttFugYyId+kzPOtkdna4XRdR9L3Bgg
F0Nm4JhO2GFXAMPTCToVAW1g/c3BKwdya7LkQXKivRxKnqaGn3G2JLo5wedU2z0xPJQEsYAlERZq
56sMySRlRHnKozqZxbQxzOGByncDH+Q0WHnq6xCj7USbtzkMaSkDZP8NKm2Xsm803dWMonfVQJ6u
Yj6CCTeMZXT8Ezh1aw08N7FuK1ZiQQCzGWmoSJzUTUyHGGeExCHuaIS6UiBfMxtF52qcCeIknq30
kwWRHU8ckIGKtLZAIjIuHO3Irk8mXG2pYXAomJj0w8LFQ0rXWcq7AoxbCt9loZDpDaRbAOueEqnd
1Au/O19I3tj2X4pYvQpAfOejGRJJHQuvixV+f1HjpQcJznJ2WAEGGUCKEbSblA1iheERYnh+mhem
OCTVjdb2YMan7oKve2drZb+TmryGqQ4xvsocwGMKsii8j1xZ+DatSZzSRH9UYMfoSlCzD4FoPgZE
DNIYb8Y8pg01bC8Li405tO+zaJEzpPNSAEF9DtJ+1/fUuE2orrSI9Xw86WIttWPiDzVeDAu50hqH
suSmsZIdCi31ZSSdLouTs+qgmOULXDNJ3YITfBy6sUaKFHApVkN5Kmx87ZmZScDH40MF/XtZcL1J
UEibGN1lw3ppNDvG6bU2ItjlYzSE9jXO7Ee0oSbkz9E7hDqWqC99JBhGzlpz0IyKrVs8b4fZxmfK
IA5o/FYPWKslMwrrlgRjtyeGqAiLtRE+KvN0lpIbwlxuexIT8orhKCGlrlKzwWHPFU7hTpHaG6Sj
BDh3j05n8H7vZ8uqDiizJNeQjQORyRHqTXU65iN1BoKK9KlGs/oxC8irTkqBbA/jPu8QtMsxRYRs
3WoGHJ8BAXCr6pTahnWOCWDWaC9hFlHjDkRyX/WlRRxbV31Y2XRmq1Ojcc32bZV7jdPvsxlmC4iT
mYFjdq6IWr0eeM/uXIXSLhhsouGxeBiwu3e9wyIijPWn0OaH9cTsMYlWCg0wImy1oLqyKE56RQeK
zyS6rz214J6HqetpJLl5MeXtjuLvKKnByVasKj8rBve0W+pDe0PRqM6vSdQPzDZ4Mq4ii33lm1kN
HMQzXGK3sAsWgqhTCiu6Rf4MzLuz9kY/7liRHJB9+c6E7Eizrgi0I4Gou2kd6Q5p+0NvhZj1Fy9a
m/qNPW5Uad5i1ySkuPanpW/qKQpiOwcDG1d39lxz6dT1cO30ma+an22nPzPb5ppCPj8kF4p5c41m
3F5PEtvvPC1VL8F9ipZq7DdaIBleViaHKkVv58TGmnZ2PM12fR9IsR+VHcrgWftoWWb99BsPXAUB
nhjFQR+su4y11n9kLH9qGvpxfvRNQPBtiISv25R/9CCOljAlHRk4YFr2QMOJPgq36mOM9O67k/cP
tAqL9PP3yoglyo2tMoAVBMLqD0qF3zjqHTtqa6amh6XeoIL89xQzCp/Zn8NsTn2WtUhz/k6Xs7zK
L0WNhlZYNe3Ftk+2nrpQfX+parSfTag1SH5hyRDMt0xHf6tqkA6jEab25H9lEPtbVWNhz0OSg7iX
dFpIa/o/qWoQh/94STA+ZtOzEMaBGCBh+f3sMrLUuMm12qFrSi6dQ2BGE7mLInc2hxVr/HarxfCk
pJ1OaK2fTPFOD/uNztZXGYZjZIaHCcrTULcMOsoHmVkCBYy0xiziBmZ51XfNSVPj+6ymyQ+SFxhP
R9Kq4BI40VYqgX1FpNGYQ7yt1exo5g8prh1RZqtckfZlY78RJog6A1e5SqKF3d3QtUjhQ48WlciO
QL8GkrB27OYx4S5yg/ExNjuWXKVndsXZEFgReo63ZnTt4JBw8JtJcD2SI2fUCfkwqT8TQ8KK0GQ1
Zb3ro3o05gsZNl6eHpY00VHq1iCxSZjZlFZ1VB3ZC8WK6oZWODnYPfjuaT+zRQ8VAOPqtkatap/R
gLvZKD3jdrqpRgaq4pEB/s4cOZYl4xHmqIfy0UMUJMmw3MhblafsTCbh1Il3Ue4a5ghGS66Lco9W
dcvm1K9Ze7VBtCUoFEVAc1O00zHCzaNUSDoZ1AnxOJabpv9qR+IY2hKJQnVlzB8w5D1HRL6jUCUy
A8j7N6VGH9wdiDjRC89gCz++53rJbktCObTr5accw5P1f+SdaXLbSLqut3I3gA4kgMTwlyRIihos
a7DK/oOwLRfGxDyv56zhbKA3dh7IriqJZknXde+v09ERHdXtKCeRSGR++X7vcOmGsLk3MDYbFdL3
W9fNR226KGD6tvD54sswilZaezC98z68ypNd1kpwBzQS9tcEKuTgXbhT4c+tuW7FemguRnGPslo0
OVD4Hut5XLavVImIaDGEK/ZeeKPSeG0451Z8Fg5+GST4bcO+rTH2GrIrQZaaeTekmID1Hm2xjoUz
+FP4jRzwyxEnBiH3eYz7PRVsACWobZqNlVk4sb8n9GfrcTdsImtnGMCJNqW21QA3lkQM7ab6Bseg
wxCZuJXNAwA2dJR30fDYZedmC5ki+RpBjUaBBDPCWFGLbt0QNEL/TP81IvSu4aTPhgsvzLOVCtp1
nvtGJfcp0EKoIDYLkOn2AmuiB5sWNyehcR7L/J58vm2jmTeJGW7z4qHrWcB1I87Q/q56oV/UXU/S
U7K20HRinIDIRSLcmWxj1ZlXbosudFgyprB3gtqQTPfz+H4ICGMuMab/huEbV/cRtVm6jYBPMQjt
SAms6N3HkTpUSbMvQPVNF9yUK0iMRC7gIkFtm9OH+RIRfks45GqJgOrz8DyE77QstToHy49M+gvJ
0nR0E4qUwtgOeh9t6mr07e6jnu0MD051Id+bLbUiEbhqMbOXRbh1LeTvhEVTMBXmdYZTkD137p4M
Hdz5l1gVFDvDTVvuouEjUrKskNs+f6elEQk4MifOMOY3Z/G8jYWG/3240wnrIOPGz5qYHDG8CekD
XRmwv3QnM1ei/kJM0QdH3FeSOxVVSEXFHsBhl+KO1WNWV9MQAxC8s+X7AJunYb6wPBR4jcum4Vrp
eZn7VfIuBlFJChyB54ONf9OdaIl6afrgazQ2yUYXHV3kuoMxUOSWHwdVtBldcd9T95VBtJLhewDi
q8r4nBnBuu+Lm6JGp+cCVCFlynpn08cAvHI+GyL4u9jgIA1Du1/N+rmgm67P4ypuq3M3d/dEfm6d
8Mw2xv2QOku3XeKJZdx7DWSvoOFFYFxsVc77vG78Phj3Weqc1T0hXbIznUPXwjSogNPUUPpwtuH+
TSsbLmGc01xrChndugkWlZG1JtlpNZps1l29NmpYxvo9C2Gd0Jtoptl3Cv3jqHp3g8rrjCNuJ9zs
0OvgZcjE5i84Kq006a0yy/7PAUpgpL5WW1wV9RtJv8u//6OqsP9lCCwZ4Lnif0858GdRISkqDBqR
+LYKMJElAvhHUbEYZxCLQotS0KJEtUz194f2GG9WJEMOyIuuu4t67FeKCpxcj8pMaljHgH67lDAG
/NiXNUWd44AsWf6kzV8n0Dsj69E0vog6usIPNS9sgnD92ZOYX2/HpnmjHbt4Kbwscp9G5yHxQuBp
jmNTLL3XzaCW5UarPXw0qo0ldiGtAaOBAwHJoyxNf9lHpFJXin0tdXYF0CL+qT72oduEa3TRUDCo
9zYxcz3QyrO3eqIIp/n90y9EII1ADNWUgafUsVI61UeD0OGUdPMizGjQsu+OHdluZtpusGSQN64k
w4yt3UT7CeyemaTQpldp3u6NAWAh4BIaJe9ssVNRf64l/ddAG9jIKxEgIqqjtRyi5JOT9e56sRlb
W3X8Me9tQgOLbI+BUQ8fieAS8ZuByrhS7nVPv0Nzfm+cZj0r98pJ0tuQRrAyNeLr7qR1VsQA6CVk
m1HA5bieCfsoS7gi8qAbXxwcAtP6ITcuAxKTiT5dERSG1PSmj3VKGlSknGhe7fngSvW4rVpamHFT
X45Gb2xL+2ZK4S6l8N2qzD1ERnJeEPdY2N7GqoVfxw2XYfhgwz7G3yy6r6cHI7nsiO5VbnHoSZyr
1KfZusrgusYWbDqnRn8SVc28LhFlo10mU2/GEHUVOmXgZ4PXnEepeV7k3De7+n5+ck4kiljsPLub
Dn2OlhhrW5tW6pLzY1sPpCPQ10vtZG20tBZV75TrKCQDcCjicmO5hAVL2r2bANaibocr5SQ+IrR5
IFUmjj8J9MG2t6S7ZwYkxGxXJDp5leVZRYvLkryz8XGo/ZwF0Xnzrsf2jimbP5FIQ787b+9lxs6K
xNm+brMwwbtIh2U410F6CFsaijZy77Isi+sWm8M+akGwDc1dQ4Q8kwWxbQp5j5XRQIwM5OWyMK+8
SR4oFNfcfR/rRKElX8b0ItfaKH1UO80itb1Lmy0WyCDy/bRKSDfGAOpWAsRXFP78LeAkGZz1jn9A
lu0Zd9AXKYuVn2hXbhDfp8U477NQ3BsDPTpOmTUkUGYvpldr8urXk5Gu9eZg00GrwsTXTdIFOW4p
sYtLq+aA3jfTeTryu+tvbr8dplvyzSSdgZWNNW7idL6KduVwadTvU5c4bHfY5FO/c5Lyi9eK7UDz
tR+8nWOEF2l7D5262sGwc/eqSAXnd7sNu3L09cLc5jSqui7GK5ZK3tChYnDhEO0jWMfWy3nI1tyr
fhV7hBpdxvgGNg7Ox7ND6U+Xqw3WJANsyFhaFX3wDgEhCCItgrVr6+7eLsYLx/0U4FLQYeLr1XC/
0M+bfjBNO6iHtKrdCBkjtVzifBywUR9KqtB6snk8tQtqzCZVU2jnMsvo42D4hv+WRxpBNsfBhU3V
ryxk64ID36s/zHyVrksNJwins26jQBLfzG2C4J5y6X4s2HKJKW57W8/lBkefVTYG95qlrpoMxqhr
VHdjR2tthkkWE/h3XsI13bRz8JAPTNCEZgzJJvQhctgJjmrglxF+laW7ksJASzn8xfi7sxR2tn6V
uM58hlUK2LR+K+t3I62+wdiVFsBqnO9wbPbNWjJD9pZN6aIX+VkP5z+0rYnYhyEjmYbOrDf8BsOd
7tn0vowo3fpO7IpgDs5GVW4D0qzPkxp8h/tt+x2X+U8gmYEMPDuVfiKZUWvU/7dBxcvf9GfVQcHh
0W0h0tPF1IuD7QeWQdkhaNt4tuVQmJAV8GfZIenQ4ICINJ3UD0mx8peVF3/E4bcohz2Uz/zTL7kj
Hsl+cPVZ/iaaPbZETS3lgrI9M/jJoj4j18MBFcR89ZNHquUuqKrqMkvJbsjzTvk2Mdc7txnE7bO5
O3GiL/XMM1jt+8iw7Wxsk4Bs5FKRPBtZDfOod3OuyDpM610FiH5Rz5O9M8pM7F4fSugLIHM0GDgN
nmmYDOFD6B09ptnhoDwstKxEjTp+2rN7PwKokJI8SzJJnNBUgCLhYHHn54reDBDlkSe53GTsaOx9
0TfGxYC2GQp/p9ERGmKXC36o8FvR4hDjCE3KYNu2mvPRVNIazo0WmTbm9XVBbpStMLLACttdzUIT
7kZr+/EGjRkcZNpD5JnNE+xlnHG6rzUCTTzrQ3dh5OPC3a9KlYyfiGCzXK7SObeMxA2i+byxhjo7
qNlKvmIjG+wyERf5LkvCYvLx6ht/NzOMmVeVO8B7F2HiLEHuiB5W7jiGDUwvbbixIjMsKODi9Cqu
M2EREpqSPBtATroNo9A0efsufpHI4UGxO9urgHREtBhlODanit2RWUWnmdnZTuZo7tTM5G9lX6oS
ij9nfRpGIzWEG1trcH39A4603fVIs3n2acg5A97MwBB9iE4bh93e+1DKNsq3XZkGH1THIcsBlX1B
uUXM7FDgrIum2QtjqgbXhMYzGcZtOQIMrLs80a4LbZZ3xbwI2TP4II/pnDXssGNpPwZGLJuzsXdx
Te2GnPj5QXblALNc37qisTEuD5vx1hT0yJeTPSexrKrlAhbkQGCp62npGyK4o97o8gXw6XPt4Dt2
HctaFu2zL4CebsprdtVmMLp2H0cTnpWFab1ROS8815drH4wS/R0fBWpd/M6OhpEElvZBivqMGERu
8okLl58gBcRepdZ9yEMIfnqae7t0mLSV1erqUlmVB++d/DzcQedrQEO5igdPXBojSRFdYk+XTx/o
/7ozgz39Txd3sRg4PCHTf498f/j3f4E8fP4/u3//99LPzx9PGLr/9ff8OC+I8HTwn8KWjrAnQXjL
n+eF/i98sLn/gDhbYM9Ls/0P7Nsj9B6k3IU1/P3P/rqmOgSP2IbjIrPEUM5mi/+Fjr54eQ3D8Z9f
4JCDJbCnc/iNR7TdLjNpt7OVrrVynPy27Jz3wCXAhtFs7BUxSGiIiixHQdcNu8Rr8qu4hHlmwYy/
fn1Xf3mAfP8lMIcFyD4Hor0Yhj3/fDiwKq9Jy+Xu4oqVomN4GfeIdGjh5W/Eip4eSnJaYzRm6+Lo
E8IPMBLGjDDLHeiYq5RUhbgqK1watOF7+fS3ba2Xm8L3p6K9YfLGBH54x3mGIszS2mx4KhFH1mHo
5LTBMX56Q+379Iv/OhB/DGOa2BhieYIv6NHkdSoMk6AsuHvMtrdvzSnY9qTPH7our84COrMFUFSC
Fl6WiFx1rVvRaA3OtMDTtpoBkuu5leW//kKXpfPTb6I9w2oV1uLI8/KFdpVhoxSruF1rbYNfvVXn
Zwoi0rbnTo0pUMzaGuBOvD7qqXdLIwn/OMG4T06Qz5eRlw3lUNuMGrfZhK8nHPOqi/N9iebp7PWh
lkk9ekBDlya0HBtzEdCMlw/oYhIwCQWzvzKmCPdQZUe7hBvWe7uGVWexT28iNwt8WjPoh8rGfGOC
jzCmp7fOklp2DlhgtDKXavDZiZPTIwVy5K2TCaKDeOe4eoVGteV3eR8xdjSvDHsmGEXntJUGYTLu
hC2Ek6Ge7XujfKMse3kw/fFrFuW9YcAmPM4p6/UOx6uE+685Z/NZ2RKOq7k2OtY8qjd1Ebn716f/
xJvG6YnrI21DEL2ncKRnT+/CoA26xLHwfxPm3g6HfjVN9nQvMe5+4ys+ORQoo8VOTi6pyx7+fKLJ
NkC97ypJu6H6mtXlQgGGnRRJ4uVef6gnK+bjRUVrmlpi8TbnPy+HgsThNbUEwjEnQtaqMRh24Mkg
RohENq1efG6tMaRJGIpLbikNN1U1+DMM1Ftbb9PtMKBPGGQZfTBqPMSQV04rZXqfrDkt1lWPrO/1
33viI6f7CFFtoZ7R4z2qxB2404lmEDgblYZ25wUdOgUnms7qudK4KnsmVxEnfytF4OU15/tSM5/u
WJySLgjiy0kqRurr0OB9FLGwV1WIIahyTbkNx0E7kN3T7braQ0TZxfXvrz/vqZVgUsoTxLZAxObR
NWeyEqCy1sUTvEsfMtGBQWWp3JQEx7+xkT0dvT+tBEyPMI3AU5LC8uVDgpiNTS0Ci5fokS0C3+Ms
Ej10aEQriEiwd8u4ZflZj0vUGHlyr0iMvwaWiHZdJj5jDZ+fA0D/XnkOIs40tw8iTutfP0qXAHJc
vmAXYsB8dJTGMdb6einplURJtm+MGPqR8Eh6Irn+je/9VK1C4BklD2WvDtV0qWWeffBwXxHb6owV
1i7dXMyoaEQmri8nI0BaQEp3EBu7oansW1MVxNQmzqNGct8b2/5RIPrT6gNI4aQlJcGV7HQvfwfQ
QN/jCI+iyxxZ+EF03zu558f4DsJLqnTEpbSMLS/5lAyqAtbRv72+CE/stKbD/Z6EBgzWyOJ5+QPa
Lp9DPbIs4gbAPkdNpucmbN4tATs591zA79fHO7HouWqwApfIVD63o/HKfPZ6Sw6sRPIut3pcmhtd
hrEf6lzgXh/qVCVDy2ZBTxbzc5bWy2ebe63WZYBVfRZkiHiMtrgJUm2CF53pdDISqKSCTG97wGcx
UNLem60wL/vZhCJdDtm7ulfyjT35xOPjAeOQXLLwQxAZvvxJtgUJSWTsq3ZYohiFGruSs10fpIeN
1OuPv8zk0Tfvui403cW1ZblKvByqJAyIC78Gz6Fe1lGop9uqmYo3RjlRuLwY5Wj7LMu2z3UN6AGJ
pP5ussgWdYIeiHcgWzSDcr82JOYfKSEyUNGjyn/9IV8Ozy2D3AqYO+BUaH/576O6qS0w6hiQ6q/h
qyD4oHt+hntk8a4L5/eDFVbXQUdMUKu67iD1QG1fH/3lx/N99OepGcvbfraL/D+nZrxcPU/jAflx
84Nxxt51nNLhVHNHf4MD3YqHYVuxwWF+R22E3+34xns92iGfxvKsZRhWKxRx/WhmWcQ0wmS+5DwU
M14sRbKLwr7HN6zoz92q7XdGY2L8XenIxVI8BTyl0TAosP56fZJPPDS0bINbL/pXdqqjdfy3USGW
1XU3rw91YjU9+T1RMMESs4zlfT97n/+/U0KOCrbvc76Yuv+REnI0/lFKiDS68PyvgJCmtMS3ySEb
JOns4iNOfz/FgugxYuC/EkFklxq3vxQG8nKP+fGDachybXgKAzm6lx2FgVSlgETe0Bt+/bWc+MwW
bh6NdCAM7ihHe4xeRb0ROAupFa3rtls6SJrXNbjpQF1KwcW2r4938qnoehvLjYg81qNzYwIQd+gg
W2vTLY2zAerzRVf12Rsn4dHZ/2Py0ISjNXIWycXRY4lBBU42YA0gNTN4dBdfwiFvofB5mtV+9TCx
wVlKqJiS3EB6RCTIboJt8NZ9/yVs8/1nLOcEXqroreE6vFz0CTdCYbGu4LWp0HeqCKXnZKIIDLTU
TxMsjlfSLvWtJvXhmr+kfpdg/v+uNYkAfX3eT71n1+XTw/eJXKbj7a3G08wWDidWBSC8iHkJEY1o
qypzJk4JO5A33sDP73nxWl2YA0DPxKUcvQBlOOls5IxndIaGus5tz6bGkW881c+bCqPQSbEdsBST
W9/L+bWgdoOXLyfkHKbvAPYT30jz2ufIn9b20Ab5uq+6bo+tdn9R6I18I3vo51k1ubTCXuHjYV9b
1EXPN7V0rMUgOr4eizJ33wUE5hE2h92gG2An62bjG8+7PM9fdceynhgPqy2EQo5E4bPM+rNNdE4d
5ZUNqt2kRUdnOSPGoJ7h+J4YY98JRrkpiHJcFcp6q7g6cWYxNLfqRfPkkHB+VF1NoaUN7pPk3sCP
I2xxzBpbafh146jNFHN/DUVfb1U34qeoDKQZNoRBXWIy8/pK/vnMMnW+GkIvAWzB0I7mvO09BPYJ
lacmemyUqgp/ITS5B1tO9er1oU69XhYYpSTFO4jn0WbVxOGAyADUNexaSd2KA1lNAM8eULhfiaYd
fgma+f56cQSkCqGwZos8mmP0g2LQPdS6FgvLDzXFBHZ2dtHxVrm5NdMv3Qq/j0ezkzlEJQZAtjz/
s+XUYck2yRbUM3V17Ph0fFHwBsCATCBdfH0qT+0HC/JgLI3VBRh/OVTcaKlt5gxVO9gDeWnTb8zc
tf/BC4NHBo3LNRD3Lgq75w8UDhPBzfSP1gN3z1UQwQCOrGlxRk6g/jjijU3uJaryff6cJeqdmwD1
k1yW6rP5m1sVJVihccEbE7H43GhrTa+bQ+Ggzu5F6PljJt4CVcSpqeRowy7SwAEA+PTlqKKcJAk2
rbUOQoErl61iWCYtDa3cbIkWr9XsG3BgvmDc/2gMbbbXRFDfW9ikHtomwyhMFfYGs/D5jdk4tTlx
0aVaQQQA2nA0G2gHJpzo6aRN8RRh79txunQVdsOa5921MJp8U8u9jWaXw/vXF9ep75SzjVqJc9Yh
pevljJhjA1NvoJHqZiXWd1ZbLRnb8c4L23bVNXiNvD7e0194vA+DKoBnkgZGv+joFeSZ1FNbh6xl
Nd4A7Zq+ZesHYec+Dm5gV7T1MyMHUMd7eWObodTRlsf5lT72xW8iyDF2qmAHDGt2F1i5xVhC+Yri
Firf2JEUsfKibFiMquLxoYlt8XsW2iFk7crAiEs2S6oCPtdlv55Ehe7K0ez0xo0FXLUsIJtkJdGX
5aty7svvVkZ/2yY5cd4iv1joA4uslHvhy4lGsTwX/QyiUY09JnupjZe2l7X+EuAJj63LsZSwEWwF
4OxZm7+FtRk/11O48+i2JWmC8dUdf9+e2XilDFyT/okef8RwGc67smv965AJiM94wHW3rejhqVmS
OgACl2ncVWJC6D23SM4K1wr1TRkRQ7xL2y64lnFXBYubgg5psM4QGpDbXp6FSlYwD00Bmb6NFEZv
ry+gE2cYLSCxtCOA5OgSvpzHZJqVjGrqQgf62kZ4U3Y7jBqSDw6xNzbeE6WwKaS5HCt8ICDVR3c8
4jUdYcWMJWUnzkMv+K2FonRHCghKQRye4QJCsbjog6q7Ighl3I9Y9/2D533+G46+FxM/+hLapMkS
JiCDRYSFpMAYtSuy9ntT+2+X6OnnhQhh2lzn8Zg7mlsLZb5jxYylWa68DJQx7xwc0w8wS8frZOgK
LgF9LQ901uyd58Uazga1++sPvFisk7YEcQ705OhHRG6TjxE/bq3XpsL9LK5QGbrVRWDoX395KdHd
Ip+JipC+xxMH59kZlIZD5M1TarH4R/UxK0dn61kV4g9ppd7D62OdOHlejLX8+bOxxryAV99RbkdN
pt/2tI0+lSaO86+PcuLjABIBw3MXfy9i0V+OYukF5BOjBKsWIcSJsfJuusLID3ER5P/gNRE7QS8b
zJA2/dGRlRDFzZcOENOJEFM7VQ++FTf2vszyx9cf6kSpQEFCB8amOFwKoZcP1SsH6UsUcB+aahg0
gLNbzUUUk5Z9uEuTSqAWU/Lj64Oeel9Q1ZZ1AXxnHueJxm7nOUXP+8omKFN6vGggDPkPCnJKVS5h
fHHsMgsH7/mqcA3yuKeKR2vq2vgY1vm3MjecG7tK/8FS51EobujmAsAdvS3T6Wk39KO5LqI+vixk
xSljhNBZ5znQzl6fulOLkDp80R+wQAAFXz5UaRrKzjwEcREl1EbqaFXarml3ZBpHu9eHOvWWqMLp
U5jkrxk/yRonMchqYIMWTTJu5yKMdsSWyzeqs1MLEBLFwnpiloS+/Pmzb7fMpTvY0cSR09ZfsM2q
fECReWsNi2zOiu2VsPty//qTnR5zWXwu2Y5UZi/HXM4kw9Q62HqDcraQbsqVYWFC42TI3ObZyw5Z
aXk3rw961Jp4qsoNuWQt/xj16NXZGmZDJb7c636aES4pO79SWhG8qzAb8EfVjFvLxAvKLfFmMNoW
JdJMqpVLoOOeW4Xa4QMev7GlnarZuWNxY0ciCyj/9OfPZn+AKG9n+WyugzTxUPdhbRHUZbjNajfw
4SJrG6eT5b6Pp3Y7OCidp2b6hl2WvfHSYGGj47ETC2LXXp+rU0uP+xLIkiRDUz/mfiQibZJO54uK
EiU3mcxxtiMw641r5ulRWHwuOhsSg44Ow8ntFd6mDdiT6tuDVyXOPjbS8R8scGaY1PoluxdR0cvF
VogkV3FrMMXjHF/QKMnWbRbX8OwjQiAC93zwgt9/dfqAfqjeAE7hz2Cq/3JIAkSMUgx8UxkXk8Xe
2b4RvenevT7KMj0vLxsLwEQP2+NOSyboMr3P1k6jegP9qG4STOdku6i0LdZJU7/PK0KAw2LJ/qsX
360i6fx/MDK0NzgObIJM7cuRhd6Ug0h5vsrN1bWpmfED/e3uvGhR0lU9dr98008O6v3q9ZF/3n6B
twBMcQW1eZXH7cUY0WcWsXkQX4gFfaVhBwaJQ+xVFndvbFL2ield4i0hZFGScz89esg4tFM7XYYq
7BqXQOJQAk7mzZi0Xyei596Y01PDsQ2jh2MXJnbzaM20MtFre2YnSHusLSjrbDSMODyIME7vU4IG
3sCgf/744F6z6dhLVxS669HjxbjP4FbHlckJG7HykA8TfhcYbxyXP+/0jAKRRWcnoQb1lvf5bI0m
NQQTx8NRrPMaYo6wAtxpZL+u9Xlo13Fc4ZIpp3zz+iIBgPz53S3SPXMpfumaLUEiz4cFvrLigEb0
WmPn9FYqU+G1qKeC3b1JqmgbBoF81ztA8FySU3UV486yxPsm1SVRjyLcsZvEn+Z4rhzCFs3uYS6s
9DJpyZbYzMKJLIREmqwpAoy88rkk5t+ENWdy1WV285EdgW5s6HrReZU7WG1YMkGVo+UYZa+MoiB9
whyI7R1tmGbrcA6VwAYgWaw/Hc1Vq0kLMQ1DUoNqJvLUZx1eOP7Oc+TcAX1O0AAVdAEWfiOxSEy0
cjNMATl9WirqraEZzmNuWVl41oxcL6wRo+++iRIuPnPrtru5wcxghWN57KwMN687RGlTKa/7kqhe
tDRtOioL3fqoEwAYClE153k1IbYbTbfONrGlZbSBJj7S3eCSpE1ElLARBg26nS6scsTbxuiGNQGP
WlIugJJ20Mu4IfgrUPa6kFak+bVT1btOcwSwU2yN/YaWCIozZ0bVFuWO3mJ2mkQAHiF0dj8U3EGV
UVn7IJpG08etPnY8dPLwb/GVa0WFxMtEfxhcDT1N6YeyH3F4UKaE3a7FRo+N90ylXbMh9+GFNqlc
21izNTuo1ovQwrntzk4dXLLnbOx+M3urn9aehgoa4k2bEKDRZ+lFYigwdKcLs2iVpaY61/pIFauy
SrR8W7t1CKhYLG7pbqsFo99rRHScjWERYyhrKbxjmsZ07tMp6uWtAwGt3oQRKZ5bZTZNvWlBzbF/
strpYxeO0TcMQwl/7KK2xpk0x3R2M6KR+qiFBI6SOdIP90OthjMZRtLdjLqX3sSFMruVknn/NR0d
0juSgc/eHyKLvp3WDUvaozfXv8eFreGV0KSBg31SgEdSWypkT2HJX7BWjZd/bGYjRilppOZjh80E
MXVaVeNaP1V0puASifvOGtBryJStbNV5cnCpE23tuiqzMNukbjJ/miqnuGnGWdxNbqhDFiXqzm+q
KGY662EuV1HlYURuall0mWMWct3GA06zxkC+hNXAAgmIXf3UNmxP6x5PLfIWynL6jXv7hMX/1Ov6
RnRG9XUCdPtt6NLxoJVOvHgyFPZZ1ygUeSK2fQ3s/Krz3PQMyX+1trJ2vkh6XqhfhL11jnoVu83Z
6DAZKqeg3nf0+dOLzDHaiwEYCZW7uchE+8goW+QhClFZmSjji5rFuMRnYY+OYKfHnj0z8QTryqoX
rJ3awFM1qsUdZg7sr5Eqs3ndSbh1a7Sm1rzK+GgCIm2VeRdXYCQ0Vfv6N2lmLoQZJdJtiAbPucEG
OHiosjnBjIz0skev6FMMLGPZTBgwS4X9xTCmfh162B84ZuqEmyZMSQnqKjMmO5PmZrFpWjHsgyCr
1FmvY66heQGS1nDi5oIr6yhJOcajqUHgmmP9jssX0uKprojLGQxiO1x3khhndgEuRlrVeHiPzW6O
i1kV4BJSSaf+VIVZndHDVBHLrjcyLNhSj3K5m4Npr3V0iTaN26joHEKWpnxpxQobs2Du7mcRkd3Q
FNH0BUe56GuiFS4en5EkWsicy35rKJxD2UubVd0OgKou8Q7XbWnFM8riELAzqEZAb31I89uk5H/4
TZm7OuExgV2ep6WHS9Sk8eY201CH5RpHKoFFESwdY1cHGbreLM9dwJ8gQeRTDoV12xux1cBLbHH0
NkcBhru0gjS+DY1F0IKzE42W9NVX9MTZfTObOHJoEUaVS8VF26vtAydc5+QhaGuRhd0IC17Pc7pz
TRWu6LmH7wNQRnJgRondBfku8ouhEj1+o1r6+fS1kQUsvV0uqrRBj07fUY0gigQirI2qJSoAHLHm
QBgemmin/agJ/9eJRrhrPlON2HghEjHOneDvZSP7f/83N9837JKe/o4fkpHFLonKf6lRQamWKNQ/
JIbmvzBQ4E9AH9EawQr9SzIi+ZfA0L0F9jWtJxDjD2cDvO4XLh3kGJwjHQEt6BckI6Z9dG+gVcxl
YQkXW2QN3FKOVkWPS5lZmVzuhKXwB94WiJSbD4T5HjzypbP0A2a191SGHxM34RIMLppY2aFqHBJR
SS0Jkf06nIORufNcMjXLGCO/AmUeDnsVyoDl/2y75HKwAjo+ftnqK8yFodRT2V5YThT8pqL5Ltes
PXmqO693zvSO72ciCwNDotUwFV/DgU8ubacN+ocVcYgmOsCH1rG/FHn+jrSHjKQpy652iMAOgOnX
+oTRqydI7CEUZhqvJG4txBQXgjyK8Wru7AvVNN2mlNgM1yW5jO4cP/Ltr9q+03au2mZ9dz7gz1f2
1eVYYNfbSF9V5iZ3L2rjU95+moOrOdbPNHaOskbDlsTfCAIKzIYqDttl7PBxSfxsh8Lai6hX29Sy
prUgfJBb/35swvFMtXZMrOO8CSQeJAbRKxsrLA7dWGyJqzgvZy5tJlHZ67Zv8CHPdfNqVhCHg6hA
6V3p981kX5alfg+vGa/rNHzwQgIDIPoN6yySHwILg3jZ76chu+tmbx9V+4AulzezYxKECD5LrEpo
IQVKik00w662RLb4G+3yRN+2nH8RjoaZ212QDsUenvuQJFe5Fel+2lV7rTWwD9f6Q1rcaqO3TZkF
bwzfpx3SZSTTOs5JfbvL0H6HNgY59aMdvS+k9w3R3zuTyMnBJS4kJMPDsS4iIzsfi2/5aF7Vyt5y
91AY2rs3deVc4D85nE2lSZsWMbczTbi7FM6XsTVu4MA/eB41JXFOt808PnYVBr1J9cEbhstg6jbj
VFhntoMvlt0R1BVg6iuJICKexpkI6tEORgS9B3MBReKc3n7AlzdLSrrAjIFRQL0dr9X71HKuKfmi
SvdWIkdE73rfNJwL7yNiSpxB4YgT9vODPggfs9TzzIlqvP3j3zBUqGQiV6XubroqO6vAP33PaMa1
h2P5SFvWjvyJqNK5vDICLA5LTK34JvAQcetvYVhs1cz6bN3kwlAE8RIjXo+f1fB71YaXjn6HFPC2
6W3f7PvI19yMTKBkHwYCtrib3Xlej8XS3H3uhHvhZCFm3cY64jQ3m4sm31cTxr/lCKKcbTRsnKeu
XnXFIc4uvEng1fM4D3wsqeM7mrZS9MjBc+VqBo7xJUffJQkU2WVF8NJD3niPsqk48IoPNY7TGQuh
tuarzvg8kwtOfkWftwdrbK8qgvKGTpzRRtkt/+zme2o1sgKjbY1LSJ5dae10MGVY+WXSE1M2oYTI
cPfMUA77rns39+Gt68XbKKv8sPQOQVZ+JdVMk+oKMB1b89wfKt0vc7ayOfSrYG+n2u2gkk95gv2Z
7dSsY+1GAS+RAtO1h7rvPb9UZLq00hlIvlMEIjRnOCtdzzVZaXl/05Tzx3qwDiJTztob4k2qPtuY
zLq6nxAepGVGdO4F0WFeTMEWG0lXQz+M10Hp6hvP3bv5Zh4vtTE+g0SJbCbfG8OjFr7P2UbbaRdD
wE6bWzyPHqDzQIiZVzVqlBw3qcbe6J1zkSbyVkt030zlxzkzPrdBJ9YTVqKRl+5z1yMprbjUizPO
9U2L0C+tvuNl/wkHOQyS1w7yxTGg/fd/Zcm3Nw7zp7/nx2Hu/QsdJ2L15UAH8l+w6h9+Ae6/AC7p
cACgwPV4at380H9iU2RwUnuQeelKoPHkX/rjMPf+h7wzS45by7LsVNLyOyC76AGzzPyAwxv2vSjp
ByaJFPq+vRhPjSEnkBOrBUpPIp0UGaqKMiuz9xFhTw0FuAO4OPecvdd+R7NX0J1gEklVhs3qD17m
HH+/02EicWOquYTk0M7Zl5oo7DRKaai9b04u2RV2a+m7Tushc5Ua09uxS4Cm5LEZXLUU0vctTEOl
Lljkpzq8K2pTQq5j9QKnkbHzX2V4NMJVIGADe1ZNKoHvlhLWbGYmBB6rcae/b5oa+3w89/EdoaKh
hnWDDb3VL3vhSaUE8DDsERShdhKkfhDdI1eY0/XMnDXzghoC4IFW9u0didjquC0CzZDkH4phQ3To
7AJR7Vh05zYS8XEJER77vx7P7mGNi2BTFzFkMnuO1LN0VknEdopKW9NFcJfEyTlfyT7QhhUvX3FK
ZZYJr3I7QNZpNiMCc8jIuO3H+CLuR60kvTKe8V7HbUvQo5Es2hS7zN8LQ3E/hpmsD5C/X7pqkx8i
UrI/90bOX0+sEP9ANDXyrMJLtIQYBOm4CZWsOOYdFVxj9yMvis7HhY7UAIpJ4FjfyJTXzrKcnHDB
u3BY6aKcAr/j29/MHR2GFWlU03kvLe3MKGtx0GnIERJrJrKqDkR3LIvBZfEZtME6SKRLiExM+/5C
65r0Yzbb7eWY1TUNNactSwyquTFslAouWsUU7Bx1TCoALjYYnWqyfdgIuQrYxVpAvQX8qFBntXN2
H/QzrAOTrrK6mseBDRO2mJuKevQz7GYtWhdTSdYXxLfPdl+FX7XehH+cBqhX3ti3LBXok842LkQe
Gvyw2EBxBu71l+2gnFC2qJPPiVt+HBE5rTnKvAnGuXlDqfng+No/FgpXelQ8kAvf42mrkAl8MHdl
M/mTafNia6wT8uT6gyEMDB8yYnlaYBM7hrV8l6kutgbZwAeHMgXNqhjWdZl/IeqvWTeyLVbA8bLN
wOv8PI1ndVctpBw5zmDsDGIIYlxHF1pg3YURpXEAlf+2dtiQ0WEnuzzDWtxiRN2yXZmCN2Ygy4zj
2YdEXs88W8X2tq/1CMJxLrOqnHyNCGxUmaPlZ40SbGD4EINLaM46xJS0TsSE3I+h2Bvj9OeHd4Tp
ophUMcUvavKn3zHVPCn2to0AlEag9GonrS6CqjnRkoFHAilbfA7k2lEfZgfJQSPyj4/W+fPvn/Tf
wJ+clzQ02v/892fNdezxCIIhBusaoov9izwMep5UUHiAKbHg5XVno/shciFEYs4jQDrr68fbs/Yy
a1wOyOKOClBdELd7oy2rE4E1TVg+7YJVqY0VouRMhU5bIvojOgLcSD2JWoE9LIy30TqbY0IxwCmB
dG11a/v66Tx/njgbg7EnliRg3/ZyfR514cXSvFMH2hBqZ45sjFyLpmMEHUlr1DemJi9cavaXlokK
DgvUM4F9GfRaYhTcaXlnG1jVR+00Y2n2U6VwzuqybNfVA8qxY74hRKq9cae9eKEt/AMIRRBfL9Dh
x59UD/W6ttx4IqdjpvBOp+C4zE1SFoMRUQB4subq9a/2xQPa7M+Rm6PZ2h/SF4lbS4Cjkx87dn1k
O5FGVmNSrnIA/hsg7z/i4n8rY3rp+8U2vbzyUTwIa+9RCnnVG0FFzFw+6slh3OjjoauiaJP1nPoI
HrOrMqvTbTlUs2fMzefXP+0LNxLzHEtDGIPU75mFM8ITD/8GztpE2umB7YAOSwfQwYoZvBVJ98IH
pbhCdkIFRfb7vkZF5OUMrZ74yMLSQSCT23Qwg3nzsSR3PrKVmMwbMezqOZp9PY/DN1bMlz4pLhEK
OOQ/Gn6MpzdSb4VGG5fO4Is4FIdOpn9BHVu8H5rZeeNIy6Dt6dpMFflgUMT4wkXdezhro6oKEQeD
Ty0Dh65Lq+s5qOM35G8v3Ke0GhZmBrNiKN57D4ZZZ0ZEzQqOFyETnR8J73UmepTcTnVV5nQIXr9T
Xrx8LAMaFlAb5+lStz5acmrbLXJDt0iJSGsSIGoxrvq5LQ6zwNUvVQ3j/VAZzBVidYLkZjRvjABf
vHxMiGFI0AB6Nk21Fe4t0+Ly5RAl/VjmvHvqMmH/DZDy9U/63AHBlHiRn6IvwEbPvPjpR2WIiADI
jEeI1C72WjUPiShJkJSk0VVXkic0kEh2rMVd7g8Q/BiXOCUJbER4vXEiS1m0fyfxfkPwTL4j4mP9
6YmovePUTplBXkzn8bQWIjrUx4G2dR1iAMmtkrTKbLq1AqCFOkTum0gicXv9JPaai8uLj2EFKnT6
m4iJ9k3esL4thhXQvt26i5muDfpWjaHzdkabrh1ZCG+KJXPZAF3T60d+6TlarjcYFfZiDLWffnoJ
67jXiGvwG2odL7Mm5VKXZXL++lFeeo6W5i33FWswz9PTo9gJkxKD6CefYY+5DgLmnxFax7WVEOIy
aWQuv368l54jndKJmRpbRsRST4/nhjLpq1kBRRJl81HKBmWrBpr0456eK+Lme1xz7IsGujiZ+Ise
+Nu3zUuflhmhiUafyfJ3kNujp5iUShPfY8l63zTUDHStTvu+LWlUWNppn5nTG5+WbNbntzDjceBY
i3+cy/n042bNHGgjwz08C3X2PnfjmvBDZlVKnSTnBYvYqV412UHRZup53QUJWXIjkpNETusqdomg
s/UZkXegKmeJo4MxVe0MuCOv769zUmHuc8VYrxF8iUNKycvQymFzhuXiOuHZOcYiV29ev4AvfYUm
NyV+DFoCjGGefqJxlgYZMN3gM+VpNyHvab8a2p70PXVkDjb3b3yFLx7Ppk+B5pe1aP8xCDu+uIq0
c1+vcvOmI3BzRUNa0J+PChJ1oNu//vleumI8CKg8+XA8/XtXLB1cZSw1rhi2EneLXNHZag17Ieh5
1htf5YPkZn+BWxY3hihwG1hzn36XoUXDPx+XV2XYwhXOTULfR0dibqONnfQDnpJeMbcawONzRZtD
QkvjDogOHHCM6MFR6cbVpcq/sUv0hBHsoA4H2AbSdTS6B4mmKshgtWanp5isrcn+mOpTegjrzr6x
o+5Llivg202bmDaj1glSMmy+5ZoI6Yzv9l6T4bBrHLjxsfKmiO2Fq7os64viCUiLMPZep4uriewa
QfGudB1DA6YLnWnmWwb3+YFtl+Eb78+XNjD4FhdnAFRLjrl3QAoVQXcDDhKafNZxOjDbTImtY0OZ
I56fSXgMZ81NPSeK16VWgTbKCLbUgh+Tyrl6/RZ76cOj2OcJshDPoyZ6etk7NB1aBv/OZ6Xq73Qj
S4hFt2DZGnrpw1I0Pr5+vBduae5lDPDASJic7pMAhWRykFsYIIysVE4AI6XMmJ340km6/o3v+cVD
UR09mGb4lveKP9IepIOGc/TpKLmbSIaMUFCnrEc0wX++CVwMfTQrUdzSBth7UCFgRHQW2KlUgaZ4
cH9CXyoO7UAF9P2ff4HoRp1lk8IuZb8iKpsxYvGJJlpYBCsmJphpuN7DdSZHefz6oZb7cG9J4G0B
Cc4EmyAgCTy9N9q0Xbb9HEqNTCZJCaQymVXjxtLCxi/7JYEhqMP16wd94aW8KErBokGnXyrJpwcd
wCRljtqNiHOBIJcioaXJ62ZXNnSqei0OqMAi9wgrXbuFqaS/Ucu/cNPQOGa1RZ1LqbPMlx/X1lWh
gqIQ7OQHtE0bdyLJrkyqCvd4+32/93eYBTA+eXRRn9ODJfFkUPx/H+q4/PyPGYD9jm4kdj4Up0RP
kTDwcwZgv9MMkgiWegWJ0sPm7REDEs4n0sflt7lMXMVfMwCqR4QZS4FDY4YL+AczAKSHT58BUCFM
KAQoxGW5dqFUPr0fxjmTgzZptS9aUonavN8EBvk3A7HQUaXezsK9Nas68lzi3I22P7AMsWkaeWWg
EYsj7WgcnStnqi4bad/1fTAdtEVP5stlHrQ7WwwtyjBVHidzTWAN+bTE2XxNDKkyrie817Y+RXUE
DJ6GQ5jKVR4wixAY/sggNDAnjvGdVE0Pk4hLKEkLkb4h4qNGoZzIjd3Wh2IGKRiTe9JmlxhTQh8q
LCsFsqWAqQVV8V059DOCZrLjzZBxKRuAlABLc74A8Y6p1/EbNJZFRM6zuk1CNHAxcbBhLj9GmXNs
0EbWZPvFmHej8q0jiZL0xXOB0tGUfeIp+qew24gwXumNc1Qq2XqRPTINep8YJJTnnZqthwSpp16R
lNS6QX3S5lDuExs0mlQVw08ltLY0si/MgNhfBhQMQKxY80rLqr0y+5RDpkyRDzZ2x+Q6Vj4PxVfZ
k9RkEz4kiCLpzQOUagnFWXkXTrdp2RxJ6LYk5F5XnXHXdSSiG+871WWkiPINWrDN1kOTJ2MZZR4v
sptZivNWIuCKSTXcNKZ+1ZDnY5vusWQqoGGPEvV0astiVxIFLdObuHPXCAtIz9O3XfNpnuIL06w+
hRXA9whZd1edBG6aoEVQDsNsqr1IMYADl9rg1WORkXt7YegneXlg5JvEasnUusFiSQLCKUvjBxMa
STAXZ05jX6YZ0RR5twaq4ZuDfpj0C3uZdN4Vvddw3ZlDMngmYTRx4rQHuVNNHvKoZGn6T2RFJ9la
rZUzZejIBiTVCwJa59UKfgQdbTb+EVQlzkWR6ye6iiVTrvNgY3X9Zsp0MDm0Wf+BQr8NZpUMDUX5
YEefZLT+B7ak2nAzp/Zd7WxSzsrkgoSbf8TdnKpDsPy2w0xfmdcidw4eVpm/xYq6kLN+L5M6lf8s
jX35d36trA/vbipMEybLgh/5MV0lHYYFl2mFu5glmW3+kkq57+jvUshY7Dpwzi3lxV8rqwPDne4v
aTKL9wLM35+srM/qTiRaSwff4SQM9ht72w1rwJ4ax1FFRJF6yGb3m2x7sTNrMsH6kkCMR9/WPzOj
WI6GK/S7F+tZKRildWHaRVb5FBHjobXI0osgzDaMyS6jQTHe0P8/KyKWw8Fg4eujeEJ29vSlEWY6
OQ0V2R+QPZ2tIvqG+aKRYJBR9TfKwQdexJMibeGu4ZZT2dUzrt7H3ZARn3WBYNSE17UbD2b6xiSu
WeE3nTDRBnGswgIexJ1svTwNEZnVQcdcV+KC2pROcNfIRLuXpUz0rXDHNPH6pq6/0H6yzitFy4NV
XQV4+1t7tAXDbmf+mJZmLr2CLny1GlppYKlXShcneIHiE4tXXeOxyCQNMmEWpj+PUUMiRm+z5JdO
hTA6V9sWvke0xHnXfRPlq2KccmTpQr0r7CC9TpoBMUsxjR0x6KogrKNvI8Vaq1Vjaceh1UKybNNp
k6VqvWI17E8Z2Zp+rOcGvkG7d7Q1iBhSYVqlNthD5YvyplaqLFsNShmC/VS7ovXl5GYJwi5yS+h+
88KCRqbqwNAH59ypRx2xSGTGiNgIOScG3i3685mL8V6xHiDvD8B3F/S7QeMeCPyUGqhhY1PfWg+Y
ePMBGT/Ybdwe59TScrtwiKM/7REs19+wMRiypxJi3y+kSeSOQcnrr3an/tBw89lvZZIfYf0o3+gC
vnBb88DSHUAtSfW17/zAwqCpralXiATsedsiJ99YVo9mu7F/RIT+tjn2XHvBx1ocyTxGJMPT5n76
CM3MJHjRjxXEkqnxHaUmP7FPQ5/GlrmJBkfZ1JnIt/pofO5Us942SmKf6gt8hGfO2LRd1BwN9P52
ZalrKwT/iJOJtLl5fV1ZzmL/4WOOwo5hoeNwqk/PsubMmzFUSWqikbFLJfvaOCRy7/WjvLBW8k9z
HVkxgX3s25dCaSsubTe8H8KuLntRdwWlyuge5kY/n/BK1y5eP+BLF1ozmCczC9Nw9O9tgkb003WU
EdDV9nG+BqD/berdyM8H9y0Q9rPdHjNTJkFYcWG5AO/fa8HasdkQmcdlLpomPMjCWfcDIS9lP5Yo
KrPuSqRjfWCB5wZdFvl/+jE5OCsm0uBlxLCPMMEhYaiEFVU+/6+Tj1EohHcDzdWYX3+/hH+H0gRl
w6Ov9dlm7/J//lfXDXHavqX7Wv6ZH5UJomt8eNhXaETToFk60T8qE+MdNzjFMyJvkmQYUP6sTCz1
HX7Z5Q1H3QKMZOmq/ahMkIRhPAaxi4+JWmfZDv7Bnm/fN8zkzFgCVGjy0s15zu0dZDuPGcwKHy+D
sbHpCkZeU1TroCcQ04wRMCvJKrajDZnZ+Ck+oD/xoIJdwFXWbgurfovNsPf4P5wPm9ylW8h2GHXb
00WmiRXhIqUsET/Wzok7pxeqCM+LZlJ2mBPe6H+AF3u6pn0/HM05GsHWAqrc2/EyUE1kMFK8YJAf
1gTgOl7hqHfJgKx1sokvC8rkS+hMH8keW8/utNXZzNRKHc+HQ8a+7tSKxZQcpTLf2mMIomcc+stS
l+omjOcT4F6o4vTiXpANjpfpjDU69IkRsy5s2RXXuGzZiLl0fbHchFOsbo1GVfJVoLV489zhfWfX
chPESGGdOiqJYKAOOYlIeCWl/nKULvp4V0WB1VfiolHT4KjqQqW5FkXSdrtS1ATDuTPhLRcoLTQD
bZEqcsT5troLNFde0YonXaojISXY0K/AO6YXSACmFNP8tp2M+D7pzXL6GIpA3iqdwG/Zo/X32ikc
3kfCSYIjtwhK50APo/YSPXh0j6KflGCUGUTt2tGRpJxJzfEwDcoDhbzNIiH5nJzVXteOjOnWaZ14
pbjRFaMvbxLWx1nWW6GG38aWCK1COe2tkUCy8rgkDNzOPiMbrkprl8zNaYLINyFRAPG49K0CIyUs
hTGyi12cz9NhYHTnnbAyTyTmbSKU88Z6r5jqhWEN226Wn/K+OqnjNFpNOlavyMUXGZYDO/YS1CxV
ThJexo16aBT5RPBrtovj4DyLy4EEUnJ15/GDoic3bYF/BxDTl6GKQpQaMebBuGq9TEnWbiY/q5zv
PNcfRBGtUR2m3qDVsTc1zm049TtztuN14CbfciTbs16RbtsPmi+NnuDnJbOAZkgvF+eupn5lKsl/
WOCChuQepvq4qrTwKrHMmyxf6E+mOBbuEQ5QoE7hRZXLyitIo72ZoDtVK81V5H1gDPY1s5WW0q9n
joEzIbfWhv6+cNMP7dx4tT6vsQrf6f2IowFbHObMtZEAfHHwSLSA8Kiwm0PLIWqpNQMf4ho6xC5p
0YskF/psZ6ta099jt9xYc15+Lz/+Dm8VJO6vvVVOZUGgTPQ5L55bih5+9MebBJ2wQY1IViaM2UUB
9/NNYmPsWcY5kKsY7vJfP98kJrJj/vqiHfv5Q7/2uEyCcBB9Vxb/0XvkeW1IdB0b22WUzV24D9/F
ql/nKU4aP+e5uEqyBmc2T8dbFehLh2GaJJYZNu1Jjdfi44Z14mDFboRd+6NBB6l1NYKfw6k8VSdp
bPKxtlZhQceLAL3ksk87DVqevq0KBn2zmU40MfGJJ6pxkgtGjBDPsi2W2cyfjSjy8de5K9qsuY/y
4B4N8eVoFZkvhrVCjLCVq+s5L5ptAlTwqO1C56jIw2prhmVCWrSlr8k20ValmqaHljYT+1lHBrYj
66zQ9ZR3iT2s89D+llVqzHCwxD4tCCfXErF7dOu8sPt/YTNh4oRHtoFdj/phP37DDrg/dAMuhdNU
81ZzyVMm5F2cllmLi8m5TGYjZGgcqOt61sgpZuPsl5ZJfFYPYyLKI/WEuBa5NYDbHSqMPzZDAgLi
9bPce+9yo5q8jNFwqsgJdarSpxdSVvTnnEGvUT8Y3/opdE/duS7Amhrvm1YWb+Z2LJO9p3sXkwqM
oRUMBkrgfRWWpo3p0JWLU9qui/fksGI9DylvFBxO53BcdbEetYDZfu9aH4wmk8qqz6oIO5JtYaPv
9Ps8p7L39NHR/MQsh5MxDNs7FmwaDgMWmffq2Ffb0rTKjZrUbbnq47C/JQiMnZnSYHzGLXdkl/GX
xq5wt4TY7AeYmHSUrXA78fBg6I+c6Qt+LQw2tWuuyDnFlEQOKam8dUOPt29Jl8PGW7IVolfZu3K6
MjU8K5Pa2abP8GoGDMtvHzazzHbdNGMx0ntXrJW2cL41U2++xS99zsvjOsKYMOBNEF+FWPPpdRRG
1IkUWgA0/L64LrQBPWHhqjR/o+ugnO/isk3PHPqna2dqzY9TOq/bthuvMk1utCLdqKX+rXSKyxFG
wTadQuUyrDvnMNNbx5eEFGPZib+8fus9CP727gX2jsQhg1ZhI7SvLCpaIPMtpgbUfuYW/mV+nWBC
XzVOPh2D2402cyP7E3ti42lOzspOA4aCJtL6hYEb9W61YT/aXqdK5/qNmDWiUJv6bEpDLNSD7N7Y
tz3HzUGshtu0MPYEX/P+/rSKrErM4Fj8SMN5pzdmumpEr8CYi+9jLW7OSR6Uh2JcvBjS8dFtvRXS
/HyHzBkQjwVfyXBor+7V5IiwAA7ETePPWnCup5nwRZo3K0S3P3bI/7p3PD2Vr2UlqaSi7r9O4q8N
7dFv3b+tGsJ5ea01X+/v/m1dNPHXKMec2/7HcuRfP/D0l+1/Pfw6vC+Xfd6TX6wf4uAu+vtGXt63
fdb9tcVa/uY/+4c/7MHXsrr/z3//fAd/04/bjnPreG1xdrQhD+7+899pPS/WYcGj8/ue+HVzn2X3
X8om/P2g8eGf+FEq6O/oKLH2ozlAdgVC42epoL9DPL+I6B9KCF4Sv0oF8x27LtSHOkRxxpBLm/qv
UsF8hwbaXsaDjIEWMeufbDofkDCPn0AqBBrFi/aGEZsNh+fpqgFNUIsnCS23bmvCiSxFpJ/FIMwd
d/h0FnWuOO3jlJhtmVRAK6mJkiNXcZ2jKtStD6piE+9YNuyqkNRS/+sjGJIhMI8w1oXXSrYMlvSi
zAlx7kiItDv9XE7ldJ/JLj0cgMz5LljMyEvyzNpMvXROCxuDUqaF5aopNBXjYOj1ELZ7glVIsPQy
8BDjatQ08CLShfQ+sHqA2DzMInecvMwOgjstTrdmWopyV8b6kG0mVfu+cP3rHo4nN/v/V3c3DafX
7u5Tyt82+Z//fqOr8vCv/LjBDVzuS1MFPC72ALGAYn92VUBZLc28hSJLF+FXV8W0aZ3Q00WHhOGO
uTn3/l83uP1u6bziwUMo/kf39gP+89HNzRR/OQKD/AVWaGsPSKFHUse5U/J6XjzrgWLCrdDT0h+H
eTrOnbH16LIA6omkh+D5HFzixiiXpPgCC8NwpIVEPctinQ/qIQxqf85V6oN+FUXmrmnVW2maR+YA
pwIkSB7XqmcaNPYdGTOpdHc0rHeDND4NGVyOILuYRHxuDnXM5i+6ccfyijbzjgaPrwdwM9zAa7IY
QojmyYgm7qDHF3Jo2XnKw061P0+l2IHDuQExsul7PaF+sb4g/AbjpyFaTWNNrlWl26kqJJ46h0g9
nJtBglU830SUzRJiSpX2MG7L+bgLx+oiCm3lMJFhukoRHa6g8+G6i82l6bKdZhzFGYSzxN2IIKXV
Iz3CCT93rnle9qafxN0mqozj2REHhSaJkpfxB72Eamcm7iF0q4YIQeGpWXecdc2uBt9ylC1KhcwI
IAGk2Y2uEYqmho2ygsVCbqUs7wpdves085TybNfkw21mf3aj4qQzyrNaB9QbuLMKtIUc+Wi2d5VQ
VrLRTxoLVz24xistHW6Hyf3URwF+PxXcplVsGTKeYxhZu3l2ZbTzOq2tU9cuDoCMrPo2rddqN1Vc
fPCAlcxU6Jyx6iG6MFfFkG4Vx9GxtcMKBNrkjUgTFdP2akNuhqm0PZTwZDywLoEH0s7rYvg4uAgx
gmTdAvp0ChYlJEP2FiA5Q//kS9epEIlK80M3mtBC4iVAnUwwZu5ZZV9iIitWQu/Zsg3nDVGwhhNe
iNg6IACd5VblO62dzkFQNpyVdVQwnHJXbtDaN5EhPsRVHKxRPB5YQ9ytMgNwJRj7uKjxetvH82Th
Ke6JWhfJNo/Ke4i/ymEgwmgFqFQ7nMDmnFeOk6xC+05rJnzsQh7gaDwzFUFOZXRYafmxE+K3zqeI
dOckglTQ3SrJuIn7bhOPFGZK18eow6MPka0pKxqWiqeERoLZTqsPZElcO401TxQtDBmCd6A8NYkn
oKOs0F5zEeK0xsgTZL7bvi+K7LrFWq4H1Xoqxl2kpOaBrWLdnhNxa02qT3vs1ErzbepIEAHasdEk
H9SZtlRQuhu1T450PIy6kR9oqXFeS7G2h/I8SMuzyPpaOdoR08jLoKEtY+S8XUi2ugqatAcgMbDB
aqvTQR8o0aPLeU4LArzy3u/Yex0UbPG8nhHeLlAkHSh9IzWFe81wzpKKDauStt26NiuM+K3vmrjA
zXxdquCqNJdMaBFciJzxVWom6wZ0N2gyU4OCVAYeVt6voWhu2M1HftXCMdfQQ1tNvmWMcdMq4dqc
qtpr4vbcbppPua7G6J+tldmJi6jLtz2NRzcf/HTmfBl4kNaAGtm2Cr8wwot6sM5dUOPeJNmpizQa
1pzutIVxBY+uEeJ6guXjzUV8tZwE7DJ7xYva60y05zMYNchYDXyqUDsviS5F1Hk69s6p4cS3piGO
uwl3bqD16gkKcmejpiw5jSm+iT48zqkfvcpoN1G5gIPY621irP7bPEyP9VbZJibTyUxAmrKIxySU
kIvsRmflXNb+IEqqfh6pLZW9epRFeeGBPbT81Mb0OvPO99DmXddDde0qxX0ayWwl9eyCIObSSwd7
148zPCQFeoLxxa7ri3yA25AXKmOXzKscnjjJGFYJE8BZc+lsqElgEOn2aqR7Zs36TYuAiX7lSekm
6J/U8CxSVbmquvwDTUpPtpCTzGGt4a+GplIMqzExjhOJhidNjgbHOCVbZ5tNxbdkFmsnvaM0ofVo
HXS6/UFnUSm6CJyDZn403IkgSCHXY5Yf5PPgaUHpO0K5NlqeGkYWPkCtL7PuHBOydxONg/TsymSC
LKfdXLp4YZBFD3wQP3ZRhZe5+7FiPLuyEvPEGMpdayxfGBowx+k3EnHvGMJ10aPPdtBtZVJ/marq
bKqRxmT5aT6wJCfDppOqCidCpiu3kF/rMjueUnmiVkO0+kePGSXrgziAWlcc23kJfYslszLO5mRY
dZP8ODf5d1Ho36HkwufxWsl11rSffytZfPjZn+MraigKqoUy9FAx/SqzBCUT235kAgwKf24jHmZX
BiZomjsUQ+YiMf9RZfFHhKMv9hOmXt9xBn9trH50tqhafz82f2j3PSm1ls0oquAFkMQ+fl96MpZd
C4S/K5GDWBaMQ5FY4BKztAfHlkxWtlWnKQuOumVcMSyDixAhWEJYaDvfDhpe7Y9OVCb3XW65cqPX
2K5IQk6AveCAoQYJD0UXXqH31487saQe5obmV65z4Y79PV7U+NxlnuG5HTUQbANr29ipvjHq5AbM
4ns205ZvBtq1MWYFWPzic5XIi0zGwc4YW2Qg0mJyE0PVAVnmgfiqV4MBj2hwcOUrlr2BTAcRCcqA
GoYrktyPa4cIvkAPSAnTv4RMeb2obb4alAmplp0HoXI6gQvbaMbpXBVbiGCUPsyXMK4IcJXprjed
bRuYGxxUvGFcDWpIsxNdewEofAOG6ahAEMLsO/CccV4DuPNDnRKHrtec7dg6emlTTojl3YOpvtKH
/L0RVhtD5niWCBY1xpwF7h6O2FFTgk5wGi/M2TVFyZb3sMLCFdrkZXpVmyVXSIUSviqowNua9NIv
oRiHmxTlA/kiyWCOXtsI63QYsmI6nICfeE3QNMdDiK7Sn7swqdaNC1LTblNxnfYWCyK2ZEhpItg0
TXwMGXRNvQrLr781xtS9MRTVvU3MAohMhy7SHxu7y78rRv4OiwUIi9cXC4yHv10tHn74x2qhviNc
CCGL4zJQZKKMSenHeqG+Y6uP5hklP7NWyGE/FwzTebdkIMGZYIgBPWGRfPy1LWPkwWCWJuuDqG/p
L+4tEK8tGM+azpzpMgdZzFMLPICTezw9+L+OonsIpHm0Pgn6zKx1v0LiaKg8PqD6MySuIYZxjRE5
Pn5IiisD10UupwZnsDTLjdFRPRWxUa71RLnPp6C4/T+IjmMH/rQlzsnR6PkZHce3/vjk4KQiFJG4
J1+KjtPs3Lrs9ZKWJu3H/wfxcXtnsxcflxtluhYhJdM/Gx/3/F7gnnsUH7d3L/yKjzNNanIzA8Dy
kCE3Ty0quzH+9Oh5eWkqs1zqp7fCwo34FSS3nM+jrsDrQXLIzKngB5X4DqKl9Bk9UKFEJ0aVDeuH
ZLkqhJwWCO0NZsnSZ9s/qSV/4K90ub0vYS9dru7MiAqNtpxBcbwu+vnLAF1y8y+Imds78L8wZu6B
ULL/mekOMSf9nqy0N3n6lazU22pxamUVjsY8EidRLuHJxUn5cRBRv7bdvjrOiUVLPEstnKvvgUtl
2I4fTMY/O6Qv01aTsbEWsWZ/+pW+xC6UrdyA9BQp3bhSdSffyihzde97CpPMhui9DsJlk9rs07vB
Cj/2zNqqlUI3ctTD7NLWkhUkUT+mEK9Frt59T2daNGwnSp7N9doAzvtlKsvqJBkDFZ1BrJyOcSSu
+V+7eRTX1LoIJHvwfiNbmSPHGKbDX6lNf4s333KD/L7vfkZX+H/+u+2Lu7ckX6hlf0q+7HfMp/9S
bvGi+/EKtN6x4C4qaTjiD6qux69AlGACQBidedJilpCdX69A/J9LjYuMbDH52H/yCjSfD0K592HJ
oKN9wJovb4VH61DmmiwzAn1V19jCb2xG2CWiGb+ocroAA2LmYJSbxGC7BwbgpBD9Dmb21gpQ2fAc
pN5Mps5xPgiaCIM8CpXgIjHSmF5B2PlJdY44uD9K9aI/xEDttZwH00frSM21TyiY0l1pwT0utGlc
o2ZtfHfo/FIN6q3ZDoZXula6bhedVFZG50tOSQNC0IfE1dGLys67efxEyl+5G+oh8mso1f5gRmdE
Ek1ruHjhIbnV/UZPBTgIp3ljsL5MuZ4sHJTEy9AaDiqyPbGv3iQ/3lViHSwWbjxnh1vx1J0cOm/J
vA1C+1bJG1LfhXXdKOkfU5eWQ9skkiH6o3O9PwIMEeQqo038N3AltATB5zFMe5Q70c6ZEQyT/ZGs
JqU4DQz36uFu/1s82Uvn/fdP9vnnpouZqf2+rF1+/kdZq73Dm2nz0CI951oY/MmPZ1qjQIVPweXR
kVI+1nAybcDKh8aBMCY00w+DiL+eafsdXTXGc2gfWBD+cORgLrXRozuTbTkZsSizGWkjWLT3Q1Zk
FtuZMgIGHdsuwyeQTzfJRGZBo2vl2ShoG9lpdliVwjngPTODYx9OQmsOd5VS2F6klqPHMMP1cGxg
UC6k9hnuHlKavAb37nbY25PVrCobcyrWMkmORdWeVipdzwUiOpINX9hVeFOqbLgSpHLSyI2NLDIG
AH1JO4793SHxnJaXKzY7S963duvB+D/Mmuooj4PtqDRby/nsmPn/Ju88uuQ21jT9hy504M0WSKSt
LMcyJDc4xSIJ7wIugF/fDyi1VFWkyMOZzXTP6l4diUQmMhD44rVfI2lcaVG88Yb5WTHJF21NnAo4
u+qSsNUyDvpOOcF4XFdD4qW+W4DHVsbD/zeL/hva8u+L/t1T8RPUZ0Vq/lrw9h+c01d0h8oyNPir
oOzvlxhpECvsA7zDWW0V6P4TVrkudoADtqjVaMW75b8XvPcHkZKcN+C6MZjy5vmtl9jb9Y63iU5Z
tBuc4vgf3rAv32FJa2D703tUYCDpmXbJOwf9pOa/2A6u/3x+Xka9Geb697x6rjCF8diTOkQswp/P
9svrVJWlx9NYImqL5D4acyDMlegyfbupn0jhcImF8ObzMjrHSvXuCLhMrsWgXvVT/TEqismfZ3tn
L7LfzxkCyqpTNsjLWkb64sqenItmGqiLmoiQm1vaYLrhssweGtVwdsNwFtQX2LwT24aIeEM79xW5
YzXpdyFOSL9Cj9JW6k2F93Ik6X5Dj4cIkP08axwY/DjLvg4JiUhWRmI2MZrgvvGXRrTENybewfLE
Acgo2rlq3uzXdFynzMWliw22FhXX9FxgbiEfJzlflTn1r1qzTDeE4ZNvrGVKaFgJoFOhI9a1W4F4
+iSJAirBlM/p0t9Z2RcvSt9F1niaiuxJzj3Yt1PZiEqNy2SqPylDtRmX9NlwuTfLvFkA7cKyWR4z
RXmUBn4pcndtYYeFIp7T5abqaG2wKq85xX0ZXVYkFfuxQKXq6s5RQRFjReqlo3ZXpRnf0rxxgzCg
CkgSvaBQ+rpSNYjA/EOlQ8TZj6VUPuYmyHQf1YZP3M5edWpIDsN+poIgv3CNsr7SxNBfK22rXrdd
Js5Dm9wOZrszhHrqqq/SEnXQpFb2PpvH8VA13a1QTYm7tT/SDhm4vXoBN2sj5n1uESYftFXHO+V1
HfTxvQpHWi9T/jASDnRBP8llbkfvKpWjiKP15RMtzRRnKmO3iRA37+zRzrfVHCWbqu8vHKf4GPVV
yUltviY5c6eXg7WtORf4mWN9kcS2Dk4NxzXOCHwNrz0Ak9vbqEqza4oMUPWrRXNKGsXZjYsnnjrb
mDfNZB9GbNR93JwGzDc7t7AulKLfabN5pc/ubdt2W73JziLRnvpkPn2j3HTIzboDQWBoeu912bGv
P7qDQuyroIAkz1Q/q9nLG6f73LZlAC7sL/EobrNYoys0OXG3HtPWO3S1R255Ct7qDX0QdXqxQ9Ok
+modP1Ofei1icvdc/Hf4ZvxWksg8cWY3OnzUNb/hNjFTK4hq7aZw62OP5n0xi1PX2o+Kg+RRz07p
Yh+7KpqvwUvPkHnwb+0pEl64dN5zRQNTk8bv6FkmN1Pd2dAtZqH7ZjOFE4avttcpAcRSVyspLbvu
pUrumUhpqZjRmWLcqYt9OdonQ6QfiJ8WgV2MbtCLJf0IF50QODoXuygbn4do+dB3qbNLKgHXU8N2
OVY209HbW7fWpHQboMl8S9NJ80iOPJSMkLnjW25/G+Frv7BsOZFnu3yhY0T5wLAYn8Q0ksDRqbBU
VlONB60cQYgzyNzZzowbr67gXPAy7h0lbi8JUZSHPGrUTaKl7mGCZIwJZo+XfVJFU6AWlbqB99NA
pCOkbzLxa8M6Wp3i3STzusBmUtRvsjKKz4lHwPSoZX6n23u9qeKD6FI/EsVtXfVU/MA1Eswdxd8A
7nJiB5nEgpw9WtJLM+pKnsmhgK3uEdd0kx10dCpt0nqBc20wL6Z3mVTWFqM2DWuRefdCNhDQnncw
F+NhbKKtknbocfVQ7+etluahTTKuz+N0yGLvPREe5rFOWFD/IblBONaIvQtd8UbvYnZKo/B1/VPs
lY9zfP0fE+WRAe7SbHCM3sQxqqOyuTLN5HkC/ufjmWFZYAnIir86XP/XDdcv1Wrgp+ivGQf+fci4
b5punTOCeqj6+Yd/+K8pw/2DMw1+XnSN39igl0dlDtCOTeoUvhQVhfDLKYNZdI3lXMU1zCjM4v9M
GaQsol5Dk6qjkv+9fovvEDs8QSiLGGOYgJDQv0EkyXTwlq6vRo69Y3tsM4OIyoT988Wt+cGU8WbG
IOaOVEoCXhEfYc4z3wrnFytThMtju5FMDNc6FQhhZtYibJLkV2an747+6JFMdQUmUCYh1n+jutMy
O3H6jERVjGDiirIjwx8Zro6KdJKgmaznxrSSyzlu+nAYKd5Z2vmvyfpfKbtvyYEvRiq+Lp+BgC+T
eYp/WDnKlyOVHChWFVopN0OaQBLVZbV2Jy5knvrI9TFdLSUiqIHMjXFHWoqeQJOl1hCkUsKt2wm1
C2U5Y662u8Et/antXEK0NEfZ5l5f3+tidN/BncUXc2KOz8UUeaUP8+5G+3msKQYpJt1YNj//CVfo
9vV3YkQED4CLRFpPKPLr72Rm7D9a1stNV6KtKHOO5l5LQ3iykOAx6N0S/Px63y9Mruex8FFomi4h
ha+v140MxUW9JsU6abtZDMFqqfJp9/tXgXThZ4LCgF1dv/ULoCjCw6Y5C6tlJJp2V0eWtpUOKuSf
X+X75c8ZGU8kWbCwPBwQXl9lXIRWxw5XiXUXcbUixY0ZtTkynSr5RUnod2A3k7zFgYWmQjyPJO2+
vhSDml0WHoG3ednNvliwTumzui9pmiAxpUTVYMTUxy6Z99vJUrxaSMziyATJxenp9YUbtTRoQF2m
TWOiWrKmKjmkbHlHvaq7VeqfHXNd/qp4+keLEmkkGwobJbd3RbNe/Hz0SyH8N5RpM3cmRROOGoWN
FuVnt0rM98Myqb9YlG8wiPVZZpmszmI2X9xGAJgvryekrKgojVHKq0RbUOxCJZyeUINFmsOhnS0Z
6GkxhT9fPT8Il+OqDlYoFWAMlOXtItVa6VFnwnZCRguNhesP61n3YjZ4aefTEOSdaQaN44FKIAEj
sEhUvo6pEFR81N7/4tN8+yXf7gScR7HX6Oq6w775OK6VCS/LGlwmWTvcysny9mO8ZFvRRlx3aW07
8jFwOAfAZNi+GqUSiuPUpq1elUV9tvPKvq2WLYc7i5w6gq0bnVIgNbFqnOlRT8j/UngXPZbtOGix
HRyjtnXaXVHU42Wnz8X9SqZma01kK9ElDKT5lJggt/RMi8tUr63tRDv4sIVhr8eNxekPhoEUomAm
grncdGNbWPgMtEINaLZtroVTrd4nYY3bNV643shv9QBWV/W3Q2vlH9IuNm7Q4PRWEE9rqUCbdhEV
dlPUXyjdQPKFlZbqxpxn9UC7WHzVec5yn0G7dAxkjTVgPZqgO1IG520GpJ6FbZrmLm0IOvbH0ZWR
GpBBNJ0brWUiNsoy52BgZXIMNeLtGx/LhMZVmja6VXWRgzIJmd6OGRj1IRlVrwhQSrhPMs48YzO2
akQ0cqOawkcSa6S+5o0asjcp9U3p2oUTKrVwnux6JBd09oaLNE3LxHfwwT46DdWMQd9694XXnRfX
yt+5i1JwqLeKrPQdnenWr9IiPpvx5OnE1cVbAkpyjnHGhKHXSsyBE5AqxERPBbi11+sMuc08mHZQ
KWOu4H+a1rylhph3P04Vk0IFuuopnGjUzAsLr6T9sxXqHAHO6fLKGeaMSsBIta9dCogPnT4gp6/4
IJ+ZV+KQ0lTliaRiXkadURjF1sx0ckwmyKD38zKVRqgqhSyOKdpQpu1uvMiraVE2iVFqT5k900sa
S4LwFLNr3ueezZ2Aimo+zpWiPGcdcf+B0WBeCjq7McncT2zYa6X+lJqxznkvzqLPs2dSamDPETji
Uro0FRhm/3VUzLGkB1RgjSM0f6r8IS+Es7GkmiR0RRMq6PeiFvcqUc9BO1jUqa5n8abO+utWlW1P
uBerntEBj+ui5vRbTJVieeTXzTQHehX4Jl4ZmZd+O1J34UdVol5ENeVC1Uh0Pt52MWLSit35uuyV
pfOr2YufNMWtPpOiEt8MeTeQ++JKDMq54Qn32CRSUYIRhk7iHDK1j6OkgiEBJ0s3jG1EurjVXMQ4
oSbzlFmjmHduyiuauxe7X+u+129c1kn1iwHyRxsv4zAe4BWTQ3j+euOVXuyxKfB2GdpBpQ1gdJoL
jBHjzgACuR0dwKKpMdLbn+91P3pvewbqrhUBRMn0ZuZxC8cZ0omrugva8BLjnV80bnM2p0b+YpP/
jnfhzcL34jpsqSDmb16fIOzzpGDS31SMCjTANeEAFEbTU8GojL2OY+t4LIuGM2/5q5nhB9fGHQtz
b60jENTd65u7SLofk5b2hblja7C9jsGzqEqmVw9p7LjQzTH3C48gtjBo36X7xXj0g0hw5kp0JASQ
A58CnL7+AKbjaHpJ5R1BtUuONL4odzF9JvsRbUngpHTxuoU0aaCxwAwFFXytXWE2paDrt3/vV5/j
zZvNKOJ5ISiClS86sl9IPDqhSpNB4w327y9oLgXahkoItvMtusttIOR9Zk6ThOltpWkDT1W1dqwH
pUU8pk4nN9f6/5OLEg27nikQML1VEhZyUmdXpe4h9eL3fZE5t7JgIFWNBe1qjmpOhXj7dkt/6/T/
t4PttTPtm8bpH9vaVfOleteLL1/681Pz9r9cr/f3f/r/lOmHWocXi+y7LJV3T9VnolS+/CQ689vf
8DcjsT77aMvYBRhn19nrb0YCHzGAAJsDHsVvzVX/MBKkrhFwQnL/yry/jlEhjg1RKwZQF63q7zES
0PA8iC9GP2Y9DakrMx8ECEGcQA+v5l/NHgdklhhhh064tx0fhty/AQV3Nxx1JXsE3r+rXUMQPDiq
F05nx3uqj/CU29NJqVo8MXDwBYazWtDQplXYgfHKgMTn9efMJae9N+oHBohbxiA9KCz2myEX6W7U
zQDfLzqtRt9ao/rogOTVs6BoT9vnNYnucONmOR4bCdKYKtsoI2tEGIEqrt1BBHmj+M1Snz2Uskcq
MMxPosKYQ7u1eTkL92rKafYd1M81RiGscod6msYvUEDXreYwdVch3Pu14eWf8CKd+mqugrIfAxDK
rYMnHrs0fL56cNQaLUsNM1GKFYyf2z1J8SDicX8dlXRael4IIuDX5gL+mh68NMIcNOT1JbQ7jmIy
p+LhnCb2IV+Sq8xoTh6k5SQr4j1kaFU29XlEeajSOQwFfh1p7Ks4OrWWffCyZENiALCB87XzqAON
2VHpYrTGg4OdZNM0Tb9TBQ731lpcopkQOtCvNaDcMURoplQoFUN2M+H2y2svJCdYI5o0ucTLUmyy
ukXcYxxql+ajZPQuc1WxT7QJnyp2jj4eiKnUD0XlbLPBp1OyC2k23s0uTWD5skn69pkMAc8Hkt2q
brInvPPDEnmIbAdXSahZ11YZxUTZuUnT9g6TIq3ZihKFWbcwFo1glSRdX1b1HEI/wPrMvs7fK1u7
2MgpKYJCgLLiPbqMI2V5nhiR6HK5aVV7Ccn5Wissy1u1009WL0Y/KeJdLYkL6DgSbPSY3OEkm454
H4dHUcTagxAEyhwWXaibqYv2hpodl7a+r7SO44Jt+qMpWRN0SNLMfK4m7Yu7lB9m967KFvQJLhao
yhz2lTUZNJvLGzOpJTzA/Rw/F3V+8LpWv/b0NFWDdikIPpvkcoUfOYxU5WBX2CRwOCjLXYSvCFvG
EVfyEJ/L1Lb9cXDnw6Ll2oXelu4Cdj1lm6h0Y4ir1tjj0roy4uqTzpuykO4n2xIXRpEjHF6u9amq
o21JbVkNm0x7nC/yKMbzP7kz4XIpHqQDjcvZIR/UmjQdmwYO1NduQ1XpAOy0mB4FcLNoKFKwr2yi
X/lWBmcve1fSqW0LYxsbyvtaRLuCSWkyBuxNabGjm2AKsMciV0Eis6pI6GYV1KikDi3aXmOo7Alk
HNJaKx3fwEARMuRF+1RQZK2YcN/ERmNcWRInxBq71/S4CK103Jc0R6husdUg5fHmeOOxmNYwiGnO
j0Pbi/e4+5i3E0IWN3Vui7AwdYrUp9G5LQqn23UmK51cIp+uVFpOvaMBH0PFudUHVrxoj5LxGdrF
1hiy6QH3k6wdT8aiOQe66NL7QScQYRFk6dtudonHA5Cuh6jwiotiJne15p/8ahzvbbgP0iZ0cfyP
4uVJOziz2Khld1yduXACp8iQe9WKA898XmkVnvT2F4joG0SIPRvUAmcDqkyAUUzRr/dsozSqsoJh
JATxzJ1Tn2st0L4uoXP9+2/6/6nv8J8Lw9+lcT9UP5EUrH/8b7CfBAMadNYGCxtwmX/z1wucVGwH
bx8Kt2+K3FU0/k/2NWpxjv22jWyc7A5OP/+A/Za5zqSEhYGfE1r9fyUpwKBGTCwnDXTra6f166Uw
dZoknq8eNpN+7BwSNti5veXwYr75AdZP2MjbKYHLMI2siW4uIJnzBiUrbKMZY4fq9ywudiJzyW/s
3kk1v5KLvaVzNsiqOUi7CbKbzmHdC62R3HtXJEdhT4EXZ34j1CPhmyQdu7epNZ7lcmptDX3dfEZD
f0+nRdBlylMy9dGur06DqK9iOV4uRGkMmdwoHnmgrblpFW0A2Jl3eu5dF8PyYLKZTEu6j716qzaf
2jq9mnPlaGQEizaFDnXH/NHkcq+r7RpIUhJpXbthnGAibcj9Ud3pcqkqM5Rp+YXIjA9mlF9XsrqH
Rl1hhHIIZq25S4maDnRAJCK+jSqoJ/sWKZtJ5Aavc7VbtmT8P8Yp+4qVORuBrbIjeCdTl93slVv2
jCTUarkr6afOWvOrMqf6RjHNiB30TDxzztt9woX5YMUVZl59S/jVsZOfLOOB/JarIjuSVq7oT1Dd
YtpG9SmVxzgGC2pItbICtd+kme13E2kl4dQ/I52FH32IUgc4QsHVq4rdktF6RetlRIt2VHQPrbOR
Lty8QybYhCa4N4fPGfParMpPrVddAvCGCwYe22wf0qo5z1XErbOSLe+7T4iYzgukQa/VfpThfBRM
WlZ90Y7tpRWrj4X0rpeRkPL8tk4+9KILMy0OlbHEJtQNd4YbP0ld0UMtKZ/MYXhXt8q5crgL9LC2
+edxai7bpqZuW7/17NBeTqkTtrH9QI/jhiCwcFiqs+KeLNzOmg7QkR/iqt0p/GKEqW+A7XeLl2/7
kpEIa1A6PVLWGmYz0Wwwf35HJN3gjD3KDHHhyW9l44AgPdl3RzlRS+5dlgXeaE/6o948NaNKZ9Vs
Cx9gdB3vSsjYfN7Qk35vmuKaXlFYID01A4ds78DV8BxTaXo9FA5qhyXd4R/V36e2N+yGXEk3qeZ+
NKJLKZJb2V7oTnZwpluaKL54uRno4s4dJKiO/X5R6N5ssVf1rv2+ihMdSt/zpyXGWLjcGgLhTCcT
ol+Wu1GV1MSVh1q9tgfC0rVg6jFGL49uT1O5dwtQ1AQ0AaF0pYW5mG+jeQwLMQPr6mOYVPMDxuF9
Ab0/T8dMtz4t0tyNigyy7kL00d4avWBQWSvKqapXL1VtbohgfM8BheLcmZdl75UErSvZyU3FoUM5
AC61b4bp1BldcSEG75OMssbvqBr1wd+uDBrKfHVW4PJ6DwtqVBX8rflF1gL46+anWauvACbIjKkI
+8xFJrf22H7oy8mlC0lgH1X2eFA/uA5z6VLcg+cOgEiIOAarakOlia9ljNV0RhPSMMtEOmFv9a0c
LZ7n5MYzCe4rE5KTyYZNNr2Keqis1yCk4oZ6v5uKyTvObJrfZWiM+WUip3uMtpdGR0yeN3h3nC2y
YyULZevVLG1rlCZJCTU25zh/HrriwRFuvDEm5AQFTRo7YWf9oVVbHBIZx5e+0h7sCne7Sn21k55p
JN0UzeeKSZ7KQ7QPyyHtYzPI2lJu1UR9F3nE8Jm2tnPEUVG+qu1dYjNZLj6O3sa6ELYk4YsacAtn
e8QziT187IyjqrhemJZGvCkmSSiYMj4ZScepQ+18s9J2ca/c6tAQdJNFVbwtLXkjlzTsFhwVdbLP
Heb2+OvoPI30N6VD4LlhFpu7El3B/85Z440sgAo9TtT/ril4ICGk/yI+AZN+qX6sLPjzr/hz2NA1
4tvX4BvYdYM23jVf7K9hw/zDWF/wgJYGJI31IirPtrGoEfhsWoTmAAS9UBbY5OkwZyA61MmdIzfk
N1xo6yjxAikgdoqTL4jFNxMcwU5vkAJ8AID5qZrTH7++2kzRJIGFj3GbKEb5/OIm/WDi+D48CiUE
Cx1NhLZqke036PA4jz0cr1KGmS3ifdoqY+BijJWU50XJVlno2eBYMq1dQRYFMOw5RAn+hXT9K+v/
HUS9fghsDY7FHMeU9WbqiYzGmTjQl+EYq82GMJHkTGi3s22GLjplHHX80cvz7S+++pvpnvvMQIlc
BdshGPx3/WVj3YCbjHkdOj2zkFFY+VkaXbylPVs/5mvFG0elwh+Rde26hd6O1E67Q01vSTCUk9zq
MX9iilHhUe9lENSppEEhKYrqJif73Qz9VbCCOdIziYJiG1vRpZdsratXXhf3dSjMUWPPHgn7dmS5
1S0h7n9xXwDKXq8/tKw8EqQ4MYHarIzX13JKag8sq/CA7nNnn+bkjsZyDbhQJCf1yjiMySCDeSFF
XioIUueBL55Jj9B1xR2vfv5p3sBmRLgTvU0qsgGD+y1A7vWHWQOvB88kSC1tp/4sJEF5sxuZv1gL
P7rKCvKhDiL7Ckbw9VVoIKnmfLLdjeEUjJg9h+12FMn+59/F+B6txyVAmhUGEShpG0jy9XXWNISJ
onmP9yAlWXsX3g/9nkoaQ4kROyOIAaDJ78nsey+rYnwanKwmkIZzKvkdRenVQVdMQu5XfBxTYrOY
lMuMJq6cwR2cG0VYIBOdGRFEGEcu8TFOFtUX8GA5Q28t9B27G8R71cYGmIFpp1+LSIvWyFhUOXRo
Nv3nvugHZPpdkpMUt6ZmVAq1ZBs1zpQqmGaVbmc5uYYOhpaM7aYVeZFta9L9LycnMinbccYm9zVn
1JEDzlE6bdV2tN43kZt9VTqlipB5ZoyERlqj3s8GesFDgRnhK+Q3U8KYxvNJT+ZZ+lmWau3ascmH
L6tueiBWnqcwpn7xnSIbkn2TiNTn1ogs16eqSlw4y7gW7eQIUwhqmciaIaN4fGjL1uh9GOHhMxHD
7WXRpvFzmdfRo5zT9OOAFrH1kWEX97TjmOT6VPFyD7ap8SVNhTq6wiRjMZrJFMUo0TiMZ2YGvpLG
+lmMUXkDyUg8CgoERw1n1KO7EfnNLYrF/namHIFBuOkyjmRLC7sn0grYV0lAeIN4bpo714G/8s24
ljdRZdISibRxemoUs/7aNlPdbNmAHBGMi7kiJ4XobjqpGO+iIcoPQpbDV2vpjdsEBeQX2dTEbxfF
jMZ16tUY725iME87IHoTFKfEi6GS7D6QaDq79y3BSMB6XVfjEOxqzig4zSDYG7smLshxOo8MzEVc
Y8eaC7SePTkaSC0qcWO17pQeadIZiTdo7C70Mo3dqB6rPULciQTsutsOuj4+qTy8pK60lFS3c4Hh
UXEmh+XZ59UGm3hGYQLCBdAxkbgVnRYU+fYS6p2ovJZaqdyV0+fV/nqyrCo7q8OSu1vRxc5NJGoC
RiayYJvAaEfjMHVmS2JcZTUXbq/0d/kEpKnlY3VHy56DQrqqpjwYCGE5O91Sx7Q828mC2oM4dxo5
KuuxLOUQbegLYRqbZnu8mqnEWHzNpAZo37aGV4Hklb33rC4K4a1tbo/6w2j05Kf4qcKXb3xAQEsU
OxrwEHtwjqhbOv3GyDaKk2G6JQx1GxEJgzok4dADN4uXbixidTd2inXZzw2K4VIpwcvLqERDL52F
AEnXqntt103eOG/Mrpy+APrOT1TD5N7G0KZ015awDv4IEqyH1VTlON0ooEoAtT0OJqXixUOoJtoA
I8rjYx/klLrPeedO9VaZUtkw+KMy9uPRNrcp8Ynq+xlpQPfE71zPHBSESaXDJrczbb6JrdaLz8JJ
54q06LkT4WDlw/xuGStzerJGnhB7t8S91YmAt4yxHe3GIPpBddLen6M22qs5sMFHQyHtAYGAqjXJ
sIWpnWZ2BUKX7gjWQjQemVmHTLsCiiAntYj7z65Wa9OlivrYDmSdL/LBKgCb78ZYa1PLl/bUkTeh
6B1Hd4zr6FxIgoCk7xXrK2JwAN3M41Kmq5g7SbMl2ucUtdyeEuvE3I+DLj9OQ1tPvMtBqk86BxIO
bY7sLqZcA+IQs+5c69Y4NPvYVkFjhqjOo30BdERWEI/KXWnU5ZfUKyjDqko3q08q3ryDpq0kuNGV
6JCd2tEwbXd9W94W9RBvk4W330WUJfmxARPXngRlWz15HGr9FRdHaxxcfRhVpP5GzosvsyhEzzea
aLCRVHkJhmtmjYdoBcYCAlSPuzpagqZlijzXZqK0m45yxLO6OACrSKu1PhBF1cjTUMnsNiooSD5G
Ss9mbCWKlVzQd7HEmwkZxlXLTBKFZIvaaYjUmiDjFmU6OoaujZ3QdXLb/WLYifvebia3ew/1Q7wJ
2SiYTNSccFotTldgSLjDO72Z0vgX79OVU341KMNdaLapoaeC+iOe//XbFNFUUtpKGsOZaMXWMRqC
jPGHBGWGOURG4/gLgeA63393QVx5YI3r8Ig0+fUFcdujZlCLOCyzybgoWmlsksocA1KYwCR4IEJD
OMam1lGVoFdpQOpM8pO6rN+2NWBFLDQrINCy3pLFD9kxUm2fJFkMMl5ZYWxO1uU8Ncm9JvXiMnK8
ZKuW6XQRwzyHaVR1TFkcs9PeKbag8+86iuo29BOrwdBbSvDzYeX7kQhhNXwlgj2AVXxOr7+rZyjE
P1RE19l6Ye9NwS6Lfmz6BeL5o5+QicNkKLJWrvXN5N/Vo0wTGhaA1aZ613R1enBK5650vO7AHv6L
08535wwWzKoZwISGLAI75uvvZBQd+mLRRZtcdnCQhbLm1WHxUeNKbhPLKUMjoQ3w5zfyu+OcjpoU
ZSdLBtcbmsrXFzVpCs0SzJShqaKa05YyCbI8NrcchZJfXOoH3w9zNaJ3oispfDTfiKfrkUBCt+mS
MCsSeexjxwHJgHhcCkayfFLbE8Fcv4p4/sH3I3iYkUrFxwpXsv77F0eTTCayVwU7BK6SfqurALnx
5Azvyh4z0s9vpbbeqzdPPDQAun5EoRznV0jg5bXcWev0bNGT0BmjhhlqqoOp0bDFDZ7+bqnp17Kb
bgxrQiqJl88Jd1ti76PCQH4EQNeubC/9+vOP9K1h9u1HwuDLhwFc5v+8eU4UF4Ie3jQNjUgvr6gI
ws9kj+JKmKjl6Gxg3sUffxp6KHioErSJpdFsJY3i/EDmuIvmDErcaIwNCUfVHvlStFOHqg5dogfD
ZUGcaTrDcCdFJP2pnjW/740xTI0Gr5s7RdReRoNfp42+a7uoDX/+9X605aHhIgp43QnWLubXd7wu
CiOKpZKEcy3cp8qYCfzTjPRoubVzO4/UQiJ/rK4sRNp33VQ0vtTGZVPYWR3aPeCB1ThFaLSp6jtT
ZIedWTGstJ1+bo16viLOMw4Npbb2ZjnTaEKjxb3WZsesEsOVriTVh7nr69NoAPBKr/I2MmdTXDzD
pG1C+VUn/I+WF8yTZhGwgMiHfe/1l21MpeYM0ifhoFbv6kYtDlpLAwjpVtgMnFyBVu76XT40uj85
eb9TKOre0JbtXhaVHiMGsps/7/9vaYD+hzKDvDxerLXv1T35k/h3XvDbH/6LFzT+WP0FSNtA1mwQ
NjaFv6A64w+CYFd3kE3B7Z9+4v/mBd0/cD7gTCAZiocTAvcfXtD9g18WS/43YAGH8G9FRq1Go5db
EmdvZ7U088kwdvAB32x/WJ17b5R2hCjigbofUyEapriFKHHUh8iNAk432mmekn3VbjHn+/ALnLga
8lscvzfb0CjRU8zORtPPhnLrNvu+DAcj1NszVsKgbD+606Pt3jjt9VDFgTpthaf6Ut7lTt9tX/wA
139uWi8NzYj/v/8y3oq0MNoQVwCt+voBaPU0llRQeoFrxneQrnvFzZ0PrjVNu6idnxOpPhhxBzBG
J0akGNU+g7A9NKBIoVkRqAnG2D+SeXmbWx5h17Yd5BKrqg723pctsoD4uvcIlQs7a/aCdsaibZfT
11lt2zOMYTsgNk/KZ+yyNRHclh0sOgkD5rBjDXDbcPvUzjX7f9B1aHdUX8dkCDg5OO9J49zYdnxT
lDdzZ58z6/OkOttEOKSOvhvzZBMDqmeFFqSLvicOzpL9V3jO0BHxs0YOnplgnWyTLchwqMvubKaO
GaheogVKY5wG2iAyBKRWv7f6JIDWO5vatMl6wBShfpQpXBhqEGTPlOosx9iywrkH2SGPwNT2+LA3
xvxZFV+MHoNq1PUXA4bHfpBPo/nEEXBT4QFQa/G+pAHJpkA2s4yznQZtnV/K/FHDWZaoqDuzTzaF
u9pdxKtAT9+nyMGorDiMoBO2XT14CgZVlDkRAcSR6tIwgdNR3M6QtnX3OTcurP7B1Sd0JLZvwI0Y
tXNZNvtBN+QuLcWJOdW39S+N/VGDrOVweNLHq2g41PZ/kXcm2XFbW5eeS7Z/aKEuGtkBEHWQDNai
OlgUSaMGLupiIDmCzCn8E/DE8gNtyxStJ6ay69d6a8mMAgHce+45e3/7WqtVtx2jfV6zEs/TOm91
QozsvRLBeybjq4KeXvayG8vmNhHyZ5wr1504ayFaR4NCMxkDen2cB8MftXEdpsoKBI2nhAR1dtdC
BL4xKDuhSgeFrz3U2j6Lxc4xmlXrdH7abntUR/mk+HaGTB6OepCdRc1db1H66tJFG8b+VAk30SDG
0Dt3nSzaR2HvN6Q/o4DZZGr2pTK6DZEbdBTyE9BTFE/AKhi99M5hUqsHFFqP9EQ8dbECT+PXXrVN
1zTybTAHrgBw0VYI8MZ6jeLnQtUU2gTBKoc+OKWj56CedxtJvpIK04sHaVW1Op37wA/K3JU6Ng7G
RB2RVyNS/tVgvrT2qhfDdsrvOweZVZknT51p+Vq2syN5o43GZ9No7ss8fhxT49qU9JsSR0dSAZJM
Wtza3az0riifuko5S5Tiroq6sw6ijYGtF8+745tBWDEcdaDNlORZjbvaxnUONjVxSGurvKnbLB/c
FERUoJqe+6cq9jV4aoHmmTwXyrQe+P2ih2BmOGdMXiJfinZcReWq0uDfz2I3sabFN6G8TZhfSlO7
1VAW5xCUpZdGKZjumW7RvVg1UmxzI8oaTi4Sf0TZUbQqe/LOoDaqBefWkSTUYwzgyu6aZfrg0ZOn
zYyjGBXSVSN0V2qP9eRnxI72Z8YEFC/D1LxQS7ZB9kAQ6SKCqNqdXgSbYv4y0wrB8OYTFH7WGdJK
SBxfqxAYp8VxtYM4bq1w3XjOkG0rcatox0jb2sVj0dyL+koi3VpVFuEjxUyauZLJRDf+siSwVfla
Kk4Z3dUiOqPGdbvxehhOrWLAQrqY5Hmf5SdOAqFfDvq5OjLT41pNdbqKSSBQl0DpWroVMf6Dakcy
ylkjXcgNC1t5KuOBhW4t92RLw8LtZ5xJ8ZWZnyLzkDfHsv0q5VdFhZbjkNh3BEYrxWOA+sCJVxk/
SboeR2+Q9waP5aQAhN+NjU6ACj8H9D40pVcd537TSS8C8xJxFjHps+Gr9ujLk3ZBg9MDwn2k+3Sd
0FLOYumlb8N9VU5+FdXPacHCaGmbpsd7MjOIrqtdlm3tJGOJ80vaz0azppfkS9PnEnlHXI9fyRNc
WSgNWoXmrXBtLgTcUIFUcYIaEGp+QcSY9SjI9On80bln+UxGIuJ8k+VeJy6s4xGyS3mvp6ukfbQY
UfXGrp1AEnu29RhJB7nZysra1PZOvp3AkXtZpZ9LKXqUOcasDhCiSVOWZ/NoFOkFirGtSF9QBx84
PzO4Hffz4i6fcB55sQTryhHq3pTqlWLQCrGg4wiUNSYhLy0Ns6E/EVfrNs4LQnA36E3kBzeQVbe1
vIGvLyG6CZ8WqW20jns/g4NFUiBAaVcMl4oReDXuc21wNlKxCdPL3rkvq3XH1si4N0MqOOkvqnGB
r8oT3YWDaETiHmLToSe6OJ0IU70rytsmmrzAZpKP/QmYuGMfpdhk2yKHPjjLTfASk71xXoLAXtnw
uULBTrRS0W2M4CCMmXRB3cct76dsePwxc4YzsMyuFJ0SDa0tVAF2i1bftB24+bZ8nFuQIdkzlhtf
yrCqYkbrF7DEYvXPpUvo/zr/UgLgstR4ResRN8sKn9rFRD0Uw32dqIj9RA4RMh7HRNmPsrTS9V1R
22QD55/TdK69UjJOTcY11xxtU7BQ9TGK1Girl2diLB+CXiv3eo/8gs21FvbeSVdze1WkXwEsLDl6
5Yy+xNpZ6B3U5F5rH8Yi9viSerSq620dP6FtbgJWXh6fgdkFaxDNxabZj724CAcj8kyECq5Uj/uR
4oFLa4TUJ/3jWFHU8ZAPueLWurqaq8+z/tIEn6euw35HVjwiMLvrd+iIkDidz+p+ICPsEgPQ0xzY
zUm0Fj/SUAW7IJTz2868wv2ih/ioskc7snJY4Nq5GekP2BLLP2q5f8XBYWkh/GTSH+c5g/7pJ1wu
/v6bKYBYJDxPmOeZWcJ0/HZ2MD4tHkx8M4uqkG4ef/PX2YEUECbCjL1R7C/nA0r+vzSFpIBgxlet
BTC09DzUXxn0IzR4X28v/iimrLwNkgILj8F3/YxIsog260gBSZgAtMYiTRuMB+4t7mowIZ2XZYEH
tmZdF/Ie+saDzWnC7a38kIbpuoZqUiox3NhsbTfmmuO/4jlxg01O8NDnOPrcJKyaA5FfjqeFV4O5
V0IJBZ6xqYIqdFWNm7mdfFVEG1VvYz8w5i+RGaZbhYD0uu1XvX6lS5UXoQZcte0EaiVVrsHHPNbI
fG/jQRtWdTLjSy1bJN+atiHCwWPYJichD1cBzZkhRsHUkjyLxWKsDOZ1GaqHvO+sg9IzZirDecbP
kG0qyTlvsAJmUsuxp605NTBUn9GBjWJbSkShFLp0x8zHvKXJyiQsyR9jJiRGWt+HhX6phXS/h26+
jqHgUKzWxPv0NfPRBWKC1CrcyUOwhFnIaOkxNPoGWXxH02bETzf7vNZQBlkBuiHTSHOvJ6LHjevw
VmlN7Lazn/aOslFN6cXhifbtuAc9JpPnUX3uSp3AIKnYhVmwDlLL9vpFqJZjy0TrvgdehlIMvsrW
ghvip4YovRgZOQ65jVowkMtKwfEoTO9gqV6zj/n8xv4EABvHXDW7EDvlrY62Ch2cUaygB7lBpLia
hiyxF/HnAQNCqXabVnIQg4lW9cdcDdhb1cRv5Fw9Ykgjti92sMsW6lxsKqXLj0re5AdQOdoTGu7h
2EVpRXDGPB6GkLAWCT/TJcxzzIlK4FQPQWESfKp3hzYO7ZMpImuvGsW5Fqozszca3UAZvkrRLAFw
CRi9huY+aWrjoqoEbeO8No9ElB3CwCz3USSCVQQASm+MrZx0hZeiFOwb8pX0IkONVaQZQjM58nQx
b81iOtq9dKlJMkkJs0APK0XPvR4qu35GrxYnkg+y8pF0mSujLZcjhGvniU82hI9p72uWE/cqyr3T
6IcASWDrzBwv4htRozksehwmToX0ruP0Mw/1YgLIXEzWIBMr1F2R3uxoJa/6FqmZVj0T9P6YlMNe
dvqVjCBR65TfoOFNN7BTu5UaYzGhs/wFhf7z1Bg5qRHQJlNuv1RDcDotEIPUXtWWWq3VyblTWjL+
THaqxY0wypbLgX0vBTMVKh5b2+nutFYKkMfVwVFMXzSx0MB6PKnDSzEMt9C2Nvmotp5U6RjZOQQy
DePGQHBLIvx2zpnGt6BY3LwfR9dy7EeJITlDiHkbMIxQ+PSU5PFV0oDAIOPjkDvGCZjP4HWD2Guh
RgJiYO+x33zW2/TQhcHJSdCHNgwB1ygGW1p/jekN4Z1VTip7tmJTzlyaXdO4yihWvaq6OZ+s4vt5
o0GNLeJkEwIyLq2sZ44vXwyGOBuMJ1a+ByUiGaYIs+s51T4rkvrcSe2wkrhBzhFcngyAua1e3JWT
w2OJ6UNWnbXVxrVbOIUH4IDxdm1+Jr/zqW+WpNwSK3VCG9XQmMPWaXFgCoUodilCyoTSOX0pE1TG
1jwdGK56ea8eWqYGrhlXx6iUb5pgiegsOP7Z1mIyTP06L1gvjACUPBR+gS2nyUu6u455Bc4XJ+J4
sjpSeNRR5hCWtuUdlXx7qzP8PWsaHgqYJDwvdWZXPf6WVPPQXk17q+EZAQqQUflHZrSxTUe48yCd
skpsa5wybjglG6cQF6kjr4NufmwNhsTaa/hPEK6tJnqaBw7alhwfuwRxlkHypPe6xf4rygkdAdN/
Lieu09//u39++ShZbHmRP2sK/RMCLCY6DD81wi1k/uVbP5KqYKkoUBWiO1jaa3/VFDZ57QvAnsBs
lY7hAof9q6agH7kw5xeAK+zYJbX3/188uLQjAX0uLBGVORCmw+8rCqsG9yyZmUQwXXCcEbNAJd0m
GAXeXKMftAqpjt53PVWKFgYnGCqxXbxrFDJq1ay6I+m6ikLyx/dK72zC6fnnb0IJ9M+3gXkEUZwJ
GkC39ymwRVZMoVmpAd1DVbqdO1qPwTRyPsfs76WZcT1m3WLp719A/xQohoyY6PCI2N6yqm7gDyDE
rpSnJEHQGC1n8HgWGOGjYUuuq5+HMuduMmYZ4uBYULYEfxGxNbOBUzkpERi0rL1pY4QadnpA7oQx
SaUsctFj2ma5grm2nQn5pH7Iclcf1GVLEU/xoGDds5HgZEWouYNm+GkirTkYr5NBfC5k09MY2TSl
2JlyedbY2n1MBitxjV6nyJWrtfa5U8b3dRJ6I4fhwSY3skOeXtecOs2IBkx2o9SF7UplvBGkWoQL
/IGcp2PYWWuK3WGtDxNq2RipjJ7dykoynlLJMfZ5og/72Ux3XfcQd2S6h3Ak2BhIINnUOiqcblaP
RpTfJhNWzJTTVTW3X61heNZs9WKQinVFOI/eG1cByIiqeQiVmZQ6fV0H3VElE6Ubbb/vobeOM2Vm
/aybDTIZcdLa64ZZ3NZUwvKApGub13TnWuvWSvJbw8ZeJdu4V2mzIca6YJLmWgUhdAOntTC3r2r6
bYzZ9glfmNwxy4+sbhW1aeZZ8wHGesPpNgYDW/2W9OY6xBh4KKvpAcpGza5qi35rINqPJWnVZx37
rdiaobaKOb7nwbR2hF5s1IpOUZLVOG1AbiTVOo1JgFaNlVU8iTTcVur1IMmrLG0zBnxTBEYX0IA2
4VgzX3ConKlycyUKEnXbQb1os/qS04N1iJzAczJy4gq7oklUhagqx4KbYjqfYuuJEVnMI9rsZCM/
7+tmPQXzbtD0W0eJexJ+89hn/B7s89SYDxblegVxn8JTr7cJ5yQvij9nnQZ+mzEbOS76tRyatK3l
s3kMV+lI1eZkkgIW+kmf+nDrFHLp2ZN5mqX4ggF0QiNr9OLI8lLL3NV5cBFRErVais6rBX5C5I3u
xkANYpyxmzbvjvIgDZsIi8jOSJurKaBjAXzlt1oFtqWk1BldiR92SFJq/uw4F9rGNhpPgjqiIEQC
7Jt4NvVYP3Z3mGjJOyylfalG6h4T6n4w6T1lKHzSZK23Mx28svFzCBYbLcZVMzM52HEUkfzZSTZT
2T9za6HcI8bXEwy3nS79ImKez0wZ73oZjE1OZY5UYyug4Li5adSrsErObGI882HBf1bntRTE7iz4
zW28tTKbcBcDk6xoSlWq/GAa02MqJsvFmVXv4lRGfjE2OweLdRrZZ4OOPaUPK0DpJXFaw2DMe5tx
kGcnRGVXoA8Sk8GFBAjSHRx9L9PdBvl41Ol2Z0Lise7XuCgu0qD8PNAjby1a6HlHlC999IJ+elhh
NK4HAEZ1Sbu0GaaDVtiIkpXK2FvK8JziVJAollF7Dpu0SnybIYDBMKAuET4xHFDgX5a6fCx6+4tg
nkDSmeIW9UCVpz9GdvcY0ElucEdNGgTNyUjXhqYVa0UdlasoMDjfpZLiAdM9gyLiKzNmF2s3OKHq
ZpEpX4ZmtlfHk1mOsGMYZyBtCfL7sUqh8Ki4iGU7CW5CacY7RZlEIie9Gmgrow6XNUIxhsfDQjCg
yuO2reqTobC6z9PloFcnCT/opq8L2tN6U8ucMdqzcp42OIv8SrY/jw052aaJDeMp16JjaOq0dMv5
KSWsHIgjPFUB0dN2pE0BkeraNPCdl0UAFFSv8xsMZ5Tj+aF02vvOhqGU5Kdg5N0B1O2yyjBd4dSn
SBP8l/0RfBujKYWqdUwvKUqX6L/cGzJm0G3Ec0AhvGq6XNvF2oAy8Rw0DUIqGrGiVc7izrqcxgnL
dPB5FJj2sxFMHbbae3uq1tmivjPM51RwoJP17JLnIiYYTbXu9NrezUZRvDha+0QwjF8Fwd3AfSM5
SnKMAwD6cSY+K5NmXJXEArr/NfFA2LA/JC9MuV/ze61mJi8N4YqEx8N/6ZKoayHl+AhTJK4I9HK1
u9KN4tdkPUsVgsgGKeiiiwCMzPT1rU7DikUV1oKIUyX44phfU+I+HfYTem0/rxDeC6r/mL5SNfE+
5BHjY/j+jeaI3qwSyES+aXpHDK/tNbp6PuB7QmtZMY6oMaXlBysqNxnjVJ7d6w8+wQ9KFHQvf3+C
5d/fyF+iwkocI1UALrXUHlxdD0Y839XGPCfrpZcE3U1qlL4ujBuDIaPRsuhqztc2KPYEHFbuzz/P
Dwoz+HVAr2HvLCaWRSL05uMIrG1SFRaSN0eYR1sJq3dCzJ+6+fnbLD/gG9XL63V/+zaUs2/fplc4
VPMHEn1QUlV1m8PPRWEe5rr84E5aBvX/fCcb/y4WEUbs7423VEQ4DSPuWM7Y9OOhvE4O3Zpe9QEw
EZSKOHXQGRUy24IqGbtyo1/N4H9IYCclgqVSIqEFaPUHvoQfXuc3H+vdHW6G9AY4A0vooVE3Q7if
LizWiNer/G84dfF7vbmj/qH++P1/LW6t3/9P+lJ/lJvy+kp/Hr3sTwgscGctYjNNBe/+7ehlf0IB
At8XndJyWFgOZX8dvRyOXtBd+PVBwnNk40j019HL+YRgC2oTqh9ASRw1fuXo9W4lWBhQvAMfF3Qk
/q1XccWbR29UUsvJnaLzo8RqENhXCAjstvu1k9fru9j40og9WwwF76PRNWoMU/QV5Yk5Emo8Ed85
BZ3wgsRJPlhdX81fb57y1/cCdcSFYRXH2vZubWNSHuJnmlvf15VQUOgnlI/C1l7SWUyPylCL58Rs
xj3ycHsTjgg8aTs6jDD7hLxOoM5R7OnottiB7EbbJSpN3UBem0M75rumDgxXrXTzi9zBTwM5rSq/
0XysToUVpB42MZwwSlWtyXvBEpMXL62i5D6t5mkT4bS8mkfSd2keCiBT/J8iJXfdaosnIlfzk9nA
OR+bFG2yXGv2WssPhaAb3Zb9nhgL6tRBQQ9tG1K105wZ102Rp9axc7ARK8QJH8Oq0+lUGSjX5k7D
eV0ooXw/1UpyVSvwbnBKhNf5FE6bEt3X5ZuH4fQDJc73i94fFx6dMZfdQVv53o8Us7kKRccmIqfO
6AWKzscbGDuLKZdpxiMy+Pn7/UM4yq1LYiuOQ+4pbIDvl3OgNsIQMjSiNCy2ZvJ1sqOvBogSPZCG
vWg4Ev/8DV9vnX/cWsiMSNlDFIvX7PsNBMtE2XHe73wHkq/s8bCPMtGxkvW1qALNxW4gLlUNjB+2
PGONcShWvOUmOGHHHrgYYXvR58YC0Y2a7MLuotd2q/qg6SVNuTARdun3WrJvMpmbztbL63QKzGNT
6yhZwhyY4Acb76vQ8903AlpB0UP8DhKqfzz+vR06laJyvMSkARc68OumbLxQqoOdqAmkjKHEuLUq
MCDIBCmkERId25nbfWZI9QfX992uudxAS+wqJA3Iepb9qlp9sxZh6hrRnra9H4s28XFgRausqiE3
TI69DntN9n/+e/7gBmJWBl2LaKrFV6t9/3NOnKJ6xsO9r2t9A1pJyVcpcKKLvifOogv0bqXUZfyr
psjlS75503f3kDZie0ghOvulNqirYTKcfTFx5iJmo/vgev7w1+XtiFDjpl02ku+/oFGVNmkfTOvD
ru0PVaDrbqOky7PRPIWys2VqHV2ClOJ4W5lim47qljNkariYxvQPPszyNL6/02gr41XkLkOvuvwY
b37cKI2B2uo2T6vjSGtJTzpPJxsOBqEBcEmznM9dAdSKbtlHCtl3Vc/rbYVtkTxfxPN0Gd91F20r
As9qIqwiZKtZyyZgjooUFD8YO3X78zvqh1+SLW4hVi4d03cdxiwRbdUl3FFjA90Er0mxmXvkdlUY
ShR4te1qcIs8vR4+uLo/eHQweC+eU7Ts6E7frYVxFivJPCI7M4wNx9l2dqkxh+7u51/vfV37x6WE
RL+w4x1anO++H/Mnp8T+x6W0mvC3QRbjWhNGhFRhJoZAl6dtmioj+QmzuusnUl0CvecQJ3qvlxIG
bpaoVyBOI/ZNiXGHyJoPsh+XD/D+LgNLTasaT6zDAvz9XVZ1hUgUZ+79PKGF0Whi9uagsL0kGtg3
w6zbhlYRb4sWmEU2bX5+eX706yNT4+hokyeAiPb7NzeK0jYri8etCPAVz7RT1gOxJK6JSklSK7qq
YGKAqgcfrOI/+PF5R5ZNPCn0z+V3jzm0iJj7f+x9LZ2ylVOYyb1jEnXFZLI5lK39J978X1HhL03/
n8xV8pfn5OXr49PPAY7Li/xZ3BufiD9lqCJj6lpgTt9qe+OTwkRl0VejxaBeYHP5s7Y35U/IMKlO
qeLpyyzxv29qe5ZrFcXxMg35VSYDH+H7x4ETr0aEGgAqmRezOS58f0fOZD2kFt5dns1wOpnqRGO4
R7IXrQvDqgrXLNUvyVjsLFBlXoaVtWjj2yCZH0pHcXUrOhdy/1hLzomO+gY0yanC32sGBB7mCQaH
4UA32r5kMbxJo+xLPHefI7ncogItEw/PHmq9JDQGFw5CsUoq1JS5JNbdSJIh6UZT3aRfwmTuaPON
XxI7uGxnpr+RjJG1zef5bOnpZ470dTSGaj3hqlQlVEfX0tBtTTs/Von8hbm8lznBKeyYbBZqcLAt
HOkxlYqqk8aktbMvF+VXiwa6o4GE7gzlAo/YRp2tvT1K7tQ86QjUzVM3ZjSMpeo5CeLEVZFv1ZLZ
bRxHGJfGnFYb8NOXOHILgLgAPQhykEz6m0Gzy7pxU+COz1vZ2Eoy3suwvKrDZBWO1YXR2gY6PzSH
cZnNXtagy7UjY95aQXzLQvYoS5GyFn1/JAZnpTfJNcrSWyOnfSiHdNbnafJURc830aTqfmtAOBpK
7Cd6EJjrhGLijOgYZtCkgXu1BYi/iRzUAXKJ8C8PtyUxVmml0hrVcV5fwBsOGiyqoW5uTYHB3h2a
4pSoascUG5U2sPtNZjeQcJk5aPI+rex90Zkr3ZAvYkPe2Gr+ZEv2rpONW9pLyHNMS5xVNvdUBuuy
qOZNFvbgxCXFfCGJBsqMWYTMrzqWYZrLHhlhOaefWqz71ryIo/Bp0noPn/NB6kcaxBLTo0H0+X0f
1PNJbuW9VVerXCK0J3RKgAGxcRMU8sVsiNQfJ21dKMGtQ4rnl8WttipqmnVTYNwk2mxekuwE0Wja
yJFq41QortmRIAGN15WI9vyw3qgWL4D+gEREUXkp5tA6OAGWczBMM73M6bxiMFJWHOnihvetzNlT
G6SEHVXzNoyN/FIX+lpowIGyhJn9dBBqeBeZ5WWP1MfOCpZ8Ul/QeBtkCPWrdmS0HwWScgdwPhBX
tJLrJwaCZzp8Tbq81kmY6ZeIabywccSrokL1rA9eOujJR8kGP1oZTNYfam4bq4n8rigCRZtxAG55
RKL+NIFL1cZpWwbpRkjqv6khxF76k+0CJ9kLyU8/YwUqvMK3RpCs4PqhJUGBaCDE+7ZZIN4jOoZ+
DyNYyodl0P53I2ixmlK8U9UsmwJ/9HcjiFG+gibKZKxP3/qXZvCEWrzfLFQKZPYkBU4QQgBruWXe
VOhNY5SRQ8/Db8XwNdN8Ps5mjlZS2DxbRuo2E8G4s0ARj4hDVTD4V3PyOCewT+lldphu08J5nGOU
cVrWr2fLbYLAy+vnUGk3SZc9aADUEHRdkP0cbEATNgyNDR/R1iaUBoeMEiZWsXlTVP2KmLObJGCQ
MhbHwI5uTTj0ZRqeKKbPe7mih1H2GDQa5qf1EJ815Exg32tQDUXN3iAMocXmkDzlzfjEAMoKg+mQ
SdM+oGdzAlEBlo7E2xHjgKG1a0O9AgF4XpVXjc5YiXYRGXI50MJ7KVHvyKDxJsfZR701n5UBqQ5q
gUy/0OI1niPdldu9kageoyGU6SmkweCpbIzrzom/2EZ1HqTS45B3wzq1EwXtv4nKflyN43xGwtqq
MK31nIuzsm/PM+CDiBHRgaNaKx4EAzULHpne76PqWcpV04ctwjIa7wcrupa1vZaKZR/zxshat8x2
Vc3ZdQkGgASRcU1rGXz8Kl2y8bB3VrA+6j65V5KEuIkadaXlOWTFtXaEaj/WfkuSz+Gk7PJyOCyR
YnP4GEajq7QgjCSrnldVXRCkoISPYu58YejbTHmQsPQUcKewmvR/1NL/hhqTTsLPFw1gX4C/PhTv
8Cp/LhzKJ900aBSD38CzB/jr28KhfEK7swQIOPi1HcZGfy8cmAmZpVBfwgjS6WK+qTJtaGE6JSFr
0a/WmMr3p2v2CVaupfTF2Ualydj6+1Vj7qVaNoJc97IgI75Fbcsr7vnpoIeZvM4dHg1Tkeil6guY
OcUQE+SGudVaRTvrZ03zE2ZfpDokSHfpjX1wMvrhh7MtnaaSSbjU+3QkU48LVLoYRcwQu1ZPOY7m
wqz3hhMl/psf8Qfdz3c+3NcLsXScNRyGQNZg8H5/IYRo+4JqDlOKPY0rRQksb9K1GHluzyNJhvc6
C5n5YzV6yCcTmtKikCgr8KPRRwbo5Zr/fQr+50dZDqpvVnJRz1JYQk/0mpopPzLtdF2h1v/gGy/U
2x+8DY06BOEGwvLl39+8DV6pSJOGRPdaaTDdLjPjy1DezVPMgbsMex0EfF+elbWsHeeFnd7SJsAd
ThV0mZdJDY7VIQdI6krjqWlq7SQVUMhbwG7VuuKHu7FGdb5TB0QhFGPZbujScS8JK848Ry3NXdeg
mQV+ZK4kcDLAF9E81nqw/qXfldM0G7Ou0VjhPqKhsOznb7+lYgNU741Cxy3WhBuwOt5UlskGp16/
0rqZ1R/BpV21/UbFUOeNlax4PUqCrZMTVFXwHf+47v+KpXFhZfyknmJlxBAMtui5+c9OieU1/lwY
1U8ynZZFpGgwVqKL/WZhtOhScYamE0T1tAzd/qqomLqxJiI2fJ3GEcjxd0VlfSIygX2SgQLjOgfn
xS+oGv/ZfuW2sZfOq2LZCqXV8pi+eT74bBOTbU33pniKCEmmrkjL3/KuijcQiy/iKVYOcoA/LLTE
SpMgBdQhtcmsOfLuzWX8weL0/ZO63MOsSAwMyImzgdO9Tx9py2guQXHpXjX2wzrC4+xqDqbGOIxa
D0p5QYljVp4Km8bN2g8nNdr36/Dr+6uMF7kaNKjQHfALvr0SOFxjZyoD3SOaWTt3jMG6APFhAn9S
mooMUmv+zVT6+NBqY7bRajvea9ICJoTOcY5IbAzRjJn9fjRC59aInbReS9ENGqkODrsqR0fbnozM
09NRv5Q5aSEub5AzoILmZKpVgaVDss1IdHYScbDDxTZtmP2rnK+v0Ma7UjGj08tS8zK3GvVK6gKh
4TbNpe3Pf4d/TpCW2ZHKzbeIZ3ETvutPjplslhpLHAJ0vMn2S0kpKZdfswQBHMop3LuNdacqYgsf
Ax8B/uTiKCfShu3/skB5qDRsqFS2utWuNe3UNddRrOyLdAPQ4Y975t+wzGiLpOY/LzNuXea//3dG
mOtZV8RPsXjM4nZiUaG71U675//5PxQeVkYVy8v8udLonziaoUHkFgaHw4Dq20oDenWJJKQD6CwV
xtuVxvwEr4fhi0qJxMbxttFnfiIMkYE7Z0E8Wyi+fmWl+QfwBDAj9ETgjBCC+N97ngN5ballWYJE
jXKyBt+QzObLpIz2KS+lc6fO8N8WgQoieJyMZydVneciaUXlK47oYhT9VbWLDXPQSThOxJUTw9B0
qdqOc6hcVI4U3RsiidaJbkjnczBnd3Wr2A3hF8oko9MS6V6bDMJ+tOm+yMOa8JMOP3QVL7PyfMI8
aNRx98e0+d9we7Iv/ez2vG7LpzQqs/yD2/P1Zb61FgiehWTEMZM6V1006X/K+61Pi+9vUZKQrMpM
9c0JASHJ0jpwwGYsHNHFyPd3a4EbGQncayYrL/dLGpNXR+Df9SjLv7GYBLjdGcks84l3q15aCFON
S4PIwHo0L2cFCZ8+ttq+iGPEs1pEw9cZ69u8i+g6aDNmvHo2rE08mOjOIpLMzaYLTjLDtVUIe+sa
35kMW7TKSbmoM2faNn2PEykmjnkLckiN0LXjrI0DO+SVhd2ZuIfjTVcuSGsD+48tpclznEnhvmOc
tXOqOLtXnUbJqDTbdWYpyW+isZqWkL54IgnOadib0nEA6ZeXOMG02SCZMtPuhqJTbmybyQ8aD2W4
jOZ5vqwjp74r82AkFFyOJUxzJKGScW4BLbUqo7+Npz5/5tD0we7y7gjy53W2GGjTSWLHX9abt9ss
c2tYdmHcEv0hgCnmaXxUjLBcyVDn1nmkSscgjDM3bGAalrHlg0h/GWP0dhD7Yzd1hj8+0L/iGV2q
tf+8hRBc9vv/LsL/h3M8QqRvmwhG3KW5x8OI32aJy/j2lJqfGN4tPyCl2mum19/lKkqw5aFhoLk0
CF8f4L+fUmZ+FMAOgDgkE4jEfqVcXVqJb85znG6IBOQ0D0WZvjBk8KWKe1OvSqXV4tNhW4ji6CA5
Kb6GVpwBY0XMnfKcFt2tUxh4NpXSU6oR7H25pg/2RVLRFRjadWLZxEMhK3alUT2lUXg3QoUkFkJ7
tJz5ouPxRW72XHYEYWhyd2aNNZbDMiEeSApXajVW2yxLjyjrGw8BLGE9MR10Jc/slS6c4gmrKhDS
fACaGdgofswWIkTWaF7eDBs1YLBeGvZG77UHitvqOsEm4awcDVeorILMB4sKybaIJGk/XxVqmp2r
Smec0bJ4VJEi7PTatE+6TuyTQC+3Dl+lIdqQJIQxlmBJDaJnL2Mrx86TIMYvTERYkuzgzE+ZPYXK
s5Ypjp8i79jWnEO/FiU0nqbTmgtTjxSMpE7gWmPA1CipsqcsAETs6GF91KOcwFpByMHRkSaQsERE
+AUn4n2P6Yd+oRbAS8C1QIcxy6faFVrREhnWggjQzEeLmGfwG1CHm6w7cdyosQWl2WoIxDOmzvBM
MwP1ty7MIDGmNbxhdYjuJtEaYES0flPitqRFqDA/y/V+qZHF/v+SdybZcSPZtp1QIhbqouuAl3TW
lcgOFiVRqAFDbUD/zeSN4U0gJ/Y3GAoFSSmkr3aszGxkMsPd4Q6YXbv3nH0yLf7oxNBh5FzeuhMS
bzA2N71g5qeGm6x1cWlo/ITMExU7EadDbq2JQvP7ckBJZDwhHAKXgDC/rTcVMqKVUhMsMWen+eze
zySjGfG92d/NdFsFqS9ydm4zF050Srax1ak4GboeL+LL4HDTET+1tmr7OGTXsp1OU9d4KO2BU1Xe
FBcgQHFqCBCqCj3y03hurW3RNjgjPD4LGANk+/A227WiGAeK8oMlrYMNovhDIbmh/aodTkhHBGZU
b8z2C4bXnSbN06m5Xk4ZdanfgjTBByHEppyzM23Owi0iAzRDpZr4HijmlUdi2ReRY8fCH7vFRxmS
hB0twRlFvvsPKWG92dq9IKyq/Wi6OGftMnAlbiERiX2mXbXJ9KGghe4Y8zkt3vU4WDvvl8TDd0dA
RsE83PD/qRIszqILkOz1wx1XRTEMEW6pIWsexOBdF95C7e7RJuO4WGmELSPkt3FOoMF+WRr/FdvA
Iqb4yTZAp+Lj9PG5if65X8GS/moDQDRIs1ajWbaU/azA38o0kA4ESJkWzdSFE/l6AyAB0uSsyNaB
puB1kQYeQmXRpiuMqoqy6zeWfzpZ75f/RalOSIjKEAgpw/tmaZroHsk8RhtkI1SX2DlLl/WLPJnw
ZG7BvXEARcTYxgc1DTqOx9N5Fp1mgwi8eoce92D29pkh1lK7wPYDZajeLf+N24qhuV596cjHsza5
9xFYvY72YAic+xwCMKjlC+NYn/XGoSuQvD7aBBkvybizhW9RvTaXfDWVNd95iMMTdNarqRO++pS5
zSa319XVUGy0TvCImieFX96DJ0kJN42inW4lB+DlOItIRjaIQqD+Ut2jm1z0EL3NQ48ayMPwHt72
0x6KHIgvhtUcWQxoAGKtncPt3kDwp5FASu5JltkQbPbY01wzv9dY76j6zDK7qCNxxAy0izDWiKpb
Y25esdCl02OhHPi3plxk7S5y9+W8J6Qvas/D5DHROBy5X0y12dktsXMtJqv2o2t9Gm/qCwM2Wr9y
HtM7PSlXxd4tlR1N9RUTa/oZPjyeBQGTzo9JfZN617EExGuAye6uBgWNxhcpzlwVs2mGIKz72LlB
U6KDWDWX5EOksw8ZC6Ne6O5mMJXKBb0oR7vBUof9iUYvquzHtge/E0GBCvL8MLm7psMssSoyv26J
OwzibF0eZO3jCCUfZ6CS3PXRWkR+owX5rTTPKqtYpVuhnYzWoWNkbquUnfynce5csnwjAgK65FOt
PWnFFevkqtafDG3TQcspAHGI/NM4pkzCTvRQ+n0K9qt6gL+5iso92VXDgwBeY2YZ/PF8yxfUWa6f
Rce66XDxDaSVp6seSeUc4pIdzH/RarY05n62mjVP8VNRPGFvyNgP+vL7ngjkgW+rGckyGpQaDDu0
NphCs2Z9Xc2sP0itZZ1b8KsgKxem71/dV+8P5ED4oplJMYN6Oan+Xc7a0G54uUUbhU3l97qvy9u/
LWeZw3jY3dntVAPB6rLevSpns2FGkiG6ChEIPj9dELWUJ34JHU/VBsdP3PqKEyGJ9pEFTQZ6PzJN
eTZHcjfVMXanz2RGrmp5LjKqEmw7eh5ERfpxqBgnofdxAKs1Ywf8pCYAgvUH/W5mwXRMLw103tE9
QXMC+FRjoqYK6Un1m97pdBgIp60pH1jyCdHQx3WhR4SgVlW81uM0Rv7v7pUR3vIwlPSLxbliRUFX
YD5Ng4H4iHbkI0/gtWjQUD5FF/kwYyJveYvCprlqp9zxpivhxRDT0Q0sSd5+4eyH5MwiI9xkSIAG
87HJnnCtnrfGAKFqTm76vnvSsmQ/KtboFxYZGkifbsqwandhk37RafUEQh3lniN+A7fcBto2Ouou
rHhoaS9PProwSnbbo/ynb0v9prortKLXtiiHPdhK0BsELjy2I+/IfhedMKynOmt09YyMvGcbBRSo
NdaYQuhW0EzGgRiCldbUwSy3mlxQZ1DSyGR3JfgQ41yZd15TuRu1V5FO0QJeS3j0LCXTmWn1l7Pd
nVd6Pfk9CUTBGMUfbZFBLZbaGYJgMIlCILJKOpNcAey0amugHWo9nTskN7DIz8eSzELYRvnkG7Le
VvNdTG+tq6Mb4MIHO5aF3xPafs65CnVZisOjJhx5L+a6uu4G3JZhPt9rfXuZdEaxLns4PYiCTLEK
I6cGoU7qR2JUaoqAzVLO/zOEk+CRQpgg3BuPMr9ot1iM/zPYfTOjXsBom33gWVsV6fkkHl496D8Y
EPzgWUF8Qh2BwATP0XtL4tjqGWNtAcBUP1amc6LGyKPIE0xAMv1rikFova++1e/sYdfDc5mDdon+
mRD88gpfW3YGKlB8SjhYFscjS+K31VNHUwrJlvk8OGfAHLzrX6un84e9QDpoIPCPvWA3vrXsnD8W
DxliIcbdjICRPv9GNbhMiF917DgtEF1GdiliAxqBQMXerp0WXHDSK0oHR+6u44muwiuvhktobqr8
HC7Vn3vqP2ZpcW3fvSHvgsrJpNPB5b0X6ZtGTwJiaVo+lx/6kFgZDDcuEiEiPVYc13Q/dtPGl4XY
AjvbT0ZIl8KOtqNalbvcKTM/TYATeu1ZVIxnpVFv1Bqjo0z0bcQC8UER3kNkJQ/u4rJ0xBwYIUBR
NTQxYcW2sy+m8BjnRbhx42olczg6dqU915PcpFpz4uBJp1JrVzmJ2rTIA8lxGwzWztbto6J0J6Kq
bgo9h8xYjl8Ktz0bK4sQcfoNne1cslqu6QGe0YGgwxH67mifWbO3sXP7Viv6CykBO5FasTU85cRu
dWMxwVa+lQ6M1VN7S2sXFEhNX7No253eu3AfVePZbUpAWIjpRdEc7Tm/iqKaDa4dttLDu182jKO1
YbhoSJ9ee4Vjbsu8vRZWla9mM7EvPOn0u94THagBByVW7sFpcvp6Vc0unrUQ8n+oda5v0q8JWexh
efVH1ynDVV4blwC1LuOiabFfFWesecZG1bsHW5KNqDjkRFDvZkN3nPoYMmjdX49hTbp7aq2twj2d
1GTjJX23/KUlQ1xe9sp8isjE5+an7zQAZ4ipFis/78aMLboMzLk/KdRk3VjTvtGNu7iy7vHQ8Xp2
zs8KYHIe90aTkshI1hRBnQLmgtHVH/U534ejo3CwJqJEJ/8xMTwsGlWMforx3y5JIJdqVsMan8bF
dizq7GbIHJIsjaqzYOfeGx3IShOglEOUfdGv7NLT1xZJFnd136grawDnVEWFiSrAhHSWJ7s8QimW
WN5VC+MAA1XOYaH047av/Mxw/ZDuD7o0uSnJQu1mDg7jTPKVrUMptonxJJ+0puC24v6Ewv60bbwz
i8xYmjeVX1tOE0SGOQU9utxUS585Ig5+2tdP3LPjGnosln9n/DQx12VesNWKaDNZxTOC2DKmn+YI
5LpMbsrZAOg8aHApCdSVxI0mUifYswdruZBqm6g517LovpWfl+hMyw0K02lXQ6idal3iu6hmVyM6
PEZH2crpgYKUeCpSvV0Lo9m2JX0jY1YKcoPgerYTW0mZZWvyVe/5VOm9GFvzMg0jZZ/HljjJJneP
EHURzsb1EaZd6mvSO02MMt0hATifZ22ERK7MEk6NsS+TxnfG+KrqnCun18562oIpvi1HKvYuccHZ
oqkCim9hxBSDfuqKWK7ZrvcWfokzFSNKmQ2BUo+w00aX7t4Y81ir7qdeYcjVNEFoeMFUlWeeSKoD
0ARi0kNAEHZxaFoS9dp8Eakca5l4AYCCTVNZFxysNR9Km99AcJsi6LtC4/xZU7fQkkrQsgAvHQdS
pVQvuVJU/GZmd0YRe8Lk8SE2sawk1kxTphZrwkQAomSquxkN27pQi+lczWaI3mpCySqoDVpaSU0j
A0UaUJYbEO3tIKe9EnN01Fv7qUFbsOrFQ6zMjzmxuAwI4Uabvhw6x2/m+MvgKF8w4qxavdyUbe5w
dylEaKnjkp3XwoTRFAJaZ19BQOUIeF1POBBWbVovs5Bwp3SLcrAMBqiKJNySHQv0/FkY9llmkhqq
AG9ZW1F2ErpEJXvNWo3aVVgTWwX7hRarvob2AZUGIlpLmmuMcohOKGQ+FdJe/tAZyDir3ry2J2C6
SAISkqJIhepJaBv1O4fYq9UA8lXLQZLKmACytdJu9RywKiFtLGYDKNu2lau6FdBTExEwoDrhrtpN
jJZU1A5lqgep9wzl9ATU9ypUGpIKVSLhkhyIiyTexcGs0NmnOssGOVzAWZ0vhuox0CnLBl6LfcBh
nNM16z7LRD5PekezlhrvTLgQXsaW7/pVPfH/VaW93STfzdFUI9XzsGFXLoAWVh3xEuxe0ZmliH9P
kYYW7dWX+n2R9t//xcP/K/Hly4t8rdNsTPo05lyPsopu2+LE/3bK1VUmMkS74B98Q07D4rMcOrH5
MFUh7Uml3Pl6yl3cP5x+8Q8vmkzD+a3UVZR239VNvNpif17G/yS8LzOdV4fcRiNVbkrJ78Qgwjmw
iPTmnvY02K38HAfIvFXiZl1E2sbxSojlKis7mGQ9R40oWuPUUyL7os5njpUSzpCtLwGKqvRVYZ9C
djrvE4eVffFgDMpt3zUfem7CQxwSEBx63QVM/GFDbN526q3PLKXFpnBZ9ZoMOrUJ3JBsAvLnCeRz
CwzOGUgffyDP/MRkTBp4+GtcvboqbBjbS2HnxIrLmOBZcfXLBIjaShoq/MFR2xUz80kxq/SKYmDQ
3UrT6yDM1Mcwy9KDWTvnkUOXMiuApSXDNXOOG80rgr5hbBMm/SeH62oa9SPLwz3wtCtCvzYuhKCQ
mIEMbLqVqtlhSOzyRFXw3SN2oKgM87I/8YaptAMiJOMbKFrjNfGS4uipCp3ydKLeI+h5ow+MW9eM
AgiNVuxPyTLtzQwAkmSOoUtXhgOw+ZXVEdpHn7218MdArLoa3VR90NP62RLjRWe2By91Huu6uy/0
2WSHTT8CohHDYx4rj86I3XzUbxuy1wGaB60Z3+H8WuulfLKj+QPqD4KcB/wmCFs2WRofZW+JLQ4T
DvOD+GAl2F/C/Kly6u68LpI+XY8qw3WnN3xy3k8g8h7MkowwvbqZpaGDq1TKe/jngT7CbBN5foU7
nJJXhiswPr7W0hIWIgFdVV43fXpvZsopS/bGTh76Xlw7yMa958my0Wd1uzR3H4zY/Vgn6WVNzlsb
D2zR0sWrGLu+AfRIS6cbqaEDKB0HgDWBmpt8jOd9aEXbdDLPrdRdETP3MFB/dF21VSV0KwcJfprC
tMX2SBAE2IdABZUA22VM9zP+KTCdpneOambwO8kHlrbCEq/3hC0UUlontjH2l1Oc6J/F0I5hMDvT
QfYN66rVbMk4MH04x/fdPNdbSPMJPiGnpD1Qh6s0M+aLYXEq9YtnKZ3obXrYmCR2JltLPrFtnKcd
Pqc4rgt/WrxPPGWz3y9+KMXFGdWPevvBM5vbJs9hDY92vKmNxjzmk3gsMFJZMI+xAQ2cufL6dJn5
+xjMbh3sVw42rBg7lkH5h9Jm7Rr2gQjYQ4ptyyp7mrX2lrvWuE4WZ1fUiAvrxezFtBHj1394K91s
TMj32jQNEIv7mS6Mcg4zdDfFRsvrRcToDRpNCSU1OinEUJGyWaqA6xhNzlPerkMN21k4VPl+KNn+
49oZfSPRzD9FaP94MPzh8sbxBq0kgw5Ow2+XN9QZzKUUp+brejTVvQGtyBa//R4GKZas8HQJkXC9
z7cFKGXN4N0whAzdnujTrVpY+7qat6/2mR9s3t9fioFQTOOHQqUDvWX5+6uVepjtqMJKWQZeeWPB
ESv2XvWLt/j+EM1bLMhwZP2L+/TdW4T8EgwZzTLolOI+RpaV2AU+5FOLAu7lYv4NIz00cq9+uB8V
CEOb/vf/fiG+enmVb9pAZBn4MFB00rVdTLhfCwSkgez9jPr4F6WCR5fl70bO4keAX4zJc/kLIpG/
2uBLI8fAzI81j075gn//jUYOGo73FcKCScE4wlGYvgp8jbf3Hc1tGj2opEhRISegLNBeEIJtptND
HZOS4uH5GeOzwQIGqVy25MNkhlhFzrAb3Ad073vGYeu51fe50sagqA1fTxi/1d3JYLuoCSz9mKDw
c1gjPZGzCdGetvUwmLpoXRLUG82hXKeaez6BJ1i11A+7NCKIsxL2uWoP16Fq+OXEqdlVSiJGkBDg
WlCAjIT83+O23sOCy3ZFP210N7wirHmfxJxSymnc20U+n/VTl/kiH9117zTOOW6FFbHSH+yhOFQG
eU5TEtL4T/WNrbfjnU0DwapgotYssXFDJwTFjrlWzbHxp0Fn5oRRbWrnE10oM/ScDzQDzvXBqrHR
apsBh7XfeE+i784ki0nQOPWzFvE5I/0Du0Qwp7DPq8pJV1o03rlmeGsWSFb67DbLEIJVPLYbKPL3
s4L8W+anTWJtbaPY9Ip+BwxhQ7DFXnTyxA7DrTdaRNyEE0WdQR/OsR9HU9w0M4kZZi3JbcrLh9nh
MPhSsIliAseOZ5ZLUlrtXo3nkxB9hhlm9x24zKjojonFUb/JD3Fi4LMow+7T4IRf5DDLY6EqZRBG
GuROMdAHz6ZT2yuOYTl9QsVOAPGkafxkRNSSKseR64zT6Zoc6HOu+CM7wJa66CkyCFdPFXJ5Bvy9
874zMyuwBhosnn1aT1yFKLyH2o6AThIqHqREIas4zRHnTTtXgLzuwoY4XVUhHNc5Nm36MXZhdA/k
fLSkAkGFDPJ5WJlGthcqGaVaVwHZNR7w5WvsTfhmhfVBJXGldMhxyT5n4C0tI/sCUW/buyaxVClt
hulUpuaScjj4Ru4hdMUHbtEBQgZCt676kGja5HtWeCa8tMfB7J12HMyd2biVTu73guuI5XAxUtFs
GuralTblhMwu7R3IbWWpBeXQklJU15do7j7Gk/I0jMQLDs5OyeSi788vQdznfqiUz4kob0Qz3JTD
iPTe4QurpsoO0OMBzlRn7QRP8wlcwru0n1aTXV9BJV33KakBlTs8KIQ04653zvI52fDPrbGxrxtT
9AEWeJioFbGs4XjR6xZNuYI5lc2QK1G0i5KWU6BkyUbtOu1ggwLGn9B9mFMVxCfouVFCAh28nqOC
IcAAco4ezJrxMD9xp1DZpsM8+FJ1/L6aN21unquE/LhRexWT9tapXDreHU1ZzqpjxPx/wTK1yrqr
c8ZeVvNgFuoN7ZBrc4zvW4Q8gSvstWHEfJFzeRw6orsHFP962p9kbrcL+euAlqlZbpJhvCHtFlKp
tiZk2+9VvNxsuFtCyJ5Ve5Q8ABB0+YH1tYiT5EhUwcYlJ21NgkLh5xGSHRtPdieHlT2N8EHr+SmK
moeopY0Ko8UC0bX0zgwYxu40Wpdq6SiMn+qrJk7O+UKPMpwfM5ldV810lMQcdz1BTYq2jwXjcyN8
Jg5LBybgpwO9B1ZlP2rrg20z429YRKu0vPrXbMfoVn6+Hf/f5+cG3DkHCUQ2Pxfsv7zWt2M7kxDM
7aidFujcokn+uisjvccPuExcOMz/mbL4164M8HyJZHageXw9nH/blQGeL5ksTOCIZ8Tg93vjlXfF
ICpPdn6dc/syQWe7fzdfUatJHcl8L4iJEwUscnPreByvV4izug19+XnLIYwmUhMCc1tRezwboasl
4PIXHV9XdWHH84AiMahRJN+GDKDPY3LonxxTEglfwiDTk1TepeYtuAnvauhdlC5h0qZ7AzYRQmz2
bKoamawIHHNIHCsmFRiukV2M8XQcebK/eCQe0aBPwAyn5byDW9LnRDTlDA48o9rR+0KuTSQVLc9c
148NE1EywvOCxrEjehl0eFw2oRbHK/SEgxmIHn4zPkB/mq0oJa+r0iJ2TjzOrTq1e23SGW83XtLV
u3TO5qOias1KJ7el3DRCWgk2qll7JgW83TpOTKswzAUJUY46xj4aknvGrdALKhDmaa9J+nCVCQap
LmZCWGolOeQLPr004/STQoiS6uY2OFsjvUtnWe30LtW3MisXSEWml/YKnWy61Yl5ZYAvXTeoSQvG
gARUbrR6jiGvbuofHA5eXISvBm7LDeER/mkiVyAtlOPO2yqtVBydYPWpCOIxB4AGEWWtEgC4ZgvC
dt/J7GgRuAHP3TIPoyKP5uA2Fz//DIs6/P1HYKqIP0yzVBy977qLrewV25ihFdLUlHs10cQ6SuZ4
8/N3eadDfLnQxXTA04lCHS7R2wslTFIqGeEYgdHa+dFI5mFvelCzw6lh2G4bKXm9izaSW3Dd9L8N
ouRr5uk1loYZx+Nl6Pr6EBaZrabPasipiMP2lTJJKprStsikAXvy8wt9N0J9uVDIO8s0lnMrx4C3
bzVVURY6FudlZ1JOE4uoemfu2rNCQsmiKQb0enYfOw9ey8/fd7lT3v+Mr9/33c9YoMLOq+WcDs7a
3Klhe+zcsN/mcyXXnirRCmvRr671+9sX5SI4MLZdFIz8Su9uXzUse7qNaoHWDrxZAvoRo8HZoAzo
MZhzIE0ZZ9/MC82vMH3vzfHTzy/65Wj75qr5ACyj+ssPC4/m3VVLRsQVOSJFoDS6/mVUCnsl445V
CvvwB0ANH2YHqQiK3IJCkfizTuntL7lnkNZotsVFP6dfHEzG/kQq99ooJRWUW6ubSmoGZUPKHUlT
Mz12c6zfzrqR06dJtSM668I3ufZ9PyjenaI1JLSnCwMUo8XKpoTnWEOZH43KAckT664yb2Jqxvum
JEpFcwjTATLhHvoG8RxanIE4SSSAhKcGxcCLpfZY7ZSq+QUm7Ye/F2oBJKWcL0HiLZ2EV80Ie1LM
ZMh51hu+jPumumlbsziCHp53ej1sM3VE6+igomltp9jr0YAG+ue/2PcfAUc+khPDxhCJf81alqNX
H4EZ+4JdZdBs9ZrpV6KD7y115ldk5dHFGvzEZuBvd0Qw5vJSkGl9+PkneNctQQj99gO865ZMTmQk
uqZQerZjwkzYMpFRyXmlaZ2+LdET/WLle8/9/vMNGVUi46X3jx/37RWXU9tbrUoia5KRkpiN7kNa
0CnPZ6mdSOlS9UuPoEKpHdt4FkHkuTihJAmFP7/u72oPVHbW4n82QQ8DIHvXEMA21Ru2ZKIeqeKp
AhJ3SpESBtE8dX++07+hS4QN/NW3+l2X6A6AxwsL+lcl6cvr/F2S2paHHhyT5ksN+aokRQhpL+Mi
pCDL3fF3o8j7w4XsCMiDPhLV4lv9Nxl8lAugBnVnKVh/p1H0J9/+1RK6OARAxQGsw7QKMeN99zAr
Jr0wWzRgtd04T0SEjbvEIUZD65y05Zw31esGU+nB0RUVJjEZ9wfNVaL5SIxJcZKrkY7ZzqOHitIE
+dr04lgpX9wr/WJkYRrbHCKTgbhsHIM4irJCC02MH0MUmBm+YRp31kJUSzKZrjO4NHNUjohflOaM
r4BwiFbZjkIn9UAxAq0bTwQyPi2xVnGqbmpssadFaF3NvVy37XRvjbqzqoSzi1AC7io81Yx17sq6
DZKBuLC6lTIQAtBajKYdRXJ0o+Ig0oFxOFzIKCobG3lypij1Ta7HWpDk4z62pc4OZpFyZxH7okbT
x6oxTp25lQFJXc4uHUtyBD1GXu7YX3dmdNSlEZ/SJ6Jmdbb1SND66BxDOz83DNQKTcvUIbX56yy7
nV1ZW9yLI1Vx8VjK6dyFCnvhtM6NOjgHz54nZiw2B1RRPaE2WQ1RcQiJRc1DuUMSHR30pTzUU/uO
seCJkxDfqifZenKPo/A2XtadjSLcWLNxN3fK3tDacoU7x7t15bIASoVQwTy/cTWBMFHddw2aQ6xV
JP8smbPpLPLACtksh3BOzkaDQUufoDPSGbKlJNm2YdkFAlwW/5NIrxSXKBZRkmAoyMwbphSEm3Ms
WzU6TZpyusR6TCKr3SrepTCsQ671qPMJSmuUSCNxmfjx3ECK6oTmtIs0He41YAJnr8pMDejQIIFC
ltpUcbuzEuMmXxSr5qCNvjCifYeYtUbU2izqVldP7nvzMa7lhYcGFg19oCAbMhaNLBIrYsdrWz8r
uyUcaBpHasFxSWvD4DSpwh/R3ZJishmR4nL0WBUFB7AClQaCmrwwA8OK92GSH+xCl+sxmuu1KsZn
tdXlZpLNRW1zdBjRiLiKQCNEgjUxJnLtjsk+GcqnfhoCbyL8RZ0/5/MId0mcTVPyODWkjBRAErOW
CZBtrfF/HVwMEaH0TspJ25INuAptIIpteRepCqEVYr5WZnHTzc2phtg5Vewvis0Icp7OPUa4Syos
WcduS2o67aphVrZ2Nl+KfD6KmCFhUkUBZPDViNo+1pONm9OywhuLr+7aBfJFjw5Pggym2b22sumg
D3jYWrhxiXeRk1g/lMm4oQ+e0+KwTjpl2s5mj+nOnbwgNqv0yhaI2EaUVDi14spvBcYDFctGazrP
ehUptxn35cua/G/Yf4Cl/2z/uf7v0hbp/vu/efrLFLjllb7uQJjBF7D2Mowg0w31/bcdyEHLj5Jg
4RZrLKYWu99fTRHvD4IsaHqYyyDBpgPy96iCaAOUovRLENl7EOV+i2LwXV1icSLk5QmnZNanLh/7
dUGYYBDUhtDFx6h7+ypOfaW4cNEOvfqefnDS/tW7fFf51rVJnVsTzH4p0ktNPSck7PffwuQbJmIO
Ez1+2rcXops2oCPNq4O6XIfelVOsQ+XDz99iIQK+PeWBXEJFAicd1Qfsv3e1ZCMr7N0GIwfbTaPH
EQEfm2+SzyRi67nYi8odz9jiEvyyNCF9qPQINWPhrbVUEHCLDX6Tqg2rgpeF9wOaPVrZtri2ijw+
7Uw0Esxe+tM6qZUvIwP9K13TWtefhE2waJ23t71QslOJ/fU87GudllSe958TgyzWrjMVgmzamJGO
7PSb0rHC81AMGsp42wgc1IiIWTtHniiwpImkmrP+Y6pL2tue4sVBaKpiQikZQWYtySFDi3E7eZCi
dSoGemGRoq3q2K2fOweJGckONeOcUZo1BDF8D5dRPcxBR6CtN3hhYBQk+YrevW+pIx6VGEGnHw6a
bq4VtUZFpXfTtNbcEER0pBF+B792Q1qrAv5+rPRzq9bp3ptEDTdJbT4nBr7OMk4a0zfIpdp0Unms
Rtt5rirNZoNNii8//52/u1shpdOlIFSAMxqBoO9q9b5iKK4bzL+LXFp3i74PbUJYXBe02H4xBn/B
db2q/xZjqKZxWyFMAtgAbu7tbZuio1VmE2FzBt8ftR0+X0i4wNyQE+c5kU/Ua9jRMM1msvc+FmS5
nZraSpdteop0Az+a6aTTqi/dlu5jn1DTRMkDrpCYQ7ZOGw//R7L++ffz3WPAZ7bIfrA9Grquob/r
JsnBLGe+FMTYQ/Os9DILotTQzmyrazamTRxg6bXRWdsrX0Oc/hVby0IH+WcX2H//pxuSz09/mlp/
0W9fXunb4YaF2wWETe+QRjk/1DeV3KLeIPGINjdrof1qZ4FDyH4Eu0BHt8Dhhz/9NQR3/8CGCtkA
bdsLcue30AbL7vVutUSMR8AUexhNVhr8b29toy6phTVknWh3huMw688gd4eNBBN80odlfailXQXq
rDePIxGJ4QpfxHRVCA0dtmLOCaDk0Wk/DFGlXrutwq08VmMY+7atxVeeVYrbtiTuYx2bIcO7nr4S
SYdGiV3WSK38UI5JfAOXI9K2kIEp4GXSELFodB4dJw478aWu1eHHbrDmaUdOo3cUs2ecj7WZfxx6
KGGya+tzgaFTBMJplU9lEuONyCa5HbTPSm4xKTaTvvZ8XVM7saEITx+dOWF+xYwUd3fetcaxdcpI
rHqqUXoLZUkn8OU2+Vc8Eot58J8fiZunsi/+2RPJQvLtMdD+QGPBDAnWDd6PF6bO1+dAQ0eKkpQH
hF6wrS1L+V8VlvuHx+KF9Oir+5uX+/s5wBTDX5bD+SIx/a2x09vW8AsXEgqbhnYFuSgf713R4BCl
nVJ8WyT86cqNF8J+YpKCnWJmPsL2a+SB7iDzevVd/aDi+vG7LmARWl+LSObtw+eG7eg4TW3RQkA1
2VsV/M1+rJGUm4yW6949iW08hD9/07djhq+Xyp65JBTjJV1Uu6+LyUpOQkZ6YflVgma9jkheKJBO
bSJJKzYTSr/tG8/aNNGAIMsr+t8qAb++vUNjE4wgRfX7Vt9kpnWvd3De7D6752hrbeec2b7I3F+l
IL1Ee/y9bX99K+w+3CW0gNDyvL1Sra0Y6Gmw9TrbwyNY18M+hqXnNxNmjqhAi5Ink7nOh1bbyNiz
Fi1NcoHvLN72ufbEplmeUOF8qT2nXleMZg4SRjXwpMj9xWb9tph5+aR4cbmTKfSX+nhZpV91fJPE
BEUqLNMv4zTftQwog5YVdp1oVbz7+c//Uhi9+1aWMQQRaSASFmbu2/dqDdSYi7rKjxo3hlCQ9ysv
cgqfztyldGcSjrDSqxN9/BCL2Ahw+tooKpXy2PlMNOkvEwHfqrC+XjtjaGhbdL2N9zsQErBhmOnO
+LEhef7C+HZwSm8NAh+Rj1gorUsYlOmljymSo43Sq88//0Z+8BQaCyl8QYW/EB7efiFAzOdIjUFA
tmWHLZ5W897Vu7WR9fHGNmW5yQip+sWT/6Mf3LFMet1shDyEy99f/eCinL3BtEZuzUpiyEsEAl0r
StY0LNzg55f3A9gmBHXWUHqriwzv/Vyxq2y9RDFsApFx4n1OFUgqcyoxY7nVeR/Nl2GFYGuaCmbW
+GuwsYxmQDwpQhDmgZuff5r3snxWcn3psZM6BFttydd6e+Xu3LluH06mb05lnPtdXOT1pqQttlfT
qfLWQqsaexWlXkToeRPbV6HXwgjVpIwumrpyrudhCaKVdgs8uJ2r6oOYG6w6eVueKgRxyV1bJOER
dRkuYkR/ggn2mCfXIxkQsIT0cv4kVS+7SqrC6GkklcOnTOKSxCDQezsQlFa0bnK1mH1vdq1HOmsV
lvdYSEl704TjYaTiA8jy+XGqHcDoctZuJjdC7xOWbQKfPU44VjXjLFaNoYAV7418YygcHjnuuRdd
Mn5EfjNqnAlaqM6hHcaPXRvB9x3+H3nnkSQ3Em3ZrfwFfNCgxRRAqIxIrTmBpYTWGuvpnfTG+ngW
WZVMspJW1kPOypJWIRCA+/P37j3XaLrBzasK6I26zKOraD0t4Lfr/0eUImJp+KQUiR+b8l/pDDho
/65EEJ9Sfgi6HwWH+rbafqtE9C+CGIPr2MFkLKjh7ysR0P+icKGv8y2I4J9KhIE5SlWKEJC7zLD+
07SBg8L7ilzUApifafMQCcZg46PfF1K23rVLE/qW8TQMWPe6vaM/TwpC7+Mo2BX2CWqHwd4psJBK
bjLnfNAvwmjLbTZXDwSy+3KPBTMrSB941GMmtePh3XX9RdnCCOUXn5GOlGAmkY/JCfzHh1h3Rikb
HFXyzMw+GqoJign4/nLx6pQwnMQrptZrsD4G8hZ1vGe15HU0nS+j8cNNnBKLrSvbjE3PhTcQ3vZE
bGsDg4602/Y8/X0sH1IROh4bNo7Mzn7IY7qm7bRSbb5yYg07fOK1C9vfW/K28MZZL3E+C2UuKdxR
a7ns6V6iaH5v+13sALlFqOhklh+32UnT4czEGTiaySqXqy2OB7eVXuxiPpbV1gfa5ilqvknTzgvU
/mU2CQAvb+r6jAXAzZ1+x73QH0/0E7dpb27A/yOzq9VkONVGXYJuoNQobZVxG1nBcamnRLnbxJh0
mTLTXY4HGizWc1B2p3by2KEkDLJ9YtRXNTaSUJlXizoaeHrlBxkNCArgGaAtaCINEyEgR8dxiVOv
u+ypZBw9K+EL0O1TszLMta01eztzQjDc8bQmMojIcOmQxJI/T4QihNJR5IRXYagTdGCGvP0ymatI
rVziKV0b09zAWFlfLqSQQqTB6mqeA13whmavmJucuWs/bsc2Z2G8kJwa8S0RordLe01Ass/3q8vg
Ps0lktnT5AKZ9D2Rwsu+JYKBBIygKl45LrrjUO9buz3V6r0cm6x5Prk85IMP21a7n0i4i8UqWmo7
LYw21jgeUS/5C8ulFOJjRj+QTHeMazrXwQ/bBE8S+oM6KE4VuUkgjD/maAvnUV4PdbFWISyZSX7d
psZ1Qa5gvSC4lbViP0/EM2EGV7tLaZrXQINCOjHLcJygoQWllBoKwJL+QCxrKq2mYvL7AVvXZPma
rG/TEIxIcVxGslcvftRO67G9gGPmJvGxvRjr2rzvR8l1xvZgqLem0m5wRqHRVk91dlepaS5nqX5M
pGQVpME+07HsFKsoiddDfmYYZ0bIjb2oB1mlb6f3qreUjg9rY1P1Dzif/cLcOv1XzjHwfXCI9n4v
H0XZbd5Fq1I5GY0L23g1jKNKjBIyZOcTY7BEcoyjRUkmEEjZdcHIy7aV1lNDnd8wGgsvXsxdCVnK
ivYJOaXZ3LM/EY4F3FCvkWNEy4opohf3utsrEoQhY1OU1XoZrxUhbca6Y8YJnJPF2rTDC0OpirGL
dhwVgKUSY0y9tpa0kzJNf1NH/XiYwULIYklBQSMEMBiNjA911D/56CUcUpm4xlo9JvLBC4uHXJku
Tf1GSprd58vfj7Xbt/ekuQZPVughP7pi7CgUIjtH4pbcO+krA8Ko+vrH7NKkWL67nD/JAy7jvIlb
WErFv3cN3l7iW/OMvZqfmIOiaaIyFTTo790z9mqY7eLgDJnNpHz/Z682IPsSLfeGfv4QI2d8ocdA
MgEmUzHMQd7zHywkb2eTf85SFNOWsLDQZ6WBx39afLr3ZfxML2paIjxEsaUDf6jJgzHcdnbO06Se
jmY54ERTSu3yOOjAivj3nowE7HuI8xvn3po7vGGxUzu7tErT26mSs8s8HpzraWwCWsPVbBzCkQ6X
O1idPblpa9YzPB5FMWH30INOhkx9rdvKjHw5BOnj8hhcBFIsvBbmUOluFxXpyo6k7lTNbGsPrVNZ
J6HlnE7pibVsR2s01pgru02ezcu5HsXLtG4rpzvN6XFjOQf4faSjLnA7Z1zuHZiMhpEU9l+Hgj+i
KBUCsU+KUvxSDbf6b7rF4kW+3fC0yeAMiVvLBjDzlsHwd5tMFKz0kekaU2+KiNF/2mRopcnhIF6a
QHUBpf67TUZwA8c/Jpd/k9b/ww2vfFj7OL1xcLNB4AhvN5xGsR6/O7fOoS6Ndm7COMQI4WqTfBF2
I0FLHdACTclULBw0eFsV4q2KNmFowBJMYNeRAKwlUxIp34E3JtbvMmZ+9blQpothrIh6/cjw7Bho
VWz1RJEoQ7oK6jryZNQ5R6aB3ubdD/iL6ld8xffPvLgEFiNdmvZiXizk8+8vwdLlUSKN1IjtlCib
WTQoHFi3EhAcdAjPmAwbf1BCZzVlyu8ahj9PonhzJl7C8SlE9+aHwlthRYCd2XF6LpGqNsEyekVF
wIPJsuGaHZrBgt65qzX5gqME+44kG7MY5XWbUmqe1bHLKIH69Ewqq97FmlwddW02eklOd942leU3
+/NPUyjxeYWemQ4Lsn4BbHp/sVDUFyU2dd1LM9tZoVdh+BUMDrmBcRlvnJBCrkfc+ZuWhxi2fPyN
xMwdwa0l80PJ4t/f3aagOkG0Bbbm9QROIz2CgDZregclyGzkpyGRotcu7MJNnAXR1pAb0pXBaWiW
a0qUMkE+2XipjBSWRS2rnp2HxUWtzGbrMv7T74oZrpkLM3k4E1pq3XWKAXROrhcPaSdw7KhCoPqq
BVZylPvC2k4ppzVZvXhonioyl3Kb1HKjxgSoKbQl6IKwEH9+n/7ikQB7pXA4E31FEKo/XoNkXnIj
Qk7mMQyefIWByuU4SRRqPBOrz9/qxw4ap0CmV/R1GMaSBEGP6cOqwMSlmCIy9Dy50fJtCpzaJeOK
vLkE4IvWXpvt7edv+Ivvhp6ZrV1lReSB/9DDZN46FGFPolREIPylUlVA9RZ7PEPhZP51L/0JexOG
iXeX9adSbJ/FVfXwWR0m/v9v25KG/0c1kJ7gGKSVKGTs37Yl9Qt9CtQpkJPFMydkmN+3JZHyoTCj
R+ev8SCIXe57zwSrEUIWMRUVM1EwIf+lDmMX/PGBZ5Wh+mc5pKEHQOSnVr8VyvGA5lDzjBgVA4G1
RoWwjKN6VwZeCmK6MC8qI/YX/dmRqpWpXalgc9hmOZ3Ml1ZTrMoy2A25jAUtB6CQkAOAov0hWGqK
r4JTULmpyM/N0KE7RQsCLDxftGetaR8UmBB25XgRGCrXKALC4utN2F9LsIxay7Ob6E4HK6S1ABcl
i9fWotiXWKbduklFPwLuYwp5rVsv0lNNWKxiT5cOkA8/NwZgsJNyq7IIcZznCFbDotUFyGdBD91H
srrLKx0pupv1ZNoqE2s67toeJFMzPbVUh0g6O6gaOhLVMMVAnEJ1au0pX1cIKJHhLCfJcKLgXV1Z
5bC2Ks3eajKW32UawUtIsk8LVt8WIOjIRRr1VbtUjKeG84o+jK7dy8GLPlwDBtHAYFXGcaXfCT4S
9Ec/NOqntr6jm3yq1gg39XsHS+5AApw2SmgmTvtEc5tKS9dNBE1jsXV/aZtTruJeCfJm7UDzNeNo
ZecLiZeeVE6boO+eUoQxDiPergXhhH7H6IBH5pE8rQVuwes5dq7kPDpTWhDHiHVS6aKdExQwNYs5
zROHk/xs1x7bw7kNr3kY2RUqQRSd9BblZCdm0LaQwjBSHtPY3Mr5SV5JDL7brTORoLxsOeGI0IgH
voxnJSw+Rg0WXwZovzWMhqjcgoSO+cRqT1tzY5HpgY8cq2hyUWbaG+RMDuWLpnlqgyvb7tAOm9x6
OsdxeweJc9309a1iZLdWNDwGerwx1H7lkCqqy1/zcqVNz1odgai3XAcmE4ZLN9ADr1L8JD9nR90b
2nWrsc0G0a4KQk9Jd00a3OEb21olDe5orZl30/SodzlGBhkD5knafx30elcU0nrBajdFp6rBLdsC
EquK4Dxqo35bGrPqm/lj00GmdobU6xRoIM5esg5SWj7pgkSBIW+uaz+ZuHJV4hnyQJLh6RAHz2Y8
eRnmZjzsCZB37NgVkuKY4iww0p1t7pZqT5Z17WqddRLq2a5SBD5rvraloIPaH62dpncH2GqqKe3I
1bnIahinGtYhqVlH03UAmkuuSdfDK2HcZSOtE6tea/mLJdOfiPNdLR0x2brstH43VTeWOazn7iiM
cK0Pvqlc6/Thmu7FkEbXDLZ2uK7k1C2zQ9TstWHTM4vKUxDMzXWUv2Ays+M7G1J31F04y2OZn2rS
DT0YDfOxJZ+WDnHhQdghSGq9yATenPtWeyjokaJkPagLIPE2vu6HOym9UaXTOaGQcDYVT91gb/p5
5qY1zssuva3A3fTcXDDwDhD1PQc9mVJcLGoLn8a8GvrtIlcrmxHuAi2VjO6gkveklgFSYaKDNEnL
Ouh8/VGWOFstjh9pXRBLpN7WQ38vSTdkVGwDpV+bKJL1HnKaQzvuHt8geFqo1XF8nULyAXfppU29
BWTH3UIywMi8tCz8LLpRI9OVhtkLKmIfyn4b2N1asm7wG21q1pSoRHgh6dTijbuQCjCjQG9m5ida
fDwNhyzdl7A4aGrVU8Vd9dQQgttW6hmNcZbq5sTRe1+WkYpbOUZnHyHNdsrTK5IDj1PFjdLyrBlt
mIMwxezjSj1vrPwStbOdN9suvwhlgx853OW6cQTCkWkiNCeHhrB2leCFzMq11TzV+pk2x1hGjyzI
i+UQuWazo+V30Pt0342otoZdnEQuxCWiN/h1nsK5DbYDMe/psE8b0ZUszsS5Xq/WIbQ+ass6Vfwo
7D2qptU8a8dq/SjFZ7GzgaQHZmrGx8rAikU6odos+q9Wf0wQLTjN9Wh/rRTttswPdkWbLZSPx1y+
7bJ0a+AOkCQJazo+byIVhwXdAKg6STqLzWptjedyO/iFfXCC9hbBHiV2ya3Hmp8JpxARpHuL49hk
Kq4VhCWBauM6pvPomkp3pJTB2sJEK5upr0AJzZl/wgVyIyN6DEtgBENrrGH8kEhh6LGnkEZRzA2Z
eXwHA9eew8cnYeexxuMGsC/x9GbTdPWmluwj6AUrbv3CZQ+6yqh+e76QTu67Ex8W86xTjumxh6CE
7QD6MQQhnsa5uxPWgzkJR57ofL3YsdePs0UeSlEcMVX05wJWVQ07SlZf5DrfO5qBXSnrbmrA9cBI
W790KneSOzZe32xtP2PcH0aKm+VnklTg92PZrIJdP2I9z0b04p1CVHKOa9rVh+kEE4hzPJVa/dfs
5I8oJ22qrk9aHc1D8ZL/+wQOHdu7ahL1L+cEod9Ef/ZOba0JphyKDQZtCuxtcXL7Xk1C+LUVAOjG
2//yBlX/Xk1aXzhdICvGQUQTzkBJ9x+aHB9OM4Lwq1Gukk4nFOHoEn48OE05eOfFYC9RaxZP0dpu
qP/G2zbaSL9z3SJ++li50kwRLU5hYCL3QhZHnXdHVa5QHBmEf3lgUZkipcx5rDk6pJK0UeJodm0t
SBnFZCzNC59FtuPnxcDiAKgKEESTchuP5fGS2Y95l+xqjUprkHlq+GLeOBp3kTFtHAJ33Eiz9hX4
iSZekhezTJ7xi5w5GY4KE4ScGpgnWVScWzqhj7PWsGl1oxciFaKyCG50A1CK3l7Xo+q3evpQhcYr
2VmnSll7plaesPDe1DKsSDnomn0gyWejXp9izzxy0uIKfTIxM1Zt7R1ryLeD3iiToIUBZiEZmQkK
KtgSRGWaELrTnhhFQRPfWmPJhgfTuxMXf9DY/8MERH0Z8JnSsScWgcboSPQss6A8W+WmnFB+MPtL
GAA0UvOQhe3tOE/Wqm6VlSLpvjzE+qO09JhxMilx7SA4z9ipGr3Y89IrvLq+FgXnUlcc8sFmYhbs
tXIAG2MzCqQi31aquumtZJPBqUDQddPmzqaZmo2RBmewO18iUKOcyQ/lnK4n2dgChIUaO/gc1Hsq
nTDyTX1hkAfY9FTGA87fQIRN7E3OWKzGzHyZCn3ZVZU++qTOB1hdJ5j2RQMnJMlI4nAqv66D6xl6
qpsWOpYa4gX3UZQll22bZBczzaGLOEz4gb62LTgdoPEqbtmoYUqhdxuF8TGAnxPFJtewsJ9oWw8d
5Wt+ogBcfcDnSyI9HnGxzUoPy5y+JjYTstBSd30A+g0LvnmUDnRKWCk5QNmS/TCmbbSam5Lq2YA6
Cu1gtQzLIdUhv1XheKmnVedVbKcwjObtyLaQhaOfJiqMQMDBLj0cPHHihzPU8KC1RrtSlWbegWOh
UJJida2q1CcjvU+vqJeJfJWA/Weot6aU7KuskDYdHWs10K/HKA6I3uhwGpVH1pK+Vjk3ntyeG1PF
4W+qe69FgcG+5lykgkPcW+G2S2WLlCoYxVlpCEk83GKWJri6s7TsGkE11nVAddijwcZG9q0q2Mf9
GwZ5nNX0aiQyYiMbUJJrGZKdIsjJo2AoR4KmrIBVDhPSZNVckVYKyGUV9HKHr9QBxWwlI5lYMUye
YUewFDKW5B69GaklQJxrYM41UOdgiVYakOchyf2p5ZKhPIE9G7n18EofmcEbeOgBTPRcDOcWEa+u
LQjS8xitOyitHfd2GRXAk+v+cqZV6qaErSyjuQvAURuCSy0Xzf0sSNU6yGqlHdkzcSEZpXJuCao1
DnJASDXzzxrHul3aHjMejg4T+QGd4GJD0Rq8UrCyO0dQs0EIbbVRM84ULSPnDLi2LSjbGvzrlTF2
Z7kgcONx7plYDJvaJn4iXJKLTLfrgwa4mxP5U2XLL0oP0TtryYipoV6zZE8EegHMEfzv/630MjOn
rrK9kKzgiBOtm6HjneRmNYSkDxCgoiN012oSEtThWhnyXWU762oZcZQ5l40duMz7AQcnDHXTcdVw
hF+H8Tj81QT9E/b8N4vOZ3t+mWUR4NhO9JF+M+R4101SyYxFj4aAHS4Cmz19pr+7SQodU0Q4DiqY
vyYZ3/d/NPE6jg8MvzTf/6LTfN//0cTzV5NpFEMJggD/0/4vGqPvGvzQGlC1CLcxGzPtK1GcvN+R
c+BvEEkRNFiYY0dCKYJdOm5mmu7vyqNfDBL4bL94p7ewAqj+Ck4xURu82/vDmYzlrB8Ip+3yVZST
nJm2shvX0RlchRp1m07ZumyzEmNlO3IIyVg0/aikw6KRVPd1Lqt7Mw1cvavOyJUNaVKZSu/2aefj
dYp9c4F91nbZKVhmT55kTDvhzqqn11iVOA5N6Vob1lnAAdLrI0SfElArazVWex1nbmyB3uKgCvsL
1RNzSlyiZrOspDjbpbhtsik76PZ5TNhQiwlYGq9SlcMQtAYteszIlkHdJi/hSlJEdP2NE15MqrSS
xztOrCb8bLWnfVsUmzQp/YYDrYq8p8mQ1JQFHJeU5txxQa5AUNs+M8dV31onXR7ujYYTLmqNSYHR
Ol2mHVAKFaJOfJ45N9MQ7wbdRBQ0nDZLcWGb3XkU1Hu95jxUyOs8tqBc7TMH/E2iuxpW/5IQLb2c
dlN8yMtNqvu5fKplVzUqHxg6OoODoKOFThPRG53Lji8ejF9lBRCP3xdnHQqQpjrPos2k06dxM3F+
TLSVann14KvyptG2cnIZoAMpN4V8pic3eXAp9TcAYkH6xsOVrm5s83x0vGq4GZIdfu3IOor7hzg6
15XRXdoDO5csv0jLU9iuoNy6Zujl2gXNN06mk3Re9YCJdqZ2Fk2Xdm8Dlt/17Cvp12Y64PFOx/Op
2oIDNLsbDXNuNK6TRvLz8iEjw6VDStbeJsFpVh0pdCsCOpFYyVKovFYGZhhRir2riwetf9DtQ0KI
JVmJ+X1hLS6o/Tp4XiSaW7czfuWmgEmRXhVEPkrxbmk2nEzzedOYF6Bn3c4+GbQV/SLVvGvsBznZ
KNajHrxUBH5LuxozfZtsDejA8qYKzp0G11m/twzsJUDzO9m3nNKlt0/lyBd8VPO1LrWozk5LExBv
NPhRfYQwJhxPJHpKk3m0qK8Ztmnaq66UXk3zWVltE4vrt8mH43kgEhciXVmdiIK5x97dZydzvlKZ
j0TLSW3RlzLXc8JWOwTxuTVBZZoK4LgquF1M36hD89C5DeX0WpocP57t+yix7wiWlFz0tU9lmz6o
sXKOu/8pAvzsSd3Edrlo4yEsaHeI9F25eeqJ3tW66HQ0TrKC+8nhPDocKTrPpVFscyO8VAKCz9OE
ThOp7GqkrRJTYYYWrSg+I/PWSvVL+iRkCAAldvVwKxlYzpsiOnMAtXjTXB4P5SYZAmh2ExCr3Es0
223Knd5i8zMCh+BLpHbGk9rtKBG3NqLfRrkaTDyQzUk5yoR9gHFegn07c9JIi7solw+xcmsEMiPg
QaDiiPucbXeoS2Of01AnOGBBeRgU67C2uBs7YlGBFmj6RRc+lpzng1kNKJROJ+26jqtXKQh8u4mx
GlCWiJ5GJevrvCQ4tUmKzE1tDkXVQVuWq8jQVs7E3QX23hNmDCcZAQ+P66VpVmXT3hj0C7whyk96
Sz2PtGqtdMaRPNMsgEEDSkHxGCOcOoPmzxbLXRcmHgUE/avwmM4BwiaCHxICIeSQQVbB37nX+I6j
tYuGZFNMjEkjlFoqOEWpD5yzIYnPjBhOQTyBrjNenJ5gWEUgEecRdCPgYGfKV7Z8WVX8TZlAH3b6
eJCcbm2W0i5UyQUdZbI/Q2WLsfRWnQEcTJzBzOfJjH0DPk7aXXf9q5m3/pSlzyCXqdxu5757mRvd
TaPLVrqlTyT3nFTTctwlrUO03eBKS8e9hxTUqU5QREcs/bZ5JzXyJhFJDawSKSV0vtwso33q4NVP
islr5z0l0dWi2P4ygBuA6AVpcXBcEN908eSYq5NvrNA8DuLocsikV6KqVkkl+0G9sLirDFvsi6xv
DpFJWzCcS/Y0Iko0aWDkOl4NSb9DQOaZID6b4sFKZz+Sj5puPg5ZajoWcqjwbhzGX4tsn03RpcYe
qDSrRnoyCN6oUB7Ww17ul42wfSph4Pf5V33cD8qWOYZfLRFT5tLXmirw9US+6Oz5KJq1W7PriH5Q
1n1eEB4BFtFJgnIzhdl5Bf09aQJfHo2tNoQ70mgp/3MS9BpZcQc9OUpQawKP88eJdkAUnuBy9e2u
uzQSadO0FVMJhxQK9cjhXqomVsjeJjqHZf58QOMwDy+D3K6BcJCBba6CaheyazUKgE8COOr8jgwK
Q0Lmau4Kp7hO7JryM3dnCurWPFbKbh1EmyxlMpBcSOVNxHnPYciUqPdy/jVvpbVKWGEfjqdD21+V
c3FlW8020VgPFGI6Mp14mThMiXeoD33QnSmzvZmxOEuDdRnLJBRmsrzhvO7KIvxCTi32d3UmQIdM
HsvYaM0riR9uoU63SZlswizla2KQrrIbjhjPcjMiQGp1hxUz2ltlcDIkED8TKNzddBSOZ2HHiWqC
Uu5Yvpxexv1Jnm/QXJ+Fhfm1rzS49fYwoo1F2EQKW4nSKAemG6IrLeXz0O63nZofw+xgS2roWuur
Se6hAb5EarqboWYoUn/UWVu1f4LWvTGDyU3eOhklWpMBVus0WzFIzUOO5qQlHQNu2+Oi8IzNJY7F
jnZBukysgziuxooGdbeZktTt0S5mQSqWGS+EG18lMmOq417dSbLpGSWK/tlbxjNRChTBfTuVludY
Wu9J08KIQpvpXxBAoz/E0t1SPtSW/JhnHE3D+lldSFL6C1j1RxwuBMvv08NF+++BYTSA/m4nAm+g
8gewhuSDMAqRyfXtOAG8wRAuQRWs1FtM7D/tRKyFOI44aKCwoPEmlIX/HCdQeZLzailIBWEO/SdB
/08iQfGhZN4L6RbiJE39IEaBqCKh8TOQTwfFU6FX81nW5tPdqOX2DnF9dtaS5FWjaqf5rmN/PV6g
zz91qtPIXgt2No/rYV3Vyk0QtepZQG8JcuqchmR+aVmwVpWafp+Dg9xDWIO0vZbn5LXIavncbDp4
PnI/LqWHwPjBUvt0Xb6Z9BPh12+Fcz9hyLoxhZu/Fr7+bDbqVUFG1Ssifmml187otW3cHpdFSBZX
kdl7uxHxg3QX0Ii3iV1OyOtnZo+Vba2yRr0nGSIPfnNY+mBb40jGVVQ4EIpfzCAR+MNZSe4w7OUh
EeyaSdtEGZm60kcmiNuUW0IvEkiXJGVzWEMI1Rooplun22iEVsWzeTk6U3jx7l78xentl5Q2IXgQ
ESfcZB9tVTkIwzJGZ+QTLyImdhYNUEVdN6NOwFZeTn6uAseGpveg1uWBIm38zSX5SQQjroiBzhXN
Hzf3xytSyQ3tujxkK0xSqDFWUK5LaWTggUFx/fmX/dVbobLWsG1hpQRn+ONBdTSAoikB35VuYbHR
DEn17RgOECBTZ/X5W/0kr4NbwJNiWELXy1MozszvzsSG2XdZREqQnyC9dmGDG66iJPqazBVm39F5
ojvnQf9CPKS5+/yd31wr7w7+QoqCWgUNpVBSCgvQj2+9zGajkzJSI4Tr9HUE8kdN4yekBeZeY5mn
QDTgLQc5LoiwPoLVqRzm2DhNjSXfOnPRHmjFWXdjVuh7LHUwMLD+XVv6cGBQeZHothgl15b79qn/
iPX/89TIq7l5aX8bN6CLF/kmUrK/6OhSgcVx36AtEt7ib/uA/UWx8JiC0MG+C9mRHeJ7W8kBX8zg
CMAcy/SP2lnni8JMhn4SHEjRp/lPbSWaUD/0lbC3I6DkZUwWMbRUYhz2/s5W21oAZ+TOb2R1WdXh
WlFLY9vpnImqDhlpWFOF4Zg4CcSs0oAtz9SfToj1m4f5gy+apZQPgmAdBwPKYFDIH0SkUU+eT4XZ
1W8Hpec8pU7JfRDM3XETFGQZAtftnrNyNiu6CDqxMHaVhL4KvOYwlXv6VfljnZbJyTDi8oorA/vX
rCYdXehRzWkTZIDoPn8yf1p+3j4w/BU0XjQORVrE+yu3yI62aN2CgSxOre2YTOlFW+WKqxSTvv1j
HidD3HGflFP/9/88zv/zeY/27SX+fpgUhqAa9nkMuyhI+VH+LqpQ/FlgZcUjxtjy/bOE4JT7SuzR
zK+ENvp7TeV8QZ1tKmgBoTaCsfpPNdUvbmGLfq9sqW8RIegofrwjUsPALT5XwlLISXmcLLXh3DUo
51Jiac80Sqyb2SBNK08vamL5qvUk1Zuekv7KycpwbeSG/mgVmpO4IyYND+in9Wigafftoafe/2Pu
KV3nyv77PXX9/PwykIb9SZkuXuDbHaWynOpg0kx6/3/5ZL/fUcoXShlRJIsSmRuOJf378syaDowX
MgDDHf7tvbWBRZ1ykAQLFUsPZh/7/2PqT13DUshr4caXkRCI2Jn3a4xVL71uBKhH9ZgItBoxuG/S
/JExr7mj5Fz2uAx/s6zxrd4PGsRbUjsimUUAwSxE5Me/f8sZK4c1TaIj4lTTtkOlI1sPNgmn+74e
st9Ui2KN/KG4QSNL9YZnF4SXgq7hxzdrY0jLasAOE/ad4QdjdudI1kWjzBKGxoUeT/CqtN24eXc7
/KpKFnvJT2/L1eQYhW2Fb/rhbTNNGWVWGM9QWuCVU3a/xGjgJqW5yVB6HDUokICbodZhojd28gAY
qBr/0nD/a1aWOBt8/BAIgSxOgGhH2Ol//BC9OZqz0VWGl9py7ypykvlxScb5GNFxDoij9Iak+s17
ivvl5/fkG0Ny1iHYfiiZ41ZCyoE3w2usEPlmijhLK2jmfn59f/WrQonCB4lbiOfgwzcLR7JUg7ox
PFufNVfO/IlwnqnjYBbpcyA4D4/WYCm/uZfevAMfvxxfyeHowZmMo/ePFxQUCKKwiHwCpxw6EkqX
5VBG9XBf206NzEq3bgw9DBS/7aIKIS+BvAMDv4aDWSQHbg8hbs0r1B4MBmPXRVrMb5Fq01G/9OMe
MrzykDVlKbnWEJqnw2yOR3m6gOwsg8Tcd2p3MRZKNpBmN6oGyDulPM2dGWLUIrXJrRZr5M/D5+98
tDzqZjGtbq+ZnZn4hpbZF4PMIXFl2uEpvoFzQHtWchZGdGxnJTkj3cg8NywGF2OEMwWFwmQ8R9Fo
31iZHtEVgkm9tQo7kxjCK8pWjrI0dI1xIomV83FDDkxqhbwRxnC4uAD4+lqLEckMus68oTCFAgFr
+OIYDXB9u67JniGnYVt0uszxOrXSc7uQlyNSa61XwyTdAZCokTPsAMPKh8DUF5oMRLjxpHPTvDLm
LqnXeaiZV3/OrvV5JXSdNfHTy+ceVF28xLd9S/vCyoGyDFGYAOcIWMu3Sgi12ttJ1cSEogrQ9Pt9
S+bfDPBVuLXeiqTvlRA6NtAJTIPxJ/1VJP0HsZrq/MjPoVEFQs4wFIfuCM0qSqwfn8WEYMoeFrrl
qUMUYbKjTznpmNqb4tWa5SM1Ns7IAKBxo4enEkiTLSjrDpBtzkgP3Y/5pgCK0AJNwPortEEyGiEl
HDYdieFBOgL+Tz0Sim/L8GuEsmhWiv6ixXl6kcUTsiNUX/tESJEmIUqqUCf1RYwYfMp3ixAugVIC
TB1KBJ81IVGngYwxAk3Zwezz+ihYlnRX5PJFSRrStpfjxk0H2dnacbWro/RFn/JTQ5s2JWmu66mZ
3LBw+uPAQpIsZyRTFcoZLr2DmqqrqFiyda4pZDQpb0ODOjiSGX8aKoFPdZPkLrodcsxw3pMNbr/S
ruldEXg/wMFREdH1dRvCfwubB0YfOyRbd2wN52hIZwYq9JubVKp3vNqWkw8YfDQrc6HuS8MARxOJ
PIc0vbKJSQNyQHarEdWQCZgF8bXdhMBXX4ojfaV1hL3bZd15eVPoq0QmBJSUF+asTropzbA49HMI
46EZ6l2ghcaOAZZ+mg6N5EVLc03sNYniTFfbUVGO5l5+nvp0Vxva7I3FvB1iBTcACQsiiIFIeUHb
LpXVQob6cx01r+2C2T80b6t0pOMupyhryWUaevxs+DSNFWDmYt2b+nFbzseWTdi8AF6W0YvWVRe1
WW2mhQV+1KTLTNX2jYnIIMDLVsbhwDaegAOsbPNVb/4feWfS5LbRdem/0tHrD28kZmDRG5LgzJoH
lTYISaXClJjHxK/vB7JfWSq35XD00huHHFIVSRDIzHvvOc8ZvmhJe55a3151U/nSmkxUZWN9nhby
l6djjzMh+a+cWruOXRs1e2WfQxO9m81Ydu7mxQdwaWe1MeeqYAUX67RtorWj5qeqk0Sal5CaSYmf
GGi427qq1oWPuLcu2QGRFreEbj83JGljeOmupyErtpVbnYxQbrH8YTvpB+Iys5e4DgnFM5FTNmUh
7tyOkx/ZV0q41xL6v1O5nEcsYuycnpV8ipL7Av9A0VVXaWWewRmgPZT27WSMwVA610nnvrZarEj0
I3QUuWrI3GxQzC3cfVsWd3lerWddowPgDmcruqtihk+WsgkwNQpjD3YVu3hUehe/w6YT2RnCyLK8
ylJxKdP5OqrBc4zJnYxja6WV8pMsWiQHU7H3LbFPmLy0Tcv165PRXku3+lia7TGdmyvAsSfcckx8
zStSiB9dni6Cvw3zC3G7W6Zpn0fTv3f8Zu133pfFA7mDia3gIloLQp6ger0CSJNABQ5dtJW2edEs
k61N+h3Kg9D55GTxc0qk+YoH+84dyJZNOuYogIujrRMCm4trdz6OuY/es1p0ffqi8DMWrZ+F6K8e
EKim3Hyr0KxhfCBzWVXJsBkQC8YoYMpFPThOXQfRQt23jkm2OBLDmGFhQGtnPS3qQ7CscWAvikTE
xcnKq/E6UA0a/x4F9zeY0C+quaqSnwruUO72vwQpffsdv2+MLpBrG/0WlmQLcPbSl/neIqB56zs+
nfFvkuwfCjr/P/zNwv6iZvuGS/q5R+DZHCdxGeLkFuY/KejQjf18BEe7xn1Pa1ywhi18xXclT+0X
xuyjltrQlsU0YRcaT+oSRyw5rSlXDLs0A+TSsP5v5z685UMeS2wHVTPhHB6dfdHqF8qqXVgPFy/v
P+OAoPEUP3R6dtJICS9XRp13qzHJkweR6s5HVjfMaGjKdhZxB+gavGgztPJpjrIvhYe80sFldg6J
9wrKSWpbh5Ds41S4D6RLtDzw+VUyjY/WkF1JnDIxo09iqVdZNN5i8r6FuLLrRQF9psFPhmcPratV
mStmmreKw7g1lXdxaGwEmZ4xI24Vuauojm7IKq2DbHS3RWacrAIUcNmqs5vbp1KZ1+iUezTCUu6G
bN4OYthjK0RS6cOEnVJywxCuWCUutQkymlk7ezMrn6NCu9D/+VBkAIIqS3Al3I9ohpE9RQbBg4mZ
rjj+3Nj1m2NhDcoH9ZXQCWRdEwIUYoLWbqS2LWNhXAIBBjPGqRWrPakWcetsJmfcZc1YHUOwi+tG
z+w9yQrFmcqCYc8U5keHmHTd6vWbHmgzMXAtCrIYl+L1nCXZIdWz+lomC5Q/sYyNmdlkOuZETEwR
zjCYa1/a0niMaqQShZ0azNDFFVgO9nl7uNNnC+iUq8fbuODNTnlnfaqIRNx4E8a2vs2HMzPweDdU
w+92gH9DM5/Ozg+l65/Mxo9V1X76RZ/o249/7zxaLth85jHMXhdI5Q/LCugFItLwEi/kxGXQ+3uf
yBH/gUuxtLSNxf/Bo/7f47YP2Z8ey3+BL/Y/Ir68q7e/LSksX4yIILMxJnp32M4gtpaj1/X46T/Z
uYZk66L1n5v+LrPRW5t/M5H6u1d71zyp+jRPtWTg1YR2UTgibLM++Hm0N+RwUxcmqRnh3+BZ37Ut
lg/I2HRB2eCjZmz+rrHa+XYaWfbQbXTkUaveliXP8W90o79sx7zre317DVrAFE0m/n0ioH+uWLpO
gD5HLIG9ltKghTXVsmnXBDiupeHf/XCb3fzWlPhfQIhvyqTo2v/zv5nk/3kbYBEhW8plOMTA9t02
YI1ea0ijQtJeDORsAMzHBTanVseCIerrttFL7MhCsEJrQEsMhzN74+doxk33oRxMazOW2qscaAQ2
gyPXUdxAQ9WccBV2nKTDuNyraFyC2DOkqGNNoBpqIVW48QWP0zHF3bNKxuyBRLt1ExEWkmfJBT0A
kLjU7IjyyflTh0WFVzi1dR9uk2x4MKxbNxM17r3iolehvx9UiHLRq1YCXPfOnciVaWRMuG3afXFG
75BnEO9EfaAKsTdFblxg0yNpF2A8c4RuJNqMlfvQF25x7VnMbAajJ561lvPBrtxXl895O+T5a82i
WeRt+aDMtGOT8cxV11vh0cxpVHrGWGz6YTnGl5gtu+7UxDwsjJCGcDVHZhfUFeItVeAg1/FEjrpx
wcu9aWv90JjVrk2wWnoTziU/Tp7cGfkPzY708yybveFED5712KA3tGKkV144WlvD76qNXyJYU7MZ
nfRWtgHvEG5GJ/pNYVjb1C7vdWXOlA4tykjjIRXtW1Fk+I01ww7iqPyQRYpW0tw8FbqhVuZY3BTW
8EQiLRFz7Wju66zJAiOO7Q1ZfFe9zJ2Li/QstayLBTilhi6aTHoFIZRtcdaDqtPdDaXtVUnOrhwo
QrKmv88tPI5iHPZ66rxmlbdrbHUHO9G+jEmzfOEkN+lUNhZa5ZXL5AHJRcdVUrdOgnu4yY5NYn6M
OJFsZe/7G71ptzoRMUlU7lCKb9lpj62yRuR7unxZapoAhmWQFACqYZ0+1Y7gw2V2oJcFOqTZ3Hk9
kTJx5nQ7NU+4toEQHqesM+7Ssg1mWZ0jUV77iY0tTMJmx7xJQ6p/zYnYhqnq3xST/sEC87gpZZ1u
BVbdda2b4bqQt0nTKgrwO8O4F5kAYI2pV6vM5uMwd3vdTikkjEdpaHbgVE59KEt6XRF0oBkdZQaU
QCNsPcw++V3INl75J08VBDiN5yJ19pOd40xtHiOQzJsyjy9xlslLx7x9VWLNo7KZWypODl5IVdxt
U/ZPitCgwZMNF2eIW750H6VWK/U7b0gwsxe1XIWD+jxo3Zlh4kceySAM7Qs5iDWUQ3jvKs1fLaN+
aYsBlWV90KV49dvsTRZRdMSs3VLK+9dVFtTGeFk8UHHUGGs7UnhN4w7LXjW+5KEKsQd5W76kjQop
Pjt7wJemJXxo6dzqRHgFofOU6fgo26beD8Qpb+LYPOSmxHJOh2GIPO8R+J61oao/x279bOnNBxcv
Niadt4m7Z/DBfkVGZewyl/aMBHnHKSj6ipzN3nnjOD0oSZa9xe2KPGXcCTXQFQWs3zhQ/GrE/R+6
Yg5U3+xqWtItEUt7PsonFUNgrPsggn+7S/TlzNteT1iEIKntS4A99JH2RquHlFQ1jSP65v50RWjA
bTo62ymJ7lEl45XQwqBOp4uXtoGjRn9P0LWz4865qau+/pg2WYQbNxP7fub3tcLQKb/RRJi13UAp
rAlpEQhNmVvvyr7cN51FDZjCEW2CPH3pHbmtZXI2JT2LEVAPsEkjj9QjY+utUN4bnWUuH0jIYrFo
w2WbsmRdduapNvmOTdS7dQszMcc4bJq1TjeXfmwUt8lBK9Cg8ujPG38qFaOfAtNlaexRVG1yH4Gw
po6kkZ3rNqHz0BJkdug8PvAietrGjfHACj8ywm9fYwsbpK7F1X3GwGXllom1xX5UbuY8DOZ66m8c
KwmRazo17qi5ODX1VFPx9/qLpir71Oh8bRlXgDYEeCdDQ39senF718X8YkOZX60Y9kOpJdWNaxbI
voWebfoMjFBjJM1uoiZby76WpMgQNVxYyaru89PkkHmgzbc6trcVCHAiuQQmkCmGGetMHzrGB2OU
3/i1ESD/Xk21PJQ0rlSpk4uMjJFiY/LqcZX5yQerKZKbfBDcABhECdLSOehrw4sq5wuJdTtdQgFy
AOApkNIi45MjPG2duzbBu1AZjreetFAg6sYYYPnNhobCIUV7gBMuQ4yJJLZHgzOZN37jak8j2FhY
rvGrlpM5HOnNEvY8Em+fnOsCma4mN5XCY8LKZNInx8e4yhfnf/S5ydRWmvjrI+ct1bJ90j0PLMOV
b34KPVzttZGt6XHZpnfLPggFs1FB4U6fU9u7xkB661lfVU0L09O6ABD4cbBy5Hbk8/z6iPKnA4op
FhmGTVlscNr9ZhH+QfKkZuWrPJ46ZNdXuv1lwc02065hC/v167yP2bTMdy+0nDd/eKER55NMe14o
e8uvbLGKr80r49rcpftmqc7+P1/t3QRMC+20gpuNzMSx1wU42/EEOacOsdqT/46JNj5YoGjH4p/R
9OmI//wx34sDROU6CS4Lonag8liXtLyauuHvPt2fmguMU22+NQ9pEGro996tmCRxwY7fbrqpuzdA
B/iLPySP1S6ifDSTFnSOsAMNk2la6Y9iwsvjNFeD3+7NwkebjAPh2wX/NxSPDEh/uLn+VDw+fXol
U7T4lcqAn/+9erQJsXeW2ST6XXyCCxf096aUBcNKwIbCN47H/ydiKPH2jFAZ7YD3BmKG0ut7/Yjt
kBnuEiNBGUkA1D+qH5l6v69G0FuhQPN8OmYIAIxlMfjhGWwSZuVwnaJNaKYpUWL2Jtfkh7KgIzvO
4I5l8pKmj6LM2YAw4npbqRK5ovjj0FOo0XoxNbz4oxtjl8pyHp/GZY95tA1v5PyA9qUlGbIs78Yu
Xke186mr8nWiwW/u9B0SYxwRgJZMSTFDCM7nKYJgBOC3qO4nu3ubrfgl7Mq1PUbrCLiOX7EidTLA
+n+oUpwCIyPmyhHbvp/PCf4KkDpPBIQ+WqTwlCZb8sS4eGVUbryyp3anxWIrmOl7M67+lmNMDQk8
pL3sSROZbnHUhgZfUMHm3EzXafNBZgWzbK25trweYYBQgKnhbCUlOCJNSzaDKB+lXY4Xz6hsNKFU
BMAAyvQ0G5mzDn15EhwUV7iUaDSZ11nuYO3OSoNwCcI6R+8u96qHNC2P3XLMqNP4QwS/FVrPEBgd
Suwk2XiGhhbDeunrt7CXgEZUFSCT8zf+MvpoldzBZVp1w41lssVazqq18J5cxeku1MWhiYx1LrJn
FcKlqRrOcd06sp/DBpOKN+5Gw9+7nXcX6v4hTu21Ct+8OfBxDcqwO/sal0r3H5r4WJrqtqyGo6b8
q1Clm5zAOkx3qXdBPH6S0XCowVsqsAgrG13u7HKjhDjavALzUkxkgXQj+pMCLFINEnse/cMwdbzJ
Yg7bcMdd4gWGmWgesTPDbVKGQ39k1uC8+U4r6m01lMVrliWf8pGp9wYiBYi0pAiPjgqjAInfsPOK
vt3+a1YwWKi/XsGi6GujXn8BPV5+we9LmIXmadHqCAe1KB0wukzfB86kBbFKgT30LV6THfy/QinG
yqhbXKI1frdO/7GELXiUJWcMkes/17H+qSmFWhYKDh01VlAIjO+29b7PZolxkTIwLs92pL8MUBWi
2rpOBuD/U35WefE3gQOkob1fNR2H6foitQc7SxfnXd9tyOeYYm/w1sQwNl8YqsEdsusztfEQuGQC
X4x8fg57zmh1MdJD1nlCW/+cDFjbcoU19MOsm6wg2b7QvrpeH3gU+LPtQeTTTuX4NEoBhPNLhPVp
hv8noFoUDJssUBQMXgWu06YQzGPTwJjKszQGrE0y9HqY8q4LRq3eKhfel6tHEBxASuSu2vZmJlYz
dVWRaYesLoPEKfaOqT0wNj8ky/R4YnpVyw16uX0uJiJ/aydQc0ziTd1sQo8DbhNlKojsedwl5uC/
uqOPhaoFpNJ08EIyfHk6PirourdRM1Tbxiipq5MYm5KzRsz+WJrUBnkiMZMO4REm9OLVMKtNM8A7
G0PD2MROSmw0LhM5flBJnW+ywtCPkUy2aYhDj2GdfjNjOA/zep1rXs1yo27aMn6kfxtTsNKdzHHO
zqUTVGa6nSLWqyFEy9WoF0CrkEAnLZid+q5I5hXq+idXc06OFaa7UZAWV1ro7QXYL7MfIGwo/yUX
IL0yW6idRap1EWXnVLNzxJtM95PSTGCoNduiwuar99G5tcWbkcH80nvH2yLr1C9aScxuadoXt+V8
73fi4jiSymt+akx9g8fvXovTV34p6DeQdr5zkbN7aOvuIOOP0YKj0PGV5q5NlWLZa1EaV0NPYeOG
QPZxwor4KXeil6xKDmNfR/j1E/pD3nU0hkiSLVyduRGBDYynlVTF0Rs/qlgP3Lbcm1ZylyUEE6jo
mSyDz6U5EFVN4o9BgATS2ddQCWbXb8JUAR0RmgkvzmJQJXDYFXjP7c8DaUEhkVZggfo6wEJPLVRh
f3VFdjv4dXEOPT18K3PVBuk0ZrumiiBhiSnFvybKj139EPolKoAYSglGwoaEsSbaR7aZMWCfCxz2
3SWOFJMf703igfQVnhqrjZFuLR7aEVvhWKIesZ1HRC57q6+2y07KFlzsqTm/6rGr71t82Z1CGTC6
15qT5+tMZfmpNYDjzGFzZXstnEDXgabXnGtRBGmGKREVy9uIlw5PPG4/q8kM0IWDKnc0iaFnRhUe
8iIutujaP4oyPhQ4f1eGw9Y+IgyQiXNOw2lbVw+tsF7GnKGxThG990htgFQ5yZ5WkizXynYpGWuT
687b7ktstNXUnKwOEmSq9vRqb7RaU0gcLALSUL7EpkdoySx6EAn9agyhSxbTPXCkMTAsdZ0SehIN
ImgdRbI0nbCy1s64qsqIk4HpU1z3zQHk4V6bo53C38h57UsdUqe2o2UETWUMCMkIIOFAhGhP2fh2
R4yz8knvCowBTnxPX9yjVR1qG8ttrp0RTimzubZ1vzaeS+mrHqbQMZhTzVdWfLIRDBgNvBU350Bi
xocoH9+wGb/KWFvNfUt/TTVXDNtwdctjL2CQSjQSLjEGHDeXOeJ9XDqHLB6DUZ/Onfc8gksprtzQ
wDx7n42k1XJCTI38Jday+4hyv1PpviBl123UJRaZ96kbqmo3cprYKIfbuGk4NZZqXMih7gtkR7H5
15wb7MUO+Ncj+SfE1V8Jhv9F7fPtN/wxOVu4Zb7t2GiLmeB8PziAgXdceO2guPHBIEj74+DAQH5J
t0Z7bRDA/FOKNaL9ZR6PcNdhng9X958M5DlzvN/F4aWjlMOvRkoS5fO7wY/nsS5ZCQ4YsgiMdTMu
KLDFHv1JIwPLKA5m1ftrtWDEZKIdhCivBg2JjVX6JjIQ+6xFNrA+uztVI+rdrGw2Sdi91uN8wcx7
iceBDj8gIN05Rln13BJuurItlgknTJ+6oTu5U0xSaKGejcG7HcEk4bQO8sZXnMUppYRmPGQkwjNh
TjfhDOHWT1kycumefdhcuHz1M25SHDNufVOmfb4Oc9nR4XZ3E6KecoKyMicm7jCij6C5kYMEMaE0
ryr/0id2uWmrLD/7tgYvMUdZDv+R5SozKcfuJfE7Zgy2DWItu62noUTK2dkxJYOTuo9dgMSRYZAN
CfwXmG8DlVJrX6QzPxQ1pFshtYszj4HUkm4voriEbhjTTZ3Yl6mX2rWlVQ/MQNJVYrTuzhri19Bf
jlPa84CyjhtjXNUEUO9QUoybkmtJr/++dKNLJwmpKLzu1liEd9yqKHMcbechYQK0HCCCtY8wzvaT
X97GA7S1wrFe89ncOCLe00G+9gm5x8Onf5CT9lhmA1N2Q5rbunCRvhIwV7WAOqYhjpagaWMVxtO+
L4d18c03bvT71hhuesSCK8a/j6r2N5HLd6oDdZ6y9DCh/VmrVNn41uPnQsF/VeLSegioADi89V2/
tzWCkqSIg8TmCCHmnZcKpkjpyUrdTbSMIobWey5DOW81ylKa29bWaq07LSUh2/AZz8XgvIAPFA9J
lPdrKyQenG8bT3d6Q5bTC8SvrwTPWoG+ZItDJInjuICH6gVpnWcIzknt6Ig4Mrr8qZTYGueEO2TK
tGNVJtdz9TmxuH3aXVTFe1oasGbmpxA7Pml22FcVRv3a2rgVLFI5bswx3WrjcEU4Lw36E/kg4a5L
tU+lHNb0qR6NXF2SXJy6+qSi/iJr506beBO2OoaMdDXsZj4FJnqLcKX7AYDsFV6zW6MTgQBAUFcE
NMyQQ62EIry6HzrCtKx0lznlx5ZWOlHiya5Lhn1Oc5cqhp2PaOkFD+1AN9PjvfTtJy2fIDlMMG50
hJL5R6Bm86x/rsLkgQPpue3pAkTRDhDaduAQHgFVMaLsQ21wmrLf+vycVLSBGQyL0A7GRFx6YsP0
8FjV+R5VUU1nQLdPIxDsQBYbVdrXgwHeZHkipUkvWfQXAqpquNSl/zAlV3TozBPB8Jtu0AJ6doVH
sx/6J8MXgKC4iHtZ7SKaKuyipVwxSgMH0hUHfUL/+j8tYUsisQkwk2EZOLwzUEKIAoW7+x/WYpFW
Fd60UMCsYXHoEsG83v2td/tvaO4tOM5fbnFF+/lXgrPlx78XxvTultQNNjCsFYvd4Y/CmJbfMuZ3
4Cai9vi+v6EMcRbjB3IGFoifDJ78FTJ54je/R/f9k/3N+3ORikUaXbdFBxpjxHtdQ5t7KrSKCuCG
IdTrYFfRHAitodNGBLwdT2sqegwCaaPidFVpSGtXjVALv3qImfYNnfwwGzkj6k4mo7vSZ3EZ8nav
oTryCzcI6S+njQzaSGABSK/h4e8Hc/roNyNlF8mlyCcT5Nda660bzT2EsjyEw+NIOFArvJuxSSPw
gyHvJZaiMTZz2DPQrbL6wLNe2vTWOCAAC+H9iDbwdADueCs6NQOh0uj6KCOZ+l05GG26Kkbfb9do
d9yaMisc6ptJ13w4kYryxx1DDvTKm40vWpiIU54qfwfgpj0mVevfqzZjE5FVR0SJST7nqvWyGECx
062bPjm7g15cmbM+bGgutFep6sqdR0zbvUgj8NQgC6oVwX8891YnjFsvM28TUyQBHp9rvSmhHOfb
Om2St7TumGOX02c7Gv8uVHXp0v5ggEF0j7IQcC1dFVxpmNN+7uLq1YIqKqiWVfe5dZND6VtPdS4u
GYyif8/ZdqH3/upsO8Wl/EV6OA7T708+NsCl70PDCe3XbwKv3598XICowRCf4rcwUBP9oQmzOb5i
sfjG1zXdnyRhPJ7LD9HuJzfinwV24lz96V4QOECYECIxQ20Kg3QZZfzY0Z+cWk+EwbipsyZzl/lK
O0qt+v0/3/6XIk/beI/AVZttCkfsyuyndD8bDMlDbmLcZ0BYi055+6LpuqM1cZBTdd8EY+9EG/g6
oHvxLImH1h+fdL2HDzgW89FxWu+oIQ46oKM6ppUzXRxo4z98J/8P/dSfORe494hTM+i7AWVgfvLz
x7PGWgMJ7vLxapvhvdQeOOoEcxjqiIpsgscM60pG8jQ4WgiVLzn8+vW/DUR+eNS4vD+//jv5VmRI
rkTigzRklr0uWEtp7cX1LjTE1VxCzxrgXM312G8bu7qygNzPTm/utNknIKExOAgUyA1i7WC+zKl+
qkrvS27IV0j18Tr1ehhmNXEY0I/MTVF+6RhJF51e/fYU/6Xkbamvflwwlk/BhJdtS/iChNj3jrlh
oEtpjXyKQoXl2qphNKmWIIC+PLuhHMAkh97RF9UTUHM8E4MfDEr3jm0IKvfXF/TPGV7f3go12KLw
wwy5vNUfJlCDVXeemaQ9iBTSSg2vkkFW2Zx262v0By8d+VXVAOyLQ+q6i+VtLJud350Nf5ONY3Jt
AoT8m3f0ri787eLQz16MvnBMvHfviGGeWxIMjyAQKtc20pIzXKkAMBQqHQ6SETwlrbG6i8+aP00m
5VGuPs3JSOwBaqqdiDV/XfbNtEGNwCF4Gn6bS/zlt/dutV/eH91My8EFD/HlT6lnrtEqJHG8v0oL
402k8FjYOUXYoOg863Pxd+ngSwv93S3vLNNl2BPsLrzmz99QLJPG0pjUb8xc22PYWIlErTjE0PWz
TsojK0FHl8dQZ/47P+k3uOmvXvrd02anST7kUYK2ziJw1Qy5qKGFhigqQII2ekznLrKnw2w3G+iI
b2nWfQmHYyX7Rz+rxbbKqIdd4ygjc8k0dMF1Rjurscybxi1u8/E16WuDuNJ5+O0B+zecj79tTb/Y
Jr92iyvjr4ff337++/Cbzg9zGRNBybfT7vcDskWuIAdTyA060lsCK78fkG33PwyUgDlwesWH/q03
9F/xtAuO3+TIjb+Q/DaaRP/kgMx28fONzRNuY4dcDMuGbmG1f3d3dZVu9gUK17UlwwmYJ62gMJb7
SpTkRev1Ky78g5hDMiJqM73yW+PWbEPr4NUph80EWZIxGljg2nprg8SFFrtzicBJte5kzGLbkjaS
Lm3hRrQIAUlUy51nHp07pwVzXdDKyfT52WrSl8QevoLJMlcY2KJV1SOSrSrsT/UkvBVWrA9JFFZU
xw0MP39kUJ0/F4IxfJikK+lF/Gx/vVBHwXpeaQnUCFWeLP9ZU9kX1XYbhzkSdPk66Kd6r4UMlOIK
157RrScq60QNZ2UgN5vH+pj6Nukp2gKqC5HpSlE8Szvb6c5Ad0pZ2hGD4tcmFy96yppMR7vcVwsX
0cMHNjvludFAio7WISwXfYAp9tXAemErZ2VHpEb5VCErLU+clWii9GR6FYnPKa73iUF85fe7bDYu
Usc1V5tHYFIIGKseczaVQbLg/SPlkokHS96G0NoU+inXzM+k/GarWepL63xivuZuAboT/CER3031
Sz1i5W86T/uqFdmD1JELcMq/UhNDeanGQMvmNmgBIQI/xrdXyX0bT/VqCs3HgbPctjRvJg0Qq2bP
N9F8wh29grSUCPJkmggqjmy1epPhC8RXlxwjsw7KqDpmdFysmTjDcd5BTb0q/AkwbHyMARLHs0tR
L629n3bbMSVqx8epKOx6NzCLHypa3lmPmB/wQ6GLESaimAPcJO1Vt/AJRi8UO3RbHjJX/VobxlWE
fiPOomsnZU4XjcdRmURETLy5gQGdN/CHHPQn291dN9ePJi7D2DV2yTBuSRQGuC/Gp4wcpDLFUm7W
NYRBRgMCJQjXf/SJ+R4xzk7dM1hmLoQzPEfkQRSDFTB1WSMafDC68eMw9BwbdeZHJfdiXqEtLrMn
2Qx3Xl1+qqSitJrNgB4iO2bSvmRmiHq2lF8rx9v3zNo2hR+JoMqK59kHOFExA1s100lxl1sJWgQn
c5mmDQj/aEohP5TgVqMvIq3vPQ1QLNEFTBWrc2EXUYD6Ezakk6KbrqBGZhj9pHT0DYbRS5uPzJmm
fZmJ+DhqDFJncUgTBWWovzKq4brqhq/dzCLQ4qZf6xOxO1iVxcY2srt4Gm/nuNg3HKVX/eAAv2vy
a60lWiunJAUMqYivzq5E7N+ggry37A+2pg6ZoUhn93YeGmhKiq3bilOS5+c6YzyadFa1sZMFtaSe
POpcGU8tAabFWlfFB682nh1tKIJwQLyI/Js5p1ZM13aqX7JxgCr3eeFkt51z5c1Q+MuQUC1pgZDM
EiClXqHZe9pCn8OcjbMxU3nW2hJKTarOHeZQDhmEg6b0Bnxva/V0s7PwkFjaJ7OKSWvommulMwaj
U7+yquRoE08eAwanCWnuXfK+oc2eqzzctCMpay0d85HArtgymp0l9WaN2n24QdfurqtyuErC9KLX
8BeK9ChQ2WPvIBQo8a7jynQOshvvtYXmNiDT5DtHiFO7KGYTNzo6mVjbmb2dXRtlThEdrAkVeFJi
PQPH6kJ+smD5h8zyBLSXnWe0xaFeVhAr9+5Mf/jqhe6901rHMemPRlde18Djtj6Rcmaubl3k/ny8
tF1R94M4tqqAAFeAEdYS9Z480GEUh4iwuCHUmGAP/clq+qupIb/PK+dz5yNpDfsx4Di9Lu15WDXt
7AJi0JuDJG2dVfCYyRbLbhX43DJll7KMz0m0q3M6w2FsH1TWvnj+NL5OuV7cY+HjX2Ef5hvtrxMY
sJJIzh1nu/mgZcl8wtDH85oUXMFiF7rq0oKWrqx853CDGdivm9bYukZOIEW9pYWsUPXY92kRH0Mr
XXQA7tOcJ/4aQBkRCp2LcNy3jrPejEAfcQHH6uhDGQ49K0XHZByU3T56ciI1IkdHXp0bOL+4yIOo
ss6aR1JU56Detm/arv1k0DPy5nTvpf42JfNPr8edGQ47N7G5qTGBS515S9GTFBFFrnZso7G61YoZ
IUM9LM3oQK+zjd/lWymSfeEON7Q2jgyZ1kLr9vxrFQgjpnvq6g6pg85no0eSlE7mttXrRzi7+ymx
P6VCHaehZcpONmIMvDYfcWTL5K4jQcII8wCfw8YkPg9L+n0vs0XonqxHkdyEobxNXW03KutjUet7
uwMA0BNeoRIqpA7SFw2+nW7069m2T0U0P0cxanS7g02gbzjVbOSgH9GeBGxYKOn7U27lG+Tbl7p0
t10obrRIsVmlbB4eBsA09t7aIuy+RImpr10nPca2fheNkIvLke538uwbfORuOrm81kxHuIqnG6bq
65ZsKJI3NJ3QluLFrCfoAYmJqAL4rlVZH0lFWeMhRDI8kvdt46TAA3Aqcv8Aw38bCvFkmzkzbHOH
H+SiICH3KSE1iaFvMxmGFDbJo5nLtWuFj5PRPY0lClmVkuc9GNUmiowPU0dwpFt/ldkMNafv6CV8
6jmJwX0WW0/J8vJ/2Tuz5LqxLMtOpSy/HTL0uDDLrI+H17HvJZE/MIqk0F70/XfVFGoEkVOoCfjE
aoGSu5OPdLL0Ic+I8gqLcDMPSsQDHnBx7jl7r11nhblFfx4sK0EQiUolE4rkYnSKYxCZX/o0vfRL
83jSHJDjkSsYCRREy1mps5cw9WjtOkP5Mi9d9ngwdRg8sxh4AuBRT3EzlrtEudPyfj9z+smrCrjd
GnPnt7eEcyH4ZBtCoYivgGKRt6GGAGpXXTu4HUYpXVM8Pd1D+IHFdQvy89u+8/+5PQNNsKyJmnHv
/j/+DewaBCeK9z/fMBzcpvK2+m/seGkZvfp3v28WKO4hET7rmX/vqVkfDAMtOk5LHIBzU+2PzcIM
3QIgBU0JlO3zzYL9QQOwaMCFY4ehEsz7I5uFHZkZe+55nwCd15h/3SPt92mXwpVtlueZQOjQRc4S
axRNnoHW7xRVci1UFVaBz4zHJnX59MnVeqXj9XK3z5FBRLLzsegOPtrKn/RHatn0bSpmiiuM6pWF
kGO/AKrIPejU7BBE806Ha+de/3am6OhobXLpyDB8vtvHw5CMCHuZolUq4IU6Ddad0Nvj2qq+w6L/
tJHx6qFsNuBokOm0uDutykgiODIyXqhBB4Uk9yexVkoyZfOs0vffvoovexiMW2jJ0pmdeaqzhvHp
9xfImFuM7LKl8KW7VIPEouomCtXqXPfOpue26rTQxOFDoaJUVvZOl+u1M2WmbCCCQHCN6uD54ctw
ZN/hByn5tRo5aa3ir+uCDRHd0vadM33tftGwfahIGzhnc74ST+6XyUGuJy2kwpPRqcvMr4qLlC0S
l7fKthrers3bV3Z+2p8ujo83jEZKDuhTpl3oOZ4fMBrlBA4GywGb3eomztgYQo+p1yPz1ZUvwmCT
Az3e5MCk9hKD2nSoWu2UYHpnPYqWwXw+iHfu4Z2N/YuPNH8dT66B0WqI5xM+EqlaxT7aOTZlhZ6t
NaZc7LoZscdhXHpvX4jXlgi09AhddFYLx9xpGwptGJtOn9IlzXfjYMoY2mrJXLTUKCmqrL1N3Ezb
b4EJvHPg124u3ZqnPw4kVSiUz88W1i9W4WjeDjVTsB1bOV7FKtYmFrThnfv4tZuLqEPG2ZjNZxPC
80OFCO6zQkXfaOvamShpVChtmh/kHaKMqVX9d5S2r50ZRgeN9RZbCz6K54fjyg0mXcUZsC0jb6on
ZdUPWYqY0KnWb397rwwWVC4eQZomjjQmujunlukFTlmVxSgcbUbtOURvoQ/1oUbHZOmm8rwsK2Vj
FMlMj6EUCPVquHrnM7yc3fAZYH1ZfA76zrv8PJuwr8bpLRbESdGQYcboUuge7YnRRiI5gRBnnD8d
OJH41JVhXkGEtm12g9Z7A8XXHiDKHNPiiYaFqe747kcfsq0tm4QhUuzutXroLE2TxnKZZreaCIxl
ken6O7fxvE48KbIeH1re0uBWZrAZRqbnX3YR6bILipFjRr61JP66PcNQKI7fucavHgZoAl80QDTe
Ps8PQ2jTOIQ1kkUjTZS1qkQCphLfrBgHf8079oYJjb4ikbJb4/SrPmJsmCvVkf1YohvrAhbZV00h
YOOdzzXfXy9OH2woWV+Mcqk3n38usqiNLKlkuuyQKHOLxc55XhQPCUzDrUlK4Gqok2CbKnMSWOaz
w7fkF3RSzb7Bpm07wIm9LCW9vYpphKcw4z6OhfD3g045MtgtvgNmeG0hsGffENJ7clB2X2hNSwg2
lFrEBbxZUSW5JFKGbbzsVRww8Neidy7PaysB787ZMCXmAIV58X2yokf0boJG4XhWjE9ejC5G7dKO
16Fbpe+sBK+dmoOgAyo24HfIP88PFVeDU6PspuCaE+LdXNgXaeHXW9AH46onBe2dO/LlqbF44yEw
iJ8DRrwbuWqb1SyDIBilG/rzoKpJEVFj+GS+Xb5TSr52JDbYnBSFJKYN4/mZpZ2TV65Z08CIixbB
O8uGo6vdWlYYE96+nR9djc9vZwp1/gv8ZC4NdpdTt85Mgr1kstS7qT7QTZPMMpKX1krW3plJJo7M
NkIu3uTanRyV8pBlHhuClTubfqDPULtttE60wdyz7QmJdJ7h40KtR0Y2NoYgcjPMSuV7lNRXQM58
ZIb28zLMfH93LpqqimNCCUuWfZcgRqcbvPCrIN0LfPTTlutDJRpx+vs2osXUqs2tFjjpMV5y64JQ
dtTyPIsoFcEHuBoJosKV49oZauOgE4r6zn36co3msyLvseH2C1jBO99mqweyarqYhayz72hRRyuw
Is5hS1YwfQ2GlLK1jIu3v9aXz4aOlBeIFlBtdAa73mAwCoYpSa9bmr2WHmMIT9ZEhqpHalGFvCu6
H3/sOR6JKMwdWWTcXZrk1LeBga8woW72mbIITBtuXpItWFXtOyvMq6fG0jsXGpBgZlD00xWmrsPG
aiF0LxHC54suoXfZULcvS75X4vUI3Hn7Ur72MM6vV/yd+E3Z1j4/XhXZrU4sCg9jZp2EAtkoFUi2
RgcwvXOk186Mzc98iyBWe/FiHbPIQMDLmaV2dCOog9m20holTi+qL5r03XfDa2c2j4l1w2BjDgbp
+ZmZ+EkUJydwytZKFJWOUp90pS72I6O4e/saskfkd+0uM7BO2aY+Pgm7D4HIa9ON25ioSHST0aJO
DR3nammjGtY7DSvMiGkf5oTom3u9CgEoalzzTZKO00GQyuzSqBtV4mUU8U1A6O6IUtoqMCK0VuBF
vm12i6GX9gkJzTka6MBE/uoKQKMM1SwNyJ+FqlsL45bQWZamYul3MjxVlNIY99wygOHVirK6IXOL
4OaAd8AVI6sMjJev99fMO0YFbMyQ3atqPdnbMJ2xD5oKJiJRpPgMyKJSFqFbB/Moh1ECXfjxggBw
oqrBaaxC0WSJNyqNezdxRhcDBo6CjMDMvmZhJV9PVUz3Kgk6H8cMmVjLxE8Il5WOfhiGogeNKBC8
mbjCEvLVlO7IrHw9Xrp8U9my6gOyJkfHD05aLQt1b2hK1kOW+iDe1LExoP9rMQzy910iZyDQqMkq
l6K+h4Ggjisc68VxhsGlWhqRRu7VBOBgqYIK2kAZ7z5XFNRkZFmKqizdOo/XlVSU1OMNZRprvQde
mTXp+EDSVjgg6xHN5ejCdDkIWLpPlalkQGq0EznhgqQ9jwFg+9VI2wz3kWWRD52bvWcZfA9XjhGg
5HWzRiEgIqt6HDFJbCgLaaUnTihivDaRY5/VTEUuAtCxKO7r0C1XVsJ3siCdFc3kVEHaIN47JibT
NUqsYnXdBOddXAfHg5Wd6XVvWXt+OUKwzJBSxisZNN0h0n1ikybgz8h04db1XhcN9rCaJjL/Fn0T
p9kqK21Om4lJ1zLqSEgwy+oh+6y2AUnkUCOVTRg3jJEVgn8OxyDWPlP4TLbXaoly4Apsg3MwRrXu
0qQSCyG6fDU0SgRAozHohpphV54lqQyvi6IkwbSyIqaNWaG5yboU5XieO7PoWpv06mZstHwpS6XY
742JmBlV4YVrTw940YmNyWhpL/RyCgta71mAj2mU7qdm8sVl67TcuYkcJrZpShnfSCdFdJnZZNot
4oQB5dZhfDyxpJYMpvzKJ72ukhh8Qyq4CtvbHI4WGx2gvgzHYptSJ6wUQNcB10QqyZ4tleqyDAQG
nyJQeMRykTK0iLVS4dZu8SEwD4N/5dht6LHPU2/Grm+/ZiY97KUWaWyPwQBqJnrrKb+zU03iSahs
gwUqDSYIe3mMESiJB1FzpZ0WHEWWNgdRC1pnWQ7RqC3qKrVuCxsVaCkLYltDtzgLg4boehcWDk1/
QYq7FhNSyhjylpm93HS6zFZar9lU71PqsA4l2m3D1Uy9AYgTnvLOcI78MuCPjWB+N6MepJbXS4Ot
tT7Y6kWdq1g+Rc11Wzr+oK7tWlW/+hFyMd/vw2M7NefZvUgZxSdktN+M/SQKEh0laMmsiHjEdNlw
i1QddC/Lr8jRNcYWoflUOFeJa2NXw1877YUNgzxu8HrdScNXCZ4di/MCLvNnugv2x3LOv861HJZ7
ntCeE/k8FNdEN13LHAXyqgLhW2cG/2dHOfQVRmp4ZTC9+jRMLvGNKU/eWVWG7gMGF8Ndt/nSH5l+
AUtUifks0VHZXq7Y6vVg1MyIkACWMwYnZCZvYknyElV3WbFiku3E7MYboBE3KwXjx5xhqL1HhXvt
JUbgMm9nW8Dw222qEIbjWAByYwiLfgfehq/QSjAKtFTMq7ffYu8daqeQy7BbZGHDoVQD02megn1J
GhypiWF/z/7+047ra69L+o/urBtTARHuvJoHdnNawBtz5p4MB6lKkmce8ID4JPnu90GUHBaFaS2d
zE5IAcJy9PaZvlKJkCJBF5Yu4RzKsrOLC1CuqOxz5+FzfO/7mb7GmeOsorSGcuyr3/mVf3q2L7f6
9MSo53Ga0ztHqPu8EPFxN88FQoQXqqzXdWgPp06YWu98fbscG4rh+TAzQX22q72odypXl2ZYcpjU
9YnlyhVIwXnoHkViHkk7ESNpEQ+rhtedB//Y3htCBVZRPVU/vr+bI2g0SIAMDIjweH6+A6AgPokx
37NDhYMW0LEdhg4TOyd456RfuWfRb2GBxyQw6593uiiYVJMgaWb78wzUwxdKvzfrE6AWUr6zlXyl
waxzPu485aGatKydytwIEwlCWnCs3ldZYCvtro+nnO3OqJz7kdQ8kYpiJUIzXIaDq2KdYWBupLS6
sxYTHPVbe/v2jfzK3osqggkJuyCak7s9AlP4TFQVcoLbWFup1NGH2pT6R9Joqd/y8aZXA7F++5Cv
NCjBU1LrYprkIaIN8vzbxeid23IiftvN1Ou6aBaGU1bgsod8qU/wZh3FQXgRVaSkg71e5Yk7bd/+
CC8fX4O8JI3VA+eK9WI3NidaFtSmEfgPVAtRXXYr23BgoeVZ7bkaQJW3j/fyJmOmB1/CZvTFvmxm
5zzdkhl+MGo9BLhlkQplWUZ6vnU1m8n9FCqbHz8UMmjuMiLRLLG7VLTJgLWdh2U5NL1BCYRwyLfq
eOXCGnxnEXy5KpEbNpOqOS3meXNg3NOzgos/xsikgiWtJGU95Ya56TPglm+fkJifimc7Iwy2WGSY
N836S16Ozw9TJHFsjQDLvJbppLLnoHvZKx2LnOKsraCq+USY4GbvmVAIP1CB6ZR6M2yCWljUmjQ3
IGUZ4+RpiRmv8hj5JPbMNvbXTmho8TrtG/oyY5UWn/Q8pGjCX62HC4EZ/ghpBIDjRIa51+pOdBBU
qAUSW5lQB0jUCBRO7lVZ6NSoNBlQJvi9cE5j1C2XUzuR16Y60onXPrHEJw5Yi8Oe7kmwzHN6IUg4
wmpaTrmvbpnWzti0vCSLUROFhejNVwQPvNJaLH28vlPsetN0JN2WMOAIw+rVUPRjtEbBFRfgayZl
2FhEn25kklITJflEigNAbmonI9aKGkb14D/k0US/d2hronYHphznjVKK9sBF7CfXrgBdoALSUhZN
YkVfTFK5HSBbhbpmGxqYnoORda+sCFVaGgFpzLYqbc2rrJqDjE6LhtkfBey7cQz9eqMlcfe5UCBi
Fm30PSnnhyQGR9Ed+Pn8a/Pv81+7y0FTYFJoHkM//vi3k+Ihu2iqh4fm6LbY/ZPP/mL93x9/HDzk
Myjr2b+sHnUCZy2omfMHIo2/HeT7n/y//eF3tcHlWDz8x7/d3ssoW0Z1Q2RKwzToDyWCNg8q6KJS
Uvy5FuHjr/9ZBfwP+fLbyXOPv+e7LkH/wCwclT2mGv4BA/p3EbMOpoteIf4/5Pj0VfnJb/gbdAmk
WiEY4GU8e4R4yP8QMfPGZDGjN6rNbp8finGcK6YnTznOr3lETx8Q9TJDo90uEjZWt1dlyc6iyjam
bNaB9ZCCt7XyUxNVjdPId9pkFDWvHNKE7TNPyogsfnxdP2nFo2oNs65tbU/P7yNVrN2iJLUiksDW
m2Y6Z9vgXDZwE+smi1eDX93WqnbqVNVRUhmrUQN+hRwYNZtXtuNGtuISEM14QTZJsUbHc15qQ+uN
rX2e1q6xNVuiOoCUHBKo4dUFWljtVB/rpWUlpBGP1wGPT5l/abBSD2QRaf7HIIsfCiauur4efbbd
rasgrG70YzUezqcxSbe9GRlIkYfbHhd3VRleLbWVrtN0tpJt2/qr0b/oKwlN61y21VpJuuOsqq7q
usVzDyW/PG2Uhtdt+dGW7KM69F6xchRIuAH6WRYaSFfdhNlzXp2oQQ9X5C7wHbKArfRT0YHUqtYa
IeMARwOSlKV/EjJWkqjH8kp8jFxn5bbDZt5Qul2+Vg2IfrI7cJ3u1MoHVHAndWQc+V3E+eIshN1X
uOWZ0YqVJbWjNL40Ks6GbpXw7CiIj7KOLsKQGAAqCWia/PNCmO1CxtVNUW867Zyy21OLUXpMzNRF
xno16Vd+E0fLQdCiaMN6hYfUK/DDmyHHTZdpeeFYe4JUl3g4DZMzWJELLcpWxAjUV7nSWHuUwcPa
7kN9ZfXKrdDSGNd8O0LlnGDTlO2l2RfRGvG3vKR6kzjStWhh6zX59RaX6aZJD0XE6wepV7+fIxOc
sHuQEpHeGVm6z4iJ9xEQsZQpoX2t0p0PzI0kTsbRgwOJVLmJGO81JBJgTAPOY0NSjqYlsv1PIIDg
2oVHOggm0z3Xwqu8gAVDa6ezV7HFQq5tCPf0+vrBpVpAIW/LRVve2x3sZvo8iyC3+fqmFV0+3KjB
Eja8FwiChvLIqztGxoWD87tYtUazbTALGa17UlEnL9yWjBeBWR3l3UYDg4SmRx6VstUvNEvZb9oK
Haamf4pFpH/uOsE9VenrMC0VbETpiN8gLmDDDuOqMGc6T2QelFH8OYiNz4lIDpXOOI7rctyoTtMD
ga+MDe+Zba31B6VDba4F97GZ2kQ8yG2FOTAt8pVvKPoadpanpV+lVi3y6dSKx/MQ30IpBh3DugIt
sitjHV3TXqhknjVx69SkRSj+YRJYByXvtLhNN0mHl1c5F5W9nGHOsF32lDxbGk63MrRPihU8BMlZ
lt6Eqb62ee3Z3FGTai1oIW8mXaycmI6osnRqQsrSYGUSOj60tJ+aDXAFhpnDnhDaeaWP/UXbTA4e
oKby+jizl001YYwYjyQi3kjQLCUYEfJVnOK2MwHnoNgfWZ54hEPUnTZYQzaLq0AQqMx5OMFeRPCa
2lWH1qR66N+XVXUqrBPUaHSB6k9FxGXKj9QOH/EE5MMObq2a/qD/Fa6FwHfgakds6daMjFAmr6DR
UtwAEc4ohX6JOslYVuooirjyFM6LIsDqgFu/TXzvF2T5kR8h4/Km7sEsDjraY24Y4mlItkaPCEq/
6IP6SFh3UxrvjU2/cJIvWsbeMlj9gu3N0Htl/sv4FKbmIG0OJaRhszVOfgGnPFW8lBwPkEMYU7qw
XlkKyArzRGbt8S/ZOMmOeHVSuuKvptuckPq7KM0aIvaiqSQk7/5bKf9Dlce/ak0xS6jeqin+kT1U
9Ze8Cur3qor5N/1eVaAQojZnD43O7ikbR/+gYm3iP2SoMayZC/c/qgoaGUyJ0fhYkE/mV/NvVYUg
N9rG+EtBgs7sB03EO9tbE/Iuh6CBgPbfZAI+b8yevOKrWhN1n/FGz3ODLiwBggX0me6+GsHIds07
e6/3jrazIYKaJQu6UA6eDh3/iZ9d4us4L8dhnRb9cV6472zAXhQwj2eHZkFjN2vQBnt+dn47hejH
KdLbuX9a92srgnglY3U7K5qf3Aun3yqxp3kP+mOj8FmFhmiY+PZ5VkvLC2Xe86NphdnGRFDZSDra
4AuBIZA4m8HLaC4snA6/hJmb5oJV7cSd+6BVYM06/nhdTxYBeWZ7OA3Yf7ISUA2TgousGo4jG/1x
aKwSDBHbVrQPA54JpU8FqHJ0TJsk6/SFXljKJ3CigPUiuUma8LifyhMFCoqqTmu1DzZpm5h7UGUQ
unTmZ2njgWPzcdSX5r0PHDylkS4jsnQoIbpNmxX1R52hHt1b1NlqfGVm0Y3bEOQAPF3f6CGp3JMa
lAdurETKIouS+JR+b3ZoJqa5ccykvLPbctjWZog1oQhKTayhxqnEh8hI3OB4asggt9y6WxW98DAL
H9iV87GQjGtgLDmG8nlshNd1JsJynOZB2tD4MHBFWLCylanY+gFNrwbsTW9uCB7DoNSQEjYkl3FE
j9hI5dGQGhiF6N54iGm+aK1Y2pV6VokvZhlDmSutM8ftWy9zlBDH9j1zteWcilBN8Y3jGym2GOL0
0sY5tyvwaGzdDGpM/dSIQT45zYXZpScu0XNRwXSpEOx+Kyn2OpxifUGtpBi5CYKokZdFT+XX+EV0
FlofNYRnXGmoamRDf+LR4/uo2c3Oc7nwyI7SkcbiBOq8jE0cYknjuQnuH1VjTFJkh7YD/iwt9oa+
w61l7admx9wPIqodOMFx1qdHRlC1mC/4jTIOcjIRAak7NTvuoa80D8tPtCD04xRnr8R0hrxd07to
T8hwOoiUz2UZbLN+DynUUTHYwC4a7lYFD0XlkDRh4PNzOsZr7NhDqp2aCI0YX0+mhZ/TcVy13bDu
RXdnT1eIdiovI1zXxRuXd+7CjfD2yGIb2BHRsBJOYYZR0nL34vqGLutxUOWXDtWyWekfxwJ/v+Pj
Q4pWQ+QcOoX9sbM6WMPtwndwjCQwdAKf4UVgnrqS+I+e0phuwyIjZkDNtE/mpBxi8XgoYv0AmA7h
u9OmVrJT+v+rQquO0iYooCTWNPDi9qRpSKtiUkbwReJfd5nvoavVPTF8MlKNMi9pP7XQojjjeB03
V6k+fImq2CNBOWPyp219uL3HUVPVnjrUhH9ICtgkvMTUEjPyNJCGtEnMgBltV1T7tBGj08os/FNt
4GcujHBNTzamc1I5KL1n5rsj9pNucIB6QuoOB32JsfVEb5nKziTEpohuK7x0i4l8wz29UC8TER9B
LXYBlAHqFRSPZZxx8+a6uXAbYx1DDPGaanb5YxKrTCfeFvn0hQiyDVglwQbNz9Z++V4L8cV+1cH/
AqXEcmmbmtpu9jEeMEQ3wnA8md21bbZy+gcprjiPxWCe23r1rQv2tyg7ZknVm2UHEPKqi5J3q475
F32vOuwPQpstVuC+gejRgvi9l2HR5WDexQ9QojEy4TX1R9Xxpx4LvNoa+iNGZBq9DhWB7g+Ex6Jz
fd5aYJKi0laeTTYzPQX0wvN3JW8eW0NHEC9TQ0LuLKTKhqPNNJJ89KGYPpWNPl38f3XBz1AXGGo+
XSd+X55FbY+68l9YXZDQdN6nIWXc5uqcIpQ17nTRGxbWeU0fm/M+mboWh6Z0PleaIqtFqLMfH1xl
hCyIefPMcabgVNET/RrznPKpstQpWQSdpbOQpmp7w2shq1eVYIn0aqVPvq9afzq33Fkk58eAh+AP
s9FOQfwXmo12jvzTzUY7pfjPNBvt7Gl+ptlo56z+arPRzir6M81G89buyUbx55uNdmbB/wxmo50N
3l9jNto56F9nNto58M80G+3cxz/bbLRzZj/VbLTz3PyXmI12Lu9/ldmIttfzReQvMRsxS3y6cP0s
s9HONf5nMRvNlMKnp/9PbjbauUF+utlo5+n8iWYje+cG+elmo50C7yeajRiOP73FfqbZ6NGM9KQM
+RcxG+3cZn+F2ehv0UiZ2wh/3kj59X/KX/8zfbeJMv+S30c3WBCRitmmA9QYPd7vTRT9g4lGEZUI
tjc6LLN97LcmijsHgqsIJvBqMQuYV9w/RjcOv4k/joSEPh4/+pEmykt9xtxXA/5v4WLDFAMk79mD
h+LR8aVaIAwA5FqhsJUOatCkK+kBa9Oa6Pj7yZI01yP9S0jTExa0btOKrL9It5+xFv3BiIrzhDAE
coTsaVxJf4oXE7iuyzDtPlU4zBmbpPaqa/xFPwwZ8Rv65YhOZou2ALxaoq3qLLhuff8Qj9E6KoK7
vi6UVUIu77KtgvZqZgN4fi2OfalvirBd2wNMahdrn6zCa9LGmLT7KnEmzOu7REXtHYwTlKrbUs+Y
g4xpekKug3kSuJxRjo75iIBbgjbzkgRr5WvYMtk0rcLTO+tS0yqmnz64KxAv9OUHcR2b2kdyqUn7
LgpQd80MfwrKdZw3D4EEJDemjP3t2l/30XCQFVax6mprxfBgW3fFRqvrbWs7J6FxbNjuF0JbL4Yx
y71KzQjAs2tyhIdV6ob5PoqucH8IDeckTcxjxHjJosXUuBdr1jpqGnC76W0akyIBWPWhcK3PQars
aZExQ9AOGLaszX5EtDcx3gC3lLWX+AGPYx0KXtGTmpKnR4qEeYdDUtkEsoFQ5jBZ75zsHmfJx6Yq
+J5yg5S48dSxqsvGGYl/Uw2yjQlGGIV6RHCF75VMdOpQIRDCis9tB+5gNiInqYzDJJf3aud/6sTM
/wk/S805GqxyW8GgXqGn2ChJqHpVN6irbGCq0JnFre+rxzSBv/i6PPd9edAWNRIK37gLDWwWfjCQ
LySBnmmJdT2aFj4h2GgeabgkUJnVUgtIeZnEWToSLzwC5pSIe70mnuQhZC5rY+JoIqxAwNBYkJOn
4GV5fPr/DisdlKI3V7r/kXb3twS4vLfYPf6e74ud+QG0B3wWLBwW6BS6Jt+hPDoszlkwO0NpXLAJ
rILf1zpb/8BiZs40a0Rz9PNZBr+vdbb2QUVCp88mfySpcybLj6x1j37cZ8NVeC62DvlcA78/ewCf
r3V1rkO+jdN0qSCvtD8iu7Kw8/eBOm2lllvRyhal0K7wPZM1Hg4RjPdS8bcSjlhhqYD2sDh5qll1
3KHl/uDjGSvtBoZG5XoTSbgr3cIoqMVuwLC1nxZDU38R0J6HOpylMQzr14zq4vAUPCCiMuaxGW4D
NMoImNoxBT5nmcrWaIruHLyRTYgzJrrmuIrjcdUlEdMkpC/xQicmvD/ITVFjkMZ1Blgxb6zaQ/08
MnFzszbcV01lmFClFqqyZVkTZ46FoqTO/Y2NS1VAG4Hvtc54vLQJnKNrH5b92QzXqdBz5e1J2aE5
ksjQZHqMsV/fV2rkb3Gt3MFl8xHAmaOWYhjEQOoVWtreK60a995kuc6wLsgbh5DaWAl6tlyJnbNC
9KSNk/PiXvtlqqfLKA5qY6HmCtyzOq0dEOMSSJ6Hz7UN1iSoCXTbsr4u7PrULn2rxUfUCtcDx9b6
8E6H0to3k6ktF6qMJwapcoy6hRvqjlwRymskX6Jew6iGOvfGtopcX+A00e8nJzIkJpa2ZMmfUjev
SZl0pbkOggLCTCGcOL9XJzX+Kpo0HRZqWBZg6/yol0TXV/1FEOtC7lexKrNtl1nKbVabBaxKlMDu
uEkSt5Sr2A/c/ji0WlXfKnUMwifLJqPYnxrCzEm7JF+a1B1UN7DP2/jE0mKv19MrNbuudY8cwNUI
IM5WPhsFMjzy5k1eLKtCgdJ4UMVYKudgK2ieS8TSKMs+pWfkf1nZ8WB0M2SP6J17DTAs7wE3NBYE
Vq8HGy7pHrROJeX7dsLjoTM2jgCt1p0hGBp4Q+lReU/S+l6oZ0sMXHyHLP/ZhcknhUHoGtMSlbN1
QPiBgKwoSLxZuI7fZ5u6I1d6KB1Emno22au/zfKKD/2t5fXg1390uNiCh3dUQI+/5vvqanzACjCj
7DGSCN2iC/H76kpmDB4PLBUohFl1f6sjrQ8wIlxAUpSYs3CI6u63OtL6AHzIsni5zgiRWXP8A2vr
oz/gydJKajG2ljlKGjozSt9dwofb6U6t567maU3Vz7N4mKdAaz82dardCGKOoGraLpyKpETsRpQW
jkWQktNnRWniwyhM5X0bJfKakJH2JJlQKi+SlhF7BXT3su0j0/TKXu/3Rh2GOjBGtV+PZYTXdErM
Qx594/MA2/hEqNVGqp3yRUiZ7QM0bKO/zwufce1bd+Sv/+sueah+/d/v3ZDzb/l+Q2ofkCvhGWEf
Ah/nEfD0/Y7UZiw36BUyZRjOPuKtfrsnnQ8ODmC4eOo3yje/7rd7khhYPIVYvYHtADtAHfUD9+TL
2AITMAO5cY+3Jdaindc9elIYKt1geEMX9XuVCA5sJ7yQroBY2iREkPqhWHTWJqrCL4A6boCkOthf
CUF+chlfUXXNW6inz4Y6f47ZCMVThjh5NyGgMHRpp25vAIHqG7DAiNDzbLY7S6/Lq3rlyK9WcK+7
SCjePvBLryFHtmabIcENaGB2N3dFZgkSdCjYnab6Mg4ExvlYAkFNqwR+2jC3B99rhmAVN/3XwugO
Hbtqvq3gfzqdfDmlf/wM87qEL0KIx6LsSbfFVtzRLCC3Yb8n/qdf1qWGCIfq6jBCRFtd6N2nNseo
H6Vi2wVWRXaDc9MUQmDUrh9kiXVtbCgPCmJyTHe8JroI8OqEzFhYYQuhfAI1gC20N9xZIvM9u+pP
P/+rdxF2zd8//07fhaIN3bHC5+d+XWkq9iZC44oF28xwOyYbprqARJv6Qg4xiTrrCokg+UDIxd/+
LnVW9xd30Ww147PQEmDBfV689p0V2Cl1BDIxjAy13Osz9bTsGqKL2xUBZ/d2qMIor4QPpJwLppMu
mprhPnF6A8iCsVkDQiWDCFzUWI8PfTDaS4I7Jq/eAuAAiaxhFnz7M/Mkv/jIsz5jpnECY9qFUcZa
Qu6EygNIQqG1TK0MRVegvgdr5PX2ylG4zTHK0Gl5MRAQnex1uzY8jXcPFhLx4ILD2kZ6Mnx7kP8O
mz1aC0++u9l79d0NdXwrcUp9/PUfVXYr8/fW/vm3/L7Vg6xBbpBOtiYioTmT4fvab3wAjQfyR9ch
sz1aln6vR5wPQGVggP22O/xt4Udp5Lg0tIxZFWT9yKq/s9gC330MWpo1S5ROeMefPya6O+htpyUu
3PeN0xHGm6+mdr8T19q0DUXh+c17lMOd+28+Iuwqe34yyTe0dh1ORai2JnRuQTxvvRraU+K1Vl36
5cnXcfrtbfFUGUzYxfPbnGvNHU5tBaUN0wEv3OcnFtZ5kGek6XrB4EOzdkv2UHaDizA4D2Nlk6jx
pkizI2AkNKvwjkdNq5y7Qa3tR36rb/IEcrJP6nVsu5tSL2KIFQFilsY4Q7P5cQKnAmPcZd9gTZ6a
lNEx7k3gFhVx2K3ffMQluIb+HeKIwJKgExmgN4lEQVt1Xt8kLQ5OUXq2Pp4pfUN2JGD8ADyz6LV9
R05ro2vsdWKHWzgWN3FlLSOt3CItXraTYnhlnVkHXSvvCj1FW6MSrlmoREL6oXo7lvAdcFfeoYr/
nDZgH3QVrLe/xfBlrtpmvMLjmS6kqiBkdepyKXo2n6KpqoMEauLh2ECnTbraXMKp9Vem/9CgTfOs
Xt1jq3k6gj01Q/UwHZKL0Z9uQm08rMPohE3RuSqCgI2301+OMsch6ngWzJQgag6DrrmGbXIbqcRP
pELtFkVTLsieoUcYZJ4o+nBFqM8ao050CCleXwVNRSqe3Q8Lxy0faIZs/P/D3nlk2Y1lWXYu1Q74
ghaNaiTE16YlrYNF0kiIB62BgeQMago5gZhYbTDoEWbmTLPlGU3P6ARdfXx8PAD33XvO2TUtR3N1
XjVyQFvEN8r+tpHjKwnORWZ3u14bjlYzHZaBLWSzoI3WYO85/NMuQ3xrjPFDqOg3Ri7fmkbzaZpj
3R3HaHXCUgSnmEf01vIKdbk3lvJKMaaNnPbXBOEd7cS8GMplowClh189eL00jSRxRN6o17LLJjo8
9Fq609URhgAodh0kO1Yejxof14hZVhtyiK560HWu3kXe0OaBkcTWESl5vk3KyHmOV+67RB+A0A1Y
8CKGCj8PiW+Bic9nhNF4BncmAPl6iiFG085Lk309Orf4YHYpwPlGdvYyAPowjWW3X5n0gqiXeaXU
L+S3SGa9aVZ+PRpcUPZGXeqozutTrwvayfK+jVRXIwvFIPZjKjqvbb7I5B2WVAp9/DUyZZqi9ykh
JuTaeRZQEjLncSp9s6B0kmHtpeUnkc+HBH933zqnRAF1HVXgNayyOKjm+FDp0jeQvuKwLPzXllnt
LEgqnsYW3DW1UUeorpq+AgAw1hI9cGo7D+S2rS6qUtLOaZnzc1pZbN6m41CCWUTQ/tTJkMCBX7tE
MxERlVdQr0UdSBhtKpNXOiVbNLf7zKy8OG5B2l+NusoDod+p1ids1ez/m0thLJumbT21V0jMJ/AT
FfswQxo1Sy9Um8DUlKDqvhhOFmga1acQO/ZoY5gehyU5irVtbZKk6prNJLMWCwPftnVDkPxtZ0/m
MWmRdVvC8Httio+pI30m0E7eTUtZeLLzPXXiR8rAu7I3vnR25xwwUGwcTdpKhnleWtYTQVN0uoyt
XItjnmumC8+U5H/cm0YrfVMM667Mm726WLSUeCTl8na0p/NaKAe5tL+NDgwYS70tmmpvNCI9mE3d
nNkmlkUzz6i84ERanfKdGLNbtTRHV1bN+9iZOYmoxbRkai6wx6uynTddJ10kpQiwOl3JWTm5YrF2
tpNVG130YgMnYtk1JplORjzcoKwGL9HhX69mQp+jSa7opBXaJV6NFBm5dAtAcz8TS+gbU1ECb6vO
pWjFkjD5UDu8h0t6pdQ2SfkS5rXypEU1GUkR/m6shIKm0aTsNOYXizTejYP53OX4uhzQELXJiUwD
KExIr8WwxtmOid/auAPMcBm+NLIdfpaGhdur40oLvb8jYsvNTVYBEGOxAEMou8k1WvMmMqwG8p68
yUg5RsavOBudH2dPmI9xmtRE9rJhzMnrNwpxro+WfidK4u3mgtwv4tl4Z4Q8NBqnP5hzHu3loh4f
x65vA3lRHbLQ8smV5KlCRc4zxnTEycEudG4WVbrXxsgXhbRRLBaUlKqfaA/CVQ+vnLraCGkBT8HL
JyHh24XPdShz83LCFJ/KOtEVzUQeC07QMqXOz/PaX+whvVCG0K+0a/qn9AaKY02Y4tC2R+rdPZ25
W7vC7r8kBaCbcpM1ZI7GWX8d5kt5YZgMYMb4i23BMoSlI88btevN+7/xWu7yuGosb6QT44LvGwKr
WB6tIvOk/kky9ZM2is+LrOX/CC/+K9SWNPtfFDN/qC3//p/P39r47//1seFt/Zx/VpfEUDDdhOtu
GIr6r6Gp/tvqA2CGsIY8kr3BNun3xoLN8GHtRRBdaK9lJxXS7/Wl/Ztso2Dn75NtQafsz7Hg5Td7
sbXkW0e6KN+J0eNwa632Yk+bpHIqJoWQiS5R1KeuH7apJhZ3HLL7SK6u2j4K2K6mlyTpPuEx2oFY
MT1dQK/FP0NPXf7OPOFrRdBGH0a3mbHy0Zs6SPQBLnS4iUIwK3Yunhul3chhfHRa8xIVTrC0zrmI
rAoGY3rmDPZWShWVYIoOXEcuDmEprpIh2iLp76B+pI94yZ6MSd8UAw3woaEJQoyrR/7uZ70B4Gst
7U522k/qMFUuNPqLbGgO9sggo4TDNQMAIWfle0FAWJKqd1MIy1Y0jwSrXokue3DkZdhKqrJbIp6z
Y8NYgZTntldPfbTaz1SqMgV6vStP2UOIz8iXVHNa4SKy65j15I7QbuGDQhVux3vS1lRIJLJvN9Nl
lylu0phbub0jGWGBJmW5HYXCRs0mGOfrVJASIiWZVmyaSA2Udj53SN1wHUeQwpZ3D3I7bcKwDaR6
NHxVme8I1Je9PlQzD9jTXnPKB/KW3NABMA8rqnY+N6r9FUE786C53ZRq6gQ1SY0uAVt3bWpvyaPH
iyPDoG/FfBaBdyCiUDlKYedrduwNU7PLqONMkV73cblV8Ld7TnunLPVXolWocvqOZ4ocEr0wbFq5
2ZVUDOYMo0malxAclt2dFpMr4uKCF3h2KnuTahaoKkKHJexTAiaNwSnmtaM8zqWIiYCTDmkSCvli
0abxB1fNccpdDaqg23RpdJXz2lMKnXe6oCWRYBmPkKaH0JsyGTxZB1POFil/I75uJ9YQ5YjN7Dxc
v1j2uS1hMY+a8iiRPOl1/Iu1XLcAj4fvRDDsafYXwSLpJ9mSHX/p5IMcEtCWAuIiSY4aBoQReDqR
fKNpoWzN2bhsojrescBdin+4sTK/rql6iaxvFe2xltIdELY6li5ICyjOe2FYnkb3wk3H2f+brFXw
frqK4NiZrxpK8ZMYH188l36xyfrFTs5BhkEgP2p6Vf3RynpxWztFkXc1dey6s3L14aoUNk616/cP
svaLXnQDfzw7bOyy7BZlwISrdebls6MnmiK0Ys6Dxxs47Nxn2O2YQK6ky5zf7/2DrU2htwdzQHEx
3CKGCa3J64NpWjrbWsXB2uoyTW7H4tSq9xE/+o/D/BVeXj/26+/off6z+bYC3t8PgPnxIT/fXMxV
GHpqDuOQ1bW2etZ+9kWgWEKWIciOLhWw5XU6/vury/kNiIBF/0PGZ78OcV6+uhia0z0jgo8QKF3+
U3Oaf0S8vFoRtNeZsxPF4kD9ID/+9Yqgw5grncKgt+dVeRWt2/twEGtmdR5+x7NCYG2ufV1C8ZjQ
0D0J1EBuldg7p7GvHYMMM1wyxkGqOudy1NMt46ULlUhiu8NRacnRJ8WMt3qiHBypvMSC6tvT8qSV
5XPWjmf2nM9+lehng734Vbt8smf7WJiO7GrtcoX7FWBf79daSZeB8lbpHMpOQw70iDxwvcaWg4XV
LaeIzQRvvGrZALIieWFSSZ3MP1fR2PpT1VWnykmf7NgQbhsNla/n2hetKbcZTcLA1jCod1UWewBP
4s1imp8Iot4sNZwuAPQ7kM1XIq8Vr5MzBqYze/AGnoM75zYftARlgls0ce4nK0MQkOjR3hb1IR4I
nJmNOWx9qZKX/dxXtu6NTVepfk8HPgrMcckLt+nAnEHCXSwSw+Tx5MjIpybrtlwmy2t5rD50dMlL
p/sqlxYQT9u4TOPpoCM12Cjz92oZPhljkbBLyH1Yx/Oha6EtV9YFaaCbcFYOZaYcEwPSvbSIS7sJ
5ZMzmc2eHopB7xWQ3xKSnCLjBA1bp4I32DFdDo0tlOCzmNGIm6mNTmqHugVOV2xmOrduKAbdLUR9
ZebzmcZA3aqoCHrnWClPi2lcKlG8LcPk0VR4xVYhwaVpUmFzZjumJGwkWRKkdQxje6iaTL+1zLHq
2QFGj6Uw573REfOSTQtiLq28pevAYJuOhJHJ5Wee+Lu8tMggbjZh3Fn84LnjAWihgVIRMpDJeuQP
drEXpaW4VgFWr6a1IKWRfkhIrmTH3HxeTAJRWqkJqHBWanZ2XpTOzhYjlzeGCxaxd+gUcqB7Z6Os
NwCRtXtJm4O2NO4i1WaNSN86OHNFnD1qMQNGLQycLt1HcC4GVWhoHPJzHQGXSbBZp6rnykqXzCqx
G+v6vNKjY5sn33VBPZRxGTos9POS3hZ5dJuXxqfJyA+trJ4XSoQnPi5zv+iAvZHO6Cm9ftAkhf1K
txxkMRREUdtnoxEhzFsWzNlkvO5aa9hWuVZckolucMOQe+WODqHPli096I6k7tg6EWeWBh1+fcza
92UX73VB3waS9rqLyy9hyx5TpVU8Ys0UlfCQouYiNt3TqIKerJtS2dRJGAGxHhja6Etkmy4BimBu
4xKSnLMjHZmrNGB5ts8nmv50H/JLjViIYNH0e7JuR9eKROEKMRIIU/c+XVPbD6UJ9mCVBrrUB5aU
3NlRp/j9PHlClWcXwzUjMsrRjks5dO1FbUmGS1TudCGFkupJenOQJ+OCuE2iDYco2ZtS81xVyymt
KanNdgqEjOJEm65UfeJh0dCkzZ1jMY++IpXPtaVslam9ygbnuuyyoDEsekuwnmz1NquqKwYYNxGJ
hRjwhvOsCX0ZZMbWEPqNHhMIbHS9qzqt4soL9NuGp9yNQeIOLNjrUWspr3HC7pZRR+2iGIcff7DA
PIagBPchyqOBoGY3r9SbYajD/ehYy7arFVpVkgZ7sNL2622aMbnxdSWJ90Mx9luC+9NtZBafOqlK
N1MkZDI1TZehuOPHNqwDLdwtorsXiO821rpCjba4rVQwqdHcLAQIdhdOZXuLSMx7daSlSV8m36iz
LPt93bi9EZNpZIoLa4zdaIrPhHLD6gs65r/0nhrSSaVbc1gOgwFBV04fevNbn9SXI9IXenJD5/aO
4xI67Fd9q94yHXOChibRJUS0L6UN99YmlcgTpXNhVAk5XXnvotY7OAu/hRll25bC1irjbZGW80Gr
2k+mE57ns85OASlhvPBaIPsIG2X8Vcvrp1DKklOk5BGP2UUi3IvITyk6W6LqLJbC81od7nunNA92
Sj4UbbkzRWR3rZXfOzmRHllZLld2s1ync7WtUWbdpOQfse13vtLholeeyNblkpn2adLi4RF116Oi
TYRpm5jsafF4f8vtKCPGgLh8Wy37XaLkQWY6FY8w8bkdrf1kE6KtLnQi/joVl8Gc8L2Kq+3izzkU
wA+Fh+sH/ay6bJQIqw2cHBzUgusM6feqC7kBBTD0Kf42kgObEvln1WXKJPKpaBdoGViM6NeR68+G
Af9ojY8lqZdewVqp/Rkdwh+yNWFBUreRz4OOUeXjXpdcgKJiq0uZwpJS0lxkVIHuQNvjIJHO4FWj
8bXSjfh8jqqOAIyscRcktvcvfsJf7GxUOikvNwKcON9BQwzBafIXb7UQUx8PSaPkE7HmMVDkMi9Q
IUhMrSxXdGrPQSEd7foI6u8WzRABVsVMHeGRdWMhX47jyCU0qxc8VHsCzMa6tQuXTo20EU5X3qnN
YN9IBFieGEIMX4nedQhqqzM73M3QWMi9G1U0ZO+flLZulV7UsquABF2980NzBKPpDyPxqnVa8EyD
X+mKH9I/IOLMtMvLKiL5xS73IBbQwJ1TWe+ypd6LKD+zZtmLh963GCSJMr0bk+gka4tbpomXVVCF
47Z1HdEcZ+JxulpDaqjeVmif5ZHEEiUxCJQbHiTJ8CozC94/nzebtT+czpt1Ymk8xoaE01nmJlgH
Z5GaHAYke+U87v69QyFVe7kJdeRyKPo0Gnx5US5mUlEGOjNJmW86ssf+vUO92YI6SD8Q6HBWwrkR
OqGrbbUZ2+kgJR/xeD74/d76esIisdLQ4KQk5aTqV5rzaSLsPqSWf/+M3rQJ1uu0ZkKRIcoLfDV2
vP7xzEifSC9NBvYat4CjqWkgWVnVB7/bR0dZ//mLZsRSKXJbpylHoSRQAHcQT+kXzELfP5lfQIxe
n836q744jj4btah1jmNixKgca6uWaZAovadUNW2s8qSr4SHOO+wFS7jLUO+JWDprynudSorN1JmV
0OLXcgbu0v7977Yu+Df396sf+s0NQUi2IYaKH7qYzyc43MlWWU5MgrVJ/uBX+MXSeXWkN/cD4AFz
pWDwJHGI4I30IO3v5OaTDqnk/VP66Kq+vRtID2YcyIHs9HlUzy3pfuhv3z/EB+fyNm28Bo5BWjyH
aMtzYr8kdU+SljtVT+8fZl3l71wc600fqzBmK2d8xiNEfB/LAJrEv/dTIQZ8tTBrIQ15CFjPH9jp
qZ3sJTa8HUji75/H+ou/dx7rm/PF+s8ngt8ag8NYzoXcjsSJ3YGkn9V7Wc4IrT1mQ/vBEX+5rCEs
4bqiP4NG5vUR27ydhDHwy/XRld7wVuEZrKfLtqi2vJ3eP7tfrbdVoYNfAEoZUVGvj0VKce3gxWK/
FRNEWcEytczoAcXgB+/ij47z5gYaKyEpZNwjA+kM16gfooxCnG3++2fzx6XN0EdG+0J7jXHOW6mN
niqJUFIUPG1uqF4uRM9c3QgZIvCm7tV2+eDX++Ma53iUjgrOOFRO+ps13g6YWbKymPzEShg6ak0T
VIUYt++f1a+OQhYjhZkDkpU+4OtrFGqzAs58VekVqUMnxVA2k9V+FBPzxyvEa5bmNglMDnGNqw/x
5TpnQKyUkcVRaGkkAUyJ5koPa4F/oog/gAqvF/v1LbUeCtgj8FesPm8fDek8MIt3agIC83ZGuWIa
d2wwd6S0N0Fh5dNu0SJu6SV1PiDArufw9sBYLNG1oyNjK/DmzqpkSDiTtowUhBMB9GMR7xNZ1Q5q
gdFjrp30IMBnbd6/fL9alLCTdRbkyiF9+7xtpapnCUmjPxNWSPSyHJIQF4ozu4j1x34ZP7qlf3WS
iHnxjpK3qfyQVr+8kA0WSo3s4slX5F7eSZNjuaHKmISCQdnXszF5apL9TGT9EzJYrqNtKWSN6uxl
EPC9Xj6hUk8O7DM2EFPdb1RpvbCOcdfMiLByQQyiaNHoV5aT7WYjpBOjs0VWexPB7zwoj+//5PZ6
Id9eaLieJhnm8rqlevNtirHGPjsb1PEtWzx3KlUe3HViyNdDPmXwqca5PoJtjXIvwyyIcGEx5cRX
VcnaG2HcFigGwu6EqanVCUvO0YDNs7zns6KLlkbMXWpmVetbVsUxkJGoSItT7LGpYjtpUMPEQocX
qSiTBnui69m0xnhWKfUyuFqeY0yVjXQaUApPIRnCtOI5Cq6oa1ltBE6ZZkqAgZ3yYR8PspN5EdvQ
z1OECMYfajnUgr7CZuZisCULWnHQf+2LiRQ/DA2ZFUhlY302yyFTLmenPyVJgiwP1JHxYFU2gKau
du4ypz1bbEPcAC3IUA4ZGY1cS+3DxZVF2Ef0oDuYWQ3JpotfjMaU+nRnjMeyio8V1fpV1SycTDIN
4+RZeROi7ctm9cC8gNhF+IOJ6omxHp87I+2OclkyWFXmsXU82XaWypshwR2KEeGGroMpw30lO7eV
njkPQ68twag0U+rZS1iUH7yIfnV3YC8gOZXJMD/sm0f25ETOghlrpJvV4zHpBqs6yU0ybKEpFNeD
RdTzWGnJ9fsL8lcPV+QA2GnYj1osyNd3h53BAEtGjmovAHVy3vr0f+3qTB+rKXj/UH+sVyyMFQrH
YeGvKtfXh8JTMY/SjAS04HlOeDnp4UWcB1WadUFqN0eY28Mhz8jvnPOPHuy/ODZ2CvgFtFHwUTpv
8pSWiQxqHHETjzrWoem09AOyghzQhFh/d8C1s8OIq7gUGw66s6X94OL+uHpv7nvIBTKeeV4u/Ahv
ri5WD0XNG0ErhUk20ogspxmqTLsB5LdnJakG3GfSqXmNbY/0cgP9ExmkVU3b9y/CL673q+/xpjbV
Mgzmy5jB6GhaxhN2Nh/p3k+k6/fmBzXPLxY0h1opPrzRcP6vr58X9Sk/g1TLMy/TSY6I8dcZFVdF
yaSnl2q3ahkgQYnr/icHBf+5tnqQtzB0fHXQbBplDN8JhY8TPXZZal1jr0oCOiWbORXbNpSLv5CT
Go/Ti+XzBwHUf2TDtxbBPf73vC9oWf4Aneyf/+//oYUAhuTHf/5P3RP3NSqm1eBBDvQ6sP/n9Bg9
FDwnbHwGjiKHJfn79Nj6TVmhR6tJZb01Df6j34VPJi3OVWeAzu6H7ulPCZ/QnHPdX9x/q3gBdgmV
DkBfgFZvMUGYjYVkNCmK2VDZZ21/3jaha41NANjrrnMk5LgmKboT8sQNsJpiZ3Qj7tYC7YxJbK5f
i69FNI8lo4Kihu456hvolMTgSypW1TC7VZvySitBWVhtfuZI0UUBHAsD0GQEK52L4cmAcKiP9qIT
o2erDG242T2q+Od+uUJBv3eUdl8N2b5f6scs1dxC0z0MUsyY0dYozcVszzsASt+Tua09EI/ODgVR
tpXHJt3IRt89iLZkigatWQvzp6Jqvkkpc72RTTsWYNlxR/IxmENscsU+dBJcSCPapvLiZZCNyExe
6D1ZkMAnQwTOrJREAZO7LbJPulyPxEBGzFsjeBSK+NTjBd5bYVHvlDGLb7BLh1taZIy0TXEy1Plm
/aA+rgKjKA9qlj2UtbTVcuNERzNIzNTTZl7Utn5ut5nXKbh8x9Bn5vapgUYZJH1+iJJo2KW2uumw
CiyG2Gshc5BGke9qy/aaSfZjrW8OapjEbhkJcSRldwfNFiCKjsw/TBmI9fbZ0JHwPAwnfen3VT16
kdneS9O0NZUOhTVaMUOL95VhZZcqxZdujE+T09/nuLFuJUsDKrr4edPDloRJoqbMvpsqQ9IuVVcK
dUGAevNGTcpyF6XTnZRVT3wx+s0Io90ut/aDBR2jF+iQhsssFqe5np8H8A0eZoHvTUowh2yGj5le
n4rVH91GxQZbaO0uehJ03Zk5AgF1usNcWM+w9DwmmszCqfLcsSjvZs1A9IXZoAAsmGbHFN7hJk3G
h8wp+OCm6P2oJKY6zg9pGrraOHqJNe+g5/kkF1/DrrrX0I+6fTedEY1/Y03aA4v0FNJWZwzVbapK
BPZSb2tWBzqd02jazUmpu2OIirt3NGApZewPjrxXci3Ah7Hv7U/l0O9S1LwoqYO+uW4i7axXpbPM
UfZNbAb0oD+pkuTywHHjGjd4lVLboLC1zDZBEV8fKFJQWAEfLxtmk8wewwCDhI5OCzdEmy3qCUtg
c7RWr4Ssci/2nUWw8+qkCMV416zeinaxdwVmC0GvHGvfIw6xr/juHZeYbsJS8WdktVbjx8CzsRjp
1yQN9WOPF9kTi+ybVbWTGt1PouWJCciO6QNAEawg1trZBmqcYBEJV69IostXi8knjXQMfGybAy5i
vCUKJhPbieQNsQfwUzCg9HJzDw3WdLvVm8I1Ts6BkXrMfkgTacmRT+LwTmmUqyy0a7fWiM9OsLvk
yczyDpNbcynU7VSkyqHuEggkSz55MoaZrsvO5DbZJhhpegw1pko8TI/FJioMajrRIhapGDeHGynr
Pav9gu10Q0t0Fxf5fgqToCTznQnpZlrar30eZUer1gY0kTZQ0/iyNvHiNSNfWY2rrVYgeyQL4NwC
8urNnbprlyqI52qfL0WQRe0mA5Caqjw8mR0aHYt1MLdzpsEmmc+zuL2EwRFgJzhHnL2ZDMM1UXYw
jo+8EIeQ3zrJuZCTe7upIg//fuPNtXymzPO3eh7OMkpvtKXWE1Cr73VOPo7U5wDRplkLkL1dT/F4
ZRrSplD6o6yH3O4xyDdbYVyiLHdG3D1oMsQlnSwfoZyaiuyARIr4eWc0nzhrPHseeSSi65fKbNcI
pPx6wfUMeSQAnBKrDL91ls2QKhdDAyRJK3L1yJ7kM0+/5zYsNy0nwCMe/UykLFepMcirvv+UxeEX
WmcX5FJf4BB6UNtHSykk1wTaY9jzeTNaaB/mCzMMr8rR8SW5xBYztZu6SfbQ4yiRI3GEYkAr1BGe
nOkX04RJJiylr7pZkdweAYQEq+b1dopad+nnu1Ke9ioz70Gq8dzE5DNMPALMWd9GmaVvND2bd6IU
JzGiPOpN5Yum5V9LFZyvOaPRB7d1V6jzdLQy+dRIGEwSo/CaegTw01XfEBHsOkQbQdsyRejqhdB+
SfGAILVdeijrGeIv3sarF7XH5T9e1i+dZG9K1/UVjmqXtgFbLhur6pv9gzTGAs4CUe/NjCwE4Qx5
ImJytfLmTx+HOn31fmq0HSllXpeQMqH+rYPAy5NYHMm5o2Ej8X4c4q8gO9RM6vz/fgjOYxlla5a3
7xSNfMDPopH6T6e/6zD6Zl9IFPQ/i0bKP6rGNd9Lpx33UiyPExPpnGprRLwTumNQ6f2rZjSJe5dh
1WHEX8PB/sz0e53JvywZf3gVX5AltTd7RsLjl77MwtifJbWALPG/PMh/8CBHC+7WJk6SQt0ZvWqG
fgfCVPj0v4E6/HVulLWX8s6N8vf/x9bq+SOpiLZ+ys+7BUIjTCS6CPI/1LZ0r39usSA0shGgccSO
V+EOZVf/+xbL/E2n+UlOFXYU8IlrksK/bhe04vIPHOwq99X+1Bbrjx0OfTVPs+FHtWIymeVAL7f7
lpFLWb7MqtctOEqcKM12ejpO2CF5DzXJeJ7pGAezuho9KZfywxTF+bUdqx9xlFeLzev7lkYPshW6
Pat6hf9//UWiTmoFm0DafOmwFL4M2mdS6vzRapCJejFGuXNqM0TrZGl9F5FMf7GZ9GZb24CS3Nha
qHLp+CvI2TLnqCuFUu31rOp3ZtEBWVF6JXVtwl/wnIbg44ZF13u3NjLzkDR6/ilLqSv9SranIB+k
bmsvyfTXsVxpKxjqv78riMz6+38NH94U64f8vCk0PPvAwxz2pgRC/ghR+HlTaLBJ2T6DJsSfr2C5
enlT8HQ3mQqYusYf1vHY7zeF8Rt2bP5HGhwdA/78Z94hOFBfL0Y+nrYGMk7sVijk0fq8XoyWrjWp
lpeaJxVluhnLaJOpJrX97dSk1OdU1xEbv0n6NtQrtxJ3e2ZlKDRFE1D+YU6FTNyLwzBYT3LS4Ngp
ngr8W66qPKqpOrmdDNuwKVDclMSdcaO1V9r43JJiFGmtH83JXp4Qv/qxsmtRA/mNSW8cyrQm7KBY
VM/oo0OUq/FR1IXvyEFtSG6af45J5ppCssbaUT901fIJ/ez1MKW3iWFfNnK3J4s2iM0Y3LsVql6h
K04wyFp3yPWKAwzSdWZaaLPs0dPV7Gmu49sq3BlLHDhEhaGVDQac1xpGGUsSJI4d2Tx/jSvnkGR1
4DjJRmvCa8e+rQw8v4NT1pTpY1Cng71Df02wWT+jGD+X4t7vBGL4zHAdgpv495DWbqee3SZ/Nhp0
VLDBXMue6MUIDJn2dIeoTdrhuEZAWj3Se9quSUxoyrd5buPwjCe/EMo1PM6nNh9IvDGYZPQENoJX
jdnmjKSPAX8fNMnyxRRDXhUZMmBB7FsobaJlvtRM5OpjvbM1AmwWlPXKkBz7JogqeXIBr35RrC3N
yIOdgTRiYUduqyLTHbOACdlplmgF6eo2ztnD5GsIZQdwjI1ZmG/50HyibX6M8ksp38Xd1kiNXdc1
F7ZJTErJttFo6CLPYiPFbD1peG0mdm9J3zx1ur6p9JqoP+0gOelFUivpbo5y3ePpeFwFuVgM2vOk
trdRHz7j7fKNZdzNs4JXtcTnt2BIl4YMWHSFp15X93YqlRuy8nzyXbDTi9jHP+HOpblNAVGST9SK
hMQ3e6vNGBrYXZcVBFKHbRFJctUokXAg0EoPmdfXd2xftCm5bR3zrpkMvhj28YiBT6A02UaoVruz
MC7ypL4kpdPVq43V4YJjD2kn+t6qSQJA6WfSnMEu7MkpNnwmnq7NoMp5Ugf9iC/3Fk5UYJL2mmi6
7XbFfUjvBN/Bocd1KMdfe7YtzI58ODw7el5uVZfuqBd+ozAGMphyW0+Rgq6CHMS0mXeqQ4vGzu/6
bNnX9A4ZZz3MGO2n4k5w5xipum/k9iSy2FXpUkW17qlqHLtSslxIckMkwaFG4IfEHpFI4ke9pQfa
lF7Wc/UgFfq9vczlBur2vgc7uzHGZMTPjO0OAbAnNzIWuMs02s6lVp90stTODKFcwsId3KjnC8mZ
Cd40+9pp2n7ScZQ0XeZWanuutWwLge/BbkNC9T2TayBbTkhiYtYYbm+D0eJOPo1l/UUdpAst705T
Gj2kzKPcsR38TJeaGyZ3z/lkl49iWnb9QGqfkjmP49SdM50k+QC0rFT5qN9PGUg+F4KfOyGv7mbS
o5Sw9aJS/ZLmAgelOWYb9pV7RQstRm6zJ7WmPzQ0H5vPZqFcxtqzwf6TzoROz2ianqtBbCtBx2wC
JGsQRjVujTgscOPj6hwUDAOJYvnd2EQ+pFje/bN8M8TlLkGUTwZFixq8Ss9zZ02tRMmvLXq5U6qp
cAknOBXTp3rIzy3CEtzI5rGg51fLkOIkgpdsSvVRjPGdk3aePiYwfMMyD5yq8vNl2PXGar07z1vz
UdaiJ6mcAjvvgjnP/BQrulxLOwjbmDYkGrqDm8XPBahcVfCEqp6tVjsIrIdqjnD12c5J6yynYwp6
Tk5md0ouMS3SxW1pnbKmPFMf92bS0jvJWD02rb5pqgh9lL4kERaI5n4eqy89hoB2Jm+W4MdTyE5W
tNk1JpIqtJ+WPrRXa2aP9xMarOaEhy6ctjZtX9Qi1rkK841Ik42Qiy0dfd9OlntLfJ2ITEzjCzB6
W+xgLo39DYKBnR3FN7JDWmhXbEwR3tQOXb/WifnCKX5YnZATLdpodXLqlYbqD/oqSlYaJLzjslt7
eOqU1q8dAkCM7sr8/+SdSXLdSNplN/QjDa0DmD7gPbyOfSdqAhMpCX3fOIBxLaV2UhurA2aWRClD
EaWxLM0izSJEUiQd8K+591we5/Wnn5YHI7O3iXLdNSfIln5VtWykQ4Lr4quKaWEn00NoDxR43bbT
1DPeDoT4YtvU9mXkAtwljDptxsBO9V03Td7EC5GIRlnEt4RJcs78Fgetg5244JgYU+QlY+VFY7Ml
qU44t5M9wQLAqqydwJAg0V38hIlryzNQV+mmr7b6tNKnma8pN6F+aqpTnRV3pI9dCP2GWHKeTeIw
Zf2pH2v7BqPX53CZYVQUOXPN5iLshmFj2PONiVbHZ+B0LJrk2iUduM5QRhT8ClTQK3pZHidX7Ayr
ZZZPhYrgagEW0VAW5AugY9xksUtAIl8wF3eivTWSx1LlYsV63M04UcV9707k9ua7DvRpbt7G6uUY
lddM7B60KT8s4AocOdzG8XRVNeZB16bVxouVhnfukz1sZ0ARU+8V0TktpBfXkDaTbsdEdsMyf+s4
0melvVH0u5m/UvQIXWJfkW9JaXYjpOmNPPksVhjIS191k/M8uQfkCLuBsE5mOjxX4ykPYUbzVtbk
6PWmBO9TeFFWc0AsPutzpb0orX2M+4+1NcO2Rr7A6edXgeacgdlZ0dUteoRgjE7hSqgegoJsLHfn
ooVMB7zHEbZtI4cR7dw2CL2Ao5h669UNsdzYs3ZwuoNJWOe+eB6s9ce7WfR6b0lJCRWrfq9bq0V7
Clpp8jZT/ESJ79v0ozoMj7Uub2uu0H9vjP+MERGl9q9r/N2nPPtSvnxZg4R/vVnkU3yr8BkQsRhS
HQtCwtv+8FvbywSIp0O3V9QC+8fvFT5TIj4AJ6ulY074abNo88noiM03ajMDpN/wSPy0V2SxbfE3
wIrBFtNCrfjTkIjz4GJQgwQV5eCm+qs2C1kYbvPR+YfFNhmDP7e1KBfIPEb25TigTtZO4906fXAh
iOL6WTF6Iq5IEbWS8jrhDrkm49Jm5p5Q6UcDCs1tk2dPfVZRt5p9wktTG2XLa7IfdF/tRENdOALq
o0fXwcpH5Nb6fa+qMLWUQje3ddXkD3pi90daW8BQdt1NLuqgFGaSNvXixU7G7jHpFe1jyBAOtY/t
RDfG6DSIc3JaD9Zb/D38NswyxSM+1I682uhJY+/jdrqYZB7KgDG5sS/rstiZmC8f58IAThOPiwtd
dZ6HczNpEKcE9sqrKdIJu686myKTfQzm+9RdqkPjOHPkNWbNXL7pRiXzkH9ZGluyrF3WcNLmQ6eW
C3H3bXyTtl3b+1W3FsThPDnxThv4B0IbZfDSuEZF9O5I/8Ww+r+Gh0xdHGIckSvyf+5/RUu3yZxk
U2uy3exdWriYkqbUnTL6gybJa7P869fE/kvegRl+eQsc/+V7Yv0c38djPOeregoT+woUfj8e418y
BNARH63+9u/vCQGZGLEC6oO3F8j66b5PAlgCABlm7+cQWvF7kwDzZ2kpnOEVgcftD00VssRPwpQm
r2PB1gZf5DTQ6ziKCuEXk3p0YTGv+ij0MvkwFvC+1H5mOSurO0VrBIMmtTmYitaf+jmBlFHPdMS+
MZvOvqhLCl2YZcpGLWOtgCOVrcV7mIevfYiBt+xHOYC0eG3ceK3ikCzEY8RTrgza1o4kjMFSVdjc
tsYtzPAckWCyVt5kTNxMphpjXV5UZACLrt9p6YKMZuStM21aFSLHXBt+GEv5PPZ6HXuLI4wX2SrF
BQM+qg6pGNCylpSrF3vr09tB+CPuxhWP+DeH/v/8767Lv/x7g/L36AYQPt+OvvmvlcihgwkiVoWr
gcP1bQi2LkLYobAp+e/JMEhGE+IQ2y79h8kwKbkmrJ3Vcc3vDSTR71yR+tvG7AfxDRsce33O0Bdi
WlwhEe+vLmOyErtiOOrNeLcw1OeDP85y2lGyvkoLW7BZVne56SXzVnxR9m1sv+rxESOcpxc0D26L
XFVRNaz1Z+I3Lga846JatlrJFhyvkwZ5IT1y1mn8y/yyNQ2/7tXan7oQnIB7IDFarmtpZaMwXt9N
Sij2USwvmp57xeCec5ZyuVJ789lFhkFlv9Ijoowrr1wOeml07Gfr/HoZnHPRObt2licL7cnSDAEu
qyti6hfPCaubEYWPYa3tPt2Hzdgp1RZfsR7GPvZDez4ZtIgek3C+4XLq9rnaZ7dlOdj8uaoL4lCn
fC13gP4nz3KpiceWwHcRekYx3zQw7MmM3xkCX5VwT04XmYewEoympq3t4h42IyBs0irRXvBBG94T
2TFLMhIV1ObKle4DuP58izp7+Ein1DFJcRO/LMYd5ovXKlzuFgWjYB0hFLIFUyYtHeR66zM4g9Cy
LdvG8VvCBTBKNF/CoY13EaS2ngXqJhPuYy2N+YbLP7oU8zpIyZ2aPymOM9tj2AWwAdSRn/pSbmSa
24d++cJ7w+saWz8kuZ5sjHgevbFXzW3c2jlrdPe2LfIRw3R6XVvNLZpNXxQy8hDf8AoSefah73s9
yIbhqlSix65RLF6UbhN0aKivq4W+2TTGMDDjNtkW2qxAUtSck5Y77XWPHdKGaWfFwN8S/mHOAtSM
hqd7WuaDqqYhHMWovG8ZLBguInG1UA59ghBrSDPNj5ER3jVEq28Kch2OQ2Q9FDb4bWIcKjiecRas
7T8jrE2lzXd9XXrz4Gg3E6xuUbty7civxyhKL3g287PVakRudAiYhVAc9L+uDvAJ79piHK2iVQKG
y9POiSaDjnt+jSZl1xBdcUQfrflzRl8aml120BbzmtMcXXZpUhyXeTzXUbQStLRnNY13bZjQVTK+
fDSGSUFJZvZnurENu/Bj3c+kwFunVhuSPROZm5bB1qZJOogoDKRQskx65JUL49Q6LbZmP+00LT6G
nQUKtbgnVX1jhsw10nGbtvJrahpPWUk5mLvKckjK8gAzsUPWM6zK13jbGdZdT1Q852kqdjJW1fM8
0n93UWMcJRY+fnNYcIzeTPdMYNw970x+TIh2trkSWreL6B9SxGuKLW/7jhOaNq62kWoTfSqYmzCy
jfx4ajw9C008+UO4Gy39EOZNvhdj8lqATfUYrXpj0e+dqdvU9lj5Esqkk5mMc/uO8Q52QYzxgDUK
BMKLgyqnqGl4F0gnc+ZEmAzrcxMtfZDpITQzSCKQCDiuAxKUJEx8UeL8R86dAGWsdzFi2CDMBrS+
ZiSP/TiOgbu4fjMDFdSa7jmz49ZzmoWgCnVbRePyJ12Zf9tO7gH0fSq5N/8BdYTO9Nt9qQM0YkvK
aoiWzTHc96Uis1LsKSZLRExAXKTfF6m0XiDLIBmvAfKQ+L5ViuJfb7oUblJo1bxBf6uj1P+7UsRt
zwKVhHrudPXNQvKu0WuiAb10QSJFBban97O1MpvXGs1aqzVnrdu0iZCYbeKy1UgrCzU91qHoVtbJ
cjnM2vCxHJLS9OJCWiuon/czJ3kzzmmtM7NEjUuRqRuvRqzYr2mucWWEXXcHwMKOtmrMtVDHeZ3v
+7Rbjhl2+cYxyss/p4RbfdN/V8IBjHyZ/+k0rp/kP40LPYhtEbCgc+gsrHS0J/+p3qxVBcMq/b+w
WzbRUyZFlck0gJqKk/3/uhaBSIAkE6DksCTQ1fzWWXwTdL9fpiO64iyqiK1snGnMHfhK70u3Dp9O
28YIzAy7vS1nXqyJieqTmL9g5rRlKcdQ9lyiFTFmcmU6tymj3SkT3sw0d53PhYxciwLvESb9efgo
YM+Gtf0xleIp6ebD6AIt1fU5OrnhfBOJmU2Pi3xZgKV0q7OSt3eRMZGl0CyxX9b5/ViqT6UZ3rnp
3B+saRGnqB3jILVEiKlM5R5Xej6jrffnLo9MZs31xkyNl5L9FSZIWCszRMo51OsvWlzVe9wmF2MT
H21F+9A7ci/s/KyPNbPIiv2kJCNqkxfanTVoOzuMDy4BHI2pbkmC6XaJ5UkTIpjTYiWBftjaMdCv
dDfnMXpM8rYKEyFCYkVrMdJu7ZmlVqQdC8u+tlrxYVTLLSDwk1V0n0DeVJvBEKXfaMaFa8zJjZ0M
xn5Yqs6v5y99fZwcEi9gtJg2wsSRUXZmHcO6ugS5wFyaAD2As6MXhbHxYapjSJpF0qAXzNhKhv6g
zb6l1W2QWLHcjapQkk1tzvEH6NJaYDH0+YpUoTtEaHWpgaFyyhmqohXPN2HS37bm/GTPuFaahD3o
o2Sn3K6cTnbT4ZJ5ZcoiYqjTAQsL6MRNAgokSNSxumhF2t3YVN6savBTxYo0t22uXGSLIe+jhK0W
K6Zs9upFbw99A4lDRatY1vMtMUSpn694TbPtQaqTJSbUvZP3B1IjzkqfkMMYXeWzs8GqELipeY51
mEq585DFZh90huEcnNJ8KcJmPT4Tg+OoUbfACYrLtJmqG9SLz4pMLkNwo14JHECwn2oboGmNGmde
1katL7tYXJd6Vt/GmMQC+gqal0JPYV31cLdjmwzEBZFY4WaHuYwfmx5zwTLhMsrk6PcKRUCiBEvN
HlHjb1pmyOzbxfUUI2FLNUZyh0umvDbA4e/QrQAuUAYksel0GTraJ6myKg3d+jBl8Orm0bxPFIx5
zPYRCPcK7USeSUQAYJJdrdgNkudqAprJzG7D+Dzx+WV7YuhBglAr5mPja3p0ES76wZhb4Ss5kHYk
pwOrTd1MEVgTI+aFTfxITuL9rM6ndNAP6aju0dlnyM6LlD9rWPvKzKNTtCThvnXLYJ6a+4HdF0w3
Z5PadnLI8+ySIQ0rhHwLFcbedG1OHKM6BbwBu4tG49kfvxRSspEb2N2NwmdoeSy6j80sz4seM/mg
H5itkbnmuB/TrzOi85TvdbHlychfVWcM2u5V0Fr6cekyNEwOi9Yd7NE+5Vp10DvnnBvQXdmuN7Zx
bykRgmmx0SOofJDastl86qqb2YGur4BVXQeojqptZa/bHD5N27Zxdp279jYelK81ZcGmHTj6kVrN
FIYsjDCx3ZjYSrF7JGXgWCnzF3JiJvhdwyyuJ6j+fSNvZGQHY303NBpYA7o83dhHFhxQ2dv7VMej
CfYjlrD29cwTSCmUwr50Vqb3oG2mVLknXC1GiKo1w62JRbKQ/YWUyTHutFu9gBpouTdLXh0cGH3K
KLx+aA+GKZnPlLxuFlZdbMdaGH+9OdJ/gM2uok+qw6lTms+qnfhFQpxaNLZ3euHecRKvZLicDErg
RF2Z7fXWwWTpzYhogv/REfqFXVxFvh6bN5nN271Xn53Bwkwa/duK/UfMeKy/LVhPn3IYUb9efawf
/a0yMB1M/KtzWcUy/ENlwNoBGibFGlo2yALvC1XXYNroYClcYQPsN94VB2RwgHAlqwQ54LoV+Z3V
xyqkezfWYWYKX8DB/o+nQsNYuc7A3xWqaqIlPcZeCJcTHIptznwBuxBBklFelPdGh+ua4SE6mgiV
CQSM1KqPAx4dFq2hMDFbyUJc1blSyV0TmTMAT2dK70TErNYfMws7ERxjCCAtOKTaD8civubUGvOh
7YTyUM+I0QWPzi7qHPayQ1GmHW+KRJ5gszkKgwIjDJBZ2Q/0wPN2iDivhdGNI6r4PLspKz2cN2Gy
EB7RVsUkvX4aOgVVTuWA7tBb1g1Tnyf3o1GFZ13X08WDUCyGrdm00YcyddJ710qWJ1UuEVkLpg14
MS/vtam1P2vwd56XSZRe3qcaSOo2MzFeU6NYpF2yL99YlRZiXe60JvLNDBb+ZokqY1fP2NR3Yhn+
MdNordR++m3p9PKklCFrp0n5aVOFRHfWZE8BV+fov5pEr/bUkAWypVgJ3hW8f7H8+Ksv9SYrZcPG
6O9nvNWQTSIXoLf8qWfRWjQpzFCkAFs3h8T/919qPWM/f1faunzj2zJ4IKid359BWc5zWgLOw7Ng
KkACDaoiTHL+n9OtrJLDX3cr50//oNZfP/zbIhYsMEZOnB2cJPqVb32K/i+A9wTFIWDhYCHbf/82
QmdJn2LQjdDLIDJ+9zYy4NStpHwCsGi7jd95G62f6MeTQMfOp9fpVXgjYgL68SS4qR4DImATW0+t
EZ2qelZ62Ad5edCbZq1IkTxGnlNU09fRHQadksFYSs8ezLQhETVr0B86RR2E6zU/jgUhqs0w6+Ss
JmY/HKZR61+Srm+/hErjZpd2IevLxZh1xm11eqLVWR02Uou/xooKAbWjk7HgaWjz4ulajd5Lymp8
MbKE90oL1fNaScecoWTZ8qedPIvM/Z9zaNd96a8P7eOX/N8JpL9cC64f/+3U8irSGNisWV/rAvD9
qdVUjCdMgVjMYVH/fmrXxpvsQTQCOo4Sl6P57dRa/yIPGs8K51nllaP+1ql9M8G/f39xEdArA36B
/MBTZa1b/3d3qG2EZqMhUUNCa0eXGu0qVFlx2fS2/Ei+zHTShircpomi34J7omMT6m1LVthdGFnD
SVilJJQIkmutDq2fr5cJZt7psTWtcafFzPJzWqqDVcHlzVTR+2qeImmdJu3KHZzoPPZG9w9v5L/8
lvBqYedhTCbWIuOHbyleFPhHuOQ8kfR0kgVQ2IEgvY1BsF9DEEuGeIGnzpfD7FyipSu3ZDj1qVe6
Msw3laKkDavyDGXT3IE6jtRYKz20PZUiFdfPO90W3LaVl6btsk/dEl1jnymAi1PFzR7auLXupbaQ
Sm3nbvEHrdstzvevn6lzOrBsn/+mLOXD//NIEZaurgl64Ee5ewGCfXukCPp1iXpcASbY/bkQvj9S
9r+o2xzW6G+mrZVz+n1kBSAC7hIRKKRsrg/bb1Sl7Od/vAhWnyCID2HxdwQzItZv+/0j5eq5AFuL
EzIhV9Ps7Etj6lw/XOf4TWJEnyMrDhyZw4VZirNwG5JKMPhrUTvvrHS4AIaOUHZe4z/C7jmGc3aw
ZHo/T9VnLWzqy0GxqWWt7ppWr7x1kxImzzKL5AgTBikzztTmaOXoHO1+slA0hp9LpS22mCz3izXW
8OiJsKY91sTyAczoadTr3WKJg0M6aCPsYEEnSRpUcpdW5rWjW5coccmAJf271o3Om0pV9/E9vKQY
b7fhrN4KAkrSOmI8bB8bbVToaE1kyjHEKNwE3C+bivxtK/zKqupk6cSwzwDOhzHqfNyf0SY0CEXD
Js5u0Th1wMQCYjfQR+edid4ye+yx5YZEYjD5o3KHB8tu0dp0g7GbMR1IANgF1t45Vy8XrL6pZQcC
6y8q300Z1/tYmNsMazCLGSzCLbu1ZrtgHXZWD7GKmdhcXcUG9uJu9Rm3q+PYRgU9YUEeLUSv/OLy
04w9WWBTlmlB4FeyddXyAGx8jwoEk/VLVKDiiaLARIxJLoxn9IN4xBUy71x7DUqq5ItYk5OQnlZX
bilvizVVaSYNTgn5F2vekh0lDwkBTGk0nFoCmRiWn6a59Pr2dhoVn3lDejWtCU4lUU74gIZ7tJDo
Y0l5mtFP1sQ+qVZ7ZPXFhrPA1k2yrW+NDRV9eBP1wo8y/dlSkVjnhEktHTEaa7rU1Ezqpdqp2Rnh
1inSyKAKFxacHUte2g8SqrQ1q4rJW4Shl/yq3Jx39ppohQS72mQJytRKHcwHNr/Z5VQ6Od6rlHBU
+gDzLE11PsRrWtbUGdit1VXutbTHvjTvxJqtpSY5CPd4j1xqFzXhJieEa+nx70eSXK5uTehqsnx8
6dfULmXUElBvJHlR3wPwUZOdPbrWK4eIFZkFOJeSSz7IXi4+hViE9rk2D7laVH4+9PycOuuZiOsb
t0iDBBcL80kb2J4EWDsrTX4lnGxAR9cyf3MWjZUYy2S1Z2hCQHYQatpLbo8f5ViiYitlTvRCB7De
sBB5TjdlLz8NsXzJiJSD2IBVewStXUD5eukc96Orp6BOrTEoHS3Q+/51rtNPJE7exr2COllTd3Zj
DTvLrIGDN9FDPJgvZRxink7Ne9pSl80r1OwqFTybYmZ96koZ1FPzlC7jS2zoXyOt5tnULiq3vHGN
GjVqw0qxeNKr7tGusxtHsnYOEZJr9dGMx0DUuvAiq47IG0JTqsUImzXAF2ioVfjxjGY2jRYOnsXr
yNfthlK2eXU4w6FqfMVmN+2HToRbBNX1uWoX/S6xoB2YUZZC9bFbJKsRs0vGaFELZZ1IhO2IwBXg
mJl4xiifhrcK112LXWcQ5SFOapdNv1r6U+NaW5mn/Jj5zZgGp2EOja+MifFdaIVzN+qdeZC5tltU
sH9O6b6ICEb50n9G4XZZscjeGGV1Zdt14JIumhXWtdrklY9sqz+7JePBls3udQv34K7okTmXEWA2
t5y9BAG0Gsr7SthMsxJPyTuvH3vPgX7Rx2RVzjaPBsTnjUUKp7YKj414PxpzIKP+LMeYpKZ5K5f+
kGDVWeKCFCQCpOKRX5ulKK5Oop3yMYaJzqIWIXlTg15oHIuzKernxCCuMOoNkOzm+NRE41WdNfsy
rx81enuiRT/PQEnqKeEiUReTUKX4spjaKyDZQV12N3rlUIgNHfmNuUWgUN/mnoXiOydq0+2si/+J
+nqsx9YC+9L1WydJz1afX/85Vb9Gmf03FQpQkL9hEa0f/L3kN9YahA0YOzXUKd/qEyy0YI9RKHFs
rR+TbIi/ARqlueraJFDZfK9PsASaTNgo92lW32jrv1Gf/NymrpM5hIj8D9kwxfFP1ckIWM+sXXSq
BLenfhbmJpFQc7J995P5iwnMWxrOj33F+mVY3mGKxBL88whGCvQ6yiw01hqLAbivaK50iVbIt/Is
9A3FGT7k45DFzNwy62roCNIsM9N4jDpLPRg4yZh9o6DpBEk2FXKZwWszDRiJQubulz/nxK7I01+f
2P/zv8roS/7/J+b7Xl3jW11Nq3i5qW3XQMB3p9emr4Kk5SByNWhqv1fXAioCJTfFNQeM88sHfS+v
kbZCRWDOgt4PQu7vlNd/pWNd1YSrMBCft/qzlo9tcJI1/ah7jsYgYyHd2d3NE+xAJZ26z8Rb5Lfx
DAFv9Xndgf55XnVp97Md51cGM1T0b5WV+0NR1xdYcCsmvSBSqkW1XtJKsCRR56I/xcRg3ONR4iap
Bya5dQY2K50Wjz/oflK5wE9R9jY9WQcp5ttMRZvb/I4sWuUSv5bjeFrs5h8ma4CAVEXqJpXrddDx
rFmBUoQkzSwOoUoJiwuzkhORy+TAYo1FcBRaj4QSsk11oFmSzUxUhjclqdX/u5n8JZp0lfz+9Izy
fhIs6hEgi7fR2PtGJS3tiGh5VffmKSJMzdw4psR1Vu3r5D/vgz9im7K+2379jJ2H8vM/aS3Wz/Dt
ahAwkVFH8O5dNQ3fH67VLq7hk0T3A8aAfdb3h2tNRgPczM3BCobx4g8i8RVmCf2YoRDPpKb/zsNF
Cf7jkVjd6Jg8VmEHZhekk9xC74+EIdhE2xpPF0X/qrVLv+Zj8aiw6JM1irh+KXbLfMX0BsJ4kGNu
da614jZB9Zjl0GQjPHnGQw/bXuDw8PS0eILV8GJZXDWWnR3UdW6ZMpvUIR7lXohEOyrr60ojqFpM
jzNG6Frqgd5YN3lTfjImO7CHivDK6MFJY9S1oLhz1+/ZG/Ik+WXlbMIlyDFHZX1LYhqCUvGJv+1d
VcXbZnSvRV1cCUsGvYL5s5WbYq69MesI7UzabVEloJWdTVceF03u05RvUCF3o0n2Vjlu7LkMchXs
UNGuhdi6eN6lev9R66KXLMp3E8Y4GTvmdlYHoqbraW8hNdH7h9z4ImKaGXJ1yIF3ut24QmCNi8bs
97ShHj1jlF1o+q5MSlyOAPEMwHiYw6z0uixn36gvx/5KiWuayZSGIFTCCfXUsbN9fMeTyg5c7GHH
leWDpoJ0WuWouwaspyS0fdg1uJcTtk9B6Wab0fXy9GOOi7In4f7D6PipfYBkl2qPixbgNVOrSzUr
vbjfKQz/SmTH46jfjQqS57Kvdm0TXpPLdELCjOw/zEDvRrsoDVKBY7WSdR6UnfJqteO9Uc6VH9fm
askuAvwzjd9gTdOG4bHUnlMMa+B0sfPHZIdOwbA62qw8GfAyYvAetUPaZ56d4UWfbAQ12UVWGF5I
tbCJ6aaq6TmnFp+YILpTxt5X5c2c3dhDG1jQ5jPrkuGD0faBW3moVh0tCyJD3ZbYF42tNueexK5H
q7vJ8xnhwseos4+19rJkzy0GvxijH6tEb+D9p2MAHBIHVx4qBkTQ3DZbfVFQyrrYFxx+diSfYySc
MRRKjIWQGL0Qo2GN4TDBeFgvD4lziIy7EEuiE0LHx6KItpuQPOQ6WBdHRRIod17MzlvSnTNsx+wJ
m32C4VGvkYhggEwwQiL6vVVp7HUMkgVGyTTJr7X6su5ue0yUpZHtBkyVZiTuLVK/lNre2KZnJo9J
dFuIOxszZl8W5xhzZi06r8WsqWLazJYA6R4+VMycTJh3BmeY/dmGGwnRyWr7xP5Z0gWNS32sNBK4
FiFv2DgQdGJWFz0SAy8sp32FmTRONfsmT7pPCzZTiy/YtHSeHHNMqI1ydPVTq940TESM1aY6bNfH
tMG8OmMJSxENC0YHkX5yJDQCrK6iuutD3+z5VRglK120Bg5x4NhjsarQFhFXN3gyU24sjK1YaR1D
eoar7jIstgBBN6aYtgx+Lm0suEaD9xRLLrOGbUHQrJMkh0ojbDa+0lYHb72KEhHHd0ieF+5vVBbY
fZUeZYt5UDABt5iBB0zBavyxyUmcMwYShgAalvhbGK2ZWIlLLMVTN+zSbhcT4QUdoXSH13RWP6e5
uGgKDPFLvq+LBb3EdKEiMR8mmxPA82xCdBZym9jWuUJNWaS4c2HS9nG3s1v6RRPrcqE0j6ZVYmrO
2JiaMfQGuw1SOwmMuXxAULUjyfZ5NPGGh0n7mouwhRshPorUDsJOQx01p16RIuZxUpX6IWbuTvdH
eHcwNo9D3BQkH5e7NTA5Y23d6Edrzu47ZZEez7BA/Jkdmex1HiZzFD6h+2o2z0t4XeZGhBlOkiZG
xr3iZ87R5WFclse4cmAK+HotAtQswqBwH55bWt0R02BUt97Qnxp93w6buv0QL6SFMJDk+1L3Ru7Q
xFpnq8RyjGLaZsoVabeYs3cjRDo65CAacbcPmyK3GKpocjM22W2GQ71SNpErIIdEUD3uqhDFH3nG
l4hZqtFJPE1tCdgQGxDdm1BGwjP09lkU9ScMFttZz3Y4Ow91W3zQGvT99WR8TPVGwZF3SVK5DBpQ
yJsxKnZ1z+wCjKaXWuVFXOLgNXMQ8otioB7rttZyHCyMD3Z63Vfuth+0U+bUWx1wQK2JgzvTttto
CJ0iv3DBEl/U00geix9De9YW5i1TEM7zGfUvNl+k9XutSmGFooU5meqlzmQ2No9pl+11wTdVYJhM
09c4qU5F5jwkDdMwWTfXGbgPqU0BO3jfNVs/LchqH5gLn8yFV8DCFC09iu4qdhmjXpbt8jpX1JeR
y9Avs+WV0Li+3sQCRCKa1iGuVcEdHXnxnAZd7G6zstubyw5/x9WSrROGjqCbFr5CoyR7bRnPzYLz
0ax827p0krNdzLs0tH0M47U49eo2Mh7aoiQkuN6ws+SCLTz4UCDdIDeK6WSoaTCN1OCRKa6qXkA7
F4SXKHeaDN4gTmqPBOxlIMZTyS9EeQTeu3f651S0Xmu9mtMrGru9GzY+h3dT1bxe5rMJPkXixR4/
U44xem6eyrg7tgtyqXBLdLg7pat9fWsVr90UvSxJfo/JYev02lUxZF6TyAfGiFDi6ztXrXHO2zny
Uxb+hJB9TnvVV7XQc6tnQd59+ClaeGG+VkuVYaqxdyPJ4enyBPeQtbCr7AncVIsdLZJXhtpDrRfP
CiNHRapbW2YXQ3QqDNdDuXDTOoKc0rCN8CaFk8dP5+ldkfoXDfpayL2r/d8KvTVnwqaaXPUzPxV6
ZiiNcXZq0kzjpzK/GcrdYGzfvsQfUfOvbeeva/6LT232qZ2Bp/1yAbx+gm8lv6PjAsN9RtvJ1vZ9
yU9VT67xmgqxShH4JXxX+4NEY2ksuH0R9P+4rkLNsMZnUXK8/ZffmAbRJfx8EARzqFUng00dx7BB
T/++4k9SNRs6S4ENo/DQlIPab2MGvKRD8gLS9o2ULGzIfDg6U/5g5u1eTEt/YRNqnM01Dk7TCASi
hxDUSNIZT6oeHXvbweItHPgU2abBwaSoXXkvWpYGEIS3tmAuy6rG5138hMO63IbkICP9OKXY0g6y
H+/EOCMZdWbq5wRNqjDmvcg+20I9Mj/vYYDSnFTwdHl9YSmrJt57S7+PwpvCSoKuujBcqhH1nHZw
eArgP6lGYUV5z7TX16hAFWIy49pjdwcXxw64TdlkbGumHrBzNXLdGbeO/deoHw9pY9g+eLZNIqND
0cWbIdtrzceJSCUpbwblckYsLa+zhVDdSPpxexrm+zZL7/E3edmaKFshX1zxEErqTVl4EiYy6/7V
MSD2TrcMuuS653KofFcmTEWmMyNAP5LRuexOlvrYqlG6KXPZecMcWOaj2xlf52r240T/sCzLbW7g
z6jitvLIEfGTOFd35oBWlW+tmkKwHNhzyXLu8SHKmCxU5aAaW5l013UoqepalhKWbB6WsHD9arIu
RZ4ScWxdJOFtB7BbjZlfc52aNZQTHUSMuc6WVzOjCrpuU9q9x6D5WKVyn5eYoCJWPwQ8a+kYOPFM
eTyiCCBMA0dYdtbn57yHlEx4r9lxx9rOdkKNjxx51D4X1Ulvu+1i8TWmT6bZsXaYV9zdphjS86hw
Nf5f8s4rvW0s7bojQj/I4RaBSaRIZck3eCRZRs7pAPP5ptAT6In9C65gu7rL9dd13ba7KIoCz3nD
3muDxJ5LaDoEzXNdhbknRnOjzv0GKud5zThC900m4bIO0+nE2BE5W4fHbuodQDBregeOq040e+Sj
VcVeQTr0+B8t5pBmVlPSkHWtWHwZciJvKI4F2yGCRKolhmVE2cgPXoreU+dtHTNhYgk0gwCKyxst
vkV1l6Dw69vFb/vdROB3o2b7Yn6WmQjJCpl3B5tw6HQH4IfLADVz9cgKy5u4IKOjPT6slLbUMjzN
7je9mnhCX0EuY9CxeDAUaEnpJrPeZ6KY27710jIlSZF+W/8CVSrVgBX0TUB87yWdWAEaEW1J8drr
u9l6tvT3MD+U66rD6MADSzTXu8nUBfq/6QlSV+uKYkn2qDlXK0Vb+YSwBLa0bKc0gRmdW0drwd93
o4oPbam2bVucIzg2bsG+heb/s8H+pVvMNxw8wNG76k3gJUgTwT2dX9u0txtWQdYdWMPQBQtUeGkO
WcahSlVHbHdMd5c49CXepFANmoPuJnZ4yHB8DxIfEXbHxmfxS6B0BxysOZQ0RrJes5YOvbplhUyy
1bDckZS5jgVxhFBDd6eWxBhNu+uIbnFUBN64CRq4ctIs26AR7Zi6ZpJ2kSNBgAqzAHV9ouHD67yi
NiX6hcqfh2tkfwuLGuuSSzLOuK65TqWO2FsZjnU7vlWCrG4x+SPAfATtxSi20hJN22owdsSKP0V2
fppm6bbOLqoVkr4hu0Z5awLpzg3FNSaKRic9SmlJkE5DY1Y78aaoo10Kmq+RN6wyn03JB27u4Wnx
QopqYVIJs8IJE/NTJG/TkLQoS+YXbnoiqAvlKqqfwSqfusU6sgNgSZ78xdyQC+vH2oErA3kD2iXm
Ucz4/3BlfNsiOQPHKDHlJXbjlmKbfViDEhUzyne36/9PsfL1B0JOwCq3+sX/oOipsr7sBkyooH/S
oO7MDYvrvPsHLa4MJoI/KVf+8+/2bc7/839l9PpXo8r1lX6tW8x/MctXASHhN2RnZXyrWxj2A5Cg
OpERYf4yj/xWt1gQb5D5IsxeyTToyb7bA/A3QpZj8x/L9DJ/Z1T5FWzzXQG7ir+pW3lv8pqTpn2d
ZH4nXKuzNDXm1pIw7Vd96HYZXwTPmpJh31hGFPrl0KrYrjWJs83J2eXqYNI1rrErO4xgzYgCIbeI
Bqr5hsfdQ8TNvSblRtf7nYZoUsn0NBi5iaYELpbH9U2zI5biTWLjBzczTy4SqC93mqfrwWnBAwgY
M7umnAp4+7p21eRke2xmKaW2SqcqpOfh2IqKERpbozURDnCl2DctGFifjKXwMs9jGlSh2spuMkcr
ngMCwUwaSOKGs80Ekwg4fV+WSKkDBbjscy1xXdZD8mtO6z+jcv/ptP68OiP/vGj/NqfX/2UwjEcY
icJpTTH89vADfKX0hutqKozw5RX/++3h56Ek/IcvAPber1LPbw+/SonNf8VAga0rr/c3qnZUaf99
BFvQjvFqrmW7af6hfeurWdaTYqE9n9ODXevvQ5M91PriO9F1pkiHwbmbDTxES/lgqH0AmBMnmgaZ
UafGI87NHk8z2IFxyvcd1+IAUbOjb5cniWHTpRILyq5yU6SbAcar2klElj1j5nNJf/DIndmGwA59
NXEuBI1ekrrT/cieHyMyRsXUHtuyPYVTO7tNOT61OVIRdZGvq0lm+Cn8dDb8zoLdVsbXg0GTbqAh
pSiu23OovHCseL2jbmtreZwSppgVVjeViSHepMz0OQnOo62ipBOEu0yuLDMRH6/DLCYQ4hjFT2Nj
bK362R4R6NTBMoFK5H2TbuaiSrty8I5G4V0KSCCGjVglG6qCQB2sB8a3XVdfR13p6xJ5YJjg0obJ
q32xm+sZVhO+QQxghGJ14aNUsaOGlpESlRLvu7Sb2BPmEf9+jKMdem+Hj9r4kJXsi9Cn3Kvm8H1M
HsYuPwBlvVLBNLjzDNqBr3OPc5SYG/BTerSJy5dMv9fjg6QepWTbMn/L2+eylYNMBBxIB1ly7e6W
gK6kfYwpBSvJPNrU8ZKpunW3teiObHPwE9xnzn5qTD/MDjg5m3zxUmALYrgMxVMDqlReTuryGs+x
b3fzbrSPcwvIo559J9w2/W3PO7MeWJ2AMKXYJMpCQKP2UODzdGiUoE16ZTUC3m0ifa66/PMsTSQw
ZNqIJZY/fAPwLyuem8UMKnUgs6ScIjCc8Tnsndso67Yh83ZpcrZxL45OOJxrs74sjB/dZWwp5oTi
Idxl/gozs8wfhrq9IveaWluJYU50KZRJRQbqyYHP5LdnUJxhjVWZu/SLqG4VxpzJwkxQVncxhF+t
j5BaFt6omYFchLelwnaKmmsw6LvCUA8/s88a+VjYiG/FPD6rXQgklOmeMw/PeiQ+JDFvitCGDiI/
65V1QHZEepGeXtVJczGhICfj2YxxGtqscSklp97mD8I9g8Ix0Y0tQYVuo7ev6hIeVExFkG89XnOX
sHExDPoGC3tPlAT2MPPVjPaDeqLfK5L4JDmtL1S23K2yM4zjSG5Ovx9ZS4dydNK5HLQJhrBp+8KK
NiBx3UQZPTIMGn8crKM5ki1jmsvtepeUarACKlHQGc37NA/0yoecXrIHTWwIbpUS1amzbWgDZoth
afq5Wq6V4bXHOSqpuitYnU+95Bv1x+TA+yXLpNoBQanz91JCl5Vvw0W7QTVOQYHlRjn2tfQh1+1F
DOFxWGiZVgVaGgZ8SE8xrszZvGOgSCQyDuN0O0nnSLGPi9gXjdhZ6fUsLJ98J3nYk5TitdpmyOeg
bpDMjZxJuuCGVsNTNF6J8KIWyqNdHeteB/USmgAyLoY+nwtDOUnyA5K3Tb8Eur5v5VPGCBGVGolN
s5mbQR+qvk3ZHwqCXTUc42AypmL2pbJ/pC0O1l4q4vsVWcWpYKTLguBtXqY9EtEDLmAgMmLXVNkV
ugOPrC3XDE/rEqJe1Vwcrr227dTKr7Brx8qbVeAhYc1iElLVKY+wVpJdZFFJF00Tf4KjwCasrZ/q
HE+XNlfbjlQ+uU/PE1wY9Hz3hWpy4CVveS49Kl/RMZzjbFg2kTry7UDAsAJm2hbUjCo0yZsgxfJW
FMVV2wSR+8qlYYA+X8a8ijc9QwrHiEs/1UmnHMX9FEHs7D5jJPNkRvd6Je/WS5D14ZI9T4C2aqv6
YqwcHIOBeWU0t5V1htV11JV5r6Mqy4YPPO2CLh3/nMySsF9hd/h1Xasc9GAq+B7IFQvXmpUnSxET
3n2wiPJ2sW8j6Dz2+LlbPqwx2oqYf07o7HJCCWtbDRqQPiZhnhDGNotOaGNEfqGU+0bWcOW8V/Ps
zfl56gwOFxNwRO1rWpXxdNnljT2I6LpQ2i/xBP+kipSbLj0N6V3fdrvQqB/IFcW85cVR6+WO+aLY
VUFX2XzohrI3h2rZVmNru4M+DMyQ18ev5ix8SNVrFQKs2vG/KlUwoqrKdLeolKCSRg/d6x4SBo2u
YY1X8SgGH2DhC0LOdfbtbBJil4tRPyyO4qc525Sz1j2X1m06XS3dzZLeT8M71SMvjS13ZPEe+zWD
rJgGUB2P5aL5sABcgTs3ggdbFrYbJSTJLncVJaeujLuOb1rPCYoKl6s98/PsMid4jEEbJP0r874j
QtatDr2Xb5RgTtVE0qd6GXa9QiyUzpID/74+8i3+lFvXBrEKFitUND7HlM8qz0p/ilj1cgxQbDN0
vxnFUy++lIw0wj51JfJKtZEcGyZKSJ2nGSTW+DyKNOgqLphgyW57nhWmDoFQ3nAxDu4krZ/cJ0Oa
8F1HnxfrXe4+GZHsiTB0l/ycW4WvJePGIPRKocuPTCjL2quTLK7JLECZPvphO5bgCVAv1wfF4js3
3OR8ck26DodAzz6Zo+VFRX/TJRhb7DnZxo20b7hAPacslKDhOuEbxzYpqXblgo3ESvdwQT2QsvuB
07ErYzcf5O2swtq2qo1ZKUT1oGSboTU40zZymFpKIlgWBOR8ptVBKd7t8NQVGP4xf1bQgV0ORRcZ
RTdepwyFihlU3dbAJRYab050rw8XGOpBA65RsZGTo5wwNNdiMc4fppPue2GRsnUOm608gvsKdWxk
vgWTeNGKoKgPK8ySr647466Jpg+l2lbLhb1W19qeQ2I78JYyORUIuEUOrR2csboJ83MydNuq0F1+
IaGyVsGJ3/kONrLJujXyW0l7iePPacIeVbmZ5is97TxLBnp1NWryvhs+UKdHEftUoJrmul68XnFb
5TAjKXjtkqDVr43lTB/mNvX9kB8jfs7SN24JOzOSTgJqFXWR6WDENTZQPBjSIWk96dpZaNSinZcm
B7m/pKzBRjQQUKE6NAOtdTUtil/NZAGE6aFLHmbrMNlnwUQGhxvfifJJY2TA6lblI0m4j8tRdptJ
cUnr9HMWtRNHhWIyX6SEsRgilpCulOizJjA4oNRaZzIlkJE0uuulYR9ZJ9X83KqynyLyKMrT2L21
quT24iUbxNFWKrfTd+38QM4X3ekKFzkXnbSxKuI/esqCVs+enSTx+MQhi+yZpLmjWflFlH0MNti2
0Zye2iY6hRLYOWZChe1QALSHNu52XCg+cAPSxyOY5gvRwr6MeosA9CroYGYp43jQ4nVConrawOR7
srfNCIxibm67agvza5OXPRFyxJLlPKci800+akd/Nu23WOzU7LlTvwz2IUtvxnhnM6ckhLEwB2TP
j7F2kyAuYSI7WnjuuZJVHfDDANZ4OUbj8+w09za2CsMOUvEqm9twpYEXb+nITxSXIpF8dpthr/Du
EVb3y0m236t69CqW5uMAK6Tj2g3F+CDPABrqlpqWpy+lOiF662oxIp5+Z/oYCrYDmdETPSZflkac
w0Q5TsmDKcLzP2eHtQ5s/nwodD2/tdWft8Lrf/z7HEjV6DAJIwEuxTSIXvMbHmhFRCES/R37+Fsr
jNsK/Sh4oF/hQbzct1Z4jSTBsIvzEZnp32uFf/HVfjcIWglB2P/pyNdNmWaoDLC+X2DpQzu2i1ZK
3rxY4Q0b14LoCkwGuQGZMG6VW9BmLh1GCSkf4afC1zOv2gOcgJaTM90qBpV0GwVRrHvNXJ1oF/we
H/2os32IqjJ8EkUlH0CBXM9hLLmsB0p3Zm+eauTslC2ccks9lAZkl1HMww5rUHEInVk8jUo17Mac
9q/ibupz3cI4VecuERBy0Jvj3lY5qovMQZXgfDh1cTAUvpNpg21SUxvdzyMF10hYG8ekFNmxR8x/
1U8mBOFWJZtbpXXRm+qYqOGryEkuqFA/jMW9UMLHDmfEYKm39qAfyCi/RcmwMVv6tZ6bxF9rZb1t
ioOqTA/mvMKBGHjDBqgm644vuhOXn0hw+KxIduWDXwJ5F0/GZp2AO72hMeIvez+vs3EXs4/AqAZa
c1E2JMaTK1AMmxCrF/Y3ykU1Us03MkgcQlla9htod6/iirDCMsX8XOmN30rk3be8hzEmowRs9F1W
Y1xYKrnejsMQ0E0be0lnKZJG1ZW5wn7CieWdXk7PLAb9YU52MuN1244SBoDme0FeGjCISdxUDtkS
tVntRgAHG8McXops5vaZ+xlPNNbqiQgCtj5S/9I2dfEc5Sw7l6o3ApMKZTZSOLJFJFhHsaGI52U7
2sq8afO+Ps1FWPK3wwlSGpIBemXFTjWteldMlEkJJQDrsUCAqGKXRkNFyIElyxQrRn27rDATXGB8
3AsrGzgnOrwTAfekhX9SxNbd1NR3qqnXroLSsa1x/kFMgbP2qrQ2s8XxBhYFo582kJT0doG0krJg
I9ql3ac0tjIPqAyTpbekmyLr/QRWC8acA/7VY0UTDBXhFoC8KysvM9poOyF0F+LLkjgET6heNeRe
AhGG1trPIMQISDHxioxJYMfYU49+SPGH+g6153aAMNMj1ypm5iR23rsWC1mZPsNGY1HvDPg0Kpwa
ZwXWTHmHoH81/CgSYuMEro2IHNZb2aVagTeiB31DABls4KLeLVBxFug46Vq+6U9RQhIusC8FMY+i
0gta2j0gMIAaE+va8FjA3LFh78wweGRYPBFMHnOW8YtZ7/YybPX8nfhQ1Hz8+RNUUOkXE66P2Q87
C84PgncD7fVwzLtPEI0Oy0AFu4KBwlRQRCDndJ5Kq+lOxtgTibGkJ3mFCi0k1FrotYqVNmSwQIsn
mgRINwCYGqJkym0km84uMm3pMK7YIrECjMIEb2cG00gK5f1MsyyjJ3S7Sm5RmuMbZkE1WKQRGPgm
ZFXxTZY5fdtvkjJv3TEhDbjL5HhrGuZZS62e00yseB3zFDO1d8EkBGmPoQmf8yHmSegHmQKyfa5R
tnP+5Ppusj/ogLcsxYO46txMADZJ1Ebbz1O3K0rGThNzalntdnbryOdG58tO6I2CUMwIPyl9k30Y
xejoxLgoYSDl9Pqzk1QXLUzVQE8I5FuI2FC1Ut63mOXACKpI0xgfdI6VB0NjJ346muLaCFvrHlZB
dxWB+kNl2bT7jtQpy1cbHKK2WGVkkihItphnPK2mSTcMLnOQOIZjXQ1ins7JVO+LOAv6xKJniQ1k
VTwd6VMhcBfOGL7NuieECBLoQ4ZA9MMZlHifZ/kTNxMDjybz7KGPSKnoDouebXKWewYFTdsOjNwc
9HgYEy3qRWy1LOBp2kqyR+PkrI0OCh1HgIFSjZuwGa5DZgxQTBcO+GwUXlcTK1zR7RwywlflRt4R
SXpdKWMQZhjp48V5jWyUjUY/8IH1ko4Znh1zLmnDFnqZlxATnSNI7Zt2Gwv2nDYpWk1304txM2N9
d0G0YamUdGxpRnhBXJ5ss7E9Or19VsrqqFUL15Ki949Gp/ZbsBqo+Fg9Y5vOOJbNjhcgFoqJ2z+n
ZFq3SH9eMl0+2q6v2vonsp/1BX6X/ZDeBsPB0JD/4OpiS/pr2YRJ3TQQBBkGuiCVhLbvNwj8f9k3
/AJ9QC30fdmELszREekYBq+MQexvbBBYEfxxg/AL0Am8hIFh/b+CI5q+VVRYX5pH98VEVUxbaw2F
wu1IK00WW92SGRTXV3Dj0dgmHP/9cFNT7qsOt0yDPNGZ/KzHO55PgTV8hNkWCPAqys6G8Vo1zJ0l
PbLilrB7kblDXrBjcMfTmmv2oTdum8R6HHAwD5yBsH0LLlEyEaM4v7RgfzXouVhBu7C/ryxPm/rb
bkUD191uSG+w8GwydDJj6Fdtz3Ww4egILIZE5gejj57MJxtydYOuppxl08+dEfHMqDKXXRnECjBi
y2y1c8x4yG1gFMuwivsVWqyFjFMVu5a3tsax58UN3aBYQq9zxM4mDcmS4+jSseZxGVLWUfnZzMtr
h/mQq4TqrRwBk1BA9DF9kZBzj56hJFcVYCB1nD5HJfKQJm/f1QnB9TwHEksLRVttu91V2d52ZpDO
nwwNMnfNlN9wQo9Q5d4NW6nynUYjTbqlexwEypi8HsvtGhdp4QZQIulG2I1nj6CEeWtN01JQpVSS
6A4SzQXbeJArCQNeSjx21qZeHstox4H0r3BKL+Y25mRBUU16BYPhFP1CEnpZJO6tCSMFDZocFu1G
74qruWvPK7ROK2z0/TUy9J4+O7Z5cWkz0IOzIQNX+WkIudKi+Zzpz9XQv/dD6fcmlXfxUhkn+Hqe
igkiRXX0odcvOW0/xetNu9Se6sBnLNYhQIN1f/fPOZv0n55Nt1VZfvx0t/ntZAIuQ9mxRkL+4jZl
g/nryaT/i8OH0BpYaqRVcHR9fzLxVINgRfKxMt1+PJk4qEhL5l8IsljtSX/jZPrDuSSTe00zZ4NS
0ta8AJm3/X07R1xVWXUtU8MwrUs3C7sRbXKRIPlPTZZsi/kXuJj19b5rH7/+PBtkC7tUdNGsbn/8
eYgYl1CnWvT4j9R9voxib2dkbn93UfwPBcv/+q0wTYImUVciiP2HfS0LjsLKROowE24Wv54AqGqh
wkR2NHSS+lrjLyQ66+v98bfCL6ySKgIqi0Xxj7+VWi1514V0lo7ZvCU6qX3RxJmYDJUa/Pw342H5
75+ExRfbGIpVrrQff1JUKw0LmcTxSE1Xt7SeFo3xqFIRTl0w5qxocwNr2M9/qPK//mrAvjCjco0x
gVjf1ffqD6M1IETzVwPxn/thORgnbWJ462g5pXZjj57SAs9tEI5xiNvkRWaxtlXjTPexpwxB1Sgo
1ktV/ovP3eQb8oePg8cWviHkISx5IJF+fGOhQWtczgz6FCOSamgsRAVKjhPjX47mAtVqPA63y4SB
S0csv44hF6xmcxKOaP1A/E/9M3s+bZWb6FdNqnZsmbRio2SWQTtpROKJFUX30mVVhn8st5ZPHSJ+
BawRIgCR5AYo3KIZX82mktClh2b4wJtcvrCQYrTQtxFyAbsyA32qx9eJZmHxTLsZrI3WJso70/rm
0xKCwuXBsbJTbtncY1Gt2hXDaPml6LIagG0yjmzfulo8YA+LQw/MrkWp3Fsq/IylnUNsCIq5YeUQ
3+lSKRYYp115ziaSar1E69u7WCCFT+S1mo8rU33oFUwfXjtmyz1cZOklqyLz2hKDKrvm0EbTL3+m
f4TAZVWJ/3mNepf+599v1V+pvNbX+L1M5bQHlMXZR3D9mln/22WgIYHhklilfhz3+mrp/m26Z/zL
sjCPIuXCPgxxnqf8t+neermgykIX+Ovo729dBqv87PvvEz4Fw1Ig0QPLgabEd+vH7xNNzCyTGMoX
Ykm8TJM9FjgSi3/H3Ob0iIvxUYTSHjXV2XJUmuj8FOvjmS4XN0lxllPE3hpTOM54r2mPw9T7RSz5
lbVKW2/DOvKyIdma1vjR9Ga66ZX3PDwJp32S6mBieVDX9/bUbproSwsoQTEFyX3OTiHnHFsicWDJ
U5K/qasfJ7xpmKEgKi2umYgVN5NnU4EZNKBD+LRYanPVLUlNmaPdhF0WDCzCwaagl0buET03cRz0
yImX5M3UIx9OVFBH+cFgcjOvkor8nXrPiZmpxIwAM/skK90uw+dD4iP13fCuJ5qNRINfUxurZzDK
e8T0kKLt+QI7mnxYEUxNfOvYiIEI8BQN0WWJ8C0t3VTyQzcxxWjtieVi6Rwn/I7uwnKo0tWjCTgn
Y05ps/bJwKxTjpKRJssAXRw9vysE1iDjZsBjaLUvpfRqi7Nqy68D54Y9YpiHpSpPjkcyZ5w/Vbnt
MpZICkQnR4uUWhd33gYvUBCKAomPvWuVYyXtUvDP0LwdL4WR5YYx1qVK3DNAfe5IsdXQMRNKfVXM
uH82ulEf++4+7CQ3NEsWFECcuuEllcujpKlnMKl7sUjbSSC5ifhTDgoQbQXLVXhLE+znyeyn4NxR
OqGpT4uDlRJ/glleIMtYYYvy6CVLvJOZZlSd7IX41CKGuBg0AkkyaX86nst6n4b6p6ptnvTevl/Q
jBsWc0quxVh/TCt7Nzq3eeIEtgxUlqAPTWH3kggQyw4resU5FnF10+f5YzFru7BsN0k8XRYSmLHz
obqAGaTo5D9jHmyr7hnxBMOlk9KPb7VQP9fxS6SUD5jDz800++WaZKy7jVqRbceOm93f3eB81E35
iXw/z7Z5Y7JESB4k2YGSfNjXesu01vKjVt02KToVIrt7ci0byU+RA03LXlsEgHiMf4X93ikOCpZT
LmOcmi5UBKc4eqkSvGZxhZXjPuRFiSgemdR1+dZOMZK03jKgxa70AELb1oxJNVrQeym+5ID2dzL1
wI5tqw3MQCz1olTjJTGhxocygAckkVp8oe/amFMVpHFPcwNkf0gOapn5iyFDszcJkQ6HjWLvO/Js
M/6SdUjAcY+NIxk8JQqGeN9oDJxQZGTJR9MWqBHobxN5X9ZYzT5p2WtlH0vUy3zGQQ+/P9eqkwCp
WYzDVddv6PWkrdTlruxI711NAFlDIvKm7DoCYAfzyHb/Ok0q5Yy5MEO4Ia4VxlxrLIwy69talS9i
TA+swLfF6j/FEFuW5xg4fKg8lUzGfTokiD2zPwkcOJOTv1fMogWaPbv+qoqw9jb08kLSd4M53WNc
CZ/l/NhlArfyoempJKogctYyLD4ZmEvlnsSh1pS4P8vA5Bhc/0ebIigcCJyNtKBkN0e9cJ/p+SHi
38vGWWX6ygumhAfdih+JJKUeOHTSQ0kMd7KJ7a9SC965LyMuYuCaZdWpsh0UWsVukWdXNA2r8Hl5
TRX1ZYmXIE+NOwUR0tAbvgQjrYHNxmiQeQTZTMZT3t0lakvbiIG3uCZuCjwzi+h5xnehPFsokvAA
lJ8WgudXQryMiXkikN6M4h3I4oDmmnWxTOj4Ujk3nW5/lCOmbZTz/Zj4c38vIqTyGQlzVpxuOlzp
0WpPV1ejut6O9yxl38sJC3uymtmR2w2tFCDOOBomE+68IVIX9ztYDjy+PDltI99Vqz8+xBFJgiyu
+S48ETMukdFbPmLA0eZ9mgSxxCFwqodtrLzgAsG2ycp+O4dua+yWYVNFp2RMN2W8VVgtCOlclQ+s
IoZkP9PLw8KzFX+aD9Jq+pfXWydKAAFM/TlFQgkdwEwvCayAEmaAA5FgYXusqliQT6a9KaELtFAG
LO00wRywMF7Mld25c1qEPEwf1dA+IEdKw3EnVmhBPxtXmlSw5lh94Fa6EYbzOubtp6JW8RfT4a/s
A/iw6Jf5ww53jfZJXxAWVvrDxOE3G2ys1W1YwPMjZGwo1U2Exi1smw2ULL/Xqle+2OgJ5nc5nshy
kPZzRmD3XJ0b+3ZyJNbsCLbFo5Dxll9xsmCQzvjOPeCNW01RB2XJGfIwdTLv5d72O0fbSOMZP6Nb
h53nADYco5tQC/rumsqT45SnY2XGO/SKfr/c53WzbfOQSGMMn+xfOvFmTLJroddoOdJIupjUGQcD
WLV6k6WEcyskKWkOYDw0hRNhWrLs6XJ/Y0usCIszCehuZe6JvX6L8G2E3UGKdqUMc627iTSWhtzj
DJqw6F5n6kUg8itzbCfjg6O95Txe9cAcvC6dDXa618Q2UfRZrZsrA3ze0mJoBZUOJUJU5btUxH5f
gE5Ec5HjgYs2BZiEemle6MYA/WE4M+39kKNJ1DBcoYQZ9cbVLLSFjUK8BTINCWO7bd44fbHpgKPD
IQZItqKf7hcJQIbBQy3MQ4y+Kjbx1UL8sNcyJ7o0WRTECCwiW6DQPFkqkrXBobhHClenEaqJyBcG
aotW1RCWHTSOSEv+VEEOxNRHekUwz8tNhVNttvYYHXGic/EV/HZfi9t/RCEvU2r/pJDPhnb42ah5
/c9/r+HZGNLkExSKIhzM6Xc1PAZMg39heb/adaj7v9XwJE8BFDPgVtND2z/U8BBqVvzw13GOTBTw
3xjoaCvY/YdZhGkbtkodwEaFd/OVl/pdry5kIzSBVKFHybKYTZVkp5OXobb70qcZeAKplz4aonhz
XBF2+wKeRnleZqV6lGOrwCPVQPrL2g71WDvbxVUnVRvC2tJLrccYIqG9ED8F+/uEBTQ9YZ5OWF+q
yXgtesCPem0gGl6EhvlTH8c9Q670SqS1xDw7yXCoOVap/IOypQAI/eyh7F+/fHkt/2oLsr7I748m
dGvmgljNaRe/Dr5+34Iossa/INxAWrLuM757NHmIVZB3qk5Yrqz98Ggaa3fprP3g33Y/s2758dn8
aoPHlW0rTOWYYGl/mCMtdlva5I6p3mRkO/ZyG30JHd8Zh2Pp6JvEmpFG6kFeZCeJO7pF/DvU4gsL
Q67ArZm9z/q9SEZXXfEEBXZDyWb7hzhdA8XaxIbrrDUs5GFQpplfhIFu15t5JNhWD58VOX+RyQbU
yvaKdCCf+yhZYEsbVCSSEwetsA23aHpvovYZxUOjOBc5QXlGm9SzyFvazylABjsLA8XItqoTwagk
4ZPLcZ809WX8ynIYYIZMZ8mG8SBW2gMxke9pf+3EvtGdDQwJzfKmgYeYw6tKO5Sk19ugIwDmIzyZ
t3JHZV0T8b0yJsoVNgF0IkvfC0Qk2sqiyIBSONGVBqKikq5FeBWbZyHQtn2lWOjrppsEoQz4SGqE
V3OhbFqxxQ3C8tF2yUhtAGGEKxEjG9NTszIyQmAZTmbv1UhgyWyCAZjGAFQjM/NLQVScuRx0kBuR
DHuDSIldstI4MrAc1kCpv6z+UTvbzBPx42M/TWgKT9nK9EBM80ldKR+9Xj2zY9s3M1o4MCBUkK+6
2r4QimV4UcO1SufCNcveg19Qo1sCKDJ1Anl1f4fmnuLP9DPAI515NYEhKZFTY9A2kCCupE/+/rtp
pZa04EsQGt/a4EzsMDCBm6zEFx3YSdXtZNAndrRj1Kc4T+B1WnU39lfT1GBl1wAFU5APL2ZOgVvu
Qknf2hYMTwuZzaPArZzbB8SHfh3BHZp24bRsZq33coAfQzmBvAVXs/SBooV+3L9ISbsh9Mjs502N
sDYp621L1Ec69ejfFwN7+EfMLECq1adoKNhbDct+wkvQkEZG8721eHYGdB3q0DV+bZj8DWzzPYTr
2hAi7aH6eWjb8VVqKLyBxTux4uW8HtUpNjXlYKa31NaiuBsmAxHIfIqpiO0+PiLyC5IWXS54+udV
s8v6JyQESoD5SsWekWEQ1/fEkg4DfdtKiUw2aUHGpXWUu/vWNh5nQZmK0CHQBAldk6TelvaVUVUo
5QO1hjKC/qfpd7lW+tFlyKSNXCN+bIHhkBTPyEM0ehP8cyqS1a35k4pkfM3/8+/xL3Mu11f5dvqz
sKaW+IY7/fX0B4RKKcA+W7XYu6wDxN/qEhPloP3/yDuPJMmtLdtO5dlrF2jQF2i8jmsdHlp0YCGh
5YXu1xRqBP9PoSbAidVCZjIZzFckP7ufxgYbmRke4QEHzt1n77VRFWGoI/p+oRL+qi0S/p1AGd9L
h/7CXGJOTSKfB5Pp5o9U7yJxkuWjuOOHRhq9tO1yHBp9guTSp5Um47l3G8AGSbvQwgIqdN4iGmXD
ViKZ2dKO5jQ2TGr9eUpRxOyDVWeg7UchnP3GeQt3OkEsbWdar8w6cN6KWRq8mWNLL7I383Rj7hj+
NgM8EEbpwgWZEVVIFJn3mEn7AYNh2opZ6TYbrygWZA2InnShxXGZj3YX3Jaj3FMmuzTMtILVmF/6
o33I6C+aVW16yvtH7EcHteAsq49mvjFoIVroTTrzo+RkuXhYyp4D8ygBHRjwmiUnHKxgcNWBQ06Y
spkAYLA2A4gdqd1BQuDxw9HLtfd5GyOgveF3Y5+/d4GWadnbgKfcjqrnYU/wogJOZ5gDoRFPrIou
3NrU+K6ydqK/O+ZLCo59bqU40tlPs6TgYYlK2pjuoVfoaY4M9Jt60/f1SU/ch7YNMcL044bK3OJh
MPO31FSq6x54WNwKXHFNeC9wa+l1cO7z8qWqrEPtAMxMqb+d6SL0ZgUMAGQY68PF3FNxMyb8BlLt
ZFDxAP+QzFXKE6DPX0tZEv51cSF0UTtLYuNsIeV4mmfNGq1PFmlnx/O2w1uvFN6WBO/M94GKpOcA
AkQBW4KqjMWY4ayS6FwFX7daDA4MC277d55h4bkq033ijAhweOwy48q0CDW1HibRXIrlwDPGtAm0
sHWnxR6WkngQ2m2Axcn1sDnh6zSa9145qva5t/a0xSTckx+CIp9bQ3mTqzb9qLRfVQpSTV2urWrN
1hfOqR3Osy5+8UKfUKgKjwv1GQvb3GKdP1gYZLUAlxlpmVWQw5+nqO/FSlRo/M2yDwbqAeJFBmFV
zz147/UumrI8rt2tiE/zobBxdhBoUqjhSwFPIOZBwM9tEk5E8Chpu0dO0/h9Od1lZBerqrpUg49u
LK15U7drn5Zz3+fRCw2qSeJNn6r3pDyOLgFS8iYae7kk7NZeHl3h3GSMckBd+USzho6xqqZ4mYCA
dSQdsJG0YpLzM8ShpIJDQzQJpT7vk4gIJeVSzUnJPwoN40VTrujDWnRVvpNGMquSfeLF1N/c+e1H
GJDJgLdqubu8fOgr/kAjVFnBlUrGYxZQh6ceWsrYA3NZat0uqF584T+alPtRBr/kW4QXQ2lktvas
naayVnDDowl7PCh5VhPGKNLoOjTDbVG1y9bF6wL8tUQ47J15FseAV0Ryb+vxuvHKe70YlqYhV5Wa
HtoMyo2ZwArkcMXcFD/mrBFnaky6oLjG3YImrL5IsC2T7UuAiRDceJI6OQ1jv8Pp9WR23a2HqQkm
l3tOapJsQXaT5NEO4vu7P1rXEdvZYYCO5S7BdG7ReyFsNvgCS+u6V91Nxh7RqpVdqZhb1XnLEawT
v79MRnGnaxOLx1h3lj1C87lP82ADuvnCqfTXtCLN0gyItV5wJJUfpddem+9wM2NHpNwz86KWHWL+
0dETT5AVvYJchoWdnwtIrzDzjb0KX0WB/WVWTLXJumm+oFxwncotZfJ3Q7CSEnjkwFvvmNaJ+e2u
G+A2+qG7bzMMsEwQXlveuo73IPnbOezIOelPySCkuXw0sCOaYXenhONjluhPXc15M/fg+5yJI+yd
IbvXQJ3UvnckR+wbhj23e2PXZOUsHsdd2VzrgbEQlERI7TR8SVWS7ApfDUBzuC8uYr2b99R79C3c
HWdt+09ZIOYi2dOQOixCrz/oXp6eKqV1VoPK2Ri0xj4Li2bVF7f6UOyrGLU0zNt9p8e7MpUfVQ6a
UnqT1posS/1GqZmPnnPgG4N56brdXmOj2kYBPwJo1IQYsldtO2J5DU2x+shePnRvyT12ZKc8AYwP
3/AGIxC9ztW5VfCXpt7TpyHh/PWg/4+sSc85k7b81z8nA8Wn4/+XpyxkaLSEaZeIMZE//3T8D5jM
EggLbJSptUvHdImItCR8+dTW5UHW0dKS+fg32u+qjCl/NIS9vz0nf4Chn/759+lrykTg2kECMjlm
f1KFYLd8kWMovnFofvp1+oI1D/174v8yl3Fs56v9On1NIpKG58KGVO9wyP8r05fKVPjjdaEapEpw
FKkaBXrTdPbpuuhMoBydkerzoL8uhn6V0HjfIharRslWkQUNsMUsf+qUIN9Fnbrn6GLMkHAELM0R
0bEWt2VQ5mg9TjEfB7oMuR30l203oNfKKdlHV2u9tHW5pGx11uGTM+DuWU9W8+56Hfk4bWmMV12l
LXWz3cngIs2hArSew00nfcihac0MAMYl7n/u497BNG4HX8wkwTGbbIIO99g5py0QImdd++fWvWjA
I/cTJ3ksiGwn8V0JQFkkkpsOAL9gIvn1fuKv5UT3E2D+MnB/DUQS4H9+Dx8xYUUCFDAHDijB3cT1
ys22JeBAMREEjWSaerYxYMFiIgy21WswLrLu2WqXgXgYARHGAAlH23wzABSqE6nQmvInrZJeay3H
tnK4zYAa0hh5YQM5NPLsRo2jFzt9DScEYg0OoVwO5lKCR8zBJBrgEukMJ7/31hOq4/YbDIcctlMB
K84DtFgCd7D616x8DYEwivoRk9hGZDsvOXrT7zN7KVX2xyRwCEsSee6IcpqUVywDEI/cELRF5cRr
3p19AQSyoR/eAQqpQIqNomImGQ8C47a3l1oEy3UdA5N0gEpKeXAs0rwoggAnua0dKgCU+kSijEFS
qhOb0gVSSVRGsd8atBKJZqJN2gkaSuXd9igqGcqKnCQW+qqXNppLNIkvivJMoGxhosmoqPRBGj3q
pfMwlOXKQruZNg0oOXxAFr201VmFxmOi9Qg0n7FKODpbzPlID5QbMIjcWPErJILUVzYtuhEEW/yX
kjaE+DigK9kOG3jdWDnoTblvURLljcDbIhDUnEvd6YQqp7OqNp1aW46vprMb87fAXQh4GX1yrpVg
rzeQOEwMlZgqa/Z+ghxj7+NUXQXjo6ZcFuRMEv84Rnc5u4skYwQiM1rW03DE9xn6T6Wz4YiwU0ud
uOPUYzpPcflMSogW6DulOFOtMg/FugcR6SUxbeYscycoqQZpwhkIWhjjavSHAKnIPLn4jLARbbxq
p3I5N+7CJ1nsGIu83plFsPKykFAmms0Y3zUC16nabuHrezFHdqOdmRqENudRz+RcY93aqPdFfYjs
+6B5dPr9qK+acdERAn7gMCGcQ85mr0kIQmg7FYxcQ5PW2IFD80+9mjfzIigTiH/MfZ4JEsD2zxkK
hRaXu5E7JGvhhVvTPYMPYJALAXDLq/T56MKgzduT6aZ4nSY09HXovFddsUoIG61y5ZAK5aqzi3Po
pVvUMiqxkamelel5X9Im7/rF3KnJw8fxMMtMNs2KyDlhSvvKFsVl3oVXYADWtdGuqjzZB2axSEAz
jNJ41sBKzGu1nJnmRjcr+ribAXguMHEJMtfF+NFLDCbnjGSvy9aXii8DldIysmNnPuO/aloHkCGB
dLt0XpOWM0rQcwBa2PBhLaLma5frS7PVdc4RsfNLLFzOY8ArzkEh4WMptZfSrd86imUZp6zCWDjT
hhb3r8ngljlExG6HISEZuvAIO5COmRa6rYDPwReNqxLfcHnhJMsW0zVhqIXw0ntiMFva1HcBh8xq
2oCNdcBdsKNyoJDXA5UMG5NFv+Ck/OXh+LfYD02LlD8YBH7+76R9ly955f+pIjN9pW8zgfkT0ib6
OSg1xA9D8Oj/7v1lRWPigCUPYE423l+HAvsnxHj+ugbR64sg/3kocNHiqR74Vlzzlxqd/31VJOjz
o3IERYazlip+kOPRMUOeYDa18pTTwDCksLTh2voIaimrRZXI6EKv8/SyV5pkgypYPWhZR2JYDcC6
jLrIlpPH7d2p7JOyDPUiuVH8UXz0tsi6uZbiJ0rN6IQWbtxJX03fTCBibzbAMHamMeWsvAslS/c4
JMCpKtt+6MiLYbgf268D6u9Wb0w/yKehGE1MJ5DjAoQiziFwWv92+Ak9X0uGuGDh2/gW3PhiZbn9
R5pixPHteLIOlNnx7/NRMPFT//5H4QZA9M//908/BdMX+fYpsH/CpAs660u5uUqnzfdPAfMvqZ1f
cza/+RRMpBPs7eym+KBMg/YvozEfENijGh5cbJKsUv/SaDyxxX5zcZDAxU7NnG2A0mMz+4MF3mH0
dKMmUnDyuigwMjH0gt0DyX9WQ/KmrLLoWm81gpStwpVrRVhFwG9awYjCVxqH8kuHt27g3KMWrKEf
EHpoAwY+n+lEa3lu9oq+dhVeZdHn0mdO6+vx2WCn8WQNAL+cwHecmRWnIVSCPkkOcD/dPlHquXUz
Gc7zc6oa7VxEsKudmPSOaSt0M8URLXqswARCTCychPCeZqz+PlfxtH38/av47uf/02Pe/TPr7vRF
vl3F1k86ic4ppkFvKSxEbiLf7+XsXC0Br3gCLX5pY/pFXhc/6fgvKSrnP/Or3/fXq5g+JUTxXytS
/8IBj7zIby9jDp3CAoPHeVJgPzB+3K3qEV74YKyBzROwXrBjpLqiExfksA6BoMhl4AY7qq92TwjM
dl8GJiHRsxXU7OIE4O49JcQwZyYCGiOvc2EB4Bj117pojioWe2hpxR2DsZgVdfUh46yhpU+9dGOm
7hAeaQ8jzp+VrZ/fSt3ODoY21JugMU/gdwJjFqZZdNcqg0EQu52Qufsk8BfUBt8kcUOwFOKRoq2Z
1ObY0OSxTkCsNTTz9V23DRI8iUppn8mUpdDCeKkm5JTqFZnyFkyDzHToDBtj0wXQ17AxzduKCVfB
HmWYMQ+2WKE4kINO3fqvxBaAbjmgTSxaZFTnrtQTY1n5yFWx8yis5E6hhMaIOS5g4YkUp97jTzvi
rQK07PBZBefnDQvTpcAyCo8ljHoahnaNB6c3KhnH7GJDqSigLI06QqVmbvQHxEjlOpL1Q84Mmuhe
f2Sd9xEZKS5UTSH9VzTlTIzDey/ScpXm4q6ypk0fGwHi0frg70JBOU9mN8co09AKWyd56Ex5mSGJ
Q+9y4N0H1slP7IPWyXVvU5IMChfpWgmAhSdZuXICnqq5i685AdeAj9p0kD+7BxE447IZ0NoCLTwS
2Yi5gQWLbNTvTSjHfokwkMWct1olt24FPehIbvJB95i5uUWWrvUQpO6Hh8jaUH6oOz30Od8SlyM0
BfYU7gemKneh69Nu0DKHtVH4j4GqiJOt4e7LoIAJyjHG1l+azPWk8CPU7ThZDnWDbi9PY4BO5iRE
+8scBx92+DVj09MQaCsPb0qQZLexiXu3yy/snvibYporFT1x7mqFtSqJ+2eJ19JYREhkVOkIkHvw
L6dWYGmvwU+psuSQpN4mBbtsqWBkHX3d3DpSv9TDOjppBDTmiui3hpe9lWrOmG1Emzxu64UvYDpz
GNxDQfRmuejGeWD3uyJWXn0PbJGlDXSIRgjIbZ7P20bdpybxd5rrwX219hV9O2LrB0U4b0OX/bwm
RlzAJiW74U0YOy+jKE6khtGFPbAXfbbBm+gv6qwwN+6QwF1vMYb6ZX6Raw9GQbR4lONeUcJHlEcu
8loy3vQjBtuCS6Eqx7VW495B+lyGo9LeFQSoSGBztCgMKHQKwrDTPPCxgTdTiYvELZwlZPiYTVIy
nsao3doKOwwFErRnOldN3q8kVIqN6+bo2EQI497GFe+jNKsK19HImDsjNgUkur4uCvtCAQG6VAdp
bEY2f1TCOBdA5XoKhdnywbkLDQ5OLZ9vXn/VhJF+dG3IW551z333Ok1hKFLyyz6qvxuH4aqLrEXY
AtHpunnLL0AEKUeeSRnIQCm4/Bxh2N2HPHe5SqJkPyZttuwNqytRSvLblHw8h0SV8zoie6i4iO31
TgA06aPjYMIGHOOSvVKyEoQDZrGJfiqdB0VqOrVY8UcTOhXO/uEtDuJDVNTnPggfGsF5OhXbJOrY
nGtYakctfVLC/hYcer4JZXKtkuRYlkpxqZQ527EIB2FqD7ukAjXQRYzXYNeT0BM3ndvA+Gyemtad
aWaH/lD621qtKGTO2YEWmC0seZeXFPOMzVa07SHyg22m2UcXG7sXkCR2JDU8eJ03uS+ivR4yfPhG
U+0UpKACeLghh1vdo6BKqaKthEMYO5hbQ7/dDG68M/IgWVZd9th17kISMZJk2dkvEhWqL22wE6ND
lUZr4ORW1o0d3idGumuDgrgT7nl9uB6T6JCYkOmInHprtQMuaHsZYoVO/8+gsV7JKeaG9b4y1LJb
JskjNdXWxsGONnd6K15qPHhpxx4P/VAFs1DlTG4h6LGDZZuw06Sx8i2YaQ0IlzbEGSTg2M/SonrX
vfSp9I1NJFECWH7W92NXRauWk8xk7nchqchyPhblx9BxBVUX+og2wkENxIWJfdJANcofQDduHRAX
lups6xGx039XdGwrKtwvCrQ6VDtl05QSakU5seHqns2UGB/9HnyBmWoOmmj4rghl6xnJnnXplVTS
J37b7l0aOHLrkQzwec5GLR701PkgmpBQRa2tHN+6NGI2nZF5QbJ6FQfRRZmFK1sJhwOf2H1maad+
0I6AjoOFzL1+B2+T4kKO+3LdVY3HTRIpK9SRo2Bhcl/RQuLK2qNh8Vzi9zZPG2CEkXUTOCTLu4Jw
c6R7i3jMNoQBJmGIjandvLASW8IrMpZBwL1KHe8ItF67tDHNK8+4brsC2GT2QVJx0hB96nQEtNny
OKpRMv8P0UjF7VOsrBr3YZ7IvFG5mFUhWaK/z6Cq/uFx61HWz39UfTL96+9qg64xl7JGwKxHIuZX
tQGKso5K6lq477DdcT7+ZUAlQAZCnOUDWAIQ41Ps+ZcB1YI7zr/hsfPNUfKXNhB8W785ZnEGZ0ad
0m0gzKEp/yA2+NjZ2Ge7U3eIsi/jnIe+3tTiTWNY2Gee37cLWWAbcrvx0colkSh+0B0eZkF/gxW0
e+k2DUXjMA2WTswiQAmFmpBd11HPW6twH/REDc+NqbPNkKMMn3tFBMcaGx5piQrjiBlIcIozpTbl
QYY+aRMp3PYi6/P8rnIrDetDgy+t8CAJKHXiTnA8+za2lTZewp+uz53vOyu8h1BG49K+CsdaG/Ee
sh0ADSe6RcjZAFpeUe8yEgz938nqxOn9989iP//nN4vrERLsa1g8J2E9cFVnNf/fvv3rnxqGIZez
OV/l26VOfacKzQMiPlwPB43g+2FM/wmtTeA0UsGd8Unggv7lWkeHcHA40ZGM++hrHfQv1zo2KJ4N
3N9V4oMaFUB/5Vo39B8C09MWljUbcWkdZc+2fux7YmQl7+NAd6p1nm8jOTg8EcL8EM1JGNlywC9h
w1zmJICZiDUPforp5q2tdM3dhCAbQpZOOC8GHBigaWdFV+6jyZqRVhTu4um0YCdqgX3fO0+ZLWF1
LZzmmDdP3JhnMY/HPkcmyIZVH1C7ErNwOHvieaQ8x6QbJ/S/9Dsv/PAjsIr9SM0lCWMS6+eY5EHS
7ps02udMnZt2eC0NOPzaPKADkH4eSWjRDNJ9l/UH4lwFuw2FppTG2vEUWxbmWYEIBi+Ej0QQ39au
s1CLkUoTaPqmtQN4uqEgaOum1cbMFoaSX7vBVe8cBTt+2XFyiPNzgojuSpBf8Y2mmRsMSxqeVk31
Dx7sVNwJJzrAFnWhn6UbXOjybRjY3kAeK+JdGu8T65AY4RED+8MIks6AvyGxVzTg1urIw2ESLFtK
+3znTsf1MToAaRnHK72fp5L3N7gbcg5kHRwi1jCZ1s8dJd9wyiDJF3BYVm4qHJmWDzsteNRC0nL8
lib6qtasRMA77d9XbcMEoENcFiBdw5c0AkpVdjsTYNeYYNMqxnVljc8iUO1NWxGTURRoKyx/UmjG
jIxWkq2EBboqa+SMDrWFFtXzMVR2fQvIM/zIxvQiTIulNPqTrEClBHLd6u2T38tFVkzNTDYBQ+9e
WuXJq5NDluPbtbP5kCrAiDkVxpxoiBPxc2dJeeFx2lYlvZeWv49j6Hd6c3Z8ZSkhq4QGSyi7xEmN
AwJPE1g0zhIEIzMPOIyaHkP7xUjElSb3qnObhS7pl40PzTdpdj2TaRDfmOI5cuW+6ftVbN5SfUEt
jPZYmPBVLhTgU96mKvE5YXMyyifJLBVmD0ZnLRvd2o7xwjH1rZ+LVeeOK5qbnzQrfbRabZOabxOF
Bc0d8AprUQBfPtE0+9qytJlBlfRIcExplmHQHsYY6/Ogz5B2ZrLGOm1fjsmJUD9GP1S7AYK7/9IO
klg+MNU45TFk6d1CbUC1hNkZh2Q555q9jDR84qDBFdokaXLMY2PhBWKtD+4W/0mDPydNWza6m8B4
q4rD6DUAUk1103A9e/qws/1smXX7wTDWJlWxLnQ8IR+9kqeIXtwpms/KkRpVa9xESVLfjom3alNj
w6/Vi64Bx21idL+uvGeYRwpsLwkTzjQiyTwVz7pLc45a1KcUqy/r6jS3rs0Uo3pqLLQW5aXTxZNi
DM+dp74FUT8saMrO+cIOr2PBnnaY+hgXjQ0o21eF1d7sP6LvndUlHdU5k7sAkaWHtAloyt/IRGL+
4e7o5/+q4vckiZr/h0KY6St9f8RZbECw8Vik7wTJ/++PuKm7mmsO38iXZpfJy/HrI26y+JLvUAUH
kQkO832c4+nHlIeEadgYTv+iaj5tTD5tVL7ajCDG8ChlOgRcwZ9/spPQQpU6dtOB8KYPuWGusr11
GHxVn393bfNnLzJ5Wj69CEJFnhjF9CLtOpAdJcunWChfTw6/+yK8PT/+LFOcC6Yq+r85Tc0/WKaa
ulEiV9Dm2XTudupeUAJnq3oNgOOb1n51Iv0qIu5v0rvny+RKw6Fb22tHXoSVevK8bG1b1d6JFQlk
hEilHRWEIuRAkMF8LqkhLmNtg5Ox9Z9VGgOMq0QA5SR5IAQWtBFfCICqwa5fTQ2dSk/Ht07x1xg7
96k671zqNCBGobbZA/s2sFd9IHGp+cWpBIil9lupBx6lr9I/CyzSFeisAYSWP7G0hDFhtYrRPqdC
jbmb0gPskbZ2TWyBqZpc8VBp5p5mUq9pLoNeWdWd9ir8nhy0afUrxVIiOu6AyjT2KeEBVXvUKUya
orAVZ1FXA42+1TQEO2ZySG04oaUNdzUV+blNk13ki0vpdQs3LJ6qMnivQEvsZJFhyquOA17pAIVl
MmW7QQxgghAE2RGax7ntAAWoHginnaqpEjGwNTL9AZooZ822qSd5dRKYQpDIOk0D4pCAbQyKB1Cr
e2uq5nJidCRF6RbUqukUzfrUzLlEhjwyHoYVzdXJvKksGhq/mLViUswZPWAl7GlrKgbzY+oqCK8d
bDrDKDWYkYWb29kV3l4ynx5Ym3NPzxghbTQpnmrC3aWahgjYZQX2o854CcfrtMPPbYzJpQcKN2vd
rZqhKRel3COXuYtBz7adrtD8mmDOzrN9rSrroNEnNDUyjXhQutBeIJ7NncFa+4ZO/0puXrWOAtzC
RrJZeT4XSbyKz4ZZ67QUV/W1xCfEE81Y0csLK7xZddQl5NmRC9HZJA3+jDCp7pKS1IhaGNW+m0zw
8FQv3SkDorzH8cr06qNRvTVeoi+GnMqYuK+3dWBDR7fYC+tlSo2exWvFSmYuFTgWfIP9sfQxxyAw
pc5a2GfT7BYZftQyD0/YqHalWq0L/7lK7BuDltY0fDf1cJEa+l7LJI88xJvcVAH4tt7V1GVAuBAg
zQI1cGFl9xkFJ6YdYv65xAvEbLSE6AmGJ38RtDOFabBSx/RKWMraSl/AP9HoKIOGn9sDX1fxfXPR
d8HFUFP/nCkr8LPbqHkKSDEH2CzoRun6lzF/zIwAvvxmCk0bg/9oyW2CftbIaFsZ4RpHmuPX+zC9
dNtFQ/i/I6beoyUX9FJVPk00/VsT0rnw5IxIhGYLsgPaSdC+qFZyjyP63irir7fIv4XjYoqh/MGh
8L9kXT3/Y/3zf4eZ//5ne7rpa31XQYjcmTpZFxKQbP35k297OuOnSRqxJ4A2oBvu+r95bhKL0WxH
1772vP7muQlvTRMEaDgiTvSdv7Kn++FZA70buI5J0gbMjvo1JPPpkdZmjWHLJMSwTKtP6wPFL9ZS
XH56o87/7gHmlvrDyyDm8HPwJBImos+Xg/PnJ6dt9L2rKdQhyEFdZfZdUBIl68m2H0bMZF72ESuH
rA5eDfEc4pfvu3Sju9mGelEKXDF6VovWUI6FT5TGzY52jwSj4vfkBozxeNXjFklRwVElWdzwsDOI
DKv1Hd71mVbB7i5nxqJI2+kf4bD2TzDj8+AIbXvR6kube4jnH8jdqPmb0VUzHHVxA/iHjum1whm3
9la6dxX6N8XYtStoMAu9sDlBCwgw+szGUkrvJmdKZ5bZ1cJEwkd2vHfShgQaDiwcg/Mkp/dZ6HNJ
XN9wIsRwuZ2mdJqdF2xOaGXgQEp1aAkEKOjJLgsKL09j21Cpyq6JBnu9nE0tsuki6T/s+N0bQHhY
+rWkAEWJVXgkRBR8tkwm1Sw1pm4HVAQbB1PfkQK/y6Pgoc44j0SU3Xs6+hFlNQZfXSsD/P9V9Jyk
xocOb1v6/q0ahydYGainQXvurOLGHbJ6N6bNSQ+oOp8qIIxgoZ278s4QW9iOg9InNC+x37H09nZU
W5IVtX9ZTPQHMz87Un2LWQdPSqy18kbeYEGLWIllMWOccNwHgz6fpsQtF60UmscKGsjK5Kx2/lJi
82ypK8D/MO/oKxvpu0ljtAWNKq8W+z2MFJMWrkSjoJa+s5Hes7S/VkNvB5oG6Cg9ZeFtrGqv/H8n
qAjI21uFwgCVi0CP1XNCkUA7NQrUVAtkKpqx44ScO6mP1QgoKg3XleLcN3Z/O0r6Cbibl1xIWORg
PFVvRaodpSXnekhbQb3JKDmI+nMWNsByXhQgK5rNLvmZOmRKj/EWljem81CPB1h0Mx0idsXnrsNj
C+yNjCwu1at6vGOxSkxqE4Og6oJNQhcD6R5g40b8EPYbu3rlzDkELa8ULyQPtYg3KMUkGtDvIIN1
PZRXdirXMe0PQqGEmTaIiiOrTjtE7eCtBh+0dDgxqV8KJBRGFx75bNJ8wCxaudGScpdMDj8Gj4Y6
QmXw+Jw29/VUT9HkwfvoYiMlSpXn3VZJ6F+gBcmMHxr4pM5Uc5HRdwF8KWSL29OCkSm3NNE60UQb
6g9N/6hIxCXxklGe4SskibRFWr4H4hg03Tb2r4Gpz6bJB57VjD3qUvffKnpJHCZIcuNEmEDj0NmR
0t2R0uEREmHJybdFLBNTwLAldKExoIKruG/9FPqJQW/8eRS7uL21mmSH3XyZ80g2YOqzTWxIJXsV
1J5qo9XnyfxFlouBxTIu0tA7gliPmwVbHlqapg5H5Kt1XpxyWksywmgBLSZec7A1zL78sr0LCfoD
UJH3XGGPdOOJmHWy6EPJa6yj6jmjyrZ5H1N9ayn7DJYKBS8m3dfBlYKLNwT2kT7ZyVWXXQe6vWzy
ehHjXI2fCurVBKRtWM684x3fn3AvBvRmrMCRPPba0gpQCDC5wRHvvLPFEaV7H8r6S6e0oPklK3at
mS2VCDx7Q/UZi5hJLSvXTX4uMsDlyk3O4JclB21qmwE9yKSHVW0+jhSGNeeivvHyV5tcjxqtKxua
r7uu2xPed62oZtxqxXCqaLip08u4OOnpK1GrSrV5qtyVwIB8lI2efpygceZ+CLqWN26gP2fEGp7S
pxOjFLYs0wt6dmh64DQCxMxSiZVtZKHKa9uCjNTHPrWGiq3PE9vdKk4Vrh1a2fKkugSAgcfvPiiv
CjLFhe4T4rykN2XVFTuLNB8J4yJbq917CbLQix/b4NIy7nOPT0Gn88MX2GTrVe8l3JAvEkqN3HTE
f/LUyldNuq/u2G66pn7KrSW40HrWaeTmLby22UYxL8lsVflV1IecHB46qoOx9AnC0aMqaO0dlyn5
Q8oJ4M98RPE9RomaxqQQ77Rp4n+nScmoyaHSrOTQsGRTIZCKU1M85enBooOpM+HdJD6cmnpjN84T
Q/A8aWg4xH/tNesxig6D99RPvU60DqTxWcN42+k99n+CiIqDmbtBRaGzKbvuMvobOjHLgZQNtAAU
ENYqlRk/PdQcR2D1oP34C69dNYI6HFjonfIyRDdZcKmk+6q9ipR7zr0hhVWeiiHC3JXkPxWKCWw5
PYZT65EdOFVXFqVX+VR/BaJmS+0pxDF1WbUGucq5rgJKnkzK4LOM6hT0tx2NWg3V4A3k9RlFYFDI
0mBc9z7U6BSPMmAsZVH6vLN6Ot2ireYKXNfGEJLPss+6dWC5QrF4fz01dCuldyWA4OfjR1EnbOM1
1rB+lbh3FqnaAPUsBI014uHm0OEctfK9GsJFza+v8PJT1XLs6FtYdfXI4xy3xAeCnUsPuiD5FRic
bi1IBIlDYte1brISTx1ZvmVDmD5y3SengpGlmwkTPj4PBZiaXHLkmILtKyfv11512eXxukhjpvTd
qPPoq4BNN+RPe0fjTGsd1cGG+pOvIK+u8Y4jpNVwitKMtnKdvdNKDjJdK5FHqqviN8TWQqqwqJSt
onFGmvT2pLfnhd09ZsAUVggNxaUzhs2KwP8ylvTx2Mca64clzVXJUhdHtvj/9CTwea+DqmWBy/k0
3S6e6+dvi5/Tc/r+r3/i05P1e4W+VSXP2ds/5nmT/XY59P2LfJv/3Z/ofkUymwCWNpgRpvzvPj2B
Fw/vqGpi88R5+n3+t82fVJ3+ZME/hM75eQ1q67hXbWx1lo2Jj72R+Vfm/y9i0ifhjAUTWyF2qhwB
HGMKjDG5fzoAjE0HTzMn/lDyeXFxkupJT7bH2Q6FftWMbChSPU3mGlsTy0dNH8wnxTZOLja5T2/j
/3JI+EFc+7dv5Id9bGMBAxxtvpFBYzK8xiulhzd//BL/5qxVOYIgUdJkBKzYVn8Q1vCGlU4ArmOR
av/D3Zkst42ka/tezh4dQAJIAIuzIUFKoiRLtmzLrg3CIxLzPCSu/n+g6uhfothiuJZn09VRVa4k
gBy+fL93uAji6kEb0Gs5A5Mi35MXoSlV3h5wfXkvXi7exFIA5SFxs21afC9fboXbtoC9RQhGP8Gr
NecfbRF5F5gTT5tK2fHl28O9eoWkCfhEIXHPdCyTDuXL4eoYUVlFGGnYBjEkmT6aP/ka15Cp4YL3
9lCvLJihQlt48dDF55Jq0sR/ORYsCqIFfaqoBlSUD4ZtO9rBx8yOojDXFoAX6XM/40ph4mhNEmPU
fKaD1NXuhZOoFtBKxA+GEvGZafT6la9E7NU9AtcrOvJH08hFjkdl7thhq+V3Y83rdLFd3LejRyBr
MRlnXvnr9cNQdH5Xky2Tdfqkc3y2fqxMx/YC3RShi1JhUsrmXZqW/Z05ueMt7LzuEDdBoXhytVwG
fpbc1SaHUVcG6rOR+t2uKLPh85mPA6RwNO94fiaBS3CNC6H9CKj26qp2EwfkbkzIV9nGViT11otm
51EhQku3CA3sRydduCxW2EVn26RJNV56s4XxDGkxc3sG1H618tYP4lkuZByYyfiAvZwtU90smcUV
E+NXw/nLr6EDtn3c3Is4/4A59PIQ1ey6asYg+u1XcWI6oHShN0HXm7+ssMzz7a3oZGf0TUOlUiX6
MOW2ZMICmqXSNvbp0sm/E+P+K3r/5PD9csmzX7P6Vm+rwIdN/XLAYFjsYR4QxFe2jNodMRsJUaBL
q4ptnoPcbTocGOrdHE1iDLF8XCVwwnTLkLhM+W00Ra/PvPsTuwK/CON+W0B5gQ/+8hdpaxAF0fFm
KLROr6rGq7m+6mDHHtGfGco68Z3RFKP0RkSE1tM9Ggs6IRBx5pqYgRBd4bmqubXwkT00DfWTV6QO
WGmu9uOQthvONnK48ybuCazsPZoDvYUrk+e/hzpnfSkaDz5bOuML4q+ku5q95u25cepbPcmaXPpP
Dn5V65t7tnbTKHFmc2FyQD995+k6vhDUWXhA+tPFMmNQUc5i+QXpdm2rRqvBIo4gtVqWc5sITbXj
9Qoy5osn3hM5dus/f/ZD8MNIg5RdJlx0P0MCraaC3mpsKzLGjIwGkHQb9LWc38RlVgVXsI5I3/uE
zvgZuf6pd0LRwc5uIsHirRztnyp13TiBSh8a/pLuzXzpF/ChXF7QmrHCgFhWjEly+Uh93z7AUSYu
XGD0TMbqudNMvH4r8F88zmxH0idkRr18K3M85hmcX1SJdpFeDqsxppuOJj2AJiXFOuhvsnqxYSpa
zg3neoTTTeZ97bBGDauUWR67ZK/rkn2Xg8q/xBfBDh1PLhelB+ioW68NJ7dXfwut/usO8HoJOJz2
Qkqxpj1wMr781XxAyxrLxg1dJAq3cSLnyzpwVlRxyQ9l+XTPaUd0B+V0Zj4DKb+aRwy4ytQQ6EsL
xPXl2CqRwRTQvg+pLIdbSR/d3ju8RriObjDgSxck5hR2Ma8WCk89fO9SeBg7rFKCz1lf2tnFiFPP
eB20TkRa/BjJ9CKSE4AllUztb6WKbJyPjMD5NEYlvufsNtyTmim2f9TlSAqqMBqU3Lr1DTxXdE3Y
j1/OgQOXvGRik3SOGQb7X75HjremgXl21nF9N7g6ES6P0y02bBLLRjjcHXFo2Dte5ElCSLI9Q+DE
eCywLgqkSc7WrlJqUqIfswWnGx9KkF0O471LVGGxmRJ7+UW2j8y3Gby8m7ZCxx+K0sdkNV1Mld9H
hFN8HXA2qbeE5mEelC1yuQmKQqf8p1u25WIR4leZKVo2pH998ew89S65iy0HOxu1sRPCnXeTsmdk
+ngwRFuattknc4T+sx3Z3uUWaCK4TmPtvscNAKs3Lpb5HjNe4aH5I8g9TjUIUlavzS9njOx0S8SD
dy1m8lk3tAzqW2oXE81s4uNQ22coMcHkJDdLoWpwxtZAHRx0SDekCzvxWmYl6vnBNw9RVD0sZhZg
qjmM85dhCCxM63qj/YmWE/GEVamf1uh4V1bljIK4Ptu+n9HIlKHrNfnNnJmcVDx7TcoeZrThGKd8
fgxSAOdlEwDEwXPGtNZxq/paNAtx11OW9naYzIrbwhg36mEM5qDZLEsbQ1oJkkFd1+B7EXgsTt4b
ZRQ9eboNNGS+AubA5MUBYrpLB1UcUjxwYOJkYdLX6ETUVBs4URmtATJnEQQZdonsp02bkeu2lALz
ZVe0SwW5BPcUiesV+rVSmlQZWeC9V4VJDlI3FhXeDB6ZbHQIgjrBftxxvidco78pI8Vypp3rwdgp
5OPAdThS/aRzO4hbr8DlfWcHvfw1N1GB/cFS519xuAEh7/A2JKQzSIFRsiHAwi4eYWpDP/Cy8drF
/CHeV76aHvLF4ddQs2O8nzYqNNnyLX6N6+PPHGn33hqrHhvGRB2cKMtvojhXjz6XMb13SzcvtuMo
JMiLkxNJZS0Fq9YsjdVlYHA+kdXu//Ys7RIsZ5G4DrRZFw0KkGa6yQqgkS3B6/37cpDqK8EjZKYk
o4kN3+jp3AmXpNC0wGugyC+OVP4X5rH0fwVdE68T1QEKZ58mY9xMOpnsmsRdoh1KQ+du7oclDqUy
XHUzoAND6Z4bkXcYSzJHCZGnxUP7QvRY5LcDlqupxBnbUcaKgSaVeSt6N42WrTCmzmg2uZPWgb0b
pjIr6lC09Z1Mmsj/bZs6dYAbdY+NTLqQBYlzedTD3U6VFwGhFWO3lyUqnEs/aEkkSP2pGna2yulb
i1Im7SeIyG57N/YxjIegcdVV1i6QJNw8durPOp6Jlm6twcU/jdzziZN2ALilWjTMqzhBZIPV1yzI
J6dCtW648SQhAqNZfUynEsv67QJUOnWYx+PIAPsEqcAd/fMCFkY6fZcEiVo/2jbQ1bypZVmWl25k
6fyQp1XX3pQK0OB6yOJMfBobMgEVdAWjh85Ii1xv/LLlb22qRZXx/ZQa+OnLzuqrW5T+afBodj6O
DJWy8GYTTB4OS78pP5kDIOSGqBt/2OZGILrQnDr7Ku2abLq186zxMS2KYJY9aIF/13ZqW7jLw5LX
YGpt4aLpyBxjuTT7ufXbXdBhtJtiND4a019AljZh29xgcpzh3Kn6yIGQ0RgjkfYw9hoZ9uQrje17
piYB07BKrpxEqPIyGOZ8eXy7iDt15EFHWu8XNpJG86jizGzcr+ZgXg05nOTSy93xYFCaHt4e5fU1
gks10Yj8DwL6J4vl5wVaot3OrhPHJb3TEQ9+3IgLFvFamZDTm2UD4OzbA74u2hkO/1vceITvCnl0
vTZUR9GLkVQ4LlkRokpbdjZBKBwWS73/B0Otl3nIyJIe9dEbnPIBiDgvJeHcBfkQZJBvdIdRFQGc
f34556m4kVJs4wlFVfeyPlniliJSRXilZvbNPKTxPrFRO5IuSm82wTz/7Sc7VYqBAWA+Jdfw6qfb
yrOy2mRfWSSsZG4+Tf2xt3W+x3yghgTdpR9qPNDpGtvRRSXL9I+vnTyoJ3xUDBKJw8qIez5fFofq
wh4B/K3EarcjQXn0tJV5i4VWfqlYL2duEGtV/vLWyXjYdZu2Y2NnfHyTsfwq0jEE8DAo0+nSk1Px
MYjd+dBpMrFriRY7qdufb7/d9RmOx+TpsEtE9G4y/MtnTIs4yTF4xSlY8hJFTENBabbQaSmcfbxy
mwxqdnqkQXbVw0E4M21PLUkXdyvI7KvDlTiqs/u5Luws5xWLWgeXUeTaF7gkEeXaB5SLczycqa5P
vWKgQ9I8IWZgj3V0Wawxg6CUbimjorS9zYPSfDA6aYMp9FFod+DnsYzP4SYnBwUkxK6LIpTN4OU7
thcSzVy/kmHF9nYIYlS/EN/HXe3r6FIbY3Mx1b0482atU6N6IJYIxAEUhX90HbVmyqNmKtntYBRs
Bmjha9cGG+GSrnKo607cEnHS7YgmsQ7Cze9lQchXDRb1dZSqvTetJENRyM2tVXV3BfNP7J3WUx/f
noCnZoDH5+feCwYJ7vDy5fRK4/lOekFoRr17qGZ73C2WgS2ysfThMPTOxdvjnZrw0FhW2w5PmGTe
vxwvmFEwF0ZClomwSbQgj3qPai69bKog2lutbHhLSTqGDR6VV/7K1Hp7/BNnAiQdOKEWsn/yuo5m
YJabdVUMth0S0wI5VGFG5OoOL2xv+PH2SCfeLMA1oi3Wlr0eQC+fFClhkVvV4pGjY92kXfmtWtxk
l2Bbu00bDFH/eDSShyxCcdEjsU2Ll6NVWW7MS2J6K78dR00bcJy+owWncW7Drlfj/1ErlKPOlER1
9OzFnupMtcV/70n9/cf/w0kDnPOwXgZXoWNg/6clZf1rPSj5+LScAKRW5PjfVG5p/csE5Q4CtJNA
Q/a6AXaEt6r//R/X/9eK6mIohHIPWRSNlT+gpFG58cGfnSxUB6CnoNcA6mx87H4vJ4Tt9RGXozLa
Vhzt6tGZhyx6x/2kr2LseWg/EUqY6ra+Nu2xJWksUHq2d87ct5cq5cpfpkqTWeP+7kyYCUDS0d7A
5PJyIjDmu983eje2/kXTJ++g/FX7Trg/ajwbcHnVxJ80q25CLpl9PRCkXW8WFEN/5RGaF0D8zLkx
kgY9KbGG0bZ3STuX2mu+gLRg6jYakG48H8mIMPUupha+yPFk+RqMuOFNVRo8CEQhyKOtpAxzy4qx
SViM0G586z3p4tllUgVfDI/yOqUqQ6LUJN/Tvi2+4IpYcnfoQdBLL4dRW+XzGiyUT/onjZD6YHoj
poKJDQ+ZDPGa62GFy2uEf2+pShRS5Y1nAN1FRt1fYdLsDmsG2fy+62CzFNLDuy5Sso3DujTHe7/S
/qr60f2uVQlUvNacv8xuRwTOXLXvfDBTaKRZzYlXYr4bYXhXRrjgqxZiclGhlWLuXUCUj+b93Nly
2KhiKdMwjdumeO/F9RJfpy4lyqzv57n9kYop3xk4FoNQXERedFsH08c6JyW1Se2PRoQbDebXP8Br
8ZobrqJFf8MnEKbYu3mZsXf3NqmUd0mCf+lsTXQw+192lxrhhLm3QCwU2NlPX2b+TzByijEsEHPf
2o3N+yyCftQWZnTFRc7QO93k+qdEKRc2SzV/z5r+Qjae+l2LZcSsLYdFA+FfQrIbAoKTy2TmtPGA
Hq+HeMKBvyWmxdqnbYTv7+DNY31hei3+j22RZgsOEjbO//E6NUwrpU9mlAh5HlzDve8NHKYrayb4
b4zhU5hV3EcbPXKrRQCu4q3mVrIhYftdhNRmTHO3gv/DOjn4LjYmtE+8yAVfyUt8HiMiVrDoTpZd
qfyV0uBgoJ8v5A2CQ8UmHJ8+U9Wt6U8qhkqhfeengT4U3gU3J3UtccOY/4o0wQ+beY4prtq+y7pt
NPcYJzeVIPLOcZNhvLL6MSLizhRxtzELF2jWTibcoLUxjNG17IBAMB+YUNL2eEkTMS5ogLwzaMI2
ezk45aF08uovSODIrtrFRLBXIB9HtpcO37ScQDPgT2LYGZi7KYkJr8Pj2b7mumdfm94EiIRR6H1f
5Qnk8rG9KErrZk6ax7zX3PuJcbxCuL+1mxxDQ/lNWenXfpYK89l+PvSSlAcJG02JDD7SAL2sNPNs
j/FXio5KrmCdXAhIShrvSse13gzkFV7EeDneE5JQxzudjPX1SEVOEjmW6D+zijgwK1ZZfMWvdL9n
hk3mIE63wQdMys07RG75Z7z+DKQBzd2QFu1XbkLTHiqI/93rEQknrapgoZRpAxPPsss9CEx5FzUy
upk887fOBzd0Ju7+JHgJOtYgq2FWqp6shQSL5dpuyFb00nE/L/UIjdD/bOFv/zjFFVL72Z/beF+7
sEc7ssShTyVQBdXNpBH4WTgFXmX1PHzA6p2vXjvLHsSD+Au31HcunbpPbUamhTYzg9TLdNU1rLlW
LoDXzuvXsEixYPoXFxJ1flcEXyw9QMMpQTK3OajaNqicYiccuPilUXGP9cGm72RWp19xgpZAb76z
XEfDHMDka/gEWC0ikSOz8lrHegpzOS2XbifErQOhkRiMVu7obcJYW0b1KzPLBG9LYfwmyP66rn8r
M7FAj3FUEP1CcgkFPZ/S6JedX4h3KWVzvhTeTOiWkQgIw6Qzj/cVsULDmZLxqJJ+Osnw27P+plZQ
4Lw8yWLCj51+zhIwAjyu4RXHl0U+7jPvUEXV35DB/znq/cuyhjJk7an/d979Q1/9YDvKi5NUm3//
8f9QbdZEK5RTWAi6aNKoXv5NtcH3CsUa6Aaeav7a2vr/dY35L2oXGsQOoiB6C5I/9KyuWZGKf/99
90+qmleXB/oWaN0sH7Y/d/Rjy79xxAzTjpM+XJo6Pkz08G7UXFQwk+flU9wlSDUprTD1beOLLJjO
4AOvrBXNtW2yQmT0gGkTukd3paBDk1uouudG1pWQpSPSQQFz6VKjyVUOYHHtz86+iGX06C9E5prt
guft7A13mSz0t5TCZWskefMpGfDVtZxYfRqWudsqb9bv+hTmfR2b9k07EWaeL/CI3MWu3sMGKO+L
lid2JFFI9dLaN1nuEcMdsH2SYGf8od+4yYMyobijQUqxuSwd3ZhnFefdFDgdatK839bw4baELxk7
HeOEbI9Zf609GgAgytOZtS7cV3jTU0kNsSig/UaZfLTahZiykeOoxYipKT9rsslhHWKcNQexkSOt
iswfqcP3Pyxwjt83dp3/lZf+oGFA0xgy1fgla2a7vsAeqfNBuqv2QyShVdIcGQlidAOqAV164t6N
pzkGtE2JXvIcBOoxXZzQpT9yyKqeMg0VdnFFoYUDZkJQwy41uuJbMo9YCtdNbX43VQtfPYp0f9tG
5UR4x8xOiB6r8onDxY3FWJ2wd3XBQb936cZdjirNIdwu6JOS0TBbak+TulpNPcJhbAUX4h8trcPe
5WjdV5ZX/QxU289EAEf4x4gk42xpMhJUdaD/akacAzeB1fePTqX7uzZY+vfkcZTI91r6zHLUw7iV
dTfnlEU1TbpFpN0ucnqT6mdksZjtPhhbWn3W1NY/U9nhc9XiIRbP0sG6amjQQk3JiELEmQPYmtFs
GRRLvZfQr3LkX512y2Vrp+W9Yce0Rp2pXfILZglSZdkkgxMGFTxbaPhp7QDj9fbntm3abJMsQ/IT
0DEWPIoydnJQHH8zpsI2zbZEo7TqdXmLrfQv30uWbLc4+MtsoqaL1JWoBvwB+tSaLspI0NSoKnPc
pyjwsaRRfVlimcXhdVMNmVSbzk6W4NBkht5jtkPTyFuUdZfh4BTQF6jFzrM4lNWArf5WD6tNiONo
8x1aJBipNZEQ0ybLF/QBfjS5j8OUvGfxiop+b0LkV5lQ/V9GTqpVmHtV8dl0jOBrnOvmCs3qh4Ds
g0NnZN63wSn41zmloVGrudV3ddoM1TaOo2zaM7PLm7kX0Uf2nfSRblr93nYznoTWjfydOIW4Iy6T
tF0a/OPWNmmsMUkI31r6rE+3nqrn+0FLcedQJV31IjZDYp9bArsjs7/RyBThxoxilFeppg8Bc9fE
Ca1vs69kUHQfprzByTvx8VUKnYaQv71RY7tcx3F9z3aYmdusbTM3bEoac6EOjGpr0dDhOkbnYgzj
shiGPRUpOShFz93GGd2cSJTUvMdCiMiWPuooR3wjzz8VOa7QRtN4DXdHsz3MNKypzJc8uOk0yhW/
cspit9Siqwjt8IAmHSypaE0VnvuBMJnqdhyzCo51Os+kxVItVLtyoAlrEkUEqVh3bbkZYmgX0+QG
lxmGZvR/7Mh8nxURhJ24VOzTkTFHLB2uISSStdWMDKjQvw1KPVroKqGxM3sCOk2QS2wm4IZrb+tW
c3yVKxN7OkMZ3HaUO83b0anVBQWu80tLpbOdYyl1XU3S+1VVmGvhpVj8bmrSYKgvc5Qfk8jrq7ry
p3dNR20IADbi2+Dq4T0JJY67oYdqkGIM/W0+6HGN8eI4MTDmbsrtUrQQm0wxKwy5xsINYymqL1yV
CVTCSW767MVRjpmWXB4mfPt79uuBlL3WNtgAcpdE2cLJYAa1FvYkdNtQXTqBWvwdPHicuPLEJaWM
yDD/dzvTx/u7tPqvnI5XyBt8CgoDcMYncP2Y0+FFFRcnaWHXnpkSATI6K+Ebyx7H4vb6WXFz/zfK
8Twv49RJDXcDO1m8M6GRrOa0z1sHFS3PpSfzNpxd7yf6VnnrKkK6xzhyQtUk1buSuNgbq/F/5hZR
7L1u+1B0XnfIsnLcNaiOcJyEeKa7cou1Y74fJ8I9smSxLmsV0Niblm6HEKSkB7yo9yKSP2OyCYhe
s7PHxm/JkiWc7iLLkU51QqsL37bm6Azkd6IaWk9IOiS0K3CQpuZ6/pBRPC1VXldQMhRBwTphrRCP
G+0r3GhCkFTCrIdy2aXmjFNoga3i2y/59fA+eal48sBJxLlXHOGbk+SUyjwcklyzJsqroYeKJrq9
FenITkU/J7lnPfnQ0caKAHmieL6+/QNeAayYW5G9gf8zpDy0/lTAz59/HGE00baYwnHSiCYa1uvS
N8F1jMMbEsYo2r093hOG+gxSoyxiQHJQic6EBSmP3a5kb0ZynmtmMGYt2y4xVKhctPZ9ag7XeYxU
sR9kC/gyksfVTvIOulfwhSzuNMxAcM6USq/XE78Gzjt8UGQ72Eq8fHwTklBvjcMcWr2LfisJ5B6U
g0By0VpnKt8Tn3rV1tIjgqBrczV4OVQVDSLFgn8Oi95z9pU5CYwDhiJEK+7fNVVFF2M0o9DthQxN
k0bF2y/+5IemNbGSv0nBO06/tWO7abhqo/KslxnB/xzdVKRnbhTaugKGTd0+/IMBKastE2kB3/lo
apdp0OggARlIfK+59nzknQCB1ZYot9VJcfHObI2n3q9Yr1uwBtf2+9FKjh1rwCeVzIxistND0trT
AeiWbQbGL1Ul/pJYKqKYGyFrOUv77e2nPbpfr9OaOxtsNmzmPGQU6+t/1uF1psaw4CT1Yd+4EFFy
42OZqN3SF+ONtDUH5Gqb8PaQr5nvR2Ouv+nZmLHIYT4lAarROckv+05RDqgZhA2zYXoWdnEvSiHu
g1bcQoOT11ZAOCWenGJPenN5mybYRViiyc/MtPVycbTCHQB99jNueBa32Zc/iwLUC4oAp1EFpzhc
nMbZmn7/xyoNHp69k0VLnDSza50Ozx7epjKR9dgMYSOBTyLNTqWjYQ3uDP64h85QHPirHzVbNRf7
l0Phk+rWloPHHjy2eTUFwZ33SQmn8SFRRnlO0nBiU2KPoGGPDJ7He+qKPns0sgrn2q1NtJ5ZXF5C
YESK3VfLbd0t/vbMHHp9U1ybiKZjC8y74YkfrZoeS7TB9K2BFEg94vggBLq/DKLW97KJ7A2eKAvh
LG7mElrW16sPFLujFmZX43vZ5Xf+oFwigAPx1XYqYl/TrrDwePad6iHTkbypYxTNf75pQ0+jJ4yi
BQPxJ4+5Z++nmecxaXNckLEhRioboc2E3b4C/qI6Q7c5dVyR8Aw0BJgD6ebVZB79OGgsMYTOSBXS
l1HYYpq2jY2WEMY2JZSlLKHTCdh+ECNmlpfpb30ukYecW/CZr3Vii+PHUKUgYCEa4HgPb7RynYFQ
3bBI2+Q28e10DwcN1DClH5UEAKSrqTD6FqTJ3dL8HSf+B7Unx6TkneMDATplH61rhX6A+MB4CrHz
xVWX0KSLjITMjeEiXX17Wp56UIHhxLrBgVgerwATy/VB6GkMS2l327zT3tWSFmkICaEPdWEnodmb
42WzkDtlF0l8ZvgTCxDhDugYYzO9jrUag4ydLqmIiTORsR783P5eQM35PLZn19+JvRJuNiwOFiD6
t+NOfuPU9LmSiHzKsoZw2Gf1xyVqkjNM8BNnP7RCdhJMPKi8rKMqh+R6B3aCTeydkxBn5Gj8bZdp
2qkcdLoqADX+weej0iHnHNSHXfrlhtl4QVmASI+hzJrhymjMCQv0rjzkUWB/sESGj3UNha1MrHlT
9AQXvT38yc+3+pms2SYCwc3L4T2D3AzESDxu3liImwvK66ZKd1phf/T2UK9VCrSgbWwx0U6iPyOp
7uVYjvaGrneTKWz7oNmbVhHT/Ukr9OEKPNnN7kdX9DdsVEVIGyfbDESIXgyTqc+88qdveHTqYmeC
fQqSTI6qNfz4+XloDb7f+FU+hUO2cC82TSQbE+aVRRPDcitkdWda+fwo8dzY2lEzfVK6dM78iBOH
Cc13wG0Ubwis7KPf4EDhzJe0wdaKlva+rEYcMpN6Iem8y3akWBITBYFxCzHXPjPyqXW0fm+oQiub
Tx59cjqH2SDcgc/AdQ40dzY+2LpK79/+2qfWEZX7Oq+o8jifX75jL7UT1+EARCRPWk5EjuhG1Tbx
sSlpXbOogjOz69Q2iFwXJJmpRUzMUYFHPkI6wA4cQ6Xy5ToDGruwcEsMaXlWO3xGfnkzrOxm1NYu
N51zGqpTTwv3YpUuIsmF+/XyaZ3CcgeJsUY4ty3Xoqgu3g1DV0GOkeLdkLvzmad9uuweT2G4HgiR
0U0iLT6iNeXtEolJaXZ9WqWfcSpoLjOnJwuP+ELsKnLnnQ2+e1V2uXXfwMz4OBI0fYVgcN7V5AYu
CLcWWNiRZdylBFzDqfRyzVXOMn8smMKjFzKnZjdFlXkgQ/RDDFks2cRVN4Y2a+eGI7fZ//mEQdMF
hLJ2dvzj3YH0ZlD0tB/DpO7T0GxGtcsbiB5Az/4e05hzV4JTn+zZeE+QzrPKaFq0g98Z49Vm1O1j
rj5hPXbDfkisaec6dNbffr5TOy1GJ9bKu7SYK0dfzJ6hyWeiHeneTGI3aTc4lBpJU6XVcGaFn3y0
Z0MdzUZtRMk4EIQeOvbYXZaxVewgI6/0BlgFO4tA2jPlzskBMZOESGTCPDsmPsc9kxD7HyZHXbif
+qFPcFsszF0jFV6lHrnY/+BdelRYTBSW/DESkxHHPFWC2V8ZxO1Nnu1fiBboLGAVnpmWJw8LDi5Y
3ZT+1JFH343T0MezaQR1Hvrxuokch+TgbDrUXfejlV31qYyjlKDhpbimA5G5m4kG15kPeuqwwDwA
3M1xoLIec6JVlsxB7+BGAdXL2OOVjGWUkUsCEN0UlZUXfBmgT4VDt5zbaE7N2lVuydbKjR3rz5cb
m++pDolITBOc6nJvQgChq7GSTOdBXL79UU/AAtxPwVBXg1EudUcvuirKuBS43YYOtrjbaRivM6SB
H5lHwyZoMQI0xXDm4546Cldm8Eoz5xA+1v22kS/a2EzGMIjG7qrk6vpgGO05rv7JixHmDzBuV1+4
VzUeDCLswzxjCEGyCGUsf/YRIV3D4F/la34zVFRF48CT2JHRRjNMBYeTVtsWlsePt9/xqYX6/Jes
//zZppfRdaLFiglVJa3mIpVFTWdON/jDwM1Iqjo7UwWcnD6ADgQOwggEO345Xp7WfTOk7ETAL9Wv
ZQw8NMHl9Dvu/XPo9CmIB3cNqmigbhSox1Wd+2SeO7FIRECozDy0fqh0k+Ep02EWHhRiP4xkRlnI
hw44M7f7wkLdVQXWcEumcXQwoTt9GKKlOVNin/5h/ipBCVaI5xg4xUw1IAG+Zg15Xfx7Mut5bxNG
cIC+BRHeMfVllkHfRh4scMhczAvc20YCgFN0aWll3SnLSLcOMXJnuhYnPw7MBrQADj/tuGixjMLA
9A3uczcU1TsZTTcDnewDacf/Zrn80XV4/SKY/K4OB8f+DtAwPcvooNLI2AT287V3ScTWJzWSy/r2
BD+1U2KNwt0bxAOD4fWZn01wuTStJI2dU30Z8kdjxqjcqyjj0a4nu7HvTRpXdKeWOX98e+DVEeYY
yoPULleffrwS7CfPiWcjxzIwsmJar6dxt2aVud1OThj6Va6G+zWMCbGwhnshyFS9NzAY2UDz698J
2dH4jorousLf9oPFf+MytdMVmLTGKzfys51aDYWFZYSWEO2lndlIamfvK3qu7LBYlffJU/13OO7m
DoVxDG8UjsKWjZbTuCFoK+cM/kX613jZ+kGON142nzmdTm3cAMm021bPhr9zDJ49eTOUdWpB5lvR
huhiiQicTRUlpE829mXslcllMOI9//b7PrWTUSQ6K+4haUmtn+PZoG5Z+bA8OZbLKKjDhf11Lztt
bA1BS38uhPgn4/FZuVzgCYr958vx+pIoatuceakZBm5BKdPHQGqJ9/3SXVe9f+5ifvLQWBUr66LB
ReC4XmQrgRha8ID21KkDsVPWNqdo3ZZLjTEaTH8oclXQPi7aQDHJJKlv7aGtd9Hk4chcTGdOjlOb
xXpM+gEmLcy0o4UV01x2W23BCnUxHOyDLg5LkdjEAST5mQ3z1KeF5L7ejU0uU09W288+7Th6Knam
Fas3BxPqLbL8uXQ0+EecxWRyjfkf+yes5Hj6TSAdvGtwgZcfd3Sa3reTFF+zzjGuCKfPd1ntfqgz
fP76suViAFl6wY+nV/l70L5DOffRmaPy1Cpa+WygTwHYxPEpATbjVZrKLmzIXcMRfLY3pWH7d24n
c/7vaHr3o0jy328voxO7Fo0ubKzgOK8yyeNrOm6WZdExqjvZ6gpSQrODqX6uc3oK+qGRhwaBrg9z
+tiwyk2TYkR6NoSlQxAJLvcg45k9NQ+Qi+xwNKy/yKeeL52YaLgi1v47zFGmL/ikdt/fft4T0/jF
DzkqSEDxWipnnjc15D25yvjp+XO9qweVnIHDnxbo0RWdrgRYOAsGUc6xfY7rwJaz0P4gcp0sUii9
ocFa0S0/y7yarY0hiCrPA1URE9/k2RezT6pvtYp7CpMBjk5qxskHf4SZNwzKy+DJaPfbVMbC3pko
W6+gohD7Femi+jBLxF1uZZrX5LQjifeF1//VlhYRsojMk4c+KXHhJuoSuIleQfAbI1n2jCWdf8dj
oiGVtFnJH8s1Ye54npNeKFqDXaa2SoTrSfqUZOj52CVmy0dstJVCqYG+48y17sTCp0rGDWud/qu2
9eUynNxuStMRHVhUrsmQRaIf2ir2L00M7Dd2Z3X7P58MVOTMS1Aj2mJHe3qGG0ZQt2oIOzcK3mu7
da4qtyBdBpTpw9tDnahLAHh9Ms6cgM3zGJ4SXbMSb9biB005nUTS03snnrbUxyY0p7qHATXam54L
7cXbI5+a8TjCwJxYVZ+83pcvdaHHvdg9L9VMMu9ywn32Q4f/Lb6Us3P59lCnNhNK/bXHiA6I9sfL
oYYc/A29ZR/WgnuwInzn0YbCcKbEO/VAa5OJGyI6UiRRL0epDYFnCTZI4bA01oNZiesSLkq6mei4
nDmJTu5bVHTwTrharLvXy7HcoM+cTvg9LvTJYIbSn+P7MUdDuy3LRP5ousmxDpinxNPt1Jb9A3Jh
/R1di2FBzMrG6R9MWCpbYD/cdWhFHiHo1txWS6RoF68EwA3hqOIyMGDE/D/uziu5bmzd71Nx+dlQ
IWOhyvYDsAMzKZJSS3pBKSLnuDAQD+VO4EzMP7B1ztUG99nb0ptvVXdXd6nJBWClL/xDP47VmVc/
tmCdF+4YO2Ppoh2+eT2qWDfNEHIbM3d2mt40yMzQYg0GG9k0tWi2yQAoLWjN4swpcKSSSxq3MMCp
jfMvq/lNpzDNWkNBmQFQmLyYe2G/00OHm0EdEpCAdUNJcBtMqUDaCG9d5JYNffpyeikfuY0XFUfO
Ivp3XFmriEC2WdNq0dRtclVMb+eC7EF2WQ5awVLvNTckFCgieWZ6j51/AJEtRC+WSsiaHQ22R5iK
gifskOkIOztIgDRT8BV8U+xXtn5uio8OR/RMRYlX5fo/nOIstxUzRUwJoUOzu3TGzPYDPPL2g131
l5aD9+zpb3ps41I/ox9NyZpC6Op4b2g1ELZzEpktTKOoVPDHjF3tyoi0c121Y9NHnWUh3lIkhPl7
+GoDJMVuiM1u40xmhA0pRmZR5cQ7pw2694ord+biwn769Y7tGFj80B8JXTWShMMxKYC2ZkhjZeO2
8w+ZJvddhs9MpML9cqzBszE18SgPndsur4nflrB/HXf1WQmXRzei8rnJ6WpiJqoNb/ugwzO2Royl
m6braipIN8e8nd4Vsym/tlOf3Wmwe69QvUv2qYo7WlZql72DuFaWGOOWQkXyePrrHJt8usSguWgz
UgRY7eooMobaHlxC7F7r/dgsEMk3E3xtGkxj/mCoxfGIbQsiZB1GaOqYaJOk2hBJaEcpCP8b2bsd
zuXAxU4PZRyb9EWIlXolRRR1XYkehNm0kzLxWpUlHtUUNn1hz/11MmpyZ8Si5gApwk1ri/HGMpLy
JkIxaTN22N3lOvLnqRiLR+RJ5jvqySDLCyfZRqqBjr0Z4G9qG7D07A72Yms1g98SRzxrcZT6GLSo
nwPIVBgWG/ue4s7ezUaUIfEEv0R0rboSgATBBybNw/+I2jI0yNtZmm4U3tk5SnGYn6PwJMtmO1ma
c+aKPlYMQZOKraBRv2Ifrm4Pvc3CImlAHOmOjwZBeonhm029kTbqhHvuVk+ibBeHLkWLyQryDW6M
gUdNP7wxUFTHu3rA8nye1Lu56665n9sPKnazcM2S7qZuDOdW19PmuY5l+1A5KL1HppHuJuzp/c6W
4yVSXDXgE2xu5xpJ/g5Es19pNRrWRoELc2CI4dGuQYOg1DecWX3Hjh6uZgoFUL+dV4UCEP54x9F/
2YRlWHxvI3Q86jEQF2jG5Gh4Ru5t2yKrdHodHh8U6CAdLShT62oI2vuJJabFgm4YpycWFYUJEQRe
1mHo3bW1vJiq0Toz6LHCpoOIFB1skEWEY6s9PRCNzIS7JFOqmX1KSl6rHGTwRUeAcVbb/raeGhOl
76CiUQN/aMi65Ecs03HjZMLyAnyTNlE31mdKFUf2JP5kCJxwEgOpWOe0Zk/LfhAFTguBwGSuxzWj
MEfHG+uquHWrWt/FqfpRn8b2TMq3vO8q46NHBKiSltSiLbs6iZ0W6juqX5RskJBCzi9J9mRTwlcH
8fvqk+QQyLfAEyerhgi3rIhfiiQFwkDS0GoOucKIL2qJ4wXOBnRKksTEeFaw74J2fBsunlxYQOFV
ZeDRcXrVHX1fAlHQWpZJRr56hiEAvRh19IR7pOp2kWt/7vu22LamOJcZHlnfRIML+hgxVE7b1UoT
kKpJrzLKunrbfJhUE1J5HVRPauMWV+OEY2Sb5OnF6dc71vo7GHUJoH75xo5AN0MYdC8GJErurSK0
HoMsE1fuiKggbCxS6FliVFZB5nIM6WxFEpy73o/kVDQ0AIggBUHyuN7ZbeAiupcD7xragZpJE+vX
+NDkZ1712JYBskcHlzCQ2GX581/eNAzzpIOuO2y0XE7PYZSUGJ5y4zw6sMvR3Je42GhadBEpbXcm
MDiWY+GwtIAZKHMu2c3h2CoCdT18HSRY8pwuSKR2P3TMQZSq0i9Em45LeI85T0Mre3SciyAu5K09
qKV/eraPLeZfH2OVW1mJEtXAjigoW1W1G6c82NYVELoxxzb39FBH5xSdMPYtwhsUUw/fGPmIbJid
njmty3GrSUxJEY04VyE/tmc0g6YTqRQaLWL1QrZBolQlzGlvkkyFOgQkDmEcD2RTbyAhzbjo2uf4
lEe/orHgvATsG2PdUxJ26WZ5z1d01bK4UqUm0dsIDN9CSevMhB19v6VyAzeCUE9dnbbaDLyp62je
2qXMN+hhVF8iu0VOSHAWgonN4Im17dPpqTv6fiBUCEhQRgIjeDh1o4iNMpyILY3ayDdJMgM6UJzw
HX5c6f5PhiKOJReEibAmH2tyFopcmtNam6YXkZQA1UUitk5pFGc+5ZFMEHEkQnO8a5fMZXXQmc0o
c01Zjte6rN/HuQg2atWaN6UMrZux0ILn3381ThqNRj8G26jFHH5Fqiid04906VQ1Ec+zacONU9zq
rSKKP9nWSDRTUwQ/QfF5tQtwQ3SVuuOepB6r7PSsrL0xbaqLsVDPXVJHvyIoWFDHWFK86oOFKtxq
TXD9V1kf4kWMbn3WJOkz4uLNDsHS4MwxcqRQQuPL5uUwaUW1brUWm9q1wwzTKjBgKqoIhupXvere
RyG2CPjwYi8c4fjV0JvftSrui6fn8LVsOHEH00eFGxQhFbLV8NQO0hrFUqD+blLd6LmGaxDymqln
GBglhlEInjSKcVvt3Vu0qdXnbOiznT1Grm82lNSawG33U4f+qETz+dqKI8yuCHiuQJe7Z/K0Y9v2
12ddnbh2wm0Cl5OgPE/Fs9HCHQ61vroORrM6ExUfWwXc0xryb8jOwVY7XNtzlcTohVCjE5GYb3vh
3sOEVDeqLudbBDXPBeHH7hIcShBmpEhHD3a1lXSrjhA5GZcUSA12jbkYri7k19OTffT74cpn0Svi
wF3DhLtgIKcYFWquYaTRIGuK7VJTxuEUgaXTQx071lnNmOiqVIn46/D7Ia+CMPRITmfMvcTZTEp0
lRK8PBtL39H9RhsqQmT+DwYFrEqXDfwhtrSHg6Z6ridhy6IEs5tiYFRkXuviqhQP5jvwq6XvIE5w
eshjE7cAFBaCgAkGeHUwBVlYGXackSJPeXWNQIp9K7sg354e5dhqJGLGjADqCiWK1YtNs5obGEr1
m1TLrX2BSOw2hurrTVMlQw/J4HMwx6OvhXeKurRvaRivpm/RIMPnl2qUUwlrl1h4KHaIFf7BaxES
c9LCtl26bIfzBaRbS6IeWfRY6bqrfjKXMMPKF3smJBScMjwzWce68Q4YBxRXAZcw5mq2aBqrIJjS
aTOXNnBtKP77TIntG/R2I2CyEIEM+vKLLZOCUJNd+KSewR7Kx0c0uM/EIMfmFOgDC3VRfuU0PHz5
bhwgdSOltCFP6r8ZZoY3iG4PXmwa5UYLE/Pj6TW0fMx1WiuW9I5FpFNbWB2eqqyCILcHxstK5Zam
POWnWtCcTOAV/cFQi2G5zp0Nj3r1akUcSIEa/rhBssDdRTLs9plEF23Eu+IPwisavMRxgMUJV1cL
VcuyCI40nMsqQAK/QKAcDy70LRTF/QPmLCQ/mLOsIPiWa2m8shkjcLHRhEYCAmGJhYpQjU33cyZH
eabyduT0pDsETAMIHJImazUTJL8WAjNDaZFl7wxkID2ZVePO1kMMFnpH+LT3zykEL4t/tUAIHQno
TI3Sh75+vyHoY7TZOso6vWNsSzVBMwNU+UXZwLnv9TiAaBGhdK/N7d4NeuMMZefI+qSHCxAY5IRK
OLSayQpozjiqcJIH5FB27gSJEpsBrOmC9vNvLk+wt5TYIPnpiJfSTz3ceX3JM+iGQ1E3m6z37YDU
w1K+fMobp7o8PdTL7zr4qIyFfCxlJNqPC0v3cKzEghg7m1oN4GXG6HRIW4G6v1IioTEVJTSZouj9
dOrdLznoitt+0tpbzQnpzJsOzcEUBgaNOoTXP9pBCm1ZmICUzoQFrw57nhGU3UIkBtPBpX34jBDt
6zw1qbXmipE8JUS7vtoW5rvTn+JVcYJRFkYWNCVo938rT/5SnJjQPZj51DXu5813pcc+NcQs+M62
gEqAbAm9AjTSXdsr5zLMFxLOeg449tWFU8JhtEY/JwK8RqMy3yKJwssJIcU7OgsoLo217YeFkm4Q
zUse+xQjyLQ3u91spdNlVGF96MgAeIbRthm0XkymCqPDP11JXD+13XZTzJa9xRCg2aPcY19jvCuu
izys9laIZn+g28YWsXYdHZ00vbL12fQwnDDRxEZsbohC4yqrtJhqTX22S/eCxXn10ohvL1kFpkhr
zK4TcDAbZtxssETE9h6ZOp/CvHpXZu19OIjHxYEKlkSgbetZz66GfOBksTFD6ntH30R5pN1ijSP3
potJkNQU98wR9+r6YznQWFi4eSbqHuuWi6xENYnBqGEWmT/6KXTvXMRKtrEw3zeLpMuZNX5sODqW
EMUowwHOWpWnjCJ2A7WJkVDW2/RbgYPARd+aMdxmQ3hIEJ4LNV6dZrweyT4wQ4JfsH+r2xYzMrPo
gIVvJvRz7qKu0TxCfPOyEmN75tWOnjGIw4L+ZUQgcMu7/7KzVPyeVLDHGHXrffFc6MO0GbOxuYnL
Nr0XdV9txdRaH/VIDT/PSCV6Zpy413Tolcew7sRVZrRi+S7xDmDVl9O7/gUwu1qHKJQvwTiG60Q6
q4drSlvJmhRg5WxattxUSQsOUAtGnJOzMHgXKZV8LNW+3CQj3TDw0oiRbih3o0DaJE1Cu02KCveO
MFPPZAvHvptOKZ8gl2IJJ/5qjoo2yNAu0hsMGvr+Q9Kbo9+IfLpptDHazY3sb0NLKl46lvO2zCf9
KQrHFseFzt006qzDP27q+wnGum9hkHEmhnp1Gy+acSB+dNSulyLV6lCm+xyQbrTtpgvp6PdOaF9V
GOnSKIyjy9pBEk7Eyfwsq368qEq8bE7P25H1y8VIPWCZOfLgVQgHUcXSuqlvN5VAIbS2x/BBV8Po
mmZB9vYPhiLyoGq8ROXrClkHHZAsvkQ4oVDUi3zGs6YHY+DnGAn9yZQv2EW4zkRx7M3DrSISI7Pj
GZcqEQ+UF7k1dnCewpuiH7+bdlxeKUZg+6rkGewwNHZBHWDzE/fJJrToPo4VfGi7qe1dXOGQc/o7
vM5OmPJfH844fLiy16DUwqHnHsb3vnHGjwjgGrfjCDcIWgE2corRz89CxxUGk/T6aVYomSJ5lm9b
PTqXTB9bAb8+zWoB1o4tE0UJUNQT84xmVNP6opPzjYXvx5nFdmytv5wQlGLpWqyFA61K2nGYom+P
TXB5Ebt9djMPFXZAvS6/pY4unxzk8BAk6MqtnKfoTA5xJDLBLALsDPWX5QxdxWhVZFfqHLfNJtL7
2AvKorx0h/h7rMfNg0KD7sppLfcOqnF8Zjke+8R0eymyL4USqn+HEw5vuEVnruFs1IMHHBWoL6V5
4yOFcw5M8foVKSyhwsO31TmO19u5FG6D9CriJO4YyLfY3uAtWwJioRtn7WNaqpswRgRMBOY56tmL
a93hBbDEfOS5JqQeOrmrk6QOwraPwqrdxKFzC+UOPxz8RqAxVM4mTtvrRGgXWRU1yOgN5SYw0Mlq
FnXLwhDjQ6LLHtS0QOi3VrM7ZNECcLO6eeHMo7XF68bakEYHnorYDKYMVo5HvNNmO6rSY4WgW9d4
QdK3X9IyMj1nomk84Lpua4V9rWuDfI9Wdb41M4STiz6n5tanckdxSrvIMZTa/fb+XvQISCCpfMIh
XYdkwoYHFI9ohjVIO1/r87LiFrOjvpuKfd+gRqgnMvZm+5HS2MYFPR956mRbF7EB2/r0w7zKMAmE
FhkwsnMYTfTYD5eeg5IBOn092hKYZV52yvAxbBdl5cHEHw4NtC3mUPbf2/y3VHJvY7zn2/JH9z+X
H/taVrKJw6h70az/z/+6r74XT13z/Xt3+7la/58HP9j+75c/Dr+Xiyj/wX9siy7u5Nv+eyMfv7d9
9vcgP//P/9c//GlAzT2KAfXnbzni8HHbNfHXbqWl+3dGc0JL9x//8e17k38u/q1NAMSbpRH1U0/X
eeNQjqIopi7CJy/EkZ96utYbNhThFJg/8Eocmf/S07XcNxxhS3a1WGWgWsKv+0893SXy5doDJcgh
S6HyN3wCltVxuKcpWAHJWgR0SBzXkZM9ZH0Vx1G1CToN2Zfph2zheFi1LLdc5OX29Fo9OhqFZMID
YlyKL4drNUrrAhxjVm0oRIxXNuSquwKPth1pxWM0KOYZGvTrU5mXQ9fCQK6YvbqOWMPMGJuhikG7
RELsFbVvEME0kxuHXOHMzXNkKLq6VORRfcFBaN2H1CWI76DskNt2p/7KdPN502JSeG3Jsx00yjiv
J83lelta9NSvkD86/IyBG2KXoyLyV3WiGy9n5GyuB4xzfhgGyR8+AUpaeFTQpUFmDOLJbzV1/oKg
gPp5GgcHjwag7ihrxFPz1EiVY1om+ndZysTYqy4ehF7f1PWXhaH7ALw7D/y6CjhZW2d0VDCiYv6Y
AsyXHu5sKEYOrSTgVpTSRcjTmY3RX2Ts40tt1p0PetHC54AJVtReYtb21zB2x/gC/mV4PU1mLDdC
pmHjT0YWoMZf4LI2uGlHkoVh3Y8iq9W3dtMpo6+CTir9UUXNfLYXpc12Ed1M7BiZxRclTuT4AECD
pSt39iLVyS9EtRObVRQ8pbOoeQYvyp4O9l8Wxrm6/OE2/URsgp2hl+eJAm3rRR00eVEKtaZSi1EA
TXJcI7pOfxvCtPqhtpONg5g1NHI/6qN57RYygwXVdHnnxaSRMV3owf6WiEr7ZDSCHkY5uCg62PCl
IzwJuvkbil8Nrpsy0BwuvQZ/J/Ym0gNpbOnypuiMabwocsMMvIgEr/VzBelZP2WLll4TmW+x7+hd
rzPwx8Lcoc5yD7H6ovb7YlR2qhEqYtu6g2F6mZyL/ApHSuPKTPXka5qO831p6sMDznTDhzLJNVT7
kMB3to4ItWRBHttylyS6+tTLNsHyEJxHs5UZwAtXThQ3cF8sLK9tnLbzNJkMP7IOTKTfVSB4vTBX
q6uKWFxeyEr9AraldvypoPXpmL1WbjLRRco+DJDr2o9Udzvfraqh2KpTGNARcZt7U8pY24yOJFNT
EWJ7ANCmvldsEZv+kIYRBpYSYVjUnJBLm1LT3ckY0ypbH1p9Z/X1zPJx2ri9yam8SjT+K1RqTx9i
rwEynNbUnmBW4AwON2wV7KldmDuUhih42GO60Ub4f3RGMm+y1dbTgFL6USpchKHjwUNQvL6sgNh6
ozuFj6ef5HUsyINwrWBSgeQavefDcyAPHAtXAuiWeevW25oW0K4ZyWaqfJFqpBW5aYq6pLsrfz+l
YGTIHsjVLISq9Seo1CaQWR7WGy1JS79F23VXKmPnG3EQngm2jp2seLHRx2c09BRW2YuNgazWWkZF
7dSZ9y02Jzvbpl9cNY7cnP6er6HbzCxtMoNLwwQIsQZFz4h12bEOd8MocE0SSp1usc0JNzq4nh2u
7wo5pprvjdH83GlWvW9Q673DIhPVkEiYO2yWmms2u4rDraH7WoK/ydyO0bvTj3ns+AelRI19wWyQ
BhxOe82TN2OoVVRfSucilXSC4rDs/uC7L18BLAFNrVcs+dGi66otXN5i6Iq9YSk6qbbQvG4M3e3p
FzoSFry4ZLOUwE7QJTl8oVA6mMgGvBBFnuqxV+uu8KjQuFc5piu3nEz6bxcqmOfFF5JKuU4ndpUn
jh2Q1CgzK5j2cb4VdfKDun20yQf3XLp2bPUu5VEDwNeCzV1FPGpUugoQpXJDs0VcCLh7Xp246s2Q
WNXvtl1YvGDsmSwIX0u4s/qKrBZlOTg3VhWPAH9HdS9mlnHZmtmZZsiRNJ8AFE4ZDXpkS51lQn+p
Uzqx1dhVwz4pcFq4zMIZb3dVPsoeO5mB4ORJTcf60k6QE6z06Mwuff1JFyFBKllEWdR99NUndbl0
wdkiscs/DRCfhXI1kbRintKd00B6fcACboW3AkyJEB0li8P3tOy+yyLBSZ+oQB7TeLninMF9NqK3
iem+DfrvRqnaZz7ukVNoIXih17kABCDwr068WdqNiR47XQ67M3dDA6MrInu8Nlq8cPBKFt/GsL4i
xtNuuPzuU2vOL1xZtDcAZJ0PY1aY10FppjsrnozPUVo+OjEOzy9b9rcywP//cjtwEAu27d/ndv/4
P233vQn/8R/dv03ufv6OfyV3S14HvJ0FSYtggZj/TO7MN8B3geEbFCmBnx0md1SKFjNVKmTwYRbw
wj+TOwfrOH7PS9qy2Nbqv5PcLTvhILmD2sWlD4We6gCV59VOQVcmU13pZBs9D8dPrl6q+4boFU80
aiRb2wnjvYAL/fTLF3v4+/f/Kr7+an8uo1KeWlpCKK+vZcnzEZ5IT9y5EXXa7OGEmDcNa3qvA8ve
nx7q78r++hVJ7CiJUQlm4NUOxfephmERRhtZNNUzptiJ5mvGNES+nWj2X20Yi47oGD8MItcOf+c6
VKKHWCR6vndypXkezTnMLoNoFKGfjvQXt4UaokODf5JAYQ2xd5JGeqo/8thMwru+riusICQ4E9+Y
6jC6KCm/aF5joAiwFThRxP7gLFbGVdFwUMjc/at1ipASVj2SiYZFMeUUudLkOWon80c5DCpcGr35
NGZpFRBI6vIxrzQ33SnmjEV8lrpNS4cljz4a0VC/HTrDDWg+CtK6PksbJpNDfifEbImNjoPZNbpH
wbgtR1FnnjVX6gerWJKf3DDCt+RQM49PWXJjhQpFIwWS9wOhe6b7JFXG96HJnM4ze3C1OFhlyZ0e
CawB8nTInkK4VdCaVMCBKcYm1o2jBYAMQmlWOHznpWn5swn/dD8YWZXehoVDw9Ryk/FmcUL9lCuT
jtX6lCaPRbCgdad0np6xAKePFZuhXXk5XhiD707EeZOhV7UX1V0zeEYgSMRECSD8zh7BSUF6jStk
eDAkQ7zIabxudipY84D7ct/NLfHeRk+ZH2xaO7oy0eR/CBUTKRanMNXMB1UD5WlCd2nmOA31fT7G
IuSD5IYfxXbY33ed4nw0csscr/G+0mu/TZoy2zQ2fvWYeidA8DXqyRulG6ZHqjRIG6lkXR05XTU9
OVxJhd8ZUcAyCkWGkX1u8zjwoadPwo5B8CtNEZl+IoJovm7NscmucqztvyoB9aPLLAlLubUaOf0w
Ms3Bt0+MWeSDJHLcTZDggucJPOVYFVIZH83ICMttZ8bpHcrCmunrURrVVwFaxk+APg1jiyxIF791
9bA272ir0+Ry7Na6sF+yJeclczJFpzSX1kta1c+tM3PPvaRc86i+b6O5f5heUjLrJT3DM6G5T2Z9
tnbTSxYXvWR0+Ut2J14yPbdAta8CWkPeiBuIJOFvqqv+JUuMc3N8j4tfesshguohH6HByiPJim+R
BTtp0yhKV3qdUxnvXIzQ3g7ujM5rMKj1w5xOhevlGOJ9RzRYxwaScjI8PQE0wMuC2f0yVAkSDlbu
YiAyO051LcjKf4is02M2tV19Y9klBQLftv1XUTUpVN6OAw2RBlt0W9Eriu4hglLl9xoXaIUmo6RM
4VlopeJvN5Ob67UnRpf+hmVkinWvJXzea+L/NPa6aIpv+txoK2+SiZosBoLKZ9cOoneY95RfqYmH
9MPawL4ALTyEvuZEgYKjmVHuW4l5jm8pJeY5g5V2D3M2BjydbpSf3MboqfFHrfpxjFXzWVCLj/e4
laDbmTrWfB3NALZ9pQ5RZiAwwEJSGZSo8MNOKdrrzpL219NH72syzqIsgMjwAhiH77RG4BWKA3i7
p20VjQDV42KYtmqmI8WT9PI6xK/tBo5Bcj2h+3w1KtONOeCgcfoZXiVCPIJNZkIGuMgbrEnh8Gax
McXIB5BdNl1iV1dt0ZSOziRCR0eh1raULBE7fqnG/RLsgvxL2cQi34x6313EkaQ+URrnJAVf5UDL
u1CrpFOJ4h6U5cNQ0+iaiYgO+1EDfZkbPIuGS8Qww6vYhgvgaWXXnrk7j70WcQuIV/pV9IfX6YLZ
avqM0tVmro3msdPAuw6VaC9OT9GREATyJQ1a0JFYTGNqe5ApyDJMqVJEBfgb5TaDpPdXPiGwFltl
shGz+NRBlT5Tnzn2JX8dchU+54nDkTszZJ2m5kU09c4Vvp3T1lW5eTstPPeKr8azVFIDADoL7hUM
7KoKowZFX+Whyn2mN6Y3JL3rj6bTXJhZTiwSl+ZvsxoRrwECRZeRliPL7/CTOlExt12CD5OhRAA9
msq5ojoEDNs0zkEXjFexHO+GyBYtLhYJ+d5qVU51NZZ94uTYmej6j1HJbW9Cz//CJOb60Gnuh9kp
xa7Is9x3ZsxM6Vj2nVeIyfngUCFCjap3txRTIMKKWt2hs4NaTkzw5TWpmtx0c6S/m3Uju8lkot0g
PpT7Jp/zkpOQI6wLQnRm8IP6bCPOhrdUXv7VFKnBqdllvpLo4qrHFs9vjWHwsX3FaUopz3kJHf0E
SwHEoqfP86+C6KKqdTmxBzdxPtk3o+r02wUkshNte05G9VW6uXxthkFwgixAf0kMfzlp+gnTYsh1
OU6d8pM1iuLzGORyPzvcA15rO/nlVLcJBmVZrJ5JOl/tU4ZGeFNDcYu/EWg9XFSFG8nSNqYcYrAm
t1C9Sa9xAcBxrQp3eQecA+8NbXv6cDj2ael9AXVaCMuwVg8HndOEOgyook1Gpr1paBFvqJa1VNuL
cxYyR4d6gWijdbAYUxwONS6lvVAnKelm1/CsyKr9NB4DzKBgxJ1+q2PnAfI0dGgoyID4Xf78l1mM
IBqZ40J360acWh1JcjJY3bBV0ijaGW4evD893uubmLlbfHmAXQF2Bdl8OKAy0W/TnZBrcAqTxsMR
zd1hPZ+xOZTyZgwRxFMmjP+WWu03oE5Y3qlJeeYufk0+520dRK6WiiG2jWvsKfXBGALyVMCzJ7L0
EoHbcUFpzQ+roSqAQhTuPqXo75mdmt/mZu3udEDzl70+zQ+Di/FaPLrabeWI6uPpD/RqbfNk7F6D
r8OeeuWTNWUBnPmBC9zqCY/LqlP8ZNLlpegDA8esKNpXdRqdOaVfrYLVoOuLzwkN1LsVsuB2jLcx
vn1e0mJwo2mdvi+EOKdVs5z6B4nwMh7oZAT6oP9jlXS4CAr6tlar1sVGV4piC/laxUF00uixCRv0
vpt7I16Tu9AlzzUmW//drQxphg4Ey53i+aIrdzi8rPPesKkYb0K1+lwiwniLnkmwCWfsz0/P5qud
vNBzFnodzVYdPYvVSdW2VTmHAx/WDqrZzxLQwOMYj35tneV6H8MVAljmvdjOCPKs8Zim1HQk0Agw
G8PoW3/Skvo6D0rQHFlqYeleTx9HNy8vKJPTf+mjH1aVlZtoGIurMAHMVaeu6oWq2XpOK89C4JYp
PZxyvgTPRpmFgi+tmMNvPgtncIoX2muPGCMSn9+GgW5zrZTmvoGCSL5gi20IMNkrOtvdA1s3N6cn
4/Uq5xEWJTNwvzzDWmEsTFQ5dTHXhpmPcAnxg70faxdBoWkb5252cXq0ZRGtX5giOsVtYhKmZNX4
wA27xbaRygEeBtF1VtrRu6Fv4zOjLAvo9SgvzRWVyHgd72e9FjmgfHmn1LY+Dmpqe66R17euU1VI
YDvjI32FCm+O+Q/QczQlqCUagNheX1JyEjKiBMWZEWrWBZGd2BQJRKIwTsYLmpqoqYD/30yYAu9w
fczOXCTHJhO9ZiJKCFXUJ1dHiJ6kWVCZnJOJZsxA5ZwPNR9ul/V0vZVIPxOmH9vHpDrg9Eh3QI6v
JhOiuBkVMSfGzLKZvLIt2iu9SOO7GQu4v5fpf+1qNS0A4rFfdsiCi/qJYrr7nINiuvic/bsy9T9/
+GeZ2qCsjCkXOJ8XKfdFqO5nmVp7A2YFWZzF5W7RDGHAomy66H/9d8t5w9FCCEMTAmq4tvzQP8vU
9huSfgjcwMFhw5P2/E6Z+tW2xk+cwBo80OKtSGPp8BzjXHExiG3QrlXC8ZoaQrR1h/aczcqrKGAZ
ZcGm0lxhjLW4pAkMNu8yRumR1NiKRU5NlE25z5setZBY4BVq2uekmF/dygwnOKEphS+UnDU4b3TC
frBzjK30BH/EpDQ+qcOnhYi8ceeq5EJRvUTJLVhLZzW+j7yvjRQD9QQAsfQfVrdDUc+xWRU9JU2z
/6hRwrjCcjq7UWSCOaUyKvgZ5+nlL8vv4e9D8nTpn8QbnW/cGQjp0S44nEkMzWUdFgbEc4qe9A63
bH0QLt396WGQQVmf0bD6KSdQ9wFlvhgGHA7kJnpErKsYfjU1RngNOFHBv5gK4qVe19ThYiMlzhHg
IH6gcYb+xCwNpCGc3kzqi6FI669RJfJqH/Q1VK4B+pjX0HZOvLh0sFzqew2oTR+U5AqFnU3flDhG
si0JrpAizZOrjMrW5zrOgKO0wxwGSLXGQ+6rY6R3nopX+FfQoOFTWjQ2jkGh0dwhtVXcT2Mtn9ta
9G+1OQ+mndWU7rfcTt2HqDeAbAl48c9j7+TptomMypvFNGMXVkusJeI5saUflE3xOKSO/QEJoVrb
G4myUKPDoia8rCRKsXrsdFcDlKDYc6p2cpHUStTY0yD2f3HioX0fd6j7gjwCnUswGb41BlEvWrNt
Wfg6JqYTQgBpqvj9EDihn2msXyDFhal7Tp87Xl3U3UezGrN3cxXzi6vqL84deY2jurC9MExxvG+A
Bd938VylnuPMVre1+tT9hABh4Y96TDRUj6X5NAmNVQJBmT4LBA4arIpUDH1v8IBYeI9NiGz6NEVU
GI2ipc5p53TPW+SnuYbLyFF3Sgb1aKuNafEEEoLSvJGp5Q22GUXpaUE945dNRfiWuEWj0prbUedj
GCyxXU+ymgqtBkDq81j12DIPmVD8uE2DzyY+Ywi1DZmp4L49d09R1CPVoqYlypbOMFvNxpzk9NAl
xlAxZZOlIh0f0ksIGydrfNj6cekrdCtuwiRXL2Pq4dcz+8XCAD02/xo7fO2hD6LJ5uuzxPshmePq
Opw6VdsOwMsHz4oXIxprjuuPaW2Yz6o7BRledaPjeEmv6fk21qzAQZKnaWLqPvn8oVUXp1+roTHd
tACTy7ZJxI7StYh2+GtFu16tcKpVYLx9d5JhUjyK+O1bhWja8SqlEaVHR0e/LcPGfmgi3E6BlTtA
BZU5FXIbxVI+xBT5nqSbGsq2NPP+m5Rm+iPOOtB0bWhLa1tpiKT4ulYt8hcYg38x0jiLvUY3pwcl
GTLFbwt4Ob7I0vCn1u1vXfH/VSHJi4Ylx/uptnXz/UtT/je/7ItOHuKZf/7wz0DAeoPGkY4CJykv
ycOCR/lXv5q7nDMZ2ihtZ+qY/woEbPUNugHAV9C8AkqLteF/BgLijY1gqY5yEqEAuk+/FQgg8nx4
rmOsZ5BDIp2yOOuAfFhfWoVuR3MSx7iGafReBkhdsT8tzZxdoAe30lFvImFMl3qfzGgrKigI9sBG
7drvankjqsC84u3vIFe3tA3rXaiOGqxrVBXKuM99JTI/6FTafa1QqsugtLa9lXCKmqVymSBy4WnW
/+XuPJIj2bL0vCF6mWsxdRUaQEADEzckEulaX1d3Yb2B3hi/eGVVLLaxaVZDcprvQQRc3HN+2WxX
pa/uaQaVPBe8zkdvOrqK648d/joOiUDJ1ftSdL8piYBrGe+mYC3q37lxP2jLgaE94AV0j1ig8xe5
RJ6Zr77UTX9TnSd30Hbp0EEXZ8oDQWJyl5RTwNBLVMyNmqpNpXxP1qHy0dpj0FHWzBedcyJzV0HD
Cpml1y/ZasOsiTdRT3tdGR/NUtl7Be0OKqec8F3ZBf3kvKq0XrAuBI5Guf23NMrzgHJUbvd2+uaU
bUzWFaSl1/rGJovQSOaCVRE9GSj2ZZLuM0zKXqqUtekrscY6Ps6trwjcXxN/wX/xgH/55mdG9+MT
niXuzNX4Aw+DF8uWiz/bHKZzsfp9zu9G9ON+qqpfRJQIktmq+eS66IHpSIrH2vD1Pu8oflGyyzbm
94TMmz5tyM+JXTZ7GLPd1rw02XSz70WG2Iq4r1PjoV3QvZpqt+4rr892TUMe5VxAvGXlfCZFnOPk
JgMogL6Ok8bJOCtdehkTZYtdOzn2nhXooj1t6ygjp8EosuqZftcmmb2bGFev6ZDYPjkr1SHlSv+x
dEmYX218y6R8z3mUzqWzDn6XkyQ5uI+eNeTUCfXWUYFOfCBKdcfzdK831j32+0vB4bo2z46afmh2
tjNz7egp7UNfmNhKi3sTb6dfjcvF3Wqclbl5IaEwbPvxm3i7QwPWiHNZXofavdB5G/YGola1Nfea
4PpRDh6ZqakEZi+flqlrfNTPO8VKfauT8Vo1xIyt+nvj1l8dtsdw7UR37ryCOdQqeXOjpDJr4xcL
IalnpRW5RpaGooNxNmYV+6Rtf5hzHhPu7VNrl1AAUV3LmvBOoVbEM2zGfBoIGfO32uUbYbDME1/m
3uvqVL1fwewf3LI/ZrOXBZu1JWOoYNI6bFPnmsEyiE4PJ6QHNBEu+K/9QbiF57uGdHo/UZczcgOu
kfPcytUJRrvZ3gTkPYW+3+rNK4ly9KHI1qOZmEusbX86OX9YS8PwY4/JfVd63SHd5OZn3IuhkXYG
z4M5RM7Gk73p8+RviDSfdH3psIvB629l1QV15wW6t12KbVZCVW+2UGuy/JS4LR9BMzhLUzMy1cHg
AlZ/1qa4Gmn60Q3TZWDYcfR2T4L8gscP7rwsioOd1R7u7X6iVUot6UNqtjt7HQ7zLQcyqbvPziB7
C4vP+nvMxiJY0ZFcDLVTT3rLtOLInuG27MAulaz1Yc/XsErHsFL7YZe5ugyavKAXYHCcwElSD7lG
N6WHIZmHR3XIqCXj+4ckU433Neh/wOCexJlCJDHhqIbflsN2QkEXOYrwq96Idbto92PSqaGw+xi0
doM2M+yeiPr27OE12+QHZ/yuqIdjscxVMLird5gdNxwNcwj6yhsiguDSrzqf+rtcaS762r4n3mL7
Zmc8F70bWUVDCrOz+vbwW62dQ9p1B3ckBRc705VxaAmyRfstbu8o29yKuyLt3qmT9LNhFL5REssz
CAJ0AiL1lsDo+qB3cdQyvPu9XX6mjfdgqbeQ3sS+wKQO32RgqFm02QYmLXuQ/S7pMveUc4C8TqQ3
RGnRF3lor3YTiUJoeET7SQ0c5qBvOLCVT869oRXqkxS2vu+r9nWSrBlofPZqPdLx0u1l6hTMm7pW
8oRVxgWhRxIaRGzt20LU+H57oyHytCwiq0YPOtCnqJenXrp+WznR4hgHPV12rY4Macoe0PCck3x4
Qv0cq/TZdfWwn7C+jX4rDSMPhLc4P2MnUhW90hamS+X5AJUIBzxfNxKcGfZ0p1urqd1pQuuWa9Wp
xcWu+pRnMrvFDLXGJESsdb9TlQgLM4+tqqwRWfSXSdfiXndrv9PrQ1Wvj+bgBA3qbsoRDquHNEMx
P6aWG1OoZ9MoqNuZEl+YtMZiMggziy4Ab6Rtsx1W0xervF9dZw1R0lCRMx7LIeFlkScPVT7m/sJU
6njlXpu1yMuWHZAiPRdjnK0Gd7NCWXNqRGkq1W/Ky+aHxiyYgTs8JplZ1IzKtmJFatGkkXYrzE3c
0YlqioKTm0BLz9hASpM/Te3OZjgswwoFYVTPk5WJg63kvCKz5ryNytm1s6twzPQMs3rpujoqpuHS
MAYnfql0JN6Q3pHASGatxTk0ivvZddNPvs39khV8AZ8b7RW63sytgjXbji2dcqyhZvpBHKF+NQko
KjEydOkjexxlBMoj6u1f1iooAdfwOg5VuHmTvxr2cFRBBLakObtTNT006hCTAbBbZHbfFKV2bjts
kopL2leZVDJetlwPyK1yOUBorkT5+YjQIMz1GxNk7aZUL/cjR+7e6ozLpEzXPpNKuGK5CBqNnCZL
QWjVaF9G5xHUXJWB0/IZG06FbdEqGlq1C8UmRTBL5iZ+kW2vS1wPfXu1hqL/kIvxvKY4qxJyUf1M
dwMkcg/uovnw8CszgznumtRugwocIBKrJoKxzS2/HyqTYD44gq1ZZRJYNb9wMzrnGTsors4XcFCb
7njlmXwb42wR8SDQh2/clplZ60+NwyjgazmBQZZeHBNbD/pxeF1m62lqslfitJ/JUAiG1AxHB/Ed
J2ja/JqLhEgCEWT1Y+YW181Z9gvyqSBvDaqqnPI9G38w5YXUwrAw5rUvV+/aO+jwtBTJTl59tInJ
XVw0DzCpdWANKUEI6jlfftxl4MVQPG6GCGzp8equfgYmoUXNHzPOe3e1Dl6f7gZ3xkmlW+exW0Ya
Boug6cudslk/LGiMGJl6Hlrl2NnyqS3NqNJ5a86Zb9ozik0WZmJVdjU8cYDYG32ZNopQlthzXHdU
jtTRHEohd6Z4r5xCwWxbIMmpt7nabRoiQn+huYlnv2glrpRqiGZnc2PCCZ3Quz3wSX3dOND9LBlP
85AOvpVqxy5h+ZZsmlBZt5SPOnLAEeqkLnZD3Sq+XSRBZxiBStWuZqh/kE+ul8bKrVDM4qNZ0zvF
Ls+bbC95Em3DckQO6ATILmXcjxpVTrXyp2+x/prKyS04ezNt2XYMZtoVMR+BLbkYi50KXEMdUSCq
7qeut8ge2j2xzo+5SA6lZo9+Lspj6wp+XWQAsmYbPWzpZ9pHpnEo2+tQbpea29Ii2tA4ztNw6gf+
iO3n1Dh2cbPx2Cc34f6vNcSi/4MqsDR3XGQkgy1P61R81uWrRpZ/k8mvRP2Hg/zf2l//nxNUA6Qi
ivq/baanAZP9LyTV/6fd9B9f/s/dFEsLjip8qBa1tf+ymxp/wwWLxhf7j6GC9vEj/xdITQIE8OZN
2c3iesvd/heQmipFvvCWIHhDQv8dkBq4+78QQ1SBIcwgSAOugsxFmnX/d9BxK/jv+dC6Qe3S1jSl
w6ctgHZxYiyxlPZH4gFCusa4fpWJlYcy7T6J9bN9R1965i0/V3bmppyM4V1Pn3NlOrIbdbHllfpl
MJ1DkVRxcVMxkvCiKPWXWzT7usl2SdJ8V3p/GPI6DzZzuu8J8WTkYvoxtR0lxr5d6p+K2hAzvtGK
YitX+xa+xVhaSn32W/yPrKR4BXDl09bGzGuOV9c2Hxy25H4oND+B07KRPabWEGQ2RVNuVVDnMz/1
aqDp637trb3e5bFaugbaY/WqG+tu3GzyBOtvt20ipxpFUG4NGXHkm1zUKvMT1FbThNZZ8n71Jtvg
b2Te985wSG4ArbPgWjTXo4AlXKi4Dux83s9aFlaJANY1pQ/AHMxsxhMRMg/TTZYyV3XsEp6GLe9z
tMoqGCkvIdfv3rGnI39zksfb186rjuT7PyLqfe8Lfb8myndmO7diMQv/5Vj+IY3+GakEAfRqFzdF
/tp1NohZuUZtoj5MZaG8zdr6YvE/JJm/zFG64j49jDaCpto08rBZFk6euMhZ5Gdt9BF8x6DMu4IO
6Zb1O2tnEjbErlv4fLM46gmJDJW+hkRm29Z2nDbrJPMi6gdK0TdnB/gbqZOe+sM6/+5Mq2Zt+lJp
lUjxWy1mdkkq8dgo4JGmcxwKlVLF8iBMDJbpWgUJgcB4edFWm7W3cpQTWNWnyLyBg7ewKt1DzWvM
b/rkgVHmy6ZgHj0hIuS20Tv/FgIXpsCr9jzYrFMEbMMujooaFFNzP+IKF3UR597J7bu3ZcQE5m34
w0V92zs/tW78Wqbi2y7lyavkn5F8AqCYgpFN1IdFF79nhbA0wJzrJpCUb6oedLGaHhe80aOl7Jv8
awS+vDl9CDjfvoGR9SizzYsO6sjqerMvx67e3VfoOhOzCce2O3jirdW9K6XgiIuHR2tyvm2LNArZ
NsyOwy6X/XPVpJyQS5BwnizW8qpoABheZ4VDuz2Di0hmppmkCr7ELNeHSfMiHqMjwd3abtWBTBBS
AzeL8tLOre8qQ8AY53dT/9Ku7WPel3GFbD/S2ZMeqV5zoiylpq9cMzPqZ2uGMnZ7QnfbCRie24yG
uKOjpXdpuiw7s636Q5vk4Ug8RhqgKHZe9HXFiixuMh23Hk/VZjrP5WyvdzPRjqHwHJZeZPt+W3MN
SCILyYlRDyooVWooSejkvR6tIM8PGJ7hApCWR+bNz+aroi9/RqtRPomk0DnQF9CltihebSyyGL3l
GIyLGoOo7dZl3G+ZNA7FWmcPHmdqyVNX6u1udn8s4r32Qr+lbG/ifRA208KztvQXM4kUnaqiieAP
elQYJLRIDMwe1upeYGBu3XQJsI9l34tSzXYGPeGW1OIEMGW1vQdjoxiCT7Aslyql66abb+bviZ3I
Y6fThSr3o9yq0Jt/93rGGOtGWy3uE+HuvCa56j2BRlrSsvuoThopffYqnIJXDulv3RytkCZ5lQbU
8nwqixsCaR3NbbBDzRZBxWXV9fRS5Zg6+7jA2uFQlo4SicL0sstDw+VvsPKKnRcH0qSOR9pdiuGp
s16Iqwyt5Zuc8cUvbo0wXIYCNi+Bt5nN560E/iFD+7CqDkqRpDpkdR8zteehvm16SI3VUdPye2R9
TGtlGg+j0jxMc7rEqZk7YbKgI6Xe76xvLjFfirun8azEepqeTXTOBJGjau2aqB6VPhzTrQwK3rqR
mMqwdU+pLR+wn6b+kl8XOhPiJTFewO7QZan1figAOQQPBCPYyHS4RHKtVV/v2rsskWqctuUz7zXl
Z1hmLnPefqhe/YKHCG+LYqHiXMNGsNopkhKwpNd+jY12ck2WLXtOPvR0c3werHubYFJBw1Rc11Bk
ctWPtVaFpa1eNFXslrEn+xKmx3Q7OyqJzzkVIoEKbXkr4TrXA3Oz/X7OBlZVda+0yC2yxTwY2nZW
bYCIJX/0bq1RlW4ixa/YJRV9/XA7uk6w5xxJYB2J1S12Vlu9aQ5IC8HwXFrP2oJt6Y8rZBedePN5
kXaseGNQkXpOsCpOmbrbq14XWalqkzg8hslWfrfLGw6IU4HWPRHrHVk04WaMhIYlvz3eE8ibS180
9ZvdLb5ORk9YULPiG43+Pqyq66OlBxmBhPGdirWTZCSD4NH5h8yEj7Jb3zzltoVQJ6sq82Nlv3na
Lb0WP3lTJbNfCjfQuDDzwFhut3ezY+8qMQSVOvZx0qgvFS03/kjGE2O1/lc75FXPRXGnSYobgf8O
RtL87tWWLAGj2LclnWapY7KTm9lpRjnlt84iOfrXY1cq32kCOW4hjOQ1wQE+t20wT+qpNreZnXpF
zDfbj4lVgdtkHfdE7tGZrDkyVHCYLEr+nJfuLyw5d56RP1Fb11Hy3OzTvANXbDpgy7Zc7uaBcz7t
2/tWezc6anHkKE+Kkn9I+lZ5a41DkK7SjEAieWH1cqeJMeUAySIsFTPHvKvFleJ6YWd4u14pj8Kd
3pVG5zQenPvK4zWBTLdksazknSxm9n3uVsUE9zfdx4lK8hGXEjVAZEQlbN7larsBpPLMJShpEsGL
7HuMd64mnhgQ7hXklyQWjcaenZD/XXPvTQaYqM5mfxNKmBuEybW2GbjASz0ALWzLmWdvOGu9OCU2
+aceg03WIgf11INWG5Ec6sPkfrTzRMc0XKLrRtPwOKTs6TpqeU87gN5Fizp/6Bz+Le41DFFu0BVw
wEsaAnHymhr7I944auPJn6jJ/gy8jZtCVYjZkoIwgLGS+hlB03Cil2y9wZl9OAmnDoYqo3qpXF4G
iJhoxJ7c6Oq+FHbAVP2OmQLoCzRpmtevVuWsBBrsg1avylBaxXdeJOZpwsgQlJIixq7bK4OJD11+
Fna2Rz5lx3YtY2fRjmnj+lSA3yeLcKPcVK/S5jstWkemuINye7rp5pE4R66XqrHhFJnftyMo6/Ca
3EB4USSjL8s+J2JU0ptDwug85szTWfKiDdq1StzeRwcHe4/KjZbSzOdwfbZlo+8AZymEFLny6Mqa
MW7kdBDVRcU9kxfKDnP/I/SW8CevD+3JmgNrs2LbGNYXVCRb7DkTFSjt8su2UdYptWzvvWZ5rAdP
BFvbxUrCP3RIA1gWX/J2PRTpdBrYK1FZnNYNF9jwuN5AZBeUf61rMlMLJxJZPz0X9RKXqgkM3alx
V9sPRJseC/MGEtZ8QtVTQ2vu425Lrqmww7TUPyx1sPyqUWI5ZqFDyzd6cDq51FEtz2tpnVI4syCR
4JUjB6u/iolpgpLZd2er04M+wGRV5hY7Ws+fKq9bHM1w5GQ2mi+L1ZR3a+NWksaiRAYWkaPnxVQ3
ji3Ni9fRIORClTH8/nAUjflkt2L11bw6jmq2r1MtTnvqrczpRQpu5XSRQ0j0cfKFpn/+JVzICmUm
IXVuZqx3duULxAOxM3vW9zKCSUoLhSoijuVlEbRQIe0gwqruMMOpNbkhQJX+xl6kzgqYQLHLG03F
T0cajUYFCF8IZWe7cGlpNYByuFL7KHFd3qmiHXeVm+4STftVOfPnMjM6qQ0zEFGwd9pArgO+kGsj
li86kH+R37tHEDQi66jTsB4249foelhniyJcrBnhrrabGvOXrUyf2pg9gk9Vfq2psdNbUww2jMDX
dd/IB/3VZEkPmGw+e6Dj4JQQgy1pNT7afsZejzFQlm/5qr12iuMjnX2oXJojerSmOYKJYgvR1B5I
drt6RkcUCipXu37T2/HV6cork71v6PleJLg5bXCwjSvSMYWlVgesz2sd8WeS+tpUH0fRqP5IWQCa
EV5sJF1PgWUxUOlOj2am/76VfBAn9EdurHrTaCcR+YXduR2k/iRLXQRAJ+Z+LI2rU6Qsh7QSusgE
cLglTTSv7ItrSwCrMS9v019SGu+mqnEnuzlkeef5m6Y24ZZp3lXlWqHuA+5MjD+TY9UBGcW8ZjVk
y5jhdBuZfOZxgLp5NClYabNE7UNRtLG42a4Gl7A7Q772dvfk5lXk1tNT4undXbbR7UF7HXBlUkaF
Vzp3WeNJH0tBdWjH/m4CX7+26+KvwLv1vO4UeQPbJ2ufbNpbwtHCnZkecuU0KenLpNT9PmsZrZf6
cU4eN5fjCcB9hzDlMcntT+RqcUloum/2wqA3LbkmlGaGOh0c/qJLcDjTO0Jej4FO1xxnqst9wTLw
BM+khWPOKKPq6VEOVC/2yJZRDDXPpFEyP/b5S5bS6F6vWndfo5H83DK1+AVBP3xptCwB/Q7D1Syq
GC2Ar3hCjbBYH/LlFsA7HtPZ4Cc9llnQe9p+tCWfUNkeE1G57y654PvG1M4dEbE+jWyBpT4IKxsO
LW3Ty8zq4tgNSH5TPS0YdUw5qpz+t2iFtR2C1n6YOsdfy033a77at0S9L2ixa+2TJ3OCodrsWdTq
STP7QBMFuOl4pC/nmE/zkefc1pJYRR72vA6uFzfmeislSi+KuZHDLCEA3FjFO4HPNfnBgRpAwFo+
A8xRGlvv1+BxKFCKU7Gm+ZFv/WHVaiQXAtyTdClCJZ3no9JAZwmeNNVZAB9a5Tdtj2qA2OoRdvUu
baUW4HCe3r2CJPS1ZRyrc9Yc8FFRoeJZvhrZVV8AsaZfzt2xGKjFVKfV3q3exu2gm/bRRWd/hitJ
gmY1+DO3RnEYnekXfMAbAp8PjchP2CvhnExRxVLRlqDKcqo56KM52xYvzUzL97VC8mF3UrFxNat6
r9bqt7UZT9ZYz4cmx3DM4tEXIhoX44WEH/RC7ZfjfGe6czTzqLPnh4TAaI7jR7vxTpmqYxmslJ+C
5VCYC/mPqfGc/vHcoUDjs717Xpf77QS3mGz6ETKJ2axWTqSumGGb1ukKIMNjNMx/11L/W6jm/6eq
HAL9XRuI8L9X5Rz/8z+a8j//o8ub/wb9/Ps3+Cf6idOAKCeMBsj5qbT6pzLH+Bu5MSpyd5SkhvaX
N+sf6Kf7N80jdps4wFvS/r/ocuy/Icm5CV3//u//RkIgmt7/KsoB16TX20EY5KjU9/4XK8utrZQX
ROUG5axqR/JIhG9XTCoILG4ql4ESTTRepRvVNI09eIXHpn2b23r0l6HKAxiPnm0HMtfNs1ICi1S1
WR8SS8OHU9T5bq5GEuZQB/v92FgnIIl2z9bco4lh7Gy9XmKIa/BVSE+cJrG99LfJ1fZ4W+PDXkP3
NtyW/Ppn8IcyLOfxdlOb4lLMHXqYOZcn4FxIAAZqvfWyS6UwP4EzvMy38Xy9hfKQNGS9Ls6kPBVp
6kSSHAB/SItbkLZlnCp0l0+m3rsH+7ZNICecV99Y29QXy+TuEyH7GrBnrT/w2BQM0LlCEMtfi08P
iUQc2K+lqp57ZwE2bQsG1G2d05hhbA6k3WTfhbeJ2+7ndj/eqF+NMWGJ64l+442v30+zMkX23PQj
xvMem3fFSxNljZu954nZRUo9WgRtyAQLqimua1dne3i7OkYGU7w4bMRqCTkKfNTuOwP7eusVpj8o
y5mMr+Y82RvOduO2hpOgS9qV4JWGBqI+OUatPya3LV9qM1fhhgBYk2IGBNV1NFoCGNSb40JbAi8Q
ejA+N4nGEZUafVQn05O98ArXjdzgT05B4CzcR/pZlp8EUCfqe8V8axZb7jK0O4Fec6TIPPtT2QVz
XGIv70aCcLcePvDZy5NDOuWD4uXeYUx0fW+TiHEiEgRQQKVQ1CN9MZCWkb/qlsh/J1Rr7Ib1tHFp
AU+wUEg2UZgCqDkjsGvnHvHVm6msKAdsbbxb4Zaf20maHMfttFuye7mpO7QzxVVfgCg6wpOZAWDq
nlVdOelsM52YfzZEGYfKlFfXNY+KdFWcflIPh9Lb2Jts4c/kH3RSC5VxtHdetjV+TyBu2/eRmnlA
ze5Tk6Iz4R5Sqm7nEWBUiteaLAtnVE+5LtIoF3hNMrcMjKaMt34eTpATftMeaa7lFtHfbIUAvZUz
JZKT+txakxkYIpGRPa4PA3PMmKx7VwLIl0oWSlK8KpDogPArctsB1/x8eAdVIMLpnOfNU73lcSWH
XzAtVBnrqgknK8xTlbruXkNCGtn8AFoWRuPVm0mdn4azM42jT+fFrylrwMo1yoxcN1zE6yp+CH8h
f04Sc61muuYbiocWFkI0IQLy1iawqzT9z0TLecj03p/p6nqkHNVfOmOfcwa7ECqFAkPMJKtYcpf2
pXtMs/ycVuPRc2eg7XITQdNsSiTEFCyizD429jxvVb4noIajdJILHbCRXlUns6lQAGcUsjLbIoze
ip2nQlyPXZDP6c6mhTlrNgj5em18u7U5oNvlkublBTusBr9v1zcJiRKhC+ApXMjnaFrlTk9m5VSZ
zgW1A0BUK186DwjebuqFsEKtmABK2+4oC6s6VKJuHvuan5y1G+EMoMxTM7U8MIseqJqUgZcMyi5T
rO6FDey+r7TvUiZfFv4JdGC5Py2XJvPOtrrSr2yqrytoRwD/BQ6oPWIJCgSj5kYg5aLICMdFfhw6
0tucT4pi1IekzYddqjaAl8BFN5NafcxSK0y8czkhe18R5fUtf/SqNVgN6vNUefd9l2s7fXYdtu6J
DiWLdJyl2iDuNeqiycyBxjbH01SDzrgff0FHbB6DQDSS1riHS8yIyHLqNnYpJNmLv2Iuehv9wpaW
zGuOZKs1Ug30x0l/98Oo382KsYLj4PQmVScLPK8fYqEYr90yA+OVwB5Fq89XPruLNKlTHoxbuEab
Fe+duD11NceSWZdHwn/YhsxV96tOMcNSat+tLICahnyKl9GLy8Q9O40TuMhbfMeTT8LxDq2lfgtX
KXaTAhiiOhl5H8lw700AM5naXde5ejVKBN/TNBNUU+ufPQ/73kMlfycSd/PdGtrNrZTTBkaHuMFv
ljzbb/DSTv1HzbmM6K5V8gnynxJ/td92Ts3OI8EheEog+2ntGyg69c79NNAdSAYZe0+n73q7f1Xt
dPM7l5bnvHM+hs4bRez9FUeyEfRpPcA0uLwpSjBvxIx+2U77StFRnRjkAak09xKojHJKgyDy0vll
qfU39Eww/uu666plel+XdD4rrGEH7qEtoDbgYxzTrw2K/uQoZPnjH13VXeMM2Y2ygQPyznrZ4/f4
Te2IW0ZkIeQvyezOd1pSn/oGuLhbwVJuLW6a+xe+xqSuhex+G7kBw5krdC2qNS5l9U2J2Fc938SG
Is/qo8WRiA6JZpexICUWSwIDR0N5e8VP2pProMdLKSXudNs9M3knIYRmdrZytwpXq1EjOy/RazQt
utSUN7mt1SykM0FOWCeQa6VrVGbFI2U+Mw3GRX63ZK37IsnUkUCaEyhPzlXPiQsM120AeNJnOJgW
705Xls+9pjjnyZjaWDeT5WFRkaRgxQbN0tf+axI0zetmfVGhecJcc/9shVLcN8Iq/G4AWa3sKQPY
Wq7CdCEKneAW9TSuen4hw+gHyge/RCOnC7olhBv0RxEb1P4Wao5Spl7S/TAtFTpniyHqFj07Is6b
5aF0LfdO2pt7j5uQIc3CgL50+hBMibariuVzWYwzY8uPyVK9Y+dG9CgLX3adCFpQzIgw1ni0v/QM
5Knb/tATMbJJF9be3aTxy0zwS7ee91ghtCA7sRxjvGefq7Jx43vDV0ZqFeCE7cRtX7Etncytv9PK
YlfNtb7HN16/e6JwMz/r2nrvrJlz0jxoiFIHWscU5d2TcAUPU0z585CIH/CK16UVKS9KsYAVtuR/
IrMLgF44ZCHRti39jd4Wqjk3nBNFbOFi9gjoEEkCshROO11W8n3YoIGKwRaU7KCB48Su0ytH8EMl
HO0RXSAPewf1sU4+3swoVa7aXGuX2xypA6hCET2TEfNaAs6bo33qrKPg3FzsIyG6cW6NvuVEmv3O
Ow6k2Ttno8P9pYAdIdkUrYLbPWsAa9rcBXhW0bZtq4H0TJ+izV0MIoyG6U5zp+fMKMqgzbIGUbdM
sad5rxkVCr9RRRJopOe3MRyYLJWoc7wh/8HEbnOuIHHNtHiTDAfGaDzhMl1jYCiEVY0tY9J5iEqS
aOt4cVchDub1bHv1U98bD6WZJ8fSPLveM76nC1w5AJkI1l7rYUwBp/R0mgJPoxhlSfrvsro3E0Q/
g3wZyZUtjDYaLaDfdqQrup9OxDYvl5ssK3XUh74SH1ufhCMdo33T3nHdQ5vOJcYhP9fSq4atGrgK
0qrf8EaVZEz4DbK2qBssrt2Q51HSpbDr/C66o7xSwPD+P8k7j+U2li1dv8udF6O8GdwJLElRlKXc
pEK2vPf1PP0m/WL3SwCSgCI3edRQ3FPdjThxJtpSoRKZK5f5jaWW32t64WlgvCVfDFY6eFah62Cv
6Xpn60Jz2iVDLf19nNNG43pe1lJS3kR6sc6NXr6rE9X+EQS02ZRB+hioDhxXqDw+zoGlYpk27Y6v
fVm97LL8o9kzAaux5Ohl/1MKKnRRxQztYwMKj28spf4DgwZBaIJ5gAAKwgtjWaytnhFYV0UtzCel
uJU7sMt+bAc3jtp3K4TlXtDS+FgWVQJsqWvthZ0H/jsjIluNLCdYQtz/lAw+jU2mBQlfagWLzN/2
dmU8x1HAWXeRrb/uwvKtjQrWVs65ElDGdrZ50y8h939hKhkvLW2A3iU73rpj3r0aDLO7k3xqGk2p
zK827dAXYd8xhRbdWdMd2y+l6NiCz89egFekk8LKeIZVXksNFAHUta2PNXpON0Qo1AXajuFzK/rG
GC6wMAVEvXYhi35zJzrPjMfBooYJN7lp+9+En+GtKZrWdYd6C9IQGvFX7r76jFvwShAdcsat+TI1
pLdM8Uj5bPDpsWi1j00SvbLpXxv8Wwq111FZ/jRtEWAP+sL4GyK7YiuokUxYJ7lPB7waOVncnQj+
vsyjEazJl8cfcg89hF28ht6/hTyDoLgIFuyRLEjO0N/s6xzDvyozlnWmj9cIEvYg65w3RiTRZyp8
EDNQ49aPP3hC64ZTI57Jw3kxXYbBc/pgBiNAHkwhzuc4P0Y13NSd8QU/RxqFqv1t96w/6vf8N0Sx
YUTNqj3WyfkPuMGf028Po9j2f/3QxzEvYEwLmxQbppEKVuxXHweqtYVIBoNJwGWoY8KOPfRxTAOG
FcahiIWqhjD+YnMcUGymcsGshf6P6uj8J+dRrXWNlpPgAwtZAyay4jnHm9BpIhN3nkBesVUXhuR9
qO3qCXKurosNdSSgAIuc4RR8MVSj0PxCe+b0IejlU0UCf17BGoiVV7YCofSqkJq3lZ3T+m96cERx
/8JrvIiGZ/iepAUw8oBKbXJbtYVTo2Wh9Fu/0nK67/6H0Yy65RjvhHRU5U6IS14SdxpgI/1VU0s9
N1S2cMbUpw9VK3cWee0SFQenWJptbiJzn1bQOzQTlfKu8eQ71Qvi92GbVde4yfWgnUYzvioZeBcr
pB9cdKhT66Pk2D6QOAgO+gZeM988Q8moBlGh5rBvcNsmr7RL9U0xBM5bu9bBBdv6CDCqjzX7vZqg
5onP6FAtaNRK6g8JEcAWtxt9GMmMcmgUqMDA3QjgmK4s+D7JkoA66OuRlKxYyqocJG/0OCrITAGp
ufDTC99n3Ir4y1UiORglxEljN0ukzt4XkbUplWfIZ5WS8qbwMjBivfnR8b1vfVGOSAISaGJtxbzo
xVC1EDi1vt0E0TdD9le2FL1SZPl9o5VXDd0bO5TrZ4r6TdeHVRBYNPqN6CpD4OWlpA7JdVqrX70c
MFqVX6UQO5QwNLl9qBKYHyD5bPl3zZi8CFL1uSRwTvBcMTy+Lvzs0soYRXXNa8/JI+KgSk6nvKoD
+kv9YHa3SZAjl2pU2NY8l1W1XLs4GkQLQJOZ91I35FEGVojFxbBwqbD6G+SjPBCDoGci9S6sG0tF
nwPm643CGCK+VswhS2msYPwxLCJcn0jsShVMiJVfFoA3No7v64vEyN2tr6BY+4rUhR59W4GtfIE/
F9RVTylsJl1xZ9/AkSq7yyzuImbeXeA5HpBBjfqaUdIPSw+YTdFHgwRW99kIh1pTAPW3mDU6cqQ1
Cy+0ZcFHDpXisjYNABUw8KSN52lvuB5DCMutbnRLA8G1u9QrOm9pxS7oFs8vpB5sjyMjxuUECZRF
63MqLcGFxNusSD8CL4MTCDcbEreVWOUzLe7CK2WIknUfeMm3AZNbZdGLvvMLOgjZy0Ap6clZlNVI
A0Mp0pmYaYzDNU0Kr1U/9uBRo2ParP02kl665IHQS5oWGHaUmdYljhAdS2c4A/hR2XwZAtikGcpM
e2OgAPohddQRKwsvNuCMgGna9mM8djc6MoPdguYGYx/4a4tcaFVtmy5Fv5SZEklYQkdCzpBWxc/w
hRoow5uM8R19NOuNRibjYoqYkGMGantZZX5cL4u0U5TPjZJT6I+ypd2oYdYB+gDGU9VF8loqDbkF
oZcE0dqoNSgadadcJR7dJND1zHsgfTVGvik6/UWHKSsSawX1AZ2/TQenrjP8N47aDGt7kF9FRv7W
MO0fYVSZy7Rq3yYOutr6jcZAGlkHyDcZE2NoZgPDNCTsoI5ba1SFX/lpvtF0FPoxb9Qs3ELzEH9W
IzG3kuS974txw0D0qu+V5s5z3HdaY73tjOKjVdfSJ8lLbrUg+9amkruRwhQaVAFcrnQZ9tDMawf4
lT12Ji8zJG23tpbpq0JtTMT1ahhUumeb4CHdpOmWqvGxG9C4hV0Lm8RT0o+2JoGxxxYOrAatfb2X
pKVJSUD3CHoNxCWr5ogXXniX6aZ7hTXdyxiq3NaWOpCVteR0bypNba5KxfvSUrOs0wytGCZnS8bI
a3gk0JHeazLzUENdJ0VEiza2mHeVQbcxGv47gqVuwP2RjJRTFRfbOsU6TLXL68xpXwY+247DoC6K
hJGnA5CzE2qAFRfEmyGwvyoRMwCtk2/Hgbz8LkiANecJQLfYD2nwKi9qH2ZBHdLz1LRnDemwVxcw
9fXPYxcyO5e+2dKrdpAg4QdEdct0UaMdIWmm4wvNoteLEPLrUIIaNuTvo0G5s9P4Ze93AxNi2F9B
O2yQPKu6DYGrAsUd2MrrElZT9wKckC1dZQEMm/du6TsVykGwYK6cLrGytV8FYW5CKhgcfRvHbVZc
ukoLBgvI01gEHyQlC24lRpOxIPxW/ucUAaJoa8FYbKiD+8688wo7ygfG6jxe3eAxDN8bIjL2MISI
vIK0H4a0LhFUY6SMDQWURfXOVHRcnqKSRuJlUjF75wodGXeovZwaN52E6+ilpdFrfJV6Wviigjw4
IB5VywW6uUbgVfYXs6Cq/yKFCcY0DVRWOd2oDpPTZSTZic7aynHYLvD9lSkRNcxY3lQps3EKusZ2
lkbhGg2TbkX7ERqyDci3abyNlehls0QrzgYkA3ooWfuhB3O5z+iQXMbEPnJie6jqr1nhMusZUJDp
EZhI1GY7ckXzevqgxKDHDQxwDYm7lPxbvXar8Dai1TN6WrItHeBOFBMBNWRtv1LDXJYu5UBmpFub
Zp28BgxjwhmLKvBmqW5X4SZpeofWkBfG5pWv9SyOZ42gSt3QydLNUS75QPkheAMn+RLUBGoPSPSw
65GQn+gu+SFlYNh24H3UZaguOCXhgn4CHL3+tvryvyFBVzCFZ7j5zwn6Nvvn9Pzwlw/puXOh6fj2
ML8Q8vok6b/Sc+sC+wxUDuAVaGgeCRmi32NWVO2oodDXk5E7Fiq2v0kmjmygW2ugqYCdCOn+H8xa
JztBlkWpRieer0EWrViT9Nwb1SzwuLxWQRgq4bqqrfxrOMQSKP5KwzJJGYJ+VTgZLYmhdXCdQV76
49G6PbAZJ9UiX0FMdRSh6USfEJOP0+S9hwqmxQ2ZcJN3ALq7gczcGLIN8IIWGfTYeEInUZ1IPogH
6owZhZwbqplUyKcPbAbW1CEKrEqrUDZMZg3UpAuXi6jCQlJdKLnfXdcBBezWr/MCApzipnRrrLG9
xPE7fc35h6enk0jJKXoIDCijCLCaErXvZETxn9tNWSL9YDXtx04tmxru5GC/SxPHvpNsyQV75hQu
kU7yEHtI5epFhhjMUy7SDywrIU9wl2z+D/+707dELj5z4xCfyCbE/ljvTBi1QSP98Mhklk3eJm8f
/xkVMZQ/Ciq7ZRVioDJ7FiUNWSz7UbuhMEP+fYsxQhyq0rpRa2RrLHCEGaMjgMaGs1bBoa9I4YSc
dVxvbYdBURgCLGtCx11qBT29x7/T/TXAr06gFdBuQrhYSI0dfyXOHAoLJhKVHqXewgOisjRaZEvF
cV3Hg2/9WeODJbBx6cRPCOsdDcmvyRKAe2O0Cyt1ZTet9gzFD2A1epGDKK7Dl3B4muXj7zfp8PA8
R0EA1QRLgAksIpyn79dro1dISDGtdOmNizPehuryFqememsNSr0yrGh4RqPwKYPnnf7K5Ld2SNgN
cWIZBBr25AhBhNUSzUCiuAwltnIHFPvGkt36gwf75nIY0KFXaac324i/f5NqmvulcoIeywMCWr9M
fD9JNhFJJgoPYATXmV0045KUyHHvMrvv7nCTDbJFF+VWJvQTwOfXtTcs9bJUvmV5URYLQmfxvoH+
8ZKCmpFNmMGT6wrFS9YgBTxngTY8ztMF/AaK15C5BCIQPLuMTLIytPkdf91HjvHOqjTvg5GlJsOV
EjCaYVKgrRME3r3F2ITGu9JPmmw5sF2/plqXvBm95o3ThdLrulUVCp2ks98hoiCyYLKWKzp/8Yg8
fVO+QjBM/t6a8JhXueMyBrSGFOHMtnK7ZWslwTO10Zt3UaOa13EVYYjY2n5FOjEGX0y5RX0giEb9
TulHEn2qqSSGmFDZpEqmJa1G305QVg0L6xW2K9U7A5QfQFTJrSDVy71eLcsOM7llAnD8jqpn+AoJ
XdE3Skv2kla+DIoSf2YmBGCzJYrGjOwFiB+6HmDDjZE+eBT211lghi+xvTa0hRk02de0Csd4pWjY
z26ZaoA4dpMC/SkHKcVwqXaafx3bTv+O+syol5JWtB+kEoI8U9GiJ96FNoaRGafS40CqJY7u4OCj
VWMItHlDUfQqjnQVxz1Qo7dd0KNE0qQaFnwZE1sUrSKt2mYGPirMNJhjB1YfrVIuWDjQLsINVG+l
96zsujbfZNQLCmy+UVqPMP4BjGqjfLk7gn/Uf/yfijejXSdaaY8kQf/5H238/Uv2D2Tbw98/5EEY
DUG2pR2IajCcWmHf8EsISkf0FkyZohPEjvMgUyV54hYDN0AQh3dPhP/ZppQv6E6a/E/ILO/+vT/I
g8RNcHJ5yci86hAkiHVIUzqTSCo3zHaktoCYqLMxoZcsjTHcump6MDLGkBh34AeynQcfZNDzxz0I
RaypwO/oRNj/BCUPyut3IwNtqwMwnbeLo9/hgcfcl+hWNR6h8wwLKUgW9fRqUNVUKT2G7yuty/01
U7B2jXVR+2xo9XSTOB4CdALGM44dLbe2FjDNqnrierp3/YrvQG+a1jQ9Wy7H0+/QwhC2Ws7uqoEA
AP0QLpZKXF/nhZ+vOyyLnrh+760txGyZhrdQlCXluSfrGYclAhTluOKmVYVuXUS+yrwdfaHuiczi
Xg5J4YkWJNk5ty4wyUl21SO/OLaOWkAivIWt6NN/i5ARkLdV5zyxivfdP0+fpU32ZlelXuT4oK3d
DgGLItn0LrkcuN6hwBF1NNcl887aC2/cCsM/3vzxrXQvyUCSGN02x1DYT1jTERGOkyjNMPAHaX0Y
eEpLx7J0wo1ppN2qHHqMcPlrUFGk9FVVDPbN40++t394soUFBDkcIwTknk+f3HWp1TsQF1YaRKWN
UzvNptKq4XvKWPmyTqNhH8v/8Ww++Dx+V1GSsYumWU2A+01loHOzcstkeNY5GexrGV0jfudha8Y0
1Z9Y2nu7SEjEg68lDCATjzPK6QvGCHelDC8GoCaFu83zQt+E9ajCHy2N675lwqsFTfjq8VW9d0p4
qCaqLeEOTiNmkqTKakkCG6LoZI+mCzJwtJ9h79Atyzr2Xj/+qIfe7/hR0wBAG9oooBmvQL2kiA9B
sbWqxlspZiPdmMxQXgUtaPnHH3o/9IkXdEwiOrHcpMtxuqp1FMMizdmwpW4jjBUOEF8kx1qUg1u/
DGuY/zYSUZtAHQBiJOysFC7i9vEv8cBWMmmj2qbBFYVK+SRB1rO+gocc96vIMOs1xhrDCu9p5Tqz
wCKMjWE/8byHflRmbZqMErhKYTsJ9yiKOg5uE/0qtAZGOaZWr/WUHhSKLdbm8Ve7H49YX4aJqCQb
himbxqRgd12parMmpy8AIGYZpE7zbPR6cqzQ6GIkh0HMueA/l0oUjfk2dxUJMpScPs+0zn3iu4hH
nVzbfBUa/1zZuNmTrEy+SqT2YVM4Ywe2mu5w7Qwv+kIP3z7+wg+srcUAFTU0mwSFVOR0PzEuUFKE
dEEr+hoADLNhdCFJtDaDoXhilPnAgWGYRktOxD1bmw4yHehSAwysbgVDSr8uoxa8A7foNcZweJbk
YfVOStr4iYc+8H4MiNEZEWFWTIVP32+QpRERnaBbmQ68MT+NQaW2bnWJ8PxTevP3jwW6H3AHGEAC
7VcU8edHPQIT5z3F6aR2xQ4NPkkG1YM+tvlrnUnLKqTSvH38pxNf/XR/8DzDtsQdTU9Cm/x0A05Q
NJXKdqUPhn0tZYjosMbBtjOqd30+pJ8RLkyAEQ8/sGGWnjiT9zcnDyeVZKhKqIXPcPqyle0XXa+M
7UopS+BdRVs/Cyrktx5/xQeeQopMssMzbJXzePoU3x8jAPZSs2LzxpfCOunaVav0qaAqAtZkJcnR
2ZHcUmxRa7JJxlarGoUbGOa/rkN57d5b6Vi/HQ3GpS6Ioi29TBVzwwq2dCDra6lsgmcjg/irP35d
lLhpVKoktULh+fR1M6PLgrHXm5WT6fI2t5gs+1qZbx5/yv1zyM8FZAYAi3jOtBwYbeClqIo2q5qq
+qVX1u61xKyFaN4pK71trJdpVJVP/JLiq0+X2CKccf6hvfBznr5agEAPKY/RrOB22F8EeHXphX1/
6WNDsUBBuVg//pL3z71OxYMGP2+IfOjUaqtyCtOP86TFkzrp16ofFNelzkbqQCY98ShoQ/dejupP
xz9FJJNANMSXOTr5FljPqKxouo4aimCL2LbRuAj7AlEehuYNQq5yc0fEwVGryE10wgwvdL/5uqcm
y7iXsi+IopvfAUzq6PPlor0KrBsCBiI1X9FTLD7Fjpn4CxqO+Qe0BfHzbmsDnJwcAxSAANnfBJFM
A6Vq1CG+Hqox1da49CAZlo8O7pPYYxufZXwoHCZapfsVM3v4uGUflP1a07u2XTP2rDSIcFr+PlQs
hseh3io3eCoCXFMTRXvn020kKZdQxyX4SfaqUVtd23qSXdxYSBE5iwJi6ne6h8YPFBKajdp14AiL
HuexFQKc+nWALVAF6K4D7RYW8CSXudEZ4SqyKuWbptjSa7I3D6fFQtGgHbma3WwgKaevtcwAnMkc
dEABAs3UcQH3Ov2kGja+oFGlA5tU4rYFxc7F4iNDGxXLwa8L60ozIIE+AwonnJ7jCtFdWwus6zGh
i75AtaJ0N1HjlsUyMevxuZ5Wqkt304sH0JS6jLuqpZc4+imGBeuwbXIfDLuF4BtYzqxahRUUZhfM
OzJEqawsA1VSrI2CDtB7A4iMt4UHVg2XcMrlV5UPFHgJcz5fWTSWALTyg6UAGGIoEYjJ9zSTLCGh
ouBLusi1ACFzF4+SN3JVKvXab0b5M26ppbxxPbUst2HcFe9jQOHYxkmFuY0wd3uJxxnaSoWvoN5i
OIhoNl41VCtIrSnaEGZqX8slY+2FWlNobeMeTU9Q80kJjJUQ3C1SP636TWhidQklrXQvB9qaSBnZ
KiOSUCuguZJ0MjZOc2QUEdwAC4H8YFW9dR2DRassTftQeQDFQWD6g43ME1D7vk6NT1GlgsKJwQBF
6IoagHjxlDVuSuRA/UUlV1D0VfxhJJqSVgG8RK2r52kfRy0Da2sEzyjJyUswPDKSjFFaFO+AO3jp
pV9kwVWjofZ0iTT7YN109WChLllCB44lJ2o3eUtQfdtUqYNQnR5pxALLtbtPFEMSEgdKDX22XJso
I4yXljzqJea8RqpdZkoxxut2ByEyd3AivU/gdnSNBrEK5E4/buA+eO0lW9lRfyh2D0u4E1glOw2A
LVk7CBNx1XmL7J7zOkrQM1lkeswL5wRKTFV3MCiOvxxvbLn1ffQytPcy2jLFShr0Hqq2QFLpO1BV
JPBVCClH7/EcHjFyFfArhBOBYhkCleU1WQu7AOsKQMSpUshbycRrFURp3cO8Ygi1SLx67D6ZQMRC
Jr7eXdekDlynJKf7jMiKCTk3sjLfQVtIyr9Ltt+8H30dY2RkgnX/VdcHSvPJDm0I0HUQNdnzuu8M
sX2jDt2ZQbWZJskl6pWX4MvpYUZB2ZXXjkLv/jmUAy3+GARo3n4vEBwBm+mkvqR+KpVMQXugc0G3
uijBtQt3cJ1bG4EK5Xmf5oF5GatGPjwjLc+DNWMOM1tpBeC+TUELV930viO9VptCj6/aJtQ9DNHU
ViOqOGi4uK0GJimy2sHi4HTxpaifrNXuqvmjLul/P5SmwBJyT/1z/3MRf4/g2n5/EKR5+Nu/QJrQ
ZYFys+uIhej5HXU/gS8iNUjqRoa6Q2L+nAKbF0gM0h0geTRsjCCpZH9OgQ1An8KRilYitDXSzD+Z
Aiv3Z6LwfDWF0lEHKawKzOfJ9ex2cChqhsXC6RHOYGO01g+/rhgflnEVvkC3PHnVS0gLN81Yfghh
1aHsrhJH4rp3XpRq1X9KXA8NPalR5B+prAK4LjKv/mAEef7Spkj73OoScxB0Pqt40XmQBVH/yfTP
Rd6COwiKqrnFkkOi+arV5Ru/t9MrAC09bMvMVO9qxYKeW7bR+NZVc+kjZifmLXeoKoNaKAWHH3dx
ZOiTPLqRHAdZ2tIbEkFraJvXeqGio+T7fXvDlWV/yMoCNqucIIaD0zR6aNHo4xVK5O8/JqVVXxm5
Xv2IA1tf5JGrvG10uzZ4s6y47SMvexFUunnpdiHXLLSoVt3odFBvC9uOgKlIWvvKA9LxxVOt8HnI
6FdegrkZ3loBV3Sb1MqtR1oDTVgL8/eS1KTlsqI8++Q5VotinOah6O0h0YibDLTUGJhu9zrTU8iG
Xhb7+XIYm+IKMCFKOblkyh/LXsvNJeKDUY42egEHENXFyhk0Z2MyVrM2WhkoX4Xpyie0meguUeFG
z2PLllBNyVUb/kIqf0yqKJfXVdC2yLpXeX8X5XZvXnp22vAPGsiIAaICIeDLXeWiSmTa7dqWNOXW
LszWR2DQa8sNQxzsOHL+QfTUkF1NXFl6Tut+HNZZGQBuc2sVx1YDPNQAgGsodfetplL/eWGdohOP
pEKwRF3aMy516D/fzIIhH9iygdAsY5x9TWqKGmLTUzQ+UeDcT4Y5AKLpZ1sKLQ19Ut/4oJIaW8aF
JioDJtV9U6LP5IQrIwzCJ9qa04qNPirgSTEqFt1qenGnZy2FOtN0dsS0Mg/LTQK/4aoNQ+0Pe4u7
pzBXoeON55E1reoD04IBOaaIN+UayucxIC0jUziwkQXdj22G+Qz0oKPw93JfrBzbMU1LmN1Dd3Nh
6m2q0smrNZ5Shr2LTIReO8WzBn28ZQOOjLZX5W6TcFSeeN70V+N5CvY2FExQMxh0TMJWABo3hhJt
LXM80bf4+tRbz4wa0LVF+vyPX03IutJjY6OYOLqe/mpAN1OAvq0NIAvDg8it2mXECHc7CDAy/ben
BkUP7BKBJaCtReudjt6kexAN+ejq6Mov+VXUq3hse1wNnKd2yQM/GA0fCALQ4Gg6TRELKTN8K+rp
SSYkc6u8s9Kl5iIoH7cQhY2wNP7wmIkfDESTimsgoB/ZnHS81WyMq8plVOKYxReUuSKQvsjCMFh+
yh90WsLvnqTICtYuTC8MY/IkTCiLvJACYICqjCqXwswE/yQVgllXwbVJu0Vs4B3y+Ca550m7e6rQ
B0Y+QwNGNOk950ZpxHnMrwa3L15h1G08BzKA0LwWS9ctyPqlUhoWnH+5WPoF0qVJhL6j6kcAaaOk
WWcFUi0KsmhPrPs9Y9HdF2MyZlDy072ZNoirurRAGrHwmYRDLnho5OgZo99GoVFcGi4GMDniEm4N
eICUOtwgZYYMWauEmD7IKGvGY3ppaqWyhgv79olFUzk6x40PJiBkJDB1RUuHwn9yitUQr+0Qj/pl
1QsLCCWg5JfgutnYQm1SQb3UMKS+Talq1howARTkM7SZompYjB1CCU98HfG46dcBGAAvxhBRemr6
KflKJWs+BMIQweE1uBskccMeJTHkSwF0o/WPTKC0yptOEfzTnBSpVDchGCYuQNgBsj4qHx//TmLb
3PtKwoFUo1OjotpyGnzCsFJc144dOCuKjWNx+rmght64lv4VSkay9J0csrnXdk9g5R58Ll1+ER7A
5k0PkQXCJNazkV+GpHFlY8yxDMex2iZOjqefhz+cInef7KIPN/+FF7ZUMXUkKyU+nb4wZLFexxrG
WdYlJJIxBWczWP6w6TPBjtSjYq2iKbfqU8QnHn/yvfGG2I2Mj2jCA6mxgAqePhqYiuOZSe8sA6dq
7kq319cyDNJFzeR8XVfipI4ZKRpGY8jDx+Yr2od3Xd8lf9iWF9+DRTfJ/kHvARc4/R6BVoU53CRC
ZW9HCyczKuz+hmKrIPP9REZy/xplb1FoMOUlaimKOKBHzblIZfAZtxa3QI8eNzYR+dJr0uTZAM7m
iWt0N5KZbmVYWjprrO1AHafPGiOnKpjc8cvCAl27EOXXqM3Iq7DL5G1TwTRv7GxYJX5tb0LVb7ZK
TntOkT3vmlns2yisqq2HRMCqxf4Cuirq155RdbSkLedjbSBgkiqJfVVRQt94EunoiGolAW9Mnzgb
u2HFvTehMkNYmWYtM+PTN5FCuWqtxnWWaajZq6AvEBoY1RQdkajDAckH/yjIt701IEXUlQiNe250
japCtG5L7NCdRqiborS6yQpJdEOqp4zhH9zLggEKqg4OAAOl069YSUrStYPpgI2Cs52Z2DFHIW4z
SRdG26oKg/Wg5iYuhlGJ1IuwHrDG9LbTbH/9+Km6n2fQngSSxxwfyuu93nbTqj4CbfT3sACF+1HY
CM+pVk04DZ1LV66HJ4L4Q88TkxeGwPi7Acg+fXF050amc7w4vRBjHScKd14YuSvARNUai44Pj7/e
Qwfo6HHWZJ2R2YnCIYNzYDdyu2HEjTxfo6zSAG7340968MVgZqqgFBhxO5M0FBcWF5k6HXZ7DYjG
K/v0GUwZed1rQf4OTrf5RCB+6nniz49CA2mciVIpb9b6zrAO1chbeWXrrm0LQZe0R2Fk935/1Cn6
9+LpDl9VeB8jTBLUw6vmezm8/l41cV39hJiJP32ZBWn9Nvuv/UeP/0MH0+W3Q47p8udvSZCuAlK0
4GtNaP6++1ZX3/7v/wH5C7UA94qjPfTrm+2+9qP/UPyZ12u+8QjDvoCGI2DLwu2cD4+JkVg7/LFi
XgDOw0EQC4r95/hH/fXEB9bi8dfcL+rj/82jb/B7KfjeCthBmRkTIELoBBb35Unnbvdz/cmimOYF
cyoGY5Qsuw/LfLwozgXVoEMtw0RbfEgUeODR9vmnDfL4C//xonwFlFuLHeoFWXq8PVQBO/lX1mDy
LxztC+dCXB5wxNX9EpAgHi+BfkH1BGsDyP/+829agqeOCAjRf20lpv/Q76VgN8hA4OgN0ZAVHwrO
46WwLqDTo6Y4+6UQecy/sikeWQoDn3YdiQe4FbvPZCmcCy5cjg1ohN2HYPJvORjTN/gdLfaBk47R
2UuhXCiqrIDeOwSBSeDULxDzZhquz28NRMSk3iaiE+QAh5D9n70axgUtKx1mN/nW0eFQlQtwUzqt
Om2/I/5dofKpHQEM82+sgUEooGB7KE6o2gVzcXJSJj37z0wPBzX/31gKAfcQ4Pzd5zROqPoF/Sga
godr6v//zfnUdmDHnrsGBveCJlr9ysOZlX5h06SUQcjPdR8Ikd8z7wtL/NA0mFWGmOJzmkip8gUU
VEH8OFwn840OpD9nLgVzW3SSdXpqpxFSvRDdYkHk2y/RbNdADCLOXAOOBIM2psmHd52EBfkC3oow
fZ95hKSZcfZSKBfwN8mtBYHk6MKk4KIbR2JBObP7zHY7CPT9mdsBKSpBXgVevb8lSNWPl8K+YEgK
zlslrxCf/Rmc32Vh2Pscb083+VUU/1HFqVJPQRuw/qEMN3aBUmiv7xZ9fmuwgx+fuR30C8FKYdZx
2Pqnl4XiXEBCgtAtZr08aX5rAJLn7COhXZCUgwYSFLbjs+BcgNBnCI3T4bzDgnr+Gli0pBgVWzSd
dp/TsEAeDbwAADihc95hQVAvzzsSBl0Y2g7cBftXFW60x7uCqEHrQQWuPtMjYZ6fRyNYKAA6AOgO
v/fpGlBhMmaDACSoQLvPXJfiHqP6z/uS1E3ky2g9PngyFIucAkkGJGVmHiTk89NpnYAIfkMwzXcf
8qSjk0FlATsMcR1K7p9/PMs7wxQCP+cFCVMnXrIQSL3uD8D9qwMiOD2J2RdZ5y8FeRL3JG2Wwwk4
bcqJXQFgFkHcmd+ixj2N2D+PFcoFdyThwj70Yk9vUWKFgpgU8Kjfm2aWBwTvo3MPCLeoDoEd5urh
Gj0tO8WMi6Y1eeXcb5B/daoz7W6dzDLgfcsCEvArLh6HTfWCZgx/CCZ95mHz/ApcE80IjLAOsUAE
4qOlUBh1UNhRpO/33/zKDfK+c08Goy0oCDJA4cPWP10DUu3d8sAWm3duxRzy7KVQL9DDAzbyMyBO
goR+oe8ktgWyeZ6B8vzxHoFSE9LfzLZ/Hf/TI2GDj2PIvq/x5nckjEOP6JxODBU4sotIiR+mOPey
KZQcadsh4jPrCGkY+87hOUuB0BIDHLRYHsymuDfBqRM4DiCJGffnzi83iA5CIgq9/F+R8PRkCLlF
IGe/r9VZBgmAY2cHSqAfKCtg8nA4IJM2nU0KLmD3sx9zimHU+ZUXWaUK5OjBysu8QCpFQ1hjtneG
kH09cw0YZICVBnd1KC9PUwjSKGZbQsVpfjiIAxbE5hufuQbqBcomQqxqclnoNGQc7kx9rhsASY9z
X96g5kYbjEvzkENOEicsZcGb0NTfPWiGOYOgGJz9+1uKgc8VWJrdZ7IE1gUytDqHZL5rsJ8rnZMs
qORNMori8Nb2n9NyijXgIACV/v3HLPr8tgPjyHO3A2m0jNeV0Jjer8QkKoiJvwri9nABzW8NKP7P
XQOTKQ1lo/C42q/B5EhQTukOuI8ZwuMO18LhwjrjSIjpjfBfIkH4VSscJ42Q/CEBI8M++27k+dFB
AR8I7WfXszhdA3pv4pLcr9C/DUo9bZlNEaPm4ZudsR3o08NTZoYr7tyjNaArbWOaIi6IX+FilqHR
+As4UYzJwM4LTfb9u54O8+hKA0nVaFD+/uNZLoV+/lKIW0IEQDTVfv3sR7tCJM5CxtfS9xnaDG+J
A3LxnCNh7FrvlIuHzvwpNk4MKRjwIfM+2+LhAEY5Zw00XPeYzwkV/91nUkAxvAD6RNdt5keCmcLZ
SQOREJ0cG/DHg0fCvKDEQkaH1GH/2T1wficDTu25SyGqKljXDO9+58vH0UG7oNmEjCbq2rvPXGGC
tIrOXQpSSYXGPJyme9EBQjxyjeZ8o8P5pSUvT81ER20SFpjcMJ/Sf3HQZrsG1v6bnRMhRVjAdGTH
7Ds+BOBHoRqhXfL7jMwyW6BHePYhYByJACtSGfvzPp1WWvwx2rrkJXOPB+dvB44EEyohtPLgLQHz
CnIJcXMfeeZ3PdA8P3s7YI8h/JZgce0/rOrxyQAJJvyPfvJXBW5wlieD3+nspVAuAAZC1kUsY/e5
txQM8yg4fo7553pTYoN87lIYIFl2VfbPcnqyFBSg6OILr7X9Ss11KfTzyXiwr1C+YCzxczQz6T/R
sactIwQi5noyDkOjc+5NFcQ8UjY2Kmm7z2QNCBJIVVqzBQ9zoM8+ETbDSjh28Ez2SzDpNzDCptgA
MfgbRTrPOHmI4OfsBvBOaMEI6NdD1yZdKCS6kSWkL737zDU4IIl07q6gE2eqXD0CyLH7TAoL5B8E
2R9lq5kGB1jE564BdwXUTCjslNu7zyQ4MM6BtomK5GyzKKHDwGE970hgn0g7EgbmQ2ugXYj+PAdm
9kX2fqOetxSMpGg3oLa3+5z2qBW4eGCJUWjF1mv3menJoCA+d1fsUoedrczD9QWkG86fkLSa6xoI
0avzTgayQGQNKJDeRzQgcMC0/8DrmV9xxSDlL7w8JGWmEBTcu88kjQYhCNWPHfKbkDTLpAEaxNlL
gXcj8c/EWG9/7Cc3JWfBwp4Ry72ZngV8qs5dA1MmjQa/grLUfg0modGAXQCj5GeTZ4ZH4i+AfIBv
qDQikaXcr8ED2QK5I02XeSePZLfnbgfmdqQD4BsZUzwUHYTsB3M9Vf899J9ndBCakGffEqBehYrJ
YV4z2RVM91BaIsX8iRCea5AQ9mBnLoVDoakJRtXhzpi06w0wP1gsCAu5ee6G8zUMyBkctDvgzOxD
hMCDH/ckGf2jcYLZ5cwLzJ8wvTOyaZYCPCjsuyMe1elSoIPOVHu2tdVfyBwEl4Teki5ETsRnEhvs
CyHSCh5on6vO8NY8f7QvrgrG1UwuD2swORGA4PADg90+8xNhHGRHzjkRaGYK8hBTiQe3A/MMGa1i
Zb7tBuGvePYdgQemUPae7ANSBvTx6ELsE4rZguA40GevgSgoQEJjzrDfBxz/48iIBgxBg6t07n2G
8+lVXBLMMFGu+IfetGBoU3QAEZt3To3G5dm7AqQseoEkzZPtAB6QFgRF3GHCz8GZZfoEfu0vrIEm
4E0QsH/93scnQ1iCMahg8j3TNdj5bZ8ZIW0ohbZGBvnwuAYWngLdEHuIma4BSj3n7gPaDeh8oYsm
/JLF514lgeQJB8KYa/KIhN+5a0Bo3AkJO8K86vgQgJUEKo065/wCAaGclgDQRPT5AXmjW7E/qGck
TWwFEiYMgX8iXSY5tMAIwkNmIvbrLp1ndDxgmM9YClJpS3gYCVHy/ed0YwhlJHq2/N+vP57nUhym
7WcuBbuCSczDS2HSaiC5mi3ZDCmvvxAfaDsDG6e5tPswrD4OE8YFf4bryE9I0Fxn2egQ/YWlQB0O
0dR/1GxgimuohKNfKzXLg8Ec9uylgFGB6DRs49/verwryKCAw0BGnbm4DY6sf2EpGNJxM9CG2n0m
SQSTbaQbYCnONZFCJ/nsNQD7A8cSWvLD3Wn6kVDzqDNnrtlAkDt7KSCRAJhFjeDwrpOJJs04qi/+
+HB57ouZ+fXkaAycuxTkVKKcBN1zuD25jI6DBJhyjTxCFeZ/swyUmhjJ883OySAEPJgyCsnh/Q8+
WQOybIF+YsfMdA2gSp29BoJ+Ry2B//b+M8mtxRIhgzZbELl+vpILQBdT+Bj9Ely+FxXoTovUYrYY
2b+AE2ZMgSQ9VPRDw3GyDQT9BsgkYjczPQra+fwa9gHQz//H3J3kSHIeWQC+CsEDEDEPgMhFSwI1
AAK61d37JCsgFpiVSWQlBdRFdALqCrxAXkyf+RDh4eFBCjJfWEAbVpXS0y3st9+G955ZL2oLZPMZ
2YCMjZXO2Ddt4Kl3LcBqpsOBiV2YgBj99X2w0qSNuURdktkuPZiIPgMKrqWjbbI4bjnpRCu8wWXL
1lF5LSeHIJBMa9iN1ggjP5Athgl0aIsGgs02X0DJmElL6yddpIKHuZGqwVEAZCguWOFWT8cD/JFg
iEgRJguojcEEYXbtuS59qOoVef6t1tvSDq81NtmkKWQRK+DgiCDNp2qQ2EZozyXO0ZsnDknqabo3
H6zsEI4EHy1tCpzprCl4hT0+i1BEbN91FC/VUfJnV0b311W9gmxd2hSuDlcDXdS+fh6nEHoQhnd9
u7ZsdZ3flckrYIWxlHup7VFlGb1pnWmiiMXD5gw9F15hn43hdRcXRwfEZarTEGG17NXRpjqZRoPq
amWibSJ2DoijhCLSykCBtZ+qpshrBMYtSupLQtFaYrxo2cRTH59QYsn8Eg1qjpWIR6SymNP1+eXo
SOwIYTkz1JeL+kGzvC+dQqwgWogFTyPpmzWBWNzlE8sZNG7k2LyBqnJ3+n3t19FBu9qmp4LD/m7/
el7XA9JhQRgTzfJeybXAVFWHlM2fZsDO670sdNzP18AoabDfhiQ9leWSoXFDe2LbdsYSN2WMJdSa
oTF+fQhkTH5+CMGdb9CSYwkM+nQeDS5tjH0gUnFtA3ECL/2wqr5Emr5l2gb70GzQb+41OkbuQBUQ
zo4CWvFie90FrMSRwFCn4EExs+vABCx6eD1EC2a/t63igpcseTIwxdJeAf2Ep25K0d2UNxFyC/Oj
2CiaN61n6EJpMxGuoeo0zaVYkYok+7Q9ltRs2Pl2FnlEQyyyiilNnxyO3CCoh/v1erm/oGdLngii
hekTobr2XVutMN1+IuGh9F70FOiCM6tOXCQTINkgJF1WRAD78vk6QC53+JcEbqqGhRnGNraDcgTC
ytN9evPb0DDpgQ5lhdDkfukjYXojProUBZprP4jmIz2HrvNQtZTY5ncH67KY5sMI9yTUUYTESF6r
JeqOsrczlNXRdFNYW6N9JyzYabcDDqzaZSG7kT4LlPC21DKJYt6chUOExLqCFTO8PAeIHps+U3vi
b8Cf28WKau6+6iBik9e+01c5UmmxjqRLmUeBQG0R5OPV9jLtL5kqyevTZ0FMpNwE6nUP7SdjDL2z
qtUDCG/aBloIZIIBni918/CKxKSxkiXwsc2TiqWLTfWQzw8Ukc680dtlOj20QWSTB51GXIHm0zpe
MVPotkFdpN1BeUAY1LbPrus66rJYg7vVcXKLVnSH6DjOIOnjllAyA/5NM/IxqixfsPek7zkUNQVG
bNodzOZWRpR9LTmezcEywPqoI4qaQGRPmyD6jgdef2eLG73c0FlfdRiaelHBMH0GGxA/3ZtDXAql
YYAEAYT2Cp5E+6nqDr6ltCmijuJW3L5911EKaUp5xK3Z23radx5Kpk+bqIX9Zpkui0zyQHs/Koah
N9CQxVVf7QbqDTVN0HVEMyYQH/caLPalt94wui43VhUtsFH7BLNqXdEvoUyYwpxur7o2lJ2WNaJf
ctzRi920flcwTuZXZGuygIPQ8eo3P5vLDk8GKIuKwoXaBYeSObUkimbjDMFBUaGh0EuFjoKE9uMW
6AeVqvaVQWVmBlMYwKAZd9XFeFxnQKPCMrBrHlTvYFAqS5uAyNXeZLaH9owV8CI46D/qxta+NbXN
sqYQJ5dxMjTgzu86jBFSappXR+Szou4g9cnaQA/KsE4k7NHiHGxogyVelT2xLpOiNrCXLmsDfiBD
sqRrUEYObQAxj3YEAVo9QHZxK5E6cAdZUuBhL5yRa1Mc9KA0qaq6A2RO1h2wrLQuFiFfMllXYNup
K4g4VIV6WQiQtgHdt7gHtnda07a26MZudtgVzafqhdljEnNHwpbo4FF1NfWosAgyPqwTCbjzJVKy
xoJRSnuFiRVol2Wno0mFRRyA46qN6jCnGfSulqTPyPaQwGu/71FhsYGR1J7mEY216+WQNqak/cAU
Hz5GcdUd/5sjQRTSbdnRvgvaoGMw5MJCE/7OrbZRVbWM7j2V0KqRUbco7QZKCRhKaVN7CYyrKRId
G8rrsKDFI+MMgvuB/KOdjnk5GRW0ppfGuIey6Eey7zO4Q1QKZh0dDHx0IkIvEQeROGLRyAjanrWB
UmLhbqDYMn0k9KQxlG1mKRsWunsrExnNcKEagnreGmF0O0SJoW2PYtV+qprCrCnrDkGos7kLu/Ci
DTwspwy0YgtHv7imLLqhgSglRxQui5DqsQ+6/dpH0QG64SCH1noqGh2ssU27A9cXZNbHOyRsStJB
LNz22w+rzig2u3SgDOyTGhpzblrPBxaGwdvdXiXLqU3XAskEykgaCLkd6Jw1n5tSYkfZSqOzS5/K
usMMmx61IREMAw46GR0imza/OGzaLKVgRdEtRMi5A/VDkMdBvjy8LII9oiuFb9r5Q9FAaeF3OlAi
Ya8WaCR9C06OMDQFaFQED0ST4qaYQeQHn2Z/2PH9e4FSN5ZcRY/4KJtNdTi1zAGJrWbwDPCm58xx
6BXAgTsaYJym6MkAa0yfDORKa5mWq55rO0qj1laXLGhZlJUA01HO2iDmNQj3xvujymIXktoiQnkd
6RnkUUNHmsSoqX4bAke5gy0U1Nflkl2ArJo7gKhk3UGRZVO29KFH/owuC4xDjJWdxeG1LwvXWdoU
VArkSEThugg5OiD0fOxHiuZ186SCadQMWxjCBkcX5nL6wrRiHqhmjZ1e2x3QyrPuEAAHiYFKyo04
vCmtgw0xj37TaD0/8MtlX15YMKriBerI5nMTFuidySI7lHo9G2DCzGADVZX18D1iejS3I+wCO7/T
jzibqGaxPYPqW4jYoI0g51+fhaW+FD/RtS4aE3uwRS5zNsNe4hRO3wthG3qRq91F4KekH2xnIOVD
jVvBQ//y2g0I+OAVcI+qXrDMj+9hYvc7Lz/Ij4e3gvYjqPgSL7l4NMhP8aP9uFYsUEU6v+vQFMsA
k8ujyuu2LOa4J9e7la6Sdmv7uT4YOrGcYk3X5GypmrFhhvTZjML2Zxo2ztrQHUCkcasOi74HUzVI
WMmXThnMpCgpyxu7k3FTQug+xAa5boxTtd/kpk+bwvTOPN8CogvKbegVUE+xGFVIrXpn5GEuSggw
P3GwZ1GNMkhbzJjggFtTOzrgP6TdwcmgL+7amEY9IVsRGBdEi5tC5Zs2xSF2c8mZewllAXF4MnbU
PWyjoApY2ysguGYwRZCI8M46EsGoEbeMnR3Bpyg7uZphXMMdRMLDoa8fRtdnLL7E44YrLxoo13ky
CSVAHUZ7gXfTfrAFhiNnU3c/Sb+sN1FmNpcFjVS48Tup5JaWroZ1WYzHMh8P5MuxlWN5p9Re8oOA
wXQaSvXaTogN2ZgYfUfQV5yiHrpwfT2stZ00oenCVY0HM0C/QqxATMRBb8/CKHFaNzu9QhjvfFRK
llVm7Fl3UGwv5I/ab/eo2db8KTl6UZeqJUUzb/QlJSIkU8QOMzz0LjMajW9XX+Btu0Y7oYh60cF8
fQZ3MJ8xnhyrFeBdgTosYWeLH4kZqmxQhvVx14ABm5cdZY3cZCWA2klRNEKans3gB4jY1M+OHT9g
ZANZIxuRQax6S2w2+eabYSXWgGtgGhVLzmUdC/+6xdP14gEly7QfhI6L5VyrfuHOyA8kVICBIJKX
Vm3Jm5L40gym8F3vgIDvJdAUgxvFm6phYQYbKCblTVgSo4yJgsvRJtxV2eoB9CLtANF9PXj1/izc
2GApq7SbpW6OlD8ELj/8wa3tM9dlQ6A+bZa21LB2ftDvpM7kidYMyRKxZLoK6tYU9ozviUbXNgVR
6/SRiIHt2kLPMb0whtY7SiYu0ObDRDXvhTzhVkENEQPEsZzGshheSxeVDa2166UJuGBpPxAWvOHK
mTh/38Oes2kMCyCkVj8SMwjKgzZZGyAadpOIURUpqVwv/a8vqKsWEaR30l7hwozQcB7KuBiHXkFM
3WwKk6BqdNjMMKfEI0IkMp++XIzXNjCcWCNTlB1BzFBERI/JKgmg6PPIaWgDarmoRZpQVc+CkXr6
LATy1ZjFNPacFVzbIK7RSK3PJip5YQIXpE0B6tRuHZkupMJSkmjLeGqbYrvKt9uY4ij+2U7XesWo
vEYrW0PPn+cVZSuLGQBwqABW9Mmr783oVsTgYMcvcbTkAdnm+SO7ZeyxA1XoUwhHbhgrLC6zpum4
2RYXz5XyZWOF5HrnBKzW6xGKIfAex9WhIzvXS6p9Pdl3p3UGsRKt5g4YPMok8W5jMiOBap5UzwYk
XtM2UFisl1Sbelb+KEDC9dAsOXfkyq5ncp2lTWEsgS8hSejuxVFU2H5B2WRpoVl1nPgMREs1FojT
dm2K3X6uAySniVWH+17kpOq12cvtJJpRAqTtbQ0udmwDd4T1bdVn2Ouu8knYYIsytYLaMLNrM8ZR
oMQqw00uy7p1y6djg5YkMMPWQK49D6OWJOE7ExC7UKuO69YzXBUEEPdW9cFxTQaFzRdkjTAH7PBp
PlWDAjBe2h0I9kQz3jLoOwciNt/iLpW1wQziybtoPgEy9crq3nWYRGs64NogYJa1wQz6FAQJYmsX
Eemzzw9tAOekxmiYVf01WrKmco+lj8SOppEkcmv7bfMZJZJEcy28U4aXjZAzSFzt4drwBQTByQhJ
S1vGFGrbjbXrFRTa5jP4wQKZHyT8MooYHonQZiDfsbUjufYtMQPGx5HwCcph6w6jpGH9BeCLANFD
gNoeaEWvyHdnd7Fnw5qe3TTcycnQxOd+xWEuRG1nOCCShoOuQ9edvQmUdHO3jk/VGLGbo/FiWhFg
zy5V9BOHMUKiadp52PYHo+r4Crcl7Q1EUQ340Y6nC4uQEd6uDXaLd2Uh3tOmAHEJLi6a9tgdQsTB
H1+mWzWzqBnWuomTe80GCVl7PY56UGBgyESxtKT47TnDRlimoHRFMnmagIpTdLBC23S7aqDsGF+Z
xgsbWOsW8JY7CSWkw8pK2LKpwwzDbSzbqBz6tmsMsYeXBXr6AkNXFVbVD2YYbu9i26P5nHK6+dxk
kgsLSSRYl9l30QiZ78QpuYHmiRdNd+m1HZDw9m6L84mpaYpOCT4XHfSYbL0dg4VNKjReVnbiVj0S
eW4+yim+KbXovhk5ShrW8ioJtsBR1QYzTKy0Ia2zC2ngyWwB1RDJRG5Z1g+6mUHmELgeFqFT0WfI
o3LK9aDphPZf1gYzqP5pxcZahZCPv74arSKwj71s/ZSXQzXDt2NF17EXuByZgGWMtum8VR9KdKSG
zEmQJKxwK4/A8e3n2hvoUphY2Ap7+euiN2PrrzlTiIsS42sLqLUXbst+RVzBTtsMchTxNQeOwTRy
ygvci6QowP/Kd9rybaaonuSB1gy0lhjFBtOZI5opyauqKcIM+2h2UCuLwP5e1GiGV0SkiiFZ0Zuo
rClmAEDqGGyhmbSYJk/GJtioWo6HsjZYtK2OTGCE5JAsAotfjv/QHbQb7eqiIV42W1q2ffGcDbSN
IDl0VprPaHBtLEOCADy0bNo0gyqFq5D2LcZAFxpvs+agpsOFVg2Ni/aU5vzAoMUCqjuTSn6gsIKS
v0TOmvnSDLo9IdAUGy17AslNj+1o+zqaXXsnV0yc8sxbpYJ1ZNx+WibYUMqw1sqmsjbIUy1VU8ud
vgk61eQVuYVvsGvA+uOyYSE/hnJFRteE9EZrg5vQGBurcAMut0fNsJDfDR/ucKDQERJ/zcdtMMwW
8CQklnYqlHWHPEEi+oz4Q/T7ug7CjQ1w6ywx7CQ2C4bGDkmQuSl1FrZLeXPfOXD3XvuBfGlJCrZ6
z32dT6DVU/pNptHTLddAPfKVfV34xgy6PWxAyBDA9TZztl0llJvOifW/Gxr/jXPzsRcf++137x/f
/f7p9f3r+9PH//7x9PLpf04ff3x8/dV/cP8HfHaKH/fpj+++/HwFFnr1D//30w+n9ke3/yj++6uH
dx/eP/3u/cfXl/ffvv4mfvvBXzb//bfTc/OLdv/37gVvf/erZ/Vv1f/hH96fXh5evv3uU/MXn7pf
8y8PH05ffv7/bz99fP3w8PT48PTus98+//j0+unzwXuQCohl7P0fxa/x5edXv3Zzh7dh4Vefc3p5
en55+YVHaTrO9qhvnl9fT0933mkXQjMXY//H7/Ty4f7bWMbItbMP+b8ffvj48Pgw/R66LlLW7CP+
+vr87fffPT9+mHwIvkIMmdIPefv53enllzxtbxQ3g8He/vHx9fTyt7efX+9+NQd6YWbI2Vd6+8fL
6ZuX50mr6QCFzl/2EX9xXn7BkY92uGkwZJ/y55fnp+dvGG3qVUIeJurk7EN+x4tfniYd2fzZnDn/
iD8/PH54eJl+CYCoGbz4T28/P33/9vMP75/u2MqiyRm+kD+9/fThrvsCf2u35q31h4fHeydEXUJE
Mv+Ir5/vv4UaMXQJs2719dtPf388ffN8x3n15QPrk33Kfz2evvednyZ9SxswqA/ZZ/z1+7d/Pk09
gcAj3E6kndlHNLf9y8NnX4uOjuPkld897Ve9eCoX+eoqafn9bXb1q/9AjhQ/+NvH08PLV/8CAAD/
/w==</cx:binary>
              </cx:geoCache>
            </cx:geography>
          </cx:layoutPr>
          <cx:valueColors>
            <cx:minColor>
              <a:srgbClr val="DDEFEB"/>
            </cx:minColor>
            <cx:midColor>
              <a:srgbClr val="86C7C1"/>
            </cx:midColor>
            <cx:maxColor>
              <a:srgbClr val="46A9A2"/>
            </cx:maxColor>
          </cx:valueColors>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'Elbehov - 5 år'!$A$2:$C$291</cx:f>
        <cx:nf>'Elbehov - 5 år'!$A$1:$C$1</cx:nf>
        <cx:lvl ptCount="290" name="Kommun">
          <cx:pt idx="0">Arjeplog kommun</cx:pt>
          <cx:pt idx="1">Arvidsjaurs kommun</cx:pt>
          <cx:pt idx="2">Bodens kommun</cx:pt>
          <cx:pt idx="3">Gällivare kommun</cx:pt>
          <cx:pt idx="4">Haparanda</cx:pt>
          <cx:pt idx="5">Jokkmokks kommun</cx:pt>
          <cx:pt idx="6">Kalix kommun</cx:pt>
          <cx:pt idx="7">Kiruna kommun</cx:pt>
          <cx:pt idx="8">Luleå kommun</cx:pt>
          <cx:pt idx="9">Malå kommun</cx:pt>
          <cx:pt idx="10">Norsjö kommun</cx:pt>
          <cx:pt idx="11">Pajala kommun</cx:pt>
          <cx:pt idx="12">Piteå kommun</cx:pt>
          <cx:pt idx="13">Skellefteå kommun</cx:pt>
          <cx:pt idx="14">Älvsbyns kommun</cx:pt>
          <cx:pt idx="15">Överkalix kommun</cx:pt>
          <cx:pt idx="16">Övertorneå kommun</cx:pt>
          <cx:pt idx="17">Bergs kommun</cx:pt>
          <cx:pt idx="18">Bjurholm kommun</cx:pt>
          <cx:pt idx="19">Bollnäs kommun</cx:pt>
          <cx:pt idx="20">Bräcke kommun</cx:pt>
          <cx:pt idx="21">Dorotea kommun</cx:pt>
          <cx:pt idx="22">Hudiksvall kommun</cx:pt>
          <cx:pt idx="23">Härjedalens kommun</cx:pt>
          <cx:pt idx="24">Härnösand kommun</cx:pt>
          <cx:pt idx="25">Kramfors kommun</cx:pt>
          <cx:pt idx="26">Krokoms kommun</cx:pt>
          <cx:pt idx="27">Ljusdal kommun</cx:pt>
          <cx:pt idx="28">Lycksele kommun</cx:pt>
          <cx:pt idx="29">Nordanstig kommun</cx:pt>
          <cx:pt idx="30">Nordmalings kommun</cx:pt>
          <cx:pt idx="31">Ockelbo kommun</cx:pt>
          <cx:pt idx="32">Ovanåker kommun</cx:pt>
          <cx:pt idx="33">Ragunda kommun</cx:pt>
          <cx:pt idx="34">Robertsfors kommun</cx:pt>
          <cx:pt idx="35">Sollefteå kommun</cx:pt>
          <cx:pt idx="36">Sorsele kommun</cx:pt>
          <cx:pt idx="37">Storumans kommun</cx:pt>
          <cx:pt idx="38">Strömsund kommun</cx:pt>
          <cx:pt idx="39">Sundsvalls kommun</cx:pt>
          <cx:pt idx="40">Söderhamn kommun</cx:pt>
          <cx:pt idx="41">Timrå kommun</cx:pt>
          <cx:pt idx="42">Umeå kommun</cx:pt>
          <cx:pt idx="43">Vilhelmina kommun</cx:pt>
          <cx:pt idx="44">Vindeln kommun</cx:pt>
          <cx:pt idx="45">Vännäs kommun</cx:pt>
          <cx:pt idx="46">Ånge kommun</cx:pt>
          <cx:pt idx="47">Åre kommun</cx:pt>
          <cx:pt idx="48">Åsele kommun</cx:pt>
          <cx:pt idx="49">Örnsköldsvik kommun</cx:pt>
          <cx:pt idx="50">Östersund kommun</cx:pt>
          <cx:pt idx="51">Ale kommun</cx:pt>
          <cx:pt idx="52">Alingsås kommun</cx:pt>
          <cx:pt idx="53">Aneby kommun</cx:pt>
          <cx:pt idx="54">Arboga kommun</cx:pt>
          <cx:pt idx="55">Arvika kommun</cx:pt>
          <cx:pt idx="56">Askersund kommun</cx:pt>
          <cx:pt idx="57">Avesta kommun</cx:pt>
          <cx:pt idx="58">Bengtsfors kommun</cx:pt>
          <cx:pt idx="59">Bollebygd kommun</cx:pt>
          <cx:pt idx="60">Borlänge kommun</cx:pt>
          <cx:pt idx="61">Borås kommun</cx:pt>
          <cx:pt idx="62">Botkyrka kommun</cx:pt>
          <cx:pt idx="63">Boxholms kommun</cx:pt>
          <cx:pt idx="64">Dals-Ed kommun</cx:pt>
          <cx:pt idx="65">Danderyd kommun</cx:pt>
          <cx:pt idx="66">Degerfors kommun</cx:pt>
          <cx:pt idx="67">Eda kommun</cx:pt>
          <cx:pt idx="68">Ekerö kommun</cx:pt>
          <cx:pt idx="69">Eksjö kommun</cx:pt>
          <cx:pt idx="70">Enköpings kommun</cx:pt>
          <cx:pt idx="71">Eskilstuna kommun</cx:pt>
          <cx:pt idx="72">Essunga kommun</cx:pt>
          <cx:pt idx="73">Fagersta kommun</cx:pt>
          <cx:pt idx="74">Falköping kommun</cx:pt>
          <cx:pt idx="75">Falu kommun</cx:pt>
          <cx:pt idx="76">Filipstads kommun</cx:pt>
          <cx:pt idx="77">Finspång kommun</cx:pt>
          <cx:pt idx="78">Flens kommun</cx:pt>
          <cx:pt idx="79">Forshaga kommun</cx:pt>
          <cx:pt idx="80">Färgelanda kommun</cx:pt>
          <cx:pt idx="81">Gagnef kommun</cx:pt>
          <cx:pt idx="82">Gislaved kommun</cx:pt>
          <cx:pt idx="83">Gnesta kommun</cx:pt>
          <cx:pt idx="84">Gotland kommun</cx:pt>
          <cx:pt idx="85">Grums kommun</cx:pt>
          <cx:pt idx="86">Grästorp kommun</cx:pt>
          <cx:pt idx="87">Gullspång kommun</cx:pt>
          <cx:pt idx="88">Gävle kommun</cx:pt>
          <cx:pt idx="89">Göteborgs kommun</cx:pt>
          <cx:pt idx="90">Götene kommun</cx:pt>
          <cx:pt idx="91">Habo kommun</cx:pt>
          <cx:pt idx="92">Hagfors kommun</cx:pt>
          <cx:pt idx="93">Hallsberg kommun</cx:pt>
          <cx:pt idx="94">Hallstahammars kommun</cx:pt>
          <cx:pt idx="95">Hammarö kommun</cx:pt>
          <cx:pt idx="96">Haninge kommun</cx:pt>
          <cx:pt idx="97">Heby kommun</cx:pt>
          <cx:pt idx="98">Hedemora kommun</cx:pt>
          <cx:pt idx="99">Herrljunga kommun</cx:pt>
          <cx:pt idx="100">Hjo kommun</cx:pt>
          <cx:pt idx="101">Hofors kommun</cx:pt>
          <cx:pt idx="102">Huddinge kommun</cx:pt>
          <cx:pt idx="103">Hultsfred kommun</cx:pt>
          <cx:pt idx="104">Håbo</cx:pt>
          <cx:pt idx="105">Hällefors kommun</cx:pt>
          <cx:pt idx="106">Härryda kommun</cx:pt>
          <cx:pt idx="107">Järfälla kommun</cx:pt>
          <cx:pt idx="108">Jönköping kommun</cx:pt>
          <cx:pt idx="109">Karlsborgs kommun</cx:pt>
          <cx:pt idx="110">Karlskoga kommun</cx:pt>
          <cx:pt idx="111">Karlstads kommun</cx:pt>
          <cx:pt idx="112">Katrineholms kommun</cx:pt>
          <cx:pt idx="113">Kils kommun</cx:pt>
          <cx:pt idx="114">Kinda kommun</cx:pt>
          <cx:pt idx="115">Knivsta kommun</cx:pt>
          <cx:pt idx="116">Kristinehamn kommun</cx:pt>
          <cx:pt idx="117">Kumla kommun</cx:pt>
          <cx:pt idx="118">Kungsbacka kommun</cx:pt>
          <cx:pt idx="119">Kungsör kommun</cx:pt>
          <cx:pt idx="120">Kungälv kommun</cx:pt>
          <cx:pt idx="121">Köping kommun</cx:pt>
          <cx:pt idx="122">Laxå kommun</cx:pt>
          <cx:pt idx="123">Lekeberg kommun</cx:pt>
          <cx:pt idx="124">Leksands kommun</cx:pt>
          <cx:pt idx="125">Lerum kommun</cx:pt>
          <cx:pt idx="126">Lidingö kommun</cx:pt>
          <cx:pt idx="127">Lidköping kommun</cx:pt>
          <cx:pt idx="128">Lilla Edets kommun</cx:pt>
          <cx:pt idx="129">Lindesbergs kommun</cx:pt>
          <cx:pt idx="130">Linköpings kommun</cx:pt>
          <cx:pt idx="131">Ljusnarsberg kommun</cx:pt>
          <cx:pt idx="132">Ludvika kommun</cx:pt>
          <cx:pt idx="133">Lysekil kommun</cx:pt>
          <cx:pt idx="134">Malung-Sälen kommun</cx:pt>
          <cx:pt idx="135">Mariestads kommun</cx:pt>
          <cx:pt idx="136">Marks kommun</cx:pt>
          <cx:pt idx="137">Mellerud kommun</cx:pt>
          <cx:pt idx="138">Mjölby kommun</cx:pt>
          <cx:pt idx="139">Mora kommun</cx:pt>
          <cx:pt idx="140">Motala kommun</cx:pt>
          <cx:pt idx="141">Mullsjö kommun</cx:pt>
          <cx:pt idx="142">Munkedals kommun</cx:pt>
          <cx:pt idx="143">Munkfors kommun</cx:pt>
          <cx:pt idx="144">Mölndals kommun</cx:pt>
          <cx:pt idx="145">Nacka kommun</cx:pt>
          <cx:pt idx="146">Nora kommun</cx:pt>
          <cx:pt idx="147">Norbergs kommun</cx:pt>
          <cx:pt idx="148">Norrköping kommun</cx:pt>
          <cx:pt idx="149">Norrtälje kommun</cx:pt>
          <cx:pt idx="150">Nykvarn kommun</cx:pt>
          <cx:pt idx="151">Nyköping kommun</cx:pt>
          <cx:pt idx="152">Nynäshamn kommun</cx:pt>
          <cx:pt idx="153">Nässjö kommun</cx:pt>
          <cx:pt idx="154">Orsa kommun</cx:pt>
          <cx:pt idx="155">Orust kommun</cx:pt>
          <cx:pt idx="156">Oxelösunds kommun</cx:pt>
          <cx:pt idx="157">Partille kommun</cx:pt>
          <cx:pt idx="158">Rättvik kommun</cx:pt>
          <cx:pt idx="159">Sala kommun</cx:pt>
          <cx:pt idx="160">Salems kommun</cx:pt>
          <cx:pt idx="161">Sandviken kommun</cx:pt>
          <cx:pt idx="162">Sigtuna kommun</cx:pt>
          <cx:pt idx="163">Skara kommun</cx:pt>
          <cx:pt idx="164">Skinnskatteberg kommun</cx:pt>
          <cx:pt idx="165">Skövde kommun</cx:pt>
          <cx:pt idx="166">Smedjebacken kommun</cx:pt>
          <cx:pt idx="167">Sollentuna kommun</cx:pt>
          <cx:pt idx="168">Solna kommun</cx:pt>
          <cx:pt idx="169">Sotenäs kommun</cx:pt>
          <cx:pt idx="170">Stenungsund kommun</cx:pt>
          <cx:pt idx="171">Stockholm kommun</cx:pt>
          <cx:pt idx="172">Storfors kommun</cx:pt>
          <cx:pt idx="173">Strängnäs kommun</cx:pt>
          <cx:pt idx="174">Strömstads kommun</cx:pt>
          <cx:pt idx="175">Sundbyberg kommun</cx:pt>
          <cx:pt idx="176">Sunne kommun</cx:pt>
          <cx:pt idx="177">Surahammars kommun</cx:pt>
          <cx:pt idx="178">Svenljunga kommun</cx:pt>
          <cx:pt idx="179">Säffle kommun</cx:pt>
          <cx:pt idx="180">Säters kommun</cx:pt>
          <cx:pt idx="181">Sävsjö kommun</cx:pt>
          <cx:pt idx="182">Söderköpings kommun</cx:pt>
          <cx:pt idx="183">Södertälje kommun</cx:pt>
          <cx:pt idx="184">Tanum kommun</cx:pt>
          <cx:pt idx="185">Tibro kommun</cx:pt>
          <cx:pt idx="186">Tidaholm kommun</cx:pt>
          <cx:pt idx="187">Tierps kommun</cx:pt>
          <cx:pt idx="188">Tjörn kommun</cx:pt>
          <cx:pt idx="189">Torsby kommun</cx:pt>
          <cx:pt idx="190">Tranemo kommun</cx:pt>
          <cx:pt idx="191">Tranås kommun</cx:pt>
          <cx:pt idx="192">Trollhättans kommun</cx:pt>
          <cx:pt idx="193">Trosa kommun</cx:pt>
          <cx:pt idx="194">Tyresö kommun</cx:pt>
          <cx:pt idx="195">Täby kommun</cx:pt>
          <cx:pt idx="196">Töreboda kommun</cx:pt>
          <cx:pt idx="197">Uddevalla kommun</cx:pt>
          <cx:pt idx="198">Ulricehamn kommun</cx:pt>
          <cx:pt idx="199">Upplands Väsby kommun</cx:pt>
          <cx:pt idx="200">Upplands-Bro kommun</cx:pt>
          <cx:pt idx="201">Uppsala kommun</cx:pt>
          <cx:pt idx="202">Vadstena kommun</cx:pt>
          <cx:pt idx="203">Vaggeryds kommun</cx:pt>
          <cx:pt idx="204">Valdemarsviks kommun</cx:pt>
          <cx:pt idx="205">Vallentuna kommun</cx:pt>
          <cx:pt idx="206">Vansbro kommun</cx:pt>
          <cx:pt idx="207">Vara kommun</cx:pt>
          <cx:pt idx="208">Varberg kommun</cx:pt>
          <cx:pt idx="209">Vaxholm kommun</cx:pt>
          <cx:pt idx="210">Vetlanda kommun</cx:pt>
          <cx:pt idx="211">Vimmerby kommun</cx:pt>
          <cx:pt idx="212">Vingåker kommun</cx:pt>
          <cx:pt idx="213">Vårgårda kommun</cx:pt>
          <cx:pt idx="214">Vänersborg kommun</cx:pt>
          <cx:pt idx="215">Värmdö kommun</cx:pt>
          <cx:pt idx="216">Västervik kommun</cx:pt>
          <cx:pt idx="217">Västerås kommun</cx:pt>
          <cx:pt idx="218">Ydre kommun</cx:pt>
          <cx:pt idx="219">Åmåls kommun</cx:pt>
          <cx:pt idx="220">Årjäng kommun</cx:pt>
          <cx:pt idx="221">Åtvidaberg kommun</cx:pt>
          <cx:pt idx="222">Älvdalens kommun</cx:pt>
          <cx:pt idx="223">Älvkarleby kommun</cx:pt>
          <cx:pt idx="224">Öckerö kommun</cx:pt>
          <cx:pt idx="225">Ödeshög kommun</cx:pt>
          <cx:pt idx="226">Örebro kommun</cx:pt>
          <cx:pt idx="227">Österåker kommun</cx:pt>
          <cx:pt idx="228">Östhammars kommun</cx:pt>
          <cx:pt idx="229">Alvesta kommun</cx:pt>
          <cx:pt idx="230">Bjuv kommun</cx:pt>
          <cx:pt idx="231">Borgholms kommun</cx:pt>
          <cx:pt idx="232">Bromölla kommun</cx:pt>
          <cx:pt idx="233">Burlöv kommun</cx:pt>
          <cx:pt idx="234">Båstads kommun</cx:pt>
          <cx:pt idx="235">Emmaboda kommun</cx:pt>
          <cx:pt idx="236">Eslöv kommun</cx:pt>
          <cx:pt idx="237">Falkenbergs kommun</cx:pt>
          <cx:pt idx="238">Gnosjö kommun</cx:pt>
          <cx:pt idx="239">Halmstads kommun</cx:pt>
          <cx:pt idx="240">Helsingborg kommun</cx:pt>
          <cx:pt idx="241">Hylte kommun</cx:pt>
          <cx:pt idx="242">Hässleholm kommun</cx:pt>
          <cx:pt idx="243">Höganäs kommun</cx:pt>
          <cx:pt idx="244">Högsby kommun</cx:pt>
          <cx:pt idx="245">Hörby kommun</cx:pt>
          <cx:pt idx="246">Höör kommun</cx:pt>
          <cx:pt idx="247">Kalmar kommun</cx:pt>
          <cx:pt idx="248">Karlshamn kommun</cx:pt>
          <cx:pt idx="249">Karlskrona kommun</cx:pt>
          <cx:pt idx="250">Klippan kommun</cx:pt>
          <cx:pt idx="251">Kristianstad kommun</cx:pt>
          <cx:pt idx="252">Kävlinge kommun</cx:pt>
          <cx:pt idx="253">Laholms kommun</cx:pt>
          <cx:pt idx="254">Landskrona kommun</cx:pt>
          <cx:pt idx="255">Lessebo kommun</cx:pt>
          <cx:pt idx="256">Ljungby kommun</cx:pt>
          <cx:pt idx="257">Lomma kommun</cx:pt>
          <cx:pt idx="258">Lunds kommun</cx:pt>
          <cx:pt idx="259">Malmö kommun</cx:pt>
          <cx:pt idx="260">Markaryds kommun</cx:pt>
          <cx:pt idx="261">Mönsterås kommun</cx:pt>
          <cx:pt idx="262">Mörbylånga kommun</cx:pt>
          <cx:pt idx="263">Nybro kommun</cx:pt>
          <cx:pt idx="264">Olofström kommun</cx:pt>
          <cx:pt idx="265">Osby kommun</cx:pt>
          <cx:pt idx="266">Oskarshamn kommun</cx:pt>
          <cx:pt idx="267">Perstorps kommun</cx:pt>
          <cx:pt idx="268">Ronneby kommun</cx:pt>
          <cx:pt idx="269">Simrishamns kommun</cx:pt>
          <cx:pt idx="270">Sjöbo kommun</cx:pt>
          <cx:pt idx="271">Skurups kommun</cx:pt>
          <cx:pt idx="272">Staffanstorps kommun</cx:pt>
          <cx:pt idx="273">Svalöv kommun</cx:pt>
          <cx:pt idx="274">Svedala kommun</cx:pt>
          <cx:pt idx="275">Sölvesborg kommun</cx:pt>
          <cx:pt idx="276">Tingsryd kommun</cx:pt>
          <cx:pt idx="277">Tomelilla kommun</cx:pt>
          <cx:pt idx="278">Torsås kommun</cx:pt>
          <cx:pt idx="279">Trelleborgs kommun</cx:pt>
          <cx:pt idx="280">Uppvidinge kommun</cx:pt>
          <cx:pt idx="281">Vellinge kommun</cx:pt>
          <cx:pt idx="282">Värnamo kommun</cx:pt>
          <cx:pt idx="283">Växjö kommun</cx:pt>
          <cx:pt idx="284">Ystads kommun</cx:pt>
          <cx:pt idx="285">Åstorp kommun</cx:pt>
          <cx:pt idx="286">Älmhult kommun</cx:pt>
          <cx:pt idx="287">Ängelholms kommun</cx:pt>
          <cx:pt idx="288">Örkelljunga kommun</cx:pt>
          <cx:pt idx="289">Östra Göinge kommun</cx:pt>
        </cx:lvl>
        <cx:lvl ptCount="290" name="Kommunkod">
          <cx:pt idx="0">2506</cx:pt>
          <cx:pt idx="1">2505</cx:pt>
          <cx:pt idx="2">2582</cx:pt>
          <cx:pt idx="3">2523</cx:pt>
          <cx:pt idx="4">2583</cx:pt>
          <cx:pt idx="5">2510</cx:pt>
          <cx:pt idx="6">2514</cx:pt>
          <cx:pt idx="7">2584</cx:pt>
          <cx:pt idx="8">2580</cx:pt>
          <cx:pt idx="9">2418</cx:pt>
          <cx:pt idx="10">2417</cx:pt>
          <cx:pt idx="11">2521</cx:pt>
          <cx:pt idx="12">2581</cx:pt>
          <cx:pt idx="13">2482</cx:pt>
          <cx:pt idx="14">2560</cx:pt>
          <cx:pt idx="15">2513</cx:pt>
          <cx:pt idx="16">2518</cx:pt>
          <cx:pt idx="17">2326</cx:pt>
          <cx:pt idx="18">2403</cx:pt>
          <cx:pt idx="19">2183</cx:pt>
          <cx:pt idx="20">2305</cx:pt>
          <cx:pt idx="21">2425</cx:pt>
          <cx:pt idx="22">2184</cx:pt>
          <cx:pt idx="23">2361</cx:pt>
          <cx:pt idx="24">2280</cx:pt>
          <cx:pt idx="25">2282</cx:pt>
          <cx:pt idx="26">2309</cx:pt>
          <cx:pt idx="27">2161</cx:pt>
          <cx:pt idx="28">2481</cx:pt>
          <cx:pt idx="29">2132</cx:pt>
          <cx:pt idx="30">2401</cx:pt>
          <cx:pt idx="31">2101</cx:pt>
          <cx:pt idx="32">2121</cx:pt>
          <cx:pt idx="33">2303</cx:pt>
          <cx:pt idx="34">2409</cx:pt>
          <cx:pt idx="35">2283</cx:pt>
          <cx:pt idx="36">2422</cx:pt>
          <cx:pt idx="37">2421</cx:pt>
          <cx:pt idx="38">2313</cx:pt>
          <cx:pt idx="39">2281</cx:pt>
          <cx:pt idx="40">2182</cx:pt>
          <cx:pt idx="41">2262</cx:pt>
          <cx:pt idx="42">2480</cx:pt>
          <cx:pt idx="43">2462</cx:pt>
          <cx:pt idx="44">2404</cx:pt>
          <cx:pt idx="45">2460</cx:pt>
          <cx:pt idx="46">2260</cx:pt>
          <cx:pt idx="47">2321</cx:pt>
          <cx:pt idx="48">2463</cx:pt>
          <cx:pt idx="49">2284</cx:pt>
          <cx:pt idx="50">2380</cx:pt>
          <cx:pt idx="51">1440</cx:pt>
          <cx:pt idx="52">1489</cx:pt>
          <cx:pt idx="53">0604</cx:pt>
          <cx:pt idx="54">1984</cx:pt>
          <cx:pt idx="55">1784</cx:pt>
          <cx:pt idx="56">1882</cx:pt>
          <cx:pt idx="57">2084</cx:pt>
          <cx:pt idx="58">1460</cx:pt>
          <cx:pt idx="59">1443</cx:pt>
          <cx:pt idx="60">2081</cx:pt>
          <cx:pt idx="61">1490</cx:pt>
          <cx:pt idx="62">0127</cx:pt>
          <cx:pt idx="63">0560</cx:pt>
          <cx:pt idx="64">1438</cx:pt>
          <cx:pt idx="65">0162</cx:pt>
          <cx:pt idx="66">1862</cx:pt>
          <cx:pt idx="67">1730</cx:pt>
          <cx:pt idx="68">0125</cx:pt>
          <cx:pt idx="69">0686</cx:pt>
          <cx:pt idx="70">0381</cx:pt>
          <cx:pt idx="71">0484</cx:pt>
          <cx:pt idx="72">1445</cx:pt>
          <cx:pt idx="73">1982</cx:pt>
          <cx:pt idx="74">1499</cx:pt>
          <cx:pt idx="75">2080</cx:pt>
          <cx:pt idx="76">1782</cx:pt>
          <cx:pt idx="77">0562</cx:pt>
          <cx:pt idx="78">0482</cx:pt>
          <cx:pt idx="79">1763</cx:pt>
          <cx:pt idx="80">1439</cx:pt>
          <cx:pt idx="81">2026</cx:pt>
          <cx:pt idx="82">0662</cx:pt>
          <cx:pt idx="83">0461</cx:pt>
          <cx:pt idx="84">0980</cx:pt>
          <cx:pt idx="85">1764</cx:pt>
          <cx:pt idx="86">1444</cx:pt>
          <cx:pt idx="87">1447</cx:pt>
          <cx:pt idx="88">2180</cx:pt>
          <cx:pt idx="89">1480</cx:pt>
          <cx:pt idx="90">1471</cx:pt>
          <cx:pt idx="91">0643</cx:pt>
          <cx:pt idx="92">1783</cx:pt>
          <cx:pt idx="93">1861</cx:pt>
          <cx:pt idx="94">1961</cx:pt>
          <cx:pt idx="95">1761</cx:pt>
          <cx:pt idx="96">0136</cx:pt>
          <cx:pt idx="97">0331</cx:pt>
          <cx:pt idx="98">2083</cx:pt>
          <cx:pt idx="99">1466</cx:pt>
          <cx:pt idx="100">1497</cx:pt>
          <cx:pt idx="101">2104</cx:pt>
          <cx:pt idx="102">0126</cx:pt>
          <cx:pt idx="103">0860</cx:pt>
          <cx:pt idx="104">0305</cx:pt>
          <cx:pt idx="105">1863</cx:pt>
          <cx:pt idx="106">1401</cx:pt>
          <cx:pt idx="107">0123</cx:pt>
          <cx:pt idx="108">0680</cx:pt>
          <cx:pt idx="109">1446</cx:pt>
          <cx:pt idx="110">1883</cx:pt>
          <cx:pt idx="111">1780</cx:pt>
          <cx:pt idx="112">0483</cx:pt>
          <cx:pt idx="113">1715</cx:pt>
          <cx:pt idx="114">0513</cx:pt>
          <cx:pt idx="115">0330</cx:pt>
          <cx:pt idx="116">1781</cx:pt>
          <cx:pt idx="117">1881</cx:pt>
          <cx:pt idx="118">1384</cx:pt>
          <cx:pt idx="119">1960</cx:pt>
          <cx:pt idx="120">1482</cx:pt>
          <cx:pt idx="121">1983</cx:pt>
          <cx:pt idx="122">1860</cx:pt>
          <cx:pt idx="123">1814</cx:pt>
          <cx:pt idx="124">2029</cx:pt>
          <cx:pt idx="125">1441</cx:pt>
          <cx:pt idx="126">0186</cx:pt>
          <cx:pt idx="127">1494</cx:pt>
          <cx:pt idx="128">1462</cx:pt>
          <cx:pt idx="129">1885</cx:pt>
          <cx:pt idx="130">0580</cx:pt>
          <cx:pt idx="131">1864</cx:pt>
          <cx:pt idx="132">2085</cx:pt>
          <cx:pt idx="133">1484</cx:pt>
          <cx:pt idx="134">2023</cx:pt>
          <cx:pt idx="135">1493</cx:pt>
          <cx:pt idx="136">1463</cx:pt>
          <cx:pt idx="137">1461</cx:pt>
          <cx:pt idx="138">0586</cx:pt>
          <cx:pt idx="139">2062</cx:pt>
          <cx:pt idx="140">0583</cx:pt>
          <cx:pt idx="141">0642</cx:pt>
          <cx:pt idx="142">1430</cx:pt>
          <cx:pt idx="143">1762</cx:pt>
          <cx:pt idx="144">1481</cx:pt>
          <cx:pt idx="145">0182</cx:pt>
          <cx:pt idx="146">1884</cx:pt>
          <cx:pt idx="147">1962</cx:pt>
          <cx:pt idx="148">0581</cx:pt>
          <cx:pt idx="149">0188</cx:pt>
          <cx:pt idx="150">0140</cx:pt>
          <cx:pt idx="151">0480</cx:pt>
          <cx:pt idx="152">0192</cx:pt>
          <cx:pt idx="153">0682</cx:pt>
          <cx:pt idx="154">2034</cx:pt>
          <cx:pt idx="155">1421</cx:pt>
          <cx:pt idx="156">0481</cx:pt>
          <cx:pt idx="157">1402</cx:pt>
          <cx:pt idx="158">2031</cx:pt>
          <cx:pt idx="159">1981</cx:pt>
          <cx:pt idx="160">0128</cx:pt>
          <cx:pt idx="161">2181</cx:pt>
          <cx:pt idx="162">0191</cx:pt>
          <cx:pt idx="163">1495</cx:pt>
          <cx:pt idx="164">1904</cx:pt>
          <cx:pt idx="165">1496</cx:pt>
          <cx:pt idx="166">2061</cx:pt>
          <cx:pt idx="167">0163</cx:pt>
          <cx:pt idx="168">0184</cx:pt>
          <cx:pt idx="169">1427</cx:pt>
          <cx:pt idx="170">1415</cx:pt>
          <cx:pt idx="171">0180</cx:pt>
          <cx:pt idx="172">1760</cx:pt>
          <cx:pt idx="173">0486</cx:pt>
          <cx:pt idx="174">1486</cx:pt>
          <cx:pt idx="175">0183</cx:pt>
          <cx:pt idx="176">1766</cx:pt>
          <cx:pt idx="177">1907</cx:pt>
          <cx:pt idx="178">1465</cx:pt>
          <cx:pt idx="179">1785</cx:pt>
          <cx:pt idx="180">2082</cx:pt>
          <cx:pt idx="181">0684</cx:pt>
          <cx:pt idx="182">0582</cx:pt>
          <cx:pt idx="183">0181</cx:pt>
          <cx:pt idx="184">1435</cx:pt>
          <cx:pt idx="185">1472</cx:pt>
          <cx:pt idx="186">1498</cx:pt>
          <cx:pt idx="187">0360</cx:pt>
          <cx:pt idx="188">1419</cx:pt>
          <cx:pt idx="189">1737</cx:pt>
          <cx:pt idx="190">1452</cx:pt>
          <cx:pt idx="191">0687</cx:pt>
          <cx:pt idx="192">1488</cx:pt>
          <cx:pt idx="193">0488</cx:pt>
          <cx:pt idx="194">0138</cx:pt>
          <cx:pt idx="195">0160</cx:pt>
          <cx:pt idx="196">1473</cx:pt>
          <cx:pt idx="197">1485</cx:pt>
          <cx:pt idx="198">1491</cx:pt>
          <cx:pt idx="199">0114</cx:pt>
          <cx:pt idx="200">0139</cx:pt>
          <cx:pt idx="201">0380</cx:pt>
          <cx:pt idx="202">0584</cx:pt>
          <cx:pt idx="203">0665</cx:pt>
          <cx:pt idx="204">0563</cx:pt>
          <cx:pt idx="205">0115</cx:pt>
          <cx:pt idx="206">2021</cx:pt>
          <cx:pt idx="207">1470</cx:pt>
          <cx:pt idx="208">1383</cx:pt>
          <cx:pt idx="209">0187</cx:pt>
          <cx:pt idx="210">0685</cx:pt>
          <cx:pt idx="211">0884</cx:pt>
          <cx:pt idx="212">0428</cx:pt>
          <cx:pt idx="213">1442</cx:pt>
          <cx:pt idx="214">1487</cx:pt>
          <cx:pt idx="215">0120</cx:pt>
          <cx:pt idx="216">0883</cx:pt>
          <cx:pt idx="217">1980</cx:pt>
          <cx:pt idx="218">0512</cx:pt>
          <cx:pt idx="219">1492</cx:pt>
          <cx:pt idx="220">1765</cx:pt>
          <cx:pt idx="221">0561</cx:pt>
          <cx:pt idx="222">2039</cx:pt>
          <cx:pt idx="223">0319</cx:pt>
          <cx:pt idx="224">1407</cx:pt>
          <cx:pt idx="225">0509</cx:pt>
          <cx:pt idx="226">1880</cx:pt>
          <cx:pt idx="227">0117</cx:pt>
          <cx:pt idx="228">0382</cx:pt>
          <cx:pt idx="229">0764</cx:pt>
          <cx:pt idx="230">1260</cx:pt>
          <cx:pt idx="231">0885</cx:pt>
          <cx:pt idx="232">1272</cx:pt>
          <cx:pt idx="233">1231</cx:pt>
          <cx:pt idx="234">1278</cx:pt>
          <cx:pt idx="235">0862</cx:pt>
          <cx:pt idx="236">1285</cx:pt>
          <cx:pt idx="237">1382</cx:pt>
          <cx:pt idx="238">0617</cx:pt>
          <cx:pt idx="239">1380</cx:pt>
          <cx:pt idx="240">1283</cx:pt>
          <cx:pt idx="241">1315</cx:pt>
          <cx:pt idx="242">1293</cx:pt>
          <cx:pt idx="243">1284</cx:pt>
          <cx:pt idx="244">0821</cx:pt>
          <cx:pt idx="245">1266</cx:pt>
          <cx:pt idx="246">1267</cx:pt>
          <cx:pt idx="247">0880</cx:pt>
          <cx:pt idx="248">1082</cx:pt>
          <cx:pt idx="249">1080</cx:pt>
          <cx:pt idx="250">1276</cx:pt>
          <cx:pt idx="251">1290</cx:pt>
          <cx:pt idx="252">1261</cx:pt>
          <cx:pt idx="253">1381</cx:pt>
          <cx:pt idx="254">1282</cx:pt>
          <cx:pt idx="255">0761</cx:pt>
          <cx:pt idx="256">0781</cx:pt>
          <cx:pt idx="257">1262</cx:pt>
          <cx:pt idx="258">1281</cx:pt>
          <cx:pt idx="259">1280</cx:pt>
          <cx:pt idx="260">0767</cx:pt>
          <cx:pt idx="261">0861</cx:pt>
          <cx:pt idx="262">0840</cx:pt>
          <cx:pt idx="263">0881</cx:pt>
          <cx:pt idx="264">1060</cx:pt>
          <cx:pt idx="265">1273</cx:pt>
          <cx:pt idx="266">0882</cx:pt>
          <cx:pt idx="267">1275</cx:pt>
          <cx:pt idx="268">1081</cx:pt>
          <cx:pt idx="269">1291</cx:pt>
          <cx:pt idx="270">1265</cx:pt>
          <cx:pt idx="271">1264</cx:pt>
          <cx:pt idx="272">1230</cx:pt>
          <cx:pt idx="273">1214</cx:pt>
          <cx:pt idx="274">1263</cx:pt>
          <cx:pt idx="275">1083</cx:pt>
          <cx:pt idx="276">0763</cx:pt>
          <cx:pt idx="277">1270</cx:pt>
          <cx:pt idx="278">0834</cx:pt>
          <cx:pt idx="279">1287</cx:pt>
          <cx:pt idx="280">0760</cx:pt>
          <cx:pt idx="281">1233</cx:pt>
          <cx:pt idx="282">0683</cx:pt>
          <cx:pt idx="283">0780</cx:pt>
          <cx:pt idx="284">1286</cx:pt>
          <cx:pt idx="285">1277</cx:pt>
          <cx:pt idx="286">0765</cx:pt>
          <cx:pt idx="287">1292</cx:pt>
          <cx:pt idx="288">1257</cx:pt>
          <cx:pt idx="289">1256</cx:pt>
        </cx:lvl>
        <cx:lvl ptCount="290" name="Land">
          <cx:pt idx="0">Sverige</cx:pt>
          <cx:pt idx="1">Sverige</cx:pt>
          <cx:pt idx="2">Sverige</cx:pt>
          <cx:pt idx="3">Sverige</cx:pt>
          <cx:pt idx="4">Sverige</cx:pt>
          <cx:pt idx="5">Sverige</cx:pt>
          <cx:pt idx="6">Sverige</cx:pt>
          <cx:pt idx="7">Sverige</cx:pt>
          <cx:pt idx="8">Sverige</cx:pt>
          <cx:pt idx="9">Sverige</cx:pt>
          <cx:pt idx="10">Sverige</cx:pt>
          <cx:pt idx="11">Sverige</cx:pt>
          <cx:pt idx="12">Sverige</cx:pt>
          <cx:pt idx="13">Sverige</cx:pt>
          <cx:pt idx="14">Sverige</cx:pt>
          <cx:pt idx="15">Sverige</cx:pt>
          <cx:pt idx="16">Sverige</cx:pt>
          <cx:pt idx="17">Sverige</cx:pt>
          <cx:pt idx="18">Sverige</cx:pt>
          <cx:pt idx="19">Sverige</cx:pt>
          <cx:pt idx="20">Sverige</cx:pt>
          <cx:pt idx="21">Sverige</cx:pt>
          <cx:pt idx="22">Sverige</cx:pt>
          <cx:pt idx="23">Sverige</cx:pt>
          <cx:pt idx="24">Sverige</cx:pt>
          <cx:pt idx="25">Sverige</cx:pt>
          <cx:pt idx="26">Sverige</cx:pt>
          <cx:pt idx="27">Sverige</cx:pt>
          <cx:pt idx="28">Sverige</cx:pt>
          <cx:pt idx="29">Sverige</cx:pt>
          <cx:pt idx="30">Sverige</cx:pt>
          <cx:pt idx="31">Sverige</cx:pt>
          <cx:pt idx="32">Sverige</cx:pt>
          <cx:pt idx="33">Sverige</cx:pt>
          <cx:pt idx="34">Sverige</cx:pt>
          <cx:pt idx="35">Sverige</cx:pt>
          <cx:pt idx="36">Sverige</cx:pt>
          <cx:pt idx="37">Sverige</cx:pt>
          <cx:pt idx="38">Sverige</cx:pt>
          <cx:pt idx="39">Sverige</cx:pt>
          <cx:pt idx="40">Sverige</cx:pt>
          <cx:pt idx="41">Sverige</cx:pt>
          <cx:pt idx="42">Sverige</cx:pt>
          <cx:pt idx="43">Sverige</cx:pt>
          <cx:pt idx="44">Sverige</cx:pt>
          <cx:pt idx="45">Sverige</cx:pt>
          <cx:pt idx="46">Sverige</cx:pt>
          <cx:pt idx="47">Sverige</cx:pt>
          <cx:pt idx="48">Sverige</cx:pt>
          <cx:pt idx="49">Sverige</cx:pt>
          <cx:pt idx="50">Sverige</cx:pt>
          <cx:pt idx="51">Sverige</cx:pt>
          <cx:pt idx="52">Sverige</cx:pt>
          <cx:pt idx="53">Sverige</cx:pt>
          <cx:pt idx="54">Sverige</cx:pt>
          <cx:pt idx="55">Sverige</cx:pt>
          <cx:pt idx="56">Sverige</cx:pt>
          <cx:pt idx="57">Sverige</cx:pt>
          <cx:pt idx="58">Sverige</cx:pt>
          <cx:pt idx="59">Sverige</cx:pt>
          <cx:pt idx="60">Sverige</cx:pt>
          <cx:pt idx="61">Sverige</cx:pt>
          <cx:pt idx="62">Sverige</cx:pt>
          <cx:pt idx="63">Sverige</cx:pt>
          <cx:pt idx="64">Sverige</cx:pt>
          <cx:pt idx="65">Sverige</cx:pt>
          <cx:pt idx="66">Sverige</cx:pt>
          <cx:pt idx="67">Sverige</cx:pt>
          <cx:pt idx="68">Sverige</cx:pt>
          <cx:pt idx="69">Sverige</cx:pt>
          <cx:pt idx="70">Sverige</cx:pt>
          <cx:pt idx="71">Sverige</cx:pt>
          <cx:pt idx="72">Sverige</cx:pt>
          <cx:pt idx="73">Sverige</cx:pt>
          <cx:pt idx="74">Sverige</cx:pt>
          <cx:pt idx="75">Sverige</cx:pt>
          <cx:pt idx="76">Sverige</cx:pt>
          <cx:pt idx="77">Sverige</cx:pt>
          <cx:pt idx="78">Sverige</cx:pt>
          <cx:pt idx="79">Sverige</cx:pt>
          <cx:pt idx="80">Sverige</cx:pt>
          <cx:pt idx="81">Sverige</cx:pt>
          <cx:pt idx="82">Sverige</cx:pt>
          <cx:pt idx="83">Sverige</cx:pt>
          <cx:pt idx="84">Sverige</cx:pt>
          <cx:pt idx="85">Sverige</cx:pt>
          <cx:pt idx="86">Sverige</cx:pt>
          <cx:pt idx="87">Sverige</cx:pt>
          <cx:pt idx="88">Sverige</cx:pt>
          <cx:pt idx="89">Sverige</cx:pt>
          <cx:pt idx="90">Sverige</cx:pt>
          <cx:pt idx="91">Sverige</cx:pt>
          <cx:pt idx="92">Sverige</cx:pt>
          <cx:pt idx="93">Sverige</cx:pt>
          <cx:pt idx="94">Sverige</cx:pt>
          <cx:pt idx="95">Sverige</cx:pt>
          <cx:pt idx="96">Sverige</cx:pt>
          <cx:pt idx="97">Sverige</cx:pt>
          <cx:pt idx="98">Sverige</cx:pt>
          <cx:pt idx="99">Sverige</cx:pt>
          <cx:pt idx="100">Sverige</cx:pt>
          <cx:pt idx="101">Sverige</cx:pt>
          <cx:pt idx="102">Sverige</cx:pt>
          <cx:pt idx="103">Sverige</cx:pt>
          <cx:pt idx="104">Sverige</cx:pt>
          <cx:pt idx="105">Sverige</cx:pt>
          <cx:pt idx="106">Sverige</cx:pt>
          <cx:pt idx="107">Sverige</cx:pt>
          <cx:pt idx="108">Sverige</cx:pt>
          <cx:pt idx="109">Sverige</cx:pt>
          <cx:pt idx="110">Sverige</cx:pt>
          <cx:pt idx="111">Sverige</cx:pt>
          <cx:pt idx="112">Sverige</cx:pt>
          <cx:pt idx="113">Sverige</cx:pt>
          <cx:pt idx="114">Sverige</cx:pt>
          <cx:pt idx="115">Sverige</cx:pt>
          <cx:pt idx="116">Sverige</cx:pt>
          <cx:pt idx="117">Sverige</cx:pt>
          <cx:pt idx="118">Sverige</cx:pt>
          <cx:pt idx="119">Sverige</cx:pt>
          <cx:pt idx="120">Sverige</cx:pt>
          <cx:pt idx="121">Sverige</cx:pt>
          <cx:pt idx="122">Sverige</cx:pt>
          <cx:pt idx="123">Sverige</cx:pt>
          <cx:pt idx="124">Sverige</cx:pt>
          <cx:pt idx="125">Sverige</cx:pt>
          <cx:pt idx="126">Sverige</cx:pt>
          <cx:pt idx="127">Sverige</cx:pt>
          <cx:pt idx="128">Sverige</cx:pt>
          <cx:pt idx="129">Sverige</cx:pt>
          <cx:pt idx="130">Sverige</cx:pt>
          <cx:pt idx="131">Sverige</cx:pt>
          <cx:pt idx="132">Sverige</cx:pt>
          <cx:pt idx="133">Sverige</cx:pt>
          <cx:pt idx="134">Sverige</cx:pt>
          <cx:pt idx="135">Sverige</cx:pt>
          <cx:pt idx="136">Sverige</cx:pt>
          <cx:pt idx="137">Sverige</cx:pt>
          <cx:pt idx="138">Sverige</cx:pt>
          <cx:pt idx="139">Sverige</cx:pt>
          <cx:pt idx="140">Sverige</cx:pt>
          <cx:pt idx="141">Sverige</cx:pt>
          <cx:pt idx="142">Sverige</cx:pt>
          <cx:pt idx="143">Sverige</cx:pt>
          <cx:pt idx="144">Sverige</cx:pt>
          <cx:pt idx="145">Sverige</cx:pt>
          <cx:pt idx="146">Sverige</cx:pt>
          <cx:pt idx="147">Sverige</cx:pt>
          <cx:pt idx="148">Sverige</cx:pt>
          <cx:pt idx="149">Sverige</cx:pt>
          <cx:pt idx="150">Sverige</cx:pt>
          <cx:pt idx="151">Sverige</cx:pt>
          <cx:pt idx="152">Sverige</cx:pt>
          <cx:pt idx="153">Sverige</cx:pt>
          <cx:pt idx="154">Sverige</cx:pt>
          <cx:pt idx="155">Sverige</cx:pt>
          <cx:pt idx="156">Sverige</cx:pt>
          <cx:pt idx="157">Sverige</cx:pt>
          <cx:pt idx="158">Sverige</cx:pt>
          <cx:pt idx="159">Sverige</cx:pt>
          <cx:pt idx="160">Sverige</cx:pt>
          <cx:pt idx="161">Sverige</cx:pt>
          <cx:pt idx="162">Sverige</cx:pt>
          <cx:pt idx="163">Sverige</cx:pt>
          <cx:pt idx="164">Sverige</cx:pt>
          <cx:pt idx="165">Sverige</cx:pt>
          <cx:pt idx="166">Sverige</cx:pt>
          <cx:pt idx="167">Sverige</cx:pt>
          <cx:pt idx="168">Sverige</cx:pt>
          <cx:pt idx="169">Sverige</cx:pt>
          <cx:pt idx="170">Sverige</cx:pt>
          <cx:pt idx="171">Sverige</cx:pt>
          <cx:pt idx="172">Sverige</cx:pt>
          <cx:pt idx="173">Sverige</cx:pt>
          <cx:pt idx="174">Sverige</cx:pt>
          <cx:pt idx="175">Sverige</cx:pt>
          <cx:pt idx="176">Sverige</cx:pt>
          <cx:pt idx="177">Sverige</cx:pt>
          <cx:pt idx="178">Sverige</cx:pt>
          <cx:pt idx="179">Sverige</cx:pt>
          <cx:pt idx="180">Sverige</cx:pt>
          <cx:pt idx="181">Sverige</cx:pt>
          <cx:pt idx="182">Sverige</cx:pt>
          <cx:pt idx="183">Sverige</cx:pt>
          <cx:pt idx="184">Sverige</cx:pt>
          <cx:pt idx="185">Sverige</cx:pt>
          <cx:pt idx="186">Sverige</cx:pt>
          <cx:pt idx="187">Sverige</cx:pt>
          <cx:pt idx="188">Sverige</cx:pt>
          <cx:pt idx="189">Sverige</cx:pt>
          <cx:pt idx="190">Sverige</cx:pt>
          <cx:pt idx="191">Sverige</cx:pt>
          <cx:pt idx="192">Sverige</cx:pt>
          <cx:pt idx="193">Sverige</cx:pt>
          <cx:pt idx="194">Sverige</cx:pt>
          <cx:pt idx="195">Sverige</cx:pt>
          <cx:pt idx="196">Sverige</cx:pt>
          <cx:pt idx="197">Sverige</cx:pt>
          <cx:pt idx="198">Sverige</cx:pt>
          <cx:pt idx="199">Sverige</cx:pt>
          <cx:pt idx="200">Sverige</cx:pt>
          <cx:pt idx="201">Sverige</cx:pt>
          <cx:pt idx="202">Sverige</cx:pt>
          <cx:pt idx="203">Sverige</cx:pt>
          <cx:pt idx="204">Sverige</cx:pt>
          <cx:pt idx="205">Sverige</cx:pt>
          <cx:pt idx="206">Sverige</cx:pt>
          <cx:pt idx="207">Sverige</cx:pt>
          <cx:pt idx="208">Sverige</cx:pt>
          <cx:pt idx="209">Sverige</cx:pt>
          <cx:pt idx="210">Sverige</cx:pt>
          <cx:pt idx="211">Sverige</cx:pt>
          <cx:pt idx="212">Sverige</cx:pt>
          <cx:pt idx="213">Sverige</cx:pt>
          <cx:pt idx="214">Sverige</cx:pt>
          <cx:pt idx="215">Sverige</cx:pt>
          <cx:pt idx="216">Sverige</cx:pt>
          <cx:pt idx="217">Sverige</cx:pt>
          <cx:pt idx="218">Sverige</cx:pt>
          <cx:pt idx="219">Sverige</cx:pt>
          <cx:pt idx="220">Sverige</cx:pt>
          <cx:pt idx="221">Sverige</cx:pt>
          <cx:pt idx="222">Sverige</cx:pt>
          <cx:pt idx="223">Sverige</cx:pt>
          <cx:pt idx="224">Sverige</cx:pt>
          <cx:pt idx="225">Sverige</cx:pt>
          <cx:pt idx="226">Sverige</cx:pt>
          <cx:pt idx="227">Sverige</cx:pt>
          <cx:pt idx="228">Sverige</cx:pt>
          <cx:pt idx="229">Sverige</cx:pt>
          <cx:pt idx="230">Sverige</cx:pt>
          <cx:pt idx="231">Sverige</cx:pt>
          <cx:pt idx="232">Sverige</cx:pt>
          <cx:pt idx="233">Sverige</cx:pt>
          <cx:pt idx="234">Sverige</cx:pt>
          <cx:pt idx="235">Sverige</cx:pt>
          <cx:pt idx="236">Sverige</cx:pt>
          <cx:pt idx="237">Sverige</cx:pt>
          <cx:pt idx="238">Sverige</cx:pt>
          <cx:pt idx="239">Sverige</cx:pt>
          <cx:pt idx="240">Sverige</cx:pt>
          <cx:pt idx="241">Sverige</cx:pt>
          <cx:pt idx="242">Sverige</cx:pt>
          <cx:pt idx="243">Sverige</cx:pt>
          <cx:pt idx="244">Sverige</cx:pt>
          <cx:pt idx="245">Sverige</cx:pt>
          <cx:pt idx="246">Sverige</cx:pt>
          <cx:pt idx="247">Sverige</cx:pt>
          <cx:pt idx="248">Sverige</cx:pt>
          <cx:pt idx="249">Sverige</cx:pt>
          <cx:pt idx="250">Sverige</cx:pt>
          <cx:pt idx="251">Sverige</cx:pt>
          <cx:pt idx="252">Sverige</cx:pt>
          <cx:pt idx="253">Sverige</cx:pt>
          <cx:pt idx="254">Sverige</cx:pt>
          <cx:pt idx="255">Sverige</cx:pt>
          <cx:pt idx="256">Sverige</cx:pt>
          <cx:pt idx="257">Sverige</cx:pt>
          <cx:pt idx="258">Sverige</cx:pt>
          <cx:pt idx="259">Sverige</cx:pt>
          <cx:pt idx="260">Sverige</cx:pt>
          <cx:pt idx="261">Sverige</cx:pt>
          <cx:pt idx="262">Sverige</cx:pt>
          <cx:pt idx="263">Sverige</cx:pt>
          <cx:pt idx="264">Sverige</cx:pt>
          <cx:pt idx="265">Sverige</cx:pt>
          <cx:pt idx="266">Sverige</cx:pt>
          <cx:pt idx="267">Sverige</cx:pt>
          <cx:pt idx="268">Sverige</cx:pt>
          <cx:pt idx="269">Sverige</cx:pt>
          <cx:pt idx="270">Sverige</cx:pt>
          <cx:pt idx="271">Sverige</cx:pt>
          <cx:pt idx="272">Sverige</cx:pt>
          <cx:pt idx="273">Sverige</cx:pt>
          <cx:pt idx="274">Sverige</cx:pt>
          <cx:pt idx="275">Sverige</cx:pt>
          <cx:pt idx="276">Sverige</cx:pt>
          <cx:pt idx="277">Sverige</cx:pt>
          <cx:pt idx="278">Sverige</cx:pt>
          <cx:pt idx="279">Sverige</cx:pt>
          <cx:pt idx="280">Sverige</cx:pt>
          <cx:pt idx="281">Sverige</cx:pt>
          <cx:pt idx="282">Sverige</cx:pt>
          <cx:pt idx="283">Sverige</cx:pt>
          <cx:pt idx="284">Sverige</cx:pt>
          <cx:pt idx="285">Sverige</cx:pt>
          <cx:pt idx="286">Sverige</cx:pt>
          <cx:pt idx="287">Sverige</cx:pt>
          <cx:pt idx="288">Sverige</cx:pt>
          <cx:pt idx="289">Sverige</cx:pt>
        </cx:lvl>
      </cx:strDim>
      <cx:numDim type="colorVal">
        <cx:f>'Elbehov - 5 år'!$D$2:$D$291</cx:f>
        <cx:nf>'Elbehov - 5 år'!$D$1</cx:nf>
        <cx:lvl ptCount="290" formatCode="###0%" name="Topp 2">
          <cx:pt idx="0">0.75833333333333341</cx:pt>
          <cx:pt idx="1">0.75833333333333341</cx:pt>
          <cx:pt idx="2">0.75833333333333341</cx:pt>
          <cx:pt idx="3">0.75833333333333341</cx:pt>
          <cx:pt idx="4">0.75833333333333341</cx:pt>
          <cx:pt idx="5">0.75833333333333341</cx:pt>
          <cx:pt idx="6">0.75833333333333341</cx:pt>
          <cx:pt idx="7">0.75833333333333341</cx:pt>
          <cx:pt idx="8">0.75833333333333341</cx:pt>
          <cx:pt idx="9">0.75833333333333341</cx:pt>
          <cx:pt idx="10">0.75833333333333341</cx:pt>
          <cx:pt idx="11">0.75833333333333341</cx:pt>
          <cx:pt idx="12">0.75833333333333341</cx:pt>
          <cx:pt idx="13">0.75833333333333341</cx:pt>
          <cx:pt idx="14">0.75833333333333341</cx:pt>
          <cx:pt idx="15">0.75833333333333341</cx:pt>
          <cx:pt idx="16">0.75833333333333341</cx:pt>
          <cx:pt idx="17">0.8074074074074078</cx:pt>
          <cx:pt idx="18">0.8074074074074078</cx:pt>
          <cx:pt idx="19">0.8074074074074078</cx:pt>
          <cx:pt idx="20">0.8074074074074078</cx:pt>
          <cx:pt idx="21">0.8074074074074078</cx:pt>
          <cx:pt idx="22">0.8074074074074078</cx:pt>
          <cx:pt idx="23">0.8074074074074078</cx:pt>
          <cx:pt idx="24">0.8074074074074078</cx:pt>
          <cx:pt idx="25">0.8074074074074078</cx:pt>
          <cx:pt idx="26">0.8074074074074078</cx:pt>
          <cx:pt idx="27">0.8074074074074078</cx:pt>
          <cx:pt idx="28">0.8074074074074078</cx:pt>
          <cx:pt idx="29">0.8074074074074078</cx:pt>
          <cx:pt idx="30">0.8074074074074078</cx:pt>
          <cx:pt idx="31">0.8074074074074078</cx:pt>
          <cx:pt idx="32">0.8074074074074078</cx:pt>
          <cx:pt idx="33">0.8074074074074078</cx:pt>
          <cx:pt idx="34">0.8074074074074078</cx:pt>
          <cx:pt idx="35">0.8074074074074078</cx:pt>
          <cx:pt idx="36">0.8074074074074078</cx:pt>
          <cx:pt idx="37">0.8074074074074078</cx:pt>
          <cx:pt idx="38">0.8074074074074078</cx:pt>
          <cx:pt idx="39">0.8074074074074078</cx:pt>
          <cx:pt idx="40">0.8074074074074078</cx:pt>
          <cx:pt idx="41">0.8074074074074078</cx:pt>
          <cx:pt idx="42">0.8074074074074078</cx:pt>
          <cx:pt idx="43">0.8074074074074078</cx:pt>
          <cx:pt idx="44">0.8074074074074078</cx:pt>
          <cx:pt idx="45">0.8074074074074078</cx:pt>
          <cx:pt idx="46">0.8074074074074078</cx:pt>
          <cx:pt idx="47">0.8074074074074078</cx:pt>
          <cx:pt idx="48">0.8074074074074078</cx:pt>
          <cx:pt idx="49">0.8074074074074078</cx:pt>
          <cx:pt idx="50">0.8074074074074078</cx:pt>
          <cx:pt idx="51">0.85625704622322429</cx:pt>
          <cx:pt idx="52">0.85625704622322429</cx:pt>
          <cx:pt idx="53">0.85625704622322429</cx:pt>
          <cx:pt idx="54">0.85625704622322429</cx:pt>
          <cx:pt idx="55">0.85625704622322429</cx:pt>
          <cx:pt idx="56">0.85625704622322429</cx:pt>
          <cx:pt idx="57">0.85625704622322429</cx:pt>
          <cx:pt idx="58">0.85625704622322429</cx:pt>
          <cx:pt idx="59">0.85625704622322429</cx:pt>
          <cx:pt idx="60">0.85625704622322429</cx:pt>
          <cx:pt idx="61">0.85625704622322429</cx:pt>
          <cx:pt idx="62">0.85625704622322429</cx:pt>
          <cx:pt idx="63">0.85625704622322429</cx:pt>
          <cx:pt idx="64">0.85625704622322429</cx:pt>
          <cx:pt idx="65">0.85625704622322429</cx:pt>
          <cx:pt idx="66">0.85625704622322429</cx:pt>
          <cx:pt idx="67">0.85625704622322429</cx:pt>
          <cx:pt idx="68">0.85625704622322429</cx:pt>
          <cx:pt idx="69">0.85625704622322429</cx:pt>
          <cx:pt idx="70">0.85625704622322429</cx:pt>
          <cx:pt idx="71">0.85625704622322429</cx:pt>
          <cx:pt idx="72">0.85625704622322429</cx:pt>
          <cx:pt idx="73">0.85625704622322429</cx:pt>
          <cx:pt idx="74">0.85625704622322429</cx:pt>
          <cx:pt idx="75">0.85625704622322429</cx:pt>
          <cx:pt idx="76">0.85625704622322429</cx:pt>
          <cx:pt idx="77">0.85625704622322429</cx:pt>
          <cx:pt idx="78">0.85625704622322429</cx:pt>
          <cx:pt idx="79">0.85625704622322429</cx:pt>
          <cx:pt idx="80">0.85625704622322429</cx:pt>
          <cx:pt idx="81">0.85625704622322429</cx:pt>
          <cx:pt idx="82">0.85625704622322429</cx:pt>
          <cx:pt idx="83">0.85625704622322429</cx:pt>
          <cx:pt idx="84">0.85625704622322429</cx:pt>
          <cx:pt idx="85">0.85625704622322429</cx:pt>
          <cx:pt idx="86">0.85625704622322429</cx:pt>
          <cx:pt idx="87">0.85625704622322429</cx:pt>
          <cx:pt idx="88">0.85625704622322429</cx:pt>
          <cx:pt idx="89">0.85625704622322429</cx:pt>
          <cx:pt idx="90">0.85625704622322429</cx:pt>
          <cx:pt idx="91">0.85625704622322429</cx:pt>
          <cx:pt idx="92">0.85625704622322429</cx:pt>
          <cx:pt idx="93">0.85625704622322429</cx:pt>
          <cx:pt idx="94">0.85625704622322429</cx:pt>
          <cx:pt idx="95">0.85625704622322429</cx:pt>
          <cx:pt idx="96">0.85625704622322429</cx:pt>
          <cx:pt idx="97">0.85625704622322429</cx:pt>
          <cx:pt idx="98">0.85625704622322429</cx:pt>
          <cx:pt idx="99">0.85625704622322429</cx:pt>
          <cx:pt idx="100">0.85625704622322429</cx:pt>
          <cx:pt idx="101">0.85625704622322429</cx:pt>
          <cx:pt idx="102">0.85625704622322429</cx:pt>
          <cx:pt idx="103">0.85625704622322429</cx:pt>
          <cx:pt idx="104">0.85625704622322429</cx:pt>
          <cx:pt idx="105">0.85625704622322429</cx:pt>
          <cx:pt idx="106">0.85625704622322429</cx:pt>
          <cx:pt idx="107">0.85625704622322429</cx:pt>
          <cx:pt idx="108">0.85625704622322429</cx:pt>
          <cx:pt idx="109">0.85625704622322429</cx:pt>
          <cx:pt idx="110">0.85625704622322429</cx:pt>
          <cx:pt idx="111">0.85625704622322429</cx:pt>
          <cx:pt idx="112">0.85625704622322429</cx:pt>
          <cx:pt idx="113">0.85625704622322429</cx:pt>
          <cx:pt idx="114">0.85625704622322429</cx:pt>
          <cx:pt idx="115">0.85625704622322429</cx:pt>
          <cx:pt idx="116">0.85625704622322429</cx:pt>
          <cx:pt idx="117">0.85625704622322429</cx:pt>
          <cx:pt idx="118">0.85625704622322429</cx:pt>
          <cx:pt idx="119">0.85625704622322429</cx:pt>
          <cx:pt idx="120">0.85625704622322429</cx:pt>
          <cx:pt idx="121">0.85625704622322429</cx:pt>
          <cx:pt idx="122">0.85625704622322429</cx:pt>
          <cx:pt idx="123">0.85625704622322429</cx:pt>
          <cx:pt idx="124">0.85625704622322429</cx:pt>
          <cx:pt idx="125">0.85625704622322429</cx:pt>
          <cx:pt idx="126">0.85625704622322429</cx:pt>
          <cx:pt idx="127">0.85625704622322429</cx:pt>
          <cx:pt idx="128">0.85625704622322429</cx:pt>
          <cx:pt idx="129">0.85625704622322429</cx:pt>
          <cx:pt idx="130">0.85625704622322429</cx:pt>
          <cx:pt idx="131">0.85625704622322429</cx:pt>
          <cx:pt idx="132">0.85625704622322429</cx:pt>
          <cx:pt idx="133">0.85625704622322429</cx:pt>
          <cx:pt idx="134">0.85625704622322429</cx:pt>
          <cx:pt idx="135">0.85625704622322429</cx:pt>
          <cx:pt idx="136">0.85625704622322429</cx:pt>
          <cx:pt idx="137">0.85625704622322429</cx:pt>
          <cx:pt idx="138">0.85625704622322429</cx:pt>
          <cx:pt idx="139">0.85625704622322429</cx:pt>
          <cx:pt idx="140">0.85625704622322429</cx:pt>
          <cx:pt idx="141">0.85625704622322429</cx:pt>
          <cx:pt idx="142">0.85625704622322429</cx:pt>
          <cx:pt idx="143">0.85625704622322429</cx:pt>
          <cx:pt idx="144">0.85625704622322429</cx:pt>
          <cx:pt idx="145">0.85625704622322429</cx:pt>
          <cx:pt idx="146">0.85625704622322429</cx:pt>
          <cx:pt idx="147">0.85625704622322429</cx:pt>
          <cx:pt idx="148">0.85625704622322429</cx:pt>
          <cx:pt idx="149">0.85625704622322429</cx:pt>
          <cx:pt idx="150">0.85625704622322429</cx:pt>
          <cx:pt idx="151">0.85625704622322429</cx:pt>
          <cx:pt idx="152">0.85625704622322429</cx:pt>
          <cx:pt idx="153">0.85625704622322429</cx:pt>
          <cx:pt idx="154">0.85625704622322429</cx:pt>
          <cx:pt idx="155">0.85625704622322429</cx:pt>
          <cx:pt idx="156">0.85625704622322429</cx:pt>
          <cx:pt idx="157">0.85625704622322429</cx:pt>
          <cx:pt idx="158">0.85625704622322429</cx:pt>
          <cx:pt idx="159">0.85625704622322429</cx:pt>
          <cx:pt idx="160">0.85625704622322429</cx:pt>
          <cx:pt idx="161">0.85625704622322429</cx:pt>
          <cx:pt idx="162">0.85625704622322429</cx:pt>
          <cx:pt idx="163">0.85625704622322429</cx:pt>
          <cx:pt idx="164">0.85625704622322429</cx:pt>
          <cx:pt idx="165">0.85625704622322429</cx:pt>
          <cx:pt idx="166">0.85625704622322429</cx:pt>
          <cx:pt idx="167">0.85625704622322429</cx:pt>
          <cx:pt idx="168">0.85625704622322429</cx:pt>
          <cx:pt idx="169">0.85625704622322429</cx:pt>
          <cx:pt idx="170">0.85625704622322429</cx:pt>
          <cx:pt idx="171">0.85625704622322429</cx:pt>
          <cx:pt idx="172">0.85625704622322429</cx:pt>
          <cx:pt idx="173">0.85625704622322429</cx:pt>
          <cx:pt idx="174">0.85625704622322429</cx:pt>
          <cx:pt idx="175">0.85625704622322429</cx:pt>
          <cx:pt idx="176">0.85625704622322429</cx:pt>
          <cx:pt idx="177">0.85625704622322429</cx:pt>
          <cx:pt idx="178">0.85625704622322429</cx:pt>
          <cx:pt idx="179">0.85625704622322429</cx:pt>
          <cx:pt idx="180">0.85625704622322429</cx:pt>
          <cx:pt idx="181">0.85625704622322429</cx:pt>
          <cx:pt idx="182">0.85625704622322429</cx:pt>
          <cx:pt idx="183">0.85625704622322429</cx:pt>
          <cx:pt idx="184">0.85625704622322429</cx:pt>
          <cx:pt idx="185">0.85625704622322429</cx:pt>
          <cx:pt idx="186">0.85625704622322429</cx:pt>
          <cx:pt idx="187">0.85625704622322429</cx:pt>
          <cx:pt idx="188">0.85625704622322429</cx:pt>
          <cx:pt idx="189">0.85625704622322429</cx:pt>
          <cx:pt idx="190">0.85625704622322429</cx:pt>
          <cx:pt idx="191">0.85625704622322429</cx:pt>
          <cx:pt idx="192">0.85625704622322429</cx:pt>
          <cx:pt idx="193">0.85625704622322429</cx:pt>
          <cx:pt idx="194">0.85625704622322429</cx:pt>
          <cx:pt idx="195">0.85625704622322429</cx:pt>
          <cx:pt idx="196">0.85625704622322429</cx:pt>
          <cx:pt idx="197">0.85625704622322429</cx:pt>
          <cx:pt idx="198">0.85625704622322429</cx:pt>
          <cx:pt idx="199">0.85625704622322429</cx:pt>
          <cx:pt idx="200">0.85625704622322429</cx:pt>
          <cx:pt idx="201">0.85625704622322429</cx:pt>
          <cx:pt idx="202">0.85625704622322429</cx:pt>
          <cx:pt idx="203">0.85625704622322429</cx:pt>
          <cx:pt idx="204">0.85625704622322429</cx:pt>
          <cx:pt idx="205">0.85625704622322429</cx:pt>
          <cx:pt idx="206">0.85625704622322429</cx:pt>
          <cx:pt idx="207">0.85625704622322429</cx:pt>
          <cx:pt idx="208">0.85625704622322429</cx:pt>
          <cx:pt idx="209">0.85625704622322429</cx:pt>
          <cx:pt idx="210">0.85625704622322429</cx:pt>
          <cx:pt idx="211">0.85625704622322429</cx:pt>
          <cx:pt idx="212">0.85625704622322429</cx:pt>
          <cx:pt idx="213">0.85625704622322429</cx:pt>
          <cx:pt idx="214">0.85625704622322429</cx:pt>
          <cx:pt idx="215">0.85625704622322429</cx:pt>
          <cx:pt idx="216">0.85625704622322429</cx:pt>
          <cx:pt idx="217">0.85625704622322429</cx:pt>
          <cx:pt idx="218">0.85625704622322429</cx:pt>
          <cx:pt idx="219">0.85625704622322429</cx:pt>
          <cx:pt idx="220">0.85625704622322429</cx:pt>
          <cx:pt idx="221">0.85625704622322429</cx:pt>
          <cx:pt idx="222">0.85625704622322429</cx:pt>
          <cx:pt idx="223">0.85625704622322429</cx:pt>
          <cx:pt idx="224">0.85625704622322429</cx:pt>
          <cx:pt idx="225">0.85625704622322429</cx:pt>
          <cx:pt idx="226">0.85625704622322429</cx:pt>
          <cx:pt idx="227">0.85625704622322429</cx:pt>
          <cx:pt idx="228">0.85625704622322429</cx:pt>
          <cx:pt idx="229">0.88566552901023865</cx:pt>
          <cx:pt idx="230">0.88566552901023865</cx:pt>
          <cx:pt idx="231">0.88566552901023865</cx:pt>
          <cx:pt idx="232">0.88566552901023865</cx:pt>
          <cx:pt idx="233">0.88566552901023865</cx:pt>
          <cx:pt idx="234">0.88566552901023865</cx:pt>
          <cx:pt idx="235">0.88566552901023865</cx:pt>
          <cx:pt idx="236">0.88566552901023865</cx:pt>
          <cx:pt idx="237">0.88566552901023865</cx:pt>
          <cx:pt idx="238">0.88566552901023865</cx:pt>
          <cx:pt idx="239">0.88566552901023865</cx:pt>
          <cx:pt idx="240">0.88566552901023865</cx:pt>
          <cx:pt idx="241">0.88566552901023865</cx:pt>
          <cx:pt idx="242">0.88566552901023865</cx:pt>
          <cx:pt idx="243">0.88566552901023865</cx:pt>
          <cx:pt idx="244">0.88566552901023865</cx:pt>
          <cx:pt idx="245">0.88566552901023865</cx:pt>
          <cx:pt idx="246">0.88566552901023865</cx:pt>
          <cx:pt idx="247">0.88566552901023865</cx:pt>
          <cx:pt idx="248">0.88566552901023865</cx:pt>
          <cx:pt idx="249">0.88566552901023865</cx:pt>
          <cx:pt idx="250">0.88566552901023865</cx:pt>
          <cx:pt idx="251">0.88566552901023865</cx:pt>
          <cx:pt idx="252">0.88566552901023865</cx:pt>
          <cx:pt idx="253">0.88566552901023865</cx:pt>
          <cx:pt idx="254">0.88566552901023865</cx:pt>
          <cx:pt idx="255">0.88566552901023865</cx:pt>
          <cx:pt idx="256">0.88566552901023865</cx:pt>
          <cx:pt idx="257">0.88566552901023865</cx:pt>
          <cx:pt idx="258">0.88566552901023865</cx:pt>
          <cx:pt idx="259">0.88566552901023865</cx:pt>
          <cx:pt idx="260">0.88566552901023865</cx:pt>
          <cx:pt idx="261">0.88566552901023865</cx:pt>
          <cx:pt idx="262">0.88566552901023865</cx:pt>
          <cx:pt idx="263">0.88566552901023865</cx:pt>
          <cx:pt idx="264">0.88566552901023865</cx:pt>
          <cx:pt idx="265">0.88566552901023865</cx:pt>
          <cx:pt idx="266">0.88566552901023865</cx:pt>
          <cx:pt idx="267">0.88566552901023865</cx:pt>
          <cx:pt idx="268">0.88566552901023865</cx:pt>
          <cx:pt idx="269">0.88566552901023865</cx:pt>
          <cx:pt idx="270">0.88566552901023865</cx:pt>
          <cx:pt idx="271">0.88566552901023865</cx:pt>
          <cx:pt idx="272">0.88566552901023865</cx:pt>
          <cx:pt idx="273">0.88566552901023865</cx:pt>
          <cx:pt idx="274">0.88566552901023865</cx:pt>
          <cx:pt idx="275">0.88566552901023865</cx:pt>
          <cx:pt idx="276">0.88566552901023865</cx:pt>
          <cx:pt idx="277">0.88566552901023865</cx:pt>
          <cx:pt idx="278">0.88566552901023865</cx:pt>
          <cx:pt idx="279">0.88566552901023865</cx:pt>
          <cx:pt idx="280">0.88566552901023865</cx:pt>
          <cx:pt idx="281">0.88566552901023865</cx:pt>
          <cx:pt idx="282">0.88566552901023865</cx:pt>
          <cx:pt idx="283">0.88566552901023865</cx:pt>
          <cx:pt idx="284">0.88566552901023865</cx:pt>
          <cx:pt idx="285">0.88566552901023865</cx:pt>
          <cx:pt idx="286">0.88566552901023865</cx:pt>
          <cx:pt idx="287">0.88566552901023865</cx:pt>
          <cx:pt idx="288">0.88566552901023865</cx:pt>
          <cx:pt idx="289">0.88566552901023865</cx:pt>
        </cx:lvl>
      </cx:numDim>
    </cx:data>
  </cx:chartData>
  <cx:chart>
    <cx:plotArea>
      <cx:plotAreaRegion>
        <cx:series layoutId="regionMap" uniqueId="{3BDBE352-9C23-4C1D-AC6C-3E1FF3040537}">
          <cx:tx>
            <cx:txData>
              <cx:f>'Elbehov - 5 år'!$D$1</cx:f>
              <cx:v>Topp 2</cx:v>
            </cx:txData>
          </cx:tx>
          <cx:dataId val="0"/>
          <cx:layoutPr>
            <cx:geography cultureLanguage="en-US" cultureRegion="SE" attribution="Powered by Bing">
              <cx:geoCache provider="{E9337A44-BEBE-4D9F-B70C-5C5E7DAFC167}">
                <cx:binary>7H3rcttIku6rKPT7mMb90jHeiJYsW9OS3T0tt/fM+eOARJiiSAIakJSt/j39Cv0E9ivoBfhi5ysC
IFGJLC5woOqNrTjcmdgYyplM8kNW5T3/dvP1h5t5mhRHXxfzbPnDzddXx7er1f0PL18ub27TRbIc
LaY3Rb7MP69GN/niZf758/QmfTkuki/TbPLSsWzv5c1tUqzSr8f/8Tdwm6T5ZX6TrKZ59o91Wjz+
mi7X89XywN/YPx3d5OtsJcgn4PTq+OohLaaT9PgoGS+m2evpclVMb1bOq+PLx2U6m86PZvlisc6O
j9JsNV09fni8T18dy//2+Ogl/aiWWEdzSL5aj0HsRyMnDO3QsWJr+7KPj+Z5Nqn+bNsjz3OtOLac
+kPfJwvQVQItu0i0lScZj4t0ucQ32/5/hoP0PV4d257yZ9h/Kv39vqTjFD/PdJmflr/saS6+5dXZ
9md5KSP3H38jb+CHIu80wKW/6n/1p87YnuRfb/P5Yv+lnhNcO45sy7bcePsKZXD9keWHtmO5dvnn
WMa4j2A8xi0OBGPLb2PcojEC47t1IUDuoi79FDhwR7HrWIHlVBhHMsbxyLGjOHYcd6ff5fNV6vFJ
JVinp08BcosFQdlhNLn9uSbAfJHMp181YOyPIj+KcUqzeuy4I9uzXCd2fVaPO0vF4yuTU2wZDZYJ
TMD1bbHWcj7HI9eHdnpuyJ7PwNXyg8h1Xflg7iwOD6hMTgC1cUdIb8H6kAlMAPQkX80ei1ny/Lrq
48C1LN93o8qgguHUNKjCUeR6ru14Hn8e9xCMR7f11SQ0Xx1bsPCktwBwi8YEjK/WRXKbLBZJ0ely
63ftAubQCmE+xd7uzG3CHIwcB1aVh6uved32lIlHmGMiIQrjGaac9BZA5shMwPnH4i69n+eT59fl
IICBbIeB77H3rg1dju0gjEP+3q0F6/T48VC3WUiovjp2mPu3TWQCzB+T+RyqtM70HNq+6zpOIA7H
phpHIysMPN9yKy2Hcd1U534y8RAzPAjG3InNUJkA8tti8225yov751dmRDoAceREPrmRnRFU2LHt
gIQ4drIsj96ts+nN9B7W/eqxfgLY4AsPsZITAZoLeShpTYD7x+JhOl7eJWsdV3Tgj/zYg/qGdmlq
kehHPLKD2LeE1m9fBP6esvHIc0wI6PwJ3v5dTMD754ck23yfpcXzq3dgj9ww9Dzbq9CGz9Q8yeFC
25Ed+i6BeSfSYC1XcqKAMwa4ktYE1E8Qg806GUH9bHAoeOSEuJldWLsNrB17FMSBZ9u2IubVWR5e
qcn3ofAyFhmhMAHUzZ/LVVos19lYgy4j8BHGbhBaQelckZimNwpcH85XjJ+6aY7tZRqszGpWFG6c
M9Jb8LTUxCYgf5IWEx3a7IzCIIis0K+8KXJdeyPPdTzc1sSl7iyOQpmlbyMhCe+KAVf+PBMA/WW6
SjffNaixP3Jt1wui2OFiJDimPcTIHM+vtJyknyqxBtreLBcKM3Nks3QmoH2e3CdFko2T+uxkHZn+
N7Hr47z2Kihl3XW8kY0D27EdmD7NA3snS5eHj9ffNosO4LaJTED27ebbfD59SIq0y8/ZE+FQQOh4
gROV3hJO4abJZY2CwPIiRLbLPxOgG6IN1Gclpw6wK2lNQP/Hh3S50hAbCyxkF+Eou36FPAmfBCM7
cqD2dQ0BCZF1F4vXb0JPUbba1hehMAHbn/LZbIH/6jC7glFg+RHiIBWAsmLbMfJVsMUdf18f1DzB
e0nGI9xmQUFmruc2kQk4b/4s0usif/7jW2QlQy90gijcBbsax7fto0rEt+2oDp6Q47uWa+DZzbMh
aNs4QKS3tg5V+bvIn28C4r/m12mxWn7OtURAYXdBdSPXkh1ox0I9iSceCD6t0VMoXq05JhKucK9w
1khvAWqOzAigkwliJTruZ1ElEvlhGJKIZ4DiEj/ydic3CXz+2l0gBcCEgYQk7zvTzzQB2ItpoSUn
GSC7jOIgKwiqShHiU1kjx3Mj26nDJcR7LsWq3S3Wx+NhrQkpnMwlXP9TE2C8XM91BUHiCFUivh/I
HpODChEU56IaiPWYKnnkG6+0vHqAyXLpgCxLZwLM75K5plCXHQUecsuotRUvchZHo9ALfDdw+Au3
lGog1hwTCjVz4XJkJiD9YbootEDtjLwodu0oqrCUz2UUBblO6IYuyU1U4gzEmOVCQcZFL70Fq4ql
MwHlzZ9omUHBSKbn8IYNBb/X81EpwKg1Cq8D30cIG8XZ5au+b8viekm4gcgf4CWBzZeEHaA24Sm4
ylEb9llTFgP2NdJSKOeUL3AouoPKQBSYEMO6IcxAzJWcKOKMxitpTcD7IzIYGoIk6IULbBt+caXt
stdsO6PYD4TBtk9nNUNhXYXizW6JmuDL1YVJ/94ETN8jBHK3eXp+WANvFNsu4lu1I9WKcHqIbIeu
sNmaeNYCDVRing1BmIuE8IQmQP1LcpfMNSgwXGbRx4o6sCpVIVvhuK5dVAPCRK8UmKQquovFqzCh
pxAzDjShMAHbq1mq8S72RqHvIFUR7rMRjTA24pqxH7tujHa47YuEsZuyDdRqNSsKO+NyqYlNeALO
1+PpbPmAcn0NZ7k9gv7agRVVRbuyhsMmQ8ecjxKiqoaIaPhetE6ZNF7NOSYUdDx40ltwwTgyE+De
/Hv+sLx+1FTgGYS+6G1lU89C3eMgdlw0aHDqvpdsoLKrGEkQKxyv3a8jy2AC8ifwujL0a2hRczTG
4pZ25MpeW/jjmFVh+/wBv5NI/rF7h00VfCjejJYrKE2AextDmGnqcAewDip6g6jSdPy0zYvdGaG0
CH+Mq2OfXOwN0QYir+REsWesOSWtCei/gXt2m0w0WO2oTfCdGBMsXP5OdxFvRY+OayHQ2vTP+kjE
3+QtDgRkrhe+RWMCuCdou7uZ6SgbRFG3j7rPqO6QJee5P/IwoSbcXfBEr2u5Bio1z4aAzdZ6V7+L
/PkmIH6FmPl6kWiy2iz01YWhj7lR4tWKm9rw30Lbo3HTPiLxCt3+VhRkzhtrfa4JAL/Oi3yVajiu
EU5DlDR2PETMti8SJQ1GnhW5opZMPq57CMSDSxl0gJaSmACsaCnVNLhEDDqAZV3CGpOj2kE3LXqk
HZrY7C4PDyuhJ6hyVzChMAHUiyLHaD8dnhRinkhPRjYCY9sXyVajq8rD/KHWYdxDIB5WyoDgyt22
lMQEYM833zCeZJxgdIUOdJ2RsJoxv5Ecwh5q/+LIbc2fkcSRrZreTvIBXh3APkBtCu7Z5mmJRisN
4RFY1SjXxtxGVQkKClBQ3EunD4nfvBJqcIPsAV4UfSY7fYDaBPQ3f2QTPd4UWrBc5LdUVfyiCcvC
tE/Z9CrFGajuHJMOSHNkJkB8USSLz3qq9lFn4FqBbQW10yzFwpDjCHGyx6j5rgw1Gew+gqmubvLV
OsDc+lQTML68Wy9xdWs4wG1MrohdlA7hbGzEORHfhussru4yoSEmPzVDXpVAnSwJHtsWB4otPlF6
C5mrFo0J2F5tnsZpgfmAmRZ4kbtAT523Hy3URDkcIdoZou2OR3kv2uBbWs1KAhm5KwZ3NbEJD8Dl
481smc51XNMeXGU/CjC3tTyhScFRhIFjiI4JPS9fRMl7CKZQcsqBgs1EwVo/hwkYfyhEMcp1rmVg
iY/xFpj8iA67KhlJahFQN+oFNgy2CmVilPWUjUeaY0LAthnzmyMzAe+THCX/nW7HftMPfNhcDrrs
vLrQm0RRYLF5VuhhIhFbiFCJNdAAZ7lQsBnNZulMQBsFkmNkMFZTHaNf7RHiJyEu6X1pP7nCffwd
nfPsGb4XrdPTyCs3x4TgzV3bHJkJcH+cZuN0rsNcQ0ZD1BRGdYyUBNMw6tmORbaDn21SyTUA6BYH
ijKj1S0aEyAWj+4CFSaZlgFj7giTpkKUALPVwZh0gZs6QrutWqV7yKZWacqkA9jc72IC3j+j6GB+
rWHeBYbWoFhIzOBXJSkRM3cDG8kPzgTvIRePM2VAMWa8LUpiAr4Xa2jy5knDuFcUDXmOFyERXaUr
iUW2DaQAfLdq5SHGdy3YYAdbxYgAzs3jV5GaAPwVIqN6fGsMdXYRHa2HUVnE6QrxZwy58eoIOQmg
9ZCLV2zKgODM9fFQEhPwfZ1O0kJP+FuMKsLJjH7LfZdO0/JGxtrBLW7D+N6+CMK9JOMxbrMgKHMj
itpEJuB8tSo2T4ulrim/GHASbDuot0gSVYam+xHKTUQJSDMIvpdp8OmtZkUQ58oV1MQmIP9x8y3T
VNyPjXWIlCA62vazUPQfuQHfzrGTaGAcRcGHIs75XPVvIktgAtzI8WST68fnz4X4AQYIlhVIpaVN
qkHF+kLEwXHYy1reQyD+FKcMCL6imlx6q0x0ST+CCcBe4ezeNuN1ik/0C4sGjhiPEfpedRWLJbHN
qxqjUFCbtJssKSoKpYO8Fm3ofpXddySMJHyR42Ii4SpSI6DfPM0xFPYa6Q8teo38JS5vlyg0kl8R
4mVWgOtcQnsvzfB7W82LYG4zA2KR16x/FyqJCbBfJrrWCQcjH4MUREdmeZST+9sdWR56MVHbzwZV
esilONHJF6NQ44GT3hInOiExAd8r1BSiBDzVEQnHGG+sCw6waUE+yYMREtZAFSsPOadrJ1KnS4ZH
l+EhoamoUah/jP0nm4Dxbws986xc1B35gWiz5DQYDdVOgCvbq6cEE9+6lEo2fssjvsdIQo4JBZqx
vTkyI5CeF9ObVE8dkkhbY/RNBMRLtSVajc5KrEjyXGG3Na/q33Yy7bWqP84ME4IzN9eI+2wTcP44
nd+m88VUx/pKtGQFDhYiiUXv2xcxyTDiXawwdUR0solzP5n4Y5vhQVDmYqIMlREgJ2NsxdIBMbZX
eh7aeFBwIN/MnthB62NQAt6XsO0higJZyoHgajEt8B8pjQmobv7QslEFnVmeKDHBGODti2SwcDgH
LhZiRVgnLl7kLt4KNfAqZngQjLm4J0NlBsqaMlYYwo+uDAdz+EsgSZgbQRLEuW23rvlu4bwVazDS
DBeKNWN1bf5g6IxA+88iW84QCEBwbDp7/vBI4I6cKMKUKrdaq0KObQyExlPhiAXy5Us+vbEpoyEe
jVL0tsUOs6PPARMmO8zAhAfiJM0muvZwIKWJ8SW4o+tNd+RhEKPg8bRgfZr8FPSTib/FGR4Eb84K
Z6hMAPlHHeX+8LJiB4OAUVDEXuTo0cW0BAfN8zK6HYXhYW0Sd8Cz+c/NAFLUCOqq9RbzQdF8p5oC
jB3SMebSkbT0j9uyRSHSwLtaxagTzPXPIstgBORZqiU/iTUrWKMC14rvqYV/ZVu2hZGiRHu7iqPQ
X4mcQGvhpJDeQiT7R4nACECL61zTPDEMPrCxdGW//ruZlcTWcDdGma9Hz+PO8iggleklAF8dcxWA
P8oURoC6nOnaCo4QCHZu+DGmO9MQSGxjylhsE9fpx1qWAVFMhgcFFtJIbwllbX+yCeCK4ZY4hCca
RlrAiBKxjgDR6tKIIiFMTB8KLfRg0azyTqQBGDM8JEChvIxrzFCZgXExR5mTlvEVFiY5Ygq/7VVO
L9FjDAMUs3xR0y1ftWhgq0SSrZrebrCKEUHbYWoGVKQmQP46mS9fnOlQ6gibF1D75VSOkYhRN29i
9Nihd9bGQJMyMkbO70quAZrd4kCQ5vS6RWMGxOidKx51YByLkcwYG1eXa5MwdjSyMNMXgy6IUr9G
4l5INAhdyoLAK2Lm0lu4mtufawK+Zzo2iyJsFQlTGTV8isAGksexY9tk1VlHYXgrukksYYdbmCnZ
bP5zI4CE+axjCY7oqoixyCwKyBkM9xc1AEhClUcwTTOdlfIMvHhZLgRdTllZOjNg1rPraGtGY/Cb
U6cdcOo2b1ysQsJZjeJ7Pu1wNtuKNRhthgtFmwlxsJ9uBNoZMk33erqaodiBC5sZY0ZkqDFkCJ6y
jylD5eENvW/WB5ztZRoKt4oThZypz1RKYQLsPxdLHfOX7ZGNDRi2qLHevkhRl6gFchwfW+pkwLtK
w1/LEjUBlvOXpH9vAphny9l0vlxpWfUNHXZFPzp2XOwcoeapjbprC0XXCGjKkPaTiQeW4UHgFVlJ
6S1Y0QyVCSC/f6wO6ucvCED0Eo0yPiLTdZFe67iGWqOvef/n5nG9k2xweknJScL41TEHu5LWBPDP
luhz1ZKQiEbIL7mIguyHETTVW0zzxRix0CEZxR4CqXRb/kYEYS76QT/TBGDfJGhWX6503MXWCNN2
0S8B32r7IrVdPuqvMeoR6+jkg7uPRDy0LQ4UW1iD0ls4tFs0ZoA713lmY/E31phExLbGJCEf40ew
5ILiWgsz+Jh+k6hYSbDyuQk1sSGQr5//gsbIIES6LKhrdUqTQKYPP8vB5JHGeozmBY2fvJNQKnVu
UBOAOfNa+jQjMJ3Op/c4o7vFg/u1KcO8Dm1EqINwP+2pef+KAt0IhZoBb3q96SWaAt82D4IyF9xk
PtkMrLPl/eZ7pqMrGVY2wh5oUd1XzTehxoUcIgaKDe87R0tS4mkl2fDjW8WJwM41UbxR0RoBvp5N
KNBxbI8MUcW1zyU2gYcLjXlw6KJQAN9VKoV6S+QUYsZ/fiMRmIDrRTJfJDoGvaF5LUBxNIblyw4z
NobiD3ibXwXbXR4eUkJPMYXhJ70F85pQmADqGyyMmaRzpGo1OE+IiKCmx3OCmK+bRnUAFgAjUbFf
CSud1Q3ZBkawm19TZiVhrLC1lXKY8AS8TSZZ+lmLtS1SE2hK5WdJ+CNkJV3UFJAodinPgKIByoAg
zBnblMQEXK8231YIimgB1vXEmF0sdt2+SL4ZFhjGdopmF9YCq+WS1bDU+x5DBng2HbDmCU1A/O10
OU8eUh0lQGLOE+KXu1UHBHJES0TzuRuQ+GYtUaenkL+l2ywIxlwpfZvICHyzVEuMU1jWHqJdaDIv
XyQuIsDHXvaYhDjfdhZHgaxMT2FlbGryiUZgmq+E8fX8p7SoE0ENCAoHKuuZJJEjVAuFcWQ7pEfi
bSnQEI2lHCiyTOC69akmYHv1kMw3Tw8asPVRdSuGaNb7t4nCYi8NQpwRDmQ5eF0JNDj0oeBDcObW
0igoTUD77Xo+7xf0ennz9YdJml/mN8lqmmf/WKNa9td0uZ6vtgdmjz8d0R/wIS2mk7TtwW7+XK6K
5Ojt5gm1ShoWY2EWKBplY9epDh1R8tcM0niiZClE59a+DKLp8RHxBpqIB7l1eFgP0tNf/Es6TrPj
o+kyP83X2ap4PM3H6avjq7NjEcomULfeWLbe+Suehrebbw86+qVFoiX0Ldur19+RpGko9maJYUak
HaCSZyDsLBcCN7dVh6UzA+anlbYVaRhAhtpi160Lm4iZgRCPQBq1T/JVhAv/Ns2u18Wkfr+H79ck
JsByFQ/Nf24MnpmO0xvxOsywQQJ0vwepeXpjYBGaARynHjbXUl88Z5BrsP5ybLrgvOEITUD8XVLM
OlnkPdOm2KVhIfaKJWdlqIac084IYR6RdCHK21kc3vGTyTsAKxOYAOh5omMnkphTIiaRwJln8RTW
lweP0OJ7A7oKxaMqURNQuRiN9O9NwPTDNC3uNWgprCmUeqNJq7FNtnkqQ4lR2IAMCylV6i4PDyih
p5DirJDeQn6MUJgA6nky0bMEB6haLqaDYfAIq6su7CoLBaU2nxvrIRePLmUgYcl34lESM/CF136d
apmfj7BqgAlwUb0zlpjGSIAhrAoniF8pe55UknU6UlQgt3hQnJk0N/PJJkD98zz/jOgHth11jcgR
r/2vcMkv01mq7XFEA4pnYSNTeeCQxxFjkEIr9uJGCV0zNFMLNuBpbLPo8DC2iUx4FrcqtkowFHyR
6MjRIqWDQSvoNamXJ5KEHcJ0Toxxw40m0ibY/cU7cP60vyaFnUkIKCQwA3sBuqYWcBQwRxjuz9dG
wn8XUTcxqqF81bGX98kCscrz7dMIwQY68Ao+FHU4ldJbMCAVlGagnmkKuccobkaN3C7YSs51tCZ5
sDFtOs3wPOkskEq5ZQYSmOguY0Zz0M80AdjL5Ovme1eLQs74IOovv3E0RyZotRaJA9TOxREWoYpx
WE1vD82/aDVzgmjfadY8uUtpBiowx4Sgyy3I5MhMQPhcz1jKeIQZhmhLqIOtRG+xVQ+jo0XHKDml
O0qjUNomNcFUbNqV3hIncvPfmwHmOF3kyIHO8sVijYxdqT1s9qFfNBUevYNxDHEUVl0muOCamouk
PSxs9BEqom9IIHYVTIUt4SCBie1KzNSzc/qpZmBcFHOx7lIDyjiXrRAbTO3ajSIZbqxIw6IWxGBJ
cuQ87SOTCuAWDwIxl/5iPtkIkO/y59dhoItCRwRbaxOZ+E0eZv6HiLDTjMh5N2EUsDaIu+DZ+OdG
AJlri7BiHIPnI2MpH8RwfiMfpayKoYTnneVRwCnTE0S5ygPyiUaAuh6Ptfk7UE4M9PZJuxCSXyg8
jxy0FWxf9ADuIZECWMqBQMt6PJTGDHDnWKRRaKo0x/iUCJvDKxSJ7mK0t+dE9s7bbYFcSTYgTHmO
Arztt9vzoEBzQfM2lRFQb75f589oJCMwid2UDupT5TMZSUwoNZYN871+50KMwXEphglFlnOBGLKB
0Kq9/v+fwd/Wwv731EOeb75h/LkeawQPPtyGMMaWxvLVsix9B4NWXbzdjOc0RBoY1FFyIirARXaU
tAP1gCTY/ntQv4CjuLxObmY6vMUQA9EjBHLQA7t9kZgANgeFEdqqfFxzTdj7ycSbKwwPCjVz2jFU
JoCMJ7jALGo9ECPPhtocXGDbF1FsZwSt9rFbGw1NTYh3Eg3X6/KbyXwo1Ew7lUICE+D+CXB/Fqe5
DsBjbDFwQsz9qgJ5BHCxbih0XTvkI/QN0WTEDgQieQVXciLYc36JktYE9P851rHOFdWVESI/sVcD
S85yH+FftMEG7n4GUVPfuwrFYy1RU3zRmCm9hbi99O9NwPS9lpi9cEfQjYSy9sosI7rso0gPAT8M
bpUP767S8GBK1BJyKLzDJ0lvAUzp35sA5k+bp3qktIYYLlpSIsdHCLfuZ5ZdTTEMzBezlWH9NBW0
IdTgDskDvCRwkSaHIyy9BbwPUJuAPiYwfP6so+8M2mxjcyOWHexnQDUzcA7WeGI0RUhXTNUCDbyP
eTYSuHxhLU9oAtQXSYHy2ryY7GNpB8ycfvlWMV0IZjcaSnH/NWH2xDBtuF2NHtSmnveTiT/BGR4U
Z8bgZqiMAXmmbdOj2KuLIQalc0XGtAJqYWejzlo+y7e/dFeRDkAssaAIMzd1+3NNAPifusZ2in1w
sW9jFa+iByLa7kGQse0uDQ8soaeoIhIjvSWMafn7mwDp9kHVNozVFVVNKIZRoOpbThhg7puMay+R
eGjbLCQo+du3TWQGwKtimqW3+Xyh5+6NYx+VawHvNyHFLjbCYUlJ+QjQ8GbSTzgV2gwXAji34+CC
+3QjMMf+Eg3+FHxkC3C6dWcI8ZHdEWJdPvIaxEe+6CiNAtwmNQGVm6QsfZoZYOqZyYkMIzIOllv3
fJP6NQxBdxyYzlELzY7iqOBskhM8uRHJF9MmgRGAZtMHXfPbsFkkRi/Pvle06Q+JeAgil55TWVn0
MO4ulwJbwoCiy2WZCIkJ+P5crJcrDccvJrWh3FR4QKw5ZWPWTox6GbrsvrM4PKgyOYGUKzOVCUwA
9KKYLlfChkoWmQZcsRIMmUGsnOB3ryJMiRVwAZYn7zxfKYrREK7Tpc/D3PyOezYUbqZViyc0Avb1
QlPaEC6Rg326pRpbOIabpzTawTGbwwtIRdtFV2kU+ErkFFcugiERmIFnNkEqWMccRmQEMf0K1eIV
pMSWwvArpIgD9N+Vrxa0pWCDsw2iZkN8Q8qIws2FJBWkRgC/PSKTTERvNJzfATo9sGYXgzZLdIk+
4/z2gyBCaQgPfkO4/cF7IDiu0G+WDQUeoklvIaZVnt/lj7P/fBNg/1DkOrayIt2AIchiHBbs2ebB
jdJVD2tJ7HoYKwlrdRaHB1gml1DkNzjKBCYAelGuVtagwiL7j7AG7t1SRwmy6NjD/DMvrAfdE2Qr
ueip21+H69XRcv6RYG3j06W3hBLzlCaAjrkfSwzG3h9NB37WfnlD9GmGyBKjTa8q2CN1PNigHqNE
HSPR5fh0H4l4XW5xkPDkGzRbNGaAW6w7T+GRi+UP9swj0oEBF5iFsN/z1jypnRHKcEVuuPKoiD5f
ppCq0wOngleiJ+ByPjP5RBOgxeCWhZwuezbFxXDpIESY2Qr5CUaO6Jj3IuSLZcXtJRIPbZsFRZcJ
crWJTAD46iHNtDVXo1w+Djzbq6feEZsag+1t9H6hioe1qfuJxiPN8KBQM24UQ2UC1pdT0cSpa1RR
4LloiOGjX5hag6wS4iX7HUPlOVKOKtoJJptMB44aHm0FH4I4V0CtoDQEdZ0Ll5F7QvWlW7nFxOSG
hvsYZoSIN6vh+NUr0QZb3WpWBH324lbKYcYDIBonzsbpqpM11M/8hh+NfhjMnK7CJkK5ZCPNRv4R
SyLkS/xy2ksmlbq3mXRCu01mBs7ZON1OP9WBM5xrlOL6fr3rg2g62iWcALc9vC/5ZO8lkwrnNhOK
MxP7vkTOmf4ehuC8OzWffewR9BmpSSySEst3xYvosygowBAOofH1nwneO9kGX+Z1UwG9HAj2XL0B
sFfIYcQTcLdeZpg0qm20LHpogHDtdkO3mke6iKigjwaeN5vKvGwI1+kgUig9y4ZAz7XX8J9vBOzr
8cNUR18zYmiId7vod9s3OTYRRzIzEolrl8bQugukAJkwIPByI84uCYkJwL5L5kjcvUDjCNaMP39g
HPBiwKTnhY3igya8GE6P5U4YJMtb6ZJ09Czu7aMd5NYB/4P0ZjwMxVRsBtURLMftjqngYqrwfmqh
/CRgzaCoJ0SkpnmtY2VLD5l4XWd4ELg514yhMgLkFKNJirWORHaENT+4n5HYLK9ncns7I0xRw8Zn
7DLgDLh3lWADbu42iy44tz7XBJjFzsG02HyfpcXzH+voj0R43PWxd2RniDWVWeyERR13WKdDiQve
kG3woX6AF8GeC74doDbhIYAfNNM2hSjC3nbc66UuU2cNi7y9yLYwYm33gEineg/BFGc65UDQ5kr7
Wz+HERjfbZ7m148alBwjTLGDVbn4Gaa5ixxKuHPWyMVdyTXQF3/HsiFgc344T2gC4h/yRTrfRjGf
PwbjQ2+RSwnq8XmtvFnse1jc6CN11dTnXiLxCt1mQUDm1kC3iUwA+J2WESWBPbIsDC2I6slxrXIV
X7R2QKVlbLtKw8MqURNEOSdb+vdmgLlKtJSBY2qB5yB0goV+2xdRVUycgaZiRSN1qPKu8qgAlegJ
pOxJLH+iEaBij2qCMXCdfJWeaa0AbhJqvcWkoKZNDYsKKe6IDhCCl9pdEgWiLRYUVKZto/25RuC6
xp47WBwarCm0S2JJB1KSlUFM5ta6oyhChagj4srNm/VdLdFQO4rnQ5FmhggpJDAD7myWjhMtzc7I
ZolIx65pg2QtRbed6/o+cY2Fi9JZIoU6t1gQkNlgV4vICHzhGqH7Vwu+4SjwkXbG7tVSoYk1hYGs
NoYWtM/rnUhDFVrBqAvYClITIH+vaf4umiwR68LUxir7TNQZtSjYbo4iBWI8dxaH12WZnEDLBbRk
AiMAzQuRbNZgaSE5ZcEdcpCALF+tgoMY8+WFLSZfyZii2FkiBayUA0GWa9Fofaoh4BZVtYQGkwse
EtaW2lhUuQtCNi3qYCRmN8Lh5fcm4wevZRscpT7Ai0DPOVAHqE15CFZIQN+lGp4BTMuH3xTuOrOI
lyyykmjcwva83RHQtL7FL1+JNvC6VnKi+OOwkd5Cd5aS1gT0fxuP0wesKNcxYBsRbCg3JrhWZf7k
0kZbtRthhVOE95uo9xKJP+HbLCRQMUCMKf5vE5kA8NV0slpnOuDFbmr03mHZS9XGQ+5vNNX7onVa
GG7bl4xyD7l4jCkDgjBnnlESE/B9/zh7SAoNxUNiCm8Yij3UVbkfiYihx8e1sX2tjqiQyEklVyfD
kQe4xaEDwi0aMyDONt+WmsbXYD8xjmiEvqrCIOJII26GZeMx0oyy+r5/rGWq32dXr6qQ3RN3AnX/
z43AE2hqC3MGCHtgbiffjoWt0yjx9rHegD2T39eCDbW2eD4UaibaqZDABNQ/5MVSR6GAqOFFJBO1
QDWqNHNhCT8bo/RrTS1777rLwysxoSfgcgUghMIEUK/yVSoOJw2uE6znwIrsoE4wEvPKHiFZbCNj
LKO6E2igCiv4UJQZM1pBaQLaP39N55un5VrLPAuU6GIsjSU2G+wO52a8JByhoAuzxeoxVCQs1pRt
IPZqVgR+biqvmtiEJ+CXpFih9kdHqARDLzwMWw53KUr5GBf7xyy05mAkd/mS9b6PYPx53uJAwOZc
5haNCRj/uvm2WqHf5vnPdFzVEZaKYc4UCYWgmA9dlGKFIAtuLdHgQKiKEYGaqwxSkZqA+JWeEqEY
e2osrJhTjGjGGBTheWEJHQt6V6F4bZaoCbxcfkP69yZg+mE6TsTU/OfXYtH5HiFsbdWzD0hQ2x1h
pD7u8IDHtRask83Ig9tmQRFm7LI2kQkw47lNuw176lkHFmP1gY2Vr041FJSY37itA2+bc5bv4e7y
8NASeoIrG9SUfwEjQEVNnY6INVwqzNe24hrTluKKrhlRoksw7SqOAlKJnCDKWVVXEoEZgE6zbDlL
VqtUX+u6gym9fr0trGVgBRFimIiMUWglwQacyVczBScKODP/UUlrBvabp4exDo9JqDP2tGLAVGlA
kdA1ajo9NEN6df6CjAm8QuWDkGugs8yzoaAz9zFPaALiF2JboKZ0BapGMBoyRNaxrBggR7g3igJk
pTB2iC0o2Ek2QNEZHhRtq11EwFCZAPXJ3VrHQHbM5I6wUi4U5djNGBg2f6LQD3b1fkZNs3JASDMA
WZmcgoonTXoLlSEygQl4Xi3S8V16jSpOTfMoMBPSQ0YRUesmrlggaKOMwItwhDcBbYozAFiejYQm
P7WXJzQC6Nm6WN93+k17Ok7AEkaYi26L3RHchBqNNCjNxrpXUvVz1V0glZktfyMCL9e/SD/TCGBz
hKczbSU/OJVhb6EkYPtqOcUYy4yYlkWt7F4yKeBt8yAIs85xm8oQkDWVdGFFlRtgIFBpUZPrN0IL
K/4ce3vVlk7rfN5NKiXCDfJu4DYIjMAV2WQMhBIZRi1xS7Sjiult5Pa1Rxj+gxUoMb1999J0uigU
sHJcCLpsFISjMwPk/GamKTSNPhlRFoCtCOUBTdwjKDA8o9gJePfoalVLNtQpVjAisLMntoLUBOQ/
br4VWbLINeg2qgMiFFtjznYJPIl/eaIdHWV8AQlt7iQaCLiCD8WbqfhSUJoA9/nmaaKl5MsH2gHW
nqC/sUQbqDZtbLHSKrAjP65qc4k5Vss1EHOeDYUcny29BbeZJzQB8c0fKBwYJ5pi3JjrZWFELwLZ
7OEO1JGxihHlZvPJDdkG1xEc4CWBjdVWsDWkt4D/AWoTHgLcooW2sV8+HGtXbEZp6rs3QtkQiglo
hLuHICrbjXwVCUq00cBilN4Cuq2vbwamxeZbNtFU6gmrLUTYGtNiSsUm8IbiOI/s2OGjnlervWwD
j3Q1KwllfmOdmtiIJ+BBDIbQkZXG0C/bRyNNvccMWtxUbhd7ozE0ysdw1u0LD4fkdHeXS6HjhAFB
mo2bERIj8IUWPWlbeYUuGzcMfd/fR06aGNvIaqHaGyM7eYwbsj2DhtdfU2ZFcedSlko5jHgCEHW5
ftRku+GIDxwU76KXqnzJSo42K5zwrmrL7NVOtCGBGIYJAZ11yBkyQ+DOdFQlxCg7QIY6FoP8mjqO
lUjYCx5ZjQnc0jm+zrqJozjFJXICK2umSQQmACqmCaPqYIH9GM8fYEHptoOslcBVhhVFKKIaIVRU
8TaFks/bEvweXZNqVgRuC8Ef6S3hczV+HFkOE6C/2nx70NZR6SGqhsubn/OIjsoAbTsYvM7f3LVg
8m/eG/vdF5T5SCjDKmfiawpKM1B/Gqf7ITHPP44XQ+QwZx3VZfylHSDYbgfYm6CwzDeSeDJy/w9P
wAFu9Dlggi5Xh6Qx52nQOMnGxkpTF2dBqegkwI55dE5o4yg49Cw8zyybEkmWF30O4CtKb4nwzPY5
YKlNeAo+JJmWldSYVCRyK5FfZcZJrak9csVyFV+cwE2rbitOJ3OEN+sIvQQmP8WGUJiA6eaP4k5E
357fqsOMEzd20HcXq8ZIwmZ3XLtOp5LYSy3YM8TTy29IGVG8mXCrSgYTgP8wvS50JEtxr6PNOorq
NDgx6T1k11wk0V1kzyVl7iqOQpclcgotE26Rv74RgGK4s5ZZRYifwEjD3czXPdgY1i66Q2wYRhKi
W3mo1vW2zT6wbLogzBIagXSRZKmmSgfUl0bIbFddH6RGzR1hpiSuaYU//qG7XAotJgy6oExITMF3
872TZdOzfhg1SlhthEq1ytAmJUxYQhqia9pGIdv2Ra5kga+Qa6C3xbMhWHPuNk9oBuKopb0VsxGS
TA/uToQhZJ4oIRYv4mA5WGqG/Sm2jfelI7xoijUYdjUzAj5XsvjhgCxGPAKPRbrUsp4B3dauWHtU
TyYj7hUqXxyMuIroNpUPlUBDYWfZEMC53Aj/+UZAvfmmY1iZWF3oBhh0g1TY9kVOdxz+vtjZUA+V
JBUtH7ZSDUWbYdIFa4bMDKSfivQ6H+sobRDznbGHEEMHy6QnUWs4WlD7EHETcqbDSyhFGgw1z4jA
zZ7lChlMgPy3+/t5IoaYofhWT4FqjJoWhEMROmGB327j8fC3fTlE806n8g18Cg6zI88Cd8wfZmDS
E/HiREvABad+iMbs3fZpcg5gmIpvIWGuGG1X//xdheMdN5ZLD/ClTzcE86WeijaUQGCrvO2gIpUv
dgnwJHioaZOPfSDUVSAlxBIDii6TF6efaQKwH5PJJNW0Hg9Tv3Foo06pOthJ9AU3OqIzISa/y9D2
EokHt82Cwstkv9tERgA8zSb6dotbYsYoRuWUqksA9kdwwrCj1sP7zSv7Yy3S4NCLkhOFm4mYK2mN
QD2Zj1NR3YTZlJoCMGgS8yMx6r1ZuCbmFLroKgm93WkuId9XLJV6c9+OYs4UNnxkP98MwLOllgQY
itkwbQNN3pils33htG4ijn4ShFsQa4OKyVB3FkgFssyAwMvNHf2IaGPzRzAD2O0Ks6757Jc3X3+Y
pPllfpOspnn2jzUu91/T5Xq+2v7KPf50RH+9h7SYTtJ2lcjH5Ku2DmXPwpxjC+Xu2xcJ86Kc0rXx
nzq8T1KwlVydjj/VI7j9ZnsO5Bnk/L/Wp9Kf8Us6TrPjo+kyP83X2ap4PM3HKWptzo5F8oPg13pj
2XrnL4E4nc9xaesogcYIGMR9sN2psv+Ju+diOSeWOWL12+70kU6ZHoIpMKYcCMZcT8tHSmMGxisR
6NER2oMjgJZDbAiq9JhcIdh/HoVi+DG1E9PuEqnAJRwIuFxW7iP9VCPAnS4WaaElSo9qRuyRgROw
N/ma9gGcAAxWxGBrUu32sYdECnApBwouHifpLVQ0tj7VCHA3376iOKSriSBbCLhQ5DeO5rAcVmtx
J/kBPLgoRHVT1WtGLmBMUEQoDvEZ6sFXAg2MxSLivP1eMhsJUtSx48KQ3hIos4RmQP29gDtfaDmm
RTUFZkVY/v6ubWqyI9AWo0GonQV5KplkpMqLukfXykcVJwlgvpZVSWsG7N+ytFhe54WOwlYxGxcl
jBgWsXPaZdxdLJyIkJvjTTCU21ayDY/nqHl1egSUkhjyEBSLsZZzfjsKCmVwPh+EFw8IwrToK1c9
AaVgg9X/G8eHIM86XRiWtP1pZAkMQX25SgstO2YwGwhbZLztNKgtsqTCAtE80aeACZ0ktoNUcCnT
c2i8ghWFnbPmlHIYhLyeykks5MWOqDiu9y0TlyxAEXSA4pt6dHbbwBOoPUPxpKgqYDkR+Lk9NEpa
E9Df/LHYfJ/vQ08HjKmeRbMx6qbgrsGqL697EnFxUIeDgz6orwJSVlXLJZ+0B6TjnTeeDQWdSdvw
hEYg/u/5A8bGpDoqZgOsgETbEiplVa3JSNu4Is62MwGbYbbNXrShuKs4Eei58L5SClPQn2EZQqoj
SIMkToDmNMd1ycAgRObQChMFpLpC/NK1MM8AOM+KIM5OIlDKYQTkf2J0PiYJaQjcwLADriiDrnqc
SODGHgWiLwIxV9mw29QSDQWd50MQ50opFRKYAfc4Xd5izqcGvFH07tq+53mq4tnAR1Rnd6XTO/3P
SrLB5vxGxYlAz456VNGaAP6lqKGdFXljCPkBm6mnRYcYO8qmMU2fH/aJwJ0TByHmBrKXez/ReHOO
4UEQ5/JoDJUJWP84f0iXKx2JNMTj0cvoowq+RJJU33gjaHngxbRYsodAPLyUAcGWi8FTEhOAPUH8
VZQ66PDKRKoFy27gdbPQBrixfSw5agx+bBrovSTjMW6zoCgzEZg2kRE4F/li8zTXMsETk5fDwPaD
YO9pNYPt3sjDcD/MduSnO6LkvpJsoIWmYkQw505tFakRyK+LOVb9abDQfHhgKIx0UOm+fRGLHHUu
IYZ+4u+yRX5SCjTYMFPw6QI3L4ERaCOAuUrQ2/T848ACUfISYoP7Xo+bag6TDBOcsd6Mwl1LNFS9
eT5d4OYpTYD7DPMeNTUv4np2sWHBCfiRTxjbjDpGrFkgcPeRiL+1WxwIxGK9lvQWyiNaNEaAu9R2
cEdoYYiba0KbmowZIgiqbifql4abfH6fbcUafHzzbCRgURaBaI70lsCa/XwTAH+TzLF4Uoxg1nN+
o9Qliv2Q3xfsoLXJdjAJjAROewrF6zTHRMIVUMN8kN4C1ByZCUC/zXJt81pdzOgLYW7vAiOyaoeu
jzkiYjpz09mqBRp4R/NsJFT5Ma08oQlQn6fzJerMr/XUOcH18jwHcxmrAX4kFyISn67IfVbzecld
3ZCt04HD6zbLhWDOneMsnRGQP85XOvoKAkx5i7EB2lKN/kLlA27uetoEiYifd5VKgbJETuFlzm75
84zAFYUdy3mqqTMIq92hp6gs5/Md7giVKy5ag/iZEed72QZbZgd4UdwZ8+wAtRkPwZOepgPRVWDb
mAhTZTxa0ZQgEBvCxTKD5s2NbXJCnoEXN8ulE9jMpxsC8wSj9L51uhd75rYCscguQiab7w9zkPJA
H7JPEtlibWAp0XCsWUbd4GZJDUEcqqQhbuZj+ZELx0qR4cJGeMx9i1xv32xE9BtiPcOZ/sSw6QY5
Q2gC4BcoTdKWv8ZtHmCEJ9rId/XlTT8M0bMoCDw0CMqneT+ZeEuN4UFxttquNkNlBMjz6f19kmlQ
ayDsYjcKEFZ42ujjdhxoNUG4FKjTvaLAl3Kg6DJG2QWlMQJbbJfR18MdimgYCsrKF37Tpv5im5UV
ushtU3R3Ig28pC8UjLpgrSA1AfLLdLnEaEQt6oxUpYc0NilA8bFc1vYc24M93ryXe0jCqzFlQJDl
ClAoiRGI5khhacATyekQdhV2hyoUGLsIIxhlFNau4ihAlcgJpFwQ7FIiMAJQLEzsdLv19Jp8xDKd
2EW8s7xvSY8HTmTkLjxATvQU4gz1ji/bPLpA26YyAd93yRz1Ono01kIcGxlnBcBQZFQZkcxFKU6N
eY/O7JqwA5L1PzUCvs1TVrenPX+NCHZ1e8ggotirxJBcpighQT23Bcu4PJRJPuJdQ7aB9pOaFcGb
qyZQExvyBCBiON98zyY6Ll70WTrYYhArGq+xNRAlY66LLt3yVavu+2SB+Rz46ffCDX8GVLy6PQQq
ahOegvePzbFypWXLnp49r+lgBLMLfq/sLyEGZsG2RimwDHdnKXhzSybvAKpMYAKOP+uZYC7U1Am9
EKX3tZrK/m+MixoJCz4b1VUoHlWJmoDK2dDSvzcD0xnmnGKZs464VThyMLwK4PJlQNsrGpENF1d3
09/9eVnL1Mm4VyHbZkIA5u5j7rP/J+FczUdsHrKS+NsxifLIqoMzrDDpQJTvOXXVB7Gy0DMjSkIi
xRV79V+Kw4NX00miY8rj/8Tpj79gvM8qL+47Pcu9b0Dsyw5iX2EDo7oyxi4frFKXFayXSDxCbRZE
ubjTs01kAsC/5lmmpe8cA+TEajYEhvcb2Jo3o4gXYrzrDn2Ccg+5eIwpA4owk9qhJCbgezVdFNPt
FalDhZGe89Gc5og9i9uXbM16IxdmUYT/k1W4p1A8wBwTCjKT4eHIjAAaYyC1BPxF95Iohd21kMsY
o94KowNt5GjZUMVVKdZAD5Xl0gVs7tONQHuVfP6Mkee67maA7jmwbZG53b4QgGoe3i7OdhuV08II
bRq/V33FUqg2y6YL3iyhCYB/QG30EstausaTyTDxv2JS+Ie8WKKDrKuEPex4+Fo2anaDuDpjSJIZ
xd2o5w3hhstPYy3QwMOHZ0OeRs4d4wlNeBqxDulhOtY0Fj5ESRDmGGCuNGtU+Njc7LiB5xO0+8nE
HzwMD4oz0mnSW+i+YahMAHnzx/Z60aLPGCiKbui60o+kKJ1R7AWOqDGQ9bkSaHCNn4KPBCvfUqeg
NALtf88Xt9gVogVuFOrCR6gzGfAGmsYEloG5WDGDmZM7fW/aFBhIthVsOOwKRgR3rqBEJYMZwGO7
x1zfbBMHiU4U6/PlJaIZHtMoQ1rEvfn3XqiB17eaFQGeC/qoiY2A/s9ihn0md2tdGU4nwt7eUGz5
ayo8vIcwQvILmz9q50JS+KZUQ8FX8+qCvpr6L4Vfbczvwt+vk1VylmF7w2PD1D/8160JhK1QhLRy
6PgcZ4nT38e4HrF/O8bYA1hh2F1UGvOCk+QPntytH6hDQIjTZLkSTc0YguIgUITMZyQyoDDxv6Tb
v+CIwOFhx5hRjoQ4ikmPj7K8WN1ud1TYmHLoR1GA6rUI9sTx0TJfb/+ERCqoPJwung9iVDvVQv6S
zx8nebb7bar/fZStF7/k02y1fHWMI+v46L78d0Lc0HMtDGeCj4GVFxbuMjE08/4m+VU4ZRD+f4W3
vz+s8+XKOY0ze34STIrz6ez+TXg7O1mvpyd39i92Pjl9+Po2nt59jGeh87oI7s6+vPh6GnyavVvd
zU5uP8Uf729//8fEn7yeLdNgHfx9Nbm9CIMXp/bti/N7/8qxi5MXL15/dd+urNnfixefzn5/HL/w
nZPb3/HH20/pw9xzTmYr7xTze3+JEbR/7X758ptrz/7PdP77T/dZ9j6YzU6jYnH6aRX9HC3D9+G9
dZ0/Widf769m0cNv95PHxYn7++yfq8x/O3mMlqdfMj8+eXGfX07i1ZtPxe9nD5/+9Z+Pn+Zv78P5
f+azWfzayp3o9MVt/K/XhT0LTvPi4ezWm/599a/51X0Rna6C2xN/Gp36y3e39mpy+sL/qVi/tR8+
nTy4wZkz+f1scn978uX+7p+xf13YX35yb72zMPz73Lq8s7+eZJ+sd+7D6e3s4eRL8Wl2OvH+93L5
4qfb+PeTfxXvbx8+L/8veV+2JDeObPlFvAYCBEG+zAOXiMhdKm0lvcBUkooguIEE96+/hynV7YzI
6IhRz8OYzZi1VZcqq9IJwOHuOH7c3f9Q4Z/b8q5nZdQE5nZa42zEVvGGfMtWJxmWMlXOkPi2WeOg
L9Khb++FskvCA/xaUnIVOTr4EKqmSXI9L8ksyffMW77OVHzhRcf2rGIJrwrUXvN3hOmoVveu6R+h
EGtUOOMbWlRR6ZVRFo5vPa3juf1ULioKc3qQ7I++TqaKHUgpd7X17AfdLwfoeCrdbEep+Ri2axTY
z8YZIz6GcT7Qva7vRFanQznfjqF9KJqJHIgcbq25d+vvq3eoqzEd3T7i/EnmwY2jxN4ULNGsipZw
TNtw55AsNZV5O3asjfPgaR2YF80TiVpvN5RuogsWNbXcS6aWmzWnD0J+GeY1iyhp/6BlGzXydhTz
3ey2kVuym4HWVezasIzkGmU2OJi87yOp7ivGbnF1pyhYPnmtdeM6D6c9z97Z8Zat83e+DN+Hpgwi
XZWfVGiSccpSZvMH/H+i5BDNbh4P4dpEyvM/GNzjiIliifK2K3Yemeqk8ByVLLP3wVO5jcjKPkox
7UXHPjSj81c+d/d8/KoFjzFRNtFyDKNxuFH1bWDX966gaWXDt1kJzZcmsdMUz+GMDafJbKJq7uOV
LmmXmbgMayfJRX//bNB+mdwjY/GtMQvm4Kn+p+34nz/+ryfzo37Xdz9+9A9fzfMct3/97PiP+C9/
/ebNVh794ZX1/sdgndjn45F+Jz/8LeONDheXjPdjg1kzgBjzV102/mXCn3/FLxOOaVAMfeq2fpTg
tXk+wvxfJhwAjYs5UEGIxvMBoGLEA79MuE//C9V9Ln6C4nu8EbamSL9MOPpWw73AuMN6gz0h0EDn
nx05OhV4sDMmnGNpLy04AZeK49dtxQhogc5CzKR6acHDsBirqm3mZHAIGZIqLIYpbRnU35opvFnW
TPcp6sb9OiGDCuIZRvJLYWnfxmWgaBHlDVdN5C+S33dzC6tmifVxnwqfO9E6iHaJCtrbh3ouYXfa
Sqx5tDqkemN9kQ+xnXOv/TgQzsRucdY6Vm2T3wyMDPQwB2oR91O/iDrVHc1uSwefuzMjn5r3WWbb
Pq3zmWZRN3d77hVsTqmQwfRF9yon8dh2w/pOinkuHpeQVzwqCUmbUmnv75aRpf9RTuvsPapmltWO
kVkXTwWZArLXTW0ianI/CkU/vWV9HfzR4NcM+LC1iys3aKZILmokMR+E10Yv9OnMobhIur06lG1O
MBqgudCcTTFeHgqltdtlJFjgyYxKdaDGdGqK8W4ZvXpXhZmKRmes03WdliQfex3Lxdr48kdsB//C
tT8rBigeAJvcrUWE2L7xhWsfHVKLsWZLMgi3vWmkWyZUenlqWmXSaSiz9LK8LVQ4kbcNycVMlYB6
uAwn8rxSd4hZujWZpoEigHKLqHGzOQ2YmpJnUf9f2CaGffn3geVzFd6Z/m0vLNP2C35ZJm+bbkVB
JyAwJWCD/I9hQtQZoNkP6k6fOfEvY8vwvwTyHwFgCSRCYDUQdv4TW4YAKBGNYoAGJt/5oI/8jmGC
DTpWCEzJhpcKAg/4B6gQaEpzrIBBX7rjUFAnnmje04+VVTyas9H5WOo2lFFVOEVUSbhNmv3ldFl2
4FVz32ZtPPUsi4Y5Z7FPQxPxLHvsl7K+1+H0XXZZGPdVfj8Net+FbuThVz5YMNnqOHAms3e8YlL3
Q+a5iR+2zWEYsFOxky/jiPtWDbeZUk3M+lE+YURU+1iTpYq9NffGZKjdNqZlJqNmDb96Xf9+qKbD
HMqkW/LbMlx3+RpkUTm9G33vhtf1g14k3Q1DmEWO6h4NAqs3w7AFbYgrbduSRA6Fv588hyakVF3c
Yu54nPufBM2jnuq0VTpSg5cu+mPQ65sWAcPg23hdioiMVTT3U1zx4E2VLVG79BFBwB0Gc8IXc9Ak
++zQP9uJp4vbJ9p7PzpfAstSa5zIbfl7d1JR3ptkDfOkrpcmKim729pPRDSs935bINzXH326HMbK
/Ujr5an385itKs3bOZ6tShpFY191+3whh9yvnoaqSwSRn1vhfQm1ySOv9ZIR0abU7ls9/Y2hijuV
BTESbLe9B0tAeHtQJNitGta4UHuuutuVL20yhnXaD1UZQSfufAbD6FTlF9rZ6imjFWIbeDp/R+ra
jxVzvi5q+GPg6p3yihi6NEQwodNDscj1zaJ7d+cs/FEs2UfZmb6KidGp66oddYauT3J/UV9MqxHm
ektSrcVjNZL7Fl+czSQSeRCNuWIm8oNRJZOkddzRifJogsO5nTusYgiMSYecHLxq/VKTqo1noX8w
udC0GIsh0qPD72tetcNe+M1j63Yf29H5qpphjmwePOZFoOJpKL7RbunjTvccnneiKRqByDoJpP91
cr2db+sHUc1e5I23qilSVfoHMwW7fi33TleLuMebKeVyOdRMtanx1RAFpM3vScVNbDm8NGHfJ1mm
o4/lzK3KoxwXIOkmk8W6y9eINswe8taQSHH5V09oFSvfN5EM+Xu6LibqcyhALyJ3Cr9mE37jSFO5
luSm5RpHtf0LIekj43VJVTc7t7Fe4o6hSuHwsiYy9bi+rTvix8bl0GBRjIexqcmboKfqYfUUTcJW
8jsnM0sy+e59Q2YahV751uUsUWWTp6TEZ2AX47YvqgOzfdSqz81o2ygc3tvGRFa+bxwbWUT1dG0f
Hf4uW9yYzTSe5jaLKjPGTIkfpZgT1waPZWE/eWzAM4zqz2L1PoVeIWBxCB4t4qnMxoPK1IdJ9ndy
JO+71T7QqqNxT4KninhNxOqlhhWab7V6aogbdWVzEL6uo2UKvg8mf6rG7rGpy4N0x13L9J8+Y8k8
uTuxNt+NaNK2CKN29Fe8pd0/c3TXTDVC/NV4daIc3z42VQB96uQcT6EVqdbuTeMXQ8xaV0WmavZV
ODlxb5tIah4T2z9Q6r7hnbMvpiXmooP6sXSwZRhBs7ABlc6iORdRWOXR4uu7TkmWDM2Kq2y76XFa
a+Uk9Up13kWM9/pK6HMSjsLoox0smj4jBkCmQwQngAI1rZNXrMoSmXVBVJvpLufvreeP0ULljZbf
X3jHM5HWax9Dt8bD4JtjkhuknfgYp4NucCGd2AvKxFnlQQbF7VBMXy+L2cY4vAxunpeFin3AMUjV
Asg5ibJVOBcoThMOlIvcydrdV47eGw4PFQZvOlI2kSdNNFL7qcpFsW8Ra96KInwY6yolunq4/Dlg
I7z6GrTlRK8nvnnYU89q1AjllBvE0v8ZVm3k+N80IuCiOQQz/JOpfx7q/wvx1refA8f/+JFhNPw/
abUtWsI1eLGprxC8f1ir/wL+nv+Dn4EVRepma20abhA+KvwDHPevJx/5rzCgyOuAXQtdeA6f/nny
bUOoQgwl2LiBUMotHvonskJuFyNlgQNyvNAQEQW/E1kdnz6SSfgA4QOnxC8D0uxuP38R2A8lU3U4
hV7smHlJezOIt2UhbOKplR48fwi8SMFymshbB+fNi026et9+ykbVrBtQPGpQHHD6sKmyNrSF4bHo
AjeqqGce8tHmSWDc+vY/EcVxDAF2Ezt6vExCPeXStQY8MnltUhXzGsN3tYkzOtMVo3V8u3+uKiQh
ep4KNGBCQH0sygXK0jGLVbm58m6ngS8JQpvl8fKCzp0bInIPryAgvuL01g5VlmlpGh6b1Q8PPVvk
blyIuR2Gur2RNBibaLYdS+tBz+6VFR6b5V8rRCd+5J+31+D2IDjSmZb6pdYtj1unt3U0eF19U8Fs
7caKOXEz5SKWUzBceYIeW+dfUnF6GzhCAXecaEtYTmbqfEjN+3KJM7LMcTvk9cF0hb25vLnbEf3r
9fksCog5xvsx38X93B5JLxcY9G6+uJXvxS1dVBX5la/2ei3at35XzIlH8zFRQSnTMOjmB2kQJ1+W
f0aFoDibQaBYLt/6uryUX+dKu0GJwx3nTt/RJuz9GIfZ8ytyjl/1P9cJxGdru44yDu/U4Y1kmMNM
IxRga7nemJ6RyAl8e29q1SVdo4LD5XWdOUI4V5/gEgL5wuTM43UFzlzIQQsvLgCFHfxsgiNf/OUD
79drocNZUXh5InhAbxxw9I5FIQtAmAkqHs9T+63sjNhnQdm/VbygV27DOWX5WUiOknK04TrRSznq
0HY8xyYugUkF04By/SpzH/BUtO+rmcxBPHGjPpJCuvftSKrk8q6euY4YboQygW02NTotn2iLcGpX
O1TxWBnqvA/lkMdCANDuVoRPgMIZsBpRkyvX8YwBgoq6vkCBrgtHdGIEmnkxM55XPG5y14/arFFx
FTC+y+bJuS2MM+yHLuQ7M+Td35fXe+5oMYwPNsAFWooA8fhoF0+3A+0DpHiG4lPpDny/lgVPTBH4
/8kaQzTB3HodoxvAib66toENdaWHDE7YJH3bjjdjvyx/Gzv6D9Ww5G/GDYSMcuN519zImVXC+mAc
4YbGonX6iVrluaczYrgX10qXB0tznVg3LNLcbdSVa+luv+vE3jFMX/C54BuJ+dTeWeSnC5QoeDHC
bIVnVTlEgusg5QizI7KU96XM6X6yrf+OVQ1JXS2+O0Q1V8zuCdL5bI/AWYNHC5E1BbftJDAGDDWO
q8J3KDZDnaX6MIo6THOVZdFqgIBoxYGvhPqLnqp25wzkx2XVOmMQEaPhQ7a0O2z/digvoqF+qNeM
KM+Lbd23yezw4o4Vg9r53lzvCtapKwp27pCBtAMi2yLEV3i7qddw9PgEBWvmdkdywwBzZHmaESe4
YiXOmCkAqbiuoJFsEd/J0tbR6QiXlReXssziRowBjTx3md7509DdyIr7h1aM5ocwU/nUjcDHL2/t
maVikLLw4E5RBorZDsdb63t5rdyyxK3NjATQw3nEV7+75aHSv7/UYIMKt4QJg96eGAhj+rEmjvJi
vPHI0+KxPBFyNJGelN2VmUdjypEZLLw+iEwB/OPySjfLd3KbXor3T6yG6VYnaxaHwWVvKpuRYtfa
pbmyyGNVfQ7VfZwkYiEm8Cd+elf8BdmAhZm0Lt0cIEQFIFBkLGlCIlNZ+MXd5VUdn98veahUgYcR
cDfkRB5zXDebXHi4YCi6PS2n7FCovIpLoa+5lmNVfRYVINuBF/KW8UCb0mNVITSTRIuhT4mxJNK0
yHbrSr8WxpM7OxL3zgtNk/jDgNwpYuwr1vDYnf6SDscGAoOPV9b28ntpA5zBJTYvvT6V3O1hiRaG
lJVvb5GV6tK8nNy045a9uby754RuL0RoLbCO576sL4W6Q+Ys1NVdOrm6uinrqUyJ9XQakrX4WwS6
eCvWYbpypMcu/Hml4VZ4BmIhBW98a0r1UqjUpQ6KwnSp03Ik8ZG7O+Rm8WPSrgKQsmjmKMzosMtW
w65s8hntDbeiN9dD0ARWyvZpLwztIMHRqeaxSysQPIBGOtl9b8IwJqNwU9qu5IprObdU9MPdYkEs
GC3rj+UJ1WtN6dSlLhlMPOeZuBV8amMz+/592ZStjnvmdH+YAvSVy0d7dqkYLoi3GmJRd3v+v1xq
qZxKSIWjXcSk70Td8kj1/fxxwEekepmvbe3GyHthf34eKxKFMG5hyGHwT8wfGalf15nXpcawcFdX
Pt8A3tWNMr6aD43w2yA2VBBkXr1Q/VB1EL7REt6cSbak7jiJ8sppnwQYPz8JkAgghgBOFYDH8R4U
zlzm62q7VFTTB9yvYBdmABkyzfu4D5E3njvq3+uMsTQg3QxLPbFd4KnhitE8Y8RCpKqQQIJv2ALX
4++gzBFrV3Gb1lwsb/J6YvE86q9SW/F0+dSPncDPFXPkSTcSPtrX0JNTd8KaqGlEtrzKRPjgTbTZ
j9L0f16Wck63OMYzYLYpuOAYfXi8HhdOTi1+06dh51YJzcNyV5LF/UAGf0hmUuvfi0p/LQvthFH0
7wXowLHp3ot720vVipwg1T53Zb0bVjLfgv823UxMq/3vr81HXOT7QUC37sbHolqW1YsePJuWZYsU
BRH1Ya37JfKyIUyypW93l+Wd0w0fYBtBJwqfhMGJSUJdUTU1zLdp243TbhC8Pxg/NLGk4FZdFnXO
GiHgQ/UYmHz464nh9WYC4ESpPu0bnyaWr/X7xgbFU+llIK8hVI+1WyKv38+yuBKGPQN6/4pOfp6g
j8AIT378L9gGzb48wdUgm7v4uU2Dyg9ubLh66ZzTIV7E2CPL5Qzv88XKb0uu7EGVa0gOfZYXO6dv
hAJBr5RPvSI2ruZMBHd+SSug1Y6SN57bd7FfiiW44qXORAN4f6EBEFqWY1oBOTHdklrZ0nCw6VQX
7gMylvczI+6bsK7V05zNwxPJHfY1t0u9Y/UcXjNdr60pxl0A68JoSTTMhy4e71fJ9QIMU8J0qcKJ
SjVIPx1bDYZi7jS+G6vVgnPiSBt+NZ3jJ3YYehsFng72YVl3HzQHV+uy+py8k7YzhPPEk3uL5hEu
PJvbF7fQM6Yde1GYVAayB8FyCCKlRX9LpMx3NO+caMqnKosLWgZvzerJN8rJ8s+Xv+K1Em8eHH2H
N0oKQoiTMHf0DJvCxgLy4KKNOXJT8dYicU/t4Ny2TRMc1tJmkbt09ZWbenb9eCwF2whvQKynCZQV
SIrwBgeiQ4HEJrcr2JQTYfvWZOZv4az+jfWn7A7ZdjBmgAZ7H/LBna4YqNcGYxufAfPOUN0NsuKJ
8VVCumuDXHjKHCMSr6QuLqyrn8TSLDeX9/q8KFhSEHyxh6dKiMvcNL2EqGL1+r86p+OptGj6EuFS
+lfu27lz9YElYToAR2OJrV7wpYGYioIzzUaTYhijRapRTnWJRK4vokUG67e1WkXUtrMAvaoNu2v2
6fVtB6pDKAxxiH7WiAyPpc+6sksRglTUFYreSR8ks5xkJJasqqHP0jngHescisBRd17t/uQp/iRe
v/lpBl9ymF/7U9Ds8OQA4vLsU0/iAy15K3pamlQPQf2YmXFCkKR8erdy0hzcsvj94BDlmkjjIjAU
yE6cPlXHZezRdNSpUu13GdLpzhiXduZu3It5vcszd26uOIBNK4/tPySiJhn9XJDqRBLyeIMlM2LK
ZVilI+ClZIDfflh0JQDUWXmnDSDgMSyK/+DGgiAEbwdi4cZ+PPE6Y2N0QMeiSUXfyz0refEwM5vt
Zh52bx3Q5m7bcAQjd8pGm+imLx79Xk3ff/sWweGBw4aun0gknKI7NqB1aLO+STtvdP9a3LHaMzFX
O8q77sNlUWcUCW4aOSCk1wAePqeAX1jolbibmnZtCk5H9sOCJHNbSzpHrCddwq1ef58liPQibBFe
NxvKA5rU8bnakjZgq9dtChR45InT9rICH6R4L7kjF1C8vfFLC1tq0hwo0N5yX/YJy6Qo08tLP2Or
2IYzYVwzoEvwVo8/BD8ZnZLnbQrbHc5gFHfIgs1gUDHZAl28LOzsPoccWiU2npk48c5rwMa2GcY2
LZaePwxVxd6s/sQP+Ia/CjqHV3zedjlOLg+KtJAxCRkurL9Rg1/axlmsMh8brK2p3eUwjVwmJQjX
by8v6owFBqYDGdu7HPj2yaI0GN05Xzh4QmHH4qVnxa0scjC5BAKymE34WaTnoTT7NVD6P9BcBMAw
Dkg9bW3bjpdYM79TfBaIuJm095XJx3hUIygltTe7e181q//7FgkBxJbGBNAO5T1dbj+KpmMSyJKo
hsj0dRsHSkyfSyO/EzvmWQSeH/19LcWtDJH4BdiMXt0nfqYcyUqqZeM+iXy+qYoweOxBZ/nDeDz4
8/JxntFRKCZq81GsjTzCKVLHjHWNUwhEkKwuYtMWLko6KufOzYMqyvymvhIsnHGhHvrNo5x0qwhC
W73jE8RZCR0EpU2pVibWHu4EnqOLiHOm/KT3m+m+c7sGPqaXc7oui7gCZp3/gADvGuCF0KNtQ14Y
Pz6ismTm+IBhlfWXTpbDPW3xkglQXXRvQi+P+Azq41CL5k8wuT/9/najKyzQD2RQEaOcSNdDqck0
WJsiuFijXgYtWOgGOelxBPUKtr7aXxb4GnDZkpoYyrKxGLbSrG0/XqxXVIDYOC/DJFgLsdU86Tib
Zzchzvy+1jW7GdUwx8vqONHsVPrjMjh5rGeUgbROMP4u8ICPQUJXAKJF41R0pDn+GFJM7RB6fZjk
7dQ/dLPmyRJIb3d5za8MIaTgoQgzyBCu4dV8LEWGRb0Ukx8kTJTrTvcatUhjdy0x9ermgD8MF4pE
KbIGoP2eSGmwRrpmlCZNP6FchczfukqKvdvxKWoUyw6XF/XKc1HMKAaOAj8C1g164h0vymQC5s0n
qEsLs/rzhNvxIVisiKc2v5ZZPCMKwd42AhuBNgFP5FhUOFc9cLeFJq3M1iUyTj70EdNZ3cdz4y36
irV7vZE4JjSEQDCCnhDhKX2fd0GAF6HHwD32/3IqOaZ8WsyuGwUyINXkXNnIVwYAkrb6RISYAFJg
hY5X5xZLxlYxU6RdlEryGsxorev+iUx8fCCNtbdg/lQqkVath7HrHO/aldwkHDnqba04Ro4RtWAh
b8T0oytpGsNzb6DJCCNr48yV/hILOXuf1BgMOq68jn3y9OohFVa1YwE2kF4QE89upSJWoITkipPb
nNirD8KLCpM+QAIDBnn8QZNp18ItUUMXWMf7Ehiqo67P2jc0K/9YHIvKFING22p2+RWs6czRIxJF
g8AQE/+2Sa7HgivrWweZa5KAEbvcTiXzk5Zk/Z32mbPTq/Wv2J/XWC/M/jbqBIlUsMuQVzgWGA4r
G+bBXxOAaYBNOhd0mbhaO4VcUTlYcH+5wetylhMdkwWJHqAlYOPUicNW/+tIKDC+377X+CJQQVBe
RdES5eReL+5AqxpWOqHLom+aVpjYkCVMccv7K6JeQxMbnwau/p9inZNz/r9RrHN6Av/HxTpnrjvw
ROTsGYrGtlD8+MRzW065X3CSME/1YA6o9sF1WufWBrXzw7WMtannhO1bEEXmKV4R3npXtv2MkoO1
sIU8wKUB0p0AqlrmwFRXKDmAseKWkp5Gs7Trh3qm64+pCZv8yq06t2S8OABRAI5xUfZ8vOQM/LdQ
wwQiXV8F+o8iY+qWVU7BY8fnbRcjGxS0Ud1URR7Z1XXf5MBYv1xW6zPfgCcIvAjas6LMZuux+9LG
Kc1BFQgUSZxg1TtSrv0aLV3p740/GB5J8LnflYbKfUvHNUYx7n/gL18WaZ1uwv9Gkda/BWbOxFjo
jQE8CMQx2BeMpT5eLOpyyiI0gZfMQ92hOtysLJ1QrHYfqE5GmS7EZ1uzLgmUExyKMixR6Ou4/HHp
RJdMvFe/x5oG4ga3hukSoCKiQz0ioOPvWYD0uSNyeQn3MvOQ5f58QGTbRcO4lrd1bU08qG7cA6X+
Va/2b7fidegFcAq4Lxwc0mneKexYMMTWqN7lyWy9/CBKPt46uJZXCLOvbxTCoI18vGkXxyiN4/Xl
C3LcJvd4gqtF3wVZi4LsVnmorkaZTlGg4u/KFX4dEUEcQld3I99wepqhdZQF55llfjKuRZXUcl5T
hgrpCCdtdpcvzllRSJkB6xM+RbR3vLapHAInKGs/gUN242AIcG+sEnEwi2t1jGe3EREIjBIY9ogt
j0WtWZc7rpI8aQp2Pw862+WsZOkYyDE2uc6vxHmvowxsIge7Bs8uf0MPjsUR6kyr7+KVR5fWvAcr
uNyhtsLEPbX6D7M6KqpcJveNX+srBvHsQlE/APcHiBq0wGPJqzeWNRsn7GnudvFoWAHmpSIPaCVR
HpA5uZaXOStvG0TOPEwxfpVVR82tXDJAYUmIJCeqaKbqfZhxvO9KWd/4uem+X9aZ18YW2Np22UHt
QdWGd2JsdZXlpVtA3uRjA2nG8kgtvLuf1srbZWHhR85gfDSWCIubHgmHKyp7brlbZyhM9wQ6jZEI
x9vbz6ZiRYntpWYJD1JytgevKQMuH3q365xdS5Rvx3UcrqKTIPEDNPHYWFunSQCzTIWXjZ2fFFJ3
D+gKQN451meIH3uZoB5A7DL097hiAs4KxZPOBzKI3Pwp7sVWUFV50PgJaJfebZixJlYa1c4mWORh
ccZ2P5meXtnZcwcr8LzE2x2vP7TSPt5Zd9YsbNHiI7GBbLp4cPNuZ0FO8SJXjf7fBcmqMSZuXoAl
k9ck8jqh3l/WrXOHCxYg0FIw9DbWxvEn9GqZ1l5RnhDZ89tmZigudR2ZGGftk2Hor72OzskDHoWX
GdwI8PATKxHOQVlWgBgTh7LlG6m0uwPls/nsgl7PIls0xV+XF3jG4AL+AmKwYQU+KGTHCyxKYppq
QDHbZF0Gx7jkO44a9TQTw7fLks4sDZABA+QO+AeO5MTeahT6lW6zisSAa61t/bVZeZ7mua5i3frX
8vhnpIF4Ddo1ohKwt9yTsLMpSmdecyLQDGErMmaAJcTA3KQt5i6xvRqvBB2v5cECoU4GZP0NOwhP
5HWtVJXv5Fk6L265E3DQ8aQdJ660RkcPOY5XgoBnUuixGUA1HLglSL0DSkQP4+ODM+UYrIygur+r
F/pt9vLgW7Da6m01jeQRTUi8L1VpxjdK6ewmN0Nb7KUI1Y5U+XSPbARBrqG2KFCVwScEsHjzXj7t
7TRPPw81Eh6KpxCM4ySOPy9kDpLjtZKJT1HgiptpYrqU081lKed2HTfFg+2HI0fMfyzFNuOMgoxF
ojHO1OyNRUcKUYn3lQjtTe/0VzT4tRFEVg4OBnX46PWBTMqxNIb0HyJHK5NitiMKyJ0wDmXDIpLV
805xUaWo2LpGJn19QQELIW7AKcPB4fYcC/WYtlr5a4beHiWJ3bVSsS4yb4cw41rG5sz6PETNCFFA
idvAtmNRzRiuYJFaNLIo1XzbZ0JEnt826VqaIiom0t6tTXjNs5xZH3rouzA/qJDYWMHHQvWsZiTe
/Bx8Ow6WC6mGOJvE8K7q+1+tbv5teH5GWzjSi6hcxV6CLnIiKlhcS/VKFRC2oS8jI/22jnxUDKCT
Efz6zg/zvy/r57lbyuGmIQzPQfzNyTXA88+fpqnOU1HPzQ/jj93TNK1DGY+cO3tSMQNv7S0qngPa
fSND3aQWJdZoydQs4Cz08Dfh5A0flmxSDy3oNlei0uew8+SecqAioNTiqhJgnsfb35Qlk9nsqHQe
F1S3di7Lb3NqnCedc6JjO5UmyueKvlknah5lN+UP1qvzfdta+tCyZnkKdYiGSQ4YqjPppI103Q1P
1FH1Z8odRiOEDshpts58xcI8m/CTT98yYSiL2BBvTGM4/nTjgeRTyV6lA6nfNYaUN25bqK1gSsW1
ACNIVbbfF4Oh0SSKfu/As6JMYUC1eE2zFNwRc2U3XykYDB6qCpEYREYdfz2JRDfKWD2p1Yv1JNRN
VhcWBekeoMQitOwPTlC7e1m/zgnEnYEXQBZrQ3iOt0D2deMMs+PFwOO9A1WW3ZqBzoko6+bGjKrY
X5b36rKi6g1iwNYFiubD6B7LE+06eFyioMrLp2nXonAFNAXwEtYJ3SouizqzNITTkILCBMzX3vpT
v4RQEPk6euS1F49Ty7vIAi76G124yndh5UxJ3YT2isAza0M9Ox4Q22RDePD/5uw8luQ2mi38RIiA
N1sA3T2coacoUtogZOE9Cu7p71dc3J9AIxoxipC0UZDZharKSnPOyZ33U8jD+rJpzWBWhHuBplWE
Bl3rwDSF+Px4bXeBrZydCLcPVKjsju8bucaQdVSiIFyoZQewYiWN1paqQBDNWf3JnfqwKJf6c6Ir
Y+jG5Rm4/L4OjH1HIk2I5x1aRbtjkyhRC2oog/ABpSe0dBG/eOvQXdEJ6D83ioI+E3cn6q+pNmm/
eP20vMudpn2K82gKHn8KaWpzieVPAdADoZKKBn3t7TY3ICA0J4b7EuteGbSN5oRVX/Wvv5hECRwl
l4GE9B53Xk5tk1GPnNoMQPOPV+GhGqWAW/TdZvTCvDbOcsLDVZGk6ZIrKhPh7aoW6CGoWQkzMGgn
vJmquHor2rE4+XZ377X8dmQLEuCGF9zHnNpEx62YejPAz0Z/uyUQqKkaKgoztEyUALy8+XEBbnTC
bz66mZLDI1V/4KjL0eg/38yMsE8zFweBG22wv/cI782+ZTfqdTVbLbsMRndWFTq2yF2hqkcpe4+x
63SUNTQH2k47rrQXc4gQSzLBajRWQOpZNJx82PvtY24ptRJwMhRMQD5sV1jqTr7qFfZ0oSs36HbD
G5qN1vXx0b/fPqzQYQSrwpA9Z8+lMb0oTihOw4Va4/yD3rnZxei85b1Ne7MKKq91/q3V3jrBEN5/
S6It1MtNbgLux96tjfSHOy24CiZkwicRddmTqU7uJXUj9cVyi/lklfICby849kxKM8w34LG2dk8G
bffSa3oP3PRgVhfTmas3wtOdi6fNREURxdLacnu/Ls0zWtuBm8M0tBJX7iRYvZ1vWWJTmYBSG4Gl
51EYD5ODKh7iOl3vlOECLNmPtbG7lmKe0M/U56tiK8Zn1QK9+3in758WQ+VOEONC/SC83rmDYQTs
amc4OUUb80vUtkmgaoPzbFvLWTh9tL0cK+rxRHTIN+xM9Wk8KXqEaEQsBit0GmMOOm1RnlAWHH2t
H86Qtof2LL6tpBvLjHR7VfrC0CbwohwnDtYlVko+oLCLt4JdhR/bLyd579GnBDnCxURUERmA3Z4K
e7LJE5BwyF1V+JqaFeGSuETwGjJbj3ftyAtI1jY1b3iggB22S0t7JbeNClOdE4uLRzAXGpV7BrE6
+oAAF6gcEsZSFpYL/gmhEk9LnERtZwUTDF8ESwsbodElCroo+9MZHe3EtR05HRBIAKwAkPER5c/5
ydw6lEmmTOxXP2farcgrJVDUrn+unSq+jFrsXeZCO2MNHhnlnWLIiWSL0JPbGtWahc6vg/Jvai4I
d7W6Kd7pUNz+xGlY75TRrlCMy9X5++MNlBu0dz2QhQkseCVhbMuf9dNakXBZvBzoV7CkSxIWyGIG
pWjTm6Z43i+ktw1pS+WFit1Mnx5bPtpUSrOENbyRDoveWjbmvqpt1L4Ct2jaa28OrZ+mdXrzYkRp
RW+M4WN7P4j1+6XS5UW6QU5qBbeyNVgVlprbasw17D304PS4smFJxsL9e0J4rA31skDxrFUiuwxt
I7ZUfynT6r06j/V3Laqy2W9JZ6YA39FnFHkbh/QpHfrJn0U9jr6XFCjTugDyvvWprf1bUGMegqrV
y/4JjH/ew0ys0ORatHalz6zY+Wc31UxEiqIK2IaVraLym3VsTiAN95G0BBpRLSUZ4XDtEWVDndCz
XmGFtzPMoCS3bd/wiuEiVXBRKBVVsHg2Yn9U5/xiQGbu5LtL97b77kD5qNCg0MOd2t9ez+i9xopc
A60XNf1tMcyBPo7dqX9NhdbHgcg68WXQAKP6ppVXnV+mhv5Lqy12769Dan6vXTOmNZ50rXXLBxF9
tFLRRr5OORtEcle0a5A3TvMmLq129GP6LVCPknI6i0UO3CpyNYCdfsgakBRsz0+2rCWifcR0jmKi
qOYtxZdpVmKfBHw5catHpizaxMARaPQBuNmaMgrRNBrXktMD5pL9oz+j9SsvRjGcFGUP/I6kBv2/
qd1jWJmNo5kpq7Isob2MelN8X2VS5JP/JYUPnHV+mq16vT4+FYdmLZQ36dDgZI3dxzTNGCGVlBUW
dN0Kv2usboE3KerUVxvRfPe8VLlEZuee2D34srRMqW5RbSLS2LefE7ev5oTfE6idUT7lgKGB7Lrt
20hX/3q8wkNL6GWRxuC58TjbPcypRnmIV5oc8LkEDTw7V89sO91H3Nf79tjWwTPMq/g/W7sIY67q
sYoFYXLSF+qXERWc3xvZjH5s5XBFEqbvUgKFPrk7laZau1OhN2h6aHELhLv1Potar57TOjrjSB2Z
0tgkhksA/wIJt/142Tyn3GYqG0KLhw9x2U0XM+0hSxXV348XdXAQCSloftC2I0PcA07H0pknlPfJ
YxZ07ydELK6KO1HLbcb4lmet9nmZS+u3x0aP9gtMmzwXNLJIf7fLS13hOfXIfhVLyVFMRzeEePwf
QmqKQiRPkuHFnu32i2qpsJeWpfVdp/8Wd9U/TaU7n5E7/Q9HnaUQn6A6RUFrt1uGMwJMHWcjqJMx
fVdbLS+JHsfora6R8ubxpzs6GUTSnszPqFHvy3mNlIooPJjPiT4NoaUCtxsENcx6Wc4ovEe7RByN
nguy4uRbu2UlizZZ7YRr1Ppsvq51nNycITpDOB4dQMnYhWfNV+LMb89CU1nuZCOFEThD9+cyi/ZC
kWK9mhNaMUBkbF+zx+bp8Uc8XJmshxK3y7RztzJb8RazcQXlCcqjbyvRk21FhROp4WM7x2v7nx25
mT9Fl/LVgbSOHWOCo6VpFtq3ZiuA/SAgvK5e8Vw0pndSOTw6IVD/gK2AGUajYWcUWktsF9WK0R6q
qR9FffotH5P6e1zm7Rmj/OhLkppQ57GYZE22tV1hpuV9JlSOfpKVVlhYVRdUsaqfZHTHVjglktpy
Lx+9uGM56XZPcacch2evzcDp6/kcvH63JLFMqndSsrrrbWlZVaJObQSgl9K3aM4UwVCkXVgt6Ocq
kfsyedG/j03eL4wqi05dB+Aj0kl77kGmDXqjTRz+giwh9KzG/qyNhvvLYyv3SY6s5WhA8GU7GLbr
dpP6ctSTBIItFBKnuCWNbT6Nad99qtqoCWLE6H1aljZ4x0xc/oNl9DEpJeOtYIxtLaMV0Uzgydk4
tyo/GoqRfgPNLF7qoe3etGPtfuBSzO/qaRlPWj/3t4BKkqw8Sm0UqFjyy/909ahu9kXC7YOANcms
xnJ9xOO0p7JIxYk3kWd8G+BLU4A44Qf9KJptTWlpbCPYI03VdofideoFDC7Iwzkb/lqU6AwldmQO
f+nB0WOuGNdha26wMnqhK/c7HwVcK8B4oZ3kia9B9P+ai1I5qeUenVHpSiQhkkhkj31PNSSCppj8
xYl7zfeM0gsrJdJP3rV7V2nRAqWHjSeRVLLdfmUdOnhwD8GXeH36nvx3uikTg2jUdRqCNG3dEOJc
FT4+ngdLkxECWb6c6oHV7acEPOkNMLHZOSWeXgq9SC7eiJt5bOXgKJJ2Mg2MY4KNfSRsto5dDgVW
RLkwA8GpEGM37f4DWl/5q7MZIh1ZP+HPUkrdN98mqlCjXXLT9UyNgOTPme8m7hp6a1MHmlmJYLZQ
5368voMDadOcl40qjshdx69qUcxvKl65xBS/aXnsPtPPqr4pyqT4blTmJydFbsr2ukmiLPgK2lM0
NffYXccq6dKuCzJg7jJ9NLNpvsA2doLCJJsu2oYKRamg1x4n5WemmpzpNd7vJrQIAgeVBg0iNNYu
XimSsVC9xUGVsYyn3107Uls09UV5WeslFief9tCYLF2woTa8611iUzLTRBVrBRW4RbarTRfzbbcu
9o00Vbs93sV77gMKNGjpS+48tVP0GbaXoVIcvajFUobJVIzQfsYZCXa9uHiZWF7iYc7fWjMSSHNi
wQhW5rfm6HYfH/+G+/uIXVpV8plCO2aPNAA7o9jGihYOMrzzGzXVmkucrsn1P1iRjy0hJ7GfKT/6
T08D6ThntHDLcNLF8JQS5wKloAT42Mr9rZCRCiQaWeNjVfrWijF0s5JX1NKMnlq3ka7jG30Y4+fU
nhhRptVDf7KBRx8PH8bwNqhC95jv2OzRSAY/EK6t0X0eGGX2bmzc/tWPHSsCBAJgRQ6q21ezysxB
2nZNKlByufmUzHD/i7WekTqbS3/Q4jN79+/C1t7utVtqGspwUqrQWZR3BSiob2iyLk+pVWcQNt3f
By/xTi7d3c5BKKbxJWFzFO0A6213To0q0ZQxQq+z3pn+mAkvmEynezIl3lxL6zOw/t0lxx5EAMpQ
TLKQOf/WnpNUaz9kIydFSdJr0jV0fQzwDPzK4eTB+9Hb2ThPaYtBMT8OCczpXSjIUKepRsO3DPtu
XLzAnOb4O2dp/uCsYkS5Li0rOm5LESyl8C4tY0z+UNNML/0uV7O3w5roX1fdQFJ0yVDDzQtGbHTz
CKjYrMo/kPvg95dl/Y20vn/S7G75RCF7RLHNaGdfqbuTRuXhl8Nn0X3hhaVTuv1yVYPC88x1CtNy
tt9OqiMu1rgMV5cJeyeH4u4cyg+HGbAYUmB0D0IQs2PME8l3WNjL79bkVn9MUbncKsZTgZVv+2wM
zCI9E747siohYUDR+PeO/ld5CTGlMZdhrWjLxVvnBtYDs7gipHKu5aCogPN17fLYcx19Vcol0I8h
CQPx23muNc9E1NpKQTqHDlmX6UvYo71JobA6g28fmqLbA7gMKUESvO0GTmu/ODHogHAAAuZbidUG
eTpFYUL9+7X+mA1EUA9td/ABsvS0NZW48WROrlmEw1S6N0bEJOFoDeNFyZPkanhl9Ovjr3j/nkqD
gBVNiAcIQuyhF8pMsU0HtxJqc5x1vmbW3hV4c/EsOqV+O8Vr/6LMWY8cb17/nXqdfnHUrD55UQ8O
EFbAfcBYo/2wV27xSuCCdeXmIUoMTtilRh0yJo1BSlO6vPcir0Ue3axOjB7sKq6TmJC6Og/fHtrS
lwMzxVwzD5EwTC8RGkS/rJrT04ABJfH4Kx+aokKF3jCsDuKy7a62FdnlMmEq7tT41vdFfB1dXbzv
ra54vbMBriNFRSXJ6a5DzyiT0TQqBVNj6zFbcnWvCkpKQV11Z/WOuxCX6Edq2QHmRdeZFG67qrjM
JEYpylGAIdtS49y6NciUBwzX9P6yrXamDYtyaifhCqhJnaVFRx8VOLbU6CKVoDKxNd8SEdlqFBdh
h+avPwoF4dZG1QOtYYDn4/07eGvBlYJ6kC0CnMDOg69OlrSlJYpwNUYV3ljXfCkiJKrqqKuetNIo
bo/tHd0HSqdEfza4Fmov26UZgiqJnc9FmMd681w6FmIwjV5dEfyhjaaVpZ8lWXvieuQido8uWuD/
M7p7dNOlXMcOEU3GshpjSRpYLF+gc9u3usqdN7lhJFcG6mrMfDD1/LfHCz60TT0L4AXoaXCS2wW7
2rwMo76SrsyD8bJW6uATGcrxQUYSdJX4I2fc77OY7TPU3tEhonYs1XARbAVssjXsLVXlKmlahOqw
xk8Lue9XKLdxgLs6w4EemiJa+/FMSr2mrSlKW0XVqFUBkUD7tJaq86UeHajKQo1OFMaOLDETF8II
pCPEH3aL4qPNJhy9PARYlwZrvyqXaQaVmc1Od339xpGLQXgn2AOOuLsZFYXBzFZxN0iEVm+WMusY
fFWUn9uWgU9GA1eZR1KhDdDNXx9bPnq5KEbSccE805vUXQBspxP6hJOFp1sVLdS9zLi2ndq/cRc7
CUQ3MxiYYWnfxjapOzkc1GaEpeWehKpHN5WWObwq3AKv9m79S5Tmsm6Sh4OZeczuTRDpM6skaIvq
D81FKptmzpme210Khd+VMBOpCEgeuu9LNalejgwkw2YK6XM2e/EJ1R/3pKB2dCWhoiBcJOsY9p7g
PzDCb056L8e9ivlDZbKf7jJHV17L353IalYmnjnN+8VGyOLkox49LHLgA2w5gJLOHsA8VSMiRl1Z
hOaod01gDul0mfuceYtMif6WDY37h+vFc+J3brkE/eqqyskvOHL4ZI8I+EphD6KS7V0dRN4miI/m
oc0jF5A+AxFJRBZOKtWbrDLPqP5HN1a+oETvYKkp7W/tpYVNB1XBnpVZReAu3hpqrZ1dE68rTm7s
0dIg/ZD0Ux3i2u5MZd3s9GltEPYwNtv3ateGwB/1T4VdLZepX82Tc3S/NPyrVO+kb0Z1cd/Lt81O
W6M4zsNxnj7HXS+eB5VAswDM8+qADgwGJRnpi2iO7OORQkp8eWafh2XWiNvEuPoQlPx4LbvRPDkf
91IBEu/BP/Sj5Yu593teX5kUg0siViWdf9P7fGx9U6TITnX9tH5Z6Oj9Pc3FHPSeSK+pbYlPDBa0
mWjIOOFymuoTb3jvh/gxUiAVlwjnco8mLFTFMYc1xw8rafFLXVlTHhRWbz7ZE+UqPyqb/mssmio+
CRoO7VJhQWnYBWywb/QKna7/MGZ5aIz2X7OipBewB85bYVEKJ9tmfqWwjC+PPf/RiYK+wTwCqf53
h7T3aH6ZDJDOQ3PSChiCU351skl9txiM0vgPpnjVUMrDC5Anbe/lOomYv5RtZihhe7VcZlJ6dWsz
w6Q7Gz11fy91wBocYF5siezfuZy+TwZLmJiaTL32xxyG+0CMG7ZxrD6BOjtrZRx9RflqAbEBEwpu
c7u0LrWZNF+03JbK+pC4XR3wlldXd0jWN48/4tHKSBQ4HRKpefdeLVVqMOiWlRV2KlWJ4CysbSmH
Pqb9l6GYqhMonfzl20BWgkSImmFjkFXuN83Ul1hxaicLba1tr6Oj9B9at9M/PV7V0fcD9yLV/iWD
fd+d1/SaGn/ZZCGapqNP5cO+WDmtLoHPuTw2dbSgn03Jn/JTKbhKzaFKBky5da59yIcouyHgPf6H
q0weRRMSLD889V0MPvMUajFzb5ALy+cXrxrcd1GHpqg1ztGfTgWxuRmYZ/p4aQdnQ04YkZor+C2u
83ZpMWNRVZ77NKSL9ncUUbopV8NhBAaEsyVSzzq9B1/yh8Y2yFKSfpR8tuYi9KhcZsCmAEPb/ton
9vwRetTrRp4hnQ2a7EchjGifZsX+AHaeXppJixXBdNfOV7KI8bBdk/0+J8r8HpTpWUfi4CxCSqCu
QCTKTdvXwtDfc7FoyLM4dwHsL4sxyAliytmp2MiRKR48CgvUM3n9dm6qmbs8zgc2rIgYrszMh/66
VDw2YEfOelhHj6ysY0KnIlYh2t1lTEaSw/HG6YbFFKk+k0u0v7RIMSs/SqWmSiEHxTCcIExmT73F
U6kH6J4Ut0pUVTCVtvjj8Vk9WrrEJTC7nJ9FxWN7eEwY5pOldCmi7Er6QVuL6B1Oj/HxanwGgDx4
Vh1apHQraVVKFcStqZ65V3a5NmnIqJTCN5y2u+aNAHKdpN2IMJEWXercW59eu0BeH8ABYI3QG0DL
bGs10WnjuWoO4apLvYs+i87PZxyClaXZSYp6f+8NGukAxGC80wnez3gAz+80ap6mYTlPhZ/27XgB
ssaolhouv6c1Zxo59xcf/J6srFLsY5H7PA1qMDixAUH9FZG4b9R6ywuUQeX26g8o517JMTecV3za
9gOKfLYL2OxJyBx0IyzbrEUhq2fCDrNfThzn0YIgr5KYoVR1r9Y+VcjMVZoSh0TsCrA3qMkTZf7w
8YLkkd4+pVigKsz8D04hp3m7IBRHaQuOyRxWCFF9Ujsvu9oWalMdueEt54/5TqxUn/p2cV9/QHjE
qS4SDcmW0y5NgWruzB5TY0NeYCa5DJ649ka//FOtGdMiqnw5OfsHB5JoSJIcZAcF7sF2pcxcinpr
wF7UlQsYqroISlXEbzy9XW52AYn3ZAPvrzjJA5Ee/VdNasPsanxFM6AqVBIh91kb3Rr4ukicMvQ6
SjvrmWaV+WykIjsJWo6MQlDFh5HZIy22iyTG3CAyn+eZYddzddFz4VycnhFXmi2Ut7Ye159Sxpqd
BBb3flOig/9nVH76n8IXVe/ASACAoBNqR0Hdru4LTagp6IYi/vz4vB6ujzAddX9uxh0feciLbhob
zitzcZc/NW1ibIabKtU11Rcl7EuOUlU7r6aOkQfCQuTKU4tG3HW3lSZSQvWcFHOYW5BV6Lot4YwY
OVSkzKO+Z7mvdzPYI0RjioBM5He72IjVY2ZWNYeZs7QBoc5wMdGeDCYnc66PP+iBAyC1+yH/R9+L
t2i7d1Gk9GMtmjns6d28rAgsXLrIgGuUMfhde0IBR7lFmlq9q40pOrF94OJo78luGGUYiiK7c4O0
eiZab51476Yv/eAtH+bWzH55vMCDw8kIZWjHqDIRa+zLIURNWsX41ikUiSGFFUV643lvwjxd2pO8
5OBwghmjZykdG7oDu3DGS/N8qT28p1vRne/ycaUiqVbPpUW/r2iy/lelHIsTowfrQ+WAEp70oxoP
7nYDF1VZKc2kU2h7s+cnVaGGKK33T5kz9f7jTyn3Y/tYQOOGIw47nfIL0gpbU7bVR5o3wfTnRKa/
KwDhAhOi1GeqeGWYUfg/qSwd2gO2CRIH8BHVj629BcRFM3XEQ+Ziuc9lMafvkiJuMr+e4/LP1hPl
icH7A8kC6c1KdTaS5n3HqXeTdpq1dQy1juEocTsOL2k/Dycv0YEV9OYkwEgKAaGJsV1Wkqy5obeK
CDmw8JqBQTwzn6g6ccoHH4+iDTxGoDicyn3BaB2NXmi8quGYGJNBRD2Nt2iK829KJ9KXVeuikyrA
wbIkT0qKRFCf4p3dLqu2pjqlqStCrzbVW+OMyiU5J9jf3zHCVhoRiJJLO3uo8urqeevZqwgHq08/
xt0QPSvdkuKZJ41ysnA+omXSnezY0bdEfIIwBQknmVpul5amiiBesQSYptL9E8XfIoghxzwlC4Lb
2Tifad3c32kyMOqOUpoTbsAeqtl7LaSvphyZA1UyISdJ2+fO5MBQvT2D8R7sGv0VkFTU22Bk7lE/
i8i8tR8qjnw1ts9tZmi3PCEleew5DhbELQYOJlWdWdPuyK9WpnSuxoLmqCg+6lk3XDKzZrhgciap
em8JvAhYa9j0wGTMvc+gWZU4Q1YTi7hq98HsVesXryxX3U+n1ktOlvWDM771iFj7sUvMA8QF715P
RLbGlKF5cyjSpB5RAa8kRn9NXcdH04L0aqXL8iTichlvFjENcj9LaqEbVWVqFZTlInLf7gUjHIZV
sfog94b6q96N7hfFduK3S2KOfxG4eiD1WgTQnhZqzIZfTLqxho936P5ewQKkwoBOhhTM2MNERqgN
uRGnQ5jGFGz8ZC7rrzl9o9gvkSrx0VeHh+VNJxfrXviAmJzyELQCdFk587vXy8Pl9mXSDOEIx+vb
HK0KgsejtWqXRohluKVisq+mnK977Sao5/YSGf8qTtfY/ponpnfiw+4vukOoTn0dDAfy6vtZ3XMS
F/1EiwHZ8T596UmVL0tcMLlqzIeXPHXikwfnyB5NaWAj9MY5tPJ2/hQ5m4x5z7VsIPoqLT0okcS9
eC0U3ATwpC+YnHXyKNzfdurczCInLcHD3L2o/UhfpagJLFMnbQE7dFzBKj8Ll4+sSF9Jy5amO756
uyoGgILTBo0ZjlXm3WpG4F7pSXUnJ/b+pktJIqllyItNQLKLDsa10+qY8bJhrLvphcJb98mM2txX
uYSvhodIUwSpSDXTCd6DCLIFNHvhtcT/DBZj4nQ5/V46DGMlJp+f7KiOf318GY+WhkgF0kvIXEpR
9O0HbFBbg8xEYNyYsxt06JFnvl7VKJYZdvHX623JSITjR/Wems3WVq80ggODUNXSm8kLz190ofqU
vxuVpTqbL3XgZDgQBKtyahORwm5d3TxXeIKY7E0V6pMye44f6UntN6CQ3rSLNQc6efrl8QLlArY+
GikTgmNUqHkYQJZvFxhp7ewNqvTRcytAK6bJlzKfhJwj4H5Z0Ah700Sjc+2XUfv+2LL8m/eWEWwG
WATSj67v7oTOXuyta8E2ilaoDfpqCI/wAEzun4/tHB0XwmN0uiQpDXm87QrdwnFEOmEHnc0sLGkk
+kXjNu/MqZlPPuaRw0JlCDs8riSnO1N0EJZJWSJkzbh8foaO3LXJUDHI3O7Fzqfxt8crO9g7YklU
YmS4ZwAg3K5snfOUYbEyO60sjUGhQDRF6jWtP66r9rQMzCNOEuH5o7GeiawdnFUZeZF3cO1Z8S7m
A56h6WWXE0jEaw5L0ihQi0gBCxj6oHynR1j5s9PMt8cLPtjKjdXd9zWKeFnXiUqDgfQPAwqL5UWL
4zloPHEm53K8QFl/lkqhHJvtt2XRSqsuOLVZjdPrbNoLWJaaoobgDWZm+vTi5trZaAv5l+6uhOwq
oFEs9batPVDSieoZQQ4N3b9cRRc67uL30bS+HpDNk0orUoZUpAh7JdJinlR0Y1OeOS/+PhSZ87lY
nejaGUI/62/9SHr3K6LAR7WbAIpRiPIz//SEI10QrUMNRMbu3fKDlRTizRhHJtjhtH6vzbPy97B0
Q6j3Tv+MDHT92ZjyYQ1wDvnndFyTT3pk/x0nZhQQY/T/0mal8FpYS+i5sThrNB7dJ0h0ZGf0vJnu
tSuCRvGELmHDm6knqxSWQgu86MBV1uCLQoSb60ssqvVCS185eULvTxvVZZyhiiOm6bE/bZM9WEPu
OMhXqU26+K2bN5/USoUJTK0+/aiti6u9ETB94hPD9zeKSoxK4kY1lNEPewDDOBqgRRbqvsNi29d1
aL0XEvvCX8coerVzxJSk8KHiTANpr1BtD2pkzzPeKluUCv6uMzah0k32B0up297Pe8N+tbvAokwR
wYWAi9nrjqtK26HZInhQB2sK09Szr6WRTH6qd9rTY890f3QwRUsV7R7Q5Bye3TmPhJ6ZFUenHBzz
Ouhr/k+uVO4HhvT2l2aE52cNcEBVNT9D59+/OVjGR9GXo25C2WRr2YiNtkXwdg6XZp0DL5+jt3XJ
G5dEEwoHVd50Xx4v9dAgE5boWlPsAq26NUjQ2i5eKqNk12lfHNh7flFndVB2s35NUnDBj+3JV2zr
Qlx0Q2le0Z+Qyevu08amJsyowROXTEB/TjtjevY0JHgWxj2FKDQVX2pwHLd6bFbfXLs/Xm3ddGQp
3eAH0BzZ5bCxXrSCdiCZn23SUo5T6rW+Ubp4L68bghxqxxV2WfUuS8Vw0fT2DLB2cEM3P2D/0k6t
opWTM4RDS/+OzgjwkaEc3/bWfMZxun9+CCfoWvF7wbLSeN7u7Kzljld6lQiZdN2HqEAibOoOZyCE
owXh7biQFBHRhd0f2Gmy7GZsRdjadOujBUezRIIh8Iz7CR5v3sFRlU1PuhIEKlJdfbuglP/ZaKYQ
oZozJjXSzNyvJvQJm6VUg0Q5lZE6WhosQkIGVka0twvIxqqbG6tRRWjlcfXkKjjSZKjXdw0gzZOl
3StSU1sh30BTlxYgU8B252LIlVqAK6GgSPlEJe6ife3ni+L8STfLW33m/1pXJi0v1W3RofhfEnR3
PrgiQbIjSgXqQgAlNHGhuFx/yZfIftvEhP8nLvjoSFEwoCvMo0phXH6xn95/mm2UgIpBoGQM0rIj
GfDLWq9PXrGDQglxIVPBoPgDAqQ2vTUzj27stZrORtdNf+36mnl0CjXcpssYxltVTILTG3FlssvM
lVXdwEUn9xmSVneyLQcnjh9C7ECFjQxg/+S0C8RbgUJdWIvCY6pqulo+im12QC5rwFCMnVdnNzxv
Nl+X8J9Ydd9HTZj81pRZPIVzkoo3jjtSoRxHymxWpJys7cARQxUAcY6XIFHcNzjUsgaGt0xjWNkG
Ewdghb1ZszILGSkyhJAJU1gE6vjUrskaGmV6hrU8uFxUtim/YVumcbsDL2zIs2nt0l9JY/XZLYw/
S4bs/Dp2p3fr4NCSvwF75HJR+90DsFsUWSo1jdBsrhrjIoa8+WWN2vREBuBwPUDLKSszJ4ke8PbM
Wm1hJiSjY9jN5fqcrdN0SYpUo0yqNCc7dxCdUJxB/AKGC7DufejVOl5V0nMZQ8tOyq9i7avnIvKM
z5qe6/7YMIKqSrXZLwfz9WUoYN3UTihEaYDrvN39dxROFBjzMSyLVgsh2RDitnV2WZLBOIkTDp0A
rA+pDAOAB4e//aBIGaOxZNHr6wavvapaGd/KKqsvc558GWor/zha+vBWT4cyHO0194Xn1jdBMnTy
tY98ANE0lHLYyaAjd85IE67bunUxhfWCIJ5frD0dJlUr5m9JZQKRThY0wx4/dAf5A/hnGMPwJunm
Gru7YS66XawZbVyvHVJ6/KPBACrbeXEXxunMTBoLlAiNqMdGj66J3Fha36irkilvv/cCeVDoluB7
kzb5hT0rn42lzj4+tnJ0TQio5QEiAoM7vrXiZEZqmV0CEmaIrUsUjbWPYl37ftbrM0754Vfk3PCO
UCkCyrA15cVLJpjgNYZMNEYzUYsg1aZirC9oQP4zzOX4tVDNs5z/aH08WGAnODEuj9fWqFlqlrDr
egqR4pg5lKKvQ1XY+ntmWZyNWjhaIJVtldMp2wr7Tl3RrZE+JQsuRxsT941tDWn6uUUw2vpqzPKV
imvEcS19Ks56QUd3ArwpdQBcGq/HLrSc1sU0B6QVwkZFjj4mdg+bsRdXkWrTBRThmSbHmb1d2B5p
0Ww0GfbSZshCtR2TS9F29VVdPPcaj8aZiNjRLsJfATvIf+R2bndRKgiNYqnHUAG19o3RekzEFpEp
LkwBT0/aIme2dsfUmCH857TBaMNM+mVaLO+5WiiA1Utyhso/NEV1mGYyulQ0DbfLigejRRSSlr/R
lNbXQQxpkIylepkV+/WsPXq6YDTos8lUel+JyEdPmWqds1krnXdD0c696R19f4/rcX3sUo4cFwo4
DEKUaDc6CdtV8QC5laWPYwh1ytQuFd9zlLyDM698dAhJAjjtCDIBt965riRPqa2bLlGpaaefTKWw
aSNY2XPjmHGPfPB6dr+PtksOaYX9SMoKxWm7MJeh8EjUxEBkidCuqi3Ma1sxdy2ahX5S8Dg0JREN
DGc9oIbQy40rfY0IdNWluuQMB/2FgyEoBVjZiamj7QKPS0+EqigJ4+4zdpGrdzH6k6EXjf2bipTu
i6KcziY4XBDocZtnlDbvHp6EJtfqJggHhTW8iVtmlwy6skdR+2nd5Cdv2pEfBlf2/7Z2+zQYteFm
DpAF9AWKG+Ql98VRZvePoYDKqaiJE2aQyf7DqadBh64CgHLKnDJI/CkVK7JmaEWGi6KiUf9Tah2c
rXhwo5Oo4PA7/iDeSiozAJutGasoMlFNHHo4zVn2Riti89mNTS6xiNY2fHyTD43BvJLoDIk63j0r
HaCuOl4acoKxNyPfaKzkeRk6ZbmZGl7e/w/WQAAgR4kqEeO3t0vTkKxSxzz7ATyp39vRxDCQ2XiO
i1O1rqN18e10mUEi57Y/8pGWOZoCqy60Y5XKj7s4TwwA+ZqMtXICND5KDcg9SCFJ0ZnTsws/7LXt
7CrlCzZMs/qmzGgJOLWeS8Xr9DIOg+pXs1IE61x8e/wxtSPvKENkpjIyrJ1bt/2ase0peTmRZaGf
vb7Yk7swQWKpb5kYkXYXinUrSnP+2DZj+h3FpOil07N0DVDpzi91Uvc3O4uN39VIlPbbwk6qf4Qx
Lv8+/pGH+yBbAvhwxEH2hxnd8SbTPN4/T52sL1kygactlPhvb8zOZpUcfQ6aMsAqgEjKFsT2c1gV
VNTW4VGq/o+08+qN22j3+CciwF5uSe6uuixZlmXfEE6cDDlsw14+/fnRF+d4VwstnAO8eREgiWeH
057yL0mAKC33w97tFlT9TcAOGHddolGfm9qGZSHSBYoAyPR4vL4yMp6Smac9X9APq1z51d60z+ve
/y9JIBxCemZb7onK5fFQHN2U3iRTcxuJAwOeT+1XVLRHN8oU7iHRn6/Z9lT4CABB6DpNv0QNuaNd
DPaVI/y4DzoRV2aGfGCJzsHHQ51bM3BvW94FTAWE6fHExtFLhT1RHB63jr0w8aqeK3shkxY5BtrB
WHz/eMBzi0ZBk6oBAC0ShpP7brSb3rcyOaBXZmvXojARga7GdOWQ9smFR+rcs4vYHLoGFA621OR4
ciTzXr3YjFWP9vic526vxaSDo3dhvc6Ms7VYIYtBWqQVdfIueWa3VCUCtbEzWem1Uy7Nrkia8tvH
X+7sKIAAwN2QZ71rrcLhKUcMhgcUAbuu3o91al6LzJyCw/9vnJO9TgUHLCJPYAwWaw4Xf1ZgtdLs
QsHzvU8ELX+Ez37tcTq4p/kG9ojZaGD4GivTSpcbt6hnI6xVwbU0NkX+pvdZ/WNa6na4surCIBkZ
Uvj1NjCSH9hYmdZOX5zu2tCFlsYlTeYhrLLC43ozvf57WxmGFupWmn3us6ow40RVFBdaAwnTh7HN
q+0aXKwxHJPKWqMB5mxOmUHa135HKrFr63x9aZeiTS6EgmcO3EbwQxeGhISq2UmJZ3I6iJIjlr1J
hSquX2bL57YW/pU+BVlodUa3//PVJBxk3/wCkJ82EPKksgOFAkTcOUnwtFitfQ3qwroUt5+JB6nM
QaUlkqYedlp4MLumlKPaXvq2hXlmAvMnWNNjrDj6vaYIZHqyogs79cxdstEoaDtTfyS9O3kAVvqJ
q9XzLXVEPK4mOefPnSqNEEKAfWHZzh2+TbiSdg8SCAShx1fJUFBUwey6Z7fmDvWvMv9q0Q2+EMqc
G2VrAWxCnBt9b9s8vwW4SjNHUxMVrbpG196Akk4ynCiOxx/viXN1xi1qoWG/qXfzhh6P4wR9bnem
36M5nQ167Pqz+DQWmJdHVZW5fzfdBPmlaTsx3U9t1X/Go335S7quZuxsI8fe5OPfc27aRG9UdfA2
gnhwciaMua3XJKVrl9hyCVdhmFfdYOp/XnRwEX8DqLURKSDEHU+6mfRZT1ZM0H2KYd8wGKqu0JPN
5zDBRvRCnH3uOGzrSPpAVQwq8fFY+SzyorO0LjY6zTPuTeF5ABdHqdWRjY5t/hxIzS9ClP7mvz7+
ltuffNJrdqmecsHQTOGdOIlJl65oOwMj2zh1dIxFlr7AZgdPnkcjEG4EDX25sHjnDiEtUBi1Hu1Q
uPHHU00dzbc1bSSCKMw81DzNQ0cZIX/lmurCvj07N2LLja1PIe5UYaHA1trOJ6eP697ur72pcKPE
ScfD6Krh2tkEjz/+lmenBmgX2TewAnQ5jqfWUhAmqOV+sbsxuU1rzcI1JzBurNS41N84NzVaypv/
OfUjADTHQ40IE/UjMgGxN9vp1UJOGKXKy/Zel/SvGuNfCFnOXgEgtBD3JviDxLv9oN+uGgK/CUlT
KA8l/Z2oHAc/CPt5vlVztYpwKrv5S7Xay9+OhzFfaA2zPNCgFU+ulVeXTsu57/z7bzk5mdTnOltQ
h49Hvg1i+FA1UQh20D9JxX94MrjvALj8Eko4hX6kqTU27ghrBom2AROwygC2Kbt908727uPdc+5W
Q/x3O4Sb49fpS2/ok0QVjQw4XbQ8yk1zuqP0qr99PMq5Ljr46E19gYLKBoQ6WUjfbrtZm7k829pz
d3Iylr2V+U0MzB9ysetPd44l67u0ApDXNc7CDZsMc79v88GDu0Cp5QDEu36pEse57smaL0Thv0Du
p1cS+FiAwah8ssdPnmkTtcQKWbEBClnb/1Ov0ru39WWZDxXn+KBUhxlymXvdeDDNvH0Bhh+8pbaV
7zHdlT8yZRll5Cx+p+JWTdWFVTq392hdkkQaLBKp5PHnqxT6QAaVbxCorZdFzZT4V0Azne8dtNoL
98m5Q74JApAm8NIBjzweq5UDOg/zMsTZOM2fcwxJospPEuzAtDVsssx++nhvnJkbbCZAw+gPwHt7
d8Z5VlfCNaq3YyvqXd/MHG1HEsLFhjX7+YU7ZUtzTtYZYWjY3Nwp9GhPqaY2cq7T6EM1kolvh+6A
dnplT144Naq6B9Rr7rNc/2bOU3chlzg7z03BjaI77/spHsfrauihBewjapJTbJtSHvwcYL0++pcU
Fn7FIu8mCdiQ13UznDhtB1cQkxbLaDjVlZVdNctghpWnhjCQmBhrve9FRtJNT0LjPtGmDGcBa/lj
2yZGpl8JqRdtNwhXp3d3Asop7elzDUNgIDHm/hiGrtp1CFxc2LHnp0t6BjpjM504ddj1fNkAuafk
Oq6G9uhUwnmG4eXfBBPmKHra5uG6Ll5cIhQfetbi7XyZXHoezgRThFH/+xtOQa0+7AxyD8Tildm1
b7NOA9rFUuQzagbVzTRnwVMny/zPA34CURrRHBuSmtOz2iVBqpUlUJGxG6cQPQ3zNoHKdGGUMzfC
xlugPUXhYLNoOb4RBBKsfeEyioFnw4tIZS2jxu69h3Va9F2SUpW5sKJnXiWYvVsLlTrW1ts/HlHX
s25IOp2PaafLGpZBq9ehmQb2P39+9/w+zklAAyEwxSqZuiPdDrWf5jLZNQqUzVROzQWNr7NTMkH0
YFVCJngagap0LcbVG1iqpp52Btp7e7vJLlU3z+1C1FXRjmErYiFyUkxyLbQplWSpBpu4XpjJFuza
825Y2iZOuWqvysW9xLQ6d7MR51KggyWN6MPJoL5bo8U5/Kre1tWNviBX3TtYjWGRkF64vc9uxa1I
ALR5c2I/eaWNFYhE39OjcmuUziuMko1w9bneAMcVsai67vN/2CGbAJEF2QQ0/8lOnHxUosVMfGQ1
FvRyudIp1Tzxxe2K/PBfhiIWI0MBZXzKtzKW1deWrf9mdHkOq3ep48aX/s6rrUu07HMrhkEVOur8
RVl6eyR/i6vtFp14Q9suq6ZuXodmFd8x7HDupspIXj6e1bl9v4XuGwMc+ZHT95akvfeGaWsd6dJ/
gSBdvGooE1zYF2cnRMmLNBbpN5L04wn1ugaPpOfBo2Kn7fHuaMIpb9XVVOmXXptzWxDqCEBllBxQ
ZzzZEQIPktnwecdVMYg9SuraVdHK/GW1hnaPCFdy4eI4d6SBBDCpTaGGz3g8tRaiucCLgGTAnptY
DXrwmIp5Dn1KHLsstVIMedfkr49X7dz3ZL3sX4wnApaTc+ZKTakZB5QYnzT/BRL/hPf3oG6TCb30
j4c6F5D9NtRpBkKynDe5osSq+2k577M00x6K2tNU6OKaGXm9U97PXgUUkusuiD8e/Nxi8m4iVErs
QHn8ZN+sSma20ijqbM5A96SXj4XT6rFuLut9ZqaXLNbPHQYAXBAJttIOEPbjtTRxQ0TzdQL5besw
gWxn3mud/ueiTXiokcptxDFuytPor09GovZJ6+NBpMa14Sssa/KLok3n9iX7cROeo+4AbOx4LmmC
QhPOXuzLdVjA4yzLDovqKuxbx9xbuYVnR4rw9MfrdfYDAlKjKwLECYDs8aC5WZpSdNQEgenlB9Vj
MgHr41Ij7dwoXMFse+qPIDxOdkWCvIflZgVNjLlUQAZwj1n6pNx9PJdzZ4xwFUUSAOakxdve/O0S
nlcIts7IxpcocH7NZDWH8HYWEXq5+18Cqo2DBg2Ul8V4B4JFWr8YXIoXnvKdvXTqEvKMf4nYde40
EYtyM1pwlAlAjme0GbbLdNDhAGl9j466vQUCTnlQZV5ee14tLpzec/UhogDQMRswgTFP3jFadzog
C+iRuCKDx8zW4FBomXtna2u6mxKQ+taqnH2zSi3sc7fCi85ODqu5XLKJPzdzusqbeQcCcLSLjmfe
T+NkFt5EXmc7w0/LLmRUAmvB2wyTCUNI+9uf7x3UyjafEAyMAf4fj6cvKklKd2S8otbuCcDzKGn8
7NmXcAA+HurcYaALusEkkEd4b5WeJYsfTFDX0rkN9iLo8i8TJqn/IfhBYoooC1lAAsmTCRlFkVrG
DNtJJaYWVoYU8aL5RK9a8B/oarBvoKuxczZpk5M7pG6nFJQd6l3S7ZNQOkmNmXsyvhTLtFxolZy5
I+kX0CMHooNI52mFvcs7SmHBJhSWOu7ekl0VLoWa9migtVAXPD+iBXtJhPDcoMgdkj6hyb+ZDhzv
jTEZssI3+gllBU1+N6VvXdXtOER+LrS/XGPtDkEyWH+Osqd9B6KQLjZZ/2nHXAFzmNDCnuJRy2Bq
IaEV1VKpiDTuxx/uRwpFG7lxY+PYGxXveHruiCF6lqXU2dKii5YOREBNd/X541HeHehtFJ42Vg0M
Em2f41HSvKmo1ReMMg7TjQuE5qHCBWRPZPicjtofy5dvwyG1ALuczULudjycKKypHVWm4jr1/YOm
D22sjbbEeNWwDh/P7N2zA2GGuAB9KW4PHoTTGGShV5nUvYqbYB5u7KBc426R5S1CWpei8u2POipD
MRSBPy1JNHc3m5jjWem9KL1SqAY8w7TZRCgn9Fo3R8pVC64SoLwhuizNtaLKHU7B/McyfdvwJITo
m0IWo7h4PHyJcleddaB8SrSMdlTJmmdVbtxR4rC4rRraXO1yKUI593kN2qIbUJ934HTOSm9xDCtF
E29WRlEH13xfa9h2Wlki9n++ktRnyUUYjY7hyaPjrry3nWOp2Fu99dBJk4vFJVJXrbdceATe3Sl8
SiIHZCSpjm9+O8efcrOmckFxqFgPhN5SREu6bybN0DkUytaeaqt3nuBfpF8+nuG7t2cb9hcwYEsh
gcAeD9vwU9pJGCqejRohgoUHLxN1/x++4zYtE4o2ejSnZ31yZkHeyz6pxr46WI5mxn7mG2E/iWD3
Hya0oQG4wiiPnvrVisXTAjthQqbuqWer5JBSSnMREvp4nHO7kGITYE1eOiTRT66vqafMnRa2Qrsr
K3d+I/+dhwAEyhhcaiCdG2lj4aHHx4So4x8vERLCgUaNpI55WfwrH3RK2MhAvxulo/70jWE30Khi
jUA4bOjQ46EEb542eZRFHJVNYT1O+sFfZx7Szi6uP/5+Z65/eiAQ2tkUkGFO+ZRsgWxEn7yKRe0O
TdgthS7vTQK86xy94SxSnq++/fmQNAaAdlEefN+Nx/vNypgg9qbdlO0yLJRC2c1raOCLfah8/1JL
/NyR/n28kzBhLhIWc8T50xkMHmvVa5GczeXaHxILPYY0Pagmv6RhtO2G0xeBOgab3+DFe+dAUvFc
O53eVLGpVdWOgrgeFZRTbufZdzeB7TKcCt0jyvRFZM2ueeH4vZ8zrNHNHoQEEqq7dzJnL3NaV7Vc
YxVKYteFWK146mF4jKLoP+v51Fx7Jufl44V9f0I2qipFBpJkWHOn4naBCU6lGVFh4P8tOhGVdjOT
SYQmMhB/fJOxZfkfBQ00lBju+IQMNfEZG5q2ajE7r904L+HsJOXnsvXUhRPyS8T+eCkR+oRJQuMO
XAWs4+OxpOMW2srMwF+ufYaVROfLsNLq/FsxVzX8P4yAo6YrRR8Ns9HdAy7nxc0hmpk8WCL75iY5
ygm+DRD2wu33/tkgrSY25LaA6OKfnl681Jsyt10+g2bJz5LyXKRjpfLl43V9f0fQawIOgXA1RQIk
o44/AH6QfZH6RDdSN6GEZ5oTCm8MXoZcvZlT71/oH56bFAOSqVMrACS9bbPfygXr4rZ2Q40z9t3e
3rewvZtHPfXdS9qF56a10WVhdqJU8q6+OY92tbJxGqjGDbpifVrkIahSEVZAfB+6QbtU0/8VcZ7u
JNJ4NLiBA7F1T3Ytqk06RTd2rS9TcT2LuX4IyAdfeg2aDZ6Myn7xlgSmIApZ3X0yBMO33A26OMmD
+qusfPe264V/q48VqZwVNNO1alIbk1wpngtlZPStmouwm217v/vR+OJuVVkkHE5pHl5CrmzZWQvZ
tq+8UAty/alZzeLGwlPzIfB6/a5yFuttMbTgQlZ5boXAKWwYNAI/1FuPd8KCqtbsjxZhdW//O8wi
eAjWptplvv3aAvK9VE48NxzgIji2tBo3lPLxcFaVBYneZl28YED0s9Kc+WrA3AKdB8sPh9K+VNU5
c1/+kirzuCwJYE5r+Vnl2lU/ai0iHOb4kPatEVI2ta+VP13SEj7zHjDUluER/ZN3nZwp3U57PccD
B9xpO657vxnUrtLJD25EwwEurM6PO5FlF0r67+tWqHnhn8FLhIYZFaOTu7OtcZRtcwgAK4apKF7J
DkS7kUxtKAuRfEk1tTzX+lDHckqSBlvLoJtvHWvxVdjaorgknf7+VebnoBa9NXe3B+Kk3ll1SeF3
tdnG+jQMb3KwUU33y/muNaZ0L+myfUu9uS72tTllz0uVD/uPb9IzZ4m3ihtUp+JKm23bgb9dbUG3
JvCtuy5uxZK/KYw1Qi/N0uvG00TkZ3J9WdQwXanau9R8OLPXQOUCMd3Wgif6JMGAN+gY/Tx0sfI1
L27cSXwydZHeAl4onj6e5Nmh6LjRz96KlacYnh5CNC2UGsGXCqvichV2OADdi8oMaPfHQ505sZR9
NnUZf6uOnnZJ68GAmo/oRjzo+M4cVq2dep5mB3in0S/lrjPTS2nvmZP025AgqI6X0JcWtktIeWKR
7NEobQEI3hhmZfwrHFeLJoV4hGPL+fnjiZ77pv83UcAJx6M2nrtITUvaWPjrGgu3pUnUL+udk1uX
roqz33Q7sDSBf2ldHQ/lYJGSCZQ347YI6qssGIq7dVQaPtRLpkVJOiXZhSjm3KnARoTiNnkpF9TJ
5FTqKn3NUCxNzSELk7qqr4Mx+yczs/YT9Oflxuuc4AEFhEvMnjORBtULoKTIf8BFtk6iZPQNus7K
2jZOhtw96HnZRuhp/XniCCONoswGDtpa6yd379KUg+WSecdCVz/qqljvLcNIoGou/e6PdwlefbRO
KXqZ4PtO5tN1ql7FSGblJvhJIsTXxNOEMwQat5dQQGduUmIhpkVvDzryaQ/fXgwT6oTBAbCsoYtm
Qza37QD1Dy0grbvxEc96TcepuqnsKr+TAzC7j+f6Hgu1tawYn5oXSTI3wPE+XX1v9KpfWIUBghRU
up/jSGGv0Wr70FrUbozU9XeCsCisejc4ELtfsi08c1SgUpLFEpvwG94piUl9mfsMo3a7nIq9K+3p
cWoC8MnzLiuD4urjGZ/Zrb8KmRDNOSogJI8njPh5Nyc5dw7CFeltUbvpl3HosgujnDmMjAJJixTO
Ifc+eSiKwUg9IhHmhGHwt1HP3TCwyuY+8JS6zbE5eCaUUQSD66WL59yWItKDa85lgNrVabQ3+0s6
tTp1AWE4V2mr/LiStJZEJqerLus0emyGGc+rVe89fy5eP/685xYTmjHNra2/Rk3z+POaMi8SZVMm
kIa1cuV4bw1x8h7Z2n91LTUv3HlnLvSN7M59B3aR6PZkMUH22GmVcSmsbJs5rLuquzGrPHtYaQRc
OCrvl5QuPKPQgTGJxk6JsbUftHJsUGALpmR5Sl0niUqMM0JQfM4BoXYViyzBJjXhh3z8Td/DoYml
AS9RA0EoCBjqyZo2ieiGVKgu9hyBrV+eOtnOHLSWixbX7yLUF9O+8tbJ2RV+6/u7xeuKfUd+k+/z
OrVDvW9aGcoh98xwttIuHu2p/3HhR27f+jjDAf1LuQLbc4qIxEjHK++7QtbZhGpoO4vl1ly3l2jI
63Do5wrxK7+/W91nWvxxADkzDfXZda4yq71EoH0fWfAzIACx+ygR0B05/hnISrhKiAHpq9pyr3tt
/CY6jLuW0S72BpqnO5msl8qn7zc9NO2NLrJpU8HE2f75bwGpWM06E0kHxQn/GbnT1nk0wgLpTP0A
ch0RyKBvF3n4+IO/3/sEwDZtO2A+dNJO0zpAZp5VDCTeA34jEc1IEc2jmzx2snAu1BLeWwa4Hjkr
ycUm701z5GRth4UjEZTIUCVab+Nb1CTlGnaJFZihodLpps+QID/gBtmQUU9gY6Kxcue/1lYbrV1g
SYRd9NXx7/2hbctIA9f4bTJbfCg0f/FfXW9yvXgNmmSH37Dow67Su8d6LPxLueL7hWKBHL4aShJb
u/PkaQfuWyeFZGcOkqzIZtgIqJT2r6jTAr7kWL788RqRpxBHUPfatA5PbkPMkvnjvbyNPWkLFx1M
FTytSB2+tM7Et7sw2PsbCiQbaSK9HW5f/uZ4G6pcSmdpPYzNC71u7nPTSpxvUz5hWY+GRuk/AIVx
plDDgrePtULDbNIpB5nsPZrpcl9MmzT10hbqq0lfsQvr2jXT0Nfr9F6UGZXzYUwTaina+mAN5Yjh
QqCCL42Cxh1SWsN2IZl87xOgx/RlHVZlhrqH5Pw+kU766CX+cDf5mi7iuiYoCpsibdc4LyyvioAV
dvUO6JGDYXEC4C+atMFxMCzH6e9qhP+1RLOalmy/ppVUoYBBK27KvBisMK+RK4+CYtZhhiEIF9xi
6SIk/tiZHPe91vjD7UiYl761gEDxKjB7Ye6aNkDz1hJ68smac0NdIVOGDUZlFK1Hncz1v68KFaQ/
zrRARlCGAYJNAYu+xPEKgTo1U9Olni28LAgFVuyRM4oS2eQg2BVL6v1xKAsFCQXhXyiJjcZwPB4e
Ka7RgfmOV2qPb53dqF2P8tKnakJL/uPd9/5okaWSrSKkRBZAbnw8FMr/ooHm2cTm1JSHxDfSW28x
QF55+XILA+VSKv6r93X83tDgY1dx+23PzWndx+oXC0AUsN4lcTAwXcx2/WrKIRsOOf/BXWVZyV8d
CrwiJoxNxKdiqe0yqinarJHnJkHypfbn6QvvdVaHOV3h5NZuW+NnrZq2CXlhmq9Db8tP2VxTR0kz
sfoPSD2T8jejmK5LTaIfR8plzlGbu40e9mYWpMjaBc6r11nizcFa+6Ux2ioJHbd01K4UxSzCFcLM
a5uWQx2BlFF/V5iUftZlpX3rR2BziEpM/mvaIXUTtpnorunoFmucVUP7JKSm/wMAHeFuFSRyDb2l
ImrfVuOrOdjDK8pv7k3R5eY/y4hJSezaa/YXQV6rdsaMrUuoCtx6H9fUL2mYyMZ7Sseie8WVaKW0
riVdGakObvltmRv+lxWanXioulR3wpJ9qj6vQzqln7zEsnsUDjq5FrEp9Mr5lJQoh0cBsRcHD8GA
m8IP5lerT50+0qxmfNPaMusgabXZQl3IbRDhRD+IMhbulHk8gDArqW8k+VORb07TtpEMDxNCTXo4
VMjXhcZI/XRfU6V4GTRJDlvhFNJHbmIvMhygAt2uQ1BPn4Z51XZC0B27sL9Pn9tNKp1wlu45Zxfm
xsn+njhmQIRBgs1uq26MPijuoItIL2oX/sGFwU6TlG0wj/eWCAY6DHjJ48PU95AolsEx8DzVi2gu
Bm/vJ8Ml5M+7uuLW7Nis+niZtlKeYx0PQ1vebqDz6ZEhq1TbVb6Yb6k5JTtHcO+GrRnMnxPhDLfu
2HSI5ha+PYWFr2syMiqjuQR3RfFji2R/P9T8ou07b6DsTRv8FLCJhKCZzYuH40RFbPfiDYU20t5z
ghZ9cjdzvk4CW1u7szcuoNGgoyAmp1qvkFKRaJxWzdwDMTA1LN5V36rXGbd3CxDVlAKuENWUxmbQ
5l7YqaGVVwlGDdS4VK+bEUCTPnlSjsytXd2ZZRomc5YYu7x08dno+lLsjDQZPrVjJ/i3i3S7coKi
C/3Jr8Ue9OI6RjhILlU4OKP376RnTXUIrDErdlILjCduCq/aFf0cPLZmN38vE2FvDLnEyQ5NLfo3
J1Pqkz80wY/R1jjiadLx0SfhdnOUurX9o1EjSM+s6YaHpIBTH4rOMoaXdszXl8RU2re8Fu6Dh6qY
DlOtFVNkOALV0qZU+Z0WBOjQ5UWFJbjdmPWtTNN5vLP1wX+r28Ze8KBpy+suXTsR5Wva6Hu99edv
9AL766WdJUCRPDFeBtvvnVAbarQec1E/0leqZTyLFUe4xvfzBE0Lv7YiYXryHkI4u4v+2vKSK+nd
YBlAeIeuNP2Vsk4GP8QmiYp2j3b2cCC/QoIzL5b1VhRlBY4cC5TIQ3TnO+eBX2gCErgZ9MEREGpL
jIZUodXTvhH2AlnNn+VnhJkcIx5zpyExS3FqDFuvzVWcjGX6SVRELc+D37TfU6mjAi0wIfxC06/y
wzkxp28VWpMasjRz9VPXu9W9qhEvXqNcK/23OROtRsTTiTwCFuG8UbZdPo9F7z+kPtav0aL1wd8r
P/7z3CosGxDhcL/1tSHLSNfs4Is+owew69w0UfFSrYYHnCgx0enNLIWPwSSSPlq8RDwORpWa0dxD
LQoxKxYSrI41Z2HpLkH3Wpd+93PUCn3ZAZNXD+DOaEhYmeHclWtj5nEwNKUVtg3sX9CKmq7FQVfL
fVtqCEa1qEFYe9qN3s+qL5Z/yOQ9/ujGHKz+uvCdRUZrYQz/kllU7S715/WLA5Vl+eJZAtdS/Ne1
LsqqdtLupqV1mshLfSnjMfPcJwRcss8DDEnn1sn5eiFJ9Mala7sMHdLKzcoD50g8t9boO0VYtWsv
eRP78c6xhzK4cYRdT9GYze682wh4aTj1sqh2VUP7I0qrZbSuq26u3nDA7eaw8TztkMoe5wCEatK/
srlKHurJbwrMjpT+5lRm74WlZYmnYcJgGQaEacccCHJDDcmST7bmFGbkpov1z9gWXh/aA/SdcEau
5cFM/ZYtmo/FZwEX2TygNFXc5mPiO3eekYCWFIut9Gu8MWwnkjLPHBmKyqvMyMFV9m5rK34vtdnk
vM65fK6SrcY25+v8kuCZloD0Fa4KyySfxiiYwWPNlqka4hDDxhKnhmj24E6gu6+SMVOPcPPdH6qa
vBbPNQxcos2fqt0jZjOModWyqW5saeWfhGYLwnJrUN7XLhfmoZwykihHlFaUZq4YHofELLInE0/f
JupkWxdo09LVDUmNDD/W+nF+9iyz9WMkaPweTVc1f/ZoQVRRb6UJYB3hFzVNVpeBjVlmxV5rq9SO
pJ+k621nT21xU662/FtLyF2vCynqZYfFT6rvGx8B0wh0sxfECZ9sDf15RnER44npGcvTjc1rZ/kD
yuQgTExEbZobaKiuyg4yUXUa1mINyvtRuOJfehaetwPdv1h7zR465+AVi/5jnmj5hmiaTE7cGrn1
k7SbWKhepHVY0WV3o03J8BOaJGUSNSrpwep4kwfu25QF5Ubb6fUbTasDwVFcrSmSK9yde5Nth2A5
mMxnlZre4+gZ9neRBVN2tSo1uZ+gCA/FvqmDtNxXRaM/LbmzLpt4ZfXoTSlrgh9Qij1KVqxsa7NQ
19J0yh/6JjATYUo6PNlj6acHDGyr+WYZ52oItbo0Xtey7bmazTm9GdH4dOhamPUbhTt7RF2qml7z
BXXzcFq9vsf2DW/oqbU4LjXElGZf2rn/NLYGVlyz0XtODLp49XfFAGAnLDJnZvCu8v9t58FpgSM0
1SvHUh9DnF604noyE/1vaa+NulmH0njCTcMadrKr3ZsciT11UEXR+Xykun1OXJfoUW9Nd32aWilu
NUJUIouEZREdYtrXnlDFi5ZpeseD2JU/snmszVA1Sv8L0m1mhkmy9PdtwjaPpxmBrxtUrboaOoDt
ZHsnDYIrdx5XWEwY1LZhB/In2adTPwaRagmRhwpSSQxerrVvg7Tt0ZSXam5AfjX5ViMLlu/NuIHE
A6Pvv9r10j8WqbHwVrYtAo/5kOjqpjYULybeYtk3okwbr3kjqOvIG0Ex30zZmGaRjQW4IjowtBvC
VAduFbt+LQ6Y7tU4IzbZYGMnutRIzDtS2bg+99Zr2zbchdk6ZD/B8woz1Bq7ENfNkC1mWFtjUX1K
mi5Jr+t1NJt76SNy8mUl9M7uatoqaUiLZQ3wuqzkhodJjcd8NcogdK0yGXYLx3qMxGgUFplB70Pu
LdalDd1xoQM0TGa9A6K2dlQ7um652iRp0rjw6vJVL6RMwryp1WOn5d6PwS7516QrHBSB5nZ5VBLK
RCQEN9VeZYEMQjAG8mumSfWk6Er2uzE3vHmPoOpk7tc+72XE45Sgeu8pGCS1O5kyIhVv94USC0UI
YaZ6OPozu6PtnOleGc06AuyZjenOMGYyxY2TYkeOapJnfLqpnRtCJc+aZgxVJADZ/JiFDCyosXqC
ELzSWaZFb9sHo6l17zBlbdbeKAdGxdcsy4jkPDk4Xzupa32EnaX35q9UP2LTKWQZeiYCmJvKlrhH
7D3xQyrJw3TvpPbghSt/KtDBmvpF0JtaEc61aVH4EJlmL/FQ+7TgfaVLkncMO3lHW2YeidKcH71h
kRh9Jbr7icTKv+7MYdKiitF+Ylgq0D0WSHR0VmEVe1uanESWv18Oag08LJil4/zQqaEHYaLa5G8w
BqUgps319LOXq87aKddSX6XhFWUo7dG4C9xxZW1Kw3pNqTIgcqbl2hXKRJofD+ZoWwcu9ObO29QT
wmYx9H+oGjjYUs4D8cDkJ3EzF8ROupWkydXsT5keycZJ20g5kyNjtCyMn3AXtG1JhMH+Naw8zhPL
H/bI51bPVu0IvEMXc1GgarJmDU247N/hyvJ45J0NdNoo8EDgqajqNKqF9Kdbi1tK3vqj/B/mzmM7
biXN869S5+5xGy5g+nTVAkhkJq1o5TY4lEjBewTc+8yTzIvND6rbVWIyi9m3Zhaz1KGkIICI+Nzf
TBUHugOMgpCefb4UwLS9eWzacMu5bBu/sPrlyiw7Pdw4MspnL2HyQnC1zZbuBsCz0c8HWcc7CYFZ
wtBoGJ2Dk8A/OJLOsE90RbO3WlXqn0RJQ3iH9g8noZlU9ZYaKckCWysd9zLOsGL01DAfr3JDZNlZ
rhGxvNpI0KANmZ/cq12r9UEsF/UJq7VW3YaR3ra7NB+bT7Y6MVSikIhuxEg15TcxcnCecMcaQ9Vu
ZnjQq7gsRVbpnJNeG9DUaZoWO7pXirVpmJ2qSLYbHOAyJuhsmdwosWetkm24++CVTUVXWVgqNnrn
mRQetKxwRQAIIqCn+DhsdA+hK3g/HWpDn7sIsR92aDwjHCFjh6yyFF+zTu8bP8ciiBuJvU08p4dy
2U5NzT2jdoC3dMZWCq0Ku5m9TO+7q3LKs8FrCnsBuwebGZm3ls3rW0sujK0Z0UbwQuECJ+fbQ+li
5Wjw6rGW37o0sUrun8L9mFrS0UgjW5PxN6Y5VroLrREgIDOe2iEXw4bTy8A8P5I9m2RrpjU4XjNG
xve6REbM0zGP6raO0tTpg1NOLrMNhNFsT4hhGuD21TT5C9fOA2kbWRdUYA6FB0odakkhKDlJ4F1c
SNpFKbpdjjrJ+WJMKY+B9JS2K0RWmL4BE2XxFqPMFh/O4qT5RimHG7HEI3hT4BcvTRRZOWVBYl+2
VWPiTFY6pU0cRJ3qJuQu/yJFTxhJ2ZeLly3Wcsn1QG5tVC35Cc6++kuZxeFtW5TN524plOLSyIZZ
QWROTMEYG0jZrHSW0E9dO3tUh3lu/CEcdYv5kuNepNEsbvkimuG31AJbCBm6jaPKMH2M0hnYSwak
TfPNITRSfxKRfaFPCahxCDn1lRhnInybOGUCy40Z6SYcLTMn46qVTdoqcvbdrrV+WGIR7oWo+/hj
jP0IX18O02eJPAcmeL3SPlemS29LG0z7TKvMQfedzjBuJkObS9p+TX45ZWoHyDOL6wezisg1hyjl
M489zkm+1eA977WGXvR+OdXhhd6gR+ePUE+NTTLFRe4PURPfD6gJN+BgWxAwiZvI+KKO5Rhu9MQa
K4/mZo/Y4CSWYOhiszpHYV68xHZiZpukr6nJLW2M0OmFIlZtusTqR6/NXOVxKfW28gVdw2qnF7jQ
WLosHE+UFgRb/gatsUKlHOiGopLeYg8TEzTDrZMN29P8RvwLn2IlRZuxnWqJbTiXeoHJe9g/i6aX
+pVdLHkXGG5vvUzMSzAMXeqccprs1OuyNEk3o5vSdsuwBaqJ3QV/ZTHwJHvWlEX/LpuIbaym6SpZ
AEGgY1aSzC9zmMTnUdpbNcIl6MP4A42xT61iArvEBb7goKmlwsXYSfMRqUjnh63NAncLrXfiTTpM
nX05FmZ/W0or/oJum5VvkkHtMo/ubbecLxjtveAI0J85pF0uhqNq/l1TM3UkCCc0FmTryHu9HpNo
36vALvdOaIwcQHUqfxSjPqZBRnaW0Q0tjc9TmQ9P0k4rxcfoRK3pxBQunZh8bKf9yoKrPVHjaOWJ
wRwaXzrSvlVawagE3WgTgGyIrh3hO6wuc5IrLpeq1XdQXAB6lk1k2B6aRMmPHGOBeI2ZqHOXQNOf
e7yNvsm0izNqqazMN2CoZEZNkxKL2P6Yz03jWvbEUzw0G1KzPKW5KJvr0Q5NvgYueDSG7EFnpsAr
H7dqM4jPaj0wKbDcdOg9I6nsipkqJoRBO6niR2NZFBVDsg4/UWOg+E4T4M7sL37vouzGj7BSosSP
yKLulalWerKDSdk3TGkcD0ZcS3AeZOopGXIWnhGOWNl25Pkfm6IxsGyfBvmslFFznTdJ9L3IqvDT
NCfJV0nKTMMaLejHRkO02Q/LaHmc8S7n+UwFjmtuOrNnREsU+XqOq7dNgZZ4WhLpV+1MoQMNFUJn
ME9atBuwWr5r56q/m52EnktXd2lGRd0QFlu60HKjxEQIH33v+sGxcVb1zKiabrmvaSSkkzI+1YpZ
/WjqsarhMiV26w+LmZXegorfLbJexn0ow+yMkkD+EEtv3MWcoJeprsDx5fRPKup+lf6tGxsW3KFG
tUYvREnX8VQKUfzszdl5bCgPBy+m5/CkaV0Vb8C32GnQ1BY5OKrHHeMVsbQ3NHPmnAS7TwefyUzZ
3grq0OTccBc4A6leGF/a2CpvpK4PT25WZ8NlM+fOyJBytIWnNlZUXyZt7JQBNTjqxZM7Vpuka9zq
LGN+8JzQ779wMYIsz9GWtG9RLFu15pg91r45L5oaQA2sL51e6R+yUVm+ozVZPsDHtbNtWZa0jiWT
3Cu7W6oI4yYL1WDwW1nndbIUn4pikiHXJsbq3jhbw4fZzen7a6ZStnvu33rbm0WseJYecoNPBDGG
Y2qlqH7BRX27aMRqiM49XUnweAKFJ1WraJGmUXmnWa2cz+lrmPcLeTLzvoGSOQBY2iReRPN9odeY
T2dDQbfUzxO1Y8+0Cg38osD0zkvbudT82FHcPJh7Yyr8VuaIn+mA7D7krdHM+8h1M+faZHj4Azmb
5bFCqk1yANccOp4z5ywKizElT1Ob8ZYjQFsIpxx53UVp2SJDbY2Fn7tI5PpZ1hqPwqyYW/TYRKyT
F6XULpvY6M9jWhihN7awd3dzGy1NECalnVNMaxPjznGpv4/zlDwC1a2aDVJ8UboJY4GJQNdKk2yA
MfqPcByny7kZluc84yK9Uitt5FhCBe935L/DuVgqvdvPTa7srVmNJCMhS4bbYnTdcteRtDy500QV
a9SLvq1Doyk2hdmkt3jGKh9MuzbvO6aoiScby76FwFx8aZJRSYIys0XtdYrOfznNeJD7lhhKisLR
DGkCTDPxoqViFL7B7Z1t4j5cEchdv/pIlnP/lUw2/RRLh2hoh0odcegdJlhJm8o9XZFFwno1OBVZ
llJn2bNaI8OoluhlZA3ZgSuS76ExiM7rB/BZQTNMUc4sRu8KDwp7NXnQNvRHchLrzswnu/Nl7kzn
UVVrrlfbQjnLh7k3L0YLJP0gC5ns81mPH4uFFtJljM5js43svk5I8AfqEtOoxZeFaiUOBC1uYkJK
q2rf207o+jND/0fUgUS6hY9WiY3M5ybeMr6NbgFM5ViqaLSl6kpzdyDq5RfRTPZVOykZ47VMV8/A
/KcVs6WWg5AVbnapMcnqPX3IkhtF1wjorRy6NCj7MnyKgP/VXjO03Ia4NsMSc/LFLDyVHOo+nAeN
3DEvsz6whrD7tOQlONi25qrwUFtsH6EyKt9TNsD3HmBD7DOtCD+bmZ5+6HrSBn8ZG4PJOBovO7m0
dPfipC5lMFhRh8/hUOTneSmVaKupnXLucNtZAYIpZrnpBjss91mXL4Vv4ZtQeHViEW26TmiXptlL
O0CsgISL+hdSs24n8dZt9ajy47bRzhZa9EwWqkbuUmZiwpPxRL5qFcPo0F5v+pLOmWUSnbliSTEi
wH0u18/MmNhNr+y2csmJxKI/F6AxvlUmwq9+puUaiUCPwIUbJdzUEtF4n8FbZ3tuFbYfxmJJtA0n
o7AR9Zix+TNdOZs7S8vViMohXj71hhhVP5utytj0Ct0eUghNpr5dTeanKgfXfRHjvKR7LTiTq1mZ
Xc1v3EL7MCxrbcnlI+ILoKbVQ4gryIop0bU7QfbceQzTGOgWeXY+rJmOjwaZcm836Ir4jpbqH3JK
nPI21IvluQDu4JxVZikfnSSJbqzG2SZRrXb7SdHilj57q9MRMOfMBGjgule9O4+fGVY49R7CVHFB
FdQ8K3nEzYC5Kv8iKxT9ZhmXziWhHHqgotQAH2riDyZVzkLXNiRzoJ1jmzl1ZmbEwVplD5uozpwN
F2vk0rYZZbOvwHrRN6pztDBm/N/zyzY3Yi5Lc0yvZzOcvjTE6juDj5N4udLrPyonJtVdtfMue8Ot
ph3PWH0w07Qmd02nkB65wc/UBN+sVYYYuecld3NqUJtt7uFyYcKULQYggXzYW2MM6erT1Bdfrckm
bdDbMPkOKgL1px7Rz9SzUexwrxjt0u5zSpPWFNY2Qt3M7FDB9Z0rsJtAmLQf4jIqVK+ykBDD5d3q
o6Aqm/7BdLELu5CMNLpgzuHSUQNb8HVra6kxC8EF+wkcSVZvZ4XCOlDHlGCjt3G07Fza7Y8Qpo21
YSwoV+aBYdN+pl8lvb7LIJbFrRYBMYrswvSy1HHo/ijEDsKDFZWBuZRIDJLpafk2WTKQkIHqSFdt
PKMZZ7EdjL5Qrgu6zljZ1lne1y913Lbx9RQ5Y7gfuyQjy8HD0pi5RRM904M8nxSgJ0MEorO9lgmD
6dm3OqORj41smmVH1lJHipeGBqgmdwK7iU6dHiv3ej+ZDkL0egZCyosKi3swsButTO+MyGqG0FPR
GM3REZ0b48HEbre8bkplUum+EHTMfadacKyw1NRJrUtVUT6pcTEWZ+k0Nvb674qkuoiRr5D3ljYs
5FeKszjVi10lOvkMAz/W6GsXNoMnK0WM1PbLqGp7MWX6eNWYtM+ZFdRD+cNQhmGpfAbJVF/btrai
8EfoLjaO0UjN5hddiSHupwzTlf7Z0Yid16pThZY/oTk/fWTQ0qoPxWBlQ+qHrlVoXyqlFqq1zXOm
g/tQGwbGyZ2xOMuzMlUrlIccLn4qQc5mO5ZpmSNGqwH3TEjEl+CzYSoqh1uzUc13sakOe7Txndbs
UH6qgCbQdmGWgu5DxtuBQNFJW+wHsUjlvhB6RaYhx1owJgmHdgbh3KsNR0qAuHC+WY1h2d+k5WR2
v0uYkEaxZ05WWne0nRKz+Fw7RJlnl3o1DCZnMpKLKUny/oOYG8SxfUhwyH1Dggnti6mFtrFLjGEo
LlXKcnPnYK4xBjlN8+XWqvn9K091GBKg3o9533OURFP+YMWqMn0N54mwwZRkdvct+5tHs7TM3dEQ
l8OZ1g+EzFjVGaLQUxvb81mRiDpbnZ0N+64YsRHpyzwZCZWyS6+BQsXNthptWZ23i7qkwSAKI/va
tVnYUNx2ThvQ7zTVfQvIZPHSkvx1YyhzYTPFoMPiz8Isnc8ZJ+YOicB0uuxmQQmzqMTXoJ96hBLQ
e56/yGiKX9pp0dozi0sg20xmFn5RorZSvUgZxkdENyN9O6kufvJVYUgPPn2OvxLhzwwQNcuqr1GX
hTYFluFO+6jmL/nEjTk8izguz1I0qdioQJ3nHbhM7RESEo0lQbfe9aRL882DWKPcMEON8k3mpMvX
ubGrOxjS2sPsRKpNldQlQdfEScn4gBzRixu4tx7Dk/iqpOC+cdDzAMdsdoXwQiuMv/Zd1Gn+INp+
8Iq6nj8X+jKPJLKDqm40qTffZ0TJP48ym84VhK5zADGVdSY7xO6pzKxAMTgX+FtmZ0aaNqAF+uWS
AdCQB1U0mBcVp2f0Fl0yuKnnsN1LMxmzy9zGH3M0e0YPkVHXhTfEeo0/ACNxZvJ0fr4VizY91FVt
0zO186HcNDno9s0SM/O9S7kRH1Sl7ehGI2mKL4Sw45mJhgH8INcs4B4xb/chaQSY6awa2s8gjpy7
MCu0bBuVoW3fVXh9f2rwsgSqY07i2a2GbKYDI7p5E86iKH0xTlnQRu60qj1kNiLNaIjl/jhhgHvZ
9dqIgEfeFGeDOsb7ESxzdSWgM2EPkQjCt9uWNDCQtWNSg/YkDZ9RV+NLaOwi92sZphEN5w7rXgJ/
ycizCW3Ta4Tdfm0iYlMwzQVIjpR6nWicuZjeyiWc9/SyInPTOV0RX4CjUgpMDZMiD5JwkY8LAIEu
oHacvxWWFn9HyN5xvDEW00WBDtSwnZsm+dr2I2hlJ47Tm742E4aWulOBWJyXnvlKr7cX1EvUrMjw
u1cruyHytcKKex+MDxMYxqrMefuhxPWgLrBc9fAa7QhWQ24qXhMu/X0cUw57alYhnm+T6bQbc5qn
mz41hppXMgnVi7mBFi9q7ZwbT3OBWkVDx3XuuvXc7TT6mJ8Y6YN5GDKUqX22Jd3qdEnqi2gixQoG
mDsDl9vqRyiWpPmSNYb5oLpTmGNJPLJv9G7u9UulbtvEU5kBfY6izsqp8ToQ3VXXps6Wy8iJt/io
xlup1or0bcZW2jbX3O5WdNGyov6EflVFrXWD2A6qr0XFJe4pS+bMQZzM800CKPfeSJqmuGhdq4qD
0BzSyG+AG/RBKMLIYcpDkrF1Wubha9+AXv4gZFTTwNREs9X0Ii22sjZdmj4UgHRe+2nw5azJryWx
1/RzDWWcTzAsymXTqKDeaLbFdhSosZsgkG4b3QXjk7n6rKWLkwSLqThPdtU5ht805TQEHG70FNKi
LHB0nzrXPGvUqr8aJgyufISRaK07RVGe65VC3zrWqOS2JAj6x0YM7Qt3KGOtLFHXDhHtbJXyc9Ic
v03xgX5M03bZp4AochqvCkNZgEHZYxu34kGb0Cm+0Ih3t0uhWeQD78Mz3yDKAIujtOSgg6SS0x3K
IJV5P0uSKpqvddpuiykWZ0N6cpVD8D2avwggIQOOUJ2LCtIBEJ4ipbGKpXT8uqbxbOd8fVFpoJ4y
0BzTbER+giT5iUd7g8xbF/0JBIWVSRtx/fkv6HsZaUSiEJFqE4PhC2STq/sKi4FdwfD+zy+FYTIw
XfSkiCqHfC00ebR8zmrbrzUQBYaT9LvIyuQu1pryhHrJIZ52lU9e3dl/mkIgTHeAzYvHuuTYDY4f
pnXpZSFuCZldJLs5TS2vlsspDsORDbJChbGjRu0MTODBp8vmegkBj7ggB2b9LF+G6czhIj3xAo89
FVhmeK06aqhvNggU98LOptT1Ae/hNTuC/TZCLdvkg2Dgm7biBJDyyN7QsHDXSeQhSzCjf703dLDh
XQfx33et5ltiqtkmGkGXJ7I6pRVy7P2hlIh+FRc7u/EAHwpDrqkbJXF9OiDtPVAA+yon7T3x/t7I
aKzbwoWmx46wEFs45OrWohVUh3wmpadzH5ZSXIEf1iBZ5Mr50DiDr7XC9ptQpYprALwUWWzsANOY
63RRBjpgmfs/fbXA+AH8bRJC4desb+aX80elZ8PX4B13LRh6P3HBrADXMoxT1iVv8apwvdYt6tDJ
wwjaOFhJT2PY3Xif+sBx1E2vJXQHlRh2A+Fmi3SvzofVRcyUoMBdQam0TZt1WEOM9SnJz7f7CqsW
pKZWhC6XqntwOpVY6xiuUO8rcTZ9Y8LC+BON7uYzpLzklBf1Ia9D47FXXq9lrJL1PP7rF5ymnRYy
CKE7ZmvOVW2XTw1z7C0p0HdaZYUPDcPcZNEwnqD9HF131fbgsK7I54N1bUDi9OAWXjfeVxtHLWZG
nOgBFm5db5TImkFTjV+dZkq37++oowvjbsyuApcMV+f1A4M7mcwmY/rU0/2AAA8qHjjgvJ0wJ/R6
M2sCXWsAnZbylDfw0e+6mo6sfFwbstDrlUuzwVGomFx2cScfp26aPs5GTu91nMbiw/tP+fbGgPKL
YvIaMAlgh7IzidGl9dC47jqvcXbqODc7bWHa8P4qx55IUALDQuLC0A4lC6jjQ/quNjfuJFoYxhXT
LVkWFzNQ+hMh6230Z5PqMMUgn9rrxOj1y1syt2tsRJx8F2DX9dTP4bUJTOiLhoiDGiylGY4eWUMq
gvcf8diLREIPyzTcF6Hdrq/glwtISVUappJSeBn14muuR6LY5G5vjJv31zmk1q7nECKmDQFUIF9m
HASTTtHwTpgtF9YB1EIkZDl1aa9tGGFkQFtT0sZRiucWvOT1aDjxicd8GzuB10ALsJlvoqt6aBMv
B50hLiNoP0Rk2zcRe/dSbAE3/Zgij6j2p0T8ju0cZB9XLVeDRv+hRmeMckc6Q3v1HakOW5xjbkMM
hjaYqTknotqplQ5eLAqkSzI3vNjIquCwFhqGEWkWboqmNs/e/4ZHl1r9XHW0LlAsOzjg9L/CqA1N
1zeVxPyGugWu6UZSf6yT+JSf+bHvBbfiH0sdRCsyEksymXL9IXYRu9bxHo1ouAX4gQuwm/hQvv9o
h7emLsh0VgUI9adCtDhYj2oIPTiZyWBURm0HUWkCwDW720wHVmgY07C1I3o+xpx3J26yw5f6c2X0
haAfrmH5kOaY6hL6o67LwOky50dRVe5Zxox4q+dadeIMHlsK0UWVuxnBQmEe3DEWwv353KsSku3g
/AB9b/owKB76oVVO1RWH3299Kphlq74wOsNE39fXSp7LVk8iAK+KMV0xotE+tsXYekwzrLvcyU8R
6A5vT5ZbybzIywBvRDPz4Mm0XmKc4rhDMCkJcErL2Ymf/AroFkxZq4rfg3HfiS93eKWti3KdkLmZ
a2XoHmStiRia3q4AcTpMRS91RWT7YVS6xxZu8ZasQwR0harzWDbOUzxP4/2f3rKkNXxF6imDZz44
+EPE1K2diz4o5rbf9dm2qu6MIpI3ReyIgNlsBbCkOvXQR/YQTH4XYTQX6UQIVq8/7CDJ/lmkD7I2
ZbBj6crik8NaP6I2AXHw/iMe+6wre990Vg1dNtPrxRoJfIT8rIdTZSS+W1jjddXG3U2ozfG2b4Ck
KXWlnvis2pG9q/FebTaUijnIodJ5ntiRGmV1D2i91a91+ryMaRyr/5b3lbtvhnF8sOMlO0/7Tr+l
JMw/0UU2ggZyb4N/DrO10C0SWlkwO4KwCg1Pw4j8VBZ99LcEx7bKD4JEPdzyE1U9DtQp+GUVLl/T
O4vHLhH7Nle6fWuJ/Pv73+JN9bRudxtaDAx20A7qm/SuA9fYzpMMYhhl8Bgn+7F35XA/VtK4TnRa
xXoUJg9uRw84b6byAi/WZAP3KbzIkrzbD3Y1utsTv9S6yX/lvP38pahNTaQmUZw51JtpaZTqqylS
kNVWcUHrrtja2Kfv7SjJNnU3L37V9eKqU5c6EHkFCJyPHjQSEXfsWqsT+eKx/Yp7jUPqjd6Eeajm
A/w/CiudMfUyxsUFqPN+W/fO8IE661tWRzZzqqk5sV2PrYlqBOkw0rMEsIPIhYanuihj1AfwilJQ
M/qwjrN6+zadnSHzGADSkShC0z4RTI6ui//AKn0JtOHQY01jkr7EtOrwPjcsZhB9ucrRSrxMmcjE
kG4VFUGzrDFPfPKj66KWuF580MAPv3jVx1MiRdkHqp4bezvNLAs8cp9ehHDGN0M1awxWoKKduIrW
13i40ThtRDVktlGEPFBxGMEFS92AJ4IC5/CYJFO30aUlHt/fz0dCCl5BkM450whQHqoQAELNRe8u
XWC1VRq4CBedQSoAiNFFPyA9D1STk+6TLRgouErjRH535NXC9VQxATU14H6HqQipw9xmWsxWylPr
IrXA3DvYPO1IWrugL3XUB5rulObOkXuMRenIkCisHPiD/UtwQ7/WJYxJyRzanjMC9kxjPrPDxLfF
OPz5M4pakr7GbVyb1cOw6XSrjLPl9IGZz8pFZ3XtbQwkuNqqMCsTX837aDu79nzz/pc99m5p85Dl
8WJ1rJxfh7IevoUAht8Hilz63Vxpxb4XtRrA0XVudIDu0Avb+fbfWNSk66GjrrKm068XrYsuUXNB
sLayuLqYTHrnrSOU71FdTzu11K8x552zEyflSIZAZsAW1nmPOrr+rxedw9S2cjPsgyosOhrlhrzv
MevMAbe3EFjff8IjeTteGTCf2bWrr9BhOtIDPZTDSA42w0w2IJ+di3Ex7hVmoV4P99s3UP7e9tnS
fn5/5TcupoQehqkY0K7aW6tt7uvnVMuFqD+7YJJoHjDjmJvrhkHmD5gb8zauDdxVjboV3506rGG+
A24GEKLo6nmOcfgjE53xotbHMt6AjIJo8P5vd+xUEak5WDQ6qSsOPoIYRlXh5iYuOgDeHLzWoR5F
1hXTddULo2H6k17aP18G/W+6uKRp2G+8fhlz7Gh201DFxJK+t+jRPtDpaO4Svdf/fABYBYcBnGLe
puJG83op5k1GF8MmC0LA6Tuy4I8lp3zHBUM547big6sXWfDnXyd+ukjnIcyPpc/BQYIQV1mgv2Ug
ior2gVbKD2NSzoEbAk4xsY+7e3+9Y7cFMn2Oa5DfORhLvX5Gp1SXapjLIRjMUN1PsdRg4Hf9I9xJ
DY6+FvINtfFEhndszyCQijMMypmr8OLrRYckdscILkJAY9zwLbcBnJYnygZsobLqGRgnPuSRi8IA
WWwafE4cRg7Xqx0uYCbXYyDmKLuqRdJ+anVz3tFhy768/z6PPBrddcTkeD4awdb681+6XGKh+7ks
6cgkEwSn7TQ2HGQL9qIiAY2jP7+cyMqOLGhC0SaGMy5c1QFfL1hWJswVSBZB1kThtrTGl8JM9D3m
ayCbAXef2J9HXiWKnAgGMyRGkOKwUGIWLxkdq2PQcWcFgAOzHdAIE1S6dUqM/I2eFUd9TYPwVEMo
jP7ywb1nxaDPrGSagj6N570wkDxoEkXeYmasbayx7yhI1fImkZ163tXwckTnLh/UUUZfE5S1v0EJ
N5FHMNr9sLq82IYI76OwldcOZeA5+yHdl5Bf9lGU9acEzn4KzR2kcfAbKFtpQ4q3tlmLZmDKCYQu
EG1XgTIKIXAJfRIXmN6VnyrAICSx8xR9dgnHZ1WTIFoC2kh56Y0qgUyCmkC3eX9vHglhzAiYtGmk
OjYzsNdbRVUqtFVbtopm9Qp4pcJZpZsGJF0AhdWame0Xxe1gZlbGiQN/bGW69bS2mVAgc3R4ywiJ
pXwcTUGq2s+4WJjk60t/DR1dBFqv55+sbki8sXPliUTzyHZlMLKaFjOFA/apv37kCNZY2dfaFCCy
HoNQszIP10EjEM1wys77yE2KfPe6Dt1xxFEOntHo88ggGk4IPoQrvt8cix1gn4kx8AQ+cl7avd3o
w4kHPHL815sGXwvyAlU/7KrPmpBtVsGKr2fkUVRAtcC90frYL+NUcgOgC1L772+jN++U3Ux+KdZp
BQ2+wwIF9EClTY6cOX1Jd91pcbnTK3PcgcY8NUs8thQbFnkLkhjnjcNdneaDldqIaKy4zXM4e4mX
DQ5QJXrcJ/KYY0shU2XwBR1LkFi83imlVs+pYylzAI+Ynn3RmhJx4yGNQTqNefD+K1yj+KvLARlC
WpXIr3PFgd09OIkO9BrAtGguJCCurwFxgxZYlgr1lvfXeXPuWIcya7UfUZF6P7SmhNQwQnzR0XaY
cfK1nDA6T0SNRRKsMRg0eAjHUlrn7gTW+f2V35yGVWjRIlHmAqcQ+SmW+UsctDIXOYO1ow77tdn3
squDDpLmppfKvKU3Pn9StXzcvr/okW8o6N8Zqz4tdcGh4VaM3h6cVw0YE4A4NDj05K6caerZPXDb
f2cpA4eD9eHInF5vFwv6nAYOckVM9djgig4cFFp2gOxd++8Du//4Pv1n9FLd/H1fdH/7L/78vapn
5MLi/uCPf7tKvrdVV/3o/2v9Z//4a6//0d8+1C/lfd++vPRXT/Xh33z1D/n//1h/89Q/vfoDpAqY
RrfypZ3vXjq4QD8X4Tdd/+b/9Id/efn5vyDh/vLX356ei6SEbdW3yff+tz9+dPb819+0tRZHHu6X
V78u8sffuH4q+Mf32f/+X+XLX/xKlv18/B+/PHU9/5n5O2Na4FPUBew62hq//WV8+fkT/Xc6rGCd
KIZXD0vu0LJq+/ivvwnrd4E7G74xa3Ri9sqp7yr580fid4N7h7zjZ8gicfztv1/Eq0/2z0/4F4SJ
bqqk7Lu//rbeHr8eeGwzqSCgSiJKxkKHWZoN/SEvYN37ujOPN2ZKmMCEw/Zzk6Qmh4XnKxAkzuGl
F3cwvosTkf8wSjAO5aoBHPBTFg1oz+vdekwWDfKJ+CIhCX5q/x9Iox3E3X9XGu3wlqEcZz5Hv+EP
abT1nv3llvmnNFpp2tSBbh1PSM69r4+Gaub0sTXFsNVi1fVQxrLPhFo699U0aR9cYOSXQ39SaR5d
g4MtwO/6SjRt/Ua//K7/FE1ruoZ+V29CMdz/Kp1WFmOpA+1N0DP4RUAtWXpt8YhBSeZHP2XUmG9V
d/qM4h6sxX9qqXXZ1AgPZsj0wYqzxdz9K1k1YDn5PfDfkPnBL9pqEZpdNohjlEm2pxXWHJy477kA
0ZL9KbPWly02NmBixXOlYju+11ykOX2kn0rk9YHH3S3oCTzA+A6KETAKylJQb0Dqd6EOWbcwzu2p
tRZQsdCOt4MD0MKLo0G2P4ZECZVt1o/uct654fLZnj6AVdXvUf0S6FzJDEdHRTHC0q8yxCA8J4H/
sJ1q+KDnvSUNTK9Q+lZ9mxsKWQMrnDvUP8bEDEapWS2MBYGqF0NKLbpw8yyCsoF+U+F386pGYTJT
gGnZGsM3Q6vVlalkoDOvOn1i+g5d0vnmLRq2Ebl1nrRm8SVPK52BxRtcrFr3kWcyvXx6A47tMEXZ
ZCgIsTsVBFjP38XJhmLMtOsiKWAo/Au0bKUs84/CKNCJ/TtkFrLJ3MHKb/nVfgHOSoTR7gp1UL79
G+BZRMrQc9XypZHn/zMIbVuZE5wOC+jOfu6sOvx7OvCnAue7IfFVKP2XIfb/k8DJFfr3oPozctJj
IjKtGtb/8d9h6U3o3Et4zd3whLzTXzLAdLL8F//FHwHU/h2gHOEOnibNeeaS/wig1u+qBXZQpQ1J
HwWl0n9EUEv/fb2BiWqAiZhGrV3uPyKopf0OyAgsMzMMJGD/r8KnihK0sUZ1UEtArA+yLYRpC7ix
pLBt/CTzM8QVMnlrR6g3IKAWw3g/UeIc5s3kEK/WW3/+y12NFENuaEjZIbQxwY6/0/4PeWeWHLfV
bemp1AAMBfrm8aLJhj0pSqb8giDVoO+Bg+b5jqFmUCP5J1YfKMkmkzSz9N+KqIprR9iOMC0iE83B
Pnuv9a282kxlcSlHF2EfBqwaRw74MuFhbRmh/qLbgcr/BeRTMwyE/Bhv/VIR5TWkgg9J5KSYjMvR
x476odEzoIv8cdeKpPK6a2b7yLjisEbgmGzqZNBqNFy0F9Fv41haILOIhKaFZm8cJq5wj7r5a7mk
8g504rx7ci/+KJGelkSH7+7H4xFqwd58FVQcZkwmOZI3RlCjH7bFfDo6Ve4VMAP3jtrM2zweu7Ms
jJqPbx/0xYVdoxgZLrNHRypFU/35hc3r3ilZAme/S5twW2P02qTsEwjyaI0TUDf6CfKP2DMgUWzf
PvLh3oSvizIUDDwjZBjML5ovNKllmIPT6rEMvapZ7FM4pDiV6RvcvH2oV87ss0MdVEUi0wajmabJ
D6OpDNQMI7KFMMxXzEE6I6W6uk5EeSxu6rU7mCEtai36usy7DoN5+yxvR0EB5rcQj3ZNOo9kFDmW
285hf5X2KSyiRIJKrwLv7ApusbKyxiMn+ZV7mM00rRAiIGzGNAf7ar2aumqK88nPGIEFaMhnf5p0
5aSyELMvg2EfOd5rF5XhO9Unyinq0IMzjcDfcSKVgPPUAv2DGJBhX0nlMIIc3rx9UVFbHBSQ6x1E
6vIaQIO8nN7r83s3UTIrCwFY+XBeRESk53HAlj1M2m5oVNoLabdStrLQ7nZmKSveW6itLk4QMMJ4
IIX4kbeliUrHGZVPeNlhbkXogHAmj6nuSrwweuw8B/gtMWRd7Mc1hsNHBldNfAxctlyrFAYKf5K4
cmGLuzrJcifoajmiyPsvMblQ0QKobtJKLrf/RSbXqFtY8hcQ9T0w9tHZ15rS4FlM+jGAdb0MvjlY
IHEkPFyyVyp2NbpCW+CwTVM27PW+tG9wAYzXalqY0O9hEebyaMtbXZ7S7DIBQVRApVgm/aLFTN1/
rfM41b/pTRzkQjdSLOp9BDQgnONTJa4k5SYiG2ZNFelwTBv9H20tCV+rQtXPR2hubu20eX7eo/Uu
tiPBx6YH/Ggfg3QTezx9yZmaCyf9OIW0YK8kXbRbzLby55CScdyv7C91K6VGh4ly1sbSt8JF28UY
RvFaDnl+02Z48rFelZiiOnn4Ek/zkhNc02I861BFAJUZDaM/xxfRd0eeshcD0PXOp7dKW2dtpdOd
e37nh6HUiWogCaDppRmwrTOcLtEkBU0Y66exrDfCTavVs2wvvESAoFleMpbfUsmyr+tQkbYhTJnz
Ctf8kYfytfUGrDVOHEZ2dA7X9eFJnZCpE/BiZ6Far8f3sEKrcwUzqmG3rlbm7fdl/f9eOfv/b6HK
RPPJaveiUL24/5zd/22J+viHf5So9rtH9ThnnH4GbW/WyB89HvsdA2EUoOh0ULXQc/yzRDWcd1Sg
qxaV24g37zp9+Nnkcd7hcEKwzdCYUpVq5FeqVPVwi7+2PHnzOCYtQbrWhyWNXFM4VmPc+1OfQjpt
Jkf4S9P1p0KTlKu8SJaLhdm15D2BpYo4zfcIntmf2m1b3ENyKLypMVvg/AAoZ6cYiRwj6vQGjSU0
cVGaRuaTzHdssP7KU0aTCIMDfyG6Rn73/GZ2mpptMhoOP4oZQNlTwVtCX2eXydIAflTz9JOTgqxx
6nD5gs6umT20B/eRSOaJh7IzAt0s8nOGrZpwn9wOr9SKL8s2NiUU5VTI6C8YqT3/aHCgxzQVS4+V
Kqw9rSfsucYBsm2ryN7BMn2IpCutU7rvj/d/7yeOvvejTg7ZGjs18M3rjPbvN4knVZYV/P3aFvHV
X/X9SVSVd3hIVg00JQlGutVE+uNJZLOISgX9JhtU1kbKlB/dVtN6xzRgdbauliFcUFzmn3tFgx+h
+qRs+7Wd4uHcFb0GqafoJnjksX7yED6/VYB/O2Vhq03Q25dJOqhu3zgboyFvNfsGB97VE3tP3Iof
LuV+REhtzrCYnpzAV+7Wg2bv+hHAgzBptVA3IIk66LZqA41IAJRN4JSdp4mYqNvmTO2LYArNLZkc
HheOIZ04mrlsHTwnuonaft1AaghxbKyUB0eenNgUCfHvQRIDl33Iww6iOpoEW75JjAp2j1t3SRp9
soTWuI2qZ27H5AjHlr6Ym8EpDLp5gyM14akNGlsBpFlC5fbixZp9w8isLUsvm1+3qxQrHlx8ZoUu
+2tVB+RgRArXXphzyVR3q6bl2ABWTRVkJFM2k8MxqnUMSQCacPEH6GxOvJfWtYTFeaoi3asXKinK
GEP/kgxsfk+GPAMsaw1ltomzRDmLJEP5pIDJOSmdwqIuSUsZSgwI/p3QQOV6rZaNv7e91fxhMIYp
3MXRUYoqrGGryfITPUCxlWR1H1vmcE+QVfNQ4sCcPSxzYsO2Tf1YxtUyuEWRhTogxbhOLkBRmD4A
YSqyboY55mm09jrwVNawBKAngR3YCPmAZXdDSPPZccTehIIapI2W5TsnN3uy9SJ1r4cQfnw7UagE
zdHuPjYyH07PkectRg1uUR2Jr4fJvwxkMRAsc9Y4knnSGBXXMcn3xsggd8IwtbjDaIZ7YjWIGpYW
2aalWTfp1lCj5mZmm1dQ+8AXz6vErZy59o0+S3YDTLbA6av3OcoC/N3ObJ3aYdU6Lo7RedpalTr3
a/zEn8AadcRmhYq5BxFqN1V8J8020RNaNUBSa6HArXkzj+waPE7RprLgeH90RlPIhBaMsvqJajdy
sHnqhWAADiBBgaKvLHKyRmmoyijfNjXXalwBbVkQKbOaPmgdeNpTIfpJrnyJNITaz5mzUPIWxLIa
gyR/M3FaflVN6Q6ti7qB0zjwvyzaXRkPe1ldLnqnYxOQmXxFdidhfD02jbYzc7KGpbKCsDeNN1DD
4LBNDTFAbt5YxWVCiR/AXirQCFlAe3vdujOZ7wkiAGx4x6Jqx6CtIMls4j51qPXrrLH9PGoixU1s
C9qt0eSfpbHubtVChUQT44LdFdNyjX6x20RaGgUCIlMcZdZep71PIlINlCuWWySFdZ9vkM4lgVzr
34p4tM/mbNpVPeyr3HpoGueHpvq/95uN+21teq7Ro3//PvvXf6JqvG/zrw/z/zhHR/s5qe9zBpqv
tD7XX/Rn65NdBToqVm7E0Ihn/3ybWe/oUK1vs1XaSl4bL9OfrzP5HdUeSoF1TLja7/6qK02ZiSNS
UazzjwUnG4OfXdof74/vA97Xh4ePyZHPpocGPU82QDSPqFWx8T5/pzU9gOAFYryvgiK8lCbCNNKx
6k6hRwIXDPu7koy107Sy1Acl7Q0Ag/F8OQJUgnfTUS0yHM1WGh+SPvhQ09mCrdQzeNQ3Sm7qFwM4
Oh8Sd/GBxBMgKQUk58R7gkKvI4PuEWtUK5XS/Rz3Rgh/TSmhSxrjlZTpRUPqC8zTJJOqTxmElJkQ
go9zCcKxGbpKoOwr7MZl3eZnSjovt9oIZR9iyhAd0cOt5+LgXK1mmrWQXf1Kh4SEeUhRtfel8JVS
NJD4NWWbxTBSntxTr7ziXzZ+mOfipKPjxbG40M+vCJXHaCZwAX1rsHdjnJwUcB5NNfEfD/OPeEzX
ivDvH9P3Q/nlcTRx7CFdf82fDyl2Qhwo+MHWKvGvehMHA8Iye/XksQHjD/x8QtV3zvoYMrdgO0ZF
yM3ys+BU3yGLWZ8pACgofPnRLzyhB3WXzNYE6RetCfZ+SELkg/1J44CrBeA0kna1daLq/SzB0RSx
C8VoQ/LEajV4crJeuf/sdTP27DZnFMP2l80s7gISzA9uQKimzuiANPJ11RrOv/PdB0Y4fmMpxe+p
naUEcETdpxec9xmYamBGqBY9kZvKfhzbyM/6UkPIqcAvOf33se+mU2OU62mPfS5TrT4V9SAsykKL
NA0lEXQJGb3SwQoL4ZV1SspSF58VZlORRiugD8aTxBBAd+jybCKpW+bTsCzr6gzYIoTC3pxV+SIz
BKJ7GmtVdF/oNSaRoSqL9tROx4eYhekj1EExfuiodiFb0I+Gso0wrSx3Bl6+/KRR++ZOTtvU+TRH
GIu9Qevay7xeJtMFR1ud6XWvh0Fu5g6YTKMqICnXSDF3McTD63TqC92P29Sc73NZEuYHXc801IUT
7bRkIntJktoGQ4LgA95Cm83EJgH5eSL6mVix0Y5n62zI4lHdRU2V7EEhlZ7aRYa1cYYpX35/+y55
geJYB3ZYbGQ8m+BceEc9X6acYdGGaTAXH+dUCDZOUbkMxUKuIchwYHNuZ0DjZ18yqgIoaAoJiG2F
UfqStpj3QlZxErz9kV4snI+f6FGIwz4FGMnzTwQBSi3okMu+Os8pslf4y7U8O4ETlcccGy98hHx7
NJHIP3kHQxyyD16baZjok7w0sp8s0oXFPm+ryr1Knpg9bhNoefU4a1i81eVrgmMf2HAYkbk8Ma2v
7NvBLu3vq/kzHdfTiddrH8gCDfDYyGRYoLFSPW0XxsSFRMmKRKXfk27kfKGYJ8nV3C4J0TYOWEO3
WsZPfRKXV0SgfwMQbJ3mtRpSLwtC7uc42j1ejn/CC+ZxuvP3L5j/aFN65lX0Wl/jeyH5+At+vFqc
d2zYcdegUAa4/te7BRGYZSHpZcLNbQRP8K93i/WOJR+/PB0NDCKgSP56txjvoDmzB+dlQM4v3ulf
ebc8SuqfLPV0MriHeUthpOfj0Vt8fteQ90t7HXypL41mvI+6/E4p2886SUENeVoDQ2o7D8/rxWIP
PtgqQUFS35pnRGBZ9XaY5/5kUKiI7kFmNEHGiBftfKYHUaklJ3EnfTH7ZKfmhtN42lSXRElKpnRm
l6O4NwmLfZCHOVlOyrgA1Tuwj2ZzRUD3oN9qYtLC9+P3vdrC8Z3T+HETN33f0bXr7q593Oip33d9
8/c9oP5jR/h9f1g9bhYJt2DjWD9uIgk/FMXVYudmuE1nZcwungJRUdKYFrLjNBM3P6ioi41F8UFY
rX32lIwaOaKXPEBh2oa13uhaTxdgwcwtIQDddK+UhBG+D9u5a4PGIhLy1lI6Jz8v7drsrp3QYkm+
mah4u/u4bBP5ThpMxsWtpPZuyxindidK7Il4OLWAz9yIzdtL5boaPL/u/HHcZrR0KGuo/59fd6XE
8m7ri+TXEEVjrQUNBWMQGpyS3/xzVoH1nff3q8BV0n/91/86UmOa6+/4s63pMGNiB0GEOl3MNfv5
R1vTeYea+ZFGsLY3Vz3on2WmwUYQlYuBp+Kn8vRnmWmgnFmhUBCxkCkylP6VpeDFyxOeHd5KZgt0
+V6aw3C1p2MRmlVAQPiV0ZsbhtJXM/9+copeKS4Pbrz1nqNribFcZfGTWdue33iyOY9kEWl1UOYw
x4l+MX+3rEjzK0cOgxDU7+nbx3vla62771Wza1GpH26mmI0o0ajAWLaHrN2q+RjtsnilhlnpUZXC
y2NhHKQmQuxL/QE35Pl305F8iJ5sriC0w55IdcJN06o2A4RUFnTQMNmoCQmiDRDzG33I5mAWdbrL
1Ny+DtE27ltyTxhACLjTyyQd8TauB3/yxHPi+XCreILFHqHToRlP6LWGDgapPI6oxjMaaG242QDD
dYN00lSVvQOUF7nK3JZHLvmjgurw0Ix+aOdTKzH7OdhPoCbtKzkeqkBUuUq82v/jpIq0tZQP2LfM
S2gd0+I1gxJ9e4yssNVF7b00kQmNAOM5GjuVWOtL1Rmn2X0rvoJqXMr9oR3V81qrVdRUZJN8DVtu
svOSqfW9qk+97ltasuLoWy0nsGPsJ4IZkqS3oMB3U0bnt5wSu/dJgSMxuAJmd6PUyhbHVtoiX1KY
UQugqKR0LFB8XZwkQxcwkijSK8cI/TYtGtQSZWhsEnIoybqRJ8241CZFrT36FlbizhExnkEhrE0c
6yXR23khFhollXmeyfpI+NRQ9F9JXsloMjbck9uqGTFauqHFHN5LsrHdd11bhPucaV3tVxXV7IPS
PQZpxFVqXIsBpIY/WmRD5l7UO84QuUSQN1iFi7EW/qCBPTUBBMdFcdFrC6rRZZFi3WfubhfXYTF0
JthU+prH6uN1PHF4EyIhwvq67ugpdZ4/nIsMS1ofJO5/Xoi72uiWbSrpBiGxLdm0VZyRddGn5Y6G
ev3NkhZz35ljdAqKwrw3pDqD0baOK2MMLzOyLo+xgEYMkzlt2OUO5KFOx1Q5ry0nbPt5YrDsMppe
f/5EAICtT1mqcq4CDZS0r+eq4vaTkl5aczXv314lXzs52Bvwz0FhgS25/vzJoWhyVFUfcqheX8Qu
lCrrDJoSIC5T0i4bPSLyM5sVaPrDtEE9fYw8+nI8zOJkWqjYLZAN2O7XjsST449ZZgDAZ7doyGoH
5thJS3+xiTxz8TIRLdXI6qXUqd8ySslgKRZyGVtjupjm3jnrLCvxkapnxIeR7H1kT/namUF1xoTY
wYKOCuD5J5vSopszJ66DNovV09AkQS+RI9kLNZDXcLWkndTK0i6zpfhUJ47m7evy8m1JmxFxCu3j
R/zjQe8nJYnBwsJYBylbxouoBkzsLrGpni4M7HdKnh21lq6F38FjwsYWISO+erYgh7DARVbW79M2
QVQDwy/nSL0thaZ5mF7vJSXfJVLzKSdvFNj/7Enl4hpdujRHTvoj7uXFp8DUwlsL2cALElaXq2SR
2GUTaENqeiX5wntitB9oiC8Xdj6uSWia8DR6KOdTrI9XgqbdiR1mt0Y/x3vZjD5bUyFtcXhcj53h
9Wk3IZbQy32WT+cY6xOvFmF1M1Z5tpUEMPwkLPQtmV8soFb53okAMTB7w4fYxpOxJTam3iIii720
yN3YAK4x6Va7e/tiv+yo0EhcnUJQLgyLjuLB1eYnJPkZSUM4rvisF21yToOYWIghrD7ltM5ORvSG
vkmMMGO/ZtyZIzNngGvHoEyvlAqIXdBos9NEq3woNVk4t001CDZ0M9QhR50RztrooBeTNyKf8YHE
KCkQUiIfOQPrGnx42dnc4rND2k0342AZIgQ7TETFCagI8t2Ngrdazhbm+sh5fuWpovjkIPQ4AXwc
Kr6Rc0mJMRt1MDgtmQK9lp2EWdJ5Igvbc9hE0oksp3+QplZu+M+WbxW9/K1SRXMW12n2pe5EtJ2S
snC1WU83ix2nH97+hK9cAJ48nH9UkyyM5kHBlPZQplotpGi1ClqMfdl4dmyNn/I6/JJPprIp8ko/
jYR0DGH8yplB1IHYjF44CKlDtl4u5IWBddwEZBdM+yJz7It+XMob24GtGSVz8r06/2e0iHg8/35z
+K//Kb7C02jL/4Mt4uoc/7FF1N45TA2YN3w3PCg8Ad+3iKpGFwn5BT/gwpio0f7aIprvsGhbK0uK
++W7OfHnFhG9DDwFfp9DMc/oUfmVLeLBu1BjPIoYEfAPq7IBsOawINHruK9zfLf0Cn8XdbIZqli4
cpueT2F8Is3hyTBGBBv2x7iWB5XQjwNzSlaLBuyqg5cw24rIJH1lDobGIuFF7LADeTY+sCdX6Or7
QvOsh3rw3K3HYU/KFpwNKrvtw65IVdD3WhqiCsTSXE/LROat6TURALyZxC+tLBH66N/QkG0j+A5Z
Me1nk8jPMI/mbVZZl4aMgMJkm0n8aWQe6zmvT/2T1fH7p1PotNNVYnMpr6/uJ0WSVTg9EVoY8yZ1
9CbVj/SLiSwCKTvRxJEzcbAQvzjUwZuoSuw56RMOVRE7kxZn0jgeqWxeuaQU8X99mYNLquLBKJIM
j/M4VkHaty4ZlludsM23L+mr50xF1a7RIcF6crCSKsVsGGG41uzlV0fv3dy6TfqIUN/doh7ZYL/6
jZ4car25nlwe0N+F0DIOlTYyCkdjSzKa63THvB7HvtHBO5Jqt1WI8qIyIUQvrMpPaobypWqDRM7O
pGw49uwdit6+3wt/fa/Dd8KULpWV9xwwnfJPTml6oshO5bCv8WZe5FHrJmYYFHEFslDyEfWRffGL
tLwXH+Hgzi8aIElofEAazJfSktyFml+eDg9gN35/+3Y5cg0fxRJPrqGdmnKiR1zDpckDpi3e0OQ+
cqHg3zkMyQ4OQIGVMfv8VinApYkIYX0wlW1gNZpLSo87N6P364dBVcK0YO1I0d97fhgnroyOeOcZ
yulG5Leh8jUziiMP2GsrBai/lTDKP1k4nx8jSrq2zbNlZuCKAKnGYS6OJR48glQOFz6Yxuv6T7nG
wvz8GNT1UdgV8xxYcYqUrQKJFn5IZPOizKWzbCzJDuaGKJBi2sV55swXIRJNDFrAwtrbOZo2iUFS
VMoT2aBpGR6STjwIx75eMlRy/8Yp/+ujOgdD0SytNFIkuVN16yImkXQ47+X9v3EIinKVAp0N2qEC
FNlhJpx2YkkzRkQA2U3RQGmVtK9vH+bQEvT40IEyRNYOZY7n/2DphDC06uVGvsrwoQ3r65reSZJ8
05JB86zCPCnwRBdM+jMLL7FMI0cxSI0VWu2R8OqXyyXxkMQ2nmuS5EM39aLavC7w7hw546+9s5ER
coPDL0bFfXCTN1UUGknfczogxg7zVhu+kMdyMjiblMCw+tjZf/1mfHK8tYR+skQk9JOTDCZroNsY
4JQk3WSi3Ugkh3b0h2RFkM++nWQyAmczOcF2ctkmfaDV6R92md2m5beuSi8G8gwLwinmoT3rHWML
WfBURMnm7Uv42qtidaxh+gTwx9Th+UclozIl6o2PKrRhS5DChtArD+FE0MRdYNS/SIt/vGEI/iGg
49God9jE0ayiNAmCht0T5nedPpyXcnxe2cr27W+1furD1eDpYQ4aeVVs1UVk13OAdsIvNHzhnVpf
Js2Ceai4bSL7btKrc1WOkiPhBo9cmZdHxnSMpo1n7xDjY4RJqldDwToUsfkTahEHA/GIg41Jq6vI
0QJX5FaWc5bCC3Sx9GEiWjxy7oJEInIZ3Ni2qcv2yFV+5QGw8U0z3Vjl70ggnl9lu2og8SzhBDW8
+wYaTCYxl6F+1W1k535sLW4yrGNvX4P1oTo4Ezxpq1uCM7Guys+PuaiaiGL2gwFMFKKJYxIuW3eS
piNf7ZUbGFsG7pqVB8W3O7iBJdNM6H85fLUkoWlcNoxFRbXFShykNam5hOi+/b1ePyA2dEvT2Tcd
csFxyRlkitoAVIQ/1ZcQ4rw17yDTXDLT3z4UspSXJxHnEOYumm268uIkAhJt+qrpOZhjDad2RIhZ
a7kwtr14XArqelTB8kdyh8nqlbvY5RV4Qpv0utUsWs9LKXRPNa0JSHx/WsTTRaVVp72xbEet3OZW
f00SHpqPNPE0x1jYpNxpcXVB2shVNqIMkkq1Iqu+Iyh3GJOPsoVGxrbHwExIm8OLuBDJtAbyMSFq
lo9EcPsSpLW7ovqYZwkR2iS3zvo+lpIt2Pq7wTYImbbr1ZIbnzhNtAvHak/OWVAgTtZRmI5bPBvt
7E5KZxdkuenpmZZd2gmQxi5bXD6S4uP7u59VcS2UtAkKYuD8ZcgqdPuQdPW8bi+koTe+Mb/SMQ+0
qa91ImBXFhg6odIhZnYD9lyH5ixMgOBk9viR0LVlU6QqWuuoNXyIVNswF/uIb+kPieL1WV1ugdd9
IwN24HUmiQA74OfQdCYvM+RtxszD1dvEBprHrS6Eci/XeRrUdn0O+m2TRn2+r1Urd0uh7iZbO40J
4/DUrApI9WxcWXJuomxCYp5lp62VpAF8knZj5mQaTuFW7SssAYt+Zyz6xZq2sxdGdKYhM92tKFhP
ifTeF0O+wV8mPKePvmglcxyggqmH7Gp0jSn/HPVacVanYRRouRj8mbYNWbfQakxSSc0Z3KcSr6Hk
7e9T1XnolHmP961vxNM5oWLgMXtjV03JeTOv4bmYwwjzrrwuhEzC+cCYKkY8kNrAuDbP6q2RWtdO
R9TmvEJE5kQLkg6hul6onhnNe0uKdknRfx57Rkuwv0KvMMl6tytt5dLA4BzUQb3Eo565TdkLL5lV
aQtxm9hLkb/vSgvwd198JlaTfr51JmnFstFTbQMQ3nHtwXLwgHfvk5HRV2ORzl3mAaGBBXH1U+Kp
enQyOqBnDGXgG1vXqrE6HkzloRtg99pkpLp9H19aSrjXZPm0tokjnYV2W2Xzh0mJztI533TyfEtK
cOb2Wv5FqqRdXGV74pbri2po0BhOzR02gKtYEoYHjdgtIvUSbsstet5dJeS7rMYfYiaU91bfgngz
xLm6mkXMtOlcndB6r27ykwWPUA6AxZvqheoVp/OtstREGA5/iHE9a1F/paNeNBrNLySt8q3yHJ7N
ViKb3dPrj73MoKQU0akaOUkwNfGuIVL1MkqbYUMI7QORAzvK9mxbGzUR5V3rypMwN72kA8bJzG9K
l51UpsNQttBucuLBdkWCYE6xJyDWWhNbk0eQVa4GA9m753XRcD9Zc3xZLL0ufesQgVbXNuma9WYN
otwpapW07zunqKsHITviEn7bdC1FjJS1TCGQvWqLK6O2Saky7athVE5EiOl5meBTMuWQTqZUGrdY
G1W/Soc4aEQyEBiYima+YCA71G6hm/35lPfXtgoQ3iYcPNy1hIk3OU0ErbnRl8nPy/lkTnTXkCWS
eDK3IKvbMOfTviSxmI5mZd5gnfGzrHTRRZ6VdfYh7qvPyqy7y5Cc9UV3Dufopuo+JZpyVkl9MMnp
t7IhKDkYEzt6wLKtb1vyli/GsiSksmdF8UtkpkkAxUfxR/oyZazclOn4xZxzAI3x7NJR5Zm1WF9Y
RxpjuJrNyR10LkSay8mVI9PFIe7C8rJIUpBQhvU2VYpL2J05sdehPd1njbQnVMWt62jl6xWXpET+
nhjTTZdEkmfqoWtL+OWn8cIyBHmeVyNrT5faTLH74SIChXMflal1I88Vk+QkJxi2++BozTW0odOo
1+9sYQRyr+9HWdvqpEJomvQ7dm42ppM3RZPfG7McKCO59s1YnI5KLnlpW93hRLtkHMj1GDTy4MsP
85je5a1+mg6Ka4Stu8w7hnRZ7v+GT6zU7KKagqIwMa9YqYc364YB/Oz9lrDCzggSJ47R27eSbkaX
dspbK6YQO5G0rPd+M0RGji46pSBHfHXZN9MJmgZ0nlJienbNyvJbXFSxkwtVCbDNqKfRnLQlq0z5
PlVq4361KgqXNGRp95sjl70NZ1IO2gVJri3NvJkWed6ResgvwvhgJVrRyAF6XL6JQwqjXnY9pAN2
M78REEmuTSfkgF/p+LnR7mpTjYNSC29+0zWCewHOyYEspv5S1GZ1MjkF3zIdonkJQzbLo1Iqbhvp
bgJW2/0N5eiIMx9FiGJJuZtFLteC2GqCjaUv2IP8t0uPw0ETlbplMmFRZBrJlvai8ljKWYHmnSyB
IyfdSZXKf5TMXdxFarnFRvM+pF51NZFObkg4K7dqsUVVcizj7WURuepkVuMtUA9ExGt99GQnBfI8
Vqo4XQKTCbprDs1WhdTsLby23/6+5otC6/mBDjpzFSvJDKVjoVb4VLArrxzzkxbNH410So8UkC+/
E1stkiSI07GwnB4WkGqk1xkxXXJQ981mmcqNNs+bRgxHCuNjh1m/8ZNTh7TZaAkYl4kxtrd2UgVm
GW5x+AS/euJsxs6Pf3O/vOi7szCRatMVPLIdiDUB9iHW3oPw/T0ypOX7Pv4fMQpaw3f+fhT0H61I
vnTp/dC+oRdef8WPGZD8DooQjD+UeOvGR+YnP2SCcAisdQRio/pjQrfKgn+6UUx+xFrIzhub2aOD
5ecIyHiH6+zxZmSW+6sWaGIBnj9Mj4phSAhMgcgpgPa8/vzJrYc+B/xcL8VBkgM1dKWILlSxVE7p
CRgDLgGdlXxlIkPKTyFqDn6s1JrbNLjAprS33YIkb4gxdlinpTsYutC3SVg1DYqcWFR+nZtC3Wfd
xRJHPjLFEytRfIL9GHlKpWl55Xc9kjREy1aL5dS5Xt8biicTXk2WckbTz+61xLmN52VUzvFyxOGl
1TFA1admW+bGx2m6qvE+zuO8q6qHaIrarVYb7+3U+taZF0oT3nQyVeLcXoTjlGE9Y5tkt/VlB9pE
J3o9MTB6DBXuysm8DAcYzDgAqGqFWbuGZIUeBJPWM+QOuJdKSzdEvOCNuDMHCTeuLRovYy+pJeo1
wdyu02jfMifbjJMVlMZ4gkX4fZO0Pu+nhLZmpt4PmX6qmnCQLXXYWOD0PSg+vcd2J77U9OY+miov
W8vQUs3zS5jl10ppbTt1hEE5FSPYwlS9RP2ffXB6iTz6gSh66sk7UZTJnqD0xitEq2wGC8WTOcbY
XxrlNFvSgiafqu7H1ZzKWGE+zZql2Bm1qbGVqv2ht8u9JdRhWzfGHct7B09wTtzJimUCUEJjuCBt
tnTxX2xUpGl+Plf6vneij3ZVmUG0yLuydXrMvo7GLgsuFm7x0DWVQt0oklO7qjzfRBWeWmuM/HRK
LowCH4nIa3kbdSEeXPOTmSCHMeOWCmjQTnRL5C7TuwDxWwzLgrDvdGzOMmUIQVmyzVRWd3KTprey
xWYZRy8W+61MzxJM8SfeyjSQZPQgmZz7SqogPq9u06RRN3WivB/0yO/nzPABC+dbx2IzgbOGEAoB
dRtoWuxlo5AoB1Y/cdSt3uLWHEjlrTDzmkENI0G/lSnyeohy+ohqoIla6T0G63g5MVYpfEaP9N55
1Me3wine5wS8Kq4UDqTcp/EuQkxfqUNyYq36+qxJHD/OrcBGsdIZ0cYIaRBUocS2J+Sl3lyJVZuf
PMr0owHFfgFtiDffo5A/WTX9ko11chxMHotprj5LbX5Xsbttaw39FWf2Kl/KDgZRMw8QTefxpG47
a8tuzezIrJDigZRGQG4bSUTpXuXGd+25o7qMh+lCkiyTAHhmKJbc2zK1r/hjrtHLi4yIRyPuLg0D
Jntaj/vcTtAymo1Np2XNCUe3k13mXGCT3ZupdPcdnm4i1KvWdfSoe29mmbJHulShuGvJhzQE3TWD
JgHg985XVj4z+obtkNmFTy7CPiX9zBWt1txmk6xcdflkuIpDhaUm5kOp6RhFUQ33ULVU6aFIrcw1
5vg8iyI4ankcGGX6eaiXD31u3o6L8jVuBBaHLuvcsCOFOJpJro6G7JMO+cxT+m72WkOXPrWqyoQx
tYSXanN0GsWSn8ZZy+rR5bZnSzQwzLaB3I5e8n+Tdx7JcSPRut6Q0AFvpgDKkRS9ETlBUA4J7+16
3k7exu6XpTYUpRavprcHHaFokoUCkHnymN/4WTuYl0bUp35cjteKWPJQ8VQf/1sYPAMU7kiJLpHz
3+NAsB31+kuerp9wjwIStfCJSjTteycvQviu2R7eaONrwvvgTDzqZLK1s7pGkImy4zojyfaRghp9
ImuxB8HcnhW5fVk487TBZyvfLEl5qtjDzfG4+28c7Uxw/v1of/+c/y8YAHzE31QgznMa8eTcknMt
cZD/HO3gfKACsSUZkkrowV9HO4wf2GwkymiiwCOS5IC/znbzD0kj4NMY1NBG/C0mOJ3g10c7DHgS
DCgAiDXyFV4n5I3D2Yx+fKgCiY4Gf1HbhHZJgQNIiIakaqHLNtysrBHOsXyDpuMEjN++5Lu3ZxCZ
ir0Yi9HP5TJrWW+NXHipXIKuXIw6q7KQyxNQcLYf5JJN5eKt5TJePPuAQ+Wndei+dKm2baIFHGp8
NcsNQHaxUkqi9pGwOQS7BGem1M/lxtHkFnLkZkJbxKRAY4Nlx70m2HWZ3H5wD6XnGFuyk5tTl9s0
HjGBF+xcbJ2zUJGbeUlE5ydyg8/s9IEdP7LzNTf/VBMJchkS+iZ9Tx2dccwRLiBH9rThjjGEaKLL
sNLLAJPLUDMdg44MP8goHwrKyTCRoUknRvFNuzCVYauUAcyRocyQQc2R4S2SgY5zveVAIvgl1fi8
tN7VnChSOSm7GI+BUoZMMCrMHUZ7ONgyoOZ5czHJEEtjWUEHsn9yj/G3k6E4jl37EiGL+Zx2ahUY
MmTHE8G7OMbxQvEkzPcY3xsZ6p2o1ktfw+UiMA0wDeECKu0hjgaVE7FDBzvJZns95Ikdds7UO+9j
bVQuRbQwDQ60qXqq1jq6aga6DR59qp1jDR+EPedn3aKdC2f9QGdrhXDkCGOvWLFVXf13oo4cxv57
1DliyzKUJ+a3yEfyc/5GlukwdpCwh4IBB8TS/wo9qC1Jygq2NLDYYRy+UDez7T8gI0n9ehU39O85
7hQcDMIYYjFfPNIaf4PiDq/8+9AjOxJIaoJ5ZBaBeYz83i+rCogYy9pk3bRpvEr74OF3f1G4k+Y9
H7OIClsJhj0fS/QmCoGeT+HQTWuMGcWVlIaJW3i7OcrO1zrxWwVveDU5U5uWpKywnAcjcuij0Wy6
KGVrLZdNtlK227Axop0rW3CjbMZZVhWW+nBWmK4v+HzcaxY/SevZb7v+c0VXz1w0CNq0+apjxy/L
MV4KY7VPt51sCaJHDoi46+OPyNnQRlXK5rLp1S9JVD+hAv4eX5f7PGk/pXNxpymOHrRu9TTWxld0
jT7PtDDtJd7aXXyYXVC39J+L8aqUXc/s2ACd1cX62vdOUu6pOOmOVn3FBFK2TBO7/rAAz71OlDHX
wg477RNFs8QGGHXxANmHtrnN+HL1a0VD1Kczmmg/Ga5ynhWeF4VmH6sNGhq90T4JYaPfXcN+ODfH
nMbt6GYhFkibxh3t62JIqktWpoKWh7cmw1aOHrd9pK9br/DunEw1wsWD/GE4ZK6dOZ1MmZ4EizVc
laOHsnl0GHokJQFJPFAg+E4qaBgOd0637mcz+hgX+kM/mIe61lZec1qc1kms5QctF1ZyZlH+rR/X
NQndIruNo/TUtubnRJmeev1BibQQEV63uzCUxJs2kZ6OyhYYo6huasWujZvSbcvqoqmMor+dpwF+
/yyoMBpbbYJ+MutbhET007kmQV3Tsp73+Havum8OjlrflBMy2PsUucc6oBQyPo1qW1pBiTDoHdtL
BRgO5Z8On1876VtwuR9nhXJ/sG8RqJDwz1eT0NrEI7fJa9QArIjF25zz/YK8RTUlB3IY9fsX8eQn
SEjZP/p+vgvAVCIhmQapKLC9KvL/aceuOAgHvYbYvSfbsbFFY1aVLdpfX+8no3XQUJLojLIubnGv
uwqN3tm93o7TJqGTgS7SuKnT4lx3ol3bt7fr7KFljGxWAwGBrFiv3fM4WferPZ+KTiB/upRvDPt/
0mH77gu9QhmMde5OWARMtP0PUXJT4AxG+v7ru/7ZU5YtHmT0oPn8EPRyI9abyKS+Lr2LNrJOJmXb
9TgCvmWJ92Nw5eHC58AqlBQKIcnvg6sYGApFNddZh10GZWA131vRxqnPEu3a63//wWEkCbtYWkf9
CAjTU8TpUthCm8qsEym4QedcqYvAGIrfRyG4XMoCnQRl6EdcmBHZZh5nXMq1aYJYLVXjoLRtkBT1
W7wY+bpfbQhJ3TUt0AhS/PDV/tONQWng042b3HNAcpjKBwgY4a+Xw09eE9cAqm3w+VLh7/vXNCH5
0ZbzwtI3Py2N/QTP4GJSKfkQV3aItGb5loXTTxY52HB6hijfuFKa6vsrdovat44xcFcWEhWaJTvj
vmm+9Z5++vBeXEbe+IuWoRH3o8UsbQS+7e0cYW+aSX1j1R0ThB9eEBjfoyGulI78/hpJZBZJ5YAH
SOZ0Z7aMRm390jbEXqII1C7ZKAa32PQXSZJsi64Liom2XNI+G9F5aubYUZKL6/VZtTahUMTeVucT
Jfn06zf8k+cNDgvlSmmSh2bIq1XExH9OHHL2jaszXC90VNz0aoYXqmXxN3z1/+2aG0wV61DWvwhf
oD5EA/zFA/5B2tevPn8pf9ZT/+nn/JkHo81kQrDA/V3OZ46sym8luK7+Ae2N/+0iA4XSksSv/VWC
238Qnmm4S6/Ib0z7v0tw+PkoZxy9y/HqQoX/dxgWEL5Ypy/WsYTrAS87yr7R0CdYf7+OFWwJMpQk
mg2JketS70W+jm/2BeoZDewzDRSUByhCWPeVpqS+xQR0C3YDpfCP3Syu1PS20Df04P0Y/RK/yB+b
pbxobNtfcoMZevxJW6OTIsYvMFImP8uaYRMlDm1izQBwYbrLbYdy0XAoq8J3zdpE+HqMT5hiX615
op4lZnWv9GSFtk27NJpon3XDrD5myVxd5as3uf6MFiXjdXOy91GdH9Bhcnf0AE5ieGwHWM3AQEQt
0aCm74jqZOzUreYObgR4gxZ6jdZ5pq1POQuEnp59ndXDcFXU2bNWTxl5ZD36QpnXXYTKOdceAjMt
Nm4mdrYTfSkSDDS8im72fO12yaMDnXsc56DLPxopYudauzEyzqLevBUghNTe2EFbXn01Xj4nTJMD
xzjTxnNv/ZSmNyCLAzGK3E8clDjWpNp2hQ0TdImi4aMC7TpYDE8ZtyPDiJhnznA557fjCTAXR8U2
rbz1Xu00K2NU0bSB1q53lrXuS0e5Hp2E5LLMz/F9TqRpt36uZ82yV+lqglRYaKHTM1mDbIULhoym
PsZ+HvXFTujxeFMbebevVT3Zl+YwB5WKcLwwLcbtZgNDDy39EQgELlS4nbuKBAnF7/WscEPkI+3d
gojrtYC7Sabb+pxDEaAYk84MfdrpK6Oc9anld6IAwKJNH1ps60byvoWOUckqZnGDFSc5tYPNl30t
IqZRfjo65nZBAKUESlRkLhUKucFZ2tWKsTEYNY8n3jfV1/EoAatbSonq/DzMX6O1kNiFxm6Qf5eK
sbXUjrWliqynrHH8uCDhCTl+BBC3HiBzENz7vFEfp8EE8mtoYN9AKiFeumy90ajUJ6NzjGavdU4z
hDU0wHjT2UrunRmomu5hOTvFTWmBkXShU/cn8Bvdg8H4w680JGrdUmNetZSb1VF50NaWBPNJlNVl
r6pbo4kvbQ9p1Bzi0zF0/d8O2H+KHam/bJKethUOQT+L0y/+/M8GKcNKlSMS8iFBmo4nJ+SfDVID
TWgULyHnIx1iseL/ic7mH4xE4S2itSKn73Jg+leDlL/iUzBl4Ye0W/nRb7QpCMWvozNYakazOvAJ
6QX5mk60AIKb3CgdwrFJ8o81WKt7Olc9spNNEWhZd9LPYx/SrvXus3x0vkA4yE7gm4Gtqs6dwgp1
m7g6V1EQx+UWMRFl76V9f1HhyL3tFuOgTbY/1s5B0ewPIh/n0OoGzx8SJmXqVF/rvRxJqqjpZhV0
9LJpcXsw8m2jpE7ACOumH4dno5qfHDHDnbeU6wlxWr/M1tnHRG1pUdUFiRbL8KN4oJLauYBev5pn
mTVrQesIIEwCJGbaJU+dZX/Na3oiq/fAaPlEt6P7jJ0c1FjMEXzS6zExTtGCtvagBlGGqtZtDlpN
jcQ2syc7yLu6OiwLCPSDIsZLbUUmF7276mq1My20Js34WnjG8N7yUnMHqBXcVmRqgWInKkDEaba/
ZpOCil4hSjus1GSItib+3hpDZscE2hpVup+tNaxc9xPaOTdkrigALue1kgUOUClftGXrLx38CEN5
cltMzArUTv2IYaU3ZKeRxjjH7+nVzLt8NOJp18yca0GdGclngzHyh3TE0ygcwePOwajnzC1z9Sxt
WyaN8zifJZYD7sv0VnAea1Zlew+fOW/PmPhGXYuN0vXwzrRPtMO2xaid0X2+ULP+SnPLM9VezxNR
bGIPprmNquHixHy92r0yOdPcvmFqJjRavcpzjZXNNDb7dIkulN4+CIterCE+Up76rQB6umRuuHrR
WZvXvpvq+GncltZs71qlvqyjKVg9e6sL97xV7lyNOlMT6cIZCSte3cSj17Vh5rGhAB/NanRYjCT9
XE7M0zaW0YrhdqbapuNT+maclGIb63F65q1wta9ib6Kpnlou41e3dYEQ6dO6wgThZFj8VGtNevSp
GQ4xPSarvNL18bKL1yC2yvegvvNDu/DKCnP40nc2lIHsbEq6h2k032cFvfhac+6xO9JygHFFWwSA
3uxs5ziLPty764JesmoVlLXqmGYxz2sU4/rQ4g7Dn7WxC1CsEgkqDaMcMEwdk9swckWg0vi64bFz
kNdb7NQD/JMfo6x7SsZ2v9gN55CFfJceoLROD16VfSultpnMMRodk6b1x9UJDDM/UyP7y9SX5UVm
lEGc96dTrd3CuArQHwn0Uj/vrWzrmQzczGk6cWNQgqPdnzLlve3jYkCr/WMpvH3SW7s2csI5KXad
R/1qew/KpJxM5rDH4eq5c2g7KiIsK1ZoGV1NWQmlC4kVv2taLLcLfSXvaNJHNCyqE2ZJCQiF7hzP
rx4gHG16f8rS8eM6ABcPcjQkEO8ezfR2KmZOzkhIeyonSvowS+obsbTBkM3nTT1cDYAgcwUXdK8E
ejAABm8Ok0liqDH/bHVclqbCrwsv/aIXrXUgAEH+Qn+cOUgdqfZh6XNjaxuLmhz6wtiDmDtNlupu
QUnlfTcvblDSeLygnTScD5CqgJgLjXAXJeqK0zQepptRaz7xjX3m5H7WuzfWZLGMnYUcMsu2Wmod
zLqj7ddn53OTnnjRcKgrLFK0wQw75VE1M3JkA9T0yYpYvFEPX9f1IgUTnGolAGbtUuhXavOQkZEu
KLIb44SGcGQHWkGY7JYbFCVJSh6jqDst1q9kcWFnOGfjwCqhPYvID+keI6+SWeqMGry63CutlpAn
tGQmqHOmYeakIBqospk2jbPYdFoG2HQ107AcXZSPdRB4o+Fc4T5DjLam/kuD/Uy/XZVqnzWkjaru
ie3oWu4Hp0sVZCjsz9rsuQHx8sPUKVu1VOxgiJRkg41OdD8slQElaa7UQNNBAG47dDDZkg7r1NfA
hecg3IVxtsZC9csm9XYtyjL3YkbDvVdbb9t7Bv2uwsKFqSwgMo+LZ5280/S4T7rJnELWUuJuE9sJ
k9Rq7DPErnJUYUZD3xpJoqt+ZqR2vm/jNftTUfLfRS5lQ+K76gjrAQ+8IhYoaGTAQ/++Opr7TsFh
G8ELsgQpHvhJcYarnErbX9UmBFRuB6amnKvZXLEhRa+WzAsK73bpp3j2jdWJDjWyI34au7drJsx9
bNIK+O8kcpLS/+9zp93//395nozP7Zc35058zj/1NhU1FS0Fh4QQklL9mdHZf8AOopnGINo+ls7/
ZHQA3eiQ0AYzjvmc/Fp/ZXS2zAMthlUoZODZ9HvayozAXq8oUkfJZMJLw0WZT0LqXvamvM4cvcXt
oeFGqzqe2AMhqwjsQnXLvVEl1raCQRN/rWELeHd13ETdxTCoe8DqT02nPqdNSVt6sufk00x4Tc5W
Yy6oIbOGPacMDTLN3cLglxILwu99VcIo8qJ2AshENc0Q/m6QoxO3izv7wjIHU63DaEJv0tbW63Yt
qh4bDYZz3SP9LMFHAjY7ayrV+JAnsR50lV3fV+gw0wHnv2jVN643ptiT5/kUZDlCUWlUjzvRZ+0X
Q2n6POhiV+DD1UNO7dVd19pMyXI1Mj+1mrM8wavQb0cSyXXIa6zHGvfM6TotEF22RxjwmrwOXdB1
Ce1lPS1z/WkwMGoz2gHRXWi1Ya9Nl0Uz2kzaMyzXRmM7wdTaoNgsZD66XrSDvnDzPW7A+G5GT7WS
Ew9ddRmumHo46a6JcuVamZN7lD41+rmct0HUo0dkqqPne/l60SSgeZZJizfq5Nnn1dg+mWPREOiU
5W5Af8/e2cOYHfLC1MNpWe4Yl1tzqLfTtpH4gZHn3x4c/nkDIYSpF9Np+JHkbhdzP+mYyZNTV2HT
dNb7xK7avXCL5jGa3fbeHib93nKzzvJtJQY6Z6EhFghPzE99W3FC9vBVHo0xqWo6xbH9OPBGub1I
7a5AP3YfVj3fRysp+ZqgdbpaZv4sErPwQuZ90zYbovWrqQ1MzNN+xu/WuRRjXvaXTVaLM8HShJdT
oGa8TZxUsxk9joq4yYvcNEOYCW5zVTpWfZnoaB02yETk67oRnJRWtal1wjJaQgXgJQAHjVam19qQ
GuYDj50A3yqxCy1g6hB80o3CCDOJlsM34kYnl9rgLJPsTWHWSNBJ8w/cJcvDjCEIwKfm2pUeIewf
JouMXbEO6aWLyHQ0FDGP3iJqeqil2wgwffsEcWibLdJjbseBhDEJXR0MAAzpV1JL5xJLepiA/MTO
BJMNrE1I5vUDmq39h+RofWJJFxQml+MhOVqjIFCATQqTXCxTmqN9iv7NSuVoq+IcLVaAUtihejRe
yY8mLGgW0L5abbxZVunSgswAhi2L9G6JHVxcnFw7MPoad6jrPYrZsPmZ5PGYRwOYRnrB8GWmh8GQ
BjGl9IpJ41wbw+JoIaNKNxn4sPoj/ADtTHH6bNsfbWfE0YKmYrLxuToa0wxHk5rkaFgzfHOv0duj
lQ3LkSpNmaTJTX00vNGO5jfWNyeckYZke55988hBu0Q65rTf/HO0b246pnTWSaTHDhpZ2O28s7Bw
EYWZT5sYmtChtccM79d48Z26Ky8dZKbeGGv8cGYT4fGWdFCvQbqG4v77CDuMlS6shetRjgaz5vgR
3DFo06Tr/ty/cbFXowYplEZm4DAopd6X45rvL2ZGTAKX1RpZ4cmDW6j3enb73zne5Ujp34/30yOi
5N/MnI9wsL+xJBa6VIyiPTSiZLPmrzNd1/+ggU17g1OV3jaIkX/OdA5uGioMlU3so46Ikb/PdHro
2I8iLoQghgSpe7/TpXm13jBKZJ3JjMJipEVvXk5dX0yb6r6nV9Q386arv2hmcb7E40aTYBBkU87G
6S2OBPf6MiX9djkWOB0hOBIw6r6/3D+0pi41l2CC0jT0RhrkkJxevIzLb1nuS3WiHy9Ex0mK88Ly
djGNeXVfqT6QDOn6sKG+cr/CBvPAydvxVoeK9MYuejWY5p6Q/uMS2BrS72Jm/P092VLNdOnVYaOs
o/s154EGSWTdZlGe36u1yDa/vrOfXY5knoeH2gTyVzJHe/HGcAto9SQ2uJwxv1c7RbtvCxhBuRrb
1zkqfN8S9H+vIl7lfPL20LQAMUnOxiJ1Xt2e1g9xkZInbXRt7f1q1kbaMIl5moCGfp/EseIXLo6D
SLM+CwNKtKhojrgRcwza02+pOslc9tUCYhCFjh+bRXfYTzKkvbj7stMzu13mYSMsr72E1AB+11qy
87KtEQ02HjDLpuMv4KD3apEeEj3OgeKVGEF6/QePl7NxY3jXXpeL98iPIIQRx2HV06VfjQTSxRSd
qn2vk1bStarsWW/phWRoE4yUrv6v36QEsP54M+w+UKpSRk5/NeptISaDY2flkIUVp+siiq2K8+OW
9x40U/XBUsxnxDPWoOqQFuzUFcnPvPJOGkTPNs0wZIGhRtUbWlPGTx4xughoYGjI8JPvv1pgarnq
sbF4w2bEav49iHbdj+y+CnsxqWGzdN4ljBs30Ftv2Q5TZcxBq/cZ8odl/DAVDalJxFmOGl57ng9e
vavquApbq79eRpSC1ZimQV6lH/E8Ad1fZY0vausG8kYwlKa3jyUH1PZKbRejE4xRcaeeFIpzQl+v
vdX0Vj1YxtTu4rXPTsDAWW8oYL/qWcvVzs0DGqLaonQ6+vq9WF8WIU8BHMIrcbU2JKNDgbpW3H03
OTe9yKnXlVzbAp97S7fnp08dFyt0p2VcfM3vWwRgYxxJWdiDZ/hWr8XnGJUPuwR1jO2v192PMV9a
XtCaR+Fayoa+WnZO1RmdmBKwM9oU7+I5uy8BPew4JYhcXmtdeIh+/n7UQhUHaV50KaAIePL2XzxX
gfqfPXcO9PqiAuOilcPFlJTLxsPkwDeXpbr+9T3+7D1SowIPMRGnQw7+++u5pbpW0H/GzWhG6n4W
g0Yt1/V3zCsARtda5I90xw/Fqpe7X1/5J/FZB82jW9DONEroVzUyLXdviiswWeUAjcb2GqINLFqM
tyDdtqDd33ibP1k4HKbg2nmnRzjM93da4/KqlDnyF9YSZ+9rK2kfWt1cdkNZZI+/fWtMchgncX9Y
a9pyYb14idhXVuNKD3ijCmB9jts4Ybyg4wN1ZEj9ZIzWNyzEfvIskWnkOZIwkPO8ljQpKzNbbQD1
UHjiaIvN4JfCTPR9BhY1MCfKxl/f308eJRkxUiZS3J8D/dWiEThHVnGrTpuOILGh7MeJqR7NzTLb
9eHXl/rBNopAI7MgTaZx0BReK2xTUQ760APBWe1xFRsBoPJ8Equ5N0v2Zoih9vjk4BKPO2i0OCfL
mLt3eTFY6VbkZmWFFaOigI4DYzIsD+Irz6zzE6jKbi/95UAO6fbwaDWz876dFVT2i0xXD9HoIC4Q
u61W+2BZM+pK+QeYiyeXyPYmnJqtxuxAF46zZeiComytjleGsdT6fm20qQuNdvEYyKgo+5xiDQ1h
bfGU8i7N7SHfUaUmVrCYufNs1Y2DKVs5wcNTUa6QtlzOV1dilZPcUT94CXP2cFW96G46QkPp3xif
tEFFWyVIS/s4reohMPm4PDbtNi9rMQWc1rVyuoz2Cj1x7YgkbbucjykekIzs9Gy+zfMZ969mRPgB
dUm9Q6jc0yoQCcSJO2HM9rWZz04XDLk7n8RVrdE7dyzlkKPjYZ5OdjMdxgHc7j5fdHHnVGn6IUks
c4JcVs5AnRWza7ax0wOeRu6a4h6plMY3jdp6Y7MdA8WL9q08iigEVfAtaJLawNC/322IE6EqFkXj
BqxetUfgXFS+pc/WKRRkIpeZTOFs6SR9VdRtBS4pl+icfRroBG0tRX8eh+R8QJHyJqNjdZZPiCv1
LbzPdkHoQDRmYJdeIkmeGZUl85s59qQuzGNUqCZobg7aqe8/FK4LHSOFb/Lr9a+9os/Iu4Oog2q2
7F0Sn1/tNVRkGseW8xgNfqw/zwXvMnWmx0RJwDu76kk3IUimmdl+VbxuB4/a+PTGV5CZ66sHTNUj
AUl4hkgd6e8fMCI8onZEPG9S1fk8MMLbgm65aY3K2ZidepninrvREBR/sDvoIph1fZ0p1b5VD/8F
JAPZw4sn/gPg7OxL1j3jLfivdvLHv/8bykAwxPWCyTP9CGk88mffG7gCsZ+uGlhP9A/4wV8wM/UP
CmdE5kHAEUbpY/zT9lb/oAwD3eD86SH6W0K+r+HWMjiDOpbSfpYp0W6v1gnQMlg641qHfVQFy4QB
XppMgaVmEGglVRGdLezzysHZ5vWIkYPlfHDdWwcehB/NzkWRirfKIHnFFyv3+I2A7ZFdkEuh9fUq
m4rzWS9SNarDMuqgkosMd6YbPRsOzJUZ3CnefnTuOcrfEG19Va/Iy3IUkx5rJMc6j+P7DcMQ30y8
oi/JZaowms/HOHsjmYFD9+OtEfcYZqBzoQNceVVudoUxNUsxlSH3Tfqv5KvqK6mp2HBnbcAgHhCj
JvOdcd3ZSnrCyqEDW50iKYQzU+T6tavoQR1HZJWjejYJrwt0RAh9J4fHhjjpE4a/p1lmL4hiTXtR
5DfGgkWzbxTjuetM3klmdsiNWGsCbVxLBO7Wy+e6AeyGpKbnxIAhxhj1sRKF83PDrl1310HRONNJ
o9U0P02ciopUOZu5BPQXTEsizWkxAmPu7WhpaMaw9w0b7rYeONl4wQqB165DpZt2LaC4eqzfg0I5
MXHXoPZJAs2DBY8LImx+NwmTSTsHCF8EHkotQR8/QDSA2GuOB5G7XcCEYq836WbOPya1YJygfOrV
KtqMsfox6502jC3jJubBxK1zqxTJCS5G3baaAP/lw2NLEa2rIP9WqAXtEohm6oNSSYLchXbMSbGL
rMeligBRTCKFhp972wZyURMMVMuliackfoyAdc3YfG7wA1BKJtFOnyK9WWtkjJmp3ehNdreO2mNS
VF7odjoMEHd+D4bjNFIJ/WOqhP3an8qbHUeUg6aesXDvIEJaOqEm1J2jYgNdF8WXoZcqWvCI9pYb
JeGgahfAG4sn8gKITa74mqSoxQJ7XwKzicmTLBFWsOxTsSa+ixdko+sbbZye89529wgllacOtAUy
0Usl6Sq47HVxHqlpBr4ztq8ajpK7aozt+8azzfe2hlBXZZTDbTyihDMsDijSeGtOt5NRn3VuwuR/
0c6QRAjoq3RId+VRMLfpe3V0BRzPuN/kS4ENetYtu1nXxHkCHvHSEwzhbTM7TctyK5LbNUWCyZ54
sjPTrlomZ1WXhEaEp3CTxtZp0pSXFAcnECTuEKbCeMatzozidl3qcwwnP1V1qQcGpOrrtUx738Tf
0LBXy2+S5jkbm92UY7EuBssXZnIeL8aZXbZQZOLIvklhV5X9Exqzww75vQtrMcNlqrBe7/qgjeJ9
gzzXmmt7Ho0wD2ufBKqHxF5ccoCOj+y7j55ixH42Dmhd5OtnVaZQedvQcWZad2c4/bbVjXtzdaBN
zumVBsomjHObLWSyrGnuPedafdI3jAbVRaqp4RvDBHIjVi00BzoJjsg+t8bKNB+nHy/7EOcPZWFj
IG5tCgZHcedhf2GOzi3g0+ULJC+WYbVW+h1sNPA/TnQ5dVaIQcgZQ3yqe9u665foWm2UKZjSL7Nn
yezIlC7i66dxIVcSIAGyVCzBag73MW2dUEWvNIiyeut56VevEenGdMd9bkYPk45gQheNma+VYqPE
/QddSx+ifHkuFH4rqXExavGaRDV9K7gIMpEbrV4EwKRoa631x6m2H0rdCJD02pg8PLo+NrKpX3JN
Y+66uPnBKLQJ79h17pCw8DL9Y9FnyEvpKFbwKVnbAyZh9LhTmtig2HCRwlNq4BfF5BEa0eHDe3TW
k3nYLR146o3FUlx2Uz9oTrhqjagCW1mNMzBxSnV4N2P2tOJPX4ZVDmSoQiWhy8iEM93hEEzDcRqS
gx5hwfzOGkph1M1QhkgAaYdclHd2M9x6bjFubHM5IMR7/m42FbeOHH6pjeYCTNViwR8Eq/NubJQC
nHNWhd2YX1QJmJNuGRH4Yhlm7hqSLOzfuVlD7lCgsGFYJcxeD+umbCdY8DPb4x1xGH+WSNShaJTn
grmL32StTH+9cGomxEUs48Rp9MZ/1y68oYKSEghKvZ5kcV2cIOcXunN7muvpjbCTK4r6LXAKv0us
Zm83ZQgC/HIa0D9cPPAqzqZHzFZrrAMOGMihKWE84XmrjNrtxHgJNXXjjJzgKWvrEwctdyvtn5GL
87XVUB9aoXyAQxyH7yZzabIhWeowNtT5NDeTC1bh525lJqx2dkl5Z1xGhdB4WlEDLiaC4+aKx6a5
rabeCKW8ILNdoErp3KPviLCePvlj10hwzW5FeZ0J61yFaJt8KCmWMMq1g1hFTAJ3JiG1UcySTsXg
GtFWa4fnlQ6Kj5jOY5URwNIENZERSiGAwxPNAtUlPs55vX1XVj2Nst6qwxkIWupJd1fjMEbWTi/W
w7tx6dYpn4YqVJGXuqsoSve6Gl/22ng98e5K1/1AtBeO2NpTmgW6hT6hJ1UPa0Q2FYRAajc2t+/6
erD6RndrcKMqcJ483iNhib+BZ15ppF8+jUG/SJEhUyxdhK1EJGqFc6B9a/nvUFRrG1xl6nDJe5xn
xUmKLPu7ohsXSKDkU265FsxmRXGYk77wK1ZZoPcQ7KchsLzoNKp6RDsH7UyoYwh4L8wm995Ft5Ap
+EZxQXUhkYgX1FZEE9P75HHInxk+N0E8pyIEWN0hoXbrHOtRm+2XpGd1d/muX0cA+nldh7kj/cfc
BeiBW3/Uh1zxX+Tgl9+SxJeDEeNV1XNM4hj2UXvBpMOh4tWEEddMghv6MiHykiaKBaMUzkC7MGiT
TATlUL+fk+nJsEcOe+2q7O8zVbkEO/aAESGqvWYPptuZT2Yh0eutGTileYb5WYjqXu9nC72atT13
0V4E9XuNVLPw7byXgL/SeTLKYgZnqp0YaXxdWjSvv93df6Gaorx48SZ/qKZusEcZiuefMnj+RIbL
D/iznHL+QJWCIRGlE1Mu2lkv6ilybt474leAQV85o8ghz7cGGNxZOTP7C0dkgj5iHsBMDdXwIy7p
N5DhP6T4ePXI4RukWZ3B42u+7ILoUdpCOwhRH6TU3zju/n/IO7PkuJEuS2+lrJ5/yDAPZlX1ACBG
BoOzROkFxkmY5xn76S30Bmpj/SGkTJEhJqOzq9/SLC3NlEzRAwiHw/3ec76TKBcSwEnlxYyvXt2l
d+b7UU1P5QjxZrD5TPOqZllA0hti9o9waK7jeN/KnItOdEyOqpS/DXF0LCpSTc8m1n+3Ty8lAaBF
sQN0bZxKhpzrPW8OfUdXMn+MV1dSqt3oFz7D4CPppbPBuzQeTAkFTHii5ffbMY/qJ8IAU54lCGxl
j867qjG14Kop7nrDpoe60RCw+/GXcmIE7agNHNKRiwUV2rZoIpBnFSimExbHd27W62vQjo6ReonD
KBsZQZZv4/ZCLNeVsBiBLAurjy/l1EBHy6k5UCDNWyZzDI1RBAUM0NQWRkp1WU1YpOF+PNw7c22G
UszrNlwc3JFvJwH4FUAgEQmHIrJ9aoJOT+aGJN4WdXH/8Ui/1RjmWfBqpKPpZkiIrAuLkaxwZ/Wf
s/SrHK2MrHLiSrN74axu4xPX9s6jSid97puwNNAKO7qVuEWCKIs55U051jZ9K/c30nBibr97/16N
Mc/MVw9RX6HJq42UuY25lZerWW5quGjohE9M8XfnxauBjr4o36+AB6s5687EQa0VbQ0eAqK4DMtB
EN58/F0dM0rnJejNrTv6smqttMQSS6+rWP6a80EVfzPGeKkXZ116JuAq9wksr4gzFTFFfjz2u3f0
12oxv2pe31HAtmxg53nS664mLLtNJKJGv/5/GOTV3Zzv9quvrfXAqGslU0MmOtK2onhlVrddJC3E
0DsxQ955O725lfPPXw81qTC7yadywTFGZFFQwFCXcupEpKIYJ+7dqRl/tNJmrYnDqWE2BuZDQuNf
mFls04nH6uOZyLb47QVFkhTUqjxP+ekKgSXeRHWhDxtZnxFqdx9/Tx/fPLYYb8eCjTSF1nzz0tg1
vDMZYlGJo3Jlgom6/Hiod9cn6oM0D8DuKMd9ViU1xChD9OnGArVXfABL3byJ1cvAOCv1ja+uPh7u
3bv4a7hj5VKcl3nU9AwXmGsVFHfK8d1ub+ov/7Nhjm4gTac6z6cYe4uRwUss6dF3u4E2k2hOdh7r
Jyb7uw/vq6s6enjrdkKWWnFVCKxt4H0oQj1vq738zy5KeTsrgDBiBBQYhcoN3t2UpG8N/YijKSee
p+OuEh3w2XLOtkVGSPF7VlQpTMWYTKHhauUmtT57mbL0ooUSSgshXcTqXvHPhVI7cROPe7mMivmc
pBOTUBGYUMd1cQHsV5HQ9KQXYGoYpCdv7G+LdEiTlINt1qgLaxrMgQha0RhvMwUAE4WNvdVSx4W8
SbU1E1PxWsmK0j+vLeTZG4CyJlIa04pEOXEGCpTeHVXwLF7ocdhIFLbjFkAlhesxMqzwzJcBrMJu
8lDMKKQcNbTJkeha5u0IdTNAgCMGHAldrenhzTuqSft06estk5pplkad5Eimn3QXAmjt8osKPs8D
OQvlDGJOPfSJI2U1O81Wq9OnPgitjYerTXE8FYbcGchYQfoCDy+p1mndl9Wa43QkuyZJFvcmqX8u
11udi0lJOAKVb7DrrWHAtJWoBg8roUFJS1yE4e2J2wbEPnl+HoMp19RoPk0Hay32gv5Mm8hzWCWq
Dg8u66NMvB8IBFVCG99bw1/QNHAj9Vxz13osjPwnGwTPd7qhmXcpmiFSK6e2KP95jtj5CrT2SjPr
ZKJep08LvMzdeWVODyZ+0Gkh6L2wM0UshzdWybnpx6T5J5xUDwnDf62MXWV5Hf33/z7hejn8kp+n
VfWTSDcYaBqYAujmJpuyP33M/BHPlorZBOeJzMrxs/2nGZ9UTiizcm6GsR3a4z9Pq/xoJj9aCD95
KFEK/i3KBMJalqc3By9dF8FMIHhBETbrUd4uX8R9R9PgGYaTFrgr/MrOrDW9jzN1zm65Yho7Rr3r
hacejkqp4fvb6laySMzHorkc5Z2ag4LKXloNZrx4bRpnXreRrX1t8Da+l+O9CYhiWI1qbdNas9sG
u+gOu6xprDXxIRbE5ehHtlEv6rmtIX7Nu69tisp9tuF/7cFW5CLw53ztkWyYCVeUEZxhLJ1grDdy
04DrEhC5k7UFJSOOvyTFXTtZaz0IryH8lnZMaK49VOZOj0z/m4eHbqdpebjWkwCiY5rWvjPoAhEE
Mzx57CFt6LAVQFA7Whxmi7oVfHeospVG5nPi57Clld6t5G5X6K5E3azJF4lcfOs0/G6yvIywljSh
+lKKwhaazpOpF+vM1EqbNSPGDx5+NwM/PQ/8vFuoWrnztBpyWiyXT3gw8BZLPNF9eUk9tcBiLBDW
kwBuDvFzClgUlY6IUUlx264oViQ8kuPAj1r5vE6uE32VAezFCS0jgaE1W9BF1KUzS1io7QZAdlUt
RbRhgbDPYtAZ+AmlnUGgqSjblnxWj5cVDV9JuoVXnfn8N2ErjZuk3RXtHi+MXD+O5s6q6MBeVHA4
hO+Sd28UrtDflMJLl11o7SXxDoq+Gkhi75+D8l5Ubupkm/ZXUbCP4isLSPi4jaNhEeb6Zuq0G7nu
r7IhQrrTXAhsAfIcOI/3koVA1gw4a6sq1+5bS8C1R39T3El8QNO6R8RKk4JCa3/uW1a50ouLZvym
lfCeOnSUWrEcxGYVa0+S70wzT8eKF0SYUH1ZQrLYaICnkx1vHE6vntvgGVW+WK0zBfx7FSWZo1Sb
oKtsrwU5ki6sep9re06qG0k7LwhZInEwpTnDF5SnZ0m1pRnRo0qWkvs02LDXWIVB9rVoaED1gxMC
Zas5JPd1ZidAn+H+ukbvbapevsShE9nZJDxIfoLwpr/MAxUw9oSmrnDM9EUc+YRUuWmjnVn3yc20
ETg3ovEeeIMY3qOBPChMPqe5Smp1QzdK+BZ1hQ2gGFCIYYcKTSFJcoXa2opdfAnxbzWm8m1qtLdy
QGOj8ugpWTqNZMvAlJ04pXqmyI2N9ZxjyDbg00Wi7g6Cd65l8lXKtMKrCz8gk82lUIfn6ZgOS1/E
ZBa4Yui7LZFfEDYWRSWhs2TO+9uObJOSXnSaXVf5s9yDWqVyapLQJPrpsjevVQPKakjVGGq6aT1X
pXpT5nQVzGJYFXylmIixcm8LWtnjhQHQBf+rM7DU6OTktSvSS17yNvyicJAuImxaAj71LiFsAeJy
RiCR9T2e9iAIPCIJ8/Zc4pKzql0Wzb0Ev1vwOYjXm2ny7Mi4HeiLt/JNBHIaxCRIQ7PznDYSXVF3
GsQ6kWUHXr0Nw2494Cqx9Un/nHbid6CLxDuKywTAuie7quC/GF6/o8+BbLtfBm2KAvRLJWWuoFRs
TTR7sJATBpFtDS3I8m+SDNTOGfXUpVqvWxepoS+V6qGpnszkoTYuZBmUrPgAGNKZBRhJdzXWq7or
z4GgOHn/vRLTbU9cCoYwNfoWKwvLLFeGlG4ngaQv0VaYdY3p0Ksoxo0klJBpvIUXs42KSiRywoYp
+6Ql2U0sGasU949fmRd6cS1VFf0GJzck22g9PEGTayFS9irHaI1dLN5AUInSZAkblv3KCALoSsx2
yOOD5jqn+OBlq9bfdEroRMQPTeU1jjYimzPEqQhUlaFdl6O4Lv2V2GK4opHqD3tDAUBQ989arkAY
JuzHVsN8G+DWNzJ916V1aFM+ecm6eJ8a3rmp48irXkimszNlfCKLhhgzf+e3KLG1djXl14kWYSy7
tAgxKWQ6wVPiQOFb9YVm11nsZoW5EHnj2xMhK7VRX0RdujEy5bGthp3c9k9Drq/HgTKRYK5wLtqy
bm0nJmLmT6k7mEHgYDfbTNlLRJ7RQACP6aMsMJu7MQ/vPNoo3SjiBEEjMc06vWzE7ZZ596owkIZm
LEplgEu8qyd46Ea8VKeXSKr3g3yeStdyPZByeq2SxBVqPCep5xjFZzjLSfqQEingSeg6MlpHM7Y9
vCKslk7laCfdg0QdayyvAJ7aiY+YAnyOUC/HrNrVQnqVD7dedmuNot1lJnqDb4koku6F0X2onchb
a41ityLqlFR3Amkt9WzjFZ7PkPQs/7uJTy7IlrACoabbDb+6U1aVzvzyVxbvAhZuuWydxsq4DHmh
KKkPvaErz4q8XjdFgFFzXshNZU0q6wihXoC6obpZPfLuSq6qWoYOPICGyx8Euf9q1jdWfOdlxVNX
yitfHdVtOvWNi7pijPStkAYF3fRiG2v6Ag2xW7WCTW7v0ieIYHg2ha3gt06W33XeVsx55MLPAkbC
e3Ow5Vpflilxmyps03tiqRZpKu1SUXycO6wV3CslSc6EZvgyiteV73Xs28HdQ/zxkSMrg7IUUsQg
E20xo5LuWoBVMUczMb4Lq2ohNE5h7VSPNV32F31XLuUZi+pDmNBkGo6yq7cc3cBnIwfQWYzicRfB
upIyun2SPLkKLBGaoXzNXbxAkkGFX1pGEdVJrRrEKz8ehXU8SMGXwSLtsVx+fKb9rdKhA9CZvdhg
AXTS5Od6wasyUTfUqNxbC7RFvomS5nzKA0cwErewFoGXb6Um3BwG/CccGGAmvrq5v7W2duNTXL8k
L38pFDz8/Z9nBesTL2XC4bC1gy2gg/TnWcH4hB8IySwHCYPG0kxN/kMqqH2ahfg/7XdErlKH+9XZ
EuE1w3E/yA5F2qV/o7NFieH4rKBhT6JXJs4HFvx5c8Xv1bSopgQvZW2YLgQ6gbALNYztQlQ2hd9A
K1GvrOhWx/q9TscEZrNfkiplwCWakBWEXbD1Q09xhqi8CaNg5Yv9XjIJSbd9uRBwC1sWvFw85PKq
r2QNG0PdsNXLk468YKv7ZpZkZJWTB8Wt1tmmx7O0ptTJ2sXtnCyFjJUTqkcKjQOvhpTt+zQewLlH
Ma0KMle73YTivgLJZIh5YJeiKqbPYOpiocMwLffsen19Ro/LM4VcPwDJQ9DkgOH2ErHnOxS1995M
L6fzzZMwE80LP/0W/qCcBxLE88bogZ9TDhma0YmQN/o22DLAMZPkj4VT1TA4zFwLF1lt0ePKDNMO
hVa9s3oNh3V6KKY0VRtRWRnnKovfNJFIuLo0DeKqIpYyg87GZpyDS30mdnLl0uFvXBwm0eg2fqxc
a0ahv1hNrKSLSe3JNNM6AUNRDNikoo3ndk3LmlgNdb1oyNIOnAKXWe5qU6eMXwbDQEcwyAM7DXZb
iqvElrpO+7pdlc0kxtj5lRaciwq7WV3rWlM4JAIAkc2weAemsMut5FyUp62eSbsoU1aRFT0aHmq4
1nfEML6A6vyZGOKVrsyU/8BpVWPNfneFPGU5hvV9B1feWJKflu/lqNbrNcaygHRKs7bInbbE6k4X
AqHYAtmTOVkiE338F9wS9CTQzl2lmD7LbeZkrLBVNa0sSVrRcPks8ZbOVU+2R+HuX3IJA0UsJcuN
uuQOdPRinF8z7Nwss78YRH9lVNauLM//5SvIp41xstxCJlJAZVFu64eJWUj2ZY4KMFjlLUpY9HqY
uXaGmS97rdiUhfj0j1kbaXd9tDYu86oOHvyHv1wbD3//59qofKJIQuce3xFcaLIx/lwblU9zQQSi
kY6Mman359KoWZ9MSTM0yMqYbFTyMf5cGvmRiqcVSysC6zl3928FZqjzyvy2jIJKG8G/pEAfhht6
bOYpKhhmaL18N0ytK29AgzM+BvpwM2kXsclpgZQgVh8Esnp2W4i+uIR8SRZWbCvR15pEyRbgiFwn
ILVk1w/XARtquYd5394K9RWLBy5FpxmLBfoWziHtrtJkdn0ck2p111TZ1mhqRwhE7F+a9wgkZJbx
ec96ittGHSByiN3LpCbLGHGfnQ4lmdWmLSXdZV9yvLaScRkPKmpHb9l5CeXkYRPJ912j0fSl7pN3
dpk/F8LDEHwTffKQ/dbmEmd+ZjeRc6sG49qaFYmlEMKQU4szFTUz9CplWXv7XhAXTb0e0vsijZ0G
HA9RuMtKIf99Ik3RVoPU1ZJkEZQQjQwIBxRuAqKl4jMzeozAWUnmbdw99uoWSKSjmf7XtoqRFFuI
/ZDqZWdzNqrl6Q+WWZy1EhHL2D0U9p76QCFehfs5tPFTFMP7akJzH+YtGP9OeFDGcKUM8gK0yd6M
Ck0CFJzxsywtdApUQDBVtftWN6YJRCV9iTzqQmjpv8mttG4AriVldyu3AVgwDkxlxQLUF3sEncK0
aaBrReOyyyZqwzhxmgWMKja7HinxLMLZpTktuuBrM7AM6+kG6KVUPUaivzSIM24B7Ydri+8jHL56
SnaniQWcqWecwVR2rTkOyUW/a01fu3aPt5yAkZFTmJtL9ojwDS21uoS9z2mB4CLR/1IJyB8F0bVS
dQltS4zOPBAc0mOBiWgQr8tqXzegm0ynNjpew5y5Ut2ueonr2ssBaalDvUKKz4GuWRfDJUWpGBRW
mE+Ox4E18+mCBYOtN5a0bSbCAFFFBvBMquyxVpSHfjLJPIvOfbXaSb54LmXy9TSU6ynpz0xBilB0
SzQBej97tibsdmPdbMTosYLG0iTRupwj1LxJIhu3X/b51uNgYn7O2n4/RNpl2SoUp/KNIFPUSqpz
XrlEsIYLrf6sUTJT/elSEQqn91bJnZzEmyiEmcdbtMDRN6jGbe1NrjBpJEq8iL0P5ObRol7Equ8o
iPI69uUWFcdi4kDQWNo+USP9ZgKls4zLtaCQ2ymteuGuVu6IoMZ5dh4Tw5Xs5L7muHydhLfltCfc
dVH1CIqJ0u6R2wLCM0ePClvkhN3lpKw6qpxlvoG6yMl8tslRW2rWIefsMAGrtsvj9kxVJZzHo/Il
j5ISQZuWr+XJpHo5AZQDmFNsMLZtoqi9mFKCw33jXE2bykksaUK1ZtzrfqQtZE2l/lST1OxFEqe/
OK+3OnBI2ufFU6NVmhOQILVh97AAgusWfS9Tc53KlTZQCdCfyfr2mJRB/oV2hW3krHUFnDKKnJEw
oyrHLbFo15K693OaYKy8kl0bxRLZM5o/nObjTRZqi6K40tA5j5LmaBx4smiO5nUVoySKLtnL3fee
6ijP6UZDVlCiQZwey2lYKfxP6fhSxs2yUyHpGZrTScpCKy41NScstfsqcUgNwcWm2nXXLD2TuLhY
WrJjpdHzlfRUh3pVqX3ruguwMI9d13xtZPTTUM/ZfPpqtpBBnztNWcmu1s9sFwkZvBW7YJZc4H9X
MufWVAPK2eaZeInK65xHAMF3o143ssmZVq0JOA7UCz0KAjfyvgcTImJAs+HXRMTCQQFEltm1UQp9
9c68/F30OO+631Tw6RFj6DQxA4uyjpP67a485iwHd3EM8A8Q5rusiSoLV/+YLQj0j1e387fj2fqh
eKgwcv31HuTwC37sQWT1k8TdnKngvOdnXv4fexCZPYgicT6jNyPi2ppTOf44nxGPA0Mc0jvFITY0
r89n5Hlx0OZUZx1MXjRn/sb5jM3M63mA6ZDSlW7Oikg+JT2nt/PgV6RwNCcJZ5VCoY2i5qu7885k
e28QjUvVMF9ynQfqw6sjYAAuoCCwZlw0Y3RtcWALlBPSh3m6vprOs3dSUTlcknGiKfwzd/VfjSA2
fwQgY2pyEbk/J4Qft0i/n8U5Efnjyzl6dubBeI5pbCPUZD940BO/GkyIhrr0ph5ShuEY6cVkfGX/
9fEQR7WUH0PwNSNWZZsJ8f/t9cDZzia9xV8lxt91UhFTgZYLtmRx35DlGP/9L8jCEEPZRiR4Q+WA
9HY4iAiU94G3Lxqj3Zn0vlT4qx9f0eErOPqK+MUUA5hx8ozpeTuGHrRYjcNhWDRYRdaaQh+t5CB7
FbWRhJ2ngb+lSTd4fImM5+CPxjJql8E0ziCeUeDtbE0XzALe1wi6htDzYXwH1rKL2OMKcrdSon5w
Oz35PmrNSAdO/pxNZk5QmyLa1kgPLmVHtxItn4jXuB+WoSVcF3GkLCEFROtsiMU1Ro72SfaBr5oT
O5aPb8A7s+YAFaISM1vpj218yN0hsRUSETxlE6wmg9Rzisa8jcouW3w81DtPA/iqeRwiB+jezueO
VxNUaRJfgdtBeV/08LX7ap+u8oKo2aIdCI0cJ/D9JcGjH48q0Xo+fghnDAKoLlTWzKSjdwpvZ/bY
eTIsilGUOQSYAdVIREJrS++KZY+/xDGCli6a38uLKZUMXrIyr2WKF5SVcYtEY5NvP/5Qv911bOLK
vMaRBcHRTT+a2bpR5tJAUPsipVawryWCcOVc7VeFzn7z46F+e2YZitMc0heKoMQVzj9/ddeLKOn0
yBBJEB0hPXtJ/uxBabRFg5QtqlOKLcTmjemlP16zf4kj0uZLePNgMS42XBwMrLCIbuYC3KtxBX8q
yRG2hkVVsFmwO6ut7gpVEJ4iHE1PekBYopfm5bPRJjQRYjm6qKEspM7UYxWytcjzVu1UFRwRwyID
ouRPwq3XtN6l3ur6E4Gggg9qvBa2ZoBIlXghVc2wIBleto6RiqROWE/4w5WwvCrAuua2OJj5ngzC
7L5R8BQmVuUl16JpVjhMmQ/9SpQy5MBVNIX6NqGTQGMWA3SGNAXf0HI6kBTkA1VhPBAW1JAO3cos
FO+m7KpodleFIVDfZAImLEajceONHfEzVpLFzULvvPrLlACN+CFQ+cs7Pb9EfrvRvMd4slBe/EbQ
yvChRaYuEE2Ua2ZkT4Z2qejCvaZ2nI/Hqk9OPMZHlVP2ZSKYA9givJdVShFHKguSNJVGz9moTjLZ
z4ZaPbaRJW0mbQw3JA9ITqpiVZUFJTlXM/OUhv+d6QxjAaIWUCrKyvrRdI5FvY8BFpCONE6di9rK
34YaXU41VbVdOaoDXJ5W31qDcmpv+tvyxXWzbOFS4MUDbO3oZa7HlsQdtRg5xxrctDVITXOQXMqQ
41IRtfGLSIzyieX5nS9Xm5n8KhYRAyf5vJC8eooCS6GSUpCtiQrrEjLzVTPJ4XU2qs3CaPr0xFr5
zrLEaIphIO1B3D3vCV+PpiNikaIey1sQNp0rarWMeAMMK2hI44fu/x/RJZGZGn8tqzoLqzZ7wOGT
NWEzbp7/899/2n7mv/Zz802AA98nuXC8BmefPs/YTyGV8YluBMBAoh1+hFD+2nxbs/qKVyfqFrw/
c5nvz+aI8YnnkToi8RIIG9mY/53Nt3Iw9rxaUvhEEMMs9nkSYQ28pOZX6qtZZxAKGykSCpfEiLVD
W2JDrwMaaOch3kuy6TlTRCVxfTXyrb0qgO5dx2lFdx+5owdXpkd2UpNoWeYmfnoj6Mx1g9cW+FwX
bZD15byBBJkWB1QWye+vhDCdmu9KjD01WkwYaTVO3VjtnFYXZMj+8bZn+XamrumeZE/zsIiDpLUD
S29Xei8re8NCFxE00O+UgLIUPZABYUGroirl/GuN0UU01enK9GNcpRoOTZ4D4OdxEYOCb+TvkShV
uOIKHIqa0vguzkRItWP6QozQt479wdw8Nte5GSOjSGM9cuqmk7Dh8QJ/0tU8q6iOWY/SEFurqK3V
Va1N5T5Mx9iZMlOmaz119UVGF/SCWPTga8E/dL7tqunMzViG8TNR2ZSfClMmjJ1cenZKRHqXNSpV
+gfFvoh4MVEkKYxbr5faxo68YeeXenqh9oq0ksEhFWQCpB05lfEXL9ZGu0000hRrtXFlUt2x/Rub
YJIfUIi1fPACvbLnF/LFWEzeA9TZuXYGz702pQGWgu5nWNxb2uiZSXIMItlVN2o30CIn1R55n5Lg
mwWhkwLr38tTVm2yYJSZHLMyWTCKh2CwlmJfDjd6n1tXoupbl8GIAxEn7Q5fI/lkgXApp4K+a+J0
9B0prM/QuF3GBvWnhAye2sGkWmxkqbjMw7C0ozjdq3lAuywMhYUsRyMv2T7eeGLAbErLolmpnUUh
LIUFp2T5smst6mOGoOovY9JRIcSBrCEiidvapcgg37VRryxLylO216jxum+L3o3V1t9ym+jl+Za2
0GAx2L6goRQhCGXdZYSV0zDctCpEaUMjEhCKh6h8iZvie9oqwpfGz/ItxcKVKsjFSjD1bZ6b4QVk
EkN2VG1cZdWQkJOejuj7YYzJRb2NxrqAdpA02F817XMja6AFxLqI1nnn3VvkWiBJqVICWUSruKp9
6yz1GvIcwlKmaNxI1rWuyI4QyuqVINYoYhpTP+uE0LuHsdFuxMpKr/VAUC5I2ELBEEEraII2csQI
96itmiYqXa3xvlMOFM4kEllWhhBz5pazVKqhhvOesaYuhdOd+cpDKaSkgqpjDHyRg9m3cIqpF/A+
VgphqUg1EqsmLqbrmWOrOmxKkl1pWp659YKwTbaIotTxvCCxsXgpgqoK9oNv9uS21kQ6hAArJgVx
StN1BPgFoQzScczHOd+xAusJJJKMblGM3cAjOGR0TPbqwk1ulklHnbFXu3Mepqa+jTxFrC+sgfXN
LVQ5EG5is/L4xSFidPPR/4GP7n+wpH+ApVODCpyqNl55FR/Y0zyycKjHJJJ1tzrwqf0Dq7qYsdX+
gWAdpNqlOUOtfWVK3GgGXYOn6Jcs7RmyjhmEPc5IbGuGY49QssMGXLYxg7ObA0MbRrH+VT6QtesZ
sj2IBrxtf0Zvo/eBwj0WCaX6A5t7pG30uRWL+rM/o7vHrq/WRVlr59WB7N3/oHzPwO/0wP42Zgy4
PgPBW6+CDV7MmPA0JT/rQA73y/4unmHi2owVbw6E8WqGjSszdlz18m/TDCIfZiR5McPJ2dgyg+ay
vQW5vDkwzPsZZz7l/udiBpyD+cO6Hsdee5UfCOjMFMR8NF0Mp2xBpE/mcBEeqOmgwHx2UvKympHq
9B/0tZReV6Z4rszE9UjIUZHOFPYUHDuty7NsUEc3mUHtANtDwO36THCvGtHcjTPVvZ/Gm6DnqSyB
E3yLDvB3sZDnRgm8dFLh2oFotWbmxMsHZLw/0+MJMe4QS0KUrw9wedEDsxDPxPkYZz7bX05KaVOQ
EORDq5kJ9d7Mqk8P2PpXu4TLH6/X14bvo83XAfLMppaIqDl3D97c25euTpO2tDoJqJ1v8WqrTaZ1
6s4F9o/HOSp7/RzHgLskE0vNZvbtOKWYljFieYBeVBQ6oblQkubErvX9S/k1xNE+cvSLTBVG7BKz
INGSQjuuhttCPeV8PNocH64E16uhaCR+EM16dCW/mN9dgzzWLCB9Y3YcbUGqYkdAtnhie/y7a2WG
fhu0RedDALvxo68oov3oNVI453nfdO25ae7VLHX76yJtHK8CdQgvKJFOkE5/9wy+HfXwqV7txqqp
ispRh+YI3cbB8YuSJI3cKBUXETxove43g64sZigIg2e8uGJ98fGUOTr6/LjReGeozAOA+y3HeIpC
Xm14gxZVc1/lX2TwF7O6i92KW/ndCUcwm9U3B9rDaOyNLcqZsK4PHO7Xu09lGNOqawSQoH20zGa5
h2ysCtVzeUGg4lVdIDiOUU2Okj57ifQQnyrbvveEvP4AR9N3qKe0wwwDWwleVVcQuxX2p7zb7z0i
HOxo8ouYI6TDFvzVl5oTlG5J8341mCZXC+1Db1E78b0diixvNvI/wfGUXwxwAnMp//WtzLyYwkAF
4zTOQzeT07vARIIpEWBFH9AKw9QRquy7THgmCCcnYE9vW2k+d6c6X9zT9gLW4n2ZhTt+dYYs5MRS
9N4DRdGV3QnJpbImH/d7Jg96/5TxpheifFflKTYlYeH3w7OhjPs+LlbZ8JC3vSMZwomnar7yozvz
ZuSjOkLYUmAKS0Ymw24R0ykmneEz3gZnQmWZe6jHp85mhp6Y3Efli3luU/5UqGeDw4Plf3Syqgoz
032r6RYg5ZeJ8q0eXtJOOWuLjnTNjLC97ETJ/p1HF40bp0wYIhpizKM10oyG0CzIgVgoPh6GKtl0
qNjjsN20umwnqrb6eKV4b7FilcAHBMjN4Iw6f55X85oTlRf3IrhUS+6uJRnrBgw6SCzCPQEl+Ezv
8M65HYlw/GDW6AYnrvf4e+X8yypLOZ8yBg0X8ag6NZRVOuYF3HEKuQvk9aF/Y2arPNxpfbTqSUH2
Xj6+4uMH+TAg0xdMMyrH3zyFUl6xpQK+vhgV9L02ouY+O1EtPn7PHQ9xtB5VVherHM0YAhgRBiY2
dW5unBjkeGYeD3L0xY1jhlFoHsQX115Lsy1T+mUanIMVcnsZ4F2vCScwhcdz83jIo2cws4YszGqG
NKxtEi1VQuzSXZY9i219YqF59w5Si9bm9E1wlkfroAaR3RArvqS0vS6khe4/CfFWO8nsefeCfg1z
qIm/mvzIIxGiDPNcSFdqGDp6cj3gKUvvreLbx7Pu0Jx8vX5BQpXFuUQzQ7moCh1dkd6Jg9gmeb1I
CbgRYpT1coFrI702SPHJI0mwo7Y4JxDJAz44bGIp8Owkk2UnSgwEU6eIk79f+fxxZpaNSi+Z9IG3
j700NkZgJkW9ELQYy6jbRsh5UFN+HusTK+ipkY4mjZWNnPxA6y2yAflZLVz7Rmt3PtKltFzH8akF
7dRwR/e5y1JPVLusnrt/ZK1VNPPQ85ApKmziRF528c9AjP9/hVEaA7AAR3BzQfNf5+FTldf59+bf
nCrvnxFLV08vz/+2gEb3FKSUIOv/mEf+9Rfe/rH+r8Of/Zd8VhO8+cPiUL68al+q8fqlbpPmj3b+
/H/+3/7wZxH0dixe/vPfH57TMHPDuuGzNWz6fiuQSnyXf11X3bXJy3//rxNuVRQNfxZZZRSTCttI
CYSSTBWTV8GPIqssoXDAr0pvSmU7T+jaryKrTmVWIQuXdxi0AoPV/g8BujYL2tmlIJlgBwxA+O/U
WI9eU3hT8YWQeKKbhoHW4rjSLso+vEqjbRYc5zH0y5yBJ2pzMdvcZd2J0plqkVGrt2RRUc9U169u
3DtHzaNJ/WN0mbK0rOvsM4+ZzkJL4yxM6CFADmvAsY4KGnS93raiVi3CpJcWlVaf2lVzj97uuX4O
i7rfpGvElvdokYjNRCsoJ5SLzpQm6lgR5p6w0HHlJFZgENhE0ekODVTqO42ZaQqCfAH5dRkozTaw
SpNwtwrj72okhRHgQpgZyQqCHOVKoZ+Kp34cwjsM+nnJhhpXbk3cJYpPU7ceJ3Y/GM6p2jkV1dXv
Xt8Pu7HspmchUmoZw79X3Iq51Ju2Vk4RpbFiRMLfa1G31aBQ1uuxTIS1PorIRYNQJ7OXQvdEQdac
vK81ARgP1v8h70yS41ayLr2hhAx9Mw1Exwj2FEVJE5g6ou/dAQcWUhuqjdUHPr1MMcQkf5XVoMze
IM3SkimCgQDcr997zndIHTVXCLfBkUZWW8J6bbMb5lXale019l0flykgitb14N8V5ac2HQm3rHK6
TivyHxcZ6mR4mCadoTJX9WhHIAnVhBWq02PTCS2cLLS9RETcRd8LyI1VNYnP9Niyh0T6uDm9SFvS
gW2/a1dpl8m9hwlThlNv4a9HLUtB6010ifWc9rEKCvkxNWWJWcgorHuaXEw1aseYLusnYPu8sNsJ
KgfjXj4h3ZnygXdPSB0Yd3UhSuNx+W9gyHTU4qlnXVixvnCONKeC0/OUvD5OCzMqkkOZhh0uQ8ov
11YEixqTs6+kCaIxX/KLCXvu967VeOUa0qP0VvQZnTmcPOkOIYgr5gR8HeW0l0HO/8JbQTR9DoI4
2/qJW2ln5TglWWj2XYcbDNPCtdbQ7baD1lNkomYYsl0c0/Qlda3dQAFlnDu6cHbsNn2fYztxV33c
BPj0CnOR90lK2PUYJC3gWPY1dIRLpLped0Bsijjle6TjwK1trSKhGrPSHD+kYSucd6URiC9B52X6
n+17Ty/PotZiVULoy6JxssPKWJuAknab0cjKs6Jirqv3drYJ9Dl/9CCI3oADG//slLRcdJl2op4w
zKdDxPOLRlmR+XneYAJrHeSXae3s02ZCiKI1zVUdVeNGLIzEIDblNp4b64116qRse7o84Sc6AESE
GyyYzy8vSe/Fmjt0m1Lg7xCaFp+LJgiQDnvGxmxn/ez1dfH09PLXBRfQPcNtjmjuyfHMS0SWmebY
bQxArqFKY+9Au7ENG+W65xWBc6HsO0GUkd2icxZ2hBGmYJ3KhfmHU/3lzj85lGyQTQuy5PlH57nC
FZrwdU/emB29hVeQCKE+ELK3KFLUW7f6KcPol4Lyr4+OHAVqIM4s//TghAXHrSqUzaharWBbla6z
kRMkzbnp0pu5Tz8EWUWCY5KWWxQbrQf7GKO/Pxtin+A5tvPovhsBdogRt5+HoGPlqNHZiwhfam8R
/shZr2aM6Dccte0u9DvtezDgQWpnIYBTus2XFsvuDnzA9MZj9OLXSt/Kt7wloY1ot+c3M9dUQYxg
TxxqOd6z9/nYFz0AxhlxwAKxD1Jm0z3PYnRPvt6pVTYyGAImLN84nJ6cFZ/uMX4P6nbyfpdi+fnf
YVqaN3elQ+3qeNN1WpGcoIbsS5ThjX79SX7pSg4tSgBtpLEQwfX8SlpQ6ck4gMUqYy+4sEezRtsV
BXsCatLN65d6oZjAyOItQkp0jjw8zy9laItnwq3FJuiMkrxUJGqFPhn3unTlGgy9fd8GqJdfv+iL
nw+ePq0jfOaoUJ5fVERJ66V6KzaqK6qtnHV1CHxrPBst/HivX+qlRWjZAtCaIEhF3vr8Uq0VV1NG
5bApirbdNCiCcOSLCUW+DIjVEW8ZVl/6aLQFEUDz8XQYoM+vBwgYvLHl9pu2G8at9BysCgtJITIZ
vr/+0U77b08PJCpgF8oshiP7VP1HP1sTfZKIDalPJkTisdnHleuSY+YDD7AxEubADcPcE+15ahCo
JUjUeuNs/iQYOl153ADemUkak/mbBHNuwKBOmC03cYUMr3WaYR+7U0atlEMjo0ahEEAGb2qafJ/r
SbyPvGrYT2nS7/Okp/grmujeHrT+nun8gyg7LZQGsekiTvPt2Iz6zmImd0yiIroSid5TUZTjZ4zc
wKUHg7DVzp43pjd0HaYfZul248WrzCIOWLUJ/vYkOrMNLAgJJyb4W9HMILsl5ahus21fFF8NZ5yu
A1v84H323njOXzgnBOzA0D15BHmfTzakyOyj1gxkT1MpNy4CX50rSzeug6pKrhQeois91awvpDFX
W6tSwRsL5wubQoDy1qW3hcAMQfbJs8gIcqL1FbFwJjla37KMqNV6996VeXWF4yQ61lG7ADPK/s4r
B7GOSF/EPFQxuOy7/iGoGA8AgCsvmW21m7KqA5ZZP901nQZ3pkK0kUXCeaQY/pQqu9xWeY0AZJoe
cKfbuMQwmDpaMiPec9o3FuPTOQMPP6pITMjs9WwNpHc+f9Eqy+0S/BvtJiO+iMKN+IGySQe4/FbB
I1NNIR5Y8Mh4WbfzEDTbvh2IMWia/SBN9en1V/H3VSYg3pUcMsvmDcAz/fyPsZreaDS0DxvPqvIQ
5g0NuKhkHJ/6JY6Vunqr1HnxggHid4MZAf7nkydrIM8i8/2i35gEo4R+j7vNHcQhzR1tI4VRXlvD
4JzniCJWMME+RJaZbbsyuNO9bKszSsXzU/ePQkRq+b6869dvxwtbNveDYpeQP+LocH0/vx8Ompte
Ofx5kiHBZ6Sa8txsWXv8SpbnDYnFq8GZQljjt44z6BdqGuZV1pkPr/8ZyyPwfGnibE4pRjcZzRGU
1ed/RSaLTB8lDmPdJ/+inOMO/AKHyjqOPuTD9HEYTHUwne4t9ezye3+9LtuMDiqLyEnqMdMyly/v
l0Yi2cIaOmVkr0a9RKPSjViRKKa98Qycfrqnq6DvWobOi3P05BHgbA1rR+Zyw3gcCRGaqZBJY4An
LkrOLEsNWy+eQTtMRf9GefLb18ulWVLsZe+mtkW48PwDopxtOTnQgfALLz436Rru0WibdOmNfo2P
CVpURDRE61j1wSkbZ2u3kQk6R413r3/Dpwvs0x/iOhRJrAH0LU+OGAOpiiSolBRKUyd2hFnXRN3m
CUFvOrqBEk7ghr0fSrBeT/9XNwG1H9Ugoy8U4c9vwiBlbZYxTSCSpOdtZKc/dKqpXV5qZGr7EHBU
Qb+xINTza+dk97Y+5leaMRRvPAbLq3TysNEKYkREshZ6Z+9kZEL+S5QGDd+FE0O4CUp3vKy7pL+O
jCnZitZ1VhrKhzc+/EupaQb3fUFX86j/1sAuUi/W47wRm9TuzEth2fmFrUcweChTQtNMk7DMEP8U
og72nT+6ZJlghreSqdqrBomYS1Gwz0Rv3lCyFQ901KxNlRT1LiitYZtXugIsmXBCiatiQ4+Hh8mf
8+vAwidpDKm3ieoI4pWs4jNAjvraNQf1+PqzdbrELs8Wc2wC63DqcrQ6ubEKZ19RlRnjAN0SYSsg
g/IIOvuu0Pp95zrFt9ev99IX6bNLOzQoXRsf+fPnqermOKpNVo15TMpjb6UCPpQPKjJxviJtxEyJ
XfqN7/ElewVqFbJCeZnZRayTh3hEjTVrS0hON+ID7SNTocyJ0i1WGCiU7mjtVZHbeDw6cQl+SGdN
gdaWuE6/dVPDuJZd3c1vlJQvvdSLgtVf6CIsoieri2ELORP8QH/TckFINogEat/NLzCaEoQkZ1gf
up/M61TTk22WEyj3+hfx8k0h8mxZV/CWnZYW5BSrVDqV2DTefLRg22D7klGoOal3m+aDtbWn0bmW
rpvvHGKXSFTy7fVQE0OURbFzBr42fWNg9MKOwphosTrRygHgeLKfjoFTSNMSnNJmMdynqerXpnSd
+zc++G+uDydAf2wy22b2Sxv9ZMNMq6FwRDD3G7ejkAvsKkcqWZJf2cfoI+shzCwNhIXqV6aJES5R
0vrz1YxW1dI+QcLOl3/yEhAAPnVMu3gei8w9ZsBBQ7/q+13KvHkjKpMU6bb/w/ki4wU+NsrsZR6H
Gsk92a/ZWwi5I3FtQ2tSriB6G3AdYZvlXpRC6RqHN5IMXnrATBrsyw7qcsL3Tt46v8eIiYFWbAjN
WjSbqKRV5H6PqxZHD5mX/WZIu+KYgfpgWmw4H+whoe2AlmKtg/naTgENiNe/+xdWH/4kh6wn7rrJ
sv589RFDS4yxmMVGk7PYTbVR7hHw6ptCG/xr00Dc0QXddPP6RV8oYXjHTYijZEBDFD65D2ioU71w
2EL7BRgmpeWslS2KVec72re4Ab6nV+alh8vzrWPri1fGkkFDCd4oFeLzj8sU0nOJjhKbGvzgWUeR
qlf2fN7o7fhJkrZL4lUbvfeKKH5jcXnpwjSzlhYdxlLkDs8vPAjTRBs7UjqhKV5ZdRAfHESzd1Ds
bTgDEtKVVQLlIN7l49PN/n83mnw2avz/arbI+/nLg/Wbdfp//69e/Oh6uaRgXsgq/ZY2Xwqay78P
KZ9+0U+MC5Znht2ckKkcWVSXHu1PF4f9bnkkl8mawyLkLqPHvy3U1jtsU5xoYN4u5Jdl9vj3hNF8
R5MJCzVTS4IVqRj+ZML4u/bLx7tBR44BjMGr8VtDN1K+5tlou0eacEey+wYYzVkN/9DRDPvgemN9
4zqle230vK6xEypj2lf4q0Ikhcl97WkkC04xBjhNMwBh6vO8bfEeb2fmhztDxOKNBeQ3TcOSWWNi
VHSXZZtT8Mkr1RNsXOqm1q+Bq5ISDIhANxsOW+1YXTD4XjcuxrrKSrrzMi1zhKUFU695StLDnGgE
G2ozev++Ld7Y1E4aclDDWdEYFqOhwsvNt/P8hUN7nnXWCKkPu4FxlkT2tsP1fOxUvv/lmXthLAtI
l1/1SynOpRg+UC7yHwStaBCfX6q3GfJMsyXW7TBY1xkB5Q/WEH9LaNM9ePW86Ldn5Loro1dzheQ0
N64CfQAm6hcj4XTufBZ4Q7Fpy55TKfyaxBbJWii1LwI5r0cRBBvpAIzsKqVCP5+uB8f9NGkOTBc3
XlupM66TyQG9MmvuJheuBP1VZWvdrq2dsP33bYStAjg0v9jM2cMNjTA8mQimcWNGAkNRTO7XvjNu
TBwN36VhRRkBdiRyrlSLYDTrAJj5kuAVVT99VdHaJOsy8YPPTioAa3X20e+69YBBRWjdlb4MKnGR
Yqwuk2PnyRkKrSydT5mvH8l7ZAZj5bB0kvEwmdOkr6q2sW4EfcOc/ESFcHMZJbfD18I2d33n7kp8
x62hD4jCybtqVHysA+e+ThrRr10IkCps84EMbnfsL/qqvyg6DDUWRw0jnHKwZz5Id9wpxTzjFwZD
KmRxUdjaXZfKcmvqDJnn1oaSWwsfzfxjXOTfDdGfa3EysCU1TVgW8HNzhVK4W+Ed3+je0nXs2ns6
TVew5cPC07JdM/dyZcoMXUZbklTDaJRpBTWbH5puBFTHqb3pA6w4/7HOhxrsSaVb3N6hdS69Apkw
M1yPXDv+5h3Y+dQOl4TLudRnbn9sQw9SNfvieiRILAqSH3gllh+AqB4K2D7ttyjC9uIxGImL+kvF
zGKd1JO3bnJCw0l/a2Cxkic6r3z9pvXgIWt3zne6Bw64SAxA90Lc+IM8Kq8/k44elma0ztOjF0dH
u+sgLZUk1EGKiQTB2J67cQypDTs5+UrtJMFmA7zg9Bg1EO8Dwi/wHaAgVJ/bnm+T2E1CWmXJPydY
h4DBy7GD/hvod2njf+uJPGfkbK40t2Vy7gwpz1o9e320xb9SuWuoTGWIwNR9jNxUT3FY6UZoehNP
0uRbuyKw5EUwFdYjAmR9XWdWfaMzVt1nmbhuLXrzZ3nfAJJ0OZDO4Hjz1lpH9ULo76KVkSgHoL51
xKOZ3dZUnlk6D6HhRh84/UP7DB5yVB2d4z6mffp5SCpjze0z1tC2jdCe7fNWlR4fGo6VJj2izXPM
a7imgNbMM/IjOAI8F46Gm0fBBqzVZydRXwKcD42WeeBs6JuUUArzsTWPZumLc0MoZv+yuo18g/YG
Pe+V4TZqHRnuR9l4ZzoQmDwzzyqnrLdNn4orhsHafvQY4oiAP70u8So5tL3rSx0Xn2xlfgAm7v6g
Vx18SKAGrFkJDsgJyLmMHQGmNRAfMGzkX8cpcA4JDrlqXZVM2pTfpXeNnQcgb+J4o2m18aGDP7Kr
ODGsxJBY4Ia6pNiQG0ko5gLtQPzgW0B8JjpSD6pUzcGM5gCpmynvJk22RxOH4dqrq+BgNl10Hmdk
1duaJUm5I8yzxCW474LCP0y1xk0k0KG9Io7A27b1Uzp8rdZJ4+4zWX81mTigHfiAhgCrXHlBBbb1
qybfyciN+H5n7axtzUONXuXANthMK48tagv+mWTIrnXW0J7GYtXEzbRLzfoundLP+pzuRh1Ma1R3
t2KsvtrKJpOJSOAuJOezPqu5lVunSYiwcXVYrP+Yeo1pxy9752/1Gg2o/0F0wdMv+em41d+xqy6C
K05N7K7s8T9LNf8dglDEXnQhGXWgyvpPqea8Q5rF0Y5YcYcZ41Lf/V2q2ZRqHr36nybdPzPcPp1S
nm37XNclsg97FNEXzm+WHDATFue1lI1HUZ/JZBIGqMYmP6pUWyuGnVDRUE8R06mSayOIUmboZrrW
XPM6pUOsr2aNM8Aqpe/x4NkD0M1R68B1z769Rcdj3VtWJA9FaRmPVdoRJJlgLSpM3pgaYp0V5N+D
yd4R7eof9CiIacGW002uOWEDWsGV1mYEbzA3eYrLMP7qpeXFSANvZbcq3xYGwSKJG4hdwaaz1eY0
uXO8wcdk4ClYVKpXVbYBxm5/9pM0b65NBrdbQwZCW41TVFpX4KvfT5Z+HSfE6grry1zLg5D59yyX
66JBiJE6gmQFM4XK5x+T5XTbTcQcYBQJB7qLxb5E0mCdS2qHlTmPPimWCb7lxXM7njUDfauR/h5k
/tyMp0VXldLsZrb5FzKVrQpgWdP0cNe9Eez+5BSdD+p7AorSJFwizXbmENf4EHpf03CYdhrpqn0+
UD8kdq4/dEhBfbAHLNZ4JRJXr1hV82MTayr7q7f1TziEsWC/9lLf5T+K4sej+B+oPJdf9PPFNt5x
ZKINQiuZ3ssiy/z7zYZAzEu7eA7JH1kagb++2RT1AfoBxzMWLxeLzX/ebJNRCIczpKPwlPjR38LX
nxU859r/yubgz/q1nmfEiCEa7w2DfE5GdAOf1/OeDqAV9Hu+IQbd2CDspEaO3Qi8DhBNp8/1LYY1
h/xh2b7VIQqWs8Ivi8oy3oS/bHFgoRfDgfOkJyXwKwD3ifKNPbOUkZzXY1bGlc7W2qWVlGst6d2Y
niQlADbZ6lDEhvoERiM92HGtbqLKxo+bKW380mh2/dg2pC5va7CYHahMO69Wc9H1Nz08kLtIRvlZ
p0r56MzCuk061fxQTV2hn8vEQHpQNX2Zk8Cew8Z+DAC2UF22HDUBMSrhr/S50uR6tif/vk1yauWk
imEXBvl0MIy+TtbIVgADtI2LktH3vD6ADTp315WpJmCklsgG/Nl61d04rT+mhzTzOewGDSKKIDOo
zOuh2ic+AvlWq/utpIPyRbdF8KjLVpnbdir8ESj46MFqFlhw6CyTzdH4kWjWaZf41cZo3IGDVDDW
CJzbAMahTzhICork6DgVWfFyzv1t18feTdTVMyAEpvlNaLWDdTb2dmuEbeU0577QxPt81OZvRj4g
X6fOzrdVVY15KPPBu/B6vLRnc+Yy8jZlyhGLnoXzUAKJitb+6Ml9Z9TxwWIeei4yf1e6FetNn43X
OsTNPo4qbdf3TGvHaCIxo5S9S9q69EuqWHQ6a2nNjNx9KynLy4HCCtghOJ5mWHs2B5d7AAqBhL3v
tcqCYym9iBSYpM6cG/JhqPzCIXKt4siT7i2F/bLwunr6yLabbFQ6lAe3LxOLY9uythvLMh8pEAYf
x6ctIH/aDgr19DTCX4YZw9J8Pj9tOJOKxWX9tDc5dWU8eq3Xm6ts2dA0zvlEHyPHYp/z9Gu+pq/V
PAxfocraZ+PT7jiyT9bLhmn2c2+sOTOKaMXf0UcrCA2O/sm3lIiPOSOmaGU+reJRzn0Phw4t65ZO
DQK71ojKidCg6IOCztRdYZ7K51vwDdU3X/PnT8x5rXnnS6/ZiyfrfF/08TWUr3LaLuLb67yrrfmO
fq+4wxzQfyrdj0Q18BaMyVhfOkOjktCRcgLm7HSwp0UyuDRi5slcS4/zk9e05kz0Yz7imwIhbIdx
RCY1ZxHZbjulJ2HHiRqBxBLNY1s5XlDa2vk3M2+TFuh2Yt4hFr/jxJvfpsIrMzjR2Lw3lkmTZE1V
2jV7f4z1lmOkASSzq7RV0iTbuOE4ORdGooUiX1SvgR0NHzWs5HsVl7SQf1nWf66Svzqdf5v+sjTR
LmdtgvAITs49GYzBxhbkRZH0lrldvE8BsIc985zPY9LaKH44V2lzPoUF8LRdMZXONlBpd8YM9a0m
7mnP+ukPYeiJXQyyD8DB5+szQABvTKOg3GB3bHg7suRiykq43bKPjlljgRYN8vyNBu5pl2dZmen8
obiyuS4l6cnKPNRN5pswSzce8omdVTj5hQI8R+5Kah7yoEJpAH58NbDW7vqZMVqKOuosZXyyKu30
zE8DwE4zFInZhM+AMIMX28gPDGmx9A2gRImiSMNCWfW6H73sz1xbT389HTF2RxylUIJO/vqe1yHo
Y/KiJjN1dioykv1kDOVOU2TqwJLJOaF23Rs9uKWp/Wwzw3ex8KbQKtAY/K3Pb4NsV7k15RvhxFdU
cVex+vD6Q/nbo7BcIcDbvcwR6KufbNXGYDYDkXP5Rqsos1cxqTYDDwJxS8TPPV3qn1DCke/2y239
7Vy2qqngvk4xbfS8LktZ/d5Af/oNPxvo5js2boBFdHvp+j65YX+eysx3LLn49NCloE36pXRzACTR
Wl/OaiZmMwSS/y7d+BH2H/7fyDiYQDEb+5PSDVP/82cOGylOXQtMAlBN1qtT4ScG4TGdYh1XQAkD
a2SRQjT8Keq+EfG7rYl9EcCFdvUs0+9mHI93YpATRRVpBeVaZ96UamLLrBC8+JUMqjDrj/jI192g
tvkYgP7J79viprSbs8L+sOj6BwzHZWiCWlkzFGdzABBNRuLntLkc6hmbCJYdD9hFmm5g9tHuFXvh
Gl8mf7RJ4/HFlW80NrB26QKrs+5pt2mrFgz6PJYOJ0vn0ZViHTc4wPOWwLDxgy3Fty75onU6/Ztd
TuyLn1mfGFgp2NNtfDdl3VkQWVf0rMEbDd3WZaQ45+JzrM1w/YbHIRuYJIZ5K99zcA3TrFy7pb3X
I0lrcf7aUDEYsbFLi45gmYQ+20d6ztsF0FRCk0rEeWF37W4cEdybWoIMe2rLjebOVBM1qTMO4UvI
y5QEhJn7ZwKWS55493ap/dB6F3sOLqB0qne6r257c9qO8otu5W1oNV21aYaRl7iuw5yQsE1iN2EP
jef9pJL51mwSumV6SYGh+1vpfEus+ht5rgdH3A4ONCEAekfhXVYty8F42+n+2sm6z85yMo79DAFJ
FHyfZnOf8TXrjEmi2AIjLcW969LGLjwr2DVD5odWDEVkiqzP7jwOmxbzQDhnwllbmi3OGu7P56i4
r7lwOjx0RGc5EYdMb3arcGzS5ugigV11+56UwrH2L8axduhXodKbgR9FVnnbBH6yo6PKbLV0Dro1
3PoNUZx11GyJ9LyUjtcvqWjRrg7g73gGSPqp3Grs8HmkSpSz/seWTI3BMj/WjrrXej209WrtOfBW
iR7yRbCSWbnNBhUmdPpgtWwnT6yFPuxiqT5rbk+pJW5NFTmXjcb3RAHUolzMxAMP3UrFtMnJwVIT
BPq5tyjV1d6PaZtf0ZUgZI5OGsj4rL4QmfONA9772rV4Cxhq7sygCDklwTfqVySjbQGSfkq86t5V
VUO15X1NZ+MnK/OfsDBD23xtYV7XXS1+vEKGXv75z1XZfQdzw2IXxKCgLwqaf5+o7Xd0dVmtF587
Qt4FR/33WNN+RzGAYdLFPclPl8nV3ydq6x2JPmiHmURCIcBy+EfL8lN19EspQNONX0Mrz/A8/M88
FM9rNoImemDlyNXNqTKHddm5UC8dk/zlXWT1IN9XCocbnaI+YWyADgwCp1dNyapy2gyN+TxnoW/H
hE2Ndo5oIKtB7a6R6TX3KggaM4yaQNa7SivI1xtq2vh3GgMgv13V/ThQG6tOUH+kMIAuE8+PvumQ
7uJb8GpYZtppgbUF89yO36vZttYVnBYL9gYMVhmEttvPdogQ52CkXNlhs0BmLtvhO8ivQ5PHH/Um
u85wT4xl9ZAU9JG8TOyQ1byfgq/kUkAKzn842dLBM/fQvDaJ3xNdpvecF6KL0XeZ0wpe+Trk8Lyz
0mpnl8GnAEukbRW4tap8H08PSUI2ZkZYZpasVUYSneNy+JDZBwuol4WNMYHyUlSpxkDIuyrKW60g
tZvVQ5SXU57f6zlRFtCzC1BvRbN2mS5u4yhdT0vuHRmSovRD3W6+S7IzIIldCJ1ckNmsb4XjntV+
8DAgVTBlvR96Nw0tW9sluq5WcYuzusJmsXMxEYIWtR0Z2pKFhfS/xGrWtqeCs0Y5R713/Y07Ow+V
LK71KR3B8RFM7E+XoLF2owpWaZbtB8NfVWn0JXPsY7VYCNI2O7rjtC1iMz8owd3Us/JuqmbyIsb0
qNTUnfVTeV0YdBtQjvu3hW1gup6P2ZBM29QfxSMR0taan5WI+ZSGuAgkW5fm75NaMK6GvxpUF1Hc
AtSyGVbyuO2ShC4px92Ej2sO4VRBR83H+2Hy47XZfeJl69S+qameTTC8VlCfR0o/l7LDw5+VdI2i
dBO15I849H3ZLO+imnFdBexj502tuQvQSmYTf080tWpFoylholp9mPlw515TXEojA4iXJIw/5o+d
034f3YAM1lIR4TBTrs998T3qe7n2u/5IMwJ4rWKqMxI96CmDyGsTvF5VXpfR+MMKkruxNs/Gdt4K
yHcrbuuSqsJZ3cxvPTFtOrJsyyY/tGSi6466jRN5jYR+L/osPtcYKa/8zl6z9CRHrc58Zl860zUS
FpM+XhcD7lApqociqG/rPvg0JhYh2K7/6E/Ve0UqqzfHO58SPUkQFfGCy6RB8FJoRFxgWyY/NMNp
2o6MyhCLN1Z+x1R30yjvvHZnImaLPF71TPENY7aytdWXab7xas+AV9KLtrwtahkzB6tGIlDShlNU
RNLpoeiHOHjIZiC7XZ0UaDlbuZdmCSvMG6YkWlMhCVQLxLXQc3N3U67iq16l32yb0Q6QRzsvP+R6
Sv4XsZDt8ED2wxx/zWoQhrFVpF/SYs7drdE1f6kz/xEb2nKw/O80gOsv2Zfilf1s+dc/O8TWOwYr
L50y4AD4toMskgMGexpukP/sZ/47gxdId9BoIOVBzPif/cx9R38YRyoCds7BHEr/aD976gH/sp9h
QWEfwxGIpgvHHj3pk/0sFVXBszdtgrZUICx7mNa66s4y9quVGI0D53j3zplLXu7Mpz1HBA0wD10i
sfxqMtXo7io7V50E6iRs7dHxpuTKMKWiS+tZF2XlSyuAIqCGR1ww5UYNnrM1Ggb8pjKNVVsm8wNA
oGRFzjTz+kzPDkHj3NPESsh/syxK93ZCV5NpXbtGktLdjlk9X9cdNHwX+M1lPxg0FQfhJjimLF7I
lU/zmUYXzi0sL0xA9JYsoid6V8orBRBOINULFDGTQxTt/XxIbthnM1ocrn+w4qHfesoL9pOskCOk
k8fYX3NqtaGZMd0iGjZXvQ4CeVV09j1aS3JMkubWNuYUOA7KgMKnHC3UpO8I6H1PxQKaW1T60RoN
ezPlpCbTn6bIB8C1T+aRFOEhvWxEU4Z9o7uHAZ9c6LWLp7srlfjWBG1GUDCSgs9t6XS7ib1kl/fK
38x1mhzmqCw3kv7iZU+TtePjQR6qBr3bEllLFOlsk/gTVFea7PX73NKTFR1k9nW6a6T5jfp4ViqF
myanz2V2hrYdIIZ99NvUIZ7cbO86ha8qHnEAOi6uICfi1xeVX275lMXemMV87urdx1FvLb6lVPnf
8sFpD1oj5M4xOQ2MNvl1kcZxRLFErVNrYjsAchvOjYtv7Sk0uYzvnFFftNLZsLPaIFuDTbVCexyL
s9jtm3U25/EabGDC6S7Pdm1V6LvcMlDHVJF+REqMtoLPCwDWtx5ApuihOxT9fdxDeUJpF++NOLcv
AywG74cxeuz1+GNatt5ZLAlSHN2KYPOWCX1fNY8IwmnSLifeB+o0s1vZhfZeQzZQGvKKqAXgTv1E
eGJUzvOVnfStz4khTnfplLxHJsFDWusRma/ZA1KQ/Fj6BqqxAOvSMBZ9GGR2cjZZ9dexGOWmHeob
e9KGC2HLS57GeD8soqNqcGYQxJ1Y+mcbr+/Z+NtYj4YbryyhEXTwxTkmejNmDGWb4LwWxLHrQ1O7
0hbwcTos9cgCQ9Zjj+zE2olKfU8CcORfdkA3CwK7rel7uQCVDTT0ocjEmaiwVZUkQ5Y1Vax0jfk2
GK2vti1tupNIR3LnnMReCyAvBF7CyxtD39RGTfK61UEgLoXVfe6KFoRbqCxfu9TNKdrXmoGOYir1
Vh2reCofup4mhZDpfFhUc8Z6kqW6Tdzm479MXI8tTNuJqPWyo+8hS5LbWz+MzSIN/2XhzShiauZN
VlInS46Ood3RYtdJSAj/1ahIpZ6iNeAbeXwuUYczY/bTfe9ATPhlsX+hhXzSrXtaNOEBEHZCtitN
xeXnvxikkrJOgmIwjY2Xt9q+KJFBrXKjcb6kWXGn0S2uGHF75hs4hGUpfr5UI+NmkEfnCUg6ISjP
r+oMoIOhZ5IU3iRxSHnghnoR6Qd4msMbvoqXLuWBUEMOiaz5N45ZoFfCJyBCZyWB5TTNmOJzOUw8
HHa0ef1evngpTCrsc7hHfieYGUFh1MwmN5kX37WQTTeOaPdFjfv2jy9kLrkXyGKRYPCxnt++qoq8
1KLzA7oDcVrsUzHbpOaFcZf9YXQMzwcbvkMmAtwIermnrhTbmiIo7ULfGJL2jKEZ9QEBlfjnlFcU
Hb98eb81cs+BlH//Uvz3Nu7Tv/93w2AZvKMwpi+/tA7+M4K330FYwp8AwWPJrPy1wDKXpEuHXgJ9
AbruyzH/74aB8Y7/L2BMUsAojRjO/EmBdTpsoo3LI8016CZbqOZPKbFjzyyZkXO7jkZ73bTlVkUe
wapqNbUIaWd30y3d0Dg7j3p//3/IO5Mkua20y25IoKFvpgAc3kbPaBgTWAQZRN899BjXUv7aQm5A
G6sDTyVFBZVScVZlMstBZkoMZ7jD3/uae8+1e/XnTqofXp7f8/uTarJBTwzc40hLLqEw4DoSmcPw
cduOzr/3Cv9VbcBw+o8HFPMXxugrI4ZKkun1ez8//X9t241Ctz8o8Esas4RtbsYtv3fZhQFTH33e
8cWc7+zEUlgmy+FjYuvQeXp22omz2L4cShmsiHzxdAS1TR01T84kLc9trXh06wqkzK5scw9XF7WZ
7kxvAkdd2TfWwYgkDPKIOzemEJ5cJpobK4wAawmktlH3u1mSthZDyqK0arfuGgDEaT2iCZbL0Fyu
+24EZqfURTzTunXNY97GErF0Zq4BXyCDb65SpqtyLcEwSqfxaxSxARXaVexI3row1IgD0HrNW2QF
FZVSPJVJvTO65FAty+WSd1/NukelGXpm0myqptjJZA8IbdGGY1PM5taxu4uuL+3NsP6hQXt11Llx
NaEjv0o+j4UJ3D8cVjpTKTZt0ir0dmOPAiG9BnjksfF/tvphBddL2l7U6XJqLP6dYlaEGTj4kurd
yILYiQz1apJCatCIko7pA6V/5wmJuQOaVcn+XERjubXyCjNd1ihl/xH3/BJ5Qi2AJ2EgA9JoP86I
KGOn9xbQ/9u0qdutAxnhoU7Sfj8RkBOoyJ6YdiEHz3ZIEYOlsvZjJMyPSTgN/hAPxTFvJP0pKuTi
iRl/w8uIPL8YWofMVibWum9qZEk2I2kCRmrvhlnR3HI6/y3iqNKOVmcyu1FTFhHM9zvbfJLyKoji
4lCEEyzZsLoj5glUhuRZY7mv1ddFETtyTKPWm3SCiTj7Ub3J8mZxDAbGkjVN2WUvd+UcofRvFN5c
M+QB26lc6Q2qCin6kmopKamV0iz5RpmxtXm4qZuDOdik/sTh0vkFJI8F/YJGcqKkztMSLOkSEea9
dKxzTH24lwTk5B7MBFN4Zu9DXM+tqxQ1j03POBHpin2Zzeb0gniGOq/TdTxFc+J8THL1iQAL6YQC
JluDcPMaITm7rc41yLatXSflfSPDuzIu+7kojkah3yml9WkucobxlKHOhYSit/GJOMj3eplMVYCG
G8E+qYyPyBGWi7xvvqZjpLjsXOpm0yutjuR7qM0ncsX7JzWTXdGK4jaNCMdjzwxsUs+bk+V011pE
0JHTbkW+MM1f9tVgDvejqtxHRvFZSMbnTh/NByKxn6x4DgNtlJ7qvL+RRsPnyd0Q5blTZoUhP/M5
AMW+oCwN+6zDbd9NW9TOduc2amUVl4aOkgCrSPpYmSYTqKmfHmXeQTdV6oeCAz/dj33plJuM6AHi
JIc43ert4Gk2+tqBzlCzjr38FildwbPVbKIZm25UB2mRPYzNHbrePZbNyVVCG01fvksRFErqY1W1
vjMum15y2I6RcGfG2jG0x2Dp2hu9EDus7sww2ywgZDLoDHtrraz4fJa9QR1dIpZTZmHFlmxPhSjz
oMidS1tLr6FuuY5afZZoXYia0F7VyDnVdgwdonROMrkgyZTdmB29ZESwt7UQyNvrqNi7pm68zGSQ
jGfZtcyQdNOxLUBGNdTe6Xwj2XDVaGWPTm58LKvQ9NVoedCa9F5aBPkTSmRt7U4xPaNAsBH1RXKN
b+0tl8KbdsXzx0LRcWWH2kmeEigbyWGKySwPwxQlS0OY6/4XtBaO1FXz4Lc2SOeObN7axiYtB3Fc
BqV020XL5pdmRGxZZawXJwIcSlSLGKC76u/48u/KSe4ghi0rR4oxPVfvewMmmkodzYJgU1Z3DwvH
gjUWhxZR/3f1yJ90AH/6Moxh1vKfhvx9LS7j4jKkoeFl9AYZjGN7xpJuQ7U0//1C/4gZ2upV+u8z
tF//Vz60r8yb/8bzhmb62zANdCZdwupmh8xOgUEV+e+VvSp/UFZE29qvkAOKmuL3YZr5gQLQQGbN
5/VumIaHTnYY4H6TZv9MrfdOJcJqiFLStEiusiktrfflT+p0wBKYTm2kLtmSMbPTwr9jZvxYTrLG
Ak3CaowcJl7s3fqpXRYrgdlYApceXwsJsWHNMkPi5IlJN8KHlPkDUEI3G7/KXb/Lx3b33Wf0Jw++
oq4v8V0byq/J6JHhJC+OvRBs+h9Lyhxdm5X0YbmBH++DMCQ6O2xPZRwdi0jYGwt/U8HFGVeSNwyK
22d5vLU1xnW6k9zrKKCDyhD5oS9q/p7M4HOvgT/5EdR+ebfu71smZoRKS1odGHEVM89PxKYZbdnt
ZHVHjhL1ntlfp11ubZOWUqgCMt75rRjt7DqTpHHexY3tYKMwlZ2SNvdkwIRbaebauNOFLagWpNyh
NmJss1Fbq+l9vbW0ZhcOWiU/a063zIGuFJjo3anXgSX0eSN/mipzBvOb40S8C8fWfB3CWXKuIoIm
lAuQoHL+7DQGefDMQq6l3Hzol0n6nEeLebEwcludT/5cfWWbfnCs2xH681g0m6b7zBz+ZGay1xsR
0Z7mXpbr42zesmRynREp/XK72GgB+g3qCFKlSzYCZIwkh3JUj0ni8FYh+1SUAlCVrrE+CFlx9yvs
jsimXRItI2lTVRB2jAvUmLBP1m4bogELh0DP1qK84FqpYaHP7bSLw9baIsKML51BTrY2N59NPn0C
LXWGAKgZQZMWTQdoQQ4MyYz2dp12/pDx01kbjV9aqIYYX0S73LcJov1Rjm6yMrfdpB/3v1Qj5UkR
mhUSQjPAXHAj6bZn82Gen9F/wpnJCfbd9/GHxvjiJS9+/dePsqbzH/utH9Y+rGvpFUCA0I9Ytv8c
kQpEYtTokM7A5bETV7+dkIbxATUggfTwjjheaeC+dcP8I/5N/oSDWddY4QI/c0K+PzvO+SXrEp6j
YwW+vU8ebUvNyCQrh08gjRJrgW5bzcQ8eJHiIDq1krrzmHOaSFYLlpvYTK1DZPTxl0zBg+nqNim5
ODEG9t30jXtTb4vSk7DPBFkCcAPhTEw6/FADfxgBHBnrYh5emshi4QqlVf+tRfyp5+wbAvuPaOuz
Sv937vVV/VbedeLtrbt4qd//m+vrfftX/5/yrbP8/aunkd/o138V/ze+9fMP+javQa6A/0EBmsCc
YE3d+E12p7HaOjueEObyqDCr+I++Ay8USA04L5aK531den0b15AXzjYMgJq5Pr8ryeedQ+KvHBM/
XOHoYa310TRs8Ab8tz/ebU5PKb1CHXxwdBjVoycCs/5mtPpudswUitYF3fG6EjTpqt6NIRU1wv07
6qM/YA2MdqiMzZzRfKIy7jCUHsxUajTmaTI6OHDffTp/cnevP/oPNzffYtXCjgE4gp7wvb87Tlt2
xgNwYQMQv+pamJixgbgsxdkevf71azHofP9qAGz5qjMmwvyAXvzdL0pY3cQWwx79iecBVFu1PJQQ
b1iDW2lhAucR0yXI9va+zrtpgMk3wRmznSXTTnhls8fGLlK4k6wZAIfmIevIhbzo5BA6CYpCW46r
3Zg2tuGT22eJIwKTdK/MGSvGJCq+zKnZYfRGY6lcxYpKzDI2h0OamEO1r9tpRiy8zHW/iYdMusYn
oPgGbbH9UVkabGRZGlshmXhhB3W/i5vAwM76BGYjVOm20ok+TKsaNH56lmuUJ1OGYKxgfyRXtrus
+3c1UeY7TIEdj9Ichf5w3tcn6rDDUbLu8MtRUV56Ba1CskBYObGki4LwLAOQhCEPlCarPEB28gSa
d1RG9PloCCJ9us+X5G5cFQZaGua7Uh1V114M9Bgj1zmjro/cDPOtFCUlCDNbfR2FPbFvK5lG5fPA
XVxvBCf+K3rnPeT18rmv11mNUARJyTk+FSktL4tYL26J4Iv9Cvf1lv2P+WJrle6TFq4cUWI0DwlD
rWlXdTP+0XgRCFuUEquDhO1bkkLme7nt6atKheJCTw4z+C9aPhQudQlYy+8kZ7xrNTIChRK9YsBN
QcRUOd2t8aisEhsn5xEdRDIGxlmGU4a2mW8QATdbJhPKLonXj63m149re4/rJErcpoNX7s51oQXa
oC1IYR0Eq/WgbScFuASi8c6tyCV6iONeDZiZPGbonewyv7YIJDrgYbxqm1hQ3ajtGCSWlWW8A4k8
RY/IlOpk18zLlF1NBagfC/R0FaZfhDk7Ov5DvPA7hGD44F25W5rkicF/cinhdif9sdDKZZNPyXjT
tuZTKIk3JY/DS91kW5yJVPcXJ67I4BmXhYy4MWxN/Elxh0fM1TUR9x+LMWz0DY9e+kW2iALby7mA
tkXaYWVfk1U/M8mpx4aPBiegFMnOXo7kWzDOwp0jrWPfTg5eK5VXta3gTrZyDNitVppBNhvCrVll
ragzg2kdmz6InhxJvHM96WKuReboro9HNKKDw+jc5xiVSn/lUi9elTpJ5mlnaz0L0NpVOtRKrbRU
d8Xq3c8R6X91skWzfOvs/gelnihoX0cj8sszKcA8UwOSFSBAvCMsgfLMFTifSD91W/9/eg/T8H13
+v5QFT4kZfTr/87exN+10uef8+0aZtoEGI40a8BRYB6/XcNUgwDcDMpAlhZs5b4rFJ0PcAoZ5+C7
0Mz1Gv92Dxs2uk1rrTxNlCw02j9XKJ4jKP5wV+GNRNNJ585KRzfeb+vgsHRVqXH05YvCWH8wVlV7
XWxpy/zMlhm4a/F26YrXsMOo1GSWN0/9y+hEDyyB75UCaKKzFEed7IVjU86fktnUXHM2rjsj16+i
PGZrTVi3vY2sgkjG5ITe8mYstki2xdQgowji8Ko2va4iAlR9nqb8ZAKBUUwcxZK/aC+V1L3mzmuD
YM1yojc5vetjfLzhCME19LniVoQwPRe6GbNXgqVVpYuqyacDmfCXJieVqkCUREnXCGQVTcwBPHhG
bQaaSvMMgqQYouup1PwUE/KGtvMTEfMcXW9yJgJ1mVLkFY472mBICcpmDIBYGhou3/zisUBZY04V
nBTo8EN/r/Ydjd8S8q7h4jLDUPLLsVefzKbSMcyU5C3Nndx5JA3UX+vZQNFX8jbnr4JKgX+oMZTt
hOLbSOnnuD+kjbnNhn2u3kxoQhY71m44lhbPaloNobls4x3oRocQ13TupH3e8RMzuTpkiR7tEco0
LsPshwgj5cg6fypsvzlfn1OhbrVovMxN+ZSvMcbz2iqo+Y2RJuGO3HtXF3FAJQgU1rkQWR8HWl8G
TTtxkofXTu540cQHwn3j15J0PeoJzPjqfpHyjbXUWw7h1wwQClhG6CJ5Fz93RlqfFINBnmiylwWx
501UOfc8Oq5eL0FhbavsVIxvE/6AnGRag0V/Uh1SUMRNcoqwGGAK3TPWlDzDkDdy51RuZqu7xOIJ
E6LzsQpcLGJCpAmajGdB2O0nVVxY5Rg0uC7qyVV56KC+58NVG88eYxE3Se7tJOhK4GVvI+FpIRsL
NyqdT4vFYiTq97Wz7OYy2U2NdowsAlK5PpyFdieKd1qiHGQz3g5F+DSWH7OiPxk6GJDSuHLyDLlF
uYmmZAvfxLlm5mIcBHccK7DGbXRPSXM3d6adLhCywFU/6HyS8E7uG3CoaEYIb+rGDR7YU+Qo23wq
mFjYx1xCyFUv2DidWxHVh6y/VJCC1OY9a/CbnOXKxszVz7NRk7lcZu4gh2glSz+2XlbVD2COYACR
MqUXin2BGSKY1y8i65m6LFfk8b7O2i11Ju6F58qsIOHKN4txL0eAodakGmhzM3DONufbZtS3C/pj
g3ZxMRr+ArPrNNCe06a6nbXBucjVTHlOVf75VA6kWqoJPacmHdMx/Qr29rqxqiszQfcp9fOFXC/x
qSTi2FrCZN/SlZIVoIA4mvLfwi7+CdeTsZK5//ug130T0V+s8tc//NudhIyfZgFJ5Nl2xSDi252k
fpAt2jwAWCryF2a/v/eG2gciBjTuMpBduPO+1/6rH1BfrEtpi1YOn/1PBdO/Z8bSucFaA7GItIPL
8Yf5ru3Al9LNofVliw10mSLJnsLBjaZ82+ZIpkadGd2EOrDWL0NCojVDXFvms9xxUirpBZ7MCoIW
/mBLaW6G0MA8wLqsLk6jnO8G1LvOIG41GTkAo5FGRJsxVu5a6zYshO5+9wH8SScIouCH7kxmXQ/4
g18Ff/176IfM4M5hWSz8bJlywi8QMn7mMo6OU1wMqwUJYq+bF73NrgwdvVm+xAlAbv4nLfJeOLEv
Cc1rZvUASQbhXXObD/HdUo+vWWpie8o1vwvFVUxeiN3Ft0ZmIPouy6cxKTFt9c+0/75NX9EZEAEm
Vf4cxeYVL30lm+KmKIpDh1hzNfx5uZ7t9UYO6JiuDSPblyK6MjONZm4e0dMNACfXsjlVPChpbqvI
DUr47FKMcVBlr8VksgrCitbW+3Kqnih7XVGxrqlAjwnloEmCBZ7uTqZ+n5TqhZQ3+7KQIQFUO8g+
sjv2t5FDCmvOLUsw4U2XcFxOM5hiaynH6iKL1C71Y1LEZYILZvUqtyGEMJXPx8AkI+/GyTogYdmK
vsvjGDJAhffryJHeXcsry66ZIz2YGxMG80q6Y5pbuuUZf2esJLxiZeIpsbxrLIAoSr9N8IHvJENF
1SY3lSy5RM5nz9AROBmNbOwkesuJGsJakT7mme5Tr6CfSID8GTEYCM+YmI31EIEkyEAExDduRnJ2
CjMohR3UrBCh5cwTUgVoIWWFDNkrbqghiQFxxAohmnX5EK9Yoj6WwyCrxmyL/iUQUX7RwUGJK+tB
g2kELu+VkK2dPqaTL1bskSQ6K8AW0lwtZyoSA3GbBV2RUegAvVpqudrZZYzTPerHg6jJ6IysyScI
/VmWYvslLROdIaCVPYtGJFeKTCqPk2lXtvUo4AcETZdU/tTHj2jlLHc0hhMC34r9eboodw5YOkwe
3BAOYFyn3ddLP6w/+36QaW6cpX5lDpGfcCY8FJH56DiT5UWVse9mKOwNER8yIYsuE6l4XXZi9W/0
p5I1OlP/pYR/OVyVhuk5c/ospSnR6To910zmmACs640sqrM2fahxw+CUnJkNhHhaRPXUj8K17c9x
HN6ERvpUVZYG76+t3THMCB+2GleLpg38l2OCJcAnZL7AZse8xJLG3pND4THNmPmWdndL0W97rRpd
lW3GE2eW7VmC/N1FfjTCei2FkP0P7Il7TUEzrHsow1mSAp+TzGI/S/IF38AWxcXUIk+IpFcnl/Dz
saSIHTW9XDT5xQqNALnlrZbJl6rQ0gdzkPxxpNDD508DAXGLv7o6Zo+R84y/48JuK9MntmTT2U2L
N0dO/K4bfHkxLhPD2Q5SfXJadMxh3mwmRgPXpB3anpDB5anFzTTFN62h+JqJhwbSWu8Qsq3NSHzm
DXuYrpXcXK6+qLP5sRcJ9aUjqNWs0m/bhSebPTEoLW2bxnpEA14a7jw+CY2Fi1h83bD8sK5e8L3i
c39xcqq1HvDFwNDBlF6ytEPe86p0g7NJpfZiaapXTpPUNxO8lI50WRbSIeyeOylFd47Wj+itOzZz
EAxeHUesVRsa2QFWnbrw9ax7ZCmklT0mxbGK+HrwUhuhU6DKNASlowZEgjxWQ5WfkOUCt9O7ACbQ
6EUDBk4qvlIJjAGv5CZtl95mOrY0NhLGNHMiSmIzhz1rJKieX/sik/o7iUsqehoNvX1cqmJhQLCK
d+vBKEEsFfN2gkjdHYaJvnyj6aNgbjEM3ac84rnYohBHAGHI1IfgLxZl2nZ5MxS+NBLEEaRqaG81
qCpAB5eqXfDU8rUXhUxwfA6FbbsoJSeN1ieyE0ghgEvMsiYTs47nEuXJ1OnDVtDARb6DbwYdsroM
d10T2/3BzIejmgkvc8ZNJVXEBAs1iVZDbQaIkTFh/cCXWT3EA590bzHLY/zmpyMBZFBYxl2XVcAH
e8I+Qqvey9Wk3whjdAK1bkLUVSQ7XNuIQTdySY+hlZyVE/p7H4NNhAeZAGbin1t9CCbRvAGyeDR1
ruvuph7y6YUdJ8tNbu05wzqQjNIW/TwyJCmZothXocjIbt8J5xCjeT+oCXcU65W9JDlcezO6crJS
E1iCV1iAFHv3y9KPkpxVM1ZWohCEalwyK3tW2I2t8FFCs3MviYvQawr51gmZcpE3aIeTl1ht8Ev7
jVnawR2NUCW48plFKq9Y0ljVIJQyPmQjt2JLqxVgGqH90buivFDWn18XBKa2fCq//M4ZhWWMty/q
j4qmBVzbyv4fM4fR1inJfy90d7/+69d//e0Q5vxDvu3qwHarWIDwta6SZErhb7sQ1JBsBwAWkCGK
mvJbwWugZwBYAPH337u6Vdb6m3aVbZ1FUcd/zouVdT7zE8sQzeQn/XFhICOjWUc9KkoawP6rCuY7
nTvIThJ00kbzqlm+nqc82hpSthmQWDKIJYY2Ny1fIXUViA/A6XJDCgLGSj9qUqIV8Z6jRHquMgWp
2Iwy0+Z4yTGwZPoJnv82QvM/YLk04zTai1y+nxB6lbpMiCQT0HwcMuqU7nLR+8OADUM2Lwf1ZViU
y0LgHV+YIKoPxB0zE2mdL0JT0kfbmvML3nDlQjItRudzaGDSIX1RkmAPW+gytKtO+lIS7DD3pwFR
di9cgopdWTrfx1sTumdX7oR6SrD+mLgMNPg0pCCdLL76U8IVH05V8TEOQRBn6S5y8j3bTPwMg7np
5eJuiO/NLLkox6+S9GJ1TpDiSwUVwYy1Tjddq3l1pL6a86sA/Dkb1kgyZE42aIRDpTU4eJFvIsyV
B1+t6xNQJ6i05fzIZElnMh9Bbe2REqAUcwJjXG1PWdd6LR/QRM09VOLL3NwlhgVm/1TZly3FGlrF
rnpK535XFY0XcoxwdEiv6pLku9FQOZg4/bCy55L1lJcULE+VoFP3EwpLR0wMW540qQR4NeEzBGMw
InYlmHFCoFlZXlGmX+XsORKwZGPyj82PRit/IY1NkLyZyXtmygy3Jtiu1Me3mRFxTo73hRQat0oz
MoDLzeuuQMOQohDxOsrCXd0ab2yqer9XhbpvBrPAsURh34Oh8ib+DM4Ur86XxxKtqhci1fQNbbhj
jrmRpc+60gbQtzZxmz8nQ+qDiUUaCXPWD7nGEBbPCItNL5PCR3kyafyDKr5Pp2arl+EuMlrcpz3N
ASZkDEAvZfWFYdk1se5+jJ3MGZKNHm97ZiXS0jSuEUvPhsa0vYbaw8pa9usq3EtQJBig3zVgahWK
9EZ8hM60KesvlZH4or/NporNt+O1Q7fPG9tnLOPmlY4qPEjta/S0HgBSbyppIR1OcwZE2K2ACu+t
hRk/YLQHE3s2a4LrqsJSpk6xb/MJ1ra8k7tDKAuPkCA8eHhux0HzFISBNt+qVm5PzO73aUNJCskg
GrZNlz2ajLR6/m8zq+8LdbgotWVXx+m1JFfH3npWrNFvFIDGpKN2DCC1tb3Sut2MkE9NobDFn9Wx
d8tcOYRjtZnkhxgLPdNHEWA535Dk+FEZ9COFoDXsGyBK7oJCSm8RHPLgdyioNdgd8qLuyU9HXSwT
YosKk/HadG1OyppObLU7WeSBntFfz1lYb6Au76hQ7tUpwZiOBvLe1jKvsSMe91E6mcXOJpRJb3gB
gY1MBZMxFSGkiuTUG9ssGy7NUN8aLCEMljujzYfUGhkzW6kKYDXvC+a+8FdEIM0GhH0NpwigNl9f
xp25ENumWl9QGG3RTV/OEX6cHFjGFBWkjpGEugud9EoVxkEhzTieNa796lmBElw263GwjgXh5DoV
eTF1ijmRB7btxJWeGjsn34bFTsqv+/CQT5tq3pmrJbssjzRevjKJXVSE+2lQtpNk78epPE1DRs0w
XEKRidjoDPS5S3Ko5W1oWDR3MtBelpNJdpTD1re0eT3Jd6pJO/CPudO5RP/6Tv8fkb5hRnn7W6Hi
+Sf9drEbEITO1B50DnhM/jDIMlA0wq9i8AKCjBv/PyKHM49oXdGzLgf9Y3Dl/+5JMVimr6UCgVWr
yeVn7nXEFO/vdaD88jmjx2Es9sMkK8VPPyddyApW0XLlBsO8jf0V5XTLcNyd0VKP8pTGnoG+WkPN
Mz23sJs7N43pAuJWq2+HMH5azGz0lspAVl120BMYu097Cd/dmlXWKYZvrqLx4awfX8hvbYKxj+R7
NUryx3TVnGtn+Xm7KtGFocxMnOHm1b6KXl0CLcNW+6xmRzPI36o6q9zHBHqOK5/V76Ut1LtmlcXb
Z4W8rdNOuFOu2Y/qqqUfz7L6Th2Gx7ibLNwHTHxrsLVhPOwsKvUlqJoaGEF5FuwTrdj51lnGPxbL
rIOMMLvGQx2VIBzMMzot0DKYF3yCGWNsHkNMzoXCONp02IxMhznNKHlMLuhCn5tjoo0yPY98JYPc
AQ8/74Djr0O1XulZ00PWP4bw7ckZUM+tQKLEdAWoDy/msY6HIErXjgJUPt3FUhqdsZHUBZB3ee5A
mrUZmeZUv7Yb+6GoTPgUayejrD2NzVR7A/bQuA7DGC6IPKTjjjC98ZhkeuflRtSCn6WD6vS6YRO+
tlVDrdJi1ed2Sy5wd9/UhdpmXnvu0ajE6NdAh9C7mVZBx5BSnhobMJH0d/O519NTi54Qwbl9Rz9L
opd+bg+ltHC20bQ2jQgpaSCXczOpK8lg8DAli74Fp9ix3lob0PHcjM7nxpSRwLy1gRUwcj23r9Pa
yU5qZ6uzZzZsKF/54TquCYtVNxmUo1YTdRXLOVNBRl5yfoUJrG/u2hJEqIsaveYBZSH6FeyDvYlN
8nICq9BFTxoBVEZfRi5ZbKhHgQVNFTlfOxwqkIp6G7z256oJHQZRyGumQPDm9NuFx1TFqNrCJzck
Hp+VN3aoQFayoRsfhAPu3TZ4KlSrs2/UtJalnZzIZLt3oJqKWxQHZovEBSzLpiQsIw2KfnKmTQZJ
3NzH2oRdJbK4MCm5nKoMvjvI/mQI/IOGHbnFmpXEaWQDIvhByKsU6VgynPI7sUxbZW2Tk7Vh7rOi
/AdZFdctxH/v+egPBOPD4i8WHOsP+O1acD6gDodpZBKSpmqy/nu/Z3/Q2U+gYcPYi3Bqzez6z72g
I+hEnGnBBuTZQsH++72gfaDbM+n5eLBWYtJP9XvsWd7fC7phcgGh1mLBj8b8nbQ7qnWgejnBwuhe
mrda7l6ihj5PkqTbUSj1Op8vT0oPprQOp6hGf7TWidNjM+D+yq+TnNlaZdwxSm/i5SaVLH8pLPYa
4fQkZ5HhVvD8HRFu7fCkh8fR9tc5tTRfqlFxaBhkMk65xrH4iXx3uofRr+lIon6hXHfe0uVrHQnL
y9L6Osps5jUIxKx77pH2Vsa5F6RWojDXmfYpq3A80RtTS2PDHYYCG8zY2YS6WMmwMiK1oC7nIvb6
XJh1oObD8LGZUZ3ovepsbUNuD8rUSM6GC0HdRTXcZH+KluSyWvSWKdQ881O1VN3yBvNVlohORZyl
jwrlp9FfmujH5rS5i1pDIxQjPpQa83CatytAZRUaoDm/akQ27Oz0I23+DSS9rZIa+1hP6APmsSVA
wjIKiZ56qUpfvmtQoB0Jm3H2DaG/21LUQWyUMAak6mQP3fruWKwC2MRni3xBugH74eRqhJpXzjib
8vK6JOvTy4f6MmXjUWTawVnGIJ2fK6dor5MaIIYkWcyY2OxwkYGdWp33WXoCGPSqZdnt0FT7XitX
j2HWuC1zNywvkXljzLi00Vx4pZw7Iy0atOXF6I/lwJEtXjInPY6ZhrBhI4GuWpLiSsqLQ4i5yDpU
k9zFaPvDEysg1IhdEm0sE8m6PEEZ6ddHopBm+csIhDfySVoRz5boxabkkjAc4bUss1WM3A6Kfj3r
H6NJPaZhva367HJUuQ1xSPh6nej7RZFCVApKYXODdrcIpvyyGffLTHuoErnZKl42aOphjoqqBQNl
WG8IBhdYTFJ904nmWJc0oXE2fNas+5T2VqrgN6GT22oduBLiqRcMaGyhbsE3t7upmus7u5ut1CtG
tb8re/6LAuN1L2YSfFfNQK4YKY093eYvdakkQKsN29dirffTRLfoggbur1nc/3OK9FUp/heHcCXy
X/+njN7+xkoECP3bUcyojEUDDm/VIp8FpMK30ZvBQhm7EHg32XAMtMW/H8UyQnkwsPDdCJBlMscB
+Z8SXSZ0i3Qm8J9gQNFPKT9Tov9wEIOW46xHUIGuFor7u4NYSjWUOPVAIkAPZDpqLLiMBfsCidXA
XlK0xi0VSWzYksC8hMLtfffu/UllwGXzx7nfu5dfpb3fzf1GM1Z1oUMbhycZEVoa6VeIXtvNbFs7
pXOulKwnFHtGS/qzr0uCJx4ELFmow3kj//i6lM0axPWSkBpczycbsdIacV56xljf07W2TwTHvPVl
Zs9/88LqevO++5X1dQZrYS5TmIK8L4a6RDO6BVaND7bh0KEQDn2zn9Qvljb2N/ADjGNDJBI4TVNi
yuForceHN5DOoDuE1kTiooZB3zoMHpinq5qPO1sc61QZmINZScAtzpit3rIqcQdF+eR0lpvN+hVI
mm02xsveNqooSDWsyrNCALyazh9ThjphGduo23SqVWPagTX15iS/0WP7VZLDT5TCu2WYcXzbQTiL
Oyv5NIVEumTSRdunj/hh76o6eTZ0/rqhkrIIxJkuUN4oJZk8LaNRCzJBorbV4zxhQc3V6qNWRhvO
pAPC0SMsIG+QSb8grIihWiUYgkChg4KfGYhjZQD585wHshSNDFeZGIpsfrGKWnzuBrXcosB2OO1h
GXOt1f+HvPPIrhvZtm1ffjmRAx6Iwq8c4Hh6I4mqYIgiCe8CHu25bXgduB37E0ylkqTc0Cv+vJXr
kgfHABE79l5rLvI6UoQ+sHCAywTbri4/1WZGtjKQlbW0iTnSp+H9qDj6SaDn5nkxutdJnKw7Jil8
p+1GoDdexYWq4eufPZRWR+THGKtyvV7J0IoOTig/tkmnkhtVoKVT0TC5nIfWTeOm2xalGQGShl9W
EOUEGQRr0Rq7vAFnPUZq6WWhela6A99SFu+7IrkztOpUxjSY6rGkW1vR/YxFeYiq0vJcPvMuHpED
OmMwbSCYMFzLierGXb7JnJLXbIJdX0OZqjpxTc7AwYKVmGPkz6vipE7m0w5s4gjm0ata8zww0JuP
IIJWsRPdkB2KWxnVh9vPN8k4OefAV/e6jGsUu+WhmBjkJEXJGS+z9XUqhbFpiSHjhKN2nqGD+O0D
iqpBob3shJtCVIJNU1MOCZszkdMAbdWzZBInwq0OcQPhcJon4gHkGdPjbse3vswZaYPP/G++bCzG
8gUKiEXoEjReF7dHkBZrcP5nzYzuIWz4ZUYr99rBDtfCDpp7jfPe4JkIEmAmVDS5quw6b80tJ9UH
znIbWQQfkio7NXP3MkrS7KRGFXHWzb3md7Oj7OYqcNZ91KbnkxjTdcT8/KwyNfszB1HiseNSIqnT
V3pYaITYlqM3Mc1XBa3qxrV2zTBuxRw252Xfr2F0bjOCF5RQ2ZkVs/rCnKpV0bxHa6x7yihaL87c
rdvDWA5mqHpKSJoWdwEZDs8xXhCeyHfv2o7MGcvoVq0wTG+AxTV0jCL+CApgu0PD2tEy5B+NU1sv
0JykhwhL/R9TI63ZrUoWtXLeIrffj268zaJm/6/Z3QmKfLFPfCNv3mF6a9pPP6F6P7/A15HaEnlC
f43geiCti0P2y0iNgEv25cUYx8b/1+b95YjFSI1dHQkZYCC4nhqb99/7Ov8XnqQlHEkDg/SM4vuN
kZrF1V9uM7h2UU1zmkMjrXGmM97srHDPKgVVFl15rBik+CRTciQXTD9TBrs6C8JMSWlOu/Jx6rX2
Pp3zvtsXgdk9NWFUIZWErS832oJ1XallXFT+2Iz2IvzEelDXCMe4VSFWe45bqAx7kWnvisZiElEm
0XAO/UiHiUrGgqeirOAYN0Fj9kc4sueksljHLosjxzexO5xi0IOCmhR9fVFhvmouBrQEZK9EhJyt
FGLoHJpF0i1XgWvpp2Uo7QvS00pq3dIBNUGEgjvxnE7TRcxjey2HiSgULY37i6EW9iPPOKLWPyQL
LGg+afKOXTangHHjh8BW8vOGQuOvsuZfIbFcGFI/LoBJjU2fSkbP6Q+499by91+fEJhIdKAFXQZa
0Uur4Z+hM3gsC2MasRBY5nkM/n5CBOZROhZLEOnfsMq/h87iT54ZmtMqf2jyT/1eE4KexatHBIKD
JijAaWlQ+1KNLY/Qi+JTWCTH6nWH7AtaCkZCXyjiJlMoQpA3pLG9N7J0r6PnMUmeDLULrUDqb73L
7XjdQeQYM3k6kwVPcs/eltZ5ljgXhGmdTe67gGNaeYDySptN9yq1W06RyQ7uL0Op+9hBWF0u/tGQ
8NCgIYOmGUWym5D6KhwyI2le0WY8Dbv2BJvSaT8jUTKMTyRPFPdVV0SrZlZIiily/QArcSQ5tmpg
vhb3DhvEVsaNeUV+TnvZZwYT8HjAaY2H/ZClHxJN2Qat4ZvRVVw6564d7e3GPK2DGo9W4uNO4siL
YdAXzh2cyJiBVaupA8p7xH4JLp2A4WJqXpq0GrWxZWqKHgjwJqo9dquB1KfROcoJY1Q7kRSJoQvm
EvhXOuDKfBpnDFbVy7DHI5ZGNBHClc1YUaQezORUe9cmD7n1YMGp0oZ3Vlp4afUU45xQe3MViRTW
dXmoxMZtXPKajnP3NBdixbB8JZU7XVlPLIn8eEPUcBcjM1RkHxyZRbWHwb0qlIGxrU1R0p5IGW6A
/UB9OdT95ZgdyKPb5XHnyUrzS+WjiCCLTLtGJwkomm4Jl9owR5ZMALyegqVmjjksOY/DqgnyVV5X
1Eeq/Z5Wy/VI1CjE6A9KY9yXdczEt3/KcLkrtr6h6eulWsmsdVCv1a66U62CYRnUozjZDI3Pxzdy
NILltEnNxL6uW2GdaS0z94hSiPwsnT6GYk+wmNN1rt3PVDy9+viv2d2JFPzZ0rVoeIv//udX1qXn
V/mygNksOIt1CRriEtKhoW3+soBZf4L/YP/n7E4iGxvP1wXMJqnNNE0DgzCm1NdIXfVPYGXqkh3/
LML5PQsxXde3CxieZmoGDb8y51jGdq8XMDCnwhgpafyFsmCtqgpK7o1mwsC9YH6mkgBLytml3um3
QWc69zlOSzhFvWhib+F4TdVtXd9iR+murVDUW4uFB0Kaua6me0PM55JBWVARZKGXHv3ax+Ikc2Ww
04rR8CuTkf5Ka3LjNLSsbp+22o4xkOrV6tCfEp6h+REhcGRPKZuGt3dpOJfKpyKKxW1DZVAnT0EQ
MhEA9HRNi3FeD7VsTlEWmwRRufWurMzrpO36q6KOtxPqO2OOm3MDc5MXRADbF8yqV3WKnwLV0gu1
X8haxcXQufM+skgFmi9Cp4nWRufaJxKZXtmRsAsqVx9vyyHczqHKklw9oaI7V6R2Fk360WEskrK6
5sW1ZX92SzytIZHD9Vrv22JjoqPeybbrzpI8zN4LC00w9AESqMg4Yp5lW+pm6uNrdjCUIk3fQCzT
nROyHD5POMb2czPFR6us1m1F/NqY0y/lnzD0PWOilZYMgi/6mZLWth3ENAvg1/kwjdcct+GpMT6B
rRZ3SBCbBbjWLeg1BfyQN0NjI50Vm8BF38lskaGqHTCPSK7jZ4ibOQnY6Z8dbZw2Y9fXq864d8os
PnQLAm5Mm1MbHzjjNEXrjzOkuFIrdhbkuApyBzi7FUDkp9IczzQRHhKj2HVliuF05IDPqQbfFUIr
OgOEatXG+ZAFT6TQzdd6lMXhNrPE/IF5lbZLNCKHwybFS6dE2bswVFqErWbBWj7103jQhWw9p21O
2yDsvYT779SKguz92CQHdtaTeRK7pHeuI95E3UQPbcS4TE/qTZXPp6GC0woDcdc1Z7a7tGRxR5gI
L7ny1uJ2wtbcNsesqGu/sQmfqSMapNn7OjLrle10qV+DXHFCthjO+SVRfYniXhSotUs8pj6ubwUo
SnjZGGR3roIuOgxlcNScdhs40T3sNJ8oQf000qrqslBy7tgWv4Y7Fh9r8E0NrDDK1ZFy3YumD2M9
ryXW1hTsi5CxB6X+Bm8V5cAQe2ErALIpwwaCY3xJlh35U3bcaWtNT50LoqrIwGJyi9ScQeuU3BTT
PHssAsdqiM9a4GLmpoLsGl6VVda7dH0xNdIXzjqfgSoCe3lEab4rG6i9en4oMp5s7eEP8gasmPlh
x5yk2SOo+wx47foPFp0mVHTR+EMITKe/6hRsW3kYbWmdO1juPv6hzwlPmEFqvDVH5I5Px1yYu9AY
/9J9/JD5+J2lDu2ihiWGsRHr69LHfFGr4THjuNEg5Y5ahe/CZjJf+4UhdiEdlzB0fxH+9U1paGt0
ZplRERAHZFJfJpovLldHKNLIPe6JOJ+B31pDsu6NaKR9n+ykolCiofKplV+1Q5eXfeVFfb4sxmZG
2vR3nwN0X1xWalHSMSknp3AuzkdQAjmtG9RIVy/2vYu/XvBlMB2H3p9eZrHsvLjMlBstYQ9cRkd+
X4XO8qtf9vmDbqA1+/mlfvWJ3nyRjqqUHY1MLiXEOrOHbajKdRoMvzthXr44KLhLT5fp5VuTkcLk
DJs3t0c/hXehVr4ne/K2E9ntzz/Nt3ehzoa+QEBwHpOo+qZt3FFel0jXWh/1+Ibsq6smB6ORynOE
6Ks8l78geCy/w+vbgctZeJLZ55nnL+enl79TlzI2V9y29SN2M3qSnt0RcfH8kf4VR9VlKvLjo+rV
p7ArHn6cnWAtf/610BOCWDyBkJlujqlTzn0t9LClwA9SHRL5oLf9c1K1jT8tJuyApp4rQFo2X3s5
NgQkUoB4xWeHOvfM78xo8La/vRFcVTc0rubAemD/fnPfFRWWQ0dtJuzgRY6nWatgvY+h0MWO6HbE
tt0w+YW12OYwIBkqeI0ok9MmT8gugMzK0LnZiCgyiYqvgm0TjBYC26nLVD+LLBKlhfFZmXVLWc9q
4D6WVlGkIL/KgsKkCndGN9OjpFxzpY1e2j0xcwP3w1xBrljXbioPhttlSoPjJBShX6ZGfJDKHD45
JhZ1z57y2M+rjGDq2Iwd6CYGNnBoGByVkpqKJkxcFYNikGgUfsVliX9kIkEmDI3rntSjcoWwE28K
AI7ytghrjj1d4s4LRGIBt8QLw4VykI50Y2g5Wdo1rbEVVo+h3+JkaW47ioWzQCmx7UozAQyj2UFX
0p4aG07WDfMev2k5d3mBHj7WcwPK1lGSLbZfpq00rGR9qzmYTuxGUKfSXE9H/tGlAVxVRHAT5Ku3
zUmUpQ91/DRSPuDgMh3fUENEB3ORb3JTua6wQsSBta2o9GysdC5MnBG1tpdgNdU8tOa9n/b1aWEP
DY7zvgJPbmCWMvu8a/xCWLflGB4jYHZA7oee0S5y8sjaWjj7mrq/L2jCG8qIjqpGwssUetKCg0wm
B/1Cr2CorgcZ1XsJSdPcjVEvt+BWSZGYuinq/apNL3J9octHF5Y63tO+Xo6dtykza/IXOEoEplJv
QdKaV+7YdA2/al/e6a1OrJI2o20mIwJGR5rMJkE1uhhuiAMKAPQRZVxUQT8dA9JgHrTMQpTaVzFO
KLJla9I/HWUJaxDT/ehGnJ91KYGm2kP271EGsfb/bKHzAZgr6590rZ///stKp6PxEcwKQY/rFiDz
rwsdx1aL86wArAERg3721xOtJf4kB4AFDUe09Ze7+WvT2uWELJhm8lo0wxe8+W80rY1v9aJs3bTG
dSzDLifbb5hVZhCXrY1uPlREehpP+eSVozFuWjUad4qubwci+oypPoUEOWztpt2RJHzZZdVxiDF3
zIO8b+BGgoKhCE8Kua8KdxdXyzwFOsllirwk7wzLHwN5G1ZADPuBSDA1YlYD7I1IlaitV9mo7LWW
zOCqicj3yBTCaqdDWFmYrrWMlY3JJzgHX0mLY6GIj60zrMZBPBI9Y3HqSDErwB4waXvTOoyvCJRZ
M+l/Dy3OV+vq0Y5AY5gJHr+k2NWBmvtgbS6LEJcAfrTrSrHuwk4/6va414LkWOm3shrOYTJ5s7II
aEwccwkaFEJO9mKMDulIvDmURecInuo0aR25LSberDq3n3CsaCunSLw0KjnWy4h1wZ78KVIemJse
Navb1nWGFZv8lC7CSGOyNq+jcH4M9Q7sk0WOlAhwo9CLVOB50CMsCjIl9WwzYnLzY1O7bWqlwL5i
3peG6LZwSZhEGvZ5iaxgNQntBnPMNp7nYpvI+MCx+V5trCtH15+knSZHMwNVnsJvH2M8K2i2+G9i
M04fa5Nl2cpI3rQN0jIjWntZmGyQE38o5in3Hbc9uLjXUFDhKC7Fii20XTuaQplkhPvR6U7o/d4b
OoCTRnnqHIWTk9gBFV0zN/4A1ZwXlICHixgbdRYJfBEcdc5GrRzgPBhEfOYHdyKVPVOHe+YPH3JO
moVjboqwY3DMwBkUxaFS+r0JiiJSgUGJeU+IUb82sLnSBrQu+HSPojBOYle5mJitJ8WAHQAefGCP
EAeVOH4nsyQgRW1INnOYJSsg0p8KEj7O6lmbdzn/x1rOeXFgigFbYyrUnZ456lY6dQwIxGz2vUvr
WbE/9sxX2p4cs3FYjyRtj5MBIrRXIRTauFo0q31EpfY5bO1ji5LfY2C5TCHJ2kuRT23DqPmQosLV
O6Xyyiq4yDuOxD0WozbwB8pOWXO+E+4tcZQXva1eZFW11yKZfVTbYcC3GYcb03kSWCeGBP94YkKG
kTpVx/Ckh9F1bBbJRrULWgydrh16g1hnmV01znzoGkSpVei7dt54aXeTsZMlJPelBmqxd7p9j1eL
/oaY4KNeNaSqyuypdSO4UbBTkqWjxbQa1V3v4qrndJ/lT33trGuyQOHtoIYlaBUt4Z5mGiNiDUGJ
Gu7UTEOCZeTvQgJvII+0LSOAsQOJHsBVO8Nw/2kctXNDfrZHcbCVpN+780ijPzqLugzHb87NZhuX
SThfM0V6LBGbrdSmM/wuHQCqirlEOmOvh5b3HGRnmYTLLpFGzEqFx6yQ4MwwTDdYRGxjS7QrcreO
KNJsE/HRVEIOk6u5vAwGbKutu02cCX9Hv8asdqdECOFnmg79rGyhEOzcDMm0EWDzzvLhukg7y0sd
6TGm68l47upt2BPHpPZiPIdL63gCeDQ10fs5ClHaDIehyN6ZFkd4aF1lRUCB5OSJjiQZwIpfykdn
mM+S8FDC2I2yLanYN8bc3tnhgB0aiFeSewkB8XGMGtK5twdm73G8V/G28HtxR5rA+/Xh6IJzravT
0PyUWg+tshM74frzHYjZVcxovv48yHJrIzN0EUdaFqTAcjhDLhjCizGBKLkebCTM5M7/4gT0/zVc
k17Cz8qHlfzvfz6nv1S0LS/y9bRE/WAuwzNnOXMv56gvpyWSUxdtmtBJooNdsnSsv8z1OC1xWMJU
gs0TnQ2dlZenJf7Z5a8sHCT85W8lzfFa356W6IVDHEHCjJL5rcIK2SlWR5KHEayNfUbcfYU0hy7P
zENAmjDpQgGH+PGk76pReZibOC94cAqkMIYdW9Wl1scUDiGOx1Vsz32zThMaZicpY8xhMxbCPGcP
LYsdprg1EDMq1em5ap2oX6epme+dxA4N33iubwk4ptR9rnqVpQBmaaUWLpayGNJ+4OHuGW7SkGGl
Vz1X0MS2hLeBnVFXO0uJLZ6rbZm7xtWgQubbBnPEGkddPlGfQ+j2bOr1tLkolvKdrvwFh9mw93Fq
0ZSgtqfQf67540Yo1V4+nwWa53OB+nxGQMWMNpggC/h/fXeIhGMctCQ1wUupx7bLrbvG6eYSPRjm
jSnonB1YGtz/9XkHPEztan+W5rGNK7IDXPHRcCRljgBBzRS1QYcOUQLOwVQXLL6DAzyi1YyAciOx
84e0ni/zbLLvYWoyLsgJsaGb35sMEk2dv+q4t5GAl5vGdG9mszS2sV4kfqpoHZ4hy15ruTqBg5oH
X8u1EGe9tR4s+06k00WDowXZHN12pMFiXY2Ao6Ap7TKbPV2Dz4EpvTm4eGXWVUhMs97G1HFwQNYd
g4xzq4NNCMHDyNqVW85TtjhV2/cJOEs21RDOgZHmvvnMQSlzwyKEd8GjAG5AnjZXLIE0tgMAXbUz
QapyKTLKsdDPaVYiZEqeYS5GP1gEzaBAKE8ZUct1Ow7hKVkb6vbf0+VZeK4/7vIc5af854KE5e+/
LFzun5ZtszbBInQQgL7APjnwBmnwcJRBMkNGJq24fxauJWILFzwoa7qMSxjR31JcjHQ051yBgJQk
1988/bxZthgJAhUG6b+AEg1DFSyQL7t9paGp+hwiLCjbYcRIO36WeeBsNYgSDNKNcPfia/pOE/hN
T+n5cpzdOA2iXqJ3+qa5WOp5OxVNZPpSS0+yrrvA/VQV9BYM4wqskXvRZYnmrn9+0W8/I8oOWzdR
Jy3iqGdfyIvOM71mOyptVfelCIu7orLqDYcmY4vtyfGGhWL429fjwy0CLYHMZGE2v/pOLQkWOB7I
p5asMUoe9GtrmKqN7B2WlXxQfvGdam/8jnypixaMTh0wMN0yzDeSkqGq51TLcsMXdUSIocKAzK1I
S5bYFi/0MLsKZhXTdqUmm6Bq2sdo1KxffOTn7e1F15j3gOiMfZQsMp0byXrTch/DPktF5Zp+YuTJ
rqts2MtJr7IgkwuOYKM9SavZWA/cGicugwz4TZLs+ioQB7Dp0i8Th66WNWSYt6N5V7iTu+uTCNGI
Y8/bwuns1SRZ5AeL5NSf/1xM0F/v3c9vnieRnRuyK9al5a59cYOgkikKW6cjFAyEMJIjUCl+IiHk
eaKR9pNNXqU42ikOEaVz1UNA8tKsprBh6q4fP3Qdo3w/bRX5gIkzIQenjB5oHjp7rTR7fovGMC5G
g2OUbzk19KWUkIJVkUbVjVmGDMj6MKlcb2jzwfFQfH5OMYd+DHqeTXJdLVIkMnM7OM64w7aBiHMA
22P4MSSzzOvDOrqmxBZofGYZmhhXSJs9VlE3BL4e2xBSIiVvr1uFA3feWS0NTaNQbS+3SEcA92CA
I3BiM/XjtoLQGQ2VMq5Q4SkNSu0kLP0mttsB5bNQbudCl6U3zIKKvVCwhCOam7voNBijlnmjqU5q
uFHLyj3tDTd0iMjtzAe3hNNEULgZ3ITkdJa+UcFD3pfxqO+GrsluZ9l386WrTao4iaXMP+dJSZIu
R8P+XVkhnIlK3b1Xg4iQVnpB47uYhvBnta/EiRmSNERgOwPWQYx94KW1KXb5ZBkX4ICK68i2w3kX
dK2jrwatta5oO2YPE0G+5DFCTejPJi0MJxRHupMdOX5jUVIj2rCIFhvtGPRZccd3xtk0YSme0Q7Z
84nAtpl4RimpR/JZ1x/5JYNLmRf1B8dgaEyFNs8HI+0nZa3rwIzcTGGc50BCPaMRZgReIpz0Vu2n
qfYq3U5Ps1ij7eFCETqCErHQBqWa4VEzZTitct1ZE1E/viOjwsE3VtURWMiepog3WqFzhBJQ2Suy
Y6pTVhm1X8nYpbHUpowOfjEOXZ7hN8+4xpjC/ItfD4/+9WOSEg5X0sgy/KHh/S2dm401IQoPne7z
8yP5b5gP4Wl5sfx8o/Y9b9JPsok+5fjtf6RmfH6Jr6cexL6oOAi7YB4EM+frqQcxEJsaZQVNUowd
5j/Fg+X8CdaYkoLFFCzr8/jobzUjJQfuEDalr8mQv9E6/WY3t9huuLSNJ4jOqftm0V9cbLLtE1iQ
Pcp1RYnXmV45yETAfhhmMfmsOMb1i6/rOxXEN5s516SJjBzT4aS3JHa8WqsFgC0zr8vUx5GYnanz
kG6cZADrVsnIb80+/sXO9s1Nv1wPVhW9adOgif1mM58x9dOQhN8nowBQvovwT5Q1vWKJr/p/8dHw
aCCqolLUjTeXahqW0c7kUoOpl8BvNOlBDJv8OgzVHSutvv/59b730RCi8tuhbaD+MV5/lTK2O73I
6tTPoedGLmu7XmnFBqDl/Isrfe9HW/xmUOPpo9DSf30l0G4kJg98ssyOP1KbFJg/a8ZAI13Q6zYb
vhiyfyjc+N4n495A2b7Urzwmr69n6lOoOKUDyE6r603vKM15X+vuITaqzz//DheL3etFkfuDSDaV
MenyICxDk5e1AyQ9Cd1uhMQch+7dFIXchnM2zdcc6vRq1QeFfdeWGu0qVTHFbRr2AUncThn4aQDo
Jc0xBEUR+CDYDFW5AirA7mqxz5+aMtATXpZOgi/RwrQAWILwvNOKSGdEWFfZykUdlWybxEDVkxAT
bvL3Yp5WhQSvsw4TJ910muBBbN1w7lZRQ5dkp8V2JbeBUWU13cyieD+M47UptebdMCUKs498RjZH
i26gORq780ozku5M1fnfUc6S3Q4xR6b7iicOITzq+ptg7LhoBTOpgoylTtKPRVDctrKLk5XZzh1o
BBf0S5A3H2Fu24FXVK2FcauKSmr/SNX8UBsLAgcUxfxCHv6tewFZCzc5Pw4V3vIDviju4Gm2RdRW
ia8a0CpLJtTrtA2SbWrY/S8e4O/ddi8v9WZirpHdSM4gl+oalFhkg9tr5E211+GDXP/8vlvWgld7
MbcdGTOs8Bwgyel7c9vhirC10CRKvg7S8Zip6DHLkIl3IEVxGMI4Pakqk9xJxtRe1fK7/Pzy33mg
MdEjGdJQRXFGfXP5sAEiW/RGTJM+eQiCQt/ks0GhkjWMXwK1+8WnfRsMx2qvc8AhWMlejslE5Lz+
EaXAMhfV8M4zYk9XXakguikjcUpO0ry2yLZYqW4yrttajl4yS1xIkTKeWc0sL37+wb/zEzvL085s
kgE5joDXb2RMLJd3wkSqa0ZJBzon8jSKQEgmgMqfL/VvKIIYp774Wr8pgnb//Y8s/vs/zJSYHyOL
jz/H1acsbid6JkXLv+8f/u//0RDB0c9dXulrI4UqW1hLr9ZYVNdf2r+UNPigSG2wFnsyEOt/uij6
n7SLbaRZiGsIdli0TP90UahjcUgvmfN/lU+/UQgtxKPXjyPmESbRnHspi1FhvzlBQswOXOg7ZLrO
St5sszg2D7MxJqT/uU2zoa2LR3Ww9ek0S40rODG4O4wygVEZ2Q55z66FyKUY3FHzjKLrL9A1LuF4
sTE/svvbvAykikOdO2tZ1uboG80y0xLWpB4JWuUIQxxOyFQHkxFxv8spxzQi64oJE0ef+PkYlMa6
imibQ83lYkH0YQxWjGnj2HgXxkYCN3O0hnhTsRndyh4PdAMUwJjL42BxoguFw36gZy1pua6tqNIP
cCQu88ERKj0m2nUca+FdJETZ/GJVfS7pXq11iwwJx5vNjwXaaRHEv1zBxZi3EQ0B3a9JRdrW+mCu
Ndd+nxpB4GcTQmYXpdFDCHh6FWAmu+ylGAHdZeKYZ2PiB01lbc2YoBgK7/BaifQvT+oPt5jvvUNd
pR1HXQ3EnU7I63eopUTQzA4QNWzFkY82qD5LkqI9JwSmP1VheByKCgdZqxpMu4OGBoeArnpeqSbj
wHDK12CEu62SuM0aWrfi94Emti+esO/Uzd8uoUuXiA4Yzw8aUx6h1+/RqcrKimGA+H3sMvIMtQBT
hxOM5vuodxeIgymN9yZKmpAKoAZPGdcJ76wfyYpcwacY5S/2EG3ZJN78rgs8DIGH4Be2F9Lny9+V
wXMiEr5Wf57akcb4xBF/pQIvVL00NKKDkSupBbfZqhdxjumCBShzPECdTD+3YAUPnNu7j/+eRXfR
1fy4Z31WyoecVbb4WVrB8hJfVlt8b8swi0MmLPy/eG1fFlwXnSE7H6pFVDOsw//0rF0WGA4SKAaf
j6T/rLbGwv+hsYY4kOXY+h29zjc7MNJIhnYm0zxYBlhhXt81/xBFVLtF/wVLpM9VZ6UvfJEX38/3
HpnlkXh9g+omuwZPNFJY0BhvHmuH7HRW/Az+2Zw6uzitiFRnPu+rynhTJIWx76MOa/YMgLVUUPmo
AyE0U6fEXjIKFHCK2/+eOJdO5fOX63Cs4SzK7vj6w8O8r0FmtCCM6qE9lZQj/uQG5ubnH3xZUN9+
bpANTLdJt4Ol9+ZzByItJvQEHOKdbN4kbTKv6l5Gu59f5bkP/voy9IqJ5kTTTOv1Gx5Gr4TJQIC5
8Fs1y6KdGxiDs0IHWDxBlkH8nrLNpBC1C+PDWGT9J5L1SN3lxlCh+GU5OShNNshx59IDqVbY9pXH
meAxqzd7am634xQjrRDZoxkQCDDkZloQRcTeu9Y7VXnsHIwwfjWYmg9oJOOVM6ej4amHlgFosij7
XSb5QRs1VEwPPwr7bmnjSl7r9owE1LCCHnqrYtm30TOxSckdAGwACh5y9Cq4adomfyd7dzT9MAoR
8otnbE5hVfznzE1UxxddEz0pzoQSisJo3s+lGmO7qJKsgd9Au3FXD8I54+xKqAxmJFygqVOXC4DY
Su8Cwft1m5oUinCWE34VwhoQAtmR+8GuBrf50A9iyHyzl8FJlqnZZ00FPIWPiVqAZdTtrnUsHL8a
8nx7+zBsoU9osghQZH1jcTWgJHJIBTGiZ2QjSDr7OjbTv3oK/4byGOL0i0flm/L4tqr6+IGF+vHH
LcLlFb4s1NafBHLTmKI9Rdy3vmgovyzUoH5YtWgDkh5Dp26RTHxZq2kR4vpHqSCwNX9Bc//dIrR5
PZWO15dXM35LGGEsHcqXi8kCHjA1/rUIP03dfWuikbkoCghWKLJDxNpqXGDJ1Y3yZnY6631Oc203
tiOZisLSDlUjg2GxkbnQ5+HFj8UF1P8R7DZyrxzhEjjafiyDdy4ve9HErCkUK43uN4Xu6zhc9ypN
CvKOiCiLax2STVxeBBl9kSRxg7WZ9xAq1bZOHxurUD4SCaKvKrMAjCmFeg4BsYGtoW5A4WxHssWn
aDb2yZhHF8LGEqPROdDLbe8+WkZr7uhE5j5ONAZAqifo3ehaBb6y6DZk0qxbqTBkH93TvBwJHBsC
cgYt+7yF+rMd4m6EcJKB95dLBMJw2mjUZSyRK9o0BLA0y+S/LVWpeJraDSwy5Y1SR+9aVkDPMOm4
9r3zUQExN6v9wZyk7eeJudf18DSaKr9TSOHpFhQ/5q4orYB0Q2dJR4NwqsH5GIAq6FSyP4GMQbps
FdvjG4NSjdF6NffmzZSqxrkiqv2oOrRtXO1TbCbjWeQ4GAFtZ2u2abiRjVJcdH04bEL09YzOOuGR
FHaiTy4BAuBC8ljZFnnpVTmqkbhL4eIN+0iTm0mNDxnIlTUSSaxx4ZQiR8/AjGOJK90jsogLLcHi
PcSXbELGZgiMW8T0NaGK+U4SGOe1yCjDbG7W+TSs5zFXV3pVnkXMOTdhmd4AZVUe5dDbK3Qwd6rI
b/OQb6JXrE05jjCQ4I0rM99zUGv3TaEdXbMCiN4Hd3o4cZbvyMiCY9ZaRbnJc3Ap86gfci3zU1s9
1dR2OzS1lwVasTLdyl6njREfkxYc+1jS8hOSoR8YbvZMzhyloe6UcuYwNZh7hoAnql2eiCG+EgqZ
r5lulsSWIrtR9PHOreZH0KzKQSeHaTUuIXhl9l5z4sQTisPPyYHPm4b6AFgQjvzUnwyzvVFE42U2
HyYA0037aacKZPyhaq9i0pyCKf1cDu+dqTwmWe8T+XoWJJ3PiekcJdCDoEPnTArbbJG/Z89Y6UIm
fhJyJxAd8UGOKngYYaLr69h1ocaEvIuO5DurfyxFeJdW43uhhKUXz0SWKP1VZr+fk77zCiTDG5J4
PkDqOE+t7iIT6a0AQT0584Y24kcwItuqDMflReczxMHg36vubGw7v5Qw+G24eStj4WH30doleR6x
0KWFBXcVqopzplfhXTyycOhlpuNVmgiVasTTFKJ2jELLudTc0V11BR77zAJiKp7q3vjgRK5PBt3/
I+/MduPGuiz9KoW6Z4E8nIGuBooRjEGzZMmyfUPItsx5Phzfp5+kX6w/KoeSQpGKcl1W/8g/gUyn
xCDj8Ax7r/WtlRW3XwC9Dpx/HeOh0eCQKxXAK4NAtXIWj3MFUj1CUB1q8WVQO9aqJ4Pb74PhS5QZ
zjbNjfixcPtia0e0TV1MnhtRu4Izfpx5VmJleHMhbKfWRRmZV3DQ9VVe1cne0Ovbye6yLwWGBqi/
3WXc1fY2HNSzTNLCcwyvxknMJu/zZOf1xpmn57rqak5HFvSu2i5uXVrSxMhNsMz7jR7UXyKMHpHT
fwprfqXG203VufUTq9r1JnxL0nC2STafWdg06ja81N3suiOywCbOxu1tD+YSFPXqMsb1dR6byU6k
hp+4+coys8+Dan6tw2hTiUz3A9X53BqVPzvxWVgAbAMz930cwSkaqbIWRppQwaUWyAFt31ch1QUc
4g8gRqX3sh7+/7D2c/T+aO2/RhSZfS//ceF/+fG/e4N4KnBV2EB/2EIvJ/4/F37r3xA5LBt37KRI
JhdVz1+HNA38H0INjmF4CjmOsVv4qySmIixCuOLQVqOG9ZsY7oNjGrtwEILwiODOUXSnTfj2pDIa
TiB7m3yGsbi23PByTM+qSDl/9WyOnNBe5EmvjhAvV6EdCPkAySJcl4O6sGzMaC7a5Sq4IEqtVSH/
lA9Jlp0tgLJJNGSdN4Za7mfDVTZJOGRLqFqtCWiePUHEiYJi3J5iarl57rTbJI10HzrdcIXkw7oA
oTZe9oMA76+znGai+Ga300VWGMpFmYZPMs1Rz7NuRVcxmIGYvga9NL9X5vEiVzCNR/V8ObTdp3KC
L97YWbhqBJA7Wm1Tj1vgax+zO0cSUEbyuRL21zzrL2KDtE36SjFOdWn8GqosZZeSpA/5WNnfA6JE
FB3CQvwCWyAoLRxvpBzy+L7LLRC1A0DVhHDpqsm2grxihBOblNIP8sDmknkqNhYcWpTtg7kCIxsr
Ceq/ELG/iwUtVO9b/BFx1dy4qrJHNugbnXZdzZlubhxC2UhvaGtxkxILOoY/DPNBj6CTOW1/W5qD
7s2YY0gcICs1R6AwO/f2nH/NB+3ZLrLLTiT3nTHafxzT/8dNBq+L24sGjmLJq9H+7hRAvab5Xkr5
XPzLCtXq2+L43z//x1QggCgvTXiYHNQwTXPJG/77DIAseRH5sdN/ebv/cypw/w0CKLVqFVUczZWl
lPPXVPBycuDf/VWy+S3o0btmEbdKswgfPR9lmZPeTgWqtRDfJ52QkEwje1Hk1qNto1UuXQ615Hql
J2aFg6lHVZfr0auHOE1JnibV2+vp5AyGg+ZUvtOlzVZkQ7hLoxj5sp2c8s4v88ur+We5FIclCmXo
A+ChHCogVBEGasJW21erdgnzYF88z+IprYxg0/aqdr4EuILa7MJ1FEfGiQrKMoe+u7qgUYIIlMQk
cVCnIV5RbeMMFH1gaoDhCcAgKsxqzzqVcI44GzS/MVv95tUoPDLnHrvoMtCY2REDYWp9+3S1LlQm
oSWk+9LU3mfFkPlqazDjqHP6i4SQ9NaeQfF/fNHllx7c6XJSXWT/FNpZm95elEiexEnTqiFk2ESH
FZcmBjsce2o9sy+WEBIJqxfdJpwr/cRDPjJ6YSOgwCGgVWBHPFhiuoB+VT4SNJIDoVxJRSGRsXKX
FCNb81HkqX/UNf65mbAUMA/vlfPy0rDmjt+JF+xIJokQQ+Nz9KtWYxzaZ7aJtasaLeuiiGd71aGt
rz3NqA1Pk0aAmzgjCTuVYvXxUz966/ai8NFwNqCBefvUM6SDNDT4qiecYuco2EwvknL83PGZ/ASm
6olH/aIDeXfrxNnS4HXZ6RwWHtVeWEURGo1fVbq7IV3H9LvJDc5ZuuJbPBOfydnIQFnFHGCzoLbR
IxQq1VlN7qLEvreDpN2y0kfP9IvcmySIyv2YOJVnDpxgrKgThGnqJbmLeThttYLQio8f2PsmC3Mw
9WkM80tp/B1LI1VGDjNz2/icLR54O52NCxFoHSamXEmXVO6xEdZFEuq676jEYifDoG8cIzpVuj4y
BULpRAPGlgjR6aHoQeiKPTe52fqFaYMoLAZ4Xn3yxPOxf7cizR1TX0U9BHaPneby5r6SVyhuoUZD
n0g/D2330hiWAgnp218+frDHRiKrF3Ie1ikU3Mufv7qKBpOGvG6St9xGyxG2utkmUyftQe0s8DFq
ger24wsee4Csoyblf2Z1iv9vLyiDqLZjtZb+2GTFppvV8YzAm2E/QN3ffnypY/dmEUqAPoVeGLk5
by9V68tRqjOwg2Y1/CPVLnaEiU6eERJVEE6y3nx8vWO3hnRhEUZBDKe/8/Z6bYOTv9St1q+bfth0
til3lYW4NhBBemICWT764fvMvgTWIU+Qvy+1wVdfmzFiXmmjiGTU0qJIZ87FfQmt+DozgPUhwCFB
QANU58kxSE98gS8HjHfXph9Ly4S/HPXgNueKpgMUI+SpBeLx2qz6XWhxZu0gFazHmMCzyQa7DGS/
u6coF+4CQIa7KY5adgsEIShZFTwYvdI+OGnymFrx8CjR1WyGalC3ukiHc0hRwbWM1JaCQz58qwgR
Wg+91u85rdEFrxVd2xoVVsJSm4adoUTB3tBks4oo9a8zAnluKq2OH2GAf9fQ7t7Q2HnmTbVPfN9H
9ih4T5beNKOMN/Vw7STgrxY0GvyhSLVL1xkvRl3VbijLRtdjOHbXaqzoT3E7ETFTjO7u49G27CIP
xgB2PYOKjgalkxDGg/UzM5OJOTNgSoxSQvcAJ3u2BrFxzWfCj0bajlwHOBvW+lCQMdY27aNLLuNl
bkNMtmu39vOiJOw0hCtcNWTdawXRgEkgzV91PFADMvJNkZaJT0TwY+BCk5OTGfumEuG5Hc36VFPw
yP1o7EMM2o82GyD1YFE0qqrupZ1WdOoDirdRB7erpAoYpwjq1SCINyJuSCprFPPO6MByT32V7FKR
ObfBOJn7hp7USpd9g2BuVH4PIcV+dNmrIPSz6VnSsDx42L1R6QMKjMq3sRqsTIY63EZoooK8oLO6
LJ3dnLWhp03NqbgdaIPvv2jWPJN1hzlTRXH39mUXU0HFOupKH4q/ICNPBHgpRpybFcfKEmwV8G33
dtZ6q90UbKoKb0E/ANdSwYaCYwmLO81quulMHTLj0wwGlAIZQhTdH7WgBgUzxONMumw27vu8rbpV
FrP99bRGiYHO5HDzMHBPhbaKHMXN/Imze74izhYst0DYeO0I2mOrBPovCE1q0XC0J1Ki1lk/zw9l
bU7daph0kjyiKXX2YZAPC3dgENam0isB+K+AaozXMe6u2hDMwwrhPU2JzI2gL6Rpoz+YC9tkJZ2C
BmKlKoUG9luXmBtrh7yuhu9sOzXhXPtBXNjZNkk0PooyzNUPmHvxA5XSkriizA4RrUQmsJgWMGJL
EGk3/QqGYbyY6n7+maWjNqMq0QaHduackLVRTSS1DBhuzsy5FDQu6kzZWdgx0Hyi8g02URqAbBud
OfjaEqjy5I7MgGQRzmJTBXqdr3OjTm5T1VKuDRsKYouWEKFFbVFHzbL8K28a6u4itU0Unorg946A
/GdKhH0hvHIwAoh94wRPHDWsMFc63LQUbFqgNbjWZZR7RTHJb7SKkkfeGGwpdqAQNR4ZTlN7cZN0
O8IrZ+ZkqpGpl0J06anLqNUqqtTCs4a0xu8AL+5HoPdm68keFQ6+ohHYTWcJokaQSnIImGk2P5As
Zd0Z2WgDMM2c8SwsK831KtskwrvH/XE+WPWw77u8i3fZJKIHMg1DjhYBTH7sMgYx7qEtwSG2WR+N
nqFX5tfZ6jH0Awds6T0nbRruJFhplzJO5jxk6NyTDYXh0lx32VRHG45s4a1rVBk0e82RGPwR9OBe
6b6a9WjTuFeYQPJUqPugp6dDfmjDa5LmbnqhpcsPgHeMbxQCkHVPNlqTk5JgdveFLIKnEHIXW9i+
Ia8B2j3+USebQearGEQAN/aa6VGPTqVPQ4Nk7KyIBhizwIO93u2ah8pQlB9JPrg/rChMd1hy6p8U
pIMvRiqS61a2fb6aKSLpGLgCggzmpqoZRRWJAr1FdPYq6vPsLCs6Jdyww1XOnAjVph8MBj2ftreD
Ype22QzHt51tGCRxfVvFls1gJuX8orI0uj29E5lrvL80StRAz9qVsONo4zaCRkLU1BrlOkciOijr
bks02GDCABhRwVl5PzirNKslzSNhGegCXAp2OGMpLAA/oKo9Sze5JBLeLbfCnMXPXAnl99II0wwM
bqbRAZfVOdxIh0jxqN8LM9opNFHx+ItqCedFCLB2y6C5JiUv1ta8Q3RVZANYeG/RLuSn2lYZVpaW
8V/XeTQ/Em+DtzZle6qvpQIQYSdVbYGUEzn2WGbtHJxHRk7JsQkUeTkp4ElWtZtr1/1sknnL/GVG
53rclPfB7EQqufFCuyMhKcfvbJjBQ5kjdYKX7sAUoVn3CQW23qwcLRHXmTUFxS15EvPP3I50Z18a
RfdA4md4Y9XOJg4rlcQeBWKGR+adIHHbIJ/YC0vXvZTuNHwJOsepdsiL83PEhfVPJQORuW1GwU+k
uSJu5mFuAXKCnxtWNX6o68qcm9LPnNluvKDqtQd8ZEYGAiXVAZ8GUdCvCQdw8C23obuu3KEDr1WT
b0BofWbQvlLzMbtoMj1iojWG5GoygvErsAX1Tuf7osiqSPGrdCI8abYbyQupu+W45R5LUkSTSvfa
hBSQLaBXeYFYIiDLNtRCiejezfRVaPMaeKh5kNZPeQ+RxHbDW30IzJp1ITG/gUAhX0U0RFVoWUNH
TEYT9G27Uwf3UpdRS6ZdYVggzMLexL/IyDWZ9DNF9VJziTKNipB+Y8neEn38TISMXxa1vDdcpJXn
HUp8gmSynnlJSKu0dw1hFS7sLzf5HgxOWm0mRTSNrw4J65VooN5s3bw0HsjeoH3iEJ1lnxmRiQPR
yCnMWkW9nL/x9oO6blOK0BH2OYyIoZ1jlk8cJ/JshcWH9cUKC0IJi7Zfl2anZZt4Tk1N+KrTuWrt
6fUwmZtQFSwj1lJUyO3KAoFTkY1ePVdRA2RkxCYe7IYWZj0dSZBpkMKiWJAoncEnUmGYmcKmOty3
kMK7uHB0kgpbve4e6q6u5+00lQ4drUWcdJ8Eutpeu4TcLuBeESmfUkC+euXFaGid75VIYRV4IRGB
KdFYNdT/Oz206j6AU5I02TpPp1q/N4ygKq5q7Iaq5imuWyzZuFYbXoVKI+hIFqqiPOLZG3Ia9UNt
Lz+Xx+V5FFV598nS+rkoPMWZnfLZLrHxU1TJIXR7lHAqR2Gh0XL9e51iJuznQdV2E00v/TvVL5Jt
Q1yNDV67tLKt7dQXxvAk0fNPn4KGbarPAXEq7hWjpruRWIk23ZaNoZUEDIAMnwJ/VAqwOlHRxOoX
pbOMDZZSQRfAUIlNSVoWwc0wxA7a6Ni19nOkUUYMOOl2PtomwrV7liDoBOzaIeCWlS1g4xL9gMxg
iLeybDnGwECdnjhLDXS73Z6WnlnCnh1sapBeFuSRztvEmvI9SgTZZV2rmFcxQdvqtnND0L/qXMfk
xrkalMckckr1Jgk7Mzuvzbaj/00vxDFpb6ilSS8hAqiJb6fTZarQWE+tXnyeweoatJhz6f5Ar4eP
4+PDw0sE+9tD3ILooBK0YDpwwB2cXXDZBrYBHMhnM27tKgT9W2p/jHnsnQQr11VY/bKxV+5bawjP
a6NL4AESd3YxJXJe9VREz8LEGnnQTedZ+XjqbHXsMMCpiu0uMnL93SEzsgMwdMVU+jrt47WRCY2z
rJZc026fTtQF3x/jlowOBh5+fRdz2EGxl3NuWcqAS0lj7neABe2LBn0bfFNFv64pFvhJOhGSl3Tj
xhmQH5z4Kpaz+uFX8aLA5iCHA3SxOb4+yw9pavLCLoRAVbQzBzAAPpxjLCR7tSqulVb8SiEv+zP2
IShLoHS62Ey/F/WYntMaR8n38Qc69jwoO1HJoOKG83w5jryqLYxJ3pLPF1V+k0biPEDztooJMFgB
W4HhLwJlpzQEkqaOEp0bbMU/vvpSPTh8Grir6Dty0qEodfBtJKwnthRZ5UMiLq7CCowyYeGWOJ9N
tdxptOxOlFKOXJB6CMoxB/krHZt3bwKJaCoiRL9Pu/C5Fdh8ikCMHiF9zZok4/kURPfYwX2p6VGD
prdEFfhAaNsSlxVODiRyHWrKCktZtMfH9l30pviiOATaO1Uida+n83zmBOm9Kador1rhjwyTMtR2
Q/fn2ij2aTZeltNU/RrKLN0qfVeexUFubEPKL/Rkik/Q26Nk1Qx5/mT0pboSVlV/+fjrOjJY2ITa
rrOYRlHLHXxd/Alu6gUvnij9DyNv4kvIzmHhZdQLzoYRCag1QslOLUPeOG3anJjHjn55NOs5dcNu
5a+3Y3XmadVl19d+Oknzsstz/Wa2OIDyqb6nYnS/fny3R07i2JMQ3qHgRfv3kkHy+tWw5yDuS+62
LEiUGHoTn4Rj2LcfX+VFx3nwDtDQ4yJLUwYv2nLXry6TlL0Sm5NZ+Z3b6CvO2+lZkMaAA9QWvZOq
Jt/mkeKpPvAfeaXo64tGkjCP67PIPR3N64b9bvJw4lMtz/LwU1HYpNplUod/168pdGhp5mhTSdWD
9iKv4h5CkJ5RsivwOwwy2PZOITeFMWpbK6oQyXRIrz7+EO97ZC7lF6DQFIqYtQFUvn0yEuVDs2iX
HDuH7iaLeuVE9vCVkuJPte0RUYW9IvyPL3pkLSIsApgMUgjDZIp4e9GshzWVTxE3bsfjPk9d50oO
c3GHD9A58TodGc9UmDTB9LcM50MZul61WqVAe/NtvcBfuISzFkGunGtYS7zQKov9x7d2bKgZyP3p
YMMhxhV2sPj0wWiz1UUULZIIGoPBCwQaQ/E7qeU3et+bF7EeWetAF8mmiAxYd+MYJKu4bH9JGYxL
bdC++fgzHZlS+EiQxXRazQy2gwnZ7O2I7Ak+UjcHxbcmyLoLgRnTc4ouv6hcA/33yCGTUJjyS9KI
x4+vfuwbwAtFo2yhj6PufftlJ3ByVPAZLbt7jnUycGoCeqoY6EYvyDUwm/xEl2Kp3r1+rWhMsNJR
wsXFzV7r8BugmCU0pUOUOyiDthVDiNGynpCWiCDa6/rYb+xwTnx9ytoTHabDcf1yZdemBUmjfem2
H9yq6NA+C9H5TMzOr7wkKThtrXAjMmJtPn6qxy6FR51qMx0LVFAHw8xSXCWbJPZVZe6dX5l0jBX0
5HuKtagTP77U4Re43JVJPxkrh06H7tDGkmVdg3RH51JIjCijaJ+bfGhgG4bWXeaQ0vHx5d5Bgrge
Xl0TURZdOvYRy3B+NVlrsgvzxAHmKLRZejPFjhWc1fI67qzxMiYZw0P/ZJIRERdnUVnyuajYnfgm
37VHlw+BMmPpqNHfRoj29kPEZl/Tq0ew4FDkvBCKme5SisUX5qCRqAw+ZaMFgenXJjGQZl6RnlkD
M4umcfj08eM4MprZtJl0LFkj9Hd7mz6kcEYfjK7l1EjCMzdleafnYXeTRw49Z6MtMaKUJ+//cG16
uX+IHXRBIDapLyX0V19C33UQsELOeZFJOFVgxM8qBz7UpEq6YbAl34j3GtdZYMnvjZk8hCAaTo27
w6Vp+Qh05NCqgFF0SOB++xXU3RTEBD9KFMJ6vHJza0CIFLU3gTZFG1lbJkLYUj3xxb8QlA5mD4y2
uA9ZmHDKHvpjs5iokTCtpB8bjbiSupFeGmqQbQKahish4qW0tVQZZLkA1gcE6a1JfTqait1YNYln
0avbJbIVt+QKZ4/obnS/II+P2gki2LRQWfBcamdOWGS+qRWUX1w9mNdQFW0/KAPKI10BdcgxJ+P3
X2QeJ+s9QhzklIcPdCTnOCvypPMnVYc1KgEmLICsXQObftdQTvjx8dB9aZoePksc/4slj/6IeqiF
KUgIsxrCfRhEbnOjR9R2NKLKrxLLQgrjdv2noez0K2qV2ZqqBdpIV35xmcx8J6xgLLRZdJmU+uSj
FkRhPePiH/EnnKtSLgSsPqO4NYrGG1q+kRqBf37iib0zfi5jEP6MBYB62a+Ig+1RE0KRjnqm2bSy
8nPEiPnGDrp8Z9NfXVd0ZVZlyz65VWdOm1npntUMK79eahK6GpQnjnLH3giImY6J6AYQymHfqmjm
MCgF5e15iPJztPxyU0mce0pkfk+Bx1GjGusTL8S7Dc3yCBa1HnOy47CqHqzfQ6aqszKE0m8G0vxa
TnI7q6V3GAch6m9r0HdQoAyvQjt9NY22yupqW6vIMtuNFWsatNyymU98L4c7mpfPRK2bEya6Xfya
b6cGzSCLPlJ7qlA6iA61yrSn0oFPJWbH3dTdvNCxnGhexwrJ1VC3TtkOj44Ll6P8Mi9bbFwOxkWJ
ySPuzEKyg53P9VEj8qfDOKSAzbyLqepsjGkwb+CcpFvTlsk5enQDDsSkXbRTOP0ZUvKPQqzDU9TL
43AZoHxVMOsPN7mDu6Rh6RLNySz7hzge27XoLPPh49f5yEMHPE8Bg9ljIdYc7G5Ae2WmdLGyWA09
bNco0v3CALogBOkXOQb9qhXjMkXCeI7GTt9/fPUjYx89HftI5i+8BYd7K/ZCBH1pCDQAglvniTUo
VL/bdhtbWNFlIcjVqNv2xDg7svXhojYDjIoGBKeDsc+SjIvYZfFFFtl59pTSsgVhu03tIF4hdetP
vODHth3k5gGGIhyFisZhJcNp8dJC1JS+kU0cUlRFnI2B9dMll4QNc9xk54nBLpoXy/ycDs1wrWYy
hHyNdOr3HzfnwiXWAHMk0KW3b5jsa5r3cpa+0s1yO5VavpNmpfqZ0js3QivpV7vNdOKcfuw7ZmCx
ZbdZ86kdvr0ovNlYzUw2HRY8/vPRkJnXOKbyI6yqcasW4srGgHqqOnf0oqh9UQQIalaHc8kUJLaV
GYH0S6A/+4YTkloY80Wl1sPXLqQ6qbtN+Kct5B/f2CO7OoH6jnIxCmAKZQePt5dC9F0/sL2cUtvT
8SedmcOsf8KKZHgy68gI0XN1I9O5OXEgfvnVB4vyApuy2M2TwQxQ6+1DVouZLcnk0iN1Lf2SfBnh
sYsr6S4N6rqeWvcGr7WzEg1l9w751YgRQKbUg4rwcYBntqJ1Js8q1aRV3ki9I0lcNpuQls06TAtt
DZ1SJQ0imlAyjeJizFr1LFfsMwW6seaZ+kD+QjSYxX/jVWVx4m3VKbIyfN7eltkPqsJywUrt0Ml3
ZKl4gi7NpYwIXSYzbzyhXzlyAENIiPoT1TZ7nMOS0hRRz6prznpR59KAllp4JRq7A8Asxeb330Xq
F7bGK0eV8+XA9Govbpet3kZD3NNzIZqRA8HnQrXFllmLQ59LtC7ModT/+JrHZj6KBQgLVZZ+/v/2
cUYNOrgRsLVv5qVDCF7RXQ9xMfluwPnLoHt29/H1jr2FiBhhBb+Y7F92Ia/ukZTsueynovd7I1DJ
3+m0VRu28sEmI9wLqyWROtSGExvUYzdJZB7yV5C0i0T87U32ceQOIeRTv+hMfWW5yHTdLFbWS7q3
17DSnvgij4wZ3V42bpSjABkfCrQrh0m9wMnqm1OYXuJ0aR4bYUzbrsjTrx8/zyO3plNBJpCdNXuZ
Ut/emjmPJWKhhFDfCGmK7dQ2Ak1L9SylI+kz7oP5xD7xyAWhyfAc0U8uxfiDZ1mUBsxRMK5+WhOG
SErTM8ZDsUsrPIzGQK7nx/d35FFSX1uIdktKz7uFMkrajqhzdfBbOlA+UoZ021e94U+jVZ3YeehH
zsLL3grDGaxk1zmUJaLGRqaDg9OXSTTtTL0NV3WsdLdJl1CNHyR6WFP7RER1fi7HpNtg8Rz9toKq
arbkxCoTS+bIdhnfLg6nkpL3Xk+Gcd1b2S+10ZtdQdN3Ffa66tERCD6pbggpKB3ojnE2Jpd6SHYF
LN7dMIvuh0BVsyLeKzsxOMXySh8sDNTLOKXRwaRN9EKOevUKzpqeTxbSAN9s2nJHwxDknSlG85y6
RLzn2xzWI0voXVYG7aaexvBLN8bWxlTEE/fvfNViV70z1OjcdDkZtEDQVlbhxtsUIhJy8hDUURNH
NQa4Rt0PUn6pxoHm/cfj4sjCaoole2GxJdicdN+Oe/IUa9tqGIaaJRWMybmzQoYH/QKn+WOlGelu
xoWMr73UT0wmx67swFXUGZOcTA47J47ZRZUdhaMPLYPYcs4cSTrLK9z8pq/RgHu0KKdzVHW7E+Pz
yKuwAJ1gh2GeQgBzUKoKYXcVstJGn0AT4mNtDNZ2gWzfrPvixFt3ZJYmSXK5DoURaDsHq4Ius1Bn
pR19DreLWNIY8i39/pHT34hSZJqbnV2L/sQNHjttLdMYyQpkpXKDy9zzamROmolPt8xGIpoghqvo
ixDJwRbZuVZf0TEnCRR1q+VF4SDo6mq21+FgQKXFVIcGaPz+8Rh798B5OdgaY5qgp7TA9d5+HAus
iTY63URJLm6vWi0qsHYbwxaRSnRiOB+7FKNZX7YYEIsOZ1XoKr2V2Ork96FGolJPzmDaO/FFG+jd
f+NSKANo17MJNt8VrwlVmhJ4aZNfIltIvLwxyJAwIJuDM8c59fEjdA/nGguZN0cquhFEpVA6e/sI
nVGhH1+Wkz8LhWqK0XzvEhcxnTnF+1GT5P0ZTDJC0bNLo3DsE8esd68qV+coSYuap8r/DtYqxKND
yjlrYvc992vLCcIzgk2WFG/DvKgnY2RT11ln7ohQ7OP7fvcCcWVeHGDIdKsXWNPb+7ZSV+OJuly5
DOud7NA/E82krWWnTBsaGtOjqmW/mf6K8mBBELMNwKLFQefw9YlozJDlDRMkCgv0REjX7oqJuqot
0SJ9fH9HxuvSy7WpG3NMx7ZxeH+KSla3waVi0mZVkzzyXrgoHkvX/gOG/1tm2v/ZuUQa89w/U9L+
A89t+EF86/LTf3N3qORjsYJq/EdIxyvPLScYpnM6pBbuE4bjn+57Qg2RbCLSIveP1YWKxN+WW/6I
xibNGTZFtBPRM/0OJA2t69u5AGf84vNn0Yb4x4g53PozwRVBqef5uuftSNZoHSfbTzkNr9w4zpwV
h1PyAJ/7eXzKJvfLnD07WYJ2/bwjHMJoo8dOdFuQDtsy0z6pLSlGFjl1nJk+a+JnpiOuyua9mlCx
xJAVVtiXqgY9nmspJqJq61MZV1fdCPHHrtVmpWTGr6njFC4SM/UaS7dh0yy0nITqYvlU58MFSMvC
K1uQ9m7ZjWtjLklnneX3NEtrgF042UegFsaODKVaic+UCJE8ISWpXgC9pWxsF0jxn43M9EOh04dN
28InahXRcq6gXsn9JFMuJu46h5+RWsBMrHynGdNNMT6DZr5ISrZNlVme52b+1DZqREG/eR4Eq08t
6Y9ICsTJRGrthd3iF+i7tUzkpZ3JB7Zr49Sj71WGq75WHoYg83VN3ma9sVb7nYxIStSH7Yh+Mh+H
dRqCZs7CNeX1lSNV/t1Xq3hS3Icg+exUzSokHnBqH5RuIGtBXSNc00Sz0s075DIEaXpZvTNauckF
RdD72CTCjfSHWCEzUZ8w+edrafqVaLa2BUInis/jKIpXIqitbcWZ7cpNmyfYtXtbi/vz0I3PVHfY
u1AJUhcxsrnvjWatxcnGjucHpBTFHln8HYHuXyIwjG1yKZFNAon02IWN2b3Ic6/S/by7HMkEDkHi
jtei+0oZ80l28bbQ7tDXQtIR1WrOgmjj1Np529q1l2dxdIVJ0b3LjbK8pLd8P4+1urPK2jNibfI6
tYBR1osbJ7ZjPgSDM8zP0dEOcMXKXcOkq060P3a5YwHeueqHvRHwAIJ6bbl7YKI7NbXPR0AJ5OOS
TqzfZAu3twj6Td2LzZxZ+ypInlS4DecNp43QVZ7I7rrI7OhbpOu7Mi8+a+50GSyJebny08LoIwQ5
HWQuOs7Erx3xIEovL+SnMM+8wf68MFvhsK61Qd9HAEA9m1+y5Hd+ybV5o+c0Xoe57lBhh98KI7jM
BMcX0c+Np+jpbUm1x5OKWu27trN2dRF9UmLCngbiHLJUflWnX3pgDJs4Gs+ood/MJdS7lp6TGqTX
JsUkAi2624kmJnXcgs2jOK9r895RB2TJcLL6CExWxKPHMwJfvohKwhwHYh4B/IyK7fWcKy55M78K
YGOApc3ONlYvc+lvrS7X1XPxSTbPz/Lyqfpfy4/+KKupicNI/u+3/9j+8c/hc7nAEd78g/+CCb7t
npvp7rnFw/MXvHf5L/+rf/gnbPh+qp7//V+ffuZxsY5b2cQ/JBun50MQsc0M+8/rxnX/VPzf/5M+
NyeBxsvv+RvgwguHnkWHTAx1Zdmv/U1toIxJo95m42hjPP/PJcQiMhd7lclmgI3yH1C3v6gNsF0I
sQEH80cMnqr/zhJysKliAVk+3AKaQIFLb+BgP97bYZHgC23X2kiSLUHMG6kkDPPkzsxIr0U5/up5
3fxxJP4XtC83ZVzI9t//9WCTs1zPovFEtpqgkoNG4e0mp2sG6N/BIEmdNnZoFdYCZr6Y3BMleFpZ
71bG5YFSK+Lhme8Ps6lQImp8L6pJtqabcoivbEJ159Qg7Da5JxZ22BFYNF8YJXjNSOntm1hmREoG
kYHzQWNKoeI0bIxSuZqZloYuVQnqqe955VfZIpyftLXbqn48fXF7F2uIViJFyjR8S+5YfLMCa4HD
kxUsY6261cNSXIJZWrt29L1K++3gKudKF52pyhBFXiSsm2qWwicNLlqXWfKgBMFNITHYJY3ngMMC
uu5BZlsSKgxi2o3PWh31KxXgBZk09bqbrK49h577EmVs2rEfDphRbKdaB3N95RBdECnVGoPDJRTo
jZmqzOht9DOT8Vna259Aw+EPdi4gFp9lbZM/kuyB+J/i76pg2tfchq53YY9niu62+KcwkLDeK132
OWpTtA2a3l02ZqbtqmiYv+gRCLFt1RfzJy1Fsf8Ln4eymsskxCroaNhU4EzlLf4cjDFh/SiqnJo3
7hMH+hoczvkmrYaiZUmuKdhkBVOgosq7Wgu2iVl1Oy0ob7GDWN5M5gQzXb0iuyPztcgiDR7S1pmi
TGvCB8dnmUWp59p9k9Hq7FQVS4C2Motx/lZVYf1Fn8gQrCKWxYBNUOLOzlqptHIfOUa80tlcPdYT
XoL/R955ZNdtddu6Qz80kEMV4UTmJIoVDEqikONGrt+e/K8LtwPu2PtAyTZJWdJV2RUXTPvgBGDv
tdea85uHZTWsBzaqZ+eyBEdRceUUCk7V4VC4aZSMwXpfy5eix6DmDbPDKf8ymtg2HaVop9N5WKhg
iCM31cN/+nJIK2IieQiK9hyL5G1XqLtlzq5m09z8p8/SsYTSBa+wJxwXh2tOrOrXB+TfsEbrFovG
j9dodp0//rcQ3eMvqfPPL/RtkVbe6ZxoWaRRLNj681++LdIyCTzMFVkc+dM6XXxZ56/AS6iboHeU
52L+T7SOAT2ZSREAe3R0DIxYV//cu74tkmx7P5x4Ka/LfHQnvAMiXDhMwJxY7b9vVs3VR+WMxEhL
9TQHHaHjlzNdFq8V93q8qLuCqSB/G/OLfs6GQMlD12n6kRtalGdJHUaevvTSL9bY10v51ze1KpwA
RHP+oG39+k0hcWockdWGZ7XrI63qwOUGkfg28TKHF7/gL3eNPy+FfI6Z8dp9WL+fF00shqyxoi6l
4dmj3uD9mRa45WSES4P0e0iIr5fibMY+BWpNhWX0+lJKlGetJvhUiTI6eNO0GlGRMWP30edfjMHW
U+WLrvG3ayEsZT9ERIzM9PW1+iKK0rCuDE9Z4kexECzQaXO4SY35ozCsgcl52eztwShv57YYfMlI
bW9h/dtUstTjwW3CvcS4ZYNVlzaB3ejBz7/2N3LCb29wtdGtezYa2LdvkNUXfHtjUAj02nsehcrr
9bbcF3JebVpo2DiiK4zBKFLnpQEr2kfbn7+Ff7rJOGHTA1d4D99FkDj5WI+tyTtgc569SJ4JIsCS
tqvbTPyi//JPP8cax8kUFOMuSoI3n9bulGRWClP3tATTraS04tEszHjbV3rvDkQ87I3CnDn8Vqdh
2DzVZfMQ23kYpHGDrmcpbhma3lnVbWvawy/Kpmfe0t8DhudfgptxXX7QjzC3edPGLZOYxMycW0UD
2+pbaRgdcZizYhyqKUx8OVbQdWgkmsOitUOEYWrRyy5ZwInHerIOIyqxsefJ3i7Lcj7Kse6iIa5/
8Wv9ww3Nu1yVD8i9ABW/+QYHuZ+IKiKjXVvoG9QdUxnJNsVJXcat31YAf39+d6yv9923QqgVy4IO
w/6tXNmWgJv2KQcYSxkU3A/Rmhw+uIZTnaXz4vAMV3pgdEv6i5/jHz8nmnjk8WhNsF+8fnBzgBFa
bZMKgxnxU97WwHKbbthgyHS82ADk9/OP+byUfvc5Ee8gqKPbRB/q9fUsuYtpd7IomeUyHvM+QTks
SsKGsUNbGV7i0Dk2xAMt5PUBnE4i9XlcUsrbmtltGMgRBn0zp9eyTKn1SURKeVM7S/slqUwJX7rA
gMdgswxsKdJLr6uLDFYDOYDwTIVDPCL+zEMfxtnoRTg6Pye2XA2u3enxVZ4Z84eGn+Z8lrr0bMDA
FHCuUW61XB4f+ik9NzLYlW5q2vWlWUrSGU4K6YLQgenx59/Sm3TSr8+Ixo/CgYq5NOea199SOLDd
tUayPiNg4aw4LT3LBPkbat20aeJ68jE5Pnb6FJ2YRaSc0mgWN3BNgQvL3XBtyiiER6gUHlr0hsK7
009UhHteZ4rZLTTnQV+yCn+0XPjP7/xfUYzZbJA/LsbcqsvQlv241coQ9q+DskWltRITGWvQ18RY
89dB2XpHqhe78jqZpD7jD3+3WqHiKavKnvoITB0rxLdzMq1W5iQYCvQ1EYy/Ob9Tgj1vdX8/ghRd
6wUYBqz+LiKen9VnL0oQPS6qUrPwjGEwTmaXpF881vGBBtfqAXGy/LElU+cGvBDpPhFskGuDLKTK
6wYc3rCB5KfFTseP2Bjby2QmMNwNOaO+HzmTX9j98lRMGfSEVh+1LY1j7cIJzfbGwD8uBZ0ca0en
mDihgfE49mWenHRIuDVtnEyvTYpcd510qcEameEXZRGnBZ050EsTQimSwqeyd4vIlA44gct/Ua9n
1az8+Nb943/a9I//rjkqv8iuWl/m2ylCfYcWBvMMNx4CJ0qWv+5g+jnoSxkWrJIZNivqnL9vYYvV
DnobOiX++SIEfJ0WoFpA6IbRjXHpb0L635RzNEPwJRpIFBCwP7M6eeMvy+iwARTpdLHjsfYPlZv1
Wfi42DkFPOqyyIivhm44YWypuUpRSL7W1bt8iWZX0/POF0ujnnYNU4bQlIYjgXWuqS9u26a70Cm9
QZm2zMi+1DQhnaS7Zos4zpDxekOP3aQXd1akPqlk84mJGipN8iAeFWQd+vKYYuWdom6fZ/l1jArZ
1ZE5eLishTvjo+A+XsKgJ0Taz7PZDtLOqFwiBO8syEq+BJIE4dOknuaSvokrvQkQuCRB7bTxQeAJ
uBqt6byplgDFBTtD4Zf1fM8GeFcVRbFTjWh4VKNFvsgLkjl6iTypPOrtvYxz8X0iskJzE/I0zi1R
bXp7OirFcCGP4ixa1sAOaPDoSs7sQb90WubrXWpeG9OUkZvl4OGlBtLH93aXnYoYUiGuhTyX3i+G
sg+nKqj7NQYhSXaWctKRcrAxU+TNuoqTDdqI6hsLlHQVE5QXIXzexHJyb8edS1Cp31QkfqW1Mrpl
Y38xc/MmseNjr5tnapgeFV08KuzraTXeFrD5E2b5Zt+eTjMB0l11rZXawVqi1MU2HR3zNMRip4td
FaNa6TPnZJnHw1JmU0m5kNi7grpuR77VBpZLkA7DFs1cuQP/lwSIGK2nQWDviDsgLnZDtqVUXOgi
gl0wbgihnN5TR1z0Ws5vjCy3qSkv7DEYyjLAH7xDx+OG+JDiDknQeKqENd98+WHRlKfcHN9Hw4x9
Vn5vq9mDCrpJzOoZwcr3bOTxVpVFYPT6h0TRrrXKtA9FbXa7xralu1qTZxeiwYOg9OCULCWq48Y9
4CK1OxbFp5TUa7rqMCPTAYrT8jlL60sQLPIpqdhBKAxv3Yv2TWYFy4L/RAb+NOjWWZ3PV0pr3pQL
Qy7SGqJkky7Jziwct2oHWnGlp2VAoHmlbZhOOzltL9vBXHhOksbaS9NQ+4rNZ0cgFG4Sde48QPV1
FExzrHT+4Nj9Z6NKmEcYqAX3PIrGRxb4ZlsBIj3PYHxcTVUjn4dZTedNr6WTfGzO+7RoP8TMyTZj
ldkfrW4qXKUz8wKWdeGcyw3HGWB30UVmFAru3XrY5q2mnki6Xe3RBj4wNgpPRkv+Muc9UtRK6dx+
0ccjV+ZEw5QFoEY979NQzTeTXU7+VOXNScw0nhgOAZtVEA7iZ4Z6kxd5AEl/Q3aBDtCJ7DnFRO4t
GY99UgWV6I8RT1SanUuK9RSSYhEneuDYMcHxsy9Z2UGXx3XObt9li840RbE+CrVyvEIRy6mmxvDq
l6kLRMfIJYqEYBECvXRZG9MXE34FjxOmdNNJNgAJT+BtkT5bkD5QK/Yh18yzuk+Bq8L5yBr8wp3P
/JSRiFMfknQQQTVkDSojebVFTGdDKh2yqt/qcbKFPvbILJ5AYN1iN2/l6mglne6STGS6Zhg9ktxz
VLXG2ANKYdSiGVdqwfz1X1Mn0rT52WZ7VX18Yvz2pWKy8qPA7OeX+LrRqso7GmL4KhGAU/GD1Pxz
o1Xld/wLIMlkhiHI4Rz210Zr6u/WccBK+GWAiqyT3fnPmYr2DnUUutJv83qqvzftuZ+169ZZz4tj
KbUiqhF6ifLaSUTP+RaG6BjpNAkpowfP9beqUbdXUqYgrdLAaTDJnfThrikguLvpNPSfpTJqzswl
1nyr4fYtsip8P81J8tCjqOcgskz5baMkDC7CMlroBXFGhKokOduclIrZDedRp9UPwMa3Fp1nXeEA
eAr/priUFjxWLtglS0beqUTbIa/KK/iRynlOwyj2LDD4u1APh3vw9k3pltCqJG+Ef3OX59FGlJJL
t6RlPRwjufEYKbb1TldnUiWaSKpGdmOLBA9jSbMruCLXIcvmdWhMESAm084+jZocRVSqs/YkNWGS
Bs0kx97YSX1DpInScEJDZu8pRTZiqq4bdQFDXOZbkSQtsxXUj/tWNHrh19E8WlsTJduDJU8t4J3W
FLHPnHa+sOZSy++rQgI9ICXXZs3g9HS2pKSjWRMDVa7a5Juc719xZluDdX9c+N788b/t08fq8+Mv
Cl/Ern8VvjxaKp5fJJSr9YaZ4p/Po6IRzor+nhmcqSD351H5s+6lRY7YCT4r1S/qxBexrXTPUXg5
pP4YeKZWm9rvPI5kTb5+HtfTJMI8pPgMBAFcG2/qXj0roFamtuRhRF2xMUlqu7B0HiIL4Xrky+J2
tt/3sKexZtvL1QAdrBt3hVr5srnt2xUzBa7kssV4sdBsMparMUUlYRP/IhBlkAbE6mIG4OO6c10y
yUdJ0hs9kg5zahBfKflpfcp+yqkRyNnGLmKeO609zllkbZK8OW+69Klshm2TVJ/ydJMAIKQcp2VS
W+yVOMeQw87m3oSD7IZ59zGVxb6QMPJmw4WwxG1oPar1bZYm2An1W/YrJChz64WzeiX05YpDtTsk
TtBZYt/HwjOiC+wkpxpdTcPoAyJCd2K5S3ul3o/VF7O6WpI9M0A3UxcQR+tycp4CpzOro74sD0YS
nnRRdCzTojpV036PckFyDTw/qzSnaoj6WZx9TzLctqzPoQV4UvU+Bsw2WeSRI0mZm9uxq1xTfSIs
KMhab+kIMZIviVYdHoyuDXeZftq1thdFBG5Jl0hR5h0ZFYUPo6Q61fMwDdppvKlraRcSQjEVw6bF
KFN3jTcqpOAwD3RJrt45ei8Yaeu+aG5bJJFCabZdM5536E4ke925Leq5IOvhc5pOVm2SarYOwl76
m0RuT0nTQV1pcRbaLUR6If3R09DnGO6jeXSS8kaV763yYera4iqZx+wYWafW8CigXLaU6aM5bk05
hXNWummR7m3pS7fkVErNJ4puU1L2SkOkjvWE2WhrSmvrbnBx/fpL+nGA9I7518vJSCOG6qHq1O0A
jXJUdhFuBG0M+rC9k83TajDwzzza5UmnPshWQ4neegr8ONFcWYinFzuYa+WTUZFZnN/DTYJY6Tpj
waT42BJeaacEa9qyN8u3WkPlaayAngBsGPBY5WIO3SpRrqx5OFXrh9G5tZxik3DoyibN0ydOM8mX
rPkQQwkK0dSLNt7IJAtJ8b0MQ9Ush4smBOKrqaeVSGmc5Y+FlrtGQauiGbQMK+D94igborKg3IWQ
FtX0VvQ1IVof5m4f9c6Nmt1ZmNhJAXeFVQbOoyrzaFBt64RZJaN+0qO57xgHzTXezetaPzFEcQUx
w8sLzRd2dRK3FmEpt4UGtWilFjqqC1mNPDnDVcpAWBSv9C39sVW3UZ+dAxoph7h8MJwl8WyJL8SW
BRj6OtBTPair2iem2NfaCxRFu8xsAOJ03iR0X+t5KlTkAtyq026EDC1FJolWmS8QRNGI3uOMazeD
Qf2YS2d81Z+guYJi9tEJxEjcATXKhw7yua9HhArDofNqjBnVTVRzfU7K4gaE5L6JpkOqW/cg6DeS
5vc1eFoMA0PqGcLiH2VIdmTE+cEAxprRC59qX2p6KcBOULpZjawAeiFP3yHWT2td2rI0QgJVvRo9
mwpuxW0tSJyNxbtbyD4Lpal1B+VBhKdzjPi/hvOFZdmspxCo7BQG81xIh4nl67qP2vGpSrJ7yzkL
y4J0vL45544+X2R+rQqLl0fIwjkL9UlXFfvR+qQW92ljHwyiMzGBj1Y0+bA23Tmxo0DFse3NNme9
VLuZW+RyfUpFbqs9JPE5vVLzatdLxfVKW4Qgdx5bt1O47AdzQ8QNo/rqTNXEXuPda2aEz1hjLdP8
pP0y1clWr0KawcKniPyoNvvEOjPaARss6cO9IV83tvZJIaAnjUN5O/UszDfZgjm6OBpZfSlG9VyJ
0toFjHqF2ArxI4oI4wzyoBs1X8Ia4oIlbqJkG4uDph/M5BKQZLxhVLe4zpzvdfO8lM5wWqCEJKyN
NUxSP5mLHmS6ta2I+xpnv3M+T+dJ3p5n8kZrMGGUAJPddCi1YAxbn4SdTSy0HXyHQFagFKuHjC9G
s3yheCVAQ8HCnRvHZZE93Sz2EVub4MC8/Q8sRb0TSxv59Yj4Rdmk0kczL3di4pWiyp/qx1YKpGi3
iKvGuWRw5MrGLpU5jB6t4pxTcTee5vhZ6s9Jx9BJhzn56V9zziGK66e1VfLU1j8+4jz/3996ifY7
QAUMNRiwE6X8p2TMeoeLGxsHY3D7W4/8Wz1lyu/Wf8H0w7AgRoDr+vt4I7+jnNKxzfFswbv5PdUx
F399uqEDDvIKxAd8dMhIb6qpxUglTiDMo6cwzy/UtO0Q7FZtQKb8V5n6D3UP1pvCjT4qiTf0KjlN
YfZFgv+6YTm1HErA7XW+3NVXPelohmv1SXOl2WF1qgF4C7QJnDOVje3c8dfxs7wkKbp5HXImfj1W
uYH0rwbPWT2RzGsV8uDCIR8u4cwfS7s27lvSGlNfiqNq8Sc9tbttRJVDyo8RbWy45GQraqOwPSPW
Ecgtctvy1FZGfO50qkQBiN4ZbJ40ZBKnlVHwButEihGISvrs9xVlBscaOXWCHCh+4jatPIdeVKgI
aJdpMjxVG8KTdG5C2R/pWUZePpr1Y1fIsJVjdrjM1+tB9qkIpnOzklGRVlneHxFVdfd537MJVuIY
9ZwPd/CcaHJFk4CFqov6PnNMQt3zyKwfZgZvn2jbduz+toM8JInC+cFuGqmiVYmSw5001UzOUEEt
nWcUcvNk5Eu/7HNpakzUr21U+pFll/XXlsYPf+LvbyZ+YVAQK+IEUfxbR/VSzaoiYwX2YbholHX8
aoNG8DVC8BfP2cXXSc1PhIdfbyUeDeZInP85XLy+lZLarjOt4EJgfIfNbCpuCkBm06hfRR3/hnMh
s60X3+l3UWXXVZ4/feme/vh/vzgYPr/OX6sYsxAgSAzOVGB1Mk/4X+JXMAVM1DgdKhZnPVo4f65k
+jskVSwsKDFYY2ii/L2Sqe+g/tEqWfNaoErQw/mNRg2Dj9dr2bMznHWFZRGWAMyq9fZ8MdXDP5FJ
KKZkv5JpU7YVz1NKxm9RWqHHYi1z/0f0MO1ZRBBR4/NUViinNImkVJ4ibWupQr0oSvkyXTFTeqeu
CchAUxrfiBT9rEjM4nRMFfGptMr5bjFzu/fojhhPTj4hi6iK8a4PKwfbQtsWn7KwVkEUp3l3NaRJ
wjjBVHCQm1rdnE0yPZ5I1addZ7eWsZWnfMeD+6kAmuypKeb91uZEg49iq04LXWvkoI4OfrtihuJ2
4/tSS3uPbAB/sVkgR8aDUZ0PF07RWhunNsJNG4f651TTYstTqto+baxaStcWzO0QVSfykyQlJ0OO
DCUwmQJ9LIiQNTes0FJzHEzqQWY5RqvdwdcxB29umnDA2TED2C/lpCmDPLKSq1qT9KA1h9JTaBI7
s4y0fx69OJf2SjQ1iTemkUnsgDDNz/EQm25v5T2M97qGODlOhnGMLSv/rA7OOHnlWHprrPNk7ACz
busy3KpxBWl77McZ4UKm7zRLkiy/jh39tBBG7Ld4D6IlL64Xq5R2oo7a03FeSnMPlpD+e9WnfbcG
Su6KcTEuDCJIpLINolgDFSbNVrqvhxgLSrQMMkoss3+shNIe+hSImlrEoGOK1rgvwjz9MEtCvI8F
sTdZNBw5kh3qCKp7S0ZTRFziR6fKnWYHHWuL7Gc8U+dQhWghifIEcpP8Me6nRrpTimkZ79S25gC+
ZObGatl3QSmp/ehqebpcT2ATmkfiDgil1Qu7u1e7uKGnQACwa7ayecGwfb6IQbtK2BgE9wy01z73
1SxXfDId3SjLAl0MNMRTF6x8SuJAuiPRgekS6Oo+QMmL+BiC0xmDSpS4D+z9NaSaKRaDW4zZQYbb
MDkNOWZSWezJhMM2opUXzhKpynk5RfFNUnXGPmOkd1OLU2SJni4tFwVnM7dp5q3Wpmdj+qUqsBev
EaOU2aWd3EcW6jg3nhzpAeV6QIItUtoMJL/jJIURzDh3k4NGY7Jx23oZyOOY0+pWHnQDP6vWo0qT
JPWaAbhXLtWmLi+XMFWaXZQ0MlN2U524yQApxyiVmH3GZFvfQ66v2KBlWpumntgh0T5L9GVc+uQA
y5M+kWr30L7c2s7aw1yrYgy0QkNGHhvmiSQ36+On9gs2Uzmto12cVLRTDQ5hx6o3Mq6Hz0lsNAi7
3e4/Hapi4ogSmQNP6ioivV/06fbfU0av+/OPW5R3DObLP/77y9H8+irfNiJnlfGSjYTN2+BhfrER
Oe/AFGIFYEQFYQLuw6uNiIE53fHnJiRq3r83Iu0d2i9aoIzl7XXM8HsC37dkGR2pMO9iNfSiPGQ+
8WYjWvJOTAtpur482vV1M06Oi32h8vMZXbquRjQPo7lKP4VLTI50Zt2VChglhiOcDs1qpuCMiRf1
ShKjSbO2KCmXT1I6V4em1B23ydvTWODdl2tGkcI5D80pAFbvELYQC9DMsfS5U533vTRdgWbBNTea
l2o6pUe51hiUIgM+Dk6cNxxYJRp8Q6RvK7vKj10joNbMYsJaPTdeb9jJhxbqIZKySnfjmAc8luEA
k/auuVoaymdqM56IJUv365CEm7/tQN9on1MxhdvJYgJhyb3MWSIlcCZHa+hKRkevRsLE8shWljR+
TOdxdJsYjltAVkLk1T0JDLlSPsoWRv66I/EXnPwJKv3ZS0ppswyPOWaBbasPB2Q8PN6qjiUyuxty
xdngCmi3S6Pba66vpWyMKUGbkxqBHubXZmTus8K8w4y9Dm82uWVthZ5dcUK3CIGRjiEa/QMUn4rZ
iF0haBCzpV4Biy9ij1tR29R1QYutsydcbkU6X8bqIh/rJGEAWp45MIM5YLSNDtFCicptJKeTF9bL
lZW0h0mmORQT/a0t6lOqmyG4ZcH+2SzzBcYHrzGqi6lnC9VO03bepsnJyDelmrdpZfpSdJvkH/5F
C8pPZx63xf+lrP1r3sH8cQWocDJntAF0Z1WDfStrHaRqCmcZDUEqgul1qvF3WcuBWbYBEHJCfzt/
xHKw6js5pkPUUY3fKWvRFb0ua5l28OQD05WBPiBYe0sgC4dKyypShPw8rzJKhYruJtWvYyEXiXDl
8uaTL3mo0J0dUhRom7Kqu8+sEu7CqfphXInZPAOTcWpXGVmcpSTjPJKjVCq9cUbl608jqyL7czw0
PmkmTC0QvzZnoxXqNQXOgOxSsQY1x387P3DsxrArN4NxX4d2+kUSUkmd7KQDapakQveW9jCmOf7J
xL2ZZhHCa4vmowowjvTMNFEav13WT1KUYryblApISkSgxrU01VLnxuHEKKBPWBaEM9yjJCxZ8pr4
krwApn+mJZgENnMXQptcB4Q1k0L768xwaOeL+XmSaD9PFa11wNg8zxrF89zRJF5tr8AsNAPLovLy
adObh9xoQxAtfT8r26JV89zlEy+Q5gGc6G6rNOkd3CkO60Yi8a0iHLQ+gzlVH/Asb0j0BVw2JnkX
aEsxzB7pQf11qYM38WYt0dDfOO2qrLCNu3R0atLD7Fl3fN2qqvsm6sPeM8k9WVF2IIm8UUWiT5eC
BXIp0pK+7/O62QxTyHAKkOqNk7cOFaQabYpaT6lSoTicxh3X2jaFQkc9V6Uu8eJKnQvPoiZ9H2Vj
R3FdGBLLkxSuTXcyu4jcsaT8XnRjzZA1H64pb1iUUmt5Iqwz9GZDLSdXHqXG2dFhBYymoNOXvGoE
vd9Zi6bSJpelpwriIdA0Zn+/CVJi8M6RkgfS5ElTeQBfH+daxg2FKSWrnIZkHEujEzumkgR2Nh29
KRyGX/hStO8fNKz/nEIpLFAcfJe6yHdgL5qcR0GRjtpJ3kzwG0t98AwlQpROdEygATz2KzWDopPl
NXFZAB5GkXabpuJwFrX48JtRwk2hZItXDkm/j+M02msyCfMwYoyzNVb7VkFPcxaSlLSJOYsiwk7k
gNgGJuRhKXBjz/U26ax8s07fBSobX+SK7PWdIf2iX7O2SV7JYPmGWScAVHAOZ9LKwvfywCyqYcKK
MId+ko7VthZVsrcK66awHLHvpO5rI/iH3aG1lfj2anyzgBtRJKCofFMVkRk29XErQgZOYvDUXHI8
B96BK0cl7W/DKjiflL+LB+cm0lFJyvyi2FRptr7+iLqWijQ2lyjQ5ZyB2cJOnmaRvkGWG38Vfv/O
54N6BDsC3xmOo7col2pwFhLMRQy1ALt3F1mWq5tNFSw562c2ys1xqfDrvyiV/y+dMLYe/Mg0ZSD+
QWBd1Ssveh7pFE+kiZgJ2c5MllW56L1otPrrouu6X8BinvkTb35AOtLwp5+z5zH9vr6WPStCTRc1
DizigumyjpWHJqw/K4AMXZOpY/hmLYagyuTZk0WW+P0SOQ94RuzDtJjKOUquLz//9M8unrdvCTA5
DSdzdee9RWaQEmWOIzNrYszU4lyQcu3X5tCetxyDT7Q6ZWNSmv7YE/DodT10ArnQ6s3UhSk/kD5s
wxlfAf9Ko1Qfyl2HvW4r92UV2GUW0ncx841u9f0NGpXJHcHWul2nDUGi1fVxDd7yxiTsmavW6rYh
szX4+cf7pxUJ1TuCd8Cj4GqeW+ovfl16eFoYTRJci6q1H0sNyWeraMmBIvN9mBYFVtQ4d5MiLs+N
KrJuxJjD3CBBy8/NtApM9PwewFTYFk0CU20MzUDoJRtFI9TThuPFuZM6EUlIhLPrxYwhLYrlWza8
A2GZ/Tm26/LDLLrqOGgc2SenJIaXAJ/NQsW0FQ2nh59/4H+6xSAhQbwnVpkFaT2jvbydGWFWFAxd
HICSuK5qOWeunq3n+jz2Sosw2hiz6Dbra9UdrazbSjnS5pR4yrMc8m1A5tM3vt6/ogVs/vTcvf3j
v0P+9Kv27/oa307d1juWUkh74M6InnmW3H2rk8134L80Do7MuJ617X/XyRTX/KJ4eIheslkUWTT+
1OnJ71Q4zbwSNzdzLPINfqP9+wwbeLUUMAtb4eSrGJDi++1KX+GfaGPLEL6ZT+ZTZ9b63opqYjil
bm4rb1mHJlNZNQ/58yTF4r+4z/WkK93ERF8TaYXyKOfAU32RTCcJnnr0Hb0654dZLAxqCTxODL9e
HGtZ62zjsVVEeAZWR7oM6zb8NIpqmoG26JftlLSQ4fRxGAKEfEILarq+71PFQsQ7CdkMTNQxqNkG
knXUQtEQ/6qkls5SJu2YeEi2b0EVGNwywcXvRpLdnJAPtx79Z6wnDESML5I19Rt1HGkyaE68DES5
dvKFXVX6Qa+b00YROogbe0xkr05FXHptOItaEF2b94j+i/ijUoVndl4g3iHNTx9d4LxF4VV1ZkT7
kG0MaQeNF5fzDUYxhm/SRpFT/FRjyawMRVMjHYrFcJC5lNJJVw/a6LY2VnmiCMjK0fVqSyxpZXpk
VPbDlo5I9pDoc3VRyF1zqRW13bpqMoxnJN4OH4dQbvqNFHd0Lk1lFJHPR2/Q4yuxFXSdJD1oWaZ/
VCUFQk5Tm3lLGEIafo71SCXPd5Kqj79Yidba5+3ttNrEcT9yU30XjTyHloFZtR38RJmuAB4ZG6nK
0QIkWbIdDXEHdFG66cAHVVNUfOzj+YtlJtL25+9i3b2/exPmGvqggt4nieH1cijsmOaRAppNaYmN
i5qhOyZi6na/fRUCoHE+cg3aam9riDheMk1tpN6nsZbvsGAWh1AV38xFPyyPvoMXkkKzUiGx3Wv4
Sbja6w+zDJroFcIOfMHdsS0IZ1/WNnkZw9VeDBSjYTIOW51dkDuSMipJZD2Q2j45LgpRrr/9mTmk
4ydjIo1+eB1YvdxoKmOskmXSe4JjdYyV1iAFsdbWm59fZX2VN78fw1AaW0ibuc46xX95FYYzWeOY
C9wpQyQXUduFB6mdE8T1o+JrpaRsFY45bpmJ9he/Kav091de+5/rikjp8KZWQ6fYUxcZvb80hf3R
IWPDi+jREczSI1Qepl+VKuud+PaTrt1VjY/JCPjt6gvPyoxzumO+6IspUOOkObQ6t9QoluRrVfRv
2JFhhr64gf5hKNuKJ7bkH4rm1//9r1ksOyZHGpumNbX/Ghj3bTPW3zmw48BM0MfG5bie6v5sWpnv
mIpiO+d3euNOM413FEecXRD8Put3f6sFztt6eTcABYURzCOOSgOV7ndJSWrDuFFuFMdv5FO7dU6I
ZN6G9njuhKT7quMHC0w3qaa3L76si69320tVwJt7/utVFdmi8c6YehXGvHraaO8XZI3Jjm+rB3wb
QrtqwnO5//zzq3xvvFs/3IvLvFk6SPftEwjSDsS3u1pnuDbpMfph/Y5m4bZpl22LXZPsY0+tl7tf
XJvxxfdfLPpjCuQVav2WuES7L44Q8zl+W8ufJqPe23ZFUrx0oukp+DD7ZjQkUraYmA3kC3fiEa8q
DQsmer94I8abrWn9sukcYDUw1xWOb/v1l62KCa4NbHx/SIk6kRyd3GECgyr6Y2NJ67y2AcAzuE1M
v0kje9k7khRPxwhd+cY0q/o90aSN7KtAez2bUTm/F1Ehh6id+7uCRGQCzM1kvBhsc3HrQXlMR6Iq
lbQZNqFmF8GsyvJENZMQzJs9h/RGA3m9VRl22s5Ea9QEIMYJ862FFC4npZbo5ikGhLxoeU9yNUa0
3UhIC8K8amZ2PuHkp+3XeODnqODYDD/GYinyq9Y0xfSoUM31VCVtnO6XuY+symuHGr3o8jVzGLeo
xgA9/f/knUl23Na2bbvyGmB4IE+KF0DkESTFnKxgUCKFPE8OgIa9DvyO/QlZ1qUoWXwqu+CKRQYY
EcA5++y91lxK7nZykXUuvclg60xl7jyOk97Hp1pUzPOBnFbzRu/ndF7JdpgN53g19XajmRHSWZG0
enmUjL5M6KbaRTav9U7IzuBJ+Kq2ppoIo0GrNTAb9yEsVU9aBP37BPlJRUsQZ5dqYAWugG1xDhzA
iQ8Cd5dbOPYWQeyTkcadcpTJ89qBOAw4v3dAX280BNaUpomFbggQrY3zz2ucIa93alHV4amhTXzp
jGrhtVZ1U0tOtbFC0mI73Sk28YRCmQPwlWS2HxBen5EbvZNL+9PUQxyIHTCHJ2My6ueOTcmFQKAc
yOeOV39kk9qW5Zwy0k9NTyGEibhPEEvDUe0X/Wjh/mHWaMWsgIDmxJwu29leKyroKSnlP+H+EcLg
H/W6tXwUbvy2xghKcWWl8BJKNTl+/CNRlAhDY77MdwbfGHftYKyk6iWJOz9Xb/9AVDEMTHEtv4yv
hDrsW/3aTtKNJqef/2iN2pGR8Vu+kisube5VHuU7DsDePByQoeJTWRfqQ5t9bmZp80fI/k5sBT+O
eHnO9Us+WcdKt8yk3FqZ/S9P4L9hF2SY8mq1+WEX/E+7MPn6AuTTP22EX17h60ZosKdZ5CXgE4PA
+gUb8m0jXNqbzF9BtLIfLji8rxvhghOgq2JYRAPQbHgtr8SushBykB9yhPwyDP6dUykN1R9WbMci
G4MsDjLkgOq8KQGLQjWjGf2PH0XKslZJWpOfByoCbEs+RrY27tQ+IT0rkBRQFcHaQobe1dPRrgId
fTTsl7BpGVfW5MALZa0lKGrKuOdYG+kIRJrRUwqp2gUlGXhGomw0GHc75B6MbIxi+iDV2XmESN+t
liBzhhL7lMMgEer7DOSQJ8XyedpVz0EeANRuzyBd1/FTC/a0UcQuaogsUJ1zahDASbNY6QaayEm2
ruxG2fQzf0WAsxQTau8V6XLUlM3qOUfOf491gdeIw/loSCMa78o6zD0Y0smyqoOa3ywjGLKI77q8
36pSewlSbku7ylMX9XVpYCO2EjZR4eVNc9XoHxAfnZvhnYWxg1xepldOSR7tnPgapJAVrmRrO6oN
xhwbqfa8neWhXPVa2B4Y9rAeWmN9YaPo8rNSUdHUF9JFutgfYvnMRD3qpjPutd4hr2GQjtYw7foZ
XGvgvAQpRg47rg622VyRpewjM7k3K6ihiSOui5IMxNbES1Kdoiy4y0X0SW2aIwJS2w9askSzbH5A
jB4dCxV2eDFPu9QJUxRCeAmUNL/Wu4hzvZzgdC8UrTsEZLd4gxEzZgC254ct6qrUohVQCXw1XaaC
IuVAeGrhTa7aGi+4XDmnnFtZcZs6D1HEjs4GK7Bnj7Inw2avu9t2jMQ50tFVKdkrPWfkVGnTFlnY
I0zcbTPnGKNKi4hQheZuWlr0DBfvbCZJbkd9odvjPaRgt0naZbjk4us+yCOpAkYduuVAZvCUPxr1
qLucH32A8yty8D4ypTmrtWQ9WcZdns5nuk6/bmi6vaIw3p5k/XKKsbcIZfjQzObkIT5wZ1RpNAAT
V+RT8ET3QNqYenAR2RbUvNn+0BH9HBUaFdfeUNLR1SPV3KhW4w3tEm6qof7Rh1FfiahfULPlmjyA
GgQslmPmo+5oiGIgUz47T3rCARwdVZKkqslisNC8Ki7IfsXNhKdKuVIL8yqUhuHYOPNV1BNwZxQK
fgpN25mVdiFo8dd9+GynieVVRPlFiaVtQpFOWDOFGzN204A9TrKDfaS5tWX84LZVeaZRFX6bO9fV
LNtLJfIpKGzno2qU5mYWU+jZWB03qMvIp7cnYyvnFanbqddl1UueEwDYlFvQI5dxF+xSxWy5J9J9
aZNDRINamvNV0DTbJp3YsyuMKkiESbM1gUmLyjzYQZZivm7ei117c/ijFlyoXtxi6F44k7y15PH6
iiBKOvaZUTAcuB/aZJ+azl/NkH/Djkf/81c73tX/+9/nlyZ6YuD9Xjt2eaFv7VhNQ7WAPgB7MolP
bKrf2rGoWW28A0ju+V4gjfy98YGiRWm7bJdMcYAcLjvx3+1YOrUMWheiCL5qEJi/JVt4cxZDCLxk
li6G0CUdg8CY748HkSTJRg1sFLvStlROVn0X1QxW8Qi++qB+cuZ7c+v9dR1UVkyJdY67i0P8dYfF
Gh0jthHk+Ur5EDfasXWkj0J9jyb303dDvDC9b+gtjJu+v0o1K3HRJ1kPzPWlzEovKcp9kdcXemE+
vPN+fnhDBlBIAH20pjjGE9X+/aUCHFxh0JdI21Wpj72gq6ZMccVYtYmfWq3yTCaZdCmrTUhJmmC8
cwGkmBcpp6J+PbVGcamVRoj2Y1Knisi2uJ5djmnFI2IGBB/pcsrylGwYYgSgExOxALc1uWa1x3Tp
OPRCLnZjICJjrZA0cm0PyQhcRo33pRNkz7YWW/s5p4fgTqJugjWbiLYJOo5qfioMozt1hrWcB5oG
LVg8TjMNxZYzeOkIbQXLoaxpr8vtLSeCPiEcoYmbtUUw9oQFibPbYe4yOUMMpZOWJLe5BnDbaFOX
ikT1m6GUinWdBEFxIhGQT4cjkx6eETUEf/jX38Nyf37fz2KzWA75rGpUm2+/cT3SlGIkT8WvbU+2
GR0HcdX6oyZOsQR6N42n9/JFly/2zRWXrigLKE0TAq3f3Mk0ltOpdArh20RI7Zt0YMwgycVeNsPY
x/9lniGMyW6lfMjeEVr85JajNUHBAF+LRNW3Ec+TLBF5JPMNmg5KxajIZD8agnabWOK9HMnlQfn+
TVIv8tCaTJGRNP0Q+2G0geIIiUQMU4sf25GbOMEmgpF7E3aJeaYPau4nqmz8e4wcdOZf3bo/nJZu
n7Lnl/ypITMp/cWBaXmRb/uGvDT5lsWebeBLas+3fUNly5AZ40HjwL/z6sBk/7mIcGj3YLuH9f1q
jGdAemPcy8SWfuPvbRo/3ogA/xCH0LWmF8kz8P3aZ0XF3HbJkPuaFMVrTh/WnlZY4wLb6v46Pv/j
NOKnlyIrlZ41+ZM0yL+/FG0NlToNgFScj+ZRIHzHmDx1a7tt36uOflxKiBJDj4zJj//omb25lBNN
pamNuV9KRM84Mx5eJTMkN6grNFykB2yjVFVWr26C/8u+iAWLtWShwPOo6W9XEzS5JG+ZUuZnGBv8
JlEnvxURencSYte/vtRCbH7zUHMtescUIozslbefpTkF1WTrIvNzTQs/9GJGKmenqo5tRuo7X2Jc
dqFLRqZ6ZgQ6BHy3Bcakt6F9j1WW0DCym8jN0yG7CvWmVSE0ieyQDoFtHC0l6ASJfXol78K81A1v
1pEwbAYNVc0pxImjekQfkEXi1OKxKxV253RKBIbGdB6vA4kVx22Hatx1/ZLAB3hWkrZ9mFaeU09J
7k9pYame1iXqhl8ot5WO3E+OY9MNRXVe6lHySR+69IH1LI22mhSPdCZt7HSuMpQ4EhymHq4NEUb1
rUHmRBzHWiHcPspA4usB4t2GNqS0qmJgspRr0aWoDAdmRCstlgLJwZ4bhRw/NNSXH4ZOcyAmdXJC
8J2mcIaFYGwDchmbtW3Phu2r9MMOiggSFDgoQPxWctApz7X02EfJeNP3tLkKtbPcX3/JP3tebCof
uiYgd1BUfX8TixkpdKgWJJWg/XCNBQGRxiLwo1qZvF9f6sc9YtGIMfXEQEgN+3boGdmh0IXNSbK0
MGo5Q32ypjDyB6MbVhIW0vWgJMVWa2fpnTXhJxNKrkwNycRChWbiUDe/Lialkdxl1QqhymVZc1QT
J4e+VjrrPFOyfd9I9GfDuT1IY9Ku0jEplhD26ozkUXVlyUl58ZufAzoGEOEsxpT59KqWr+SV+Kcf
LW0UGvthhupWqWOkv/Qy3X4Zi0ddeW8LYXh6Fsu7X1/3h6+a6zIM5hOgA4b06M1X3bZVOYeDlPsm
2nUvS6zaFyIWFGXBe1m1C0Px+6VjuRYVD40xh2D1xbP4+j3qk4Lzhp65z7m6b72RBv8hD0qB0zU1
APrV44Nw8hIoYVWv6j76bODroToRxT7EpbeqU4cUgDRfmeQdudaSQ//rD+PttIedgb+Qv4/u3bLH
vUWIz7Y1WEWtUZX0i3w5Es/DUACOlUp905BR45JTYNOAUrDGdZx55y7W37kvf9hAlj+BbLIlp5i/
wXyzgYRUx2MXs4EAH83Wud4A/7TGM1GjIm7HVZw72TvV789ugWWrx8uLx5xrf/+1MCPGwYHDFmpk
GB2SIItWglDY7dC38TuX+uFp581RizBCogDF8f7mDsh6FB4dTjhfT03jYZBTE+BaXp9oOVYHmivi
UnH0yo+n+b1a9Kdf7SKrXw7PGkflt+9ytKdINACA7VAxtpQbtl8k5oDdOxHbNm6BBTNm9MdZKxcf
G85wWR/fedh+9gBYCk8b3y8QgLfrqpqkWVDp4HASRZv3Vmvd1zxA66y3P8tS9B57+qdXW9BJDkQ1
NFdv7qQuHjCRxri/42yIMPNoyW3ZFu1epXt7htVP++vO/Ve0bHRuh382rf2nod7+ZxIyz823elv7
k/GDDvcV2SxpgEsr5Gu9rf6JLRr+AzU3FdR39hL5T1IZwaXhI1mUP4uP7WufhtkFp0T8agz5FaBa
7FK/IZtjcvz9EoxigyYSPTtw5JhG0BN8/6wvi04wE2Xr9TMnMQ6KKymLd1XTVm7dZsCQYuz88h6A
44q9YkkD2+Fkndwa8jYooksaI5MXRQFG4zzUIKgKMnlyvVv3ERt2jHf0ZIZjdzlOrX4cZDU8rzKJ
hJ2ZukawpoJHHfMXmRvSZY0IMJbpwU3fYt5KDUk/jbQe1AHVKwYJ5UqZxK7Xp1PWywdEuBeKIT0r
c7afEWC5QV6p62nG8l3okrrVscMyWoQLi0LOXnMWKphDDCZrt8IDnYy9lxh6+WAKeE5mL9+TWltu
DUmhkz7qB1PB9jlWDeFGjLNjYXzQiFKDiX/eqYavRtnnyUxzylFoPkq0tYPcU0KjOLNl6ZDj5Asa
gA6KOR4S4tTcFMOvKBW8dOxWAIsmXnLAvRoJ+5QbykXQpp+MmumMFfj6wOnAsCK/aItDXPU3YjzD
1EcJ1CSPddADZxdr5rKOO860FLyoAshvjYE0ueg+NHfKmKnT+yNVDXutGwzW2g6jrYGoygtGjAqt
E+ySWF/3Su+s8XTsgri7DkrVh8y9rc1wSQjazR3rXz8Ni1roLCT03sukBNbvslTbItyWFsi0Mh7x
wxlUoE7NwHq2LsdGVtZ63hlPZulEL6h8w3OsSdqFPplnFL7alaRG886a7NuYVeeLES8kaoJRc3ih
m9w8ei9D0iiqzJfUjLsAlu852JCXdkJSKKFRnDXoHopyEmHIeEMZJYSeXflI6uHapgmt2mgp50Y8
M5023LAAgFRMWJkloSkkmksPkYSXUAstTAGaQSpiXkcumgWyQCev0eWzCXRU0GacDemfMlKutgMg
Fj8Qle4LGCJhE8ElCpvE1cf0XpKh0yoDdCcU4H5jc/7xyrlVTBfvylVcTZ4IB9BSWVBvFbxLq0Yz
zTu1t0GS4Mw5r2u0BG5vBjJWkCR7IXx20/PbrcSPZqLYZLKxj+TpEEA0RRkX6V7ax3dUh8825k7T
iDajBA/I+Rj2wuQwka4HObFJYzQFurP4aI/oL9Wi3+SqM+yF1kCq6hntxCZTFzYfrJ5hoRSfFVmo
d6QLbgOtvcqN8kgfIARElZ5sfJlkwDLSifLLLJDxZmtd72GSFx8kso28MS4ead3ASZPmTWYYE+S9
MkIyqye3ThikJ04WO7Jn7tC8njFmOaQtHnxDrS5pa1ybVXSey/mDplb7wPmk8y465b5D/+FVbbUD
poB9U3qGBUxITK9JXpw3sofoHvyJfF9qxV0skmDNGe42FhnLCMHH/lzBBeyFdd4Oitcpjepjb008
Re3bC837nIhQdzs9mF2SF86Gim6b45DjJ6tB8CmBWonwNduZoLj4gewcmdMB9DWIFRCyQRMfp5IU
q/hT05svOdDmeKE3M4RE+APQ2YIYFwJ4lkZIz0GjLok90J/bhQMtFFJ167SX3HahRBftcQAa3QXw
o+CJriZw0qNu38XgpeXIurDATXdtfzcr466n0OzGFggZYGo4bapnDfoHyWrPJioLV2jGWarWZ0bR
XWBRPRRlsZ4qKT2nKwymF8JhepcuNOxu4WKnCyFbWVjZfTOQlLfws2k33s7Mb3CO+ZEabatOXqdx
hGPf0KI1kuTpmfYdg9kvO+e/oUqgPP5VlXCMs+zpf1bPL92vWnO8xNfWnAp5kzMXoeKcuwippVj+
WiooXxzvisNshjMhp9RvIx0EC+hpadwhZVWJT1lOrX+XCvaXdEFKXCw7RGnQtfuNUuFN8UihQJWy
mFHoKOGGfesWkykPLLmqTQ+CPGQ1Ak7RPHlZpEKnMBzv1ef0k/6VRoHz+mT49Wq0KJfAhyUR4vuy
xBrTLDNa9OO6Ul2izb+Zrfk8DgiHbuT7hDjzFpJIIC7TmcFoRaMa3NraqnkM56g9RypB9Ouikpid
e70LNnUYBG6t9Ruinlm2oaGzR1/wHnCmRpAYE6RBJND2luIJzlSEg1AsOKNf6Nl7+eLYEn58b3iD
0RDafKAEBy///upk78hJUNYOvKgqcOF7Hsu081q139nJM+/6OiFGFlKNx5zDmyfAgJ21YsTcfiIL
fFrnxmPnxB9C0VabmnA9+lJo8K7tMnE16T4JJQAfePTbKrm0Svyrg8rawFCZtNJ4do6FUqsrMzCs
3eBQQ2W5TMJdf5bqpr+Mk5UB4bcwdXabCgtAMGheYdcPLPIktpKMJGhNuXCI77UcJEyiVB9TJ3Wz
MfAC+ThNABjJ7MEtX8XjmvwwXmF0SdrdqNLHcUbp0e/nKXG7kpLLeSGHcJP02ioimRJhy4ozJynn
Arvph4oWzUWoarvK3MuJ7Np47p22xTTcyLGLEewRfcxFLq2T/gwpQepYwDzDTdTpm2hRDQIHkM3d
zPds43OI54gtB6GF0ogEn2b7HIFcN0iCiWChpmWyKdXxbmBTnK3PiFo3UH1WVrM0TVPnQhmWsLau
WW6ZTSJj+MJid1Vbk6tO9mYIugtLq48iDlPf6EPKsdbXymHCGNFthV5dJ7O47p3xXIsBmLTS2pYf
i/QxaFEKGs0qUW/74dLAgRxwR5fdujNPcdSgt8lB+tdrZkI3CbxYRG+99tDk96kRrVqUKJGC5DN8
HPHixQmhw0OznocXYSW+kXxo5wsQN15mmkcD4yzCvn0S22uaOyCNpI08DVczBM3eis6wKvN9ARlI
xArH9D6MdAXobUO7liFh4kS71jG3Ui35JBtS9xQfjDyrNkXIdx511Sop1XVt9zsc2XdRL+/DQr2c
pf6LX93v7NBritlvnG1oHlT5UQ0pcGkpKT1sn/lQg+c1ezwomHNGonXBUCRh/EiojNt3zipUPrfd
dIrlvZ3yZRRPljQh3sCFAqvWsrvrpu4+dVmXuuG4UImIcKj06mik5uWkqjupni/TSvYNEJTIWT4H
eXJlhyaEhWITOFrsEnLryUvAni7RjIWagbrGATUaXLPhpwX4hpxAaGGfF/Nttli1SRROA+zcrbxJ
u/t4RD6VGteSItYB54Y6kXCBPxjyOSlxXjAoRxAb50krLA8jMecE64nx8rOuqU8Zzpmxy05FkCOR
aa1V02R3FrVjTGxrbYu9Hlimn8311laT1Rhj9nPkcoNN9p5pnTtaMbqgcBv359SvW6vVXJVAbHIi
qrRYV2gswytFJt2BRASrPY+c+0BJN475IcRiX8ZnuvigJ8fMvtCI/sSTUQK2gGVnhOkG4hGUyGzw
AGG4k00idJKuOl07S+a08p3OtndakTD0rZ/nsac8Kz+qZXjqtc8jD5dlTOva1A6GqHyi1s4MBsBC
fsC/uCUT1R1gZpV51O+M/lyXr+T+8xwscGLgtFb4Werx8KnBBmEOqqvKWbdVtheIL8MZRfG0B2vL
A2GdCsaFmReg2SFOY3wulG5Nb3LE8A43o5SdQ0LPzrUL+2jLc+85E3dZSZAJJCgzX/WK2ISK0GEd
zOtZfUyBHgojOA8WfID43JbSukA/17ZWBvfAi438BOBqP3KXSbkBvxVHYgQIXarFXiPcJDCIS8ij
lR08VI20yVkDBk5kQjYG0Ku4nMmExTK8maXg3iDWMbXsoxGJU52CKJq0aK9LIIIxeOnk9Q5c075B
4hUQRX0IzSD3a8it+djyQRReLQqMSLxeHbNpLdBqdT2owe1QGa4ZNqtMxsgi7UZguaOpnGaybA2z
Xj72TWHTRh4ygzyLbcj8gBghbas28anXlQ//moqOgdmrSuWHces1Z4v3mXnLa3ybtmKAYF7yFSCy
zBy+TVsdhv2oT/kn5ipL7/tvnwZgPNYClTg6TPkqc5dvJZ2p0v3BqIVs9S916m/5NN6UdPLixTJx
QVFwAir5YTSZtyanzBoZPrCsaS8I1cCxES4gWI2ddW7Nd5QGXzzw383/8UJ9wSJRSi55Xryx15VP
3c1aGOWz7FdDla2VHKDFClpISlxHJs2G2wGao5cRC/STttQNI7r3dueYEtnPWtbpNEwcS8CrNWDa
xak2lwfOdylocIfQ9xu2bcHgOMZa4E99qzl3xMLL8pkTQsF0naKoENcH7TwdGBd20jrEOJh5kIOE
D/YH+pzcJdGRULAVGTH5gE7WDCZGEcXg6UGdPBOMIIgYacpauANziT3xDRIP+VRp9p4oFUdf1Oej
5ZpjD3hoGsdYe6cw/hIP++YjhKKA3JlmOX3ABVH7+iOM20zEZmrIvqZzzLSMqD4pbM77uq4cl/gG
3beMjCFZj/yQ7neTelkddntNMBO0tE7ZSamqsRg0qCbjmJz72hJemeAqHJkku1kFFuVfsxrwGf9q
NTi+tC3pCv+oU//y618XAuNPg0kKeY8LoBJhHLf+14UA6xWPH18q/4zqa/HO/a1TNwlcIC8Vjxdm
n7+iGP4+25kQghemMLTLReL3eyknX+hn35+3EMMzWuJ8CVWVXNI3561ZSfqaKPiA8O3uhmCTrU3u
1jx+RrzsRXLL2JEzAtX2B0mL3MJqKJDszXgRlfLeYN6vyEQzCXVTANjXkvAsnox1mc3Ej7ebFnoD
mvYEHzRS6wTIkFC75wFKjduGxiXZXl5HEvcI3h3Rq+X1DMbpzLltvm2cGzXazdq2KKGE1ReR8+So
F71Su0usU4FUPZ/vcQZd1mO8dmaYkGB8i0on0g+eCJladxQdOzGdL2lYSWUD0LU245TdRN1ncF1u
zGVyGJAGA+aUdVCXBTVXtK4V61a1BVEo9qm0x11qyp6KfNfqDlZRrhW73pGEcV5T/9Qcr/qq2WAd
35C1fp4IWP5XQeV4whC3dnnpTIdqlBhjabMbze0HhkpUedRXZpGnrghp836wZw4+vsIH2cm+Ezz1
isM2viw9PTT1AJ1+sRrRvVcd/TW6mi1HKq2lIMYojaHKcHZqDHkwilg1G49JvTsYwcpoJFIc9pJe
HZzhU1yn61D/NERBDpwp0k9Smh2F0Zk+TmpQw3X+kPK/V5CdBlaKz7hrfCc5SK1J5oGY7ith4EuX
q/VEKQvV3reU8CzBtjBrNke4dYTxnjQDxdnU8IdKgmxbWgaExAvVulHHcVxFHYNzxc7bQzN0i6we
b686rcbuMMiteQqcYNOGL5ExXhipp1XjylCodiI/VA6yujckY281s9+Oe2eI9iUKExf/tqF4dmzZ
Fxidglu7TeHNTVhC3DFcoJSJLjRXDHvqZjK1n2JavCVxqta0HkFh5lN+1pIICx/DCPHMkeA+c27f
d1kN605KU28ZWXJ67o27RNXKa5LfptOkWLQb+oaGd1hnWx2JJLhnpGyN7HxyFuH/uKnyswIlOYf1
luysYiGHQpQMBXdWQySDHUPs04Lnqe4zGEuz6ed6eF6UcIG6Id+UmmRcjJnlOsa1Ew07MoBD37Q6
l7n9tdkP2kYHYi+vZXh+mXknyL+b6EFed+Z6Hjcxfb+cJGcC6ycJUh8VsKx3ns7pmQY0pegd2sdD
VHUXELC1TZQXya3RVJHmhr1+pipTt21Uszhmkf4EWpQqXAT4P9qbKAor8rJiPriesVBotRe5OhwK
UTKiibcJowPf5JymatWL6MmXBrCtuekwrpyx3owo5ZWGqLXiPIeMGvZ8BQ1NzxQi5wX2nY2R4OtL
NN+Jr0LiQmRRc1QvPLnsVhYfYJlzjOF7DaKVkx2KiqNH94ALAPuH0V+2NUeERPbiKvXK0fECuwy3
WPslbqkm8uf0owOvM8z39Ux+Gp3kopD3as9RQYWtT0iKgc6on29lokEmAna1eUULYteMvV9Psp8G
pj/o2P7Dx0HleDxYezRFhXPbBBz0kNnbRruL83NmFWX2ICRtLXXqMZLiTZx5ETZ0Lxf5bTRHp0YO
trbRX4ThEeAUvKeUVa3djuaZQAPqQhT8aPbAZoS1m0rtsicepoz6Y1jzLgSP4oDRUq45I+r2Z/oH
Z5B2Nhhf3URXV8QLckCnkqsqcsvCzpX4zNXga3n/j+K5N4IE1l6LoTlMGjBOKkbjNyUIzcEicUzO
/3MarYYWkmH9IdEATdLrMZx/T/WAC/lX1cN/hpe2+8UMefntr8UDgBUKZnSWdAzZ8Rey+rdTBFUA
Y1sL/MnS/+V3/j5FkJ4GiwrfKb+5NG6p/r8WD8QLUGzYloVBDsWvRZH5G43hZUL8qiJFoAraYfkL
kKlgdNPfTJB7rUwnSGYNozLzVCcDoLzq08jehipun7YC7hVI09R8h9eGzuOHC0NrXKLszS/Y1rdE
sbAbqw5HdO2j/btjEHYoTMWbwqG5xCno5pBBaqt9hq0c+VFKEzFnmmv1EpBR86Fy0r1dmvdFa2nw
q80zzC0SsT3ToY6UJ+R7p6YmK0YNLtVJPw/zbkMVc+wCpdoYc30QybR2JGvXmdrkE1/fPnVqbm8S
ra8OUxhkrHJdcjFUjblW7azZDTSEVoNVks5jaltptl8qCcCMlvc0FHRzQ5zHRSBqkkHa8rFJhiMG
qMivnRDBT25MG9B+rZ9qCrVXZudPuVzJK/I+r9MpO7MaSTmK2UlvMTEfxy48TBUtYBPKnNzYkz+o
NLN1uYxv9FmxdjEm6kNQZFys6kDnTwMfjRnO1EqhsWwTKryoKHT2Zf0paVWmZHNONLLVbmoxWJe5
jg/YmtROdo02zG4KNTOuaxhMm7IhW7Jve50k0BbATdZrn5Kseq7TybkMzTb2mNXeSFV/P8VWdiMp
DZGqWh36iOC2Y537oCPiDSa7NSqKu8auVZSVo01qT2PcmAV5Ed0wrZnt03qzrkjRelQr41Ivxp0A
HcJmwxg0bUg16KXmYlLKR8JHB6/tmbVJmnrb4iQf8/zQyQgYFftQZpo3t/InOYXLp4OuyGbcdRSR
9BKDa9UoxhPiiKdhzExfVmcvlARh0Il9XyBumNTgWRa58IvR1Fey1PgycG4kCCmOK3IY2qjPSX3K
1wONnkQbNdrOTkrXNB8onuZ0X7B5RlJ3THKHlqzM5eNaXSuTutej8ZQ1hbwOHZ6hgTmnH+LVdrOB
AlTpwHCOqZngdjNbrzX1O5txP9T1xcBHOaHiFcyrG6bTC4r3sOQRP6tyHD2GdTt7ZjPDFe6Ccq22
gEB6TakQOwivL5ql9Ky9FgkHJ4GL1ok/BZiPaLqr2cbuO+atarhvSkc7RLXzlwrq3zABZOD2qzX+
Ns6iFxQKxT+v819e4b/dIoZCMIdQ4yAZ0v+rFdL/1BAhIlJhy0V/uyzmf6/zxp8LGoj1nX8zNQwr
/13n+S0qVOaDpPNBP8Sd/BvrvPXDvo/qiNx2dhkm1TJ47Teth7mRy0QmeMkkdqM9QyljYjGqRzz5
6mRUeut32XJ/hYP+YE9iPCFBZwzDPZTh7pf0QWyB29fXBeTqjOzbTEe4aVXmC3ps7dKYpmTysdJB
s+p1tf3Y2n2/iFVS6uugNmSZHN/Qma5A4UtHx4pIRpB69ckplOFUmvK8ag27zZApDaFGjkLnlDOy
JsVGaEPnXlKLAIFJ+NnpytQFRvDUNVTG6LU6N8B6W6behEyBoUApkkK+z3VzeUNpaMYbMw0itjFr
jLakK4DakIOQn+/HDJEBi2JwRpYmbEfDQIO9GSwrgSqWJpyjlIxFk42wbE5UTKTezZW4RyU2kvju
LDETY4ns/DbOSXb3BzOBSRhZVppGPhKmVqybOmrWQQi3YcGS5rIW+0OlSyhWqilpq7N6mCYH9Khl
B58keKnqmT02XXje001DRDIictbJzRuJXrjk5qpuXt3MPxnT/nBHUFwsCrVFq41EdqHQvG5GOWqk
NvAZdN+xT5HYtPqdoZ4vJ0/a87++0nJvfVdkvLnS8pe8mpmifyJxB3CFL+tr0GGMEhzHM9C0YKn3
Pv/6Wm80qfRSvn9Xb+5zPZkAc8SofSrNE7caYQVYlHo3f+B2+vWV3jRg317pLRNLyxRtmGuuNGi0
HVG5ns2CmJJ3xPs/1Enfv59lgXj92fVlE9VWwlXM7kbRtspXpfq/YfmmgfrqG/uh3X98Gt/t9n95
ia/rt06QAIzUxeEm4x5c+t9f63T9T1prOM3p6KPDYJ3+tn4j6MS9alDDLha8pe//bf1eYBTgnRgD
sCMsrYzfS8gxfrixaTIuHq7F/YuI9C0haZq00IEnE/mSmR5lrex3cwhiBus9PZFcehGGdmcntK4i
RUz/n7wzSY7caLfsVspq/CBD52gGNQkg+mAT7MkJjExmom8cPTCvLdQKag21gX9jdUBJWUqWlDK9
4fs1kFJpmQxGEHC43+/ec7fT2GhnNxdNBgcZMvgSSneXeHoxYmkylsi6soTXC1Lscomzt+Ta7SXg
PixRd5fM+zC1D1PhoCfUK2zkjzLjZDvKaZ11sbmV5OZVt7C9KU3eIdkeZCWujZze7SVqHy+h+z4G
LAPr+ZS3zq0Zare6OZaIWlWIr5EBYDKF6YWY+d94ifTHSXGlFWnZrwgP4SUl+V9rjSQNW25wCwYr
0YMHMJYJ97AgAwzYAWKBCGgwe1GF2IOCGAhADcQOzAHLDM/FQiEY1FF4yRDtkzFl1+WmmRf3mupT
GKm+2AIj3WibO8x/W+mW2zqbTg2OwRGLACHZy0gtH5RM3mXqMqSm2d3MchpkoCf0gXmipOWxkiXl
75QMJmAjPTXSX+dGWNeRsMZVk/XZJmzmQyc1KggI+V/HWgcHUTely8Yvv1dS+ybOpvcpr7J13mvo
+YM9+0phAtmIrQCjmKEhmshv9XBFpRlll12bMB/tN/CZ5rehtx5cKa6sYD4qVpweszbrX6w0W+Pn
OwRGf56iyVppRgWAtXcvmkRbxQi+oV7fxPldR3h0wbbT02kqd1po38yUNhaiNvFyzgUWu0RU9yKo
FH+s67OZJq+w5hXktvloOaN+clLnKz3aq9ro9lowHRNRftWbbKuNQ3mOlO7WGgFY2p7aT08zmStd
CbiEdOyT3wpGGtgvY6o3hZ4cAksHJFE/wFrw20S9zorwEPUKMuW0Jg247qSKaFe89ZS/MuJeR05y
nuxh14pK7sZM7Gmtf4qar4QT2dBTbJTH+Woe3bO00WbondhJihjKwERlToprIn+5J5b2xUQ9xcPX
PFM6Jrqth42m9ep5WA1qfBPF2sEZxd6V4bZ2ejrDdXFqFs9SmyVeIdOtMgnOg/iF3Ug9lTgT6IVD
iNWF17QV6a50y/313CnRNicT5CmYPFYgPltkraz1HadRDkWo71PUYZMmOTtRVBilnOPYVmTbSUug
Ow1jwTOsTEoOXR38zB4LLn7Z3ubZzUmQfnGWB9pLg+bY1whzQDCASrigUep45TSD9I02X9t985Bj
o9jWeamsLADLlWFw9LI2RIi/hWYyXtR6X7E7wShGY9Dlf/w/OgTx763tpIehLH+VAv4dHkDWEs38
65wBJuj3rxlciL9CIX38/V+fPjqhAfyDYomSoOkgyHx/+ji/sOQTJ0AnWeI8Sxr499MDjyz+IflN
tfev3TffVSKq25BXHL7ib+nef3J64Dv4vIXDgugAmlfRnUj2fTYQKoBd8ylKFL+scPcrXe+iCEx2
ve0WkZm03YOgy4WUZ+wj/h/ypealCF4TWl8ojIAl18X9qVoqYRx3gh6UvdI9YO+cdAw9yeA3pzoS
ZBB3ht3vLUBqntmXbzBo1moW39RxnNJf3FUWgot6VnPWDRy/K9We3HWfTt1FQWr2MSCH+WIs5QxF
rMdrktCnUnf4ewARuLypEZuFn7VyD2cNbdtwuacKvfeLmcRiUAbZQWu78mKQVb/DP17eS6Cn/iSs
eQNB4q7GAn9QnfaMrSm9qaHS5CjqGpJGkjcnTdRvmGiIdjaL5ay07yINOa2JTOzGaYG8UvTJdN8V
E6dwaMPToB0piDslpfMwF9qpGjDjBdRU7cFEcbZZmipauuI8JXesTd4N3Un/aLKg3eYpSKbpKpTp
18hSyvuRno1DXQ3VMYnDmOJsZJmxIARi5eI4zmN62Qxj4qVOVO3bJq/9MKZ5WPQzcdVuqTLWTbqx
u+YpzcvmWfDAOFOZUKLvt2LyZxUIVFm3LWg1R62uQ6PPp02aGuG1Fs/T1Zy8WOYcHlXaL3alnpGY
GA31zVWEzXLZ28ZzxJjli8vjd76ZtNGpr+BRPIx2BkxZjuW+DRMIe5LnYzeuAeUQXCQyh4IGN4NW
TCNlECcmnbwDZ+lKjF6tI7IFSVo0PIfSERoT+NbicuahynCxoOYP3lHr8OS1dUqedePBzphvrKo5
aD1b4h4vm/YlLCFpYPCf40ul7FUAdL2m71Tq3tx107s0Bne6u63Yd30wN+7arLaqDVAn46aPBLmS
7KNtKG8NgPQ0EOkDVUQ1nUTVaC321k2WWRSO01kUWnuDDiN36TJaSo0+FpV/hwVULD0Ef72A/ut/
FuHfQs6XL/FdaUdhgJ3jWrR4LZLJ9zV02dvjpAanC+GW1Cqb69/XUP0XGi2cpXiMmK6GG/77Dh6/
DsN5jNDs4lHJKSr4R2vo0pb54zHYtheasIvWTmPZh3T0x6OcQg85AoQCETpwVTYjCiNjGyF4NXbB
VVthJLsKlZiSb6VOmQ2rk3MOM5Mm7DrHD+3ZVKzvjVpet+JLXSQ3iQZ2PDrXZuvXMm125hDBYEun
TcUlplozM+U+fUunYYNDMRrTgIKwvLWuJ4MKAk/SFXiUZSjI4ILC2TV2yDgzJ98x6s56zJXZZntq
1MNzrbfyKUvKpj5JWnabdUZlZrNialjvTSsW1Xls3YjlXsuywrexzyjvua204ylQp25ahaE5qCQ7
ijJv1nGt0XooskrdduNAWknX67XVaG15kQSYnADD9csSPFnDZRPbTCvz+TwCo1SojfXM+MYq4d6g
Lu9md7wPMrmPCv1CG/V7vWATOrfHsdZoBTKei9b2LCoVkjR/kkGxV9jzBKPwi/QN4hjewfSy1lRQ
aQgEKjlmr6kK5t0Uj06DJ1IjPeR1eJU1yb4qhmtDqptRJnvS5V4TK4wd8/wwW/U5zPurITGvBl39
UhFux/k3bTkV+qPbvTBM2OhF8eTSMbZyauXMM3aN6+eKcgjiTEbpGVr7lvfRrSVv6pAJQ42IPI86
xxTsAPQ4Lj2lGWwkUbySb12lebf8huLqjZ8V0ZZ9Yr0dZBQZVOvEwehnjWNQhI7HirfW0CKc3066
1UoPHroKxK5idAwvs4/eg87FRDGllEDuckPyY0FEbgvCbZ2su/k2biOogH+4ff9EctK4mX68BZCs
MZcQFyKabCE6/ahmzN2gqGk5NRxIu40bUJjKoTIInP1U6TfdzJaUyU/mgVllD+ue3cl8USzj0k27
9c+/E7ZTP/1GPolfnQC9ALmu8emNkvptJTZ6fPfvsy4v6sLP1uX6b5fl5St8F1YQR0BCgIZZ4iAm
F8VvwgrJGByWNgQ6PEYAtv8wAGX/yl8AubJMTH9wT7Eso2NzPHPYpuJ7QnP5B8K4+ZljYBpYOHHj
LeNZhiLmZ4Ut1ozUlnmZ+zqukzajr5QlmUZV4p20REG+BKTZl4KwvixL8pGMadZGGABV6JR2A+7k
bLpjdjJt47F09Q2EiXjVh/V9izPSVIhcRPmxj+3HdgDNqc0WEdfenlfU76wjMgcrxwzehugNle9W
zWavUbD3uu2LbTILdJVLAWmRtSvxi0C+xUpDqhaDUdaR6GuvJv5TjhvFZCtUKfZFYr3qBlp7Vb5i
BCB0Ovv9qHkyeKpkjWyt0xhjF8bWmRSLLIMuV1UTlr5wQ4RmM9lrk3UnZP3eQdJpqi9ONdN9Bd8x
jOaVDO+SsN+kJkG4MTpbenlu2IPHle54Q9aW14gUa6fJcShp9SkR7pYD6mXTAowyROxXZd94ENLW
jottqU+Li8h96bL4MeETwS9bMIKO/SGMDlYfrvU6TR9sRbukMPK2z+zNZKivUFzYyirzycmUalOG
yhtJ+WnPMkwaZDL1i8DK90WE8zQY6GxWTUYbxmVjxpU3KRkJ26C6L4pHOIyx72SZ42lGqT7pOeaa
Ke+2U0OwItORJIIaqoxGHRPHMiK5xI4su4z8MQqOS5WYJASxWHS2quS4PBghAdM8fwqj4Jw27zmo
TVk+6UGbX47TxHJrGplPl9WDSat8E4QUjakVl4a0vTBNpCeY8C1WFMQiciYDhnF6flauNJ9qJ9f8
xAAipuZNuJqlAdhVxfFuWGRwRvwhjfM4zMYDTJbs5MzVGy0fo8do477lEOPrIw5cu5uki2XItnnq
J7N2qxoTXGmcYqcaAylB7uixauOSibXbbWz7UZi9caWq4UlxtfjKsdMXpdbpPZ2VyHm1tOyl5FQg
K2bcXAvDoRmoejZcu9wVU6r5Kk1zfq4V5i6ThF6FYnR+lGQh58I6ODll4RIFKB2fmIk8GpXe3RrB
7PIDGKvDrAfRo9KaHRhSIFPUZQOjZ+tARE7dZP3IA7LHWLPJ8hnbfKDEawC6ljcuwZwJpO5IqK2t
rHenISczOMJ5IvYebTIpMcyqxa7GNEy4XQztV9H1iIaaOI+RVR/KnjMTlS6J32qpidu4H6K1bhsd
WXdGuyaJmsQ3ZQ1YzbTjjW6q00PJeX5chUHFyCtfULNzVHL+wNVwaouGQ+U37MpHqlPgojF0utVz
bH56QCquH7LVXMWXjWAoLB/hCs26dq3g+0o73mFwZVbdN5VMil4c2vJdQ3VbtcqzaIXPJ1eTPRn2
E0VPeZteiori10o19l2UpuRojYnErHGpgkBdjFej3a/YWHyRLWUsXSVR/uai7t1VT00hV3TrdJdJ
jX+tqQ3Hm6pUu4hlfj+Y7REE+M42JjXex1pATCgglDVi0iM8MU84rSioFHuZu8nXGQwtfjxjw/q5
Gk2yT3mzLxIyZm6xyZXiOu+MU1115z4dLzXZeGpe39JQCcjbjWpx6HPM1qyKZnKXUiBOsKLTLdsb
06R/S5wYWOxUVO3amuUlfpn4QNSyPNTJM0jKGAte3drDWi013IJjSnllEZypy9jGuA9Ti2C8rb5S
WbmbkwhzvPvYujWO1mLbBDYFtNa2jNydZr51If1rQMnvbDyOboiPXAzDQeRQZ4WbbYIYex13XJOS
MhyMuyhrwVyV3tgWyNaB9dU0sxMPC8+uSZslGoaFuXVuACbiZ6ti2PoWJHfdIyIuM4y09U5Jmxdt
mp8VZ/DmgGazOVtjDnBvg5nQF1bxDCdCsXyyZRQXnpVS7I2Yr9fjt5QZb7gpVYHEm4WTU13b82C8
U/2DuzFJ7AoKc2zVUkejwfVzP2i5DvfGVALeOfjZLW1257zpbLHrxdwpt/pIzeFpwPRT8zNP5+Bc
hEZyNeMpDa6bdI4tNIpgFleDsILolk72RPf+Y2wbhSBEWvtQ8Pmpkm/f9UVwJ9kPrMzZDvaySNHm
i4jhwmBVWuGrJQqHJzQFLEFneb1Rsapi00zs5pyK/kufm2//NtswLN0/34Z9NI5cdEX8Ja5es7id
2HMVLf/dv/+P/66R9nUXW/j3jZizVGVbxImJIXOWWrKt351oDLGwA9Lp9Tuy5PfzsfkLoy9cCEtw
GRjKIkz+7kQzfsFTgD+BTMuHj/0f0Uw+CnV+mBKD7sLbpcIopP4bW/2PZ4Mad1oShpnw59qlyAoQ
SBI/2hZcaY5FHA0azzVkT5LR0tfOvVoWfu+iE/EAprTRwmur58lbRN39pa1ESnVoOGXX91bkNO49
29PIp0/SamBk6CVLHhD5zRw3TzM2ZXJD2960d6x1TFsQ1Ad7O5nBgxanVxaBMSfQnvshf0vZOdlI
dZo+Hyo6J7Q0OLHQBvvIpn3VFi3LuWPutMRkMmB0K27ZKb0uhqbb1qVm7hhEBFhk0aq8ybZhW1hz
b0yPmQaWwe+CNIw8Ivx1sx7aTjn0mRn5mSof617GB7gh8i5YbBhRNLJ9FKLMtbWIbSX/6i5+DdsN
TfoM8HAY4TQ7O8G8ZsQcprENralCpnsB9gBgGDG1zaVRFcngmwZeuBU7zdFdK/k8J14uJInF3kDy
kwWDs1XlNNjv3SJiwGE0Ljk6E1Mq7YtN5ST49CqN/V0+zsND2CGdPdRZpL6xIhXWZVgYPBMsSmOI
BzfCTs7/Ne/sP96UC2Qb1+PPbuuHf/3vps1fi+y1eP9vHmXxP97W37/Cd9GLAJiLgwaphPnwAjX4
7abGW7TcuehXi+D04S36/aZm2sBfgSrAHogl4Y9jaybaoDeWkBJHsuWG/Cenq19TYT/c1ezTOHPp
aF84jhmr/3hXY4spKIoFdtinLsFnLasnEvFJrgW+VjjaKpsI+WfxoaN/12yiR/VXGsyt2qAZWW6D
x7950PR3yvoIe817NYlho+d+iGVpDdmes5KliF02WbfMGPCISpXzUmZ+mzoTv3oi0lVtGTYQoOrg
ugp3qGqMXtmE9tEt6c8257JcmeEUYihnM59y8DjpbnyK4smzA8vdWSw6G61mpBcO3YYhCLsT+yqz
jHQXwjpm6ua0aG5V8Y2qgTVxZkhz1fzENHClg0Ji8zpeNXyxaHwiQ3FR0HIJjXPV02E7GFSSjK1X
ZCnjzN6harZ19WPtVGKZcGbX5YSzNKvutaq7UJQ8gEkkK9Q+52YS7b1DX9fiEI8PLSPZtWXq+XUX
1ZknBK6lGQzb8IRsfqJpdS01caFM3UZ0sBTm2DkFemStHcK62BoLxZdWbb8Wkz7sYhtmMxvK6q4Z
G/O2Kye5Rs2u0PFsQTA2KfYWXcfDDpb1UhExx/kxU0M9xNTTt/vcNqd65VJCeKeym2xXxWAE1qrr
InJ6TVMfQoDB/kDYe+z1ZufORXkKG51d/jzdKJEcBhgVxgO13njyl4BAGsGkggS0dTSlviR4+VAT
zN4OlU71gmL4WjscK5cJdyxWUaJupK5bF3kgbmamCU0zPQoyLCsm8ltdf9LABCQy3MHlg7k5fy21
alcl0UMhGz/uFc70zTj6OlWI5U6NsyczUPdVEu/DMrxTh9jTI7m2eatLO5w3Z6d0eFbxKojcuRTj
fMz0SEPdndakSt8Nt3oowX6CrgBIYMqUtuTprayNC3tuRt+hh2iX0Mi4Ut3SpZS6WVO78LVx1Cvi
ENautuWW4d92zIktzpMEWNnQ15s88LOxt11HS4BGyt+kUtGFEaBdjHG8T5PkVLapvU4JoBQi8cbx
W4s/JASzWET0b5Ay91MuEpgVFLBOT7DmaHxMkm8dFScrkcSHWnYLDjH8WtUS1Ffk7jGp+pyUuTey
YOuoabWb+/DWztP6EjOcN6jaM0Y13BMOY6J6fBzG6SpPYwx01TycCwfGkqUt6XpBTCXNdIk+Kmtf
SKRmUjql0u5VkZBwNBnTPbpBfBuI/jhkyes4ocdUdmEhTRqXlBa/KR2P/Tn+YjjtbpoZToVZus6r
+ZF28cfRMDH5DjhlrXWm1F/i+VygP6xE4VZH2p806D4Z6ZEuc0incAgDiXtQyCuJQL201eaKIM9N
NnbnOFQL/OT5KbeM60JllTLT50Iv0Lsf81F5Sc0AKC3r2oqNxI5OpubaNqwvUtjpqZmaN2pLcxRi
DYPhMKzrmK8QR0zQFfK616CM6otORjedKbcQUY5N8W0U1JxWsUiekqnv90XV3NQAC1e4jIFl2p7T
qic0HsufzC+SWNQ+rOtjhmbhluxPBpXPGkzC3ECvGtKHbraNfaG5sMG6Y2oFt5g21bWt8dTJFhv6
pPS0ybvjtLV6K93kjepFJgUuBb3Ttp29BG3BGc6YrvVObJNhLjdL5HY16fZrXMl9t1jhk34S65zf
3wcIy5tWsMQ2uDTjwMIar2YVioNibzlT16+NhdG+Gqw9A9BNG1bHnH0cdgYbj3gmTkrWbqNAnHgd
oBw3FBxv9Cq54Of16szaPmZWJ+ZwkzQUw6kwXn3HMp5ceip4VMQkZyQyxYqZho9tU10lJdm3iuxA
bcPQau6Bfe4tDqCXSaixMkZHPtPHGBt0s/ihq8UZPbCusOEJFru0shin1TL8EuOkzsiZcT14GtSK
eM6fJQYOUNovA003atpe1aMGa62kwDtSfPJthRctTm08NdGLW6X6e4SNuyxSv+7q+1kuBm8qqbRt
NUzNrtFGPoAWF3i62MGnxRiuLxbxfDGLLxVftFZjIDcptVoJJjFoE8pq1C+kASrPBXodxy9KMcAV
znTdwxEEU7/ap+a8Beu8r0x7zSR33s7saAWVdia5v/tqDKBkupoG9Weug/QQttIHYEZvSVWV122E
MhC1jkeDgYM7hnAUYDFDFHTk6CYrWJt/Aa7owaNeUoLATEQ4cIh3TD9Xx3yrsB6oLGVQ5ErmrYBU
kiw5mWV0K8aBdGIPdtBYE3kOcDiJVyeI79MSuEwWavf6IE+xBbZ2dJNs5YJg2E2sD2pzsDDEyzBZ
a252E6j9uhsascsj16+yYSt5UNgOZn5ilRgl3wJhAgDrgrM1p3Lr4Pk9j027CTsyiWOcMFgnv8cS
hyV1pYfRjaW17+2YpavZuo7hDzZ0sGkzTQk9k4G5064oWTgUJY0I2nhsxo3TFSzU3wLnjmd/3q6k
k9MshBzMjj5Z15F7VNoKFH8VPrY1nwFPGo4Bnu6SUImxRCu+wysEYNrUrWOAih6qi6bdBzLatPHw
NPTgK2bbfa2mnD+ysvtKuaAo9z1CNPRiJzjn/fgSJXN3srIgAaVDMDaBAtNdNFG6VkbcGW1p7dJQ
DKtWa3E8TJxxEgr+yl00d09JlL1E/XQXm7Vz7gwennlyjNUEenb5LU+6a0uylivudRrPF4C+12Ec
XsJR5L2yDrbNrQjhJouHXqNobmpJ5Xoa8oZXJPneLvWXOZISU7Mgxq52cOIwewFAu26HhuEk8VVX
7ynYY8CjTPmTMKfkMmrgAoeD9j7F1UAIcNLPdqMSUSygVZKkc744pNM0nlJeLClBirU7XCAWcyP5
FCnFhd6Y8jKyh/C1ytx6XRtm7XW240tndPfx0GdeoVWHMZy3U/bs4LiOpvzUwPBkQqbmuBW0auOM
qeprFK/vxsHcGA04PFdbhwGZInucSFcqS07Q0oJNBinei0DxXY0V6sVcR4AXIB/cZBUkRMaebrQa
atumIIj7NnRIn6SqrLdpyMjOHMBSKRyorDblkFjkrWeU7Jd0FujjQAX0RYp/gf1rPr1nYQ/kx6hf
5jlPPI5z+7yepsukU6HU8ZTeCWQVn/xszBo0PViQ1NGzyp1hNFg9mws9DJ/bIjrHMv5mqLVx3arh
khCGA+SUkacWEe28ejHhXOZUrRGOBcNALDCDXtUoNsMCNn0yHKtbfHsdch++bYPN3doM8Va7aTD4
ZThMKJOw9xQnQrYc0K2ztH1Wp29GYA6bGF+o6ojrubTZP5b1F9Gm69oqpsfSamxPSnHnqMNRD7pT
U0SI6rJ1Encl4CeB8LKiKVyHaSN1X4rONv9mGLnMGn88mRg655/leCRgedifgLok7MLYdiLmDgaU
pTKaX3WtP2fpQxuEL9Kaj/81T6uLXPRJQ1o4tT8bB/6vumjSf/2f7L35KLL4uSD18cV+O7u6GKs/
DNKMgz/s09/PrvYvGrMV4LbmUlZPNcV3v4ZBZQW8Z86oVJhDVuC8+7sexWDQxtGNlYPCesDQ/ygZ
CZH3xwsEwgowBQvaG55w4AqfYerO4HCaMyMBX8SiRa2xc4ZeXe6wn7QY69WAy85RrlKF0NCW3rFq
9yO/LQxSimGl0J5AgIORXRK8RoR5w1U9Vh2IHwY6GMfGoH0Xsu30Czufs2ZtMBb7OsqAKUA1V9lz
XqfgaZs0iRN/cJOFKNaRQPHCPuePWIGd9keRIcdvSicabrOZaEuNIOhJQoKRjxuLNXvm02qAQ00C
ElrZehPPbOhUwAOCMIseHcbv04bRf4VkTa2j3/e69VgrJo9DusvzYg1WEltsTDDwXjUi55utTRR9
RlrroKcBq5Own+RwSvNJsb0BdPC56Kzo2ZSzlXGiIuC8wqyaMSBrZjKdwRyK7slElHtSdepC1tGM
HnByG0CqpOor2gGLOn3GCA8ST40bK17LWMwBAAXDvBrbbialHikiOgXSOYV5iqFQyZTAPvTFmNw0
WVGNrKOZ3nqpUTNcpZimvbC6prwzypLGvUn0Oo2kZaazk2tFEsxeRObucSQsTiB/+pCp7A/JymTq
RREi3pDipE1L3TlzP/cclJkrd5E952+sd+rtqDTNYxCZ8XPvFvk9R6juHOg5G1xLrdzYt5QqPGSp
Ow90i7a7kNLSdgcjCGdhGKe5tccsUl5MTh8qeyVPrGaNrK+cAdcNTPKqLqKtITCm+pzZU92tmkqb
APiqgThWRQ45iwtQFvBG4ypm7NgD32KY3TJNpGJRuU/0Ti6YX/7McRCNpt66Y9QKjHPsIKKLRh/C
6u+yvZ+o1NwrpspUwaK+GtMnv/xR8plaAL99IYUveFKgQrT1WgnCq6FusLEMx64H+lxgT+SEVUM5
K+hN+sPy8yc2k08r+8c3wMBRh3OJDwzs/o/fQGo0oxhhNFL5O6crA4O5R8FrgmVoYOOcgfeizGP1
z1/TVMlT8XKAocSnNw0zpeExYgqfQZEOqE7qW25Dk+mt5F9dPt0PKcjfn7/oJxfLxxs16TbTcOSS
UPkoMP1DsEqJGrA/Rsg4fU5pvghI1fH0pxKTFWTzn3gpCgVcvMlUDJmf1PkBqr3iZAWkSc61ntMR
CpyaiJPpCIv55y/1KVj167vimUw43TV+tX780Sc3h3WsaBwI/TI1TmOXhJvYyIx17wQ9Z+Tkt076
vyQifArW/PZyLv3pS98dHVo/Xi2qrsDwoAnCp9gTDIcxZRsoO9TN6E1yUzH0XuWaEWxLi43Zf+KN
olgB1mL48v9V081mnxVGP/CZxhoD6spIMaBF6kXRNhnFQoq7+/nr/ek7XR5mKGgYHhfS2R8/WA2c
5hSCJPBdxP+dbQ35HXSt8dBMwbmvLF4zyMGhWOVw8fMX/hQA/PiIeYvaIjbrKsj8H184ycM401Je
eACcstVDgprRJGqC77lJVJreCAVvN1lxN923mjD/5tr9swsKAMPSRwN8EuLSjy8PaiA30ozPWa8m
dxcEwmC8g63XaF0Tt13Y/SfWHwZYuJ0EliIc8z++XjUNPLr72oI8gtSTuTwlIPEYB1wygc/Zwt6E
8P7+Zi34s0WP2R6LgNAoZVE/fcYG3T6ZgIrgl8i2BzfEXBglUQ+3aQp2KD4SybT9u/6oPyGaEQnQ
DKoO7IVk7LB7/OGSGhMkoKFg2Qs5I8RWLHepQm2AaZHu7DQaAgsrx2VXNfqFQShtXeF1P+giu7YY
GvkVZtlnpPD6WmXYtpYKQkINhHUv4xTbRW1Hdz+/Ev/sUmAcAgSFoQTD0WXP94cVE5z/MLcRJQBq
0IpDORr9etZQI4hmtX7XgaD9+et9UPH+cMr4uPQdXCZLYo9mts8VDe6I0ShXYkHbUl1vc21S6IVN
tE1OfGknMcJvuFPnr0PB+bOLk96XMmqRXLXobxabP7k+SDBCIuMmwPLmfLookzalCqmcaWwPtFMC
jhVtOl7HcZJ7De3rdRdPf3NF/slnDeBMswQtjHAQtU/LTZlmyjjHKg3vy9aqMxAkbKgFvkxHID1t
1P+6yvxbGOF1Pry/NlxelvVfMwh47n+f8AuOTUzPF8LgclcuDaS/DQPNX+DFYMMkk6rxi2UN/G0Y
SIaVZxCeALYvrFes/99PVEtfieB2YQnjqUGN0j/LsH4+UfFAN3BsYtfiicc38TnDmlXOqED0pvl7
HkdEuvx6Qs6gn8DB1gdgGeCsKd2dGOQzw57kEpyLcQw1Ke/GsoIhIJ0iurBIb24IfKjHVGVQXxuw
kUMnpFE6FMLLtPmoFfm1HdfhvsyIFxE62ucCVTzpLxAUsXES+xGFsXMc5dHseqI4ekjZhCUxIpa5
UVzXdr8t7WDcYbRChE2saaMG7sWc9sW2nRn+J65xpXfmQWNMUI9F6vVJSw3QhMutVvXLTJYkL+3n
Mg/vJpERsuw3kWnhKo84TyjpNy1TDqOUl3mV0l0EVLvT9UsLXWyYKrTG/LJumS1EkU0MNd0XRrBO
EOXKKHuiLxZKcfwt0gFCj/Y97sy10cu9rtNqNyBPdVBByqQ6GlFyHbhY4HV7nSs0hofKumik1+O6
Wzjgjd7fhqV2mPOJ99CDXg+SqxZjWBxh8IJLbgQAgQf7JWP6w/GFrFXhmwVY22o66mApPTJh6zp0
75UMY6fd2DQS1O8a8Eyv09F6mL028sIcJmhWStutEvq+8EA5sK8ZVyTwtBmUxd9cAdFPoaz7NbVT
9eikD4451CulL55iWhJqEV+0eGaPmYyDQx0QutQ7ZTzZRhZsLKmtUaG3Y6HeIZM+t5V4nPESZmV6
Isl5EtlkrtnT3OrI1bhTqWNz6GNlfrHSs6Q9uXEVeIMtg01gl/LGGFWk1xFYTxa6MCiK6osVNq9K
JuIt50ggwUMacFC2FrZNH9yBdHg3yyVcGjZMcZW0Qg5NKqP0+xyOuFlVAIgZgOzjQNabmAz2duia
Yl900XXJp/YQjHQnKqUuV5Zp134WlNeTVqP7F0Ff6CvZzekVUwXMfwEul9D+anaNBhHZ9WUfHpRk
otfdwIhF55p7+X/JO48kya10S2+lrccNGtSFGLzBczjgWoQWE1hIaK2xn15Jb6w/JMkqVvYr9uOY
A5JGJjPC08Nx7y/O+Y6EuTan3IgyknN6Y88LWZWjup2spF4VcqO5o1SmfMJUeuzsHFmZsc7lV6tP
KT/LmQjgFlxbAY66uxRzD7a9Sw1HQqWGpcH/0pvxrbGbN9VAJFPYHStVE78rm99VqPrBXRcNWFrr
2c3UujgYKd5bKfvAfse7wSLypQTUyh4CP3kFujjGDFYvL+/px7H4d7gCqKD+7Ar4z/Tr3/pIf/zW
30ZqxFBohLL9F3IQdQmUQO0O5wtXE/3iP28A6xeFtRawRPMHw1Tjpv5tpkZC7A91l22j34BUw5H+
F8T2nPbUV38oh/TfgihoI5ncURYtVcof6i+lLKxABwzmmOFG0VzKJxQM9mrA0q7Hp0SH1mfFj03S
HAgvAagFuoBApF7X9onaeqOWeqSdlCtFDR1WqE4Tt4fG4oRh9eEr7bYme5MeANanNnCiwxgBpJgk
52XikTWgMWvDqSMqEqNAQiEpBJz6aL6mRt8pCUoEuY4x/9Vdu7fhkoZEdGrCozRDNVW9ChY9kAXO
czLtR+XT0O/73hNo7CNHR4/excqma5cIpw77TlBv+yyYr3UA7L0Lz3F7F01GL1aJWZcORzoIrjg4
RB0oxKjwkKavYXYZsErHkZQgCKmZT9PJxoiG6GkABImWNz4wiN036adZmTf6zHkyfmWKQjyNIlLX
t0zdBaK6cBNCpmM654kOf+Ekqe3Z6qZNz6HLyXSyBjzlhtG8zKm4BQABMNWEmn6o9MIzjZRVIqYF
ufP6xCfs1dA/VatzWS+sulFyZYDLALCQle/rXtpF5pm9L0t6Q6zImMUmYD2kwj8Zbb2WiL7WBkzq
XYi8LV0HfhaA4JdcEEFuxx9RJxukmPPbYknqKKVhLZbsjpEQD0oIR4annrBnt1QCqw4asHZ5uool
/wM97CoK2P0h9FsFQMUC2X6W2JjxVssEjVYXroYBrKLppSVe/cTMvhQCRzR5yT5YzQIliAF9ppW+
DBtRLWpgkzpAGaCQRXlx6gkXMYeoQtMHT2MS46oN0xe1lM8KwByXhwX0WswJloCRt2fjqWm0jTYf
x6D6zFP9oTbld7l4i6XnXn9j3YHSZ0Lwys/QXzTl7ViwHvJfmhHbwnBFeeHoBT4IQkWmXQ8fqSNr
jNfnT7oTorgjVRPdMJPUbEOo2WpmOJHOsDAUv9/Kc2msKBdemOFq+AGyEGmRfhiLApktrhAKv7Wp
NedqCmVnIDakGkdzQWGoLheUfTSIbbwxyahBqINgSlfs6DaGQKeRb6JKz4kerbr4PmOaWxJYErSk
R5Q2ZA3xmkX65KWDUn8EOiknUo2hC7pcUTgRISiJFN2b8aeVg/CtG0dp4iMxJD24eg1sPSs7hg0Y
XXDYqgvXvq6HV3NuNwkmcoorHzJsBtBYT8OL77/35nhv1t8Q+sWK+xZhGOgucOIk7yYrU8q3JiOE
Zopvp4qs+UEPTLZHNi7IxQpMwkwJawSZTjkjRi4K7RkbEC+JTzWXHHOmoCG8jSOGldh7WAfY28m0
V2aNR2jkkqpfQc8+kw2KVGpExy0A1sHSQoiVztMqiibWcfkdwXrXctTf6bzcqmJLgJQIfSRj8ZnY
J9Ab22kI4K8VrtWOz8aY4ghkm26k0q+N3t/jDqQf//dt0H/mX+/Tn9yC/ObfbkH6II1mhweRyCX6
XSZh/+iD2ChB9IexwIpIkf/lFlxuTX5tESEjpGSW8c9b0ERMzWYJUSTIfehpf+EWpHn6+RYUMMQX
mSWGdcapP1vOZn4VIXyPydcEQbNkVRhBdxtNCBaFXcGQIdatntYThXKBFCdvATXDHjECe5vWgAzV
ci0ncCelVRUi/wjKNY9ZY7lGazuWefQ7eaVL7hQdfO3eNGl3fO0tFumNFeUvlWYgXePfdiUUxsDy
H2RVAUmbTTESruDaVupNmaZubdVulxPvEmiYqZaNiplC+Y9tn0WNDG1wlm8awdDAptBf6z0hgwY7
GvjepJNwjYvMbdrITSi29Ykj37iWDDkNJkUYygaDDu4rC79MZR3W+nEoNjYKIil5qZRDFn/43Wvo
77X6ZPaObN91wynVSrccH+votgl3qg6kfC0GZD9BjMyaiz28NOOpsb+h32JXg3qiXMAOwbrmvTUp
NfU3uUQkcElkivKmZjT3aBCuqCfrWNW3LNJwh32M04dGjEuovMwt46ulKCkfUMEpQYmv533MXltu
OB+/F3eeq3XzOpohh8Np6bRNkOcM+nfZtGeoGTbEItnSKg03dcj/ip4dGY9bqQVy1I3Bt+uKWzDG
bjBtZw6LXvlGw3lFnPraauiUwv46EKmnsfmPYtewn1sldWLF3yXZeGuXklOzyy/KQb3qdf+i1xd7
+Lay0bGl6NhJ+ExysU1alLMS2wf6qZA0Xn6A4qkIy/tkeG/HFj1oeZr64BzY+VEG+uLoKupWgiQ2
gmAniOq5Bk0eN7EAY+rWZLdM0XMZcCfV2X3TTQR/vteT5XQl5q5qPiBr/cbee2OFtivm5rQcgihA
iRkDAvQUBlxIenBfmpjhWq8AvsnAF5P2TMKOJdeuOUv7mbe8RZ+LEOSj5uYrgmA9CTNaXEUbXr6T
J8tdUazp5ugojZW5qFXRMHm6kqxT9cRm0SnlzlXT5nbJ+fPbG7P/EbGTddjDqeRSEzeVPvZ7pUj2
7QzZKQ49UfXoNblo+GSxuUTTIDlSbHuSCB7sbgLh1EqrGl8BIngJDBZooskouZmxFrbkEHUoGwsZ
rx7+8cEciS7F1mwjBix1by7tjVZT7Mzmqa+/wSByay7M0UTbm6ihMrs9kY25youvtr9Se24GZga5
Cmq6Ht8pDqmKWi47sU/r1BOxsm1ImrKktlmNBipqM/MKxgeSmW7iRrtlm7zVwTBaKu7q6iENz1P/
kFlP03yxoq/YupQLgUAYB605VEa/0eRrRr1AU1kWu1p7bFCkSqk3jp/wRFqA2/I4ubMKc3v2pNK+
wO+PR32tAb+XGusxkyUsq8iqx+mcGyhEouQhisgFkw4ibj/imadV3oNPRUj3ia0KN6z6JCvthjbw
oRDpeiAQrgd9UqvnpFZQnZCJaWvvYf6tNWR2DvPFb7W94mtbBTR9k77NoGvdHD1owpR33RY2DP8B
dZU5Kg9Kpd7XMh/gJSCqqngbilbfyX1xl3LgGTUqaTHfmnP30HXjLojkg+HrruByTszoreMDM9J+
++ljxsEnKSjVk3YrV+a6So91eh5xqfZYJvNpZ4kW99bdyKlFhXnWJDSqUFnViEoIY0ZsmQ9Nl+5S
KDJpMyMfrAaUZFS0BF25FgKaLkh3Q5SfK1/ZhS1i9y4JM/g3nBtatiS7OlXWrQkOcOLsPJndxlAe
OiZBubnod04dq+kx1865TCZXd9L1C1LJntajVnYs6bEfglrHxjpw6JineeHSmBKowtu5HR2GgFvG
wGyKLWBrrQO16tIPFznmIEKJXcK/FVntlX3zoM4xzLXBKWcMcdrBLN6k6lbN4Dc0tfSmxLWnx+a+
iPWDbhcrID67Anackh1r+VFrOQhzPihGQyZWUrpzLV6CLNyUWu7mEF5GttKm+sQC32VG7DbEIk2P
jd+te1Tq05hi6hWOjGCx788yqaUKAvPA7sdTGeVbYva+k8pIvQFZJenzm3CioNOLZ4mQmZoSldsy
Zl6z/Gs+3/j4Eg15vAxG66XtuMnVO1V/gzRzjKTT1FiVE5evg2G+lXHAAVBEL2Nhn5Bip9g/aTn1
iJeVTCtGX6Q6het26tbaNCD3LlmHHgJSz3yD7pPHTmf3MpOAlpH3Ws7CKdQrqrNmeFYUFNms/7V6
Yp7zOnHVivElirI3VjNLssF9imlxqWs5FJweQBlFBO7SmDdhXsXqQH5av9GV5rVDspVnNCBpup7M
9zqsVgnfo8VprFvlhrE7iX05RStqtMqCGa3OZzHhMuqNne6HZEZM8WskmS9ZBxjuBz+719UtsjTX
iHnEiYc9lua8iYveqYoPTO8PYddylo2eOQBoUnYJ+avpXLLNY5m2jXvdI1zgnLXROkFOuZKQzto1
kT1quB9odmfxYeg3DKAvfm5PcEzG81B9BTzPDRrjGOjerJ4iDLESMQ0rrdCYv9Gat7U4xQ1pDH09
8gVlLFJ2Zkn7qSS5Vu8diT2GSTrX98zkw4kZC7RJvFZJZ54iHoonGyNI/jX35wS5d0MbGwO9CPhU
BdmukwnH8N8LxnlS9ZqG0d4U52AMNyq8o5jh5ly6WvrQZBLf/T4rQ0dk0VMLXk6Vmq0EeCOZHiei
nENm7ne48vFotq7dhms70/fB2BP2zLyhgmtnKUjui0LHb2LrZ4XhXi5FO7ma10ykVxJticWBhWgS
+NqlQ4vcQBJJpf7K1NHGFj9z4oekj9msUEm7g8KCzohoMBxnllVt20G/UZNgwwiVn4dy5lPQKT5u
UsXFvOnFFegTA8R0URLBeYMnZDeRZrJqRnmnpoGnhoFT4AOIrH1mEjgBK1JY/jYm6q+z9W2BvHpq
aN5qpgDZcdD2CIr2dWe88EE6jnZPGpy00VKVEAX70refTaZxBBDkuEpJe4sqTni5BoaoIn4vh1ct
mp6LJnnoLB/qFWpkBvNYalpxrVL9MRpN2sP6ODbnJH2NoLoYao/YPr9KonxuifjwGkk/Yv11ZwJH
ugaulXzu8w85R6MqPdQDxpt5V4eci/h+0mCbj29+sMEEkgT5r1KFv0WvtYjq/qTXSslybv7P/27+
x5/L+Ygb+kfXtaCUMI0hRsFZZiAt+0fXRfIZ6x6kB4bxI/vsX0aP4D9UBo8GNKgf9rU/NF0GTBA6
Jb4J0Ji/xvmwfxIh/Dp6NH5gXJfpo/rTqrqyjSyeeX2O1LDysZ4CUe7V6YEgj+R1XmINsbVjsBdD
7UwoXl28Ea+mDx7TLgrLyWgsNpXJPgnJBlp1Mp8xWzrRBLg00LelGnzpOWP0FO/7GpDOK+m1a9O6
NaslJe1s9uEx1sgMVMRtwjdOm/qDGX+4ilDpWVS9sunKGPhzvfHC4JzgezHkrep/G023qnpoHmgB
R4MQ+OlURYUbWA3qPUHIzKVXr1iY1sYsO3LaHiMdZkOwS5vQJWzMwwnsmsRts8Zx0v48V+qqsA6+
Li2Yi8Jc4QNjNwObCPT8dKOiAu4IGR9jlD5A5lCltKyMG3Ua7mQqp4B5XDBFTm13G3nk1sNKm6aB
W5abQVpLxJTls+kWrbpBBbIyQTaZQE9sX/ZiMHDJTR35n7ryZIrODWDNlgi0kwLFWyM4U28TLrWk
Szd1Oa4RLB9KyT9mCOZTPPiRxGwp2yV9FbMZMWOI35NCwAHIIDuTbwf/iimNMuC759bohkzzsrJw
q7FdGyLf9pxfHjaCzwnuUKsMB2MZGokJEoqpDSecrtOmrsUZD8MxGMVzHcXPo13rB2WgLYq0yVWW
cAJkdEwJBS+zRCPoxb29jkYD6gnqxI+kSjdRR+KQRe5uVuDMUseoeLOZWbbdnmDVhXc0JXdsCfej
iX05sq5KsJHiC8ATajrtlC3CeT3aQFP3cG1g0KiQCIwHubvHjcLxbJ9zwWVSHEs5dWr/aSw084sc
kf6ezgovDaruOrlP7FuR2ljqyweZY9xAPy+V6wmjRoo+Ncsa3JK0KUOlswvlyo7Kuyr8tPPz4N/m
tc9y6YYmBHwI8FlB8lfS0xUCrNE38BcxBhDXs+6sSzSvMWGp0esyxizGO3lyDMlB1urgzDQZIZLy
o7L8LC/k2lH0peKgFXx8EMLC5FrTY1KyzKtS26cRXWBLEwbcXakIvDLaG2lIbyfYWmQ6OVMf7TL7
sRyCm3qkecSel94NROgq1NOKNh2aLDj4gzgbIna7Gn3nDzs2y0fK7SLf97qxRRPo9pBZAJmtUynd
aFh6iME5KKXb+NgkJbdUbjrr0TR5jGZpHWWM6ot1PL+ZE228igVgvG+xkMVJshHWTQbyB/HsqlZi
4FUTYLP+GjXge5uBm7To17F5T/d6YuaHB9DFfp3NCxwMqoWn9p6kpF6oSmxEq/Ebo/duXuJoQSPU
bXoxmCk6gQ72xV+0M9ESWszm2SD+Kr9OHQiPonwZX/XwMQ1LeK3JSF4XpREvOG2csJ+2DTjDyZj4
zJBhKw+FzPuqnZneYr1NXGiyT5be0cKiQhoLXVmVItJdtZtgrjXZWl7m4DmFLFu8TYRCPpGtL5Hy
3OkkQ/vjpWV23zLDj5nlFzFEED+EM402tx45Npj6TyBnE7YAVfmIIGAm3YywtpA9QWiee8ne5aSS
sEOY2SW07BQsdgu+AdcmVj9jnS4yYPuQUBEZbCPwpXjWsp5QzceYyA92FqAtXuxliUHsygmyqGOl
4waF7jlgrXryExlPXF3f+Ubicuh6UhNtk/RexkaPfoodb9Q4Wcu2HZSMms3r0c/OWmg/WFOSuJYg
QrcKo2HZeIt1OcvfoYFqZwDrwTkrr4JSfkdB/RKk1ZeqPSRgmqj9uVzW9rhBFr1w/okZcSrmAnGV
7jQjeMkiFgZjwUyJb5fHrK4nSNgpXXpsv7QqLlK7OqLqKFyExJwS1WkQYeQNgx846jRNaACCGfPt
fCXwVkamjTE2DSWeF5lsYLeWe8ooWXqNav9RpaJEYzVAzG7stYbLA2adSPkAY/YJp/AaFMCk0uCh
a3uL2aLPzocGrGlr0w0wMy99x96Y1MsQJcdeucwIHYBgD7Ipdlp6mPt7I2DpBk4JSUM8nQaz3IR4
UC10DHJCoE9grXu5u5sYtDiowUviAQt0EWfEcOQDnhFd8f6Wh+Wf8YQcSJv2wGWdiEQ3TCKJ5PVl
VB6M2chJ7iwG539lVWiIVoX0M7e6w6olLZgEZb+qI/8WtdyyzP33tdzqKw/a5ruo/z2KWF++wj9X
yKRYoCBkVWFRr7HD/W14rvxiaUyDKe4soG3I/f5Zx2HlIFlkgWzir0bryZf7vY4DO7KwQ0BzYqaA
5vaXVsh8nZ8XyAumTWEBqCN3FD8tkK3ET0SF0M4ppq00eKbsRv7uD2/OfyEf/1mzt1SKKCjxkoBq
MIS8/Fn+uKSG1RpOPX4PR7PteCXk0C2qZhumS049qs5WNW/DZHgd5PbZHMDioik///lL+P/9KXmj
//gKbJgJqmj5U7ahm+fbNGJ+tPnzb4H46v99K9loqIsqUYED8fNb2ccwU9HGQxFTdevQ4ZfcdYHi
Smr9JMf956jcjHJzqwE5kkDwhwhBCLDZYQuj0sMkzhMorwttucIlJozlcPWbduCUJ3x3isRrMmaO
1TCyZDXMvQunpMMn3S7RWYmd2lviltq1KDnSpIr9AYyzpvsiQpG0JYXk20S0gI58CSNy9SSN1ieY
F3cM2AcLjeS9/GYU6s0UzPsxDJoLiAyHHyQCgAUfydXUwsBbRzW0+6AiRT5m404NjNbRx3TbBLPX
d72Ll1N3WlbK2yAneVHp/SfZB7gViePU65ZrEjEgk77SpKSnQ6XGj0FyHnXnKZSoq0NZO42IRp1+
Rjg+TVeDAexKpPW5idPHwcw/jaUEDjOO7CnpWFPn0AXaID9VWI4TdTJXsSbOWjvc17oPJX92xDDt
fCnx0jE9qIxRAyXYt7X1nKjxVxaLyMGb8xa3rQtCx8tae9xpFgysUSIHK9TMSzRl0X4cEKCxZXT1
pn9rZLb505QTaGl0d0TCfkTaOdPti9o027YvwdKX26ERbgxUzx3U6SAa3wMqAHbeZyOcFMDSgspL
ASHDsW4YCKN8XiW6QvUBlEyw5SB2cjqqCqmavmreZxEjMbR+DBK+fZm3J8u40jPQpRu255krfEZ5
Ne5uYRM6Lxtlu09i1StleNRibNs1Tm1KimzeF3KlrXUh47YOcXUPTbCo36wlKCFUt71cuSM1oter
GterBZmV9fUbMNq+wK4I38/XxK252MY1rRI7qwyOph+8ZUNtEH1E0mxRolUKdXNgVxMZzLGjN65d
rpduM8TSXinH89jIcPL7hKl33EPS6eo9CUH84KyF4F8RrUUARZweM81gruPvpwwlYqEt1qMwhB9g
R57eFHRlIPeASH4bfmnd8IltZLIBmEeY80hE5mAvJtVmPtVkEfHeiPd41mevma1HTR6wC5sJgi5W
XnlwDCjVfAUwtmJ+ASha8ufzpjtA8HMhobzJBocF+mHau1BfZYnpIfx1k0m+t6qBbZvWsE6JYoze
UACr40T0NcswFVAtO6AdmnbTjbMqeOxnnXKhgOBRKYVY96b87Y+Df/T76XWW5QI3qqYeEb31VPYZ
QkKkAV6FZ2yvUgaj81bgyiqlOGPuepuCFMkhBmmvSmOfzLc+erSN0dzrkYrIrIfWZpGaa0lXQaqG
lnIQYBtVTbovtTB6d7TnXQA1RcOtVEg9cQwlmRqltM+C7sgu1+va8ZT3Geup7j1RaIfZWe27iP2A
Eg1o0gDJgLLQMeVGjZvUMCwn9AK8r8Xz3Nk4yq1ty3w8baRvE/secRLvLc30VElbQ5FSZ1a11o3g
dMAHjzdWgm/cave1omVrHMbPSRB7c6jHbGQ0UPY0mVStDaXQm5zYHvFS/mogThwFD+N9tC6VkcQH
ZhXfRIXclln5LhnBPhqbfDP6gv2Hcp+XJcsLzbgUC3sFNny/iX3jva7og0OdTcdIqcXfWKSx0JQm
8IRjITmlAT9SF5Tkodoto4n5K2Ax4iJ+ZZAR0jOVVQp/vt1wUh6wU3/mFdsCWyHmMQ4LVwNykjeL
c3Bu37KpFJBQ5HpjZLBFrdk8NAPxMdYY4hnRdlY8qowS0EXIUrMqDAg9i3hQfRA1q+d62PHoHpRe
exFpf1cELPz8iBmAL9NixPl2qKuTGVKryxN3A8c1IYRP2AlcRhi3mppNGyL58G+ZCZvlWtBU2F8d
z2oh2a8m52MnEBKHuuTBWUz3UiFcpoxkxNp7jCgz9r5cWpUhdC5RVit2Z6dON8CkRu19DMBKD9pT
l8gcz8mHL506VlNdkLNt7Dy5hwHR9yiRu7rxV7UUmLuhYdsczgRo98QUNLnZHXJ/0LYSC+Y4CXGR
xw0N4eDaFbxDmg76iB07whTN+3iMlHSDqXOfyJ103xqNpKz0tL6HUT3vIH6tCVD4mG11Ytej/33y
NVAp/qGmWb8RuPqrNfn8ln39x/+8r9/y/86Aki/yD1mIbKE6t1FIMgeUZXSO/5CFLNEbhLUvBHl0
kn+obBFHEin5e/oG6sF/VrbmL0vqu4GZZBlUwhz4K7IQYPM/F2RisUksxTXVJ3Su5df/II7s0X4k
SFQC0AfjSzCY6rU2TkJhSIfiYAJW3cRXvTpYIcE4AUIK+5h0DHUEzttmAOYUuiK91FF1R7LFFZ3h
TuuNlcEQBOcXS3t6ZiV+Hsa3cszvw0wci6z7HAlnB1jHHCN/NWtt3SyaOaglVp54ABtdarqrHKFZ
ozgZ2mJno9EH7LbqUNGb7D/t6kqppDPsKXhmpbsMHSVj/4glchgdx8K6lWvGdOqhHDpKH539O9oR
VoR92V469ICT9eIvGgOfI4vX0UfWrjeU9yiN3Kkt4D/FJGkWafE4ydzw5LHG2yb20f2JinxVuWc6
1pxIkkJ4WTOimOXGX/edWt/lXfTqW+nFN3vPCntlJZnB55Q3V6O3T51CBHfZ5h7Ql6fOZAArkuUm
MTzoPAyoGty0vRVyoqjotCJ5rQVnFXoNrjXP1pJNix5mTLD0xq9UGl4rxcceVkZcqP1N1Nv8h/bD
yGceaAGtJZiS4Z56+7UI4+eypRoK+2DTCgkUT7vVs2QfWfAlahBeRGNZmyFKcQTPqxb8kM30rKDG
Klka1biiJXBQIvskYAh1BCQzMbt9+DT7JOgOvLYs+VTjB61dUoMa26uS7gB1yBUtJ7Sq+3etaXNz
G26bAiB9VIkq0tmaNiKAmyq8QT7WxVXVsk2rl1s7eNJDaodC206aem0G86BWzxr2pCZ1ioQIkSF/
tXxIGBkbrHkIdrigvlM72TadtA7lEilIBoy/c0rSPWDRICVkE6gI5Bm3UJkBz+AAyVhm5UH8Xifg
zOoieUgG1Hf2cAbTv42H4hE3yzZHKJGMqb+eMuWjr7rHOpQuZKVGhLh3zWM2uM1wYoazLtm25Vl3
9SGM5Mn91NbOSF2Z2uCKLN3xq8qbfLKuc8WV/aUumi8ahLM52/lNRQ1qHCsbnHGVX1DuO4k9MjWT
1lpn0loMSI1MttSkzNY3fkjrWdpc9ic9bGkpCJkJxUrmKZTMaQ/Af9UC8GBtGZOmq3isNI/mLJ+Z
eV8LRbtGApZznbl9OZ+Mktl1x/+4vCFpmd62KR5bbMuDRCiykZ3SIb5ogdij5L2xuBO7rKudqmOp
ZodAfi15TVh7yoxNycpjOrWeyWrAXp6k4taK0ZbM1UaXc0+bmmtoXiX5IIHZxVRzRjqxIm5upSXx
xh7EiVHLXpCau3Q84K3doYeExoaUxbTHahWWAO9vdZR1g9Fq81ACzsva7EGzg2fs725F6spsu0Zk
rbK+PUX+Rzl367jGXMeMZ5WXFWvHJq1XOgV5J5jOt2dMefy3Q8DjXRbDRqmsvd5bpzy6M00+KUsH
TAboFLtU9ysal8JoHRsZr1mLta1+26PxrqIasbhU4QvXC3KAjaNuJWug4Q+ooDYRmhOLCz4ZPy2U
KH69j9ClpPBmA+kQ0mbNMI+XJkWowzlh0O+jzfNRt8xNuM4HlhPVysz5wKGBoVyeUcQ0KGOY7Q7j
5yzx6MC5qx4LjsfJgvJymMtribZGbQ4hY2+sbmQNX8zoyyguqfVkRA+hdlKqh4YMOA2RioFmJ1q0
O3GOLkE9l0HhDWh75Gpk0cvuNx3UbUIrHaAC0lEDsQJCdDq+Z6iEhjm+l9QOGRoQsq8EeTQck5MG
sXBeJEZAetcKmqPa/BYokHSUSNrsb1qUSd2cHeGFUy8SNB0v2cbqug2hKINJYm7n/EABIuzbW4vo
SdP5yAz1yMkrz56PMspHISViiU9oioMJPjIKKh0lVYKiqkFZJaOw0lBasZbm3MqYQucd14KOe2bb
iRsDGmlXdLcVei1z0W0FZ4GKK5hqj90xxSv6LgudV4XeK0P3lRNKN6ADQ3PDrnwBdvvJwrb4WOKU
euxKfRYeGhWURv0Dw2wC2KHm1GZO7AydRnRva7lTSU9ZeJcQsVRZoJMauEmpDyEVuAf6NRUdW4ue
LddYSSBvQ+UWoHYjQtWJlKcKDZzd0Cv3iywu0x5qoEEIscPQ2miLeM6aVfZFU3kc0dX56OswBsFl
es9R3Rmo72C5QThCjycvujz0eZnYqjLpHaWSHE30e9bwDVnoR1X0txhs2n8qCL57S7+yPxlqLr/7
t9LP/IWJJRhUQzFsXVvYML+XfuYvjCsZ+WkMPO1F/vsvQ02Y3EvaBEUZsT0MG38faoJJJWIIpTCg
CQbzVKp/QRGsGMvY8l98MTiEVV3DoYFlVqP8+9fSj6RhjRkOvthw7m+HggBFVUU5y5PzzXZwb1SR
W6YJu5PqqtvT+1zlt4MuPDsunWrWdlVj3Slh405ycDMJeZWNW007goo5sq2Hja5txh4YXX+BGH6Q
CYQE3TWFboQTYac2/lGUPDlaxaPFao+xXoPBITbVH3/lHVMw8i7eDAPopFm+d4sz0rDRKPU35C1j
HdTQCxOkdl+M7d2olRybs3xpVOwAQyK3jir6qyqQS2IyQmxXnvpIZC/zqLLSGLLocxi0+iCxnGfL
bk6OXI4WPR3MLyQGsluqNYox2bzGQXRnJJpBU6dhHCWCUcNfw+4k/wpzTjv6xDSubwqosno4v3Rx
h2eG2kVQjPayXK1VPN7DKFg9N3eVgtiupTCYjbvU9PftNLLB7fyV3NTXmXzItJxOOnAVp6eRryyx
7xAeV2p5E+rNNSdWzhgqr863UdttK/shNj1VfSwUlEOZkw7dA7YqQqkf0gQfRZVRobNhT8TG0IYH
Jd3WpOClluzA5l0jk+LY7R1/RFkjsqfQn58q/V1WeheJ+xkgPkTFpH0fJzRJBePW/KG2q/oYmsFZ
wcshd2sjw+C5lhh0VsEpax7LZnkP6tVkRAc5L73Uj651cTGmt0KUV8jQB36gmHxK62PBmbAwl22W
jMEWmBfSchvXvr2GMQSJrHNy23ShfOBMB63LO/A3CjD7wZb5k8VLUf83GtSFT/PbKaX9AkVhYZKp
QsGkt+Qj/dagqr8QD8/hRAgjiAdV5ld+92/ThbISsYjWYYwv9OUA+/2U4mxbYAd0lJppcrj9JZgz
iISfTymCjtkKmYisLKjTP8c3dbGpj/iFDScI7Y1CfazV8niVS518uyo6tnFxHaToLGZGwkngcokf
yDM18dzE5jUlI35dJ9aB0dKGWafbpVnyVIfFU8HaFToI6t4aQ80MMpotOpOyQqs3GnM3DtJNP6qs
UwXb2yJRkfvD0BPsFwdfOXUxvQ1Wg3pR/42foo+eqqCm3OppqdIJKaCh4ZSrjrGhFJeuV27NkFgM
3KcoxTKTImSeuc6nsfwaoTCCzt9M8DKRHn/0Alt6VZIvgQDjDdcEisMm+2qFzHbUx6EhQfUDuofk
IVOOSS6dB/x2aYe0mryZQsQewamraBy9oigVJr7UURkNgBGMHBeEG8ekbtgxIt/8/5J3XsuRG1sW
/aGLDriEea0qlC96/4IgmyS8R8J92PzA/NgstFoSRUndoTuPelKE2GQZAJknz9l7bYfSRE+X41DJ
pTmU0crW5GVFZFre5u+NVe4V2XJWwxSl5/Yt1eV5SzNpY42MZK16awVxt7QttPMBY73Z3AQGiHiV
9ZC5IBqjyp72tp/xqE8gw+JWRznYUUynIrjGn4uNKgnvLdgkz13qtrtJRcVQCeOkE2RblemlyNDx
uiWXpmVuBvHMHI84r4IN0MCvNkrjwXCv46J4qW2xViPd+NrFqGaTqr2tNXHWhaaX0QVIpvqsyGqm
/+VTF/XICOrGQes0Aqs11W3pFNssb7jAVv6chZSKmDyuuHbLMp7O01g9RQUT5LJAXt/S2KBQdk4J
2CVck52+hS3gLuNJTMiq8n5bTf1VSCYyWhZxzc3EAdoCgMMpLrhSNGjfwEFfVKU95XF0CY7szA/j
JdO9I3OTLQJ3eviZDIkZHfJdk4b5rm5YK1tRG17fWCdbzs7UZKf38bKsnTszV1EH5GO+9fUEp4hC
Dk5opEuZu49JrJxwa9CWRvVS0kXMZr1WgCKrpOwkLA6z4aDKYdOBwyGqZLgyksTFAVRWYGoILMlp
OJQJSBm1e2whsGq0gxxMfQt0fEfTROdc9pqBHdCt1iKVBI90KlGCVkREzTBeNgWhCXV9alXtom3K
ZyXAp6fxFESGEKei7oxF2/YVxxoRIhyeum0PLs7GuUroNfBoYpupr/u+9hKzrjYl9pektC799iEn
LGdRSKIHRyOkQ5UeiQQY0Ky9Bz4jqKbT42+nbomfcmPb+Zkty/U0kFDQ9HdN5a6UgluVg84qtcS7
oVNdl3j7CUukO6IatwM5IeuRox/3Y9Kai8bSntuA2aSMIk8xIUqumkk+Kb6K/VGV3aqpNSBc7kmv
SLZKcnXZuqSnhIGzl/bUXUdGg4g+t7+2dgjXGkpuyEQCGx6HDSAOahhsAsR2trhgRy398ljFBrzy
BsS73DHOWoc2c5jibbQvC+u2o/Hhhq+BYl2kib4MCJlZ0XlHiFo9wsWk0M+GNYh2QaHRHYo6Z/aD
VqMpErowKOKbwLwJeoPzc09Ua3XUjYbxqDaxoE3DQVdeo0KQA5ReyCbesJvn165R4JDAm8B01QnP
spphXMcEkROxtQoMdga+NtRGdv2gRYyuHMG3rhBbzuxHCc96KXJGKdrKLE1CLdxFxje4/M800XFR
iYMiO0x5BpERLow423xoz/7FYP1PRS7bh4AXJAS0q1kQ+sciF+G2PunhRLuS5dZSztQOuLq1GFtP
j3458/wt1OtPs+0/vpT2iYZU4LAZccLwcYa1GawBuXqKdmppl/57zlYGX8qPapchLNIfna7m3/+t
sQ7WhYQY8DLAOYX5u2TE/OLQtXQADhEdo5tzSfFr3eJQ7PD/gGC6psU/4Ue/1y0uaYG04SmHEHlw
8PoHpyvx7Wr/4XRFY90CJje/iE43a65rPjTWqwraRJGJEIu9fwVY4Cwb65PFgWsJCn5YxiYRoOI+
o4NHEAwrcS49LQy3BjsTs7aRBnBxVtUtxq9erO28fqVTu9PjZOVOI/3fsF0W2dYY3UOkV+MiCa11
N/M8UCkSTUMA1bQs0DgIFrJSBK8yNnZh1F1m1rATxUp3DoV8HpwXGz6UdPYR5z6TGV1EJov6ToCb
RFRaYv+ETl6rFzj3lq6G1BUwaRT56yR2oAhAQmbSiZSePlOVa+pyqnA9hjlBfLGKVqY7ZKYKmsDa
RTBHhjZcGgLdXIB4F1eeO+y1eLbyGOl5rzCin9zJs5xm1QWSdFmrfw4NNGjDhVbZ9pPAhxe5/hXS
M2DfeOLSHHcbPOOCM1VfvInhrqNMgQGCbwFeSwLs2yVMb3gOqeems2TuI0HvQV9jeXG4UYN3Z1jh
Qe1NRHe5l9kXucrQYS/6O2eOEsi3pDfEOWuWedlE9CDtg89sL212Wo+XzXhv85OtE3tvQbY+wGVn
eIBrJQBlfuSCkPExmzgWVrjvfBD6TFCLkc5MvKRoZpAPyOVSi64qoKdEzi6KJzc4c7nYIjXRzFVo
rNlDtZNDlrTZvcxe0JyC04a92TY3cbvPuUP06CRoVVn6XtAgTQ387xky6hIP/oMiMrZOFQsr0SDC
3tWMOjP0vwXpIMiCp6Jatl1IktjlaNLtMurHCPduGIWMlnvPZNii+8QEjgZ2d1eeQy6DXyExzHTI
kE5JiV6Qzcs244M9ltwLqEAocPSyIQmIsXQ0XMuEcoZ7PHV3wzg8IcG5o0lCRh0zhlTQtRb64M2G
QjevV47DrN6FdA951QuNczlCmr9ligm0uluoFcDk/lyfzs2BTBJ6bByiHQrQLm+XVuVsqIKatUob
cVuLMN3YhnYRu90+h0lnQr+zL43OJ+vsxUzp4dsrpe73peZcT6hU8nmkkL8nsL1JTmFCBE3ath/F
UFzC+DDo4kH3BwsH1W4sX4ocuoV8EEESIKW87mI99yTXCK3B05hjSXWrTdhvG/TOrehXJZEThCQs
VXqUhiS3iU26qxe1KM5kdpXUztXEfqyQcyAD/R4ozx2/bDdXypi8WYO60SS+NMcgMTy9dnDCaMo+
R+MOmdVT0AXUDLVH/01DCS9sBDlO+qCV+M8y4gYFDr0HowZgETxpivRy8wKWFLJnc1ch6a/IaFHV
USDrnfLD/B4bXICBshpILLDCq1LqK0Tni6YFMtTT6qekAvU7bpP8CUHSZaW84MwmmGlcd4idFiUM
B9QnMF6LclcFupfGCXQSLLLVclKgqNdlSsQ6DVYb5rrj7mlHwXyCMWRVwL/t8aJ3xQFFTkxqcR8c
KchXFhWd+FpyGaYclVLbbqbmttVNJjovU3Fo0Js4NKCbIkfI+0J0FMOp5yIMX7SEo4FNm4T2e5zu
WhTHnd0BUEL4DF+KXlWc8VxgvWAEVyVXTRbfkxM2R0uFqLfJLAmC8qJp3msN5JSprNgwsGNx9Irm
T+mnRL0b28Gm2+6E8b3LqCBE4oyCSzWKh94vNrol13FqrVXrxoge0u5eZ8VIIn8Rs66a6Oodh2x3
6wYtAIdCv9xXYXNudASL1YZY2lw2DPoeoTXOhGpA6ZAyOcqxd1wOqSr/wJG7UtPPCGyAVWNxoDHI
gJ3nfcOcmigIZBRq/zXS/bWBkRKNeeSR8Xok53hdDU9a1lH9N8uyp75Tq7XGkHHSTzYjR2dWjPcM
ITtJVkE9zyUtBpQmg8p2nli6jC4LRphEVqprPKyngeGmnfpf7Xna6TL2dBl/kor0JOd56DhPRod5
RmqVAcxqHel0IA8mY9T620BVKe3CM2V/XWMl09KcC6Zpj6nWHvrMhNff82x0WnPPwHllxsqc7Rnf
+4ZkUNdjc0urO63njqgibbwISf5+9aeQ9T7eOrm1SRV9OkpXBdihJn51N0UlQwCyXZZ9QOMvqIx4
Q+LbjIiebiJ3uEQ+zeed6D3amuIpo3jXGaf9B1xw1lZEpvL1XBWWszC6y7EVi39NWSdUiq+/L+tW
pIq91ePr33fNv/2B73Ud2geVCCAHiaYOs2KmV37vR9F0oobnp/yYsgrpw291nfuFMo9mFZUgpRs5
zb/XdfAEZyOXo6Ja+MeWrs8CVixEttAQFutoNvDH/IncO5SuokpSRH2DciOiTVmgjAc3tybfS4es
Ft+YjanvrWY0D1pQMUJKoNIwQwuRdLA/sfD0KeDZqs0WoSj8pS0FoyjT8gCLw3nvJRCjNq1QPKV3
HOHpyuOrhHhBFEfVModVNbb32LkoVIVV0VfEphyw4ga+uW3GweutNDi1BVGv/5rbEzLlD2/Pt+Ct
/rFSff4D329PoJbfEONoemBXcg/8dnuaJAvMLj/yAJDmQFf+eHt+gx/jyTWY+6gfhzrOFzqv8/3O
yQNMGvr2f3Ds4K7+3C6dwyUcoVLjuLZjC974x2NHYFpsUhlecR2m15sBZJplXB9WFTA+FVzfSIc+
SImhkdUWtTn4+yVOvJXthptxCDtUY+etT4iqcRvSKjSCa0kPFHTwDZZ2kIFUp9Glkva7emCk6vpv
42jrx8lSD2THKvNE/xmd5GU74VdDO1zeCsnmDUAJ0TNaa9gGGMWU8DbyhwaJd4XagEjI8GYctuxn
5vgUZzetvY0YXlsKw3/sRyAhATYV6zHblAxKUVdHzoopM0hBT4xHYgxa9dryt4M7KyJ2VWcTrLGZ
ByY02yh8rF2prNUAd85LXt84jIRC0m3Ivh3Phjbl0WU1Hwi1tZPUC/WpewIYWm8R7mxtfwJqZZ93
nXXnu4X6gtZ8Hc+IFmzBIb2kc0D873hQCNdWvDbMapo3Y7ppsoPs6SqnTrNtQuFT874AzVwxTSdJ
PdlgggRORTwfQhe33Utm/cRxtcsawmWgoGKIXgf1dVD2lnyyq8fOHxfh8Ban+THRyUyPycdC/3re
2BIhFn3BODqrU7xApmWd0TMkMi7A3mKZLvWRfHaFnl4H3VUUI/Tk7GFhzXuzLRRVVz2J5/elkk6P
tHKhTGX9u5VSrAUxgYlN1o83MT3QZdtOzUWfhiQeaPo+7K6r4FLvPcYz8GMWTbi18o1aPUcZdLbL
saofzKm5gqvsLK15oEfuXjTO1WVsfK3R5DPciV4nLXIXjKFHlB6cnFwSDmaJ/LUyBszNRy8WKGBz
n5uAh+6McKxNExJkGvckXUekFKcryuLCVK6lnVDkaXyZhbkx8GEqTwZ6CYRT1dLO7eBCGexwGRU6
GmsJC8H1cu3ZKN1+F6UJhfVRHe4bqz7OxW3e4VnssclVnXbSlCBGZV/DVmBRXunyYNcxytDCGwZn
oRmb0j/Tp2RVTRW5HLg7z3HNE1lNNZen3NUTic1DwGqOcIylnsT6QBu8kgCcEQ9WPw87HVKmK7OB
D2dhzer61ov7ZNvq3VmNNMYKsM7J9q2qybKI8qlcdFP4kDDxQNRitf2GKaAqOKkpN33krhqfwJ+C
7irRh0p8F6hvXU9cWkRpDwrarWHREJsYxNpN2PIbSR5v/SQ/M8tzQVx9CxjDF4//6VvwhGmXkFYP
BUqvuOGDLUb+pen8e9DJBE38aEM5PNeEoNRF/vcA5W9/4fuOYn1RIeKCq2Y1FohEfx/AiS+Mz1QL
/SVJqrbhsJj/2siyvghVxwtkAsj8Lh79tZHF38PcbjF802wT3tc/amR9VglQ8EDUxL3CciEw5Qik
qB83lE4Oaq+NWJ5LRyfHyYy69gwVCyNmqbByBrnJ4qbb8SlWnJEk+aIab+xoPnIR3nUWhGieAU3E
5b1CjiLnGpz3TwEHBVoqqMtaj9nDLO+O5TJFK9HDZcyxagQFNlM88bLajUYjXPw+lvpYM+hnYI9J
sORonst3K5ixVvhTpnceNf/WMhvfpzGGe93Ft5egISjNr+0IJ2mRpfb0VCeM8tZp6NaPvQiGezWx
her1NfibMtabHV4E42AR686Jrn4QurIbIr/D/h4wcQA4Nan4vS3rwY4nxUDeJp2Hoq7MkZ57ne0a
CBfBMiGOTF2rtTM8ZrXd7gSxse9p5NBRS3yNHDGHs4Mii+psSILiPGqwCjMZr77PuP+2H/3J0PXL
lTMZm4J2oz9qUql8vHKhznCH6ExlmdT09fRBgm4h525FXEx8/HB//0WXXfv8WiDASffVDIGpDwT4
Z/tag5GTHkzizk1HtkOjaHdWIZSzJBbVVviAg0p6Y37bZEvQynSIcvoJRUc6bwpXlrbXlG8to0Zs
kDs3P3lvM2ThQydW5cmZn4f5LGESRm7MP//QidXj0IliyqVlMyBWoGWJWEIJBSSwELSrSu/MsHv/
LE/yCudBli2FUmhMjRvmwn1Z/9K9/9ur8hlH++3tIPvWBZEtYPjmFvTHt6OEGk7psGFo2IzE4eJd
BPeNm7rLEigOPT7hYMAMXkq2CMetZ+RjTV8ECB5tHQo71Zy0xx9/RfOd8PkbAkxIxBVtc6yU8xDl
wzcUx43mI1t2iQjXnBMH5OeqyHUI1eZXAj+zZeiW5ioJuv4nsT1/+bqkrswFNfnw5qfhjO1kQWoW
zPQbVp6VQzAek9Sp2WRuCTsqsAAfqP2TUw3x+r/4wJzhuGVZ2ijA//iBQ6KXCMfFv9fWqbGacg0v
lx2O66FAvc66QfywVsWrIcex/+NX/mz0/OXyU+6jmTA02zY/vXRuAjwkh8Klnd3I29pHyqdasYtw
18y9tklMCoqCZZF+8iawU+vSdNXbfuizn0yr/vzEsqoLFBz4TTnL6J/W9choYhr8rjuT8FFJFaJZ
qv1YIbEIyp+sDn/1UoLNih0JQYn27Sv5cHslOqPMtLNRb5E5uxy0gkQxmWcHaMj1T1Jfvr3tz7ey
wCDBOQzRhGp/erqmBOsXUECubOMUnp/nhSc7BEaIutWNbKJ6IZ1iZEjeOusYDslGAzm10NQg2Ksy
uEniptkEpQO2rCQycyzm9DPR9JsssnHNixYMnJY5O3gUyjFQRnKibYJUK2PKf/JszBEIf3ooWbVn
kqgKi31usXx8KJVYbTpbIi7IEWzA/KjAUpKduI1k0uMrCOuVqQ/9arBR1k19HUKQJ1sV+UXidTWq
GBiCHYMQPmdRUYDaLSeO/+JeRtxoo0UU9FyMT182lqKs70ZkeZZvWLvCilgl4lajWR+DCm2ITRp1
UMFGmtTrsQLqgN0U5IdBf/HH7+Svvitka/RmsMXwdc134Ic7THY68XDEwixxbzlLs3JiyGV2y3Ia
E76jtuNPFvG/uqNdVFMYzGk6/SKt/PB64Zgn8VjQjnWk2q0bGVzSk9RWeURz8J9/so+v9GkT92U0
RWPFV8wRQXjkYLG7xky3LPJ7iUIwH/6Ll2M8qqO4osv1p83Jmfyg9k13abZh6QUETRzaMVO9wYjK
uzJiyvj/e71Pq6GGsV+6FV9kB4LNiwGKrYK6g1ZoMyHKB1wT317v36BLZgLx4bv9szMN1MIPSMXf
fvv7gcMgl0VDQEzFRssJPMJvLSz9i8467bgmEZmzZJmffD9wWNoXFV/1b3Rjm0fi+4HDUr+oVA+E
DUFpYCbv/CPYAmKuPy58oBAIgEGBxBsQBkjlT9VIa2Cw7Tu6CzkrG7GXgO/TO8e+hpO8mmn8JaCP
aHisCiMqmN2q4pZFu7+OlR6XEFQdYCe1jx6sMp9EZTIi9sEndrR/lDRBSx93gAcIETkq3YjPLZmZ
qzKICoCS8OvCMDTuGZ+547JImTL2g3IYp4nOAyC7XM2NXR23A4mTvf9MTbmSMW5+8Jy1lR0wPZ9o
OawssqRbZsMRHjYjj72qJWzYqkn6kDEn/tq50fp3YfV0xKwHYDAnBCorhWlPnN91ybAEZHRdO2I3
2fEqDkuEQVa679HyjQO5vUbSW1snBVZXXCUWxuTERB4b6AWnlHYjEkby6M9M4WkCjZIKTR0Xr+oQ
EBAOKAHD5kAuRkTWSvCSOmgbGRDFq6LHJZf0X/WWU6dXBPZIcrzvNAbuUHp5izqLkwlznFE020BX
R5D8se+vELCRMTbYCt0joYgLNWODFRCJiLc5ywJN5F4XjMiri4CRbW4Md3mn0qMYAuNBWNbeIUAb
8/qKeBXa5smZb9NyiVNBJkDFwJikdAQPtkDGxJVkFEsp2M7BLwreCJ8NmkDKEFIX9hqFE6SnRZOX
U+17pW/Cs68ClBn7oU7s99xtwvyyCo0gWLVJWJxAfVQ37FiheWwdYGigZBzzFaZoQdBpILd5M41X
BWfE2W5SSLHt1TJI1j6KTSKcg7r2kIFKZV1TsjXIqKFgEoWpw0LS5UBXMerTQSy1tmMDD1U9YBKe
iQ5PH5kl1QIbUYkg25rESRWS0TbDpbWSF/Y9QKrWw3RWbXu9qpgwTBiYkUtOjWZx8XLhITnB2Asv
5b2Dj7RxlTi9aOx3P+b3pvipxq4+hsE99ELkR6NnJtqbzQBrgRfkOUzyVcsA3UjL7VhYGz9/0koN
mK2mXpAVvyg0cpz59MNs48stwsubI7fY1rWKPU2ir4VFtnPRfU30bFNZVtcvpXgrex9SVIfoTPVr
3OBo5Jq8XwxJMm3dwX0giwxtSC93jZK8NC64o6rJ4EkmjySQ7hqrwcedwL1VK4ljCHhF35MPwenL
QHDB3bcIU3jYzEr2diaXTjsVG6MDuPVrnfqv2BwMzk5/P4HzXv++FSXmX/2+M5Dkwo2DK0XFtsJC
znb8AcNDLwpNFYs8/CwW5V93BpZ/U8XdwgYw10PzL/3ainK/zOMy3aJ+nQ0rTMv+yXBDzPXkh+Ke
ncE04ddTENMXg/fzaWeo7SJTEpszS567b0FMdAkR340WHcc+w/nmLOMXippDYaXnY9Tgx9PSXTLa
+ULTff+riNxyVztYQie1OoMXoC6SHnewseKo3kDMQ1M7gBdYtR1JENI9N9LcwcCKXSKm+70w2/gu
7gFpmVHFc2o8gIxaRDzUQPMcBdVEVK+Yx73mCFVbq4J1P2MBtYcAzmLWvk55vU/V7JEOO6FX0Q2a
3itnABsS55DkrO6Mo/n9kDq7wcnTk6+SCu4QxeuV+DZADGubAP4zSAc804Q+LaXe9JcNVD1SPdTi
Fv9bdoWb40VNwqXVJCdTN9GoCGi4RnMduhGer16/D3Mtf9cBzoMetjhfm1JRFkXVTQsclf3eyPH0
mZAKpIiOpksXuwfQPIcGr0PZW17TfDUgxRL0s0nckjOz8dqI5J4V1VwqBf65tFAPZWaTFwM9LkE0
QwcMsaW7CeP0jfynlXCy7MmwJv2tzdOo3yg1NuRF41eWvVYqJ6zWljRzpDtp8ZTKSrFRHDfxYSwd
dmOXyJtSMeUbE1FrBboiRjhhfy1j+SwhgpG3CZjddQImQhreVXdvifqrGhf7uNOe7Ci5d23Yrgzo
4J/p1Y6WGQYCpQBGAjvN5AgnErPbCljgh0Axi20voQtmIWdyRYufgzHUoTDU5yBu3alDOZdrx4F7
oUsHY03ZetSZKLgmphglWcZGuUIi7UUQjcni8RP/MoQzYRbqFfB6vsMOgVPpEokYGLhM9U0UxF5E
VCEK0l3TkbdVtBEdQ9uDTKXtXPB3g195QdGpJxBKl8X0qjU4cGuDuYCFbjzNvhoRllYwMDgQcNj6
97U7c/vEU2Go46Ike+6OyXO7ndLY3YeacW1K8zGbasZeYbhRJAzKUT/TBSJsxOROp+IdHLallPej
ob1NY/6o+uWOpJWTFl66hfQkJkyyzrYyzz1qda8u86WWh0c2w5z7oUBQN1P45bA2mmBTkA0UORXp
Dq3cTKGrM8+GJemW+CjKSubbpCOaeVA9rWjWMnPklpQ5Z8tZC3/pOPb7KPCP+ezCaM1mm8wgQMcq
8KDP2iM9x8jUFtdpUC2ErE8V/y+T+dJQ2lvgwoshq551AB6taZ2FTkiMufVLn/FfsXvMUoof7B7J
W/2///MTKC/NzN+2EYQaNIINYh3n7Ed0Db9tI/YXU9NULEV4AOfm2+/bCLmP9KppI1jsJfx3Phb8
vo3ogp2HBi4tXLJQ/tFEQ5s1w3/cRnRoHKpuUf3xbuiw/LFbEEcl6qrOZzKXlZBr+srFKZyjhpzR
KWAbUOUXfQ6KdAgx5A7byIVUIxKFAXjNnT4Gg7bwJRZ3EfnRPtXUO0U19pZmXtQunDBwETdghNhQ
kvMeitAC0M65rlSeD+woM4szm7CKemQ9Q8WcLequ300WIPuiTRjSotS3JqzWpRwjcgurY5FX1/Ho
vPeBBmTTNu+kAZZciv5KU50bVFaXVlxMywGq+qUkmsQv4ZTnfny09f40pDeGVOiLuHF0IFaL8KYw
xvc4dGdK15BvkSmnUI4UnxrGJ7gAdwjDnHWSwBXqy056YUmcCP+yO7rDUK6qdujgIbTmc1tNqFW6
Llxj/CsxFbVXoeIOC5mOZ5iQ9GVYoW1Do3KrWP5XSLANPpUeGLo14WYnsHwlQLOuEo3kLN+XUBTi
h2ksolWWZvVl4gzJfurFcIBcOaEQwPns2vug9NurpC2mnUOa2WXmBuFxMqLhLMxHIJcO8ZikD2fB
w8QoaQcfAW2XD88uQzTDKSprzu2MBPFF7Rjov9SgOXSzGXScbaFyNoiaOEUxtnkZWyjc5O6im82k
9WwrHWeDaY/TNNC7a0ke1SCyMyGDEXAZtIdcBqDEnKj9pcn2b1hWuCI/Xlaa+KfLyre/8b06FV9A
ZaP2p3FuAb6ZV4jv1an5hcGORiOf1t9sSOQnvw5KMWELcIMWMcTUjrMd8bdlhcWIsHfQ4VSo3PuO
+U+qU1aQz8sK5sRfVEE6C5WufuqG6lh7KwNa9yoX9rmViLXlzzL4ONzXNnF9ZIEupE8TYCqYOYTj
eJ2CF901SeScs2mutbTe9lQ0s3rc0tJTVXRncabZS8Zq3UUwt84DU+chHcLzZHKWdS/zVZWhAM3i
oyE6lNsG2gGoHoCmN4EV72Ma/6BP7IXR1udmGVKUmMpzkfg7IdsDMQ9rN1U9NQKDNvjTeWBNR7/h
CUQXmR7djPYxQqMXIBRiG5BMVqRE1mpSvXIzfTjV0iDqyKqri7bijwygGgHXAEWU5mqYzFsgH/Y5
7dhtbsrlROU09IVnSw57fXcpIs1hkSUXtG/v4qyxqL6SFrK2Nq79mDyTLvAvzCA7KNnwEPrAOQID
loySo6tTegQkgNocPTwkHCTLOLrS6b5C4If1W09bImZrJmfOc97R8JBlCevFpY/fO8p2EviyUh1b
ZE/PpOatZQnFdOGom6Lvb7ugfyu1kljZZ+a//tFsFapOV94FU+AFygR/CG1fW7HyDXRNeosZkd+C
BnQ2ka73O5l3/pGguG4XxrF5xKW3imacZihpNBmZeR3N6qFAjzGclfzFKIEHlqabNJs8/HgEdhRl
+6j20tkSZZ1ucsfpvX4c3ktGAE5dVafUtE+t33SeoZBtW7rQeSLH2HaVmQKvGJ9S+H5kbNvKc0YK
wRQ9tAZEmxlz65Ne0OgWl7jqDpJsA5uMAwLvvDyKL/Bby01HOEKdwYwbzfYpMcYLDdgL3KhsyZBc
7m3nFRjFuapE5rIKaQpZyEdYkC9LWk52hHi9obgr8mKD4oVaMCipw8FGSbUgS0R/IHMQ7bYMXgIw
9ZKRLepp6AMIk6lVY69mXjPqQKiILukKm6HwGEAI0hMOECOGNmEvegOXZlM66FuQFTGQQE6fbCKT
TouqEvihuaG2SDn6LdUWLTU9OnrYJUIrme3iyiL9Y/YVxNfFhBDHVC8CO98Qw1SuW5Ib4sB+MpLu
HhvXdR5BagT2ftJgZAaTvSVSxGVn5WBYca2WoZOdh1V6SuznKuvufQBRyDvP4mB6LZz01WyBJ+lB
rSynEqYVx4zb0kRfnpQVaRt2lGIYqbfClkcMcIsgIajDpCTXC7A/JoFXdmuSgFPrBDPWXkXyVtnV
R+lzHdJhOYjmljVtB3qC8ypcKCMc90YEpkirsRx01j5t4Y2aNv0yyJy01hsX60WsEjMZ7h1sqZCG
RgzOHLX07JBn2lpDMG6V4RpS5pzngY57PLlkOwEo3RYyohRKoukw5uHEDdOLDXlKS3tK5bkJVJ3M
nHaRlmFxbePgeGUheJQDorsMryw5pcEmb+E1OBZnV+6Ihg5m0YX7sOTltRqKxAScHcMJhs4Rrr6E
quTK7FAO40RYsv3aZ/1Z2slDrSTwvhG4Do2h7vwgulFDl8vBI9gIoJzqwKCphNCQ20BDIfld5p22
KvOuXWdVdU481R6dE35k+1p3u7ceVxaFAuwFS813yPitjekDGg2JnESQTlhmSMTxygC9uI7qPNh9
2+n+Dbs6I7Yf7up58r//QxZS8LMUj29/5/vODjMANy10KA0Z1LfE3193dougeOaLgPNQQM0Jhr/v
7O4XB0HHPKeAUWDTZPp9Z0fz7RgGVAOaVXOw4T/rO806qz8eGOiIzagUVOc0xgxnnlh8GPc5Iq7d
OEYKEsSVvMrnShTrUDFXpoYejQentZI9pN/6cpwrWBa8gWSNKNmhODFrz8hGSUBQUauPkTMUEHDx
vRDAQ2dfRgGxTsBjd6HmPgptfLBA2cIaaNu1T/BNExXVQiN4UG+lV6gdsX7acCQUW97H/pDMbitz
mY5kqfcNq4hSht1OxD6G7yDZSz3E5C9ThtlDa++FY6YMSE3N6zSaV7BSFpiwCxK0ASvrGXnlmjvd
UVbMXdfYbEEoDDWBXQa7AFKG4QAIaS2GfK/S15mqOl+oxXujUKwL57ywh5eqnbwaJQ/oTOfS7d6t
Nl0qzoSJ2jWee3IS4vZeKbOtE1jvmSGfmoTauXvRiexKebkJZDNpY8vUVNEkZ6uacB1cKEdLJft0
zjGpfWSSiRa+FnM6k1/byp0zZeDqOORjwU4gtyY+HnyjEDvhMh+fWkAMuLSPKTRqIi4RmrGwX6mZ
syE0kJXLXKn1tIfwANg321jdcLIqpXt0J+3CKgcuj+MPdArz6CJ1o4cRmu3CcoiIHYrnqdB2hf1O
+uuuJ4e4LDRI0dnFQIMpbLsH4hVsbbrhqHtQxnSh20F1q/Rg1fysjnfC4MwZt8whBqB5rfOgJC3c
uEu408o+dPS7tDfzpRvGwZIDI9BAAxqsYx7TqJlWqmCNt3rypsKx2FduPdyKLN6V0j9OE6OuJFU2
Es5UFhOMYCn3obCCpyBxidqySAFoJTEwbjtu2KnLTZpE3aJX+/O8rof7ioZnXvMRvlVZjqjOjBrT
ZeAW21hP/U3atDswvrvWTFXiDIK3rqnJl5kARrO7L5Qofg8jYkFAG39NJTfkpOA2nRzUdbl6OfVU
oKm9CDLf8kSCj4q+0imSzlJ0eHh6bdnKU5r39iaN7zQjxOWjlau0bkjpHKyNETcbbTDCU2MCVe7l
9eRigot6QGi2DOytNTXDqmDTnoLxRWg1SQCTmGvUQV9y6NwliARW/0feeTQ3cqxZ+698MetbiqrK
sovZwAMESNCTvalAs8nyNrPsr5+n+kqaNrrSaPtJoZAiFGqAhMl8zTnPCbT6AW7IdVeVYLpgQRpR
vdbtiFSv8MGoSaKD9BAuKgk1mxqHAEuCO8skeiqw1mkj07Pes3dWT7RTI8fnsR3WWWDfVSyyTwD/
WDtSIxfOQlf91ZRooKSRHtalhJphkvRhaM31SB+8TSKqiJRIBasJJOGi4knxsRyXnhU2xzTo5hDy
OnsTXjKuQh+ZtW1FxpWXxeom0TQKMOjdnxOwkDszYw3Jru0L4QdIqjVqflCSez8JAXDiRwdfp9rb
KStjho4kH15p6CG7FR5/fyMsqS8tPJpnw9JIZzXVxTBa+5SbaXY93iWJqR2wZubFP2gNPyME/mRW
Rr/Gt6D9E+2vPT/Crxef8wtXGBkG7E2c2fzB9fZrS2vPJnZEt9TX2Cr02d7+W0vLpAz4l+vrCJ0E
S5HvJmXMs6CHsSkBeQDV5++0tNzr3197KI895ADMyVAK8FzfX3suyM3SFm21Snv9ZWSa5ZAW+c2L
c/737ub/FW1+JjVeyf/+rx8UgFyp3z/F/CN8c7MmE4ZI6fAUgU9d6DmMdeO1cIYbksHBzCcrt5ef
//wpTfHTdc6IEfklsRI6BDZe4e+f1Kj7TqYDWVBiUOWumKkodVDxhQy1qj6EptPvh642cXbNxXO4
nOJI30RGpR+MLLE3JQkHS+kpeI3O0OsH9AW3aQIi1uY+CvD4EhkZQRUdT1XuH6Npzq3idi0Af/iH
bL5VJD6aFFOuavyj1KCq1tP4Zo3MBqrGCD4wEPkbs7bUOegNRmpppenbqvSTs9Yo77GZghIhhDi1
unUVVTxXp6FODjSzXk1ZvR3leJr6e6d22E6M3jog48uDEB/XqsVPDRGx6paZ52NC8fzHkmGibnQM
zZ+S7hl0yN7WgmeIPacJ5GFV4XkYh2ZTNtWyG2purovZQf8qhxjzBFwzN65O3E3j2sPlmREIPUH+
6KrkKrfFgzfDx8epePSA0swEks8GMPvCAj9tGRX4L3MeuTaV6LZ1btg7/O7RU5o2zbELWaVbTmB+
JK4dnoag+pLVOHSoKpuFytpzS2QkHgU6HSWci1eZ3SHXQzNcQF3NripVaeMxMN2GVALOxIUcjeHQ
lWBXSbtJ5PJrlC4DCIg9me9cskk8ga9EIe1q+I5Mv9gMONf9zgGEP4JWN+xT4AEokP3Rc/sXDPE3
KmoIuWGEe0Yxq61jx84f66F5FLlzN5hZBVu8i5d5Gc6RxF78JL3KXnmpbl5loesxBqL2QpuskxTA
Ki2yn8hm25p2dyPmxXpaTS+Rz9vmx9Xa79IP9mTjJqptqwPkw7lfS/+mAMbThH27sWHVuqIm5Ekb
/V0YYwDGwW51g3doWOrB46nCQ9kSM0TYLLdkLJwrvhzAH9mpAVIwWabWoNbM0gcaIS1yjJj61I1e
USOOcu0MxWpKYmzC3KNiWlbFl0bIpzpprj0GUgskJfdYbD/ZMnrmPAMIlRzy0X+poOjMeDoDG76F
U+o2l5Jykn0hlq3uHd3iXWtqLfMDhUCEWAQ+baXeLt1AvWpsbr9oJdSf3niZpvajnnG1VTebqhq+
QF4Fo2ej1+QkuCRTV6M2Uj8y8hV+l6+G2ICA5ca3LpxNRC7DhXiDq8x09jrh0GNaRYd/Rai9uy5U
1UqmeC9hZMN+RZ7iClQsI9FRmd8A/+r8+8koX78eQ/+EDhCR+DdH7k9KNLbAbRH+Z8HB1z/+6/0n
fpn3MNxy/P3v++q3+8/8xTYNi8bLQCBOh/fNSNfDaIk4jaYQPf+8K/rfxs/7hTBIk0vlV6T635Ki
8Tg/3H8IxLkjEBMDk2FY+v09QXZtGAPjItMjCjd1XF1QnC0iwwFU7f2F2tf5+SJkds1GDD+PxT9+
VLDqaKWyuoB+qDJ8lC4y45CsBfsp1y8EHgzQR6bj2H5AafcXRg3FUY8mwLriNM8kA9QHIZx2HH9A
ImO29ZChG6Ohw4E4myGDrdnLYMSwd2OOs69RNw1otdH8zHzoMcvFUUh9FbLLsSfSve37EUnbumcw
12YfUhxr77atb+FVZ5Z99a9m0om4l8iIVMe4hW+/lTrL3ri1w52Or9D4DM5j8a8gmUTKAt2F3Pfm
DSdXe6nzKwgBTKYZ3LQTWJhgZ1lvMrtN24fEfPjmQ/cHpcUfv3tg912BouWnW15G2LDdnncP9hY4
DbFmpJb8RfkyN/7fCVIQG8+SSDzpApXujwYGy/dyIGmeyw28yWP1LMdNL7OnP/9F/uBJcGC5uk1O
gO3j7P3+YwiQpRhwU7qoyZClXWdiW8q/yn76eXnhgqLlY45uGA4kdef3TyIGU459CIurktGVoxzz
frDi4qQDR7Ygb7ioCCug5QvROPFiIuFvyAHnC7Wzk2qt997GSx36nHgejXJ24tKiPHIJG7XttVY4
zSaTUO3JMwK180YfTGrJ5CpYPjkciSnp5tDgetuW9DNcV6baNMSuVdl9btUrldgMA8rNBAQogG2o
OXeueJMdLCT8sPBpGKHIAqyYyvZ6jOqMtFW1gwJ5I0pvIZviyfSoc/pVqs1rv9hcBQgwEqhrVQa2
TJEJJdA/dnV1YWJ87ZqoijTztg+dDTjbx8xpwYkE7Bjrsxtrb6KzYC8i7ivqxyol20W0pHNgiKtT
wvZsE/VMEBzJWye2CGRRENXHvBLD1Qw38sfmvdeJAQhCfMjje9XedgaDcHnjYLSVHvLOxlymqnjy
mv0kPwzyIFmInzyBUdUHBlt9Ln2Ys/q4cjG9VtONBDFgjME6INs8SoOlYATbGFvRD1s+mTvQk7vK
8vcu0+RxelHpY5AxV3GwWeftmvLrsY3cK7t711vifaotxq1WvCdjtxdVvfPiQwmhr6sCmuFtPoGj
XE5IN8lwbjIWE8UKD7Lj3TC19Wlb+34ZFA/IxLdws/cD1BYPKSyaIMyBFLd8GRc+eyJgHotKQLiK
qI4uaeW/CHNFICfAjs8akHfd619YMW/zhohGo992c3pQfV/Lh7GuDzHx5FYyTJyA8OenYRMP3kqf
wHkmTGAe68AFJ+zstJJASZInObO6lT+nfA6Duw7iG9m6K7u27/tkuLJK5wEMyL1Cf9OBzUIM/Ioh
66GF2FtIQrCVp4ilqJ4IGNjO4JfCDA5Jfjdl5saxV0mHaTlpN8V0jGOYD4SrFu4XRjrLsb6ajP6E
1jLch/nMGHI2EWqdsC7vLErqwSmeDUaFlXZVgrQydXYz0Q3Ii6VRP1uNe99AFWztIFgT3Z73cukU
kJiH/rns0P73JTPBZ0PCDfKN+0kfd6Rzj8vAJGvBdsGUGIjcOqcjjXSDDeNapEzwlDoX6Qvq02RD
JsZDnlAu+T3uTC2pcHE7IzOBiF1Y3nCi16T25E55FSfD1m9I7gkJ4c7ZDJGtFPjraRpBtsMF5r8T
CjljEjXCiA6tD785/AjNO6toz6PnEeHFJD288QbIS8+SpxzgaPb+JTH3SfneYE52Pvv1opzS5aRn
d+johHErFeHHlXfKg1Zf0RcMl7REkDCM1ioIyFojkyyoLm1BvpXTa7eIgpcJutLAGBiE2OTM+g9G
AvBL29Q2cAJ/X/nWmTBSzYP8lyBC5vKrx5JsAmUaBAvnexuj91UXoN9qa3J546ROF5xMldssjPIa
KziiYPIrroOehaPoOR9OIwAP1tUL0j81g7UJG72dKs5B+uCgqoZiSR7YR+8cGrywUX/djLuwPgRJ
C9mgXsX1jQDolauNOX3uZ3CIvZo1IPM1bDAx5vMat1d2D8sguPUkhCuq0y0ZxItO2xvTUgTvtvw8
JVuhLoF86f2rVqyj4maeeHbtHfDahmF0s02afc5UyE0fNA3rFTl4pv88slAKvsCnz7E+FdaLlLS5
G+EdG/9SFZdE3/cxghAiSUDH9pzhvLYDn4wUZ/t008rnNrkaaEOy8jJn94b9xgR/6qonuFY9AKoe
/sOuHo7CfIWUmXh7t52/+Pe2OHfRvmzP/nSrur1VvebJvR0ua58M4nEdTG8y/VCoO82jMJi0GudR
+xRCHVCbqdmX3RNift+57btt1D0EgPT116B9CoZ7gTCzIrd+65vPurirxa7qbpOGuTdLnvG6ir6Y
eXOPIOW660kgHghBhUK4Y/wGy79f0QKtYvnFq8J9TICxNQcZ+3dTQ6xxFy4NxoF4+boHolvdd615
KQlCdstjTixyBJtg5P2d2ofaG6+IMdx1HRo4ctQ0AXCAcGW2lCcScddBcmPbm8g793MO80Ag82jd
MV5e5uad4cmDXZyNObs5od20YHnhQObfzAC3bi2st2gg85lcNvMlM8xn2TY5FZYYXJb/pCm2w0No
3ghxCV3nsWYi0GYrCEaJc+2xTk7AcdK//YuFr+EVdDlLvT5K81KU56+Vyj+hp4ER+k1V9lNPs7nA
iJGEQaW0hG3B/K5QsRr3X/77v4y5f/G+/vnfh3qoynCzijnI9N/zud+HeujhmP8BocR5M8Nefhvq
zSYaRnYIq21XmNYslf5dp8Kiy54V2b+KW/6eod+cOTQ/FK0G7mPKYuTaEDKtud78ZubmhZ1h1zrD
BzciWnwaWB4VpkEQkRI7RMysGqQgzLgPqF9aw9o7qWSqkiObaqW45vIhI3dKPrMRz1d90Y3LTnQ3
ltPfVuZ4bZBVvbACjBhp5/TEPnfexnV3gbjxauIvhgd8KhCI+/AURz7jCEagapE2DiN+OTlXqiEQ
J5iA43atsa0jtmwkxHdoPiefoiBJzmIiCMiCL7zrM/N5KvI9cNujWzobpu27pGzWg5NtDbY0JWpS
C/Jyc5PY+n2Gpz/15uwzR78u6m6hGcNHyOqahT4AkXSr5SOtk1wH7iNDUcz+64nOoRlZcNi591y7
1AdjDb0s1GFGGl69980aipvrslQm0nwIHoEALDhhVoW6N+G4aA0lca+zxwmBcDYLkKTLAA1ICfQQ
qp1OXjlTH7OBt21RPjplQYkVB0dC8Uh7VOtulghmFB2y1K60ZiDLyE63RcfUjQnRYmi6lZe4r2HE
xn7UHkGrZmgUhm2FgM0SbzEj1c7eBbikHO+TWw5H3ZPeLqfIXtrUCagKgpsayo8ZkjSqgqUsAmNH
giMaQpEdilKtEDWsJwpSQkvXSfIReA8c+yVw275I911if+L4XLpkLK6byGexwEiv8qmCOMSrRP80
IM+pk3CLhICN0srDURvI+1zfsrzFWlWdWCcF4M9V3L+QRIjkUOVLLSQjSog7aJBRVk2nWEcgAFEB
HMTQHkV9l3fDJyeMp1fTEnyAwPyEnX+tEE6Gql42cZCuMYskSwNM10Ixx03Z66cCZ0vWThBStYXf
2Z8adM9W685VzcoNtXUaO4t0PGUwAUPeII1D007k2qy861y3llP50RIi6Wsvsf7sGlhRHLEoxhYV
Iy5bRQ1YJCeKHfanbLhqL4hWQPO4b+mN1TobHsp+BNYZwyaUKLUGf2/mzgY7Et37u5uL+2ZejhnO
2urHqwmUkW5cinFcK/EipgmKqrH8x5zVGED+/KzO/o8ShK8P9PskCnjXrzYVDuHf9zDiF6bgtFiE
U1vID2ZH7G97GO8XpAec/YQgCAcyAj/Vb4plFNAGSwaCC5DRcZz/raiWmQDzw4nNpUFoG0pF7g0x
py18e2LbGoIs+JjB0gi0njJP+zxl2XXd2vvMVXLjsDTPSW2PC3qsQR58k5Ez3eY2xHgFIwnZroGK
pbUqXPH9KTCbo6mahpMvOIvSwNDH9BSd2FLEl1j56AWNfkVF/+tH7j+iL1hb/fyLMEljngf9wESX
8cPVM3T0PvEQ+nPfb9/4AGD2shf1Xo2hj964Lo7U8dk2lvq4iXW1M3sFHgHX3sRIoFy4bCMepJ8f
BqdJrhLpdYvEqk+14R4MMoj71j5MHRJowyWgNtCQRxGJFE/s2k0H8aHy7vKiNJFtpxg0PaXPmWHZ
KgA6bswem6RZ2xPSu6FixF7a58nDwMkcngeUjMZ6k/y82r2tVLZlUEMS4AQZdiAHVETNOXMK4L5O
NhwNFU9Po5MMh6qfbkHyf5hJeMHJWKyKqXXPnlO9uH764SnziMua61IHtYs4a4BDgKbNU0F1L7UW
zz6lHTS38XOFNmlJm3Zve9ktWLUHNksH5Y+AX9vGrAnwG8gzS9t9Bu6JFK8HPTX2zuAcpRWVB11P
UdPVmXedaK3ciVEHGtV3JA26ij5xMg9F28Da6Mt7KSsANr52qHECJmW6UXn8zO9ycItM0VzREcvA
3heN9qF388ykSmvBAgPDOCCeMDCSY4+wsQqCJx2ARqX6t9EuiveeCEBIK+5TEdP1GhYjv5HVUGY7
X3KUep5oNrllPtsNKbJ+Sushgpd4FOnK6fxbP0+M06BgsJJyheg6Nttb1eZi72gZQoKguhsyOhWN
YngZ8iJYfXw7ip5zOUHE4vVH5TcP6CTOQ4eJElDMPi8IADSS/NyiWOyH5jlCCWcl3comeCvMmhZJ
ga0AjHEe3JMRzWSiP2dtCne6pO8fAuNNs5HfQcg/2sEbNpX9KJ3rMdZeSmADZT3A9FInyK2YwzDN
Ysmp7WZbCnnWx1sjhKVtN9VZM/RhF/lau0SBVyx8XSOd2O3MRc+ocaHn91owwamhFHvAMsWAIybs
Z9K7lx5RSDleAJ5uxHDW7OwwcEPcDj6dJIlre9XY7wGIXcLw2gelWyVMWXQaMiJ2kUVeSew2Rgdk
sJlVf2i59FdhUd80FkhZ+PXE8wILg3xKMET9XAUN675KYmHOxuytyoksIjcCLWqs1EetynrFNswn
DYN42XXZnOmpaSjBn+8y29+iZbiLOqmee2OQKAwZxGrs3fat7AmZh+PGH25IsB3fvLHqt6Iqwvd0
Cu5DVAobuJivuWFcB17vnSzAtiGipD78hCDCmV24j6A6PoVOf+82cnjLzHE7luqicTWPxEIvRj8j
nqWFg54lYX8dl8kp1b27xs8wcVTOqvKM12q2MRCdsIz6iZpKC9dpqJGY+NRIMT70o//Q6dlt4NVQ
CfElDzXodBxSDh4jUBsfKiGQI1E3nugeK1+gymZ6SNLIKcUUuIpNf0t0O6401K5sNHd2H700zbSO
VbD/uqCS5X2EIrV3zXbJKlbte8Qir6JRm9CStLTk0WrBWkEkTNp3rhxAbka21juaTk2Xd5H0X2Qe
vrW602xJf793254IEYX7aY5WVjF1NvtDwCy7WQqSVcE85jx1wERkMbxVUXQ7+tbskrBRg7jajsbm
6MZEPOEdBnTrlZAk52Abz9x4ecW7XDra3rY7g06fL7BhsFwGRIhbvE/3sSn2OYqYun5I6zmf0NI+
7JhMkCnjPRjCbl3n1MB+1923RvcqimplJMO6y42rPHTJoqiZqTXjk6EyjCEojnXwv3lL1dx+0QqG
i6b+yiabjalVavCz9YsYY3MnJJ9X8En02dSQY0KGSZ3ek2EJdarvGPwbBSMfhUtcLwElu+F416XO
+9C5G0Jxhq3qS/DjqiAnZJyeYslUCm/T0kS8uyUdCO2de9IindOKvQYx9ittJOjMRa6G/ewMlXgi
hG9g3qRI+xw053MjmBtVYfM6St+GeyiPdtO94V/4CPHdPlZVEC3DPmFnj0xLs+p4ZUfmVSe0e4yZ
/AZxs9Uc57aecAAKc/yYtQTm5JyGoQG9PID1a1tB5gZt4/w4G9UT7a7Zz6mUiO+K8mPsp+yL26NJ
Y3bOwojpMXqSCLmhseiKEWDjNC77Nt1Prf7FM6VxcKZmKw0Ay+A7H5MO6fI/pty057Cs/6z4uWpi
qWLy3i5Ayf/zfOCbxC3rF6YCJGOh03FdY/ad/Lb0FL/YHsZrlLCUm8asaP2t1kTz4/lgJ4CZQcpC
2/2/taY/8/5MAyER4oe/6477udRET0T9y5CCzSya2+9LzTAjgUAN4B9TfMRpB/Vrl2fdJnWRuZR/
sT2DN/JTPTiLdOeERJO/ftrRqRIlvqws2EVUDjCVwV8dY+iUXVs7WDqdx2ly1k3iH50cnsZUEKu7
VDYppc3MxFQlYrt2MIhFViaRXTNFc+w0yTDWG0geMDnr6nOML1ybEZwKq+tKCPshq4f61azLWwG+
s6qmkV1RPyzNGfhZl+I0Bi58clmvtEja82xgmYzZsBdmocqVH+XeoodOktrS3RKKu3TK4DFXw9ka
pqPttPnagQZN0GYGyeuRmduH0eOtCJgdLHNZPbl2ZWylImUVKu4pjVLCEiOlL02T/AcHOOiKCFHS
pGJqM5LzFGwuLDwpOTmrLucoHB7LlK8/iwfHP8QWY42IpFL8xukIP0M95a08mswy2SLlAwP69plo
xEUZuNpDnFvJa+IbgmTgobyLC7s4iozA4MY7hKEHxtbaxP2HGU+3rYkborZWVQ4HvnKtT1rqveZV
zZQ6vYlGfTfa1baITKrGcBXVw3LCISPJUzPr/qbPjSenHnZ2mDw5NNSGjxkcpfZiPuYa1M7czDFd
cLnSe5JBEvHQsIJIadVz7zKD2g21qqn8oYSILHhxxgqGIERVIsOaEbNBiNDDds69QiYzq0jHdGFG
8Ow1wqDCeD8kTxl5WRXTo8iM1wW/QeQ8jzkvlZEhSg1rx1yZsW9vPT/VV0SgrwKWfCtDyOk8FdW1
OZJEBpzG3PhddmoJXonS+2jy0IWKcVPE0aH3gZ84OJQb9VBM/sUAvsUNQtpBKFLRrVzqU97tvr62
FFMWJGMYCKecKy3vW5admA2dhR0yPjnIzItjRJ3dPdjdprrSBacv6GK8DoxxBowimBNg4SbRuIyl
k1O1u8GmVFi6O7MKNrlL5G1gFGhHFf6WeMopX2rjrsaguzHq1lB8qkhXbw30vlSP1fTpH3O0fz17
/+Rov6hmPtn/PJNoPot/n/yyPffgXzJEh7/9HcoVYAUeB1fXHZBHCDO/Odq/Ijc83NAzwmzWgP42
RvB+wd8AFJbcKgfjI43/3+BnMC/48bil86YXs5H2kiCLvub7w105baxZAUpEs2Zj22s4ilAlkwzn
K+KYmVdVgLVTfa389OjBI21ThB+Ur6vcSy+9QW/ZOt2L4RJyGBfVtIrZ1G6EBonM82rzpjAUsR1+
Qnh00qnhkEf5/YQUHI+zkzvgjNJ4p4VwVEX6jrobs14hj5kbPnVGdgseaWk2LLDDTjrnaRDeXu/t
93JWTWsAMlx7q2YTcVGLbQavc9Xz3WWbOFIHWdmpIlMk5os8dmW+Cog7TFL2crFGeAherIT1YmL2
W7fvF8oOnoFO4SbT5DpOux0pREeYiw+Ol6U3lhixofXOU42QDg02md+hslYTIWyhYdI9ttY14vCI
6a1x05nTxkjkZwfnoReM74YmTwWhT0uj0an3rcw9BL14FC6tdmaNpBCx82ud8Y75303QWDAf8m1c
Ri+V3z1CRpjP82pV5PpdY3k7mzQ0AlKzVaPnT6mnedBJPAnDlfW5kZjDxtPgn2BRhOAxlNd0vZvJ
sZASevWaeI63yic/pzMIiXElYAzHDQ9aOgDfcI8ZRjYNBY7XZqfEyGgPIdEu8iLeeB7u0yIlO5z4
kAyZRDrvwDhj5NKLMq4Mop20Tpz7We/REWaQBuWxDJxjBizdteH5BNy9QICZBnSKDOAIRlGl1ddS
GeFWizu5lsnYgnnLLKDd0sP74YX6gVn5tEEev6gQ3aomNdeWGkmrnxW5Y0ZexzIBHbV02RnsCM2J
DnrF7hBaSoqqr+naizfL/Ho3vR3nvsqaJYDdLAasZ1mggz7QmIWCzsDTzX4/BIQ1SsJmlhTqaAsz
NIYBWkPMfogOVf86zTJEH2PiokP+wFE7qxSZcN+56BbxHN0XX5WM0+D1yS3HO+IC1wsB2gaVPu0r
3Qt8sm2k6NbsiHiS1Am48bNmP2cFhqVzsUJ6KxmbrFOAPlnsm/vWfJGojLBxBEvEqISlRHpzbbB3
77AGkDiA1WJIti6637jgx4mzql07dZEt4xQRaF5j18FYMN7p0tRO3uSAgEKZTN5UsPLTnjDHSRDl
y9qh/Gq+uBjEszSau8bDd6zLT4wrXtKmRewVHZPGu4ZvsLCRDN24o33Ws9xZl0YbXmG6uQKvPkdI
hnxPmguUkmUOIW7JME87yyHOt3ln56tK75E4TJP9qRh7F4p9W5nbwaEt8ZoZr6L7m7gYykXlTJ8G
MW5twTbZpQOasDazrHmz3UJusOve9cl4FmJ6noLsPUvwZuDMWWQOSX4irYE2oDZal0PYw+OJ6hNX
8JehLJneM3zIA4UlN392kSw0pcSIHNin1k9ORRG8Nt3n0rDfOgX+gapxo0bWV0jHTqxbZLtA8qqh
kjZORSBwM6toNXtYbW3ah02411GhLLTMXPduv2Fy4C0Bb67UiGaUsewRDI4fXZOVCYDNvpVThm6l
ZUDEwCxB5YVkj3ZLd4O3ABnOsRDmdaxXr8KMPhIPxXKHuIS6sCY2QMOqwndgEYl436f1e17HBuds
l7y2zfBvWOv/3ztcblW0a+gbuXi5sOb4iz9r2TaXrP2DTu0PH+X3m13QpTDMt0z8FV8xAr/vdGcv
AWNt6NcOXZv5+83+lZnIKpeGzjQRIc7r3l9vdta9+DQsbnb67lnE6vydm53H+/Fmp7hw2VMYJvGG
DJ9/0AhCTq5KyXh0lRXVfdZV5HDimvOHsMZLFR05BAG6+XwDCs1bm4X+QhbshaZy7UXpk946K+kX
15NtPXrsK+0xutTdp6r/FEX5Z9As1qmq1TO7RrK/2oNT9WeR1O9E+OmvuIzjuyqIHWBTUdGxaGMS
O/TDwaX/8WDO9pBY4ffkhv82xDFj+b6uw7VppRvR4emL3Ngh+mYoPZxHpnetE7zDXKTKcu6joaW+
5eI4Wxmqmk4dcyILTd1eW2Hxuem0GxOphzl1UbewZj8+JizS5QQ177FvvXEfoHdcaFMVflUsRRlz
3zq2uLqbU1bZHOeRv5lvzCCrmmw71EIlqHiyzlvUvOUhaiSTdL2pm0Sx6r0aN2WLktbO8C12E52W
X6BTUoKJtBX4z0IUkbH1MoZ2DFoksXAaL8lDMLrJvqzy68TPgGonlnX2UG/4Zlpc2e3o7RikX/CP
rb1c28fRFC9C1D42yZGiDlEFFdT9UcKhoeUq+tAlUhqQrCs/G1GM+HbMGj9Ru8CiF1Nt8u7pWFMH
a9y2kChxgnefw6EEVdA1143HoElrrgivXvl6jPxL1Vd50548G70YoFl/pXfGaxDHj4Ix472j9SQ2
z+7tRJLWVpHKJ0LrEpP/HLMFJpYkD9JF3SYtOS5G4G3q1I03cU4WXdC8DtxUuYe9I9dIkKl7Zqbp
xFCtXxs60CabrXTWvhZ9/Braqdq4ZniwEvuhJ+RZs8S9nIi5bkP9s+23wXpItLdYxZsx+0yG7bpp
nJ0aQjg3VrcvqOj4P5+jsSFl0aPxqhtxndf8timNk+53+EKlHi9FAj1ZdIcSyIvWtwsgBlvqVrLV
qOvS7gb6+dKIuFLCepe481WuihsmMkSXNBP5BDaqy4r9fFwhR0iyq7zE1GHL8WjbTJDXRthTaXbB
dTL0mzCifJBhxGsHFGjTZY65josyxr7eXUun3zaiPBhNXO+7vtwDFnVv/G56sCWFCcbNbeJGD9h6
s4Um2JrTDN+MWtYsO10y2h5ORVUcwYi9+cAt8kFh7fDvUa5Vi16ShCPI2xRoaPWSLG+9lCVsyWza
RAP7ZVfXQrCMib2M/PIQT161rIaSclAzWJMZ1SmwwtfOCvcFhc2ychn0RgAceLIYfr/Y2RFO5KIy
EYfQIfN6gP2SXrp1jUKuLR3jYj81TJeTlitsUJ/4DEcHyfRjkaqBL09fX4UI2OhOwdvHE+4f5F1t
RG8Rx8naRcJo4su9UUYmjmYwPtdO2+94XPp5K7M3qi4vygmQt4XEM9ZpvEnHvlqYKSUWenL/IDuz
2GqpU7+lbn8JlK4tJi3s1/o4ZptIH8n5sWlavJ4wwqIxVyHDhps2yC7fXCjnn41tP7Va84HMqnMO
4PA4Zn5otZohsORgMC/p1Fb5u6Ii0lueCTSS7iUECVKbj3/+hD+Szy2E23jTBZB1d9Ye/ehqC0OJ
xINyeTVBb8K64iU3qcZRKor3QZvTFqrhxPjCYLJVvPhTdIpAUGETmuSSbmKpV+LIAQE4IiqPon8o
YXjo7Yhbd2bA4SF6IC+7QN7hWKeiC52/ELn/DOXix2fkiNXfNABqix8Gj4kbOkkKX27VNhuMA0fd
gqvuIBaV00Pj0KoBZUDZiusLi8SFAcprHPQ3obQ3JPxB/bP3TVwyGwGE13tPQtBh6B3jvoldd+Wi
4AuuON+XQhmbiiJiqXCiL3gZ8r1bTPnWM3d//n58lVF97w3gl0H9RZwwg03jxyQuNRlNmBROtfK8
bsks6TCW1XmUlX01NY6+agsyH+oGt5IkdcjtyfRJvRTU4oNoyo1tpVd2yEnuaIZ9Hk0jutYmMzlJ
N/ooXeMYWvE1NpIFEiFEgl29rfvi0kQ94aAaHHKPPjOJjODO0mNz2TnT2zj+D3nnkRw5lnbZrfQC
CmnQYupw7U6nlhMYRfBBa/nWU/9KamP/QaRiMLIiOnvYOam0srSkk3AA7xP3nstYK7sJ3eKohZTr
Xers/iXSUc/i+aJzL58G585pFMxVLBE11qhKet2FySY26FB+cm2+q1ZMYvyYj1AAUbF91jOkocK7
HHjnUlfG8zgL97Rm6x9/xPeTZT5ixubjHzL17yItCCArRo51jKU4AVn2ly+BO6XU+Hr5kz/mK+X+
2y/aNHSD0TudkMbnUeV9VGfUE/SmbCj4ooOSCNg+fNSlod7r1B523D67JmDzutwbTvUUTtax6MZu
EZfyxvSw3ueKQtkyHdFs7ehpNkTpruBfewSjvQSmfWGRfasaot5WvEE57daeJS6x6107Yz1n784Y
3GwfO6X8iSPpry4giPB5KDVnMX5eBPRTFDqQh1GG9WIf5TpsCZee47e90H/VhMwX5/PFg0BLqWnw
8APQ+vbiaRa6ZDUIy2UvLY6I2tqPFRyHNvSWUQGNIMWqgmpe+cnrea7Kv/tcbg5nLpihenz2W7Vl
ZyENc3nyLGmxand2eeioS8fBRqF3tF+hbEm/RgnSuPolpw1C4FRs0Wkq/w93Kh07eyBeabb51a38
QY5ZjGoT5/Cgl97AWRtYm451fOglP/uYv/yLeSbm/ZEznxPfXmnqqirpIu6YtqrWOLsvzdjdp70k
ecYEX5dwGGhF8KjO/y8MhucWxN7azEMO5hGNpsvoRGjFSgjH5/2lLXiVPHjBWCxzjaJYlcidI22l
wgAJerVd1MrEDlpXWcG2xtLWbwo3fKwlIibdCSry2Rx1xWbjQjZ2DieIBEsUTm+lmpwrujoe/oUz
dkoovZmHxSFfRQ+P1+jZhrg3RR48JGWfYvTMX6OQLKgqWJqze5pazx8HPjMrfvKUawx1v7thQL9o
eL0o+mnZPl2+KQ9MAA18TaO1bKr2PADzhV3mqbfCHTET120ujUss0TfKqG9LAr8VqWz0huXUUIy/
/jb/fzfpvwuleQX895H7mlybEqH1j8Ji5ySr39py85eZkaCDJyBLiQ0oN/VvbbkBEpDHGgApw3YX
KsKfbbn6CxY3OIGczzOC9FupNY3dTO9jWmVaM8v6bwzcmTx8f9OoGm82dgLcORRl3940JTJ9dH19
tBwyjIo+Y60Zf+6Fw6aZ0MSWxq537AveOdd62CN9dfp0QdLT1iuZLIdAUVwegUMmFXXnFhFN10hg
bDp7Gu3kMjPKVx1GzHYQ7mrqWYxR7K47R9r7xEE9a6vZe5myr+pImbcz7CrCSFklFjkjQY2Im64w
jl3cPOapcanFw02XlSvCnc8lRrFhUI4Zje6i0ZprMXj3WUtyiz7sTc9eVRE47ESNHgI43I3Xn9xG
29oFSzVsHZQXsOzch5aPzugchL6tI3xkTXiRI0TS4APp0ZxqhRc91EHQt4TG1L5bKrf65JaLCou5
GqfrQr3LQJ/lMauJutJ3dibtrUtVsy9S0Es4bKD8ltmqi/uzzgEJ4wGnx5l4NMP86CgkOQdK2e7Q
fac3zVCjyHJ7c5nO7g5jVt0R7A1bnyKzS6SzCiW0MNdscPmEzDkjYqF7wAsG6CEzxq6Wq/1FKKT6
6oJr7jvSI0cD22fZrAdjFteNm3LS5/iw7YicKxRMQpByX6R1gEuI0nVfquO5kK2JAhopVWTxZ3ec
48vODK/NemLQasSHPtGPfVGDBH+aPASPqVLsMjpnk7DrLBuv0qTYTZOVMY7W1lnRnNlpkvmlG9PZ
JI/lYAQjgkTDZrdCkHfM8EAPLtsxTbC6tfomYRFMaJ9q7mMruzGd+sxWg6NRFstapitCGEBgqO55
qsqtLO0TIZk3ZUpcdsWGlrysq1gbN4U9bhCLPYFquECGvh4UJkIg/1mCKmPJNkPbR2OHkDI+gdQ5
2cjhDBUDU928JQPTGSutr9J83BYRSQumiqIPHdNC0xqsdF29g5YC3rE6tj1zJJEz5GV5ADGoWyNM
79ZIeE/xkCvTCvDS9GaLwZ3zssaXpGo3dkV1PFZ8su5mm65KkMB7m6Ed39ssjJG0pbVLBcg01aTC
Kmk4PWYbSuimmI3aiYMktmLg3okzFZnfD1pobCpDw6mpK8OWwMd1PpnIhrzLJtaOUxztwiZ40Cro
nlM2HTPsZTdeqYYsxwT5zfr4FFfmRVCSuopbm5mOKx6YGeR+Emlnjp6+19y/i4Ip8JC0K8c+TwKo
GppSYkSQyGP7PFwwDTMXLbMI5mmvlV1e8vuglQ/4DC5QZQnCeiNDPzqZtmXXj/FQWxayMK/6QGex
4PYhYNsQwIQyU5Q4GiOW+zozllQmJ9MasUYKIN72FD5pSle3S2sU66RK8HOWiPHtSdxJwziNMX1T
PAUSEJaA/x2BEuHCIMYIATnUV8JQnmWez/bFBKnY1xPgn3DambPR/0enXd6U//mfn8Pyvv6cP0bR
HF06cnQLiOkne9FM19Y57iw6aPeDvQi6No0JoT7MUGeN0Nxy/blktulaHETsFmJ2VO5/68z72rx9
U9FbM4OXY5lmCDzfvM7+2A4pdaANQx3wZss4tRftpLUrLWXW1LPEwSqRpdDdahvln54eUlMxFm0w
hMwhm3wtLX0hIVBu+hanaVnpDNTIDVvJYJrflPjiZP0I8u06R9K2rxtd7k3by0DcaJsoa6xDJFoI
maisD9qkVYsRmDA3N5NKRmnLGFIoE1wn28a5R+qiMMxl3ZneeT/p+nWmB2ZP5JUdUv+qwPiRuGJL
jhks5Ch2uqoxl47Haq+rDlGrrQIRb0RtrYzWPaYxsX1FvdcdeSNHRKUJaukub17rZuAhyoyFSgRm
jYQZQYav9eRGDJy1PXLfsNgGFTqkJPEurEYcVFtDcfagVMwBbTW97eOMwBlp9MdBoyWZVGvcOS7w
ORWw6kMeufYlxlnQXqY17EReAB7t1XWQhQs4GeJYKt0rPhgAaO5a0KpihxqdbYeYayMTBTdm3j5W
jq5u47IEHezaec4Wi2TwnLWZHk5X07xHM1moxfNmDSjegBeMbRshiYx25w1cMAEMnHdyRhZ/cWJC
LFjWZSzt7Hl7F7PGU1nnhfNeTzOUpSbUTcXCL543fwNSFm/eBU7zVjCa94PF11UhUat4dMZ0wH6N
4LUdMsUnnCzaebUV3TuMcX3bqM5F514kQ/wuouBAxHPre3Qjq0RnjgXDTHviunlnCabrEcoIYiZJ
OIaeXzmqsP266XSmWwlTowb23NA6DwQZnAwreiu4CgKPNsBmee4CZ3aY4i/sPgguJkIxM+lZq1ot
Kn9q2Zdnirbw8uAgRNCgJpLOIorRlxtsgD3F3KP9ZAyoOk+VA1u1dDJ2ooV91WSd6UcKEwE1SB6C
zHi1dWAeQ4BMtGvdZBfCOyS1tlYv8yC0Nxhx9ZOd19p2HBu50triMEWW79jBvimsae2kQpy1Tmnc
iqkPWV1Dnvfa9ihdZD+OMqmHzKvCDW0Y87wB01udCeNCb6d4nevTYcxvgU3aez0uboK04VFrovPS
U8KzLCE/YVLVM8fNq4Uyud1BF7CX7VRBr1VT7ZR9cQYbj7QTSCN+bscQca2tnmRrzRONbzDlkUZL
xgiC/jjS0sPAz0SQEMs1q+bODxqWN7Y7jms9NHBPCX0VKLLHCdDtcIaX9IcdNsOyZH7cN6+JQE6G
GNfvswj507AptChYzW3CwtCCymeVfHB17T7HAR/1SB/C+bGgUF+Diqj8BiE/9MgMxF6WxZtU72AJ
6Gp5DjIIj0lrT5R7PDHzzwMbez82NRLh8EI64KLHEHXFP+d4mzueHxxv6ZcfSGKZVv/RxzlzhhCy
JOSwhmXxzv6jj7NJjGB8iiwWXyymqj/Xq5xpOvJRnQ6P02s+Cz+eafMimDBiTWXFOluz/k4f53w3
paLln2czHGyqZ4Hq+/ZMc4ewDbkhGcWlTrKf4urGyzSwPJ0I0eYXlKxfHd+ZvLBbZ+sUA15ZBclT
3YTZupDNS2rWyRr27RcmTcgbtCnahzZFsJCSG00LUZZY7jFWZLFsCh23jbEX/GdRDQnBaJjGk0CN
/Ef/YgWsVDLlrh2C8WVIwgHNaIKlBmL1dYo3dicnYG6N0owsfnV3qSNHASUttn1p3o2l3DZgQuMq
unGCcJMavAa+/o+qZHtsQfexZR/MCK2t3r5xIMu9rsiRtNYe7QwxweLCS7KuX3Qm5grFWskM8oli
dDS4qlc+gCCFtFYhd9czHc+mdyD7FcU54+uNMnWbsKmbPdsY7PzOmWp4+xHHVjBgYzXyHbx7ytc0
fhudlOQd68GsupXomOyMMW1JcQanfjkY3p1DOgaz7a1eR9u2q/YwT1dZqV5OQ/dQa/DxWm03aPGd
VaEHJlGOsy2xL8zZGGHp2L+0wUxWltMCpc7H6QjpT/pFYTh3ukzZ101AA2xv7k4YwHfPU2AAxy18
DF+FHyvg1xXR2NdjFeiIcrVuiYUIxkmeWhuBu/tMVE1JE45eSqY1XEQbWowaxBvdHlmNzaA+LS9x
paDhGWD49T2A1LoT7i3yr/gCjxcxtWMI9S/LIXbU5uittToN3q0ZD2h7/aubMrDsZnKg18JMUCGh
wRQsMxe2txT5MoponCuwoRIvMK0uTmPD6ZmxuTg1Ou8uBVUolObSNnN1H3wVZPWd2HhJyaYPsVaR
ZMaGrq6Bt4uUy0bTlaDtKnLrGKP1kjGisln8JQftIpzlYA66sHT+g5HcCT/8qhrLxtcJLYwajCgS
IjSC/BY5vFs/MUiKF9MuQYHGk30MUKTZtbLLG/Zx3SxWY7uNeBv9WuWUq1xqSNxw31EsnIxZ6kb7
VmKbdsd1PAvhWtOkagkdHpMquVN6uAd2Rn9cO+j6pqvIweY+C+s8tb1NKm5PBdmdKZ3zHhkezEta
T9epLhVkegKd+l6tUe5ls4ZPRczHsf/FNNCOy2FaSxR/Wg/Xw0EDGM5iwGlWBXbGciqwreESIJ8S
5aAxSwixiiTnJarCCHVhiMpQkAXlMiFaWI17n3v9IkKPaJB3OKFPZKeXz0q7MwXlot3GGQPgaumV
7t4WCYd6B8GvClWMRQgfERBtOoEUEjAVcHVlX6KRJPb8izqLJkUe2oD7EVISieh3KCsTFJZillpK
bG062ssADSaw2Gib5729m4xZoZmi1Yx6RJvuLN/88NL/i13o96NTBu3QpWhM9L+YgnVKGECLSljt
RdsYbZULReyfc4RaTCZ/cIT+59+1+JI+5yT4nXV59ApmDsjv9D2Bwpx/0G8t4pzjOhuTUQQBiSWi
7o/jVAM4y2LeY6fjcuA6/JvfLSaIjYlWmY0pROzNeX4fj1NWXHx1JgfuHAto/Z3j1Pp+Neqw/ONQ
JozP4Jb/rFZqTRK50jiw/BYKKnKLfgIdbe26gJw0E/S+jDLNjx3Fd7IzW1aroT7YlIO8PP1Iqstm
FLtsrK4q3Z+0lESGm6KMVoP2XKqw8wK3f3L4D0HUNUf2dRYrg6hbSZ2UirpInF2ar0IN8rf1bAx7
KeOt2YebBDgTgOUw2ueRd1aLd02frhsMhAtyRjZtku5bSU1YEnCp5meIPp7dlkOwhU3pW/V0bQ0t
TzBOcb+Nm21V1WBeixiNS1RaCwkAfhMX+dmUp+FJlj32rnPcb75eXqTJ4zA8o893aWiVG2HGGznq
izK6jVgRBicVX22uPysKZbbw3Qz51avjFH6JiiETYiGD5yF6c9FgywnvJWZAvylHWAneilU7Q0+6
rEarzI3VwC1Km/FgJYOBbLgOzxBLKvrCnp4Q0w7kOMX3suubK8/Qk9cumICXCu+iz/OztkqvDTHe
S70cVs3gm5m96AyxqSuDZf2tTUkQpMY26AYA3NmqCUjBMlbz+3kUk493tor6eluK/iYnPKS22LYp
CHJG5bEbppVmnTvV46jBr48shKqPHQqssTDX1uTsqDd2QXqfZOaedMrJT3O5ieWwdcpd1z+7GrA3
c5eq8D+YLN4MmEoQ9Oj7FMopeR3WhYWC2xOPAL4C40o1imVn77sA2fahd5couwNnOwQQKF4HSS9R
rr3yBn48KPxiPzRz5sweAnodnZXO5BvOg6UZvFQRcq5V50XiaLSHe294a1uotLa3CiPKHYLCzAK3
naAwUIbhbJopQQD4w6p8RXbVHTrKplRnUNg3QwRFwrR37uyjloB6hsjbaj2DE2l1a0Mi0Ule+zBY
xQzsqEjas4R4xmqCOk8Sbo9IYlH0LxSnGxR271qYY0McbOw4jOLx8xgXUXokpWwxSJygisX8QymA
4F/G1TxJLtJjMNVXqh0uAYFsCh01eI2DcPRb2972euGPkbfomQFgvMEYJYH9e123VNziJQa9UpdQ
BOiP+IpjeiQFK46yVJV2wf7i0klfdZeQY+2Uel9yK9qoXXTqMr4fYTVrCgZcsQP2aG1jTUj5B8VI
/CjUbgLHXQmV+kNTewstYeoTHswI3rV4Qps7rQDOywO2xVo5NAzHK88L13gv7zrvRshrRsXesKWX
JfwDdOCL6m10QE+jjXSJSwzQNyw3ThP7xbCOmr2ir6dpwi22dmXNN8xduh3qiGtXU69y74y3+Ygi
+l4Kc1GPBqucdI2L+Wa29NRkVzJPWuQ8WmZ4k04xhmgoaeOXql4mVbi0yfDVuhXKspUEkuPMd9Rg
Q4SvrzLuRTvzFtALC++xi6qDqYtDjMjdQt3mqtMTYkM/BqZnNe+FUHYkJzPoylEVAg3R5DHGE+4b
IeN5JTligt5NiOlrpsIADf1Rf4whRvVJd852dGE5q4RNRO2qa3tWVsaEa7ZYnIYl4Czdllsn5KvQ
CeHt3DNjglWGV0k139QGVBaNxlzne68dcASGMZP6HjKj1rmUZn/vEdk8ZRs9NdAQub4GOk811Edj
4H6V+EbUuLb3kxHs6oQoBQRgJJ4yOqrHdu2NSyu+ECUyMsvamNqEyO3AzeEbZsVjdNSVZ618aZkE
qru+z+AyX/YRTl0Ni9dr3D9Vr214nQzcoYDQxBlu24U68GbqNymRyUa+1UbGDIw/6jC+TuRwNl8t
I55iP0vDo4okf9kGiljqU/tQJ/FdjVG/sCq/wkc1MLjywRgCdrb4djsL/qpiPTn2q13OjqoRu/a5
6d14uXWl9IQWj8NeQOWZy/Qks46DyV6rxBizC9SrgOQ+PCOGztPrm1hfkIwAdn4f9BOx4qzdl0ol
IKeSp5kg/MwKb12a4iYcIAcOdhL7UVpdTF1wwcG278tbjRlmV7YE58iTlhyalshOWNOGVFdEdlf1
Pm6570H78axbOCk7csAqAjEDRMDnOOuP/QgBY2C4oiwr/BBlp10WpXNIwo6JifLsZh1xFt2ElyTy
+8Q8ZQThLLKyPRucF6Gu+2JNmsZ1g7Vb7+CPU972e8O6QO/qt9oI/JzHnvOtB2CREhpEpICHykkq
4aJp9efCyJzFv4wgDSc2aJz3XnpqUyVfOz30HWBAHnd/oztX6cigWKTOMq+araYK0G3tsi+j05i9
/2MqSFj2P6ogD8912vzYnPz1J/xWOlq/UKvb1EW8w1z763L8t426+YtNyCeSYlbtlIczhOf30tEm
b8cmbWBuYDxGMvyr37cL9i9oiHR1Tvw0WNDjaf4bk5hPcxi2FPwkPp7akbkOivpv5zAwSKYO5xFE
5pzZvAaOHgW2qSIURsW2wcT50sDJ+HC1/qJ7+SrU+7DQ+PVDTRPMGwMqG3HAtx9atkUb4O2Fvxvm
EFXcZDsYTnrXxOLYiKm5ICwq4xgwyxs3zTK/bQv3HHZsQxF2VST0zoA9jOzcUrD14qQbjJ0iMeqM
yCAZCeEGxsNcuevIcpqNXZBbPySe8eS0iQkBixb8YNYgIGyOk3Yh3BzYLI6C5WQmY7KOYxmtNGfI
IIzNaQVj/iZC4e5k23R04GQOdxNoMTbD1jMzDcY+QqkfVamZ1MB1dsLpJw4Tu/8hbthQBEI6756a
uydHC+IDcTPqm0JX/p6rOmE+VSHahx9f3fni/ejizt/4B/VTZDsVi32+xbI0YvLNaMitQstXaeLg
DJ6AEkVNXi9+/KE0Od9/KLqQuZmh17Fn2caHD+0E4TBjwPvdbL3q0DGb9ztn0veF0wSbLJbar5/3
T1hgIp75cG2/4yJunkX+5f0H2IP5P//jzYLEj5eEodq0l5h1/mhKzV8sVGngzz0UVrx0/pzx4pPh
NaQxgzFnOPVXv+6fFhqdaE8LKBeGF9jYxt95s8xBYh/vifkugPUOmBF/LlBE89OI16sUOfQNmEy4
jeTWSiKB2oQJ5YSwXAPJE00VMKFEWQJ7AjAw7tVAu/xw6f7qTfOTX+HT223C0BoaKr9CmWFMW+vG
FUbMv/8RhKW5MC0wK30nNiTcgOATKQnXCktfBo+5rcC9mvwff4r2Vdj04bHmas4jBBtWGQ8ZKlxO
qI9PmE7hR/cbZctWNRLBeDybviSEL9Bkq0ybBr1LVo2SDKuYzSTwHatCH9G7o7ULq/6CUD8fjZHv
OCxoDW3XF+p0LpVOnaWI56GAMC7tB1XXHjsm3QtHPnhpnx0nPSPJRY8pHjN6TJj0RgcWgORYRpNE
XTCDLAza6cIdz8eBhmahWXW5djrYEwtDjUn+q0EIbh3NSM4BGLmrTsaCrEFNW1ZVkJ1YFqZHI3Mv
FZGfIcR4DGqxwZP0mkOrbsfrrNRILi9KMtnmeEQc/mrbvjTDzA4ec9yu2B1aicPKlPqpJRmuj9pD
m9ItZ026mUhP5wct+whORQvm9dhzOKwNT+u2Tlufoko92haaYaut98nkHWuF1qqPt4nVHVqC0Bsi
WC6CXgj05iPwRxd+oNfrvj69DRHRplStbEhTswEA7jmDtzez/mROAy9+ZGTXptNtk0mfFqJNDuiK
ntwUqDT7cTKxNLPxWTIeW8ENU+GL8lNkw7QhdMP4mGrNwa0S7e1ebrQaDJ0Wuuugtxd1Nwb2OgVP
phLJisMEYDeaJkchT1bVZkeV4Gt1CNLRtWlThi1GJEcTSIE1ZAP2VK07uPX6sjGjwoLVkVS7KWB9
1zLS0KF+A3L3B91Tlv/SMLdWVl5ly9QyVujuzkQBjdGJdnbw/OPb+1MVMt/c6DEw4fEAeXPO0rc3
d18pGVJtyOxNYW7txJXLIGzO6wk1N2pU3x6crdu9/e3PpO4CHqtBZqEM4eX58YEa1XGQtCn5sgvZ
2QxDF+1azLVDMgeR0SWI1lvkqav+pPj5dDzPf6rFSs4gONkgq+mzTNrqcrRDFet7UnlPjjlb6jIo
TklzU1rJLe4Xbffjv/PT0fzrB1o8urhm0Kp8fnHg8TaZzCN6t9AHiv6xqC6jfC2M7Y8/5vuRNH8X
5wplKzIa/vnpcpqKiyyLv6tpRizREYOGiiH1r1fvH3HuzzaG/z6WvsUGyUy6+T93//l38zL9ZDTN
pf6jCiChhcMVghFeWVu1UBv9rtglqZv5M8xManzT+Zrn+Xt/4cFF4pag9bBsbYYq/9lfAEaCmDxj
kQAIseP/W4rd+cn95tjioWYAbvIpWEZc61OpDzNDRQcjUcH1rt9F6lIJsFuq7k/Ox7/6GOy6bLpn
/THq4G/vPvA4U2zbiO2YBNi5up4y31TizYcv5P+mmuBv+fghn94YkvMttODTLLMBDBg+pwhEjHR/
ZrRBPPYXF21eNvCy5+vUP78jqoSF6uSCb4rA1QdqfGdIKnaSxEDeFO0xGtVzI7wfx2QpwxuzXYeM
u7zU2dhuuDJcxtXdsrZSdqaAhDg/oCr7bYm2xqJHQU6PVPVMmE+pF29HuZa4nHES2qQee6vatauF
h9swLis/6DFmCiKP0UK12UMYu/6ARkSfQEsWjPA72MAiPrbMVXplemnjR9mUT7W3icfoSeS8BjIP
GrMWbk1bWYVex0AX/qShrjJyQruo33IIbWgGEXNV9VMODssorU3gIofufJbYTvMswvcG76U6sZmW
THhkvMqt8RK1y4qM6FXXLMNWuRoCuUkR8TAybFaa0j9nw4g6LcOzxsOBV9nW9gCC0iWKmrCJd0aj
I/geN1oPHvUaufIisi8S40Yw/icwnpt5k5EQRm7GeJ1UGZtRAh78BNE4bpCFA8dkNN8mgUCrOdOS
yndyi+1Ert0VcVf7tQoDs8GptGtcKicJhPipj7LoBt8uGMwMOxq6c4VpcoVyVrGcaxiz01Kx2MMq
an9El39h5hy7KM+qR7tWV3n9pLXDypTaMmEnmmnhMi/Fuu21yzQe9nrDyA900pyEHrEA1YZUPYsG
ZQ/iG36nfter94PM/NwtN7WJmqEs6KPHk6lfpR6UC4oopSBVNOAX8zoD2dyg7tlSyEOJ7XHmQMav
FqnbgUE0RbNPbIautcoVrobobGgwWFMG03SrlbhWpHPKE3Fh0cHjIb3txpxxec1iw775+jj+E84C
DBEfXj3f94BRkz73X37g2Pj6A37rAo2ZjGyhQHU5BH5t6H6bL5EFhv8LWZWr47xAv/rnfMn5hekL
RlqmUtQ/VLx/vv/tX/AREsJk8K9m7+jfQiR99yqzYTzQGaEFm5189qcOjHIPpXhZOwyJMRHIiDCM
BNRj/9Qrqe/m8iHLkn5l8hr8dULwX21wtvM9GpkDEc8J8ddcArwy354JCMQt4UoL0ofqidVgaXI5
WfZw23sYnQsIwWjbGvt17GzkFMXY3zbcovXIZDpLtmNvv6nKcGvGyqIn6DdJMiwMDo5zcSHBPU9K
cYx5QEfUJJOML4MG/W2KgEeEqV9m9Yl8PzztkjD1HG7CIJSbOg1RLBWTcVGoTrlpKfERzJvFfeOo
WBrC/ppRm71oi0FuBUPvteel5TqVzrbRiJtpleQyLHCC4NvKicXSpHdpC7Dvo2CxE1NvSd2+C0wo
CTKPbpTcfM9isbINFDienRi+U1fYE5jK72urgmts3ZjYXNRQ+VIm2n4w5AlWwUamwInq4C3P6h20
mlsvjd55K28LV3jrPDMIE/LSg9DB3ZSOAyoWV0MUbmEfrUdL9/bYAF8YaN4qZfIg2Z/ZADSLrlK3
kac8d7odHkhE9PvIuIiR5LPWCuENowM2m6coc1/oshFcQEOIk+EWphBZvd14n06AYu1QV2DZs/XE
C3dnNIsgQqRB0GFHqlpnfjEKNMqu9jJULN90G+JdaE7mvo5bG+9hoy31mr2LpXGJ2eGeN55jMxnU
TKZigXnZiuBa1sFxEO9KU+wVAMwDcEDHq7dAkTlUbMKPOQBzdxPQetVI+V2lgPXaHD0tPi+G6CBF
sQOEuIn5kYrG7G+c1iam/bj2TmHsHXTJAdd3J6tX7s1KtTYK79YFgl1SBdrsrBqSW7bftx4L3pTY
nnqODdJm4G6WOaR8oUtJsB3IKbubCnubJfK1B1bj5sYLYqCdVccC3n4NvqB0VwlaISzm3BnIXpx8
eJVGeBzZ7TuN9hpYbAED7dS7GeRX0XypE9w1gcxfBlnuBz1FZC5cy09i+WYbIB5dbCsTqq+s3XZa
QP4o8KQsQPqbcpM7k7rBXrWMWOMxA1jYZABkFsGimnOwU3uPPIoQHLVfhGH+Si+269ri6CXJVSaH
o5tuCWVRLDrVZd06YtsZOOdzJC1oAw1nejfrZ3oiNsdi3cn0MAI0Cozaj+0CJ5M2HQcj/tKbxjJN
9LXEt+EzyLir1Mjz074j+dt91hEiVBGps5pyz/o3Qt5HpYFI5yKurZzcp/RLgdnXDLpdyE49yEjb
NHr7ugjEbaEFb5mIrwFdEAyk30SiAxUm4U9MDdVAyRsWoU88R1dbR1sUywK2Gzb6hyEMXpl77YQq
NnlabnWcOE7fPJfCtBdR8V5WyjFRQVEHRrkcRm0FDpclHUOZVofnkY/XI6etrkJMgpTmtx6K4TLK
EqS4ZIFiBQUrKy/Q/5OBlCwJST3gcjIXkozugXSbBTsnbVF0ZeGbVtUtsZU6iLzCwNyOZBRtEcs9
2trNSBqFJqMTSda+gd3MRxeHnK4Id05pPo1O3y2IuBdLryGPKcVqFevNS+ux/tO9q9h8DHn0hqFd
1dwCo8PSV2msvR7F2ylQu1VsBs9GWZoIG5LokI7APvSm3AyxdgNhAoWd0R8iiUELaNobDjQcT+XJ
giwRFt1jF2ZIHtxyB1b0psjqS89iw1ZBt+QKrmRLJ0Eho9cnxSi+ADOxD+4kjRdVMZc2Ak1R185q
VMv7vC3hqxDv3RcOC1b21mUekrRm8AvIFv2z63GHea2A+ztmW1kV7BKbjkgncCa1fQ/cbT0zKzH7
shhkJz+GxADw3FodVooiowPIJnVES4JTDd8h7yBPgu9L8pvYLPdtnW4lHmy9syjJiBVeGGNyN3nZ
aRa7J31xnmb6u5pFz9OoLRWjuS0EEZNacDcU/E5dDpFzYmhjlFiqLJFeaoF9wqIQLUguf5JjcjFN
4s0Y4/iLJovLyCB6rkkckA3DZoiMhwJZnd8qxN+W7Fx1/Alq6uKDz85iiwyAQEdR0Yd8R8hc3mA8
8DSzCmnsJiloOLoLK7VvvYbEmcE+WdCqyS7f2vp4wqG5QqZ02fJkLPrCWukhZx74ct3EVZlG2U3d
NAdbMY81QfItED4vhoUII6YAx80vX+8SrT5EJjL7QvsCOMNkZFZw+sFVCmz3qMrR2TUpi4RaNSqf
MauEy5OtFDN6DErvUcC4exgiHQ2EAtttKglU7k5BxFQvqtahESd+wQtn68VSbGzDW5qt3A0Z5+7I
dHRSyWD5X/LOZDluJNu2v1JW44IMfWN26w4iED37YCdNYOyE1tE62vH7s/djd4HJLFFUpvLq2Zvl
qEopkSARgPvxc/Zee5L0Lx2m4xgLZwCNHmNm62R/40b1IYWY4dXxiwT65oPXA5IqR3CrwbNrQT2I
6/0Q3RuNcdRUY1h30uZlch8tsq/XCjz3rWmaG+JZCp5hFJ3dSF2hOcqqqe+w1xyriv0P+soiEenC
TWwVhYNzmdvBbUBeIlClHSJGnteaxtwgN1VZnU1RT8rnKP0+qJ4yWOFLOBKrxqpNP3LLowYdVoV+
6jvpuA/cAEWESLpl6V2BsBgVk0S7PhuXTcPyo4WXIYovZgfn9O4fRVDeK2yyPHG7wkjWZcjdSFOd
BSQnW6VL3PueOXPmAcy1IzQdcIGumqJaNeS5rp1J+4x1c6VaM17Iw+1vtukDw4fAV9P6SxHTJfVY
VToWiqWjZBvR5H5FovAyAVByhdyr3JGC4CjgiJEgBx30d/1RLYPMH9LmJXeDHTfLCacTGXMShWh3
MIUgNWnq2OBJK0hnpVBZcGrLNwgv3Y3mBRd6WpUsZOygjKsIX1DdfRzXE+z3OY6ibi486ek+eA+O
s+ba0bA9jMOK9DA/Z71cNJnYjDpqZxSj8IEED7lZugSppzqAgzE97TiHl6KHMEt1FbvXzoCdhQrv
YjKs87Z2r0BSl4dSDHurUghHtneRrSxBmW4zFPlEI+X+mMgTTydEM3HJUES2Huf50U4Z+Ddgcx/i
Hs1WqJGQQDADiUmFteN8726sFMGGVk+4LfP8rmx0X4xRTMgzKgdKShosIaHXrIi07HHWRrSlyXvu
LX9qGG/2SX3txh6BfGl0roY4QXu18jZlO+Cux+RSIZtZTGH8nHdDuf+XZoZQlnNCPk2bvq+Lv4h6
tMNj9O588wetlR+blLZD31A3NNpFBAR/qNUrQ0Bk5x8gXPC+gmVZy956jAZ2blqavzV+/w7nRs5r
7+7rj+fG/OVniWqvX/12aHQwgdATpvGtWxQps3Hk7dBof0IKAK2cKZM1N43pDH5rGoKC02xG9g5E
JLDm3w6NLodQ26Q6Z9yozWKGXxkd/vA0YA4x6HJYjDf5ph/7X+EUgWNK4L/owUAi50gebnxTuNd9
iRbr3Q36gwcPCsEPzbbfnCgmv5Vt0HL7/phIbEvaKyUblFkOUPjaswopaw2ZmpUJb3Z3T7DhjfRo
W7ajdttTDLqmR5hGN2BRs9hbKqbcHaxe8ANW3WLhc9Irwh/k0hiwOqnemYhgkQ7hdJP2zp3IlVsv
V3xhYcrUB1RtNdbLxVgXt8NQ5QzsiSjoa7NezrUm8fHawRAloAIXSehMjtOC7HQk9zXilFFDsgsG
d5EWod8NF95wVKxkrRcPuPoxfRUbE2ag0r1EkbNJ9LNw+ByI4s5MlU0a97ZvBec1hGx/6pBoybRm
nSiJzC0AoUkEnOqmh2vkZVjoqgtMpAfRSH9Mn6byurCLjaDMGLNVoeHpLJorWGHmOodItUxkfxtL
hIwS95sVFpLSKkAD2awgvt7r6RlE1IUS3NBH8pHG58XOMk5DeVn3cFdRM6LkV8hZxTOunScqitBR
tYOdMXobEneoWbpw+JqnrHn24Bw7Bpl6QNCMPqXBRqnvBuu2pEkn269mWqwZne3jPjvHaH0TpICw
6uNg6qd2OG4RAdZtuWaYlSfMfUx5iMVnASMgsc8DNcZmKvr2i5d56oWXOGwv7j5p9f0wZHQR+Qi1
M7Rs1nGYi8i2J+1DVdqTSFO+FFJdVMre6k6hGKGDWAQ55xvLrxx7j2eFfY+NV6BTNYbevCcVh2ba
TrWS88Aq16aDdPmk9YC5tkWzVcVJUOy0Nhsu47DDRpKg3m5ng00whfo6NNkfzNl544XefUuqycKc
HTnG7M0Rsb2v3TtFEugmA43zBRrN2h18op0fdT3eOLRlK7R/noexxHK2Q9/eZ/h+jCoCqF6Bm462
bXQCtGASK0EWsY0GtOr7E51cZpI6/dAVp9SeHPA92Irtqg8NQGjuYpQ6GXjR+dyzHKtlORuR3Kzc
KTR1tdDZp9yeAalo5J2OmJeQMmc4fS8J6txkY3oXDQWe3vZrGkkNm4Z30BqggjU2KI9O06KbnVGo
D2xY9dNLlIWXDD6vUbpg6xWan6n25wEKEtpW78nF7jUKgwhGPuBFmpm34QjiF18mY2HbuOiyfarz
FxEUW+0YtBvvth+vSMhd64m2jUPDF5Q2hXrvDIDfYsSrp8gabowpOk7RjRVfQIvo8nYFTngRhvAO
SDKMwkszU5+6ySantiOrBj7VsgjbE4D5G8uM92UWIJTVV635UNWDX4e6X/CWQNhCoNP4bhpf1G1g
nrXG8JUJ7izUy87dTD41hkZ7IbAvGyKUT23L6lAhqu6qbHiC4vLz6O61wt14FKEpPE5cZdMSzMQO
X+hLMLG6qCwgVknjXfOObmaszfDRzN74S3+HDZaR7Lv944cN9rdkkgesUz/D6bx+k7d9FpyOM3dZ
gbORM4fT4z/7LDgdJt2eR2uUxFAGd9/2WcR/qubhtYTN8fZFv4v/rE8A7flLlfkxjpNfso285ty/
G85xYb6RS9FF81Sdgfjfb31I8IYy7GkoiDbSWhwEZXmjxEWJ2KLzpEtDzzH8Ip7K2gfzTPENTSOA
5iE4E7udc91rltL6SYUCA5NGih0kdYzAgk9KXH1Ye+od0UrFcYrHdO811USzaXKdBvfelN0W+MeT
RY0f+k4NtXPMCieRUxD1ONVmcB3jKBR9NcvMK4A9U4XFQ5QWjUFm8iX508H0EI12KreZSnuZxkAj
/HYyLQU9tNu9BPY4Mh4y7c8oSxhcdemYWwAPuia8SaiViaY0puE8LnVP3SlGXhzH2qopgoFromeH
OsVwql6RBp5hGcfuvLVj49aKHPHYWPHw2Utsgzceg7WZe82XNg3Hy7mPe6R71H01w5hepd112i0M
0vrOSAbCliatsoZ5HFSuKXPNhR3k9WMQ5vr56zP5d3j/oCL+9P0j3/PPE4Nfv/jtvbM+oX+bhyJo
pkBIz7C9t/rWpFKFI8qkxDPmApO/+VbfkkxJ3ITlWLMOZdat/v7eQfuAJcdLybDc5YTyS9I45igf
i06mnEQPod2jC4pGbp5nv9NL6qkoyAQ08eiH8qQVI2ryqd4OUX0bFsreHYMzitWbWBzDmGFF5/Dc
981zp7Ltxs2L2cZ0JAuihAgya5cGR17jLkjA4zfIwYlTm5w1wIy9Y21bWhzNxKvs4gOdKbbSflG1
bs9Uns7Xo+62WH8TmMJaNyBbtf0qmE4rnC6Nrm3UAfUtp4VNV2m3Oh5Ks9XWerqrMazE4Vlh9vcF
qMQJHZ/ixMg+2xQ11pzwigAeNbsUJTlnhmAgWdFXRRVV5e5equ3X1i4r5iaYCZiVXCi2tsQEs7cA
5enW0Wq8YtXBchZ3eoGnpyBpT7pfaiG2WkClEeT8Plp/LvhnDfEEJCMoih6t1ZJgIdOJT9LhqQCZ
LNv2i2UlfgiO0wPU4zTrTvH8RmXZoT9Sw98V2lM+E7Nq5vm0WgoQXpK63rnvOOomyjGRV6bEvmLk
e13cKBblt4LtRqIe9uKnUm7rpoet/TDInSinhRyCTVuD5XIeMix2VLB8bF9LE7FjDtKovw6iY6f1
W0F9Y6Yzz8EHnLSmBjt0olwSXHhqZNAjXMKInIkhjbPBI9/QuLVvJ4CJ2Tg883ns5FQcPZmdpCSh
13x9PIVzP/BMuFhnEjImR2MJDPMlV0JMFY0Bp+y6pFwBCrywtGi2+UAhlBLCdZclS7p0ptMDIlzP
yQgV4QxOfg9klVLBPkpjuhR6McGO0hkmg71VhkOj5dsmtwBBZMXag/MkgnEfNkymwirc6/b4EulN
vjKJTA/S8EryxIIH007VYnxsscGfweK5c5nIBfF57GFnAKXd+2E03g+OdZnQM4qacTsFOjOIdC2q
r32Iv9C4ELBFGL1X6qrKrzQSWoNapa9/TQtl7dbbGGSi7Szd4nPY343pWaFhLBuuqx7gNO5G5npB
fGOPB0+7dLq1ol1Ii4akdzO6KVi0nU13uSC8OFFPkNrNjz3uGlu9iFri8FJPnhpMTZeBEaFu7nC3
wLqwOKOphcSIlJJcUhviThPZtRtGjt9ErrM22u42MoKthmvfZVyzsEZ5NRTEWGs66QlkH/LeMrLR
aDqxkWytrgZ43g1ssqpfExJIBGjRIxe0cWjGdP8aDJEou3du6DwN5hH8EOEe+druKesNDYmNMjPT
NoTAbMt8Ip1oos6NDr1lYu8uFm4bbxRjME6iMU43Qc2hamy1R61Vw7U77EilXDgVjSqyk0Gd6bie
EnOn6w7QtOAiGk4H89S1H4m1KXl3of1krDLOSadcDCMInrlA1o85x1bYaASuMNY6WAGhSbR8deHu
ov60nWV19rombKrdieRCa4DdH6zyrC1vpvRoqmdmeik7n7EwtwfFh7YPbLEILGKxdYQkCV7Eh1G/
jcjoTopnvQCFvU/bg+udts0dTppW8/nd63wVZ/coR5nUrUP+hxGTLs67kKayyXvvPsEETZqnMrmo
jGfX2FnllTWdFrhCPYuBVFWcSUUXizYVOB0r6MJOWi57LJwYPc1lNhBsI2mda+ZN2Apl05TKA5v8
zgRQSEK3/ezG9UpVbBJ9QK9FhrXozE0Uw7GfiTClt3bydgfm+tiBe6nFEwma+yTQULnmK6MLj6ge
UfYtSKusR2dJE3qnUqehgP1scWjzsE4qQK/n1K9VHr0UeEAjMa7/PnWEyrb+52K7TQHRehbbpYUQ
bf4H1u/5699KCY9wQcRYlAyvcog5lPqtlCCTGk0bqFko4TM47J2+wv3EWmDTU7KworzWC/8pJdBX
0F9j5zeIjPpVfd2HQoKGMY1TDg/8GJQs2tySe19IhJNexECSkIoliZasGnBFT2TrKcxDG4MGDlyU
wa88Fhw5dvCTAftMn9/duj9ooX3o1vEjIBeBtku95ELCnVuJ73+EIe0cI2vHym/LvmaTG8PlaBE1
a4BzhVqfWX/BUZ4rtPL9sYULUoa9qjo47yOi/f6C7Yhm0RMmnTOn0tZKE1mdH6MmnxZNgBZxoZWM
SsBhm9YmojlTLJhZ0wKJnKnb5kqaX5kjyUaTGRpHNdeVZmm1aWotbC3tbrEpuKduW4MRV5y2+9zr
NbZOxR3d21x4yBpcJaBB7lXBKpS8gosmV5vzoiNyyf/l2woeZ9bgQJDT7Dnt8v1tnTSFSCE8RDix
MvTtPftaHrfKV0KOsmVbduL659d7bXR+vK0GsHuVZ5baWP1wGsQiwPd30hpCm66sWl3WQMyl7Rc2
4020Gt5K18fRd2pV88l3lRvXI86VrC+yAxMvABfCKOrnP9OPjxauNKB3UA0c7sBMXXh/D3jnQHQR
x0SGEa5pRn7G0upCKlle11U2Rs7ql68HCRCWgutCmccf8/31GpnbRDorwqfZahw4D8O2MqtyJUuZ
XORoxJc/v978GX5/yz0knkiTXMNEN/0qBH13DBiMKaw4n1a+qRypj4e1kcdndR/KjQPkz6dFPB6q
Pij/ouk94yV+uDCenNmvZeHRQQr8/S9qUCAKwyL0pE4UHuVec6YTh9zo+7BT5HYc1WSlJ23cblK+
niQlI3hsPHLmfYsFbVjSGBRinRKkjO+hj9NV4VYwvyCneQGN+oERaoC/AN9dCVjB0UiEAZyGrsWs
a+25KKua4DDHqu5aaSYXMVk1dM6KAnlNpYWCA4RDej1xo314UWGz2Akl6RGVqxPXrkmiQJ9C2mS0
GlIEpk5jhPdWkdvXFU4JnNm2sEqQ7xkQn6lNrNs6Ei05pjyuT9jKSdAL26PXJ8qV7EhOWAyCeANU
oVQZdRw2O8YSGUl8JLhfhomivgD7p0lXekGCk2LMYel0TdAvO7BzB70129sUWdM+a1L9ZezcqPFt
c4ofbbXjQBATpnajDZMIF55BZUh52bjnTWA7CtpdF7QEuT/OZdRlza3VkDS5YH1pSI9WB/whdW95
+lKkIJj63ByfWgvMxloj3G+ZN5GKiAeBG64U6cDy88gm8ZB8EBHNZLi0oIaXaTLsi9hOmErWlgE6
oy2e8iaZYPoQF5huNLRp+TIg/YpJp55ji9Z7I9pnrjfcGjIilVsxqu5eqUUMM8OsmMY0CWXsouCt
JMfP1Wuy29MBWW9rsdUSxRekl1lKD3phclY76+PBU1HGGpyECiPULF9LjWZTEJpzzXC/LRaxg4yZ
Aw9JEnZgjki5ujo81H3fMdFvYKgs22FSVpPjpdix8WNvX1/Bv0WzxOC1/vMi5/ah/kmvZP7atwLH
+GSq6K5oUBKyiZWACdlbgaOD/OY8SdqGzX5A6+Nbr4QCh/KUDotD6v1rFfOfAsf9RLcTtedrdvKv
Ninn0eF3axVlLjwbNgGQ3wjwwbB+v1YBOiCJq/cc0DSWBPbkHNoBC5b20gMijLXeWSWKuDUbFcST
edLWys2kP/J+0LmHsSbsYls7ww7/1FOspBdxkr/EOUO+csaJoAYCD2Ta8lwY9+zhL3rl1EudpXhH
Bsa06hy7vurGVtkSPyTWpivGr2VuoCQpdTDfr/HypUOSkciOZVMcbXtEK86wSqorzUuAfsttGHLG
0jkrJ2TXq9ng+jlp9pj9IHNznMTxfNOTd882v9S6/KsFhZsMTkQ73iFC9shhGryoml1iFLuGQDVd
F8Ntk5IuooTIEpF7yiGplxVjl8rVPo9DO2ePZSvCBq5sJT21uqo/a1vi4u0ATFrccqoJGJANhXwo
oZx0nTM8RXbPkcP9wlEW9YsC8QFV4oMSquKGeDEUGJL5hxq4zUXRJE/oCMNLI//ConwjYIezUNXs
DGI3CG0xNWzQSBJOPEkIFTiCc3qd66LqAcMw34C42ngN+kzvrIqUQxMNl02uLMIsOSEFs9hnIW5q
YqI3ksdhnRUB5I+B3yZBj6U3zcp0mZB0OjwJRZkHxOm+DyAe1eQpSDST7Y3j0ddpMu1Yei5KBnU3
NHbhZ6xd28ZTjk6v0UTLUGdKj2mgPFOaKfGJpjzSJb9vzGA/pgLVe6K5CJIicM5kMdO8uozk7E7P
DoyPlo0odkZvsnT2Q7yuHSM8OJ3dkqf6ZYppKUShWWAiT/YqkhudIVbq9seKtnaXheugnbZpizcb
V/oKz/rXIiOdGGPjpiDTiFITLKvHYNTaQvFd96VYC5tPuQmDQ1/eo/1ah7gFK/pliQEmoohPhpQk
yDAizrkDxqOwAZUmSTAEkKai8YeSXVPrUel3juLdkuC6jAaEaHpKI4xTT7Y0XQVqdws8NGISG6R3
Ze5Y68Qqyn1oBqiXLPRmSejdmo5y2ngmAapdtJuSWluMqXEvS7XYKuUg9mxVll/kWnqSyYC0R2BS
LcZL79ItkD22ptwOzTOD4HWdCPz4IjzRY5UOo0YDX9XuahflXNASxBUSUWUEhrKEOrPgHl/0gXGt
qQO03UwDasjO4yeKt0jNXQjcplWjlaZrpzJg7p1LB2WQMoW7UetPOzVdlb35bLWeWMSeftHk6UUr
tFPoLbeBVlVby9SuSc3+3GaRHyF0BOYvMbqOB7OyjkmQN9vU7PyEnOsNoqdF3qOOqhVo8zFpKlNV
7W3zupqqpaL1myDo53gnGm5gKjsbOj/LG8PigZ7NsKm1yl1aqnY9Kf0BhR6iRKAvEuJhI1ZOQZrl
2C8I7vYbC7qVRj9r7HaiKZaRFa2F7h680awxkFyTe6ehhLoepnuDdmBWKLRS1C0v1Rat74ZUqI3e
P8P1WQYy9pGFrdyyZ60rH9EF7ziunZSactonceZPtQ7e9oU7lzJYVdeWXbxYbuOLpKUhPCLRBuDH
qJ0VhLlleVGkcbMyKivbuxWqwtA2131oXZLWfTe5KCl7k6wTCQS9Q6xtwYHiDaTSRj2N0inUqy8I
DAHukNbbjHJrpZ16KDta146CArio8yucmgsABhdNYvlAU86pPbRDCkz+Ug/acvNuR/yDs+uPewuR
FvTgcfQwbWMv+35v6VoiE9VagVuQ8QppjyoiJ7Ax1aWVMsEyHwTsmZ9fUfvRlvD9JT+c6yJ6olkR
c8mBIpicXGVCDI3T+pCrD0NzK8KK/eHXzlE8Y99f88O5Ri9rSQ+Da47I1JM62DYEGOYQuoPLn/92
H84VrxciCRvhEJIizfjouXD0TnNzqoxlPV2QBm/2m6n6O8SpviW1zGOoPy/YNnUr/rwlxaDoXcUG
wVfnkEtuDkCT2S/9n4qNea5DYeYx/XdeQ6a+TbeQqMyAQE62OsGdHKa/TbfQW6kEjXAYnCfSv6Te
wtz5sWJzdEbLTNDAG8I3/FixZXEdl6NF0G9jx9FiGvq7flS6s8wYS6hFldYDlM8jxaecAuWeaiR0
TBjyosDwMcwcQvc6Vs7G2FnkOFgWHYIfjlykjMTlk0dAtk1+ZKCcBcUznNMNRwSayPK0CVaVwlmj
YXUmwWvJe4+dcBtNxwbB6ZQjlzJz9u581HchrpqVdGMOpH1YL4HxyTO1NGemOm0lS07bompunb7f
R8l64D+JsGQ6fe01gw9RQdKMABCDQYShEjGEtLRdg6wtOPajFuzbCFPgZUyE57iRYm0Pl27qkY8K
ZyZiaKw48llkMOmN6KEfSn9kShxDYtCj0JecFVfSyu7LvliHtrWQiFuNIEAj2pwm3Vfpmr6Jo2PA
zmDZA3KjaWWWkqlH9TLlFeHheTKsQGsR1jdLixOneIkNi+Msia1hDAdsuNKrYGOm064zy1stP8u9
fMtOt3As158HHrncqkEhifKjL0WyXoOkuCK4MnZDImIC4wEADOzb2HFIJ2UkZ4Vp6jPl07cxKLqF
sKYbm2pv2Xkgd8sk3auW8jya+QWRGAdpjqdR2u2cWDu2uTpchG7TbWjsvFS07wrjqtAbPEGub6lT
tNWd6iAbR1sjq4c6gfJqr2nMCNOSOWfbTdE+FbT3kqA6MyUsxyTPEREMhEN51gSLluu4SU87QUzr
JE6YQUxqvW3ZVMuO2GpFY0yaTy9hVD3mRXvnVQb9fgRBFsqvdRufCOT5ijCXfRyehphvawMiZT93
MVYiR8wgyFDnGKxohyomXG1bJ+h0q+CLFV0Y1C/jUo055qe7acDoMT9/8RcrqRdo0QA+dlUEX6nj
RDNidLBnYffYqOs4Uhzwt8pnQT49xUbE909GBgsKgjcP8lDcxJs8xhyrGFuVn61C8ERlM5FlsosD
lnhB9YIVVrKZd0Wyz0Gw6ZO9Esm6KRo/G84tUNjDwXalj5xyNCndTI7yEbfPWToF0DzvUAXxNgvn
80pnkApW9G21oIyAv5E6GXIvA5V9jyHA6m9LN0roPkc7JazeZMF/j8M5m+zP1nps/rKoy+YvnP50
9f+z7Ouf6D3NUwh35rZTtLxb9k0TjhdAMNZ47cNB3TRMOGMmvSyitmfn6e/LvvuJfRp5hAHxY1ZE
/NKyT/vw47I/O1CZANBPhObhfpTtRoITQ08M5pIY4HydcAIfkuG2zm2cPmd0Hy7gfOzi5LSHbcib
MnjXunTbhcAXFJPiVRHkYY/RlSA6euGVD6oVL3Ud8QDxcG4O5F3Pi/EhqFTV1+OAUbK3rKMrjzJT
p6VfZUsa8035xMpoGC9dsCuaR3LiAA8xF4ju6Ghp1XmJHHBy3bWVtxeRfpWGX1ugNWq0r1NlLXjX
OLyuRobdSsV4dmCYOlhnYWRyShcng0pVngybQMx8lgRZ5yxOoFFOfN/Y0UqVysKlecvhEX9WE5rX
nayStcAI2XQXk0nyqsjOoMwm03DqFjrRTQbOB90Nr4cWMIwRUsLH5tEC9xn1dzPXse88H+7NnZWn
Z1nfoA7eks3MTtd2PsEVt4Z5Y3GIshomLRpmTxCnSyfkrC7qZbhCbxrACmj6bFM0D5m5zaazsJoW
1eAsEUUsUSrfOcrgY9Q6QzehLlNTwcmZn9C227VOIkDRHMbQvCMfBzMKo2Z3PrOZKFAyJuic4zzn
ueNU583HuxoykJ5rkHgBb1bh2ginL/oEs9KQw0MxqvHJSOhq1SWfqU22aYcPVdJkD0WIZ+G6EuoX
OR3dvNjU6kQqxGOXnAubNJjorCblV9VViPf2eph0ssBfWv3LyHTiwuufBpvDbONm11oXAf7Olwyo
LXrmOP+PdWke9dFKyCwHeQNWH6elweAfKxlAN1LW+kcaT4LBEUfnQBEPtYwPTT7eGx6psoTbGBk6
4BJ8UEP+huLQmZdQGHv5IsrDzI3jLCqLK4YXaEjzeDPk3sbKGNHnnGTjAl6yogp9WRAmt0Ax8uCO
KrQAadwUen6TKepJUdVkqE8nvbQ35kirfcy3ZRUerCpl0H0kIh0mUK0epLC1Re4YAg81qlMrI9As
tKd+V0rrpcVDyn1KEIFPOKIGgmcW+eBx1LzCTbiJIEfdBEhC6Ej4VmOdd0riZ4F3miCDIyiUImHc
uoMOsklH7cbnutLhjyZ2SiW1VzEqDs9dvE3xMU3UczznN5a5JYp34apPAe/JxDPVdkRfddGx4JSB
f4vXH4OKaZerPiqYCjoH3CV+l8UbzU53braZ+nBTmROyFSieoV/lmh8AdaLQMNMHJ/jqBUeVKOrs
y5hdC/O2o4OuiBrbarhp2XlqHnbnJK3vVSO/lMldFWoHrbSUu3So9UUF/F3HU7IWoR3Q8nLvwBet
ikQzd2q5sqNVYW00ppOtDPdpjkLCOnMG5UwGaHvcRwcKhCKI31FGoz8J5KAuQ8H+KNvoqY2my96O
HrpoeioUDODMeu+r2P5cjy4iyfiGrfbO6aNpKULuRFbRjMonD1B2EF5iNSJFPphVSqgCD5Undggl
tOW/6kbjUcyFQy49ONtxrfRk53XPmgGyJw79PtNX/8KOJMoi5B+VJUdkKMxNkG4T9QrFl4P8uPN2
I0Uwkjdo/hcF+Koq3ojpq4aNwYRtj7Ennga6kCsYROt/0YaKVD1izzcDx4d/DIM4Rx52a6VfKIyb
2F6W+kEhltwe3Nsq79Y5AA0H6Oi7fe8PjuAkQH7s77qAIKEHGWxQaFE/HE4DY3CwqrEkGWjRGt4D
R35O7TMaKG2IJzhahqN5oxsPRX0uh+vXi/8tCgzvpwXGscjyn7T/5y9+a//DDyLUBQIWJ0mHuoLP
55u+geqAwyRlxRz6wtd8O0yieKCfBI1uVjfMH+rvVQV6CRj0Jgvy61ESVcQv8EnnscT3I1JOseim
ySPVmEkzi+Dv341IS8DYceY4DUQwE2jMtA0KZuKTNVq+5Knayi4/GWgVyTY5jSeXjmqG2CGKasJA
8aqdkn2xmm3P1UAgbo13c0OXPKa3k2mrELc2KwpIepE4GWwTt170sZkt4flVSy/ZpVRNK1jeBL4A
qvc9MzzrRiR2boSMivPNxi5FsFV63tq/z3OpMj/6SeFbyOglR+QX8gDmkuCF3fO///lbf8Scv/Tt
qSRwYVY9MGFCTk/dStn69lRqn1Dc2GgUkOM6zK34m9+fSucTVadnomVHfcMgC7X970+l8wkh8NwA
QfZhqYTH/spTOffovpvbE95AJCBkrTlynar7+4ey0EC1x1JHC4h5kokAaWaEJ0saH34+mzGBXB16
L/j67kb9wUo5qx2+vyrkOIKSHYP8CRPT3vdXTTSpl1rPPk4YzWc8mHTvEWhexQ7ZWkEq293PL/ex
U6lS+cwLskEKgK7RZJpfzXevXiM6PYp61VjGhpNtotI2t02lfoayEB7yivoxLBDpRXUDDzvU06Ub
irO/+BE+7A2//QgM/jw8DxrBGx98oZralL2W8itXbi4u1Cj74hnC3ujMFRaSA8OhkHMBxX/006aD
5j42UMWj66KHHfjzn+WP7j5CCUaddI44hc0/6ru7EVdJk0Umn/ko+5kQb+HONekSW6BhCJWL2+3/
y/UY8NNmmT+HD3dfi0M7tdP5eoUNRt+DaBG4fcqZSj6NShCvfv1yvG5I0lzeK8/7cDlpJWptT5OB
Ax6ul2vpNl5vzGVaGKc3KRLHv/hoX1VaH59m2+JBpls8J6B8WNgHg4j2drSN5ZCF1lXoluIrWVBi
16YQLk8kMd/xwD1W3PBzKAf7siPxIliKJIbLgJyY4hP2jsT+rU8XhdkOlPhRtnWUAGW7aavGimLZ
q6A9JBjpxzR1r0M9Hx89GmSbYQrSq16SeLsYyZ16lGx/a7evxm4rKpfIBo4kpCHPVB6ZbDmMh5du
2KCSn9yyePBIBbQL+EF9Veb7CX1YXrCBkEDZuTcubA5tHQdTeyNnmFeRZPUh4CqPTRGNj5Tx0VOi
FK6LyZERVaCT6WxMJXBagRGEJGtwzQQfIQkZQ9+NouRClmZMb2wE20uobn3388+dFfaHRQWpjQ5B
mI8CM/yHx5ozgUrcNXigsEHMwz3zkfXof7WWzC/qD5+26xFbxFIOb+rDZRIGZrgyOlbMvLqrhjjb
6WHvrkyS7Em6SJBZkV6iJGdFxXlgKOPn3hpz//VX/f9X7AGXeirKEZVPJP/7NH6qi6b4Kv8BXL9/
Zh+pn16e/wFrLX6KBFtX81/zlb99wfd/bP779c/hSzG7yL77w+p127tsX+rx6qVpM/l7fTT/y//t
X75tntdj+fLvfz48i5gcskbys0kWpo8bqzErN/58T/6//ycTET/HX/WiXr/N2/4Mux5FCOsg/R5Y
FjNA8m1/xtgGaH2WzJoou0Ayftuf7U+vMj4GF4wgcZCzg/2+P5NKiMiD6QRLC00u1Ie/35W3nZEb
yu3mfr79+R95S9hbzOfw739SbX7/vDGIom5EzQL6TGUWNc9O3q/WOkCOIkjBO+BK1naiM6MvY6Qm
j+wy9YNG8EdAbll9ac6x6C0JIB6CjSoed9HA/0kIMqUbowXLQBmvApm590nladuCForVhvTCY6Jp
o+7AdHWiy4LoTObZsdcMEH0N5t/CqHbFjHXKZE3gS/x1aPsnb4rxrnb5/5B3XsmRW+m2ntBFB7x5
TSTSMQ2Z9HxBkCwWNrw3GwM7E7gTux9Kaqla3dKJjnseTkQ/SRFVZJGZib1/s9a3tm5fvWsmMSZd
clc77UGNh0PjdXtbCzcg9IqHqXFhbZnTsPbU6AS74wRLe8mw2ahuNPpaFH5hD8Fhh9dOm8PDbEiE
Lo4T3ZKyfuMUHjlCGaeeCAU2u/lL92T/ohTGquyaylcdEGd9qXzL1YKOPg+vWTueo3LWfHy4/Us1
9PNr4tn9m3DH92KGW4pYxTyo/WRvJw+ecER9cnB7i1jCjFg0SI+AIyCH7DNhxETLK2Si6/1GjJ1D
Snq2IXcVptMTZ2fgpZAsjVL6BTyLFLNQURbPyHh9pcCxU8bavp6toFCZc4v+Q1FevcHaFV4M5jGb
Vpna3A6jBQppguclJis8DWY077yOcRmL9jBpx4CIPBzkGosExSmZaXniUPYfWa0gJWNQ4Y5E9/V8
oANL5DsoQ18tGMMVIkS/VcIBJ692LHW5eFxwhiS2jNdlWrybRv6J2u8DqipD9DI9mqyMybVRTbJr
JKwXo8M3aIQvKG2CHNT+mJEGYgn5OMB38bVZF34VIzGA8rhWSuVT05CZpHjNGSuAjCOzvGP2VBO0
G9hmso9bs91EWvmAdx6XmLg6nrwUubuyXXm2m3rjashmevtFqs5za1uXNOkvlhZ9tmN+VJgHn0pd
u5t612Roh3yjCUkYMZ1v6uS8A5fUbxyvALKZaBei1zeZBCKXjV230bvwTR95LVKAVXO+U3hdIQGR
e9h72H9mktQdRBZt1ba7idUdTCMSXskOFt1zps2PjAptwJaCwCeTGazW38RCbKUY76RiXHUCCIJo
yEt40gU4Hc397uXOG0DVZmVb3QmB8ReOZpZlyLBIeIZluiTnErjn8saN5rbhJ096J9soRrUBHYPL
nb+6Zp5MXpCOW1S6Nz1uzJUGIsZuMb6XGSZSqbfljT2NkObsAv95FV2dAZmSrl+RXlaBGJ0PSSQD
OqG59QsbZexU1vtWOue0NG8Za680KzlbboWLvwtI/vZVg/yXOvW2nhH7ReXue73a5G54g27shazC
c9gYW9Uaqt1gc3SgoQz62P2mwNTeaDZK+ViG1aFomZhDeLJxhedDQ9jLFBfX0K5vB8VBHBLW1Tl2
sm8EDT/AWgLfNNSvnVwiTy2Jxa1pT6JJoQFqzRq2X7upw/SYFoTyohnZNpTq38Iwq1fmWD82AreV
h9JpNrw9JK29FnYbi6d1qKPHqoMKoUqUH6kxZXjz5mvjjFYgPWS5EQLolW1MO10rboao4lPoFJfZ
meKV0NWLU1f7IYwewo5RP6up0sUwPFo7anaQAcrOyxoyj0S2jZXEBXiHtUnNULxYPCaCuGwBxEY1
FLal5Smz4q1ee0eIfUsuWGkEU9Wmfu5qHUI35TxW1hRIQ6NVV6Kq3aMevDEie/il+v6fqxX+4e7/
X3XZ//Ct/vllv/2//9V9FV//3dppMb/+pg9d4DyoQHViCehFqCV+u+oZCi3THoe6zuHa/v2qJ/uQ
bpvWkeUTmJmfW3F3uepxr7MjwiLDuvjfuerptv/pqmdCZJIjzA9g6It44R+uejPvw2JoHM/PDSdo
xes4n0S7sTuYZK6fuIvplB37JxfFSlbhIlf24fsKBy6F4vleSm/JSDWe97VSblVVebDCqGZ7wLEr
sZuFLMRtWB6pVjz1iXHqjM9u1uBZFY29iWtOu0ggqyyww6fWPS3hu2W1rFWcl7TRmGXuO9uB8Bd9
hkKLVrX1hE0GW25Q1kxmQzvoQuGTsMqaJ/K9Ml8JTKg1D54Y8U4WhKor6rUayLFafnDdlIcE9nEP
wT8240ujE4/A78dWBX4T2ncr3zVTBIpKTh9h5h4iTu3Krd9l1r32Hri9eKd4WMzsCPRXeSuifs8m
dzvl5ZucOTDqyvc84oMzcZjZ0cUG4gcbdX7PoqrXwVtpmp9ZTyYQGjvdpoKmdNTXYxz7rroLlfs8
V48Jf6fp7VUrwWe0Pe4R0iQBCjcWpVU3qOsxqSUCR9MnIDGoesNPpnbfQDBtZi3bVG60bVv4kfk5
E/3DxA3r9rV3KNQccFxt3Btu/aDb1XTf9/KEfGt+YRxzzVHdCYPqCB3ZsmtTdWqFPsC1mYs7EZ56
86YWpxrVfDikF16IIGOBo8yIZN370ap8BtQH2Rv7PHyOnAElAMhtOR67wvnGJhxGjbQI/1UoLZpN
Z897AWhtlq8J+j11BnSycHNyzryneUJvh8BqKMZNp9nduk7sfvVZuzSeAwuAb50Rgxq7QAJAEuAE
Xh4QgWFQgtyNY5C19aoTb2oNYMiWd2l8jrJbp2amicByyMB657tWIC+1T06XnBXCLwTks0Q0h3GR
cXbYLvX8ikf5PJZRy2fqqW4ems5C4NZyTN90UrlIL+icNDAB9a0Grq65v0ksfVVUByNSAq3MDqqd
wOREPqoL89UTpNd3lXvxEhnU7WM6v7WJsRqji2F9U2vTT8bpUDSngRUUGqeFVlaC/w9KHYt7NQzW
jWQfhYhleE9MfYr35dDphPemShEkwtWPsk6dCgaNl8Bes8oQtQ0r0duharz2oBHaUigthnfdQXJK
avyBEAOVW40dEtmFQZMemvrGEU+9feLd8S38J8qdrV9kHLTkDMLDNBr2G/mXhtV2wKA5HGJCNyvr
hcn2ZnhJdRNn7NlR9w7apNhcmdFrnTy7zoOFRNyKkJtnh9G5RzzpqpwipzmZwNTFvjr4QvlUnGNr
fO9KHLTROnSxSDf3Wu2sQM3asbXCQROx9VX5jMn+yYluFGc/4Yyei0uhfBvSm5p6ZdZvjO6Q1PnG
ctb8UHP3kg137nALJM+vp8/UCgCpc5xusKg6jJwyeZ/orJpO6LN4gB40XQeZdBczl5iA5IDYwq66
VdkfylRbOQtfEchrBkw8vUta6Br6M0wrNb3r46sjsMH0j67xIaIYTdTzEhMz3uvxKz5aPTvFQJTM
nSMvPaqXju106650qa0NN9DJyzTGvZbuoRH4wg0K90atXxwyvagG6uk5J0bduh9J4YoiCucbOOiq
/RYT8e6AD7C3snitvKcGc2v4FWGm5x0uqkej4lk4m8pbDjqJxbNmfoYuDu690pf7HHBvNPWrLNpr
1W3jwpa/pNpORpR7PN9q/I4D2PXQTDecLcpb3YdBVW5T6ENx8VjNMsiMa84hXbyTgyH6I9wTd8x2
CjmG9CH8TnBPC+cLcc9tqcQIsrDcCu2kJdm6QM09i/dIKlupgbINV1Ayw/l1aHc54ZYDHh/Nu8yw
nziViQw3juygV5F6radilRv7lkefgD6nb/3arECyHzsXtJAISLNdFQOML+Q/WRcUJOiUJU4be2vg
pM/7L1Znq0Yr7mbli0oQNcQqREEbKxyv/NvxwyR26VztKwOCfxeU3RQYyl1i/RpF9J9QGf3wlvx5
ZbTjdf36U0vwjy/+vSICHmIvww+8wT9Kjl8rIiQ6uuosCh2qVwogxiK/LyeWdBSLPAdmurgaqVN+
H36g2qQnQ4SpEcOn//9Fbtg283p8sfxrtLF/zML4Hdk4EPiCUxYjir0exu4Xysyfzlh+2Tf8NNNj
xsLK0NMXsacDsO+PEBOB6H2ekt7yZQJp1NUyF05HhzCuUorD5EWIY3RUb5HKc+FUOulR9bjN8oa0
YK7Wobt1q/QONMBTlFfPWGrXll4GyBHvtH4+KSr7BUP/Hs/DRznVz02KmFjYtrIzBet0LwFVN1F5
YkgzH3IR1kEXOx/eFD96I6DiIVT6DajNTdQp2crqk+tUJe+9WX/SSWwHa9hWOlc0g5a3sBDmR9s2
HN0aujm4F0CumdR247urTndWFlpg5PrzXIwY/ocCbGgr3/La/JiSeNvKoeWUldF5AaGWqptxvdTo
TDE0ZBd95DXR7BAIeKGpqxBihDqJKxXnK5abbjWRBbGe88rkRoS3qQLelDlukEj9weKckJgm3lZb
OJ1xlFxYAsgtbp8HtYXliYOAcOfE8JhZQvoExKbAUyoE2RWUnDNA0B/LqJruSsrqWV+YofZCD3UW
jmhnUeqUSPvFwhhlb+KuuoU76iwEUjvO7juQpIWZXsKFUSq75hgVhAjVkB1mMKZdGPpTau+zzLv3
VLJKF95pPoRX5ryXIUlu3YWIWtXhg0jIZibQew77ows61VwYqmhd4kAucBvo7+0KVxIBp166hQ2y
oDYkP/oULDDD3LI2MXM87Dr8Gg0GpIXgmiws1ziGyrfQXUXbIyJJIb6Sh3c7aSFRKJREOJIO+OGb
RaMR2AWSKWsBxwKQrXJGGC5IWRnfNa2379rqKy2RNzTD/KGjvcin197YRkpXc61Bqa1La/AzdMRG
UaA/gWQbD9SIFVOHVC3fjIV2G3nivceNvm5nJhJ1T4HDJ8It4mjTAMvthop7dmYe2BC/OgDUbTTr
xYwosZKFtetlKJdHJ91Y+tjt5/Q5A8s72/rHpGgXYggIYK7uxfAdYJ70ySQhADd7j6GWA4l2gItQ
jaol8cNWOOw0o7hnoWKuCxMn7MIKNufuM1zowYqcDg04YYFdyQAvjDgKmSnAYQXwcAmAuCZXALoV
gzP0w+nCKLarJYfWuxuVLx2E8biwjPOFaqymCWUzoOMog3icdGmxx0McQQpehFzGi0yLLSyfA0Fi
Cc2Wzf0+ro25QzlsO7w9w6bUBZXM4lYaxVGJGf85nQyx0CC3wd6drtsE8bfe17cuHctYo7aWlYhu
hkYnu5ohXe3W6k2a5UA0hHhZ5OYd3YfVuI+w8rGiEIWjdDySY+sOh3LB5iR5ubNgFNR4TZ2xWjGR
9kdvXo8mcuHUs/3JGY8OmiV6m4Sb2sJQM6cVH8gXTXuJ7b2ukmhQ6UGVn/P8bSKIF997grEr6cNh
3TmYhXNU4GlYST+qdSJ/a+BiVUU2ddpvSmG4qzLxXkazfRgbPsoJCsaCgArA+oq3DGGx1jtwRKdS
XXveEWccPMeScrsZZHKKEiLexOC+RVp738NWMQXtpOy/PJW3pbSJK++aGU2jhYxv6q8gmdy4xZ7m
0PCRzkwouQoqTUyvMRD21Ug1Tq1T2f6sF74H9jTSm0s/0IPMoe8ZzclhHPWRIm/r91P1HeEDtRgV
XrtW68tcewTsEbW87go+WwkUCNzE0SZqhqDzyndDaPuU9GMdvg5FeBSjvJCOeZ2xcq0USZp3Zd3o
MJb3hbSuXq1s3cZl3qqMb7zCV+nZ2zIzAEuY+1idX+NyvESzdcQOyrFPtecW1keex3uO6DWMeKJi
+/KU5lNEg1ueHI2lXC+Y3Y19qK9K4ZrHVGDwm8d7BdBcnhu3iq5u+NGT1WABGOD414xbRCaJZd/o
ePEJwPV5ZlFqKuHem5xtRDu7TuxxXE1FhvoqXV4PpfMHsx6RWQszaGf+u8sRb7LC99P+3VI/CtN6
VemR66bxM5VhsejwEGYnwMrvtUEXMjvvjANnAPCh4jNGvY0sWmcV/o3Uh4NiN59db5A2YtKvVXYb
tKRIG9XIJhTzJT/fkluN/96QWyV8rnu2qrNlnTprpN/Rp7cuM3VGp36TiLWWNx+ESa7SyTmOaGDn
Eqx3rfZXHSifBrC6GRkxtq2Gaa865IAWNL3m7SflSSkrxa+04VZGXbYeMV/yT5aaPyoaR061tIgG
Pw4muf9T/0Z0tkO87157cvQPUoIAW43WxyDjTZE4v+gj/hMqU8RVf7Wg271/lH9amP742t+2cgYS
EcSp6LmI/Fm4D7+N6vAJ2fYPcxajsiWI5++FKX5t00ZzyxhPt6Df/VSYIqhBOK5Sx6LRY7D4b6lm
sJT986iOopRh4SLrQZL+BzlHZzCEM0LT89FMLIGE0t4r8cBDkuzD0OOcz/1SjkHKqKbvgGHcacXJ
q0/Nknc1fyegK7MeW2UnKIn0AHPGyLwsM1Ii2b2jTPf1IhKV92Z7zMI7Ow43vSPZ8rTQH4noqmCq
3QmVJ08wjhYOrNbDhFLWbc5Rel+Oziq1HyoCTUJMobN9SKc3dD4rZdwMIFW9DTumLHxwGukn8rmZ
12n15SkVpiMWGpdOkloQBzwJgTMrfm6Dhe2JX070PUQIj4AYtlYxfV/a+bn53Foby7q4MLSGehHE
w70PyowO/32gtU7gS+b2OUQcD2y3bjFQ9vs0uxPGQ4+e2jVflltWrdbxMG1S7rEE1FoRshvIdnYd
B6n6CcEXJqDpvtVaya4NuBshKPK2NwqWOG/WNPgKhpZlOpobLT07xmzQwS6uoWcjvmJUewRfdsB6
E7XKI9sMP5Vy25Kb4lESJYxedMVYDe1NBJQWvpzDwM12wODKY+N817GpjBRio7ZPpvM4kEZDOK1Y
6q9XLTtV4aNT38/a90a5iwZ3HbsksW5CxfDH+YM+vm6Sbaqi/aQqlm9tAZdjPnvFw+DeOfo3xpd0
GWIdZ7M812W9xL5U2eSno8iOMAnqPXblSq4q164e8ryd76qSyUvMft/djoj2Bt+pSw2rGcoRZIPp
9ylmqFKjyCCN/Mrtv44qfSMI/7a7oOYSL7WdIKi1xYXlOYGcOsY+J5UwIDf83uLobflIhIsmcXpM
xvwmVvTVKHUExmhybdwy6Z5GoVsTQHJK+q3lAHkO5Tkn9q40UNl0XlAqZ7NEyGUd1VYcRThNW/I+
+hdzjhy/nUcX/3b+xocqXFA7AqjBtaM3QNXCM0MzVHzIst/asvle2oSjTCzLuBx0avOto+Sxge1r
IqGls3mt9jZQ77olK6a/CdEVx97JhkyoVd5xWj6xHmBAoxCQAfsi3owWmo0+iviMWSUv1+RMWxAM
bKZscK9hyuNj6NsFO8jls1GGOyMz18y2ZITEGxq1k3u+au08llyOJU5T9JUpDGVpfZLRXZu19NPm
QaSHUk/OHvesUSHs4jpWCAWzqWuIzY25criLdt4A+40PbaifdZn6CdazFNBdfBi1R2II20V0r+MS
K4LBOy7kw7n5BG6DycKk4No2+gljE6BphcZUNY8GaYGMnEN5HEIs7EDYojXliTBZgB1V5xSaQae+
JCm+JmWb42yrWeHbHEq+TXPX3YjGXffK+zAy6mntrdAjojcEhfa3lBibusUONopd3X8fxTZLn7uc
moxgpshagDjjMWmu1FIx+gSxq+BTewASSixdkfZotgTC0raM5X7qpk8GnLPMLgaFVogdmSk1qfF+
VPE5lgYDwDBQs3nfpc9o1vzUTa75qLz2ubnS4NvON6O+G8H5ECa80uTBdUhrHpObymLUhTWOKn7M
yiOj6K0e+qXdbsgbWWXpzZQySi/xsenHof2Uydto7Rnint0iWWs9vHTWFE4S3qWI5b3wxjAGBmED
WnFMKl1x8ShMEru768PndMSPUk0V/2Nu+u6u4eHs21MkAN4z7G2ulm5eFJbymqE9Fo37gbvnAGAq
cJvm0cqfKj07ogqCwGE+hiX17eCJnTmp2kqvUz6z4o1oN/yY8xaX8xxMccUZDBzITO4JuFrPFGYl
bE3r2nWvMzEnMrxVjLMCR2H2tgZWPGvsXlRwIBRT4jSm4J/Ifgx9pYYzFOsl7RkR1zMMJE4CDVqY
8TpmSgAipIUe4dziPzXGU8NIPAVGWIY3QwVKPxPP9UwsVQH0AjHic+XVyEaUjQnevwg19xB209v/
sL7pf+/OEorUX9c/0fey+Qtv9PLlv5VACH6WDBGXCRhig5+FSUzFFhk5klbWiBoKz19LIFslDoNQ
ZkdD4bmo2amb/j6b89AsUReBuSPJZyEF/DvbSkqnP5ZADtMypG6OCscb4dQftpXqYGb5OJTxWskg
cLGXV2mHam3dRliTZ30nDLYh+ki7kRTYM5MphKQUvTR2dacY8SfJ6muXb8ISq6A50IyLrvA8qU4X
+7Z9AUgTjIyp2rrKMY+W31NHPxWoqHzbjV7anKGxQkzzKq3NW0Bebwm8Vt/KDey0snIeYm8+Tp0S
+50dEeqT7LtEO7J1vyul+eVCZNIbcoQggafwGsLY2LoT/5CvtLnDMwejgclV7JJUBVAvVbexI5Nz
5SD/uemjEcJTY2JF2AAgoLGptLm5m6omKtaq07DiV1S3R0syxiz+I2+cPIL2JiRVVt99FmAldDEm
69TFlTQ34XtHgMJa7zAIC46RAi0YWJZsirdiyvo3GYHcDLQcXGcVd9sozE+ZCY8rs5UBl0x5bYej
mY72bp4kpqKK+YmdHYqcAlLFJNWSQsj85H5k5ZoWT8vgq0/kmkf2pLX2SydGCKnf58Z90IdxhT8L
EBFxG2u9SAJBdu3i8rWSDJMOGFiMCbWd31RIWEK2Hgnu5rwfw/c66aY7NFjGXmlrfG2cFs44KTfR
4K06+JESoVfJ5kbIukXf3aIQ6sEiEhVQP8LWYqZaW+yrnNs+MxL4xb3ri4bpXpJN5VpNtHNaTSQJ
hs1Zj9Jt2WCtKqWQ20j0QUVJK3WHdQhRBO4wPDeZfLYw+YC6M9yHXs2dj7KOn0LQwsccZs9UqFfN
7o+KpByzDdkdmD721a5kDat744vXLBH16m1rfVVRs3ESa98n3wrR7zOaUwWjpEmQoT7Mwag2m0KU
sT+j4r+BLxMoYALWRMStitS8GwcuSq5cv9VUsgq6hPg/bODN2FtnOS88DsutsWxpmoLDrs4OOVGD
nWHLLRDw2Tf0bmtEHsxHiyGA0e+GpryK0pNIW4vHfIqvzAq1VRmlR/z2m5gKqsjMOqhMsEJpPTy0
ESsYt8K31lDjD56V/4Kv/I/oUh1Os7/Yn7xnWfvx1UR/flCby3f49aC2/rZYNZgLY/nyMCIjBv21
VzVxeOA5oldlJ0Jv+pOC1PsbZyc7ElYPKmfxzwe1S6+K4sQ1HUhNyEv+Pd/Rv3Azo0dFmu4sWBic
TH84qKM0zu16yGEbGNlw47oFtBZVPel1XIGMVsRJtvGFBE+O4qp+6EgUOcjisWEcCV0x2dCLEvQ6
Mno01WraEZ4mtkXhqjcDzsgVDIRj1Qh1pUwM+idDNx4HpYqAWChy49rhofZIJuvKGzm1KEyx+u4m
UJjnMhQ21ObKH2wMTrox2Vim55dOgZGOYVCJdjwdV32wP5WQArepEnEvwnJLaX0V1jzfAd5zfLJB
nqa2eHSoW7wEvtAAIPYgI/nkMWWlhToBjzrxWtO/zLC5JLsRRcnio5nXb9GUik8dbXw0475K210h
TfgDsXc2q/a1TEp5KEZivVOBkTrfhjOYYmD1h9LLyWav4mNbOxdPcDRVblUEREF8tImnEF7Emjqy
tNNkw3vX+OXhsOcFOgf5ZcWde3W5XbLMtJjBs5TXk2xeDekE9SGT+2msrlgYMX/l9YEw0n6jAcYn
pcjA70i2JSx0jN4MqmhJ0jY6EwkT+Wl3Qtt7bJkKu4QDEgBHpnfkx8DWme0R++bZ4alN4vcKPvsI
PV42Dv/lPKs7M4gd516MLqwsb9u7zRYML1dBLp4Hx3y1gMYTSXEaoMlPZbi2TADjKdk/U6S/9HDp
K9Su6pA4DzP0ephtDSETzmYC6rAx2L+ES/ZrqikQ/YHca9Z9F4crjV+OHDYOwh6Evmn1Gvv2Zkc+
H0ZtUPuEI93nFukSeqJnKwfvNk27ussLZnUA/B1X3apNzJAUtD9RNLQe82kC+W85A7coi2u4mSUj
5wzxJ3Axj/i7qJAnE/pFQaKAawIFNZ5HcVVd9v7IMfBT33tV9TUrnKjeZzKPMkAffHHIL1iCFC4x
TGqzYCYIEg/NPQtBx7zkvf2qAbPugVprenlxmvCqyDwYU/upzT/ndGAOTTwNgGx9DGFY2IcBQY9f
eka2sR1z8Dtg25EShtvIA3yNkDbZV8mori2jYDGFFyeAqe5sCgMFdqP4Fk4plL1njQRQI6N7m0iR
6tgUYX7kvVTHp5FwdKGV1PwedDyTsmJVDeYuaTVl7cZ0srX9YhXixLThw5qqbK2G3qGvaRtmGybq
XCmbsJyidJ2OUbzVCG2CafU8F8axy/DpGlkOVGTcTIxfAnIxHzyvfqqa8MzUfNXaWCB6xjwaEbNz
tx0dE72ZzY4nUea3Oub3as0oww2Ttn6MajNqdcsf3Uh5Z67Bb6amx1jgeZ75mipCaDvF+IUGTDVW
OBNH0B2isAERk87nuHSfJSsmxZvOTR99TkYWVBpJ8zijV0pcvY0KDiub7LOJ0ZQaVoSJRn6BlNrT
abFq9aV3y82QEa5kVsAVk9Lh5SfCuSsdbVvPWLOQTu0qSIIdPLJIY7hnxmHADi1I63a81NHT3MvA
wVJtuWz8KPIU3eLKzVQ8Qqu58k5NTahsKnsryLVFRtFlOoyIakSFXAyI9gcmWLqCGs2KCWfSxDLq
jvqbOeEWh1lqAo5N8wcNRdE6zZr0nM9yn+tjFkCSFcc0m1/JM42oUBUXbVN3zEbxGWXhs9kUpxor
m0Mk26D3D3BUqHRK5bmg5G716l4lksJLBT9r6H11c7exB77zoBx73QPpoFFIR2x740KSbpBtEqdQ
blPS0RgIhiqjoNnpzuZkfNeiTF8R0TRyui6Lh2Qintgjk6KNd32WffCtu9WPe/g/oeawdIbI/03N
0b2L9xw2w5/XHT++y691B+lKUEow1nlMokGn/z4jt/+G+MLFhYLnbmFn/TQj9/5mg0IFPoq51IWv
xeT69wbRxD7lqRpCK2pMXNJ/cKr8lXNF/4Gc+0dVhWrAhSdhEZS65fz48598htU44UjzSqKkI0Oe
yD4g+kVyjRRjMd+HqnnTVuLOE95bn6nHMQGS4DXlQ5Omu84OSWhqp32cht9gHuLkikGVskfcKhG5
wJ6AilVlTqCYT1UOCCVWbvNWAQRZftqsj+Pevnd6ciSwePQoXBUuACMc7xsYzqiyyy5de5CRZfs4
6QjsuSJGJn7halIfKsLM3f1onGW0yWLSCFG4o4xjRqnjZCOcTyqrNsWe50WkiGfJKvJaLBNcN8zF
Nz0Butmdpa9NwONybtcGSA6PmdgsLxFuFXZz3625JvE5hbd+RZIDcaV5yDoiNzI2fwZgKxM1fp7G
O6FEwKky+lmAMMuU09G3ffStSiZUpIzgZHjowlOsE0jHr8i5AN0DWYd6CovkWSnuWru/x4931sit
14C4Gl9KsqAcd0YBgIuZ0/DUhrcxU6/S3iCl01GutVSD9K17eqwpqAixYy9Q+EqYfRsiyZ7fZsbt
SBiojj+0A82G2yJTHb/IhKwDNMk6VA4KgBbFV8I21XqLTW5nuQ1NJp5s8Tv9i+RBXsBji/JnleCO
aR195QzEdmPn3OsTejdFxoJqyiq2tkqEOPgZOFnDqxOf+oz0PKMbNibF3JC/lbL00/JmjJ7N7kIa
zl3bvAwCHQGV7eRVvtE0gEfyjSOQbCaWb8rog+mmDdCzTgGe5JeSNaRTfKu5KQx12DURgdAeG09D
nSXs10lfJZShqssvbDKnFbNAVWiV68ZGx4JPh2hDd1UJNVxjoDjj02diwTU0aNA+vWxtaS9q8grR
J2Egip7yJkNJ6znGXs9odMvxHEsAY45NXPRQfW9n5arbT7p7QQ+FpcTZlCofPkEwC2Hgoee9N563
rtz5Wjik8Ayp4ksDclthKPeWTK+9+qgKEcR2/exke9U6kl25ddNhE0eL6Dpom7sZ9aQ5YzYpFa0J
hih6SNxJ3SAlQEOgCMSe7uckGSfgTFUZK8crXU0/mpRiQi31RzVJox3Qsm41NhpNbdPsicnW1wpt
qUat4bS4Xd1p0zcqWnBh4L+1VeKBHEa3tv0RgW5FvvDKvbCxJnfbRkE0ShcdNkGUZag5PiCSZN3F
wOHUaT4YGlMAz+2fk/hz0OS8kb0YAtUUD8IQm59O23/htOOw/NnXiQaM4xDOH40d3RgjNP78p9MK
6G0zZ4os19J4LRIgxiSJpy//ObfXwj7889vrVP4FopsV6U+9MstSOmJ64V94G7/1ysbfrIWOgBSR
na6u4nP8+0xT+5uNYWOBQao/98nMOmEg8L4BUYC7+m/eV//8/psknNgU88gNTcdd/vyn97+gFDMo
hMv10Hj6Mw/eFauze5pH0ux/emX+xSeNJv6fPmswCPiwQT9b7KPGHzydbDv6wXRRHphmheMwkznd
gfCm+raLOtbEEV+22MDZDRGIMwRiHnN9206y7fbhzKY3HyyuAGHP+kcZLwfiXKeIeAn+yPc5bQQD
xO+LcYFZpRu4HNQl9vtId5959j9YdmxENwiGU3C3Gb5WUbzBHBn5TFU/2tjDHmcmj9o8vsxIZ/K4
HFZJHN5qXb4rJ815izuWV5O7oAvr+JoayrYu7Z2Ynt3sPdIKgFT5cbDJva0uU8vcQNOi76qst1K1
X+MKpDDhYZSuPPLK82DoN61LAV7E64jrNh2LfWaNh/9H3pslx2100dYTunCgSzSvBVTPrthKekFI
IoW+S/QY2J3AP7F/gdYnk5RNhe6rnhxhm0QRBWSePGfvtedW2wR2dLQ7qdBu66hSI9WInhKraa7h
8tbOvqyJUdyWWt+Yx6AeoZBr0SKoHqXd0spt01JysFPUvVA090EAqb7jmN09ZBK9IwkzMmbEq2wM
re8IJOusHj1zqt42pMNDwgwTOmdk2GV+E0h5RqxxsRr6rBgPrVStCzPpBWpAR6ndVaQO/d0UjtOX
ENn71k0TAkmVxC2LDVEtSQl2YoSBnIVJZu2LbnTHNYSvZjjqdoLGvkvj8aFOMCToY1tTWrsAklZ6
W/XXRi4AmaWmA+arzMecVq/gRk2OyihUOjRFrvp5QEo/NVHipbXcTm3zhfs3r6LOoG8opvmoTujE
504utUa7azsXpGVQHzRTMukyVMWrhQoNmriMrlaCnWuAhlrM3dahTmOLSZZWinhdDqE676qEB3dl
M/q07tswilHyRL2VbhqXigajP4GQZMRiUjDCW9KZ52RVR7oyeTmRxZ91ESdHiyIs5qGq6XOWde5s
rHBA2u+W0ngKXAcVHT5C9xZkg1at0b2OTM7M/CxMq/TOwB3VY7Pv9okSJue/eC3fOPuJAQcfaBuL
2xoeC7OV1yvASM89kW6YUbR9rc3bQvEc/ZE5Q1J+bUmkxXYygwSM4/rPOdPQUXxxkxfX/3fH/sXn
HDf/7vkw8//9319Z9Jbf8v1Mg+cen53JGQSUFs1KvqQfuh+4DqCt0YM7JmGvP/YHAaeJxiv/lsmX
ypbw6kijChBOLOwqMEfatL9zpFmkRa9rBMZqxOqA+LDYxdy3e4TZBfXgRrg/AJnetN1ogJyrgLr4
mGtMZ0cAQuepaiYuzN5S8WyxoXm2W5e7PjQ1MqbD8t60GkYCUz23R0bx/cpVhmqbkoGHZtGE85YS
2MO/vOznrx2A2MW31+XxmWjmc1OciTx4LPLuMTf7bF8Wxi4rAvRoLrGF6Nu9VvbQ2N0tybdeZasY
jYt1xEAcLfWNhSF/VSs1BiPpmWp9kVO5BhKC3KTvHKvwUj24ShfJ6UCrBtkFFf08jWLbzS6Cx9TJ
5CYMZwV6WofOcIUWdTGG5ImF3GZyB8XXw3mA2ooU5A96QRwexv8um3afi7gI/9uqwRn+x5vh/LXk
JWOtsAV+BRioP94MmyBYkqV4Z8D5PGvb/lc68Wo8exrAa9MJ0Hm1/jntM2VABkefgJYCWbHgVH/j
tM+I4+WbwcvFoglIjYRoqifdXP77i+ppjELQC65J5HeUtSikEXA0KvZO1DNQd/u0PU724l4nVXz7
4ob9SzXFX/Dmyg6IDur25S/h7X+zancZjySSztavdKLPoilPHww1sP5mtf+nR+RNdbgsHnA4NGDk
yBE5I7yp2CpF75kkIFzpGHHfcBQ6FlNMEAGhFskvysNlrv/TXwTEBhTJM5JrGTS9vJdOIArapAo6
rC7XTrVRZZ/MLCuROBfWpaIq2cZU7gl/ODE+ApxFWbGNnfaxB1hZe8lcSkT+JlpCNaARsrEyV1xU
wi1gBxW2fiVCLLzeIJPwiEc6Y1Jh9hzbFakc0rIN17klM3PD1AbFVVhlt3WnVDZxUdgQJqcwEexD
OFDqGLNrlafBCca3/k04WcUxftDzz7OetIk3AQu1VnFrHOx+GLNdNXMg1uyx39rSTFfDWF6C2bBv
SpVm42A1ipeqhYKgp1cOY20Ph17X6pMSaf2XBp2QY3Tzpdri+e2KTv9G+YxeK9QH+diLoDuXsaH7
XW2oGVr/yd2TbOH+Iqvvefd/0c16fgKWB4D3DNMJ4+nX3wrzGcQzhtL4M4QVPALYQDrHutND2wZ4
ARWedPBGua6liiVVGUyin+optfH3KGgTmyY+p7Ha37//8C+P3U8fyoAmuPAL6bCxJrx8VKYmk40G
6cXPVWc8zRB/1hMLs29lQr3U3NDy2iL6nqb5n+/C8vz9dFHajUvqu8WM8s08MRKKYypKjw4wgzqo
YBD35Bh8TXpEYJWFJeb/4W9kgWO71bVFEfP6b5SZNYqinLlcrURr15m1xVmOybixhZdaLkOxSKu8
9y/6099oiWV/ZzhLE5Uj4ZtkRtLr3IARU+PD20gfC0WMu464VS/gbMuGbIa/+CN/Wl+W6/FO2dAm
yeZelv2XX2RcWGbR9rzzY6/3F1ErNQrnztxXDsL39/+0Z9Tcq+/PgvdHZ5j6isfm+aT98lqytBTG
CZAtkjFsCQgiVOOWuReJZPpqtNMLbEfEDKvNtO0LVzlFyHKuiRUqWSRQRsY6Sg/c62BgCGhuk2tl
NClesshywIJEJSrFCZv92InhaTLs6he0teXhevvhKfMI6gS54HKMfn2j3GYOKACbxm9DHA2dHVqH
qisKxCVxtK9txJJOTLIU2UbDrirtXwUO/vTCce/YgxeYHbWosxAkXt47OG1CazF0+4XbwQ7RqjPu
5aXRmuWREVx0DKDKn97/vv7l0UBTQOGJUICQRffNdtACEw21DuD9XCjMQGfaoR2vBEcoY/7FU/9v
l6KPby9RF0wI3l6qtq0pURQUwKTxzX5oSbIK2mk+E0Td/eopXO7U2y/y5bXe7KhOwgAzJs2PsWTP
FAlj5qbOqvCs6IYnwpHrXSjUxUVieSrg7lUZ9Bp0meomqIMlMpgEWLr9m0RLb52sfnQV1UcxgxRe
5DeoUU1OnLjaZar+4kXVlnX+vc/9ptIpO022LtulnyttsJH28LG2I+O8s2FfxeOg3jdoe/wqEbaX
T0m/c/TFcpS26MSZDftay4C4QQH2i69uKf9+/lzLO72gHXVHvFmxRAV5J1xSsmTmlrsYnfLZ3FfK
Our06THuZLeKpa0eMo2Iw6D+YvZtyYRijLbvP60/FYKsmKwriFdgbaoUg69fkNJxZdLDAiOnPphO
kSVoIEE2QBKbiW0MZ9AP4yBDcI7O/v0rL4yWN3fAWgQ4CCWhu1C7vLkDdRCiiAqrhogQm9ySAWNX
FSc72iTIw9LmmDjaLqsiGN5dX/oE7Erk+Kh8C8MZrhJ9Ire8X5QitZpdoJlBjTzpsAJmECaDEwm/
xyfESLZQd5Mi8gqv4fSN/AqVta7vbiQY6nUXknISJF3zJS0hTdgjov5eqbeWVmDD0vrp3miSHFoF
vXKocONG6UAepQaqmLxz5837d+R5NXr9rCIcpfIXRC2w5r81UOM0pH84yNaHpDId9RneMGGZSMpo
4DFPV2E1JggLZ+s6wizghuaAoHy0xC42pP6LB/Tfvh2atOyl2HfQVSzv1YsTgk1TqwrDriUSxLD2
rdJ/hEMZouZmwoxxR4NzFd6VVkzUebp/vg9/wtDYFKyL/31+PO+K9Onxc/bf8+LnX/C9t6L9tbyT
7JomadOqMPnV33srGiAjIi94eYTJEWpx9P/jqXK0ZavF7f9WpbZMkOm8YKdyaJz91vnR/Gnrofcv
aPEjTeaktTRqXj0eoZHrzRDlAs8gvEOgaobyoJp5u9bnAcuJPtQ1Dil3YhjqJgl+Wq0IGkg0ZnFT
gfRJ11hr7cVLY4mzSGlCa2OrEndHrbdADcOpWgWqgn4o76qaxLYs4ewW6ZBxzDSAS9LZqaavSGgL
ziARDeOuUrPzLNJUjOhzWX7QZqsjiKFfojSburRv9HEMrwJlGCNfysi65tWhr1NqpUTeoXaFu47Z
H3ZxkpqkB+p0aj2jSNOzYJxLYm0UDWSGGE39JKwJhdSf88AvB/h3HvinLHuS3XuB98sv+P7Aw7BA
oY48Ak42uoYFCfv9gddRX3KU54EnRYD2INXJiwee8x3/Gm+fyYGDeut/AglaMCCMdXp/zKHQdP6W
gl5bAmteblhUsXAKee3Q0C+Mz7fYiXwmJ2yuYHapJebwTY496hN7tBbuLIXD7acIzTL+4ErNp6X+
UeJ0NTk90nJTFC7C9daiO5fM+VnhZIgg5n6dTy2Kh9nBYDedzRCvJo3zEZyCyZtNMa0jTf+oZ0Ho
dXjIMIfgm9ZL7WtfNTnCsvyowFsCevtFCdSLuW4+l6MMV00/qmtSIWYvNcBEMDoDfolaUoNJn6Qf
BoekbNMG9xOSL6qa1F5dx5TWGjcywE41tpzKCwMjnZuofiJhRUVWisTcXJyPzMabxN7ZwiW8TJOX
cT8eMlM9xcWpaiEYMlbBdJatw8l5zIwa46KyykQ7fjOHImUu1CSrRpVP5hwRo1n7Wj1eAY1g62eW
sGsUtIBt2VxVLKOWJRoG1BJB05jDRhKfQsDgHs1T5jjVgIugvQtT5kcl9RvW39iDzUC0m+7sXXRj
4VxusF7S2Wius+haS/pHKauHNtTWuSnTfSB756ib90ne7WXX2d4Av0lxPlisArKwR6Ys9r7Lkye4
gnKnxc1JlQ5j1XmhDpmbzErPe52ML7QsJLqNGTHhESz0K7XSWDtciVijik/lUPcbqA35bWCU5g4d
/3zVF5bfypyBGEK0qMJd7aBDM/rsUujyZnbU8zgwr9ooNjYxGZyrtLWvY4uJkhUY2b5Iok8pcbrj
Vhe5H8yPOTqALRUJwb3YTE2tnPy+/SKkeqo61x+a9EttOgFmK4OHJ8vP+wjfZjSmt3nfhr6qplsV
vGVRG2uXRLpQrXaoXz3NGFDWpMxX6eEdGH+qG4vcI8tQPsRtfyxzBe0fEejoijN0AJzA8I79Gasi
Aw9zKff/e1XcPX2Z/t1V/b+f/b4g2n/RPUagvkB9kKMvbdrvC6L1FxAgG5QhBmp6EEuj+H/jd/Uv
FkMLkjFcQgslF8XB/xZEF0iQg1SMlWwpKJCW/0YPmZ7z2wWRX7K4sylV4f1QWrwuAkRptHLiFUX/
6iBaysV9qs3KIRanMGtvq/rjxDRZqSRwTa3DZV3OyZ5IpeJcn9v6TsISSzrjaGnzraU0971Krm5g
pyiZQoKTZuXEYoh0p8uPIrPxfJajL7o5O2aTI7xGj+W2Tx2kvSpwegc+CvifuLpC4AV8QVpPXUQP
M9Hb5jpveZdrOD5eAKF4miKGhEngJVW3Uy15gXsHxRJeTqKRe8Na6zGR3mBe8WoDvVmCdIhtWpRS
N7k1fixwuG6lM4njCLH3Y1Ha9blqzAUdZqu+4uUgbLlzuqsCfzY8tNJXogqQIJJurMtRddO60JGU
qnmcRDX4sdRvqyxxNt2iMq/ASHC+cKavjC7bDUTfyzwc5bEcMxczCzGFWg8zZ+jbT4oatnhysdRm
JqaYQRIV3o5ptU4WEKoYbBqsoAxPc+PcWZlELj7T9CBvuT/rGoHYu+pwbBWK80AvK7hMg9RdDjvG
JjWrY91H1lM+KuUXSw3D3QgpzAsbvNJFbymbVBvFTm/0bGfMqGANSHkiUj4pPQ72xLoa6mabK2l1
x9lOet10nVUgdZJQQ7APqS9bIgjVBw34bytJsu50NiDMtlthM5tXaVQhZ+iuOfjdx44++dasFY9d
CY1Fq9HGOzrS5TLDc2Wy/BW1Z+Q9ozlLXRNgjfa9X8SJk4rR3q1uNSV50ABdG/y1fhMjXdJbhdU0
1+XBtkXi23l7Vw142oVWEhhKaGYTojooUQhP3OjKHIy9VTwaRUO2OXu0gpMeOM+hVjkPk9VyTVBy
v896SeK6kPyU8QQTm7TJetuVyqnuRH2Oq1+9qhDYXdlGXl5Wwk7PlMj8OtvsdHz/O4Ae0Cl6fdzr
ivPJsB5kme9TM/04KyrGMYO9ID+bCu4VcohTZobXhVlfko99McfwBXT7oNRY7/Iuc1Y44pDAFyCR
kqAiI2M+5Yr8akuLtM6ecGnTSxXlIXeHB6NUkvWIbE532p0ss69hX/haIr+IXlyUNuF5qD8RKGYJ
U+PuGCXZjZU8RXN72+QwOWH3Fz7qL48Z5mwhXU4yvSalDt5J3LjBOneQHqvVPJyKoqy2ndtOW9GC
urdmdzMoqbFz3TJC8608ZFgBOgDTSUao6tCj4cwIOlDTfeXK8a6NioMY1HI1ix42QtwgBKXbd+ZO
Oo8+6EPix/4++/4JB1BQG+/vPI9P+bvar+Xnv+8+6JWBrIHfxdS6IDzYY77vPuIvxheIoWiBw4wz
lhL+n91nsavqtA5g7SIM+KccR/9FT5RZo0FL9llM9lu7z1Lzvy7HEX7hx+DqECaX48Hr3YeEilrM
Mq/8NpnsniJ7bu/GUip7PcdmotmHJtK2oVXtU7p3Wqbr3kz7xTfj+NPgNpvMTta1RnPHkIOPd5IE
8mg8p4d0qAdjI9S8940enDWv+xkY1atoBhaQw0kMaYRsCxXi/SqxxvNmyjdqOuYrvFDo+nFdODKa
Vxotx8QIxRotGMu8Yj/OLhCmMfigBIPmafrsdWNm+UzPPmuiGM+VIbh1Zsw3M7aD0eTyaWhfTI36
1QRQodXBsVENYODFEQbsijC+e3q9yiqNiGCMc/mpVeRVquLQ0iReI7MtBk6w416rxHWcTp+S1mbi
heVfQ5YZKWKFEv0O87nl9b2DXLTJnIdBpBs9M+PtUOd+k+KyUnkb4TLN+xkW+F1Ydx8iO7qPrAac
UhK414YtH/PO+Er6AuBauVCAGf1opk/kRgVKwiXYtp+scU24C5uuggWjpFNnO8YMc0r1JqAYTdut
ApydKwMrLere9NlcVA01aeEjHeK54sOm7OKF+SEHrnFse7C+VKup/eBOTQ8t2Z0PORZs5KumVZ6B
UR5uhqKMgKrgDPHHYso6hBZ8OCcZnY1NpC5FBPDWjJq/K6OdDaLfpFKvYkjxYnhgKvjF0lNsvvCP
JGyvKMrpSQKMiPubIq4IWrKC41C6l26aJgc3VcFxVf6SdhcWkZ8N0zWNnRgAqrrLnDFcWZL9a7bV
UzM/KakNizyvtmhAiJ/Xy+tqardm0c0+vp/06KgzuX+AuDgdiJKSqIs3kYkYvZ69zAEhU2Hu29SG
/ijhRodD12Oraa8yeqPEiZFuSWb0hyBz74wpe4YT4siqL5vBPG/MHmG8GFMYq6NcVxjZIuxSVxWz
iXOZKhLPFKprQIoWLWC0eZsgkmuG+RBYZHaZDJ2Xq6V8aElxLsgvGwJynYMuuExq3ShwqQXpgfKT
s+GfcRJgBors6P31WMos6YrwncS85Td8X5ENzgOLPZWxgWMsrpAfKzKtE/oSLtopZkEv1bgCyNKi
M3EMfsikK/jPgiyALKHfpZVLmhjLqP57LcHn/seL9jUHANhKEEgRY4PnxCb7ekHOgUQ2fA6O0s11
Y/dEi7b3igAT0xHZ5dQYJTUYtUPg6bw4MPeIuzOBOQ5CxQ89qR8cs5kuJywkQ0BGpXNbtp9kd+iZ
UY6FfWraOwBuiSiunfIQOtqR8fmFTdbFFMY3hgrZyN0TDAALJaWDZwYUPwFHaYiOZef4FdEcthl5
Tf/FNoKYFbO9EkmVecxXzvDSAyme18mwT7m0kZKHXhM5mX4MbfWTE1yF9kdAZrsxyB/ypCAqG+c3
OQADsoaNTNvLPkDN5fRJ/TAt5vs09+0RqcbE9jHq3cVkT/4yad/ETjWxq1iXZW65Xjm0FV7L4r6V
lbGeLZof6IJv5sT1awlzhlYGq1Lmj2rqhYJxlQTgM8U6TZvxs2mWCr0fFdVY0pL5/kVGo6d0j0W3
TOCGjyVy5SYfDjr/7DX1XtFQyFvcfA3/pLpgS74RUwFUiKyZnrmheQqS3VTDpDlU6nWqbwXLlp5O
H4U63lBfEhjKXExMfhj01Hxe3dpeG2P3aMp9OZoGXR6m0G1cn3pSdLO6ILdBv0U9u7ZyfR8M6b5r
jGRjxHKta2m6GcJwqdE3cQVZsdYL8hdGZd80qetxHN4YQu5NRrZoUi8gj20avAdOkDEPmb7V0sAF
SkytrZi7sRdng/tUisYfyaPwx0k9oIDLCYUbkequdcwPooBG3gGYxz2UjAcb107R03M76tT4Y0ma
RoAvIoD5eEsa2WpUgpVDKrxROzs79cqw8iFJwKy7VwFjdDOauXoHlGhfidjPNNS8fUUWNK2zEFh6
PPMlwVys5/OsME4SOHWZi8OAkDrXqwMVcGLEF9KGJK0116qZMIGSWoaCd1NDtYy7J8aqK3J4GnsX
1d+s4WEsIg+WBa7L+sqULYtygyurQLyHU2v8lnTYlufyQiMOZCZ0J42I1s1xINX9g5X2F27u16a+
1/VvQRSfgeMiwvKKHdQmQpobp6ozkvPI2Qejn6XAnBbQUgfEQ+T7QY6bqV2D+eOA/S0zPjiLURdq
EAjObBqvWfyrbQZ+49Sqbrd2DGXehO6jORte021jzFSSViSmKPIuj5F2a7hsr8aH0FEwkIHcAHU+
8Z0lUL9jkmVIqI2uOiK52UELHp8QFGL5bdD1reruZoKU8FxVCSXZLNfSSHDnxl+NGsQDqErepgMH
MFJb/Mg5YmWaZzw5Oh3JbEHN5hrGocrKb/lf482UNLdmjbtF6t10lRZkrZmD8lkwYlhHKmwzE8zn
3nRmeafGxbprBxSVp3i8smkGWOQH1Tdun/mheVZGyPCr1GujhqkjsSJumyD41u8ItuBkbKqrFJWV
RyHgddp12Wz1qfzkdhrj3cG5HlPgpilAcnobpK+hkR6z1CEWjC5lmty67Xyuk9igOeUpbhxvqvIN
EtBNU2nnJvk9Rn8I7P5qbNzuyAG1ksVmaGc/yoctw6G1BniD+cpmMK/6HAdeY67VwSVYTxN+RlFV
N0LAquovigoUmKqU+ybv6ELwLMBp9Jg/noym3zW6fZZDbdKL7IIUvFNq9udijqjSjFMHLClzNhSr
0ABQv1aQS08i5YRaFEAGMEKDv+zFTSI7LHj1V1nSfBwEz34ZrosiRIm0n42HSA23RWVbBDKnJ5R2
HFo/19V2DLVtDP5tqABavthmr/7elV4GdbHrvTk8AGzQljEr7StgEJxgXo43DTc0YN3QuSyJpS54
d2Hl24o8Tsbd+xfS3kzK2BVfX+nNpKyf0jiIZ64EF3nNKuXQkI14f2fA9dUjTJXzoTFv6E11arKr
0NPN2ewhR5v6p/c/yU/jizcfZPmgLya66Dd0J8Gl5ukj3ObkHEd8xntO4OHKUfLVJNbvX+9Xt3jp
Hr64XtznYN1ynVRuJfDIONpoXG2GtgLbdPP+pX71py3//cWlCvgs/VByKVuhewi1nsixWrLww/UP
o+ZSS769f8Gls/m61Hn9pS5/+4sL1m3V2eVyQVxxgG5pzg1XEYEvuAgPc7h7vtif0I5gZvbixv5s
OEjeoYsuP/q97jUXrxntapeDoaEvzK3vjQjjL0xZkLWwZzH1Jnn3RyOCuhfXgYmMHreiu6hb/mmD
LyUx9TBKLMpzCDC/1Qb/6VGg5GUGrttM4hlaLu32l4+CROZlxpGm8FqRop6S9p6x8sMo6EEsVOpR
i/GEdubqxX36l/Xrb3HX60eQOv+5ma/Rn+G+vL5uW89lVXYxlAmcLqFjbCPwjzEYyCJW7/IRBsHM
Ju2yt3ybQUZCNJjqzutDlxdE8cOJ8pxx9+wxIQf85EHI3WhiZCLnXAc1TMq2cjeiKL5NC63Sqhdw
pVKmxpZ8iJgjbyESFnB5BwvShPcxjgXBp4DK6dBq6WckgcXjQFKfXE1DSVWRFSWOsFgcK23s1iKB
pF8Y46VKsHXWY2JGClxP0kOORzBfet9bCTWaWp47I9tIOJWbWoqNNYx3QTjudFgionwEf3GRZ1Q2
pet3VJCY7piYQmTniEtQXMzRWfcLAos6EI1WBoRjcBTfYisaJ7Pc90pReM1EbaXauIPtfh9oGcVo
M66zeNpWlviMn4IKvaHLGUhwjWgFCBtKAgPspgaJC9fZw+jiyA4ZJGDsJT52HssVni48y4uXtvDy
dldU6apEt5TQNKnS7dBN3sQO3FXjaoL2WqVUDzVgQEOFRRYXQUQlIM4Z/VZe2z/ZwWxvkSc/CQPw
ftOA86pXRnGdNMQ9LmeM5rxIs4vYBN9c90fzGSLYbut25wB46YxvtHX3soL6ccbYCkghDeqCaJnq
DJWIJ6wH07ycGGxGAu3geLCc/HwwRtDdqqcH3YqWDoDT6oOZF5ssgSJIPO84ODxpzgxXNh1AcybG
TTh+w2xCnAgssDgQO0Uhjmb0J/W6iOnqS33aLdzWRHE5cehXTIoPMJ7LGQSa5/ruU1A1W6VSDq2p
bYvprNJHSFmYtCd7o0fkNtEgD12e4sqCGuaSxQ5IJcSA6SuWl+nyAjGXr2vdbqpSmm0xsYoJYP06
ouFGx90lJAIH/URqQg9Bss9oM1tEwqzjrPOZ01y05rA2kodoZogcZrtc6Ejml7NDtImIX6cLZOmP
SEbWriIvW82OnlDAM0D2C7jSCrk+iC4Xl3U+PLrmJqzXme7u4rBbheBsyb+iEz+mT4ImvRLhmZyA
90tI/kUD0lvRI5KngB5k3bqtqb3VC+LyPD0e1731CWeSn9FpFAZs38oA6TibZ7FenYXaQUkYxs/Z
GgeSuMoFPHCDdaZxbl0uNOjZZ+LK94mR3xcRwV3JfD3WX/roNGnXCb9V0sUy81MpTy2ECwKNtLS6
CR346qNdb2zrPso2bXSWCcjh9ldpX4bVhWNdJAWhBbuMGOy8+TQllGySb0FcpzSulDOrCHcqLBNp
3zlJcdZKCtOpJsvMCT1mMB8AoFDB8zq3OAAsPFUlmaay2ppQQ2PtKxX6zpnP2vrzqG3XcFEr+8rO
1xQSu4Tul+Bva5wZ0+S4LRfCndH6fPiyTL0A9l/RCOZ3RzI2EAF9qa36sbYBFhhfrPCLwQHVgO4L
EUu3mCMCJGUJAk57UTmcKkXhF2q3xtlLrDboOI1POI77TK1PcSnRLMAlahUGNLq8Flb/raojjszq
jpPQmRQxQQCu72ijH0Y4uVQIsEa5mUulOHZt6wmpNNsEssuoIdmWIfOfcCHtMrk4i0DvGuW1qV4I
avAQyFRuwkwA02uC61Vyxkj2+bBQfEtn1wH1/T+2HAJNsTIsGESszKmzm8zZ01ioRHweT9af03sT
i4DynSl8+Qu0Jz/9vf5g2k5HC2wL8kzwLEtH7sccXlvyczDIa/yDVOIfBchid8fmRdPNXBS+TPF/
FCD8J0NQ0ViQXXhCflOL93di+etSACGtaqg2jTxmIc9z+hfV6GSMQzpovfQRtTWwvG3N16Rt+E45
BDfx0l4bh/pI6my00l3aOmpsp4eIQ+SQlMwaYuNpzBlsduq0UQvi0Ahi2aT1huH7yIw4PBidZ9OP
snPLY30WVWCRiqvs1DmyCctbThR6FdDtHoYNCuUY3UiyJrBcWQMI22ti+JA5nKCDylBrT5/UraM0
6qPFRGmFU/qRw+chTcITyNK1wZR6paUwJsdoGmiqwMAqgYSaovdzI/EHTdlGaFCmTN8UeQES197G
SUNWWXcO34OEVougBkmimwm+DAwcgXAGk5RIrB1EQZnxJbD0FrAwCWHp1+AZhTFSACTVV60okr2R
I7pd5wxcb9XSqVtPkewUTRrQ2anSxrlwkIZ9RvPIrEEhwlaLwgIv/l0cuPZKRO7OWaYSzfOAIltm
FWl6A+BEb+QqCeSh0bKLUj8QsHoTL05vTrytGp1TUNSrpnSuwWyudPsuAivcl0+VurWYhshK6cA2
MSCRTEpGJiaJST2zjFDMeNEtMlRJlvFK+zxpKZehi7WMX1Bi6h2uNGdLYqS9jikXtzJSAlx+s7s2
mzC7sya9Vf8uTf+I44qLCP2dFaN7fHzf/7n8/Pc1g0MGvAj66+gPectdXv/vawZtd5amRaooWB9w
ef5YMxb/p4PwwHbopP/N/H2h3SHLFKM7vw7qxm+Gl/5tw3q1ZuhwqBBSIiGCPkzP/vXxobCqgMBK
dnuH8qUqevOLWT4lxcc2erSQn3sOmTLsxbj+u/xeKWsmmhqd57mSB43nmrMEPWTRPk05wN9OjniU
9ftpJNfUIimORCIQkOcKPedyImucN6ULdsngztvYRNcHgGk1Ul0pRB655ZlhMFSqUjxbHCLkuDPa
tMc6FqYHq2rWbrfETRniHrUw/EDiVLUZo6SGQi2JJjj1AUcTgXeyckZEJ3cBAhsz37fV17GPz0sx
ntPm87sU+t1EFwtakIX9R/PIUmQwV35IE9CyFY6U2mXRm+KZ0MJgEZckD1Xa2WTk2Yh/RQjz6TiJ
r/iNPA3JUW5vUkGXVXx0x6uwxrdXNc6BAWNzMajdUY7xeT6X1z0wK0jAjXE90xh33OJQNzSXu9ps
DlWQf6qsdcVAdzLFXQekcgHDgr2B5kueE+RLgrkaW67mQj8pDkygsdlNjvJkj/oK7hJk9WVsUT9Z
2U2d77RIW7v2Ses9jkH+rByhK80HLeg/ub3zMCLHIebmLFEluUwqsE2t2Bsi+4B6cVMSztBeabTd
mWOvBD1TrFOnWkarQNM/xJz0VGnsckf5lkAtXVljVKwpYIlVkswoaS5dli51VVGunWjwgVZs2jna
FRxYLEcj+YLeV6h5aqVvy5jRjD4vqKaroGaSUIdsK2BVePrCWf3SD0uKlSVaIBOC8ES2Dd8IiRPX
R7UB19Re5Cq5HE3CHckIHlXVPNqXZqRvQgfCNNGt6qFtA0hTUKeIanfXUZ91W7tv8j+nNgKb8f5K
l7XNN/n0jnD7+Tf8qI8Wf59KhUTRS4fmx1In/sLQYKoouh1bNRBs/LPU2VB4seVRORH08kzN/bHU
2X8R3IzfYcl35lf+3lySCSlL2aulDtvhQglij0S8repvGp8T5UTdQdhmqgCNxJT2uhZM5eYiAjON
0moOSHmJ7JF9v+3XdBESf3S6zs+C2d3O3VBdD5xprhIZSr9SI3Kba3SNUzCBTlXO3S6hxTkw0mmK
j3iTypOsk/yiDGt1PdbjBLWxblfqrH2RgPf2SWS2WzVz4PXYl05ino252OYTwRlqfDmbyS5BweBm
7X6wcA+m81pwUhxbTqRDFpMb2IDDBs0eGelyNgvkPrHzjLyv/5+889iS2+iy7rv84wYXvBn8E6R3
leXdBKsc4W0E7PP0M/QLfC/WGxQlkZRELa0eaiaxyExUJhBx495z9uEZ9tMkHW7rTDmFGJpxhiNA
J2OY5NSyEwTQdCUhtZaxQdtFF1ZWSbvCMs5ROQESC3nosuwaayGDmlGXvIsy7WKwU0I54uqxGp0X
PSTVznZ2CRQjbFVrzsIgdsAFw17jVE+vXumND7K9WFxCUg3sWifCuZfuA2uM/oLw7tW0lc+hjXfJ
De1bVaXVkVSlu4ymFklCLkgYbNsLK/PiU1Dq4VXZuea1AgR350aKsxZEx3OIl0jpG/DIXc2yKVRB
jimtEi0mqtAekGcz8Hlt434ftTPkQn9sZHKy7bb1Izlc2HM/SJkMSW8u1/fJvLhMvXdbTU59Wc1X
ZAu1eOB2qnY5TS4omfjF+W6Oao+1F4jSW0iw1NrBLtZanLxbt39JDZQSRXWGxLHpJpcobaXYqj1o
YRvURxvZ0YbAuozkP1FVi14a496TjH3Q3NSMpQVaICkM4qosdDCnqh7lXSLL+2BKwIkYE670frjs
u57BFeDla9HOOXAsuhr/xLGClciL9EjuAIIVEwpdXRekJAIBKdXbWJb4awwNhY16MLGyKIV6KJ28
Jq8o/RjL5KVPtH0RkZRZDNnBNlDepiziVsnG1wu+yxrEnNLYj/RRybPwCtpEMXZjLwCn79qrviQa
xizuM1oYWOsvw7QtLnKlIOJD0d/pXD4qmUoRDLKotbQns3ynp3Yqc/0MiRhIK8a8Ok42oxVBRwFT
y3x1dM5azQTNas2laNWz4PLwkE9ItcL60hgmEH65GE5DM173AvRe6WrHJGZ5H3BiE3IBbC7t0XM2
0r6YLHeVTC9J3208RrKtUgznSiME0evUdGkR/7Fyav1BHYtHx+MVkkasHIuYIae7J8npYiynihxt
PBhRnh8NE18eSQJuFZG6525SLBSmMoLGfZSpe+NGzqwTu2iMAUqYzlgW1/NGJfY7T7jlyJpDExkV
W4ynV+iLrkPVVZekXI7gWXjS2qmEz5iNH0bVnQcpsDWO70E67fp+2oVqE+0zpYMz3B+kU54GQ9WW
GRiwtAKLW470BUfwGri843BldkRZE84OGavyp6S+QS/9JqIYIjPRFRznONKlzilUUc4NUPuK8qDB
ywA93eHYMtOHyaYxnJcSLYLtbtMy+0joSiyYnT9lE6+p9vpKkonMELd8SZvuulSi+4ykgz5poePC
uMVlKWn8yOdJZreWpi4aqjtTDTaB3T3oOdHTJL48cAAp/Lia55I5gamFoe5MBLMAKYEnC2bXNphk
A1EZ+Yvd2jFg+M5TS3pKaEh9MdV36I2uWzC7DqO2RevlG2PgP4aROGK9a/dEIizDNDzD5yR1FYSW
BpoiHtxF5wYquibSkUPbExdtP//CmtpvKErW3MYKLVrrhpbU9WTVxH2zmvYW6ZFBs7YRg2i9iVkF
BZ6ObiFR0BAmzoXopw0mzj2LyyI2ybkT/SJXyDCPW0Lr0T58syn/yRRgHqH9sLPNBAJ8fdDqQQT8
MHvQpREERLKzs2n1OlZz2t+ErptsGMypE6/59yQI4ED45qP94yDqP/+NUe1LPwiPZvwWVy9ZLEcO
c4DT5Lh7////T6ObQx0zv87Xqsf8RNQd/kyOUJQx37ozTEi/Gh2jX0VXfG+/62MpQJgW0TYiuXi2
YPxW9nifTFSzeDYQs8L1tYx/pI+djW/f3xyUOy5nT5S6DKbml/tuMNW2ZjoONnxOg6akxVYmSJGP
jBBFhqucWAd910o/G2pPGHvXvZTK9OKWwUdTl+xzeW0vymKidqj6s1aW24zo2aGlze4gfJjiF1o7
NqbO/MKctOWoVJlfqTzfCAeIvSVLjbIdeY/JAS5ZlklzCg0W+0B3L1ABofBPR8YXZM1Uk4upg/nM
EDo0yGvEs0DoGtLmzo6ZlroPTIjwN8IFLmMlpDfdOiwi8dTdNyK5LEe12MVWQSR6NzTrpJu8nVVV
KNByfOVcQrkMcR/MufGEpxmlwzMc5+q7g0mDLMPcN3iA4RBq6HSbL2CeqX0RRfUW0X5adCbGNA4d
ZJ2pan3dOTXDh7hCQpUlkvwnApZSQkPhGeRLo4/mQukm1jt4eqk2DmdGDwr1ERO6qQ+uFDk374ly
krRonXLqyHk1PKLYUlvBsaCm6xh7laqspibeeml2rXjt0lHvbUEF4QYbO0touiHAsXbViIwpnRZe
/kxmNEfKz+T3gCBUkN3XZcYpsNt5Tb/NDex8JZNIbsXt1HUPuXwDlshBy3rQZp6fJV3i0NzO2TU5
cSx9ETh3vRz6Q5Hb1McmBZCL106lfspqtpcsSgmo90yIiOtQTdHExWsrS3MUZPWp1bV1rVP8VHq+
y/LhmkJ7UXDXVAT3AeLg+synlp6fI9WjaSSHUraBL83oRqZU3LTg5dJDTbYsm8Fka5jOg4ucT5cw
eguxT5uAmhusZRYLwNQK+5eXbrWOA2/Us+aqfluJdTQgP3SUdueQS81ESn3Lkqq7LEwCWan1mMSC
BWZcYivWSiWDaKVlRCAFrnBWOaqwwFSmhR4xsCN/2APS1plIZZthk/ZGdttakdzZSkydFhXHUShH
10b55JjhUSbdqaryFVqsU5GxdyFcq8iQUGI9uQmqpn7MlWB47hxxpxv2GK4GEcwde2IDF1HcPBkt
w9Yg3ztpsHZm+6ht7rQgevovxYsdW0l7RHxRemMUOFha57roys03y92f7CQ/sgeQqcDxM0CWEBDl
4jn74ZCk2dKOXVyGTM+mZU0CTlUSNdGG3HjQjgf9eUQKHRJckWfRuqs/m1V4+PklsJD+uF59dwU/
aCoMp0sZo8xXMK3qBp1kvJ36t9bdt2ygsbH9+bv9Yeucf9+ZXOjgn/+TrdOO4RLnUwZouqQvfF8N
bzR9B3FkSfibWf2frcTfvtfcJPxWIoA72IsI/ea9xuyOfAAfLvarJcXBIBi5MO4tBlhthBtJVg+o
pNa9dUuzf0PU6iKj6Hdl/fHzX/5PP2oczPgGgWh+oUJ+e0F5YPa9O/FR29kqI4KZyovkip1jXRkW
AdKA0n7+fvM5/4/f7TdvOF/QNxMKxFaDXnBGXbacgr7AwKp3Dy8qKHf9za5OSnDREm9SgkGrmlf9
a0v6LxFYf/plf/P2P9RJhlTyusBEtxSjvS2d7GCwTrWOuZjC9q6L/46d8SPc5ZeH6bf3I8Lt+18X
ZnU2Ghbvl6Cl7+uWVVguNfcpx2xdGg+zfxGhvq8H9UUtv07s/vKX/fmXS47R928epJaWlhzmltMs
SmnfJ8l01O/QZxQ9jo+/KUG1P307nPHzoIs6aM5M+varzRtD77XZIJmhKzMc0XHCsUmUtJhx0+fs
OSxOVbwOnRt2XjI0EcggiaVh0i5Y3QhZSdJxhvaiqqSXqxrVqWOn/Pn9N1/Dd3Xy/LB/c40/LC2V
4jlBMXKNZp5d493zi4aEFuG9/d/eZr4Nv7nLC0gpYyz4bVz5CuLCDu8HfBtf3uPfMF2hovrm8/yz
GrxpxveXv6HPfnmVrxW4/olSWiW0ggaizmrO63+dseifVAs7goeLCa0XPNnfKnBcD3A1qcEdE68E
jyI/+tUf/aUnCc0EmRnzhJm48o/80fNj/t1tB/wBsxv6Ujh4PB4/PInVJGOvN0sLk8EAv5q4K73c
2t3WsT8SyE/IpRYdwXxe33CoTY9dOaxtfVwbwnkJkHuzEOZb23swkIUXhPBx2aspf8lrak5ShVQd
v6lDaDVdnSAgfNlWF/Ec64vemJgwEmrHvLzRAnNcOkOB+cAp7jDDPpXIYiopaHSBTiZzCTKBtzGh
C/mA4W+xp76FaXlqkH9HzZ5D8a5tz26xQa61Neh6SYX1LAQElum2T/Nyjo54EKVRgwTq9WRrDAGB
ebiuQ6hSUTs8t2q3IYJmfq+1VrTLFBNSUDBhJqyZGKW1QTEdYuYNpbow++5uqtRHiq4NI7LHLBjI
+6LPGE75WgEe4leeu+cLDDZ5fE+u1cFN9WVsvbrjo93IxyIPEN6BefHdefaLrrcrPoosfiy4gRZF
LowG3VA33GZYM6IyW1Cg3aXWdDkqDipxLKueYm+0EDI4nsGQWHCShArfSKmiVaNGssFRKrUXOtDg
cEr4Yl8sArIsHThVUjsbQYTaXYBgkTQJGrJZSu+urEW47T15stABr6TduLtOTfaspqEPVrw8p4Nq
LaLa6u9Mqqu1EktliXLVONJXc7ddHXw4GrOibJrTw6BeJeIupm1WxfShhNhkKN4StVxFIrp2s3ij
Dw/NUN+g9NtWUfJiVG4OGdhD6iNBwNtxforzaQsQbANzY0No53bQtGVdN8+6QWfW8QgIsyH0AQNN
c4JYZH2yhn7nIPoaQJQtkiA4aMLWafuRrqHCXqQf6545gDnPfd5+NF5GF6+tWlKjzPYpDKX3rBCC
HlrPJWeaRu4U1SQJg5jIS3jFPeelsOMDsPG/Rd5Jrwh9AYg89tO+G6v4teLoQDbnwXIDglbkEn76
QxMM61pLs5VeYy3nQDl66Uqr4AcWLhEhvSPMBZCU+zIIH2sybfxQ6velbm8Vt3lhZkuSnq4iE+ZM
uUWwz3c0siG4eJGqdahjyrwrDce3q/skfHf6XcYBxUt2aR7fhqRbSIKRCW7uckSWJ4LECP8iCL0s
Lgfztq1Xw9w1XEIALNWXf83ib85kvr8erT+9Nz/BKs//9uuST3gjmJ8vuY3O78s9rRjccMhv4P4a
IJd/l+GgA8aOjPoGI+M8azd5qd+Xe/oiZFEYs3L3n+qA9fmVvl/ueXMPqzQqHCTB9Iq+3/4BKkiv
MsJoWct4FYh0KS1hHq0463ZtaAXHSNf7nZZlB91T7qk+6nWI0pYyYST6KH3IUL0oPZPtSVj5InGs
92wQz0bsYrUAlbdyZlCmU5qfAQVdqmRod9awB6/7krfyvZXpW2aS8m0K1J4BJPIaLoceFhmyHDSL
eXMg/Ecc8w6PinTDkdiF+HZA/6sQaUZe0cG2qn2eF1uyKV/ztFkyTFrWhX0cNOvN0oYKgQoBQjYa
z6TVVzaR6bljV74yTC/jZC2qxCEaQDuTuNdgDouCtTZh/JnIcF0MJsMEmi+0YDosMzYbCIEQYtfp
wVsWQBrQpUls/ZBjx4vLM2XxoiZdyKNx7ntzOlGckDfZI4R1CqbYNkM56zU2dcZ2en1NpvtqNNoM
a4wJCYKsqIbs4I50yUiZWtwHZbOILQZxIy5XN4qeGfytBmK1fANRpczBwXvJKUosP57spVojkEoT
C/legGPZGp6CttRWZaAK8mqDBF+cYqE7MkcsdO51lzam7wZSvy3pLLCKIzIsSzx4Uya8ay0N6vsO
6RZmNUWfjughXi3TI6Yn9qrxUu9102+y+p42MXvK2F/QrnuANkjKutFBZ8hN4jEiRuhpoIAwDdZW
2984rVYitW6S7aC62YJ2w32S5CnotJgQYDIIO0J0FwPxSCCuPjPG23qucmGGTrIZPILy6tFSVx1p
5EugM6i6inTdMabwyQF8DiaTqMLG1NeZWzxFCcEgDZMz0B83ZnY262i2P023SamfQEwzWchKQCcO
51TURMsh0Z75zJNVkGBfYx7Mbjo96zQNGUOtarvCpYSfLgexQl7d1CnjKmvHezOb7mKzehoclCAy
XZtucasN3qMWFB8BCEq6IfZemBnJl8Ybn/zZ6HAOsa8M+2ZSr6StknBO70vQ/1uUsQCsXzCYUGyW
YnK2KBlCLM5jspnA8h9KzPBjYmU7rTbadWxlVz0poYi5p60iq7Nwm2NQEifB5I6RBgFIjOwYMVAu
jLQhguYa39MW9yfHNyX1fBEAPkpN5+Q0dX1Cc4MDcficu26/grFOgmPfuuA1KvlE2gmm6VJd5fOf
m1Z2klW0wpdpAf0kjw+lrnmTRzwq/45Nw4aZP3uM/3rT2P/nv5vPc+f+p2eGX1/n6waC+grdE9MS
oBFzXC+9gN90WQ4CAZWwdQp2+EnfnBk8SHIukF0XujS7ywxc/HUTIc0CLRcqhV9gS8wH/sGZAUHX
j5sIZm24TUwGIAQA3fhhExERYXphBrF47IiLnugLekWEbwpV5yJ2vRco2uAmaJyGxclt9WvEwFth
QTrq3WELlJGMIo3Z5gcN9NEKr3qVDm+DgLDvx1sT9WSRE0trxv0WFXRQAshIcQJY+SHV1LWXGst2
HPyovTJlug0LxP7Seu/NvUuBpjVUNNqTGqMdQE7NSktWqbwwgvpU2g5qUUzRtXaq+mHlpqjWXchx
4UiAmpIqL8zpLzovfq6EdRN5wVswJNuSQHKb2k3o+xbINqLxhDE6++bE6M9k/TLE5aAO0F+Mq0RG
a0K0l64Ilv2o0xbuV2XzXLfaSjefcgWPL4QGz74Mte4Y2ixNwyAwK9vOTVNjEqgGpQMilxzURLlJ
A/M6nZpXr+5O6HM3zTSdJCFqmjYnwLsIZE19P7bBVacgBO8I0EA4ITv4NU26kiootiF1gysoInCb
qukeynizCduRsXOVNicvHyI8haqzVkr1jtXaN+IAm0J2HPNbR6QXrpQx9iDVY0qZ/9KD+Df0B7B4
/fxp/58i/c//VCgwxd/0CL680tfn3YRVg5SSOg+gJIfx35934xMNb37CH6tIsb8vGlEgsUh8WQZm
wdCvTzsdAlYGXGW0jLEA4vb6B0+7Nafg/FAycl2AwpnU8bqgvL8vGWWZmujNFRK8yuxhaN2LwDQu
qqLeRaF+SRWmotXmeNdapiQm14TnFGJZdeWdWsQ34wzajr1Qu7XV1MHPkjLTISd2NY56hxWHuJqm
sy8bM74ymIR5IbUlwxNjkU3F2sIo02nlwlPJbZQq5mYGQ4bGfcnEXsTi0rNEzWEf5G9s3OV2k2+k
niEOpBpzILfOF5FYwVtvIQDRukBf1EGRL3gukpWWTxtPDa48khZnPNtlYRcrF9dvLOQyno+CmZCr
LsGdFlruedKVag2CZJ0r6mXugaOaRlfzOWKGO8vM2+U4ITfqpuS6GcbPTt5cqIEWrnWQKT7jnRsj
z0I/nzjUhQnoe1c/4DRuo/rsduVlNZKlmZqXOopQB8Gn2iaHoKOSMtiNTTN7hCN1TNwRUkS6mdzm
Yuz15ZioD0bL/Eo20trJCZFHUBEAWSMpKW4j+97JkhyS0Dxb8/CMTXmiwsie84PdGCu6rAn8jKko
wqzZJKHcYUnC4K2J50yfy93JvBn7bj8YJq2RWr+Ck0VoWk4rqHQvZD8SlK5sdFIq84rG+DCcewaE
WNhI7gqVolxoRJb5vQxe0upZeD0grJalNe03cacSwJ0rZHko8S5w+LLToss3dYEkIqLxcYrVxvJx
FG3UsJ2HowxcEXI041bV6ievqO4UR3+y4Mg5oifQnAD2oKkP9YB+h8+g8hNBwWvkaNNzDfG57nxO
Q5UGt1nCTmpvDRKOQPaQrtwoa7YFtDcYvdWJRFidaqx5y+3Uj7T6BHLj6KDv9BkNXGRuIKCPalju
y4u8xTRQJpceSMw51PicionTfNzc5To+MDsYX01+Qa9uL7q4XOih/eEO8aGf8acG0XepuSxk42xk
O+zsqb2LPe16hNea1O7oV9LcNfUExckmjFSv9Vt30O5yGYfLtvSQexlK8lw18O0IfKMk04RfFu0i
ab19XPBB6z2IJupRTFBZ45dVLfyuZ2BnlO2yntrlEBa3mJ2ueBZQ5qsGEhpxJ6jpClf7MEKFstcb
eTh762SmCTY9nd4EsuTaE/fgJB4FnIIW8rwvveHzOHWLCbyPm0XuArFMiBRZucrclBhbDW+hOl3q
0bhqSdTx84q+R8ZBQy9MsAk2bMDwqqk8IddeD2ptmyjlXaIOkX7GPBQrt60WTlcafZrbia9z9CGN
mCAsmsGOmEF73mUAA0glIbfMLL8aM3genXenBu3Cc8YHpbPvW5iOc7CpptefnbHatkasHA3RuOjw
YM1VyXFSsgt9SLeOHt46VnVlzw6TrN1NErNlNGAyZRRq1BYQ8VPvGOvGVDgWzI0mRVuFclwp7RnA
1cqYg94zqpX5uBCVEcsC8i7pjKugCQ9di67B8o4WPs2Otp/hKR8V9paFGsa7WibtgZjVYqnI4Xks
mvJqGBmFF0zvienZ9uzYK4Yjqt8M09bTjX1FGUBbi1H9UPIpK3LyHuogCE9DQSQyfOtFXEOD5uN7
sBVp3g+sdvCA76RsqMjiB5M7380gEHbkh2X99E6/gMiVVhk2ZoxVd9S6XZHWt10VXeoZYDtCdI+V
Awx2zLEUtiaIDYL0Hm0XVESsuZ8JeUjOhUSZVzUJX7LNjjCl/ZU03b3sHGCzs7OFYquYsnU7+3B1
DyfedOk2I19WVixIcG5PzLHREVr2Gj39pteoD6vow0VAIXrhgfpiUFPkPTHJLKI6LJXdiHpxP1Va
cEwCVV/DFi7RHZqQ571u2pnC+Ij6fNUzKNdtuL6MhmzY9KN7HiNouIpFJ6RCee9PUbdsA23jFeY2
bJN1T2szDiOOxICA0+CyHhoap87G9tx7tPjXwRRvPKGhig23U1XJhZMLVrXGPQSuvQ9kcdSj4Mqd
v9LYWhUZxWvibNwwupYUnX4wQa3XZOkckr6BAnqRVM8Sza1Ul6XjrBpEpJHLMonc7cqW1W3qIvWU
tWAPbp+8oF2NXnWRliROZuU7aj79mDXDYWyQSPa1cWtAfxtcQDi6LuODE8l5mhS9ErXergzyCxLF
Rn6uY/7G6TTQm/CoZov8WejetdXVfqqLV9ZsE52EvnG1Olz2qPH4P1riaGC5Kz2yKNRuLDdGk+rh
ojZrjFICqqlWtp8VHdBGTQcgj+Sxho9muugh1ACM6ZjM9DiZH5KoyZn8eWcADMvGVs8qlrBt2tYf
SVlsharGi7Au12jytllMymYpN2VbQ1rtFN8QEMbc0fV4BkkUHtzPXkR7KpenTvMKwi4h4oQNqc+K
d9BhvAvAyywvn6PgRupq+VyoQ3Ji5RbLbjBSjhem4LSfKZ8ddLXHQsuv7KppVm1PqeEYdEs9JhT+
JKq1GKxXo7wJSPquewtL+xM+NB+c5kpVPzz0QoM3vrdZtWgRFxZ0ktDFpK96EdyrTBbINb62Rbkd
sECo8XM6FvvZdJaxPWyha0cLAsMhWQ/cnRYj6JZ0PVVP8I4nT66X3OdxeMzL6LEptBOq7IteMWHM
BrR6Kq1fKk23SaNn12xRizu7MbVORTubTuxFY2bvFiIWw1SXYz3dW4zUXamebKGnRFVYKJmFdRCD
jvzJVP8m5uyPp0Xo/4g2EEE5OnXpHyZMZknckqyIZBaMmSj7lFWaM4btrK2mC4GpGCXK5N0g9Hmv
YQoNXrEbWnlH23wpXYMU7fxa1B73TYgMykhHRETW7t/Rf5jpbdZPTySHlyYTr2XDeSQtgaAWf9QL
fnmF304iDoZPkFyaisaP5OLfOg/mJ53+AkNMjwP/944w9xPjTRyn/EjFAfk9xgJ7BCBONIOzteKf
2SS+vP2PZxEIcghCiHXAm/qjmDSJaxgOpYE/vYZJRFmSw9d8MQdHXBcwJX0vyIAC9ZV96ArHTpaJ
RkFSIDwV6XhSmmbrMFGpg8GvXLlHpT9n1wg/kcHOzcdrpym3LRruwWs+elIhNACIiRT0JA23oXU4
CO0q1HpIgxUIsFJqD5nyYZspvVImYJQNfUjdkCXHcggvZN3BrfRIiehNOZwQWn7WGgKJDGOBqHAh
cpR3eqDEG7cT91NbrDzR10uhfUF9YV7CPD/FXk2ysTjEKZNPz0uvXDQh6UT4TO+M7rpuswaPJMJr
0BYmm5iWYPooRuABJPcNK/5ibeNGopEu23Oj1ZspaG46ZEUI2+pF4NJH6YNSZa8pNBaexASBUGXt
pdVo5ksReM+9PpK1HGKJ5TjWJF69MRJll3plPfhSuhXbdkkjX7hGcmXogblM2uyMwADRs3ZOlGht
mh8KexXnk/u6LJ9yw3zwtHNui4VwBJJkh4NY8VnkDsKaJMv8dAzRc7r1okGGNmTyslS6F6wmr0PU
ajdp3bINO7YCt6u+TTPgD3DU3jtFgRzh0kIpzDTz9Vhiny0QyDdRr+wg1VOh4VEXq3iKm6tRsW/0
oPkQRFEpdnltpaOxQnOKdZ91NnOWWi/ZY1Lx3qrGzgTggTv51YLrQc29VoZyLbKMUkygJ5wRIM6Q
3ycwQWyLqw6MxwleyIgF9haPAjwRSG3GL4Fl/4b+iTWzp/66W/pltUrLn6Amv7zA74sVfdI5VI+m
ybzyfLNYGTraZYKrMHX9Irr4Km7GvmqZuk4aMGhC+qvfSitwthqMzFAjz2vgP2yc4Nr6sXFC28RE
qehoqLJJQJvbqN9IbdgVsQm2lDdDoj+4KV7VTJHxmtn0fgIb6IJhw+KBfsEh9xKe+zqYagXG1aKL
rxWBqlVrl1q78owQ9V9tHScaEtoYX2DmWMjEXI10VTEzOK1cdDMmxn6gcbILBPYKrVtqpFJUGoEV
sINXlizLpSFwTbaZzjOzhoGSp6u+j8mUeFHK29DKOEqw0NV+r27K6UXN6YGuO02uqrTbhuqdTmle
KPcTfvTBQRdyTfyUlygQz9+q4uikCQ72cpMUZxImfIK3I2dv5rBmnRUjCz/rb0S/a4gsd4Lrnsq0
sk9aRqh8ciOrF0wvsd0uWndmIB6U8EiWICBHWsrYb4QGaI7VFzJcea2195zeODiSF2IhzaCEWJF1
DkXxPSLuDWMKYVCwetFmFur9rEhxZsGEATCln0FyFvPLFAw/lB28aOCV8/4GCjsHg2gJknxbRu9S
u4yzi3rQH9JkQCluC3PLnriFZNMztgcq9BQ3obFQ1JeweLMyzrRmgJS6SN4JPuk4jKmroNLkMm1k
xkmNpbvKVJwkjnqsPI7ZFEsx07nhMiW13aI7jSTABtqsaZshvYiNNxMJBC0IofoaPJ4+fS06YCv1
pi7fdO+F36UaNhm8w9S+rmjqIoYIss6v7bt0KBYVJ2RsbRtd1mtzGPxsfGso7nQMvvsE0Gmk7qrq
ss+vvHGbQaRPLnL3lYKcvFMUv6ztyBsp5sPqoDnxUvYHDTiOYrOHGC8TipoAAfFGR6sM4ng/twaQ
1tHD21XKZSLDNbYYAH1r2onoJ74IiMEl0AwwC1I6goM7YcYLmnzkrhd3xSw4JnyhfgwTRMgJW4jm
y6hEl9cLeS6C1NyVIIJBM0+rHn5pHyUnne0UZP975QTqESgkN2407kuJBL8hymWHHuetD+v3uKFD
VOrsCsYAQgdbk0EcbKreW7gDMoLKyGCy3Eetf8JrtwjHgIHjivAGX6py41XMJJxLMk990T11Gtp4
Rq72m5qfB+5qu7bolhxt5bn2At+M4D1/RMlu9NiQ8gTEaOOTJpFAXOLvqd7W48lz3eYjdBpjV6jN
OkM8RJvmXCSpdiwrUuAUF/9Qysli3cNPXYD9cX00Na5fgxENw0NAvnajWv6QXMQ6hy3t1UTk03YF
XQhH7hiEvFbeMtCZLyrieuhfi9nahAzfFVdx9lyKcaHqclFHE47D9Dm3cK9H+XNOMgWiqmpfW4i9
01ZL0Bzp8SYYnGhhFw6JVFJn/y8YxcgXUlek6MxNnGkLnQNvYSo3TbMQIUDHdBn3zrEhgIioG1A9
rneRB0QxxJaSLSxzxbXkyyacblzwD75rVtzTshq3xph7/jRl74VIaGVw/0cjecC57luJo2N6d92F
MYlrNDKPorsii3eqX+wQTMQ2a/jcHJzuq1i7DLubVtP3XcbKI6A3XcYV0oEmZ6gkO5pLWhjVh0Tj
8MPeTYOy0dQzvkbn/l9zlDAsNNF/vTmv8vzltUT8+FcHiS///uvebH1y5o2XZhQjQiYHbPtfR5gW
xiOHrCvgDjY+ozlz8de92YYQjQiG2Cpj3ppnzv+vQw37E0NBttFfIscNdDX/YKhhfNl7v5M9zspJ
NHiEBqAK/uXn3+zNQ1RHqqaPAXSx+m0sTQZ86I8V59Ht1W1LIe07aY7k17UISiL7bVG4BfQAwh9G
M1uq1lisAxqERCe1ZFDjRyTtDrQAwSH9pGybGi3KWMLTrKM9gRj5XsTAGEZ9/CgimGSamr3XrcgP
NtlKGxKxIHUNya1ZpQ+JY5BEE61KzXqMCJdYiFo+qYNtrkIFMXgyNkcr6rjUybfq9GCEnF+AcqRI
/tR8UUwW+5VOr0Qz5b1ZTvqe+PJjIN1zmskj0+x4Iy33EioxnsqgRU+iOvDvh24d1+Iqs8plDG3Z
GolHQRYc2+PG5iGqMqXd4JJm89Q1Yi2YpyzNFlFcPHkveWLGfqV1qyYaL1xd27pxe+5DO9mruRYu
a20CvBHjkPFMLlzP+gvFcK5aj+BukiKLJRk453gstq0VrAvCUsIOS5cy6KS8BGvRUABB6MhZ0wi9
Xpuh2IsO9odag6SbPFwqXfFgdV60E7UD6iPzlDunki5woAk3kHM/h9uSIcBXYRytGcyBQ2jVT9iO
AW4g0CFgkxOMmrc0KK3R3oB/HfcwOvODNzjFVneiHiVQEztLY6qbnTYMsPc4Wd2lnt2EC6BCSzPh
hBNaZU+vjNq/bHCUqdW6VKF8B18OM53VMcTAFhaHdf5UFoG9+l/yziS5cWv/0lupqPGDA81FN6gJ
CfakJKqXJgiqSfQ9Lrr11Br+G3gbqw/57HQ6XzkdHjvs8CBTomQJvM3vnPOdTB3L20Sd4AFWyTof
ilvmWw8TyNXRFtss9DdAvdJNNEGKQMUQaXczyCKHA82RyNRoTsPXs/V5UjuzfwzaYh31j4mJehFW
m1bAEcft+z7KuU9bC57inN+4rZfk+VtlrTkj5QTGKa8JmMtIJfiaTc/29FqbCu7fcWkiQ0sinaDA
zFvJsXUhlOqjUJId0Xd9xfjJWqI+fAlHkIcl8djBKC8h7T1ZqwXLaBjvKEp7sqZDk8XrutWojc+v
m1RdYpxfq07r5c3YLfnfaDwiUPB8G5WdzubilbQ59mEyVAxPF4Nq7SYy1OwoBT8D4I+oCrSqun2u
AV5rgMsJ9a0U01VXBcMyst37qRf4w3DVVkP3MUlw2r7OnLQqrruxfUIKIwk4LcglftQWhLQ2EWfX
7/ZmYJ7zqaSqxwG7hv5VKetOT1ZdAqKQjNXSGhjvCyPy3NB9iMLsC2UeAJMmyl/Uzaj7V0boHktH
P1OtwRkm01b2VD8FBpuf6vOa0cTpGkrKQOGP52a+sYLbdCsr4nWO1vOgRID8kuZGylZfhJjfEp95
uYj9S828a5mq4nMqBgwQ6FxeoqEiNWn5Brkz8ZImvbclOR0tjKOrShFPYxP6u7xrPlw5vrpQDUt3
5bvKomUimCpbLhCY0ZawrKn/uYwMpMl3N4s6me5kEu6NCgiX7mCs+IywoCkFaaoy3bRhgHvCeB2q
5MYxpDxU1peQnr+FSrIt6ZVbtymA5wvaH3TqkkIQcYw0JVOScgtmHG3w1FrrLoneDB++RQJGi3Y6
iqFVEHPjqjG6XZP6e7Pt/kH35XmY9udb8iH6SU8rJs9vllSDNlaNESwMFAZ7MGe/bcc6Da421+h5
RDvHEfib37ZjF6ScpYFKwpsKTcLm5X7bjskB2zoeVz6eGkzT0P7Odizs/wo/2Xxz2BnwO9GLhArz
x6uybZkpBiF/5kdCoMgBZ6rLKX9p6k/Wrk+O0o+joq7TUR7siQ/CCdjQ9cUD62IULVddVX/0vUYy
QTAyHrwwn3au1q1D4uYCx4v/QP3VVVtG13BBP/yWXoWsoxu82AYlmNCQlYnjrcXulI85Qqq5zdzm
VDGTHrmhl+FO2p2+NGp5MlrjGqQqlgaV73V2pn4kprmvAbME3TZsb/z3MrCPoPqOmercFerAxhNT
ECaeInZ1qVe7WBT0aMqT3+7KOvIMXPx0OqqA25LyxcUmUCqPzAJXo3xo4nqVTBuin4vcWgfGNtJO
tsMa2HOB2MfTWmEqpzBKRzGKt075YYYPDiT06bq2uMJZd0kEqFGcmLCL5jMKN1Fyioc7q1vl4jbN
1zguEutgySMw11a8B8Wqaw7c9Sdz5cv7nCtCVF3Rx5AGe7LJsX1E2/ajcx+eZAw3aRkxrATsIsuj
zIiyLtPhiUnDAkEmL486lQBtu8p0KhtWvnUPxMCxpReWB1vZqQPaE70zC53jDgARec7TvQy1hcw+
G/dllMeBmvag3FrqeTCeypwN8NxEKz3fJS2arQZLX8FzQnx3ukkTZWFl1VKUHq2Yq8k2d4yBh3pr
JitRJCg3wcZN3zrjLMxLyZmn9AwFiBczGNqA63GvhgJkCITsvN22pb5zIza++jxxa1czfvj2lEZL
u6TEc4Th5NmtHp5yswcsSvDaKui2wEFQWdD2O+tk9bAqCFVhALNdvA22S8ZWJ0ghdbdZTH73ArPj
re+ua/OV9bzhjNS5L5kN7oRqb8XB0auus/QO4s2ilMFS5xNEwX6tYpMRKzBCS5uT0FjKdT5+ikz3
MA0wD3gj4m1JdcEhZjcUHU/FlxxtW9gV3wj5dr5TbXqlQoutzF4jnhcok8K/82kJ0dt42QLzNLHb
gjGh6EwXV3JMbvty3Cc4GaRVbmNowA4gB2U+EWlPykBRW+715WcK1oZofrVJU42OEZ+GC6D76ZAr
O2mC6wmt8t0Oh4pRRtGAhNUoBGlmIpcpEk8oLk0bZf4FZv9joBjnXkzXtuLEnDoTk2w7M/U+VYIP
yx+MfaS6HON8r2Q+sxRxGt0lBatCZk8QkwPhryghJCcScKNUeuwa8rr176zWOIDkmrRzPAxHzj2e
WToPgXMVGw9pkZF6rDZJt+dIugqTnYVzKAJwS4sjdJt1XaNETuvG57yJiqvemeSUlCZ5z03tRtOt
U9ihjwdzeRJ/mqHuQ0ZUQewqtst4fYo9vct4Z9yGEauW01FjeKnwQMj0rFRHtaE4It6I6hSKKy36
zDJ+vUpWHtPMnxPen0p4N7Njy+gqsvdBt88ZElHesjQgFGUc+93EX5WGYIUxvJEe9ip9iLXwNErj
XLgaC9UAHNim/7cZ8M8rjPlpZcyAVKqb3JQLQmgLOerVSo6+zpgCziyuYXey6HIaUoHdOLmMWiOX
dAgW63IAuQBb+kJU2Ce21MRLNGewIqR1D5NftPPEbisZH1mm4xUBkN2i3HItwDDwKCZ1R2E22Z9b
oAVzN9eqihVcNxOrfIRTszWZacV5PKzGHH0hsSogM+0m0KDqWPzeNKbyLhKJQxNH9yVympPuU4gC
TkcxzYVGs8SQFc/cKRp4J/yEItp163cwERynnn2bbA3nJdjGwNeWQ6c99hRfGqnyylN7sMf+IwBf
mZSSh7uuTqJbj/5grY2m2pij+5lZ8Z3wcVu1woM2xxNw6cEe5BDUEyu7UMdTq8ZVpxApu0+D8tjT
lBzE4MD7fV41j6LFaGXzZ/9SakhXps1e1yX9RbbZ3p/8bYE1/V96WfGDMKCAUTA06f4uyf0OevZ9
VvYHs8Wkib938Y8ZVyAA/vxslP9kVvH1k3+dVVi/qFDeVNeybQ1lQGcK8vusgswwOZmvWBVzTs3/
djhyftFV/NczP3MmZ/4xs4NTU0Bd0TWDyA+K+N+YVXD++VFH4FjGCQ2rJ6IE5CC+ve91BLdNdSpJ
GFC7zCGsli4jf7hNXPMSxwqCG44WOyq1XVHK6EPqOv630DgDpb+t/OloltN2mtRwGYNgZ9TQkpVs
gFYlXKWmGEpXb1pbt88+0Sv9lRhikOfqdNCy2jqWFbmCqKlNjhMlrhZVwdw1UZYdjG96hctBD8CC
Ufd3ZZbz0C0KHDAW8iCp2eLGUdcvlRqTovAbXz133HzhnU3DIRuraq2rZX8cAa6/mxguDlUismMt
rHyj0RmAd8yZ3lS3BmeEm0rNoMpVdXoTp2LlAK1gXNhj7RhyfW13RgQDvP+gpEk/TZpjb/PBgLMy
EeEMrbnAi0qe51onvF1YZaAt4KSUKwmM9sp0KTcRg/yM607luubIl2osNKpGQH43OaNsA0zMTqv5
eKWzPfZtezWUlb1Qi1Y/qZYa7pWRWYicxNpUMR3GSpmsQ2twOP0U9kYDm6IknCG7xPXKIHuq1Rky
LlWf/RIPyhhR6m1Qr/WiJ/QgunrDPLOMVwGUCVi+YXpTdZl7krT3kG11c0awSbsBAgw4aThSLAyl
sh7wwjmZ66UmqURAxYD1i5FJKfZLWRkTY1Aj3eQpKBSlvSEK1FPLXjzSWAFnJgbIHAyIImqOWpBm
BHvU29oCDsWfBYP20vSxNdPuKBzTrIVSO9S3WkR3po6CgbC3nGUyRsHSJ4V1ETBCl5Zlm6uubh+r
hugMdWwUihucMuloHM1NqtOz0xsPekgF4MAM1ux2EDphhMpqy294wq7fnAtSSu7EyYco6THREof/
1PedBawEjwFdBgy8DvYAe18ke/j7HnjNmzYJnoMp5NarxiuekTuN9I3XhyZVDkrCuNi3Zjl6Wmdw
FFfWYIpNa4SmpxUz0osZ3IIMw6rp5M0wThffxRjUE4PNQfzbpRG+RmI6j5jj9VxuE1rCWjj2Ar0l
ctkC8AeS6ImNXRr774Wj3PptyKEJSCi+mDUd9yoeJ9StMO5fZc7DDDuFkc9H15vrsm4H3sHFVSBQ
6uvUPMuowiHWLPK0AbpGrzEsoHiTz/Eudw56dYX6wmM3N0STAZvDYNZksttgms2iU0NaLKZNvS2Y
WIzkyJzBfxlL7RTOATPODDSoz6GzZo6fOeTQfPBHLrk0CyvG2sENlunVbcXgyxvJsLW6vcm1p54c
bjhH3Myxo4xnjr1ZjQkAplqq5OHUr8G4OSKXzGE5SWqumeNzGFPlQidRl8/Run4O2RkmgmU5Is1Z
veWuldCql3BXrxkirwdSerjZLukc2zPJ77lzkK/NBg4SFfMfxqo9Wb+SzN8/Zhs0dYTnPx8R3LVF
/XOI/Pz53xR1puK2zYUezicC+reNUPxCzmCmGNCKYtn88/tGyJSAjpe5WcYWsLz+SAszqG40IcgT
4/saSfobGyGBiB83QnKwCPqOo3EzcM35K32/ETaNTwOarUaeFSDZak3NljRxScKDmgEZ8MfXcla3
1E4ug2xaVtNrI84KElgdkuZU3uhmxBRO/s7FZSne+hKH79hqqzktb2pvFlCxMb5qENlk11yhgJZf
L01ocPGsxgV5ThBIbaY1mKYWdCV16bVotWOHkJcg6NVms+4zTCOJJj/ZRPi6ypbK+UUZpMk2RNTq
DErjEQnTetd0nwUCANspI7jCOVaclgnjLprhuimZUcDPCm/r7oVzH0L1TehCCHMpqWHWBkgwRK4M
VAOv04tWvZTFc4agaX0VNh8FMmec4pZG9ixn/TOeldABSTRDGmXEpuzKWS0dkU37WT+lggIldfww
ZmV1QGIdkFpTJNcCfuAqrvCjO7nRXg8Wvnx0YkRaaDmIdaWgzaS2tjlJ30B5gLqwrFP5BMrdky20
qObGh2JpaDf6uA9FtLRAAqgN1OoXtU5XBbtmMSFZCg7yXt/sNPOcMrDQuVEk5E305HryVzW/g75+
jq2bBi+gnR+l8uAY5O8J0ro7EhNBpy8CZW1yb8lEwQY08cVtrxSbEdx0Ge0ZtmCOWPQWDT1cZcEV
Ubhx6Dpg2OY2pDtkcItFkw3QmK+FI5l3kvl/UgN1S7Dlyg+CL9TzPZtlcF2Jp0G5jvVLJz4D8Aj9
2Y0fBDtqiNxvMhKPi51KQDfw22XoNodWa+7o8XlyhxGbrXLk2b3S8FEwML/usnLFL/XejrWz2THu
ipVDoXJTmrY6FUBUGq19qz0loy7XqspgBTTpQ1RhQSiooueeN65tNfuS2kO/1JWK9KmqrAdm3Eg6
YMGUB8MN4y2F8gs7GM+JFZ0THPpwf7VF1nL/18K9SINdHPdrQwsaogg6RfZ6SJKnRxjBulq49D8X
OVkdS18TfQkcwg7SruitHMI72xY3hbFrrQrLN4h1975lg+uFWi/tprwlnhR5dewrL0osy2dGDl7p
F4WxCPGq0EPyMEplV5sjYQA9zK6jvq/5o2QXJfKAdXtJO/xIgUs1bTQgxQlJ1Ki87RmlOKRMxs7M
UfKf3NlZ3lNY6Sr0JZKtUWlOtsB1l/jLRD15E/PlMDdxY0O6uyVlYawbfQxfzOna6qdlDDy1GUV7
4k29qN0vidl7NQSTeN5xRNz3IFaZcMnm6A/1Y2Qk45U21cdMG+9HMElWqxnLOrbcfZ5ISdwwfZCZ
tRzlW0sZqY9bDqr3qqJfSaHvwO81uOKfZXDTmbeIeesgpa7UYbwI+QFsRD4QV698SgyrZq3pHAqm
ENwIaCxnpVTpiYexWWC+RLyYy39klD+6Oke5BZdvarR6ybnPOlF2ZLuXCByZHt/mpmcVYqc40Fuj
NNxw7/waaz8aMYGFYTpmsrtBzHtoM/IjZgM5FLdKUd+rIe+6PIm83pTjXRv5nOIz7eKs/hm77te4
7s9tt3nUNe2fSOW/ffqvmy4tDPhpdSL2QuiGg0f2t+unzdZKENhVTXuudJnrWX67frq/8IEqdly6
5ujRmCvdfp/Nk9bDDedCyQXpw33x7+y6Blv7Hz23VNMJ4sMGjDDQ6e4P+T+/qtxkLDhLm1SauWW2
bQf1sdS7lfnVtjJ2KwLjt4bJlQ9CTsz7cRm7t47qr/GqB7G1oMBjySkc1nRmZTupDrMmfK9m8VGv
w3pJsOy2m4ITA6FFFoQ6QzLrOVZL2kvM6iobwTrLgaX9flCwFAnl03BuDRuzTXXUWvJ25fWYKa96
jAOtCtJuQ4JYf1ateNOmsCUpBb+xNaTEfOqSZdPkAiYKNWsGgIq+cB4aUIJOTYSsN0Io0Q6QnALq
MmW1zaVsQtDoqVdMVz0ymxLubRpwe1td+OAf3YGxd45ppw6LZZaD5DPifKFgTRvdp0wVnsxGPidb
27q2UfvSm1iVgLxtqENSdSJJ9K3W2bGdctBy7cr3e66IVFrRguIeEIgHRb+tSAABd78qk49AONAs
khUzohPi250aZpcefvVKd4JLPPX3dkUnbz6LDOChy/BFdETKEAcH90YE6hMtFVe5WRwr9QNBvaWv
GovCfGuBZ9MSEkiL9C6vtsncBjeyb1amB2zxWFlxvZYq+xc2LLMqPGcWYcZbZ7K2M+6SgmqYqTgK
4MTJpjzUvn5T69lnUCgPXE9I5gWe2Zj3rWZujTzZyLwiMu6b+OSshGI2erNOHd26jVuzfhtwoypb
AC1l91rmxVzxGrwl1bM/MaQecDnQKaX5+guRS7E0e5qgldQxSGDELYx0nU66KXisJZ1lffxhNyEy
eZpx/aU41qfYY3ZUrHtDOfr9eYqeMhQRm8OfKxhtN4Y2bmqXMNBcVFcmXzI8eSGLct7kpEex7FWE
qoPuY3Q5u2QMG9jVqc22FkGjLpW0JDGlUV746FrvGVkwX9TvhsmlM++HcKlpabKpAEWo7rCJI+3i
SqR/y76OEozKetDSqtPSrGXxNPAyZdYhk0RrKljXWXuOk+4+1l5CfGWORsxzcqMDsfUWWCAtE/Vz
yE6CUWGjNaXX6WtV4jzAElUYOjI4A1C9CUiDzCa+DFJLn9wbBW2+ZTLtQWVse2N0dkbYEuBLW33j
43Vb+7A9pgBHeuWHuOIt5wl3/9kfyhtYsiVydHRlkngF+u9VWbSzCeIQ2qAXBEpIKcqzG40PSt+R
cY9r+76al4bApCXJDuBSm10rgbBq5hdzdC6E2t47wfwdc4ZfYw9wqYXkuVsPGnt9b5rweHVmH110
w6myWEwjgrZuK7QD59V1Pc3sJZ/dH+rpe2006bGQ/aFW/G09phs7qnf6mB7AdLfwzpkdwdlxmHk3
z2EhPDg1wyxwHzvVE1RMVq2/NTTOmMNyHPC56ebb0O//1bpmHAi+bc8Wr12IUy5K7mPLSBf/Svym
L3qnpcWI679JwR5qvU4KKVO8sLv8q6RgNlaiTnqd4nujf1uMwEqzfGNnJZK4T1R5mZeKN0RQ53Wv
Md/7Plg0MaEq6FQTJJl/xp7LMceYIZZ/ftOlwif99/90fxW8//oqv269xi8wrgUyHLF20HwOCvev
k18DJNMP3vLftl7zz2Vx/urrmBbYMoWvhqb/ra33h52X8iXsbpjILQ0sgGuIH1Tx0tbDbkyppqlZ
lki+d6R9kQtBT1Oy55SQn2061XPmd9SSg4BTC302lHgOfYFrolXJVo/BW6qNhVvTf2x4P3g475BP
GAcy82r3eVZdB0Pd/uc/vsvKJtoGGVgKgMIAiHir5ux2kJ8AYSdlegvhnzd/QPwZYWsiPvmPeTrN
n4Ng7v79f798ST//ggrx9UW+PZzzrGMGdQmdZ4Gn49dnU/8FpxPyAu2nqu1oM/vht2cTXwaPsyAV
Nrd3zXTIb8dCUlq4LQ3Ocfg9wEn8rWOhrv23ZQOjJkkKGCGIH1+tn98PYwy7haCk5T7BXcttd8Kq
rcxLOYgEO0Vm0SUs8pEYUx2b7Z1aK5YBggD46EKLtaQPllgTY3YzRopqTztEWAZzlJFnu0AmrKid
9Lpq8N+CSbuyaNxdavmk0L/QGXiJzVjdM2JBJaiIqPqgmEGr45Ag7T6xyrdNcDDh+5GRmJahFuc3
dkWTgxiYzfdFY98FFpEIJWWOWcgh3FSSZvOhA1SW1rdTnmBaKlOkbuk4XkBx1zIMq7cqnz6rUkG1
G7udMan1NqHUb+ErjIMUp+xXrt7tTLTNaCiGZa67NNS0FF8AxrzilqufwyzKPvuW5l5HB1lOBQ53
fjpNrlMnEkfeke1tFVfBqQsp+DGmoV2rBPnZrImaazlGh0LG49IqtFuqz456xizXrbSd2TlryjVX
oT/uI2hjURXftgkQBGJIeGBAzxRcGxWcPDF1ggx5fHbhdRqFxqpq1TWfwuYeLqNsXPU+4nQ9Grcp
wZR922TRKipEtTKFsWY90E8cUcUqh5rg1Zr+qGSY/0OndlY+xl0vHhjWDFlATLjGS2YM0OODiYxu
GMR3/cyXoAuxyoaLpjKRi6J01ZATXoA9WVqB/hnK5rElpLqwUjg9jnpwopZkhgpDK/8yNf3Gpdal
AihmwxtLyKzhJOoOsmIZqqdqPoxxQwkjJPcpKrbg5xXP6GKDJArkTkOhQLalmkOrV1Q561t9ctJV
kFnmKklMDqgkH5mqpaCFtGHPNX9+Wlr6TNWJcFtprCc8jnvhAp2uQu2SDiWEgUJkcH0ymgtTNTsp
jjatnSk1r7MxJQOX11wdtNc+oPxMJtStRgVhGcVVrwNHyxc6KZKWe9PCns+GmJH4aW4I/VyNDXAO
PWnlAxyB0ut14rKWG72PUbTufP/Y5sFLmePA7IAhRZQOb3NX3BdVmy8lU4Rxqi3eDjK74ir0NFKH
ck9FFH4UiwIkKZqKms0sux4B6OtmXXih37xhabHwQRLuN+tIfxshLTV4J7tGMunscHVMmT3Qe22m
9EFORBH1Oy4i3U2BD1f+g04n9s8nAhIm0NvlPfmTocB8vplf4dfFf17j2fLRpElMq6QSvq3+2i/A
fTDdWarNO4/7/e+rP+Qf154v/sIWGpG474YC9i9QwwQjBNhgfBC7yd8YCvBtfT8S4IXwFqqzYM7g
gW9wTr59555HqHZbv6mN5agE/QFqFK3THVyq705vN/9x4/+vXGYYjfK2+T//+4cd5j9fBTncJPOn
GlgUf/gqlW1lbcpX4SLNqmnnWAOLuthktdQQzPD5DfhC/uKLWv+fr8oO6pjUSM2WAGc+lH33/xYZ
bYOVHkNY7LMKweFovS6jzFQxQzwvdgy5YwHArzoqZBm8PjHtY4inddP4qQ4KCTgk6ptMUuqdmNrW
wNLo1qgDzvrDEGaebTZyI4M0fMc2glEsiB1F8+rCYX/k9vbEDN8eGXsO+MCSiKnMIs6r+JEyx/xO
K2wUcQMexxHaNCWRqG+kCVQ64E4MRmwuJQYFYFpm8UW5zeJPyez3YTByhn0GKE0czOOFvkk3ZuKx
6FJHQd7HjyRE1DAY7FLYJgy2zIOB8YzwkEGyma1uoSaFA92im8zaE7ADb2RJVRerT3xwUFLnAHEQ
YtqsQT6SRZQO4GUdjsQwypxOamNo8OYNC1eb+oZKaC6+/5xT4zxv+/M7DQ7NHJzcpW0/3z5/FuIn
Xv9t7TB/ARnL6I/kPadBVolvawddhzqJHFqiTTGXFn7HoHVpCrI1/p3nfF8XiG8nRxQ+rjI8a1QC
cbT8m/jA2Tb8/eqBgKhpvLssPDIOlyRrlvm+e4clMR7IsRhyTHz5Pbxs+Mo2frNmLveJMgUQlO9N
yXgnrezZjGMi7JrbGGcToXwB6lrzdCo/vaYZIpqTi3u1jutrJQYPlKcpznUrcyG++B0sGiIgxV09
d634cTFulLjho7SKUX1qDl5JI91EkK21Sk4F1T7U2IsDB660kVnr0TXY//okSKFKyb5Z8QMloF47
NDF2dWmjxrmPhTN9wZpzHBHhwZSp7y5ZucgKPwiGr3pde69N/TQgyANZv/AtvZpwU0ML1aswjL1v
aoReRZOeFL3fikq5CpC9ZeKHKQfjSR4ZD8SvNm2O/ohPDgJZUlFO4ydJvkoCc3Zhtgj/46Tl8TJQ
iy0lhc9xmL5ybbyPRO2cpdEfyiw+RGq8LUXxJYvljVU1m0rB/ql2lyAKrnIXT2A8vUxp8JA5AKdt
B5Z7DIqs0F+nkKY+sNgkACBomfq40idtuGl5H+uJn82n3nbRkkJWRn5ZAvk0BEnjBb32MdKYtozK
UT+DVfECO99pGVwS592xB5gCcQyjyKEnSbuXeKkWvl8900l40htRXYV2H1zK1K1XNYPapbQdTK6D
u4t6ola5Vu6HYNqMKViUfDEHnBqu+dRTq1CuBq1cO0OiepoVg1rpgbdD5+1dkCuq4dXCifgla5XC
nBmQxJreNLESAvx2NlmPEVluiHKQxLxicA5JTt1DZE4rQw08wyHeJIAV6wG/Hxr8Lu4QvzVxg9oa
NxvcfPvMre45VXEl149qYbkPQ34XGiytqn+Ji/a6bJubSUWzKoyNlsqP71aGv94v50YPUhkmTjFd
OPOx4Y/vK8e2g8iekUOZQbayCKeLrnXnNHls/eCVIsr/dOH8IygEKrv+ny+6h/mo9u//qf9qkmTO
L/Prec3ifGURJcRXCH4ex8N3ay4eQFZj5qMWJj7+4rvL+iztqLgIOUfNmcbvllzaQLAWcu+2beNv
Lrm6xRf5YcnFO4hzEGrsvLT/+GhovjvaCvgmwksYxAUBZrwO9WS8Jjjx9OHaDBz+6iEMnR2R46Xg
MEIzDy0pkMsSLsYNVlmQqNjCKyvC7x/WXu2UKATAuK6sNvnip+VD4Y8HfK4RkkJ8Cwz14Jrqoa6c
29FsHxTpv4BETk4ivWuHkEuN0LMbGdZEuLrQy7qniqIv1+6fEbw5W3Gp18yTMmJyr7m8V2AFyfbR
SsCBxxpxazkiCzaTBCUZK/W0TqJ3sxiehMaZSm3QRy1hvGa9r6z7lCyh04A4HhXlXIgIv9cowXi4
5vigNnQKdCOdFKJ7NvxsHUfI4KMBlWlIH1xfvdPGGDTJuKdfoPQsBbeAKB5SlbJapz06berBY9kw
YQZvx81Nhs1FmOHOr91V3eJf0roTXrot+O0FMkblO1sji7bFYC7sGYLSn/WpWTdO5rFSeb5yXerl
fu7LrGBCFKuYrFtJM03b2jvQVUxHUlQ1EtJKegm0cgvb2nO7VwlRLqjsfZ+42zkG6g6VB192WYKR
CsggBMgDMNdouLihdPWc9fImVUKvZ9jv1AfeDKcm52w4gY9zsdO06wAUNDD4bJWic7BUr6sS919W
EZagYLeLPH73PZETbc6EIaetVEtblFRHFHSht2G3TtrkJs4+HOcadQAYl0tlATg1u5Bv1GQ/9t1A
Ugdvmxf52SkMKWnowuhgQLwq9HpTTism9Z6DIZtKTJR5LNyoJMK+9+WG5Zx9kHIIe4GRzG5vVR2a
OwUNGl4SySSneShMzWvIGwDNiocHM+fG/mK3/PgSfYkX0IuDhHhC7/Ug1tgiN00Y4GjclpK8gdae
O5+mzil8rJT+qh+xl1TTOpcdcZz2lDPIt5rpoXWPedsf3Vau5lW9I+2CIU5+UiwUrrK6vGhNdcgz
OspV3Tpmw+dg9jeOlW0ddLe0tr6McPuiVDnGTb7ipKMs+8ZZJTDIFc3A+m+k5ipzPys7JwASew3D
NZcd32cwVirRXg7HSGz7xnL2quafZPkYRjSf+pa7tQy6QbVarKqgl+sM9+ko7evUMhgHZzCSB13K
Nx5e7C+kLigLXM38Udfu3uNyev7HHMyF/tM94j76YISZZj/Bas0v8OvuIJD4CVJzKudQ7rIUf9sd
jF/wnNPE8BVXQxUPn/Pb9oDDnA82VPAxiBNERn7fHiiMYOzKi+lcxenwFH/rNq/9N6mGF5pxXxzL
Sd/Z8/bx3Yk8C/UsmAJmuVoLxiFTWEMRwfG2WPBqQgjzhN+wkI+S0VTpHkdzvK/yK70wCKkdykYs
zAQfc7XryXfCHFE3XRPGmNOmxt2obr9QwWj2rr2yx/rLVMiNn78ZoEjEmJODGZZZdqcHtMFKUdEa
HoJCnHpnSRoEtIPtyucmsJPjSKgXMlR/j1m93XRtu1QLJT+o5IkrxmuFWS4TdfTS1CVbnBy4BR1t
oW5pEloycfwizfa2lNNO1bp9TLKanpjiDLZ2l4HPthK5y8ZsWcBHdDWWVNTKflCvVGbM1rif64mo
y9yafrIRxmLs3lrjzRoUwjUg66a3GIhfbxyA6CEDz62EVOVll9ZouWLY3qiPlKlrG9E49woMXt+Z
qeGryr6Zw8TORlYXdzoi52xj7Z3FERZ6uZFwQu32UOoGxc4jmmgQeKKUz1TE085Js7Cs8UnF+bGT
DxTd4IsLtlAg4+QQy9tJll4kcQM3ryF+MDPZRvnOtq6Ef6rs67B5Jya+bMKj5q+M9nG0afPTgCGW
QX7X9MGG713oZzM7K3g6OmlT0nZrN+fWfOvi6XZy3VXXJo9O4uwGPb3MTNfWudcN/NC5GS1ZwtmC
sLCnS8JeVVAchwn7Lz2nuIbd+3741IMe3K66zCNS8xk/cXStRNFpq86bwUvpkncYv3M1Ic5W7hg5
1O2LGB9A1y7KWNmGTKQVRPWPFs7zNB0nzB11InBeuF6rLKVmh59lXF2TZ7CXuoWW3AklOrQWHzeJ
HCCushtKIv8+DnhVubROshUORB3ADnrRVctsnph3moXi7K6tAh7EcAi7/hj+P/LOJDmOK+vSWymr
8e8y7543g5qERx9oAyAAcuIGkuDzvu8XlhvIjdXnkEoCghBgVA2Vg5TMMskX3r3m3nO+k0DkyYdy
Fzsd6PjwBsjIarI44MV4xfEFpepe45mmor6dhBot+rzZpbPOxOATYXOxxCm2jwkIZ3a/ligaGlPA
arokWmjJydTrhpZ1rJ7/33ml/Oinajvo1rboiiNa9nRRDV8SiSarg5WPNQgs87epu4xgBGkukXbp
sNGes7bitTVVqx6TmW2DgjAbzEP+Yiqt80i9lUV6Hrnp6FXuvnSAvpJTYSvWZ7TwqzDgXMeOdZPW
Opwkaj6+nd5Q4ME/qOTZwfWtXRywhYzDY9vdqDPdxUTkPlm3wkFnDwAuG8Z1k+xc/67RqVhb/i1R
317FBzbVXQo/gujGu1B374pZfIFZ/2th8b7nqbuXwt125J+aDnkXTrTO6D3kpl97WVztbHN8csm5
v6RI7plJ+KXVwdsEVXmtI0pFuWSgTGWqQQO3MtMYnYUK0Kcdl12mLjFsnmVG9sO2iofKpG6Qgw3Y
EYsBDFepFlUTnEu8NUN5nN9qHEKb1ud8yKEN4pEA7ssMPcBZmL4M+nBQm3C6UwtnlQML4ihxaMLk
OoZ87kba2p09ZmC7femCzqhpT9Vr0ykR0yULq20QZAYpesVSO+itbM8a3/WyAP5DOK4qBade86QU
RAL4njpcK/4nl32gA0ZO48ipZpPXGBdjZyxMcBq62NkNQmfGSiI2QABsNfWsqrRFWWs7oLsU3Nr7
kDOuEwKKytV1ILJPzqgfREWObTTq977dnJkIQpVgh/pv2RrMQc0qQb3qSA66uFccbAxJwF/vfzbV
Rw6YMMBaUmx0InvwYYA60KJvegPxIDnI/ntsXbbVbaMAKAmM4ELnqf57NhQay+r7h05yQj6UL5jz
X/Nnk+D5UDlX+0yOn9ZfhT6NCCrwdij3OOxpmsGf+WtbgZKfFjFielezaCz/ta0gdtAVOibfPw+k
v9AkmP+il4dO6veGRsNZsBPnX/QZz/dyV5GZBeVE8nBo2LbaQbr+Q9MF+W1lSexnI8eUstLv+4o0
nTHv+qXfV1CcS2GAvGmDVVma/QaCGv77L5OS/iE9/dsEUnZc7/04cdLCMJK2KGDuG15WZmDnp5zz
jVZPZ22eNOcvnuMbdZn5Af08FhJOkhxM+vkz8ejljTBNGdlmyFi5uuuSIiGgWJ82pN76eyqL2Nzj
EuI0s8MVMXE6B7oKooBaWvQ8Q2WFjsxZf/CL5lLQC/zR/GgIARMOUgA0AuwyX/+iWPaBO42xyV7C
J18hSNSzpMAV3vN67FR92E7CmGNaUn+N1iS4LO36gNFs+/7PeOMZ4KFEgOOYlKuFyev76r6oudMn
emFS0WNNjIbSPba5nu1DvE0fXDFK2Z8umKgeSt6wiOdE4ddD4fsOU1Ei/iyc0iJFnKi+Mb2TKUIA
eh9k7kWsXu2X969vvound5m6ObXH+ZviCPx60I62aQ8GnI3wWHWrXg0xjjvg1uKikxvIlOkahzEc
m6kzFz1L2e/Yk799xTk6/Dw8H7Q5a0Rc4jteDx86rWvnHZ0sq8KXYeNgUUPg7XHgfuEgiDe6v3n/
et8acFY+zS86X/08Hb18no6OMGksud4QzB/KUbWAKencEjG6oGVtH60y/vbrIwpVF1weIDFE1K9H
BBTXi7JniskyW1/6AjcdutAGmgg2M2gSiFSE9/6Q5hvTGgMamjkHtpDAcvIqxcKcOttOeJX6GHeF
4qbIGAwcRr07ZHuR2FEJmuu8q82cBbMu6Bn0BWZZO5KwKFKTAwZI4AA7XFzqziXNz2ZfO83GSknd
6cdYbDRjIP8kd6+qpigX1J/psDmity/VxNIvpjZVtrLzCxqjvtSPcBjEtcynfi+0LqNwZcWrsnUs
MgTSgHA6JUYMaSskeA/GIqYPISfBoaudfGi/auog3BT+cNGM2XDu6329Jx2Vqk6UWeUltxb64/s3
8DR5ep580NohdqdDBa1iRsO9fE1IVe4Ajbnod4Gt4Fti/wKT1P4CbZNWwlVLzc7UTfJiSVc7Po/9
b6hZw+55cZ9/Sia+I2cs/f7f/3ygL3v+W/7YPTi/UYzQEBZiJMBJwHv8h77M+Y1SNaUKDOzUH7T5
O/5/mwf0ZVS5ceBZgql0FpG9KFmrDi4FhI883F/Vl/20NDB/UNbQbIthHHt2+r98R0r4yWGVIKoF
5lxtNV+glWeqXaS5nv++pfzbafKnWZplEK2nJjQHQBIWxpOhxkCYbaK2yzSqwvMQlPVahpNYpFE+
c37GS4FzA+bQoEKInn55kmZ0FKiGBilxlnuczGB5mkHunPyWpB4j9fq2Iygitm+7lHabW/VQbPF/
vXgxrn7WVczT8KtlaR5yDijVNDSCtn1ywZXPRC1ZCpZwz+pdJgrtBoB28cEoP+965mEsOPL0jilR
nc6TDZx2J6L3ioqqr9Zm9j1vsb1TkWxbZ5d0nLvK3A2IfLAxPiaIIBQiIChuovkfB/nt/Wt+6yG/
/DEnS1PcppMTJIR8GHanrNly8tp9bRt1ZyjLLhrLI00EC7lbEV+9P/DPu+D5NtBVx/7KOZnW3OvX
SyQJlIXe4U12yc4e2spZBmMZH1kaYpxZnVg1BVnEHQUkLZHmPguChyjkJqSaSRnO1UhFMVJ/rxIR
fWxBRC/f/4FvfGk4aZ99tTSHkBq9/n2aQqJVF0fdsm7T/MLy+7O2BLQjE6jTvz4SN4BDCXZhKpon
+xFQhbYGIqfDvqs2cLpGezuqzqcAVv0HmRM/7fa45zYXgyUZ5BeS19fXZAFqtKgudWyt2gRQkYZ4
JSfrouULp3hFJyAb4PJNQ3L//iXONPOfvi0arWxImEgsGOOvRwZWHiQZxpGl0dfB3rFx/ECex3M6
jZCqYE+1iQYkL8vd6j6zx69xPBpfgt4t8PSAmfB7+1iHw0NYaeGn93/aT5sz7sn8xWO8fAatndwT
mTOlVyNg8GZu9jWwRGYV56e6sO4JlNqFqHQ+et7zxZ5MNMjhqU8zIp3P553Ui7IyHm7UGjnhaEPd
Q7ka7LbkXCOyO6wm6eckQleq6Ig1EjfIm0VXJvGDEVbRZ2pJ9HyObtRxDkjbuF9HxCQdHc5FXtsG
NtAoAmIfc701qJSRmXWvjqLeYSinWeSTKH/MJ6UCc11eilxVD42SjfeiNZ9alX6nP2ndtteQCqQm
ufSLts3rbZrE+FZLA6ECeXXsjwiHqhoEzOS3jFvbjfPPUQVyVEuCh9BWKPhOcbozXEm4FtYvAlnG
puq9Ko+n26InTKAJgTkuxirOTeqh2uqXH6bFrGoIgWAHPd/J8ghjwST3LGiXtfDda8Wyfhh8XZio
ehtgVbpOKeId3x/yNMeFVFGH5A9TFTjvbZbn04nMBZVZ6zO6s/LD+zxLAYxYziCvRoJ1F249UXnK
stD6Vso0JbqolkW8qsn0vcxBozirNLLii57S003Y0kkkvHf2MCHcge6d7SWql7XiVqb49fltRhOw
/swNdfQbr79IbUBR7gdZu/TNaFxMUpsxV8Cz2p5+7vu36I1pB7mmEPhG4KRxPHg9VIngDy0emXWV
mdpYeKtq02ky2/qdBTROzapVhAcIQj9V6PdHfuPj5hK5QEuQjcKe7vXISWopZtwLFMuN2ezsPrE8
H0zwhjLn5wkG2UrM6slfH5NOls5enBMfutPXY3aozOgEm1iiBjPYjm6Osqmww7Vd+82d4o5rE//m
B2O+sYwTS8Nu4lmQhpz19ZjUKHihdNGCQkJ4FUeXvWO4iwx1vWrTMBHdwiotrM+zLuj9qz31Ozy/
/i+HPrnFXWf3kF8ZOhXYafIAaU07UxpYa4rLZhgOxZBNxG+l9fApm8zxWw0E70LDjbQ32iHaxCqF
XfLhdq1NxTyJjH4V23V0fP9nvvUioNBDLsuRn1X2ZJYPAqMrycBrl/w/aBjQJBBhfKP12b43o3pd
VsQovD/iGyves8t41qmw/Z9PKS936praR9owsqoHIF0Qd+pgnVoMIcNEMu/7Q83ulZ8WFJfkDvbJ
OJFJ6Hg9VueYVT0oQ7s0CuEc1ViIz2nxvQi0eh/12rjWk5DD7EQEYnzE5DHSSmD6V5MbQXz2WZCp
FpoHM1qneqdCgZTxgUSYJyDQ00VR1yMxiiRCBKqBpM306eRZhkQq04DQGIGMtsS81Xpd3mrM7RxP
S/XRDx0F46WxofSOlsKCDIXUeZH7lbUrLFhaTsQ+vmHfcfU/QZ1Lzk1mu0zcMlzn1YQ1Og3UZYgR
cRGCjV7FluJu8iK4e/++GW/eN8FXM+PN+GTn//3FQgypX2YsX+xB6aiGxOblSWJtIot62KCAatQR
Da5D6SrqilrALLwAbaL0uTwzFDMgaKwDju1W4WUZbqeGdpKp1g/qhD6aPNHmrO+wVlv4UVdw1szL
YrL3ZTjWV4Udw/s0jRgn50iMvTX2u7CwSHEDS3E2lYnYNtLCa6uVGNSMTNJvMpyOOhHHLyNVug9e
1TdvAwdUqja8qZxvX9+GrNCRms9OTJnL7KkOrGRb9ihyXFdPvdTECF3X6J7fv/lvTVlgci1VaKxA
2iwMe3nvq6iNhIMQetmFzQ+FxKdD7FDzzRyo40kDijpua3JXKzv3hqIXH4z+1vEDgdmsBOYU7bIj
fT18x+o3URRol5FqJl+inOtTByZotbAvYEk8kSO/1xLkReWAZCSXfkGrDz92hwnoRziSwGsnjiCp
F7BE0PTlt/fvzqn0YJ5WbeYi/mNhf3CemT8vXk2z9cu+c7JuidzepEMGKyAze3vRl0V2bsoghM7p
nhOA9Rn02S3yy48qw2+8FGglqc7zS1i6Tw/gdp3js0hSduwOsBBTj6JNXtqP6qjeFjYKLliUmfdP
LppCH5USLp/2zeuHguLWGQ2tZM7MjHCLXUdfZHbBgT+KTPJj6MpquIqvJaW9lQJO1lMNAgfe/xFv
zNu2yo7I5OJnG8nJUtr5gGkDwjyWbetq68C1HtsWKVJtOv5H7+BP3Yb5GXMAIHCJoimS9NeX64wd
R3Mj4Tim19XDoJIX0CJzmyvnyInz1lNtgHuyV0hPGEL3WsaAZupI6z+67/NadHIgefVDTq7ZdqKS
zlfeLbtJUy5t/0va+e21nyTOHsJzue6kuVUDPBbTBFUuLRIqyMZog7sHtvb+7Z8f8elP0fgwWTPJ
R6Qb9/qe1L4bKGna81Nq5A9ku6FOazGIiwCJSN2E8QfjvbE3pQJBQY2ABlbQ0zAqKdOoSSzG4+Az
3MogmhGHouqOREE4i6lHAoYQKdgGSt0c37/Ut940NEzzWjtf7GmBTZADV3bW1JHBUxTrfkgBvxYJ
bL60L3/XJP9tLe/n2jKv2suxTnb7qoqRxa/VDihBOkSEHTU/dKrLSlHoW6eOZ50OMkq36uptb8Mm
DLPx3EKW8cGbNs+qPz1dncYLUuA50P3kZ4AhA59l05LvyrxfaaM7rc2Siv/7N/atqUvDruFSgaSc
4p4U8hD6VWoR8UxbUyFHQUc2yNQ9rNqxKuH45tMWekq/eX/QN5+mgY0MlCb/rZ4M6li5m6QtT9NV
82yvjhphZIKeD/rY4J9c33zCxWjM9vJ0KG3CF9A0FCqtfExBY9jF18CqO3CXTJhUj+FtZ3V98w+u
j4YdexyX2XmG471cr3snNHI5sJ81SgOcTTRlBMDY8pNVA/D4J0Ph4KMCTEt+rsC/HEobJ0cZ50Ks
Vsfw4cYxx+UQOSs7Nz5act76/KnWOzTkKb7h2X49lFn1Y6pheV5S5nH2oWyQXVvIa/UsPqoo+M7y
UYozUjX821+/RqYcjeq2yu72dH2nPtDYEGy6pQoK9nYyyTVzFbe4hnP+0Uf31pup422fibsO/zz5
6BpVcZWyYVWl8KRwFsjJsourYttn8Fbfv6o3NnWE2XK84oxFt0M/eXJShWOrOWwaFAVmZziKJ4fl
a0tfNLhJzStfOl6uuAHpar7/wRT35tCwGZlbeJa6ob9+klXpWjLJQhLNDFBrvaF6Rau6l4Ek682J
O6KwUN4sK2oU61odmt37F/78+p/ObDxJqnrgIakFnVw5ZYa4jAtqeqobwfhPNUJOxUCf0WRniSOw
8GQgNc40oXIRt+55ZKnljebcJ12brC1kBx5yhmZZ+W69GRoLCqHok4MIA3vNgdYle0VzPzg2vvVe
vPzJJ1tgCyhvMSQ52/40dm6Nuu3RirfFATd78cF78eZ2ltUc7jubHQpB89N7sZ2diig0C4VqU5EW
HLvnwNfKWLWOe8nhb9NUMXs50rHPdX1b9Si03n86b33lvGNIgag+AfI8+QJ0UQYtybiUBQvwPqnb
/VCMemE6PyYEkit7aC6n0Fi9P+abd9fGx0Jfl5l6Vim/vOLG7zjP9EqzbGWg7XSnwmzaQMWSMUim
94d6a73jlWezpOJGZFl9PVTgCxopPWdKY0LYx5c3rqIE5lZTCX1txAZGVYxj3j8YlGMBrVCNh3pa
xI71VI8k/XnIKSCBh1kXV7vzR9+ZnxpCnzzbrD+4zrf2hiwIFM6pt6LfOtmm+vDjDcjVHNeHtDj0
Iss3doL3MJ0ID66ok75/hW8OJzQEQeSrUVg5WRuGSU0N0fFJx7BKN1kqqlUYZcNiGMAokINmtR+8
pvMrcTqH0PxHKYL8h5bTyfXNVqiktSil2QXM30jk6bqhR/37i/lv6PWjwXvxCH/q9R/++58ixJXz
Qa//+W/5056mG5xxkciAUebN4h34E3HPo2dv9QyX19jwvGz2Ywg2+VMINU4MCM+cmRlZoLOj+NVm
Pxbk128E1kWKeST+QRYmABAC8esvu0yLPAWOij8tic2LtCKHzca29c0YXRNwuL8ucBFVqeGR2X2F
d2Wd4TMCoLcq/OxccK9Wuc0OqqmXSpjvZYZRCcNSFjrBHFHplViaXARtDS4n6NwBeNRgmeGCCqR9
Pc6uKCfaqKFyQyP+Br+94/UphW3ZGMWiaSKa1+RUFFN5baZEWgx4aakaNR3CwboNzx0zEl6el+o6
drMUgzyNhbjrik04e8nQy++rKLeWU43VjHb/tM+ePWgDbjR7tqWZKDTWfQAAP45cfZETcLaWKSlh
PShmL3D80IsZY9lGA9zc8XMwhQvZuV9D15SHoLZLrBKJtuvB6bbCaS7YAPZ3NRPXgniar709xrgj
huBSpoIQVl939oUCCMVsaduMvklAuHXsy+48md1HucFdMFJ1EeE4yO0s9LBKH2uXaFGqIkaUXlRx
eN2FCZHeCiLw4keJxNArovHCSKIVEdk7UQ/o3KLDEFZ7o1PI+O0z4nqQLGeFLbcWVHE2n+WiAz0r
uroc2bJgtFCkXe7cxsjI20E6FsB5A2IMcbq81ML0tm5xjHDiCZaFVmhLa3aDE6hjXGt9w7OGPfdg
KN1NgXncmXyf0KTh0aww8hmFCng+Tm4Hp//u47w1OgfOW31F8++ybr6G7AgW2gRdAcNujnPXmh28
OHntmQVjEaY3W3yLJP2a4/k1ZvOvO9uATfzAUx8sI/zByWwU7h3r0M7WYaBHuIgT/MQ5Br2FOluM
m9lsHPzuO372INd4+3b2MBrAi2kjULv117C+SMvpjepyKAyAkVVgwd/rqmMCj2GnNIMbLPrKtj2s
hoTCOqQvxGpZbWJZLxOzH/CIB9gjadQhiIOEZORjBWGnUA+9k+fntA0jHCrp+D2RtKhbo/oyEVfL
0a3a8c2NFxEN0mWkUPWyhRjOM2zR51gJ3GMCMOii4lVb2CjXx4Q1yGnJkguyYCP14FHNCcXt0MtY
irPUQjjAIwuxqIJsZ7U9L2isHCKT3AJ/zINLJ64e/6ev9dg0zSJf4he8dLDv0CX5YK98srI9Tysz
RAV1IAoH+7ku/mI31vlj4Zou0deuj4d1Y0c3Pv5J5/Z58v03LDTond5baM6e4g+wE89/wR9rjPiN
3ifQGbLObV2HPfvnGmOiRqe6isoMigvld3bFfwnKWD6wTEPgQ21GNN0rQRlCS1A3cCpYFuDi/ooa
fd77vth0zO54fNYkzLHUEWb3LFd68S6kjoTj3GNvMybadAnhiMhhx43o134ArSxJaU3k+zSNbksV
+yfYrO2LW3f1+1Dv4Gz++AF4nCADciNO5fC1j9c7RGdAhPbGJeHBSM4UTV1mwbeJJLL3xzrZlM9j
wdjQQQOTTYPw/OSURkN+pL1C5mzFqdAsz9ISZ0z56xf0apB5m/fijjb6lJiyYpBMu7A1oOriwhU1
KoqjZWz+/65nvt4XQ9lFiZpiYKjZH5Swisc1PW3lo/PT89t7+pYITtao4uZWGf2S1wPpmsyTXiX4
vFbNRyV1e0/Wkc+GISxafOwPenVIkuaHIJ4epuciHhS59I3ugX/ZK1J+180t3Z6H3je/WllwPpbW
g1qmG9Y2ZenaIHD1poTrbeHX1nLf66bUK9T+7sBZUC4Cv91I+ti9AwmcyBzbybclviodBZEthgu3
iYjQ+xxY9xO59KYW3QCTTZdNN36pkw6qKAnXi7CMUStO+ecgmkdhLSs6sZC2XLruuVUcXWNnpU9l
dJXZ3xp32VbfY/J2ot7ZtcOlLzaE5CyUaa3zjyh5yJqVI7c+9niSO+v7OL9I2kOdHYx83xnf6YMu
rOg+01lp+Ted5OQBri9UYJ+VM1jopJRSBBXxda5cGP1NU+Ccv8j9w0D8YHTVtbvauooC4uTBoPbn
re7uBhvIOez7lrA1M96lBvnItufrNxarxzjCJSiviThEM22aSxfvWlfAu/zWm+fhcA6N4BqIza4J
a3MnMl0H6U80c4m5Wq9Are0GYcm1FZpfQb+5G3Cw8SZqbeOs1mnQD8S4ScwBVnDI2LhB/FuIXtlM
fbbBdrlWSZyzWWODPl8HhgaK+iZvxLIttQana4vfn75+mtFHEnsRshbWgACtflz5eXzbtuZNDxNh
4Udzgk6o7AwITFk3JfwRsRXyupLWyplNqCTrsCesCuiENuYEr3O1ozWMKxOsjFoZ8owz7xHR+dqs
bc+k6w0qGftWt7IasgvkRJxtwm532pAiRLU/tTcBxD7aXxsnGL83tXmhM++FKVqR4pLVc9uwGZxG
fyGDdlfBSpH1teqDaNGaXc0LVaJal8S0F5teigPNsk0p7IUk8TEOCKvUNlnw2TKPfb419e/uFC+b
ItriW18q2XVlaxstx3jgirXR3ETjQZ2u87Ff5gGWBF8ux6RykLGPa+qS143ulWKEVrBO2PNm8a1e
r1v9YMNMNHy/XpTFdJZV8gYdoWd2Mtwx/1XrWDUupaj2UlF0T0PrgwfPWZXDrRvT6TflBQAgsTCD
lKdXrFtQhajjF6m4KZ27IfveZeZnif6NwlVGBy6+NwrFU6YzbTwPiNUtlxxIwJy2WrgjfsQT2a7w
yVfEmRkiEfsSwwCww1VfbcNx2ZsagclH6UYrjfXFqYw9iikPZ4fUz4rqDnuukoerlIBP97KwzrPo
upRrvUeMIC8zFdceJEf6dZu+F17TB3stvNWTcdmoAs3q97lypeqrAfhBLMBbrminLdT2bsqPzVwK
WTbwHsH2sWVPFxh3MSGeOe1Bj2ovslpSEeAEPNbGMSD7l6iA3B6Wjn9UipJa1C6Ib2xo44pFrgjZ
ofbeyJ7cGFkeMYlBvlHgRwjxzQdiOEVnTnKE+aaGOs3iOwOEcqB+gi65tXHESnetWkczfsybzWiU
MDs3gUBs6dwM2mNPnnoSr3TQcS4Xzu1KnXxhNuzRKgMzTpPbW7JB1iFCRTQ+iyo0dpV132aZhz/K
qyANWZgoI3NlEGKsjiHAxGZVTMaZbyBY1dtVqlHoa5yFrV8PgJjV9BnXpq47XCJFBDfUDQNuGhO4
7++LKQvXcaN328aY7p1at+9qTb0EE597MXZ5OEy+QQ6MreX0iypyo0Il9MKm+WEZCqAg3xg/d1Uc
3yvpUUEnqDwp5bfeBw5FFzk6cuZNcMlWjx3Kc5hH475KQF1A/L0okzRamoW8iIXBzEHxRVwq+cZl
HuLLD5PsTA5PVYm/xHkQ7RdN3/fq9yT8LgtnYRAa0zeebzwx/xTJniPJKmDmJf7Qc9toU0/RuQng
qmq+VgkEDsD5C0FslQ53i+LVvnGrBOZFWi0LlRzUMfLYTqyG1s+XeS70R6dvkVx2MOiz3gaq4Yt+
5rV2HEOtjVZFj2G2pn18bMRtG5Oj0zrBDAfwheSO5OmVPrQG0+iwx5yfrJMcZWkXt9bvyup/w7Zb
zLrgv7eC3vA6P/2vOE/TNsPrmTVhM+6+/5//jWqFksvzH/5jy238hjmCHTd2DZX6yVyc/JMRPEs0
nwt6szFU5X/5Y8ttqb+xC0ZvgVYQA+azkPNFdIRAI8wGGRnhnGr4K1vuN7BDxDpTWqI4PFMnaXW/
3k0lHdY4jngY+ccUCClWFFJTSjate3Q+IvYUsxvP8K9eKr5Buu94J6PyhzEHwgrSzFa19B9SoIEL
mBKV58o+IW+5u0xk0501QdbxIRCnNxkC4GsEpi1SxD2+h9zLahPygf5YjMnN6AY4OIKzCfq9UWPG
jtLDvEoN1DaHYTrEkqoR7YDPftCrNzHM1SoBDhYP3Q85xp/62mFelfkXGbj3WVmEK8Nu1x2fH3/f
VMxBoCwEXZ3stc6mrkBpIh+VYwqT6Myc4rtOTe2vbWE4t1ZJlE6djKTWdPdRlvjAd8Gadc7GDDsY
LMG4MVs18gwZb1K/ukDsOHrQki8MPC/LsALKUdij43WJEa2c3r5iRtsNEUWcIi8/dVTylkpcE6vG
Ml+CZ0PxvdBQ4d2bovVXaSOyPfUlAnKoBNrUknXnrBCJc2A3apEqnX/NA5JHrdI00YiV5pc8qnyi
s3sMEiYgA2JJ+xunzMQncvpCyL8D6Y7tTUJAQaE5S7W7ASLBUjTtK0N4MRGoVW8t3WbKNw7pMqHI
98mYqBjbusWcUCXkROq8+q22C2TVZbsuYs1eNVZNRrLT7aY2/uyWNWwJN141SvxV7WF04FXw/MF9
GON42jaY3cBRhSvNBxHXpcMaNRd7NUpSYKE4J+jpJsq7b4UVXKuR/OaTaxiq7ZaA2LMqs1Za4qwd
2W5NYAkq4AV8fFc6oQT8yxfLNzeTlW1rBQAcKcfhpD8qcczONtaeJBi81s9WIxgDVM57cMlfFIzz
NVs65tr4qup8baP4qfXDN/Rkk9pSrNjIg3Nuy9rnXsUbX1V5H4f4wZHASJQyIN87bJakpxAcMj/L
ti63qHJclsGEYOcyJX1KvZjMAcCmdkRBTbCWISaesy0J38pn+o/y2e8NbZmObBTMpmbXA96YKmDz
nWTJnlJ+yHoNr1r42ZcwhYORK2JYac5EmvWIlpyAl7rMNkJvniKiBC99PdHWWlYkSzIrBesWV4BM
78odKUfpfr8OyAiCkOLc+Xow7Uw3MG6M0bpQ/cC4YuqR6O/d4Mng5XvsK1Vb65N9hOaE6B4XwoJl
Bt0TlAmwLnIbhlq6JC1hoQxs68NuuKjbkfhbmB5BTVa6Jc+L3Ny6OQ7psLlFf7xrtNZdh6G5rhu5
dwcAH2ZcB15dhVuiodZcj1ggAyyXQxIlHv4rY2ENvgIDsmXx6xEwAveWevP7afXfsDKZc0fz71em
s6eqfQ95NP/pP5YmAMb0r4hWmF3vKEVY8f5cmmiasyqYs4MWM+ifK5OwcSTSF0JWgsPwdagRaAI6
GHOmLoBjInp/bWV6Nga/qgYhAyVryVGxwFF+Oi3GFH5ESK4Ws0EMCTgISLyBUNt5wfjoKNZG8m0O
CtFf1HavZKR/QjrhDaL08sYZbm3Hp9WY0jPEFRg+RMYTKDsMRumiVXrarqnPoUl0D/b4EObf7Fhf
qnF9SMI7PVY43E7E+fjFGgEmpDprOHamte9KUtUSJwo3ipEeVYwKrm9wxJUQyWTon1cEMxCQCndn
kSeVso44KJLlAg8+GfbdpC5zR1+EbXaY/5n6M+AXiP1FpWbLvLWK68mm8dwzXaNMWGpxuXSh2jWx
T4Q61ePx3JxsT+3ZWxcHtbs1k8PAOW+n2p/U1txX8orSy5k96pdRk++RkLaeow7I4izFX+WNv/aL
iQ13HX7KOXImfXQVwB21EsLeAg+n84E6w8ABM6IqoJM6q8v7gYQAZFoduXt9vApkyyETKFy0Av+j
wsmZrlJDTktjHMcdmsDAy5M8XI/qeZJng+dT1F1pIPZb8g/dyP0shnZhj7mXR/66S8l9G3IklSHH
i9p/iMtkV4KvqpTam/k8wPb8YUMFnfQXHNHFwTA+BUn5pMTJ56BQv7qdy9LUVAuMMMq2nNQfTsVG
u+xRhNcKpFCnLOMVUpZPTZxcGAyXh/o6tcDsF5XH68YSbEX7JLkllois2HxN1NFKZsWNAljay5E8
XnX0QIkGRg6R4jRf1ZDjV0g+sUoNT33hb7JCXFfJ97SO970dHTo63vRpxL1Us0VCdyOCNdUPWPul
6uX2V4Fs13DTddC2OzOSBzu0gfSMGdTpKKH8A0ufeMDzWoZeFGgjrQ9Rbodkps/yvljTRgCXTRrO
Uyyk67K+NWuvoGXVklEwPIhR3bgyNs8DIwJrJImItTsrQhsZP2RK5ingvUClXTCprhJp8eMPFseq
7HIMLtm6PZ9ZaYgBEyK2tyeyaZQu9bM+PaR56YHHeBxq9xu2FtoD01Kl+TShmlh0DS0Hijztoxl8
g9m9yI0LPgYEJuOyFcksKt+1YGRHoEI4fDf+8J3z8ihvMt8974kRwHS3mDRjp+SDuu97yMHaoO5S
u5Cf9J4jotpZq6Z11nFXXrBlOIMshsrfX6cdXhIWKSXB3dWEIwFRGbtJC2CUBx5YIYbR5oYEiOIF
HCnrUeEIlQb2hUmWVAx3cTLKjY5Q5veq7r9hXeGY8t66cv7f/ySktScftbSf/5o/Fxid8wvmwrlF
rdrzkeqPBQZCPpJ2Ii1UGqRAaP46+7DCzEsShxIWpZN2A/B8VE0sO5yNBH/dL2X3/K6oe7XC4DKg
cY7200LeRyn+9dmHpNqykqWkEzfisk5HueeXrtxIvRs7sFHQPpMsIWIa2yEFDPcprO5L5Ws9TdAy
93Wf0N1kXi/0ZG9X7dZxTN5xfU3PdczLbdbQ7BYAmrpr3CvnMqZtPGGwlNsy0o+x6y6qUadeSgnT
dyuV8FvUWUEMF1tZmpnt/1/yzmy5cWsLz6+SyrXRhY0ZqSQXBGdSU2vWDUqW1JjHjfl5kifJi+WD
ut0tyT5u92XiOhfHtkRSJIG91vrXP1x0nRPc5wUE55YO0SdqrrBG0sbwrHRJT3GNXZdotG9+pXlt
PvvJhWF7mltGz77c7bzWPC2J7PBio71HGMM/4f2Gt1pbv/RDbT8QC3Im9HwmehPkpkmLiQoqXINY
ylNybZHGtPiClSQJ9Iot9gLXbTnjLZoJ3dMsHlxNxRI13foTt5rhbggy2rI+OaFKA9+MbnYxxVG+
qsL4sQ/cLW6fl5lyK5t4k7YEXwpUhW3IkdlsmkKjXpYIReX1RKI40SvTqZK1+77yXzojd7YZAs2F
4ZdkXGoan1V2mU12sMgSe4V1Gy5/6qoggd4vLyw/e8LWdTMmyhd9nmj1zTQ+27NBbXbCRhOLcQ5/
J7sNpivIANRgDWqA/4xqkJmRJKcM9UlU3if6TuvbLYK9MV03EQLhyj8qfv9ZTELCXzQBkArC0A0D
mL4ESXS0s2HwPbM7q4h2suGur/pCW0WzvyjNhCaZn1Ibv1h90/On58Roz1BSx+JaJOcNonOzS86N
vB4OKVPS50Z3Vo6SE3VP+g5buUXd2ftGjjdqJ664jDoBEG3g4J/eREaIe/e2dG91jLATGdGNEFZe
jcdk8s9LbRn1mafVKSzds7nhqMqlGcDP5RvFd3hVOjggWmzuDxXHZ9DdGTYw72SuR8BLhtRL0gnM
6lrY9cLUTi1cxQg+tACiSu0rk+vfcHwC+/zd8XmMnuG4/APzD57l2+mJuSjuDAR1sBalJXE5nr6d
nniLckJa5EQhVzIgQv/oz91PEF5Z185aDna1HwyrdSjT8IRgBMGa/qV0qTnd5O0aDlWQjcEIpglY
+kCn/Nieu9IJZRaW8ERDme9UZmtGAm1pSCuCDqQtyyImSqMdKw/aDAHEzmAgN80Iy1QqtMSFeeLK
vNzGv6v1ROQNYqtlHoVkIwKuenXkFIcsCtaxpmD61zQ+tnqKQfRljaVwzQTatw1tcjqSNaJk94ah
npGh5m/dzLxj1udcjUtif8zxuqZl9RRIJmN4PkmGhE7IbBO5hfQ6IIOVZA+0TPLW9SJNcsZYPlkZ
jRTrPCBRl5ie29BtuQt1HwGW76Zbre6uGrOtMSPLxzM9+moJ9a+4BeaL5G8m0+g5+We0OGN+ou/4
Keplysfs3E6gzsyG+D6kgkxCFVAxKpqvRrqLPygLzicYVKibcbYDiEFT/oOygHMO/wmpHc+FoO3X
KAtfHbre9xCwXXFsJxaYZT6OU+97iAr0imSzFswv7JcBW6gxYSGQR0clGnAz7/YhKy8rctZDeSeF
cvBLq190Jb5iarQOLGtLftUycEevtyGykR4fNBAPRGd8CQp/5QzsmpV22tZluC4N/yp1+suWAHau
fCAX9gqBUaxyIRg9ggers9qNYgbYujOQrWvDyWHkFVipsskLcH9sgqOSXQzE3GzZBwzLJBYOPvOY
m9SGvx+keZczgNaIYZdj3Zz6BARHkFrz3NRwe1Auk2potk2vFEui12GXubjCiEsUuXhO2tcuMJDt
E1vrA9R12d5HTR0bbFeJZcC50nDJyHCiVR0Ua1FXXqpgQdDVxkaM1b5stDX2aoYXDZ+DMp7hxJcs
M59Trb+sbbl2ufmnEPepgWRcGv4et2/j2Fr9RZhcdIlF68R629V61nbnmbiuGPAHIILafUlc67Nt
NUSGKP6Cc5ZppgQbVWx1OY2jynSndJ60YYuZ5qFKXhJJ0EeenHW1c1SabI0TAcZgTIxJZZyGjVZg
D1yztm/VDmTPfw5bNlGTDIt1MN3plQg8h1HbDJmPEUKA/I7gA/isJXOtLiEvGkSK9IZ5hpsz/aF1
URds0bSMFX/jpF/GScffczpvMth4oTJEYGU97mwjIWgpRC68LEoSZtVNPJ2TD77n9PRGnEsBaRe6
oFU12cLOSWLNtRMXq5ZwVQcnNB8OYjI8asLZmep5lfGUfnE5lE+11HazIFqjITCrYTmK+0bDQZk1
QNGMZMZlG8u/RQewcEA5Yp11+kBDIdlxQX/GW3df+LcRU6ur/z7S2xXRs5mPD1MiFioKMu4ajyXD
Yqjkw6h1nydD7kSvgbUQE5Ihh7Ly4SnDAXiAFpfYeNzkUNTs5G7EKUCSgyfMeStR7LASwDfN2af5
vWuKTc8W3KCjUYBQo6hcgrITv2kfSZTbChYNvcHcb+N3USgyJu2E6Gp9D11aay8k2qGWHWXoYOPK
6I2RtIHgYVe+hqVBtG7P1UTttMv0NU4txUOAFXYRYEeSwmoH0cYrpn/ANYgs+wRvZm1dadztlpFU
T4XZGxuZWYLGczzYVegsZkJMUQUHerKtPmrYuUJ2zKcjhri040FQXLBmb3ajKeTRVpuVVnYUU5aE
jhXpS2IZd8YoWz41udRSGrl8HD3NNQ+JUO+Iazj4Q/mY5Oh3tD5Iz7SWwAExzp9aa12affgCz3VW
xcdXjXAoZP1TBB/zPFb056ZzIHxi4Rse0ZCreruv1IlLxd8WmPMsUvartNRDth+wKdyOkGvGmI+0
6sKdQylc9iI8RZN+E9t6tFB0X513COUejb651vSbwNRPUJ9Pa50edmE67PchBMdo+/g7CJLx0HC6
N4Ba0aIvtcGjiVjiD1MsTAOIvbGU5Wu5+TeUVpZzf19a8+cX+bP4KZ7iW1E1P2Fdis/pjK/C9lN/
DOYG0XV4AxBMz0/t13XlH0WV+Cky7rXZr4kNJAquH0WVrhNVLlvEWS3wWqR/gQf4VZv1vqjqOEbO
Do6z7Bx2+/uiqhHfLHTce+ARC5eU9WncB241nZSJix/5CGYUdvGw1BFheOxPaxbkWE1zvLT0fW55
qWl9yfEGj4eTsfSy0uWGGU/isVOWqpaPS5EDefpOwU5ckJypBgQMQdw5r+L0ywDlQw+IcKzbk9oE
R9OgeOVljy5PhbMdxzsrzNwlNuR4acxE3GSm5BL2Np5asHS7WQzuZ+UD9OCOLDlteJahjL1hpvfq
M9FXmym/9lQ1rK1wVi1mQnA2U4PTmSM8k4XDmTaczwRiBnWbohrAKs5mgnE9U40J+LWW40w/RmUm
z7KZkoxFn08OADRlPBT0hVpZ7U6djOVAqhJmSEyvOoQx4pakX6rcW9W6maOYGta/tBt5cSS8k2jK
e1FSWbIasw7O53oOdGJnupQ6EU/VHPaE2DN4zKK2Oo3mJKihuPPd3loYpX4VkxVlxvCXbXsgVfaZ
teouKMudQ7ZUBLWUOHfipkJypxo0t0trjqKKg/KuhTESzqwmfY6rqhskLh6y2d7Ty8qrnDxfRLDr
iJd5CHL33FTx+pC+dRJNXf00MpWXnxtUPvfpmGvbbIBuJIqA5NT2vE+KY2Kpz53KgCK73223300Q
K7YEcdw45XClDej4TSzJo6xNb7Q8vdYG8qwae9uPobO3MmONxeAamhmIMlZvVlcvolhdGJ2yFaHc
VbrBd6Q3+jJJ9X3SpsepNdsr7AEOgZxwCdYOo6aQRI7bKt9LckNmwLZJ46NQ8tPaVdmGCvhnKfU0
NI9Daa+SobpWCvN+srWnbgRILW1ggRpDK3J5tZwtp5tYV7he5auwsDzRkgykq8RLHwMyQTvMiL18
KIi7EuNwFmp0pgsjHY3VGMpjUiTHjmB1WZq3k+ncI7q8yv1oUxXqipx0fy3IVD9Ws1V5UkX+Xk5W
cajM6ASHao/w6jvZgbjbyU2i2tPBHvzuceiV9Fr1x+hLFHWEpA4dLBYSY6rEXXTsSzpHeeoFYaoi
ltVJA5ZQL8quirywKp4tae9ios68XLeufUus2pToBNakBz0vDg4mJwlPE5bR0urtBxtm5RQmy3Bm
tJnc2X58hlPgYsywKFVysUdJCYIOT9JmdJQVls3BOptowidrpbi2N8XhuR+yhFVZiC+Kwt1GTno6
KiTKOUGz0mHyeL5sH0fkIEufLPm9Lwcc1i0SLFxfLDB13SWqESwdpyzLhWVWL2bOdoDOzV5wy6xb
yKOi6rYG6Y+PYgKBI1ptmerFVZnqXDTkLuExb424oAV3ltXjJiHcwbiyOhxdVSskjB4bjHlJgiIi
qM9TveLqFFTV0o/uwiLajJZ5LuLHuHUPekssVDo8mNl4kiXVhZvgUDyEcbbIRizZGNw3iVYbiyDj
GxdyPOkgjvZBbqy1cij5oGBH+pr0sqCYo4JcThBunZ1d++oRKU1yboU9sbni4I5ib0zOurDPfsNW
71t+WU1W2dDGD1lyI0R3kZNk5qtp9C+Cg2a78r+bhfN/PAv/WNhan9jpge1Az4f4/Ia9bwIVmWgD
kSQiDnzl9f9RtZ1PM0wDex8/R5Dut4GzwEi4i7xWefAkoKJfKNp/wctGzAoaxL6WVTKGmh+YRCPF
zE6UOFpiVxQ9YFODNsndtT6JLGmqPTZdew59ZWUPcBfJhUkXA3MlJhCjQTccwqP11bVShtFauHWw
MQKFtAoit5dBlV3amYXr0xTu2iS4E2p2bg0OFm7JXh+4axr9EBHuhNGXij2KajdXCTujow6SfMTs
zQtsjOw7eWG5ALahVW/HGISa/e8OuZUnwngf9fp1opmXymCSEqtwDhhLCFjbUirjahLdzey3t9JL
a/LcKrcek9FXWLJZDskQDrSOqYYAXc8YrWJQDFP3AGvFOlV6cT/LpCS0lqDUPmNicyvyah1yYJNI
2NW0DQYRIAW809qYI1aac+QHrDh1KCl9pJ47PUNypKl3ReM2G/D8wtM76S4DrN5XlShuxNAQCAvl
VB0CZSlxplqqtamcBMEIb9k9EOvNzjytD3GcCS+tydDoBsVfq7lzoXc9gTC22AktvMjSgiDtNA02
oyzB6xprX4fGdaGQsDvBAilqeS1GdQ/zZR1GclspxWmB7mpJ2nuUX7SmShAk/vgcwwvV5lRXXXaN
MnfuQ2GvjUj1lwDTd3Vi/x7JL8iyMfrIieceGY2VbnyxbLYhftKNBwWTeTbHuAxZzHgqzoM2Q1cM
n2qt+OUB3d2jjqf4ovXFnPiR8PrjkUX3oZVRdyxyjnmMKEinmU6CiYnC1IdVWuXVAh7YoyGFxs5a
44hNNJdKjkMjpKF4mWmZcRnhvOCqpLXoLgTOggKxNFRlXDPN+iscMfVd2iZPWg/TWXHdcC3tLvT0
CJOcahoOrjSfCglLwOBJIxFtYXXROIzlYWrK7TA5n+H+3HTtZZjADNYbbaVpcmvBjqrgSUVdksFo
XadZ/2gQa1/LbdPy5mxtX6LO60P7RulUotswrcwHtlY+46Pmk/8T2+Wqz4qV2Vv5coxhaidrF666
Moodm9c7Y0D7rffdKrQU6mW/G630WM4kZD1f95W65xqqQVRJf1Lq4Q4XlJPWOnSRf2Ug4hZ60G2H
IsNuE4N3Ou/ZH6Jk+ZsXSYGWgeV6A+d95jCX6EwUd42T7xGNKwhVrKyHwc4hKEln36OlPhGd6cKX
x1EDrxv6Jmn7Xu5PmCvXIfmucXOiVdMq6NhqjOlt6SS819NuyAlk8F8i7qU2ch/LgivKDJ/piiR5
PsZRSmXfps5MblWeuyGSKyuOMDwbsMoKWucsMxR9ocVairNXbS31Jks9wvH4C0fyfkKVgTtTE3zW
kc3VnCBG61HdzrkUNubU3Y6MKDjPNXAb3RFoBHt4GVTlWZhUk0cwXLSBHdXuyFk6GLKV8+eTbNTM
Bx5W0+wk8rvbyITvkcxGq3oNS9fm20iU9toiuHohIyHOswElS9tphNRWIzlL6qkvx4e0wRqn7NuK
fkeXm96NlqbN8rEYZheHJ3WQCzOdnqBQe1rBBm0YYnqGrCC7sLzF/uGkU6SxrhtrA1wVeaPufolw
c1jlkP8ZES+ryDhLJnGumfm53tKCTWJZpfZ5aKCRTLWNQYOaac5p2dCIaoUarTACW0xpTh5D0HjD
3DXOGFXlpFu2vMXKADfssLtYBmqFRpGLLC9z+B3dtNUb/GyJyl12dnEStckGGOJGqapx09XV7SRq
tBA6V5nSN3R8JCyybDwIwd5ezH6AWJnqoeaZTnfid+k+zDT4MOnecl5ai/RDvSWS2O230C+W1SBY
2SaeFqoHM9DNdeD3c17OVW2o53GSPSRFfDqZ9npK6c5LNWpPuHeutNgJLjv4/QmexF4f53hgj80m
1PGGLCJV5/KMn0r4QzkoyTiesAglH3DYj3q9h/q6xUfPJx8zfHDrYpVZZA4ksYU9GVs0t7Ktbe4n
1RGXjeJ1rFvydpbNqLxUUX7TprLk9O1XWtddx4ScSFEjOeE9JNyvLWtAS+WAM4zJkxzxhWKdJ5H1
XAuhgD1qe1tO6E6jDJVXBmVyKjKP9cTvSpSG28TgsKyFeyaRXoC4ljdl27Mz1bWLvGCIgDWqLt2J
I0cbqkXS91dNEuxHl42yjODfhxtFi0rShIhsinQSjh3rzM0bPvnss9k5wI5NnK3GgncAjdTFiA7a
xRSg6GBHKxZWf99XwzbPohARg1tsZJujqI3sxovV5LSy+kfoSs3SqfxzfZRyG4oSM3LDHfZxlfq7
xNceUp9OPMjrox4YTBC5UD0H/4Mztx2jhSgg7IfGdPGbCJ2ojZ2cMEZQV2lmiNDNhQz73Zte7S90
gjOo/w6fwM1JezVnp92hJ//Q6oQWgadGXpLzWDCd9oV5hWT3AEnz/N8DWM0fyt/0vzFOdY/1zyCr
+Um+Q1Yw4udVDk2uEGBD3/dABmAWKM8MZuGaYGg/uCQzjx7viplkwk4USIsv8gePHicDuIy00diU
gIL9Svc7kyjfXxEYxKl04JqJ0a5mfbwiOiPN8T200mWc13t0izsf5hX7HG3Z9OW17J+wI1/ErIYi
RflJOMJf8VhI6rBsdlCsWDFv+3A5gh2GeaGTc2tjahwcwyIczwJu7LBhARD1g3UlQA4AaQkKc5u7
kKO8B1tQwRiwZblPwRxGsIfIsI4WbJJlzaHfxdpaA6UwrQRparq1yeIJZxij8tlPOSAbIQiHHfkH
xU27qxjsIwUDsVttWellkizCvtkFbrAbGX3tjjDgMllUbE8Wfl6ubZCVoKucfQXWkqFI0sFexsxO
6WcHONfAMjb4TCNVep4p3TogNwIEZ8qyXQqigwLyyJrq3CxCUmKBfMqm07Zh35r3ka+Im3bIi5Xl
12m3auJGLAOzgidnh2nxNFQlwrkcbFDE6uXUWNq2SosbljDoBkOUQquBcf0E7N1f6jgibYu4ybwW
43Hu9CpB05rNSqguXAWFsSxgdPSQ/LWg3xTUbhgt56rlH/MKcabqx16Deh7Vn9vC/tF1gpfx/36R
ZROoBCyyGepTrguBFsx00WJyPDdDf+hy376usll/4HT2TjUbgpc1CmUSm7dh5rA4+X1EolC3YlvC
YWPxkSFl67dlT3PnxtvaclemOnYvqp7c2+4XNe4807hX3MnDRWy2Dtg1ym2EWrdx/E1EEdTzG5vt
S5nnn3Mt3mphuVIbLCHidWwRMhfo2D6wKpw60pURD3S67/nkRyzM7PffhNWw4bSGdGmWrDmsL2z2
6I2D5mR0fpcDVH1+MWyDTVEYK7S0CFLH5W+WAqrpBMgr3aZ6KdV4DdgLqQ9ub3PluFg9mvVtR5iu
QVhnXN1olo8PQXsIten3eb0Rjen1bzB2UqvKeel+XvMX/XUGnUdzMgAeQnWw0P0Nalo66ia/Qhvk
kfx4GnVAeaEJ7nSr5bqnOvdGJpcd+gJ9nBa/TRgVqOPIA0okCVmNjneynn7Lah01nOA/4/fZegaN
q6upqygQ6GkvqYHroEfgUmeIYag6aDaWtP0IkLVh9eao/Cflh8PG4n8sK1F9uTr0j3dS62iqJzPm
gzPyg60BdW4M81cr3PwScPA0LAGgi3xcaytuZFtK0vOZISrVW/vzhJK1RYD49+/kA4lkFsG/e5n5
529E44peTQRr8zKRc8ls3ubXOjmW/te9z9Pw34KX4p9+XpRp6AIYXLI6eP8qLlQzJaODWBonAcrC
rN9jpvwVqvqPr/H6JO96gg9fCsuWt2+FjJSoIl49XQ5PCHfVldhq9+7jdIqq0LjLV+4zg/7ff3h/
6kLmV3zztj6I+wcQw1STvKISHREvZfKu1H7y/fzsJeafv/1+3K6wqFrpcgLxFHp5kugWouCfXW1/
eRm8eScfLoNmlHE9FrzMnBZRsm+Y7EMc7ofs8fUT+zcsALlT3lwdf/Kbgp2by+al/j//+6f83PmJ
vvVU1ieOEaDEGbh73el976ksBIgqPTbCREwqXlHDPwBF+xP7P+yqVRoeDViRy+6Pnsr6BMvRmsMV
5of8IqJoz23LmzuKOxXZB1YPeILwf6/Mn7cXn5Y3FuMCQ9KoqsVJZ7EAX/Q9CAUOC92FbbfnrbTb
50Do6rUabWNT4jk6kShcD/qFb3XOZ4iyo7LMNTTk5LkiSMgaO/wcAnIt7EBAxIl8twST785JLRg/
D1FQK4uQ3JUEiMIw79h0jpfWvBhoiqhfxeTjnCtMHCRhX4+D2p3GRjMu7JqiMs8jDI2hGDBHEkEp
yI1l9ShSLaDYGCU7vsn1jYfxrIlj6eN3lbsXTkcys5U2/rYdESounCmsWHLWJlNTHO3T0EV45gBq
gs50Srfr1CSVm1arxRNRnMoCWxYHLWE67mzp9GtjmKyD4gdQStuIguTRF+MH1LjmsMnVzriptDK+
L8I6d5cl/iZfxCR/H5wUarIi9eIn2YYfbur568ObDE9R4qUIsxIfjiff0hWHEF/0bHA/1uzCgtMp
n6hZd5lpJr9WEl9fbCZ1MRwAPWPr+P6gKoc6CZIG5Ujqz5ppK5RrzO4TT++z7CfVRMwn+YfrEg6l
iw6LiQR7cJbnb69LHZJ21JsOr9X7Kl0k3wYLqlut0LpFqqEs9SOgVid1ypUTwswNB1fdBP2MVwQo
ULIK4UsN+WQha4odXY3iwrB5c/f/Rcn7q7+RjQAreZO/9U8bdBzCnd5U6ghHMoEJAHJKMaX+CYh4
sGiL8aFXg58mln6YgV6/A3ilDFXoyTRj9gl6+7lIlY1kNrGuc3P1nhZ3odtVvdbtoVhqkyYXtmKH
Z2FUd8ukBE4tEnfa/v27/vMlB8bkMJgbDIgYxXPSvf0L0CHYpZpE5HvDS19EssJxAxLQKity6bmi
DL5edf+GesK18eaz/VM9ObbPXZQ8/meF+/zwH5O5MfvTM8JihMm5+L2KGJ+EwdyNCMuiWqhz5s23
KsJkTrod5ydyQQiUgCk/qgg8E5c4QUyCWarMwai/MpkzgL+/Xecec/YuxDbTmgvdRztcocwhVI2K
QJbxqmfM0snjDue5a0LK1LyOYiW3w4uhtXi5mK/DGu6sMNFieFvMcTJ2j0mvnOUMeL7eboqZMsfg
p+SEqXfBypgnQugg0BZfx8R8nhgho6RbtaWZJVpUP2mQmBD6OU+ZJePmOM+dZqFdQphwIOKTL2HN
06lizIOqnGdWSwGqI0TeqfRFDWNRWNUFI+YNYpFDjo+fgPlmlsa6bxPWL0ocbjVW7iCNLKmqyb6i
QCR4d8xj6HiaKtG0ZB3RUw1K+yDCsLhoZrnVqOUvpVZh2xHum2C4rK3sOrTnBTFtWFKOGx87rK6C
pmilzlVRYw6ShNa08v1hfCgE8eeGsVbNMllmqXamlfZV6KIY8201ZCKtVlIR+wlsdiFCO2dbxra5
naZq408mSq4GB5QSX32KNToGVBGlWVBeQx/okCHNpeh5UedugtEFLRw75JzyNh66kncOQc2e3G1S
4EATmpuy61awgeszaTInl/bWieK55sqdZePyowc5Njg6EsyoqC/GxmB9ZgjrKfID81Q4FaHoKgpK
zSRlcexrPP8KfAz8bNS9RNc85IOB9Fp4JwTNZAOeKRRo1Qv1NDs6010WOkCemrhnUrwTLcTNwThj
mFS9tlDHs0oX/BXGsoxSL0IOh4LyvHcGc8euB0beJGsPwmu/GrQ2mQUjDPNBaOkLO9aHl6ZynNrr
rJD0y2s3LXZ6Z+FKiO1k5V/XWJz0AerpYVi3+vDgF+Y2tOIz8AUIGAliJnieOaqTrsLMX8I2Vk/K
Wnb2AhYhFrmNrSR3aWjER6mOSr2uMEXg4JaSwRsGo1MvmqL3qhIPBwWCLazrUzc02rWBA1BS8uJG
7y5kh81XhtZTtzG/beudKiQwsErCrzqWxzxCkFnaMzGi/oyL1bTQa/lcy3pjQjCtW7SwZngaDi2U
FrGHzbhR2kcT04BOafeK2a0dvT1Xsuoht+hjZL/RyWasHPUK8IX1rdZeqaV1mqjTVpmcs0YZUMCP
GNhwC48ua2C7PonM7AoPMNXYg60jUtQ3UDuS4YABlX8xGpnLTZhlVnv6G6v3tKyNhiUCFhPEpG1s
ytRQkiEUNee/uZUy9Z0c8qXwxYUqJzBquSkTttAjckRYo4t+ZqrKBJ/sQYReReP1de77/67qUCC+
+6LYJnqUuQX8z5Dw8jF9rPPH/+IVLXF8f/ng72MLsyJTho6z6Lfw2++SACYZC6kMICy+WCZt0R8F
R/vEwp5HUQXwr+WX3hac2bFFQK1wv2lmfoEIQZzu+4KDyTaRYQDLwLwwkcHS3nchkzvJxK5xyh3b
0hRLJ+8ROQ+Ovu0GQicgDsk52EM0k7nE1yO5Mx2WiV48KH2+DCxjwIuT0/MlnOAZLnJ8Sq9RvBjp
CgTaOCMQk51K67OaXMzgwBfD9611qOYYXzR5mzSe3WJUwhbZNqNVnjeutbQyNynxpKgrczVWLW1q
zct3eHv4lVyVTY1sUAIyrgfL92meRqew1nGFVdY2qNoipGa0ncrysHDqowJkuU3tbmQb3+mhsUih
9lGJcGjSl30bGwHE48pId2PoKp/rMgFINjhqnTVgn4WVaFfg0AJKV44HaFWxtU1GtxYnyui7p9rU
hd2iwSqeyDh8ZVQOLwQUD/WkdHwYcQRT8UVXEj2990VWDydpVPc16oFAqa9EPWAVgmlKNVufJD20
s3bozf6kjZK2QFltusx4QyTahyoZoTzoGVtyDxSyvc1lV72kdhG68Ke6QrAmL2EVQlrG85iMALfI
16E9xYUX6QOruRx5lb0Tfmn2q8JwZMzOXU7GyioaZsHWsho8AgyOooUe4+C0TXNHx9KSq/A+zJAc
naoKfZEnSpZvmzEmSGddoi6C0xoLtWLZVpR1vI2wNWdVxjpXXjiZQUZ8ZLVtsIamgp4hCvNy2DW5
T3U1Ya1Xl5D0huTMznq+3FThESrU+S6FaKq2VBRMegg8Y/MnIiO7Kx07LnCDUzp/NTiDHh0QNfWX
eCk42X7yC9s/SenoA66rMCWSMYTxZx8GAuRR5utdlx3VpKyMDd+ngz7DiXFBJMRR9T1C/hTmZpdo
931gqL2+dhQHikTRw+OMIrVGgxGOk9YusERM/NlFTF8NoMmwSrI4mVaTXcvEa2wK/abUpT0em6DX
G+LJaiV8CurMR8CdpKq6Ywi3LcSMvbMcqnR8DmIZTitpZf2txb3F+4dU3m5D8iu1aeH2JsbJ0OlI
QtgQptU466YIDWAFPJXPSvj7cjO2kXz82q3ZdqhgRwyEj2t9XcHEfN0odEWG9DcHVo5S1qUGaUBv
zr2/GN7mYfXdgMkBwioHTyhymVXxcZBq9SKBfjpiVRhaJxU0IbqdpyEjOiYRe+Qph4l7Mkisr4uk
X6orJ9ETm47iS/Pf54c9FeVYR0HYvJ6HP/7trHzJL5v65aU5eSw//ua7B8r/+fpjcNp5xHj3L6vX
4nDRvtTj5xfZpl9f5Ntv/tMffisxV2P58j/+6+NzxqkayaaOnhqm8h/l56stl2H8/cwzypckQuD+
n2y9Xh//rQaJTyisWUaCAMwI/JzN9a0GCbjwc3nSYcrjs2tS9P6AzpxPVAQcV+YU868OKd+hM+cT
uQwzqvBquDIr1n6hBulziXl/BVF7dBcXW/42UPwPJSjrjbwYR+RULiwnFOqd9NHsunnqlWX9u6vU
mrkRDf50uVF+VhXKAYKZOHhhbxbfGWmBFWlSiX6VWyjLsNYIr8suhzUrE1jrTVZAp5h81lWbZoq7
Y2przdEvXR1+gGbheEFxWMGKtc8jwBLWJw64mRrAccfVp/Uks9N9NonhCsZ+chaRM3Cux2i6FvnU
db/mL00x5pOwVCZQJkmTXIr3xdhv8kJpcXzyCkw8WGtJfV9CmiYyLy9Q/IQ/Cwz6EwTBihp5NKpE
/gGq5gdwSNFkLDOOxTm1kZggVo4YM2XExuskdylxXP3yWYHUhyl5tnQG6kHO+A7yAOWrTdy+DE/N
aoFf0lSuxZinqzKzpwVRHPDzsrH4HGpKt3SCrP/Jx/uajf7hSsPEAUMgzcLr4VWk/BZyCRW/0huL
TDxrCs3l0DDKGCSveu6EaEo3G/mZi0kQm+k3x5GkNo9efTrr/ABGSxvFe2ZguUzQJPCwaPQKmHur
0eiQyyX+sI4mAU2Q9MGFiepx58p+PEls3DDJIv5ZishffXNY6kEXM4D2uA3ff5KlqfjC5iL1AgKv
KT7JRWjWI+28cVtZmK2+nvG/dNj+P3qMkkX/pp79CTo6eUzbPFAu/8//Sl/yn20jXp/r25FqfEI+
NEd6cfppM1f5+5GqYQkyp9K7s/EhuBGv/0dbzzlM527YJLEIHMPn6//bNmImfzB24CXCHKBSSX+J
3/xKX353oevwm0G3KMez/sn6cKR2OuZoRKTGEDPn9kNJ1SzaByPeUdtQTdUUM9BygkwcJgbG+wXq
Wp8QtmAhEr1EjKCA1cNUtp1oq0ryoU6IHnavaAJpa0O4bP26mfX+d1Na5/kmwOgQJQN4Tnji9n2i
/F/yzmPJcSvboj8kKODNFAA9mWR6M0GkhffuAl//FqqlVqlaJhRvqJEU6k4mkwRwj9l77VOGCcoC
oJai86pTocqwkioEArkThBtUFFNxm3VN84apsI0IF0oR58+oG5FZG4kqb4tWahxcst8VcfQuY+9h
AEI58mel3CjJE7DBaLBaD+jszLrir8o6cnaz6EzgQSz2f1nbjVUTAr5S5ub6fwu8f82dRhX4V3fa
8bX4aNOmpGn+s5Ll2yv8cn9pwP9J9OG44HiCcE8x9N+2GdIoTkDC0n6tS34tWYyfGaMrSy4AT0UY
pZxnv277jJ9RTlECQTW1yJay/l/wfxkM6fImNGIEteVAWbrq71bNI4sFouAmxUPOU+01Ql/dgFNv
ZdMnP0d9I3wFu/AR7wz1vQGbWjbgVip6UK6++wz/oPpe9lLf3+jLG6FqY3vCGc7DZZknf/dG6Ppw
+vaG4qWNDFIu6621HfS/rA7+VC+g/rihWX4Ne80l7QAzpfVjSFyk9jmG4AJ3tNRhmBemXdx0dSoz
wU2q6qubm+aDNFTr1Nl9e58rAMLB1CcdPDhNOjJ2jh/lJKGq03AImLNKlLZopPwkAz14ayYJb+PI
prFZN00TQtpR46tcy/GPT/ZVFIeomVrKNIjRNLUGk0d92v1r7jssNN9dM39wwjXxZ9u9fvxFq7C8
wn/PNfQzbEFo7uWlBv3tvoMNvMyiuOlQ8Vuo5/97rhnOcrOSiyKDYcRNs2Avfr3vbI48IC+8FCJ6
CDDOP2kVfrgM2Y4skR9Ln4moCdAwb+H7q51UXyuOalxtTm34sQQlrpQQhTniwO3mTsosHb/7qP7g
9mKi9vsbjF9pwYtZDtPlwCbv9ve/UhubXkN2L5GJtIAXMQOg+ANVrqonO0OV1Zi3IFgzdNmELSjD
U1HiJIzrEKuEFfXMhaLnvInlw9zoqj+Tz+xpDS6frLCmFXwtQewcMUj5k+HMZ7nXjrXEVh71vymz
RGnV4XaecmlfByJYITIMsP929wxIzpIk6LSnMPNqi5Rv1SoM1I7ZSqo1b0b8L/fS3jayxdAhXaaU
h5HT12QDpANm9vSpa6SVMkqJZ6czmnUthhsxddpGqoynJhT7uQ13tXGn41YywqI7A1tQ/Kg15H3K
GX7MYdyuQfG+4vz3A9wbZdSRbDGx1Ym2MlMiUt29ebSfcjasPd4nNzWZwWud4enOHOODHooXNb/w
YZ3tbGKrXCemN7JFwRWD9QCwQBZjosLaBAkwJss5RlotbdK5XslI7/v4XdVmwQzeyS7SEpqXHxu7
uphSvpcyK3VVYb6Ucz1hhKA00dP3ucIN28M5l6/DXtv1OYF/NbjbvEtR/qv1a1x9lPTCpWcHnX5j
dkQc5KBtx9inDvK6JntN2KJ3GKLylgyIIEqCZbwmPvWxS89N3M8nZeylL1KQSvmmVIXc4zGK8uoi
S7Cx8WAqgdrdOpEQi+ocXmWazGO4s+x5SrbR7ITDURRi8WoPxsHpgnY/JqGPUBiLgnpoEjwhoeRC
CArumGQ+U5bRi8zxpqwMYCxzf1j4aNivp7tBsoGJ9JNHglLLei0FlRlZiNqb25g4AWmOrsDg7XMj
exoHgesYlUobvRi8jikMyP9OvSujFo9Op3T+UEnXE5efmTGgssvjPI8rLGu+PD2PE2uWztSuOBQM
NyulZtXDA2a+eWYfiRekbZ4Cq31W1ebIQ/+i6sFGgfaWL3TRIof578SfilmJW94k9k6Z1Cerr519
BvCdcMY7sNWRU99HYdjukmqyXMOYXgGBPoc1iaVdrLmtQjCGHD5PFdPqWlocRlF9xY7Ts8KSyV12
6jXeVl3XFuMvbdtrpo+7pF/ninioY0K/gj59cUIQk6EMSMwGxzGXw0eRZRtnthDkSOyImp6dfCac
cKPUDY4ceN8KaRBROF0NWNJLIfaFGqn7yMJa1DYts9z+QTarfWPhpjdwOcC9ZheJ0azQNraZHyuG
4B7pB56cIiIuuHBdWerwu4jMy+L6piODatdW+gifoz9GVOGbGMCrWmOTLcBWgRtJMTFDba7z4IyL
bhdF6JCLESOKwzbMSs/yZF/sgixqbRrCbSi9/VQ5qS7VYSF5RKJsZjthsiWx4LLcn3pFlpnUYc2p
muKctNjbMkjKOITOMkbIdDRvwN7GJLHwyClHHWWzs0pIOit6zY9j88oCzBMl8d8l4/4wHFqevwYP
U4hFFnMDzpDfP391EKgNgkjJw8KwK9T+JpZrUATz/b/m/CeA+btD7Y/O//TPj/5vP/zL0a9SPS+z
PvrS/zgQviu50c6ReaY6zOeYT/El/FpyA8BcQuAtna4Wbd73myq0dzArmfMs9l8LH/A/Ofr/4Bym
3UaqY4Ntxifxw3VgZXklz+1oepVzj2jaYk9QhdeQtv5mRMX19T8nPhoQxEgyH4KDP+GHIRV/CNYk
vdGZ8Wj5MSy1EwsIKIKleZeH9pHTAJ9WrGOjb79sZyJwK/6iSniIIu2YaoAppFmtV2kJMbeAULgI
/bam0JCm28cRVFucxrqfmrm8jpv0Tajo7Es4l4ds+krUyfCLNn6QQoTZMuZQh2AAewhg6cCmkMSw
4cS51Lp11jvSNPSyX0ep86QFgn1JLH/mTnRCMQWFQX0Nq+nOUsBI1QYQ5SLA/kth5ZL3GqCKtR67
GGVhnfVMr3LnIR3p7aUyrB5jKFejNuwaU7lN6obf+joG6XMRF2d20pEnRXG9ihm4EjKTblqyEuF+
zahhlRVAi851nHrfTL1NbyBrkYvQ7Zk0oEOmd/i9ihV5KTd6oS+JTGF5suspfmiAODtaww4SOSEE
52JLOUeNoCJWL6xLiDCrTkvHZ02JEzRbMwTYdU25DwKHcCHcXlaKaoQJry+VSOMl6WqSbWRuAPqs
kcjOsEFglcSjj1cLY6zgRC2inYwSf1UP6mkwbBB9oJQxYQwQE4TEmi+vV0EGZnKesRNahLEkN2WM
8oEHrVUZlG1DLVREB9K5LqE4qcI5OfWyKlXr+siwECttFOyMJIaA2kHGd2Jdv46wxBZ2v2lT+yDg
T8Fg080Lf6MFryo/qGm46moQglJ81SflZRZRfFQqfWfllbjIs+OFmgUnEKNdYzJlzB3ses9pOPHx
rHQwhqInTqhPR69Qs5WRKb4GFK220ZsUjldYzVM9hn6kUbuzqgxN38r7O5S1sFST8ErJAjP3hBFF
JBXExW2Qxhslu9BwkfsgfRDFdcjQYPI3t5k71UfYnMYhGjVSi/U7PGYVYTvpLg4H8hia6joqxEFS
YsMFtLFuAmyFed89Lx4DfSyRh6Sqpwc2kAt8gYJj5dV0HuCpdcbsS3K/rquFPN2vqXvAzDRHjNB4
R2rxBgdn43TQGjPJdJ1J2kW2veotrBeN0N8TrUWsx+LtQ0h2tElzWT0Mgq1bBb6JZXFe3hqBmW3q
hdAuE1ikC+MkZEoF6HKPwnZWTvNKw/0ao1GxILdV5Hn4iUKy51x4Qh9XKIrpfzuvTwYyIPPVjHPP
M+37el6SFlCwlLEUbitVxtyvTpB9FAAD4QRbu+Q7dhEdsTDV9AiTY5qtWubGYWs+8vSFLW2Z0ds8
zntlLL12bG8UiyqVdNMkAOgj7E1bNsdyDuwX4q5arzOueHqQJ5EVwzmh9p/qMr40atCAJCetR3Na
H53XeB1i+H3R+W0220XhFCeEW1QIYpcCI5J2U23o20pC7zJAo69K8tpqc0fwFQQ7GG6egum9cMRa
tmPHA+S+wfHz6YwoSJoAnFEDg9abysHwcvPdVoedKRx9Vba136oOWBHfjlAyTRXsSz+QnVt6qUi5
ltqSjfSjsspO1NMu1/NZzDOJ86UvSgRNgVZ/5rHrFChXhxRkiXXVsf9Oatn2ZtneqemEu/bUdgLq
PVd9Z2OWIMv+kKBfLdURIzMBQieRkr1HRsNXp8THMpUqz5YhDyTGUbUmCcnrnF83GD7VjsZO4rGx
irvyLGrtTtcwok6N/lz3SedWUXYjNaNvmAS4xdp6rnMohvb0pMaa9e+ZtjN2+8taJIHL/Tb9Tc70
txf5pSYxfkYiw3Jq2RrR+y96yF/GgPrPjN9YfGg2WBBmfr/fXDKi4vBGP2Mr1CffjyOWlYnCCpSb
mOH4PxoD/k+lwBwfQ8Iiq9b41x9TpmUNLeLQ4XC2nadAN45ozTy92cQG8z5p/BuF+lJ2fDfp43Lj
lyH9oXxnti5bfBLfzz4qSSuUjFG9b6rPo3UbafeJEW/N7kASSdWO/nffyx8MPqwft7L8Poe56/JB
MfZhj/DDrGWsMzMlnBhF/CB13pAHz6zlUBveOyKb141aRVsREsJrQnJ4VktJYZ2a3XW1OORG2rJ8
nTidoPm5SVEhnozmSy+6jYUNO+e4GKxNhjM70s/2DAVKUjZB/JlVPPvHtSr2Nv2fZOXXKsFzgQF6
CDxuuzHRblTGdsbsDVplb6vTnRanOxhVWzFQoc2gkIhb8/N22CbQmCytX5dptU8wj+M2OGdysG2U
5qFbrOXFLJ1tQG1IgpK7bBjPOTq5ZohfQ7V4cxZPum0F8doSHxIPfMzqBr1wnA0nh7gm8IwypGpb
2vTdSxCWtRup3TaAatSTDxdK9oWZAB4OV9PLszWHH+m04W86DHjjM/WR+OuVobwlSfMMVmYb5LdA
nbZochisiPvJprSiAWtM1jI0VFYfMWMB3UF5sWAjUgFWeL4PZnPTlMbOnGNfcULb5zlcuuVi25fL
4q5O7mG+MDT61OwBTANRe6y1V5m2kc3CqzAEIi9wUXO6WIT3wp6u85YIqgAaQNSmL/GCBzBaiFRl
t5/UaY8vfS5StD4nY96koLFK2AKOed/pxCEPyQrqB0eepF5x22n7zHDoexkVuUNGSBMfTNTn+8rk
3aYbscAKFmrBZOzS4dMcr6aeTlsthOnmbfdijubdqAArMQHleGFenUFiIQ2GgcB7vupnCeGw2KfF
XtPUS08AlIxQiNo8n187Q3NHTSDEbTSvX+JDuHACRTmQYu1NjeoRHmdXE3GB4xZRTYKNDwMsh9U8
PkkNGAf7s5XJNjTgUDw2+jHGCdGHxb5TxKkcp20wWmhsmfOBeOiNdK2CfKhgRaZS4Imi3qsiINFk
+oqr9C4z0Vvl5rZvycpLW2rX4NwA4pttcT0Fwapqh0OaBV4SAhnSOR05YFKQrCOiubK8N0LBxc+w
CM4LO7ejOeerulhV5G0wbaQ6GlZ99GE3D3Gi7DUMrFZ/q5cvDJTuosxZi6B5GcR7oEsuleBst4Dh
j3l0Zyf2tigiauWy33T1mmwAySWcZpsB37KmzrX46syczM98HQNEhe6D2rUYxw179Y9cqRG1JE8p
UznucKC06zFRvMQiJ34kurW7VVKzxkQrtloBa08CnxrI+SO7QwRns/DLdpeRcJZ216YMybMxXSu/
7S2iWRv5xtClPU4c9Eo6BvR5ZcfzRUE2tQkN0l/lem1Sda8RelyrMThWVCXTru2DvS2bbsg76sKM
VLMBAi2yYoD5KxO4qJvK3HZS814YGpdU/56QpUaXMm+w4K6j/EaXxTLK8XQMv8NnGERgb3IiBWz1
usv0B6PjKabZcLVluzunKTD8wXkUjTgLB4RZ01U3SbJvNa7DfIg2DTg3s8W+0Rr11SwPwICmdVc1
G7Wl6hsxxbuFBpYegdl5DIO7USbCgcu562eUY+p6QP3vGIwr0Xrtoi5dBdVwFZL7DsveCxRuMz16
dqT6K69uh5GVDDOfyC7ekow0nyzWiG0rjX2QgEYkemiZJ0W1+So6yHFleaO1o4eSjgXviFurvEdW
7jrZspuhhN7q5Hd5aZsTiTPNwYvsbLXk3Z7Xo7HR9LsR6Vx7b6l0U4q2L8xqa0stY8V+DepgXYjr
ogMSYrasbWKDOxDZRJA/xwlSi6B4D9r7iTkPVdbJCM8tD2xlfoqL7MYo51WS11srizxZDl0pesxm
WG4gfqJo1ncNgUIaEsIseGI3tc/0uxryX3WGzbUlkYsI1CdNSVZmGwN9UbbSuMM8cRAJXJ25+Aoy
tDoR8QcQftlXISrpE3Do84eYh7uxfEoKOgvl3VEOXf/SoSCyUtJgnfIxg4MdVagHyz1p0WtJSk9T
uVPr8MuqLDJngpM1vgX1aPimtdM1pvHW0bQBmJwcHtxR3j1Gcd8dmgWBPBrrSgYPVPfvE2OLVnkZ
UnlL8wkmEF9Dx7S86kY3A844dTcIxDwAe5gFONOgfpZzcWAnZtDtjccagI1AjS+nw77ULyIaV1L4
0jA+Zdyu6vCC4pIwqK1SlU86oGi5qjYi+KxlUopKcjwEBF0ZCSwYlqZfjcaNBcam0hJilYW8Cab0
U9NvYtz5av3AFfuYAMmeaO7snpSH/Eab66tiaNyZcNuwH49y9768R5hJwIJoOpDt88NJ3m5IXfNF
mL104Kv6ROXBJW51OIeeFvRPJeV+9RaG/Yp9x5q6L3dp/bupvo6a4DlhvgmhjCBm7InaV0ko3MCj
GufZLc9Ivg7L17KHcX6zKElU69rWAz+JDkMv9uyHL7URZWwgIo1HkNyujdre9KxE2rzb5l1AOonF
KXAKynM2nue68LnB0fcITua7nrxZ7VzFBjRzKDxsnNwqa/0A5rSONT41IkAxmAJsXeO/5ryJSbzM
mbNT8XsG9maKxS0mynUfd16Uhjdm45xNmFqmnhyYK7hJJWA9nlpV3NjjeGzt3led/iw0zVMC9FYa
tJloHFdYv/1Il1aV1jwLurUsvsblwKVQQzi6GVXgGOUSjUGQo2HtqkSQACOfAsolLIuL/URigETe
ox6oXtzvdabagX7MlYnk1H0U3pkB2XYKkfVhhYOFz3FkSnKKcuFKKojVUXPtjq5cPRUvDXEiVQYj
Q7uO8+vYvkNaxWWUgHY+CbjIPWneRrRvlsKnuFdqwpSiY61/RTyPk+4cDgfdfCmWwU5xMooveRz8
KN05RDbW02FJoSy767hQfN3cZGmBReasjw9zvE+qC2wnO1oNSPEMfDutP4dfhbmm5IQbNciHJI7d
proKm80YvwYO8hD0uQC1PCOL/aRxPF2Adf4godMtWYuJVvfmXoqw3Soc8PZNxpBPri3r5ae+cKLA
iijli5xcw/q6YgyRFx82IcgIDlY/aVoy2VrF/yHiSJSTx1i1XI7zb1X3v0FnhZfxuw7jf6bQd2X+
icI4+wvxx/ICvy2hTQsBhywTq4d3+7euT/uZ8A64zVAbv6WJ8DO/TqLBRJMKqEN0/E/U7HdLaONn
wA1oMjTE/YtH7x+Jq/QfLBN0o+Q4Ys5DfqdjN/8RN1HnQ1A4CdLRCDNDKCcbLS0e9eYojAp45Bnx
CBxYcdWHPrIIRlZ+1n+2ypbs5lczPRSyvi3GdVx1ux5uWTSBgSb7UzeLtWY/TeNBUQ+FNV5Xlrlj
b4PAokEV1Vw5BmF21uTKzWsrXslDXalF+NXaJiXNrm2kv5mDIzD/oeH89meSOaXTRoMrWuwp3zec
Od03Bjpd89p4V4TDOrA6a51lFRMwQun16MFsNhzLqzm+Y5z7xIfgB5Pw9L6BLfIQ1OyeDeciGtlH
FgTyz52ll/ncZW/IY1Y6DiuyoI8VK6QVmbKaxAkTwhymnmTSuINMvLJfSJI7DhonE/YyE54ZK2bN
Zpjo3EpzcyNM6rkmcq7kyN6rRfeQROrHBO9fMXLdZy1e+Hqukmdwn5saRBm+CGJBpyi6gmPpx4Ic
gnkazwF6VAGNGXomLQt1YzZezanu1uPRMvaDeLRkHu3aQdYbRmUw+hr9tnMCaJf0G8U2IwUDtXsf
DrcGh0zIC8pftWK/2fLnYDaQsXm0W/HTlNuY2r4S/pSxQS1vLbtahuchyXs6jzA9V7Z93XtpdicJ
HvxZdavYKc9jzvBUv53T57KnKObz0YMHBSp/TAp3ytfDn0CAhsUr7gy79Ag7b6qdNSqPfaoxjL8H
o2jmwy4vhn41zA0Yn4rjrgHL2T+ZzUrKrqriA4s1zLnEi8yzbKVeJE+7Sm08lP1u0dgroUUrLddz
doXjaejTN743F1f4Q1qll2Rpsybec5I8R5zcGALocZZmCuT+tq3ZDDs28KHcVZTZN/vzWGIkTImH
7Kzg3HfxM3E7uFfaPnUV1pVV+GDpX8R88wRWiIrU6tWEucSr25geyFkNhIBHYbGrxI0W95eybMCg
PrVdcVvq4bXIa3I1aZkEQfdy/W7WJQ1ncpkEhpToc8y5lOq3stLf51y/wf9JMV8fUwPb3xgwVLcJ
dnXyi5MTfAHThLYSUNKyZHCC7NPW1Turb30pjffADlezIeGz8Mt0m+xO8mlMNoF5yAvf3MlsdSes
nDG3rONQIF8V9Wc5Dp6Yb4zokdJYSRyvFl89WwLzZVmBsGc7NNFqTK4689AVYK1yDv7+Q5g0GeO7
RcdZIX7qDhTqKW1JIdwOwNyUlhv85VzwV2ZKnGMS5ifHKXddgC7E6JoAFwtZupk46wxjTaIfNHoS
ndFyntCPjOpDX1SbfnS80oHmdw9Bc83+bZPwLSpV7yc1OZeTQ+s0Zbuk0Fa2M/hjON6PJZGHEyCI
uvb7AjJoI2WfAG1vkHsdRXTOY88kLNQ17R25ix8s092sUK+V5KbVxmvuCe622O3GA82SO7aElkmB
byQ3AtzkGE6bUgEmddHy9USQB5T6t6l5J63Da4oPJb0W4oz0FV1Jv4dLWjgHPaSVpZpREx/Cto8G
1ivNaI2R3yOA+FopP9DdcuHjb2MEwahODW/LlKfTZG1Cygw5Mu8mxbWiNTIEr2PTN4UEwXDRJKtY
w99ajxJigUy4CEYPU1TpN5Wwe/qe5n026yuJcXkltkP9plN+g2B0lc5y5aVpo4SeU3odUH8N3mH9
Qcslfq72gb2vQ5XItMDZR0Ho9ez/iB1+yutj3OtcBJR8RbuC1+g6dIJJ/mkmbzrAsiBhZdS1W0la
vPESb1mevIqp1XpKO31rgLPLs8uELlEl6YvNwL5CpRHtqJxneFBNN63KoAHEL/wuTb1K3mVY6pCt
66zc5n3fJKgr9gNSK6QrDZbngq+dzYohEcLJsKfCBg3o0qjI5rDlC2b0I8nMG7Rg+4AkSx6ShGOS
FmiwZ7OVjQpLa+qBDeek08Q8ozZ9SxuswkQkY0u+GyKCgeLSI8nAmQAfjZdohK3cn+xC2he5/S6F
IRiK4bVsdgiQNkSJ+8ZY+ZU4Ucgh6tE2kQOfAvB/XO80XpRZ6YqIEd+yeRZZhJrWxUvnfI7SLbEv
enOq1BIEie42TE/HyVcV9SzJxX0ZPWfm/CF3w1vDoiQ0H3DBP+Fc59ml8+QmzMXgo5/yAL3FeHGK
Zg2vawuK+AH/2fWgOEcnkry46xRXXeprBEVpUrDfAr3m3ODD2jr0VYXtERvjSWw4wKXdVSBFU3gr
mcaSF1NCYxhrTrqVVGauYxnMp8hNLeQdUOkttAh0H1H1ycMJ+lyvU+An+Z7BIcFgOrEKKctJo/Xl
zr4xJNmNM3kjwmY9iJIHEbHYdrILNPUcy8WxbvtnHEo0VsW100KTCe9CYgiIOKsJE7Tiw2TvA+XK
Hoi1ro2nvhR3QTe+aaxX2ObZHsv10i2krdYc08De9tjvtDJeBXq7tlMENy3hAdYVsio6u8cesi4P
mRAdnDMswqtlqCITBnOex1fJecLu4tndtVrFm0DPblNTL1Y96aeEwDC+SWFBt1m5N4GSUG4cNZ50
ljXep118SVmCQm0ZWvEgTYJANCAEgrX4lCpswdilYUK/MrU5dFXybqDG+UnISkd6mBImClsRPTja
Xos/NFvdNSgK086kKQlox7mVNSLaLyW/NZVgAVv4fmqanJ1jXUS4pAeztH7Wuy8ozdQiI1lJx+pV
fhHjXoe6LQ8jz6UEVED6Lpxmaw9o+wxl3WaaDypZjKtWczb9rCarvG0G8MHZ85TjJgxeg9o5zBwT
hYWnEXIgpH2X0dBZnflsR4YZ8AKaS13fZSMZ9vUB9Q88v5Xp0Od3zhpghVenHFuFynersfyv0Ey2
8mUwJRRxWuowNI6IXIYOMMXP6pJG0qbP/5p+hsr+r/qZU9nhAP9TJfu3n/7vCou0RZtqmlEahm/K
6P9usEyIVKjYUaUbmrpAQn/tZYiEMw15MXDwDw1d7fcbLOoAnLzAXGlodHh6/8R7twCwflgrWYoB
74jOyOAVf1zzWE5T9DWZ2n5IQvXtWKQPFtXMSHhrnN/MvVgDN2Tez8R0BmruagMUIXPgoWPOwczB
VN8y/Z53yjKOJUjqOk6QdgCmWJdzN55JGCP0PCoc12iIBMm665TZL5406BIcCRKD4YABsbpMintd
6j/ryPyYZuktUq1NwgAhRqPYYy6dGT0nkKFmieiWorgEzKttFugYyId+kzPOtkdna4XRdR9L3Bgg
F0Nm4JhO2GFXAMPTCToVAW1g/c3BKwdya7LkQXKivRxKnqaGn3G2JLo5wedU2z0xPJQEsYAlERZq
56sMySRlRHnKozqZxbQxzOGByncDH+Q0WHnq6xCj7USbtzkMaSkDZP8NKm2Xsm803dWMonfVQJ6u
Yj6CCTeMZXT8Ezh1aw08N7FuK1ZiQQCzGWmoSJzUTUyHGGeExCHuaIS6UiBfMxtF52qcCeIknq30
kwWRHU8ckIGKtLZAIjIuHO3Irk8mXG2pYXAomJj0w8LFQ0rXWcq7AoxbCt9loZDpDaRbAOueEqnd
1Au/O19I3tj2X4pYvQpAfOejGRJJHQuvixV+f1HjpQcJznJ2WAEGGUCKEbSblA1iheERYnh+mhem
OCTVjdb2YMan7oKve2drZb+TmryGqQ4xvsocwGMKsii8j1xZ+DatSZzSRH9UYMfoSlCzD4FoPgZE
DNIYb8Y8pg01bC8Li405tO+zaJEzpPNSAEF9DtJ+1/fUuE2orrSI9Xw86WIttWPiDzVeDAu50hqH
suSmsZIdCi31ZSSdLouTs+qgmOULXDNJ3YITfBy6sUaKFHApVkN5Kmx87ZmZScDH40MF/XtZcL1J
UEibGN1lw3ppNDvG6bU2ItjlYzSE9jXO7Ee0oSbkz9E7hDqWqC99JBhGzlpz0IyKrVs8b4fZxmfK
IA5o/FYPWKslMwrrlgRjtyeGqAiLtRE+KvN0lpIbwlxuexIT8orhKCGlrlKzwWHPFU7hTpHaG6Sj
BDh3j05n8H7vZ8uqDiizJNeQjQORyRHqTXU65iN1BoKK9KlGs/oxC8irTkqBbA/jPu8QtMsxRYRs
3WoGHJ8BAXCr6pTahnWOCWDWaC9hFlHjDkRyX/WlRRxbV31Y2XRmq1Ojcc32bZV7jdPvsxlmC4iT
mYFjdq6IWr0eeM/uXIXSLhhsouGxeBiwu3e9wyIijPWn0OaH9cTsMYlWCg0wImy1oLqyKE56RQeK
zyS6rz214J6HqetpJLl5MeXtjuLvKKnByVasKj8rBve0W+pDe0PRqM6vSdQPzDZ4Mq4ii33lm1kN
HMQzXGK3sAsWgqhTCiu6Rf4MzLuz9kY/7liRHJB9+c6E7Eizrgi0I4Gou2kd6Q5p+0NvhZj1Fy9a
m/qNPW5Uad5i1ySkuPanpW/qKQpiOwcDG1d39lxz6dT1cO30ma+an22nPzPb5ppCPj8kF4p5c41m
3F5PEtvvPC1VL8F9ipZq7DdaIBleViaHKkVv58TGmnZ2PM12fR9IsR+VHcrgWftoWWb99BsPXAUB
nhjFQR+su4y11n9kLH9qGvpxfvRNQPBtiISv25R/9CCOljAlHRk4YFr2QMOJPgq36mOM9O67k/cP
tAqL9PP3yoglyo2tMoAVBMLqD0qF3zjqHTtqa6amh6XeoIL89xQzCp/Zn8NsTn2WtUhz/k6Xs7zK
L0WNhlZYNe3Ftk+2nrpQfX+parSfTag1SH5hyRDMt0xHf6tqkA6jEab25H9lEPtbVWNhz0OSg7iX
dFpIa/o/qWoQh/94STA+ZtOzEMaBGCBh+f3sMrLUuMm12qFrSi6dQ2BGE7mLInc2hxVr/HarxfCk
pJ1OaK2fTPFOD/uNztZXGYZjZIaHCcrTULcMOsoHmVkCBYy0xiziBmZ51XfNSVPj+6ymyQ+SFxhP
R9Kq4BI40VYqgX1FpNGYQ7yt1exo5g8prh1RZqtckfZlY78RJog6A1e5SqKF3d3QtUjhQ48WlciO
QL8GkrB27OYx4S5yg/ExNjuWXKVndsXZEFgReo63ZnTt4JBw8JtJcD2SI2fUCfkwqT8TQ8KK0GQ1
Zb3ro3o05gsZNl6eHpY00VHq1iCxSZjZlFZ1VB3ZC8WK6oZWODnYPfjuaT+zRQ8VAOPqtkatap/R
gLvZKD3jdrqpRgaq4pEB/s4cOZYl4xHmqIfy0UMUJMmw3MhblafsTCbh1Il3Ue4a5ghGS66Lco9W
dcvm1K9Ze7VBtCUoFEVAc1O00zHCzaNUSDoZ1AnxOJabpv9qR+IY2hKJQnVlzB8w5D1HRL6jUCUy
A8j7N6VGH9wdiDjRC89gCz++53rJbktCObTr5accw5P1f+SdaXLbSLqut3I3gA4kgMTwlyRIihos
a7DK/oOwLRfGxDyv56zhbKA3dh7IriqJZknXde+v09ERHdXtKCeRSGR++X7vcOmGsLk3MDYbFdL3
W9fNR226KGD6tvD54sswilZaezC98z68ypNd1kpwBzQS9tcEKuTgXbhT4c+tuW7FemguRnGPslo0
OVD4Hut5XLavVImIaDGEK/ZeeKPSeG0451Z8Fg5+GST4bcO+rTH2GrIrQZaaeTekmID1Hm2xjoUz
+FP4jRzwyxEnBiH3eYz7PRVsACWobZqNlVk4sb8n9GfrcTdsImtnGMCJNqW21QA3lkQM7ab6Bseg
wxCZuJXNAwA2dJR30fDYZedmC5ki+RpBjUaBBDPCWFGLbt0QNEL/TP81IvSu4aTPhgsvzLOVCtp1
nvtGJfcp0EKoIDYLkOn2AmuiB5sWNyehcR7L/J58vm2jmTeJGW7z4qHrWcB1I87Q/q56oV/UXU/S
U7K20HRinIDIRSLcmWxj1ZlXbosudFgyprB3gtqQTPfz+H4ICGMuMab/huEbV/cRtVm6jYBPMQjt
SAms6N3HkTpUSbMvQPVNF9yUK0iMRC7gIkFtm9OH+RIRfks45GqJgOrz8DyE77QstToHy49M+gvJ
0nR0E4qUwtgOeh9t6mr07e6jnu0MD051Id+bLbUiEbhqMbOXRbh1LeTvhEVTMBXmdYZTkD137p4M
Hdz5l1gVFDvDTVvuouEjUrKskNs+f6elEQk4MifOMOY3Z/G8jYWG/3240wnrIOPGz5qYHDG8CekD
XRmwv3QnM1ei/kJM0QdH3FeSOxVVSEXFHsBhl+KO1WNWV9MQAxC8s+X7AJunYb6wPBR4jcum4Vrp
eZn7VfIuBlFJChyB54ONf9OdaIl6afrgazQ2yUYXHV3kuoMxUOSWHwdVtBldcd9T95VBtJLhewDi
q8r4nBnBuu+Lm6JGp+cCVCFlynpn08cAvHI+GyL4u9jgIA1Du1/N+rmgm67P4ypuq3M3d/dEfm6d
8Mw2xv2QOku3XeKJZdx7DWSvoOFFYFxsVc77vG78Phj3Weqc1T0hXbIznUPXwjSogNPUUPpwtuH+
TSsbLmGc01xrChndugkWlZG1JtlpNZps1l29NmpYxvo9C2Gd0Jtoptl3Cv3jqHp3g8rrjCNuJ9zs
0OvgZcjE5i84Kq006a0yy/7PAUpgpL5WW1wV9RtJv8u//6OqsP9lCCwZ4Lnif0858GdRISkqDBqR
+LYKMJElAvhHUbEYZxCLQotS0KJEtUz194f2GG9WJEMOyIuuu4t67FeKCpxcj8pMaljHgH67lDAG
/NiXNUWd44AsWf6kzV8n0Dsj69E0vog6usIPNS9sgnD92ZOYX2/HpnmjHbt4Kbwscp9G5yHxQuBp
jmNTLL3XzaCW5UarPXw0qo0ldiGtAaOBAwHJoyxNf9lHpFJXin0tdXYF0CL+qT72oduEa3TRUDCo
9zYxcz3QyrO3eqIIp/n90y9EII1ADNWUgafUsVI61UeD0OGUdPMizGjQsu+OHdluZtpusGSQN64k
w4yt3UT7CeyemaTQpldp3u6NAWAh4BIaJe9ssVNRf64l/ddAG9jIKxEgIqqjtRyi5JOT9e56sRlb
W3X8Me9tQgOLbI+BUQ8fieAS8ZuByrhS7nVPv0Nzfm+cZj0r98pJ0tuQRrAyNeLr7qR1VsQA6CVk
m1HA5bieCfsoS7gi8qAbXxwcAtP6ITcuAxKTiT5dERSG1PSmj3VKGlSknGhe7fngSvW4rVpamHFT
X45Gb2xL+2ZK4S6l8N2qzD1ERnJeEPdY2N7GqoVfxw2XYfhgwz7G3yy6r6cHI7nsiO5VbnHoSZyr
1KfZusrgusYWbDqnRn8SVc28LhFlo10mU2/GEHUVOmXgZ4PXnEepeV7k3De7+n5+ck4kiljsPLub
Dn2OlhhrW5tW6pLzY1sPpCPQ10vtZG20tBZV75TrKCQDcCjicmO5hAVL2r2bANaibocr5SQ+IrR5
IFUmjj8J9MG2t6S7ZwYkxGxXJDp5leVZRYvLkryz8XGo/ZwF0Xnzrsf2jimbP5FIQ787b+9lxs6K
xNm+brMwwbtIh2U410F6CFsaijZy77Isi+sWm8M+akGwDc1dQ4Q8kwWxbQp5j5XRQIwM5OWyMK+8
SR4oFNfcfR/rRKElX8b0ItfaKH1UO80itb1Lmy0WyCDy/bRKSDfGAOpWAsRXFP78LeAkGZz1jn9A
lu0Zd9AXKYuVn2hXbhDfp8U477NQ3BsDPTpOmTUkUGYvpldr8urXk5Gu9eZg00GrwsTXTdIFOW4p
sYtLq+aA3jfTeTryu+tvbr8dplvyzSSdgZWNNW7idL6KduVwadTvU5c4bHfY5FO/c5Lyi9eK7UDz
tR+8nWOEF2l7D5262sGwc/eqSAXnd7sNu3L09cLc5jSqui7GK5ZK3tChYnDhEO0jWMfWy3nI1tyr
fhV7hBpdxvgGNg7Ox7ND6U+Xqw3WJANsyFhaFX3wDgEhCCItgrVr6+7eLsYLx/0U4FLQYeLr1XC/
0M+bfjBNO6iHtKrdCBkjtVzifBywUR9KqtB6snk8tQtqzCZVU2jnMsvo42D4hv+WRxpBNsfBhU3V
ryxk64ID36s/zHyVrksNJwins26jQBLfzG2C4J5y6X4s2HKJKW57W8/lBkefVTYG95qlrpoMxqhr
VHdjR2tthkkWE/h3XsI13bRz8JAPTNCEZgzJJvQhctgJjmrglxF+laW7ksJASzn8xfi7sxR2tn6V
uM58hlUK2LR+K+t3I62+wdiVFsBqnO9wbPbNWjJD9pZN6aIX+VkP5z+0rYnYhyEjmYbOrDf8BsOd
7tn0vowo3fpO7IpgDs5GVW4D0qzPkxp8h/tt+x2X+U8gmYEMPDuVfiKZUWvU/7dBxcvf9GfVQcHh
0W0h0tPF1IuD7QeWQdkhaNt4tuVQmJAV8GfZIenQ4ICINJ3UD0mx8peVF3/E4bcohz2Uz/zTL7kj
Hsl+cPVZ/iaaPbZETS3lgrI9M/jJoj4j18MBFcR89ZNHquUuqKrqMkvJbsjzTvk2Mdc7txnE7bO5
O3GiL/XMM1jt+8iw7Wxsk4Bs5FKRPBtZDfOod3OuyDpM610FiH5Rz5O9M8pM7F4fSugLIHM0GDgN
nmmYDOFD6B09ptnhoDwstKxEjTp+2rN7PwKokJI8SzJJnNBUgCLhYHHn54reDBDlkSe53GTsaOx9
0TfGxYC2GQp/p9ERGmKXC36o8FvR4hDjCE3KYNu2mvPRVNIazo0WmTbm9XVBbpStMLLACttdzUIT
7kZr+/EGjRkcZNpD5JnNE+xlnHG6rzUCTTzrQ3dh5OPC3a9KlYyfiGCzXK7SObeMxA2i+byxhjo7
qNlKvmIjG+wyERf5LkvCYvLx6ht/NzOMmVeVO8B7F2HiLEHuiB5W7jiGDUwvbbixIjMsKODi9Cqu
M2EREpqSPBtATroNo9A0efsufpHI4UGxO9urgHREtBhlODanit2RWUWnmdnZTuZo7tTM5G9lX6oS
ij9nfRpGIzWEG1trcH39A4603fVIs3n2acg5A97MwBB9iE4bh93e+1DKNsq3XZkGH1THIcsBlX1B
uUXM7FDgrIum2QtjqgbXhMYzGcZtOQIMrLs80a4LbZZ3xbwI2TP4II/pnDXssGNpPwZGLJuzsXdx
Te2GnPj5QXblALNc37qisTEuD5vx1hT0yJeTPSexrKrlAhbkQGCp62npGyK4o97o8gXw6XPt4Dt2
HctaFu2zL4CebsprdtVmMLp2H0cTnpWFab1ROS8815drH4wS/R0fBWpd/M6OhpEElvZBivqMGERu
8okLl58gBcRepdZ9yEMIfnqae7t0mLSV1erqUlmVB++d/DzcQedrQEO5igdPXBojSRFdYk+XTx/o
/7ozgz39Txd3sRg4PCHTf498f/j3f4E8fP4/u3//99LPzx9PGLr/9ff8OC+I8HTwn8KWjrAnQXjL
n+eF/i98sLn/gDhbYM9Ls/0P7Nsj9B6k3IU1/P3P/rqmOgSP2IbjIrPEUM5mi/+Fjr54eQ3D8Z9f
4JCDJbCnc/iNR7TdLjNpt7OVrrVynPy27Jz3wCXAhtFs7BUxSGiIiixHQdcNu8Rr8qu4hHlmwYy/
fn1Xf3mAfP8lMIcFyD4Hor0Yhj3/fDiwKq9Jy+Xu4oqVomN4GfeIdGjh5W/Eip4eSnJaYzRm6+Lo
E8IPMBLGjDDLHeiYq5RUhbgqK1watOF7+fS3ba2Xm8L3p6K9YfLGBH54x3mGIszS2mx4KhFH1mHo
5LTBMX56Q+379Iv/OhB/DGOa2BhieYIv6NHkdSoMk6AsuHvMtrdvzSnY9qTPH7our84COrMFUFSC
Fl6WiFx1rVvRaA3OtMDTtpoBkuu5leW//kKXpfPTb6I9w2oV1uLI8/KFdpVhoxSruF1rbYNfvVXn
Zwoi0rbnTo0pUMzaGuBOvD7qqXdLIwn/OMG4T06Qz5eRlw3lUNuMGrfZhK8nHPOqi/N9iebp7PWh
lkk9ekBDlya0HBtzEdCMlw/oYhIwCQWzvzKmCPdQZUe7hBvWe7uGVWexT28iNwt8WjPoh8rGfGOC
jzCmp7fOklp2DlhgtDKXavDZiZPTIwVy5K2TCaKDeOe4eoVGteV3eR8xdjSvDHsmGEXntJUGYTLu
hC2Ek6Ge7XujfKMse3kw/fFrFuW9YcAmPM4p6/UOx6uE+685Z/NZ2RKOq7k2OtY8qjd1Ebn716f/
xJvG6YnrI21DEL2ncKRnT+/CoA26xLHwfxPm3g6HfjVN9nQvMe5+4ys+ORQoo8VOTi6pyx7+fKLJ
NkC97ypJu6H6mtXlQgGGnRRJ4uVef6gnK+bjRUVrmlpi8TbnPy+HgsThNbUEwjEnQtaqMRh24Mkg
RohENq1efG6tMaRJGIpLbikNN1U1+DMM1Ftbb9PtMKBPGGQZfTBqPMSQV04rZXqfrDkt1lWPrO/1
33viI6f7CFFtoZ7R4z2qxB2404lmEDgblYZ25wUdOgUnms7qudK4KnsmVxEnfytF4OU15/tSM5/u
WJySLgjiy0kqRurr0OB9FLGwV1WIIahyTbkNx0E7kN3T7braQ0TZxfXvrz/vqZVgUsoTxLZAxObR
NWeyEqCy1sUTvEsfMtGBQWWp3JQEx7+xkT0dvT+tBEyPMI3AU5LC8uVDgpiNTS0Ci5fokS0C3+Ms
Ej10aEQriEiwd8u4ZflZj0vUGHlyr0iMvwaWiHZdJj5jDZ+fA0D/XnkOIs40tw8iTutfP0qXAHJc
vmAXYsB8dJTGMdb6einplURJtm+MGPqR8Eh6Irn+je/9VK1C4BklD2WvDtV0qWWeffBwXxHb6owV
1i7dXMyoaEQmri8nI0BaQEp3EBu7oansW1MVxNQmzqNGct8b2/5RIPrT6gNI4aQlJcGV7HQvfwfQ
QN/jCI+iyxxZ+EF03zu558f4DsJLqnTEpbSMLS/5lAyqAtbRv72+CE/stKbD/Z6EBgzWyOJ5+QPa
Lp9DPbIs4gbAPkdNpucmbN4tATs591zA79fHO7HouWqwApfIVD63o/HKfPZ6Sw6sRPIut3pcmhtd
hrEf6lzgXh/qVCVDy2ZBTxbzc5bWy2ebe63WZYBVfRZkiHiMtrgJUm2CF53pdDISqKSCTG97wGcx
UNLem60wL/vZhCJdDtm7ulfyjT35xOPjAeOQXLLwQxAZvvxJtgUJSWTsq3ZYohiFGruSs10fpIeN
1OuPv8zk0Tfvui403cW1ZblKvByqJAyIC78Gz6Fe1lGop9uqmYo3RjlRuLwY5Wj7LMu2z3UN6AGJ
pP5ussgWdYIeiHcgWzSDcr82JOYfKSEyUNGjyn/9IV8Ozy2D3AqYO+BUaH/576O6qS0w6hiQ6q/h
qyD4oHt+hntk8a4L5/eDFVbXQUdMUKu67iD1QG1fH/3lx/N99OepGcvbfraL/D+nZrxcPU/jAflx
84Nxxt51nNLhVHNHf4MD3YqHYVuxwWF+R22E3+34xns92iGfxvKsZRhWKxRx/WhmWcQ0wmS+5DwU
M14sRbKLwr7HN6zoz92q7XdGY2L8XenIxVI8BTyl0TAosP56fZJPPDS0bINbL/pXdqqjdfy3USGW
1XU3rw91YjU9+T1RMMESs4zlfT97n/+/U0KOCrbvc76Yuv+REnI0/lFKiDS68PyvgJCmtMS3ySEb
JOns4iNOfz/FgugxYuC/EkFklxq3vxQG8nKP+fGDachybXgKAzm6lx2FgVSlgETe0Bt+/bWc+MwW
bh6NdCAM7ihHe4xeRb0ROAupFa3rtls6SJrXNbjpQF1KwcW2r4938qnoehvLjYg81qNzYwIQd+gg
W2vTLY2zAerzRVf12Rsn4dHZ/2Py0ISjNXIWycXRY4lBBU42YA0gNTN4dBdfwiFvofB5mtV+9TCx
wVlKqJiS3EB6RCTIboJt8NZ9/yVs8/1nLOcEXqroreE6vFz0CTdCYbGu4LWp0HeqCKXnZKIIDLTU
TxMsjlfSLvWtJvXhmr+kfpdg/v+uNYkAfX3eT71n1+XTw/eJXKbj7a3G08wWDidWBSC8iHkJEY1o
qypzJk4JO5A33sDP73nxWl2YA0DPxKUcvQBlOOls5IxndIaGus5tz6bGkW881c+bCqPQSbEdsBST
W9/L+bWgdoOXLyfkHKbvAPYT30jz2ufIn9b20Ab5uq+6bo+tdn9R6I18I3vo51k1ubTCXuHjYV9b
1EXPN7V0rMUgOr4eizJ33wUE5hE2h92gG2An62bjG8+7PM9fdceynhgPqy2EQo5E4bPM+rNNdE4d
5ZUNqt2kRUdnOSPGoJ7h+J4YY98JRrkpiHJcFcp6q7g6cWYxNLfqRfPkkHB+VF1NoaUN7pPk3sCP
I2xxzBpbafh146jNFHN/DUVfb1U34qeoDKQZNoRBXWIy8/pK/vnMMnW+GkIvAWzB0I7mvO09BPYJ
lacmemyUqgp/ITS5B1tO9er1oU69XhYYpSTFO4jn0WbVxOGAyADUNexaSd2KA1lNAM8eULhfiaYd
fgma+f56cQSkCqGwZos8mmP0g2LQPdS6FgvLDzXFBHZ2dtHxVrm5NdMv3Qq/j0ezkzlEJQZAtjz/
s+XUYck2yRbUM3V17Ph0fFHwBsCATCBdfH0qT+0HC/JgLI3VBRh/OVTcaKlt5gxVO9gDeWnTb8zc
tf/BC4NHBo3LNRD3Lgq75w8UDhPBzfSP1gN3z1UQwQCOrGlxRk6g/jjijU3uJaryff6cJeqdmwD1
k1yW6rP5m1sVJVihccEbE7H43GhrTa+bQ+Ggzu5F6PljJt4CVcSpqeRowy7SwAEA+PTlqKKcJAk2
rbUOQoErl61iWCYtDa3cbIkWr9XsG3BgvmDc/2gMbbbXRFDfW9ikHtomwyhMFfYGs/D5jdk4tTlx
0aVaQQQA2nA0G2gHJpzo6aRN8RRh79txunQVdsOa5921MJp8U8u9jWaXw/vXF9ep75SzjVqJc9Yh
pevljJhjA1NvoJHqZiXWd1ZbLRnb8c4L23bVNXiNvD7e0194vA+DKoBnkgZGv+joFeSZ1FNbh6xl
Nd4A7Zq+ZesHYec+Dm5gV7T1MyMHUMd7eWObodTRlsf5lT72xW8iyDF2qmAHDGt2F1i5xVhC+Yri
Firf2JEUsfKibFiMquLxoYlt8XsW2iFk7crAiEs2S6oCPtdlv55Ehe7K0ez0xo0FXLUsIJtkJdGX
5aty7svvVkZ/2yY5cd4iv1joA4uslHvhy4lGsTwX/QyiUY09JnupjZe2l7X+EuAJj63LsZSwEWwF
4OxZm7+FtRk/11O48+i2JWmC8dUdf9+e2XilDFyT/okef8RwGc67smv965AJiM94wHW3rejhqVmS
OgACl2ncVWJC6D23SM4K1wr1TRkRQ7xL2y64lnFXBYubgg5psM4QGpDbXp6FSlYwD00Bmb6NFEZv
ry+gE2cYLSCxtCOA5OgSvpzHZJqVjGrqQgf62kZ4U3Y7jBqSDw6xNzbeE6WwKaS5HCt8ICDVR3c8
4jUdYcWMJWUnzkMv+K2FonRHCghKQRye4QJCsbjog6q7Ighl3I9Y9/2D533+G46+FxM/+hLapMkS
JiCDRYSFpMAYtSuy9ntT+2+X6OnnhQhh2lzn8Zg7mlsLZb5jxYylWa68DJQx7xwc0w8wS8frZOgK
LgF9LQ901uyd58Uazga1++sPvFisk7YEcQ705OhHRG6TjxE/bq3XpsL9LK5QGbrVRWDoX395KdHd
Ip+JipC+xxMH59kZlIZD5M1TarH4R/UxK0dn61kV4g9ppd7D62OdOHlejLX8+bOxxryAV99RbkdN
pt/2tI0+lSaO86+PcuLjABIBw3MXfy9i0V+OYukF5BOjBKsWIcSJsfJuusLID3ER5P/gNRE7QS8b
zJA2/dGRlRDFzZcOENOJEFM7VQ++FTf2vszyx9cf6kSpQEFCB8amOFwKoZcP1SsH6UsUcB+aahg0
gLNbzUUUk5Z9uEuTSqAWU/Lj64Oeel9Q1ZZ1AXxnHueJxm7nOUXP+8omKFN6vGggDPkPCnJKVS5h
fHHsMgsH7/mqcA3yuKeKR2vq2vgY1vm3MjecG7tK/8FS51EobujmAsAdvS3T6Wk39KO5LqI+vixk
xSljhNBZ5znQzl6fulOLkDp80R+wQAAFXz5UaRrKzjwEcREl1EbqaFXarml3ZBpHu9eHOvWWqMLp
U5jkrxk/yRonMchqYIMWTTJu5yKMdsSWyzeqs1MLEBLFwnpiloS+/Pmzb7fMpTvY0cSR09ZfsM2q
fECReWsNi2zOiu2VsPty//qTnR5zWXwu2Y5UZi/HXM4kw9Q62HqDcraQbsqVYWFC42TI3ObZyw5Z
aXk3rw961Jp4qsoNuWQt/xj16NXZGmZDJb7c636aES4pO79SWhG8qzAb8EfVjFvLxAvKLfFmMNoW
JdJMqpVLoOOeW4Xa4QMev7GlnarZuWNxY0ciCyj/9OfPZn+AKG9n+WyugzTxUPdhbRHUZbjNajfw
4SJrG6eT5b6Pp3Y7OCidp2b6hl2WvfHSYGGj47ETC2LXXp+rU0uP+xLIkiRDUz/mfiQibZJO54uK
EiU3mcxxtiMw641r5ulRWHwuOhsSg44Ow8ntFd6mDdiT6tuDVyXOPjbS8R8scGaY1PoluxdR0cvF
VogkV3FrMMXjHF/QKMnWbRbX8OwjQiAC93zwgt9/dfqAfqjeAE7hz2Cq/3JIAkSMUgx8UxkXk8Xe
2b4RvenevT7KMj0vLxsLwEQP2+NOSyboMr3P1k6jegP9qG4STOdku6i0LdZJU7/PK0KAw2LJ/qsX
360i6fx/MDK0NzgObIJM7cuRhd6Ug0h5vsrN1bWpmfED/e3uvGhR0lU9dr98008O6v3q9ZF/3n6B
twBMcQW1eZXH7cUY0WcWsXkQX4gFfaVhBwaJQ+xVFndvbFL2ield4i0hZFGScz89esg4tFM7XYYq
7BqXQOJQAk7mzZi0Xyei596Y01PDsQ2jh2MXJnbzaM20MtFre2YnSHusLSjrbDSMODyIME7vU4IG
3sCgf/744F6z6dhLVxS669HjxbjP4FbHlckJG7HykA8TfhcYbxyXP+/0jAKRRWcnoQb1lvf5bI0m
NQQTx8NRrPMaYo6wAtxpZL+u9Xlo13Fc4ZIpp3zz+iIBgPz53S3SPXMpfumaLUEiz4cFvrLigEb0
WmPn9FYqU+G1qKeC3b1JqmgbBoF81ztA8FySU3UV486yxPsm1SVRjyLcsZvEn+Z4rhzCFs3uYS6s
9DJpyZbYzMKJLIREmqwpAoy88rkk5t+ENWdy1WV285EdgW5s6HrReZU7WG1YMkGVo+UYZa+MoiB9
whyI7R1tmGbrcA6VwAYgWaw/Hc1Vq0kLMQ1DUoNqJvLUZx1eOP7Oc+TcAX1O0AAVdAEWfiOxSEy0
cjNMATl9WirqraEZzmNuWVl41oxcL6wRo+++iRIuPnPrtru5wcxghWN57KwMN687RGlTKa/7kqhe
tDRtOioL3fqoEwAYClE153k1IbYbTbfONrGlZbSBJj7S3eCSpE1ElLARBg26nS6scsTbxuiGNQGP
WlIugJJ20Mu4IfgrUPa6kFak+bVT1btOcwSwU2yN/YaWCIozZ0bVFuWO3mJ2mkQAHiF0dj8U3EGV
UVn7IJpG08etPnY8dPLwb/GVa0WFxMtEfxhcDT1N6YeyH3F4UKaE3a7FRo+N90ylXbMh9+GFNqlc
21izNTuo1ovQwrntzk4dXLLnbOx+M3urn9aehgoa4k2bEKDRZ+lFYigwdKcLs2iVpaY61/pIFauy
SrR8W7t1CKhYLG7pbqsFo99rRHScjWERYyhrKbxjmsZ07tMp6uWtAwGt3oQRKZ5bZTZNvWlBzbF/
strpYxeO0TcMQwl/7KK2xpk0x3R2M6KR+qiFBI6SOdIP90OthjMZRtLdjLqX3sSFMruVknn/NR0d
0juSgc/eHyKLvp3WDUvaozfXv8eFreGV0KSBg31SgEdSWypkT2HJX7BWjZd/bGYjRilppOZjh80E
MXVaVeNaP1V0puASifvOGtBryJStbNV5cnCpE23tuiqzMNukbjJ/miqnuGnGWdxNbqhDFiXqzm+q
KGY662EuV1HlYURuall0mWMWct3GA06zxkC+hNXAAgmIXf3UNmxP6x5PLfIWynL6jXv7hMX/1Ov6
RnRG9XUCdPtt6NLxoJVOvHgyFPZZ1ygUeSK2fQ3s/Krz3PQMyX+1trJ2vkh6XqhfhL11jnoVu83Z
6DAZKqeg3nf0+dOLzDHaiwEYCZW7uchE+8goW+QhClFZmSjji5rFuMRnYY+OYKfHnj0z8QTryqoX
rJ3awFM1qsUdZg7sr5Eqs3ndSbh1a7Sm1rzK+GgCIm2VeRdXYCQ0Vfv6N2lmLoQZJdJtiAbPucEG
OHiosjnBjIz0skev6FMMLGPZTBgwS4X9xTCmfh162B84ZuqEmyZMSQnqKjMmO5PmZrFpWjHsgyCr
1FmvY66heQGS1nDi5oIr6yhJOcajqUHgmmP9jssX0uKprojLGQxiO1x3khhndgEuRlrVeHiPzW6O
i1kV4BJSSaf+VIVZndHDVBHLrjcyLNhSj3K5m4Npr3V0iTaN26joHEKWpnxpxQobs2Du7mcRkd3Q
FNH0BUe56GuiFS4en5EkWsicy35rKJxD2UubVd0OgKou8Q7XbWnFM8riELAzqEZAb31I89uk5H/4
TZm7OuExgV2ep6WHS9Sk8eY201CH5RpHKoFFESwdY1cHGbreLM9dwJ8gQeRTDoV12xux1cBLbHH0
NkcBhru0gjS+DY1F0IKzE42W9NVX9MTZfTObOHJoEUaVS8VF26vtAydc5+QhaGuRhd0IC17Pc7pz
TRWu6LmH7wNQRnJgRondBfku8ouhEj1+o1r6+fS1kQUsvV0uqrRBj07fUY0gigQirI2qJSoAHLHm
QBgemmin/agJ/9eJRrhrPlON2HghEjHOneDvZSP7f/83N9837JKe/o4fkpHFLonKf6lRQamWKNQ/
JIbmvzBQ4E9AH9EawQr9SzIi+ZfA0L0F9jWtJxDjD2cDvO4XLh3kGJwjHQEt6BckI6Z9dG+gVcxl
YQkXW2QN3FKOVkWPS5lZmVzuhKXwB94WiJSbD4T5HjzypbP0A2a191SGHxM34RIMLppY2aFqHBJR
SS0Jkf06nIORufNcMjXLGCO/AmUeDnsVyoDl/2y75HKwAjo+ftnqK8yFodRT2V5YThT8pqL5Ltes
PXmqO693zvSO72ciCwNDotUwFV/DgU8ubacN+ocVcYgmOsCH1rG/FHn+jrSHjKQpy652iMAOgOnX
+oTRqydI7CEUZhqvJG4txBQXgjyK8Wru7AvVNN2mlNgM1yW5jO4cP/Ltr9q+03au2mZ9dz7gz1f2
1eVYYNfbSF9V5iZ3L2rjU95+moOrOdbPNHaOskbDlsTfCAIKzIYqDttl7PBxSfxsh8Lai6hX29Sy
prUgfJBb/35swvFMtXZMrOO8CSQeJAbRKxsrLA7dWGyJqzgvZy5tJlHZ67Zv8CHPdfNqVhCHg6hA
6V3p981kX5alfg+vGa/rNHzwQgIDIPoN6yySHwILg3jZ76chu+tmbx9V+4AulzezYxKECD5LrEpo
IQVKik00w662RLb4G+3yRN+2nH8RjoaZ212QDsUenvuQJFe5Fel+2lV7rTWwD9f6Q1rcaqO3TZkF
bwzfpx3SZSTTOs5JfbvL0H6HNgY59aMdvS+k9w3R3zuTyMnBJS4kJMPDsS4iIzsfi2/5aF7Vyt5y
91AY2rs3deVc4D85nE2lSZsWMbczTbi7FM6XsTVu4MA/eB41JXFOt808PnYVBr1J9cEbhstg6jbj
VFhntoMvlt0R1BVg6iuJICKexpkI6tEORgS9B3MBReKc3n7AlzdLSrrAjIFRQL0dr9X71HKuKfmi
SvdWIkdE73rfNJwL7yNiSpxB4YgT9vODPggfs9TzzIlqvP3j3zBUqGQiV6XubroqO6vAP33PaMa1
h2P5SFvWjvyJqNK5vDICLA5LTK34JvAQcetvYVhs1cz6bN3kwlAE8RIjXo+f1fB71YaXjn6HFPC2
6W3f7PvI19yMTKBkHwYCtrib3Xlej8XS3H3uhHvhZCFm3cY64jQ3m4sm31cTxr/lCKKcbTRsnKeu
XnXFIc4uvEng1fM4D3wsqeM7mrZS9MjBc+VqBo7xJUffJQkU2WVF8NJD3niPsqk48IoPNY7TGQuh
tuarzvg8kwtOfkWftwdrbK8qgvKGTpzRRtkt/+zme2o1sgKjbY1LSJ5dae10MGVY+WXSE1M2oYTI
cPfMUA77rns39+Gt68XbKKv8sPQOQVZ+JdVMk+oKMB1b89wfKt0vc7ayOfSrYG+n2u2gkk95gv2Z
7dSsY+1GAS+RAtO1h7rvPb9UZLq00hlIvlMEIjRnOCtdzzVZaXl/05Tzx3qwDiJTztob4k2qPtuY
zLq6nxAepGVGdO4F0WFeTMEWG0lXQz+M10Hp6hvP3bv5Zh4vtTE+g0SJbCbfG8OjFr7P2UbbaRdD
wE6bWzyPHqDzQIiZVzVqlBw3qcbe6J1zkSbyVkt030zlxzkzPrdBJ9YTVqKRl+5z1yMprbjUizPO
9U2L0C+tvuNl/wkHOQyS1w7yxTGg/fd/Zcm3Nw7zp7/nx2Hu/QsdJ2L15UAH8l+w6h9+Ae6/AC7p
cACgwPV4at380H9iU2RwUnuQeelKoPHkX/rjMPf+h7wzS45by7LsVNLyOyC76AGzzPyAwxv2vSjp
ByaJFPq+vRhPjSEnkBOrBUpPIp0UGaqKMiuz9xFhTw0FuAO4OPecvdd+R7NX0J1gEklVhs3qD17m
HH+/02EicWOquYTk0M7Zl5oo7DRKaai9b04u2RV2a+m7Tushc5Ua09uxS4Cm5LEZXLUU0vctTEOl
Lljkpzq8K2pTQq5j9QKnkbHzX2V4NMJVIGADe1ZNKoHvlhLWbGYmBB6rcae/b5oa+3w89/EdoaKh
hnWDDb3VL3vhSaUE8DDsERShdhKkfhDdI1eY0/XMnDXzghoC4IFW9u0didjquC0CzZDkH4phQ3To
7AJR7Vh05zYS8XEJER77vx7P7mGNi2BTFzFkMnuO1LN0VknEdopKW9NFcJfEyTlfyT7QhhUvX3FK
ZZYJr3I7QNZpNiMCc8jIuO3H+CLuR60kvTKe8V7HbUvQo5Es2hS7zN8LQ3E/hpmsD5C/X7pqkx8i
UrI/90bOX0+sEP9ANDXyrMJLtIQYBOm4CZWsOOYdFVxj9yMvis7HhY7UAIpJ4FjfyJTXzrKcnHDB
u3BY6aKcAr/j29/MHR2GFWlU03kvLe3MKGtx0GnIERJrJrKqDkR3LIvBZfEZtME6SKRLiExM+/5C
65r0Yzbb7eWY1TUNNactSwyquTFslAouWsUU7Bx1TCoALjYYnWqyfdgIuQrYxVpAvQX8qFBntXN2
H/QzrAOTrrK6mseBDRO2mJuKevQz7GYtWhdTSdYXxLfPdl+FX7XehH+cBqhX3ti3LBXok842LkQe
Gvyw2EBxBu71l+2gnFC2qJPPiVt+HBE5rTnKvAnGuXlDqfng+No/FgpXelQ8kAvf42mrkAl8MHdl
M/mTafNia6wT8uT6gyEMDB8yYnlaYBM7hrV8l6kutgbZwAeHMgXNqhjWdZl/IeqvWTeyLVbA8bLN
wOv8PI1ndVctpBw5zmDsDGIIYlxHF1pg3YURpXEAlf+2dtiQ0WEnuzzDWtxiRN2yXZmCN2Ygy4zj
2YdEXs88W8X2tq/1CMJxLrOqnHyNCGxUmaPlZ40SbGD4EINLaM46xJS0TsSE3I+h2Bvj9OeHd4Tp
ophUMcUvavKn3zHVPCn2to0AlEag9GonrS6CqjnRkoFHAilbfA7k2lEfZgfJQSPyj4/W+fPvn/Tf
wJ+clzQ02v/892fNdezxCIIhBusaoov9izwMep5UUHiAKbHg5XVno/shciFEYs4jQDrr68fbs/Yy
a1wOyOKOClBdELd7oy2rE4E1TVg+7YJVqY0VouRMhU5bIvojOgLcSD2JWoE9LIy30TqbY0IxwCmB
dG11a/v66Tx/njgbg7EnliRg3/ZyfR514cXSvFMH2hBqZ45sjFyLpmMEHUlr1DemJi9cavaXlokK
DgvUM4F9GfRaYhTcaXlnG1jVR+00Y2n2U6VwzuqybNfVA8qxY74hRKq9cae9eKEt/AMIRRBfL9Dh
x59UD/W6ttx4IqdjpvBOp+C4zE1SFoMRUQB4subq9a/2xQPa7M+Rm6PZ2h/SF4lbS4Cjkx87dn1k
O5FGVmNSrnIA/hsg7z/i4n8rY3rp+8U2vbzyUTwIa+9RCnnVG0FFzFw+6slh3OjjoauiaJP1nPoI
HrOrMqvTbTlUs2fMzefXP+0LNxLzHEtDGIPU75mFM8ITD/8GztpE2umB7YAOSwfQwYoZvBVJ98IH
pbhCdkIFRfb7vkZF5OUMrZ74yMLSQSCT23Qwg3nzsSR3PrKVmMwbMezqOZp9PY/DN1bMlz4pLhEK
OOQ/Gn6MpzdSb4VGG5fO4Is4FIdOpn9BHVu8H5rZeeNIy6Dt6dpMFflgUMT4wkXdezhro6oKEQeD
Ty0Dh65Lq+s5qOM35G8v3Ke0GhZmBrNiKN57D4ZZZ0ZEzQqOFyETnR8J73UmepTcTnVV5nQIXr9T
Xrx8LAMaFlAb5+lStz5acmrbLXJDt0iJSGsSIGoxrvq5LQ6zwNUvVQ3j/VAZzBVidYLkZjRvjABf
vHxMiGFI0AB6Nk21Fe4t0+Ly5RAl/VjmvHvqMmH/DZDy9U/63AHBlHiRn6IvwEbPvPjpR2WIiADI
jEeI1C72WjUPiShJkJSk0VVXkic0kEh2rMVd7g8Q/BiXOCUJbER4vXEiS1m0fyfxfkPwTL4j4mP9
6YmovePUTplBXkzn8bQWIjrUx4G2dR1iAMmtkrTKbLq1AqCFOkTum0gicXv9JPaai8uLj2EFKnT6
m4iJ9k3esL4thhXQvt26i5muDfpWjaHzdkabrh1ZCG+KJXPZAF3T60d+6TlarjcYFfZiDLWffnoJ
67jXiGvwG2odL7Mm5VKXZXL++lFeeo6W5i33FWswz9PTo9gJkxKD6CefYY+5DgLmnxFax7WVEOIy
aWQuv368l54jndKJmRpbRsRST4/nhjLpq1kBRRJl81HKBmWrBpr0456eK+Lme1xz7IsGujiZ+Ise
+Nu3zUuflhmhiUafyfJ3kNujp5iUShPfY8l63zTUDHStTvu+LWlUWNppn5nTG5+WbNbntzDjceBY
i3+cy/n042bNHGgjwz08C3X2PnfjmvBDZlVKnSTnBYvYqV412UHRZup53QUJWXIjkpNETusqdomg
s/UZkXegKmeJo4MxVe0MuCOv769zUmHuc8VYrxF8iUNKycvQymFzhuXiOuHZOcYiV29ev4AvfYUm
NyV+DFoCjGGefqJxlgYZMN3gM+VpNyHvab8a2p70PXVkDjb3b3yFLx7Ppk+B5pe1aP8xCDu+uIq0
c1+vcvOmI3BzRUNa0J+PChJ1oNu//vleumI8CKg8+XA8/XtXLB1cZSw1rhi2EneLXNHZag17Ieh5
1htf5YPkZn+BWxY3hihwG1hzn36XoUXDPx+XV2XYwhXOTULfR0dibqONnfQDnpJeMbcawONzRZtD
QkvjDogOHHCM6MFR6cbVpcq/sUv0hBHsoA4H2AbSdTS6B4mmKshgtWanp5isrcn+mOpTegjrzr6x
o+5Llivg202bmDaj1glSMmy+5ZoI6Yzv9l6T4bBrHLjxsfKmiO2Fq7os64viCUiLMPZep4uriewa
QfGudB1DA6YLnWnmWwb3+YFtl+Eb78+XNjD4FhdnAFRLjrl3QAoVQXcDDhKafNZxOjDbTImtY0OZ
I56fSXgMZ81NPSeK16VWgTbKCLbUgh+Tyrl6/RZ76cOj2OcJshDPoyZ6etk7NB1aBv/OZ6Xq73Qj
S4hFt2DZGnrpw1I0Pr5+vBduae5lDPDASJic7pMAhWRykFsYIIysVE4AI6XMmJ340km6/o3v+cVD
UR09mGb4lveKP9IepIOGc/TpKLmbSIaMUFCnrEc0wX++CVwMfTQrUdzSBth7UCFgRHQW2KlUgaZ4
cH9CXyoO7UAF9P2ff4HoRp1lk8IuZb8iKpsxYvGJJlpYBCsmJphpuN7DdSZHefz6oZb7cG9J4G0B
Cc4EmyAgCTy9N9q0Xbb9HEqNTCZJCaQymVXjxtLCxi/7JYEhqMP16wd94aW8KErBokGnXyrJpwcd
wCRljtqNiHOBIJcioaXJ62ZXNnSqei0OqMAi9wgrXbuFqaS/Ucu/cNPQOGa1RZ1LqbPMlx/X1lWh
gqIQ7OQHtE0bdyLJrkyqCvd4+32/93eYBTA+eXRRn9ODJfFkUPx/H+q4/PyPGYD9jm4kdj4Up0RP
kTDwcwZgv9MMkgiWegWJ0sPm7REDEs4n0sflt7lMXMVfMwCqR4QZS4FDY4YL+AczAKSHT58BUCFM
KAQoxGW5dqFUPr0fxjmTgzZptS9aUonavN8EBvk3A7HQUaXezsK9Nas68lzi3I22P7AMsWkaeWWg
EYsj7WgcnStnqi4bad/1fTAdtEVP5stlHrQ7WwwtyjBVHidzTWAN+bTE2XxNDKkyrie817Y+RXUE
DJ6GQ5jKVR4wixAY/sggNDAnjvGdVE0Pk4hLKEkLkb4h4qNGoZzIjd3Wh2IGKRiTe9JmlxhTQh8q
LCsFsqWAqQVV8V059DOCZrLjzZBxKRuAlABLc74A8Y6p1/EbNJZFRM6zuk1CNHAxcbBhLj9GmXNs
0EbWZPvFmHej8q0jiZL0xXOB0tGUfeIp+qew24gwXumNc1Qq2XqRPTINep8YJJTnnZqthwSpp16R
lNS6QX3S5lDuExs0mlQVw08ltLY0si/MgNhfBhQMQKxY80rLqr0y+5RDpkyRDzZ2x+Q6Vj4PxVfZ
k9RkEz4kiCLpzQOUagnFWXkXTrdp2RxJ6LYk5F5XnXHXdSSiG+871WWkiPINWrDN1kOTJ2MZZR4v
sptZivNWIuCKSTXcNKZ+1ZDnY5vusWQqoGGPEvV0astiVxIFLdObuHPXCAtIz9O3XfNpnuIL06w+
hRXA9whZd1edBG6aoEVQDsNsqr1IMYADl9rg1WORkXt7YegneXlg5JvEasnUusFiSQLCKUvjBxMa
STAXZ05jX6YZ0RR5twaq4ZuDfpj0C3uZdN4Vvddw3ZlDMngmYTRx4rQHuVNNHvKoZGn6T2RFJ9la
rZUzZejIBiTVCwJa59UKfgQdbTb+EVQlzkWR6ye6iiVTrvNgY3X9Zsp0MDm0Wf+BQr8NZpUMDUX5
YEefZLT+B7ak2nAzp/Zd7WxSzsrkgoSbf8TdnKpDsPy2w0xfmdcidw4eVpm/xYq6kLN+L5M6lf8s
jX35d36trA/vbipMEybLgh/5MV0lHYYFl2mFu5glmW3+kkq57+jvUshY7Dpwzi3lxV8rqwPDne4v
aTKL9wLM35+srM/qTiRaSwff4SQM9ht72w1rwJ4ax1FFRJF6yGb3m2x7sTNrMsH6kkCMR9/WPzOj
WI6GK/S7F+tZKRildWHaRVb5FBHjobXI0osgzDaMyS6jQTHe0P8/KyKWw8Fg4eujeEJ29vSlEWY6
OQ0V2R+QPZ2tIvqG+aKRYJBR9TfKwQdexJMibeGu4ZZT2dUzrt7H3ZARn3WBYNSE17UbD2b6xiSu
WeE3nTDRBnGswgIexJ1svTwNEZnVQcdcV+KC2pROcNfIRLuXpUz0rXDHNPH6pq6/0H6yzitFy4NV
XQV4+1t7tAXDbmf+mJZmLr2CLny1GlppYKlXShcneIHiE4tXXeOxyCQNMmEWpj+PUUMiRm+z5JdO
hTA6V9sWvke0xHnXfRPlq2KccmTpQr0r7CC9TpoBMUsxjR0x6KogrKNvI8Vaq1Vjaceh1UKybNNp
k6VqvWI17E8Z2Zp+rOcGvkG7d7Q1iBhSYVqlNthD5YvyplaqLFsNShmC/VS7ovXl5GYJwi5yS+h+
88KCRqbqwNAH59ypRx2xSGTGiNgIOScG3i3685mL8V6xHiDvD8B3F/S7QeMeCPyUGqhhY1PfWg+Y
ePMBGT/Ybdwe59TScrtwiKM/7REs19+wMRiypxJi3y+kSeSOQcnrr3an/tBw89lvZZIfYf0o3+gC
vnBb88DSHUAtSfW17/zAwqCpralXiATsedsiJ99YVo9mu7F/RIT+tjn2XHvBx1ocyTxGJMPT5n76
CM3MJHjRjxXEkqnxHaUmP7FPQ5/GlrmJBkfZ1JnIt/pofO5Us942SmKf6gt8hGfO2LRd1BwN9P52
ZalrKwT/iJOJtLl5fV1ZzmL/4WOOwo5hoeNwqk/PsubMmzFUSWqikbFLJfvaOCRy7/WjvLBW8k9z
HVkxgX3s25dCaSsubTe8H8KuLntRdwWlyuge5kY/n/BK1y5eP+BLF1ozmCczC9Nw9O9tgkb003WU
EdDV9nG+BqD/berdyM8H9y0Q9rPdHjNTJkFYcWG5AO/fa8HasdkQmcdlLpomPMjCWfcDIS9lP5Yo
KrPuSqRjfWCB5wZdFvl/+jE5OCsm0uBlxLCPMMEhYaiEFVU+/6+Tj1EohHcDzdWYX3+/hH+H0gRl
w6Ov9dlm7/J//lfXDXHavqX7Wv6ZH5UJomt8eNhXaETToFk60T8qE+MdNzjFMyJvkmQYUP6sTCz1
HX7Z5Q1H3QKMZOmq/ahMkIRhPAaxi4+JWmfZDv7Bnm/fN8zkzFgCVGjy0s15zu0dZDuPGcwKHy+D
sbHpCkZeU1TroCcQ04wRMCvJKrajDZnZ+Ck+oD/xoIJdwFXWbgurfovNsPf4P5wPm9ylW8h2GHXb
00WmiRXhIqUsET/Wzok7pxeqCM+LZlJ2mBPe6H+AF3u6pn0/HM05GsHWAqrc2/EyUE1kMFK8YJAf
1gTgOl7hqHfJgKx1sokvC8rkS+hMH8keW8/utNXZzNRKHc+HQ8a+7tSKxZQcpTLf2mMIomcc+stS
l+omjOcT4F6o4vTiXpANjpfpjDU69IkRsy5s2RXXuGzZiLl0fbHchFOsbo1GVfJVoLV489zhfWfX
chPESGGdOiqJYKAOOYlIeCWl/nKULvp4V0WB1VfiolHT4KjqQqW5FkXSdrtS1ATDuTPhLRcoLTQD
bZEqcsT5troLNFde0YonXaojISXY0K/AO6YXSACmFNP8tp2M+D7pzXL6GIpA3iqdwG/Zo/X32ikc
3kfCSYIjtwhK50APo/YSPXh0j6KflGCUGUTt2tGRpJxJzfEwDcoDhbzNIiH5nJzVXteOjOnWaZ14
pbjRFaMvbxLWx1nWW6GG38aWCK1COe2tkUCy8rgkDNzOPiMbrkprl8zNaYLINyFRAPG49K0CIyUs
hTGyi12cz9NhYHTnnbAyTyTmbSKU88Z6r5jqhWEN226Wn/K+OqnjNFpNOlavyMUXGZYDO/YS1CxV
ThJexo16aBT5RPBrtovj4DyLy4EEUnJ15/GDoic3bYF/BxDTl6GKQpQaMebBuGq9TEnWbiY/q5zv
PNcfRBGtUR2m3qDVsTc1zm049TtztuN14CbfciTbs16RbtsPmi+NnuDnJbOAZkgvF+eupn5lKsl/
WOCChuQepvq4qrTwKrHMmyxf6E+mOBbuEQ5QoE7hRZXLyitIo72ZoDtVK81V5H1gDPY1s5WW0q9n
joEzIbfWhv6+cNMP7dx4tT6vsQrf6f2IowFbHObMtZEAfHHwSLSA8Kiwm0PLIWqpNQMf4ho6xC5p
0YskF/psZ6ta099jt9xYc15+Lz/+Dm8VJO6vvVVOZUGgTPQ5L55bih5+9MebBJ2wQY1IViaM2UUB
9/NNYmPsWcY5kKsY7vJfP98kJrJj/vqiHfv5Q7/2uEyCcBB9Vxb/0XvkeW1IdB0b22WUzV24D9/F
ql/nKU4aP+e5uEqyBmc2T8dbFehLh2GaJJYZNu1Jjdfi44Z14mDFboRd+6NBB6l1NYKfw6k8VSdp
bPKxtlZhQceLAL3ksk87DVqevq0KBn2zmU40MfGJJ6pxkgtGjBDPsi2W2cyfjSjy8de5K9qsuY/y
4B4N8eVoFZkvhrVCjLCVq+s5L5ptAlTwqO1C56jIw2prhmVCWrSlr8k20ValmqaHljYT+1lHBrYj
66zQ9ZR3iT2s89D+llVqzHCwxD4tCCfXErF7dOu8sPt/YTNh4oRHtoFdj/phP37DDrg/dAMuhdNU
81ZzyVMm5F2cllmLi8m5TGYjZGgcqOt61sgpZuPsl5ZJfFYPYyLKI/WEuBa5NYDbHSqMPzZDAgLi
9bPce+9yo5q8jNFwqsgJdarSpxdSVvTnnEGvUT8Y3/opdE/duS7Amhrvm1YWb+Z2LJO9p3sXkwqM
oRUMBkrgfRWWpo3p0JWLU9qui/fksGI9DylvFBxO53BcdbEetYDZfu9aH4wmk8qqz6oIO5JtYaPv
9Ps8p7L39NHR/MQsh5MxDNs7FmwaDgMWmffq2Ffb0rTKjZrUbbnq47C/JQiMnZnSYHzGLXdkl/GX
xq5wt4TY7AeYmHSUrXA78fBg6I+c6Qt+LQw2tWuuyDnFlEQOKam8dUOPt29Jl8PGW7IVolfZu3K6
MjU8K5Pa2abP8GoGDMtvHzazzHbdNGMx0ntXrJW2cL41U2++xS99zsvjOsKYMOBNEF+FWPPpdRRG
1IkUWgA0/L64LrQBPWHhqjR/o+ugnO/isk3PHPqna2dqzY9TOq/bthuvMk1utCLdqKX+rXSKyxFG
wTadQuUyrDvnMNNbx5eEFGPZib+8fus9CP727gX2jsQhg1ZhI7SvLCpaIPMtpgbUfuYW/mV+nWBC
XzVOPh2D2402cyP7E3ti42lOzspOA4aCJtL6hYEb9W61YT/aXqdK5/qNmDWiUJv6bEpDLNSD7N7Y
tz3HzUGshtu0MPYEX/P+/rSKrErM4Fj8SMN5pzdmumpEr8CYi+9jLW7OSR6Uh2JcvBjS8dFtvRXS
/HyHzBkQjwVfyXBor+7V5IiwAA7ETePPWnCup5nwRZo3K0S3P3bI/7p3PD2Vr2UlqaSi7r9O4q8N
7dFv3b+tGsJ5ea01X+/v/m1dNPHXKMec2/7HcuRfP/D0l+1/Pfw6vC+Xfd6TX6wf4uAu+vtGXt63
fdb9tcVa/uY/+4c/7MHXsrr/z3//fAd/04/bjnPreG1xdrQhD+7+899pPS/WYcGj8/ue+HVzn2X3
X8om/P2g8eGf+FEq6O/oKLH2ozlAdgVC42epoL9DPL+I6B9KCF4Sv0oF8x27LtSHOkRxxpBLm/qv
UsF8hwbaXsaDjIEWMeufbDofkDCPn0AqBBrFi/aGEZsNh+fpqgFNUIsnCS23bmvCiSxFpJ/FIMwd
d/h0FnWuOO3jlJhtmVRAK6mJkiNXcZ2jKtStD6piE+9YNuyqkNRS/+sjGJIhMI8w1oXXSrYMlvSi
zAlx7kiItDv9XE7ldJ/JLj0cgMz5LljMyEvyzNpMvXROCxuDUqaF5aopNBXjYOj1ELZ7glVIsPQy
8BDjatQ08CLShfQ+sHqA2DzMInecvMwOgjstTrdmWopyV8b6kG0mVfu+cP3rHo4nN/v/V3c3DafX
7u5Tyt82+Z//fqOr8vCv/LjBDVzuS1MFPC72ALGAYn92VUBZLc28hSJLF+FXV8W0aZ3Q00WHhOGO
uTn3/l83uP1u6bziwUMo/kf39gP+89HNzRR/OQKD/AVWaGsPSKFHUse5U/J6XjzrgWLCrdDT0h+H
eTrOnbH16LIA6omkh+D5HFzixiiXpPgCC8NwpIVEPctinQ/qIQxqf85V6oN+FUXmrmnVW2maR+YA
pwIkSB7XqmcaNPYdGTOpdHc0rHeDND4NGVyOILuYRHxuDnXM5i+6ccfyijbzjgaPrwdwM9zAa7IY
QojmyYgm7qDHF3Jo2XnKw061P0+l2IHDuQExsul7PaF+sb4g/AbjpyFaTWNNrlWl26kqJJ46h0g9
nJtBglU830SUzRJiSpX2MG7L+bgLx+oiCm3lMJFhukoRHa6g8+G6i82l6bKdZhzFGYSzxN2IIKXV
Iz3CCT93rnle9qafxN0mqozj2REHhSaJkpfxB72Eamcm7iF0q4YIQeGpWXecdc2uBt9ylC1KhcwI
IAGk2Y2uEYqmho2ygsVCbqUs7wpdves085TybNfkw21mf3aj4qQzyrNaB9QbuLMKtIUc+Wi2d5VQ
VrLRTxoLVz24xistHW6Hyf3URwF+PxXcplVsGTKeYxhZu3l2ZbTzOq2tU9cuDoCMrPo2rddqN1Vc
fPCAlcxU6Jyx6iG6MFfFkG4Vx9GxtcMKBNrkjUgTFdP2akNuhqm0PZTwZDywLoEH0s7rYvg4uAgx
gmTdAvp0ChYlJEP2FiA5Q//kS9epEIlK80M3mtBC4iVAnUwwZu5ZZV9iIitWQu/Zsg3nDVGwhhNe
iNg6IACd5VblO62dzkFQNpyVdVQwnHJXbtDaN5EhPsRVHKxRPB5YQ9ytMgNwJRj7uKjxetvH82Th
Ke6JWhfJNo/Ke4i/ymEgwmgFqFQ7nMDmnFeOk6xC+05rJnzsQh7gaDwzFUFOZXRYafmxE+K3zqeI
dOckglTQ3SrJuIn7bhOPFGZK18eow6MPka0pKxqWiqeERoLZTqsPZElcO401TxQtDBmCd6A8NYkn
oKOs0F5zEeK0xsgTZL7bvi+K7LrFWq4H1Xoqxl2kpOaBrWLdnhNxa02qT3vs1ErzbepIEAHasdEk
H9SZtlRQuhu1T450PIy6kR9oqXFeS7G2h/I8SMuzyPpaOdoR08jLoKEtY+S8XUi2ugqatAcgMbDB
aqvTQR8o0aPLeU4LArzy3u/Yex0UbPG8nhHeLlAkHSh9IzWFe81wzpKKDauStt26NiuM+K3vmrjA
zXxdquCqNJdMaBFciJzxVWom6wZ0N2gyU4OCVAYeVt6voWhu2M1HftXCMdfQQ1tNvmWMcdMq4dqc
qtpr4vbcbppPua7G6J+tldmJi6jLtz2NRzcf/HTmfBl4kNaAGtm2Cr8wwot6sM5dUOPeJNmpizQa
1pzutIVxBY+uEeJ6guXjzUV8tZwE7DJ7xYva60y05zMYNchYDXyqUDsviS5F1Hk69s6p4cS3piGO
uwl3bqD16gkKcmejpiw5jSm+iT48zqkfvcpoN1G5gIPY621irP7bPEyP9VbZJibTyUxAmrKIxySU
kIvsRmflXNb+IEqqfh6pLZW9epRFeeGBPbT81Mb0OvPO99DmXddDde0qxX0ayWwl9eyCIObSSwd7
148zPCQFeoLxxa7ri3yA25AXKmOXzKscnjjJGFYJE8BZc+lsqElgEOn2aqR7Zs36TYuAiX7lSekm
6J/U8CxSVbmquvwDTUpPtpCTzGGt4a+GplIMqzExjhOJhidNjgbHOCVbZ5tNxbdkFmsnvaM0ofVo
HXS6/UFnUSm6CJyDZn403IkgSCHXY5Yf5PPgaUHpO0K5NlqeGkYWPkCtL7PuHBOydxONg/TsymSC
LKfdXLp4YZBFD3wQP3ZRhZe5+7FiPLuyEvPEGMpdayxfGBowx+k3EnHvGMJ10aPPdtBtZVJ/marq
bKqRxmT5aT6wJCfDppOqCidCpiu3kF/rMjueUnmiVkO0+kePGSXrgziAWlcc23kJfYslszLO5mRY
dZP8ODf5d1Ho36HkwufxWsl11rSffytZfPjZn+MraigKqoUy9FAx/SqzBCUT235kAgwKf24jHmZX
BiZomjsUQ+YiMf9RZfFHhKMv9hOmXt9xBn9trH50tqhafz82f2j3PSm1ls0oquAFkMQ+fl96MpZd
C4S/K5GDWBaMQ5FY4BKztAfHlkxWtlWnKQuOumVcMSyDixAhWEJYaDvfDhpe7Y9OVCb3XW65cqPX
2K5IQk6AveCAoQYJD0UXXqH31487saQe5obmV65z4Y79PV7U+NxlnuG5HTUQbANr29ipvjHq5AbM
4ns205ZvBtq1MWYFWPzic5XIi0zGwc4YW2Qg0mJyE0PVAVnmgfiqV4MBj2hwcOUrlr2BTAcRCcqA
GoYrktyPa4cIvkAPSAnTv4RMeb2obb4alAmplp0HoXI6gQvbaMbpXBVbiGCUPsyXMK4IcJXprjed
bRuYGxxUvGFcDWpIsxNdewEofAOG6ahAEMLsO/CccV4DuPNDnRKHrtec7dg6emlTTojl3YOpvtKH
/L0RVhtD5niWCBY1xpwF7h6O2FFTgk5wGi/M2TVFyZb3sMLCFdrkZXpVmyVXSIUSviqowNua9NIv
oRiHmxTlA/kiyWCOXtsI63QYsmI6nICfeE3QNMdDiK7Sn7swqdaNC1LTblNxnfYWCyK2ZEhpItg0
TXwMGXRNvQrLr781xtS9MRTVvU3MAohMhy7SHxu7y78rRv4OiwUIi9cXC4yHv10tHn74x2qhviNc
CCGL4zJQZKKMSenHeqG+Y6uP5hklP7NWyGE/FwzTebdkIMGZYIgBPWGRfPy1LWPkwWCWJuuDqG/p
L+4tEK8tGM+azpzpMgdZzFMLPICTezw9+L+OonsIpHm0Pgn6zKx1v0LiaKg8PqD6MySuIYZxjRE5
Pn5IiisD10UupwZnsDTLjdFRPRWxUa71RLnPp6C4/T+IjmMH/rQlzsnR6PkZHce3/vjk4KQiFJG4
J1+KjtPs3Lrs9ZKWJu3H/wfxcXtnsxcflxtluhYhJdM/Gx/3/F7gnnsUH7d3L/yKjzNNanIzA8Dy
kCE3Ty0quzH+9Oh5eWkqs1zqp7fCwo34FSS3nM+jrsDrQXLIzKngB5X4DqKl9Bk9UKFEJ0aVDeuH
ZLkqhJwWCO0NZsnSZ9s/qSV/4K90ub0vYS9dru7MiAqNtpxBcbwu+vnLAF1y8y+Imds78L8wZu6B
ULL/mekOMSf9nqy0N3n6lazU22pxamUVjsY8EidRLuHJxUn5cRBRv7bdvjrOiUVLPEstnKvvgUtl
2I4fTMY/O6Qv01aTsbEWsWZ/+pW+xC6UrdyA9BQp3bhSdSffyihzde97CpPMhui9DsJlk9rs07vB
Cj/2zNqqlUI3ctTD7NLWkhUkUT+mEK9Frt59T2daNGwnSp7N9doAzvtlKsvqJBkDFZ1BrJyOcSSu
+V+7eRTX1LoIJHvwfiNbmSPHGKbDX6lNf4s333KD/L7vfkZX+H/+u+2Lu7ckX6hlf0q+7HfMp/9S
bvGi+/EKtN6x4C4qaTjiD6qux69AlGACQBidedJilpCdX69A/J9LjYuMbDH52H/yCjSfD0K592HJ
oKN9wJovb4VH61DmmiwzAn1V19jCb2xG2CWiGb+ocroAA2LmYJSbxGC7BwbgpBD9Dmb21gpQ2fAc
pN5Mps5xPgiaCIM8CpXgIjHSmF5B2PlJdY44uD9K9aI/xEDttZwH00frSM21TyiY0l1pwT0utGlc
o2ZtfHfo/FIN6q3ZDoZXula6bhedVFZG50tOSQNC0IfE1dGLys67efxEyl+5G+oh8mso1f5gRmdE
Ek1ruHjhIbnV/UZPBTgIp3ljsL5MuZ4sHJTEy9AaDiqyPbGv3iQ/3lViHSwWbjxnh1vx1J0cOm/J
vA1C+1bJG1LfhXXdKOkfU5eWQ9skkiH6o3O9PwIMEeQqo038N3AltATB5zFMe5Q70c6ZEQyT/ZGs
JqU4DQz36uFu/1s82Uvn/fdP9vnnpouZqf2+rF1+/kdZq73Dm2nz0CI951oY/MmPZ1qjQIVPweXR
kVI+1nAybcDKh8aBMCY00w+DiL+eafsdXTXGc2gfWBD+cORgLrXRozuTbTkZsSizGWkjWLT3Q1Zk
FtuZMgIGHdsuwyeQTzfJRGZBo2vl2ShoG9lpdliVwjngPTODYx9OQmsOd5VS2F6klqPHMMP1cGxg
UC6k9hnuHlKavAb37nbY25PVrCobcyrWMkmORdWeVipdzwUiOpINX9hVeFOqbLgSpHLSyI2NLDIG
AH1JO4793SHxnJaXKzY7S963duvB+D/Mmuooj4PtqDRby/nsmPn/Ju88uuQ21jT9hy504M0WSKSt
LMcyJDc4xSIJ7wIugF/fDyi1VFWkyMOZzXTP6l4diUQmMhD44rVfI2lcaVG88Yb5WTHJF21NnAo4
u+qSsNUyDvpOOcF4XFdD4qW+W4DHVsbD/zeL/hva8u+L/t1T8RPUZ0Vq/lrw9h+c01d0h8oyNPir
oOzvlxhpECvsA7zDWW0V6P4TVrkudoADtqjVaMW75b8XvPcHkZKcN+C6MZjy5vmtl9jb9Y63iU5Z
tBuc4vgf3rAv32FJa2D703tUYCDpmXbJOwf9pOa/2A6u/3x+Xka9Geb697x6rjCF8diTOkQswp/P
9svrVJWlx9NYImqL5D4acyDMlegyfbupn0jhcImF8ObzMjrHSvXuCLhMrsWgXvVT/TEqismfZ3tn
L7LfzxkCyqpTNsjLWkb64sqenItmGqiLmoiQm1vaYLrhssweGtVwdsNwFtQX2LwT24aIeEM79xW5
YzXpdyFOSL9Cj9JW6k2F93Ik6X5Dj4cIkP08axwY/DjLvg4JiUhWRmI2MZrgvvGXRrTENybewfLE
Acgo2rlq3uzXdFynzMWliw22FhXX9FxgbiEfJzlflTn1r1qzTDeE4ZNvrGVKaFgJoFOhI9a1W4F4
+iSJAirBlM/p0t9Z2RcvSt9F1niaiuxJzj3Yt1PZiEqNy2SqPylDtRmX9NlwuTfLvFkA7cKyWR4z
RXmUBn4pcndtYYeFIp7T5abqaG2wKq85xX0ZXVYkFfuxQKXq6s5RQRFjReqlo3ZXpRnf0rxxgzCg
CkgSvaBQ+rpSNYjA/EOlQ8TZj6VUPuYmyHQf1YZP3M5edWpIDsN+poIgv3CNsr7SxNBfK22rXrdd
Js5Dm9wOZrszhHrqqq/SEnXQpFb2PpvH8VA13a1QTYm7tT/SDhm4vXoBN2sj5n1uESYftFXHO+V1
HfTxvQpHWi9T/jASDnRBP8llbkfvKpWjiKP15RMtzRRnKmO3iRA37+zRzrfVHCWbqu8vHKf4GPVV
yUltviY5c6eXg7WtORf4mWN9kcS2Dk4NxzXOCHwNrz0Ak9vbqEqza4oMUPWrRXNKGsXZjYsnnjrb
mDfNZB9GbNR93JwGzDc7t7AulKLfabN5pc/ubdt2W73JziLRnvpkPn2j3HTIzboDQWBoeu912bGv
P7qDQuyroIAkz1Q/q9nLG6f73LZlAC7sL/EobrNYoys0OXG3HtPWO3S1R255Ct7qDX0QdXqxQ9Ok
+modP1Ofei1icvdc/Hf4ZvxWksg8cWY3OnzUNb/hNjFTK4hq7aZw62OP5n0xi1PX2o+Kg+RRz07p
Yh+7KpqvwUvPkHnwb+0pEl64dN5zRQNTk8bv6FkmN1Pd2dAtZqH7ZjOFE4avttcpAcRSVyspLbvu
pUrumUhpqZjRmWLcqYt9OdonQ6QfiJ8WgV2MbtCLJf0IF50QODoXuygbn4do+dB3qbNLKgHXU8N2
OVY209HbW7fWpHQboMl8S9NJ80iOPJSMkLnjW25/G+Frv7BsOZFnu3yhY0T5wLAYn8Q0ksDRqbBU
VlONB60cQYgzyNzZzowbr67gXPAy7h0lbi8JUZSHPGrUTaKl7mGCZIwJZo+XfVJFU6AWlbqB99NA
pCOkbzLxa8M6Wp3i3STzusBmUtRvsjKKz4lHwPSoZX6n23u9qeKD6FI/EsVtXfVU/MA1Eswdxd8A
7nJiB5nEgpw9WtJLM+pKnsmhgK3uEdd0kx10dCpt0nqBc20wL6Z3mVTWFqM2DWuRefdCNhDQnncw
F+NhbKKtknbocfVQ7+etluahTTKuz+N0yGLvPREe5rFOWFD/IblBONaIvQtd8UbvYnZKo/B1/VPs
lY9zfP0fE+WRAe7SbHCM3sQxqqOyuTLN5HkC/ufjmWFZYAnIir86XP/XDdcv1Wrgp+ivGQf+fci4
b5punTOCeqj6+Yd/+K8pw/2DMw1+XnSN39igl0dlDtCOTeoUvhQVhfDLKYNZdI3lXMU1zCjM4v9M
GaQsol5Dk6qjkv+9fovvEDs8QSiLGGOYgJDQv0EkyXTwlq6vRo69Y3tsM4OIyoT988Wt+cGU8WbG
IOaOVEoCXhEfYc4z3wrnFytThMtju5FMDNc6FQhhZtYibJLkV2an747+6JFMdQUmUCYh1n+jutMy
O3H6jERVjGDiirIjwx8Zro6KdJKgmaznxrSSyzlu+nAYKd5Z2vmvyfpfKbtvyYEvRiq+Lp+BgC+T
eYp/WDnKlyOVHChWFVopN0OaQBLVZbV2Jy5knvrI9TFdLSUiqIHMjXFHWoqeQJOl1hCkUsKt2wm1
C2U5Y662u8Et/antXEK0NEfZ5l5f3+tidN/BncUXc2KOz8UUeaUP8+5G+3msKQYpJt1YNj//CVfo
9vV3YkQED4CLRFpPKPLr72Rm7D9a1stNV6KtKHOO5l5LQ3iykOAx6N0S/Px63y9Mruex8FFomi4h
ha+v140MxUW9JsU6abtZDMFqqfJp9/tXgXThZ4LCgF1dv/ULoCjCw6Y5C6tlJJp2V0eWtpUOKuSf
X+X75c8ZGU8kWbCwPBwQXl9lXIRWxw5XiXUXcbUixY0ZtTkynSr5RUnod2A3k7zFgYWmQjyPJO2+
vhSDml0WHoG3ednNvliwTumzui9pmiAxpUTVYMTUxy6Z99vJUrxaSMziyATJxenp9YUbtTRoQF2m
TWOiWrKmKjmkbHlHvaq7VeqfHXNd/qp4+keLEmkkGwobJbd3RbNe/Hz0SyH8N5RpM3cmRROOGoWN
FuVnt0rM98Myqb9YlG8wiPVZZpmszmI2X9xGAJgvryekrKgojVHKq0RbUOxCJZyeUINFmsOhnS0Z
6GkxhT9fPT8Il+OqDlYoFWAMlOXtItVa6VFnwnZCRguNhesP61n3YjZ4aefTEOSdaQaN44FKIAEj
sEhUvo6pEFR81N7/4tN8+yXf7gScR7HX6Oq6w775OK6VCS/LGlwmWTvcysny9mO8ZFvRRlx3aW07
8jFwOAfAZNi+GqUSiuPUpq1elUV9tvPKvq2WLYc7i5w6gq0bnVIgNbFqnOlRT8j/UngXPZbtOGix
HRyjtnXaXVHU42Wnz8X9SqZma01kK9ElDKT5lJggt/RMi8tUr63tRDv4sIVhr8eNxekPhoEUomAm
grncdGNbWPgMtEINaLZtroVTrd4nYY3bNV643shv9QBWV/W3Q2vlH9IuNm7Q4PRWEE9rqUCbdhEV
dlPUXyjdQPKFlZbqxpxn9UC7WHzVec5yn0G7dAxkjTVgPZqgO1IG520GpJ6FbZrmLm0IOvbH0ZWR
GpBBNJ0brWUiNsoy52BgZXIMNeLtGx/LhMZVmja6VXWRgzIJmd6OGRj1IRlVrwhQSrhPMs48YzO2
akQ0cqOawkcSa6S+5o0asjcp9U3p2oUTKrVwnux6JBd09oaLNE3LxHfwwT46DdWMQd9694XXnRfX
yt+5i1JwqLeKrPQdnenWr9IiPpvx5OnE1cVbAkpyjnHGhKHXSsyBE5AqxERPBbi11+sMuc08mHZQ
KWOu4H+a1rylhph3P04Vk0IFuuopnGjUzAsLr6T9sxXqHAHO6fLKGeaMSsBIta9dCogPnT4gp6/4
IJ+ZV+KQ0lTliaRiXkadURjF1sx0ckwmyKD38zKVRqgqhSyOKdpQpu1uvMiraVE2iVFqT5k900sa
S4LwFLNr3ueezZ2Aimo+zpWiPGcdcf+B0WBeCjq7McncT2zYa6X+lJqxznkvzqLPs2dSamDPETji
Uro0FRhm/3VUzLGkB1RgjSM0f6r8IS+Es7GkmiR0RRMq6PeiFvcqUc9BO1jUqa5n8abO+utWlW1P
uBerntEBj+ui5vRbTJVieeTXzTQHehX4Jl4ZmZd+O1J34UdVol5ENeVC1Uh0Pt52MWLSit35uuyV
pfOr2YufNMWtPpOiEt8MeTeQ++JKDMq54Qn32CRSUYIRhk7iHDK1j6OkgiEBJ0s3jG1EurjVXMQ4
oSbzlFmjmHduyiuauxe7X+u+129c1kn1iwHyRxsv4zAe4BWTQ3j+euOVXuyxKfB2GdpBpQ1gdJoL
jBHjzgACuR0dwKKpMdLbn+91P3pvewbqrhUBRMn0ZuZxC8cZ0omrugva8BLjnV80bnM2p0b+YpP/
jnfhzcL34jpsqSDmb16fIOzzpGDS31SMCjTANeEAFEbTU8GojL2OY+t4LIuGM2/5q5nhB9fGHQtz
b60jENTd65u7SLofk5b2hblja7C9jsGzqEqmVw9p7LjQzTH3C48gtjBo36X7xXj0g0hw5kp0JASQ
A58CnL7+AKbjaHpJ5R1BtUuONL4odzF9JvsRbUngpHTxuoU0aaCxwAwFFXytXWE2paDrt3/vV5/j
zZvNKOJ5ISiClS86sl9IPDqhSpNB4w327y9oLgXahkoItvMtusttIOR9Zk6ThOltpWkDT1W1dqwH
pUU8pk4nN9f6/5OLEg27nikQML1VEhZyUmdXpe4h9eL3fZE5t7JgIFWNBe1qjmpOhXj7dkt/6/T/
t4PttTPtm8bpH9vaVfOleteLL1/681Pz9r9cr/f3f/r/lOmHWocXi+y7LJV3T9VnolS+/CQ689vf
8DcjsT77aMvYBRhn19nrb0YCHzGAAJsDHsVvzVX/MBKkrhFwQnL/yry/jlEhjg1RKwZQF63q7zES
0PA8iC9GP2Y9DakrMx8ECEGcQA+v5l/NHgdklhhhh064tx0fhty/AQV3Nxx1JXsE3r+rXUMQPDiq
F05nx3uqj/CU29NJqVo8MXDwBYazWtDQplXYgfHKgMTn9efMJae9N+oHBohbxiA9KCz2myEX6W7U
zQDfLzqtRt9ao/rogOTVs6BoT9vnNYnucONmOR4bCdKYKtsoI2tEGIEqrt1BBHmj+M1Snz2Uskcq
MMxPosKYQ7u1eTkL92rKafYd1M81RiGscod6msYvUEDXreYwdVch3Pu14eWf8CKd+mqugrIfAxDK
rYMnHrs0fL56cNQaLUsNM1GKFYyf2z1J8SDicX8dlXRael4IIuDX5gL+mh68NMIcNOT1JbQ7jmIy
p+LhnCb2IV+Sq8xoTh6k5SQr4j1kaFU29XlEeajSOQwFfh1p7Ks4OrWWffCyZENiALCB87XzqAON
2VHpYrTGg4OdZNM0Tb9TBQ731lpcopkQOtCvNaDcMURoplQoFUN2M+H2y2svJCdYI5o0ucTLUmyy
ukXcYxxql+ajZPQuc1WxT7QJnyp2jj4eiKnUD0XlbLPBp1OyC2k23s0uTWD5skn69pkMAc8Hkt2q
brInvPPDEnmIbAdXSahZ11YZxUTZuUnT9g6TIq3ZihKFWbcwFo1glSRdX1b1HEI/wPrMvs7fK1u7
2MgpKYJCgLLiPbqMI2V5nhiR6HK5aVV7Ccn5Wissy1u1009WL0Y/KeJdLYkL6DgSbPSY3OEkm454
H4dHUcTagxAEyhwWXaibqYv2hpodl7a+r7SO44Jt+qMpWRN0SNLMfK4m7Yu7lB9m967KFvQJLhao
yhz2lTUZNJvLGzOpJTzA/Rw/F3V+8LpWv/b0NFWDdikIPpvkcoUfOYxU5WBX2CRwOCjLXYSvCFvG
EVfyEJ/L1Lb9cXDnw6Ll2oXelu4Cdj1lm6h0Y4ir1tjj0roy4uqTzpuykO4n2xIXRpEjHF6u9amq
o21JbVkNm0x7nC/yKMbzP7kz4XIpHqQDjcvZIR/UmjQdmwYO1NduQ1XpAOy0mB4FcLNoKFKwr2yi
X/lWBmcve1fSqW0LYxsbyvtaRLuCSWkyBuxNabGjm2AKsMciV0Eis6pI6GYV1KikDi3aXmOo7Alk
HNJaKx3fwEARMuRF+1RQZK2YcN/ERmNcWRInxBq71/S4CK103Jc0R6husdUg5fHmeOOxmNYwiGnO
j0Pbi/e4+5i3E0IWN3Vui7AwdYrUp9G5LQqn23UmK51cIp+uVFpOvaMBH0PFudUHVrxoj5LxGdrF
1hiy6QH3k6wdT8aiOQe66NL7QScQYRFk6dtudonHA5Cuh6jwiotiJne15p/8ahzvbbgP0iZ0cfyP
4uVJOziz2Khld1yduXACp8iQe9WKA898XmkVnvT2F4joG0SIPRvUAmcDqkyAUUzRr/dsozSqsoJh
JATxzJ1Tn2st0L4uoXP9+2/6/6nv8J8Lw9+lcT9UP5EUrH/8b7CfBAMadNYGCxtwmX/z1wucVGwH
bx8Kt2+K3FU0/k/2NWpxjv22jWyc7A5OP/+A/Za5zqSEhYGfE1r9fyUpwKBGTCwnDXTra6f166Uw
dZoknq8eNpN+7BwSNti5veXwYr75AdZP2MjbKYHLMI2siW4uIJnzBiUrbKMZY4fq9ywudiJzyW/s
3kk1v5KLvaVzNsiqOUi7CbKbzmHdC62R3HtXJEdhT4EXZ34j1CPhmyQdu7epNZ7lcmptDX3dfEZD
f0+nRdBlylMy9dGur06DqK9iOV4uRGkMmdwoHnmgrblpFW0A2Jl3eu5dF8PyYLKZTEu6j716qzaf
2jq9mnPlaGQEizaFDnXH/NHkcq+r7RpIUhJpXbthnGAibcj9Ud3pcqkqM5Rp+YXIjA9mlF9XsrqH
Rl1hhHIIZq25S4maDnRAJCK+jSqoJ/sWKZtJ5Aavc7VbtmT8P8Yp+4qVORuBrbIjeCdTl93slVv2
jCTUarkr6afOWvOrMqf6RjHNiB30TDxzztt9woX5YMUVZl59S/jVsZOfLOOB/JarIjuSVq7oT1Dd
YtpG9SmVxzgGC2pItbICtd+kme13E2kl4dQ/I52FH32IUgc4QsHVq4rdktF6RetlRIt2VHQPrbOR
Lty8QybYhCa4N4fPGfParMpPrVddAvCGCwYe22wf0qo5z1XErbOSLe+7T4iYzgukQa/VfpThfBRM
WlZ90Y7tpRWrj4X0rpeRkPL8tk4+9KILMy0OlbHEJtQNd4YbP0ld0UMtKZ/MYXhXt8q5crgL9LC2
+edxai7bpqZuW7/17NBeTqkTtrH9QI/jhiCwcFiqs+KeLNzOmg7QkR/iqt0p/GKEqW+A7XeLl2/7
kpEIa1A6PVLWGmYz0Wwwf35HJN3gjD3KDHHhyW9l44AgPdl3RzlRS+5dlgXeaE/6o948NaNKZ9Vs
Cx9gdB3vSsjYfN7Qk35vmuKaXlFYID01A4ds78DV8BxTaXo9FA5qhyXd4R/V36e2N+yGXEk3qeZ+
NKJLKZJb2V7oTnZwpluaKL54uRno4s4dJKiO/X5R6N5ssVf1rv2+ihMdSt/zpyXGWLjcGgLhTCcT
ol+Wu1GV1MSVh1q9tgfC0rVg6jFGL49uT1O5dwtQ1AQ0AaF0pYW5mG+jeQwLMQPr6mOYVPMDxuF9
Ab0/T8dMtz4t0tyNigyy7kL00d4avWBQWSvKqapXL1VtbohgfM8BheLcmZdl75UErSvZyU3FoUM5
AC61b4bp1BldcSEG75OMssbvqBr1wd+uDBrKfHVW4PJ6DwtqVBX8rflF1gL46+anWauvACbIjKkI
+8xFJrf22H7oy8mlC0lgH1X2eFA/uA5z6VLcg+cOgEiIOAarakOlia9ljNV0RhPSMMtEOmFv9a0c
LZ7n5MYzCe4rE5KTyYZNNr2Keqis1yCk4oZ6v5uKyTvObJrfZWiM+WUip3uMtpdGR0yeN3h3nC2y
YyULZevVLG1rlCZJCTU25zh/HrriwRFuvDEm5AQFTRo7YWf9oVVbHBIZx5e+0h7sCne7Sn21k55p
JN0UzeeKSZ7KQ7QPyyHtYzPI2lJu1UR9F3nE8Jm2tnPEUVG+qu1dYjNZLj6O3sa6ELYk4YsacAtn
e8QziT187IyjqrhemJZGvCkmSSiYMj4ZScepQ+18s9J2ca/c6tAQdJNFVbwtLXkjlzTsFhwVdbLP
Heb2+OvoPI30N6VD4LlhFpu7El3B/85Z440sgAo9TtT/ril4ICGk/yI+AZN+qX6sLPjzr/hz2NA1
4tvX4BvYdYM23jVf7K9hw/zDWF/wgJYGJI31IirPtrGoEfhsWoTmAAS9UBbY5OkwZyA61MmdIzfk
N1xo6yjxAikgdoqTL4jFNxMcwU5vkAJ8AID5qZrTH7++2kzRJIGFj3GbKEb5/OIm/WDi+D48CiUE
Cx1NhLZqke036PA4jz0cr1KGmS3ifdoqY+BijJWU50XJVlno2eBYMq1dQRYFMOw5RAn+hXT9K+v/
HUS9fghsDY7FHMeU9WbqiYzGmTjQl+EYq82GMJHkTGi3s22GLjplHHX80cvz7S+++pvpnvvMQIlc
BdshGPx3/WVj3YCbjHkdOj2zkFFY+VkaXbylPVs/5mvFG0elwh+Rde26hd6O1E67Q01vSTCUk9zq
MX9iilHhUe9lENSppEEhKYrqJif73Qz9VbCCOdIziYJiG1vRpZdsratXXhf3dSjMUWPPHgn7dmS5
1S0h7n9xXwDKXq8/tKw8EqQ4MYHarIzX13JKag8sq/CA7nNnn+bkjsZyDbhQJCf1yjiMySCDeSFF
XioIUueBL55Jj9B1xR2vfv5p3sBmRLgTvU0qsgGD+y1A7vWHWQOvB88kSC1tp/4sJEF5sxuZv1gL
P7rKCvKhDiL7Ckbw9VVoIKnmfLLdjeEUjJg9h+12FMn+59/F+B6txyVAmhUGEShpG0jy9XXWNISJ
onmP9yAlWXsX3g/9nkoaQ4kROyOIAaDJ78nsey+rYnwanKwmkIZzKvkdRenVQVdMQu5XfBxTYrOY
lMuMJq6cwR2cG0VYIBOdGRFEGEcu8TFOFtUX8GA5Q28t9B27G8R71cYGmIFpp1+LSIvWyFhUOXRo
Nv3nvugHZPpdkpMUt6ZmVAq1ZBs1zpQqmGaVbmc5uYYOhpaM7aYVeZFta9L9LycnMinbccYm9zVn
1JEDzlE6bdV2tN43kZt9VTqlipB5ZoyERlqj3s8GesFDgRnhK+Q3U8KYxvNJT+ZZ+lmWau3ascmH
L6tueiBWnqcwpn7xnSIbkn2TiNTn1ogs16eqSlw4y7gW7eQIUwhqmciaIaN4fGjL1uh9GOHhMxHD
7WXRpvFzmdfRo5zT9OOAFrH1kWEX97TjmOT6VPFyD7ap8SVNhTq6wiRjMZrJFMUo0TiMZ2YGvpLG
+lmMUXkDyUg8CgoERw1n1KO7EfnNLYrF/namHIFBuOkyjmRLC7sn0grYV0lAeIN4bpo714G/8s24
ljdRZdISibRxemoUs/7aNlPdbNmAHBGMi7kiJ4XobjqpGO+iIcoPQpbDV2vpjdsEBeQX2dTEbxfF
jMZ16tUY725iME87IHoTFKfEi6GS7D6QaDq79y3BSMB6XVfjEOxqzig4zSDYG7smLshxOo8MzEVc
Y8eaC7SePTkaSC0qcWO17pQeadIZiTdo7C70Mo3dqB6rPULciQTsutsOuj4+qTy8pK60lFS3c4Hh
UXEmh+XZ59UGm3hGYQLCBdAxkbgVnRYU+fYS6p2ovJZaqdyV0+fV/nqyrCo7q8OSu1vRxc5NJGoC
RiayYJvAaEfjMHVmS2JcZTUXbq/0d/kEpKnlY3VHy56DQrqqpjwYCGE5O91Sx7Q828mC2oM4dxo5
KuuxLOUQbegLYRqbZnu8mqnEWHzNpAZo37aGV4Hklb33rC4K4a1tbo/6w2j05Kf4qcKXb3xAQEsU
OxrwEHtwjqhbOv3GyDaKk2G6JQx1GxEJgzok4dADN4uXbixidTd2inXZzw2K4VIpwcvLqERDL52F
AEnXqntt103eOG/Mrpy+APrOT1TD5N7G0KZ015awDv4IEqyH1VTlON0ooEoAtT0OJqXixUOoJtoA
I8rjYx/klLrPeedO9VaZUtkw+KMy9uPRNrcp8Ynq+xlpQPfE71zPHBSESaXDJrczbb6JrdaLz8JJ
54q06LkT4WDlw/xuGStzerJGnhB7t8S91YmAt4yxHe3GIPpBddLen6M22qs5sMFHQyHtAYGAqjXJ
sIWpnWZ2BUKX7gjWQjQemVmHTLsCiiAntYj7z65Wa9OlivrYDmSdL/LBKgCb78ZYa1PLl/bUkTeh
6B1Hd4zr6FxIgoCk7xXrK2JwAN3M41Kmq5g7SbMl2ucUtdyeEuvE3I+DLj9OQ1tPvMtBqk86BxIO
bY7sLqZcA+IQs+5c69Y4NPvYVkFjhqjOo30BdERWEI/KXWnU5ZfUKyjDqko3q08q3ryDpq0kuNGV
6JCd2tEwbXd9W94W9RBvk4W330WUJfmxARPXngRlWz15HGr9FRdHaxxcfRhVpP5GzosvsyhEzzea
aLCRVHkJhmtmjYdoBcYCAlSPuzpagqZlijzXZqK0m45yxLO6OACrSKu1PhBF1cjTUMnsNiooSD5G
Ss9mbCWKlVzQd7HEmwkZxlXLTBKFZIvaaYjUmiDjFmU6OoaujZ3QdXLb/WLYifvebia3ew/1Q7wJ
2SiYTNSccFotTldgSLjDO72Z0vgX79OVU341KMNdaLapoaeC+iOe//XbFNFUUtpKGsOZaMXWMRqC
jPGHBGWGOURG4/gLgeA63393QVx5YI3r8Ig0+fUFcdujZlCLOCyzybgoWmlsksocA1KYwCR4IEJD
OMam1lGVoFdpQOpM8pO6rN+2NWBFLDQrINCy3pLFD9kxUm2fJFkMMl5ZYWxO1uU8Ncm9JvXiMnK8
ZKuW6XQRwzyHaVR1TFkcs9PeKbag8+86iuo29BOrwdBbSvDzYeX7kQhhNXwlgj2AVXxOr7+rZyjE
P1RE19l6Ye9NwS6Lfmz6BeL5o5+QicNkKLJWrvXN5N/Vo0wTGhaA1aZ613R1enBK5650vO7AHv6L
08535wwWzKoZwISGLAI75uvvZBQd+mLRRZtcdnCQhbLm1WHxUeNKbhPLKUMjoQ3w5zfyu+OcjpoU
ZSdLBtcbmsrXFzVpCs0SzJShqaKa05YyCbI8NrcchZJfXOoH3w9zNaJ3oispfDTfiKfrkUBCt+mS
MCsSeexjxwHJgHhcCkayfFLbE8Fcv4p4/sH3I3iYkUrFxwpXsv77F0eTTCayVwU7BK6SfqurALnx
5Azvyh4z0s9vpbbeqzdPPDQAun5EoRznV0jg5bXcWev0bNGT0BmjhhlqqoOp0bDFDZ7+bqnp17Kb
bgxrQiqJl88Jd1ti76PCQH4EQNeubC/9+vOP9K1h9u1HwuDLhwFc5v+8eU4UF4Ie3jQNjUgvr6gI
ws9kj+JKmKjl6Gxg3sUffxp6KHioErSJpdFsJY3i/EDmuIvmDErcaIwNCUfVHvlStFOHqg5dogfD
ZUGcaTrDcCdFJP2pnjW/740xTI0Gr5s7RdReRoNfp42+a7uoDX/+9X605aHhIgp43QnWLubXd7wu
CiOKpZKEcy3cp8qYCfzTjPRoubVzO4/UQiJ/rK4sRNp33VQ0vtTGZVPYWR3aPeCB1ThFaLSp6jtT
ZIedWTGstJ1+bo16viLOMw4Npbb2ZjnTaEKjxb3WZsesEsOVriTVh7nr69NoAPBKr/I2MmdTXDzD
pG1C+VUn/I+WF8yTZhGwgMiHfe/1l21MpeYM0ifhoFbv6kYtDlpLAwjpVtgMnFyBVu76XT40uj85
eb9TKOre0JbtXhaVHiMGsps/7/9vaYD+hzKDvDxerLXv1T35k/h3XvDbH/6LFzT+WP0FSNtA1mwQ
NjaFv6A64w+CYFd3kE3B7Z9+4v/mBd0/cD7gTCAZiocTAvcfXtD9g18WS/43YAGH8G9FRq1Go5db
EmdvZ7U088kwdvAB32x/WJ17b5R2hCjigbofUyEapriFKHHUh8iNAk432mmekn3VbjHn+/ALnLga
8lscvzfb0CjRU8zORtPPhnLrNvu+DAcj1NszVsKgbD+606Pt3jjt9VDFgTpthaf6Ut7lTt9tX/wA
139uWi8NzYj/v/8y3oq0MNoQVwCt+voBaPU0llRQeoFrxneQrnvFzZ0PrjVNu6idnxOpPhhxBzBG
J0akGNU+g7A9NKBIoVkRqAnG2D+SeXmbWx5h17Yd5BKrqg723pctsoD4uvcIlQs7a/aCdsaibZfT
11lt2zOMYTsgNk/KZ+yyNRHclh0sOgkD5rBjDXDbcPvUzjX7f9B1aHdUX8dkCDg5OO9J49zYdnxT
lDdzZ58z6/OkOttEOKSOvhvzZBMDqmeFFqSLvicOzpL9V3jO0BHxs0YOnplgnWyTLchwqMvubKaO
GaheogVKY5wG2iAyBKRWv7f6JIDWO5vatMl6wBShfpQpXBhqEGTPlOosx9iywrkH2SGPwNT2+LA3
xvxZFV+MHoNq1PUXA4bHfpBPo/nEEXBT4QFQa/G+pAHJpkA2s4yznQZtnV/K/FHDWZaoqDuzTzaF
u9pdxKtAT9+nyMGorDiMoBO2XT14CgZVlDkRAcSR6tIwgdNR3M6QtnX3OTcurP7B1Sd0JLZvwI0Y
tXNZNvtBN+QuLcWJOdW39S+N/VGDrOVweNLHq2g41PZ/kXcm2XFbW5eeS7Z/aKEuGtkBEHWQDNai
OlgUSaMGLupiIDmCzCn8E/DE8gNtyxStJ6ay69d6a8mMAgHce+45e3/7WqtVtx2jfV6zEs/TOm91
QozsvRLBeybjq4KeXvayG8vmNhHyZ5wr1504ayFaR4NCMxkDen2cB8MftXEdpsoKBI2nhAR1dtdC
BL4xKDuhSgeFrz3U2j6Lxc4xmlXrdH7abntUR/mk+HaGTB6OepCdRc1db1H66tJFG8b+VAk30SDG
0Dt3nSzaR2HvN6Q/o4DZZGr2pTK6DZEbdBTyE9BTFE/AKhi99M5hUqsHFFqP9EQ8dbECT+PXXrVN
1zTybTAHrgBw0VYI8MZ6jeLnQtUU2gTBKoc+OKWj56CedxtJvpIK04sHaVW1Op37wA/K3JU6Ng7G
RB2RVyNS/tVgvrT2qhfDdsrvOweZVZknT51p+Vq2syN5o43GZ9No7ss8fhxT49qU9JsSR0dSAZJM
Wtza3az0riifuko5S5Tiroq6sw6ijYGtF8+745tBWDEcdaDNlORZjbvaxnUONjVxSGurvKnbLB/c
FERUoJqe+6cq9jV4aoHmmTwXyrQe+P2ih2BmOGdMXiJfinZcReWq0uDfz2I3sabFN6G8TZhfSlO7
1VAW5xCUpZdGKZjumW7RvVg1UmxzI8oaTi4Sf0TZUbQqe/LOoDaqBefWkSTUYwzgyu6aZfrg0ZOn
zYyjGBXSVSN0V2qP9eRnxI72Z8YEFC/D1LxQS7ZB9kAQ6SKCqNqdXgSbYv4y0wrB8OYTFH7WGdJK
SBxfqxAYp8VxtYM4bq1w3XjOkG0rcatox0jb2sVj0dyL+koi3VpVFuEjxUyauZLJRDf+siSwVfla
Kk4Z3dUiOqPGdbvxehhOrWLAQrqY5Hmf5SdOAqFfDvq5OjLT41pNdbqKSSBQl0DpWroVMf6Dakcy
ylkjXcgNC1t5KuOBhW4t92RLw8LtZ5xJ8ZWZnyLzkDfHsv0q5VdFhZbjkNh3BEYrxWOA+sCJVxk/
SboeR2+Q9waP5aQAhN+NjU6ACj8H9D40pVcd537TSS8C8xJxFjHps+Gr9ujLk3ZBg9MDwn2k+3Sd
0FLOYumlb8N9VU5+FdXPacHCaGmbpsd7MjOIrqtdlm3tJGOJ80vaz0azppfkS9PnEnlHXI9fyRNc
WSgNWoXmrXBtLgTcUIFUcYIaEGp+QcSY9SjI9On80bln+UxGIuJ8k+VeJy6s4xGyS3mvp6ukfbQY
UfXGrp1AEnu29RhJB7nZysra1PZOvp3AkXtZpZ9LKXqUOcasDhCiSVOWZ/NoFOkFirGtSF9QBx84
PzO4Hffz4i6fcB55sQTryhHq3pTqlWLQCrGg4wiUNSYhLy0Ns6E/EVfrNs4LQnA36E3kBzeQVbe1
vIGvLyG6CZ8WqW20jns/g4NFUiBAaVcMl4oReDXuc21wNlKxCdPL3rkvq3XH1si4N0MqOOkvqnGB
r8oT3YWDaETiHmLToSe6OJ0IU70rytsmmrzAZpKP/QmYuGMfpdhk2yKHPjjLTfASk71xXoLAXtnw
uULBTrRS0W2M4CCMmXRB3cct76dsePwxc4YzsMyuFJ0SDa0tVAF2i1bftB24+bZ8nFuQIdkzlhtf
yrCqYkbrF7DEYvXPpUvo/zr/UgLgstR4ResRN8sKn9rFRD0Uw32dqIj9RA4RMh7HRNmPsrTS9V1R
22QD55/TdK69UjJOTcY11xxtU7BQ9TGK1Girl2diLB+CXiv3eo/8gs21FvbeSVdze1WkXwEsLDl6
5Yy+xNpZ6B3U5F5rH8Yi9viSerSq620dP6FtbgJWXh6fgdkFaxDNxabZj724CAcj8kyECq5Uj/uR
4oFLa4TUJ/3jWFHU8ZAPueLWurqaq8+z/tIEn6euw35HVjwiMLvrd+iIkDidz+p+ICPsEgPQ0xzY
zUm0Fj/SUAW7IJTz2868wv2ih/ioskc7snJY4Nq5GekP2BLLP2q5f8XBYWkh/GTSH+c5g/7pJ1wu
/v6bKYBYJDxPmOeZWcJ0/HZ2MD4tHkx8M4uqkG4ef/PX2YEUECbCjL1R7C/nA0r+vzSFpIBgxlet
BTC09DzUXxn0IzR4X28v/iimrLwNkgILj8F3/YxIsog260gBSZgAtMYiTRuMB+4t7mowIZ2XZYEH
tmZdF/Ie+saDzWnC7a38kIbpuoZqUiox3NhsbTfmmuO/4jlxg01O8NDnOPrcJKyaA5FfjqeFV4O5
V0IJBZ6xqYIqdFWNm7mdfFVEG1VvYz8w5i+RGaZbhYD0uu1XvX6lS5UXoQZcte0EaiVVrsHHPNbI
fG/jQRtWdTLjSy1bJN+atiHCwWPYJichD1cBzZkhRsHUkjyLxWKsDOZ1GaqHvO+sg9IzZirDecbP
kG0qyTlvsAJmUsuxp605NTBUn9GBjWJbSkShFLp0x8zHvKXJyiQsyR9jJiRGWt+HhX6phXS/h26+
jqHgUKzWxPv0NfPRBWKC1CrcyUOwhFnIaOkxNPoGWXxH02bETzf7vNZQBlkBuiHTSHOvJ6LHjevw
VmlN7Lazn/aOslFN6cXhifbtuAc9JpPnUX3uSp3AIKnYhVmwDlLL9vpFqJZjy0TrvgdehlIMvsrW
ghvip4YovRgZOQ65jVowkMtKwfEoTO9gqV6zj/n8xv4EABvHXDW7EDvlrY62Ch2cUaygB7lBpLia
hiyxF/HnAQNCqXabVnIQg4lW9cdcDdhb1cRv5Fw9Ykgjti92sMsW6lxsKqXLj0re5AdQOdoTGu7h
2EVpRXDGPB6GkLAWCT/TJcxzzIlK4FQPQWESfKp3hzYO7ZMpImuvGsW5Fqozszca3UAZvkrRLAFw
CRi9huY+aWrjoqoEbeO8No9ElB3CwCz3USSCVQQASm+MrZx0hZeiFOwb8pX0IkONVaQZQjM58nQx
b81iOtq9dKlJMkkJs0APK0XPvR4qu35GrxYnkg+y8pF0mSujLZcjhGvniU82hI9p72uWE/cqyr3T
6IcASWDrzBwv4htRozksehwmToX0ruP0Mw/1YgLIXEzWIBMr1F2R3uxoJa/6FqmZVj0T9P6YlMNe
dvqVjCBR65TfoOFNN7BTu5UaYzGhs/wFhf7z1Bg5qRHQJlNuv1RDcDotEIPUXtWWWq3VyblTWjL+
THaqxY0wypbLgX0vBTMVKh5b2+nutFYKkMfVwVFMXzSx0MB6PKnDSzEMt9C2Nvmotp5U6RjZOQQy
DePGQHBLIvx2zpnGt6BY3LwfR9dy7EeJITlDiHkbMIxQ+PSU5PFV0oDAIOPjkDvGCZjP4HWD2Guh
RgJiYO+x33zW2/TQhcHJSdCHNgwB1ygGW1p/jekN4Z1VTip7tmJTzlyaXdO4yihWvaq6OZ+s4vt5
o0GNLeJkEwIyLq2sZ44vXwyGOBuMJ1a+ByUiGaYIs+s51T4rkvrcSe2wkrhBzhFcngyAua1e3JWT
w2OJ6UNWnbXVxrVbOIUH4IDxdm1+Jr/zqW+WpNwSK3VCG9XQmMPWaXFgCoUodilCyoTSOX0pE1TG
1jwdGK56ea8eWqYGrhlXx6iUb5pgiegsOP7Z1mIyTP06L1gvjACUPBR+gS2nyUu6u455Bc4XJ+J4
sjpSeNRR5hCWtuUdlXx7qzP8PWsaHgqYJDwvdWZXPf6WVPPQXk17q+EZAQqQUflHZrSxTUe48yCd
skpsa5wybjglG6cQF6kjr4NufmwNhsTaa/hPEK6tJnqaBw7alhwfuwRxlkHypPe6xf4rygkdAdN/
Lieu09//u39++ShZbHmRP2sK/RMCLCY6DD81wi1k/uVbP5KqYKkoUBWiO1jaa3/VFDZ57QvAnsBs
lY7hAof9q6agH7kw5xeAK+zYJbX3/188uLQjAX0uLBGVORCmw+8rCqsG9yyZmUQwXXCcEbNAJd0m
GAXeXKMftAqpjt53PVWKFgYnGCqxXbxrFDJq1ay6I+m6ikLyx/dK72zC6fnnb0IJ9M+3gXkEUZwJ
GkC39ymwRVZMoVmpAd1DVbqdO1qPwTRyPsfs76WZcT1m3WLp719A/xQohoyY6PCI2N6yqm7gDyDE
rpSnJEHQGC1n8HgWGOGjYUuuq5+HMuduMmYZ4uBYULYEfxGxNbOBUzkpERi0rL1pY4QadnpA7oQx
SaUsctFj2ma5grm2nQn5pH7Iclcf1GVLEU/xoGDds5HgZEWouYNm+GkirTkYr5NBfC5k09MY2TSl
2JlyedbY2n1MBitxjV6nyJWrtfa5U8b3dRJ6I4fhwSY3skOeXtecOs2IBkx2o9SF7UplvBGkWoQL
/IGcp2PYWWuK3WGtDxNq2RipjJ7dykoynlLJMfZ5og/72Ux3XfcQd2S6h3Ak2BhIINnUOiqcblaP
RpTfJhNWzJTTVTW3X61heNZs9WKQinVFOI/eG1cByIiqeQiVmZQ6fV0H3VElE6Ubbb/vobeOM2Vm
/aybDTIZcdLa64ZZ3NZUwvKApGub13TnWuvWSvJbw8ZeJdu4V2mzIca6YJLmWgUhdAOntTC3r2r6
bYzZ9glfmNwxy4+sbhW1aeZZ8wHGesPpNgYDW/2W9OY6xBh4KKvpAcpGza5qi35rINqPJWnVZx37
rdiaobaKOb7nwbR2hF5s1IpOUZLVOG1AbiTVOo1JgFaNlVU8iTTcVur1IMmrLG0zBnxTBEYX0IA2
4VgzX3ConKlycyUKEnXbQb1os/qS04N1iJzAczJy4gq7oklUhagqx4KbYjqfYuuJEVnMI9rsZCM/
7+tmPQXzbtD0W0eJexJ+89hn/B7s89SYDxblegVxn8JTr7cJ5yQvij9nnQZ+mzEbOS76tRyatK3l
s3kMV+lI1eZkkgIW+kmf+nDrFHLp2ZN5mqX4ggF0QiNr9OLI8lLL3NV5cBFRErVais6rBX5C5I3u
xkANYpyxmzbvjvIgDZsIi8jOSJurKaBjAXzlt1oFtqWk1BldiR92SFJq/uw4F9rGNhpPgjqiIEQC
7Jt4NvVYP3Z3mGjJOyylfalG6h4T6n4w6T1lKHzSZK23Mx28svFzCBYbLcZVMzM52HEUkfzZSTZT
2T9za6HcI8bXEwy3nS79ImKez0wZ73oZjE1OZY5UYyug4Li5adSrsErObGI882HBf1bntRTE7iz4
zW28tTKbcBcDk6xoSlWq/GAa02MqJsvFmVXv4lRGfjE2OweLdRrZZ4OOPaUPK0DpJXFaw2DMe5tx
kGcnRGVXoA8Sk8GFBAjSHRx9L9PdBvl41Ol2Z0Lise7XuCgu0qD8PNAjby1a6HlHlC999IJ+elhh
NK4HAEZ1Sbu0GaaDVtiIkpXK2FvK8JziVJAollF7Dpu0SnybIYDBMKAuET4xHFDgX5a6fCx6+4tg
nkDSmeIW9UCVpz9GdvcY0ElucEdNGgTNyUjXhqYVa0UdlasoMDjfpZLiAdM9gyLiKzNmF2s3OKHq
ZpEpX4ZmtlfHk1mOsGMYZyBtCfL7sUqh8Ki4iGU7CW5CacY7RZlEIie9Gmgrow6XNUIxhsfDQjCg
yuO2reqTobC6z9PloFcnCT/opq8L2tN6U8ucMdqzcp42OIv8SrY/jw052aaJDeMp16JjaOq0dMv5
KSWsHIgjPFUB0dN2pE0BkeraNPCdl0UAFFSv8xsMZ5Tj+aF02vvOhqGU5Kdg5N0B1O2yyjBd4dSn
SBP8l/0RfBujKYWqdUwvKUqX6L/cGzJm0G3Ec0AhvGq6XNvF2oAy8Rw0DUIqGrGiVc7izrqcxgnL
dPB5FJj2sxFMHbbae3uq1tmivjPM51RwoJP17JLnIiYYTbXu9NrezUZRvDha+0QwjF8Fwd3AfSM5
SnKMAwD6cSY+K5NmXJXEArr/NfFA2LA/JC9MuV/ze61mJi8N4YqEx8N/6ZKoayHl+AhTJK4I9HK1
u9KN4tdkPUsVgsgGKeiiiwCMzPT1rU7DikUV1oKIUyX44phfU+I+HfYTem0/rxDeC6r/mL5SNfE+
5BHjY/j+jeaI3qwSyES+aXpHDK/tNbp6PuB7QmtZMY6oMaXlBysqNxnjVJ7d6w8+wQ9KFHQvf3+C
5d/fyF+iwkocI1UALrXUHlxdD0Y839XGPCfrpZcE3U1qlL4ujBuDIaPRsuhqztc2KPYEHFbuzz/P
Dwoz+HVAr2HvLCaWRSL05uMIrG1SFRaSN0eYR1sJq3dCzJ+6+fnbLD/gG9XL63V/+zaUs2/fplc4
VPMHEn1QUlV1m8PPRWEe5rr84E5aBvX/fCcb/y4WEUbs7423VEQ4DSPuWM7Y9OOhvE4O3Zpe9QEw
EZSKOHXQGRUy24IqGbtyo1/N4H9IYCclgqVSIqEFaPUHvoQfXuc3H+vdHW6G9AY4A0vooVE3Q7if
LizWiNer/G84dfF7vbmj/qH++P1/LW6t3/9P+lJ/lJvy+kp/Hr3sTwgscGctYjNNBe/+7ehlf0IB
At8XndJyWFgOZX8dvRyOXtBd+PVBwnNk40j019HL+YRgC2oTqh9ASRw1fuXo9W4lWBhQvAMfF3Qk
/q1XccWbR29UUsvJnaLzo8RqENhXCAjstvu1k9fru9j40og9WwwF76PRNWoMU/QV5Yk5Emo8Ed85
BZ3wgsRJPlhdX81fb57y1/cCdcSFYRXH2vZubWNSHuJnmlvf15VQUOgnlI/C1l7SWUyPylCL58Rs
xj3ycHsTjgg8aTs6jDD7hLxOoM5R7OnottiB7EbbJSpN3UBem0M75rumDgxXrXTzi9zBTwM5rSq/
0XysToUVpB42MZwwSlWtyXvBEpMXL62i5D6t5mkT4bS8mkfSd2keCiBT/J8iJXfdaosnIlfzk9nA
OR+bFG2yXGv2WssPhaAb3Zb9nhgL6tRBQQ9tG1K105wZ102Rp9axc7ARK8QJH8Oq0+lUGSjX5k7D
eV0ooXw/1UpyVSvwbnBKhNf5FE6bEt3X5ZuH4fQDJc73i94fFx6dMZfdQVv53o8Us7kKRccmIqfO
6AWKzscbGDuLKZdpxiMy+Pn7/UM4yq1LYiuOQ+4pbIDvl3OgNsIQMjSiNCy2ZvJ1sqOvBogSPZCG
vWg4Ev/8DV9vnX/cWsiMSNlDFIvX7PsNBMtE2XHe73wHkq/s8bCPMtGxkvW1qALNxW4gLlUNjB+2
PGONcShWvOUmOGHHHrgYYXvR58YC0Y2a7MLuotd2q/qg6SVNuTARdun3WrJvMpmbztbL63QKzGNT
6yhZwhyY4Acb76vQ8903AlpB0UP8DhKqfzz+vR06laJyvMSkARc68OumbLxQqoOdqAmkjKHEuLUq
MCDIBCmkERId25nbfWZI9QfX992uudxAS+wqJA3Iepb9qlp9sxZh6hrRnra9H4s28XFgRausqiE3
TI69DntN9n/+e/7gBmJWBl2LaKrFV6t9/3NOnKJ6xsO9r2t9A1pJyVcpcKKLvifOogv0bqXUZfyr
psjlS75503f3kDZie0ghOvulNqirYTKcfTFx5iJmo/vgev7w1+XtiFDjpl02ku+/oFGVNmkfTOvD
ru0PVaDrbqOky7PRPIWys2VqHV2ClOJ4W5lim47qljNkariYxvQPPszyNL6/02gr41XkLkOvuvwY
b37cKI2B2uo2T6vjSGtJTzpPJxsOBqEBcEmznM9dAdSKbtlHCtl3Vc/rbYVtkTxfxPN0Gd91F20r
As9qIqwiZKtZyyZgjooUFD8YO3X78zvqh1+SLW4hVi4d03cdxiwRbdUl3FFjA90Er0mxmXvkdlUY
ShR4te1qcIs8vR4+uLo/eHQweC+eU7Ts6E7frYVxFivJPCI7M4wNx9l2dqkxh+7u51/vfV37x6WE
RL+w4x1anO++H/Mnp8T+x6W0mvC3QRbjWhNGhFRhJoZAl6dtmioj+QmzuusnUl0CvecQJ3qvlxIG
bpaoVyBOI/ZNiXGHyJoPsh+XD/D+LgNLTasaT6zDAvz9XVZ1hUgUZ+79PKGF0Whi9uagsL0kGtg3
w6zbhlYRb4sWmEU2bX5+eX706yNT4+hokyeAiPb7NzeK0jYri8etCPAVz7RT1gOxJK6JSklSK7qq
YGKAqgcfrOI/+PF5R5ZNPCn0z+V3jzm0iJj7f+x9LZ2ylVOYyb1jEnXFZLI5lK39J978X1HhL03/
n8xV8pfn5OXr49PPAY7Li/xZ3BufiD9lqCJj6lpgTt9qe+OTwkRl0VejxaBeYHP5s7Y35U/IMKlO
qeLpyyzxv29qe5ZrFcXxMg35VSYDH+H7x4ETr0aEGgAqmRezOS58f0fOZD2kFt5dns1wOpnqRGO4
R7IXrQvDqgrXLNUvyVjsLFBlXoaVtWjj2yCZH0pHcXUrOhdy/1hLzomO+gY0yanC32sGBB7mCQaH
4UA32r5kMbxJo+xLPHefI7ncogItEw/PHmq9JDQGFw5CsUoq1JS5JNbdSJIh6UZT3aRfwmTuaPON
XxI7uGxnpr+RjJG1zef5bOnpZ470dTSGaj3hqlQlVEfX0tBtTTs/Von8hbm8lznBKeyYbBZqcLAt
HOkxlYqqk8aktbMvF+VXiwa6o4GE7gzlAo/YRp2tvT1K7tQ86QjUzVM3ZjSMpeo5CeLEVZFv1ZLZ
bRxHGJfGnFYb8NOXOHILgLgAPQhykEz6m0Gzy7pxU+COz1vZ2Eoy3suwvKrDZBWO1YXR2gY6PzSH
cZnNXtagy7UjY95aQXzLQvYoS5GyFn1/JAZnpTfJNcrSWyOnfSiHdNbnafJURc830aTqfmtAOBpK
7Cd6EJjrhGLijOgYZtCkgXu1BYi/iRzUAXKJ8C8PtyUxVmml0hrVcV5fwBsOGiyqoW5uTYHB3h2a
4pSoascUG5U2sPtNZjeQcJk5aPI+rex90Zkr3ZAvYkPe2Gr+ZEv2rpONW9pLyHNMS5xVNvdUBuuy
qOZNFvbgxCXFfCGJBsqMWYTMrzqWYZrLHhlhOaefWqz71ryIo/Bp0noPn/NB6kcaxBLTo0H0+X0f
1PNJbuW9VVerXCK0J3RKgAGxcRMU8sVsiNQfJ21dKMGtQ4rnl8WttipqmnVTYNwk2mxekuwE0Wja
yJFq41QortmRIAGN15WI9vyw3qgWL4D+gEREUXkp5tA6OAGWczBMM73M6bxiMFJWHOnihvetzNlT
G6SEHVXzNoyN/FIX+lpowIGyhJn9dBBqeBeZ5WWP1MfOCpZ8Ul/QeBtkCPWrdmS0HwWScgdwPhBX
tJLrJwaCZzp8Tbq81kmY6ZeIabywccSrokL1rA9eOujJR8kGP1oZTNYfam4bq4n8rigCRZtxAG55
RKL+NIFL1cZpWwbpRkjqv6khxF76k+0CJ9kLyU8/YwUqvMK3RpCs4PqhJUGBaCDE+7ZZIN4jOoZ+
DyNYyodl0P53I2ixmlK8U9UsmwJ/9HcjiFG+gibKZKxP3/qXZvCEWrzfLFQKZPYkBU4QQgBruWXe
VOhNY5SRQ8/Db8XwNdN8Ps5mjlZS2DxbRuo2E8G4s0ARj4hDVTD4V3PyOCewT+lldphu08J5nGOU
cVrWr2fLbYLAy+vnUGk3SZc9aADUEHRdkP0cbEATNgyNDR/R1iaUBoeMEiZWsXlTVP2KmLObJGCQ
MhbHwI5uTTj0ZRqeKKbPe7mih1H2GDQa5qf1EJ815Exg32tQDUXN3iAMocXmkDzlzfjEAMoKg+mQ
SdM+oGdzAlEBlo7E2xHjgKG1a0O9AgF4XpVXjc5YiXYRGXI50MJ7KVHvyKDxJsfZR701n5UBqQ5q
gUy/0OI1niPdldu9kageoyGU6SmkweCpbIzrzom/2EZ1HqTS45B3wzq1EwXtv4nKflyN43xGwtqq
MK31nIuzsm/PM+CDiBHRgaNaKx4EAzULHpne76PqWcpV04ctwjIa7wcrupa1vZaKZR/zxshat8x2
Vc3ZdQkGgASRcU1rGXz8Kl2y8bB3VrA+6j65V5KEuIkadaXlOWTFtXaEaj/WfkuSz+Gk7PJyOCyR
YnP4GEajq7QgjCSrnldVXRCkoISPYu58YejbTHmQsPQUcKewmvR/1NL/hhqTTsLPFw1gX4C/PhTv
8Cp/LhzKJ900aBSD38CzB/jr28KhfEK7swQIOPi1HcZGfy8cmAmZpVBfwgjS6WK+qTJtaGE6JSFr
0a/WmMr3p2v2CVaupfTF2Ualydj6+1Vj7qVaNoJc97IgI75Fbcsr7vnpoIeZvM4dHg1Tkeil6guY
OcUQE+SGudVaRTvrZ03zE2ZfpDokSHfpjX1wMvrhh7MtnaaSSbjU+3QkU48LVLoYRcwQu1ZPOY7m
wqz3hhMl/psf8Qfdz3c+3NcLsXScNRyGQNZg8H5/IYRo+4JqDlOKPY0rRQksb9K1GHluzyNJhvc6
C5n5YzV6yCcTmtKikCgr8KPRRwbo5Zr/fQr+50dZDqpvVnJRz1JYQk/0mpopPzLtdF2h1v/gGy/U
2x+8DY06BOEGwvLl39+8DV6pSJOGRPdaaTDdLjPjy1DezVPMgbsMex0EfF+elbWsHeeFnd7SJsAd
ThV0mZdJDY7VIQdI6krjqWlq7SQVUMhbwG7VuuKHu7FGdb5TB0QhFGPZbujScS8JK848Ry3NXdeg
mQV+ZK4kcDLAF9E81nqw/qXfldM0G7Ou0VjhPqKhsOznb7+lYgNU741Cxy3WhBuwOt5UlskGp16/
0rqZ1R/BpV21/UbFUOeNlax4PUqCrZMTVFXwHf+47v+KpXFhZfyknmJlxBAMtui5+c9OieU1/lwY
1U8ynZZFpGgwVqKL/WZhtOhScYamE0T1tAzd/qqomLqxJiI2fJ3GEcjxd0VlfSIygX2SgQLjOgfn
xS+oGv/ZfuW2sZfOq2LZCqXV8pi+eT74bBOTbU33pniKCEmmrkjL3/KuijcQiy/iKVYOcoA/LLTE
SpMgBdQhtcmsOfLuzWX8weL0/ZO63MOsSAwMyImzgdO9Tx9py2guQXHpXjX2wzrC4+xqDqbGOIxa
D0p5QYljVp4Km8bN2g8nNdr36/Dr+6uMF7kaNKjQHfALvr0SOFxjZyoD3SOaWTt3jMG6APFhAn9S
mooMUmv+zVT6+NBqY7bRajvea9ICJoTOcY5IbAzRjJn9fjRC59aInbReS9ENGqkODrsqR0fbnozM
09NRv5Q5aSEub5AzoILmZKpVgaVDss1IdHYScbDDxTZtmP2rnK+v0Ma7UjGj08tS8zK3GvVK6gKh
4TbNpe3Pf4d/TpCW2ZHKzbeIZ3ETvutPjplslhpLHAJ0vMn2S0kpKZdfswQBHMop3LuNdacqYgsf
Ax8B/uTiKCfShu3/skB5qDRsqFS2utWuNe3UNddRrOyLdAPQ4Y975t+wzGiLpOY/LzNuXea//3dG
mOtZV8RPsXjM4nZiUaG71U675//5PxQeVkYVy8v8udLonziaoUHkFgaHw4Dq20oDenWJJKQD6CwV
xtuVxvwEr4fhi0qJxMbxttFnfiIMkYE7Z0E8Wyi+fmWl+QfwBDAj9ETgjBCC+N97ngN5ballWYJE
jXKyBt+QzObLpIz2KS+lc6fO8N8WgQoieJyMZydVneciaUXlK47oYhT9VbWLDXPQSThOxJUTw9B0
qdqOc6hcVI4U3RsiidaJbkjnczBnd3Wr2A3hF8oko9MS6V6bDMJ+tOm+yMOa8JMOP3QVL7PyfMI8
aNRx98e0+d9we7Iv/ez2vG7LpzQqs/yD2/P1Zb61FgiehWTEMZM6V1006X/K+61Pi+9vUZKQrMpM
9c0JASHJ0jpwwGYsHNHFyPd3a4EbGQncayYrL/dLGpNXR+Df9SjLv7GYBLjdGcks84l3q15aCFON
S4PIwHo0L2cFCZ8+ttq+iGPEs1pEw9cZ69u8i+g6aDNmvHo2rE08mOjOIpLMzaYLTjLDtVUIe+sa
35kMW7TKSbmoM2faNn2PEykmjnkLckiN0LXjrI0DO+SVhd2ZuIfjTVcuSGsD+48tpclznEnhvmOc
tXOqOLtXnUbJqDTbdWYpyW+isZqWkL54IgnOadib0nEA6ZeXOMG02SCZMtPuhqJTbmybyQ8aD2W4
jOZ5vqwjp74r82AkFFyOJUxzJKGScW4BLbUqo7+Npz5/5tD0we7y7gjy53W2GGjTSWLHX9abt9ss
c2tYdmHcEv0hgCnmaXxUjLBcyVDn1nmkSscgjDM3bGAalrHlg0h/GWP0dhD7Yzd1hj8+0L/iGV2q
tf+8hRBc9vv/LsL/h3M8QqRvmwhG3KW5x8OI32aJy/j2lJqfGN4tPyCl2mum19/lKkqw5aFhoLk0
CF8f4L+fUmZ+FMAOgDgkE4jEfqVcXVqJb85znG6IBOQ0D0WZvjBk8KWKe1OvSqXV4tNhW4ji6CA5
Kb6GVpwBY0XMnfKcFt2tUxh4NpXSU6oR7H25pg/2RVLRFRjadWLZxEMhK3alUT2lUXg3QoUkFkJ7
tJz5ouPxRW72XHYEYWhyd2aNNZbDMiEeSApXajVW2yxLjyjrGw8BLGE9MR10Jc/slS6c4gmrKhDS
fACaGdgofswWIkTWaF7eDBs1YLBeGvZG77UHitvqOsEm4awcDVeorILMB4sKybaIJGk/XxVqmp2r
Smec0bJ4VJEi7PTatE+6TuyTQC+3Dl+lIdqQJIQxlmBJDaJnL2Mrx86TIMYvTERYkuzgzE+ZPYXK
s5Ypjp8i79jWnEO/FiU0nqbTmgtTjxSMpE7gWmPA1CipsqcsAETs6GF91KOcwFpByMHRkSaQsERE
+AUn4n2P6Yd+oRbAS8C1QIcxy6faFVrREhnWggjQzEeLmGfwG1CHm6w7cdyosQWl2WoIxDOmzvBM
MwP1ty7MIDGmNbxhdYjuJtEaYES0flPitqRFqDA/y/V+qZHF/v+SdybZcSPZtp1QIhbqouuAl3TW
lcgOFiVRqAFDbUD/zeSN4U0gJ/Y3GAoFSSmkr3aszGxkMsPd4Q6YXbv3nH0yLf7oxNBh5FzeuhMS
bzA2N71g5qeGm6x1cWlo/ITMExU7EadDbq2JQvP7ckBJZDwhHAKXgDC/rTcVMqKVUhMsMWen+eze
zySjGfG92d/NdFsFqS9ydm4zF050Srax1ak4GboeL+LL4HDTET+1tmr7OGTXsp1OU9d4KO2BU1Xe
FBcgQHFqCBCqCj3y03hurW3RNjgjPD4LGANk+/A227WiGAeK8oMlrYMNovhDIbmh/aodTkhHBGZU
b8z2C4bXnSbN06m5Xk4ZdanfgjTBByHEppyzM23Owi0iAzRDpZr4HijmlUdi2ReRY8fCH7vFRxmS
hB0twRlFvvsPKWG92dq9IKyq/Wi6OGftMnAlbiERiX2mXbXJ9KGghe4Y8zkt3vU4WDvvl8TDd0dA
RsE83PD/qRIszqILkOz1wx1XRTEMEW6pIWsexOBdF95C7e7RJuO4WGmELSPkt3FOoMF+WRr/FdvA
Iqb4yTZAp+Lj9PG5if65X8GS/moDQDRIs1ajWbaU/azA38o0kA4ESJkWzdSFE/l6AyAB0uSsyNaB
puB1kQYeQmXRpiuMqoqy6zeWfzpZ75f/RalOSIjKEAgpw/tmaZroHsk8RhtkI1SX2DlLl/WLPJnw
ZG7BvXEARcTYxgc1DTqOx9N5Fp1mgwi8eoce92D29pkh1lK7wPYDZajeLf+N24qhuV596cjHsza5
9xFYvY72YAic+xwCMKjlC+NYn/XGoSuQvD7aBBkvybizhW9RvTaXfDWVNd95iMMTdNarqRO++pS5
zSa319XVUGy0TvCImieFX96DJ0kJN42inW4lB+DlOItIRjaIQqD+Ut2jm1z0EL3NQ48ayMPwHt72
0x6KHIgvhtUcWQxoAGKtncPt3kDwp5FASu5JltkQbPbY01wzv9dY76j6zDK7qCNxxAy0izDWiKpb
Y25esdCl02OhHPi3plxk7S5y9+W8J6Qvas/D5DHROBy5X0y12dktsXMtJqv2o2t9Gm/qCwM2Wr9y
HtM7PSlXxd4tlR1N9RUTa/oZPjyeBQGTzo9JfZN617EExGuAye6uBgWNxhcpzlwVs2mGIKz72LlB
U6KDWDWX5EOksw8ZC6Ne6O5mMJXKBb0oR7vBUof9iUYvquzHtge/E0GBCvL8MLm7psMssSoyv26J
OwzibF0eZO3jCCUfZ6CS3PXRWkR+owX5rTTPKqtYpVuhnYzWoWNkbquUnfynce5csnwjAgK65FOt
PWnFFevkqtafDG3TQcspAHGI/NM4pkzCTvRQ+n0K9qt6gL+5iso92VXDgwBeY2YZ/PF8yxfUWa6f
Rce66XDxDaSVp6seSeUc4pIdzH/RarY05n62mjVP8VNRPGFvyNgP+vL7ngjkgW+rGckyGpQaDDu0
NphCs2Z9Xc2sP0itZZ1b8KsgKxem71/dV+8P5ED4oplJMYN6Oan+Xc7a0G54uUUbhU3l97qvy9u/
LWeZw3jY3dntVAPB6rLevSpns2FGkiG6ChEIPj9dELWUJ34JHU/VBsdP3PqKEyGJ9pEFTQZ6PzJN
eTZHcjfVMXanz2RGrmp5LjKqEmw7eh5ERfpxqBgnofdxAKs1Ywf8pCYAgvUH/W5mwXRMLw103tE9
QXMC+FRjoqYK6Un1m97pdBgIp60pH1jyCdHQx3WhR4SgVlW81uM0Rv7v7pUR3vIwlPSLxbliRUFX
YD5Ng4H4iHbkI0/gtWjQUD5FF/kwYyJveYvCprlqp9zxpivhxRDT0Q0sSd5+4eyH5MwiI9xkSIAG
87HJnnCtnrfGAKFqTm76vnvSsmQ/KtboFxYZGkifbsqwandhk37RafUEQh3lniN+A7fcBto2Ouou
rHhoaS9PProwSnbbo/ynb0v9prortKLXtiiHPdhK0BsELjy2I+/IfhedMKynOmt09YyMvGcbBRSo
NdaYQuhW0EzGgRiCldbUwSy3mlxQZ1DSyGR3JfgQ41yZd15TuRu1V5FO0QJeS3j0LCXTmWn1l7Pd
nVd6Pfk9CUTBGMUfbZFBLZbaGYJgMIlCILJKOpNcAey0amugHWo9nTskN7DIz8eSzELYRvnkG7Le
VvNdTG+tq6Mb4MIHO5aF3xPafs65CnVZisOjJhx5L+a6uu4G3JZhPt9rfXuZdEaxLns4PYiCTLEK
I6cGoU7qR2JUaoqAzVLO/zOEk+CRQpgg3BuPMr9ot1iM/zPYfTOjXsBom33gWVsV6fkkHl496D8Y
EPzgWUF8Qh2BwATP0XtL4tjqGWNtAcBUP1amc6LGyKPIE0xAMv1rikFova++1e/sYdfDc5mDdon+
mRD88gpfW3YGKlB8SjhYFscjS+K31VNHUwrJlvk8OGfAHLzrX6un84e9QDpoIPCPvWA3vrXsnD8W
DxliIcbdjICRPv9GNbhMiF917DgtEF1GdiliAxqBQMXerp0WXHDSK0oHR+6u44muwiuvhktobqr8
HC7Vn3vqP2ZpcW3fvSHvgsrJpNPB5b0X6ZtGTwJiaVo+lx/6kFgZDDcuEiEiPVYc13Q/dtPGl4XY
AjvbT0ZIl8KOtqNalbvcKTM/TYATeu1ZVIxnpVFv1Bqjo0z0bcQC8UER3kNkJQ/u4rJ0xBwYIUBR
NTQxYcW2sy+m8BjnRbhx42olczg6dqU915PcpFpz4uBJp1JrVzmJ2rTIA8lxGwzWztbto6J0J6Kq
bgo9h8xYjl8Ktz0bK4sQcfoNne1cslqu6QGe0YGgwxH67mifWbO3sXP7Viv6CykBO5FasTU85cRu
dWMxwVa+lQ6M1VN7S2sXFEhNX7No253eu3AfVePZbUpAWIjpRdEc7Tm/iqKaDa4dttLDu182jKO1
YbhoSJ9ee4Vjbsu8vRZWla9mM7EvPOn0u94THagBByVW7sFpcvp6Vc0unrUQ8n+oda5v0q8JWexh
efVH1ynDVV4blwC1LuOiabFfFWesecZG1bsHW5KNqDjkRFDvZkN3nPoYMmjdX49hTbp7aq2twj2d
1GTjJX23/KUlQ1xe9sp8isjE5+an7zQAZ4ipFis/78aMLboMzLk/KdRk3VjTvtGNu7iy7vHQ8Xp2
zs8KYHIe90aTkshI1hRBnQLmgtHVH/U534ejo3CwJqJEJ/8xMTwsGlWMforx3y5JIJdqVsMan8bF
dizq7GbIHJIsjaqzYOfeGx3IShOglEOUfdGv7NLT1xZJFnd136grawDnVEWFiSrAhHSWJ7s8QimW
WN5VC+MAA1XOYaH047av/Mxw/ZDuD7o0uSnJQu1mDg7jTPKVrUMptonxJJ+0puC24v6Ewv60bbwz
i8xYmjeVX1tOE0SGOQU9utxUS585Ig5+2tdP3LPjGnosln9n/DQx12VesNWKaDNZxTOC2DKmn+YI
5LpMbsrZAOg8aHApCdSVxI0mUifYswdruZBqm6g517LovpWfl+hMyw0K02lXQ6idal3iu6hmVyM6
PEZH2crpgYKUeCpSvV0Lo9m2JX0jY1YKcoPgerYTW0mZZWvyVe/5VOm9GFvzMg0jZZ/HljjJJneP
EHURzsb1EaZd6mvSO02MMt0hATifZ22ERK7MEk6NsS+TxnfG+KrqnCun18562oIpvi1HKvYuccHZ
oqkCim9hxBSDfuqKWK7ZrvcWfokzFSNKmQ2BUo+w00aX7t4Y81ir7qdeYcjVNEFoeMFUlWeeSKoD
0ARi0kNAEHZxaFoS9dp8Eakca5l4AYCCTVNZFxysNR9Km99AcJsi6LtC4/xZU7fQkkrQsgAvHQdS
pVQvuVJU/GZmd0YRe8Lk8SE2sawk1kxTphZrwkQAomSquxkN27pQi+lczWaI3mpCySqoDVpaSU0j
A0UaUJYbEO3tIKe9EnN01Fv7qUFbsOrFQ6zMjzmxuAwI4Uabvhw6x2/m+MvgKF8w4qxavdyUbe5w
dylEaKnjkp3XwoTRFAJaZ19BQOUIeF1POBBWbVovs5Bwp3SLcrAMBqiKJNySHQv0/FkY9llmkhqq
AG9ZW1F2ErpEJXvNWo3aVVgTWwX7hRarvob2AZUGIlpLmmuMcohOKGQ+FdJe/tAZyDir3ry2J2C6
SAISkqJIhepJaBv1O4fYq9UA8lXLQZLKmACytdJu9RywKiFtLGYDKNu2lau6FdBTExEwoDrhrtpN
jJZU1A5lqgep9wzl9ATU9ypUGpIKVSLhkhyIiyTexcGs0NmnOssGOVzAWZ0vhuox0CnLBl6LfcBh
nNM16z7LRD5PekezlhrvTLgQXsaW7/pVPfH/VaW93STfzdFUI9XzsGFXLoAWVh3xEuxe0ZmliH9P
kYYW7dWX+n2R9t//xcP/K/Hly4t8rdNsTPo05lyPsopu2+LE/3bK1VUmMkS74B98Q07D4rMcOrH5
MFUh7Uml3Pl6yl3cP5x+8Q8vmkzD+a3UVZR239VNvNpif17G/yS8LzOdV4fcRiNVbkrJ78Qgwjmw
iPTmnvY02K38HAfIvFXiZl1E2sbxSojlKis7mGQ9R40oWuPUUyL7os5njpUSzpCtLwGKqvRVYZ9C
djrvE4eVffFgDMpt3zUfem7CQxwSEBx63QVM/GFDbN526q3PLKXFpnBZ9ZoMOrUJ3JBsAvLnCeRz
CwzOGUgffyDP/MRkTBp4+GtcvboqbBjbS2HnxIrLmOBZcfXLBIjaShoq/MFR2xUz80kxq/SKYmDQ
3UrT6yDM1Mcwy9KDWTvnkUOXMiuApSXDNXOOG80rgr5hbBMm/SeH62oa9SPLwz3wtCtCvzYuhKCQ
mIEMbLqVqtlhSOzyRFXw3SN2oKgM87I/8YaptAMiJOMbKFrjNfGS4uipCp3ydKLeI+h5ow+MW9eM
AgiNVuxPyTLtzQwAkmSOoUtXhgOw+ZXVEdpHn7218MdArLoa3VR90NP62RLjRWe2By91Huu6uy/0
2WSHTT8CohHDYx4rj86I3XzUbxuy1wGaB60Z3+H8WuulfLKj+QPqD4KcB/wmCFs2WRofZW+JLQ4T
DvOD+GAl2F/C/Kly6u68LpI+XY8qw3WnN3xy3k8g8h7MkowwvbqZpaGDq1TKe/jngT7CbBN5foU7
nJJXhiswPr7W0hIWIgFdVV43fXpvZsopS/bGTh76Xlw7yMa958my0Wd1uzR3H4zY/Vgn6WVNzlsb
D2zR0sWrGLu+AfRIS6cbqaEDKB0HgDWBmpt8jOd9aEXbdDLPrdRdETP3MFB/dF21VSV0KwcJfprC
tMX2SBAE2IdABZUA22VM9zP+KTCdpneOambwO8kHlrbCEq/3hC0UUlontjH2l1Oc6J/F0I5hMDvT
QfYN66rVbMk4MH04x/fdPNdbSPMJPiGnpD1Qh6s0M+aLYXEq9YtnKZ3obXrYmCR2JltLPrFtnKcd
Pqc4rgt/WrxPPGWz3y9+KMXFGdWPevvBM5vbJs9hDY92vKmNxjzmk3gsMFJZMI+xAQ2cufL6dJn5
+xjMbh3sVw42rBg7lkH5h9Jm7Rr2gQjYQ4ptyyp7mrX2lrvWuE4WZ1fUiAvrxezFtBHj1394K91s
TMj32jQNEIv7mS6Mcg4zdDfFRsvrRcToDRpNCSU1OinEUJGyWaqA6xhNzlPerkMN21k4VPl+KNn+
49oZfSPRzD9FaP94MPzh8sbxBq0kgw5Ow2+XN9QZzKUUp+brejTVvQGtyBa//R4GKZas8HQJkXC9
z7cFKGXN4N0whAzdnujTrVpY+7qat6/2mR9s3t9fioFQTOOHQqUDvWX5+6uVepjtqMJKWQZeeWPB
ESv2XvWLt/j+EM1bLMhwZP2L+/TdW4T8EgwZzTLolOI+RpaV2AU+5FOLAu7lYv4NIz00cq9+uB8V
CEOb/vf/fiG+enmVb9pAZBn4MFB00rVdTLhfCwSkgez9jPr4F6WCR5fl70bO4keAX4zJc/kLIpG/
2uBLI8fAzI81j075gn//jUYOGo73FcKCScE4wlGYvgp8jbf3Hc1tGj2opEhRISegLNBeEIJtptND
HZOS4uH5GeOzwQIGqVy25MNkhlhFzrAb3Ad073vGYeu51fe50sagqA1fTxi/1d3JYLuoCSz9mKDw
c1gjPZGzCdGetvUwmLpoXRLUG82hXKeaez6BJ1i11A+7NCKIsxL2uWoP16Fq+OXEqdlVSiJGkBDg
WlCAjIT83+O23sOCy3ZFP210N7wirHmfxJxSymnc20U+n/VTl/kiH9117zTOOW6FFbHSH+yhOFQG
eU5TEtL4T/WNrbfjnU0DwapgotYssXFDJwTFjrlWzbHxp0Fn5oRRbWrnE10oM/ScDzQDzvXBqrHR
apsBh7XfeE+i784ki0nQOPWzFvE5I/0Du0Qwp7DPq8pJV1o03rlmeGsWSFb67DbLEIJVPLYbKPL3
s4L8W+anTWJtbaPY9Ip+BwxhQ7DFXnTyxA7DrTdaRNyEE0WdQR/OsR9HU9w0M4kZZi3JbcrLh9nh
MPhSsIliAseOZ5ZLUlrtXo3nkxB9hhlm9x24zKjojonFUb/JD3Fi4LMow+7T4IRf5DDLY6EqZRBG
GuROMdAHz6ZT2yuOYTl9QsVOAPGkafxkRNSSKseR64zT6Zoc6HOu+CM7wJa66CkyCFdPFXJ5Bvy9
874zMyuwBhosnn1aT1yFKLyH2o6AThIqHqREIas4zRHnTTtXgLzuwoY4XVUhHNc5Nm36MXZhdA/k
fLSkAkGFDPJ5WJlGthcqGaVaVwHZNR7w5WvsTfhmhfVBJXGldMhxyT5n4C0tI/sCUW/buyaxVClt
hulUpuaScjj4Ru4hdMUHbtEBQgZCt676kGja5HtWeCa8tMfB7J12HMyd2biVTu73guuI5XAxUtFs
GuralTblhMwu7R3IbWWpBeXQklJU15do7j7Gk/I0jMQLDs5OyeSi788vQdznfqiUz4kob0Qz3JTD
iPTe4QurpsoO0OMBzlRn7QRP8wlcwru0n1aTXV9BJV33KakBlTs8KIQ04653zvI52fDPrbGxrxtT
9AEWeJioFbGs4XjR6xZNuYI5lc2QK1G0i5KWU6BkyUbtOu1ggwLGn9B9mFMVxCfouVFCAh28nqOC
IcAAco4ezJrxMD9xp1DZpsM8+FJ1/L6aN21unquE/LhRexWT9tapXDreHU1ZzqpjxPx/wTK1yrqr
c8ZeVvNgFuoN7ZBrc4zvW4Q8gSvstWHEfJFzeRw6orsHFP962p9kbrcL+euAlqlZbpJhvCHtFlKp
tiZk2+9VvNxsuFtCyJ5Ve5Q8ABB0+YH1tYiT5EhUwcYlJ21NgkLh5xGSHRtPdieHlT2N8EHr+SmK
moeopY0Ko8UC0bX0zgwYxu40Wpdq6SiMn+qrJk7O+UKPMpwfM5ldV810lMQcdz1BTYq2jwXjcyN8
Jg5LBybgpwO9B1ZlP2rrg20z429YRKu0vPrXbMfoVn6+Hf/f5+cG3DkHCUQ2Pxfsv7zWt2M7kxDM
7aidFujcokn+uisjvccPuExcOMz/mbL4164M8HyJZHageXw9nH/blQGeL5ksTOCIZ8Tg93vjlXfF
ICpPdn6dc/syQWe7fzdfUatJHcl8L4iJEwUscnPreByvV4izug19+XnLIYwmUhMCc1tRezwboasl
4PIXHV9XdWHH84AiMahRJN+GDKDPY3LonxxTEglfwiDTk1TepeYtuAnvauhdlC5h0qZ7AzYRQmz2
bKoamawIHHNIHCsmFRiukV2M8XQcebK/eCQe0aBPwAyn5byDW9LnRDTlDA48o9rR+0KuTSQVLc9c
148NE1EywvOCxrEjehl0eFw2oRbHK/SEgxmIHn4zPkB/mq0oJa+r0iJ2TjzOrTq1e23SGW83XtLV
u3TO5qOias1KJ7el3DRCWgk2qll7JgW83TpOTKswzAUJUY46xj4aknvGrdALKhDmaa9J+nCVCQap
LmZCWGolOeQLPr004/STQoiS6uY2OFsjvUtnWe30LtW3MisXSEWml/YKnWy61Yl5ZYAvXTeoSQvG
gARUbrR6jiGvbuofHA5eXISvBm7LDeER/mkiVyAtlOPO2yqtVBydYPWpCOIxB4AGEWWtEgC4ZgvC
dt/J7GgRuAHP3TIPoyKP5uA2Fz//DIs6/P1HYKqIP0yzVBy977qLrewV25ihFdLUlHs10cQ6SuZ4
8/N3eadDfLnQxXTA04lCHS7R2wslTFIqGeEYgdHa+dFI5mFvelCzw6lh2G4bKXm9izaSW3Dd9L8N
ouRr5uk1loYZx+Nl6Pr6EBaZrabPasipiMP2lTJJKprStsikAXvy8wt9N0J9uVDIO8s0lnMrx4C3
bzVVURY6FudlZ1JOE4uoemfu2rNCQsmiKQb0enYfOw9ey8/fd7lT3v+Mr9/33c9YoMLOq+WcDs7a
3Klhe+zcsN/mcyXXnirRCmvRr671+9sX5SI4MLZdFIz8Su9uXzUse7qNaoHWDrxZAvoRo8HZoAzo
MZhzIE0ZZ9/MC82vMH3vzfHTzy/65Wj75qr5ACyj+ssPC4/m3VVLRsQVOSJFoDS6/mVUCnsl445V
CvvwB0ANH2YHqQiK3IJCkfizTuntL7lnkNZotsVFP6dfHEzG/kQq99ooJRWUW6ubSmoGZUPKHUlT
Mz12c6zfzrqR06dJtSM668I3ufZ9PyjenaI1JLSnCwMUo8XKpoTnWEOZH43KAckT664yb2Jqxvum
JEpFcwjTATLhHvoG8RxanIE4SSSAhKcGxcCLpfZY7ZSq+QUm7Ye/F2oBJKWcL0HiLZ2EV80Ie1LM
ZMh51hu+jPumumlbsziCHp53ej1sM3VE6+igomltp9jr0YAG+ue/2PcfAUc+khPDxhCJf81alqNX
H4EZ+4JdZdBs9ZrpV6KD7y115ldk5dHFGvzEZuBvd0Qw5vJSkGl9+PkneNctQQj99gO865ZMTmQk
uqZQerZjwkzYMpFRyXmlaZ2+LdET/WLle8/9/vMNGVUi46X3jx/37RWXU9tbrUoia5KRkpiN7kNa
0CnPZ6mdSOlS9UuPoEKpHdt4FkHkuTihJAmFP7/u72oPVHbW4n82QQ8DIHvXEMA21Ru2ZKIeqeKp
AhJ3SpESBtE8dX++07+hS4QN/NW3+l2X6A6AxwsL+lcl6cvr/F2S2paHHhyT5ksN+aokRQhpL+Mi
pCDL3fF3o8j7w4XsCMiDPhLV4lv9Nxl8lAugBnVnKVh/p1H0J9/+1RK6OARAxQGsw7QKMeN99zAr
Jr0wWzRgtd04T0SEjbvEIUZD65y05Zw31esGU+nB0RUVJjEZ9wfNVaL5SIxJcZKrkY7ZzqOHitIE
+dr04lgpX9wr/WJkYRrbHCKTgbhsHIM4irJCC02MH0MUmBm+YRp31kJUSzKZrjO4NHNUjohflOaM
r4BwiFbZjkIn9UAxAq0bTwQyPi2xVnGqbmpssadFaF3NvVy37XRvjbqzqoSzi1AC7io81Yx17sq6
DZKBuLC6lTIQAtBajKYdRXJ0o+Ig0oFxOFzIKCobG3lypij1Ta7HWpDk4z62pc4OZpFyZxH7okbT
x6oxTp25lQFJXc4uHUtyBD1GXu7YX3dmdNSlEZ/SJ6Jmdbb1SND66BxDOz83DNQKTcvUIbX56yy7
nV1ZW9yLI1Vx8VjK6dyFCnvhtM6NOjgHz54nZiw2B1RRPaE2WQ1RcQiJRc1DuUMSHR30pTzUU/uO
seCJkxDfqifZenKPo/A2XtadjSLcWLNxN3fK3tDacoU7x7t15bIASoVQwTy/cTWBMFHddw2aQ6xV
JP8smbPpLPLACtksh3BOzkaDQUufoDPSGbKlJNm2YdkFAlwW/5NIrxSXKBZRkmAoyMwbphSEm3Ms
WzU6TZpyusR6TCKr3SrepTCsQ671qPMJSmuUSCNxmfjx3ECK6oTmtIs0He41YAJnr8pMDejQIIFC
ltpUcbuzEuMmXxSr5qCNvjCifYeYtUbU2izqVldP7nvzMa7lhYcGFg19oCAbMhaNLBIrYsdrWz8r
uyUcaBpHasFxSWvD4DSpwh/R3ZJishmR4nL0WBUFB7AClQaCmrwwA8OK92GSH+xCl+sxmuu1KsZn
tdXlZpLNRW1zdBjRiLiKQCNEgjUxJnLtjsk+GcqnfhoCbyL8RZ0/5/MId0mcTVPyODWkjBRAErOW
CZBtrfF/HVwMEaH0TspJ25INuAptIIpteRepCqEVYr5WZnHTzc2phtg5Vewvis0Icp7OPUa4Syos
WcduS2o67aphVrZ2Nl+KfD6KmCFhUkUBZPDViNo+1pONm9OywhuLr+7aBfJFjw5Pggym2b22sumg
D3jYWrhxiXeRk1g/lMm4oQ+e0+KwTjpl2s5mj+nOnbwgNqv0yhaI2EaUVDi14spvBcYDFctGazrP
ehUptxn35cua/G/Yf4Cl/2z/uf7v0hbp/vu/efrLFLjllb7uQJjBF7D2Mowg0w31/bcdyEHLj5Jg
4RZrLKYWu99fTRHvD4IsaHqYyyDBpgPy96iCaAOUovRLENl7EOV+i2LwXV1icSLk5QmnZNanLh/7
dUGYYBDUhtDFx6h7+ypOfaW4cNEOvfqefnDS/tW7fFf51rVJnVsTzH4p0ktNPSck7PffwuQbJmIO
Ez1+2rcXops2oCPNq4O6XIfelVOsQ+XDz99iIQK+PeWBXEJFAicd1Qfsv3e1ZCMr7N0GIwfbTaPH
EQEfm2+SzyRi67nYi8odz9jiEvyyNCF9qPQINWPhrbVUEHCLDX6Tqg2rgpeF9wOaPVrZtri2ijw+
7Uw0Esxe+tM6qZUvIwP9K13TWtefhE2waJ23t71QslOJ/fU87GudllSe958TgyzWrjMVgmzamJGO
7PSb0rHC81AMGsp42wgc1IiIWTtHniiwpImkmrP+Y6pL2tue4sVBaKpiQikZQWYtySFDi3E7eZCi
dSoGemGRoq3q2K2fOweJGckONeOcUZo1BDF8D5dRPcxBR6CtN3hhYBQk+YrevW+pIx6VGEGnHw6a
bq4VtUZFpXfTtNbcEER0pBF+B792Q1qrAv5+rPRzq9bp3ptEDTdJbT4nBr7OMk4a0zfIpdp0Unms
Rtt5rirNZoNNii8//52/u1shpdOlIFSAMxqBoO9q9b5iKK4bzL+LXFp3i74PbUJYXBe02H4xBn/B
db2q/xZjqKZxWyFMAtgAbu7tbZuio1VmE2FzBt8ftR0+X0i4wNyQE+c5kU/Ua9jRMM1msvc+FmS5
nZraSpdteop0Az+a6aTTqi/dlu5jn1DTRMkDrpCYQ7ZOGw//R7L++ffz3WPAZ7bIfrA9Grquob/r
JsnBLGe+FMTYQ/Os9DILotTQzmyrazamTRxg6bXRWdsrX0Oc/hVby0IH+WcX2H//pxuSz09/mlp/
0W9fXunb4YaF2wWETe+QRjk/1DeV3KLeIPGINjdrof1qZ4FDyH4Eu0BHt8Dhhz/9NQR3/8CGCtkA
bdsLcue30AbL7vVutUSMR8AUexhNVhr8b29toy6phTVknWh3huMw688gd4eNBBN80odlfailXQXq
rDePIxGJ4QpfxHRVCA0dtmLOCaDk0Wk/DFGlXrutwq08VmMY+7atxVeeVYrbtiTuYx2bIcO7nr4S
SYdGiV3WSK38UI5JfAOXI9K2kIEp4GXSELFodB4dJw478aWu1eHHbrDmaUdOo3cUs2ecj7WZfxx6
KGGya+tzgaFTBMJplU9lEuONyCa5HbTPSm4xKTaTvvZ8XVM7saEITx+dOWF+xYwUd3fetcaxdcpI
rHqqUXoLZUkn8OU2+Vc8Eot58J8fiZunsi/+2RPJQvLtMdD+QGPBDAnWDd6PF6bO1+dAQ0eKkpQH
hF6wrS1L+V8VlvuHx+KF9Oir+5uX+/s5wBTDX5bD+SIx/a2x09vW8AsXEgqbhnYFuSgf713R4BCl
nVJ8WyT86cqNF8J+YpKCnWJmPsL2a+SB7iDzevVd/aDi+vG7LmARWl+LSObtw+eG7eg4TW3RQkA1
2VsV/M1+rJGUm4yW6949iW08hD9/07djhq+Xyp65JBTjJV1Uu6+LyUpOQkZ6YflVgma9jkheKJBO
bSJJKzYTSr/tG8/aNNGAIMsr+t8qAb++vUNjE4wgRfX7Vt9kpnWvd3De7D6752hrbeec2b7I3F+l
IL1Ee/y9bX99K+w+3CW0gNDyvL1Sra0Y6Gmw9TrbwyNY18M+hqXnNxNmjqhAi5Ink7nOh1bbyNiz
Fi1NcoHvLN72ufbEplmeUOF8qT2nXleMZg4SRjXwpMj9xWb9tph5+aR4cbmTKfSX+nhZpV91fJPE
BEUqLNMv4zTftQwog5YVdp1oVbz7+c//Uhi9+1aWMQQRaSASFmbu2/dqDdSYi7rKjxo3hlCQ9ysv
cgqfztyldGcSjrDSqxN9/BCL2Ahw+tooKpXy2PlMNOkvEwHfqrC+XjtjaGhbdL2N9zsQErBhmOnO
+LEhef7C+HZwSm8NAh+Rj1gorUsYlOmljymSo43Sq88//0Z+8BQaCyl8QYW/EB7efiFAzOdIjUFA
tmWHLZ5W897Vu7WR9fHGNmW5yQip+sWT/6Mf3LFMet1shDyEy99f/eCinL3BtEZuzUpiyEsEAl0r
StY0LNzg55f3A9gmBHXWUHqriwzv/Vyxq2y9RDFsApFx4n1OFUgqcyoxY7nVeR/Nl2GFYGuaCmbW
+GuwsYxmQDwpQhDmgZuff5r3snxWcn3psZM6BFttydd6e+Xu3LluH06mb05lnPtdXOT1pqQttlfT
qfLWQqsaexWlXkToeRPbV6HXwgjVpIwumrpyrudhCaKVdgs8uJ2r6oOYG6w6eVueKgRxyV1bJOER
dRkuYkR/ggn2mCfXIxkQsIT0cv4kVS+7SqrC6GkklcOnTOKSxCDQezsQlFa0bnK1mH1vdq1HOmsV
lvdYSEl704TjYaTiA8jy+XGqHcDoctZuJjdC7xOWbQKfPU44VjXjLFaNoYAV7418YygcHjnuuRdd
Mn5EfjNqnAlaqM6hHcaPXRvB9x3+H3nnkSQ3Em3ZrfwFfNCgxRRAqIxIrTmBpYTWGuvpnfTG+ngW
WZVMspJW1kPOypJWIRCA+/P37j3XaLrBzasK6I26zKOraD0t4Lfr/0eUImJp+KQUiR+b8l/pDDho
/65EEJ9Sfgi6HwWH+rbafqtE9C+CGIPr2MFkLKjh7ysR0P+icKGv8y2I4J9KhIE5SlWKEJC7zLD+
07SBg8L7ilzUApifafMQCcZg46PfF1K23rVLE/qW8TQMWPe6vaM/TwpC7+Mo2BX2CWqHwd4psJBK
bjLnfNAvwmjLbTZXDwSy+3KPBTMrSB941GMmtePh3XX9RdnCCOUXn5GOlGAmkY/JCfzHh1h3Rikb
HFXyzMw+GqoJign4/nLx6pQwnMQrptZrsD4G8hZ1vGe15HU0nS+j8cNNnBKLrSvbjE3PhTcQ3vZE
bGsDg4602/Y8/X0sH1IROh4bNo7Mzn7IY7qm7bRSbb5yYg07fOK1C9vfW/K28MZZL3E+C2UuKdxR
a7ns6V6iaH5v+13sALlFqOhklh+32UnT4czEGTiaySqXqy2OB7eVXuxiPpbV1gfa5ilqvknTzgvU
/mU2CQAvb+r6jAXAzZ1+x73QH0/0E7dpb27A/yOzq9VkONVGXYJuoNQobZVxG1nBcamnRLnbxJh0
mTLTXY4HGizWc1B2p3by2KEkDLJ9YtRXNTaSUJlXizoaeHrlBxkNCArgGaAtaCINEyEgR8dxiVOv
u+ypZBw9K+EL0O1TszLMta01eztzQjDc8bQmMojIcOmQxJI/T4QihNJR5IRXYagTdGCGvP0ymatI
rVziKV0b09zAWFlfLqSQQqTB6mqeA13whmavmJucuWs/bsc2Z2G8kJwa8S0RordLe01Ass/3q8vg
Ps0lktnT5AKZ9D2Rwsu+JYKBBIygKl45LrrjUO9buz3V6r0cm6x5Prk85IMP21a7n0i4i8UqWmo7
LYw21jgeUS/5C8ulFOJjRj+QTHeMazrXwQ/bBE8S+oM6KE4VuUkgjD/maAvnUV4PdbFWISyZSX7d
psZ1Qa5gvSC4lbViP0/EM2EGV7tLaZrXQINCOjHLcJygoQWllBoKwJL+QCxrKq2mYvL7AVvXZPma
rG/TEIxIcVxGslcvftRO67G9gGPmJvGxvRjr2rzvR8l1xvZgqLem0m5wRqHRVk91dlepaS5nqX5M
pGQVpME+07HsFKsoiddDfmYYZ0bIjb2oB1mlb6f3qreUjg9rY1P1Dzif/cLcOv1XzjHwfXCI9n4v
H0XZbd5Fq1I5GY0L23g1jKNKjBIyZOcTY7BEcoyjRUkmEEjZdcHIy7aV1lNDnd8wGgsvXsxdCVnK
ivYJOaXZ3LM/EY4F3FCvkWNEy4opohf3utsrEoQhY1OU1XoZrxUhbca6Y8YJnJPF2rTDC0OpirGL
dhwVgKUSY0y9tpa0kzJNf1NH/XiYwULIYklBQSMEMBiNjA911D/56CUcUpm4xlo9JvLBC4uHXJku
Tf1GSprd58vfj7Xbt/ekuQZPVughP7pi7CgUIjtH4pbcO+krA8Ko+vrH7NKkWL67nD/JAy7jvIlb
WErFv3cN3l7iW/OMvZqfmIOiaaIyFTTo790z9mqY7eLgDJnNpHz/Z682IPsSLfeGfv4QI2d8ocdA
MgEmUzHMQd7zHywkb2eTf85SFNOWsLDQZ6WBx39afLr3ZfxML2paIjxEsaUDf6jJgzHcdnbO06Se
jmY54ERTSu3yOOjAivj3nowE7HuI8xvn3po7vGGxUzu7tErT26mSs8s8HpzraWwCWsPVbBzCkQ6X
O1idPblpa9YzPB5FMWH30INOhkx9rdvKjHw5BOnj8hhcBFIsvBbmUOluFxXpyo6k7lTNbGsPrVNZ
J6HlnE7pibVsR2s01pgru02ezcu5HsXLtG4rpzvN6XFjOQf4faSjLnA7Z1zuHZiMhpEU9l+Hgj+i
KBUCsU+KUvxSDbf6b7rF4kW+3fC0yeAMiVvLBjDzlsHwd5tMFKz0kekaU2+KiNF/2mRopcnhIF6a
QHUBpf67TUZwA8c/Jpd/k9b/ww2vfFj7OL1xcLNB4AhvN5xGsR6/O7fOoS6Ndm7COMQI4WqTfBF2
I0FLHdACTclULBw0eFsV4q2KNmFowBJMYNeRAKwlUxIp34E3JtbvMmZ+9blQpothrIh6/cjw7Bho
VWz1RJEoQ7oK6jryZNQ5R6aB3ubdD/iL6ld8xffPvLgEFiNdmvZiXizk8+8vwdLlUSKN1IjtlCib
WTQoHFi3EhAcdAjPmAwbf1BCZzVlyu8ahj9PonhzJl7C8SlE9+aHwlthRYCd2XF6LpGqNsEyekVF
wIPJsuGaHZrBgt65qzX5gqME+44kG7MY5XWbUmqe1bHLKIH69Ewqq97FmlwddW02eklOd942leU3
+/NPUyjxeYWemQ4Lsn4BbHp/sVDUFyU2dd1LM9tZoVdh+BUMDrmBcRlvnJBCrkfc+ZuWhxi2fPyN
xMwdwa0l80PJ4t/f3aagOkG0Bbbm9QROIz2CgDZregclyGzkpyGRotcu7MJNnAXR1pAb0pXBaWiW
a0qUMkE+2XipjBSWRS2rnp2HxUWtzGbrMv7T74oZrpkLM3k4E1pq3XWKAXROrhcPaSdw7KhCoPqq
BVZylPvC2k4ppzVZvXhonioyl3Kb1HKjxgSoKbQl6IKwEH9+n/7ikQB7pXA4E31FEKo/XoNkXnIj
Qk7mMQyefIWByuU4SRRqPBOrz9/qxw4ap0CmV/R1GMaSBEGP6cOqwMSlmCIy9Dy50fJtCpzaJeOK
vLkE4IvWXpvt7edv+Ivvhp6ZrV1lReSB/9DDZN46FGFPolREIPylUlVA9RZ7PEPhZP51L/0JexOG
iXeX9adSbJ/FVfXwWR0m/v9v25KG/0c1kJ7gGKSVKGTs37Yl9Qt9CtQpkJPFMydkmN+3JZHyoTCj
R+ev8SCIXe57zwSrEUIWMRUVM1EwIf+lDmMX/PGBZ5Wh+mc5pKEHQOSnVr8VyvGA5lDzjBgVA4G1
RoWwjKN6VwZeCmK6MC8qI/YX/dmRqpWpXalgc9hmOZ3Ml1ZTrMoy2A25jAUtB6CQkAOAov0hWGqK
r4JTULmpyM/N0KE7RQsCLDxftGetaR8UmBB25XgRGCrXKALC4utN2F9LsIxay7Ob6E4HK6S1ABcl
i9fWotiXWKbduklFPwLuYwp5rVsv0lNNWKxiT5cOkA8/NwZgsJNyq7IIcZznCFbDotUFyGdBD91H
srrLKx0pupv1ZNoqE2s67toeJFMzPbVUh0g6O6gaOhLVMMVAnEJ1au0pX1cIKJHhLCfJcKLgXV1Z
5bC2Ks3eajKW32UawUtIsk8LVt8WIOjIRRr1VbtUjKeG84o+jK7dy8GLPlwDBtHAYFXGcaXfCT4S
9Ec/NOqntr6jm3yq1gg39XsHS+5AApw2SmgmTvtEc5tKS9dNBE1jsXV/aZtTruJeCfJm7UDzNeNo
ZecLiZeeVE6boO+eUoQxDiPergXhhH7H6IBH5pE8rQVuwes5dq7kPDpTWhDHiHVS6aKdExQwNYs5
zROHk/xs1x7bw7kNr3kY2RUqQRSd9BblZCdm0LaQwjBSHtPY3Mr5SV5JDL7brTORoLxsOeGI0IgH
voxnJSw+Rg0WXwZovzWMhqjcgoSO+cRqT1tzY5HpgY8cq2hyUWbaG+RMDuWLpnlqgyvb7tAOm9x6
OsdxeweJc9309a1iZLdWNDwGerwx1H7lkCqqy1/zcqVNz1odgai3XAcmE4ZLN9ADr1L8JD9nR90b
2nWrsc0G0a4KQk9Jd00a3OEb21olDe5orZl30/SodzlGBhkD5knafx30elcU0nrBajdFp6rBLdsC
EquK4Dxqo35bGrPqm/lj00GmdobU6xRoIM5esg5SWj7pgkSBIW+uaz+ZuHJV4hnyQJLh6RAHz2Y8
eRnmZjzsCZB37NgVkuKY4iww0p1t7pZqT5Z17WqddRLq2a5SBD5rvraloIPaH62dpncH2GqqKe3I
1bnIahinGtYhqVlH03UAmkuuSdfDK2HcZSOtE6tea/mLJdOfiPNdLR0x2brstH43VTeWOazn7iiM
cK0Pvqlc6/Thmu7FkEbXDLZ2uK7k1C2zQ9TstWHTM4vKUxDMzXWUv2Ays+M7G1J31F04y2OZn2rS
DT0YDfOxJZ+WDnHhQdghSGq9yATenPtWeyjokaJkPagLIPE2vu6HOym9UaXTOaGQcDYVT91gb/p5
5qY1zssuva3A3fTcXDDwDhD1PQc9mVJcLGoLn8a8GvrtIlcrmxHuAi2VjO6gkveklgFSYaKDNEnL
Ouh8/VGWOFstjh9pXRBLpN7WQ38vSTdkVGwDpV+bKJL1HnKaQzvuHt8geFqo1XF8nULyAXfppU29
BWTH3UIywMi8tCz8LLpRI9OVhtkLKmIfyn4b2N1asm7wG21q1pSoRHgh6dTijbuQCjCjQG9m5ida
fDwNhyzdl7A4aGrVU8Vd9dQQgttW6hmNcZbq5sTRe1+WkYpbOUZnHyHNdsrTK5IDj1PFjdLyrBlt
mIMwxezjSj1vrPwStbOdN9suvwhlgx853OW6cQTCkWkiNCeHhrB2leCFzMq11TzV+pk2x1hGjyzI
i+UQuWazo+V30Pt0342otoZdnEQuxCWiN/h1nsK5DbYDMe/psE8b0ZUszsS5Xq/WIbQ+ass6Vfwo
7D2qptU8a8dq/SjFZ7GzgaQHZmrGx8rAikU6odos+q9Wf0wQLTjN9Wh/rRTttswPdkWbLZSPx1y+
7bJ0a+AOkCQJazo+byIVhwXdAKg6STqLzWptjedyO/iFfXCC9hbBHiV2ya3Hmp8JpxARpHuL49hk
Kq4VhCWBauM6pvPomkp3pJTB2sJEK5upr0AJzZl/wgVyIyN6DEtgBENrrGH8kEhh6LGnkEZRzA2Z
eXwHA9eew8cnYeexxuMGsC/x9GbTdPWmluwj6AUrbv3CZQ+6yqh+e76QTu67Ex8W86xTjumxh6CE
7QD6MQQhnsa5uxPWgzkJR57ofL3YsdePs0UeSlEcMVX05wJWVQ07SlZf5DrfO5qBXSnrbmrA9cBI
W790KneSOzZe32xtP2PcH0aKm+VnklTg92PZrIJdP2I9z0b04p1CVHKOa9rVh+kEE4hzPJVa/dfs
5I8oJ22qrk9aHc1D8ZL/+wQOHdu7ahL1L+cEod9Ef/ZOba0JphyKDQZtCuxtcXL7Xk1C+LUVAOjG
2//yBlX/Xk1aXzhdICvGQUQTzkBJ9x+aHB9OM4Lwq1Gukk4nFOHoEn48OE05eOfFYC9RaxZP0dpu
qP/G2zbaSL9z3SJ++li50kwRLU5hYCL3QhZHnXdHVa5QHBmEf3lgUZkipcx5rDk6pJK0UeJodm0t
SBnFZCzNC59FtuPnxcDiAKgKEESTchuP5fGS2Y95l+xqjUprkHlq+GLeOBp3kTFtHAJ33Eiz9hX4
iSZekhezTJ7xi5w5GY4KE4ScGpgnWVScWzqhj7PWsGl1oxciFaKyCG50A1CK3l7Xo+q3evpQhcYr
2VmnSll7plaesPDe1DKsSDnomn0gyWejXp9izzxy0uIKfTIxM1Zt7R1ryLeD3iiToIUBZiEZmQkK
KtgSRGWaELrTnhhFQRPfWmPJhgfTuxMXf9DY/8MERH0Z8JnSsScWgcboSPQss6A8W+WmnFB+MPtL
GAA0UvOQhe3tOE/Wqm6VlSLpvjzE+qO09JhxMilx7SA4z9ipGr3Y89IrvLq+FgXnUlcc8sFmYhbs
tXIAG2MzCqQi31aquumtZJPBqUDQddPmzqaZmo2RBmewO18iUKOcyQ/lnK4n2dgChIUaO/gc1Hsq
nTDyTX1hkAfY9FTGA87fQIRN7E3OWKzGzHyZCn3ZVZU++qTOB1hdJ5j2RQMnJMlI4nAqv66D6xl6
qpsWOpYa4gX3UZQll22bZBczzaGLOEz4gb62LTgdoPEqbtmoYUqhdxuF8TGAnxPFJtewsJ9oWw8d
5Wt+ogBcfcDnSyI9HnGxzUoPy5y+JjYTstBSd30A+g0LvnmUDnRKWCk5QNmS/TCmbbSam5Lq2YA6
Cu1gtQzLIdUhv1XheKmnVedVbKcwjObtyLaQhaOfJiqMQMDBLj0cPHHihzPU8KC1RrtSlWbegWOh
UJJida2q1CcjvU+vqJeJfJWA/Weot6aU7KuskDYdHWs10K/HKA6I3uhwGpVH1pK+Vjk3ntyeG1PF
4W+qe69FgcG+5lykgkPcW+G2S2WLlCoYxVlpCEk83GKWJri6s7TsGkE11nVAddijwcZG9q0q2Mf9
GwZ5nNX0aiQyYiMbUJJrGZKdIsjJo2AoR4KmrIBVDhPSZNVckVYKyGUV9HKHr9QBxWwlI5lYMUye
YUewFDKW5B69GaklQJxrYM41UOdgiVYakOchyf2p5ZKhPIE9G7n18EofmcEbeOgBTPRcDOcWEa+u
LQjS8xitOyitHfd2GRXAk+v+cqZV6qaErSyjuQvAURuCSy0Xzf0sSNU6yGqlHdkzcSEZpXJuCao1
DnJASDXzzxrHul3aHjMejg4T+QGd4GJD0Rq8UrCyO0dQs0EIbbVRM84ULSPnDLi2LSjbGvzrlTF2
Z7kgcONx7plYDJvaJn4iXJKLTLfrgwa4mxP5U2XLL0oP0TtryYipoV6zZE8EegHMEfzv/630MjOn
rrK9kKzgiBOtm6HjneRmNYSkDxCgoiN012oSEtThWhnyXWU762oZcZQ5l40duMz7AQcnDHXTcdVw
hF+H8Tj81QT9E/b8N4vOZ3t+mWUR4NhO9JF+M+R4101SyYxFj4aAHS4Cmz19pr+7SQodU0Q4DiqY
vyYZ3/d/NPE6jg8MvzTf/6LTfN//0cTzV5NpFEMJggD/0/4vGqPvGvzQGlC1CLcxGzPtK1GcvN+R
c+BvEEkRNFiYY0dCKYJdOm5mmu7vyqNfDBL4bL94p7ewAqj+Ck4xURu82/vDmYzlrB8Ip+3yVZST
nJm2shvX0RlchRp1m07ZumyzEmNlO3IIyVg0/aikw6KRVPd1Lqt7Mw1cvavOyJUNaVKZSu/2aefj
dYp9c4F91nbZKVhmT55kTDvhzqqn11iVOA5N6Vob1lnAAdLrI0SfElArazVWex1nbmyB3uKgCvsL
1RNzSlyiZrOspDjbpbhtsik76PZ5TNhQiwlYGq9SlcMQtAYteszIlkHdJi/hSlJEdP2NE15MqrSS
xztOrCb8bLWnfVsUmzQp/YYDrYq8p8mQ1JQFHJeU5txxQa5AUNs+M8dV31onXR7ujYYTLmqNSYHR
Ol2mHVAKFaJOfJ45N9MQ7wbdRBQ0nDZLcWGb3XkU1Hu95jxUyOs8tqBc7TMH/E2iuxpW/5IQLb2c
dlN8yMtNqvu5fKplVzUqHxg6OoODoKOFThPRG53Lji8ejF9lBRCP3xdnHQqQpjrPos2k06dxM3F+
TLSVann14KvyptG2cnIZoAMpN4V8pic3eXAp9TcAYkH6xsOVrm5s83x0vGq4GZIdfu3IOor7hzg6
15XRXdoDO5csv0jLU9iuoNy6Zujl2gXNN06mk3Re9YCJdqZ2Fk2Xdm8Dlt/17Cvp12Y64PFOx/Op
2oIDNLsbDXNuNK6TRvLz8iEjw6VDStbeJsFpVh0pdCsCOpFYyVKovFYGZhhRir2riwetf9DtQ0KI
JVmJ+X1hLS6o/Tp4XiSaW7czfuWmgEmRXhVEPkrxbmk2nEzzedOYF6Bn3c4+GbQV/SLVvGvsBznZ
KNajHrxUBH5LuxozfZtsDejA8qYKzp0G11m/twzsJUDzO9m3nNKlt0/lyBd8VPO1LrWozk5LExBv
NPhRfYQwJhxPJHpKk3m0qK8Ztmnaq66UXk3zWVltE4vrt8mH43kgEhciXVmdiIK5x97dZydzvlKZ
j0TLSW3RlzLXc8JWOwTxuTVBZZoK4LgquF1M36hD89C5DeX0WpocP57t+yix7wiWlFz0tU9lmz6o
sXKOu/8pAvzsSd3Edrlo4yEsaHeI9F25eeqJ3tW66HQ0TrKC+8nhPDocKTrPpVFscyO8VAKCz9OE
ThOp7GqkrRJTYYYWrSg+I/PWSvVL+iRkCAAldvVwKxlYzpsiOnMAtXjTXB4P5SYZAmh2ExCr3Es0
223Knd5i8zMCh+BLpHbGk9rtKBG3NqLfRrkaTDyQzUk5yoR9gHFegn07c9JIi7solw+xcmsEMiPg
QaDiiPucbXeoS2Of01AnOGBBeRgU67C2uBs7YlGBFmj6RRc+lpzng1kNKJROJ+26jqtXKQh8u4mx
GlCWiJ5GJevrvCQ4tUmKzE1tDkXVQVuWq8jQVs7E3QX23hNmDCcZAQ+P66VpVmXT3hj0C7whyk96
Sz2PtGqtdMaRPNMsgEEDSkHxGCOcOoPmzxbLXRcmHgUE/avwmM4BwiaCHxICIeSQQVbB37nX+I6j
tYuGZFNMjEkjlFoqOEWpD5yzIYnPjBhOQTyBrjNenJ5gWEUgEecRdCPgYGfKV7Z8WVX8TZlAH3b6
eJCcbm2W0i5UyQUdZbI/Q2WLsfRWnQEcTJzBzOfJjH0DPk7aXXf9q5m3/pSlzyCXqdxu5757mRvd
TaPLVrqlTyT3nFTTctwlrUO03eBKS8e9hxTUqU5QREcs/bZ5JzXyJhFJDawSKSV0vtwso33q4NVP
islr5z0l0dWi2P4ygBuA6AVpcXBcEN908eSYq5NvrNA8DuLocsikV6KqVkkl+0G9sLirDFvsi6xv
DpFJWzCcS/Y0Iko0aWDkOl4NSb9DQOaZID6b4sFKZz+Sj5puPg5ZajoWcqjwbhzGX4tsn03RpcYe
qDSrRnoyCN6oUB7Ww17ul42wfSph4Pf5V33cD8qWOYZfLRFT5tLXmirw9US+6Oz5KJq1W7PriH5Q
1n1eEB4BFtFJgnIzhdl5Bf09aQJfHo2tNoQ70mgp/3MS9BpZcQc9OUpQawKP88eJdkAUnuBy9e2u
uzQSadO0FVMJhxQK9cjhXqomVsjeJjqHZf58QOMwDy+D3K6BcJCBba6CaheyazUKgE8COOr8jgwK
Q0Lmau4Kp7hO7JryM3dnCurWPFbKbh1EmyxlMpBcSOVNxHnPYciUqPdy/jVvpbVKWGEfjqdD21+V
c3FlW8020VgPFGI6Mp14mThMiXeoD33QnSmzvZmxOEuDdRnLJBRmsrzhvO7KIvxCTi32d3UmQIdM
HsvYaM0riR9uoU63SZlswizla2KQrrIbjhjPcjMiQGp1hxUz2ltlcDIkED8TKNzddBSOZ2HHiWqC
Uu5Yvpxexv1Jnm/QXJ+Fhfm1rzS49fYwoo1F2EQKW4nSKAemG6IrLeXz0O63nZofw+xgS2roWuur
Se6hAb5EarqboWYoUn/UWVu1f4LWvTGDyU3eOhklWpMBVus0WzFIzUOO5qQlHQNu2+Oi8IzNJY7F
jnZBukysgziuxooGdbeZktTt0S5mQSqWGS+EG18lMmOq417dSbLpGSWK/tlbxjNRChTBfTuVludY
Wu9J08KIQpvpXxBAoz/E0t1SPtSW/JhnHE3D+lldSFL6C1j1RxwuBMvv08NF+++BYTSA/m4nAm+g
8gewhuSDMAqRyfXtOAG8wRAuQRWs1FtM7D/tRKyFOI44aKCwoPEmlIX/HCdQeZLzailIBWEO/SdB
/08iQfGhZN4L6RbiJE39IEaBqCKh8TOQTwfFU6FX81nW5tPdqOX2DnF9dtaS5FWjaqf5rmN/PV6g
zz91qtPIXgt2No/rYV3Vyk0QtepZQG8JcuqchmR+aVmwVpWafp+Dg9xDWIO0vZbn5LXIavncbDp4
PnI/LqWHwPjBUvt0Xb6Z9BPh12+Fcz9hyLoxhZu/Fr7+bDbqVUFG1Ssifmml187otW3cHpdFSBZX
kdl7uxHxg3QX0Ii3iV1OyOtnZo+Vba2yRr0nGSIPfnNY+mBb40jGVVQ4EIpfzCAR+MNZSe4w7OUh
EeyaSdtEGZm60kcmiNuUW0IvEkiXJGVzWEMI1Rooplun22iEVsWzeTk6U3jx7l78xentl5Q2IXgQ
ESfcZB9tVTkIwzJGZ+QTLyImdhYNUEVdN6NOwFZeTn6uAseGpveg1uWBIm38zSX5SQQjroiBzhXN
Hzf3xytSyQ3tujxkK0xSqDFWUK5LaWTggUFx/fmX/dVbobLWsG1hpQRn+ONBdTSAoikB35VuYbHR
DEn17RgOECBTZ/X5W/0kr4NbwJNiWELXy1MozszvzsSG2XdZREqQnyC9dmGDG66iJPqazBVm39F5
ojvnQf9CPKS5+/yd31wr7w7+QoqCWgUNpVBSCgvQj2+9zGajkzJSI4Tr9HUE8kdN4yekBeZeY5mn
QDTgLQc5LoiwPoLVqRzm2DhNjSXfOnPRHmjFWXdjVuh7LHUwMLD+XVv6cGBQeZHothgl15b79qn/
iPX/89TIq7l5aX8bN6CLF/kmUrK/6OhSgcVx36AtEt7ib/uA/UWx8JiC0MG+C9mRHeJ7W8kBX8zg
CMAcy/SP2lnni8JMhn4SHEjRp/lPbSWaUD/0lbC3I6DkZUwWMbRUYhz2/s5W21oAZ+TOb2R1WdXh
WlFLY9vpnImqDhlpWFOF4Zg4CcSs0oAtz9SfToj1m4f5gy+apZQPgmAdBwPKYFDIH0SkUU+eT4XZ
1W8Hpec8pU7JfRDM3XETFGQZAtftnrNyNiu6CDqxMHaVhL4KvOYwlXv6VfljnZbJyTDi8oorA/vX
rCYdXehRzWkTZIDoPn8yf1p+3j4w/BU0XjQORVrE+yu3yI62aN2CgSxOre2YTOlFW+WKqxSTvv1j
HidD3HGflFP/9/88zv/zeY/27SX+fpgUhqAa9nkMuyhI+VH+LqpQ/FlgZcUjxtjy/bOE4JT7SuzR
zK+ENvp7TeV8QZ1tKmgBoTaCsfpPNdUvbmGLfq9sqW8RIegofrwjUsPALT5XwlLISXmcLLXh3DUo
51Jiac80Sqyb2SBNK08vamL5qvUk1Zuekv7KycpwbeSG/mgVmpO4IyYND+in9Wigafftoafe/2Pu
KV3nyv77PXX9/PwykIb9SZkuXuDbHaWynOpg0kx6/3/5ZL/fUcoXShlRJIsSmRuOJf378syaDowX
MgDDHf7tvbWBRZ1ykAQLFUsPZh/7/2PqT13DUshr4caXkRCI2Jn3a4xVL71uBKhH9ZgItBoxuG/S
/JExr7mj5Fz2uAx/s6zxrd4PGsRbUjsimUUAwSxE5Me/f8sZK4c1TaIj4lTTtkOlI1sPNgmn+74e
st9Ui2KN/KG4QSNL9YZnF4SXgq7hxzdrY0jLasAOE/ad4QdjdudI1kWjzBKGxoUeT/CqtN24eXc7
/KpKFnvJT2/L1eQYhW2Fb/rhbTNNGWVWGM9QWuCVU3a/xGjgJqW5yVB6HDUokICbodZhojd28gAY
qBr/0nD/a1aWOBt8/BAIgSxOgGhH2Ol//BC9OZqz0VWGl9py7ypykvlxScb5GNFxDoij9Iak+s17
ivvl5/fkG0Ny1iHYfiiZ41ZCyoE3w2usEPlmijhLK2jmfn59f/WrQonCB4lbiOfgwzcLR7JUg7ox
PFufNVfO/IlwnqnjYBbpcyA4D4/WYCm/uZfevAMfvxxfyeHowZmMo/ePFxQUCKKwiHwCpxw6EkqX
5VBG9XBf206NzEq3bgw9DBS/7aIKIS+BvAMDv4aDWSQHbg8hbs0r1B4MBmPXRVrMb5Fq01G/9OMe
MrzykDVlKbnWEJqnw2yOR3m6gOwsg8Tcd2p3MRZKNpBmN6oGyDulPM2dGWLUIrXJrRZr5M/D5+98
tDzqZjGtbq+ZnZn4hpbZF4PMIXFl2uEpvoFzQHtWchZGdGxnJTkj3cg8NywGF2OEMwWFwmQ8R9Fo
31iZHtEVgkm9tQo7kxjCK8pWjrI0dI1xIomV83FDDkxqhbwRxnC4uAD4+lqLEckMus68oTCFAgFr
+OIYDXB9u67JniGnYVt0uszxOrXSc7uQlyNSa61XwyTdAZCokTPsAMPKh8DUF5oMRLjxpHPTvDLm
LqnXeaiZV3/OrvV5JXSdNfHTy+ceVF28xLd9S/vCyoGyDFGYAOcIWMu3Sgi12ttJ1cSEogrQ9Pt9
S+bfDPBVuLXeiqTvlRA6NtAJTIPxJ/1VJP0HsZrq/MjPoVEFQs4wFIfuCM0qSqwfn8WEYMoeFrrl
qUMUYbKjTznpmNqb4tWa5SM1Ns7IAKBxo4enEkiTLSjrDpBtzkgP3Y/5pgCK0AJNwPortEEyGiEl
HDYdieFBOgL+Tz0Sim/L8GuEsmhWiv6ixXl6kcUTsiNUX/tESJEmIUqqUCf1RYwYfMp3ixAugVIC
TB1KBJ81IVGngYwxAk3Zwezz+ihYlnRX5PJFSRrStpfjxk0H2dnacbWro/RFn/JTQ5s2JWmu66mZ
3LBw+uPAQpIsZyRTFcoZLr2DmqqrqFiyda4pZDQpb0ODOjiSGX8aKoFPdZPkLrodcsxw3pMNbr/S
ruldEXg/wMFREdH1dRvCfwubB0YfOyRbd2wN52hIZwYq9JubVKp3vNqWkw8YfDQrc6HuS8MARxOJ
PIc0vbKJSQNyQHarEdWQCZgF8bXdhMBXX4ojfaV1hL3bZd15eVPoq0QmBJSUF+asTropzbA49HMI
46EZ6l2ghcaOAZZ+mg6N5EVLc03sNYniTFfbUVGO5l5+nvp0Vxva7I3FvB1iBTcACQsiiIFIeUHb
LpXVQob6cx01r+2C2T80b6t0pOMupyhryWUaevxs+DSNFWDmYt2b+nFbzseWTdi8AF6W0YvWVRe1
WW2mhQV+1KTLTNX2jYnIIMDLVsbhwDaegAOsbPNVb/4feWfS5LbRdem/0tHrD28kZmDRG5LgzJoH
lTYISaXClJjHxK/vB7JfWSq35XD00huHHFIVSRDIzHvvOc8ZvmhJe55a3151U/nSmkxUZWN9nhby
l6djjzMh+a+cWruOXRs1e2WfQxO9m81Ydu7mxQdwaWe1MeeqYAUX67RtorWj5qeqk0Sal5CaSYmf
GGi427qq1oWPuLcu2QGRFreEbj83JGljeOmupyErtpVbnYxQbrH8YTvpB+Iys5e4DgnFM5FTNmUh
7tyOkx/ZV0q41xL6v1O5nEcsYuycnpV8ipL7Av9A0VVXaWWewRmgPZT27WSMwVA610nnvrZarEj0
I3QUuWrI3GxQzC3cfVsWd3lerWddowPgDmcruqtihk+WsgkwNQpjD3YVu3hUehe/w6YT2RnCyLK8
ylJxKdP5OqrBc4zJnYxja6WV8pMsWiQHU7H3LbFPmLy0Tcv165PRXku3+lia7TGdmyvAsSfcckx8
zStSiB9dni6Cvw3zC3G7W6Zpn0fTv3f8Zu133pfFA7mDia3gIloLQp6ger0CSJNABQ5dtJW2edEs
k61N+h3Kg9D55GTxc0qk+YoH+84dyJZNOuYogIujrRMCm4trdz6OuY/es1p0ffqi8DMWrZ+F6K8e
EKim3Hyr0KxhfCBzWVXJsBkQC8YoYMpFPThOXQfRQt23jkm2OBLDmGFhQGtnPS3qQ7CscWAvikTE
xcnKq/E6UA0a/x4F9zeY0C+quaqSnwruUO72vwQpffsdv2+MLpBrG/0WlmQLcPbSl/neIqB56zs+
nfFvkuwfCjr/P/zNwv6iZvuGS/q5R+DZHCdxGeLkFuY/KejQjf18BEe7xn1Pa1ywhi18xXclT+0X
xuyjltrQlsU0YRcaT+oSRyw5rSlXDLs0A+TSsP5v5z685UMeS2wHVTPhHB6dfdHqF8qqXVgPFy/v
P+OAoPEUP3R6dtJICS9XRp13qzHJkweR6s5HVjfMaGjKdhZxB+gavGgztPJpjrIvhYe80sFldg6J
9wrKSWpbh5Ds41S4D6RLtDzw+VUyjY/WkF1JnDIxo09iqVdZNN5i8r6FuLLrRQF9psFPhmcPratV
mStmmreKw7g1lXdxaGwEmZ4xI24Vuauojm7IKq2DbHS3RWacrAIUcNmqs5vbp1KZ1+iUezTCUu6G
bN4OYthjK0RS6cOEnVJywxCuWCUutQkymlk7ezMrn6NCu9D/+VBkAIIqS3Al3I9ohpE9RQbBg4mZ
rjj+3Nj1m2NhDcoH9ZXQCWRdEwIUYoLWbqS2LWNhXAIBBjPGqRWrPakWcetsJmfcZc1YHUOwi+tG
z+w9yQrFmcqCYc8U5keHmHTd6vWbHmgzMXAtCrIYl+L1nCXZIdWz+lomC5Q/sYyNmdlkOuZETEwR
zjCYa1/a0niMaqQShZ0azNDFFVgO9nl7uNNnC+iUq8fbuODNTnlnfaqIRNx4E8a2vs2HMzPweDdU
w+92gH9DM5/Ozg+l65/Mxo9V1X76RZ/o249/7zxaLth85jHMXhdI5Q/LCugFItLwEi/kxGXQ+3uf
yBH/gUuxtLSNxf/Bo/7f47YP2Z8ey3+BL/Y/Ir68q7e/LSksX4yIILMxJnp32M4gtpaj1/X46T/Z
uYZk66L1n5v+LrPRW5t/M5H6u1d71zyp+jRPtWTg1YR2UTgibLM++Hm0N+RwUxcmqRnh3+BZ37Ut
lg/I2HRB2eCjZmz+rrHa+XYaWfbQbXTkUaveliXP8W90o79sx7zre317DVrAFE0m/n0ioH+uWLpO
gD5HLIG9ltKghTXVsmnXBDiupeHf/XCb3fzWlPhfQIhvyqTo2v/zv5nk/3kbYBEhW8plOMTA9t02
YI1ea0ijQtJeDORsAMzHBTanVseCIerrttFL7MhCsEJrQEsMhzN74+doxk33oRxMazOW2qscaAQ2
gyPXUdxAQ9WccBV2nKTDuNyraFyC2DOkqGNNoBpqIVW48QWP0zHF3bNKxuyBRLt1ExEWkmfJBT0A
kLjU7IjyyflTh0WFVzi1dR9uk2x4MKxbNxM17r3iolehvx9UiHLRq1YCXPfOnciVaWRMuG3afXFG
75BnEO9EfaAKsTdFblxg0yNpF2A8c4RuJNqMlfvQF25x7VnMbAajJ561lvPBrtxXl895O+T5a82i
WeRt+aDMtGOT8cxV11vh0cxpVHrGWGz6YTnGl5gtu+7UxDwsjJCGcDVHZhfUFeItVeAg1/FEjrpx
wcu9aWv90JjVrk2wWnoTziU/Tp7cGfkPzY708yybveFED5712KA3tGKkV144WlvD76qNXyJYU7MZ
nfRWtgHvEG5GJ/pNYVjb1C7vdWXOlA4tykjjIRXtW1Fk+I01ww7iqPyQRYpW0tw8FbqhVuZY3BTW
8EQiLRFz7Wju66zJAiOO7Q1ZfFe9zJ2Li/QstayLBTilhi6aTHoFIZRtcdaDqtPdDaXtVUnOrhwo
QrKmv88tPI5iHPZ66rxmlbdrbHUHO9G+jEmzfOEkN+lUNhZa5ZXL5AHJRcdVUrdOgnu4yY5NYn6M
OJFsZe/7G71ptzoRMUlU7lCKb9lpj62yRuR7unxZapoAhmWQFACqYZ0+1Y7gw2V2oJcFOqTZ3Hk9
kTJx5nQ7NU+4toEQHqesM+7Ssg1mWZ0jUV77iY0tTMJmx7xJQ6p/zYnYhqnq3xST/sEC87gpZZ1u
BVbdda2b4bqQt0nTKgrwO8O4F5kAYI2pV6vM5uMwd3vdTikkjEdpaHbgVE59KEt6XRF0oBkdZQaU
QCNsPcw++V3INl75J08VBDiN5yJ19pOd40xtHiOQzJsyjy9xlslLx7x9VWLNo7KZWypODl5IVdxt
U/ZPitCgwZMNF2eIW750H6VWK/U7b0gwsxe1XIWD+jxo3Zlh4kceySAM7Qs5iDWUQ3jvKs1fLaN+
aYsBlWV90KV49dvsTRZRdMSs3VLK+9dVFtTGeFk8UHHUGGs7UnhN4w7LXjW+5KEKsQd5W76kjQop
Pjt7wJemJXxo6dzqRHgFofOU6fgo26beD8Qpb+LYPOSmxHJOh2GIPO8R+J61oao/x279bOnNBxcv
Niadt4m7Z/DBfkVGZewyl/aMBHnHKSj6ipzN3nnjOD0oSZa9xe2KPGXcCTXQFQWs3zhQ/GrE/R+6
Yg5U3+xqWtItEUt7PsonFUNgrPsggn+7S/TlzNteT1iEIKntS4A99JH2RquHlFQ1jSP65v50RWjA
bTo62ymJ7lEl45XQwqBOp4uXtoGjRn9P0LWz4865qau+/pg2WYQbNxP7fub3tcLQKb/RRJi13UAp
rAlpEQhNmVvvyr7cN51FDZjCEW2CPH3pHbmtZXI2JT2LEVAPsEkjj9QjY+utUN4bnWUuH0jIYrFo
w2WbsmRdduapNvmOTdS7dQszMcc4bJq1TjeXfmwUt8lBK9Cg8ujPG38qFaOfAtNlaexRVG1yH4Gw
po6kkZ3rNqHz0BJkdug8PvAietrGjfHACj8ywm9fYwsbpK7F1X3GwGXllom1xX5UbuY8DOZ66m8c
KwmRazo17qi5ODX1VFPx9/qLpir71Oh8bRlXgDYEeCdDQ39senF718X8YkOZX60Y9kOpJdWNaxbI
voWebfoMjFBjJM1uoiZby76WpMgQNVxYyaru89PkkHmgzbc6trcVCHAiuQQmkCmGGetMHzrGB2OU
3/i1ESD/Xk21PJQ0rlSpk4uMjJFiY/LqcZX5yQerKZKbfBDcABhECdLSOehrw4sq5wuJdTtdQgFy
AOApkNIi45MjPG2duzbBu1AZjreetFAg6sYYYPnNhobCIUV7gBMuQ4yJJLZHgzOZN37jak8j2FhY
rvGrlpM5HOnNEvY8Em+fnOsCma4mN5XCY8LKZNInx8e4yhfnf/S5ydRWmvjrI+ct1bJ90j0PLMOV
b34KPVzttZGt6XHZpnfLPggFs1FB4U6fU9u7xkB661lfVU0L09O6ABD4cbBy5Hbk8/z6iPKnA4op
FhmGTVlscNr9ZhH+QfKkZuWrPJ46ZNdXuv1lwc02065hC/v167yP2bTMdy+0nDd/eKER55NMe14o
e8uvbLGKr80r49rcpftmqc7+P1/t3QRMC+20gpuNzMSx1wU42/EEOacOsdqT/46JNj5YoGjH4p/R
9OmI//wx34sDROU6CS4Lonag8liXtLyauuHvPt2fmguMU22+NQ9pEGro996tmCRxwY7fbrqpuzdA
B/iLPySP1S6ifDSTFnSOsAMNk2la6Y9iwsvjNFeD3+7NwkebjAPh2wX/NxSPDEh/uLn+VDw+fXol
U7T4lcqAn/+9erQJsXeW2ST6XXyCCxf096aUBcNKwIbCN47H/ydiKPH2jFAZ7YD3BmKG0ut7/Yjt
kBnuEiNBGUkA1D+qH5l6v69G0FuhQPN8OmYIAIxlMfjhGWwSZuVwnaJNaKYpUWL2Jtfkh7KgIzvO
4I5l8pKmj6LM2YAw4npbqRK5ovjj0FOo0XoxNbz4oxtjl8pyHp/GZY95tA1v5PyA9qUlGbIs78Yu
Xke186mr8nWiwW/u9B0SYxwRgJZMSTFDCM7nKYJgBOC3qO4nu3ubrfgl7Mq1PUbrCLiOX7EidTLA
+n+oUpwCIyPmyhHbvp/PCf4KkDpPBIQ+WqTwlCZb8sS4eGVUbryyp3anxWIrmOl7M67+lmNMDQk8
pL3sSROZbnHUhgZfUMHm3EzXafNBZgWzbK25trweYYBQgKnhbCUlOCJNSzaDKB+lXY4Xz6hsNKFU
BMAAyvQ0G5mzDn15EhwUV7iUaDSZ11nuYO3OSoNwCcI6R+8u96qHNC2P3XLMqNP4QwS/FVrPEBgd
Suwk2XiGhhbDeunrt7CXgEZUFSCT8zf+MvpoldzBZVp1w41lssVazqq18J5cxeku1MWhiYx1LrJn
FcKlqRrOcd06sp/DBpOKN+5Gw9+7nXcX6v4hTu21Ct+8OfBxDcqwO/sal0r3H5r4WJrqtqyGo6b8
q1Clm5zAOkx3qXdBPH6S0XCowVsqsAgrG13u7HKjhDjavALzUkxkgXQj+pMCLFINEnse/cMwdbzJ
Yg7bcMdd4gWGmWgesTPDbVKGQ39k1uC8+U4r6m01lMVrliWf8pGp9wYiBYi0pAiPjgqjAInfsPOK
vt3+a1YwWKi/XsGi6GujXn8BPV5+we9LmIXmadHqCAe1KB0wukzfB86kBbFKgT30LV6THfy/QinG
yqhbXKI1frdO/7GELXiUJWcMkes/17H+qSmFWhYKDh01VlAIjO+29b7PZolxkTIwLs92pL8MUBWi
2rpOBuD/U35WefE3gQOkob1fNR2H6foitQc7SxfnXd9tyOeYYm/w1sQwNl8YqsEdsusztfEQuGQC
X4x8fg57zmh1MdJD1nlCW/+cDFjbcoU19MOsm6wg2b7QvrpeH3gU+LPtQeTTTuX4NEoBhPNLhPVp
hv8noFoUDJssUBQMXgWu06YQzGPTwJjKszQGrE0y9HqY8q4LRq3eKhfel6tHEBxASuSu2vZmJlYz
dVWRaYesLoPEKfaOqT0wNj8ky/R4YnpVyw16uX0uJiJ/aydQc0ziTd1sQo8DbhNlKojsedwl5uC/
uqOPhaoFpNJ08EIyfHk6PirourdRM1Tbxiipq5MYm5KzRsz+WJrUBnkiMZMO4REm9OLVMKtNM8A7
G0PD2MROSmw0LhM5flBJnW+ywtCPkUy2aYhDj2GdfjNjOA/zep1rXs1yo27aMn6kfxtTsNKdzHHO
zqUTVGa6nSLWqyFEy9WoF0CrkEAnLZid+q5I5hXq+idXc06OFaa7UZAWV1ro7QXYL7MfIGwo/yUX
IL0yW6idRap1EWXnVLNzxJtM95PSTGCoNduiwuar99G5tcWbkcH80nvH2yLr1C9aScxuadoXt+V8
73fi4jiSymt+akx9g8fvXovTV34p6DeQdr5zkbN7aOvuIOOP0YKj0PGV5q5NlWLZa1EaV0NPYeOG
QPZxwor4KXeil6xKDmNfR/j1E/pD3nU0hkiSLVyduRGBDYynlVTF0Rs/qlgP3Lbcm1ZylyUEE6jo
mSyDz6U5EFVN4o9BgATS2ddQCWbXb8JUAR0RmgkvzmJQJXDYFXjP7c8DaUEhkVZggfo6wEJPLVRh
f3VFdjv4dXEOPT18K3PVBuk0ZrumiiBhiSnFvybKj139EPolKoAYSglGwoaEsSbaR7aZMWCfCxz2
3SWOFJMf703igfQVnhqrjZFuLR7aEVvhWKIesZ1HRC57q6+2y07KFlzsqTm/6rGr71t82Z1CGTC6
15qT5+tMZfmpNYDjzGFzZXstnEDXgabXnGtRBGmGKREVy9uIlw5PPG4/q8kM0IWDKnc0iaFnRhUe
8iIutujaP4oyPhQ4f1eGw9Y+IgyQiXNOw2lbVw+tsF7GnKGxThG990htgFQ5yZ5WkizXynYpGWuT
687b7ktstNXUnKwOEmSq9vRqb7RaU0gcLALSUL7EpkdoySx6EAn9agyhSxbTPXCkMTAsdZ0SehIN
ImgdRbI0nbCy1s64qsqIk4HpU1z3zQHk4V6bo53C38h57UsdUqe2o2UETWUMCMkIIOFAhGhP2fh2
R4yz8knvCowBTnxPX9yjVR1qG8ttrp0RTimzubZ1vzaeS+mrHqbQMZhTzVdWfLIRDBgNvBU350Bi
xocoH9+wGb/KWFvNfUt/TTVXDNtwdctjL2CQSjQSLjEGHDeXOeJ9XDqHLB6DUZ/Onfc8gksprtzQ
wDx7n42k1XJCTI38Jday+4hyv1PpviBl123UJRaZ96kbqmo3cprYKIfbuGk4NZZqXMih7gtkR7H5
15wb7MUO+Ncj+SfE1V8Jhv9F7fPtN/wxOVu4Zb7t2GiLmeB8PziAgXdceO2guPHBIEj74+DAQH5J
t0Z7bRDA/FOKNaL9ZR6PcNdhng9X958M5DlzvN/F4aWjlMOvRkoS5fO7wY/nsS5ZCQ4YsgiMdTMu
KLDFHv1JIwPLKA5m1ftrtWDEZKIdhCivBg2JjVX6JjIQ+6xFNrA+uztVI+rdrGw2Sdi91uN8wcx7
iceBDj8gIN05Rln13BJuurItlgknTJ+6oTu5U0xSaKGejcG7HcEk4bQO8sZXnMUppYRmPGQkwjNh
TjfhDOHWT1kycumefdhcuHz1M25SHDNufVOmfb4Oc9nR4XZ3E6KecoKyMicm7jCij6C5kYMEMaE0
ryr/0id2uWmrLD/7tgYvMUdZDv+R5SozKcfuJfE7Zgy2DWItu62noUTK2dkxJYOTuo9dgMSRYZAN
CfwXmG8DlVJrX6QzPxQ1pFshtYszj4HUkm4voriEbhjTTZ3Yl6mX2rWlVQ/MQNJVYrTuzhri19Bf
jlPa84CyjhtjXNUEUO9QUoybkmtJr/++dKNLJwmpKLzu1liEd9yqKHMcbechYQK0HCCCtY8wzvaT
X97GA7S1wrFe89ncOCLe00G+9gm5x8Onf5CT9lhmA1N2Q5rbunCRvhIwV7WAOqYhjpagaWMVxtO+
L4d18c03bvT71hhuesSCK8a/j6r2N5HLd6oDdZ6y9DCh/VmrVNn41uPnQsF/VeLSegioADi89V2/
tzWCkqSIg8TmCCHmnZcKpkjpyUrdTbSMIobWey5DOW81ylKa29bWaq07LSUh2/AZz8XgvIAPFA9J
lPdrKyQenG8bT3d6Q5bTC8SvrwTPWoG+ZItDJInjuICH6gVpnWcIzknt6Ig4Mrr8qZTYGueEO2TK
tGNVJtdz9TmxuH3aXVTFe1oasGbmpxA7Pml22FcVRv3a2rgVLFI5bswx3WrjcEU4Lw36E/kg4a5L
tU+lHNb0qR6NXF2SXJy6+qSi/iJr506beBO2OoaMdDXsZj4FJnqLcKX7AYDsFV6zW6MTgQBAUFcE
NMyQQ62EIry6HzrCtKx0lznlx5ZWOlHiya5Lhn1Oc5cqhp2PaOkFD+1AN9PjvfTtJy2fIDlMMG50
hJL5R6Bm86x/rsLkgQPpue3pAkTRDhDaduAQHgFVMaLsQ21wmrLf+vycVLSBGQyL0A7GRFx6YsP0
8FjV+R5VUU1nQLdPIxDsQBYbVdrXgwHeZHkipUkvWfQXAqpquNSl/zAlV3TozBPB8Jtu0AJ6doVH
sx/6J8MXgKC4iHtZ7SKaKuyipVwxSgMH0hUHfUL/+j8tYUsisQkwk2EZOLwzUEKIAoW7+x/WYpFW
Fd60UMCsYXHoEsG83v2td/tvaO4tOM5fbnFF+/lXgrPlx78XxvTultQNNjCsFYvd4Y/CmJbfMuZ3
4Cai9vi+v6EMcRbjB3IGFoifDJ78FTJ54je/R/f9k/3N+3ORikUaXbdFBxpjxHtdQ5t7KrSKCuCG
IdTrYFfRHAitodNGBLwdT2sqegwCaaPidFVpSGtXjVALv3qImfYNnfwwGzkj6k4mo7vSZ3EZ8nav
oTryCzcI6S+njQzaSGABSK/h4e8Hc/roNyNlF8mlyCcT5Nda660bzT2EsjyEw+NIOFArvJuxSSPw
gyHvJZaiMTZz2DPQrbL6wLNe2vTWOCAAC+H9iDbwdADueCs6NQOh0uj6KCOZ+l05GG26Kkbfb9do
d9yaMisc6ptJ13w4kYryxx1DDvTKm40vWpiIU54qfwfgpj0mVevfqzZjE5FVR0SJST7nqvWyGECx
062bPjm7g15cmbM+bGgutFep6sqdR0zbvUgj8NQgC6oVwX8891YnjFsvM28TUyQBHp9rvSmhHOfb
Om2St7TumGOX02c7Gv8uVHXp0v5ggEF0j7IQcC1dFVxpmNN+7uLq1YIqKqiWVfe5dZND6VtPdS4u
GYyif8/ZdqH3/upsO8Wl/EV6OA7T708+NsCl70PDCe3XbwKv3598XICowRCf4rcwUBP9oQmzOb5i
sfjG1zXdnyRhPJ7LD9HuJzfinwV24lz96V4QOECYECIxQ20Kg3QZZfzY0Z+cWk+EwbipsyZzl/lK
O0qt+v0/3/6XIk/beI/AVZttCkfsyuyndD8bDMlDbmLcZ0BYi055+6LpuqM1cZBTdd8EY+9EG/g6
oHvxLImH1h+fdL2HDzgW89FxWu+oIQ46oKM6ppUzXRxo4z98J/8P/dSfORe494hTM+i7AWVgfvLz
x7PGWgMJ7vLxapvhvdQeOOoEcxjqiIpsgscM60pG8jQ4WgiVLzn8+vW/DUR+eNS4vD+//jv5VmRI
rkTigzRklr0uWEtp7cX1LjTE1VxCzxrgXM312G8bu7qygNzPTm/utNknIKExOAgUyA1i7WC+zKl+
qkrvS27IV0j18Tr1ehhmNXEY0I/MTVF+6RhJF51e/fYU/6Xkbamvflwwlk/BhJdtS/iChNj3jrlh
oEtpjXyKQoXl2qphNKmWIIC+PLuhHMAkh97RF9UTUHM8E4MfDEr3jm0IKvfXF/TPGV7f3go12KLw
wwy5vNUfJlCDVXeemaQ9iBTSSg2vkkFW2Zx262v0By8d+VXVAOyLQ+q6i+VtLJud350Nf5ONY3Jt
AoT8m3f0ri787eLQz16MvnBMvHfviGGeWxIMjyAQKtc20pIzXKkAMBQqHQ6SETwlrbG6i8+aP00m
5VGuPs3JSOwBaqqdiDV/XfbNtEGNwCF4Gn6bS/zlt/dutV/eH91My8EFD/HlT6lnrtEqJHG8v0oL
402k8FjYOUXYoOg863Pxd+ngSwv93S3vLNNl2BPsLrzmz99QLJPG0pjUb8xc22PYWIlErTjE0PWz
TsojK0FHl8dQZ/47P+k3uOmvXvrd02anST7kUYK2ziJw1Qy5qKGFhigqQII2ekznLrKnw2w3G+iI
b2nWfQmHYyX7Rz+rxbbKqIdd4ygjc8k0dMF1Rjurscybxi1u8/E16WuDuNJ5+O0B+zecj79tTb/Y
Jr92iyvjr4ff337++/Cbzg9zGRNBybfT7vcDskWuIAdTyA060lsCK78fkG33PwyUgDlwesWH/q03
9F/xtAuO3+TIjb+Q/DaaRP/kgMx28fONzRNuY4dcDMuGbmG1f3d3dZVu9gUK17UlwwmYJ62gMJb7
SpTkRev1Ky78g5hDMiJqM73yW+PWbEPr4NUph80EWZIxGljg2nprg8SFFrtzicBJte5kzGLbkjaS
Lm3hRrQIAUlUy51nHp07pwVzXdDKyfT52WrSl8QevoLJMlcY2KJV1SOSrSrsT/UkvBVWrA9JFFZU
xw0MP39kUJ0/F4IxfJikK+lF/Gx/vVBHwXpeaQnUCFWeLP9ZU9kX1XYbhzkSdPk66Kd6r4UMlOIK
157RrScq60QNZ2UgN5vH+pj6Nukp2gKqC5HpSlE8Szvb6c5Ad0pZ2hGD4tcmFy96yppMR7vcVwsX
0cMHNjvludFAio7WISwXfYAp9tXAemErZ2VHpEb5VCErLU+clWii9GR6FYnPKa73iUF85fe7bDYu
Usc1V5tHYFIIGKseczaVQbLg/SPlkokHS96G0NoU+inXzM+k/GarWepL63xivuZuAboT/CER3031
Sz1i5W86T/uqFdmD1JELcMq/UhNDeanGQMvmNmgBIQI/xrdXyX0bT/VqCs3HgbPctjRvJg0Qq2bP
N9F8wh29grSUCPJkmggqjmy1epPhC8RXlxwjsw7KqDpmdFysmTjDcd5BTb0q/AkwbHyMARLHs0tR
L629n3bbMSVqx8epKOx6NzCLHypa3lmPmB/wQ6GLESaimAPcJO1Vt/AJRi8UO3RbHjJX/VobxlWE
fiPOomsnZU4XjcdRmURETLy5gQGdN/CHHPQn291dN9ePJi7D2DV2yTBuSRQGuC/Gp4wcpDLFUm7W
NYRBRgMCJQjXf/SJ+R4xzk7dM1hmLoQzPEfkQRSDFTB1WSMafDC68eMw9BwbdeZHJfdiXqEtLrMn
2Qx3Xl1+qqSitJrNgB4iO2bSvmRmiHq2lF8rx9v3zNo2hR+JoMqK59kHOFExA1s100lxl1sJWgQn
c5mmDQj/aEohP5TgVqMvIq3vPQ1QLNEFTBWrc2EXUYD6Ezakk6KbrqBGZhj9pHT0DYbRS5uPzJmm
fZmJ+DhqDFJncUgTBWWovzKq4brqhq/dzCLQ4qZf6xOxO1iVxcY2srt4Gm/nuNg3HKVX/eAAv2vy
a60lWiunJAUMqYivzq5E7N+ggry37A+2pg6ZoUhn93YeGmhKiq3bilOS5+c6YzyadFa1sZMFtaSe
POpcGU8tAabFWlfFB682nh1tKIJwQLyI/Js5p1ZM13aqX7JxgCr3eeFkt51z5c1Q+MuQUC1pgZDM
EiClXqHZe9pCn8OcjbMxU3nW2hJKTarOHeZQDhmEg6b0Bnxva/V0s7PwkFjaJ7OKSWvommulMwaj
U7+yquRoE08eAwanCWnuXfK+oc2eqzzctCMpay0d85HArtgymp0l9WaN2n24QdfurqtyuErC9KLX
8BeK9ChQ2WPvIBQo8a7jynQOshvvtYXmNiDT5DtHiFO7KGYTNzo6mVjbmb2dXRtlThEdrAkVeFJi
PQPH6kJ+smD5h8zyBLSXnWe0xaFeVhAr9+5Mf/jqhe6901rHMemPRlde18Djtj6Rcmaubl3k/ny8
tF1R94M4tqqAAFeAEdYS9Z480GEUh4iwuCHUmGAP/clq+qupIb/PK+dz5yNpDfsx4Di9Lu15WDXt
7AJi0JuDJG2dVfCYyRbLbhX43DJll7KMz0m0q3M6w2FsH1TWvnj+NL5OuV7cY+HjX2Ef5hvtrxMY
sJJIzh1nu/mgZcl8wtDH85oUXMFiF7rq0oKWrqx853CDGdivm9bYukZOIEW9pYWsUPXY92kRH0Mr
XXQA7tOcJ/4aQBkRCp2LcNy3jrPejEAfcQHH6uhDGQ49K0XHZByU3T56ciI1IkdHXp0bOL+4yIOo
ss6aR1JU56Detm/arv1k0DPy5nTvpf42JfNPr8edGQ47N7G5qTGBS515S9GTFBFFrnZso7G61YoZ
IUM9LM3oQK+zjd/lWymSfeEON7Q2jgyZ1kLr9vxrFQgjpnvq6g6pg85no0eSlE7mttXrRzi7+ymx
P6VCHaehZcpONmIMvDYfcWTL5K4jQcII8wCfw8YkPg9L+n0vs0XonqxHkdyEobxNXW03KutjUet7
uwMA0BNeoRIqpA7SFw2+nW7069m2T0U0P0cxanS7g02gbzjVbOSgH9GeBGxYKOn7U27lG+Tbl7p0
t10obrRIsVmlbB4eBsA09t7aIuy+RImpr10nPca2fheNkIvLke538uwbfORuOrm81kxHuIqnG6bq
65ZsKJI3NJ3QluLFrCfoAYmJqAL4rlVZH0lFWeMhRDI8kvdt46TAA3Aqcv8Aw38bCvFkmzkzbHOH
H+SiICH3KSE1iaFvMxmGFDbJo5nLtWuFj5PRPY0lClmVkuc9GNUmiowPU0dwpFt/ldkMNafv6CV8
6jmJwX0WW0/J8vJ/2Tuz5LqxLMtOpSy/HTL0uDDLrI+H17HvJZE/MIqk0F70/XfVFGoEkVOoCfjE
aoGSu5OPdLL0Ic+I8gqLcDMPSsQDHnBx7jl7r11nhblFfx4sK0EQiUolE4rkYnSKYxCZX/o0vfRL
83jSHJDjkSsYCRREy1mps5cw9WjtOkP5Mi9d9ngwdRg8sxh4AuBRT3EzlrtEudPyfj9z+smrCrjd
GnPnt7eEcyH4ZBtCoYivgGKRt6GGAGpXXTu4HUYpXVM8Pd1D+IHFdQvy89u+8/+5PQNNsKyJmnHv
/j/+DewaBCeK9z/fMBzcpvK2+m/seGkZvfp3v28WKO4hET7rmX/vqVkfDAMtOk5LHIBzU+2PzcIM
3QIgBU0JlO3zzYL9QQOwaMCFY4ehEsz7I5uFHZkZe+55nwCd15h/3SPt92mXwpVtlueZQOjQRc4S
axRNnoHW7xRVci1UFVaBz4zHJnX59MnVeqXj9XK3z5FBRLLzsegOPtrKn/RHatn0bSpmiiuM6pWF
kGO/AKrIPejU7BBE806Ha+de/3am6OhobXLpyDB8vtvHw5CMCHuZolUq4IU6Ddad0Nvj2qq+w6L/
tJHx6qFsNuBokOm0uDutykgiODIyXqhBB4Uk9yexVkoyZfOs0vffvoovexiMW2jJ0pmdeaqzhvHp
9xfImFuM7LKl8KW7VIPEouomCtXqXPfOpue26rTQxOFDoaJUVvZOl+u1M2WmbCCCQHCN6uD54ctw
ZN/hByn5tRo5aa3ir+uCDRHd0vadM33tftGwfahIGzhnc74ST+6XyUGuJy2kwpPRqcvMr4qLlC0S
l7fKthrers3bV3Z+2p8ujo83jEZKDuhTpl3oOZ4fMBrlBA4GywGb3eomztgYQo+p1yPz1ZUvwmCT
Az3e5MCk9hKD2nSoWu2UYHpnPYqWwXw+iHfu4Z2N/YuPNH8dT66B0WqI5xM+EqlaxT7aOTZlhZ6t
NaZc7LoZscdhXHpvX4jXlgi09AhddFYLx9xpGwptGJtOn9IlzXfjYMoY2mrJXLTUKCmqrL1N3Ezb
b4EJvHPg124u3ZqnPw4kVSiUz88W1i9W4WjeDjVTsB1bOV7FKtYmFrThnfv4tZuLqEPG2ZjNZxPC
80OFCO6zQkXfaOvamShpVChtmh/kHaKMqVX9d5S2r50ZRgeN9RZbCz6K54fjyg0mXcUZsC0jb6on
ZdUPWYqY0KnWb397rwwWVC4eQZomjjQmujunlukFTlmVxSgcbUbtOURvoQ/1oUbHZOmm8rwsK2Vj
FMlMj6EUCPVquHrnM7yc3fAZYH1ZfA76zrv8PJuwr8bpLRbESdGQYcboUuge7YnRRiI5gRBnnD8d
OJH41JVhXkGEtm12g9Z7A8XXHiDKHNPiiYaFqe747kcfsq0tm4QhUuzutXroLE2TxnKZZreaCIxl
ken6O7fxvE48KbIeH1re0uBWZrAZRqbnX3YR6bILipFjRr61JP66PcNQKI7fucavHgZoAl80QDTe
Ps8PQ2jTOIQ1kkUjTZS1qkQCphLfrBgHf8079oYJjb4ikbJb4/SrPmJsmCvVkf1YohvrAhbZV00h
YOOdzzXfXy9OH2woWV+Mcqk3n38usqiNLKlkuuyQKHOLxc55XhQPCUzDrUlK4Gqok2CbKnMSWOaz
w7fkF3RSzb7Bpm07wIm9LCW9vYpphKcw4z6OhfD3g045MtgtvgNmeG0hsGffENJ7clB2X2hNSwg2
lFrEBbxZUSW5JFKGbbzsVRww8Neidy7PaysB787ZMCXmAIV58X2yokf0boJG4XhWjE9ejC5G7dKO
16Fbpe+sBK+dmoOgAyo24HfIP88PFVeDU6PspuCaE+LdXNgXaeHXW9AH46onBe2dO/LlqbF44yEw
iJ8DRrwbuWqb1SyDIBilG/rzoKpJEVFj+GS+Xb5TSr52JDbYnBSFJKYN4/mZpZ2TV65Z08CIixbB
O8uGo6vdWlYYE96+nR9djc9vZwp1/gv8ZC4NdpdTt85Mgr1kstS7qT7QTZPMMpKX1krW3plJJo7M
NkIu3uTanRyV8pBlHhuClTubfqDPULtttE60wdyz7QmJdJ7h40KtR0Y2NoYgcjPMSuV7lNRXQM58
ZIb28zLMfH93LpqqimNCCUuWfZcgRqcbvPCrIN0LfPTTlutDJRpx+vs2osXUqs2tFjjpMV5y64JQ
dtTyPIsoFcEHuBoJosKV49oZauOgE4r6zn36co3msyLvseH2C1jBO99mqweyarqYhayz72hRRyuw
Is5hS1YwfQ2GlLK1jIu3v9aXz4aOlBeIFlBtdAa73mAwCoYpSa9bmr2WHmMIT9ZEhqpHalGFvCu6
H3/sOR6JKMwdWWTcXZrk1LeBga8woW72mbIITBtuXpItWFXtOyvMq6fG0jsXGpBgZlD00xWmrsPG
aiF0LxHC54suoXfZULcvS75X4vUI3Hn7Ur72MM6vV/yd+E3Z1j4/XhXZrU4sCg9jZp2EAtkoFUi2
RgcwvXOk186Mzc98iyBWe/FiHbPIQMDLmaV2dCOog9m20holTi+qL5r03XfDa2c2j4l1w2BjDgbp
+ZmZ+EkUJydwytZKFJWOUp90pS72I6O4e/saskfkd+0uM7BO2aY+Pgm7D4HIa9ON25ioSHST0aJO
DR3nammjGtY7DSvMiGkf5oTom3u9CgEoalzzTZKO00GQyuzSqBtV4mUU8U1A6O6IUtoqMCK0VuBF
vm12i6GX9gkJzTka6MBE/uoKQKMM1SwNyJ+FqlsL45bQWZamYul3MjxVlNIY99wygOHVirK6IXOL
4OaAd8AVI6sMjJev99fMO0YFbMyQ3atqPdnbMJ2xD5oKJiJRpPgMyKJSFqFbB/Moh1ECXfjxggBw
oqrBaaxC0WSJNyqNezdxRhcDBo6CjMDMvmZhJV9PVUz3Kgk6H8cMmVjLxE8Il5WOfhiGogeNKBC8
mbjCEvLVlO7IrHw9Xrp8U9my6gOyJkfHD05aLQt1b2hK1kOW+iDe1LExoP9rMQzy910iZyDQqMkq
l6K+h4Ggjisc68VxhsGlWhqRRu7VBOBgqYIK2kAZ7z5XFNRkZFmKqizdOo/XlVSU1OMNZRprvQde
mTXp+EDSVjgg6xHN5ejCdDkIWLpPlalkQGq0EznhgqQ9jwFg+9VI2wz3kWWRD52bvWcZfA9XjhGg
5HWzRiEgIqt6HDFJbCgLaaUnTihivDaRY5/VTEUuAtCxKO7r0C1XVsJ3siCdFc3kVEHaIN47JibT
NUqsYnXdBOddXAfHg5Wd6XVvWXt+OUKwzJBSxisZNN0h0n1ikybgz8h04db1XhcN9rCaJjL/Fn0T
p9kqK21Om4lJ1zLqSEgwy+oh+6y2AUnkUCOVTRg3jJEVgn8OxyDWPlP4TLbXaoly4Apsg3MwRrXu
0qQSCyG6fDU0SgRAozHohpphV54lqQyvi6IkwbSyIqaNWaG5yboU5XieO7PoWpv06mZstHwpS6XY
742JmBlV4YVrTw940YmNyWhpL/RyCgta71mAj2mU7qdm8sVl67TcuYkcJrZpShnfSCdFdJnZZNot
4oQB5dZhfDyxpJYMpvzKJ72ukhh8Qyq4CtvbHI4WGx2gvgzHYptSJ6wUQNcB10QqyZ4tleqyDAQG
nyJQeMRykTK0iLVS4dZu8SEwD4N/5dht6LHPU2/Grm+/ZiY97KUWaWyPwQBqJnrrKb+zU03iSahs
gwUqDSYIe3mMESiJB1FzpZ0WHEWWNgdRC1pnWQ7RqC3qKrVuCxsVaCkLYltDtzgLg4boehcWDk1/
QYq7FhNSyhjylpm93HS6zFZar9lU71PqsA4l2m3D1Uy9AYgTnvLOcI78MuCPjWB+N6MepJbXS4Ot
tT7Y6kWdq1g+Rc11Wzr+oK7tWlW/+hFyMd/vw2M7NefZvUgZxSdktN+M/SQKEh0laMmsiHjEdNlw
i1QddC/Lr8jRNcYWoflUOFeJa2NXw1877YUNgzxu8HrdScNXCZ4di/MCLvNnugv2x3LOv861HJZ7
ntCeE/k8FNdEN13LHAXyqgLhW2cG/2dHOfQVRmp4ZTC9+jRMLvGNKU/eWVWG7gMGF8Ndt/nSH5l+
AUtUifks0VHZXq7Y6vVg1MyIkACWMwYnZCZvYknyElV3WbFiku3E7MYboBE3KwXjx5xhqL1HhXvt
JUbgMm9nW8Dw222qEIbjWAByYwiLfgfehq/QSjAKtFTMq7ffYu8daqeQy7BbZGHDoVQD02megn1J
GhypiWF/z/7+047ra69L+o/urBtTARHuvJoHdnNawBtz5p4MB6lKkmce8ID4JPnu90GUHBaFaS2d
zE5IAcJy9PaZvlKJkCJBF5Yu4RzKsrOLC1CuqOxz5+FzfO/7mb7GmeOsorSGcuyr3/mVf3q2L7f6
9MSo53Ga0ztHqPu8EPFxN88FQoQXqqzXdWgPp06YWu98fbscG4rh+TAzQX22q72odypXl2ZYcpjU
9YnlyhVIwXnoHkViHkk7ESNpEQ+rhtedB//Y3htCBVZRPVU/vr+bI2g0SIAMDIjweH6+A6AgPokx
37NDhYMW0LEdhg4TOyd456RfuWfRb2GBxyQw6593uiiYVJMgaWb78wzUwxdKvzfrE6AWUr6zlXyl
waxzPu485aGatKydytwIEwlCWnCs3ldZYCvtro+nnO3OqJz7kdQ8kYpiJUIzXIaDq2KdYWBupLS6
sxYTHPVbe/v2jfzK3osqggkJuyCak7s9AlP4TFQVcoLbWFup1NGH2pT6R9Joqd/y8aZXA7F++5Cv
NCjBU1LrYprkIaIN8vzbxeid23IiftvN1Ou6aBaGU1bgsod8qU/wZh3FQXgRVaSkg71e5Yk7bd/+
CC8fX4O8JI3VA+eK9WI3NidaFtSmEfgPVAtRXXYr23BgoeVZ7bkaQJW3j/fyJmOmB1/CZvTFvmxm
5zzdkhl+MGo9BLhlkQplWUZ6vnU1m8n9FCqbHz8UMmjuMiLRLLG7VLTJgLWdh2U5NL1BCYRwyLfq
eOXCGnxnEXy5KpEbNpOqOS3meXNg3NOzgos/xsikgiWtJGU95Ya56TPglm+fkJifimc7Iwy2WGSY
N836S16Ozw9TJHFsjQDLvJbppLLnoHvZKx2LnOKsraCq+USY4GbvmVAIP1CB6ZR6M2yCWljUmjQ3
IGUZ4+RpiRmv8hj5JPbMNvbXTmho8TrtG/oyY5UWn/Q8pGjCX62HC4EZ/ghpBIDjRIa51+pOdBBU
qAUSW5lQB0jUCBRO7lVZ6NSoNBlQJvi9cE5j1C2XUzuR16Y60onXPrHEJw5Yi8Oe7kmwzHN6IUg4
wmpaTrmvbpnWzti0vCSLUROFhejNVwQPvNJaLH28vlPsetN0JN2WMOAIw+rVUPRjtEbBFRfgayZl
2FhEn25kklITJflEigNAbmonI9aKGkb14D/k0US/d2hronYHphznjVKK9sBF7CfXrgBdoALSUhZN
YkVfTFK5HSBbhbpmGxqYnoORda+sCFVaGgFpzLYqbc2rrJqDjE6LhtkfBey7cQz9eqMlcfe5UCBi
Fm30PSnnhyQGR9Ed+Pn8a/Pv81+7y0FTYFJoHkM//vi3k+Ihu2iqh4fm6LbY/ZPP/mL93x9/HDzk
Myjr2b+sHnUCZy2omfMHIo2/HeT7n/y//eF3tcHlWDz8x7/d3ssoW0Z1Q2RKwzToDyWCNg8q6KJS
Uvy5FuHjr/9ZBfwP+fLbyXOPv+e7LkH/wCwclT2mGv4BA/p3EbMOpoteIf4/5Pj0VfnJb/gbdAmk
WiEY4GU8e4R4yP8QMfPGZDGjN6rNbp8finGcK6YnTznOr3lETx8Q9TJDo90uEjZWt1dlyc6iyjam
bNaB9ZCCt7XyUxNVjdPId9pkFDWvHNKE7TNPyogsfnxdP2nFo2oNs65tbU/P7yNVrN2iJLUiksDW
m2Y6Z9vgXDZwE+smi1eDX93WqnbqVNVRUhmrUQN+hRwYNZtXtuNGtuISEM14QTZJsUbHc15qQ+uN
rX2e1q6xNVuiOoCUHBKo4dUFWljtVB/rpWUlpBGP1wGPT5l/abBSD2QRaf7HIIsfCiauur4efbbd
rasgrG70YzUezqcxSbe9GRlIkYfbHhd3VRleLbWVrtN0tpJt2/qr0b/oKwlN61y21VpJuuOsqq7q
usVzDyW/PG2Uhtdt+dGW7KM69F6xchRIuAH6WRYaSFfdhNlzXp2oQQ9X5C7wHbKArfRT0YHUqtYa
IeMARwOSlKV/EjJWkqjH8kp8jFxn5bbDZt5Qul2+Vg2IfrI7cJ3u1MoHVHAndWQc+V3E+eIshN1X
uOWZ0YqVJbWjNL40Ks6GbpXw7CiIj7KOLsKQGAAqCWia/PNCmO1CxtVNUW867Zyy21OLUXpMzNRF
xno16Vd+E0fLQdCiaMN6hYfUK/DDmyHHTZdpeeFYe4JUl3g4DZMzWJELLcpWxAjUV7nSWHuUwcPa
7kN9ZfXKrdDSGNd8O0LlnGDTlO2l2RfRGvG3vKR6kzjStWhh6zX59RaX6aZJD0XE6wepV7+fIxOc
sHuQEpHeGVm6z4iJ9xEQsZQpoX2t0p0PzI0kTsbRgwOJVLmJGO81JBJgTAPOY0NSjqYlsv1PIIDg
2oVHOggm0z3Xwqu8gAVDa6ezV7HFQq5tCPf0+vrBpVpAIW/LRVve2x3sZvo8iyC3+fqmFV0+3KjB
Eja8FwiChvLIqztGxoWD87tYtUazbTALGa17UlEnL9yWjBeBWR3l3UYDg4SmRx6VstUvNEvZb9oK
Haamf4pFpH/uOsE9VenrMC0VbETpiN8gLmDDDuOqMGc6T2QelFH8OYiNz4lIDpXOOI7rctyoTtMD
ga+MDe+Zba31B6VDba4F97GZ2kQ8yG2FOTAt8pVvKPoadpanpV+lVi3y6dSKx/MQ30IpBh3DugIt
sitjHV3TXqhknjVx69SkRSj+YRJYByXvtLhNN0mHl1c5F5W9nGHOsF32lDxbGk63MrRPihU8BMlZ
lt6Eqb62ee3Z3FGTai1oIW8mXaycmI6osnRqQsrSYGUSOj60tJ+aDXAFhpnDnhDaeaWP/UXbTA4e
oKby+jizl001YYwYjyQi3kjQLCUYEfJVnOK2MwHnoNgfWZ54hEPUnTZYQzaLq0AQqMx5OMFeRPCa
2lWH1qR66N+XVXUqrBPUaHSB6k9FxGXKj9QOH/EE5MMObq2a/qD/Fa6FwHfgakds6daMjFAmr6DR
UtwAEc4ohX6JOslYVuooirjyFM6LIsDqgFu/TXzvF2T5kR8h4/Km7sEsDjraY24Y4mlItkaPCEq/
6IP6SFh3UxrvjU2/cJIvWsbeMlj9gu3N0Htl/sv4FKbmIG0OJaRhszVOfgGnPFW8lBwPkEMYU7qw
XlkKyArzRGbt8S/ZOMmOeHVSuuKvptuckPq7KM0aIvaiqSQk7/5bKf9Dlce/ak0xS6jeqin+kT1U
9Ze8Cur3qor5N/1eVaAQojZnD43O7ikbR/+gYm3iP2SoMayZC/c/qgoaGUyJ0fhYkE/mV/NvVYUg
N9rG+EtBgs7sB03EO9tbE/Iuh6CBgPbfZAI+b8yevOKrWhN1n/FGz3ODLiwBggX0me6+GsHIds07
e6/3jrazIYKaJQu6UA6eDh3/iZ9d4us4L8dhnRb9cV6472zAXhQwj2eHZkFjN2vQBnt+dn47hejH
KdLbuX9a92srgnglY3U7K5qf3Aun3yqxp3kP+mOj8FmFhmiY+PZ5VkvLC2Xe86NphdnGRFDZSDra
4AuBIZA4m8HLaC4snA6/hJmb5oJV7cSd+6BVYM06/nhdTxYBeWZ7OA3Yf7ISUA2TgousGo4jG/1x
aKwSDBHbVrQPA54JpU8FqHJ0TJsk6/SFXljKJ3CigPUiuUma8LifyhMFCoqqTmu1DzZpm5h7UGUQ
unTmZ2njgWPzcdSX5r0PHDylkS4jsnQoIbpNmxX1R52hHt1b1NlqfGVm0Y3bEOQAPF3f6CGp3JMa
lAdurETKIouS+JR+b3ZoJqa5ccykvLPbctjWZog1oQhKTayhxqnEh8hI3OB4asggt9y6WxW98DAL
H9iV87GQjGtgLDmG8nlshNd1JsJynOZB2tD4MHBFWLCylanY+gFNrwbsTW9uCB7DoNSQEjYkl3FE
j9hI5dGQGhiF6N54iGm+aK1Y2pV6VokvZhlDmSutM8ftWy9zlBDH9j1zteWcilBN8Y3jGym2GOL0
0sY5tyvwaGzdDGpM/dSIQT45zYXZpScu0XNRwXSpEOx+Kyn2OpxifUGtpBi5CYKokZdFT+XX+EV0
FlofNYRnXGmoamRDf+LR4/uo2c3Oc7nwyI7SkcbiBOq8jE0cYknjuQnuH1VjTFJkh7YD/iwt9oa+
w61l7admx9wPIqodOMFx1qdHRlC1mC/4jTIOcjIRAak7NTvuoa80D8tPtCD04xRnr8R0hrxd07to
T8hwOoiUz2UZbLN+DynUUTHYwC4a7lYFD0XlkDRh4PNzOsZr7NhDqp2aCI0YX0+mhZ/TcVy13bDu
RXdnT1eIdiovI1zXxRuXd+7CjfD2yGIb2BHRsBJOYYZR0nL34vqGLutxUOWXDtWyWekfxwJ/v+Pj
Q4pWQ+QcOoX9sbM6WMPtwndwjCQwdAKf4UVgnrqS+I+e0phuwyIjZkDNtE/mpBxi8XgoYv0AmA7h
u9OmVrJT+v+rQquO0iYooCTWNPDi9qRpSKtiUkbwReJfd5nvoavVPTF8MlKNMi9pP7XQojjjeB03
V6k+fImq2CNBOWPyp219uL3HUVPVnjrUhH9ICtgkvMTUEjPyNJCGtEnMgBltV1T7tBGj08os/FNt
4GcujHBNTzamc1I5KL1n5rsj9pNucIB6QuoOB32JsfVEb5nKziTEpohuK7x0i4l8wz29UC8TER9B
LXYBlAHqFRSPZZxx8+a6uXAbYx1DDPGaanb5YxKrTCfeFvn0hQiyDVglwQbNz9Z++V4L8cV+1cH/
AqXEcmmbmtpu9jEeMEQ3wnA8md21bbZy+gcprjiPxWCe23r1rQv2tyg7ZknVm2UHEPKqi5J3q475
F32vOuwPQpstVuC+gejRgvi9l2HR5WDexQ9QojEy4TX1R9Xxpx4LvNoa+iNGZBq9DhWB7g+Ex6Jz
fd5aYJKi0laeTTYzPQX0wvN3JW8eW0NHEC9TQ0LuLKTKhqPNNJJ89KGYPpWNPl38f3XBz1AXGGo+
XSd+X55FbY+68l9YXZDQdN6nIWXc5uqcIpQ17nTRGxbWeU0fm/M+mboWh6Z0PleaIqtFqLMfH1xl
hCyIefPMcabgVNET/RrznPKpstQpWQSdpbOQpmp7w2shq1eVYIn0aqVPvq9afzq33Fkk58eAh+AP
s9FOQfwXmo12jvzTzUY7pfjPNBvt7Gl+ptlo56z+arPRzir6M81G89buyUbx55uNdmbB/wxmo50N
3l9jNto56F9nNto58M80G+3cxz/bbLRzZj/VbLTz3PyXmI12Lu9/ldmIttfzReQvMRsxS3y6cP0s
s9HONf5nMRvNlMKnp/9PbjbauUF+utlo5+n8iWYje+cG+elmo50C7yeajRiOP73FfqbZ6NGM9KQM
+RcxG+3cZn+F2ehv0UiZ2wh/3kj59X/KX/8zfbeJMv+S30c3WBCRitmmA9QYPd7vTRT9g4lGEZUI
tjc6LLN97LcmijsHgqsIJvBqMQuYV9w/RjcOv4k/joSEPh4/+pEmykt9xtxXA/5v4WLDFAMk79mD
h+LR8aVaIAwA5FqhsJUOatCkK+kBa9Oa6Pj7yZI01yP9S0jTExa0btOKrL9It5+xFv3BiIrzhDAE
coTsaVxJf4oXE7iuyzDtPlU4zBmbpPaqa/xFPwwZ8Rv65YhOZou2ALxaoq3qLLhuff8Qj9E6KoK7
vi6UVUIu77KtgvZqZgN4fi2OfalvirBd2wNMahdrn6zCa9LGmLT7KnEmzOu7REXtHYwTlKrbUs+Y
g4xpekKug3kSuJxRjo75iIBbgjbzkgRr5WvYMtk0rcLTO+tS0yqmnz64KxAv9OUHcR2b2kdyqUn7
LgpQd80MfwrKdZw3D4EEJDemjP3t2l/30XCQFVax6mprxfBgW3fFRqvrbWs7J6FxbNjuF0JbL4Yx
y71KzQjAs2tyhIdV6ob5PoqucH8IDeckTcxjxHjJosXUuBdr1jpqGnC76W0akyIBWPWhcK3PQars
aZExQ9AOGLaszX5EtDcx3gC3lLWX+AGPYx0KXtGTmpKnR4qEeYdDUtkEsoFQ5jBZ75zsHmfJx6Yq
+J5yg5S48dSxqsvGGYl/Uw2yjQlGGIV6RHCF75VMdOpQIRDCis9tB+5gNiInqYzDJJf3aud/6sTM
/wk/S805GqxyW8GgXqGn2ChJqHpVN6irbGCq0JnFre+rxzSBv/i6PPd9edAWNRIK37gLDWwWfjCQ
LySBnmmJdT2aFj4h2GgeabgkUJnVUgtIeZnEWToSLzwC5pSIe70mnuQhZC5rY+JoIqxAwNBYkJOn
4GV5fPr/DisdlKI3V7r/kXb3twS4vLfYPf6e74ud+QG0B3wWLBwW6BS6Jt+hPDoszlkwO0NpXLAJ
rILf1zpb/8BiZs40a0Rz9PNZBr+vdbb2QUVCp88mfySpcybLj6x1j37cZ8NVeC62DvlcA78/ewCf
r3V1rkO+jdN0qSCvtD8iu7Kw8/eBOm2lllvRyhal0K7wPZM1Hg4RjPdS8bcSjlhhqYD2sDh5qll1
3KHl/uDjGSvtBoZG5XoTSbgr3cIoqMVuwLC1nxZDU38R0J6HOpylMQzr14zq4vAUPCCiMuaxGW4D
NMoImNoxBT5nmcrWaIruHLyRTYgzJrrmuIrjcdUlEdMkpC/xQicmvD/ITVFjkMZ1Blgxb6zaQ/08
MnFzszbcV01lmFClFqqyZVkTZ46FoqTO/Y2NS1VAG4Hvtc54vLQJnKNrH5b92QzXqdBz5e1J2aE5
ksjQZHqMsV/fV2rkb3Gt3MFl8xHAmaOWYhjEQOoVWtreK60a995kuc6wLsgbh5DaWAl6tlyJnbNC
9KSNk/PiXvtlqqfLKA5qY6HmCtyzOq0dEOMSSJ6Hz7UN1iSoCXTbsr4u7PrULn2rxUfUCtcDx9b6
8E6H0to3k6ktF6qMJwapcoy6hRvqjlwRymskX6Jew6iGOvfGtopcX+A00e8nJzIkJpa2ZMmfUjev
SZl0pbkOggLCTCGcOL9XJzX+Kpo0HRZqWBZg6/yol0TXV/1FEOtC7lexKrNtl1nKbVabBaxKlMDu
uEkSt5Sr2A/c/ji0WlXfKnUMwifLJqPYnxrCzEm7JF+a1B1UN7DP2/jE0mKv19MrNbuudY8cwNUI
IM5WPhsFMjzy5k1eLKtCgdJ4UMVYKudgK2ieS8TSKMs+pWfkf1nZ8WB0M2SP6J17DTAs7wE3NBYE
Vq8HGy7pHrROJeX7dsLjoTM2jgCt1p0hGBp4Q+lReU/S+l6oZ0sMXHyHLP/ZhcknhUHoGtMSlbN1
QPiBgKwoSLxZuI7fZ5u6I1d6KB1Emno22au/zfKKD/2t5fXg1390uNiCh3dUQI+/5vvqanzACjCj
7DGSCN2iC/H76kpmDB4PLBUohFl1f6sjrQ8wIlxAUpSYs3CI6u63OtL6AHzIsni5zgiRWXP8A2vr
oz/gydJKajG2ljlKGjozSt9dwofb6U6t567maU3Vz7N4mKdAaz82dardCGKOoGraLpyKpETsRpQW
jkWQktNnRWniwyhM5X0bJfKakJH2JJlQKi+SlhF7BXT3su0j0/TKXu/3Rh2GOjBGtV+PZYTXdErM
Qx594/MA2/hEqNVGqp3yRUiZ7QM0bKO/zwufce1bd+Sv/+sueah+/d/v3ZDzb/l+Q2ofkCvhGWEf
Ah/nEfD0/Y7UZiw36BUyZRjOPuKtfrsnnQ8ODmC4eOo3yje/7rd7khhYPIVYvYHtADtAHfUD9+TL
2AITMAO5cY+3Jdaindc9elIYKt1geEMX9XuVCA5sJ7yQroBY2iREkPqhWHTWJqrCL4A6boCkOthf
CUF+chlfUXXNW6inz4Y6f47ZCMVThjh5NyGgMHRpp25vAIHqG7DAiNDzbLY7S6/Lq3rlyK9WcK+7
SCjePvBLryFHtmabIcENaGB2N3dFZgkSdCjYnab6Mg4ExvlYAkFNqwR+2jC3B99rhmAVN/3XwugO
Hbtqvq3gfzqdfDmlf/wM87qEL0KIx6LsSbfFVtzRLCC3Yb8n/qdf1qWGCIfq6jBCRFtd6N2nNseo
H6Vi2wVWRXaDc9MUQmDUrh9kiXVtbCgPCmJyTHe8JroI8OqEzFhYYQuhfAI1gC20N9xZIvM9u+pP
P/+rdxF2zd8//07fhaIN3bHC5+d+XWkq9iZC44oF28xwOyYbprqARJv6Qg4xiTrrCokg+UDIxd/+
LnVW9xd30Ww147PQEmDBfV689p0V2Cl1BDIxjAy13Osz9bTsGqKL2xUBZ/d2qMIor4QPpJwLppMu
mprhPnF6A8iCsVkDQiWDCFzUWI8PfTDaS4I7Jq/eAuAAiaxhFnz7M/Mkv/jIsz5jpnECY9qFUcZa
Qu6EygNIQqG1TK0MRVegvgdr5PX2ylG4zTHK0Gl5MRAQnex1uzY8jXcPFhLx4ILD2kZ6Mnx7kP8O
mz1aC0++u9l79d0NdXwrcUp9/PUfVXYr8/fW/vm3/L7Vg6xBbpBOtiYioTmT4fvab3wAjQfyR9ch
sz1aln6vR5wPQGVggP22O/xt4Udp5Lg0tIxZFWT9yKq/s9gC330MWpo1S5ROeMefPya6O+htpyUu
3PeN0xHGm6+mdr8T19q0DUXh+c17lMOd+28+Iuwqe34yyTe0dh1ORai2JnRuQTxvvRraU+K1Vl36
5cnXcfrtbfFUGUzYxfPbnGvNHU5tBaUN0wEv3OcnFtZ5kGek6XrB4EOzdkv2UHaDizA4D2Nlk6jx
pkizI2AkNKvwjkdNq5y7Qa3tR36rb/IEcrJP6nVsu5tSL2KIFQFilsY4Q7P5cQKnAmPcZd9gTZ6a
lNEx7k3gFhVx2K3ffMQluIb+HeKIwJKgExmgN4lEQVt1Xt8kLQ5OUXq2Pp4pfUN2JGD8ADyz6LV9
R05ro2vsdWKHWzgWN3FlLSOt3CItXraTYnhlnVkHXSvvCj1FW6MSrlmoREL6oXo7lvAdcFfeoYr/
nDZgH3QVrLe/xfBlrtpmvMLjmS6kqiBkdepyKXo2n6KpqoMEauLh2ECnTbraXMKp9Vem/9CgTfOs
Xt1jq3k6gj01Q/UwHZKL0Z9uQm08rMPohE3RuSqCgI2301+OMsch6ngWzJQgag6DrrmGbXIbqcRP
pELtFkVTLsieoUcYZJ4o+nBFqM8ao050CCleXwVNRSqe3Q8Lxy0faIZs/P/D3nlk2Y1lWXYu1Q74
ghaNaiTE16YlrYNF0kiIB62BgeQMago5gZhYbTDoEWbmTLPlGU3P6ARdfXx8PAD33XvO2TUtR3N1
XjVyQFvEN8r+tpHjKwnORWZ3u14bjlYzHZaBLWSzoI3WYO85/NMuQ3xrjPFDqOg3Ri7fmkbzaZpj
3R3HaHXCUgSnmEf01vIKdbk3lvJKMaaNnPbXBOEd7cS8GMplowClh189eL00jSRxRN6o17LLJjo8
9Fq609URhgAodh0kO1Yejxof14hZVhtyiK560HWu3kXe0OaBkcTWESl5vk3KyHmOV+67RB+A0A1Y
8CKGCj8PiW+Bic9nhNF4BncmAPl6iiFG085Lk309Orf4YHYpwPlGdvYyAPowjWW3X5n0gqiXeaXU
L+S3SGa9aVZ+PRpcUPZGXeqozutTrwvayfK+jVRXIwvFIPZjKjqvbb7I5B2WVAp9/DUyZZqi9ykh
JuTaeRZQEjLncSp9s6B0kmHtpeUnkc+HBH933zqnRAF1HVXgNayyOKjm+FDp0jeQvuKwLPzXllnt
LEgqnsYW3DW1UUeorpq+AgAw1hI9cGo7D+S2rS6qUtLOaZnzc1pZbN6m41CCWUTQ/tTJkMCBX7tE
MxERlVdQr0UdSBhtKpNXOiVbNLf7zKy8OG5B2l+NusoDod+p1ids1ez/m0thLJumbT21V0jMJ/AT
FfswQxo1Sy9Um8DUlKDqvhhOFmga1acQO/ZoY5gehyU5irVtbZKk6prNJLMWCwPftnVDkPxtZ0/m
MWmRdVvC8Httio+pI30m0E7eTUtZeLLzPXXiR8rAu7I3vnR25xwwUGwcTdpKhnleWtYTQVN0uoyt
XItjnmumC8+U5H/cm0YrfVMM667Mm726WLSUeCTl8na0p/NaKAe5tL+NDgwYS70tmmpvNCI9mE3d
nNkmlkUzz6i84ERanfKdGLNbtTRHV1bN+9iZOYmoxbRkai6wx6uynTddJ10kpQiwOl3JWTm5YrF2
tpNVG130YgMnYtk1JplORjzcoKwGL9HhX69mQp+jSa7opBXaJV6NFBm5dAtAcz8TS+gbU1ECb6vO
pWjFkjD5UDu8h0t6pdQ2SfkS5rXypEU1GUkR/m6shIKm0aTsNOYXizTejYP53OX4uhzQELXJiUwD
KExIr8WwxtmOid/auAPMcBm+NLIdfpaGhdur40oLvb8jYsvNTVYBEGOxAEMou8k1WvMmMqwG8p68
yUg5RsavOBudH2dPmI9xmtRE9rJhzMnrNwpxro+WfidK4u3mgtwv4tl4Z4Q8NBqnP5hzHu3loh4f
x65vA3lRHbLQ8smV5KlCRc4zxnTEycEudG4WVbrXxsgXhbRRLBaUlKqfaA/CVQ+vnLraCGkBT8HL
JyHh24XPdShz83LCFJ/KOtEVzUQeC07QMqXOz/PaX+whvVCG0K+0a/qn9AaKY02Y4tC2R+rdPZ25
W7vC7r8kBaCbcpM1ZI7GWX8d5kt5YZgMYMb4i23BMoSlI88btevN+7/xWu7yuGosb6QT44LvGwKr
WB6tIvOk/kky9ZM2is+LrOX/CC/+K9SWNPtfFDN/qC3//p/P39r47//1seFt/Zx/VpfEUDDdhOtu
GIr6r6Gp/tvqA2CGsIY8kr3BNun3xoLN8GHtRRBdaK9lJxXS7/Wl/Ztso2Dn75NtQafsz7Hg5Td7
sbXkW0e6KN+J0eNwa632Yk+bpHIqJoWQiS5R1KeuH7apJhZ3HLL7SK6u2j4K2K6mlyTpPuEx2oFY
MT1dQK/FP0NPXf7OPOFrRdBGH0a3mbHy0Zs6SPQBLnS4iUIwK3Yunhul3chhfHRa8xIVTrC0zrmI
rAoGY3rmDPZWShWVYIoOXEcuDmEprpIh2iLp76B+pI94yZ6MSd8UAw3woaEJQoyrR/7uZ70B4Gst
7U522k/qMFUuNPqLbGgO9sggo4TDNQMAIWfle0FAWJKqd1MIy1Y0jwSrXokue3DkZdhKqrJbIp6z
Y8NYgZTntldPfbTaz1SqMgV6vStP2UOIz8iXVHNa4SKy65j15I7QbuGDQhVux3vS1lRIJLJvN9Nl
lylu0phbub0jGWGBJmW5HYXCRs0mGOfrVJASIiWZVmyaSA2Udj53SN1wHUeQwpZ3D3I7bcKwDaR6
NHxVme8I1Je9PlQzD9jTXnPKB/KW3NABMA8rqnY+N6r9FUE786C53ZRq6gQ1SY0uAVt3bWpvyaPH
iyPDoG/FfBaBdyCiUDlKYedrduwNU7PLqONMkV73cblV8Ld7TnunLPVXolWocvqOZ4ocEr0wbFq5
2ZVUDOYMo0malxAclt2dFpMr4uKCF3h2KnuTahaoKkKHJexTAiaNwSnmtaM8zqWIiYCTDmkSCvli
0abxB1fNccpdDaqg23RpdJXz2lMKnXe6oCWRYBmPkKaH0JsyGTxZB1POFil/I75uJ9YQ5YjN7Dxc
v1j2uS1hMY+a8iiRPOl1/Iu1XLcAj4fvRDDsafYXwSLpJ9mSHX/p5IMcEtCWAuIiSY4aBoQReDqR
fKNpoWzN2bhsojrescBdin+4sTK/rql6iaxvFe2xltIdELY6li5ICyjOe2FYnkb3wk3H2f+brFXw
frqK4NiZrxpK8ZMYH188l36xyfrFTs5BhkEgP2p6Vf3RynpxWztFkXc1dey6s3L14aoUNk616/cP
svaLXnQDfzw7bOyy7BZlwISrdebls6MnmiK0Ys6Dxxs47Nxn2O2YQK6ky5zf7/2DrU2htwdzQHEx
3CKGCa3J64NpWjrbWsXB2uoyTW7H4tSq9xE/+o/D/BVeXj/26+/off6z+bYC3t8PgPnxIT/fXMxV
GHpqDuOQ1bW2etZ+9kWgWEKWIciOLhWw5XU6/vury/kNiIBF/0PGZ78OcV6+uhia0z0jgo8QKF3+
U3Oaf0S8vFoRtNeZsxPF4kD9ID/+9Yqgw5grncKgt+dVeRWt2/twEGtmdR5+x7NCYG2ufV1C8ZjQ
0D0J1EBuldg7p7GvHYMMM1wyxkGqOudy1NMt46ULlUhiu8NRacnRJ8WMt3qiHBypvMSC6tvT8qSV
5XPWjmf2nM9+lehng734Vbt8smf7WJiO7GrtcoX7FWBf79daSZeB8lbpHMpOQw70iDxwvcaWg4XV
LaeIzQRvvGrZALIieWFSSZ3MP1fR2PpT1VWnykmf7NgQbhsNla/n2hetKbcZTcLA1jCod1UWewBP
4s1imp8Iot4sNZwuAPQ7kM1XIq8Vr5MzBqYze/AGnoM75zYftARlgls0ce4nK0MQkOjR3hb1IR4I
nJmNOWx9qZKX/dxXtu6NTVepfk8HPgrMcckLt+nAnEHCXSwSw+Tx5MjIpybrtlwmy2t5rD50dMlL
p/sqlxYQT9u4TOPpoCM12Cjz92oZPhljkbBLyH1Yx/Oha6EtV9YFaaCbcFYOZaYcEwPSvbSIS7sJ
5ZMzmc2eHopB7xWQ3xKSnCLjBA1bp4I32DFdDo0tlOCzmNGIm6mNTmqHugVOV2xmOrduKAbdLUR9
ZebzmcZA3aqoCHrnWClPi2lcKlG8LcPk0VR4xVYhwaVpUmFzZjumJGwkWRKkdQxje6iaTL+1zLHq
2QFGj6Uw573REfOSTQtiLq28pevAYJuOhJHJ5Wee+Lu8tMggbjZh3Fn84LnjAWihgVIRMpDJeuQP
drEXpaW4VgFWr6a1IKWRfkhIrmTH3HxeTAJRWqkJqHBWanZ2XpTOzhYjlzeGCxaxd+gUcqB7Z6Os
NwCRtXtJm4O2NO4i1WaNSN86OHNFnD1qMQNGLQycLt1HcC4GVWhoHPJzHQGXSbBZp6rnykqXzCqx
G+v6vNKjY5sn33VBPZRxGTos9POS3hZ5dJuXxqfJyA+trJ4XSoQnPi5zv+iAvZHO6Cm9ftAkhf1K
txxkMRREUdtnoxEhzFsWzNlkvO5aa9hWuVZckolucMOQe+WODqHPli096I6k7tg6EWeWBh1+fcza
92UX73VB3waS9rqLyy9hyx5TpVU8Ys0UlfCQouYiNt3TqIKerJtS2dRJGAGxHhja6Etkmy4BimBu
4xKSnLMjHZmrNGB5ts8nmv50H/JLjViIYNH0e7JuR9eKROEKMRIIU/c+XVPbD6UJ9mCVBrrUB5aU
3NlRp/j9PHlClWcXwzUjMsrRjks5dO1FbUmGS1TudCGFkupJenOQJ+OCuE2iDYco2ZtS81xVyymt
KanNdgqEjOJEm65UfeJh0dCkzZ1jMY++IpXPtaVslam9ygbnuuyyoDEsekuwnmz1NquqKwYYNxGJ
hRjwhvOsCX0ZZMbWEPqNHhMIbHS9qzqt4soL9NuGp9yNQeIOLNjrUWspr3HC7pZRR+2iGIcff7DA
PIagBPchyqOBoGY3r9SbYajD/ehYy7arFVpVkgZ7sNL2622aMbnxdSWJ90Mx9luC+9NtZBafOqlK
N1MkZDI1TZehuOPHNqwDLdwtorsXiO821rpCjba4rVQwqdHcLAQIdhdOZXuLSMx7daSlSV8m36iz
LPt93bi9EZNpZIoLa4zdaIrPhHLD6gs65r/0nhrSSaVbc1gOgwFBV04fevNbn9SXI9IXenJD5/aO
4xI67Fd9q94yHXOChibRJUS0L6UN99YmlcgTpXNhVAk5XXnvotY7OAu/hRll25bC1irjbZGW80Gr
2k+mE57ns85OASlhvPBaIPsIG2X8Vcvrp1DKklOk5BGP2UUi3IvITyk6W6LqLJbC81od7nunNA92
Sj4UbbkzRWR3rZXfOzmRHllZLld2s1ync7WtUWbdpOQfse13vtLholeeyNblkpn2adLi4RF116Oi
TYRpm5jsafF4f8vtKCPGgLh8Wy37XaLkQWY6FY8w8bkdrf1kE6KtLnQi/joVl8Gc8L2Kq+3izzkU
wA+Fh+sH/ay6bJQIqw2cHBzUgusM6feqC7kBBTD0Kf42kgObEvln1WXKJPKpaBdoGViM6NeR68+G
Af9ojY8lqZdewVqp/Rkdwh+yNWFBUreRz4OOUeXjXpdcgKJiq0uZwpJS0lxkVIHuQNvjIJHO4FWj
8bXSjfh8jqqOAIyscRcktvcvfsJf7GxUOikvNwKcON9BQwzBafIXb7UQUx8PSaPkE7HmMVDkMi9Q
IUhMrSxXdGrPQSEd7foI6u8WzRABVsVMHeGRdWMhX47jyCU0qxc8VHsCzMa6tQuXTo20EU5X3qnN
YN9IBFieGEIMX4nedQhqqzM73M3QWMi9G1U0ZO+flLZulV7UsquABF2980NzBKPpDyPxqnVa8EyD
X+mKH9I/IOLMtMvLKiL5xS73IBbQwJ1TWe+ypd6LKD+zZtmLh963GCSJMr0bk+gka4tbpomXVVCF
47Z1HdEcZ+JxulpDaqjeVmif5ZHEEiUxCJQbHiTJ8CozC94/nzebtT+czpt1Ymk8xoaE01nmJlgH
Z5GaHAYke+U87v69QyFVe7kJdeRyKPo0Gnx5US5mUlEGOjNJmW86ssf+vUO92YI6SD8Q6HBWwrkR
OqGrbbUZ2+kgJR/xeD74/d76esIisdLQ4KQk5aTqV5rzaSLsPqSWf/+M3rQJ1uu0ZkKRIcoLfDV2
vP7xzEifSC9NBvYat4CjqWkgWVnVB7/bR0dZ//mLZsRSKXJbpylHoSRQAHcQT+kXzELfP5lfQIxe
n836q744jj4btah1jmNixKgca6uWaZAovadUNW2s8qSr4SHOO+wFS7jLUO+JWDprynudSorN1JmV
0OLXcgbu0v7977Yu+Df396sf+s0NQUi2IYaKH7qYzyc43MlWWU5MgrVJ/uBX+MXSeXWkN/cD4AFz
pWDwJHGI4I30IO3v5OaTDqnk/VP66Kq+vRtID2YcyIHs9HlUzy3pfuhv3z/EB+fyNm28Bo5BWjyH
aMtzYr8kdU+SljtVT+8fZl3l71wc600fqzBmK2d8xiNEfB/LAJrEv/dTIQZ8tTBrIQ15CFjPH9jp
qZ3sJTa8HUji75/H+ou/dx7rm/PF+s8ngt8ag8NYzoXcjsSJ3YGkn9V7Wc4IrT1mQ/vBEX+5rCEs
4bqiP4NG5vUR27ydhDHwy/XRld7wVuEZrKfLtqi2vJ3eP7tfrbdVoYNfAEoZUVGvj0VKce3gxWK/
FRNEWcEytczoAcXgB+/ij47z5gYaKyEpZNwjA+kM16gfooxCnG3++2fzx6XN0EdG+0J7jXHOW6mN
niqJUFIUPG1uqF4uRM9c3QgZIvCm7tV2+eDX++Ma53iUjgrOOFRO+ps13g6YWbKymPzEShg6ak0T
VIUYt++f1a+OQhYjhZkDkpU+4OtrFGqzAs58VekVqUMnxVA2k9V+FBPzxyvEa5bmNglMDnGNqw/x
5TpnQKyUkcVRaGkkAUyJ5koPa4F/oog/gAqvF/v1LbUeCtgj8FesPm8fDek8MIt3agIC83ZGuWIa
d2wwd6S0N0Fh5dNu0SJu6SV1PiDArufw9sBYLNG1oyNjK/DmzqpkSDiTtowUhBMB9GMR7xNZ1Q5q
gdFjrp30IMBnbd6/fL9alLCTdRbkyiF9+7xtpapnCUmjPxNWSPSyHJIQF4ozu4j1x34ZP7qlf3WS
iHnxjpK3qfyQVr+8kA0WSo3s4slX5F7eSZNjuaHKmISCQdnXszF5apL9TGT9EzJYrqNtKWSN6uxl
EPC9Xj6hUk8O7DM2EFPdb1RpvbCOcdfMiLByQQyiaNHoV5aT7WYjpBOjs0VWexPB7zwoj+//5PZ6
Id9eaLieJhnm8rqlevNtirHGPjsb1PEtWzx3KlUe3HViyNdDPmXwqca5PoJtjXIvwyyIcGEx5cRX
VcnaG2HcFigGwu6EqanVCUvO0YDNs7zns6KLlkbMXWpmVetbVsUxkJGoSItT7LGpYjtpUMPEQocX
qSiTBnui69m0xnhWKfUyuFqeY0yVjXQaUApPIRnCtOI5Cq6oa1ltBE6ZZkqAgZ3yYR8PspN5EdvQ
z1OECMYfajnUgr7CZuZisCULWnHQf+2LiRQ/DA2ZFUhlY302yyFTLmenPyVJgiwP1JHxYFU2gKau
du4ypz1bbEPcAC3IUA4ZGY1cS+3DxZVF2Ef0oDuYWQ3JpotfjMaU+nRnjMeyio8V1fpV1SycTDIN
4+RZeROi7ctm9cC8gNhF+IOJ6omxHp87I+2OclkyWFXmsXU82XaWypshwR2KEeGGroMpw30lO7eV
njkPQ68twag0U+rZS1iUH7yIfnV3YC8gOZXJMD/sm0f25ETOghlrpJvV4zHpBqs6yU0ybKEpFNeD
RdTzWGnJ9fsL8lcPV+QA2GnYj1osyNd3h53BAEtGjmovAHVy3vr0f+3qTB+rKXj/UH+sVyyMFQrH
YeGvKtfXh8JTMY/SjAS04HlOeDnp4UWcB1WadUFqN0eY28Mhz8jvnPOPHuy/ODZ2CvgFtFHwUTpv
8pSWiQxqHHETjzrWoem09AOyghzQhFh/d8C1s8OIq7gUGw66s6X94OL+uHpv7nvIBTKeeV4u/Ahv
ri5WD0XNG0ErhUk20ogspxmqTLsB5LdnJakG3GfSqXmNbY/0cgP9ExmkVU3b9y/CL673q+/xpjbV
Mgzmy5jB6GhaxhN2Nh/p3k+k6/fmBzXPLxY0h1opPrzRcP6vr58X9Sk/g1TLMy/TSY6I8dcZFVdF
yaSnl2q3ahkgQYnr/icHBf+5tnqQtzB0fHXQbBplDN8JhY8TPXZZal1jr0oCOiWbORXbNpSLv5CT
Go/Ti+XzBwHUf2TDtxbBPf73vC9oWf4Aneyf/+//oYUAhuTHf/5P3RP3NSqm1eBBDvQ6sP/n9Bg9
FDwnbHwGjiKHJfn79Nj6TVmhR6tJZb01Df6j34VPJi3OVWeAzu6H7ulPCZ/QnHPdX9x/q3gBdgmV
DkBfgFZvMUGYjYVkNCmK2VDZZ21/3jaha41NANjrrnMk5LgmKboT8sQNsJpiZ3Qj7tYC7YxJbK5f
i69FNI8lo4Kihu456hvolMTgSypW1TC7VZvySitBWVhtfuZI0UUBHAsD0GQEK52L4cmAcKiP9qIT
o2erDG242T2q+Od+uUJBv3eUdl8N2b5f6scs1dxC0z0MUsyY0dYozcVszzsASt+Tua09EI/ODgVR
tpXHJt3IRt89iLZkigatWQvzp6Jqvkkpc72RTTsWYNlxR/IxmENscsU+dBJcSCPapvLiZZCNyExe
6D1ZkMAnQwTOrJREAZO7LbJPulyPxEBGzFsjeBSK+NTjBd5bYVHvlDGLb7BLh1taZIy0TXEy1Plm
/aA+rgKjKA9qlj2UtbTVcuNERzNIzNTTZl7Utn5ut5nXKbh8x9Bn5vapgUYZJH1+iJJo2KW2uumw
CiyG2Gshc5BGke9qy/aaSfZjrW8OapjEbhkJcSRldwfNFiCKjsw/TBmI9fbZ0JHwPAwnfen3VT16
kdneS9O0NZUOhTVaMUOL95VhZZcqxZdujE+T09/nuLFuJUsDKrr4edPDloRJoqbMvpsqQ9IuVVcK
dUGAevNGTcpyF6XTnZRVT3wx+s0Io90ut/aDBR2jF+iQhsssFqe5np8H8A0eZoHvTUowh2yGj5le
n4rVH91GxQZbaO0uehJ03Zk5AgF1usNcWM+w9DwmmszCqfLcsSjvZs1A9IXZoAAsmGbHFN7hJk3G
h8wp+OCm6P2oJKY6zg9pGrraOHqJNe+g5/kkF1/DrrrX0I+6fTedEY1/Y03aA4v0FNJWZwzVbapK
BPZSb2tWBzqd02jazUmpu2OIirt3NGApZewPjrxXci3Ah7Hv7U/l0O9S1LwoqYO+uW4i7axXpbPM
UfZNbAb0oD+pkuTywHHjGjd4lVLboLC1zDZBEV8fKFJQWAEfLxtmk8wewwCDhI5OCzdEmy3qCUtg
c7RWr4Ssci/2nUWw8+qkCMV416zeinaxdwVmC0GvHGvfIw6xr/juHZeYbsJS8WdktVbjx8CzsRjp
1yQN9WOPF9kTi+ybVbWTGt1PouWJCciO6QNAEawg1trZBmqcYBEJV69IostXi8knjXQMfGybAy5i
vCUKJhPbieQNsQfwUzCg9HJzDw3WdLvVm8I1Ts6BkXrMfkgTacmRT+LwTmmUqyy0a7fWiM9OsLvk
yczyDpNbcynU7VSkyqHuEggkSz55MoaZrsvO5DbZJhhpegw1pko8TI/FJioMajrRIhapGDeHGynr
Pav9gu10Q0t0Fxf5fgqToCTznQnpZlrar30eZUer1gY0kTZQ0/iyNvHiNSNfWY2rrVYgeyQL4NwC
8urNnbprlyqI52qfL0WQRe0mA5Caqjw8mR0aHYt1MLdzpsEmmc+zuL2EwRFgJzhHnL2ZDMM1UXYw
jo+8EIeQ3zrJuZCTe7upIg//fuPNtXymzPO3eh7OMkpvtKXWE1Cr73VOPo7U5wDRplkLkL1dT/F4
ZRrSplD6o6yH3O4xyDdbYVyiLHdG3D1oMsQlnSwfoZyaiuyARIr4eWc0nzhrPHseeSSi65fKbNcI
pPx6wfUMeSQAnBKrDL91ls2QKhdDAyRJK3L1yJ7kM0+/5zYsNy0nwCMe/UykLFepMcirvv+UxeEX
WmcX5FJf4BB6UNtHSykk1wTaY9jzeTNaaB/mCzMMr8rR8SW5xBYztZu6SfbQ4yiRI3GEYkAr1BGe
nOkX04RJJiylr7pZkdweAYQEq+b1dopad+nnu1Ke9ioz70Gq8dzE5DNMPALMWd9GmaVvND2bd6IU
JzGiPOpN5Yum5V9LFZyvOaPRB7d1V6jzdLQy+dRIGEwSo/CaegTw01XfEBHsOkQbQdsyRejqhdB+
SfGAILVdeijrGeIv3sarF7XH5T9e1i+dZG9K1/UVjmqXtgFbLhur6pv9gzTGAs4CUe/NjCwE4Qx5
ImJytfLmTx+HOn31fmq0HSllXpeQMqH+rYPAy5NYHMm5o2Ej8X4c4q8gO9RM6vz/fgjOYxlla5a3
7xSNfMDPopH6T6e/6zD6Zl9IFPQ/i0bKP6rGNd9Lpx33UiyPExPpnGprRLwTumNQ6f2rZjSJe5dh
1WHEX8PB/sz0e53JvywZf3gVX5AltTd7RsLjl77MwtifJbWALPG/PMh/8CBHC+7WJk6SQt0ZvWqG
fgfCVPj0v4E6/HVulLWX8s6N8vf/x9bq+SOpiLZ+ys+7BUIjTCS6CPI/1LZ0r39usSA0shGgccSO
V+EOZVf/+xbL/E2n+UlOFXYU8IlrksK/bhe04vIPHOwq99X+1Bbrjx0OfTVPs+FHtWIymeVAL7f7
lpFLWb7MqtctOEqcKM12ejpO2CF5DzXJeJ7pGAezuho9KZfywxTF+bUdqx9xlFeLzev7lkYPshW6
Pat6hf9//UWiTmoFm0DafOmwFL4M2mdS6vzRapCJejFGuXNqM0TrZGl9F5FMf7GZ9GZb24CS3Nha
qHLp+CvI2TLnqCuFUu31rOp3ZtEBWVF6JXVtwl/wnIbg44ZF13u3NjLzkDR6/ilLqSv9SranIB+k
bmsvyfTXsVxpKxjqv78riMz6+38NH94U64f8vCk0PPvAwxz2pgRC/ghR+HlTaLBJ2T6DJsSfr2C5
enlT8HQ3mQqYusYf1vHY7zeF8Rt2bP5HGhwdA/78Z94hOFBfL0Y+nrYGMk7sVijk0fq8XoyWrjWp
lpeaJxVluhnLaJOpJrX97dSk1OdU1xEbv0n6NtQrtxJ3e2ZlKDRFE1D+YU6FTNyLwzBYT3LS4Ngp
ngr8W66qPKqpOrmdDNuwKVDclMSdcaO1V9r43JJiFGmtH83JXp4Qv/qxsmtRA/mNSW8cyrQm7KBY
VM/oo0OUq/FR1IXvyEFtSG6af45J5ppCssbaUT901fIJ/ez1MKW3iWFfNnK3J4s2iM0Y3LsVql6h
K04wyFp3yPWKAwzSdWZaaLPs0dPV7Gmu49sq3BlLHDhEhaGVDQac1xpGGUsSJI4d2Tx/jSvnkGR1
4DjJRmvCa8e+rQw8v4NT1pTpY1Cng71Df02wWT+jGD+X4t7vBGL4zHAdgpv495DWbqee3SZ/Nhp0
VLDBXMue6MUIDJn2dIeoTdrhuEZAWj3Se9quSUxoyrd5buPwjCe/EMo1PM6nNh9IvDGYZPQENoJX
jdnmjKSPAX8fNMnyxRRDXhUZMmBB7FsobaJlvtRM5OpjvbM1AmwWlPXKkBz7JogqeXIBr35RrC3N
yIOdgTRiYUduqyLTHbOACdlplmgF6eo2ztnD5GsIZQdwjI1ZmG/50HyibX6M8ksp38Xd1kiNXdc1
F7ZJTErJttFo6CLPYiPFbD1peG0mdm9J3zx1ur6p9JqoP+0gOelFUivpbo5y3ePpeFwFuVgM2vOk
trdRHz7j7fKNZdzNs4JXtcTnt2BIl4YMWHSFp15X93YqlRuy8nzyXbDTi9jHP+HOpblNAVGST9SK
hMQ3e6vNGBrYXZcVBFKHbRFJctUokXAg0EoPmdfXd2xftCm5bR3zrpkMvhj28YiBT6A02UaoVruz
MC7ypL4kpdPVq43V4YJjD2kn+t6qSQJA6WfSnMEu7MkpNnwmnq7NoMp5Ugf9iC/3Fk5UYJL2mmi6
7XbFfUjvBN/Bocd1KMdfe7YtzI58ODw7el5uVZfuqBd+ozAGMphyW0+Rgq6CHMS0mXeqQ4vGzu/6
bNnX9A4ZZz3MGO2n4k5w5xipum/k9iSy2FXpUkW17qlqHLtSslxIckMkwaFG4IfEHpFI4ke9pQfa
lF7Wc/UgFfq9vczlBur2vgc7uzHGZMTPjO0OAbAnNzIWuMs02s6lVp90stTODKFcwsId3KjnC8mZ
Cd40+9pp2n7ScZQ0XeZWanuutWwLge/BbkNC9T2TayBbTkhiYtYYbm+D0eJOPo1l/UUdpAst705T
Gj2kzKPcsR38TJeaGyZ3z/lkl49iWnb9QGqfkjmP49SdM50k+QC0rFT5qN9PGUg+F4KfOyGv7mbS
o5Sw9aJS/ZLmAgelOWYb9pV7RQstRm6zJ7WmPzQ0H5vPZqFcxtqzwf6TzoROz2ianqtBbCtBx2wC
JGsQRjVujTgscOPj6hwUDAOJYvnd2EQ+pFje/bN8M8TlLkGUTwZFixq8Ss9zZ02tRMmvLXq5U6qp
cAknOBXTp3rIzy3CEtzI5rGg51fLkOIkgpdsSvVRjPGdk3aePiYwfMMyD5yq8vNl2PXGar07z1vz
UdaiJ6mcAjvvgjnP/BQrulxLOwjbmDYkGrqDm8XPBahcVfCEqp6tVjsIrIdqjnD12c5J6yynYwp6
Tk5md0ouMS3SxW1pnbKmPFMf92bS0jvJWD02rb5pqgh9lL4kERaI5n4eqy89hoB2Jm+W4MdTyE5W
tNk1JpIqtJ+WPrRXa2aP9xMarOaEhy6ctjZtX9Qi1rkK841Ik42Qiy0dfd9OlntLfJ2ITEzjCzB6
W+xgLo39DYKBnR3FN7JDWmhXbEwR3tQOXb/WifnCKX5YnZATLdpodXLqlYbqD/oqSlYaJLzjslt7
eOqU1q8dAkCM7sr8/+SdSXLdSNplN/QjDa0DmD7gPbyOfSdqAhMpCX3fOIBxLaV2UhurA2aWRClD
EaWxLM0izSJEUiQd8K+591we5/Wnn5YHI7O3iXLdNSfIln5VtWykQ4Lr4quKaWEn00NoDxR43bbT
1DPeDoT4YtvU9mXkAtwljDptxsBO9V03Td7EC5GIRlnEt4RJcs78Fgetg5244JgYU+QlY+VFY7Ml
qU44t5M9wQLAqqydwJAg0V38hIlryzNQV+mmr7b6tNKnma8pN6F+aqpTnRV3pI9dCP2GWHKeTeIw
Zf2pH2v7BqPX53CZYVQUOXPN5iLshmFj2PONiVbHZ+B0LJrk2iUduM5QRhT8ClTQK3pZHidX7Ayr
ZZZPhYrgagEW0VAW5AugY9xksUtAIl8wF3eivTWSx1LlYsV63M04UcV9707k9ua7DvRpbt7G6uUY
lddM7B60KT8s4AocOdzG8XRVNeZB16bVxouVhnfukz1sZ0ARU+8V0TktpBfXkDaTbsdEdsMyf+s4
0melvVH0u5m/UvQIXWJfkW9JaXYjpOmNPPksVhjIS191k/M8uQfkCLuBsE5mOjxX4ykPYUbzVtbk
6PWmBO9TeFFWc0AsPutzpb0orX2M+4+1NcO2Rr7A6edXgeacgdlZ0dUteoRgjE7hSqgegoJsLHfn
ooVMB7zHEbZtI4cR7dw2CL2Ao5h669UNsdzYs3ZwuoNJWOe+eB6s9ce7WfR6b0lJCRWrfq9bq0V7
Clpp8jZT/ESJ79v0ozoMj7Uub2uu0H9vjP+MERGl9q9r/N2nPPtSvnxZg4R/vVnkU3yr8BkQsRhS
HQtCwtv+8FvbywSIp0O3V9QC+8fvFT5TIj4AJ6ulY074abNo88noiM03ajMDpN/wSPy0V2SxbfE3
wIrBFtNCrfjTkIjz4GJQgwQV5eCm+qs2C1kYbvPR+YfFNhmDP7e1KBfIPEb25TigTtZO4906fXAh
iOL6WTF6Iq5IEbWS8jrhDrkm49Jm5p5Q6UcDCs1tk2dPfVZRt5p9wktTG2XLa7IfdF/tRENdOALq
o0fXwcpH5Nb6fa+qMLWUQje3ddXkD3pi90daW8BQdt1NLuqgFGaSNvXixU7G7jHpFe1jyBAOtY/t
RDfG6DSIc3JaD9Zb/D38NswyxSM+1I682uhJY+/jdrqYZB7KgDG5sS/rstiZmC8f58IAThOPiwtd
dZ6HczNpEKcE9sqrKdIJu686myKTfQzm+9RdqkPjOHPkNWbNXL7pRiXzkH9ZGluyrF3WcNLmQ6eW
C3H3bXyTtl3b+1W3FsThPDnxThv4B0IbZfDSuEZF9O5I/8Ww+r+Gh0xdHGIckSvyf+5/RUu3yZxk
U2uy3exdWriYkqbUnTL6gybJa7P869fE/kvegRl+eQsc/+V7Yv0c38djPOeregoT+woUfj8e418y
BNARH63+9u/vCQGZGLEC6oO3F8j66b5PAlgCABlm7+cQWvF7kwDzZ2kpnOEVgcftD00VssRPwpQm
r2PB1gZf5DTQ6ziKCuEXk3p0YTGv+ij0MvkwFvC+1H5mOSurO0VrBIMmtTmYitaf+jmBlFHPdMS+
MZvOvqhLCl2YZcpGLWOtgCOVrcV7mIevfYiBt+xHOYC0eG3ceK3ikCzEY8RTrgza1o4kjMFSVdjc
tsYtzPAckWCyVt5kTNxMphpjXV5UZACLrt9p6YKMZuStM21aFSLHXBt+GEv5PPZ6HXuLI4wX2SrF
BQM+qg6pGNCylpSrF3vr09tB+CPuxhWP+DeH/v/8767Lv/x7g/L36AYQPt+OvvmvlcihgwkiVoWr
gcP1bQi2LkLYobAp+e/JMEhGE+IQ2y79h8kwKbkmrJ3Vcc3vDSTR71yR+tvG7AfxDRsce33O0Bdi
WlwhEe+vLmOyErtiOOrNeLcw1OeDP85y2lGyvkoLW7BZVne56SXzVnxR9m1sv+rxESOcpxc0D26L
XFVRNaz1Z+I3Lga846JatlrJFhyvkwZ5IT1y1mn8y/yyNQ2/7tXan7oQnIB7IDFarmtpZaMwXt9N
Sij2USwvmp57xeCec5ZyuVJ789lFhkFlv9Ijoowrr1wOeml07Gfr/HoZnHPRObt2licL7cnSDAEu
qyti6hfPCaubEYWPYa3tPt2Hzdgp1RZfsR7GPvZDez4ZtIgek3C+4XLq9rnaZ7dlOdj8uaoL4lCn
fC13gP4nz3KpiceWwHcRekYx3zQw7MmM3xkCX5VwT04XmYewEoympq3t4h42IyBs0irRXvBBG94T
2TFLMhIV1ObKle4DuP58izp7+Ein1DFJcRO/LMYd5ovXKlzuFgWjYB0hFLIFUyYtHeR66zM4g9Cy
LdvG8VvCBTBKNF/CoY13EaS2ngXqJhPuYy2N+YbLP7oU8zpIyZ2aPymOM9tj2AWwAdSRn/pSbmSa
24d++cJ7w+saWz8kuZ5sjHgevbFXzW3c2jlrdPe2LfIRw3R6XVvNLZpNXxQy8hDf8AoSefah73s9
yIbhqlSix65RLF6UbhN0aKivq4W+2TTGMDDjNtkW2qxAUtSck5Y77XWPHdKGaWfFwN8S/mHOAtSM
hqd7WuaDqqYhHMWovG8ZLBguInG1UA59ghBrSDPNj5ER3jVEq28Kch2OQ2Q9FDb4bWIcKjiecRas
7T8jrE2lzXd9XXrz4Gg3E6xuUbty7civxyhKL3g287PVakRudAiYhVAc9L+uDvAJ79piHK2iVQKG
y9POiSaDjnt+jSZl1xBdcUQfrflzRl8aml120BbzmtMcXXZpUhyXeTzXUbQStLRnNY13bZjQVTK+
fDSGSUFJZvZnurENu/Bj3c+kwFunVhuSPROZm5bB1qZJOogoDKRQskx65JUL49Q6LbZmP+00LT6G
nQUKtbgnVX1jhsw10nGbtvJrahpPWUk5mLvKckjK8gAzsUPWM6zK13jbGdZdT1Q852kqdjJW1fM8
0n93UWMcJRY+fnNYcIzeTPdMYNw970x+TIh2trkSWreL6B9SxGuKLW/7jhOaNq62kWoTfSqYmzCy
jfx4ajw9C008+UO4Gy39EOZNvhdj8lqATfUYrXpj0e+dqdvU9lj5Esqkk5mMc/uO8Q52QYzxgDUK
BMKLgyqnqGl4F0gnc+ZEmAzrcxMtfZDpITQzSCKQCDiuAxKUJEx8UeL8R86dAGWsdzFi2CDMBrS+
ZiSP/TiOgbu4fjMDFdSa7jmz49ZzmoWgCnVbRePyJ12Zf9tO7gH0fSq5N/8BdYTO9Nt9qQM0YkvK
aoiWzTHc96Uis1LsKSZLRExAXKTfF6m0XiDLIBmvAfKQ+L5ViuJfb7oUblJo1bxBf6uj1P+7UsRt
zwKVhHrudPXNQvKu0WuiAb10QSJFBban97O1MpvXGs1aqzVnrdu0iZCYbeKy1UgrCzU91qHoVtbJ
cjnM2vCxHJLS9OJCWiuon/czJ3kzzmmtM7NEjUuRqRuvRqzYr2mucWWEXXcHwMKOtmrMtVDHeZ3v
+7Rbjhl2+cYxyss/p4RbfdN/V8IBjHyZ/+k0rp/kP40LPYhtEbCgc+gsrHS0J/+p3qxVBcMq/b+w
WzbRUyZFlck0gJqKk/3/uhaBSIAkE6DksCTQ1fzWWXwTdL9fpiO64iyqiK1snGnMHfhK70u3Dp9O
28YIzAy7vS1nXqyJieqTmL9g5rRlKcdQ9lyiFTFmcmU6tymj3SkT3sw0d53PhYxciwLvESb9efgo
YM+Gtf0xleIp6ebD6AIt1fU5OrnhfBOJmU2Pi3xZgKV0q7OSt3eRMZGl0CyxX9b5/ViqT6UZ3rnp
3B+saRGnqB3jILVEiKlM5R5Xej6jrffnLo9MZs31xkyNl5L9FSZIWCszRMo51OsvWlzVe9wmF2MT
H21F+9A7ci/s/KyPNbPIiv2kJCNqkxfanTVoOzuMDy4BHI2pbkmC6XaJ5UkTIpjTYiWBftjaMdCv
dDfnMXpM8rYKEyFCYkVrMdJu7ZmlVqQdC8u+tlrxYVTLLSDwk1V0n0DeVJvBEKXfaMaFa8zJjZ0M
xn5Yqs6v5y99fZwcEi9gtJg2wsSRUXZmHcO6ugS5wFyaAD2As6MXhbHxYapjSJpF0qAXzNhKhv6g
zb6l1W2QWLHcjapQkk1tzvEH6NJaYDH0+YpUoTtEaHWpgaFyyhmqohXPN2HS37bm/GTPuFaahD3o
o2Sn3K6cTnbT4ZJ5ZcoiYqjTAQsL6MRNAgokSNSxumhF2t3YVN6savBTxYo0t22uXGSLIe+jhK0W
K6Zs9upFbw99A4lDRatY1vMtMUSpn694TbPtQaqTJSbUvZP3B1IjzkqfkMMYXeWzs8GqELipeY51
mEq585DFZh90huEcnNJ8KcJmPT4Tg+OoUbfACYrLtJmqG9SLz4pMLkNwo14JHECwn2oboGmNGmde
1katL7tYXJd6Vt/GmMQC+gqal0JPYV31cLdjmwzEBZFY4WaHuYwfmx5zwTLhMsrk6PcKRUCiBEvN
HlHjb1pmyOzbxfUUI2FLNUZyh0umvDbA4e/QrQAuUAYksel0GTraJ6myKg3d+jBl8Orm0bxPFIx5
zPYRCPcK7USeSUQAYJJdrdgNkudqAprJzG7D+Dzx+WV7YuhBglAr5mPja3p0ES76wZhb4Ss5kHYk
pwOrTd1MEVgTI+aFTfxITuL9rM6ndNAP6aju0dlnyM6LlD9rWPvKzKNTtCThvnXLYJ6a+4HdF0w3
Z5PadnLI8+ySIQ0rhHwLFcbedG1OHKM6BbwBu4tG49kfvxRSspEb2N2NwmdoeSy6j80sz4seM/mg
H5itkbnmuB/TrzOi85TvdbHlychfVWcM2u5V0Fr6cekyNEwOi9Yd7NE+5Vp10DvnnBvQXdmuN7Zx
bykRgmmx0SOofJDastl86qqb2YGur4BVXQeojqptZa/bHD5N27Zxdp279jYelK81ZcGmHTj6kVrN
FIYsjDCx3ZjYSrF7JGXgWCnzF3JiJvhdwyyuJ6j+fSNvZGQHY303NBpYA7o83dhHFhxQ2dv7VMej
CfYjlrD29cwTSCmUwr50Vqb3oG2mVLknXC1GiKo1w62JRbKQ/YWUyTHutFu9gBpouTdLXh0cGH3K
KLx+aA+GKZnPlLxuFlZdbMdaGH+9OdJ/gM2uok+qw6lTms+qnfhFQpxaNLZ3euHecRKvZLicDErg
RF2Z7fXWwWTpzYhogv/REfqFXVxFvh6bN5nN271Xn53Bwkwa/duK/UfMeKy/LVhPn3IYUb9efawf
/a0yMB1M/KtzWcUy/ENlwNoBGibFGlo2yALvC1XXYNroYClcYQPsN94VB2RwgHAlqwQ54LoV+Z3V
xyqkezfWYWYKX8DB/o+nQsNYuc7A3xWqaqIlPcZeCJcTHIptznwBuxBBklFelPdGh+ua4SE6mgiV
CQSM1KqPAx4dFq2hMDFbyUJc1blSyV0TmTMAT2dK70TErNYfMws7ERxjCCAtOKTaD8civubUGvOh
7YTyUM+I0QWPzi7qHPayQ1GmHW+KRJ5gszkKgwIjDJBZ2Q/0wPN2iDivhdGNI6r4PLspKz2cN2Gy
EB7RVsUkvX4aOgVVTuWA7tBb1g1Tnyf3o1GFZ13X08WDUCyGrdm00YcyddJ710qWJ1UuEVkLpg14
MS/vtam1P2vwd56XSZRe3qcaSOo2MzFeU6NYpF2yL99YlRZiXe60JvLNDBb+ZokqY1fP2NR3Yhn+
MdNordR++m3p9PKklCFrp0n5aVOFRHfWZE8BV+fov5pEr/bUkAWypVgJ3hW8f7H8+Ksv9SYrZcPG
6O9nvNWQTSIXoLf8qWfRWjQpzFCkAFs3h8T/919qPWM/f1faunzj2zJ4IKid359BWc5zWgLOw7Ng
KkACDaoiTHL+n9OtrJLDX3cr50//oNZfP/zbIhYsMEZOnB2cJPqVb32K/i+A9wTFIWDhYCHbf/82
QmdJn2LQjdDLIDJ+9zYy4NStpHwCsGi7jd95G62f6MeTQMfOp9fpVXgjYgL68SS4qR4DImATW0+t
EZ2qelZ62Ad5edCbZq1IkTxGnlNU09fRHQadksFYSs8ezLQhETVr0B86RR2E6zU/jgUhqs0w6+Ss
JmY/HKZR61+Srm+/hErjZpd2IevLxZh1xm11eqLVWR02Uou/xooKAbWjk7HgaWjz4ulajd5Lymp8
MbKE90oL1fNaScecoWTZ8qedPIvM/Z9zaNd96a8P7eOX/N8JpL9cC64f/+3U8irSGNisWV/rAvD9
qdVUjCdMgVjMYVH/fmrXxpvsQTQCOo4Sl6P57dRa/yIPGs8K51nllaP+1ql9M8G/f39xEdArA36B
/MBTZa1b/3d3qG2EZqMhUUNCa0eXGu0qVFlx2fS2/Ei+zHTShircpomi34J7omMT6m1LVthdGFnD
SVilJJQIkmutDq2fr5cJZt7psTWtcafFzPJzWqqDVcHlzVTR+2qeImmdJu3KHZzoPPZG9w9v5L/8
lvBqYedhTCbWIuOHbyleFPhHuOQ8kfR0kgVQ2IEgvY1BsF9DEEuGeIGnzpfD7FyipSu3ZDj1qVe6
Msw3laKkDavyDGXT3IE6jtRYKz20PZUiFdfPO90W3LaVl6btsk/dEl1jnymAi1PFzR7auLXupbaQ
Sm3nbvEHrdstzvevn6lzOrBsn/+mLOXD//NIEZaurgl64Ee5ewGCfXukCPp1iXpcASbY/bkQvj9S
9r+o2xzW6G+mrZVz+n1kBSAC7hIRKKRsrg/bb1Sl7Od/vAhWnyCID2HxdwQzItZv+/0j5eq5AFuL
EzIhV9Ps7Etj6lw/XOf4TWJEnyMrDhyZw4VZirNwG5JKMPhrUTvvrHS4AIaOUHZe4z/C7jmGc3aw
ZHo/T9VnLWzqy0GxqWWt7ppWr7x1kxImzzKL5AgTBikzztTmaOXoHO1+slA0hp9LpS22mCz3izXW
8OiJsKY91sTyAczoadTr3WKJg0M6aCPsYEEnSRpUcpdW5rWjW5coccmAJf271o3Om0pV9/E9vKQY
b7fhrN4KAkrSOmI8bB8bbVToaE1kyjHEKNwE3C+bivxtK/zKqupk6cSwzwDOhzHqfNyf0SY0CEXD
Js5u0Th1wMQCYjfQR+edid4ye+yx5YZEYjD5o3KHB8tu0dp0g7GbMR1IANgF1t45Vy8XrL6pZQcC
6y8q300Z1/tYmNsMazCLGSzCLbu1ZrtgHXZWD7GKmdhcXcUG9uJu9Rm3q+PYRgU9YUEeLUSv/OLy
04w9WWBTlmlB4FeyddXyAGx8jwoEk/VLVKDiiaLARIxJLoxn9IN4xBUy71x7DUqq5ItYk5OQnlZX
bilvizVVaSYNTgn5F2vekh0lDwkBTGk0nFoCmRiWn6a59Pr2dhoVn3lDejWtCU4lUU74gIZ7tJDo
Y0l5mtFP1sQ+qVZ7ZPXFhrPA1k2yrW+NDRV9eBP1wo8y/dlSkVjnhEktHTEaa7rU1Ezqpdqp2Rnh
1inSyKAKFxacHUte2g8SqrQ1q4rJW4Shl/yq3Jx39ppohQS72mQJytRKHcwHNr/Z5VQ6Od6rlHBU
+gDzLE11PsRrWtbUGdit1VXutbTHvjTvxJqtpSY5CPd4j1xqFzXhJieEa+nx70eSXK5uTehqsnx8
6dfULmXUElBvJHlR3wPwUZOdPbrWK4eIFZkFOJeSSz7IXi4+hViE9rk2D7laVH4+9PycOuuZiOsb
t0iDBBcL80kb2J4EWDsrTX4lnGxAR9cyf3MWjZUYy2S1Z2hCQHYQatpLbo8f5ViiYitlTvRCB7De
sBB5TjdlLz8NsXzJiJSD2IBVewStXUD5eukc96Orp6BOrTEoHS3Q+/51rtNPJE7exr2COllTd3Zj
DTvLrIGDN9FDPJgvZRxink7Ne9pSl80r1OwqFTybYmZ96koZ1FPzlC7jS2zoXyOt5tnULiq3vHGN
GjVqw0qxeNKr7tGusxtHsnYOEZJr9dGMx0DUuvAiq47IG0JTqsUImzXAF2ioVfjxjGY2jRYOnsXr
yNfthlK2eXU4w6FqfMVmN+2HToRbBNX1uWoX/S6xoB2YUZZC9bFbJKsRs0vGaFELZZ1IhO2IwBXg
mJl4xiifhrcK112LXWcQ5SFOapdNv1r6U+NaW5mn/Jj5zZgGp2EOja+MifFdaIVzN+qdeZC5tltU
sH9O6b6ICEb50n9G4XZZscjeGGV1Zdt14JIumhXWtdrklY9sqz+7JePBls3udQv34K7okTmXEWA2
t5y9BAG0Gsr7SthMsxJPyTuvH3vPgX7Rx2RVzjaPBsTnjUUKp7YKj414PxpzIKP+LMeYpKZ5K5f+
kGDVWeKCFCQCpOKRX5ulKK5Oop3yMYaJzqIWIXlTg15oHIuzKernxCCuMOoNkOzm+NRE41WdNfsy
rx81enuiRT/PQEnqKeEiUReTUKX4spjaKyDZQV12N3rlUIgNHfmNuUWgUN/mnoXiOydq0+2si/+J
+nqsx9YC+9L1WydJz1afX/85Vb9Gmf03FQpQkL9hEa0f/L3kN9YahA0YOzXUKd/qEyy0YI9RKHFs
rR+TbIi/ARqlueraJFDZfK9PsASaTNgo92lW32jrv1Gf/NymrpM5hIj8D9kwxfFP1ckIWM+sXXSq
BLenfhbmJpFQc7J995P5iwnMWxrOj33F+mVY3mGKxBL88whGCvQ6yiw01hqLAbivaK50iVbIt/Is
9A3FGT7k45DFzNwy62roCNIsM9N4jDpLPRg4yZh9o6DpBEk2FXKZwWszDRiJQubulz/nxK7I01+f
2P/zv8roS/7/J+b7Xl3jW11Nq3i5qW3XQMB3p9emr4Kk5SByNWhqv1fXAioCJTfFNQeM88sHfS+v
kbZCRWDOgt4PQu7vlNd/pWNd1YSrMBCft/qzlo9tcJI1/ah7jsYgYyHd2d3NE+xAJZ26z8Rb5Lfx
DAFv9Xndgf55XnVp97Md51cGM1T0b5WV+0NR1xdYcCsmvSBSqkW1XtJKsCRR56I/xcRg3ONR4iap
Bya5dQY2K50Wjz/oflK5wE9R9jY9WQcp5ttMRZvb/I4sWuUSv5bjeFrs5h8ma4CAVEXqJpXrddDx
rFmBUoQkzSwOoUoJiwuzkhORy+TAYo1FcBRaj4QSsk11oFmSzUxUhjclqdX/u5n8JZp0lfz+9Izy
fhIs6hEgi7fR2PtGJS3tiGh5VffmKSJMzdw4psR1Vu3r5D/vgz9im7K+2379jJ2H8vM/aS3Wz/Dt
ahAwkVFH8O5dNQ3fH67VLq7hk0T3A8aAfdb3h2tNRgPczM3BCobx4g8i8RVmCf2YoRDPpKb/zsNF
Cf7jkVjd6Jg8VmEHZhekk9xC74+EIdhE2xpPF0X/qrVLv+Zj8aiw6JM1irh+KXbLfMX0BsJ4kGNu
da614jZB9Zjl0GQjPHnGQw/bXuDw8PS0eILV8GJZXDWWnR3UdW6ZMpvUIR7lXohEOyrr60ojqFpM
jzNG6Frqgd5YN3lTfjImO7CHivDK6MFJY9S1oLhz1+/ZG/Ik+WXlbMIlyDFHZX1LYhqCUvGJv+1d
VcXbZnSvRV1cCUsGvYL5s5WbYq69MesI7UzabVEloJWdTVceF03u05RvUCF3o0n2Vjlu7LkMchXs
UNGuhdi6eN6lev9R66KXLMp3E8Y4GTvmdlYHoqbraW8hNdH7h9z4ImKaGXJ1yIF3ut24QmCNi8bs
97ShHj1jlF1o+q5MSlyOAPEMwHiYw6z0uixn36gvx/5KiWuayZSGIFTCCfXUsbN9fMeTyg5c7GHH
leWDpoJ0WuWouwaspyS0fdg1uJcTtk9B6Wab0fXy9GOOi7In4f7D6PipfYBkl2qPixbgNVOrSzUr
vbjfKQz/SmTH46jfjQqS57Kvdm0TXpPLdELCjOw/zEDvRrsoDVKBY7WSdR6UnfJqteO9Uc6VH9fm
askuAvwzjd9gTdOG4bHUnlMMa+B0sfPHZIdOwbA62qw8GfAyYvAetUPaZ56d4UWfbAQ12UVWGF5I
tbCJ6aaq6TmnFp+YILpTxt5X5c2c3dhDG1jQ5jPrkuGD0faBW3moVh0tCyJD3ZbYF42tNueexK5H
q7vJ8xnhwseos4+19rJkzy0GvxijH6tEb+D9p2MAHBIHVx4qBkTQ3DZbfVFQyrrYFxx+diSfYySc
MRRKjIWQGL0Qo2GN4TDBeFgvD4lziIy7EEuiE0LHx6KItpuQPOQ6WBdHRRIod17MzlvSnTNsx+wJ
m32C4VGvkYhggEwwQiL6vVVp7HUMkgVGyTTJr7X6su5ue0yUpZHtBkyVZiTuLVK/lNre2KZnJo9J
dFuIOxszZl8W5xhzZi06r8WsqWLazJYA6R4+VMycTJh3BmeY/dmGGwnRyWr7xP5Z0gWNS32sNBK4
FiFv2DgQdGJWFz0SAy8sp32FmTRONfsmT7pPCzZTiy/YtHSeHHNMqI1ydPVTq940TESM1aY6bNfH
tMG8OmMJSxENC0YHkX5yJDQCrK6iuutD3+z5VRglK120Bg5x4NhjsarQFhFXN3gyU24sjK1YaR1D
eoar7jIstgBBN6aYtgx+Lm0suEaD9xRLLrOGbUHQrJMkh0ojbDa+0lYHb72KEhHHd0ieF+5vVBbY
fZUeZYt5UDABt5iBB0zBavyxyUmcMwYShgAalvhbGK2ZWIlLLMVTN+zSbhcT4QUdoXSH13RWP6e5
uGgKDPFLvq+LBb3EdKEiMR8mmxPA82xCdBZym9jWuUJNWaS4c2HS9nG3s1v6RRPrcqE0j6ZVYmrO
2JiaMfQGuw1SOwmMuXxAULUjyfZ5NPGGh0n7mouwhRshPorUDsJOQx01p16RIuZxUpX6IWbuTvdH
eHcwNo9D3BQkH5e7NTA5Y23d6Edrzu47ZZEez7BA/Jkdmex1HiZzFD6h+2o2z0t4XeZGhBlOkiZG
xr3iZ87R5WFclse4cmAK+HotAtQswqBwH55bWt0R02BUt97Qnxp93w6buv0QL6SFMJDk+1L3Ru7Q
xFpnq8RyjGLaZsoVabeYs3cjRDo65CAacbcPmyK3GKpocjM22W2GQ71SNpErIIdEUD3uqhDFH3nG
l4hZqtFJPE1tCdgQGxDdm1BGwjP09lkU9ScMFttZz3Y4Ow91W3zQGvT99WR8TPVGwZF3SVK5DBpQ
yJsxKnZ1z+wCjKaXWuVFXOLgNXMQ8otioB7rttZyHCyMD3Z63Vfuth+0U+bUWx1wQK2JgzvTttto
CJ0iv3DBEl/U00geix9De9YW5i1TEM7zGfUvNl+k9XutSmGFooU5meqlzmQ2No9pl+11wTdVYJhM
09c4qU5F5jwkDdMwWTfXGbgPqU0BO3jfNVs/LchqH5gLn8yFV8DCFC09iu4qdhmjXpbt8jpX1JeR
y9Avs+WV0Li+3sQCRCKa1iGuVcEdHXnxnAZd7G6zstubyw5/x9WSrROGjqCbFr5CoyR7bRnPzYLz
0ax827p0krNdzLs0tH0M47U49eo2Mh7aoiQkuN6ws+SCLTz4UCDdIDeK6WSoaTCN1OCRKa6qXkA7
F4SXKHeaDN4gTmqPBOxlIMZTyS9EeQTeu3f651S0Xmu9mtMrGru9GzY+h3dT1bxe5rMJPkXixR4/
U44xem6eyrg7tgtyqXBLdLg7pat9fWsVr90UvSxJfo/JYev02lUxZF6TyAfGiFDi6ztXrXHO2zny
Uxb+hJB9TnvVV7XQc6tnQd59+ClaeGG+VkuVYaqxdyPJ4enyBPeQtbCr7AncVIsdLZJXhtpDrRfP
CiNHRapbW2YXQ3QqDNdDuXDTOoKc0rCN8CaFk8dP5+ldkfoXDfpayL2r/d8KvTVnwqaaXPUzPxV6
ZiiNcXZq0kzjpzK/GcrdYGzfvsQfUfOvbeeva/6LT232qZ2Bp/1yAbx+gm8lv6PjAsN9RtvJ1vZ9
yU9VT67xmgqxShH4JXxX+4NEY2ksuH0R9P+4rkLNsMZnUXK8/ZffmAbRJfx8EARzqFUng00dx7BB
T/++4k9SNRs6S4ENo/DQlIPab2MGvKRD8gLS9o2ULGzIfDg6U/5g5u1eTEt/YRNqnM01Dk7TCASi
hxDUSNIZT6oeHXvbweItHPgU2abBwaSoXXkvWpYGEIS3tmAuy6rG5138hMO63IbkICP9OKXY0g6y
H+/EOCMZdWbq5wRNqjDmvcg+20I9Mj/vYYDSnFTwdHl9YSmrJt57S7+PwpvCSoKuujBcqhH1nHZw
eArgP6lGYUV5z7TX16hAFWIy49pjdwcXxw64TdlkbGumHrBzNXLdGbeO/deoHw9pY9g+eLZNIqND
0cWbIdtrzceJSCUpbwblckYsLa+zhVDdSPpxexrm+zZL7/E3edmaKFshX1zxEErqTVl4EiYy6/7V
MSD2TrcMuuS653KofFcmTEWmMyNAP5LRuexOlvrYqlG6KXPZecMcWOaj2xlf52r240T/sCzLbW7g
z6jitvLIEfGTOFd35oBWlW+tmkKwHNhzyXLu8SHKmCxU5aAaW5l013UoqepalhKWbB6WsHD9arIu
RZ4ScWxdJOFtB7BbjZlfc52aNZQTHUSMuc6WVzOjCrpuU9q9x6D5WKVyn5eYoCJWPwQ8a+kYOPFM
eTyiCCBMA0dYdtbn57yHlEx4r9lxx9rOdkKNjxx51D4X1Ulvu+1i8TWmT6bZsXaYV9zdphjS86hw
Nf5f8s4rvW0s7bojQj/I4RaBSaRIZck3eCRZRs7pAPP5ptAT6In9C65gu7rL9dd13ba7KIoCz3nD
3muDxJ5LaDoEzXNdhbknRnOjzv0GKud5zThC900m4bIO0+nE2BE5W4fHbuodQDBregeOq040e+Sj
VcVeQTr0+B8t5pBmVlPSkHWtWHwZciJvKI4F2yGCRKolhmVE2cgPXoreU+dtHTNhYgk0gwCKyxst
vkV1l6Dw69vFb/vdROB3o2b7Yn6WmQjJCpl3B5tw6HQH4IfLADVz9cgKy5u4IKOjPT6slLbUMjzN
7je9mnhCX0EuY9CxeDAUaEnpJrPeZ6KY27710jIlSZF+W/8CVSrVgBX0TUB87yWdWAEaEW1J8drr
u9l6tvT3MD+U66rD6MADSzTXu8nUBfq/6QlSV+uKYkn2qDlXK0Vb+YSwBLa0bKc0gRmdW0drwd93
o4oPbam2bVucIzg2bsG+heb/s8H+pVvMNxw8wNG76k3gJUgTwT2dX9u0txtWQdYdWMPQBQtUeGkO
WcahSlVHbHdMd5c49CXepFANmoPuJnZ4yHB8DxIfEXbHxmfxS6B0BxysOZQ0RrJes5YOvbplhUyy
1bDckZS5jgVxhFBDd6eWxBhNu+uIbnFUBN64CRq4ctIs26AR7Zi6ZpJ2kSNBgAqzAHV9ouHD67yi
NiX6hcqfh2tkfwuLGuuSSzLOuK65TqWO2FsZjnU7vlWCrG4x+SPAfATtxSi20hJN22owdsSKP0V2
fppm6bbOLqoVkr4hu0Z5awLpzg3FNSaKRic9SmlJkE5DY1Y78aaoo10Kmq+RN6wyn03JB27u4Wnx
QopqYVIJs8IJE/NTJG/TkLQoS+YXbnoiqAvlKqqfwSqfusU6sgNgSZ78xdyQC+vH2oErA3kD2iXm
Ucz4/3BlfNsiOQPHKDHlJXbjlmKbfViDEhUzyne36/9PsfL1B0JOwCq3+sX/oOipsr7sBkyooH/S
oO7MDYvrvPsHLa4MJoI/KVf+8+/2bc7/839l9PpXo8r1lX6tW8x/MctXASHhN2RnZXyrWxj2A5Cg
OpERYf4yj/xWt1gQb5D5IsxeyTToyb7bA/A3QpZj8x/L9DJ/Z1T5FWzzXQG7ir+pW3lv8pqTpn2d
ZH4nXKuzNDXm1pIw7Vd96HYZXwTPmpJh31hGFPrl0KrYrjWJs83J2eXqYNI1rrErO4xgzYgCIbeI
Bqr5hsfdQ8TNvSblRtf7nYZoUsn0NBi5iaYELpbH9U2zI5biTWLjBzczTy4SqC93mqfrwWnBAwgY
M7umnAp4+7p21eRke2xmKaW2SqcqpOfh2IqKERpbozURDnCl2DctGFifjKXwMs9jGlSh2spuMkcr
ngMCwUwaSOKGs80Ekwg4fV+WSKkDBbjscy1xXdZD8mtO6z+jcv/ptP68OiP/vGj/NqfX/2UwjEcY
icJpTTH89vADfKX0hutqKozw5RX/++3h56Ek/IcvAPber1LPbw+/SonNf8VAga0rr/c3qnZUaf99
BFvQjvFqrmW7af6hfeurWdaTYqE9n9ODXevvQ5M91PriO9F1pkiHwbmbDTxES/lgqH0AmBMnmgaZ
UafGI87NHk8z2IFxyvcd1+IAUbOjb5cniWHTpRILyq5yU6SbAcar2klElj1j5nNJf/DIndmGwA59
NXEuBI1ekrrT/cieHyMyRsXUHtuyPYVTO7tNOT61OVIRdZGvq0lm+Cn8dDb8zoLdVsbXg0GTbqAh
pSiu23OovHCseL2jbmtreZwSppgVVjeViSHepMz0OQnOo62ipBOEu0yuLDMRH6/DLCYQ4hjFT2Nj
bK362R4R6NTBMoFK5H2TbuaiSrty8I5G4V0KSCCGjVglG6qCQB2sB8a3XVdfR13p6xJ5YJjg0obJ
q32xm+sZVhO+QQxghGJ14aNUsaOGlpESlRLvu7Sb2BPmEf9+jKMdem+Hj9r4kJXsi9Cn3Kvm8H1M
HsYuPwBlvVLBNLjzDNqBr3OPc5SYG/BTerSJy5dMv9fjg6QepWTbMn/L2+eylYNMBBxIB1ly7e6W
gK6kfYwpBSvJPNrU8ZKpunW3teiObHPwE9xnzn5qTD/MDjg5m3zxUmALYrgMxVMDqlReTuryGs+x
b3fzbrSPcwvIo559J9w2/W3PO7MeWJ2AMKXYJMpCQKP2UODzdGiUoE16ZTUC3m0ifa66/PMsTSQw
ZNqIJZY/fAPwLyuem8UMKnUgs6ScIjCc8Tnsndso67Yh83ZpcrZxL45OOJxrs74sjB/dZWwp5oTi
Idxl/gozs8wfhrq9IveaWluJYU50KZRJRQbqyYHP5LdnUJxhjVWZu/SLqG4VxpzJwkxQVncxhF+t
j5BaFt6omYFchLelwnaKmmsw6LvCUA8/s88a+VjYiG/FPD6rXQgklOmeMw/PeiQ+JDFvitCGDiI/
65V1QHZEepGeXtVJczGhICfj2YxxGtqscSklp97mD8I9g8Ix0Y0tQYVuo7ev6hIeVExFkG89XnOX
sHExDPoGC3tPlAT2MPPVjPaDeqLfK5L4JDmtL1S23K2yM4zjSG5Ovx9ZS4dydNK5HLQJhrBp+8KK
NiBx3UQZPTIMGn8crKM5ki1jmsvtepeUarACKlHQGc37NA/0yoecXrIHTWwIbpUS1amzbWgDZoth
afq5Wq6V4bXHOSqpuitYnU+95Bv1x+TA+yXLpNoBQanz91JCl5Vvw0W7QTVOQYHlRjn2tfQh1+1F
DOFxWGiZVgVaGgZ8SE8xrszZvGOgSCQyDuN0O0nnSLGPi9gXjdhZ6fUsLJ98J3nYk5TitdpmyOeg
bpDMjZxJuuCGVsNTNF6J8KIWyqNdHeteB/USmgAyLoY+nwtDOUnyA5K3Tb8Eur5v5VPGCBGVGolN
s5mbQR+qvk3ZHwqCXTUc42AypmL2pbJ/pC0O1l4q4vsVWcWpYKTLguBtXqY9EtEDLmAgMmLXVNkV
ugOPrC3XDE/rEqJe1Vwcrr227dTKr7Brx8qbVeAhYc1iElLVKY+wVpJdZFFJF00Tf4KjwCasrZ/q
HE+XNlfbjlQ+uU/PE1wY9Hz3hWpy4CVveS49Kl/RMZzjbFg2kTry7UDAsAJm2hbUjCo0yZsgxfJW
FMVV2wSR+8qlYYA+X8a8ijc9QwrHiEs/1UmnHMX9FEHs7D5jJPNkRvd6Je/WS5D14ZI9T4C2aqv6
YqwcHIOBeWU0t5V1htV11JV5r6Mqy4YPPO2CLh3/nMySsF9hd/h1Xasc9GAq+B7IFQvXmpUnSxET
3n2wiPJ2sW8j6Dz2+LlbPqwx2oqYf07o7HJCCWtbDRqQPiZhnhDGNotOaGNEfqGU+0bWcOW8V/Ps
zfl56gwOFxNwRO1rWpXxdNnljT2I6LpQ2i/xBP+kipSbLj0N6V3fdrvQqB/IFcW85cVR6+WO+aLY
VUFX2XzohrI3h2rZVmNru4M+DMyQ18ev5ix8SNVrFQKs2vG/KlUwoqrKdLeolKCSRg/d6x4SBo2u
YY1X8SgGH2DhC0LOdfbtbBJil4tRPyyO4qc525Sz1j2X1m06XS3dzZLeT8M71SMvjS13ZPEe+zWD
rJgGUB2P5aL5sABcgTs3ggdbFrYbJSTJLncVJaeujLuOb1rPCYoKl6s98/PsMid4jEEbJP0r874j
QtatDr2Xb5RgTtVE0qd6GXa9QiyUzpID/74+8i3+lFvXBrEKFitUND7HlM8qz0p/ilj1cgxQbDN0
vxnFUy++lIw0wj51JfJKtZEcGyZKSJ2nGSTW+DyKNOgqLphgyW57nhWmDoFQ3nAxDu4krZ/cJ0Oa
8F1HnxfrXe4+GZHsiTB0l/ycW4WvJePGIPRKocuPTCjL2quTLK7JLECZPvphO5bgCVAv1wfF4js3
3OR8ck26DodAzz6Zo+VFRX/TJRhb7DnZxo20b7hAPacslKDhOuEbxzYpqXblgo3ESvdwQT2QsvuB
07ErYzcf5O2swtq2qo1ZKUT1oGSboTU40zZymFpKIlgWBOR8ptVBKd7t8NQVGP4xf1bQgV0ORRcZ
RTdepwyFihlU3dbAJRYab050rw8XGOpBA65RsZGTo5wwNNdiMc4fppPue2GRsnUOm608gvsKdWxk
vgWTeNGKoKgPK8ySr647466Jpg+l2lbLhb1W19qeQ2I78JYyORUIuEUOrR2csboJ83MydNuq0F1+
IaGyVsGJ3/kONrLJujXyW0l7iePPacIeVbmZ5is97TxLBnp1NWryvhs+UKdHEftUoJrmul68XnFb
5TAjKXjtkqDVr43lTB/mNvX9kB8jfs7SN24JOzOSTgJqFXWR6WDENTZQPBjSIWk96dpZaNSinZcm
B7m/pKzBRjQQUKE6NAOtdTUtil/NZAGE6aFLHmbrMNlnwUQGhxvfifJJY2TA6lblI0m4j8tRdptJ
cUnr9HMWtRNHhWIyX6SEsRgilpCulOizJjA4oNRaZzIlkJE0uuulYR9ZJ9X83KqynyLyKMrT2L21
quT24iUbxNFWKrfTd+38QM4X3ekKFzkXnbSxKuI/esqCVs+enSTx+MQhi+yZpLmjWflFlH0MNti2
0Zye2iY6hRLYOWZChe1QALSHNu52XCg+cAPSxyOY5gvRwr6MeosA9CroYGYp43jQ4nVConrawOR7
srfNCIxibm67agvza5OXPRFyxJLlPKci800+akd/Nu23WOzU7LlTvwz2IUtvxnhnM6ckhLEwB2TP
j7F2kyAuYSI7WnjuuZJVHfDDANZ4OUbj8+w09za2CsMOUvEqm9twpYEXb+nITxSXIpF8dpthr/Du
EVb3y0m236t69CqW5uMAK6Tj2g3F+CDPABrqlpqWpy+lOiF662oxIp5+Z/oYCrYDmdETPSZflkac
w0Q5TsmDKcLzP2eHtQ5s/nwodD2/tdWft8Lrf/z7HEjV6DAJIwEuxTSIXvMbHmhFRCES/R37+Fsr
jNsK/Sh4oF/hQbzct1Z4jSTBsIvzEZnp32uFf/HVfjcIWglB2P/pyNdNmWaoDLC+X2DpQzu2i1ZK
3rxY4Q0b14LoCkwGuQGZMG6VW9BmLh1GCSkf4afC1zOv2gOcgJaTM90qBpV0GwVRrHvNXJ1oF/we
H/2os32IqjJ8EkUlH0CBXM9hLLmsB0p3Zm+eauTslC2ccks9lAZkl1HMww5rUHEInVk8jUo17Mac
9q/ibupz3cI4VecuERBy0Jvj3lY5qovMQZXgfDh1cTAUvpNpg21SUxvdzyMF10hYG8ekFNmxR8x/
1U8mBOFWJZtbpXXRm+qYqOGryEkuqFA/jMW9UMLHDmfEYKm39qAfyCi/RcmwMVv6tZ6bxF9rZb1t
ioOqTA/mvMKBGHjDBqgm644vuhOXn0hw+KxIduWDXwJ5F0/GZp2AO72hMeIvez+vs3EXs4/AqAZa
c1E2JMaTK1AMmxCrF/Y3ykU1Us03MkgcQlla9htod6/iirDCMsX8XOmN30rk3be8hzEmowRs9F1W
Y1xYKrnejsMQ0E0be0lnKZJG1ZW5wn7CieWdXk7PLAb9YU52MuN1244SBoDme0FeGjCISdxUDtkS
tVntRgAHG8McXops5vaZ+xlPNNbqiQgCtj5S/9I2dfEc5Sw7l6o3ApMKZTZSOLJFJFhHsaGI52U7
2sq8afO+Ps1FWPK3wwlSGpIBemXFTjWteldMlEkJJQDrsUCAqGKXRkNFyIElyxQrRn27rDATXGB8
3AsrGzgnOrwTAfekhX9SxNbd1NR3qqnXroLSsa1x/kFMgbP2qrQ2s8XxBhYFo582kJT0doG0krJg
I9ql3ac0tjIPqAyTpbekmyLr/QRWC8acA/7VY0UTDBXhFoC8KysvM9poOyF0F+LLkjgET6heNeRe
AhGG1trPIMQISDHxioxJYMfYU49+SPGH+g6153aAMNMj1ypm5iR23rsWC1mZPsNGY1HvDPg0Kpwa
ZwXWTHmHoH81/CgSYuMEro2IHNZb2aVagTeiB31DABls4KLeLVBxFug46Vq+6U9RQhIusC8FMY+i
0gta2j0gMIAaE+va8FjA3LFh78wweGRYPBFMHnOW8YtZ7/YybPX8nfhQ1Hz8+RNUUOkXE66P2Q87
C84PgncD7fVwzLtPEI0Oy0AFu4KBwlRQRCDndJ5Kq+lOxtgTibGkJ3mFCi0k1FrotYqVNmSwQIsn
mgRINwCYGqJkym0km84uMm3pMK7YIrECjMIEb2cG00gK5f1MsyyjJ3S7Sm5RmuMbZkE1WKQRGPgm
ZFXxTZY5fdtvkjJv3TEhDbjL5HhrGuZZS62e00yseB3zFDO1d8EkBGmPoQmf8yHmSegHmQKyfa5R
tnP+5Ppusj/ogLcsxYO46txMADZJ1Ebbz1O3K0rGThNzalntdnbryOdG58tO6I2CUMwIPyl9k30Y
xejoxLgoYSDl9Pqzk1QXLUzVQE8I5FuI2FC1Ut63mOXACKpI0xgfdI6VB0NjJ346muLaCFvrHlZB
dxWB+kNl2bT7jtQpy1cbHKK2WGVkkihItphnPK2mSTcMLnOQOIZjXQ1ins7JVO+LOAv6xKJniQ1k
VTwd6VMhcBfOGL7NuieECBLoQ4ZA9MMZlHifZ/kTNxMDjybz7KGPSKnoDouebXKWewYFTdsOjNwc
9HgYEy3qRWy1LOBp2kqyR+PkrI0OCh1HgIFSjZuwGa5DZgxQTBcO+GwUXlcTK1zR7RwywlflRt4R
SXpdKWMQZhjp48V5jWyUjUY/8IH1ko4Znh1zLmnDFnqZlxATnSNI7Zt2Gwv2nDYpWk1304txM2N9
d0G0YamUdGxpRnhBXJ5ss7E9Or19VsrqqFUL15Ki949Gp/ZbsBqo+Fg9Y5vOOJbNjhcgFoqJ2z+n
ZFq3SH9eMl0+2q6v2vonsp/1BX6X/ZDeBsPB0JD/4OpiS/pr2YRJ3TQQBBkGuiCVhLbvNwj8f9k3
/AJ9QC30fdmELszREekYBq+MQexvbBBYEfxxg/AL0Am8hIFh/b+CI5q+VVRYX5pH98VEVUxbaw2F
wu1IK00WW92SGRTXV3Dj0dgmHP/9cFNT7qsOt0yDPNGZ/KzHO55PgTV8hNkWCPAqys6G8Vo1zJ0l
PbLilrB7kblDXrBjcMfTmmv2oTdum8R6HHAwD5yBsH0LLlEyEaM4v7RgfzXouVhBu7C/ryxPm/rb
bkUD191uSG+w8GwydDJj6Fdtz3Ww4egILIZE5gejj57MJxtydYOuppxl08+dEfHMqDKXXRnECjBi
y2y1c8x4yG1gFMuwivsVWqyFjFMVu5a3tsax58UN3aBYQq9zxM4mDcmS4+jSseZxGVLWUfnZzMtr
h/mQq4TqrRwBk1BA9DF9kZBzj56hJFcVYCB1nD5HJfKQJm/f1QnB9TwHEksLRVttu91V2d52ZpDO
nwwNMnfNlN9wQo9Q5d4NW6nynUYjTbqlexwEypi8HsvtGhdp4QZQIulG2I1nj6CEeWtN01JQpVSS
6A4SzQXbeJArCQNeSjx21qZeHstox4H0r3BKL+Y25mRBUU16BYPhFP1CEnpZJO6tCSMFDZocFu1G
74qruWvPK7ROK2z0/TUy9J4+O7Z5cWkz0IOzIQNX+WkIudKi+Zzpz9XQv/dD6fcmlXfxUhkn+Hqe
igkiRXX0odcvOW0/xetNu9Se6sBnLNYhQIN1f/fPOZv0n55Nt1VZfvx0t/ntZAIuQ9mxRkL+4jZl
g/nryaT/i8OH0BpYaqRVcHR9fzLxVINgRfKxMt1+PJk4qEhL5l8IsljtSX/jZPrDuSSTe00zZ4NS
0ta8AJm3/X07R1xVWXUtU8MwrUs3C7sRbXKRIPlPTZZsi/kXuJj19b5rH7/+PBtkC7tUdNGsbn/8
eYgYl1CnWvT4j9R9voxib2dkbn93UfwPBcv/+q0wTYImUVciiP2HfS0LjsLKROowE24Wv54AqGqh
wkR2NHSS+lrjLyQ66+v98bfCL6ySKgIqi0Xxj7+VWi1514V0lo7ZvCU6qX3RxJmYDJUa/Pw342H5
75+ExRfbGIpVrrQff1JUKw0LmcTxSE1Xt7SeFo3xqFIRTl0w5qxocwNr2M9/qPK//mrAvjCjco0x
gVjf1ffqD6M1IETzVwPxn/thORgnbWJ462g5pXZjj57SAs9tEI5xiNvkRWaxtlXjTPexpwxB1Sgo
1ktV/ovP3eQb8oePg8cWviHkISx5IJF+fGOhQWtczgz6FCOSamgsRAVKjhPjX47mAtVqPA63y4SB
S0csv44hF6xmcxKOaP1A/E/9M3s+bZWb6FdNqnZsmbRio2SWQTtpROKJFUX30mVVhn8st5ZPHSJ+
BawRIgCR5AYo3KIZX82mktClh2b4wJtcvrCQYrTQtxFyAbsyA32qx9eJZmHxTLsZrI3WJso70/rm
0xKCwuXBsbJTbtncY1Gt2hXDaPml6LIagG0yjmzfulo8YA+LQw/MrkWp3Fsq/IylnUNsCIq5YeUQ
3+lSKRYYp115ziaSar1E69u7WCCFT+S1mo8rU33oFUwfXjtmyz1cZOklqyLz2hKDKrvm0EbTL3+m
f4TAZVWJ/3mNepf+599v1V+pvNbX+L1M5bQHlMXZR3D9mln/22WgIYHhklilfhz3+mrp/m26Z/zL
sjCPIuXCPgxxnqf8t+neermgykIX+Ovo729dBqv87PvvEz4Fw1Ig0QPLgabEd+vH7xNNzCyTGMoX
Ykm8TJM9FjgSi3/H3Ob0iIvxUYTSHjXV2XJUmuj8FOvjmS4XN0lxllPE3hpTOM54r2mPw9T7RSz5
lbVKW2/DOvKyIdma1vjR9Ga66ZX3PDwJp32S6mBieVDX9/bUbproSwsoQTEFyX3OTiHnHFsicWDJ
U5K/qasfJ7xpmKEgKi2umYgVN5NnU4EZNKBD+LRYanPVLUlNmaPdhF0WDCzCwaagl0buET03cRz0
yImX5M3UIx9OVFBH+cFgcjOvkor8nXrPiZmpxIwAM/skK90uw+dD4iP13fCuJ5qNRINfUxurZzDK
e8T0kKLt+QI7mnxYEUxNfOvYiIEI8BQN0WWJ8C0t3VTyQzcxxWjtieVi6Rwn/I7uwnKo0tWjCTgn
Y05ps/bJwKxTjpKRJssAXRw9vysE1iDjZsBjaLUvpfRqi7Nqy68D54Y9YpiHpSpPjkcyZ5w/Vbnt
MpZICkQnR4uUWhd33gYvUBCKAomPvWuVYyXtUvDP0LwdL4WR5YYx1qVK3DNAfe5IsdXQMRNKfVXM
uH82ulEf++4+7CQ3NEsWFECcuuEllcujpKlnMKl7sUjbSSC5ifhTDgoQbQXLVXhLE+znyeyn4NxR
OqGpT4uDlRJ/glleIMtYYYvy6CVLvJOZZlSd7IX41CKGuBg0AkkyaX86nst6n4b6p6ptnvTevl/Q
jBsWc0quxVh/TCt7Nzq3eeIEtgxUlqAPTWH3kggQyw4resU5FnF10+f5YzFru7BsN0k8XRYSmLHz
obqAGaTo5D9jHmyr7hnxBMOlk9KPb7VQP9fxS6SUD5jDz800++WaZKy7jVqRbceOm93f3eB81E35
iXw/z7Z5Y7JESB4k2YGSfNjXesu01vKjVt02KToVIrt7ci0byU+RA03LXlsEgHiMf4X93ikOCpZT
LmOcmi5UBKc4eqkSvGZxhZXjPuRFiSgemdR1+dZOMZK03jKgxa70AELb1oxJNVrQeym+5ID2dzL1
wI5tqw3MQCz1olTjJTGhxocygAckkVp8oe/amFMVpHFPcwNkf0gOapn5iyFDszcJkQ6HjWLvO/Js
M/6SdUjAcY+NIxk8JQqGeN9oDJxQZGTJR9MWqBHobxN5X9ZYzT5p2WtlH0vUy3zGQQ+/P9eqkwCp
WYzDVddv6PWkrdTlruxI711NAFlDIvKm7DoCYAfzyHb/Ok0q5Yy5MEO4Ia4VxlxrLIwy69talS9i
TA+swLfF6j/FEFuW5xg4fKg8lUzGfTokiD2zPwkcOJOTv1fMogWaPbv+qoqw9jb08kLSd4M53WNc
CZ/l/NhlArfyoempJKogctYyLD4ZmEvlnsSh1pS4P8vA5Bhc/0ebIigcCJyNtKBkN0e9cJ/p+SHi
38vGWWX6ygumhAfdih+JJKUeOHTSQ0kMd7KJ7a9SC965LyMuYuCaZdWpsh0UWsVukWdXNA2r8Hl5
TRX1ZYmXIE+NOwUR0tAbvgQjrYHNxmiQeQTZTMZT3t0lakvbiIG3uCZuCjwzi+h5xnehPFsokvAA
lJ8WgudXQryMiXkikN6M4h3I4oDmmnWxTOj4Ujk3nW5/lCOmbZTz/Zj4c38vIqTyGQlzVpxuOlzp
0WpPV1ejut6O9yxl38sJC3uymtmR2w2tFCDOOBomE+68IVIX9ztYDjy+PDltI99Vqz8+xBFJgiyu
+S48ETMukdFbPmLA0eZ9mgSxxCFwqodtrLzgAsG2ycp+O4dua+yWYVNFp2RMN2W8VVgtCOlclQ+s
IoZkP9PLw8KzFX+aD9Jq+pfXWydKAAFM/TlFQgkdwEwvCayAEmaAA5FgYXusqliQT6a9KaELtFAG
LO00wRywMF7Mld25c1qEPEwf1dA+IEdKw3EnVmhBPxtXmlSw5lh94Fa6EYbzOubtp6JW8RfT4a/s
A/iw6Jf5ww53jfZJXxAWVvrDxOE3G2ys1W1YwPMjZGwo1U2Exi1smw2ULL/Xqle+2OgJ5nc5nshy
kPZzRmD3XJ0b+3ZyJNbsCLbFo5Dxll9xsmCQzvjOPeCNW01RB2XJGfIwdTLv5d72O0fbSOMZP6Nb
h53nADYco5tQC/rumsqT45SnY2XGO/SKfr/c53WzbfOQSGMMn+xfOvFmTLJroddoOdJIupjUGQcD
WLV6k6WEcyskKWkOYDw0hRNhWrLs6XJ/Y0usCIszCehuZe6JvX6L8G2E3UGKdqUMc627iTSWhtzj
DJqw6F5n6kUg8itzbCfjg6O95Txe9cAcvC6dDXa618Q2UfRZrZsrA3ze0mJoBZUOJUJU5btUxH5f
gE5Ec5HjgYs2BZiEemle6MYA/WE4M+39kKNJ1DBcoYQZ9cbVLLSFjUK8BTINCWO7bd44fbHpgKPD
IQZItqKf7hcJQIbBQy3MQ4y+Kjbx1UL8sNcyJ7o0WRTECCwiW6DQPFkqkrXBobhHClenEaqJyBcG
aotW1RCWHTSOSEv+VEEOxNRHekUwz8tNhVNttvYYHXGic/EV/HZfi9t/RCEvU2r/pJDPhnb42ah5
/c9/r+HZGNLkExSKIhzM6Xc1PAZMg39heb/adaj7v9XwJE8BFDPgVtND2z/U8BBqVvzw13GOTBTw
3xjoaCvY/YdZhGkbtkodwEaFd/OVl/pdry5kIzSBVKFHybKYTZVkp5OXobb70qcZeAKplz4aonhz
XBF2+wKeRnleZqV6lGOrwCPVQPrL2g71WDvbxVUnVRvC2tJLrccYIqG9ED8F+/uEBTQ9YZ5OWF+q
yXgtesCPem0gGl6EhvlTH8c9Q670SqS1xDw7yXCoOVap/IOypQAI/eyh7F+/fHkt/2oLsr7I748m
dGvmgljNaRe/Dr5+34Iossa/INxAWrLuM757NHmIVZB3qk5Yrqz98Ggaa3fprP3g33Y/s2758dn8
aoPHlW0rTOWYYGl/mCMtdlva5I6p3mRkO/ZyG30JHd8Zh2Pp6JvEmpFG6kFeZCeJO7pF/DvU4gsL
Q67ArZm9z/q9SEZXXfEEBXZDyWb7hzhdA8XaxIbrrDUs5GFQpplfhIFu15t5JNhWD58VOX+RyQbU
yvaKdCCf+yhZYEsbVCSSEwetsA23aHpvovYZxUOjOBc5QXlGm9SzyFvazylABjsLA8XItqoTwagk
4ZPLcZ809WX8ynIYYIZMZ8mG8SBW2gMxke9pf+3EvtGdDQwJzfKmgYeYw6tKO5Sk19ugIwDmIzyZ
t3JHZV0T8b0yJsoVNgF0IkvfC0Qk2sqiyIBSONGVBqKikq5FeBWbZyHQtn2lWOjrppsEoQz4SGqE
V3OhbFqxxQ3C8tF2yUhtAGGEKxEjG9NTszIyQmAZTmbv1UhgyWyCAZjGAFQjM/NLQVScuRx0kBuR
DHuDSIldstI4MrAc1kCpv6z+UTvbzBPx42M/TWgKT9nK9EBM80ldKR+9Xj2zY9s3M1o4MCBUkK+6
2r4QimV4UcO1SufCNcveg19Qo1sCKDJ1Anl1f4fmnuLP9DPAI515NYEhKZFTY9A2kCCupE/+/rtp
pZa04EsQGt/a4EzsMDCBm6zEFx3YSdXtZNAndrRj1Kc4T+B1WnU39lfT1GBl1wAFU5APL2ZOgVvu
Qknf2hYMTwuZzaPArZzbB8SHfh3BHZp24bRsZq33coAfQzmBvAVXs/SBooV+3L9ISbsh9Mjs502N
sDYp621L1Ec69ejfFwN7+EfMLECq1adoKNhbDct+wkvQkEZG8721eHYGdB3q0DV+bZj8DWzzPYTr
2hAi7aH6eWjb8VVqKLyBxTux4uW8HtUpNjXlYKa31NaiuBsmAxHIfIqpiO0+PiLyC5IWXS54+udV
s8v6JyQESoD5SsWekWEQ1/fEkg4DfdtKiUw2aUHGpXWUu/vWNh5nQZmK0CHQBAldk6TelvaVUVUo
5QO1hjKC/qfpd7lW+tFlyKSNXCN+bIHhkBTPyEM0ehP8cyqS1a35k4pkfM3/8+/xL3Mu11f5dvqz
sKaW+IY7/fX0B4RKKcA+W7XYu6wDxN/qEhPloP3/yDuPJMmtLdtO5dlrF2jQF2i8jmsdHlp0YCGh
5YXu1xRqBP9PoSbAidVCZjIZzFckP7ufxgYbmRke4QEHzt1n77VRFWGoI/p+oRL+qi0S/p1AGd9L
h/7CXGJOTSKfB5Pp5o9U7yJxkuWjuOOHRhq9tO1yHBp9guTSp5Um47l3G8AGSbvQwgIqdN4iGmXD
ViKZ2dKO5jQ2TGr9eUpRxOyDVWeg7UchnP3GeQt3OkEsbWdar8w6cN6KWRq8mWNLL7I383Rj7hj+
NgM8EEbpwgWZEVVIFJn3mEn7AYNh2opZ6TYbrygWZA2InnShxXGZj3YX3Jaj3FMmuzTMtILVmF/6
o33I6C+aVW16yvtH7EcHteAsq49mvjFoIVroTTrzo+RkuXhYyp4D8ygBHRjwmiUnHKxgcNWBQ06Y
spkAYLA2A4gdqd1BQuDxw9HLtfd5GyOgveF3Y5+/d4GWadnbgKfcjqrnYU/wogJOZ5gDoRFPrIou
3NrU+K6ydqK/O+ZLCo59bqU40tlPs6TgYYlK2pjuoVfoaY4M9Jt60/f1SU/ch7YNMcL044bK3OJh
MPO31FSq6x54WNwKXHFNeC9wa+l1cO7z8qWqrEPtAMxMqb+d6SL0ZgUMAGQY68PF3FNxMyb8BlLt
ZFDxAP+QzFXKE6DPX0tZEv51cSF0UTtLYuNsIeV4mmfNGq1PFmlnx/O2w1uvFN6WBO/M94GKpOcA
AkQBW4KqjMWY4ayS6FwFX7daDA4MC277d55h4bkq033ijAhweOwy48q0CDW1HibRXIrlwDPGtAm0
sHWnxR6WkngQ2m2Axcn1sDnh6zSa9145qva5t/a0xSTckx+CIp9bQ3mTqzb9qLRfVQpSTV2urWrN
1hfOqR3Osy5+8UKfUKgKjwv1GQvb3GKdP1gYZLUAlxlpmVWQw5+nqO/FSlRo/M2yDwbqAeJFBmFV
zz147/UumrI8rt2tiE/zobBxdhBoUqjhSwFPIOZBwM9tEk5E8Chpu0dO0/h9Od1lZBerqrpUg49u
LK15U7drn5Zz3+fRCw2qSeJNn6r3pDyOLgFS8iYae7kk7NZeHl3h3GSMckBd+USzho6xqqZ4mYCA
dSQdsJG0YpLzM8ShpIJDQzQJpT7vk4gIJeVSzUnJPwoN40VTrujDWnRVvpNGMquSfeLF1N/c+e1H
GJDJgLdqubu8fOgr/kAjVFnBlUrGYxZQh6ceWsrYA3NZat0uqF584T+alPtRBr/kW4QXQ2lktvas
naayVnDDowl7PCh5VhPGKNLoOjTDbVG1y9bF6wL8tUQ47J15FseAV0Ryb+vxuvHKe70YlqYhV5Wa
HtoMyo2ZwArkcMXcFD/mrBFnaky6oLjG3YImrL5IsC2T7UuAiRDceJI6OQ1jv8Pp9WR23a2HqQkm
l3tOapJsQXaT5NEO4vu7P1rXEdvZYYCO5S7BdG7ReyFsNvgCS+u6V91Nxh7RqpVdqZhb1XnLEawT
v79MRnGnaxOLx1h3lj1C87lP82ADuvnCqfTXtCLN0gyItV5wJJUfpddem+9wM2NHpNwz86KWHWL+
0dETT5AVvYJchoWdnwtIrzDzjb0KX0WB/WVWTLXJumm+oFxwncotZfJ3Q7CSEnjkwFvvmNaJ+e2u
G+A2+qG7bzMMsEwQXlveuo73IPnbOezIOelPySCkuXw0sCOaYXenhONjluhPXc15M/fg+5yJI+yd
IbvXQJ3UvnckR+wbhj23e2PXZOUsHsdd2VzrgbEQlERI7TR8SVWS7ApfDUBzuC8uYr2b99R79C3c
HWdt+09ZIOYi2dOQOixCrz/oXp6eKqV1VoPK2Ri0xj4Li2bVF7f6UOyrGLU0zNt9p8e7MpUfVQ6a
UnqT1posS/1GqZmPnnPgG4N56brdXmOj2kYBPwJo1IQYsldtO2J5DU2x+shePnRvyT12ZKc8AYwP
3/AGIxC9ztW5VfCXpt7TpyHh/PWg/4+sSc85k7b81z8nA8Wn4/+XpyxkaLSEaZeIMZE//3T8D5jM
EggLbJSptUvHdImItCR8+dTW5UHW0dKS+fg32u+qjCl/NIS9vz0nf4Chn/759+lrykTg2kECMjlm
f1KFYLd8kWMovnFofvp1+oI1D/174v8yl3Fs56v9On1NIpKG58KGVO9wyP8r05fKVPjjdaEapEpw
FKkaBXrTdPbpuuhMoBydkerzoL8uhn6V0HjfIharRslWkQUNsMUsf+qUIN9Fnbrn6GLMkHAELM0R
0bEWt2VQ5mg9TjEfB7oMuR30l203oNfKKdlHV2u9tHW5pGx11uGTM+DuWU9W8+56Hfk4bWmMV12l
LXWz3cngIs2hArSew00nfcihac0MAMYl7n/u497BNG4HX8wkwTGbbIIO99g5py0QImdd++fWvWjA
I/cTJ3ksiGwn8V0JQFkkkpsOAL9gIvn1fuKv5UT3E2D+MnB/DUQS4H9+Dx8xYUUCFDAHDijB3cT1
ys22JeBAMREEjWSaerYxYMFiIgy21WswLrLu2WqXgXgYARHGAAlH23wzABSqE6nQmvInrZJeay3H
tnK4zYAa0hh5YQM5NPLsRo2jFzt9DScEYg0OoVwO5lKCR8zBJBrgEukMJ7/31hOq4/YbDIcctlMB
K84DtFgCd7D616x8DYEwivoRk9hGZDsvOXrT7zN7KVX2xyRwCEsSee6IcpqUVywDEI/cELRF5cRr
3p19AQSyoR/eAQqpQIqNomImGQ8C47a3l1oEy3UdA5N0gEpKeXAs0rwoggAnua0dKgCU+kSijEFS
qhOb0gVSSVRGsd8atBKJZqJN2gkaSuXd9igqGcqKnCQW+qqXNppLNIkvivJMoGxhosmoqPRBGj3q
pfMwlOXKQruZNg0oOXxAFr201VmFxmOi9Qg0n7FKODpbzPlID5QbMIjcWPErJILUVzYtuhEEW/yX
kjaE+DigK9kOG3jdWDnoTblvURLljcDbIhDUnEvd6YQqp7OqNp1aW46vprMb87fAXQh4GX1yrpVg
rzeQOEwMlZgqa/Z+ghxj7+NUXQXjo6ZcFuRMEv84Rnc5u4skYwQiM1rW03DE9xn6T6Wz4YiwU0ud
uOPUYzpPcflMSogW6DulOFOtMg/FugcR6SUxbeYscycoqQZpwhkIWhjjavSHAKnIPLn4jLARbbxq
p3I5N+7CJ1nsGIu83plFsPKykFAmms0Y3zUC16nabuHrezFHdqOdmRqENudRz+RcY93aqPdFfYjs
+6B5dPr9qK+acdERAn7gMCGcQ85mr0kIQmg7FYxcQ5PW2IFD80+9mjfzIigTiH/MfZ4JEsD2zxkK
hRaXu5E7JGvhhVvTPYMPYJALAXDLq/T56MKgzduT6aZ4nSY09HXovFddsUoIG61y5ZAK5aqzi3Po
pVvUMiqxkamelel5X9Im7/rF3KnJw8fxMMtMNs2KyDlhSvvKFsVl3oVXYADWtdGuqjzZB2axSEAz
jNJ41sBKzGu1nJnmRjcr+ribAXguMHEJMtfF+NFLDCbnjGSvy9aXii8DldIysmNnPuO/aloHkCGB
dLt0XpOWM0rQcwBa2PBhLaLma5frS7PVdc4RsfNLLFzOY8ArzkEh4WMptZfSrd86imUZp6zCWDjT
hhb3r8ngljlExG6HISEZuvAIO5COmRa6rYDPwReNqxLfcHnhJMsW0zVhqIXw0ntiMFva1HcBh8xq
2oCNdcBdsKNyoJDXA5UMG5NFv+Ck/OXh+LfYD02LlD8YBH7+76R9ly955f+pIjN9pW8zgfkT0ib6
OSg1xA9D8Oj/7v1lRWPigCUPYE423l+HAvsnxHj+ugbR64sg/3kocNHiqR74Vlzzlxqd/31VJOjz
o3IERYazlip+kOPRMUOeYDa18pTTwDCksLTh2voIaimrRZXI6EKv8/SyV5pkgypYPWhZR2JYDcC6
jLrIlpPH7d2p7JOyDPUiuVH8UXz0tsi6uZbiJ0rN6IQWbtxJX03fTCBibzbAMHamMeWsvAslS/c4
JMCpKtt+6MiLYbgf268D6u9Wb0w/yKehGE1MJ5DjAoQiziFwWv92+Ak9X0uGuGDh2/gW3PhiZbn9
R5pixPHteLIOlNnx7/NRMPFT//5H4QZA9M//908/BdMX+fYpsH/CpAs660u5uUqnzfdPAfMvqZ1f
cza/+RRMpBPs7eym+KBMg/YvozEfENijGh5cbJKsUv/SaDyxxX5zcZDAxU7NnG2A0mMz+4MF3mH0
dKMmUnDyuigwMjH0gt0DyX9WQ/KmrLLoWm81gpStwpVrRVhFwG9awYjCVxqH8kuHt27g3KMWrKEf
EHpoAwY+n+lEa3lu9oq+dhVeZdHn0mdO6+vx2WCn8WQNAL+cwHecmRWnIVSCPkkOcD/dPlHquXUz
Gc7zc6oa7VxEsKudmPSOaSt0M8URLXqswARCTCychPCeZqz+PlfxtH38/av47uf/02Pe/TPr7vRF
vl3F1k86ic4ppkFvKSxEbiLf7+XsXC0Br3gCLX5pY/pFXhc/6fgvKSrnP/Or3/fXq5g+JUTxXytS
/8IBj7zIby9jDp3CAoPHeVJgPzB+3K3qEV74YKyBzROwXrBjpLqiExfksA6BoMhl4AY7qq92TwjM
dl8GJiHRsxXU7OIE4O49JcQwZyYCGiOvc2EB4Bj117pojioWe2hpxR2DsZgVdfUh46yhpU+9dGOm
7hAeaQ8jzp+VrZ/fSt3ODoY21JugMU/gdwJjFqZZdNcqg0EQu52Qufsk8BfUBt8kcUOwFOKRoq2Z
1ObY0OSxTkCsNTTz9V23DRI8iUppn8mUpdDCeKkm5JTqFZnyFkyDzHToDBtj0wXQ17AxzduKCVfB
HmWYMQ+2WKE4kINO3fqvxBaAbjmgTSxaZFTnrtQTY1n5yFWx8yis5E6hhMaIOS5g4YkUp97jTzvi
rQK07PBZBefnDQvTpcAyCo8ljHoahnaNB6c3KhnH7GJDqSigLI06QqVmbvQHxEjlOpL1Q84Mmuhe
f2Sd9xEZKS5UTSH9VzTlTIzDey/ScpXm4q6ypk0fGwHi0frg70JBOU9mN8co09AKWyd56Ex5mSGJ
Q+9y4N0H1slP7IPWyXVvU5IMChfpWgmAhSdZuXICnqq5i685AdeAj9p0kD+7BxE447IZ0NoCLTwS
2Yi5gQWLbNTvTSjHfokwkMWct1olt24FPehIbvJB95i5uUWWrvUQpO6Hh8jaUH6oOz30Od8SlyM0
BfYU7gemKneh69Nu0DKHtVH4j4GqiJOt4e7LoIAJyjHG1l+azPWk8CPU7ThZDnWDbi9PY4BO5iRE
+8scBx92+DVj09MQaCsPb0qQZLexiXu3yy/snvibYporFT1x7mqFtSqJ+2eJ19JYREhkVOkIkHvw
L6dWYGmvwU+psuSQpN4mBbtsqWBkHX3d3DpSv9TDOjppBDTmiui3hpe9lWrOmG1Emzxu64UvYDpz
GNxDQfRmuejGeWD3uyJWXn0PbJGlDXSIRgjIbZ7P20bdpybxd5rrwX219hV9O2LrB0U4b0OX/bwm
RlzAJiW74U0YOy+jKE6khtGFPbAXfbbBm+gv6qwwN+6QwF1vMYb6ZX6Raw9GQbR4lONeUcJHlEcu
8loy3vQjBtuCS6Eqx7VW495B+lyGo9LeFQSoSGBztCgMKHQKwrDTPPCxgTdTiYvELZwlZPiYTVIy
nsao3doKOwwFErRnOldN3q8kVIqN6+bo2EQI497GFe+jNKsK19HImDsjNgUkur4uCvtCAQG6VAdp
bEY2f1TCOBdA5XoKhdnywbkLDQ5OLZ9vXn/VhJF+dG3IW551z333Ok1hKFLyyz6qvxuH4aqLrEXY
AtHpunnLL0AEKUeeSRnIQCm4/Bxh2N2HPHe5SqJkPyZttuwNqytRSvLblHw8h0SV8zoie6i4iO31
TgA06aPjYMIGHOOSvVKyEoQDZrGJfiqdB0VqOrVY8UcTOhXO/uEtDuJDVNTnPggfGsF5OhXbJOrY
nGtYakctfVLC/hYcer4JZXKtkuRYlkpxqZQ527EIB2FqD7ukAjXQRYzXYNeT0BM3ndvA+Gyemtad
aWaH/lD621qtKGTO2YEWmC0seZeXFPOMzVa07SHyg22m2UcXG7sXkCR2JDU8eJ03uS+ivR4yfPhG
U+0UpKACeLghh1vdo6BKqaKthEMYO5hbQ7/dDG68M/IgWVZd9th17kISMZJk2dkvEhWqL22wE6ND
lUZr4ORW1o0d3idGumuDgrgT7nl9uB6T6JCYkOmInHprtQMuaHsZYoVO/8+gsV7JKeaG9b4y1LJb
JskjNdXWxsGONnd6K15qPHhpxx4P/VAFs1DlTG4h6LGDZZuw06Sx8i2YaQ0IlzbEGSTg2M/SonrX
vfSp9I1NJFECWH7W92NXRauWk8xk7nchqchyPhblx9BxBVUX+og2wkENxIWJfdJANcofQDduHRAX
lups6xGx039XdGwrKtwvCrQ6VDtl05QSakU5seHqns2UGB/9HnyBmWoOmmj4rghl6xnJnnXplVTS
J37b7l0aOHLrkQzwec5GLR701PkgmpBQRa2tHN+6NGI2nZF5QbJ6FQfRRZmFK1sJhwOf2H1maad+
0I6AjoOFzL1+B2+T4kKO+3LdVY3HTRIpK9SRo2Bhcl/RQuLK2qNh8Vzi9zZPG2CEkXUTOCTLu4Jw
c6R7i3jMNoQBJmGIjandvLASW8IrMpZBwL1KHe8ItF67tDHNK8+4brsC2GT2QVJx0hB96nQEtNny
OKpRMv8P0UjF7VOsrBr3YZ7IvFG5mFUhWaK/z6Cq/uFx61HWz39UfTL96+9qg64xl7JGwKxHIuZX
tQGKso5K6lq477DdcT7+ZUAlQAZCnOUDWAIQ41Ps+ZcB1YI7zr/hsfPNUfKXNhB8W785ZnEGZ0ad
0m0gzKEp/yA2+NjZ2Ge7U3eIsi/jnIe+3tTiTWNY2Gee37cLWWAbcrvx0colkSh+0B0eZkF/gxW0
e+k2DUXjMA2WTswiQAmFmpBd11HPW6twH/REDc+NqbPNkKMMn3tFBMcaGx5piQrjiBlIcIozpTbl
QYY+aRMp3PYi6/P8rnIrDetDgy+t8CAJKHXiTnA8+za2lTZewp+uz53vOyu8h1BG49K+CsdaG/Ee
sh0ADSe6RcjZAFpeUe8yEgz938nqxOn9989iP//nN4vrERLsa1g8J2E9cFVnNf/fvv3rnxqGIZez
OV/l26VOfacKzQMiPlwPB43g+2FM/wmtTeA0UsGd8Unggv7lWkeHcHA40ZGM++hrHfQv1zo2KJ4N
3N9V4oMaFUB/5Vo39B8C09MWljUbcWkdZc+2fux7YmQl7+NAd6p1nm8jOTg8EcL8EM1JGNlywC9h
w1zmJICZiDUPforp5q2tdM3dhCAbQpZOOC8GHBigaWdFV+6jyZqRVhTu4um0YCdqgX3fO0+ZLWF1
LZzmmDdP3JhnMY/HPkcmyIZVH1C7ErNwOHvieaQ8x6QbJ/S/9Dsv/PAjsIr9SM0lCWMS6+eY5EHS
7ps02udMnZt2eC0NOPzaPKADkH4eSWjRDNJ9l/UH4lwFuw2FppTG2vEUWxbmWYEIBi+Ej0QQ39au
s1CLkUoTaPqmtQN4uqEgaOum1cbMFoaSX7vBVe8cBTt+2XFyiPNzgojuSpBf8Y2mmRsMSxqeVk31
Dx7sVNwJJzrAFnWhn6UbXOjybRjY3kAeK+JdGu8T65AY4RED+8MIks6AvyGxVzTg1urIw2ESLFtK
+3znTsf1MToAaRnHK72fp5L3N7gbcg5kHRwi1jCZ1s8dJd9wyiDJF3BYVm4qHJmWDzsteNRC0nL8
lib6qtasRMA77d9XbcMEoENcFiBdw5c0AkpVdjsTYNeYYNMqxnVljc8iUO1NWxGTURRoKyx/UmjG
jIxWkq2EBboqa+SMDrWFFtXzMVR2fQvIM/zIxvQiTIulNPqTrEClBHLd6u2T38tFVkzNTDYBQ+9e
WuXJq5NDluPbtbP5kCrAiDkVxpxoiBPxc2dJeeFx2lYlvZeWv49j6Hd6c3Z8ZSkhq4QGSyi7xEmN
AwJPE1g0zhIEIzMPOIyaHkP7xUjElSb3qnObhS7pl40PzTdpdj2TaRDfmOI5cuW+6ftVbN5SfUEt
jPZYmPBVLhTgU96mKvE5YXMyyifJLBVmD0ZnLRvd2o7xwjH1rZ+LVeeOK5qbnzQrfbRabZOabxOF
Bc0d8AprUQBfPtE0+9qytJlBlfRIcExplmHQHsYY6/Ogz5B2ZrLGOm1fjsmJUD9GP1S7AYK7/9IO
klg+MNU45TFk6d1CbUC1hNkZh2Q555q9jDR84qDBFdokaXLMY2PhBWKtD+4W/0mDPydNWza6m8B4
q4rD6DUAUk1103A9e/qws/1smXX7wTDWJlWxLnQ8IR+9kqeIXtwpms/KkRpVa9xESVLfjom3alNj
w6/Vi64Bx21idL+uvGeYRwpsLwkTzjQiyTwVz7pLc45a1KcUqy/r6jS3rs0Uo3pqLLQW5aXTxZNi
DM+dp74FUT8saMrO+cIOr2PBnnaY+hgXjQ0o21eF1d7sP6LvndUlHdU5k7sAkaWHtAloyt/IRGL+
4e7o5/+q4vckiZr/h0KY6St9f8RZbECw8Vik7wTJ/++PuKm7mmsO38iXZpfJy/HrI26y+JLvUAUH
kQkO832c4+nHlIeEadgYTv+iaj5tTD5tVL7ajCDG8ChlOgRcwZ9/spPQQpU6dtOB8KYPuWGusr11
GHxVn393bfNnLzJ5Wj69CEJFnhjF9CLtOpAdJcunWChfTw6/+yK8PT/+LFOcC6Yq+r85Tc0/WKaa
ulEiV9Dm2XTudupeUAJnq3oNgOOb1n51Iv0qIu5v0rvny+RKw6Fb22tHXoSVevK8bG1b1d6JFQlk
hEilHRWEIuRAkMF8LqkhLmNtg5Ox9Z9VGgOMq0QA5SR5IAQWtBFfCICqwa5fTQ2dSk/Ht07x1xg7
96k671zqNCBGobbZA/s2sFd9IHGp+cWpBIil9lupBx6lr9I/CyzSFeisAYSWP7G0hDFhtYrRPqdC
jbmb0gPskbZ2TWyBqZpc8VBp5p5mUq9pLoNeWdWd9ir8nhy0afUrxVIiOu6AyjT2KeEBVXvUKUya
orAVZ1FXA42+1TQEO2ZySG04oaUNdzUV+blNk13ki0vpdQs3LJ6qMnivQEvsZJFhyquOA17pAIVl
MmW7QQxgghAE2RGax7ntAAWoHginnaqpEjGwNTL9AZooZ822qSd5dRKYQpDIOk0D4pCAbQyKB1Cr
e2uq5nJidCRF6RbUqukUzfrUzLlEhjwyHoYVzdXJvKksGhq/mLViUswZPWAl7GlrKgbzY+oqCK8d
bDrDKDWYkYWb29kV3l4ynx5Ym3NPzxghbTQpnmrC3aWahgjYZQX2o854CcfrtMPPbYzJpQcKN2vd
rZqhKRel3COXuYtBz7adrtD8mmDOzrN9rSrroNEnNDUyjXhQutBeIJ7NncFa+4ZO/0puXrWOAtzC
RrJZeT4XSbyKz4ZZ67QUV/W1xCfEE81Y0csLK7xZddQl5NmRC9HZJA3+jDCp7pKS1IhaGNW+m0zw
8FQv3SkDorzH8cr06qNRvTVeoi+GnMqYuK+3dWBDR7fYC+tlSo2exWvFSmYuFTgWfIP9sfQxxyAw
pc5a2GfT7BYZftQyD0/YqHalWq0L/7lK7BuDltY0fDf1cJEa+l7LJI88xJvcVAH4tt7V1GVAuBAg
zQI1cGFl9xkFJ6YdYv65xAvEbLSE6AmGJ38RtDOFabBSx/RKWMraSl/AP9HoKIOGn9sDX1fxfXPR
d8HFUFP/nCkr8LPbqHkKSDEH2CzoRun6lzF/zIwAvvxmCk0bg/9oyW2CftbIaFsZ4RpHmuPX+zC9
dNtFQ/i/I6beoyUX9FJVPk00/VsT0rnw5IxIhGYLsgPaSdC+qFZyjyP63irir7fIv4XjYoqh/MGh
8L9kXT3/Y/3zf4eZ//5ne7rpa31XQYjcmTpZFxKQbP35k297OuOnSRqxJ4A2oBvu+r95bhKL0WxH
1772vP7muQlvTRMEaDgiTvSdv7Kn++FZA70buI5J0gbMjvo1JPPpkdZmjWHLJMSwTKtP6wPFL9ZS
XH56o87/7gHmlvrDyyDm8HPwJBImos+Xg/PnJ6dt9L2rKdQhyEFdZfZdUBIl68m2H0bMZF72ESuH
rA5eDfEc4pfvu3Sju9mGelEKXDF6VovWUI6FT5TGzY52jwSj4vfkBozxeNXjFklRwVElWdzwsDOI
DKv1Hd71mVbB7i5nxqJI2+kf4bD2TzDj8+AIbXvR6kube4jnH8jdqPmb0VUzHHVxA/iHjum1whm3
9la6dxX6N8XYtStoMAu9sDlBCwgw+szGUkrvJmdKZ5bZ1cJEwkd2vHfShgQaDiwcg/Mkp/dZ6HNJ
XN9wIsRwuZ2mdJqdF2xOaGXgQEp1aAkEKOjJLgsKL09j21Cpyq6JBnu9nE0tsuki6T/s+N0bQHhY
+rWkAEWJVXgkRBR8tkwm1Sw1pm4HVAQbB1PfkQK/y6Pgoc44j0SU3Xs6+hFlNQZfXSsD/P9V9Jyk
xocOb1v6/q0ahydYGainQXvurOLGHbJ6N6bNSQ+oOp8qIIxgoZ278s4QW9iOg9InNC+x37H09nZU
W5IVtX9ZTPQHMz87Un2LWQdPSqy18kbeYEGLWIllMWOccNwHgz6fpsQtF60UmscKGsjK5Kx2/lJi
82ypK8D/MO/oKxvpu0ljtAWNKq8W+z2MFJMWrkSjoJa+s5Hes7S/VkNvB5oG6Cg9ZeFtrGqv/H8n
qAjI21uFwgCVi0CP1XNCkUA7NQrUVAtkKpqx44ScO6mP1QgoKg3XleLcN3Z/O0r6Cbibl1xIWORg
PFVvRaodpSXnekhbQb3JKDmI+nMWNsByXhQgK5rNLvmZOmRKj/EWljem81CPB1h0Mx0idsXnrsNj
C+yNjCwu1at6vGOxSkxqE4Og6oJNQhcD6R5g40b8EPYbu3rlzDkELa8ULyQPtYg3KMUkGtDvIIN1
PZRXdirXMe0PQqGEmTaIiiOrTjtE7eCtBh+0dDgxqV8KJBRGFx75bNJ8wCxaudGScpdMDj8Gj4Y6
QmXw+Jw29/VUT9HkwfvoYiMlSpXn3VZJ6F+gBcmMHxr4pM5Uc5HRdwF8KWSL29OCkSm3NNE60UQb
6g9N/6hIxCXxklGe4SskibRFWr4H4hg03Tb2r4Gpz6bJB57VjD3qUvffKnpJHCZIcuNEmEDj0NmR
0t2R0uEREmHJybdFLBNTwLAldKExoIKruG/9FPqJQW/8eRS7uL21mmSH3XyZ80g2YOqzTWxIJXsV
1J5qo9XnyfxFlouBxTIu0tA7gliPmwVbHlqapg5H5Kt1XpxyWksywmgBLSZec7A1zL78sr0LCfoD
UJH3XGGPdOOJmHWy6EPJa6yj6jmjyrZ5H1N9ayn7DJYKBS8m3dfBlYKLNwT2kT7ZyVWXXQe6vWzy
ehHjXI2fCurVBKRtWM684x3fn3AvBvRmrMCRPPba0gpQCDC5wRHvvLPFEaV7H8r6S6e0oPklK3at
mS2VCDx7Q/UZi5hJLSvXTX4uMsDlyk3O4JclB21qmwE9yKSHVW0+jhSGNeeivvHyV5tcjxqtKxua
r7uu2xPed62oZtxqxXCqaLip08u4OOnpK1GrSrV5qtyVwIB8lI2efpygceZ+CLqWN26gP2fEGp7S
pxOjFLYs0wt6dmh64DQCxMxSiZVtZKHKa9uCjNTHPrWGiq3PE9vdKk4Vrh1a2fKkugSAgcfvPiiv
CjLFhe4T4rykN2XVFTuLNB8J4yJbq917CbLQix/b4NIy7nOPT0Gn88MX2GTrVe8l3JAvEkqN3HTE
f/LUyldNuq/u2G66pn7KrSW40HrWaeTmLby22UYxL8lsVflV1IecHB46qoOx9AnC0aMqaO0dlyn5
Q8oJ4M98RPE9RomaxqQQ77Rp4n+nScmoyaHSrOTQsGRTIZCKU1M85enBooOpM+HdJD6cmnpjN84T
Q/A8aWg4xH/tNesxig6D99RPvU60DqTxWcN42+k99n+CiIqDmbtBRaGzKbvuMvobOjHLgZQNtAAU
ENYqlRk/PdQcR2D1oP34C69dNYI6HFjonfIyRDdZcKmk+6q9ipR7zr0hhVWeiiHC3JXkPxWKCWw5
PYZT65EdOFVXFqVX+VR/BaJmS+0pxDF1WbUGucq5rgJKnkzK4LOM6hT0tx2NWg3V4A3k9RlFYFDI
0mBc9z7U6BSPMmAsZVH6vLN6Ot2ireYKXNfGEJLPss+6dWC5QrF4fz01dCuldyWA4OfjR1EnbOM1
1rB+lbh3FqnaAPUsBI014uHm0OEctfK9GsJFza+v8PJT1XLs6FtYdfXI4xy3xAeCnUsPuiD5FRic
bi1IBIlDYte1brISTx1ZvmVDmD5y3SengpGlmwkTPj4PBZiaXHLkmILtKyfv11512eXxukhjpvTd
qPPoq4BNN+RPe0fjTGsd1cGG+pOvIK+u8Y4jpNVwitKMtnKdvdNKDjJdK5FHqqviN8TWQqqwqJSt
onFGmvT2pLfnhd09ZsAUVggNxaUzhs2KwP8ylvTx2Mca64clzVXJUhdHtvj/9CTwea+DqmWBy/k0
3S6e6+dvi5/Tc/r+r3/i05P1e4W+VSXP2ds/5nmT/XY59P2LfJv/3Z/ofkUymwCWNpgRpvzvPj2B
Fw/vqGpi88R5+n3+t82fVJ3+ZME/hM75eQ1q67hXbWx1lo2Jj72R+Vfm/y9i0ifhjAUTWyF2qhwB
HGMKjDG5fzoAjE0HTzMn/lDyeXFxkupJT7bH2Q6FftWMbChSPU3mGlsTy0dNH8wnxTZOLja5T2/j
/3JI+EFc+7dv5Id9bGMBAxxtvpFBYzK8xiulhzd//BL/5qxVOYIgUdJkBKzYVn8Q1vCGlU4ArmOR
av/D3Zkst42ka/tezh4dQAJIAIuzIUFKoiRLtmzLrg3CIxLzPCSu/n+g6uhfothiuJZn09VRVa4k
gBy+fL93uAji6kEb0Gs5A5Mi35MXoSlV3h5wfXkvXi7exFIA5SFxs21afC9fboXbtoC9RQhGP8Gr
NecfbRF5F5gTT5tK2fHl28O9eoWkCfhEIXHPdCyTDuXL4eoYUVlFGGnYBjEkmT6aP/ka15Cp4YL3
9lCvLJihQlt48dDF55Jq0sR/ORYsCqIFfaqoBlSUD4ZtO9rBx8yOojDXFoAX6XM/40ph4mhNEmPU
fKaD1NXuhZOoFtBKxA+GEvGZafT6la9E7NU9AtcrOvJH08hFjkdl7thhq+V3Y83rdLFd3LejRyBr
MRlnXvnr9cNQdH5Xky2Tdfqkc3y2fqxMx/YC3RShi1JhUsrmXZqW/Z05ueMt7LzuEDdBoXhytVwG
fpbc1SaHUVcG6rOR+t2uKLPh85mPA6RwNO94fiaBS3CNC6H9CKj26qp2EwfkbkzIV9nGViT11otm
51EhQku3CA3sRydduCxW2EVn26RJNV56s4XxDGkxc3sG1H618tYP4lkuZByYyfiAvZwtU90smcUV
E+NXw/nLr6EDtn3c3Is4/4A59PIQ1ey6asYg+u1XcWI6oHShN0HXm7+ssMzz7a3oZGf0TUOlUiX6
MOW2ZMICmqXSNvbp0sm/E+P+K3r/5PD9csmzX7P6Vm+rwIdN/XLAYFjsYR4QxFe2jNodMRsJUaBL
q4ptnoPcbTocGOrdHE1iDLF8XCVwwnTLkLhM+W00Ra/PvPsTuwK/CON+W0B5gQ/+8hdpaxAF0fFm
KLROr6rGq7m+6mDHHtGfGco68Z3RFKP0RkSE1tM9Ggs6IRBx5pqYgRBd4bmqubXwkT00DfWTV6QO
WGmu9uOQthvONnK48ybuCazsPZoDvYUrk+e/hzpnfSkaDz5bOuML4q+ku5q95u25cepbPcmaXPpP
Dn5V65t7tnbTKHFmc2FyQD995+k6vhDUWXhA+tPFMmNQUc5i+QXpdm2rRqvBIo4gtVqWc5sITbXj
9Qoy5osn3hM5dus/f/ZD8MNIg5RdJlx0P0MCraaC3mpsKzLGjIwGkHQb9LWc38RlVgVXsI5I3/uE
zvgZuf6pd0LRwc5uIsHirRztnyp13TiBSh8a/pLuzXzpF/ChXF7QmrHCgFhWjEly+Uh93z7AUSYu
XGD0TMbqudNMvH4r8F88zmxH0idkRr18K3M85hmcX1SJdpFeDqsxppuOJj2AJiXFOuhvsnqxYSpa
zg3neoTTTeZ97bBGDauUWR67ZK/rkn2Xg8q/xBfBDh1PLhelB+ioW68NJ7dXfwut/usO8HoJOJz2
Qkqxpj1wMr781XxAyxrLxg1dJAq3cSLnyzpwVlRxyQ9l+XTPaUd0B+V0Zj4DKb+aRwy4ytQQ6EsL
xPXl2CqRwRTQvg+pLIdbSR/d3ju8RriObjDgSxck5hR2Ma8WCk89fO9SeBg7rFKCz1lf2tnFiFPP
eB20TkRa/BjJ9CKSE4AllUztb6WKbJyPjMD5NEYlvufsNtyTmim2f9TlSAqqMBqU3Lr1DTxXdE3Y
j1/OgQOXvGRik3SOGQb7X75HjremgXl21nF9N7g6ES6P0y02bBLLRjjcHXFo2Dte5ElCSLI9Q+DE
eCywLgqkSc7WrlJqUqIfswWnGx9KkF0O471LVGGxmRJ7+UW2j8y3Gby8m7ZCxx+K0sdkNV1Mld9H
hFN8HXA2qbeE5mEelC1yuQmKQqf8p1u25WIR4leZKVo2pH998ew89S65iy0HOxu1sRPCnXeTsmdk
+ngwRFuattknc4T+sx3Z3uUWaCK4TmPtvscNAKs3Lpb5HjNe4aH5I8g9TjUIUlavzS9njOx0S8SD
dy1m8lk3tAzqW2oXE81s4uNQ22coMcHkJDdLoWpwxtZAHRx0SDekCzvxWmYl6vnBNw9RVD0sZhZg
qjmM85dhCCxM63qj/YmWE/GEVamf1uh4V1bljIK4Ptu+n9HIlKHrNfnNnJmcVDx7TcoeZrThGKd8
fgxSAOdlEwDEwXPGtNZxq/paNAtx11OW9naYzIrbwhg36mEM5qDZLEsbQ1oJkkFd1+B7EXgsTt4b
ZRQ9eboNNGS+AubA5MUBYrpLB1UcUjxwYOJkYdLX6ETUVBs4URmtATJnEQQZdonsp02bkeu2lALz
ZVe0SwW5BPcUiesV+rVSmlQZWeC9V4VJDlI3FhXeDB6ZbHQIgjrBftxxvidco78pI8Vypp3rwdgp
5OPAdThS/aRzO4hbr8DlfWcHvfw1N1GB/cFS519xuAEh7/A2JKQzSIFRsiHAwi4eYWpDP/Cy8drF
/CHeV76aHvLF4ddQs2O8nzYqNNnyLX6N6+PPHGn33hqrHhvGRB2cKMtvojhXjz6XMb13SzcvtuMo
JMiLkxNJZS0Fq9YsjdVlYHA+kdXu//Ys7RIsZ5G4DrRZFw0KkGa6yQqgkS3B6/37cpDqK8EjZKYk
o4kN3+jp3AmXpNC0wGugyC+OVP4X5rH0fwVdE68T1QEKZ58mY9xMOpnsmsRdoh1KQ+du7oclDqUy
XHUzoAND6Z4bkXcYSzJHCZGnxUP7QvRY5LcDlqupxBnbUcaKgSaVeSt6N42WrTCmzmg2uZPWgb0b
pjIr6lC09Z1Mmsj/bZs6dYAbdY+NTLqQBYlzedTD3U6VFwGhFWO3lyUqnEs/aEkkSP2pGna2yulb
i1Im7SeIyG57N/YxjIegcdVV1i6QJNw8durPOp6Jlm6twcU/jdzziZN2ALilWjTMqzhBZIPV1yzI
J6dCtW648SQhAqNZfUynEsv67QJUOnWYx+PIAPsEqcAd/fMCFkY6fZcEiVo/2jbQ1bypZVmWl25k
6fyQp1XX3pQK0OB6yOJMfBobMgEVdAWjh85Ii1xv/LLlb22qRZXx/ZQa+OnLzuqrW5T+afBodj6O
DJWy8GYTTB4OS78pP5kDIOSGqBt/2OZGILrQnDr7Ku2abLq186zxMS2KYJY9aIF/13ZqW7jLw5LX
YGpt4aLpyBxjuTT7ufXbXdBhtJtiND4a019AljZh29xgcpzh3Kn6yIGQ0RgjkfYw9hoZ9uQrje17
piYB07BKrpxEqPIyGOZ8eXy7iDt15EFHWu8XNpJG86jizGzcr+ZgXg05nOTSy93xYFCaHt4e5fU1
gks10Yj8DwL6J4vl5wVaot3OrhPHJb3TEQ9+3IgLFvFamZDTm2UD4OzbA74u2hkO/1vceITvCnl0
vTZUR9GLkVQ4LlkRokpbdjZBKBwWS73/B0Otl3nIyJIe9dEbnPIBiDgvJeHcBfkQZJBvdIdRFQGc
f34556m4kVJs4wlFVfeyPlniliJSRXilZvbNPKTxPrFRO5IuSm82wTz/7Sc7VYqBAWA+Jdfw6qfb
yrOy2mRfWSSsZG4+Tf2xt3W+x3yghgTdpR9qPNDpGtvRRSXL9I+vnTyoJ3xUDBKJw8qIez5fFofq
wh4B/K3EarcjQXn0tJV5i4VWfqlYL2duEGtV/vLWyXjYdZu2Y2NnfHyTsfwq0jEE8DAo0+nSk1Px
MYjd+dBpMrFriRY7qdufb7/d9RmOx+TpsEtE9G4y/MtnTIs4yTF4xSlY8hJFTENBabbQaSmcfbxy
mwxqdnqkQXbVw0E4M21PLUkXdyvI7KvDlTiqs/u5Luws5xWLWgeXUeTaF7gkEeXaB5SLczycqa5P
vWKgQ9I8IWZgj3V0Wawxg6CUbimjorS9zYPSfDA6aYMp9FFod+DnsYzP4SYnBwUkxK6LIpTN4OU7
thcSzVy/kmHF9nYIYlS/EN/HXe3r6FIbY3Mx1b0482atU6N6IJYIxAEUhX90HbVmyqNmKtntYBRs
Bmjha9cGG+GSrnKo607cEnHS7YgmsQ7Cze9lQchXDRb1dZSqvTetJENRyM2tVXV3BfNP7J3WUx/f
noCnZoDH5+feCwYJ7vDy5fRK4/lOekFoRr17qGZ73C2WgS2ysfThMPTOxdvjnZrw0FhW2w5PmGTe
vxwvmFEwF0ZClomwSbQgj3qPai69bKog2lutbHhLSTqGDR6VV/7K1Hp7/BNnAiQdOKEWsn/yuo5m
YJabdVUMth0S0wI5VGFG5OoOL2xv+PH2SCfeLMA1oi3Wlr0eQC+fFClhkVvV4pGjY92kXfmtWtxk
l2Bbu00bDFH/eDSShyxCcdEjsU2Ll6NVWW7MS2J6K78dR00bcJy+owWncW7Drlfj/1ErlKPOlER1
9OzFnupMtcV/70n9/cf/w0kDnPOwXgZXoWNg/6clZf1rPSj5+LScAKRW5PjfVG5p/csE5Q4CtJNA
Q/a6AXaEt6r//R/X/9eK6mIohHIPWRSNlT+gpFG58cGfnSxUB6CnoNcA6mx87H4vJ4Tt9RGXozLa
Vhzt6tGZhyx6x/2kr2LseWg/EUqY6ra+Nu2xJWksUHq2d87ct5cq5cpfpkqTWeP+7kyYCUDS0d7A
5PJyIjDmu983eje2/kXTJ++g/FX7Trg/ajwbcHnVxJ80q25CLpl9PRCkXW8WFEN/5RGaF0D8zLkx
kgY9KbGG0bZ3STuX2mu+gLRg6jYakG48H8mIMPUupha+yPFk+RqMuOFNVRo8CEQhyKOtpAxzy4qx
SViM0G586z3p4tllUgVfDI/yOqUqQ6LUJN/Tvi2+4IpYcnfoQdBLL4dRW+XzGiyUT/onjZD6YHoj
poKJDQ+ZDPGa62GFy2uEf2+pShRS5Y1nAN1FRt1fYdLsDmsG2fy+62CzFNLDuy5Sso3DujTHe7/S
/qr60f2uVQlUvNacv8xuRwTOXLXvfDBTaKRZzYlXYr4bYXhXRrjgqxZiclGhlWLuXUCUj+b93Nly
2KhiKdMwjdumeO/F9RJfpy4lyqzv57n9kYop3xk4FoNQXERedFsH08c6JyW1Se2PRoQbDebXP8Br
8ZobrqJFf8MnEKbYu3mZsXf3NqmUd0mCf+lsTXQw+192lxrhhLm3QCwU2NlPX2b+TzByijEsEHPf
2o3N+yyCftQWZnTFRc7QO93k+qdEKRc2SzV/z5r+Qjae+l2LZcSsLYdFA+FfQrIbAoKTy2TmtPGA
Hq+HeMKBvyWmxdqnbYTv7+DNY31hei3+j22RZgsOEjbO//E6NUwrpU9mlAh5HlzDve8NHKYrayb4
b4zhU5hV3EcbPXKrRQCu4q3mVrIhYftdhNRmTHO3gv/DOjn4LjYmtE+8yAVfyUt8HiMiVrDoTpZd
qfyV0uBgoJ8v5A2CQ8UmHJ8+U9Wt6U8qhkqhfeengT4U3gU3J3UtccOY/4o0wQ+beY4prtq+y7pt
NPcYJzeVIPLOcZNhvLL6MSLizhRxtzELF2jWTibcoLUxjNG17IBAMB+YUNL2eEkTMS5ogLwzaMI2
ezk45aF08uovSODIrtrFRLBXIB9HtpcO37ScQDPgT2LYGZi7KYkJr8Pj2b7mumdfm94EiIRR6H1f
5Qnk8rG9KErrZk6ax7zX3PuJcbxCuL+1mxxDQ/lNWenXfpYK89l+PvSSlAcJG02JDD7SAL2sNPNs
j/FXio5KrmCdXAhIShrvSse13gzkFV7EeDneE5JQxzudjPX1SEVOEjmW6D+zijgwK1ZZfMWvdL9n
hk3mIE63wQdMys07RG75Z7z+DKQBzd2QFu1XbkLTHiqI/93rEQknrapgoZRpAxPPsss9CEx5FzUy
upk887fOBzd0Ju7+JHgJOtYgq2FWqp6shQSL5dpuyFb00nE/L/UIjdD/bOFv/zjFFVL72Z/beF+7
sEc7ssShTyVQBdXNpBH4WTgFXmX1PHzA6p2vXjvLHsSD+Au31HcunbpPbUamhTYzg9TLdNU1rLlW
LoDXzuvXsEixYPoXFxJ1flcEXyw9QMMpQTK3OajaNqicYiccuPilUXGP9cGm72RWp19xgpZAb76z
XEfDHMDka/gEWC0ikSOz8lrHegpzOS2XbifErQOhkRiMVu7obcJYW0b1KzPLBG9LYfwmyP66rn8r
M7FAj3FUEP1CcgkFPZ/S6JedX4h3KWVzvhTeTOiWkQgIw6Qzj/cVsULDmZLxqJJ+Osnw27P+plZQ
4Lw8yWLCj51+zhIwAjyu4RXHl0U+7jPvUEXV35DB/znq/cuyhjJk7an/d979Q1/9YDvKi5NUm3//
8f9QbdZEK5RTWAi6aNKoXv5NtcH3CsUa6Aaeav7a2vr/dY35L2oXGsQOoiB6C5I/9KyuWZGKf/99
90+qmleXB/oWaN0sH7Y/d/Rjy79xxAzTjpM+XJo6Pkz08G7UXFQwk+flU9wlSDUprTD1beOLLJjO
4AOvrBXNtW2yQmT0gGkTukd3paBDk1uouudG1pWQpSPSQQFz6VKjyVUOYHHtz86+iGX06C9E5prt
guft7A13mSz0t5TCZWskefMpGfDVtZxYfRqWudsqb9bv+hTmfR2b9k07EWaeL/CI3MWu3sMGKO+L
lid2JFFI9dLaN1nuEcMdsH2SYGf8od+4yYMyobijQUqxuSwd3ZhnFefdFDgdatK839bw4baELxk7
HeOEbI9Zf609GgAgytOZtS7cV3jTU0kNsSig/UaZfLTahZiykeOoxYipKT9rsslhHWKcNQexkSOt
iswfqcP3Pyxwjt83dp3/lZf+oGFA0xgy1fgla2a7vsAeqfNBuqv2QyShVdIcGQlidAOqAV164t6N
pzkGtE2JXvIcBOoxXZzQpT9yyKqeMg0VdnFFoYUDZkJQwy41uuJbMo9YCtdNbX43VQtfPYp0f9tG
5UR4x8xOiB6r8onDxY3FWJ2wd3XBQb936cZdjirNIdwu6JOS0TBbak+TulpNPcJhbAUX4h8trcPe
5WjdV5ZX/QxU289EAEf4x4gk42xpMhJUdaD/akacAzeB1fePTqX7uzZY+vfkcZTI91r6zHLUw7iV
dTfnlEU1TbpFpN0ucnqT6mdksZjtPhhbWn3W1NY/U9nhc9XiIRbP0sG6amjQQk3JiELEmQPYmtFs
GRRLvZfQr3LkX512y2Vrp+W9Yce0Rp2pXfILZglSZdkkgxMGFTxbaPhp7QDj9fbntm3abJMsQ/IT
0DEWPIoydnJQHH8zpsI2zbZEo7TqdXmLrfQv30uWbLc4+MtsoqaL1JWoBvwB+tSaLspI0NSoKnPc
pyjwsaRRfVlimcXhdVMNmVSbzk6W4NBkht5jtkPTyFuUdZfh4BTQF6jFzrM4lNWArf5WD6tNiONo
8x1aJBipNZEQ0ybLF/QBfjS5j8OUvGfxiop+b0LkV5lQ/V9GTqpVmHtV8dl0jOBrnOvmCs3qh4Ds
g0NnZN63wSn41zmloVGrudV3ddoM1TaOo2zaM7PLm7kX0Uf2nfSRblr93nYznoTWjfydOIW4Iy6T
tF0a/OPWNmmsMUkI31r6rE+3nqrn+0FLcedQJV31IjZDYp9bArsjs7/RyBThxoxilFeppg8Bc9fE
Ca1vs69kUHQfprzByTvx8VUKnYaQv71RY7tcx3F9z3aYmdusbTM3bEoac6EOjGpr0dDhOkbnYgzj
shiGPRUpOShFz93GGd2cSJTUvMdCiMiWPuooR3wjzz8VOa7QRtN4DXdHsz3MNKypzJc8uOk0yhW/
cspit9Siqwjt8IAmHSypaE0VnvuBMJnqdhyzCo51Os+kxVItVLtyoAlrEkUEqVh3bbkZYmgX0+QG
lxmGZvR/7Mh8nxURhJ24VOzTkTFHLB2uISSStdWMDKjQvw1KPVroKqGxM3sCOk2QS2wm4IZrb+tW
c3yVKxN7OkMZ3HaUO83b0anVBQWu80tLpbOdYyl1XU3S+1VVmGvhpVj8bmrSYKgvc5Qfk8jrq7ry
p3dNR20IADbi2+Dq4T0JJY67oYdqkGIM/W0+6HGN8eI4MTDmbsrtUrQQm0wxKwy5xsINYymqL1yV
CVTCSW767MVRjpmWXB4mfPt79uuBlL3WNtgAcpdE2cLJYAa1FvYkdNtQXTqBWvwdPHicuPLEJaWM
yDD/dzvTx/u7tPqvnI5XyBt8CgoDcMYncP2Y0+FFFRcnaWHXnpkSATI6K+Ebyx7H4vb6WXFz/zfK
8Twv49RJDXcDO1m8M6GRrOa0z1sHFS3PpSfzNpxd7yf6VnnrKkK6xzhyQtUk1buSuNgbq/F/5hZR
7L1u+1B0XnfIsnLcNaiOcJyEeKa7cou1Y74fJ8I9smSxLmsV0Niblm6HEKSkB7yo9yKSP2OyCYhe
s7PHxm/JkiWc7iLLkU51QqsL37bm6Azkd6IaWk9IOiS0K3CQpuZ6/pBRPC1VXldQMhRBwTphrRCP
G+0r3GhCkFTCrIdy2aXmjFNoga3i2y/59fA+eal48sBJxLlXHOGbk+SUyjwcklyzJsqroYeKJrq9
FenITkU/J7lnPfnQ0caKAHmieL6+/QNeAayYW5G9gf8zpDy0/lTAz59/HGE00baYwnHSiCYa1uvS
N8F1jMMbEsYo2r093hOG+gxSoyxiQHJQic6EBSmP3a5kb0ZynmtmMGYt2y4xVKhctPZ9ag7XeYxU
sR9kC/gyksfVTvIOulfwhSzuNMxAcM6USq/XE78Gzjt8UGQ72Eq8fHwTklBvjcMcWr2LfisJ5B6U
g0By0VpnKt8Tn3rV1tIjgqBrczV4OVQVDSLFgn8Oi95z9pU5CYwDhiJEK+7fNVVFF2M0o9DthQxN
k0bF2y/+5IemNbGSv0nBO06/tWO7abhqo/KslxnB/xzdVKRnbhTaugKGTd0+/IMBKastE2kB3/lo
apdp0OggARlIfK+59nzknQCB1ZYot9VJcfHObI2n3q9Yr1uwBtf2+9FKjh1rwCeVzIxistND0trT
AeiWbQbGL1Ul/pJYKqKYGyFrOUv77e2nPbpfr9OaOxtsNmzmPGQU6+t/1uF1psaw4CT1Yd+4EFFy
42OZqN3SF+ONtDUH5Gqb8PaQr5nvR2Ouv+nZmLHIYT4lAarROckv+05RDqgZhA2zYXoWdnEvSiHu
g1bcQoOT11ZAOCWenGJPenN5mybYRViiyc/MtPVycbTCHQB99jNueBa32Zc/iwLUC4oAp1EFpzhc
nMbZmn7/xyoNHp69k0VLnDSza50Ozx7epjKR9dgMYSOBTyLNTqWjYQ3uDP64h85QHPirHzVbNRf7
l0Phk+rWloPHHjy2eTUFwZ33SQmn8SFRRnlO0nBiU2KPoGGPDJ7He+qKPns0sgrn2q1NtJ5ZXF5C
YESK3VfLbd0t/vbMHHp9U1ybiKZjC8y74YkfrZoeS7TB9K2BFEg94vggBLq/DKLW97KJ7A2eKAvh
LG7mElrW16sPFLujFmZX43vZ5Xf+oFwigAPx1XYqYl/TrrDwePad6iHTkbypYxTNf75pQ0+jJ4yi
BQPxJ4+5Z++nmecxaXNckLEhRioboc2E3b4C/qI6Q7c5dVyR8Aw0BJgD6ebVZB79OGgsMYTOSBXS
l1HYYpq2jY2WEMY2JZSlLKHTCdh+ECNmlpfpb30ukYecW/CZr3Vii+PHUKUgYCEa4HgPb7RynYFQ
3bBI2+Q28e10DwcN1DClH5UEAKSrqTD6FqTJ3dL8HSf+B7Unx6TkneMDATplH61rhX6A+MB4CrHz
xVWX0KSLjITMjeEiXX17Wp56UIHhxLrBgVgerwATy/VB6GkMS2l327zT3tWSFmkICaEPdWEnodmb
42WzkDtlF0l8ZvgTCxDhDugYYzO9jrUag4ydLqmIiTORsR783P5eQM35PLZn19+JvRJuNiwOFiD6
t+NOfuPU9LmSiHzKsoZw2Gf1xyVqkjNM8BNnP7RCdhJMPKi8rKMqh+R6B3aCTeydkxBn5Gj8bZdp
2qkcdLoqADX+weej0iHnHNSHXfrlhtl4QVmASI+hzJrhymjMCQv0rjzkUWB/sESGj3UNha1MrHlT
9AQXvT38yc+3+pms2SYCwc3L4T2D3AzESDxu3liImwvK66ZKd1phf/T2UK9VCrSgbWwx0U6iPyOp
7uVYjvaGrneTKWz7oNmbVhHT/Ukr9OEKPNnN7kdX9DdsVEVIGyfbDESIXgyTqc+88qdveHTqYmeC
fQqSTI6qNfz4+XloDb7f+FU+hUO2cC82TSQbE+aVRRPDcitkdWda+fwo8dzY2lEzfVK6dM78iBOH
Cc13wG0Ubwis7KPf4EDhzJe0wdaKlva+rEYcMpN6Iem8y3akWBITBYFxCzHXPjPyqXW0fm+oQiub
Tx59cjqH2SDcgc/AdQ40dzY+2LpK79/+2qfWEZX7Oq+o8jifX75jL7UT1+EARCRPWk5EjuhG1Tbx
sSlpXbOogjOz69Q2iFwXJJmpRUzMUYFHPkI6wA4cQ6Xy5ToDGruwcEsMaXlWO3xGfnkzrOxm1NYu
N51zGqpTTwv3YpUuIsmF+/XyaZ3CcgeJsUY4ty3Xoqgu3g1DV0GOkeLdkLvzmad9uuweT2G4HgiR
0U0iLT6iNeXtEolJaXZ9WqWfcSpoLjOnJwuP+ELsKnLnnQ2+e1V2uXXfwMz4OBI0fYVgcN7V5AYu
CLcWWNiRZdylBFzDqfRyzVXOMn8smMKjFzKnZjdFlXkgQ/RDDFks2cRVN4Y2a+eGI7fZ//mEQdMF
hLJ2dvzj3YH0ZlD0tB/DpO7T0GxGtcsbiB5Az/4e05hzV4JTn+zZeE+QzrPKaFq0g98Z49Vm1O1j
rj5hPXbDfkisaec6dNbffr5TOy1GJ9bKu7SYK0dfzJ6hyWeiHeneTGI3aTc4lBpJU6XVcGaFn3y0
Z0MdzUZtRMk4EIQeOvbYXZaxVewgI6/0BlgFO4tA2jPlzskBMZOESGTCPDsmPsc9kxD7HyZHXbif
+qFPcFsszF0jFV6lHrnY/+BdelRYTBSW/DESkxHHPFWC2V8ZxO1Nnu1fiBboLGAVnpmWJw8LDi5Y
3ZT+1JFH343T0MezaQR1Hvrxuokch+TgbDrUXfejlV31qYyjlKDhpbimA5G5m4kG15kPeuqwwDwA
3M1xoLIec6JVlsxB7+BGAdXL2OOVjGWUkUsCEN0UlZUXfBmgT4VDt5zbaE7N2lVuydbKjR3rz5cb
m++pDolITBOc6nJvQgChq7GSTOdBXL79UU/AAtxPwVBXg1EudUcvuirKuBS43YYOtrjbaRivM6SB
H5lHwyZoMQI0xXDm4546Cldm8Eoz5xA+1v22kS/a2EzGMIjG7qrk6vpgGO05rv7JixHmDzBuV1+4
VzUeDCLswzxjCEGyCGUsf/YRIV3D4F/la34zVFRF48CT2JHRRjNMBYeTVtsWlsePt9/xqYX6/Jes
//zZppfRdaLFiglVJa3mIpVFTWdON/jDwM1Iqjo7UwWcnD6ADgQOwggEO345Xp7WfTOk7ETAL9Wv
ZQw8NMHl9Dvu/XPo9CmIB3cNqmigbhSox1Wd+2SeO7FIRECozDy0fqh0k+Ep02EWHhRiP4xkRlnI
hw44M7f7wkLdVQXWcEumcXQwoTt9GKKlOVNin/5h/ipBCVaI5xg4xUw1IAG+Zg15Xfx7Mut5bxNG
cIC+BRHeMfVllkHfRh4scMhczAvc20YCgFN0aWll3SnLSLcOMXJnuhYnPw7MBrQADj/tuGixjMLA
9A3uczcU1TsZTTcDnewDacf/Zrn80XV4/SKY/K4OB8f+DtAwPcvooNLI2AT287V3ScTWJzWSy/r2
BD+1U2KNwt0bxAOD4fWZn01wuTStJI2dU30Z8kdjxqjcqyjj0a4nu7HvTRpXdKeWOX98e+DVEeYY
yoPULleffrwS7CfPiWcjxzIwsmJar6dxt2aVud1OThj6Va6G+zWMCbGwhnshyFS9NzAY2UDz698J
2dH4jorousLf9oPFf+MytdMVmLTGKzfys51aDYWFZYSWEO2lndlIamfvK3qu7LBYlffJU/13OO7m
DoVxDG8UjsKWjZbTuCFoK+cM/kX613jZ+kGON142nzmdTm3cAMm021bPhr9zDJ49eTOUdWpB5lvR
huhiiQicTRUlpE829mXslcllMOI9//b7PrWTUSQ6K+4haUmtn+PZoG5Z+bA8OZbLKKjDhf11Lztt
bA1BS38uhPgn4/FZuVzgCYr958vx+pIoatuceakZBm5BKdPHQGqJ9/3SXVe9f+5ifvLQWBUr66LB
ReC4XmQrgRha8ID21KkDsVPWNqdo3ZZLjTEaTH8oclXQPi7aQDHJJKlv7aGtd9Hk4chcTGdOjlOb
xXpM+gEmLcy0o4UV01x2W23BCnUxHOyDLg5LkdjEAST5mQ3z1KeF5L7ejU0uU09W288+7Th6Knam
Fas3BxPqLbL8uXQ0+EecxWRyjfkf+yes5Hj6TSAdvGtwgZcfd3Sa3reTFF+zzjGuCKfPd1ntfqgz
fP76suViAFl6wY+nV/l70L5DOffRmaPy1Cpa+WygTwHYxPEpATbjVZrKLmzIXcMRfLY3pWH7d24n
c/7vaHr3o0jy328voxO7Fo0ubKzgOK8yyeNrOm6WZdExqjvZ6gpSQrODqX6uc3oK+qGRhwaBrg9z
+tiwyk2TYkR6NoSlQxAJLvcg45k9NQ+Qi+xwNKy/yKeeL52YaLgi1v47zFGmL/ikdt/fft4T0/jF
DzkqSEDxWipnnjc15D25yvjp+XO9qweVnIHDnxbo0RWdrgRYOAsGUc6xfY7rwJaz0P4gcp0sUii9
ocFa0S0/y7yarY0hiCrPA1URE9/k2RezT6pvtYp7CpMBjk5qxskHf4SZNwzKy+DJaPfbVMbC3pko
W6+gohD7Femi+jBLxF1uZZrX5LQjifeF1//VlhYRsojMk4c+KXHhJuoSuIleQfAbI1n2jCWdf8dj
oiGVtFnJH8s1Ye54npNeKFqDXaa2SoTrSfqUZOj52CVmy0dstJVCqYG+48y17sTCp0rGDWud/qu2
9eUynNxuStMRHVhUrsmQRaIf2ir2L00M7Dd2Z3X7P58MVOTMS1Aj2mJHe3qGG0ZQt2oIOzcK3mu7
da4qtyBdBpTpw9tDnahLAHh9Ms6cgM3zGJ4SXbMSb9biB005nUTS03snnrbUxyY0p7qHATXam54L
7cXbI5+a8TjCwJxYVZ+83pcvdaHHvdg9L9VMMu9ywn32Q4f/Lb6Us3P59lCnNhNK/bXHiA6I9sfL
oYYc/A29ZR/WgnuwInzn0YbCcKbEO/VAa5OJGyI6UiRRL0epDYFnCTZI4bA01oNZiesSLkq6mei4
nDmJTu5bVHTwTrharLvXy7HcoM+cTvg9LvTJYIbSn+P7MUdDuy3LRP5ousmxDpinxNPt1Jb9A3Jh
/R1di2FBzMrG6R9MWCpbYD/cdWhFHiHo1txWS6RoF68EwA3hqOIyMGDE/D/uziu5bmzd71Nx+dlQ
IWOhyvYDsAMzKZJSS3pBKSLnuDAQD+VO4EzMP7B1ztUG99nb0ptvVXdXd6nJBWClL/xDP47VmVc/
tmCdF+4YO2Ppoh2+eT2qWDfNEHIbM3d2mt40yMzQYg0GG9k0tWi2yQAoLWjN4swpcKSSSxq3MMCp
jfMvq/lNpzDNWkNBmQFQmLyYe2G/00OHm0EdEpCAdUNJcBtMqUDaCG9d5JYNffpyeikfuY0XFUfO
Ivp3XFmriEC2WdNq0dRtclVMb+eC7EF2WQ5awVLvNTckFCgieWZ6j51/AJEtRC+WSsiaHQ22R5iK
gifskOkIOztIgDRT8BV8U+xXtn5uio8OR/RMRYlX5fo/nOIstxUzRUwJoUOzu3TGzPYDPPL2g131
l5aD9+zpb3ps41I/ox9NyZpC6Op4b2g1ELZzEpktTKOoVPDHjF3tyoi0c121Y9NHnWUh3lIkhPl7
+GoDJMVuiM1u40xmhA0pRmZR5cQ7pw2694ord+biwn769Y7tGFj80B8JXTWShMMxKYC2ZkhjZeO2
8w+ZJvddhs9MpML9cqzBszE18SgPndsur4nflrB/HXf1WQmXRzei8rnJ6WpiJqoNb/ugwzO2Royl
m6braipIN8e8nd4Vsym/tlOf3Wmwe69QvUv2qYo7WlZql72DuFaWGOOWQkXyePrrHJt8usSguWgz
UgRY7eooMobaHlxC7F7r/dgsEMk3E3xtGkxj/mCoxfGIbQsiZB1GaOqYaJOk2hBJaEcpCP8b2bsd
zuXAxU4PZRyb9EWIlXolRRR1XYkehNm0kzLxWpUlHtUUNn1hz/11MmpyZ8Si5gApwk1ri/HGMpLy
JkIxaTN22N3lOvLnqRiLR+RJ5jvqySDLCyfZRqqBjr0Z4G9qG7D07A72Yms1g98SRzxrcZT6GLSo
nwPIVBgWG/ue4s7ezUaUIfEEv0R0rboSgATBBybNw/+I2jI0yNtZmm4U3tk5SnGYn6PwJMtmO1ma
c+aKPlYMQZOKraBRv2Ifrm4Pvc3CImlAHOmOjwZBeonhm029kTbqhHvuVk+ibBeHLkWLyQryDW6M
gUdNP7wxUFTHu3rA8nye1Lu56665n9sPKnazcM2S7qZuDOdW19PmuY5l+1A5KL1HppHuJuzp/c6W
4yVSXDXgE2xu5xpJ/g5Es19pNRrWRoELc2CI4dGuQYOg1DecWX3Hjh6uZgoFUL+dV4UCEP54x9F/
2YRlWHxvI3Q86jEQF2jG5Gh4Ru5t2yKrdHodHh8U6CAdLShT62oI2vuJJabFgm4YpycWFYUJEQRe
1mHo3bW1vJiq0Toz6LHCpoOIFB1skEWEY6s9PRCNzIS7JFOqmX1KSl6rHGTwRUeAcVbb/raeGhOl
76CiUQN/aMi65Ecs03HjZMLyAnyTNlE31mdKFUf2JP5kCJxwEgOpWOe0Zk/LfhAFTguBwGSuxzWj
MEfHG+uquHWrWt/FqfpRn8b2TMq3vO8q46NHBKiSltSiLbs6iZ0W6juqX5RskJBCzi9J9mRTwlcH
8fvqk+QQyLfAEyerhgi3rIhfiiQFwkDS0GoOucKIL2qJ4wXOBnRKksTEeFaw74J2fBsunlxYQOFV
ZeDRcXrVHX1fAlHQWpZJRr56hiEAvRh19IR7pOp2kWt/7vu22LamOJcZHlnfRIML+hgxVE7b1UoT
kKpJrzLKunrbfJhUE1J5HVRPauMWV+OEY2Sb5OnF6dc71vo7GHUJoH75xo5AN0MYdC8GJErurSK0
HoMsE1fuiKggbCxS6FliVFZB5nIM6WxFEpy73o/kVDQ0AIggBUHyuN7ZbeAiupcD7xragZpJE+vX
+NDkZ1712JYBskcHlzCQ2GX581/eNAzzpIOuO2y0XE7PYZSUGJ5y4zw6sMvR3Je42GhadBEpbXcm
MDiWY+GwtIAZKHMu2c3h2CoCdT18HSRY8pwuSKR2P3TMQZSq0i9Em45LeI85T0Mre3SciyAu5K09
qKV/eraPLeZfH2OVW1mJEtXAjigoW1W1G6c82NYVELoxxzb39FBH5xSdMPYtwhsUUw/fGPmIbJid
njmty3GrSUxJEY04VyE/tmc0g6YTqRQaLWL1QrZBolQlzGlvkkyFOgQkDmEcD2RTbyAhzbjo2uf4
lEe/orHgvATsG2PdUxJ26WZ5z1d01bK4UqUm0dsIDN9CSevMhB19v6VyAzeCUE9dnbbaDLyp62je
2qXMN+hhVF8iu0VOSHAWgonN4Im17dPpqTv6fiBUCEhQRgIjeDh1o4iNMpyILY3ayDdJMgM6UJzw
HX5c6f5PhiKOJReEibAmH2tyFopcmtNam6YXkZQA1UUitk5pFGc+5ZFMEHEkQnO8a5fMZXXQmc0o
c01Zjte6rN/HuQg2atWaN6UMrZux0ILn3381ThqNRj8G26jFHH5Fqiid04906VQ1Ec+zacONU9zq
rSKKP9nWSDRTUwQ/QfF5tQtwQ3SVuuOepB6r7PSsrL0xbaqLsVDPXVJHvyIoWFDHWFK86oOFKtxq
TXD9V1kf4kWMbn3WJOkz4uLNDsHS4MwxcqRQQuPL5uUwaUW1brUWm9q1wwzTKjBgKqoIhupXvere
RyG2CPjwYi8c4fjV0JvftSrui6fn8LVsOHEH00eFGxQhFbLV8NQO0hrFUqD+blLd6LmGaxDymqln
GBglhlEInjSKcVvt3Vu0qdXnbOiznT1Grm82lNSawG33U4f+qETz+dqKI8yuCHiuQJe7Z/K0Y9v2
12ddnbh2wm0Cl5OgPE/Fs9HCHQ61vroORrM6ExUfWwXc0xryb8jOwVY7XNtzlcTohVCjE5GYb3vh
3sOEVDeqLudbBDXPBeHH7hIcShBmpEhHD3a1lXSrjhA5GZcUSA12jbkYri7k19OTffT74cpn0Svi
wF3DhLtgIKcYFWquYaTRIGuK7VJTxuEUgaXTQx071lnNmOiqVIn46/D7Ia+CMPRITmfMvcTZTEp0
lRK8PBtL39H9RhsqQmT+DwYFrEqXDfwhtrSHg6Z6ridhy6IEs5tiYFRkXuviqhQP5jvwq6XvIE5w
eshjE7cAFBaCgAkGeHUwBVlYGXackSJPeXWNQIp9K7sg354e5dhqJGLGjADqCiWK1YtNs5obGEr1
m1TLrX2BSOw2hurrTVMlQw/J4HMwx6OvhXeKurRvaRivpm/RIMPnl2qUUwlrl1h4KHaIFf7BaxES
c9LCtl26bIfzBaRbS6IeWfRY6bqrfjKXMMPKF3smJBScMjwzWce68Q4YBxRXAZcw5mq2aBqrIJjS
aTOXNnBtKP77TIntG/R2I2CyEIEM+vKLLZOCUJNd+KSewR7Kx0c0uM/EIMfmFOgDC3VRfuU0PHz5
bhwgdSOltCFP6r8ZZoY3iG4PXmwa5UYLE/Pj6TW0fMx1WiuW9I5FpFNbWB2eqqyCILcHxstK5Zam
POWnWtCcTOAV/cFQi2G5zp0Nj3r1akUcSIEa/rhBssDdRTLs9plEF23Eu+IPwisavMRxgMUJV1cL
VcuyCI40nMsqQAK/QKAcDy70LRTF/QPmLCQ/mLOsIPiWa2m8shkjcLHRhEYCAmGJhYpQjU33cyZH
eabyduT0pDsETAMIHJImazUTJL8WAjNDaZFl7wxkID2ZVePO1kMMFnpH+LT3zykEL4t/tUAIHQno
TI3Sh75+vyHoY7TZOso6vWNsSzVBMwNU+UXZwLnv9TiAaBGhdK/N7d4NeuMMZefI+qSHCxAY5IRK
OLSayQpozjiqcJIH5FB27gSJEpsBrOmC9vNvLk+wt5TYIPnpiJfSTz3ceX3JM+iGQ1E3m6z37YDU
w1K+fMobp7o8PdTL7zr4qIyFfCxlJNqPC0v3cKzEghg7m1oN4GXG6HRIW4G6v1IioTEVJTSZouj9
dOrdLznoitt+0tpbzQnpzJsOzcEUBgaNOoTXP9pBCm1ZmICUzoQFrw57nhGU3UIkBtPBpX34jBDt
6zw1qbXmipE8JUS7vtoW5rvTn+JVcYJRFkYWNCVo938rT/5SnJjQPZj51DXu5813pcc+NcQs+M62
gEqAbAm9AjTSXdsr5zLMFxLOeg449tWFU8JhtEY/JwK8RqMy3yKJwssJIcU7OgsoLo217YeFkm4Q
zUse+xQjyLQ3u91spdNlVGF96MgAeIbRthm0XkymCqPDP11JXD+13XZTzJa9xRCg2aPcY19jvCuu
izys9laIZn+g28YWsXYdHZ00vbL12fQwnDDRxEZsbohC4yqrtJhqTX22S/eCxXn10ohvL1kFpkhr
zK4TcDAbZtxssETE9h6ZOp/CvHpXZu19OIjHxYEKlkSgbetZz66GfOBksTFD6ntH30R5pN1ijSP3
potJkNQU98wR9+r6YznQWFi4eSbqHuuWi6xENYnBqGEWmT/6KXTvXMRKtrEw3zeLpMuZNX5sODqW
EMUowwHOWpWnjCJ2A7WJkVDW2/RbgYPARd+aMdxmQ3hIEJ4LNV6dZrweyT4wQ4JfsH+r2xYzMrPo
gIVvJvRz7qKu0TxCfPOyEmN75tWOnjGIw4L+ZUQgcMu7/7KzVPyeVLDHGHXrffFc6MO0GbOxuYnL
Nr0XdV9txdRaH/VIDT/PSCV6Zpy413Tolcew7sRVZrRi+S7xDmDVl9O7/gUwu1qHKJQvwTiG60Q6
q4drSlvJmhRg5WxattxUSQsOUAtGnJOzMHgXKZV8LNW+3CQj3TDw0oiRbih3o0DaJE1Cu02KCveO
MFPPZAvHvptOKZ8gl2IJJ/5qjoo2yNAu0hsMGvr+Q9Kbo9+IfLpptDHazY3sb0NLKl46lvO2zCf9
KQrHFseFzt006qzDP27q+wnGum9hkHEmhnp1Gy+acSB+dNSulyLV6lCm+xyQbrTtpgvp6PdOaF9V
GOnSKIyjy9pBEk7Eyfwsq368qEq8bE7P25H1y8VIPWCZOfLgVQgHUcXSuqlvN5VAIbS2x/BBV8Po
mmZB9vYPhiLyoGq8ROXrClkHHZAsvkQ4oVDUi3zGs6YHY+DnGAn9yZQv2EW4zkRx7M3DrSISI7Pj
GZcqEQ+UF7k1dnCewpuiH7+bdlxeKUZg+6rkGewwNHZBHWDzE/fJJrToPo4VfGi7qe1dXOGQc/o7
vM5OmPJfH844fLiy16DUwqHnHsb3vnHGjwjgGrfjCDcIWgE2corRz89CxxUGk/T6aVYomSJ5lm9b
PTqXTB9bAb8+zWoB1o4tE0UJUNQT84xmVNP6opPzjYXvx5nFdmytv5wQlGLpWqyFA61K2nGYom+P
TXB5Ebt9djMPFXZAvS6/pY4unxzk8BAk6MqtnKfoTA5xJDLBLALsDPWX5QxdxWhVZFfqHLfNJtL7
2AvKorx0h/h7rMfNg0KD7sppLfcOqnF8Zjke+8R0eymyL4USqn+HEw5vuEVnruFs1IMHHBWoL6V5
4yOFcw5M8foVKSyhwsO31TmO19u5FG6D9CriJO4YyLfY3uAtWwJioRtn7WNaqpswRgRMBOY56tmL
a93hBbDEfOS5JqQeOrmrk6QOwraPwqrdxKFzC+UOPxz8RqAxVM4mTtvrRGgXWRU1yOgN5SYw0Mlq
FnXLwhDjQ6LLHtS0QOi3VrM7ZNECcLO6eeHMo7XF68bakEYHnorYDKYMVo5HvNNmO6rSY4WgW9d4
QdK3X9IyMj1nomk84Lpua4V9rWuDfI9Wdb41M4STiz6n5tanckdxSrvIMZTa/fb+XvQISCCpfMIh
XYdkwoYHFI9ohjVIO1/r87LiFrOjvpuKfd+gRqgnMvZm+5HS2MYFPR956mRbF7EB2/r0w7zKMAmE
FhkwsnMYTfTYD5eeg5IBOn092hKYZV52yvAxbBdl5cHEHw4NtC3mUPbf2/y3VHJvY7zn2/JH9z+X
H/taVrKJw6h70az/z/+6r74XT13z/Xt3+7la/58HP9j+75c/Dr+Xiyj/wX9siy7u5Nv+eyMfv7d9
9vcgP//P/9c//GlAzT2KAfXnbzni8HHbNfHXbqWl+3dGc0JL9x//8e17k38u/q1NAMSbpRH1U0/X
eeNQjqIopi7CJy/EkZ96utYbNhThFJg/8Eocmf/S07XcNxxhS3a1WGWgWsKv+0893SXy5doDJcgh
S6HyN3wCltVxuKcpWAHJWgR0SBzXkZM9ZH0Vx1G1CToN2Zfph2zheFi1LLdc5OX29Fo9OhqFZMID
YlyKL4drNUrrAhxjVm0oRIxXNuSquwKPth1pxWM0KOYZGvTrU5mXQ9fCQK6YvbqOWMPMGJuhikG7
RELsFbVvEME0kxuHXOHMzXNkKLq6VORRfcFBaN2H1CWI76DskNt2p/7KdPN502JSeG3Jsx00yjiv
J83lelta9NSvkD86/IyBG2KXoyLyV3WiGy9n5GyuB4xzfhgGyR8+AUpaeFTQpUFmDOLJbzV1/oKg
gPp5GgcHjwag7ihrxFPz1EiVY1om+ndZysTYqy4ehF7f1PWXhaH7ALw7D/y6CjhZW2d0VDCiYv6Y
AsyXHu5sKEYOrSTgVpTSRcjTmY3RX2Ts40tt1p0PetHC54AJVtReYtb21zB2x/gC/mV4PU1mLDdC
pmHjT0YWoMZf4LI2uGlHkoVh3Y8iq9W3dtMpo6+CTir9UUXNfLYXpc12Ed1M7BiZxRclTuT4AECD
pSt39iLVyS9EtRObVRQ8pbOoeQYvyp4O9l8Wxrm6/OE2/URsgp2hl+eJAm3rRR00eVEKtaZSi1EA
TXJcI7pOfxvCtPqhtpONg5g1NHI/6qN57RYygwXVdHnnxaSRMV3owf6WiEr7ZDSCHkY5uCg62PCl
IzwJuvkbil8Nrpsy0BwuvQZ/J/Ym0gNpbOnypuiMabwocsMMvIgEr/VzBelZP2WLll4TmW+x7+hd
rzPwx8Lcoc5yD7H6ovb7YlR2qhEqYtu6g2F6mZyL/ApHSuPKTPXka5qO831p6sMDznTDhzLJNVT7
kMB3to4ItWRBHttylyS6+tTLNsHyEJxHs5UZwAtXThQ3cF8sLK9tnLbzNJkMP7IOTKTfVSB4vTBX
q6uKWFxeyEr9AraldvypoPXpmL1WbjLRRco+DJDr2o9Udzvfraqh2KpTGNARcZt7U8pY24yOJFNT
EWJ7ANCmvldsEZv+kIYRBpYSYVjUnJBLm1LT3ckY0ypbH1p9Z/X1zPJx2ri9yam8SjT+K1RqTx9i
rwEynNbUnmBW4AwON2wV7KldmDuUhih42GO60Ub4f3RGMm+y1dbTgFL6USpchKHjwUNQvL6sgNh6
ozuFj6ef5HUsyINwrWBSgeQavefDcyAPHAtXAuiWeevW25oW0K4ZyWaqfJFqpBW5aYq6pLsrfz+l
YGTIHsjVLISq9Seo1CaQWR7WGy1JS79F23VXKmPnG3EQngm2jp2seLHRx2c09BRW2YuNgazWWkZF
7dSZ9y02Jzvbpl9cNY7cnP6er6HbzCxtMoNLwwQIsQZFz4h12bEOd8MocE0SSp1usc0JNzq4nh2u
7wo5pprvjdH83GlWvW9Q673DIhPVkEiYO2yWmms2u4rDraH7WoK/ydyO0bvTj3ns+AelRI19wWyQ
BhxOe82TN2OoVVRfSucilXSC4rDs/uC7L18BLAFNrVcs+dGi66otXN5i6Iq9YSk6qbbQvG4M3e3p
FzoSFry4ZLOUwE7QJTl8oVA6mMgGvBBFnuqxV+uu8KjQuFc5piu3nEz6bxcqmOfFF5JKuU4ndpUn
jh2Q1CgzK5j2cb4VdfKDun20yQf3XLp2bPUu5VEDwNeCzV1FPGpUugoQpXJDs0VcCLh7Xp246s2Q
WNXvtl1YvGDsmSwIX0u4s/qKrBZlOTg3VhWPAH9HdS9mlnHZmtmZZsiRNJ8AFE4ZDXpkS51lQn+p
Uzqx1dhVwz4pcFq4zMIZb3dVPsoeO5mB4ORJTcf60k6QE6z06Mwuff1JFyFBKllEWdR99NUndbl0
wdkiscs/DRCfhXI1kbRintKd00B6fcACboW3AkyJEB0li8P3tOy+yyLBSZ+oQB7TeLninMF9NqK3
iem+DfrvRqnaZz7ukVNoIXih17kABCDwr068WdqNiR47XQ67M3dDA6MrInu8Nlq8cPBKFt/GsL4i
xtNuuPzuU2vOL1xZtDcAZJ0PY1aY10FppjsrnozPUVo+OjEOzy9b9rcywP//cjtwEAu27d/ndv/4
P233vQn/8R/dv03ufv6OfyV3S14HvJ0FSYtggZj/TO7MN8B3geEbFCmBnx0md1SKFjNVKmTwYRbw
wj+TOwfrOH7PS9qy2Nbqv5PcLTvhILmD2sWlD4We6gCV59VOQVcmU13pZBs9D8dPrl6q+4boFU80
aiRb2wnjvYAL/fTLF3v4+/f/Kr7+an8uo1KeWlpCKK+vZcnzEZ5IT9y5EXXa7OGEmDcNa3qvA8ve
nx7q78r++hVJ7CiJUQlm4NUOxfephmERRhtZNNUzptiJ5mvGNES+nWj2X20Yi47oGD8MItcOf+c6
VKKHWCR6vndypXkezTnMLoNoFKGfjvQXt4UaokODf5JAYQ2xd5JGeqo/8thMwru+riusICQ4E9+Y
6jC6KCm/aF5joAiwFThRxP7gLFbGVdFwUMjc/at1ipASVj2SiYZFMeUUudLkOWon80c5DCpcGr35
NGZpFRBI6vIxrzQ33SnmjEV8lrpNS4cljz4a0VC/HTrDDWg+CtK6PksbJpNDfifEbImNjoPZNbpH
wbgtR1FnnjVX6gerWJKf3DDCt+RQM49PWXJjhQpFIwWS9wOhe6b7JFXG96HJnM4ze3C1OFhlyZ0e
CawB8nTInkK4VdCaVMCBKcYm1o2jBYAMQmlWOHznpWn5swn/dD8YWZXehoVDw9Ryk/FmcUL9lCuT
jtX6lCaPRbCgdad0np6xAKePFZuhXXk5XhiD707EeZOhV7UX1V0zeEYgSMRECSD8zh7BSUF6jStk
eDAkQ7zIabxudipY84D7ct/NLfHeRk+ZH2xaO7oy0eR/CBUTKRanMNXMB1UD5WlCd2nmOA31fT7G
IuSD5IYfxXbY33ed4nw0csscr/G+0mu/TZoy2zQ2fvWYeidA8DXqyRulG6ZHqjRIG6lkXR05XTU9
OVxJhd8ZUcAyCkWGkX1u8zjwoadPwo5B8CtNEZl+IoJovm7NscmucqztvyoB9aPLLAlLubUaOf0w
Ms3Bt0+MWeSDJHLcTZDggucJPOVYFVIZH83ICMttZ8bpHcrCmunrURrVVwFaxk+APg1jiyxIF791
9bA272ir0+Ry7Na6sF+yJeclczJFpzSX1kta1c+tM3PPvaRc86i+b6O5f5heUjLrJT3DM6G5T2Z9
tnbTSxYXvWR0+Ut2J14yPbdAta8CWkPeiBuIJOFvqqv+JUuMc3N8j4tfesshguohH6HByiPJim+R
BTtp0yhKV3qdUxnvXIzQ3g7ujM5rMKj1w5xOhevlGOJ9RzRYxwaScjI8PQE0wMuC2f0yVAkSDlbu
YiAyO051LcjKf4is02M2tV19Y9klBQLftv1XUTUpVN6OAw2RBlt0W9Eriu4hglLl9xoXaIUmo6RM
4VlopeJvN5Ob67UnRpf+hmVkinWvJXzea+L/NPa6aIpv+txoK2+SiZosBoLKZ9cOoneY95RfqYmH
9MPawL4ALTyEvuZEgYKjmVHuW4l5jm8pJeY5g5V2D3M2BjydbpSf3MboqfFHrfpxjFXzWVCLj/e4
laDbmTrWfB3NALZ9pQ5RZiAwwEJSGZSo8MNOKdrrzpL219NH72syzqIsgMjwAhiH77RG4BWKA3i7
p20VjQDV42KYtmqmI8WT9PI6xK/tBo5Bcj2h+3w1KtONOeCgcfoZXiVCPIJNZkIGuMgbrEnh8Gax
McXIB5BdNl1iV1dt0ZSOziRCR0eh1raULBE7fqnG/RLsgvxL2cQi34x6313EkaQ+URrnJAVf5UDL
u1CrpFOJ4h6U5cNQ0+iaiYgO+1EDfZkbPIuGS8Qww6vYhgvgaWXXnrk7j70WcQuIV/pV9IfX6YLZ
avqM0tVmro3msdPAuw6VaC9OT9GREATyJQ1a0JFYTGNqe5ApyDJMqVJEBfgb5TaDpPdXPiGwFltl
shGz+NRBlT5Tnzn2JX8dchU+54nDkTszZJ2m5kU09c4Vvp3T1lW5eTstPPeKr8azVFIDADoL7hUM
7KoKowZFX+Whyn2mN6Y3JL3rj6bTXJhZTiwSl+ZvsxoRrwECRZeRliPL7/CTOlExt12CD5OhRAA9
msq5ojoEDNs0zkEXjFexHO+GyBYtLhYJ+d5qVU51NZZ94uTYmej6j1HJbW9Cz//CJOb60Gnuh9kp
xa7Is9x3ZsxM6Vj2nVeIyfngUCFCjap3txRTIMKKWt2hs4NaTkzw5TWpmtx0c6S/m3Uju8lkot0g
PpT7Jp/zkpOQI6wLQnRm8IP6bCPOhrdUXv7VFKnBqdllvpLo4qrHFs9vjWHwsX3FaUopz3kJHf0E
SwHEoqfP86+C6KKqdTmxBzdxPtk3o+r02wUkshNte05G9VW6uXxthkFwgixAf0kMfzlp+gnTYsh1
OU6d8pM1iuLzGORyPzvcA15rO/nlVLcJBmVZrJ5JOl/tU4ZGeFNDcYu/EWg9XFSFG8nSNqYcYrAm
t1C9Sa9xAcBxrQp3eQecA+8NbXv6cDj2ael9AXVaCMuwVg8HndOEOgyook1Gpr1paBFvqJa1VNuL
cxYyR4d6gWijdbAYUxwONS6lvVAnKelm1/CsyKr9NB4DzKBgxJ1+q2PnAfI0dGgoyID4Xf78l1mM
IBqZ40J360acWh1JcjJY3bBV0ijaGW4evD893uubmLlbfHmAXQF2Bdl8OKAy0W/TnZBrcAqTxsMR
zd1hPZ+xOZTyZgwRxFMmjP+WWu03oE5Y3qlJeeYufk0+520dRK6WiiG2jWvsKfXBGALyVMCzJ7L0
EoHbcUFpzQ+roSqAQhTuPqXo75mdmt/mZu3udEDzl70+zQ+Di/FaPLrabeWI6uPpD/RqbfNk7F6D
r8OeeuWTNWUBnPmBC9zqCY/LqlP8ZNLlpegDA8esKNpXdRqdOaVfrYLVoOuLzwkN1LsVsuB2jLcx
vn1e0mJwo2mdvi+EOKdVs5z6B4nwMh7oZAT6oP9jlXS4CAr6tlar1sVGV4piC/laxUF00uixCRv0
vpt7I16Tu9AlzzUmW//drQxphg4Ey53i+aIrdzi8rPPesKkYb0K1+lwiwniLnkmwCWfsz0/P5qud
vNBzFnodzVYdPYvVSdW2VTmHAx/WDqrZzxLQwOMYj35tneV6H8MVAljmvdjOCPKs8Zim1HQk0Agw
G8PoW3/Skvo6D0rQHFlqYeleTx9HNy8vKJPTf+mjH1aVlZtoGIurMAHMVaeu6oWq2XpOK89C4JYp
PZxyvgTPRpmFgi+tmMNvPgtncIoX2muPGCMSn9+GgW5zrZTmvoGCSL5gi20IMNkrOtvdA1s3N6cn
4/Uq5xEWJTNwvzzDWmEsTFQ5dTHXhpmPcAnxg70faxdBoWkb5252cXq0ZRGtX5giOsVtYhKmZNX4
wA27xbaRygEeBtF1VtrRu6Fv4zOjLAvo9SgvzRWVyHgd72e9FjmgfHmn1LY+Dmpqe66R17euU1VI
YDvjI32FCm+O+Q/QczQlqCUagNheX1JyEjKiBMWZEWrWBZGd2BQJRKIwTsYLmpqoqYD/30yYAu9w
fczOXCTHJhO9ZiJKCFXUJ1dHiJ6kWVCZnJOJZsxA5ZwPNR9ul/V0vZVIPxOmH9vHpDrg9Eh3QI6v
JhOiuBkVMSfGzLKZvLIt2iu9SOO7GQu4v5fpf+1qNS0A4rFfdsiCi/qJYrr7nINiuvic/bsy9T9/
+GeZ2qCsjCkXOJ8XKfdFqO5nmVp7A2YFWZzF5W7RDGHAomy66H/9d8t5w9FCCEMTAmq4tvzQP8vU
9huSfgjcwMFhw5P2/E6Z+tW2xk+cwBo80OKtSGPp8BzjXHExiG3QrlXC8ZoaQrR1h/aczcqrKGAZ
ZcGm0lxhjLW4pAkMNu8yRumR1NiKRU5NlE25z5setZBY4BVq2uekmF/dygwnOKEphS+UnDU4b3TC
frBzjK30BH/EpDQ+qcOnhYi8ceeq5EJRvUTJLVhLZzW+j7yvjRQD9QQAsfQfVrdDUc+xWRU9JU2z
/6hRwrjCcjq7UWSCOaUyKvgZ5+nlL8vv4e9D8nTpn8QbnW/cGQjp0S44nEkMzWUdFgbEc4qe9A63
bH0QLt396WGQQVmf0bD6KSdQ9wFlvhgGHA7kJnpErKsYfjU1RngNOFHBv5gK4qVe19ThYiMlzhHg
IH6gcYb+xCwNpCGc3kzqi6FI669RJfJqH/Q1VK4B+pjX0HZOvLh0sFzqew2oTR+U5AqFnU3flDhG
si0JrpAizZOrjMrW5zrOgKO0wxwGSLXGQ+6rY6R3nopX+FfQoOFTWjQ2jkGh0dwhtVXcT2Mtn9ta
9G+1OQ+mndWU7rfcTt2HqDeAbAl48c9j7+TptomMypvFNGMXVkusJeI5saUflE3xOKSO/QEJoVrb
G4myUKPDoia8rCRKsXrsdFcDlKDYc6p2cpHUStTY0yD2f3HioX0fd6j7gjwCnUswGb41BlEvWrNt
Wfg6JqYTQgBpqvj9EDihn2msXyDFhal7Tp87Xl3U3UezGrN3cxXzi6vqL84deY2jurC9MExxvG+A
Bd938VylnuPMVre1+tT9hABh4Y96TDRUj6X5NAmNVQJBmT4LBA4arIpUDH1v8IBYeI9NiGz6NEVU
GI2ipc5p53TPW+SnuYbLyFF3Sgb1aKuNafEEEoLSvJGp5Q22GUXpaUE945dNRfiWuEWj0prbUedj
GCyxXU+ymgqtBkDq81j12DIPmVD8uE2DzyY+Ywi1DZmp4L49d09R1CPVoqYlypbOMFvNxpzk9NAl
xlAxZZOlIh0f0ksIGydrfNj6cekrdCtuwiRXL2Pq4dcz+8XCAD02/xo7fO2hD6LJ5uuzxPshmePq
Opw6VdsOwMsHz4oXIxprjuuPaW2Yz6o7BRledaPjeEmv6fk21qzAQZKnaWLqPvn8oVUXp1+roTHd
tACTy7ZJxI7StYh2+GtFu16tcKpVYLx9d5JhUjyK+O1bhWja8SqlEaVHR0e/LcPGfmgi3E6BlTtA
BZU5FXIbxVI+xBT5nqSbGsq2NPP+m5Rm+iPOOtB0bWhLa1tpiKT4ulYt8hcYg38x0jiLvUY3pwcl
GTLFbwt4Ob7I0vCn1u1vXfH/VSHJi4Ylx/uptnXz/UtT/je/7ItOHuKZf/7wz0DAeoPGkY4CJykv
ycOCR/lXv5q7nDMZ2ihtZ+qY/woEbPUNugHAV9C8AkqLteF/BgLijY1gqY5yEqEAuk+/FQgg8nx4
rmOsZ5BDIp2yOOuAfFhfWoVuR3MSx7iGafReBkhdsT8tzZxdoAe30lFvImFMl3qfzGgrKigI9sBG
7drvankjqsC84u3vIFe3tA3rXaiOGqxrVBXKuM99JTI/6FTafa1QqsugtLa9lXCKmqVymSBy4WnW
/+XuPJIj2bL0vCF6mWsxdRUaQEADEzckEulaX1d3Yb2B3hi/eGVVLLaxaVZDcprvQQRc3HN+2WxX
pa/uaQaVPBe8zkdvOrqK648d/joOiUDJ1ftSdL8piYBrGe+mYC3q37lxP2jLgaE94AV0j1ig8xe5
RJ6Zr77UTX9TnSd30Hbp0EEXZ8oDQWJyl5RTwNBLVMyNmqpNpXxP1qHy0dpj0FHWzBedcyJzV0HD
Cpml1y/ZasOsiTdRT3tdGR/NUtl7Be0OKqec8F3ZBf3kvKq0XrAuBI5Guf23NMrzgHJUbvd2+uaU
bUzWFaSl1/rGJovQSOaCVRE9GSj2ZZLuM0zKXqqUtekrscY6Ps6trwjcXxN/wX/xgH/55mdG9+MT
niXuzNX4Aw+DF8uWiz/bHKZzsfp9zu9G9ON+qqpfRJQIktmq+eS66IHpSIrH2vD1Pu8oflGyyzbm
94TMmz5tyM+JXTZ7GLPd1rw02XSz70WG2Iq4r1PjoV3QvZpqt+4rr892TUMe5VxAvGXlfCZFnOPk
JgMogL6Ok8bJOCtdehkTZYtdOzn2nhXooj1t6ygjp8EosuqZftcmmb2bGFev6ZDYPjkr1SHlSv+x
dEmYX218y6R8z3mUzqWzDn6XkyQ5uI+eNeTUCfXWUYFOfCBKdcfzdK831j32+0vB4bo2z46afmh2
tjNz7egp7UNfmNhKi3sTb6dfjcvF3Wqclbl5IaEwbPvxm3i7QwPWiHNZXofavdB5G/YGola1Nfea
4PpRDh6ZqakEZi+flqlrfNTPO8VKfauT8Vo1xIyt+nvj1l8dtsdw7UR37ryCOdQqeXOjpDJr4xcL
IalnpRW5RpaGooNxNmYV+6Rtf5hzHhPu7VNrl1AAUV3LmvBOoVbEM2zGfBoIGfO32uUbYbDME1/m
3uvqVL1fwewf3LI/ZrOXBZu1JWOoYNI6bFPnmsEyiE4PJ6QHNBEu+K/9QbiF57uGdHo/UZczcgOu
kfPcytUJRrvZ3gTkPYW+3+rNK4ly9KHI1qOZmEusbX86OX9YS8PwY4/JfVd63SHd5OZn3IuhkXYG
z4M5RM7Gk73p8+RviDSfdH3psIvB629l1QV15wW6t12KbVZCVW+2UGuy/JS4LR9BMzhLUzMy1cHg
AlZ/1qa4Gmn60Q3TZWDYcfR2T4L8gscP7rwsioOd1R7u7X6iVUot6UNqtjt7HQ7zLQcyqbvPziB7
C4vP+nvMxiJY0ZFcDLVTT3rLtOLInuG27MAulaz1Yc/XsErHsFL7YZe5ugyavKAXYHCcwElSD7lG
N6WHIZmHR3XIqCXj+4ckU433Neh/wOCexJlCJDHhqIbflsN2QkEXOYrwq96Idbto92PSqaGw+xi0
doM2M+yeiPr27OE12+QHZ/yuqIdjscxVMLird5gdNxwNcwj6yhsiguDSrzqf+rtcaS762r4n3mL7
Zmc8F70bWUVDCrOz+vbwW62dQ9p1B3ckBRc705VxaAmyRfstbu8o29yKuyLt3qmT9LNhFL5REssz
CAJ0AiL1lsDo+qB3cdQyvPu9XX6mjfdgqbeQ3sS+wKQO32RgqFm02QYmLXuQ/S7pMveUc4C8TqQ3
RGnRF3lor3YTiUJoeET7SQ0c5qBvOLCVT869oRXqkxS2vu+r9nWSrBlofPZqPdLx0u1l6hTMm7pW
8oRVxgWhRxIaRGzt20LU+H57oyHytCwiq0YPOtCnqJenXrp+WznR4hgHPV12rY4Macoe0PCck3x4
Qv0cq/TZdfWwn7C+jX4rDSMPhLc4P2MnUhW90hamS+X5AJUIBzxfNxKcGfZ0p1urqd1pQuuWa9Wp
xcWu+pRnMrvFDLXGJESsdb9TlQgLM4+tqqwRWfSXSdfiXndrv9PrQ1Wvj+bgBA3qbsoRDquHNEMx
P6aWG1OoZ9MoqNuZEl+YtMZiMggziy4Ab6Rtsx1W0xervF9dZw1R0lCRMx7LIeFlkScPVT7m/sJU
6njlXpu1yMuWHZAiPRdjnK0Gd7NCWXNqRGkq1W/Ky+aHxiyYgTs8JplZ1IzKtmJFatGkkXYrzE3c
0YlqioKTm0BLz9hASpM/Te3OZjgswwoFYVTPk5WJg63kvCKz5ryNytm1s6twzPQMs3rpujoqpuHS
MAYnfql0JN6Q3pHASGatxTk0ivvZddNPvs39khV8AZ8b7RW63sytgjXbji2dcqyhZvpBHKF+NQko
KjEydOkjexxlBMoj6u1f1iooAdfwOg5VuHmTvxr2cFRBBLakObtTNT006hCTAbBbZHbfFKV2bjts
kopL2leZVDJetlwPyK1yOUBorkT5+YjQIMz1GxNk7aZUL/cjR+7e6ozLpEzXPpNKuGK5CBqNnCZL
QWjVaF9G5xHUXJWB0/IZG06FbdEqGlq1C8UmRTBL5iZ+kW2vS1wPfXu1hqL/kIvxvKY4qxJyUf1M
dwMkcg/uovnw8CszgznumtRugwocIBKrJoKxzS2/HyqTYD44gq1ZZRJYNb9wMzrnGTsors4XcFCb
7njlmXwb42wR8SDQh2/clplZ60+NwyjgazmBQZZeHBNbD/pxeF1m62lqslfitJ/JUAiG1AxHB/Ed
J2ja/JqLhEgCEWT1Y+YW181Z9gvyqSBvDaqqnPI9G38w5YXUwrAw5rUvV+/aO+jwtBTJTl59tInJ
XVw0DzCpdWANKUEI6jlfftxl4MVQPG6GCGzp8equfgYmoUXNHzPOe3e1Dl6f7gZ3xkmlW+exW0Ya
Boug6cudslk/LGiMGJl6Hlrl2NnyqS3NqNJ5a86Zb9ozik0WZmJVdjU8cYDYG32ZNopQlthzXHdU
jtTRHEohd6Z4r5xCwWxbIMmpt7nabRoiQn+huYlnv2glrpRqiGZnc2PCCZ3Quz3wSX3dOND9LBlP
85AOvpVqxy5h+ZZsmlBZt5SPOnLAEeqkLnZD3Sq+XSRBZxiBStWuZqh/kE+ul8bKrVDM4qNZ0zvF
Ls+bbC95Em3DckQO6ATILmXcjxpVTrXyp2+x/prKyS04ezNt2XYMZtoVMR+BLbkYi50KXEMdUSCq
7qeut8ge2j2xzo+5SA6lZo9+Lspj6wp+XWQAsmYbPWzpZ9pHpnEo2+tQbpea29Ii2tA4ztNw6gf+
iO3n1Dh2cbPx2Cc34f6vNcSi/4MqsDR3XGQkgy1P61R81uWrRpZ/k8mvRP2Hg/zf2l//nxNUA6Qi
ivq/baanAZP9LyTV/6fd9B9f/s/dFEsLjip8qBa1tf+ymxp/wwWLxhf7j6GC9vEj/xdITQIE8OZN
2c3iesvd/heQmipFvvCWIHhDQv8dkBq4+78QQ1SBIcwgSAOugsxFmnX/d9BxK/jv+dC6Qe3S1jSl
w6ctgHZxYiyxlPZH4gFCusa4fpWJlYcy7T6J9bN9R1965i0/V3bmppyM4V1Pn3NlOrIbdbHllfpl
MJ1DkVRxcVMxkvCiKPWXWzT7usl2SdJ8V3p/GPI6DzZzuu8J8WTkYvoxtR0lxr5d6p+K2hAzvtGK
YitX+xa+xVhaSn32W/yPrKR4BXDl09bGzGuOV9c2Hxy25H4oND+B07KRPabWEGQ2RVNuVVDnMz/1
aqDp637trb3e5bFaugbaY/WqG+tu3GzyBOtvt20ipxpFUG4NGXHkm1zUKvMT1FbThNZZ8n71Jtvg
b2Te985wSG4ArbPgWjTXo4AlXKi4Dux83s9aFlaJANY1pQ/AHMxsxhMRMg/TTZYyV3XsEp6GLe9z
tMoqGCkvIdfv3rGnI39zksfb186rjuT7PyLqfe8Lfb8myndmO7diMQv/5Vj+IY3+GakEAfRqFzdF
/tp1NohZuUZtoj5MZaG8zdr6YvE/JJm/zFG64j49jDaCpto08rBZFk6euMhZ5Gdt9BF8x6DMu4IO
6Zb1O2tnEjbErlv4fLM46gmJDJW+hkRm29Z2nDbrJPMi6gdK0TdnB/gbqZOe+sM6/+5Mq2Zt+lJp
lUjxWy1mdkkq8dgo4JGmcxwKlVLF8iBMDJbpWgUJgcB4edFWm7W3cpQTWNWnyLyBg7ewKt1DzWvM
b/rkgVHmy6ZgHj0hIuS20Tv/FgIXpsCr9jzYrFMEbMMujooaFFNzP+IKF3UR597J7bu3ZcQE5m34
w0V92zs/tW78Wqbi2y7lyavkn5F8AqCYgpFN1IdFF79nhbA0wJzrJpCUb6oedLGaHhe80aOl7Jv8
awS+vDl9CDjfvoGR9SizzYsO6sjqerMvx67e3VfoOhOzCce2O3jirdW9K6XgiIuHR2tyvm2LNArZ
NsyOwy6X/XPVpJyQS5BwnizW8qpoABheZ4VDuz2Di0hmppmkCr7ELNeHSfMiHqMjwd3abtWBTBBS
AzeL8tLOre8qQ8AY53dT/9Ku7WPel3GFbD/S2ZMeqV5zoiylpq9cMzPqZ2uGMnZ7QnfbCRie24yG
uKOjpXdpuiw7s636Q5vk4Ug8RhqgKHZe9HXFiixuMh23Hk/VZjrP5WyvdzPRjqHwHJZeZPt+W3MN
SCILyYlRDyooVWooSejkvR6tIM8PGJ7hApCWR+bNz+aroi9/RqtRPomk0DnQF9CltihebSyyGL3l
GIyLGoOo7dZl3G+ZNA7FWmcPHmdqyVNX6u1udn8s4r32Qr+lbG/ifRA208KztvQXM4kUnaqiieAP
elQYJLRIDMwe1upeYGBu3XQJsI9l34tSzXYGPeGW1OIEMGW1vQdjoxiCT7Aslyql66abb+bviZ3I
Y6fThSr3o9yq0Jt/93rGGOtGWy3uE+HuvCa56j2BRlrSsvuoThopffYqnIJXDulv3RytkCZ5lQbU
8nwqixsCaR3NbbBDzRZBxWXV9fRS5Zg6+7jA2uFQlo4SicL0sstDw+VvsPKKnRcH0qSOR9pdiuGp
s16Iqwyt5Zuc8cUvbo0wXIYCNi+Bt5nN560E/iFD+7CqDkqRpDpkdR8zteehvm16SI3VUdPye2R9
TGtlGg+j0jxMc7rEqZk7YbKgI6Xe76xvLjFfirun8azEepqeTXTOBJGjau2aqB6VPhzTrQwK3rqR
mMqwdU+pLR+wn6b+kl8XOhPiJTFewO7QZan1figAOQQPBCPYyHS4RHKtVV/v2rsskWqctuUz7zXl
Z1hmLnPefqhe/YKHCG+LYqHiXMNGsNopkhKwpNd+jY12ck2WLXtOPvR0c3werHubYFJBw1Rc11Bk
ctWPtVaFpa1eNFXslrEn+xKmx3Q7OyqJzzkVIoEKbXkr4TrXA3Oz/X7OBlZVda+0yC2yxTwY2nZW
bYCIJX/0bq1RlW4ixa/YJRV9/XA7uk6w5xxJYB2J1S12Vlu9aQ5IC8HwXFrP2oJt6Y8rZBedePN5
kXaseGNQkXpOsCpOmbrbq14XWalqkzg8hslWfrfLGw6IU4HWPRHrHVk04WaMhIYlvz3eE8ibS180
9ZvdLb5ORk9YULPiG43+Pqyq66OlBxmBhPGdirWTZCSD4NH5h8yEj7Jb3zzltoVQJ6sq82Nlv3na
Lb0WP3lTJbNfCjfQuDDzwFhut3ezY+8qMQSVOvZx0qgvFS03/kjGE2O1/lc75FXPRXGnSYobgf8O
RtL87tWWLAGj2LclnWapY7KTm9lpRjnlt84iOfrXY1cq32kCOW4hjOQ1wQE+t20wT+qpNreZnXpF
zDfbj4lVgdtkHfdE7tGZrDkyVHCYLEr+nJfuLyw5d56RP1Fb11Hy3OzTvANXbDpgy7Zc7uaBcz7t
2/tWezc6anHkKE+Kkn9I+lZ5a41DkK7SjEAieWH1cqeJMeUAySIsFTPHvKvFleJ6YWd4u14pj8Kd
3pVG5zQenPvK4zWBTLdksazknSxm9n3uVsUE9zfdx4lK8hGXEjVAZEQlbN7larsBpPLMJShpEsGL
7HuMd64mnhgQ7hXklyQWjcaenZD/XXPvTQaYqM5mfxNKmBuEybW2GbjASz0ALWzLmWdvOGu9OCU2
+aceg03WIgf11INWG5Ec6sPkfrTzRMc0XKLrRtPwOKTs6TpqeU87gN5Fizp/6Bz+Le41DFFu0BVw
wEsaAnHymhr7I944auPJn6jJ/gy8jZtCVYjZkoIwgLGS+hlB03Cil2y9wZl9OAmnDoYqo3qpXF4G
iJhoxJ7c6Oq+FHbAVP2OmQLoCzRpmtevVuWsBBrsg1avylBaxXdeJOZpwsgQlJIixq7bK4OJD11+
Fna2Rz5lx3YtY2fRjmnj+lSA3yeLcKPcVK/S5jstWkemuINye7rp5pE4R66XqrHhFJnftyMo6/Ca
3EB4USSjL8s+J2JU0ptDwug85szTWfKiDdq1StzeRwcHe4/KjZbSzOdwfbZlo+8AZymEFLny6Mqa
MW7kdBDVRcU9kxfKDnP/I/SW8CevD+3JmgNrs2LbGNYXVCRb7DkTFSjt8su2UdYptWzvvWZ5rAdP
BFvbxUrCP3RIA1gWX/J2PRTpdBrYK1FZnNYNF9jwuN5AZBeUf61rMlMLJxJZPz0X9RKXqgkM3alx
V9sPRJseC/MGEtZ8QtVTQ2vu425Lrqmww7TUPyx1sPyqUWI5ZqFDyzd6cDq51FEtz2tpnVI4syCR
4JUjB6u/iolpgpLZd2er04M+wGRV5hY7Ws+fKq9bHM1w5GQ2mi+L1ZR3a+NWksaiRAYWkaPnxVQ3
ji3Ni9fRIORClTH8/nAUjflkt2L11bw6jmq2r1MtTnvqrczpRQpu5XSRQ0j0cfKFpn/+JVzICmUm
IXVuZqx3duULxAOxM3vW9zKCSUoLhSoijuVlEbRQIe0gwqruMMOpNbkhQJX+xl6kzgqYQLHLG03F
T0cajUYFCF8IZWe7cGlpNYByuFL7KHFd3qmiHXeVm+4STftVOfPnMjM6qQ0zEFGwd9pArgO+kGsj
li86kH+R37tHEDQi66jTsB4249foelhniyJcrBnhrrabGvOXrUyf2pg9gk9Vfq2psdNbUww2jMDX
dd/IB/3VZEkPmGw+e6Dj4JQQgy1pNT7afsZejzFQlm/5qr12iuMjnX2oXJojerSmOYKJYgvR1B5I
drt6RkcUCipXu37T2/HV6cork71v6PleJLg5bXCwjSvSMYWlVgesz2sd8WeS+tpUH0fRqP5IWQCa
EV5sJF1PgWUxUOlOj2am/76VfBAn9EdurHrTaCcR+YXduR2k/iRLXQRAJ+Z+LI2rU6Qsh7QSusgE
cLglTTSv7ItrSwCrMS9v019SGu+mqnEnuzlkeef5m6Y24ZZp3lXlWqHuA+5MjD+TY9UBGcW8ZjVk
y5jhdBuZfOZxgLp5NClYabNE7UNRtLG42a4Gl7A7Q772dvfk5lXk1tNT4undXbbR7UF7HXBlUkaF
Vzp3WeNJH0tBdWjH/m4CX7+26+KvwLv1vO4UeQPbJ2ufbNpbwtHCnZkecuU0KenLpNT9PmsZrZf6
cU4eN5fjCcB9hzDlMcntT+RqcUloum/2wqA3LbkmlGaGOh0c/qJLcDjTO0Jej4FO1xxnqst9wTLw
BM+khWPOKKPq6VEOVC/2yJZRDDXPpFEyP/b5S5bS6F6vWndfo5H83DK1+AVBP3xptCwB/Q7D1Syq
GC2Ar3hCjbBYH/LlFsA7HtPZ4Cc9llnQe9p+tCWfUNkeE1G57y654PvG1M4dEbE+jWyBpT4IKxsO
LW3Ty8zq4tgNSH5TPS0YdUw5qpz+t2iFtR2C1n6YOsdfy033a77at0S9L2ixa+2TJ3OCodrsWdTq
STP7QBMFuOl4pC/nmE/zkefc1pJYRR72vA6uFzfmeislSi+KuZHDLCEA3FjFO4HPNfnBgRpAwFo+
A8xRGlvv1+BxKFCKU7Gm+ZFv/WHVaiQXAtyTdClCJZ3no9JAZwmeNNVZAB9a5Tdtj2qA2OoRdvUu
baUW4HCe3r2CJPS1ZRyrc9Yc8FFRoeJZvhrZVV8AsaZfzt2xGKjFVKfV3q3exu2gm/bRRWd/hitJ
gmY1+DO3RnEYnekXfMAbAp8PjchP2CvhnExRxVLRlqDKcqo56KM52xYvzUzL97VC8mF3UrFxNat6
r9bqt7UZT9ZYz4cmx3DM4tEXIhoX44WEH/RC7ZfjfGe6czTzqLPnh4TAaI7jR7vxTpmqYxmslJ+C
5VCYC/mPqfGc/vHcoUDjs717Xpf77QS3mGz6ETKJ2axWTqSumGGb1ukKIMNjNMx/11L/W6jm/6eq
HAL9XRuI8L9X5Rz/8z+a8j//o8ub/wb9/Ps3+Cf6idOAKCeMBsj5qbT6pzLH+Bu5MSpyd5SkhvaX
N+sf6Kf7N80jdps4wFvS/r/ocuy/Icm5CV3//u//RkIgmt7/KsoB16TX20EY5KjU9/4XK8utrZQX
ROUG5axqR/JIhG9XTCoILG4ql4ESTTRepRvVNI09eIXHpn2b23r0l6HKAxiPnm0HMtfNs1ICi1S1
WR8SS8OHU9T5bq5GEuZQB/v92FgnIIl2z9bco4lh7Gy9XmKIa/BVSE+cJrG99LfJ1fZ4W+PDXkP3
NtyW/Ppn8IcyLOfxdlOb4lLMHXqYOZcn4FxIAAZqvfWyS6UwP4EzvMy38Xy9hfKQNGS9Ls6kPBVp
6kSSHAB/SItbkLZlnCp0l0+m3rsH+7ZNICecV99Y29QXy+TuEyH7GrBnrT/w2BQM0LlCEMtfi08P
iUQc2K+lqp57ZwE2bQsG1G2d05hhbA6k3WTfhbeJ2+7ndj/eqF+NMWGJ64l+442v30+zMkX23PQj
xvMem3fFSxNljZu954nZRUo9WgRtyAQLqimua1dne3i7OkYGU7w4bMRqCTkKfNTuOwP7eusVpj8o
y5mMr+Y82RvOduO2hpOgS9qV4JWGBqI+OUatPya3LV9qM1fhhgBYk2IGBNV1NFoCGNSb40JbAi8Q
ejA+N4nGEZUafVQn05O98ArXjdzgT05B4CzcR/pZlp8EUCfqe8V8axZb7jK0O4Fec6TIPPtT2QVz
XGIv70aCcLcePvDZy5NDOuWD4uXeYUx0fW+TiHEiEgRQQKVQ1CN9MZCWkb/qlsh/J1Rr7Ib1tHFp
AU+wUEg2UZgCqDkjsGvnHvHVm6msKAdsbbxb4Zaf20maHMfttFuye7mpO7QzxVVfgCg6wpOZAWDq
nlVdOelsM52YfzZEGYfKlFfXNY+KdFWcflIPh9Lb2Jts4c/kH3RSC5VxtHdetjV+TyBu2/eRmnlA
ze5Tk6Iz4R5Sqm7nEWBUiteaLAtnVE+5LtIoF3hNMrcMjKaMt34eTpATftMeaa7lFtHfbIUAvZUz
JZKT+txakxkYIpGRPa4PA3PMmKx7VwLIl0oWSlK8KpDogPArctsB1/x8eAdVIMLpnOfNU73lcSWH
XzAtVBnrqgknK8xTlbruXkNCGtn8AFoWRuPVm0mdn4azM42jT+fFrylrwMo1yoxcN1zE6yp+CH8h
f04Sc61muuYbiocWFkI0IQLy1iawqzT9z0TLecj03p/p6nqkHNVfOmOfcwa7ECqFAkPMJKtYcpf2
pXtMs/ycVuPRc2eg7XITQdNsSiTEFCyizD429jxvVb4noIajdJILHbCRXlUns6lQAGcUsjLbIoze
ip2nQlyPXZDP6c6mhTlrNgj5em18u7U5oNvlkublBTusBr9v1zcJiRKhC+ApXMjnaFrlTk9m5VSZ
zgW1A0BUK186DwjebuqFsEKtmABK2+4oC6s6VKJuHvuan5y1G+EMoMxTM7U8MIseqJqUgZcMyi5T
rO6FDey+r7TvUiZfFv4JdGC5Py2XJvPOtrrSr2yqrytoRwD/BQ6oPWIJCgSj5kYg5aLICMdFfhw6
0tucT4pi1IekzYddqjaAl8BFN5NafcxSK0y8czkhe18R5fUtf/SqNVgN6vNUefd9l2s7fXYdtu6J
DiWLdJyl2iDuNeqiycyBxjbH01SDzrgff0FHbB6DQDSS1riHS8yIyHLqNnYpJNmLv2Iuehv9wpaW
zGuOZKs1Ug30x0l/98Oo382KsYLj4PQmVScLPK8fYqEYr90yA+OVwB5Fq89XPruLNKlTHoxbuEab
Fe+duD11NceSWZdHwn/YhsxV96tOMcNSat+tLICahnyKl9GLy8Q9O40TuMhbfMeTT8LxDq2lfgtX
KXaTAhiiOhl5H8lw700AM5naXde5ejVKBN/TNBNUU+ufPQ/73kMlfycSd/PdGtrNrZTTBkaHuMFv
ljzbb/DSTv1HzbmM6K5V8gnynxJ/td92Ts3OI8EheEog+2ntGyg69c79NNAdSAYZe0+n73q7f1Xt
dPM7l5bnvHM+hs4bRez9FUeyEfRpPcA0uLwpSjBvxIx+2U77StFRnRjkAak09xKojHJKgyDy0vll
qfU39Eww/uu666plel+XdD4rrGEH7qEtoDbgYxzTrw2K/uQoZPnjH13VXeMM2Y2ygQPyznrZ4/f4
Te2IW0ZkIeQvyezOd1pSn/oGuLhbwVJuLW6a+xe+xqSuhex+G7kBw5krdC2qNS5l9U2J2Fc938SG
Is/qo8WRiA6JZpexICUWSwIDR0N5e8VP2pProMdLKSXudNs9M3knIYRmdrZytwpXq1EjOy/RazQt
utSUN7mt1SykM0FOWCeQa6VrVGbFI2U+Mw3GRX63ZK37IsnUkUCaEyhPzlXPiQsM120AeNJnOJgW
705Xls+9pjjnyZjaWDeT5WFRkaRgxQbN0tf+axI0zetmfVGhecJcc/9shVLcN8Iq/G4AWa3sKQPY
Wq7CdCEKneAW9TSuen4hw+gHyge/RCOnC7olhBv0RxEb1P4Wao5Spl7S/TAtFTpniyHqFj07Is6b
5aF0LfdO2pt7j5uQIc3CgL50+hBMibariuVzWYwzY8uPyVK9Y+dG9CgLX3adCFpQzIgw1ni0v/QM
5Knb/tATMbJJF9be3aTxy0zwS7ee91ghtCA7sRxjvGefq7Jx43vDV0ZqFeCE7cRtX7Etncytv9PK
YlfNtb7HN16/e6JwMz/r2nrvrJlz0jxoiFIHWscU5d2TcAUPU0z585CIH/CK16UVKS9KsYAVtuR/
IrMLgF44ZCHRti39jd4Wqjk3nBNFbOFi9gjoEEkCshROO11W8n3YoIGKwRaU7KCB48Su0ytH8EMl
HO0RXSAPewf1sU4+3swoVa7aXGuX2xypA6hCET2TEfNaAs6bo33qrKPg3FzsIyG6cW6NvuVEmv3O
Ow6k2Ttno8P9pYAdIdkUrYLbPWsAa9rcBXhW0bZtq4H0TJ+izV0MIoyG6U5zp+fMKMqgzbIGUbdM
sad5rxkVCr9RRRJopOe3MRyYLJWoc7wh/8HEbnOuIHHNtHiTDAfGaDzhMl1jYCiEVY0tY9J5iEqS
aOt4cVchDub1bHv1U98bD6WZJ8fSPLveM76nC1w5AJkI1l7rYUwBp/R0mgJPoxhlSfrvsro3E0Q/
g3wZyZUtjDYaLaDfdqQrup9OxDYvl5ssK3XUh74SH1ufhCMdo33T3nHdQ5vOJcYhP9fSq4atGrgK
0qrf8EaVZEz4DbK2qBssrt2Q51HSpbDr/C66o7xSwPD+P8k7j+U2li1dv8udF6O8GdwJLElRlKXc
pEK2vPf1PP0m/WL3SwCSgCI3edRQ3FPdjThxJtpSoRKZK5f5jaWW32t64WlgvCVfDFY6eFah62Cv
6Xpn60Jz2iVDLf19nNNG43pe1lJS3kR6sc6NXr6rE9X+EQS02ZRB+hioDhxXqDw+zoGlYpk27Y6v
fVm97LL8o9kzAaux5Ohl/1MKKnRRxQztYwMKj28spf4DgwZBaIJ5gAAKwgtjWaytnhFYV0UtzCel
uJU7sMt+bAc3jtp3K4TlXtDS+FgWVQJsqWvthZ0H/jsjIluNLCdYQtz/lAw+jU2mBQlfagWLzN/2
dmU8x1HAWXeRrb/uwvKtjQrWVs65ElDGdrZ50y8h939hKhkvLW2A3iU73rpj3r0aDLO7k3xqGk2p
zK827dAXYd8xhRbdWdMd2y+l6NiCz89egFekk8LKeIZVXksNFAHUta2PNXpON0Qo1AXajuFzK/rG
GC6wMAVEvXYhi35zJzrPjMfBooYJN7lp+9+En+GtKZrWdYd6C9IQGvFX7r76jFvwShAdcsat+TI1
pLdM8Uj5bPDpsWi1j00SvbLpXxv8Wwq111FZ/jRtEWAP+sL4GyK7YiuokUxYJ7lPB7waOVncnQj+
vsyjEazJl8cfcg89hF28ht6/hTyDoLgIFuyRLEjO0N/s6xzDvyozlnWmj9cIEvYg65w3RiTRZyp8
EDNQ49aPP3hC64ZTI57Jw3kxXYbBc/pgBiNAHkwhzuc4P0Y13NSd8QU/RxqFqv1t96w/6vf8N0Sx
YUTNqj3WyfkPuMGf028Po9j2f/3QxzEvYEwLmxQbppEKVuxXHweqtYVIBoNJwGWoY8KOPfRxTAOG
FcahiIWqhjD+YnMcUGymcsGshf6P6uj8J+dRrXWNlpPgAwtZAyay4jnHm9BpIhN3nkBesVUXhuR9
qO3qCXKurosNdSSgAIuc4RR8MVSj0PxCe+b0IejlU0UCf17BGoiVV7YCofSqkJq3lZ3T+m96cERx
/8JrvIiGZ/iepAUw8oBKbXJbtYVTo2Wh9Fu/0nK67/6H0Yy65RjvhHRU5U6IS14SdxpgI/1VU0s9
N1S2cMbUpw9VK3cWee0SFQenWJptbiJzn1bQOzQTlfKu8eQ71Qvi92GbVde4yfWgnUYzvioZeBcr
pB9cdKhT66Pk2D6QOAgO+gZeM988Q8moBlGh5rBvcNsmr7RL9U0xBM5bu9bBBdv6CDCqjzX7vZqg
5onP6FAtaNRK6g8JEcAWtxt9GMmMcmgUqMDA3QjgmK4s+D7JkoA66OuRlKxYyqocJG/0OCrITAGp
ufDTC99n3Ir4y1UiORglxEljN0ukzt4XkbUplWfIZ5WS8qbwMjBivfnR8b1vfVGOSAISaGJtxbzo
xVC1EDi1vt0E0TdD9le2FL1SZPl9o5VXDd0bO5TrZ4r6TdeHVRBYNPqN6CpD4OWlpA7JdVqrX70c
MFqVX6UQO5QwNLl9qBKYHyD5bPl3zZi8CFL1uSRwTvBcMTy+Lvzs0soYRXXNa8/JI+KgSk6nvKoD
+kv9YHa3SZAjl2pU2NY8l1W1XLs4GkQLQJOZ91I35FEGVojFxbBwqbD6G+SjPBCDoGci9S6sG0tF
nwPm643CGCK+VswhS2msYPwxLCJcn0jsShVMiJVfFoA3No7v64vEyN2tr6BY+4rUhR59W4GtfIE/
F9RVTylsJl1xZ9/AkSq7yyzuImbeXeA5HpBBjfqaUdIPSw+YTdFHgwRW99kIh1pTAPW3mDU6cqQ1
Cy+0ZcFHDpXisjYNABUw8KSN52lvuB5DCMutbnRLA8G1u9QrOm9pxS7oFs8vpB5sjyMjxuUECZRF
63MqLcGFxNusSD8CL4MTCDcbEreVWOUzLe7CK2WIknUfeMm3AZNbZdGLvvMLOgjZy0Ap6clZlNVI
A0Mp0pmYaYzDNU0Kr1U/9uBRo2ParP02kl665IHQS5oWGHaUmdYljhAdS2c4A/hR2XwZAtikGcpM
e2OgAPohddQRKwsvNuCMgGna9mM8djc6MoPdguYGYx/4a4tcaFVtmy5Fv5SZEklYQkdCzpBWxc/w
hRoow5uM8R19NOuNRibjYoqYkGMGantZZX5cL4u0U5TPjZJT6I+ypd2oYdYB+gDGU9VF8loqDbkF
oZcE0dqoNSgadadcJR7dJND1zHsgfTVGvik6/UWHKSsSawX1AZ2/TQenrjP8N47aDGt7kF9FRv7W
MO0fYVSZy7Rq3yYOutr6jcZAGlkHyDcZE2NoZgPDNCTsoI5ba1SFX/lpvtF0FPoxb9Qs3ELzEH9W
IzG3kuS974txw0D0qu+V5s5z3HdaY73tjOKjVdfSJ8lLbrUg+9amkruRwhQaVAFcrnQZ9tDMawf4
lT12Ji8zJG23tpbpq0JtTMT1ahhUumeb4CHdpOmWqvGxG9C4hV0Lm8RT0o+2JoGxxxYOrAatfb2X
pKVJSUD3CHoNxCWr5ogXXniX6aZ7hTXdyxiq3NaWOpCVteR0bypNba5KxfvSUrOs0wytGCZnS8bI
a3gk0JHeazLzUENdJ0VEiza2mHeVQbcxGv47gqVuwP2RjJRTFRfbOsU6TLXL68xpXwY+247DoC6K
hJGnA5CzE2qAFRfEmyGwvyoRMwCtk2/Hgbz8LkiANecJQLfYD2nwKi9qH2ZBHdLz1LRnDemwVxcw
9fXPYxcyO5e+2dKrdpAg4QdEdct0UaMdIWmm4wvNoteLEPLrUIIaNuTvo0G5s9P4Ze93AxNi2F9B
O2yQPKu6DYGrAsUd2MrrElZT9wKckC1dZQEMm/du6TsVykGwYK6cLrGytV8FYW5CKhgcfRvHbVZc
ukoLBgvI01gEHyQlC24lRpOxIPxW/ucUAaJoa8FYbKiD+8688wo7ygfG6jxe3eAxDN8bIjL2MISI
vIK0H4a0LhFUY6SMDQWURfXOVHRcnqKSRuJlUjF75wodGXeovZwaN52E6+ilpdFrfJV6Wviigjw4
IB5VywW6uUbgVfYXs6Cq/yKFCcY0DVRWOd2oDpPTZSTZic7aynHYLvD9lSkRNcxY3lQps3EKusZ2
lkbhGg2TbkX7ERqyDci3abyNlehls0QrzgYkA3ooWfuhB3O5z+iQXMbEPnJie6jqr1nhMusZUJDp
EZhI1GY7ckXzevqgxKDHDQxwDYm7lPxbvXar8Dai1TN6WrItHeBOFBMBNWRtv1LDXJYu5UBmpFub
Zp28BgxjwhmLKvBmqW5X4SZpeofWkBfG5pWv9SyOZ42gSt3QydLNUS75QPkheAMn+RLUBGoPSPSw
65GQn+gu+SFlYNh24H3UZaguOCXhgn4CHL3+tvryvyFBVzCFZ7j5zwn6Nvvn9Pzwlw/puXOh6fj2
ML8Q8vok6b/Sc+sC+wxUDuAVaGgeCRmi32NWVO2oodDXk5E7Fiq2v0kmjmygW2ugqYCdCOn+H8xa
JztBlkWpRieer0EWrViT9Nwb1SzwuLxWQRgq4bqqrfxrOMQSKP5KwzJJGYJ+VTgZLYmhdXCdQV76
49G6PbAZJ9UiX0FMdRSh6USfEJOP0+S9hwqmxQ2ZcJN3ALq7gczcGLIN8IIWGfTYeEInUZ1IPogH
6owZhZwbqplUyKcPbAbW1CEKrEqrUDZMZg3UpAuXi6jCQlJdKLnfXdcBBezWr/MCApzipnRrrLG9
xPE7fc35h6enk0jJKXoIDCijCLCaErXvZETxn9tNWSL9YDXtx04tmxru5GC/SxPHvpNsyQV75hQu
kU7yEHtI5epFhhjMUy7SDywrIU9wl2z+D/+707dELj5z4xCfyCbE/ljvTBi1QSP98Mhklk3eJm8f
/xkVMZQ/Ciq7ZRVioDJ7FiUNWSz7UbuhMEP+fYsxQhyq0rpRa2RrLHCEGaMjgMaGs1bBoa9I4YSc
dVxvbYdBURgCLGtCx11qBT29x7/T/TXAr06gFdBuQrhYSI0dfyXOHAoLJhKVHqXewgOisjRaZEvF
cV3Hg2/9WeODJbBx6cRPCOsdDcmvyRKAe2O0Cyt1ZTet9gzFD2A1epGDKK7Dl3B4muXj7zfp8PA8
R0EA1QRLgAksIpyn79dro1dISDGtdOmNizPehuryFqememsNSr0yrGh4RqPwKYPnnf7K5Ld2SNgN
cWIZBBr25AhBhNUSzUCiuAwltnIHFPvGkt36gwf75nIY0KFXaac324i/f5NqmvulcoIeywMCWr9M
fD9JNhFJJgoPYATXmV0045KUyHHvMrvv7nCTDbJFF+VWJvQTwOfXtTcs9bJUvmV5URYLQmfxvoH+
8ZKCmpFNmMGT6wrFS9YgBTxngTY8ztMF/AaK15C5BCIQPLuMTLIytPkdf91HjvHOqjTvg5GlJsOV
EjCaYVKgrRME3r3F2ITGu9JPmmw5sF2/plqXvBm95o3ThdLrulUVCp2ks98hoiCyYLKWKzp/8Yg8
fVO+QjBM/t6a8JhXueMyBrSGFOHMtnK7ZWslwTO10Zt3UaOa13EVYYjY2n5FOjEGX0y5RX0giEb9
TulHEn2qqSSGmFDZpEqmJa1G305QVg0L6xW2K9U7A5QfQFTJrSDVy71eLcsOM7llAnD8jqpn+AoJ
XdE3Skv2kla+DIoSf2YmBGCzJYrGjOwFiB+6HmDDjZE+eBT211lghi+xvTa0hRk02de0Csd4pWjY
z26ZaoA4dpMC/SkHKcVwqXaafx3bTv+O+syol5JWtB+kEoI8U9GiJ96FNoaRGafS40CqJY7u4OCj
VWMItHlDUfQqjnQVxz1Qo7dd0KNE0qQaFnwZE1sUrSKt2mYGPirMNJhjB1YfrVIuWDjQLsINVG+l
96zsujbfZNQLCmy+UVqPMP4BjGqjfLk7gn/Uf/yfijejXSdaaY8kQf/5H238/Uv2D2Tbw98/5EEY
DUG2pR2IajCcWmHf8EsISkf0FkyZohPEjvMgUyV54hYDN0AQh3dPhP/ZppQv6E6a/E/ILO/+vT/I
g8RNcHJ5yci86hAkiHVIUzqTSCo3zHaktoCYqLMxoZcsjTHcump6MDLGkBh34AeynQcfZNDzxz0I
RaypwO/oRNj/BCUPyut3IwNtqwMwnbeLo9/hgcfcl+hWNR6h8wwLKUgW9fRqUNVUKT2G7yuty/01
U7B2jXVR+2xo9XSTOB4CdALGM44dLbe2FjDNqnrierp3/YrvQG+a1jQ9Wy7H0+/QwhC2Ws7uqoEA
AP0QLpZKXF/nhZ+vOyyLnrh+760txGyZhrdQlCXluSfrGYclAhTluOKmVYVuXUS+yrwdfaHuiczi
Xg5J4YkWJNk5ty4wyUl21SO/OLaOWkAivIWt6NN/i5ARkLdV5zyxivfdP0+fpU32ZlelXuT4oK3d
DgGLItn0LrkcuN6hwBF1NNcl887aC2/cCsM/3vzxrXQvyUCSGN02x1DYT1jTERGOkyjNMPAHaX0Y
eEpLx7J0wo1ppN2qHHqMcPlrUFGk9FVVDPbN40++t394soUFBDkcIwTknk+f3HWp1TsQF1YaRKWN
UzvNptKq4XvKWPmyTqNhH8v/8Ww++Dx+V1GSsYumWU2A+01loHOzcstkeNY5GexrGV0jfudha8Y0
1Z9Y2nu7SEjEg68lDCATjzPK6QvGCHelDC8GoCaFu83zQt+E9ajCHy2N675lwqsFTfjq8VW9d0p4
qCaqLeEOTiNmkqTKakkCG6LoZI+mCzJwtJ9h79Atyzr2Xj/+qIfe7/hR0wBAG9oooBmvQL2kiA9B
sbWqxlspZiPdmMxQXgUtaPnHH3o/9IkXdEwiOrHcpMtxuqp1FMMizdmwpW4jjBUOEF8kx1qUg1u/
DGuY/zYSUZtAHQBiJOysFC7i9vEv8cBWMmmj2qbBFYVK+SRB1rO+gocc96vIMOs1xhrDCu9p5Tqz
wCKMjWE/8byHflRmbZqMErhKYTsJ9yiKOg5uE/0qtAZGOaZWr/WUHhSKLdbm8Ve7H49YX4aJqCQb
himbxqRgd12parMmpy8AIGYZpE7zbPR6cqzQ6GIkh0HMueA/l0oUjfk2dxUJMpScPs+0zn3iu4hH
nVzbfBUa/1zZuNmTrEy+SqT2YVM4Ywe2mu5w7Qwv+kIP3z7+wg+srcUAFTU0mwSFVOR0PzEuUFKE
dEEr+hoADLNhdCFJtDaDoXhilPnAgWGYRktOxD1bmw4yHehSAwysbgVDSr8uoxa8A7foNcZweJbk
YfVOStr4iYc+8H4MiNEZEWFWTIVP32+QpRERnaBbmQ68MT+NQaW2bnWJ8PxTevP3jwW6H3AHGEAC
7VcU8edHPQIT5z3F6aR2xQ4NPkkG1YM+tvlrnUnLKqTSvH38pxNf/XR/8DzDtsQdTU9Cm/x0A05Q
NJXKdqUPhn0tZYjosMbBtjOqd30+pJ8RLkyAEQ8/sGGWnjiT9zcnDyeVZKhKqIXPcPqyle0XXa+M
7UopS+BdRVs/Cyrktx5/xQeeQopMssMzbJXzePoU3x8jAPZSs2LzxpfCOunaVav0qaAqAtZkJcnR
2ZHcUmxRa7JJxlarGoUbGOa/rkN57d5b6Vi/HQ3GpS6Ioi29TBVzwwq2dCDra6lsgmcjg/irP35d
lLhpVKoktULh+fR1M6PLgrHXm5WT6fI2t5gs+1qZbx5/yv1zyM8FZAYAi3jOtBwYbeClqIo2q5qq
+qVX1u61xKyFaN4pK71trJdpVJVP/JLiq0+X2CKccf6hvfBznr5agEAPKY/RrOB22F8EeHXphX1/
6WNDsUBBuVg//pL3z71OxYMGP2+IfOjUaqtyCtOP86TFkzrp16ofFNelzkbqQCY98ShoQ/dejupP
xz9FJJNANMSXOTr5FljPqKxouo4aimCL2LbRuAj7AlEehuYNQq5yc0fEwVGryE10wgwvdL/5uqcm
y7iXsi+IopvfAUzq6PPlor0KrBsCBiI1X9FTLD7Fjpn4CxqO+Qe0BfHzbmsDnJwcAxSAANnfBJFM
A6Vq1CG+Hqox1da49CAZlo8O7pPYYxufZXwoHCZapfsVM3v4uGUflP1a07u2XTP2rDSIcFr+PlQs
hseh3io3eCoCXFMTRXvn020kKZdQxyX4SfaqUVtd23qSXdxYSBE5iwJi6ne6h8YPFBKajdp14AiL
HuexFQKc+nWALVAF6K4D7RYW8CSXudEZ4SqyKuWbptjSa7I3D6fFQtGgHbma3WwgKaevtcwAnMkc
dEABAs3UcQH3Ov2kGja+oFGlA5tU4rYFxc7F4iNDGxXLwa8L60ozIIE+AwonnJ7jCtFdWwus6zGh
i75AtaJ0N1HjlsUyMevxuZ5Wqkt304sH0JS6jLuqpZc4+imGBeuwbXIfDLuF4BtYzqxahRUUZhfM
OzJEqawsA1VSrI2CDtB7A4iMt4UHVg2XcMrlV5UPFHgJcz5fWTSWALTyg6UAGGIoEYjJ9zSTLCGh
ouBLusi1ACFzF4+SN3JVKvXab0b5M26ppbxxPbUst2HcFe9jQOHYxkmFuY0wd3uJxxnaSoWvoN5i
OIhoNl41VCtIrSnaEGZqX8slY+2FWlNobeMeTU9Q80kJjJUQ3C1SP636TWhidQklrXQvB9qaSBnZ
KiOSUCuguZJ0MjZOc2QUEdwAC4H8YFW9dR2DRassTftQeQDFQWD6g43ME1D7vk6NT1GlgsKJwQBF
6IoagHjxlDVuSuRA/UUlV1D0VfxhJJqSVgG8RK2r52kfRy0Da2sEzyjJyUswPDKSjFFaFO+AO3jp
pV9kwVWjofZ0iTT7YN109WChLllCB44lJ2o3eUtQfdtUqYNQnR5pxALLtbtPFEMSEgdKDX22XJso
I4yXljzqJea8RqpdZkoxxut2ByEyd3AivU/gdnSNBrEK5E4/buA+eO0lW9lRfyh2D0u4E1glOw2A
LVk7CBNx1XmL7J7zOkrQM1lkeswL5wRKTFV3MCiOvxxvbLn1ffQytPcy2jLFShr0Hqq2QFLpO1BV
JPBVCClH7/EcHjFyFfArhBOBYhkCleU1WQu7AOsKQMSpUshbycRrFURp3cO8Ygi1SLx67D6ZQMRC
Jr7eXdekDlynJKf7jMiKCTk3sjLfQVtIyr9Ltt+8H30dY2RkgnX/VdcHSvPJDm0I0HUQNdnzuu8M
sX2jDt2ZQbWZJskl6pWX4MvpYUZB2ZXXjkLv/jmUAy3+GARo3n4vEBwBm+mkvqR+KpVMQXugc0G3
uijBtQt3cJ1bG4EK5Xmf5oF5GatGPjwjLc+DNWMOM1tpBeC+TUELV930viO9VptCj6/aJtQ9DNHU
ViOqOGi4uK0GJimy2sHi4HTxpaifrNXuqvmjLul/P5SmwBJyT/1z/3MRf4/g2n5/EKR5+Nu/QJrQ
ZYFys+uIhej5HXU/gS8iNUjqRoa6Q2L+nAKbF0gM0h0geTRsjCCpZH9OgQ1An8KRilYitDXSzD+Z
Aiv3Z6LwfDWF0lEHKawKzOfJ9ex2cChqhsXC6RHOYGO01g+/rhgflnEVvkC3PHnVS0gLN81Yfghh
1aHsrhJH4rp3XpRq1X9KXA8NPalR5B+prAK4LjKv/mAEef7Spkj73OoScxB0Pqt40XmQBVH/yfTP
Rd6COwiKqrnFkkOi+arV5Ru/t9MrAC09bMvMVO9qxYKeW7bR+NZVc+kjZifmLXeoKoNaKAWHH3dx
ZOiTPLqRHAdZ2tIbEkFraJvXeqGio+T7fXvDlWV/yMoCNqucIIaD0zR6aNHo4xVK5O8/JqVVXxm5
Xv2IA1tf5JGrvG10uzZ4s6y47SMvexFUunnpdiHXLLSoVt3odFBvC9uOgKlIWvvKA9LxxVOt8HnI
6FdegrkZ3loBV3Sb1MqtR1oDTVgL8/eS1KTlsqI8++Q5VotinOah6O0h0YibDLTUGJhu9zrTU8iG
Xhb7+XIYm+IKMCFKOblkyh/LXsvNJeKDUY42egEHENXFyhk0Z2MyVrM2WhkoX4Xpyie0meguUeFG
z2PLllBNyVUb/kIqf0yqKJfXVdC2yLpXeX8X5XZvXnp22vAPGsiIAaICIeDLXeWiSmTa7dqWNOXW
LszWR2DQa8sNQxzsOHL+QfTUkF1NXFl6Tut+HNZZGQBuc2sVx1YDPNQAgGsodfetplL/eWGdohOP
pEKwRF3aMy516D/fzIIhH9iygdAsY5x9TWqKGmLTUzQ+UeDcT4Y5AKLpZ1sKLQ19Ut/4oJIaW8aF
JioDJtV9U6LP5IQrIwzCJ9qa04qNPirgSTEqFt1qenGnZy2FOtN0dsS0Mg/LTQK/4aoNQ+0Pe4u7
pzBXoeON55E1reoD04IBOaaIN+UayucxIC0jUziwkQXdj22G+Qz0oKPw93JfrBzbMU1LmN1Dd3Nh
6m2q0smrNZ5Shr2LTIReO8WzBn28ZQOOjLZX5W6TcFSeeN70V+N5CvY2FExQMxh0TMJWABo3hhJt
LXM80bf4+tRbz4wa0LVF+vyPX03IutJjY6OYOLqe/mpAN1OAvq0NIAvDg8it2mXECHc7CDAy/ben
BkUP7BKBJaCtReudjt6kexAN+ejq6Mov+VXUq3hse1wNnKd2yQM/GA0fCALQ4Gg6TRELKTN8K+rp
SSYkc6u8s9Kl5iIoH7cQhY2wNP7wmIkfDESTimsgoB/ZnHS81WyMq8plVOKYxReUuSKQvsjCMFh+
yh90WsLvnqTICtYuTC8MY/IkTCiLvJACYICqjCqXwswE/yQVgllXwbVJu0Vs4B3y+Ca550m7e6rQ
B0Y+QwNGNOk950ZpxHnMrwa3L15h1G08BzKA0LwWS9ctyPqlUhoWnH+5WPoF0qVJhL6j6kcAaaOk
WWcFUi0KsmhPrPs9Y9HdF2MyZlDy072ZNoirurRAGrHwmYRDLnho5OgZo99GoVFcGi4GMDniEm4N
eICUOtwgZYYMWauEmD7IKGvGY3ppaqWyhgv79olFUzk6x40PJiBkJDB1RUuHwn9yitUQr+0Qj/pl
1QsLCCWg5JfgutnYQm1SQb3UMKS+Talq1howARTkM7SZompYjB1CCU98HfG46dcBGAAvxhBRemr6
KflKJWs+BMIQweE1uBskccMeJTHkSwF0o/WPTKC0yptOEfzTnBSpVDchGCYuQNgBsj4qHx//TmLb
3PtKwoFUo1OjotpyGnzCsFJc144dOCuKjWNx+rmght64lv4VSkay9J0csrnXdk9g5R58Ll1+ER7A
5k0PkQXCJNazkV+GpHFlY8yxDMex2iZOjqefhz+cInef7KIPN/+FF7ZUMXUkKyU+nb4wZLFexxrG
WdYlJJIxBWczWP6w6TPBjtSjYq2iKbfqU8QnHn/yvfGG2I2Mj2jCA6mxgAqePhqYiuOZSe8sA6dq
7kq319cyDNJFzeR8XVfipI4ZKRpGY8jDx+Yr2od3Xd8lf9iWF9+DRTfJ/kHvARc4/R6BVoU53CRC
ZW9HCyczKuz+hmKrIPP9REZy/xplb1FoMOUlaimKOKBHzblIZfAZtxa3QI8eNzYR+dJr0uTZAM7m
iWt0N5KZbmVYWjprrO1AHafPGiOnKpjc8cvCAl27EOXXqM3Iq7DL5G1TwTRv7GxYJX5tb0LVb7ZK
TntOkT3vmlns2yisqq2HRMCqxf4Cuirq155RdbSkLedjbSBgkiqJfVVRQt94EunoiGolAW9Mnzgb
u2HFvTehMkNYmWYtM+PTN5FCuWqtxnWWaajZq6AvEBoY1RQdkajDAckH/yjIt701IEXUlQiNe250
japCtG5L7NCdRqiborS6yQpJdEOqp4zhH9zLggEKqg4OAAOl069YSUrStYPpgI2Cs52Z2DFHIW4z
SRdG26oKg/Wg5iYuhlGJ1IuwHrDG9LbTbH/9+Km6n2fQngSSxxwfyuu93nbTqj4CbfT3sACF+1HY
CM+pVk04DZ1LV66HJ4L4Q88TkxeGwPi7Acg+fXF050amc7w4vRBjHScKd14YuSvARNUai44Pj7/e
Qwfo6HHWZJ2R2YnCIYNzYDdyu2HEjTxfo6zSAG7340968MVgZqqgFBhxO5M0FBcWF5k6HXZ7DYjG
K/v0GUwZed1rQf4OTrf5RCB+6nniz49CA2mciVIpb9b6zrAO1chbeWXrrm0LQZe0R2Fk935/1Cn6
9+LpDl9VeB8jTBLUw6vmezm8/l41cV39hJiJP32ZBWn9Nvuv/UeP/0MH0+W3Q47p8udvSZCuAlK0
4GtNaP6++1ZX3/7v/wH5C7UA94qjPfTrm+2+9qP/UPyZ12u+8QjDvoCGI2DLwu2cD4+JkVg7/LFi
XgDOw0EQC4r95/hH/fXEB9bi8dfcL+rj/82jb/B7KfjeCthBmRkTIELoBBb35Unnbvdz/cmimOYF
cyoGY5Qsuw/LfLwozgXVoEMtw0RbfEgUeODR9vmnDfL4C//xonwFlFuLHeoFWXq8PVQBO/lX1mDy
LxztC+dCXB5wxNX9EpAgHi+BfkH1BGsDyP/+829agqeOCAjRf20lpv/Q76VgN8hA4OgN0ZAVHwrO
46WwLqDTo6Y4+6UQecy/sikeWQoDn3YdiQe4FbvPZCmcCy5cjg1ohN2HYPJvORjTN/gdLfaBk47R
2UuhXCiqrIDeOwSBSeDULxDzZhquz28NRMSk3iaiE+QAh5D9n70axgUtKx1mN/nW0eFQlQtwUzqt
Om2/I/5dofKpHQEM82+sgUEooGB7KE6o2gVzcXJSJj37z0wPBzX/31gKAfcQ4Pzd5zROqPoF/Sga
godr6v//zfnUdmDHnrsGBveCJlr9ysOZlX5h06SUQcjPdR8Ikd8z7wtL/NA0mFWGmOJzmkip8gUU
VEH8OFwn840OpD9nLgVzW3SSdXpqpxFSvRDdYkHk2y/RbNdADCLOXAOOBIM2psmHd52EBfkC3oow
fZ95hKSZcfZSKBfwN8mtBYHk6MKk4KIbR2JBObP7zHY7CPT9mdsBKSpBXgVevb8lSNWPl8K+YEgK
zlslrxCf/Rmc32Vh2Pscb083+VUU/1HFqVJPQRuw/qEMN3aBUmiv7xZ9fmuwgx+fuR30C8FKYdZx
2Pqnl4XiXEBCgtAtZr08aX5rAJLn7COhXZCUgwYSFLbjs+BcgNBnCI3T4bzDgnr+Gli0pBgVWzSd
dp/TsEAeDbwAADihc95hQVAvzzsSBl0Y2g7cBftXFW60x7uCqEHrQQWuPtMjYZ6fRyNYKAA6AOgO
v/fpGlBhMmaDACSoQLvPXJfiHqP6z/uS1E3ky2g9PngyFIucAkkGJGVmHiTk89NpnYAIfkMwzXcf
8qSjk0FlATsMcR1K7p9/PMs7wxQCP+cFCVMnXrIQSL3uD8D9qwMiOD2J2RdZ5y8FeRL3JG2Wwwk4
bcqJXQFgFkHcmd+ixj2N2D+PFcoFdyThwj70Yk9vUWKFgpgU8Kjfm2aWBwTvo3MPCLeoDoEd5urh
Gj0tO8WMi6Y1eeXcb5B/daoz7W6dzDLgfcsCEvArLh6HTfWCZgx/CCZ95mHz/ApcE80IjLAOsUAE
4qOlUBh1UNhRpO/33/zKDfK+c08Goy0oCDJA4cPWP10DUu3d8sAWm3duxRzy7KVQL9DDAzbyMyBO
goR+oe8ktgWyeZ6B8vzxHoFSE9LfzLZ/Hf/TI2GDj2PIvq/x5nckjEOP6JxODBU4sotIiR+mOPey
KZQcadsh4jPrCGkY+87hOUuB0BIDHLRYHsymuDfBqRM4DiCJGffnzi83iA5CIgq9/F+R8PRkCLlF
IGe/r9VZBgmAY2cHSqAfKCtg8nA4IJM2nU0KLmD3sx9zimHU+ZUXWaUK5OjBysu8QCpFQ1hjtneG
kH09cw0YZICVBnd1KC9PUwjSKGZbQsVpfjiIAxbE5hufuQbqBcomQqxqclnoNGQc7kx9rhsASY9z
X96g5kYbjEvzkENOEicsZcGb0NTfPWiGOYOgGJz9+1uKgc8VWJrdZ7IE1gUytDqHZL5rsJ8rnZMs
qORNMori8Nb2n9NyijXgIACV/v3HLPr8tgPjyHO3A2m0jNeV0Jjer8QkKoiJvwri9nABzW8NKP7P
XQOTKQ1lo/C42q/B5EhQTukOuI8ZwuMO18LhwjrjSIjpjfBfIkH4VSscJ42Q/CEBI8M++27k+dFB
AR8I7WfXszhdA3pv4pLcr9C/DUo9bZlNEaPm4ZudsR3o08NTZoYr7tyjNaArbWOaIi6IX+FilqHR
+As4UYzJwM4LTfb9u54O8+hKA0nVaFD+/uNZLoV+/lKIW0IEQDTVfv3sR7tCJM5CxtfS9xnaDG+J
A3LxnCNh7FrvlIuHzvwpNk4MKRjwIfM+2+LhAEY5Zw00XPeYzwkV/91nUkAxvAD6RNdt5keCmcLZ
SQOREJ0cG/DHg0fCvKDEQkaH1GH/2T1wficDTu25SyGqKljXDO9+58vH0UG7oNmEjCbq2rvPXGGC
tIrOXQpSSYXGPJyme9EBQjxyjeZ8o8P5pSUvT81ER20SFpjcMJ/Sf3HQZrsG1v6bnRMhRVjAdGTH
7Ds+BOBHoRqhXfL7jMwyW6BHePYhYByJACtSGfvzPp1WWvwx2rrkJXOPB+dvB44EEyohtPLgLQHz
CnIJcXMfeeZ3PdA8P3s7YI8h/JZgce0/rOrxyQAJJvyPfvJXBW5wlieD3+nspVAuAAZC1kUsY/e5
txQM8yg4fo7553pTYoN87lIYIFl2VfbPcnqyFBSg6OILr7X9Ss11KfTzyXiwr1C+YCzxczQz6T/R
sactIwQi5noyDkOjc+5NFcQ8UjY2Kmm7z2QNCBJIVVqzBQ9zoM8+ETbDSjh28Ez2SzDpNzDCptgA
MfgbRTrPOHmI4OfsBvBOaMEI6NdD1yZdKCS6kSWkL737zDU4IIl07q6gE2eqXD0CyLH7TAoL5B8E
2R9lq5kGB1jE564BdwXUTCjslNu7zyQ4MM6BtomK5GyzKKHDwGE970hgn0g7EgbmQ2ugXYj+PAdm
9kX2fqOetxSMpGg3oLa3+5z2qBW4eGCJUWjF1mv3menJoCA+d1fsUoedrczD9QWkG86fkLSa6xoI
0avzTgayQGQNKJDeRzQgcMC0/8DrmV9xxSDlL7w8JGWmEBTcu88kjQYhCNWPHfKbkDTLpAEaxNlL
gXcj8c/EWG9/7Cc3JWfBwp4Ry72ZngV8qs5dA1MmjQa/grLUfg0modGAXQCj5GeTZ4ZH4i+AfIBv
qDQikaXcr8ED2QK5I02XeSePZLfnbgfmdqQD4BsZUzwUHYTsB3M9Vf899J9ndBCakGffEqBehYrJ
YV4z2RVM91BaIsX8iRCea5AQ9mBnLoVDoakJRtXhzpi06w0wP1gsCAu5ee6G8zUMyBkctDvgzOxD
hMCDH/ckGf2jcYLZ5cwLzJ8wvTOyaZYCPCjsuyMe1elSoIPOVHu2tdVfyBwEl4Teki5ETsRnEhvs
CyHSCh5on6vO8NY8f7QvrgrG1UwuD2swORGA4PADg90+8xNhHGRHzjkRaGYK8hBTiQe3A/MMGa1i
Zb7tBuGvePYdgQemUPae7ANSBvTx6ELsE4rZguA40GevgSgoQEJjzrDfBxz/48iIBgxBg6t07n2G
8+lVXBLMMFGu+IfetGBoU3QAEZt3To3G5dm7AqQseoEkzZPtAB6QFgRF3GHCz8GZZfoEfu0vrIEm
4E0QsH/93scnQ1iCMahg8j3TNdj5bZ8ZIW0ohbZGBvnwuAYWngLdEHuIma4BSj3n7gPaDeh8oYsm
/JLF514lgeQJB8KYa/KIhN+5a0Bo3AkJO8K86vgQgJUEKo065/wCAaGclgDQRPT5AXmjW7E/qGck
TWwFEiYMgX8iXSY5tMAIwkNmIvbrLp1ndDxgmM9YClJpS3gYCVHy/ed0YwhlJHq2/N+vP57nUhym
7WcuBbuCSczDS2HSaiC5mi3ZDCmvvxAfaDsDG6e5tPswrD4OE8YFf4bryE9I0Fxn2egQ/YWlQB0O
0dR/1GxgimuohKNfKzXLg8Ec9uylgFGB6DRs49/verwryKCAw0BGnbm4DY6sf2EpGNJxM9CG2n0m
SQSTbaQbYCnONZFCJ/nsNQD7A8cSWvLD3Wn6kVDzqDNnrtlAkDt7KSCRAJhFjeDwrpOJJs04qi/+
+HB57ouZ+fXkaAycuxTkVKKcBN1zuD25jI6DBJhyjTxCFeZ/swyUmhjJ883OySAEPJgyCsnh/Q8+
WQOybIF+YsfMdA2gSp29BoJ+Ry2B//b+M8mtxRIhgzZbELl+vpILQBdT+Bj9Ely+FxXoTovUYrYY
2b+AE2ZMgSQ9VPRDw3GyDQT9BsgkYjczPQra+fwa9gHQz//H3J3kSHIeWQC+CsEDEDEPgMhFSwI1
AAK61d37JCsgFpiVSWQlBdRFdALqCrxAXkyf+RDh4eFBCjJfWEAbVpXS0y3st9+G955ZL2oLZPMZ
2YCMjZXO2Ddt4Kl3LcBqpsOBiV2YgBj99X2w0qSNuURdktkuPZiIPgMKrqWjbbI4bjnpRCu8wWXL
1lF5LSeHIJBMa9iN1ggjP5Athgl0aIsGgs02X0DJmElL6yddpIKHuZGqwVEAZCguWOFWT8cD/JFg
iEgRJguojcEEYXbtuS59qOoVef6t1tvSDq81NtmkKWQRK+DgiCDNp2qQ2EZozyXO0ZsnDknqabo3
H6zsEI4EHy1tCpzprCl4hT0+i1BEbN91FC/VUfJnV0b311W9gmxd2hSuDlcDXdS+fh6nEHoQhnd9
u7ZsdZ3flckrYIWxlHup7VFlGb1pnWmiiMXD5gw9F15hn43hdRcXRwfEZarTEGG17NXRpjqZRoPq
amWibSJ2DoijhCLSykCBtZ+qpshrBMYtSupLQtFaYrxo2cRTH59QYsn8Eg1qjpWIR6SymNP1+eXo
SOwIYTkz1JeL+kGzvC+dQqwgWogFTyPpmzWBWNzlE8sZNG7k2LyBqnJ3+n3t19FBu9qmp4LD/m7/
el7XA9JhQRgTzfJeybXAVFWHlM2fZsDO670sdNzP18AoabDfhiQ9leWSoXFDe2LbdsYSN2WMJdSa
oTF+fQhkTH5+CMGdb9CSYwkM+nQeDS5tjH0gUnFtA3ECL/2wqr5Emr5l2gb70GzQb+41OkbuQBUQ
zo4CWvFie90FrMSRwFCn4EExs+vABCx6eD1EC2a/t63igpcseTIwxdJeAf2Ep25K0d2UNxFyC/Oj
2CiaN61n6EJpMxGuoeo0zaVYkYok+7Q9ltRs2Pl2FnlEQyyyiilNnxyO3CCoh/v1erm/oGdLngii
hekTobr2XVutMN1+IuGh9F70FOiCM6tOXCQTINkgJF1WRAD78vk6QC53+JcEbqqGhRnGNraDcgTC
ytN9evPb0DDpgQ5lhdDkfukjYXojProUBZprP4jmIz2HrvNQtZTY5ncH67KY5sMI9yTUUYTESF6r
JeqOsrczlNXRdFNYW6N9JyzYabcDDqzaZSG7kT4LlPC21DKJYt6chUOExLqCFTO8PAeIHps+U3vi
b8Cf28WKau6+6iBik9e+01c5UmmxjqRLmUeBQG0R5OPV9jLtL5kqyevTZ0FMpNwE6nUP7SdjDL2z
qtUDCG/aBloIZIIBni918/CKxKSxkiXwsc2TiqWLTfWQzw8Ukc680dtlOj20QWSTB51GXIHm0zpe
MVPotkFdpN1BeUAY1LbPrus66rJYg7vVcXKLVnSH6DjOIOnjllAyA/5NM/IxqixfsPek7zkUNQVG
bNodzOZWRpR9LTmezcEywPqoI4qaQGRPmyD6jgdef2eLG73c0FlfdRiaelHBMH0GGxA/3ZtDXAql
YYAEAYT2Cp5E+6nqDr6ltCmijuJW3L5911EKaUp5xK3Z23radx5Kpk+bqIX9Zpkui0zyQHs/Koah
N9CQxVVf7QbqDTVN0HVEMyYQH/caLPalt94wui43VhUtsFH7BLNqXdEvoUyYwpxur7o2lJ2WNaJf
ctzRi920flcwTuZXZGuygIPQ8eo3P5vLDk8GKIuKwoXaBYeSObUkimbjDMFBUaGh0EuFjoKE9uMW
6AeVqvaVQWVmBlMYwKAZd9XFeFxnQKPCMrBrHlTvYFAqS5uAyNXeZLaH9owV8CI46D/qxta+NbXN
sqYQJ5dxMjTgzu86jBFSappXR+Szou4g9cnaQA/KsE4k7NHiHGxogyVelT2xLpOiNrCXLmsDfiBD
sqRrUEYObQAxj3YEAVo9QHZxK5E6cAdZUuBhL5yRa1Mc9KA0qaq6A2RO1h2wrLQuFiFfMllXYNup
K4g4VIV6WQiQtgHdt7gHtnda07a26MZudtgVzafqhdljEnNHwpbo4FF1NfWosAgyPqwTCbjzJVKy
xoJRSnuFiRVol2Wno0mFRRyA46qN6jCnGfSulqTPyPaQwGu/71FhsYGR1J7mEY216+WQNqak/cAU
Hz5GcdUd/5sjQRTSbdnRvgvaoGMw5MJCE/7OrbZRVbWM7j2V0KqRUbco7QZKCRhKaVN7CYyrKRId
G8rrsKDFI+MMgvuB/KOdjnk5GRW0ppfGuIey6Eey7zO4Q1QKZh0dDHx0IkIvEQeROGLRyAjanrWB
UmLhbqDYMn0k9KQxlG1mKRsWunsrExnNcKEagnreGmF0O0SJoW2PYtV+qprCrCnrDkGos7kLu/Ci
DTwspwy0YgtHv7imLLqhgSglRxQui5DqsQ+6/dpH0QG64SCH1noqGh2ssU27A9cXZNbHOyRsStJB
LNz22w+rzig2u3SgDOyTGhpzblrPBxaGwdvdXiXLqU3XAskEykgaCLkd6Jw1n5tSYkfZSqOzS5/K
usMMmx61IREMAw46GR0imza/OGzaLKVgRdEtRMi5A/VDkMdBvjy8LII9oiuFb9r5Q9FAaeF3OlAi
Ya8WaCR9C06OMDQFaFQED0ST4qaYQeQHn2Z/2PH9e4FSN5ZcRY/4KJtNdTi1zAGJrWbwDPCm58xx
6BXAgTsaYJym6MkAa0yfDORKa5mWq55rO0qj1laXLGhZlJUA01HO2iDmNQj3xvujymIXktoiQnkd
6RnkUUNHmsSoqX4bAke5gy0U1Nflkl2ArJo7gKhk3UGRZVO29KFH/owuC4xDjJWdxeG1LwvXWdoU
VArkSEThugg5OiD0fOxHiuZ186SCadQMWxjCBkcX5nL6wrRiHqhmjZ1e2x3QyrPuEAAHiYFKyo04
vCmtgw0xj37TaD0/8MtlX15YMKriBerI5nMTFuidySI7lHo9G2DCzGADVZX18D1iejS3I+wCO7/T
jzibqGaxPYPqW4jYoI0g51+fhaW+FD/RtS4aE3uwRS5zNsNe4hRO3wthG3qRq91F4KekH2xnIOVD
jVvBQ//y2g0I+OAVcI+qXrDMj+9hYvc7Lz/Ij4e3gvYjqPgSL7l4NMhP8aP9uFYsUEU6v+vQFMsA
k8ujyuu2LOa4J9e7la6Sdmv7uT4YOrGcYk3X5GypmrFhhvTZjML2Zxo2ztrQHUCkcasOi74HUzVI
WMmXThnMpCgpyxu7k3FTQug+xAa5boxTtd/kpk+bwvTOPN8CogvKbegVUE+xGFVIrXpn5GEuSggw
P3GwZ1GNMkhbzJjggFtTOzrgP6TdwcmgL+7amEY9IVsRGBdEi5tC5Zs2xSF2c8mZewllAXF4MnbU
PWyjoApY2ysguGYwRZCI8M46EsGoEbeMnR3Bpyg7uZphXMMdRMLDoa8fRtdnLL7E44YrLxoo13ky
CSVAHUZ7gXfTfrAFhiNnU3c/Sb+sN1FmNpcFjVS48Tup5JaWroZ1WYzHMh8P5MuxlWN5p9Re8oOA
wXQaSvXaTogN2ZgYfUfQV5yiHrpwfT2stZ00oenCVY0HM0C/QqxATMRBb8/CKHFaNzu9QhjvfFRK
llVm7Fl3UGwv5I/ab/eo2db8KTl6UZeqJUUzb/QlJSIkU8QOMzz0LjMajW9XX+Btu0Y7oYh60cF8
fQZ3MJ8xnhyrFeBdgTosYWeLH4kZqmxQhvVx14ABm5cdZY3cZCWA2klRNEKans3gB4jY1M+OHT9g
ZANZIxuRQax6S2w2+eabYSXWgGtgGhVLzmUdC/+6xdP14gEly7QfhI6L5VyrfuHOyA8kVICBIJKX
Vm3Jm5L40gym8F3vgIDvJdAUgxvFm6phYQYbKCblTVgSo4yJgsvRJtxV2eoB9CLtANF9PXj1/izc
2GApq7SbpW6OlD8ELj/8wa3tM9dlQ6A+bZa21LB2ftDvpM7kidYMyRKxZLoK6tYU9ozviUbXNgVR
6/SRiIHt2kLPMb0whtY7SiYu0ObDRDXvhTzhVkENEQPEsZzGshheSxeVDa2166UJuGBpPxAWvOHK
mTh/38Oes2kMCyCkVj8SMwjKgzZZGyAadpOIURUpqVwv/a8vqKsWEaR30l7hwozQcB7KuBiHXkFM
3WwKk6BqdNjMMKfEI0IkMp++XIzXNjCcWCNTlB1BzFBERI/JKgmg6PPIaWgDarmoRZpQVc+CkXr6
LATy1ZjFNPacFVzbIK7RSK3PJip5YQIXpE0B6tRuHZkupMJSkmjLeGqbYrvKt9uY4ij+2U7XesWo
vEYrW0PPn+cVZSuLGQBwqABW9Mmr783oVsTgYMcvcbTkAdnm+SO7ZeyxA1XoUwhHbhgrLC6zpum4
2RYXz5XyZWOF5HrnBKzW6xGKIfAex9WhIzvXS6p9Pdl3p3UGsRKt5g4YPMok8W5jMiOBap5UzwYk
XtM2UFisl1Sbelb+KEDC9dAsOXfkyq5ncp2lTWEsgS8hSejuxVFU2H5B2WRpoVl1nPgMREs1FojT
dm2K3X6uAySniVWH+17kpOq12cvtJJpRAqTtbQ0udmwDd4T1bdVn2Ouu8knYYIsytYLaMLNrM8ZR
oMQqw00uy7p1y6djg5YkMMPWQK49D6OWJOE7ExC7UKuO69YzXBUEEPdW9cFxTQaFzRdkjTAH7PBp
PlWDAjBe2h0I9kQz3jLoOwciNt/iLpW1wQziybtoPgEy9crq3nWYRGs64NogYJa1wQz6FAQJYmsX
Eemzzw9tAOekxmiYVf01WrKmco+lj8SOppEkcmv7bfMZJZJEcy28U4aXjZAzSFzt4drwBQTByQhJ
S1vGFGrbjbXrFRTa5jP4wQKZHyT8MooYHonQZiDfsbUjufYtMQPGx5HwCcph6w6jpGH9BeCLANFD
gNoeaEWvyHdnd7Fnw5qe3TTcycnQxOd+xWEuRG1nOCCShoOuQ9edvQmUdHO3jk/VGLGbo/FiWhFg
zy5V9BOHMUKiadp52PYHo+r4Crcl7Q1EUQ340Y6nC4uQEd6uDXaLd2Uh3tOmAHEJLi6a9tgdQsTB
H1+mWzWzqBnWuomTe80GCVl7PY56UGBgyESxtKT47TnDRlimoHRFMnmagIpTdLBC23S7aqDsGF+Z
xgsbWOsW8JY7CSWkw8pK2LKpwwzDbSzbqBz6tmsMsYeXBXr6AkNXFVbVD2YYbu9i26P5nHK6+dxk
kgsLSSRYl9l30QiZ78QpuYHmiRdNd+m1HZDw9m6L84mpaYpOCT4XHfSYbL0dg4VNKjReVnbiVj0S
eW4+yim+KbXovhk5ShrW8ioJtsBR1QYzTKy0Ia2zC2ngyWwB1RDJRG5Z1g+6mUHmELgeFqFT0WfI
o3LK9aDphPZf1gYzqP5pxcZahZCPv74arSKwj71s/ZSXQzXDt2NF17EXuByZgGWMtum8VR9KdKSG
zEmQJKxwK4/A8e3n2hvoUphY2Ap7+euiN2PrrzlTiIsS42sLqLUXbst+RVzBTtsMchTxNQeOwTRy
ygvci6QowP/Kd9rybaaonuSB1gy0lhjFBtOZI5opyauqKcIM+2h2UCuLwP5e1GiGV0SkiiFZ0Zuo
rClmAEDqGGyhmbSYJk/GJtioWo6HsjZYtK2OTGCE5JAsAotfjv/QHbQb7eqiIV42W1q2ffGcDbSN
IDl0VprPaHBtLEOCADy0bNo0gyqFq5D2LcZAFxpvs+agpsOFVg2Ni/aU5vzAoMUCqjuTSn6gsIKS
v0TOmvnSDLo9IdAUGy17AslNj+1o+zqaXXsnV0yc8sxbpYJ1ZNx+WibYUMqw1sqmsjbIUy1VU8ud
vgk61eQVuYVvsGvA+uOyYSE/hnJFRteE9EZrg5vQGBurcAMut0fNsJDfDR/ucKDQERJ/zcdtMMwW
8CQklnYqlHWHPEEi+oz4Q/T7ug7CjQ1w6ywx7CQ2C4bGDkmQuSl1FrZLeXPfOXD3XvuBfGlJCrZ6
z32dT6DVU/pNptHTLddAPfKVfV34xgy6PWxAyBDA9TZztl0llJvOifW/Gxr/jXPzsRcf++137x/f
/f7p9f3r+9PH//7x9PLpf04ff3x8/dV/cP8HfHaKH/fpj+++/HwFFnr1D//30w+n9ke3/yj++6uH
dx/eP/3u/cfXl/ffvv4mfvvBXzb//bfTc/OLdv/37gVvf/erZ/Vv1f/hH96fXh5evv3uU/MXn7pf
8y8PH05ffv7/bz99fP3w8PT48PTus98+//j0+unzwXuQCohl7P0fxa/x5edXv3Zzh7dh4Vefc3p5
en55+YVHaTrO9qhvnl9fT0933mkXQjMXY//H7/Ty4f7bWMbItbMP+b8ffvj48Pgw/R66LlLW7CP+
+vr87fffPT9+mHwIvkIMmdIPefv53enllzxtbxQ3g8He/vHx9fTyt7efX+9+NQd6YWbI2Vd6+8fL
6ZuX50mr6QCFzl/2EX9xXn7BkY92uGkwZJ/y55fnp+dvGG3qVUIeJurk7EN+x4tfniYd2fzZnDn/
iD8/PH54eJl+CYCoGbz4T28/P33/9vMP75/u2MqiyRm+kD+9/fThrvsCf2u35q31h4fHeydEXUJE
Mv+Ir5/vv4UaMXQJs2719dtPf388ffN8x3n15QPrk33Kfz2evvednyZ9SxswqA/ZZ/z1+7d/Pk09
gcAj3E6kndlHNLf9y8NnX4uOjuPkld897Ve9eCoX+eoqafn9bXb1q/9AjhQ/+NvH08PLV/8CAAD/
/w==</cx:binary>
              </cx:geoCache>
            </cx:geography>
          </cx:layoutPr>
          <cx:valueColors>
            <cx:minColor>
              <a:srgbClr val="DDEFEB"/>
            </cx:minColor>
            <cx:midColor>
              <a:srgbClr val="86C7C1"/>
            </cx:midColor>
            <cx:maxColor>
              <a:srgbClr val="46A9A2"/>
            </cx:maxColor>
          </cx:valueColors>
        </cx:series>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'Elbehov - 20 år'!$A$2:$C$291</cx:f>
        <cx:nf>'Elbehov - 20 år'!$A$1:$C$1</cx:nf>
        <cx:lvl ptCount="290" name="Kommun">
          <cx:pt idx="0">Arjeplog kommun</cx:pt>
          <cx:pt idx="1">Arvidsjaurs kommun</cx:pt>
          <cx:pt idx="2">Bodens kommun</cx:pt>
          <cx:pt idx="3">Gällivare kommun</cx:pt>
          <cx:pt idx="4">Haparanda</cx:pt>
          <cx:pt idx="5">Jokkmokks kommun</cx:pt>
          <cx:pt idx="6">Kalix kommun</cx:pt>
          <cx:pt idx="7">Kiruna kommun</cx:pt>
          <cx:pt idx="8">Luleå kommun</cx:pt>
          <cx:pt idx="9">Malå kommun</cx:pt>
          <cx:pt idx="10">Norsjö kommun</cx:pt>
          <cx:pt idx="11">Pajala kommun</cx:pt>
          <cx:pt idx="12">Piteå kommun</cx:pt>
          <cx:pt idx="13">Skellefteå kommun</cx:pt>
          <cx:pt idx="14">Älvsbyns kommun</cx:pt>
          <cx:pt idx="15">Överkalix kommun</cx:pt>
          <cx:pt idx="16">Övertorneå kommun</cx:pt>
          <cx:pt idx="17">Bergs kommun</cx:pt>
          <cx:pt idx="18">Bjurholm kommun</cx:pt>
          <cx:pt idx="19">Bollnäs kommun</cx:pt>
          <cx:pt idx="20">Bräcke kommun</cx:pt>
          <cx:pt idx="21">Dorotea kommun</cx:pt>
          <cx:pt idx="22">Hudiksvall kommun</cx:pt>
          <cx:pt idx="23">Härjedalens kommun</cx:pt>
          <cx:pt idx="24">Härnösand kommun</cx:pt>
          <cx:pt idx="25">Kramfors kommun</cx:pt>
          <cx:pt idx="26">Krokoms kommun</cx:pt>
          <cx:pt idx="27">Ljusdal kommun</cx:pt>
          <cx:pt idx="28">Lycksele kommun</cx:pt>
          <cx:pt idx="29">Nordanstig kommun</cx:pt>
          <cx:pt idx="30">Nordmalings kommun</cx:pt>
          <cx:pt idx="31">Ockelbo kommun</cx:pt>
          <cx:pt idx="32">Ovanåker kommun</cx:pt>
          <cx:pt idx="33">Ragunda kommun</cx:pt>
          <cx:pt idx="34">Robertsfors kommun</cx:pt>
          <cx:pt idx="35">Sollefteå kommun</cx:pt>
          <cx:pt idx="36">Sorsele kommun</cx:pt>
          <cx:pt idx="37">Storumans kommun</cx:pt>
          <cx:pt idx="38">Strömsund kommun</cx:pt>
          <cx:pt idx="39">Sundsvalls kommun</cx:pt>
          <cx:pt idx="40">Söderhamn kommun</cx:pt>
          <cx:pt idx="41">Timrå kommun</cx:pt>
          <cx:pt idx="42">Umeå kommun</cx:pt>
          <cx:pt idx="43">Vilhelmina kommun</cx:pt>
          <cx:pt idx="44">Vindeln kommun</cx:pt>
          <cx:pt idx="45">Vännäs kommun</cx:pt>
          <cx:pt idx="46">Ånge kommun</cx:pt>
          <cx:pt idx="47">Åre kommun</cx:pt>
          <cx:pt idx="48">Åsele kommun</cx:pt>
          <cx:pt idx="49">Örnsköldsvik kommun</cx:pt>
          <cx:pt idx="50">Östersund kommun</cx:pt>
          <cx:pt idx="51">Ale kommun</cx:pt>
          <cx:pt idx="52">Alingsås kommun</cx:pt>
          <cx:pt idx="53">Aneby kommun</cx:pt>
          <cx:pt idx="54">Arboga kommun</cx:pt>
          <cx:pt idx="55">Arvika kommun</cx:pt>
          <cx:pt idx="56">Askersund kommun</cx:pt>
          <cx:pt idx="57">Avesta kommun</cx:pt>
          <cx:pt idx="58">Bengtsfors kommun</cx:pt>
          <cx:pt idx="59">Bollebygd kommun</cx:pt>
          <cx:pt idx="60">Borlänge kommun</cx:pt>
          <cx:pt idx="61">Borås kommun</cx:pt>
          <cx:pt idx="62">Botkyrka kommun</cx:pt>
          <cx:pt idx="63">Boxholms kommun</cx:pt>
          <cx:pt idx="64">Dals-Ed kommun</cx:pt>
          <cx:pt idx="65">Danderyd kommun</cx:pt>
          <cx:pt idx="66">Degerfors kommun</cx:pt>
          <cx:pt idx="67">Eda kommun</cx:pt>
          <cx:pt idx="68">Ekerö kommun</cx:pt>
          <cx:pt idx="69">Eksjö kommun</cx:pt>
          <cx:pt idx="70">Enköpings kommun</cx:pt>
          <cx:pt idx="71">Eskilstuna kommun</cx:pt>
          <cx:pt idx="72">Essunga kommun</cx:pt>
          <cx:pt idx="73">Fagersta kommun</cx:pt>
          <cx:pt idx="74">Falköping kommun</cx:pt>
          <cx:pt idx="75">Falu kommun</cx:pt>
          <cx:pt idx="76">Filipstads kommun</cx:pt>
          <cx:pt idx="77">Finspång kommun</cx:pt>
          <cx:pt idx="78">Flens kommun</cx:pt>
          <cx:pt idx="79">Forshaga kommun</cx:pt>
          <cx:pt idx="80">Färgelanda kommun</cx:pt>
          <cx:pt idx="81">Gagnef kommun</cx:pt>
          <cx:pt idx="82">Gislaved kommun</cx:pt>
          <cx:pt idx="83">Gnesta kommun</cx:pt>
          <cx:pt idx="84">Gotland kommun</cx:pt>
          <cx:pt idx="85">Grums kommun</cx:pt>
          <cx:pt idx="86">Grästorp kommun</cx:pt>
          <cx:pt idx="87">Gullspång kommun</cx:pt>
          <cx:pt idx="88">Gävle kommun</cx:pt>
          <cx:pt idx="89">Göteborgs kommun</cx:pt>
          <cx:pt idx="90">Götene kommun</cx:pt>
          <cx:pt idx="91">Habo kommun</cx:pt>
          <cx:pt idx="92">Hagfors kommun</cx:pt>
          <cx:pt idx="93">Hallsberg kommun</cx:pt>
          <cx:pt idx="94">Hallstahammars kommun</cx:pt>
          <cx:pt idx="95">Hammarö kommun</cx:pt>
          <cx:pt idx="96">Haninge kommun</cx:pt>
          <cx:pt idx="97">Heby kommun</cx:pt>
          <cx:pt idx="98">Hedemora kommun</cx:pt>
          <cx:pt idx="99">Herrljunga kommun</cx:pt>
          <cx:pt idx="100">Hjo kommun</cx:pt>
          <cx:pt idx="101">Hofors kommun</cx:pt>
          <cx:pt idx="102">Huddinge kommun</cx:pt>
          <cx:pt idx="103">Hultsfred kommun</cx:pt>
          <cx:pt idx="104">Håbo</cx:pt>
          <cx:pt idx="105">Hällefors kommun</cx:pt>
          <cx:pt idx="106">Härryda kommun</cx:pt>
          <cx:pt idx="107">Järfälla kommun</cx:pt>
          <cx:pt idx="108">Jönköping kommun</cx:pt>
          <cx:pt idx="109">Karlsborgs kommun</cx:pt>
          <cx:pt idx="110">Karlskoga kommun</cx:pt>
          <cx:pt idx="111">Karlstads kommun</cx:pt>
          <cx:pt idx="112">Katrineholms kommun</cx:pt>
          <cx:pt idx="113">Kils kommun</cx:pt>
          <cx:pt idx="114">Kinda kommun</cx:pt>
          <cx:pt idx="115">Knivsta kommun</cx:pt>
          <cx:pt idx="116">Kristinehamn kommun</cx:pt>
          <cx:pt idx="117">Kumla kommun</cx:pt>
          <cx:pt idx="118">Kungsbacka kommun</cx:pt>
          <cx:pt idx="119">Kungsör kommun</cx:pt>
          <cx:pt idx="120">Kungälv kommun</cx:pt>
          <cx:pt idx="121">Köping kommun</cx:pt>
          <cx:pt idx="122">Laxå kommun</cx:pt>
          <cx:pt idx="123">Lekeberg kommun</cx:pt>
          <cx:pt idx="124">Leksands kommun</cx:pt>
          <cx:pt idx="125">Lerum kommun</cx:pt>
          <cx:pt idx="126">Lidingö kommun</cx:pt>
          <cx:pt idx="127">Lidköping kommun</cx:pt>
          <cx:pt idx="128">Lilla Edets kommun</cx:pt>
          <cx:pt idx="129">Lindesbergs kommun</cx:pt>
          <cx:pt idx="130">Linköpings kommun</cx:pt>
          <cx:pt idx="131">Ljusnarsberg kommun</cx:pt>
          <cx:pt idx="132">Ludvika kommun</cx:pt>
          <cx:pt idx="133">Lysekil kommun</cx:pt>
          <cx:pt idx="134">Malung-Sälen kommun</cx:pt>
          <cx:pt idx="135">Mariestads kommun</cx:pt>
          <cx:pt idx="136">Marks kommun</cx:pt>
          <cx:pt idx="137">Mellerud kommun</cx:pt>
          <cx:pt idx="138">Mjölby kommun</cx:pt>
          <cx:pt idx="139">Mora kommun</cx:pt>
          <cx:pt idx="140">Motala kommun</cx:pt>
          <cx:pt idx="141">Mullsjö kommun</cx:pt>
          <cx:pt idx="142">Munkedals kommun</cx:pt>
          <cx:pt idx="143">Munkfors kommun</cx:pt>
          <cx:pt idx="144">Mölndals kommun</cx:pt>
          <cx:pt idx="145">Nacka kommun</cx:pt>
          <cx:pt idx="146">Nora kommun</cx:pt>
          <cx:pt idx="147">Norbergs kommun</cx:pt>
          <cx:pt idx="148">Norrköping kommun</cx:pt>
          <cx:pt idx="149">Norrtälje kommun</cx:pt>
          <cx:pt idx="150">Nykvarn kommun</cx:pt>
          <cx:pt idx="151">Nyköping kommun</cx:pt>
          <cx:pt idx="152">Nynäshamn kommun</cx:pt>
          <cx:pt idx="153">Nässjö kommun</cx:pt>
          <cx:pt idx="154">Orsa kommun</cx:pt>
          <cx:pt idx="155">Orust kommun</cx:pt>
          <cx:pt idx="156">Oxelösunds kommun</cx:pt>
          <cx:pt idx="157">Partille kommun</cx:pt>
          <cx:pt idx="158">Rättvik kommun</cx:pt>
          <cx:pt idx="159">Sala kommun</cx:pt>
          <cx:pt idx="160">Salems kommun</cx:pt>
          <cx:pt idx="161">Sandviken kommun</cx:pt>
          <cx:pt idx="162">Sigtuna kommun</cx:pt>
          <cx:pt idx="163">Skara kommun</cx:pt>
          <cx:pt idx="164">Skinnskatteberg kommun</cx:pt>
          <cx:pt idx="165">Skövde kommun</cx:pt>
          <cx:pt idx="166">Smedjebacken kommun</cx:pt>
          <cx:pt idx="167">Sollentuna kommun</cx:pt>
          <cx:pt idx="168">Solna kommun</cx:pt>
          <cx:pt idx="169">Sotenäs kommun</cx:pt>
          <cx:pt idx="170">Stenungsund kommun</cx:pt>
          <cx:pt idx="171">Stockholm kommun</cx:pt>
          <cx:pt idx="172">Storfors kommun</cx:pt>
          <cx:pt idx="173">Strängnäs kommun</cx:pt>
          <cx:pt idx="174">Strömstads kommun</cx:pt>
          <cx:pt idx="175">Sundbyberg kommun</cx:pt>
          <cx:pt idx="176">Sunne kommun</cx:pt>
          <cx:pt idx="177">Surahammars kommun</cx:pt>
          <cx:pt idx="178">Svenljunga kommun</cx:pt>
          <cx:pt idx="179">Säffle kommun</cx:pt>
          <cx:pt idx="180">Säters kommun</cx:pt>
          <cx:pt idx="181">Sävsjö kommun</cx:pt>
          <cx:pt idx="182">Söderköpings kommun</cx:pt>
          <cx:pt idx="183">Södertälje kommun</cx:pt>
          <cx:pt idx="184">Tanum kommun</cx:pt>
          <cx:pt idx="185">Tibro kommun</cx:pt>
          <cx:pt idx="186">Tidaholm kommun</cx:pt>
          <cx:pt idx="187">Tierps kommun</cx:pt>
          <cx:pt idx="188">Tjörn kommun</cx:pt>
          <cx:pt idx="189">Torsby kommun</cx:pt>
          <cx:pt idx="190">Tranemo kommun</cx:pt>
          <cx:pt idx="191">Tranås kommun</cx:pt>
          <cx:pt idx="192">Trollhättans kommun</cx:pt>
          <cx:pt idx="193">Trosa kommun</cx:pt>
          <cx:pt idx="194">Tyresö kommun</cx:pt>
          <cx:pt idx="195">Täby kommun</cx:pt>
          <cx:pt idx="196">Töreboda kommun</cx:pt>
          <cx:pt idx="197">Uddevalla kommun</cx:pt>
          <cx:pt idx="198">Ulricehamn kommun</cx:pt>
          <cx:pt idx="199">Upplands Väsby kommun</cx:pt>
          <cx:pt idx="200">Upplands-Bro kommun</cx:pt>
          <cx:pt idx="201">Uppsala kommun</cx:pt>
          <cx:pt idx="202">Vadstena kommun</cx:pt>
          <cx:pt idx="203">Vaggeryds kommun</cx:pt>
          <cx:pt idx="204">Valdemarsviks kommun</cx:pt>
          <cx:pt idx="205">Vallentuna kommun</cx:pt>
          <cx:pt idx="206">Vansbro kommun</cx:pt>
          <cx:pt idx="207">Vara kommun</cx:pt>
          <cx:pt idx="208">Varberg kommun</cx:pt>
          <cx:pt idx="209">Vaxholm kommun</cx:pt>
          <cx:pt idx="210">Vetlanda kommun</cx:pt>
          <cx:pt idx="211">Vimmerby kommun</cx:pt>
          <cx:pt idx="212">Vingåker kommun</cx:pt>
          <cx:pt idx="213">Vårgårda kommun</cx:pt>
          <cx:pt idx="214">Vänersborg kommun</cx:pt>
          <cx:pt idx="215">Värmdö kommun</cx:pt>
          <cx:pt idx="216">Västervik kommun</cx:pt>
          <cx:pt idx="217">Västerås kommun</cx:pt>
          <cx:pt idx="218">Ydre kommun</cx:pt>
          <cx:pt idx="219">Åmåls kommun</cx:pt>
          <cx:pt idx="220">Årjäng kommun</cx:pt>
          <cx:pt idx="221">Åtvidaberg kommun</cx:pt>
          <cx:pt idx="222">Älvdalens kommun</cx:pt>
          <cx:pt idx="223">Älvkarleby kommun</cx:pt>
          <cx:pt idx="224">Öckerö kommun</cx:pt>
          <cx:pt idx="225">Ödeshög kommun</cx:pt>
          <cx:pt idx="226">Örebro kommun</cx:pt>
          <cx:pt idx="227">Österåker kommun</cx:pt>
          <cx:pt idx="228">Östhammars kommun</cx:pt>
          <cx:pt idx="229">Alvesta kommun</cx:pt>
          <cx:pt idx="230">Bjuv kommun</cx:pt>
          <cx:pt idx="231">Borgholms kommun</cx:pt>
          <cx:pt idx="232">Bromölla kommun</cx:pt>
          <cx:pt idx="233">Burlöv kommun</cx:pt>
          <cx:pt idx="234">Båstads kommun</cx:pt>
          <cx:pt idx="235">Emmaboda kommun</cx:pt>
          <cx:pt idx="236">Eslöv kommun</cx:pt>
          <cx:pt idx="237">Falkenbergs kommun</cx:pt>
          <cx:pt idx="238">Gnosjö kommun</cx:pt>
          <cx:pt idx="239">Halmstads kommun</cx:pt>
          <cx:pt idx="240">Helsingborg kommun</cx:pt>
          <cx:pt idx="241">Hylte kommun</cx:pt>
          <cx:pt idx="242">Hässleholm kommun</cx:pt>
          <cx:pt idx="243">Höganäs kommun</cx:pt>
          <cx:pt idx="244">Högsby kommun</cx:pt>
          <cx:pt idx="245">Hörby kommun</cx:pt>
          <cx:pt idx="246">Höör kommun</cx:pt>
          <cx:pt idx="247">Kalmar kommun</cx:pt>
          <cx:pt idx="248">Karlshamn kommun</cx:pt>
          <cx:pt idx="249">Karlskrona kommun</cx:pt>
          <cx:pt idx="250">Klippan kommun</cx:pt>
          <cx:pt idx="251">Kristianstad kommun</cx:pt>
          <cx:pt idx="252">Kävlinge kommun</cx:pt>
          <cx:pt idx="253">Laholms kommun</cx:pt>
          <cx:pt idx="254">Landskrona kommun</cx:pt>
          <cx:pt idx="255">Lessebo kommun</cx:pt>
          <cx:pt idx="256">Ljungby kommun</cx:pt>
          <cx:pt idx="257">Lomma kommun</cx:pt>
          <cx:pt idx="258">Lunds kommun</cx:pt>
          <cx:pt idx="259">Malmö kommun</cx:pt>
          <cx:pt idx="260">Markaryds kommun</cx:pt>
          <cx:pt idx="261">Mönsterås kommun</cx:pt>
          <cx:pt idx="262">Mörbylånga kommun</cx:pt>
          <cx:pt idx="263">Nybro kommun</cx:pt>
          <cx:pt idx="264">Olofström kommun</cx:pt>
          <cx:pt idx="265">Osby kommun</cx:pt>
          <cx:pt idx="266">Oskarshamn kommun</cx:pt>
          <cx:pt idx="267">Perstorps kommun</cx:pt>
          <cx:pt idx="268">Ronneby kommun</cx:pt>
          <cx:pt idx="269">Simrishamns kommun</cx:pt>
          <cx:pt idx="270">Sjöbo kommun</cx:pt>
          <cx:pt idx="271">Skurups kommun</cx:pt>
          <cx:pt idx="272">Staffanstorps kommun</cx:pt>
          <cx:pt idx="273">Svalöv kommun</cx:pt>
          <cx:pt idx="274">Svedala kommun</cx:pt>
          <cx:pt idx="275">Sölvesborg kommun</cx:pt>
          <cx:pt idx="276">Tingsryd kommun</cx:pt>
          <cx:pt idx="277">Tomelilla kommun</cx:pt>
          <cx:pt idx="278">Torsås kommun</cx:pt>
          <cx:pt idx="279">Trelleborgs kommun</cx:pt>
          <cx:pt idx="280">Uppvidinge kommun</cx:pt>
          <cx:pt idx="281">Vellinge kommun</cx:pt>
          <cx:pt idx="282">Värnamo kommun</cx:pt>
          <cx:pt idx="283">Växjö kommun</cx:pt>
          <cx:pt idx="284">Ystads kommun</cx:pt>
          <cx:pt idx="285">Åstorp kommun</cx:pt>
          <cx:pt idx="286">Älmhult kommun</cx:pt>
          <cx:pt idx="287">Ängelholms kommun</cx:pt>
          <cx:pt idx="288">Örkelljunga kommun</cx:pt>
          <cx:pt idx="289">Östra Göinge kommun</cx:pt>
        </cx:lvl>
        <cx:lvl ptCount="290" name="Kommunkod">
          <cx:pt idx="0">2506</cx:pt>
          <cx:pt idx="1">2505</cx:pt>
          <cx:pt idx="2">2582</cx:pt>
          <cx:pt idx="3">2523</cx:pt>
          <cx:pt idx="4">2583</cx:pt>
          <cx:pt idx="5">2510</cx:pt>
          <cx:pt idx="6">2514</cx:pt>
          <cx:pt idx="7">2584</cx:pt>
          <cx:pt idx="8">2580</cx:pt>
          <cx:pt idx="9">2418</cx:pt>
          <cx:pt idx="10">2417</cx:pt>
          <cx:pt idx="11">2521</cx:pt>
          <cx:pt idx="12">2581</cx:pt>
          <cx:pt idx="13">2482</cx:pt>
          <cx:pt idx="14">2560</cx:pt>
          <cx:pt idx="15">2513</cx:pt>
          <cx:pt idx="16">2518</cx:pt>
          <cx:pt idx="17">2326</cx:pt>
          <cx:pt idx="18">2403</cx:pt>
          <cx:pt idx="19">2183</cx:pt>
          <cx:pt idx="20">2305</cx:pt>
          <cx:pt idx="21">2425</cx:pt>
          <cx:pt idx="22">2184</cx:pt>
          <cx:pt idx="23">2361</cx:pt>
          <cx:pt idx="24">2280</cx:pt>
          <cx:pt idx="25">2282</cx:pt>
          <cx:pt idx="26">2309</cx:pt>
          <cx:pt idx="27">2161</cx:pt>
          <cx:pt idx="28">2481</cx:pt>
          <cx:pt idx="29">2132</cx:pt>
          <cx:pt idx="30">2401</cx:pt>
          <cx:pt idx="31">2101</cx:pt>
          <cx:pt idx="32">2121</cx:pt>
          <cx:pt idx="33">2303</cx:pt>
          <cx:pt idx="34">2409</cx:pt>
          <cx:pt idx="35">2283</cx:pt>
          <cx:pt idx="36">2422</cx:pt>
          <cx:pt idx="37">2421</cx:pt>
          <cx:pt idx="38">2313</cx:pt>
          <cx:pt idx="39">2281</cx:pt>
          <cx:pt idx="40">2182</cx:pt>
          <cx:pt idx="41">2262</cx:pt>
          <cx:pt idx="42">2480</cx:pt>
          <cx:pt idx="43">2462</cx:pt>
          <cx:pt idx="44">2404</cx:pt>
          <cx:pt idx="45">2460</cx:pt>
          <cx:pt idx="46">2260</cx:pt>
          <cx:pt idx="47">2321</cx:pt>
          <cx:pt idx="48">2463</cx:pt>
          <cx:pt idx="49">2284</cx:pt>
          <cx:pt idx="50">2380</cx:pt>
          <cx:pt idx="51">1440</cx:pt>
          <cx:pt idx="52">1489</cx:pt>
          <cx:pt idx="53">0604</cx:pt>
          <cx:pt idx="54">1984</cx:pt>
          <cx:pt idx="55">1784</cx:pt>
          <cx:pt idx="56">1882</cx:pt>
          <cx:pt idx="57">2084</cx:pt>
          <cx:pt idx="58">1460</cx:pt>
          <cx:pt idx="59">1443</cx:pt>
          <cx:pt idx="60">2081</cx:pt>
          <cx:pt idx="61">1490</cx:pt>
          <cx:pt idx="62">0127</cx:pt>
          <cx:pt idx="63">0560</cx:pt>
          <cx:pt idx="64">1438</cx:pt>
          <cx:pt idx="65">0162</cx:pt>
          <cx:pt idx="66">1862</cx:pt>
          <cx:pt idx="67">1730</cx:pt>
          <cx:pt idx="68">0125</cx:pt>
          <cx:pt idx="69">0686</cx:pt>
          <cx:pt idx="70">0381</cx:pt>
          <cx:pt idx="71">0484</cx:pt>
          <cx:pt idx="72">1445</cx:pt>
          <cx:pt idx="73">1982</cx:pt>
          <cx:pt idx="74">1499</cx:pt>
          <cx:pt idx="75">2080</cx:pt>
          <cx:pt idx="76">1782</cx:pt>
          <cx:pt idx="77">0562</cx:pt>
          <cx:pt idx="78">0482</cx:pt>
          <cx:pt idx="79">1763</cx:pt>
          <cx:pt idx="80">1439</cx:pt>
          <cx:pt idx="81">2026</cx:pt>
          <cx:pt idx="82">0662</cx:pt>
          <cx:pt idx="83">0461</cx:pt>
          <cx:pt idx="84">0980</cx:pt>
          <cx:pt idx="85">1764</cx:pt>
          <cx:pt idx="86">1444</cx:pt>
          <cx:pt idx="87">1447</cx:pt>
          <cx:pt idx="88">2180</cx:pt>
          <cx:pt idx="89">1480</cx:pt>
          <cx:pt idx="90">1471</cx:pt>
          <cx:pt idx="91">0643</cx:pt>
          <cx:pt idx="92">1783</cx:pt>
          <cx:pt idx="93">1861</cx:pt>
          <cx:pt idx="94">1961</cx:pt>
          <cx:pt idx="95">1761</cx:pt>
          <cx:pt idx="96">0136</cx:pt>
          <cx:pt idx="97">0331</cx:pt>
          <cx:pt idx="98">2083</cx:pt>
          <cx:pt idx="99">1466</cx:pt>
          <cx:pt idx="100">1497</cx:pt>
          <cx:pt idx="101">2104</cx:pt>
          <cx:pt idx="102">0126</cx:pt>
          <cx:pt idx="103">0860</cx:pt>
          <cx:pt idx="104">0305</cx:pt>
          <cx:pt idx="105">1863</cx:pt>
          <cx:pt idx="106">1401</cx:pt>
          <cx:pt idx="107">0123</cx:pt>
          <cx:pt idx="108">0680</cx:pt>
          <cx:pt idx="109">1446</cx:pt>
          <cx:pt idx="110">1883</cx:pt>
          <cx:pt idx="111">1780</cx:pt>
          <cx:pt idx="112">0483</cx:pt>
          <cx:pt idx="113">1715</cx:pt>
          <cx:pt idx="114">0513</cx:pt>
          <cx:pt idx="115">0330</cx:pt>
          <cx:pt idx="116">1781</cx:pt>
          <cx:pt idx="117">1881</cx:pt>
          <cx:pt idx="118">1384</cx:pt>
          <cx:pt idx="119">1960</cx:pt>
          <cx:pt idx="120">1482</cx:pt>
          <cx:pt idx="121">1983</cx:pt>
          <cx:pt idx="122">1860</cx:pt>
          <cx:pt idx="123">1814</cx:pt>
          <cx:pt idx="124">2029</cx:pt>
          <cx:pt idx="125">1441</cx:pt>
          <cx:pt idx="126">0186</cx:pt>
          <cx:pt idx="127">1494</cx:pt>
          <cx:pt idx="128">1462</cx:pt>
          <cx:pt idx="129">1885</cx:pt>
          <cx:pt idx="130">0580</cx:pt>
          <cx:pt idx="131">1864</cx:pt>
          <cx:pt idx="132">2085</cx:pt>
          <cx:pt idx="133">1484</cx:pt>
          <cx:pt idx="134">2023</cx:pt>
          <cx:pt idx="135">1493</cx:pt>
          <cx:pt idx="136">1463</cx:pt>
          <cx:pt idx="137">1461</cx:pt>
          <cx:pt idx="138">0586</cx:pt>
          <cx:pt idx="139">2062</cx:pt>
          <cx:pt idx="140">0583</cx:pt>
          <cx:pt idx="141">0642</cx:pt>
          <cx:pt idx="142">1430</cx:pt>
          <cx:pt idx="143">1762</cx:pt>
          <cx:pt idx="144">1481</cx:pt>
          <cx:pt idx="145">0182</cx:pt>
          <cx:pt idx="146">1884</cx:pt>
          <cx:pt idx="147">1962</cx:pt>
          <cx:pt idx="148">0581</cx:pt>
          <cx:pt idx="149">0188</cx:pt>
          <cx:pt idx="150">0140</cx:pt>
          <cx:pt idx="151">0480</cx:pt>
          <cx:pt idx="152">0192</cx:pt>
          <cx:pt idx="153">0682</cx:pt>
          <cx:pt idx="154">2034</cx:pt>
          <cx:pt idx="155">1421</cx:pt>
          <cx:pt idx="156">0481</cx:pt>
          <cx:pt idx="157">1402</cx:pt>
          <cx:pt idx="158">2031</cx:pt>
          <cx:pt idx="159">1981</cx:pt>
          <cx:pt idx="160">0128</cx:pt>
          <cx:pt idx="161">2181</cx:pt>
          <cx:pt idx="162">0191</cx:pt>
          <cx:pt idx="163">1495</cx:pt>
          <cx:pt idx="164">1904</cx:pt>
          <cx:pt idx="165">1496</cx:pt>
          <cx:pt idx="166">2061</cx:pt>
          <cx:pt idx="167">0163</cx:pt>
          <cx:pt idx="168">0184</cx:pt>
          <cx:pt idx="169">1427</cx:pt>
          <cx:pt idx="170">1415</cx:pt>
          <cx:pt idx="171">0180</cx:pt>
          <cx:pt idx="172">1760</cx:pt>
          <cx:pt idx="173">0486</cx:pt>
          <cx:pt idx="174">1486</cx:pt>
          <cx:pt idx="175">0183</cx:pt>
          <cx:pt idx="176">1766</cx:pt>
          <cx:pt idx="177">1907</cx:pt>
          <cx:pt idx="178">1465</cx:pt>
          <cx:pt idx="179">1785</cx:pt>
          <cx:pt idx="180">2082</cx:pt>
          <cx:pt idx="181">0684</cx:pt>
          <cx:pt idx="182">0582</cx:pt>
          <cx:pt idx="183">0181</cx:pt>
          <cx:pt idx="184">1435</cx:pt>
          <cx:pt idx="185">1472</cx:pt>
          <cx:pt idx="186">1498</cx:pt>
          <cx:pt idx="187">0360</cx:pt>
          <cx:pt idx="188">1419</cx:pt>
          <cx:pt idx="189">1737</cx:pt>
          <cx:pt idx="190">1452</cx:pt>
          <cx:pt idx="191">0687</cx:pt>
          <cx:pt idx="192">1488</cx:pt>
          <cx:pt idx="193">0488</cx:pt>
          <cx:pt idx="194">0138</cx:pt>
          <cx:pt idx="195">0160</cx:pt>
          <cx:pt idx="196">1473</cx:pt>
          <cx:pt idx="197">1485</cx:pt>
          <cx:pt idx="198">1491</cx:pt>
          <cx:pt idx="199">0114</cx:pt>
          <cx:pt idx="200">0139</cx:pt>
          <cx:pt idx="201">0380</cx:pt>
          <cx:pt idx="202">0584</cx:pt>
          <cx:pt idx="203">0665</cx:pt>
          <cx:pt idx="204">0563</cx:pt>
          <cx:pt idx="205">0115</cx:pt>
          <cx:pt idx="206">2021</cx:pt>
          <cx:pt idx="207">1470</cx:pt>
          <cx:pt idx="208">1383</cx:pt>
          <cx:pt idx="209">0187</cx:pt>
          <cx:pt idx="210">0685</cx:pt>
          <cx:pt idx="211">0884</cx:pt>
          <cx:pt idx="212">0428</cx:pt>
          <cx:pt idx="213">1442</cx:pt>
          <cx:pt idx="214">1487</cx:pt>
          <cx:pt idx="215">0120</cx:pt>
          <cx:pt idx="216">0883</cx:pt>
          <cx:pt idx="217">1980</cx:pt>
          <cx:pt idx="218">0512</cx:pt>
          <cx:pt idx="219">1492</cx:pt>
          <cx:pt idx="220">1765</cx:pt>
          <cx:pt idx="221">0561</cx:pt>
          <cx:pt idx="222">2039</cx:pt>
          <cx:pt idx="223">0319</cx:pt>
          <cx:pt idx="224">1407</cx:pt>
          <cx:pt idx="225">0509</cx:pt>
          <cx:pt idx="226">1880</cx:pt>
          <cx:pt idx="227">0117</cx:pt>
          <cx:pt idx="228">0382</cx:pt>
          <cx:pt idx="229">0764</cx:pt>
          <cx:pt idx="230">1260</cx:pt>
          <cx:pt idx="231">0885</cx:pt>
          <cx:pt idx="232">1272</cx:pt>
          <cx:pt idx="233">1231</cx:pt>
          <cx:pt idx="234">1278</cx:pt>
          <cx:pt idx="235">0862</cx:pt>
          <cx:pt idx="236">1285</cx:pt>
          <cx:pt idx="237">1382</cx:pt>
          <cx:pt idx="238">0617</cx:pt>
          <cx:pt idx="239">1380</cx:pt>
          <cx:pt idx="240">1283</cx:pt>
          <cx:pt idx="241">1315</cx:pt>
          <cx:pt idx="242">1293</cx:pt>
          <cx:pt idx="243">1284</cx:pt>
          <cx:pt idx="244">0821</cx:pt>
          <cx:pt idx="245">1266</cx:pt>
          <cx:pt idx="246">1267</cx:pt>
          <cx:pt idx="247">0880</cx:pt>
          <cx:pt idx="248">1082</cx:pt>
          <cx:pt idx="249">1080</cx:pt>
          <cx:pt idx="250">1276</cx:pt>
          <cx:pt idx="251">1290</cx:pt>
          <cx:pt idx="252">1261</cx:pt>
          <cx:pt idx="253">1381</cx:pt>
          <cx:pt idx="254">1282</cx:pt>
          <cx:pt idx="255">0761</cx:pt>
          <cx:pt idx="256">0781</cx:pt>
          <cx:pt idx="257">1262</cx:pt>
          <cx:pt idx="258">1281</cx:pt>
          <cx:pt idx="259">1280</cx:pt>
          <cx:pt idx="260">0767</cx:pt>
          <cx:pt idx="261">0861</cx:pt>
          <cx:pt idx="262">0840</cx:pt>
          <cx:pt idx="263">0881</cx:pt>
          <cx:pt idx="264">1060</cx:pt>
          <cx:pt idx="265">1273</cx:pt>
          <cx:pt idx="266">0882</cx:pt>
          <cx:pt idx="267">1275</cx:pt>
          <cx:pt idx="268">1081</cx:pt>
          <cx:pt idx="269">1291</cx:pt>
          <cx:pt idx="270">1265</cx:pt>
          <cx:pt idx="271">1264</cx:pt>
          <cx:pt idx="272">1230</cx:pt>
          <cx:pt idx="273">1214</cx:pt>
          <cx:pt idx="274">1263</cx:pt>
          <cx:pt idx="275">1083</cx:pt>
          <cx:pt idx="276">0763</cx:pt>
          <cx:pt idx="277">1270</cx:pt>
          <cx:pt idx="278">0834</cx:pt>
          <cx:pt idx="279">1287</cx:pt>
          <cx:pt idx="280">0760</cx:pt>
          <cx:pt idx="281">1233</cx:pt>
          <cx:pt idx="282">0683</cx:pt>
          <cx:pt idx="283">0780</cx:pt>
          <cx:pt idx="284">1286</cx:pt>
          <cx:pt idx="285">1277</cx:pt>
          <cx:pt idx="286">0765</cx:pt>
          <cx:pt idx="287">1292</cx:pt>
          <cx:pt idx="288">1257</cx:pt>
          <cx:pt idx="289">1256</cx:pt>
        </cx:lvl>
        <cx:lvl ptCount="290" name="Land">
          <cx:pt idx="0">Sverige</cx:pt>
          <cx:pt idx="1">Sverige</cx:pt>
          <cx:pt idx="2">Sverige</cx:pt>
          <cx:pt idx="3">Sverige</cx:pt>
          <cx:pt idx="4">Sverige</cx:pt>
          <cx:pt idx="5">Sverige</cx:pt>
          <cx:pt idx="6">Sverige</cx:pt>
          <cx:pt idx="7">Sverige</cx:pt>
          <cx:pt idx="8">Sverige</cx:pt>
          <cx:pt idx="9">Sverige</cx:pt>
          <cx:pt idx="10">Sverige</cx:pt>
          <cx:pt idx="11">Sverige</cx:pt>
          <cx:pt idx="12">Sverige</cx:pt>
          <cx:pt idx="13">Sverige</cx:pt>
          <cx:pt idx="14">Sverige</cx:pt>
          <cx:pt idx="15">Sverige</cx:pt>
          <cx:pt idx="16">Sverige</cx:pt>
          <cx:pt idx="17">Sverige</cx:pt>
          <cx:pt idx="18">Sverige</cx:pt>
          <cx:pt idx="19">Sverige</cx:pt>
          <cx:pt idx="20">Sverige</cx:pt>
          <cx:pt idx="21">Sverige</cx:pt>
          <cx:pt idx="22">Sverige</cx:pt>
          <cx:pt idx="23">Sverige</cx:pt>
          <cx:pt idx="24">Sverige</cx:pt>
          <cx:pt idx="25">Sverige</cx:pt>
          <cx:pt idx="26">Sverige</cx:pt>
          <cx:pt idx="27">Sverige</cx:pt>
          <cx:pt idx="28">Sverige</cx:pt>
          <cx:pt idx="29">Sverige</cx:pt>
          <cx:pt idx="30">Sverige</cx:pt>
          <cx:pt idx="31">Sverige</cx:pt>
          <cx:pt idx="32">Sverige</cx:pt>
          <cx:pt idx="33">Sverige</cx:pt>
          <cx:pt idx="34">Sverige</cx:pt>
          <cx:pt idx="35">Sverige</cx:pt>
          <cx:pt idx="36">Sverige</cx:pt>
          <cx:pt idx="37">Sverige</cx:pt>
          <cx:pt idx="38">Sverige</cx:pt>
          <cx:pt idx="39">Sverige</cx:pt>
          <cx:pt idx="40">Sverige</cx:pt>
          <cx:pt idx="41">Sverige</cx:pt>
          <cx:pt idx="42">Sverige</cx:pt>
          <cx:pt idx="43">Sverige</cx:pt>
          <cx:pt idx="44">Sverige</cx:pt>
          <cx:pt idx="45">Sverige</cx:pt>
          <cx:pt idx="46">Sverige</cx:pt>
          <cx:pt idx="47">Sverige</cx:pt>
          <cx:pt idx="48">Sverige</cx:pt>
          <cx:pt idx="49">Sverige</cx:pt>
          <cx:pt idx="50">Sverige</cx:pt>
          <cx:pt idx="51">Sverige</cx:pt>
          <cx:pt idx="52">Sverige</cx:pt>
          <cx:pt idx="53">Sverige</cx:pt>
          <cx:pt idx="54">Sverige</cx:pt>
          <cx:pt idx="55">Sverige</cx:pt>
          <cx:pt idx="56">Sverige</cx:pt>
          <cx:pt idx="57">Sverige</cx:pt>
          <cx:pt idx="58">Sverige</cx:pt>
          <cx:pt idx="59">Sverige</cx:pt>
          <cx:pt idx="60">Sverige</cx:pt>
          <cx:pt idx="61">Sverige</cx:pt>
          <cx:pt idx="62">Sverige</cx:pt>
          <cx:pt idx="63">Sverige</cx:pt>
          <cx:pt idx="64">Sverige</cx:pt>
          <cx:pt idx="65">Sverige</cx:pt>
          <cx:pt idx="66">Sverige</cx:pt>
          <cx:pt idx="67">Sverige</cx:pt>
          <cx:pt idx="68">Sverige</cx:pt>
          <cx:pt idx="69">Sverige</cx:pt>
          <cx:pt idx="70">Sverige</cx:pt>
          <cx:pt idx="71">Sverige</cx:pt>
          <cx:pt idx="72">Sverige</cx:pt>
          <cx:pt idx="73">Sverige</cx:pt>
          <cx:pt idx="74">Sverige</cx:pt>
          <cx:pt idx="75">Sverige</cx:pt>
          <cx:pt idx="76">Sverige</cx:pt>
          <cx:pt idx="77">Sverige</cx:pt>
          <cx:pt idx="78">Sverige</cx:pt>
          <cx:pt idx="79">Sverige</cx:pt>
          <cx:pt idx="80">Sverige</cx:pt>
          <cx:pt idx="81">Sverige</cx:pt>
          <cx:pt idx="82">Sverige</cx:pt>
          <cx:pt idx="83">Sverige</cx:pt>
          <cx:pt idx="84">Sverige</cx:pt>
          <cx:pt idx="85">Sverige</cx:pt>
          <cx:pt idx="86">Sverige</cx:pt>
          <cx:pt idx="87">Sverige</cx:pt>
          <cx:pt idx="88">Sverige</cx:pt>
          <cx:pt idx="89">Sverige</cx:pt>
          <cx:pt idx="90">Sverige</cx:pt>
          <cx:pt idx="91">Sverige</cx:pt>
          <cx:pt idx="92">Sverige</cx:pt>
          <cx:pt idx="93">Sverige</cx:pt>
          <cx:pt idx="94">Sverige</cx:pt>
          <cx:pt idx="95">Sverige</cx:pt>
          <cx:pt idx="96">Sverige</cx:pt>
          <cx:pt idx="97">Sverige</cx:pt>
          <cx:pt idx="98">Sverige</cx:pt>
          <cx:pt idx="99">Sverige</cx:pt>
          <cx:pt idx="100">Sverige</cx:pt>
          <cx:pt idx="101">Sverige</cx:pt>
          <cx:pt idx="102">Sverige</cx:pt>
          <cx:pt idx="103">Sverige</cx:pt>
          <cx:pt idx="104">Sverige</cx:pt>
          <cx:pt idx="105">Sverige</cx:pt>
          <cx:pt idx="106">Sverige</cx:pt>
          <cx:pt idx="107">Sverige</cx:pt>
          <cx:pt idx="108">Sverige</cx:pt>
          <cx:pt idx="109">Sverige</cx:pt>
          <cx:pt idx="110">Sverige</cx:pt>
          <cx:pt idx="111">Sverige</cx:pt>
          <cx:pt idx="112">Sverige</cx:pt>
          <cx:pt idx="113">Sverige</cx:pt>
          <cx:pt idx="114">Sverige</cx:pt>
          <cx:pt idx="115">Sverige</cx:pt>
          <cx:pt idx="116">Sverige</cx:pt>
          <cx:pt idx="117">Sverige</cx:pt>
          <cx:pt idx="118">Sverige</cx:pt>
          <cx:pt idx="119">Sverige</cx:pt>
          <cx:pt idx="120">Sverige</cx:pt>
          <cx:pt idx="121">Sverige</cx:pt>
          <cx:pt idx="122">Sverige</cx:pt>
          <cx:pt idx="123">Sverige</cx:pt>
          <cx:pt idx="124">Sverige</cx:pt>
          <cx:pt idx="125">Sverige</cx:pt>
          <cx:pt idx="126">Sverige</cx:pt>
          <cx:pt idx="127">Sverige</cx:pt>
          <cx:pt idx="128">Sverige</cx:pt>
          <cx:pt idx="129">Sverige</cx:pt>
          <cx:pt idx="130">Sverige</cx:pt>
          <cx:pt idx="131">Sverige</cx:pt>
          <cx:pt idx="132">Sverige</cx:pt>
          <cx:pt idx="133">Sverige</cx:pt>
          <cx:pt idx="134">Sverige</cx:pt>
          <cx:pt idx="135">Sverige</cx:pt>
          <cx:pt idx="136">Sverige</cx:pt>
          <cx:pt idx="137">Sverige</cx:pt>
          <cx:pt idx="138">Sverige</cx:pt>
          <cx:pt idx="139">Sverige</cx:pt>
          <cx:pt idx="140">Sverige</cx:pt>
          <cx:pt idx="141">Sverige</cx:pt>
          <cx:pt idx="142">Sverige</cx:pt>
          <cx:pt idx="143">Sverige</cx:pt>
          <cx:pt idx="144">Sverige</cx:pt>
          <cx:pt idx="145">Sverige</cx:pt>
          <cx:pt idx="146">Sverige</cx:pt>
          <cx:pt idx="147">Sverige</cx:pt>
          <cx:pt idx="148">Sverige</cx:pt>
          <cx:pt idx="149">Sverige</cx:pt>
          <cx:pt idx="150">Sverige</cx:pt>
          <cx:pt idx="151">Sverige</cx:pt>
          <cx:pt idx="152">Sverige</cx:pt>
          <cx:pt idx="153">Sverige</cx:pt>
          <cx:pt idx="154">Sverige</cx:pt>
          <cx:pt idx="155">Sverige</cx:pt>
          <cx:pt idx="156">Sverige</cx:pt>
          <cx:pt idx="157">Sverige</cx:pt>
          <cx:pt idx="158">Sverige</cx:pt>
          <cx:pt idx="159">Sverige</cx:pt>
          <cx:pt idx="160">Sverige</cx:pt>
          <cx:pt idx="161">Sverige</cx:pt>
          <cx:pt idx="162">Sverige</cx:pt>
          <cx:pt idx="163">Sverige</cx:pt>
          <cx:pt idx="164">Sverige</cx:pt>
          <cx:pt idx="165">Sverige</cx:pt>
          <cx:pt idx="166">Sverige</cx:pt>
          <cx:pt idx="167">Sverige</cx:pt>
          <cx:pt idx="168">Sverige</cx:pt>
          <cx:pt idx="169">Sverige</cx:pt>
          <cx:pt idx="170">Sverige</cx:pt>
          <cx:pt idx="171">Sverige</cx:pt>
          <cx:pt idx="172">Sverige</cx:pt>
          <cx:pt idx="173">Sverige</cx:pt>
          <cx:pt idx="174">Sverige</cx:pt>
          <cx:pt idx="175">Sverige</cx:pt>
          <cx:pt idx="176">Sverige</cx:pt>
          <cx:pt idx="177">Sverige</cx:pt>
          <cx:pt idx="178">Sverige</cx:pt>
          <cx:pt idx="179">Sverige</cx:pt>
          <cx:pt idx="180">Sverige</cx:pt>
          <cx:pt idx="181">Sverige</cx:pt>
          <cx:pt idx="182">Sverige</cx:pt>
          <cx:pt idx="183">Sverige</cx:pt>
          <cx:pt idx="184">Sverige</cx:pt>
          <cx:pt idx="185">Sverige</cx:pt>
          <cx:pt idx="186">Sverige</cx:pt>
          <cx:pt idx="187">Sverige</cx:pt>
          <cx:pt idx="188">Sverige</cx:pt>
          <cx:pt idx="189">Sverige</cx:pt>
          <cx:pt idx="190">Sverige</cx:pt>
          <cx:pt idx="191">Sverige</cx:pt>
          <cx:pt idx="192">Sverige</cx:pt>
          <cx:pt idx="193">Sverige</cx:pt>
          <cx:pt idx="194">Sverige</cx:pt>
          <cx:pt idx="195">Sverige</cx:pt>
          <cx:pt idx="196">Sverige</cx:pt>
          <cx:pt idx="197">Sverige</cx:pt>
          <cx:pt idx="198">Sverige</cx:pt>
          <cx:pt idx="199">Sverige</cx:pt>
          <cx:pt idx="200">Sverige</cx:pt>
          <cx:pt idx="201">Sverige</cx:pt>
          <cx:pt idx="202">Sverige</cx:pt>
          <cx:pt idx="203">Sverige</cx:pt>
          <cx:pt idx="204">Sverige</cx:pt>
          <cx:pt idx="205">Sverige</cx:pt>
          <cx:pt idx="206">Sverige</cx:pt>
          <cx:pt idx="207">Sverige</cx:pt>
          <cx:pt idx="208">Sverige</cx:pt>
          <cx:pt idx="209">Sverige</cx:pt>
          <cx:pt idx="210">Sverige</cx:pt>
          <cx:pt idx="211">Sverige</cx:pt>
          <cx:pt idx="212">Sverige</cx:pt>
          <cx:pt idx="213">Sverige</cx:pt>
          <cx:pt idx="214">Sverige</cx:pt>
          <cx:pt idx="215">Sverige</cx:pt>
          <cx:pt idx="216">Sverige</cx:pt>
          <cx:pt idx="217">Sverige</cx:pt>
          <cx:pt idx="218">Sverige</cx:pt>
          <cx:pt idx="219">Sverige</cx:pt>
          <cx:pt idx="220">Sverige</cx:pt>
          <cx:pt idx="221">Sverige</cx:pt>
          <cx:pt idx="222">Sverige</cx:pt>
          <cx:pt idx="223">Sverige</cx:pt>
          <cx:pt idx="224">Sverige</cx:pt>
          <cx:pt idx="225">Sverige</cx:pt>
          <cx:pt idx="226">Sverige</cx:pt>
          <cx:pt idx="227">Sverige</cx:pt>
          <cx:pt idx="228">Sverige</cx:pt>
          <cx:pt idx="229">Sverige</cx:pt>
          <cx:pt idx="230">Sverige</cx:pt>
          <cx:pt idx="231">Sverige</cx:pt>
          <cx:pt idx="232">Sverige</cx:pt>
          <cx:pt idx="233">Sverige</cx:pt>
          <cx:pt idx="234">Sverige</cx:pt>
          <cx:pt idx="235">Sverige</cx:pt>
          <cx:pt idx="236">Sverige</cx:pt>
          <cx:pt idx="237">Sverige</cx:pt>
          <cx:pt idx="238">Sverige</cx:pt>
          <cx:pt idx="239">Sverige</cx:pt>
          <cx:pt idx="240">Sverige</cx:pt>
          <cx:pt idx="241">Sverige</cx:pt>
          <cx:pt idx="242">Sverige</cx:pt>
          <cx:pt idx="243">Sverige</cx:pt>
          <cx:pt idx="244">Sverige</cx:pt>
          <cx:pt idx="245">Sverige</cx:pt>
          <cx:pt idx="246">Sverige</cx:pt>
          <cx:pt idx="247">Sverige</cx:pt>
          <cx:pt idx="248">Sverige</cx:pt>
          <cx:pt idx="249">Sverige</cx:pt>
          <cx:pt idx="250">Sverige</cx:pt>
          <cx:pt idx="251">Sverige</cx:pt>
          <cx:pt idx="252">Sverige</cx:pt>
          <cx:pt idx="253">Sverige</cx:pt>
          <cx:pt idx="254">Sverige</cx:pt>
          <cx:pt idx="255">Sverige</cx:pt>
          <cx:pt idx="256">Sverige</cx:pt>
          <cx:pt idx="257">Sverige</cx:pt>
          <cx:pt idx="258">Sverige</cx:pt>
          <cx:pt idx="259">Sverige</cx:pt>
          <cx:pt idx="260">Sverige</cx:pt>
          <cx:pt idx="261">Sverige</cx:pt>
          <cx:pt idx="262">Sverige</cx:pt>
          <cx:pt idx="263">Sverige</cx:pt>
          <cx:pt idx="264">Sverige</cx:pt>
          <cx:pt idx="265">Sverige</cx:pt>
          <cx:pt idx="266">Sverige</cx:pt>
          <cx:pt idx="267">Sverige</cx:pt>
          <cx:pt idx="268">Sverige</cx:pt>
          <cx:pt idx="269">Sverige</cx:pt>
          <cx:pt idx="270">Sverige</cx:pt>
          <cx:pt idx="271">Sverige</cx:pt>
          <cx:pt idx="272">Sverige</cx:pt>
          <cx:pt idx="273">Sverige</cx:pt>
          <cx:pt idx="274">Sverige</cx:pt>
          <cx:pt idx="275">Sverige</cx:pt>
          <cx:pt idx="276">Sverige</cx:pt>
          <cx:pt idx="277">Sverige</cx:pt>
          <cx:pt idx="278">Sverige</cx:pt>
          <cx:pt idx="279">Sverige</cx:pt>
          <cx:pt idx="280">Sverige</cx:pt>
          <cx:pt idx="281">Sverige</cx:pt>
          <cx:pt idx="282">Sverige</cx:pt>
          <cx:pt idx="283">Sverige</cx:pt>
          <cx:pt idx="284">Sverige</cx:pt>
          <cx:pt idx="285">Sverige</cx:pt>
          <cx:pt idx="286">Sverige</cx:pt>
          <cx:pt idx="287">Sverige</cx:pt>
          <cx:pt idx="288">Sverige</cx:pt>
          <cx:pt idx="289">Sverige</cx:pt>
        </cx:lvl>
      </cx:strDim>
      <cx:numDim type="colorVal">
        <cx:f>'Elbehov - 20 år'!$D$2:$D$291</cx:f>
        <cx:nf>'Elbehov - 20 år'!$D$1</cx:nf>
        <cx:lvl ptCount="290" formatCode="###0%" name="Topp 2">
          <cx:pt idx="0">0.73333333333333361</cx:pt>
          <cx:pt idx="1">0.73333333333333361</cx:pt>
          <cx:pt idx="2">0.73333333333333361</cx:pt>
          <cx:pt idx="3">0.73333333333333361</cx:pt>
          <cx:pt idx="4">0.73333333333333361</cx:pt>
          <cx:pt idx="5">0.73333333333333361</cx:pt>
          <cx:pt idx="6">0.73333333333333361</cx:pt>
          <cx:pt idx="7">0.73333333333333361</cx:pt>
          <cx:pt idx="8">0.73333333333333361</cx:pt>
          <cx:pt idx="9">0.73333333333333361</cx:pt>
          <cx:pt idx="10">0.73333333333333361</cx:pt>
          <cx:pt idx="11">0.73333333333333361</cx:pt>
          <cx:pt idx="12">0.73333333333333361</cx:pt>
          <cx:pt idx="13">0.73333333333333361</cx:pt>
          <cx:pt idx="14">0.73333333333333361</cx:pt>
          <cx:pt idx="15">0.73333333333333361</cx:pt>
          <cx:pt idx="16">0.73333333333333361</cx:pt>
          <cx:pt idx="17">0.79629629629629661</cx:pt>
          <cx:pt idx="18">0.79629629629629661</cx:pt>
          <cx:pt idx="19">0.79629629629629661</cx:pt>
          <cx:pt idx="20">0.79629629629629661</cx:pt>
          <cx:pt idx="21">0.79629629629629661</cx:pt>
          <cx:pt idx="22">0.79629629629629661</cx:pt>
          <cx:pt idx="23">0.79629629629629661</cx:pt>
          <cx:pt idx="24">0.79629629629629661</cx:pt>
          <cx:pt idx="25">0.79629629629629661</cx:pt>
          <cx:pt idx="26">0.79629629629629661</cx:pt>
          <cx:pt idx="27">0.79629629629629661</cx:pt>
          <cx:pt idx="28">0.79629629629629661</cx:pt>
          <cx:pt idx="29">0.79629629629629661</cx:pt>
          <cx:pt idx="30">0.79629629629629661</cx:pt>
          <cx:pt idx="31">0.79629629629629661</cx:pt>
          <cx:pt idx="32">0.79629629629629661</cx:pt>
          <cx:pt idx="33">0.79629629629629661</cx:pt>
          <cx:pt idx="34">0.79629629629629661</cx:pt>
          <cx:pt idx="35">0.79629629629629661</cx:pt>
          <cx:pt idx="36">0.79629629629629661</cx:pt>
          <cx:pt idx="37">0.79629629629629661</cx:pt>
          <cx:pt idx="38">0.79629629629629661</cx:pt>
          <cx:pt idx="39">0.79629629629629661</cx:pt>
          <cx:pt idx="40">0.79629629629629661</cx:pt>
          <cx:pt idx="41">0.79629629629629661</cx:pt>
          <cx:pt idx="42">0.79629629629629661</cx:pt>
          <cx:pt idx="43">0.79629629629629661</cx:pt>
          <cx:pt idx="44">0.79629629629629661</cx:pt>
          <cx:pt idx="45">0.79629629629629661</cx:pt>
          <cx:pt idx="46">0.79629629629629661</cx:pt>
          <cx:pt idx="47">0.79629629629629661</cx:pt>
          <cx:pt idx="48">0.79629629629629661</cx:pt>
          <cx:pt idx="49">0.79629629629629661</cx:pt>
          <cx:pt idx="50">0.79629629629629661</cx:pt>
          <cx:pt idx="51">0.82018038331454302</cx:pt>
          <cx:pt idx="52">0.82018038331454302</cx:pt>
          <cx:pt idx="53">0.82018038331454302</cx:pt>
          <cx:pt idx="54">0.82018038331454302</cx:pt>
          <cx:pt idx="55">0.82018038331454302</cx:pt>
          <cx:pt idx="56">0.82018038331454302</cx:pt>
          <cx:pt idx="57">0.82018038331454302</cx:pt>
          <cx:pt idx="58">0.82018038331454302</cx:pt>
          <cx:pt idx="59">0.82018038331454302</cx:pt>
          <cx:pt idx="60">0.82018038331454302</cx:pt>
          <cx:pt idx="61">0.82018038331454302</cx:pt>
          <cx:pt idx="62">0.82018038331454302</cx:pt>
          <cx:pt idx="63">0.82018038331454302</cx:pt>
          <cx:pt idx="64">0.82018038331454302</cx:pt>
          <cx:pt idx="65">0.82018038331454302</cx:pt>
          <cx:pt idx="66">0.82018038331454302</cx:pt>
          <cx:pt idx="67">0.82018038331454302</cx:pt>
          <cx:pt idx="68">0.82018038331454302</cx:pt>
          <cx:pt idx="69">0.82018038331454302</cx:pt>
          <cx:pt idx="70">0.82018038331454302</cx:pt>
          <cx:pt idx="71">0.82018038331454302</cx:pt>
          <cx:pt idx="72">0.82018038331454302</cx:pt>
          <cx:pt idx="73">0.82018038331454302</cx:pt>
          <cx:pt idx="74">0.82018038331454302</cx:pt>
          <cx:pt idx="75">0.82018038331454302</cx:pt>
          <cx:pt idx="76">0.82018038331454302</cx:pt>
          <cx:pt idx="77">0.82018038331454302</cx:pt>
          <cx:pt idx="78">0.82018038331454302</cx:pt>
          <cx:pt idx="79">0.82018038331454302</cx:pt>
          <cx:pt idx="80">0.82018038331454302</cx:pt>
          <cx:pt idx="81">0.82018038331454302</cx:pt>
          <cx:pt idx="82">0.82018038331454302</cx:pt>
          <cx:pt idx="83">0.82018038331454302</cx:pt>
          <cx:pt idx="84">0.82018038331454302</cx:pt>
          <cx:pt idx="85">0.82018038331454302</cx:pt>
          <cx:pt idx="86">0.82018038331454302</cx:pt>
          <cx:pt idx="87">0.82018038331454302</cx:pt>
          <cx:pt idx="88">0.82018038331454302</cx:pt>
          <cx:pt idx="89">0.82018038331454302</cx:pt>
          <cx:pt idx="90">0.82018038331454302</cx:pt>
          <cx:pt idx="91">0.82018038331454302</cx:pt>
          <cx:pt idx="92">0.82018038331454302</cx:pt>
          <cx:pt idx="93">0.82018038331454302</cx:pt>
          <cx:pt idx="94">0.82018038331454302</cx:pt>
          <cx:pt idx="95">0.82018038331454302</cx:pt>
          <cx:pt idx="96">0.82018038331454302</cx:pt>
          <cx:pt idx="97">0.82018038331454302</cx:pt>
          <cx:pt idx="98">0.82018038331454302</cx:pt>
          <cx:pt idx="99">0.82018038331454302</cx:pt>
          <cx:pt idx="100">0.82018038331454302</cx:pt>
          <cx:pt idx="101">0.82018038331454302</cx:pt>
          <cx:pt idx="102">0.82018038331454302</cx:pt>
          <cx:pt idx="103">0.82018038331454302</cx:pt>
          <cx:pt idx="104">0.82018038331454302</cx:pt>
          <cx:pt idx="105">0.82018038331454302</cx:pt>
          <cx:pt idx="106">0.82018038331454302</cx:pt>
          <cx:pt idx="107">0.82018038331454302</cx:pt>
          <cx:pt idx="108">0.82018038331454302</cx:pt>
          <cx:pt idx="109">0.82018038331454302</cx:pt>
          <cx:pt idx="110">0.82018038331454302</cx:pt>
          <cx:pt idx="111">0.82018038331454302</cx:pt>
          <cx:pt idx="112">0.82018038331454302</cx:pt>
          <cx:pt idx="113">0.82018038331454302</cx:pt>
          <cx:pt idx="114">0.82018038331454302</cx:pt>
          <cx:pt idx="115">0.82018038331454302</cx:pt>
          <cx:pt idx="116">0.82018038331454302</cx:pt>
          <cx:pt idx="117">0.82018038331454302</cx:pt>
          <cx:pt idx="118">0.82018038331454302</cx:pt>
          <cx:pt idx="119">0.82018038331454302</cx:pt>
          <cx:pt idx="120">0.82018038331454302</cx:pt>
          <cx:pt idx="121">0.82018038331454302</cx:pt>
          <cx:pt idx="122">0.82018038331454302</cx:pt>
          <cx:pt idx="123">0.82018038331454302</cx:pt>
          <cx:pt idx="124">0.82018038331454302</cx:pt>
          <cx:pt idx="125">0.82018038331454302</cx:pt>
          <cx:pt idx="126">0.82018038331454302</cx:pt>
          <cx:pt idx="127">0.82018038331454302</cx:pt>
          <cx:pt idx="128">0.82018038331454302</cx:pt>
          <cx:pt idx="129">0.82018038331454302</cx:pt>
          <cx:pt idx="130">0.82018038331454302</cx:pt>
          <cx:pt idx="131">0.82018038331454302</cx:pt>
          <cx:pt idx="132">0.82018038331454302</cx:pt>
          <cx:pt idx="133">0.82018038331454302</cx:pt>
          <cx:pt idx="134">0.82018038331454302</cx:pt>
          <cx:pt idx="135">0.82018038331454302</cx:pt>
          <cx:pt idx="136">0.82018038331454302</cx:pt>
          <cx:pt idx="137">0.82018038331454302</cx:pt>
          <cx:pt idx="138">0.82018038331454302</cx:pt>
          <cx:pt idx="139">0.82018038331454302</cx:pt>
          <cx:pt idx="140">0.82018038331454302</cx:pt>
          <cx:pt idx="141">0.82018038331454302</cx:pt>
          <cx:pt idx="142">0.82018038331454302</cx:pt>
          <cx:pt idx="143">0.82018038331454302</cx:pt>
          <cx:pt idx="144">0.82018038331454302</cx:pt>
          <cx:pt idx="145">0.82018038331454302</cx:pt>
          <cx:pt idx="146">0.82018038331454302</cx:pt>
          <cx:pt idx="147">0.82018038331454302</cx:pt>
          <cx:pt idx="148">0.82018038331454302</cx:pt>
          <cx:pt idx="149">0.82018038331454302</cx:pt>
          <cx:pt idx="150">0.82018038331454302</cx:pt>
          <cx:pt idx="151">0.82018038331454302</cx:pt>
          <cx:pt idx="152">0.82018038331454302</cx:pt>
          <cx:pt idx="153">0.82018038331454302</cx:pt>
          <cx:pt idx="154">0.82018038331454302</cx:pt>
          <cx:pt idx="155">0.82018038331454302</cx:pt>
          <cx:pt idx="156">0.82018038331454302</cx:pt>
          <cx:pt idx="157">0.82018038331454302</cx:pt>
          <cx:pt idx="158">0.82018038331454302</cx:pt>
          <cx:pt idx="159">0.82018038331454302</cx:pt>
          <cx:pt idx="160">0.82018038331454302</cx:pt>
          <cx:pt idx="161">0.82018038331454302</cx:pt>
          <cx:pt idx="162">0.82018038331454302</cx:pt>
          <cx:pt idx="163">0.82018038331454302</cx:pt>
          <cx:pt idx="164">0.82018038331454302</cx:pt>
          <cx:pt idx="165">0.82018038331454302</cx:pt>
          <cx:pt idx="166">0.82018038331454302</cx:pt>
          <cx:pt idx="167">0.82018038331454302</cx:pt>
          <cx:pt idx="168">0.82018038331454302</cx:pt>
          <cx:pt idx="169">0.82018038331454302</cx:pt>
          <cx:pt idx="170">0.82018038331454302</cx:pt>
          <cx:pt idx="171">0.82018038331454302</cx:pt>
          <cx:pt idx="172">0.82018038331454302</cx:pt>
          <cx:pt idx="173">0.82018038331454302</cx:pt>
          <cx:pt idx="174">0.82018038331454302</cx:pt>
          <cx:pt idx="175">0.82018038331454302</cx:pt>
          <cx:pt idx="176">0.82018038331454302</cx:pt>
          <cx:pt idx="177">0.82018038331454302</cx:pt>
          <cx:pt idx="178">0.82018038331454302</cx:pt>
          <cx:pt idx="179">0.82018038331454302</cx:pt>
          <cx:pt idx="180">0.82018038331454302</cx:pt>
          <cx:pt idx="181">0.82018038331454302</cx:pt>
          <cx:pt idx="182">0.82018038331454302</cx:pt>
          <cx:pt idx="183">0.82018038331454302</cx:pt>
          <cx:pt idx="184">0.82018038331454302</cx:pt>
          <cx:pt idx="185">0.82018038331454302</cx:pt>
          <cx:pt idx="186">0.82018038331454302</cx:pt>
          <cx:pt idx="187">0.82018038331454302</cx:pt>
          <cx:pt idx="188">0.82018038331454302</cx:pt>
          <cx:pt idx="189">0.82018038331454302</cx:pt>
          <cx:pt idx="190">0.82018038331454302</cx:pt>
          <cx:pt idx="191">0.82018038331454302</cx:pt>
          <cx:pt idx="192">0.82018038331454302</cx:pt>
          <cx:pt idx="193">0.82018038331454302</cx:pt>
          <cx:pt idx="194">0.82018038331454302</cx:pt>
          <cx:pt idx="195">0.82018038331454302</cx:pt>
          <cx:pt idx="196">0.82018038331454302</cx:pt>
          <cx:pt idx="197">0.82018038331454302</cx:pt>
          <cx:pt idx="198">0.82018038331454302</cx:pt>
          <cx:pt idx="199">0.82018038331454302</cx:pt>
          <cx:pt idx="200">0.82018038331454302</cx:pt>
          <cx:pt idx="201">0.82018038331454302</cx:pt>
          <cx:pt idx="202">0.82018038331454302</cx:pt>
          <cx:pt idx="203">0.82018038331454302</cx:pt>
          <cx:pt idx="204">0.82018038331454302</cx:pt>
          <cx:pt idx="205">0.82018038331454302</cx:pt>
          <cx:pt idx="206">0.82018038331454302</cx:pt>
          <cx:pt idx="207">0.82018038331454302</cx:pt>
          <cx:pt idx="208">0.82018038331454302</cx:pt>
          <cx:pt idx="209">0.82018038331454302</cx:pt>
          <cx:pt idx="210">0.82018038331454302</cx:pt>
          <cx:pt idx="211">0.82018038331454302</cx:pt>
          <cx:pt idx="212">0.82018038331454302</cx:pt>
          <cx:pt idx="213">0.82018038331454302</cx:pt>
          <cx:pt idx="214">0.82018038331454302</cx:pt>
          <cx:pt idx="215">0.82018038331454302</cx:pt>
          <cx:pt idx="216">0.82018038331454302</cx:pt>
          <cx:pt idx="217">0.82018038331454302</cx:pt>
          <cx:pt idx="218">0.82018038331454302</cx:pt>
          <cx:pt idx="219">0.82018038331454302</cx:pt>
          <cx:pt idx="220">0.82018038331454302</cx:pt>
          <cx:pt idx="221">0.82018038331454302</cx:pt>
          <cx:pt idx="222">0.82018038331454302</cx:pt>
          <cx:pt idx="223">0.82018038331454302</cx:pt>
          <cx:pt idx="224">0.82018038331454302</cx:pt>
          <cx:pt idx="225">0.82018038331454302</cx:pt>
          <cx:pt idx="226">0.82018038331454302</cx:pt>
          <cx:pt idx="227">0.82018038331454302</cx:pt>
          <cx:pt idx="228">0.82018038331454302</cx:pt>
          <cx:pt idx="229">0.8583617747440272</cx:pt>
          <cx:pt idx="230">0.8583617747440272</cx:pt>
          <cx:pt idx="231">0.8583617747440272</cx:pt>
          <cx:pt idx="232">0.8583617747440272</cx:pt>
          <cx:pt idx="233">0.8583617747440272</cx:pt>
          <cx:pt idx="234">0.8583617747440272</cx:pt>
          <cx:pt idx="235">0.8583617747440272</cx:pt>
          <cx:pt idx="236">0.8583617747440272</cx:pt>
          <cx:pt idx="237">0.8583617747440272</cx:pt>
          <cx:pt idx="238">0.8583617747440272</cx:pt>
          <cx:pt idx="239">0.8583617747440272</cx:pt>
          <cx:pt idx="240">0.8583617747440272</cx:pt>
          <cx:pt idx="241">0.8583617747440272</cx:pt>
          <cx:pt idx="242">0.8583617747440272</cx:pt>
          <cx:pt idx="243">0.8583617747440272</cx:pt>
          <cx:pt idx="244">0.8583617747440272</cx:pt>
          <cx:pt idx="245">0.8583617747440272</cx:pt>
          <cx:pt idx="246">0.8583617747440272</cx:pt>
          <cx:pt idx="247">0.8583617747440272</cx:pt>
          <cx:pt idx="248">0.8583617747440272</cx:pt>
          <cx:pt idx="249">0.8583617747440272</cx:pt>
          <cx:pt idx="250">0.8583617747440272</cx:pt>
          <cx:pt idx="251">0.8583617747440272</cx:pt>
          <cx:pt idx="252">0.8583617747440272</cx:pt>
          <cx:pt idx="253">0.8583617747440272</cx:pt>
          <cx:pt idx="254">0.8583617747440272</cx:pt>
          <cx:pt idx="255">0.8583617747440272</cx:pt>
          <cx:pt idx="256">0.8583617747440272</cx:pt>
          <cx:pt idx="257">0.8583617747440272</cx:pt>
          <cx:pt idx="258">0.8583617747440272</cx:pt>
          <cx:pt idx="259">0.8583617747440272</cx:pt>
          <cx:pt idx="260">0.8583617747440272</cx:pt>
          <cx:pt idx="261">0.8583617747440272</cx:pt>
          <cx:pt idx="262">0.8583617747440272</cx:pt>
          <cx:pt idx="263">0.8583617747440272</cx:pt>
          <cx:pt idx="264">0.8583617747440272</cx:pt>
          <cx:pt idx="265">0.8583617747440272</cx:pt>
          <cx:pt idx="266">0.8583617747440272</cx:pt>
          <cx:pt idx="267">0.8583617747440272</cx:pt>
          <cx:pt idx="268">0.8583617747440272</cx:pt>
          <cx:pt idx="269">0.8583617747440272</cx:pt>
          <cx:pt idx="270">0.8583617747440272</cx:pt>
          <cx:pt idx="271">0.8583617747440272</cx:pt>
          <cx:pt idx="272">0.8583617747440272</cx:pt>
          <cx:pt idx="273">0.8583617747440272</cx:pt>
          <cx:pt idx="274">0.8583617747440272</cx:pt>
          <cx:pt idx="275">0.8583617747440272</cx:pt>
          <cx:pt idx="276">0.8583617747440272</cx:pt>
          <cx:pt idx="277">0.8583617747440272</cx:pt>
          <cx:pt idx="278">0.8583617747440272</cx:pt>
          <cx:pt idx="279">0.8583617747440272</cx:pt>
          <cx:pt idx="280">0.8583617747440272</cx:pt>
          <cx:pt idx="281">0.8583617747440272</cx:pt>
          <cx:pt idx="282">0.8583617747440272</cx:pt>
          <cx:pt idx="283">0.8583617747440272</cx:pt>
          <cx:pt idx="284">0.8583617747440272</cx:pt>
          <cx:pt idx="285">0.8583617747440272</cx:pt>
          <cx:pt idx="286">0.8583617747440272</cx:pt>
          <cx:pt idx="287">0.8583617747440272</cx:pt>
          <cx:pt idx="288">0.8583617747440272</cx:pt>
          <cx:pt idx="289">0.8583617747440272</cx:pt>
        </cx:lvl>
      </cx:numDim>
    </cx:data>
  </cx:chartData>
  <cx:chart>
    <cx:plotArea>
      <cx:plotAreaRegion>
        <cx:series layoutId="regionMap" uniqueId="{3BDBE352-9C23-4C1D-AC6C-3E1FF3040537}">
          <cx:tx>
            <cx:txData>
              <cx:f>'Elbehov - 20 år'!$D$1</cx:f>
              <cx:v>Topp 2</cx:v>
            </cx:txData>
          </cx:tx>
          <cx:dataId val="0"/>
          <cx:layoutPr>
            <cx:geography cultureLanguage="en-US" cultureRegion="SE" attribution="Powered by Bing">
              <cx:geoCache provider="{E9337A44-BEBE-4D9F-B70C-5C5E7DAFC167}">
                <cx:binary>7H3rcttIku6rKPT7mMb90jHeiJYsW9OS3T0tt/fM+eOARJiiSAIakJSt/j39Cv0E9ivoBfhi5ysC
IFGJLC5woOqNrTjcmdgYyplM8kNW5T3/dvP1h5t5mhRHXxfzbPnDzddXx7er1f0PL18ub27TRbIc
LaY3Rb7MP69GN/niZf758/QmfTkuki/TbPLSsWzv5c1tUqzSr8f/8Tdwm6T5ZX6TrKZ59o91Wjz+
mi7X89XywN/YPx3d5OtsJcgn4PTq+OohLaaT9PgoGS+m2evpclVMb1bOq+PLx2U6m86PZvlisc6O
j9JsNV09fni8T18dy//2+Ogl/aiWWEdzSL5aj0HsRyMnDO3QsWJr+7KPj+Z5Nqn+bNsjz3OtOLac
+kPfJwvQVQItu0i0lScZj4t0ucQ32/5/hoP0PV4d257yZ9h/Kv39vqTjFD/PdJmflr/saS6+5dXZ
9md5KSP3H38jb+CHIu80wKW/6n/1p87YnuRfb/P5Yv+lnhNcO45sy7bcePsKZXD9keWHtmO5dvnn
WMa4j2A8xi0OBGPLb2PcojEC47t1IUDuoi79FDhwR7HrWIHlVBhHMsbxyLGjOHYcd6ff5fNV6vFJ
JVinp08BcosFQdlhNLn9uSbAfJHMp181YOyPIj+KcUqzeuy4I9uzXCd2fVaPO0vF4yuTU2wZDZYJ
TMD1bbHWcj7HI9eHdnpuyJ7PwNXyg8h1Xflg7iwOD6hMTgC1cUdIb8H6kAlMAPQkX80ei1ny/Lrq
48C1LN93o8qgguHUNKjCUeR6ru14Hn8e9xCMR7f11SQ0Xx1bsPCktwBwi8YEjK/WRXKbLBZJ0ely
63ftAubQCmE+xd7uzG3CHIwcB1aVh6uved32lIlHmGMiIQrjGaac9BZA5shMwPnH4i69n+eT59fl
IICBbIeB77H3rg1dju0gjEP+3q0F6/T48VC3WUiovjp2mPu3TWQCzB+T+RyqtM70HNq+6zpOIA7H
phpHIysMPN9yKy2Hcd1U534y8RAzPAjG3InNUJkA8tti8225yov751dmRDoAceREPrmRnRFU2LHt
gIQ4drIsj96ts+nN9B7W/eqxfgLY4AsPsZITAZoLeShpTYD7x+JhOl7eJWsdV3Tgj/zYg/qGdmlq
kehHPLKD2LeE1m9fBP6esvHIc0wI6PwJ3v5dTMD754ck23yfpcXzq3dgj9ww9Dzbq9CGz9Q8yeFC
25Ed+i6BeSfSYC1XcqKAMwa4ktYE1E8Qg806GUH9bHAoeOSEuJldWLsNrB17FMSBZ9u2IubVWR5e
qcn3ofAyFhmhMAHUzZ/LVVos19lYgy4j8BHGbhBaQelckZimNwpcH85XjJ+6aY7tZRqszGpWFG6c
M9Jb8LTUxCYgf5IWEx3a7IzCIIis0K+8KXJdeyPPdTzc1sSl7iyOQpmlbyMhCe+KAVf+PBMA/WW6
SjffNaixP3Jt1wui2OFiJDimPcTIHM+vtJyknyqxBtreLBcKM3Nks3QmoH2e3CdFko2T+uxkHZn+
N7Hr47z2Kihl3XW8kY0D27EdmD7NA3snS5eHj9ffNosO4LaJTED27ebbfD59SIq0y8/ZE+FQQOh4
gROV3hJO4abJZY2CwPIiRLbLPxOgG6IN1Gclpw6wK2lNQP/Hh3S50hAbCyxkF+Eou36FPAmfBCM7
cqD2dQ0BCZF1F4vXb0JPUbba1hehMAHbn/LZbIH/6jC7glFg+RHiIBWAsmLbMfJVsMUdf18f1DzB
e0nGI9xmQUFmruc2kQk4b/4s0usif/7jW2QlQy90gijcBbsax7fto0rEt+2oDp6Q47uWa+DZzbMh
aNs4QKS3tg5V+bvIn28C4r/m12mxWn7OtURAYXdBdSPXkh1ox0I9iSceCD6t0VMoXq05JhKucK9w
1khvAWqOzAigkwliJTruZ1ElEvlhGJKIZ4DiEj/ydic3CXz+2l0gBcCEgYQk7zvTzzQB2ItpoSUn
GSC7jOIgKwiqShHiU1kjx3Mj26nDJcR7LsWq3S3Wx+NhrQkpnMwlXP9TE2C8XM91BUHiCFUivh/I
HpODChEU56IaiPWYKnnkG6+0vHqAyXLpgCxLZwLM75K5plCXHQUecsuotRUvchZHo9ALfDdw+Au3
lGog1hwTCjVz4XJkJiD9YbootEDtjLwodu0oqrCUz2UUBblO6IYuyU1U4gzEmOVCQcZFL70Fq4ql
MwHlzZ9omUHBSKbn8IYNBb/X81EpwKg1Cq8D30cIG8XZ5au+b8viekm4gcgf4CWBzZeEHaA24Sm4
ylEb9llTFgP2NdJSKOeUL3AouoPKQBSYEMO6IcxAzJWcKOKMxitpTcD7IzIYGoIk6IULbBt+caXt
stdsO6PYD4TBtk9nNUNhXYXizW6JmuDL1YVJ/94ETN8jBHK3eXp+WANvFNsu4lu1I9WKcHqIbIeu
sNmaeNYCDVRing1BmIuE8IQmQP1LcpfMNSgwXGbRx4o6sCpVIVvhuK5dVAPCRK8UmKQquovFqzCh
pxAzDjShMAHbq1mq8S72RqHvIFUR7rMRjTA24pqxH7tujHa47YuEsZuyDdRqNSsKO+NyqYlNeALO
1+PpbPmAcn0NZ7k9gv7agRVVRbuyhsMmQ8ecjxKiqoaIaPhetE6ZNF7NOSYUdDx40ltwwTgyE+De
/Hv+sLx+1FTgGYS+6G1lU89C3eMgdlw0aHDqvpdsoLKrGEkQKxyv3a8jy2AC8ifwujL0a2hRczTG
4pZ25MpeW/jjmFVh+/wBv5NI/rF7h00VfCjejJYrKE2AextDmGnqcAewDip6g6jSdPy0zYvdGaG0
CH+Mq2OfXOwN0QYir+REsWesOSWtCei/gXt2m0w0WO2oTfCdGBMsXP5OdxFvRY+OayHQ2vTP+kjE
3+QtDgRkrhe+RWMCuCdou7uZ6SgbRFG3j7rPqO6QJee5P/IwoSbcXfBEr2u5Bio1z4aAzdZ6V7+L
/PkmIH6FmPl6kWiy2iz01YWhj7lR4tWKm9rw30Lbo3HTPiLxCt3+VhRkzhtrfa4JAL/Oi3yVajiu
EU5DlDR2PETMti8SJQ1GnhW5opZMPq57CMSDSxl0gJaSmACsaCnVNLhEDDqAZV3CGpOj2kE3LXqk
HZrY7C4PDyuhJ6hyVzChMAHUiyLHaD8dnhRinkhPRjYCY9sXyVajq8rD/KHWYdxDIB5WyoDgyt22
lMQEYM833zCeZJxgdIUOdJ2RsJoxv5Ecwh5q/+LIbc2fkcSRrZreTvIBXh3APkBtCu7Z5mmJRisN
4RFY1SjXxtxGVQkKClBQ3EunD4nfvBJqcIPsAV4UfSY7fYDaBPQ3f2QTPd4UWrBc5LdUVfyiCcvC
tE/Z9CrFGajuHJMOSHNkJkB8USSLz3qq9lFn4FqBbQW10yzFwpDjCHGyx6j5rgw1Gew+gqmubvLV
OsDc+lQTML68Wy9xdWs4wG1MrohdlA7hbGzEORHfhussru4yoSEmPzVDXpVAnSwJHtsWB4otPlF6
C5mrFo0J2F5tnsZpgfmAmRZ4kbtAT523Hy3URDkcIdoZou2OR3kv2uBbWs1KAhm5KwZ3NbEJD8Dl
481smc51XNMeXGU/CjC3tTyhScFRhIFjiI4JPS9fRMl7CKZQcsqBgs1EwVo/hwkYfyhEMcp1rmVg
iY/xFpj8iA67KhlJahFQN+oFNgy2CmVilPWUjUeaY0LAthnzmyMzAe+THCX/nW7HftMPfNhcDrrs
vLrQm0RRYLF5VuhhIhFbiFCJNdAAZ7lQsBnNZulMQBsFkmNkMFZTHaNf7RHiJyEu6X1pP7nCffwd
nfPsGb4XrdPTyCs3x4TgzV3bHJkJcH+cZuN0rsNcQ0ZD1BRGdYyUBNMw6tmORbaDn21SyTUA6BYH
ijKj1S0aEyAWj+4CFSaZlgFj7giTpkKUALPVwZh0gZs6QrutWqV7yKZWacqkA9jc72IC3j+j6GB+
rWHeBYbWoFhIzOBXJSkRM3cDG8kPzgTvIRePM2VAMWa8LUpiAr4Xa2jy5knDuFcUDXmOFyERXaUr
iUW2DaQAfLdq5SHGdy3YYAdbxYgAzs3jV5GaAPwVIqN6fGsMdXYRHa2HUVnE6QrxZwy58eoIOQmg
9ZCLV2zKgODM9fFQEhPwfZ1O0kJP+FuMKsLJjH7LfZdO0/JGxtrBLW7D+N6+CMK9JOMxbrMgKHMj
itpEJuB8tSo2T4ulrim/GHASbDuot0gSVYam+xHKTUQJSDMIvpdp8OmtZkUQ58oV1MQmIP9x8y3T
VNyPjXWIlCA62vazUPQfuQHfzrGTaGAcRcGHIs75XPVvIktgAtzI8WST68fnz4X4AQYIlhVIpaVN
qkHF+kLEwXHYy1reQyD+FKcMCL6imlx6q0x0ST+CCcBe4ezeNuN1ik/0C4sGjhiPEfpedRWLJbHN
qxqjUFCbtJssKSoKpYO8Fm3ofpXddySMJHyR42Ii4SpSI6DfPM0xFPYa6Q8teo38JS5vlyg0kl8R
4mVWgOtcQnsvzfB7W82LYG4zA2KR16x/FyqJCbBfJrrWCQcjH4MUREdmeZST+9sdWR56MVHbzwZV
esilONHJF6NQ44GT3hInOiExAd8r1BSiBDzVEQnHGG+sCw6waUE+yYMREtZAFSsPOadrJ1KnS4ZH
l+EhoamoUah/jP0nm4Dxbws986xc1B35gWiz5DQYDdVOgCvbq6cEE9+6lEo2fssjvsdIQo4JBZqx
vTkyI5CeF9ObVE8dkkhbY/RNBMRLtSVajc5KrEjyXGG3Na/q33Yy7bWqP84ME4IzN9eI+2wTcP44
nd+m88VUx/pKtGQFDhYiiUXv2xcxyTDiXawwdUR0solzP5n4Y5vhQVDmYqIMlREgJ2NsxdIBMbZX
eh7aeFBwIN/MnthB62NQAt6XsO0higJZyoHgajEt8B8pjQmobv7QslEFnVmeKDHBGODti2SwcDgH
LhZiRVgnLl7kLt4KNfAqZngQjLm4J0NlBsqaMlYYwo+uDAdz+EsgSZgbQRLEuW23rvlu4bwVazDS
DBeKNWN1bf5g6IxA+88iW84QCEBwbDp7/vBI4I6cKMKUKrdaq0KObQyExlPhiAXy5Us+vbEpoyEe
jVL0tsUOs6PPARMmO8zAhAfiJM0muvZwIKWJ8SW4o+tNd+RhEKPg8bRgfZr8FPSTib/FGR4Eb84K
Z6hMAPlHHeX+8LJiB4OAUVDEXuTo0cW0BAfN8zK6HYXhYW0Sd8Cz+c/NAFLUCOqq9RbzQdF8p5oC
jB3SMebSkbT0j9uyRSHSwLtaxagTzPXPIstgBORZqiU/iTUrWKMC14rvqYV/ZVu2hZGiRHu7iqPQ
X4mcQGvhpJDeQiT7R4nACECL61zTPDEMPrCxdGW//ruZlcTWcDdGma9Hz+PO8iggleklAF8dcxWA
P8oURoC6nOnaCo4QCHZu+DGmO9MQSGxjylhsE9fpx1qWAVFMhgcFFtJIbwllbX+yCeCK4ZY4hCca
RlrAiBKxjgDR6tKIIiFMTB8KLfRg0azyTqQBGDM8JEChvIxrzFCZgXExR5mTlvEVFiY5Ygq/7VVO
L9FjDAMUs3xR0y1ftWhgq0SSrZrebrCKEUHbYWoGVKQmQP46mS9fnOlQ6gibF1D75VSOkYhRN29i
9Nihd9bGQJMyMkbO70quAZrd4kCQ5vS6RWMGxOidKx51YByLkcwYG1eXa5MwdjSyMNMXgy6IUr9G
4l5INAhdyoLAK2Lm0lu4mtufawK+Zzo2iyJsFQlTGTV8isAGksexY9tk1VlHYXgrukksYYdbmCnZ
bP5zI4CE+axjCY7oqoixyCwKyBkM9xc1AEhClUcwTTOdlfIMvHhZLgRdTllZOjNg1rPraGtGY/Cb
U6cdcOo2b1ysQsJZjeJ7Pu1wNtuKNRhthgtFmwlxsJ9uBNoZMk33erqaodiBC5sZY0ZkqDFkCJ6y
jylD5eENvW/WB5ztZRoKt4oThZypz1RKYQLsPxdLHfOX7ZGNDRi2qLHevkhRl6gFchwfW+pkwLtK
w1/LEjUBlvOXpH9vAphny9l0vlxpWfUNHXZFPzp2XOwcoeapjbprC0XXCGjKkPaTiQeW4UHgFVlJ
6S1Y0QyVCSC/f6wO6ucvCED0Eo0yPiLTdZFe67iGWqOvef/n5nG9k2xweknJScL41TEHu5LWBPDP
luhz1ZKQiEbIL7mIguyHETTVW0zzxRix0CEZxR4CqXRb/kYEYS76QT/TBGDfJGhWX6503MXWCNN2
0S8B32r7IrVdPuqvMeoR6+jkg7uPRDy0LQ4UW1iD0ls4tFs0ZoA713lmY/E31phExLbGJCEf40ew
5ILiWgsz+Jh+k6hYSbDyuQk1sSGQr5//gsbIIES6LKhrdUqTQKYPP8vB5JHGeozmBY2fvJNQKnVu
UBOAOfNa+jQjMJ3Op/c4o7vFg/u1KcO8Dm1EqINwP+2pef+KAt0IhZoBb3q96SWaAt82D4IyF9xk
PtkMrLPl/eZ7pqMrGVY2wh5oUd1XzTehxoUcIgaKDe87R0tS4mkl2fDjW8WJwM41UbxR0RoBvp5N
KNBxbI8MUcW1zyU2gYcLjXlw6KJQAN9VKoV6S+QUYsZ/fiMRmIDrRTJfJDoGvaF5LUBxNIblyw4z
NobiD3ibXwXbXR4eUkJPMYXhJ70F85pQmADqGyyMmaRzpGo1OE+IiKCmx3OCmK+bRnUAFgAjUbFf
CSud1Q3ZBkawm19TZiVhrLC1lXKY8AS8TSZZ+lmLtS1SE2hK5WdJ+CNkJV3UFJAodinPgKIByoAg
zBnblMQEXK8231YIimgB1vXEmF0sdt2+SL4ZFhjGdopmF9YCq+WS1bDU+x5DBng2HbDmCU1A/O10
OU8eUh0lQGLOE+KXu1UHBHJES0TzuRuQ+GYtUaenkL+l2ywIxlwpfZvICHyzVEuMU1jWHqJdaDIv
XyQuIsDHXvaYhDjfdhZHgaxMT2FlbGryiUZgmq+E8fX8p7SoE0ENCAoHKuuZJJEjVAuFcWQ7pEfi
bSnQEI2lHCiyTOC69akmYHv1kMw3Tw8asPVRdSuGaNb7t4nCYi8NQpwRDmQ5eF0JNDj0oeBDcObW
0igoTUD77Xo+7xf0ennz9YdJml/mN8lqmmf/WKNa9td0uZ6vtgdmjz8d0R/wIS2mk7TtwW7+XK6K
5Ojt5gm1ShoWY2EWKBplY9epDh1R8tcM0niiZClE59a+DKLp8RHxBpqIB7l1eFgP0tNf/Es6TrPj
o+kyP83X2ap4PM3H6avjq7NjEcomULfeWLbe+Suehrebbw86+qVFoiX0Ldur19+RpGko9maJYUak
HaCSZyDsLBcCN7dVh6UzA+anlbYVaRhAhtpi160Lm4iZgRCPQBq1T/JVhAv/Ns2u18Wkfr+H79ck
JsByFQ/Nf24MnpmO0xvxOsywQQJ0vwepeXpjYBGaARynHjbXUl88Z5BrsP5ybLrgvOEITUD8XVLM
OlnkPdOm2KVhIfaKJWdlqIac084IYR6RdCHK21kc3vGTyTsAKxOYAOh5omMnkphTIiaRwJln8RTW
lweP0OJ7A7oKxaMqURNQuRiN9O9NwPTDNC3uNWgprCmUeqNJq7FNtnkqQ4lR2IAMCylV6i4PDyih
p5DirJDeQn6MUJgA6nky0bMEB6haLqaDYfAIq6su7CoLBaU2nxvrIRePLmUgYcl34lESM/CF136d
apmfj7BqgAlwUb0zlpjGSIAhrAoniF8pe55UknU6UlQgt3hQnJk0N/PJJkD98zz/jOgHth11jcgR
r/2vcMkv01mq7XFEA4pnYSNTeeCQxxFjkEIr9uJGCV0zNFMLNuBpbLPo8DC2iUx4FrcqtkowFHyR
6MjRIqWDQSvoNamXJ5KEHcJ0Toxxw40m0ibY/cU7cP60vyaFnUkIKCQwA3sBuqYWcBQwRxjuz9dG
wn8XUTcxqqF81bGX98kCscrz7dMIwQY68Ao+FHU4ldJbMCAVlGagnmkKuccobkaN3C7YSs51tCZ5
sDFtOs3wPOkskEq5ZQYSmOguY0Zz0M80AdjL5Ovme1eLQs74IOovv3E0RyZotRaJA9TOxREWoYpx
WE1vD82/aDVzgmjfadY8uUtpBiowx4Sgyy3I5MhMQPhcz1jKeIQZhmhLqIOtRG+xVQ+jo0XHKDml
O0qjUNomNcFUbNqV3hIncvPfmwHmOF3kyIHO8sVijYxdqT1s9qFfNBUevYNxDHEUVl0muOCamouk
PSxs9BEqom9IIHYVTIUt4SCBie1KzNSzc/qpZmBcFHOx7lIDyjiXrRAbTO3ajSIZbqxIw6IWxGBJ
cuQ87SOTCuAWDwIxl/5iPtkIkO/y59dhoItCRwRbaxOZ+E0eZv6HiLDTjMh5N2EUsDaIu+DZ+OdG
AJlri7BiHIPnI2MpH8RwfiMfpayKoYTnneVRwCnTE0S5ygPyiUaAuh6Ptfk7UE4M9PZJuxCSXyg8
jxy0FWxf9ADuIZECWMqBQMt6PJTGDHDnWKRRaKo0x/iUCJvDKxSJ7mK0t+dE9s7bbYFcSTYgTHmO
Arztt9vzoEBzQfM2lRFQb75f589oJCMwid2UDupT5TMZSUwoNZYN871+50KMwXEphglFlnOBGLKB
0Kq9/v+fwd/Wwv731EOeb75h/LkeawQPPtyGMMaWxvLVsix9B4NWXbzdjOc0RBoY1FFyIirARXaU
tAP1gCTY/ntQv4CjuLxObmY6vMUQA9EjBHLQA7t9kZgANgeFEdqqfFxzTdj7ycSbKwwPCjVz2jFU
JoCMJ7jALGo9ECPPhtocXGDbF1FsZwSt9rFbGw1NTYh3Eg3X6/KbyXwo1Ew7lUICE+D+CXB/Fqe5
DsBjbDFwQsz9qgJ5BHCxbih0XTvkI/QN0WTEDgQieQVXciLYc36JktYE9P851rHOFdWVESI/sVcD
S85yH+FftMEG7n4GUVPfuwrFYy1RU3zRmCm9hbi99O9NwPS9lpi9cEfQjYSy9sosI7rso0gPAT8M
bpUP767S8GBK1BJyKLzDJ0lvAUzp35sA5k+bp3qktIYYLlpSIsdHCLfuZ5ZdTTEMzBezlWH9NBW0
IdTgDskDvCRwkSaHIyy9BbwPUJuAPiYwfP6so+8M2mxjcyOWHexnQDUzcA7WeGI0RUhXTNUCDbyP
eTYSuHxhLU9oAtQXSYHy2ryY7GNpB8ycfvlWMV0IZjcaSnH/NWH2xDBtuF2NHtSmnveTiT/BGR4U
Z8bgZqiMAXmmbdOj2KuLIQalc0XGtAJqYWejzlo+y7e/dFeRDkAssaAIMzd1+3NNAPifusZ2in1w
sW9jFa+iByLa7kGQse0uDQ8soaeoIhIjvSWMafn7mwDp9kHVNozVFVVNKIZRoOpbThhg7puMay+R
eGjbLCQo+du3TWQGwKtimqW3+Xyh5+6NYx+VawHvNyHFLjbCYUlJ+QjQ8GbSTzgV2gwXAji34+CC
+3QjMMf+Eg3+FHxkC3C6dWcI8ZHdEWJdPvIaxEe+6CiNAtwmNQGVm6QsfZoZYOqZyYkMIzIOllv3
fJP6NQxBdxyYzlELzY7iqOBskhM8uRHJF9MmgRGAZtMHXfPbsFkkRi/Pvle06Q+JeAgil55TWVn0
MO4ulwJbwoCiy2WZCIkJ+P5crJcrDccvJrWh3FR4QKw5ZWPWTox6GbrsvrM4PKgyOYGUKzOVCUwA
9KKYLlfChkoWmQZcsRIMmUGsnOB3ryJMiRVwAZYn7zxfKYrREK7Tpc/D3PyOezYUbqZViyc0Avb1
QlPaEC6Rg326pRpbOIabpzTawTGbwwtIRdtFV2kU+ErkFFcugiERmIFnNkEqWMccRmQEMf0K1eIV
pMSWwvArpIgD9N+Vrxa0pWCDsw2iZkN8Q8qIws2FJBWkRgC/PSKTTERvNJzfATo9sGYXgzZLdIk+
4/z2gyBCaQgPfkO4/cF7IDiu0G+WDQUeoklvIaZVnt/lj7P/fBNg/1DkOrayIt2AIchiHBbs2ebB
jdJVD2tJ7HoYKwlrdRaHB1gml1DkNzjKBCYAelGuVtagwiL7j7AG7t1SRwmy6NjD/DMvrAfdE2Qr
ueip21+H69XRcv6RYG3j06W3hBLzlCaAjrkfSwzG3h9NB37WfnlD9GmGyBKjTa8q2CN1PNigHqNE
HSPR5fh0H4l4XW5xkPDkGzRbNGaAW6w7T+GRi+UP9swj0oEBF5iFsN/z1jypnRHKcEVuuPKoiD5f
ppCq0wOngleiJ+ByPjP5RBOgxeCWhZwuezbFxXDpIESY2Qr5CUaO6Jj3IuSLZcXtJRIPbZsFRZcJ
crWJTAD46iHNtDVXo1w+Djzbq6feEZsag+1t9H6hioe1qfuJxiPN8KBQM24UQ2UC1pdT0cSpa1RR
4LloiOGjX5hag6wS4iX7HUPlOVKOKtoJJptMB44aHm0FH4I4V0CtoDQEdZ0Ll5F7QvWlW7nFxOSG
hvsYZoSIN6vh+NUr0QZb3WpWBH324lbKYcYDIBonzsbpqpM11M/8hh+NfhjMnK7CJkK5ZCPNRv4R
SyLkS/xy2ksmlbq3mXRCu01mBs7ZON1OP9WBM5xrlOL6fr3rg2g62iWcALc9vC/5ZO8lkwrnNhOK
MxP7vkTOmf4ehuC8OzWffewR9BmpSSySEst3xYvosygowBAOofH1nwneO9kGX+Z1UwG9HAj2XL0B
sFfIYcQTcLdeZpg0qm20LHpogHDtdkO3mke6iKigjwaeN5vKvGwI1+kgUig9y4ZAz7XX8J9vBOzr
8cNUR18zYmiId7vod9s3OTYRRzIzEolrl8bQugukAJkwIPByI84uCYkJwL5L5kjcvUDjCNaMP39g
HPBiwKTnhY3igya8GE6P5U4YJMtb6ZJ09Czu7aMd5NYB/4P0ZjwMxVRsBtURLMftjqngYqrwfmqh
/CRgzaCoJ0SkpnmtY2VLD5l4XWd4ELg514yhMgLkFKNJirWORHaENT+4n5HYLK9ncns7I0xRw8Zn
7DLgDLh3lWADbu42iy44tz7XBJjFzsG02HyfpcXzH+voj0R43PWxd2RniDWVWeyERR13WKdDiQve
kG3woX6AF8GeC74doDbhIYAfNNM2hSjC3nbc66UuU2cNi7y9yLYwYm33gEineg/BFGc65UDQ5kr7
Wz+HERjfbZ7m148alBwjTLGDVbn4Gaa5ixxKuHPWyMVdyTXQF3/HsiFgc344T2gC4h/yRTrfRjGf
PwbjQ2+RSwnq8XmtvFnse1jc6CN11dTnXiLxCt1mQUDm1kC3iUwA+J2WESWBPbIsDC2I6slxrXIV
X7R2QKVlbLtKw8MqURNEOSdb+vdmgLlKtJSBY2qB5yB0goV+2xdRVUycgaZiRSN1qPKu8qgAlegJ
pOxJLH+iEaBij2qCMXCdfJWeaa0AbhJqvcWkoKZNDYsKKe6IDhCCl9pdEgWiLRYUVKZto/25RuC6
xp47WBwarCm0S2JJB1KSlUFM5ta6oyhChagj4srNm/VdLdFQO4rnQ5FmhggpJDAD7myWjhMtzc7I
ZolIx65pg2QtRbed6/o+cY2Fi9JZIoU6t1gQkNlgV4vICHzhGqH7Vwu+4SjwkXbG7tVSoYk1hYGs
NoYWtM/rnUhDFVrBqAvYClITIH+vaf4umiwR68LUxir7TNQZtSjYbo4iBWI8dxaH12WZnEDLBbRk
AiMAzQuRbNZgaSE5ZcEdcpCALF+tgoMY8+WFLSZfyZii2FkiBayUA0GWa9Fofaoh4BZVtYQGkwse
EtaW2lhUuQtCNi3qYCRmN8Lh5fcm4wevZRscpT7Ai0DPOVAHqE15CFZIQN+lGp4BTMuH3xTuOrOI
lyyykmjcwva83RHQtL7FL1+JNvC6VnKi+OOwkd5Cd5aS1gT0fxuP0wesKNcxYBsRbCg3JrhWZf7k
0kZbtRthhVOE95uo9xKJP+HbLCRQMUCMKf5vE5kA8NV0slpnOuDFbmr03mHZS9XGQ+5vNNX7onVa
GG7bl4xyD7l4jCkDgjBnnlESE/B9/zh7SAoNxUNiCm8Yij3UVbkfiYihx8e1sX2tjqiQyEklVyfD
kQe4xaEDwi0aMyDONt+WmsbXYD8xjmiEvqrCIOJII26GZeMx0oyy+r5/rGWq32dXr6qQ3RN3AnX/
z43AE2hqC3MGCHtgbiffjoWt0yjx9rHegD2T39eCDbW2eD4UaibaqZDABNQ/5MVSR6GAqOFFJBO1
QDWqNHNhCT8bo/RrTS1777rLwysxoSfgcgUghMIEUK/yVSoOJw2uE6znwIrsoE4wEvPKHiFZbCNj
LKO6E2igCiv4UJQZM1pBaQLaP39N55un5VrLPAuU6GIsjSU2G+wO52a8JByhoAuzxeoxVCQs1pRt
IPZqVgR+biqvmtiEJ+CXpFih9kdHqARDLzwMWw53KUr5GBf7xyy05mAkd/mS9b6PYPx53uJAwOZc
5haNCRj/uvm2WqHf5vnPdFzVEZaKYc4UCYWgmA9dlGKFIAtuLdHgQKiKEYGaqwxSkZqA+JWeEqEY
e2osrJhTjGjGGBTheWEJHQt6V6F4bZaoCbxcfkP69yZg+mE6TsTU/OfXYtH5HiFsbdWzD0hQ2x1h
pD7u8IDHtRask83Ig9tmQRFm7LI2kQkw47lNuw176lkHFmP1gY2Vr041FJSY37itA2+bc5bv4e7y
8NASeoIrG9SUfwEjQEVNnY6INVwqzNe24hrTluKKrhlRoksw7SqOAlKJnCDKWVVXEoEZgE6zbDlL
VqtUX+u6gym9fr0trGVgBRFimIiMUWglwQacyVczBScKODP/UUlrBvabp4exDo9JqDP2tGLAVGlA
kdA1ajo9NEN6df6CjAm8QuWDkGugs8yzoaAz9zFPaALiF2JboKZ0BapGMBoyRNaxrBggR7g3igJk
pTB2iC0o2Ek2QNEZHhRtq11EwFCZAPXJ3VrHQHbM5I6wUi4U5djNGBg2f6LQD3b1fkZNs3JASDMA
WZmcgoonTXoLlSEygQl4Xi3S8V16jSpOTfMoMBPSQ0YRUesmrlggaKOMwItwhDcBbYozAFiejYQm
P7WXJzQC6Nm6WN93+k17Ok7AEkaYi26L3RHchBqNNCjNxrpXUvVz1V0glZktfyMCL9e/SD/TCGBz
hKczbSU/OJVhb6EkYPtqOcUYy4yYlkWt7F4yKeBt8yAIs85xm8oQkDWVdGFFlRtgIFBpUZPrN0IL
K/4ce3vVlk7rfN5NKiXCDfJu4DYIjMAV2WQMhBIZRi1xS7Sjiult5Pa1Rxj+gxUoMb1999J0uigU
sHJcCLpsFISjMwPk/GamKTSNPhlRFoCtCOUBTdwjKDA8o9gJePfoalVLNtQpVjAisLMntoLUBOQ/
br4VWbLINeg2qgMiFFtjznYJPIl/eaIdHWV8AQlt7iQaCLiCD8WbqfhSUJoA9/nmaaKl5MsH2gHW
nqC/sUQbqDZtbLHSKrAjP65qc4k5Vss1EHOeDYUcny29BbeZJzQB8c0fKBwYJ5pi3JjrZWFELwLZ
7OEO1JGxihHlZvPJDdkG1xEc4CWBjdVWsDWkt4D/AWoTHgLcooW2sV8+HGtXbEZp6rs3QtkQiglo
hLuHICrbjXwVCUq00cBilN4Cuq2vbwamxeZbNtFU6gmrLUTYGtNiSsUm8IbiOI/s2OGjnlervWwD
j3Q1KwllfmOdmtiIJ+BBDIbQkZXG0C/bRyNNvccMWtxUbhd7ozE0ysdw1u0LD4fkdHeXS6HjhAFB
mo2bERIj8IUWPWlbeYUuGzcMfd/fR06aGNvIaqHaGyM7eYwbsj2DhtdfU2ZFcedSlko5jHgCEHW5
ftRku+GIDxwU76KXqnzJSo42K5zwrmrL7NVOtCGBGIYJAZ11yBkyQ+DOdFQlxCg7QIY6FoP8mjqO
lUjYCx5ZjQnc0jm+zrqJozjFJXICK2umSQQmACqmCaPqYIH9GM8fYEHptoOslcBVhhVFKKIaIVRU
8TaFks/bEvweXZNqVgRuC8Ef6S3hczV+HFkOE6C/2nx70NZR6SGqhsubn/OIjsoAbTsYvM7f3LVg
8m/eG/vdF5T5SCjDKmfiawpKM1B/Gqf7ITHPP44XQ+QwZx3VZfylHSDYbgfYm6CwzDeSeDJy/w9P
wAFu9Dlggi5Xh6Qx52nQOMnGxkpTF2dBqegkwI55dE5o4yg49Cw8zyybEkmWF30O4CtKb4nwzPY5
YKlNeAo+JJmWldSYVCRyK5FfZcZJrak9csVyFV+cwE2rbitOJ3OEN+sIvQQmP8WGUJiA6eaP4k5E
357fqsOMEzd20HcXq8ZIwmZ3XLtOp5LYSy3YM8TTy29IGVG8mXCrSgYTgP8wvS50JEtxr6PNOorq
NDgx6T1k11wk0V1kzyVl7iqOQpclcgotE26Rv74RgGK4s5ZZRYifwEjD3czXPdgY1i66Q2wYRhKi
W3mo1vW2zT6wbLogzBIagXSRZKmmSgfUl0bIbFddH6RGzR1hpiSuaYU//qG7XAotJgy6oExITMF3
872TZdOzfhg1SlhthEq1ytAmJUxYQhqia9pGIdv2Ra5kga+Qa6C3xbMhWHPuNk9oBuKopb0VsxGS
TA/uToQhZJ4oIRYv4mA5WGqG/Sm2jfelI7xoijUYdjUzAj5XsvjhgCxGPAKPRbrUsp4B3dauWHtU
TyYj7hUqXxyMuIroNpUPlUBDYWfZEMC53Aj/+UZAvfmmY1iZWF3oBhh0g1TY9kVOdxz+vtjZUA+V
JBUtH7ZSDUWbYdIFa4bMDKSfivQ6H+sobRDznbGHEEMHy6QnUWs4WlD7EHETcqbDSyhFGgw1z4jA
zZ7lChlMgPy3+/t5IoaYofhWT4FqjJoWhEMROmGB327j8fC3fTlE806n8g18Cg6zI88Cd8wfZmDS
E/HiREvABad+iMbs3fZpcg5gmIpvIWGuGG1X//xdheMdN5ZLD/ClTzcE86WeijaUQGCrvO2gIpUv
dgnwJHioaZOPfSDUVSAlxBIDii6TF6efaQKwH5PJJNW0Hg9Tv3Foo06pOthJ9AU3OqIzISa/y9D2
EokHt82Cwstkv9tERgA8zSb6dotbYsYoRuWUqksA9kdwwrCj1sP7zSv7Yy3S4NCLkhOFm4mYK2mN
QD2Zj1NR3YTZlJoCMGgS8yMx6r1ZuCbmFLroKgm93WkuId9XLJV6c9+OYs4UNnxkP98MwLOllgQY
itkwbQNN3pils33htG4ijn4ShFsQa4OKyVB3FkgFssyAwMvNHf2IaGPzRzAD2O0Ks6757Jc3X3+Y
pPllfpOspnn2jzUu91/T5Xq+2v7KPf50RH+9h7SYTtJ2lcjH5Ku2DmXPwpxjC+Xu2xcJ86Kc0rXx
nzq8T1KwlVydjj/VI7j9ZnsO5Bnk/L/Wp9Kf8Us6TrPjo+kyP83X2ap4PM3HKWptzo5F8oPg13pj
2XrnL4E4nc9xaesogcYIGMR9sN2psv+Ju+diOSeWOWL12+70kU6ZHoIpMKYcCMZcT8tHSmMGxisR
6NER2oMjgJZDbAiq9JhcIdh/HoVi+DG1E9PuEqnAJRwIuFxW7iP9VCPAnS4WaaElSo9qRuyRgROw
N/ma9gGcAAxWxGBrUu32sYdECnApBwouHifpLVQ0tj7VCHA3376iOKSriSBbCLhQ5DeO5rAcVmtx
J/kBPLgoRHVT1WtGLmBMUEQoDvEZ6sFXAg2MxSLivP1eMhsJUtSx48KQ3hIos4RmQP29gDtfaDmm
RTUFZkVY/v6ubWqyI9AWo0GonQV5KplkpMqLukfXykcVJwlgvpZVSWsG7N+ytFhe54WOwlYxGxcl
jBgWsXPaZdxdLJyIkJvjTTCU21ayDY/nqHl1egSUkhjyEBSLsZZzfjsKCmVwPh+EFw8IwrToK1c9
AaVgg9X/G8eHIM86XRiWtP1pZAkMQX25SgstO2YwGwhbZLztNKgtsqTCAtE80aeACZ0ktoNUcCnT
c2i8ghWFnbPmlHIYhLyeykks5MWOqDiu9y0TlyxAEXSA4pt6dHbbwBOoPUPxpKgqYDkR+Lk9NEpa
E9Df/LHYfJ/vQ08HjKmeRbMx6qbgrsGqL697EnFxUIeDgz6orwJSVlXLJZ+0B6TjnTeeDQWdSdvw
hEYg/u/5A8bGpDoqZgOsgETbEiplVa3JSNu4Is62MwGbYbbNXrShuKs4Eei58L5SClPQn2EZQqoj
SIMkToDmNMd1ycAgRObQChMFpLpC/NK1MM8AOM+KIM5OIlDKYQTkf2J0PiYJaQjcwLADriiDrnqc
SODGHgWiLwIxV9mw29QSDQWd50MQ50opFRKYAfc4Xd5izqcGvFH07tq+53mq4tnAR1Rnd6XTO/3P
SrLB5vxGxYlAz456VNGaAP6lqKGdFXljCPkBm6mnRYcYO8qmMU2fH/aJwJ0TByHmBrKXez/ReHOO
4UEQ5/JoDJUJWP84f0iXKx2JNMTj0cvoowq+RJJU33gjaHngxbRYsodAPLyUAcGWi8FTEhOAPUH8
VZQ66PDKRKoFy27gdbPQBrixfSw5agx+bBrovSTjMW6zoCgzEZg2kRE4F/li8zTXMsETk5fDwPaD
YO9pNYPt3sjDcD/MduSnO6LkvpJsoIWmYkQw505tFakRyK+LOVb9abDQfHhgKIx0UOm+fRGLHHUu
IYZ+4u+yRX5SCjTYMFPw6QI3L4ERaCOAuUrQ2/T848ACUfISYoP7Xo+bag6TDBOcsd6Mwl1LNFS9
eT5d4OYpTYD7DPMeNTUv4np2sWHBCfiRTxjbjDpGrFkgcPeRiL+1WxwIxGK9lvQWyiNaNEaAu9R2
cEdoYYiba0KbmowZIgiqbifql4abfH6fbcUafHzzbCRgURaBaI70lsCa/XwTAH+TzLF4Uoxg1nN+
o9Qliv2Q3xfsoLXJdjAJjAROewrF6zTHRMIVUMN8kN4C1ByZCUC/zXJt81pdzOgLYW7vAiOyaoeu
jzkiYjpz09mqBRp4R/NsJFT5Ma08oQlQn6fzJerMr/XUOcH18jwHcxmrAX4kFyISn67IfVbzecld
3ZCt04HD6zbLhWDOneMsnRGQP85XOvoKAkx5i7EB2lKN/kLlA27uetoEiYifd5VKgbJETuFlzm75
84zAFYUdy3mqqTMIq92hp6gs5/Md7giVKy5ag/iZEed72QZbZgd4UdwZ8+wAtRkPwZOepgPRVWDb
mAhTZTxa0ZQgEBvCxTKD5s2NbXJCnoEXN8ulE9jMpxsC8wSj9L51uhd75rYCscguQiab7w9zkPJA
H7JPEtlibWAp0XCsWUbd4GZJDUEcqqQhbuZj+ZELx0qR4cJGeMx9i1xv32xE9BtiPcOZ/sSw6QY5
Q2gC4BcoTdKWv8ZtHmCEJ9rId/XlTT8M0bMoCDw0CMqneT+ZeEuN4UFxttquNkNlBMjz6f19kmlQ
ayDsYjcKEFZ42ujjdhxoNUG4FKjTvaLAl3Kg6DJG2QWlMQJbbJfR18MdimgYCsrKF37Tpv5im5UV
ushtU3R3Ig28pC8UjLpgrSA1AfLLdLnEaEQt6oxUpYc0NilA8bFc1vYc24M93ryXe0jCqzFlQJDl
ClAoiRGI5khhacATyekQdhV2hyoUGLsIIxhlFNau4ihAlcgJpFwQ7FIiMAJQLEzsdLv19Jp8xDKd
2EW8s7xvSY8HTmTkLjxATvQU4gz1ji/bPLpA26YyAd93yRz1Ono01kIcGxlnBcBQZFQZkcxFKU6N
eY/O7JqwA5L1PzUCvs1TVrenPX+NCHZ1e8ggotirxJBcpighQT23Bcu4PJRJPuJdQ7aB9pOaFcGb
qyZQExvyBCBiON98zyY6Ll70WTrYYhArGq+xNRAlY66LLt3yVavu+2SB+Rz46ffCDX8GVLy6PQQq
ahOegvePzbFypWXLnp49r+lgBLMLfq/sLyEGZsG2RimwDHdnKXhzSybvAKpMYAKOP+uZYC7U1Am9
EKX3tZrK/m+MixoJCz4b1VUoHlWJmoDK2dDSvzcD0xnmnGKZs464VThyMLwK4PJlQNsrGpENF1d3
09/9eVnL1Mm4VyHbZkIA5u5j7rP/J+FczUdsHrKS+NsxifLIqoMzrDDpQJTvOXXVB7Gy0DMjSkIi
xRV79V+Kw4NX00miY8rj/8Tpj79gvM8qL+47Pcu9b0Dsyw5iX2EDo7oyxi4frFKXFayXSDxCbRZE
ubjTs01kAsC/5lmmpe8cA+TEajYEhvcb2Jo3o4gXYrzrDn2Ccg+5eIwpA4owk9qhJCbgezVdFNPt
FalDhZGe89Gc5og9i9uXbM16IxdmUYT/k1W4p1A8wBwTCjKT4eHIjAAaYyC1BPxF95Iohd21kMsY
o94KowNt5GjZUMVVKdZAD5Xl0gVs7tONQHuVfP6Mkee67maA7jmwbZG53b4QgGoe3i7OdhuV08II
bRq/V33FUqg2y6YL3iyhCYB/QG30EstausaTyTDxv2JS+Ie8WKKDrKuEPex4+Fo2anaDuDpjSJIZ
xd2o5w3hhstPYy3QwMOHZ0OeRs4d4wlNeBqxDulhOtY0Fj5ESRDmGGCuNGtU+Njc7LiB5xO0+8nE
HzwMD4oz0mnSW+i+YahMAHnzx/Z60aLPGCiKbui60o+kKJ1R7AWOqDGQ9bkSaHCNn4KPBCvfUqeg
NALtf88Xt9gVogVuFOrCR6gzGfAGmsYEloG5WDGDmZM7fW/aFBhIthVsOOwKRgR3rqBEJYMZwGO7
x1zfbBMHiU4U6/PlJaIZHtMoQ1rEvfn3XqiB17eaFQGeC/qoiY2A/s9ihn0md2tdGU4nwt7eUGz5
ayo8vIcwQvILmz9q50JS+KZUQ8FX8+qCvpr6L4Vfbczvwt+vk1VylmF7w2PD1D/8160JhK1QhLRy
6PgcZ4nT38e4HrF/O8bYA1hh2F1UGvOCk+QPntytH6hDQIjTZLkSTc0YguIgUITMZyQyoDDxv6Tb
v+CIwOFhx5hRjoQ4ikmPj7K8WN1ud1TYmHLoR1GA6rUI9sTx0TJfb/+ERCqoPJwung9iVDvVQv6S
zx8nebb7bar/fZStF7/k02y1fHWMI+v46L78d0Lc0HMtDGeCj4GVFxbuMjE08/4m+VU4ZRD+f4W3
vz+s8+XKOY0ze34STIrz6ez+TXg7O1mvpyd39i92Pjl9+Po2nt59jGeh87oI7s6+vPh6GnyavVvd
zU5uP8Uf729//8fEn7yeLdNgHfx9Nbm9CIMXp/bti/N7/8qxi5MXL15/dd+urNnfixefzn5/HL/w
nZPb3/HH20/pw9xzTmYr7xTze3+JEbR/7X758ptrz/7PdP77T/dZ9j6YzU6jYnH6aRX9HC3D9+G9
dZ0/Widf769m0cNv95PHxYn7++yfq8x/O3mMlqdfMj8+eXGfX07i1ZtPxe9nD5/+9Z+Pn+Zv78P5
f+azWfzayp3o9MVt/K/XhT0LTvPi4ezWm/599a/51X0Rna6C2xN/Gp36y3e39mpy+sL/qVi/tR8+
nTy4wZkz+f1scn978uX+7p+xf13YX35yb72zMPz73Lq8s7+eZJ+sd+7D6e3s4eRL8Wl2OvH+93L5
4qfb+PeTfxXvbx8+L/8veV+2JDeObPlFvAYCBEG+zAOXiMhdKm0lvcBUkooguIEE96+/hynV7YzI
6IhRz8OYzZi1VZcqq9IJwOHuOH7c3f9Q4Z/b8q5nZdQE5nZa42zEVvGGfMtWJxmWMlXOkPi2WeOg
L9Khb++FskvCA/xaUnIVOTr4EKqmSXI9L8ksyffMW77OVHzhRcf2rGIJrwrUXvN3hOmoVveu6R+h
EGtUOOMbWlRR6ZVRFo5vPa3juf1ULioKc3qQ7I++TqaKHUgpd7X17AfdLwfoeCrdbEep+Ri2axTY
z8YZIz6GcT7Qva7vRFanQznfjqF9KJqJHIgcbq25d+vvq3eoqzEd3T7i/EnmwY2jxN4ULNGsipZw
TNtw55AsNZV5O3asjfPgaR2YF80TiVpvN5RuogsWNbXcS6aWmzWnD0J+GeY1iyhp/6BlGzXydhTz
3ey2kVuym4HWVezasIzkGmU2OJi87yOp7ivGbnF1pyhYPnmtdeM6D6c9z97Z8Zat83e+DN+Hpgwi
XZWfVGiSccpSZvMH/H+i5BDNbh4P4dpEyvM/GNzjiIliifK2K3Yemeqk8ByVLLP3wVO5jcjKPkox
7UXHPjSj81c+d/d8/KoFjzFRNtFyDKNxuFH1bWDX966gaWXDt1kJzZcmsdMUz+GMDafJbKJq7uOV
LmmXmbgMayfJRX//bNB+mdwjY/GtMQvm4Kn+p+34nz/+ryfzo37Xdz9+9A9fzfMct3/97PiP+C9/
/ebNVh794ZX1/sdgndjn45F+Jz/8LeONDheXjPdjg1kzgBjzV102/mXCn3/FLxOOaVAMfeq2fpTg
tXk+wvxfJhwAjYs5UEGIxvMBoGLEA79MuE//C9V9Ln6C4nu8EbamSL9MOPpWw73AuMN6gz0h0EDn
nx05OhV4sDMmnGNpLy04AZeK49dtxQhogc5CzKR6acHDsBirqm3mZHAIGZIqLIYpbRnU35opvFnW
TPcp6sb9OiGDCuIZRvJLYWnfxmWgaBHlDVdN5C+S33dzC6tmifVxnwqfO9E6iHaJCtrbh3ouYXfa
Sqx5tDqkemN9kQ+xnXOv/TgQzsRucdY6Vm2T3wyMDPQwB2oR91O/iDrVHc1uSwefuzMjn5r3WWbb
Pq3zmWZRN3d77hVsTqmQwfRF9yon8dh2w/pOinkuHpeQVzwqCUmbUmnv75aRpf9RTuvsPapmltWO
kVkXTwWZArLXTW0ianI/CkU/vWV9HfzR4NcM+LC1iys3aKZILmokMR+E10Yv9OnMobhIur06lG1O
MBqgudCcTTFeHgqltdtlJFjgyYxKdaDGdGqK8W4ZvXpXhZmKRmes03WdliQfex3Lxdr48kdsB//C
tT8rBigeAJvcrUWE2L7xhWsfHVKLsWZLMgi3vWmkWyZUenlqWmXSaSiz9LK8LVQ4kbcNycVMlYB6
uAwn8rxSd4hZujWZpoEigHKLqHGzOQ2YmpJnUf9f2CaGffn3geVzFd6Z/m0vLNP2C35ZJm+bbkVB
JyAwJWCD/I9hQtQZoNkP6k6fOfEvY8vwvwTyHwFgCSRCYDUQdv4TW4YAKBGNYoAGJt/5oI/8jmGC
DTpWCEzJhpcKAg/4B6gQaEpzrIBBX7rjUFAnnmje04+VVTyas9H5WOo2lFFVOEVUSbhNmv3ldFl2
4FVz32ZtPPUsi4Y5Z7FPQxPxLHvsl7K+1+H0XXZZGPdVfj8Net+FbuThVz5YMNnqOHAms3e8YlL3
Q+a5iR+2zWEYsFOxky/jiPtWDbeZUk3M+lE+YURU+1iTpYq9NffGZKjdNqZlJqNmDb96Xf9+qKbD
HMqkW/LbMlx3+RpkUTm9G33vhtf1g14k3Q1DmEWO6h4NAqs3w7AFbYgrbduSRA6Fv588hyakVF3c
Yu54nPufBM2jnuq0VTpSg5cu+mPQ65sWAcPg23hdioiMVTT3U1zx4E2VLVG79BFBwB0Gc8IXc9Ak
++zQP9uJp4vbJ9p7PzpfAstSa5zIbfl7d1JR3ptkDfOkrpcmKim729pPRDSs935bINzXH326HMbK
/Ujr5an385itKs3bOZ6tShpFY191+3whh9yvnoaqSwSRn1vhfQm1ySOv9ZIR0abU7ls9/Y2hijuV
BTESbLe9B0tAeHtQJNitGta4UHuuutuVL20yhnXaD1UZQSfufAbD6FTlF9rZ6imjFWIbeDp/R+ra
jxVzvi5q+GPg6p3yihi6NEQwodNDscj1zaJ7d+cs/FEs2UfZmb6KidGp66oddYauT3J/UV9MqxHm
ektSrcVjNZL7Fl+czSQSeRCNuWIm8oNRJZOkddzRifJogsO5nTusYgiMSYecHLxq/VKTqo1noX8w
udC0GIsh0qPD72tetcNe+M1j63Yf29H5qpphjmwePOZFoOJpKL7RbunjTvccnneiKRqByDoJpP91
cr2db+sHUc1e5I23qilSVfoHMwW7fi33TleLuMebKeVyOdRMtanx1RAFpM3vScVNbDm8NGHfJ1mm
o4/lzK3KoxwXIOkmk8W6y9eINswe8taQSHH5V09oFSvfN5EM+Xu6LibqcyhALyJ3Cr9mE37jSFO5
luSm5RpHtf0LIekj43VJVTc7t7Fe4o6hSuHwsiYy9bi+rTvix8bl0GBRjIexqcmboKfqYfUUTcJW
8jsnM0sy+e59Q2YahV751uUsUWWTp6TEZ2AX47YvqgOzfdSqz81o2ygc3tvGRFa+bxwbWUT1dG0f
Hf4uW9yYzTSe5jaLKjPGTIkfpZgT1waPZWE/eWzAM4zqz2L1PoVeIWBxCB4t4qnMxoPK1IdJ9ndy
JO+71T7QqqNxT4KninhNxOqlhhWab7V6aogbdWVzEL6uo2UKvg8mf6rG7rGpy4N0x13L9J8+Y8k8
uTuxNt+NaNK2CKN29Fe8pd0/c3TXTDVC/NV4daIc3z42VQB96uQcT6EVqdbuTeMXQ8xaV0WmavZV
ODlxb5tIah4T2z9Q6r7hnbMvpiXmooP6sXSwZRhBs7ABlc6iORdRWOXR4uu7TkmWDM2Kq2y76XFa
a+Uk9Up13kWM9/pK6HMSjsLoox0smj4jBkCmQwQngAI1rZNXrMoSmXVBVJvpLufvreeP0ULljZbf
X3jHM5HWax9Dt8bD4JtjkhuknfgYp4NucCGd2AvKxFnlQQbF7VBMXy+L2cY4vAxunpeFin3AMUjV
Asg5ibJVOBcoThMOlIvcydrdV47eGw4PFQZvOlI2kSdNNFL7qcpFsW8Ra96KInwY6yolunq4/Dlg
I7z6GrTlRK8nvnnYU89q1AjllBvE0v8ZVm3k+N80IuCiOQQz/JOpfx7q/wvx1refA8f/+JFhNPw/
abUtWsI1eLGprxC8f1ir/wL+nv+Dn4EVRepma20abhA+KvwDHPevJx/5rzCgyOuAXQtdeA6f/nny
bUOoQgwl2LiBUMotHvonskJuFyNlgQNyvNAQEQW/E1kdnz6SSfgA4QOnxC8D0uxuP38R2A8lU3U4
hV7smHlJezOIt2UhbOKplR48fwi8SMFymshbB+fNi026et9+ykbVrBtQPGpQHHD6sKmyNrSF4bHo
AjeqqGce8tHmSWDc+vY/EcVxDAF2Ezt6vExCPeXStQY8MnltUhXzGsN3tYkzOtMVo3V8u3+uKiQh
ep4KNGBCQH0sygXK0jGLVbm58m6ngS8JQpvl8fKCzp0bInIPryAgvuL01g5VlmlpGh6b1Q8PPVvk
blyIuR2Gur2RNBibaLYdS+tBz+6VFR6b5V8rRCd+5J+31+D2IDjSmZb6pdYtj1unt3U0eF19U8Fs
7caKOXEz5SKWUzBceYIeW+dfUnF6GzhCAXecaEtYTmbqfEjN+3KJM7LMcTvk9cF0hb25vLnbEf3r
9fksCog5xvsx38X93B5JLxcY9G6+uJXvxS1dVBX5la/2ei3at35XzIlH8zFRQSnTMOjmB2kQJ1+W
f0aFoDibQaBYLt/6uryUX+dKu0GJwx3nTt/RJuz9GIfZ8ytyjl/1P9cJxGdru44yDu/U4Y1kmMNM
IxRga7nemJ6RyAl8e29q1SVdo4LD5XWdOUI4V5/gEgL5wuTM43UFzlzIQQsvLgCFHfxsgiNf/OUD
79drocNZUXh5InhAbxxw9I5FIQtAmAkqHs9T+63sjNhnQdm/VbygV27DOWX5WUiOknK04TrRSznq
0HY8xyYugUkF04By/SpzH/BUtO+rmcxBPHGjPpJCuvftSKrk8q6euY4YboQygW02NTotn2iLcGpX
O1TxWBnqvA/lkMdCANDuVoRPgMIZsBpRkyvX8YwBgoq6vkCBrgtHdGIEmnkxM55XPG5y14/arFFx
FTC+y+bJuS2MM+yHLuQ7M+Td35fXe+5oMYwPNsAFWooA8fhoF0+3A+0DpHiG4lPpDny/lgVPTBH4
/8kaQzTB3HodoxvAib66toENdaWHDE7YJH3bjjdjvyx/Gzv6D9Ww5G/GDYSMcuN519zImVXC+mAc
4YbGonX6iVrluaczYrgX10qXB0tznVg3LNLcbdSVa+luv+vE3jFMX/C54BuJ+dTeWeSnC5QoeDHC
bIVnVTlEgusg5QizI7KU96XM6X6yrf+OVQ1JXS2+O0Q1V8zuCdL5bI/AWYNHC5E1BbftJDAGDDWO
q8J3KDZDnaX6MIo6THOVZdFqgIBoxYGvhPqLnqp25wzkx2XVOmMQEaPhQ7a0O2z/digvoqF+qNeM
KM+Lbd23yezw4o4Vg9r53lzvCtapKwp27pCBtAMi2yLEV3i7qddw9PgEBWvmdkdywwBzZHmaESe4
YiXOmCkAqbiuoJFsEd/J0tbR6QiXlReXssziRowBjTx3md7509DdyIr7h1aM5ocwU/nUjcDHL2/t
maVikLLw4E5RBorZDsdb63t5rdyyxK3NjATQw3nEV7+75aHSv7/UYIMKt4QJg96eGAhj+rEmjvJi
vPHI0+KxPBFyNJGelN2VmUdjypEZLLw+iEwB/OPySjfLd3KbXor3T6yG6VYnaxaHwWVvKpuRYtfa
pbmyyGNVfQ7VfZwkYiEm8Cd+elf8BdmAhZm0Lt0cIEQFIFBkLGlCIlNZ+MXd5VUdn98veahUgYcR
cDfkRB5zXDebXHi4YCi6PS2n7FCovIpLoa+5lmNVfRYVINuBF/KW8UCb0mNVITSTRIuhT4mxJNK0
yHbrSr8WxpM7OxL3zgtNk/jDgNwpYuwr1vDYnf6SDscGAoOPV9b28ntpA5zBJTYvvT6V3O1hiRaG
lJVvb5GV6tK8nNy045a9uby754RuL0RoLbCO576sL4W6Q+Ys1NVdOrm6uinrqUyJ9XQakrX4WwS6
eCvWYbpypMcu/Hml4VZ4BmIhBW98a0r1UqjUpQ6KwnSp03Ik8ZG7O+Rm8WPSrgKQsmjmKMzosMtW
w65s8hntDbeiN9dD0ARWyvZpLwztIMHRqeaxSysQPIBGOtl9b8IwJqNwU9qu5IprObdU9MPdYkEs
GC3rj+UJ1WtN6dSlLhlMPOeZuBV8amMz+/592ZStjnvmdH+YAvSVy0d7dqkYLoi3GmJRd3v+v1xq
qZxKSIWjXcSk70Td8kj1/fxxwEekepmvbe3GyHthf34eKxKFMG5hyGHwT8wfGalf15nXpcawcFdX
Pt8A3tWNMr6aD43w2yA2VBBkXr1Q/VB1EL7REt6cSbak7jiJ8sppnwQYPz8JkAgghgBOFYDH8R4U
zlzm62q7VFTTB9yvYBdmABkyzfu4D5E3njvq3+uMsTQg3QxLPbFd4KnhitE8Y8RCpKqQQIJv2ALX
4++gzBFrV3Gb1lwsb/J6YvE86q9SW/F0+dSPncDPFXPkSTcSPtrX0JNTd8KaqGlEtrzKRPjgTbTZ
j9L0f16Wck63OMYzYLYpuOAYfXi8HhdOTi1+06dh51YJzcNyV5LF/UAGf0hmUuvfi0p/LQvthFH0
7wXowLHp3ot720vVipwg1T53Zb0bVjLfgv823UxMq/3vr81HXOT7QUC37sbHolqW1YsePJuWZYsU
BRH1Ya37JfKyIUyypW93l+Wd0w0fYBtBJwqfhMGJSUJdUTU1zLdp243TbhC8Pxg/NLGk4FZdFnXO
GiHgQ/UYmHz464nh9WYC4ESpPu0bnyaWr/X7xgbFU+llIK8hVI+1WyKv38+yuBKGPQN6/4pOfp6g
j8AIT378L9gGzb48wdUgm7v4uU2Dyg9ubLh66ZzTIV7E2CPL5Qzv88XKb0uu7EGVa0gOfZYXO6dv
hAJBr5RPvSI2ruZMBHd+SSug1Y6SN57bd7FfiiW44qXORAN4f6EBEFqWY1oBOTHdklrZ0nCw6VQX
7gMylvczI+6bsK7V05zNwxPJHfY1t0u9Y/UcXjNdr60pxl0A68JoSTTMhy4e71fJ9QIMU8J0qcKJ
SjVIPx1bDYZi7jS+G6vVgnPiSBt+NZ3jJ3YYehsFng72YVl3HzQHV+uy+py8k7YzhPPEk3uL5hEu
PJvbF7fQM6Yde1GYVAayB8FyCCKlRX9LpMx3NO+caMqnKosLWgZvzerJN8rJ8s+Xv+K1Em8eHH2H
N0oKQoiTMHf0DJvCxgLy4KKNOXJT8dYicU/t4Ny2TRMc1tJmkbt09ZWbenb9eCwF2whvQKynCZQV
SIrwBgeiQ4HEJrcr2JQTYfvWZOZv4az+jfWn7A7ZdjBmgAZ7H/LBna4YqNcGYxufAfPOUN0NsuKJ
8VVCumuDXHjKHCMSr6QuLqyrn8TSLDeX9/q8KFhSEHyxh6dKiMvcNL2EqGL1+r86p+OptGj6EuFS
+lfu27lz9YElYToAR2OJrV7wpYGYioIzzUaTYhijRapRTnWJRK4vokUG67e1WkXUtrMAvaoNu2v2
6fVtB6pDKAxxiH7WiAyPpc+6sksRglTUFYreSR8ks5xkJJasqqHP0jngHescisBRd17t/uQp/iRe
v/lpBl9ymF/7U9Ds8OQA4vLsU0/iAy15K3pamlQPQf2YmXFCkKR8erdy0hzcsvj94BDlmkjjIjAU
yE6cPlXHZezRdNSpUu13GdLpzhiXduZu3It5vcszd26uOIBNK4/tPySiJhn9XJDqRBLyeIMlM2LK
ZVilI+ClZIDfflh0JQDUWXmnDSDgMSyK/+DGgiAEbwdi4cZ+PPE6Y2N0QMeiSUXfyz0refEwM5vt
Zh52bx3Q5m7bcAQjd8pGm+imLx79Xk3ff/sWweGBw4aun0gknKI7NqB1aLO+STtvdP9a3LHaMzFX
O8q77sNlUWcUCW4aOSCk1wAePqeAX1jolbibmnZtCk5H9sOCJHNbSzpHrCddwq1ef58liPQibBFe
NxvKA5rU8bnakjZgq9dtChR45InT9rICH6R4L7kjF1C8vfFLC1tq0hwo0N5yX/YJy6Qo08tLP2Or
2IYzYVwzoEvwVo8/BD8ZnZLnbQrbHc5gFHfIgs1gUDHZAl28LOzsPoccWiU2npk48c5rwMa2GcY2
LZaePwxVxd6s/sQP+Ia/CjqHV3zedjlOLg+KtJAxCRkurL9Rg1/axlmsMh8brK2p3eUwjVwmJQjX
by8v6owFBqYDGdu7HPj2yaI0GN05Xzh4QmHH4qVnxa0scjC5BAKymE34WaTnoTT7NVD6P9BcBMAw
Dkg9bW3bjpdYM79TfBaIuJm095XJx3hUIygltTe7e181q//7FgkBxJbGBNAO5T1dbj+KpmMSyJKo
hsj0dRsHSkyfSyO/EzvmWQSeH/19LcWtDJH4BdiMXt0nfqYcyUqqZeM+iXy+qYoweOxBZ/nDeDz4
8/JxntFRKCZq81GsjTzCKVLHjHWNUwhEkKwuYtMWLko6KufOzYMqyvymvhIsnHGhHvrNo5x0qwhC
W73jE8RZCR0EpU2pVibWHu4EnqOLiHOm/KT3m+m+c7sGPqaXc7oui7gCZp3/gADvGuCF0KNtQ14Y
Pz6ismTm+IBhlfWXTpbDPW3xkglQXXRvQi+P+Azq41CL5k8wuT/9/najKyzQD2RQEaOcSNdDqck0
WJsiuFijXgYtWOgGOelxBPUKtr7aXxb4GnDZkpoYyrKxGLbSrG0/XqxXVIDYOC/DJFgLsdU86Tib
Zzchzvy+1jW7GdUwx8vqONHsVPrjMjh5rGeUgbROMP4u8ICPQUJXAKJF41R0pDn+GFJM7RB6fZjk
7dQ/dLPmyRJIb3d5za8MIaTgoQgzyBCu4dV8LEWGRb0Ukx8kTJTrTvcatUhjdy0x9ermgD8MF4pE
KbIGoP2eSGmwRrpmlCZNP6FchczfukqKvdvxKWoUyw6XF/XKc1HMKAaOAj8C1g164h0vymQC5s0n
qEsLs/rzhNvxIVisiKc2v5ZZPCMKwd42AhuBNgFP5FhUOFc9cLeFJq3M1iUyTj70EdNZ3cdz4y36
irV7vZE4JjSEQDCCnhDhKX2fd0GAF6HHwD32/3IqOaZ8WsyuGwUyINXkXNnIVwYAkrb6RISYAFJg
hY5X5xZLxlYxU6RdlEryGsxorev+iUx8fCCNtbdg/lQqkVath7HrHO/aldwkHDnqba04Ro4RtWAh
b8T0oytpGsNzb6DJCCNr48yV/hILOXuf1BgMOq68jn3y9OohFVa1YwE2kF4QE89upSJWoITkipPb
nNirD8KLCpM+QAIDBnn8QZNp18ItUUMXWMf7Ehiqo67P2jc0K/9YHIvKFING22p2+RWs6czRIxJF
g8AQE/+2Sa7HgivrWweZa5KAEbvcTiXzk5Zk/Z32mbPTq/Wv2J/XWC/M/jbqBIlUsMuQVzgWGA4r
G+bBXxOAaYBNOhd0mbhaO4VcUTlYcH+5wetylhMdkwWJHqAlYOPUicNW/+tIKDC+377X+CJQQVBe
RdES5eReL+5AqxpWOqHLom+aVpjYkCVMccv7K6JeQxMbnwau/p9inZNz/r9RrHN6Av/HxTpnrjvw
ROTsGYrGtlD8+MRzW065X3CSME/1YA6o9sF1WufWBrXzw7WMtannhO1bEEXmKV4R3npXtv2MkoO1
sIU8wKUB0p0AqlrmwFRXKDmAseKWkp5Gs7Trh3qm64+pCZv8yq06t2S8OABRAI5xUfZ8vOQM/LdQ
wwQiXV8F+o8iY+qWVU7BY8fnbRcjGxS0Ud1URR7Z1XXf5MBYv1xW6zPfgCcIvAjas6LMZuux+9LG
Kc1BFQgUSZxg1TtSrv0aLV3p740/GB5J8LnflYbKfUvHNUYx7n/gL18WaZ1uwv9Gkda/BWbOxFjo
jQE8CMQx2BeMpT5eLOpyyiI0gZfMQ92hOtysLJ1QrHYfqE5GmS7EZ1uzLgmUExyKMixR6Ou4/HHp
RJdMvFe/x5oG4ga3hukSoCKiQz0ioOPvWYD0uSNyeQn3MvOQ5f58QGTbRcO4lrd1bU08qG7cA6X+
Va/2b7fidegFcAq4Lxwc0mneKexYMMTWqN7lyWy9/CBKPt46uJZXCLOvbxTCoI18vGkXxyiN4/Xl
C3LcJvd4gqtF3wVZi4LsVnmorkaZTlGg4u/KFX4dEUEcQld3I99wepqhdZQF55llfjKuRZXUcl5T
hgrpCCdtdpcvzllRSJkB6xM+RbR3vLapHAInKGs/gUN242AIcG+sEnEwi2t1jGe3EREIjBIY9ogt
j0WtWZc7rpI8aQp2Pw862+WsZOkYyDE2uc6vxHmvowxsIge7Bs8uf0MPjsUR6kyr7+KVR5fWvAcr
uNyhtsLEPbX6D7M6KqpcJveNX+srBvHsQlE/APcHiBq0wGPJqzeWNRsn7GnudvFoWAHmpSIPaCVR
HpA5uZaXOStvG0TOPEwxfpVVR82tXDJAYUmIJCeqaKbqfZhxvO9KWd/4uem+X9aZ18YW2Np22UHt
QdWGd2JsdZXlpVtA3uRjA2nG8kgtvLuf1srbZWHhR85gfDSWCIubHgmHKyp7brlbZyhM9wQ6jZEI
x9vbz6ZiRYntpWYJD1JytgevKQMuH3q365xdS5Rvx3UcrqKTIPEDNPHYWFunSQCzTIWXjZ2fFFJ3
D+gKQN451meIH3uZoB5A7DL097hiAs4KxZPOBzKI3Pwp7sVWUFV50PgJaJfebZixJlYa1c4mWORh
ccZ2P5meXtnZcwcr8LzE2x2vP7TSPt5Zd9YsbNHiI7GBbLp4cPNuZ0FO8SJXjf7fBcmqMSZuXoAl
k9ck8jqh3l/WrXOHCxYg0FIw9DbWxvEn9GqZ1l5RnhDZ89tmZigudR2ZGGftk2Hor72OzskDHoWX
GdwI8PATKxHOQVlWgBgTh7LlG6m0uwPls/nsgl7PIls0xV+XF3jG4AL+AmKwYQU+KGTHCyxKYppq
QDHbZF0Gx7jkO44a9TQTw7fLks4sDZABA+QO+AeO5MTeahT6lW6zisSAa61t/bVZeZ7mua5i3frX
8vhnpIF4Ddo1ohKwt9yTsLMpSmdecyLQDGErMmaAJcTA3KQt5i6xvRqvBB2v5cECoU4GZP0NOwhP
5HWtVJXv5Fk6L265E3DQ8aQdJ660RkcPOY5XgoBnUuixGUA1HLglSL0DSkQP4+ODM+UYrIygur+r
F/pt9vLgW7Da6m01jeQRTUi8L1VpxjdK6ewmN0Nb7KUI1Y5U+XSPbARBrqG2KFCVwScEsHjzXj7t
7TRPPw81Eh6KpxCM4ySOPy9kDpLjtZKJT1HgiptpYrqU081lKed2HTfFg+2HI0fMfyzFNuOMgoxF
ojHO1OyNRUcKUYn3lQjtTe/0VzT4tRFEVg4OBnX46PWBTMqxNIb0HyJHK5NitiMKyJ0wDmXDIpLV
805xUaWo2LpGJn19QQELIW7AKcPB4fYcC/WYtlr5a4beHiWJ3bVSsS4yb4cw41rG5sz6PETNCFFA
idvAtmNRzRiuYJFaNLIo1XzbZ0JEnt826VqaIiom0t6tTXjNs5xZH3rouzA/qJDYWMHHQvWsZiTe
/Bx8Ow6WC6mGOJvE8K7q+1+tbv5teH5GWzjSi6hcxV6CLnIiKlhcS/VKFRC2oS8jI/22jnxUDKCT
Efz6zg/zvy/r57lbyuGmIQzPQfzNyTXA88+fpqnOU1HPzQ/jj93TNK1DGY+cO3tSMQNv7S0qngPa
fSND3aQWJdZoydQs4Cz08Dfh5A0flmxSDy3oNlei0uew8+SecqAioNTiqhJgnsfb35Qlk9nsqHQe
F1S3di7Lb3NqnCedc6JjO5UmyueKvlknah5lN+UP1qvzfdta+tCyZnkKdYiGSQ4YqjPppI103Q1P
1FH1Z8odRiOEDshpts58xcI8m/CTT98yYSiL2BBvTGM4/nTjgeRTyV6lA6nfNYaUN25bqK1gSsW1
ACNIVbbfF4Oh0SSKfu/As6JMYUC1eE2zFNwRc2U3XykYDB6qCpEYREYdfz2JRDfKWD2p1Yv1JNRN
VhcWBekeoMQitOwPTlC7e1m/zgnEnYEXQBZrQ3iOt0D2deMMs+PFwOO9A1WW3ZqBzoko6+bGjKrY
X5b36rKi6g1iwNYFiubD6B7LE+06eFyioMrLp2nXonAFNAXwEtYJ3SouizqzNITTkILCBMzX3vpT
v4RQEPk6euS1F49Ty7vIAi76G124yndh5UxJ3YT2isAza0M9Ox4Q22RDePD/5uw8luQ2mi38RIiA
N1sA3T2coacoUtogZOE9Cu7p71dc3J9AIxoxipC0UZDZharKSnPOyZ33U8jD+rJpzWBWhHuBplWE
Bl3rwDSF+Px4bXeBrZydCLcPVKjsju8bucaQdVSiIFyoZQewYiWN1paqQBDNWf3JnfqwKJf6c6Ir
Y+jG5Rm4/L4OjH1HIk2I5x1aRbtjkyhRC2oog/ABpSe0dBG/eOvQXdEJ6D83ioI+E3cn6q+pNmm/
eP20vMudpn2K82gKHn8KaWpzieVPAdADoZKKBn3t7TY3ICA0J4b7EuteGbSN5oRVX/Wvv5hECRwl
l4GE9B53Xk5tk1GPnNoMQPOPV+GhGqWAW/TdZvTCvDbOcsLDVZGk6ZIrKhPh7aoW6CGoWQkzMGgn
vJmquHor2rE4+XZ377X8dmQLEuCGF9zHnNpEx62YejPAz0Z/uyUQqKkaKgoztEyUALy8+XEBbnTC
bz66mZLDI1V/4KjL0eg/38yMsE8zFweBG22wv/cI782+ZTfqdTVbLbsMRndWFTq2yF2hqkcpe4+x
63SUNTQH2k47rrQXc4gQSzLBajRWQOpZNJx82PvtY24ptRJwMhRMQD5sV1jqTr7qFfZ0oSs36HbD
G5qN1vXx0b/fPqzQYQSrwpA9Z8+lMb0oTihOw4Va4/yD3rnZxei85b1Ne7MKKq91/q3V3jrBEN5/
S6It1MtNbgLux96tjfSHOy24CiZkwicRddmTqU7uJXUj9cVyi/lklfICby849kxKM8w34LG2dk8G
bffSa3oP3PRgVhfTmas3wtOdi6fNREURxdLacnu/Ls0zWtuBm8M0tBJX7iRYvZ1vWWJTmYBSG4Gl
51EYD5ODKh7iOl3vlOECLNmPtbG7lmKe0M/U56tiK8Zn1QK9+3in758WQ+VOEONC/SC83rmDYQTs
amc4OUUb80vUtkmgaoPzbFvLWTh9tL0cK+rxRHTIN+xM9Wk8KXqEaEQsBit0GmMOOm1RnlAWHH2t
H86Qtof2LL6tpBvLjHR7VfrC0CbwohwnDtYlVko+oLCLt4JdhR/bLyd579GnBDnCxURUERmA3Z4K
e7LJE5BwyF1V+JqaFeGSuETwGjJbj3ftyAtI1jY1b3iggB22S0t7JbeNClOdE4uLRzAXGpV7BrE6
+oAAF6gcEsZSFpYL/gmhEk9LnERtZwUTDF8ESwsbodElCroo+9MZHe3EtR05HRBIAKwAkPER5c/5
ydw6lEmmTOxXP2farcgrJVDUrn+unSq+jFrsXeZCO2MNHhnlnWLIiWSL0JPbGtWahc6vg/Jvai4I
d7W6Kd7pUNz+xGlY75TRrlCMy9X5++MNlBu0dz2QhQkseCVhbMuf9dNakXBZvBzoV7CkSxIWyGIG
pWjTm6Z43i+ktw1pS+WFit1Mnx5bPtpUSrOENbyRDoveWjbmvqpt1L4Ct2jaa28OrZ+mdXrzYkRp
RW+M4WN7P4j1+6XS5UW6QU5qBbeyNVgVlprbasw17D304PS4smFJxsL9e0J4rA31skDxrFUiuwxt
I7ZUfynT6r06j/V3Laqy2W9JZ6YA39FnFHkbh/QpHfrJn0U9jr6XFCjTugDyvvWprf1bUGMegqrV
y/4JjH/ew0ys0ORatHalz6zY+Wc31UxEiqIK2IaVraLym3VsTiAN95G0BBpRLSUZ4XDtEWVDndCz
XmGFtzPMoCS3bd/wiuEiVXBRKBVVsHg2Yn9U5/xiQGbu5LtL97b77kD5qNCg0MOd2t9ez+i9xopc
A60XNf1tMcyBPo7dqX9NhdbHgcg68WXQAKP6ppVXnV+mhv5Lqy12769Dan6vXTOmNZ50rXXLBxF9
tFLRRr5OORtEcle0a5A3TvMmLq129GP6LVCPknI6i0UO3CpyNYCdfsgakBRsz0+2rCWifcR0jmKi
qOYtxZdpVmKfBHw5catHpizaxMARaPQBuNmaMgrRNBrXktMD5pL9oz+j9SsvRjGcFGUP/I6kBv2/
qd1jWJmNo5kpq7Isob2MelN8X2VS5JP/JYUPnHV+mq16vT4+FYdmLZQ36dDgZI3dxzTNGCGVlBUW
dN0Kv2usboE3KerUVxvRfPe8VLlEZuee2D34srRMqW5RbSLS2LefE7ev5oTfE6idUT7lgKGB7Lrt
20hX/3q8wkNL6GWRxuC58TjbPcypRnmIV5oc8LkEDTw7V89sO91H3Nf79tjWwTPMq/g/W7sIY67q
sYoFYXLSF+qXERWc3xvZjH5s5XBFEqbvUgKFPrk7laZau1OhN2h6aHELhLv1Potar57TOjrjSB2Z
0tgkhksA/wIJt/142Tyn3GYqG0KLhw9x2U0XM+0hSxXV348XdXAQCSloftC2I0PcA07H0pknlPfJ
YxZ07ydELK6KO1HLbcb4lmet9nmZS+u3x0aP9gtMmzwXNLJIf7fLS13hOfXIfhVLyVFMRzeEePwf
QmqKQiRPkuHFnu32i2qpsJeWpfVdp/8Wd9U/TaU7n5E7/Q9HnaUQn6A6RUFrt1uGMwJMHWcjqJMx
fVdbLS+JHsfora6R8ubxpzs6GUTSnszPqFHvy3mNlIooPJjPiT4NoaUCtxsENcx6Wc4ovEe7RByN
nguy4uRbu2UlizZZ7YRr1Ppsvq51nNycITpDOB4dQMnYhWfNV+LMb89CU1nuZCOFEThD9+cyi/ZC
kWK9mhNaMUBkbF+zx+bp8Uc8XJmshxK3y7RztzJb8RazcQXlCcqjbyvRk21FhROp4WM7x2v7nx25
mT9Fl/LVgbSOHWOCo6VpFtq3ZiuA/SAgvK5e8Vw0pndSOTw6IVD/gK2AGUajYWcUWktsF9WK0R6q
qR9FffotH5P6e1zm7Rmj/OhLkppQ57GYZE22tV1hpuV9JlSOfpKVVlhYVRdUsaqfZHTHVjglktpy
Lx+9uGM56XZPcacch2evzcDp6/kcvH63JLFMqndSsrrrbWlZVaJObQSgl9K3aM4UwVCkXVgt6Ocq
kfsyedG/j03eL4wqi05dB+Aj0kl77kGmDXqjTRz+giwh9KzG/qyNhvvLYyv3SY6s5WhA8GU7GLbr
dpP6ctSTBIItFBKnuCWNbT6Nad99qtqoCWLE6H1aljZ4x0xc/oNl9DEpJeOtYIxtLaMV0Uzgydk4
tyo/GoqRfgPNLF7qoe3etGPtfuBSzO/qaRlPWj/3t4BKkqw8Sm0UqFjyy/909ahu9kXC7YOANcms
xnJ9xOO0p7JIxYk3kWd8G+BLU4A44Qf9KJptTWlpbCPYI03VdofideoFDC7Iwzkb/lqU6AwldmQO
f+nB0WOuGNdha26wMnqhK/c7HwVcK8B4oZ3kia9B9P+ai1I5qeUenVHpSiQhkkhkj31PNSSCppj8
xYl7zfeM0gsrJdJP3rV7V2nRAqWHjSeRVLLdfmUdOnhwD8GXeH36nvx3uikTg2jUdRqCNG3dEOJc
FT4+ngdLkxECWb6c6oHV7acEPOkNMLHZOSWeXgq9SC7eiJt5bOXgKJJ2Mg2MY4KNfSRsto5dDgVW
RLkwA8GpEGM37f4DWl/5q7MZIh1ZP+HPUkrdN98mqlCjXXLT9UyNgOTPme8m7hp6a1MHmlmJYLZQ
5368voMDadOcl40qjshdx69qUcxvKl65xBS/aXnsPtPPqr4pyqT4blTmJydFbsr2ukmiLPgK2lM0
NffYXccq6dKuCzJg7jJ9NLNpvsA2doLCJJsu2oYKRamg1x4n5WemmpzpNd7vJrQIAgeVBg0iNNYu
XimSsVC9xUGVsYyn3107Uls09UV5WeslFief9tCYLF2woTa8611iUzLTRBVrBRW4RbarTRfzbbcu
9o00Vbs93sV77gMKNGjpS+48tVP0GbaXoVIcvajFUobJVIzQfsYZCXa9uHiZWF7iYc7fWjMSSHNi
wQhW5rfm6HYfH/+G+/uIXVpV8plCO2aPNAA7o9jGihYOMrzzGzXVmkucrsn1P1iRjy0hJ7GfKT/6
T08D6ThntHDLcNLF8JQS5wKloAT42Mr9rZCRCiQaWeNjVfrWijF0s5JX1NKMnlq3ka7jG30Y4+fU
nhhRptVDf7KBRx8PH8bwNqhC95jv2OzRSAY/EK6t0X0eGGX2bmzc/tWPHSsCBAJgRQ6q21ezysxB
2nZNKlByufmUzHD/i7WekTqbS3/Q4jN79+/C1t7utVtqGspwUqrQWZR3BSiob2iyLk+pVWcQNt3f
By/xTi7d3c5BKKbxJWFzFO0A6213To0q0ZQxQq+z3pn+mAkvmEynezIl3lxL6zOw/t0lxx5EAMpQ
TLKQOf/WnpNUaz9kIydFSdJr0jV0fQzwDPzK4eTB+9Hb2ThPaYtBMT8OCczpXSjIUKepRsO3DPtu
XLzAnOb4O2dp/uCsYkS5Li0rOm5LESyl8C4tY0z+UNNML/0uV7O3w5roX1fdQFJ0yVDDzQtGbHTz
CKjYrMo/kPvg95dl/Y20vn/S7G75RCF7RLHNaGdfqbuTRuXhl8Nn0X3hhaVTuv1yVYPC88x1CtNy
tt9OqiMu1rgMV5cJeyeH4u4cyg+HGbAYUmB0D0IQs2PME8l3WNjL79bkVn9MUbncKsZTgZVv+2wM
zCI9E747siohYUDR+PeO/ld5CTGlMZdhrWjLxVvnBtYDs7gipHKu5aCogPN17fLYcx19Vcol0I8h
CQPx23muNc9E1NpKQTqHDlmX6UvYo71JobA6g28fmqLbA7gMKUESvO0GTmu/ODHogHAAAuZbidUG
eTpFYUL9+7X+mA1EUA9td/ABsvS0NZW48WROrlmEw1S6N0bEJOFoDeNFyZPkanhl9Ovjr3j/nkqD
gBVNiAcIQuyhF8pMsU0HtxJqc5x1vmbW3hV4c/EsOqV+O8Vr/6LMWY8cb17/nXqdfnHUrD55UQ8O
EFbAfcBYo/2wV27xSuCCdeXmIUoMTtilRh0yJo1BSlO6vPcir0Ue3axOjB7sKq6TmJC6Og/fHtrS
lwMzxVwzD5EwTC8RGkS/rJrT04ABJfH4Kx+aokKF3jCsDuKy7a62FdnlMmEq7tT41vdFfB1dXbzv
ra54vbMBriNFRSXJ6a5DzyiT0TQqBVNj6zFbcnWvCkpKQV11Z/WOuxCX6Edq2QHmRdeZFG67qrjM
JEYpylGAIdtS49y6NciUBwzX9P6yrXamDYtyaifhCqhJnaVFRx8VOLbU6CKVoDKxNd8SEdlqFBdh
h+avPwoF4dZG1QOtYYDn4/07eGvBlYJ6kC0CnMDOg69OlrSlJYpwNUYV3ljXfCkiJKrqqKuetNIo
bo/tHd0HSqdEfza4Fmov26UZgiqJnc9FmMd681w6FmIwjV5dEfyhjaaVpZ8lWXvieuQido8uWuD/
M7p7dNOlXMcOEU3GshpjSRpYLF+gc9u3usqdN7lhJFcG6mrMfDD1/LfHCz60TT0L4AXoaXCS2wW7
2rwMo76SrsyD8bJW6uATGcrxQUYSdJX4I2fc77OY7TPU3tEhonYs1XARbAVssjXsLVXlKmlahOqw
xk8Lue9XKLdxgLs6w4EemiJa+/FMSr2mrSlKW0XVqFUBkUD7tJaq86UeHajKQo1OFMaOLDETF8II
pCPEH3aL4qPNJhy9PARYlwZrvyqXaQaVmc1Od339xpGLQXgn2AOOuLsZFYXBzFZxN0iEVm+WMusY
fFWUn9uWgU9GA1eZR1KhDdDNXx9bPnq5KEbSccE805vUXQBspxP6hJOFp1sVLdS9zLi2ndq/cRc7
CUQ3MxiYYWnfxjapOzkc1GaEpeWehKpHN5WWObwq3AKv9m79S5Tmsm6Sh4OZeczuTRDpM6skaIvq
D81FKptmzpme210Khd+VMBOpCEgeuu9LNalejgwkw2YK6XM2e/EJ1R/3pKB2dCWhoiBcJOsY9p7g
PzDCb056L8e9ivlDZbKf7jJHV17L353IalYmnjnN+8VGyOLkox49LHLgA2w5gJLOHsA8VSMiRl1Z
hOaod01gDul0mfuceYtMif6WDY37h+vFc+J3brkE/eqqyskvOHL4ZI8I+EphD6KS7V0dRN4miI/m
oc0jF5A+AxFJRBZOKtWbrDLPqP5HN1a+oETvYKkp7W/tpYVNB1XBnpVZReAu3hpqrZ1dE68rTm7s
0dIg/ZD0Ux3i2u5MZd3s9GltEPYwNtv3ateGwB/1T4VdLZepX82Tc3S/NPyrVO+kb0Z1cd/Lt81O
W6M4zsNxnj7HXS+eB5VAswDM8+qADgwGJRnpi2iO7OORQkp8eWafh2XWiNvEuPoQlPx4LbvRPDkf
91IBEu/BP/Sj5Yu593teX5kUg0siViWdf9P7fGx9U6TITnX9tH5Z6Oj9Pc3FHPSeSK+pbYlPDBa0
mWjIOOFymuoTb3jvh/gxUiAVlwjnco8mLFTFMYc1xw8rafFLXVlTHhRWbz7ZE+UqPyqb/mssmio+
CRoO7VJhQWnYBWywb/QKna7/MGZ5aIz2X7OipBewB85bYVEKJ9tmfqWwjC+PPf/RiYK+wTwCqf53
h7T3aH6ZDJDOQ3PSChiCU351skl9txiM0vgPpnjVUMrDC5Anbe/lOomYv5RtZihhe7VcZlJ6dWsz
w6Q7Gz11fy91wBocYF5siezfuZy+TwZLmJiaTL32xxyG+0CMG7ZxrD6BOjtrZRx9RflqAbEBEwpu
c7u0LrWZNF+03JbK+pC4XR3wlldXd0jWN48/4tHKSBQ4HRKpefdeLVVqMOiWlRV2KlWJ4CysbSmH
Pqb9l6GYqhMonfzl20BWgkSImmFjkFXuN83Ul1hxaicLba1tr6Oj9B9at9M/PV7V0fcD9yLV/iWD
fd+d1/SaGn/ZZCGapqNP5cO+WDmtLoHPuTw2dbSgn03Jn/JTKbhKzaFKBky5da59yIcouyHgPf6H
q0weRRMSLD889V0MPvMUajFzb5ALy+cXrxrcd1GHpqg1ztGfTgWxuRmYZ/p4aQdnQ04YkZor+C2u
83ZpMWNRVZ77NKSL9ncUUbopV8NhBAaEsyVSzzq9B1/yh8Y2yFKSfpR8tuYi9KhcZsCmAEPb/ton
9vwRetTrRp4hnQ2a7EchjGifZsX+AHaeXppJixXBdNfOV7KI8bBdk/0+J8r8HpTpWUfi4CxCSqCu
QCTKTdvXwtDfc7FoyLM4dwHsL4sxyAliytmp2MiRKR48CgvUM3n9dm6qmbs8zgc2rIgYrszMh/66
VDw2YEfOelhHj6ysY0KnIlYh2t1lTEaSw/HG6YbFFKk+k0u0v7RIMSs/SqWmSiEHxTCcIExmT73F
U6kH6J4Ut0pUVTCVtvjj8Vk9WrrEJTC7nJ9FxWN7eEwY5pOldCmi7Er6QVuL6B1Oj/HxanwGgDx4
Vh1apHQraVVKFcStqZ65V3a5NmnIqJTCN5y2u+aNAHKdpN2IMJEWXercW59eu0BeH8ABYI3QG0DL
bGs10WnjuWoO4apLvYs+i87PZxyClaXZSYp6f+8NGukAxGC80wnez3gAz+80ap6mYTlPhZ/27XgB
ssaolhouv6c1Zxo59xcf/J6srFLsY5H7PA1qMDixAUH9FZG4b9R6ywuUQeX26g8o517JMTecV3za
9gOKfLYL2OxJyBx0IyzbrEUhq2fCDrNfThzn0YIgr5KYoVR1r9Y+VcjMVZoSh0TsCrA3qMkTZf7w
8YLkkd4+pVigKsz8D04hp3m7IBRHaQuOyRxWCFF9Ujsvu9oWalMdueEt54/5TqxUn/p2cV9/QHjE
qS4SDcmW0y5NgWruzB5TY0NeYCa5DJ649ka//FOtGdMiqnw5OfsHB5JoSJIcZAcF7sF2pcxcinpr
wF7UlQsYqroISlXEbzy9XW52AYn3ZAPvrzjJA5Ee/VdNasPsanxFM6AqVBIh91kb3Rr4ukicMvQ6
SjvrmWaV+WykIjsJWo6MQlDFh5HZIy22iyTG3CAyn+eZYddzddFz4VycnhFXmi2Ut7Ye159Sxpqd
BBb3flOig/9nVH76n8IXVe/ASACAoBNqR0Hdru4LTagp6IYi/vz4vB6ujzAddX9uxh0feciLbhob
zitzcZc/NW1ibIabKtU11Rcl7EuOUlU7r6aOkQfCQuTKU4tG3HW3lSZSQvWcFHOYW5BV6Lot4YwY
OVSkzKO+Z7mvdzPYI0RjioBM5He72IjVY2ZWNYeZs7QBoc5wMdGeDCYnc66PP+iBAyC1+yH/R9+L
t2i7d1Gk9GMtmjns6d28rAgsXLrIgGuUMfhde0IBR7lFmlq9q40pOrF94OJo78luGGUYiiK7c4O0
eiZab51476Yv/eAtH+bWzH55vMCDw8kIZWjHqDIRa+zLIURNWsX41ikUiSGFFUV643lvwjxd2pO8
5OBwghmjZykdG7oDu3DGS/N8qT28p1vRne/ycaUiqVbPpUW/r2iy/lelHIsTowfrQ+WAEp70oxoP
7nYDF1VZKc2kU2h7s+cnVaGGKK33T5kz9f7jTyn3Y/tYQOOGIw47nfIL0gpbU7bVR5o3wfTnRKa/
KwDhAhOi1GeqeGWYUfg/qSwd2gO2CRIH8BHVj629BcRFM3XEQ+Ziuc9lMafvkiJuMr+e4/LP1hPl
icH7A8kC6c1KdTaS5n3HqXeTdpq1dQy1juEocTsOL2k/Dycv0YEV9OYkwEgKAaGJsV1Wkqy5obeK
CDmw8JqBQTwzn6g6ccoHH4+iDTxGoDicyn3BaB2NXmi8quGYGJNBRD2Nt2iK829KJ9KXVeuikyrA
wbIkT0qKRFCf4p3dLqu2pjqlqStCrzbVW+OMyiU5J9jf3zHCVhoRiJJLO3uo8urqeevZqwgHq08/
xt0QPSvdkuKZJ41ysnA+omXSnezY0bdEfIIwBQknmVpul5amiiBesQSYptL9E8XfIoghxzwlC4Lb
2Tifad3c32kyMOqOUpoTbsAeqtl7LaSvphyZA1UyISdJ2+fO5MBQvT2D8R7sGv0VkFTU22Bk7lE/
i8i8tR8qjnw1ts9tZmi3PCEleew5DhbELQYOJlWdWdPuyK9WpnSuxoLmqCg+6lk3XDKzZrhgciap
em8JvAhYa9j0wGTMvc+gWZU4Q1YTi7hq98HsVesXryxX3U+n1ktOlvWDM771iFj7sUvMA8QF715P
RLbGlKF5cyjSpB5RAa8kRn9NXcdH04L0aqXL8iTichlvFjENcj9LaqEbVWVqFZTlInLf7gUjHIZV
sfog94b6q96N7hfFduK3S2KOfxG4eiD1WgTQnhZqzIZfTLqxho936P5ewQKkwoBOhhTM2MNERqgN
uRGnQ5jGFGz8ZC7rrzl9o9gvkSrx0VeHh+VNJxfrXviAmJzyELQCdFk587vXy8Pl9mXSDOEIx+vb
HK0KgsejtWqXRohluKVisq+mnK977Sao5/YSGf8qTtfY/ponpnfiw+4vukOoTn0dDAfy6vtZ3XMS
F/1EiwHZ8T596UmVL0tcMLlqzIeXPHXikwfnyB5NaWAj9MY5tPJ2/hQ5m4x5z7VsIPoqLT0okcS9
eC0U3ATwpC+YnHXyKNzfdurczCInLcHD3L2o/UhfpagJLFMnbQE7dFzBKj8Ll4+sSF9Jy5amO756
uyoGgILTBo0ZjlXm3WpG4F7pSXUnJ/b+pktJIqllyItNQLKLDsa10+qY8bJhrLvphcJb98mM2txX
uYSvhodIUwSpSDXTCd6DCLIFNHvhtcT/DBZj4nQ5/V46DGMlJp+f7KiOf318GY+WhkgF0kvIXEpR
9O0HbFBbg8xEYNyYsxt06JFnvl7VKJYZdvHX623JSITjR/Wems3WVq80ggODUNXSm8kLz190ofqU
vxuVpTqbL3XgZDgQBKtyahORwm5d3TxXeIKY7E0V6pMye44f6UntN6CQ3rSLNQc6efrl8QLlArY+
GikTgmNUqHkYQJZvFxhp7ewNqvTRcytAK6bJlzKfhJwj4H5Z0Ah700Sjc+2XUfv+2LL8m/eWEWwG
WATSj67v7oTOXuyta8E2ilaoDfpqCI/wAEzun4/tHB0XwmN0uiQpDXm87QrdwnFEOmEHnc0sLGkk
+kXjNu/MqZlPPuaRw0JlCDs8riSnO1N0EJZJWSJkzbh8foaO3LXJUDHI3O7Fzqfxt8crO9g7YklU
YmS4ZwAg3K5snfOUYbEyO60sjUGhQDRF6jWtP66r9rQMzCNOEuH5o7GeiawdnFUZeZF3cO1Z8S7m
A56h6WWXE0jEaw5L0ihQi0gBCxj6oHynR1j5s9PMt8cLPtjKjdXd9zWKeFnXiUqDgfQPAwqL5UWL
4zloPHEm53K8QFl/lkqhHJvtt2XRSqsuOLVZjdPrbNoLWJaaoobgDWZm+vTi5trZaAv5l+6uhOwq
oFEs9batPVDSieoZQQ4N3b9cRRc67uL30bS+HpDNk0orUoZUpAh7JdJinlR0Y1OeOS/+PhSZ87lY
nejaGUI/62/9SHr3K6LAR7WbAIpRiPIz//SEI10QrUMNRMbu3fKDlRTizRhHJtjhtH6vzbPy97B0
Q6j3Tv+MDHT92ZjyYQ1wDvnndFyTT3pk/x0nZhQQY/T/0mal8FpYS+i5sThrNB7dJ0h0ZGf0vJnu
tSuCRvGELmHDm6knqxSWQgu86MBV1uCLQoSb60ssqvVCS185eULvTxvVZZyhiiOm6bE/bZM9WEPu
OMhXqU26+K2bN5/USoUJTK0+/aiti6u9ETB94hPD9zeKSoxK4kY1lNEPewDDOBqgRRbqvsNi29d1
aL0XEvvCX8coerVzxJSk8KHiTANpr1BtD2pkzzPeKluUCv6uMzah0k32B0up297Pe8N+tbvAokwR
wYWAi9nrjqtK26HZInhQB2sK09Szr6WRTH6qd9rTY890f3QwRUsV7R7Q5Bye3TmPhJ6ZFUenHBzz
Ouhr/k+uVO4HhvT2l2aE52cNcEBVNT9D59+/OVjGR9GXo25C2WRr2YiNtkXwdg6XZp0DL5+jt3XJ
G5dEEwoHVd50Xx4v9dAgE5boWlPsAq26NUjQ2i5eKqNk12lfHNh7flFndVB2s35NUnDBj+3JV2zr
Qlx0Q2le0Z+Qyevu08amJsyowROXTEB/TjtjevY0JHgWxj2FKDQVX2pwHLd6bFbfXLs/Xm3ddGQp
3eAH0BzZ5bCxXrSCdiCZn23SUo5T6rW+Ubp4L68bghxqxxV2WfUuS8Vw0fT2DLB2cEM3P2D/0k6t
opWTM4RDS/+OzgjwkaEc3/bWfMZxun9+CCfoWvF7wbLSeN7u7Kzljld6lQiZdN2HqEAibOoOZyCE
owXh7biQFBHRhd0f2Gmy7GZsRdjadOujBUezRIIh8Iz7CR5v3sFRlU1PuhIEKlJdfbuglP/ZaKYQ
oZozJjXSzNyvJvQJm6VUg0Q5lZE6WhosQkIGVka0twvIxqqbG6tRRWjlcfXkKjjSZKjXdw0gzZOl
3StSU1sh30BTlxYgU8B252LIlVqAK6GgSPlEJe6ife3ni+L8STfLW33m/1pXJi0v1W3RofhfEnR3
PrgiQbIjSgXqQgAlNHGhuFx/yZfIftvEhP8nLvjoSFEwoCvMo0phXH6xn95/mm2UgIpBoGQM0rIj
GfDLWq9PXrGDQglxIVPBoPgDAqQ2vTUzj27stZrORtdNf+36mnl0CjXcpssYxltVTILTG3FlssvM
lVXdwEUn9xmSVneyLQcnjh9C7ECFjQxg/+S0C8RbgUJdWIvCY6pqulo+im12QC5rwFCMnVdnNzxv
Nl+X8J9Ydd9HTZj81pRZPIVzkoo3jjtSoRxHymxWpJys7cARQxUAcY6XIFHcNzjUsgaGt0xjWNkG
Ewdghb1ZszILGSkyhJAJU1gE6vjUrskaGmV6hrU8uFxUtim/YVumcbsDL2zIs2nt0l9JY/XZLYw/
S4bs/Dp2p3fr4NCSvwF75HJR+90DsFsUWSo1jdBsrhrjIoa8+WWN2vREBuBwPUDLKSszJ4ke8PbM
Wm1hJiSjY9jN5fqcrdN0SYpUo0yqNCc7dxCdUJxB/AKGC7DufejVOl5V0nMZQ8tOyq9i7avnIvKM
z5qe6/7YMIKqSrXZLwfz9WUoYN3UTihEaYDrvN39dxROFBjzMSyLVgsh2RDitnV2WZLBOIkTDp0A
rA+pDAOAB4e//aBIGaOxZNHr6wavvapaGd/KKqsvc558GWor/zha+vBWT4cyHO0194Xn1jdBMnTy
tY98ANE0lHLYyaAjd85IE67bunUxhfWCIJ5frD0dJlUr5m9JZQKRThY0wx4/dAf5A/hnGMPwJunm
Gru7YS66XawZbVyvHVJ6/KPBACrbeXEXxunMTBoLlAiNqMdGj66J3Fha36irkilvv/cCeVDoluB7
kzb5hT0rn42lzj4+tnJ0TQio5QEiAoM7vrXiZEZqmV0CEmaIrUsUjbWPYl37ftbrM0754Vfk3PCO
UCkCyrA15cVLJpjgNYZMNEYzUYsg1aZirC9oQP4zzOX4tVDNs5z/aH08WGAnODEuj9fWqFlqlrDr
egqR4pg5lKKvQ1XY+ntmWZyNWjhaIJVtldMp2wr7Tl3RrZE+JQsuRxsT941tDWn6uUUw2vpqzPKV
imvEcS19Ks56QUd3ArwpdQBcGq/HLrSc1sU0B6QVwkZFjj4mdg+bsRdXkWrTBRThmSbHmb1d2B5p
0Ww0GfbSZshCtR2TS9F29VVdPPcaj8aZiNjRLsJfATvIf+R2bndRKgiNYqnHUAG19o3RekzEFpEp
LkwBT0/aIme2dsfUmCH857TBaMNM+mVaLO+5WiiA1Utyhso/NEV1mGYyulQ0DbfLigejRRSSlr/R
lNbXQQxpkIylepkV+/WsPXq6YDTos8lUel+JyEdPmWqds1krnXdD0c696R19f4/rcX3sUo4cFwo4
DEKUaDc6CdtV8QC5laWPYwh1ytQuFd9zlLyDM698dAhJAjjtCDIBt965riRPqa2bLlGpaaefTKWw
aSNY2XPjmHGPfPB6dr+PtksOaYX9SMoKxWm7MJeh8EjUxEBkidCuqi3Ma1sxdy2ahX5S8Dg0JREN
DGc9oIbQy40rfY0IdNWluuQMB/2FgyEoBVjZiamj7QKPS0+EqigJ4+4zdpGrdzH6k6EXjf2bipTu
i6KcziY4XBDocZtnlDbvHp6EJtfqJggHhTW8iVtmlwy6skdR+2nd5Cdv2pEfBlf2/7Z2+zQYteFm
DpAF9AWKG+Ql98VRZvePoYDKqaiJE2aQyf7DqadBh64CgHLKnDJI/CkVK7JmaEWGi6KiUf9Tah2c
rXhwo5Oo4PA7/iDeSiozAJutGasoMlFNHHo4zVn2Riti89mNTS6xiNY2fHyTD43BvJLoDIk63j0r
HaCuOl4acoKxNyPfaKzkeRk6ZbmZGl7e/w/WQAAgR4kqEeO3t0vTkKxSxzz7ATyp39vRxDCQ2XiO
i1O1rqN18e10mUEi57Y/8pGWOZoCqy60Y5XKj7s4TwwA+ZqMtXICND5KDcg9SCFJ0ZnTsws/7LXt
7CrlCzZMs/qmzGgJOLWeS8Xr9DIOg+pXs1IE61x8e/wxtSPvKENkpjIyrJ1bt/2ase0peTmRZaGf
vb7Yk7swQWKpb5kYkXYXinUrSnP+2DZj+h3FpOil07N0DVDpzi91Uvc3O4uN39VIlPbbwk6qf4Qx
Lv8+/pGH+yBbAvhwxEH2hxnd8SbTPN4/T52sL1kygactlPhvb8zOZpUcfQ6aMsAqgEjKFsT2c1gV
VNTW4VGq/o+08+qN22j3+CciwF5uSe6uuixZlmXfEE6cDDlsw14+/fnRF+d4VwstnAO8eREgiWeH
057yL0mAKC33w97tFlT9TcAOGHddolGfm9qGZSHSBYoAyPR4vL4yMp6Smac9X9APq1z51d60z+ve
/y9JIBxCemZb7onK5fFQHN2U3iRTcxuJAwOeT+1XVLRHN8oU7iHRn6/Z9lT4CABB6DpNv0QNuaNd
DPaVI/y4DzoRV2aGfGCJzsHHQ51bM3BvW94FTAWE6fHExtFLhT1RHB63jr0w8aqeK3shkxY5BtrB
WHz/eMBzi0ZBk6oBAC0ShpP7brSb3rcyOaBXZmvXojARga7GdOWQ9smFR+rcs4vYHLoGFA621OR4
ciTzXr3YjFWP9vic526vxaSDo3dhvc6Ms7VYIYtBWqQVdfIueWa3VCUCtbEzWem1Uy7Nrkia8tvH
X+7sKIAAwN2QZ71rrcLhKUcMhgcUAbuu3o91al6LzJyCw/9vnJO9TgUHLCJPYAwWaw4Xf1ZgtdLs
QsHzvU8ELX+Ez37tcTq4p/kG9ojZaGD4GivTSpcbt6hnI6xVwbU0NkX+pvdZ/WNa6na4surCIBkZ
Uvj1NjCSH9hYmdZOX5zu2tCFlsYlTeYhrLLC43ozvf57WxmGFupWmn3us6ow40RVFBdaAwnTh7HN
q+0aXKwxHJPKWqMB5mxOmUHa135HKrFr63x9aZeiTS6EgmcO3EbwQxeGhISq2UmJZ3I6iJIjlr1J
hSquX2bL57YW/pU+BVlodUa3//PVJBxk3/wCkJ82EPKksgOFAkTcOUnwtFitfQ3qwroUt5+JB6nM
QaUlkqYedlp4MLumlKPaXvq2hXlmAvMnWNNjrDj6vaYIZHqyogs79cxdstEoaDtTfyS9O3kAVvqJ
q9XzLXVEPK4mOefPnSqNEEKAfWHZzh2+TbiSdg8SCAShx1fJUFBUwey6Z7fmDvWvMv9q0Q2+EMqc
G2VrAWxCnBt9b9s8vwW4SjNHUxMVrbpG196Akk4ynCiOxx/viXN1xi1qoWG/qXfzhh6P4wR9bnem
36M5nQ167Pqz+DQWmJdHVZW5fzfdBPmlaTsx3U9t1X/Go335S7quZuxsI8fe5OPfc27aRG9UdfA2
gnhwciaMua3XJKVrl9hyCVdhmFfdYOp/XnRwEX8DqLURKSDEHU+6mfRZT1ZM0H2KYd8wGKqu0JPN
5zDBRvRCnH3uOGzrSPpAVQwq8fFY+SzyorO0LjY6zTPuTeF5ABdHqdWRjY5t/hxIzS9ClP7mvz7+
ltuffNJrdqmecsHQTOGdOIlJl65oOwMj2zh1dIxFlr7AZgdPnkcjEG4EDX25sHjnDiEtUBi1Hu1Q
uPHHU00dzbc1bSSCKMw81DzNQ0cZIX/lmurCvj07N2LLja1PIe5UYaHA1trOJ6eP697ur72pcKPE
ScfD6Krh2tkEjz/+lmenBmgX2TewAnQ5jqfWUhAmqOV+sbsxuU1rzcI1JzBurNS41N84NzVaypv/
OfUjADTHQ40IE/UjMgGxN9vp1UJOGKXKy/Zel/SvGuNfCFnOXgEgtBD3JviDxLv9oN+uGgK/CUlT
KA8l/Z2oHAc/CPt5vlVztYpwKrv5S7Xay9+OhzFfaA2zPNCgFU+ulVeXTsu57/z7bzk5mdTnOltQ
h49Hvg1i+FA1UQh20D9JxX94MrjvALj8Eko4hX6kqTU27ghrBom2AROwygC2Kbt908727uPdc+5W
Q/x3O4Sb49fpS2/ok0QVjQw4XbQ8yk1zuqP0qr99PMq5Ljr46E19gYLKBoQ6WUjfbrtZm7k829pz
d3Iylr2V+U0MzB9ysetPd44l67u0ApDXNc7CDZsMc79v88GDu0Cp5QDEu36pEse57smaL0Thv0Du
p1cS+FiAwah8ssdPnmkTtcQKWbEBClnb/1Ov0ru39WWZDxXn+KBUhxlymXvdeDDNvH0Bhh+8pbaV
7zHdlT8yZRll5Cx+p+JWTdWFVTq392hdkkQaLBKp5PHnqxT6QAaVbxCorZdFzZT4V0Azne8dtNoL
98m5Q74JApAm8NIBjzweq5UDOg/zMsTZOM2fcwxJospPEuzAtDVsssx++nhvnJkbbCZAw+gPwHt7
d8Z5VlfCNaq3YyvqXd/MHG1HEsLFhjX7+YU7ZUtzTtYZYWjY3Nwp9GhPqaY2cq7T6EM1kolvh+6A
dnplT144Naq6B9Rr7rNc/2bOU3chlzg7z03BjaI77/spHsfrauihBewjapJTbJtSHvwcYL0++pcU
Fn7FIu8mCdiQ13UznDhtB1cQkxbLaDjVlZVdNctghpWnhjCQmBhrve9FRtJNT0LjPtGmDGcBa/lj
2yZGpl8JqRdtNwhXp3d3Asop7elzDUNgIDHm/hiGrtp1CFxc2LHnp0t6BjpjM504ddj1fNkAuafk
Oq6G9uhUwnmG4eXfBBPmKHra5uG6Ll5cIhQfetbi7XyZXHoezgRThFH/+xtOQa0+7AxyD8Tildm1
b7NOA9rFUuQzagbVzTRnwVMny/zPA34CURrRHBuSmtOz2iVBqpUlUJGxG6cQPQ3zNoHKdGGUMzfC
xlugPUXhYLNoOb4RBBKsfeEyioFnw4tIZS2jxu69h3Va9F2SUpW5sKJnXiWYvVsLlTrW1ts/HlHX
s25IOp2PaafLGpZBq9ehmQb2P39+9/w+zklAAyEwxSqZuiPdDrWf5jLZNQqUzVROzQWNr7NTMkH0
YFVCJngagap0LcbVG1iqpp52Btp7e7vJLlU3z+1C1FXRjmErYiFyUkxyLbQplWSpBpu4XpjJFuza
825Y2iZOuWqvysW9xLQ6d7MR51KggyWN6MPJoL5bo8U5/Kre1tWNviBX3TtYjWGRkF64vc9uxa1I
ALR5c2I/eaWNFYhE39OjcmuUziuMko1w9bneAMcVsai67vN/2CGbAJEF2QQ0/8lOnHxUosVMfGQ1
FvRyudIp1Tzxxe2K/PBfhiIWI0MBZXzKtzKW1deWrf9mdHkOq3ep48aX/s6rrUu07HMrhkEVOur8
RVl6eyR/i6vtFp14Q9suq6ZuXodmFd8x7HDupspIXj6e1bl9v4XuGwMc+ZHT95akvfeGaWsd6dJ/
gSBdvGooE1zYF2cnRMmLNBbpN5L04wn1ugaPpOfBo2Kn7fHuaMIpb9XVVOmXXptzWxDqCEBllBxQ
ZzzZEQIPktnwecdVMYg9SuraVdHK/GW1hnaPCFdy4eI4d6SBBDCpTaGGz3g8tRaiucCLgGTAnptY
DXrwmIp5Dn1KHLsstVIMedfkr49X7dz3ZL3sX4wnApaTc+ZKTakZB5QYnzT/BRL/hPf3oG6TCb30
j4c6F5D9NtRpBkKynDe5osSq+2k577M00x6K2tNU6OKaGXm9U97PXgUUkusuiD8e/Nxi8m4iVErs
QHn8ZN+sSma20ijqbM5A96SXj4XT6rFuLut9ZqaXLNbPHQYAXBAJttIOEPbjtTRxQ0TzdQL5besw
gWxn3mud/ueiTXiokcptxDFuytPor09GovZJ6+NBpMa14Sssa/KLok3n9iX7cROeo+4AbOx4LmmC
QhPOXuzLdVjA4yzLDovqKuxbx9xbuYVnR4rw9MfrdfYDAlKjKwLECYDs8aC5WZpSdNQEgenlB9Vj
MgHr41Ij7dwoXMFse+qPIDxOdkWCvIflZgVNjLlUQAZwj1n6pNx9PJdzZ4xwFUUSAOakxdve/O0S
nlcIts7IxpcocH7NZDWH8HYWEXq5+18Cqo2DBg2Ul8V4B4JFWr8YXIoXnvKdvXTqEvKMf4nYde40
EYtyM1pwlAlAjme0GbbLdNDhAGl9j466vQUCTnlQZV5ee14tLpzec/UhogDQMRswgTFP3jFadzog
C+iRuCKDx8zW4FBomXtna2u6mxKQ+taqnH2zSi3sc7fCi85ODqu5XLKJPzdzusqbeQcCcLSLjmfe
T+NkFt5EXmc7w0/LLmRUAmvB2wyTCUNI+9uf7x3UyjafEAyMAf4fj6cvKklKd2S8otbuCcDzKGn8
7NmXcAA+HurcYaALusEkkEd4b5WeJYsfTFDX0rkN9iLo8i8TJqn/IfhBYoooC1lAAsmTCRlFkVrG
DNtJJaYWVoYU8aL5RK9a8B/oarBvoKuxczZpk5M7pG6nFJQd6l3S7ZNQOkmNmXsyvhTLtFxolZy5
I+kX0CMHooNI52mFvcs7SmHBJhSWOu7ekl0VLoWa9migtVAXPD+iBXtJhPDcoMgdkj6hyb+ZDhzv
jTEZssI3+gllBU1+N6VvXdXtOER+LrS/XGPtDkEyWH+Osqd9B6KQLjZZ/2nHXAFzmNDCnuJRy2Bq
IaEV1VKpiDTuxx/uRwpFG7lxY+PYGxXveHruiCF6lqXU2dKii5YOREBNd/X541HeHehtFJ42Vg0M
Em2f41HSvKmo1ReMMg7TjQuE5qHCBWRPZPicjtofy5dvwyG1ALuczULudjycKKypHVWm4jr1/YOm
D22sjbbEeNWwDh/P7N2zA2GGuAB9KW4PHoTTGGShV5nUvYqbYB5u7KBc426R5S1CWpei8u2POipD
MRSBPy1JNHc3m5jjWem9KL1SqAY8w7TZRCgn9Fo3R8pVC64SoLwhuizNtaLKHU7B/McyfdvwJITo
m0IWo7h4PHyJcleddaB8SrSMdlTJmmdVbtxR4rC4rRraXO1yKUI593kN2qIbUJ934HTOSm9xDCtF
E29WRlEH13xfa9h2Wlki9n++ktRnyUUYjY7hyaPjrry3nWOp2Fu99dBJk4vFJVJXrbdceATe3Sl8
SiIHZCSpjm9+O8efcrOmckFxqFgPhN5SREu6bybN0DkUytaeaqt3nuBfpF8+nuG7t2cb9hcwYEsh
gcAeD9vwU9pJGCqejRohgoUHLxN1/x++4zYtE4o2ejSnZ31yZkHeyz6pxr46WI5mxn7mG2E/iWD3
Hya0oQG4wiiPnvrVisXTAjthQqbuqWer5JBSSnMREvp4nHO7kGITYE1eOiTRT66vqafMnRa2Qrsr
K3d+I/+dhwAEyhhcaiCdG2lj4aHHx4So4x8vERLCgUaNpI55WfwrH3RK2MhAvxulo/70jWE30Khi
jUA4bOjQ46EEb542eZRFHJVNYT1O+sFfZx7Szi6uP/5+Z65/eiAQ2tkUkGFO+ZRsgWxEn7yKRe0O
TdgthS7vTQK86xy94SxSnq++/fmQNAaAdlEefN+Nx/vNypgg9qbdlO0yLJRC2c1raOCLfah8/1JL
/NyR/n28kzBhLhIWc8T50xkMHmvVa5GczeXaHxILPYY0Pagmv6RhtO2G0xeBOgab3+DFe+dAUvFc
O53eVLGpVdWOgrgeFZRTbufZdzeB7TKcCt0jyvRFZM2ueeH4vZ8zrNHNHoQEEqq7dzJnL3NaV7Vc
YxVKYteFWK146mF4jKLoP+v51Fx7Jufl44V9f0I2qipFBpJkWHOn4naBCU6lGVFh4P8tOhGVdjOT
SYQmMhB/fJOxZfkfBQ00lBju+IQMNfEZG5q2ajE7r904L+HsJOXnsvXUhRPyS8T+eCkR+oRJQuMO
XAWs4+OxpOMW2srMwF+ufYaVROfLsNLq/FsxVzX8P4yAo6YrRR8Ns9HdAy7nxc0hmpk8WCL75iY5
ygm+DRD2wu33/tkgrSY25LaA6OKfnl681Jsyt10+g2bJz5LyXKRjpfLl43V9f0fQawIOgXA1RQIk
o44/AH6QfZH6RDdSN6GEZ5oTCm8MXoZcvZlT71/oH56bFAOSqVMrACS9bbPfygXr4rZ2Q40z9t3e
3rewvZtHPfXdS9qF56a10WVhdqJU8q6+OY92tbJxGqjGDbpifVrkIahSEVZAfB+6QbtU0/8VcZ7u
JNJ4NLiBA7F1T3Ytqk06RTd2rS9TcT2LuX4IyAdfeg2aDZ6Myn7xlgSmIApZ3X0yBMO33A26OMmD
+qusfPe264V/q48VqZwVNNO1alIbk1wpngtlZPStmouwm217v/vR+OJuVVkkHE5pHl5CrmzZWQvZ
tq+8UAty/alZzeLGwlPzIfB6/a5yFuttMbTgQlZ5boXAKWwYNAI/1FuPd8KCqtbsjxZhdW//O8wi
eAjWptplvv3aAvK9VE48NxzgIji2tBo3lPLxcFaVBYneZl28YED0s9Kc+WrA3AKdB8sPh9K+VNU5
c1/+kirzuCwJYE5r+Vnl2lU/ai0iHOb4kPatEVI2ta+VP13SEj7zHjDUluER/ZN3nZwp3U57PccD
B9xpO657vxnUrtLJD25EwwEurM6PO5FlF0r67+tWqHnhn8FLhIYZFaOTu7OtcZRtcwgAK4apKF7J
DkS7kUxtKAuRfEk1tTzX+lDHckqSBlvLoJtvHWvxVdjaorgknf7+VebnoBa9NXe3B+Kk3ll1SeF3
tdnG+jQMb3KwUU33y/muNaZ0L+myfUu9uS72tTllz0uVD/uPb9IzZ4m3ihtUp+JKm23bgb9dbUG3
JvCtuy5uxZK/KYw1Qi/N0uvG00TkZ3J9WdQwXanau9R8OLPXQOUCMd3Wgif6JMGAN+gY/Tx0sfI1
L27cSXwydZHeAl4onj6e5Nmh6LjRz96KlacYnh5CNC2UGsGXCqvichV2OADdi8oMaPfHQ505sZR9
NnUZf6uOnnZJ68GAmo/oRjzo+M4cVq2dep5mB3in0S/lrjPTS2nvmZP025AgqI6X0JcWtktIeWKR
7NEobQEI3hhmZfwrHFeLJoV4hGPL+fnjiZ77pv83UcAJx6M2nrtITUvaWPjrGgu3pUnUL+udk1uX
roqz33Q7sDSBf2ldHQ/lYJGSCZQ347YI6qssGIq7dVQaPtRLpkVJOiXZhSjm3KnARoTiNnkpF9TJ
5FTqKn3NUCxNzSELk7qqr4Mx+yczs/YT9Oflxuuc4AEFhEvMnjORBtULoKTIf8BFtk6iZPQNus7K
2jZOhtw96HnZRuhp/XniCCONoswGDtpa6yd379KUg+WSecdCVz/qqljvLcNIoGou/e6PdwlefbRO
KXqZ4PtO5tN1ql7FSGblJvhJIsTXxNOEMwQat5dQQGduUmIhpkVvDzryaQ/fXgwT6oTBAbCsoYtm
Qza37QD1Dy0grbvxEc96TcepuqnsKr+TAzC7j+f6Hgu1tawYn5oXSTI3wPE+XX1v9KpfWIUBghRU
up/jSGGv0Wr70FrUbozU9XeCsCisejc4ELtfsi08c1SgUpLFEpvwG94piUl9mfsMo3a7nIq9K+3p
cWoC8MnzLiuD4urjGZ/Zrb8KmRDNOSogJI8njPh5Nyc5dw7CFeltUbvpl3HosgujnDmMjAJJixTO
Ifc+eSiKwUg9IhHmhGHwt1HP3TCwyuY+8JS6zbE5eCaUUQSD66WL59yWItKDa85lgNrVabQ3+0s6
tTp1AWE4V2mr/LiStJZEJqerLus0emyGGc+rVe89fy5eP/685xYTmjHNra2/Rk3z+POaMi8SZVMm
kIa1cuV4bw1x8h7Z2n91LTUv3HlnLvSN7M59B3aR6PZkMUH22GmVcSmsbJs5rLuquzGrPHtYaQRc
OCrvl5QuPKPQgTGJxk6JsbUftHJsUGALpmR5Sl0niUqMM0JQfM4BoXYViyzBJjXhh3z8Td/DoYml
AS9RA0EoCBjqyZo2ieiGVKgu9hyBrV+eOtnOHLSWixbX7yLUF9O+8tbJ2RV+6/u7xeuKfUd+k+/z
OrVDvW9aGcoh98xwttIuHu2p/3HhR27f+jjDAf1LuQLbc4qIxEjHK++7QtbZhGpoO4vl1ly3l2jI
63Do5wrxK7+/W91nWvxxADkzDfXZda4yq71EoH0fWfAzIACx+ygR0B05/hnISrhKiAHpq9pyr3tt
/CY6jLuW0S72BpqnO5msl8qn7zc9NO2NLrJpU8HE2f75bwGpWM06E0kHxQn/GbnT1nk0wgLpTP0A
ch0RyKBvF3n4+IO/3/sEwDZtO2A+dNJO0zpAZp5VDCTeA34jEc1IEc2jmzx2snAu1BLeWwa4Hjkr
ycUm701z5GRth4UjEZTIUCVab+Nb1CTlGnaJFZihodLpps+QID/gBtmQUU9gY6Kxcue/1lYbrV1g
SYRd9NXx7/2hbctIA9f4bTJbfCg0f/FfXW9yvXgNmmSH37Dow67Su8d6LPxLueL7hWKBHL4aShJb
u/PkaQfuWyeFZGcOkqzIZtgIqJT2r6jTAr7kWL788RqRpxBHUPfatA5PbkPMkvnjvbyNPWkLFx1M
FTytSB2+tM7Et7sw2PsbCiQbaSK9HW5f/uZ4G6pcSmdpPYzNC71u7nPTSpxvUz5hWY+GRuk/AIVx
plDDgrePtULDbNIpB5nsPZrpcl9MmzT10hbqq0lfsQvr2jXT0Nfr9F6UGZXzYUwTaina+mAN5Yjh
QqCCL42Cxh1SWsN2IZl87xOgx/RlHVZlhrqH5Pw+kU766CX+cDf5mi7iuiYoCpsibdc4LyyvioAV
dvUO6JGDYXEC4C+atMFxMCzH6e9qhP+1RLOalmy/ppVUoYBBK27KvBisMK+RK4+CYtZhhiEIF9xi
6SIk/tiZHPe91vjD7UiYl761gEDxKjB7Ye6aNkDz1hJ68smac0NdIVOGDUZlFK1Hncz1v68KFaQ/
zrRARlCGAYJNAYu+xPEKgTo1U9Olni28LAgFVuyRM4oS2eQg2BVL6v1xKAsFCQXhXyiJjcZwPB4e
Ka7RgfmOV2qPb53dqF2P8tKnakJL/uPd9/5okaWSrSKkRBZAbnw8FMr/ooHm2cTm1JSHxDfSW28x
QF55+XILA+VSKv6r93X83tDgY1dx+23PzWndx+oXC0AUsN4lcTAwXcx2/WrKIRsOOf/BXWVZyV8d
CrwiJoxNxKdiqe0yqinarJHnJkHypfbn6QvvdVaHOV3h5NZuW+NnrZq2CXlhmq9Db8tP2VxTR0kz
sfoPSD2T8jejmK5LTaIfR8plzlGbu40e9mYWpMjaBc6r11nizcFa+6Ux2ioJHbd01K4UxSzCFcLM
a5uWQx2BlFF/V5iUftZlpX3rR2BziEpM/mvaIXUTtpnorunoFmucVUP7JKSm/wMAHeFuFSRyDb2l
ImrfVuOrOdjDK8pv7k3R5eY/y4hJSezaa/YXQV6rdsaMrUuoCtx6H9fUL2mYyMZ7Sseie8WVaKW0
riVdGakObvltmRv+lxWanXioulR3wpJ9qj6vQzqln7zEsnsUDjq5FrEp9Mr5lJQoh0cBsRcHD8GA
m8IP5lerT50+0qxmfNPaMusgabXZQl3IbRDhRD+IMhbulHk8gDArqW8k+VORb07TtpEMDxNCTXo4
VMjXhcZI/XRfU6V4GTRJDlvhFNJHbmIvMhygAt2uQ1BPn4Z51XZC0B27sL9Pn9tNKp1wlu45Zxfm
xsn+njhmQIRBgs1uq26MPijuoItIL2oX/sGFwU6TlG0wj/eWCAY6DHjJ48PU95AolsEx8DzVi2gu
Bm/vJ8Ml5M+7uuLW7Nis+niZtlKeYx0PQ1vebqDz6ZEhq1TbVb6Yb6k5JTtHcO+GrRnMnxPhDLfu
2HSI5ha+PYWFr2syMiqjuQR3RfFji2R/P9T8ou07b6DsTRv8FLCJhKCZzYuH40RFbPfiDYU20t5z
ghZ9cjdzvk4CW1u7szcuoNGgoyAmp1qvkFKRaJxWzdwDMTA1LN5V36rXGbd3CxDVlAKuENWUxmbQ
5l7YqaGVVwlGDdS4VK+bEUCTPnlSjsytXd2ZZRomc5YYu7x08dno+lLsjDQZPrVjJ/i3i3S7coKi
C/3Jr8Ue9OI6RjhILlU4OKP376RnTXUIrDErdlILjCduCq/aFf0cPLZmN38vE2FvDLnEyQ5NLfo3
J1Pqkz80wY/R1jjiadLx0SfhdnOUurX9o1EjSM+s6YaHpIBTH4rOMoaXdszXl8RU2re8Fu6Dh6qY
DlOtFVNkOALV0qZU+Z0WBOjQ5UWFJbjdmPWtTNN5vLP1wX+r28Ze8KBpy+suXTsR5Wva6Hu99edv
9AL766WdJUCRPDFeBtvvnVAbarQec1E/0leqZTyLFUe4xvfzBE0Lv7YiYXryHkI4u4v+2vKSK+nd
YBlAeIeuNP2Vsk4GP8QmiYp2j3b2cCC/QoIzL5b1VhRlBY4cC5TIQ3TnO+eBX2gCErgZ9MEREGpL
jIZUodXTvhH2AlnNn+VnhJkcIx5zpyExS3FqDFuvzVWcjGX6SVRELc+D37TfU6mjAi0wIfxC06/y
wzkxp28VWpMasjRz9VPXu9W9qhEvXqNcK/23OROtRsTTiTwCFuG8UbZdPo9F7z+kPtav0aL1wd8r
P/7z3CosGxDhcL/1tSHLSNfs4Is+owew69w0UfFSrYYHnCgx0enNLIWPwSSSPlq8RDwORpWa0dxD
LQoxKxYSrI41Z2HpLkH3Wpd+93PUCn3ZAZNXD+DOaEhYmeHclWtj5nEwNKUVtg3sX9CKmq7FQVfL
fVtqCEa1qEFYe9qN3s+qL5Z/yOQ9/ujGHKz+uvCdRUZrYQz/kllU7S715/WLA5Vl+eJZAtdS/Ne1
LsqqdtLupqV1mshLfSnjMfPcJwRcss8DDEnn1sn5eiFJ9Mala7sMHdLKzcoD50g8t9boO0VYtWsv
eRP78c6xhzK4cYRdT9GYze682wh4aTj1sqh2VUP7I0qrZbSuq26u3nDA7eaw8TztkMoe5wCEatK/
srlKHurJbwrMjpT+5lRm74WlZYmnYcJgGQaEacccCHJDDcmST7bmFGbkpov1z9gWXh/aA/SdcEau
5cFM/ZYtmo/FZwEX2TygNFXc5mPiO3eekYCWFIut9Gu8MWwnkjLPHBmKyqvMyMFV9m5rK34vtdnk
vM65fK6SrcY25+v8kuCZloD0Fa4KyySfxiiYwWPNlqka4hDDxhKnhmj24E6gu6+SMVOPcPPdH6qa
vBbPNQxcos2fqt0jZjOModWyqW5saeWfhGYLwnJrUN7XLhfmoZwykihHlFaUZq4YHofELLInE0/f
JupkWxdo09LVDUmNDD/W+nF+9iyz9WMkaPweTVc1f/ZoQVRRb6UJYB3hFzVNVpeBjVlmxV5rq9SO
pJ+k621nT21xU662/FtLyF2vCynqZYfFT6rvGx8B0wh0sxfECZ9sDf15RnER44npGcvTjc1rZ/kD
yuQgTExEbZobaKiuyg4yUXUa1mINyvtRuOJfehaetwPdv1h7zR465+AVi/5jnmj5hmiaTE7cGrn1
k7SbWKhepHVY0WV3o03J8BOaJGUSNSrpwep4kwfu25QF5Ubb6fUbTasDwVFcrSmSK9yde5Nth2A5
mMxnlZre4+gZ9neRBVN2tSo1uZ+gCA/FvqmDtNxXRaM/LbmzLpt4ZfXoTSlrgh9Qij1KVqxsa7NQ
19J0yh/6JjATYUo6PNlj6acHDGyr+WYZ52oItbo0Xtey7bmazTm9GdH4dOhamPUbhTt7RF2qml7z
BXXzcFq9vsf2DW/oqbU4LjXElGZf2rn/NLYGVlyz0XtODLp49XfFAGAnLDJnZvCu8v9t58FpgSM0
1SvHUh9DnF604noyE/1vaa+NulmH0njCTcMadrKr3ZsciT11UEXR+Xykun1OXJfoUW9Nd32aWilu
NUJUIouEZREdYtrXnlDFi5ZpeseD2JU/snmszVA1Sv8L0m1mhkmy9PdtwjaPpxmBrxtUrboaOoDt
ZHsnDYIrdx5XWEwY1LZhB/In2adTPwaRagmRhwpSSQxerrVvg7Tt0ZSXam5AfjX5ViMLlu/NuIHE
A6Pvv9r10j8WqbHwVrYtAo/5kOjqpjYULybeYtk3okwbr3kjqOvIG0Ex30zZmGaRjQW4IjowtBvC
VAduFbt+LQ6Y7tU4IzbZYGMnutRIzDtS2bg+99Zr2zbchdk6ZD/B8woz1Bq7ENfNkC1mWFtjUX1K
mi5Jr+t1NJt76SNy8mUl9M7uatoqaUiLZQ3wuqzkhodJjcd8NcogdK0yGXYLx3qMxGgUFplB70Pu
LdalDd1xoQM0TGa9A6K2dlQ7um652iRp0rjw6vJVL6RMwryp1WOn5d6PwS7516QrHBSB5nZ5VBLK
RCQEN9VeZYEMQjAG8mumSfWk6Er2uzE3vHmPoOpk7tc+72XE45Sgeu8pGCS1O5kyIhVv94USC0UI
YaZ6OPozu6PtnOleGc06AuyZjenOMGYyxY2TYkeOapJnfLqpnRtCJc+aZgxVJADZ/JiFDCyosXqC
ELzSWaZFb9sHo6l17zBlbdbeKAdGxdcsy4jkPDk4Xzupa32EnaX35q9UP2LTKWQZeiYCmJvKlrhH
7D3xQyrJw3TvpPbghSt/KtDBmvpF0JtaEc61aVH4EJlmL/FQ+7TgfaVLkncMO3lHW2YeidKcH71h
kRh9Jbr7icTKv+7MYdKiitF+Ylgq0D0WSHR0VmEVe1uanESWv18Oag08LJil4/zQqaEHYaLa5G8w
BqUgps319LOXq87aKddSX6XhFWUo7dG4C9xxZW1Kw3pNqTIgcqbl2hXKRJofD+ZoWwcu9ObO29QT
wmYx9H+oGjjYUs4D8cDkJ3EzF8ROupWkydXsT5keycZJ20g5kyNjtCyMn3AXtG1JhMH+Naw8zhPL
H/bI51bPVu0IvEMXc1GgarJmDU247N/hyvJ45J0NdNoo8EDgqajqNKqF9Kdbi1tK3vqj/B/mzmM7
biXN869S5+5xGy5g+nTVAkhkJq1o5TY4lEjBewTc+8yTzIvND6rbVWIyi9m3Zhaz1KGkIICI+Nzf
TBUHugOMgpCefb4UwLS9eWzacMu5bBu/sPrlyiw7Pdw4MspnL2HyQnC1zZbuBsCz0c8HWcc7CYFZ
wtBoGJ2Dk8A/OJLOsE90RbO3WlXqn0RJQ3iH9g8noZlU9ZYaKckCWysd9zLOsGL01DAfr3JDZNlZ
rhGxvNpI0KANmZ/cq12r9UEsF/UJq7VW3YaR3ra7NB+bT7Y6MVSikIhuxEg15TcxcnCecMcaQ9Vu
ZnjQq7gsRVbpnJNeG9DUaZoWO7pXirVpmJ2qSLYbHOAyJuhsmdwosWetkm24++CVTUVXWVgqNnrn
mRQetKxwRQAIIqCn+DhsdA+hK3g/HWpDn7sIsR92aDwjHCFjh6yyFF+zTu8bP8ciiBuJvU08p4dy
2U5NzT2jdoC3dMZWCq0Ku5m9TO+7q3LKs8FrCnsBuwebGZm3ls3rW0sujK0Z0UbwQuECJ+fbQ+li
5Wjw6rGW37o0sUrun8L9mFrS0UgjW5PxN6Y5VroLrREgIDOe2iEXw4bTy8A8P5I9m2RrpjU4XjNG
xve6REbM0zGP6raO0tTpg1NOLrMNhNFsT4hhGuD21TT5C9fOA2kbWRdUYA6FB0odakkhKDlJ4F1c
SNpFKbpdjjrJ+WJMKY+B9JS2K0RWmL4BE2XxFqPMFh/O4qT5RimHG7HEI3hT4BcvTRRZOWVBYl+2
VWPiTFY6pU0cRJ3qJuQu/yJFTxhJ2ZeLly3Wcsn1QG5tVC35Cc6++kuZxeFtW5TN524plOLSyIZZ
QWROTMEYG0jZrHSW0E9dO3tUh3lu/CEcdYv5kuNepNEsbvkimuG31AJbCBm6jaPKMH2M0hnYSwak
TfPNITRSfxKRfaFPCahxCDn1lRhnInybOGUCy40Z6SYcLTMn46qVTdoqcvbdrrV+WGIR7oWo+/hj
jP0IX18O02eJPAcmeL3SPlemS29LG0z7TKvMQfedzjBuJkObS9p+TX45ZWoHyDOL6wezisg1hyjl
M489zkm+1eA977WGXvR+OdXhhd6gR+ePUE+NTTLFRe4PURPfD6gJN+BgWxAwiZvI+KKO5Rhu9MQa
K4/mZo/Y4CSWYOhiszpHYV68xHZiZpukr6nJLW2M0OmFIlZtusTqR6/NXOVxKfW28gVdw2qnF7jQ
WLosHE+UFgRb/gatsUKlHOiGopLeYg8TEzTDrZMN29P8RvwLn2IlRZuxnWqJbTiXeoHJe9g/i6aX
+pVdLHkXGG5vvUzMSzAMXeqccprs1OuyNEk3o5vSdsuwBaqJ3QV/ZTHwJHvWlEX/LpuIbaym6SpZ
AEGgY1aSzC9zmMTnUdpbNcIl6MP4A42xT61iArvEBb7goKmlwsXYSfMRqUjnh63NAncLrXfiTTpM
nX05FmZ/W0or/oJum5VvkkHtMo/ubbecLxjtveAI0J85pF0uhqNq/l1TM3UkCCc0FmTryHu9HpNo
36vALvdOaIwcQHUqfxSjPqZBRnaW0Q0tjc9TmQ9P0k4rxcfoRK3pxBQunZh8bKf9yoKrPVHjaOWJ
wRwaXzrSvlVawagE3WgTgGyIrh3hO6wuc5IrLpeq1XdQXAB6lk1k2B6aRMmPHGOBeI2ZqHOXQNOf
e7yNvsm0izNqqazMN2CoZEZNkxKL2P6Yz03jWvbEUzw0G1KzPKW5KJvr0Q5NvgYueDSG7EFnpsAr
H7dqM4jPaj0wKbDcdOg9I6nsipkqJoRBO6niR2NZFBVDsg4/UWOg+E4T4M7sL37vouzGj7BSosSP
yKLulalWerKDSdk3TGkcD0ZcS3AeZOopGXIWnhGOWNl25Pkfm6IxsGyfBvmslFFznTdJ9L3IqvDT
NCfJV0nKTMMaLejHRkO02Q/LaHmc8S7n+UwFjmtuOrNnREsU+XqOq7dNgZZ4WhLpV+1MoQMNFUJn
ME9atBuwWr5r56q/m52EnktXd2lGRd0QFlu60HKjxEQIH33v+sGxcVb1zKiabrmvaSSkkzI+1YpZ
/WjqsarhMiV26w+LmZXegorfLbJexn0ow+yMkkD+EEtv3MWcoJeprsDx5fRPKup+lf6tGxsW3KFG
tUYvREnX8VQKUfzszdl5bCgPBy+m5/CkaV0Vb8C32GnQ1BY5OKrHHeMVsbQ3NHPmnAS7TwefyUzZ
3grq0OTccBc4A6leGF/a2CpvpK4PT25WZ8NlM+fOyJBytIWnNlZUXyZt7JQBNTjqxZM7Vpuka9zq
LGN+8JzQ779wMYIsz9GWtG9RLFu15pg91r45L5oaQA2sL51e6R+yUVm+ozVZPsDHtbNtWZa0jiWT
3Cu7W6oI4yYL1WDwW1nndbIUn4pikiHXJsbq3jhbw4fZzen7a6ZStnvu33rbm0WseJYecoNPBDGG
Y2qlqH7BRX27aMRqiM49XUnweAKFJ1WraJGmUXmnWa2cz+lrmPcLeTLzvoGSOQBY2iReRPN9odeY
T2dDQbfUzxO1Y8+0Cg38osD0zkvbudT82FHcPJh7Yyr8VuaIn+mA7D7krdHM+8h1M+faZHj4Azmb
5bFCqk1yANccOp4z5ywKizElT1Ob8ZYjQFsIpxx53UVp2SJDbY2Fn7tI5PpZ1hqPwqyYW/TYRKyT
F6XULpvY6M9jWhihN7awd3dzGy1NECalnVNMaxPjznGpv4/zlDwC1a2aDVJ8UboJY4GJQNdKk2yA
MfqPcByny7kZluc84yK9Uitt5FhCBe935L/DuVgqvdvPTa7srVmNJCMhS4bbYnTdcteRtDy500QV
a9SLvq1Doyk2hdmkt3jGKh9MuzbvO6aoiScby76FwFx8aZJRSYIys0XtdYrOfznNeJD7lhhKisLR
DGkCTDPxoqViFL7B7Z1t4j5cEchdv/pIlnP/lUw2/RRLh2hoh0odcegdJlhJm8o9XZFFwno1OBVZ
llJn2bNaI8OoluhlZA3ZgSuS76ExiM7rB/BZQTNMUc4sRu8KDwp7NXnQNvRHchLrzswnu/Nl7kzn
UVVrrlfbQjnLh7k3L0YLJP0gC5ns81mPH4uFFtJljM5js43svk5I8AfqEtOoxZeFaiUOBC1uYkJK
q2rf207o+jND/0fUgUS6hY9WiY3M5ybeMr6NbgFM5ViqaLSl6kpzdyDq5RfRTPZVOykZ47VMV8/A
/KcVs6WWg5AVbnapMcnqPX3IkhtF1wjorRy6NCj7MnyKgP/VXjO03Ia4NsMSc/LFLDyVHOo+nAeN
3DEvsz6whrD7tOQlONi25qrwUFtsH6EyKt9TNsD3HmBD7DOtCD+bmZ5+6HrSBn8ZG4PJOBovO7m0
dPfipC5lMFhRh8/hUOTneSmVaKupnXLucNtZAYIpZrnpBjss91mXL4Vv4ZtQeHViEW26TmiXptlL
O0CsgISL+hdSs24n8dZt9ajy47bRzhZa9EwWqkbuUmZiwpPxRL5qFcPo0F5v+pLOmWUSnbliSTEi
wH0u18/MmNhNr+y2csmJxKI/F6AxvlUmwq9+puUaiUCPwIUbJdzUEtF4n8FbZ3tuFbYfxmJJtA0n
o7AR9Zix+TNdOZs7S8vViMohXj71hhhVP5utytj0Ct0eUghNpr5dTeanKgfXfRHjvKR7LTiTq1mZ
Xc1v3EL7MCxrbcnlI+ILoKbVQ4gryIop0bU7QfbceQzTGOgWeXY+rJmOjwaZcm836Ir4jpbqH3JK
nPI21IvluQDu4JxVZikfnSSJbqzG2SZRrXb7SdHilj57q9MRMOfMBGjgule9O4+fGVY49R7CVHFB
FdQ8K3nEzYC5Kv8iKxT9ZhmXziWhHHqgotQAH2riDyZVzkLXNiRzoJ1jmzl1ZmbEwVplD5uozpwN
F2vk0rYZZbOvwHrRN6pztDBm/N/zyzY3Yi5Lc0yvZzOcvjTE6juDj5N4udLrPyonJtVdtfMue8Ot
ph3PWH0w07Qmd02nkB65wc/UBN+sVYYYuecld3NqUJtt7uFyYcKULQYggXzYW2MM6erT1Bdfrckm
bdDbMPkOKgL1px7Rz9SzUexwrxjt0u5zSpPWFNY2Qt3M7FDB9Z0rsJtAmLQf4jIqVK+ykBDD5d3q
o6Aqm/7BdLELu5CMNLpgzuHSUQNb8HVra6kxC8EF+wkcSVZvZ4XCOlDHlGCjt3G07Fza7Y8Qpo21
YSwoV+aBYdN+pl8lvb7LIJbFrRYBMYrswvSy1HHo/ijEDsKDFZWBuZRIDJLpafk2WTKQkIHqSFdt
PKMZZ7EdjL5Qrgu6zljZ1lne1y913Lbx9RQ5Y7gfuyQjy8HD0pi5RRM904M8nxSgJ0MEorO9lgmD
6dm3OqORj41smmVH1lJHipeGBqgmdwK7iU6dHiv3ej+ZDkL0egZCyosKi3swsButTO+MyGqG0FPR
GM3REZ0b48HEbre8bkplUum+EHTMfadacKyw1NRJrUtVUT6pcTEWZ+k0Nvb674qkuoiRr5D3ljYs
5FeKszjVi10lOvkMAz/W6GsXNoMnK0WM1PbLqGp7MWX6eNWYtM+ZFdRD+cNQhmGpfAbJVF/btrai
8EfoLjaO0UjN5hddiSHupwzTlf7Z0Yid16pThZY/oTk/fWTQ0qoPxWBlQ+qHrlVoXyqlFqq1zXOm
g/tQGwbGyZ2xOMuzMlUrlIccLn4qQc5mO5ZpmSNGqwH3TEjEl+CzYSoqh1uzUc13sakOe7Txndbs
UH6qgCbQdmGWgu5DxtuBQNFJW+wHsUjlvhB6RaYhx1owJgmHdgbh3KsNR0qAuHC+WY1h2d+k5WR2
v0uYkEaxZ05WWne0nRKz+Fw7RJlnl3o1DCZnMpKLKUny/oOYG8SxfUhwyH1Dggnti6mFtrFLjGEo
LlXKcnPnYK4xBjlN8+XWqvn9K091GBKg3o9533OURFP+YMWqMn0N54mwwZRkdvct+5tHs7TM3dEQ
l8OZ1g+EzFjVGaLQUxvb81mRiDpbnZ0N+64YsRHpyzwZCZWyS6+BQsXNthptWZ23i7qkwSAKI/va
tVnYUNx2ThvQ7zTVfQvIZPHSkvx1YyhzYTPFoMPiz8Isnc8ZJ+YOicB0uuxmQQmzqMTXoJ96hBLQ
e56/yGiKX9pp0dozi0sg20xmFn5RorZSvUgZxkdENyN9O6kufvJVYUgPPn2OvxLhzwwQNcuqr1GX
hTYFluFO+6jmL/nEjTk8izguz1I0qdioQJ3nHbhM7RESEo0lQbfe9aRL882DWKPcMEON8k3mpMvX
ubGrOxjS2sPsRKpNldQlQdfEScn4gBzRixu4tx7Dk/iqpOC+cdDzAMdsdoXwQiuMv/Zd1Gn+INp+
8Iq6nj8X+jKPJLKDqm40qTffZ0TJP48ym84VhK5zADGVdSY7xO6pzKxAMTgX+FtmZ0aaNqAF+uWS
AdCQB1U0mBcVp2f0Fl0yuKnnsN1LMxmzy9zGH3M0e0YPkVHXhTfEeo0/ACNxZvJ0fr4VizY91FVt
0zO186HcNDno9s0SM/O9S7kRH1Sl7ehGI2mKL4Sw45mJhgH8INcs4B4xb/chaQSY6awa2s8gjpy7
MCu0bBuVoW3fVXh9f2rwsgSqY07i2a2GbKYDI7p5E86iKH0xTlnQRu60qj1kNiLNaIjl/jhhgHvZ
9dqIgEfeFGeDOsb7ESxzdSWgM2EPkQjCt9uWNDCQtWNSg/YkDZ9RV+NLaOwi92sZphEN5w7rXgJ/
ycizCW3Ta4Tdfm0iYlMwzQVIjpR6nWicuZjeyiWc9/SyInPTOV0RX4CjUgpMDZMiD5JwkY8LAIEu
oHacvxWWFn9HyN5xvDEW00WBDtSwnZsm+dr2I2hlJ47Tm742E4aWulOBWJyXnvlKr7cX1EvUrMjw
u1cruyHytcKKex+MDxMYxqrMefuhxPWgLrBc9fAa7QhWQ24qXhMu/X0cUw57alYhnm+T6bQbc5qn
mz41hppXMgnVi7mBFi9q7ZwbT3OBWkVDx3XuuvXc7TT6mJ8Y6YN5GDKUqX22Jd3qdEnqi2gixQoG
mDsDl9vqRyiWpPmSNYb5oLpTmGNJPLJv9G7u9UulbtvEU5kBfY6izsqp8ToQ3VXXps6Wy8iJt/io
xlup1or0bcZW2jbX3O5WdNGyov6EflVFrXWD2A6qr0XFJe4pS+bMQZzM800CKPfeSJqmuGhdq4qD
0BzSyG+AG/RBKMLIYcpDkrF1Wubha9+AXv4gZFTTwNREs9X0Ii22sjZdmj4UgHRe+2nw5azJryWx
1/RzDWWcTzAsymXTqKDeaLbFdhSosZsgkG4b3QXjk7n6rKWLkwSLqThPdtU5ht805TQEHG70FNKi
LHB0nzrXPGvUqr8aJgyufISRaK07RVGe65VC3zrWqOS2JAj6x0YM7Qt3KGOtLFHXDhHtbJXyc9Ic
v03xgX5M03bZp4AochqvCkNZgEHZYxu34kGb0Cm+0Ih3t0uhWeQD78Mz3yDKAIujtOSgg6SS0x3K
IJV5P0uSKpqvddpuiykWZ0N6cpVD8D2avwggIQOOUJ2LCtIBEJ4ipbGKpXT8uqbxbOd8fVFpoJ4y
0BzTbER+giT5iUd7g8xbF/0JBIWVSRtx/fkv6HsZaUSiEJFqE4PhC2STq/sKi4FdwfD+zy+FYTIw
XfSkiCqHfC00ebR8zmrbrzUQBYaT9LvIyuQu1pryhHrJIZ52lU9e3dl/mkIgTHeAzYvHuuTYDY4f
pnXpZSFuCZldJLs5TS2vlsspDsORDbJChbGjRu0MTODBp8vmegkBj7ggB2b9LF+G6czhIj3xAo89
FVhmeK06aqhvNggU98LOptT1Ae/hNTuC/TZCLdvkg2Dgm7biBJDyyN7QsHDXSeQhSzCjf703dLDh
XQfx33et5ltiqtkmGkGXJ7I6pRVy7P2hlIh+FRc7u/EAHwpDrqkbJXF9OiDtPVAA+yon7T3x/t7I
aKzbwoWmx46wEFs45OrWohVUh3wmpadzH5ZSXIEf1iBZ5Mr50DiDr7XC9ptQpYprALwUWWzsANOY
63RRBjpgmfs/fbXA+AH8bRJC4desb+aX80elZ8PX4B13LRh6P3HBrADXMoxT1iVv8apwvdYt6tDJ
wwjaOFhJT2PY3Xif+sBx1E2vJXQHlRh2A+Fmi3SvzofVRcyUoMBdQam0TZt1WEOM9SnJz7f7CqsW
pKZWhC6XqntwOpVY6xiuUO8rcTZ9Y8LC+BON7uYzpLzklBf1Ia9D47FXXq9lrJL1PP7rF5ymnRYy
CKE7ZmvOVW2XTw1z7C0p0HdaZYUPDcPcZNEwnqD9HF131fbgsK7I54N1bUDi9OAWXjfeVxtHLWZG
nOgBFm5db5TImkFTjV+dZkq37++oowvjbsyuApcMV+f1A4M7mcwmY/rU0/2AAA8qHjjgvJ0wJ/R6
M2sCXWsAnZbylDfw0e+6mo6sfFwbstDrlUuzwVGomFx2cScfp26aPs5GTu91nMbiw/tP+fbGgPKL
YvIaMAlgh7IzidGl9dC47jqvcXbqODc7bWHa8P4qx55IUALDQuLC0A4lC6jjQ/quNjfuJFoYxhXT
LVkWFzNQ+hMh6230Z5PqMMUgn9rrxOj1y1syt2tsRJx8F2DX9dTP4bUJTOiLhoiDGiylGY4eWUMq
gvcf8diLREIPyzTcF6Hdrq/glwtISVUappJSeBn14muuR6LY5G5vjJv31zmk1q7nECKmDQFUIF9m
HASTTtHwTpgtF9YB1EIkZDl1aa9tGGFkQFtT0sZRiucWvOT1aDjxicd8GzuB10ALsJlvoqt6aBMv
B50hLiNoP0Rk2zcRe/dSbAE3/Zgij6j2p0T8ju0cZB9XLVeDRv+hRmeMckc6Q3v1HakOW5xjbkMM
hjaYqTknotqplQ5eLAqkSzI3vNjIquCwFhqGEWkWboqmNs/e/4ZHl1r9XHW0LlAsOzjg9L/CqA1N
1zeVxPyGugWu6UZSf6yT+JSf+bHvBbfiH0sdRCsyEksymXL9IXYRu9bxHo1ouAX4gQuwm/hQvv9o
h7emLsh0VgUI9adCtDhYj2oIPTiZyWBURm0HUWkCwDW720wHVmgY07C1I3o+xpx3J26yw5f6c2X0
haAfrmH5kOaY6hL6o67LwOky50dRVe5Zxox4q+dadeIMHlsK0UWVuxnBQmEe3DEWwv353KsSku3g
/AB9b/owKB76oVVO1RWH3299Kphlq74wOsNE39fXSp7LVk8iAK+KMV0xotE+tsXYekwzrLvcyU8R
6A5vT5ZbybzIywBvRDPz4Mm0XmKc4rhDMCkJcErL2Ymf/AroFkxZq4rfg3HfiS93eKWti3KdkLmZ
a2XoHmStiRia3q4AcTpMRS91RWT7YVS6xxZu8ZasQwR0harzWDbOUzxP4/2f3rKkNXxF6imDZz44
+EPE1K2diz4o5rbf9dm2qu6MIpI3ReyIgNlsBbCkOvXQR/YQTH4XYTQX6UQIVq8/7CDJ/lmkD7I2
ZbBj6crik8NaP6I2AXHw/iMe+6wre990Vg1dNtPrxRoJfIT8rIdTZSS+W1jjddXG3U2ozfG2b4Ck
KXWlnvis2pG9q/FebTaUijnIodJ5ntiRGmV1D2i91a91+ryMaRyr/5b3lbtvhnF8sOMlO0/7Tr+l
JMw/0UU2ggZyb4N/DrO10C0SWlkwO4KwCg1Pw4j8VBZ99LcEx7bKD4JEPdzyE1U9DtQp+GUVLl/T
O4vHLhH7Nle6fWuJ/Pv73+JN9bRudxtaDAx20A7qm/SuA9fYzpMMYhhl8Bgn+7F35XA/VtK4TnRa
xXoUJg9uRw84b6byAi/WZAP3KbzIkrzbD3Y1utsTv9S6yX/lvP38pahNTaQmUZw51JtpaZTqqylS
kNVWcUHrrtja2Kfv7SjJNnU3L37V9eKqU5c6EHkFCJyPHjQSEXfsWqsT+eKx/Yp7jUPqjd6Eeajm
A/w/CiudMfUyxsUFqPN+W/fO8IE661tWRzZzqqk5sV2PrYlqBOkw0rMEsIPIhYanuihj1AfwilJQ
M/qwjrN6+zadnSHzGADSkShC0z4RTI6ui//AKn0JtOHQY01jkr7EtOrwPjcsZhB9ucrRSrxMmcjE
kG4VFUGzrDFPfPKj66KWuF580MAPv3jVx1MiRdkHqp4bezvNLAs8cp9ehHDGN0M1awxWoKKduIrW
13i40ThtRDVktlGEPFBxGMEFS92AJ4IC5/CYJFO30aUlHt/fz0dCCl5BkM450whQHqoQAELNRe8u
XWC1VRq4CBedQSoAiNFFPyA9D1STk+6TLRgouErjRH535NXC9VQxATU14H6HqQipw9xmWsxWylPr
IrXA3DvYPO1IWrugL3XUB5rulObOkXuMRenIkCisHPiD/UtwQ7/WJYxJyRzanjMC9kxjPrPDxLfF
OPz5M4pakr7GbVyb1cOw6XSrjLPl9IGZz8pFZ3XtbQwkuNqqMCsTX837aDu79nzz/pc99m5p85Dl
8WJ1rJxfh7IevoUAht8Hilz63Vxpxb4XtRrA0XVudIDu0Avb+fbfWNSk66GjrrKm068XrYsuUXNB
sLayuLqYTHrnrSOU71FdTzu11K8x552zEyflSIZAZsAW1nmPOrr+rxedw9S2cjPsgyosOhrlhrzv
MevMAbe3EFjff8IjeTteGTCf2bWrr9BhOtIDPZTDSA42w0w2IJ+di3Ex7hVmoV4P99s3UP7e9tnS
fn5/5TcupoQehqkY0K7aW6tt7uvnVMuFqD+7YJJoHjDjmJvrhkHmD5gb8zauDdxVjboV3506rGG+
A24GEKLo6nmOcfgjE53xotbHMt6AjIJo8P5vd+xUEak5WDQ6qSsOPoIYRlXh5iYuOgDeHLzWoR5F
1hXTddULo2H6k17aP18G/W+6uKRp2G+8fhlz7Gh201DFxJK+t+jRPtDpaO4Svdf/fABYBYcBnGLe
puJG83op5k1GF8MmC0LA6Tuy4I8lp3zHBUM547big6sXWfDnXyd+ukjnIcyPpc/BQYIQV1mgv2Ug
ior2gVbKD2NSzoEbAk4xsY+7e3+9Y7cFMn2Oa5DfORhLvX5Gp1SXapjLIRjMUN1PsdRg4Hf9I9xJ
DY6+FvINtfFEhndszyCQijMMypmr8OLrRYckdscILkJAY9zwLbcBnJYnygZsobLqGRgnPuSRi8IA
WWwafE4cRg7Xqx0uYCbXYyDmKLuqRdJ+anVz3tFhy768/z6PPBrddcTkeD4awdb681+6XGKh+7ks
6cgkEwSn7TQ2HGQL9qIiAY2jP7+cyMqOLGhC0SaGMy5c1QFfL1hWJswVSBZB1kThtrTGl8JM9D3m
ayCbAXef2J9HXiWKnAgGMyRGkOKwUGIWLxkdq2PQcWcFgAOzHdAIE1S6dUqM/I2eFUd9TYPwVEMo
jP7ywb1nxaDPrGSagj6N570wkDxoEkXeYmasbayx7yhI1fImkZ163tXwckTnLh/UUUZfE5S1v0EJ
N5FHMNr9sLq82IYI76OwldcOZeA5+yHdl5Bf9lGU9acEzn4KzR2kcfAbKFtpQ4q3tlmLZmDKCYQu
EG1XgTIKIXAJfRIXmN6VnyrAICSx8xR9dgnHZ1WTIFoC2kh56Y0qgUyCmkC3eX9vHglhzAiYtGmk
OjYzsNdbRVUqtFVbtopm9Qp4pcJZpZsGJF0AhdWame0Xxe1gZlbGiQN/bGW69bS2mVAgc3R4ywiJ
pXwcTUGq2s+4WJjk60t/DR1dBFqv55+sbki8sXPliUTzyHZlMLKaFjOFA/apv37kCNZY2dfaFCCy
HoNQszIP10EjEM1wys77yE2KfPe6Dt1xxFEOntHo88ggGk4IPoQrvt8cix1gn4kx8AQ+cl7avd3o
w4kHPHL815sGXwvyAlU/7KrPmpBtVsGKr2fkUVRAtcC90frYL+NUcgOgC1L772+jN++U3Ux+KdZp
BQ2+wwIF9EClTY6cOX1Jd91pcbnTK3PcgcY8NUs8thQbFnkLkhjnjcNdneaDldqIaKy4zXM4e4mX
DQ5QJXrcJ/KYY0shU2XwBR1LkFi83imlVs+pYylzAI+Ynn3RmhJx4yGNQTqNefD+K1yj+KvLARlC
WpXIr3PFgd09OIkO9BrAtGguJCCurwFxgxZYlgr1lvfXeXPuWIcya7UfUZF6P7SmhNQwQnzR0XaY
cfK1nDA6T0SNRRKsMRg0eAjHUlrn7gTW+f2V35yGVWjRIlHmAqcQ+SmW+UsctDIXOYO1ow77tdn3
squDDpLmppfKvKU3Pn9StXzcvr/okW8o6N8Zqz4tdcGh4VaM3h6cVw0YE4A4NDj05K6caerZPXDb
f2cpA4eD9eHInF5vFwv6nAYOckVM9djgig4cFFp2gOxd++8Du//4Pv1n9FLd/H1fdH/7L/78vapn
5MLi/uCPf7tKvrdVV/3o/2v9Z//4a6//0d8+1C/lfd++vPRXT/Xh33z1D/n//1h/89Q/vfoDpAqY
RrfypZ3vXjq4QD8X4Tdd/+b/9Id/efn5vyDh/vLX356ei6SEbdW3yff+tz9+dPb819+0tRZHHu6X
V78u8sffuH4q+Mf32f/+X+XLX/xKlv18/B+/PHU9/5n5O2Na4FPUBew62hq//WV8+fkT/Xc6rGCd
KIZXD0vu0LJq+/ivvwnrd4E7G74xa3Ri9sqp7yr580fid4N7h7zjZ8gicfztv1/Eq0/2z0/4F4SJ
bqqk7Lu//rbeHr8eeGwzqSCgSiJKxkKHWZoN/SEvYN37ujOPN2ZKmMCEw/Zzk6Qmh4XnKxAkzuGl
F3cwvosTkf8wSjAO5aoBHPBTFg1oz+vdekwWDfKJ+CIhCX5q/x9Iox3E3X9XGu3wlqEcZz5Hv+EP
abT1nv3llvmnNFpp2tSBbh1PSM69r4+Gaub0sTXFsNVi1fVQxrLPhFo699U0aR9cYOSXQ39SaR5d
g4MtwO/6SjRt/Ua//K7/FE1ruoZ+V29CMdz/Kp1WFmOpA+1N0DP4RUAtWXpt8YhBSeZHP2XUmG9V
d/qM4h6sxX9qqXXZ1AgPZsj0wYqzxdz9K1k1YDn5PfDfkPnBL9pqEZpdNohjlEm2pxXWHJy477kA
0ZL9KbPWly02NmBixXOlYju+11ykOX2kn0rk9YHH3S3oCTzA+A6KETAKylJQb0Dqd6EOWbcwzu2p
tRZQsdCOt4MD0MKLo0G2P4ZECZVt1o/uct654fLZnj6AVdXvUf0S6FzJDEdHRTHC0q8yxCA8J4H/
sJ1q+KDnvSUNTK9Q+lZ9mxsKWQMrnDvUP8bEDEapWS2MBYGqF0NKLbpw8yyCsoF+U+F386pGYTJT
gGnZGsM3Q6vVlalkoDOvOn1i+g5d0vnmLRq2Ebl1nrRm8SVPK52BxRtcrFr3kWcyvXx6A47tMEXZ
ZCgIsTsVBFjP38XJhmLMtOsiKWAo/Au0bKUs84/CKNCJ/TtkFrLJ3MHKb/nVfgHOSoTR7gp1UL79
G+BZRMrQc9XypZHn/zMIbVuZE5wOC+jOfu6sOvx7OvCnAue7IfFVKP2XIfb/k8DJFfr3oPozctJj
IjKtGtb/8d9h6U3o3Et4zd3whLzTXzLAdLL8F//FHwHU/h2gHOEOnibNeeaS/wig1u+qBXZQpQ1J
HwWl0n9EUEv/fb2BiWqAiZhGrV3uPyKopf0OyAgsMzMMJGD/r8KnihK0sUZ1UEtArA+yLYRpC7ix
pLBt/CTzM8QVMnlrR6g3IKAWw3g/UeIc5s3kEK/WW3/+y12NFENuaEjZIbQxwY6/0/4PeWeWHLfV
bemp1AAMBfrm8aLJhj0pSqb8giDVoO+Bg+b5jqFmUCP5J1YfKMkmkzSz9N+KqIprR9iOMC0iE83B
Pnuv9a282kxlcSlHF2EfBqwaRw74MuFhbRmh/qLbgcr/BeRTMwyE/Bhv/VIR5TWkgg9J5KSYjMvR
x476odEzoIv8cdeKpPK6a2b7yLjisEbgmGzqZNBqNFy0F9Fv41haILOIhKaFZm8cJq5wj7r5a7mk
8g504rx7ci/+KJGelkSH7+7H4xFqwd58FVQcZkwmOZI3RlCjH7bFfDo6Ve4VMAP3jtrM2zweu7Ms
jJqPbx/0xYVdoxgZLrNHRypFU/35hc3r3ilZAme/S5twW2P02qTsEwjyaI0TUDf6CfKP2DMgUWzf
PvLh3oSvizIUDDwjZBjML5ovNKllmIPT6rEMvapZ7FM4pDiV6RvcvH2oV87ss0MdVEUi0wajmabJ
D6OpDNQMI7KFMMxXzEE6I6W6uk5EeSxu6rU7mCEtai36usy7DoN5+yxvR0EB5rcQj3ZNOo9kFDmW
285hf5X2KSyiRIJKrwLv7ApusbKyxiMn+ZV7mM00rRAiIGzGNAf7ar2aumqK88nPGIEFaMhnf5p0
5aSyELMvg2EfOd5rF5XhO9Unyinq0IMzjcDfcSKVgPPUAv2DGJBhX0nlMIIc3rx9UVFbHBSQ6x1E
6vIaQIO8nN7r83s3UTIrCwFY+XBeRESk53HAlj1M2m5oVNoLabdStrLQ7nZmKSveW6itLk4QMMJ4
IIX4kbeliUrHGZVPeNlhbkXogHAmj6nuSrwweuw8B/gtMWRd7Mc1hsNHBldNfAxctlyrFAYKf5K4
cmGLuzrJcifoajmiyPsvMblQ0QKobtJKLrf/RSbXqFtY8hcQ9T0w9tHZ15rS4FlM+jGAdb0MvjlY
IHEkPFyyVyp2NbpCW+CwTVM27PW+tG9wAYzXalqY0O9hEebyaMtbXZ7S7DIBQVRApVgm/aLFTN1/
rfM41b/pTRzkQjdSLOp9BDQgnONTJa4k5SYiG2ZNFelwTBv9H20tCV+rQtXPR2hubu20eX7eo/Uu
tiPBx6YH/Ggfg3QTezx9yZmaCyf9OIW0YK8kXbRbzLby55CScdyv7C91K6VGh4ly1sbSt8JF28UY
RvFaDnl+02Z48rFelZiiOnn4Ek/zkhNc02I861BFAJUZDaM/xxfRd0eeshcD0PXOp7dKW2dtpdOd
e37nh6HUiWogCaDppRmwrTOcLtEkBU0Y66exrDfCTavVs2wvvESAoFleMpbfUsmyr+tQkbYhTJnz
Ctf8kYfytfUGrDVOHEZ2dA7X9eFJnZCpE/BiZ6Far8f3sEKrcwUzqmG3rlbm7fdl/f9eOfv/b6HK
RPPJaveiUL24/5zd/22J+viHf5So9rtH9ThnnH4GbW/WyB89HvsdA2EUoOh0ULXQc/yzRDWcd1Sg
qxaV24g37zp9+Nnkcd7hcEKwzdCYUpVq5FeqVPVwi7+2PHnzOCYtQbrWhyWNXFM4VmPc+1OfQjpt
Jkf4S9P1p0KTlKu8SJaLhdm15D2BpYo4zfcIntmf2m1b3ENyKLypMVvg/AAoZ6cYiRwj6vQGjSU0
cVGaRuaTzHdssP7KU0aTCIMDfyG6Rn73/GZ2mpptMhoOP4oZQNlTwVtCX2eXydIAflTz9JOTgqxx
6nD5gs6umT20B/eRSOaJh7IzAt0s8nOGrZpwn9wOr9SKL8s2NiUU5VTI6C8YqT3/aHCgxzQVS4+V
Kqw9rSfsucYBsm2ryN7BMn2IpCutU7rvj/d/7yeOvvejTg7ZGjs18M3rjPbvN4knVZYV/P3aFvHV
X/X9SVSVd3hIVg00JQlGutVE+uNJZLOISgX9JhtU1kbKlB/dVtN6xzRgdbauliFcUFzmn3tFgx+h
+qRs+7Wd4uHcFb0GqafoJnjksX7yED6/VYB/O2Vhq03Q25dJOqhu3zgboyFvNfsGB97VE3tP3Iof
LuV+REhtzrCYnpzAV+7Wg2bv+hHAgzBptVA3IIk66LZqA41IAJRN4JSdp4mYqNvmTO2LYArNLZkc
HheOIZ04mrlsHTwnuonaft1AaghxbKyUB0eenNgUCfHvQRIDl33Iww6iOpoEW75JjAp2j1t3SRp9
soTWuI2qZ27H5AjHlr6Ym8EpDLp5gyM14akNGlsBpFlC5fbixZp9w8isLUsvm1+3qxQrHlx8ZoUu
+2tVB+RgRArXXphzyVR3q6bl2ABWTRVkJFM2k8MxqnUMSQCacPEH6GxOvJfWtYTFeaoi3asXKinK
GEP/kgxsfk+GPAMsaw1ltomzRDmLJEP5pIDJOSmdwqIuSUsZSgwI/p3QQOV6rZaNv7e91fxhMIYp
3MXRUYoqrGGryfITPUCxlWR1H1vmcE+QVfNQ4sCcPSxzYsO2Tf1YxtUyuEWRhTogxbhOLkBRmD4A
YSqyboY55mm09jrwVNawBKAngR3YCPmAZXdDSPPZccTehIIapI2W5TsnN3uy9SJ1r4cQfnw7UagE
zdHuPjYyH07PkectRg1uUR2Jr4fJvwxkMRAsc9Y4knnSGBXXMcn3xsggd8IwtbjDaIZ7YjWIGpYW
2aalWTfp1lCj5mZmm1dQ+8AXz6vErZy59o0+S3YDTLbA6av3OcoC/N3ObJ3aYdU6Lo7RedpalTr3
a/zEn8AadcRmhYq5BxFqN1V8J8020RNaNUBSa6HArXkzj+waPE7RprLgeH90RlPIhBaMsvqJajdy
sHnqhWAADiBBgaKvLHKyRmmoyijfNjXXalwBbVkQKbOaPmgdeNpTIfpJrnyJNITaz5mzUPIWxLIa
gyR/M3FaflVN6Q6ti7qB0zjwvyzaXRkPe1ldLnqnYxOQmXxFdidhfD02jbYzc7KGpbKCsDeNN1DD
4LBNDTFAbt5YxWVCiR/AXirQCFlAe3vdujOZ7wkiAGx4x6Jqx6CtIMls4j51qPXrrLH9PGoixU1s
C9qt0eSfpbHubtVChUQT44LdFdNyjX6x20RaGgUCIlMcZdZep71PIlINlCuWWySFdZ9vkM4lgVzr
34p4tM/mbNpVPeyr3HpoGueHpvq/95uN+21teq7Ro3//PvvXf6JqvG/zrw/z/zhHR/s5qe9zBpqv
tD7XX/Rn65NdBToqVm7E0Ihn/3ybWe/oUK1vs1XaSl4bL9OfrzP5HdUeSoF1TLja7/6qK02ZiSNS
UazzjwUnG4OfXdof74/vA97Xh4ePyZHPpocGPU82QDSPqFWx8T5/pzU9gOAFYryvgiK8lCbCNNKx
6k6hRwIXDPu7koy107Sy1Acl7Q0Ag/F8OQJUgnfTUS0yHM1WGh+SPvhQ09mCrdQzeNQ3Sm7qFwM4
Oh8Sd/GBxBMgKQUk58R7gkKvI4PuEWtUK5XS/Rz3Rgh/TSmhSxrjlZTpRUPqC8zTJJOqTxmElJkQ
go9zCcKxGbpKoOwr7MZl3eZnSjovt9oIZR9iyhAd0cOt5+LgXK1mmrWQXf1Kh4SEeUhRtfel8JVS
NJD4NWWbxTBSntxTr7ziXzZ+mOfipKPjxbG40M+vCJXHaCZwAX1rsHdjnJwUcB5NNfEfD/OPeEzX
ivDvH9P3Q/nlcTRx7CFdf82fDyl2Qhwo+MHWKvGvehMHA8Iye/XksQHjD/x8QtV3zvoYMrdgO0ZF
yM3ys+BU3yGLWZ8pACgofPnRLzyhB3WXzNYE6RetCfZ+SELkg/1J44CrBeA0kna1daLq/SzB0RSx
C8VoQ/LEajV4crJeuf/sdTP27DZnFMP2l80s7gISzA9uQKimzuiANPJ11RrOv/PdB0Y4fmMpxe+p
naUEcETdpxec9xmYamBGqBY9kZvKfhzbyM/6UkPIqcAvOf33se+mU2OU62mPfS5TrT4V9SAsykKL
NA0lEXQJGb3SwQoL4ZV1SspSF58VZlORRiugD8aTxBBAd+jybCKpW+bTsCzr6gzYIoTC3pxV+SIz
BKJ7GmtVdF/oNSaRoSqL9tROx4eYhekj1EExfuiodiFb0I+Gso0wrSx3Bl6+/KRR++ZOTtvU+TRH
GIu9Qevay7xeJtMFR1ud6XWvh0Fu5g6YTKMqICnXSDF3McTD63TqC92P29Sc73NZEuYHXc801IUT
7bRkIntJktoGQ4LgA95Cm83EJgH5eSL6mVix0Y5n62zI4lHdRU2V7EEhlZ7aRYa1cYYpX35/+y55
geJYB3ZYbGQ8m+BceEc9X6acYdGGaTAXH+dUCDZOUbkMxUKuIchwYHNuZ0DjZ18yqgIoaAoJiG2F
UfqStpj3QlZxErz9kV4snI+f6FGIwz4FGMnzTwQBSi3okMu+Os8pslf4y7U8O4ETlcccGy98hHx7
NJHIP3kHQxyyD16baZjok7w0sp8s0oXFPm+ryr1Knpg9bhNoefU4a1i81eVrgmMf2HAYkbk8Ma2v
7NvBLu3vq/kzHdfTiddrH8gCDfDYyGRYoLFSPW0XxsSFRMmKRKXfk27kfKGYJ8nV3C4J0TYOWEO3
WsZPfRKXV0SgfwMQbJ3mtRpSLwtC7uc42j1ejn/CC+ZxuvP3L5j/aFN65lX0Wl/jeyH5+At+vFqc
d2zYcdegUAa4/te7BRGYZSHpZcLNbQRP8K93i/WOJR+/PB0NDCKgSP56txjvoDmzB+dlQM4v3ulf
ebc8SuqfLPV0MriHeUthpOfj0Vt8fteQ90t7HXypL41mvI+6/E4p2886SUENeVoDQ2o7D8/rxWIP
PtgqQUFS35pnRGBZ9XaY5/5kUKiI7kFmNEHGiBftfKYHUaklJ3EnfTH7ZKfmhtN42lSXRElKpnRm
l6O4NwmLfZCHOVlOyrgA1Tuwj2ZzRUD3oN9qYtLC9+P3vdrC8Z3T+HETN33f0bXr7q593Oip33d9
8/c9oP5jR/h9f1g9bhYJt2DjWD9uIgk/FMXVYudmuE1nZcwungJRUdKYFrLjNBM3P6ioi41F8UFY
rX32lIwaOaKXPEBh2oa13uhaTxdgwcwtIQDddK+UhBG+D9u5a4PGIhLy1lI6Jz8v7drsrp3QYkm+
mah4u/u4bBP5ThpMxsWtpPZuyxindidK7Il4OLWAz9yIzdtL5boaPL/u/HHcZrR0KGuo/59fd6XE
8m7ri+TXEEVjrQUNBWMQGpyS3/xzVoH1nff3q8BV0n/91/86UmOa6+/4s63pMGNiB0GEOl3MNfv5
R1vTeYea+ZFGsLY3Vz3on2WmwUYQlYuBp+Kn8vRnmWmgnFmhUBCxkCkylP6VpeDFyxOeHd5KZgt0
+V6aw3C1p2MRmlVAQPiV0ZsbhtJXM/9+copeKS4Pbrz1nqNribFcZfGTWdue33iyOY9kEWl1UOYw
x4l+MX+3rEjzK0cOgxDU7+nbx3vla62771Wza1GpH26mmI0o0ajAWLaHrN2q+RjtsnilhlnpUZXC
y2NhHKQmQuxL/QE35Pl305F8iJ5sriC0w55IdcJN06o2A4RUFnTQMNmoCQmiDRDzG33I5mAWdbrL
1Ny+DtE27ltyTxhACLjTyyQd8TauB3/yxHPi+XCreILFHqHToRlP6LWGDgapPI6oxjMaaG242QDD
dYN00lSVvQOUF7nK3JZHLvmjgurw0Ix+aOdTKzH7OdhPoCbtKzkeqkBUuUq82v/jpIq0tZQP2LfM
S2gd0+I1gxJ9e4yssNVF7b00kQmNAOM5GjuVWOtL1Rmn2X0rvoJqXMr9oR3V81qrVdRUZJN8DVtu
svOSqfW9qk+97ltasuLoWy0nsGPsJ4IZkqS3oMB3U0bnt5wSu/dJgSMxuAJmd6PUyhbHVtoiX1KY
UQugqKR0LFB8XZwkQxcwkijSK8cI/TYtGtQSZWhsEnIoybqRJ8241CZFrT36FlbizhExnkEhrE0c
6yXR23khFhollXmeyfpI+NRQ9F9JXsloMjbck9uqGTFauqHFHN5LsrHdd11bhPucaV3tVxXV7IPS
PQZpxFVqXIsBpIY/WmRD5l7UO84QuUSQN1iFi7EW/qCBPTUBBMdFcdFrC6rRZZFi3WfubhfXYTF0
JthU+prH6uN1PHF4EyIhwvq67ugpdZ4/nIsMS1ofJO5/Xoi72uiWbSrpBiGxLdm0VZyRddGn5Y6G
ev3NkhZz35ljdAqKwrw3pDqD0baOK2MMLzOyLo+xgEYMkzlt2OUO5KFOx1Q5ry0nbPt5YrDsMppe
f/5EAICtT1mqcq4CDZS0r+eq4vaTkl5aczXv314lXzs52Bvwz0FhgS25/vzJoWhyVFUfcqheX8Qu
lCrrDJoSIC5T0i4bPSLyM5sVaPrDtEE9fYw8+nI8zOJkWqjYLZAN2O7XjsST449ZZgDAZ7doyGoH
5thJS3+xiTxz8TIRLdXI6qXUqd8ySslgKRZyGVtjupjm3jnrLCvxkapnxIeR7H1kT/namUF1xoTY
wYKOCuD5J5vSopszJ66DNovV09AkQS+RI9kLNZDXcLWkndTK0i6zpfhUJ47m7evy8m1JmxFxCu3j
R/zjQe8nJYnBwsJYBylbxouoBkzsLrGpni4M7HdKnh21lq6F38FjwsYWISO+erYgh7DARVbW79M2
QVQDwy/nSL0thaZ5mF7vJSXfJVLzKSdvFNj/7Enl4hpdujRHTvoj7uXFp8DUwlsL2cALElaXq2SR
2GUTaENqeiX5wntitB9oiC8Xdj6uSWia8DR6KOdTrI9XgqbdiR1mt0Y/x3vZjD5bUyFtcXhcj53h
9Wk3IZbQy32WT+cY6xOvFmF1M1Z5tpUEMPwkLPQtmV8soFb53okAMTB7w4fYxpOxJTam3iIii720
yN3YAK4x6Va7e/tiv+yo0EhcnUJQLgyLjuLB1eYnJPkZSUM4rvisF21yToOYWIghrD7ltM5ORvSG
vkmMMGO/ZtyZIzNngGvHoEyvlAqIXdBos9NEq3woNVk4t001CDZ0M9QhR50RztrooBeTNyKf8YHE
KCkQUiIfOQPrGnx42dnc4rND2k0342AZIgQ7TETFCagI8t2Ngrdazhbm+sh5fuWpovjkIPQ4AXwc
Kr6Rc0mJMRt1MDgtmQK9lp2EWdJ5Igvbc9hE0oksp3+QplZu+M+WbxW9/K1SRXMW12n2pe5EtJ2S
snC1WU83ix2nH97+hK9cAJ48nH9UkyyM5kHBlPZQplotpGi1ClqMfdl4dmyNn/I6/JJPprIp8ko/
jYR0DGH8yplB1IHYjF44CKlDtl4u5IWBddwEZBdM+yJz7It+XMob24GtGSVz8r06/2e0iHg8/35z
+K//Kb7C02jL/4Mt4uoc/7FF1N45TA2YN3w3PCg8Ad+3iKpGFwn5BT/gwpio0f7aIprvsGhbK0uK
++W7OfHnFhG9DDwFfp9DMc/oUfmVLeLBu1BjPIoYEfAPq7IBsOawINHruK9zfLf0Cn8XdbIZqli4
cpueT2F8Is3hyTBGBBv2x7iWB5XQjwNzSlaLBuyqg5cw24rIJH1lDobGIuFF7LADeTY+sCdX6Or7
QvOsh3rw3K3HYU/KFpwNKrvtw65IVdD3WhqiCsTSXE/LROat6TURALyZxC+tLBH66N/QkG0j+A5Z
Me1nk8jPMI/mbVZZl4aMgMJkm0n8aWQe6zmvT/2T1fH7p1PotNNVYnMpr6/uJ0WSVTg9EVoY8yZ1
9CbVj/SLiSwCKTvRxJEzcbAQvzjUwZuoSuw56RMOVRE7kxZn0jgeqWxeuaQU8X99mYNLquLBKJIM
j/M4VkHaty4ZlludsM23L+mr50xF1a7RIcF6crCSKsVsGGG41uzlV0fv3dy6TfqIUN/doh7ZYL/6
jZ4car25nlwe0N+F0DIOlTYyCkdjSzKa63THvB7HvtHBO5Jqt1WI8qIyIUQvrMpPaobypWqDRM7O
pGw49uwdit6+3wt/fa/Dd8KULpWV9xwwnfJPTml6oshO5bCv8WZe5FHrJmYYFHEFslDyEfWRffGL
tLwXH+Hgzi8aIElofEAazJfSktyFml+eDg9gN35/+3Y5cg0fxRJPrqGdmnKiR1zDpckDpi3e0OQ+
cqHg3zkMyQ4OQIGVMfv8VinApYkIYX0wlW1gNZpLSo87N6P364dBVcK0YO1I0d97fhgnroyOeOcZ
yulG5Leh8jUziiMP2GsrBai/lTDKP1k4nx8jSrq2zbNlZuCKAKnGYS6OJR48glQOFz6Yxuv6T7nG
wvz8GNT1UdgV8xxYcYqUrQKJFn5IZPOizKWzbCzJDuaGKJBi2sV55swXIRJNDFrAwtrbOZo2iUFS
VMoT2aBpGR6STjwIx75eMlRy/8Yp/+ujOgdD0SytNFIkuVN16yImkXQ47+X9v3EIinKVAp0N2qEC
FNlhJpx2YkkzRkQA2U3RQGmVtK9vH+bQEvT40IEyRNYOZY7n/2DphDC06uVGvsrwoQ3r65reSZJ8
05JB86zCPCnwRBdM+jMLL7FMI0cxSI0VWu2R8OqXyyXxkMQ2nmuS5EM39aLavC7w7hw546+9s5ER
coPDL0bFfXCTN1UUGknfczogxg7zVhu+kMdyMjiblMCw+tjZf/1mfHK8tYR+skQk9JOTDCZroNsY
4JQk3WSi3Ugkh3b0h2RFkM++nWQyAmczOcF2ctkmfaDV6R92md2m5beuSi8G8gwLwinmoT3rHWML
WfBURMnm7Uv42qtidaxh+gTwx9Th+UclozIl6o2PKrRhS5DChtArD+FE0MRdYNS/SIt/vGEI/iGg
49God9jE0ayiNAmCht0T5nedPpyXcnxe2cr27W+1furD1eDpYQ4aeVVs1UVk13OAdsIvNHzhnVpf
Js2Ceai4bSL7btKrc1WOkiPhBo9cmZdHxnSMpo1n7xDjY4RJqldDwToUsfkTahEHA/GIg41Jq6vI
0QJX5FaWc5bCC3Sx9GEiWjxy7oJEInIZ3Ni2qcv2yFV+5QGw8U0z3Vjl70ggnl9lu2og8SzhBDW8
+wYaTCYxl6F+1W1k535sLW4yrGNvX4P1oTo4Ezxpq1uCM7Guys+PuaiaiGL2gwFMFKKJYxIuW3eS
piNf7ZUbGFsG7pqVB8W3O7iBJdNM6H85fLUkoWlcNoxFRbXFShykNam5hOi+/b1ePyA2dEvT2Tcd
csFxyRlkitoAVIQ/1ZcQ4rw17yDTXDLT3z4UspSXJxHnEOYumm268uIkAhJt+qrpOZhjDad2RIhZ
a7kwtr14XArqelTB8kdyh8nqlbvY5RV4Qpv0utUsWs9LKXRPNa0JSHx/WsTTRaVVp72xbEet3OZW
f00SHpqPNPE0x1jYpNxpcXVB2shVNqIMkkq1Iqu+Iyh3GJOPsoVGxrbHwExIm8OLuBDJtAbyMSFq
lo9EcPsSpLW7ovqYZwkR2iS3zvo+lpIt2Pq7wTYImbbr1ZIbnzhNtAvHak/OWVAgTtZRmI5bPBvt
7E5KZxdkuenpmZZd2gmQxi5bXD6S4uP7u59VcS2UtAkKYuD8ZcgqdPuQdPW8bi+koTe+Mb/SMQ+0
qa91ImBXFhg6odIhZnYD9lyH5ixMgOBk9viR0LVlU6QqWuuoNXyIVNswF/uIb+kPieL1WV1ugdd9
IwN24HUmiQA74OfQdCYvM+RtxszD1dvEBprHrS6Eci/XeRrUdn0O+m2TRn2+r1Urd0uh7iZbO40J
4/DUrApI9WxcWXJuomxCYp5lp62VpAF8knZj5mQaTuFW7SssAYt+Zyz6xZq2sxdGdKYhM92tKFhP
ifTeF0O+wV8mPKePvmglcxyggqmH7Gp0jSn/HPVacVanYRRouRj8mbYNWbfQakxSSc0Z3KcSr6Hk
7e9T1XnolHmP961vxNM5oWLgMXtjV03JeTOv4bmYwwjzrrwuhEzC+cCYKkY8kNrAuDbP6q2RWtdO
R9TmvEJE5kQLkg6hul6onhnNe0uKdknRfx57Rkuwv0KvMMl6tytt5dLA4BzUQb3Eo565TdkLL5lV
aQtxm9hLkb/vSgvwd198JlaTfr51JmnFstFTbQMQ3nHtwXLwgHfvk5HRV2ORzl3mAaGBBXH1U+Kp
enQyOqBnDGXgG1vXqrE6HkzloRtg99pkpLp9H19aSrjXZPm0tokjnYV2W2Xzh0mJztI533TyfEtK
cOb2Wv5FqqRdXGV74pbri2po0BhOzR02gKtYEoYHjdgtIvUSbsstet5dJeS7rMYfYiaU91bfgngz
xLm6mkXMtOlcndB6r27ykwWPUA6AxZvqheoVp/OtstREGA5/iHE9a1F/paNeNBrNLySt8q3yHJ7N
ViKb3dPrj73MoKQU0akaOUkwNfGuIVL1MkqbYUMI7QORAzvK9mxbGzUR5V3rypMwN72kA8bJzG9K
l51UpsNQttBucuLBdkWCYE6xJyDWWhNbk0eQVa4GA9m753XRcD9Zc3xZLL0ufesQgVbXNuma9WYN
otwpapW07zunqKsHITviEn7bdC1FjJS1TCGQvWqLK6O2Saky7athVE5EiOl5meBTMuWQTqZUGrdY
G1W/Soc4aEQyEBiYima+YCA71G6hm/35lPfXtgoQ3iYcPNy1hIk3OU0ErbnRl8nPy/lkTnTXkCWS
eDK3IKvbMOfTviSxmI5mZd5gnfGzrHTRRZ6VdfYh7qvPyqy7y5Cc9UV3Dufopuo+JZpyVkl9MMnp
t7IhKDkYEzt6wLKtb1vyli/GsiSksmdF8UtkpkkAxUfxR/oyZazclOn4xZxzAI3x7NJR5Zm1WF9Y
RxpjuJrNyR10LkSay8mVI9PFIe7C8rJIUpBQhvU2VYpL2J05sdehPd1njbQnVMWt62jl6xWXpET+
nhjTTZdEkmfqoWtL+OWn8cIyBHmeVyNrT5faTLH74SIChXMflal1I88Vk+QkJxi2++BozTW0odOo
1+9sYQRyr+9HWdvqpEJomvQ7dm42ppM3RZPfG7McKCO59s1YnI5KLnlpW93hRLtkHMj1GDTy4MsP
85je5a1+mg6Ka4Stu8w7hnRZ7v+GT6zU7KKagqIwMa9YqYc364YB/Oz9lrDCzggSJ47R27eSbkaX
dspbK6YQO5G0rPd+M0RGji46pSBHfHXZN9MJmgZ0nlJienbNyvJbXFSxkwtVCbDNqKfRnLQlq0z5
PlVq4361KgqXNGRp95sjl70NZ1IO2gVJri3NvJkWed6ResgvwvhgJVrRyAF6XL6JQwqjXnY9pAN2
M78REEmuTSfkgF/p+LnR7mpTjYNSC29+0zWCewHOyYEspv5S1GZ1MjkF3zIdonkJQzbLo1Iqbhvp
bgJW2/0N5eiIMx9FiGJJuZtFLteC2GqCjaUv2IP8t0uPw0ETlbplMmFRZBrJlvai8ljKWYHmnSyB
IyfdSZXKf5TMXdxFarnFRvM+pF51NZFObkg4K7dqsUVVcizj7WURuepkVuMtUA9ExGt99GQnBfI8
Vqo4XQKTCbprDs1WhdTsLby23/6+5otC6/mBDjpzFSvJDKVjoVb4VLArrxzzkxbNH410So8UkC+/
E1stkiSI07GwnB4WkGqk1xkxXXJQ981mmcqNNs+bRgxHCuNjh1m/8ZNTh7TZaAkYl4kxtrd2UgVm
GW5x+AS/euJsxs6Pf3O/vOi7szCRatMVPLIdiDUB9iHW3oPw/T0ypOX7Pv4fMQpaw3f+fhT0H61I
vnTp/dC+oRdef8WPGZD8DooQjD+UeOvGR+YnP2SCcAisdQRio/pjQrfKgn+6UUx+xFrIzhub2aOD
5ecIyHiH6+zxZmSW+6sWaGIBnj9Mj4phSAhMgcgpgPa8/vzJrYc+B/xcL8VBkgM1dKWILlSxVE7p
CRgDLgGdlXxlIkPKTyFqDn6s1JrbNLjAprS33YIkb4gxdlinpTsYutC3SVg1DYqcWFR+nZtC3Wfd
xRJHPjLFEytRfIL9GHlKpWl55Xc9kjREy1aL5dS5Xt8biicTXk2WckbTz+61xLmN52VUzvFyxOGl
1TFA1admW+bGx2m6qvE+zuO8q6qHaIrarVYb7+3U+taZF0oT3nQyVeLcXoTjlGE9Y5tkt/VlB9pE
J3o9MTB6DBXuysm8DAcYzDgAqGqFWbuGZIUeBJPWM+QOuJdKSzdEvOCNuDMHCTeuLRovYy+pJeo1
wdyu02jfMifbjJMVlMZ4gkX4fZO0Pu+nhLZmpt4PmX6qmnCQLXXYWOD0PSg+vcd2J77U9OY+miov
W8vQUs3zS5jl10ppbTt1hEE5FSPYwlS9RP2ffXB6iTz6gSh66sk7UZTJnqD0xitEq2wGC8WTOcbY
XxrlNFvSgiafqu7H1ZzKWGE+zZql2Bm1qbGVqv2ht8u9JdRhWzfGHct7B09wTtzJimUCUEJjuCBt
tnTxX2xUpGl+Plf6vneij3ZVmUG0yLuydXrMvo7GLgsuFm7x0DWVQt0oklO7qjzfRBWeWmuM/HRK
LowCH4nIa3kbdSEeXPOTmSCHMeOWCmjQTnRL5C7TuwDxWwzLgrDvdGzOMmUIQVmyzVRWd3KTprey
xWYZRy8W+61MzxJM8SfeyjSQZPQgmZz7SqogPq9u06RRN3WivB/0yO/nzPABC+dbx2IzgbOGEAoB
dRtoWuxlo5AoB1Y/cdSt3uLWHEjlrTDzmkENI0G/lSnyeohy+ohqoIla6T0G63g5MVYpfEaP9N55
1Me3wine5wS8Kq4UDqTcp/EuQkxfqUNyYq36+qxJHD/OrcBGsdIZ0cYIaRBUocS2J+Sl3lyJVZuf
PMr0owHFfgFtiDffo5A/WTX9ko11chxMHotprj5LbX5Xsbttaw39FWf2Kl/KDgZRMw8QTefxpG47
a8tuzezIrJDigZRGQG4bSUTpXuXGd+25o7qMh+lCkiyTAHhmKJbc2zK1r/hjrtHLi4yIRyPuLg0D
Jntaj/vcTtAymo1Np2XNCUe3k13mXGCT3ZupdPcdnm4i1KvWdfSoe29mmbJHulShuGvJhzQE3TWD
JgHg985XVj4z+obtkNmFTy7CPiX9zBWt1txmk6xcdflkuIpDhaUm5kOp6RhFUQ33ULVU6aFIrcw1
5vg8iyI4ankcGGX6eaiXD31u3o6L8jVuBBaHLuvcsCOFOJpJro6G7JMO+cxT+m72WkOXPrWqyoQx
tYSXanN0GsWSn8ZZy+rR5bZnSzQwzLaB3I5e8n+Tdx7JcSPRut6Q0AFvpgDKkRS9ETlBUA4J7+16
3k7exu6XpTYUpRavprcHHaFokoUCkHnymN/4WTuYl0bUp35cjteKWPJQ8VQf/1sYPAMU7kiJLpHz
3+NAsB31+kuerp9wjwIStfCJSjTteycvQviu2R7eaONrwvvgTDzqZLK1s7pGkImy4zojyfaRghp9
ImuxB8HcnhW5fVk487TBZyvfLEl5qtjDzfG4+28c7Uxw/v1of/+c/y8YAHzE31QgznMa8eTcknMt
cZD/HO3gfKACsSUZkkrowV9HO4wf2GwkymiiwCOS5IC/znbzD0kj4NMY1NBG/C0mOJ3g10c7DHgS
DCgAiDXyFV4n5I3D2Yx+fKgCiY4Gf1HbhHZJgQNIiIakaqHLNtysrBHOsXyDpuMEjN++5Lu3ZxCZ
ir0Yi9HP5TJrWW+NXHipXIKuXIw6q7KQyxNQcLYf5JJN5eKt5TJePPuAQ+Wndei+dKm2baIFHGp8
NcsNQHaxUkqi9pGwOQS7BGem1M/lxtHkFnLkZkJbxKRAY4Nlx70m2HWZ3H5wD6XnGFuyk5tTl9s0
HjGBF+xcbJ2zUJGbeUlE5ydyg8/s9IEdP7LzNTf/VBMJchkS+iZ9Tx2dccwRLiBH9rThjjGEaKLL
sNLLAJPLUDMdg44MP8goHwrKyTCRoUknRvFNuzCVYauUAcyRocyQQc2R4S2SgY5zveVAIvgl1fi8
tN7VnChSOSm7GI+BUoZMMCrMHUZ7ONgyoOZ5czHJEEtjWUEHsn9yj/G3k6E4jl37EiGL+Zx2ahUY
MmTHE8G7OMbxQvEkzPcY3xsZ6p2o1ktfw+UiMA0wDeECKu0hjgaVE7FDBzvJZns95Ikdds7UO+9j
bVQuRbQwDQ60qXqq1jq6aga6DR59qp1jDR+EPedn3aKdC2f9QGdrhXDkCGOvWLFVXf13oo4cxv57
1DliyzKUJ+a3yEfyc/5GlukwdpCwh4IBB8TS/wo9qC1Jygq2NLDYYRy+UDez7T8gI0n9ehU39O85
7hQcDMIYYjFfPNIaf4PiDq/8+9AjOxJIaoJ5ZBaBeYz83i+rCogYy9pk3bRpvEr74OF3f1G4k+Y9
H7OIClsJhj0fS/QmCoGeT+HQTWuMGcWVlIaJW3i7OcrO1zrxWwVveDU5U5uWpKywnAcjcuij0Wy6
KGVrLZdNtlK227Axop0rW3CjbMZZVhWW+nBWmK4v+HzcaxY/SevZb7v+c0VXz1w0CNq0+apjxy/L
MV4KY7VPt51sCaJHDoi46+OPyNnQRlXK5rLp1S9JVD+hAv4eX5f7PGk/pXNxpymOHrRu9TTWxld0
jT7PtDDtJd7aXXyYXVC39J+L8aqUXc/s2ACd1cX62vdOUu6pOOmOVn3FBFK2TBO7/rAAz71OlDHX
wg477RNFs8QGGHXxANmHtrnN+HL1a0VD1Kczmmg/Ga5ynhWeF4VmH6sNGhq90T4JYaPfXcN+ODfH
nMbt6GYhFkibxh3t62JIqktWpoKWh7cmw1aOHrd9pK9br/DunEw1wsWD/GE4ZK6dOZ1MmZ4EizVc
laOHsnl0GHokJQFJPFAg+E4qaBgOd0637mcz+hgX+kM/mIe61lZec1qc1kms5QctF1ZyZlH+rR/X
NQndIruNo/TUtubnRJmeev1BibQQEV63uzCUxJs2kZ6OyhYYo6huasWujZvSbcvqoqmMor+dpwF+
/yyoMBpbbYJ+MutbhET007kmQV3Tsp73+Havum8OjlrflBMy2PsUucc6oBQyPo1qW1pBiTDoHdtL
BRgO5Z8On1876VtwuR9nhXJ/sG8RqJDwz1eT0NrEI7fJa9QArIjF25zz/YK8RTUlB3IY9fsX8eQn
SEjZP/p+vgvAVCIhmQapKLC9KvL/aceuOAgHvYbYvSfbsbFFY1aVLdpfX+8no3XQUJLojLIubnGv
uwqN3tm93o7TJqGTgS7SuKnT4lx3ol3bt7fr7KFljGxWAwGBrFiv3fM4WferPZ+KTiB/upRvDPt/
0mH77gu9QhmMde5OWARMtP0PUXJT4AxG+v7ru/7ZU5YtHmT0oPn8EPRyI9abyKS+Lr2LNrJOJmXb
9TgCvmWJ92Nw5eHC58AqlBQKIcnvg6sYGApFNddZh10GZWA131vRxqnPEu3a63//wWEkCbtYWkf9
CAjTU8TpUthCm8qsEym4QedcqYvAGIrfRyG4XMoCnQRl6EdcmBHZZh5nXMq1aYJYLVXjoLRtkBT1
W7wY+bpfbQhJ3TUt0AhS/PDV/tONQWng042b3HNAcpjKBwgY4a+Xw09eE9cAqm3w+VLh7/vXNCH5
0ZbzwtI3Py2N/QTP4GJSKfkQV3aItGb5loXTTxY52HB6hijfuFKa6vsrdovat44xcFcWEhWaJTvj
vmm+9Z5++vBeXEbe+IuWoRH3o8UsbQS+7e0cYW+aSX1j1R0ThB9eEBjfoyGulI78/hpJZBZJ5YAH
SOZ0Z7aMRm390jbEXqII1C7ZKAa32PQXSZJsi64Liom2XNI+G9F5aubYUZKL6/VZtTahUMTeVucT
Jfn06zf8k+cNDgvlSmmSh2bIq1XExH9OHHL2jaszXC90VNz0aoYXqmXxN3z1/+2aG0wV61DWvwhf
oD5EA/zFA/5B2tevPn8pf9ZT/+nn/JkHo81kQrDA/V3OZ46sym8luK7+Ae2N/+0iA4XSksSv/VWC
238Qnmm4S6/Ib0z7v0tw+PkoZxy9y/HqQoX/dxgWEL5Ypy/WsYTrAS87yr7R0CdYf7+OFWwJMpQk
mg2JketS70W+jm/2BeoZDewzDRSUByhCWPeVpqS+xQR0C3YDpfCP3Syu1PS20Df04P0Y/RK/yB+b
pbxobNtfcoMZevxJW6OTIsYvMFImP8uaYRMlDm1izQBwYbrLbYdy0XAoq8J3zdpE+HqMT5hiX615
op4lZnWv9GSFtk27NJpon3XDrD5myVxd5as3uf6MFiXjdXOy91GdH9Bhcnf0AE5ieGwHWM3AQEQt
0aCm74jqZOzUreYObgR4gxZ6jdZ5pq1POQuEnp59ndXDcFXU2bNWTxl5ZD36QpnXXYTKOdceAjMt
Nm4mdrYTfSkSDDS8im72fO12yaMDnXsc56DLPxopYudauzEyzqLevBUghNTe2EFbXn01Xj4nTJMD
xzjTxnNv/ZSmNyCLAzGK3E8clDjWpNp2hQ0TdImi4aMC7TpYDE8ZtyPDiJhnznA557fjCTAXR8U2
rbz1Xu00K2NU0bSB1q53lrXuS0e5Hp2E5LLMz/F9TqRpt36uZ82yV+lqglRYaKHTM1mDbIULhoym
PsZ+HvXFTujxeFMbebevVT3Zl+YwB5WKcLwwLcbtZgNDDy39EQgELlS4nbuKBAnF7/WscEPkI+3d
gojrtYC7Sabb+pxDEaAYk84MfdrpK6Oc9anld6IAwKJNH1ps60byvoWOUckqZnGDFSc5tYPNl30t
IqZRfjo65nZBAKUESlRkLhUKucFZ2tWKsTEYNY8n3jfV1/EoAatbSonq/DzMX6O1kNiFxm6Qf5eK
sbXUjrWliqynrHH8uCDhCTl+BBC3HiBzENz7vFEfp8EE8mtoYN9AKiFeumy90ajUJ6NzjGavdU4z
hDU0wHjT2UrunRmomu5hOTvFTWmBkXShU/cn8Bvdg8H4w680JGrdUmNetZSb1VF50NaWBPNJlNVl
r6pbo4kvbQ9p1Bzi0zF0/d8O2H+KHam/bJKethUOQT+L0y/+/M8GKcNKlSMS8iFBmo4nJ+SfDVID
TWgULyHnIx1iseL/ic7mH4xE4S2itSKn73Jg+leDlL/iUzBl4Ye0W/nRb7QpCMWvozNYakazOvAJ
6QX5mk60AIKb3CgdwrFJ8o81WKt7Olc9spNNEWhZd9LPYx/SrvXus3x0vkA4yE7gm4Gtqs6dwgp1
m7g6V1EQx+UWMRFl76V9f1HhyL3tFuOgTbY/1s5B0ewPIh/n0OoGzx8SJmXqVF/rvRxJqqjpZhV0
9LJpcXsw8m2jpE7ACOumH4dno5qfHDHDnbeU6wlxWr/M1tnHRG1pUdUFiRbL8KN4oJLauYBev5pn
mTVrQesIIEwCJGbaJU+dZX/Na3oiq/fAaPlEt6P7jJ0c1FjMEXzS6zExTtGCtvagBlGGqtZtDlpN
jcQ2syc7yLu6OiwLCPSDIsZLbUUmF7276mq1My20Js34WnjG8N7yUnMHqBXcVmRqgWInKkDEaba/
ZpOCil4hSjus1GSItib+3hpDZscE2hpVup+tNaxc9xPaOTdkrigALue1kgUOUClftGXrLx38CEN5
cltMzArUTv2IYaU3ZKeRxjjH7+nVzLt8NOJp18yca0GdGclngzHyh3TE0ygcwePOwajnzC1z9Sxt
WyaN8zifJZYD7sv0VnAea1Zlew+fOW/PmPhGXYuN0vXwzrRPtMO2xaid0X2+ULP+SnPLM9VezxNR
bGIPprmNquHixHy92r0yOdPcvmFqJjRavcpzjZXNNDb7dIkulN4+CIterCE+Up76rQB6umRuuHrR
WZvXvpvq+GncltZs71qlvqyjKVg9e6sL97xV7lyNOlMT6cIZCSte3cSj17Vh5rGhAB/NanRYjCT9
XE7M0zaW0YrhdqbapuNT+maclGIb63F65q1wta9ib6Kpnlou41e3dYEQ6dO6wgThZFj8VGtNevSp
GQ4xPSarvNL18bKL1yC2yvegvvNDu/DKCnP40nc2lIHsbEq6h2k032cFvfhac+6xO9JygHFFWwSA
3uxs5ziLPty764JesmoVlLXqmGYxz2sU4/rQ4g7Dn7WxC1CsEgkqDaMcMEwdk9swckWg0vi64bFz
kNdb7NQD/JMfo6x7SsZ2v9gN55CFfJceoLROD16VfSultpnMMRodk6b1x9UJDDM/UyP7y9SX5UVm
lEGc96dTrd3CuArQHwn0Uj/vrWzrmQzczGk6cWNQgqPdnzLlve3jYkCr/WMpvH3SW7s2csI5KXad
R/1qew/KpJxM5rDH4eq5c2g7KiIsK1ZoGV1NWQmlC4kVv2taLLcLfSXvaNJHNCyqE2ZJCQiF7hzP
rx4gHG16f8rS8eM6ABcPcjQkEO8ezfR2KmZOzkhIeyonSvowS+obsbTBkM3nTT1cDYAgcwUXdK8E
ejAABm8Ok0liqDH/bHVclqbCrwsv/aIXrXUgAEH+Qn+cOUgdqfZh6XNjaxuLmhz6wtiDmDtNlupu
QUnlfTcvblDSeLygnTScD5CqgJgLjXAXJeqK0zQepptRaz7xjX3m5H7WuzfWZLGMnYUcMsu2Wmod
zLqj7ddn53OTnnjRcKgrLFK0wQw75VE1M3JkA9T0yYpYvFEPX9f1IgUTnGolAGbtUuhXavOQkZEu
KLIb44SGcGQHWkGY7JYbFCVJSh6jqDst1q9kcWFnOGfjwCqhPYvID+keI6+SWeqMGry63CutlpAn
tGQmqHOmYeakIBqospk2jbPYdFoG2HQ107AcXZSPdRB4o+Fc4T5DjLam/kuD/Uy/XZVqnzWkjaru
ie3oWu4Hp0sVZCjsz9rsuQHx8sPUKVu1VOxgiJRkg41OdD8slQElaa7UQNNBAG47dDDZkg7r1NfA
hecg3IVxtsZC9csm9XYtyjL3YkbDvVdbb9t7Bv2uwsKFqSwgMo+LZ5280/S4T7rJnELWUuJuE9sJ
k9Rq7DPErnJUYUZD3xpJoqt+ZqR2vm/jNftTUfLfRS5lQ+K76gjrAQ+8IhYoaGTAQ/++Opr7TsFh
G8ELsgQpHvhJcYarnErbX9UmBFRuB6amnKvZXLEhRa+WzAsK73bpp3j2jdWJDjWyI34au7drJsx9
bNIK+O8kcpLS/+9zp93//395nozP7Zc35058zj/1NhU1FS0Fh4QQklL9mdHZf8AOopnGINo+ls7/
ZHQA3eiQ0AYzjvmc/Fp/ZXS2zAMthlUoZODZ9HvayozAXq8oUkfJZMJLw0WZT0LqXvamvM4cvcXt
oeFGqzqe2AMhqwjsQnXLvVEl1raCQRN/rWELeHd13ETdxTCoe8DqT02nPqdNSVt6sufk00x4Tc5W
Yy6oIbOGPacMDTLN3cLglxILwu99VcIo8qJ2AshENc0Q/m6QoxO3izv7wjIHU63DaEJv0tbW63Yt
qh4bDYZz3SP9LMFHAjY7ayrV+JAnsR50lV3fV+gw0wHnv2jVN643ptiT5/kUZDlCUWlUjzvRZ+0X
Q2n6POhiV+DD1UNO7dVd19pMyXI1Mj+1mrM8wavQb0cSyXXIa6zHGvfM6TotEF22RxjwmrwOXdB1
Ce1lPS1z/WkwMGoz2gHRXWi1Ya9Nl0Uz2kzaMyzXRmM7wdTaoNgsZD66XrSDvnDzPW7A+G5GT7WS
Ew9ddRmumHo46a6JcuVamZN7lD41+rmct0HUo0dkqqPne/l60SSgeZZJizfq5Nnn1dg+mWPREOiU
5W5Af8/e2cOYHfLC1MNpWe4Yl1tzqLfTtpH4gZHn3x4c/nkDIYSpF9Np+JHkbhdzP+mYyZNTV2HT
dNb7xK7avXCL5jGa3fbeHib93nKzzvJtJQY6Z6EhFghPzE99W3FC9vBVHo0xqWo6xbH9OPBGub1I
7a5AP3YfVj3fRysp+ZqgdbpaZv4sErPwQuZ90zYbovWrqQ1MzNN+xu/WuRRjXvaXTVaLM8HShJdT
oGa8TZxUsxk9joq4yYvcNEOYCW5zVTpWfZnoaB02yETk67oRnJRWtal1wjJaQgXgJQAHjVam19qQ
GuYDj50A3yqxCy1g6hB80o3CCDOJlsM34kYnl9rgLJPsTWHWSNBJ8w/cJcvDjCEIwKfm2pUeIewf
JouMXbEO6aWLyHQ0FDGP3iJqeqil2wgwffsEcWibLdJjbseBhDEJXR0MAAzpV1JL5xJLepiA/MTO
BJMNrE1I5vUDmq39h+RofWJJFxQml+MhOVqjIFCATQqTXCxTmqN9iv7NSuVoq+IcLVaAUtihejRe
yY8mLGgW0L5abbxZVunSgswAhi2L9G6JHVxcnFw7MPoad6jrPYrZsPmZ5PGYRwOYRnrB8GWmh8GQ
BjGl9IpJ41wbw+JoIaNKNxn4sPoj/ADtTHH6bNsfbWfE0YKmYrLxuToa0wxHk5rkaFgzfHOv0duj
lQ3LkSpNmaTJTX00vNGO5jfWNyeckYZke55988hBu0Q65rTf/HO0b246pnTWSaTHDhpZ2O28s7Bw
EYWZT5sYmtChtccM79d48Z26Ky8dZKbeGGv8cGYT4fGWdFCvQbqG4v77CDuMlS6shetRjgaz5vgR
3DFo06Tr/ty/cbFXowYplEZm4DAopd6X45rvL2ZGTAKX1RpZ4cmDW6j3enb73zne5Ujp34/30yOi
5N/MnI9wsL+xJBa6VIyiPTSiZLPmrzNd1/+ggU17g1OV3jaIkX/OdA5uGioMlU3so46Ikb/PdHro
2I8iLoQghgSpe7/TpXm13jBKZJ3JjMJipEVvXk5dX0yb6r6nV9Q386arv2hmcb7E40aTYBBkU87G
6S2OBPf6MiX9djkWOB0hOBIw6r6/3D+0pi41l2CC0jT0RhrkkJxevIzLb1nuS3WiHy9Ex0mK88Ly
djGNeXVfqT6QDOn6sKG+cr/CBvPAydvxVoeK9MYuejWY5p6Q/uMS2BrS72Jm/P092VLNdOnVYaOs
o/s154EGSWTdZlGe36u1yDa/vrOfXY5knoeH2gTyVzJHe/HGcAto9SQ2uJwxv1c7RbtvCxhBuRrb
1zkqfN8S9H+vIl7lfPL20LQAMUnOxiJ1Xt2e1g9xkZInbXRt7f1q1kbaMIl5moCGfp/EseIXLo6D
SLM+CwNKtKhojrgRcwza02+pOslc9tUCYhCFjh+bRXfYTzKkvbj7stMzu13mYSMsr72E1AB+11qy
87KtEQ02HjDLpuMv4KD3apEeEj3OgeKVGEF6/QePl7NxY3jXXpeL98iPIIQRx2HV06VfjQTSxRSd
qn2vk1bStarsWW/phWRoE4yUrv6v36QEsP54M+w+UKpSRk5/NeptISaDY2flkIUVp+siiq2K8+OW
9x40U/XBUsxnxDPWoOqQFuzUFcnPvPJOGkTPNs0wZIGhRtUbWlPGTx4xughoYGjI8JPvv1pgarnq
sbF4w2bEav49iHbdj+y+CnsxqWGzdN4ljBs30Ftv2Q5TZcxBq/cZ8odl/DAVDalJxFmOGl57ng9e
vavquApbq79eRpSC1ZimQV6lH/E8Ad1fZY0vausG8kYwlKa3jyUH1PZKbRejE4xRcaeeFIpzQl+v
vdX0Vj1YxtTu4rXPTsDAWW8oYL/qWcvVzs0DGqLaonQ6+vq9WF8WIU8BHMIrcbU2JKNDgbpW3H03
OTe9yKnXlVzbAp97S7fnp08dFyt0p2VcfM3vWwRgYxxJWdiDZ/hWr8XnGJUPuwR1jO2v192PMV9a
XtCaR+Fayoa+WnZO1RmdmBKwM9oU7+I5uy8BPew4JYhcXmtdeIh+/n7UQhUHaV50KaAIePL2XzxX
gfqfPXcO9PqiAuOilcPFlJTLxsPkwDeXpbr+9T3+7D1SowIPMRGnQw7+++u5pbpW0H/GzWhG6n4W
g0Yt1/V3zCsARtda5I90xw/Fqpe7X1/5J/FZB82jW9DONEroVzUyLXdviiswWeUAjcb2GqINLFqM
tyDdtqDd33ibP1k4HKbg2nmnRzjM93da4/KqlDnyF9YSZ+9rK2kfWt1cdkNZZI+/fWtMchgncX9Y
a9pyYb14idhXVuNKD3ijCmB9jts4Ybyg4wN1ZEj9ZIzWNyzEfvIskWnkOZIwkPO8ljQpKzNbbQD1
UHjiaIvN4JfCTPR9BhY1MCfKxl/f308eJRkxUiZS3J8D/dWiEThHVnGrTpuOILGh7MeJqR7NzTLb
9eHXl/rBNopAI7MgTaZx0BReK2xTUQ760APBWe1xFRsBoPJ8Equ5N0v2Zoih9vjk4BKPO2i0OCfL
mLt3eTFY6VbkZmWFFaOigI4DYzIsD+Irz6zzE6jKbi/95UAO6fbwaDWz876dFVT2i0xXD9HoIC4Q
u61W+2BZM+pK+QeYiyeXyPYmnJqtxuxAF46zZeiComytjleGsdT6fm20qQuNdvEYyKgo+5xiDQ1h
bfGU8i7N7SHfUaUmVrCYufNs1Y2DKVs5wcNTUa6QtlzOV1dilZPcUT94CXP2cFW96G46QkPp3xif
tEFFWyVIS/s4reohMPm4PDbtNi9rMQWc1rVyuoz2Cj1x7YgkbbucjykekIzs9Gy+zfMZ969mRPgB
dUm9Q6jc0yoQCcSJO2HM9rWZz04XDLk7n8RVrdE7dyzlkKPjYZ5OdjMdxgHc7j5fdHHnVGn6IUks
c4JcVs5AnRWza7ax0wOeRu6a4h6plMY3jdp6Y7MdA8WL9q08iigEVfAtaJLawNC/322IE6EqFkXj
BqxetUfgXFS+pc/WKRRkIpeZTOFs6SR9VdRtBS4pl+icfRroBG0tRX8eh+R8QJHyJqNjdZZPiCv1
LbzPdkHoQDRmYJdeIkmeGZUl85s59qQuzGNUqCZobg7aqe8/FK4LHSOFb/Lr9a+9os/Iu4Oog2q2
7F0Sn1/tNVRkGseW8xgNfqw/zwXvMnWmx0RJwDu76kk3IUimmdl+VbxuB4/a+PTGV5CZ66sHTNUj
AUl4hkgd6e8fMCI8onZEPG9S1fk8MMLbgm65aY3K2ZidepninrvREBR/sDvoIph1fZ0p1b5VD/8F
JAPZw4sn/gPg7OxL1j3jLfivdvLHv/8bykAwxPWCyTP9CGk88mffG7gCsZ+uGlhP9A/4wV8wM/UP
CmdE5kHAEUbpY/zT9lb/oAwD3eD86SH6W0K+r+HWMjiDOpbSfpYp0W6v1gnQMlg641qHfVQFy4QB
XppMgaVmEGglVRGdLezzysHZ5vWIkYPlfHDdWwcehB/NzkWRirfKIHnFFyv3+I2A7ZFdkEuh9fUq
m4rzWS9SNarDMuqgkosMd6YbPRsOzJUZ3CnefnTuOcrfEG19Va/Iy3IUkx5rJMc6j+P7DcMQ30y8
oi/JZaowms/HOHsjmYFD9+OtEfcYZqBzoQNceVVudoUxNUsxlSH3Tfqv5KvqK6mp2HBnbcAgHhCj
JvOdcd3ZSnrCyqEDW50iKYQzU+T6tavoQR1HZJWjejYJrwt0RAh9J4fHhjjpE4a/p1lmL4hiTXtR
5DfGgkWzbxTjuetM3klmdsiNWGsCbVxLBO7Wy+e6AeyGpKbnxIAhxhj1sRKF83PDrl1310HRONNJ
o9U0P02ciopUOZu5BPQXTEsizWkxAmPu7WhpaMaw9w0b7rYeONl4wQqB165DpZt2LaC4eqzfg0I5
MXHXoPZJAs2DBY8LImx+NwmTSTsHCF8EHkotQR8/QDSA2GuOB5G7XcCEYq836WbOPya1YJygfOrV
KtqMsfox6502jC3jJubBxK1zqxTJCS5G3baaAP/lw2NLEa2rIP9WqAXtEohm6oNSSYLchXbMSbGL
rMeligBRTCKFhp972wZyURMMVMuliackfoyAdc3YfG7wA1BKJtFOnyK9WWtkjJmp3ehNdreO2mNS
VF7odjoMEHd+D4bjNFIJ/WOqhP3an8qbHUeUg6aesXDvIEJaOqEm1J2jYgNdF8WXoZcqWvCI9pYb
JeGgahfAG4sn8gKITa74mqSoxQJ7XwKzicmTLBFWsOxTsSa+ixdko+sbbZye89529wgllacOtAUy
0Usl6Sq47HVxHqlpBr4ztq8ajpK7aozt+8azzfe2hlBXZZTDbTyihDMsDijSeGtOt5NRn3VuwuR/
0c6QRAjoq3RId+VRMLfpe3V0BRzPuN/kS4ENetYtu1nXxHkCHvHSEwzhbTM7TctyK5LbNUWCyZ54
sjPTrlomZ1WXhEaEp3CTxtZp0pSXFAcnECTuEKbCeMatzozidl3qcwwnP1V1qQcGpOrrtUx738Tf
0LBXy2+S5jkbm92UY7EuBssXZnIeL8aZXbZQZOLIvklhV5X9Exqzww75vQtrMcNlqrBe7/qgjeJ9
gzzXmmt7Ho0wD2ufBKqHxF5ccoCOj+y7j55ixH42Dmhd5OtnVaZQedvQcWZad2c4/bbVjXtzdaBN
zumVBsomjHObLWSyrGnuPedafdI3jAbVRaqp4RvDBHIjVi00BzoJjsg+t8bKNB+nHy/7EOcPZWFj
IG5tCgZHcedhf2GOzi3g0+ULJC+WYbVW+h1sNPA/TnQ5dVaIQcgZQ3yqe9u665foWm2UKZjSL7Nn
yezIlC7i66dxIVcSIAGyVCzBag73MW2dUEWvNIiyeut56VevEenGdMd9bkYPk45gQheNma+VYqPE
/QddSx+ifHkuFH4rqXExavGaRDV9K7gIMpEbrV4EwKRoa631x6m2H0rdCJD02pg8PLo+NrKpX3JN
Y+66uPnBKLQJ79h17pCw8DL9Y9FnyEvpKFbwKVnbAyZh9LhTmtig2HCRwlNq4BfF5BEa0eHDe3TW
k3nYLR146o3FUlx2Uz9oTrhqjagCW1mNMzBxSnV4N2P2tOJPX4ZVDmSoQiWhy8iEM93hEEzDcRqS
gx5hwfzOGkph1M1QhkgAaYdclHd2M9x6bjFubHM5IMR7/m42FbeOHH6pjeYCTNViwR8Eq/NubJQC
nHNWhd2YX1QJmJNuGRH4Yhlm7hqSLOzfuVlD7lCgsGFYJcxeD+umbCdY8DPb4x1xGH+WSNShaJTn
grmL32StTH+9cGomxEUs48Rp9MZ/1y68oYKSEghKvZ5kcV2cIOcXunN7muvpjbCTK4r6LXAKv0us
Zm83ZQgC/HIa0D9cPPAqzqZHzFZrrAMOGMihKWE84XmrjNrtxHgJNXXjjJzgKWvrEwctdyvtn5GL
87XVUB9aoXyAQxyH7yZzabIhWeowNtT5NDeTC1bh525lJqx2dkl5Z1xGhdB4WlEDLiaC4+aKx6a5
rabeCKW8ILNdoErp3KPviLCePvlj10hwzW5FeZ0J61yFaJt8KCmWMMq1g1hFTAJ3JiG1UcySTsXg
GtFWa4fnlQ6Kj5jOY5URwNIENZERSiGAwxPNAtUlPs55vX1XVj2Nst6qwxkIWupJd1fjMEbWTi/W
w7tx6dYpn4YqVJGXuqsoSve6Gl/22ng98e5K1/1AtBeO2NpTmgW6hT6hJ1UPa0Q2FYRAajc2t+/6
erD6RndrcKMqcJ483iNhib+BZ15ppF8+jUG/SJEhUyxdhK1EJGqFc6B9a/nvUFRrG1xl6nDJe5xn
xUmKLPu7ohsXSKDkU265FsxmRXGYk77wK1ZZoPcQ7KchsLzoNKp6RDsH7UyoYwh4L8wm995Ft5Ap
+EZxQXUhkYgX1FZEE9P75HHInxk+N0E8pyIEWN0hoXbrHOtRm+2XpGd1d/muX0cA+nldh7kj/cfc
BeiBW3/Uh1zxX+Tgl9+SxJeDEeNV1XNM4hj2UXvBpMOh4tWEEddMghv6MiHykiaKBaMUzkC7MGiT
TATlUL+fk+nJsEcOe+2q7O8zVbkEO/aAESGqvWYPptuZT2Yh0eutGTileYb5WYjqXu9nC72atT13
0V4E9XuNVLPw7byXgL/SeTLKYgZnqp0YaXxdWjSvv93df6Gaorx48SZ/qKZusEcZiuefMnj+RIbL
D/iznHL+QJWCIRGlE1Mu2lkv6ilybt474leAQV85o8ghz7cGGNxZOTP7C0dkgj5iHsBMDdXwIy7p
N5DhP6T4ePXI4RukWZ3B42u+7ILoUdpCOwhRH6TU3zju/n/IO7PkuJEuS2+lrJ5/yDAPZlX1ACBG
BoOzROkFxkmY5xn76S30Bmpj/SGkTJEhJqOzq9/SLC3NlEzRAwiHw/3ec76TKBcSwEnlxYyvXt2l
d+b7UU1P5QjxZrD5TPOqZllA0hti9o9waK7jeN/KnItOdEyOqpS/DXF0LCpSTc8m1n+3Ty8lAaBF
sQN0bZxKhpzrPW8OfUdXMn+MV1dSqt3oFz7D4CPppbPBuzQeTAkFTHii5ffbMY/qJ8IAU54lCGxl
j867qjG14Kop7nrDpoe60RCw+/GXcmIE7agNHNKRiwUV2rZoIpBnFSimExbHd27W62vQjo6ReonD
KBsZQZZv4/ZCLNeVsBiBLAurjy/l1EBHy6k5UCDNWyZzDI1RBAUM0NQWRkp1WU1YpOF+PNw7c22G
UszrNlwc3JFvJwH4FUAgEQmHIrJ9aoJOT+aGJN4WdXH/8Ui/1RjmWfBqpKPpZkiIrAuLkaxwZ/Wf
s/SrHK2MrHLiSrN74axu4xPX9s6jSid97puwNNAKO7qVuEWCKIs55U051jZ9K/c30nBibr97/16N
Mc/MVw9RX6HJq42UuY25lZerWW5quGjohE9M8XfnxauBjr4o36+AB6s5687EQa0VbQ0eAqK4DMtB
EN58/F0dM0rnJejNrTv6smqttMQSS6+rWP6a80EVfzPGeKkXZ116JuAq9wksr4gzFTFFfjz2u3f0
12oxv2pe31HAtmxg53nS664mLLtNJKJGv/5/GOTV3Zzv9quvrfXAqGslU0MmOtK2onhlVrddJC3E
0DsxQ955O725lfPPXw81qTC7yadywTFGZFFQwFCXcupEpKIYJ+7dqRl/tNJmrYnDqWE2BuZDQuNf
mFls04nH6uOZyLb47QVFkhTUqjxP+ekKgSXeRHWhDxtZnxFqdx9/Tx/fPLYYb8eCjTSF1nzz0tg1
vDMZYlGJo3Jlgom6/Hiod9cn6oM0D8DuKMd9ViU1xChD9OnGArVXfABL3byJ1cvAOCv1ja+uPh7u
3bv4a7hj5VKcl3nU9AwXmGsVFHfK8d1ub+ov/7Nhjm4gTac6z6cYe4uRwUss6dF3u4E2k2hOdh7r
Jyb7uw/vq6s6enjrdkKWWnFVCKxt4H0oQj1vq738zy5KeTsrgDBiBBQYhcoN3t2UpG8N/YijKSee
p+OuEh3w2XLOtkVGSPF7VlQpTMWYTKHhauUmtT57mbL0ooUSSgshXcTqXvHPhVI7cROPe7mMivmc
pBOTUBGYUMd1cQHsV5HQ9KQXYGoYpCdv7G+LdEiTlINt1qgLaxrMgQha0RhvMwUAE4WNvdVSx4W8
SbU1E1PxWsmK0j+vLeTZG4CyJlIa04pEOXEGCpTeHVXwLF7ocdhIFLbjFkAlhesxMqzwzJcBrMJu
8lDMKKQcNbTJkeha5u0IdTNAgCMGHAldrenhzTuqSft06estk5pplkad5Eimn3QXAmjt8osKPs8D
OQvlDGJOPfSJI2U1O81Wq9OnPgitjYerTXE8FYbcGchYQfoCDy+p1mndl9Wa43QkuyZJFvcmqX8u
11udi0lJOAKVb7DrrWHAtJWoBg8roUFJS1yE4e2J2wbEPnl+HoMp19RoPk0Hay32gv5Mm8hzWCWq
Dg8u66NMvB8IBFVCG99bw1/QNHAj9Vxz13osjPwnGwTPd7qhmXcpmiFSK6e2KP95jtj5CrT2SjPr
ZKJep08LvMzdeWVODyZ+0Gkh6L2wM0UshzdWybnpx6T5J5xUDwnDf62MXWV5Hf33/z7hejn8kp+n
VfWTSDcYaBqYAujmJpuyP33M/BHPlorZBOeJzMrxs/2nGZ9UTiizcm6GsR3a4z9Pq/xoJj9aCD95
KFEK/i3KBMJalqc3By9dF8FMIHhBETbrUd4uX8R9R9PgGYaTFrgr/MrOrDW9jzN1zm65Yho7Rr3r
hacejkqp4fvb6laySMzHorkc5Z2ag4LKXloNZrx4bRpnXreRrX1t8Da+l+O9CYhiWI1qbdNas9sG
u+gOu6xprDXxIRbE5ehHtlEv6rmtIX7Nu69tisp9tuF/7cFW5CLw53ztkWyYCVeUEZxhLJ1grDdy
04DrEhC5k7UFJSOOvyTFXTtZaz0IryH8lnZMaK49VOZOj0z/m4eHbqdpebjWkwCiY5rWvjPoAhEE
Mzx57CFt6LAVQFA7Whxmi7oVfHeospVG5nPi57Clld6t5G5X6K5E3azJF4lcfOs0/G6yvIywljSh
+lKKwhaazpOpF+vM1EqbNSPGDx5+NwM/PQ/8vFuoWrnztBpyWiyXT3gw8BZLPNF9eUk9tcBiLBDW
kwBuDvFzClgUlY6IUUlx264oViQ8kuPAj1r5vE6uE32VAezFCS0jgaE1W9BF1KUzS1io7QZAdlUt
RbRhgbDPYtAZ+AmlnUGgqSjblnxWj5cVDV9JuoVXnfn8N2ErjZuk3RXtHi+MXD+O5s6q6MBeVHA4
hO+Sd28UrtDflMJLl11o7SXxDoq+Gkhi75+D8l5Ubupkm/ZXUbCP4isLSPi4jaNhEeb6Zuq0G7nu
r7IhQrrTXAhsAfIcOI/3koVA1gw4a6sq1+5bS8C1R39T3El8QNO6R8RKk4JCa3/uW1a50ouLZvym
lfCeOnSUWrEcxGYVa0+S70wzT8eKF0SYUH1ZQrLYaICnkx1vHE6vntvgGVW+WK0zBfx7FSWZo1Sb
oKtsrwU5ki6sep9re06qG0k7LwhZInEwpTnDF5SnZ0m1pRnRo0qWkvs02LDXWIVB9rVoaED1gxMC
Zas5JPd1ZidAn+H+ukbvbapevsShE9nZJDxIfoLwpr/MAxUw9oSmrnDM9EUc+YRUuWmjnVn3yc20
ETg3ovEeeIMY3qOBPChMPqe5Smp1QzdK+BZ1hQ2gGFCIYYcKTSFJcoXa2opdfAnxbzWm8m1qtLdy
QGOj8ugpWTqNZMvAlJ04pXqmyI2N9ZxjyDbg00Wi7g6Cd65l8lXKtMKrCz8gk82lUIfn6ZgOS1/E
ZBa4Yui7LZFfEDYWRSWhs2TO+9uObJOSXnSaXVf5s9yDWqVyapLQJPrpsjevVQPKakjVGGq6aT1X
pXpT5nQVzGJYFXylmIixcm8LWtnjhQHQBf+rM7DU6OTktSvSS17yNvyicJAuImxaAj71LiFsAeJy
RiCR9T2e9iAIPCIJ8/Zc4pKzql0Wzb0Ev1vwOYjXm2ny7Mi4HeiLt/JNBHIaxCRIQ7PznDYSXVF3
GsQ6kWUHXr0Nw2494Cqx9Un/nHbid6CLxDuKywTAuie7quC/GF6/o8+BbLtfBm2KAvRLJWWuoFRs
TTR7sJATBpFtDS3I8m+SDNTOGfXUpVqvWxepoS+V6qGpnszkoTYuZBmUrPgAGNKZBRhJdzXWq7or
z4GgOHn/vRLTbU9cCoYwNfoWKwvLLFeGlG4ngaQv0VaYdY3p0Ksoxo0klJBpvIUXs42KSiRywoYp
+6Ql2U0sGasU949fmRd6cS1VFf0GJzck22g9PEGTayFS9irHaI1dLN5AUInSZAkblv3KCALoSsx2
yOOD5jqn+OBlq9bfdEroRMQPTeU1jjYimzPEqQhUlaFdl6O4Lv2V2GK4opHqD3tDAUBQ989arkAY
JuzHVsN8G+DWNzJ916V1aFM+ecm6eJ8a3rmp48irXkimszNlfCKLhhgzf+e3KLG1djXl14kWYSy7
tAgxKWQ6wVPiQOFb9YVm11nsZoW5EHnj2xMhK7VRX0RdujEy5bGthp3c9k9Drq/HgTKRYK5wLtqy
bm0nJmLmT6k7mEHgYDfbTNlLRJ7RQACP6aMsMJu7MQ/vPNoo3SjiBEEjMc06vWzE7ZZ596owkIZm
LEplgEu8qyd46Ea8VKeXSKr3g3yeStdyPZByeq2SxBVqPCep5xjFZzjLSfqQEingSeg6MlpHM7Y9
vCKslk7laCfdg0QdayyvAJ7aiY+YAnyOUC/HrNrVQnqVD7dedmuNot1lJnqDb4koku6F0X2onchb
a41ityLqlFR3Amkt9WzjFZ7PkPQs/7uJTy7IlrACoabbDb+6U1aVzvzyVxbvAhZuuWydxsq4DHmh
KKkPvaErz4q8XjdFgFFzXshNZU0q6wihXoC6obpZPfLuSq6qWoYOPICGyx8Euf9q1jdWfOdlxVNX
yitfHdVtOvWNi7pijPStkAYF3fRiG2v6Ag2xW7WCTW7v0ieIYHg2ha3gt06W33XeVsx55MLPAkbC
e3Ow5Vpflilxmyps03tiqRZpKu1SUXycO6wV3CslSc6EZvgyiteV73Xs28HdQ/zxkSMrg7IUUsQg
E20xo5LuWoBVMUczMb4Lq2ohNE5h7VSPNV32F31XLuUZi+pDmNBkGo6yq7cc3cBnIwfQWYzicRfB
upIyun2SPLkKLBGaoXzNXbxAkkGFX1pGEdVJrRrEKz8ehXU8SMGXwSLtsVx+fKb9rdKhA9CZvdhg
AXTS5Od6wasyUTfUqNxbC7RFvomS5nzKA0cwErewFoGXb6Um3BwG/CccGGAmvrq5v7W2duNTXL8k
L38pFDz8/Z9nBesTL2XC4bC1gy2gg/TnWcH4hB8IySwHCYPG0kxN/kMqqH2ahfg/7XdErlKH+9XZ
EuE1w3E/yA5F2qV/o7NFieH4rKBhT6JXJs4HFvx5c8Xv1bSopgQvZW2YLgQ6gbALNYztQlQ2hd9A
K1GvrOhWx/q9TscEZrNfkiplwCWakBWEXbD1Q09xhqi8CaNg5Yv9XjIJSbd9uRBwC1sWvFw85PKq
r2QNG0PdsNXLk468YKv7ZpZkZJWTB8Wt1tmmx7O0ptTJ2sXtnCyFjJUTqkcKjQOvhpTt+zQewLlH
Ma0KMle73YTivgLJZIh5YJeiKqbPYOpiocMwLffsen19Ro/LM4VcPwDJQ9DkgOH2ErHnOxS1995M
L6fzzZMwE80LP/0W/qCcBxLE88bogZ9TDhma0YmQN/o22DLAMZPkj4VT1TA4zFwLF1lt0ePKDNMO
hVa9s3oNh3V6KKY0VRtRWRnnKovfNJFIuLo0DeKqIpYyg87GZpyDS30mdnLl0uFvXBwm0eg2fqxc
a0ahv1hNrKSLSe3JNNM6AUNRDNikoo3ndk3LmlgNdb1oyNIOnAKXWe5qU6eMXwbDQEcwyAM7DXZb
iqvElrpO+7pdlc0kxtj5lRaciwq7WV3rWlM4JAIAkc2weAemsMut5FyUp62eSbsoU1aRFT0aHmq4
1nfEML6A6vyZGOKVrsyU/8BpVWPNfneFPGU5hvV9B1feWJKflu/lqNbrNcaygHRKs7bInbbE6k4X
AqHYAtmTOVkiE338F9wS9CTQzl2lmD7LbeZkrLBVNa0sSVrRcPks8ZbOVU+2R+HuX3IJA0UsJcuN
uuQOdPRinF8z7Nwss78YRH9lVNauLM//5SvIp41xstxCJlJAZVFu64eJWUj2ZY4KMFjlLUpY9HqY
uXaGmS97rdiUhfj0j1kbaXd9tDYu86oOHvyHv1wbD3//59qofKJIQuce3xFcaLIx/lwblU9zQQSi
kY6Mman359KoWZ9MSTM0yMqYbFTyMf5cGvmRiqcVSysC6zl3928FZqjzyvy2jIJKG8G/pEAfhht6
bOYpKhhmaL18N0ytK29AgzM+BvpwM2kXsclpgZQgVh8Esnp2W4i+uIR8SRZWbCvR15pEyRbgiFwn
ILVk1w/XARtquYd5394K9RWLBy5FpxmLBfoWziHtrtJkdn0ck2p111TZ1mhqRwhE7F+a9wgkZJbx
ec96ittGHSByiN3LpCbLGHGfnQ4lmdWmLSXdZV9yvLaScRkPKmpHb9l5CeXkYRPJ912j0fSl7pN3
dpk/F8LDEHwTffKQ/dbmEmd+ZjeRc6sG49qaFYmlEMKQU4szFTUz9CplWXv7XhAXTb0e0vsijZ0G
HA9RuMtKIf99Ik3RVoPU1ZJkEZQQjQwIBxRuAqKl4jMzeozAWUnmbdw99uoWSKSjmf7XtoqRFFuI
/ZDqZWdzNqrl6Q+WWZy1EhHL2D0U9p76QCFehfs5tPFTFMP7akJzH+YtGP9OeFDGcKUM8gK0yd6M
Ck0CFJzxsywtdApUQDBVtftWN6YJRCV9iTzqQmjpv8mttG4AriVldyu3AVgwDkxlxQLUF3sEncK0
aaBrReOyyyZqwzhxmgWMKja7HinxLMLZpTktuuBrM7AM6+kG6KVUPUaivzSIM24B7Ydri+8jHL56
SnaniQWcqWecwVR2rTkOyUW/a01fu3aPt5yAkZFTmJtL9ojwDS21uoS9z2mB4CLR/1IJyB8F0bVS
dQltS4zOPBAc0mOBiWgQr8tqXzegm0ynNjpew5y5Ut2ueonr2ssBaalDvUKKz4GuWRfDJUWpGBRW
mE+Ox4E18+mCBYOtN5a0bSbCAFFFBvBMquyxVpSHfjLJPIvOfbXaSb54LmXy9TSU6ynpz0xBilB0
SzQBej97tibsdmPdbMTosYLG0iTRupwj1LxJIhu3X/b51uNgYn7O2n4/RNpl2SoUp/KNIFPUSqpz
XrlEsIYLrf6sUTJT/elSEQqn91bJnZzEmyiEmcdbtMDRN6jGbe1NrjBpJEq8iL0P5ObRol7Equ8o
iPI69uUWFcdi4kDQWNo+USP9ZgKls4zLtaCQ2ymteuGuVu6IoMZ5dh4Tw5Xs5L7muHydhLfltCfc
dVH1CIqJ0u6R2wLCM0ePClvkhN3lpKw6qpxlvoG6yMl8tslRW2rWIefsMAGrtsvj9kxVJZzHo/Il
j5ISQZuWr+XJpHo5AZQDmFNsMLZtoqi9mFKCw33jXE2bykksaUK1ZtzrfqQtZE2l/lST1OxFEqe/
OK+3OnBI2ufFU6NVmhOQILVh97AAgusWfS9Tc53KlTZQCdCfyfr2mJRB/oV2hW3krHUFnDKKnJEw
oyrHLbFo15K693OaYKy8kl0bxRLZM5o/nObjTRZqi6K40tA5j5LmaBx4smiO5nUVoySKLtnL3fee
6ijP6UZDVlCiQZwey2lYKfxP6fhSxs2yUyHpGZrTScpCKy41NScstfsqcUgNwcWm2nXXLD2TuLhY
WrJjpdHzlfRUh3pVqX3ruguwMI9d13xtZPTTUM/ZfPpqtpBBnztNWcmu1s9sFwkZvBW7YJZc4H9X
MufWVAPK2eaZeInK65xHAMF3o143ssmZVq0JOA7UCz0KAjfyvgcTImJAs+HXRMTCQQFEltm1UQp9
9c68/F30OO+631Tw6RFj6DQxA4uyjpP67a485iwHd3EM8A8Q5rusiSoLV/+YLQj0j1e387fj2fqh
eKgwcv31HuTwC37sQWT1k8TdnKngvOdnXv4fexCZPYgicT6jNyPi2ppTOf44nxGPA0Mc0jvFITY0
r89n5Hlx0OZUZx1MXjRn/sb5jM3M63mA6ZDSlW7Oikg+JT2nt/PgV6RwNCcJZ5VCoY2i5qu7885k
e28QjUvVMF9ynQfqw6sjYAAuoCCwZlw0Y3RtcWALlBPSh3m6vprOs3dSUTlcknGiKfwzd/VfjSA2
fwQgY2pyEbk/J4Qft0i/n8U5Efnjyzl6dubBeI5pbCPUZD940BO/GkyIhrr0ph5ShuEY6cVkfGX/
9fEQR7WUH0PwNSNWZZsJ8f/t9cDZzia9xV8lxt91UhFTgZYLtmRx35DlGP/9L8jCEEPZRiR4Q+WA
9HY4iAiU94G3Lxqj3Zn0vlT4qx9f0eErOPqK+MUUA5hx8ozpeTuGHrRYjcNhWDRYRdaaQh+t5CB7
FbWRhJ2ngb+lSTd4fImM5+CPxjJql8E0ziCeUeDtbE0XzALe1wi6htDzYXwH1rKL2OMKcrdSon5w
Oz35PmrNSAdO/pxNZk5QmyLa1kgPLmVHtxItn4jXuB+WoSVcF3GkLCEFROtsiMU1Ro72SfaBr5oT
O5aPb8A7s+YAFaISM1vpj218yN0hsRUSETxlE6wmg9Rzisa8jcouW3w81DtPA/iqeRwiB+jezueO
VxNUaRJfgdtBeV/08LX7ap+u8oKo2aIdCI0cJ/D9JcGjH48q0Xo+fghnDAKoLlTWzKSjdwpvZ/bY
eTIsilGUOQSYAdVIREJrS++KZY+/xDGCli6a38uLKZUMXrIyr2WKF5SVcYtEY5NvP/5Qv911bOLK
vMaRBcHRTT+a2bpR5tJAUPsipVawryWCcOVc7VeFzn7z46F+e2YZitMc0heKoMQVzj9/ddeLKOn0
yBBJEB0hPXtJ/uxBabRFg5QtqlOKLcTmjemlP16zf4kj0uZLePNgMS42XBwMrLCIbuYC3KtxBX8q
yRG2hkVVsFmwO6ut7gpVEJ4iHE1PekBYopfm5bPRJjQRYjm6qKEspM7UYxWytcjzVu1UFRwRwyID
ouRPwq3XtN6l3ur6E4Gggg9qvBa2ZoBIlXghVc2wIBleto6RiqROWE/4w5WwvCrAuua2OJj5ngzC
7L5R8BQmVuUl16JpVjhMmQ/9SpQy5MBVNIX6NqGTQGMWA3SGNAXf0HI6kBTkA1VhPBAW1JAO3cos
FO+m7KpodleFIVDfZAImLEajceONHfEzVpLFzULvvPrLlACN+CFQ+cs7Pb9EfrvRvMd4slBe/EbQ
yvChRaYuEE2Ua2ZkT4Z2qejCvaZ2nI/Hqk9OPMZHlVP2ZSKYA9givJdVShFHKguSNJVGz9moTjLZ
z4ZaPbaRJW0mbQw3JA9ITqpiVZUFJTlXM/OUhv+d6QxjAaIWUCrKyvrRdI5FvY8BFpCONE6di9rK
34YaXU41VbVdOaoDXJ5W31qDcmpv+tvyxXWzbOFS4MUDbO3oZa7HlsQdtRg5xxrctDVITXOQXMqQ
41IRtfGLSIzyieX5nS9Xm5n8KhYRAyf5vJC8eooCS6GSUpCtiQrrEjLzVTPJ4XU2qs3CaPr0xFr5
zrLEaIphIO1B3D3vCV+PpiNikaIey1sQNp0rarWMeAMMK2hI44fu/x/RJZGZGn8tqzoLqzZ7wOGT
NWEzbp7/899/2n7mv/Zz802AA98nuXC8BmefPs/YTyGV8YluBMBAoh1+hFD+2nxbs/qKVyfqFrw/
c5nvz+aI8YnnkToi8RIIG9mY/53Nt3Iw9rxaUvhEEMMs9nkSYQ28pOZX6qtZZxAKGykSCpfEiLVD
W2JDrwMaaOch3kuy6TlTRCVxfTXyrb0qgO5dx2lFdx+5owdXpkd2UpNoWeYmfnoj6Mx1g9cW+FwX
bZD15byBBJkWB1QWye+vhDCdmu9KjD01WkwYaTVO3VjtnFYXZMj+8bZn+XamrumeZE/zsIiDpLUD
S29Xei8re8NCFxE00O+UgLIUPZABYUGroirl/GuN0UU01enK9GNcpRoOTZ4D4OdxEYOCb+TvkShV
uOIKHIqa0vguzkRItWP6QozQt479wdw8Nte5GSOjSGM9cuqmk7Dh8QJ/0tU8q6iOWY/SEFurqK3V
Va1N5T5Mx9iZMlOmaz119UVGF/SCWPTga8E/dL7tqunMzViG8TNR2ZSfClMmjJ1cenZKRHqXNSpV
+gfFvoh4MVEkKYxbr5faxo68YeeXenqh9oq0ksEhFWQCpB05lfEXL9ZGu0000hRrtXFlUt2x/Rub
YJIfUIi1fPACvbLnF/LFWEzeA9TZuXYGz702pQGWgu5nWNxb2uiZSXIMItlVN2o30CIn1R55n5Lg
mwWhkwLr38tTVm2yYJSZHLMyWTCKh2CwlmJfDjd6n1tXoupbl8GIAxEn7Q5fI/lkgXApp4K+a+J0
9B0prM/QuF3GBvWnhAye2sGkWmxkqbjMw7C0ozjdq3lAuywMhYUsRyMv2T7eeGLAbErLolmpnUUh
LIUFp2T5smst6mOGoOovY9JRIcSBrCEiidvapcgg37VRryxLylO216jxum+L3o3V1t9ym+jl+Za2
0GAx2L6goRQhCGXdZYSV0zDctCpEaUMjEhCKh6h8iZvie9oqwpfGz/ItxcKVKsjFSjD1bZ6b4QVk
EkN2VG1cZdWQkJOejuj7YYzJRb2NxrqAdpA02F817XMja6AFxLqI1nnn3VvkWiBJqVICWUSruKp9
6yz1GvIcwlKmaNxI1rWuyI4QyuqVINYoYhpTP+uE0LuHsdFuxMpKr/VAUC5I2ELBEEEraII2csQI
96itmiYqXa3xvlMOFM4kEllWhhBz5pazVKqhhvOesaYuhdOd+cpDKaSkgqpjDHyRg9m3cIqpF/A+
VgphqUg1EqsmLqbrmWOrOmxKkl1pWp659YKwTbaIotTxvCCxsXgpgqoK9oNv9uS21kQ6hAArJgVx
StN1BPgFoQzScczHOd+xAusJJJKMblGM3cAjOGR0TPbqwk1ulklHnbFXu3Mepqa+jTxFrC+sgfXN
LVQ5EG5is/L4xSFidPPR/4GP7n+wpH+ApVODCpyqNl55FR/Y0zyycKjHJJJ1tzrwqf0Dq7qYsdX+
gWAdpNqlOUOtfWVK3GgGXYOn6Jcs7RmyjhmEPc5IbGuGY49QssMGXLYxg7ObA0MbRrH+VT6QtesZ
sj2IBrxtf0Zvo/eBwj0WCaX6A5t7pG30uRWL+rM/o7vHrq/WRVlr59WB7N3/oHzPwO/0wP42Zgy4
PgPBW6+CDV7MmPA0JT/rQA73y/4unmHi2owVbw6E8WqGjSszdlz18m/TDCIfZiR5McPJ2dgyg+ay
vQW5vDkwzPsZZz7l/udiBpyD+cO6Hsdee5UfCOjMFMR8NF0Mp2xBpE/mcBEeqOmgwHx2UvKympHq
9B/0tZReV6Z4rszE9UjIUZHOFPYUHDuty7NsUEc3mUHtANtDwO36THCvGtHcjTPVvZ/Gm6DnqSyB
E3yLDvB3sZDnRgm8dFLh2oFotWbmxMsHZLw/0+MJMe4QS0KUrw9wedEDsxDPxPkYZz7bX05KaVOQ
EORDq5kJ9d7Mqk8P2PpXu4TLH6/X14bvo83XAfLMppaIqDl3D97c25euTpO2tDoJqJ1v8WqrTaZ1
6s4F9o/HOSp7/RzHgLskE0vNZvbtOKWYljFieYBeVBQ6oblQkubErvX9S/k1xNE+cvSLTBVG7BKz
INGSQjuuhttCPeV8PNocH64E16uhaCR+EM16dCW/mN9dgzzWLCB9Y3YcbUGqYkdAtnhie/y7a2WG
fhu0RedDALvxo68oov3oNVI453nfdO25ae7VLHX76yJtHK8CdQgvKJFOkE5/9wy+HfXwqV7txqqp
ispRh+YI3cbB8YuSJI3cKBUXETxove43g64sZigIg2e8uGJ98fGUOTr6/LjReGeozAOA+y3HeIpC
Xm14gxZVc1/lX2TwF7O6i92KW/ndCUcwm9U3B9rDaOyNLcqZsK4PHO7Xu09lGNOqawSQoH20zGa5
h2ysCtVzeUGg4lVdIDiOUU2Okj57ifQQnyrbvveEvP4AR9N3qKe0wwwDWwleVVcQuxX2p7zb7z0i
HOxo8ouYI6TDFvzVl5oTlG5J8341mCZXC+1Db1E78b0diixvNvI/wfGUXwxwAnMp//WtzLyYwkAF
4zTOQzeT07vARIIpEWBFH9AKw9QRquy7THgmCCcnYE9vW2k+d6c6X9zT9gLW4n2ZhTt+dYYs5MRS
9N4DRdGV3QnJpbImH/d7Jg96/5TxpheifFflKTYlYeH3w7OhjPs+LlbZ8JC3vSMZwomnar7yozvz
ZuSjOkLYUmAKS0Ymw24R0ykmneEz3gZnQmWZe6jHp85mhp6Y3Efli3luU/5UqGeDw4Plf3Syqgoz
032r6RYg5ZeJ8q0eXtJOOWuLjnTNjLC97ETJ/p1HF40bp0wYIhpizKM10oyG0CzIgVgoPh6GKtl0
qNjjsN20umwnqrb6eKV4b7FilcAHBMjN4Iw6f55X85oTlRf3IrhUS+6uJRnrBgw6SCzCPQEl+Ezv
8M65HYlw/GDW6AYnrvf4e+X8yypLOZ8yBg0X8ag6NZRVOuYF3HEKuQvk9aF/Y2arPNxpfbTqSUH2
Xj6+4uMH+TAg0xdMMyrH3zyFUl6xpQK+vhgV9L02ouY+O1EtPn7PHQ9xtB5VVherHM0YAhgRBiY2
dW5unBjkeGYeD3L0xY1jhlFoHsQX115Lsy1T+mUanIMVcnsZ4F2vCScwhcdz83jIo2cws4YszGqG
NKxtEi1VQuzSXZY9i219YqF59w5Si9bm9E1wlkfroAaR3RArvqS0vS6khe4/CfFWO8nsefeCfg1z
qIm/mvzIIxGiDPNcSFdqGDp6cj3gKUvvreLbx7Pu0Jx8vX5BQpXFuUQzQ7moCh1dkd6Jg9gmeb1I
CbgRYpT1coFrI702SPHJI0mwo7Y4JxDJAz44bGIp8Owkk2UnSgwEU6eIk79f+fxxZpaNSi+Z9IG3
j700NkZgJkW9ELQYy6jbRsh5UFN+HusTK+ipkY4mjZWNnPxA6y2yAflZLVz7Rmt3PtKltFzH8akF
7dRwR/e5y1JPVLusnrt/ZK1VNPPQ85ApKmziRF528c9AjP9/hVEaA7AAR3BzQfNf5+FTldf59+bf
nCrvnxFLV08vz/+2gEb3FKSUIOv/mEf+9Rfe/rH+r8Of/Zd8VhO8+cPiUL68al+q8fqlbpPmj3b+
/H/+3/7wZxH0dixe/vPfH57TMHPDuuGzNWz6fiuQSnyXf11X3bXJy3//rxNuVRQNfxZZZRSTCttI
CYSSTBWTV8GPIqssoXDAr0pvSmU7T+jaryKrTmVWIQuXdxi0AoPV/g8BujYL2tmlIJlgBwxA+O/U
WI9eU3hT8YWQeKKbhoHW4rjSLso+vEqjbRYc5zH0y5yBJ2pzMdvcZd2J0plqkVGrt2RRUc9U169u
3DtHzaNJ/WN0mbK0rOvsM4+ZzkJL4yxM6CFADmvAsY4KGnS93raiVi3CpJcWlVaf2lVzj97uuX4O
i7rfpGvElvdokYjNRCsoJ5SLzpQm6lgR5p6w0HHlJFZgENhE0ekODVTqO42ZaQqCfAH5dRkozTaw
SpNwtwrj72okhRHgQpgZyQqCHOVKoZ+Kp34cwjsM+nnJhhpXbk3cJYpPU7ceJ3Y/GM6p2jkV1dXv
Xt8Pu7HspmchUmoZw79X3Iq51Ju2Vk4RpbFiRMLfa1G31aBQ1uuxTIS1PorIRYNQJ7OXQvdEQdac
vK81ARgP1v8h70yS41ayLr2hhAx9Mw1Exwj2FEVJE5g6ou/dAQcWUhuqjdUHPr1MMcQkf5XVoMze
IM3SkimCgQDcr997zndIHTVXCLfBkUZWW8J6bbMb5lXale019l0flykgitb14N8V5ac2HQm3rHK6
TivyHxcZ6mR4mCadoTJX9WhHIAnVhBWq02PTCS2cLLS9RETcRd8LyI1VNYnP9Niyh0T6uDm9SFvS
gW2/a1dpl8m9hwlThlNv4a9HLUtB6010ifWc9rEKCvkxNWWJWcgorHuaXEw1aseYLusnYPu8sNsJ
KgfjXj4h3ZnygXdPSB0Yd3UhSuNx+W9gyHTU4qlnXVixvnCONKeC0/OUvD5OCzMqkkOZhh0uQ8ov
11YEixqTs6+kCaIxX/KLCXvu967VeOUa0qP0VvQZnTmcPOkOIYgr5gR8HeW0l0HO/8JbQTR9DoI4
2/qJW2ln5TglWWj2XYcbDNPCtdbQ7baD1lNkomYYsl0c0/Qlda3dQAFlnDu6cHbsNn2fYztxV33c
BPj0CnOR90lK2PUYJC3gWPY1dIRLpLped0Bsijjle6TjwK1trSKhGrPSHD+kYSucd6URiC9B52X6
n+17Ty/PotZiVULoy6JxssPKWJuAknab0cjKs6Jirqv3drYJ9Dl/9CCI3oADG//slLRcdJl2op4w
zKdDxPOLRlmR+XneYAJrHeSXae3s02ZCiKI1zVUdVeNGLIzEIDblNp4b64116qRse7o84Sc6AESE
GyyYzy8vSe/Fmjt0m1Lg7xCaFp+LJgiQDnvGxmxn/ez1dfH09PLXBRfQPcNtjmjuyfHMS0SWmebY
bQxArqFKY+9Au7ENG+W65xWBc6HsO0GUkd2icxZ2hBGmYJ3KhfmHU/3lzj85lGyQTQuy5PlH57nC
FZrwdU/emB29hVeQCKE+ELK3KFLUW7f6KcPol4Lyr4+OHAVqIM4s//TghAXHrSqUzaharWBbla6z
kRMkzbnp0pu5Tz8EWUWCY5KWWxQbrQf7GKO/Pxtin+A5tvPovhsBdogRt5+HoGPlqNHZiwhfam8R
/shZr2aM6Dccte0u9DvtezDgQWpnIYBTus2XFsvuDnzA9MZj9OLXSt/Kt7wloY1ot+c3M9dUQYxg
TxxqOd6z9/nYFz0AxhlxwAKxD1Jm0z3PYnRPvt6pVTYyGAImLN84nJ6cFZ/uMX4P6nbyfpdi+fnf
YVqaN3elQ+3qeNN1WpGcoIbsS5ThjX79SX7pSg4tSgBtpLEQwfX8SlpQ6ck4gMUqYy+4sEezRtsV
BXsCatLN65d6oZjAyOItQkp0jjw8zy9laItnwq3FJuiMkrxUJGqFPhn3unTlGgy9fd8GqJdfv+iL
nw+ePq0jfOaoUJ5fVERJ66V6KzaqK6qtnHV1CHxrPBst/HivX+qlRWjZAtCaIEhF3vr8Uq0VV1NG
5bApirbdNCiCcOSLCUW+DIjVEW8ZVl/6aLQFEUDz8XQYoM+vBwgYvLHl9pu2G8at9BysCgtJITIZ
vr/+0U77b08PJCpgF8oshiP7VP1HP1sTfZKIDalPJkTisdnHleuSY+YDD7AxEubADcPcE+15ahCo
JUjUeuNs/iQYOl153ADemUkak/mbBHNuwKBOmC03cYUMr3WaYR+7U0atlEMjo0ahEEAGb2qafJ/r
SbyPvGrYT2nS7/Okp/grmujeHrT+nun8gyg7LZQGsekiTvPt2Iz6zmImd0yiIroSid5TUZTjZ4zc
wKUHg7DVzp43pjd0HaYfZul248WrzCIOWLUJ/vYkOrMNLAgJJyb4W9HMILsl5ahus21fFF8NZ5yu
A1v84H323njOXzgnBOzA0D15BHmfTzakyOyj1gxkT1MpNy4CX50rSzeug6pKrhQeois91awvpDFX
W6tSwRsL5wubQoDy1qW3hcAMQfbJs8gIcqL1FbFwJjla37KMqNV6996VeXWF4yQ61lG7ADPK/s4r
B7GOSF/EPFQxuOy7/iGoGA8AgCsvmW21m7KqA5ZZP901nQZ3pkK0kUXCeaQY/pQqu9xWeY0AZJoe
cKfbuMQwmDpaMiPec9o3FuPTOQMPP6pITMjs9WwNpHc+f9Eqy+0S/BvtJiO+iMKN+IGySQe4/FbB
I1NNIR5Y8Mh4WbfzEDTbvh2IMWia/SBN9en1V/H3VSYg3pUcMsvmDcAz/fyPsZreaDS0DxvPqvIQ
5g0NuKhkHJ/6JY6Vunqr1HnxggHid4MZAf7nkydrIM8i8/2i35gEo4R+j7vNHcQhzR1tI4VRXlvD
4JzniCJWMME+RJaZbbsyuNO9bKszSsXzU/ePQkRq+b6869dvxwtbNveDYpeQP+LocH0/vx8Ompte
Ofx5kiHBZ6Sa8txsWXv8SpbnDYnFq8GZQljjt44z6BdqGuZV1pkPr/8ZyyPwfGnibE4pRjcZzRGU
1ed/RSaLTB8lDmPdJ/+inOMO/AKHyjqOPuTD9HEYTHUwne4t9ezye3+9LtuMDiqLyEnqMdMyly/v
l0Yi2cIaOmVkr0a9RKPSjViRKKa98Qycfrqnq6DvWobOi3P05BHgbA1rR+Zyw3gcCRGaqZBJY4An
LkrOLEsNWy+eQTtMRf9GefLb18ulWVLsZe+mtkW48PwDopxtOTnQgfALLz436Rru0WibdOmNfo2P
CVpURDRE61j1wSkbZ2u3kQk6R413r3/Dpwvs0x/iOhRJrAH0LU+OGAOpiiSolBRKUyd2hFnXRN3m
CUFvOrqBEk7ghr0fSrBeT/9XNwG1H9Ugoy8U4c9vwiBlbZYxTSCSpOdtZKc/dKqpXV5qZGr7EHBU
Qb+xINTza+dk97Y+5leaMRRvPAbLq3TysNEKYkREshZ6Z+9kZEL+S5QGDd+FE0O4CUp3vKy7pL+O
jCnZitZ1VhrKhzc+/EupaQb3fUFX86j/1sAuUi/W47wRm9TuzEth2fmFrUcweChTQtNMk7DMEP8U
og72nT+6ZJlghreSqdqrBomYS1Gwz0Rv3lCyFQ901KxNlRT1LiitYZtXugIsmXBCiatiQ4+Hh8mf
8+vAwidpDKm3ieoI4pWs4jNAjvraNQf1+PqzdbrELs8Wc2wC63DqcrQ6ubEKZ19RlRnjAN0SYSsg
g/IIOvuu0Pp95zrFt9ev99IX6bNLOzQoXRsf+fPnqermOKpNVo15TMpjb6UCPpQPKjJxviJtxEyJ
XfqN7/ElewVqFbJCeZnZRayTh3hEjTVrS0hON+ID7SNTocyJ0i1WGCiU7mjtVZHbeDw6cQl+SGdN
gdaWuE6/dVPDuJZd3c1vlJQvvdSLgtVf6CIsoieri2ELORP8QH/TckFINogEat/NLzCaEoQkZ1gf
up/M61TTk22WEyj3+hfx8k0h8mxZV/CWnZYW5BSrVDqV2DTefLRg22D7klGoOal3m+aDtbWn0bmW
rpvvHGKXSFTy7fVQE0OURbFzBr42fWNg9MKOwphosTrRygHgeLKfjoFTSNMSnNJmMdynqerXpnSd
+zc++G+uDydAf2wy22b2Sxv9ZMNMq6FwRDD3G7ejkAvsKkcqWZJf2cfoI+shzCwNhIXqV6aJES5R
0vrz1YxW1dI+QcLOl3/yEhAAPnVMu3gei8w9ZsBBQ7/q+13KvHkjKpMU6bb/w/ki4wU+NsrsZR6H
Gsk92a/ZWwi5I3FtQ2tSriB6G3AdYZvlXpRC6RqHN5IMXnrATBrsyw7qcsL3Tt46v8eIiYFWbAjN
WjSbqKRV5H6PqxZHD5mX/WZIu+KYgfpgWmw4H+whoe2AlmKtg/naTgENiNe/+xdWH/4kh6wn7rrJ
sv589RFDS4yxmMVGk7PYTbVR7hHw6ptCG/xr00Dc0QXddPP6RV8oYXjHTYijZEBDFD65D2ioU71w
2EL7BRgmpeWslS2KVec72re4Ab6nV+alh8vzrWPri1fGkkFDCd4oFeLzj8sU0nOJjhKbGvzgWUeR
qlf2fN7o7fhJkrZL4lUbvfeKKH5jcXnpwjSzlhYdxlLkDs8vPAjTRBs7UjqhKV5ZdRAfHESzd1Ds
bTgDEtKVVQLlIN7l49PN/n83mnw2avz/arbI+/nLg/Wbdfp//69e/Oh6uaRgXsgq/ZY2Xwqay78P
KZ9+0U+MC5Znht2ckKkcWVSXHu1PF4f9bnkkl8mawyLkLqPHvy3U1jtsU5xoYN4u5Jdl9vj3hNF8
R5MJCzVTS4IVqRj+ZML4u/bLx7tBR44BjMGr8VtDN1K+5tlou0eacEey+wYYzVkN/9DRDPvgemN9
4zqle230vK6xEypj2lf4q0Ikhcl97WkkC04xBjhNMwBh6vO8bfEeb2fmhztDxOKNBeQ3TcOSWWNi
VHSXZZtT8Mkr1RNsXOqm1q+Bq5ISDIhANxsOW+1YXTD4XjcuxrrKSrrzMi1zhKUFU695StLDnGgE
G2ozev++Ld7Y1E4aclDDWdEYFqOhwsvNt/P8hUN7nnXWCKkPu4FxlkT2tsP1fOxUvv/lmXthLAtI
l1/1SynOpRg+UC7yHwStaBCfX6q3GfJMsyXW7TBY1xkB5Q/WEH9LaNM9ePW86Ldn5Loro1dzheQ0
N64CfQAm6hcj4XTufBZ4Q7Fpy55TKfyaxBbJWii1LwI5r0cRBBvpAIzsKqVCP5+uB8f9NGkOTBc3
XlupM66TyQG9MmvuJheuBP1VZWvdrq2dsP33bYStAjg0v9jM2cMNjTA8mQimcWNGAkNRTO7XvjNu
TBwN36VhRRkBdiRyrlSLYDTrAJj5kuAVVT99VdHaJOsy8YPPTioAa3X20e+69YBBRWjdlb4MKnGR
Yqwuk2PnyRkKrSydT5mvH8l7ZAZj5bB0kvEwmdOkr6q2sW4EfcOc/ESFcHMZJbfD18I2d33n7kp8
x62hD4jCybtqVHysA+e+ThrRr10IkCps84EMbnfsL/qqvyg6DDUWRw0jnHKwZz5Id9wpxTzjFwZD
KmRxUdjaXZfKcmvqDJnn1oaSWwsfzfxjXOTfDdGfa3EysCU1TVgW8HNzhVK4W+Ed3+je0nXs2ns6
TVew5cPC07JdM/dyZcoMXUZbklTDaJRpBTWbH5puBFTHqb3pA6w4/7HOhxrsSaVb3N6hdS69Apkw
M1yPXDv+5h3Y+dQOl4TLudRnbn9sQw9SNfvieiRILAqSH3gllh+AqB4K2D7ttyjC9uIxGImL+kvF
zGKd1JO3bnJCw0l/a2Cxkic6r3z9pvXgIWt3zne6Bw64SAxA90Lc+IM8Kq8/k44elma0ztOjF0dH
u+sgLZUk1EGKiQTB2J67cQypDTs5+UrtJMFmA7zg9Bg1EO8Dwi/wHaAgVJ/bnm+T2E1CWmXJPydY
h4DBy7GD/hvod2njf+uJPGfkbK40t2Vy7gwpz1o9e320xb9SuWuoTGWIwNR9jNxUT3FY6UZoehNP
0uRbuyKw5EUwFdYjAmR9XWdWfaMzVt1nmbhuLXrzZ3nfAJJ0OZDO4Hjz1lpH9ULo76KVkSgHoL51
xKOZ3dZUnlk6D6HhRh84/UP7DB5yVB2d4z6mffp5SCpjze0z1tC2jdCe7fNWlR4fGo6VJj2izXPM
a7imgNbMM/IjOAI8F46Gm0fBBqzVZydRXwKcD42WeeBs6JuUUArzsTWPZumLc0MoZv+yuo18g/YG
Pe+V4TZqHRnuR9l4ZzoQmDwzzyqnrLdNn4orhsHafvQY4oiAP70u8So5tL3rSx0Xn2xlfgAm7v6g
Vx18SKAGrFkJDsgJyLmMHQGmNRAfMGzkX8cpcA4JDrlqXZVM2pTfpXeNnQcgb+J4o2m18aGDP7Kr
ODGsxJBY4Ia6pNiQG0ko5gLtQPzgW0B8JjpSD6pUzcGM5gCpmynvJk22RxOH4dqrq+BgNl10Hmdk
1duaJUm5I8yzxCW474LCP0y1xk0k0KG9Io7A27b1Uzp8rdZJ4+4zWX81mTigHfiAhgCrXHlBBbb1
qybfyciN+H5n7axtzUONXuXANthMK48tagv+mWTIrnXW0J7GYtXEzbRLzfoundLP+pzuRh1Ma1R3
t2KsvtrKJpOJSOAuJOezPqu5lVunSYiwcXVYrP+Yeo1pxy9752/1Gg2o/0F0wdMv+em41d+xqy6C
K05N7K7s8T9LNf8dglDEXnQhGXWgyvpPqea8Q5rF0Y5YcYcZ41Lf/V2q2ZRqHr36nybdPzPcPp1S
nm37XNclsg97FNEXzm+WHDATFue1lI1HUZ/JZBIGqMYmP6pUWyuGnVDRUE8R06mSayOIUmboZrrW
XPM6pUOsr2aNM8Aqpe/x4NkD0M1R68B1z769Rcdj3VtWJA9FaRmPVdoRJJlgLSpM3pgaYp0V5N+D
yd4R7eof9CiIacGW002uOWEDWsGV1mYEbzA3eYrLMP7qpeXFSANvZbcq3xYGwSKJG4hdwaaz1eY0
uXO8wcdk4ClYVKpXVbYBxm5/9pM0b65NBrdbQwZCW41TVFpX4KvfT5Z+HSfE6grry1zLg5D59yyX
66JBiJE6gmQFM4XK5x+T5XTbTcQcYBQJB7qLxb5E0mCdS2qHlTmPPimWCb7lxXM7njUDfauR/h5k
/tyMp0VXldLsZrb5FzKVrQpgWdP0cNe9Eez+5BSdD+p7AorSJFwizXbmENf4EHpf03CYdhrpqn0+
UD8kdq4/dEhBfbAHLNZ4JRJXr1hV82MTayr7q7f1TziEsWC/9lLf5T+K4sej+B+oPJdf9PPFNt5x
ZKINQiuZ3ssiy/z7zYZAzEu7eA7JH1kagb++2RT1AfoBxzMWLxeLzX/ebJNRCIczpKPwlPjR38LX
nxU859r/yubgz/q1nmfEiCEa7w2DfE5GdAOf1/OeDqAV9Hu+IQbd2CDspEaO3Qi8DhBNp8/1LYY1
h/xh2b7VIQqWs8Ivi8oy3oS/bHFgoRfDgfOkJyXwKwD3ifKNPbOUkZzXY1bGlc7W2qWVlGst6d2Y
niQlADbZ6lDEhvoERiM92HGtbqLKxo+bKW380mh2/dg2pC5va7CYHahMO69Wc9H1Nz08kLtIRvlZ
p0r56MzCuk061fxQTV2hn8vEQHpQNX2Zk8Cew8Z+DAC2UF22HDUBMSrhr/S50uR6tif/vk1yauWk
imEXBvl0MIy+TtbIVgADtI2LktH3vD6ADTp315WpJmCklsgG/Nl61d04rT+mhzTzOewGDSKKIDOo
zOuh2ic+AvlWq/utpIPyRbdF8KjLVpnbdir8ESj46MFqFlhw6CyTzdH4kWjWaZf41cZo3IGDVDDW
CJzbAMahTzhICork6DgVWfFyzv1t18feTdTVMyAEpvlNaLWDdTb2dmuEbeU0577QxPt81OZvRj4g
X6fOzrdVVY15KPPBu/B6vLRnc+Yy8jZlyhGLnoXzUAKJitb+6Ml9Z9TxwWIeei4yf1e6FetNn43X
OsTNPo4qbdf3TGvHaCIxo5S9S9q69EuqWHQ6a2nNjNx9KynLy4HCCtghOJ5mWHs2B5d7AAqBhL3v
tcqCYym9iBSYpM6cG/JhqPzCIXKt4siT7i2F/bLwunr6yLabbFQ6lAe3LxOLY9uythvLMh8pEAYf
x6ctIH/aDgr19DTCX4YZw9J8Pj9tOJOKxWX9tDc5dWU8eq3Xm6ts2dA0zvlEHyPHYp/z9Gu+pq/V
PAxfocraZ+PT7jiyT9bLhmn2c2+sOTOKaMXf0UcrCA2O/sm3lIiPOSOmaGU+reJRzn0Phw4t65ZO
DQK71ojKidCg6IOCztRdYZ7K51vwDdU3X/PnT8x5rXnnS6/ZiyfrfF/08TWUr3LaLuLb67yrrfmO
fq+4wxzQfyrdj0Q18BaMyVhfOkOjktCRcgLm7HSwp0UyuDRi5slcS4/zk9e05kz0Yz7imwIhbIdx
RCY1ZxHZbjulJ2HHiRqBxBLNY1s5XlDa2vk3M2+TFuh2Yt4hFr/jxJvfpsIrMzjR2Lw3lkmTZE1V
2jV7f4z1lmOkASSzq7RV0iTbuOE4ORdGooUiX1SvgR0NHzWs5HsVl7SQf1nWf66Svzqdf5v+sjTR
LmdtgvAITs49GYzBxhbkRZH0lrldvE8BsIc985zPY9LaKH44V2lzPoUF8LRdMZXONlBpd8YM9a0m
7mnP+ukPYeiJXQyyD8DB5+szQABvTKOg3GB3bHg7suRiykq43bKPjlljgRYN8vyNBu5pl2dZmen8
obiyuS4l6cnKPNRN5pswSzce8omdVTj5hQI8R+5Kah7yoEJpAH58NbDW7vqZMVqKOuosZXyyKu30
zE8DwE4zFInZhM+AMIMX28gPDGmx9A2gRImiSMNCWfW6H73sz1xbT389HTF2RxylUIJO/vqe1yHo
Y/KiJjN1dioykv1kDOVOU2TqwJLJOaF23Rs9uKWp/Wwzw3ex8KbQKtAY/K3Pb4NsV7k15RvhxFdU
cVex+vD6Q/nbo7BcIcDbvcwR6KufbNXGYDYDkXP5Rqsos1cxqTYDDwJxS8TPPV3qn1DCke/2y239
7Vy2qqngvk4xbfS8LktZ/d5Af/oNPxvo5js2boBFdHvp+j65YX+eysx3LLn49NCloE36pXRzACTR
Wl/OaiZmMwSS/y7d+BH2H/7fyDiYQDEb+5PSDVP/82cOGylOXQtMAlBN1qtT4ScG4TGdYh1XQAkD
a2SRQjT8Keq+EfG7rYl9EcCFdvUs0+9mHI93YpATRRVpBeVaZ96UamLLrBC8+JUMqjDrj/jI192g
tvkYgP7J79viprSbs8L+sOj6BwzHZWiCWlkzFGdzABBNRuLntLkc6hmbCJYdD9hFmm5g9tHuFXvh
Gl8mf7RJ4/HFlW80NrB26QKrs+5pt2mrFgz6PJYOJ0vn0ZViHTc4wPOWwLDxgy3Fty75onU6/Ztd
TuyLn1mfGFgp2NNtfDdl3VkQWVf0rMEbDd3WZaQ45+JzrM1w/YbHIRuYJIZ5K99zcA3TrFy7pb3X
I0lrcf7aUDEYsbFLi45gmYQ+20d6ztsF0FRCk0rEeWF37W4cEdybWoIMe2rLjebOVBM1qTMO4UvI
y5QEhJn7ZwKWS55493ap/dB6F3sOLqB0qne6r257c9qO8otu5W1oNV21aYaRl7iuw5yQsE1iN2EP
jef9pJL51mwSumV6SYGh+1vpfEus+ht5rgdH3A4ONCEAekfhXVYty8F42+n+2sm6z85yMo79DAFJ
FHyfZnOf8TXrjEmi2AIjLcW969LGLjwr2DVD5odWDEVkiqzP7jwOmxbzQDhnwllbmi3OGu7P56i4
r7lwOjx0RGc5EYdMb3arcGzS5ugigV11+56UwrH2L8axduhXodKbgR9FVnnbBH6yo6PKbLV0Dro1
3PoNUZx11GyJ9LyUjtcvqWjRrg7g73gGSPqp3Grs8HmkSpSz/seWTI3BMj/WjrrXej209WrtOfBW
iR7yRbCSWbnNBhUmdPpgtWwnT6yFPuxiqT5rbk+pJW5NFTmXjcb3RAHUolzMxAMP3UrFtMnJwVIT
BPq5tyjV1d6PaZtf0ZUgZI5OGsj4rL4QmfONA9772rV4Cxhq7sygCDklwTfqVySjbQGSfkq86t5V
VUO15X1NZ+MnK/OfsDBD23xtYV7XXS1+vEKGXv75z1XZfQdzw2IXxKCgLwqaf5+o7Xd0dVmtF587
Qt4FR/33WNN+RzGAYdLFPclPl8nV3ydq6x2JPmiHmURCIcBy+EfL8lN19EspQNONX0Mrz/A8/M88
FM9rNoImemDlyNXNqTKHddm5UC8dk/zlXWT1IN9XCocbnaI+YWyADgwCp1dNyapy2gyN+TxnoW/H
hE2Ndo5oIKtB7a6R6TX3KggaM4yaQNa7SivI1xtq2vh3GgMgv13V/ThQG6tOUH+kMIAuE8+PvumQ
7uJb8GpYZtppgbUF89yO36vZttYVnBYL9gYMVhmEttvPdogQ52CkXNlhs0BmLtvhO8ivQ5PHH/Um
u85wT4xl9ZAU9JG8TOyQ1byfgq/kUkAKzn842dLBM/fQvDaJ3xNdpvecF6KL0XeZ0wpe+Trk8Lyz
0mpnl8GnAEukbRW4tap8H08PSUI2ZkZYZpasVUYSneNy+JDZBwuol4WNMYHyUlSpxkDIuyrKW60g
tZvVQ5SXU57f6zlRFtCzC1BvRbN2mS5u4yhdT0vuHRmSovRD3W6+S7IzIIldCJ1ckNmsb4XjntV+
8DAgVTBlvR96Nw0tW9sluq5WcYuzusJmsXMxEYIWtR0Z2pKFhfS/xGrWtqeCs0Y5R713/Y07Ow+V
LK71KR3B8RFM7E+XoLF2owpWaZbtB8NfVWn0JXPsY7VYCNI2O7rjtC1iMz8owd3Us/JuqmbyIsb0
qNTUnfVTeV0YdBtQjvu3hW1gup6P2ZBM29QfxSMR0taan5WI+ZSGuAgkW5fm75NaMK6GvxpUF1Hc
AtSyGVbyuO2ShC4px92Ej2sO4VRBR83H+2Hy47XZfeJl69S+qameTTC8VlCfR0o/l7LDw5+VdI2i
dBO15I849H3ZLO+imnFdBexj502tuQvQSmYTf080tWpFoylholp9mPlw515TXEojA4iXJIw/5o+d
034f3YAM1lIR4TBTrs998T3qe7n2u/5IMwJ4rWKqMxI96CmDyGsTvF5VXpfR+MMKkruxNs/Gdt4K
yHcrbuuSqsJZ3cxvPTFtOrJsyyY/tGSi6466jRN5jYR+L/osPtcYKa/8zl6z9CRHrc58Zl860zUS
FpM+XhcD7lApqociqG/rPvg0JhYh2K7/6E/Ve0UqqzfHO58SPUkQFfGCy6RB8FJoRFxgWyY/NMNp
2o6MyhCLN1Z+x1R30yjvvHZnImaLPF71TPENY7aytdWXab7xas+AV9KLtrwtahkzB6tGIlDShlNU
RNLpoeiHOHjIZiC7XZ0UaDlbuZdmCSvMG6YkWlMhCVQLxLXQc3N3U67iq16l32yb0Q6QRzsvP+R6
Sv4XsZDt8ED2wxx/zWoQhrFVpF/SYs7drdE1f6kz/xEb2nKw/O80gOsv2Zfilf1s+dc/O8TWOwYr
L50y4AD4toMskgMGexpukP/sZ/47gxdId9BoIOVBzPif/cx9R38YRyoCds7BHEr/aD976gH/sp9h
QWEfwxGIpgvHHj3pk/0sFVXBszdtgrZUICx7mNa66s4y9quVGI0D53j3zplLXu7Mpz1HBA0wD10i
sfxqMtXo7io7V50E6iRs7dHxpuTKMKWiS+tZF2XlSyuAIqCGR1ww5UYNnrM1Ggb8pjKNVVsm8wNA
oGRFzjTz+kzPDkHj3NPESsh/syxK93ZCV5NpXbtGktLdjlk9X9cdNHwX+M1lPxg0FQfhJjimLF7I
lU/zmUYXzi0sL0xA9JYsoid6V8orBRBOINULFDGTQxTt/XxIbthnM1ocrn+w4qHfesoL9pOskCOk
k8fYX3NqtaGZMd0iGjZXvQ4CeVV09j1aS3JMkubWNuYUOA7KgMKnHC3UpO8I6H1PxQKaW1T60RoN
ezPlpCbTn6bIB8C1T+aRFOEhvWxEU4Z9o7uHAZ9c6LWLp7srlfjWBG1GUDCSgs9t6XS7ib1kl/fK
38x1mhzmqCw3kv7iZU+TtePjQR6qBr3bEllLFOlsk/gTVFea7PX73NKTFR1k9nW6a6T5jfp4ViqF
myanz2V2hrYdIIZ99NvUIZ7cbO86ha8qHnEAOi6uICfi1xeVX275lMXemMV87urdx1FvLb6lVPnf
8sFpD1oj5M4xOQ2MNvl1kcZxRLFErVNrYjsAchvOjYtv7Sk0uYzvnFFftNLZsLPaIFuDTbVCexyL
s9jtm3U25/EabGDC6S7Pdm1V6LvcMlDHVJF+REqMtoLPCwDWtx5ApuihOxT9fdxDeUJpF++NOLcv
AywG74cxeuz1+GNatt5ZLAlSHN2KYPOWCX1fNY8IwmnSLifeB+o0s1vZhfZeQzZQGvKKqAXgTv1E
eGJUzvOVnfStz4khTnfplLxHJsFDWusRma/ZA1KQ/Fj6BqqxAOvSMBZ9GGR2cjZZ9dexGOWmHeob
e9KGC2HLS57GeD8soqNqcGYQxJ1Y+mcbr+/Z+NtYj4YbryyhEXTwxTkmejNmDGWb4LwWxLHrQ1O7
0hbwcTos9cgCQ9Zjj+zE2olKfU8CcORfdkA3CwK7rel7uQCVDTT0ocjEmaiwVZUkQ5Y1Vax0jfk2
GK2vti1tupNIR3LnnMReCyAvBF7CyxtD39RGTfK61UEgLoXVfe6KFoRbqCxfu9TNKdrXmoGOYir1
Vh2reCofup4mhZDpfFhUc8Z6kqW6Tdzm479MXI8tTNuJqPWyo+8hS5LbWz+MzSIN/2XhzShiauZN
VlInS46Ood3RYtdJSAj/1ahIpZ6iNeAbeXwuUYczY/bTfe9ATPhlsX+hhXzSrXtaNOEBEHZCtitN
xeXnvxikkrJOgmIwjY2Xt9q+KJFBrXKjcb6kWXGn0S2uGHF75hs4hGUpfr5UI+NmkEfnCUg6ISjP
r+oMoIOhZ5IU3iRxSHnghnoR6Qd4msMbvoqXLuWBUEMOiaz5N45ZoFfCJyBCZyWB5TTNmOJzOUw8
HHa0ef1evngpTCrsc7hHfieYGUFh1MwmN5kX37WQTTeOaPdFjfv2jy9kLrkXyGKRYPCxnt++qoq8
1KLzA7oDcVrsUzHbpOaFcZf9YXQMzwcbvkMmAtwIermnrhTbmiIo7ULfGJL2jKEZ9QEBlfjnlFcU
Hb98eb81cs+BlH//Uvz3Nu7Tv/93w2AZvKMwpi+/tA7+M4K330FYwp8AwWPJrPy1wDKXpEuHXgJ9
AbruyzH/74aB8Y7/L2BMUsAojRjO/EmBdTpsoo3LI8016CZbqOZPKbFjzyyZkXO7jkZ73bTlVkUe
wapqNbUIaWd30y3d0Dg7j3p//3/IO5Mkua20y25IoKFvpgAc3kbPaBgTWAQZRN899BjXUv7aQm5A
G6sDTyVFBZVScVZlMstBZkoMZ7jD3/uae8+1e/XnTqofXp7f8/uTarJBTwzc40hLLqEw4DoSmcPw
cduOzr/3Cv9VbcBw+o8HFPMXxugrI4ZKkun1ez8//X9t241Ctz8o8Esas4RtbsYtv3fZhQFTH33e
8cWc7+zEUlgmy+FjYuvQeXp22omz2L4cShmsiHzxdAS1TR01T84kLc9trXh06wqkzK5scw9XF7WZ
7kxvAkdd2TfWwYgkDPKIOzemEJ5cJpobK4wAawmktlH3u1mSthZDyqK0arfuGgDEaT2iCZbL0Fyu
+24EZqfURTzTunXNY97GErF0Zq4BXyCDb65SpqtyLcEwSqfxaxSxARXaVexI3row1IgD0HrNW2QF
FZVSPJVJvTO65FAty+WSd1/NukelGXpm0myqptjJZA8IbdGGY1PM5taxu4uuL+3NsP6hQXt11Llx
NaEjv0o+j4UJ3D8cVjpTKTZt0ir0dmOPAiG9BnjksfF/tvphBddL2l7U6XJqLP6dYlaEGTj4kurd
yILYiQz1apJCatCIko7pA6V/5wmJuQOaVcn+XERjubXyCjNd1ihl/xH3/BJ5Qi2AJ2EgA9JoP86I
KGOn9xbQ/9u0qdutAxnhoU7Sfj8RkBOoyJ6YdiEHz3ZIEYOlsvZjJMyPSTgN/hAPxTFvJP0pKuTi
iRl/w8uIPL8YWofMVibWum9qZEk2I2kCRmrvhlnR3HI6/y3iqNKOVmcyu1FTFhHM9zvbfJLyKoji
4lCEEyzZsLoj5glUhuRZY7mv1ddFETtyTKPWm3SCiTj7Ub3J8mZxDAbGkjVN2WUvd+UcofRvFN5c
M+QB26lc6Q2qCin6kmopKamV0iz5RpmxtXm4qZuDOdik/sTh0vkFJI8F/YJGcqKkztMSLOkSEea9
dKxzTH24lwTk5B7MBFN4Zu9DXM+tqxQ1j03POBHpin2Zzeb0gniGOq/TdTxFc+J8THL1iQAL6YQC
JluDcPMaITm7rc41yLatXSflfSPDuzIu+7kojkah3yml9WkucobxlKHOhYSit/GJOMj3eplMVYCG
G8E+qYyPyBGWi7xvvqZjpLjsXOpm0yutjuR7qM0ncsX7JzWTXdGK4jaNCMdjzwxsUs+bk+V011pE
0JHTbkW+MM1f9tVgDvejqtxHRvFZSMbnTh/NByKxn6x4DgNtlJ7qvL+RRsPnyd0Q5blTZoUhP/M5
AMW+oCwN+6zDbd9NW9TOduc2amUVl4aOkgCrSPpYmSYTqKmfHmXeQTdV6oeCAz/dj33plJuM6AHi
JIc43ert4Gk2+tqBzlCzjr38FildwbPVbKIZm25UB2mRPYzNHbrePZbNyVVCG01fvksRFErqY1W1
vjMum15y2I6RcGfG2jG0x2Dp2hu9EDus7sww2ywgZDLoDHtrraz4fJa9QR1dIpZTZmHFlmxPhSjz
oMidS1tLr6FuuY5afZZoXYia0F7VyDnVdgwdonROMrkgyZTdmB29ZESwt7UQyNvrqNi7pm68zGSQ
jGfZtcyQdNOxLUBGNdTe6Xwj2XDVaGWPTm58LKvQ9NVoedCa9F5aBPkTSmRt7U4xPaNAsBH1RXKN
b+0tl8KbdsXzx0LRcWWH2kmeEigbyWGKySwPwxQlS0OY6/4XtBaO1FXz4Lc2SOeObN7axiYtB3Fc
BqV020XL5pdmRGxZZawXJwIcSlSLGKC76u/48u/KSe4ghi0rR4oxPVfvewMmmkodzYJgU1Z3DwvH
gjUWhxZR/3f1yJ90AH/6Moxh1vKfhvx9LS7j4jKkoeFl9AYZjGN7xpJuQ7U0//1C/4gZ2upV+u8z
tF//Vz60r8yb/8bzhmb62zANdCZdwupmh8xOgUEV+e+VvSp/UFZE29qvkAOKmuL3YZr5gQLQQGbN
5/VumIaHTnYY4H6TZv9MrfdOJcJqiFLStEiusiktrfflT+p0wBKYTm2kLtmSMbPTwr9jZvxYTrLG
Ak3CaowcJl7s3fqpXRYrgdlYApceXwsJsWHNMkPi5IlJN8KHlPkDUEI3G7/KXb/Lx3b33Wf0Jw++
oq4v8V0byq/J6JHhJC+OvRBs+h9Lyhxdm5X0YbmBH++DMCQ6O2xPZRwdi0jYGwt/U8HFGVeSNwyK
22d5vLU1xnW6k9zrKKCDyhD5oS9q/p7M4HOvgT/5EdR+ebfu71smZoRKS1odGHEVM89PxKYZbdnt
ZHVHjhL1ntlfp11ubZOWUqgCMt75rRjt7DqTpHHexY3tYKMwlZ2SNvdkwIRbaebauNOFLagWpNyh
NmJss1Fbq+l9vbW0ZhcOWiU/a063zIGuFJjo3anXgSX0eSN/mipzBvOb40S8C8fWfB3CWXKuIoIm
lAuQoHL+7DQGefDMQq6l3Hzol0n6nEeLebEwcludT/5cfWWbfnCs2xH681g0m6b7zBz+ZGay1xsR
0Z7mXpbr42zesmRynREp/XK72GgB+g3qCFKlSzYCZIwkh3JUj0ni8FYh+1SUAlCVrrE+CFlx9yvs
jsimXRItI2lTVRB2jAvUmLBP1m4bogELh0DP1qK84FqpYaHP7bSLw9baIsKML51BTrY2N59NPn0C
LXWGAKgZQZMWTQdoQQ4MyYz2dp12/pDx01kbjV9aqIYYX0S73LcJov1Rjm6yMrfdpB/3v1Qj5UkR
mhUSQjPAXHAj6bZn82Gen9F/wpnJCfbd9/GHxvjiJS9+/dePsqbzH/utH9Y+rGvpFUCA0I9Ytv8c
kQpEYtTokM7A5bETV7+dkIbxATUggfTwjjheaeC+dcP8I/5N/oSDWddY4QI/c0K+PzvO+SXrEp6j
YwW+vU8ebUvNyCQrh08gjRJrgW5bzcQ8eJHiIDq1krrzmHOaSFYLlpvYTK1DZPTxl0zBg+nqNim5
ODEG9t30jXtTb4vSk7DPBFkCcAPhTEw6/FADfxgBHBnrYh5emshi4QqlVf+tRfyp5+wbAvuPaOuz
Sv937vVV/VbedeLtrbt4qd//m+vrfftX/5/yrbP8/aunkd/o138V/ze+9fMP+javQa6A/0EBmsCc
YE3d+E12p7HaOjueEObyqDCr+I++Ay8USA04L5aK531den0b15AXzjYMgJq5Pr8ryeedQ+KvHBM/
XOHoYa310TRs8Ab8tz/ebU5PKb1CHXxwdBjVoycCs/5mtPpudswUitYF3fG6EjTpqt6NIRU1wv07
6qM/YA2MdqiMzZzRfKIy7jCUHsxUajTmaTI6OHDffTp/cnevP/oPNzffYtXCjgE4gp7wvb87Tlt2
xgNwYQMQv+pamJixgbgsxdkevf71azHofP9qAGz5qjMmwvyAXvzdL0pY3cQWwx79iecBVFu1PJQQ
b1iDW2lhAucR0yXI9va+zrtpgMk3wRmznSXTTnhls8fGLlK4k6wZAIfmIevIhbzo5BA6CYpCW46r
3Zg2tuGT22eJIwKTdK/MGSvGJCq+zKnZYfRGY6lcxYpKzDI2h0OamEO1r9tpRiy8zHW/iYdMusYn
oPgGbbH9UVkabGRZGlshmXhhB3W/i5vAwM76BGYjVOm20ok+TKsaNH56lmuUJ1OGYKxgfyRXtrus
+3c1UeY7TIEdj9Ichf5w3tcn6rDDUbLu8MtRUV56Ba1CskBYObGki4LwLAOQhCEPlCarPEB28gSa
d1RG9PloCCJ9us+X5G5cFQZaGua7Uh1V114M9Bgj1zmjro/cDPOtFCUlCDNbfR2FPbFvK5lG5fPA
XVxvBCf+K3rnPeT18rmv11mNUARJyTk+FSktL4tYL26J4Iv9Cvf1lv2P+WJrle6TFq4cUWI0DwlD
rWlXdTP+0XgRCFuUEquDhO1bkkLme7nt6atKheJCTw4z+C9aPhQudQlYy+8kZ7xrNTIChRK9YsBN
QcRUOd2t8aisEhsn5xEdRDIGxlmGU4a2mW8QATdbJhPKLonXj63m149re4/rJErcpoNX7s51oQXa
oC1IYR0Eq/WgbScFuASi8c6tyCV6iONeDZiZPGbonewyv7YIJDrgYbxqm1hQ3ajtGCSWlWW8A4k8
RY/IlOpk18zLlF1NBagfC/R0FaZfhDk7Ov5DvPA7hGD44F25W5rkicF/cinhdif9sdDKZZNPyXjT
tuZTKIk3JY/DS91kW5yJVPcXJ67I4BmXhYy4MWxN/Elxh0fM1TUR9x+LMWz0DY9e+kW2iALby7mA
tkXaYWVfk1U/M8mpx4aPBiegFMnOXo7kWzDOwp0jrWPfTg5eK5VXta3gTrZyDNitVppBNhvCrVll
ragzg2kdmz6InhxJvHM96WKuReboro9HNKKDw+jc5xiVSn/lUi9elTpJ5mlnaz0L0NpVOtRKrbRU
d8Xq3c8R6X91skWzfOvs/gelnihoX0cj8sszKcA8UwOSFSBAvCMsgfLMFTifSD91W/9/eg/T8H13
+v5QFT4kZfTr/87exN+10uef8+0aZtoEGI40a8BRYB6/XcNUgwDcDMpAlhZs5b4rFJ0PcAoZ5+C7
0Mz1Gv92Dxs2uk1rrTxNlCw02j9XKJ4jKP5wV+GNRNNJ585KRzfeb+vgsHRVqXH05YvCWH8wVlV7
XWxpy/zMlhm4a/F26YrXsMOo1GSWN0/9y+hEDyyB75UCaKKzFEed7IVjU86fktnUXHM2rjsj16+i
PGZrTVi3vY2sgkjG5ITe8mYstki2xdQgowji8Ko2va4iAlR9nqb8ZAKBUUwcxZK/aC+V1L3mzmuD
YM1yojc5vetjfLzhCME19LniVoQwPRe6GbNXgqVVpYuqyacDmfCXJieVqkCUREnXCGQVTcwBPHhG
bQaaSvMMgqQYouup1PwUE/KGtvMTEfMcXW9yJgJ1mVLkFY472mBICcpmDIBYGhou3/zisUBZY04V
nBTo8EN/r/Ydjd8S8q7h4jLDUPLLsVefzKbSMcyU5C3Nndx5JA3UX+vZQNFX8jbnr4JKgX+oMZTt
hOLbSOnnuD+kjbnNhn2u3kxoQhY71m44lhbPaloNobls4x3oRocQ13TupH3e8RMzuTpkiR7tEco0
LsPshwgj5cg6fypsvzlfn1OhbrVovMxN+ZSvMcbz2iqo+Y2RJuGO3HtXF3FAJQgU1rkQWR8HWl8G
TTtxkofXTu540cQHwn3j15J0PeoJzPjqfpHyjbXUWw7h1wwQClhG6CJ5Fz93RlqfFINBnmiylwWx
501UOfc8Oq5eL0FhbavsVIxvE/6AnGRag0V/Uh1SUMRNcoqwGGAK3TPWlDzDkDdy51RuZqu7xOIJ
E6LzsQpcLGJCpAmajGdB2O0nVVxY5Rg0uC7qyVV56KC+58NVG88eYxE3Se7tJOhK4GVvI+FpIRsL
NyqdT4vFYiTq97Wz7OYy2U2NdowsAlK5PpyFdieKd1qiHGQz3g5F+DSWH7OiPxk6GJDSuHLyDLlF
uYmmZAvfxLlm5mIcBHccK7DGbXRPSXM3d6adLhCywFU/6HyS8E7uG3CoaEYIb+rGDR7YU+Qo23wq
mFjYx1xCyFUv2DidWxHVh6y/VJCC1OY9a/CbnOXKxszVz7NRk7lcZu4gh2glSz+2XlbVD2COYACR
MqUXin2BGSKY1y8i65m6LFfk8b7O2i11Ju6F58qsIOHKN4txL0eAodakGmhzM3DONufbZtS3C/pj
g3ZxMRr+ArPrNNCe06a6nbXBucjVTHlOVf75VA6kWqoJPacmHdMx/Qr29rqxqiszQfcp9fOFXC/x
qSTi2FrCZN/SlZIVoIA4mvLfwi7+CdeTsZK5//ug130T0V+s8tc//NudhIyfZgFJ5Nl2xSDi252k
fpAt2jwAWCryF2a/v/eG2gciBjTuMpBduPO+1/6rH1BfrEtpi1YOn/1PBdO/Z8bSucFaA7GItIPL
8Yf5ru3Al9LNofVliw10mSLJnsLBjaZ82+ZIpkadGd2EOrDWL0NCojVDXFvms9xxUirpBZ7MCoIW
/mBLaW6G0MA8wLqsLk6jnO8G1LvOIG41GTkAo5FGRJsxVu5a6zYshO5+9wH8SScIouCH7kxmXQ/4
g18Ff/176IfM4M5hWSz8bJlywi8QMn7mMo6OU1wMqwUJYq+bF73NrgwdvVm+xAlAbv4nLfJeOLEv
Cc1rZvUASQbhXXObD/HdUo+vWWpie8o1vwvFVUxeiN3Ft0ZmIPouy6cxKTFt9c+0/75NX9EZEAEm
Vf4cxeYVL30lm+KmKIpDh1hzNfx5uZ7t9UYO6JiuDSPblyK6MjONZm4e0dMNACfXsjlVPChpbqvI
DUr47FKMcVBlr8VksgrCitbW+3Kqnih7XVGxrqlAjwnloEmCBZ7uTqZ+n5TqhZQ3+7KQIQFUO8g+
sjv2t5FDCmvOLUsw4U2XcFxOM5hiaynH6iKL1C71Y1LEZYILZvUqtyGEMJXPx8AkI+/GyTogYdmK
vsvjGDJAhffryJHeXcsry66ZIz2YGxMG80q6Y5pbuuUZf2esJLxiZeIpsbxrLIAoSr9N8IHvJENF
1SY3lSy5RM5nz9AROBmNbOwkesuJGsJakT7mme5Tr6CfSID8GTEYCM+YmI31EIEkyEAExDduRnJ2
CjMohR3UrBCh5cwTUgVoIWWFDNkrbqghiQFxxAohmnX5EK9Yoj6WwyCrxmyL/iUQUX7RwUGJK+tB
g2kELu+VkK2dPqaTL1bskSQ6K8AW0lwtZyoSA3GbBV2RUegAvVpqudrZZYzTPerHg6jJ6IysyScI
/VmWYvslLROdIaCVPYtGJFeKTCqPk2lXtvUo4AcETZdU/tTHj2jlLHc0hhMC34r9eboodw5YOkwe
3BAOYFyn3ddLP6w/+36QaW6cpX5lDpGfcCY8FJH56DiT5UWVse9mKOwNER8yIYsuE6l4XXZi9W/0
p5I1OlP/pYR/OVyVhuk5c/ospSnR6To910zmmACs640sqrM2fahxw+CUnJkNhHhaRPXUj8K17c9x
HN6ERvpUVZYG76+t3THMCB+2GleLpg38l2OCJcAnZL7AZse8xJLG3pND4THNmPmWdndL0W97rRpd
lW3GE2eW7VmC/N1FfjTCei2FkP0P7Il7TUEzrHsow1mSAp+TzGI/S/IF38AWxcXUIk+IpFcnl/Dz
saSIHTW9XDT5xQqNALnlrZbJl6rQ0gdzkPxxpNDD508DAXGLv7o6Zo+R84y/48JuK9MntmTT2U2L
N0dO/K4bfHkxLhPD2Q5SfXJadMxh3mwmRgPXpB3anpDB5anFzTTFN62h+JqJhwbSWu8Qsq3NSHzm
DXuYrpXcXK6+qLP5sRcJ9aUjqNWs0m/bhSebPTEoLW2bxnpEA14a7jw+CY2Fi1h83bD8sK5e8L3i
c39xcqq1HvDFwNDBlF6ytEPe86p0g7NJpfZiaapXTpPUNxO8lI50WRbSIeyeOylFd47Wj+itOzZz
EAxeHUesVRsa2QFWnbrw9ax7ZCmklT0mxbGK+HrwUhuhU6DKNASlowZEgjxWQ5WfkOUCt9O7ACbQ
6EUDBk4qvlIJjAGv5CZtl95mOrY0NhLGNHMiSmIzhz1rJKieX/sik/o7iUsqehoNvX1cqmJhQLCK
d+vBKEEsFfN2gkjdHYaJvnyj6aNgbjEM3ac84rnYohBHAGHI1IfgLxZl2nZ5MxS+NBLEEaRqaG81
qCpAB5eqXfDU8rUXhUxwfA6FbbsoJSeN1ieyE0ghgEvMsiYTs47nEuXJ1OnDVtDARb6DbwYdsroM
d10T2/3BzIejmgkvc8ZNJVXEBAs1iVZDbQaIkTFh/cCXWT3EA590bzHLY/zmpyMBZFBYxl2XVcAH
e8I+Qqvey9Wk3whjdAK1bkLUVSQ7XNuIQTdySY+hlZyVE/p7H4NNhAeZAGbin1t9CCbRvAGyeDR1
ruvuph7y6YUdJ8tNbu05wzqQjNIW/TwyJCmZothXocjIbt8J5xCjeT+oCXcU65W9JDlcezO6crJS
E1iCV1iAFHv3y9KPkpxVM1ZWohCEalwyK3tW2I2t8FFCs3MviYvQawr51gmZcpE3aIeTl1ht8Ev7
jVnawR2NUCW48plFKq9Y0ljVIJQyPmQjt2JLqxVgGqH90buivFDWn18XBKa2fCq//M4ZhWWMty/q
j4qmBVzbyv4fM4fR1inJfy90d7/+69d//e0Q5vxDvu3qwHarWIDwta6SZErhb7sQ1JBsBwAWkCGK
mvJbwWugZwBYAPH337u6Vdb6m3aVbZ1FUcd/zouVdT7zE8sQzeQn/XFhICOjWUc9KkoawP6rCuY7
nTvIThJ00kbzqlm+nqc82hpSthmQWDKIJYY2Ny1fIXUViA/A6XJDCgLGSj9qUqIV8Z6jRHquMgWp
2Iwy0+Z4yTGwZPoJnv82QvM/YLk04zTai1y+nxB6lbpMiCQT0HwcMuqU7nLR+8OADUM2Lwf1ZViU
y0LgHV+YIKoPxB0zE2mdL0JT0kfbmvML3nDlQjItRudzaGDSIX1RkmAPW+gytKtO+lIS7DD3pwFR
di9cgopdWTrfx1sTumdX7oR6SrD+mLgMNPg0pCCdLL76U8IVH05V8TEOQRBn6S5y8j3bTPwMg7np
5eJuiO/NLLkox6+S9GJ1TpDiSwUVwYy1Tjddq3l1pL6a86sA/Dkb1kgyZE42aIRDpTU4eJFvIsyV
B1+t6xNQJ6i05fzIZElnMh9Bbe2REqAUcwJjXG1PWdd6LR/QRM09VOLL3NwlhgVm/1TZly3FGlrF
rnpK535XFY0XcoxwdEiv6pLku9FQOZg4/bCy55L1lJcULE+VoFP3EwpLR0wMW540qQR4NeEzBGMw
InYlmHFCoFlZXlGmX+XsORKwZGPyj82PRit/IY1NkLyZyXtmygy3Jtiu1Me3mRFxTo73hRQat0oz
MoDLzeuuQMOQohDxOsrCXd0ab2yqer9XhbpvBrPAsURh34Oh8ib+DM4Ur86XxxKtqhci1fQNbbhj
jrmRpc+60gbQtzZxmz8nQ+qDiUUaCXPWD7nGEBbPCItNL5PCR3kyafyDKr5Pp2arl+EuMlrcpz3N
ASZkDEAvZfWFYdk1se5+jJ3MGZKNHm97ZiXS0jSuEUvPhsa0vYbaw8pa9usq3EtQJBig3zVgahWK
9EZ8hM60KesvlZH4or/NporNt+O1Q7fPG9tnLOPmlY4qPEjta/S0HgBSbyppIR1OcwZE2K2ACu+t
hRk/YLQHE3s2a4LrqsJSpk6xb/MJ1ra8k7tDKAuPkCA8eHhux0HzFISBNt+qVm5PzO73aUNJCskg
GrZNlz2ajLR6/m8zq+8LdbgotWVXx+m1JFfH3npWrNFvFIDGpKN2DCC1tb3Sut2MkE9NobDFn9Wx
d8tcOYRjtZnkhxgLPdNHEWA535Dk+FEZ9COFoDXsGyBK7oJCSm8RHPLgdyioNdgd8qLuyU9HXSwT
YosKk/HadG1OyppObLU7WeSBntFfz1lYb6Au76hQ7tUpwZiOBvLe1jKvsSMe91E6mcXOJpRJb3gB
gY1MBZMxFSGkiuTUG9ssGy7NUN8aLCEMljujzYfUGhkzW6kKYDXvC+a+8FdEIM0GhH0NpwigNl9f
xp25ENumWl9QGG3RTV/OEX6cHFjGFBWkjpGEugud9EoVxkEhzTieNa796lmBElw263GwjgXh5DoV
eTF1ijmRB7btxJWeGjsn34bFTsqv+/CQT5tq3pmrJbssjzRevjKJXVSE+2lQtpNk78epPE1DRs0w
XEKRidjoDPS5S3Ko5W1oWDR3MtBelpNJdpTD1re0eT3Jd6pJO/CPudO5RP/6Tv8fkb5hRnn7W6Hi
+Sf9drEbEITO1B50DnhM/jDIMlA0wq9i8AKCjBv/PyKHM49oXdGzLgf9Y3Dl/+5JMVimr6UCgVWr
yeVn7nXEFO/vdaD88jmjx2Es9sMkK8VPPyddyApW0XLlBsO8jf0V5XTLcNyd0VKP8pTGnoG+WkPN
Mz23sJs7N43pAuJWq2+HMH5azGz0lspAVl120BMYu097Cd/dmlXWKYZvrqLx4awfX8hvbYKxj+R7
NUryx3TVnGtn+Xm7KtGFocxMnOHm1b6KXl0CLcNW+6xmRzPI36o6q9zHBHqOK5/V76Ut1LtmlcXb
Z4W8rdNOuFOu2Y/qqqUfz7L6Th2Gx7ibLNwHTHxrsLVhPOwsKvUlqJoaGEF5FuwTrdj51lnGPxbL
rIOMMLvGQx2VIBzMMzot0DKYF3yCGWNsHkNMzoXCONp02IxMhznNKHlMLuhCn5tjoo0yPY98JYPc
AQ8/74Djr0O1XulZ00PWP4bw7ckZUM+tQKLEdAWoDy/msY6HIErXjgJUPt3FUhqdsZHUBZB3ee5A
mrUZmeZUv7Yb+6GoTPgUayejrD2NzVR7A/bQuA7DGC6IPKTjjjC98ZhkeuflRtSCn6WD6vS6YRO+
tlVDrdJi1ed2Sy5wd9/UhdpmXnvu0ajE6NdAh9C7mVZBx5BSnhobMJH0d/O519NTi54Qwbl9Rz9L
opd+bg+ltHC20bQ2jQgpaSCXczOpK8lg8DAli74Fp9ix3lob0PHcjM7nxpSRwLy1gRUwcj23r9Pa
yU5qZ6uzZzZsKF/54TquCYtVNxmUo1YTdRXLOVNBRl5yfoUJrG/u2hJEqIsaveYBZSH6FeyDvYlN
8nICq9BFTxoBVEZfRi5ZbKhHgQVNFTlfOxwqkIp6G7z256oJHQZRyGumQPDm9NuFx1TFqNrCJzck
Hp+VN3aoQFayoRsfhAPu3TZ4KlSrs2/UtJalnZzIZLt3oJqKWxQHZovEBSzLpiQsIw2KfnKmTQZJ
3NzH2oRdJbK4MCm5nKoMvjvI/mQI/IOGHbnFmpXEaWQDIvhByKsU6VgynPI7sUxbZW2Tk7Vh7rOi
/AdZFdctxH/v+egPBOPD4i8WHOsP+O1acD6gDodpZBKSpmqy/nu/Z3/Q2U+gYcPYi3Bqzez6z72g
I+hEnGnBBuTZQsH++72gfaDbM+n5eLBWYtJP9XvsWd7fC7phcgGh1mLBj8b8nbQ7qnWgejnBwuhe
mrda7l6ihj5PkqTbUSj1Op8vT0oPprQOp6hGf7TWidNjM+D+yq+TnNlaZdwxSm/i5SaVLH8pLPYa
4fQkZ5HhVvD8HRFu7fCkh8fR9tc5tTRfqlFxaBhkMk65xrH4iXx3uofRr+lIon6hXHfe0uVrHQnL
y9L6Osps5jUIxKx77pH2Vsa5F6RWojDXmfYpq3A80RtTS2PDHYYCG8zY2YS6WMmwMiK1oC7nIvb6
XJh1oObD8LGZUZ3ovepsbUNuD8rUSM6GC0HdRTXcZH+KluSyWvSWKdQ881O1VN3yBvNVlohORZyl
jwrlp9FfmujH5rS5i1pDIxQjPpQa83CatytAZRUaoDm/akQ27Oz0I23+DSS9rZIa+1hP6APmsSVA
wjIKiZ56qUpfvmtQoB0Jm3H2DaG/21LUQWyUMAak6mQP3fruWKwC2MRni3xBugH74eRqhJpXzjib
8vK6JOvTy4f6MmXjUWTawVnGIJ2fK6dor5MaIIYkWcyY2OxwkYGdWp33WXoCGPSqZdnt0FT7XitX
j2HWuC1zNywvkXljzLi00Vx4pZw7Iy0atOXF6I/lwJEtXjInPY6ZhrBhI4GuWpLiSsqLQ4i5yDpU
k9zFaPvDEysg1IhdEm0sE8m6PEEZ6ddHopBm+csIhDfySVoRz5boxabkkjAc4bUss1WM3A6Kfj3r
H6NJPaZhva367HJUuQ1xSPh6nej7RZFCVApKYXODdrcIpvyyGffLTHuoErnZKl42aOphjoqqBQNl
WG8IBhdYTFJ904nmWJc0oXE2fNas+5T2VqrgN6GT22oduBLiqRcMaGyhbsE3t7upmus7u5ut1CtG
tb8re/6LAuN1L2YSfFfNQK4YKY093eYvdakkQKsN29dirffTRLfoggbur1nc/3OK9FUp/heHcCXy
X/+njN7+xkoECP3bUcyojEUDDm/VIp8FpMK30ZvBQhm7EHg32XAMtMW/H8UyQnkwsPDdCJBlMscB
+Z8SXSZ0i3Qm8J9gQNFPKT9Tov9wEIOW46xHUIGuFor7u4NYSjWUOPVAIkAPZDpqLLiMBfsCidXA
XlK0xi0VSWzYksC8hMLtfffu/UllwGXzx7nfu5dfpb3fzf1GM1Z1oUMbhycZEVoa6VeIXtvNbFs7
pXOulKwnFHtGS/qzr0uCJx4ELFmow3kj//i6lM0axPWSkBpczycbsdIacV56xljf07W2TwTHvPVl
Zs9/88LqevO++5X1dQZrYS5TmIK8L4a6RDO6BVaND7bh0KEQDn2zn9Qvljb2N/ADjGNDJBI4TVNi
yuForceHN5DOoDuE1kTiooZB3zoMHpinq5qPO1sc61QZmINZScAtzpit3rIqcQdF+eR0lpvN+hVI
mm02xsveNqooSDWsyrNCALyazh9ThjphGduo23SqVWPagTX15iS/0WP7VZLDT5TCu2WYcXzbQTiL
Oyv5NIVEumTSRdunj/hh76o6eTZ0/rqhkrIIxJkuUN4oJZk8LaNRCzJBorbV4zxhQc3V6qNWRhvO
pAPC0SMsIG+QSb8grIihWiUYgkChg4KfGYhjZQD585wHshSNDFeZGIpsfrGKWnzuBrXcosB2OO1h
GXOt1f+HvPPIrhvZtm1ffjmRAx6Iwq8c4Hh6I4mqYIgiCe8CHu25bXgduB37E0ylkqTc0Cv+vJXr
kgfHABE79l5rLvI6UoQ+sHCAywTbri4/1WZGtjKQlbW0iTnSp+H9qDj6SaDn5nkxutdJnKw7Jil8
p+1GoDdexYWq4eufPZRWR+THGKtyvV7J0IoOTig/tkmnkhtVoKVT0TC5nIfWTeOm2xalGQGShl9W
EOUEGQRr0Rq7vAFnPUZq6WWhela6A99SFu+7IrkztOpUxjSY6rGkW1vR/YxFeYiq0vJcPvMuHpED
OmMwbSCYMFzLierGXb7JnJLXbIJdX0OZqjpxTc7AwYKVmGPkz6vipE7m0w5s4gjm0ata8zww0JuP
IIJWsRPdkB2KWxnVh9vPN8k4OefAV/e6jGsUu+WhmBjkJEXJGS+z9XUqhbFpiSHjhKN2nqGD+O0D
iqpBob3shJtCVIJNU1MOCZszkdMAbdWzZBInwq0OcQPhcJon4gHkGdPjbse3vswZaYPP/G++bCzG
8gUKiEXoEjReF7dHkBZrcP5nzYzuIWz4ZUYr99rBDtfCDpp7jfPe4JkIEmAmVDS5quw6b80tJ9UH
znIbWQQfkio7NXP3MkrS7KRGFXHWzb3md7Oj7OYqcNZ91KbnkxjTdcT8/KwyNfszB1HiseNSIqnT
V3pYaITYlqM3Mc1XBa3qxrV2zTBuxRw252Xfr2F0bjOCF5RQ2ZkVs/rCnKpV0bxHa6x7yihaL87c
rdvDWA5mqHpKSJoWdwEZDs8xXhCeyHfv2o7MGcvoVq0wTG+AxTV0jCL+CApgu0PD2tEy5B+NU1sv
0JykhwhL/R9TI63ZrUoWtXLeIrffj268zaJm/6/Z3QmKfLFPfCNv3mF6a9pPP6F6P7/A15HaEnlC
f43geiCti0P2y0iNgEv25cUYx8b/1+b95YjFSI1dHQkZYCC4nhqb99/7Ov8XnqQlHEkDg/SM4vuN
kZrF1V9uM7h2UU1zmkMjrXGmM97srHDPKgVVFl15rBik+CRTciQXTD9TBrs6C8JMSWlOu/Jx6rX2
Pp3zvtsXgdk9NWFUIZWErS832oJ1XallXFT+2Iz2IvzEelDXCMe4VSFWe45bqAx7kWnvisZiElEm
0XAO/UiHiUrGgqeirOAYN0Fj9kc4sueksljHLosjxzexO5xi0IOCmhR9fVFhvmouBrQEZK9EhJyt
FGLoHJpF0i1XgWvpp2Uo7QvS00pq3dIBNUGEgjvxnE7TRcxjey2HiSgULY37i6EW9iPPOKLWPyQL
LGg+afKOXTangHHjh8BW8vOGQuOvsuZfIbFcGFI/LoBJjU2fSkbP6Q+499by91+fEJhIdKAFXQZa
0Uur4Z+hM3gsC2MasRBY5nkM/n5CBOZROhZLEOnfsMq/h87iT54ZmtMqf2jyT/1eE4KexatHBIKD
JijAaWlQ+1KNLY/Qi+JTWCTH6nWH7AtaCkZCXyjiJlMoQpA3pLG9N7J0r6PnMUmeDLULrUDqb73L
7XjdQeQYM3k6kwVPcs/eltZ5ljgXhGmdTe67gGNaeYDySptN9yq1W06RyQ7uL0Op+9hBWF0u/tGQ
8NCgIYOmGUWym5D6KhwyI2le0WY8Dbv2BJvSaT8jUTKMTyRPFPdVV0SrZlZIiily/QArcSQ5tmpg
vhb3DhvEVsaNeUV+TnvZZwYT8HjAaY2H/ZClHxJN2Qat4ZvRVVw6564d7e3GPK2DGo9W4uNO4siL
YdAXzh2cyJiBVaupA8p7xH4JLp2A4WJqXpq0GrWxZWqKHgjwJqo9dquB1KfROcoJY1Q7kRSJoQvm
EvhXOuDKfBpnDFbVy7DHI5ZGNBHClc1YUaQezORUe9cmD7n1YMGp0oZ3Vlp4afUU45xQe3MViRTW
dXmoxMZtXPKajnP3NBdixbB8JZU7XVlPLIn8eEPUcBcjM1RkHxyZRbWHwb0qlIGxrU1R0p5IGW6A
/UB9OdT95ZgdyKPb5XHnyUrzS+WjiCCLTLtGJwkomm4Jl9owR5ZMALyegqVmjjksOY/DqgnyVV5X
1Eeq/Z5Wy/VI1CjE6A9KY9yXdczEt3/KcLkrtr6h6eulWsmsdVCv1a66U62CYRnUozjZDI3Pxzdy
NILltEnNxL6uW2GdaS0z94hSiPwsnT6GYk+wmNN1rt3PVDy9+viv2d2JFPzZ0rVoeIv//udX1qXn
V/mygNksOIt1CRriEtKhoW3+soBZf4L/YP/n7E4iGxvP1wXMJqnNNE0DgzCm1NdIXfVPYGXqkh3/
LML5PQsxXde3CxieZmoGDb8y51jGdq8XMDCnwhgpafyFsmCtqgpK7o1mwsC9YH6mkgBLytml3um3
QWc69zlOSzhFvWhib+F4TdVtXd9iR+murVDUW4uFB0Kaua6me0PM55JBWVARZKGXHv3ax+Ikc2Ww
04rR8CuTkf5Ka3LjNLSsbp+22o4xkOrV6tCfEp6h+REhcGRPKZuGt3dpOJfKpyKKxW1DZVAnT0EQ
MhEA9HRNi3FeD7VsTlEWmwRRufWurMzrpO36q6KOtxPqO2OOm3MDc5MXRADbF8yqV3WKnwLV0gu1
X8haxcXQufM+skgFmi9Cp4nWRufaJxKZXtmRsAsqVx9vyyHczqHKklw9oaI7V6R2Fk360WEskrK6
5sW1ZX92SzytIZHD9Vrv22JjoqPeybbrzpI8zN4LC00w9AESqMg4Yp5lW+pm6uNrdjCUIk3fQCzT
nROyHD5POMb2czPFR6us1m1F/NqY0y/lnzD0PWOilZYMgi/6mZLWth3ENAvg1/kwjdcct+GpMT6B
rRZ3SBCbBbjWLeg1BfyQN0NjI50Vm8BF38lskaGqHTCPSK7jZ4ibOQnY6Z8dbZw2Y9fXq864d8os
PnQLAm5Mm1MbHzjjNEXrjzOkuFIrdhbkuApyBzi7FUDkp9IczzQRHhKj2HVliuF05IDPqQbfFUIr
OgOEatXG+ZAFT6TQzdd6lMXhNrPE/IF5lbZLNCKHwybFS6dE2bswVFqErWbBWj7103jQhWw9p21O
2yDsvYT779SKguz92CQHdtaTeRK7pHeuI95E3UQPbcS4TE/qTZXPp6GC0woDcdc1Z7a7tGRxR5gI
L7ny1uJ2wtbcNsesqGu/sQmfqSMapNn7OjLrle10qV+DXHFCthjO+SVRfYniXhSotUs8pj6ubwUo
SnjZGGR3roIuOgxlcNScdhs40T3sNJ8oQf000qrqslBy7tgWv4Y7Fh9r8E0NrDDK1ZFy3YumD2M9
ryXW1hTsi5CxB6X+Bm8V5cAQe2ErALIpwwaCY3xJlh35U3bcaWtNT50LoqrIwGJyi9ScQeuU3BTT
PHssAsdqiM9a4GLmpoLsGl6VVda7dH0xNdIXzjqfgSoCe3lEab4rG6i9en4oMp5s7eEP8gasmPlh
x5yk2SOo+wx47foPFp0mVHTR+EMITKe/6hRsW3kYbWmdO1juPv6hzwlPmEFqvDVH5I5Px1yYu9AY
/9J9/JD5+J2lDu2ihiWGsRHr69LHfFGr4THjuNEg5Y5ahe/CZjJf+4UhdiEdlzB0fxH+9U1paGt0
ZplRERAHZFJfJpovLldHKNLIPe6JOJ+B31pDsu6NaKR9n+ykolCiofKplV+1Q5eXfeVFfb4sxmZG
2vR3nwN0X1xWalHSMSknp3AuzkdQAjmtG9RIVy/2vYu/XvBlMB2H3p9eZrHsvLjMlBstYQ9cRkd+
X4XO8qtf9vmDbqA1+/mlfvWJ3nyRjqqUHY1MLiXEOrOHbajKdRoMvzthXr44KLhLT5fp5VuTkcLk
DJs3t0c/hXehVr4ne/K2E9ntzz/Nt3ehzoa+QEBwHpOo+qZt3FFel0jXWh/1+Ibsq6smB6ORynOE
6Ks8l78geCy/w+vbgctZeJLZ55nnL+enl79TlzI2V9y29SN2M3qSnt0RcfH8kf4VR9VlKvLjo+rV
p7ArHn6cnWAtf/610BOCWDyBkJlujqlTzn0t9LClwA9SHRL5oLf9c1K1jT8tJuyApp4rQFo2X3s5
NgQkUoB4xWeHOvfM78xo8La/vRFcVTc0rubAemD/fnPfFRWWQ0dtJuzgRY6nWatgvY+h0MWO6HbE
tt0w+YW12OYwIBkqeI0ok9MmT8gugMzK0LnZiCgyiYqvgm0TjBYC26nLVD+LLBKlhfFZmXVLWc9q
4D6WVlGkIL/KgsKkCndGN9OjpFxzpY1e2j0xcwP3w1xBrljXbioPhttlSoPjJBShX6ZGfJDKHD45
JhZ1z57y2M+rjGDq2Iwd6CYGNnBoGByVkpqKJkxcFYNikGgUfsVliX9kIkEmDI3rntSjcoWwE28K
AI7ytghrjj1d4s4LRGIBt8QLw4VykI50Y2g5Wdo1rbEVVo+h3+JkaW47ioWzQCmx7UozAQyj2UFX
0p4aG07WDfMev2k5d3mBHj7WcwPK1lGSLbZfpq00rGR9qzmYTuxGUKfSXE9H/tGlAVxVRHAT5Ku3
zUmUpQ91/DRSPuDgMh3fUENEB3ORb3JTua6wQsSBta2o9GysdC5MnBG1tpdgNdU8tOa9n/b1aWEP
DY7zvgJPbmCWMvu8a/xCWLflGB4jYHZA7oee0S5y8sjaWjj7mrq/L2jCG8qIjqpGwssUetKCg0wm
B/1Cr2CorgcZ1XsJSdPcjVEvt+BWSZGYuinq/apNL3J9octHF5Y63tO+Xo6dtykza/IXOEoEplJv
QdKaV+7YdA2/al/e6a1OrJI2o20mIwJGR5rMJkE1uhhuiAMKAPQRZVxUQT8dA9JgHrTMQpTaVzFO
KLJla9I/HWUJaxDT/ehGnJ91KYGm2kP271EGsfb/bKHzAZgr6590rZ///stKp6PxEcwKQY/rFiDz
rwsdx1aL86wArAERg3721xOtJf4kB4AFDUe09Ze7+WvT2uWELJhm8lo0wxe8+W80rY1v9aJs3bTG
dSzDLifbb5hVZhCXrY1uPlREehpP+eSVozFuWjUad4qubwci+oypPoUEOWztpt2RJHzZZdVxiDF3
zIO8b+BGgoKhCE8Kua8KdxdXyzwFOsllirwk7wzLHwN5G1ZADPuBSDA1YlYD7I1IlaitV9mo7LWW
zOCqicj3yBTCaqdDWFmYrrWMlY3JJzgHX0mLY6GIj60zrMZBPBI9Y3HqSDErwB4waXvTOoyvCJRZ
M+l/Dy3OV+vq0Y5AY5gJHr+k2NWBmvtgbS6LEJcAfrTrSrHuwk4/6va414LkWOm3shrOYTJ5s7II
aEwccwkaFEJO9mKMDulIvDmURecInuo0aR25LSberDq3n3CsaCunSLw0KjnWy4h1wZ78KVIemJse
Navb1nWGFZv8lC7CSGOyNq+jcH4M9Q7sk0WOlAhwo9CLVOB50CMsCjIl9WwzYnLzY1O7bWqlwL5i
3peG6LZwSZhEGvZ5iaxgNQntBnPMNp7nYpvI+MCx+V5trCtH15+knSZHMwNVnsJvH2M8K2i2+G9i
M04fa5Nl2cpI3rQN0jIjWntZmGyQE38o5in3Hbc9uLjXUFDhKC7Fii20XTuaQplkhPvR6U7o/d4b
OoCTRnnqHIWTk9gBFV0zN/4A1ZwXlICHixgbdRYJfBEcdc5GrRzgPBhEfOYHdyKVPVOHe+YPH3JO
moVjboqwY3DMwBkUxaFS+r0JiiJSgUGJeU+IUb82sLnSBrQu+HSPojBOYle5mJitJ8WAHQAefGCP
EAeVOH4nsyQgRW1INnOYJSsg0p8KEj7O6lmbdzn/x1rOeXFgigFbYyrUnZ456lY6dQwIxGz2vUvr
WbE/9sxX2p4cs3FYjyRtj5MBIrRXIRTauFo0q31EpfY5bO1ji5LfY2C5TCHJ2kuRT23DqPmQosLV
O6Xyyiq4yDuOxD0WozbwB8pOWXO+E+4tcZQXva1eZFW11yKZfVTbYcC3GYcb03kSWCeGBP94YkKG
kTpVx/Ckh9F1bBbJRrULWgydrh16g1hnmV01znzoGkSpVei7dt54aXeTsZMlJPelBmqxd7p9j1eL
/oaY4KNeNaSqyuypdSO4UbBTkqWjxbQa1V3v4qrndJ/lT33trGuyQOHtoIYlaBUt4Z5mGiNiDUGJ
Gu7UTEOCZeTvQgJvII+0LSOAsQOJHsBVO8Nw/2kctXNDfrZHcbCVpN+780ijPzqLugzHb87NZhuX
SThfM0V6LBGbrdSmM/wuHQCqirlEOmOvh5b3HGRnmYTLLpFGzEqFx6yQ4MwwTDdYRGxjS7QrcreO
KNJsE/HRVEIOk6u5vAwGbKutu02cCX9Hv8asdqdECOFnmg79rGyhEOzcDMm0EWDzzvLhukg7y0sd
6TGm68l47upt2BPHpPZiPIdL63gCeDQ10fs5ClHaDIehyN6ZFkd4aF1lRUCB5OSJjiQZwIpfykdn
mM+S8FDC2I2yLanYN8bc3tnhgB0aiFeSewkB8XGMGtK5twdm73G8V/G28HtxR5rA+/Xh6IJzravT
0PyUWg+tshM74frzHYjZVcxovv48yHJrIzN0EUdaFqTAcjhDLhjCizGBKLkebCTM5M7/4gT0/zVc
k17Cz8qHlfzvfz6nv1S0LS/y9bRE/WAuwzNnOXMv56gvpyWSUxdtmtBJooNdsnSsv8z1OC1xWMJU
gs0TnQ2dlZenJf7Z5a8sHCT85W8lzfFa356W6IVDHEHCjJL5rcIK2SlWR5KHEayNfUbcfYU0hy7P
zENAmjDpQgGH+PGk76pReZibOC94cAqkMIYdW9Wl1scUDiGOx1Vsz32zThMaZicpY8xhMxbCPGcP
LYsdprg1EDMq1em5ap2oX6epme+dxA4N33iubwk4ptR9rnqVpQBmaaUWLpayGNJ+4OHuGW7SkGGl
Vz1X0MS2hLeBnVFXO0uJLZ6rbZm7xtWgQubbBnPEGkddPlGfQ+j2bOr1tLkolvKdrvwFh9mw93Fq
0ZSgtqfQf67540Yo1V4+nwWa53OB+nxGQMWMNpggC/h/fXeIhGMctCQ1wUupx7bLrbvG6eYSPRjm
jSnonB1YGtz/9XkHPEztan+W5rGNK7IDXPHRcCRljgBBzRS1QYcOUQLOwVQXLL6DAzyi1YyAciOx
84e0ni/zbLLvYWoyLsgJsaGb35sMEk2dv+q4t5GAl5vGdG9mszS2sV4kfqpoHZ4hy15ruTqBg5oH
X8u1EGe9tR4s+06k00WDowXZHN12pMFiXY2Ao6Ap7TKbPV2Dz4EpvTm4eGXWVUhMs97G1HFwQNYd
g4xzq4NNCMHDyNqVW85TtjhV2/cJOEs21RDOgZHmvvnMQSlzwyKEd8GjAG5AnjZXLIE0tgMAXbUz
QapyKTLKsdDPaVYiZEqeYS5GP1gEzaBAKE8ZUct1Ow7hKVkb6vbf0+VZeK4/7vIc5af854KE5e+/
LFzun5ZtszbBInQQgL7APjnwBmnwcJRBMkNGJq24fxauJWILFzwoa7qMSxjR31JcjHQ051yBgJQk
1988/bxZthgJAhUG6b+AEg1DFSyQL7t9paGp+hwiLCjbYcRIO36WeeBsNYgSDNKNcPfia/pOE/hN
T+n5cpzdOA2iXqJ3+qa5WOp5OxVNZPpSS0+yrrvA/VQV9BYM4wqskXvRZYnmrn9+0W8/I8oOWzdR
Jy3iqGdfyIvOM71mOyptVfelCIu7orLqDYcmY4vtyfGGhWL429fjwy0CLYHMZGE2v/pOLQkWOB7I
p5asMUoe9GtrmKqN7B2WlXxQfvGdam/8jnypixaMTh0wMN0yzDeSkqGq51TLcsMXdUSIocKAzK1I
S5bYFi/0MLsKZhXTdqUmm6Bq2sdo1KxffOTn7e1F15j3gOiMfZQsMp0byXrTch/DPktF5Zp+YuTJ
rqts2MtJr7IgkwuOYKM9SavZWA/cGicugwz4TZLs+ioQB7Dp0i8Th66WNWSYt6N5V7iTu+uTCNGI
Y8/bwuns1SRZ5AeL5NSf/1xM0F/v3c9vnieRnRuyK9al5a59cYOgkikKW6cjFAyEMJIjUCl+IiHk
eaKR9pNNXqU42ikOEaVz1UNA8tKsprBh6q4fP3Qdo3w/bRX5gIkzIQenjB5oHjp7rTR7fovGMC5G
g2OUbzk19KWUkIJVkUbVjVmGDMj6MKlcb2jzwfFQfH5OMYd+DHqeTXJdLVIkMnM7OM64w7aBiHMA
22P4MSSzzOvDOrqmxBZofGYZmhhXSJs9VlE3BL4e2xBSIiVvr1uFA3feWS0NTaNQbS+3SEcA92CA
I3BiM/XjtoLQGQ2VMq5Q4SkNSu0kLP0mttsB5bNQbudCl6U3zIKKvVCwhCOam7voNBijlnmjqU5q
uFHLyj3tDTd0iMjtzAe3hNNEULgZ3ITkdJa+UcFD3pfxqO+GrsluZ9l386WrTao4iaXMP+dJSZIu
R8P+XVkhnIlK3b1Xg4iQVnpB47uYhvBnta/EiRmSNERgOwPWQYx94KW1KXb5ZBkX4ICK68i2w3kX
dK2jrwatta5oO2YPE0G+5DFCTejPJi0MJxRHupMdOX5jUVIj2rCIFhvtGPRZccd3xtk0YSme0Q7Z
84nAtpl4RimpR/JZ1x/5JYNLmRf1B8dgaEyFNs8HI+0nZa3rwIzcTGGc50BCPaMRZgReIpz0Vu2n
qfYq3U5Ps1ij7eFCETqCErHQBqWa4VEzZTitct1ZE1E/viOjwsE3VtURWMiepog3WqFzhBJQ2Suy
Y6pTVhm1X8nYpbHUpowOfjEOXZ7hN8+4xpjC/ItfD4/+9WOSEg5X0sgy/KHh/S2dm401IQoPne7z
8yP5b5gP4Wl5sfx8o/Y9b9JPsok+5fjtf6RmfH6Jr6cexL6oOAi7YB4EM+frqQcxEJsaZQVNUowd
5j/Fg+X8CdaYkoLFFCzr8/jobzUjJQfuEDalr8mQv9E6/WY3t9huuLSNJ4jOqftm0V9cbLLtE1iQ
Pcp1RYnXmV45yETAfhhmMfmsOMb1i6/rOxXEN5s516SJjBzT4aS3JHa8WqsFgC0zr8vUx5GYnanz
kG6cZADrVsnIb80+/sXO9s1Nv1wPVhW9adOgif1mM58x9dOQhN8nowBQvovwT5Q1vWKJr/p/8dHw
aCCqolLUjTeXahqW0c7kUoOpl8BvNOlBDJv8OgzVHSutvv/59b730RCi8tuhbaD+MV5/lTK2O73I
6tTPoedGLmu7XmnFBqDl/Isrfe9HW/xmUOPpo9DSf30l0G4kJg98ssyOP1KbFJg/a8ZAI13Q6zYb
vhiyfyjc+N4n495A2b7Urzwmr69n6lOoOKUDyE6r603vKM15X+vuITaqzz//DheL3etFkfuDSDaV
MenyICxDk5e1AyQ9Cd1uhMQch+7dFIXchnM2zdcc6vRq1QeFfdeWGu0qVTHFbRr2AUncThn4aQDo
Jc0xBEUR+CDYDFW5AirA7mqxz5+aMtATXpZOgi/RwrQAWILwvNOKSGdEWFfZykUdlWybxEDVkxAT
bvL3Yp5WhQSvsw4TJ910muBBbN1w7lZRQ5dkp8V2JbeBUWU13cyieD+M47UptebdMCUKs498RjZH
i26gORq780ozku5M1fnfUc6S3Q4xR6b7iicOITzq+ptg7LhoBTOpgoylTtKPRVDctrKLk5XZzh1o
BBf0S5A3H2Fu24FXVK2FcauKSmr/SNX8UBsLAgcUxfxCHv6tewFZCzc5Pw4V3vIDviju4Gm2RdRW
ia8a0CpLJtTrtA2SbWrY/S8e4O/ddi8v9WZirpHdSM4gl+oalFhkg9tr5E211+GDXP/8vlvWgld7
MbcdGTOs8Bwgyel7c9vhirC10CRKvg7S8Zip6DHLkIl3IEVxGMI4Pakqk9xJxtRe1fK7/Pzy33mg
MdEjGdJQRXFGfXP5sAEiW/RGTJM+eQiCQt/ks0GhkjWMXwK1+8WnfRsMx2qvc8AhWMlejslE5Lz+
EaXAMhfV8M4zYk9XXakguikjcUpO0ry2yLZYqW4yrttajl4yS1xIkTKeWc0sL37+wb/zEzvL085s
kgE5joDXb2RMLJd3wkSqa0ZJBzon8jSKQEgmgMqfL/VvKIIYp774Wr8pgnb//Y8s/vs/zJSYHyOL
jz/H1acsbid6JkXLv+8f/u//0RDB0c9dXulrI4UqW1hLr9ZYVNdf2r+UNPigSG2wFnsyEOt/uij6
n7SLbaRZiGsIdli0TP90UahjcUgvmfN/lU+/UQgtxKPXjyPmESbRnHspi1FhvzlBQswOXOg7ZLrO
St5sszg2D7MxJqT/uU2zoa2LR3Ww9ek0S40rODG4O4wygVEZ2Q55z66FyKUY3FHzjKLrL9A1LuF4
sTE/svvbvAykikOdO2tZ1uboG80y0xLWpB4JWuUIQxxOyFQHkxFxv8spxzQi64oJE0ef+PkYlMa6
imibQ83lYkH0YQxWjGnj2HgXxkYCN3O0hnhTsRndyh4PdAMUwJjL42BxoguFw36gZy1pua6tqNIP
cCQu88ERKj0m2nUca+FdJETZ/GJVfS7pXq11iwwJx5vNjwXaaRHEv1zBxZi3EQ0B3a9JRdrW+mCu
Ndd+nxpB4GcTQmYXpdFDCHh6FWAmu+ylGAHdZeKYZ2PiB01lbc2YoBgK7/BaifQvT+oPt5jvvUNd
pR1HXQ3EnU7I63eopUTQzA4QNWzFkY82qD5LkqI9JwSmP1VheByKCgdZqxpMu4OGBoeArnpeqSbj
wHDK12CEu62SuM0aWrfi94Emti+esO/Uzd8uoUuXiA4Yzw8aUx6h1+/RqcrKimGA+H3sMvIMtQBT
hxOM5vuodxeIgymN9yZKmpAKoAZPGdcJ76wfyYpcwacY5S/2EG3ZJN78rgs8DIGH4Be2F9Lny9+V
wXMiEr5Wf57akcb4xBF/pQIvVL00NKKDkSupBbfZqhdxjumCBShzPECdTD+3YAUPnNu7j/+eRXfR
1fy4Z31WyoecVbb4WVrB8hJfVlt8b8swi0MmLPy/eG1fFlwXnSE7H6pFVDOsw//0rF0WGA4SKAaf
j6T/rLbGwv+hsYY4kOXY+h29zjc7MNJIhnYm0zxYBlhhXt81/xBFVLtF/wVLpM9VZ6UvfJEX38/3
HpnlkXh9g+omuwZPNFJY0BhvHmuH7HRW/Az+2Zw6uzitiFRnPu+rynhTJIWx76MOa/YMgLVUUPmo
AyE0U6fEXjIKFHCK2/+eOJdO5fOX63Cs4SzK7vj6w8O8r0FmtCCM6qE9lZQj/uQG5ubnH3xZUN9+
bpANTLdJt4Ol9+ZzByItJvQEHOKdbN4kbTKv6l5Gu59f5bkP/voy9IqJ5kTTTOv1Gx5Gr4TJQIC5
8Fs1y6KdGxiDs0IHWDxBlkH8nrLNpBC1C+PDWGT9J5L1SN3lxlCh+GU5OShNNshx59IDqVbY9pXH
meAxqzd7am634xQjrRDZoxkQCDDkZloQRcTeu9Y7VXnsHIwwfjWYmg9oJOOVM6ej4amHlgFosij7
XSb5QRs1VEwPPwr7bmnjSl7r9owE1LCCHnqrYtm30TOxSckdAGwACh5y9Cq4adomfyd7dzT9MAoR
8otnbE5hVfznzE1UxxddEz0pzoQSisJo3s+lGmO7qJKsgd9Au3FXD8I54+xKqAxmJFygqVOXC4DY
Su8Cwft1m5oUinCWE34VwhoQAtmR+8GuBrf50A9iyHyzl8FJlqnZZ00FPIWPiVqAZdTtrnUsHL8a
8nx7+zBsoU9osghQZH1jcTWgJHJIBTGiZ2QjSDr7OjbTv3oK/4byGOL0i0flm/L4tqr6+IGF+vHH
LcLlFb4s1NafBHLTmKI9Rdy3vmgovyzUoH5YtWgDkh5Dp26RTHxZq2kR4vpHqSCwNX9Bc//dIrR5
PZWO15dXM35LGGEsHcqXi8kCHjA1/rUIP03dfWuikbkoCghWKLJDxNpqXGDJ1Y3yZnY6631Oc203
tiOZisLSDlUjg2GxkbnQ5+HFj8UF1P8R7DZyrxzhEjjafiyDdy4ve9HErCkUK43uN4Xu6zhc9ypN
CvKOiCiLax2STVxeBBl9kSRxg7WZ9xAq1bZOHxurUD4SCaKvKrMAjCmFeg4BsYGtoW5A4WxHssWn
aDb2yZhHF8LGEqPROdDLbe8+WkZr7uhE5j5ONAZAqifo3ehaBb6y6DZk0qxbqTBkH93TvBwJHBsC
cgYt+7yF+rMd4m6EcJKB95dLBMJw2mjUZSyRK9o0BLA0y+S/LVWpeJraDSwy5Y1SR+9aVkDPMOm4
9r3zUQExN6v9wZyk7eeJudf18DSaKr9TSOHpFhQ/5q4orYB0Q2dJR4NwqsH5GIAq6FSyP4GMQbps
FdvjG4NSjdF6NffmzZSqxrkiqv2oOrRtXO1TbCbjWeQ4GAFtZ2u2abiRjVJcdH04bEL09YzOOuGR
FHaiTy4BAuBC8ljZFnnpVTmqkbhL4eIN+0iTm0mNDxnIlTUSSaxx4ZQiR8/AjGOJK90jsogLLcHi
PcSXbELGZgiMW8T0NaGK+U4SGOe1yCjDbG7W+TSs5zFXV3pVnkXMOTdhmd4AZVUe5dDbK3Qwd6rI
b/OQb6JXrE05jjCQ4I0rM99zUGv3TaEdXbMCiN4Hd3o4cZbvyMiCY9ZaRbnJc3Ap86gfci3zU1s9
1dR2OzS1lwVasTLdyl6njREfkxYc+1jS8hOSoR8YbvZMzhyloe6UcuYwNZh7hoAnql2eiCG+EgqZ
r5lulsSWIrtR9PHOreZH0KzKQSeHaTUuIXhl9l5z4sQTisPPyYHPm4b6AFgQjvzUnwyzvVFE42U2
HyYA0037aacKZPyhaq9i0pyCKf1cDu+dqTwmWe8T+XoWJJ3PiekcJdCDoEPnTArbbJG/Z89Y6UIm
fhJyJxAd8UGOKngYYaLr69h1ocaEvIuO5DurfyxFeJdW43uhhKUXz0SWKP1VZr+fk77zCiTDG5J4
PkDqOE+t7iIT6a0AQT0584Y24kcwItuqDMflReczxMHg36vubGw7v5Qw+G24eStj4WH30doleR6x
0KWFBXcVqopzplfhXTyycOhlpuNVmgiVasTTFKJ2jELLudTc0V11BR77zAJiKp7q3vjgRK5PBt3/
I+/MduPGuiz9KoW6Z4E8nIGuBooRjEGzZMmyfUPItsx5Phzfp5+kX6w/KoeSQpGKcl1W/8g/gUyn
xCDj8Ax7r/WtlRW3XwC9Dpx/HeOh0eCQKxXAK4NAtXIWj3MFUj1CUB1q8WVQO9aqJ4Pb74PhS5QZ
zjbNjfixcPtia0e0TV1MnhtRu4Izfpx5VmJleHMhbKfWRRmZV3DQ9VVe1cne0Ovbye6yLwWGBqi/
3WXc1fY2HNSzTNLCcwyvxknMJu/zZOf1xpmn57rqak5HFvSu2i5uXVrSxMhNsMz7jR7UXyKMHpHT
fwprfqXG203VufUTq9r1JnxL0nC2STafWdg06ja81N3suiOywCbOxu1tD+YSFPXqMsb1dR6byU6k
hp+4+coys8+Dan6tw2hTiUz3A9X53BqVPzvxWVgAbAMz930cwSkaqbIWRppQwaUWyAFt31ch1QUc
4g8gRqX3sh7+/7D2c/T+aO2/RhSZfS//ceF/+fG/e4N4KnBV2EB/2EIvJ/4/F37r3xA5LBt37KRI
JhdVz1+HNA38H0INjmF4CjmOsVv4qySmIixCuOLQVqOG9ZsY7oNjGrtwEILwiODOUXSnTfj2pDIa
TiB7m3yGsbi23PByTM+qSDl/9WyOnNBe5EmvjhAvV6EdCPkAySJcl4O6sGzMaC7a5Sq4IEqtVSH/
lA9Jlp0tgLJJNGSdN4Za7mfDVTZJOGRLqFqtCWiePUHEiYJi3J5iarl57rTbJI10HzrdcIXkw7oA
oTZe9oMA76+znGai+Ga300VWGMpFmYZPMs1Rz7NuRVcxmIGYvga9NL9X5vEiVzCNR/V8ObTdp3KC
L97YWbhqBJA7Wm1Tj1vgax+zO0cSUEbyuRL21zzrL2KDtE36SjFOdWn8GqosZZeSpA/5WNnfA6JE
FB3CQvwCWyAoLRxvpBzy+L7LLRC1A0DVhHDpqsm2grxihBOblNIP8sDmknkqNhYcWpTtg7kCIxsr
Ceq/ELG/iwUtVO9b/BFx1dy4qrJHNugbnXZdzZlubhxC2UhvaGtxkxILOoY/DPNBj6CTOW1/W5qD
7s2YY0gcICs1R6AwO/f2nH/NB+3ZLrLLTiT3nTHafxzT/8dNBq+L24sGjmLJq9H+7hRAvab5Xkr5
XPzLCtXq2+L43z//x1QggCgvTXiYHNQwTXPJG/77DIAseRH5sdN/ebv/cypw/w0CKLVqFVUczZWl
lPPXVPBycuDf/VWy+S3o0btmEbdKswgfPR9lmZPeTgWqtRDfJ52QkEwje1Hk1qNto1UuXQ615Hql
J2aFg6lHVZfr0auHOE1JnibV2+vp5AyGg+ZUvtOlzVZkQ7hLoxj5sp2c8s4v88ur+We5FIclCmXo
A+ChHCogVBEGasJW21erdgnzYF88z+IprYxg0/aqdr4EuILa7MJ1FEfGiQrKMoe+u7qgUYIIlMQk
cVCnIV5RbeMMFH1gaoDhCcAgKsxqzzqVcI44GzS/MVv95tUoPDLnHrvoMtCY2REDYWp9+3S1LlQm
oSWk+9LU3mfFkPlqazDjqHP6i4SQ9NaeQfF/fNHllx7c6XJSXWT/FNpZm95elEiexEnTqiFk2ESH
FZcmBjsce2o9sy+WEBIJqxfdJpwr/cRDPjJ6YSOgwCGgVWBHPFhiuoB+VT4SNJIDoVxJRSGRsXKX
FCNb81HkqX/UNf65mbAUMA/vlfPy0rDmjt+JF+xIJokQQ+Nz9KtWYxzaZ7aJtasaLeuiiGd71aGt
rz3NqA1Pk0aAmzgjCTuVYvXxUz966/ai8NFwNqCBefvUM6SDNDT4qiecYuco2EwvknL83PGZ/ASm
6olH/aIDeXfrxNnS4HXZ6RwWHtVeWEURGo1fVbq7IV3H9LvJDc5ZuuJbPBOfydnIQFnFHGCzoLbR
IxQq1VlN7qLEvreDpN2y0kfP9IvcmySIyv2YOJVnDpxgrKgThGnqJbmLeThttYLQio8f2PsmC3Mw
9WkM80tp/B1LI1VGDjNz2/icLR54O52NCxFoHSamXEmXVO6xEdZFEuq676jEYifDoG8cIzpVuj4y
BULpRAPGlgjR6aHoQeiKPTe52fqFaYMoLAZ4Xn3yxPOxf7cizR1TX0U9BHaPneby5r6SVyhuoUZD
n0g/D2330hiWAgnp218+frDHRiKrF3Ie1ikU3Mufv7qKBpOGvG6St9xGyxG2utkmUyftQe0s8DFq
ger24wsee4Csoyblf2Z1iv9vLyiDqLZjtZb+2GTFppvV8YzAm2E/QN3ffnypY/dmEUqAPoVeGLk5
by9V68tRqjOwg2Y1/CPVLnaEiU6eERJVEE6y3nx8vWO3hnRhEUZBDKe/8/Z6bYOTv9St1q+bfth0
til3lYW4NhBBemICWT764fvMvgTWIU+Qvy+1wVdfmzFiXmmjiGTU0qJIZ87FfQmt+DozgPUhwCFB
QANU58kxSE98gS8HjHfXph9Ly4S/HPXgNueKpgMUI+SpBeLx2qz6XWhxZu0gFazHmMCzyQa7DGS/
u6coF+4CQIa7KY5adgsEIShZFTwYvdI+OGnymFrx8CjR1WyGalC3ukiHc0hRwbWM1JaCQz58qwgR
Wg+91u85rdEFrxVd2xoVVsJSm4adoUTB3tBks4oo9a8zAnluKq2OH2GAf9fQ7t7Q2HnmTbVPfN9H
9ih4T5beNKOMN/Vw7STgrxY0GvyhSLVL1xkvRl3VbijLRtdjOHbXaqzoT3E7ETFTjO7u49G27CIP
xgB2PYOKjgalkxDGg/UzM5OJOTNgSoxSQvcAJ3u2BrFxzWfCj0bajlwHOBvW+lCQMdY27aNLLuNl
bkNMtmu39vOiJOw0hCtcNWTdawXRgEkgzV91PFADMvJNkZaJT0TwY+BCk5OTGfumEuG5Hc36VFPw
yP1o7EMM2o82GyD1YFE0qqrupZ1WdOoDirdRB7erpAoYpwjq1SCINyJuSCprFPPO6MByT32V7FKR
ObfBOJn7hp7USpd9g2BuVH4PIcV+dNmrIPSz6VnSsDx42L1R6QMKjMq3sRqsTIY63EZoooK8oLO6
LJ3dnLWhp03NqbgdaIPvv2jWPJN1hzlTRXH39mUXU0HFOupKH4q/ICNPBHgpRpybFcfKEmwV8G33
dtZ6q90UbKoKb0E/ANdSwYaCYwmLO81quulMHTLj0wwGlAIZQhTdH7WgBgUzxONMumw27vu8rbpV
FrP99bRGiYHO5HDzMHBPhbaKHMXN/Imze74izhYst0DYeO0I2mOrBPovCE1q0XC0J1Ki1lk/zw9l
bU7daph0kjyiKXX2YZAPC3dgENam0isB+K+AaozXMe6u2hDMwwrhPU2JzI2gL6Rpoz+YC9tkJZ2C
BmKlKoUG9luXmBtrh7yuhu9sOzXhXPtBXNjZNkk0PooyzNUPmHvxA5XSkriizA4RrUQmsJgWMGJL
EGk3/QqGYbyY6n7+maWjNqMq0QaHduackLVRTSS1DBhuzsy5FDQu6kzZWdgx0Hyi8g02URqAbBud
OfjaEqjy5I7MgGQRzmJTBXqdr3OjTm5T1VKuDRsKYouWEKFFbVFHzbL8K28a6u4itU0Unorg946A
/GdKhH0hvHIwAoh94wRPHDWsMFc63LQUbFqgNbjWZZR7RTHJb7SKkkfeGGwpdqAQNR4ZTlN7cZN0
O8IrZ+ZkqpGpl0J06anLqNUqqtTCs4a0xu8AL+5HoPdm68keFQ6+ohHYTWcJokaQSnIImGk2P5As
Zd0Z2WgDMM2c8SwsK831KtskwrvH/XE+WPWw77u8i3fZJKIHMg1DjhYBTH7sMgYx7qEtwSG2WR+N
nqFX5tfZ6jH0Awds6T0nbRruJFhplzJO5jxk6NyTDYXh0lx32VRHG45s4a1rVBk0e82RGPwR9OBe
6b6a9WjTuFeYQPJUqPugp6dDfmjDa5LmbnqhpcsPgHeMbxQCkHVPNlqTk5JgdveFLIKnEHIXW9i+
Ia8B2j3+USebQearGEQAN/aa6VGPTqVPQ4Nk7KyIBhizwIO93u2ah8pQlB9JPrg/rChMd1hy6p8U
pIMvRiqS61a2fb6aKSLpGLgCggzmpqoZRRWJAr1FdPYq6vPsLCs6Jdyww1XOnAjVph8MBj2ftreD
Ype22QzHt51tGCRxfVvFls1gJuX8orI0uj29E5lrvL80StRAz9qVsONo4zaCRkLU1BrlOkciOijr
bks02GDCABhRwVl5PzirNKslzSNhGegCXAp2OGMpLAA/oKo9Sze5JBLeLbfCnMXPXAnl99II0wwM
bqbRAZfVOdxIh0jxqN8LM9opNFHx+ItqCedFCLB2y6C5JiUv1ta8Q3RVZANYeG/RLuSn2lYZVpaW
8V/XeTQ/Em+DtzZle6qvpQIQYSdVbYGUEzn2WGbtHJxHRk7JsQkUeTkp4ElWtZtr1/1sknnL/GVG
53rclPfB7EQqufFCuyMhKcfvbJjBQ5kjdYKX7sAUoVn3CQW23qwcLRHXmTUFxS15EvPP3I50Z18a
RfdA4md4Y9XOJg4rlcQeBWKGR+adIHHbIJ/YC0vXvZTuNHwJOsepdsiL83PEhfVPJQORuW1GwU+k
uSJu5mFuAXKCnxtWNX6o68qcm9LPnNluvKDqtQd8ZEYGAiXVAZ8GUdCvCQdw8C23obuu3KEDr1WT
b0BofWbQvlLzMbtoMj1iojWG5GoygvErsAX1Tuf7osiqSPGrdCI8abYbyQupu+W45R5LUkSTSvfa
hBSQLaBXeYFYIiDLNtRCiejezfRVaPMaeKh5kNZPeQ+RxHbDW30IzJp1ITG/gUAhX0U0RFVoWUNH
TEYT9G27Uwf3UpdRS6ZdYVggzMLexL/IyDWZ9DNF9VJziTKNipB+Y8neEn38TISMXxa1vDdcpJXn
HUp8gmSynnlJSKu0dw1hFS7sLzf5HgxOWm0mRTSNrw4J65VooN5s3bw0HsjeoH3iEJ1lnxmRiQPR
yCnMWkW9nL/x9oO6blOK0BH2OYyIoZ1jlk8cJ/JshcWH9cUKC0IJi7Zfl2anZZt4Tk1N+KrTuWrt
6fUwmZtQFSwj1lJUyO3KAoFTkY1ePVdRA2RkxCYe7IYWZj0dSZBpkMKiWJAoncEnUmGYmcKmOty3
kMK7uHB0kgpbve4e6q6u5+00lQ4drUWcdJ8Eutpeu4TcLuBeESmfUkC+euXFaGid75VIYRV4IRGB
KdFYNdT/Oz206j6AU5I02TpPp1q/N4ygKq5q7Iaq5imuWyzZuFYbXoVKI+hIFqqiPOLZG3Ia9UNt
Lz+Xx+V5FFV598nS+rkoPMWZnfLZLrHxU1TJIXR7lHAqR2Gh0XL9e51iJuznQdV2E00v/TvVL5Jt
Q1yNDV67tLKt7dQXxvAk0fNPn4KGbarPAXEq7hWjpruRWIk23ZaNoZUEDIAMnwJ/VAqwOlHRxOoX
pbOMDZZSQRfAUIlNSVoWwc0wxA7a6Ni19nOkUUYMOOl2PtomwrV7liDoBOzaIeCWlS1g4xL9gMxg
iLeybDnGwECdnjhLDXS73Z6WnlnCnh1sapBeFuSRztvEmvI9SgTZZV2rmFcxQdvqtnND0L/qXMfk
xrkalMckckr1Jgk7Mzuvzbaj/00vxDFpb6ilSS8hAqiJb6fTZarQWE+tXnyeweoatJhz6f5Ar4eP
4+PDw0sE+9tD3ILooBK0YDpwwB2cXXDZBrYBHMhnM27tKgT9W2p/jHnsnQQr11VY/bKxV+5bawjP
a6NL4AESd3YxJXJe9VREz8LEGnnQTedZ+XjqbHXsMMCpiu0uMnL93SEzsgMwdMVU+jrt47WRCY2z
rJZc026fTtQF3x/jlowOBh5+fRdz2EGxl3NuWcqAS0lj7neABe2LBn0bfFNFv64pFvhJOhGSl3Tj
xhmQH5z4Kpaz+uFX8aLA5iCHA3SxOb4+yw9pavLCLoRAVbQzBzAAPpxjLCR7tSqulVb8SiEv+zP2
IShLoHS62Ey/F/WYntMaR8n38Qc69jwoO1HJoOKG83w5jryqLYxJ3pLPF1V+k0biPEDztooJMFgB
W4HhLwJlpzQEkqaOEp0bbMU/vvpSPTh8Grir6Dty0qEodfBtJKwnthRZ5UMiLq7CCowyYeGWOJ9N
tdxptOxOlFKOXJB6CMoxB/krHZt3bwKJaCoiRL9Pu/C5Fdh8ikCMHiF9zZok4/kURPfYwX2p6VGD
prdEFfhAaNsSlxVODiRyHWrKCktZtMfH9l30pviiOATaO1Uida+n83zmBOm9Kador1rhjwyTMtR2
Q/fn2ij2aTZeltNU/RrKLN0qfVeexUFubEPKL/Rkik/Q26Nk1Qx5/mT0pboSVlV/+fjrOjJY2ITa
rrOYRlHLHXxd/Alu6gUvnij9DyNv4kvIzmHhZdQLzoYRCag1QslOLUPeOG3anJjHjn55NOs5dcNu
5a+3Y3XmadVl19d+Oknzsstz/Wa2OIDyqb6nYnS/fny3R07i2JMQ3qHgRfv3kkHy+tWw5yDuS+62
LEiUGHoTn4Rj2LcfX+VFx3nwDtDQ4yJLUwYv2nLXry6TlL0Sm5NZ+Z3b6CvO2+lZkMaAA9QWvZOq
Jt/mkeKpPvAfeaXo64tGkjCP67PIPR3N64b9bvJw4lMtz/LwU1HYpNplUod/168pdGhp5mhTSdWD
9iKv4h5CkJ5RsivwOwwy2PZOITeFMWpbK6oQyXRIrz7+EO97ZC7lF6DQFIqYtQFUvn0yEuVDs2iX
HDuH7iaLeuVE9vCVkuJPte0RUYW9IvyPL3pkLSIsApgMUgjDZIp4e9GshzWVTxE3bsfjPk9d50oO
c3GHD9A58TodGc9UmDTB9LcM50MZul61WqVAe/NtvcBfuISzFkGunGtYS7zQKov9x7d2bKgZyP3p
YMMhxhV2sPj0wWiz1UUULZIIGoPBCwQaQ/E7qeU3et+bF7EeWetAF8mmiAxYd+MYJKu4bH9JGYxL
bdC++fgzHZlS+EiQxXRazQy2gwnZ7O2I7Ak+UjcHxbcmyLoLgRnTc4ouv6hcA/33yCGTUJjyS9KI
x4+vfuwbwAtFo2yhj6PufftlJ3ByVPAZLbt7jnUycGoCeqoY6EYvyDUwm/xEl2Kp3r1+rWhMsNJR
wsXFzV7r8BugmCU0pUOUOyiDthVDiNGynpCWiCDa6/rYb+xwTnx9ytoTHabDcf1yZdemBUmjfem2
H9yq6NA+C9H5TMzOr7wkKThtrXAjMmJtPn6qxy6FR51qMx0LVFAHw8xSXCWbJPZVZe6dX5l0jBX0
5HuKtagTP77U4Re43JVJPxkrh06H7tDGkmVdg3RH51JIjCijaJ+bfGhgG4bWXeaQ0vHx5d5Bgrge
Xl0TURZdOvYRy3B+NVlrsgvzxAHmKLRZejPFjhWc1fI67qzxMiYZw0P/ZJIRERdnUVnyuajYnfgm
37VHlw+BMmPpqNHfRoj29kPEZl/Tq0ew4FDkvBCKme5SisUX5qCRqAw+ZaMFgenXJjGQZl6RnlkD
M4umcfj08eM4MprZtJl0LFkj9Hd7mz6kcEYfjK7l1EjCMzdleafnYXeTRw49Z6MtMaKUJ+//cG16
uX+IHXRBIDapLyX0V19C33UQsELOeZFJOFVgxM8qBz7UpEq6YbAl34j3GtdZYMnvjZk8hCAaTo27
w6Vp+Qh05NCqgFF0SOB++xXU3RTEBD9KFMJ6vHJza0CIFLU3gTZFG1lbJkLYUj3xxb8QlA5mD4y2
uA9ZmHDKHvpjs5iokTCtpB8bjbiSupFeGmqQbQKahish4qW0tVQZZLkA1gcE6a1JfTqait1YNYln
0avbJbIVt+QKZ4/obnS/II+P2gki2LRQWfBcamdOWGS+qRWUX1w9mNdQFW0/KAPKI10BdcgxJ+P3
X2QeJ+s9QhzklIcPdCTnOCvypPMnVYc1KgEmLICsXQObftdQTvjx8dB9aZoePksc/4slj/6IeqiF
KUgIsxrCfRhEbnOjR9R2NKLKrxLLQgrjdv2noez0K2qV2ZqqBdpIV35xmcx8J6xgLLRZdJmU+uSj
FkRhPePiH/EnnKtSLgSsPqO4NYrGG1q+kRqBf37iib0zfi5jEP6MBYB62a+Ig+1RE0KRjnqm2bSy
8nPEiPnGDrp8Z9NfXVd0ZVZlyz65VWdOm1npntUMK79eahK6GpQnjnLH3giImY6J6AYQymHfqmjm
MCgF5e15iPJztPxyU0mce0pkfk+Bx1GjGusTL8S7Dc3yCBa1HnOy47CqHqzfQ6aqszKE0m8G0vxa
TnI7q6V3GAch6m9r0HdQoAyvQjt9NY22yupqW6vIMtuNFWsatNyymU98L4c7mpfPRK2bEya6Xfya
b6cGzSCLPlJ7qlA6iA61yrSn0oFPJWbH3dTdvNCxnGhexwrJ1VC3TtkOj44Ll6P8Mi9bbFwOxkWJ
ySPuzEKyg53P9VEj8qfDOKSAzbyLqepsjGkwb+CcpFvTlsk5enQDDsSkXbRTOP0ZUvKPQqzDU9TL
43AZoHxVMOsPN7mDu6Rh6RLNySz7hzge27XoLPPh49f5yEMHPE8Bg9ljIdYc7G5Ae2WmdLGyWA09
bNco0v3CALogBOkXOQb9qhXjMkXCeI7GTt9/fPUjYx89HftI5i+8BYd7K/ZCBH1pCDQAglvniTUo
VL/bdhtbWNFlIcjVqNv2xDg7svXhojYDjIoGBKeDsc+SjIvYZfFFFtl59pTSsgVhu03tIF4hdetP
vODHth3k5gGGIhyFisZhJcNp8dJC1JS+kU0cUlRFnI2B9dMll4QNc9xk54nBLpoXy/ycDs1wrWYy
hHyNdOr3HzfnwiXWAHMk0KW3b5jsa5r3cpa+0s1yO5VavpNmpfqZ0js3QivpV7vNdOKcfuw7ZmCx
ZbdZ86kdvr0ovNlYzUw2HRY8/vPRkJnXOKbyI6yqcasW4srGgHqqOnf0oqh9UQQIalaHc8kUJLaV
GYH0S6A/+4YTkloY80Wl1sPXLqQ6qbtN+Kct5B/f2CO7OoH6jnIxCmAKZQePt5dC9F0/sL2cUtvT
8SedmcOsf8KKZHgy68gI0XN1I9O5OXEgfvnVB4vyApuy2M2TwQxQ6+1DVouZLcnk0iN1Lf2SfBnh
sYsr6S4N6rqeWvcGr7WzEg1l9w751YgRQKbUg4rwcYBntqJ1Js8q1aRV3ki9I0lcNpuQls06TAtt
DZ1SJQ0imlAyjeJizFr1LFfsMwW6seaZ+kD+QjSYxX/jVWVx4m3VKbIyfN7eltkPqsJywUrt0Ml3
ZKl4gi7NpYwIXSYzbzyhXzlyAENIiPoT1TZ7nMOS0hRRz6prznpR59KAllp4JRq7A8Asxeb330Xq
F7bGK0eV8+XA9Govbpet3kZD3NNzIZqRA8HnQrXFllmLQ59LtC7ModT/+JrHZj6KBQgLVZZ+/v/2
cUYNOrgRsLVv5qVDCF7RXQ9xMfluwPnLoHt29/H1jr2FiBhhBb+Y7F92Ia/ukZTsueynovd7I1DJ
3+m0VRu28sEmI9wLqyWROtSGExvUYzdJZB7yV5C0i0T87U32ceQOIeRTv+hMfWW5yHTdLFbWS7q3
17DSnvgij4wZ3V42bpSjABkfCrQrh0m9wMnqm1OYXuJ0aR4bYUzbrsjTrx8/zyO3plNBJpCdNXuZ
Ut/emjmPJWKhhFDfCGmK7dQ2Ak1L9SylI+kz7oP5xD7xyAWhyfAc0U8uxfiDZ1mUBsxRMK5+WhOG
SErTM8ZDsUsrPIzGQK7nx/d35FFSX1uIdktKz7uFMkrajqhzdfBbOlA+UoZ021e94U+jVZ3YeehH
zsLL3grDGaxk1zmUJaLGRqaDg9OXSTTtTL0NV3WsdLdJl1CNHyR6WFP7RER1fi7HpNtg8Rz9toKq
arbkxCoTS+bIdhnfLg6nkpL3Xk+Gcd1b2S+10ZtdQdN3Ffa66tERCD6pbggpKB3ojnE2Jpd6SHYF
LN7dMIvuh0BVsyLeKzsxOMXySh8sDNTLOKXRwaRN9EKOevUKzpqeTxbSAN9s2nJHwxDknSlG85y6
RLzn2xzWI0voXVYG7aaexvBLN8bWxlTEE/fvfNViV70z1OjcdDkZtEDQVlbhxtsUIhJy8hDUURNH
NQa4Rt0PUn6pxoHm/cfj4sjCaoole2GxJdicdN+Oe/IUa9tqGIaaJRWMybmzQoYH/QKn+WOlGelu
xoWMr73UT0wmx67swFXUGZOcTA47J47ZRZUdhaMPLYPYcs4cSTrLK9z8pq/RgHu0KKdzVHW7E+Pz
yKuwAJ1gh2GeQgBzUKoKYXcVstJGn0AT4mNtDNZ2gWzfrPvixFt3ZJYmSXK5DoURaDsHq4Ius1Bn
pR19DreLWNIY8i39/pHT34hSZJqbnV2L/sQNHjttLdMYyQpkpXKDy9zzamROmolPt8xGIpoghqvo
ixDJwRbZuVZf0TEnCRR1q+VF4SDo6mq21+FgQKXFVIcGaPz+8Rh798B5OdgaY5qgp7TA9d5+HAus
iTY63URJLm6vWi0qsHYbwxaRSnRiOB+7FKNZX7YYEIsOZ1XoKr2V2Ork96FGolJPzmDaO/FFG+jd
f+NSKANo17MJNt8VrwlVmhJ4aZNfIltIvLwxyJAwIJuDM8c59fEjdA/nGguZN0cquhFEpVA6e/sI
nVGhH1+Wkz8LhWqK0XzvEhcxnTnF+1GT5P0ZTDJC0bNLo3DsE8esd68qV+coSYuap8r/DtYqxKND
yjlrYvc992vLCcIzgk2WFG/DvKgnY2RT11ln7ohQ7OP7fvcCcWVeHGDIdKsXWNPb+7ZSV+OJuly5
DOud7NA/E82krWWnTBsaGtOjqmW/mf6K8mBBELMNwKLFQefw9YlozJDlDRMkCgv0REjX7oqJuqot
0SJ9fH9HxuvSy7WpG3NMx7ZxeH+KSla3waVi0mZVkzzyXrgoHkvX/gOG/1tm2v/ZuUQa89w/U9L+
A89t+EF86/LTf3N3qORjsYJq/EdIxyvPLScYpnM6pBbuE4bjn+57Qg2RbCLSIveP1YWKxN+WW/6I
xibNGTZFtBPRM/0OJA2t69u5AGf84vNn0Yb4x4g53PozwRVBqef5uuftSNZoHSfbTzkNr9w4zpwV
h1PyAJ/7eXzKJvfLnD07WYJ2/bwjHMJoo8dOdFuQDtsy0z6pLSlGFjl1nJk+a+JnpiOuyua9mlCx
xJAVVtiXqgY9nmspJqJq61MZV1fdCPHHrtVmpWTGr6njFC4SM/UaS7dh0yy0nITqYvlU58MFSMvC
K1uQ9m7ZjWtjLklnneX3NEtrgF042UegFsaODKVaic+UCJE8ISWpXgC9pWxsF0jxn43M9EOh04dN
28InahXRcq6gXsn9JFMuJu46h5+RWsBMrHynGdNNMT6DZr5ISrZNlVme52b+1DZqREG/eR4Eq08t
6Y9ICsTJRGrthd3iF+i7tUzkpZ3JB7Zr49Sj71WGq75WHoYg83VN3ma9sVb7nYxIStSH7Yh+Mh+H
dRqCZs7CNeX1lSNV/t1Xq3hS3Icg+exUzSokHnBqH5RuIGtBXSNc00Sz0s075DIEaXpZvTNauckF
RdD72CTCjfSHWCEzUZ8w+edrafqVaLa2BUInis/jKIpXIqitbcWZ7cpNmyfYtXtbi/vz0I3PVHfY
u1AJUhcxsrnvjWatxcnGjucHpBTFHln8HYHuXyIwjG1yKZFNAon02IWN2b3Ic6/S/by7HMkEDkHi
jtei+0oZ80l28bbQ7tDXQtIR1WrOgmjj1Np529q1l2dxdIVJ0b3LjbK8pLd8P4+1urPK2jNibfI6
tYBR1osbJ7ZjPgSDM8zP0dEOcMXKXcOkq060P3a5YwHeueqHvRHwAIJ6bbl7YKI7NbXPR0AJ5OOS
TqzfZAu3twj6Td2LzZxZ+ypInlS4DecNp43QVZ7I7rrI7OhbpOu7Mi8+a+50GSyJebny08LoIwQ5
HWQuOs7Erx3xIEovL+SnMM+8wf68MFvhsK61Qd9HAEA9m1+y5Hd+ybV5o+c0Xoe57lBhh98KI7jM
BMcX0c+Np+jpbUm1x5OKWu27trN2dRF9UmLCngbiHLJUflWnX3pgDJs4Gs+ood/MJdS7lp6TGqTX
JsUkAi2624kmJnXcgs2jOK9r895RB2TJcLL6CExWxKPHMwJfvohKwhwHYh4B/IyK7fWcKy55M78K
YGOApc3ONlYvc+lvrS7X1XPxSTbPz/Lyqfpfy4/+KKupicNI/u+3/9j+8c/hc7nAEd78g/+CCb7t
npvp7rnFw/MXvHf5L/+rf/gnbPh+qp7//V+ffuZxsY5b2cQ/JBun50MQsc0M+8/rxnX/VPzf/5M+
NyeBxsvv+RvgwguHnkWHTAx1Zdmv/U1toIxJo95m42hjPP/PJcQiMhd7lclmgI3yH1C3v6gNsF0I
sQEH80cMnqr/zhJysKliAVk+3AKaQIFLb+BgP97bYZHgC23X2kiSLUHMG6kkDPPkzsxIr0U5/up5
3fxxJP4XtC83ZVzI9t//9WCTs1zPovFEtpqgkoNG4e0mp2sG6N/BIEmdNnZoFdYCZr6Y3BMleFpZ
71bG5YFSK+Lhme8Ps6lQImp8L6pJtqabcoivbEJ159Qg7Da5JxZ22BFYNF8YJXjNSOntm1hmREoG
kYHzQWNKoeI0bIxSuZqZloYuVQnqqe955VfZIpyftLXbqn48fXF7F2uIViJFyjR8S+5YfLMCa4HD
kxUsY6261cNSXIJZWrt29L1K++3gKudKF52pyhBFXiSsm2qWwicNLlqXWfKgBMFNITHYJY3ngMMC
uu5BZlsSKgxi2o3PWh31KxXgBZk09bqbrK49h577EmVs2rEfDphRbKdaB3N95RBdECnVGoPDJRTo
jZmqzOht9DOT8Vna259Aw+EPdi4gFp9lbZM/kuyB+J/i76pg2tfchq53YY9niu62+KcwkLDeK132
OWpTtA2a3l02ZqbtqmiYv+gRCLFt1RfzJy1Fsf8Ln4eymsskxCroaNhU4EzlLf4cjDFh/SiqnJo3
7hMH+hoczvkmrYaiZUmuKdhkBVOgosq7Wgu2iVl1Oy0ob7GDWN5M5gQzXb0iuyPztcgiDR7S1pmi
TGvCB8dnmUWp59p9k9Hq7FQVS4C2Motx/lZVYf1Fn8gQrCKWxYBNUOLOzlqptHIfOUa80tlcPdYT
XoL/R955ZNdtddu6Qz80kEMV4UTmJIoVDEqikONGrt+e/K8LtwPu2PtAyTZJWdJV2RUXTPvgBGDv
tdea85uHZTWsBzaqZ+eyBEdRceUUCk7V4VC4aZSMwXpfy5eix6DmDbPDKf8ymtg2HaVop9N5WKhg
iCM31cN/+nJIK2IieQiK9hyL5G1XqLtlzq5m09z8p8/SsYTSBa+wJxwXh2tOrOrXB+TfsEbrFovG
j9dodp0//rcQ3eMvqfPPL/RtkVbe6ZxoWaRRLNj681++LdIyCTzMFVkc+dM6XXxZ56/AS6iboHeU
52L+T7SOAT2ZSREAe3R0DIxYV//cu74tkmx7P5x4Ka/LfHQnvAMiXDhMwJxY7b9vVs3VR+WMxEhL
9TQHHaHjlzNdFq8V93q8qLuCqSB/G/OLfs6GQMlD12n6kRtalGdJHUaevvTSL9bY10v51ze1KpwA
RHP+oG39+k0hcWockdWGZ7XrI63qwOUGkfg28TKHF7/gL3eNPy+FfI6Z8dp9WL+fF00shqyxoi6l
4dmj3uD9mRa45WSES4P0e0iIr5fibMY+BWpNhWX0+lJKlGetJvhUiTI6eNO0GlGRMWP30edfjMHW
U+WLrvG3ayEsZT9ERIzM9PW1+iKK0rCuDE9Z4kexECzQaXO4SY35ozCsgcl52eztwShv57YYfMlI
bW9h/dtUstTjwW3CvcS4ZYNVlzaB3ejBz7/2N3LCb29wtdGtezYa2LdvkNUXfHtjUAj02nsehcrr
9bbcF3JebVpo2DiiK4zBKFLnpQEr2kfbn7+Ff7rJOGHTA1d4D99FkDj5WI+tyTtgc569SJ4JIsCS
tqvbTPyi//JPP8cax8kUFOMuSoI3n9bulGRWClP3tATTraS04tEszHjbV3rvDkQ87I3CnDn8Vqdh
2DzVZfMQ23kYpHGDrmcpbhma3lnVbWvawy/Kpmfe0t8DhudfgptxXX7QjzC3edPGLZOYxMycW0UD
2+pbaRgdcZizYhyqKUx8OVbQdWgkmsOitUOEYWrRyy5ZwInHerIOIyqxsefJ3i7Lcj7Kse6iIa5/
8Wv9ww3Nu1yVD8i9ABW/+QYHuZ+IKiKjXVvoG9QdUxnJNsVJXcat31YAf39+d6yv9923QqgVy4IO
w/6tXNmWgJv2KQcYSxkU3A/Rmhw+uIZTnaXz4vAMV3pgdEv6i5/jHz8nmnjk8WhNsF+8fnBzgBFa
bZMKgxnxU97WwHKbbthgyHS82ADk9/OP+byUfvc5Ee8gqKPbRB/q9fUsuYtpd7IomeUyHvM+QTks
SsKGsUNbGV7i0Dk2xAMt5PUBnE4i9XlcUsrbmtltGMgRBn0zp9eyTKn1SURKeVM7S/slqUwJX7rA
gMdgswxsKdJLr6uLDFYDOYDwTIVDPCL+zEMfxtnoRTg6Pye2XA2u3enxVZ4Z84eGn+Z8lrr0bMDA
FHCuUW61XB4f+ik9NzLYlW5q2vWlWUrSGU4K6YLQgenx59/Sm3TSr8+Ixo/CgYq5NOea199SOLDd
tUayPiNg4aw4LT3LBPkbat20aeJ68jE5Pnb6FJ2YRaSc0mgWN3BNgQvL3XBtyiiER6gUHlr0hsK7
009UhHteZ4rZLTTnQV+yCn+0XPjP7/xfUYzZbJA/LsbcqsvQlv241coQ9q+DskWltRITGWvQ18RY
89dB2XpHqhe78jqZpD7jD3+3WqHiKavKnvoITB0rxLdzMq1W5iQYCvQ1EYy/Ob9Tgj1vdX8/ghRd
6wUYBqz+LiKen9VnL0oQPS6qUrPwjGEwTmaXpF881vGBBtfqAXGy/LElU+cGvBDpPhFskGuDLKTK
6wYc3rCB5KfFTseP2Bjby2QmMNwNOaO+HzmTX9j98lRMGfSEVh+1LY1j7cIJzfbGwD8uBZ0ca0en
mDihgfE49mWenHRIuDVtnEyvTYpcd510qcEameEXZRGnBZ050EsTQimSwqeyd4vIlA44gct/Ua9n
1az8+Nb943/a9I//rjkqv8iuWl/m2ylCfYcWBvMMNx4CJ0qWv+5g+jnoSxkWrJIZNivqnL9vYYvV
DnobOiX++SIEfJ0WoFpA6IbRjXHpb0L635RzNEPwJRpIFBCwP7M6eeMvy+iwARTpdLHjsfYPlZv1
Wfi42DkFPOqyyIivhm44YWypuUpRSL7W1bt8iWZX0/POF0ujnnYNU4bQlIYjgXWuqS9u26a70Cm9
QZm2zMi+1DQhnaS7Zos4zpDxekOP3aQXd1akPqlk84mJGipN8iAeFWQd+vKYYuWdom6fZ/l1jArZ
1ZE5eLishTvjo+A+XsKgJ0Taz7PZDtLOqFwiBO8syEq+BJIE4dOknuaSvokrvQkQuCRB7bTxQeAJ
uBqt6byplgDFBTtD4Zf1fM8GeFcVRbFTjWh4VKNFvsgLkjl6iTypPOrtvYxz8X0iskJzE/I0zi1R
bXp7OirFcCGP4ixa1sAOaPDoSs7sQb90WubrXWpeG9OUkZvl4OGlBtLH93aXnYoYUiGuhTyX3i+G
sg+nKqj7NQYhSXaWctKRcrAxU+TNuoqTDdqI6hsLlHQVE5QXIXzexHJyb8edS1Cp31QkfqW1Mrpl
Y38xc/MmseNjr5tnapgeFV08KuzraTXeFrD5E2b5Zt+eTjMB0l11rZXawVqi1MU2HR3zNMRip4td
FaNa6TPnZJnHw1JmU0m5kNi7grpuR77VBpZLkA7DFs1cuQP/lwSIGK2nQWDviDsgLnZDtqVUXOgi
gl0wbgihnN5TR1z0Ws5vjCy3qSkv7DEYyjLAH7xDx+OG+JDiDknQeKqENd98+WHRlKfcHN9Hw4x9
Vn5vq9mDCrpJzOoZwcr3bOTxVpVFYPT6h0TRrrXKtA9FbXa7xralu1qTZxeiwYOg9OCULCWq48Y9
4CK1OxbFp5TUa7rqMCPTAYrT8jlL60sQLPIpqdhBKAxv3Yv2TWYFy4L/RAb+NOjWWZ3PV0pr3pQL
Qy7SGqJkky7Jziwct2oHWnGlp2VAoHmlbZhOOzltL9vBXHhOksbaS9NQ+4rNZ0cgFG4Sde48QPV1
FExzrHT+4Nj9Z6NKmEcYqAX3PIrGRxb4ZlsBIj3PYHxcTVUjn4dZTedNr6WTfGzO+7RoP8TMyTZj
ldkfrW4qXKUz8wKWdeGcyw3HGWB30UVmFAru3XrY5q2mnki6Xe3RBj4wNgpPRkv+Muc9UtRK6dx+
0ccjV+ZEw5QFoEY979NQzTeTXU7+VOXNScw0nhgOAZtVEA7iZ4Z6kxd5AEl/Q3aBDtCJ7DnFRO4t
GY99UgWV6I8RT1SanUuK9RSSYhEneuDYMcHxsy9Z2UGXx3XObt9li840RbE+CrVyvEIRy6mmxvDq
l6kLRMfIJYqEYBECvXRZG9MXE34FjxOmdNNJNgAJT+BtkT5bkD5QK/Yh18yzuk+Bq8L5yBr8wp3P
/JSRiFMfknQQQTVkDSojebVFTGdDKh2yqt/qcbKFPvbILJ5AYN1iN2/l6mglne6STGS6Zhg9ktxz
VLXG2ANKYdSiGVdqwfz1X1Mn0rT52WZ7VX18Yvz2pWKy8qPA7OeX+LrRqso7GmL4KhGAU/GD1Pxz
o1Xld/wLIMlkhiHI4Rz210Zr6u/WccBK+GWAiqyT3fnPmYr2DnUUutJv83qqvzftuZ+169ZZz4tj
KbUiqhF6ifLaSUTP+RaG6BjpNAkpowfP9beqUbdXUqYgrdLAaTDJnfThrikguLvpNPSfpTJqzswl
1nyr4fYtsip8P81J8tCjqOcgskz5baMkDC7CMlroBXFGhKokOduclIrZDedRp9UPwMa3Fp1nXeEA
eAr/priUFjxWLtglS0beqUTbIa/KK/iRynlOwyj2LDD4u1APh3vw9k3pltCqJG+Ef3OX59FGlJJL
t6RlPRwjufEYKbb1TldnUiWaSKpGdmOLBA9jSbMruCLXIcvmdWhMESAm084+jZocRVSqs/YkNWGS
Bs0kx97YSX1DpInScEJDZu8pRTZiqq4bdQFDXOZbkSQtsxXUj/tWNHrh19E8WlsTJduDJU8t4J3W
FLHPnHa+sOZSy++rQgI9ICXXZs3g9HS2pKSjWRMDVa7a5Juc719xZluDdX9c+N788b/t08fq8+Mv
Cl/Ern8VvjxaKp5fJJSr9YaZ4p/Po6IRzor+nhmcqSD351H5s+6lRY7YCT4r1S/qxBexrXTPUXg5
pP4YeKZWm9rvPI5kTb5+HtfTJMI8pPgMBAFcG2/qXj0roFamtuRhRF2xMUlqu7B0HiIL4Xrky+J2
tt/3sKexZtvL1QAdrBt3hVr5srnt2xUzBa7kssV4sdBsMparMUUlYRP/IhBlkAbE6mIG4OO6c10y
yUdJ0hs9kg5zahBfKflpfcp+yqkRyNnGLmKeO609zllkbZK8OW+69Klshm2TVJ/ydJMAIKQcp2VS
W+yVOMeQw87m3oSD7IZ59zGVxb6QMPJmw4WwxG1oPar1bZYm2An1W/YrJChz64WzeiX05YpDtTsk
TtBZYt/HwjOiC+wkpxpdTcPoAyJCd2K5S3ul3o/VF7O6WpI9M0A3UxcQR+tycp4CpzOro74sD0YS
nnRRdCzTojpV036PckFyDTw/qzSnaoj6WZx9TzLctqzPoQV4UvU+Bsw2WeSRI0mZm9uxq1xTfSIs
KMhab+kIMZIviVYdHoyuDXeZftq1thdFBG5Jl0hR5h0ZFYUPo6Q61fMwDdppvKlraRcSQjEVw6bF
KFN3jTcqpOAwD3RJrt45ei8Yaeu+aG5bJJFCabZdM5536E4ke925Leq5IOvhc5pOVm2SarYOwl76
m0RuT0nTQV1pcRbaLUR6If3R09DnGO6jeXSS8kaV763yYera4iqZx+wYWafW8CigXLaU6aM5bk05
hXNWummR7m3pS7fkVErNJ4puU1L2SkOkjvWE2WhrSmvrbnBx/fpL+nGA9I7518vJSCOG6qHq1O0A
jXJUdhFuBG0M+rC9k83TajDwzzza5UmnPshWQ4neegr8ONFcWYinFzuYa+WTUZFZnN/DTYJY6Tpj
waT42BJeaacEa9qyN8u3WkPlaayAngBsGPBY5WIO3SpRrqx5OFXrh9G5tZxik3DoyibN0ydOM8mX
rPkQQwkK0dSLNt7IJAtJ8b0MQ9Ush4smBOKrqaeVSGmc5Y+FlrtGQauiGbQMK+D94igborKg3IWQ
FtX0VvQ1IVof5m4f9c6Nmt1ZmNhJAXeFVQbOoyrzaFBt64RZJaN+0qO57xgHzTXezetaPzFEcQUx
w8sLzRd2dRK3FmEpt4UGtWilFjqqC1mNPDnDVcpAWBSv9C39sVW3UZ+dAxoph7h8MJwl8WyJL8SW
BRj6OtBTPair2iem2NfaCxRFu8xsAOJ03iR0X+t5KlTkAtyq026EDC1FJolWmS8QRNGI3uOMazeD
Qf2YS2d81Z+guYJi9tEJxEjcATXKhw7yua9HhArDofNqjBnVTVRzfU7K4gaE5L6JpkOqW/cg6DeS
5vc1eFoMA0PqGcLiH2VIdmTE+cEAxprRC59qX2p6KcBOULpZjawAeiFP3yHWT2td2rI0QgJVvRo9
mwpuxW0tSJyNxbtbyD4Lpal1B+VBhKdzjPi/hvOFZdmspxCo7BQG81xIh4nl67qP2vGpSrJ7yzkL
y4J0vL45544+X2R+rQqLl0fIwjkL9UlXFfvR+qQW92ljHwyiMzGBj1Y0+bA23Tmxo0DFse3NNme9
VLuZW+RyfUpFbqs9JPE5vVLzatdLxfVKW4Qgdx5bt1O47AdzQ8QNo/rqTNXEXuPda2aEz1hjLdP8
pP0y1clWr0KawcKniPyoNvvEOjPaARss6cO9IV83tvZJIaAnjUN5O/UszDfZgjm6OBpZfSlG9VyJ
0toFjHqF2ArxI4oI4wzyoBs1X8Ia4oIlbqJkG4uDph/M5BKQZLxhVLe4zpzvdfO8lM5wWqCEJKyN
NUxSP5mLHmS6ta2I+xpnv3M+T+dJ3p5n8kZrMGGUAJPddCi1YAxbn4SdTSy0HXyHQFagFKuHjC9G
s3yheCVAQ8HCnRvHZZE93Sz2EVub4MC8/Q8sRb0TSxv59Yj4Rdmk0kczL3di4pWiyp/qx1YKpGi3
iKvGuWRw5MrGLpU5jB6t4pxTcTee5vhZ6s9Jx9BJhzn56V9zziGK66e1VfLU1j8+4jz/3996ifY7
QAUMNRiwE6X8p2TMeoeLGxsHY3D7W4/8Wz1lyu/Wf8H0w7AgRoDr+vt4I7+jnNKxzfFswbv5PdUx
F399uqEDDvIKxAd8dMhIb6qpxUglTiDMo6cwzy/UtO0Q7FZtQKb8V5n6D3UP1pvCjT4qiTf0KjlN
YfZFgv+6YTm1HErA7XW+3NVXPelohmv1SXOl2WF1qgF4C7QJnDOVje3c8dfxs7wkKbp5HXImfj1W
uYH0rwbPWT2RzGsV8uDCIR8u4cwfS7s27lvSGlNfiqNq8Sc9tbttRJVDyo8RbWy45GQraqOwPSPW
Ecgtctvy1FZGfO50qkQBiN4ZbJ40ZBKnlVHwButEihGISvrs9xVlBscaOXWCHCh+4jatPIdeVKgI
aJdpMjxVG8KTdG5C2R/pWUZePpr1Y1fIsJVjdrjM1+tB9qkIpnOzklGRVlneHxFVdfd537MJVuIY
9ZwPd/CcaHJFk4CFqov6PnNMQt3zyKwfZgZvn2jbduz+toM8JInC+cFuGqmiVYmSw5001UzOUEEt
nWcUcvNk5Eu/7HNpakzUr21U+pFll/XXlsYPf+LvbyZ+YVAQK+IEUfxbR/VSzaoiYwX2YbholHX8
aoNG8DVC8BfP2cXXSc1PhIdfbyUeDeZInP85XLy+lZLarjOt4EJgfIfNbCpuCkBm06hfRR3/hnMh
s60X3+l3UWXXVZ4/feme/vh/vzgYPr/OX6sYsxAgSAzOVGB1Mk/4X+JXMAVM1DgdKhZnPVo4f65k
+jskVSwsKDFYY2ii/L2Sqe+g/tEqWfNaoErQw/mNRg2Dj9dr2bMznHWFZRGWAMyq9fZ8MdXDP5FJ
KKZkv5JpU7YVz1NKxm9RWqHHYi1z/0f0MO1ZRBBR4/NUViinNImkVJ4ibWupQr0oSvkyXTFTeqeu
CchAUxrfiBT9rEjM4nRMFfGptMr5bjFzu/fojhhPTj4hi6iK8a4PKwfbQtsWn7KwVkEUp3l3NaRJ
wjjBVHCQm1rdnE0yPZ5I1addZ7eWsZWnfMeD+6kAmuypKeb91uZEg49iq04LXWvkoI4OfrtihuJ2
4/tSS3uPbAB/sVkgR8aDUZ0PF07RWhunNsJNG4f651TTYstTqto+baxaStcWzO0QVSfykyQlJ0OO
DCUwmQJ9LIiQNTes0FJzHEzqQWY5RqvdwdcxB29umnDA2TED2C/lpCmDPLKSq1qT9KA1h9JTaBI7
s4y0fx69OJf2SjQ1iTemkUnsgDDNz/EQm25v5T2M97qGODlOhnGMLSv/rA7OOHnlWHprrPNk7ACz
busy3KpxBWl77McZ4UKm7zRLkiy/jh39tBBG7Ld4D6IlL64Xq5R2oo7a03FeSnMPlpD+e9WnfbcG
Su6KcTEuDCJIpLINolgDFSbNVrqvhxgLSrQMMkoss3+shNIe+hSImlrEoGOK1rgvwjz9MEtCvI8F
sTdZNBw5kh3qCKp7S0ZTRFziR6fKnWYHHWuL7Gc8U+dQhWghifIEcpP8Me6nRrpTimkZ79S25gC+
ZObGatl3QSmp/ehqebpcT2ATmkfiDgil1Qu7u1e7uKGnQACwa7ayecGwfb6IQbtK2BgE9wy01z73
1SxXfDId3SjLAl0MNMRTF6x8SuJAuiPRgekS6Oo+QMmL+BiC0xmDSpS4D+z9NaSaKRaDW4zZQYbb
MDkNOWZSWezJhMM2opUXzhKpynk5RfFNUnXGPmOkd1OLU2SJni4tFwVnM7dp5q3Wpmdj+qUqsBev
EaOU2aWd3EcW6jg3nhzpAeV6QIItUtoMJL/jJIURzDh3k4NGY7Jx23oZyOOY0+pWHnQDP6vWo0qT
JPWaAbhXLtWmLi+XMFWaXZQ0MlN2U524yQApxyiVmH3GZFvfQ66v2KBlWpumntgh0T5L9GVc+uQA
y5M+kWr30L7c2s7aw1yrYgy0QkNGHhvmiSQ36+On9gs2Uzmto12cVLRTDQ5hx6o3Mq6Hz0lsNAi7
3e4/Hapi4ogSmQNP6ioivV/06fbfU0av+/OPW5R3DObLP/77y9H8+irfNiJnlfGSjYTN2+BhfrER
Oe/AFGIFYEQFYQLuw6uNiIE53fHnJiRq3r83Iu0d2i9aoIzl7XXM8HsC37dkGR2pMO9iNfSiPGQ+
8WYjWvJOTAtpur482vV1M06Oi32h8vMZXbquRjQPo7lKP4VLTI50Zt2VChglhiOcDs1qpuCMiRf1
ShKjSbO2KCmXT1I6V4em1B23ydvTWODdl2tGkcI5D80pAFbvELYQC9DMsfS5U533vTRdgWbBNTea
l2o6pUe51hiUIgM+Dk6cNxxYJRp8Q6RvK7vKj10joNbMYsJaPTdeb9jJhxbqIZKySnfjmAc8luEA
k/auuVoaymdqM56IJUv365CEm7/tQN9on1MxhdvJYgJhyb3MWSIlcCZHa+hKRkevRsLE8shWljR+
TOdxdJsYjltAVkLk1T0JDLlSPsoWRv66I/EXnPwJKv3ZS0ppswyPOWaBbasPB2Q8PN6qjiUyuxty
xdngCmi3S6Pba66vpWyMKUGbkxqBHubXZmTus8K8w4y9Dm82uWVthZ5dcUK3CIGRjiEa/QMUn4rZ
iF0haBCzpV4Biy9ij1tR29R1QYutsydcbkU6X8bqIh/rJGEAWp45MIM5YLSNDtFCicptJKeTF9bL
lZW0h0mmORQT/a0t6lOqmyG4ZcH+2SzzBcYHrzGqi6lnC9VO03bepsnJyDelmrdpZfpSdJvkH/5F
C8pPZx63xf+lrP1r3sH8cQWocDJntAF0Z1WDfStrHaRqCmcZDUEqgul1qvF3WcuBWbYBEHJCfzt/
xHKw6js5pkPUUY3fKWvRFb0ua5l28OQD05WBPiBYe0sgC4dKyypShPw8rzJKhYruJtWvYyEXiXDl
8uaTL3mo0J0dUhRom7Kqu8+sEu7CqfphXInZPAOTcWpXGVmcpSTjPJKjVCq9cUbl608jqyL7czw0
PmkmTC0QvzZnoxXqNQXOgOxSsQY1x387P3DsxrArN4NxX4d2+kUSUkmd7KQDapakQveW9jCmOf7J
xL2ZZhHCa4vmowowjvTMNFEav13WT1KUYryblApISkSgxrU01VLnxuHEKKBPWBaEM9yjJCxZ8pr4
krwApn+mJZgENnMXQptcB4Q1k0L768xwaOeL+XmSaD9PFa11wNg8zxrF89zRJF5tr8AsNAPLovLy
adObh9xoQxAtfT8r26JV89zlEy+Q5gGc6G6rNOkd3CkO60Yi8a0iHLQ+gzlVH/Asb0j0BVw2JnkX
aEsxzB7pQf11qYM38WYt0dDfOO2qrLCNu3R0atLD7Fl3fN2qqvsm6sPeM8k9WVF2IIm8UUWiT5eC
BXIp0pK+7/O62QxTyHAKkOqNk7cOFaQabYpaT6lSoTicxh3X2jaFQkc9V6Uu8eJKnQvPoiZ9H2Vj
R3FdGBLLkxSuTXcyu4jcsaT8XnRjzZA1H64pb1iUUmt5Iqwz9GZDLSdXHqXG2dFhBYymoNOXvGoE
vd9Zi6bSJpelpwriIdA0Zn+/CVJi8M6RkgfS5ElTeQBfH+daxg2FKSWrnIZkHEujEzumkgR2Nh29
KRyGX/hStO8fNKz/nEIpLFAcfJe6yHdgL5qcR0GRjtpJ3kzwG0t98AwlQpROdEygATz2KzWDopPl
NXFZAB5GkXabpuJwFrX48JtRwk2hZItXDkm/j+M02msyCfMwYoyzNVb7VkFPcxaSlLSJOYsiwk7k
gNgGJuRhKXBjz/U26ax8s07fBSobX+SK7PWdIf2iX7O2SV7JYPmGWScAVHAOZ9LKwvfywCyqYcKK
MId+ko7VthZVsrcK66awHLHvpO5rI/iH3aG1lfj2anyzgBtRJKCofFMVkRk29XErQgZOYvDUXHI8
B96BK0cl7W/DKjiflL+LB+cm0lFJyvyi2FRptr7+iLqWijQ2lyjQ5ZyB2cJOnmaRvkGWG38Vfv/O
54N6BDsC3xmOo7col2pwFhLMRQy1ALt3F1mWq5tNFSw562c2ys1xqfDrvyiV/y+dMLYe/Mg0ZSD+
QWBd1Ssveh7pFE+kiZgJ2c5MllW56L1otPrrouu6X8BinvkTb35AOtLwp5+z5zH9vr6WPStCTRc1
DizigumyjpWHJqw/K4AMXZOpY/hmLYagyuTZk0WW+P0SOQ94RuzDtJjKOUquLz//9M8unrdvCTA5
DSdzdee9RWaQEmWOIzNrYszU4lyQcu3X5tCetxyDT7Q6ZWNSmv7YE/DodT10ArnQ6s3UhSk/kD5s
wxlfAf9Ko1Qfyl2HvW4r92UV2GUW0ncx841u9f0NGpXJHcHWul2nDUGi1fVxDd7yxiTsmavW6rYh
szX4+cf7pxUJ1TuCd8Cj4GqeW+ovfl16eFoYTRJci6q1H0sNyWeraMmBIvN9mBYFVtQ4d5MiLs+N
KrJuxJjD3CBBy8/NtApM9PwewFTYFk0CU20MzUDoJRtFI9TThuPFuZM6EUlIhLPrxYwhLYrlWza8
A2GZ/Tm26/LDLLrqOGgc2SenJIaXAJ/NQsW0FQ2nh59/4H+6xSAhQbwnVpkFaT2jvbydGWFWFAxd
HICSuK5qOWeunq3n+jz2Sosw2hiz6Dbra9UdrazbSjnS5pR4yrMc8m1A5tM3vt6/ogVs/vTcvf3j
v0P+9Kv27/oa307d1juWUkh74M6InnmW3H2rk8134L80Do7MuJ617X/XyRTX/KJ4eIheslkUWTT+
1OnJ71Q4zbwSNzdzLPINfqP9+wwbeLUUMAtb4eSrGJDi++1KX+GfaGPLEL6ZT+ZTZ9b63opqYjil
bm4rb1mHJlNZNQ/58yTF4r+4z/WkK93ERF8TaYXyKOfAU32RTCcJnnr0Hb0654dZLAxqCTxODL9e
HGtZ62zjsVVEeAZWR7oM6zb8NIpqmoG26JftlLSQ4fRxGAKEfEILarq+71PFQsQ7CdkMTNQxqNkG
knXUQtEQ/6qkls5SJu2YeEi2b0EVGNwywcXvRpLdnJAPtx79Z6wnDESML5I19Rt1HGkyaE68DES5
dvKFXVX6Qa+b00YROogbe0xkr05FXHptOItaEF2b94j+i/ijUoVndl4g3iHNTx9d4LxF4VV1ZkT7
kG0MaQeNF5fzDUYxhm/SRpFT/FRjyawMRVMjHYrFcJC5lNJJVw/a6LY2VnmiCMjK0fVqSyxpZXpk
VPbDlo5I9pDoc3VRyF1zqRW13bpqMoxnJN4OH4dQbvqNFHd0Lk1lFJHPR2/Q4yuxFXSdJD1oWaZ/
VCUFQk5Tm3lLGEIafo71SCXPd5Kqj79Yidba5+3ttNrEcT9yU30XjTyHloFZtR38RJmuAB4ZG6nK
0QIkWbIdDXEHdFG66cAHVVNUfOzj+YtlJtL25+9i3b2/exPmGvqggt4nieH1cijsmOaRAppNaYmN
i5qhOyZi6na/fRUCoHE+cg3aam9riDheMk1tpN6nsZbvsGAWh1AV38xFPyyPvoMXkkKzUiGx3Wv4
Sbja6w+zDJroFcIOfMHdsS0IZ1/WNnkZw9VeDBSjYTIOW51dkDuSMipJZD2Q2j45LgpRrr/9mTmk
4ydjIo1+eB1YvdxoKmOskmXSe4JjdYyV1iAFsdbWm59fZX2VN78fw1AaW0ibuc46xX95FYYzWeOY
C9wpQyQXUduFB6mdE8T1o+JrpaRsFY45bpmJ9he/Kav091de+5/rikjp8KZWQ6fYUxcZvb80hf3R
IWPDi+jREczSI1Qepl+VKuud+PaTrt1VjY/JCPjt6gvPyoxzumO+6IspUOOkObQ6t9QoluRrVfRv
2JFhhr64gf5hKNuKJ7bkH4rm1//9r1ksOyZHGpumNbX/Ghj3bTPW3zmw48BM0MfG5bie6v5sWpnv
mIpiO+d3euNOM413FEecXRD8Put3f6sFztt6eTcABYURzCOOSgOV7ndJSWrDuFFuFMdv5FO7dU6I
ZN6G9njuhKT7quMHC0w3qaa3L76si69320tVwJt7/utVFdmi8c6YehXGvHraaO8XZI3Jjm+rB3wb
QrtqwnO5//zzq3xvvFs/3IvLvFk6SPftEwjSDsS3u1pnuDbpMfph/Y5m4bZpl22LXZPsY0+tl7tf
XJvxxfdfLPpjCuQVav2WuES7L44Q8zl+W8ufJqPe23ZFUrx0oukp+DD7ZjQkUraYmA3kC3fiEa8q
DQsmer94I8abrWn9sukcYDUw1xWOb/v1l62KCa4NbHx/SIk6kRyd3GECgyr6Y2NJ67y2AcAzuE1M
v0kje9k7khRPxwhd+cY0q/o90aSN7KtAez2bUTm/F1Ehh6id+7uCRGQCzM1kvBhsc3HrQXlMR6Iq
lbQZNqFmF8GsyvJENZMQzJs9h/RGA3m9VRl22s5Ea9QEIMYJ862FFC4npZbo5ikGhLxoeU9yNUa0
3UhIC8K8amZ2PuHkp+3XeODnqODYDD/GYinyq9Y0xfSoUM31VCVtnO6XuY+symuHGr3o8jVzGLeo
xgA9/f/knUl23Na2bbvyGmB4IE+KF0DkESTFnKxgUCKFPE8OgIa9DvyO/QlZ1qUoWXwqu+CKRQYY
EcA5++y91lxK7nZykXUuvclg60xl7jyOk97Hp1pUzPOBnFbzRu/ndF7JdpgN53g19XajmRHSWZG0
enmUjL5M6KbaRTav9U7IzuBJ+Kq2ppoIo0GrNTAb9yEsVU9aBP37BPlJRUsQZ5dqYAWugG1xDhzA
iQ8Cd5dbOPYWQeyTkcadcpTJ89qBOAw4v3dAX280BNaUpomFbggQrY3zz2ucIa93alHV4amhTXzp
jGrhtVZ1U0tOtbFC0mI73Sk28YRCmQPwlWS2HxBen5EbvZNL+9PUQxyIHTCHJ2My6ueOTcmFQKAc
yOeOV39kk9qW5Zwy0k9NTyGEibhPEEvDUe0X/Wjh/mHWaMWsgIDmxJwu29leKyroKSnlP+H+EcLg
H/W6tXwUbvy2xghKcWWl8BJKNTl+/CNRlAhDY77MdwbfGHftYKyk6iWJOz9Xb/9AVDEMTHEtv4yv
hDrsW/3aTtKNJqef/2iN2pGR8Vu+kisube5VHuU7DsDePByQoeJTWRfqQ5t9bmZp80fI/k5sBT+O
eHnO9Us+WcdKt8yk3FqZ/S9P4L9hF2SY8mq1+WEX/E+7MPn6AuTTP22EX17h60ZosKdZ5CXgE4PA
+gUb8m0jXNqbzF9BtLIfLji8rxvhghOgq2JYRAPQbHgtr8SushBykB9yhPwyDP6dUykN1R9WbMci
G4MsDjLkgOq8KQGLQjWjGf2PH0XKslZJWpOfByoCbEs+RrY27tQ+IT0rkBRQFcHaQobe1dPRrgId
fTTsl7BpGVfW5MALZa0lKGrKuOdYG+kIRJrRUwqp2gUlGXhGomw0GHc75B6MbIxi+iDV2XmESN+t
liBzhhL7lMMgEer7DOSQJ8XyedpVz0EeANRuzyBd1/FTC/a0UcQuaogsUJ1zahDASbNY6QaayEm2
ruxG2fQzf0WAsxQTau8V6XLUlM3qOUfOf491gdeIw/loSCMa78o6zD0Y0smyqoOa3ywjGLKI77q8
36pSewlSbku7ylMX9XVpYCO2EjZR4eVNc9XoHxAfnZvhnYWxg1xepldOSR7tnPgapJAVrmRrO6oN
xhwbqfa8neWhXPVa2B4Y9rAeWmN9YaPo8rNSUdHUF9JFutgfYvnMRD3qpjPutd4hr2GQjtYw7foZ
XGvgvAQpRg47rg622VyRpewjM7k3K6ihiSOui5IMxNbES1Kdoiy4y0X0SW2aIwJS2w9askSzbH5A
jB4dCxV2eDFPu9QJUxRCeAmUNL/Wu4hzvZzgdC8UrTsEZLd4gxEzZgC254ct6qrUohVQCXw1XaaC
IuVAeGrhTa7aGi+4XDmnnFtZcZs6D1HEjs4GK7Bnj7Inw2avu9t2jMQ50tFVKdkrPWfkVGnTFlnY
I0zcbTPnGKNKi4hQheZuWlr0DBfvbCZJbkd9odvjPaRgt0naZbjk4us+yCOpAkYduuVAZvCUPxr1
qLucH32A8yty8D4ypTmrtWQ9WcZdns5nuk6/bmi6vaIw3p5k/XKKsbcIZfjQzObkIT5wZ1RpNAAT
V+RT8ET3QNqYenAR2RbUvNn+0BH9HBUaFdfeUNLR1SPV3KhW4w3tEm6qof7Rh1FfiahfULPlmjyA
GgQslmPmo+5oiGIgUz47T3rCARwdVZKkqslisNC8Ki7IfsXNhKdKuVIL8yqUhuHYOPNV1BNwZxQK
fgpN25mVdiFo8dd9+GynieVVRPlFiaVtQpFOWDOFGzN204A9TrKDfaS5tWX84LZVeaZRFX6bO9fV
LNtLJfIpKGzno2qU5mYWU+jZWB03qMvIp7cnYyvnFanbqddl1UueEwDYlFvQI5dxF+xSxWy5J9J9
aZNDRINamvNV0DTbJp3YsyuMKkiESbM1gUmLyjzYQZZivm7ei117c/ijFlyoXtxi6F44k7y15PH6
iiBKOvaZUTAcuB/aZJ+azl/NkH/Djkf/81c73tX/+9/nlyZ6YuD9Xjt2eaFv7VhNQ7WAPgB7MolP
bKrf2rGoWW28A0ju+V4gjfy98YGiRWm7bJdMcYAcLjvx3+1YOrUMWheiCL5qEJi/JVt4cxZDCLxk
li6G0CUdg8CY748HkSTJRg1sFLvStlROVn0X1QxW8Qi++qB+cuZ7c+v9dR1UVkyJdY67i0P8dYfF
Gh0jthHk+Ur5EDfasXWkj0J9jyb303dDvDC9b+gtjJu+v0o1K3HRJ1kPzPWlzEovKcp9kdcXemE+
vPN+fnhDBlBIAH20pjjGE9X+/aUCHFxh0JdI21Wpj72gq6ZMccVYtYmfWq3yTCaZdCmrTUhJmmC8
cwGkmBcpp6J+PbVGcamVRoj2Y1Knisi2uJ5djmnFI2IGBB/pcsrylGwYYgSgExOxALc1uWa1x3Tp
OPRCLnZjICJjrZA0cm0PyQhcRo33pRNkz7YWW/s5p4fgTqJugjWbiLYJOo5qfioMozt1hrWcB5oG
LVg8TjMNxZYzeOkIbQXLoaxpr8vtLSeCPiEcoYmbtUUw9oQFibPbYe4yOUMMpZOWJLe5BnDbaFOX
ikT1m6GUinWdBEFxIhGQT4cjkx6eETUEf/jX38Nyf37fz2KzWA75rGpUm2+/cT3SlGIkT8WvbU+2
GR0HcdX6oyZOsQR6N42n9/JFly/2zRWXrigLKE0TAq3f3Mk0ltOpdArh20RI7Zt0YMwgycVeNsPY
x/9lniGMyW6lfMjeEVr85JajNUHBAF+LRNW3Ec+TLBF5JPMNmg5KxajIZD8agnabWOK9HMnlQfn+
TVIv8tCaTJGRNP0Q+2G0geIIiUQMU4sf25GbOMEmgpF7E3aJeaYPau4nqmz8e4wcdOZf3bo/nJZu
n7Lnl/ypITMp/cWBaXmRb/uGvDT5lsWebeBLas+3fUNly5AZ40HjwL/z6sBk/7mIcGj3YLuH9f1q
jGdAemPcy8SWfuPvbRo/3ogA/xCH0LWmF8kz8P3aZ0XF3HbJkPuaFMVrTh/WnlZY4wLb6v46Pv/j
NOKnlyIrlZ41+ZM0yL+/FG0NlToNgFScj+ZRIHzHmDx1a7tt36uOflxKiBJDj4zJj//omb25lBNN
pamNuV9KRM84Mx5eJTMkN6grNFykB2yjVFVWr26C/8u+iAWLtWShwPOo6W9XEzS5JG+ZUuZnGBv8
JlEnvxURencSYte/vtRCbH7zUHMtescUIozslbefpTkF1WTrIvNzTQs/9GJGKmenqo5tRuo7X2Jc
dqFLRqZ6ZgQ6BHy3Bcakt6F9j1WW0DCym8jN0yG7CvWmVSE0ieyQDoFtHC0l6ASJfXol78K81A1v
1pEwbAYNVc0pxImjekQfkEXi1OKxKxV253RKBIbGdB6vA4kVx22Hatx1/ZLAB3hWkrZ9mFaeU09J
7k9pYame1iXqhl8ot5WO3E+OY9MNRXVe6lHySR+69IH1LI22mhSPdCZt7HSuMpQ4EhymHq4NEUb1
rUHmRBzHWiHcPspA4usB4t2GNqS0qmJgspRr0aWoDAdmRCstlgLJwZ4bhRw/NNSXH4ZOcyAmdXJC
8J2mcIaFYGwDchmbtW3Phu2r9MMOiggSFDgoQPxWctApz7X02EfJeNP3tLkKtbPcX3/JP3tebCof
uiYgd1BUfX8TixkpdKgWJJWg/XCNBQGRxiLwo1qZvF9f6sc9YtGIMfXEQEgN+3boGdmh0IXNSbK0
MGo5Q32ypjDyB6MbVhIW0vWgJMVWa2fpnTXhJxNKrkwNycRChWbiUDe/Lialkdxl1QqhymVZc1QT
J4e+VjrrPFOyfd9I9GfDuT1IY9Ku0jEplhD26ozkUXVlyUl58ZufAzoGEOEsxpT59KqWr+SV+Kcf
LW0UGvthhupWqWOkv/Qy3X4Zi0ddeW8LYXh6Fsu7X1/3h6+a6zIM5hOgA4b06M1X3bZVOYeDlPsm
2nUvS6zaFyIWFGXBe1m1C0Px+6VjuRYVD40xh2D1xbP4+j3qk4Lzhp65z7m6b72RBv8hD0qB0zU1
APrV44Nw8hIoYVWv6j76bODroToRxT7EpbeqU4cUgDRfmeQdudaSQ//rD+PttIedgb+Qv4/u3bLH
vUWIz7Y1WEWtUZX0i3w5Es/DUACOlUp905BR45JTYNOAUrDGdZx55y7W37kvf9hAlj+BbLIlp5i/
wXyzgYRUx2MXs4EAH83Wud4A/7TGM1GjIm7HVZw72TvV789ugWWrx8uLx5xrf/+1MCPGwYHDFmpk
GB2SIItWglDY7dC38TuX+uFp581RizBCogDF8f7mDsh6FB4dTjhfT03jYZBTE+BaXp9oOVYHmivi
UnH0yo+n+b1a9Kdf7SKrXw7PGkflt+9ytKdINACA7VAxtpQbtl8k5oDdOxHbNm6BBTNm9MdZKxcf
G85wWR/fedh+9gBYCk8b3y8QgLfrqpqkWVDp4HASRZv3Vmvd1zxA66y3P8tS9B57+qdXW9BJDkQ1
NFdv7qQuHjCRxri/42yIMPNoyW3ZFu1epXt7htVP++vO/Ve0bHRuh382rf2nod7+ZxIyz823elv7
k/GDDvcV2SxpgEsr5Gu9rf6JLRr+AzU3FdR39hL5T1IZwaXhI1mUP4uP7WufhtkFp0T8agz5FaBa
7FK/IZtjcvz9EoxigyYSPTtw5JhG0BN8/6wvi04wE2Xr9TMnMQ6KKymLd1XTVm7dZsCQYuz88h6A
44q9YkkD2+Fkndwa8jYooksaI5MXRQFG4zzUIKgKMnlyvVv3ERt2jHf0ZIZjdzlOrX4cZDU8rzKJ
hJ2ZukawpoJHHfMXmRvSZY0IMJbpwU3fYt5KDUk/jbQe1AHVKwYJ5UqZxK7Xp1PWywdEuBeKIT0r
c7afEWC5QV6p62nG8l3okrrVscMyWoQLi0LOXnMWKphDDCZrt8IDnYy9lxh6+WAKeE5mL9+TWltu
DUmhkz7qB1PB9jlWDeFGjLNjYXzQiFKDiX/eqYavRtnnyUxzylFoPkq0tYPcU0KjOLNl6ZDj5Asa
gA6KOR4S4tTcFMOvKBW8dOxWAIsmXnLAvRoJ+5QbykXQpp+MmumMFfj6wOnAsCK/aItDXPU3YjzD
1EcJ1CSPddADZxdr5rKOO860FLyoAshvjYE0ueg+NHfKmKnT+yNVDXutGwzW2g6jrYGoygtGjAqt
E+ySWF/3Su+s8XTsgri7DkrVh8y9rc1wSQjazR3rXz8Ni1roLCT03sukBNbvslTbItyWFsi0Mh7x
wxlUoE7NwHq2LsdGVtZ63hlPZulEL6h8w3OsSdqFPplnFL7alaRG886a7NuYVeeLES8kaoJRc3ih
m9w8ei9D0iiqzJfUjLsAlu852JCXdkJSKKFRnDXoHopyEmHIeEMZJYSeXflI6uHapgmt2mgp50Y8
M5023LAAgFRMWJkloSkkmksPkYSXUAstTAGaQSpiXkcumgWyQCev0eWzCXRU0GacDemfMlKutgMg
Fj8Qle4LGCJhE8ElCpvE1cf0XpKh0yoDdCcU4H5jc/7xyrlVTBfvylVcTZ4IB9BSWVBvFbxLq0Yz
zTu1t0GS4Mw5r2u0BG5vBjJWkCR7IXx20/PbrcSPZqLYZLKxj+TpEEA0RRkX6V7ax3dUh8825k7T
iDajBA/I+Rj2wuQwka4HObFJYzQFurP4aI/oL9Wi3+SqM+yF1kCq6hntxCZTFzYfrJ5hoRSfFVmo
d6QLbgOtvcqN8kgfIARElZ5sfJlkwDLSifLLLJDxZmtd72GSFx8kso28MS4ead3ASZPmTWYYE+S9
MkIyqye3ThikJ04WO7Jn7tC8njFmOaQtHnxDrS5pa1ybVXSey/mDplb7wPmk8y465b5D/+FVbbUD
poB9U3qGBUxITK9JXpw3sofoHvyJfF9qxV0skmDNGe42FhnLCMHH/lzBBeyFdd4Oitcpjepjb008
Re3bC837nIhQdzs9mF2SF86Gim6b45DjJ6tB8CmBWonwNduZoLj4gewcmdMB9DWIFRCyQRMfp5IU
q/hT05svOdDmeKE3M4RE+APQ2YIYFwJ4lkZIz0GjLok90J/bhQMtFFJ167SX3HahRBftcQAa3QXw
o+CJriZw0qNu38XgpeXIurDATXdtfzcr466n0OzGFggZYGo4bapnDfoHyWrPJioLV2jGWarWZ0bR
XWBRPRRlsZ4qKT2nKwymF8JhepcuNOxu4WKnCyFbWVjZfTOQlLfws2k33s7Mb3CO+ZEabatOXqdx
hGPf0KI1kuTpmfYdg9kvO+e/oUqgPP5VlXCMs+zpf1bPL92vWnO8xNfWnAp5kzMXoeKcuwippVj+
WiooXxzvisNshjMhp9RvIx0EC+hpadwhZVWJT1lOrX+XCvaXdEFKXCw7RGnQtfuNUuFN8UihQJWy
mFHoKOGGfesWkykPLLmqTQ+CPGQ1Ak7RPHlZpEKnMBzv1ef0k/6VRoHz+mT49Wq0KJfAhyUR4vuy
xBrTLDNa9OO6Ul2izb+Zrfk8DgiHbuT7hDjzFpJIIC7TmcFoRaMa3NraqnkM56g9RypB9Ouikpid
e70LNnUYBG6t9Ruinlm2oaGzR1/wHnCmRpAYE6RBJND2luIJzlSEg1AsOKNf6Nl7+eLYEn58b3iD
0RDafKAEBy///upk78hJUNYOvKgqcOF7Hsu081q139nJM+/6OiFGFlKNx5zDmyfAgJ21YsTcfiIL
fFrnxmPnxB9C0VabmnA9+lJo8K7tMnE16T4JJQAfePTbKrm0Svyrg8rawFCZtNJ4do6FUqsrMzCs
3eBQQ2W5TMJdf5bqpr+Mk5UB4bcwdXabCgtAMGheYdcPLPIktpKMJGhNuXCI77UcJEyiVB9TJ3Wz
MfAC+ThNABjJ7MEtX8XjmvwwXmF0SdrdqNLHcUbp0e/nKXG7kpLLeSGHcJP02ioimRJhy4ozJynn
Arvph4oWzUWoarvK3MuJ7Np47p22xTTcyLGLEewRfcxFLq2T/gwpQepYwDzDTdTpm2hRDQIHkM3d
zPds43OI54gtB6GF0ogEn2b7HIFcN0iCiWChpmWyKdXxbmBTnK3PiFo3UH1WVrM0TVPnQhmWsLau
WW6ZTSJj+MJid1Vbk6tO9mYIugtLq48iDlPf6EPKsdbXymHCGNFthV5dJ7O47p3xXIsBmLTS2pYf
i/QxaFEKGs0qUW/74dLAgRxwR5fdujNPcdSgt8lB+tdrZkI3CbxYRG+99tDk96kRrVqUKJGC5DN8
HPHixQmhw0OznocXYSW+kXxo5wsQN15mmkcD4yzCvn0S22uaOyCNpI08DVczBM3eis6wKvN9ARlI
xArH9D6MdAXobUO7liFh4kS71jG3Ui35JBtS9xQfjDyrNkXIdx511Sop1XVt9zsc2XdRL+/DQr2c
pf6LX93v7NBritlvnG1oHlT5UQ0pcGkpKT1sn/lQg+c1ezwomHNGonXBUCRh/EiojNt3zipUPrfd
dIrlvZ3yZRRPljQh3sCFAqvWsrvrpu4+dVmXuuG4UImIcKj06mik5uWkqjupni/TSvYNEJTIWT4H
eXJlhyaEhWITOFrsEnLryUvAni7RjIWagbrGATUaXLPhpwX4hpxAaGGfF/Nttli1SRROA+zcrbxJ
u/t4RD6VGteSItYB54Y6kXCBPxjyOSlxXjAoRxAb50krLA8jMecE64nx8rOuqU8Zzpmxy05FkCOR
aa1V02R3FrVjTGxrbYu9Hlimn8311laT1Rhj9nPkcoNN9p5pnTtaMbqgcBv359SvW6vVXJVAbHIi
qrRYV2gswytFJt2BRASrPY+c+0BJN475IcRiX8ZnuvigJ8fMvtCI/sSTUQK2gGVnhOkG4hGUyGzw
AGG4k00idJKuOl07S+a08p3OtndakTD0rZ/nsac8Kz+qZXjqtc8jD5dlTOva1A6GqHyi1s4MBsBC
fsC/uCUT1R1gZpV51O+M/lyXr+T+8xwscGLgtFb4Werx8KnBBmEOqqvKWbdVtheIL8MZRfG0B2vL
A2GdCsaFmReg2SFOY3wulG5Nb3LE8A43o5SdQ0LPzrUL+2jLc+85E3dZSZAJJCgzX/WK2ISK0GEd
zOtZfUyBHgojOA8WfID43JbSukA/17ZWBvfAi438BOBqP3KXSbkBvxVHYgQIXarFXiPcJDCIS8ij
lR08VI20yVkDBk5kQjYG0Ku4nMmExTK8maXg3iDWMbXsoxGJU52CKJq0aK9LIIIxeOnk9Q5c075B
4hUQRX0IzSD3a8it+djyQRReLQqMSLxeHbNpLdBqdT2owe1QGa4ZNqtMxsgi7UZguaOpnGaybA2z
Xj72TWHTRh4ygzyLbcj8gBghbas28anXlQ//moqOgdmrSuWHces1Z4v3mXnLa3ybtmKAYF7yFSCy
zBy+TVsdhv2oT/kn5ipL7/tvnwZgPNYClTg6TPkqc5dvJZ2p0v3BqIVs9S916m/5NN6UdPLixTJx
QVFwAir5YTSZtyanzBoZPrCsaS8I1cCxES4gWI2ddW7Nd5QGXzzw383/8UJ9wSJRSi55Xryx15VP
3c1aGOWz7FdDla2VHKDFClpISlxHJs2G2wGao5cRC/STttQNI7r3dueYEtnPWtbpNEwcS8CrNWDa
xak2lwfOdylocIfQ9xu2bcHgOMZa4E99qzl3xMLL8pkTQsF0naKoENcH7TwdGBd20jrEOJh5kIOE
D/YH+pzcJdGRULAVGTH5gE7WDCZGEcXg6UGdPBOMIIgYacpauANziT3xDRIP+VRp9p4oFUdf1Oej
5ZpjD3hoGsdYe6cw/hIP++YjhKKA3JlmOX3ABVH7+iOM20zEZmrIvqZzzLSMqD4pbM77uq4cl/gG
3beMjCFZj/yQ7neTelkddntNMBO0tE7ZSamqsRg0qCbjmJz72hJemeAqHJkku1kFFuVfsxrwGf9q
NTi+tC3pCv+oU//y618XAuNPg0kKeY8LoBJhHLf+14UA6xWPH18q/4zqa/HO/a1TNwlcIC8Vjxdm
n7+iGP4+25kQghemMLTLReL3eyknX+hn35+3EMMzWuJ8CVWVXNI3561ZSfqaKPiA8O3uhmCTrU3u
1jx+RrzsRXLL2JEzAtX2B0mL3MJqKJDszXgRlfLeYN6vyEQzCXVTANjXkvAsnox1mc3Ej7ebFnoD
mvYEHzRS6wTIkFC75wFKjduGxiXZXl5HEvcI3h3Rq+X1DMbpzLltvm2cGzXazdq2KKGE1ReR8+So
F71Su0usU4FUPZ/vcQZd1mO8dmaYkGB8i0on0g+eCJladxQdOzGdL2lYSWUD0LU245TdRN1ncF1u
zGVyGJAGA+aUdVCXBTVXtK4V61a1BVEo9qm0x11qyp6KfNfqDlZRrhW73pGEcV5T/9Qcr/qq2WAd
35C1fp4IWP5XQeV4whC3dnnpTIdqlBhjabMbze0HhkpUedRXZpGnrghp836wZw4+vsIH2cm+Ezz1
isM2viw9PTT1AJ1+sRrRvVcd/TW6mi1HKq2lIMYojaHKcHZqDHkwilg1G49JvTsYwcpoJFIc9pJe
HZzhU1yn61D/NERBDpwp0k9Smh2F0Zk+TmpQw3X+kPK/V5CdBlaKz7hrfCc5SK1J5oGY7ith4EuX
q/VEKQvV3reU8CzBtjBrNke4dYTxnjQDxdnU8IdKgmxbWgaExAvVulHHcVxFHYNzxc7bQzN0i6we
b686rcbuMMiteQqcYNOGL5ExXhipp1XjylCodiI/VA6yujckY281s9+Oe2eI9iUKExf/tqF4dmzZ
Fxidglu7TeHNTVhC3DFcoJSJLjRXDHvqZjK1n2JavCVxqta0HkFh5lN+1pIICx/DCPHMkeA+c27f
d1kN605KU28ZWXJ67o27RNXKa5LfptOkWLQb+oaGd1hnWx2JJLhnpGyN7HxyFuH/uKnyswIlOYf1
luysYiGHQpQMBXdWQySDHUPs04Lnqe4zGEuz6ed6eF6UcIG6Id+UmmRcjJnlOsa1Ew07MoBD37Q6
l7n9tdkP2kYHYi+vZXh+mXknyL+b6EFed+Z6Hjcxfb+cJGcC6ycJUh8VsKx3ns7pmQY0pegd2sdD
VHUXELC1TZQXya3RVJHmhr1+pipTt21Uszhmkf4EWpQqXAT4P9qbKAor8rJiPriesVBotRe5OhwK
UTKiibcJowPf5JymatWL6MmXBrCtuekwrpyx3owo5ZWGqLXiPIeMGvZ8BQ1NzxQi5wX2nY2R4OtL
NN+Jr0LiQmRRc1QvPLnsVhYfYJlzjOF7DaKVkx2KiqNH94ALAPuH0V+2NUeERPbiKvXK0fECuwy3
WPslbqkm8uf0owOvM8z39Ux+Gp3kopD3as9RQYWtT0iKgc6on29lokEmAna1eUULYteMvV9Psp8G
pj/o2P7Dx0HleDxYezRFhXPbBBz0kNnbRruL83NmFWX2ICRtLXXqMZLiTZx5ETZ0Lxf5bTRHp0YO
trbRX4ThEeAUvKeUVa3djuaZQAPqQhT8aPbAZoS1m0rtsicepoz6Y1jzLgSP4oDRUq45I+r2Z/oH
Z5B2Nhhf3URXV8QLckCnkqsqcsvCzpX4zNXga3n/j+K5N4IE1l6LoTlMGjBOKkbjNyUIzcEicUzO
/3MarYYWkmH9IdEATdLrMZx/T/WAC/lX1cN/hpe2+8UMefntr8UDgBUKZnSWdAzZ8Rey+rdTBFUA
Y1sL/MnS/+V3/j5FkJ4GiwrfKb+5NG6p/r8WD8QLUGzYloVBDsWvRZH5G43hZUL8qiJFoAraYfkL
kKlgdNPfTJB7rUwnSGYNozLzVCcDoLzq08jehipun7YC7hVI09R8h9eGzuOHC0NrXKLszS/Y1rdE
sbAbqw5HdO2j/btjEHYoTMWbwqG5xCno5pBBaqt9hq0c+VFKEzFnmmv1EpBR86Fy0r1dmvdFa2nw
q80zzC0SsT3ToY6UJ+R7p6YmK0YNLtVJPw/zbkMVc+wCpdoYc30QybR2JGvXmdrkE1/fPnVqbm8S
ra8OUxhkrHJdcjFUjblW7azZDTSEVoNVks5jaltptl8qCcCMlvc0FHRzQ5zHRSBqkkHa8rFJhiMG
qMivnRDBT25MG9B+rZ9qCrVXZudPuVzJK/I+r9MpO7MaSTmK2UlvMTEfxy48TBUtYBPKnNzYkz+o
NLN1uYxv9FmxdjEm6kNQZFys6kDnTwMfjRnO1EqhsWwTKryoKHT2Zf0paVWmZHNONLLVbmoxWJe5
jg/YmtROdo02zG4KNTOuaxhMm7IhW7Jve50k0BbATdZrn5Kseq7TybkMzTb2mNXeSFV/P8VWdiMp
DZGqWh36iOC2Y537oCPiDSa7NSqKu8auVZSVo01qT2PcmAV5Ed0wrZnt03qzrkjRelQr41Ivxp0A
HcJmwxg0bUg16KXmYlLKR8JHB6/tmbVJmnrb4iQf8/zQyQgYFftQZpo3t/InOYXLp4OuyGbcdRSR
9BKDa9UoxhPiiKdhzExfVmcvlARh0Il9XyBumNTgWRa58IvR1Fey1PgycG4kCCmOK3IY2qjPSX3K
1wONnkQbNdrOTkrXNB8onuZ0X7B5RlJ3THKHlqzM5eNaXSuTutej8ZQ1hbwOHZ6hgTmnH+LVdrOB
AlTpwHCOqZngdjNbrzX1O5txP9T1xcBHOaHiFcyrG6bTC4r3sOQRP6tyHD2GdTt7ZjPDFe6Ccq22
gEB6TakQOwivL5ql9Ky9FgkHJ4GL1ok/BZiPaLqr2cbuO+atarhvSkc7RLXzlwrq3zABZOD2qzX+
Ns6iFxQKxT+v819e4b/dIoZCMIdQ4yAZ0v+rFdL/1BAhIlJhy0V/uyzmf6/zxp8LGoj1nX8zNQwr
/13n+S0qVOaDpPNBP8Sd/BvrvPXDvo/qiNx2dhkm1TJ47Teth7mRy0QmeMkkdqM9QyljYjGqRzz5
6mRUeut32XJ/hYP+YE9iPCFBZwzDPZTh7pf0QWyB29fXBeTqjOzbTEe4aVXmC3ps7dKYpmTysdJB
s+p1tf3Y2n2/iFVS6uugNmSZHN/Qma5A4UtHx4pIRpB69ckplOFUmvK8ag27zZApDaFGjkLnlDOy
JsVGaEPnXlKLAIFJ+NnpytQFRvDUNVTG6LU6N8B6W6behEyBoUApkkK+z3VzeUNpaMYbMw0itjFr
jLakK4DakIOQn+/HDJEBi2JwRpYmbEfDQIO9GSwrgSqWJpyjlIxFk42wbE5UTKTezZW4RyU2kvju
LDETY4ns/DbOSXb3BzOBSRhZVppGPhKmVqybOmrWQQi3YcGS5rIW+0OlSyhWqilpq7N6mCYH9Khl
B58keKnqmT02XXje001DRDIictbJzRuJXrjk5qpuXt3MPxnT/nBHUFwsCrVFq41EdqHQvG5GOWqk
NvAZdN+xT5HYtPqdoZ4vJ0/a87++0nJvfVdkvLnS8pe8mpmifyJxB3CFL+tr0GGMEhzHM9C0YKn3
Pv/6Wm80qfRSvn9Xb+5zPZkAc8SofSrNE7caYQVYlHo3f+B2+vWV3jRg317pLRNLyxRtmGuuNGi0
HVG5ns2CmJJ3xPs/1Enfv59lgXj92fVlE9VWwlXM7kbRtspXpfq/YfmmgfrqG/uh3X98Gt/t9n95
ia/rt06QAIzUxeEm4x5c+t9f63T9T1prOM3p6KPDYJ3+tn4j6MS9alDDLha8pe//bf1eYBTgnRgD
sCMsrYzfS8gxfrixaTIuHq7F/YuI9C0haZq00IEnE/mSmR5lrex3cwhiBus9PZFcehGGdmcntK4i
RUz/n7wzSY7caLfsVspq/CBD52gGNQkg+mAT7MkJjExmom8cPTCvLdQKag21gX9jdUBJWUqWlDK9
4fs1kFJpmQxGEHC43+/ec7fT2GhnNxdNBgcZMvgSSneXeHoxYmkylsi6soTXC1Lscomzt+Ta7SXg
PixRd5fM+zC1D1PhoCfUK2zkjzLjZDvKaZ11sbmV5OZVt7C9KU3eIdkeZCWujZze7SVqHy+h+z4G
LAPr+ZS3zq0Zare6OZaIWlWIr5EBYDKF6YWY+d94ifTHSXGlFWnZrwgP4SUl+V9rjSQNW25wCwYr
0YMHMJYJ97AgAwzYAWKBCGgwe1GF2IOCGAhADcQOzAHLDM/FQiEY1FF4yRDtkzFl1+WmmRf3mupT
GKm+2AIj3WibO8x/W+mW2zqbTg2OwRGLACHZy0gtH5RM3mXqMqSm2d3MchpkoCf0gXmipOWxkiXl
75QMJmAjPTXSX+dGWNeRsMZVk/XZJmzmQyc1KggI+V/HWgcHUTely8Yvv1dS+ybOpvcpr7J13mvo
+YM9+0phAtmIrQCjmKEhmshv9XBFpRlll12bMB/tN/CZ5rehtx5cKa6sYD4qVpweszbrX6w0W+Pn
OwRGf56iyVppRgWAtXcvmkRbxQi+oV7fxPldR3h0wbbT02kqd1po38yUNhaiNvFyzgUWu0RU9yKo
FH+s67OZJq+w5hXktvloOaN+clLnKz3aq9ro9lowHRNRftWbbKuNQ3mOlO7WGgFY2p7aT08zmStd
CbiEdOyT3wpGGtgvY6o3hZ4cAksHJFE/wFrw20S9zorwEPUKMuW0Jg247qSKaFe89ZS/MuJeR05y
nuxh14pK7sZM7Gmtf4qar4QT2dBTbJTH+Woe3bO00WbondhJihjKwERlToprIn+5J5b2xUQ9xcPX
PFM6Jrqth42m9ep5WA1qfBPF2sEZxd6V4bZ2ejrDdXFqFs9SmyVeIdOtMgnOg/iF3Ug9lTgT6IVD
iNWF17QV6a50y/313CnRNicT5CmYPFYgPltkraz1HadRDkWo71PUYZMmOTtRVBilnOPYVmTbSUug
Ow1jwTOsTEoOXR38zB4LLn7Z3ubZzUmQfnGWB9pLg+bY1whzQDCASrigUep45TSD9I02X9t985Bj
o9jWeamsLADLlWFw9LI2RIi/hWYyXtR6X7E7wShGY9Dlf/w/OgTx763tpIehLH+VAv4dHkDWEs38
65wBJuj3rxlciL9CIX38/V+fPjqhAfyDYomSoOkgyHx/+ji/sOQTJ0AnWeI8Sxr499MDjyz+IflN
tfev3TffVSKq25BXHL7ib+nef3J64Dv4vIXDgugAmlfRnUj2fTYQKoBd8ylKFL+scPcrXe+iCEx2
ve0WkZm03YOgy4WUZ+wj/h/ypealCF4TWl8ojIAl18X9qVoqYRx3gh6UvdI9YO+cdAw9yeA3pzoS
ZBB3ht3vLUBqntmXbzBo1moW39RxnNJf3FUWgot6VnPWDRy/K9We3HWfTt1FQWr2MSCH+WIs5QxF
rMdrktCnUnf4ewARuLypEZuFn7VyD2cNbdtwuacKvfeLmcRiUAbZQWu78mKQVb/DP17eS6Cn/iSs
eQNB4q7GAn9QnfaMrSm9qaHS5CjqGpJGkjcnTdRvmGiIdjaL5ay07yINOa2JTOzGaYG8UvTJdN8V
E6dwaMPToB0piDslpfMwF9qpGjDjBdRU7cFEcbZZmipauuI8JXesTd4N3Un/aLKg3eYpSKbpKpTp
18hSyvuRno1DXQ3VMYnDmOJsZJmxIARi5eI4zmN62Qxj4qVOVO3bJq/9MKZ5WPQzcdVuqTLWTbqx
u+YpzcvmWfDAOFOZUKLvt2LyZxUIVFm3LWg1R62uQ6PPp02aGuG1Fs/T1Zy8WOYcHlXaL3alnpGY
GA31zVWEzXLZ28ZzxJjli8vjd76ZtNGpr+BRPIx2BkxZjuW+DRMIe5LnYzeuAeUQXCQyh4IGN4NW
TCNlECcmnbwDZ+lKjF6tI7IFSVo0PIfSERoT+NbicuahynCxoOYP3lHr8OS1dUqedePBzphvrKo5
aD1b4h4vm/YlLCFpYPCf40ul7FUAdL2m71Tq3tx107s0Bne6u63Yd30wN+7arLaqDVAn46aPBLmS
7KNtKG8NgPQ0EOkDVUQ1nUTVaC321k2WWRSO01kUWnuDDiN36TJaSo0+FpV/hwVULD0Ef72A/ut/
FuHfQs6XL/FdaUdhgJ3jWrR4LZLJ9zV02dvjpAanC+GW1Cqb69/XUP0XGi2cpXiMmK6GG/77Dh6/
DsN5jNDs4lHJKSr4R2vo0pb54zHYtheasIvWTmPZh3T0x6OcQg85AoQCETpwVTYjCiNjGyF4NXbB
VVthJLsKlZiSb6VOmQ2rk3MOM5Mm7DrHD+3ZVKzvjVpet+JLXSQ3iQZ2PDrXZuvXMm125hDBYEun
TcUlplozM+U+fUunYYNDMRrTgIKwvLWuJ4MKAk/SFXiUZSjI4ILC2TV2yDgzJ98x6s56zJXZZntq
1MNzrbfyKUvKpj5JWnabdUZlZrNialjvTSsW1Xls3YjlXsuywrexzyjvua204ylQp25ahaE5qCQ7
ijJv1nGt0XooskrdduNAWknX67XVaG15kQSYnADD9csSPFnDZRPbTCvz+TwCo1SojfXM+MYq4d6g
Lu9md7wPMrmPCv1CG/V7vWATOrfHsdZoBTKei9b2LCoVkjR/kkGxV9jzBKPwi/QN4hjewfSy1lRQ
aQgEKjlmr6kK5t0Uj06DJ1IjPeR1eJU1yb4qhmtDqptRJnvS5V4TK4wd8/wwW/U5zPurITGvBl39
UhFux/k3bTkV+qPbvTBM2OhF8eTSMbZyauXMM3aN6+eKcgjiTEbpGVr7lvfRrSVv6pAJQ42IPI86
xxTsAPQ4Lj2lGWwkUbySb12lebf8huLqjZ8V0ZZ9Yr0dZBQZVOvEwehnjWNQhI7HirfW0CKc3066
1UoPHroKxK5idAwvs4/eg87FRDGllEDuckPyY0FEbgvCbZ2su/k2biOogH+4ff9EctK4mX68BZCs
MZcQFyKabCE6/ahmzN2gqGk5NRxIu40bUJjKoTIInP1U6TfdzJaUyU/mgVllD+ue3cl8USzj0k27
9c+/E7ZTP/1GPolfnQC9ALmu8emNkvptJTZ6fPfvsy4v6sLP1uX6b5fl5St8F1YQR0BCgIZZ4iAm
F8VvwgrJGByWNgQ6PEYAtv8wAGX/yl8AubJMTH9wT7Eso2NzPHPYpuJ7QnP5B8K4+ZljYBpYOHHj
LeNZhiLmZ4Ut1ozUlnmZ+zqukzajr5QlmUZV4p20REG+BKTZl4KwvixL8pGMadZGGABV6JR2A+7k
bLpjdjJt47F09Q2EiXjVh/V9izPSVIhcRPmxj+3HdgDNqc0WEdfenlfU76wjMgcrxwzehugNle9W
zWavUbD3uu2LbTILdJVLAWmRtSvxi0C+xUpDqhaDUdaR6GuvJv5TjhvFZCtUKfZFYr3qBlp7Vb5i
BCB0Ovv9qHkyeKpkjWyt0xhjF8bWmRSLLIMuV1UTlr5wQ4RmM9lrk3UnZP3eQdJpqi9ONdN9Bd8x
jOaVDO+SsN+kJkG4MTpbenlu2IPHle54Q9aW14gUa6fJcShp9SkR7pYD6mXTAowyROxXZd94ENLW
jottqU+Li8h96bL4MeETwS9bMIKO/SGMDlYfrvU6TR9sRbukMPK2z+zNZKivUFzYyirzycmUalOG
yhtJ+WnPMkwaZDL1i8DK90WE8zQY6GxWTUYbxmVjxpU3KRkJ26C6L4pHOIyx72SZ42lGqT7pOeaa
Ke+2U0OwItORJIIaqoxGHRPHMiK5xI4su4z8MQqOS5WYJASxWHS2quS4PBghAdM8fwqj4Jw27zmo
TVk+6UGbX47TxHJrGplPl9WDSat8E4QUjakVl4a0vTBNpCeY8C1WFMQiciYDhnF6flauNJ9qJ9f8
xAAipuZNuJqlAdhVxfFuWGRwRvwhjfM4zMYDTJbs5MzVGy0fo8do477lEOPrIw5cu5uki2XItnnq
J7N2qxoTXGmcYqcaAylB7uixauOSibXbbWz7UZi9caWq4UlxtfjKsdMXpdbpPZ2VyHm1tOyl5FQg
K2bcXAvDoRmoejZcu9wVU6r5Kk1zfq4V5i6ThF6FYnR+lGQh58I6ODll4RIFKB2fmIk8GpXe3RrB
7PIDGKvDrAfRo9KaHRhSIFPUZQOjZ+tARE7dZP3IA7LHWLPJ8hnbfKDEawC6ljcuwZwJpO5IqK2t
rHenISczOMJ5IvYebTIpMcyqxa7GNEy4XQztV9H1iIaaOI+RVR/KnjMTlS6J32qpidu4H6K1bhsd
WXdGuyaJmsQ3ZQ1YzbTjjW6q00PJeX5chUHFyCtfULNzVHL+wNVwaouGQ+U37MpHqlPgojF0utVz
bH56QCquH7LVXMWXjWAoLB/hCs26dq3g+0o73mFwZVbdN5VMil4c2vJdQ3VbtcqzaIXPJ1eTPRn2
E0VPeZteiori10o19l2UpuRojYnErHGpgkBdjFej3a/YWHyRLWUsXSVR/uai7t1VT00hV3TrdJdJ
jX+tqQ3Hm6pUu4hlfj+Y7REE+M42JjXex1pATCgglDVi0iM8MU84rSioFHuZu8nXGQwtfjxjw/q5
Gk2yT3mzLxIyZm6xyZXiOu+MU1115z4dLzXZeGpe39JQCcjbjWpx6HPM1qyKZnKXUiBOsKLTLdsb
06R/S5wYWOxUVO3amuUlfpn4QNSyPNTJM0jKGAte3drDWi013IJjSnllEZypy9jGuA9Ti2C8rb5S
WbmbkwhzvPvYujWO1mLbBDYFtNa2jNydZr51If1rQMnvbDyOboiPXAzDQeRQZ4WbbYIYex13XJOS
MhyMuyhrwVyV3tgWyNaB9dU0sxMPC8+uSZslGoaFuXVuACbiZ6ti2PoWJHfdIyIuM4y09U5Jmxdt
mp8VZ/DmgGazOVtjDnBvg5nQF1bxDCdCsXyyZRQXnpVS7I2Yr9fjt5QZb7gpVYHEm4WTU13b82C8
U/2DuzFJ7AoKc2zVUkejwfVzP2i5DvfGVALeOfjZLW1257zpbLHrxdwpt/pIzeFpwPRT8zNP5+Bc
hEZyNeMpDa6bdI4tNIpgFleDsILolk72RPf+Y2wbhSBEWvtQ8Pmpkm/f9UVwJ9kPrMzZDvaySNHm
i4jhwmBVWuGrJQqHJzQFLEFneb1Rsapi00zs5pyK/kufm2//NtswLN0/34Z9NI5cdEX8Ja5es7id
2HMVLf/dv/+P/66R9nUXW/j3jZizVGVbxImJIXOWWrKt351oDLGwA9Lp9Tuy5PfzsfkLoy9cCEtw
GRjKIkz+7kQzfsFTgD+BTMuHj/0f0Uw+CnV+mBKD7sLbpcIopP4bW/2PZ4Mad1oShpnw59qlyAoQ
SBI/2hZcaY5FHA0azzVkT5LR0tfOvVoWfu+iE/EAprTRwmur58lbRN39pa1ESnVoOGXX91bkNO49
29PIp0/SamBk6CVLHhD5zRw3TzM2ZXJD2960d6x1TFsQ1Ad7O5nBgxanVxaBMSfQnvshf0vZOdlI
dZo+Hyo6J7Q0OLHQBvvIpn3VFi3LuWPutMRkMmB0K27ZKb0uhqbb1qVm7hhEBFhk0aq8ybZhW1hz
b0yPmQaWwe+CNIw8Ivx1sx7aTjn0mRn5mSof617GB7gh8i5YbBhRNLJ9FKLMtbWIbSX/6i5+DdsN
TfoM8HAY4TQ7O8G8ZsQcprENralCpnsB9gBgGDG1zaVRFcngmwZeuBU7zdFdK/k8J14uJInF3kDy
kwWDs1XlNNjv3SJiwGE0Ljk6E1Mq7YtN5ST49CqN/V0+zsND2CGdPdRZpL6xIhXWZVgYPBMsSmOI
BzfCTs7/Ne/sP96UC2Qb1+PPbuuHf/3vps1fi+y1eP9vHmXxP97W37/Cd9GLAJiLgwaphPnwAjX4
7abGW7TcuehXi+D04S36/aZm2sBfgSrAHogl4Y9jaybaoDeWkBJHsuWG/Cenq19TYT/c1ezTOHPp
aF84jhmr/3hXY4spKIoFdtinLsFnLasnEvFJrgW+VjjaKpsI+WfxoaN/12yiR/VXGsyt2qAZWW6D
x7950PR3yvoIe817NYlho+d+iGVpDdmes5KliF02WbfMGPCISpXzUmZ+mzoTv3oi0lVtGTYQoOrg
ugp3qGqMXtmE9tEt6c8257JcmeEUYihnM59y8DjpbnyK4smzA8vdWSw6G61mpBcO3YYhCLsT+yqz
jHQXwjpm6ua0aG5V8Y2qgTVxZkhz1fzENHClg0Ji8zpeNXyxaHwiQ3FR0HIJjXPV02E7GFSSjK1X
ZCnjzN6harZ19WPtVGKZcGbX5YSzNKvutaq7UJQ8gEkkK9Q+52YS7b1DX9fiEI8PLSPZtWXq+XUX
1ZknBK6lGQzb8IRsfqJpdS01caFM3UZ0sBTm2DkFemStHcK62BoLxZdWbb8Wkz7sYhtmMxvK6q4Z
G/O2Kye5Rs2u0PFsQTA2KfYWXcfDDpb1UhExx/kxU0M9xNTTt/vcNqd65VJCeKeym2xXxWAE1qrr
InJ6TVMfQoDB/kDYe+z1ZufORXkKG51d/jzdKJEcBhgVxgO13njyl4BAGsGkggS0dTSlviR4+VAT
zN4OlU71gmL4WjscK5cJdyxWUaJupK5bF3kgbmamCU0zPQoyLCsm8ltdf9LABCQy3MHlg7k5fy21
alcl0UMhGz/uFc70zTj6OlWI5U6NsyczUPdVEu/DMrxTh9jTI7m2eatLO5w3Z6d0eFbxKojcuRTj
fMz0SEPdndakSt8Nt3oowX6CrgBIYMqUtuTprayNC3tuRt+hh2iX0Mi4Ut3SpZS6WVO78LVx1Cvi
ENautuWW4d92zIktzpMEWNnQ15s88LOxt11HS4BGyt+kUtGFEaBdjHG8T5PkVLapvU4JoBQi8cbx
W4s/JASzWET0b5Ay91MuEpgVFLBOT7DmaHxMkm8dFScrkcSHWnYLDjH8WtUS1Ffk7jGp+pyUuTey
YOuoabWb+/DWztP6EjOcN6jaM0Y13BMOY6J6fBzG6SpPYwx01TycCwfGkqUt6XpBTCXNdIk+Kmtf
SKRmUjql0u5VkZBwNBnTPbpBfBuI/jhkyes4ocdUdmEhTRqXlBa/KR2P/Tn+YjjtbpoZToVZus6r
+ZF28cfRMDH5DjhlrXWm1F/i+VygP6xE4VZH2p806D4Z6ZEuc0incAgDiXtQyCuJQL201eaKIM9N
NnbnOFQL/OT5KbeM60JllTLT50Iv0Lsf81F5Sc0AKC3r2oqNxI5OpubaNqwvUtjpqZmaN2pLcxRi
DYPhMKzrmK8QR0zQFfK616CM6otORjedKbcQUY5N8W0U1JxWsUiekqnv90XV3NQAC1e4jIFl2p7T
qic0HsufzC+SWNQ+rOtjhmbhluxPBpXPGkzC3ECvGtKHbraNfaG5sMG6Y2oFt5g21bWt8dTJFhv6
pPS0ybvjtLV6K93kjepFJgUuBb3Ttp29BG3BGc6YrvVObJNhLjdL5HY16fZrXMl9t1jhk34S65zf
3wcIy5tWsMQ2uDTjwMIar2YVioNibzlT16+NhdG+Gqw9A9BNG1bHnH0cdgYbj3gmTkrWbqNAnHgd
oBw3FBxv9Cq54Of16szaPmZWJ+ZwkzQUw6kwXn3HMp5ceip4VMQkZyQyxYqZho9tU10lJdm3iuxA
bcPQau6Bfe4tDqCXSaixMkZHPtPHGBt0s/ihq8UZPbCusOEJFru0shin1TL8EuOkzsiZcT14GtSK
eM6fJQYOUNovA003atpe1aMGa62kwDtSfPJthRctTm08NdGLW6X6e4SNuyxSv+7q+1kuBm8qqbRt
NUzNrtFGPoAWF3i62MGnxRiuLxbxfDGLLxVftFZjIDcptVoJJjFoE8pq1C+kASrPBXodxy9KMcAV
znTdwxEEU7/ap+a8Beu8r0x7zSR33s7saAWVdia5v/tqDKBkupoG9Weug/QQttIHYEZvSVWV122E
MhC1jkeDgYM7hnAUYDFDFHTk6CYrWJt/Aa7owaNeUoLATEQ4cIh3TD9Xx3yrsB6oLGVQ5ErmrYBU
kiw5mWV0K8aBdGIPdtBYE3kOcDiJVyeI79MSuEwWavf6IE+xBbZ2dJNs5YJg2E2sD2pzsDDEyzBZ
a252E6j9uhsascsj16+yYSt5UNgOZn5ilRgl3wJhAgDrgrM1p3Lr4Pk9j027CTsyiWOcMFgnv8cS
hyV1pYfRjaW17+2YpavZuo7hDzZ0sGkzTQk9k4G5064oWTgUJY0I2nhsxo3TFSzU3wLnjmd/3q6k
k9MshBzMjj5Z15F7VNoKFH8VPrY1nwFPGo4Bnu6SUImxRCu+wysEYNrUrWOAih6qi6bdBzLatPHw
NPTgK2bbfa2mnD+ysvtKuaAo9z1CNPRiJzjn/fgSJXN3srIgAaVDMDaBAtNdNFG6VkbcGW1p7dJQ
DKtWa3E8TJxxEgr+yl00d09JlL1E/XQXm7Vz7gwennlyjNUEenb5LU+6a0uylivudRrPF4C+12Ec
XsJR5L2yDrbNrQjhJouHXqNobmpJ5Xoa8oZXJPneLvWXOZISU7Mgxq52cOIwewFAu26HhuEk8VVX
7ynYY8CjTPmTMKfkMmrgAoeD9j7F1UAIcNLPdqMSUSygVZKkc744pNM0nlJeLClBirU7XCAWcyP5
FCnFhd6Y8jKyh/C1ytx6XRtm7XW240tndPfx0GdeoVWHMZy3U/bs4LiOpvzUwPBkQqbmuBW0auOM
qeprFK/vxsHcGA04PFdbhwGZInucSFcqS07Q0oJNBinei0DxXY0V6sVcR4AXIB/cZBUkRMaebrQa
atumIIj7NnRIn6SqrLdpyMjOHMBSKRyorDblkFjkrWeU7Jd0FujjQAX0RYp/gf1rPr1nYQ/kx6hf
5jlPPI5z+7yepsukU6HU8ZTeCWQVn/xszBo0PViQ1NGzyp1hNFg9mws9DJ/bIjrHMv5mqLVx3arh
khCGA+SUkacWEe28ejHhXOZUrRGOBcNALDCDXtUoNsMCNn0yHKtbfHsdch++bYPN3doM8Va7aTD4
ZThMKJOw9xQnQrYc0K2ztH1Wp29GYA6bGF+o6ojrubTZP5b1F9Gm69oqpsfSamxPSnHnqMNRD7pT
U0SI6rJ1Encl4CeB8LKiKVyHaSN1X4rONv9mGLnMGn88mRg655/leCRgedifgLok7MLYdiLmDgaU
pTKaX3WtP2fpQxuEL9Kaj/81T6uLXPRJQ1o4tT8bB/6vumjSf/2f7L35KLL4uSD18cV+O7u6GKs/
DNKMgz/s09/PrvYvGrMV4LbmUlZPNcV3v4ZBZQW8Z86oVJhDVuC8+7sexWDQxtGNlYPCesDQ/ygZ
CZH3xwsEwgowBQvaG55w4AqfYerO4HCaMyMBX8SiRa2xc4ZeXe6wn7QY69WAy85RrlKF0NCW3rFq
9yO/LQxSimGl0J5AgIORXRK8RoR5w1U9Vh2IHwY6GMfGoH0Xsu30Czufs2ZtMBb7OsqAKUA1V9lz
XqfgaZs0iRN/cJOFKNaRQPHCPuePWIGd9keRIcdvSicabrOZaEuNIOhJQoKRjxuLNXvm02qAQ00C
ElrZehPPbOhUwAOCMIseHcbv04bRf4VkTa2j3/e69VgrJo9DusvzYg1WEltsTDDwXjUi55utTRR9
RlrroKcBq5Own+RwSvNJsb0BdPC56Kzo2ZSzlXGiIuC8wqyaMSBrZjKdwRyK7slElHtSdepC1tGM
HnByG0CqpOor2gGLOn3GCA8ST40bK17LWMwBAAXDvBrbbialHikiOgXSOYV5iqFQyZTAPvTFmNw0
WVGNrKOZ3nqpUTNcpZimvbC6prwzypLGvUn0Oo2kZaazk2tFEsxeRObucSQsTiB/+pCp7A/JymTq
RREi3pDipE1L3TlzP/cclJkrd5E952+sd+rtqDTNYxCZ8XPvFvk9R6juHOg5G1xLrdzYt5QqPGSp
Ow90i7a7kNLSdgcjCGdhGKe5tccsUl5MTh8qeyVPrGaNrK+cAdcNTPKqLqKtITCm+pzZU92tmkqb
APiqgThWRQ45iwtQFvBG4ypm7NgD32KY3TJNpGJRuU/0Ti6YX/7McRCNpt66Y9QKjHPsIKKLRh/C
6u+yvZ+o1NwrpspUwaK+GtMnv/xR8plaAL99IYUveFKgQrT1WgnCq6FusLEMx64H+lxgT+SEVUM5
K+hN+sPy8yc2k08r+8c3wMBRh3OJDwzs/o/fQGo0oxhhNFL5O6crA4O5R8FrgmVoYOOcgfeizGP1
z1/TVMlT8XKAocSnNw0zpeExYgqfQZEOqE7qW25Dk+mt5F9dPt0PKcjfn7/oJxfLxxs16TbTcOSS
UPkoMP1DsEqJGrA/Rsg4fU5pvghI1fH0pxKTFWTzn3gpCgVcvMlUDJmf1PkBqr3iZAWkSc61ntMR
CpyaiJPpCIv55y/1KVj167vimUw43TV+tX780Sc3h3WsaBwI/TI1TmOXhJvYyIx17wQ9Z+Tkt076
vyQifArW/PZyLv3pS98dHVo/Xi2qrsDwoAnCp9gTDIcxZRsoO9TN6E1yUzH0XuWaEWxLi43Zf+KN
olgB1mL48v9V081mnxVGP/CZxhoD6spIMaBF6kXRNhnFQoq7+/nr/ek7XR5mKGgYHhfS2R8/WA2c
5hSCJPBdxP+dbQ35HXSt8dBMwbmvLF4zyMGhWOVw8fMX/hQA/PiIeYvaIjbrKsj8H184ycM401Je
eACcstVDgprRJGqC77lJVJreCAVvN1lxN923mjD/5tr9swsKAMPSRwN8EuLSjy8PaiA30ozPWa8m
dxcEwmC8g63XaF0Tt13Y/SfWHwZYuJ0EliIc8z++XjUNPLr72oI8gtSTuTwlIPEYB1wygc/Zwt6E
8P7+Zi34s0WP2R6LgNAoZVE/fcYG3T6ZgIrgl8i2BzfEXBglUQ+3aQp2KD4SybT9u/6oPyGaEQnQ
DKoO7IVk7LB7/OGSGhMkoKFg2Qs5I8RWLHepQm2AaZHu7DQaAgsrx2VXNfqFQShtXeF1P+giu7YY
GvkVZtlnpPD6WmXYtpYKQkINhHUv4xTbRW1Hdz+/Ev/sUmAcAgSFoQTD0WXP94cVE5z/MLcRJQBq
0IpDORr9etZQI4hmtX7XgaD9+et9UPH+cMr4uPQdXCZLYo9mts8VDe6I0ShXYkHbUl1vc21S6IVN
tE1OfGknMcJvuFPnr0PB+bOLk96XMmqRXLXobxabP7k+SDBCIuMmwPLmfLookzalCqmcaWwPtFMC
jhVtOl7HcZJ7De3rdRdPf3NF/slnDeBMswQtjHAQtU/LTZlmyjjHKg3vy9aqMxAkbKgFvkxHID1t
1P+6yvxbGOF1Pry/NlxelvVfMwh47n+f8AuOTUzPF8LgclcuDaS/DQPNX+DFYMMkk6rxi2UN/G0Y
SIaVZxCeALYvrFes/99PVEtfieB2YQnjqUGN0j/LsH4+UfFAN3BsYtfiicc38TnDmlXOqED0pvl7
HkdEuvx6Qs6gn8DB1gdgGeCsKd2dGOQzw57kEpyLcQw1Ke/GsoIhIJ0iurBIb24IfKjHVGVQXxuw
kUMnpFE6FMLLtPmoFfm1HdfhvsyIFxE62ucCVTzpLxAUsXES+xGFsXMc5dHseqI4ekjZhCUxIpa5
UVzXdr8t7WDcYbRChE2saaMG7sWc9sW2nRn+J65xpXfmQWNMUI9F6vVJSw3QhMutVvXLTJYkL+3n
Mg/vJpERsuw3kWnhKo84TyjpNy1TDqOUl3mV0l0EVLvT9UsLXWyYKrTG/LJumS1EkU0MNd0XRrBO
EOXKKHuiLxZKcfwt0gFCj/Y97sy10cu9rtNqNyBPdVBByqQ6GlFyHbhY4HV7nSs0hofKumik1+O6
Wzjgjd7fhqV2mPOJ99CDXg+SqxZjWBxh8IJLbgQAgQf7JWP6w/GFrFXhmwVY22o66mApPTJh6zp0
75UMY6fd2DQS1O8a8Eyv09F6mL028sIcJmhWStutEvq+8EA5sK8ZVyTwtBmUxd9cAdFPoaz7NbVT
9eikD4451CulL55iWhJqEV+0eGaPmYyDQx0QutQ7ZTzZRhZsLKmtUaG3Y6HeIZM+t5V4nPESZmV6
Isl5EtlkrtnT3OrI1bhTqWNz6GNlfrHSs6Q9uXEVeIMtg01gl/LGGFWk1xFYTxa6MCiK6osVNq9K
JuIt50ggwUMacFC2FrZNH9yBdHg3yyVcGjZMcZW0Qg5NKqP0+xyOuFlVAIgZgOzjQNabmAz2duia
Yl900XXJp/YQjHQnKqUuV5Zp134WlNeTVqP7F0Ff6CvZzekVUwXMfwEul9D+anaNBhHZ9WUfHpRk
otfdwIhF55p7+X/JO48kya10S2+lrccNGtSFGLzBczjgWoQWE1hIaK2xn15Jb6w/JMkqVvYr9uOY
A5JGJjPC08Nx7y/O+Y6EuTan3IgyknN6Y88LWZWjup2spF4VcqO5o1SmfMJUeuzsHFmZsc7lV6tP
KT/LmQjgFlxbAY66uxRzD7a9Sw1HQqWGpcH/0pvxrbGbN9VAJFPYHStVE78rm99VqPrBXRcNWFrr
2c3UujgYKd5bKfvAfse7wSLypQTUyh4CP3kFujjGDFYvL+/px7H4d7gCqKD+7Ar4z/Tr3/pIf/zW
30ZqxFBohLL9F3IQdQmUQO0O5wtXE/3iP28A6xeFtRawRPMHw1Tjpv5tpkZC7A91l22j34BUw5H+
F8T2nPbUV38oh/TfgihoI5ncURYtVcof6i+lLKxABwzmmOFG0VzKJxQM9mrA0q7Hp0SH1mfFj03S
HAgvAagFuoBApF7X9onaeqOWeqSdlCtFDR1WqE4Tt4fG4oRh9eEr7bYme5MeANanNnCiwxgBpJgk
52XikTWgMWvDqSMqEqNAQiEpBJz6aL6mRt8pCUoEuY4x/9Vdu7fhkoZEdGrCozRDNVW9ChY9kAXO
czLtR+XT0O/73hNo7CNHR4/excqma5cIpw77TlBv+yyYr3UA7L0Lz3F7F01GL1aJWZcORzoIrjg4
RB0oxKjwkKavYXYZsErHkZQgCKmZT9PJxoiG6GkABImWNz4wiN036adZmTf6zHkyfmWKQjyNIlLX
t0zdBaK6cBNCpmM654kOf+Ekqe3Z6qZNz6HLyXSyBjzlhtG8zKm4BQABMNWEmn6o9MIzjZRVIqYF
ufP6xCfs1dA/VatzWS+sulFyZYDLALCQle/rXtpF5pm9L0t6Q6zImMUmYD2kwj8Zbb2WiL7WBkzq
XYi8LV0HfhaA4JdcEEFuxx9RJxukmPPbYknqKKVhLZbsjpEQD0oIR4annrBnt1QCqw4asHZ5uool
/wM97CoK2P0h9FsFQMUC2X6W2JjxVssEjVYXroYBrKLppSVe/cTMvhQCRzR5yT5YzQIliAF9ppW+
DBtRLWpgkzpAGaCQRXlx6gkXMYeoQtMHT2MS46oN0xe1lM8KwByXhwX0WswJloCRt2fjqWm0jTYf
x6D6zFP9oTbld7l4i6XnXn9j3YHSZ0Lwys/QXzTl7ViwHvJfmhHbwnBFeeHoBT4IQkWmXQ8fqSNr
jNfnT7oTorgjVRPdMJPUbEOo2WpmOJHOsDAUv9/Kc2msKBdemOFq+AGyEGmRfhiLApktrhAKv7Wp
NedqCmVnIDakGkdzQWGoLheUfTSIbbwxyahBqINgSlfs6DaGQKeRb6JKz4kerbr4PmOaWxJYErSk
R5Q2ZA3xmkX65KWDUn8EOiknUo2hC7pcUTgRISiJFN2b8aeVg/CtG0dp4iMxJD24eg1sPSs7hg0Y
XXDYqgvXvq6HV3NuNwkmcoorHzJsBtBYT8OL77/35nhv1t8Q+sWK+xZhGOgucOIk7yYrU8q3JiOE
Zopvp4qs+UEPTLZHNi7IxQpMwkwJawSZTjkjRi4K7RkbEC+JTzWXHHOmoCG8jSOGldh7WAfY28m0
V2aNR2jkkqpfQc8+kw2KVGpExy0A1sHSQoiVztMqiibWcfkdwXrXctTf6bzcqmJLgJQIfSRj8ZnY
J9Ab22kI4K8VrtWOz8aY4ghkm26k0q+N3t/jDqQf//dt0H/mX+/Tn9yC/ObfbkH6II1mhweRyCX6
XSZh/+iD2ChB9IexwIpIkf/lFlxuTX5tESEjpGSW8c9b0ERMzWYJUSTIfehpf+EWpHn6+RYUMMQX
mSWGdcapP1vOZn4VIXyPydcEQbNkVRhBdxtNCBaFXcGQIdatntYThXKBFCdvATXDHjECe5vWgAzV
ci0ncCelVRUi/wjKNY9ZY7lGazuWefQ7eaVL7hQdfO3eNGl3fO0tFumNFeUvlWYgXePfdiUUxsDy
H2RVAUmbTTESruDaVupNmaZubdVulxPvEmiYqZaNiplC+Y9tn0WNDG1wlm8awdDAptBf6z0hgwY7
GvjepJNwjYvMbdrITSi29Ykj37iWDDkNJkUYygaDDu4rC79MZR3W+nEoNjYKIil5qZRDFn/43Wvo
77X6ZPaObN91wynVSrccH+votgl3qg6kfC0GZD9BjMyaiz28NOOpsb+h32JXg3qiXMAOwbrmvTUp
NfU3uUQkcElkivKmZjT3aBCuqCfrWNW3LNJwh32M04dGjEuovMwt46ulKCkfUMEpQYmv533MXltu
OB+/F3eeq3XzOpohh8Np6bRNkOcM+nfZtGeoGTbEItnSKg03dcj/ip4dGY9bqQVy1I3Bt+uKWzDG
bjBtZw6LXvlGw3lFnPraauiUwv46EKmnsfmPYtewn1sldWLF3yXZeGuXklOzyy/KQb3qdf+i1xd7
+Lay0bGl6NhJ+ExysU1alLMS2wf6qZA0Xn6A4qkIy/tkeG/HFj1oeZr64BzY+VEG+uLoKupWgiQ2
gmAniOq5Bk0eN7EAY+rWZLdM0XMZcCfV2X3TTQR/vteT5XQl5q5qPiBr/cbee2OFtivm5rQcgihA
iRkDAvQUBlxIenBfmpjhWq8AvsnAF5P2TMKOJdeuOUv7mbe8RZ+LEOSj5uYrgmA9CTNaXEUbXr6T
J8tdUazp5ugojZW5qFXRMHm6kqxT9cRm0SnlzlXT5nbJ+fPbG7P/EbGTddjDqeRSEzeVPvZ7pUj2
7QzZKQ49UfXoNblo+GSxuUTTIDlSbHuSCB7sbgLh1EqrGl8BIngJDBZooskouZmxFrbkEHUoGwsZ
rx7+8cEciS7F1mwjBix1by7tjVZT7Mzmqa+/wSByay7M0UTbm6ihMrs9kY25youvtr9Se24GZga5
Cmq6Ht8pDqmKWi47sU/r1BOxsm1ImrKktlmNBipqM/MKxgeSmW7iRrtlm7zVwTBaKu7q6iENz1P/
kFlP03yxoq/YupQLgUAYB605VEa/0eRrRr1AU1kWu1p7bFCkSqk3jp/wRFqA2/I4ubMKc3v2pNK+
wO+PR32tAb+XGusxkyUsq8iqx+mcGyhEouQhisgFkw4ibj/imadV3oNPRUj3ia0KN6z6JCvthjbw
oRDpeiAQrgd9UqvnpFZQnZCJaWvvYf6tNWR2DvPFb7W94mtbBTR9k77NoGvdHD1owpR33RY2DP8B
dZU5Kg9Kpd7XMh/gJSCqqngbilbfyX1xl3LgGTUqaTHfmnP30HXjLojkg+HrruByTszoreMDM9J+
++ljxsEnKSjVk3YrV+a6So91eh5xqfZYJvNpZ4kW99bdyKlFhXnWJDSqUFnViEoIY0ZsmQ9Nl+5S
KDJpMyMfrAaUZFS0BF25FgKaLkh3Q5SfK1/ZhS1i9y4JM/g3nBtatiS7OlXWrQkOcOLsPJndxlAe
OiZBubnod04dq+kx1865TCZXd9L1C1LJntajVnYs6bEfglrHxjpw6JineeHSmBKowtu5HR2GgFvG
wGyKLWBrrQO16tIPFznmIEKJXcK/FVntlX3zoM4xzLXBKWcMcdrBLN6k6lbN4Dc0tfSmxLWnx+a+
iPWDbhcrID67Anackh1r+VFrOQhzPihGQyZWUrpzLV6CLNyUWu7mEF5GttKm+sQC32VG7DbEIk2P
jd+te1Tq05hi6hWOjGCx788yqaUKAvPA7sdTGeVbYva+k8pIvQFZJenzm3CioNOLZ4mQmZoSldsy
Zl6z/Gs+3/j4Eg15vAxG66XtuMnVO1V/gzRzjKTT1FiVE5evg2G+lXHAAVBEL2Nhn5Bip9g/aTn1
iJeVTCtGX6Q6het26tbaNCD3LlmHHgJSz3yD7pPHTmf3MpOAlpH3Ws7CKdQrqrNmeFYUFNms/7V6
Yp7zOnHVivElirI3VjNLssF9imlxqWs5FJweQBlFBO7SmDdhXsXqQH5av9GV5rVDspVnNCBpup7M
9zqsVgnfo8VprFvlhrE7iX05RStqtMqCGa3OZzHhMuqNne6HZEZM8WskmS9ZBxjuBz+719UtsjTX
iHnEiYc9lua8iYveqYoPTO8PYddylo2eOQBoUnYJ+avpXLLNY5m2jXvdI1zgnLXROkFOuZKQzto1
kT1quB9odmfxYeg3DKAvfm5PcEzG81B9BTzPDRrjGOjerJ4iDLESMQ0rrdCYv9Gat7U4xQ1pDH09
8gVlLFJ2Zkn7qSS5Vu8diT2GSTrX98zkw4kZC7RJvFZJZ54iHoonGyNI/jX35wS5d0MbGwO9CPhU
BdmukwnH8N8LxnlS9ZqG0d4U52AMNyq8o5jh5ly6WvrQZBLf/T4rQ0dk0VMLXk6Vmq0EeCOZHiei
nENm7ne48vFotq7dhms70/fB2BP2zLyhgmtnKUjui0LHb2LrZ4XhXi5FO7ma10ykVxJticWBhWgS
+NqlQ4vcQBJJpf7K1NHGFj9z4oekj9msUEm7g8KCzohoMBxnllVt20G/UZNgwwiVn4dy5lPQKT5u
UsXFvOnFFegTA8R0URLBeYMnZDeRZrJqRnmnpoGnhoFT4AOIrH1mEjgBK1JY/jYm6q+z9W2BvHpq
aN5qpgDZcdD2CIr2dWe88EE6jnZPGpy00VKVEAX70refTaZxBBDkuEpJe4sqTni5BoaoIn4vh1ct
mp6LJnnoLB/qFWpkBvNYalpxrVL9MRpN2sP6ODbnJH2NoLoYao/YPr9KonxuifjwGkk/Yv11ZwJH
ugaulXzu8w85R6MqPdQDxpt5V4eci/h+0mCbj29+sMEEkgT5r1KFv0WvtYjq/qTXSslybv7P/27+
x5/L+Ygb+kfXtaCUMI0hRsFZZiAt+0fXRfIZ6x6kB4bxI/vsX0aP4D9UBo8GNKgf9rU/NF0GTBA6
Jb4J0Ji/xvmwfxIh/Dp6NH5gXJfpo/rTqrqyjSyeeX2O1LDysZ4CUe7V6YEgj+R1XmINsbVjsBdD
7UwoXl28Ea+mDx7TLgrLyWgsNpXJPgnJBlp1Mp8xWzrRBLg00LelGnzpOWP0FO/7GpDOK+m1a9O6
NaslJe1s9uEx1sgMVMRtwjdOm/qDGX+4ilDpWVS9sunKGPhzvfHC4JzgezHkrep/G023qnpoHmgB
R4MQ+OlURYUbWA3qPUHIzKVXr1iY1sYsO3LaHiMdZkOwS5vQJWzMwwnsmsRts8Zx0v48V+qqsA6+
Li2Yi8Jc4QNjNwObCPT8dKOiAu4IGR9jlD5A5lCltKyMG3Ua7mQqp4B5XDBFTm13G3nk1sNKm6aB
W5abQVpLxJTls+kWrbpBBbIyQTaZQE9sX/ZiMHDJTR35n7ryZIrODWDNlgi0kwLFWyM4U28TLrWk
Szd1Oa4RLB9KyT9mCOZTPPiRxGwp2yV9FbMZMWOI35NCwAHIIDuTbwf/iimNMuC759bohkzzsrJw
q7FdGyLf9pxfHjaCzwnuUKsMB2MZGokJEoqpDSecrtOmrsUZD8MxGMVzHcXPo13rB2WgLYq0yVWW
cAJkdEwJBS+zRCPoxb29jkYD6gnqxI+kSjdRR+KQRe5uVuDMUseoeLOZWbbdnmDVhXc0JXdsCfej
iX05sq5KsJHiC8ATajrtlC3CeT3aQFP3cG1g0KiQCIwHubvHjcLxbJ9zwWVSHEs5dWr/aSw084sc
kf6ezgovDaruOrlP7FuR2ljqyweZY9xAPy+V6wmjRoo+Ncsa3JK0KUOlswvlyo7Kuyr8tPPz4N/m
tc9y6YYmBHwI8FlB8lfS0xUCrNE38BcxBhDXs+6sSzSvMWGp0esyxizGO3lyDMlB1urgzDQZIZLy
o7L8LC/k2lH0peKgFXx8EMLC5FrTY1KyzKtS26cRXWBLEwbcXakIvDLaG2lIbyfYWmQ6OVMf7TL7
sRyCm3qkecSel94NROgq1NOKNh2aLDj4gzgbIna7Gn3nDzs2y0fK7SLf97qxRRPo9pBZAJmtUynd
aFh6iME5KKXb+NgkJbdUbjrr0TR5jGZpHWWM6ot1PL+ZE228igVgvG+xkMVJshHWTQbyB/HsqlZi
4FUTYLP+GjXge5uBm7To17F5T/d6YuaHB9DFfp3NCxwMqoWn9p6kpF6oSmxEq/Ebo/duXuJoQSPU
bXoxmCk6gQ72xV+0M9ESWszm2SD+Kr9OHQiPonwZX/XwMQ1LeK3JSF4XpREvOG2csJ+2DTjDyZj4
zJBhKw+FzPuqnZneYr1NXGiyT5be0cKiQhoLXVmVItJdtZtgrjXZWl7m4DmFLFu8TYRCPpGtL5Hy
3OkkQ/vjpWV23zLDj5nlFzFEED+EM402tx45Npj6TyBnE7YAVfmIIGAm3YywtpA9QWiee8ne5aSS
sEOY2SW07BQsdgu+AdcmVj9jnS4yYPuQUBEZbCPwpXjWsp5QzceYyA92FqAtXuxliUHsygmyqGOl
4waF7jlgrXryExlPXF3f+Ubicuh6UhNtk/RexkaPfoodb9Q4Wcu2HZSMms3r0c/OWmg/WFOSuJYg
QrcKo2HZeIt1OcvfoYFqZwDrwTkrr4JSfkdB/RKk1ZeqPSRgmqj9uVzW9rhBFr1w/okZcSrmAnGV
7jQjeMkiFgZjwUyJb5fHrK4nSNgpXXpsv7QqLlK7OqLqKFyExJwS1WkQYeQNgx846jRNaACCGfPt
fCXwVkamjTE2DSWeF5lsYLeWe8ooWXqNav9RpaJEYzVAzG7stYbLA2adSPkAY/YJp/AaFMCk0uCh
a3uL2aLPzocGrGlr0w0wMy99x96Y1MsQJcdeucwIHYBgD7Ipdlp6mPt7I2DpBk4JSUM8nQaz3IR4
UC10DHJCoE9grXu5u5sYtDiowUviAQt0EWfEcOQDnhFd8f6Wh+Wf8YQcSJv2wGWdiEQ3TCKJ5PVl
VB6M2chJ7iwG539lVWiIVoX0M7e6w6olLZgEZb+qI/8WtdyyzP33tdzqKw/a5ruo/z2KWF++wj9X
yKRYoCBkVWFRr7HD/W14rvxiaUyDKe4soG3I/f5Zx2HlIFlkgWzir0bryZf7vY4DO7KwQ0BzYqaA
5vaXVsh8nZ8XyAumTWEBqCN3FD8tkK3ET0SF0M4ppq00eKbsRv7uD2/OfyEf/1mzt1SKKCjxkoBq
MIS8/Fn+uKSG1RpOPX4PR7PteCXk0C2qZhumS049qs5WNW/DZHgd5PbZHMDioik///lL+P/9KXmj
//gKbJgJqmj5U7ahm+fbNGJ+tPnzb4H46v99K9loqIsqUYED8fNb2ccwU9HGQxFTdevQ4ZfcdYHi
Smr9JMf956jcjHJzqwE5kkDwhwhBCLDZYQuj0sMkzhMorwttucIlJozlcPWbduCUJ3x3isRrMmaO
1TCyZDXMvQunpMMn3S7RWYmd2lviltq1KDnSpIr9AYyzpvsiQpG0JYXk20S0gI58CSNy9SSN1ieY
F3cM2AcLjeS9/GYU6s0UzPsxDJoLiAyHHyQCgAUfydXUwsBbRzW0+6AiRT5m404NjNbRx3TbBLPX
d72Ll1N3WlbK2yAneVHp/SfZB7gViePU65ZrEjEgk77SpKSnQ6XGj0FyHnXnKZSoq0NZO42IRp1+
Rjg+TVeDAexKpPW5idPHwcw/jaUEDjOO7CnpWFPn0AXaID9VWI4TdTJXsSbOWjvc17oPJX92xDDt
fCnx0jE9qIxRAyXYt7X1nKjxVxaLyMGb8xa3rQtCx8tae9xpFgysUSIHK9TMSzRl0X4cEKCxZXT1
pn9rZLb505QTaGl0d0TCfkTaOdPti9o027YvwdKX26ERbgxUzx3U6SAa3wMqAHbeZyOcFMDSgspL
ASHDsW4YCKN8XiW6QvUBlEyw5SB2cjqqCqmavmreZxEjMbR+DBK+fZm3J8u40jPQpRu255krfEZ5
Ne5uYRM6Lxtlu09i1StleNRibNs1Tm1KimzeF3KlrXUh47YOcXUPTbCo36wlKCFUt71cuSM1oter
GterBZmV9fUbMNq+wK4I38/XxK252MY1rRI7qwyOph+8ZUNtEH1E0mxRolUKdXNgVxMZzLGjN65d
rpduM8TSXinH89jIcPL7hKl33EPS6eo9CUH84KyF4F8RrUUARZweM81gruPvpwwlYqEt1qMwhB9g
R57eFHRlIPeASH4bfmnd8IltZLIBmEeY80hE5mAvJtVmPtVkEfHeiPd41mevma1HTR6wC5sJgi5W
XnlwDCjVfAUwtmJ+ASha8ufzpjtA8HMhobzJBocF+mHau1BfZYnpIfx1k0m+t6qBbZvWsE6JYoze
UACr40T0NcswFVAtO6AdmnbTjbMqeOxnnXKhgOBRKYVY96b87Y+Df/T76XWW5QI3qqYeEb31VPYZ
QkKkAV6FZ2yvUgaj81bgyiqlOGPuepuCFMkhBmmvSmOfzLc+erSN0dzrkYrIrIfWZpGaa0lXQaqG
lnIQYBtVTbovtTB6d7TnXQA1RcOtVEg9cQwlmRqltM+C7sgu1+va8ZT3Geup7j1RaIfZWe27iP2A
Eg1o0gDJgLLQMeVGjZvUMCwn9AK8r8Xz3Nk4yq1ty3w8baRvE/secRLvLc30VElbQ5FSZ1a11o3g
dMAHjzdWgm/cave1omVrHMbPSRB7c6jHbGQ0UPY0mVStDaXQm5zYHvFS/mogThwFD+N9tC6VkcQH
ZhXfRIXclln5LhnBPhqbfDP6gv2Hcp+XJcsLzbgUC3sFNny/iX3jva7og0OdTcdIqcXfWKSx0JQm
8IRjITmlAT9SF5Tkodoto4n5K2Ax4iJ+ZZAR0jOVVQp/vt1wUh6wU3/mFdsCWyHmMQ4LVwNykjeL
c3Bu37KpFJBQ5HpjZLBFrdk8NAPxMdYY4hnRdlY8qowS0EXIUrMqDAg9i3hQfRA1q+d62PHoHpRe
exFpf1cELPz8iBmAL9NixPl2qKuTGVKryxN3A8c1IYRP2AlcRhi3mppNGyL58G+ZCZvlWtBU2F8d
z2oh2a8m52MnEBKHuuTBWUz3UiFcpoxkxNp7jCgz9r5cWpUhdC5RVit2Z6dON8CkRu19DMBKD9pT
l8gcz8mHL506VlNdkLNt7Dy5hwHR9yiRu7rxV7UUmLuhYdsczgRo98QUNLnZHXJ/0LYSC+Y4CXGR
xw0N4eDaFbxDmg76iB07whTN+3iMlHSDqXOfyJ103xqNpKz0tL6HUT3vIH6tCVD4mG11Ytej/33y
NVAp/qGmWb8RuPqrNfn8ln39x/+8r9/y/86Aki/yD1mIbKE6t1FIMgeUZXSO/5CFLNEbhLUvBHl0
kn+obBFHEin5e/oG6sF/VrbmL0vqu4GZZBlUwhz4K7IQYPM/F2RisUksxTXVJ3Su5df/II7s0X4k
SFQC0AfjSzCY6rU2TkJhSIfiYAJW3cRXvTpYIcE4AUIK+5h0DHUEzttmAOYUuiK91FF1R7LFFZ3h
TuuNlcEQBOcXS3t6ZiV+Hsa3cszvw0wci6z7HAlnB1jHHCN/NWtt3SyaOaglVp54ABtdarqrHKFZ
ozgZ2mJno9EH7LbqUNGb7D/t6kqppDPsKXhmpbsMHSVj/4glchgdx8K6lWvGdOqhHDpKH539O9oR
VoR92V469ICT9eIvGgOfI4vX0UfWrjeU9yiN3Kkt4D/FJGkWafE4ydzw5LHG2yb20f2JinxVuWc6
1pxIkkJ4WTOimOXGX/edWt/lXfTqW+nFN3vPCntlJZnB55Q3V6O3T51CBHfZ5h7Ql6fOZAArkuUm
MTzoPAyoGty0vRVyoqjotCJ5rQVnFXoNrjXP1pJNix5mTLD0xq9UGl4rxcceVkZcqP1N1Nv8h/bD
yGceaAGtJZiS4Z56+7UI4+eypRoK+2DTCgkUT7vVs2QfWfAlahBeRGNZmyFKcQTPqxb8kM30rKDG
Klka1biiJXBQIvskYAh1BCQzMbt9+DT7JOgOvLYs+VTjB61dUoMa26uS7gB1yBUtJ7Sq+3etaXNz
G26bAiB9VIkq0tmaNiKAmyq8QT7WxVXVsk2rl1s7eNJDaodC206aem0G86BWzxr2pCZ1ioQIkSF/
tXxIGBkbrHkIdrigvlM72TadtA7lEilIBoy/c0rSPWDRICVkE6gI5Bm3UJkBz+AAyVhm5UH8Xifg
zOoieUgG1Hf2cAbTv42H4hE3yzZHKJGMqb+eMuWjr7rHOpQuZKVGhLh3zWM2uM1wYoazLtm25Vl3
9SGM5Mn91NbOSF2Z2uCKLN3xq8qbfLKuc8WV/aUumi8ahLM52/lNRQ1qHCsbnHGVX1DuO4k9MjWT
1lpn0loMSI1MttSkzNY3fkjrWdpc9ic9bGkpCJkJxUrmKZTMaQ/Af9UC8GBtGZOmq3isNI/mLJ+Z
eV8LRbtGApZznbl9OZ+Mktl1x/+4vCFpmd62KR5bbMuDRCiykZ3SIb5ogdij5L2xuBO7rKudqmOp
ZodAfi15TVh7yoxNycpjOrWeyWrAXp6k4taK0ZbM1UaXc0+bmmtoXiX5IIHZxVRzRjqxIm5upSXx
xh7EiVHLXpCau3Q84K3doYeExoaUxbTHahWWAO9vdZR1g9Fq81ACzsva7EGzg2fs725F6spsu0Zk
rbK+PUX+Rzl367jGXMeMZ5WXFWvHJq1XOgV5J5jOt2dMefy3Q8DjXRbDRqmsvd5bpzy6M00+KUsH
TAboFLtU9ysal8JoHRsZr1mLta1+26PxrqIasbhU4QvXC3KAjaNuJWug4Q+ooDYRmhOLCz4ZPy2U
KH69j9ClpPBmA+kQ0mbNMI+XJkWowzlh0O+jzfNRt8xNuM4HlhPVysz5wKGBoVyeUcQ0KGOY7Q7j
5yzx6MC5qx4LjsfJgvJymMtribZGbQ4hY2+sbmQNX8zoyyguqfVkRA+hdlKqh4YMOA2RioFmJ1q0
O3GOLkE9l0HhDWh75Gpk0cvuNx3UbUIrHaAC0lEDsQJCdDq+Z6iEhjm+l9QOGRoQsq8EeTQck5MG
sXBeJEZAetcKmqPa/BYokHSUSNrsb1qUSd2cHeGFUy8SNB0v2cbqug2hKINJYm7n/EABIuzbW4vo
SdP5yAz1yMkrz56PMspHISViiU9oioMJPjIKKh0lVYKiqkFZJaOw0lBasZbm3MqYQucd14KOe2bb
iRsDGmlXdLcVei1z0W0FZ4GKK5hqj90xxSv6LgudV4XeK0P3lRNKN6ADQ3PDrnwBdvvJwrb4WOKU
euxKfRYeGhWURv0Dw2wC2KHm1GZO7AydRnRva7lTSU9ZeJcQsVRZoJMauEmpDyEVuAf6NRUdW4ue
LddYSSBvQ+UWoHYjQtWJlKcKDZzd0Cv3iywu0x5qoEEIscPQ2miLeM6aVfZFU3kc0dX56OswBsFl
es9R3Rmo72C5QThCjycvujz0eZnYqjLpHaWSHE30e9bwDVnoR1X0txhs2n8qCL57S7+yPxlqLr/7
t9LP/IWJJRhUQzFsXVvYML+XfuYvjCsZ+WkMPO1F/vsvQ02Y3EvaBEUZsT0MG38faoJJJWIIpTCg
CQbzVKp/QRGsGMvY8l98MTiEVV3DoYFlVqP8+9fSj6RhjRkOvthw7m+HggBFVUU5y5PzzXZwb1SR
W6YJu5PqqtvT+1zlt4MuPDsunWrWdlVj3Slh405ycDMJeZWNW007goo5sq2Hja5txh4YXX+BGH6Q
CYQE3TWFboQTYac2/lGUPDlaxaPFao+xXoPBITbVH3/lHVMw8i7eDAPopFm+d4sz0rDRKPU35C1j
HdTQCxOkdl+M7d2olRybs3xpVOwAQyK3jir6qyqQS2IyQmxXnvpIZC/zqLLSGLLocxi0+iCxnGfL
bk6OXI4WPR3MLyQGsluqNYox2bzGQXRnJJpBU6dhHCWCUcNfw+4k/wpzTjv6xDSubwqosno4v3Rx
h2eG2kVQjPayXK1VPN7DKFg9N3eVgtiupTCYjbvU9PftNLLB7fyV3NTXmXzItJxOOnAVp6eRryyx
7xAeV2p5E+rNNSdWzhgqr863UdttK/shNj1VfSwUlEOZkw7dA7YqQqkf0gQfRZVRobNhT8TG0IYH
Jd3WpOClluzA5l0jk+LY7R1/RFkjsqfQn58q/V1WeheJ+xkgPkTFpH0fJzRJBePW/KG2q/oYmsFZ
wcshd2sjw+C5lhh0VsEpax7LZnkP6tVkRAc5L73Uj651cTGmt0KUV8jQB36gmHxK62PBmbAwl22W
jMEWmBfSchvXvr2GMQSJrHNy23ShfOBMB63LO/A3CjD7wZb5k8VLUf83GtSFT/PbKaX9AkVhYZKp
QsGkt+Qj/dagqr8QD8/hRAgjiAdV5ld+92/ThbISsYjWYYwv9OUA+/2U4mxbYAd0lJppcrj9JZgz
iISfTymCjtkKmYisLKjTP8c3dbGpj/iFDScI7Y1CfazV8niVS518uyo6tnFxHaToLGZGwkngcokf
yDM18dzE5jUlI35dJ9aB0dKGWafbpVnyVIfFU8HaFToI6t4aQ80MMpotOpOyQqs3GnM3DtJNP6qs
UwXb2yJRkfvD0BPsFwdfOXUxvQ1Wg3pR/42foo+eqqCm3OppqdIJKaCh4ZSrjrGhFJeuV27NkFgM
3KcoxTKTImSeuc6nsfwaoTCCzt9M8DKRHn/0Alt6VZIvgQDjDdcEisMm+2qFzHbUx6EhQfUDuofk
IVOOSS6dB/x2aYe0mryZQsQewamraBy9oigVJr7UURkNgBGMHBeEG8ekbtgxIt/8/5J3XsuRG1sW
/aGLDriEea0qlC96/4IgmyS8R8J92PzA/NgstFoSRUndoTuPelKE2GQZAJknz9l7bYfSRE+X41DJ
pTmU0crW5GVFZFre5u+NVe4V2XJWwxSl5/Yt1eV5SzNpY42MZK16awVxt7QttPMBY73Z3AQGiHiV
9ZC5IBqjyp72tp/xqE8gw+JWRznYUUynIrjGn4uNKgnvLdgkz13qtrtJRcVQCeOkE2RblemlyNDx
uiWXpmVuBvHMHI84r4IN0MCvNkrjwXCv46J4qW2xViPd+NrFqGaTqr2tNXHWhaaX0QVIpvqsyGqm
/+VTF/XICOrGQes0Aqs11W3pFNssb7jAVv6chZSKmDyuuHbLMp7O01g9RQUT5LJAXt/S2KBQdk4J
2CVck52+hS3gLuNJTMiq8n5bTf1VSCYyWhZxzc3EAdoCgMMpLrhSNGjfwEFfVKU95XF0CY7szA/j
JdO9I3OTLQJ3eviZDIkZHfJdk4b5rm5YK1tRG17fWCdbzs7UZKf38bKsnTszV1EH5GO+9fUEp4hC
Dk5opEuZu49JrJxwa9CWRvVS0kXMZr1WgCKrpOwkLA6z4aDKYdOBwyGqZLgyksTFAVRWYGoILMlp
OJQJSBm1e2whsGq0gxxMfQt0fEfTROdc9pqBHdCt1iKVBI90KlGCVkREzTBeNgWhCXV9alXtom3K
ZyXAp6fxFESGEKei7oxF2/YVxxoRIhyeum0PLs7GuUroNfBoYpupr/u+9hKzrjYl9pektC799iEn
LGdRSKIHRyOkQ5UeiQQY0Ky9Bz4jqKbT42+nbomfcmPb+Zkty/U0kFDQ9HdN5a6UgluVg84qtcS7
oVNdl3j7CUukO6IatwM5IeuRox/3Y9Kai8bSntuA2aSMIk8xIUqumkk+Kb6K/VGV3aqpNSBc7kmv
SLZKcnXZuqSnhIGzl/bUXUdGg4g+t7+2dgjXGkpuyEQCGx6HDSAOahhsAsR2trhgRy398ljFBrzy
BsS73DHOWoc2c5jibbQvC+u2o/Hhhq+BYl2kib4MCJlZ0XlHiFo9wsWk0M+GNYh2QaHRHYo6Z/aD
VqMpErowKOKbwLwJeoPzc09Ua3XUjYbxqDaxoE3DQVdeo0KQA5ReyCbesJvn165R4JDAm8B01QnP
spphXMcEkROxtQoMdga+NtRGdv2gRYyuHMG3rhBbzuxHCc96KXJGKdrKLE1CLdxFxje4/M800XFR
iYMiO0x5BpERLow423xoz/7FYP1PRS7bh4AXJAS0q1kQ+sciF+G2PunhRLuS5dZSztQOuLq1GFtP
j3458/wt1OtPs+0/vpT2iYZU4LAZccLwcYa1GawBuXqKdmppl/57zlYGX8qPapchLNIfna7m3/+t
sQ7WhYQY8DLAOYX5u2TE/OLQtXQADhEdo5tzSfFr3eJQ7PD/gGC6psU/4Ue/1y0uaYG04SmHEHlw
8PoHpyvx7Wr/4XRFY90CJje/iE43a65rPjTWqwraRJGJEIu9fwVY4Cwb65PFgWsJCn5YxiYRoOI+
o4NHEAwrcS49LQy3BjsTs7aRBnBxVtUtxq9erO28fqVTu9PjZOVOI/3fsF0W2dYY3UOkV+MiCa11
N/M8UCkSTUMA1bQs0DgIFrJSBK8yNnZh1F1m1rATxUp3DoV8HpwXGz6UdPYR5z6TGV1EJov6ToCb
RFRaYv+ETl6rFzj3lq6G1BUwaRT56yR2oAhAQmbSiZSePlOVa+pyqnA9hjlBfLGKVqY7ZKYKmsDa
RTBHhjZcGgLdXIB4F1eeO+y1eLbyGOl5rzCin9zJs5xm1QWSdFmrfw4NNGjDhVbZ9pPAhxe5/hXS
M2DfeOLSHHcbPOOCM1VfvInhrqNMgQGCbwFeSwLs2yVMb3gOqeems2TuI0HvQV9jeXG4UYN3Z1jh
Qe1NRHe5l9kXucrQYS/6O2eOEsi3pDfEOWuWedlE9CDtg89sL212Wo+XzXhv85OtE3tvQbY+wGVn
eIBrJQBlfuSCkPExmzgWVrjvfBD6TFCLkc5MvKRoZpAPyOVSi64qoKdEzi6KJzc4c7nYIjXRzFVo
rNlDtZNDlrTZvcxe0JyC04a92TY3cbvPuUP06CRoVVn6XtAgTQ387xky6hIP/oMiMrZOFQsr0SDC
3tWMOjP0vwXpIMiCp6Jatl1IktjlaNLtMurHCPduGIWMlnvPZNii+8QEjgZ2d1eeQy6DXyExzHTI
kE5JiV6Qzcs244M9ltwLqEAocPSyIQmIsXQ0XMuEcoZ7PHV3wzg8IcG5o0lCRh0zhlTQtRb64M2G
QjevV47DrN6FdA951QuNczlCmr9ligm0uluoFcDk/lyfzs2BTBJ6bByiHQrQLm+XVuVsqIKatUob
cVuLMN3YhnYRu90+h0lnQr+zL43OJ+vsxUzp4dsrpe73peZcT6hU8nmkkL8nsL1JTmFCBE3ath/F
UFzC+DDo4kH3BwsH1W4sX4ocuoV8EEESIKW87mI99yTXCK3B05hjSXWrTdhvG/TOrehXJZEThCQs
VXqUhiS3iU26qxe1KM5kdpXUztXEfqyQcyAD/R4ozx2/bDdXypi8WYO60SS+NMcgMTy9dnDCaMo+
R+MOmdVT0AXUDLVH/01DCS9sBDlO+qCV+M8y4gYFDr0HowZgETxpivRy8wKWFLJnc1ch6a/IaFHV
USDrnfLD/B4bXICBshpILLDCq1LqK0Tni6YFMtTT6qekAvU7bpP8CUHSZaW84MwmmGlcd4idFiUM
B9QnMF6LclcFupfGCXQSLLLVclKgqNdlSsQ6DVYb5rrj7mlHwXyCMWRVwL/t8aJ3xQFFTkxqcR8c
KchXFhWd+FpyGaYclVLbbqbmttVNJjovU3Fo0Js4NKCbIkfI+0J0FMOp5yIMX7SEo4FNm4T2e5zu
WhTHnd0BUEL4DF+KXlWc8VxgvWAEVyVXTRbfkxM2R0uFqLfJLAmC8qJp3msN5JSprNgwsGNx9Irm
T+mnRL0b28Gm2+6E8b3LqCBE4oyCSzWKh94vNrol13FqrVXrxoge0u5eZ8VIIn8Rs66a6Oodh2x3
6wYtAIdCv9xXYXNudASL1YZY2lw2DPoeoTXOhGpA6ZAyOcqxd1wOqSr/wJG7UtPPCGyAVWNxoDHI
gJ3nfcOcmigIZBRq/zXS/bWBkRKNeeSR8Xok53hdDU9a1lH9N8uyp75Tq7XGkHHSTzYjR2dWjPcM
ITtJVkE9zyUtBpQmg8p2nli6jC4LRphEVqprPKyngeGmnfpf7Xna6TL2dBl/kor0JOd56DhPRod5
RmqVAcxqHel0IA8mY9T620BVKe3CM2V/XWMl09KcC6Zpj6nWHvrMhNff82x0WnPPwHllxsqc7Rnf
+4ZkUNdjc0urO63njqgibbwISf5+9aeQ9T7eOrm1SRV9OkpXBdihJn51N0UlQwCyXZZ9QOMvqIx4
Q+LbjIiebiJ3uEQ+zeed6D3amuIpo3jXGaf9B1xw1lZEpvL1XBWWszC6y7EVi39NWSdUiq+/L+tW
pIq91ePr33fNv/2B73Ud2geVCCAHiaYOs2KmV37vR9F0oobnp/yYsgrpw291nfuFMo9mFZUgpRs5
zb/XdfAEZyOXo6Ja+MeWrs8CVixEttAQFutoNvDH/IncO5SuokpSRH2DciOiTVmgjAc3tybfS4es
Ft+YjanvrWY0D1pQMUJKoNIwQwuRdLA/sfD0KeDZqs0WoSj8pS0FoyjT8gCLw3nvJRCjNq1QPKV3
HOHpyuOrhHhBFEfVModVNbb32LkoVIVV0VfEphyw4ga+uW3GweutNDi1BVGv/5rbEzLlD2/Pt+Ct
/rFSff4D329PoJbfEONoemBXcg/8dnuaJAvMLj/yAJDmQFf+eHt+gx/jyTWY+6gfhzrOFzqv8/3O
yQNMGvr2f3Ds4K7+3C6dwyUcoVLjuLZjC974x2NHYFpsUhlecR2m15sBZJplXB9WFTA+FVzfSIc+
SImhkdUWtTn4+yVOvJXthptxCDtUY+etT4iqcRvSKjSCa0kPFHTwDZZ2kIFUp9Glkva7emCk6vpv
42jrx8lSD2THKvNE/xmd5GU74VdDO1zeCsnmDUAJ0TNaa9gGGMWU8DbyhwaJd4XagEjI8GYctuxn
5vgUZzetvY0YXlsKw3/sRyAhATYV6zHblAxKUVdHzoopM0hBT4xHYgxa9dryt4M7KyJ2VWcTrLGZ
ByY02yh8rF2prNUAd85LXt84jIRC0m3Ivh3Phjbl0WU1Hwi1tZPUC/WpewIYWm8R7mxtfwJqZZ93
nXXnu4X6gtZ8Hc+IFmzBIb2kc0D873hQCNdWvDbMapo3Y7ppsoPs6SqnTrNtQuFT874AzVwxTSdJ
PdlgggRORTwfQhe33Utm/cRxtcsawmWgoGKIXgf1dVD2lnyyq8fOHxfh8Ban+THRyUyPycdC/3re
2BIhFn3BODqrU7xApmWd0TMkMi7A3mKZLvWRfHaFnl4H3VUUI/Tk7GFhzXuzLRRVVz2J5/elkk6P
tHKhTGX9u5VSrAUxgYlN1o83MT3QZdtOzUWfhiQeaPo+7K6r4FLvPcYz8GMWTbi18o1aPUcZdLbL
saofzKm5gqvsLK15oEfuXjTO1WVsfK3R5DPciV4nLXIXjKFHlB6cnFwSDmaJ/LUyBszNRy8WKGBz
n5uAh+6McKxNExJkGvckXUekFKcryuLCVK6lnVDkaXyZhbkx8GEqTwZ6CYRT1dLO7eBCGexwGRU6
GmsJC8H1cu3ZKN1+F6UJhfVRHe4bqz7OxW3e4VnssclVnXbSlCBGZV/DVmBRXunyYNcxytDCGwZn
oRmb0j/Tp2RVTRW5HLg7z3HNE1lNNZen3NUTic1DwGqOcIylnsT6QBu8kgCcEQ9WPw87HVKmK7OB
D2dhzer61ov7ZNvq3VmNNMYKsM7J9q2qybKI8qlcdFP4kDDxQNRitf2GKaAqOKkpN33krhqfwJ+C
7irRh0p8F6hvXU9cWkRpDwrarWHREJsYxNpN2PIbSR5v/SQ/M8tzQVx9CxjDF4//6VvwhGmXkFYP
BUqvuOGDLUb+pen8e9DJBE38aEM5PNeEoNRF/vcA5W9/4fuOYn1RIeKCq2Y1FohEfx/AiS+Mz1QL
/SVJqrbhsJj/2siyvghVxwtkAsj8Lh79tZHF38PcbjF802wT3tc/amR9VglQ8EDUxL3CciEw5Qik
qB83lE4Oaq+NWJ5LRyfHyYy69gwVCyNmqbByBrnJ4qbb8SlWnJEk+aIab+xoPnIR3nUWhGieAU3E
5b1CjiLnGpz3TwEHBVoqqMtaj9nDLO+O5TJFK9HDZcyxagQFNlM88bLajUYjXPw+lvpYM+hnYI9J
sORonst3K5ixVvhTpnceNf/WMhvfpzGGe93Ft5egISjNr+0IJ2mRpfb0VCeM8tZp6NaPvQiGezWx
her1NfibMtabHV4E42AR686Jrn4QurIbIr/D/h4wcQA4Nan4vS3rwY4nxUDeJp2Hoq7MkZ57ne0a
CBfBMiGOTF2rtTM8ZrXd7gSxse9p5NBRS3yNHDGHs4Mii+psSILiPGqwCjMZr77PuP+2H/3J0PXL
lTMZm4J2oz9qUql8vHKhznCH6ExlmdT09fRBgm4h525FXEx8/HB//0WXXfv8WiDASffVDIGpDwT4
Z/tag5GTHkzizk1HtkOjaHdWIZSzJBbVVviAg0p6Y37bZEvQynSIcvoJRUc6bwpXlrbXlG8to0Zs
kDs3P3lvM2ThQydW5cmZn4f5LGESRm7MP//QidXj0IliyqVlMyBWoGWJWEIJBSSwELSrSu/MsHv/
LE/yCudBli2FUmhMjRvmwn1Z/9K9/9ur8hlH++3tIPvWBZEtYPjmFvTHt6OEGk7psGFo2IzE4eJd
BPeNm7rLEigOPT7hYMAMXkq2CMetZ+RjTV8ECB5tHQo71Zy0xx9/RfOd8PkbAkxIxBVtc6yU8xDl
wzcUx43mI1t2iQjXnBMH5OeqyHUI1eZXAj+zZeiW5ioJuv4nsT1/+bqkrswFNfnw5qfhjO1kQWoW
zPQbVp6VQzAek9Sp2WRuCTsqsAAfqP2TUw3x+r/4wJzhuGVZ2ijA//iBQ6KXCMfFv9fWqbGacg0v
lx2O66FAvc66QfywVsWrIcex/+NX/mz0/OXyU+6jmTA02zY/vXRuAjwkh8Klnd3I29pHyqdasYtw
18y9tklMCoqCZZF+8iawU+vSdNXbfuizn0yr/vzEsqoLFBz4TTnL6J/W9choYhr8rjuT8FFJFaJZ
qv1YIbEIyp+sDn/1UoLNih0JQYn27Sv5cHslOqPMtLNRb5E5uxy0gkQxmWcHaMj1T1Jfvr3tz7ey
wCDBOQzRhGp/erqmBOsXUECubOMUnp/nhSc7BEaIutWNbKJ6IZ1iZEjeOusYDslGAzm10NQg2Ksy
uEniptkEpQO2rCQycyzm9DPR9JsssnHNixYMnJY5O3gUyjFQRnKibYJUK2PKf/JszBEIf3ooWbVn
kqgKi31usXx8KJVYbTpbIi7IEWzA/KjAUpKduI1k0uMrCOuVqQ/9arBR1k19HUKQJ1sV+UXidTWq
GBiCHYMQPmdRUYDaLSeO/+JeRtxoo0UU9FyMT182lqKs70ZkeZZvWLvCilgl4lajWR+DCm2ITRp1
UMFGmtTrsQLqgN0U5IdBf/HH7+Svvitka/RmsMXwdc134Ic7THY68XDEwixxbzlLs3JiyGV2y3Ia
E76jtuNPFvG/uqNdVFMYzGk6/SKt/PB64Zgn8VjQjnWk2q0bGVzSk9RWeURz8J9/so+v9GkT92U0
RWPFV8wRQXjkYLG7xky3LPJ7iUIwH/6Ll2M8qqO4osv1p83Jmfyg9k13abZh6QUETRzaMVO9wYjK
uzJiyvj/e71Pq6GGsV+6FV9kB4LNiwGKrYK6g1ZoMyHKB1wT317v36BLZgLx4bv9szMN1MIPSMXf
fvv7gcMgl0VDQEzFRssJPMJvLSz9i8467bgmEZmzZJmffD9wWNoXFV/1b3Rjm0fi+4HDUr+oVA+E
DUFpYCbv/CPYAmKuPy58oBAIgEGBxBsQBkjlT9VIa2Cw7Tu6CzkrG7GXgO/TO8e+hpO8mmn8JaCP
aHisCiMqmN2q4pZFu7+OlR6XEFQdYCe1jx6sMp9EZTIi9sEndrR/lDRBSx93gAcIETkq3YjPLZmZ
qzKICoCS8OvCMDTuGZ+547JImTL2g3IYp4nOAyC7XM2NXR23A4mTvf9MTbmSMW5+8Jy1lR0wPZ9o
OawssqRbZsMRHjYjj72qJWzYqkn6kDEn/tq50fp3YfV0xKwHYDAnBCorhWlPnN91ybAEZHRdO2I3
2fEqDkuEQVa679HyjQO5vUbSW1snBVZXXCUWxuTERB4b6AWnlHYjEkby6M9M4WkCjZIKTR0Xr+oQ
EBAOKAHD5kAuRkTWSvCSOmgbGRDFq6LHJZf0X/WWU6dXBPZIcrzvNAbuUHp5izqLkwlznFE020BX
R5D8se+vELCRMTbYCt0joYgLNWODFRCJiLc5ywJN5F4XjMiri4CRbW4Md3mn0qMYAuNBWNbeIUAb
8/qKeBXa5smZb9NyiVNBJkDFwJikdAQPtkDGxJVkFEsp2M7BLwreCJ8NmkDKEFIX9hqFE6SnRZOX
U+17pW/Cs68ClBn7oU7s99xtwvyyCo0gWLVJWJxAfVQ37FiheWwdYGigZBzzFaZoQdBpILd5M41X
BWfE2W5SSLHt1TJI1j6KTSKcg7r2kIFKZV1TsjXIqKFgEoWpw0LS5UBXMerTQSy1tmMDD1U9YBKe
iQ5PH5kl1QIbUYkg25rESRWS0TbDpbWSF/Y9QKrWw3RWbXu9qpgwTBiYkUtOjWZx8XLhITnB2Asv
5b2Dj7RxlTi9aOx3P+b3pvipxq4+hsE99ELkR6NnJtqbzQBrgRfkOUzyVcsA3UjL7VhYGz9/0koN
mK2mXpAVvyg0cpz59MNs48stwsubI7fY1rWKPU2ir4VFtnPRfU30bFNZVtcvpXgrex9SVIfoTPVr
3OBo5Jq8XwxJMm3dwX0giwxtSC93jZK8NC64o6rJ4EkmjySQ7hqrwcedwL1VK4ljCHhF35MPwenL
QHDB3bcIU3jYzEr2diaXTjsVG6MDuPVrnfqv2BwMzk5/P4HzXv++FSXmX/2+M5Dkwo2DK0XFtsJC
znb8AcNDLwpNFYs8/CwW5V93BpZ/U8XdwgYw10PzL/3ainK/zOMy3aJ+nQ0rTMv+yXBDzPXkh+Ke
ncE04ddTENMXg/fzaWeo7SJTEpszS567b0FMdAkR340WHcc+w/nmLOMXippDYaXnY9Tgx9PSXTLa
+ULTff+riNxyVztYQie1OoMXoC6SHnewseKo3kDMQ1M7gBdYtR1JENI9N9LcwcCKXSKm+70w2/gu
7gFpmVHFc2o8gIxaRDzUQPMcBdVEVK+Yx73mCFVbq4J1P2MBtYcAzmLWvk55vU/V7JEOO6FX0Q2a
3itnABsS55DkrO6Mo/n9kDq7wcnTk6+SCu4QxeuV+DZADGubAP4zSAc804Q+LaXe9JcNVD1SPdTi
Fv9bdoWb40VNwqXVJCdTN9GoCGi4RnMduhGer16/D3Mtf9cBzoMetjhfm1JRFkXVTQsclf3eyPH0
mZAKpIiOpksXuwfQPIcGr0PZW17TfDUgxRL0s0nckjOz8dqI5J4V1VwqBf65tFAPZWaTFwM9LkE0
QwcMsaW7CeP0jfynlXCy7MmwJv2tzdOo3yg1NuRF41eWvVYqJ6zWljRzpDtp8ZTKSrFRHDfxYSwd
dmOXyJtSMeUbE1FrBboiRjhhfy1j+SwhgpG3CZjddQImQhreVXdvifqrGhf7uNOe7Ci5d23Yrgzo
4J/p1Y6WGQYCpQBGAjvN5AgnErPbCljgh0Axi20voQtmIWdyRYufgzHUoTDU5yBu3alDOZdrx4F7
oUsHY03ZetSZKLgmphglWcZGuUIi7UUQjcni8RP/MoQzYRbqFfB6vsMOgVPpEokYGLhM9U0UxF5E
VCEK0l3TkbdVtBEdQ9uDTKXtXPB3g195QdGpJxBKl8X0qjU4cGuDuYCFbjzNvhoRllYwMDgQcNj6
97U7c/vEU2Go46Ike+6OyXO7ndLY3YeacW1K8zGbasZeYbhRJAzKUT/TBSJsxOROp+IdHLallPej
ob1NY/6o+uWOpJWTFl66hfQkJkyyzrYyzz1qda8u86WWh0c2w5z7oUBQN1P45bA2mmBTkA0UORXp
Dq3cTKGrM8+GJemW+CjKSubbpCOaeVA9rWjWMnPklpQ5Z8tZC3/pOPb7KPCP+ezCaM1mm8wgQMcq
8KDP2iM9x8jUFtdpUC2ErE8V/y+T+dJQ2lvgwoshq551AB6taZ2FTkiMufVLn/FfsXvMUoof7B7J
W/2///MTKC/NzN+2EYQaNIINYh3n7Ed0Db9tI/YXU9NULEV4AOfm2+/bCLmP9KppI1jsJfx3Phb8
vo3ogp2HBi4tXLJQ/tFEQ5s1w3/cRnRoHKpuUf3xbuiw/LFbEEcl6qrOZzKXlZBr+srFKZyjhpzR
KWAbUOUXfQ6KdAgx5A7byIVUIxKFAXjNnT4Gg7bwJRZ3EfnRPtXUO0U19pZmXtQunDBwETdghNhQ
kvMeitAC0M65rlSeD+woM4szm7CKemQ9Q8WcLequ300WIPuiTRjSotS3JqzWpRwjcgurY5FX1/Ho
vPeBBmTTNu+kAZZciv5KU50bVFaXVlxMywGq+qUkmsQv4ZTnfny09f40pDeGVOiLuHF0IFaL8KYw
xvc4dGdK15BvkSmnUI4UnxrGJ7gAdwjDnHWSwBXqy056YUmcCP+yO7rDUK6qdujgIbTmc1tNqFW6
Llxj/CsxFbVXoeIOC5mOZ5iQ9GVYoW1Do3KrWP5XSLANPpUeGLo14WYnsHwlQLOuEo3kLN+XUBTi
h2ksolWWZvVl4gzJfurFcIBcOaEQwPns2vug9NurpC2mnUOa2WXmBuFxMqLhLMxHIJcO8ZikD2fB
w8QoaQcfAW2XD88uQzTDKSprzu2MBPFF7Rjov9SgOXSzGXScbaFyNoiaOEUxtnkZWyjc5O6im82k
9WwrHWeDaY/TNNC7a0ke1SCyMyGDEXAZtIdcBqDEnKj9pcn2b1hWuCI/Xlaa+KfLyre/8b06FV9A
ZaP2p3FuAb6ZV4jv1an5hcGORiOf1t9sSOQnvw5KMWELcIMWMcTUjrMd8bdlhcWIsHfQ4VSo3PuO
+U+qU1aQz8sK5sRfVEE6C5WufuqG6lh7KwNa9yoX9rmViLXlzzL4ONzXNnF9ZIEupE8TYCqYOYTj
eJ2CF901SeScs2mutbTe9lQ0s3rc0tJTVXRncabZS8Zq3UUwt84DU+chHcLzZHKWdS/zVZWhAM3i
oyE6lNsG2gGoHoCmN4EV72Ma/6BP7IXR1udmGVKUmMpzkfg7IdsDMQ9rN1U9NQKDNvjTeWBNR7/h
CUQXmR7djPYxQqMXIBRiG5BMVqRE1mpSvXIzfTjV0iDqyKqri7bijwygGgHXAEWU5mqYzFsgH/Y5
7dhtbsrlROU09IVnSw57fXcpIs1hkSUXtG/v4qyxqL6SFrK2Nq79mDyTLvAvzCA7KNnwEPrAOQID
loySo6tTegQkgNocPTwkHCTLOLrS6b5C4If1W09bImZrJmfOc97R8JBlCevFpY/fO8p2EviyUh1b
ZE/PpOatZQnFdOGom6Lvb7ugfyu1kljZZ+a//tFsFapOV94FU+AFygR/CG1fW7HyDXRNeosZkd+C
BnQ2ka73O5l3/pGguG4XxrF5xKW3imacZihpNBmZeR3N6qFAjzGclfzFKIEHlqabNJs8/HgEdhRl
+6j20tkSZZ1ucsfpvX4c3ktGAE5dVafUtE+t33SeoZBtW7rQeSLH2HaVmQKvGJ9S+H5kbNvKc0YK
wRQ9tAZEmxlz65Ne0OgWl7jqDpJsA5uMAwLvvDyKL/Bby01HOEKdwYwbzfYpMcYLDdgL3KhsyZBc
7m3nFRjFuapE5rIKaQpZyEdYkC9LWk52hHi9obgr8mKD4oVaMCipw8FGSbUgS0R/IHMQ7bYMXgIw
9ZKRLepp6AMIk6lVY69mXjPqQKiILukKm6HwGEAI0hMOECOGNmEvegOXZlM66FuQFTGQQE6fbCKT
TouqEvihuaG2SDn6LdUWLTU9OnrYJUIrme3iyiL9Y/YVxNfFhBDHVC8CO98Qw1SuW5Ib4sB+MpLu
HhvXdR5BagT2ftJgZAaTvSVSxGVn5WBYca2WoZOdh1V6SuznKuvufQBRyDvP4mB6LZz01WyBJ+lB
rSynEqYVx4zb0kRfnpQVaRt2lGIYqbfClkcMcIsgIajDpCTXC7A/JoFXdmuSgFPrBDPWXkXyVtnV
R+lzHdJhOYjmljVtB3qC8ypcKCMc90YEpkirsRx01j5t4Y2aNv0yyJy01hsX60WsEjMZ7h1sqZCG
RgzOHLX07JBn2lpDMG6V4RpS5pzngY57PLlkOwEo3RYyohRKoukw5uHEDdOLDXlKS3tK5bkJVJ3M
nHaRlmFxbePgeGUheJQDorsMryw5pcEmb+E1OBZnV+6Ihg5m0YX7sOTltRqKxAScHcMJhs4Rrr6E
quTK7FAO40RYsv3aZ/1Z2slDrSTwvhG4Do2h7vwgulFDl8vBI9gIoJzqwKCphNCQ20BDIfld5p22
KvOuXWdVdU481R6dE35k+1p3u7ceVxaFAuwFS813yPitjekDGg2JnESQTlhmSMTxygC9uI7qPNh9
2+n+Dbs6I7Yf7up58r//QxZS8LMUj29/5/vODjMANy10KA0Z1LfE3193dougeOaLgPNQQM0Jhr/v
7O4XB0HHPKeAUWDTZPp9Z0fz7RgGVAOaVXOw4T/rO806qz8eGOiIzagUVOc0xgxnnlh8GPc5Iq7d
OEYKEsSVvMrnShTrUDFXpoYejQentZI9pN/6cpwrWBa8gWSNKNmhODFrz8hGSUBQUauPkTMUEHDx
vRDAQ2dfRgGxTsBjd6HmPgptfLBA2cIaaNu1T/BNExXVQiN4UG+lV6gdsX7acCQUW97H/pDMbitz
mY5kqfcNq4hSht1OxD6G7yDZSz3E5C9ThtlDa++FY6YMSE3N6zSaV7BSFpiwCxK0ASvrGXnlmjvd
UVbMXdfYbEEoDDWBXQa7AFKG4QAIaS2GfK/S15mqOl+oxXujUKwL57ywh5eqnbwaJQ/oTOfS7d6t
Nl0qzoSJ2jWee3IS4vZeKbOtE1jvmSGfmoTauXvRiexKebkJZDNpY8vUVNEkZ6uacB1cKEdLJft0
zjGpfWSSiRa+FnM6k1/byp0zZeDqOORjwU4gtyY+HnyjEDvhMh+fWkAMuLSPKTRqIi4RmrGwX6mZ
syE0kJXLXKn1tIfwANg321jdcLIqpXt0J+3CKgcuj+MPdArz6CJ1o4cRmu3CcoiIHYrnqdB2hf1O
+uuuJ4e4LDRI0dnFQIMpbLsH4hVsbbrhqHtQxnSh20F1q/Rg1fysjnfC4MwZt8whBqB5rfOgJC3c
uEu408o+dPS7tDfzpRvGwZIDI9BAAxqsYx7TqJlWqmCNt3rypsKx2FduPdyKLN6V0j9OE6OuJFU2
Es5UFhOMYCn3obCCpyBxidqySAFoJTEwbjtu2KnLTZpE3aJX+/O8rof7ioZnXvMRvlVZjqjOjBrT
ZeAW21hP/U3atDswvrvWTFXiDIK3rqnJl5kARrO7L5Qofg8jYkFAG39NJTfkpOA2nRzUdbl6OfVU
oKm9CDLf8kSCj4q+0imSzlJ0eHh6bdnKU5r39iaN7zQjxOWjlau0bkjpHKyNETcbbTDCU2MCVe7l
9eRigot6QGi2DOytNTXDqmDTnoLxRWg1SQCTmGvUQV9y6NwliARW/0feeTQ3cqxZ+698MetbiqrK
sovZwAMESNCTvalAs8nyNrPsr5+n+kqaNrrSaPtJoZAiFGqAhMl8zTnPCbT6AW7IdVeVYLpgQRpR
vdbtiFSv8MGoSaKD9BAuKgk1mxqHAEuCO8skeiqw1mkj07Pes3dWT7RTI8fnsR3WWWDfVSyyTwD/
WDtSIxfOQlf91ZRooKSRHtalhJphkvRhaM31SB+8TSKqiJRIBasJJOGi4knxsRyXnhU2xzTo5hDy
OnsTXjKuQh+ZtW1FxpWXxeom0TQKMOjdnxOwkDszYw3Jru0L4QdIqjVqflCSez8JAXDiRwdfp9rb
KStjho4kH15p6CG7FR5/fyMsqS8tPJpnw9JIZzXVxTBa+5SbaXY93iWJqR2wZubFP2gNPyME/mRW
Rr/Gt6D9E+2vPT/Crxef8wtXGBkG7E2c2fzB9fZrS2vPJnZEt9TX2Cr02d7+W0vLpAz4l+vrCJ0E
S5HvJmXMs6CHsSkBeQDV5++0tNzr3197KI895ADMyVAK8FzfX3suyM3SFm21Snv9ZWSa5ZAW+c2L
c/737ub/FW1+JjVeyf/+rx8UgFyp3z/F/CN8c7MmE4ZI6fAUgU9d6DmMdeO1cIYbksHBzCcrt5ef
//wpTfHTdc6IEfklsRI6BDZe4e+f1Kj7TqYDWVBiUOWumKkodVDxhQy1qj6EptPvh642cXbNxXO4
nOJI30RGpR+MLLE3JQkHS+kpeI3O0OsH9AW3aQIi1uY+CvD4EhkZQRUdT1XuH6Npzq3idi0Af/iH
bL5VJD6aFFOuavyj1KCq1tP4Zo3MBqrGCD4wEPkbs7bUOegNRmpppenbqvSTs9Yo77GZghIhhDi1
unUVVTxXp6FODjSzXk1ZvR3leJr6e6d22E6M3jog48uDEB/XqsVPDRGx6paZ52NC8fzHkmGibnQM
zZ+S7hl0yN7WgmeIPacJ5GFV4XkYh2ZTNtWyG2purovZQf8qhxjzBFwzN65O3E3j2sPlmREIPUH+
6KrkKrfFgzfDx8epePSA0swEks8GMPvCAj9tGRX4L3MeuTaV6LZ1btg7/O7RU5o2zbELWaVbTmB+
JK4dnoag+pLVOHSoKpuFytpzS2QkHgU6HSWci1eZ3SHXQzNcQF3NripVaeMxMN2GVALOxIUcjeHQ
lWBXSbtJ5PJrlC4DCIg9me9cskk8ga9EIe1q+I5Mv9gMONf9zgGEP4JWN+xT4AEokP3Rc/sXDPE3
KmoIuWGEe0Yxq61jx84f66F5FLlzN5hZBVu8i5d5Gc6RxF78JL3KXnmpbl5loesxBqL2QpuskxTA
Ki2yn8hm25p2dyPmxXpaTS+Rz9vmx9Xa79IP9mTjJqptqwPkw7lfS/+mAMbThH27sWHVuqIm5Ekb
/V0YYwDGwW51g3doWOrB46nCQ9kSM0TYLLdkLJwrvhzAH9mpAVIwWabWoNbM0gcaIS1yjJj61I1e
USOOcu0MxWpKYmzC3KNiWlbFl0bIpzpprj0GUgskJfdYbD/ZMnrmPAMIlRzy0X+poOjMeDoDG76F
U+o2l5Jykn0hlq3uHd3iXWtqLfMDhUCEWAQ+baXeLt1AvWpsbr9oJdSf3niZpvajnnG1VTebqhq+
QF4Fo2ej1+QkuCRTV6M2Uj8y8hV+l6+G2ICA5ca3LpxNRC7DhXiDq8x09jrh0GNaRYd/Rai9uy5U
1UqmeC9hZMN+RZ7iClQsI9FRmd8A/+r8+8koX78eQ/+EDhCR+DdH7k9KNLbAbRH+Z8HB1z/+6/0n
fpn3MNxy/P3v++q3+8/8xTYNi8bLQCBOh/fNSNfDaIk4jaYQPf+8K/rfxs/7hTBIk0vlV6T635Ki
8Tg/3H8IxLkjEBMDk2FY+v09QXZtGAPjItMjCjd1XF1QnC0iwwFU7f2F2tf5+SJkds1GDD+PxT9+
VLDqaKWyuoB+qDJ8lC4y45CsBfsp1y8EHgzQR6bj2H5AafcXRg3FUY8mwLriNM8kA9QHIZx2HH9A
ImO29ZChG6Ohw4E4myGDrdnLYMSwd2OOs69RNw1otdH8zHzoMcvFUUh9FbLLsSfSve37EUnbumcw
12YfUhxr77atb+FVZ5Z99a9m0om4l8iIVMe4hW+/lTrL3ri1w52Or9D4DM5j8a8gmUTKAt2F3Pfm
DSdXe6nzKwgBTKYZ3LQTWJhgZ1lvMrtN24fEfPjmQ/cHpcUfv3tg912BouWnW15G2LDdnncP9hY4
DbFmpJb8RfkyN/7fCVIQG8+SSDzpApXujwYGy/dyIGmeyw28yWP1LMdNL7OnP/9F/uBJcGC5uk1O
gO3j7P3+YwiQpRhwU7qoyZClXWdiW8q/yn76eXnhgqLlY45uGA4kdef3TyIGU459CIurktGVoxzz
frDi4qQDR7Ygb7ioCCug5QvROPFiIuFvyAHnC7Wzk2qt997GSx36nHgejXJ24tKiPHIJG7XttVY4
zSaTUO3JMwK180YfTGrJ5CpYPjkciSnp5tDgetuW9DNcV6baNMSuVdl9btUrldgMA8rNBAQogG2o
OXeueJMdLCT8sPBpGKHIAqyYyvZ6jOqMtFW1gwJ5I0pvIZviyfSoc/pVqs1rv9hcBQgwEqhrVQa2
TJEJJdA/dnV1YWJ87ZqoijTztg+dDTjbx8xpwYkE7Bjrsxtrb6KzYC8i7ivqxyol20W0pHNgiKtT
wvZsE/VMEBzJWye2CGRRENXHvBLD1Qw38sfmvdeJAQhCfMjje9XedgaDcHnjYLSVHvLOxlymqnjy
mv0kPwzyIFmInzyBUdUHBlt9Ln2Ys/q4cjG9VtONBDFgjME6INs8SoOlYATbGFvRD1s+mTvQk7vK
8vcu0+RxelHpY5AxV3GwWeftmvLrsY3cK7t711vifaotxq1WvCdjtxdVvfPiQwmhr6sCmuFtPoGj
XE5IN8lwbjIWE8UKD7Lj3TC19Wlb+34ZFA/IxLdws/cD1BYPKSyaIMyBFLd8GRc+eyJgHotKQLiK
qI4uaeW/CHNFICfAjs8akHfd619YMW/zhohGo992c3pQfV/Lh7GuDzHx5FYyTJyA8OenYRMP3kqf
wHkmTGAe68AFJ+zstJJASZInObO6lT+nfA6Duw7iG9m6K7u27/tkuLJK5wEMyL1Cf9OBzUIM/Ioh
66GF2FtIQrCVp4ilqJ4IGNjO4JfCDA5Jfjdl5saxV0mHaTlpN8V0jGOYD4SrFu4XRjrLsb6ajP6E
1jLch/nMGHI2EWqdsC7vLErqwSmeDUaFlXZVgrQydXYz0Q3Ii6VRP1uNe99AFWztIFgT3Z73cukU
kJiH/rns0P73JTPBZ0PCDfKN+0kfd6Rzj8vAJGvBdsGUGIjcOqcjjXSDDeNapEzwlDoX6Qvq02RD
JsZDnlAu+T3uTC2pcHE7IzOBiF1Y3nCi16T25E55FSfD1m9I7gkJ4c7ZDJGtFPjraRpBtsMF5r8T
CjljEjXCiA6tD785/AjNO6toz6PnEeHFJD288QbIS8+SpxzgaPb+JTH3SfneYE52Pvv1opzS5aRn
d+johHErFeHHlXfKg1Zf0RcMl7REkDCM1ioIyFojkyyoLm1BvpXTa7eIgpcJutLAGBiE2OTM+g9G
AvBL29Q2cAJ/X/nWmTBSzYP8lyBC5vKrx5JsAmUaBAvnexuj91UXoN9qa3J546ROF5xMldssjPIa
KziiYPIrroOehaPoOR9OIwAP1tUL0j81g7UJG72dKs5B+uCgqoZiSR7YR+8cGrywUX/djLuwPgRJ
C9mgXsX1jQDolauNOX3uZ3CIvZo1IPM1bDAx5vMat1d2D8sguPUkhCuq0y0ZxItO2xvTUgTvtvw8
JVuhLoF86f2rVqyj4maeeHbtHfDahmF0s02afc5UyE0fNA3rFTl4pv88slAKvsCnz7E+FdaLlLS5
G+EdG/9SFZdE3/cxghAiSUDH9pzhvLYDn4wUZ/t008rnNrkaaEOy8jJn94b9xgR/6qonuFY9AKoe
/sOuHo7CfIWUmXh7t52/+Pe2OHfRvmzP/nSrur1VvebJvR0ua58M4nEdTG8y/VCoO82jMJi0GudR
+xRCHVCbqdmX3RNift+57btt1D0EgPT116B9CoZ7gTCzIrd+65vPurirxa7qbpOGuTdLnvG6ir6Y
eXOPIOW660kgHghBhUK4Y/wGy79f0QKtYvnFq8J9TICxNQcZ+3dTQ6xxFy4NxoF4+boHolvdd615
KQlCdstjTixyBJtg5P2d2ofaG6+IMdx1HRo4ctQ0AXCAcGW2lCcScddBcmPbm8g793MO80Ag82jd
MV5e5uad4cmDXZyNObs5od20YHnhQObfzAC3bi2st2gg85lcNvMlM8xn2TY5FZYYXJb/pCm2w0No
3ghxCV3nsWYi0GYrCEaJc+2xTk7AcdK//YuFr+EVdDlLvT5K81KU56+Vyj+hp4ER+k1V9lNPs7nA
iJGEQaW0hG3B/K5QsRr3X/77v4y5f/G+/vnfh3qoynCzijnI9N/zud+HeujhmP8BocR5M8Nefhvq
zSYaRnYIq21XmNYslf5dp8Kiy54V2b+KW/6eod+cOTQ/FK0G7mPKYuTaEDKtud78ZubmhZ1h1zrD
BzciWnwaWB4VpkEQkRI7RMysGqQgzLgPqF9aw9o7qWSqkiObaqW45vIhI3dKPrMRz1d90Y3LTnQ3
ltPfVuZ4bZBVvbACjBhp5/TEPnfexnV3gbjxauIvhgd8KhCI+/AURz7jCEagapE2DiN+OTlXqiEQ
J5iA43atsa0jtmwkxHdoPiefoiBJzmIiCMiCL7zrM/N5KvI9cNujWzobpu27pGzWg5NtDbY0JWpS
C/Jyc5PY+n2Gpz/15uwzR78u6m6hGcNHyOqahT4AkXSr5SOtk1wH7iNDUcz+64nOoRlZcNi591y7
1AdjDb0s1GFGGl69980aipvrslQm0nwIHoEALDhhVoW6N+G4aA0lca+zxwmBcDYLkKTLAA1ICfQQ
qp1OXjlTH7OBt21RPjplQYkVB0dC8Uh7VOtulghmFB2y1K60ZiDLyE63RcfUjQnRYmi6lZe4r2HE
xn7UHkGrZmgUhm2FgM0SbzEj1c7eBbikHO+TWw5H3ZPeLqfIXtrUCagKgpsayo8ZkjSqgqUsAmNH
giMaQpEdilKtEDWsJwpSQkvXSfIReA8c+yVw275I911if+L4XLpkLK6byGexwEiv8qmCOMSrRP80
IM+pk3CLhICN0srDURvI+1zfsrzFWlWdWCcF4M9V3L+QRIjkUOVLLSQjSog7aJBRVk2nWEcgAFEB
HMTQHkV9l3fDJyeMp1fTEnyAwPyEnX+tEE6Gql42cZCuMYskSwNM10Ixx03Z66cCZ0vWThBStYXf
2Z8adM9W685VzcoNtXUaO4t0PGUwAUPeII1D007k2qy861y3llP50RIi6Wsvsf7sGlhRHLEoxhYV
Iy5bRQ1YJCeKHfanbLhqL4hWQPO4b+mN1TobHsp+BNYZwyaUKLUGf2/mzgY7Et37u5uL+2ZejhnO
2urHqwmUkW5cinFcK/EipgmKqrH8x5zVGED+/KzO/o8ShK8P9PskCnjXrzYVDuHf9zDiF6bgtFiE
U1vID2ZH7G97GO8XpAec/YQgCAcyAj/Vb4plFNAGSwaCC5DRcZz/raiWmQDzw4nNpUFoG0pF7g0x
py18e2LbGoIs+JjB0gi0njJP+zxl2XXd2vvMVXLjsDTPSW2PC3qsQR58k5Ez3eY2xHgFIwnZroGK
pbUqXPH9KTCbo6mahpMvOIvSwNDH9BSd2FLEl1j56AWNfkVF/+tH7j+iL1hb/fyLMEljngf9wESX
8cPVM3T0PvEQ+nPfb9/4AGD2shf1Xo2hj964Lo7U8dk2lvq4iXW1M3sFHgHX3sRIoFy4bCMepJ8f
BqdJrhLpdYvEqk+14R4MMoj71j5MHRJowyWgNtCQRxGJFE/s2k0H8aHy7vKiNJFtpxg0PaXPmWHZ
KgA6bswem6RZ2xPSu6FixF7a58nDwMkcngeUjMZ6k/y82r2tVLZlUEMS4AQZdiAHVETNOXMK4L5O
NhwNFU9Po5MMh6qfbkHyf5hJeMHJWKyKqXXPnlO9uH764SnziMua61IHtYs4a4BDgKbNU0F1L7UW
zz6lHTS38XOFNmlJm3Zve9ktWLUHNksH5Y+AX9vGrAnwG8gzS9t9Bu6JFK8HPTX2zuAcpRWVB11P
UdPVmXedaK3ciVEHGtV3JA26ij5xMg9F28Da6Mt7KSsANr52qHECJmW6UXn8zO9ycItM0VzREcvA
3heN9qF388ykSmvBAgPDOCCeMDCSY4+wsQqCJx2ARqX6t9EuiveeCEBIK+5TEdP1GhYjv5HVUGY7
X3KUep5oNrllPtsNKbJ+Sushgpd4FOnK6fxbP0+M06BgsJJyheg6Nttb1eZi72gZQoKguhsyOhWN
YngZ8iJYfXw7ip5zOUHE4vVH5TcP6CTOQ4eJElDMPi8IADSS/NyiWOyH5jlCCWcl3comeCvMmhZJ
ga0AjHEe3JMRzWSiP2dtCne6pO8fAuNNs5HfQcg/2sEbNpX9KJ3rMdZeSmADZT3A9FInyK2YwzDN
Ysmp7WZbCnnWx1sjhKVtN9VZM/RhF/lau0SBVyx8XSOd2O3MRc+ocaHn91owwamhFHvAMsWAIybs
Z9K7lx5RSDleAJ5uxHDW7OwwcEPcDj6dJIlre9XY7wGIXcLw2gelWyVMWXQaMiJ2kUVeSew2Rgdk
sJlVf2i59FdhUd80FkhZ+PXE8wILg3xKMET9XAUN675KYmHOxuytyoksIjcCLWqs1EetynrFNswn
DYN42XXZnOmpaSjBn+8y29+iZbiLOqmee2OQKAwZxGrs3fat7AmZh+PGH25IsB3fvLHqt6Iqwvd0
Cu5DVAobuJivuWFcB17vnSzAtiGipD78hCDCmV24j6A6PoVOf+82cnjLzHE7luqicTWPxEIvRj8j
nqWFg54lYX8dl8kp1b27xs8wcVTOqvKM12q2MRCdsIz6iZpKC9dpqJGY+NRIMT70o//Q6dlt4NVQ
CfElDzXodBxSDh4jUBsfKiGQI1E3nugeK1+gymZ6SNLIKcUUuIpNf0t0O6401K5sNHd2H700zbSO
VbD/uqCS5X2EIrV3zXbJKlbte8Qir6JRm9CStLTk0WrBWkEkTNp3rhxAbka21juaTk2Xd5H0X2Qe
vrW602xJf793254IEYX7aY5WVjF1NvtDwCy7WQqSVcE85jx1wERkMbxVUXQ7+tbskrBRg7jajsbm
6MZEPOEdBnTrlZAk52Abz9x4ecW7XDra3rY7g06fL7BhsFwGRIhbvE/3sSn2OYqYun5I6zmf0NI+
7JhMkCnjPRjCbl3n1MB+1923RvcqimplJMO6y42rPHTJoqiZqTXjk6EyjCEojnXwv3lL1dx+0QqG
i6b+yiabjalVavCz9YsYY3MnJJ9X8En02dSQY0KGSZ3ek2EJdarvGPwbBSMfhUtcLwElu+F416XO
+9C5G0Jxhq3qS/DjqiAnZJyeYslUCm/T0kS8uyUdCO2de9IindOKvQYx9ittJOjMRa6G/ewMlXgi
hG9g3qRI+xw053MjmBtVYfM6St+GeyiPdtO94V/4CPHdPlZVEC3DPmFnj0xLs+p4ZUfmVSe0e4yZ
/AZxs9Uc57aecAAKc/yYtQTm5JyGoQG9PID1a1tB5gZt4/w4G9UT7a7Zz6mUiO+K8mPsp+yL26NJ
Y3bOwojpMXqSCLmhseiKEWDjNC77Nt1Prf7FM6VxcKZmKw0Ay+A7H5MO6fI/pty057Cs/6z4uWpi
qWLy3i5Ayf/zfOCbxC3rF6YCJGOh03FdY/ad/Lb0FL/YHsZrlLCUm8asaP2t1kTz4/lgJ4CZQcpC
2/2/taY/8/5MAyER4oe/6477udRET0T9y5CCzSya2+9LzTAjgUAN4B9TfMRpB/Vrl2fdJnWRuZR/
sT2DN/JTPTiLdOeERJO/ftrRqRIlvqws2EVUDjCVwV8dY+iUXVs7WDqdx2ly1k3iH50cnsZUEKu7
VDYppc3MxFQlYrt2MIhFViaRXTNFc+w0yTDWG0geMDnr6nOML1ybEZwKq+tKCPshq4f61azLWwG+
s6qmkV1RPyzNGfhZl+I0Bi58clmvtEja82xgmYzZsBdmocqVH+XeoodOktrS3RKKu3TK4DFXw9ka
pqPttPnagQZN0GYGyeuRmduH0eOtCJgdLHNZPbl2ZWylImUVKu4pjVLCEiOlL02T/AcHOOiKCFHS
pGJqM5LzFGwuLDwpOTmrLucoHB7LlK8/iwfHP8QWY42IpFL8xukIP0M95a08mswy2SLlAwP69plo
xEUZuNpDnFvJa+IbgmTgobyLC7s4iozA4MY7hKEHxtbaxP2HGU+3rYkborZWVQ4HvnKtT1rqveZV
zZQ6vYlGfTfa1baITKrGcBXVw3LCISPJUzPr/qbPjSenHnZ2mDw5NNSGjxkcpfZiPuYa1M7czDFd
cLnSe5JBEvHQsIJIadVz7zKD2g21qqn8oYSILHhxxgqGIERVIsOaEbNBiNDDds69QiYzq0jHdGFG
8Ow1wqDCeD8kTxl5WRXTo8iM1wW/QeQ8jzkvlZEhSg1rx1yZsW9vPT/VV0SgrwKWfCtDyOk8FdW1
OZJEBpzG3PhddmoJXonS+2jy0IWKcVPE0aH3gZ84OJQb9VBM/sUAvsUNQtpBKFLRrVzqU97tvr62
FFMWJGMYCKecKy3vW5admA2dhR0yPjnIzItjRJ3dPdjdprrSBacv6GK8DoxxBowimBNg4SbRuIyl
k1O1u8GmVFi6O7MKNrlL5G1gFGhHFf6WeMopX2rjrsaguzHq1lB8qkhXbw30vlSP1fTpH3O0fz17
/+Rov6hmPtn/PJNoPot/n/yyPffgXzJEh7/9HcoVYAUeB1fXHZBHCDO/Odq/Ijc83NAzwmzWgP42
RvB+wd8AFJbcKgfjI43/3+BnMC/48bil86YXs5H2kiCLvub7w105baxZAUpEs2Zj22s4ilAlkwzn
K+KYmVdVgLVTfa389OjBI21ThB+Ur6vcSy+9QW/ZOt2L4RJyGBfVtIrZ1G6EBonM82rzpjAUsR1+
Qnh00qnhkEf5/YQUHI+zkzvgjNJ4p4VwVEX6jrobs14hj5kbPnVGdgseaWk2LLDDTjrnaRDeXu/t
93JWTWsAMlx7q2YTcVGLbQavc9Xz3WWbOFIHWdmpIlMk5os8dmW+Cog7TFL2crFGeAherIT1YmL2
W7fvF8oOnoFO4SbT5DpOux0pREeYiw+Ol6U3lhixofXOU42QDg02md+hslYTIWyhYdI9ttY14vCI
6a1x05nTxkjkZwfnoReM74YmTwWhT0uj0an3rcw9BL14FC6tdmaNpBCx82ud8Y75303QWDAf8m1c
Ri+V3z1CRpjP82pV5PpdY3k7mzQ0AlKzVaPnT6mnedBJPAnDlfW5kZjDxtPgn2BRhOAxlNd0vZvJ
sZASevWaeI63yic/pzMIiXElYAzHDQ9aOgDfcI8ZRjYNBY7XZqfEyGgPIdEu8iLeeB7u0yIlO5z4
kAyZRDrvwDhj5NKLMq4Mop20Tpz7We/REWaQBuWxDJxjBizdteH5BNy9QICZBnSKDOAIRlGl1ddS
GeFWizu5lsnYgnnLLKDd0sP74YX6gVn5tEEev6gQ3aomNdeWGkmrnxW5Y0ZexzIBHbV02RnsCM2J
DnrF7hBaSoqqr+naizfL/Ho3vR3nvsqaJYDdLAasZ1mggz7QmIWCzsDTzX4/BIQ1SsJmlhTqaAsz
NIYBWkPMfogOVf86zTJEH2PiokP+wFE7qxSZcN+56BbxHN0XX5WM0+D1yS3HO+IC1wsB2gaVPu0r
3Qt8sm2k6NbsiHiS1Am48bNmP2cFhqVzsUJ6KxmbrFOAPlnsm/vWfJGojLBxBEvEqISlRHpzbbB3
77AGkDiA1WJIti6637jgx4mzql07dZEt4xQRaF5j18FYMN7p0tRO3uSAgEKZTN5UsPLTnjDHSRDl
y9qh/Gq+uBjEszSau8bDd6zLT4wrXtKmRewVHZPGu4ZvsLCRDN24o33Ws9xZl0YbXmG6uQKvPkdI
hnxPmguUkmUOIW7JME87yyHOt3ln56tK75E4TJP9qRh7F4p9W5nbwaEt8ZoZr6L7m7gYykXlTJ8G
MW5twTbZpQOasDazrHmz3UJusOve9cl4FmJ6noLsPUvwZuDMWWQOSX4irYE2oDZal0PYw+OJ6hNX
8JehLJneM3zIA4UlN392kSw0pcSIHNin1k9ORRG8Nt3n0rDfOgX+gapxo0bWV0jHTqxbZLtA8qqh
kjZORSBwM6toNXtYbW3ah02411GhLLTMXPduv2Fy4C0Bb67UiGaUsewRDI4fXZOVCYDNvpVThm6l
ZUDEwCxB5YVkj3ZLd4O3ABnOsRDmdaxXr8KMPhIPxXKHuIS6sCY2QMOqwndgEYl436f1e17HBuds
l7y2zfBvWOv/3ztcblW0a+gbuXi5sOb4iz9r2TaXrP2DTu0PH+X3m13QpTDMt0z8FV8xAr/vdGcv
AWNt6NcOXZv5+83+lZnIKpeGzjQRIc7r3l9vdta9+DQsbnb67lnE6vydm53H+/Fmp7hw2VMYJvGG
DJ9/0AhCTq5KyXh0lRXVfdZV5HDimvOHsMZLFR05BAG6+XwDCs1bm4X+QhbshaZy7UXpk946K+kX
15NtPXrsK+0xutTdp6r/FEX5Z9As1qmq1TO7RrK/2oNT9WeR1O9E+OmvuIzjuyqIHWBTUdGxaGMS
O/TDwaX/8WDO9pBY4ffkhv82xDFj+b6uw7VppRvR4emL3Ngh+mYoPZxHpnetE7zDXKTKcu6joaW+
5eI4Wxmqmk4dcyILTd1eW2Hxuem0GxOphzl1UbewZj8+JizS5QQ177FvvXEfoHdcaFMVflUsRRlz
3zq2uLqbU1bZHOeRv5lvzCCrmmw71EIlqHiyzlvUvOUhaiSTdL2pm0Sx6r0aN2WLktbO8C12E52W
X6BTUoKJtBX4z0IUkbH1MoZ2DFoksXAaL8lDMLrJvqzy68TPgGonlnX2UG/4Zlpc2e3o7RikX/CP
rb1c28fRFC9C1D42yZGiDlEFFdT9UcKhoeUq+tAlUhqQrCs/G1GM+HbMGj9Ru8CiF1Nt8u7pWFMH
a9y2kChxgnefw6EEVdA1143HoElrrgivXvl6jPxL1Vd50548G70YoFl/pXfGaxDHj4Ix472j9SQ2
z+7tRJLWVpHKJ0LrEpP/HLMFJpYkD9JF3SYtOS5G4G3q1I03cU4WXdC8DtxUuYe9I9dIkKl7Zqbp
xFCtXxs60CabrXTWvhZ9/Braqdq4ZniwEvuhJ+RZs8S9nIi5bkP9s+23wXpItLdYxZsx+0yG7bpp
nJ0aQjg3VrcvqOj4P5+jsSFl0aPxqhtxndf8timNk+53+EKlHi9FAj1ZdIcSyIvWtwsgBlvqVrLV
qOvS7gb6+dKIuFLCepe481WuihsmMkSXNBP5BDaqy4r9fFwhR0iyq7zE1GHL8WjbTJDXRthTaXbB
dTL0mzCifJBhxGsHFGjTZY65josyxr7eXUun3zaiPBhNXO+7vtwDFnVv/G56sCWFCcbNbeJGD9h6
s4Um2JrTDN+MWtYsO10y2h5ORVUcwYi9+cAt8kFh7fDvUa5Vi16ShCPI2xRoaPWSLG+9lCVsyWza
RAP7ZVfXQrCMib2M/PIQT161rIaSclAzWJMZ1SmwwtfOCvcFhc2ychn0RgAceLIYfr/Y2RFO5KIy
EYfQIfN6gP2SXrp1jUKuLR3jYj81TJeTlitsUJ/4DEcHyfRjkaqBL09fX4UI2OhOwdvHE+4f5F1t
RG8Rx8naRcJo4su9UUYmjmYwPtdO2+94XPp5K7M3qi4vygmQt4XEM9ZpvEnHvlqYKSUWenL/IDuz
2GqpU7+lbn8JlK4tJi3s1/o4ZptIH8n5sWlavJ4wwqIxVyHDhps2yC7fXCjnn41tP7Va84HMqnMO
4PA4Zn5otZohsORgMC/p1Fb5u6Ii0lueCTSS7iUECVKbj3/+hD+Szy2E23jTBZB1d9Ye/ehqC0OJ
xINyeTVBb8K64iU3qcZRKor3QZvTFqrhxPjCYLJVvPhTdIpAUGETmuSSbmKpV+LIAQE4IiqPon8o
YXjo7Yhbd2bA4SF6IC+7QN7hWKeiC52/ELn/DOXix2fkiNXfNABqix8Gj4kbOkkKX27VNhuMA0fd
gqvuIBaV00Pj0KoBZUDZiusLi8SFAcprHPQ3obQ3JPxB/bP3TVwyGwGE13tPQtBh6B3jvoldd+Wi
4AuuON+XQhmbiiJiqXCiL3gZ8r1bTPnWM3d//n58lVF97w3gl0H9RZwwg03jxyQuNRlNmBROtfK8
bsks6TCW1XmUlX01NY6+agsyH+oGt5IkdcjtyfRJvRTU4oNoyo1tpVd2yEnuaIZ9Hk0jutYmMzlJ
N/ooXeMYWvE1NpIFEiFEgl29rfvi0kQ94aAaHHKPPjOJjODO0mNz2TnT2zj+D3nnkRw5lnbZrfQC
CmnQYupw7U6nlhMYRfBBa/nWU/9KamP/QaRiMLIiOnvYOam0srSkk3AA7xP3nstYK7sJ3eKohZTr
Xers/iXSUc/i+aJzL58G585pFMxVLBE11qhKet2FySY26FB+cm2+q1ZMYvyYj1AAUbF91jOkocK7
HHjnUlfG8zgL97Rm6x9/xPeTZT5ixubjHzL17yItCCArRo51jKU4AVn2ly+BO6XU+Hr5kz/mK+X+
2y/aNHSD0TudkMbnUeV9VGfUE/SmbCj4ooOSCNg+fNSlod7r1B523D67JmDzutwbTvUUTtax6MZu
EZfyxvSw3ueKQtkyHdFs7ehpNkTpruBfewSjvQSmfWGRfasaot5WvEE57daeJS6x6107Yz1n784Y
3GwfO6X8iSPpry4giPB5KDVnMX5eBPRTFDqQh1GG9WIf5TpsCZee47e90H/VhMwX5/PFg0BLqWnw
8APQ+vbiaRa6ZDUIy2UvLY6I2tqPFRyHNvSWUQGNIMWqgmpe+cnrea7Kv/tcbg5nLpihenz2W7Vl
ZyENc3nyLGmxand2eeioS8fBRqF3tF+hbEm/RgnSuPolpw1C4FRs0Wkq/w93Kh07eyBeabb51a38
QY5ZjGoT5/Cgl97AWRtYm451fOglP/uYv/yLeSbm/ZEznxPfXmnqqirpIu6YtqrWOLsvzdjdp70k
ecYEX5dwGGhF8KjO/y8MhucWxN7azEMO5hGNpsvoRGjFSgjH5/2lLXiVPHjBWCxzjaJYlcidI22l
wgAJerVd1MrEDlpXWcG2xtLWbwo3fKwlIibdCSry2Rx1xWbjQjZ2DieIBEsUTm+lmpwrujoe/oUz
dkoovZmHxSFfRQ+P1+jZhrg3RR48JGWfYvTMX6OQLKgqWJqze5pazx8HPjMrfvKUawx1v7thQL9o
eL0o+mnZPl2+KQ9MAA18TaO1bKr2PADzhV3mqbfCHTET120ujUss0TfKqG9LAr8VqWz0huXUUIy/
/jb/fzfpvwuleQX895H7mlybEqH1j8Ji5ySr39py85eZkaCDJyBLiQ0oN/VvbbkBEpDHGgApw3YX
KsKfbbn6CxY3OIGczzOC9FupNY3dTO9jWmVaM8v6bwzcmTx8f9OoGm82dgLcORRl3940JTJ9dH19
tBwyjIo+Y60Zf+6Fw6aZ0MSWxq537AveOdd62CN9dfp0QdLT1iuZLIdAUVwegUMmFXXnFhFN10hg
bDp7Gu3kMjPKVx1GzHYQ7mrqWYxR7K47R9r7xEE9a6vZe5myr+pImbcz7CrCSFklFjkjQY2Im64w
jl3cPOapcanFw02XlSvCnc8lRrFhUI4Zje6i0ZprMXj3WUtyiz7sTc9eVRE47ESNHgI43I3Xn9xG
29oFSzVsHZQXsOzch5aPzugchL6tI3xkTXiRI0TS4APp0ZxqhRc91EHQt4TG1L5bKrf65JaLCou5
GqfrQr3LQJ/lMauJutJ3dibtrUtVsy9S0Es4bKD8ltmqi/uzzgEJ4wGnx5l4NMP86CgkOQdK2e7Q
fac3zVCjyHJ7c5nO7g5jVt0R7A1bnyKzS6SzCiW0MNdscPmEzDkjYqF7wAsG6CEzxq6Wq/1FKKT6
6oJr7jvSI0cD22fZrAdjFteNm3LS5/iw7YicKxRMQpByX6R1gEuI0nVfquO5kK2JAhopVWTxZ3ec
48vODK/NemLQasSHPtGPfVGDBH+aPASPqVLsMjpnk7DrLBuv0qTYTZOVMY7W1lnRnNlpkvmlG9PZ
JI/lYAQjgkTDZrdCkHfM8EAPLtsxTbC6tfomYRFMaJ9q7mMruzGd+sxWg6NRFstapitCGEBgqO55
qsqtLO0TIZk3ZUpcdsWGlrysq1gbN4U9bhCLPYFquECGvh4UJkIg/1mCKmPJNkPbR2OHkDI+gdQ5
2cjhDBUDU928JQPTGSutr9J83BYRSQumiqIPHdNC0xqsdF29g5YC3rE6tj1zJJEz5GV5ADGoWyNM
79ZIeE/xkCvTCvDS9GaLwZ3zssaXpGo3dkV1PFZ8su5mm65KkMB7m6Ed39ssjJG0pbVLBcg01aTC
Kmk4PWYbSuimmI3aiYMktmLg3okzFZnfD1pobCpDw6mpK8OWwMd1PpnIhrzLJtaOUxztwiZ40Cro
nlM2HTPsZTdeqYYsxwT5zfr4FFfmRVCSuopbm5mOKx6YGeR+Emlnjp6+19y/i4Ip8JC0K8c+TwKo
GppSYkSQyGP7PFwwDTMXLbMI5mmvlV1e8vuglQ/4DC5QZQnCeiNDPzqZtmXXj/FQWxayMK/6QGex
4PYhYNsQwIQyU5Q4GiOW+zozllQmJ9MasUYKIN72FD5pSle3S2sU66RK8HOWiPHtSdxJwziNMX1T
PAUSEJaA/x2BEuHCIMYIATnUV8JQnmWez/bFBKnY1xPgn3DambPR/0enXd6U//mfn8Pyvv6cP0bR
HF06cnQLiOkne9FM19Y57iw6aPeDvQi6No0JoT7MUGeN0Nxy/blktulaHETsFmJ2VO5/68z72rx9
U9FbM4OXY5lmCDzfvM7+2A4pdaANQx3wZss4tRftpLUrLWXW1LPEwSqRpdDdahvln54eUlMxFm0w
hMwhm3wtLX0hIVBu+hanaVnpDNTIDVvJYJrflPjiZP0I8u06R9K2rxtd7k3by0DcaJsoa6xDJFoI
maisD9qkVYsRmDA3N5NKRmnLGFIoE1wn28a5R+qiMMxl3ZneeT/p+nWmB2ZP5JUdUv+qwPiRuGJL
jhks5Ch2uqoxl47Haq+rDlGrrQIRb0RtrYzWPaYxsX1FvdcdeSNHRKUJaukub17rZuAhyoyFSgRm
jYQZQYav9eRGDJy1PXLfsNgGFTqkJPEurEYcVFtDcfagVMwBbTW97eOMwBlp9MdBoyWZVGvcOS7w
ORWw6kMeufYlxlnQXqY17EReAB7t1XWQhQs4GeJYKt0rPhgAaO5a0KpihxqdbYeYayMTBTdm3j5W
jq5u47IEHezaec4Wi2TwnLWZHk5X07xHM1moxfNmDSjegBeMbRshiYx25w1cMAEMnHdyRhZ/cWJC
LFjWZSzt7Hl7F7PGU1nnhfNeTzOUpSbUTcXCL543fwNSFm/eBU7zVjCa94PF11UhUat4dMZ0wH6N
4LUdMsUnnCzaebUV3TuMcX3bqM5F514kQ/wuouBAxHPre3Qjq0RnjgXDTHviunlnCabrEcoIYiZJ
OIaeXzmqsP266XSmWwlTowb23NA6DwQZnAwreiu4CgKPNsBmee4CZ3aY4i/sPgguJkIxM+lZq1ot
Kn9q2Zdnirbw8uAgRNCgJpLOIorRlxtsgD3F3KP9ZAyoOk+VA1u1dDJ2ooV91WSd6UcKEwE1SB6C
zHi1dWAeQ4BMtGvdZBfCOyS1tlYv8yC0Nxhx9ZOd19p2HBu50triMEWW79jBvimsae2kQpy1Tmnc
iqkPWV1Dnvfa9ihdZD+OMqmHzKvCDW0Y87wB01udCeNCb6d4nevTYcxvgU3aez0uboK04VFrovPS
U8KzLCE/YVLVM8fNq4Uyud1BF7CX7VRBr1VT7ZR9cQYbj7QTSCN+bscQca2tnmRrzRONbzDlkUZL
xgiC/jjS0sPAz0SQEMs1q+bODxqWN7Y7jms9NHBPCX0VKLLHCdDtcIaX9IcdNsOyZH7cN6+JQE6G
GNfvswj507AptChYzW3CwtCCymeVfHB17T7HAR/1SB/C+bGgUF+Diqj8BiE/9MgMxF6WxZtU72AJ
6Gp5DjIIj0lrT5R7PDHzzwMbez82NRLh8EI64KLHEHXFP+d4mzueHxxv6ZcfSGKZVv/RxzlzhhCy
JOSwhmXxzv6jj7NJjGB8iiwWXyymqj/Xq5xpOvJRnQ6P02s+Cz+eafMimDBiTWXFOluz/k4f53w3
paLln2czHGyqZ4Hq+/ZMc4ewDbkhGcWlTrKf4urGyzSwPJ0I0eYXlKxfHd+ZvLBbZ+sUA15ZBclT
3YTZupDNS2rWyRr27RcmTcgbtCnahzZFsJCSG00LUZZY7jFWZLFsCh23jbEX/GdRDQnBaJjGk0CN
/Ef/YgWsVDLlrh2C8WVIwgHNaIKlBmL1dYo3dicnYG6N0owsfnV3qSNHASUttn1p3o2l3DZgQuMq
unGCcJMavAa+/o+qZHtsQfexZR/MCK2t3r5xIMu9rsiRtNYe7QwxweLCS7KuX3Qm5grFWskM8oli
dDS4qlc+gCCFtFYhd9czHc+mdyD7FcU54+uNMnWbsKmbPdsY7PzOmWp4+xHHVjBgYzXyHbx7ytc0
fhudlOQd68GsupXomOyMMW1JcQanfjkY3p1DOgaz7a1eR9u2q/YwT1dZqV5OQ/dQa/DxWm03aPGd
VaEHJlGOsy2xL8zZGGHp2L+0wUxWltMCpc7H6QjpT/pFYTh3ukzZ101AA2xv7k4YwHfPU2AAxy18
DF+FHyvg1xXR2NdjFeiIcrVuiYUIxkmeWhuBu/tMVE1JE45eSqY1XEQbWowaxBvdHlmNzaA+LS9x
paDhGWD49T2A1LoT7i3yr/gCjxcxtWMI9S/LIXbU5uittToN3q0ZD2h7/aubMrDsZnKg18JMUCGh
wRQsMxe2txT5MoponCuwoRIvMK0uTmPD6ZmxuTg1Ou8uBVUolObSNnN1H3wVZPWd2HhJyaYPsVaR
ZMaGrq6Bt4uUy0bTlaDtKnLrGKP1kjGisln8JQftIpzlYA66sHT+g5HcCT/8qhrLxtcJLYwajCgS
IjSC/BY5vFs/MUiKF9MuQYHGk30MUKTZtbLLG/Zx3SxWY7uNeBv9WuWUq1xqSNxw31EsnIxZ6kb7
VmKbdsd1PAvhWtOkagkdHpMquVN6uAd2Rn9cO+j6pqvIweY+C+s8tb1NKm5PBdmdKZ3zHhkezEta
T9epLhVkegKd+l6tUe5ls4ZPRczHsf/FNNCOy2FaSxR/Wg/Xw0EDGM5iwGlWBXbGciqwreESIJ8S
5aAxSwixiiTnJarCCHVhiMpQkAXlMiFaWI17n3v9IkKPaJB3OKFPZKeXz0q7MwXlot3GGQPgaumV
7t4WCYd6B8GvClWMRQgfERBtOoEUEjAVcHVlX6KRJPb8izqLJkUe2oD7EVISieh3KCsTFJZillpK
bG062ssADSaw2Gib5729m4xZoZmi1Yx6RJvuLN/88NL/i13o96NTBu3QpWhM9L+YgnVKGECLSljt
RdsYbZULReyfc4RaTCZ/cIT+59+1+JI+5yT4nXV59ApmDsjv9D2Bwpx/0G8t4pzjOhuTUQQBiSWi
7o/jVAM4y2LeY6fjcuA6/JvfLSaIjYlWmY0pROzNeX4fj1NWXHx1JgfuHAto/Z3j1Pp+Neqw/ONQ
JozP4Jb/rFZqTRK50jiw/BYKKnKLfgIdbe26gJw0E/S+jDLNjx3Fd7IzW1aroT7YlIO8PP1Iqstm
FLtsrK4q3Z+0lESGm6KMVoP2XKqw8wK3f3L4D0HUNUf2dRYrg6hbSZ2UirpInF2ar0IN8rf1bAx7
KeOt2YebBDgTgOUw2ueRd1aLd02frhsMhAtyRjZtku5bSU1YEnCp5meIPp7dlkOwhU3pW/V0bQ0t
TzBOcb+Nm21V1WBeixiNS1RaCwkAfhMX+dmUp+FJlj32rnPcb75eXqTJ4zA8o893aWiVG2HGGznq
izK6jVgRBicVX22uPysKZbbw3Qz51avjFH6JiiETYiGD5yF6c9FgywnvJWZAvylHWAneilU7Q0+6
rEarzI3VwC1Km/FgJYOBbLgOzxBLKvrCnp4Q0w7kOMX3suubK8/Qk9cumICXCu+iz/OztkqvDTHe
S70cVs3gm5m96AyxqSuDZf2tTUkQpMY26AYA3NmqCUjBMlbz+3kUk493tor6eluK/iYnPKS22LYp
CHJG5bEbppVmnTvV46jBr48shKqPHQqssTDX1uTsqDd2QXqfZOaedMrJT3O5ieWwdcpd1z+7GrA3
c5eq8D+YLN4MmEoQ9Oj7FMopeR3WhYWC2xOPAL4C40o1imVn77sA2fahd5couwNnOwQQKF4HSS9R
rr3yBn48KPxiPzRz5sweAnodnZXO5BvOg6UZvFQRcq5V50XiaLSHe294a1uotLa3CiPKHYLCzAK3
naAwUIbhbJopQQD4w6p8RXbVHTrKplRnUNg3QwRFwrR37uyjloB6hsjbaj2DE2l1a0Mi0Ule+zBY
xQzsqEjas4R4xmqCOk8Sbo9IYlH0LxSnGxR271qYY0McbOw4jOLx8xgXUXokpWwxSJygisX8QymA
4F/G1TxJLtJjMNVXqh0uAYFsCh01eI2DcPRb2972euGPkbfomQFgvMEYJYH9e123VNziJQa9UpdQ
BOiP+IpjeiQFK46yVJV2wf7i0klfdZeQY+2Uel9yK9qoXXTqMr4fYTVrCgZcsQP2aG1jTUj5B8VI
/CjUbgLHXQmV+kNTewstYeoTHswI3rV4Qps7rQDOywO2xVo5NAzHK88L13gv7zrvRshrRsXesKWX
JfwDdOCL6m10QE+jjXSJSwzQNyw3ThP7xbCOmr2ir6dpwi22dmXNN8xduh3qiGtXU69y74y3+Ygi
+l4Kc1GPBqucdI2L+Wa29NRkVzJPWuQ8WmZ4k04xhmgoaeOXql4mVbi0yfDVuhXKspUEkuPMd9Rg
Q4SvrzLuRTvzFtALC++xi6qDqYtDjMjdQt3mqtMTYkM/BqZnNe+FUHYkJzPoylEVAg3R5DHGE+4b
IeN5JTligt5NiOlrpsIADf1Rf4whRvVJd852dGE5q4RNRO2qa3tWVsaEa7ZYnIYl4Czdllsn5KvQ
CeHt3DNjglWGV0k139QGVBaNxlzne68dcASGMZP6HjKj1rmUZn/vEdk8ZRs9NdAQub4GOk811Edj
4H6V+EbUuLb3kxHs6oQoBQRgJJ4yOqrHdu2NSyu+ECUyMsvamNqEyO3AzeEbZsVjdNSVZ618aZkE
qru+z+AyX/YRTl0Ni9dr3D9Vr214nQzcoYDQxBlu24U68GbqNymRyUa+1UbGDIw/6jC+TuRwNl8t
I55iP0vDo4okf9kGiljqU/tQJ/FdjVG/sCq/wkc1MLjywRgCdrb4djsL/qpiPTn2q13OjqoRu/a5
6d14uXWl9IQWj8NeQOWZy/Qks46DyV6rxBizC9SrgOQ+PCOGztPrm1hfkIwAdn4f9BOx4qzdl0ol
IKeSp5kg/MwKb12a4iYcIAcOdhL7UVpdTF1wwcG278tbjRlmV7YE58iTlhyalshOWNOGVFdEdlf1
Pm6570H78axbOCk7csAqAjEDRMDnOOuP/QgBY2C4oiwr/BBlp10WpXNIwo6JifLsZh1xFt2ElyTy
+8Q8ZQThLLKyPRucF6Gu+2JNmsZ1g7Vb7+CPU972e8O6QO/qt9oI/JzHnvOtB2CREhpEpICHykkq
4aJp9efCyJzFv4wgDSc2aJz3XnpqUyVfOz30HWBAHnd/oztX6cigWKTOMq+araYK0G3tsi+j05i9
/2MqSFj2P6ogD8912vzYnPz1J/xWOlq/UKvb1EW8w1z763L8t426+YtNyCeSYlbtlIczhOf30tEm
b8cmbWBuYDxGMvyr37cL9i9oiHR1Tvw0WNDjaf4bk5hPcxi2FPwkPp7akbkOivpv5zAwSKYO5xFE
5pzZvAaOHgW2qSIURsW2wcT50sDJ+HC1/qJ7+SrU+7DQ+PVDTRPMGwMqG3HAtx9atkUb4O2Fvxvm
EFXcZDsYTnrXxOLYiKm5ICwq4xgwyxs3zTK/bQv3HHZsQxF2VST0zoA9jOzcUrD14qQbjJ0iMeqM
yCAZCeEGxsNcuevIcpqNXZBbPySe8eS0iQkBixb8YNYgIGyOk3Yh3BzYLI6C5WQmY7KOYxmtNGfI
IIzNaQVj/iZC4e5k23R04GQOdxNoMTbD1jMzDcY+QqkfVamZ1MB1dsLpJw4Tu/8hbthQBEI6756a
uydHC+IDcTPqm0JX/p6rOmE+VSHahx9f3fni/ejizt/4B/VTZDsVi32+xbI0YvLNaMitQstXaeLg
DJ6AEkVNXi9+/KE0Od9/KLqQuZmh17Fn2caHD+0E4TBjwPvdbL3q0DGb9ztn0veF0wSbLJbar5/3
T1hgIp75cG2/4yJunkX+5f0H2IP5P//jzYLEj5eEodq0l5h1/mhKzV8sVGngzz0UVrx0/pzx4pPh
NaQxgzFnOPVXv+6fFhqdaE8LKBeGF9jYxt95s8xBYh/vifkugPUOmBF/LlBE89OI16sUOfQNmEy4
jeTWSiKB2oQJ5YSwXAPJE00VMKFEWQJ7AjAw7tVAu/xw6f7qTfOTX+HT223C0BoaKr9CmWFMW+vG
FUbMv/8RhKW5MC0wK30nNiTcgOATKQnXCktfBo+5rcC9mvwff4r2Vdj04bHmas4jBBtWGQ8ZKlxO
qI9PmE7hR/cbZctWNRLBeDybviSEL9Bkq0ybBr1LVo2SDKuYzSTwHatCH9G7o7ULq/6CUD8fjZHv
OCxoDW3XF+p0LpVOnaWI56GAMC7tB1XXHjsm3QtHPnhpnx0nPSPJRY8pHjN6TJj0RgcWgORYRpNE
XTCDLAza6cIdz8eBhmahWXW5djrYEwtDjUn+q0EIbh3NSM4BGLmrTsaCrEFNW1ZVkJ1YFqZHI3Mv
FZGfIcR4DGqxwZP0mkOrbsfrrNRILi9KMtnmeEQc/mrbvjTDzA4ec9yu2B1aicPKlPqpJRmuj9pD
m9ItZ026mUhP5wct+whORQvm9dhzOKwNT+u2Tlufoko92haaYaut98nkHWuF1qqPt4nVHVqC0Bsi
WC6CXgj05iPwRxd+oNfrvj69DRHRplStbEhTswEA7jmDtzez/mROAy9+ZGTXptNtk0mfFqJNDuiK
ntwUqDT7cTKxNLPxWTIeW8ENU+GL8lNkw7QhdMP4mGrNwa0S7e1ebrQaDJ0Wuuugtxd1Nwb2OgVP
phLJisMEYDeaJkchT1bVZkeV4Gt1CNLRtWlThi1GJEcTSIE1ZAP2VK07uPX6sjGjwoLVkVS7KWB9
1zLS0KF+A3L3B91Tlv/SMLdWVl5ly9QyVujuzkQBjdGJdnbw/OPb+1MVMt/c6DEw4fEAeXPO0rc3
d18pGVJtyOxNYW7txJXLIGzO6wk1N2pU3x6crdu9/e3PpO4CHqtBZqEM4eX58YEa1XGQtCn5sgvZ
2QxDF+1azLVDMgeR0SWI1lvkqav+pPj5dDzPf6rFSs4gONkgq+mzTNrqcrRDFet7UnlPjjlb6jIo
TklzU1rJLe4Xbffjv/PT0fzrB1o8urhm0Kp8fnHg8TaZzCN6t9AHiv6xqC6jfC2M7Y8/5vuRNH8X
5wplKzIa/vnpcpqKiyyLv6tpRizREYOGiiH1r1fvH3HuzzaG/z6WvsUGyUy6+T93//l38zL9ZDTN
pf6jCiChhcMVghFeWVu1UBv9rtglqZv5M8xManzT+Zrn+Xt/4cFF4pag9bBsbYYq/9lfAEaCmDxj
kQAIseP/W4rd+cn95tjioWYAbvIpWEZc61OpDzNDRQcjUcH1rt9F6lIJsFuq7k/Ox7/6GOy6bLpn
/THq4G/vPvA4U2zbiO2YBNi5up4y31TizYcv5P+mmuBv+fghn94YkvMttODTLLMBDBg+pwhEjHR/
ZrRBPPYXF21eNvCy5+vUP78jqoSF6uSCb4rA1QdqfGdIKnaSxEDeFO0xGtVzI7wfx2QpwxuzXYeM
u7zU2dhuuDJcxtXdsrZSdqaAhDg/oCr7bYm2xqJHQU6PVPVMmE+pF29HuZa4nHES2qQee6vatauF
h9swLis/6DFmCiKP0UK12UMYu/6ARkSfQEsWjPA72MAiPrbMVXplemnjR9mUT7W3icfoSeS8BjIP
GrMWbk1bWYVex0AX/qShrjJyQruo33IIbWgGEXNV9VMODssorU3gIofufJbYTvMswvcG76U6sZmW
THhkvMqt8RK1y4qM6FXXLMNWuRoCuUkR8TAybFaa0j9nw4g6LcOzxsOBV9nW9gCC0iWKmrCJd0aj
I/geN1oPHvUaufIisi8S40Yw/icwnpt5k5EQRm7GeJ1UGZtRAh78BNE4bpCFA8dkNN8mgUCrOdOS
yndyi+1Ert0VcVf7tQoDs8GptGtcKicJhPipj7LoBt8uGMwMOxq6c4VpcoVyVrGcaxiz01Kx2MMq
an9El39h5hy7KM+qR7tWV3n9pLXDypTaMmEnmmnhMi/Fuu21yzQe9nrDyA900pyEHrEA1YZUPYsG
ZQ/iG36nfter94PM/NwtN7WJmqEs6KPHk6lfpR6UC4oopSBVNOAX8zoD2dyg7tlSyEOJ7XHmQMav
FqnbgUE0RbNPbIautcoVrobobGgwWFMG03SrlbhWpHPKE3Fh0cHjIb3txpxxec1iw775+jj+E84C
DBEfXj3f94BRkz73X37g2Pj6A37rAo2ZjGyhQHU5BH5t6H6bL5EFhv8LWZWr47xAv/rnfMn5hekL
RlqmUtQ/VLx/vv/tX/AREsJk8K9m7+jfQiR99yqzYTzQGaEFm5189qcOjHIPpXhZOwyJMRHIiDCM
BNRj/9Qrqe/m8iHLkn5l8hr8dULwX21wtvM9GpkDEc8J8ddcArwy354JCMQt4UoL0ofqidVgaXI5
WfZw23sYnQsIwWjbGvt17GzkFMXY3zbcovXIZDpLtmNvv6nKcGvGyqIn6DdJMiwMDo5zcSHBPU9K
cYx5QEfUJJOML4MG/W2KgEeEqV9m9Yl8PzztkjD1HG7CIJSbOg1RLBWTcVGoTrlpKfERzJvFfeOo
WBrC/ppRm71oi0FuBUPvteel5TqVzrbRiJtpleQyLHCC4NvKicXSpHdpC7Dvo2CxE1NvSd2+C0wo
CTKPbpTcfM9isbINFDienRi+U1fYE5jK72urgmts3ZjYXNRQ+VIm2n4w5AlWwUamwInq4C3P6h20
mlsvjd55K28LV3jrPDMIE/LSg9DB3ZSOAyoWV0MUbmEfrUdL9/bYAF8YaN4qZfIg2Z/ZADSLrlK3
kac8d7odHkhE9PvIuIiR5LPWCuENowM2m6coc1/oshFcQEOIk+EWphBZvd14n06AYu1QV2DZs/XE
C3dnNIsgQqRB0GFHqlpnfjEKNMqu9jJULN90G+JdaE7mvo5bG+9hoy31mr2LpXGJ2eGeN55jMxnU
TKZigXnZiuBa1sFxEO9KU+wVAMwDcEDHq7dAkTlUbMKPOQBzdxPQetVI+V2lgPXaHD0tPi+G6CBF
sQOEuIn5kYrG7G+c1iam/bj2TmHsHXTJAdd3J6tX7s1KtTYK79YFgl1SBdrsrBqSW7bftx4L3pTY
nnqODdJm4G6WOaR8oUtJsB3IKbubCnubJfK1B1bj5sYLYqCdVccC3n4NvqB0VwlaISzm3BnIXpx8
eJVGeBzZ7TuN9hpYbAED7dS7GeRX0XypE9w1gcxfBlnuBz1FZC5cy09i+WYbIB5dbCsTqq+s3XZa
QP4o8KQsQPqbcpM7k7rBXrWMWOMxA1jYZABkFsGimnOwU3uPPIoQHLVfhGH+Si+269ri6CXJVSaH
o5tuCWVRLDrVZd06YtsZOOdzJC1oAw1nejfrZ3oiNsdi3cn0MAI0Cozaj+0CJ5M2HQcj/tKbxjJN
9LXEt+EzyLir1Mjz074j+dt91hEiVBGps5pyz/o3Qt5HpYFI5yKurZzcp/RLgdnXDLpdyE49yEjb
NHr7ugjEbaEFb5mIrwFdEAyk30SiAxUm4U9MDdVAyRsWoU88R1dbR1sUywK2Gzb6hyEMXpl77YQq
NnlabnWcOE7fPJfCtBdR8V5WyjFRQVEHRrkcRm0FDpclHUOZVofnkY/XI6etrkJMgpTmtx6K4TLK
EqS4ZIFiBQUrKy/Q/5OBlCwJST3gcjIXkozugXSbBTsnbVF0ZeGbVtUtsZU6iLzCwNyOZBRtEcs9
2trNSBqFJqMTSda+gd3MRxeHnK4Id05pPo1O3y2IuBdLryGPKcVqFevNS+ux/tO9q9h8DHn0hqFd
1dwCo8PSV2msvR7F2ylQu1VsBs9GWZoIG5LokI7APvSm3AyxdgNhAoWd0R8iiUELaNobDjQcT+XJ
giwRFt1jF2ZIHtxyB1b0psjqS89iw1ZBt+QKrmRLJ0Eho9cnxSi+ADOxD+4kjRdVMZc2Ak1R185q
VMv7vC3hqxDv3RcOC1b21mUekrRm8AvIFv2z63GHea2A+ztmW1kV7BKbjkgncCa1fQ/cbT0zKzH7
shhkJz+GxADw3FodVooiowPIJnVES4JTDd8h7yBPgu9L8pvYLPdtnW4lHmy9syjJiBVeGGNyN3nZ
aRa7J31xnmb6u5pFz9OoLRWjuS0EEZNacDcU/E5dDpFzYmhjlFiqLJFeaoF9wqIQLUguf5JjcjFN
4s0Y4/iLJovLyCB6rkkckA3DZoiMhwJZnd8qxN+W7Fx1/Alq6uKDz85iiwyAQEdR0Yd8R8hc3mA8
8DSzCmnsJiloOLoLK7VvvYbEmcE+WdCqyS7f2vp4wqG5QqZ02fJkLPrCWukhZx74ct3EVZlG2U3d
NAdbMY81QfItED4vhoUII6YAx80vX+8SrT5EJjL7QvsCOMNkZFZw+sFVCmz3qMrR2TUpi4RaNSqf
MauEy5OtFDN6DErvUcC4exgiHQ2EAtttKglU7k5BxFQvqtahESd+wQtn68VSbGzDW5qt3A0Z5+7I
dHRSyWD5X/LOZDluJNu2v1JW44IMfWN26w4iED37YCdNYOyE1tE62vH7s/djd4HJLFFUpvLq2Zvl
qEopkSARgPvxc/Zee5L0Lx2m4xgLZwCNHmNm62R/40b1IYWY4dXxiwT65oPXA5IqR3CrwbNrQT2I
6/0Q3RuNcdRUY1h30uZlch8tsq/XCjz3rWmaG+JZCp5hFJ3dSF2hOcqqqe+w1xyriv0P+soiEenC
TWwVhYNzmdvBbUBeIlClHSJGnteaxtwgN1VZnU1RT8rnKP0+qJ4yWOFLOBKrxqpNP3LLowYdVoV+
6jvpuA/cAEWESLpl6V2BsBgVk0S7PhuXTcPyo4WXIYovZgfn9O4fRVDeK2yyPHG7wkjWZcjdSFOd
BSQnW6VL3PueOXPmAcy1IzQdcIGumqJaNeS5rp1J+4x1c6VaM17Iw+1vtukDw4fAV9P6SxHTJfVY
VToWiqWjZBvR5H5FovAyAVByhdyr3JGC4CjgiJEgBx30d/1RLYPMH9LmJXeDHTfLCacTGXMShWh3
MIUgNWnq2OBJK0hnpVBZcGrLNwgv3Y3mBRd6WpUsZOygjKsIX1DdfRzXE+z3OY6ibi486ek+eA+O
s+ba0bA9jMOK9DA/Z71cNJnYjDpqZxSj8IEED7lZugSppzqAgzE97TiHl6KHMEt1FbvXzoCdhQrv
YjKs87Z2r0BSl4dSDHurUghHtneRrSxBmW4zFPlEI+X+mMgTTydEM3HJUES2Huf50U4Z+Ddgcx/i
Hs1WqJGQQDADiUmFteN8726sFMGGVk+4LfP8rmx0X4xRTMgzKgdKShosIaHXrIi07HHWRrSlyXvu
LX9qGG/2SX3txh6BfGl0roY4QXu18jZlO+Cux+RSIZtZTGH8nHdDuf+XZoZQlnNCPk2bvq+Lv4h6
tMNj9O588wetlR+blLZD31A3NNpFBAR/qNUrQ0Bk5x8gXPC+gmVZy956jAZ2blqavzV+/w7nRs5r
7+7rj+fG/OVniWqvX/12aHQwgdATpvGtWxQps3Hk7dBof0IKAK2cKZM1N43pDH5rGoKC02xG9g5E
JLDm3w6NLodQ26Q6Z9yozWKGXxkd/vA0YA4x6HJYjDf5ph/7X+EUgWNK4L/owUAi50gebnxTuNd9
iRbr3Q36gwcPCsEPzbbfnCgmv5Vt0HL7/phIbEvaKyUblFkOUPjaswopaw2ZmpUJb3Z3T7DhjfRo
W7ajdttTDLqmR5hGN2BRs9hbKqbcHaxe8ANW3WLhc9Irwh/k0hiwOqnemYhgkQ7hdJP2zp3IlVsv
V3xhYcrUB1RtNdbLxVgXt8NQ5QzsiSjoa7NezrUm8fHawRAloAIXSehMjtOC7HQk9zXilFFDsgsG
d5EWod8NF95wVKxkrRcPuPoxfRUbE2ag0r1EkbNJ9LNw+ByI4s5MlU0a97ZvBec1hGx/6pBoybRm
nSiJzC0AoUkEnOqmh2vkZVjoqgtMpAfRSH9Mn6byurCLjaDMGLNVoeHpLJorWGHmOodItUxkfxtL
hIwS95sVFpLSKkAD2awgvt7r6RlE1IUS3NBH8pHG58XOMk5DeVn3cFdRM6LkV8hZxTOunScqitBR
tYOdMXobEneoWbpw+JqnrHn24Bw7Bpl6QNCMPqXBRqnvBuu2pEkn269mWqwZne3jPjvHaH0TpICw
6uNg6qd2OG4RAdZtuWaYlSfMfUx5iMVnASMgsc8DNcZmKvr2i5d56oWXOGwv7j5p9f0wZHQR+Qi1
M7Rs1nGYi8i2J+1DVdqTSFO+FFJdVMre6k6hGKGDWAQ55xvLrxx7j2eFfY+NV6BTNYbevCcVh2ba
TrWS88Aq16aDdPmk9YC5tkWzVcVJUOy0Nhsu47DDRpKg3m5ng00whfo6NNkfzNl544XefUuqycKc
HTnG7M0Rsb2v3TtFEugmA43zBRrN2h18op0fdT3eOLRlK7R/noexxHK2Q9/eZ/h+jCoCqF6Bm462
bXQCtGASK0EWsY0GtOr7E51cZpI6/dAVp9SeHPA92Irtqg8NQGjuYpQ6GXjR+dyzHKtlORuR3Kzc
KTR1tdDZp9yeAalo5J2OmJeQMmc4fS8J6txkY3oXDQWe3vZrGkkNm4Z30BqggjU2KI9O06KbnVGo
D2xY9dNLlIWXDD6vUbpg6xWan6n25wEKEtpW78nF7jUKgwhGPuBFmpm34QjiF18mY2HbuOiyfarz
FxEUW+0YtBvvth+vSMhd64m2jUPDF5Q2hXrvDIDfYsSrp8gabowpOk7RjRVfQIvo8nYFTngRhvAO
SDKMwkszU5+6ySantiOrBj7VsgjbE4D5G8uM92UWIJTVV635UNWDX4e6X/CWQNhCoNP4bhpf1G1g
nrXG8JUJ7izUy87dTD41hkZ7IbAvGyKUT23L6lAhqu6qbHiC4vLz6O61wt14FKEpPE5cZdMSzMQO
X+hLMLG6qCwgVknjXfOObmaszfDRzN74S3+HDZaR7Lv944cN9rdkkgesUz/D6bx+k7d9FpyOM3dZ
gbORM4fT4z/7LDgdJt2eR2uUxFAGd9/2WcR/qubhtYTN8fZFv4v/rE8A7flLlfkxjpNfso285ty/
G85xYb6RS9FF81Sdgfjfb31I8IYy7GkoiDbSWhwEZXmjxEWJ2KLzpEtDzzH8Ip7K2gfzTPENTSOA
5iE4E7udc91rltL6SYUCA5NGih0kdYzAgk9KXH1Ye+od0UrFcYrHdO811USzaXKdBvfelN0W+MeT
RY0f+k4NtXPMCieRUxD1ONVmcB3jKBR9NcvMK4A9U4XFQ5QWjUFm8iX508H0EI12KreZSnuZxkAj
/HYyLQU9tNu9BPY4Mh4y7c8oSxhcdemYWwAPuia8SaiViaY0puE8LnVP3SlGXhzH2qopgoFromeH
OsVwql6RBp5hGcfuvLVj49aKHPHYWPHw2Utsgzceg7WZe82XNg3Hy7mPe6R71H01w5hepd112i0M
0vrOSAbCliatsoZ5HFSuKXPNhR3k9WMQ5vr56zP5d3j/oCL+9P0j3/PPE4Nfv/jtvbM+oX+bhyJo
pkBIz7C9t/rWpFKFI8qkxDPmApO/+VbfkkxJ3ITlWLMOZdat/v7eQfuAJcdLybDc5YTyS9I45igf
i06mnEQPod2jC4pGbp5nv9NL6qkoyAQ08eiH8qQVI2ryqd4OUX0bFsreHYMzitWbWBzDmGFF5/Dc
981zp7Ltxs2L2cZ0JAuihAgya5cGR17jLkjA4zfIwYlTm5w1wIy9Y21bWhzNxKvs4gOdKbbSflG1
bs9Uns7Xo+62WH8TmMJaNyBbtf0qmE4rnC6Nrm3UAfUtp4VNV2m3Oh5Ks9XWerqrMazE4Vlh9vcF
qMQJHZ/ixMg+2xQ11pzwigAeNbsUJTlnhmAgWdFXRRVV5e5equ3X1i4r5iaYCZiVXCi2tsQEs7cA
5enW0Wq8YtXBchZ3eoGnpyBpT7pfaiG2WkClEeT8Plp/LvhnDfEEJCMoih6t1ZJgIdOJT9LhqQCZ
LNv2i2UlfgiO0wPU4zTrTvH8RmXZoT9Sw98V2lM+E7Nq5vm0WgoQXpK63rnvOOomyjGRV6bEvmLk
e13cKBblt4LtRqIe9uKnUm7rpoet/TDInSinhRyCTVuD5XIeMix2VLB8bF9LE7FjDtKovw6iY6f1
W0F9Y6Yzz8EHnLSmBjt0olwSXHhqZNAjXMKInIkhjbPBI9/QuLVvJ4CJ2Tg883ns5FQcPZmdpCSh
13x9PIVzP/BMuFhnEjImR2MJDPMlV0JMFY0Bp+y6pFwBCrywtGi2+UAhlBLCdZclS7p0ptMDIlzP
yQgV4QxOfg9klVLBPkpjuhR6McGO0hkmg71VhkOj5dsmtwBBZMXag/MkgnEfNkymwirc6/b4EulN
vjKJTA/S8EryxIIH007VYnxsscGfweK5c5nIBfF57GFnAKXd+2E03g+OdZnQM4qacTsFOjOIdC2q
r32Iv9C4ELBFGL1X6qrKrzQSWoNapa9/TQtl7dbbGGSi7Szd4nPY343pWaFhLBuuqx7gNO5G5npB
fGOPB0+7dLq1ol1Ii4akdzO6KVi0nU13uSC8OFFPkNrNjz3uGlu9iFri8FJPnhpMTZeBEaFu7nC3
wLqwOKOphcSIlJJcUhviThPZtRtGjt9ErrM22u42MoKthmvfZVyzsEZ5NRTEWGs66QlkH/LeMrLR
aDqxkWytrgZ43g1ssqpfExJIBGjRIxe0cWjGdP8aDJEou3du6DwN5hH8EOEe+druKesNDYmNMjPT
NoTAbMt8Ip1oos6NDr1lYu8uFm4bbxRjME6iMU43Qc2hamy1R61Vw7U77EilXDgVjSqyk0Gd6bie
EnOn6w7QtOAiGk4H89S1H4m1KXl3of1krDLOSadcDCMInrlA1o85x1bYaASuMNY6WAGhSbR8deHu
ov60nWV19rombKrdieRCa4DdH6zyrC1vpvRoqmdmeik7n7EwtwfFh7YPbLEILGKxdYQkCV7Eh1G/
jcjoTopnvQCFvU/bg+udts0dTppW8/nd63wVZ/coR5nUrUP+hxGTLs67kKayyXvvPsEETZqnMrmo
jGfX2FnllTWdFrhCPYuBVFWcSUUXizYVOB0r6MJOWi57LJwYPc1lNhBsI2mda+ZN2Apl05TKA5v8
zgRQSEK3/ezG9UpVbBJ9QK9FhrXozE0Uw7GfiTClt3bydgfm+tiBe6nFEwma+yTQULnmK6MLj6ge
UfYtSKusR2dJE3qnUqehgP1scWjzsE4qQK/n1K9VHr0UeEAjMa7/PnWEyrb+52K7TQHRehbbpYUQ
bf4H1u/5699KCY9wQcRYlAyvcog5lPqtlCCTGk0bqFko4TM47J2+wv3EWmDTU7KworzWC/8pJdBX
0F9j5zeIjPpVfd2HQoKGMY1TDg/8GJQs2tySe19IhJNexECSkIoliZasGnBFT2TrKcxDG4MGDlyU
wa88Fhw5dvCTAftMn9/duj9ooX3o1vEjIBeBtku95ELCnVuJ73+EIe0cI2vHym/LvmaTG8PlaBE1
a4BzhVqfWX/BUZ4rtPL9sYULUoa9qjo47yOi/f6C7Yhm0RMmnTOn0tZKE1mdH6MmnxZNgBZxoZWM
SsBhm9YmojlTLJhZ0wKJnKnb5kqaX5kjyUaTGRpHNdeVZmm1aWotbC3tbrEpuKduW4MRV5y2+9zr
NbZOxR3d21x4yBpcJaBB7lXBKpS8gosmV5vzoiNyyf/l2woeZ9bgQJDT7Dnt8v1tnTSFSCE8RDix
MvTtPftaHrfKV0KOsmVbduL659d7bXR+vK0GsHuVZ5baWP1wGsQiwPd30hpCm66sWl3WQMyl7Rc2
4020Gt5K18fRd2pV88l3lRvXI86VrC+yAxMvABfCKOrnP9OPjxauNKB3UA0c7sBMXXh/D3jnQHQR
x0SGEa5pRn7G0upCKlle11U2Rs7ql68HCRCWgutCmccf8/31GpnbRDorwqfZahw4D8O2MqtyJUuZ
XORoxJc/v978GX5/yz0knkiTXMNEN/0qBH13DBiMKaw4n1a+qRypj4e1kcdndR/KjQPkz6dFPB6q
Pij/ouk94yV+uDCenNmvZeHRQQr8/S9qUCAKwyL0pE4UHuVec6YTh9zo+7BT5HYc1WSlJ23cblK+
niQlI3hsPHLmfYsFbVjSGBRinRKkjO+hj9NV4VYwvyCneQGN+oERaoC/AN9dCVjB0UiEAZyGrsWs
a+25KKua4DDHqu5aaSYXMVk1dM6KAnlNpYWCA4RDej1xo314UWGz2Akl6RGVqxPXrkmiQJ9C2mS0
GlIEpk5jhPdWkdvXFU4JnNm2sEqQ7xkQn6lNrNs6Ei05pjyuT9jKSdAL26PXJ8qV7EhOWAyCeANU
oVQZdRw2O8YSGUl8JLhfhomivgD7p0lXekGCk2LMYel0TdAvO7BzB70129sUWdM+a1L9ZezcqPFt
c4ofbbXjQBATpnajDZMIF55BZUh52bjnTWA7CtpdF7QEuT/OZdRlza3VkDS5YH1pSI9WB/whdW95
+lKkIJj63ByfWgvMxloj3G+ZN5GKiAeBG64U6cDy88gm8ZB8EBHNZLi0oIaXaTLsi9hOmErWlgE6
oy2e8iaZYPoQF5huNLRp+TIg/YpJp55ji9Z7I9pnrjfcGjIilVsxqu5eqUUMM8OsmMY0CWXsouCt
JMfP1Wuy29MBWW9rsdUSxRekl1lKD3phclY76+PBU1HGGpyECiPULF9LjWZTEJpzzXC/LRaxg4yZ
Aw9JEnZgjki5ujo81H3fMdFvYKgs22FSVpPjpdix8WNvX1/Bv0WzxOC1/vMi5/ah/kmvZP7atwLH
+GSq6K5oUBKyiZWACdlbgaOD/OY8SdqGzX5A6+Nbr4QCh/KUDotD6v1rFfOfAsf9RLcTtedrdvKv
Ninn0eF3axVlLjwbNgGQ3wjwwbB+v1YBOiCJq/cc0DSWBPbkHNoBC5b20gMijLXeWSWKuDUbFcST
edLWys2kP/J+0LmHsSbsYls7ww7/1FOspBdxkr/EOUO+csaJoAYCD2Ta8lwY9+zhL3rl1EudpXhH
Bsa06hy7vurGVtkSPyTWpivGr2VuoCQpdTDfr/HypUOSkciOZVMcbXtEK86wSqorzUuAfsttGHLG
0jkrJ2TXq9ng+jlp9pj9IHNznMTxfNOTd882v9S6/KsFhZsMTkQ73iFC9shhGryoml1iFLuGQDVd
F8Ntk5IuooTIEpF7yiGplxVjl8rVPo9DO2ePZSvCBq5sJT21uqo/a1vi4u0ATFrccqoJGJANhXwo
oZx0nTM8RXbPkcP9wlEW9YsC8QFV4oMSquKGeDEUGJL5hxq4zUXRJE/oCMNLI//ConwjYIezUNXs
DGI3CG0xNWzQSBJOPEkIFTiCc3qd66LqAcMw34C42ngN+kzvrIqUQxMNl02uLMIsOSEFs9hnIW5q
YqI3ksdhnRUB5I+B3yZBj6U3zcp0mZB0OjwJRZkHxOm+DyAe1eQpSDST7Y3j0ddpMu1Yei5KBnU3
NHbhZ6xd28ZTjk6v0UTLUGdKj2mgPFOaKfGJpjzSJb9vzGA/pgLVe6K5CJIicM5kMdO8uozk7E7P
DoyPlo0odkZvsnT2Q7yuHSM8OJ3dkqf6ZYppKUShWWAiT/YqkhudIVbq9seKtnaXheugnbZpizcb
V/oKz/rXIiOdGGPjpiDTiFITLKvHYNTaQvFd96VYC5tPuQmDQ1/eo/1ah7gFK/pliQEmoohPhpQk
yDAizrkDxqOwAZUmSTAEkKai8YeSXVPrUel3juLdkuC6jAaEaHpKI4xTT7Y0XQVqdws8NGISG6R3
Ze5Y68Qqyn1oBqiXLPRmSejdmo5y2ngmAapdtJuSWluMqXEvS7XYKuUg9mxVll/kWnqSyYC0R2BS
LcZL79ItkD22ptwOzTOD4HWdCPz4IjzRY5UOo0YDX9XuahflXNASxBUSUWUEhrKEOrPgHl/0gXGt
qQO03UwDasjO4yeKt0jNXQjcplWjlaZrpzJg7p1LB2WQMoW7UetPOzVdlb35bLWeWMSeftHk6UUr
tFPoLbeBVlVby9SuSc3+3GaRHyF0BOYvMbqOB7OyjkmQN9vU7PyEnOsNoqdF3qOOqhVo8zFpKlNV
7W3zupqqpaL1myDo53gnGm5gKjsbOj/LG8PigZ7NsKm1yl1aqnY9Kf0BhR6iRKAvEuJhI1ZOQZrl
2C8I7vYbC7qVRj9r7HaiKZaRFa2F7h680awxkFyTe6ehhLoepnuDdmBWKLRS1C0v1Rat74ZUqI3e
P8P1WQYy9pGFrdyyZ60rH9EF7ziunZSactonceZPtQ7e9oU7lzJYVdeWXbxYbuOLpKUhPCLRBuDH
qJ0VhLlleVGkcbMyKivbuxWqwtA2131oXZLWfTe5KCl7k6wTCQS9Q6xtwYHiDaTSRj2N0inUqy8I
DAHukNbbjHJrpZ16KDta146CArio8yucmgsABhdNYvlAU86pPbRDCkz+Ug/acvNuR/yDs+uPewuR
FvTgcfQwbWMv+35v6VoiE9VagVuQ8QppjyoiJ7Ax1aWVMsEyHwTsmZ9fUfvRlvD9JT+c6yJ6olkR
c8mBIpicXGVCDI3T+pCrD0NzK8KK/eHXzlE8Y99f88O5Ri9rSQ+Da47I1JM62DYEGOYQuoPLn/92
H84VrxciCRvhEJIizfjouXD0TnNzqoxlPV2QBm/2m6n6O8SpviW1zGOoPy/YNnUr/rwlxaDoXcUG
wVfnkEtuDkCT2S/9n4qNea5DYeYx/XdeQ6a+TbeQqMyAQE62OsGdHKa/TbfQW6kEjXAYnCfSv6Te
wtz5sWJzdEbLTNDAG8I3/FixZXEdl6NF0G9jx9FiGvq7flS6s8wYS6hFldYDlM8jxaecAuWeaiR0
TBjyosDwMcwcQvc6Vs7G2FnkOFgWHYIfjlykjMTlk0dAtk1+ZKCcBcUznNMNRwSayPK0CVaVwlmj
YXUmwWvJe4+dcBtNxwbB6ZQjlzJz9u581HchrpqVdGMOpH1YL4HxyTO1NGemOm0lS07bompunb7f
R8l64D+JsGQ6fe01gw9RQdKMABCDQYShEjGEtLRdg6wtOPajFuzbCFPgZUyE57iRYm0Pl27qkY8K
ZyZiaKw48llkMOmN6KEfSn9kShxDYtCj0JecFVfSyu7LvliHtrWQiFuNIEAj2pwm3Vfpmr6Jo2PA
zmDZA3KjaWWWkqlH9TLlFeHheTKsQGsR1jdLixOneIkNi+Msia1hDAdsuNKrYGOm064zy1stP8u9
fMtOt3As158HHrncqkEhifKjL0WyXoOkuCK4MnZDImIC4wEADOzb2HFIJ2UkZ4Vp6jPl07cxKLqF
sKYbm2pv2Xkgd8sk3auW8jya+QWRGAdpjqdR2u2cWDu2uTpchG7TbWjsvFS07wrjqtAbPEGub6lT
tNWd6iAbR1sjq4c6gfJqr2nMCNOSOWfbTdE+FbT3kqA6MyUsxyTPEREMhEN51gSLluu4SU87QUzr
JE6YQUxqvW3ZVMuO2GpFY0yaTy9hVD3mRXvnVQb9fgRBFsqvdRufCOT5ijCXfRyehphvawMiZT93
MVYiR8wgyFDnGKxohyomXG1bJ+h0q+CLFV0Y1C/jUo055qe7acDoMT9/8RcrqRdo0QA+dlUEX6nj
RDNidLBnYffYqOs4Uhzwt8pnQT49xUbE909GBgsKgjcP8lDcxJs8xhyrGFuVn61C8ERlM5FlsosD
lnhB9YIVVrKZd0Wyz0Gw6ZO9Esm6KRo/G84tUNjDwXalj5xyNCndTI7yEbfPWToF0DzvUAXxNgvn
80pnkApW9G21oIyAv5E6GXIvA5V9jyHA6m9LN0roPkc7JazeZMF/j8M5m+zP1nps/rKoy+YvnP50
9f+z7Ouf6D3NUwh35rZTtLxb9k0TjhdAMNZ47cNB3TRMOGMmvSyitmfn6e/LvvuJfRp5hAHxY1ZE
/NKyT/vw47I/O1CZANBPhObhfpTtRoITQ08M5pIY4HydcAIfkuG2zm2cPmd0Hy7gfOzi5LSHbcib
MnjXunTbhcAXFJPiVRHkYY/RlSA6euGVD6oVL3Ud8QDxcG4O5F3Pi/EhqFTV1+OAUbK3rKMrjzJT
p6VfZUsa8035xMpoGC9dsCuaR3LiAA8xF4ju6Ghp1XmJHHBy3bWVtxeRfpWGX1ugNWq0r1NlLXjX
OLyuRobdSsV4dmCYOlhnYWRyShcng0pVngybQMx8lgRZ5yxOoFFOfN/Y0UqVysKlecvhEX9WE5rX
nayStcAI2XQXk0nyqsjOoMwm03DqFjrRTQbOB90Nr4cWMIwRUsLH5tEC9xn1dzPXse88H+7NnZWn
Z1nfoA7eks3MTtd2PsEVt4Z5Y3GIshomLRpmTxCnSyfkrC7qZbhCbxrACmj6bFM0D5m5zaazsJoW
1eAsEUUsUSrfOcrgY9Q6QzehLlNTwcmZn9C227VOIkDRHMbQvCMfBzMKo2Z3PrOZKFAyJuic4zzn
ueNU583HuxoykJ5rkHgBb1bh2ginL/oEs9KQw0MxqvHJSOhq1SWfqU22aYcPVdJkD0WIZ+G6EuoX
OR3dvNjU6kQqxGOXnAubNJjorCblV9VViPf2eph0ssBfWv3LyHTiwuufBpvDbONm11oXAf7Olwyo
LXrmOP+PdWke9dFKyCwHeQNWH6elweAfKxlAN1LW+kcaT4LBEUfnQBEPtYwPTT7eGx6psoTbGBk6
4BJ8UEP+huLQmZdQGHv5IsrDzI3jLCqLK4YXaEjzeDPk3sbKGNHnnGTjAl6yogp9WRAmt0Ax8uCO
KrQAadwUen6TKepJUdVkqE8nvbQ35kirfcy3ZRUerCpl0H0kIh0mUK0epLC1Re4YAg81qlMrI9As
tKd+V0rrpcVDyn1KEIFPOKIGgmcW+eBx1LzCTbiJIEfdBEhC6Ej4VmOdd0riZ4F3miCDIyiUImHc
uoMOsklH7cbnutLhjyZ2SiW1VzEqDs9dvE3xMU3UczznN5a5JYp34apPAe/JxDPVdkRfddGx4JSB
f4vXH4OKaZerPiqYCjoH3CV+l8UbzU53braZ+nBTmROyFSieoV/lmh8AdaLQMNMHJ/jqBUeVKOrs
y5hdC/O2o4OuiBrbarhp2XlqHnbnJK3vVSO/lMldFWoHrbSUu3So9UUF/F3HU7IWoR3Q8nLvwBet
ikQzd2q5sqNVYW00ppOtDPdpjkLCOnMG5UwGaHvcRwcKhCKI31FGoz8J5KAuQ8H+KNvoqY2my96O
HrpoeioUDODMeu+r2P5cjy4iyfiGrfbO6aNpKULuRFbRjMonD1B2EF5iNSJFPphVSqgCD5Undggl
tOW/6kbjUcyFQy49ONtxrfRk53XPmgGyJw79PtNX/8KOJMoi5B+VJUdkKMxNkG4T9QrFl4P8uPN2
I0Uwkjdo/hcF+Koq3ojpq4aNwYRtj7Ennga6kCsYROt/0YaKVD1izzcDx4d/DIM4Rx52a6VfKIyb
2F6W+kEhltwe3Nsq79Y5AA0H6Oi7fe8PjuAkQH7s77qAIKEHGWxQaFE/HE4DY3CwqrEkGWjRGt4D
R35O7TMaKG2IJzhahqN5oxsPRX0uh+vXi/8tCgzvpwXGscjyn7T/5y9+a//DDyLUBQIWJ0mHuoLP
55u+geqAwyRlxRz6wtd8O0yieKCfBI1uVjfMH+rvVQV6CRj0Jgvy61ESVcQv8EnnscT3I1JOseim
ySPVmEkzi+Dv341IS8DYceY4DUQwE2jMtA0KZuKTNVq+5Knayi4/GWgVyTY5jSeXjmqG2CGKasJA
8aqdkn2xmm3P1UAgbo13c0OXPKa3k2mrELc2KwpIepE4GWwTt170sZkt4flVSy/ZpVRNK1jeBL4A
qvc9MzzrRiR2boSMivPNxi5FsFV63tq/z3OpMj/6SeFbyOglR+QX8gDmkuCF3fO///lbf8Scv/Tt
qSRwYVY9MGFCTk/dStn69lRqn1Dc2GgUkOM6zK34m9+fSucTVadnomVHfcMgC7X970+l8wkh8NwA
QfZhqYTH/spTOffovpvbE95AJCBkrTlynar7+4ey0EC1x1JHC4h5kokAaWaEJ0saH34+mzGBXB16
L/j67kb9wUo5qx2+vyrkOIKSHYP8CRPT3vdXTTSpl1rPPk4YzWc8mHTvEWhexQ7ZWkEq293PL/ex
U6lS+cwLskEKgK7RZJpfzXevXiM6PYp61VjGhpNtotI2t02lfoayEB7yivoxLBDpRXUDDzvU06Ub
irO/+BE+7A2//QgM/jw8DxrBGx98oZralL2W8itXbi4u1Cj74hnC3ujMFRaSA8OhkHMBxX/006aD
5j42UMWj66KHHfjzn+WP7j5CCUaddI44hc0/6ru7EVdJk0Umn/ko+5kQb+HONekSW6BhCJWL2+3/
y/UY8NNmmT+HD3dfi0M7tdP5eoUNRt+DaBG4fcqZSj6NShCvfv1yvG5I0lzeK8/7cDlpJWptT5OB
Ax6ul2vpNl5vzGVaGKc3KRLHv/hoX1VaH59m2+JBpls8J6B8WNgHg4j2drSN5ZCF1lXoluIrWVBi
16YQLk8kMd/xwD1W3PBzKAf7siPxIliKJIbLgJyY4hP2jsT+rU8XhdkOlPhRtnWUAGW7aavGimLZ
q6A9JBjpxzR1r0M9Hx89GmSbYQrSq16SeLsYyZ16lGx/a7evxm4rKpfIBo4kpCHPVB6ZbDmMh5du
2KCSn9yyePBIBbQL+EF9Veb7CX1YXrCBkEDZuTcubA5tHQdTeyNnmFeRZPUh4CqPTRGNj5Tx0VOi
FK6LyZERVaCT6WxMJXBagRGEJGtwzQQfIQkZQ9+NouRClmZMb2wE20uobn3388+dFfaHRQWpjQ5B
mI8CM/yHx5ozgUrcNXigsEHMwz3zkfXof7WWzC/qD5+26xFbxFIOb+rDZRIGZrgyOlbMvLqrhjjb
6WHvrkyS7Em6SJBZkV6iJGdFxXlgKOPn3hpz//VX/f9X7AGXeirKEZVPJP/7NH6qi6b4Kv8BXL9/
Zh+pn16e/wFrLX6KBFtX81/zlb99wfd/bP779c/hSzG7yL77w+p127tsX+rx6qVpM/l7fTT/y//t
X75tntdj+fLvfz48i5gcskbys0kWpo8bqzErN/58T/6//ycTET/HX/WiXr/N2/4Mux5FCOsg/R5Y
FjNA8m1/xtgGaH2WzJoou0Ayftuf7U+vMj4GF4wgcZCzg/2+P5NKiMiD6QRLC00u1Ie/35W3nZEb
yu3mfr79+R95S9hbzOfw739SbX7/vDGIom5EzQL6TGUWNc9O3q/WOkCOIkjBO+BK1naiM6MvY6Qm
j+wy9YNG8EdAbll9ac6x6C0JIB6CjSoed9HA/0kIMqUbowXLQBmvApm590nladuCForVhvTCY6Jp
o+7AdHWiy4LoTObZsdcMEH0N5t/CqHbFjHXKZE3gS/x1aPsnb4rxrnb5/5B3XsmRW+m2ntBFB7x5
TSTSMQ2Z9HxBkCwWNrw3GwM7E7gTux9Kaqla3dKJjnseTkQ/SRFVZJGZib1/s9a3tm5fvWsmMSZd
clc77UGNh0PjdXtbCzcg9IqHqXFhbZnTsPbU6AS74wRLe8mw2ahuNPpaFH5hD8Fhh9dOm8PDbEiE
Lo4T3ZKyfuMUHjlCGaeeCAU2u/lL92T/ohTGquyaylcdEGd9qXzL1YKOPg+vWTueo3LWfHy4/Us1
9PNr4tn9m3DH92KGW4pYxTyo/WRvJw+ecER9cnB7i1jCjFg0SI+AIyCH7DNhxETLK2Si6/1GjJ1D
Snq2IXcVptMTZ2fgpZAsjVL6BTyLFLNQURbPyHh9pcCxU8bavp6toFCZc4v+Q1FevcHaFV4M5jGb
Vpna3A6jBQppguclJis8DWY077yOcRmL9jBpx4CIPBzkGosExSmZaXniUPYfWa0gJWNQ4Y5E9/V8
oANL5DsoQ18tGMMVIkS/VcIBJ692LHW5eFxwhiS2jNdlWrybRv6J2u8DqipD9DI9mqyMybVRTbJr
JKwXo8M3aIQvKG2CHNT+mJEGYgn5OMB38bVZF34VIzGA8rhWSuVT05CZpHjNGSuAjCOzvGP2VBO0
G9hmso9bs91EWvmAdx6XmLg6nrwUubuyXXm2m3rjashmevtFqs5za1uXNOkvlhZ9tmN+VJgHn0pd
u5t612Roh3yjCUkYMZ1v6uS8A5fUbxyvALKZaBei1zeZBCKXjV230bvwTR95LVKAVXO+U3hdIQGR
e9h72H9mktQdRBZt1ba7idUdTCMSXskOFt1zps2PjAptwJaCwCeTGazW38RCbKUY76RiXHUCCIJo
yEt40gU4Hc397uXOG0DVZmVb3QmB8ReOZpZlyLBIeIZluiTnErjn8saN5rbhJ096J9soRrUBHYPL
nb+6Zp5MXpCOW1S6Nz1uzJUGIsZuMb6XGSZSqbfljT2NkObsAv95FV2dAZmSrl+RXlaBGJ0PSSQD
OqG59QsbZexU1vtWOue0NG8Za680KzlbboWLvwtI/vZVg/yXOvW2nhH7ReXue73a5G54g27shazC
c9gYW9Uaqt1gc3SgoQz62P2mwNTeaDZK+ViG1aFomZhDeLJxhedDQ9jLFBfX0K5vB8VBHBLW1Tl2
sm8EDT/AWgLfNNSvnVwiTy2Jxa1pT6JJoQFqzRq2X7upw/SYFoTyohnZNpTq38Iwq1fmWD82AreV
h9JpNrw9JK29FnYbi6d1qKPHqoMKoUqUH6kxZXjz5mvjjFYgPWS5EQLolW1MO10rboao4lPoFJfZ
meKV0NWLU1f7IYwewo5RP6up0sUwPFo7anaQAcrOyxoyj0S2jZXEBXiHtUnNULxYPCaCuGwBxEY1
FLal5Smz4q1ee0eIfUsuWGkEU9Wmfu5qHUI35TxW1hRIQ6NVV6Kq3aMevDEie/il+v6fqxX+4e7/
X3XZ//Ct/vllv/2//9V9FV//3dppMb/+pg9d4DyoQHViCehFqCV+u+oZCi3THoe6zuHa/v2qJ/uQ
bpvWkeUTmJmfW3F3uepxr7MjwiLDuvjfuerptv/pqmdCZJIjzA9g6It44R+uejPvw2JoHM/PDSdo
xes4n0S7sTuYZK6fuIvplB37JxfFSlbhIlf24fsKBy6F4vleSm/JSDWe97VSblVVebDCqGZ7wLEr
sZuFLMRtWB6pVjz1iXHqjM9u1uBZFY29iWtOu0ggqyyww6fWPS3hu2W1rFWcl7TRmGXuO9uB8Bd9
hkKLVrX1hE0GW25Q1kxmQzvoQuGTsMqaJ/K9Ml8JTKg1D54Y8U4WhKor6rUayLFafnDdlIcE9nEP
wT8240ujE4/A78dWBX4T2ncr3zVTBIpKTh9h5h4iTu3Krd9l1r32Hri9eKd4WMzsCPRXeSuifs8m
dzvl5ZucOTDqyvc84oMzcZjZ0cUG4gcbdX7PoqrXwVtpmp9ZTyYQGjvdpoKmdNTXYxz7rroLlfs8
V48Jf6fp7VUrwWe0Pe4R0iQBCjcWpVU3qOsxqSUCR9MnIDGoesNPpnbfQDBtZi3bVG60bVv4kfk5
E/3DxA3r9rV3KNQccFxt3Btu/aDb1XTf9/KEfGt+YRxzzVHdCYPqCB3ZsmtTdWqFPsC1mYs7EZ56
86YWpxrVfDikF16IIGOBo8yIZN370ap8BtQH2Rv7PHyOnAElAMhtOR67wvnGJhxGjbQI/1UoLZpN
Z897AWhtlq8J+j11BnSycHNyzryneUJvh8BqKMZNp9nduk7sfvVZuzSeAwuAb50Rgxq7QAJAEuAE
Xh4QgWFQgtyNY5C19aoTb2oNYMiWd2l8jrJbp2amicByyMB657tWIC+1T06XnBXCLwTks0Q0h3GR
cXbYLvX8ikf5PJZRy2fqqW4ems5C4NZyTN90UrlIL+icNDAB9a0Grq65v0ksfVVUByNSAq3MDqqd
wOREPqoL89UTpNd3lXvxEhnU7WM6v7WJsRqji2F9U2vTT8bpUDSngRUUGqeFVlaC/w9KHYt7NQzW
jWQfhYhleE9MfYr35dDphPemShEkwtWPsk6dCgaNl8Bes8oQtQ0r0duharz2oBHaUigthnfdQXJK
avyBEAOVW40dEtmFQZMemvrGEU+9feLd8S38J8qdrV9kHLTkDMLDNBr2G/mXhtV2wKA5HGJCNyvr
hcn2ZnhJdRNn7NlR9w7apNhcmdFrnTy7zoOFRNyKkJtnh9G5RzzpqpwipzmZwNTFvjr4QvlUnGNr
fO9KHLTROnSxSDf3Wu2sQM3asbXCQROx9VX5jMn+yYluFGc/4Yyei0uhfBvSm5p6ZdZvjO6Q1PnG
ctb8UHP3kg137nALJM+vp8/UCgCpc5xusKg6jJwyeZ/orJpO6LN4gB40XQeZdBczl5iA5IDYwq66
VdkfylRbOQtfEchrBkw8vUta6Br6M0wrNb3r46sjsMH0j67xIaIYTdTzEhMz3uvxKz5aPTvFQJTM
nSMvPaqXju106650qa0NN9DJyzTGvZbuoRH4wg0K90atXxwyvagG6uk5J0bduh9J4YoiCucbOOiq
/RYT8e6AD7C3snitvKcGc2v4FWGm5x0uqkej4lk4m8pbDjqJxbNmfoYuDu690pf7HHBvNPWrLNpr
1W3jwpa/pNpORpR7PN9q/I4D2PXQTDecLcpb3YdBVW5T6ENx8VjNMsiMa84hXbyTgyH6I9wTd8x2
CjmG9CH8TnBPC+cLcc9tqcQIsrDcCu2kJdm6QM09i/dIKlupgbINV1Ayw/l1aHc54ZYDHh/Nu8yw
nziViQw3juygV5F6radilRv7lkefgD6nb/3arECyHzsXtJAISLNdFQOML+Q/WRcUJOiUJU4be2vg
pM/7L1Znq0Yr7mbli0oQNcQqREEbKxyv/NvxwyR26VztKwOCfxeU3RQYyl1i/RpF9J9QGf3wlvx5
ZbTjdf36U0vwjy/+vSICHmIvww+8wT9Kjl8rIiQ6uuosCh2qVwogxiK/LyeWdBSLPAdmurgaqVN+
H36g2qQnQ4SpEcOn//9Fbtg283p8sfxrtLF/zML4Hdk4EPiCUxYjir0exu4Xysyfzlh+2Tf8NNNj
xsLK0NMXsacDsO+PEBOB6H2ekt7yZQJp1NUyF05HhzCuUorD5EWIY3RUb5HKc+FUOulR9bjN8oa0
YK7Wobt1q/QONMBTlFfPWGrXll4GyBHvtH4+KSr7BUP/Hs/DRznVz02KmFjYtrIzBet0LwFVN1F5
YkgzH3IR1kEXOx/eFD96I6DiIVT6DajNTdQp2crqk+tUJe+9WX/SSWwHa9hWOlc0g5a3sBDmR9s2
HN0aujm4F0CumdR247urTndWFlpg5PrzXIwY/ocCbGgr3/La/JiSeNvKoeWUldF5AaGWqptxvdTo
TDE0ZBd95DXR7BAIeKGpqxBihDqJKxXnK5abbjWRBbGe88rkRoS3qQLelDlukEj9weKckJgm3lZb
OJ1xlFxYAsgtbp8HtYXliYOAcOfE8JhZQvoExKbAUyoE2RWUnDNA0B/LqJruSsrqWV+YofZCD3UW
jmhnUeqUSPvFwhhlb+KuuoU76iwEUjvO7juQpIWZXsKFUSq75hgVhAjVkB1mMKZdGPpTau+zzLv3
VLJKF95pPoRX5ryXIUlu3YWIWtXhg0jIZibQew77ows61VwYqmhd4kAucBvo7+0KVxIBp166hQ2y
oDYkP/oULDDD3LI2MXM87Dr8Gg0GpIXgmiws1ziGyrfQXUXbIyJJIb6Sh3c7aSFRKJREOJIO+OGb
RaMR2AWSKWsBxwKQrXJGGC5IWRnfNa2379rqKy2RNzTD/KGjvcin197YRkpXc61Bqa1La/AzdMRG
UaA/gWQbD9SIFVOHVC3fjIV2G3nivceNvm5nJhJ1T4HDJ8It4mjTAMvthop7dmYe2BC/OgDUbTTr
xYwosZKFtetlKJdHJ91Y+tjt5/Q5A8s72/rHpGgXYggIYK7uxfAdYJ70ySQhADd7j6GWA4l2gItQ
jaol8cNWOOw0o7hnoWKuCxMn7MIKNufuM1zowYqcDg04YYFdyQAvjDgKmSnAYQXwcAmAuCZXALoV
gzP0w+nCKLarJYfWuxuVLx2E8biwjPOFaqymCWUzoOMog3icdGmxx0McQQpehFzGi0yLLSyfA0Fi
Cc2Wzf0+ro25QzlsO7w9w6bUBZXM4lYaxVGJGf85nQyx0CC3wd6drtsE8bfe17cuHctYo7aWlYhu
hkYnu5ohXe3W6k2a5UA0hHhZ5OYd3YfVuI+w8rGiEIWjdDySY+sOh3LB5iR5ubNgFNR4TZ2xWjGR
9kdvXo8mcuHUs/3JGY8OmiV6m4Sb2sJQM6cVH8gXTXuJ7b2ukmhQ6UGVn/P8bSKIF997grEr6cNh
3TmYhXNU4GlYST+qdSJ/a+BiVUU2ddpvSmG4qzLxXkazfRgbPsoJCsaCgArA+oq3DGGx1jtwRKdS
XXveEWccPMeScrsZZHKKEiLexOC+RVp738NWMQXtpOy/PJW3pbSJK++aGU2jhYxv6q8gmdy4xZ7m
0PCRzkwouQoqTUyvMRD21Ug1Tq1T2f6sF74H9jTSm0s/0IPMoe8ZzclhHPWRIm/r91P1HeEDtRgV
XrtW68tcewTsEbW87go+WwkUCNzE0SZqhqDzyndDaPuU9GMdvg5FeBSjvJCOeZ2xcq0USZp3Zd3o
MJb3hbSuXq1s3cZl3qqMb7zCV+nZ2zIzAEuY+1idX+NyvESzdcQOyrFPtecW1keex3uO6DWMeKJi
+/KU5lNEg1ueHI2lXC+Y3Y19qK9K4ZrHVGDwm8d7BdBcnhu3iq5u+NGT1WABGOD414xbRCaJZd/o
ePEJwPV5ZlFqKuHem5xtRDu7TuxxXE1FhvoqXV4PpfMHsx6RWQszaGf+u8sRb7LC99P+3VI/CtN6
VemR66bxM5VhsejwEGYnwMrvtUEXMjvvjANnAPCh4jNGvY0sWmcV/o3Uh4NiN59db5A2YtKvVXYb
tKRIG9XIJhTzJT/fkluN/96QWyV8rnu2qrNlnTprpN/Rp7cuM3VGp36TiLWWNx+ESa7SyTmOaGDn
Eqx3rfZXHSifBrC6GRkxtq2Gaa865IAWNL3m7SflSSkrxa+04VZGXbYeMV/yT5aaPyoaR061tIgG
Pw4muf9T/0Z0tkO87157cvQPUoIAW43WxyDjTZE4v+gj/hMqU8RVf7Wg271/lH9amP742t+2cgYS
EcSp6LmI/Fm4D7+N6vAJ2fYPcxajsiWI5++FKX5t00ZzyxhPt6Df/VSYIqhBOK5Sx6LRY7D4b6lm
sJT986iOopRh4SLrQZL+BzlHZzCEM0LT89FMLIGE0t4r8cBDkuzD0OOcz/1SjkHKqKbvgGHcacXJ
q0/Nknc1fyegK7MeW2UnKIn0AHPGyLwsM1Ii2b2jTPf1IhKV92Z7zMI7Ow43vSPZ8rTQH4noqmCq
3QmVJ08wjhYOrNbDhFLWbc5Rel+Oziq1HyoCTUJMobN9SKc3dD4rZdwMIFW9DTumLHxwGukn8rmZ
12n15SkVpiMWGpdOkloQBzwJgTMrfm6Dhe2JX070PUQIj4AYtlYxfV/a+bn53Foby7q4MLSGehHE
w70PyowO/32gtU7gS+b2OUQcD2y3bjFQ9vs0uxPGQ4+e2jVflltWrdbxMG1S7rEE1FoRshvIdnYd
B6n6CcEXJqDpvtVaya4NuBshKPK2NwqWOG/WNPgKhpZlOpobLT07xmzQwS6uoWcjvmJUewRfdsB6
E7XKI9sMP5Vy25Kb4lESJYxedMVYDe1NBJQWvpzDwM12wODKY+N817GpjBRio7ZPpvM4kEZDOK1Y
6q9XLTtV4aNT38/a90a5iwZ3HbsksW5CxfDH+YM+vm6Sbaqi/aQqlm9tAZdjPnvFw+DeOfo3xpd0
GWIdZ7M812W9xL5U2eSno8iOMAnqPXblSq4q164e8ryd76qSyUvMft/djoj2Bt+pSw2rGcoRZIPp
9ylmqFKjyCCN/Mrtv44qfSMI/7a7oOYSL7WdIKi1xYXlOYGcOsY+J5UwIDf83uLobflIhIsmcXpM
xvwmVvTVKHUExmhybdwy6Z5GoVsTQHJK+q3lAHkO5Tkn9q40UNl0XlAqZ7NEyGUd1VYcRThNW/I+
+hdzjhy/nUcX/3b+xocqXFA7AqjBtaM3QNXCM0MzVHzIst/asvle2oSjTCzLuBx0avOto+Sxge1r
IqGls3mt9jZQ77olK6a/CdEVx97JhkyoVd5xWj6xHmBAoxCQAfsi3owWmo0+iviMWSUv1+RMWxAM
bKZscK9hyuNj6NsFO8jls1GGOyMz18y2ZITEGxq1k3u+au08llyOJU5T9JUpDGVpfZLRXZu19NPm
QaSHUk/OHvesUSHs4jpWCAWzqWuIzY25criLdt4A+40PbaifdZn6CdazFNBdfBi1R2II20V0r+MS
K4LBOy7kw7n5BG6DycKk4No2+gljE6BphcZUNY8GaYGMnEN5HEIs7EDYojXliTBZgB1V5xSaQae+
JCm+JmWb42yrWeHbHEq+TXPX3YjGXffK+zAy6mntrdAjojcEhfa3lBibusUONopd3X8fxTZLn7uc
moxgpshagDjjMWmu1FIx+gSxq+BTewASSixdkfZotgTC0raM5X7qpk8GnLPMLgaFVogdmSk1qfF+
VPE5lgYDwDBQs3nfpc9o1vzUTa75qLz2ubnS4NvON6O+G8H5ECa80uTBdUhrHpObymLUhTWOKn7M
yiOj6K0e+qXdbsgbWWXpzZQySi/xsenHof2Uydto7Rnint0iWWs9vHTWFE4S3qWI5b3wxjAGBmED
WnFMKl1x8ShMEru768PndMSPUk0V/2Nu+u6u4eHs21MkAN4z7G2ulm5eFJbymqE9Fo37gbvnAGAq
cJvm0cqfKj07ogqCwGE+hiX17eCJnTmp2kqvUz6z4o1oN/yY8xaX8xxMccUZDBzITO4JuFrPFGYl
bE3r2nWvMzEnMrxVjLMCR2H2tgZWPGvsXlRwIBRT4jSm4J/Ifgx9pYYzFOsl7RkR1zMMJE4CDVqY
8TpmSgAipIUe4dziPzXGU8NIPAVGWIY3QwVKPxPP9UwsVQH0AjHic+XVyEaUjQnevwg19xB209v/
sL7pf+/OEorUX9c/0fey+Qtv9PLlv5VACH6WDBGXCRhig5+FSUzFFhk5klbWiBoKz19LIFslDoNQ
ZkdD4bmo2amb/j6b89AsUReBuSPJZyEF/DvbSkqnP5ZADtMypG6OCscb4dQftpXqYGb5OJTxWskg
cLGXV2mHam3dRliTZ30nDLYh+ki7kRTYM5MphKQUvTR2dacY8SfJ6muXb8ISq6A50IyLrvA8qU4X
+7Z9AUgTjIyp2rrKMY+W31NHPxWoqHzbjV7anKGxQkzzKq3NW0Bebwm8Vt/KDey0snIeYm8+Tp0S
+50dEeqT7LtEO7J1vyul+eVCZNIbcoQggafwGsLY2LoT/5CvtLnDMwejgclV7JJUBVAvVbexI5Nz
5SD/uemjEcJTY2JF2AAgoLGptLm5m6omKtaq07DiV1S3R0syxiz+I2+cPIL2JiRVVt99FmAldDEm
69TFlTQ34XtHgMJa7zAIC46RAi0YWJZsirdiyvo3GYHcDLQcXGcVd9sozE+ZCY8rs5UBl0x5bYej
mY72bp4kpqKK+YmdHYqcAlLFJNWSQsj85H5k5ZoWT8vgq0/kmkf2pLX2SydGCKnf58Z90IdxhT8L
EBFxG2u9SAJBdu3i8rWSDJMOGFiMCbWd31RIWEK2Hgnu5rwfw/c66aY7NFjGXmlrfG2cFs44KTfR
4K06+JESoVfJ5kbIukXf3aIQ6sEiEhVQP8LWYqZaW+yrnNs+MxL4xb3ri4bpXpJN5VpNtHNaTSQJ
hs1Zj9Jt2WCtKqWQ20j0QUVJK3WHdQhRBO4wPDeZfLYw+YC6M9yHXs2dj7KOn0LQwsccZs9UqFfN
7o+KpByzDdkdmD721a5kDat744vXLBH16m1rfVVRs3ESa98n3wrR7zOaUwWjpEmQoT7Mwag2m0KU
sT+j4r+BLxMoYALWRMStitS8GwcuSq5cv9VUsgq6hPg/bODN2FtnOS88DsutsWxpmoLDrs4OOVGD
nWHLLRDw2Tf0bmtEHsxHiyGA0e+GpryK0pNIW4vHfIqvzAq1VRmlR/z2m5gKqsjMOqhMsEJpPTy0
ESsYt8K31lDjD56V/4Kv/I/oUh1Os7/Yn7xnWfvx1UR/flCby3f49aC2/rZYNZgLY/nyMCIjBv21
VzVxeOA5oldlJ0Jv+pOC1PsbZyc7ElYPKmfxzwe1S6+K4sQ1HUhNyEv+Pd/Rv3Azo0dFmu4sWBic
TH84qKM0zu16yGEbGNlw47oFtBZVPel1XIGMVsRJtvGFBE+O4qp+6EgUOcjisWEcCV0x2dCLEvQ6
Mno01WraEZ4mtkXhqjcDzsgVDIRj1Qh1pUwM+idDNx4HpYqAWChy49rhofZIJuvKGzm1KEyx+u4m
UJjnMhQ21ObKH2wMTrox2Vim55dOgZGOYVCJdjwdV32wP5WQArepEnEvwnJLaX0V1jzfAd5zfLJB
nqa2eHSoW7wEvtAAIPYgI/nkMWWlhToBjzrxWtO/zLC5JLsRRcnio5nXb9GUik8dbXw0475K210h
TfgDsXc2q/a1TEp5KEZivVOBkTrfhjOYYmD1h9LLyWav4mNbOxdPcDRVblUEREF8tImnEF7Emjqy
tNNkw3vX+OXhsOcFOgf5ZcWde3W5XbLMtJjBs5TXk2xeDekE9SGT+2msrlgYMX/l9YEw0n6jAcYn
pcjA70i2JSx0jN4MqmhJ0jY6EwkT+Wl3Qtt7bJkKu4QDEgBHpnfkx8DWme0R++bZ4alN4vcKPvsI
PV42Dv/lPKs7M4gd516MLqwsb9u7zRYML1dBLp4Hx3y1gMYTSXEaoMlPZbi2TADjKdk/U6S/9HDp
K9Su6pA4DzP0ephtDSETzmYC6rAx2L+ES/ZrqikQ/YHca9Z9F4crjV+OHDYOwh6Evmn1Gvv2Zkc+
H0ZtUPuEI93nFukSeqJnKwfvNk27ussLZnUA/B1X3apNzJAUtD9RNLQe82kC+W85A7coi2u4mSUj
5wzxJ3Axj/i7qJAnE/pFQaKAawIFNZ5HcVVd9v7IMfBT33tV9TUrnKjeZzKPMkAffHHIL1iCFC4x
TGqzYCYIEg/NPQtBx7zkvf2qAbPugVprenlxmvCqyDwYU/upzT/ndGAOTTwNgGx9DGFY2IcBQY9f
eka2sR1z8Dtg25EShtvIA3yNkDbZV8mori2jYDGFFyeAqe5sCgMFdqP4Fk4plL1njQRQI6N7m0iR
6tgUYX7kvVTHp5FwdKGV1PwedDyTsmJVDeYuaTVl7cZ0srX9YhXixLThw5qqbK2G3qGvaRtmGybq
XCmbsJyidJ2OUbzVCG2CafU8F8axy/DpGlkOVGTcTIxfAnIxHzyvfqqa8MzUfNXaWCB6xjwaEbNz
tx0dE72ZzY4nUea3Oub3as0oww2Ttn6MajNqdcsf3Uh5Z67Bb6amx1jgeZ75mipCaDvF+IUGTDVW
OBNH0B2isAERk87nuHSfJSsmxZvOTR99TkYWVBpJ8zijV0pcvY0KDiub7LOJ0ZQaVoSJRn6BlNrT
abFq9aV3y82QEa5kVsAVk9Lh5SfCuSsdbVvPWLOQTu0qSIIdPLJIY7hnxmHADi1I63a81NHT3MvA
wVJtuWz8KPIU3eLKzVQ8Qqu58k5NTahsKnsryLVFRtFlOoyIakSFXAyI9gcmWLqCGs2KCWfSxDLq
jvqbOeEWh1lqAo5N8wcNRdE6zZr0nM9yn+tjFkCSFcc0m1/JM42oUBUXbVN3zEbxGWXhs9kUpxor
m0Mk26D3D3BUqHRK5bmg5G716l4lksJLBT9r6H11c7exB77zoBx73QPpoFFIR2x740KSbpBtEqdQ
blPS0RgIhiqjoNnpzuZkfNeiTF8R0TRyui6Lh2Qintgjk6KNd32WffCtu9WPe/g/oeawdIbI/03N
0b2L9xw2w5/XHT++y691B+lKUEow1nlMokGn/z4jt/+G+MLFhYLnbmFn/TQj9/5mg0IFPoq51IWv
xeT69wbRxD7lqRpCK2pMXNJ/cKr8lXNF/4Gc+0dVhWrAhSdhEZS65fz48598htU44UjzSqKkI0Oe
yD4g+kVyjRRjMd+HqnnTVuLOE95bn6nHMQGS4DXlQ5Omu84OSWhqp32cht9gHuLkikGVskfcKhG5
wJ6AilVlTqCYT1UOCCVWbvNWAQRZftqsj+Pevnd6ciSwePQoXBUuACMc7xsYzqiyyy5de5CRZfs4
6QjsuSJGJn7halIfKsLM3f1onGW0yWLSCFG4o4xjRqnjZCOcTyqrNsWe50WkiGfJKvJaLBNcN8zF
Nz0Butmdpa9NwONybtcGSA6PmdgsLxFuFXZz3625JvE5hbd+RZIDcaV5yDoiNzI2fwZgKxM1fp7G
O6FEwKky+lmAMMuU09G3ffStSiZUpIzgZHjowlOsE0jHr8i5AN0DWYd6CovkWSnuWru/x4931sit
14C4Gl9KsqAcd0YBgIuZ0/DUhrcxU6/S3iCl01GutVSD9K17eqwpqAixYy9Q+EqYfRsiyZ7fZsbt
SBiojj+0A82G2yJTHb/IhKwDNMk6VA4KgBbFV8I21XqLTW5nuQ1NJp5s8Tv9i+RBXsBji/JnleCO
aR195QzEdmPn3OsTejdFxoJqyiq2tkqEOPgZOFnDqxOf+oz0PKMbNibF3JC/lbL00/JmjJ7N7kIa
zl3bvAwCHQGV7eRVvtE0gEfyjSOQbCaWb8rog+mmDdCzTgGe5JeSNaRTfKu5KQx12DURgdAeG09D
nSXs10lfJZShqssvbDKnFbNAVWiV68ZGx4JPh2hDd1UJNVxjoDjj02diwTU0aNA+vWxtaS9q8grR
J2Egip7yJkNJ6znGXs9odMvxHEsAY45NXPRQfW9n5arbT7p7QQ+FpcTZlCofPkEwC2Hgoee9N563
rtz5Wjik8Ayp4ksDclthKPeWTK+9+qgKEcR2/exke9U6kl25ddNhE0eL6Dpom7sZ9aQ5YzYpFa0J
hih6SNxJ3SAlQEOgCMSe7uckGSfgTFUZK8crXU0/mpRiQi31RzVJox3Qsm41NhpNbdPsicnW1wpt
qUat4bS4Xd1p0zcqWnBh4L+1VeKBHEa3tv0RgW5FvvDKvbCxJnfbRkE0ShcdNkGUZag5PiCSZN3F
wOHUaT4YGlMAz+2fk/hz0OS8kb0YAtUUD8IQm59O23/htOOw/NnXiQaM4xDOH40d3RgjNP78p9MK
6G0zZ4os19J4LRIgxiSJpy//ObfXwj7889vrVP4FopsV6U+9MstSOmJ64V94G7/1ysbfrIWOgBSR
na6u4nP8+0xT+5uNYWOBQao/98nMOmEg8L4BUYC7+m/eV//8/psknNgU88gNTcdd/vyn97+gFDMo
hMv10Hj6Mw/eFauze5pH0ux/emX+xSeNJv6fPmswCPiwQT9b7KPGHzydbDv6wXRRHphmheMwkznd
gfCm+raLOtbEEV+22MDZDRGIMwRiHnN9206y7fbhzKY3HyyuAGHP+kcZLwfiXKeIeAn+yPc5bQQD
xO+LcYFZpRu4HNQl9vtId5959j9YdmxENwiGU3C3Gb5WUbzBHBn5TFU/2tjDHmcmj9o8vsxIZ/K4
HFZJHN5qXb4rJ815izuWV5O7oAvr+JoayrYu7Z2Ynt3sPdIKgFT5cbDJva0uU8vcQNOi76qst1K1
X+MKpDDhYZSuPPLK82DoN61LAV7E64jrNh2LfWaNh/9H3pslx2100dYTunCgSzSvBVTPrthKekFI
IoW+S/QY2J3AP7F/gdYnk5RNhe6rnhxhm0QRBWSePGfvtedW2wR2dLQ7qdBu66hSI9WInhKraa7h
8tbOvqyJUdyWWt+Yx6AeoZBr0SKoHqXd0spt01JysFPUvVA090EAqb7jmN09ZBK9IwkzMmbEq2wM
re8IJOusHj1zqt42pMNDwgwTOmdk2GV+E0h5RqxxsRr6rBgPrVStCzPpBWpAR6ndVaQO/d0UjtOX
ENn71k0TAkmVxC2LDVEtSQl2YoSBnIVJZu2LbnTHNYSvZjjqdoLGvkvj8aFOMCToY1tTWrsAklZ6
W/XXRi4AmaWmA+arzMecVq/gRk2OyihUOjRFrvp5QEo/NVHipbXcTm3zhfs3r6LOoG8opvmoTujE
504utUa7azsXpGVQHzRTMukyVMWrhQoNmriMrlaCnWuAhlrM3dahTmOLSZZWinhdDqE676qEB3dl
M/q07tswilHyRL2VbhqXigajP4GQZMRiUjDCW9KZ52RVR7oyeTmRxZ91ESdHiyIs5qGq6XOWde5s
rHBA2u+W0ngKXAcVHT5C9xZkg1at0b2OTM7M/CxMq/TOwB3VY7Pv9okSJue/eC3fOPuJAQcfaBuL
2xoeC7OV1yvASM89kW6YUbR9rc3bQvEc/ZE5Q1J+bUmkxXYygwSM4/rPOdPQUXxxkxfX/3fH/sXn
HDf/7vkw8//9319Z9Jbf8v1Mg+cen53JGQSUFs1KvqQfuh+4DqCt0YM7JmGvP/YHAaeJxiv/lsmX
ypbw6kijChBOLOwqMEfatL9zpFmkRa9rBMZqxOqA+LDYxdy3e4TZBfXgRrg/AJnetN1ogJyrgLr4
mGtMZ0cAQuepaiYuzN5S8WyxoXm2W5e7PjQ1MqbD8t60GkYCUz23R0bx/cpVhmqbkoGHZtGE85YS
2MO/vOznrx2A2MW31+XxmWjmc1OciTx4LPLuMTf7bF8Wxi4rAvRoLrGF6Nu9VvbQ2N0tybdeZasY
jYt1xEAcLfWNhSF/VSs1BiPpmWp9kVO5BhKC3KTvHKvwUj24ShfJ6UCrBtkFFf08jWLbzS6Cx9TJ
5CYMZwV6WofOcIUWdTGG5ImF3GZyB8XXw3mA2ooU5A96QRwexv8um3afi7gI/9uqwRn+x5vh/LXk
JWOtsAV+BRioP94MmyBYkqV4Z8D5PGvb/lc68Wo8exrAa9MJ0Hm1/jntM2VABkefgJYCWbHgVH/j
tM+I4+WbwcvFoglIjYRoqifdXP77i+ppjELQC65J5HeUtSikEXA0KvZO1DNQd/u0PU724l4nVXz7
4ob9SzXFX/Dmyg6IDur25S/h7X+zancZjySSztavdKLPoilPHww1sP5mtf+nR+RNdbgsHnA4NGDk
yBE5I7yp2CpF75kkIFzpGHHfcBQ6FlNMEAGhFskvysNlrv/TXwTEBhTJM5JrGTS9vJdOIArapAo6
rC7XTrVRZZ/MLCuROBfWpaIq2cZU7gl/ODE+ApxFWbGNnfaxB1hZe8lcSkT+JlpCNaARsrEyV1xU
wi1gBxW2fiVCLLzeIJPwiEc6Y1Jh9hzbFakc0rIN17klM3PD1AbFVVhlt3WnVDZxUdgQJqcwEexD
OFDqGLNrlafBCca3/k04WcUxftDzz7OetIk3AQu1VnFrHOx+GLNdNXMg1uyx39rSTFfDWF6C2bBv
SpVm42A1ipeqhYKgp1cOY20Ph17X6pMSaf2XBp2QY3Tzpdri+e2KTv9G+YxeK9QH+diLoDuXsaH7
XW2oGVr/yd2TbOH+Iqvvefd/0c16fgKWB4D3DNMJ4+nX3wrzGcQzhtL4M4QVPALYQDrHutND2wZ4
ARWedPBGua6liiVVGUyin+optfH3KGgTmyY+p7Ha37//8C+P3U8fyoAmuPAL6bCxJrx8VKYmk40G
6cXPVWc8zRB/1hMLs29lQr3U3NDy2iL6nqb5n+/C8vz9dFHajUvqu8WM8s08MRKKYypKjw4wgzqo
YBD35Bh8TXpEYJWFJeb/4W9kgWO71bVFEfP6b5SZNYqinLlcrURr15m1xVmOybixhZdaLkOxSKu8
9y/6099oiWV/ZzhLE5Uj4ZtkRtLr3IARU+PD20gfC0WMu464VS/gbMuGbIa/+CN/Wl+W6/FO2dAm
yeZelv2XX2RcWGbR9rzzY6/3F1ErNQrnztxXDsL39/+0Z9Tcq+/PgvdHZ5j6isfm+aT98lqytBTG
CZAtkjFsCQgiVOOWuReJZPpqtNMLbEfEDKvNtO0LVzlFyHKuiRUqWSRQRsY6Sg/c62BgCGhuk2tl
NClesshywIJEJSrFCZv92InhaTLs6he0teXhevvhKfMI6gS54HKMfn2j3GYOKACbxm9DHA2dHVqH
qisKxCVxtK9txJJOTLIU2UbDrirtXwUO/vTCce/YgxeYHbWosxAkXt47OG1CazF0+4XbwQ7RqjPu
5aXRmuWREVx0DKDKn97/vv7l0UBTQOGJUICQRffNdtACEw21DuD9XCjMQGfaoR2vBEcoY/7FU/9v
l6KPby9RF0wI3l6qtq0pURQUwKTxzX5oSbIK2mk+E0Td/eopXO7U2y/y5bXe7KhOwgAzJs2PsWTP
FAlj5qbOqvCs6IYnwpHrXSjUxUVieSrg7lUZ9Bp0meomqIMlMpgEWLr9m0RLb52sfnQV1UcxgxRe
5DeoUU1OnLjaZar+4kXVlnX+vc/9ptIpO022LtulnyttsJH28LG2I+O8s2FfxeOg3jdoe/wqEbaX
T0m/c/TFcpS26MSZDftay4C4QQH2i69uKf9+/lzLO72gHXVHvFmxRAV5J1xSsmTmlrsYnfLZ3FfK
Our06THuZLeKpa0eMo2Iw6D+YvZtyYRijLbvP60/FYKsmKwriFdgbaoUg69fkNJxZdLDAiOnPphO
kSVoIEE2QBKbiW0MZ9AP4yBDcI7O/v0rL4yWN3fAWgQ4CCWhu1C7vLkDdRCiiAqrhogQm9ySAWNX
FSc72iTIw9LmmDjaLqsiGN5dX/oE7Erk+Kh8C8MZrhJ9Ire8X5QitZpdoJlBjTzpsAJmECaDEwm/
xyfESLZQd5Mi8gqv4fSN/AqVta7vbiQY6nUXknISJF3zJS0hTdgjov5eqbeWVmDD0vrp3miSHFoF
vXKocONG6UAepQaqmLxz5837d+R5NXr9rCIcpfIXRC2w5r81UOM0pH84yNaHpDId9RneMGGZSMpo
4DFPV2E1JggLZ+s6wizghuaAoHy0xC42pP6LB/Tfvh2atOyl2HfQVSzv1YsTgk1TqwrDriUSxLD2
rdJ/hEMZouZmwoxxR4NzFd6VVkzUebp/vg9/wtDYFKyL/31+PO+K9Onxc/bf8+LnX/C9t6L9tbyT
7JomadOqMPnV33srGiAjIi94eYTJEWpx9P/jqXK0ZavF7f9WpbZMkOm8YKdyaJz91vnR/Gnrofcv
aPEjTeaktTRqXj0eoZHrzRDlAs8gvEOgaobyoJp5u9bnAcuJPtQ1Dil3YhjqJgl+Wq0IGkg0ZnFT
gfRJ11hr7cVLY4mzSGlCa2OrEndHrbdADcOpWgWqgn4o76qaxLYs4ewW6ZBxzDSAS9LZqaavSGgL
ziARDeOuUrPzLNJUjOhzWX7QZqsjiKFfojSburRv9HEMrwJlGCNfysi65tWhr1NqpUTeoXaFu47Z
H3ZxkpqkB+p0aj2jSNOzYJxLYm0UDWSGGE39JKwJhdSf88AvB/h3HvinLHuS3XuB98sv+P7Aw7BA
oY48Ak42uoYFCfv9gddRX3KU54EnRYD2INXJiwee8x3/Gm+fyYGDeut/AglaMCCMdXp/zKHQdP6W
gl5bAmteblhUsXAKee3Q0C+Mz7fYiXwmJ2yuYHapJebwTY496hN7tBbuLIXD7acIzTL+4ErNp6X+
UeJ0NTk90nJTFC7C9daiO5fM+VnhZIgg5n6dTy2Kh9nBYDedzRCvJo3zEZyCyZtNMa0jTf+oZ0Ho
dXjIMIfgm9ZL7WtfNTnCsvyowFsCevtFCdSLuW4+l6MMV00/qmtSIWYvNcBEMDoDfolaUoNJn6Qf
BoekbNMG9xOSL6qa1F5dx5TWGjcywE41tpzKCwMjnZuofiJhRUVWisTcXJyPzMabxN7ZwiW8TJOX
cT8eMlM9xcWpaiEYMlbBdJatw8l5zIwa46KyykQ7fjOHImUu1CSrRpVP5hwRo1n7Wj1eAY1g62eW
sGsUtIBt2VxVLKOWJRoG1BJB05jDRhKfQsDgHs1T5jjVgIugvQtT5kcl9RvW39iDzUC0m+7sXXRj
4VxusF7S2Wius+haS/pHKauHNtTWuSnTfSB756ib90ne7WXX2d4Av0lxPlisArKwR6Ys9r7Lkye4
gnKnxc1JlQ5j1XmhDpmbzErPe52ML7QsJLqNGTHhESz0K7XSWDtciVijik/lUPcbqA35bWCU5g4d
/3zVF5bfypyBGEK0qMJd7aBDM/rsUujyZnbU8zgwr9ooNjYxGZyrtLWvY4uJkhUY2b5Iok8pcbrj
Vhe5H8yPOTqALRUJwb3YTE2tnPy+/SKkeqo61x+a9EttOgFmK4OHJ8vP+wjfZjSmt3nfhr6qplsV
vGVRG2uXRLpQrXaoXz3NGFDWpMxX6eEdGH+qG4vcI8tQPsRtfyxzBe0fEejoijN0AJzA8I79Gasi
Aw9zKff/e1XcPX2Z/t1V/b+f/b4g2n/RPUagvkB9kKMvbdrvC6L1FxAgG5QhBmp6EEuj+H/jd/Uv
FkMLkjFcQgslF8XB/xZEF0iQg1SMlWwpKJCW/0YPmZ7z2wWRX7K4sylV4f1QWrwuAkRptHLiFUX/
6iBaysV9qs3KIRanMGtvq/rjxDRZqSRwTa3DZV3OyZ5IpeJcn9v6TsISSzrjaGnzraU0971Krm5g
pyiZQoKTZuXEYoh0p8uPIrPxfJajL7o5O2aTI7xGj+W2Tx2kvSpwegc+CvifuLpC4AV8QVpPXUQP
M9Hb5jpveZdrOD5eAKF4miKGhEngJVW3Uy15gXsHxRJeTqKRe8Na6zGR3mBe8WoDvVmCdIhtWpRS
N7k1fixwuG6lM4njCLH3Y1Ha9blqzAUdZqu+4uUgbLlzuqsCfzY8tNJXogqQIJJurMtRddO60JGU
qnmcRDX4sdRvqyxxNt2iMq/ASHC+cKavjC7bDUTfyzwc5bEcMxczCzGFWg8zZ+jbT4oatnhysdRm
JqaYQRIV3o5ptU4WEKoYbBqsoAxPc+PcWZlELj7T9CBvuT/rGoHYu+pwbBWK80AvK7hMg9RdDjvG
JjWrY91H1lM+KuUXSw3D3QgpzAsbvNJFbymbVBvFTm/0bGfMqGANSHkiUj4pPQ72xLoa6mabK2l1
x9lOet10nVUgdZJQQ7APqS9bIgjVBw34bytJsu50NiDMtlthM5tXaVQhZ+iuOfjdx44++dasFY9d
CY1Fq9HGOzrS5TLDc2Wy/BW1Z+Q9ozlLXRNgjfa9X8SJk4rR3q1uNSV50ABdG/y1fhMjXdJbhdU0
1+XBtkXi23l7Vw142oVWEhhKaGYTojooUQhP3OjKHIy9VTwaRUO2OXu0gpMeOM+hVjkPk9VyTVBy
v896SeK6kPyU8QQTm7TJetuVyqnuRH2Oq1+9qhDYXdlGXl5Wwk7PlMj8OtvsdHz/O4Ae0Cl6fdzr
ivPJsB5kme9TM/04KyrGMYO9ID+bCu4VcohTZobXhVlfko99McfwBXT7oNRY7/Iuc1Y44pDAFyCR
kqAiI2M+5Yr8akuLtM6ecGnTSxXlIXeHB6NUkvWIbE532p0ss69hX/haIr+IXlyUNuF5qD8RKGYJ
U+PuGCXZjZU8RXN72+QwOWH3Fz7qL48Z5mwhXU4yvSalDt5J3LjBOneQHqvVPJyKoqy2ndtOW9GC
urdmdzMoqbFz3TJC8608ZFgBOgDTSUao6tCj4cwIOlDTfeXK8a6NioMY1HI1ix42QtwgBKXbd+ZO
Oo8+6EPix/4++/4JB1BQG+/vPI9P+bvar+Xnv+8+6JWBrIHfxdS6IDzYY77vPuIvxheIoWiBw4wz
lhL+n91nsavqtA5g7SIM+KccR/9FT5RZo0FL9llM9lu7z1Lzvy7HEX7hx+DqECaX48Hr3YeEilrM
Mq/8NpnsniJ7bu/GUip7PcdmotmHJtK2oVXtU7p3Wqbr3kz7xTfj+NPgNpvMTta1RnPHkIOPd5IE
8mg8p4d0qAdjI9S8940enDWv+xkY1atoBhaQw0kMaYRsCxXi/SqxxvNmyjdqOuYrvFDo+nFdODKa
Vxotx8QIxRotGMu8Yj/OLhCmMfigBIPmafrsdWNm+UzPPmuiGM+VIbh1Zsw3M7aD0eTyaWhfTI36
1QRQodXBsVENYODFEQbsijC+e3q9yiqNiGCMc/mpVeRVquLQ0iReI7MtBk6w416rxHWcTp+S1mbi
heVfQ5YZKWKFEv0O87nl9b2DXLTJnIdBpBs9M+PtUOd+k+KyUnkb4TLN+xkW+F1Ydx8iO7qPrAac
UhK414YtH/PO+Er6AuBauVCAGf1opk/kRgVKwiXYtp+scU24C5uuggWjpFNnO8YMc0r1JqAYTdut
ApydKwMrLere9NlcVA01aeEjHeK54sOm7OKF+SEHrnFse7C+VKup/eBOTQ8t2Z0PORZs5KumVZ6B
UR5uhqKMgKrgDPHHYso6hBZ8OCcZnY1NpC5FBPDWjJq/K6OdDaLfpFKvYkjxYnhgKvjF0lNsvvCP
JGyvKMrpSQKMiPubIq4IWrKC41C6l26aJgc3VcFxVf6SdhcWkZ8N0zWNnRgAqrrLnDFcWZL9a7bV
UzM/KakNizyvtmhAiJ/Xy+tqardm0c0+vp/06KgzuX+AuDgdiJKSqIs3kYkYvZ69zAEhU2Hu29SG
/ijhRodD12Oraa8yeqPEiZFuSWb0hyBz74wpe4YT4siqL5vBPG/MHmG8GFMYq6NcVxjZIuxSVxWz
iXOZKhLPFKprQIoWLWC0eZsgkmuG+RBYZHaZDJ2Xq6V8aElxLsgvGwJynYMuuExq3ShwqQXpgfKT
s+GfcRJgBors6P31WMos6YrwncS85Td8X5ENzgOLPZWxgWMsrpAfKzKtE/oSLtopZkEv1bgCyNKi
M3EMfsikK/jPgiyALKHfpZVLmhjLqP57LcHn/seL9jUHANhKEEgRY4PnxCb7ekHOgUQ2fA6O0s11
Y/dEi7b3igAT0xHZ5dQYJTUYtUPg6bw4MPeIuzOBOQ5CxQ89qR8cs5kuJywkQ0BGpXNbtp9kd+iZ
UY6FfWraOwBuiSiunfIQOtqR8fmFTdbFFMY3hgrZyN0TDAALJaWDZwYUPwFHaYiOZef4FdEcthl5
Tf/FNoKYFbO9EkmVecxXzvDSAyme18mwT7m0kZKHXhM5mX4MbfWTE1yF9kdAZrsxyB/ypCAqG+c3
OQADsoaNTNvLPkDN5fRJ/TAt5vs09+0RqcbE9jHq3cVkT/4yad/ETjWxq1iXZW65Xjm0FV7L4r6V
lbGeLZof6IJv5sT1awlzhlYGq1Lmj2rqhYJxlQTgM8U6TZvxs2mWCr0fFdVY0pL5/kVGo6d0j0W3
TOCGjyVy5SYfDjr/7DX1XtFQyFvcfA3/pLpgS74RUwFUiKyZnrmheQqS3VTDpDlU6nWqbwXLlp5O
H4U63lBfEhjKXExMfhj01Hxe3dpeG2P3aMp9OZoGXR6m0G1cn3pSdLO6ILdBv0U9u7ZyfR8M6b5r
jGRjxHKta2m6GcJwqdE3cQVZsdYL8hdGZd80qetxHN4YQu5NRrZoUi8gj20avAdOkDEPmb7V0sAF
SkytrZi7sRdng/tUisYfyaPwx0k9oIDLCYUbkequdcwPooBG3gGYxz2UjAcb107R03M76tT4Y0ma
RoAvIoD5eEsa2WpUgpVDKrxROzs79cqw8iFJwKy7VwFjdDOauXoHlGhfidjPNNS8fUUWNK2zEFh6
PPMlwVys5/OsME4SOHWZi8OAkDrXqwMVcGLEF9KGJK0116qZMIGSWoaCd1NDtYy7J8aqK3J4GnsX
1d+s4WEsIg+WBa7L+sqULYtygyurQLyHU2v8lnTYlufyQiMOZCZ0J42I1s1xINX9g5X2F27u16a+
1/VvQRSfgeMiwvKKHdQmQpobp6ozkvPI2Qejn6XAnBbQUgfEQ+T7QY6bqV2D+eOA/S0zPjiLURdq
EAjObBqvWfyrbQZ+49Sqbrd2DGXehO6jORte021jzFSSViSmKPIuj5F2a7hsr8aH0FEwkIHcAHU+
8Z0lUL9jkmVIqI2uOiK52UELHp8QFGL5bdD1reruZoKU8FxVCSXZLNfSSHDnxl+NGsQDqErepgMH
MFJb/Mg5YmWaZzw5Oh3JbEHN5hrGocrKb/lf482UNLdmjbtF6t10lRZkrZmD8lkwYlhHKmwzE8zn
3nRmeafGxbprBxSVp3i8smkGWOQH1Tdun/mheVZGyPCr1GujhqkjsSJumyD41u8ItuBkbKqrFJWV
RyHgddp12Wz1qfzkdhrj3cG5HlPgpilAcnobpK+hkR6z1CEWjC5lmty67Xyuk9igOeUpbhxvqvIN
EtBNU2nnJvk9Rn8I7P5qbNzuyAG1ksVmaGc/yoctw6G1BniD+cpmMK/6HAdeY67VwSVYTxN+RlFV
N0LAquovigoUmKqU+ybv6ELwLMBp9Jg/noym3zW6fZZDbdKL7IIUvFNq9udijqjSjFMHLClzNhSr
0ABQv1aQS08i5YRaFEAGMEKDv+zFTSI7LHj1V1nSfBwEz34ZrosiRIm0n42HSA23RWVbBDKnJ5R2
HFo/19V2DLVtDP5tqABavthmr/7elV4GdbHrvTk8AGzQljEr7StgEJxgXo43DTc0YN3QuSyJpS54
d2Hl24o8Tsbd+xfS3kzK2BVfX+nNpKyf0jiIZ64EF3nNKuXQkI14f2fA9dUjTJXzoTFv6E11arKr
0NPN2ewhR5v6p/c/yU/jizcfZPmgLya66Dd0J8Gl5ukj3ObkHEd8xntO4OHKUfLVJNbvX+9Xt3jp
Hr64XtznYN1ynVRuJfDIONpoXG2GtgLbdPP+pX71py3//cWlCvgs/VByKVuhewi1nsixWrLww/UP
o+ZSS769f8Gls/m61Hn9pS5/+4sL1m3V2eVyQVxxgG5pzg1XEYEvuAgPc7h7vtif0I5gZvbixv5s
OEjeoYsuP/q97jUXrxntapeDoaEvzK3vjQjjL0xZkLWwZzH1Jnn3RyOCuhfXgYmMHreiu6hb/mmD
LyUx9TBKLMpzCDC/1Qb/6VGg5GUGrttM4hlaLu32l4+CROZlxpGm8FqRop6S9p6x8sMo6EEsVOpR
i/GEdubqxX36l/Xrb3HX60eQOv+5ma/Rn+G+vL5uW89lVXYxlAmcLqFjbCPwjzEYyCJW7/IRBsHM
Ju2yt3ybQUZCNJjqzutDlxdE8cOJ8pxx9+wxIQf85EHI3WhiZCLnXAc1TMq2cjeiKL5NC63Sqhdw
pVKmxpZ8iJgjbyESFnB5BwvShPcxjgXBp4DK6dBq6WckgcXjQFKfXE1DSVWRFSWOsFgcK23s1iKB
pF8Y46VKsHXWY2JGClxP0kOORzBfet9bCTWaWp47I9tIOJWbWoqNNYx3QTjudFgionwEf3GRZ1Q2
pet3VJCY7piYQmTniEtQXMzRWfcLAos6EI1WBoRjcBTfYisaJ7Pc90pReM1EbaXauIPtfh9oGcVo
M66zeNpWlviMn4IKvaHLGUhwjWgFCBtKAgPspgaJC9fZw+jiyA4ZJGDsJT52HssVni48y4uXtvDy
dldU6apEt5TQNKnS7dBN3sQO3FXjaoL2WqVUDzVgQEOFRRYXQUQlIM4Z/VZe2z/ZwWxvkSc/CQPw
ftOA86pXRnGdNMQ9LmeM5rxIs4vYBN9c90fzGSLYbut25wB46YxvtHX3soL6ccbYCkghDeqCaJnq
DJWIJ6wH07ycGGxGAu3geLCc/HwwRtDdqqcH3YqWDoDT6oOZF5ssgSJIPO84ODxpzgxXNh1AcybG
TTh+w2xCnAgssDgQO0Uhjmb0J/W6iOnqS33aLdzWRHE5cehXTIoPMJ7LGQSa5/ruU1A1W6VSDq2p
bYvprNJHSFmYtCd7o0fkNtEgD12e4sqCGuaSxQ5IJcSA6SuWl+nyAjGXr2vdbqpSmm0xsYoJYP06
ouFGx90lJAIH/URqQg9Bss9oM1tEwqzjrPOZ01y05rA2kodoZogcZrtc6Ejml7NDtImIX6cLZOmP
SEbWriIvW82OnlDAM0D2C7jSCrk+iC4Xl3U+PLrmJqzXme7u4rBbheBsyb+iEz+mT4ImvRLhmZyA
90tI/kUD0lvRI5KngB5k3bqtqb3VC+LyPD0e1731CWeSn9FpFAZs38oA6TibZ7FenYXaQUkYxs/Z
GgeSuMoFPHCDdaZxbl0uNOjZZ+LK94mR3xcRwV3JfD3WX/roNGnXCb9V0sUy81MpTy2ECwKNtLS6
CR346qNdb2zrPso2bXSWCcjh9ldpX4bVhWNdJAWhBbuMGOy8+TQllGySb0FcpzSulDOrCHcqLBNp
3zlJcdZKCtOpJsvMCT1mMB8AoFDB8zq3OAAsPFUlmaay2ppQQ2PtKxX6zpnP2vrzqG3XcFEr+8rO
1xQSu4Tul+Bva5wZ0+S4LRfCndH6fPiyTL0A9l/RCOZ3RzI2EAF9qa36sbYBFhhfrPCLwQHVgO4L
EUu3mCMCJGUJAk57UTmcKkXhF2q3xtlLrDboOI1POI77TK1PcSnRLMAlahUGNLq8Flb/raojjszq
jpPQmRQxQQCu72ijH0Y4uVQIsEa5mUulOHZt6wmpNNsEssuoIdmWIfOfcCHtMrk4i0DvGuW1qV4I
avAQyFRuwkwA02uC61Vyxkj2+bBQfEtn1wH1/T+2HAJNsTIsGESszKmzm8zZ01ioRHweT9af03sT
i4DynSl8+Qu0Jz/9vf5g2k5HC2wL8kzwLEtH7sccXlvyczDIa/yDVOIfBchid8fmRdPNXBS+TPF/
FCD8J0NQ0ViQXXhCflOL93di+etSACGtaqg2jTxmIc9z+hfV6GSMQzpovfQRtTWwvG3N16Rt+E45
BDfx0l4bh/pI6my00l3aOmpsp4eIQ+SQlMwaYuNpzBlsduq0UQvi0Ahi2aT1huH7yIw4PBidZ9OP
snPLY30WVWCRiqvs1DmyCctbThR6FdDtHoYNCuUY3UiyJrBcWQMI22ti+JA5nKCDylBrT5/UraM0
6qPFRGmFU/qRw+chTcITyNK1wZR6paUwJsdoGmiqwMAqgYSaovdzI/EHTdlGaFCmTN8UeQES197G
SUNWWXcO34OEVougBkmimwm+DAwcgXAGk5RIrB1EQZnxJbD0FrAwCWHp1+AZhTFSACTVV60okr2R
I7pd5wxcb9XSqVtPkewUTRrQ2anSxrlwkIZ9RvPIrEEhwlaLwgIv/l0cuPZKRO7OWaYSzfOAIltm
FWl6A+BEb+QqCeSh0bKLUj8QsHoTL05vTrytGp1TUNSrpnSuwWyudPsuAivcl0+VurWYhshK6cA2
MSCRTEpGJiaJST2zjFDMeNEtMlRJlvFK+zxpKZehi7WMX1Bi6h2uNGdLYqS9jikXtzJSAlx+s7s2
mzC7sya9Vf8uTf+I44qLCP2dFaN7fHzf/7n8/Pc1g0MGvAj66+gPectdXv/vawZtd5amRaooWB9w
ef5YMxb/p4PwwHbopP/N/H2h3SHLFKM7vw7qxm+Gl/5tw3q1ZuhwqBBSIiGCPkzP/vXxobCqgMBK
dnuH8qUqevOLWT4lxcc2erSQn3sOmTLsxbj+u/xeKWsmmhqd57mSB43nmrMEPWTRPk05wN9OjniU
9ftpJNfUIimORCIQkOcKPedyImucN6ULdsngztvYRNcHgGk1Ul0pRB655ZlhMFSqUjxbHCLkuDPa
tMc6FqYHq2rWbrfETRniHrUw/EDiVLUZo6SGQi2JJjj1AUcTgXeyckZEJ3cBAhsz37fV17GPz0sx
ntPm87sU+t1EFwtakIX9R/PIUmQwV35IE9CyFY6U2mXRm+KZ0MJgEZckD1Xa2WTk2Yh/RQjz6TiJ
r/iNPA3JUW5vUkGXVXx0x6uwxrdXNc6BAWNzMajdUY7xeT6X1z0wK0jAjXE90xh33OJQNzSXu9ps
DlWQf6qsdcVAdzLFXQekcgHDgr2B5kueE+RLgrkaW67mQj8pDkygsdlNjvJkj/oK7hJk9WVsUT9Z
2U2d77RIW7v2Ses9jkH+rByhK80HLeg/ub3zMCLHIebmLFEluUwqsE2t2Bsi+4B6cVMSztBeabTd
mWOvBD1TrFOnWkarQNM/xJz0VGnsckf5lkAtXVljVKwpYIlVkswoaS5dli51VVGunWjwgVZs2jna
FRxYLEcj+YLeV6h5aqVvy5jRjD4vqKaroGaSUIdsK2BVePrCWf3SD0uKlSVaIBOC8ES2Dd8IiRPX
R7UB19Re5Cq5HE3CHckIHlXVPNqXZqRvQgfCNNGt6qFtA0hTUKeIanfXUZ91W7tv8j+nNgKb8f5K
l7XNN/n0jnD7+Tf8qI8Wf59KhUTRS4fmx1In/sLQYKoouh1bNRBs/LPU2VB4seVRORH08kzN/bHU
2X8R3IzfYcl35lf+3lySCSlL2aulDtvhQglij0S8repvGp8T5UTdQdhmqgCNxJT2uhZM5eYiAjON
0moOSHmJ7JF9v+3XdBESf3S6zs+C2d3O3VBdD5xprhIZSr9SI3Kba3SNUzCBTlXO3S6hxTkw0mmK
j3iTypOsk/yiDGt1PdbjBLWxblfqrH2RgPf2SWS2WzVz4PXYl05ino252OYTwRlqfDmbyS5BweBm
7X6wcA+m81pwUhxbTqRDFpMb2IDDBs0eGelyNgvkPrHzjLyv/5+889iS2+iy7rv84wYXvBn8E6R3
leXdBKsc4W0E7PP0M/QLfC/WGxQlkZRELa0eaiaxyExUJhBx495z9uEZ9tMkHW7rTDmFGJpxhiNA
J2OY5NSyEwTQdCUhtZaxQdtFF1ZWSbvCMs5ROQESC3nosuwaayGDmlGXvIsy7WKwU0I54uqxGp0X
PSTVznZ2CRQjbFVrzsIgdsAFw17jVE+vXumND7K9WFxCUg3sWifCuZfuA2uM/oLw7tW0lc+hjXfJ
De1bVaXVkVSlu4ymFklCLkgYbNsLK/PiU1Dq4VXZuea1AgR350aKsxZEx3OIl0jpG/DIXc2yKVRB
jimtEi0mqtAekGcz8Hlt434ftTPkQn9sZHKy7bb1Izlc2HM/SJkMSW8u1/fJvLhMvXdbTU59Wc1X
ZAu1eOB2qnY5TS4omfjF+W6Oao+1F4jSW0iw1NrBLtZanLxbt39JDZQSRXWGxLHpJpcobaXYqj1o
YRvURxvZ0YbAuozkP1FVi14a496TjH3Q3NSMpQVaICkM4qosdDCnqh7lXSLL+2BKwIkYE670frjs
u57BFeDla9HOOXAsuhr/xLGClciL9EjuAIIVEwpdXRekJAIBKdXbWJb4awwNhY16MLGyKIV6KJ28
Jq8o/RjL5KVPtH0RkZRZDNnBNlDepiziVsnG1wu+yxrEnNLYj/RRybPwCtpEMXZjLwCn79qrviQa
xizuM1oYWOsvw7QtLnKlIOJD0d/pXD4qmUoRDLKotbQns3ynp3Yqc/0MiRhIK8a8Ok42oxVBRwFT
y3x1dM5azQTNas2laNWz4PLwkE9ItcL60hgmEH65GE5DM173AvRe6WrHJGZ5H3BiE3IBbC7t0XM2
0r6YLHeVTC9J3208RrKtUgznSiME0evUdGkR/7Fyav1BHYtHx+MVkkasHIuYIae7J8npYiynihxt
PBhRnh8NE18eSQJuFZG6525SLBSmMoLGfZSpe+NGzqwTu2iMAUqYzlgW1/NGJfY7T7jlyJpDExkV
W4ynV+iLrkPVVZekXI7gWXjS2qmEz5iNH0bVnQcpsDWO70E67fp+2oVqE+0zpYMz3B+kU54GQ9WW
GRiwtAKLW470BUfwGri843BldkRZE84OGavyp6S+QS/9JqIYIjPRFRznONKlzilUUc4NUPuK8qDB
ywA93eHYMtOHyaYxnJcSLYLtbtMy+0joSiyYnT9lE6+p9vpKkonMELd8SZvuulSi+4ykgz5poePC
uMVlKWn8yOdJZreWpi4aqjtTDTaB3T3oOdHTJL48cAAp/Lia55I5gamFoe5MBLMAKYEnC2bXNphk
A1EZ+Yvd2jFg+M5TS3pKaEh9MdV36I2uWzC7DqO2RevlG2PgP4aROGK9a/dEIizDNDzD5yR1FYSW
BpoiHtxF5wYquibSkUPbExdtP//CmtpvKErW3MYKLVrrhpbU9WTVxH2zmvYW6ZFBs7YRg2i9iVkF
BZ6ObiFR0BAmzoXopw0mzj2LyyI2ybkT/SJXyDCPW0Lr0T58syn/yRRgHqH9sLPNBAJ8fdDqQQT8
MHvQpREERLKzs2n1OlZz2t+ErptsGMypE6/59yQI4ED45qP94yDqP/+NUe1LPwiPZvwWVy9ZLEcO
c4DT5Lh7////T6ObQx0zv87Xqsf8RNQd/kyOUJQx37ozTEi/Gh2jX0VXfG+/62MpQJgW0TYiuXi2
YPxW9nifTFSzeDYQs8L1tYx/pI+djW/f3xyUOy5nT5S6DKbml/tuMNW2ZjoONnxOg6akxVYmSJGP
jBBFhqucWAd910o/G2pPGHvXvZTK9OKWwUdTl+xzeW0vymKidqj6s1aW24zo2aGlze4gfJjiF1o7
NqbO/MKctOWoVJlfqTzfCAeIvSVLjbIdeY/JAS5ZlklzCg0W+0B3L1ABofBPR8YXZM1Uk4upg/nM
EDo0yGvEs0DoGtLmzo6ZlroPTIjwN8IFLmMlpDfdOiwi8dTdNyK5LEe12MVWQSR6NzTrpJu8nVVV
KNByfOVcQrkMcR/MufGEpxmlwzMc5+q7g0mDLMPcN3iA4RBq6HSbL2CeqX0RRfUW0X5adCbGNA4d
ZJ2pan3dOTXDh7hCQpUlkvwnApZSQkPhGeRLo4/mQukm1jt4eqk2DmdGDwr1ERO6qQ+uFDk374ly
krRonXLqyHk1PKLYUlvBsaCm6xh7laqspibeeml2rXjt0lHvbUEF4QYbO0touiHAsXbViIwpnRZe
/kxmNEfKz+T3gCBUkN3XZcYpsNt5Tb/NDex8JZNIbsXt1HUPuXwDlshBy3rQZp6fJV3i0NzO2TU5
cSx9ETh3vRz6Q5Hb1McmBZCL106lfspqtpcsSgmo90yIiOtQTdHExWsrS3MUZPWp1bV1rVP8VHq+
y/LhmkJ7UXDXVAT3AeLg+synlp6fI9WjaSSHUraBL83oRqZU3LTg5dJDTbYsm8Fka5jOg4ucT5cw
eguxT5uAmhusZRYLwNQK+5eXbrWOA2/Us+aqfluJdTQgP3SUdueQS81ESn3Lkqq7LEwCWan1mMSC
BWZcYivWSiWDaKVlRCAFrnBWOaqwwFSmhR4xsCN/2APS1plIZZthk/ZGdttakdzZSkydFhXHUShH
10b55JjhUSbdqaryFVqsU5GxdyFcq8iQUGI9uQmqpn7MlWB47hxxpxv2GK4GEcwde2IDF1HcPBkt
w9Yg3ztpsHZm+6ht7rQgevovxYsdW0l7RHxRemMUOFha57roys03y92f7CQ/sgeQqcDxM0CWEBDl
4jn74ZCk2dKOXVyGTM+mZU0CTlUSNdGG3HjQjgf9eUQKHRJckWfRuqs/m1V4+PklsJD+uF59dwU/
aCoMp0sZo8xXMK3qBp1kvJ36t9bdt2ygsbH9+bv9Yeucf9+ZXOjgn/+TrdOO4RLnUwZouqQvfF8N
bzR9B3FkSfibWf2frcTfvtfcJPxWIoA72IsI/ea9xuyOfAAfLvarJcXBIBi5MO4tBlhthBtJVg+o
pNa9dUuzf0PU6iKj6Hdl/fHzX/5PP2oczPgGgWh+oUJ+e0F5YPa9O/FR29kqI4KZyovkip1jXRkW
AdKA0n7+fvM5/4/f7TdvOF/QNxMKxFaDXnBGXbacgr7AwKp3Dy8qKHf9za5OSnDREm9SgkGrmlf9
a0v6LxFYf/plf/P2P9RJhlTyusBEtxSjvS2d7GCwTrWOuZjC9q6L/46d8SPc5ZeH6bf3I8Lt+18X
ZnU2Ghbvl6Cl7+uWVVguNfcpx2xdGg+zfxGhvq8H9UUtv07s/vKX/fmXS47R928epJaWlhzmltMs
SmnfJ8l01O/QZxQ9jo+/KUG1P307nPHzoIs6aM5M+varzRtD77XZIJmhKzMc0XHCsUmUtJhx0+fs
OSxOVbwOnRt2XjI0EcggiaVh0i5Y3QhZSdJxhvaiqqSXqxrVqWOn/Pn9N1/Dd3Xy/LB/c40/LC2V
4jlBMXKNZp5d493zi4aEFuG9/d/eZr4Nv7nLC0gpYyz4bVz5CuLCDu8HfBtf3uPfMF2hovrm8/yz
GrxpxveXv6HPfnmVrxW4/olSWiW0ggaizmrO63+dseifVAs7goeLCa0XPNnfKnBcD3A1qcEdE68E
jyI/+tUf/aUnCc0EmRnzhJm48o/80fNj/t1tB/wBsxv6Ujh4PB4/PInVJGOvN0sLk8EAv5q4K73c
2t3WsT8SyE/IpRYdwXxe33CoTY9dOaxtfVwbwnkJkHuzEOZb23swkIUXhPBx2aspf8lrak5ShVQd
v6lDaDVdnSAgfNlWF/Ec64vemJgwEmrHvLzRAnNcOkOB+cAp7jDDPpXIYiopaHSBTiZzCTKBtzGh
C/mA4W+xp76FaXlqkH9HzZ5D8a5tz26xQa61Neh6SYX1LAQElum2T/Nyjo54EKVRgwTq9WRrDAGB
ebiuQ6hSUTs8t2q3IYJmfq+1VrTLFBNSUDBhJqyZGKW1QTEdYuYNpbow++5uqtRHiq4NI7LHLBjI
+6LPGE75WgEe4leeu+cLDDZ5fE+u1cFN9WVsvbrjo93IxyIPEN6BefHdefaLrrcrPoosfiy4gRZF
LowG3VA33GZYM6IyW1Cg3aXWdDkqDipxLKueYm+0EDI4nsGQWHCShArfSKmiVaNGssFRKrUXOtDg
cEr4Yl8sArIsHThVUjsbQYTaXYBgkTQJGrJZSu+urEW47T15stABr6TduLtOTfaspqEPVrw8p4Nq
LaLa6u9Mqqu1EktliXLVONJXc7ddHXw4GrOibJrTw6BeJeIupm1WxfShhNhkKN4StVxFIrp2s3ij
Dw/NUN+g9NtWUfJiVG4OGdhD6iNBwNtxforzaQsQbANzY0No53bQtGVdN8+6QWfW8QgIsyH0AQNN
c4JYZH2yhn7nIPoaQJQtkiA4aMLWafuRrqHCXqQf6545gDnPfd5+NF5GF6+tWlKjzPYpDKX3rBCC
HlrPJWeaRu4U1SQJg5jIS3jFPeelsOMDsPG/Rd5Jrwh9AYg89tO+G6v4teLoQDbnwXIDglbkEn76
QxMM61pLs5VeYy3nQDl66Uqr4AcWLhEhvSPMBZCU+zIIH2sybfxQ6velbm8Vt3lhZkuSnq4iE+ZM
uUWwz3c0siG4eJGqdahjyrwrDce3q/skfHf6XcYBxUt2aR7fhqRbSIKRCW7uckSWJ4LECP8iCL0s
Lgfztq1Xw9w1XEIALNWXf83ib85kvr8erT+9Nz/BKs//9uuST3gjmJ8vuY3O78s9rRjccMhv4P4a
IJd/l+GgA8aOjPoGI+M8azd5qd+Xe/oiZFEYs3L3n+qA9fmVvl/ueXMPqzQqHCTB9Iq+3/4BKkiv
MsJoWct4FYh0KS1hHq0463ZtaAXHSNf7nZZlB91T7qk+6nWI0pYyYST6KH3IUL0oPZPtSVj5InGs
92wQz0bsYrUAlbdyZlCmU5qfAQVdqmRod9awB6/7krfyvZXpW2aS8m0K1J4BJPIaLoceFhmyHDSL
eXMg/Ecc8w6PinTDkdiF+HZA/6sQaUZe0cG2qn2eF1uyKV/ztFkyTFrWhX0cNOvN0oYKgQoBQjYa
z6TVVzaR6bljV74yTC/jZC2qxCEaQDuTuNdgDouCtTZh/JnIcF0MJsMEmi+0YDosMzYbCIEQYtfp
wVsWQBrQpUls/ZBjx4vLM2XxoiZdyKNx7ntzOlGckDfZI4R1CqbYNkM56zU2dcZ2en1NpvtqNNoM
a4wJCYKsqIbs4I50yUiZWtwHZbOILQZxIy5XN4qeGfytBmK1fANRpczBwXvJKUosP57spVojkEoT
C/legGPZGp6CttRWZaAK8mqDBF+cYqE7MkcsdO51lzam7wZSvy3pLLCKIzIsSzx4Uya8ay0N6vsO
6RZmNUWfjughXi3TI6Yn9qrxUu9102+y+p42MXvK2F/QrnuANkjKutFBZ8hN4jEiRuhpoIAwDdZW
2984rVYitW6S7aC62YJ2w32S5CnotJgQYDIIO0J0FwPxSCCuPjPG23qucmGGTrIZPILy6tFSVx1p
5EugM6i6inTdMabwyQF8DiaTqMLG1NeZWzxFCcEgDZMz0B83ZnY262i2P023SamfQEwzWchKQCcO
51TURMsh0Z75zJNVkGBfYx7Mbjo96zQNGUOtarvCpYSfLgexQl7d1CnjKmvHezOb7mKzehoclCAy
XZtucasN3qMWFB8BCEq6IfZemBnJl8Ybn/zZ6HAOsa8M+2ZSr6StknBO70vQ/1uUsQCsXzCYUGyW
YnK2KBlCLM5jspnA8h9KzPBjYmU7rTbadWxlVz0poYi5p60iq7Nwm2NQEifB5I6RBgFIjOwYMVAu
jLQhguYa39MW9yfHNyX1fBEAPkpN5+Q0dX1Cc4MDcficu26/grFOgmPfuuA1KvlE2gmm6VJd5fOf
m1Z2klW0wpdpAf0kjw+lrnmTRzwq/45Nw4aZP3uM/3rT2P/nv5vPc+f+p2eGX1/n6waC+grdE9MS
oBFzXC+9gN90WQ4CAZWwdQp2+EnfnBk8SHIukF0XujS7ywxc/HUTIc0CLRcqhV9gS8wH/sGZAUHX
j5sIZm24TUwGIAQA3fhhExERYXphBrF47IiLnugLekWEbwpV5yJ2vRco2uAmaJyGxclt9WvEwFth
QTrq3WELlJGMIo3Z5gcN9NEKr3qVDm+DgLDvx1sT9WSRE0trxv0WFXRQAshIcQJY+SHV1LWXGst2
HPyovTJlug0LxP7Seu/NvUuBpjVUNNqTGqMdQE7NSktWqbwwgvpU2g5qUUzRtXaq+mHlpqjWXchx
4UiAmpIqL8zpLzovfq6EdRN5wVswJNuSQHKb2k3o+xbINqLxhDE6++bE6M9k/TLE5aAO0F+Mq0RG
a0K0l64Ilv2o0xbuV2XzXLfaSjefcgWPL4QGz74Mte4Y2ixNwyAwK9vOTVNjEqgGpQMilxzURLlJ
A/M6nZpXr+5O6HM3zTSdJCFqmjYnwLsIZE19P7bBVacgBO8I0EA4ITv4NU26kiootiF1gysoInCb
qukeynizCduRsXOVNicvHyI8haqzVkr1jtXaN+IAm0J2HPNbR6QXrpQx9iDVY0qZ/9KD+Df0B7B4
/fxp/58i/c//VCgwxd/0CL680tfn3YRVg5SSOg+gJIfx35934xMNb37CH6tIsb8vGlEgsUh8WQZm
wdCvTzsdAlYGXGW0jLEA4vb6B0+7Nafg/FAycl2AwpnU8bqgvL8vGWWZmujNFRK8yuxhaN2LwDQu
qqLeRaF+SRWmotXmeNdapiQm14TnFGJZdeWdWsQ34wzajr1Qu7XV1MHPkjLTISd2NY56hxWHuJqm
sy8bM74ymIR5IbUlwxNjkU3F2sIo02nlwlPJbZQq5mYGQ4bGfcnEXsTi0rNEzWEf5G9s3OV2k2+k
niEOpBpzILfOF5FYwVtvIQDRukBf1EGRL3gukpWWTxtPDa48khZnPNtlYRcrF9dvLOQyno+CmZCr
LsGdFlruedKVag2CZJ0r6mXugaOaRlfzOWKGO8vM2+U4ITfqpuS6GcbPTt5cqIEWrnWQKT7jnRsj
z0I/nzjUhQnoe1c/4DRuo/rsduVlNZKlmZqXOopQB8Gn2iaHoKOSMtiNTTN7hCN1TNwRUkS6mdzm
Yuz15ZioD0bL/Eo20trJCZFHUBEAWSMpKW4j+97JkhyS0Dxb8/CMTXmiwsie84PdGCu6rAn8jKko
wqzZJKHcYUnC4K2J50yfy93JvBn7bj8YJq2RWr+Ck0VoWk4rqHQvZD8SlK5sdFIq84rG+DCcewaE
WNhI7gqVolxoRJb5vQxe0upZeD0grJalNe03cacSwJ0rZHko8S5w+LLToss3dYEkIqLxcYrVxvJx
FG3UsJ2HowxcEXI041bV6ievqO4UR3+y4Mg5oifQnAD2oKkP9YB+h8+g8hNBwWvkaNNzDfG57nxO
Q5UGt1nCTmpvDRKOQPaQrtwoa7YFtDcYvdWJRFidaqx5y+3Uj7T6BHLj6KDv9BkNXGRuIKCPalju
y4u8xTRQJpceSMw51PicionTfNzc5To+MDsYX01+Qa9uL7q4XOih/eEO8aGf8acG0XepuSxk42xk
O+zsqb2LPe16hNea1O7oV9LcNfUExckmjFSv9Vt30O5yGYfLtvSQexlK8lw18O0IfKMk04RfFu0i
ab19XPBB6z2IJupRTFBZ45dVLfyuZ2BnlO2yntrlEBa3mJ2ueBZQ5qsGEhpxJ6jpClf7MEKFstcb
eTh762SmCTY9nd4EsuTaE/fgJB4FnIIW8rwvveHzOHWLCbyPm0XuArFMiBRZucrclBhbDW+hOl3q
0bhqSdTx84q+R8ZBQy9MsAk2bMDwqqk8IddeD2ptmyjlXaIOkX7GPBQrt60WTlcafZrbia9z9CGN
mCAsmsGOmEF73mUAA0glIbfMLL8aM3genXenBu3Cc8YHpbPvW5iOc7CpptefnbHatkasHA3RuOjw
YM1VyXFSsgt9SLeOHt46VnVlzw6TrN1NErNlNGAyZRRq1BYQ8VPvGOvGVDgWzI0mRVuFclwp7RnA
1cqYg94zqpX5uBCVEcsC8i7pjKugCQ9di67B8o4WPs2Otp/hKR8V9paFGsa7WibtgZjVYqnI4Xks
mvJqGBmFF0zvienZ9uzYK4Yjqt8M09bTjX1FGUBbi1H9UPIpK3LyHuogCE9DQSQyfOtFXEOD5uN7
sBVp3g+sdvCA76RsqMjiB5M7380gEHbkh2X99E6/gMiVVhk2ZoxVd9S6XZHWt10VXeoZYDtCdI+V
Awx2zLEUtiaIDYL0Hm0XVESsuZ8JeUjOhUSZVzUJX7LNjjCl/ZU03b3sHGCzs7OFYquYsnU7+3B1
DyfedOk2I19WVixIcG5PzLHREVr2Gj39pteoD6vow0VAIXrhgfpiUFPkPTHJLKI6LJXdiHpxP1Va
cEwCVV/DFi7RHZqQ571u2pnC+Ij6fNUzKNdtuL6MhmzY9KN7HiNouIpFJ6RCee9PUbdsA23jFeY2
bJN1T2szDiOOxICA0+CyHhoap87G9tx7tPjXwRRvPKGhig23U1XJhZMLVrXGPQSuvQ9kcdSj4Mqd
v9LYWhUZxWvibNwwupYUnX4wQa3XZOkckr6BAnqRVM8Sza1Ul6XjrBpEpJHLMonc7cqW1W3qIvWU
tWAPbp+8oF2NXnWRliROZuU7aj79mDXDYWyQSPa1cWtAfxtcQDi6LuODE8l5mhS9ErXergzyCxLF
Rn6uY/7G6TTQm/CoZov8WejetdXVfqqLV9ZsE52EvnG1Olz2qPH4P1riaGC5Kz2yKNRuLDdGk+rh
ojZrjFICqqlWtp8VHdBGTQcgj+Sxho9muugh1ACM6ZjM9DiZH5KoyZn8eWcADMvGVs8qlrBt2tYf
SVlsharGi7Au12jytllMymYpN2VbQ1rtFN8QEMbc0fV4BkkUHtzPXkR7KpenTvMKwi4h4oQNqc+K
d9BhvAvAyywvn6PgRupq+VyoQ3Ji5RbLbjBSjhem4LSfKZ8ddLXHQsuv7KppVm1PqeEYdEs9JhT+
JKq1GKxXo7wJSPquewtL+xM+NB+c5kpVPzz0QoM3vrdZtWgRFxZ0ktDFpK96EdyrTBbINb62Rbkd
sECo8XM6FvvZdJaxPWyha0cLAsMhWQ/cnRYj6JZ0PVVP8I4nT66X3OdxeMzL6LEptBOq7IteMWHM
BrR6Kq1fKk23SaNn12xRizu7MbVORTubTuxFY2bvFiIWw1SXYz3dW4zUXamebKGnRFVYKJmFdRCD
jvzJVP8m5uyPp0Xo/4g2EEE5OnXpHyZMZknckqyIZBaMmSj7lFWaM4btrK2mC4GpGCXK5N0g9Hmv
YQoNXrEbWnlH23wpXYMU7fxa1B73TYgMykhHRETW7t/Rf5jpbdZPTySHlyYTr2XDeSQtgaAWf9QL
fnmF304iDoZPkFyaisaP5OLfOg/mJ53+AkNMjwP/944w9xPjTRyn/EjFAfk9xgJ7BCBONIOzteKf
2SS+vP2PZxEIcghCiHXAm/qjmDSJaxgOpYE/vYZJRFmSw9d8MQdHXBcwJX0vyIAC9ZV96ArHTpaJ
RkFSIDwV6XhSmmbrMFGpg8GvXLlHpT9n1wg/kcHOzcdrpym3LRruwWs+elIhNACIiRT0JA23oXU4
CO0q1HpIgxUIsFJqD5nyYZspvVImYJQNfUjdkCXHcggvZN3BrfRIiehNOZwQWn7WGgKJDGOBqHAh
cpR3eqDEG7cT91NbrDzR10uhfUF9YV7CPD/FXk2ysTjEKZNPz0uvXDQh6UT4TO+M7rpuswaPJMJr
0BYmm5iWYPooRuABJPcNK/5ibeNGopEu23Oj1ZspaG46ZEUI2+pF4NJH6YNSZa8pNBaexASBUGXt
pdVo5ksReM+9PpK1HGKJ5TjWJF69MRJll3plPfhSuhXbdkkjX7hGcmXogblM2uyMwADRs3ZOlGht
mh8KexXnk/u6LJ9yw3zwtHNui4VwBJJkh4NY8VnkDsKaJMv8dAzRc7r1okGGNmTyslS6F6wmr0PU
ajdp3bINO7YCt6u+TTPgD3DU3jtFgRzh0kIpzDTz9Vhiny0QyDdRr+wg1VOh4VEXq3iKm6tRsW/0
oPkQRFEpdnltpaOxQnOKdZ91NnOWWi/ZY1Lx3qrGzgTggTv51YLrQc29VoZyLbKMUkygJ5wRIM6Q
3ycwQWyLqw6MxwleyIgF9haPAjwRSG3GL4Fl/4b+iTWzp/66W/pltUrLn6Amv7zA74sVfdI5VI+m
ybzyfLNYGTraZYKrMHX9Irr4Km7GvmqZuk4aMGhC+qvfSitwthqMzFAjz2vgP2yc4Nr6sXFC28RE
qehoqLJJQJvbqN9IbdgVsQm2lDdDoj+4KV7VTJHxmtn0fgIb6IJhw+KBfsEh9xKe+zqYagXG1aKL
rxWBqlVrl1q78owQ9V9tHScaEtoYX2DmWMjEXI10VTEzOK1cdDMmxn6gcbILBPYKrVtqpFJUGoEV
sINXlizLpSFwTbaZzjOzhoGSp6u+j8mUeFHK29DKOEqw0NV+r27K6UXN6YGuO02uqrTbhuqdTmle
KPcTfvTBQRdyTfyUlygQz9+q4uikCQ72cpMUZxImfIK3I2dv5rBmnRUjCz/rb0S/a4gsd4Lrnsq0
sk9aRqh8ciOrF0wvsd0uWndmIB6U8EiWICBHWsrYb4QGaI7VFzJcea2195zeODiSF2IhzaCEWJF1
DkXxPSLuDWMKYVCwetFmFur9rEhxZsGEATCln0FyFvPLFAw/lB28aOCV8/4GCjsHg2gJknxbRu9S
u4yzi3rQH9JkQCluC3PLnriFZNMztgcq9BQ3obFQ1JeweLMyzrRmgJS6SN4JPuk4jKmroNLkMm1k
xkmNpbvKVJwkjnqsPI7ZFEsx07nhMiW13aI7jSTABtqsaZshvYiNNxMJBC0IofoaPJ4+fS06YCv1
pi7fdO+F36UaNhm8w9S+rmjqIoYIss6v7bt0KBYVJ2RsbRtd1mtzGPxsfGso7nQMvvsE0Gmk7qrq
ss+vvHGbQaRPLnL3lYKcvFMUv6ztyBsp5sPqoDnxUvYHDTiOYrOHGC8TipoAAfFGR6sM4ng/twaQ
1tHD21XKZSLDNbYYAH1r2onoJ74IiMEl0AwwC1I6goM7YcYLmnzkrhd3xSw4JnyhfgwTRMgJW4jm
y6hEl9cLeS6C1NyVIIJBM0+rHn5pHyUnne0UZP975QTqESgkN2407kuJBL8hymWHHuetD+v3uKFD
VOrsCsYAQgdbk0EcbKreW7gDMoLKyGCy3Eetf8JrtwjHgIHjivAGX6py41XMJJxLMk990T11Gtp4
Rq72m5qfB+5qu7bolhxt5bn2At+M4D1/RMlu9NiQ8gTEaOOTJpFAXOLvqd7W48lz3eYjdBpjV6jN
OkM8RJvmXCSpdiwrUuAUF/9Qysli3cNPXYD9cX00Na5fgxENw0NAvnajWv6QXMQ6hy3t1UTk03YF
XQhH7hiEvFbeMtCZLyrieuhfi9nahAzfFVdx9lyKcaHqclFHE47D9Dm3cK9H+XNOMgWiqmpfW4i9
01ZL0Bzp8SYYnGhhFw6JVFJn/y8YxcgXUlek6MxNnGkLnQNvYSo3TbMQIUDHdBn3zrEhgIioG1A9
rneRB0QxxJaSLSxzxbXkyyacblzwD75rVtzTshq3xph7/jRl74VIaGVw/0cjecC57luJo2N6d92F
MYlrNDKPorsii3eqX+wQTMQ2a/jcHJzuq1i7DLubVtP3XcbKI6A3XcYV0oEmZ6gkO5pLWhjVh0Tj
8MPeTYOy0dQzvkbn/l9zlDAsNNF/vTmv8vzltUT8+FcHiS///uvebH1y5o2XZhQjQiYHbPtfR5gW
xiOHrCvgDjY+ozlz8de92YYQjQiG2Cpj3ppnzv+vQw37E0NBttFfIscNdDX/YKhhfNl7v5M9zspJ
NHiEBqAK/uXn3+zNQ1RHqqaPAXSx+m0sTQZ86I8V59Ht1W1LIe07aY7k17UISiL7bVG4BfQAwh9G
M1uq1lisAxqERCe1ZFDjRyTtDrQAwSH9pGybGi3KWMLTrKM9gRj5XsTAGEZ9/CgimGSamr3XrcgP
NtlKGxKxIHUNya1ZpQ+JY5BEE61KzXqMCJdYiFo+qYNtrkIFMXgyNkcr6rjUybfq9GCEnF+AcqRI
/tR8UUwW+5VOr0Qz5b1ZTvqe+PJjIN1zmskj0+x4Iy33EioxnsqgRU+iOvDvh24d1+Iqs8plDG3Z
GolHQRYc2+PG5iGqMqXd4JJm89Q1Yi2YpyzNFlFcPHkveWLGfqV1qyYaL1xd27pxe+5DO9mruRYu
a20CvBHjkPFMLlzP+gvFcK5aj+BukiKLJRk453gstq0VrAvCUsIOS5cy6KS8BGvRUABB6MhZ0wi9
Xpuh2IsO9odag6SbPFwqXfFgdV60E7UD6iPzlDunki5woAk3kHM/h9uSIcBXYRytGcyBQ2jVT9iO
AW4g0CFgkxOMmrc0KK3R3oB/HfcwOvODNzjFVneiHiVQEztLY6qbnTYMsPc4Wd2lnt2EC6BCSzPh
hBNaZU+vjNq/bHCUqdW6VKF8B18OM53VMcTAFhaHdf5UFoG9+l/yziS5cWv/0lupqPGDA81FN6gJ
CfakJKqXJgiqSfQ9Lrr11Br+G3gbqw/57HQ6XzkdHjvs8CBTomQJvM3vnPOdTB3L20Sd4AFWyTof
ilvmWw8TyNXRFtss9DdAvdJNNEGKQMUQaXczyCKHA82RyNRoTsPXs/V5UjuzfwzaYh31j4mJehFW
m1bAEcft+z7KuU9bC57inN+4rZfk+VtlrTkj5QTGKa8JmMtIJfiaTc/29FqbCu7fcWkiQ0sinaDA
zFvJsXUhlOqjUJId0Xd9xfjJWqI+fAlHkIcl8djBKC8h7T1ZqwXLaBjvKEp7sqZDk8XrutWojc+v
m1RdYpxfq07r5c3YLfnfaDwiUPB8G5WdzubilbQ59mEyVAxPF4Nq7SYy1OwoBT8D4I+oCrSqun2u
AV5rgMsJ9a0U01VXBcMyst37qRf4w3DVVkP3MUlw2r7OnLQqrruxfUIKIwk4LcglftQWhLQ2EWfX
7/ZmYJ7zqaSqxwG7hv5VKetOT1ZdAqKQjNXSGhjvCyPy3NB9iMLsC2UeAJMmyl/Uzaj7V0boHktH
P1OtwRkm01b2VD8FBpuf6vOa0cTpGkrKQOGP52a+sYLbdCsr4nWO1vOgRID8kuZGylZfhJjfEp95
uYj9S828a5mq4nMqBgwQ6FxeoqEiNWn5Brkz8ZImvbclOR0tjKOrShFPYxP6u7xrPlw5vrpQDUt3
5bvKomUimCpbLhCY0ZawrKn/uYwMpMl3N4s6me5kEu6NCgiX7mCs+IywoCkFaaoy3bRhgHvCeB2q
5MYxpDxU1peQnr+FSrIt6ZVbtymA5wvaH3TqkkIQcYw0JVOScgtmHG3w1FrrLoneDB++RQJGi3Y6
iqFVEHPjqjG6XZP6e7Pt/kH35XmY9udb8iH6SU8rJs9vllSDNlaNESwMFAZ7MGe/bcc6Da421+h5
RDvHEfib37ZjF6ScpYFKwpsKTcLm5X7bjskB2zoeVz6eGkzT0P7Odizs/wo/2Xxz2BnwO9GLhArz
x6uybZkpBiF/5kdCoMgBZ6rLKX9p6k/Wrk+O0o+joq7TUR7siQ/CCdjQ9cUD62IULVddVX/0vUYy
QTAyHrwwn3au1q1D4uYCx4v/QP3VVVtG13BBP/yWXoWsoxu82AYlmNCQlYnjrcXulI85Qqq5zdzm
VDGTHrmhl+FO2p2+NGp5MlrjGqQqlgaV73V2pn4kprmvAbME3TZsb/z3MrCPoPqOmercFerAxhNT
ECaeInZ1qVe7WBT0aMqT3+7KOvIMXPx0OqqA25LyxcUmUCqPzAJXo3xo4nqVTBuin4vcWgfGNtJO
tsMa2HOB2MfTWmEqpzBKRzGKt075YYYPDiT06bq2uMJZd0kEqFGcmLCL5jMKN1Fyioc7q1vl4jbN
1zguEutgySMw11a8B8Wqaw7c9Sdz5cv7nCtCVF3Rx5AGe7LJsX1E2/ajcx+eZAw3aRkxrATsIsuj
zIiyLtPhiUnDAkEmL486lQBtu8p0KhtWvnUPxMCxpReWB1vZqQPaE70zC53jDgARec7TvQy1hcw+
G/dllMeBmvag3FrqeTCeypwN8NxEKz3fJS2arQZLX8FzQnx3ukkTZWFl1VKUHq2Yq8k2d4yBh3pr
JitRJCg3wcZN3zrjLMxLyZmn9AwFiBczGNqA63GvhgJkCITsvN22pb5zIza++jxxa1czfvj2lEZL
u6TEc4Th5NmtHp5yswcsSvDaKui2wEFQWdD2O+tk9bAqCFVhALNdvA22S8ZWJ0ghdbdZTH73ArPj
re+ua/OV9bzhjNS5L5kN7oRqb8XB0auus/QO4s2ilMFS5xNEwX6tYpMRKzBCS5uT0FjKdT5+ikz3
MA0wD3gj4m1JdcEhZjcUHU/FlxxtW9gV3wj5dr5TbXqlQoutzF4jnhcok8K/82kJ0dt42QLzNLHb
gjGh6EwXV3JMbvty3Cc4GaRVbmNowA4gB2U+EWlPykBRW+715WcK1oZofrVJU42OEZ+GC6D76ZAr
O2mC6wmt8t0Oh4pRRtGAhNUoBGlmIpcpEk8oLk0bZf4FZv9joBjnXkzXtuLEnDoTk2w7M/U+VYIP
yx+MfaS6HON8r2Q+sxRxGt0lBatCZk8QkwPhryghJCcScKNUeuwa8rr176zWOIDkmrRzPAxHzj2e
WToPgXMVGw9pkZF6rDZJt+dIugqTnYVzKAJwS4sjdJt1XaNETuvG57yJiqvemeSUlCZ5z03tRtOt
U9ihjwdzeRJ/mqHuQ0ZUQewqtst4fYo9vct4Z9yGEauW01FjeKnwQMj0rFRHtaE4It6I6hSKKy36
zDJ+vUpWHtPMnxPen0p4N7Njy+gqsvdBt88ZElHesjQgFGUc+93EX5WGYIUxvJEe9ip9iLXwNErj
XLgaC9UAHNim/7cZ8M8rjPlpZcyAVKqb3JQLQmgLOerVSo6+zpgCziyuYXey6HIaUoHdOLmMWiOX
dAgW63IAuQBb+kJU2Ce21MRLNGewIqR1D5NftPPEbisZH1mm4xUBkN2i3HItwDDwKCZ1R2E22Z9b
oAVzN9eqihVcNxOrfIRTszWZacV5PKzGHH0hsSogM+0m0KDqWPzeNKbyLhKJQxNH9yVympPuU4gC
TkcxzYVGs8SQFc/cKRp4J/yEItp163cwERynnn2bbA3nJdjGwNeWQ6c99hRfGqnyylN7sMf+IwBf
mZSSh7uuTqJbj/5grY2m2pij+5lZ8Z3wcVu1woM2xxNw6cEe5BDUEyu7UMdTq8ZVpxApu0+D8tjT
lBzE4MD7fV41j6LFaGXzZ/9SakhXps1e1yX9RbbZ3p/8bYE1/V96WfGDMKCAUTA06f4uyf0OevZ9
VvYHs8Wkib938Y8ZVyAA/vxslP9kVvH1k3+dVVi/qFDeVNeybQ1lQGcK8vusgswwOZmvWBVzTs3/
djhyftFV/NczP3MmZ/4xs4NTU0Bd0TWDyA+K+N+YVXD++VFH4FjGCQ2rJ6IE5CC+ve91BLdNdSpJ
GFC7zCGsli4jf7hNXPMSxwqCG44WOyq1XVHK6EPqOv630DgDpb+t/OloltN2mtRwGYNgZ9TQkpVs
gFYlXKWmGEpXb1pbt88+0Sv9lRhikOfqdNCy2jqWFbmCqKlNjhMlrhZVwdw1UZYdjG96hctBD8CC
Ufd3ZZbz0C0KHDAW8iCp2eLGUdcvlRqTovAbXz133HzhnU3DIRuraq2rZX8cAa6/mxguDlUismMt
rHyj0RmAd8yZ3lS3BmeEm0rNoMpVdXoTp2LlAK1gXNhj7RhyfW13RgQDvP+gpEk/TZpjb/PBgLMy
EeEMrbnAi0qe51onvF1YZaAt4KSUKwmM9sp0KTcRg/yM607luubIl2osNKpGQH43OaNsA0zMTqv5
eKWzPfZtezWUlb1Qi1Y/qZYa7pWRWYicxNpUMR3GSpmsQ2twOP0U9kYDm6IknCG7xPXKIHuq1Rky
LlWf/RIPyhhR6m1Qr/WiJ/QgunrDPLOMVwGUCVi+YXpTdZl7krT3kG11c0awSbsBAgw4aThSLAyl
sh7wwjmZ66UmqURAxYD1i5FJKfZLWRkTY1Aj3eQpKBSlvSEK1FPLXjzSWAFnJgbIHAyIImqOWpBm
BHvU29oCDsWfBYP20vSxNdPuKBzTrIVSO9S3WkR3po6CgbC3nGUyRsHSJ4V1ETBCl5Zlm6uubh+r
hugMdWwUihucMuloHM1NqtOz0xsPekgF4MAM1ux2EDphhMpqy294wq7fnAtSSu7EyYco6THREof/
1PedBawEjwFdBgy8DvYAe18ke/j7HnjNmzYJnoMp5NarxiuekTuN9I3XhyZVDkrCuNi3Zjl6Wmdw
FFfWYIpNa4SmpxUz0osZ3IIMw6rp5M0wThffxRjUE4PNQfzbpRG+RmI6j5jj9VxuE1rCWjj2Ar0l
ctkC8AeS6ImNXRr774Wj3PptyKEJSCi+mDUd9yoeJ9StMO5fZc7DDDuFkc9H15vrsm4H3sHFVSBQ
6uvUPMuowiHWLPK0AbpGrzEsoHiTz/Eudw56dYX6wmM3N0STAZvDYNZksttgms2iU0NaLKZNvS2Y
WIzkyJzBfxlL7RTOATPODDSoz6GzZo6fOeTQfPBHLrk0CyvG2sENlunVbcXgyxvJsLW6vcm1p54c
bjhH3Myxo4xnjr1ZjQkAplqq5OHUr8G4OSKXzGE5SWqumeNzGFPlQidRl8/Run4O2RkmgmU5Is1Z
veWuldCql3BXrxkirwdSerjZLukc2zPJ77lzkK/NBg4SFfMfxqo9Wb+SzN8/Zhs0dYTnPx8R3LVF
/XOI/Pz53xR1puK2zYUezicC+reNUPxCzmCmGNCKYtn88/tGyJSAjpe5WcYWsLz+SAszqG40IcgT
4/saSfobGyGBiB83QnKwCPqOo3EzcM35K32/ETaNTwOarUaeFSDZak3NljRxScKDmgEZ8MfXcla3
1E4ug2xaVtNrI84KElgdkuZU3uhmxBRO/s7FZSne+hKH79hqqzktb2pvFlCxMb5qENlk11yhgJZf
L01ocPGsxgV5ThBIbaY1mKYWdCV16bVotWOHkJcg6NVms+4zTCOJJj/ZRPi6ypbK+UUZpMk2RNTq
DErjEQnTetd0nwUCANspI7jCOVaclgnjLprhuimZUcDPCm/r7oVzH0L1TehCCHMpqWHWBkgwRK4M
VAOv04tWvZTFc4agaX0VNh8FMmec4pZG9ixn/TOeldABSTRDGmXEpuzKWS0dkU37WT+lggIldfww
ZmV1QGIdkFpTJNcCfuAqrvCjO7nRXg8Wvnx0YkRaaDmIdaWgzaS2tjlJ30B5gLqwrFP5BMrdky20
qObGh2JpaDf6uA9FtLRAAqgN1OoXtU5XBbtmMSFZCg7yXt/sNPOcMrDQuVEk5E305HryVzW/g75+
jq2bBi+gnR+l8uAY5O8J0ro7EhNBpy8CZW1yb8lEwQY08cVtrxSbEdx0Ge0ZtmCOWPQWDT1cZcEV
Ubhx6Dpg2OY2pDtkcItFkw3QmK+FI5l3kvl/UgN1S7Dlyg+CL9TzPZtlcF2Jp0G5jvVLJz4D8Aj9
2Y0fBDtqiNxvMhKPi51KQDfw22XoNodWa+7o8XlyhxGbrXLk2b3S8FEwML/usnLFL/XejrWz2THu
ipVDoXJTmrY6FUBUGq19qz0loy7XqspgBTTpQ1RhQSiooueeN65tNfuS2kO/1JWK9KmqrAdm3Eg6
YMGUB8MN4y2F8gs7GM+JFZ0THPpwf7VF1nL/18K9SINdHPdrQwsaogg6RfZ6SJKnRxjBulq49D8X
OVkdS18TfQkcwg7SruitHMI72xY3hbFrrQrLN4h1975lg+uFWi/tprwlnhR5dewrL0osy2dGDl7p
F4WxCPGq0EPyMEplV5sjYQA9zK6jvq/5o2QXJfKAdXtJO/xIgUs1bTQgxQlJ1Ki87RmlOKRMxs7M
UfKf3NlZ3lNY6Sr0JZKtUWlOtsB1l/jLRD15E/PlMDdxY0O6uyVlYawbfQxfzOna6qdlDDy1GUV7
4k29qN0vidl7NQSTeN5xRNz3IFaZcMnm6A/1Y2Qk45U21cdMG+9HMElWqxnLOrbcfZ5ISdwwfZCZ
tRzlW0sZqY9bDqr3qqJfSaHvwO81uOKfZXDTmbeIeesgpa7UYbwI+QFsRD4QV698SgyrZq3pHAqm
ENwIaCxnpVTpiYexWWC+RLyYy39klD+6Oke5BZdvarR6ybnPOlF2ZLuXCByZHt/mpmcVYqc40Fuj
NNxw7/waaz8aMYGFYTpmsrtBzHtoM/IjZgM5FLdKUd+rIe+6PIm83pTjXRv5nOIz7eKs/hm77te4
7s9tt3nUNe2fSOW/ffqvmy4tDPhpdSL2QuiGg0f2t+unzdZKENhVTXuudJnrWX67frq/8IEqdly6
5ujRmCvdfp/Nk9bDDedCyQXpw33x7+y6Blv7Hz23VNMJ4sMGjDDQ6e4P+T+/qtxkLDhLm1SauWW2
bQf1sdS7lfnVtjJ2KwLjt4bJlQ9CTsz7cRm7t47qr/GqB7G1oMBjySkc1nRmZTupDrMmfK9m8VGv
w3pJsOy2m4ITA6FFFoQ6QzLrOVZL2kvM6iobwTrLgaX9flCwFAnl03BuDRuzTXXUWvJ25fWYKa96
jAOtCtJuQ4JYf1ateNOmsCUpBb+xNaTEfOqSZdPkAiYKNWsGgIq+cB4aUIJOTYSsN0Io0Q6QnALq
MmW1zaVsQtDoqVdMVz0ymxLubRpwe1td+OAf3YGxd45ppw6LZZaD5DPifKFgTRvdp0wVnsxGPidb
27q2UfvSm1iVgLxtqENSdSJJ9K3W2bGdctBy7cr3e66IVFrRguIeEIgHRb+tSAABd78qk49AONAs
khUzohPi250aZpcefvVKd4JLPPX3dkUnbz6LDOChy/BFdETKEAcH90YE6hMtFVe5WRwr9QNBvaWv
GovCfGuBZ9MSEkiL9C6vtsncBjeyb1amB2zxWFlxvZYq+xc2LLMqPGcWYcZbZ7K2M+6SgmqYqTgK
4MTJpjzUvn5T69lnUCgPXE9I5gWe2Zj3rWZujTzZyLwiMu6b+OSshGI2erNOHd26jVuzfhtwoypb
AC1l91rmxVzxGrwl1bM/MaQecDnQKaX5+guRS7E0e5qgldQxSGDELYx0nU66KXisJZ1lffxhNyEy
eZpx/aU41qfYY3ZUrHtDOfr9eYqeMhQRm8OfKxhtN4Y2bmqXMNBcVFcmXzI8eSGLct7kpEex7FWE
qoPuY3Q5u2QMG9jVqc22FkGjLpW0JDGlUV746FrvGVkwX9TvhsmlM++HcKlpabKpAEWo7rCJI+3i
SqR/y76OEozKetDSqtPSrGXxNPAyZdYhk0RrKljXWXuOk+4+1l5CfGWORsxzcqMDsfUWWCAtE/Vz
yE6CUWGjNaXX6WtV4jzAElUYOjI4A1C9CUiDzCa+DFJLn9wbBW2+ZTLtQWVse2N0dkbYEuBLW33j
43Vb+7A9pgBHeuWHuOIt5wl3/9kfyhtYsiVydHRlkngF+u9VWbSzCeIQ2qAXBEpIKcqzG40PSt+R
cY9r+76al4bApCXJDuBSm10rgbBq5hdzdC6E2t47wfwdc4ZfYw9wqYXkuVsPGnt9b5rweHVmH110
w6myWEwjgrZuK7QD59V1Pc3sJZ/dH+rpe2006bGQ/aFW/G09phs7qnf6mB7AdLfwzpkdwdlxmHk3
z2EhPDg1wyxwHzvVE1RMVq2/NTTOmMNyHPC56ebb0O//1bpmHAi+bc8Wr12IUy5K7mPLSBf/Svym
L3qnpcWI679JwR5qvU4KKVO8sLv8q6RgNlaiTnqd4nujf1uMwEqzfGNnJZK4T1R5mZeKN0RQ53Wv
Md/7Plg0MaEq6FQTJJl/xp7LMceYIZZ/ftOlwif99/90fxW8//oqv269xi8wrgUyHLF20HwOCvev
k18DJNMP3vLftl7zz2Vx/urrmBbYMoWvhqb/ra33h52X8iXsbpjILQ0sgGuIH1Tx0tbDbkyppqlZ
lki+d6R9kQtBT1Oy55SQn2061XPmd9SSg4BTC302lHgOfYFrolXJVo/BW6qNhVvTf2x4P3g475BP
GAcy82r3eVZdB0Pd/uc/vsvKJtoGGVgKgMIAiHir5ux2kJ8AYSdlegvhnzd/QPwZYWsiPvmPeTrN
n4Ng7v79f798ST//ggrx9UW+PZzzrGMGdQmdZ4Gn49dnU/8FpxPyAu2nqu1oM/vht2cTXwaPsyAV
Nrd3zXTIb8dCUlq4LQ3Ocfg9wEn8rWOhrv23ZQOjJkkKGCGIH1+tn98PYwy7haCk5T7BXcttd8Kq
rcxLOYgEO0Vm0SUs8pEYUx2b7Z1aK5YBggD46EKLtaQPllgTY3YzRopqTztEWAZzlJFnu0AmrKid
9Lpq8N+CSbuyaNxdavmk0L/QGXiJzVjdM2JBJaiIqPqgmEGr45Ag7T6xyrdNcDDh+5GRmJahFuc3
dkWTgxiYzfdFY98FFpEIJWWOWcgh3FSSZvOhA1SW1rdTnmBaKlOkbuk4XkBx1zIMq7cqnz6rUkG1
G7udMan1NqHUb+ErjIMUp+xXrt7tTLTNaCiGZa67NNS0FF8AxrzilqufwyzKPvuW5l5HB1lOBQ53
fjpNrlMnEkfeke1tFVfBqQsp+DGmoV2rBPnZrImaazlGh0LG49IqtFuqz456xizXrbSd2TlryjVX
oT/uI2hjURXftgkQBGJIeGBAzxRcGxWcPDF1ggx5fHbhdRqFxqpq1TWfwuYeLqNsXPU+4nQ9Grcp
wZR922TRKipEtTKFsWY90E8cUcUqh5rg1Zr+qGSY/0OndlY+xl0vHhjWDFlATLjGS2YM0OODiYxu
GMR3/cyXoAuxyoaLpjKRi6J01ZATXoA9WVqB/hnK5rElpLqwUjg9jnpwopZkhgpDK/8yNf3Gpdal
AihmwxtLyKzhJOoOsmIZqqdqPoxxQwkjJPcpKrbg5xXP6GKDJArkTkOhQLalmkOrV1Q561t9ctJV
kFnmKklMDqgkH5mqpaCFtGHPNX9+Wlr6TNWJcFtprCc8jnvhAp2uQu2SDiWEgUJkcH0ymgtTNTsp
jjatnSk1r7MxJQOX11wdtNc+oPxMJtStRgVhGcVVrwNHyxc6KZKWe9PCns+GmJH4aW4I/VyNDXAO
PWnlAxyB0ut14rKWG72PUbTufP/Y5sFLmePA7IAhRZQOb3NX3BdVmy8lU4Rxqi3eDjK74ir0NFKH
ck9FFH4UiwIkKZqKms0sux4B6OtmXXih37xhabHwQRLuN+tIfxshLTV4J7tGMunscHVMmT3Qe22m
9EFORBH1Oy4i3U2BD1f+g04n9s8nAhIm0NvlPfmTocB8vplf4dfFf17j2fLRpElMq6QSvq3+2i/A
fTDdWarNO4/7/e+rP+Qf154v/sIWGpG474YC9i9QwwQjBNhgfBC7yd8YCvBtfT8S4IXwFqqzYM7g
gW9wTr59555HqHZbv6mN5agE/QFqFK3THVyq705vN/9x4/+vXGYYjfK2+T//+4cd5j9fBTncJPOn
GlgUf/gqlW1lbcpX4SLNqmnnWAOLuthktdQQzPD5DfhC/uKLWv+fr8oO6pjUSM2WAGc+lH33/xYZ
bYOVHkNY7LMKweFovS6jzFQxQzwvdgy5YwHArzoqZBm8PjHtY4inddP4qQ4KCTgk6ptMUuqdmNrW
wNLo1qgDzvrDEGaebTZyI4M0fMc2glEsiB1F8+rCYX/k9vbEDN8eGXsO+MCSiKnMIs6r+JEyx/xO
K2wUcQMexxHaNCWRqG+kCVQ64E4MRmwuJQYFYFpm8UW5zeJPyez3YTByhn0GKE0czOOFvkk3ZuKx
6FJHQd7HjyRE1DAY7FLYJgy2zIOB8YzwkEGyma1uoSaFA92im8zaE7ADb2RJVRerT3xwUFLnAHEQ
YtqsQT6SRZQO4GUdjsQwypxOamNo8OYNC1eb+oZKaC6+/5xT4zxv+/M7DQ7NHJzcpW0/3z5/FuIn
Xv9t7TB/ARnL6I/kPadBVolvawddhzqJHFqiTTGXFn7HoHVpCrI1/p3nfF8XiG8nRxQ+rjI8a1QC
cbT8m/jA2Tb8/eqBgKhpvLssPDIOlyRrlvm+e4clMR7IsRhyTHz5Pbxs+Mo2frNmLveJMgUQlO9N
yXgnrezZjGMi7JrbGGcToXwB6lrzdCo/vaYZIpqTi3u1jutrJQYPlKcpznUrcyG++B0sGiIgxV09
d634cTFulLjho7SKUX1qDl5JI91EkK21Sk4F1T7U2IsDB660kVnr0TXY//okSKFKyb5Z8QMloF47
NDF2dWmjxrmPhTN9wZpzHBHhwZSp7y5ZucgKPwiGr3pde69N/TQgyANZv/AtvZpwU0ML1aswjL1v
aoReRZOeFL3fikq5CpC9ZeKHKQfjSR4ZD8SvNm2O/ohPDgJZUlFO4ydJvkoCc3Zhtgj/46Tl8TJQ
iy0lhc9xmL5ybbyPRO2cpdEfyiw+RGq8LUXxJYvljVU1m0rB/ql2lyAKrnIXT2A8vUxp8JA5AKdt
B5Z7DIqs0F+nkKY+sNgkACBomfq40idtuGl5H+uJn82n3nbRkkJWRn5ZAvk0BEnjBb32MdKYtozK
UT+DVfECO99pGVwS592xB5gCcQyjyKEnSbuXeKkWvl8900l40htRXYV2H1zK1K1XNYPapbQdTK6D
u4t6ola5Vu6HYNqMKViUfDEHnBqu+dRTq1CuBq1cO0OiepoVg1rpgbdD5+1dkCuq4dXCifgla5XC
nBmQxJreNLESAvx2NlmPEVluiHKQxLxicA5JTt1DZE4rQw08wyHeJIAV6wG/Hxr8Lu4QvzVxg9oa
NxvcfPvMre45VXEl149qYbkPQ34XGiytqn+Ji/a6bJubSUWzKoyNlsqP71aGv94v50YPUhkmTjFd
OPOx4Y/vK8e2g8iekUOZQbayCKeLrnXnNHls/eCVIsr/dOH8IygEKrv+ny+6h/mo9u//qf9qkmTO
L/Prec3ifGURJcRXCH4ex8N3ay4eQFZj5qMWJj7+4rvL+iztqLgIOUfNmcbvllzaQLAWcu+2beNv
Lrm6xRf5YcnFO4hzEGrsvLT/+GhovjvaCvgmwksYxAUBZrwO9WS8Jjjx9OHaDBz+6iEMnR2R46Xg
MEIzDy0pkMsSLsYNVlmQqNjCKyvC7x/WXu2UKATAuK6sNvnip+VD4Y8HfK4RkkJ8Cwz14Jrqoa6c
29FsHxTpv4BETk4ivWuHkEuN0LMbGdZEuLrQy7qniqIv1+6fEbw5W3Gp18yTMmJyr7m8V2AFyfbR
SsCBxxpxazkiCzaTBCUZK/W0TqJ3sxiehMaZSm3QRy1hvGa9r6z7lCyh04A4HhXlXIgIv9cowXi4
5vigNnQKdCOdFKJ7NvxsHUfI4KMBlWlIH1xfvdPGGDTJuKdfoPQsBbeAKB5SlbJapz06berBY9kw
YQZvx81Nhs1FmOHOr91V3eJf0roTXrot+O0FMkblO1sji7bFYC7sGYLSn/WpWTdO5rFSeb5yXerl
fu7LrGBCFKuYrFtJM03b2jvQVUxHUlQ1EtJKegm0cgvb2nO7VwlRLqjsfZ+42zkG6g6VB192WYKR
CsggBMgDMNdouLihdPWc9fImVUKvZ9jv1AfeDKcm52w4gY9zsdO06wAUNDD4bJWic7BUr6sS919W
EZagYLeLPH73PZETbc6EIaetVEtblFRHFHSht2G3TtrkJs4+HOcadQAYl0tlATg1u5Bv1GQ/9t1A
Ugdvmxf52SkMKWnowuhgQLwq9HpTTism9Z6DIZtKTJR5LNyoJMK+9+WG5Zx9kHIIe4GRzG5vVR2a
OwUNGl4SySSneShMzWvIGwDNiocHM+fG/mK3/PgSfYkX0IuDhHhC7/Ug1tgiN00Y4GjclpK8gdae
O5+mzil8rJT+qh+xl1TTOpcdcZz2lDPIt5rpoXWPedsf3Vau5lW9I+2CIU5+UiwUrrK6vGhNdcgz
OspV3Tpmw+dg9jeOlW0ddLe0tr6McPuiVDnGTb7ipKMs+8ZZJTDIFc3A+m+k5ipzPys7JwASew3D
NZcd32cwVirRXg7HSGz7xnL2quafZPkYRjSf+pa7tQy6QbVarKqgl+sM9+ko7evUMhgHZzCSB13K
Nx5e7C+kLigLXM38Udfu3uNyev7HHMyF/tM94j76YISZZj/Bas0v8OvuIJD4CVJzKudQ7rIUf9sd
jF/wnNPE8BVXQxUPn/Pb9oDDnA82VPAxiBNERn7fHiiMYOzKi+lcxenwFH/rNq/9N6mGF5pxXxzL
Sd/Z8/bx3Yk8C/UsmAJmuVoLxiFTWEMRwfG2WPBqQgjzhN+wkI+S0VTpHkdzvK/yK70wCKkdykYs
zAQfc7XryXfCHFE3XRPGmNOmxt2obr9QwWj2rr2yx/rLVMiNn78ZoEjEmJODGZZZdqcHtMFKUdEa
HoJCnHpnSRoEtIPtyucmsJPjSKgXMlR/j1m93XRtu1QLJT+o5IkrxmuFWS4TdfTS1CVbnBy4BR1t
oW5pEloycfwizfa2lNNO1bp9TLKanpjiDLZ2l4HPthK5y8ZsWcBHdDWWVNTKflCvVGbM1rif64mo
y9yafrIRxmLs3lrjzRoUwjUg66a3GIhfbxyA6CEDz62EVOVll9ZouWLY3qiPlKlrG9E49woMXt+Z
qeGryr6Zw8TORlYXdzoi52xj7Z3FERZ6uZFwQu32UOoGxc4jmmgQeKKUz1TE085Js7Cs8UnF+bGT
DxTd4IsLtlAg4+QQy9tJll4kcQM3ryF+MDPZRvnOtq6Ef6rs67B5Jya+bMKj5q+M9nG0afPTgCGW
QX7X9MGG713oZzM7K3g6OmlT0nZrN+fWfOvi6XZy3VXXJo9O4uwGPb3MTNfWudcN/NC5GS1ZwtmC
sLCnS8JeVVAchwn7Lz2nuIbd+3741IMe3K66zCNS8xk/cXStRNFpq86bwUvpkncYv3M1Ic5W7hg5
1O2LGB9A1y7KWNmGTKQVRPWPFs7zNB0nzB11InBeuF6rLKVmh59lXF2TZ7CXuoWW3AklOrQWHzeJ
HCCushtKIv8+DnhVubROshUORB3ADnrRVctsnph3moXi7K6tAh7EcAi7/hj+P/LOJDmOK+vSWymr
8e8y7543g5qERx9oAyAAcuIGkuDzvu8XlhvIjdXnkEoCghBgVA2Vg5TMMskX3r3m3nO+k0DkyYdy
Fzsd6PjwBsjIarI44MV4xfEFpepe45mmor6dhBot+rzZpbPOxOATYXOxxCm2jwkIZ3a/ligaGlPA
arokWmjJydTrhpZ1rJ7/33ml/Oinajvo1rboiiNa9nRRDV8SiSarg5WPNQgs87epu4xgBGkukXbp
sNGes7bitTVVqx6TmW2DgjAbzEP+Yiqt80i9lUV6Hrnp6FXuvnSAvpJTYSvWZ7TwqzDgXMeOdZPW
Opwkaj6+nd5Q4ME/qOTZwfWtXRywhYzDY9vdqDPdxUTkPlm3wkFnDwAuG8Z1k+xc/67RqVhb/i1R
317FBzbVXQo/gujGu1B374pZfIFZ/2th8b7nqbuXwt125J+aDnkXTrTO6D3kpl97WVztbHN8csm5
v6RI7plJ+KXVwdsEVXmtI0pFuWSgTGWqQQO3MtMYnYUK0Kcdl12mLjFsnmVG9sO2iofKpG6Qgw3Y
EYsBDFepFlUTnEu8NUN5nN9qHEKb1ud8yKEN4pEA7ssMPcBZmL4M+nBQm3C6UwtnlQML4ihxaMLk
OoZ87kba2p09ZmC7femCzqhpT9Vr0ykR0yULq20QZAYpesVSO+itbM8a3/WyAP5DOK4qBade86QU
RAL4njpcK/4nl32gA0ZO48ipZpPXGBdjZyxMcBq62NkNQmfGSiI2QABsNfWsqrRFWWs7oLsU3Nr7
kDOuEwKKytV1ILJPzqgfREWObTTq977dnJkIQpVgh/pv2RrMQc0qQb3qSA66uFccbAxJwF/vfzbV
Rw6YMMBaUmx0InvwYYA60KJvegPxIDnI/ntsXbbVbaMAKAmM4ELnqf57NhQay+r7h05yQj6UL5jz
X/Nnk+D5UDlX+0yOn9ZfhT6NCCrwdij3OOxpmsGf+WtbgZKfFjFielezaCz/ta0gdtAVOibfPw+k
v9AkmP+il4dO6veGRsNZsBPnX/QZz/dyV5GZBeVE8nBo2LbaQbr+Q9MF+W1lSexnI8eUstLv+4o0
nTHv+qXfV1CcS2GAvGmDVVma/QaCGv77L5OS/iE9/dsEUnZc7/04cdLCMJK2KGDuG15WZmDnp5zz
jVZPZ22eNOcvnuMbdZn5Af08FhJOkhxM+vkz8ejljTBNGdlmyFi5uuuSIiGgWJ82pN76eyqL2Nzj
EuI0s8MVMXE6B7oKooBaWvQ8Q2WFjsxZf/CL5lLQC/zR/GgIARMOUgA0AuwyX/+iWPaBO42xyV7C
J18hSNSzpMAV3vN67FR92E7CmGNaUn+N1iS4LO36gNFs+/7PeOMZ4KFEgOOYlKuFyev76r6oudMn
emFS0WNNjIbSPba5nu1DvE0fXDFK2Z8umKgeSt6wiOdE4ddD4fsOU1Ei/iyc0iJFnKi+Mb2TKUIA
eh9k7kWsXu2X969vvound5m6ObXH+ZviCPx60I62aQ8GnI3wWHWrXg0xjjvg1uKikxvIlOkahzEc
m6kzFz1L2e/Yk799xTk6/Dw8H7Q5a0Rc4jteDx86rWvnHZ0sq8KXYeNgUUPg7XHgfuEgiDe6v3n/
et8acFY+zS86X/08Hb18no6OMGksud4QzB/KUbWAKencEjG6oGVtH60y/vbrIwpVF1weIDFE1K9H
BBTXi7JniskyW1/6AjcdutAGmgg2M2gSiFSE9/6Q5hvTGgMamjkHtpDAcvIqxcKcOttOeJX6GHeF
4qbIGAwcRr07ZHuR2FEJmuu8q82cBbMu6Bn0BWZZO5KwKFKTAwZI4AA7XFzqziXNz2ZfO83GSknd
6cdYbDRjIP8kd6+qpigX1J/psDmity/VxNIvpjZVtrLzCxqjvtSPcBjEtcynfi+0LqNwZcWrsnUs
MgTSgHA6JUYMaSskeA/GIqYPISfBoaudfGi/auog3BT+cNGM2XDu6329Jx2Vqk6UWeUltxb64/s3
8DR5ep580NohdqdDBa1iRsO9fE1IVe4Ajbnod4Gt4Fti/wKT1P4CbZNWwlVLzc7UTfJiSVc7Po/9
b6hZw+55cZ9/Sia+I2cs/f7f/3ygL3v+W/7YPTi/UYzQEBZiJMBJwHv8h77M+Y1SNaUKDOzUH7T5
O/5/mwf0ZVS5ceBZgql0FpG9KFmrDi4FhI883F/Vl/20NDB/UNbQbIthHHt2+r98R0r4yWGVIKoF
5lxtNV+glWeqXaS5nv++pfzbafKnWZplEK2nJjQHQBIWxpOhxkCYbaK2yzSqwvMQlPVahpNYpFE+
c37GS4FzA+bQoEKInn55kmZ0FKiGBilxlnuczGB5mkHunPyWpB4j9fq2Iygitm+7lHabW/VQbPF/
vXgxrn7WVczT8KtlaR5yDijVNDSCtn1ywZXPRC1ZCpZwz+pdJgrtBoB28cEoP+965mEsOPL0jilR
nc6TDZx2J6L3ioqqr9Zm9j1vsb1TkWxbZ5d0nLvK3A2IfLAxPiaIIBQiIChuovkfB/nt/Wt+6yG/
/DEnS1PcppMTJIR8GHanrNly8tp9bRt1ZyjLLhrLI00EC7lbEV+9P/DPu+D5NtBVx/7KOZnW3OvX
SyQJlIXe4U12yc4e2spZBmMZH1kaYpxZnVg1BVnEHQUkLZHmPguChyjkJqSaSRnO1UhFMVJ/rxIR
fWxBRC/f/4FvfGk4aZ99tTSHkBq9/n2aQqJVF0fdsm7T/MLy+7O2BLQjE6jTvz4SN4BDCXZhKpon
+xFQhbYGIqfDvqs2cLpGezuqzqcAVv0HmRM/7fa45zYXgyUZ5BeS19fXZAFqtKgudWyt2gRQkYZ4
JSfrouULp3hFJyAb4PJNQ3L//iXONPOfvi0arWxImEgsGOOvRwZWHiQZxpGl0dfB3rFx/ECex3M6
jZCqYE+1iQYkL8vd6j6zx69xPBpfgt4t8PSAmfB7+1iHw0NYaeGn93/aT5sz7sn8xWO8fAatndwT
mTOlVyNg8GZu9jWwRGYV56e6sO4JlNqFqHQ+et7zxZ5MNMjhqU8zIp3P553Ui7IyHm7UGjnhaEPd
Q7ka7LbkXCOyO6wm6eckQleq6Ig1EjfIm0VXJvGDEVbRZ2pJ9HyObtRxDkjbuF9HxCQdHc5FXtsG
NtAoAmIfc701qJSRmXWvjqLeYSinWeSTKH/MJ6UCc11eilxVD42SjfeiNZ9alX6nP2ndtteQCqQm
ufSLts3rbZrE+FZLA6ECeXXsjwiHqhoEzOS3jFvbjfPPUQVyVEuCh9BWKPhOcbozXEm4FtYvAlnG
puq9Ko+n26InTKAJgTkuxirOTeqh2uqXH6bFrGoIgWAHPd/J8ghjwST3LGiXtfDda8Wyfhh8XZio
ehtgVbpOKeId3x/yNMeFVFGH5A9TFTjvbZbn04nMBZVZ6zO6s/LD+zxLAYxYziCvRoJ1F249UXnK
stD6Vso0JbqolkW8qsn0vcxBozirNLLii57S003Y0kkkvHf2MCHcge6d7SWql7XiVqb49fltRhOw
/swNdfQbr79IbUBR7gdZu/TNaFxMUpsxV8Cz2p5+7vu36I1pB7mmEPhG4KRxPHg9VIngDy0emXWV
mdpYeKtq02ky2/qdBTROzapVhAcIQj9V6PdHfuPj5hK5QEuQjcKe7vXISWopZtwLFMuN2ezsPrE8
H0zwhjLn5wkG2UrM6slfH5NOls5enBMfutPXY3aozOgEm1iiBjPYjm6Osqmww7Vd+82d4o5rE//m
B2O+sYwTS8Nu4lmQhpz19ZjUKHihdNGCQkJ4FUeXvWO4iwx1vWrTMBHdwiotrM+zLuj9qz31Ozy/
/i+HPrnFXWf3kF8ZOhXYafIAaU07UxpYa4rLZhgOxZBNxG+l9fApm8zxWw0E70LDjbQ32iHaxCqF
XfLhdq1NxTyJjH4V23V0fP9nvvUioNBDLsuRn1X2ZJYPAqMrycBrl/w/aBjQJBBhfKP12b43o3pd
VsQovD/iGyves8t41qmw/Z9PKS936praR9owsqoHIF0Qd+pgnVoMIcNEMu/7Q83ulZ8WFJfkDvbJ
OJFJ6Hg9VueYVT0oQ7s0CuEc1ViIz2nxvQi0eh/12rjWk5DD7EQEYnzE5DHSSmD6V5MbQXz2WZCp
FpoHM1qneqdCgZTxgUSYJyDQ00VR1yMxiiRCBKqBpM306eRZhkQq04DQGIGMtsS81Xpd3mrM7RxP
S/XRDx0F46WxofSOlsKCDIXUeZH7lbUrLFhaTsQ+vmHfcfU/QZ1Lzk1mu0zcMlzn1YQ1Og3UZYgR
cRGCjV7FluJu8iK4e/++GW/eN8FXM+PN+GTn//3FQgypX2YsX+xB6aiGxOblSWJtIot62KCAatQR
Da5D6SrqilrALLwAbaL0uTwzFDMgaKwDju1W4WUZbqeGdpKp1g/qhD6aPNHmrO+wVlv4UVdw1szL
YrL3ZTjWV4Udw/s0jRgn50iMvTX2u7CwSHEDS3E2lYnYNtLCa6uVGNSMTNJvMpyOOhHHLyNVug9e
1TdvAwdUqja8qZxvX9+GrNCRms9OTJnL7KkOrGRb9ihyXFdPvdTECF3X6J7fv/lvTVlgci1VaKxA
2iwMe3nvq6iNhIMQetmFzQ+FxKdD7FDzzRyo40kDijpua3JXKzv3hqIXH4z+1vEDgdmsBOYU7bIj
fT18x+o3URRol5FqJl+inOtTByZotbAvYEk8kSO/1xLkReWAZCSXfkGrDz92hwnoRziSwGsnjiCp
F7BE0PTlt/fvzqn0YJ5WbeYi/mNhf3CemT8vXk2z9cu+c7JuidzepEMGKyAze3vRl0V2bsoghM7p
nhOA9Rn02S3yy48qw2+8FGglqc7zS1i6Tw/gdp3js0hSduwOsBBTj6JNXtqP6qjeFjYKLliUmfdP
LppCH5USLp/2zeuHguLWGQ2tZM7MjHCLXUdfZHbBgT+KTPJj6MpquIqvJaW9lQJO1lMNAgfe/xFv
zNu2yo7I5OJnG8nJUtr5gGkDwjyWbetq68C1HtsWKVJtOv5H7+BP3Yb5GXMAIHCJoimS9NeX64wd
R3Mj4Tim19XDoJIX0CJzmyvnyInz1lNtgHuyV0hPGEL3WsaAZupI6z+67/NadHIgefVDTq7ZdqKS
zlfeLbtJUy5t/0va+e21nyTOHsJzue6kuVUDPBbTBFUuLRIqyMZog7sHtvb+7Z8f8elP0fgwWTPJ
R6Qb9/qe1L4bKGna81Nq5A9ku6FOazGIiwCJSN2E8QfjvbE3pQJBQY2ABlbQ0zAqKdOoSSzG4+Az
3MogmhGHouqOREE4i6lHAoYQKdgGSt0c37/Ut940NEzzWjtf7GmBTZADV3bW1JHBUxTrfkgBvxYJ
bL60L3/XJP9tLe/n2jKv2suxTnb7qoqRxa/VDihBOkSEHTU/dKrLSlHoW6eOZ50OMkq36uptb8Mm
DLPx3EKW8cGbNs+qPz1dncYLUuA50P3kZ4AhA59l05LvyrxfaaM7rc2Siv/7N/atqUvDruFSgaSc
4p4U8hD6VWoR8UxbUyFHQUc2yNQ9rNqxKuH45tMWekq/eX/QN5+mgY0MlCb/rZ4M6li5m6QtT9NV
82yvjhphZIKeD/rY4J9c33zCxWjM9vJ0KG3CF9A0FCqtfExBY9jF18CqO3CXTJhUj+FtZ3V98w+u
j4YdexyX2XmG471cr3snNHI5sJ81SgOcTTRlBMDY8pNVA/D4J0Ph4KMCTEt+rsC/HEobJ0cZ50Ks
Vsfw4cYxx+UQOSs7Nz5act76/KnWOzTkKb7h2X49lFn1Y6pheV5S5nH2oWyQXVvIa/UsPqoo+M7y
UYozUjX821+/RqYcjeq2yu72dH2nPtDYEGy6pQoK9nYyyTVzFbe4hnP+0Uf31pup422fibsO/zz5
6BpVcZWyYVWl8KRwFsjJsourYttn8Fbfv6o3NnWE2XK84oxFt0M/eXJShWOrOWwaFAVmZziKJ4fl
a0tfNLhJzStfOl6uuAHpar7/wRT35tCwGZlbeJa6ob9+klXpWjLJQhLNDFBrvaF6Rau6l4Ek682J
O6KwUN4sK2oU61odmt37F/78+p/ObDxJqnrgIakFnVw5ZYa4jAtqeqobwfhPNUJOxUCf0WRniSOw
8GQgNc40oXIRt+55ZKnljebcJ12brC1kBx5yhmZZ+W69GRoLCqHok4MIA3vNgdYle0VzPzg2vvVe
vPzJJ1tgCyhvMSQ52/40dm6Nuu3RirfFATd78cF78eZ2ltUc7jubHQpB89N7sZ2diig0C4VqU5EW
HLvnwNfKWLWOe8nhb9NUMXs50rHPdX1b9Si03n86b33lvGNIgag+AfI8+QJ0UQYtybiUBQvwPqnb
/VCMemE6PyYEkit7aC6n0Fi9P+abd9fGx0Jfl5l6Vim/vOLG7zjP9EqzbGWg7XSnwmzaQMWSMUim
94d6a73jlWezpOJGZFl9PVTgCxopPWdKY0LYx5c3rqIE5lZTCX1txAZGVYxj3j8YlGMBrVCNh3pa
xI71VI8k/XnIKSCBh1kXV7vzR9+ZnxpCnzzbrD+4zrf2hiwIFM6pt6LfOtmm+vDjDcjVHNeHtDj0
Iss3doL3MJ0ID66ok75/hW8OJzQEQeSrUVg5WRuGSU0N0fFJx7BKN1kqqlUYZcNiGMAokINmtR+8
pvMrcTqH0PxHKYL8h5bTyfXNVqiktSil2QXM30jk6bqhR/37i/lv6PWjwXvxCH/q9R/++58ixJXz
Qa//+W/5056mG5xxkciAUebN4h34E3HPo2dv9QyX19jwvGz2Ywg2+VMINU4MCM+cmRlZoLOj+NVm
Pxbk128E1kWKeST+QRYmABAC8esvu0yLPAWOij8tic2LtCKHzca29c0YXRNwuL8ucBFVqeGR2X2F
d2Wd4TMCoLcq/OxccK9Wuc0OqqmXSpjvZYZRCcNSFjrBHFHplViaXARtDS4n6NwBeNRgmeGCCqR9
Pc6uKCfaqKFyQyP+Br+94/UphW3ZGMWiaSKa1+RUFFN5baZEWgx4aakaNR3CwboNzx0zEl6el+o6
drMUgzyNhbjrik04e8nQy++rKLeWU43VjHb/tM+ePWgDbjR7tqWZKDTWfQAAP45cfZETcLaWKSlh
PShmL3D80IsZY9lGA9zc8XMwhQvZuV9D15SHoLZLrBKJtuvB6bbCaS7YAPZ3NRPXgniar709xrgj
huBSpoIQVl939oUCCMVsaduMvklAuHXsy+48md1HucFdMFJ1EeE4yO0s9LBKH2uXaFGqIkaUXlRx
eN2FCZHeCiLw4keJxNArovHCSKIVEdk7UQ/o3KLDEFZ7o1PI+O0z4nqQLGeFLbcWVHE2n+WiAz0r
uroc2bJgtFCkXe7cxsjI20E6FsB5A2IMcbq81ML0tm5xjHDiCZaFVmhLa3aDE6hjXGt9w7OGPfdg
KN1NgXncmXyf0KTh0aww8hmFCng+Tm4Hp//u47w1OgfOW31F8++ybr6G7AgW2gRdAcNujnPXmh28
OHntmQVjEaY3W3yLJP2a4/k1ZvOvO9uATfzAUx8sI/zByWwU7h3r0M7WYaBHuIgT/MQ5Br2FOluM
m9lsHPzuO372INd4+3b2MBrAi2kjULv117C+SMvpjepyKAyAkVVgwd/rqmMCj2GnNIMbLPrKtj2s
hoTCOqQvxGpZbWJZLxOzH/CIB9gjadQhiIOEZORjBWGnUA+9k+fntA0jHCrp+D2RtKhbo/oyEVfL
0a3a8c2NFxEN0mWkUPWyhRjOM2zR51gJ3GMCMOii4lVb2CjXx4Q1yGnJkguyYCP14FHNCcXt0MtY
irPUQjjAIwuxqIJsZ7U9L2isHCKT3AJ/zINLJ64e/6ev9dg0zSJf4he8dLDv0CX5YK98srI9Tysz
RAV1IAoH+7ku/mI31vlj4Zou0deuj4d1Y0c3Pv5J5/Z58v03LDTond5baM6e4g+wE89/wR9rjPiN
3ifQGbLObV2HPfvnGmOiRqe6isoMigvld3bFfwnKWD6wTEPgQ21GNN0rQRlCS1A3cCpYFuDi/ooa
fd77vth0zO54fNYkzLHUEWb3LFd68S6kjoTj3GNvMybadAnhiMhhx43o134ArSxJaU3k+zSNbksV
+yfYrO2LW3f1+1Dv4Gz++AF4nCADciNO5fC1j9c7RGdAhPbGJeHBSM4UTV1mwbeJJLL3xzrZlM9j
wdjQQQOTTYPw/OSURkN+pL1C5mzFqdAsz9ISZ0z56xf0apB5m/fijjb6lJiyYpBMu7A1oOriwhU1
KoqjZWz+/65nvt4XQ9lFiZpiYKjZH5Swisc1PW3lo/PT89t7+pYITtao4uZWGf2S1wPpmsyTXiX4
vFbNRyV1e0/Wkc+GISxafOwPenVIkuaHIJ4epuciHhS59I3ugX/ZK1J+180t3Z6H3je/WllwPpbW
g1qmG9Y2ZenaIHD1poTrbeHX1nLf66bUK9T+7sBZUC4Cv91I+ti9AwmcyBzbybclviodBZEthgu3
iYjQ+xxY9xO59KYW3QCTTZdNN36pkw6qKAnXi7CMUStO+ecgmkdhLSs6sZC2XLruuVUcXWNnpU9l
dJXZ3xp32VbfY/J2ot7ZtcOlLzaE5CyUaa3zjyh5yJqVI7c+9niSO+v7OL9I2kOdHYx83xnf6YMu
rOg+01lp+Ted5OQBri9UYJ+VM1jopJRSBBXxda5cGP1NU+Ccv8j9w0D8YHTVtbvauooC4uTBoPbn
re7uBhvIOez7lrA1M96lBvnItufrNxarxzjCJSiviThEM22aSxfvWlfAu/zWm+fhcA6N4BqIza4J
a3MnMl0H6U80c4m5Wq9Are0GYcm1FZpfQb+5G3Cw8SZqbeOs1mnQD8S4ScwBVnDI2LhB/FuIXtlM
fbbBdrlWSZyzWWODPl8HhgaK+iZvxLIttQana4vfn75+mtFHEnsRshbWgACtflz5eXzbtuZNDxNh
4Udzgk6o7AwITFk3JfwRsRXyupLWyplNqCTrsCesCuiENuYEr3O1ozWMKxOsjFoZ8owz7xHR+dqs
bc+k6w0qGftWt7IasgvkRJxtwm532pAiRLU/tTcBxD7aXxsnGL83tXmhM++FKVqR4pLVc9uwGZxG
fyGDdlfBSpH1teqDaNGaXc0LVaJal8S0F5teigPNsk0p7IUk8TEOCKvUNlnw2TKPfb419e/uFC+b
ItriW18q2XVlaxstx3jgirXR3ETjQZ2u87Ff5gGWBF8ux6RykLGPa+qS143ulWKEVrBO2PNm8a1e
r1v9YMNMNHy/XpTFdJZV8gYdoWd2Mtwx/1XrWDUupaj2UlF0T0PrgwfPWZXDrRvT6TflBQAgsTCD
lKdXrFtQhajjF6m4KZ27IfveZeZnif6NwlVGBy6+NwrFU6YzbTwPiNUtlxxIwJy2WrgjfsQT2a7w
yVfEmRkiEfsSwwCww1VfbcNx2ZsagclH6UYrjfXFqYw9iikPZ4fUz4rqDnuukoerlIBP97KwzrPo
upRrvUeMIC8zFdceJEf6dZu+F17TB3stvNWTcdmoAs3q97lypeqrAfhBLMBbrminLdT2bsqPzVwK
WTbwHsH2sWVPFxh3MSGeOe1Bj2ovslpSEeAEPNbGMSD7l6iA3B6Wjn9UipJa1C6Ib2xo44pFrgjZ
ofbeyJ7cGFkeMYlBvlHgRwjxzQdiOEVnTnKE+aaGOs3iOwOEcqB+gi65tXHESnetWkczfsybzWiU
MDs3gUBs6dwM2mNPnnoSr3TQcS4Xzu1KnXxhNuzRKgMzTpPbW7JB1iFCRTQ+iyo0dpV132aZhz/K
qyANWZgoI3NlEGKsjiHAxGZVTMaZbyBY1dtVqlHoa5yFrV8PgJjV9BnXpq47XCJFBDfUDQNuGhO4
7++LKQvXcaN328aY7p1at+9qTb0EE597MXZ5OEy+QQ6MreX0iypyo0Il9MKm+WEZCqAg3xg/d1Uc
3yvpUUEnqDwp5bfeBw5FFzk6cuZNcMlWjx3Kc5hH475KQF1A/L0okzRamoW8iIXBzEHxRVwq+cZl
HuLLD5PsTA5PVYm/xHkQ7RdN3/fq9yT8LgtnYRAa0zeebzwx/xTJniPJKmDmJf7Qc9toU0/RuQng
qmq+VgkEDsD5C0FslQ53i+LVvnGrBOZFWi0LlRzUMfLYTqyG1s+XeS70R6dvkVx2MOiz3gaq4Yt+
5rV2HEOtjVZFj2G2pn18bMRtG5Oj0zrBDAfwheSO5OmVPrQG0+iwx5yfrJMcZWkXt9bvyup/w7Zb
zLrgv7eC3vA6P/2vOE/TNsPrmTVhM+6+/5//jWqFksvzH/5jy238hjmCHTd2DZX6yVyc/JMRPEs0
nwt6szFU5X/5Y8ttqb+xC0ZvgVYQA+azkPNFdIRAI8wGGRnhnGr4K1vuN7BDxDpTWqI4PFMnaXW/
3k0lHdY4jngY+ccUCClWFFJTSjate3Q+IvYUsxvP8K9eKr5Buu94J6PyhzEHwgrSzFa19B9SoIEL
mBKV58o+IW+5u0xk0501QdbxIRCnNxkC4GsEpi1SxD2+h9zLahPygf5YjMnN6AY4OIKzCfq9UWPG
jtLDvEoN1DaHYTrEkqoR7YDPftCrNzHM1SoBDhYP3Q85xp/62mFelfkXGbj3WVmEK8Nu1x2fH3/f
VMxBoCwEXZ3stc6mrkBpIh+VYwqT6Myc4rtOTe2vbWE4t1ZJlE6djKTWdPdRlvjAd8Gadc7GDDsY
LMG4MVs18gwZb1K/ukDsOHrQki8MPC/LsALKUdij43WJEa2c3r5iRtsNEUWcIi8/dVTylkpcE6vG
Ml+CZ0PxvdBQ4d2bovVXaSOyPfUlAnKoBNrUknXnrBCJc2A3apEqnX/NA5JHrdI00YiV5pc8qnyi
s3sMEiYgA2JJ+xunzMQncvpCyL8D6Y7tTUJAQaE5S7W7ASLBUjTtK0N4MRGoVW8t3WbKNw7pMqHI
98mYqBjbusWcUCXkROq8+q22C2TVZbsuYs1eNVZNRrLT7aY2/uyWNWwJN141SvxV7WF04FXw/MF9
GON42jaY3cBRhSvNBxHXpcMaNRd7NUpSYKE4J+jpJsq7b4UVXKuR/OaTaxiq7ZaA2LMqs1Za4qwd
2W5NYAkq4AV8fFc6oQT8yxfLNzeTlW1rBQAcKcfhpD8qcczONtaeJBi81s9WIxgDVM57cMlfFIzz
NVs65tr4qup8baP4qfXDN/Rkk9pSrNjIg3Nuy9rnXsUbX1V5H4f4wZHASJQyIN87bJakpxAcMj/L
ti63qHJclsGEYOcyJX1KvZjMAcCmdkRBTbCWISaesy0J38pn+o/y2e8NbZmObBTMpmbXA96YKmDz
nWTJnlJ+yHoNr1r42ZcwhYORK2JYac5EmvWIlpyAl7rMNkJvniKiBC99PdHWWlYkSzIrBesWV4BM
78odKUfpfr8OyAiCkOLc+Xow7Uw3MG6M0bpQ/cC4YuqR6O/d4Mng5XvsK1Vb65N9hOaE6B4XwoJl
Bt0TlAmwLnIbhlq6JC1hoQxs68NuuKjbkfhbmB5BTVa6Jc+L3Ny6OQ7psLlFf7xrtNZdh6G5rhu5
dwcAH2ZcB15dhVuiodZcj1ggAyyXQxIlHv4rY2ENvgIDsmXx6xEwAveWevP7afXfsDKZc0fz71em
s6eqfQ95NP/pP5YmAMb0r4hWmF3vKEVY8f5cmmiasyqYs4MWM+ifK5OwcSTSF0JWgsPwdagRaAI6
GHOmLoBjInp/bWV6Nga/qgYhAyVryVGxwFF+Oi3GFH5ESK4Ws0EMCTgISLyBUNt5wfjoKNZG8m0O
CtFf1HavZKR/QjrhDaL08sYZbm3Hp9WY0jPEFRg+RMYTKDsMRumiVXrarqnPoUl0D/b4EObf7Fhf
qnF9SMI7PVY43E7E+fjFGgEmpDprOHamte9KUtUSJwo3ipEeVYwKrm9wxJUQyWTon1cEMxCQCndn
kSeVso44KJLlAg8+GfbdpC5zR1+EbXaY/5n6M+AXiP1FpWbLvLWK68mm8dwzXaNMWGpxuXSh2jWx
T4Q61ePx3JxsT+3ZWxcHtbs1k8PAOW+n2p/U1txX8orSy5k96pdRk++RkLaeow7I4izFX+WNv/aL
iQ13HX7KOXImfXQVwB21EsLeAg+n84E6w8ABM6IqoJM6q8v7gYQAZFoduXt9vApkyyETKFy0Av+j
wsmZrlJDTktjHMcdmsDAy5M8XI/qeZJng+dT1F1pIPZb8g/dyP0shnZhj7mXR/66S8l9G3IklSHH
i9p/iMtkV4KvqpTam/k8wPb8YUMFnfQXHNHFwTA+BUn5pMTJ56BQv7qdy9LUVAuMMMq2nNQfTsVG
u+xRhNcKpFCnLOMVUpZPTZxcGAyXh/o6tcDsF5XH68YSbEX7JLkllois2HxN1NFKZsWNAljay5E8
XnX0QIkGRg6R4jRf1ZDjV0g+sUoNT33hb7JCXFfJ97SO970dHTo63vRpxL1Us0VCdyOCNdUPWPul
6uX2V4Fs13DTddC2OzOSBzu0gfSMGdTpKKH8A0ufeMDzWoZeFGgjrQ9Rbodkps/yvljTRgCXTRrO
Uyyk67K+NWuvoGXVklEwPIhR3bgyNs8DIwJrJImItTsrQhsZP2RK5ingvUClXTCprhJp8eMPFseq
7HIMLtm6PZ9ZaYgBEyK2tyeyaZQu9bM+PaR56YHHeBxq9xu2FtoD01Kl+TShmlh0DS0Hijztoxl8
g9m9yI0LPgYEJuOyFcksKt+1YGRHoEI4fDf+8J3z8ihvMt8974kRwHS3mDRjp+SDuu97yMHaoO5S
u5Cf9J4jotpZq6Z11nFXXrBlOIMshsrfX6cdXhIWKSXB3dWEIwFRGbtJC2CUBx5YIYbR5oYEiOIF
HCnrUeEIlQb2hUmWVAx3cTLKjY5Q5veq7r9hXeGY8t66cv7f/ySktScftbSf/5o/Fxid8wvmwrlF
rdrzkeqPBQZCPpJ2Ii1UGqRAaP46+7DCzEsShxIWpZN2A/B8VE0sO5yNBH/dL2X3/K6oe7XC4DKg
cY7200LeRyn+9dmHpNqykqWkEzfisk5HueeXrtxIvRs7sFHQPpMsIWIa2yEFDPcprO5L5Ws9TdAy
93Wf0N1kXi/0ZG9X7dZxTN5xfU3PdczLbdbQ7BYAmrpr3CvnMqZtPGGwlNsy0o+x6y6qUadeSgnT
dyuV8FvUWUEMF1tZmpnt/1/yzmy5cWsLz6+SyrXRhY0ZqSQXBGdSU2vWDUqW1JjHjfl5kifJi+WD
ut0tyT5u92XiOhfHtkRSJIG91vrXP1x0nRPc5wUE55YO0SdqrrBG0sbwrHRJT3GNXZdotG9+pXlt
PvvJhWF7mltGz77c7bzWPC2J7PBio71HGMM/4f2Gt1pbv/RDbT8QC3Im9HwmehPkpkmLiQoqXINY
ylNybZHGtPiClSQJ9Iot9gLXbTnjLZoJ3dMsHlxNxRI13foTt5rhbggy2rI+OaFKA9+MbnYxxVG+
qsL4sQ/cLW6fl5lyK5t4k7YEXwpUhW3IkdlsmkKjXpYIReX1RKI40SvTqZK1+77yXzojd7YZAs2F
4ZdkXGoan1V2mU12sMgSe4V1Gy5/6qoggd4vLyw/e8LWdTMmyhd9nmj1zTQ+27NBbXbCRhOLcQ5/
J7sNpivIANRgDWqA/4xqkJmRJKcM9UlU3if6TuvbLYK9MV03EQLhyj8qfv9ZTELCXzQBkArC0A0D
mL4ESXS0s2HwPbM7q4h2suGur/pCW0WzvyjNhCaZn1Ibv1h90/On58Roz1BSx+JaJOcNonOzS86N
vB4OKVPS50Z3Vo6SE3VP+g5buUXd2ftGjjdqJ664jDoBEG3g4J/eREaIe/e2dG91jLATGdGNEFZe
jcdk8s9LbRn1mafVKSzds7nhqMqlGcDP5RvFd3hVOjggWmzuDxXHZ9DdGTYw72SuR8BLhtRL0gnM
6lrY9cLUTi1cxQg+tACiSu0rk+vfcHwC+/zd8XmMnuG4/APzD57l2+mJuSjuDAR1sBalJXE5nr6d
nniLckJa5EQhVzIgQv/oz91PEF5Z185aDna1HwyrdSjT8IRgBMGa/qV0qTnd5O0aDlWQjcEIpglY
+kCn/Nieu9IJZRaW8ERDme9UZmtGAm1pSCuCDqQtyyImSqMdKw/aDAHEzmAgN80Iy1QqtMSFeeLK
vNzGv6v1ROQNYqtlHoVkIwKuenXkFIcsCtaxpmD61zQ+tnqKQfRljaVwzQTatw1tcjqSNaJk94ah
npGh5m/dzLxj1udcjUtif8zxuqZl9RRIJmN4PkmGhE7IbBO5hfQ6IIOVZA+0TPLW9SJNcsZYPlkZ
jRTrPCBRl5ie29BtuQt1HwGW76Zbre6uGrOtMSPLxzM9+moJ9a+4BeaL5G8m0+g5+We0OGN+ou/4
Keplysfs3E6gzsyG+D6kgkxCFVAxKpqvRrqLPygLzicYVKibcbYDiEFT/oOygHMO/wmpHc+FoO3X
KAtfHbre9xCwXXFsJxaYZT6OU+97iAr0imSzFswv7JcBW6gxYSGQR0clGnAz7/YhKy8rctZDeSeF
cvBLq190Jb5iarQOLGtLftUycEevtyGykR4fNBAPRGd8CQp/5QzsmpV22tZluC4N/yp1+suWAHau
fCAX9gqBUaxyIRg9ggers9qNYgbYujOQrWvDyWHkFVipsskLcH9sgqOSXQzE3GzZBwzLJBYOPvOY
m9SGvx+keZczgNaIYZdj3Zz6BARHkFrz3NRwe1Auk2potk2vFEui12GXubjCiEsUuXhO2tcuMJDt
E1vrA9R12d5HTR0bbFeJZcC50nDJyHCiVR0Ua1FXXqpgQdDVxkaM1b5stDX2aoYXDZ+DMp7hxJcs
M59Trb+sbbl2ufmnEPepgWRcGv4et2/j2Fr9RZhcdIlF68R629V61nbnmbiuGPAHIILafUlc67Nt
NUSGKP6Cc5ZppgQbVWx1OY2jynSndJ60YYuZ5qFKXhJJ0EeenHW1c1SabI0TAcZgTIxJZZyGjVZg
D1yztm/VDmTPfw5bNlGTDIt1MN3plQg8h1HbDJmPEUKA/I7gA/isJXOtLiEvGkSK9IZ5hpsz/aF1
URds0bSMFX/jpF/GScffczpvMth4oTJEYGU97mwjIWgpRC68LEoSZtVNPJ2TD77n9PRGnEsBaRe6
oFU12cLOSWLNtRMXq5ZwVQcnNB8OYjI8asLZmep5lfGUfnE5lE+11HazIFqjITCrYTmK+0bDQZk1
QNGMZMZlG8u/RQewcEA5Yp11+kBDIdlxQX/GW3df+LcRU6ur/z7S2xXRs5mPD1MiFioKMu4ajyXD
Yqjkw6h1nydD7kSvgbUQE5Ihh7Ly4SnDAXiAFpfYeNzkUNTs5G7EKUCSgyfMeStR7LASwDfN2af5
vWuKTc8W3KCjUYBQo6hcgrITv2kfSZTbChYNvcHcb+N3USgyJu2E6Gp9D11aay8k2qGWHWXoYOPK
6I2RtIHgYVe+hqVBtG7P1UTttMv0NU4txUOAFXYRYEeSwmoH0cYrpn/ANYgs+wRvZm1dadztlpFU
T4XZGxuZWYLGczzYVegsZkJMUQUHerKtPmrYuUJ2zKcjhri040FQXLBmb3ajKeTRVpuVVnYUU5aE
jhXpS2IZd8YoWz41udRSGrl8HD3NNQ+JUO+Iazj4Q/mY5Oh3tD5Iz7SWwAExzp9aa12affgCz3VW
xcdXjXAoZP1TBB/zPFb056ZzIHxi4Rse0ZCreruv1IlLxd8WmPMsUvartNRDth+wKdyOkGvGmI+0
6sKdQylc9iI8RZN+E9t6tFB0X513COUejb651vSbwNRPUJ9Pa50edmE67PchBMdo+/g7CJLx0HC6
N4Ba0aIvtcGjiVjiD1MsTAOIvbGU5Wu5+TeUVpZzf19a8+cX+bP4KZ7iW1E1P2Fdis/pjK/C9lN/
DOYG0XV4AxBMz0/t13XlH0WV+Cky7rXZr4kNJAquH0WVrhNVLlvEWS3wWqR/gQf4VZv1vqjqOEbO
Do6z7Bx2+/uiqhHfLHTce+ARC5eU9WncB241nZSJix/5CGYUdvGw1BFheOxPaxbkWE1zvLT0fW55
qWl9yfEGj4eTsfSy0uWGGU/isVOWqpaPS5EDefpOwU5ckJypBgQMQdw5r+L0ywDlQw+IcKzbk9oE
R9OgeOVljy5PhbMdxzsrzNwlNuR4acxE3GSm5BL2Np5asHS7WQzuZ+UD9OCOLDlteJahjL1hpvfq
M9FXmym/9lQ1rK1wVi1mQnA2U4PTmSM8k4XDmTaczwRiBnWbohrAKs5mgnE9U40J+LWW40w/RmUm
z7KZkoxFn08OADRlPBT0hVpZ7U6djOVAqhJmSEyvOoQx4pakX6rcW9W6maOYGta/tBt5cSS8k2jK
e1FSWbIasw7O53oOdGJnupQ6EU/VHPaE2DN4zKK2Oo3mJKihuPPd3loYpX4VkxVlxvCXbXsgVfaZ
teouKMudQ7ZUBLWUOHfipkJypxo0t0trjqKKg/KuhTESzqwmfY6rqhskLh6y2d7Ty8qrnDxfRLDr
iJd5CHL33FTx+pC+dRJNXf00MpWXnxtUPvfpmGvbbIBuJIqA5NT2vE+KY2Kpz53KgCK73223300Q
K7YEcdw45XClDej4TSzJo6xNb7Q8vdYG8qwae9uPobO3MmONxeAamhmIMlZvVlcvolhdGJ2yFaHc
VbrBd6Q3+jJJ9X3SpsepNdsr7AEOgZxwCdYOo6aQRI7bKt9LckNmwLZJ46NQ8tPaVdmGCvhnKfU0
NI9Daa+SobpWCvN+srWnbgRILW1ggRpDK3J5tZwtp5tYV7he5auwsDzRkgykq8RLHwMyQTvMiL18
KIi7EuNwFmp0pgsjHY3VGMpjUiTHjmB1WZq3k+ncI7q8yv1oUxXqipx0fy3IVD9Ws1V5UkX+Xk5W
cajM6ASHao/w6jvZgbjbyU2i2tPBHvzuceiV9Fr1x+hLFHWEpA4dLBYSY6rEXXTsSzpHeeoFYaoi
ltVJA5ZQL8quirywKp4tae9ios68XLeufUus2pToBNakBz0vDg4mJwlPE5bR0urtBxtm5RQmy3Bm
tJnc2X58hlPgYsywKFVysUdJCYIOT9JmdJQVls3BOptowidrpbi2N8XhuR+yhFVZiC+Kwt1GTno6
KiTKOUGz0mHyeL5sH0fkIEufLPm9Lwcc1i0SLFxfLDB13SWqESwdpyzLhWVWL2bOdoDOzV5wy6xb
yKOi6rYG6Y+PYgKBI1ptmerFVZnqXDTkLuExb424oAV3ltXjJiHcwbiyOhxdVSskjB4bjHlJgiIi
qM9TveLqFFTV0o/uwiLajJZ5LuLHuHUPekssVDo8mNl4kiXVhZvgUDyEcbbIRizZGNw3iVYbiyDj
GxdyPOkgjvZBbqy1cij5oGBH+pr0sqCYo4JcThBunZ1d++oRKU1yboU9sbni4I5ib0zOurDPfsNW
71t+WU1W2dDGD1lyI0R3kZNk5qtp9C+Cg2a78r+bhfN/PAv/WNhan9jpge1Az4f4/Ia9bwIVmWgD
kSQiDnzl9f9RtZ1PM0wDex8/R5Dut4GzwEi4i7xWefAkoKJfKNp/wctGzAoaxL6WVTKGmh+YRCPF
zE6UOFpiVxQ9YFODNsndtT6JLGmqPTZdew59ZWUPcBfJhUkXA3MlJhCjQTccwqP11bVShtFauHWw
MQKFtAoit5dBlV3amYXr0xTu2iS4E2p2bg0OFm7JXh+4axr9EBHuhNGXij2KajdXCTujow6SfMTs
zQtsjOw7eWG5ALahVW/HGISa/e8OuZUnwngf9fp1opmXymCSEqtwDhhLCFjbUirjahLdzey3t9JL
a/LcKrcek9FXWLJZDskQDrSOqYYAXc8YrWJQDFP3AGvFOlV6cT/LpCS0lqDUPmNicyvyah1yYJNI
2NW0DQYRIAW809qYI1aac+QHrDh1KCl9pJ47PUNypKl3ReM2G/D8wtM76S4DrN5XlShuxNAQCAvl
VB0CZSlxplqqtamcBMEIb9k9EOvNzjytD3GcCS+tydDoBsVfq7lzoXc9gTC22AktvMjSgiDtNA02
oyzB6xprX4fGdaGQsDvBAilqeS1GdQ/zZR1GclspxWmB7mpJ2nuUX7SmShAk/vgcwwvV5lRXXXaN
MnfuQ2GvjUj1lwDTd3Vi/x7JL8iyMfrIieceGY2VbnyxbLYhftKNBwWTeTbHuAxZzHgqzoM2Q1cM
n2qt+OUB3d2jjqf4ovXFnPiR8PrjkUX3oZVRdyxyjnmMKEinmU6CiYnC1IdVWuXVAh7YoyGFxs5a
44hNNJdKjkMjpKF4mWmZcRnhvOCqpLXoLgTOggKxNFRlXDPN+iscMfVd2iZPWg/TWXHdcC3tLvT0
CJOcahoOrjSfCglLwOBJIxFtYXXROIzlYWrK7TA5n+H+3HTtZZjADNYbbaVpcmvBjqrgSUVdksFo
XadZ/2gQa1/LbdPy5mxtX6LO60P7RulUotswrcwHtlY+46Pmk/8T2+Wqz4qV2Vv5coxhaidrF666
Moodm9c7Y0D7rffdKrQU6mW/G630WM4kZD1f95W65xqqQVRJf1Lq4Q4XlJPWOnSRf2Ug4hZ60G2H
IsNuE4N3Ou/ZH6Jk+ZsXSYGWgeV6A+d95jCX6EwUd42T7xGNKwhVrKyHwc4hKEln36OlPhGd6cKX
x1EDrxv6Jmn7Xu5PmCvXIfmucXOiVdMq6NhqjOlt6SS819NuyAlk8F8i7qU2ch/LgivKDJ/piiR5
PsZRSmXfps5MblWeuyGSKyuOMDwbsMoKWucsMxR9ocVairNXbS31Jks9wvH4C0fyfkKVgTtTE3zW
kc3VnCBG61HdzrkUNubU3Y6MKDjPNXAb3RFoBHt4GVTlWZhUk0cwXLSBHdXuyFk6GLKV8+eTbNTM
Bx5W0+wk8rvbyITvkcxGq3oNS9fm20iU9toiuHohIyHOswElS9tphNRWIzlL6qkvx4e0wRqn7NuK
fkeXm96NlqbN8rEYZheHJ3WQCzOdnqBQe1rBBm0YYnqGrCC7sLzF/uGkU6SxrhtrA1wVeaPufolw
c1jlkP8ZES+ryDhLJnGumfm53tKCTWJZpfZ5aKCRTLWNQYOaac5p2dCIaoUarTACW0xpTh5D0HjD
3DXOGFXlpFu2vMXKADfssLtYBmqFRpGLLC9z+B3dtNUb/GyJyl12dnEStckGGOJGqapx09XV7SRq
tBA6V5nSN3R8JCyybDwIwd5ezH6AWJnqoeaZTnfid+k+zDT4MOnecl5ai/RDvSWS2O230C+W1SBY
2SaeFqoHM9DNdeD3c17OVW2o53GSPSRFfDqZ9npK6c5LNWpPuHeutNgJLjv4/QmexF4f53hgj80m
1PGGLCJV5/KMn0r4QzkoyTiesAglH3DYj3q9h/q6xUfPJx8zfHDrYpVZZA4ksYU9GVs0t7Ktbe4n
1RGXjeJ1rFvydpbNqLxUUX7TprLk9O1XWtddx4ScSFEjOeE9JNyvLWtAS+WAM4zJkxzxhWKdJ5H1
XAuhgD1qe1tO6E6jDJVXBmVyKjKP9cTvSpSG28TgsKyFeyaRXoC4ljdl27Mz1bWLvGCIgDWqLt2J
I0cbqkXS91dNEuxHl42yjODfhxtFi0rShIhsinQSjh3rzM0bPvnss9k5wI5NnK3GgncAjdTFiA7a
xRSg6GBHKxZWf99XwzbPohARg1tsZJujqI3sxovV5LSy+kfoSs3SqfxzfZRyG4oSM3LDHfZxlfq7
xNceUp9OPMjrox4YTBC5UD0H/4Mztx2jhSgg7IfGdPGbCJ2ojZ2cMEZQV2lmiNDNhQz73Zte7S90
gjOo/w6fwM1JezVnp92hJ//Q6oQWgadGXpLzWDCd9oV5hWT3AEnz/N8DWM0fyt/0vzFOdY/1zyCr
+Um+Q1Yw4udVDk2uEGBD3/dABmAWKM8MZuGaYGg/uCQzjx7viplkwk4USIsv8gePHicDuIy00diU
gIL9Svc7kyjfXxEYxKl04JqJ0a5mfbwiOiPN8T200mWc13t0izsf5hX7HG3Z9OW17J+wI1/ErIYi
RflJOMJf8VhI6rBsdlCsWDFv+3A5gh2GeaGTc2tjahwcwyIczwJu7LBhARD1g3UlQA4AaQkKc5u7
kKO8B1tQwRiwZblPwRxGsIfIsI4WbJJlzaHfxdpaA6UwrQRparq1yeIJZxij8tlPOSAbIQiHHfkH
xU27qxjsIwUDsVttWellkizCvtkFbrAbGX3tjjDgMllUbE8Wfl6ubZCVoKucfQXWkqFI0sFexsxO
6WcHONfAMjb4TCNVep4p3TogNwIEZ8qyXQqigwLyyJrq3CxCUmKBfMqm07Zh35r3ka+Im3bIi5Xl
12m3auJGLAOzgidnh2nxNFQlwrkcbFDE6uXUWNq2SosbljDoBkOUQquBcf0E7N1f6jgibYu4ybwW
43Hu9CpB05rNSqguXAWFsSxgdPSQ/LWg3xTUbhgt56rlH/MKcabqx16Deh7Vn9vC/tF1gpfx/36R
ZROoBCyyGepTrguBFsx00WJyPDdDf+hy376usll/4HT2TjUbgpc1CmUSm7dh5rA4+X1EolC3YlvC
YWPxkSFl67dlT3PnxtvaclemOnYvqp7c2+4XNe4807hX3MnDRWy2Dtg1ym2EWrdx/E1EEdTzG5vt
S5nnn3Mt3mphuVIbLCHidWwRMhfo2D6wKpw60pURD3S67/nkRyzM7PffhNWw4bSGdGmWrDmsL2z2
6I2D5mR0fpcDVH1+MWyDTVEYK7S0CFLH5W+WAqrpBMgr3aZ6KdV4DdgLqQ9ub3PluFg9mvVtR5iu
QVhnXN1olo8PQXsIten3eb0Rjen1bzB2UqvKeel+XvMX/XUGnUdzMgAeQnWw0P0Nalo66ia/Qhvk
kfx4GnVAeaEJ7nSr5bqnOvdGJpcd+gJ9nBa/TRgVqOPIA0okCVmNjneynn7Lah01nOA/4/fZegaN
q6upqygQ6GkvqYHroEfgUmeIYag6aDaWtP0IkLVh9eao/Cflh8PG4n8sK1F9uTr0j3dS62iqJzPm
gzPyg60BdW4M81cr3PwScPA0LAGgi3xcaytuZFtK0vOZISrVW/vzhJK1RYD49+/kA4lkFsG/e5n5
529E44peTQRr8zKRc8ls3ubXOjmW/te9z9Pw34KX4p9+XpRp6AIYXLI6eP8qLlQzJaODWBonAcrC
rN9jpvwVqvqPr/H6JO96gg9fCsuWt2+FjJSoIl49XQ5PCHfVldhq9+7jdIqq0LjLV+4zg/7ff3h/
6kLmV3zztj6I+wcQw1STvKISHREvZfKu1H7y/fzsJeafv/1+3K6wqFrpcgLxFHp5kugWouCfXW1/
eRm8eScfLoNmlHE9FrzMnBZRsm+Y7EMc7ofs8fUT+zcsALlT3lwdf/Kbgp2by+al/j//+6f83PmJ
vvVU1ieOEaDEGbh73el976ksBIgqPTbCREwqXlHDPwBF+xP7P+yqVRoeDViRy+6Pnsr6BMvRmsMV
5of8IqJoz23LmzuKOxXZB1YPeILwf6/Mn7cXn5Y3FuMCQ9KoqsVJZ7EAX/Q9CAUOC92FbbfnrbTb
50Do6rUabWNT4jk6kShcD/qFb3XOZ4iyo7LMNTTk5LkiSMgaO/wcAnIt7EBAxIl8twST785JLRg/
D1FQK4uQ3JUEiMIw79h0jpfWvBhoiqhfxeTjnCtMHCRhX4+D2p3GRjMu7JqiMs8jDI2hGDBHEkEp
yI1l9ShSLaDYGCU7vsn1jYfxrIlj6eN3lbsXTkcys5U2/rYdESounCmsWHLWJlNTHO3T0EV45gBq
gs50Srfr1CSVm1arxRNRnMoCWxYHLWE67mzp9GtjmKyD4gdQStuIguTRF+MH1LjmsMnVzriptDK+
L8I6d5cl/iZfxCR/H5wUarIi9eIn2YYfbur568ObDE9R4qUIsxIfjiff0hWHEF/0bHA/1uzCgtMp
n6hZd5lpJr9WEl9fbCZ1MRwAPWPr+P6gKoc6CZIG5Ujqz5ppK5RrzO4TT++z7CfVRMwn+YfrEg6l
iw6LiQR7cJbnb69LHZJ21JsOr9X7Kl0k3wYLqlut0LpFqqEs9SOgVid1ypUTwswNB1fdBP2MVwQo
ULIK4UsN+WQha4odXY3iwrB5c/f/Rcn7q7+RjQAreZO/9U8bdBzCnd5U6ghHMoEJAHJKMaX+CYh4
sGiL8aFXg58mln6YgV6/A3ilDFXoyTRj9gl6+7lIlY1kNrGuc3P1nhZ3odtVvdbtoVhqkyYXtmKH
Z2FUd8ukBE4tEnfa/v27/vMlB8bkMJgbDIgYxXPSvf0L0CHYpZpE5HvDS19EssJxAxLQKity6bmi
DL5edf+GesK18eaz/VM9ObbPXZQ8/meF+/zwH5O5MfvTM8JihMm5+L2KGJ+EwdyNCMuiWqhz5s23
KsJkTrod5ydyQQiUgCk/qgg8E5c4QUyCWarMwai/MpkzgL+/Xecec/YuxDbTmgvdRztcocwhVI2K
QJbxqmfM0snjDue5a0LK1LyOYiW3w4uhtXi5mK/DGu6sMNFieFvMcTJ2j0mvnOUMeL7eboqZMsfg
p+SEqXfBypgnQugg0BZfx8R8nhgho6RbtaWZJVpUP2mQmBD6OU+ZJePmOM+dZqFdQphwIOKTL2HN
06lizIOqnGdWSwGqI0TeqfRFDWNRWNUFI+YNYpFDjo+fgPlmlsa6bxPWL0ocbjVW7iCNLKmqyb6i
QCR4d8xj6HiaKtG0ZB3RUw1K+yDCsLhoZrnVqOUvpVZh2xHum2C4rK3sOrTnBTFtWFKOGx87rK6C
pmilzlVRYw6ShNa08v1hfCgE8eeGsVbNMllmqXamlfZV6KIY8201ZCKtVlIR+wlsdiFCO2dbxra5
naZq408mSq4GB5QSX32KNToGVBGlWVBeQx/okCHNpeh5UedugtEFLRw75JzyNh66kncOQc2e3G1S
4EATmpuy61awgeszaTInl/bWieK55sqdZePyowc5Njg6EsyoqC/GxmB9ZgjrKfID81Q4FaHoKgpK
zSRlcexrPP8KfAz8bNS9RNc85IOB9Fp4JwTNZAOeKRRo1Qv1NDs6010WOkCemrhnUrwTLcTNwThj
mFS9tlDHs0oX/BXGsoxSL0IOh4LyvHcGc8euB0beJGsPwmu/GrQ2mQUjDPNBaOkLO9aHl6ZynNrr
rJD0y2s3LXZ6Z+FKiO1k5V/XWJz0AerpYVi3+vDgF+Y2tOIz8AUIGAliJnieOaqTrsLMX8I2Vk/K
Wnb2AhYhFrmNrSR3aWjER6mOSr2uMEXg4JaSwRsGo1MvmqL3qhIPBwWCLazrUzc02rWBA1BS8uJG
7y5kh81XhtZTtzG/beudKiQwsErCrzqWxzxCkFnaMzGi/oyL1bTQa/lcy3pjQjCtW7SwZngaDi2U
FrGHzbhR2kcT04BOafeK2a0dvT1Xsuoht+hjZL/RyWasHPUK8IX1rdZeqaV1mqjTVpmcs0YZUMCP
GNhwC48ua2C7PonM7AoPMNXYg60jUtQ3UDuS4YABlX8xGpnLTZhlVnv6G6v3tKyNhiUCFhPEpG1s
ytRQkiEUNee/uZUy9Z0c8qXwxYUqJzBquSkTttAjckRYo4t+ZqrKBJ/sQYReReP1de77/67qUCC+
+6LYJnqUuQX8z5Dw8jF9rPPH/+IVLXF8f/ng72MLsyJTho6z6Lfw2++SACYZC6kMICy+WCZt0R8F
R/vEwp5HUQXwr+WX3hac2bFFQK1wv2lmfoEIQZzu+4KDyTaRYQDLwLwwkcHS3nchkzvJxK5xyh3b
0hRLJ+8ROQ+Ovu0GQicgDsk52EM0k7nE1yO5Mx2WiV48KH2+DCxjwIuT0/MlnOAZLnJ8Sq9RvBjp
CgTaOCMQk51K67OaXMzgwBfD9611qOYYXzR5mzSe3WJUwhbZNqNVnjeutbQyNynxpKgrczVWLW1q
zct3eHv4lVyVTY1sUAIyrgfL92meRqew1nGFVdY2qNoipGa0ncrysHDqowJkuU3tbmQb3+mhsUih
9lGJcGjSl30bGwHE48pId2PoKp/rMgFINjhqnTVgn4WVaFfg0AJKV44HaFWxtU1GtxYnyui7p9rU
hd2iwSqeyDh8ZVQOLwQUD/WkdHwYcQRT8UVXEj2990VWDydpVPc16oFAqa9EPWAVgmlKNVufJD20
s3bozf6kjZK2QFltusx4QyTahyoZoTzoGVtyDxSyvc1lV72kdhG68Ke6QrAmL2EVQlrG85iMALfI
16E9xYUX6QOruRx5lb0Tfmn2q8JwZMzOXU7GyioaZsHWsho8AgyOooUe4+C0TXNHx9KSq/A+zJAc
naoKfZEnSpZvmzEmSGddoi6C0xoLtWLZVpR1vI2wNWdVxjpXXjiZQUZ8ZLVtsIamgp4hCvNy2DW5
T3U1Ya1Xl5D0huTMznq+3FThESrU+S6FaKq2VBRMegg8Y/MnIiO7Kx07LnCDUzp/NTiDHh0QNfWX
eCk42X7yC9s/SenoA66rMCWSMYTxZx8GAuRR5utdlx3VpKyMDd+ngz7DiXFBJMRR9T1C/hTmZpdo
931gqL2+dhQHikTRw+OMIrVGgxGOk9YusERM/NlFTF8NoMmwSrI4mVaTXcvEa2wK/abUpT0em6DX
G+LJaiV8CurMR8CdpKq6Ywi3LcSMvbMcqnR8DmIZTitpZf2txb3F+4dU3m5D8iu1aeH2JsbJ0OlI
QtgQptU466YIDWAFPJXPSvj7cjO2kXz82q3ZdqhgRwyEj2t9XcHEfN0odEWG9DcHVo5S1qUGaUBv
zr2/GN7mYfXdgMkBwioHTyhymVXxcZBq9SKBfjpiVRhaJxU0IbqdpyEjOiYRe+Qph4l7Mkisr4uk
X6orJ9ETm47iS/Pf54c9FeVYR0HYvJ6HP/7trHzJL5v65aU5eSw//ua7B8r/+fpjcNp5xHj3L6vX
4nDRvtTj5xfZpl9f5Ntv/tMffisxV2P58j/+6+NzxqkayaaOnhqm8h/l56stl2H8/cwzypckQuD+
n2y9Xh//rQaJTyisWUaCAMwI/JzN9a0GCbjwc3nSYcrjs2tS9P6AzpxPVAQcV+YU868OKd+hM+cT
uQwzqvBquDIr1n6hBulziXl/BVF7dBcXW/42UPwPJSjrjbwYR+RULiwnFOqd9NHsunnqlWX9u6vU
mrkRDf50uVF+VhXKAYKZOHhhbxbfGWmBFWlSiX6VWyjLsNYIr8suhzUrE1jrTVZAp5h81lWbZoq7
Y2przdEvXR1+gGbheEFxWMGKtc8jwBLWJw64mRrAccfVp/Uks9N9NonhCsZ+chaRM3Cux2i6FvnU
db/mL00x5pOwVCZQJkmTXIr3xdhv8kJpcXzyCkw8WGtJfV9CmiYyLy9Q/IQ/Cwz6EwTBihp5NKpE
/gGq5gdwSNFkLDOOxTm1kZggVo4YM2XExuskdylxXP3yWYHUhyl5tnQG6kHO+A7yAOWrTdy+DE/N
aoFf0lSuxZinqzKzpwVRHPDzsrH4HGpKt3SCrP/Jx/uajf7hSsPEAUMgzcLr4VWk/BZyCRW/0huL
TDxrCs3l0DDKGCSveu6EaEo3G/mZi0kQm+k3x5GkNo9efTrr/ABGSxvFe2ZguUzQJPCwaPQKmHur
0eiQyyX+sI4mAU2Q9MGFiepx58p+PEls3DDJIv5ZishffXNY6kEXM4D2uA3ff5KlqfjC5iL1AgKv
KT7JRWjWI+28cVtZmK2+nvG/dNj+P3qMkkX/pp79CTo6eUzbPFAu/8//Sl/yn20jXp/r25FqfEI+
NEd6cfppM1f5+5GqYQkyp9K7s/EhuBGv/0dbzzlM527YJLEIHMPn6//bNmImfzB24CXCHKBSSX+J
3/xKX353oevwm0G3KMez/sn6cKR2OuZoRKTGEDPn9kNJ1SzaByPeUdtQTdUUM9BygkwcJgbG+wXq
Wp8QtmAhEr1EjKCA1cNUtp1oq0ryoU6IHnavaAJpa0O4bP26mfX+d1Na5/kmwOgQJQN4Tnji9n2i
/F/yzmPJcSvboj8kKODNFAA9mWR6M0GkhffuAl//FqqlVqlaJhRvqJEU6k4mkwRwj9l77VOGCcoC
oJai86pTocqwkioEArkThBtUFFNxm3VN84apsI0IF0oR58+oG5FZG4kqb4tWahxcst8VcfQuY+9h
AEI58mel3CjJE7DBaLBaD+jszLrir8o6cnaz6EzgQSz2f1nbjVUTAr5S5ub6fwu8f82dRhX4V3fa
8bX4aNOmpGn+s5Ll2yv8cn9pwP9J9OG44HiCcE8x9N+2GdIoTkDC0n6tS34tWYyfGaMrSy4AT0UY
pZxnv277jJ9RTlECQTW1yJay/l/wfxkM6fImNGIEteVAWbrq71bNI4sFouAmxUPOU+01Ql/dgFNv
ZdMnP0d9I3wFu/AR7wz1vQGbWjbgVip6UK6++wz/oPpe9lLf3+jLG6FqY3vCGc7DZZknf/dG6Ppw
+vaG4qWNDFIu6621HfS/rA7+VC+g/rihWX4Ne80l7QAzpfVjSFyk9jmG4AJ3tNRhmBemXdx0dSoz
wU2q6qubm+aDNFTr1Nl9e58rAMLB1CcdPDhNOjJ2jh/lJKGq03AImLNKlLZopPwkAz14ayYJb+PI
prFZN00TQtpR46tcy/GPT/ZVFIeomVrKNIjRNLUGk0d92v1r7jssNN9dM39wwjXxZ9u9fvxFq7C8
wn/PNfQzbEFo7uWlBv3tvoMNvMyiuOlQ8Vuo5/97rhnOcrOSiyKDYcRNs2Avfr3vbI48IC+8FCJ6
CDDOP2kVfrgM2Y4skR9Ln4moCdAwb+H7q51UXyuOalxtTm34sQQlrpQQhTniwO3mTsosHb/7qP7g
9mKi9vsbjF9pwYtZDtPlwCbv9ve/UhubXkN2L5GJtIAXMQOg+ANVrqonO0OV1Zi3IFgzdNmELSjD
U1HiJIzrEKuEFfXMhaLnvInlw9zoqj+Tz+xpDS6frLCmFXwtQewcMUj5k+HMZ7nXjrXEVh71vymz
RGnV4XaecmlfByJYITIMsP929wxIzpIk6LSnMPNqi5Rv1SoM1I7ZSqo1b0b8L/fS3jayxdAhXaaU
h5HT12QDpANm9vSpa6SVMkqJZ6czmnUthhsxddpGqoynJhT7uQ13tXGn41YywqI7A1tQ/Kg15H3K
GX7MYdyuQfG+4vz3A9wbZdSRbDGx1Ym2MlMiUt29ebSfcjasPd4nNzWZwWud4enOHOODHooXNb/w
YZ3tbGKrXCemN7JFwRWD9QCwQBZjosLaBAkwJss5RlotbdK5XslI7/v4XdVmwQzeyS7SEpqXHxu7
uphSvpcyK3VVYb6Ucz1hhKA00dP3ucIN28M5l6/DXtv1OYF/NbjbvEtR/qv1a1x9lPTCpWcHnX5j
dkQc5KBtx9inDvK6JntN2KJ3GKLylgyIIEqCZbwmPvWxS89N3M8nZeylL1KQSvmmVIXc4zGK8uoi
S7Cx8WAqgdrdOpEQi+ocXmWazGO4s+x5SrbR7ITDURRi8WoPxsHpgnY/JqGPUBiLgnpoEjwhoeRC
CArumGQ+U5bRi8zxpqwMYCxzf1j4aNivp7tBsoGJ9JNHglLLei0FlRlZiNqb25g4AWmOrsDg7XMj
exoHgesYlUobvRi8jikMyP9OvSujFo9Op3T+UEnXE5efmTGgssvjPI8rLGu+PD2PE2uWztSuOBQM
NyulZtXDA2a+eWYfiRekbZ4Cq31W1ebIQ/+i6sFGgfaWL3TRIof578SfilmJW94k9k6Z1Cerr519
BvCdcMY7sNWRU99HYdjukmqyXMOYXgGBPoc1iaVdrLmtQjCGHD5PFdPqWlocRlF9xY7Ts8KSyV12
6jXeVl3XFuMvbdtrpo+7pF/ninioY0K/gj59cUIQk6EMSMwGxzGXw0eRZRtnthDkSOyImp6dfCac
cKPUDY4ceN8KaRBROF0NWNJLIfaFGqn7yMJa1DYts9z+QTarfWPhpjdwOcC9ZheJ0azQNraZHyuG
4B7pB56cIiIuuHBdWerwu4jMy+L6piODatdW+gifoz9GVOGbGMCrWmOTLcBWgRtJMTFDba7z4IyL
bhdF6JCLESOKwzbMSs/yZF/sgixqbRrCbSi9/VQ5qS7VYSF5RKJsZjthsiWx4LLcn3pFlpnUYc2p
muKctNjbMkjKOITOMkbIdDRvwN7GJLHwyClHHWWzs0pIOit6zY9j88oCzBMl8d8l4/4wHFqevwYP
U4hFFnMDzpDfP391EKgNgkjJw8KwK9T+JpZrUATz/b/m/CeA+btD7Y/O//TPj/5vP/zL0a9SPS+z
PvrS/zgQviu50c6ReaY6zOeYT/El/FpyA8BcQuAtna4Wbd73myq0dzArmfMs9l8LH/A/Ofr/4Bym
3UaqY4Ntxifxw3VgZXklz+1oepVzj2jaYk9QhdeQtv5mRMX19T8nPhoQxEgyH4KDP+GHIRV/CNYk
vdGZ8Wj5MSy1EwsIKIKleZeH9pHTAJ9WrGOjb79sZyJwK/6iSniIIu2YaoAppFmtV2kJMbeAULgI
/bam0JCm28cRVFucxrqfmrm8jpv0Tajo7Es4l4ds+krUyfCLNn6QQoTZMuZQh2AAewhg6cCmkMSw
4cS51Lp11jvSNPSyX0ep86QFgn1JLH/mTnRCMQWFQX0Nq+nOUsBI1QYQ5SLA/kth5ZL3GqCKtR67
GGVhnfVMr3LnIR3p7aUyrB5jKFejNuwaU7lN6obf+joG6XMRF2d20pEnRXG9ihm4EjKTblqyEuF+
zahhlRVAi851nHrfTL1NbyBrkYvQ7Zk0oEOmd/i9ihV5KTd6oS+JTGF5suspfmiAODtaww4SOSEE
52JLOUeNoCJWL6xLiDCrTkvHZ02JEzRbMwTYdU25DwKHcCHcXlaKaoQJry+VSOMl6WqSbWRuAPqs
kcjOsEFglcSjj1cLY6zgRC2inYwSf1UP6mkwbBB9oJQxYQwQE4TEmi+vV0EGZnKesRNahLEkN2WM
8oEHrVUZlG1DLVREB9K5LqE4qcI5OfWyKlXr+siwECttFOyMJIaA2kHGd2Jdv46wxBZ2v2lT+yDg
T8Fg080Lf6MFryo/qGm46moQglJ81SflZRZRfFQqfWfllbjIs+OFmgUnEKNdYzJlzB3ses9pOPHx
rHQwhqInTqhPR69Qs5WRKb4GFK220ZsUjldYzVM9hn6kUbuzqgxN38r7O5S1sFST8ErJAjP3hBFF
JBXExW2Qxhslu9BwkfsgfRDFdcjQYPI3t5k71UfYnMYhGjVSi/U7PGYVYTvpLg4H8hia6joqxEFS
YsMFtLFuAmyFed89Lx4DfSyRh6Sqpwc2kAt8gYJj5dV0HuCpdcbsS3K/rquFPN2vqXvAzDRHjNB4
R2rxBgdn43TQGjPJdJ1J2kW2veotrBeN0N8TrUWsx+LtQ0h2tElzWT0Mgq1bBb6JZXFe3hqBmW3q
hdAuE1ikC+MkZEoF6HKPwnZWTvNKw/0ao1GxILdV5Hn4iUKy51x4Qh9XKIrpfzuvTwYyIPPVjHPP
M+37el6SFlCwlLEUbitVxtyvTpB9FAAD4QRbu+Q7dhEdsTDV9AiTY5qtWubGYWs+8vSFLW2Z0ds8
zntlLL12bG8UiyqVdNMkAOgj7E1bNsdyDuwX4q5arzOueHqQJ5EVwzmh9p/qMr40atCAJCetR3Na
H53XeB1i+H3R+W0220XhFCeEW1QIYpcCI5J2U23o20pC7zJAo69K8tpqc0fwFQQ7GG6egum9cMRa
tmPHA+S+wfHz6YwoSJoAnFEDg9abysHwcvPdVoedKRx9Vba136oOWBHfjlAyTRXsSz+QnVt6qUi5
ltqSjfSjsspO1NMu1/NZzDOJ86UvSgRNgVZ/5rHrFChXhxRkiXXVsf9Oatn2ZtneqemEu/bUdgLq
PVd9Z2OWIMv+kKBfLdURIzMBQieRkr1HRsNXp8THMpUqz5YhDyTGUbUmCcnrnF83GD7VjsZO4rGx
irvyLGrtTtcwok6N/lz3SedWUXYjNaNvmAS4xdp6rnMohvb0pMaa9e+ZtjN2+8taJIHL/Tb9Tc70
txf5pSYxfkYiw3Jq2RrR+y96yF/GgPrPjN9YfGg2WBBmfr/fXDKi4vBGP2Mr1CffjyOWlYnCCpSb
mOH4PxoD/k+lwBwfQ8Iiq9b41x9TpmUNLeLQ4XC2nadAN45ozTy92cQG8z5p/BuF+lJ2fDfp43Lj
lyH9oXxnti5bfBLfzz4qSSuUjFG9b6rPo3UbafeJEW/N7kASSdWO/nffyx8MPqwft7L8Poe56/JB
MfZhj/DDrGWsMzMlnBhF/CB13pAHz6zlUBveOyKb141aRVsREsJrQnJ4VktJYZ2a3XW1OORG2rJ8
nTidoPm5SVEhnozmSy+6jYUNO+e4GKxNhjM70s/2DAVKUjZB/JlVPPvHtSr2Nv2fZOXXKsFzgQF6
CDxuuzHRblTGdsbsDVplb6vTnRanOxhVWzFQoc2gkIhb8/N22CbQmCytX5dptU8wj+M2OGdysG2U
5qFbrOXFLJ1tQG1IgpK7bBjPOTq5ZohfQ7V4cxZPum0F8doSHxIPfMzqBr1wnA0nh7gm8IwypGpb
2vTdSxCWtRup3TaAatSTDxdK9oWZAB4OV9PLszWHH+m04W86DHjjM/WR+OuVobwlSfMMVmYb5LdA
nbZochisiPvJprSiAWtM1jI0VFYfMWMB3UF5sWAjUgFWeL4PZnPTlMbOnGNfcULb5zlcuuVi25fL
4q5O7mG+MDT61OwBTANRe6y1V5m2kc3CqzAEIi9wUXO6WIT3wp6u85YIqgAaQNSmL/GCBzBaiFRl
t5/UaY8vfS5StD4nY96koLFK2AKOed/pxCEPyQrqB0eepF5x22n7zHDoexkVuUNGSBMfTNTn+8rk
3aYbscAKFmrBZOzS4dMcr6aeTlsthOnmbfdijubdqAArMQHleGFenUFiIQ2GgcB7vupnCeGw2KfF
XtPUS08AlIxQiNo8n187Q3NHTSDEbTSvX+JDuHACRTmQYu1NjeoRHmdXE3GB4xZRTYKNDwMsh9U8
PkkNGAf7s5XJNjTgUDw2+jHGCdGHxb5TxKkcp20wWmhsmfOBeOiNdK2CfKhgRaZS4Imi3qsiINFk
+oqr9C4z0Vvl5rZvycpLW2rX4NwA4pttcT0Fwapqh0OaBV4SAhnSOR05YFKQrCOiubK8N0LBxc+w
CM4LO7ejOeerulhV5G0wbaQ6GlZ99GE3D3Gi7DUMrFZ/q5cvDJTuosxZi6B5GcR7oEsuleBst4Dh
j3l0Zyf2tigiauWy33T1mmwAySWcZpsB37KmzrX46syczM98HQNEhe6D2rUYxw179Y9cqRG1JE8p
UznucKC06zFRvMQiJ34kurW7VVKzxkQrtloBa08CnxrI+SO7QwRns/DLdpeRcJZ216YMybMxXSu/
7S2iWRv5xtClPU4c9Eo6BvR5ZcfzRUE2tQkN0l/lem1Sda8RelyrMThWVCXTru2DvS2bbsg76sKM
VLMBAi2yYoD5KxO4qJvK3HZS814YGpdU/56QpUaXMm+w4K6j/EaXxTLK8XQMv8NnGERgb3IiBWz1
usv0B6PjKabZcLVluzunKTD8wXkUjTgLB4RZ01U3SbJvNa7DfIg2DTg3s8W+0Rr11SwPwICmdVc1
G7Wl6hsxxbuFBpYegdl5DIO7USbCgcu562eUY+p6QP3vGIwr0Xrtoi5dBdVwFZL7DsveCxRuMz16
dqT6K69uh5GVDDOfyC7ekow0nyzWiG0rjX2QgEYkemiZJ0W1+So6yHFleaO1o4eSjgXviFurvEdW
7jrZspuhhN7q5Hd5aZsTiTPNwYvsbLXk3Z7Xo7HR9LsR6Vx7b6l0U4q2L8xqa0stY8V+DepgXYjr
ogMSYrasbWKDOxDZRJA/xwlSi6B4D9r7iTkPVdbJCM8tD2xlfoqL7MYo51WS11srizxZDl0pesxm
WG4gfqJo1ncNgUIaEsIseGI3tc/0uxryX3WGzbUlkYsI1CdNSVZmGwN9UbbSuMM8cRAJXJ25+Aoy
tDoR8QcQftlXISrpE3Do84eYh7uxfEoKOgvl3VEOXf/SoSCyUtJgnfIxg4MdVagHyz1p0WtJSk9T
uVPr8MuqLDJngpM1vgX1aPimtdM1pvHW0bQBmJwcHtxR3j1Gcd8dmgWBPBrrSgYPVPfvE2OLVnkZ
UnlL8wkmEF9Dx7S86kY3A844dTcIxDwAe5gFONOgfpZzcWAnZtDtjccagI1AjS+nw77ULyIaV1L4
0jA+Zdyu6vCC4pIwqK1SlU86oGi5qjYi+KxlUopKcjwEBF0ZCSwYlqZfjcaNBcam0hJilYW8Cab0
U9NvYtz5av3AFfuYAMmeaO7snpSH/Eab66tiaNyZcNuwH49y9768R5hJwIJoOpDt88NJ3m5IXfNF
mL104Kv6ROXBJW51OIeeFvRPJeV+9RaG/Yp9x5q6L3dp/bupvo6a4DlhvgmhjCBm7InaV0ko3MCj
GufZLc9Ivg7L17KHcX6zKElU69rWAz+JDkMv9uyHL7URZWwgIo1HkNyujdre9KxE2rzb5l1AOonF
KXAKynM2nue68LnB0fcITua7nrxZ7VzFBjRzKDxsnNwqa/0A5rSONT41IkAxmAJsXeO/5ryJSbzM
mbNT8XsG9maKxS0mynUfd16Uhjdm45xNmFqmnhyYK7hJJWA9nlpV3NjjeGzt3led/iw0zVMC9FYa
tJloHFdYv/1Il1aV1jwLurUsvsblwKVQQzi6GVXgGOUSjUGQo2HtqkSQACOfAsolLIuL/URigETe
ox6oXtzvdabagX7MlYnk1H0U3pkB2XYKkfVhhYOFz3FkSnKKcuFKKojVUXPtjq5cPRUvDXEiVQYj
Q7uO8+vYvkNaxWWUgHY+CbjIPWneRrRvlsKnuFdqwpSiY61/RTyPk+4cDgfdfCmWwU5xMooveRz8
KN05RDbW02FJoSy767hQfN3cZGmBReasjw9zvE+qC2wnO1oNSPEMfDutP4dfhbmm5IQbNciHJI7d
proKm80YvwYO8hD0uQC1PCOL/aRxPF2Adf4godMtWYuJVvfmXoqw3Soc8PZNxpBPri3r5ae+cKLA
iijli5xcw/q6YgyRFx82IcgIDlY/aVoy2VrF/yHiSJSTx1i1XI7zb1X3v0FnhZfxuw7jf6bQd2X+
icI4+wvxx/ICvy2hTQsBhywTq4d3+7euT/uZ8A64zVAbv6WJ8DO/TqLBRJMKqEN0/E/U7HdLaONn
wA1oMjTE/YtH7x+Jq/QfLBN0o+Q4Ys5DfqdjN/8RN1HnQ1A4CdLRCDNDKCcbLS0e9eYojAp45Bnx
CBxYcdWHPrIIRlZ+1n+2ypbs5lczPRSyvi3GdVx1ux5uWTSBgSb7UzeLtWY/TeNBUQ+FNV5Xlrlj
b4PAokEV1Vw5BmF21uTKzWsrXslDXalF+NXaJiXNrm2kv5mDIzD/oeH89meSOaXTRoMrWuwp3zec
Od03Bjpd89p4V4TDOrA6a51lFRMwQun16MFsNhzLqzm+Y5z7xIfgB5Pw9L6BLfIQ1OyeDeciGtlH
FgTyz52ll/ncZW/IY1Y6DiuyoI8VK6QVmbKaxAkTwhymnmTSuINMvLJfSJI7DhonE/YyE54ZK2bN
Zpjo3EpzcyNM6rkmcq7kyN6rRfeQROrHBO9fMXLdZy1e+Hqukmdwn5saRBm+CGJBpyi6gmPpx4Ic
gnkazwF6VAGNGXomLQt1YzZezanu1uPRMvaDeLRkHu3aQdYbRmUw+hr9tnMCaJf0G8U2IwUDtXsf
DrcGh0zIC8pftWK/2fLnYDaQsXm0W/HTlNuY2r4S/pSxQS1vLbtahuchyXs6jzA9V7Z93XtpdicJ
HvxZdavYKc9jzvBUv53T57KnKObz0YMHBSp/TAp3ytfDn0CAhsUr7gy79Ag7b6qdNSqPfaoxjL8H
o2jmwy4vhn41zA0Yn4rjrgHL2T+ZzUrKrqriA4s1zLnEi8yzbKVeJE+7Sm08lP1u0dgroUUrLddz
doXjaejTN743F1f4Q1qll2Rpsybec5I8R5zcGALocZZmCuT+tq3ZDDs28KHcVZTZN/vzWGIkTImH
7Kzg3HfxM3E7uFfaPnUV1pVV+GDpX8R88wRWiIrU6tWEucSr25geyFkNhIBHYbGrxI0W95eybMCg
PrVdcVvq4bXIa3I1aZkEQfdy/W7WJQ1ncpkEhpToc8y5lOq3stLf51y/wf9JMV8fUwPb3xgwVLcJ
dnXyi5MTfAHThLYSUNKyZHCC7NPW1Turb30pjffADlezIeGz8Mt0m+xO8mlMNoF5yAvf3MlsdSes
nDG3rONQIF8V9Wc5Dp6Yb4zokdJYSRyvFl89WwLzZVmBsGc7NNFqTK4689AVYK1yDv7+Q5g0GeO7
RcdZIX7qDhTqKW1JIdwOwNyUlhv85VzwV2ZKnGMS5ifHKXddgC7E6JoAFwtZupk46wxjTaIfNHoS
ndFyntCPjOpDX1SbfnS80oHmdw9Bc83+bZPwLSpV7yc1OZeTQ+s0Zbuk0Fa2M/hjON6PJZGHEyCI
uvb7AjJoI2WfAG1vkHsdRXTOY88kLNQ17R25ix8s092sUK+V5KbVxmvuCe622O3GA82SO7aElkmB
byQ3AtzkGE6bUgEmddHy9USQB5T6t6l5J63Da4oPJb0W4oz0FV1Jv4dLWjgHPaSVpZpREx/Cto8G
1ivNaI2R3yOA+FopP9DdcuHjb2MEwahODW/LlKfTZG1Cygw5Mu8mxbWiNTIEr2PTN4UEwXDRJKtY
w99ajxJigUy4CEYPU1TpN5Wwe/qe5n026yuJcXkltkP9plN+g2B0lc5y5aVpo4SeU3odUH8N3mH9
Qcslfq72gb2vQ5XItMDZR0Ho9ez/iB1+yutj3OtcBJR8RbuC1+g6dIJJ/mkmbzrAsiBhZdS1W0la
vPESb1mevIqp1XpKO31rgLPLs8uELlEl6YvNwL5CpRHtqJxneFBNN63KoAHEL/wuTb1K3mVY6pCt
66zc5n3fJKgr9gNSK6QrDZbngq+dzYohEcLJsKfCBg3o0qjI5rDlC2b0I8nMG7Rg+4AkSx6ShGOS
FmiwZ7OVjQpLa+qBDeek08Q8ozZ9SxuswkQkY0u+GyKCgeLSI8nAmQAfjZdohK3cn+xC2he5/S6F
IRiK4bVsdgiQNkSJ+8ZY+ZU4Ucgh6tE2kQOfAvB/XO80XpRZ6YqIEd+yeRZZhJrWxUvnfI7SLbEv
enOq1BIEie42TE/HyVcV9SzJxX0ZPWfm/CF3w1vDoiQ0H3DBP+Fc59ml8+QmzMXgo5/yAL3FeHGK
Zg2vawuK+AH/2fWgOEcnkry46xRXXeprBEVpUrDfAr3m3ODD2jr0VYXtERvjSWw4wKXdVSBFU3gr
mcaSF1NCYxhrTrqVVGauYxnMp8hNLeQdUOkttAh0H1H1ycMJ+lyvU+An+Z7BIcFgOrEKKctJo/Xl
zr4xJNmNM3kjwmY9iJIHEbHYdrILNPUcy8WxbvtnHEo0VsW100KTCe9CYgiIOKsJE7Tiw2TvA+XK
Hoi1ro2nvhR3QTe+aaxX2ObZHsv10i2krdYc08De9tjvtDJeBXq7tlMENy3hAdYVsio6u8cesi4P
mRAdnDMswqtlqCITBnOex1fJecLu4tndtVrFm0DPblNTL1Y96aeEwDC+SWFBt1m5N4GSUG4cNZ50
ljXep118SVmCQm0ZWvEgTYJANCAEgrX4lCpswdilYUK/MrU5dFXybqDG+UnISkd6mBImClsRPTja
Xos/NFvdNSgK086kKQlox7mVNSLaLyW/NZVgAVv4fmqanJ1jXUS4pAeztH7Wuy8ozdQiI1lJx+pV
fhHjXoe6LQ8jz6UEVED6Lpxmaw9o+wxl3WaaDypZjKtWczb9rCarvG0G8MHZ85TjJgxeg9o5zBwT
hYWnEXIgpH2X0dBZnflsR4YZ8AKaS13fZSMZ9vUB9Q88v5Xp0Od3zhpghVenHFuFynersfyv0Ey2
8mUwJRRxWuowNI6IXIYOMMXP6pJG0qbP/5p+hsr+r/qZU9nhAP9TJfu3n/7vCou0RZtqmlEahm/K
6P9usEyIVKjYUaUbmrpAQn/tZYiEMw15MXDwDw1d7fcbLOoAnLzAXGlodHh6/8R7twCwflgrWYoB
74jOyOAVf1zzWE5T9DWZ2n5IQvXtWKQPFtXMSHhrnN/MvVgDN2Tez8R0BmruagMUIXPgoWPOwczB
VN8y/Z53yjKOJUjqOk6QdgCmWJdzN55JGCP0PCoc12iIBMm665TZL5406BIcCRKD4YABsbpMintd
6j/ryPyYZuktUq1NwgAhRqPYYy6dGT0nkKFmieiWorgEzKttFugYyId+kzPOtkdna4XRdR9L3Bgg
F0Nm4JhO2GFXAMPTCToVAW1g/c3BKwdya7LkQXKivRxKnqaGn3G2JLo5wedU2z0xPJQEsYAlERZq
56sMySRlRHnKozqZxbQxzOGByncDH+Q0WHnq6xCj7USbtzkMaSkDZP8NKm2Xsm803dWMonfVQJ6u
Yj6CCTeMZXT8Ezh1aw08N7FuK1ZiQQCzGWmoSJzUTUyHGGeExCHuaIS6UiBfMxtF52qcCeIknq30
kwWRHU8ckIGKtLZAIjIuHO3Irk8mXG2pYXAomJj0w8LFQ0rXWcq7AoxbCt9loZDpDaRbAOueEqnd
1Au/O19I3tj2X4pYvQpAfOejGRJJHQuvixV+f1HjpQcJznJ2WAEGGUCKEbSblA1iheERYnh+mhem
OCTVjdb2YMan7oKve2drZb+TmryGqQ4xvsocwGMKsii8j1xZ+DatSZzSRH9UYMfoSlCzD4FoPgZE
DNIYb8Y8pg01bC8Li405tO+zaJEzpPNSAEF9DtJ+1/fUuE2orrSI9Xw86WIttWPiDzVeDAu50hqH
suSmsZIdCi31ZSSdLouTs+qgmOULXDNJ3YITfBy6sUaKFHApVkN5Kmx87ZmZScDH40MF/XtZcL1J
UEibGN1lw3ppNDvG6bU2ItjlYzSE9jXO7Ee0oSbkz9E7hDqWqC99JBhGzlpz0IyKrVs8b4fZxmfK
IA5o/FYPWKslMwrrlgRjtyeGqAiLtRE+KvN0lpIbwlxuexIT8orhKCGlrlKzwWHPFU7hTpHaG6Sj
BDh3j05n8H7vZ8uqDiizJNeQjQORyRHqTXU65iN1BoKK9KlGs/oxC8irTkqBbA/jPu8QtMsxRYRs
3WoGHJ8BAXCr6pTahnWOCWDWaC9hFlHjDkRyX/WlRRxbV31Y2XRmq1Ojcc32bZV7jdPvsxlmC4iT
mYFjdq6IWr0eeM/uXIXSLhhsouGxeBiwu3e9wyIijPWn0OaH9cTsMYlWCg0wImy1oLqyKE56RQeK
zyS6rz214J6HqetpJLl5MeXtjuLvKKnByVasKj8rBve0W+pDe0PRqM6vSdQPzDZ4Mq4ii33lm1kN
HMQzXGK3sAsWgqhTCiu6Rf4MzLuz9kY/7liRHJB9+c6E7Eizrgi0I4Gou2kd6Q5p+0NvhZj1Fy9a
m/qNPW5Uad5i1ySkuPanpW/qKQpiOwcDG1d39lxz6dT1cO30ma+an22nPzPb5ppCPj8kF4p5c41m
3F5PEtvvPC1VL8F9ipZq7DdaIBleViaHKkVv58TGmnZ2PM12fR9IsR+VHcrgWftoWWb99BsPXAUB
nhjFQR+su4y11n9kLH9qGvpxfvRNQPBtiISv25R/9CCOljAlHRk4YFr2QMOJPgq36mOM9O67k/cP
tAqL9PP3yoglyo2tMoAVBMLqD0qF3zjqHTtqa6amh6XeoIL89xQzCp/Zn8NsTn2WtUhz/k6Xs7zK
L0WNhlZYNe3Ftk+2nrpQfX+parSfTag1SH5hyRDMt0xHf6tqkA6jEab25H9lEPtbVWNhz0OSg7iX
dFpIa/o/qWoQh/94STA+ZtOzEMaBGCBh+f3sMrLUuMm12qFrSi6dQ2BGE7mLInc2hxVr/HarxfCk
pJ1OaK2fTPFOD/uNztZXGYZjZIaHCcrTULcMOsoHmVkCBYy0xiziBmZ51XfNSVPj+6ymyQ+SFxhP
R9Kq4BI40VYqgX1FpNGYQ7yt1exo5g8prh1RZqtckfZlY78RJog6A1e5SqKF3d3QtUjhQ48WlciO
QL8GkrB27OYx4S5yg/ExNjuWXKVndsXZEFgReo63ZnTt4JBw8JtJcD2SI2fUCfkwqT8TQ8KK0GQ1
Zb3ro3o05gsZNl6eHpY00VHq1iCxSZjZlFZ1VB3ZC8WK6oZWODnYPfjuaT+zRQ8VAOPqtkatap/R
gLvZKD3jdrqpRgaq4pEB/s4cOZYl4xHmqIfy0UMUJMmw3MhblafsTCbh1Il3Ue4a5ghGS66Lco9W
dcvm1K9Ze7VBtCUoFEVAc1O00zHCzaNUSDoZ1AnxOJabpv9qR+IY2hKJQnVlzB8w5D1HRL6jUCUy
A8j7N6VGH9wdiDjRC89gCz++53rJbktCObTr5accw5P1f+SdaXLbSLqut3I3gA4kgMTwlyRIihos
a7DK/oOwLRfGxDyv56zhbKA3dh7IriqJZknXde+v09ERHdXtKCeRSGR++X7vcOmGsLk3MDYbFdL3
W9fNR226KGD6tvD54sswilZaezC98z68ypNd1kpwBzQS9tcEKuTgXbhT4c+tuW7FemguRnGPslo0
OVD4Hut5XLavVImIaDGEK/ZeeKPSeG0451Z8Fg5+GST4bcO+rTH2GrIrQZaaeTekmID1Hm2xjoUz
+FP4jRzwyxEnBiH3eYz7PRVsACWobZqNlVk4sb8n9GfrcTdsImtnGMCJNqW21QA3lkQM7ab6Bseg
wxCZuJXNAwA2dJR30fDYZedmC5ki+RpBjUaBBDPCWFGLbt0QNEL/TP81IvSu4aTPhgsvzLOVCtp1
nvtGJfcp0EKoIDYLkOn2AmuiB5sWNyehcR7L/J58vm2jmTeJGW7z4qHrWcB1I87Q/q56oV/UXU/S
U7K20HRinIDIRSLcmWxj1ZlXbosudFgyprB3gtqQTPfz+H4ICGMuMab/huEbV/cRtVm6jYBPMQjt
SAms6N3HkTpUSbMvQPVNF9yUK0iMRC7gIkFtm9OH+RIRfks45GqJgOrz8DyE77QstToHy49M+gvJ
0nR0E4qUwtgOeh9t6mr07e6jnu0MD051Id+bLbUiEbhqMbOXRbh1LeTvhEVTMBXmdYZTkD137p4M
Hdz5l1gVFDvDTVvuouEjUrKskNs+f6elEQk4MifOMOY3Z/G8jYWG/3240wnrIOPGz5qYHDG8CekD
XRmwv3QnM1ei/kJM0QdH3FeSOxVVSEXFHsBhl+KO1WNWV9MQAxC8s+X7AJunYb6wPBR4jcum4Vrp
eZn7VfIuBlFJChyB54ONf9OdaIl6afrgazQ2yUYXHV3kuoMxUOSWHwdVtBldcd9T95VBtJLhewDi
q8r4nBnBuu+Lm6JGp+cCVCFlynpn08cAvHI+GyL4u9jgIA1Du1/N+rmgm67P4ypuq3M3d/dEfm6d
8Mw2xv2QOku3XeKJZdx7DWSvoOFFYFxsVc77vG78Phj3Weqc1T0hXbIznUPXwjSogNPUUPpwtuH+
TSsbLmGc01xrChndugkWlZG1JtlpNZps1l29NmpYxvo9C2Gd0Jtoptl3Cv3jqHp3g8rrjCNuJ9zs
0OvgZcjE5i84Kq006a0yy/7PAUpgpL5WW1wV9RtJv8u//6OqsP9lCCwZ4Lnif0858GdRISkqDBqR
+LYKMJElAvhHUbEYZxCLQotS0KJEtUz194f2GG9WJEMOyIuuu4t67FeKCpxcj8pMaljHgH67lDAG
/NiXNUWd44AsWf6kzV8n0Dsj69E0vog6usIPNS9sgnD92ZOYX2/HpnmjHbt4Kbwscp9G5yHxQuBp
jmNTLL3XzaCW5UarPXw0qo0ldiGtAaOBAwHJoyxNf9lHpFJXin0tdXYF0CL+qT72oduEa3TRUDCo
9zYxcz3QyrO3eqIIp/n90y9EII1ADNWUgafUsVI61UeD0OGUdPMizGjQsu+OHdluZtpusGSQN64k
w4yt3UT7CeyemaTQpldp3u6NAWAh4BIaJe9ssVNRf64l/ddAG9jIKxEgIqqjtRyi5JOT9e56sRlb
W3X8Me9tQgOLbI+BUQ8fieAS8ZuByrhS7nVPv0Nzfm+cZj0r98pJ0tuQRrAyNeLr7qR1VsQA6CVk
m1HA5bieCfsoS7gi8qAbXxwcAtP6ITcuAxKTiT5dERSG1PSmj3VKGlSknGhe7fngSvW4rVpamHFT
X45Gb2xL+2ZK4S6l8N2qzD1ERnJeEPdY2N7GqoVfxw2XYfhgwz7G3yy6r6cHI7nsiO5VbnHoSZyr
1KfZusrgusYWbDqnRn8SVc28LhFlo10mU2/GEHUVOmXgZ4PXnEepeV7k3De7+n5+ck4kiljsPLub
Dn2OlhhrW5tW6pLzY1sPpCPQ10vtZG20tBZV75TrKCQDcCjicmO5hAVL2r2bANaibocr5SQ+IrR5
IFUmjj8J9MG2t6S7ZwYkxGxXJDp5leVZRYvLkryz8XGo/ZwF0Xnzrsf2jimbP5FIQ787b+9lxs6K
xNm+brMwwbtIh2U410F6CFsaijZy77Isi+sWm8M+akGwDc1dQ4Q8kwWxbQp5j5XRQIwM5OWyMK+8
SR4oFNfcfR/rRKElX8b0ItfaKH1UO80itb1Lmy0WyCDy/bRKSDfGAOpWAsRXFP78LeAkGZz1jn9A
lu0Zd9AXKYuVn2hXbhDfp8U477NQ3BsDPTpOmTUkUGYvpldr8urXk5Gu9eZg00GrwsTXTdIFOW4p
sYtLq+aA3jfTeTryu+tvbr8dplvyzSSdgZWNNW7idL6KduVwadTvU5c4bHfY5FO/c5Lyi9eK7UDz
tR+8nWOEF2l7D5262sGwc/eqSAXnd7sNu3L09cLc5jSqui7GK5ZK3tChYnDhEO0jWMfWy3nI1tyr
fhV7hBpdxvgGNg7Ox7ND6U+Xqw3WJANsyFhaFX3wDgEhCCItgrVr6+7eLsYLx/0U4FLQYeLr1XC/
0M+bfjBNO6iHtKrdCBkjtVzifBywUR9KqtB6snk8tQtqzCZVU2jnMsvo42D4hv+WRxpBNsfBhU3V
ryxk64ID36s/zHyVrksNJwins26jQBLfzG2C4J5y6X4s2HKJKW57W8/lBkefVTYG95qlrpoMxqhr
VHdjR2tthkkWE/h3XsI13bRz8JAPTNCEZgzJJvQhctgJjmrglxF+laW7ksJASzn8xfi7sxR2tn6V
uM58hlUK2LR+K+t3I62+wdiVFsBqnO9wbPbNWjJD9pZN6aIX+VkP5z+0rYnYhyEjmYbOrDf8BsOd
7tn0vowo3fpO7IpgDs5GVW4D0qzPkxp8h/tt+x2X+U8gmYEMPDuVfiKZUWvU/7dBxcvf9GfVQcHh
0W0h0tPF1IuD7QeWQdkhaNt4tuVQmJAV8GfZIenQ4ICINJ3UD0mx8peVF3/E4bcohz2Uz/zTL7kj
Hsl+cPVZ/iaaPbZETS3lgrI9M/jJoj4j18MBFcR89ZNHquUuqKrqMkvJbsjzTvk2Mdc7txnE7bO5
O3GiL/XMM1jt+8iw7Wxsk4Bs5FKRPBtZDfOod3OuyDpM610FiH5Rz5O9M8pM7F4fSugLIHM0GDgN
nmmYDOFD6B09ptnhoDwstKxEjTp+2rN7PwKokJI8SzJJnNBUgCLhYHHn54reDBDlkSe53GTsaOx9
0TfGxYC2GQp/p9ERGmKXC36o8FvR4hDjCE3KYNu2mvPRVNIazo0WmTbm9XVBbpStMLLACttdzUIT
7kZr+/EGjRkcZNpD5JnNE+xlnHG6rzUCTTzrQ3dh5OPC3a9KlYyfiGCzXK7SObeMxA2i+byxhjo7
qNlKvmIjG+wyERf5LkvCYvLx6ht/NzOMmVeVO8B7F2HiLEHuiB5W7jiGDUwvbbixIjMsKODi9Cqu
M2EREpqSPBtATroNo9A0efsufpHI4UGxO9urgHREtBhlODanit2RWUWnmdnZTuZo7tTM5G9lX6oS
ij9nfRpGIzWEG1trcH39A4603fVIs3n2acg5A97MwBB9iE4bh93e+1DKNsq3XZkGH1THIcsBlX1B
uUXM7FDgrIum2QtjqgbXhMYzGcZtOQIMrLs80a4LbZZ3xbwI2TP4II/pnDXssGNpPwZGLJuzsXdx
Te2GnPj5QXblALNc37qisTEuD5vx1hT0yJeTPSexrKrlAhbkQGCp62npGyK4o97o8gXw6XPt4Dt2
HctaFu2zL4CebsprdtVmMLp2H0cTnpWFab1ROS8815drH4wS/R0fBWpd/M6OhpEElvZBivqMGERu
8okLl58gBcRepdZ9yEMIfnqae7t0mLSV1erqUlmVB++d/DzcQedrQEO5igdPXBojSRFdYk+XTx/o
/7ozgz39Txd3sRg4PCHTf498f/j3f4E8fP4/u3//99LPzx9PGLr/9ff8OC+I8HTwn8KWjrAnQXjL
n+eF/i98sLn/gDhbYM9Ls/0P7Nsj9B6k3IU1/P3P/rqmOgSP2IbjIrPEUM5mi/+Fjr54eQ3D8Z9f
4JCDJbCnc/iNR7TdLjNpt7OVrrVynPy27Jz3wCXAhtFs7BUxSGiIiixHQdcNu8Rr8qu4hHlmwYy/
fn1Xf3mAfP8lMIcFyD4Hor0Yhj3/fDiwKq9Jy+Xu4oqVomN4GfeIdGjh5W/Eip4eSnJaYzRm6+Lo
E8IPMBLGjDDLHeiYq5RUhbgqK1watOF7+fS3ba2Xm8L3p6K9YfLGBH54x3mGIszS2mx4KhFH1mHo
5LTBMX56Q+379Iv/OhB/DGOa2BhieYIv6NHkdSoMk6AsuHvMtrdvzSnY9qTPH7our84COrMFUFSC
Fl6WiFx1rVvRaA3OtMDTtpoBkuu5leW//kKXpfPTb6I9w2oV1uLI8/KFdpVhoxSruF1rbYNfvVXn
Zwoi0rbnTo0pUMzaGuBOvD7qqXdLIwn/OMG4T06Qz5eRlw3lUNuMGrfZhK8nHPOqi/N9iebp7PWh
lkk9ekBDlya0HBtzEdCMlw/oYhIwCQWzvzKmCPdQZUe7hBvWe7uGVWexT28iNwt8WjPoh8rGfGOC
jzCmp7fOklp2DlhgtDKXavDZiZPTIwVy5K2TCaKDeOe4eoVGteV3eR8xdjSvDHsmGEXntJUGYTLu
hC2Ek6Ge7XujfKMse3kw/fFrFuW9YcAmPM4p6/UOx6uE+685Z/NZ2RKOq7k2OtY8qjd1Ebn716f/
xJvG6YnrI21DEL2ncKRnT+/CoA26xLHwfxPm3g6HfjVN9nQvMe5+4ys+ORQoo8VOTi6pyx7+fKLJ
NkC97ypJu6H6mtXlQgGGnRRJ4uVef6gnK+bjRUVrmlpi8TbnPy+HgsThNbUEwjEnQtaqMRh24Mkg
RohENq1efG6tMaRJGIpLbikNN1U1+DMM1Ftbb9PtMKBPGGQZfTBqPMSQV04rZXqfrDkt1lWPrO/1
33viI6f7CFFtoZ7R4z2qxB2404lmEDgblYZ25wUdOgUnms7qudK4KnsmVxEnfytF4OU15/tSM5/u
WJySLgjiy0kqRurr0OB9FLGwV1WIIahyTbkNx0E7kN3T7braQ0TZxfXvrz/vqZVgUsoTxLZAxObR
NWeyEqCy1sUTvEsfMtGBQWWp3JQEx7+xkT0dvT+tBEyPMI3AU5LC8uVDgpiNTS0Ci5fokS0C3+Ms
Ej10aEQriEiwd8u4ZflZj0vUGHlyr0iMvwaWiHZdJj5jDZ+fA0D/XnkOIs40tw8iTutfP0qXAHJc
vmAXYsB8dJTGMdb6einplURJtm+MGPqR8Eh6Irn+je/9VK1C4BklD2WvDtV0qWWeffBwXxHb6owV
1i7dXMyoaEQmri8nI0BaQEp3EBu7oansW1MVxNQmzqNGct8b2/5RIPrT6gNI4aQlJcGV7HQvfwfQ
QN/jCI+iyxxZ+EF03zu558f4DsJLqnTEpbSMLS/5lAyqAtbRv72+CE/stKbD/Z6EBgzWyOJ5+QPa
Lp9DPbIs4gbAPkdNpucmbN4tATs591zA79fHO7HouWqwApfIVD63o/HKfPZ6Sw6sRPIut3pcmhtd
hrEf6lzgXh/qVCVDy2ZBTxbzc5bWy2ebe63WZYBVfRZkiHiMtrgJUm2CF53pdDISqKSCTG97wGcx
UNLem60wL/vZhCJdDtm7ulfyjT35xOPjAeOQXLLwQxAZvvxJtgUJSWTsq3ZYohiFGruSs10fpIeN
1OuPv8zk0Tfvui403cW1ZblKvByqJAyIC78Gz6Fe1lGop9uqmYo3RjlRuLwY5Wj7LMu2z3UN6AGJ
pP5ussgWdYIeiHcgWzSDcr82JOYfKSEyUNGjyn/9IV8Ozy2D3AqYO+BUaH/576O6qS0w6hiQ6q/h
qyD4oHt+hntk8a4L5/eDFVbXQUdMUKu67iD1QG1fH/3lx/N99OepGcvbfraL/D+nZrxcPU/jAflx
84Nxxt51nNLhVHNHf4MD3YqHYVuxwWF+R22E3+34xns92iGfxvKsZRhWKxRx/WhmWcQ0wmS+5DwU
M14sRbKLwr7HN6zoz92q7XdGY2L8XenIxVI8BTyl0TAosP56fZJPPDS0bINbL/pXdqqjdfy3USGW
1XU3rw91YjU9+T1RMMESs4zlfT97n/+/U0KOCrbvc76Yuv+REnI0/lFKiDS68PyvgJCmtMS3ySEb
JOns4iNOfz/FgugxYuC/EkFklxq3vxQG8nKP+fGDachybXgKAzm6lx2FgVSlgETe0Bt+/bWc+MwW
bh6NdCAM7ihHe4xeRb0ROAupFa3rtls6SJrXNbjpQF1KwcW2r4938qnoehvLjYg81qNzYwIQd+gg
W2vTLY2zAerzRVf12Rsn4dHZ/2Py0ISjNXIWycXRY4lBBU42YA0gNTN4dBdfwiFvofB5mtV+9TCx
wVlKqJiS3EB6RCTIboJt8NZ9/yVs8/1nLOcEXqroreE6vFz0CTdCYbGu4LWp0HeqCKXnZKIIDLTU
TxMsjlfSLvWtJvXhmr+kfpdg/v+uNYkAfX3eT71n1+XTw/eJXKbj7a3G08wWDidWBSC8iHkJEY1o
qypzJk4JO5A33sDP73nxWl2YA0DPxKUcvQBlOOls5IxndIaGus5tz6bGkW881c+bCqPQSbEdsBST
W9/L+bWgdoOXLyfkHKbvAPYT30jz2ufIn9b20Ab5uq+6bo+tdn9R6I18I3vo51k1ubTCXuHjYV9b
1EXPN7V0rMUgOr4eizJ33wUE5hE2h92gG2An62bjG8+7PM9fdceynhgPqy2EQo5E4bPM+rNNdE4d
5ZUNqt2kRUdnOSPGoJ7h+J4YY98JRrkpiHJcFcp6q7g6cWYxNLfqRfPkkHB+VF1NoaUN7pPk3sCP
I2xxzBpbafh146jNFHN/DUVfb1U34qeoDKQZNoRBXWIy8/pK/vnMMnW+GkIvAWzB0I7mvO09BPYJ
lacmemyUqgp/ITS5B1tO9er1oU69XhYYpSTFO4jn0WbVxOGAyADUNexaSd2KA1lNAM8eULhfiaYd
fgma+f56cQSkCqGwZos8mmP0g2LQPdS6FgvLDzXFBHZ2dtHxVrm5NdMv3Qq/j0ezkzlEJQZAtjz/
s+XUYck2yRbUM3V17Ph0fFHwBsCATCBdfH0qT+0HC/JgLI3VBRh/OVTcaKlt5gxVO9gDeWnTb8zc
tf/BC4NHBo3LNRD3Lgq75w8UDhPBzfSP1gN3z1UQwQCOrGlxRk6g/jjijU3uJaryff6cJeqdmwD1
k1yW6rP5m1sVJVihccEbE7H43GhrTa+bQ+Ggzu5F6PljJt4CVcSpqeRowy7SwAEA+PTlqKKcJAk2
rbUOQoErl61iWCYtDa3cbIkWr9XsG3BgvmDc/2gMbbbXRFDfW9ikHtomwyhMFfYGs/D5jdk4tTlx
0aVaQQQA2nA0G2gHJpzo6aRN8RRh79txunQVdsOa5921MJp8U8u9jWaXw/vXF9ep75SzjVqJc9Yh
pevljJhjA1NvoJHqZiXWd1ZbLRnb8c4L23bVNXiNvD7e0194vA+DKoBnkgZGv+joFeSZ1FNbh6xl
Nd4A7Zq+ZesHYec+Dm5gV7T1MyMHUMd7eWObodTRlsf5lT72xW8iyDF2qmAHDGt2F1i5xVhC+Yri
Firf2JEUsfKibFiMquLxoYlt8XsW2iFk7crAiEs2S6oCPtdlv55Ehe7K0ez0xo0FXLUsIJtkJdGX
5aty7svvVkZ/2yY5cd4iv1joA4uslHvhy4lGsTwX/QyiUY09JnupjZe2l7X+EuAJj63LsZSwEWwF
4OxZm7+FtRk/11O48+i2JWmC8dUdf9+e2XilDFyT/okef8RwGc67smv965AJiM94wHW3rejhqVmS
OgACl2ncVWJC6D23SM4K1wr1TRkRQ7xL2y64lnFXBYubgg5psM4QGpDbXp6FSlYwD00Bmb6NFEZv
ry+gE2cYLSCxtCOA5OgSvpzHZJqVjGrqQgf62kZ4U3Y7jBqSDw6xNzbeE6WwKaS5HCt8ICDVR3c8
4jUdYcWMJWUnzkMv+K2FonRHCghKQRye4QJCsbjog6q7Ighl3I9Y9/2D533+G46+FxM/+hLapMkS
JiCDRYSFpMAYtSuy9ntT+2+X6OnnhQhh2lzn8Zg7mlsLZb5jxYylWa68DJQx7xwc0w8wS8frZOgK
LgF9LQ901uyd58Uazga1++sPvFisk7YEcQ705OhHRG6TjxE/bq3XpsL9LK5QGbrVRWDoX395KdHd
Ip+JipC+xxMH59kZlIZD5M1TarH4R/UxK0dn61kV4g9ppd7D62OdOHlejLX8+bOxxryAV99RbkdN
pt/2tI0+lSaO86+PcuLjABIBw3MXfy9i0V+OYukF5BOjBKsWIcSJsfJuusLID3ER5P/gNRE7QS8b
zJA2/dGRlRDFzZcOENOJEFM7VQ++FTf2vszyx9cf6kSpQEFCB8amOFwKoZcP1SsH6UsUcB+aahg0
gLNbzUUUk5Z9uEuTSqAWU/Lj64Oeel9Q1ZZ1AXxnHueJxm7nOUXP+8omKFN6vGggDPkPCnJKVS5h
fHHsMgsH7/mqcA3yuKeKR2vq2vgY1vm3MjecG7tK/8FS51EobujmAsAdvS3T6Wk39KO5LqI+vixk
xSljhNBZ5znQzl6fulOLkDp80R+wQAAFXz5UaRrKzjwEcREl1EbqaFXarml3ZBpHu9eHOvWWqMLp
U5jkrxk/yRonMchqYIMWTTJu5yKMdsSWyzeqs1MLEBLFwnpiloS+/Pmzb7fMpTvY0cSR09ZfsM2q
fECReWsNi2zOiu2VsPty//qTnR5zWXwu2Y5UZi/HXM4kw9Q62HqDcraQbsqVYWFC42TI3ObZyw5Z
aXk3rw961Jp4qsoNuWQt/xj16NXZGmZDJb7c636aES4pO79SWhG8qzAb8EfVjFvLxAvKLfFmMNoW
JdJMqpVLoOOeW4Xa4QMev7GlnarZuWNxY0ciCyj/9OfPZn+AKG9n+WyugzTxUPdhbRHUZbjNajfw
4SJrG6eT5b6Pp3Y7OCidp2b6hl2WvfHSYGGj47ETC2LXXp+rU0uP+xLIkiRDUz/mfiQibZJO54uK
EiU3mcxxtiMw641r5ulRWHwuOhsSg44Ow8ntFd6mDdiT6tuDVyXOPjbS8R8scGaY1PoluxdR0cvF
VogkV3FrMMXjHF/QKMnWbRbX8OwjQiAC93zwgt9/dfqAfqjeAE7hz2Cq/3JIAkSMUgx8UxkXk8Xe
2b4RvenevT7KMj0vLxsLwEQP2+NOSyboMr3P1k6jegP9qG4STOdku6i0LdZJU7/PK0KAw2LJ/qsX
360i6fx/MDK0NzgObIJM7cuRhd6Ug0h5vsrN1bWpmfED/e3uvGhR0lU9dr98008O6v3q9ZF/3n6B
twBMcQW1eZXH7cUY0WcWsXkQX4gFfaVhBwaJQ+xVFndvbFL2ield4i0hZFGScz89esg4tFM7XYYq
7BqXQOJQAk7mzZi0Xyei596Y01PDsQ2jh2MXJnbzaM20MtFre2YnSHusLSjrbDSMODyIME7vU4IG
3sCgf/744F6z6dhLVxS669HjxbjP4FbHlckJG7HykA8TfhcYbxyXP+/0jAKRRWcnoQb1lvf5bI0m
NQQTx8NRrPMaYo6wAtxpZL+u9Xlo13Fc4ZIpp3zz+iIBgPz53S3SPXMpfumaLUEiz4cFvrLigEb0
WmPn9FYqU+G1qKeC3b1JqmgbBoF81ztA8FySU3UV486yxPsm1SVRjyLcsZvEn+Z4rhzCFs3uYS6s
9DJpyZbYzMKJLIREmqwpAoy88rkk5t+ENWdy1WV285EdgW5s6HrReZU7WG1YMkGVo+UYZa+MoiB9
whyI7R1tmGbrcA6VwAYgWaw/Hc1Vq0kLMQ1DUoNqJvLUZx1eOP7Oc+TcAX1O0AAVdAEWfiOxSEy0
cjNMATl9WirqraEZzmNuWVl41oxcL6wRo+++iRIuPnPrtru5wcxghWN57KwMN687RGlTKa/7kqhe
tDRtOioL3fqoEwAYClE153k1IbYbTbfONrGlZbSBJj7S3eCSpE1ElLARBg26nS6scsTbxuiGNQGP
WlIugJJ20Mu4IfgrUPa6kFak+bVT1btOcwSwU2yN/YaWCIozZ0bVFuWO3mJ2mkQAHiF0dj8U3EGV
UVn7IJpG08etPnY8dPLwb/GVa0WFxMtEfxhcDT1N6YeyH3F4UKaE3a7FRo+N90ylXbMh9+GFNqlc
21izNTuo1ovQwrntzk4dXLLnbOx+M3urn9aehgoa4k2bEKDRZ+lFYigwdKcLs2iVpaY61/pIFauy
SrR8W7t1CKhYLG7pbqsFo99rRHScjWERYyhrKbxjmsZ07tMp6uWtAwGt3oQRKZ5bZTZNvWlBzbF/
strpYxeO0TcMQwl/7KK2xpk0x3R2M6KR+qiFBI6SOdIP90OthjMZRtLdjLqX3sSFMruVknn/NR0d
0juSgc/eHyKLvp3WDUvaozfXv8eFreGV0KSBg31SgEdSWypkT2HJX7BWjZd/bGYjRilppOZjh80E
MXVaVeNaP1V0puASifvOGtBryJStbNV5cnCpE23tuiqzMNukbjJ/miqnuGnGWdxNbqhDFiXqzm+q
KGY662EuV1HlYURuall0mWMWct3GA06zxkC+hNXAAgmIXf3UNmxP6x5PLfIWynL6jXv7hMX/1Ov6
RnRG9XUCdPtt6NLxoJVOvHgyFPZZ1ygUeSK2fQ3s/Krz3PQMyX+1trJ2vkh6XqhfhL11jnoVu83Z
6DAZKqeg3nf0+dOLzDHaiwEYCZW7uchE+8goW+QhClFZmSjji5rFuMRnYY+OYKfHnj0z8QTryqoX
rJ3awFM1qsUdZg7sr5Eqs3ndSbh1a7Sm1rzK+GgCIm2VeRdXYCQ0Vfv6N2lmLoQZJdJtiAbPucEG
OHiosjnBjIz0skev6FMMLGPZTBgwS4X9xTCmfh162B84ZuqEmyZMSQnqKjMmO5PmZrFpWjHsgyCr
1FmvY66heQGS1nDi5oIr6yhJOcajqUHgmmP9jssX0uKprojLGQxiO1x3khhndgEuRlrVeHiPzW6O
i1kV4BJSSaf+VIVZndHDVBHLrjcyLNhSj3K5m4Npr3V0iTaN26joHEKWpnxpxQobs2Du7mcRkd3Q
FNH0BUe56GuiFS4en5EkWsicy35rKJxD2UubVd0OgKou8Q7XbWnFM8riELAzqEZAb31I89uk5H/4
TZm7OuExgV2ep6WHS9Sk8eY201CH5RpHKoFFESwdY1cHGbreLM9dwJ8gQeRTDoV12xux1cBLbHH0
NkcBhru0gjS+DY1F0IKzE42W9NVX9MTZfTObOHJoEUaVS8VF26vtAydc5+QhaGuRhd0IC17Pc7pz
TRWu6LmH7wNQRnJgRondBfku8ouhEj1+o1r6+fS1kQUsvV0uqrRBj07fUY0gigQirI2qJSoAHLHm
QBgemmin/agJ/9eJRrhrPlON2HghEjHOneDvZSP7f/83N9837JKe/o4fkpHFLonKf6lRQamWKNQ/
JIbmvzBQ4E9AH9EawQr9SzIi+ZfA0L0F9jWtJxDjD2cDvO4XLh3kGJwjHQEt6BckI6Z9dG+gVcxl
YQkXW2QN3FKOVkWPS5lZmVzuhKXwB94WiJSbD4T5HjzypbP0A2a191SGHxM34RIMLppY2aFqHBJR
SS0Jkf06nIORufNcMjXLGCO/AmUeDnsVyoDl/2y75HKwAjo+ftnqK8yFodRT2V5YThT8pqL5Ltes
PXmqO693zvSO72ciCwNDotUwFV/DgU8ubacN+ocVcYgmOsCH1rG/FHn+jrSHjKQpy652iMAOgOnX
+oTRqydI7CEUZhqvJG4txBQXgjyK8Wru7AvVNN2mlNgM1yW5jO4cP/Ltr9q+03au2mZ9dz7gz1f2
1eVYYNfbSF9V5iZ3L2rjU95+moOrOdbPNHaOskbDlsTfCAIKzIYqDttl7PBxSfxsh8Lai6hX29Sy
prUgfJBb/35swvFMtXZMrOO8CSQeJAbRKxsrLA7dWGyJqzgvZy5tJlHZ67Zv8CHPdfNqVhCHg6hA
6V3p981kX5alfg+vGa/rNHzwQgIDIPoN6yySHwILg3jZ76chu+tmbx9V+4AulzezYxKECD5LrEpo
IQVKik00w662RLb4G+3yRN+2nH8RjoaZ212QDsUenvuQJFe5Fel+2lV7rTWwD9f6Q1rcaqO3TZkF
bwzfpx3SZSTTOs5JfbvL0H6HNgY59aMdvS+k9w3R3zuTyMnBJS4kJMPDsS4iIzsfi2/5aF7Vyt5y
91AY2rs3deVc4D85nE2lSZsWMbczTbi7FM6XsTVu4MA/eB41JXFOt808PnYVBr1J9cEbhstg6jbj
VFhntoMvlt0R1BVg6iuJICKexpkI6tEORgS9B3MBReKc3n7AlzdLSrrAjIFRQL0dr9X71HKuKfmi
SvdWIkdE73rfNJwL7yNiSpxB4YgT9vODPggfs9TzzIlqvP3j3zBUqGQiV6XubroqO6vAP33PaMa1
h2P5SFvWjvyJqNK5vDICLA5LTK34JvAQcetvYVhs1cz6bN3kwlAE8RIjXo+f1fB71YaXjn6HFPC2
6W3f7PvI19yMTKBkHwYCtrib3Xlej8XS3H3uhHvhZCFm3cY64jQ3m4sm31cTxr/lCKKcbTRsnKeu
XnXFIc4uvEng1fM4D3wsqeM7mrZS9MjBc+VqBo7xJUffJQkU2WVF8NJD3niPsqk48IoPNY7TGQuh
tuarzvg8kwtOfkWftwdrbK8qgvKGTpzRRtkt/+zme2o1sgKjbY1LSJ5dae10MGVY+WXSE1M2oYTI
cPfMUA77rns39+Gt68XbKKv8sPQOQVZ+JdVMk+oKMB1b89wfKt0vc7ayOfSrYG+n2u2gkk95gv2Z
7dSsY+1GAS+RAtO1h7rvPb9UZLq00hlIvlMEIjRnOCtdzzVZaXl/05Tzx3qwDiJTztob4k2qPtuY
zLq6nxAepGVGdO4F0WFeTMEWG0lXQz+M10Hp6hvP3bv5Zh4vtTE+g0SJbCbfG8OjFr7P2UbbaRdD
wE6bWzyPHqDzQIiZVzVqlBw3qcbe6J1zkSbyVkt030zlxzkzPrdBJ9YTVqKRl+5z1yMprbjUizPO
9U2L0C+tvuNl/wkHOQyS1w7yxTGg/fd/Zcm3Nw7zp7/nx2Hu/QsdJ2L15UAH8l+w6h9+Ae6/AC7p
cACgwPV4at380H9iU2RwUnuQeelKoPHkX/rjMPf+h7wzS45by7LsVNLyOyC76AGzzPyAwxv2vSjp
ByaJFPq+vRhPjSEnkBOrBUpPIp0UGaqKMiuz9xFhTw0FuAO4OPecvdd+R7NX0J1gEklVhs3qD17m
HH+/02EicWOquYTk0M7Zl5oo7DRKaai9b04u2RV2a+m7Tushc5Ua09uxS4Cm5LEZXLUU0vctTEOl
Lljkpzq8K2pTQq5j9QKnkbHzX2V4NMJVIGADe1ZNKoHvlhLWbGYmBB6rcae/b5oa+3w89/EdoaKh
hnWDDb3VL3vhSaUE8DDsERShdhKkfhDdI1eY0/XMnDXzghoC4IFW9u0didjquC0CzZDkH4phQ3To
7AJR7Vh05zYS8XEJER77vx7P7mGNi2BTFzFkMnuO1LN0VknEdopKW9NFcJfEyTlfyT7QhhUvX3FK
ZZYJr3I7QNZpNiMCc8jIuO3H+CLuR60kvTKe8V7HbUvQo5Es2hS7zN8LQ3E/hpmsD5C/X7pqkx8i
UrI/90bOX0+sEP9ANDXyrMJLtIQYBOm4CZWsOOYdFVxj9yMvis7HhY7UAIpJ4FjfyJTXzrKcnHDB
u3BY6aKcAr/j29/MHR2GFWlU03kvLe3MKGtx0GnIERJrJrKqDkR3LIvBZfEZtME6SKRLiExM+/5C
65r0Yzbb7eWY1TUNNactSwyquTFslAouWsUU7Bx1TCoALjYYnWqyfdgIuQrYxVpAvQX8qFBntXN2
H/QzrAOTrrK6mseBDRO2mJuKevQz7GYtWhdTSdYXxLfPdl+FX7XehH+cBqhX3ti3LBXok842LkQe
Gvyw2EBxBu71l+2gnFC2qJPPiVt+HBE5rTnKvAnGuXlDqfng+No/FgpXelQ8kAvf42mrkAl8MHdl
M/mTafNia6wT8uT6gyEMDB8yYnlaYBM7hrV8l6kutgbZwAeHMgXNqhjWdZl/IeqvWTeyLVbA8bLN
wOv8PI1ndVctpBw5zmDsDGIIYlxHF1pg3YURpXEAlf+2dtiQ0WEnuzzDWtxiRN2yXZmCN2Ygy4zj
2YdEXs88W8X2tq/1CMJxLrOqnHyNCGxUmaPlZ40SbGD4EINLaM46xJS0TsSE3I+h2Bvj9OeHd4Tp
ophUMcUvavKn3zHVPCn2to0AlEag9GonrS6CqjnRkoFHAilbfA7k2lEfZgfJQSPyj4/W+fPvn/Tf
wJ+clzQ02v/892fNdezxCIIhBusaoov9izwMep5UUHiAKbHg5XVno/shciFEYs4jQDrr68fbs/Yy
a1wOyOKOClBdELd7oy2rE4E1TVg+7YJVqY0VouRMhU5bIvojOgLcSD2JWoE9LIy30TqbY0IxwCmB
dG11a/v66Tx/njgbg7EnliRg3/ZyfR514cXSvFMH2hBqZ45sjFyLpmMEHUlr1DemJi9cavaXlokK
DgvUM4F9GfRaYhTcaXlnG1jVR+00Y2n2U6VwzuqybNfVA8qxY74hRKq9cae9eKEt/AMIRRBfL9Dh
x59UD/W6ttx4IqdjpvBOp+C4zE1SFoMRUQB4subq9a/2xQPa7M+Rm6PZ2h/SF4lbS4Cjkx87dn1k
O5FGVmNSrnIA/hsg7z/i4n8rY3rp+8U2vbzyUTwIa+9RCnnVG0FFzFw+6slh3OjjoauiaJP1nPoI
HrOrMqvTbTlUs2fMzefXP+0LNxLzHEtDGIPU75mFM8ITD/8GztpE2umB7YAOSwfQwYoZvBVJ98IH
pbhCdkIFRfb7vkZF5OUMrZ74yMLSQSCT23Qwg3nzsSR3PrKVmMwbMezqOZp9PY/DN1bMlz4pLhEK
OOQ/Gn6MpzdSb4VGG5fO4Is4FIdOpn9BHVu8H5rZeeNIy6Dt6dpMFflgUMT4wkXdezhro6oKEQeD
Ty0Dh65Lq+s5qOM35G8v3Ke0GhZmBrNiKN57D4ZZZ0ZEzQqOFyETnR8J73UmepTcTnVV5nQIXr9T
Xrx8LAMaFlAb5+lStz5acmrbLXJDt0iJSGsSIGoxrvq5LQ6zwNUvVQ3j/VAZzBVidYLkZjRvjABf
vHxMiGFI0AB6Nk21Fe4t0+Ly5RAl/VjmvHvqMmH/DZDy9U/63AHBlHiRn6IvwEbPvPjpR2WIiADI
jEeI1C72WjUPiShJkJSk0VVXkic0kEh2rMVd7g8Q/BiXOCUJbER4vXEiS1m0fyfxfkPwTL4j4mP9
6YmovePUTplBXkzn8bQWIjrUx4G2dR1iAMmtkrTKbLq1AqCFOkTum0gicXv9JPaai8uLj2EFKnT6
m4iJ9k3esL4thhXQvt26i5muDfpWjaHzdkabrh1ZCG+KJXPZAF3T60d+6TlarjcYFfZiDLWffnoJ
67jXiGvwG2odL7Mm5VKXZXL++lFeeo6W5i33FWswz9PTo9gJkxKD6CefYY+5DgLmnxFax7WVEOIy
aWQuv368l54jndKJmRpbRsRST4/nhjLpq1kBRRJl81HKBmWrBpr0456eK+Lme1xz7IsGujiZ+Ise
+Nu3zUuflhmhiUafyfJ3kNujp5iUShPfY8l63zTUDHStTvu+LWlUWNppn5nTG5+WbNbntzDjceBY
i3+cy/n042bNHGgjwz08C3X2PnfjmvBDZlVKnSTnBYvYqV412UHRZup53QUJWXIjkpNETusqdomg
s/UZkXegKmeJo4MxVe0MuCOv769zUmHuc8VYrxF8iUNKycvQymFzhuXiOuHZOcYiV29ev4AvfYUm
NyV+DFoCjGGefqJxlgYZMN3gM+VpNyHvab8a2p70PXVkDjb3b3yFLx7Ppk+B5pe1aP8xCDu+uIq0
c1+vcvOmI3BzRUNa0J+PChJ1oNu//vleumI8CKg8+XA8/XtXLB1cZSw1rhi2EneLXNHZag17Ieh5
1htf5YPkZn+BWxY3hihwG1hzn36XoUXDPx+XV2XYwhXOTULfR0dibqONnfQDnpJeMbcawONzRZtD
QkvjDogOHHCM6MFR6cbVpcq/sUv0hBHsoA4H2AbSdTS6B4mmKshgtWanp5isrcn+mOpTegjrzr6x
o+5Llivg202bmDaj1glSMmy+5ZoI6Yzv9l6T4bBrHLjxsfKmiO2Fq7os64viCUiLMPZep4uriewa
QfGudB1DA6YLnWnmWwb3+YFtl+Eb78+XNjD4FhdnAFRLjrl3QAoVQXcDDhKafNZxOjDbTImtY0OZ
I56fSXgMZ81NPSeK16VWgTbKCLbUgh+Tyrl6/RZ76cOj2OcJshDPoyZ6etk7NB1aBv/OZ6Xq73Qj
S4hFt2DZGnrpw1I0Pr5+vBduae5lDPDASJic7pMAhWRykFsYIIysVE4AI6XMmJ340km6/o3v+cVD
UR09mGb4lveKP9IepIOGc/TpKLmbSIaMUFCnrEc0wX++CVwMfTQrUdzSBth7UCFgRHQW2KlUgaZ4
cH9CXyoO7UAF9P2ff4HoRp1lk8IuZb8iKpsxYvGJJlpYBCsmJphpuN7DdSZHefz6oZb7cG9J4G0B
Cc4EmyAgCTy9N9q0Xbb9HEqNTCZJCaQymVXjxtLCxi/7JYEhqMP16wd94aW8KErBokGnXyrJpwcd
wCRljtqNiHOBIJcioaXJ62ZXNnSqei0OqMAi9wgrXbuFqaS/Ucu/cNPQOGa1RZ1LqbPMlx/X1lWh
gqIQ7OQHtE0bdyLJrkyqCvd4+32/93eYBTA+eXRRn9ODJfFkUPx/H+q4/PyPGYD9jm4kdj4Up0RP
kTDwcwZgv9MMkgiWegWJ0sPm7REDEs4n0sflt7lMXMVfMwCqR4QZS4FDY4YL+AczAKSHT58BUCFM
KAQoxGW5dqFUPr0fxjmTgzZptS9aUonavN8EBvk3A7HQUaXezsK9Nas68lzi3I22P7AMsWkaeWWg
EYsj7WgcnStnqi4bad/1fTAdtEVP5stlHrQ7WwwtyjBVHidzTWAN+bTE2XxNDKkyrie817Y+RXUE
DJ6GQ5jKVR4wixAY/sggNDAnjvGdVE0Pk4hLKEkLkb4h4qNGoZzIjd3Wh2IGKRiTe9JmlxhTQh8q
LCsFsqWAqQVV8V059DOCZrLjzZBxKRuAlABLc74A8Y6p1/EbNJZFRM6zuk1CNHAxcbBhLj9GmXNs
0EbWZPvFmHej8q0jiZL0xXOB0tGUfeIp+qew24gwXumNc1Qq2XqRPTINep8YJJTnnZqthwSpp16R
lNS6QX3S5lDuExs0mlQVw08ltLY0si/MgNhfBhQMQKxY80rLqr0y+5RDpkyRDzZ2x+Q6Vj4PxVfZ
k9RkEz4kiCLpzQOUagnFWXkXTrdp2RxJ6LYk5F5XnXHXdSSiG+871WWkiPINWrDN1kOTJ2MZZR4v
sptZivNWIuCKSTXcNKZ+1ZDnY5vusWQqoGGPEvV0astiVxIFLdObuHPXCAtIz9O3XfNpnuIL06w+
hRXA9whZd1edBG6aoEVQDsNsqr1IMYADl9rg1WORkXt7YegneXlg5JvEasnUusFiSQLCKUvjBxMa
STAXZ05jX6YZ0RR5twaq4ZuDfpj0C3uZdN4Vvddw3ZlDMngmYTRx4rQHuVNNHvKoZGn6T2RFJ9la
rZUzZejIBiTVCwJa59UKfgQdbTb+EVQlzkWR6ye6iiVTrvNgY3X9Zsp0MDm0Wf+BQr8NZpUMDUX5
YEefZLT+B7ak2nAzp/Zd7WxSzsrkgoSbf8TdnKpDsPy2w0xfmdcidw4eVpm/xYq6kLN+L5M6lf8s
jX35d36trA/vbipMEybLgh/5MV0lHYYFl2mFu5glmW3+kkq57+jvUshY7Dpwzi3lxV8rqwPDne4v
aTKL9wLM35+srM/qTiRaSwff4SQM9ht72w1rwJ4ax1FFRJF6yGb3m2x7sTNrMsH6kkCMR9/WPzOj
WI6GK/S7F+tZKRildWHaRVb5FBHjobXI0osgzDaMyS6jQTHe0P8/KyKWw8Fg4eujeEJ29vSlEWY6
OQ0V2R+QPZ2tIvqG+aKRYJBR9TfKwQdexJMibeGu4ZZT2dUzrt7H3ZARn3WBYNSE17UbD2b6xiSu
WeE3nTDRBnGswgIexJ1svTwNEZnVQcdcV+KC2pROcNfIRLuXpUz0rXDHNPH6pq6/0H6yzitFy4NV
XQV4+1t7tAXDbmf+mJZmLr2CLny1GlppYKlXShcneIHiE4tXXeOxyCQNMmEWpj+PUUMiRm+z5JdO
hTA6V9sWvke0xHnXfRPlq2KccmTpQr0r7CC9TpoBMUsxjR0x6KogrKNvI8Vaq1Vjaceh1UKybNNp
k6VqvWI17E8Z2Zp+rOcGvkG7d7Q1iBhSYVqlNthD5YvyplaqLFsNShmC/VS7ovXl5GYJwi5yS+h+
88KCRqbqwNAH59ypRx2xSGTGiNgIOScG3i3685mL8V6xHiDvD8B3F/S7QeMeCPyUGqhhY1PfWg+Y
ePMBGT/Ybdwe59TScrtwiKM/7REs19+wMRiypxJi3y+kSeSOQcnrr3an/tBw89lvZZIfYf0o3+gC
vnBb88DSHUAtSfW17/zAwqCpralXiATsedsiJ99YVo9mu7F/RIT+tjn2XHvBx1ocyTxGJMPT5n76
CM3MJHjRjxXEkqnxHaUmP7FPQ5/GlrmJBkfZ1JnIt/pofO5Us942SmKf6gt8hGfO2LRd1BwN9P52
ZalrKwT/iJOJtLl5fV1ZzmL/4WOOwo5hoeNwqk/PsubMmzFUSWqikbFLJfvaOCRy7/WjvLBW8k9z
HVkxgX3s25dCaSsubTe8H8KuLntRdwWlyuge5kY/n/BK1y5eP+BLF1ozmCczC9Nw9O9tgkb003WU
EdDV9nG+BqD/berdyM8H9y0Q9rPdHjNTJkFYcWG5AO/fa8HasdkQmcdlLpomPMjCWfcDIS9lP5Yo
KrPuSqRjfWCB5wZdFvl/+jE5OCsm0uBlxLCPMMEhYaiEFVU+/6+Tj1EohHcDzdWYX3+/hH+H0gRl
w6Ov9dlm7/J//lfXDXHavqX7Wv6ZH5UJomt8eNhXaETToFk60T8qE+MdNzjFMyJvkmQYUP6sTCz1
HX7Z5Q1H3QKMZOmq/ahMkIRhPAaxi4+JWmfZDv7Bnm/fN8zkzFgCVGjy0s15zu0dZDuPGcwKHy+D
sbHpCkZeU1TroCcQ04wRMCvJKrajDZnZ+Ck+oD/xoIJdwFXWbgurfovNsPf4P5wPm9ylW8h2GHXb
00WmiRXhIqUsET/Wzok7pxeqCM+LZlJ2mBPe6H+AF3u6pn0/HM05GsHWAqrc2/EyUE1kMFK8YJAf
1gTgOl7hqHfJgKx1sokvC8rkS+hMH8keW8/utNXZzNRKHc+HQ8a+7tSKxZQcpTLf2mMIomcc+stS
l+omjOcT4F6o4vTiXpANjpfpjDU69IkRsy5s2RXXuGzZiLl0fbHchFOsbo1GVfJVoLV489zhfWfX
chPESGGdOiqJYKAOOYlIeCWl/nKULvp4V0WB1VfiolHT4KjqQqW5FkXSdrtS1ATDuTPhLRcoLTQD
bZEqcsT5troLNFde0YonXaojISXY0K/AO6YXSACmFNP8tp2M+D7pzXL6GIpA3iqdwG/Zo/X32ikc
3kfCSYIjtwhK50APo/YSPXh0j6KflGCUGUTt2tGRpJxJzfEwDcoDhbzNIiH5nJzVXteOjOnWaZ14
pbjRFaMvbxLWx1nWW6GG38aWCK1COe2tkUCy8rgkDNzOPiMbrkprl8zNaYLINyFRAPG49K0CIyUs
hTGyi12cz9NhYHTnnbAyTyTmbSKU88Z6r5jqhWEN226Wn/K+OqnjNFpNOlavyMUXGZYDO/YS1CxV
ThJexo16aBT5RPBrtovj4DyLy4EEUnJ15/GDoic3bYF/BxDTl6GKQpQaMebBuGq9TEnWbiY/q5zv
PNcfRBGtUR2m3qDVsTc1zm049TtztuN14CbfciTbs16RbtsPmi+NnuDnJbOAZkgvF+eupn5lKsl/
WOCChuQepvq4qrTwKrHMmyxf6E+mOBbuEQ5QoE7hRZXLyitIo72ZoDtVK81V5H1gDPY1s5WW0q9n
joEzIbfWhv6+cNMP7dx4tT6vsQrf6f2IowFbHObMtZEAfHHwSLSA8Kiwm0PLIWqpNQMf4ho6xC5p
0YskF/psZ6ta099jt9xYc15+Lz/+Dm8VJO6vvVVOZUGgTPQ5L55bih5+9MebBJ2wQY1IViaM2UUB
9/NNYmPsWcY5kKsY7vJfP98kJrJj/vqiHfv5Q7/2uEyCcBB9Vxb/0XvkeW1IdB0b22WUzV24D9/F
ql/nKU4aP+e5uEqyBmc2T8dbFehLh2GaJJYZNu1Jjdfi44Z14mDFboRd+6NBB6l1NYKfw6k8VSdp
bPKxtlZhQceLAL3ksk87DVqevq0KBn2zmU40MfGJJ6pxkgtGjBDPsi2W2cyfjSjy8de5K9qsuY/y
4B4N8eVoFZkvhrVCjLCVq+s5L5ptAlTwqO1C56jIw2prhmVCWrSlr8k20ValmqaHljYT+1lHBrYj
66zQ9ZR3iT2s89D+llVqzHCwxD4tCCfXErF7dOu8sPt/YTNh4oRHtoFdj/phP37DDrg/dAMuhdNU
81ZzyVMm5F2cllmLi8m5TGYjZGgcqOt61sgpZuPsl5ZJfFYPYyLKI/WEuBa5NYDbHSqMPzZDAgLi
9bPce+9yo5q8jNFwqsgJdarSpxdSVvTnnEGvUT8Y3/opdE/duS7Amhrvm1YWb+Z2LJO9p3sXkwqM
oRUMBkrgfRWWpo3p0JWLU9qui/fksGI9DylvFBxO53BcdbEetYDZfu9aH4wmk8qqz6oIO5JtYaPv
9Ps8p7L39NHR/MQsh5MxDNs7FmwaDgMWmffq2Ffb0rTKjZrUbbnq47C/JQiMnZnSYHzGLXdkl/GX
xq5wt4TY7AeYmHSUrXA78fBg6I+c6Qt+LQw2tWuuyDnFlEQOKam8dUOPt29Jl8PGW7IVolfZu3K6
MjU8K5Pa2abP8GoGDMtvHzazzHbdNGMx0ntXrJW2cL41U2++xS99zsvjOsKYMOBNEF+FWPPpdRRG
1IkUWgA0/L64LrQBPWHhqjR/o+ugnO/isk3PHPqna2dqzY9TOq/bthuvMk1utCLdqKX+rXSKyxFG
wTadQuUyrDvnMNNbx5eEFGPZib+8fus9CP727gX2jsQhg1ZhI7SvLCpaIPMtpgbUfuYW/mV+nWBC
XzVOPh2D2402cyP7E3ti42lOzspOA4aCJtL6hYEb9W61YT/aXqdK5/qNmDWiUJv6bEpDLNSD7N7Y
tz3HzUGshtu0MPYEX/P+/rSKrErM4Fj8SMN5pzdmumpEr8CYi+9jLW7OSR6Uh2JcvBjS8dFtvRXS
/HyHzBkQjwVfyXBor+7V5IiwAA7ETePPWnCup5nwRZo3K0S3P3bI/7p3PD2Vr2UlqaSi7r9O4q8N
7dFv3b+tGsJ5ea01X+/v/m1dNPHXKMec2/7HcuRfP/D0l+1/Pfw6vC+Xfd6TX6wf4uAu+vtGXt63
fdb9tcVa/uY/+4c/7MHXsrr/z3//fAd/04/bjnPreG1xdrQhD+7+899pPS/WYcGj8/ue+HVzn2X3
X8om/P2g8eGf+FEq6O/oKLH2ozlAdgVC42epoL9DPL+I6B9KCF4Sv0oF8x27LtSHOkRxxpBLm/qv
UsF8hwbaXsaDjIEWMeufbDofkDCPn0AqBBrFi/aGEZsNh+fpqgFNUIsnCS23bmvCiSxFpJ/FIMwd
d/h0FnWuOO3jlJhtmVRAK6mJkiNXcZ2jKtStD6piE+9YNuyqkNRS/+sjGJIhMI8w1oXXSrYMlvSi
zAlx7kiItDv9XE7ldJ/JLj0cgMz5LljMyEvyzNpMvXROCxuDUqaF5aopNBXjYOj1ELZ7glVIsPQy
8BDjatQ08CLShfQ+sHqA2DzMInecvMwOgjstTrdmWopyV8b6kG0mVfu+cP3rHo4nN/v/V3c3DafX
7u5Tyt82+Z//fqOr8vCv/LjBDVzuS1MFPC72ALGAYn92VUBZLc28hSJLF+FXV8W0aZ3Q00WHhOGO
uTn3/l83uP1u6bziwUMo/kf39gP+89HNzRR/OQKD/AVWaGsPSKFHUse5U/J6XjzrgWLCrdDT0h+H
eTrOnbH16LIA6omkh+D5HFzixiiXpPgCC8NwpIVEPctinQ/qIQxqf85V6oN+FUXmrmnVW2maR+YA
pwIkSB7XqmcaNPYdGTOpdHc0rHeDND4NGVyOILuYRHxuDnXM5i+6ccfyijbzjgaPrwdwM9zAa7IY
QojmyYgm7qDHF3Jo2XnKw061P0+l2IHDuQExsul7PaF+sb4g/AbjpyFaTWNNrlWl26kqJJ46h0g9
nJtBglU830SUzRJiSpX2MG7L+bgLx+oiCm3lMJFhukoRHa6g8+G6i82l6bKdZhzFGYSzxN2IIKXV
Iz3CCT93rnle9qafxN0mqozj2REHhSaJkpfxB72Eamcm7iF0q4YIQeGpWXecdc2uBt9ylC1KhcwI
IAGk2Y2uEYqmho2ygsVCbqUs7wpdves085TybNfkw21mf3aj4qQzyrNaB9QbuLMKtIUc+Wi2d5VQ
VrLRTxoLVz24xistHW6Hyf3URwF+PxXcplVsGTKeYxhZu3l2ZbTzOq2tU9cuDoCMrPo2rddqN1Vc
fPCAlcxU6Jyx6iG6MFfFkG4Vx9GxtcMKBNrkjUgTFdP2akNuhqm0PZTwZDywLoEH0s7rYvg4uAgx
gmTdAvp0ChYlJEP2FiA5Q//kS9epEIlK80M3mtBC4iVAnUwwZu5ZZV9iIitWQu/Zsg3nDVGwhhNe
iNg6IACd5VblO62dzkFQNpyVdVQwnHJXbtDaN5EhPsRVHKxRPB5YQ9ytMgNwJRj7uKjxetvH82Th
Ke6JWhfJNo/Ke4i/ymEgwmgFqFQ7nMDmnFeOk6xC+05rJnzsQh7gaDwzFUFOZXRYafmxE+K3zqeI
dOckglTQ3SrJuIn7bhOPFGZK18eow6MPka0pKxqWiqeERoLZTqsPZElcO401TxQtDBmCd6A8NYkn
oKOs0F5zEeK0xsgTZL7bvi+K7LrFWq4H1Xoqxl2kpOaBrWLdnhNxa02qT3vs1ErzbepIEAHasdEk
H9SZtlRQuhu1T450PIy6kR9oqXFeS7G2h/I8SMuzyPpaOdoR08jLoKEtY+S8XUi2ugqatAcgMbDB
aqvTQR8o0aPLeU4LArzy3u/Yex0UbPG8nhHeLlAkHSh9IzWFe81wzpKKDauStt26NiuM+K3vmrjA
zXxdquCqNJdMaBFciJzxVWom6wZ0N2gyU4OCVAYeVt6voWhu2M1HftXCMdfQQ1tNvmWMcdMq4dqc
qtpr4vbcbppPua7G6J+tldmJi6jLtz2NRzcf/HTmfBl4kNaAGtm2Cr8wwot6sM5dUOPeJNmpizQa
1pzutIVxBY+uEeJ6guXjzUV8tZwE7DJ7xYva60y05zMYNchYDXyqUDsviS5F1Hk69s6p4cS3piGO
uwl3bqD16gkKcmejpiw5jSm+iT48zqkfvcpoN1G5gIPY621irP7bPEyP9VbZJibTyUxAmrKIxySU
kIvsRmflXNb+IEqqfh6pLZW9epRFeeGBPbT81Mb0OvPO99DmXddDde0qxX0ayWwl9eyCIObSSwd7
148zPCQFeoLxxa7ri3yA25AXKmOXzKscnjjJGFYJE8BZc+lsqElgEOn2aqR7Zs36TYuAiX7lSekm
6J/U8CxSVbmquvwDTUpPtpCTzGGt4a+GplIMqzExjhOJhidNjgbHOCVbZ5tNxbdkFmsnvaM0ofVo
HXS6/UFnUSm6CJyDZn403IkgSCHXY5Yf5PPgaUHpO0K5NlqeGkYWPkCtL7PuHBOydxONg/TsymSC
LKfdXLp4YZBFD3wQP3ZRhZe5+7FiPLuyEvPEGMpdayxfGBowx+k3EnHvGMJ10aPPdtBtZVJ/marq
bKqRxmT5aT6wJCfDppOqCidCpiu3kF/rMjueUnmiVkO0+kePGSXrgziAWlcc23kJfYslszLO5mRY
dZP8ODf5d1Ho36HkwufxWsl11rSffytZfPjZn+MraigKqoUy9FAx/SqzBCUT235kAgwKf24jHmZX
BiZomjsUQ+YiMf9RZfFHhKMv9hOmXt9xBn9trH50tqhafz82f2j3PSm1ls0oquAFkMQ+fl96MpZd
C4S/K5GDWBaMQ5FY4BKztAfHlkxWtlWnKQuOumVcMSyDixAhWEJYaDvfDhpe7Y9OVCb3XW65cqPX
2K5IQk6AveCAoQYJD0UXXqH31487saQe5obmV65z4Y79PV7U+NxlnuG5HTUQbANr29ipvjHq5AbM
4ns205ZvBtq1MWYFWPzic5XIi0zGwc4YW2Qg0mJyE0PVAVnmgfiqV4MBj2hwcOUrlr2BTAcRCcqA
GoYrktyPa4cIvkAPSAnTv4RMeb2obb4alAmplp0HoXI6gQvbaMbpXBVbiGCUPsyXMK4IcJXprjed
bRuYGxxUvGFcDWpIsxNdewEofAOG6ahAEMLsO/CccV4DuPNDnRKHrtec7dg6emlTTojl3YOpvtKH
/L0RVhtD5niWCBY1xpwF7h6O2FFTgk5wGi/M2TVFyZb3sMLCFdrkZXpVmyVXSIUSviqowNua9NIv
oRiHmxTlA/kiyWCOXtsI63QYsmI6nICfeE3QNMdDiK7Sn7swqdaNC1LTblNxnfYWCyK2ZEhpItg0
TXwMGXRNvQrLr781xtS9MRTVvU3MAohMhy7SHxu7y78rRv4OiwUIi9cXC4yHv10tHn74x2qhviNc
CCGL4zJQZKKMSenHeqG+Y6uP5hklP7NWyGE/FwzTebdkIMGZYIgBPWGRfPy1LWPkwWCWJuuDqG/p
L+4tEK8tGM+azpzpMgdZzFMLPICTezw9+L+OonsIpHm0Pgn6zKx1v0LiaKg8PqD6MySuIYZxjRE5
Pn5IiisD10UupwZnsDTLjdFRPRWxUa71RLnPp6C4/T+IjmMH/rQlzsnR6PkZHce3/vjk4KQiFJG4
J1+KjtPs3Lrs9ZKWJu3H/wfxcXtnsxcflxtluhYhJdM/Gx/3/F7gnnsUH7d3L/yKjzNNanIzA8Dy
kCE3Ty0quzH+9Oh5eWkqs1zqp7fCwo34FSS3nM+jrsDrQXLIzKngB5X4DqKl9Bk9UKFEJ0aVDeuH
ZLkqhJwWCO0NZsnSZ9s/qSV/4K90ub0vYS9dru7MiAqNtpxBcbwu+vnLAF1y8y+Imds78L8wZu6B
ULL/mekOMSf9nqy0N3n6lazU22pxamUVjsY8EidRLuHJxUn5cRBRv7bdvjrOiUVLPEstnKvvgUtl
2I4fTMY/O6Qv01aTsbEWsWZ/+pW+xC6UrdyA9BQp3bhSdSffyihzde97CpPMhui9DsJlk9rs07vB
Cj/2zNqqlUI3ctTD7NLWkhUkUT+mEK9Frt59T2daNGwnSp7N9doAzvtlKsvqJBkDFZ1BrJyOcSSu
+V+7eRTX1LoIJHvwfiNbmSPHGKbDX6lNf4s333KD/L7vfkZX+H/+u+2Lu7ckX6hlf0q+7HfMp/9S
bvGi+/EKtN6x4C4qaTjiD6qux69AlGACQBidedJilpCdX69A/J9LjYuMbDH52H/yCjSfD0K592HJ
oKN9wJovb4VH61DmmiwzAn1V19jCb2xG2CWiGb+ocroAA2LmYJSbxGC7BwbgpBD9Dmb21gpQ2fAc
pN5Mps5xPgiaCIM8CpXgIjHSmF5B2PlJdY44uD9K9aI/xEDttZwH00frSM21TyiY0l1pwT0utGlc
o2ZtfHfo/FIN6q3ZDoZXula6bhedVFZG50tOSQNC0IfE1dGLys67efxEyl+5G+oh8mso1f5gRmdE
Ek1ruHjhIbnV/UZPBTgIp3ljsL5MuZ4sHJTEy9AaDiqyPbGv3iQ/3lViHSwWbjxnh1vx1J0cOm/J
vA1C+1bJG1LfhXXdKOkfU5eWQ9skkiH6o3O9PwIMEeQqo038N3AltATB5zFMe5Q70c6ZEQyT/ZGs
JqU4DQz36uFu/1s82Uvn/fdP9vnnpouZqf2+rF1+/kdZq73Dm2nz0CI951oY/MmPZ1qjQIVPweXR
kVI+1nAybcDKh8aBMCY00w+DiL+eafsdXTXGc2gfWBD+cORgLrXRozuTbTkZsSizGWkjWLT3Q1Zk
FtuZMgIGHdsuwyeQTzfJRGZBo2vl2ShoG9lpdliVwjngPTODYx9OQmsOd5VS2F6klqPHMMP1cGxg
UC6k9hnuHlKavAb37nbY25PVrCobcyrWMkmORdWeVipdzwUiOpINX9hVeFOqbLgSpHLSyI2NLDIG
AH1JO4793SHxnJaXKzY7S963duvB+D/Mmuooj4PtqDRby/nsmPn/Ju88uuQ21jT9hy504M0WSKSt
LMcyJDc4xSIJ7wIugF/fDyi1VFWkyMOZzXTP6l4diUQmMhD44rVfI2lcaVG88Yb5WTHJF21NnAo4
u+qSsNUyDvpOOcF4XFdD4qW+W4DHVsbD/zeL/hva8u+L/t1T8RPUZ0Vq/lrw9h+c01d0h8oyNPir
oOzvlxhpECvsA7zDWW0V6P4TVrkudoADtqjVaMW75b8XvPcHkZKcN+C6MZjy5vmtl9jb9Y63iU5Z
tBuc4vgf3rAv32FJa2D703tUYCDpmXbJOwf9pOa/2A6u/3x+Xka9Geb697x6rjCF8diTOkQswp/P
9svrVJWlx9NYImqL5D4acyDMlegyfbupn0jhcImF8ObzMjrHSvXuCLhMrsWgXvVT/TEqismfZ3tn
L7LfzxkCyqpTNsjLWkb64sqenItmGqiLmoiQm1vaYLrhssweGtVwdsNwFtQX2LwT24aIeEM79xW5
YzXpdyFOSL9Cj9JW6k2F93Ik6X5Dj4cIkP08axwY/DjLvg4JiUhWRmI2MZrgvvGXRrTENybewfLE
Acgo2rlq3uzXdFynzMWliw22FhXX9FxgbiEfJzlflTn1r1qzTDeE4ZNvrGVKaFgJoFOhI9a1W4F4
+iSJAirBlM/p0t9Z2RcvSt9F1niaiuxJzj3Yt1PZiEqNy2SqPylDtRmX9NlwuTfLvFkA7cKyWR4z
RXmUBn4pcndtYYeFIp7T5abqaG2wKq85xX0ZXVYkFfuxQKXq6s5RQRFjReqlo3ZXpRnf0rxxgzCg
CkgSvaBQ+rpSNYjA/EOlQ8TZj6VUPuYmyHQf1YZP3M5edWpIDsN+poIgv3CNsr7SxNBfK22rXrdd
Js5Dm9wOZrszhHrqqq/SEnXQpFb2PpvH8VA13a1QTYm7tT/SDhm4vXoBN2sj5n1uESYftFXHO+V1
HfTxvQpHWi9T/jASDnRBP8llbkfvKpWjiKP15RMtzRRnKmO3iRA37+zRzrfVHCWbqu8vHKf4GPVV
yUltviY5c6eXg7WtORf4mWN9kcS2Dk4NxzXOCHwNrz0Ak9vbqEqza4oMUPWrRXNKGsXZjYsnnjrb
mDfNZB9GbNR93JwGzDc7t7AulKLfabN5pc/ubdt2W73JziLRnvpkPn2j3HTIzboDQWBoeu912bGv
P7qDQuyroIAkz1Q/q9nLG6f73LZlAC7sL/EobrNYoys0OXG3HtPWO3S1R255Ct7qDX0QdXqxQ9Ok
+modP1Ofei1icvdc/Hf4ZvxWksg8cWY3OnzUNb/hNjFTK4hq7aZw62OP5n0xi1PX2o+Kg+RRz07p
Yh+7KpqvwUvPkHnwb+0pEl64dN5zRQNTk8bv6FkmN1Pd2dAtZqH7ZjOFE4avttcpAcRSVyspLbvu
pUrumUhpqZjRmWLcqYt9OdonQ6QfiJ8WgV2MbtCLJf0IF50QODoXuygbn4do+dB3qbNLKgHXU8N2
OVY209HbW7fWpHQboMl8S9NJ80iOPJSMkLnjW25/G+Frv7BsOZFnu3yhY0T5wLAYn8Q0ksDRqbBU
VlONB60cQYgzyNzZzowbr67gXPAy7h0lbi8JUZSHPGrUTaKl7mGCZIwJZo+XfVJFU6AWlbqB99NA
pCOkbzLxa8M6Wp3i3STzusBmUtRvsjKKz4lHwPSoZX6n23u9qeKD6FI/EsVtXfVU/MA1Eswdxd8A
7nJiB5nEgpw9WtJLM+pKnsmhgK3uEdd0kx10dCpt0nqBc20wL6Z3mVTWFqM2DWuRefdCNhDQnncw
F+NhbKKtknbocfVQ7+etluahTTKuz+N0yGLvPREe5rFOWFD/IblBONaIvQtd8UbvYnZKo/B1/VPs
lY9zfP0fE+WRAe7SbHCM3sQxqqOyuTLN5HkC/ufjmWFZYAnIir86XP/XDdcv1Wrgp+ivGQf+fci4
b5punTOCeqj6+Yd/+K8pw/2DMw1+XnSN39igl0dlDtCOTeoUvhQVhfDLKYNZdI3lXMU1zCjM4v9M
GaQsol5Dk6qjkv+9fovvEDs8QSiLGGOYgJDQv0EkyXTwlq6vRo69Y3tsM4OIyoT988Wt+cGU8WbG
IOaOVEoCXhEfYc4z3wrnFytThMtju5FMDNc6FQhhZtYibJLkV2an747+6JFMdQUmUCYh1n+jutMy
O3H6jERVjGDiirIjwx8Zro6KdJKgmaznxrSSyzlu+nAYKd5Z2vmvyfpfKbtvyYEvRiq+Lp+BgC+T
eYp/WDnKlyOVHChWFVopN0OaQBLVZbV2Jy5knvrI9TFdLSUiqIHMjXFHWoqeQJOl1hCkUsKt2wm1
C2U5Y662u8Et/antXEK0NEfZ5l5f3+tidN/BncUXc2KOz8UUeaUP8+5G+3msKQYpJt1YNj//CVfo
9vV3YkQED4CLRFpPKPLr72Rm7D9a1stNV6KtKHOO5l5LQ3iykOAx6N0S/Px63y9Mruex8FFomi4h
ha+v140MxUW9JsU6abtZDMFqqfJp9/tXgXThZ4LCgF1dv/ULoCjCw6Y5C6tlJJp2V0eWtpUOKuSf
X+X75c8ZGU8kWbCwPBwQXl9lXIRWxw5XiXUXcbUixY0ZtTkynSr5RUnod2A3k7zFgYWmQjyPJO2+
vhSDml0WHoG3ednNvliwTumzui9pmiAxpUTVYMTUxy6Z99vJUrxaSMziyATJxenp9YUbtTRoQF2m
TWOiWrKmKjmkbHlHvaq7VeqfHXNd/qp4+keLEmkkGwobJbd3RbNe/Hz0SyH8N5RpM3cmRROOGoWN
FuVnt0rM98Myqb9YlG8wiPVZZpmszmI2X9xGAJgvryekrKgojVHKq0RbUOxCJZyeUINFmsOhnS0Z
6GkxhT9fPT8Il+OqDlYoFWAMlOXtItVa6VFnwnZCRguNhesP61n3YjZ4aefTEOSdaQaN44FKIAEj
sEhUvo6pEFR81N7/4tN8+yXf7gScR7HX6Oq6w775OK6VCS/LGlwmWTvcysny9mO8ZFvRRlx3aW07
8jFwOAfAZNi+GqUSiuPUpq1elUV9tvPKvq2WLYc7i5w6gq0bnVIgNbFqnOlRT8j/UngXPZbtOGix
HRyjtnXaXVHU42Wnz8X9SqZma01kK9ElDKT5lJggt/RMi8tUr63tRDv4sIVhr8eNxekPhoEUomAm
grncdGNbWPgMtEINaLZtroVTrd4nYY3bNV643shv9QBWV/W3Q2vlH9IuNm7Q4PRWEE9rqUCbdhEV
dlPUXyjdQPKFlZbqxpxn9UC7WHzVec5yn0G7dAxkjTVgPZqgO1IG520GpJ6FbZrmLm0IOvbH0ZWR
GpBBNJ0brWUiNsoy52BgZXIMNeLtGx/LhMZVmja6VXWRgzIJmd6OGRj1IRlVrwhQSrhPMs48YzO2
akQ0cqOawkcSa6S+5o0asjcp9U3p2oUTKrVwnux6JBd09oaLNE3LxHfwwT46DdWMQd9694XXnRfX
yt+5i1JwqLeKrPQdnenWr9IiPpvx5OnE1cVbAkpyjnHGhKHXSsyBE5AqxERPBbi11+sMuc08mHZQ
KWOu4H+a1rylhph3P04Vk0IFuuopnGjUzAsLr6T9sxXqHAHO6fLKGeaMSsBIta9dCogPnT4gp6/4
IJ+ZV+KQ0lTliaRiXkadURjF1sx0ckwmyKD38zKVRqgqhSyOKdpQpu1uvMiraVE2iVFqT5k900sa
S4LwFLNr3ueezZ2Aimo+zpWiPGcdcf+B0WBeCjq7McncT2zYa6X+lJqxznkvzqLPs2dSamDPETji
Uro0FRhm/3VUzLGkB1RgjSM0f6r8IS+Es7GkmiR0RRMq6PeiFvcqUc9BO1jUqa5n8abO+utWlW1P
uBerntEBj+ui5vRbTJVieeTXzTQHehX4Jl4ZmZd+O1J34UdVol5ENeVC1Uh0Pt52MWLSit35uuyV
pfOr2YufNMWtPpOiEt8MeTeQ++JKDMq54Qn32CRSUYIRhk7iHDK1j6OkgiEBJ0s3jG1EurjVXMQ4
oSbzlFmjmHduyiuauxe7X+u+129c1kn1iwHyRxsv4zAe4BWTQ3j+euOVXuyxKfB2GdpBpQ1gdJoL
jBHjzgACuR0dwKKpMdLbn+91P3pvewbqrhUBRMn0ZuZxC8cZ0omrugva8BLjnV80bnM2p0b+YpP/
jnfhzcL34jpsqSDmb16fIOzzpGDS31SMCjTANeEAFEbTU8GojL2OY+t4LIuGM2/5q5nhB9fGHQtz
b60jENTd65u7SLofk5b2hblja7C9jsGzqEqmVw9p7LjQzTH3C48gtjBo36X7xXj0g0hw5kp0JASQ
A58CnL7+AKbjaHpJ5R1BtUuONL4odzF9JvsRbUngpHTxuoU0aaCxwAwFFXytXWE2paDrt3/vV5/j
zZvNKOJ5ISiClS86sl9IPDqhSpNB4w327y9oLgXahkoItvMtusttIOR9Zk6ThOltpWkDT1W1dqwH
pUU8pk4nN9f6/5OLEg27nikQML1VEhZyUmdXpe4h9eL3fZE5t7JgIFWNBe1qjmpOhXj7dkt/6/T/
t4PttTPtm8bpH9vaVfOleteLL1/681Pz9r9cr/f3f/r/lOmHWocXi+y7LJV3T9VnolS+/CQ689vf
8DcjsT77aMvYBRhn19nrb0YCHzGAAJsDHsVvzVX/MBKkrhFwQnL/yry/jlEhjg1RKwZQF63q7zES
0PA8iC9GP2Y9DakrMx8ECEGcQA+v5l/NHgdklhhhh064tx0fhty/AQV3Nxx1JXsE3r+rXUMQPDiq
F05nx3uqj/CU29NJqVo8MXDwBYazWtDQplXYgfHKgMTn9efMJae9N+oHBohbxiA9KCz2myEX6W7U
zQDfLzqtRt9ao/rogOTVs6BoT9vnNYnucONmOR4bCdKYKtsoI2tEGIEqrt1BBHmj+M1Snz2Uskcq
MMxPosKYQ7u1eTkL92rKafYd1M81RiGscod6msYvUEDXreYwdVch3Pu14eWf8CKd+mqugrIfAxDK
rYMnHrs0fL56cNQaLUsNM1GKFYyf2z1J8SDicX8dlXRael4IIuDX5gL+mh68NMIcNOT1JbQ7jmIy
p+LhnCb2IV+Sq8xoTh6k5SQr4j1kaFU29XlEeajSOQwFfh1p7Ks4OrWWffCyZENiALCB87XzqAON
2VHpYrTGg4OdZNM0Tb9TBQ731lpcopkQOtCvNaDcMURoplQoFUN2M+H2y2svJCdYI5o0ucTLUmyy
ukXcYxxql+ajZPQuc1WxT7QJnyp2jj4eiKnUD0XlbLPBp1OyC2k23s0uTWD5skn69pkMAc8Hkt2q
brInvPPDEnmIbAdXSahZ11YZxUTZuUnT9g6TIq3ZihKFWbcwFo1glSRdX1b1HEI/wPrMvs7fK1u7
2MgpKYJCgLLiPbqMI2V5nhiR6HK5aVV7Ccn5Wissy1u1009WL0Y/KeJdLYkL6DgSbPSY3OEkm454
H4dHUcTagxAEyhwWXaibqYv2hpodl7a+r7SO44Jt+qMpWRN0SNLMfK4m7Yu7lB9m967KFvQJLhao
yhz2lTUZNJvLGzOpJTzA/Rw/F3V+8LpWv/b0NFWDdikIPpvkcoUfOYxU5WBX2CRwOCjLXYSvCFvG
EVfyEJ/L1Lb9cXDnw6Ll2oXelu4Cdj1lm6h0Y4ir1tjj0roy4uqTzpuykO4n2xIXRpEjHF6u9amq
o21JbVkNm0x7nC/yKMbzP7kz4XIpHqQDjcvZIR/UmjQdmwYO1NduQ1XpAOy0mB4FcLNoKFKwr2yi
X/lWBmcve1fSqW0LYxsbyvtaRLuCSWkyBuxNabGjm2AKsMciV0Eis6pI6GYV1KikDi3aXmOo7Alk
HNJaKx3fwEARMuRF+1RQZK2YcN/ERmNcWRInxBq71/S4CK103Jc0R6husdUg5fHmeOOxmNYwiGnO
j0Pbi/e4+5i3E0IWN3Vui7AwdYrUp9G5LQqn23UmK51cIp+uVFpOvaMBH0PFudUHVrxoj5LxGdrF
1hiy6QH3k6wdT8aiOQe66NL7QScQYRFk6dtudonHA5Cuh6jwiotiJne15p/8ahzvbbgP0iZ0cfyP
4uVJOziz2Khld1yduXACp8iQe9WKA898XmkVnvT2F4joG0SIPRvUAmcDqkyAUUzRr/dsozSqsoJh
JATxzJ1Tn2st0L4uoXP9+2/6/6nv8J8Lw9+lcT9UP5EUrH/8b7CfBAMadNYGCxtwmX/z1wucVGwH
bx8Kt2+K3FU0/k/2NWpxjv22jWyc7A5OP/+A/Za5zqSEhYGfE1r9fyUpwKBGTCwnDXTra6f166Uw
dZoknq8eNpN+7BwSNti5veXwYr75AdZP2MjbKYHLMI2siW4uIJnzBiUrbKMZY4fq9ywudiJzyW/s
3kk1v5KLvaVzNsiqOUi7CbKbzmHdC62R3HtXJEdhT4EXZ34j1CPhmyQdu7epNZ7lcmptDX3dfEZD
f0+nRdBlylMy9dGur06DqK9iOV4uRGkMmdwoHnmgrblpFW0A2Jl3eu5dF8PyYLKZTEu6j716qzaf
2jq9mnPlaGQEizaFDnXH/NHkcq+r7RpIUhJpXbthnGAibcj9Ud3pcqkqM5Rp+YXIjA9mlF9XsrqH
Rl1hhHIIZq25S4maDnRAJCK+jSqoJ/sWKZtJ5Aavc7VbtmT8P8Yp+4qVORuBrbIjeCdTl93slVv2
jCTUarkr6afOWvOrMqf6RjHNiB30TDxzztt9woX5YMUVZl59S/jVsZOfLOOB/JarIjuSVq7oT1Dd
YtpG9SmVxzgGC2pItbICtd+kme13E2kl4dQ/I52FH32IUgc4QsHVq4rdktF6RetlRIt2VHQPrbOR
Lty8QybYhCa4N4fPGfParMpPrVddAvCGCwYe22wf0qo5z1XErbOSLe+7T4iYzgukQa/VfpThfBRM
WlZ90Y7tpRWrj4X0rpeRkPL8tk4+9KILMy0OlbHEJtQNd4YbP0ld0UMtKZ/MYXhXt8q5crgL9LC2
+edxai7bpqZuW7/17NBeTqkTtrH9QI/jhiCwcFiqs+KeLNzOmg7QkR/iqt0p/GKEqW+A7XeLl2/7
kpEIa1A6PVLWGmYz0Wwwf35HJN3gjD3KDHHhyW9l44AgPdl3RzlRS+5dlgXeaE/6o948NaNKZ9Vs
Cx9gdB3vSsjYfN7Qk35vmuKaXlFYID01A4ds78DV8BxTaXo9FA5qhyXd4R/V36e2N+yGXEk3qeZ+
NKJLKZJb2V7oTnZwpluaKL54uRno4s4dJKiO/X5R6N5ssVf1rv2+ihMdSt/zpyXGWLjcGgLhTCcT
ol+Wu1GV1MSVh1q9tgfC0rVg6jFGL49uT1O5dwtQ1AQ0AaF0pYW5mG+jeQwLMQPr6mOYVPMDxuF9
Ab0/T8dMtz4t0tyNigyy7kL00d4avWBQWSvKqapXL1VtbohgfM8BheLcmZdl75UErSvZyU3FoUM5
AC61b4bp1BldcSEG75OMssbvqBr1wd+uDBrKfHVW4PJ6DwtqVBX8rflF1gL46+anWauvACbIjKkI
+8xFJrf22H7oy8mlC0lgH1X2eFA/uA5z6VLcg+cOgEiIOAarakOlia9ljNV0RhPSMMtEOmFv9a0c
LZ7n5MYzCe4rE5KTyYZNNr2Keqis1yCk4oZ6v5uKyTvObJrfZWiM+WUip3uMtpdGR0yeN3h3nC2y
YyULZevVLG1rlCZJCTU25zh/HrriwRFuvDEm5AQFTRo7YWf9oVVbHBIZx5e+0h7sCne7Sn21k55p
JN0UzeeKSZ7KQ7QPyyHtYzPI2lJu1UR9F3nE8Jm2tnPEUVG+qu1dYjNZLj6O3sa6ELYk4YsacAtn
e8QziT187IyjqrhemJZGvCkmSSiYMj4ZScepQ+18s9J2ca/c6tAQdJNFVbwtLXkjlzTsFhwVdbLP
Heb2+OvoPI30N6VD4LlhFpu7El3B/85Z440sgAo9TtT/ril4ICGk/yI+AZN+qX6sLPjzr/hz2NA1
4tvX4BvYdYM23jVf7K9hw/zDWF/wgJYGJI31IirPtrGoEfhsWoTmAAS9UBbY5OkwZyA61MmdIzfk
N1xo6yjxAikgdoqTL4jFNxMcwU5vkAJ8AID5qZrTH7++2kzRJIGFj3GbKEb5/OIm/WDi+D48CiUE
Cx1NhLZqke036PA4jz0cr1KGmS3ifdoqY+BijJWU50XJVlno2eBYMq1dQRYFMOw5RAn+hXT9K+v/
HUS9fghsDY7FHMeU9WbqiYzGmTjQl+EYq82GMJHkTGi3s22GLjplHHX80cvz7S+++pvpnvvMQIlc
BdshGPx3/WVj3YCbjHkdOj2zkFFY+VkaXbylPVs/5mvFG0elwh+Rde26hd6O1E67Q01vSTCUk9zq
MX9iilHhUe9lENSppEEhKYrqJif73Qz9VbCCOdIziYJiG1vRpZdsratXXhf3dSjMUWPPHgn7dmS5
1S0h7n9xXwDKXq8/tKw8EqQ4MYHarIzX13JKag8sq/CA7nNnn+bkjsZyDbhQJCf1yjiMySCDeSFF
XioIUueBL55Jj9B1xR2vfv5p3sBmRLgTvU0qsgGD+y1A7vWHWQOvB88kSC1tp/4sJEF5sxuZv1gL
P7rKCvKhDiL7Ckbw9VVoIKnmfLLdjeEUjJg9h+12FMn+59/F+B6txyVAmhUGEShpG0jy9XXWNISJ
onmP9yAlWXsX3g/9nkoaQ4kROyOIAaDJ78nsey+rYnwanKwmkIZzKvkdRenVQVdMQu5XfBxTYrOY
lMuMJq6cwR2cG0VYIBOdGRFEGEcu8TFOFtUX8GA5Q28t9B27G8R71cYGmIFpp1+LSIvWyFhUOXRo
Nv3nvugHZPpdkpMUt6ZmVAq1ZBs1zpQqmGaVbmc5uYYOhpaM7aYVeZFta9L9LycnMinbccYm9zVn
1JEDzlE6bdV2tN43kZt9VTqlipB5ZoyERlqj3s8GesFDgRnhK+Q3U8KYxvNJT+ZZ+lmWau3ascmH
L6tueiBWnqcwpn7xnSIbkn2TiNTn1ogs16eqSlw4y7gW7eQIUwhqmciaIaN4fGjL1uh9GOHhMxHD
7WXRpvFzmdfRo5zT9OOAFrH1kWEX97TjmOT6VPFyD7ap8SVNhTq6wiRjMZrJFMUo0TiMZ2YGvpLG
+lmMUXkDyUg8CgoERw1n1KO7EfnNLYrF/namHIFBuOkyjmRLC7sn0grYV0lAeIN4bpo714G/8s24
ljdRZdISibRxemoUs/7aNlPdbNmAHBGMi7kiJ4XobjqpGO+iIcoPQpbDV2vpjdsEBeQX2dTEbxfF
jMZ16tUY725iME87IHoTFKfEi6GS7D6QaDq79y3BSMB6XVfjEOxqzig4zSDYG7smLshxOo8MzEVc
Y8eaC7SePTkaSC0qcWO17pQeadIZiTdo7C70Mo3dqB6rPULciQTsutsOuj4+qTy8pK60lFS3c4Hh
UXEmh+XZ59UGm3hGYQLCBdAxkbgVnRYU+fYS6p2ovJZaqdyV0+fV/nqyrCo7q8OSu1vRxc5NJGoC
RiayYJvAaEfjMHVmS2JcZTUXbq/0d/kEpKnlY3VHy56DQrqqpjwYCGE5O91Sx7Q828mC2oM4dxo5
KuuxLOUQbegLYRqbZnu8mqnEWHzNpAZo37aGV4Hklb33rC4K4a1tbo/6w2j05Kf4qcKXb3xAQEsU
OxrwEHtwjqhbOv3GyDaKk2G6JQx1GxEJgzok4dADN4uXbixidTd2inXZzw2K4VIpwcvLqERDL52F
AEnXqntt103eOG/Mrpy+APrOT1TD5N7G0KZ015awDv4IEqyH1VTlON0ooEoAtT0OJqXixUOoJtoA
I8rjYx/klLrPeedO9VaZUtkw+KMy9uPRNrcp8Ynq+xlpQPfE71zPHBSESaXDJrczbb6JrdaLz8JJ
54q06LkT4WDlw/xuGStzerJGnhB7t8S91YmAt4yxHe3GIPpBddLen6M22qs5sMFHQyHtAYGAqjXJ
sIWpnWZ2BUKX7gjWQjQemVmHTLsCiiAntYj7z65Wa9OlivrYDmSdL/LBKgCb78ZYa1PLl/bUkTeh
6B1Hd4zr6FxIgoCk7xXrK2JwAN3M41Kmq5g7SbMl2ucUtdyeEuvE3I+DLj9OQ1tPvMtBqk86BxIO
bY7sLqZcA+IQs+5c69Y4NPvYVkFjhqjOo30BdERWEI/KXWnU5ZfUKyjDqko3q08q3ryDpq0kuNGV
6JCd2tEwbXd9W94W9RBvk4W330WUJfmxARPXngRlWz15HGr9FRdHaxxcfRhVpP5GzosvsyhEzzea
aLCRVHkJhmtmjYdoBcYCAlSPuzpagqZlijzXZqK0m45yxLO6OACrSKu1PhBF1cjTUMnsNiooSD5G
Ss9mbCWKlVzQd7HEmwkZxlXLTBKFZIvaaYjUmiDjFmU6OoaujZ3QdXLb/WLYifvebia3ew/1Q7wJ
2SiYTNSccFotTldgSLjDO72Z0vgX79OVU341KMNdaLapoaeC+iOe//XbFNFUUtpKGsOZaMXWMRqC
jPGHBGWGOURG4/gLgeA63393QVx5YI3r8Ig0+fUFcdujZlCLOCyzybgoWmlsksocA1KYwCR4IEJD
OMam1lGVoFdpQOpM8pO6rN+2NWBFLDQrINCy3pLFD9kxUm2fJFkMMl5ZYWxO1uU8Ncm9JvXiMnK8
ZKuW6XQRwzyHaVR1TFkcs9PeKbag8+86iuo29BOrwdBbSvDzYeX7kQhhNXwlgj2AVXxOr7+rZyjE
P1RE19l6Ye9NwS6Lfmz6BeL5o5+QicNkKLJWrvXN5N/Vo0wTGhaA1aZ613R1enBK5650vO7AHv6L
08535wwWzKoZwISGLAI75uvvZBQd+mLRRZtcdnCQhbLm1WHxUeNKbhPLKUMjoQ3w5zfyu+OcjpoU
ZSdLBtcbmsrXFzVpCs0SzJShqaKa05YyCbI8NrcchZJfXOoH3w9zNaJ3oispfDTfiKfrkUBCt+mS
MCsSeexjxwHJgHhcCkayfFLbE8Fcv4p4/sH3I3iYkUrFxwpXsv77F0eTTCayVwU7BK6SfqurALnx
5Azvyh4z0s9vpbbeqzdPPDQAun5EoRznV0jg5bXcWev0bNGT0BmjhhlqqoOp0bDFDZ7+bqnp17Kb
bgxrQiqJl88Jd1ti76PCQH4EQNeubC/9+vOP9K1h9u1HwuDLhwFc5v+8eU4UF4Ie3jQNjUgvr6gI
ws9kj+JKmKjl6Gxg3sUffxp6KHioErSJpdFsJY3i/EDmuIvmDErcaIwNCUfVHvlStFOHqg5dogfD
ZUGcaTrDcCdFJP2pnjW/740xTI0Gr5s7RdReRoNfp42+a7uoDX/+9X605aHhIgp43QnWLubXd7wu
CiOKpZKEcy3cp8qYCfzTjPRoubVzO4/UQiJ/rK4sRNp33VQ0vtTGZVPYWR3aPeCB1ThFaLSp6jtT
ZIedWTGstJ1+bo16viLOMw4Npbb2ZjnTaEKjxb3WZsesEsOVriTVh7nr69NoAPBKr/I2MmdTXDzD
pG1C+VUn/I+WF8yTZhGwgMiHfe/1l21MpeYM0ifhoFbv6kYtDlpLAwjpVtgMnFyBVu76XT40uj85
eb9TKOre0JbtXhaVHiMGsps/7/9vaYD+hzKDvDxerLXv1T35k/h3XvDbH/6LFzT+WP0FSNtA1mwQ
NjaFv6A64w+CYFd3kE3B7Z9+4v/mBd0/cD7gTCAZiocTAvcfXtD9g18WS/43YAGH8G9FRq1Go5db
EmdvZ7U088kwdvAB32x/WJ17b5R2hCjigbofUyEapriFKHHUh8iNAk432mmekn3VbjHn+/ALnLga
8lscvzfb0CjRU8zORtPPhnLrNvu+DAcj1NszVsKgbD+606Pt3jjt9VDFgTpthaf6Ut7lTt9tX/wA
139uWi8NzYj/v/8y3oq0MNoQVwCt+voBaPU0llRQeoFrxneQrnvFzZ0PrjVNu6idnxOpPhhxBzBG
J0akGNU+g7A9NKBIoVkRqAnG2D+SeXmbWx5h17Yd5BKrqg723pctsoD4uvcIlQs7a/aCdsaibZfT
11lt2zOMYTsgNk/KZ+yyNRHclh0sOgkD5rBjDXDbcPvUzjX7f9B1aHdUX8dkCDg5OO9J49zYdnxT
lDdzZ58z6/OkOttEOKSOvhvzZBMDqmeFFqSLvicOzpL9V3jO0BHxs0YOnplgnWyTLchwqMvubKaO
GaheogVKY5wG2iAyBKRWv7f6JIDWO5vatMl6wBShfpQpXBhqEGTPlOosx9iywrkH2SGPwNT2+LA3
xvxZFV+MHoNq1PUXA4bHfpBPo/nEEXBT4QFQa/G+pAHJpkA2s4yznQZtnV/K/FHDWZaoqDuzTzaF
u9pdxKtAT9+nyMGorDiMoBO2XT14CgZVlDkRAcSR6tIwgdNR3M6QtnX3OTcurP7B1Sd0JLZvwI0Y
tXNZNvtBN+QuLcWJOdW39S+N/VGDrOVweNLHq2g41PZ/kXcm2XFbW5eeS7Z/aKEuGtkBEHWQDNai
OlgUSaMGLupiIDmCzCn8E/DE8gNtyxStJ6ay69d6a8mMAgHce+45e3/7WqtVtx2jfV6zEs/TOm91
QozsvRLBeybjq4KeXvayG8vmNhHyZ5wr1504ayFaR4NCMxkDen2cB8MftXEdpsoKBI2nhAR1dtdC
BL4xKDuhSgeFrz3U2j6Lxc4xmlXrdH7abntUR/mk+HaGTB6OepCdRc1db1H66tJFG8b+VAk30SDG
0Dt3nSzaR2HvN6Q/o4DZZGr2pTK6DZEbdBTyE9BTFE/AKhi99M5hUqsHFFqP9EQ8dbECT+PXXrVN
1zTybTAHrgBw0VYI8MZ6jeLnQtUU2gTBKoc+OKWj56CedxtJvpIK04sHaVW1Op37wA/K3JU6Ng7G
RB2RVyNS/tVgvrT2qhfDdsrvOweZVZknT51p+Vq2syN5o43GZ9No7ss8fhxT49qU9JsSR0dSAZJM
Wtza3az0riifuko5S5Tiroq6sw6ijYGtF8+745tBWDEcdaDNlORZjbvaxnUONjVxSGurvKnbLB/c
FERUoJqe+6cq9jV4aoHmmTwXyrQe+P2ih2BmOGdMXiJfinZcReWq0uDfz2I3sabFN6G8TZhfSlO7
1VAW5xCUpZdGKZjumW7RvVg1UmxzI8oaTi4Sf0TZUbQqe/LOoDaqBefWkSTUYwzgyu6aZfrg0ZOn
zYyjGBXSVSN0V2qP9eRnxI72Z8YEFC/D1LxQS7ZB9kAQ6SKCqNqdXgSbYv4y0wrB8OYTFH7WGdJK
SBxfqxAYp8VxtYM4bq1w3XjOkG0rcatox0jb2sVj0dyL+koi3VpVFuEjxUyauZLJRDf+siSwVfla
Kk4Z3dUiOqPGdbvxehhOrWLAQrqY5Hmf5SdOAqFfDvq5OjLT41pNdbqKSSBQl0DpWroVMf6Dakcy
ylkjXcgNC1t5KuOBhW4t92RLw8LtZ5xJ8ZWZnyLzkDfHsv0q5VdFhZbjkNh3BEYrxWOA+sCJVxk/
SboeR2+Q9waP5aQAhN+NjU6ACj8H9D40pVcd537TSS8C8xJxFjHps+Gr9ujLk3ZBg9MDwn2k+3Sd
0FLOYumlb8N9VU5+FdXPacHCaGmbpsd7MjOIrqtdlm3tJGOJ80vaz0azppfkS9PnEnlHXI9fyRNc
WSgNWoXmrXBtLgTcUIFUcYIaEGp+QcSY9SjI9On80bln+UxGIuJ8k+VeJy6s4xGyS3mvp6ukfbQY
UfXGrp1AEnu29RhJB7nZysra1PZOvp3AkXtZpZ9LKXqUOcasDhCiSVOWZ/NoFOkFirGtSF9QBx84
PzO4Hffz4i6fcB55sQTryhHq3pTqlWLQCrGg4wiUNSYhLy0Ns6E/EVfrNs4LQnA36E3kBzeQVbe1
vIGvLyG6CZ8WqW20jns/g4NFUiBAaVcMl4oReDXuc21wNlKxCdPL3rkvq3XH1si4N0MqOOkvqnGB
r8oT3YWDaETiHmLToSe6OJ0IU70rytsmmrzAZpKP/QmYuGMfpdhk2yKHPjjLTfASk71xXoLAXtnw
uULBTrRS0W2M4CCMmXRB3cct76dsePwxc4YzsMyuFJ0SDa0tVAF2i1bftB24+bZ8nFuQIdkzlhtf
yrCqYkbrF7DEYvXPpUvo/zr/UgLgstR4ResRN8sKn9rFRD0Uw32dqIj9RA4RMh7HRNmPsrTS9V1R
22QD55/TdK69UjJOTcY11xxtU7BQ9TGK1Girl2diLB+CXiv3eo/8gs21FvbeSVdze1WkXwEsLDl6
5Yy+xNpZ6B3U5F5rH8Yi9viSerSq620dP6FtbgJWXh6fgdkFaxDNxabZj724CAcj8kyECq5Uj/uR
4oFLa4TUJ/3jWFHU8ZAPueLWurqaq8+z/tIEn6euw35HVjwiMLvrd+iIkDidz+p+ICPsEgPQ0xzY
zUm0Fj/SUAW7IJTz2868wv2ih/ioskc7snJY4Nq5GekP2BLLP2q5f8XBYWkh/GTSH+c5g/7pJ1wu
/v6bKYBYJDxPmOeZWcJ0/HZ2MD4tHkx8M4uqkG4ef/PX2YEUECbCjL1R7C/nA0r+vzSFpIBgxlet
BTC09DzUXxn0IzR4X28v/iimrLwNkgILj8F3/YxIsog260gBSZgAtMYiTRuMB+4t7mowIZ2XZYEH
tmZdF/Ie+saDzWnC7a38kIbpuoZqUiox3NhsbTfmmuO/4jlxg01O8NDnOPrcJKyaA5FfjqeFV4O5
V0IJBZ6xqYIqdFWNm7mdfFVEG1VvYz8w5i+RGaZbhYD0uu1XvX6lS5UXoQZcte0EaiVVrsHHPNbI
fG/jQRtWdTLjSy1bJN+atiHCwWPYJichD1cBzZkhRsHUkjyLxWKsDOZ1GaqHvO+sg9IzZirDecbP
kG0qyTlvsAJmUsuxp605NTBUn9GBjWJbSkShFLp0x8zHvKXJyiQsyR9jJiRGWt+HhX6phXS/h26+
jqHgUKzWxPv0NfPRBWKC1CrcyUOwhFnIaOkxNPoGWXxH02bETzf7vNZQBlkBuiHTSHOvJ6LHjevw
VmlN7Lazn/aOslFN6cXhifbtuAc9JpPnUX3uSp3AIKnYhVmwDlLL9vpFqJZjy0TrvgdehlIMvsrW
ghvip4YovRgZOQ65jVowkMtKwfEoTO9gqV6zj/n8xv4EABvHXDW7EDvlrY62Ch2cUaygB7lBpLia
hiyxF/HnAQNCqXabVnIQg4lW9cdcDdhb1cRv5Fw9Ykgjti92sMsW6lxsKqXLj0re5AdQOdoTGu7h
2EVpRXDGPB6GkLAWCT/TJcxzzIlK4FQPQWESfKp3hzYO7ZMpImuvGsW5Fqozszca3UAZvkrRLAFw
CRi9huY+aWrjoqoEbeO8No9ElB3CwCz3USSCVQQASm+MrZx0hZeiFOwb8pX0IkONVaQZQjM58nQx
b81iOtq9dKlJMkkJs0APK0XPvR4qu35GrxYnkg+y8pF0mSujLZcjhGvniU82hI9p72uWE/cqyr3T
6IcASWDrzBwv4htRozksehwmToX0ruP0Mw/1YgLIXEzWIBMr1F2R3uxoJa/6FqmZVj0T9P6YlMNe
dvqVjCBR65TfoOFNN7BTu5UaYzGhs/wFhf7z1Bg5qRHQJlNuv1RDcDotEIPUXtWWWq3VyblTWjL+
THaqxY0wypbLgX0vBTMVKh5b2+nutFYKkMfVwVFMXzSx0MB6PKnDSzEMt9C2Nvmotp5U6RjZOQQy
DePGQHBLIvx2zpnGt6BY3LwfR9dy7EeJITlDiHkbMIxQ+PSU5PFV0oDAIOPjkDvGCZjP4HWD2Guh
RgJiYO+x33zW2/TQhcHJSdCHNgwB1ygGW1p/jekN4Z1VTip7tmJTzlyaXdO4yihWvaq6OZ+s4vt5
o0GNLeJkEwIyLq2sZ44vXwyGOBuMJ1a+ByUiGaYIs+s51T4rkvrcSe2wkrhBzhFcngyAua1e3JWT
w2OJ6UNWnbXVxrVbOIUH4IDxdm1+Jr/zqW+WpNwSK3VCG9XQmMPWaXFgCoUodilCyoTSOX0pE1TG
1jwdGK56ea8eWqYGrhlXx6iUb5pgiegsOP7Z1mIyTP06L1gvjACUPBR+gS2nyUu6u455Bc4XJ+J4
sjpSeNRR5hCWtuUdlXx7qzP8PWsaHgqYJDwvdWZXPf6WVPPQXk17q+EZAQqQUflHZrSxTUe48yCd
skpsa5wybjglG6cQF6kjr4NufmwNhsTaa/hPEK6tJnqaBw7alhwfuwRxlkHypPe6xf4rygkdAdN/
Lieu09//u39++ShZbHmRP2sK/RMCLCY6DD81wi1k/uVbP5KqYKkoUBWiO1jaa3/VFDZ57QvAnsBs
lY7hAof9q6agH7kw5xeAK+zYJbX3/188uLQjAX0uLBGVORCmw+8rCqsG9yyZmUQwXXCcEbNAJd0m
GAXeXKMftAqpjt53PVWKFgYnGCqxXbxrFDJq1ay6I+m6ikLyx/dK72zC6fnnb0IJ9M+3gXkEUZwJ
GkC39ymwRVZMoVmpAd1DVbqdO1qPwTRyPsfs76WZcT1m3WLp719A/xQohoyY6PCI2N6yqm7gDyDE
rpSnJEHQGC1n8HgWGOGjYUuuq5+HMuduMmYZ4uBYULYEfxGxNbOBUzkpERi0rL1pY4QadnpA7oQx
SaUsctFj2ma5grm2nQn5pH7Iclcf1GVLEU/xoGDds5HgZEWouYNm+GkirTkYr5NBfC5k09MY2TSl
2JlyedbY2n1MBitxjV6nyJWrtfa5U8b3dRJ6I4fhwSY3skOeXtecOs2IBkx2o9SF7UplvBGkWoQL
/IGcp2PYWWuK3WGtDxNq2RipjJ7dykoynlLJMfZ5og/72Ux3XfcQd2S6h3Ak2BhIINnUOiqcblaP
RpTfJhNWzJTTVTW3X61heNZs9WKQinVFOI/eG1cByIiqeQiVmZQ6fV0H3VElE6Ubbb/vobeOM2Vm
/aybDTIZcdLa64ZZ3NZUwvKApGub13TnWuvWSvJbw8ZeJdu4V2mzIca6YJLmWgUhdAOntTC3r2r6
bYzZ9glfmNwxy4+sbhW1aeZZ8wHGesPpNgYDW/2W9OY6xBh4KKvpAcpGza5qi35rINqPJWnVZx37
rdiaobaKOb7nwbR2hF5s1IpOUZLVOG1AbiTVOo1JgFaNlVU8iTTcVur1IMmrLG0zBnxTBEYX0IA2
4VgzX3ConKlycyUKEnXbQb1os/qS04N1iJzAczJy4gq7oklUhagqx4KbYjqfYuuJEVnMI9rsZCM/
7+tmPQXzbtD0W0eJexJ+89hn/B7s89SYDxblegVxn8JTr7cJ5yQvij9nnQZ+mzEbOS76tRyatK3l
s3kMV+lI1eZkkgIW+kmf+nDrFHLp2ZN5mqX4ggF0QiNr9OLI8lLL3NV5cBFRErVais6rBX5C5I3u
xkANYpyxmzbvjvIgDZsIi8jOSJurKaBjAXzlt1oFtqWk1BldiR92SFJq/uw4F9rGNhpPgjqiIEQC
7Jt4NvVYP3Z3mGjJOyylfalG6h4T6n4w6T1lKHzSZK23Mx28svFzCBYbLcZVMzM52HEUkfzZSTZT
2T9za6HcI8bXEwy3nS79ImKez0wZ73oZjE1OZY5UYyug4Li5adSrsErObGI882HBf1bntRTE7iz4
zW28tTKbcBcDk6xoSlWq/GAa02MqJsvFmVXv4lRGfjE2OweLdRrZZ4OOPaUPK0DpJXFaw2DMe5tx
kGcnRGVXoA8Sk8GFBAjSHRx9L9PdBvl41Ol2Z0Lise7XuCgu0qD8PNAjby1a6HlHlC999IJ+elhh
NK4HAEZ1Sbu0GaaDVtiIkpXK2FvK8JziVJAollF7Dpu0SnybIYDBMKAuET4xHFDgX5a6fCx6+4tg
nkDSmeIW9UCVpz9GdvcY0ElucEdNGgTNyUjXhqYVa0UdlasoMDjfpZLiAdM9gyLiKzNmF2s3OKHq
ZpEpX4ZmtlfHk1mOsGMYZyBtCfL7sUqh8Ki4iGU7CW5CacY7RZlEIie9Gmgrow6XNUIxhsfDQjCg
yuO2reqTobC6z9PloFcnCT/opq8L2tN6U8ucMdqzcp42OIv8SrY/jw052aaJDeMp16JjaOq0dMv5
KSWsHIgjPFUB0dN2pE0BkeraNPCdl0UAFFSv8xsMZ5Tj+aF02vvOhqGU5Kdg5N0B1O2yyjBd4dSn
SBP8l/0RfBujKYWqdUwvKUqX6L/cGzJm0G3Ec0AhvGq6XNvF2oAy8Rw0DUIqGrGiVc7izrqcxgnL
dPB5FJj2sxFMHbbae3uq1tmivjPM51RwoJP17JLnIiYYTbXu9NrezUZRvDha+0QwjF8Fwd3AfSM5
SnKMAwD6cSY+K5NmXJXEArr/NfFA2LA/JC9MuV/ze61mJi8N4YqEx8N/6ZKoayHl+AhTJK4I9HK1
u9KN4tdkPUsVgsgGKeiiiwCMzPT1rU7DikUV1oKIUyX44phfU+I+HfYTem0/rxDeC6r/mL5SNfE+
5BHjY/j+jeaI3qwSyES+aXpHDK/tNbp6PuB7QmtZMY6oMaXlBysqNxnjVJ7d6w8+wQ9KFHQvf3+C
5d/fyF+iwkocI1UALrXUHlxdD0Y839XGPCfrpZcE3U1qlL4ujBuDIaPRsuhqztc2KPYEHFbuzz/P
Dwoz+HVAr2HvLCaWRSL05uMIrG1SFRaSN0eYR1sJq3dCzJ+6+fnbLD/gG9XL63V/+zaUs2/fplc4
VPMHEn1QUlV1m8PPRWEe5rr84E5aBvX/fCcb/y4WEUbs7423VEQ4DSPuWM7Y9OOhvE4O3Zpe9QEw
EZSKOHXQGRUy24IqGbtyo1/N4H9IYCclgqVSIqEFaPUHvoQfXuc3H+vdHW6G9AY4A0vooVE3Q7if
LizWiNer/G84dfF7vbmj/qH++P1/LW6t3/9P+lJ/lJvy+kp/Hr3sTwgscGctYjNNBe/+7ehlf0IB
At8XndJyWFgOZX8dvRyOXtBd+PVBwnNk40j019HL+YRgC2oTqh9ASRw1fuXo9W4lWBhQvAMfF3Qk
/q1XccWbR29UUsvJnaLzo8RqENhXCAjstvu1k9fru9j40og9WwwF76PRNWoMU/QV5Yk5Emo8Ed85
BZ3wgsRJPlhdX81fb57y1/cCdcSFYRXH2vZubWNSHuJnmlvf15VQUOgnlI/C1l7SWUyPylCL58Rs
xj3ycHsTjgg8aTs6jDD7hLxOoM5R7OnottiB7EbbJSpN3UBem0M75rumDgxXrXTzi9zBTwM5rSq/
0XysToUVpB42MZwwSlWtyXvBEpMXL62i5D6t5mkT4bS8mkfSd2keCiBT/J8iJXfdaosnIlfzk9nA
OR+bFG2yXGv2WssPhaAb3Zb9nhgL6tRBQQ9tG1K105wZ102Rp9axc7ARK8QJH8Oq0+lUGSjX5k7D
eV0ooXw/1UpyVSvwbnBKhNf5FE6bEt3X5ZuH4fQDJc73i94fFx6dMZfdQVv53o8Us7kKRccmIqfO
6AWKzscbGDuLKZdpxiMy+Pn7/UM4yq1LYiuOQ+4pbIDvl3OgNsIQMjSiNCy2ZvJ1sqOvBogSPZCG
vWg4Ev/8DV9vnX/cWsiMSNlDFIvX7PsNBMtE2XHe73wHkq/s8bCPMtGxkvW1qALNxW4gLlUNjB+2
PGONcShWvOUmOGHHHrgYYXvR58YC0Y2a7MLuotd2q/qg6SVNuTARdun3WrJvMpmbztbL63QKzGNT
6yhZwhyY4Acb76vQ8903AlpB0UP8DhKqfzz+vR06laJyvMSkARc68OumbLxQqoOdqAmkjKHEuLUq
MCDIBCmkERId25nbfWZI9QfX992uudxAS+wqJA3Iepb9qlp9sxZh6hrRnra9H4s28XFgRausqiE3
TI69DntN9n/+e/7gBmJWBl2LaKrFV6t9/3NOnKJ6xsO9r2t9A1pJyVcpcKKLvifOogv0bqXUZfyr
psjlS75503f3kDZie0ghOvulNqirYTKcfTFx5iJmo/vgev7w1+XtiFDjpl02ku+/oFGVNmkfTOvD
ru0PVaDrbqOky7PRPIWys2VqHV2ClOJ4W5lim47qljNkariYxvQPPszyNL6/02gr41XkLkOvuvwY
b37cKI2B2uo2T6vjSGtJTzpPJxsOBqEBcEmznM9dAdSKbtlHCtl3Vc/rbYVtkTxfxPN0Gd91F20r
As9qIqwiZKtZyyZgjooUFD8YO3X78zvqh1+SLW4hVi4d03cdxiwRbdUl3FFjA90Er0mxmXvkdlUY
ShR4te1qcIs8vR4+uLo/eHQweC+eU7Ts6E7frYVxFivJPCI7M4wNx9l2dqkxh+7u51/vfV37x6WE
RL+w4x1anO++H/Mnp8T+x6W0mvC3QRbjWhNGhFRhJoZAl6dtmioj+QmzuusnUl0CvecQJ3qvlxIG
bpaoVyBOI/ZNiXGHyJoPsh+XD/D+LgNLTasaT6zDAvz9XVZ1hUgUZ+79PKGF0Whi9uagsL0kGtg3
w6zbhlYRb4sWmEU2bX5+eX706yNT4+hokyeAiPb7NzeK0jYri8etCPAVz7RT1gOxJK6JSklSK7qq
YGKAqgcfrOI/+PF5R5ZNPCn0z+V3jzm0iJj7f+x9LZ2ylVOYyb1jEnXFZLI5lK39J978X1HhL03/
n8xV8pfn5OXr49PPAY7Li/xZ3BufiD9lqCJj6lpgTt9qe+OTwkRl0VejxaBeYHP5s7Y35U/IMKlO
qeLpyyzxv29qe5ZrFcXxMg35VSYDH+H7x4ETr0aEGgAqmRezOS58f0fOZD2kFt5dns1wOpnqRGO4
R7IXrQvDqgrXLNUvyVjsLFBlXoaVtWjj2yCZH0pHcXUrOhdy/1hLzomO+gY0yanC32sGBB7mCQaH
4UA32r5kMbxJo+xLPHefI7ncogItEw/PHmq9JDQGFw5CsUoq1JS5JNbdSJIh6UZT3aRfwmTuaPON
XxI7uGxnpr+RjJG1zef5bOnpZ470dTSGaj3hqlQlVEfX0tBtTTs/Von8hbm8lznBKeyYbBZqcLAt
HOkxlYqqk8aktbMvF+VXiwa6o4GE7gzlAo/YRp2tvT1K7tQ86QjUzVM3ZjSMpeo5CeLEVZFv1ZLZ
bRxHGJfGnFYb8NOXOHILgLgAPQhykEz6m0Gzy7pxU+COz1vZ2Eoy3suwvKrDZBWO1YXR2gY6PzSH
cZnNXtagy7UjY95aQXzLQvYoS5GyFn1/JAZnpTfJNcrSWyOnfSiHdNbnafJURc830aTqfmtAOBpK
7Cd6EJjrhGLijOgYZtCkgXu1BYi/iRzUAXKJ8C8PtyUxVmml0hrVcV5fwBsOGiyqoW5uTYHB3h2a
4pSoascUG5U2sPtNZjeQcJk5aPI+rex90Zkr3ZAvYkPe2Gr+ZEv2rpONW9pLyHNMS5xVNvdUBuuy
qOZNFvbgxCXFfCGJBsqMWYTMrzqWYZrLHhlhOaefWqz71ryIo/Bp0noPn/NB6kcaxBLTo0H0+X0f
1PNJbuW9VVerXCK0J3RKgAGxcRMU8sVsiNQfJ21dKMGtQ4rnl8WttipqmnVTYNwk2mxekuwE0Wja
yJFq41QortmRIAGN15WI9vyw3qgWL4D+gEREUXkp5tA6OAGWczBMM73M6bxiMFJWHOnihvetzNlT
G6SEHVXzNoyN/FIX+lpowIGyhJn9dBBqeBeZ5WWP1MfOCpZ8Ul/QeBtkCPWrdmS0HwWScgdwPhBX
tJLrJwaCZzp8Tbq81kmY6ZeIabywccSrokL1rA9eOujJR8kGP1oZTNYfam4bq4n8rigCRZtxAG55
RKL+NIFL1cZpWwbpRkjqv6khxF76k+0CJ9kLyU8/YwUqvMK3RpCs4PqhJUGBaCDE+7ZZIN4jOoZ+
DyNYyodl0P53I2ixmlK8U9UsmwJ/9HcjiFG+gibKZKxP3/qXZvCEWrzfLFQKZPYkBU4QQgBruWXe
VOhNY5SRQ8/Db8XwNdN8Ps5mjlZS2DxbRuo2E8G4s0ARj4hDVTD4V3PyOCewT+lldphu08J5nGOU
cVrWr2fLbYLAy+vnUGk3SZc9aADUEHRdkP0cbEATNgyNDR/R1iaUBoeMEiZWsXlTVP2KmLObJGCQ
MhbHwI5uTTj0ZRqeKKbPe7mih1H2GDQa5qf1EJ815Exg32tQDUXN3iAMocXmkDzlzfjEAMoKg+mQ
SdM+oGdzAlEBlo7E2xHjgKG1a0O9AgF4XpVXjc5YiXYRGXI50MJ7KVHvyKDxJsfZR701n5UBqQ5q
gUy/0OI1niPdldu9kageoyGU6SmkweCpbIzrzom/2EZ1HqTS45B3wzq1EwXtv4nKflyN43xGwtqq
MK31nIuzsm/PM+CDiBHRgaNaKx4EAzULHpne76PqWcpV04ctwjIa7wcrupa1vZaKZR/zxshat8x2
Vc3ZdQkGgASRcU1rGXz8Kl2y8bB3VrA+6j65V5KEuIkadaXlOWTFtXaEaj/WfkuSz+Gk7PJyOCyR
YnP4GEajq7QgjCSrnldVXRCkoISPYu58YejbTHmQsPQUcKewmvR/1NL/hhqTTsLPFw1gX4C/PhTv
8Cp/LhzKJ900aBSD38CzB/jr28KhfEK7swQIOPi1HcZGfy8cmAmZpVBfwgjS6WK+qTJtaGE6JSFr
0a/WmMr3p2v2CVaupfTF2Ualydj6+1Vj7qVaNoJc97IgI75Fbcsr7vnpoIeZvM4dHg1Tkeil6guY
OcUQE+SGudVaRTvrZ03zE2ZfpDokSHfpjX1wMvrhh7MtnaaSSbjU+3QkU48LVLoYRcwQu1ZPOY7m
wqz3hhMl/psf8Qfdz3c+3NcLsXScNRyGQNZg8H5/IYRo+4JqDlOKPY0rRQksb9K1GHluzyNJhvc6
C5n5YzV6yCcTmtKikCgr8KPRRwbo5Zr/fQr+50dZDqpvVnJRz1JYQk/0mpopPzLtdF2h1v/gGy/U
2x+8DY06BOEGwvLl39+8DV6pSJOGRPdaaTDdLjPjy1DezVPMgbsMex0EfF+elbWsHeeFnd7SJsAd
ThV0mZdJDY7VIQdI6krjqWlq7SQVUMhbwG7VuuKHu7FGdb5TB0QhFGPZbujScS8JK848Ry3NXdeg
mQV+ZK4kcDLAF9E81nqw/qXfldM0G7Ou0VjhPqKhsOznb7+lYgNU741Cxy3WhBuwOt5UlskGp16/
0rqZ1R/BpV21/UbFUOeNlax4PUqCrZMTVFXwHf+47v+KpXFhZfyknmJlxBAMtui5+c9OieU1/lwY
1U8ynZZFpGgwVqKL/WZhtOhScYamE0T1tAzd/qqomLqxJiI2fJ3GEcjxd0VlfSIygX2SgQLjOgfn
xS+oGv/ZfuW2sZfOq2LZCqXV8pi+eT74bBOTbU33pniKCEmmrkjL3/KuijcQiy/iKVYOcoA/LLTE
SpMgBdQhtcmsOfLuzWX8weL0/ZO63MOsSAwMyImzgdO9Tx9py2guQXHpXjX2wzrC4+xqDqbGOIxa
D0p5QYljVp4Km8bN2g8nNdr36/Dr+6uMF7kaNKjQHfALvr0SOFxjZyoD3SOaWTt3jMG6APFhAn9S
mooMUmv+zVT6+NBqY7bRajvea9ICJoTOcY5IbAzRjJn9fjRC59aInbReS9ENGqkODrsqR0fbnozM
09NRv5Q5aSEub5AzoILmZKpVgaVDss1IdHYScbDDxTZtmP2rnK+v0Ma7UjGj08tS8zK3GvVK6gKh
4TbNpe3Pf4d/TpCW2ZHKzbeIZ3ETvutPjplslhpLHAJ0vMn2S0kpKZdfswQBHMop3LuNdacqYgsf
Ax8B/uTiKCfShu3/skB5qDRsqFS2utWuNe3UNddRrOyLdAPQ4Y975t+wzGiLpOY/LzNuXea//3dG
mOtZV8RPsXjM4nZiUaG71U675//5PxQeVkYVy8v8udLonziaoUHkFgaHw4Dq20oDenWJJKQD6CwV
xtuVxvwEr4fhi0qJxMbxttFnfiIMkYE7Z0E8Wyi+fmWl+QfwBDAj9ETgjBCC+N97ngN5ballWYJE
jXKyBt+QzObLpIz2KS+lc6fO8N8WgQoieJyMZydVneciaUXlK47oYhT9VbWLDXPQSThOxJUTw9B0
qdqOc6hcVI4U3RsiidaJbkjnczBnd3Wr2A3hF8oko9MS6V6bDMJ+tOm+yMOa8JMOP3QVL7PyfMI8
aNRx98e0+d9we7Iv/ez2vG7LpzQqs/yD2/P1Zb61FgiehWTEMZM6V1006X/K+61Pi+9vUZKQrMpM
9c0JASHJ0jpwwGYsHNHFyPd3a4EbGQncayYrL/dLGpNXR+Df9SjLv7GYBLjdGcks84l3q15aCFON
S4PIwHo0L2cFCZ8+ttq+iGPEs1pEw9cZ69u8i+g6aDNmvHo2rE08mOjOIpLMzaYLTjLDtVUIe+sa
35kMW7TKSbmoM2faNn2PEykmjnkLckiN0LXjrI0DO+SVhd2ZuIfjTVcuSGsD+48tpclznEnhvmOc
tXOqOLtXnUbJqDTbdWYpyW+isZqWkL54IgnOadib0nEA6ZeXOMG02SCZMtPuhqJTbmybyQ8aD2W4
jOZ5vqwjp74r82AkFFyOJUxzJKGScW4BLbUqo7+Npz5/5tD0we7y7gjy53W2GGjTSWLHX9abt9ss
c2tYdmHcEv0hgCnmaXxUjLBcyVDn1nmkSscgjDM3bGAalrHlg0h/GWP0dhD7Yzd1hj8+0L/iGV2q
tf+8hRBc9vv/LsL/h3M8QqRvmwhG3KW5x8OI32aJy/j2lJqfGN4tPyCl2mum19/lKkqw5aFhoLk0
CF8f4L+fUmZ+FMAOgDgkE4jEfqVcXVqJb85znG6IBOQ0D0WZvjBk8KWKe1OvSqXV4tNhW4ji6CA5
Kb6GVpwBY0XMnfKcFt2tUxh4NpXSU6oR7H25pg/2RVLRFRjadWLZxEMhK3alUT2lUXg3QoUkFkJ7
tJz5ouPxRW72XHYEYWhyd2aNNZbDMiEeSApXajVW2yxLjyjrGw8BLGE9MR10Jc/slS6c4gmrKhDS
fACaGdgofswWIkTWaF7eDBs1YLBeGvZG77UHitvqOsEm4awcDVeorILMB4sKybaIJGk/XxVqmp2r
Smec0bJ4VJEi7PTatE+6TuyTQC+3Dl+lIdqQJIQxlmBJDaJnL2Mrx86TIMYvTERYkuzgzE+ZPYXK
s5Ypjp8i79jWnEO/FiU0nqbTmgtTjxSMpE7gWmPA1CipsqcsAETs6GF91KOcwFpByMHRkSaQsERE
+AUn4n2P6Yd+oRbAS8C1QIcxy6faFVrREhnWggjQzEeLmGfwG1CHm6w7cdyosQWl2WoIxDOmzvBM
MwP1ty7MIDGmNbxhdYjuJtEaYES0flPitqRFqDA/y/V+qZHF/v+SdybZcSPZtp1QIhbqouuAl3TW
lcgOFiVRqAFDbUD/zeSN4U0gJ/Y3GAoFSSmkr3aszGxkMsPd4Q6YXbv3nH0yLf7oxNBh5FzeuhMS
bzA2N71g5qeGm6x1cWlo/ITMExU7EadDbq2JQvP7ckBJZDwhHAKXgDC/rTcVMqKVUhMsMWen+eze
zySjGfG92d/NdFsFqS9ydm4zF050Srax1ak4GboeL+LL4HDTET+1tmr7OGTXsp1OU9d4KO2BU1Xe
FBcgQHFqCBCqCj3y03hurW3RNjgjPD4LGANk+/A227WiGAeK8oMlrYMNovhDIbmh/aodTkhHBGZU
b8z2C4bXnSbN06m5Xk4ZdanfgjTBByHEppyzM23Owi0iAzRDpZr4HijmlUdi2ReRY8fCH7vFRxmS
hB0twRlFvvsPKWG92dq9IKyq/Wi6OGftMnAlbiERiX2mXbXJ9KGghe4Y8zkt3vU4WDvvl8TDd0dA
RsE83PD/qRIszqILkOz1wx1XRTEMEW6pIWsexOBdF95C7e7RJuO4WGmELSPkt3FOoMF+WRr/FdvA
Iqb4yTZAp+Lj9PG5if65X8GS/moDQDRIs1ajWbaU/azA38o0kA4ESJkWzdSFE/l6AyAB0uSsyNaB
puB1kQYeQmXRpiuMqoqy6zeWfzpZ75f/RalOSIjKEAgpw/tmaZroHsk8RhtkI1SX2DlLl/WLPJnw
ZG7BvXEARcTYxgc1DTqOx9N5Fp1mgwi8eoce92D29pkh1lK7wPYDZajeLf+N24qhuV596cjHsza5
9xFYvY72YAic+xwCMKjlC+NYn/XGoSuQvD7aBBkvybizhW9RvTaXfDWVNd95iMMTdNarqRO++pS5
zSa319XVUGy0TvCImieFX96DJ0kJN42inW4lB+DlOItIRjaIQqD+Ut2jm1z0EL3NQ48ayMPwHt72
0x6KHIgvhtUcWQxoAGKtncPt3kDwp5FASu5JltkQbPbY01wzv9dY76j6zDK7qCNxxAy0izDWiKpb
Y25esdCl02OhHPi3plxk7S5y9+W8J6Qvas/D5DHROBy5X0y12dktsXMtJqv2o2t9Gm/qCwM2Wr9y
HtM7PSlXxd4tlR1N9RUTa/oZPjyeBQGTzo9JfZN617EExGuAye6uBgWNxhcpzlwVs2mGIKz72LlB
U6KDWDWX5EOksw8ZC6Ne6O5mMJXKBb0oR7vBUof9iUYvquzHtge/E0GBCvL8MLm7psMssSoyv26J
OwzibF0eZO3jCCUfZ6CS3PXRWkR+owX5rTTPKqtYpVuhnYzWoWNkbquUnfynce5csnwjAgK65FOt
PWnFFevkqtafDG3TQcspAHGI/NM4pkzCTvRQ+n0K9qt6gL+5iso92VXDgwBeY2YZ/PF8yxfUWa6f
Rce66XDxDaSVp6seSeUc4pIdzH/RarY05n62mjVP8VNRPGFvyNgP+vL7ngjkgW+rGckyGpQaDDu0
NphCs2Z9Xc2sP0itZZ1b8KsgKxem71/dV+8P5ED4oplJMYN6Oan+Xc7a0G54uUUbhU3l97qvy9u/
LWeZw3jY3dntVAPB6rLevSpns2FGkiG6ChEIPj9dELWUJ34JHU/VBsdP3PqKEyGJ9pEFTQZ6PzJN
eTZHcjfVMXanz2RGrmp5LjKqEmw7eh5ERfpxqBgnofdxAKs1Ywf8pCYAgvUH/W5mwXRMLw103tE9
QXMC+FRjoqYK6Un1m97pdBgIp60pH1jyCdHQx3WhR4SgVlW81uM0Rv7v7pUR3vIwlPSLxbliRUFX
YD5Ng4H4iHbkI0/gtWjQUD5FF/kwYyJveYvCprlqp9zxpivhxRDT0Q0sSd5+4eyH5MwiI9xkSIAG
87HJnnCtnrfGAKFqTm76vnvSsmQ/KtboFxYZGkifbsqwandhk37RafUEQh3lniN+A7fcBto2Ouou
rHhoaS9PProwSnbbo/ynb0v9prortKLXtiiHPdhK0BsELjy2I+/IfhedMKynOmt09YyMvGcbBRSo
NdaYQuhW0EzGgRiCldbUwSy3mlxQZ1DSyGR3JfgQ41yZd15TuRu1V5FO0QJeS3j0LCXTmWn1l7Pd
nVd6Pfk9CUTBGMUfbZFBLZbaGYJgMIlCILJKOpNcAey0amugHWo9nTskN7DIz8eSzELYRvnkG7Le
VvNdTG+tq6Mb4MIHO5aF3xPafs65CnVZisOjJhx5L+a6uu4G3JZhPt9rfXuZdEaxLns4PYiCTLEK
I6cGoU7qR2JUaoqAzVLO/zOEk+CRQpgg3BuPMr9ot1iM/zPYfTOjXsBom33gWVsV6fkkHl496D8Y
EPzgWUF8Qh2BwATP0XtL4tjqGWNtAcBUP1amc6LGyKPIE0xAMv1rikFova++1e/sYdfDc5mDdon+
mRD88gpfW3YGKlB8SjhYFscjS+K31VNHUwrJlvk8OGfAHLzrX6un84e9QDpoIPCPvWA3vrXsnD8W
DxliIcbdjICRPv9GNbhMiF917DgtEF1GdiliAxqBQMXerp0WXHDSK0oHR+6u44muwiuvhktobqr8
HC7Vn3vqP2ZpcW3fvSHvgsrJpNPB5b0X6ZtGTwJiaVo+lx/6kFgZDDcuEiEiPVYc13Q/dtPGl4XY
AjvbT0ZIl8KOtqNalbvcKTM/TYATeu1ZVIxnpVFv1Bqjo0z0bcQC8UER3kNkJQ/u4rJ0xBwYIUBR
NTQxYcW2sy+m8BjnRbhx42olczg6dqU915PcpFpz4uBJp1JrVzmJ2rTIA8lxGwzWztbto6J0J6Kq
bgo9h8xYjl8Ktz0bK4sQcfoNne1cslqu6QGe0YGgwxH67mifWbO3sXP7Viv6CykBO5FasTU85cRu
dWMxwVa+lQ6M1VN7S2sXFEhNX7No253eu3AfVePZbUpAWIjpRdEc7Tm/iqKaDa4dttLDu182jKO1
YbhoSJ9ee4Vjbsu8vRZWla9mM7EvPOn0u94THagBByVW7sFpcvp6Vc0unrUQ8n+oda5v0q8JWexh
efVH1ynDVV4blwC1LuOiabFfFWesecZG1bsHW5KNqDjkRFDvZkN3nPoYMmjdX49hTbp7aq2twj2d
1GTjJX23/KUlQ1xe9sp8isjE5+an7zQAZ4ipFis/78aMLboMzLk/KdRk3VjTvtGNu7iy7vHQ8Xp2
zs8KYHIe90aTkshI1hRBnQLmgtHVH/U534ejo3CwJqJEJ/8xMTwsGlWMforx3y5JIJdqVsMan8bF
dizq7GbIHJIsjaqzYOfeGx3IShOglEOUfdGv7NLT1xZJFnd136grawDnVEWFiSrAhHSWJ7s8QimW
WN5VC+MAA1XOYaH047av/Mxw/ZDuD7o0uSnJQu1mDg7jTPKVrUMptonxJJ+0puC24v6Ewv60bbwz
i8xYmjeVX1tOE0SGOQU9utxUS585Ig5+2tdP3LPjGnosln9n/DQx12VesNWKaDNZxTOC2DKmn+YI
5LpMbsrZAOg8aHApCdSVxI0mUifYswdruZBqm6g517LovpWfl+hMyw0K02lXQ6idal3iu6hmVyM6
PEZH2crpgYKUeCpSvV0Lo9m2JX0jY1YKcoPgerYTW0mZZWvyVe/5VOm9GFvzMg0jZZ/HljjJJneP
EHURzsb1EaZd6mvSO02MMt0hATifZ22ERK7MEk6NsS+TxnfG+KrqnCun18562oIpvi1HKvYuccHZ
oqkCim9hxBSDfuqKWK7ZrvcWfokzFSNKmQ2BUo+w00aX7t4Y81ir7qdeYcjVNEFoeMFUlWeeSKoD
0ARi0kNAEHZxaFoS9dp8Eakca5l4AYCCTVNZFxysNR9Km99AcJsi6LtC4/xZU7fQkkrQsgAvHQdS
pVQvuVJU/GZmd0YRe8Lk8SE2sawk1kxTphZrwkQAomSquxkN27pQi+lczWaI3mpCySqoDVpaSU0j
A0UaUJYbEO3tIKe9EnN01Fv7qUFbsOrFQ6zMjzmxuAwI4Uabvhw6x2/m+MvgKF8w4qxavdyUbe5w
dylEaKnjkp3XwoTRFAJaZ19BQOUIeF1POBBWbVovs5Bwp3SLcrAMBqiKJNySHQv0/FkY9llmkhqq
AG9ZW1F2ErpEJXvNWo3aVVgTWwX7hRarvob2AZUGIlpLmmuMcohOKGQ+FdJe/tAZyDir3ry2J2C6
SAISkqJIhepJaBv1O4fYq9UA8lXLQZLKmACytdJu9RywKiFtLGYDKNu2lau6FdBTExEwoDrhrtpN
jJZU1A5lqgep9wzl9ATU9ypUGpIKVSLhkhyIiyTexcGs0NmnOssGOVzAWZ0vhuox0CnLBl6LfcBh
nNM16z7LRD5PekezlhrvTLgQXsaW7/pVPfH/VaW93STfzdFUI9XzsGFXLoAWVh3xEuxe0ZmliH9P
kYYW7dWX+n2R9t//xcP/K/Hly4t8rdNsTPo05lyPsopu2+LE/3bK1VUmMkS74B98Q07D4rMcOrH5
MFUh7Uml3Pl6yl3cP5x+8Q8vmkzD+a3UVZR239VNvNpif17G/yS8LzOdV4fcRiNVbkrJ78Qgwjmw
iPTmnvY02K38HAfIvFXiZl1E2sbxSojlKis7mGQ9R40oWuPUUyL7os5njpUSzpCtLwGKqvRVYZ9C
djrvE4eVffFgDMpt3zUfem7CQxwSEBx63QVM/GFDbN526q3PLKXFpnBZ9ZoMOrUJ3JBsAvLnCeRz
CwzOGUgffyDP/MRkTBp4+GtcvboqbBjbS2HnxIrLmOBZcfXLBIjaShoq/MFR2xUz80kxq/SKYmDQ
3UrT6yDM1Mcwy9KDWTvnkUOXMiuApSXDNXOOG80rgr5hbBMm/SeH62oa9SPLwz3wtCtCvzYuhKCQ
mIEMbLqVqtlhSOzyRFXw3SN2oKgM87I/8YaptAMiJOMbKFrjNfGS4uipCp3ydKLeI+h5ow+MW9eM
AgiNVuxPyTLtzQwAkmSOoUtXhgOw+ZXVEdpHn7218MdArLoa3VR90NP62RLjRWe2By91Huu6uy/0
2WSHTT8CohHDYx4rj86I3XzUbxuy1wGaB60Z3+H8WuulfLKj+QPqD4KcB/wmCFs2WRofZW+JLQ4T
DvOD+GAl2F/C/Kly6u68LpI+XY8qw3WnN3xy3k8g8h7MkowwvbqZpaGDq1TKe/jngT7CbBN5foU7
nJJXhiswPr7W0hIWIgFdVV43fXpvZsopS/bGTh76Xlw7yMa958my0Wd1uzR3H4zY/Vgn6WVNzlsb
D2zR0sWrGLu+AfRIS6cbqaEDKB0HgDWBmpt8jOd9aEXbdDLPrdRdETP3MFB/dF21VSV0KwcJfprC
tMX2SBAE2IdABZUA22VM9zP+KTCdpneOambwO8kHlrbCEq/3hC0UUlontjH2l1Oc6J/F0I5hMDvT
QfYN66rVbMk4MH04x/fdPNdbSPMJPiGnpD1Qh6s0M+aLYXEq9YtnKZ3obXrYmCR2JltLPrFtnKcd
Pqc4rgt/WrxPPGWz3y9+KMXFGdWPevvBM5vbJs9hDY92vKmNxjzmk3gsMFJZMI+xAQ2cufL6dJn5
+xjMbh3sVw42rBg7lkH5h9Jm7Rr2gQjYQ4ptyyp7mrX2lrvWuE4WZ1fUiAvrxezFtBHj1394K91s
TMj32jQNEIv7mS6Mcg4zdDfFRsvrRcToDRpNCSU1OinEUJGyWaqA6xhNzlPerkMN21k4VPl+KNn+
49oZfSPRzD9FaP94MPzh8sbxBq0kgw5Ow2+XN9QZzKUUp+brejTVvQGtyBa//R4GKZas8HQJkXC9
z7cFKGXN4N0whAzdnujTrVpY+7qat6/2mR9s3t9fioFQTOOHQqUDvWX5+6uVepjtqMJKWQZeeWPB
ESv2XvWLt/j+EM1bLMhwZP2L+/TdW4T8EgwZzTLolOI+RpaV2AU+5FOLAu7lYv4NIz00cq9+uB8V
CEOb/vf/fiG+enmVb9pAZBn4MFB00rVdTLhfCwSkgez9jPr4F6WCR5fl70bO4keAX4zJc/kLIpG/
2uBLI8fAzI81j075gn//jUYOGo73FcKCScE4wlGYvgp8jbf3Hc1tGj2opEhRISegLNBeEIJtptND
HZOS4uH5GeOzwQIGqVy25MNkhlhFzrAb3Ad073vGYeu51fe50sagqA1fTxi/1d3JYLuoCSz9mKDw
c1gjPZGzCdGetvUwmLpoXRLUG82hXKeaez6BJ1i11A+7NCKIsxL2uWoP16Fq+OXEqdlVSiJGkBDg
WlCAjIT83+O23sOCy3ZFP210N7wirHmfxJxSymnc20U+n/VTl/kiH9117zTOOW6FFbHSH+yhOFQG
eU5TEtL4T/WNrbfjnU0DwapgotYssXFDJwTFjrlWzbHxp0Fn5oRRbWrnE10oM/ScDzQDzvXBqrHR
apsBh7XfeE+i784ki0nQOPWzFvE5I/0Du0Qwp7DPq8pJV1o03rlmeGsWSFb67DbLEIJVPLYbKPL3
s4L8W+anTWJtbaPY9Ip+BwxhQ7DFXnTyxA7DrTdaRNyEE0WdQR/OsR9HU9w0M4kZZi3JbcrLh9nh
MPhSsIliAseOZ5ZLUlrtXo3nkxB9hhlm9x24zKjojonFUb/JD3Fi4LMow+7T4IRf5DDLY6EqZRBG
GuROMdAHz6ZT2yuOYTl9QsVOAPGkafxkRNSSKseR64zT6Zoc6HOu+CM7wJa66CkyCFdPFXJ5Bvy9
874zMyuwBhosnn1aT1yFKLyH2o6AThIqHqREIas4zRHnTTtXgLzuwoY4XVUhHNc5Nm36MXZhdA/k
fLSkAkGFDPJ5WJlGthcqGaVaVwHZNR7w5WvsTfhmhfVBJXGldMhxyT5n4C0tI/sCUW/buyaxVClt
hulUpuaScjj4Ru4hdMUHbtEBQgZCt676kGja5HtWeCa8tMfB7J12HMyd2biVTu73guuI5XAxUtFs
GuralTblhMwu7R3IbWWpBeXQklJU15do7j7Gk/I0jMQLDs5OyeSi788vQdznfqiUz4kob0Qz3JTD
iPTe4QurpsoO0OMBzlRn7QRP8wlcwru0n1aTXV9BJV33KakBlTs8KIQ04653zvI52fDPrbGxrxtT
9AEWeJioFbGs4XjR6xZNuYI5lc2QK1G0i5KWU6BkyUbtOu1ggwLGn9B9mFMVxCfouVFCAh28nqOC
IcAAco4ezJrxMD9xp1DZpsM8+FJ1/L6aN21unquE/LhRexWT9tapXDreHU1ZzqpjxPx/wTK1yrqr
c8ZeVvNgFuoN7ZBrc4zvW4Q8gSvstWHEfJFzeRw6orsHFP962p9kbrcL+euAlqlZbpJhvCHtFlKp
tiZk2+9VvNxsuFtCyJ5Ve5Q8ABB0+YH1tYiT5EhUwcYlJ21NgkLh5xGSHRtPdieHlT2N8EHr+SmK
moeopY0Ko8UC0bX0zgwYxu40Wpdq6SiMn+qrJk7O+UKPMpwfM5ldV810lMQcdz1BTYq2jwXjcyN8
Jg5LBybgpwO9B1ZlP2rrg20z429YRKu0vPrXbMfoVn6+Hf/f5+cG3DkHCUQ2Pxfsv7zWt2M7kxDM
7aidFujcokn+uisjvccPuExcOMz/mbL4164M8HyJZHageXw9nH/blQGeL5ksTOCIZ8Tg93vjlXfF
ICpPdn6dc/syQWe7fzdfUatJHcl8L4iJEwUscnPreByvV4izug19+XnLIYwmUhMCc1tRezwboasl
4PIXHV9XdWHH84AiMahRJN+GDKDPY3LonxxTEglfwiDTk1TepeYtuAnvauhdlC5h0qZ7AzYRQmz2
bKoamawIHHNIHCsmFRiukV2M8XQcebK/eCQe0aBPwAyn5byDW9LnRDTlDA48o9rR+0KuTSQVLc9c
148NE1EywvOCxrEjehl0eFw2oRbHK/SEgxmIHn4zPkB/mq0oJa+r0iJ2TjzOrTq1e23SGW83XtLV
u3TO5qOias1KJ7el3DRCWgk2qll7JgW83TpOTKswzAUJUY46xj4aknvGrdALKhDmaa9J+nCVCQap
LmZCWGolOeQLPr004/STQoiS6uY2OFsjvUtnWe30LtW3MisXSEWml/YKnWy61Yl5ZYAvXTeoSQvG
gARUbrR6jiGvbuofHA5eXISvBm7LDeER/mkiVyAtlOPO2yqtVBydYPWpCOIxB4AGEWWtEgC4ZgvC
dt/J7GgRuAHP3TIPoyKP5uA2Fz//DIs6/P1HYKqIP0yzVBy977qLrewV25ihFdLUlHs10cQ6SuZ4
8/N3eadDfLnQxXTA04lCHS7R2wslTFIqGeEYgdHa+dFI5mFvelCzw6lh2G4bKXm9izaSW3Dd9L8N
ouRr5uk1loYZx+Nl6Pr6EBaZrabPasipiMP2lTJJKprStsikAXvy8wt9N0J9uVDIO8s0lnMrx4C3
bzVVURY6FudlZ1JOE4uoemfu2rNCQsmiKQb0enYfOw9ey8/fd7lT3v+Mr9/33c9YoMLOq+WcDs7a
3Klhe+zcsN/mcyXXnirRCmvRr671+9sX5SI4MLZdFIz8Su9uXzUse7qNaoHWDrxZAvoRo8HZoAzo
MZhzIE0ZZ9/MC82vMH3vzfHTzy/65Wj75qr5ACyj+ssPC4/m3VVLRsQVOSJFoDS6/mVUCnsl445V
CvvwB0ANH2YHqQiK3IJCkfizTuntL7lnkNZotsVFP6dfHEzG/kQq99ooJRWUW6ubSmoGZUPKHUlT
Mz12c6zfzrqR06dJtSM668I3ufZ9PyjenaI1JLSnCwMUo8XKpoTnWEOZH43KAckT664yb2Jqxvum
JEpFcwjTATLhHvoG8RxanIE4SSSAhKcGxcCLpfZY7ZSq+QUm7Ye/F2oBJKWcL0HiLZ2EV80Ie1LM
ZMh51hu+jPumumlbsziCHp53ej1sM3VE6+igomltp9jr0YAG+ue/2PcfAUc+khPDxhCJf81alqNX
H4EZ+4JdZdBs9ZrpV6KD7y115ldk5dHFGvzEZuBvd0Qw5vJSkGl9+PkneNctQQj99gO865ZMTmQk
uqZQerZjwkzYMpFRyXmlaZ2+LdET/WLle8/9/vMNGVUi46X3jx/37RWXU9tbrUoia5KRkpiN7kNa
0CnPZ6mdSOlS9UuPoEKpHdt4FkHkuTihJAmFP7/u72oPVHbW4n82QQ8DIHvXEMA21Ru2ZKIeqeKp
AhJ3SpESBtE8dX++07+hS4QN/NW3+l2X6A6AxwsL+lcl6cvr/F2S2paHHhyT5ksN+aokRQhpL+Mi
pCDL3fF3o8j7w4XsCMiDPhLV4lv9Nxl8lAugBnVnKVh/p1H0J9/+1RK6OARAxQGsw7QKMeN99zAr
Jr0wWzRgtd04T0SEjbvEIUZD65y05Zw31esGU+nB0RUVJjEZ9wfNVaL5SIxJcZKrkY7ZzqOHitIE
+dr04lgpX9wr/WJkYRrbHCKTgbhsHIM4irJCC02MH0MUmBm+YRp31kJUSzKZrjO4NHNUjohflOaM
r4BwiFbZjkIn9UAxAq0bTwQyPi2xVnGqbmpssadFaF3NvVy37XRvjbqzqoSzi1AC7io81Yx17sq6
DZKBuLC6lTIQAtBajKYdRXJ0o+Ig0oFxOFzIKCobG3lypij1Ta7HWpDk4z62pc4OZpFyZxH7okbT
x6oxTp25lQFJXc4uHUtyBD1GXu7YX3dmdNSlEZ/SJ6Jmdbb1SND66BxDOz83DNQKTcvUIbX56yy7
nV1ZW9yLI1Vx8VjK6dyFCnvhtM6NOjgHz54nZiw2B1RRPaE2WQ1RcQiJRc1DuUMSHR30pTzUU/uO
seCJkxDfqifZenKPo/A2XtadjSLcWLNxN3fK3tDacoU7x7t15bIASoVQwTy/cTWBMFHddw2aQ6xV
JP8smbPpLPLACtksh3BOzkaDQUufoDPSGbKlJNm2YdkFAlwW/5NIrxSXKBZRkmAoyMwbphSEm3Ms
WzU6TZpyusR6TCKr3SrepTCsQ671qPMJSmuUSCNxmfjx3ECK6oTmtIs0He41YAJnr8pMDejQIIFC
ltpUcbuzEuMmXxSr5qCNvjCifYeYtUbU2izqVldP7nvzMa7lhYcGFg19oCAbMhaNLBIrYsdrWz8r
uyUcaBpHasFxSWvD4DSpwh/R3ZJishmR4nL0WBUFB7AClQaCmrwwA8OK92GSH+xCl+sxmuu1KsZn
tdXlZpLNRW1zdBjRiLiKQCNEgjUxJnLtjsk+GcqnfhoCbyL8RZ0/5/MId0mcTVPyODWkjBRAErOW
CZBtrfF/HVwMEaH0TspJ25INuAptIIpteRepCqEVYr5WZnHTzc2phtg5Vewvis0Icp7OPUa4Syos
WcduS2o67aphVrZ2Nl+KfD6KmCFhUkUBZPDViNo+1pONm9OywhuLr+7aBfJFjw5Pggym2b22sumg
D3jYWrhxiXeRk1g/lMm4oQ+e0+KwTjpl2s5mj+nOnbwgNqv0yhaI2EaUVDi14spvBcYDFctGazrP
ehUptxn35cua/G/Yf4Cl/2z/uf7v0hbp/vu/efrLFLjllb7uQJjBF7D2Mowg0w31/bcdyEHLj5Jg
4RZrLKYWu99fTRHvD4IsaHqYyyDBpgPy96iCaAOUovRLENl7EOV+i2LwXV1icSLk5QmnZNanLh/7
dUGYYBDUhtDFx6h7+ypOfaW4cNEOvfqefnDS/tW7fFf51rVJnVsTzH4p0ktNPSck7PffwuQbJmIO
Ez1+2rcXops2oCPNq4O6XIfelVOsQ+XDz99iIQK+PeWBXEJFAicd1Qfsv3e1ZCMr7N0GIwfbTaPH
EQEfm2+SzyRi67nYi8odz9jiEvyyNCF9qPQINWPhrbVUEHCLDX6Tqg2rgpeF9wOaPVrZtri2ijw+
7Uw0Esxe+tM6qZUvIwP9K13TWtefhE2waJ23t71QslOJ/fU87GudllSe958TgyzWrjMVgmzamJGO
7PSb0rHC81AMGsp42wgc1IiIWTtHniiwpImkmrP+Y6pL2tue4sVBaKpiQikZQWYtySFDi3E7eZCi
dSoGemGRoq3q2K2fOweJGckONeOcUZo1BDF8D5dRPcxBR6CtN3hhYBQk+YrevW+pIx6VGEGnHw6a
bq4VtUZFpXfTtNbcEER0pBF+B792Q1qrAv5+rPRzq9bp3ptEDTdJbT4nBr7OMk4a0zfIpdp0Unms
Rtt5rirNZoNNii8//52/u1shpdOlIFSAMxqBoO9q9b5iKK4bzL+LXFp3i74PbUJYXBe02H4xBn/B
db2q/xZjqKZxWyFMAtgAbu7tbZuio1VmE2FzBt8ftR0+X0i4wNyQE+c5kU/Ua9jRMM1msvc+FmS5
nZraSpdteop0Az+a6aTTqi/dlu5jn1DTRMkDrpCYQ7ZOGw//R7L++ffz3WPAZ7bIfrA9Grquob/r
JsnBLGe+FMTYQ/Os9DILotTQzmyrazamTRxg6bXRWdsrX0Oc/hVby0IH+WcX2H//pxuSz09/mlp/
0W9fXunb4YaF2wWETe+QRjk/1DeV3KLeIPGINjdrof1qZ4FDyH4Eu0BHt8Dhhz/9NQR3/8CGCtkA
bdsLcue30AbL7vVutUSMR8AUexhNVhr8b29toy6phTVknWh3huMw688gd4eNBBN80odlfailXQXq
rDePIxGJ4QpfxHRVCA0dtmLOCaDk0Wk/DFGlXrutwq08VmMY+7atxVeeVYrbtiTuYx2bIcO7nr4S
SYdGiV3WSK38UI5JfAOXI9K2kIEp4GXSELFodB4dJw478aWu1eHHbrDmaUdOo3cUs2ecj7WZfxx6
KGGya+tzgaFTBMJplU9lEuONyCa5HbTPSm4xKTaTvvZ8XVM7saEITx+dOWF+xYwUd3fetcaxdcpI
rHqqUXoLZUkn8OU2+Vc8Eot58J8fiZunsi/+2RPJQvLtMdD+QGPBDAnWDd6PF6bO1+dAQ0eKkpQH
hF6wrS1L+V8VlvuHx+KF9Oir+5uX+/s5wBTDX5bD+SIx/a2x09vW8AsXEgqbhnYFuSgf713R4BCl
nVJ8WyT86cqNF8J+YpKCnWJmPsL2a+SB7iDzevVd/aDi+vG7LmARWl+LSObtw+eG7eg4TW3RQkA1
2VsV/M1+rJGUm4yW6949iW08hD9/07djhq+Xyp65JBTjJV1Uu6+LyUpOQkZ6YflVgma9jkheKJBO
bSJJKzYTSr/tG8/aNNGAIMsr+t8qAb++vUNjE4wgRfX7Vt9kpnWvd3De7D6752hrbeec2b7I3F+l
IL1Ee/y9bX99K+w+3CW0gNDyvL1Sra0Y6Gmw9TrbwyNY18M+hqXnNxNmjqhAi5Ink7nOh1bbyNiz
Fi1NcoHvLN72ufbEplmeUOF8qT2nXleMZg4SRjXwpMj9xWb9tph5+aR4cbmTKfSX+nhZpV91fJPE
BEUqLNMv4zTftQwog5YVdp1oVbz7+c//Uhi9+1aWMQQRaSASFmbu2/dqDdSYi7rKjxo3hlCQ9ysv
cgqfztyldGcSjrDSqxN9/BCL2Ahw+tooKpXy2PlMNOkvEwHfqrC+XjtjaGhbdL2N9zsQErBhmOnO
+LEhef7C+HZwSm8NAh+Rj1gorUsYlOmljymSo43Sq88//0Z+8BQaCyl8QYW/EB7efiFAzOdIjUFA
tmWHLZ5W897Vu7WR9fHGNmW5yQip+sWT/6Mf3LFMet1shDyEy99f/eCinL3BtEZuzUpiyEsEAl0r
StY0LNzg55f3A9gmBHXWUHqriwzv/Vyxq2y9RDFsApFx4n1OFUgqcyoxY7nVeR/Nl2GFYGuaCmbW
+GuwsYxmQDwpQhDmgZuff5r3snxWcn3psZM6BFttydd6e+Xu3LluH06mb05lnPtdXOT1pqQttlfT
qfLWQqsaexWlXkToeRPbV6HXwgjVpIwumrpyrudhCaKVdgs8uJ2r6oOYG6w6eVueKgRxyV1bJOER
dRkuYkR/ggn2mCfXIxkQsIT0cv4kVS+7SqrC6GkklcOnTOKSxCDQezsQlFa0bnK1mH1vdq1HOmsV
lvdYSEl704TjYaTiA8jy+XGqHcDoctZuJjdC7xOWbQKfPU44VjXjLFaNoYAV7418YygcHjnuuRdd
Mn5EfjNqnAlaqM6hHcaPXRvB9x3+H3nnkSQ3Em3ZrfwFfNCgxRRAqIxIrTmBpYTWGuvpnfTG+ngW
WZVMspJW1kPOypJWIRCA+/P37j3XaLrBzasK6I26zKOraD0t4Lfr/0eUImJp+KQUiR+b8l/pDDho
/65EEJ9Sfgi6HwWH+rbafqtE9C+CGIPr2MFkLKjh7ysR0P+icKGv8y2I4J9KhIE5SlWKEJC7zLD+
07SBg8L7ilzUApifafMQCcZg46PfF1K23rVLE/qW8TQMWPe6vaM/TwpC7+Mo2BX2CWqHwd4psJBK
bjLnfNAvwmjLbTZXDwSy+3KPBTMrSB941GMmtePh3XX9RdnCCOUXn5GOlGAmkY/JCfzHh1h3Rikb
HFXyzMw+GqoJign4/nLx6pQwnMQrptZrsD4G8hZ1vGe15HU0nS+j8cNNnBKLrSvbjE3PhTcQ3vZE
bGsDg4602/Y8/X0sH1IROh4bNo7Mzn7IY7qm7bRSbb5yYg07fOK1C9vfW/K28MZZL3E+C2UuKdxR
a7ns6V6iaH5v+13sALlFqOhklh+32UnT4czEGTiaySqXqy2OB7eVXuxiPpbV1gfa5ilqvknTzgvU
/mU2CQAvb+r6jAXAzZ1+x73QH0/0E7dpb27A/yOzq9VkONVGXYJuoNQobZVxG1nBcamnRLnbxJh0
mTLTXY4HGizWc1B2p3by2KEkDLJ9YtRXNTaSUJlXizoaeHrlBxkNCArgGaAtaCINEyEgR8dxiVOv
u+ypZBw9K+EL0O1TszLMta01eztzQjDc8bQmMojIcOmQxJI/T4QihNJR5IRXYagTdGCGvP0ymatI
rVziKV0b09zAWFlfLqSQQqTB6mqeA13whmavmJucuWs/bsc2Z2G8kJwa8S0RordLe01Ass/3q8vg
Ps0lktnT5AKZ9D2Rwsu+JYKBBIygKl45LrrjUO9buz3V6r0cm6x5Prk85IMP21a7n0i4i8UqWmo7
LYw21jgeUS/5C8ulFOJjRj+QTHeMazrXwQ/bBE8S+oM6KE4VuUkgjD/maAvnUV4PdbFWISyZSX7d
psZ1Qa5gvSC4lbViP0/EM2EGV7tLaZrXQINCOjHLcJygoQWllBoKwJL+QCxrKq2mYvL7AVvXZPma
rG/TEIxIcVxGslcvftRO67G9gGPmJvGxvRjr2rzvR8l1xvZgqLem0m5wRqHRVk91dlepaS5nqX5M
pGQVpME+07HsFKsoiddDfmYYZ0bIjb2oB1mlb6f3qreUjg9rY1P1Dzif/cLcOv1XzjHwfXCI9n4v
H0XZbd5Fq1I5GY0L23g1jKNKjBIyZOcTY7BEcoyjRUkmEEjZdcHIy7aV1lNDnd8wGgsvXsxdCVnK
ivYJOaXZ3LM/EY4F3FCvkWNEy4opohf3utsrEoQhY1OU1XoZrxUhbca6Y8YJnJPF2rTDC0OpirGL
dhwVgKUSY0y9tpa0kzJNf1NH/XiYwULIYklBQSMEMBiNjA911D/56CUcUpm4xlo9JvLBC4uHXJku
Tf1GSprd58vfj7Xbt/ekuQZPVughP7pi7CgUIjtH4pbcO+krA8Ko+vrH7NKkWL67nD/JAy7jvIlb
WErFv3cN3l7iW/OMvZqfmIOiaaIyFTTo790z9mqY7eLgDJnNpHz/Z682IPsSLfeGfv4QI2d8ocdA
MgEmUzHMQd7zHywkb2eTf85SFNOWsLDQZ6WBx39afLr3ZfxML2paIjxEsaUDf6jJgzHcdnbO06Se
jmY54ERTSu3yOOjAivj3nowE7HuI8xvn3po7vGGxUzu7tErT26mSs8s8HpzraWwCWsPVbBzCkQ6X
O1idPblpa9YzPB5FMWH30INOhkx9rdvKjHw5BOnj8hhcBFIsvBbmUOluFxXpyo6k7lTNbGsPrVNZ
J6HlnE7pibVsR2s01pgru02ezcu5HsXLtG4rpzvN6XFjOQf4faSjLnA7Z1zuHZiMhpEU9l+Hgj+i
KBUCsU+KUvxSDbf6b7rF4kW+3fC0yeAMiVvLBjDzlsHwd5tMFKz0kekaU2+KiNF/2mRopcnhIF6a
QHUBpf67TUZwA8c/Jpd/k9b/ww2vfFj7OL1xcLNB4AhvN5xGsR6/O7fOoS6Ndm7COMQI4WqTfBF2
I0FLHdACTclULBw0eFsV4q2KNmFowBJMYNeRAKwlUxIp34E3JtbvMmZ+9blQpothrIh6/cjw7Bho
VWz1RJEoQ7oK6jryZNQ5R6aB3ubdD/iL6ld8xffPvLgEFiNdmvZiXizk8+8vwdLlUSKN1IjtlCib
WTQoHFi3EhAcdAjPmAwbf1BCZzVlyu8ahj9PonhzJl7C8SlE9+aHwlthRYCd2XF6LpGqNsEyekVF
wIPJsuGaHZrBgt65qzX5gqME+44kG7MY5XWbUmqe1bHLKIH69Ewqq97FmlwddW02eklOd942leU3
+/NPUyjxeYWemQ4Lsn4BbHp/sVDUFyU2dd1LM9tZoVdh+BUMDrmBcRlvnJBCrkfc+ZuWhxi2fPyN
xMwdwa0l80PJ4t/f3aagOkG0Bbbm9QROIz2CgDZregclyGzkpyGRotcu7MJNnAXR1pAb0pXBaWiW
a0qUMkE+2XipjBSWRS2rnp2HxUWtzGbrMv7T74oZrpkLM3k4E1pq3XWKAXROrhcPaSdw7KhCoPqq
BVZylPvC2k4ppzVZvXhonioyl3Kb1HKjxgSoKbQl6IKwEH9+n/7ikQB7pXA4E31FEKo/XoNkXnIj
Qk7mMQyefIWByuU4SRRqPBOrz9/qxw4ap0CmV/R1GMaSBEGP6cOqwMSlmCIy9Dy50fJtCpzaJeOK
vLkE4IvWXpvt7edv+Ivvhp6ZrV1lReSB/9DDZN46FGFPolREIPylUlVA9RZ7PEPhZP51L/0JexOG
iXeX9adSbJ/FVfXwWR0m/v9v25KG/0c1kJ7gGKSVKGTs37Yl9Qt9CtQpkJPFMydkmN+3JZHyoTCj
R+ev8SCIXe57zwSrEUIWMRUVM1EwIf+lDmMX/PGBZ5Wh+mc5pKEHQOSnVr8VyvGA5lDzjBgVA4G1
RoWwjKN6VwZeCmK6MC8qI/YX/dmRqpWpXalgc9hmOZ3Ml1ZTrMoy2A25jAUtB6CQkAOAov0hWGqK
r4JTULmpyM/N0KE7RQsCLDxftGetaR8UmBB25XgRGCrXKALC4utN2F9LsIxay7Ob6E4HK6S1ABcl
i9fWotiXWKbduklFPwLuYwp5rVsv0lNNWKxiT5cOkA8/NwZgsJNyq7IIcZznCFbDotUFyGdBD91H
srrLKx0pupv1ZNoqE2s67toeJFMzPbVUh0g6O6gaOhLVMMVAnEJ1au0pX1cIKJHhLCfJcKLgXV1Z
5bC2Ks3eajKW32UawUtIsk8LVt8WIOjIRRr1VbtUjKeG84o+jK7dy8GLPlwDBtHAYFXGcaXfCT4S
9Ec/NOqntr6jm3yq1gg39XsHS+5AApw2SmgmTvtEc5tKS9dNBE1jsXV/aZtTruJeCfJm7UDzNeNo
ZecLiZeeVE6boO+eUoQxDiPergXhhH7H6IBH5pE8rQVuwes5dq7kPDpTWhDHiHVS6aKdExQwNYs5
zROHk/xs1x7bw7kNr3kY2RUqQRSd9BblZCdm0LaQwjBSHtPY3Mr5SV5JDL7brTORoLxsOeGI0IgH
voxnJSw+Rg0WXwZovzWMhqjcgoSO+cRqT1tzY5HpgY8cq2hyUWbaG+RMDuWLpnlqgyvb7tAOm9x6
OsdxeweJc9309a1iZLdWNDwGerwx1H7lkCqqy1/zcqVNz1odgai3XAcmE4ZLN9ADr1L8JD9nR90b
2nWrsc0G0a4KQk9Jd00a3OEb21olDe5orZl30/SodzlGBhkD5knafx30elcU0nrBajdFp6rBLdsC
EquK4Dxqo35bGrPqm/lj00GmdobU6xRoIM5esg5SWj7pgkSBIW+uaz+ZuHJV4hnyQJLh6RAHz2Y8
eRnmZjzsCZB37NgVkuKY4iww0p1t7pZqT5Z17WqddRLq2a5SBD5rvraloIPaH62dpncH2GqqKe3I
1bnIahinGtYhqVlH03UAmkuuSdfDK2HcZSOtE6tea/mLJdOfiPNdLR0x2brstH43VTeWOazn7iiM
cK0Pvqlc6/Thmu7FkEbXDLZ2uK7k1C2zQ9TstWHTM4vKUxDMzXWUv2Ays+M7G1J31F04y2OZn2rS
DT0YDfOxJZ+WDnHhQdghSGq9yATenPtWeyjokaJkPagLIPE2vu6HOym9UaXTOaGQcDYVT91gb/p5
5qY1zssuva3A3fTcXDDwDhD1PQc9mVJcLGoLn8a8GvrtIlcrmxHuAi2VjO6gkveklgFSYaKDNEnL
Ouh8/VGWOFstjh9pXRBLpN7WQ38vSTdkVGwDpV+bKJL1HnKaQzvuHt8geFqo1XF8nULyAXfppU29
BWTH3UIywMi8tCz8LLpRI9OVhtkLKmIfyn4b2N1asm7wG21q1pSoRHgh6dTijbuQCjCjQG9m5ida
fDwNhyzdl7A4aGrVU8Vd9dQQgttW6hmNcZbq5sTRe1+WkYpbOUZnHyHNdsrTK5IDj1PFjdLyrBlt
mIMwxezjSj1vrPwStbOdN9suvwhlgx853OW6cQTCkWkiNCeHhrB2leCFzMq11TzV+pk2x1hGjyzI
i+UQuWazo+V30Pt0342otoZdnEQuxCWiN/h1nsK5DbYDMe/psE8b0ZUszsS5Xq/WIbQ+ass6Vfwo
7D2qptU8a8dq/SjFZ7GzgaQHZmrGx8rAikU6odos+q9Wf0wQLTjN9Wh/rRTttswPdkWbLZSPx1y+
7bJ0a+AOkCQJazo+byIVhwXdAKg6STqLzWptjedyO/iFfXCC9hbBHiV2ya3Hmp8JpxARpHuL49hk
Kq4VhCWBauM6pvPomkp3pJTB2sJEK5upr0AJzZl/wgVyIyN6DEtgBENrrGH8kEhh6LGnkEZRzA2Z
eXwHA9eew8cnYeexxuMGsC/x9GbTdPWmluwj6AUrbv3CZQ+6yqh+e76QTu67Ex8W86xTjumxh6CE
7QD6MQQhnsa5uxPWgzkJR57ofL3YsdePs0UeSlEcMVX05wJWVQ07SlZf5DrfO5qBXSnrbmrA9cBI
W790KneSOzZe32xtP2PcH0aKm+VnklTg92PZrIJdP2I9z0b04p1CVHKOa9rVh+kEE4hzPJVa/dfs
5I8oJ22qrk9aHc1D8ZL/+wQOHdu7ahL1L+cEod9Ef/ZOba0JphyKDQZtCuxtcXL7Xk1C+LUVAOjG
2//yBlX/Xk1aXzhdICvGQUQTzkBJ9x+aHB9OM4Lwq1Gukk4nFOHoEn48OE05eOfFYC9RaxZP0dpu
qP/G2zbaSL9z3SJ++li50kwRLU5hYCL3QhZHnXdHVa5QHBmEf3lgUZkipcx5rDk6pJK0UeJodm0t
SBnFZCzNC59FtuPnxcDiAKgKEESTchuP5fGS2Y95l+xqjUprkHlq+GLeOBp3kTFtHAJ33Eiz9hX4
iSZekhezTJ7xi5w5GY4KE4ScGpgnWVScWzqhj7PWsGl1oxciFaKyCG50A1CK3l7Xo+q3evpQhcYr
2VmnSll7plaesPDe1DKsSDnomn0gyWejXp9izzxy0uIKfTIxM1Zt7R1ryLeD3iiToIUBZiEZmQkK
KtgSRGWaELrTnhhFQRPfWmPJhgfTuxMXf9DY/8MERH0Z8JnSsScWgcboSPQss6A8W+WmnFB+MPtL
GAA0UvOQhe3tOE/Wqm6VlSLpvjzE+qO09JhxMilx7SA4z9ipGr3Y89IrvLq+FgXnUlcc8sFmYhbs
tXIAG2MzCqQi31aquumtZJPBqUDQddPmzqaZmo2RBmewO18iUKOcyQ/lnK4n2dgChIUaO/gc1Hsq
nTDyTX1hkAfY9FTGA87fQIRN7E3OWKzGzHyZCn3ZVZU++qTOB1hdJ5j2RQMnJMlI4nAqv66D6xl6
qpsWOpYa4gX3UZQll22bZBczzaGLOEz4gb62LTgdoPEqbtmoYUqhdxuF8TGAnxPFJtewsJ9oWw8d
5Wt+ogBcfcDnSyI9HnGxzUoPy5y+JjYTstBSd30A+g0LvnmUDnRKWCk5QNmS/TCmbbSam5Lq2YA6
Cu1gtQzLIdUhv1XheKmnVedVbKcwjObtyLaQhaOfJiqMQMDBLj0cPHHihzPU8KC1RrtSlWbegWOh
UJJida2q1CcjvU+vqJeJfJWA/Weot6aU7KuskDYdHWs10K/HKA6I3uhwGpVH1pK+Vjk3ntyeG1PF
4W+qe69FgcG+5lykgkPcW+G2S2WLlCoYxVlpCEk83GKWJri6s7TsGkE11nVAddijwcZG9q0q2Mf9
GwZ5nNX0aiQyYiMbUJJrGZKdIsjJo2AoR4KmrIBVDhPSZNVckVYKyGUV9HKHr9QBxWwlI5lYMUye
YUewFDKW5B69GaklQJxrYM41UOdgiVYakOchyf2p5ZKhPIE9G7n18EofmcEbeOgBTPRcDOcWEa+u
LQjS8xitOyitHfd2GRXAk+v+cqZV6qaErSyjuQvAURuCSy0Xzf0sSNU6yGqlHdkzcSEZpXJuCao1
DnJASDXzzxrHul3aHjMejg4T+QGd4GJD0Rq8UrCyO0dQs0EIbbVRM84ULSPnDLi2LSjbGvzrlTF2
Z7kgcONx7plYDJvaJn4iXJKLTLfrgwa4mxP5U2XLL0oP0TtryYipoV6zZE8EegHMEfzv/630MjOn
rrK9kKzgiBOtm6HjneRmNYSkDxCgoiN012oSEtThWhnyXWU762oZcZQ5l40duMz7AQcnDHXTcdVw
hF+H8Tj81QT9E/b8N4vOZ3t+mWUR4NhO9JF+M+R4101SyYxFj4aAHS4Cmz19pr+7SQodU0Q4DiqY
vyYZ3/d/NPE6jg8MvzTf/6LTfN//0cTzV5NpFEMJggD/0/4vGqPvGvzQGlC1CLcxGzPtK1GcvN+R
c+BvEEkRNFiYY0dCKYJdOm5mmu7vyqNfDBL4bL94p7ewAqj+Ck4xURu82/vDmYzlrB8Ip+3yVZST
nJm2shvX0RlchRp1m07ZumyzEmNlO3IIyVg0/aikw6KRVPd1Lqt7Mw1cvavOyJUNaVKZSu/2aefj
dYp9c4F91nbZKVhmT55kTDvhzqqn11iVOA5N6Vob1lnAAdLrI0SfElArazVWex1nbmyB3uKgCvsL
1RNzSlyiZrOspDjbpbhtsik76PZ5TNhQiwlYGq9SlcMQtAYteszIlkHdJi/hSlJEdP2NE15MqrSS
xztOrCb8bLWnfVsUmzQp/YYDrYq8p8mQ1JQFHJeU5txxQa5AUNs+M8dV31onXR7ujYYTLmqNSYHR
Ol2mHVAKFaJOfJ45N9MQ7wbdRBQ0nDZLcWGb3XkU1Hu95jxUyOs8tqBc7TMH/E2iuxpW/5IQLb2c
dlN8yMtNqvu5fKplVzUqHxg6OoODoKOFThPRG53Lji8ejF9lBRCP3xdnHQqQpjrPos2k06dxM3F+
TLSVann14KvyptG2cnIZoAMpN4V8pic3eXAp9TcAYkH6xsOVrm5s83x0vGq4GZIdfu3IOor7hzg6
15XRXdoDO5csv0jLU9iuoNy6Zujl2gXNN06mk3Re9YCJdqZ2Fk2Xdm8Dlt/17Cvp12Y64PFOx/Op
2oIDNLsbDXNuNK6TRvLz8iEjw6VDStbeJsFpVh0pdCsCOpFYyVKovFYGZhhRir2riwetf9DtQ0KI
JVmJ+X1hLS6o/Tp4XiSaW7czfuWmgEmRXhVEPkrxbmk2nEzzedOYF6Bn3c4+GbQV/SLVvGvsBznZ
KNajHrxUBH5LuxozfZtsDejA8qYKzp0G11m/twzsJUDzO9m3nNKlt0/lyBd8VPO1LrWozk5LExBv
NPhRfYQwJhxPJHpKk3m0qK8Ztmnaq66UXk3zWVltE4vrt8mH43kgEhciXVmdiIK5x97dZydzvlKZ
j0TLSW3RlzLXc8JWOwTxuTVBZZoK4LgquF1M36hD89C5DeX0WpocP57t+yix7wiWlFz0tU9lmz6o
sXKOu/8pAvzsSd3Edrlo4yEsaHeI9F25eeqJ3tW66HQ0TrKC+8nhPDocKTrPpVFscyO8VAKCz9OE
ThOp7GqkrRJTYYYWrSg+I/PWSvVL+iRkCAAldvVwKxlYzpsiOnMAtXjTXB4P5SYZAmh2ExCr3Es0
223Knd5i8zMCh+BLpHbGk9rtKBG3NqLfRrkaTDyQzUk5yoR9gHFegn07c9JIi7solw+xcmsEMiPg
QaDiiPucbXeoS2Of01AnOGBBeRgU67C2uBs7YlGBFmj6RRc+lpzng1kNKJROJ+26jqtXKQh8u4mx
GlCWiJ5GJevrvCQ4tUmKzE1tDkXVQVuWq8jQVs7E3QX23hNmDCcZAQ+P66VpVmXT3hj0C7whyk96
Sz2PtGqtdMaRPNMsgEEDSkHxGCOcOoPmzxbLXRcmHgUE/avwmM4BwiaCHxICIeSQQVbB37nX+I6j
tYuGZFNMjEkjlFoqOEWpD5yzIYnPjBhOQTyBrjNenJ5gWEUgEecRdCPgYGfKV7Z8WVX8TZlAH3b6
eJCcbm2W0i5UyQUdZbI/Q2WLsfRWnQEcTJzBzOfJjH0DPk7aXXf9q5m3/pSlzyCXqdxu5757mRvd
TaPLVrqlTyT3nFTTctwlrUO03eBKS8e9hxTUqU5QREcs/bZ5JzXyJhFJDawSKSV0vtwso33q4NVP
islr5z0l0dWi2P4ygBuA6AVpcXBcEN908eSYq5NvrNA8DuLocsikV6KqVkkl+0G9sLirDFvsi6xv
DpFJWzCcS/Y0Iko0aWDkOl4NSb9DQOaZID6b4sFKZz+Sj5puPg5ZajoWcqjwbhzGX4tsn03RpcYe
qDSrRnoyCN6oUB7Ww17ul42wfSph4Pf5V33cD8qWOYZfLRFT5tLXmirw9US+6Oz5KJq1W7PriH5Q
1n1eEB4BFtFJgnIzhdl5Bf09aQJfHo2tNoQ70mgp/3MS9BpZcQc9OUpQawKP88eJdkAUnuBy9e2u
uzQSadO0FVMJhxQK9cjhXqomVsjeJjqHZf58QOMwDy+D3K6BcJCBba6CaheyazUKgE8COOr8jgwK
Q0Lmau4Kp7hO7JryM3dnCurWPFbKbh1EmyxlMpBcSOVNxHnPYciUqPdy/jVvpbVKWGEfjqdD21+V
c3FlW8020VgPFGI6Mp14mThMiXeoD33QnSmzvZmxOEuDdRnLJBRmsrzhvO7KIvxCTi32d3UmQIdM
HsvYaM0riR9uoU63SZlswizla2KQrrIbjhjPcjMiQGp1hxUz2ltlcDIkED8TKNzddBSOZ2HHiWqC
Uu5Yvpxexv1Jnm/QXJ+Fhfm1rzS49fYwoo1F2EQKW4nSKAemG6IrLeXz0O63nZofw+xgS2roWuur
Se6hAb5EarqboWYoUn/UWVu1f4LWvTGDyU3eOhklWpMBVus0WzFIzUOO5qQlHQNu2+Oi8IzNJY7F
jnZBukysgziuxooGdbeZktTt0S5mQSqWGS+EG18lMmOq417dSbLpGSWK/tlbxjNRChTBfTuVludY
Wu9J08KIQpvpXxBAoz/E0t1SPtSW/JhnHE3D+lldSFL6C1j1RxwuBMvv08NF+++BYTSA/m4nAm+g
8gewhuSDMAqRyfXtOAG8wRAuQRWs1FtM7D/tRKyFOI44aKCwoPEmlIX/HCdQeZLzailIBWEO/SdB
/08iQfGhZN4L6RbiJE39IEaBqCKh8TOQTwfFU6FX81nW5tPdqOX2DnF9dtaS5FWjaqf5rmN/PV6g
zz91qtPIXgt2No/rYV3Vyk0QtepZQG8JcuqchmR+aVmwVpWafp+Dg9xDWIO0vZbn5LXIavncbDp4
PnI/LqWHwPjBUvt0Xb6Z9BPh12+Fcz9hyLoxhZu/Fr7+bDbqVUFG1Ssifmml187otW3cHpdFSBZX
kdl7uxHxg3QX0Ii3iV1OyOtnZo+Vba2yRr0nGSIPfnNY+mBb40jGVVQ4EIpfzCAR+MNZSe4w7OUh
EeyaSdtEGZm60kcmiNuUW0IvEkiXJGVzWEMI1Rooplun22iEVsWzeTk6U3jx7l78xentl5Q2IXgQ
ESfcZB9tVTkIwzJGZ+QTLyImdhYNUEVdN6NOwFZeTn6uAseGpveg1uWBIm38zSX5SQQjroiBzhXN
Hzf3xytSyQ3tujxkK0xSqDFWUK5LaWTggUFx/fmX/dVbobLWsG1hpQRn+ONBdTSAoikB35VuYbHR
DEn17RgOECBTZ/X5W/0kr4NbwJNiWELXy1MozszvzsSG2XdZREqQnyC9dmGDG66iJPqazBVm39F5
ojvnQf9CPKS5+/yd31wr7w7+QoqCWgUNpVBSCgvQj2+9zGajkzJSI4Tr9HUE8kdN4yekBeZeY5mn
QDTgLQc5LoiwPoLVqRzm2DhNjSXfOnPRHmjFWXdjVuh7LHUwMLD+XVv6cGBQeZHothgl15b79qn/
iPX/89TIq7l5aX8bN6CLF/kmUrK/6OhSgcVx36AtEt7ib/uA/UWx8JiC0MG+C9mRHeJ7W8kBX8zg
CMAcy/SP2lnni8JMhn4SHEjRp/lPbSWaUD/0lbC3I6DkZUwWMbRUYhz2/s5W21oAZ+TOb2R1WdXh
WlFLY9vpnImqDhlpWFOF4Zg4CcSs0oAtz9SfToj1m4f5gy+apZQPgmAdBwPKYFDIH0SkUU+eT4XZ
1W8Hpec8pU7JfRDM3XETFGQZAtftnrNyNiu6CDqxMHaVhL4KvOYwlXv6VfljnZbJyTDi8oorA/vX
rCYdXehRzWkTZIDoPn8yf1p+3j4w/BU0XjQORVrE+yu3yI62aN2CgSxOre2YTOlFW+WKqxSTvv1j
HidD3HGflFP/9/88zv/zeY/27SX+fpgUhqAa9nkMuyhI+VH+LqpQ/FlgZcUjxtjy/bOE4JT7SuzR
zK+ENvp7TeV8QZ1tKmgBoTaCsfpPNdUvbmGLfq9sqW8RIegofrwjUsPALT5XwlLISXmcLLXh3DUo
51Jiac80Sqyb2SBNK08vamL5qvUk1Zuekv7KycpwbeSG/mgVmpO4IyYND+in9Wigafftoafe/2Pu
KV3nyv77PXX9/PwykIb9SZkuXuDbHaWynOpg0kx6/3/5ZL/fUcoXShlRJIsSmRuOJf378syaDowX
MgDDHf7tvbWBRZ1ykAQLFUsPZh/7/2PqT13DUshr4caXkRCI2Jn3a4xVL71uBKhH9ZgItBoxuG/S
/JExr7mj5Fz2uAx/s6zxrd4PGsRbUjsimUUAwSxE5Me/f8sZK4c1TaIj4lTTtkOlI1sPNgmn+74e
st9Ui2KN/KG4QSNL9YZnF4SXgq7hxzdrY0jLasAOE/ad4QdjdudI1kWjzBKGxoUeT/CqtN24eXc7
/KpKFnvJT2/L1eQYhW2Fb/rhbTNNGWVWGM9QWuCVU3a/xGjgJqW5yVB6HDUokICbodZhojd28gAY
qBr/0nD/a1aWOBt8/BAIgSxOgGhH2Ol//BC9OZqz0VWGl9py7ypykvlxScb5GNFxDoij9Iak+s17
ivvl5/fkG0Ny1iHYfiiZ41ZCyoE3w2usEPlmijhLK2jmfn59f/WrQonCB4lbiOfgwzcLR7JUg7ox
PFufNVfO/IlwnqnjYBbpcyA4D4/WYCm/uZfevAMfvxxfyeHowZmMo/ePFxQUCKKwiHwCpxw6EkqX
5VBG9XBf206NzEq3bgw9DBS/7aIKIS+BvAMDv4aDWSQHbg8hbs0r1B4MBmPXRVrMb5Fq01G/9OMe
MrzykDVlKbnWEJqnw2yOR3m6gOwsg8Tcd2p3MRZKNpBmN6oGyDulPM2dGWLUIrXJrRZr5M/D5+98
tDzqZjGtbq+ZnZn4hpbZF4PMIXFl2uEpvoFzQHtWchZGdGxnJTkj3cg8NywGF2OEMwWFwmQ8R9Fo
31iZHtEVgkm9tQo7kxjCK8pWjrI0dI1xIomV83FDDkxqhbwRxnC4uAD4+lqLEckMus68oTCFAgFr
+OIYDXB9u67JniGnYVt0uszxOrXSc7uQlyNSa61XwyTdAZCokTPsAMPKh8DUF5oMRLjxpHPTvDLm
LqnXeaiZV3/OrvV5JXSdNfHTy+ceVF28xLd9S/vCyoGyDFGYAOcIWMu3Sgi12ttJ1cSEogrQ9Pt9
S+bfDPBVuLXeiqTvlRA6NtAJTIPxJ/1VJP0HsZrq/MjPoVEFQs4wFIfuCM0qSqwfn8WEYMoeFrrl
qUMUYbKjTznpmNqb4tWa5SM1Ns7IAKBxo4enEkiTLSjrDpBtzkgP3Y/5pgCK0AJNwPortEEyGiEl
HDYdieFBOgL+Tz0Sim/L8GuEsmhWiv6ixXl6kcUTsiNUX/tESJEmIUqqUCf1RYwYfMp3ixAugVIC
TB1KBJ81IVGngYwxAk3Zwezz+ihYlnRX5PJFSRrStpfjxk0H2dnacbWro/RFn/JTQ5s2JWmu66mZ
3LBw+uPAQpIsZyRTFcoZLr2DmqqrqFiyda4pZDQpb0ODOjiSGX8aKoFPdZPkLrodcsxw3pMNbr/S
ruldEXg/wMFREdH1dRvCfwubB0YfOyRbd2wN52hIZwYq9JubVKp3vNqWkw8YfDQrc6HuS8MARxOJ
PIc0vbKJSQNyQHarEdWQCZgF8bXdhMBXX4ojfaV1hL3bZd15eVPoq0QmBJSUF+asTropzbA49HMI
46EZ6l2ghcaOAZZ+mg6N5EVLc03sNYniTFfbUVGO5l5+nvp0Vxva7I3FvB1iBTcACQsiiIFIeUHb
LpXVQob6cx01r+2C2T80b6t0pOMupyhryWUaevxs+DSNFWDmYt2b+nFbzseWTdi8AF6W0YvWVRe1
WW2mhQV+1KTLTNX2jYnIIMDLVsbhwDaegAOsbPNVb/4feWfS5LbRdem/0tHrD28kZmDRG5LgzJoH
lTYISaXClJjHxK/vB7JfWSq35XD00huHHFIVSRDIzHvvOc8ZvmhJe55a3151U/nSmkxUZWN9nhby
l6djjzMh+a+cWruOXRs1e2WfQxO9m81Ydu7mxQdwaWe1MeeqYAUX67RtorWj5qeqk0Sal5CaSYmf
GGi427qq1oWPuLcu2QGRFreEbj83JGljeOmupyErtpVbnYxQbrH8YTvpB+Iys5e4DgnFM5FTNmUh
7tyOkx/ZV0q41xL6v1O5nEcsYuycnpV8ipL7Av9A0VVXaWWewRmgPZT27WSMwVA610nnvrZarEj0
I3QUuWrI3GxQzC3cfVsWd3lerWddowPgDmcruqtihk+WsgkwNQpjD3YVu3hUehe/w6YT2RnCyLK8
ylJxKdP5OqrBc4zJnYxja6WV8pMsWiQHU7H3LbFPmLy0Tcv165PRXku3+lia7TGdmyvAsSfcckx8
zStSiB9dni6Cvw3zC3G7W6Zpn0fTv3f8Zu133pfFA7mDia3gIloLQp6ger0CSJNABQ5dtJW2edEs
k61N+h3Kg9D55GTxc0qk+YoH+84dyJZNOuYogIujrRMCm4trdz6OuY/es1p0ffqi8DMWrZ+F6K8e
EKim3Hyr0KxhfCBzWVXJsBkQC8YoYMpFPThOXQfRQt23jkm2OBLDmGFhQGtnPS3qQ7CscWAvikTE
xcnKq/E6UA0a/x4F9zeY0C+quaqSnwruUO72vwQpffsdv2+MLpBrG/0WlmQLcPbSl/neIqB56zs+
nfFvkuwfCjr/P/zNwv6iZvuGS/q5R+DZHCdxGeLkFuY/KejQjf18BEe7xn1Pa1ywhi18xXclT+0X
xuyjltrQlsU0YRcaT+oSRyw5rSlXDLs0A+TSsP5v5z685UMeS2wHVTPhHB6dfdHqF8qqXVgPFy/v
P+OAoPEUP3R6dtJICS9XRp13qzHJkweR6s5HVjfMaGjKdhZxB+gavGgztPJpjrIvhYe80sFldg6J
9wrKSWpbh5Ds41S4D6RLtDzw+VUyjY/WkF1JnDIxo09iqVdZNN5i8r6FuLLrRQF9psFPhmcPratV
mStmmreKw7g1lXdxaGwEmZ4xI24Vuauojm7IKq2DbHS3RWacrAIUcNmqs5vbp1KZ1+iUezTCUu6G
bN4OYthjK0RS6cOEnVJywxCuWCUutQkymlk7ezMrn6NCu9D/+VBkAIIqS3Al3I9ohpE9RQbBg4mZ
rjj+3Nj1m2NhDcoH9ZXQCWRdEwIUYoLWbqS2LWNhXAIBBjPGqRWrPakWcetsJmfcZc1YHUOwi+tG
z+w9yQrFmcqCYc8U5keHmHTd6vWbHmgzMXAtCrIYl+L1nCXZIdWz+lomC5Q/sYyNmdlkOuZETEwR
zjCYa1/a0niMaqQShZ0azNDFFVgO9nl7uNNnC+iUq8fbuODNTnlnfaqIRNx4E8a2vs2HMzPweDdU
w+92gH9DM5/Ozg+l65/Mxo9V1X76RZ/o249/7zxaLth85jHMXhdI5Q/LCugFItLwEi/kxGXQ+3uf
yBH/gUuxtLSNxf/Bo/7f47YP2Z8ey3+BL/Y/Ir68q7e/LSksX4yIILMxJnp32M4gtpaj1/X46T/Z
uYZk66L1n5v+LrPRW5t/M5H6u1d71zyp+jRPtWTg1YR2UTgibLM++Hm0N+RwUxcmqRnh3+BZ37Ut
lg/I2HRB2eCjZmz+rrHa+XYaWfbQbXTkUaveliXP8W90o79sx7zre317DVrAFE0m/n0ioH+uWLpO
gD5HLIG9ltKghTXVsmnXBDiupeHf/XCb3fzWlPhfQIhvyqTo2v/zv5nk/3kbYBEhW8plOMTA9t02
YI1ea0ijQtJeDORsAMzHBTanVseCIerrttFL7MhCsEJrQEsMhzN74+doxk33oRxMazOW2qscaAQ2
gyPXUdxAQ9WccBV2nKTDuNyraFyC2DOkqGNNoBpqIVW48QWP0zHF3bNKxuyBRLt1ExEWkmfJBT0A
kLjU7IjyyflTh0WFVzi1dR9uk2x4MKxbNxM17r3iolehvx9UiHLRq1YCXPfOnciVaWRMuG3afXFG
75BnEO9EfaAKsTdFblxg0yNpF2A8c4RuJNqMlfvQF25x7VnMbAajJ561lvPBrtxXl895O+T5a82i
WeRt+aDMtGOT8cxV11vh0cxpVHrGWGz6YTnGl5gtu+7UxDwsjJCGcDVHZhfUFeItVeAg1/FEjrpx
wcu9aWv90JjVrk2wWnoTziU/Tp7cGfkPzY708yybveFED5712KA3tGKkV144WlvD76qNXyJYU7MZ
nfRWtgHvEG5GJ/pNYVjb1C7vdWXOlA4tykjjIRXtW1Fk+I01ww7iqPyQRYpW0tw8FbqhVuZY3BTW
8EQiLRFz7Wju66zJAiOO7Q1ZfFe9zJ2Li/QstayLBTilhi6aTHoFIZRtcdaDqtPdDaXtVUnOrhwo
QrKmv88tPI5iHPZ66rxmlbdrbHUHO9G+jEmzfOEkN+lUNhZa5ZXL5AHJRcdVUrdOgnu4yY5NYn6M
OJFsZe/7G71ptzoRMUlU7lCKb9lpj62yRuR7unxZapoAhmWQFACqYZ0+1Y7gw2V2oJcFOqTZ3Hk9
kTJx5nQ7NU+4toEQHqesM+7Ssg1mWZ0jUV77iY0tTMJmx7xJQ6p/zYnYhqnq3xST/sEC87gpZZ1u
BVbdda2b4bqQt0nTKgrwO8O4F5kAYI2pV6vM5uMwd3vdTikkjEdpaHbgVE59KEt6XRF0oBkdZQaU
QCNsPcw++V3INl75J08VBDiN5yJ19pOd40xtHiOQzJsyjy9xlslLx7x9VWLNo7KZWypODl5IVdxt
U/ZPitCgwZMNF2eIW750H6VWK/U7b0gwsxe1XIWD+jxo3Zlh4kceySAM7Qs5iDWUQ3jvKs1fLaN+
aYsBlWV90KV49dvsTRZRdMSs3VLK+9dVFtTGeFk8UHHUGGs7UnhN4w7LXjW+5KEKsQd5W76kjQop
Pjt7wJemJXxo6dzqRHgFofOU6fgo26beD8Qpb+LYPOSmxHJOh2GIPO8R+J61oao/x279bOnNBxcv
Niadt4m7Z/DBfkVGZewyl/aMBHnHKSj6ipzN3nnjOD0oSZa9xe2KPGXcCTXQFQWs3zhQ/GrE/R+6
Yg5U3+xqWtItEUt7PsonFUNgrPsggn+7S/TlzNteT1iEIKntS4A99JH2RquHlFQ1jSP65v50RWjA
bTo62ymJ7lEl45XQwqBOp4uXtoGjRn9P0LWz4865qau+/pg2WYQbNxP7fub3tcLQKb/RRJi13UAp
rAlpEQhNmVvvyr7cN51FDZjCEW2CPH3pHbmtZXI2JT2LEVAPsEkjj9QjY+utUN4bnWUuH0jIYrFo
w2WbsmRdduapNvmOTdS7dQszMcc4bJq1TjeXfmwUt8lBK9Cg8ujPG38qFaOfAtNlaexRVG1yH4Gw
po6kkZ3rNqHz0BJkdug8PvAietrGjfHACj8ywm9fYwsbpK7F1X3GwGXllom1xX5UbuY8DOZ66m8c
KwmRazo17qi5ODX1VFPx9/qLpir71Oh8bRlXgDYEeCdDQ39senF718X8YkOZX60Y9kOpJdWNaxbI
voWebfoMjFBjJM1uoiZby76WpMgQNVxYyaru89PkkHmgzbc6trcVCHAiuQQmkCmGGetMHzrGB2OU
3/i1ESD/Xk21PJQ0rlSpk4uMjJFiY/LqcZX5yQerKZKbfBDcABhECdLSOehrw4sq5wuJdTtdQgFy
AOApkNIi45MjPG2duzbBu1AZjreetFAg6sYYYPnNhobCIUV7gBMuQ4yJJLZHgzOZN37jak8j2FhY
rvGrlpM5HOnNEvY8Em+fnOsCma4mN5XCY8LKZNInx8e4yhfnf/S5ydRWmvjrI+ct1bJ90j0PLMOV
b34KPVzttZGt6XHZpnfLPggFs1FB4U6fU9u7xkB661lfVU0L09O6ABD4cbBy5Hbk8/z6iPKnA4op
FhmGTVlscNr9ZhH+QfKkZuWrPJ46ZNdXuv1lwc02065hC/v167yP2bTMdy+0nDd/eKER55NMe14o
e8uvbLGKr80r49rcpftmqc7+P1/t3QRMC+20gpuNzMSx1wU42/EEOacOsdqT/46JNj5YoGjH4p/R
9OmI//wx34sDROU6CS4Lonag8liXtLyauuHvPt2fmguMU22+NQ9pEGro996tmCRxwY7fbrqpuzdA
B/iLPySP1S6ifDSTFnSOsAMNk2la6Y9iwsvjNFeD3+7NwkebjAPh2wX/NxSPDEh/uLn+VDw+fXol
U7T4lcqAn/+9erQJsXeW2ST6XXyCCxf096aUBcNKwIbCN47H/ydiKPH2jFAZ7YD3BmKG0ut7/Yjt
kBnuEiNBGUkA1D+qH5l6v69G0FuhQPN8OmYIAIxlMfjhGWwSZuVwnaJNaKYpUWL2Jtfkh7KgIzvO
4I5l8pKmj6LM2YAw4npbqRK5ovjj0FOo0XoxNbz4oxtjl8pyHp/GZY95tA1v5PyA9qUlGbIs78Yu
Xke186mr8nWiwW/u9B0SYxwRgJZMSTFDCM7nKYJgBOC3qO4nu3ubrfgl7Mq1PUbrCLiOX7EidTLA
+n+oUpwCIyPmyhHbvp/PCf4KkDpPBIQ+WqTwlCZb8sS4eGVUbryyp3anxWIrmOl7M67+lmNMDQk8
pL3sSROZbnHUhgZfUMHm3EzXafNBZgWzbK25trweYYBQgKnhbCUlOCJNSzaDKB+lXY4Xz6hsNKFU
BMAAyvQ0G5mzDn15EhwUV7iUaDSZ11nuYO3OSoNwCcI6R+8u96qHNC2P3XLMqNP4QwS/FVrPEBgd
Suwk2XiGhhbDeunrt7CXgEZUFSCT8zf+MvpoldzBZVp1w41lssVazqq18J5cxeku1MWhiYx1LrJn
FcKlqRrOcd06sp/DBpOKN+5Gw9+7nXcX6v4hTu21Ct+8OfBxDcqwO/sal0r3H5r4WJrqtqyGo6b8
q1Clm5zAOkx3qXdBPH6S0XCowVsqsAgrG13u7HKjhDjavALzUkxkgXQj+pMCLFINEnse/cMwdbzJ
Yg7bcMdd4gWGmWgesTPDbVKGQ39k1uC8+U4r6m01lMVrliWf8pGp9wYiBYi0pAiPjgqjAInfsPOK
vt3+a1YwWKi/XsGi6GujXn8BPV5+we9LmIXmadHqCAe1KB0wukzfB86kBbFKgT30LV6THfy/QinG
yqhbXKI1frdO/7GELXiUJWcMkes/17H+qSmFWhYKDh01VlAIjO+29b7PZolxkTIwLs92pL8MUBWi
2rpOBuD/U35WefE3gQOkob1fNR2H6foitQc7SxfnXd9tyOeYYm/w1sQwNl8YqsEdsusztfEQuGQC
X4x8fg57zmh1MdJD1nlCW/+cDFjbcoU19MOsm6wg2b7QvrpeH3gU+LPtQeTTTuX4NEoBhPNLhPVp
hv8noFoUDJssUBQMXgWu06YQzGPTwJjKszQGrE0y9HqY8q4LRq3eKhfel6tHEBxASuSu2vZmJlYz
dVWRaYesLoPEKfaOqT0wNj8ky/R4YnpVyw16uX0uJiJ/aydQc0ziTd1sQo8DbhNlKojsedwl5uC/
uqOPhaoFpNJ08EIyfHk6PirourdRM1Tbxiipq5MYm5KzRsz+WJrUBnkiMZMO4REm9OLVMKtNM8A7
G0PD2MROSmw0LhM5flBJnW+ywtCPkUy2aYhDj2GdfjNjOA/zep1rXs1yo27aMn6kfxtTsNKdzHHO
zqUTVGa6nSLWqyFEy9WoF0CrkEAnLZid+q5I5hXq+idXc06OFaa7UZAWV1ro7QXYL7MfIGwo/yUX
IL0yW6idRap1EWXnVLNzxJtM95PSTGCoNduiwuar99G5tcWbkcH80nvH2yLr1C9aScxuadoXt+V8
73fi4jiSymt+akx9g8fvXovTV34p6DeQdr5zkbN7aOvuIOOP0YKj0PGV5q5NlWLZa1EaV0NPYeOG
QPZxwor4KXeil6xKDmNfR/j1E/pD3nU0hkiSLVyduRGBDYynlVTF0Rs/qlgP3Lbcm1ZylyUEE6jo
mSyDz6U5EFVN4o9BgATS2ddQCWbXb8JUAR0RmgkvzmJQJXDYFXjP7c8DaUEhkVZggfo6wEJPLVRh
f3VFdjv4dXEOPT18K3PVBuk0ZrumiiBhiSnFvybKj139EPolKoAYSglGwoaEsSbaR7aZMWCfCxz2
3SWOFJMf703igfQVnhqrjZFuLR7aEVvhWKIesZ1HRC57q6+2y07KFlzsqTm/6rGr71t82Z1CGTC6
15qT5+tMZfmpNYDjzGFzZXstnEDXgabXnGtRBGmGKREVy9uIlw5PPG4/q8kM0IWDKnc0iaFnRhUe
8iIutujaP4oyPhQ4f1eGw9Y+IgyQiXNOw2lbVw+tsF7GnKGxThG990htgFQ5yZ5WkizXynYpGWuT
687b7ktstNXUnKwOEmSq9vRqb7RaU0gcLALSUL7EpkdoySx6EAn9agyhSxbTPXCkMTAsdZ0SehIN
ImgdRbI0nbCy1s64qsqIk4HpU1z3zQHk4V6bo53C38h57UsdUqe2o2UETWUMCMkIIOFAhGhP2fh2
R4yz8knvCowBTnxPX9yjVR1qG8ttrp0RTimzubZ1vzaeS+mrHqbQMZhTzVdWfLIRDBgNvBU350Bi
xocoH9+wGb/KWFvNfUt/TTVXDNtwdctjL2CQSjQSLjEGHDeXOeJ9XDqHLB6DUZ/Onfc8gksprtzQ
wDx7n42k1XJCTI38Jday+4hyv1PpviBl123UJRaZ96kbqmo3cprYKIfbuGk4NZZqXMih7gtkR7H5
15wb7MUO+Ncj+SfE1V8Jhv9F7fPtN/wxOVu4Zb7t2GiLmeB8PziAgXdceO2guPHBIEj74+DAQH5J
t0Z7bRDA/FOKNaL9ZR6PcNdhng9X958M5DlzvN/F4aWjlMOvRkoS5fO7wY/nsS5ZCQ4YsgiMdTMu
KLDFHv1JIwPLKA5m1ftrtWDEZKIdhCivBg2JjVX6JjIQ+6xFNrA+uztVI+rdrGw2Sdi91uN8wcx7
iceBDj8gIN05Rln13BJuurItlgknTJ+6oTu5U0xSaKGejcG7HcEk4bQO8sZXnMUppYRmPGQkwjNh
TjfhDOHWT1kycumefdhcuHz1M25SHDNufVOmfb4Oc9nR4XZ3E6KecoKyMicm7jCij6C5kYMEMaE0
ryr/0id2uWmrLD/7tgYvMUdZDv+R5SozKcfuJfE7Zgy2DWItu62noUTK2dkxJYOTuo9dgMSRYZAN
CfwXmG8DlVJrX6QzPxQ1pFshtYszj4HUkm4voriEbhjTTZ3Yl6mX2rWlVQ/MQNJVYrTuzhri19Bf
jlPa84CyjhtjXNUEUO9QUoybkmtJr/++dKNLJwmpKLzu1liEd9yqKHMcbechYQK0HCCCtY8wzvaT
X97GA7S1wrFe89ncOCLe00G+9gm5x8Onf5CT9lhmA1N2Q5rbunCRvhIwV7WAOqYhjpagaWMVxtO+
L4d18c03bvT71hhuesSCK8a/j6r2N5HLd6oDdZ6y9DCh/VmrVNn41uPnQsF/VeLSegioADi89V2/
tzWCkqSIg8TmCCHmnZcKpkjpyUrdTbSMIobWey5DOW81ylKa29bWaq07LSUh2/AZz8XgvIAPFA9J
lPdrKyQenG8bT3d6Q5bTC8SvrwTPWoG+ZItDJInjuICH6gVpnWcIzknt6Ig4Mrr8qZTYGueEO2TK
tGNVJtdz9TmxuH3aXVTFe1oasGbmpxA7Pml22FcVRv3a2rgVLFI5bswx3WrjcEU4Lw36E/kg4a5L
tU+lHNb0qR6NXF2SXJy6+qSi/iJr506beBO2OoaMdDXsZj4FJnqLcKX7AYDsFV6zW6MTgQBAUFcE
NMyQQ62EIry6HzrCtKx0lznlx5ZWOlHiya5Lhn1Oc5cqhp2PaOkFD+1AN9PjvfTtJy2fIDlMMG50
hJL5R6Bm86x/rsLkgQPpue3pAkTRDhDaduAQHgFVMaLsQ21wmrLf+vycVLSBGQyL0A7GRFx6YsP0
8FjV+R5VUU1nQLdPIxDsQBYbVdrXgwHeZHkipUkvWfQXAqpquNSl/zAlV3TozBPB8Jtu0AJ6doVH
sx/6J8MXgKC4iHtZ7SKaKuyipVwxSgMH0hUHfUL/+j8tYUsisQkwk2EZOLwzUEKIAoW7+x/WYpFW
Fd60UMCsYXHoEsG83v2td/tvaO4tOM5fbnFF+/lXgrPlx78XxvTultQNNjCsFYvd4Y/CmJbfMuZ3
4Cai9vi+v6EMcRbjB3IGFoifDJ78FTJ54je/R/f9k/3N+3ORikUaXbdFBxpjxHtdQ5t7KrSKCuCG
IdTrYFfRHAitodNGBLwdT2sqegwCaaPidFVpSGtXjVALv3qImfYNnfwwGzkj6k4mo7vSZ3EZ8nav
oTryCzcI6S+njQzaSGABSK/h4e8Hc/roNyNlF8mlyCcT5Nda660bzT2EsjyEw+NIOFArvJuxSSPw
gyHvJZaiMTZz2DPQrbL6wLNe2vTWOCAAC+H9iDbwdADueCs6NQOh0uj6KCOZ+l05GG26Kkbfb9do
d9yaMisc6ptJ13w4kYryxx1DDvTKm40vWpiIU54qfwfgpj0mVevfqzZjE5FVR0SJST7nqvWyGECx
062bPjm7g15cmbM+bGgutFep6sqdR0zbvUgj8NQgC6oVwX8891YnjFsvM28TUyQBHp9rvSmhHOfb
Om2St7TumGOX02c7Gv8uVHXp0v5ggEF0j7IQcC1dFVxpmNN+7uLq1YIqKqiWVfe5dZND6VtPdS4u
GYyif8/ZdqH3/upsO8Wl/EV6OA7T708+NsCl70PDCe3XbwKv3598XICowRCf4rcwUBP9oQmzOb5i
sfjG1zXdnyRhPJ7LD9HuJzfinwV24lz96V4QOECYECIxQ20Kg3QZZfzY0Z+cWk+EwbipsyZzl/lK
O0qt+v0/3/6XIk/beI/AVZttCkfsyuyndD8bDMlDbmLcZ0BYi055+6LpuqM1cZBTdd8EY+9EG/g6
oHvxLImH1h+fdL2HDzgW89FxWu+oIQ46oKM6ppUzXRxo4z98J/8P/dSfORe494hTM+i7AWVgfvLz
x7PGWgMJ7vLxapvhvdQeOOoEcxjqiIpsgscM60pG8jQ4WgiVLzn8+vW/DUR+eNS4vD+//jv5VmRI
rkTigzRklr0uWEtp7cX1LjTE1VxCzxrgXM312G8bu7qygNzPTm/utNknIKExOAgUyA1i7WC+zKl+
qkrvS27IV0j18Tr1ehhmNXEY0I/MTVF+6RhJF51e/fYU/6Xkbamvflwwlk/BhJdtS/iChNj3jrlh
oEtpjXyKQoXl2qphNKmWIIC+PLuhHMAkh97RF9UTUHM8E4MfDEr3jm0IKvfXF/TPGV7f3go12KLw
wwy5vNUfJlCDVXeemaQ9iBTSSg2vkkFW2Zx262v0By8d+VXVAOyLQ+q6i+VtLJud350Nf5ONY3Jt
AoT8m3f0ri787eLQz16MvnBMvHfviGGeWxIMjyAQKtc20pIzXKkAMBQqHQ6SETwlrbG6i8+aP00m
5VGuPs3JSOwBaqqdiDV/XfbNtEGNwCF4Gn6bS/zlt/dutV/eH91My8EFD/HlT6lnrtEqJHG8v0oL
402k8FjYOUXYoOg863Pxd+ngSwv93S3vLNNl2BPsLrzmz99QLJPG0pjUb8xc22PYWIlErTjE0PWz
TsojK0FHl8dQZ/47P+k3uOmvXvrd02anST7kUYK2ziJw1Qy5qKGFhigqQII2ekznLrKnw2w3G+iI
b2nWfQmHYyX7Rz+rxbbKqIdd4ygjc8k0dMF1Rjurscybxi1u8/E16WuDuNJ5+O0B+zecj79tTb/Y
Jr92iyvjr4ff337++/Cbzg9zGRNBybfT7vcDskWuIAdTyA060lsCK78fkG33PwyUgDlwesWH/q03
9F/xtAuO3+TIjb+Q/DaaRP/kgMx28fONzRNuY4dcDMuGbmG1f3d3dZVu9gUK17UlwwmYJ62gMJb7
SpTkRev1Ky78g5hDMiJqM73yW+PWbEPr4NUph80EWZIxGljg2nprg8SFFrtzicBJte5kzGLbkjaS
Lm3hRrQIAUlUy51nHp07pwVzXdDKyfT52WrSl8QevoLJMlcY2KJV1SOSrSrsT/UkvBVWrA9JFFZU
xw0MP39kUJ0/F4IxfJikK+lF/Gx/vVBHwXpeaQnUCFWeLP9ZU9kX1XYbhzkSdPk66Kd6r4UMlOIK
157RrScq60QNZ2UgN5vH+pj6Nukp2gKqC5HpSlE8Szvb6c5Ad0pZ2hGD4tcmFy96yppMR7vcVwsX
0cMHNjvludFAio7WISwXfYAp9tXAemErZ2VHpEb5VCErLU+clWii9GR6FYnPKa73iUF85fe7bDYu
Usc1V5tHYFIIGKseczaVQbLg/SPlkokHS96G0NoU+inXzM+k/GarWepL63xivuZuAboT/CER3031
Sz1i5W86T/uqFdmD1JELcMq/UhNDeanGQMvmNmgBIQI/xrdXyX0bT/VqCs3HgbPctjRvJg0Qq2bP
N9F8wh29grSUCPJkmggqjmy1epPhC8RXlxwjsw7KqDpmdFysmTjDcd5BTb0q/AkwbHyMARLHs0tR
L629n3bbMSVqx8epKOx6NzCLHypa3lmPmB/wQ6GLESaimAPcJO1Vt/AJRi8UO3RbHjJX/VobxlWE
fiPOomsnZU4XjcdRmURETLy5gQGdN/CHHPQn291dN9ePJi7D2DV2yTBuSRQGuC/Gp4wcpDLFUm7W
NYRBRgMCJQjXf/SJ+R4xzk7dM1hmLoQzPEfkQRSDFTB1WSMafDC68eMw9BwbdeZHJfdiXqEtLrMn
2Qx3Xl1+qqSitJrNgB4iO2bSvmRmiHq2lF8rx9v3zNo2hR+JoMqK59kHOFExA1s100lxl1sJWgQn
c5mmDQj/aEohP5TgVqMvIq3vPQ1QLNEFTBWrc2EXUYD6Ezakk6KbrqBGZhj9pHT0DYbRS5uPzJmm
fZmJ+DhqDFJncUgTBWWovzKq4brqhq/dzCLQ4qZf6xOxO1iVxcY2srt4Gm/nuNg3HKVX/eAAv2vy
a60lWiunJAUMqYivzq5E7N+ggry37A+2pg6ZoUhn93YeGmhKiq3bilOS5+c6YzyadFa1sZMFtaSe
POpcGU8tAabFWlfFB682nh1tKIJwQLyI/Js5p1ZM13aqX7JxgCr3eeFkt51z5c1Q+MuQUC1pgZDM
EiClXqHZe9pCn8OcjbMxU3nW2hJKTarOHeZQDhmEg6b0Bnxva/V0s7PwkFjaJ7OKSWvommulMwaj
U7+yquRoE08eAwanCWnuXfK+oc2eqzzctCMpay0d85HArtgymp0l9WaN2n24QdfurqtyuErC9KLX
8BeK9ChQ2WPvIBQo8a7jynQOshvvtYXmNiDT5DtHiFO7KGYTNzo6mVjbmb2dXRtlThEdrAkVeFJi
PQPH6kJ+smD5h8zyBLSXnWe0xaFeVhAr9+5Mf/jqhe6901rHMemPRlde18Djtj6Rcmaubl3k/ny8
tF1R94M4tqqAAFeAEdYS9Z480GEUh4iwuCHUmGAP/clq+qupIb/PK+dz5yNpDfsx4Di9Lu15WDXt
7AJi0JuDJG2dVfCYyRbLbhX43DJll7KMz0m0q3M6w2FsH1TWvnj+NL5OuV7cY+HjX2Ef5hvtrxMY
sJJIzh1nu/mgZcl8wtDH85oUXMFiF7rq0oKWrqx853CDGdivm9bYukZOIEW9pYWsUPXY92kRH0Mr
XXQA7tOcJ/4aQBkRCp2LcNy3jrPejEAfcQHH6uhDGQ49K0XHZByU3T56ciI1IkdHXp0bOL+4yIOo
ss6aR1JU56Detm/arv1k0DPy5nTvpf42JfNPr8edGQ47N7G5qTGBS515S9GTFBFFrnZso7G61YoZ
IUM9LM3oQK+zjd/lWymSfeEON7Q2jgyZ1kLr9vxrFQgjpnvq6g6pg85no0eSlE7mttXrRzi7+ymx
P6VCHaehZcpONmIMvDYfcWTL5K4jQcII8wCfw8YkPg9L+n0vs0XonqxHkdyEobxNXW03KutjUet7
uwMA0BNeoRIqpA7SFw2+nW7069m2T0U0P0cxanS7g02gbzjVbOSgH9GeBGxYKOn7U27lG+Tbl7p0
t10obrRIsVmlbB4eBsA09t7aIuy+RImpr10nPca2fheNkIvLke538uwbfORuOrm81kxHuIqnG6bq
65ZsKJI3NJ3QluLFrCfoAYmJqAL4rlVZH0lFWeMhRDI8kvdt46TAA3Aqcv8Aw38bCvFkmzkzbHOH
H+SiICH3KSE1iaFvMxmGFDbJo5nLtWuFj5PRPY0lClmVkuc9GNUmiowPU0dwpFt/ldkMNafv6CV8
6jmJwX0WW0/J8vJ/2Tuz5LqxLMtOpSy/HTL0uDDLrI+H17HvJZE/MIqk0F70/XfVFGoEkVOoCfjE
aoGSu5OPdLL0Ic+I8gqLcDMPSsQDHnBx7jl7r11nhblFfx4sK0EQiUolE4rkYnSKYxCZX/o0vfRL
83jSHJDjkSsYCRREy1mps5cw9WjtOkP5Mi9d9ngwdRg8sxh4AuBRT3EzlrtEudPyfj9z+smrCrjd
GnPnt7eEcyH4ZBtCoYivgGKRt6GGAGpXXTu4HUYpXVM8Pd1D+IHFdQvy89u+8/+5PQNNsKyJmnHv
/j/+DewaBCeK9z/fMBzcpvK2+m/seGkZvfp3v28WKO4hET7rmX/vqVkfDAMtOk5LHIBzU+2PzcIM
3QIgBU0JlO3zzYL9QQOwaMCFY4ehEsz7I5uFHZkZe+55nwCd15h/3SPt92mXwpVtlueZQOjQRc4S
axRNnoHW7xRVci1UFVaBz4zHJnX59MnVeqXj9XK3z5FBRLLzsegOPtrKn/RHatn0bSpmiiuM6pWF
kGO/AKrIPejU7BBE806Ha+de/3am6OhobXLpyDB8vtvHw5CMCHuZolUq4IU6Ddad0Nvj2qq+w6L/
tJHx6qFsNuBokOm0uDutykgiODIyXqhBB4Uk9yexVkoyZfOs0vffvoovexiMW2jJ0pmdeaqzhvHp
9xfImFuM7LKl8KW7VIPEouomCtXqXPfOpue26rTQxOFDoaJUVvZOl+u1M2WmbCCCQHCN6uD54ctw
ZN/hByn5tRo5aa3ir+uCDRHd0vadM33tftGwfahIGzhnc74ST+6XyUGuJy2kwpPRqcvMr4qLlC0S
l7fKthrers3bV3Z+2p8ujo83jEZKDuhTpl3oOZ4fMBrlBA4GywGb3eomztgYQo+p1yPz1ZUvwmCT
Az3e5MCk9hKD2nSoWu2UYHpnPYqWwXw+iHfu4Z2N/YuPNH8dT66B0WqI5xM+EqlaxT7aOTZlhZ6t
NaZc7LoZscdhXHpvX4jXlgi09AhddFYLx9xpGwptGJtOn9IlzXfjYMoY2mrJXLTUKCmqrL1N3Ezb
b4EJvHPg124u3ZqnPw4kVSiUz88W1i9W4WjeDjVTsB1bOV7FKtYmFrThnfv4tZuLqEPG2ZjNZxPC
80OFCO6zQkXfaOvamShpVChtmh/kHaKMqVX9d5S2r50ZRgeN9RZbCz6K54fjyg0mXcUZsC0jb6on
ZdUPWYqY0KnWb397rwwWVC4eQZomjjQmujunlukFTlmVxSgcbUbtOURvoQ/1oUbHZOmm8rwsK2Vj
FMlMj6EUCPVquHrnM7yc3fAZYH1ZfA76zrv8PJuwr8bpLRbESdGQYcboUuge7YnRRiI5gRBnnD8d
OJH41JVhXkGEtm12g9Z7A8XXHiDKHNPiiYaFqe747kcfsq0tm4QhUuzutXroLE2TxnKZZreaCIxl
ken6O7fxvE48KbIeH1re0uBWZrAZRqbnX3YR6bILipFjRr61JP66PcNQKI7fucavHgZoAl80QDTe
Ps8PQ2jTOIQ1kkUjTZS1qkQCphLfrBgHf8079oYJjb4ikbJb4/SrPmJsmCvVkf1YohvrAhbZV00h
YOOdzzXfXy9OH2woWV+Mcqk3n38usqiNLKlkuuyQKHOLxc55XhQPCUzDrUlK4Gqok2CbKnMSWOaz
w7fkF3RSzb7Bpm07wIm9LCW9vYpphKcw4z6OhfD3g045MtgtvgNmeG0hsGffENJ7clB2X2hNSwg2
lFrEBbxZUSW5JFKGbbzsVRww8Neidy7PaysB787ZMCXmAIV58X2yokf0boJG4XhWjE9ejC5G7dKO
16Fbpe+sBK+dmoOgAyo24HfIP88PFVeDU6PspuCaE+LdXNgXaeHXW9AH46onBe2dO/LlqbF44yEw
iJ8DRrwbuWqb1SyDIBilG/rzoKpJEVFj+GS+Xb5TSr52JDbYnBSFJKYN4/mZpZ2TV65Z08CIixbB
O8uGo6vdWlYYE96+nR9djc9vZwp1/gv8ZC4NdpdTt85Mgr1kstS7qT7QTZPMMpKX1krW3plJJo7M
NkIu3uTanRyV8pBlHhuClTubfqDPULtttE60wdyz7QmJdJ7h40KtR0Y2NoYgcjPMSuV7lNRXQM58
ZIb28zLMfH93LpqqimNCCUuWfZcgRqcbvPCrIN0LfPTTlutDJRpx+vs2osXUqs2tFjjpMV5y64JQ
dtTyPIsoFcEHuBoJosKV49oZauOgE4r6zn36co3msyLvseH2C1jBO99mqweyarqYhayz72hRRyuw
Is5hS1YwfQ2GlLK1jIu3v9aXz4aOlBeIFlBtdAa73mAwCoYpSa9bmr2WHmMIT9ZEhqpHalGFvCu6
H3/sOR6JKMwdWWTcXZrk1LeBga8woW72mbIITBtuXpItWFXtOyvMq6fG0jsXGpBgZlD00xWmrsPG
aiF0LxHC54suoXfZULcvS75X4vUI3Hn7Ur72MM6vV/yd+E3Z1j4/XhXZrU4sCg9jZp2EAtkoFUi2
RgcwvXOk186Mzc98iyBWe/FiHbPIQMDLmaV2dCOog9m20holTi+qL5r03XfDa2c2j4l1w2BjDgbp
+ZmZ+EkUJydwytZKFJWOUp90pS72I6O4e/saskfkd+0uM7BO2aY+Pgm7D4HIa9ON25ioSHST0aJO
DR3nammjGtY7DSvMiGkf5oTom3u9CgEoalzzTZKO00GQyuzSqBtV4mUU8U1A6O6IUtoqMCK0VuBF
vm12i6GX9gkJzTka6MBE/uoKQKMM1SwNyJ+FqlsL45bQWZamYul3MjxVlNIY99wygOHVirK6IXOL
4OaAd8AVI6sMjJev99fMO0YFbMyQ3atqPdnbMJ2xD5oKJiJRpPgMyKJSFqFbB/Moh1ECXfjxggBw
oqrBaaxC0WSJNyqNezdxRhcDBo6CjMDMvmZhJV9PVUz3Kgk6H8cMmVjLxE8Il5WOfhiGogeNKBC8
mbjCEvLVlO7IrHw9Xrp8U9my6gOyJkfHD05aLQt1b2hK1kOW+iDe1LExoP9rMQzy910iZyDQqMkq
l6K+h4Ggjisc68VxhsGlWhqRRu7VBOBgqYIK2kAZ7z5XFNRkZFmKqizdOo/XlVSU1OMNZRprvQde
mTXp+EDSVjgg6xHN5ejCdDkIWLpPlalkQGq0EznhgqQ9jwFg+9VI2wz3kWWRD52bvWcZfA9XjhGg
5HWzRiEgIqt6HDFJbCgLaaUnTihivDaRY5/VTEUuAtCxKO7r0C1XVsJ3siCdFc3kVEHaIN47JibT
NUqsYnXdBOddXAfHg5Wd6XVvWXt+OUKwzJBSxisZNN0h0n1ikybgz8h04db1XhcN9rCaJjL/Fn0T
p9kqK21Om4lJ1zLqSEgwy+oh+6y2AUnkUCOVTRg3jJEVgn8OxyDWPlP4TLbXaoly4Apsg3MwRrXu
0qQSCyG6fDU0SgRAozHohpphV54lqQyvi6IkwbSyIqaNWaG5yboU5XieO7PoWpv06mZstHwpS6XY
742JmBlV4YVrTw940YmNyWhpL/RyCgta71mAj2mU7qdm8sVl67TcuYkcJrZpShnfSCdFdJnZZNot
4oQB5dZhfDyxpJYMpvzKJ72ukhh8Qyq4CtvbHI4WGx2gvgzHYptSJ6wUQNcB10QqyZ4tleqyDAQG
nyJQeMRykTK0iLVS4dZu8SEwD4N/5dht6LHPU2/Grm+/ZiY97KUWaWyPwQBqJnrrKb+zU03iSahs
gwUqDSYIe3mMESiJB1FzpZ0WHEWWNgdRC1pnWQ7RqC3qKrVuCxsVaCkLYltDtzgLg4boehcWDk1/
QYq7FhNSyhjylpm93HS6zFZar9lU71PqsA4l2m3D1Uy9AYgTnvLOcI78MuCPjWB+N6MepJbXS4Ot
tT7Y6kWdq1g+Rc11Wzr+oK7tWlW/+hFyMd/vw2M7NefZvUgZxSdktN+M/SQKEh0laMmsiHjEdNlw
i1QddC/Lr8jRNcYWoflUOFeJa2NXw1877YUNgzxu8HrdScNXCZ4di/MCLvNnugv2x3LOv861HJZ7
ntCeE/k8FNdEN13LHAXyqgLhW2cG/2dHOfQVRmp4ZTC9+jRMLvGNKU/eWVWG7gMGF8Ndt/nSH5l+
AUtUifks0VHZXq7Y6vVg1MyIkACWMwYnZCZvYknyElV3WbFiku3E7MYboBE3KwXjx5xhqL1HhXvt
JUbgMm9nW8Dw222qEIbjWAByYwiLfgfehq/QSjAKtFTMq7ffYu8daqeQy7BbZGHDoVQD02megn1J
GhypiWF/z/7+047ra69L+o/urBtTARHuvJoHdnNawBtz5p4MB6lKkmce8ID4JPnu90GUHBaFaS2d
zE5IAcJy9PaZvlKJkCJBF5Yu4RzKsrOLC1CuqOxz5+FzfO/7mb7GmeOsorSGcuyr3/mVf3q2L7f6
9MSo53Ga0ztHqPu8EPFxN88FQoQXqqzXdWgPp06YWu98fbscG4rh+TAzQX22q72odypXl2ZYcpjU
9YnlyhVIwXnoHkViHkk7ESNpEQ+rhtedB//Y3htCBVZRPVU/vr+bI2g0SIAMDIjweH6+A6AgPokx
37NDhYMW0LEdhg4TOyd456RfuWfRb2GBxyQw6593uiiYVJMgaWb78wzUwxdKvzfrE6AWUr6zlXyl
waxzPu485aGatKydytwIEwlCWnCs3ldZYCvtro+nnO3OqJz7kdQ8kYpiJUIzXIaDq2KdYWBupLS6
sxYTHPVbe/v2jfzK3osqggkJuyCak7s9AlP4TFQVcoLbWFup1NGH2pT6R9Joqd/y8aZXA7F++5Cv
NCjBU1LrYprkIaIN8vzbxeid23IiftvN1Ou6aBaGU1bgsod8qU/wZh3FQXgRVaSkg71e5Yk7bd/+
CC8fX4O8JI3VA+eK9WI3NidaFtSmEfgPVAtRXXYr23BgoeVZ7bkaQJW3j/fyJmOmB1/CZvTFvmxm
5zzdkhl+MGo9BLhlkQplWUZ6vnU1m8n9FCqbHz8UMmjuMiLRLLG7VLTJgLWdh2U5NL1BCYRwyLfq
eOXCGnxnEXy5KpEbNpOqOS3meXNg3NOzgos/xsikgiWtJGU95Ya56TPglm+fkJifimc7Iwy2WGSY
N836S16Ozw9TJHFsjQDLvJbppLLnoHvZKx2LnOKsraCq+USY4GbvmVAIP1CB6ZR6M2yCWljUmjQ3
IGUZ4+RpiRmv8hj5JPbMNvbXTmho8TrtG/oyY5UWn/Q8pGjCX62HC4EZ/ghpBIDjRIa51+pOdBBU
qAUSW5lQB0jUCBRO7lVZ6NSoNBlQJvi9cE5j1C2XUzuR16Y60onXPrHEJw5Yi8Oe7kmwzHN6IUg4
wmpaTrmvbpnWzti0vCSLUROFhejNVwQPvNJaLH28vlPsetN0JN2WMOAIw+rVUPRjtEbBFRfgayZl
2FhEn25kklITJflEigNAbmonI9aKGkb14D/k0US/d2hronYHphznjVKK9sBF7CfXrgBdoALSUhZN
YkVfTFK5HSBbhbpmGxqYnoORda+sCFVaGgFpzLYqbc2rrJqDjE6LhtkfBey7cQz9eqMlcfe5UCBi
Fm30PSnnhyQGR9Ed+Pn8a/Pv81+7y0FTYFJoHkM//vi3k+Ihu2iqh4fm6LbY/ZPP/mL93x9/HDzk
Myjr2b+sHnUCZy2omfMHIo2/HeT7n/y//eF3tcHlWDz8x7/d3ssoW0Z1Q2RKwzToDyWCNg8q6KJS
Uvy5FuHjr/9ZBfwP+fLbyXOPv+e7LkH/wCwclT2mGv4BA/p3EbMOpoteIf4/5Pj0VfnJb/gbdAmk
WiEY4GU8e4R4yP8QMfPGZDGjN6rNbp8finGcK6YnTznOr3lETx8Q9TJDo90uEjZWt1dlyc6iyjam
bNaB9ZCCt7XyUxNVjdPId9pkFDWvHNKE7TNPyogsfnxdP2nFo2oNs65tbU/P7yNVrN2iJLUiksDW
m2Y6Z9vgXDZwE+smi1eDX93WqnbqVNVRUhmrUQN+hRwYNZtXtuNGtuISEM14QTZJsUbHc15qQ+uN
rX2e1q6xNVuiOoCUHBKo4dUFWljtVB/rpWUlpBGP1wGPT5l/abBSD2QRaf7HIIsfCiauur4efbbd
rasgrG70YzUezqcxSbe9GRlIkYfbHhd3VRleLbWVrtN0tpJt2/qr0b/oKwlN61y21VpJuuOsqq7q
usVzDyW/PG2Uhtdt+dGW7KM69F6xchRIuAH6WRYaSFfdhNlzXp2oQQ9X5C7wHbKArfRT0YHUqtYa
IeMARwOSlKV/EjJWkqjH8kp8jFxn5bbDZt5Qul2+Vg2IfrI7cJ3u1MoHVHAndWQc+V3E+eIshN1X
uOWZ0YqVJbWjNL40Ks6GbpXw7CiIj7KOLsKQGAAqCWia/PNCmO1CxtVNUW867Zyy21OLUXpMzNRF
xno16Vd+E0fLQdCiaMN6hYfUK/DDmyHHTZdpeeFYe4JUl3g4DZMzWJELLcpWxAjUV7nSWHuUwcPa
7kN9ZfXKrdDSGNd8O0LlnGDTlO2l2RfRGvG3vKR6kzjStWhh6zX59RaX6aZJD0XE6wepV7+fIxOc
sHuQEpHeGVm6z4iJ9xEQsZQpoX2t0p0PzI0kTsbRgwOJVLmJGO81JBJgTAPOY0NSjqYlsv1PIIDg
2oVHOggm0z3Xwqu8gAVDa6ezV7HFQq5tCPf0+vrBpVpAIW/LRVve2x3sZvo8iyC3+fqmFV0+3KjB
Eja8FwiChvLIqztGxoWD87tYtUazbTALGa17UlEnL9yWjBeBWR3l3UYDg4SmRx6VstUvNEvZb9oK
Haamf4pFpH/uOsE9VenrMC0VbETpiN8gLmDDDuOqMGc6T2QelFH8OYiNz4lIDpXOOI7rctyoTtMD
ga+MDe+Zba31B6VDba4F97GZ2kQ8yG2FOTAt8pVvKPoadpanpV+lVi3y6dSKx/MQ30IpBh3DugIt
sitjHV3TXqhknjVx69SkRSj+YRJYByXvtLhNN0mHl1c5F5W9nGHOsF32lDxbGk63MrRPihU8BMlZ
lt6Eqb62ee3Z3FGTai1oIW8mXaycmI6osnRqQsrSYGUSOj60tJ+aDXAFhpnDnhDaeaWP/UXbTA4e
oKby+jizl001YYwYjyQi3kjQLCUYEfJVnOK2MwHnoNgfWZ54hEPUnTZYQzaLq0AQqMx5OMFeRPCa
2lWH1qR66N+XVXUqrBPUaHSB6k9FxGXKj9QOH/EE5MMObq2a/qD/Fa6FwHfgakds6daMjFAmr6DR
UtwAEc4ohX6JOslYVuooirjyFM6LIsDqgFu/TXzvF2T5kR8h4/Km7sEsDjraY24Y4mlItkaPCEq/
6IP6SFh3UxrvjU2/cJIvWsbeMlj9gu3N0Htl/sv4FKbmIG0OJaRhszVOfgGnPFW8lBwPkEMYU7qw
XlkKyArzRGbt8S/ZOMmOeHVSuuKvptuckPq7KM0aIvaiqSQk7/5bKf9Dlce/ak0xS6jeqin+kT1U
9Ze8Cur3qor5N/1eVaAQojZnD43O7ikbR/+gYm3iP2SoMayZC/c/qgoaGUyJ0fhYkE/mV/NvVYUg
N9rG+EtBgs7sB03EO9tbE/Iuh6CBgPbfZAI+b8yevOKrWhN1n/FGz3ODLiwBggX0me6+GsHIds07
e6/3jrazIYKaJQu6UA6eDh3/iZ9d4us4L8dhnRb9cV6472zAXhQwj2eHZkFjN2vQBnt+dn47hejH
KdLbuX9a92srgnglY3U7K5qf3Aun3yqxp3kP+mOj8FmFhmiY+PZ5VkvLC2Xe86NphdnGRFDZSDra
4AuBIZA4m8HLaC4snA6/hJmb5oJV7cSd+6BVYM06/nhdTxYBeWZ7OA3Yf7ISUA2TgousGo4jG/1x
aKwSDBHbVrQPA54JpU8FqHJ0TJsk6/SFXljKJ3CigPUiuUma8LifyhMFCoqqTmu1DzZpm5h7UGUQ
unTmZ2njgWPzcdSX5r0PHDylkS4jsnQoIbpNmxX1R52hHt1b1NlqfGVm0Y3bEOQAPF3f6CGp3JMa
lAdurETKIouS+JR+b3ZoJqa5ccykvLPbctjWZog1oQhKTayhxqnEh8hI3OB4asggt9y6WxW98DAL
H9iV87GQjGtgLDmG8nlshNd1JsJynOZB2tD4MHBFWLCylanY+gFNrwbsTW9uCB7DoNSQEjYkl3FE
j9hI5dGQGhiF6N54iGm+aK1Y2pV6VokvZhlDmSutM8ftWy9zlBDH9j1zteWcilBN8Y3jGym2GOL0
0sY5tyvwaGzdDGpM/dSIQT45zYXZpScu0XNRwXSpEOx+Kyn2OpxifUGtpBi5CYKokZdFT+XX+EV0
FlofNYRnXGmoamRDf+LR4/uo2c3Oc7nwyI7SkcbiBOq8jE0cYknjuQnuH1VjTFJkh7YD/iwt9oa+
w61l7admx9wPIqodOMFx1qdHRlC1mC/4jTIOcjIRAak7NTvuoa80D8tPtCD04xRnr8R0hrxd07to
T8hwOoiUz2UZbLN+DynUUTHYwC4a7lYFD0XlkDRh4PNzOsZr7NhDqp2aCI0YX0+mhZ/TcVy13bDu
RXdnT1eIdiovI1zXxRuXd+7CjfD2yGIb2BHRsBJOYYZR0nL34vqGLutxUOWXDtWyWekfxwJ/v+Pj
Q4pWQ+QcOoX9sbM6WMPtwndwjCQwdAKf4UVgnrqS+I+e0phuwyIjZkDNtE/mpBxi8XgoYv0AmA7h
u9OmVrJT+v+rQquO0iYooCTWNPDi9qRpSKtiUkbwReJfd5nvoavVPTF8MlKNMi9pP7XQojjjeB03
V6k+fImq2CNBOWPyp219uL3HUVPVnjrUhH9ICtgkvMTUEjPyNJCGtEnMgBltV1T7tBGj08os/FNt
4GcujHBNTzamc1I5KL1n5rsj9pNucIB6QuoOB32JsfVEb5nKziTEpohuK7x0i4l8wz29UC8TER9B
LXYBlAHqFRSPZZxx8+a6uXAbYx1DDPGaanb5YxKrTCfeFvn0hQiyDVglwQbNz9Z++V4L8cV+1cH/
AqXEcmmbmtpu9jEeMEQ3wnA8md21bbZy+gcprjiPxWCe23r1rQv2tyg7ZknVm2UHEPKqi5J3q475
F32vOuwPQpstVuC+gejRgvi9l2HR5WDexQ9QojEy4TX1R9Xxpx4LvNoa+iNGZBq9DhWB7g+Ex6Jz
fd5aYJKi0laeTTYzPQX0wvN3JW8eW0NHEC9TQ0LuLKTKhqPNNJJ89KGYPpWNPl38f3XBz1AXGGo+
XSd+X55FbY+68l9YXZDQdN6nIWXc5uqcIpQ17nTRGxbWeU0fm/M+mboWh6Z0PleaIqtFqLMfH1xl
hCyIefPMcabgVNET/RrznPKpstQpWQSdpbOQpmp7w2shq1eVYIn0aqVPvq9afzq33Fkk58eAh+AP
s9FOQfwXmo12jvzTzUY7pfjPNBvt7Gl+ptlo56z+arPRzir6M81G89buyUbx55uNdmbB/wxmo50N
3l9jNto56F9nNto58M80G+3cxz/bbLRzZj/VbLTz3PyXmI12Lu9/ldmIttfzReQvMRsxS3y6cP0s
s9HONf5nMRvNlMKnp/9PbjbauUF+utlo5+n8iWYje+cG+elmo50C7yeajRiOP73FfqbZ6NGM9KQM
+RcxG+3cZn+F2ehv0UiZ2wh/3kj59X/KX/8zfbeJMv+S30c3WBCRitmmA9QYPd7vTRT9g4lGEZUI
tjc6LLN97LcmijsHgqsIJvBqMQuYV9w/RjcOv4k/joSEPh4/+pEmykt9xtxXA/5v4WLDFAMk79mD
h+LR8aVaIAwA5FqhsJUOatCkK+kBa9Oa6Pj7yZI01yP9S0jTExa0btOKrL9It5+xFv3BiIrzhDAE
coTsaVxJf4oXE7iuyzDtPlU4zBmbpPaqa/xFPwwZ8Rv65YhOZou2ALxaoq3qLLhuff8Qj9E6KoK7
vi6UVUIu77KtgvZqZgN4fi2OfalvirBd2wNMahdrn6zCa9LGmLT7KnEmzOu7REXtHYwTlKrbUs+Y
g4xpekKug3kSuJxRjo75iIBbgjbzkgRr5WvYMtk0rcLTO+tS0yqmnz64KxAv9OUHcR2b2kdyqUn7
LgpQd80MfwrKdZw3D4EEJDemjP3t2l/30XCQFVax6mprxfBgW3fFRqvrbWs7J6FxbNjuF0JbL4Yx
y71KzQjAs2tyhIdV6ob5PoqucH8IDeckTcxjxHjJosXUuBdr1jpqGnC76W0akyIBWPWhcK3PQars
aZExQ9AOGLaszX5EtDcx3gC3lLWX+AGPYx0KXtGTmpKnR4qEeYdDUtkEsoFQ5jBZ75zsHmfJx6Yq
+J5yg5S48dSxqsvGGYl/Uw2yjQlGGIV6RHCF75VMdOpQIRDCis9tB+5gNiInqYzDJJf3aud/6sTM
/wk/S805GqxyW8GgXqGn2ChJqHpVN6irbGCq0JnFre+rxzSBv/i6PPd9edAWNRIK37gLDWwWfjCQ
LySBnmmJdT2aFj4h2GgeabgkUJnVUgtIeZnEWToSLzwC5pSIe70mnuQhZC5rY+JoIqxAwNBYkJOn
4GV5fPr/DisdlKI3V7r/kXb3twS4vLfYPf6e74ud+QG0B3wWLBwW6BS6Jt+hPDoszlkwO0NpXLAJ
rILf1zpb/8BiZs40a0Rz9PNZBr+vdbb2QUVCp88mfySpcybLj6x1j37cZ8NVeC62DvlcA78/ewCf
r3V1rkO+jdN0qSCvtD8iu7Kw8/eBOm2lllvRyhal0K7wPZM1Hg4RjPdS8bcSjlhhqYD2sDh5qll1
3KHl/uDjGSvtBoZG5XoTSbgr3cIoqMVuwLC1nxZDU38R0J6HOpylMQzr14zq4vAUPCCiMuaxGW4D
NMoImNoxBT5nmcrWaIruHLyRTYgzJrrmuIrjcdUlEdMkpC/xQicmvD/ITVFjkMZ1Blgxb6zaQ/08
MnFzszbcV01lmFClFqqyZVkTZ46FoqTO/Y2NS1VAG4Hvtc54vLQJnKNrH5b92QzXqdBz5e1J2aE5
ksjQZHqMsV/fV2rkb3Gt3MFl8xHAmaOWYhjEQOoVWtreK60a995kuc6wLsgbh5DaWAl6tlyJnbNC
9KSNk/PiXvtlqqfLKA5qY6HmCtyzOq0dEOMSSJ6Hz7UN1iSoCXTbsr4u7PrULn2rxUfUCtcDx9b6
8E6H0to3k6ktF6qMJwapcoy6hRvqjlwRymskX6Jew6iGOvfGtopcX+A00e8nJzIkJpa2ZMmfUjev
SZl0pbkOggLCTCGcOL9XJzX+Kpo0HRZqWBZg6/yol0TXV/1FEOtC7lexKrNtl1nKbVabBaxKlMDu
uEkSt5Sr2A/c/ji0WlXfKnUMwifLJqPYnxrCzEm7JF+a1B1UN7DP2/jE0mKv19MrNbuudY8cwNUI
IM5WPhsFMjzy5k1eLKtCgdJ4UMVYKudgK2ieS8TSKMs+pWfkf1nZ8WB0M2SP6J17DTAs7wE3NBYE
Vq8HGy7pHrROJeX7dsLjoTM2jgCt1p0hGBp4Q+lReU/S+l6oZ0sMXHyHLP/ZhcknhUHoGtMSlbN1
QPiBgKwoSLxZuI7fZ5u6I1d6KB1Emno22au/zfKKD/2t5fXg1390uNiCh3dUQI+/5vvqanzACjCj
7DGSCN2iC/H76kpmDB4PLBUohFl1f6sjrQ8wIlxAUpSYs3CI6u63OtL6AHzIsni5zgiRWXP8A2vr
oz/gydJKajG2ljlKGjozSt9dwofb6U6t567maU3Vz7N4mKdAaz82dardCGKOoGraLpyKpETsRpQW
jkWQktNnRWniwyhM5X0bJfKakJH2JJlQKi+SlhF7BXT3su0j0/TKXu/3Rh2GOjBGtV+PZYTXdErM
Qx594/MA2/hEqNVGqp3yRUiZ7QM0bKO/zwufce1bd+Sv/+sueah+/d/v3ZDzb/l+Q2ofkCvhGWEf
Ah/nEfD0/Y7UZiw36BUyZRjOPuKtfrsnnQ8ODmC4eOo3yje/7rd7khhYPIVYvYHtADtAHfUD9+TL
2AITMAO5cY+3Jdaindc9elIYKt1geEMX9XuVCA5sJ7yQroBY2iREkPqhWHTWJqrCL4A6boCkOthf
CUF+chlfUXXNW6inz4Y6f47ZCMVThjh5NyGgMHRpp25vAIHqG7DAiNDzbLY7S6/Lq3rlyK9WcK+7
SCjePvBLryFHtmabIcENaGB2N3dFZgkSdCjYnab6Mg4ExvlYAkFNqwR+2jC3B99rhmAVN/3XwugO
Hbtqvq3gfzqdfDmlf/wM87qEL0KIx6LsSbfFVtzRLCC3Yb8n/qdf1qWGCIfq6jBCRFtd6N2nNseo
H6Vi2wVWRXaDc9MUQmDUrh9kiXVtbCgPCmJyTHe8JroI8OqEzFhYYQuhfAI1gC20N9xZIvM9u+pP
P/+rdxF2zd8//07fhaIN3bHC5+d+XWkq9iZC44oF28xwOyYbprqARJv6Qg4xiTrrCokg+UDIxd/+
LnVW9xd30Ww147PQEmDBfV689p0V2Cl1BDIxjAy13Osz9bTsGqKL2xUBZ/d2qMIor4QPpJwLppMu
mprhPnF6A8iCsVkDQiWDCFzUWI8PfTDaS4I7Jq/eAuAAiaxhFnz7M/Mkv/jIsz5jpnECY9qFUcZa
Qu6EygNIQqG1TK0MRVegvgdr5PX2ylG4zTHK0Gl5MRAQnex1uzY8jXcPFhLx4ILD2kZ6Mnx7kP8O
mz1aC0++u9l79d0NdXwrcUp9/PUfVXYr8/fW/vm3/L7Vg6xBbpBOtiYioTmT4fvab3wAjQfyR9ch
sz1aln6vR5wPQGVggP22O/xt4Udp5Lg0tIxZFWT9yKq/s9gC330MWpo1S5ROeMefPya6O+htpyUu
3PeN0xHGm6+mdr8T19q0DUXh+c17lMOd+28+Iuwqe34yyTe0dh1ORai2JnRuQTxvvRraU+K1Vl36
5cnXcfrtbfFUGUzYxfPbnGvNHU5tBaUN0wEv3OcnFtZ5kGek6XrB4EOzdkv2UHaDizA4D2Nlk6jx
pkizI2AkNKvwjkdNq5y7Qa3tR36rb/IEcrJP6nVsu5tSL2KIFQFilsY4Q7P5cQKnAmPcZd9gTZ6a
lNEx7k3gFhVx2K3ffMQluIb+HeKIwJKgExmgN4lEQVt1Xt8kLQ5OUXq2Pp4pfUN2JGD8ADyz6LV9
R05ro2vsdWKHWzgWN3FlLSOt3CItXraTYnhlnVkHXSvvCj1FW6MSrlmoREL6oXo7lvAdcFfeoYr/
nDZgH3QVrLe/xfBlrtpmvMLjmS6kqiBkdepyKXo2n6KpqoMEauLh2ECnTbraXMKp9Vem/9CgTfOs
Xt1jq3k6gj01Q/UwHZKL0Z9uQm08rMPohE3RuSqCgI2301+OMsch6ngWzJQgag6DrrmGbXIbqcRP
pELtFkVTLsieoUcYZJ4o+nBFqM8ao050CCleXwVNRSqe3Q8Lxy0faIZs/P/D3nlk2Y1lWXYu1Q74
ghaNaiTE16YlrYNF0kiIB62BgeQMago5gZhYbTDoEWbmTLPlGU3P6ARdfXx8PAD33XvO2TUtR3N1
XjVyQFvEN8r+tpHjKwnORWZ3u14bjlYzHZaBLWSzoI3WYO85/NMuQ3xrjPFDqOg3Ri7fmkbzaZpj
3R3HaHXCUgSnmEf01vIKdbk3lvJKMaaNnPbXBOEd7cS8GMplowClh189eL00jSRxRN6o17LLJjo8
9Fq609URhgAodh0kO1Yejxof14hZVhtyiK560HWu3kXe0OaBkcTWESl5vk3KyHmOV+67RB+A0A1Y
8CKGCj8PiW+Bic9nhNF4BncmAPl6iiFG085Lk309Orf4YHYpwPlGdvYyAPowjWW3X5n0gqiXeaXU
L+S3SGa9aVZ+PRpcUPZGXeqozutTrwvayfK+jVRXIwvFIPZjKjqvbb7I5B2WVAp9/DUyZZqi9ykh
JuTaeRZQEjLncSp9s6B0kmHtpeUnkc+HBH933zqnRAF1HVXgNayyOKjm+FDp0jeQvuKwLPzXllnt
LEgqnsYW3DW1UUeorpq+AgAw1hI9cGo7D+S2rS6qUtLOaZnzc1pZbN6m41CCWUTQ/tTJkMCBX7tE
MxERlVdQr0UdSBhtKpNXOiVbNLf7zKy8OG5B2l+NusoDod+p1ids1ez/m0thLJumbT21V0jMJ/AT
FfswQxo1Sy9Um8DUlKDqvhhOFmga1acQO/ZoY5gehyU5irVtbZKk6prNJLMWCwPftnVDkPxtZ0/m
MWmRdVvC8Httio+pI30m0E7eTUtZeLLzPXXiR8rAu7I3vnR25xwwUGwcTdpKhnleWtYTQVN0uoyt
XItjnmumC8+U5H/cm0YrfVMM667Mm726WLSUeCTl8na0p/NaKAe5tL+NDgwYS70tmmpvNCI9mE3d
nNkmlkUzz6i84ERanfKdGLNbtTRHV1bN+9iZOYmoxbRkai6wx6uynTddJ10kpQiwOl3JWTm5YrF2
tpNVG130YgMnYtk1JplORjzcoKwGL9HhX69mQp+jSa7opBXaJV6NFBm5dAtAcz8TS+gbU1ECb6vO
pWjFkjD5UDu8h0t6pdQ2SfkS5rXypEU1GUkR/m6shIKm0aTsNOYXizTejYP53OX4uhzQELXJiUwD
KExIr8WwxtmOid/auAPMcBm+NLIdfpaGhdur40oLvb8jYsvNTVYBEGOxAEMou8k1WvMmMqwG8p68
yUg5RsavOBudH2dPmI9xmtRE9rJhzMnrNwpxro+WfidK4u3mgtwv4tl4Z4Q8NBqnP5hzHu3loh4f
x65vA3lRHbLQ8smV5KlCRc4zxnTEycEudG4WVbrXxsgXhbRRLBaUlKqfaA/CVQ+vnLraCGkBT8HL
JyHh24XPdShz83LCFJ/KOtEVzUQeC07QMqXOz/PaX+whvVCG0K+0a/qn9AaKY02Y4tC2R+rdPZ25
W7vC7r8kBaCbcpM1ZI7GWX8d5kt5YZgMYMb4i23BMoSlI88btevN+7/xWu7yuGosb6QT44LvGwKr
WB6tIvOk/kky9ZM2is+LrOX/CC/+K9SWNPtfFDN/qC3//p/P39r47//1seFt/Zx/VpfEUDDdhOtu
GIr6r6Gp/tvqA2CGsIY8kr3BNun3xoLN8GHtRRBdaK9lJxXS7/Wl/Ztso2Dn75NtQafsz7Hg5Td7
sbXkW0e6KN+J0eNwa632Yk+bpHIqJoWQiS5R1KeuH7apJhZ3HLL7SK6u2j4K2K6mlyTpPuEx2oFY
MT1dQK/FP0NPXf7OPOFrRdBGH0a3mbHy0Zs6SPQBLnS4iUIwK3Yunhul3chhfHRa8xIVTrC0zrmI
rAoGY3rmDPZWShWVYIoOXEcuDmEprpIh2iLp76B+pI94yZ6MSd8UAw3woaEJQoyrR/7uZ70B4Gst
7U522k/qMFUuNPqLbGgO9sggo4TDNQMAIWfle0FAWJKqd1MIy1Y0jwSrXokue3DkZdhKqrJbIp6z
Y8NYgZTntldPfbTaz1SqMgV6vStP2UOIz8iXVHNa4SKy65j15I7QbuGDQhVux3vS1lRIJLJvN9Nl
lylu0phbub0jGWGBJmW5HYXCRs0mGOfrVJASIiWZVmyaSA2Udj53SN1wHUeQwpZ3D3I7bcKwDaR6
NHxVme8I1Je9PlQzD9jTXnPKB/KW3NABMA8rqnY+N6r9FUE786C53ZRq6gQ1SY0uAVt3bWpvyaPH
iyPDoG/FfBaBdyCiUDlKYedrduwNU7PLqONMkV73cblV8Ld7TnunLPVXolWocvqOZ4ocEr0wbFq5
2ZVUDOYMo0malxAclt2dFpMr4uKCF3h2KnuTahaoKkKHJexTAiaNwSnmtaM8zqWIiYCTDmkSCvli
0abxB1fNccpdDaqg23RpdJXz2lMKnXe6oCWRYBmPkKaH0JsyGTxZB1POFil/I75uJ9YQ5YjN7Dxc
v1j2uS1hMY+a8iiRPOl1/Iu1XLcAj4fvRDDsafYXwSLpJ9mSHX/p5IMcEtCWAuIiSY4aBoQReDqR
fKNpoWzN2bhsojrescBdin+4sTK/rql6iaxvFe2xltIdELY6li5ICyjOe2FYnkb3wk3H2f+brFXw
frqK4NiZrxpK8ZMYH188l36xyfrFTs5BhkEgP2p6Vf3RynpxWztFkXc1dey6s3L14aoUNk616/cP
svaLXnQDfzw7bOyy7BZlwISrdebls6MnmiK0Ys6Dxxs47Nxn2O2YQK6ky5zf7/2DrU2htwdzQHEx
3CKGCa3J64NpWjrbWsXB2uoyTW7H4tSq9xE/+o/D/BVeXj/26+/off6z+bYC3t8PgPnxIT/fXMxV
GHpqDuOQ1bW2etZ+9kWgWEKWIciOLhWw5XU6/vury/kNiIBF/0PGZ78OcV6+uhia0z0jgo8QKF3+
U3Oaf0S8vFoRtNeZsxPF4kD9ID/+9Yqgw5grncKgt+dVeRWt2/twEGtmdR5+x7NCYG2ufV1C8ZjQ
0D0J1EBuldg7p7GvHYMMM1wyxkGqOudy1NMt46ULlUhiu8NRacnRJ8WMt3qiHBypvMSC6tvT8qSV
5XPWjmf2nM9+lehng734Vbt8smf7WJiO7GrtcoX7FWBf79daSZeB8lbpHMpOQw70iDxwvcaWg4XV
LaeIzQRvvGrZALIieWFSSZ3MP1fR2PpT1VWnykmf7NgQbhsNla/n2hetKbcZTcLA1jCod1UWewBP
4s1imp8Iot4sNZwuAPQ7kM1XIq8Vr5MzBqYze/AGnoM75zYftARlgls0ce4nK0MQkOjR3hb1IR4I
nJmNOWx9qZKX/dxXtu6NTVepfk8HPgrMcckLt+nAnEHCXSwSw+Tx5MjIpybrtlwmy2t5rD50dMlL
p/sqlxYQT9u4TOPpoCM12Cjz92oZPhljkbBLyH1Yx/Oha6EtV9YFaaCbcFYOZaYcEwPSvbSIS7sJ
5ZMzmc2eHopB7xWQ3xKSnCLjBA1bp4I32DFdDo0tlOCzmNGIm6mNTmqHugVOV2xmOrduKAbdLUR9
ZebzmcZA3aqoCHrnWClPi2lcKlG8LcPk0VR4xVYhwaVpUmFzZjumJGwkWRKkdQxje6iaTL+1zLHq
2QFGj6Uw573REfOSTQtiLq28pevAYJuOhJHJ5Wee+Lu8tMggbjZh3Fn84LnjAWihgVIRMpDJeuQP
drEXpaW4VgFWr6a1IKWRfkhIrmTH3HxeTAJRWqkJqHBWanZ2XpTOzhYjlzeGCxaxd+gUcqB7Z6Os
NwCRtXtJm4O2NO4i1WaNSN86OHNFnD1qMQNGLQycLt1HcC4GVWhoHPJzHQGXSbBZp6rnykqXzCqx
G+v6vNKjY5sn33VBPZRxGTos9POS3hZ5dJuXxqfJyA+trJ4XSoQnPi5zv+iAvZHO6Cm9ftAkhf1K
txxkMRREUdtnoxEhzFsWzNlkvO5aa9hWuVZckolucMOQe+WODqHPli096I6k7tg6EWeWBh1+fcza
92UX73VB3waS9rqLyy9hyx5TpVU8Ys0UlfCQouYiNt3TqIKerJtS2dRJGAGxHhja6Etkmy4BimBu
4xKSnLMjHZmrNGB5ts8nmv50H/JLjViIYNH0e7JuR9eKROEKMRIIU/c+XVPbD6UJ9mCVBrrUB5aU
3NlRp/j9PHlClWcXwzUjMsrRjks5dO1FbUmGS1TudCGFkupJenOQJ+OCuE2iDYco2ZtS81xVyymt
KanNdgqEjOJEm65UfeJh0dCkzZ1jMY++IpXPtaVslam9ygbnuuyyoDEsekuwnmz1NquqKwYYNxGJ
hRjwhvOsCX0ZZMbWEPqNHhMIbHS9qzqt4soL9NuGp9yNQeIOLNjrUWspr3HC7pZRR+2iGIcff7DA
PIagBPchyqOBoGY3r9SbYajD/ehYy7arFVpVkgZ7sNL2622aMbnxdSWJ90Mx9luC+9NtZBafOqlK
N1MkZDI1TZehuOPHNqwDLdwtorsXiO821rpCjba4rVQwqdHcLAQIdhdOZXuLSMx7daSlSV8m36iz
LPt93bi9EZNpZIoLa4zdaIrPhHLD6gs65r/0nhrSSaVbc1gOgwFBV04fevNbn9SXI9IXenJD5/aO
4xI67Fd9q94yHXOChibRJUS0L6UN99YmlcgTpXNhVAk5XXnvotY7OAu/hRll25bC1irjbZGW80Gr
2k+mE57ns85OASlhvPBaIPsIG2X8Vcvrp1DKklOk5BGP2UUi3IvITyk6W6LqLJbC81od7nunNA92
Sj4UbbkzRWR3rZXfOzmRHllZLld2s1ync7WtUWbdpOQfse13vtLholeeyNblkpn2adLi4RF116Oi
TYRpm5jsafF4f8vtKCPGgLh8Wy37XaLkQWY6FY8w8bkdrf1kE6KtLnQi/joVl8Gc8L2Kq+3izzkU
wA+Fh+sH/ay6bJQIqw2cHBzUgusM6feqC7kBBTD0Kf42kgObEvln1WXKJPKpaBdoGViM6NeR68+G
Af9ojY8lqZdewVqp/Rkdwh+yNWFBUreRz4OOUeXjXpdcgKJiq0uZwpJS0lxkVIHuQNvjIJHO4FWj
8bXSjfh8jqqOAIyscRcktvcvfsJf7GxUOikvNwKcON9BQwzBafIXb7UQUx8PSaPkE7HmMVDkMi9Q
IUhMrSxXdGrPQSEd7foI6u8WzRABVsVMHeGRdWMhX47jyCU0qxc8VHsCzMa6tQuXTo20EU5X3qnN
YN9IBFieGEIMX4nedQhqqzM73M3QWMi9G1U0ZO+flLZulV7UsquABF2980NzBKPpDyPxqnVa8EyD
X+mKH9I/IOLMtMvLKiL5xS73IBbQwJ1TWe+ypd6LKD+zZtmLh963GCSJMr0bk+gka4tbpomXVVCF
47Z1HdEcZ+JxulpDaqjeVmif5ZHEEiUxCJQbHiTJ8CozC94/nzebtT+czpt1Ymk8xoaE01nmJlgH
Z5GaHAYke+U87v69QyFVe7kJdeRyKPo0Gnx5US5mUlEGOjNJmW86ssf+vUO92YI6SD8Q6HBWwrkR
OqGrbbUZ2+kgJR/xeD74/d76esIisdLQ4KQk5aTqV5rzaSLsPqSWf/+M3rQJ1uu0ZkKRIcoLfDV2
vP7xzEifSC9NBvYat4CjqWkgWVnVB7/bR0dZ//mLZsRSKXJbpylHoSRQAHcQT+kXzELfP5lfQIxe
n836q744jj4btah1jmNixKgca6uWaZAovadUNW2s8qSr4SHOO+wFS7jLUO+JWDprynudSorN1JmV
0OLXcgbu0v7977Yu+Df396sf+s0NQUi2IYaKH7qYzyc43MlWWU5MgrVJ/uBX+MXSeXWkN/cD4AFz
pWDwJHGI4I30IO3v5OaTDqnk/VP66Kq+vRtID2YcyIHs9HlUzy3pfuhv3z/EB+fyNm28Bo5BWjyH
aMtzYr8kdU+SljtVT+8fZl3l71wc600fqzBmK2d8xiNEfB/LAJrEv/dTIQZ8tTBrIQ15CFjPH9jp
qZ3sJTa8HUji75/H+ou/dx7rm/PF+s8ngt8ag8NYzoXcjsSJ3YGkn9V7Wc4IrT1mQ/vBEX+5rCEs
4bqiP4NG5vUR27ydhDHwy/XRld7wVuEZrKfLtqi2vJ3eP7tfrbdVoYNfAEoZUVGvj0VKce3gxWK/
FRNEWcEytczoAcXgB+/ij47z5gYaKyEpZNwjA+kM16gfooxCnG3++2fzx6XN0EdG+0J7jXHOW6mN
niqJUFIUPG1uqF4uRM9c3QgZIvCm7tV2+eDX++Ma53iUjgrOOFRO+ps13g6YWbKymPzEShg6ak0T
VIUYt++f1a+OQhYjhZkDkpU+4OtrFGqzAs58VekVqUMnxVA2k9V+FBPzxyvEa5bmNglMDnGNqw/x
5TpnQKyUkcVRaGkkAUyJ5koPa4F/oog/gAqvF/v1LbUeCtgj8FesPm8fDek8MIt3agIC83ZGuWIa
d2wwd6S0N0Fh5dNu0SJu6SV1PiDArufw9sBYLNG1oyNjK/DmzqpkSDiTtowUhBMB9GMR7xNZ1Q5q
gdFjrp30IMBnbd6/fL9alLCTdRbkyiF9+7xtpapnCUmjPxNWSPSyHJIQF4ozu4j1x34ZP7qlf3WS
iHnxjpK3qfyQVr+8kA0WSo3s4slX5F7eSZNjuaHKmISCQdnXszF5apL9TGT9EzJYrqNtKWSN6uxl
EPC9Xj6hUk8O7DM2EFPdb1RpvbCOcdfMiLByQQyiaNHoV5aT7WYjpBOjs0VWexPB7zwoj+//5PZ6
Id9eaLieJhnm8rqlevNtirHGPjsb1PEtWzx3KlUe3HViyNdDPmXwqca5PoJtjXIvwyyIcGEx5cRX
VcnaG2HcFigGwu6EqanVCUvO0YDNs7zns6KLlkbMXWpmVetbVsUxkJGoSItT7LGpYjtpUMPEQocX
qSiTBnui69m0xnhWKfUyuFqeY0yVjXQaUApPIRnCtOI5Cq6oa1ltBE6ZZkqAgZ3yYR8PspN5EdvQ
z1OECMYfajnUgr7CZuZisCULWnHQf+2LiRQ/DA2ZFUhlY302yyFTLmenPyVJgiwP1JHxYFU2gKau
du4ypz1bbEPcAC3IUA4ZGY1cS+3DxZVF2Ef0oDuYWQ3JpotfjMaU+nRnjMeyio8V1fpV1SycTDIN
4+RZeROi7ctm9cC8gNhF+IOJ6omxHp87I+2OclkyWFXmsXU82XaWypshwR2KEeGGroMpw30lO7eV
njkPQ68twag0U+rZS1iUH7yIfnV3YC8gOZXJMD/sm0f25ETOghlrpJvV4zHpBqs6yU0ybKEpFNeD
RdTzWGnJ9fsL8lcPV+QA2GnYj1osyNd3h53BAEtGjmovAHVy3vr0f+3qTB+rKXj/UH+sVyyMFQrH
YeGvKtfXh8JTMY/SjAS04HlOeDnp4UWcB1WadUFqN0eY28Mhz8jvnPOPHuy/ODZ2CvgFtFHwUTpv
8pSWiQxqHHETjzrWoem09AOyghzQhFh/d8C1s8OIq7gUGw66s6X94OL+uHpv7nvIBTKeeV4u/Ahv
ri5WD0XNG0ErhUk20ogspxmqTLsB5LdnJakG3GfSqXmNbY/0cgP9ExmkVU3b9y/CL673q+/xpjbV
Mgzmy5jB6GhaxhN2Nh/p3k+k6/fmBzXPLxY0h1opPrzRcP6vr58X9Sk/g1TLMy/TSY6I8dcZFVdF
yaSnl2q3ahkgQYnr/icHBf+5tnqQtzB0fHXQbBplDN8JhY8TPXZZal1jr0oCOiWbORXbNpSLv5CT
Go/Ti+XzBwHUf2TDtxbBPf73vC9oWf4Aneyf/+//oYUAhuTHf/5P3RP3NSqm1eBBDvQ6sP/n9Bg9
FDwnbHwGjiKHJfn79Nj6TVmhR6tJZb01Df6j34VPJi3OVWeAzu6H7ulPCZ/QnHPdX9x/q3gBdgmV
DkBfgFZvMUGYjYVkNCmK2VDZZ21/3jaha41NANjrrnMk5LgmKboT8sQNsJpiZ3Qj7tYC7YxJbK5f
i69FNI8lo4Kihu456hvolMTgSypW1TC7VZvySitBWVhtfuZI0UUBHAsD0GQEK52L4cmAcKiP9qIT
o2erDG242T2q+Od+uUJBv3eUdl8N2b5f6scs1dxC0z0MUsyY0dYozcVszzsASt+Tua09EI/ODgVR
tpXHJt3IRt89iLZkigatWQvzp6Jqvkkpc72RTTsWYNlxR/IxmENscsU+dBJcSCPapvLiZZCNyExe
6D1ZkMAnQwTOrJREAZO7LbJPulyPxEBGzFsjeBSK+NTjBd5bYVHvlDGLb7BLh1taZIy0TXEy1Plm
/aA+rgKjKA9qlj2UtbTVcuNERzNIzNTTZl7Utn5ut5nXKbh8x9Bn5vapgUYZJH1+iJJo2KW2uumw
CiyG2Gshc5BGke9qy/aaSfZjrW8OapjEbhkJcSRldwfNFiCKjsw/TBmI9fbZ0JHwPAwnfen3VT16
kdneS9O0NZUOhTVaMUOL95VhZZcqxZdujE+T09/nuLFuJUsDKrr4edPDloRJoqbMvpsqQ9IuVVcK
dUGAevNGTcpyF6XTnZRVT3wx+s0Io90ut/aDBR2jF+iQhsssFqe5np8H8A0eZoHvTUowh2yGj5le
n4rVH91GxQZbaO0uehJ03Zk5AgF1usNcWM+w9DwmmszCqfLcsSjvZs1A9IXZoAAsmGbHFN7hJk3G
h8wp+OCm6P2oJKY6zg9pGrraOHqJNe+g5/kkF1/DrrrX0I+6fTedEY1/Y03aA4v0FNJWZwzVbapK
BPZSb2tWBzqd02jazUmpu2OIirt3NGApZewPjrxXci3Ah7Hv7U/l0O9S1LwoqYO+uW4i7axXpbPM
UfZNbAb0oD+pkuTywHHjGjd4lVLboLC1zDZBEV8fKFJQWAEfLxtmk8wewwCDhI5OCzdEmy3qCUtg
c7RWr4Ssci/2nUWw8+qkCMV416zeinaxdwVmC0GvHGvfIw6xr/juHZeYbsJS8WdktVbjx8CzsRjp
1yQN9WOPF9kTi+ybVbWTGt1PouWJCciO6QNAEawg1trZBmqcYBEJV69IostXi8knjXQMfGybAy5i
vCUKJhPbieQNsQfwUzCg9HJzDw3WdLvVm8I1Ts6BkXrMfkgTacmRT+LwTmmUqyy0a7fWiM9OsLvk
yczyDpNbcynU7VSkyqHuEggkSz55MoaZrsvO5DbZJhhpegw1pko8TI/FJioMajrRIhapGDeHGynr
Pav9gu10Q0t0Fxf5fgqToCTznQnpZlrar30eZUer1gY0kTZQ0/iyNvHiNSNfWY2rrVYgeyQL4NwC
8urNnbprlyqI52qfL0WQRe0mA5Caqjw8mR0aHYt1MLdzpsEmmc+zuL2EwRFgJzhHnL2ZDMM1UXYw
jo+8EIeQ3zrJuZCTe7upIg//fuPNtXymzPO3eh7OMkpvtKXWE1Cr73VOPo7U5wDRplkLkL1dT/F4
ZRrSplD6o6yH3O4xyDdbYVyiLHdG3D1oMsQlnSwfoZyaiuyARIr4eWc0nzhrPHseeSSi65fKbNcI
pPx6wfUMeSQAnBKrDL91ls2QKhdDAyRJK3L1yJ7kM0+/5zYsNy0nwCMe/UykLFepMcirvv+UxeEX
WmcX5FJf4BB6UNtHSykk1wTaY9jzeTNaaB/mCzMMr8rR8SW5xBYztZu6SfbQ4yiRI3GEYkAr1BGe
nOkX04RJJiylr7pZkdweAYQEq+b1dopad+nnu1Ke9ioz70Gq8dzE5DNMPALMWd9GmaVvND2bd6IU
JzGiPOpN5Yum5V9LFZyvOaPRB7d1V6jzdLQy+dRIGEwSo/CaegTw01XfEBHsOkQbQdsyRejqhdB+
SfGAILVdeijrGeIv3sarF7XH5T9e1i+dZG9K1/UVjmqXtgFbLhur6pv9gzTGAs4CUe/NjCwE4Qx5
ImJytfLmTx+HOn31fmq0HSllXpeQMqH+rYPAy5NYHMm5o2Ej8X4c4q8gO9RM6vz/fgjOYxlla5a3
7xSNfMDPopH6T6e/6zD6Zl9IFPQ/i0bKP6rGNd9Lpx33UiyPExPpnGprRLwTumNQ6f2rZjSJe5dh
1WHEX8PB/sz0e53JvywZf3gVX5AltTd7RsLjl77MwtifJbWALPG/PMh/8CBHC+7WJk6SQt0ZvWqG
fgfCVPj0v4E6/HVulLWX8s6N8vf/x9bq+SOpiLZ+ys+7BUIjTCS6CPI/1LZ0r39usSA0shGgccSO
V+EOZVf/+xbL/E2n+UlOFXYU8IlrksK/bhe04vIPHOwq99X+1Bbrjx0OfTVPs+FHtWIymeVAL7f7
lpFLWb7MqtctOEqcKM12ejpO2CF5DzXJeJ7pGAezuho9KZfywxTF+bUdqx9xlFeLzev7lkYPshW6
Pat6hf9//UWiTmoFm0DafOmwFL4M2mdS6vzRapCJejFGuXNqM0TrZGl9F5FMf7GZ9GZb24CS3Nha
qHLp+CvI2TLnqCuFUu31rOp3ZtEBWVF6JXVtwl/wnIbg44ZF13u3NjLzkDR6/ilLqSv9SranIB+k
bmsvyfTXsVxpKxjqv78riMz6+38NH94U64f8vCk0PPvAwxz2pgRC/ghR+HlTaLBJ2T6DJsSfr2C5
enlT8HQ3mQqYusYf1vHY7zeF8Rt2bP5HGhwdA/78Z94hOFBfL0Y+nrYGMk7sVijk0fq8XoyWrjWp
lpeaJxVluhnLaJOpJrX97dSk1OdU1xEbv0n6NtQrtxJ3e2ZlKDRFE1D+YU6FTNyLwzBYT3LS4Ngp
ngr8W66qPKqpOrmdDNuwKVDclMSdcaO1V9r43JJiFGmtH83JXp4Qv/qxsmtRA/mNSW8cyrQm7KBY
VM/oo0OUq/FR1IXvyEFtSG6af45J5ppCssbaUT901fIJ/ez1MKW3iWFfNnK3J4s2iM0Y3LsVql6h
K04wyFp3yPWKAwzSdWZaaLPs0dPV7Gmu49sq3BlLHDhEhaGVDQac1xpGGUsSJI4d2Tx/jSvnkGR1
4DjJRmvCa8e+rQw8v4NT1pTpY1Cng71Df02wWT+jGD+X4t7vBGL4zHAdgpv495DWbqee3SZ/Nhp0
VLDBXMue6MUIDJn2dIeoTdrhuEZAWj3Se9quSUxoyrd5buPwjCe/EMo1PM6nNh9IvDGYZPQENoJX
jdnmjKSPAX8fNMnyxRRDXhUZMmBB7FsobaJlvtRM5OpjvbM1AmwWlPXKkBz7JogqeXIBr35RrC3N
yIOdgTRiYUduqyLTHbOACdlplmgF6eo2ztnD5GsIZQdwjI1ZmG/50HyibX6M8ksp38Xd1kiNXdc1
F7ZJTErJttFo6CLPYiPFbD1peG0mdm9J3zx1ur6p9JqoP+0gOelFUivpbo5y3ePpeFwFuVgM2vOk
trdRHz7j7fKNZdzNs4JXtcTnt2BIl4YMWHSFp15X93YqlRuy8nzyXbDTi9jHP+HOpblNAVGST9SK
hMQ3e6vNGBrYXZcVBFKHbRFJctUokXAg0EoPmdfXd2xftCm5bR3zrpkMvhj28YiBT6A02UaoVruz
MC7ypL4kpdPVq43V4YJjD2kn+t6qSQJA6WfSnMEu7MkpNnwmnq7NoMp5Ugf9iC/3Fk5UYJL2mmi6
7XbFfUjvBN/Bocd1KMdfe7YtzI58ODw7el5uVZfuqBd+ozAGMphyW0+Rgq6CHMS0mXeqQ4vGzu/6
bNnX9A4ZZz3MGO2n4k5w5xipum/k9iSy2FXpUkW17qlqHLtSslxIckMkwaFG4IfEHpFI4ke9pQfa
lF7Wc/UgFfq9vczlBur2vgc7uzHGZMTPjO0OAbAnNzIWuMs02s6lVp90stTODKFcwsId3KjnC8mZ
Cd40+9pp2n7ScZQ0XeZWanuutWwLge/BbkNC9T2TayBbTkhiYtYYbm+D0eJOPo1l/UUdpAst705T
Gj2kzKPcsR38TJeaGyZ3z/lkl49iWnb9QGqfkjmP49SdM50k+QC0rFT5qN9PGUg+F4KfOyGv7mbS
o5Sw9aJS/ZLmAgelOWYb9pV7RQstRm6zJ7WmPzQ0H5vPZqFcxtqzwf6TzoROz2ianqtBbCtBx2wC
JGsQRjVujTgscOPj6hwUDAOJYvnd2EQ+pFje/bN8M8TlLkGUTwZFixq8Ss9zZ02tRMmvLXq5U6qp
cAknOBXTp3rIzy3CEtzI5rGg51fLkOIkgpdsSvVRjPGdk3aePiYwfMMyD5yq8vNl2PXGar07z1vz
UdaiJ6mcAjvvgjnP/BQrulxLOwjbmDYkGrqDm8XPBahcVfCEqp6tVjsIrIdqjnD12c5J6yynYwp6
Tk5md0ouMS3SxW1pnbKmPFMf92bS0jvJWD02rb5pqgh9lL4kERaI5n4eqy89hoB2Jm+W4MdTyE5W
tNk1JpIqtJ+WPrRXa2aP9xMarOaEhy6ctjZtX9Qi1rkK841Ik42Qiy0dfd9OlntLfJ2ITEzjCzB6
W+xgLo39DYKBnR3FN7JDWmhXbEwR3tQOXb/WifnCKX5YnZATLdpodXLqlYbqD/oqSlYaJLzjslt7
eOqU1q8dAkCM7sr8/+SdSXLdSNplN/QjDa0DmD7gPbyOfSdqAhMpCX3fOIBxLaV2UhurA2aWRClD
EaWxLM0izSJEUiQd8K+591we5/Wnn5YHI7O3iXLdNSfIln5VtWykQ4Lr4quKaWEn00NoDxR43bbT
1DPeDoT4YtvU9mXkAtwljDptxsBO9V03Td7EC5GIRlnEt4RJcs78Fgetg5244JgYU+QlY+VFY7Ml
qU44t5M9wQLAqqydwJAg0V38hIlryzNQV+mmr7b6tNKnma8pN6F+aqpTnRV3pI9dCP2GWHKeTeIw
Zf2pH2v7BqPX53CZYVQUOXPN5iLshmFj2PONiVbHZ+B0LJrk2iUduM5QRhT8ClTQK3pZHidX7Ayr
ZZZPhYrgagEW0VAW5AugY9xksUtAIl8wF3eivTWSx1LlYsV63M04UcV9707k9ua7DvRpbt7G6uUY
lddM7B60KT8s4AocOdzG8XRVNeZB16bVxouVhnfukz1sZ0ARU+8V0TktpBfXkDaTbsdEdsMyf+s4
0melvVH0u5m/UvQIXWJfkW9JaXYjpOmNPPksVhjIS191k/M8uQfkCLuBsE5mOjxX4ykPYUbzVtbk
6PWmBO9TeFFWc0AsPutzpb0orX2M+4+1NcO2Rr7A6edXgeacgdlZ0dUteoRgjE7hSqgegoJsLHfn
ooVMB7zHEbZtI4cR7dw2CL2Ao5h669UNsdzYs3ZwuoNJWOe+eB6s9ce7WfR6b0lJCRWrfq9bq0V7
Clpp8jZT/ESJ79v0ozoMj7Uub2uu0H9vjP+MERGl9q9r/N2nPPtSvnxZg4R/vVnkU3yr8BkQsRhS
HQtCwtv+8FvbywSIp0O3V9QC+8fvFT5TIj4AJ6ulY074abNo88noiM03ajMDpN/wSPy0V2SxbfE3
wIrBFtNCrfjTkIjz4GJQgwQV5eCm+qs2C1kYbvPR+YfFNhmDP7e1KBfIPEb25TigTtZO4906fXAh
iOL6WTF6Iq5IEbWS8jrhDrkm49Jm5p5Q6UcDCs1tk2dPfVZRt5p9wktTG2XLa7IfdF/tRENdOALq
o0fXwcpH5Nb6fa+qMLWUQje3ddXkD3pi90daW8BQdt1NLuqgFGaSNvXixU7G7jHpFe1jyBAOtY/t
RDfG6DSIc3JaD9Zb/D38NswyxSM+1I682uhJY+/jdrqYZB7KgDG5sS/rstiZmC8f58IAThOPiwtd
dZ6HczNpEKcE9sqrKdIJu686myKTfQzm+9RdqkPjOHPkNWbNXL7pRiXzkH9ZGluyrF3WcNLmQ6eW
C3H3bXyTtl3b+1W3FsThPDnxThv4B0IbZfDSuEZF9O5I/8Ww+r+Gh0xdHGIckSvyf+5/RUu3yZxk
U2uy3exdWriYkqbUnTL6gybJa7P869fE/kvegRl+eQsc/+V7Yv0c38djPOeregoT+woUfj8e418y
BNARH63+9u/vCQGZGLEC6oO3F8j66b5PAlgCABlm7+cQWvF7kwDzZ2kpnOEVgcftD00VssRPwpQm
r2PB1gZf5DTQ6ziKCuEXk3p0YTGv+ij0MvkwFvC+1H5mOSurO0VrBIMmtTmYitaf+jmBlFHPdMS+
MZvOvqhLCl2YZcpGLWOtgCOVrcV7mIevfYiBt+xHOYC0eG3ceK3ikCzEY8RTrgza1o4kjMFSVdjc
tsYtzPAckWCyVt5kTNxMphpjXV5UZACLrt9p6YKMZuStM21aFSLHXBt+GEv5PPZ6HXuLI4wX2SrF
BQM+qg6pGNCylpSrF3vr09tB+CPuxhWP+DeH/v/8767Lv/x7g/L36AYQPt+OvvmvlcihgwkiVoWr
gcP1bQi2LkLYobAp+e/JMEhGE+IQ2y79h8kwKbkmrJ3Vcc3vDSTR71yR+tvG7AfxDRsce33O0Bdi
WlwhEe+vLmOyErtiOOrNeLcw1OeDP85y2lGyvkoLW7BZVne56SXzVnxR9m1sv+rxESOcpxc0D26L
XFVRNaz1Z+I3Lga846JatlrJFhyvkwZ5IT1y1mn8y/yyNQ2/7tXan7oQnIB7IDFarmtpZaMwXt9N
Sij2USwvmp57xeCec5ZyuVJ789lFhkFlv9Ijoowrr1wOeml07Gfr/HoZnHPRObt2licL7cnSDAEu
qyti6hfPCaubEYWPYa3tPt2Hzdgp1RZfsR7GPvZDez4ZtIgek3C+4XLq9rnaZ7dlOdj8uaoL4lCn
fC13gP4nz3KpiceWwHcRekYx3zQw7MmM3xkCX5VwT04XmYewEoympq3t4h42IyBs0irRXvBBG94T
2TFLMhIV1ObKle4DuP58izp7+Ein1DFJcRO/LMYd5ovXKlzuFgWjYB0hFLIFUyYtHeR66zM4g9Cy
LdvG8VvCBTBKNF/CoY13EaS2ngXqJhPuYy2N+YbLP7oU8zpIyZ2aPymOM9tj2AWwAdSRn/pSbmSa
24d++cJ7w+saWz8kuZ5sjHgevbFXzW3c2jlrdPe2LfIRw3R6XVvNLZpNXxQy8hDf8AoSefah73s9
yIbhqlSix65RLF6UbhN0aKivq4W+2TTGMDDjNtkW2qxAUtSck5Y77XWPHdKGaWfFwN8S/mHOAtSM
hqd7WuaDqqYhHMWovG8ZLBguInG1UA59ghBrSDPNj5ER3jVEq28Kch2OQ2Q9FDb4bWIcKjiecRas
7T8jrE2lzXd9XXrz4Gg3E6xuUbty7civxyhKL3g287PVakRudAiYhVAc9L+uDvAJ79piHK2iVQKG
y9POiSaDjnt+jSZl1xBdcUQfrflzRl8aml120BbzmtMcXXZpUhyXeTzXUbQStLRnNY13bZjQVTK+
fDSGSUFJZvZnurENu/Bj3c+kwFunVhuSPROZm5bB1qZJOogoDKRQskx65JUL49Q6LbZmP+00LT6G
nQUKtbgnVX1jhsw10nGbtvJrahpPWUk5mLvKckjK8gAzsUPWM6zK13jbGdZdT1Q852kqdjJW1fM8
0n93UWMcJRY+fnNYcIzeTPdMYNw970x+TIh2trkSWreL6B9SxGuKLW/7jhOaNq62kWoTfSqYmzCy
jfx4ajw9C008+UO4Gy39EOZNvhdj8lqATfUYrXpj0e+dqdvU9lj5Esqkk5mMc/uO8Q52QYzxgDUK
BMKLgyqnqGl4F0gnc+ZEmAzrcxMtfZDpITQzSCKQCDiuAxKUJEx8UeL8R86dAGWsdzFi2CDMBrS+
ZiSP/TiOgbu4fjMDFdSa7jmz49ZzmoWgCnVbRePyJ12Zf9tO7gH0fSq5N/8BdYTO9Nt9qQM0YkvK
aoiWzTHc96Uis1LsKSZLRExAXKTfF6m0XiDLIBmvAfKQ+L5ViuJfb7oUblJo1bxBf6uj1P+7UsRt
zwKVhHrudPXNQvKu0WuiAb10QSJFBban97O1MpvXGs1aqzVnrdu0iZCYbeKy1UgrCzU91qHoVtbJ
cjnM2vCxHJLS9OJCWiuon/czJ3kzzmmtM7NEjUuRqRuvRqzYr2mucWWEXXcHwMKOtmrMtVDHeZ3v
+7Rbjhl2+cYxyss/p4RbfdN/V8IBjHyZ/+k0rp/kP40LPYhtEbCgc+gsrHS0J/+p3qxVBcMq/b+w
WzbRUyZFlck0gJqKk/3/uhaBSIAkE6DksCTQ1fzWWXwTdL9fpiO64iyqiK1snGnMHfhK70u3Dp9O
28YIzAy7vS1nXqyJieqTmL9g5rRlKcdQ9lyiFTFmcmU6tymj3SkT3sw0d53PhYxciwLvESb9efgo
YM+Gtf0xleIp6ebD6AIt1fU5OrnhfBOJmU2Pi3xZgKV0q7OSt3eRMZGl0CyxX9b5/ViqT6UZ3rnp
3B+saRGnqB3jILVEiKlM5R5Xej6jrffnLo9MZs31xkyNl5L9FSZIWCszRMo51OsvWlzVe9wmF2MT
H21F+9A7ci/s/KyPNbPIiv2kJCNqkxfanTVoOzuMDy4BHI2pbkmC6XaJ5UkTIpjTYiWBftjaMdCv
dDfnMXpM8rYKEyFCYkVrMdJu7ZmlVqQdC8u+tlrxYVTLLSDwk1V0n0DeVJvBEKXfaMaFa8zJjZ0M
xn5Yqs6v5y99fZwcEi9gtJg2wsSRUXZmHcO6ugS5wFyaAD2As6MXhbHxYapjSJpF0qAXzNhKhv6g
zb6l1W2QWLHcjapQkk1tzvEH6NJaYDH0+YpUoTtEaHWpgaFyyhmqohXPN2HS37bm/GTPuFaahD3o
o2Sn3K6cTnbT4ZJ5ZcoiYqjTAQsL6MRNAgokSNSxumhF2t3YVN6savBTxYo0t22uXGSLIe+jhK0W
K6Zs9upFbw99A4lDRatY1vMtMUSpn694TbPtQaqTJSbUvZP3B1IjzkqfkMMYXeWzs8GqELipeY51
mEq585DFZh90huEcnNJ8KcJmPT4Tg+OoUbfACYrLtJmqG9SLz4pMLkNwo14JHECwn2oboGmNGmde
1katL7tYXJd6Vt/GmMQC+gqal0JPYV31cLdjmwzEBZFY4WaHuYwfmx5zwTLhMsrk6PcKRUCiBEvN
HlHjb1pmyOzbxfUUI2FLNUZyh0umvDbA4e/QrQAuUAYksel0GTraJ6myKg3d+jBl8Orm0bxPFIx5
zPYRCPcK7USeSUQAYJJdrdgNkudqAprJzG7D+Dzx+WV7YuhBglAr5mPja3p0ES76wZhb4Ss5kHYk
pwOrTd1MEVgTI+aFTfxITuL9rM6ndNAP6aju0dlnyM6LlD9rWPvKzKNTtCThvnXLYJ6a+4HdF0w3
Z5PadnLI8+ySIQ0rhHwLFcbedG1OHKM6BbwBu4tG49kfvxRSspEb2N2NwmdoeSy6j80sz4seM/mg
H5itkbnmuB/TrzOi85TvdbHlychfVWcM2u5V0Fr6cekyNEwOi9Yd7NE+5Vp10DvnnBvQXdmuN7Zx
bykRgmmx0SOofJDastl86qqb2YGur4BVXQeojqptZa/bHD5N27Zxdp279jYelK81ZcGmHTj6kVrN
FIYsjDCx3ZjYSrF7JGXgWCnzF3JiJvhdwyyuJ6j+fSNvZGQHY303NBpYA7o83dhHFhxQ2dv7VMej
CfYjlrD29cwTSCmUwr50Vqb3oG2mVLknXC1GiKo1w62JRbKQ/YWUyTHutFu9gBpouTdLXh0cGH3K
KLx+aA+GKZnPlLxuFlZdbMdaGH+9OdJ/gM2uok+qw6lTms+qnfhFQpxaNLZ3euHecRKvZLicDErg
RF2Z7fXWwWTpzYhogv/REfqFXVxFvh6bN5nN271Xn53Bwkwa/duK/UfMeKy/LVhPn3IYUb9efawf
/a0yMB1M/KtzWcUy/ENlwNoBGibFGlo2yALvC1XXYNroYClcYQPsN94VB2RwgHAlqwQ54LoV+Z3V
xyqkezfWYWYKX8DB/o+nQsNYuc7A3xWqaqIlPcZeCJcTHIptznwBuxBBklFelPdGh+ua4SE6mgiV
CQSM1KqPAx4dFq2hMDFbyUJc1blSyV0TmTMAT2dK70TErNYfMws7ERxjCCAtOKTaD8civubUGvOh
7YTyUM+I0QWPzi7qHPayQ1GmHW+KRJ5gszkKgwIjDJBZ2Q/0wPN2iDivhdGNI6r4PLspKz2cN2Gy
EB7RVsUkvX4aOgVVTuWA7tBb1g1Tnyf3o1GFZ13X08WDUCyGrdm00YcyddJ710qWJ1UuEVkLpg14
MS/vtam1P2vwd56XSZRe3qcaSOo2MzFeU6NYpF2yL99YlRZiXe60JvLNDBb+ZokqY1fP2NR3Yhn+
MdNordR++m3p9PKklCFrp0n5aVOFRHfWZE8BV+fov5pEr/bUkAWypVgJ3hW8f7H8+Ksv9SYrZcPG
6O9nvNWQTSIXoLf8qWfRWjQpzFCkAFs3h8T/919qPWM/f1faunzj2zJ4IKid359BWc5zWgLOw7Ng
KkACDaoiTHL+n9OtrJLDX3cr50//oNZfP/zbIhYsMEZOnB2cJPqVb32K/i+A9wTFIWDhYCHbf/82
QmdJn2LQjdDLIDJ+9zYy4NStpHwCsGi7jd95G62f6MeTQMfOp9fpVXgjYgL68SS4qR4DImATW0+t
EZ2qelZ62Ad5edCbZq1IkTxGnlNU09fRHQadksFYSs8ezLQhETVr0B86RR2E6zU/jgUhqs0w6+Ss
JmY/HKZR61+Srm+/hErjZpd2IevLxZh1xm11eqLVWR02Uou/xooKAbWjk7HgaWjz4ulajd5Lymp8
MbKE90oL1fNaScecoWTZ8qedPIvM/Z9zaNd96a8P7eOX/N8JpL9cC64f/+3U8irSGNisWV/rAvD9
qdVUjCdMgVjMYVH/fmrXxpvsQTQCOo4Sl6P57dRa/yIPGs8K51nllaP+1ql9M8G/f39xEdArA36B
/MBTZa1b/3d3qG2EZqMhUUNCa0eXGu0qVFlx2fS2/Ei+zHTShircpomi34J7omMT6m1LVthdGFnD
SVilJJQIkmutDq2fr5cJZt7psTWtcafFzPJzWqqDVcHlzVTR+2qeImmdJu3KHZzoPPZG9w9v5L/8
lvBqYedhTCbWIuOHbyleFPhHuOQ8kfR0kgVQ2IEgvY1BsF9DEEuGeIGnzpfD7FyipSu3ZDj1qVe6
Msw3laKkDavyDGXT3IE6jtRYKz20PZUiFdfPO90W3LaVl6btsk/dEl1jnymAi1PFzR7auLXupbaQ
Sm3nbvEHrdstzvevn6lzOrBsn/+mLOXD//NIEZaurgl64Ee5ewGCfXukCPp1iXpcASbY/bkQvj9S
9r+o2xzW6G+mrZVz+n1kBSAC7hIRKKRsrg/bb1Sl7Od/vAhWnyCID2HxdwQzItZv+/0j5eq5AFuL
EzIhV9Ps7Etj6lw/XOf4TWJEnyMrDhyZw4VZirNwG5JKMPhrUTvvrHS4AIaOUHZe4z/C7jmGc3aw
ZHo/T9VnLWzqy0GxqWWt7ppWr7x1kxImzzKL5AgTBikzztTmaOXoHO1+slA0hp9LpS22mCz3izXW
8OiJsKY91sTyAczoadTr3WKJg0M6aCPsYEEnSRpUcpdW5rWjW5coccmAJf271o3Om0pV9/E9vKQY
b7fhrN4KAkrSOmI8bB8bbVToaE1kyjHEKNwE3C+bivxtK/zKqupk6cSwzwDOhzHqfNyf0SY0CEXD
Js5u0Th1wMQCYjfQR+edid4ye+yx5YZEYjD5o3KHB8tu0dp0g7GbMR1IANgF1t45Vy8XrL6pZQcC
6y8q300Z1/tYmNsMazCLGSzCLbu1ZrtgHXZWD7GKmdhcXcUG9uJu9Rm3q+PYRgU9YUEeLUSv/OLy
04w9WWBTlmlB4FeyddXyAGx8jwoEk/VLVKDiiaLARIxJLoxn9IN4xBUy71x7DUqq5ItYk5OQnlZX
bilvizVVaSYNTgn5F2vekh0lDwkBTGk0nFoCmRiWn6a59Pr2dhoVn3lDejWtCU4lUU74gIZ7tJDo
Y0l5mtFP1sQ+qVZ7ZPXFhrPA1k2yrW+NDRV9eBP1wo8y/dlSkVjnhEktHTEaa7rU1Ezqpdqp2Rnh
1inSyKAKFxacHUte2g8SqrQ1q4rJW4Shl/yq3Jx39ppohQS72mQJytRKHcwHNr/Z5VQ6Od6rlHBU
+gDzLE11PsRrWtbUGdit1VXutbTHvjTvxJqtpSY5CPd4j1xqFzXhJieEa+nx70eSXK5uTehqsnx8
6dfULmXUElBvJHlR3wPwUZOdPbrWK4eIFZkFOJeSSz7IXi4+hViE9rk2D7laVH4+9PycOuuZiOsb
t0iDBBcL80kb2J4EWDsrTX4lnGxAR9cyf3MWjZUYy2S1Z2hCQHYQatpLbo8f5ViiYitlTvRCB7De
sBB5TjdlLz8NsXzJiJSD2IBVewStXUD5eukc96Orp6BOrTEoHS3Q+/51rtNPJE7exr2COllTd3Zj
DTvLrIGDN9FDPJgvZRxink7Ne9pSl80r1OwqFTybYmZ96koZ1FPzlC7jS2zoXyOt5tnULiq3vHGN
GjVqw0qxeNKr7tGusxtHsnYOEZJr9dGMx0DUuvAiq47IG0JTqsUImzXAF2ioVfjxjGY2jRYOnsXr
yNfthlK2eXU4w6FqfMVmN+2HToRbBNX1uWoX/S6xoB2YUZZC9bFbJKsRs0vGaFELZZ1IhO2IwBXg
mJl4xiifhrcK112LXWcQ5SFOapdNv1r6U+NaW5mn/Jj5zZgGp2EOja+MifFdaIVzN+qdeZC5tltU
sH9O6b6ICEb50n9G4XZZscjeGGV1Zdt14JIumhXWtdrklY9sqz+7JePBls3udQv34K7okTmXEWA2
t5y9BAG0Gsr7SthMsxJPyTuvH3vPgX7Rx2RVzjaPBsTnjUUKp7YKj414PxpzIKP+LMeYpKZ5K5f+
kGDVWeKCFCQCpOKRX5ulKK5Oop3yMYaJzqIWIXlTg15oHIuzKernxCCuMOoNkOzm+NRE41WdNfsy
rx81enuiRT/PQEnqKeEiUReTUKX4spjaKyDZQV12N3rlUIgNHfmNuUWgUN/mnoXiOydq0+2si/+J
+nqsx9YC+9L1WydJz1afX/85Vb9Gmf03FQpQkL9hEa0f/L3kN9YahA0YOzXUKd/qEyy0YI9RKHFs
rR+TbIi/ARqlueraJFDZfK9PsASaTNgo92lW32jrv1Gf/NymrpM5hIj8D9kwxfFP1ckIWM+sXXSq
BLenfhbmJpFQc7J995P5iwnMWxrOj33F+mVY3mGKxBL88whGCvQ6yiw01hqLAbivaK50iVbIt/Is
9A3FGT7k45DFzNwy62roCNIsM9N4jDpLPRg4yZh9o6DpBEk2FXKZwWszDRiJQubulz/nxK7I01+f
2P/zv8roS/7/J+b7Xl3jW11Nq3i5qW3XQMB3p9emr4Kk5SByNWhqv1fXAioCJTfFNQeM88sHfS+v
kbZCRWDOgt4PQu7vlNd/pWNd1YSrMBCft/qzlo9tcJI1/ah7jsYgYyHd2d3NE+xAJZ26z8Rb5Lfx
DAFv9Xndgf55XnVp97Md51cGM1T0b5WV+0NR1xdYcCsmvSBSqkW1XtJKsCRR56I/xcRg3ONR4iap
Bya5dQY2K50Wjz/oflK5wE9R9jY9WQcp5ttMRZvb/I4sWuUSv5bjeFrs5h8ma4CAVEXqJpXrddDx
rFmBUoQkzSwOoUoJiwuzkhORy+TAYo1FcBRaj4QSsk11oFmSzUxUhjclqdX/u5n8JZp0lfz+9Izy
fhIs6hEgi7fR2PtGJS3tiGh5VffmKSJMzdw4psR1Vu3r5D/vgz9im7K+2379jJ2H8vM/aS3Wz/Dt
ahAwkVFH8O5dNQ3fH67VLq7hk0T3A8aAfdb3h2tNRgPczM3BCobx4g8i8RVmCf2YoRDPpKb/zsNF
Cf7jkVjd6Jg8VmEHZhekk9xC74+EIdhE2xpPF0X/qrVLv+Zj8aiw6JM1irh+KXbLfMX0BsJ4kGNu
da614jZB9Zjl0GQjPHnGQw/bXuDw8PS0eILV8GJZXDWWnR3UdW6ZMpvUIR7lXohEOyrr60ojqFpM
jzNG6Frqgd5YN3lTfjImO7CHivDK6MFJY9S1oLhz1+/ZG/Ik+WXlbMIlyDFHZX1LYhqCUvGJv+1d
VcXbZnSvRV1cCUsGvYL5s5WbYq69MesI7UzabVEloJWdTVceF03u05RvUCF3o0n2Vjlu7LkMchXs
UNGuhdi6eN6lev9R66KXLMp3E8Y4GTvmdlYHoqbraW8hNdH7h9z4ImKaGXJ1yIF3ut24QmCNi8bs
97ShHj1jlF1o+q5MSlyOAPEMwHiYw6z0uixn36gvx/5KiWuayZSGIFTCCfXUsbN9fMeTyg5c7GHH
leWDpoJ0WuWouwaspyS0fdg1uJcTtk9B6Wab0fXy9GOOi7In4f7D6PipfYBkl2qPixbgNVOrSzUr
vbjfKQz/SmTH46jfjQqS57Kvdm0TXpPLdELCjOw/zEDvRrsoDVKBY7WSdR6UnfJqteO9Uc6VH9fm
askuAvwzjd9gTdOG4bHUnlMMa+B0sfPHZIdOwbA62qw8GfAyYvAetUPaZ56d4UWfbAQ12UVWGF5I
tbCJ6aaq6TmnFp+YILpTxt5X5c2c3dhDG1jQ5jPrkuGD0faBW3moVh0tCyJD3ZbYF42tNueexK5H
q7vJ8xnhwseos4+19rJkzy0GvxijH6tEb+D9p2MAHBIHVx4qBkTQ3DZbfVFQyrrYFxx+diSfYySc
MRRKjIWQGL0Qo2GN4TDBeFgvD4lziIy7EEuiE0LHx6KItpuQPOQ6WBdHRRIod17MzlvSnTNsx+wJ
m32C4VGvkYhggEwwQiL6vVVp7HUMkgVGyTTJr7X6su5ue0yUpZHtBkyVZiTuLVK/lNre2KZnJo9J
dFuIOxszZl8W5xhzZi06r8WsqWLazJYA6R4+VMycTJh3BmeY/dmGGwnRyWr7xP5Z0gWNS32sNBK4
FiFv2DgQdGJWFz0SAy8sp32FmTRONfsmT7pPCzZTiy/YtHSeHHNMqI1ydPVTq940TESM1aY6bNfH
tMG8OmMJSxENC0YHkX5yJDQCrK6iuutD3+z5VRglK120Bg5x4NhjsarQFhFXN3gyU24sjK1YaR1D
eoar7jIstgBBN6aYtgx+Lm0suEaD9xRLLrOGbUHQrJMkh0ojbDa+0lYHb72KEhHHd0ieF+5vVBbY
fZUeZYt5UDABt5iBB0zBavyxyUmcMwYShgAalvhbGK2ZWIlLLMVTN+zSbhcT4QUdoXSH13RWP6e5
uGgKDPFLvq+LBb3EdKEiMR8mmxPA82xCdBZym9jWuUJNWaS4c2HS9nG3s1v6RRPrcqE0j6ZVYmrO
2JiaMfQGuw1SOwmMuXxAULUjyfZ5NPGGh0n7mouwhRshPorUDsJOQx01p16RIuZxUpX6IWbuTvdH
eHcwNo9D3BQkH5e7NTA5Y23d6Edrzu47ZZEez7BA/Jkdmex1HiZzFD6h+2o2z0t4XeZGhBlOkiZG
xr3iZ87R5WFclse4cmAK+HotAtQswqBwH55bWt0R02BUt97Qnxp93w6buv0QL6SFMJDk+1L3Ru7Q
xFpnq8RyjGLaZsoVabeYs3cjRDo65CAacbcPmyK3GKpocjM22W2GQ71SNpErIIdEUD3uqhDFH3nG
l4hZqtFJPE1tCdgQGxDdm1BGwjP09lkU9ScMFttZz3Y4Ow91W3zQGvT99WR8TPVGwZF3SVK5DBpQ
yJsxKnZ1z+wCjKaXWuVFXOLgNXMQ8otioB7rttZyHCyMD3Z63Vfuth+0U+bUWx1wQK2JgzvTttto
CJ0iv3DBEl/U00geix9De9YW5i1TEM7zGfUvNl+k9XutSmGFooU5meqlzmQ2No9pl+11wTdVYJhM
09c4qU5F5jwkDdMwWTfXGbgPqU0BO3jfNVs/LchqH5gLn8yFV8DCFC09iu4qdhmjXpbt8jpX1JeR
y9Avs+WV0Li+3sQCRCKa1iGuVcEdHXnxnAZd7G6zstubyw5/x9WSrROGjqCbFr5CoyR7bRnPzYLz
0ax827p0krNdzLs0tH0M47U49eo2Mh7aoiQkuN6ws+SCLTz4UCDdIDeK6WSoaTCN1OCRKa6qXkA7
F4SXKHeaDN4gTmqPBOxlIMZTyS9EeQTeu3f651S0Xmu9mtMrGru9GzY+h3dT1bxe5rMJPkXixR4/
U44xem6eyrg7tgtyqXBLdLg7pat9fWsVr90UvSxJfo/JYev02lUxZF6TyAfGiFDi6ztXrXHO2zny
Uxb+hJB9TnvVV7XQc6tnQd59+ClaeGG+VkuVYaqxdyPJ4enyBPeQtbCr7AncVIsdLZJXhtpDrRfP
CiNHRapbW2YXQ3QqDNdDuXDTOoKc0rCN8CaFk8dP5+ldkfoXDfpayL2r/d8KvTVnwqaaXPUzPxV6
ZiiNcXZq0kzjpzK/GcrdYGzfvsQfUfOvbeeva/6LT232qZ2Bp/1yAbx+gm8lv6PjAsN9RtvJ1vZ9
yU9VT67xmgqxShH4JXxX+4NEY2ksuH0R9P+4rkLNsMZnUXK8/ZffmAbRJfx8EARzqFUng00dx7BB
T/++4k9SNRs6S4ENo/DQlIPab2MGvKRD8gLS9o2ULGzIfDg6U/5g5u1eTEt/YRNqnM01Dk7TCASi
hxDUSNIZT6oeHXvbweItHPgU2abBwaSoXXkvWpYGEIS3tmAuy6rG5138hMO63IbkICP9OKXY0g6y
H+/EOCMZdWbq5wRNqjDmvcg+20I9Mj/vYYDSnFTwdHl9YSmrJt57S7+PwpvCSoKuujBcqhH1nHZw
eArgP6lGYUV5z7TX16hAFWIy49pjdwcXxw64TdlkbGumHrBzNXLdGbeO/deoHw9pY9g+eLZNIqND
0cWbIdtrzceJSCUpbwblckYsLa+zhVDdSPpxexrm+zZL7/E3edmaKFshX1zxEErqTVl4EiYy6/7V
MSD2TrcMuuS653KofFcmTEWmMyNAP5LRuexOlvrYqlG6KXPZecMcWOaj2xlf52r240T/sCzLbW7g
z6jitvLIEfGTOFd35oBWlW+tmkKwHNhzyXLu8SHKmCxU5aAaW5l013UoqepalhKWbB6WsHD9arIu
RZ4ScWxdJOFtB7BbjZlfc52aNZQTHUSMuc6WVzOjCrpuU9q9x6D5WKVyn5eYoCJWPwQ8a+kYOPFM
eTyiCCBMA0dYdtbn57yHlEx4r9lxx9rOdkKNjxx51D4X1Ulvu+1i8TWmT6bZsXaYV9zdphjS86hw
Nf5f8s4rvW0s7bojQj/I4RaBSaRIZck3eCRZRs7pAPP5ptAT6In9C65gu7rL9dd13ba7KIoCz3nD
3muDxJ5LaDoEzXNdhbknRnOjzv0GKud5zThC900m4bIO0+nE2BE5W4fHbuodQDBregeOq040e+Sj
VcVeQTr0+B8t5pBmVlPSkHWtWHwZciJvKI4F2yGCRKolhmVE2cgPXoreU+dtHTNhYgk0gwCKyxst
vkV1l6Dw69vFb/vdROB3o2b7Yn6WmQjJCpl3B5tw6HQH4IfLADVz9cgKy5u4IKOjPT6slLbUMjzN
7je9mnhCX0EuY9CxeDAUaEnpJrPeZ6KY27710jIlSZF+W/8CVSrVgBX0TUB87yWdWAEaEW1J8drr
u9l6tvT3MD+U66rD6MADSzTXu8nUBfq/6QlSV+uKYkn2qDlXK0Vb+YSwBLa0bKc0gRmdW0drwd93
o4oPbam2bVucIzg2bsG+heb/s8H+pVvMNxw8wNG76k3gJUgTwT2dX9u0txtWQdYdWMPQBQtUeGkO
WcahSlVHbHdMd5c49CXepFANmoPuJnZ4yHB8DxIfEXbHxmfxS6B0BxysOZQ0RrJes5YOvbplhUyy
1bDckZS5jgVxhFBDd6eWxBhNu+uIbnFUBN64CRq4ctIs26AR7Zi6ZpJ2kSNBgAqzAHV9ouHD67yi
NiX6hcqfh2tkfwuLGuuSSzLOuK65TqWO2FsZjnU7vlWCrG4x+SPAfATtxSi20hJN22owdsSKP0V2
fppm6bbOLqoVkr4hu0Z5awLpzg3FNSaKRic9SmlJkE5DY1Y78aaoo10Kmq+RN6wyn03JB27u4Wnx
QopqYVIJs8IJE/NTJG/TkLQoS+YXbnoiqAvlKqqfwSqfusU6sgNgSZ78xdyQC+vH2oErA3kD2iXm
Ucz4/3BlfNsiOQPHKDHlJXbjlmKbfViDEhUzyne36/9PsfL1B0JOwCq3+sX/oOipsr7sBkyooH/S
oO7MDYvrvPsHLa4MJoI/KVf+8+/2bc7/839l9PpXo8r1lX6tW8x/MctXASHhN2RnZXyrWxj2A5Cg
OpERYf4yj/xWt1gQb5D5IsxeyTToyb7bA/A3QpZj8x/L9DJ/Z1T5FWzzXQG7ir+pW3lv8pqTpn2d
ZH4nXKuzNDXm1pIw7Vd96HYZXwTPmpJh31hGFPrl0KrYrjWJs83J2eXqYNI1rrErO4xgzYgCIbeI
Bqr5hsfdQ8TNvSblRtf7nYZoUsn0NBi5iaYELpbH9U2zI5biTWLjBzczTy4SqC93mqfrwWnBAwgY
M7umnAp4+7p21eRke2xmKaW2SqcqpOfh2IqKERpbozURDnCl2DctGFifjKXwMs9jGlSh2spuMkcr
ngMCwUwaSOKGs80Ekwg4fV+WSKkDBbjscy1xXdZD8mtO6z+jcv/ptP68OiP/vGj/NqfX/2UwjEcY
icJpTTH89vADfKX0hutqKozw5RX/++3h56Ek/IcvAPber1LPbw+/SonNf8VAga0rr/c3qnZUaf99
BFvQjvFqrmW7af6hfeurWdaTYqE9n9ODXevvQ5M91PriO9F1pkiHwbmbDTxES/lgqH0AmBMnmgaZ
UafGI87NHk8z2IFxyvcd1+IAUbOjb5cniWHTpRILyq5yU6SbAcar2klElj1j5nNJf/DIndmGwA59
NXEuBI1ekrrT/cieHyMyRsXUHtuyPYVTO7tNOT61OVIRdZGvq0lm+Cn8dDb8zoLdVsbXg0GTbqAh
pSiu23OovHCseL2jbmtreZwSppgVVjeViSHepMz0OQnOo62ipBOEu0yuLDMRH6/DLCYQ4hjFT2Nj
bK362R4R6NTBMoFK5H2TbuaiSrty8I5G4V0KSCCGjVglG6qCQB2sB8a3XVdfR13p6xJ5YJjg0obJ
q32xm+sZVhO+QQxghGJ14aNUsaOGlpESlRLvu7Sb2BPmEf9+jKMdem+Hj9r4kJXsi9Cn3Kvm8H1M
HsYuPwBlvVLBNLjzDNqBr3OPc5SYG/BTerSJy5dMv9fjg6QepWTbMn/L2+eylYNMBBxIB1ly7e6W
gK6kfYwpBSvJPNrU8ZKpunW3teiObHPwE9xnzn5qTD/MDjg5m3zxUmALYrgMxVMDqlReTuryGs+x
b3fzbrSPcwvIo559J9w2/W3PO7MeWJ2AMKXYJMpCQKP2UODzdGiUoE16ZTUC3m0ifa66/PMsTSQw
ZNqIJZY/fAPwLyuem8UMKnUgs6ScIjCc8Tnsndso67Yh83ZpcrZxL45OOJxrs74sjB/dZWwp5oTi
Idxl/gozs8wfhrq9IveaWluJYU50KZRJRQbqyYHP5LdnUJxhjVWZu/SLqG4VxpzJwkxQVncxhF+t
j5BaFt6omYFchLelwnaKmmsw6LvCUA8/s88a+VjYiG/FPD6rXQgklOmeMw/PeiQ+JDFvitCGDiI/
65V1QHZEepGeXtVJczGhICfj2YxxGtqscSklp97mD8I9g8Ix0Y0tQYVuo7ev6hIeVExFkG89XnOX
sHExDPoGC3tPlAT2MPPVjPaDeqLfK5L4JDmtL1S23K2yM4zjSG5Ovx9ZS4dydNK5HLQJhrBp+8KK
NiBx3UQZPTIMGn8crKM5ki1jmsvtepeUarACKlHQGc37NA/0yoecXrIHTWwIbpUS1amzbWgDZoth
afq5Wq6V4bXHOSqpuitYnU+95Bv1x+TA+yXLpNoBQanz91JCl5Vvw0W7QTVOQYHlRjn2tfQh1+1F
DOFxWGiZVgVaGgZ8SE8xrszZvGOgSCQyDuN0O0nnSLGPi9gXjdhZ6fUsLJ98J3nYk5TitdpmyOeg
bpDMjZxJuuCGVsNTNF6J8KIWyqNdHeteB/USmgAyLoY+nwtDOUnyA5K3Tb8Eur5v5VPGCBGVGolN
s5mbQR+qvk3ZHwqCXTUc42AypmL2pbJ/pC0O1l4q4vsVWcWpYKTLguBtXqY9EtEDLmAgMmLXVNkV
ugOPrC3XDE/rEqJe1Vwcrr227dTKr7Brx8qbVeAhYc1iElLVKY+wVpJdZFFJF00Tf4KjwCasrZ/q
HE+XNlfbjlQ+uU/PE1wY9Hz3hWpy4CVveS49Kl/RMZzjbFg2kTry7UDAsAJm2hbUjCo0yZsgxfJW
FMVV2wSR+8qlYYA+X8a8ijc9QwrHiEs/1UmnHMX9FEHs7D5jJPNkRvd6Je/WS5D14ZI9T4C2aqv6
YqwcHIOBeWU0t5V1htV11JV5r6Mqy4YPPO2CLh3/nMySsF9hd/h1Xasc9GAq+B7IFQvXmpUnSxET
3n2wiPJ2sW8j6Dz2+LlbPqwx2oqYf07o7HJCCWtbDRqQPiZhnhDGNotOaGNEfqGU+0bWcOW8V/Ps
zfl56gwOFxNwRO1rWpXxdNnljT2I6LpQ2i/xBP+kipSbLj0N6V3fdrvQqB/IFcW85cVR6+WO+aLY
VUFX2XzohrI3h2rZVmNru4M+DMyQ18ev5ix8SNVrFQKs2vG/KlUwoqrKdLeolKCSRg/d6x4SBo2u
YY1X8SgGH2DhC0LOdfbtbBJil4tRPyyO4qc525Sz1j2X1m06XS3dzZLeT8M71SMvjS13ZPEe+zWD
rJgGUB2P5aL5sABcgTs3ggdbFrYbJSTJLncVJaeujLuOb1rPCYoKl6s98/PsMid4jEEbJP0r874j
QtatDr2Xb5RgTtVE0qd6GXa9QiyUzpID/74+8i3+lFvXBrEKFitUND7HlM8qz0p/ilj1cgxQbDN0
vxnFUy++lIw0wj51JfJKtZEcGyZKSJ2nGSTW+DyKNOgqLphgyW57nhWmDoFQ3nAxDu4krZ/cJ0Oa
8F1HnxfrXe4+GZHsiTB0l/ycW4WvJePGIPRKocuPTCjL2quTLK7JLECZPvphO5bgCVAv1wfF4js3
3OR8ck26DodAzz6Zo+VFRX/TJRhb7DnZxo20b7hAPacslKDhOuEbxzYpqXblgo3ESvdwQT2QsvuB
07ErYzcf5O2swtq2qo1ZKUT1oGSboTU40zZymFpKIlgWBOR8ptVBKd7t8NQVGP4xf1bQgV0ORRcZ
RTdepwyFihlU3dbAJRYab050rw8XGOpBA65RsZGTo5wwNNdiMc4fppPue2GRsnUOm608gvsKdWxk
vgWTeNGKoKgPK8ySr647466Jpg+l2lbLhb1W19qeQ2I78JYyORUIuEUOrR2csboJ83MydNuq0F1+
IaGyVsGJ3/kONrLJujXyW0l7iePPacIeVbmZ5is97TxLBnp1NWryvhs+UKdHEftUoJrmul68XnFb
5TAjKXjtkqDVr43lTB/mNvX9kB8jfs7SN24JOzOSTgJqFXWR6WDENTZQPBjSIWk96dpZaNSinZcm
B7m/pKzBRjQQUKE6NAOtdTUtil/NZAGE6aFLHmbrMNlnwUQGhxvfifJJY2TA6lblI0m4j8tRdptJ
cUnr9HMWtRNHhWIyX6SEsRgilpCulOizJjA4oNRaZzIlkJE0uuulYR9ZJ9X83KqynyLyKMrT2L21
quT24iUbxNFWKrfTd+38QM4X3ekKFzkXnbSxKuI/esqCVs+enSTx+MQhi+yZpLmjWflFlH0MNti2
0Zye2iY6hRLYOWZChe1QALSHNu52XCg+cAPSxyOY5gvRwr6MeosA9CroYGYp43jQ4nVConrawOR7
srfNCIxibm67agvza5OXPRFyxJLlPKci800+akd/Nu23WOzU7LlTvwz2IUtvxnhnM6ckhLEwB2TP
j7F2kyAuYSI7WnjuuZJVHfDDANZ4OUbj8+w09za2CsMOUvEqm9twpYEXb+nITxSXIpF8dpthr/Du
EVb3y0m236t69CqW5uMAK6Tj2g3F+CDPABrqlpqWpy+lOiF662oxIp5+Z/oYCrYDmdETPSZflkac
w0Q5TsmDKcLzP2eHtQ5s/nwodD2/tdWft8Lrf/z7HEjV6DAJIwEuxTSIXvMbHmhFRCES/R37+Fsr
jNsK/Sh4oF/hQbzct1Z4jSTBsIvzEZnp32uFf/HVfjcIWglB2P/pyNdNmWaoDLC+X2DpQzu2i1ZK
3rxY4Q0b14LoCkwGuQGZMG6VW9BmLh1GCSkf4afC1zOv2gOcgJaTM90qBpV0GwVRrHvNXJ1oF/we
H/2os32IqjJ8EkUlH0CBXM9hLLmsB0p3Zm+eauTslC2ccks9lAZkl1HMww5rUHEInVk8jUo17Mac
9q/ibupz3cI4VecuERBy0Jvj3lY5qovMQZXgfDh1cTAUvpNpg21SUxvdzyMF10hYG8ekFNmxR8x/
1U8mBOFWJZtbpXXRm+qYqOGryEkuqFA/jMW9UMLHDmfEYKm39qAfyCi/RcmwMVv6tZ6bxF9rZb1t
ioOqTA/mvMKBGHjDBqgm644vuhOXn0hw+KxIduWDXwJ5F0/GZp2AO72hMeIvez+vs3EXs4/AqAZa
c1E2JMaTK1AMmxCrF/Y3ykU1Us03MkgcQlla9htod6/iirDCMsX8XOmN30rk3be8hzEmowRs9F1W
Y1xYKrnejsMQ0E0be0lnKZJG1ZW5wn7CieWdXk7PLAb9YU52MuN1244SBoDme0FeGjCISdxUDtkS
tVntRgAHG8McXops5vaZ+xlPNNbqiQgCtj5S/9I2dfEc5Sw7l6o3ApMKZTZSOLJFJFhHsaGI52U7
2sq8afO+Ps1FWPK3wwlSGpIBemXFTjWteldMlEkJJQDrsUCAqGKXRkNFyIElyxQrRn27rDATXGB8
3AsrGzgnOrwTAfekhX9SxNbd1NR3qqnXroLSsa1x/kFMgbP2qrQ2s8XxBhYFo582kJT0doG0krJg
I9ql3ac0tjIPqAyTpbekmyLr/QRWC8acA/7VY0UTDBXhFoC8KysvM9poOyF0F+LLkjgET6heNeRe
AhGG1trPIMQISDHxioxJYMfYU49+SPGH+g6153aAMNMj1ypm5iR23rsWC1mZPsNGY1HvDPg0Kpwa
ZwXWTHmHoH81/CgSYuMEro2IHNZb2aVagTeiB31DABls4KLeLVBxFug46Vq+6U9RQhIusC8FMY+i
0gta2j0gMIAaE+va8FjA3LFh78wweGRYPBFMHnOW8YtZ7/YybPX8nfhQ1Hz8+RNUUOkXE66P2Q87
C84PgncD7fVwzLtPEI0Oy0AFu4KBwlRQRCDndJ5Kq+lOxtgTibGkJ3mFCi0k1FrotYqVNmSwQIsn
mgRINwCYGqJkym0km84uMm3pMK7YIrECjMIEb2cG00gK5f1MsyyjJ3S7Sm5RmuMbZkE1WKQRGPgm
ZFXxTZY5fdtvkjJv3TEhDbjL5HhrGuZZS62e00yseB3zFDO1d8EkBGmPoQmf8yHmSegHmQKyfa5R
tnP+5Ppusj/ogLcsxYO46txMADZJ1Ebbz1O3K0rGThNzalntdnbryOdG58tO6I2CUMwIPyl9k30Y
xejoxLgoYSDl9Pqzk1QXLUzVQE8I5FuI2FC1Ut63mOXACKpI0xgfdI6VB0NjJ346muLaCFvrHlZB
dxWB+kNl2bT7jtQpy1cbHKK2WGVkkihItphnPK2mSTcMLnOQOIZjXQ1ins7JVO+LOAv6xKJniQ1k
VTwd6VMhcBfOGL7NuieECBLoQ4ZA9MMZlHifZ/kTNxMDjybz7KGPSKnoDouebXKWewYFTdsOjNwc
9HgYEy3qRWy1LOBp2kqyR+PkrI0OCh1HgIFSjZuwGa5DZgxQTBcO+GwUXlcTK1zR7RwywlflRt4R
SXpdKWMQZhjp48V5jWyUjUY/8IH1ko4Znh1zLmnDFnqZlxATnSNI7Zt2Gwv2nDYpWk1304txM2N9
d0G0YamUdGxpRnhBXJ5ss7E9Or19VsrqqFUL15Ki949Gp/ZbsBqo+Fg9Y5vOOJbNjhcgFoqJ2z+n
ZFq3SH9eMl0+2q6v2vonsp/1BX6X/ZDeBsPB0JD/4OpiS/pr2YRJ3TQQBBkGuiCVhLbvNwj8f9k3
/AJ9QC30fdmELszREekYBq+MQexvbBBYEfxxg/AL0Am8hIFh/b+CI5q+VVRYX5pH98VEVUxbaw2F
wu1IK00WW92SGRTXV3Dj0dgmHP/9cFNT7qsOt0yDPNGZ/KzHO55PgTV8hNkWCPAqys6G8Vo1zJ0l
PbLilrB7kblDXrBjcMfTmmv2oTdum8R6HHAwD5yBsH0LLlEyEaM4v7RgfzXouVhBu7C/ryxPm/rb
bkUD191uSG+w8GwydDJj6Fdtz3Ww4egILIZE5gejj57MJxtydYOuppxl08+dEfHMqDKXXRnECjBi
y2y1c8x4yG1gFMuwivsVWqyFjFMVu5a3tsax58UN3aBYQq9zxM4mDcmS4+jSseZxGVLWUfnZzMtr
h/mQq4TqrRwBk1BA9DF9kZBzj56hJFcVYCB1nD5HJfKQJm/f1QnB9TwHEksLRVttu91V2d52ZpDO
nwwNMnfNlN9wQo9Q5d4NW6nynUYjTbqlexwEypi8HsvtGhdp4QZQIulG2I1nj6CEeWtN01JQpVSS
6A4SzQXbeJArCQNeSjx21qZeHstox4H0r3BKL+Y25mRBUU16BYPhFP1CEnpZJO6tCSMFDZocFu1G
74qruWvPK7ROK2z0/TUy9J4+O7Z5cWkz0IOzIQNX+WkIudKi+Zzpz9XQv/dD6fcmlXfxUhkn+Hqe
igkiRXX0odcvOW0/xetNu9Se6sBnLNYhQIN1f/fPOZv0n55Nt1VZfvx0t/ntZAIuQ9mxRkL+4jZl
g/nryaT/i8OH0BpYaqRVcHR9fzLxVINgRfKxMt1+PJk4qEhL5l8IsljtSX/jZPrDuSSTe00zZ4NS
0ta8AJm3/X07R1xVWXUtU8MwrUs3C7sRbXKRIPlPTZZsi/kXuJj19b5rH7/+PBtkC7tUdNGsbn/8
eYgYl1CnWvT4j9R9voxib2dkbn93UfwPBcv/+q0wTYImUVciiP2HfS0LjsLKROowE24Wv54AqGqh
wkR2NHSS+lrjLyQ66+v98bfCL6ySKgIqi0Xxj7+VWi1514V0lo7ZvCU6qX3RxJmYDJUa/Pw342H5
75+ExRfbGIpVrrQff1JUKw0LmcTxSE1Xt7SeFo3xqFIRTl0w5qxocwNr2M9/qPK//mrAvjCjco0x
gVjf1ffqD6M1IETzVwPxn/thORgnbWJ462g5pXZjj57SAs9tEI5xiNvkRWaxtlXjTPexpwxB1Sgo
1ktV/ovP3eQb8oePg8cWviHkISx5IJF+fGOhQWtczgz6FCOSamgsRAVKjhPjX47mAtVqPA63y4SB
S0csv44hF6xmcxKOaP1A/E/9M3s+bZWb6FdNqnZsmbRio2SWQTtpROKJFUX30mVVhn8st5ZPHSJ+
BawRIgCR5AYo3KIZX82mktClh2b4wJtcvrCQYrTQtxFyAbsyA32qx9eJZmHxTLsZrI3WJso70/rm
0xKCwuXBsbJTbtncY1Gt2hXDaPml6LIagG0yjmzfulo8YA+LQw/MrkWp3Fsq/IylnUNsCIq5YeUQ
3+lSKRYYp115ziaSar1E69u7WCCFT+S1mo8rU33oFUwfXjtmyz1cZOklqyLz2hKDKrvm0EbTL3+m
f4TAZVWJ/3mNepf+599v1V+pvNbX+L1M5bQHlMXZR3D9mln/22WgIYHhklilfhz3+mrp/m26Z/zL
sjCPIuXCPgxxnqf8t+neermgykIX+Ovo729dBqv87PvvEz4Fw1Ig0QPLgabEd+vH7xNNzCyTGMoX
Ykm8TJM9FjgSi3/H3Ob0iIvxUYTSHjXV2XJUmuj8FOvjmS4XN0lxllPE3hpTOM54r2mPw9T7RSz5
lbVKW2/DOvKyIdma1vjR9Ga66ZX3PDwJp32S6mBieVDX9/bUbproSwsoQTEFyX3OTiHnHFsicWDJ
U5K/qasfJ7xpmKEgKi2umYgVN5NnU4EZNKBD+LRYanPVLUlNmaPdhF0WDCzCwaagl0buET03cRz0
yImX5M3UIx9OVFBH+cFgcjOvkor8nXrPiZmpxIwAM/skK90uw+dD4iP13fCuJ5qNRINfUxurZzDK
e8T0kKLt+QI7mnxYEUxNfOvYiIEI8BQN0WWJ8C0t3VTyQzcxxWjtieVi6Rwn/I7uwnKo0tWjCTgn
Y05ps/bJwKxTjpKRJssAXRw9vysE1iDjZsBjaLUvpfRqi7Nqy68D54Y9YpiHpSpPjkcyZ5w/Vbnt
MpZICkQnR4uUWhd33gYvUBCKAomPvWuVYyXtUvDP0LwdL4WR5YYx1qVK3DNAfe5IsdXQMRNKfVXM
uH82ulEf++4+7CQ3NEsWFECcuuEllcujpKlnMKl7sUjbSSC5ifhTDgoQbQXLVXhLE+znyeyn4NxR
OqGpT4uDlRJ/glleIMtYYYvy6CVLvJOZZlSd7IX41CKGuBg0AkkyaX86nst6n4b6p6ptnvTevl/Q
jBsWc0quxVh/TCt7Nzq3eeIEtgxUlqAPTWH3kggQyw4resU5FnF10+f5YzFru7BsN0k8XRYSmLHz
obqAGaTo5D9jHmyr7hnxBMOlk9KPb7VQP9fxS6SUD5jDz800++WaZKy7jVqRbceOm93f3eB81E35
iXw/z7Z5Y7JESB4k2YGSfNjXesu01vKjVt02KToVIrt7ci0byU+RA03LXlsEgHiMf4X93ikOCpZT
LmOcmi5UBKc4eqkSvGZxhZXjPuRFiSgemdR1+dZOMZK03jKgxa70AELb1oxJNVrQeym+5ID2dzL1
wI5tqw3MQCz1olTjJTGhxocygAckkVp8oe/amFMVpHFPcwNkf0gOapn5iyFDszcJkQ6HjWLvO/Js
M/6SdUjAcY+NIxk8JQqGeN9oDJxQZGTJR9MWqBHobxN5X9ZYzT5p2WtlH0vUy3zGQQ+/P9eqkwCp
WYzDVddv6PWkrdTlruxI711NAFlDIvKm7DoCYAfzyHb/Ok0q5Yy5MEO4Ia4VxlxrLIwy69talS9i
TA+swLfF6j/FEFuW5xg4fKg8lUzGfTokiD2zPwkcOJOTv1fMogWaPbv+qoqw9jb08kLSd4M53WNc
CZ/l/NhlArfyoempJKogctYyLD4ZmEvlnsSh1pS4P8vA5Bhc/0ebIigcCJyNtKBkN0e9cJ/p+SHi
38vGWWX6ygumhAfdih+JJKUeOHTSQ0kMd7KJ7a9SC965LyMuYuCaZdWpsh0UWsVukWdXNA2r8Hl5
TRX1ZYmXIE+NOwUR0tAbvgQjrYHNxmiQeQTZTMZT3t0lakvbiIG3uCZuCjwzi+h5xnehPFsokvAA
lJ8WgudXQryMiXkikN6M4h3I4oDmmnWxTOj4Ujk3nW5/lCOmbZTz/Zj4c38vIqTyGQlzVpxuOlzp
0WpPV1ejut6O9yxl38sJC3uymtmR2w2tFCDOOBomE+68IVIX9ztYDjy+PDltI99Vqz8+xBFJgiyu
+S48ETMukdFbPmLA0eZ9mgSxxCFwqodtrLzgAsG2ycp+O4dua+yWYVNFp2RMN2W8VVgtCOlclQ+s
IoZkP9PLw8KzFX+aD9Jq+pfXWydKAAFM/TlFQgkdwEwvCayAEmaAA5FgYXusqliQT6a9KaELtFAG
LO00wRywMF7Mld25c1qEPEwf1dA+IEdKw3EnVmhBPxtXmlSw5lh94Fa6EYbzOubtp6JW8RfT4a/s
A/iw6Jf5ww53jfZJXxAWVvrDxOE3G2ys1W1YwPMjZGwo1U2Exi1smw2ULL/Xqle+2OgJ5nc5nshy
kPZzRmD3XJ0b+3ZyJNbsCLbFo5Dxll9xsmCQzvjOPeCNW01RB2XJGfIwdTLv5d72O0fbSOMZP6Nb
h53nADYco5tQC/rumsqT45SnY2XGO/SKfr/c53WzbfOQSGMMn+xfOvFmTLJroddoOdJIupjUGQcD
WLV6k6WEcyskKWkOYDw0hRNhWrLs6XJ/Y0usCIszCehuZe6JvX6L8G2E3UGKdqUMc627iTSWhtzj
DJqw6F5n6kUg8itzbCfjg6O95Txe9cAcvC6dDXa618Q2UfRZrZsrA3ze0mJoBZUOJUJU5btUxH5f
gE5Ec5HjgYs2BZiEemle6MYA/WE4M+39kKNJ1DBcoYQZ9cbVLLSFjUK8BTINCWO7bd44fbHpgKPD
IQZItqKf7hcJQIbBQy3MQ4y+Kjbx1UL8sNcyJ7o0WRTECCwiW6DQPFkqkrXBobhHClenEaqJyBcG
aotW1RCWHTSOSEv+VEEOxNRHekUwz8tNhVNttvYYHXGic/EV/HZfi9t/RCEvU2r/pJDPhnb42ah5
/c9/r+HZGNLkExSKIhzM6Xc1PAZMg39heb/adaj7v9XwJE8BFDPgVtND2z/U8BBqVvzw13GOTBTw
3xjoaCvY/YdZhGkbtkodwEaFd/OVl/pdry5kIzSBVKFHybKYTZVkp5OXobb70qcZeAKplz4aonhz
XBF2+wKeRnleZqV6lGOrwCPVQPrL2g71WDvbxVUnVRvC2tJLrccYIqG9ED8F+/uEBTQ9YZ5OWF+q
yXgtesCPem0gGl6EhvlTH8c9Q670SqS1xDw7yXCoOVap/IOypQAI/eyh7F+/fHkt/2oLsr7I748m
dGvmgljNaRe/Dr5+34Iossa/INxAWrLuM757NHmIVZB3qk5Yrqz98Ggaa3fprP3g33Y/s2758dn8
aoPHlW0rTOWYYGl/mCMtdlva5I6p3mRkO/ZyG30JHd8Zh2Pp6JvEmpFG6kFeZCeJO7pF/DvU4gsL
Q67ArZm9z/q9SEZXXfEEBXZDyWb7hzhdA8XaxIbrrDUs5GFQpplfhIFu15t5JNhWD58VOX+RyQbU
yvaKdCCf+yhZYEsbVCSSEwetsA23aHpvovYZxUOjOBc5QXlGm9SzyFvazylABjsLA8XItqoTwagk
4ZPLcZ809WX8ynIYYIZMZ8mG8SBW2gMxke9pf+3EvtGdDQwJzfKmgYeYw6tKO5Sk19ugIwDmIzyZ
t3JHZV0T8b0yJsoVNgF0IkvfC0Qk2sqiyIBSONGVBqKikq5FeBWbZyHQtn2lWOjrppsEoQz4SGqE
V3OhbFqxxQ3C8tF2yUhtAGGEKxEjG9NTszIyQmAZTmbv1UhgyWyCAZjGAFQjM/NLQVScuRx0kBuR
DHuDSIldstI4MrAc1kCpv6z+UTvbzBPx42M/TWgKT9nK9EBM80ldKR+9Xj2zY9s3M1o4MCBUkK+6
2r4QimV4UcO1SufCNcveg19Qo1sCKDJ1Anl1f4fmnuLP9DPAI515NYEhKZFTY9A2kCCupE/+/rtp
pZa04EsQGt/a4EzsMDCBm6zEFx3YSdXtZNAndrRj1Kc4T+B1WnU39lfT1GBl1wAFU5APL2ZOgVvu
Qknf2hYMTwuZzaPArZzbB8SHfh3BHZp24bRsZq33coAfQzmBvAVXs/SBooV+3L9ISbsh9Mjs502N
sDYp621L1Ec69ejfFwN7+EfMLECq1adoKNhbDct+wkvQkEZG8721eHYGdB3q0DV+bZj8DWzzPYTr
2hAi7aH6eWjb8VVqKLyBxTux4uW8HtUpNjXlYKa31NaiuBsmAxHIfIqpiO0+PiLyC5IWXS54+udV
s8v6JyQESoD5SsWekWEQ1/fEkg4DfdtKiUw2aUHGpXWUu/vWNh5nQZmK0CHQBAldk6TelvaVUVUo
5QO1hjKC/qfpd7lW+tFlyKSNXCN+bIHhkBTPyEM0ehP8cyqS1a35k4pkfM3/8+/xL3Mu11f5dvqz
sKaW+IY7/fX0B4RKKcA+W7XYu6wDxN/qEhPloP3/yDuPJMmtLdtO5dlrF2jQF2i8jmsdHlp0YCGh
5YXu1xRqBP9PoSbAidVCZjIZzFckP7ufxgYbmRke4QEHzt1n77VRFWGoI/p+oRL+qi0S/p1AGd9L
h/7CXGJOTSKfB5Pp5o9U7yJxkuWjuOOHRhq9tO1yHBp9guTSp5Um47l3G8AGSbvQwgIqdN4iGmXD
ViKZ2dKO5jQ2TGr9eUpRxOyDVWeg7UchnP3GeQt3OkEsbWdar8w6cN6KWRq8mWNLL7I383Rj7hj+
NgM8EEbpwgWZEVVIFJn3mEn7AYNh2opZ6TYbrygWZA2InnShxXGZj3YX3Jaj3FMmuzTMtILVmF/6
o33I6C+aVW16yvtH7EcHteAsq49mvjFoIVroTTrzo+RkuXhYyp4D8ygBHRjwmiUnHKxgcNWBQ06Y
spkAYLA2A4gdqd1BQuDxw9HLtfd5GyOgveF3Y5+/d4GWadnbgKfcjqrnYU/wogJOZ5gDoRFPrIou
3NrU+K6ydqK/O+ZLCo59bqU40tlPs6TgYYlK2pjuoVfoaY4M9Jt60/f1SU/ch7YNMcL044bK3OJh
MPO31FSq6x54WNwKXHFNeC9wa+l1cO7z8qWqrEPtAMxMqb+d6SL0ZgUMAGQY68PF3FNxMyb8BlLt
ZFDxAP+QzFXKE6DPX0tZEv51cSF0UTtLYuNsIeV4mmfNGq1PFmlnx/O2w1uvFN6WBO/M94GKpOcA
AkQBW4KqjMWY4ayS6FwFX7daDA4MC277d55h4bkq033ijAhweOwy48q0CDW1HibRXIrlwDPGtAm0
sHWnxR6WkngQ2m2Axcn1sDnh6zSa9145qva5t/a0xSTckx+CIp9bQ3mTqzb9qLRfVQpSTV2urWrN
1hfOqR3Osy5+8UKfUKgKjwv1GQvb3GKdP1gYZLUAlxlpmVWQw5+nqO/FSlRo/M2yDwbqAeJFBmFV
zz147/UumrI8rt2tiE/zobBxdhBoUqjhSwFPIOZBwM9tEk5E8Chpu0dO0/h9Od1lZBerqrpUg49u
LK15U7drn5Zz3+fRCw2qSeJNn6r3pDyOLgFS8iYae7kk7NZeHl3h3GSMckBd+USzho6xqqZ4mYCA
dSQdsJG0YpLzM8ShpIJDQzQJpT7vk4gIJeVSzUnJPwoN40VTrujDWnRVvpNGMquSfeLF1N/c+e1H
GJDJgLdqubu8fOgr/kAjVFnBlUrGYxZQh6ceWsrYA3NZat0uqF584T+alPtRBr/kW4QXQ2lktvas
naayVnDDowl7PCh5VhPGKNLoOjTDbVG1y9bF6wL8tUQ47J15FseAV0Ryb+vxuvHKe70YlqYhV5Wa
HtoMyo2ZwArkcMXcFD/mrBFnaky6oLjG3YImrL5IsC2T7UuAiRDceJI6OQ1jv8Pp9WR23a2HqQkm
l3tOapJsQXaT5NEO4vu7P1rXEdvZYYCO5S7BdG7ReyFsNvgCS+u6V91Nxh7RqpVdqZhb1XnLEawT
v79MRnGnaxOLx1h3lj1C87lP82ADuvnCqfTXtCLN0gyItV5wJJUfpddem+9wM2NHpNwz86KWHWL+
0dETT5AVvYJchoWdnwtIrzDzjb0KX0WB/WVWTLXJumm+oFxwncotZfJ3Q7CSEnjkwFvvmNaJ+e2u
G+A2+qG7bzMMsEwQXlveuo73IPnbOezIOelPySCkuXw0sCOaYXenhONjluhPXc15M/fg+5yJI+yd
IbvXQJ3UvnckR+wbhj23e2PXZOUsHsdd2VzrgbEQlERI7TR8SVWS7ApfDUBzuC8uYr2b99R79C3c
HWdt+09ZIOYi2dOQOixCrz/oXp6eKqV1VoPK2Ri0xj4Li2bVF7f6UOyrGLU0zNt9p8e7MpUfVQ6a
UnqT1posS/1GqZmPnnPgG4N56brdXmOj2kYBPwJo1IQYsldtO2J5DU2x+shePnRvyT12ZKc8AYwP
3/AGIxC9ztW5VfCXpt7TpyHh/PWg/4+sSc85k7b81z8nA8Wn4/+XpyxkaLSEaZeIMZE//3T8D5jM
EggLbJSptUvHdImItCR8+dTW5UHW0dKS+fg32u+qjCl/NIS9vz0nf4Chn/759+lrykTg2kECMjlm
f1KFYLd8kWMovnFofvp1+oI1D/174v8yl3Fs56v9On1NIpKG58KGVO9wyP8r05fKVPjjdaEapEpw
FKkaBXrTdPbpuuhMoBydkerzoL8uhn6V0HjfIharRslWkQUNsMUsf+qUIN9Fnbrn6GLMkHAELM0R
0bEWt2VQ5mg9TjEfB7oMuR30l203oNfKKdlHV2u9tHW5pGx11uGTM+DuWU9W8+56Hfk4bWmMV12l
LXWz3cngIs2hArSew00nfcihac0MAMYl7n/u497BNG4HX8wkwTGbbIIO99g5py0QImdd++fWvWjA
I/cTJ3ksiGwn8V0JQFkkkpsOAL9gIvn1fuKv5UT3E2D+MnB/DUQS4H9+Dx8xYUUCFDAHDijB3cT1
ys22JeBAMREEjWSaerYxYMFiIgy21WswLrLu2WqXgXgYARHGAAlH23wzABSqE6nQmvInrZJeay3H
tnK4zYAa0hh5YQM5NPLsRo2jFzt9DScEYg0OoVwO5lKCR8zBJBrgEukMJ7/31hOq4/YbDIcctlMB
K84DtFgCd7D616x8DYEwivoRk9hGZDsvOXrT7zN7KVX2xyRwCEsSee6IcpqUVywDEI/cELRF5cRr
3p19AQSyoR/eAQqpQIqNomImGQ8C47a3l1oEy3UdA5N0gEpKeXAs0rwoggAnua0dKgCU+kSijEFS
qhOb0gVSSVRGsd8atBKJZqJN2gkaSuXd9igqGcqKnCQW+qqXNppLNIkvivJMoGxhosmoqPRBGj3q
pfMwlOXKQruZNg0oOXxAFr201VmFxmOi9Qg0n7FKODpbzPlID5QbMIjcWPErJILUVzYtuhEEW/yX
kjaE+DigK9kOG3jdWDnoTblvURLljcDbIhDUnEvd6YQqp7OqNp1aW46vprMb87fAXQh4GX1yrpVg
rzeQOEwMlZgqa/Z+ghxj7+NUXQXjo6ZcFuRMEv84Rnc5u4skYwQiM1rW03DE9xn6T6Wz4YiwU0ud
uOPUYzpPcflMSogW6DulOFOtMg/FugcR6SUxbeYscycoqQZpwhkIWhjjavSHAKnIPLn4jLARbbxq
p3I5N+7CJ1nsGIu83plFsPKykFAmms0Y3zUC16nabuHrezFHdqOdmRqENudRz+RcY93aqPdFfYjs
+6B5dPr9qK+acdERAn7gMCGcQ85mr0kIQmg7FYxcQ5PW2IFD80+9mjfzIigTiH/MfZ4JEsD2zxkK
hRaXu5E7JGvhhVvTPYMPYJALAXDLq/T56MKgzduT6aZ4nSY09HXovFddsUoIG61y5ZAK5aqzi3Po
pVvUMiqxkamelel5X9Im7/rF3KnJw8fxMMtMNs2KyDlhSvvKFsVl3oVXYADWtdGuqjzZB2axSEAz
jNJ41sBKzGu1nJnmRjcr+ribAXguMHEJMtfF+NFLDCbnjGSvy9aXii8DldIysmNnPuO/aloHkCGB
dLt0XpOWM0rQcwBa2PBhLaLma5frS7PVdc4RsfNLLFzOY8ArzkEh4WMptZfSrd86imUZp6zCWDjT
hhb3r8ngljlExG6HISEZuvAIO5COmRa6rYDPwReNqxLfcHnhJMsW0zVhqIXw0ntiMFva1HcBh8xq
2oCNdcBdsKNyoJDXA5UMG5NFv+Ck/OXh+LfYD02LlD8YBH7+76R9ly955f+pIjN9pW8zgfkT0ib6
OSg1xA9D8Oj/7v1lRWPigCUPYE423l+HAvsnxHj+ugbR64sg/3kocNHiqR74Vlzzlxqd/31VJOjz
o3IERYazlip+kOPRMUOeYDa18pTTwDCksLTh2voIaimrRZXI6EKv8/SyV5pkgypYPWhZR2JYDcC6
jLrIlpPH7d2p7JOyDPUiuVH8UXz0tsi6uZbiJ0rN6IQWbtxJX03fTCBibzbAMHamMeWsvAslS/c4
JMCpKtt+6MiLYbgf268D6u9Wb0w/yKehGE1MJ5DjAoQiziFwWv92+Ak9X0uGuGDh2/gW3PhiZbn9
R5pixPHteLIOlNnx7/NRMPFT//5H4QZA9M//908/BdMX+fYpsH/CpAs660u5uUqnzfdPAfMvqZ1f
cza/+RRMpBPs7eym+KBMg/YvozEfENijGh5cbJKsUv/SaDyxxX5zcZDAxU7NnG2A0mMz+4MF3mH0
dKMmUnDyuigwMjH0gt0DyX9WQ/KmrLLoWm81gpStwpVrRVhFwG9awYjCVxqH8kuHt27g3KMWrKEf
EHpoAwY+n+lEa3lu9oq+dhVeZdHn0mdO6+vx2WCn8WQNAL+cwHecmRWnIVSCPkkOcD/dPlHquXUz
Gc7zc6oa7VxEsKudmPSOaSt0M8URLXqswARCTCychPCeZqz+PlfxtH38/av47uf/02Pe/TPr7vRF
vl3F1k86ic4ppkFvKSxEbiLf7+XsXC0Br3gCLX5pY/pFXhc/6fgvKSrnP/Or3/fXq5g+JUTxXytS
/8IBj7zIby9jDp3CAoPHeVJgPzB+3K3qEV74YKyBzROwXrBjpLqiExfksA6BoMhl4AY7qq92TwjM
dl8GJiHRsxXU7OIE4O49JcQwZyYCGiOvc2EB4Bj117pojioWe2hpxR2DsZgVdfUh46yhpU+9dGOm
7hAeaQ8jzp+VrZ/fSt3ODoY21JugMU/gdwJjFqZZdNcqg0EQu52Qufsk8BfUBt8kcUOwFOKRoq2Z
1ObY0OSxTkCsNTTz9V23DRI8iUppn8mUpdDCeKkm5JTqFZnyFkyDzHToDBtj0wXQ17AxzduKCVfB
HmWYMQ+2WKE4kINO3fqvxBaAbjmgTSxaZFTnrtQTY1n5yFWx8yis5E6hhMaIOS5g4YkUp97jTzvi
rQK07PBZBefnDQvTpcAyCo8ljHoahnaNB6c3KhnH7GJDqSigLI06QqVmbvQHxEjlOpL1Q84Mmuhe
f2Sd9xEZKS5UTSH9VzTlTIzDey/ScpXm4q6ypk0fGwHi0frg70JBOU9mN8co09AKWyd56Ex5mSGJ
Q+9y4N0H1slP7IPWyXVvU5IMChfpWgmAhSdZuXICnqq5i685AdeAj9p0kD+7BxE447IZ0NoCLTwS
2Yi5gQWLbNTvTSjHfokwkMWct1olt24FPehIbvJB95i5uUWWrvUQpO6Hh8jaUH6oOz30Od8SlyM0
BfYU7gemKneh69Nu0DKHtVH4j4GqiJOt4e7LoIAJyjHG1l+azPWk8CPU7ThZDnWDbi9PY4BO5iRE
+8scBx92+DVj09MQaCsPb0qQZLexiXu3yy/snvibYporFT1x7mqFtSqJ+2eJ19JYREhkVOkIkHvw
L6dWYGmvwU+psuSQpN4mBbtsqWBkHX3d3DpSv9TDOjppBDTmiui3hpe9lWrOmG1Emzxu64UvYDpz
GNxDQfRmuejGeWD3uyJWXn0PbJGlDXSIRgjIbZ7P20bdpybxd5rrwX219hV9O2LrB0U4b0OX/bwm
RlzAJiW74U0YOy+jKE6khtGFPbAXfbbBm+gv6qwwN+6QwF1vMYb6ZX6Raw9GQbR4lONeUcJHlEcu
8loy3vQjBtuCS6Eqx7VW495B+lyGo9LeFQSoSGBztCgMKHQKwrDTPPCxgTdTiYvELZwlZPiYTVIy
nsao3doKOwwFErRnOldN3q8kVIqN6+bo2EQI497GFe+jNKsK19HImDsjNgUkur4uCvtCAQG6VAdp
bEY2f1TCOBdA5XoKhdnywbkLDQ5OLZ9vXn/VhJF+dG3IW551z333Ok1hKFLyyz6qvxuH4aqLrEXY
AtHpunnLL0AEKUeeSRnIQCm4/Bxh2N2HPHe5SqJkPyZttuwNqytRSvLblHw8h0SV8zoie6i4iO31
TgA06aPjYMIGHOOSvVKyEoQDZrGJfiqdB0VqOrVY8UcTOhXO/uEtDuJDVNTnPggfGsF5OhXbJOrY
nGtYakctfVLC/hYcer4JZXKtkuRYlkpxqZQ527EIB2FqD7ukAjXQRYzXYNeT0BM3ndvA+Gyemtad
aWaH/lD621qtKGTO2YEWmC0seZeXFPOMzVa07SHyg22m2UcXG7sXkCR2JDU8eJ03uS+ivR4yfPhG
U+0UpKACeLghh1vdo6BKqaKthEMYO5hbQ7/dDG68M/IgWVZd9th17kISMZJk2dkvEhWqL22wE6ND
lUZr4ORW1o0d3idGumuDgrgT7nl9uB6T6JCYkOmInHprtQMuaHsZYoVO/8+gsV7JKeaG9b4y1LJb
JskjNdXWxsGONnd6K15qPHhpxx4P/VAFs1DlTG4h6LGDZZuw06Sx8i2YaQ0IlzbEGSTg2M/SonrX
vfSp9I1NJFECWH7W92NXRauWk8xk7nchqchyPhblx9BxBVUX+og2wkENxIWJfdJANcofQDduHRAX
lups6xGx039XdGwrKtwvCrQ6VDtl05QSakU5seHqns2UGB/9HnyBmWoOmmj4rghl6xnJnnXplVTS
J37b7l0aOHLrkQzwec5GLR701PkgmpBQRa2tHN+6NGI2nZF5QbJ6FQfRRZmFK1sJhwOf2H1maad+
0I6AjoOFzL1+B2+T4kKO+3LdVY3HTRIpK9SRo2Bhcl/RQuLK2qNh8Vzi9zZPG2CEkXUTOCTLu4Jw
c6R7i3jMNoQBJmGIjandvLASW8IrMpZBwL1KHe8ItF67tDHNK8+4brsC2GT2QVJx0hB96nQEtNny
OKpRMv8P0UjF7VOsrBr3YZ7IvFG5mFUhWaK/z6Cq/uFx61HWz39UfTL96+9qg64xl7JGwKxHIuZX
tQGKso5K6lq477DdcT7+ZUAlQAZCnOUDWAIQ41Ps+ZcB1YI7zr/hsfPNUfKXNhB8W785ZnEGZ0ad
0m0gzKEp/yA2+NjZ2Ge7U3eIsi/jnIe+3tTiTWNY2Gee37cLWWAbcrvx0colkSh+0B0eZkF/gxW0
e+k2DUXjMA2WTswiQAmFmpBd11HPW6twH/REDc+NqbPNkKMMn3tFBMcaGx5piQrjiBlIcIozpTbl
QYY+aRMp3PYi6/P8rnIrDetDgy+t8CAJKHXiTnA8+za2lTZewp+uz53vOyu8h1BG49K+CsdaG/Ee
sh0ADSe6RcjZAFpeUe8yEgz938nqxOn9989iP//nN4vrERLsa1g8J2E9cFVnNf/fvv3rnxqGIZez
OV/l26VOfacKzQMiPlwPB43g+2FM/wmtTeA0UsGd8Unggv7lWkeHcHA40ZGM++hrHfQv1zo2KJ4N
3N9V4oMaFUB/5Vo39B8C09MWljUbcWkdZc+2fux7YmQl7+NAd6p1nm8jOTg8EcL8EM1JGNlywC9h
w1zmJICZiDUPforp5q2tdM3dhCAbQpZOOC8GHBigaWdFV+6jyZqRVhTu4um0YCdqgX3fO0+ZLWF1
LZzmmDdP3JhnMY/HPkcmyIZVH1C7ErNwOHvieaQ8x6QbJ/S/9Dsv/PAjsIr9SM0lCWMS6+eY5EHS
7ps02udMnZt2eC0NOPzaPKADkH4eSWjRDNJ9l/UH4lwFuw2FppTG2vEUWxbmWYEIBi+Ej0QQ39au
s1CLkUoTaPqmtQN4uqEgaOum1cbMFoaSX7vBVe8cBTt+2XFyiPNzgojuSpBf8Y2mmRsMSxqeVk31
Dx7sVNwJJzrAFnWhn6UbXOjybRjY3kAeK+JdGu8T65AY4RED+8MIks6AvyGxVzTg1urIw2ESLFtK
+3znTsf1MToAaRnHK72fp5L3N7gbcg5kHRwi1jCZ1s8dJd9wyiDJF3BYVm4qHJmWDzsteNRC0nL8
lib6qtasRMA77d9XbcMEoENcFiBdw5c0AkpVdjsTYNeYYNMqxnVljc8iUO1NWxGTURRoKyx/UmjG
jIxWkq2EBboqa+SMDrWFFtXzMVR2fQvIM/zIxvQiTIulNPqTrEClBHLd6u2T38tFVkzNTDYBQ+9e
WuXJq5NDluPbtbP5kCrAiDkVxpxoiBPxc2dJeeFx2lYlvZeWv49j6Hd6c3Z8ZSkhq4QGSyi7xEmN
AwJPE1g0zhIEIzMPOIyaHkP7xUjElSb3qnObhS7pl40PzTdpdj2TaRDfmOI5cuW+6ftVbN5SfUEt
jPZYmPBVLhTgU96mKvE5YXMyyifJLBVmD0ZnLRvd2o7xwjH1rZ+LVeeOK5qbnzQrfbRabZOabxOF
Bc0d8AprUQBfPtE0+9qytJlBlfRIcExplmHQHsYY6/Ogz5B2ZrLGOm1fjsmJUD9GP1S7AYK7/9IO
klg+MNU45TFk6d1CbUC1hNkZh2Q555q9jDR84qDBFdokaXLMY2PhBWKtD+4W/0mDPydNWza6m8B4
q4rD6DUAUk1103A9e/qws/1smXX7wTDWJlWxLnQ8IR+9kqeIXtwpms/KkRpVa9xESVLfjom3alNj
w6/Vi64Bx21idL+uvGeYRwpsLwkTzjQiyTwVz7pLc45a1KcUqy/r6jS3rs0Uo3pqLLQW5aXTxZNi
DM+dp74FUT8saMrO+cIOr2PBnnaY+hgXjQ0o21eF1d7sP6LvndUlHdU5k7sAkaWHtAloyt/IRGL+
4e7o5/+q4vckiZr/h0KY6St9f8RZbECw8Vik7wTJ/++PuKm7mmsO38iXZpfJy/HrI26y+JLvUAUH
kQkO832c4+nHlIeEadgYTv+iaj5tTD5tVL7ajCDG8ChlOgRcwZ9/spPQQpU6dtOB8KYPuWGusr11
GHxVn393bfNnLzJ5Wj69CEJFnhjF9CLtOpAdJcunWChfTw6/+yK8PT/+LFOcC6Yq+r85Tc0/WKaa
ulEiV9Dm2XTudupeUAJnq3oNgOOb1n51Iv0qIu5v0rvny+RKw6Fb22tHXoSVevK8bG1b1d6JFQlk
hEilHRWEIuRAkMF8LqkhLmNtg5Ox9Z9VGgOMq0QA5SR5IAQWtBFfCICqwa5fTQ2dSk/Ht07x1xg7
96k671zqNCBGobbZA/s2sFd9IHGp+cWpBIil9lupBx6lr9I/CyzSFeisAYSWP7G0hDFhtYrRPqdC
jbmb0gPskbZ2TWyBqZpc8VBp5p5mUq9pLoNeWdWd9ir8nhy0afUrxVIiOu6AyjT2KeEBVXvUKUya
orAVZ1FXA42+1TQEO2ZySG04oaUNdzUV+blNk13ki0vpdQs3LJ6qMnivQEvsZJFhyquOA17pAIVl
MmW7QQxgghAE2RGax7ntAAWoHginnaqpEjGwNTL9AZooZ822qSd5dRKYQpDIOk0D4pCAbQyKB1Cr
e2uq5nJidCRF6RbUqukUzfrUzLlEhjwyHoYVzdXJvKksGhq/mLViUswZPWAl7GlrKgbzY+oqCK8d
bDrDKDWYkYWb29kV3l4ynx5Ym3NPzxghbTQpnmrC3aWahgjYZQX2o854CcfrtMPPbYzJpQcKN2vd
rZqhKRel3COXuYtBz7adrtD8mmDOzrN9rSrroNEnNDUyjXhQutBeIJ7NncFa+4ZO/0puXrWOAtzC
RrJZeT4XSbyKz4ZZ67QUV/W1xCfEE81Y0csLK7xZddQl5NmRC9HZJA3+jDCp7pKS1IhaGNW+m0zw
8FQv3SkDorzH8cr06qNRvTVeoi+GnMqYuK+3dWBDR7fYC+tlSo2exWvFSmYuFTgWfIP9sfQxxyAw
pc5a2GfT7BYZftQyD0/YqHalWq0L/7lK7BuDltY0fDf1cJEa+l7LJI88xJvcVAH4tt7V1GVAuBAg
zQI1cGFl9xkFJ6YdYv65xAvEbLSE6AmGJ38RtDOFabBSx/RKWMraSl/AP9HoKIOGn9sDX1fxfXPR
d8HFUFP/nCkr8LPbqHkKSDEH2CzoRun6lzF/zIwAvvxmCk0bg/9oyW2CftbIaFsZ4RpHmuPX+zC9
dNtFQ/i/I6beoyUX9FJVPk00/VsT0rnw5IxIhGYLsgPaSdC+qFZyjyP63irir7fIv4XjYoqh/MGh
8L9kXT3/Y/3zf4eZ//5ne7rpa31XQYjcmTpZFxKQbP35k297OuOnSRqxJ4A2oBvu+r95bhKL0WxH
1772vP7muQlvTRMEaDgiTvSdv7Kn++FZA70buI5J0gbMjvo1JPPpkdZmjWHLJMSwTKtP6wPFL9ZS
XH56o87/7gHmlvrDyyDm8HPwJBImos+Xg/PnJ6dt9L2rKdQhyEFdZfZdUBIl68m2H0bMZF72ESuH
rA5eDfEc4pfvu3Sju9mGelEKXDF6VovWUI6FT5TGzY52jwSj4vfkBozxeNXjFklRwVElWdzwsDOI
DKv1Hd71mVbB7i5nxqJI2+kf4bD2TzDj8+AIbXvR6kube4jnH8jdqPmb0VUzHHVxA/iHjum1whm3
9la6dxX6N8XYtStoMAu9sDlBCwgw+szGUkrvJmdKZ5bZ1cJEwkd2vHfShgQaDiwcg/Mkp/dZ6HNJ
XN9wIsRwuZ2mdJqdF2xOaGXgQEp1aAkEKOjJLgsKL09j21Cpyq6JBnu9nE0tsuki6T/s+N0bQHhY
+rWkAEWJVXgkRBR8tkwm1Sw1pm4HVAQbB1PfkQK/y6Pgoc44j0SU3Xs6+hFlNQZfXSsD/P9V9Jyk
xocOb1v6/q0ahydYGainQXvurOLGHbJ6N6bNSQ+oOp8qIIxgoZ278s4QW9iOg9InNC+x37H09nZU
W5IVtX9ZTPQHMz87Un2LWQdPSqy18kbeYEGLWIllMWOccNwHgz6fpsQtF60UmscKGsjK5Kx2/lJi
82ypK8D/MO/oKxvpu0ljtAWNKq8W+z2MFJMWrkSjoJa+s5Hes7S/VkNvB5oG6Cg9ZeFtrGqv/H8n
qAjI21uFwgCVi0CP1XNCkUA7NQrUVAtkKpqx44ScO6mP1QgoKg3XleLcN3Z/O0r6Cbibl1xIWORg
PFVvRaodpSXnekhbQb3JKDmI+nMWNsByXhQgK5rNLvmZOmRKj/EWljem81CPB1h0Mx0idsXnrsNj
C+yNjCwu1at6vGOxSkxqE4Og6oJNQhcD6R5g40b8EPYbu3rlzDkELa8ULyQPtYg3KMUkGtDvIIN1
PZRXdirXMe0PQqGEmTaIiiOrTjtE7eCtBh+0dDgxqV8KJBRGFx75bNJ8wCxaudGScpdMDj8Gj4Y6
QmXw+Jw29/VUT9HkwfvoYiMlSpXn3VZJ6F+gBcmMHxr4pM5Uc5HRdwF8KWSL29OCkSm3NNE60UQb
6g9N/6hIxCXxklGe4SskibRFWr4H4hg03Tb2r4Gpz6bJB57VjD3qUvffKnpJHCZIcuNEmEDj0NmR
0t2R0uEREmHJybdFLBNTwLAldKExoIKruG/9FPqJQW/8eRS7uL21mmSH3XyZ80g2YOqzTWxIJXsV
1J5qo9XnyfxFlouBxTIu0tA7gliPmwVbHlqapg5H5Kt1XpxyWksywmgBLSZec7A1zL78sr0LCfoD
UJH3XGGPdOOJmHWy6EPJa6yj6jmjyrZ5H1N9ayn7DJYKBS8m3dfBlYKLNwT2kT7ZyVWXXQe6vWzy
ehHjXI2fCurVBKRtWM684x3fn3AvBvRmrMCRPPba0gpQCDC5wRHvvLPFEaV7H8r6S6e0oPklK3at
mS2VCDx7Q/UZi5hJLSvXTX4uMsDlyk3O4JclB21qmwE9yKSHVW0+jhSGNeeivvHyV5tcjxqtKxua
r7uu2xPed62oZtxqxXCqaLip08u4OOnpK1GrSrV5qtyVwIB8lI2efpygceZ+CLqWN26gP2fEGp7S
pxOjFLYs0wt6dmh64DQCxMxSiZVtZKHKa9uCjNTHPrWGiq3PE9vdKk4Vrh1a2fKkugSAgcfvPiiv
CjLFhe4T4rykN2XVFTuLNB8J4yJbq917CbLQix/b4NIy7nOPT0Gn88MX2GTrVe8l3JAvEkqN3HTE
f/LUyldNuq/u2G66pn7KrSW40HrWaeTmLby22UYxL8lsVflV1IecHB46qoOx9AnC0aMqaO0dlyn5
Q8oJ4M98RPE9RomaxqQQ77Rp4n+nScmoyaHSrOTQsGRTIZCKU1M85enBooOpM+HdJD6cmnpjN84T
Q/A8aWg4xH/tNesxig6D99RPvU60DqTxWcN42+k99n+CiIqDmbtBRaGzKbvuMvobOjHLgZQNtAAU
ENYqlRk/PdQcR2D1oP34C69dNYI6HFjonfIyRDdZcKmk+6q9ipR7zr0hhVWeiiHC3JXkPxWKCWw5
PYZT65EdOFVXFqVX+VR/BaJmS+0pxDF1WbUGucq5rgJKnkzK4LOM6hT0tx2NWg3V4A3k9RlFYFDI
0mBc9z7U6BSPMmAsZVH6vLN6Ot2ireYKXNfGEJLPss+6dWC5QrF4fz01dCuldyWA4OfjR1EnbOM1
1rB+lbh3FqnaAPUsBI014uHm0OEctfK9GsJFza+v8PJT1XLs6FtYdfXI4xy3xAeCnUsPuiD5FRic
bi1IBIlDYte1brISTx1ZvmVDmD5y3SengpGlmwkTPj4PBZiaXHLkmILtKyfv11512eXxukhjpvTd
qPPoq4BNN+RPe0fjTGsd1cGG+pOvIK+u8Y4jpNVwitKMtnKdvdNKDjJdK5FHqqviN8TWQqqwqJSt
onFGmvT2pLfnhd09ZsAUVggNxaUzhs2KwP8ylvTx2Mca64clzVXJUhdHtvj/9CTwea+DqmWBy/k0
3S6e6+dvi5/Tc/r+r3/i05P1e4W+VSXP2ds/5nmT/XY59P2LfJv/3Z/ofkUymwCWNpgRpvzvPj2B
Fw/vqGpi88R5+n3+t82fVJ3+ZME/hM75eQ1q67hXbWx1lo2Jj72R+Vfm/y9i0ifhjAUTWyF2qhwB
HGMKjDG5fzoAjE0HTzMn/lDyeXFxkupJT7bH2Q6FftWMbChSPU3mGlsTy0dNH8wnxTZOLja5T2/j
/3JI+EFc+7dv5Id9bGMBAxxtvpFBYzK8xiulhzd//BL/5qxVOYIgUdJkBKzYVn8Q1vCGlU4ArmOR
av/D3Zkst42ka/tezh4dQAJIAIuzIUFKoiRLtmzLrg3CIxLzPCSu/n+g6uhfothiuJZn09VRVa4k
gBy+fL93uAji6kEb0Gs5A5Mi35MXoSlV3h5wfXkvXi7exFIA5SFxs21afC9fboXbtoC9RQhGP8Gr
NecfbRF5F5gTT5tK2fHl28O9eoWkCfhEIXHPdCyTDuXL4eoYUVlFGGnYBjEkmT6aP/ka15Cp4YL3
9lCvLJihQlt48dDF55Jq0sR/ORYsCqIFfaqoBlSUD4ZtO9rBx8yOojDXFoAX6XM/40ph4mhNEmPU
fKaD1NXuhZOoFtBKxA+GEvGZafT6la9E7NU9AtcrOvJH08hFjkdl7thhq+V3Y83rdLFd3LejRyBr
MRlnXvnr9cNQdH5Xky2Tdfqkc3y2fqxMx/YC3RShi1JhUsrmXZqW/Z05ueMt7LzuEDdBoXhytVwG
fpbc1SaHUVcG6rOR+t2uKLPh85mPA6RwNO94fiaBS3CNC6H9CKj26qp2EwfkbkzIV9nGViT11otm
51EhQku3CA3sRydduCxW2EVn26RJNV56s4XxDGkxc3sG1H618tYP4lkuZByYyfiAvZwtU90smcUV
E+NXw/nLr6EDtn3c3Is4/4A59PIQ1ey6asYg+u1XcWI6oHShN0HXm7+ssMzz7a3oZGf0TUOlUiX6
MOW2ZMICmqXSNvbp0sm/E+P+K3r/5PD9csmzX7P6Vm+rwIdN/XLAYFjsYR4QxFe2jNodMRsJUaBL
q4ptnoPcbTocGOrdHE1iDLF8XCVwwnTLkLhM+W00Ra/PvPsTuwK/CON+W0B5gQ/+8hdpaxAF0fFm
KLROr6rGq7m+6mDHHtGfGco68Z3RFKP0RkSE1tM9Ggs6IRBx5pqYgRBd4bmqubXwkT00DfWTV6QO
WGmu9uOQthvONnK48ybuCazsPZoDvYUrk+e/hzpnfSkaDz5bOuML4q+ku5q95u25cepbPcmaXPpP
Dn5V65t7tnbTKHFmc2FyQD995+k6vhDUWXhA+tPFMmNQUc5i+QXpdm2rRqvBIo4gtVqWc5sITbXj
9Qoy5osn3hM5dus/f/ZD8MNIg5RdJlx0P0MCraaC3mpsKzLGjIwGkHQb9LWc38RlVgVXsI5I3/uE
zvgZuf6pd0LRwc5uIsHirRztnyp13TiBSh8a/pLuzXzpF/ChXF7QmrHCgFhWjEly+Uh93z7AUSYu
XGD0TMbqudNMvH4r8F88zmxH0idkRr18K3M85hmcX1SJdpFeDqsxppuOJj2AJiXFOuhvsnqxYSpa
zg3neoTTTeZ97bBGDauUWR67ZK/rkn2Xg8q/xBfBDh1PLhelB+ioW68NJ7dXfwut/usO8HoJOJz2
Qkqxpj1wMr781XxAyxrLxg1dJAq3cSLnyzpwVlRxyQ9l+XTPaUd0B+V0Zj4DKb+aRwy4ytQQ6EsL
xPXl2CqRwRTQvg+pLIdbSR/d3ju8RriObjDgSxck5hR2Ma8WCk89fO9SeBg7rFKCz1lf2tnFiFPP
eB20TkRa/BjJ9CKSE4AllUztb6WKbJyPjMD5NEYlvufsNtyTmim2f9TlSAqqMBqU3Lr1DTxXdE3Y
j1/OgQOXvGRik3SOGQb7X75HjremgXl21nF9N7g6ES6P0y02bBLLRjjcHXFo2Dte5ElCSLI9Q+DE
eCywLgqkSc7WrlJqUqIfswWnGx9KkF0O471LVGGxmRJ7+UW2j8y3Gby8m7ZCxx+K0sdkNV1Mld9H
hFN8HXA2qbeE5mEelC1yuQmKQqf8p1u25WIR4leZKVo2pH998ew89S65iy0HOxu1sRPCnXeTsmdk
+ngwRFuattknc4T+sx3Z3uUWaCK4TmPtvscNAKs3Lpb5HjNe4aH5I8g9TjUIUlavzS9njOx0S8SD
dy1m8lk3tAzqW2oXE81s4uNQ22coMcHkJDdLoWpwxtZAHRx0SDekCzvxWmYl6vnBNw9RVD0sZhZg
qjmM85dhCCxM63qj/YmWE/GEVamf1uh4V1bljIK4Ptu+n9HIlKHrNfnNnJmcVDx7TcoeZrThGKd8
fgxSAOdlEwDEwXPGtNZxq/paNAtx11OW9naYzIrbwhg36mEM5qDZLEsbQ1oJkkFd1+B7EXgsTt4b
ZRQ9eboNNGS+AubA5MUBYrpLB1UcUjxwYOJkYdLX6ETUVBs4URmtATJnEQQZdonsp02bkeu2lALz
ZVe0SwW5BPcUiesV+rVSmlQZWeC9V4VJDlI3FhXeDB6ZbHQIgjrBftxxvidco78pI8Vypp3rwdgp
5OPAdThS/aRzO4hbr8DlfWcHvfw1N1GB/cFS519xuAEh7/A2JKQzSIFRsiHAwi4eYWpDP/Cy8drF
/CHeV76aHvLF4ddQs2O8nzYqNNnyLX6N6+PPHGn33hqrHhvGRB2cKMtvojhXjz6XMb13SzcvtuMo
JMiLkxNJZS0Fq9YsjdVlYHA+kdXu//Ys7RIsZ5G4DrRZFw0KkGa6yQqgkS3B6/37cpDqK8EjZKYk
o4kN3+jp3AmXpNC0wGugyC+OVP4X5rH0fwVdE68T1QEKZ58mY9xMOpnsmsRdoh1KQ+du7oclDqUy
XHUzoAND6Z4bkXcYSzJHCZGnxUP7QvRY5LcDlqupxBnbUcaKgSaVeSt6N42WrTCmzmg2uZPWgb0b
pjIr6lC09Z1Mmsj/bZs6dYAbdY+NTLqQBYlzedTD3U6VFwGhFWO3lyUqnEs/aEkkSP2pGna2yulb
i1Im7SeIyG57N/YxjIegcdVV1i6QJNw8durPOp6Jlm6twcU/jdzziZN2ALilWjTMqzhBZIPV1yzI
J6dCtW648SQhAqNZfUynEsv67QJUOnWYx+PIAPsEqcAd/fMCFkY6fZcEiVo/2jbQ1bypZVmWl25k
6fyQp1XX3pQK0OB6yOJMfBobMgEVdAWjh85Ii1xv/LLlb22qRZXx/ZQa+OnLzuqrW5T+afBodj6O
DJWy8GYTTB4OS78pP5kDIOSGqBt/2OZGILrQnDr7Ku2abLq186zxMS2KYJY9aIF/13ZqW7jLw5LX
YGpt4aLpyBxjuTT7ufXbXdBhtJtiND4a019AljZh29xgcpzh3Kn6yIGQ0RgjkfYw9hoZ9uQrje17
piYB07BKrpxEqPIyGOZ8eXy7iDt15EFHWu8XNpJG86jizGzcr+ZgXg05nOTSy93xYFCaHt4e5fU1
gks10Yj8DwL6J4vl5wVaot3OrhPHJb3TEQ9+3IgLFvFamZDTm2UD4OzbA74u2hkO/1vceITvCnl0
vTZUR9GLkVQ4LlkRokpbdjZBKBwWS73/B0Otl3nIyJIe9dEbnPIBiDgvJeHcBfkQZJBvdIdRFQGc
f34556m4kVJs4wlFVfeyPlniliJSRXilZvbNPKTxPrFRO5IuSm82wTz/7Sc7VYqBAWA+Jdfw6qfb
yrOy2mRfWSSsZG4+Tf2xt3W+x3yghgTdpR9qPNDpGtvRRSXL9I+vnTyoJ3xUDBKJw8qIez5fFofq
wh4B/K3EarcjQXn0tJV5i4VWfqlYL2duEGtV/vLWyXjYdZu2Y2NnfHyTsfwq0jEE8DAo0+nSk1Px
MYjd+dBpMrFriRY7qdufb7/d9RmOx+TpsEtE9G4y/MtnTIs4yTF4xSlY8hJFTENBabbQaSmcfbxy
mwxqdnqkQXbVw0E4M21PLUkXdyvI7KvDlTiqs/u5Luws5xWLWgeXUeTaF7gkEeXaB5SLczycqa5P
vWKgQ9I8IWZgj3V0Wawxg6CUbimjorS9zYPSfDA6aYMp9FFod+DnsYzP4SYnBwUkxK6LIpTN4OU7
thcSzVy/kmHF9nYIYlS/EN/HXe3r6FIbY3Mx1b0482atU6N6IJYIxAEUhX90HbVmyqNmKtntYBRs
Bmjha9cGG+GSrnKo607cEnHS7YgmsQ7Cze9lQchXDRb1dZSqvTetJENRyM2tVXV3BfNP7J3WUx/f
noCnZoDH5+feCwYJ7vDy5fRK4/lOekFoRr17qGZ73C2WgS2ysfThMPTOxdvjnZrw0FhW2w5PmGTe
vxwvmFEwF0ZClomwSbQgj3qPai69bKog2lutbHhLSTqGDR6VV/7K1Hp7/BNnAiQdOKEWsn/yuo5m
YJabdVUMth0S0wI5VGFG5OoOL2xv+PH2SCfeLMA1oi3Wlr0eQC+fFClhkVvV4pGjY92kXfmtWtxk
l2Bbu00bDFH/eDSShyxCcdEjsU2Ll6NVWW7MS2J6K78dR00bcJy+owWncW7Drlfj/1ErlKPOlER1
9OzFnupMtcV/70n9/cf/w0kDnPOwXgZXoWNg/6clZf1rPSj5+LScAKRW5PjfVG5p/csE5Q4CtJNA
Q/a6AXaEt6r//R/X/9eK6mIohHIPWRSNlT+gpFG58cGfnSxUB6CnoNcA6mx87H4vJ4Tt9RGXozLa
Vhzt6tGZhyx6x/2kr2LseWg/EUqY6ra+Nu2xJWksUHq2d87ct5cq5cpfpkqTWeP+7kyYCUDS0d7A
5PJyIjDmu983eje2/kXTJ++g/FX7Trg/ajwbcHnVxJ80q25CLpl9PRCkXW8WFEN/5RGaF0D8zLkx
kgY9KbGG0bZ3STuX2mu+gLRg6jYakG48H8mIMPUupha+yPFk+RqMuOFNVRo8CEQhyKOtpAxzy4qx
SViM0G586z3p4tllUgVfDI/yOqUqQ6LUJN/Tvi2+4IpYcnfoQdBLL4dRW+XzGiyUT/onjZD6YHoj
poKJDQ+ZDPGa62GFy2uEf2+pShRS5Y1nAN1FRt1fYdLsDmsG2fy+62CzFNLDuy5Sso3DujTHe7/S
/qr60f2uVQlUvNacv8xuRwTOXLXvfDBTaKRZzYlXYr4bYXhXRrjgqxZiclGhlWLuXUCUj+b93Nly
2KhiKdMwjdumeO/F9RJfpy4lyqzv57n9kYop3xk4FoNQXERedFsH08c6JyW1Se2PRoQbDebXP8Br
8ZobrqJFf8MnEKbYu3mZsXf3NqmUd0mCf+lsTXQw+192lxrhhLm3QCwU2NlPX2b+TzByijEsEHPf
2o3N+yyCftQWZnTFRc7QO93k+qdEKRc2SzV/z5r+Qjae+l2LZcSsLYdFA+FfQrIbAoKTy2TmtPGA
Hq+HeMKBvyWmxdqnbYTv7+DNY31hei3+j22RZgsOEjbO//E6NUwrpU9mlAh5HlzDve8NHKYrayb4
b4zhU5hV3EcbPXKrRQCu4q3mVrIhYftdhNRmTHO3gv/DOjn4LjYmtE+8yAVfyUt8HiMiVrDoTpZd
qfyV0uBgoJ8v5A2CQ8UmHJ8+U9Wt6U8qhkqhfeengT4U3gU3J3UtccOY/4o0wQ+beY4prtq+y7pt
NPcYJzeVIPLOcZNhvLL6MSLizhRxtzELF2jWTibcoLUxjNG17IBAMB+YUNL2eEkTMS5ogLwzaMI2
ezk45aF08uovSODIrtrFRLBXIB9HtpcO37ScQDPgT2LYGZi7KYkJr8Pj2b7mumdfm94EiIRR6H1f
5Qnk8rG9KErrZk6ax7zX3PuJcbxCuL+1mxxDQ/lNWenXfpYK89l+PvSSlAcJG02JDD7SAL2sNPNs
j/FXio5KrmCdXAhIShrvSse13gzkFV7EeDneE5JQxzudjPX1SEVOEjmW6D+zijgwK1ZZfMWvdL9n
hk3mIE63wQdMys07RG75Z7z+DKQBzd2QFu1XbkLTHiqI/93rEQknrapgoZRpAxPPsss9CEx5FzUy
upk887fOBzd0Ju7+JHgJOtYgq2FWqp6shQSL5dpuyFb00nE/L/UIjdD/bOFv/zjFFVL72Z/beF+7
sEc7ssShTyVQBdXNpBH4WTgFXmX1PHzA6p2vXjvLHsSD+Au31HcunbpPbUamhTYzg9TLdNU1rLlW
LoDXzuvXsEixYPoXFxJ1flcEXyw9QMMpQTK3OajaNqicYiccuPilUXGP9cGm72RWp19xgpZAb76z
XEfDHMDka/gEWC0ikSOz8lrHegpzOS2XbifErQOhkRiMVu7obcJYW0b1KzPLBG9LYfwmyP66rn8r
M7FAj3FUEP1CcgkFPZ/S6JedX4h3KWVzvhTeTOiWkQgIw6Qzj/cVsULDmZLxqJJ+Osnw27P+plZQ
4Lw8yWLCj51+zhIwAjyu4RXHl0U+7jPvUEXV35DB/znq/cuyhjJk7an/d979Q1/9YDvKi5NUm3//
8f9QbdZEK5RTWAi6aNKoXv5NtcH3CsUa6Aaeav7a2vr/dY35L2oXGsQOoiB6C5I/9KyuWZGKf/99
90+qmleXB/oWaN0sH7Y/d/Rjy79xxAzTjpM+XJo6Pkz08G7UXFQwk+flU9wlSDUprTD1beOLLJjO
4AOvrBXNtW2yQmT0gGkTukd3paBDk1uouudG1pWQpSPSQQFz6VKjyVUOYHHtz86+iGX06C9E5prt
guft7A13mSz0t5TCZWskefMpGfDVtZxYfRqWudsqb9bv+hTmfR2b9k07EWaeL/CI3MWu3sMGKO+L
lid2JFFI9dLaN1nuEcMdsH2SYGf8od+4yYMyobijQUqxuSwd3ZhnFefdFDgdatK839bw4baELxk7
HeOEbI9Zf609GgAgytOZtS7cV3jTU0kNsSig/UaZfLTahZiykeOoxYipKT9rsslhHWKcNQexkSOt
iswfqcP3Pyxwjt83dp3/lZf+oGFA0xgy1fgla2a7vsAeqfNBuqv2QyShVdIcGQlidAOqAV164t6N
pzkGtE2JXvIcBOoxXZzQpT9yyKqeMg0VdnFFoYUDZkJQwy41uuJbMo9YCtdNbX43VQtfPYp0f9tG
5UR4x8xOiB6r8onDxY3FWJ2wd3XBQb936cZdjirNIdwu6JOS0TBbak+TulpNPcJhbAUX4h8trcPe
5WjdV5ZX/QxU289EAEf4x4gk42xpMhJUdaD/akacAzeB1fePTqX7uzZY+vfkcZTI91r6zHLUw7iV
dTfnlEU1TbpFpN0ucnqT6mdksZjtPhhbWn3W1NY/U9nhc9XiIRbP0sG6amjQQk3JiELEmQPYmtFs
GRRLvZfQr3LkX512y2Vrp+W9Yce0Rp2pXfILZglSZdkkgxMGFTxbaPhp7QDj9fbntm3abJMsQ/IT
0DEWPIoydnJQHH8zpsI2zbZEo7TqdXmLrfQv30uWbLc4+MtsoqaL1JWoBvwB+tSaLspI0NSoKnPc
pyjwsaRRfVlimcXhdVMNmVSbzk6W4NBkht5jtkPTyFuUdZfh4BTQF6jFzrM4lNWArf5WD6tNiONo
8x1aJBipNZEQ0ybLF/QBfjS5j8OUvGfxiop+b0LkV5lQ/V9GTqpVmHtV8dl0jOBrnOvmCs3qh4Ds
g0NnZN63wSn41zmloVGrudV3ddoM1TaOo2zaM7PLm7kX0Uf2nfSRblr93nYznoTWjfydOIW4Iy6T
tF0a/OPWNmmsMUkI31r6rE+3nqrn+0FLcedQJV31IjZDYp9bArsjs7/RyBThxoxilFeppg8Bc9fE
Ca1vs69kUHQfprzByTvx8VUKnYaQv71RY7tcx3F9z3aYmdusbTM3bEoac6EOjGpr0dDhOkbnYgzj
shiGPRUpOShFz93GGd2cSJTUvMdCiMiWPuooR3wjzz8VOa7QRtN4DXdHsz3MNKypzJc8uOk0yhW/
cspit9Siqwjt8IAmHSypaE0VnvuBMJnqdhyzCo51Os+kxVItVLtyoAlrEkUEqVh3bbkZYmgX0+QG
lxmGZvR/7Mh8nxURhJ24VOzTkTFHLB2uISSStdWMDKjQvw1KPVroKqGxM3sCOk2QS2wm4IZrb+tW
c3yVKxN7OkMZ3HaUO83b0anVBQWu80tLpbOdYyl1XU3S+1VVmGvhpVj8bmrSYKgvc5Qfk8jrq7ry
p3dNR20IADbi2+Dq4T0JJY67oYdqkGIM/W0+6HGN8eI4MTDmbsrtUrQQm0wxKwy5xsINYymqL1yV
CVTCSW767MVRjpmWXB4mfPt79uuBlL3WNtgAcpdE2cLJYAa1FvYkdNtQXTqBWvwdPHicuPLEJaWM
yDD/dzvTx/u7tPqvnI5XyBt8CgoDcMYncP2Y0+FFFRcnaWHXnpkSATI6K+Ebyx7H4vb6WXFz/zfK
8Twv49RJDXcDO1m8M6GRrOa0z1sHFS3PpSfzNpxd7yf6VnnrKkK6xzhyQtUk1buSuNgbq/F/5hZR
7L1u+1B0XnfIsnLcNaiOcJyEeKa7cou1Y74fJ8I9smSxLmsV0Niblm6HEKSkB7yo9yKSP2OyCYhe
s7PHxm/JkiWc7iLLkU51QqsL37bm6Azkd6IaWk9IOiS0K3CQpuZ6/pBRPC1VXldQMhRBwTphrRCP
G+0r3GhCkFTCrIdy2aXmjFNoga3i2y/59fA+eal48sBJxLlXHOGbk+SUyjwcklyzJsqroYeKJrq9
FenITkU/J7lnPfnQ0caKAHmieL6+/QNeAayYW5G9gf8zpDy0/lTAz59/HGE00baYwnHSiCYa1uvS
N8F1jMMbEsYo2r093hOG+gxSoyxiQHJQic6EBSmP3a5kb0ZynmtmMGYt2y4xVKhctPZ9ag7XeYxU
sR9kC/gyksfVTvIOulfwhSzuNMxAcM6USq/XE78Gzjt8UGQ72Eq8fHwTklBvjcMcWr2LfisJ5B6U
g0By0VpnKt8Tn3rV1tIjgqBrczV4OVQVDSLFgn8Oi95z9pU5CYwDhiJEK+7fNVVFF2M0o9DthQxN
k0bF2y/+5IemNbGSv0nBO06/tWO7abhqo/KslxnB/xzdVKRnbhTaugKGTd0+/IMBKastE2kB3/lo
apdp0OggARlIfK+59nzknQCB1ZYot9VJcfHObI2n3q9Yr1uwBtf2+9FKjh1rwCeVzIxistND0trT
AeiWbQbGL1Ul/pJYKqKYGyFrOUv77e2nPbpfr9OaOxtsNmzmPGQU6+t/1uF1psaw4CT1Yd+4EFFy
42OZqN3SF+ONtDUH5Gqb8PaQr5nvR2Ouv+nZmLHIYT4lAarROckv+05RDqgZhA2zYXoWdnEvSiHu
g1bcQoOT11ZAOCWenGJPenN5mybYRViiyc/MtPVycbTCHQB99jNueBa32Zc/iwLUC4oAp1EFpzhc
nMbZmn7/xyoNHp69k0VLnDSza50Ozx7epjKR9dgMYSOBTyLNTqWjYQ3uDP64h85QHPirHzVbNRf7
l0Phk+rWloPHHjy2eTUFwZ33SQmn8SFRRnlO0nBiU2KPoGGPDJ7He+qKPns0sgrn2q1NtJ5ZXF5C
YESK3VfLbd0t/vbMHHp9U1ybiKZjC8y74YkfrZoeS7TB9K2BFEg94vggBLq/DKLW97KJ7A2eKAvh
LG7mElrW16sPFLujFmZX43vZ5Xf+oFwigAPx1XYqYl/TrrDwePad6iHTkbypYxTNf75pQ0+jJ4yi
BQPxJ4+5Z++nmecxaXNckLEhRioboc2E3b4C/qI6Q7c5dVyR8Aw0BJgD6ebVZB79OGgsMYTOSBXS
l1HYYpq2jY2WEMY2JZSlLKHTCdh+ECNmlpfpb30ukYecW/CZr3Vii+PHUKUgYCEa4HgPb7RynYFQ
3bBI2+Q28e10DwcN1DClH5UEAKSrqTD6FqTJ3dL8HSf+B7Unx6TkneMDATplH61rhX6A+MB4CrHz
xVWX0KSLjITMjeEiXX17Wp56UIHhxLrBgVgerwATy/VB6GkMS2l327zT3tWSFmkICaEPdWEnodmb
42WzkDtlF0l8ZvgTCxDhDugYYzO9jrUag4ydLqmIiTORsR783P5eQM35PLZn19+JvRJuNiwOFiD6
t+NOfuPU9LmSiHzKsoZw2Gf1xyVqkjNM8BNnP7RCdhJMPKi8rKMqh+R6B3aCTeydkxBn5Gj8bZdp
2qkcdLoqADX+weej0iHnHNSHXfrlhtl4QVmASI+hzJrhymjMCQv0rjzkUWB/sESGj3UNha1MrHlT
9AQXvT38yc+3+pms2SYCwc3L4T2D3AzESDxu3liImwvK66ZKd1phf/T2UK9VCrSgbWwx0U6iPyOp
7uVYjvaGrneTKWz7oNmbVhHT/Ukr9OEKPNnN7kdX9DdsVEVIGyfbDESIXgyTqc+88qdveHTqYmeC
fQqSTI6qNfz4+XloDb7f+FU+hUO2cC82TSQbE+aVRRPDcitkdWda+fwo8dzY2lEzfVK6dM78iBOH
Cc13wG0Ubwis7KPf4EDhzJe0wdaKlva+rEYcMpN6Iem8y3akWBITBYFxCzHXPjPyqXW0fm+oQiub
Tx59cjqH2SDcgc/AdQ40dzY+2LpK79/+2qfWEZX7Oq+o8jifX75jL7UT1+EARCRPWk5EjuhG1Tbx
sSlpXbOogjOz69Q2iFwXJJmpRUzMUYFHPkI6wA4cQ6Xy5ToDGruwcEsMaXlWO3xGfnkzrOxm1NYu
N51zGqpTTwv3YpUuIsmF+/XyaZ3CcgeJsUY4ty3Xoqgu3g1DV0GOkeLdkLvzmad9uuweT2G4HgiR
0U0iLT6iNeXtEolJaXZ9WqWfcSpoLjOnJwuP+ELsKnLnnQ2+e1V2uXXfwMz4OBI0fYVgcN7V5AYu
CLcWWNiRZdylBFzDqfRyzVXOMn8smMKjFzKnZjdFlXkgQ/RDDFks2cRVN4Y2a+eGI7fZ//mEQdMF
hLJ2dvzj3YH0ZlD0tB/DpO7T0GxGtcsbiB5Az/4e05hzV4JTn+zZeE+QzrPKaFq0g98Z49Vm1O1j
rj5hPXbDfkisaec6dNbffr5TOy1GJ9bKu7SYK0dfzJ6hyWeiHeneTGI3aTc4lBpJU6XVcGaFn3y0
Z0MdzUZtRMk4EIQeOvbYXZaxVewgI6/0BlgFO4tA2jPlzskBMZOESGTCPDsmPsc9kxD7HyZHXbif
+qFPcFsszF0jFV6lHrnY/+BdelRYTBSW/DESkxHHPFWC2V8ZxO1Nnu1fiBboLGAVnpmWJw8LDi5Y
3ZT+1JFH343T0MezaQR1Hvrxuokch+TgbDrUXfejlV31qYyjlKDhpbimA5G5m4kG15kPeuqwwDwA
3M1xoLIec6JVlsxB7+BGAdXL2OOVjGWUkUsCEN0UlZUXfBmgT4VDt5zbaE7N2lVuydbKjR3rz5cb
m++pDolITBOc6nJvQgChq7GSTOdBXL79UU/AAtxPwVBXg1EudUcvuirKuBS43YYOtrjbaRivM6SB
H5lHwyZoMQI0xXDm4546Cldm8Eoz5xA+1v22kS/a2EzGMIjG7qrk6vpgGO05rv7JixHmDzBuV1+4
VzUeDCLswzxjCEGyCGUsf/YRIV3D4F/la34zVFRF48CT2JHRRjNMBYeTVtsWlsePt9/xqYX6/Jes
//zZppfRdaLFiglVJa3mIpVFTWdON/jDwM1Iqjo7UwWcnD6ADgQOwggEO345Xp7WfTOk7ETAL9Wv
ZQw8NMHl9Dvu/XPo9CmIB3cNqmigbhSox1Wd+2SeO7FIRECozDy0fqh0k+Ep02EWHhRiP4xkRlnI
hw44M7f7wkLdVQXWcEumcXQwoTt9GKKlOVNin/5h/ipBCVaI5xg4xUw1IAG+Zg15Xfx7Mut5bxNG
cIC+BRHeMfVllkHfRh4scMhczAvc20YCgFN0aWll3SnLSLcOMXJnuhYnPw7MBrQADj/tuGixjMLA
9A3uczcU1TsZTTcDnewDacf/Zrn80XV4/SKY/K4OB8f+DtAwPcvooNLI2AT287V3ScTWJzWSy/r2
BD+1U2KNwt0bxAOD4fWZn01wuTStJI2dU30Z8kdjxqjcqyjj0a4nu7HvTRpXdKeWOX98e+DVEeYY
yoPULleffrwS7CfPiWcjxzIwsmJar6dxt2aVud1OThj6Va6G+zWMCbGwhnshyFS9NzAY2UDz698J
2dH4jorousLf9oPFf+MytdMVmLTGKzfys51aDYWFZYSWEO2lndlIamfvK3qu7LBYlffJU/13OO7m
DoVxDG8UjsKWjZbTuCFoK+cM/kX613jZ+kGON142nzmdTm3cAMm021bPhr9zDJ49eTOUdWpB5lvR
huhiiQicTRUlpE829mXslcllMOI9//b7PrWTUSQ6K+4haUmtn+PZoG5Z+bA8OZbLKKjDhf11Lztt
bA1BS38uhPgn4/FZuVzgCYr958vx+pIoatuceakZBm5BKdPHQGqJ9/3SXVe9f+5ifvLQWBUr66LB
ReC4XmQrgRha8ID21KkDsVPWNqdo3ZZLjTEaTH8oclXQPi7aQDHJJKlv7aGtd9Hk4chcTGdOjlOb
xXpM+gEmLcy0o4UV01x2W23BCnUxHOyDLg5LkdjEAST5mQ3z1KeF5L7ejU0uU09W288+7Th6Knam
Fas3BxPqLbL8uXQ0+EecxWRyjfkf+yes5Hj6TSAdvGtwgZcfd3Sa3reTFF+zzjGuCKfPd1ntfqgz
fP76suViAFl6wY+nV/l70L5DOffRmaPy1Cpa+WygTwHYxPEpATbjVZrKLmzIXcMRfLY3pWH7d24n
c/7vaHr3o0jy328voxO7Fo0ubKzgOK8yyeNrOm6WZdExqjvZ6gpSQrODqX6uc3oK+qGRhwaBrg9z
+tiwyk2TYkR6NoSlQxAJLvcg45k9NQ+Qi+xwNKy/yKeeL52YaLgi1v47zFGmL/ikdt/fft4T0/jF
DzkqSEDxWipnnjc15D25yvjp+XO9qweVnIHDnxbo0RWdrgRYOAsGUc6xfY7rwJaz0P4gcp0sUii9
ocFa0S0/y7yarY0hiCrPA1URE9/k2RezT6pvtYp7CpMBjk5qxskHf4SZNwzKy+DJaPfbVMbC3pko
W6+gohD7Femi+jBLxF1uZZrX5LQjifeF1//VlhYRsojMk4c+KXHhJuoSuIleQfAbI1n2jCWdf8dj
oiGVtFnJH8s1Ye54npNeKFqDXaa2SoTrSfqUZOj52CVmy0dstJVCqYG+48y17sTCp0rGDWud/qu2
9eUynNxuStMRHVhUrsmQRaIf2ir2L00M7Dd2Z3X7P58MVOTMS1Aj2mJHe3qGG0ZQt2oIOzcK3mu7
da4qtyBdBpTpw9tDnahLAHh9Ms6cgM3zGJ4SXbMSb9biB005nUTS03snnrbUxyY0p7qHATXam54L
7cXbI5+a8TjCwJxYVZ+83pcvdaHHvdg9L9VMMu9ywn32Q4f/Lb6Us3P59lCnNhNK/bXHiA6I9sfL
oYYc/A29ZR/WgnuwInzn0YbCcKbEO/VAa5OJGyI6UiRRL0epDYFnCTZI4bA01oNZiesSLkq6mei4
nDmJTu5bVHTwTrharLvXy7HcoM+cTvg9LvTJYIbSn+P7MUdDuy3LRP5ousmxDpinxNPt1Jb9A3Jh
/R1di2FBzMrG6R9MWCpbYD/cdWhFHiHo1txWS6RoF68EwA3hqOIyMGDE/D/uziu5bmzd71Nx+dlQ
IWOhyvYDsAMzKZJSS3pBKSLnuDAQD+VO4EzMP7B1ztUG99nb0ptvVXdXd6nJBWClL/xDP47VmVc/
tmCdF+4YO2Ppoh2+eT2qWDfNEHIbM3d2mt40yMzQYg0GG9k0tWi2yQAoLWjN4swpcKSSSxq3MMCp
jfMvq/lNpzDNWkNBmQFQmLyYe2G/00OHm0EdEpCAdUNJcBtMqUDaCG9d5JYNffpyeikfuY0XFUfO
Ivp3XFmriEC2WdNq0dRtclVMb+eC7EF2WQ5awVLvNTckFCgieWZ6j51/AJEtRC+WSsiaHQ22R5iK
gifskOkIOztIgDRT8BV8U+xXtn5uio8OR/RMRYlX5fo/nOIstxUzRUwJoUOzu3TGzPYDPPL2g131
l5aD9+zpb3ps41I/ox9NyZpC6Op4b2g1ELZzEpktTKOoVPDHjF3tyoi0c121Y9NHnWUh3lIkhPl7
+GoDJMVuiM1u40xmhA0pRmZR5cQ7pw2694ord+biwn769Y7tGFj80B8JXTWShMMxKYC2ZkhjZeO2
8w+ZJvddhs9MpML9cqzBszE18SgPndsur4nflrB/HXf1WQmXRzei8rnJ6WpiJqoNb/ugwzO2Royl
m6braipIN8e8nd4Vsym/tlOf3Wmwe69QvUv2qYo7WlZql72DuFaWGOOWQkXyePrrHJt8usSguWgz
UgRY7eooMobaHlxC7F7r/dgsEMk3E3xtGkxj/mCoxfGIbQsiZB1GaOqYaJOk2hBJaEcpCP8b2bsd
zuXAxU4PZRyb9EWIlXolRRR1XYkehNm0kzLxWpUlHtUUNn1hz/11MmpyZ8Si5gApwk1ri/HGMpLy
JkIxaTN22N3lOvLnqRiLR+RJ5jvqySDLCyfZRqqBjr0Z4G9qG7D07A72Yms1g98SRzxrcZT6GLSo
nwPIVBgWG/ue4s7ezUaUIfEEv0R0rboSgATBBybNw/+I2jI0yNtZmm4U3tk5SnGYn6PwJMtmO1ma
c+aKPlYMQZOKraBRv2Ifrm4Pvc3CImlAHOmOjwZBeonhm029kTbqhHvuVk+ibBeHLkWLyQryDW6M
gUdNP7wxUFTHu3rA8nye1Lu56665n9sPKnazcM2S7qZuDOdW19PmuY5l+1A5KL1HppHuJuzp/c6W
4yVSXDXgE2xu5xpJ/g5Es19pNRrWRoELc2CI4dGuQYOg1DecWX3Hjh6uZgoFUL+dV4UCEP54x9F/
2YRlWHxvI3Q86jEQF2jG5Gh4Ru5t2yKrdHodHh8U6CAdLShT62oI2vuJJabFgm4YpycWFYUJEQRe
1mHo3bW1vJiq0Toz6LHCpoOIFB1skEWEY6s9PRCNzIS7JFOqmX1KSl6rHGTwRUeAcVbb/raeGhOl
76CiUQN/aMi65Ecs03HjZMLyAnyTNlE31mdKFUf2JP5kCJxwEgOpWOe0Zk/LfhAFTguBwGSuxzWj
MEfHG+uquHWrWt/FqfpRn8b2TMq3vO8q46NHBKiSltSiLbs6iZ0W6juqX5RskJBCzi9J9mRTwlcH
8fvqk+QQyLfAEyerhgi3rIhfiiQFwkDS0GoOucKIL2qJ4wXOBnRKksTEeFaw74J2fBsunlxYQOFV
ZeDRcXrVHX1fAlHQWpZJRr56hiEAvRh19IR7pOp2kWt/7vu22LamOJcZHlnfRIML+hgxVE7b1UoT
kKpJrzLKunrbfJhUE1J5HVRPauMWV+OEY2Sb5OnF6dc71vo7GHUJoH75xo5AN0MYdC8GJErurSK0
HoMsE1fuiKggbCxS6FliVFZB5nIM6WxFEpy73o/kVDQ0AIggBUHyuN7ZbeAiupcD7xragZpJE+vX
+NDkZ1712JYBskcHlzCQ2GX581/eNAzzpIOuO2y0XE7PYZSUGJ5y4zw6sMvR3Je42GhadBEpbXcm
MDiWY+GwtIAZKHMu2c3h2CoCdT18HSRY8pwuSKR2P3TMQZSq0i9Em45LeI85T0Mre3SciyAu5K09
qKV/eraPLeZfH2OVW1mJEtXAjigoW1W1G6c82NYVELoxxzb39FBH5xSdMPYtwhsUUw/fGPmIbJid
njmty3GrSUxJEY04VyE/tmc0g6YTqRQaLWL1QrZBolQlzGlvkkyFOgQkDmEcD2RTbyAhzbjo2uf4
lEe/orHgvATsG2PdUxJ26WZ5z1d01bK4UqUm0dsIDN9CSevMhB19v6VyAzeCUE9dnbbaDLyp62je
2qXMN+hhVF8iu0VOSHAWgonN4Im17dPpqTv6fiBUCEhQRgIjeDh1o4iNMpyILY3ayDdJMgM6UJzw
HX5c6f5PhiKOJReEibAmH2tyFopcmtNam6YXkZQA1UUitk5pFGc+5ZFMEHEkQnO8a5fMZXXQmc0o
c01Zjte6rN/HuQg2atWaN6UMrZux0ILn3381ThqNRj8G26jFHH5Fqiid04906VQ1Ec+zacONU9zq
rSKKP9nWSDRTUwQ/QfF5tQtwQ3SVuuOepB6r7PSsrL0xbaqLsVDPXVJHvyIoWFDHWFK86oOFKtxq
TXD9V1kf4kWMbn3WJOkz4uLNDsHS4MwxcqRQQuPL5uUwaUW1brUWm9q1wwzTKjBgKqoIhupXvere
RyG2CPjwYi8c4fjV0JvftSrui6fn8LVsOHEH00eFGxQhFbLV8NQO0hrFUqD+blLd6LmGaxDymqln
GBglhlEInjSKcVvt3Vu0qdXnbOiznT1Grm82lNSawG33U4f+qETz+dqKI8yuCHiuQJe7Z/K0Y9v2
12ddnbh2wm0Cl5OgPE/Fs9HCHQ61vroORrM6ExUfWwXc0xryb8jOwVY7XNtzlcTohVCjE5GYb3vh
3sOEVDeqLudbBDXPBeHH7hIcShBmpEhHD3a1lXSrjhA5GZcUSA12jbkYri7k19OTffT74cpn0Svi
wF3DhLtgIKcYFWquYaTRIGuK7VJTxuEUgaXTQx071lnNmOiqVIn46/D7Ia+CMPRITmfMvcTZTEp0
lRK8PBtL39H9RhsqQmT+DwYFrEqXDfwhtrSHg6Z6ridhy6IEs5tiYFRkXuviqhQP5jvwq6XvIE5w
eshjE7cAFBaCgAkGeHUwBVlYGXackSJPeXWNQIp9K7sg354e5dhqJGLGjADqCiWK1YtNs5obGEr1
m1TLrX2BSOw2hurrTVMlQw/J4HMwx6OvhXeKurRvaRivpm/RIMPnl2qUUwlrl1h4KHaIFf7BaxES
c9LCtl26bIfzBaRbS6IeWfRY6bqrfjKXMMPKF3smJBScMjwzWce68Q4YBxRXAZcw5mq2aBqrIJjS
aTOXNnBtKP77TIntG/R2I2CyEIEM+vKLLZOCUJNd+KSewR7Kx0c0uM/EIMfmFOgDC3VRfuU0PHz5
bhwgdSOltCFP6r8ZZoY3iG4PXmwa5UYLE/Pj6TW0fMx1WiuW9I5FpFNbWB2eqqyCILcHxstK5Zam
POWnWtCcTOAV/cFQi2G5zp0Nj3r1akUcSIEa/rhBssDdRTLs9plEF23Eu+IPwisavMRxgMUJV1cL
VcuyCI40nMsqQAK/QKAcDy70LRTF/QPmLCQ/mLOsIPiWa2m8shkjcLHRhEYCAmGJhYpQjU33cyZH
eabyduT0pDsETAMIHJImazUTJL8WAjNDaZFl7wxkID2ZVePO1kMMFnpH+LT3zykEL4t/tUAIHQno
TI3Sh75+vyHoY7TZOso6vWNsSzVBMwNU+UXZwLnv9TiAaBGhdK/N7d4NeuMMZefI+qSHCxAY5IRK
OLSayQpozjiqcJIH5FB27gSJEpsBrOmC9vNvLk+wt5TYIPnpiJfSTz3ceX3JM+iGQ1E3m6z37YDU
w1K+fMobp7o8PdTL7zr4qIyFfCxlJNqPC0v3cKzEghg7m1oN4GXG6HRIW4G6v1IioTEVJTSZouj9
dOrdLznoitt+0tpbzQnpzJsOzcEUBgaNOoTXP9pBCm1ZmICUzoQFrw57nhGU3UIkBtPBpX34jBDt
6zw1qbXmipE8JUS7vtoW5rvTn+JVcYJRFkYWNCVo938rT/5SnJjQPZj51DXu5813pcc+NcQs+M62
gEqAbAm9AjTSXdsr5zLMFxLOeg449tWFU8JhtEY/JwK8RqMy3yKJwssJIcU7OgsoLo217YeFkm4Q
zUse+xQjyLQ3u91spdNlVGF96MgAeIbRthm0XkymCqPDP11JXD+13XZTzJa9xRCg2aPcY19jvCuu
izys9laIZn+g28YWsXYdHZ00vbL12fQwnDDRxEZsbohC4yqrtJhqTX22S/eCxXn10ohvL1kFpkhr
zK4TcDAbZtxssETE9h6ZOp/CvHpXZu19OIjHxYEKlkSgbetZz66GfOBksTFD6ntH30R5pN1ijSP3
potJkNQU98wR9+r6YznQWFi4eSbqHuuWi6xENYnBqGEWmT/6KXTvXMRKtrEw3zeLpMuZNX5sODqW
EMUowwHOWpWnjCJ2A7WJkVDW2/RbgYPARd+aMdxmQ3hIEJ4LNV6dZrweyT4wQ4JfsH+r2xYzMrPo
gIVvJvRz7qKu0TxCfPOyEmN75tWOnjGIw4L+ZUQgcMu7/7KzVPyeVLDHGHXrffFc6MO0GbOxuYnL
Nr0XdV9txdRaH/VIDT/PSCV6Zpy413Tolcew7sRVZrRi+S7xDmDVl9O7/gUwu1qHKJQvwTiG60Q6
q4drSlvJmhRg5WxattxUSQsOUAtGnJOzMHgXKZV8LNW+3CQj3TDw0oiRbih3o0DaJE1Cu02KCveO
MFPPZAvHvptOKZ8gl2IJJ/5qjoo2yNAu0hsMGvr+Q9Kbo9+IfLpptDHazY3sb0NLKl46lvO2zCf9
KQrHFseFzt006qzDP27q+wnGum9hkHEmhnp1Gy+acSB+dNSulyLV6lCm+xyQbrTtpgvp6PdOaF9V
GOnSKIyjy9pBEk7Eyfwsq368qEq8bE7P25H1y8VIPWCZOfLgVQgHUcXSuqlvN5VAIbS2x/BBV8Po
mmZB9vYPhiLyoGq8ROXrClkHHZAsvkQ4oVDUi3zGs6YHY+DnGAn9yZQv2EW4zkRx7M3DrSISI7Pj
GZcqEQ+UF7k1dnCewpuiH7+bdlxeKUZg+6rkGewwNHZBHWDzE/fJJrToPo4VfGi7qe1dXOGQc/o7
vM5OmPJfH844fLiy16DUwqHnHsb3vnHGjwjgGrfjCDcIWgE2corRz89CxxUGk/T6aVYomSJ5lm9b
PTqXTB9bAb8+zWoB1o4tE0UJUNQT84xmVNP6opPzjYXvx5nFdmytv5wQlGLpWqyFA61K2nGYom+P
TXB5Ebt9djMPFXZAvS6/pY4unxzk8BAk6MqtnKfoTA5xJDLBLALsDPWX5QxdxWhVZFfqHLfNJtL7
2AvKorx0h/h7rMfNg0KD7sppLfcOqnF8Zjke+8R0eymyL4USqn+HEw5vuEVnruFs1IMHHBWoL6V5
4yOFcw5M8foVKSyhwsO31TmO19u5FG6D9CriJO4YyLfY3uAtWwJioRtn7WNaqpswRgRMBOY56tmL
a93hBbDEfOS5JqQeOrmrk6QOwraPwqrdxKFzC+UOPxz8RqAxVM4mTtvrRGgXWRU1yOgN5SYw0Mlq
FnXLwhDjQ6LLHtS0QOi3VrM7ZNECcLO6eeHMo7XF68bakEYHnorYDKYMVo5HvNNmO6rSY4WgW9d4
QdK3X9IyMj1nomk84Lpua4V9rWuDfI9Wdb41M4STiz6n5tanckdxSrvIMZTa/fb+XvQISCCpfMIh
XYdkwoYHFI9ohjVIO1/r87LiFrOjvpuKfd+gRqgnMvZm+5HS2MYFPR956mRbF7EB2/r0w7zKMAmE
FhkwsnMYTfTYD5eeg5IBOn092hKYZV52yvAxbBdl5cHEHw4NtC3mUPbf2/y3VHJvY7zn2/JH9z+X
H/taVrKJw6h70az/z/+6r74XT13z/Xt3+7la/58HP9j+75c/Dr+Xiyj/wX9siy7u5Nv+eyMfv7d9
9vcgP//P/9c//GlAzT2KAfXnbzni8HHbNfHXbqWl+3dGc0JL9x//8e17k38u/q1NAMSbpRH1U0/X
eeNQjqIopi7CJy/EkZ96utYbNhThFJg/8Eocmf/S07XcNxxhS3a1WGWgWsKv+0893SXy5doDJcgh
S6HyN3wCltVxuKcpWAHJWgR0SBzXkZM9ZH0Vx1G1CToN2Zfph2zheFi1LLdc5OX29Fo9OhqFZMID
YlyKL4drNUrrAhxjVm0oRIxXNuSquwKPth1pxWM0KOYZGvTrU5mXQ9fCQK6YvbqOWMPMGJuhikG7
RELsFbVvEME0kxuHXOHMzXNkKLq6VORRfcFBaN2H1CWI76DskNt2p/7KdPN502JSeG3Jsx00yjiv
J83lelta9NSvkD86/IyBG2KXoyLyV3WiGy9n5GyuB4xzfhgGyR8+AUpaeFTQpUFmDOLJbzV1/oKg
gPp5GgcHjwag7ihrxFPz1EiVY1om+ndZysTYqy4ehF7f1PWXhaH7ALw7D/y6CjhZW2d0VDCiYv6Y
AsyXHu5sKEYOrSTgVpTSRcjTmY3RX2Ts40tt1p0PetHC54AJVtReYtb21zB2x/gC/mV4PU1mLDdC
pmHjT0YWoMZf4LI2uGlHkoVh3Y8iq9W3dtMpo6+CTir9UUXNfLYXpc12Ed1M7BiZxRclTuT4AECD
pSt39iLVyS9EtRObVRQ8pbOoeQYvyp4O9l8Wxrm6/OE2/URsgp2hl+eJAm3rRR00eVEKtaZSi1EA
TXJcI7pOfxvCtPqhtpONg5g1NHI/6qN57RYygwXVdHnnxaSRMV3owf6WiEr7ZDSCHkY5uCg62PCl
IzwJuvkbil8Nrpsy0BwuvQZ/J/Ym0gNpbOnypuiMabwocsMMvIgEr/VzBelZP2WLll4TmW+x7+hd
rzPwx8Lcoc5yD7H6ovb7YlR2qhEqYtu6g2F6mZyL/ApHSuPKTPXka5qO831p6sMDznTDhzLJNVT7
kMB3to4ItWRBHttylyS6+tTLNsHyEJxHs5UZwAtXThQ3cF8sLK9tnLbzNJkMP7IOTKTfVSB4vTBX
q6uKWFxeyEr9AraldvypoPXpmL1WbjLRRco+DJDr2o9Udzvfraqh2KpTGNARcZt7U8pY24yOJFNT
EWJ7ANCmvldsEZv+kIYRBpYSYVjUnJBLm1LT3ckY0ypbH1p9Z/X1zPJx2ri9yam8SjT+K1RqTx9i
rwEynNbUnmBW4AwON2wV7KldmDuUhih42GO60Ub4f3RGMm+y1dbTgFL6USpchKHjwUNQvL6sgNh6
ozuFj6ef5HUsyINwrWBSgeQavefDcyAPHAtXAuiWeevW25oW0K4ZyWaqfJFqpBW5aYq6pLsrfz+l
YGTIHsjVLISq9Seo1CaQWR7WGy1JS79F23VXKmPnG3EQngm2jp2seLHRx2c09BRW2YuNgazWWkZF
7dSZ9y02Jzvbpl9cNY7cnP6er6HbzCxtMoNLwwQIsQZFz4h12bEOd8MocE0SSp1usc0JNzq4nh2u
7wo5pprvjdH83GlWvW9Q673DIhPVkEiYO2yWmms2u4rDraH7WoK/ydyO0bvTj3ns+AelRI19wWyQ
BhxOe82TN2OoVVRfSucilXSC4rDs/uC7L18BLAFNrVcs+dGi66otXN5i6Iq9YSk6qbbQvG4M3e3p
FzoSFry4ZLOUwE7QJTl8oVA6mMgGvBBFnuqxV+uu8KjQuFc5piu3nEz6bxcqmOfFF5JKuU4ndpUn
jh2Q1CgzK5j2cb4VdfKDun20yQf3XLp2bPUu5VEDwNeCzV1FPGpUugoQpXJDs0VcCLh7Xp246s2Q
WNXvtl1YvGDsmSwIX0u4s/qKrBZlOTg3VhWPAH9HdS9mlnHZmtmZZsiRNJ8AFE4ZDXpkS51lQn+p
Uzqx1dhVwz4pcFq4zMIZb3dVPsoeO5mB4ORJTcf60k6QE6z06Mwuff1JFyFBKllEWdR99NUndbl0
wdkiscs/DRCfhXI1kbRintKd00B6fcACboW3AkyJEB0li8P3tOy+yyLBSZ+oQB7TeLninMF9NqK3
iem+DfrvRqnaZz7ukVNoIXih17kABCDwr068WdqNiR47XQ67M3dDA6MrInu8Nlq8cPBKFt/GsL4i
xtNuuPzuU2vOL1xZtDcAZJ0PY1aY10FppjsrnozPUVo+OjEOzy9b9rcywP//cjtwEAu27d/ndv/4
P233vQn/8R/dv03ufv6OfyV3S14HvJ0FSYtggZj/TO7MN8B3geEbFCmBnx0md1SKFjNVKmTwYRbw
wj+TOwfrOH7PS9qy2Nbqv5PcLTvhILmD2sWlD4We6gCV59VOQVcmU13pZBs9D8dPrl6q+4boFU80
aiRb2wnjvYAL/fTLF3v4+/f/Kr7+an8uo1KeWlpCKK+vZcnzEZ5IT9y5EXXa7OGEmDcNa3qvA8ve
nx7q78r++hVJ7CiJUQlm4NUOxfephmERRhtZNNUzptiJ5mvGNES+nWj2X20Yi47oGD8MItcOf+c6
VKKHWCR6vndypXkezTnMLoNoFKGfjvQXt4UaokODf5JAYQ2xd5JGeqo/8thMwru+riusICQ4E9+Y
6jC6KCm/aF5joAiwFThRxP7gLFbGVdFwUMjc/at1ipASVj2SiYZFMeUUudLkOWon80c5DCpcGr35
NGZpFRBI6vIxrzQ33SnmjEV8lrpNS4cljz4a0VC/HTrDDWg+CtK6PksbJpNDfifEbImNjoPZNbpH
wbgtR1FnnjVX6gerWJKf3DDCt+RQM49PWXJjhQpFIwWS9wOhe6b7JFXG96HJnM4ze3C1OFhlyZ0e
CawB8nTInkK4VdCaVMCBKcYm1o2jBYAMQmlWOHznpWn5swn/dD8YWZXehoVDw9Ryk/FmcUL9lCuT
jtX6lCaPRbCgdad0np6xAKePFZuhXXk5XhiD707EeZOhV7UX1V0zeEYgSMRECSD8zh7BSUF6jStk
eDAkQ7zIabxudipY84D7ct/NLfHeRk+ZH2xaO7oy0eR/CBUTKRanMNXMB1UD5WlCd2nmOA31fT7G
IuSD5IYfxXbY33ed4nw0csscr/G+0mu/TZoy2zQ2fvWYeidA8DXqyRulG6ZHqjRIG6lkXR05XTU9
OVxJhd8ZUcAyCkWGkX1u8zjwoadPwo5B8CtNEZl+IoJovm7NscmucqztvyoB9aPLLAlLubUaOf0w
Ms3Bt0+MWeSDJHLcTZDggucJPOVYFVIZH83ICMttZ8bpHcrCmunrURrVVwFaxk+APg1jiyxIF791
9bA272ir0+Ry7Na6sF+yJeclczJFpzSX1kta1c+tM3PPvaRc86i+b6O5f5heUjLrJT3DM6G5T2Z9
tnbTSxYXvWR0+Ut2J14yPbdAta8CWkPeiBuIJOFvqqv+JUuMc3N8j4tfesshguohH6HByiPJim+R
BTtp0yhKV3qdUxnvXIzQ3g7ujM5rMKj1w5xOhevlGOJ9RzRYxwaScjI8PQE0wMuC2f0yVAkSDlbu
YiAyO051LcjKf4is02M2tV19Y9klBQLftv1XUTUpVN6OAw2RBlt0W9Eriu4hglLl9xoXaIUmo6RM
4VlopeJvN5Ob67UnRpf+hmVkinWvJXzea+L/NPa6aIpv+txoK2+SiZosBoLKZ9cOoneY95RfqYmH
9MPawL4ALTyEvuZEgYKjmVHuW4l5jm8pJeY5g5V2D3M2BjydbpSf3MboqfFHrfpxjFXzWVCLj/e4
laDbmTrWfB3NALZ9pQ5RZiAwwEJSGZSo8MNOKdrrzpL219NH72syzqIsgMjwAhiH77RG4BWKA3i7
p20VjQDV42KYtmqmI8WT9PI6xK/tBo5Bcj2h+3w1KtONOeCgcfoZXiVCPIJNZkIGuMgbrEnh8Gax
McXIB5BdNl1iV1dt0ZSOziRCR0eh1raULBE7fqnG/RLsgvxL2cQi34x6313EkaQ+URrnJAVf5UDL
u1CrpFOJ4h6U5cNQ0+iaiYgO+1EDfZkbPIuGS8Qww6vYhgvgaWXXnrk7j70WcQuIV/pV9IfX6YLZ
avqM0tVmro3msdPAuw6VaC9OT9GREATyJQ1a0JFYTGNqe5ApyDJMqVJEBfgb5TaDpPdXPiGwFltl
shGz+NRBlT5Tnzn2JX8dchU+54nDkTszZJ2m5kU09c4Vvp3T1lW5eTstPPeKr8azVFIDADoL7hUM
7KoKowZFX+Whyn2mN6Y3JL3rj6bTXJhZTiwSl+ZvsxoRrwECRZeRliPL7/CTOlExt12CD5OhRAA9
msq5ojoEDNs0zkEXjFexHO+GyBYtLhYJ+d5qVU51NZZ94uTYmej6j1HJbW9Cz//CJOb60Gnuh9kp
xa7Is9x3ZsxM6Vj2nVeIyfngUCFCjap3txRTIMKKWt2hs4NaTkzw5TWpmtx0c6S/m3Uju8lkot0g
PpT7Jp/zkpOQI6wLQnRm8IP6bCPOhrdUXv7VFKnBqdllvpLo4qrHFs9vjWHwsX3FaUopz3kJHf0E
SwHEoqfP86+C6KKqdTmxBzdxPtk3o+r02wUkshNte05G9VW6uXxthkFwgixAf0kMfzlp+gnTYsh1
OU6d8pM1iuLzGORyPzvcA15rO/nlVLcJBmVZrJ5JOl/tU4ZGeFNDcYu/EWg9XFSFG8nSNqYcYrAm
t1C9Sa9xAcBxrQp3eQecA+8NbXv6cDj2ael9AXVaCMuwVg8HndOEOgyook1Gpr1paBFvqJa1VNuL
cxYyR4d6gWijdbAYUxwONS6lvVAnKelm1/CsyKr9NB4DzKBgxJ1+q2PnAfI0dGgoyID4Xf78l1mM
IBqZ40J360acWh1JcjJY3bBV0ijaGW4evD893uubmLlbfHmAXQF2Bdl8OKAy0W/TnZBrcAqTxsMR
zd1hPZ+xOZTyZgwRxFMmjP+WWu03oE5Y3qlJeeYufk0+520dRK6WiiG2jWvsKfXBGALyVMCzJ7L0
EoHbcUFpzQ+roSqAQhTuPqXo75mdmt/mZu3udEDzl70+zQ+Di/FaPLrabeWI6uPpD/RqbfNk7F6D
r8OeeuWTNWUBnPmBC9zqCY/LqlP8ZNLlpegDA8esKNpXdRqdOaVfrYLVoOuLzwkN1LsVsuB2jLcx
vn1e0mJwo2mdvi+EOKdVs5z6B4nwMh7oZAT6oP9jlXS4CAr6tlar1sVGV4piC/laxUF00uixCRv0
vpt7I16Tu9AlzzUmW//drQxphg4Ey53i+aIrdzi8rPPesKkYb0K1+lwiwniLnkmwCWfsz0/P5qud
vNBzFnodzVYdPYvVSdW2VTmHAx/WDqrZzxLQwOMYj35tneV6H8MVAljmvdjOCPKs8Zim1HQk0Agw
G8PoW3/Skvo6D0rQHFlqYeleTx9HNy8vKJPTf+mjH1aVlZtoGIurMAHMVaeu6oWq2XpOK89C4JYp
PZxyvgTPRpmFgi+tmMNvPgtncIoX2muPGCMSn9+GgW5zrZTmvoGCSL5gi20IMNkrOtvdA1s3N6cn
4/Uq5xEWJTNwvzzDWmEsTFQ5dTHXhpmPcAnxg70faxdBoWkb5252cXq0ZRGtX5giOsVtYhKmZNX4
wA27xbaRygEeBtF1VtrRu6Fv4zOjLAvo9SgvzRWVyHgd72e9FjmgfHmn1LY+Dmpqe66R17euU1VI
YDvjI32FCm+O+Q/QczQlqCUagNheX1JyEjKiBMWZEWrWBZGd2BQJRKIwTsYLmpqoqYD/30yYAu9w
fczOXCTHJhO9ZiJKCFXUJ1dHiJ6kWVCZnJOJZsxA5ZwPNR9ul/V0vZVIPxOmH9vHpDrg9Eh3QI6v
JhOiuBkVMSfGzLKZvLIt2iu9SOO7GQu4v5fpf+1qNS0A4rFfdsiCi/qJYrr7nINiuvic/bsy9T9/
+GeZ2qCsjCkXOJ8XKfdFqO5nmVp7A2YFWZzF5W7RDGHAomy66H/9d8t5w9FCCEMTAmq4tvzQP8vU
9huSfgjcwMFhw5P2/E6Z+tW2xk+cwBo80OKtSGPp8BzjXHExiG3QrlXC8ZoaQrR1h/aczcqrKGAZ
ZcGm0lxhjLW4pAkMNu8yRumR1NiKRU5NlE25z5setZBY4BVq2uekmF/dygwnOKEphS+UnDU4b3TC
frBzjK30BH/EpDQ+qcOnhYi8ceeq5EJRvUTJLVhLZzW+j7yvjRQD9QQAsfQfVrdDUc+xWRU9JU2z
/6hRwrjCcjq7UWSCOaUyKvgZ5+nlL8vv4e9D8nTpn8QbnW/cGQjp0S44nEkMzWUdFgbEc4qe9A63
bH0QLt396WGQQVmf0bD6KSdQ9wFlvhgGHA7kJnpErKsYfjU1RngNOFHBv5gK4qVe19ThYiMlzhHg
IH6gcYb+xCwNpCGc3kzqi6FI669RJfJqH/Q1VK4B+pjX0HZOvLh0sFzqew2oTR+U5AqFnU3flDhG
si0JrpAizZOrjMrW5zrOgKO0wxwGSLXGQ+6rY6R3nopX+FfQoOFTWjQ2jkGh0dwhtVXcT2Mtn9ta
9G+1OQ+mndWU7rfcTt2HqDeAbAl48c9j7+TptomMypvFNGMXVkusJeI5saUflE3xOKSO/QEJoVrb
G4myUKPDoia8rCRKsXrsdFcDlKDYc6p2cpHUStTY0yD2f3HioX0fd6j7gjwCnUswGb41BlEvWrNt
Wfg6JqYTQgBpqvj9EDihn2msXyDFhal7Tp87Xl3U3UezGrN3cxXzi6vqL84deY2jurC9MExxvG+A
Bd938VylnuPMVre1+tT9hABh4Y96TDRUj6X5NAmNVQJBmT4LBA4arIpUDH1v8IBYeI9NiGz6NEVU
GI2ipc5p53TPW+SnuYbLyFF3Sgb1aKuNafEEEoLSvJGp5Q22GUXpaUE945dNRfiWuEWj0prbUedj
GCyxXU+ymgqtBkDq81j12DIPmVD8uE2DzyY+Ywi1DZmp4L49d09R1CPVoqYlypbOMFvNxpzk9NAl
xlAxZZOlIh0f0ksIGydrfNj6cekrdCtuwiRXL2Pq4dcz+8XCAD02/xo7fO2hD6LJ5uuzxPshmePq
Opw6VdsOwMsHz4oXIxprjuuPaW2Yz6o7BRledaPjeEmv6fk21qzAQZKnaWLqPvn8oVUXp1+roTHd
tACTy7ZJxI7StYh2+GtFu16tcKpVYLx9d5JhUjyK+O1bhWja8SqlEaVHR0e/LcPGfmgi3E6BlTtA
BZU5FXIbxVI+xBT5nqSbGsq2NPP+m5Rm+iPOOtB0bWhLa1tpiKT4ulYt8hcYg38x0jiLvUY3pwcl
GTLFbwt4Ob7I0vCn1u1vXfH/VSHJi4Ylx/uptnXz/UtT/je/7ItOHuKZf/7wz0DAeoPGkY4CJykv
ycOCR/lXv5q7nDMZ2ihtZ+qY/woEbPUNugHAV9C8AkqLteF/BgLijY1gqY5yEqEAuk+/FQgg8nx4
rmOsZ5BDIp2yOOuAfFhfWoVuR3MSx7iGafReBkhdsT8tzZxdoAe30lFvImFMl3qfzGgrKigI9sBG
7drvankjqsC84u3vIFe3tA3rXaiOGqxrVBXKuM99JTI/6FTafa1QqsugtLa9lXCKmqVymSBy4WnW
/+XuPJIj2bL0vCF6mWsxdRUaQEADEzckEulaX1d3Yb2B3hi/eGVVLLaxaVZDcprvQQRc3HN+2WxX
pa/uaQaVPBe8zkdvOrqK648d/joOiUDJ1ftSdL8piYBrGe+mYC3q37lxP2jLgaE94AV0j1ig8xe5
RJ6Zr77UTX9TnSd30Hbp0EEXZ8oDQWJyl5RTwNBLVMyNmqpNpXxP1qHy0dpj0FHWzBedcyJzV0HD
Cpml1y/ZasOsiTdRT3tdGR/NUtl7Be0OKqec8F3ZBf3kvKq0XrAuBI5Guf23NMrzgHJUbvd2+uaU
bUzWFaSl1/rGJovQSOaCVRE9GSj2ZZLuM0zKXqqUtekrscY6Ps6trwjcXxN/wX/xgH/55mdG9+MT
niXuzNX4Aw+DF8uWiz/bHKZzsfp9zu9G9ON+qqpfRJQIktmq+eS66IHpSIrH2vD1Pu8oflGyyzbm
94TMmz5tyM+JXTZ7GLPd1rw02XSz70WG2Iq4r1PjoV3QvZpqt+4rr892TUMe5VxAvGXlfCZFnOPk
JgMogL6Ok8bJOCtdehkTZYtdOzn2nhXooj1t6ygjp8EosuqZftcmmb2bGFev6ZDYPjkr1SHlSv+x
dEmYX218y6R8z3mUzqWzDn6XkyQ5uI+eNeTUCfXWUYFOfCBKdcfzdK831j32+0vB4bo2z46afmh2
tjNz7egp7UNfmNhKi3sTb6dfjcvF3Wqclbl5IaEwbPvxm3i7QwPWiHNZXofavdB5G/YGola1Nfea
4PpRDh6ZqakEZi+flqlrfNTPO8VKfauT8Vo1xIyt+nvj1l8dtsdw7UR37ryCOdQqeXOjpDJr4xcL
IalnpRW5RpaGooNxNmYV+6Rtf5hzHhPu7VNrl1AAUV3LmvBOoVbEM2zGfBoIGfO32uUbYbDME1/m
3uvqVL1fwewf3LI/ZrOXBZu1JWOoYNI6bFPnmsEyiE4PJ6QHNBEu+K/9QbiF57uGdHo/UZczcgOu
kfPcytUJRrvZ3gTkPYW+3+rNK4ly9KHI1qOZmEusbX86OX9YS8PwY4/JfVd63SHd5OZn3IuhkXYG
z4M5RM7Gk73p8+RviDSfdH3psIvB629l1QV15wW6t12KbVZCVW+2UGuy/JS4LR9BMzhLUzMy1cHg
AlZ/1qa4Gmn60Q3TZWDYcfR2T4L8gscP7rwsioOd1R7u7X6iVUot6UNqtjt7HQ7zLQcyqbvPziB7
C4vP+nvMxiJY0ZFcDLVTT3rLtOLInuG27MAulaz1Yc/XsErHsFL7YZe5ugyavKAXYHCcwElSD7lG
N6WHIZmHR3XIqCXj+4ckU433Neh/wOCexJlCJDHhqIbflsN2QkEXOYrwq96Idbto92PSqaGw+xi0
doM2M+yeiPr27OE12+QHZ/yuqIdjscxVMLird5gdNxwNcwj6yhsiguDSrzqf+rtcaS762r4n3mL7
Zmc8F70bWUVDCrOz+vbwW62dQ9p1B3ckBRc705VxaAmyRfstbu8o29yKuyLt3qmT9LNhFL5REssz
CAJ0AiL1lsDo+qB3cdQyvPu9XX6mjfdgqbeQ3sS+wKQO32RgqFm02QYmLXuQ/S7pMveUc4C8TqQ3
RGnRF3lor3YTiUJoeET7SQ0c5qBvOLCVT869oRXqkxS2vu+r9nWSrBlofPZqPdLx0u1l6hTMm7pW
8oRVxgWhRxIaRGzt20LU+H57oyHytCwiq0YPOtCnqJenXrp+WznR4hgHPV12rY4Macoe0PCck3x4
Qv0cq/TZdfWwn7C+jX4rDSMPhLc4P2MnUhW90hamS+X5AJUIBzxfNxKcGfZ0p1urqd1pQuuWa9Wp
xcWu+pRnMrvFDLXGJESsdb9TlQgLM4+tqqwRWfSXSdfiXndrv9PrQ1Wvj+bgBA3qbsoRDquHNEMx
P6aWG1OoZ9MoqNuZEl+YtMZiMggziy4Ab6Rtsx1W0xervF9dZw1R0lCRMx7LIeFlkScPVT7m/sJU
6njlXpu1yMuWHZAiPRdjnK0Gd7NCWXNqRGkq1W/Ky+aHxiyYgTs8JplZ1IzKtmJFatGkkXYrzE3c
0YlqioKTm0BLz9hASpM/Te3OZjgswwoFYVTPk5WJg63kvCKz5ryNytm1s6twzPQMs3rpujoqpuHS
MAYnfql0JN6Q3pHASGatxTk0ivvZddNPvs39khV8AZ8b7RW63sytgjXbji2dcqyhZvpBHKF+NQko
KjEydOkjexxlBMoj6u1f1iooAdfwOg5VuHmTvxr2cFRBBLakObtTNT006hCTAbBbZHbfFKV2bjts
kopL2leZVDJetlwPyK1yOUBorkT5+YjQIMz1GxNk7aZUL/cjR+7e6ozLpEzXPpNKuGK5CBqNnCZL
QWjVaF9G5xHUXJWB0/IZG06FbdEqGlq1C8UmRTBL5iZ+kW2vS1wPfXu1hqL/kIvxvKY4qxJyUf1M
dwMkcg/uovnw8CszgznumtRugwocIBKrJoKxzS2/HyqTYD44gq1ZZRJYNb9wMzrnGTsors4XcFCb
7njlmXwb42wR8SDQh2/clplZ60+NwyjgazmBQZZeHBNbD/pxeF1m62lqslfitJ/JUAiG1AxHB/Ed
J2ja/JqLhEgCEWT1Y+YW181Z9gvyqSBvDaqqnPI9G38w5YXUwrAw5rUvV+/aO+jwtBTJTl59tInJ
XVw0DzCpdWANKUEI6jlfftxl4MVQPG6GCGzp8equfgYmoUXNHzPOe3e1Dl6f7gZ3xkmlW+exW0Ya
Boug6cudslk/LGiMGJl6Hlrl2NnyqS3NqNJ5a86Zb9ozik0WZmJVdjU8cYDYG32ZNopQlthzXHdU
jtTRHEohd6Z4r5xCwWxbIMmpt7nabRoiQn+huYlnv2glrpRqiGZnc2PCCZ3Quz3wSX3dOND9LBlP
85AOvpVqxy5h+ZZsmlBZt5SPOnLAEeqkLnZD3Sq+XSRBZxiBStWuZqh/kE+ul8bKrVDM4qNZ0zvF
Ls+bbC95Em3DckQO6ATILmXcjxpVTrXyp2+x/prKyS04ezNt2XYMZtoVMR+BLbkYi50KXEMdUSCq
7qeut8ge2j2xzo+5SA6lZo9+Lspj6wp+XWQAsmYbPWzpZ9pHpnEo2+tQbpea29Ii2tA4ztNw6gf+
iO3n1Dh2cbPx2Cc34f6vNcSi/4MqsDR3XGQkgy1P61R81uWrRpZ/k8mvRP2Hg/zf2l//nxNUA6Qi
ivq/baanAZP9LyTV/6fd9B9f/s/dFEsLjip8qBa1tf+ymxp/wwWLxhf7j6GC9vEj/xdITQIE8OZN
2c3iesvd/heQmipFvvCWIHhDQv8dkBq4+78QQ1SBIcwgSAOugsxFmnX/d9BxK/jv+dC6Qe3S1jSl
w6ctgHZxYiyxlPZH4gFCusa4fpWJlYcy7T6J9bN9R1965i0/V3bmppyM4V1Pn3NlOrIbdbHllfpl
MJ1DkVRxcVMxkvCiKPWXWzT7usl2SdJ8V3p/GPI6DzZzuu8J8WTkYvoxtR0lxr5d6p+K2hAzvtGK
YitX+xa+xVhaSn32W/yPrKR4BXDl09bGzGuOV9c2Hxy25H4oND+B07KRPabWEGQ2RVNuVVDnMz/1
aqDp637trb3e5bFaugbaY/WqG+tu3GzyBOtvt20ipxpFUG4NGXHkm1zUKvMT1FbThNZZ8n71Jtvg
b2Te985wSG4ArbPgWjTXo4AlXKi4Dux83s9aFlaJANY1pQ/AHMxsxhMRMg/TTZYyV3XsEp6GLe9z
tMoqGCkvIdfv3rGnI39zksfb186rjuT7PyLqfe8Lfb8myndmO7diMQv/5Vj+IY3+GakEAfRqFzdF
/tp1NohZuUZtoj5MZaG8zdr6YvE/JJm/zFG64j49jDaCpto08rBZFk6euMhZ5Gdt9BF8x6DMu4IO
6Zb1O2tnEjbErlv4fLM46gmJDJW+hkRm29Z2nDbrJPMi6gdK0TdnB/gbqZOe+sM6/+5Mq2Zt+lJp
lUjxWy1mdkkq8dgo4JGmcxwKlVLF8iBMDJbpWgUJgcB4edFWm7W3cpQTWNWnyLyBg7ewKt1DzWvM
b/rkgVHmy6ZgHj0hIuS20Tv/FgIXpsCr9jzYrFMEbMMujooaFFNzP+IKF3UR597J7bu3ZcQE5m34
w0V92zs/tW78Wqbi2y7lyavkn5F8AqCYgpFN1IdFF79nhbA0wJzrJpCUb6oedLGaHhe80aOl7Jv8
awS+vDl9CDjfvoGR9SizzYsO6sjqerMvx67e3VfoOhOzCce2O3jirdW9K6XgiIuHR2tyvm2LNArZ
NsyOwy6X/XPVpJyQS5BwnizW8qpoABheZ4VDuz2Di0hmppmkCr7ELNeHSfMiHqMjwd3abtWBTBBS
AzeL8tLOre8qQ8AY53dT/9Ku7WPel3GFbD/S2ZMeqV5zoiylpq9cMzPqZ2uGMnZ7QnfbCRie24yG
uKOjpXdpuiw7s636Q5vk4Ug8RhqgKHZe9HXFiixuMh23Hk/VZjrP5WyvdzPRjqHwHJZeZPt+W3MN
SCILyYlRDyooVWooSejkvR6tIM8PGJ7hApCWR+bNz+aroi9/RqtRPomk0DnQF9CltihebSyyGL3l
GIyLGoOo7dZl3G+ZNA7FWmcPHmdqyVNX6u1udn8s4r32Qr+lbG/ifRA208KztvQXM4kUnaqiieAP
elQYJLRIDMwe1upeYGBu3XQJsI9l34tSzXYGPeGW1OIEMGW1vQdjoxiCT7Aslyql66abb+bviZ3I
Y6fThSr3o9yq0Jt/93rGGOtGWy3uE+HuvCa56j2BRlrSsvuoThopffYqnIJXDulv3RytkCZ5lQbU
8nwqixsCaR3NbbBDzRZBxWXV9fRS5Zg6+7jA2uFQlo4SicL0sstDw+VvsPKKnRcH0qSOR9pdiuGp
s16Iqwyt5Zuc8cUvbo0wXIYCNi+Bt5nN560E/iFD+7CqDkqRpDpkdR8zteehvm16SI3VUdPye2R9
TGtlGg+j0jxMc7rEqZk7YbKgI6Xe76xvLjFfirun8azEepqeTXTOBJGjau2aqB6VPhzTrQwK3rqR
mMqwdU+pLR+wn6b+kl8XOhPiJTFewO7QZan1figAOQQPBCPYyHS4RHKtVV/v2rsskWqctuUz7zXl
Z1hmLnPefqhe/YKHCG+LYqHiXMNGsNopkhKwpNd+jY12ck2WLXtOPvR0c3werHubYFJBw1Rc11Bk
ctWPtVaFpa1eNFXslrEn+xKmx3Q7OyqJzzkVIoEKbXkr4TrXA3Oz/X7OBlZVda+0yC2yxTwY2nZW
bYCIJX/0bq1RlW4ixa/YJRV9/XA7uk6w5xxJYB2J1S12Vlu9aQ5IC8HwXFrP2oJt6Y8rZBedePN5
kXaseGNQkXpOsCpOmbrbq14XWalqkzg8hslWfrfLGw6IU4HWPRHrHVk04WaMhIYlvz3eE8ibS180
9ZvdLb5ORk9YULPiG43+Pqyq66OlBxmBhPGdirWTZCSD4NH5h8yEj7Jb3zzltoVQJ6sq82Nlv3na
Lb0WP3lTJbNfCjfQuDDzwFhut3ezY+8qMQSVOvZx0qgvFS03/kjGE2O1/lc75FXPRXGnSYobgf8O
RtL87tWWLAGj2LclnWapY7KTm9lpRjnlt84iOfrXY1cq32kCOW4hjOQ1wQE+t20wT+qpNreZnXpF
zDfbj4lVgdtkHfdE7tGZrDkyVHCYLEr+nJfuLyw5d56RP1Fb11Hy3OzTvANXbDpgy7Zc7uaBcz7t
2/tWezc6anHkKE+Kkn9I+lZ5a41DkK7SjEAieWH1cqeJMeUAySIsFTPHvKvFleJ6YWd4u14pj8Kd
3pVG5zQenPvK4zWBTLdksazknSxm9n3uVsUE9zfdx4lK8hGXEjVAZEQlbN7larsBpPLMJShpEsGL
7HuMd64mnhgQ7hXklyQWjcaenZD/XXPvTQaYqM5mfxNKmBuEybW2GbjASz0ALWzLmWdvOGu9OCU2
+aceg03WIgf11INWG5Ec6sPkfrTzRMc0XKLrRtPwOKTs6TpqeU87gN5Fizp/6Bz+Le41DFFu0BVw
wEsaAnHymhr7I944auPJn6jJ/gy8jZtCVYjZkoIwgLGS+hlB03Cil2y9wZl9OAmnDoYqo3qpXF4G
iJhoxJ7c6Oq+FHbAVP2OmQLoCzRpmtevVuWsBBrsg1avylBaxXdeJOZpwsgQlJIixq7bK4OJD11+
Fna2Rz5lx3YtY2fRjmnj+lSA3yeLcKPcVK/S5jstWkemuINye7rp5pE4R66XqrHhFJnftyMo6/Ca
3EB4USSjL8s+J2JU0ptDwug85szTWfKiDdq1StzeRwcHe4/KjZbSzOdwfbZlo+8AZymEFLny6Mqa
MW7kdBDVRcU9kxfKDnP/I/SW8CevD+3JmgNrs2LbGNYXVCRb7DkTFSjt8su2UdYptWzvvWZ5rAdP
BFvbxUrCP3RIA1gWX/J2PRTpdBrYK1FZnNYNF9jwuN5AZBeUf61rMlMLJxJZPz0X9RKXqgkM3alx
V9sPRJseC/MGEtZ8QtVTQ2vu425Lrqmww7TUPyx1sPyqUWI5ZqFDyzd6cDq51FEtz2tpnVI4syCR
4JUjB6u/iolpgpLZd2er04M+wGRV5hY7Ws+fKq9bHM1w5GQ2mi+L1ZR3a+NWksaiRAYWkaPnxVQ3
ji3Ni9fRIORClTH8/nAUjflkt2L11bw6jmq2r1MtTnvqrczpRQpu5XSRQ0j0cfKFpn/+JVzICmUm
IXVuZqx3duULxAOxM3vW9zKCSUoLhSoijuVlEbRQIe0gwqruMMOpNbkhQJX+xl6kzgqYQLHLG03F
T0cajUYFCF8IZWe7cGlpNYByuFL7KHFd3qmiHXeVm+4STftVOfPnMjM6qQ0zEFGwd9pArgO+kGsj
li86kH+R37tHEDQi66jTsB4249foelhniyJcrBnhrrabGvOXrUyf2pg9gk9Vfq2psdNbUww2jMDX
dd/IB/3VZEkPmGw+e6Dj4JQQgy1pNT7afsZejzFQlm/5qr12iuMjnX2oXJojerSmOYKJYgvR1B5I
drt6RkcUCipXu37T2/HV6cork71v6PleJLg5bXCwjSvSMYWlVgesz2sd8WeS+tpUH0fRqP5IWQCa
EV5sJF1PgWUxUOlOj2am/76VfBAn9EdurHrTaCcR+YXduR2k/iRLXQRAJ+Z+LI2rU6Qsh7QSusgE
cLglTTSv7ItrSwCrMS9v019SGu+mqnEnuzlkeef5m6Y24ZZp3lXlWqHuA+5MjD+TY9UBGcW8ZjVk
y5jhdBuZfOZxgLp5NClYabNE7UNRtLG42a4Gl7A7Q772dvfk5lXk1tNT4undXbbR7UF7HXBlUkaF
Vzp3WeNJH0tBdWjH/m4CX7+26+KvwLv1vO4UeQPbJ2ufbNpbwtHCnZkecuU0KenLpNT9PmsZrZf6
cU4eN5fjCcB9hzDlMcntT+RqcUloum/2wqA3LbkmlGaGOh0c/qJLcDjTO0Jej4FO1xxnqst9wTLw
BM+khWPOKKPq6VEOVC/2yJZRDDXPpFEyP/b5S5bS6F6vWndfo5H83DK1+AVBP3xptCwB/Q7D1Syq
GC2Ar3hCjbBYH/LlFsA7HtPZ4Cc9llnQe9p+tCWfUNkeE1G57y654PvG1M4dEbE+jWyBpT4IKxsO
LW3Ty8zq4tgNSH5TPS0YdUw5qpz+t2iFtR2C1n6YOsdfy033a77at0S9L2ixa+2TJ3OCodrsWdTq
STP7QBMFuOl4pC/nmE/zkefc1pJYRR72vA6uFzfmeislSi+KuZHDLCEA3FjFO4HPNfnBgRpAwFo+
A8xRGlvv1+BxKFCKU7Gm+ZFv/WHVaiQXAtyTdClCJZ3no9JAZwmeNNVZAB9a5Tdtj2qA2OoRdvUu
baUW4HCe3r2CJPS1ZRyrc9Yc8FFRoeJZvhrZVV8AsaZfzt2xGKjFVKfV3q3exu2gm/bRRWd/hitJ
gmY1+DO3RnEYnekXfMAbAp8PjchP2CvhnExRxVLRlqDKcqo56KM52xYvzUzL97VC8mF3UrFxNat6
r9bqt7UZT9ZYz4cmx3DM4tEXIhoX44WEH/RC7ZfjfGe6czTzqLPnh4TAaI7jR7vxTpmqYxmslJ+C
5VCYC/mPqfGc/vHcoUDjs717Xpf77QS3mGz6ETKJ2axWTqSumGGb1ukKIMNjNMx/11L/W6jm/6eq
HAL9XRuI8L9X5Rz/8z+a8j//o8ub/wb9/Ps3+Cf6idOAKCeMBsj5qbT6pzLH+Bu5MSpyd5SkhvaX
N+sf6Kf7N80jdps4wFvS/r/ocuy/Icm5CV3//u//RkIgmt7/KsoB16TX20EY5KjU9/4XK8utrZQX
ROUG5axqR/JIhG9XTCoILG4ql4ESTTRepRvVNI09eIXHpn2b23r0l6HKAxiPnm0HMtfNs1ICi1S1
WR8SS8OHU9T5bq5GEuZQB/v92FgnIIl2z9bco4lh7Gy9XmKIa/BVSE+cJrG99LfJ1fZ4W+PDXkP3
NtyW/Ppn8IcyLOfxdlOb4lLMHXqYOZcn4FxIAAZqvfWyS6UwP4EzvMy38Xy9hfKQNGS9Ls6kPBVp
6kSSHAB/SItbkLZlnCp0l0+m3rsH+7ZNICecV99Y29QXy+TuEyH7GrBnrT/w2BQM0LlCEMtfi08P
iUQc2K+lqp57ZwE2bQsG1G2d05hhbA6k3WTfhbeJ2+7ndj/eqF+NMWGJ64l+442v30+zMkX23PQj
xvMem3fFSxNljZu954nZRUo9WgRtyAQLqimua1dne3i7OkYGU7w4bMRqCTkKfNTuOwP7eusVpj8o
y5mMr+Y82RvOduO2hpOgS9qV4JWGBqI+OUatPya3LV9qM1fhhgBYk2IGBNV1NFoCGNSb40JbAi8Q
ejA+N4nGEZUafVQn05O98ArXjdzgT05B4CzcR/pZlp8EUCfqe8V8axZb7jK0O4Fec6TIPPtT2QVz
XGIv70aCcLcePvDZy5NDOuWD4uXeYUx0fW+TiHEiEgRQQKVQ1CN9MZCWkb/qlsh/J1Rr7Ib1tHFp
AU+wUEg2UZgCqDkjsGvnHvHVm6msKAdsbbxb4Zaf20maHMfttFuye7mpO7QzxVVfgCg6wpOZAWDq
nlVdOelsM52YfzZEGYfKlFfXNY+KdFWcflIPh9Lb2Jts4c/kH3RSC5VxtHdetjV+TyBu2/eRmnlA
ze5Tk6Iz4R5Sqm7nEWBUiteaLAtnVE+5LtIoF3hNMrcMjKaMt34eTpATftMeaa7lFtHfbIUAvZUz
JZKT+txakxkYIpGRPa4PA3PMmKx7VwLIl0oWSlK8KpDogPArctsB1/x8eAdVIMLpnOfNU73lcSWH
XzAtVBnrqgknK8xTlbruXkNCGtn8AFoWRuPVm0mdn4azM42jT+fFrylrwMo1yoxcN1zE6yp+CH8h
f04Sc61muuYbiocWFkI0IQLy1iawqzT9z0TLecj03p/p6nqkHNVfOmOfcwa7ECqFAkPMJKtYcpf2
pXtMs/ycVuPRc2eg7XITQdNsSiTEFCyizD429jxvVb4noIajdJILHbCRXlUns6lQAGcUsjLbIoze
ip2nQlyPXZDP6c6mhTlrNgj5em18u7U5oNvlkublBTusBr9v1zcJiRKhC+ApXMjnaFrlTk9m5VSZ
zgW1A0BUK186DwjebuqFsEKtmABK2+4oC6s6VKJuHvuan5y1G+EMoMxTM7U8MIseqJqUgZcMyi5T
rO6FDey+r7TvUiZfFv4JdGC5Py2XJvPOtrrSr2yqrytoRwD/BQ6oPWIJCgSj5kYg5aLICMdFfhw6
0tucT4pi1IekzYddqjaAl8BFN5NafcxSK0y8czkhe18R5fUtf/SqNVgN6vNUefd9l2s7fXYdtu6J
DiWLdJyl2iDuNeqiycyBxjbH01SDzrgff0FHbB6DQDSS1riHS8yIyHLqNnYpJNmLv2Iuehv9wpaW
zGuOZKs1Ug30x0l/98Oo382KsYLj4PQmVScLPK8fYqEYr90yA+OVwB5Fq89XPruLNKlTHoxbuEab
Fe+duD11NceSWZdHwn/YhsxV96tOMcNSat+tLICahnyKl9GLy8Q9O40TuMhbfMeTT8LxDq2lfgtX
KXaTAhiiOhl5H8lw700AM5naXde5ejVKBN/TNBNUU+ufPQ/73kMlfycSd/PdGtrNrZTTBkaHuMFv
ljzbb/DSTv1HzbmM6K5V8gnynxJ/td92Ts3OI8EheEog+2ntGyg69c79NNAdSAYZe0+n73q7f1Xt
dPM7l5bnvHM+hs4bRez9FUeyEfRpPcA0uLwpSjBvxIx+2U77StFRnRjkAak09xKojHJKgyDy0vll
qfU39Eww/uu666plel+XdD4rrGEH7qEtoDbgYxzTrw2K/uQoZPnjH13VXeMM2Y2ygQPyznrZ4/f4
Te2IW0ZkIeQvyezOd1pSn/oGuLhbwVJuLW6a+xe+xqSuhex+G7kBw5krdC2qNS5l9U2J2Fc938SG
Is/qo8WRiA6JZpexICUWSwIDR0N5e8VP2pProMdLKSXudNs9M3knIYRmdrZytwpXq1EjOy/RazQt
utSUN7mt1SykM0FOWCeQa6VrVGbFI2U+Mw3GRX63ZK37IsnUkUCaEyhPzlXPiQsM120AeNJnOJgW
705Xls+9pjjnyZjaWDeT5WFRkaRgxQbN0tf+axI0zetmfVGhecJcc/9shVLcN8Iq/G4AWa3sKQPY
Wq7CdCEKneAW9TSuen4hw+gHyge/RCOnC7olhBv0RxEb1P4Wao5Spl7S/TAtFTpniyHqFj07Is6b
5aF0LfdO2pt7j5uQIc3CgL50+hBMibariuVzWYwzY8uPyVK9Y+dG9CgLX3adCFpQzIgw1ni0v/QM
5Knb/tATMbJJF9be3aTxy0zwS7ee91ghtCA7sRxjvGefq7Jx43vDV0ZqFeCE7cRtX7Etncytv9PK
YlfNtb7HN16/e6JwMz/r2nrvrJlz0jxoiFIHWscU5d2TcAUPU0z585CIH/CK16UVKS9KsYAVtuR/
IrMLgF44ZCHRti39jd4Wqjk3nBNFbOFi9gjoEEkCshROO11W8n3YoIGKwRaU7KCB48Su0ytH8EMl
HO0RXSAPewf1sU4+3swoVa7aXGuX2xypA6hCET2TEfNaAs6bo33qrKPg3FzsIyG6cW6NvuVEmv3O
Ow6k2Ttno8P9pYAdIdkUrYLbPWsAa9rcBXhW0bZtq4H0TJ+izV0MIoyG6U5zp+fMKMqgzbIGUbdM
sad5rxkVCr9RRRJopOe3MRyYLJWoc7wh/8HEbnOuIHHNtHiTDAfGaDzhMl1jYCiEVY0tY9J5iEqS
aOt4cVchDub1bHv1U98bD6WZJ8fSPLveM76nC1w5AJkI1l7rYUwBp/R0mgJPoxhlSfrvsro3E0Q/
g3wZyZUtjDYaLaDfdqQrup9OxDYvl5ssK3XUh74SH1ufhCMdo33T3nHdQ5vOJcYhP9fSq4atGrgK
0qrf8EaVZEz4DbK2qBssrt2Q51HSpbDr/C66o7xSwPD+P8k7j+U2li1dv8udF6O8GdwJLElRlKXc
pEK2vPf1PP0m/WL3SwCSgCI3edRQ3FPdjThxJtpSoRKZK5f5jaWW32t64WlgvCVfDFY6eFah62Cv
6Xpn60Jz2iVDLf19nNNG43pe1lJS3kR6sc6NXr6rE9X+EQS02ZRB+hioDhxXqDw+zoGlYpk27Y6v
fVm97LL8o9kzAaux5Ohl/1MKKnRRxQztYwMKj28spf4DgwZBaIJ5gAAKwgtjWaytnhFYV0UtzCel
uJU7sMt+bAc3jtp3K4TlXtDS+FgWVQJsqWvthZ0H/jsjIluNLCdYQtz/lAw+jU2mBQlfagWLzN/2
dmU8x1HAWXeRrb/uwvKtjQrWVs65ElDGdrZ50y8h939hKhkvLW2A3iU73rpj3r0aDLO7k3xqGk2p
zK827dAXYd8xhRbdWdMd2y+l6NiCz89egFekk8LKeIZVXksNFAHUta2PNXpON0Qo1AXajuFzK/rG
GC6wMAVEvXYhi35zJzrPjMfBooYJN7lp+9+En+GtKZrWdYd6C9IQGvFX7r76jFvwShAdcsat+TI1
pLdM8Uj5bPDpsWi1j00SvbLpXxv8Wwq111FZ/jRtEWAP+sL4GyK7YiuokUxYJ7lPB7waOVncnQj+
vsyjEazJl8cfcg89hF28ht6/hTyDoLgIFuyRLEjO0N/s6xzDvyozlnWmj9cIEvYg65w3RiTRZyp8
EDNQ49aPP3hC64ZTI57Jw3kxXYbBc/pgBiNAHkwhzuc4P0Y13NSd8QU/RxqFqv1t96w/6vf8N0Sx
YUTNqj3WyfkPuMGf028Po9j2f/3QxzEvYEwLmxQbppEKVuxXHweqtYVIBoNJwGWoY8KOPfRxTAOG
FcahiIWqhjD+YnMcUGymcsGshf6P6uj8J+dRrXWNlpPgAwtZAyay4jnHm9BpIhN3nkBesVUXhuR9
qO3qCXKurosNdSSgAIuc4RR8MVSj0PxCe+b0IejlU0UCf17BGoiVV7YCofSqkJq3lZ3T+m96cERx
/8JrvIiGZ/iepAUw8oBKbXJbtYVTo2Wh9Fu/0nK67/6H0Yy65RjvhHRU5U6IS14SdxpgI/1VU0s9
N1S2cMbUpw9VK3cWee0SFQenWJptbiJzn1bQOzQTlfKu8eQ71Qvi92GbVde4yfWgnUYzvioZeBcr
pB9cdKhT66Pk2D6QOAgO+gZeM988Q8moBlGh5rBvcNsmr7RL9U0xBM5bu9bBBdv6CDCqjzX7vZqg
5onP6FAtaNRK6g8JEcAWtxt9GMmMcmgUqMDA3QjgmK4s+D7JkoA66OuRlKxYyqocJG/0OCrITAGp
ufDTC99n3Ir4y1UiORglxEljN0ukzt4XkbUplWfIZ5WS8qbwMjBivfnR8b1vfVGOSAISaGJtxbzo
xVC1EDi1vt0E0TdD9le2FL1SZPl9o5VXDd0bO5TrZ4r6TdeHVRBYNPqN6CpD4OWlpA7JdVqrX70c
MFqVX6UQO5QwNLl9qBKYHyD5bPl3zZi8CFL1uSRwTvBcMTy+Lvzs0soYRXXNa8/JI+KgSk6nvKoD
+kv9YHa3SZAjl2pU2NY8l1W1XLs4GkQLQJOZ91I35FEGVojFxbBwqbD6G+SjPBCDoGci9S6sG0tF
nwPm643CGCK+VswhS2msYPwxLCJcn0jsShVMiJVfFoA3No7v64vEyN2tr6BY+4rUhR59W4GtfIE/
F9RVTylsJl1xZ9/AkSq7yyzuImbeXeA5HpBBjfqaUdIPSw+YTdFHgwRW99kIh1pTAPW3mDU6cqQ1
Cy+0ZcFHDpXisjYNABUw8KSN52lvuB5DCMutbnRLA8G1u9QrOm9pxS7oFs8vpB5sjyMjxuUECZRF
63MqLcGFxNusSD8CL4MTCDcbEreVWOUzLe7CK2WIknUfeMm3AZNbZdGLvvMLOgjZy0Ap6clZlNVI
A0Mp0pmYaYzDNU0Kr1U/9uBRo2ParP02kl665IHQS5oWGHaUmdYljhAdS2c4A/hR2XwZAtikGcpM
e2OgAPohddQRKwsvNuCMgGna9mM8djc6MoPdguYGYx/4a4tcaFVtmy5Fv5SZEklYQkdCzpBWxc/w
hRoow5uM8R19NOuNRibjYoqYkGMGantZZX5cL4u0U5TPjZJT6I+ypd2oYdYB+gDGU9VF8loqDbkF
oZcE0dqoNSgadadcJR7dJND1zHsgfTVGvik6/UWHKSsSawX1AZ2/TQenrjP8N47aDGt7kF9FRv7W
MO0fYVSZy7Rq3yYOutr6jcZAGlkHyDcZE2NoZgPDNCTsoI5ba1SFX/lpvtF0FPoxb9Qs3ELzEH9W
IzG3kuS974txw0D0qu+V5s5z3HdaY73tjOKjVdfSJ8lLbrUg+9amkruRwhQaVAFcrnQZ9tDMawf4
lT12Ji8zJG23tpbpq0JtTMT1ahhUumeb4CHdpOmWqvGxG9C4hV0Lm8RT0o+2JoGxxxYOrAatfb2X
pKVJSUD3CHoNxCWr5ogXXniX6aZ7hTXdyxiq3NaWOpCVteR0bypNba5KxfvSUrOs0wytGCZnS8bI
a3gk0JHeazLzUENdJ0VEiza2mHeVQbcxGv47gqVuwP2RjJRTFRfbOsU6TLXL68xpXwY+247DoC6K
hJGnA5CzE2qAFRfEmyGwvyoRMwCtk2/Hgbz8LkiANecJQLfYD2nwKi9qH2ZBHdLz1LRnDemwVxcw
9fXPYxcyO5e+2dKrdpAg4QdEdct0UaMdIWmm4wvNoteLEPLrUIIaNuTvo0G5s9P4Ze93AxNi2F9B
O2yQPKu6DYGrAsUd2MrrElZT9wKckC1dZQEMm/du6TsVykGwYK6cLrGytV8FYW5CKhgcfRvHbVZc
ukoLBgvI01gEHyQlC24lRpOxIPxW/ucUAaJoa8FYbKiD+8688wo7ygfG6jxe3eAxDN8bIjL2MISI
vIK0H4a0LhFUY6SMDQWURfXOVHRcnqKSRuJlUjF75wodGXeovZwaN52E6+ilpdFrfJV6Wviigjw4
IB5VywW6uUbgVfYXs6Cq/yKFCcY0DVRWOd2oDpPTZSTZic7aynHYLvD9lSkRNcxY3lQps3EKusZ2
lkbhGg2TbkX7ERqyDci3abyNlehls0QrzgYkA3ooWfuhB3O5z+iQXMbEPnJie6jqr1nhMusZUJDp
EZhI1GY7ckXzevqgxKDHDQxwDYm7lPxbvXar8Dai1TN6WrItHeBOFBMBNWRtv1LDXJYu5UBmpFub
Zp28BgxjwhmLKvBmqW5X4SZpeofWkBfG5pWv9SyOZ42gSt3QydLNUS75QPkheAMn+RLUBGoPSPSw
65GQn+gu+SFlYNh24H3UZaguOCXhgn4CHL3+tvryvyFBVzCFZ7j5zwn6Nvvn9Pzwlw/puXOh6fj2
ML8Q8vok6b/Sc+sC+wxUDuAVaGgeCRmi32NWVO2oodDXk5E7Fiq2v0kmjmygW2ugqYCdCOn+H8xa
JztBlkWpRieer0EWrViT9Nwb1SzwuLxWQRgq4bqqrfxrOMQSKP5KwzJJGYJ+VTgZLYmhdXCdQV76
49G6PbAZJ9UiX0FMdRSh6USfEJOP0+S9hwqmxQ2ZcJN3ALq7gczcGLIN8IIWGfTYeEInUZ1IPogH
6owZhZwbqplUyKcPbAbW1CEKrEqrUDZMZg3UpAuXi6jCQlJdKLnfXdcBBezWr/MCApzipnRrrLG9
xPE7fc35h6enk0jJKXoIDCijCLCaErXvZETxn9tNWSL9YDXtx04tmxru5GC/SxPHvpNsyQV75hQu
kU7yEHtI5epFhhjMUy7SDywrIU9wl2z+D/+707dELj5z4xCfyCbE/ljvTBi1QSP98Mhklk3eJm8f
/xkVMZQ/Ciq7ZRVioDJ7FiUNWSz7UbuhMEP+fYsxQhyq0rpRa2RrLHCEGaMjgMaGs1bBoa9I4YSc
dVxvbYdBURgCLGtCx11qBT29x7/T/TXAr06gFdBuQrhYSI0dfyXOHAoLJhKVHqXewgOisjRaZEvF
cV3Hg2/9WeODJbBx6cRPCOsdDcmvyRKAe2O0Cyt1ZTet9gzFD2A1epGDKK7Dl3B4muXj7zfp8PA8
R0EA1QRLgAksIpyn79dro1dISDGtdOmNizPehuryFqememsNSr0yrGh4RqPwKYPnnf7K5Ld2SNgN
cWIZBBr25AhBhNUSzUCiuAwltnIHFPvGkt36gwf75nIY0KFXaac324i/f5NqmvulcoIeywMCWr9M
fD9JNhFJJgoPYATXmV0045KUyHHvMrvv7nCTDbJFF+VWJvQTwOfXtTcs9bJUvmV5URYLQmfxvoH+
8ZKCmpFNmMGT6wrFS9YgBTxngTY8ztMF/AaK15C5BCIQPLuMTLIytPkdf91HjvHOqjTvg5GlJsOV
EjCaYVKgrRME3r3F2ITGu9JPmmw5sF2/plqXvBm95o3ThdLrulUVCp2ks98hoiCyYLKWKzp/8Yg8
fVO+QjBM/t6a8JhXueMyBrSGFOHMtnK7ZWslwTO10Zt3UaOa13EVYYjY2n5FOjEGX0y5RX0giEb9
TulHEn2qqSSGmFDZpEqmJa1G305QVg0L6xW2K9U7A5QfQFTJrSDVy71eLcsOM7llAnD8jqpn+AoJ
XdE3Skv2kla+DIoSf2YmBGCzJYrGjOwFiB+6HmDDjZE+eBT211lghi+xvTa0hRk02de0Csd4pWjY
z26ZaoA4dpMC/SkHKcVwqXaafx3bTv+O+syol5JWtB+kEoI8U9GiJ96FNoaRGafS40CqJY7u4OCj
VWMItHlDUfQqjnQVxz1Qo7dd0KNE0qQaFnwZE1sUrSKt2mYGPirMNJhjB1YfrVIuWDjQLsINVG+l
96zsujbfZNQLCmy+UVqPMP4BjGqjfLk7gn/Uf/yfijejXSdaaY8kQf/5H238/Uv2D2Tbw98/5EEY
DUG2pR2IajCcWmHf8EsISkf0FkyZohPEjvMgUyV54hYDN0AQh3dPhP/ZppQv6E6a/E/ILO/+vT/I
g8RNcHJ5yci86hAkiHVIUzqTSCo3zHaktoCYqLMxoZcsjTHcump6MDLGkBh34AeynQcfZNDzxz0I
RaypwO/oRNj/BCUPyut3IwNtqwMwnbeLo9/hgcfcl+hWNR6h8wwLKUgW9fRqUNVUKT2G7yuty/01
U7B2jXVR+2xo9XSTOB4CdALGM44dLbe2FjDNqnrierp3/YrvQG+a1jQ9Wy7H0+/QwhC2Ws7uqoEA
AP0QLpZKXF/nhZ+vOyyLnrh+760txGyZhrdQlCXluSfrGYclAhTluOKmVYVuXUS+yrwdfaHuiczi
Xg5J4YkWJNk5ty4wyUl21SO/OLaOWkAivIWt6NN/i5ARkLdV5zyxivfdP0+fpU32ZlelXuT4oK3d
DgGLItn0LrkcuN6hwBF1NNcl887aC2/cCsM/3vzxrXQvyUCSGN02x1DYT1jTERGOkyjNMPAHaX0Y
eEpLx7J0wo1ppN2qHHqMcPlrUFGk9FVVDPbN40++t394soUFBDkcIwTknk+f3HWp1TsQF1YaRKWN
UzvNptKq4XvKWPmyTqNhH8v/8Ww++Dx+V1GSsYumWU2A+01loHOzcstkeNY5GexrGV0jfudha8Y0
1Z9Y2nu7SEjEg68lDCATjzPK6QvGCHelDC8GoCaFu83zQt+E9ajCHy2N675lwqsFTfjq8VW9d0p4
qCaqLeEOTiNmkqTKakkCG6LoZI+mCzJwtJ9h79Atyzr2Xj/+qIfe7/hR0wBAG9oooBmvQL2kiA9B
sbWqxlspZiPdmMxQXgUtaPnHH3o/9IkXdEwiOrHcpMtxuqp1FMMizdmwpW4jjBUOEF8kx1qUg1u/
DGuY/zYSUZtAHQBiJOysFC7i9vEv8cBWMmmj2qbBFYVK+SRB1rO+gocc96vIMOs1xhrDCu9p5Tqz
wCKMjWE/8byHflRmbZqMErhKYTsJ9yiKOg5uE/0qtAZGOaZWr/WUHhSKLdbm8Ve7H49YX4aJqCQb
himbxqRgd12parMmpy8AIGYZpE7zbPR6cqzQ6GIkh0HMueA/l0oUjfk2dxUJMpScPs+0zn3iu4hH
nVzbfBUa/1zZuNmTrEy+SqT2YVM4Ywe2mu5w7Qwv+kIP3z7+wg+srcUAFTU0mwSFVOR0PzEuUFKE
dEEr+hoADLNhdCFJtDaDoXhilPnAgWGYRktOxD1bmw4yHehSAwysbgVDSr8uoxa8A7foNcZweJbk
YfVOStr4iYc+8H4MiNEZEWFWTIVP32+QpRERnaBbmQ68MT+NQaW2bnWJ8PxTevP3jwW6H3AHGEAC
7VcU8edHPQIT5z3F6aR2xQ4NPkkG1YM+tvlrnUnLKqTSvH38pxNf/XR/8DzDtsQdTU9Cm/x0A05Q
NJXKdqUPhn0tZYjosMbBtjOqd30+pJ8RLkyAEQ8/sGGWnjiT9zcnDyeVZKhKqIXPcPqyle0XXa+M
7UopS+BdRVs/Cyrktx5/xQeeQopMssMzbJXzePoU3x8jAPZSs2LzxpfCOunaVav0qaAqAtZkJcnR
2ZHcUmxRa7JJxlarGoUbGOa/rkN57d5b6Vi/HQ3GpS6Ioi29TBVzwwq2dCDra6lsgmcjg/irP35d
lLhpVKoktULh+fR1M6PLgrHXm5WT6fI2t5gs+1qZbx5/yv1zyM8FZAYAi3jOtBwYbeClqIo2q5qq
+qVX1u61xKyFaN4pK71trJdpVJVP/JLiq0+X2CKccf6hvfBznr5agEAPKY/RrOB22F8EeHXphX1/
6WNDsUBBuVg//pL3z71OxYMGP2+IfOjUaqtyCtOP86TFkzrp16ofFNelzkbqQCY98ShoQ/dejupP
xz9FJJNANMSXOTr5FljPqKxouo4aimCL2LbRuAj7AlEehuYNQq5yc0fEwVGryE10wgwvdL/5uqcm
y7iXsi+IopvfAUzq6PPlor0KrBsCBiI1X9FTLD7Fjpn4CxqO+Qe0BfHzbmsDnJwcAxSAANnfBJFM
A6Vq1CG+Hqox1da49CAZlo8O7pPYYxufZXwoHCZapfsVM3v4uGUflP1a07u2XTP2rDSIcFr+PlQs
hseh3io3eCoCXFMTRXvn020kKZdQxyX4SfaqUVtd23qSXdxYSBE5iwJi6ne6h8YPFBKajdp14AiL
HuexFQKc+nWALVAF6K4D7RYW8CSXudEZ4SqyKuWbptjSa7I3D6fFQtGgHbma3WwgKaevtcwAnMkc
dEABAs3UcQH3Ov2kGja+oFGlA5tU4rYFxc7F4iNDGxXLwa8L60ozIIE+AwonnJ7jCtFdWwus6zGh
i75AtaJ0N1HjlsUyMevxuZ5Wqkt304sH0JS6jLuqpZc4+imGBeuwbXIfDLuF4BtYzqxahRUUZhfM
OzJEqawsA1VSrI2CDtB7A4iMt4UHVg2XcMrlV5UPFHgJcz5fWTSWALTyg6UAGGIoEYjJ9zSTLCGh
ouBLusi1ACFzF4+SN3JVKvXab0b5M26ppbxxPbUst2HcFe9jQOHYxkmFuY0wd3uJxxnaSoWvoN5i
OIhoNl41VCtIrSnaEGZqX8slY+2FWlNobeMeTU9Q80kJjJUQ3C1SP636TWhidQklrXQvB9qaSBnZ
KiOSUCuguZJ0MjZOc2QUEdwAC4H8YFW9dR2DRassTftQeQDFQWD6g43ME1D7vk6NT1GlgsKJwQBF
6IoagHjxlDVuSuRA/UUlV1D0VfxhJJqSVgG8RK2r52kfRy0Da2sEzyjJyUswPDKSjFFaFO+AO3jp
pV9kwVWjofZ0iTT7YN109WChLllCB44lJ2o3eUtQfdtUqYNQnR5pxALLtbtPFEMSEgdKDX22XJso
I4yXljzqJea8RqpdZkoxxut2ByEyd3AivU/gdnSNBrEK5E4/buA+eO0lW9lRfyh2D0u4E1glOw2A
LVk7CBNx1XmL7J7zOkrQM1lkeswL5wRKTFV3MCiOvxxvbLn1ffQytPcy2jLFShr0Hqq2QFLpO1BV
JPBVCClH7/EcHjFyFfArhBOBYhkCleU1WQu7AOsKQMSpUshbycRrFURp3cO8Ygi1SLx67D6ZQMRC
Jr7eXdekDlynJKf7jMiKCTk3sjLfQVtIyr9Ltt+8H30dY2RkgnX/VdcHSvPJDm0I0HUQNdnzuu8M
sX2jDt2ZQbWZJskl6pWX4MvpYUZB2ZXXjkLv/jmUAy3+GARo3n4vEBwBm+mkvqR+KpVMQXugc0G3
uijBtQt3cJ1bG4EK5Xmf5oF5GatGPjwjLc+DNWMOM1tpBeC+TUELV930viO9VptCj6/aJtQ9DNHU
ViOqOGi4uK0GJimy2sHi4HTxpaifrNXuqvmjLul/P5SmwBJyT/1z/3MRf4/g2n5/EKR5+Nu/QJrQ
ZYFys+uIhej5HXU/gS8iNUjqRoa6Q2L+nAKbF0gM0h0geTRsjCCpZH9OgQ1An8KRilYitDXSzD+Z
Aiv3Z6LwfDWF0lEHKawKzOfJ9ex2cChqhsXC6RHOYGO01g+/rhgflnEVvkC3PHnVS0gLN81Yfghh
1aHsrhJH4rp3XpRq1X9KXA8NPalR5B+prAK4LjKv/mAEef7Spkj73OoScxB0Pqt40XmQBVH/yfTP
Rd6COwiKqrnFkkOi+arV5Ru/t9MrAC09bMvMVO9qxYKeW7bR+NZVc+kjZifmLXeoKoNaKAWHH3dx
ZOiTPLqRHAdZ2tIbEkFraJvXeqGio+T7fXvDlWV/yMoCNqucIIaD0zR6aNHo4xVK5O8/JqVVXxm5
Xv2IA1tf5JGrvG10uzZ4s6y47SMvexFUunnpdiHXLLSoVt3odFBvC9uOgKlIWvvKA9LxxVOt8HnI
6FdegrkZ3loBV3Sb1MqtR1oDTVgL8/eS1KTlsqI8++Q5VotinOah6O0h0YibDLTUGJhu9zrTU8iG
Xhb7+XIYm+IKMCFKOblkyh/LXsvNJeKDUY42egEHENXFyhk0Z2MyVrM2WhkoX4Xpyie0meguUeFG
z2PLllBNyVUb/kIqf0yqKJfXVdC2yLpXeX8X5XZvXnp22vAPGsiIAaICIeDLXeWiSmTa7dqWNOXW
LszWR2DQa8sNQxzsOHL+QfTUkF1NXFl6Tut+HNZZGQBuc2sVx1YDPNQAgGsodfetplL/eWGdohOP
pEKwRF3aMy516D/fzIIhH9iygdAsY5x9TWqKGmLTUzQ+UeDcT4Y5AKLpZ1sKLQ19Ut/4oJIaW8aF
JioDJtV9U6LP5IQrIwzCJ9qa04qNPirgSTEqFt1qenGnZy2FOtN0dsS0Mg/LTQK/4aoNQ+0Pe4u7
pzBXoeON55E1reoD04IBOaaIN+UayucxIC0jUziwkQXdj22G+Qz0oKPw93JfrBzbMU1LmN1Dd3Nh
6m2q0smrNZ5Shr2LTIReO8WzBn28ZQOOjLZX5W6TcFSeeN70V+N5CvY2FExQMxh0TMJWABo3hhJt
LXM80bf4+tRbz4wa0LVF+vyPX03IutJjY6OYOLqe/mpAN1OAvq0NIAvDg8it2mXECHc7CDAy/ben
BkUP7BKBJaCtReudjt6kexAN+ejq6Mov+VXUq3hse1wNnKd2yQM/GA0fCALQ4Gg6TRELKTN8K+rp
SSYkc6u8s9Kl5iIoH7cQhY2wNP7wmIkfDESTimsgoB/ZnHS81WyMq8plVOKYxReUuSKQvsjCMFh+
yh90WsLvnqTICtYuTC8MY/IkTCiLvJACYICqjCqXwswE/yQVgllXwbVJu0Vs4B3y+Ca550m7e6rQ
B0Y+QwNGNOk950ZpxHnMrwa3L15h1G08BzKA0LwWS9ctyPqlUhoWnH+5WPoF0qVJhL6j6kcAaaOk
WWcFUi0KsmhPrPs9Y9HdF2MyZlDy072ZNoirurRAGrHwmYRDLnho5OgZo99GoVFcGi4GMDniEm4N
eICUOtwgZYYMWauEmD7IKGvGY3ppaqWyhgv79olFUzk6x40PJiBkJDB1RUuHwn9yitUQr+0Qj/pl
1QsLCCWg5JfgutnYQm1SQb3UMKS+Talq1howARTkM7SZompYjB1CCU98HfG46dcBGAAvxhBRemr6
KflKJWs+BMIQweE1uBskccMeJTHkSwF0o/WPTKC0yptOEfzTnBSpVDchGCYuQNgBsj4qHx//TmLb
3PtKwoFUo1OjotpyGnzCsFJc144dOCuKjWNx+rmght64lv4VSkay9J0csrnXdk9g5R58Ll1+ER7A
5k0PkQXCJNazkV+GpHFlY8yxDMex2iZOjqefhz+cInef7KIPN/+FF7ZUMXUkKyU+nb4wZLFexxrG
WdYlJJIxBWczWP6w6TPBjtSjYq2iKbfqU8QnHn/yvfGG2I2Mj2jCA6mxgAqePhqYiuOZSe8sA6dq
7kq319cyDNJFzeR8XVfipI4ZKRpGY8jDx+Yr2od3Xd8lf9iWF9+DRTfJ/kHvARc4/R6BVoU53CRC
ZW9HCyczKuz+hmKrIPP9REZy/xplb1FoMOUlaimKOKBHzblIZfAZtxa3QI8eNzYR+dJr0uTZAM7m
iWt0N5KZbmVYWjprrO1AHafPGiOnKpjc8cvCAl27EOXXqM3Iq7DL5G1TwTRv7GxYJX5tb0LVb7ZK
TntOkT3vmlns2yisqq2HRMCqxf4Cuirq155RdbSkLedjbSBgkiqJfVVRQt94EunoiGolAW9Mnzgb
u2HFvTehMkNYmWYtM+PTN5FCuWqtxnWWaajZq6AvEBoY1RQdkajDAckH/yjIt701IEXUlQiNe250
japCtG5L7NCdRqiborS6yQpJdEOqp4zhH9zLggEKqg4OAAOl069YSUrStYPpgI2Cs52Z2DFHIW4z
SRdG26oKg/Wg5iYuhlGJ1IuwHrDG9LbTbH/9+Km6n2fQngSSxxwfyuu93nbTqj4CbfT3sACF+1HY
CM+pVk04DZ1LV66HJ4L4Q88TkxeGwPi7Acg+fXF050amc7w4vRBjHScKd14YuSvARNUai44Pj7/e
Qwfo6HHWZJ2R2YnCIYNzYDdyu2HEjTxfo6zSAG7340968MVgZqqgFBhxO5M0FBcWF5k6HXZ7DYjG
K/v0GUwZed1rQf4OTrf5RCB+6nniz49CA2mciVIpb9b6zrAO1chbeWXrrm0LQZe0R2Fk935/1Cn6
9+LpDl9VeB8jTBLUw6vmezm8/l41cV39hJiJP32ZBWn9Nvuv/UeP/0MH0+W3Q47p8udvSZCuAlK0
4GtNaP6++1ZX3/7v/wH5C7UA94qjPfTrm+2+9qP/UPyZ12u+8QjDvoCGI2DLwu2cD4+JkVg7/LFi
XgDOw0EQC4r95/hH/fXEB9bi8dfcL+rj/82jb/B7KfjeCthBmRkTIELoBBb35Unnbvdz/cmimOYF
cyoGY5Qsuw/LfLwozgXVoEMtw0RbfEgUeODR9vmnDfL4C//xonwFlFuLHeoFWXq8PVQBO/lX1mDy
LxztC+dCXB5wxNX9EpAgHi+BfkH1BGsDyP/+829agqeOCAjRf20lpv/Q76VgN8hA4OgN0ZAVHwrO
46WwLqDTo6Y4+6UQecy/sikeWQoDn3YdiQe4FbvPZCmcCy5cjg1ohN2HYPJvORjTN/gdLfaBk47R
2UuhXCiqrIDeOwSBSeDULxDzZhquz28NRMSk3iaiE+QAh5D9n70axgUtKx1mN/nW0eFQlQtwUzqt
Om2/I/5dofKpHQEM82+sgUEooGB7KE6o2gVzcXJSJj37z0wPBzX/31gKAfcQ4Pzd5zROqPoF/Sga
godr6v//zfnUdmDHnrsGBveCJlr9ysOZlX5h06SUQcjPdR8Ikd8z7wtL/NA0mFWGmOJzmkip8gUU
VEH8OFwn840OpD9nLgVzW3SSdXpqpxFSvRDdYkHk2y/RbNdADCLOXAOOBIM2psmHd52EBfkC3oow
fZ95hKSZcfZSKBfwN8mtBYHk6MKk4KIbR2JBObP7zHY7CPT9mdsBKSpBXgVevb8lSNWPl8K+YEgK
zlslrxCf/Rmc32Vh2Pscb083+VUU/1HFqVJPQRuw/qEMN3aBUmiv7xZ9fmuwgx+fuR30C8FKYdZx
2Pqnl4XiXEBCgtAtZr08aX5rAJLn7COhXZCUgwYSFLbjs+BcgNBnCI3T4bzDgnr+Gli0pBgVWzSd
dp/TsEAeDbwAADihc95hQVAvzzsSBl0Y2g7cBftXFW60x7uCqEHrQQWuPtMjYZ6fRyNYKAA6AOgO
v/fpGlBhMmaDACSoQLvPXJfiHqP6z/uS1E3ky2g9PngyFIucAkkGJGVmHiTk89NpnYAIfkMwzXcf
8qSjk0FlATsMcR1K7p9/PMs7wxQCP+cFCVMnXrIQSL3uD8D9qwMiOD2J2RdZ5y8FeRL3JG2Wwwk4
bcqJXQFgFkHcmd+ixj2N2D+PFcoFdyThwj70Yk9vUWKFgpgU8Kjfm2aWBwTvo3MPCLeoDoEd5urh
Gj0tO8WMi6Y1eeXcb5B/daoz7W6dzDLgfcsCEvArLh6HTfWCZgx/CCZ95mHz/ApcE80IjLAOsUAE
4qOlUBh1UNhRpO/33/zKDfK+c08Goy0oCDJA4cPWP10DUu3d8sAWm3duxRzy7KVQL9DDAzbyMyBO
goR+oe8ktgWyeZ6B8vzxHoFSE9LfzLZ/Hf/TI2GDj2PIvq/x5nckjEOP6JxODBU4sotIiR+mOPey
KZQcadsh4jPrCGkY+87hOUuB0BIDHLRYHsymuDfBqRM4DiCJGffnzi83iA5CIgq9/F+R8PRkCLlF
IGe/r9VZBgmAY2cHSqAfKCtg8nA4IJM2nU0KLmD3sx9zimHU+ZUXWaUK5OjBysu8QCpFQ1hjtneG
kH09cw0YZICVBnd1KC9PUwjSKGZbQsVpfjiIAxbE5hufuQbqBcomQqxqclnoNGQc7kx9rhsASY9z
X96g5kYbjEvzkENOEicsZcGb0NTfPWiGOYOgGJz9+1uKgc8VWJrdZ7IE1gUytDqHZL5rsJ8rnZMs
qORNMori8Nb2n9NyijXgIACV/v3HLPr8tgPjyHO3A2m0jNeV0Jjer8QkKoiJvwri9nABzW8NKP7P
XQOTKQ1lo/C42q/B5EhQTukOuI8ZwuMO18LhwjrjSIjpjfBfIkH4VSscJ42Q/CEBI8M++27k+dFB
AR8I7WfXszhdA3pv4pLcr9C/DUo9bZlNEaPm4ZudsR3o08NTZoYr7tyjNaArbWOaIi6IX+FilqHR
+As4UYzJwM4LTfb9u54O8+hKA0nVaFD+/uNZLoV+/lKIW0IEQDTVfv3sR7tCJM5CxtfS9xnaDG+J
A3LxnCNh7FrvlIuHzvwpNk4MKRjwIfM+2+LhAEY5Zw00XPeYzwkV/91nUkAxvAD6RNdt5keCmcLZ
SQOREJ0cG/DHg0fCvKDEQkaH1GH/2T1wficDTu25SyGqKljXDO9+58vH0UG7oNmEjCbq2rvPXGGC
tIrOXQpSSYXGPJyme9EBQjxyjeZ8o8P5pSUvT81ER20SFpjcMJ/Sf3HQZrsG1v6bnRMhRVjAdGTH
7Ds+BOBHoRqhXfL7jMwyW6BHePYhYByJACtSGfvzPp1WWvwx2rrkJXOPB+dvB44EEyohtPLgLQHz
CnIJcXMfeeZ3PdA8P3s7YI8h/JZgce0/rOrxyQAJJvyPfvJXBW5wlieD3+nspVAuAAZC1kUsY/e5
txQM8yg4fo7553pTYoN87lIYIFl2VfbPcnqyFBSg6OILr7X9Ss11KfTzyXiwr1C+YCzxczQz6T/R
sactIwQi5noyDkOjc+5NFcQ8UjY2Kmm7z2QNCBJIVVqzBQ9zoM8+ETbDSjh28Ez2SzDpNzDCptgA
MfgbRTrPOHmI4OfsBvBOaMEI6NdD1yZdKCS6kSWkL737zDU4IIl07q6gE2eqXD0CyLH7TAoL5B8E
2R9lq5kGB1jE564BdwXUTCjslNu7zyQ4MM6BtomK5GyzKKHDwGE970hgn0g7EgbmQ2ugXYj+PAdm
9kX2fqOetxSMpGg3oLa3+5z2qBW4eGCJUWjF1mv3menJoCA+d1fsUoedrczD9QWkG86fkLSa6xoI
0avzTgayQGQNKJDeRzQgcMC0/8DrmV9xxSDlL7w8JGWmEBTcu88kjQYhCNWPHfKbkDTLpAEaxNlL
gXcj8c/EWG9/7Cc3JWfBwp4Ry72ZngV8qs5dA1MmjQa/grLUfg0modGAXQCj5GeTZ4ZH4i+AfIBv
qDQikaXcr8ED2QK5I02XeSePZLfnbgfmdqQD4BsZUzwUHYTsB3M9Vf899J9ndBCakGffEqBehYrJ
YV4z2RVM91BaIsX8iRCea5AQ9mBnLoVDoakJRtXhzpi06w0wP1gsCAu5ee6G8zUMyBkctDvgzOxD
hMCDH/ckGf2jcYLZ5cwLzJ8wvTOyaZYCPCjsuyMe1elSoIPOVHu2tdVfyBwEl4Teki5ETsRnEhvs
CyHSCh5on6vO8NY8f7QvrgrG1UwuD2swORGA4PADg90+8xNhHGRHzjkRaGYK8hBTiQe3A/MMGa1i
Zb7tBuGvePYdgQemUPae7ANSBvTx6ELsE4rZguA40GevgSgoQEJjzrDfBxz/48iIBgxBg6t07n2G
8+lVXBLMMFGu+IfetGBoU3QAEZt3To3G5dm7AqQseoEkzZPtAB6QFgRF3GHCz8GZZfoEfu0vrIEm
4E0QsH/93scnQ1iCMahg8j3TNdj5bZ8ZIW0ohbZGBvnwuAYWngLdEHuIma4BSj3n7gPaDeh8oYsm
/JLF514lgeQJB8KYa/KIhN+5a0Bo3AkJO8K86vgQgJUEKo065/wCAaGclgDQRPT5AXmjW7E/qGck
TWwFEiYMgX8iXSY5tMAIwkNmIvbrLp1ndDxgmM9YClJpS3gYCVHy/ed0YwhlJHq2/N+vP57nUhym
7WcuBbuCSczDS2HSaiC5mi3ZDCmvvxAfaDsDG6e5tPswrD4OE8YFf4bryE9I0Fxn2egQ/YWlQB0O
0dR/1GxgimuohKNfKzXLg8Ec9uylgFGB6DRs49/verwryKCAw0BGnbm4DY6sf2EpGNJxM9CG2n0m
SQSTbaQbYCnONZFCJ/nsNQD7A8cSWvLD3Wn6kVDzqDNnrtlAkDt7KSCRAJhFjeDwrpOJJs04qi/+
+HB57ouZ+fXkaAycuxTkVKKcBN1zuD25jI6DBJhyjTxCFeZ/swyUmhjJ883OySAEPJgyCsnh/Q8+
WQOybIF+YsfMdA2gSp29BoJ+Ry2B//b+M8mtxRIhgzZbELl+vpILQBdT+Bj9Ely+FxXoTovUYrYY
2b+AE2ZMgSQ9VPRDw3GyDQT9BsgkYjczPQra+fwa9gHQz//H3J3kSHIeWQC+CsEDEDEPgMhFSwI1
AAK61d37JCsgFpiVSWQlBdRFdALqCrxAXkyf+RDh4eFBCjJfWEAbVpXS0y3st9+G955ZL2oLZPMZ
2YCMjZXO2Ddt4Kl3LcBqpsOBiV2YgBj99X2w0qSNuURdktkuPZiIPgMKrqWjbbI4bjnpRCu8wWXL
1lF5LSeHIJBMa9iN1ggjP5Athgl0aIsGgs02X0DJmElL6yddpIKHuZGqwVEAZCguWOFWT8cD/JFg
iEgRJguojcEEYXbtuS59qOoVef6t1tvSDq81NtmkKWQRK+DgiCDNp2qQ2EZozyXO0ZsnDknqabo3
H6zsEI4EHy1tCpzprCl4hT0+i1BEbN91FC/VUfJnV0b311W9gmxd2hSuDlcDXdS+fh6nEHoQhnd9
u7ZsdZ3flckrYIWxlHup7VFlGb1pnWmiiMXD5gw9F15hn43hdRcXRwfEZarTEGG17NXRpjqZRoPq
amWibSJ2DoijhCLSykCBtZ+qpshrBMYtSupLQtFaYrxo2cRTH59QYsn8Eg1qjpWIR6SymNP1+eXo
SOwIYTkz1JeL+kGzvC+dQqwgWogFTyPpmzWBWNzlE8sZNG7k2LyBqnJ3+n3t19FBu9qmp4LD/m7/
el7XA9JhQRgTzfJeybXAVFWHlM2fZsDO670sdNzP18AoabDfhiQ9leWSoXFDe2LbdsYSN2WMJdSa
oTF+fQhkTH5+CMGdb9CSYwkM+nQeDS5tjH0gUnFtA3ECL/2wqr5Emr5l2gb70GzQb+41OkbuQBUQ
zo4CWvFie90FrMSRwFCn4EExs+vABCx6eD1EC2a/t63igpcseTIwxdJeAf2Ep25K0d2UNxFyC/Oj
2CiaN61n6EJpMxGuoeo0zaVYkYok+7Q9ltRs2Pl2FnlEQyyyiilNnxyO3CCoh/v1erm/oGdLngii
hekTobr2XVutMN1+IuGh9F70FOiCM6tOXCQTINkgJF1WRAD78vk6QC53+JcEbqqGhRnGNraDcgTC
ytN9evPb0DDpgQ5lhdDkfukjYXojProUBZprP4jmIz2HrvNQtZTY5ncH67KY5sMI9yTUUYTESF6r
JeqOsrczlNXRdFNYW6N9JyzYabcDDqzaZSG7kT4LlPC21DKJYt6chUOExLqCFTO8PAeIHps+U3vi
b8Cf28WKau6+6iBik9e+01c5UmmxjqRLmUeBQG0R5OPV9jLtL5kqyevTZ0FMpNwE6nUP7SdjDL2z
qtUDCG/aBloIZIIBni918/CKxKSxkiXwsc2TiqWLTfWQzw8Ukc680dtlOj20QWSTB51GXIHm0zpe
MVPotkFdpN1BeUAY1LbPrus66rJYg7vVcXKLVnSH6DjOIOnjllAyA/5NM/IxqixfsPek7zkUNQVG
bNodzOZWRpR9LTmezcEywPqoI4qaQGRPmyD6jgdef2eLG73c0FlfdRiaelHBMH0GGxA/3ZtDXAql
YYAEAYT2Cp5E+6nqDr6ltCmijuJW3L5911EKaUp5xK3Z23radx5Kpk+bqIX9Zpkui0zyQHs/Koah
N9CQxVVf7QbqDTVN0HVEMyYQH/caLPalt94wui43VhUtsFH7BLNqXdEvoUyYwpxur7o2lJ2WNaJf
ctzRi920flcwTuZXZGuygIPQ8eo3P5vLDk8GKIuKwoXaBYeSObUkimbjDMFBUaGh0EuFjoKE9uMW
6AeVqvaVQWVmBlMYwKAZd9XFeFxnQKPCMrBrHlTvYFAqS5uAyNXeZLaH9owV8CI46D/qxta+NbXN
sqYQJ5dxMjTgzu86jBFSappXR+Szou4g9cnaQA/KsE4k7NHiHGxogyVelT2xLpOiNrCXLmsDfiBD
sqRrUEYObQAxj3YEAVo9QHZxK5E6cAdZUuBhL5yRa1Mc9KA0qaq6A2RO1h2wrLQuFiFfMllXYNup
K4g4VIV6WQiQtgHdt7gHtnda07a26MZudtgVzafqhdljEnNHwpbo4FF1NfWosAgyPqwTCbjzJVKy
xoJRSnuFiRVol2Wno0mFRRyA46qN6jCnGfSulqTPyPaQwGu/71FhsYGR1J7mEY216+WQNqak/cAU
Hz5GcdUd/5sjQRTSbdnRvgvaoGMw5MJCE/7OrbZRVbWM7j2V0KqRUbco7QZKCRhKaVN7CYyrKRId
G8rrsKDFI+MMgvuB/KOdjnk5GRW0ppfGuIey6Eey7zO4Q1QKZh0dDHx0IkIvEQeROGLRyAjanrWB
UmLhbqDYMn0k9KQxlG1mKRsWunsrExnNcKEagnreGmF0O0SJoW2PYtV+qprCrCnrDkGos7kLu/Ci
DTwspwy0YgtHv7imLLqhgSglRxQui5DqsQ+6/dpH0QG64SCH1noqGh2ssU27A9cXZNbHOyRsStJB
LNz22w+rzig2u3SgDOyTGhpzblrPBxaGwdvdXiXLqU3XAskEykgaCLkd6Jw1n5tSYkfZSqOzS5/K
usMMmx61IREMAw46GR0imza/OGzaLKVgRdEtRMi5A/VDkMdBvjy8LII9oiuFb9r5Q9FAaeF3OlAi
Ya8WaCR9C06OMDQFaFQED0ST4qaYQeQHn2Z/2PH9e4FSN5ZcRY/4KJtNdTi1zAGJrWbwDPCm58xx
6BXAgTsaYJym6MkAa0yfDORKa5mWq55rO0qj1laXLGhZlJUA01HO2iDmNQj3xvujymIXktoiQnkd
6RnkUUNHmsSoqX4bAke5gy0U1Nflkl2ArJo7gKhk3UGRZVO29KFH/owuC4xDjJWdxeG1LwvXWdoU
VArkSEThugg5OiD0fOxHiuZ186SCadQMWxjCBkcX5nL6wrRiHqhmjZ1e2x3QyrPuEAAHiYFKyo04
vCmtgw0xj37TaD0/8MtlX15YMKriBerI5nMTFuidySI7lHo9G2DCzGADVZX18D1iejS3I+wCO7/T
jzibqGaxPYPqW4jYoI0g51+fhaW+FD/RtS4aE3uwRS5zNsNe4hRO3wthG3qRq91F4KekH2xnIOVD
jVvBQ//y2g0I+OAVcI+qXrDMj+9hYvc7Lz/Ij4e3gvYjqPgSL7l4NMhP8aP9uFYsUEU6v+vQFMsA
k8ujyuu2LOa4J9e7la6Sdmv7uT4YOrGcYk3X5GypmrFhhvTZjML2Zxo2ztrQHUCkcasOi74HUzVI
WMmXThnMpCgpyxu7k3FTQug+xAa5boxTtd/kpk+bwvTOPN8CogvKbegVUE+xGFVIrXpn5GEuSggw
P3GwZ1GNMkhbzJjggFtTOzrgP6TdwcmgL+7amEY9IVsRGBdEi5tC5Zs2xSF2c8mZewllAXF4MnbU
PWyjoApY2ysguGYwRZCI8M46EsGoEbeMnR3Bpyg7uZphXMMdRMLDoa8fRtdnLL7E44YrLxoo13ky
CSVAHUZ7gXfTfrAFhiNnU3c/Sb+sN1FmNpcFjVS48Tup5JaWroZ1WYzHMh8P5MuxlWN5p9Re8oOA
wXQaSvXaTogN2ZgYfUfQV5yiHrpwfT2stZ00oenCVY0HM0C/QqxATMRBb8/CKHFaNzu9QhjvfFRK
llVm7Fl3UGwv5I/ab/eo2db8KTl6UZeqJUUzb/QlJSIkU8QOMzz0LjMajW9XX+Btu0Y7oYh60cF8
fQZ3MJ8xnhyrFeBdgTosYWeLH4kZqmxQhvVx14ABm5cdZY3cZCWA2klRNEKans3gB4jY1M+OHT9g
ZANZIxuRQax6S2w2+eabYSXWgGtgGhVLzmUdC/+6xdP14gEly7QfhI6L5VyrfuHOyA8kVICBIJKX
Vm3Jm5L40gym8F3vgIDvJdAUgxvFm6phYQYbKCblTVgSo4yJgsvRJtxV2eoB9CLtANF9PXj1/izc
2GApq7SbpW6OlD8ELj/8wa3tM9dlQ6A+bZa21LB2ftDvpM7kidYMyRKxZLoK6tYU9ozviUbXNgVR
6/SRiIHt2kLPMb0whtY7SiYu0ObDRDXvhTzhVkENEQPEsZzGshheSxeVDa2166UJuGBpPxAWvOHK
mTh/38Oes2kMCyCkVj8SMwjKgzZZGyAadpOIURUpqVwv/a8vqKsWEaR30l7hwozQcB7KuBiHXkFM
3WwKk6BqdNjMMKfEI0IkMp++XIzXNjCcWCNTlB1BzFBERI/JKgmg6PPIaWgDarmoRZpQVc+CkXr6
LATy1ZjFNPacFVzbIK7RSK3PJip5YQIXpE0B6tRuHZkupMJSkmjLeGqbYrvKt9uY4ij+2U7XesWo
vEYrW0PPn+cVZSuLGQBwqABW9Mmr783oVsTgYMcvcbTkAdnm+SO7ZeyxA1XoUwhHbhgrLC6zpum4
2RYXz5XyZWOF5HrnBKzW6xGKIfAex9WhIzvXS6p9Pdl3p3UGsRKt5g4YPMok8W5jMiOBap5UzwYk
XtM2UFisl1Sbelb+KEDC9dAsOXfkyq5ncp2lTWEsgS8hSejuxVFU2H5B2WRpoVl1nPgMREs1FojT
dm2K3X6uAySniVWH+17kpOq12cvtJJpRAqTtbQ0udmwDd4T1bdVn2Ouu8knYYIsytYLaMLNrM8ZR
oMQqw00uy7p1y6djg5YkMMPWQK49D6OWJOE7ExC7UKuO69YzXBUEEPdW9cFxTQaFzRdkjTAH7PBp
PlWDAjBe2h0I9kQz3jLoOwciNt/iLpW1wQziybtoPgEy9crq3nWYRGs64NogYJa1wQz6FAQJYmsX
Eemzzw9tAOekxmiYVf01WrKmco+lj8SOppEkcmv7bfMZJZJEcy28U4aXjZAzSFzt4drwBQTByQhJ
S1vGFGrbjbXrFRTa5jP4wQKZHyT8MooYHonQZiDfsbUjufYtMQPGx5HwCcph6w6jpGH9BeCLANFD
gNoeaEWvyHdnd7Fnw5qe3TTcycnQxOd+xWEuRG1nOCCShoOuQ9edvQmUdHO3jk/VGLGbo/FiWhFg
zy5V9BOHMUKiadp52PYHo+r4Crcl7Q1EUQ340Y6nC4uQEd6uDXaLd2Uh3tOmAHEJLi6a9tgdQsTB
H1+mWzWzqBnWuomTe80GCVl7PY56UGBgyESxtKT47TnDRlimoHRFMnmagIpTdLBC23S7aqDsGF+Z
xgsbWOsW8JY7CSWkw8pK2LKpwwzDbSzbqBz6tmsMsYeXBXr6AkNXFVbVD2YYbu9i26P5nHK6+dxk
kgsLSSRYl9l30QiZ78QpuYHmiRdNd+m1HZDw9m6L84mpaYpOCT4XHfSYbL0dg4VNKjReVnbiVj0S
eW4+yim+KbXovhk5ShrW8ioJtsBR1QYzTKy0Ia2zC2ngyWwB1RDJRG5Z1g+6mUHmELgeFqFT0WfI
o3LK9aDphPZf1gYzqP5pxcZahZCPv74arSKwj71s/ZSXQzXDt2NF17EXuByZgGWMtum8VR9KdKSG
zEmQJKxwK4/A8e3n2hvoUphY2Ap7+euiN2PrrzlTiIsS42sLqLUXbst+RVzBTtsMchTxNQeOwTRy
ygvci6QowP/Kd9rybaaonuSB1gy0lhjFBtOZI5opyauqKcIM+2h2UCuLwP5e1GiGV0SkiiFZ0Zuo
rClmAEDqGGyhmbSYJk/GJtioWo6HsjZYtK2OTGCE5JAsAotfjv/QHbQb7eqiIV42W1q2ffGcDbSN
IDl0VprPaHBtLEOCADy0bNo0gyqFq5D2LcZAFxpvs+agpsOFVg2Ni/aU5vzAoMUCqjuTSn6gsIKS
v0TOmvnSDLo9IdAUGy17AslNj+1o+zqaXXsnV0yc8sxbpYJ1ZNx+WibYUMqw1sqmsjbIUy1VU8ud
vgk61eQVuYVvsGvA+uOyYSE/hnJFRteE9EZrg5vQGBurcAMut0fNsJDfDR/ucKDQERJ/zcdtMMwW
8CQklnYqlHWHPEEi+oz4Q/T7ug7CjQ1w6ywx7CQ2C4bGDkmQuSl1FrZLeXPfOXD3XvuBfGlJCrZ6
z32dT6DVU/pNptHTLddAPfKVfV34xgy6PWxAyBDA9TZztl0llJvOifW/Gxr/jXPzsRcf++137x/f
/f7p9f3r+9PH//7x9PLpf04ff3x8/dV/cP8HfHaKH/fpj+++/HwFFnr1D//30w+n9ke3/yj++6uH
dx/eP/3u/cfXl/ffvv4mfvvBXzb//bfTc/OLdv/37gVvf/erZ/Vv1f/hH96fXh5evv3uU/MXn7pf
8y8PH05ffv7/bz99fP3w8PT48PTus98+//j0+unzwXuQCohl7P0fxa/x5edXv3Zzh7dh4Vefc3p5
en55+YVHaTrO9qhvnl9fT0933mkXQjMXY//H7/Ty4f7bWMbItbMP+b8ffvj48Pgw/R66LlLW7CP+
+vr87fffPT9+mHwIvkIMmdIPefv53enllzxtbxQ3g8He/vHx9fTyt7efX+9+NQd6YWbI2Vd6+8fL
6ZuX50mr6QCFzl/2EX9xXn7BkY92uGkwZJ/y55fnp+dvGG3qVUIeJurk7EN+x4tfniYd2fzZnDn/
iD8/PH54eJl+CYCoGbz4T28/P33/9vMP75/u2MqiyRm+kD+9/fThrvsCf2u35q31h4fHeydEXUJE
Mv+Ir5/vv4UaMXQJs2719dtPf388ffN8x3n15QPrk33Kfz2evvednyZ9SxswqA/ZZ/z1+7d/Pk09
gcAj3E6kndlHNLf9y8NnX4uOjuPkld897Ve9eCoX+eoqafn9bXb1q/9AjhQ/+NvH08PLV/8CAAD/
/w==</cx:binary>
              </cx:geoCache>
            </cx:geography>
          </cx:layoutPr>
          <cx:valueColors>
            <cx:minColor>
              <a:srgbClr val="DDEFEB"/>
            </cx:minColor>
            <cx:midColor>
              <a:srgbClr val="86C7C1"/>
            </cx:midColor>
            <cx:maxColor>
              <a:srgbClr val="46A9A2"/>
            </cx:maxColor>
          </cx:valueColors>
        </cx:series>
      </cx:plotAreaRegion>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'Förmåga - 1 år'!$A$2:$C$291</cx:f>
        <cx:nf>'Förmåga - 1 år'!$A$1:$C$1</cx:nf>
        <cx:lvl ptCount="290" name="Kommun">
          <cx:pt idx="0">Arjeplog kommun</cx:pt>
          <cx:pt idx="1">Arvidsjaurs kommun</cx:pt>
          <cx:pt idx="2">Bodens kommun</cx:pt>
          <cx:pt idx="3">Gällivare kommun</cx:pt>
          <cx:pt idx="4">Haparanda</cx:pt>
          <cx:pt idx="5">Jokkmokks kommun</cx:pt>
          <cx:pt idx="6">Kalix kommun</cx:pt>
          <cx:pt idx="7">Kiruna kommun</cx:pt>
          <cx:pt idx="8">Luleå kommun</cx:pt>
          <cx:pt idx="9">Malå kommun</cx:pt>
          <cx:pt idx="10">Norsjö kommun</cx:pt>
          <cx:pt idx="11">Pajala kommun</cx:pt>
          <cx:pt idx="12">Piteå kommun</cx:pt>
          <cx:pt idx="13">Skellefteå kommun</cx:pt>
          <cx:pt idx="14">Älvsbyns kommun</cx:pt>
          <cx:pt idx="15">Överkalix kommun</cx:pt>
          <cx:pt idx="16">Övertorneå kommun</cx:pt>
          <cx:pt idx="17">Bergs kommun</cx:pt>
          <cx:pt idx="18">Bjurholm kommun</cx:pt>
          <cx:pt idx="19">Bollnäs kommun</cx:pt>
          <cx:pt idx="20">Bräcke kommun</cx:pt>
          <cx:pt idx="21">Dorotea kommun</cx:pt>
          <cx:pt idx="22">Hudiksvall kommun</cx:pt>
          <cx:pt idx="23">Härjedalens kommun</cx:pt>
          <cx:pt idx="24">Härnösand kommun</cx:pt>
          <cx:pt idx="25">Kramfors kommun</cx:pt>
          <cx:pt idx="26">Krokoms kommun</cx:pt>
          <cx:pt idx="27">Ljusdal kommun</cx:pt>
          <cx:pt idx="28">Lycksele kommun</cx:pt>
          <cx:pt idx="29">Nordanstig kommun</cx:pt>
          <cx:pt idx="30">Nordmalings kommun</cx:pt>
          <cx:pt idx="31">Ockelbo kommun</cx:pt>
          <cx:pt idx="32">Ovanåker kommun</cx:pt>
          <cx:pt idx="33">Ragunda kommun</cx:pt>
          <cx:pt idx="34">Robertsfors kommun</cx:pt>
          <cx:pt idx="35">Sollefteå kommun</cx:pt>
          <cx:pt idx="36">Sorsele kommun</cx:pt>
          <cx:pt idx="37">Storumans kommun</cx:pt>
          <cx:pt idx="38">Strömsund kommun</cx:pt>
          <cx:pt idx="39">Sundsvalls kommun</cx:pt>
          <cx:pt idx="40">Söderhamn kommun</cx:pt>
          <cx:pt idx="41">Timrå kommun</cx:pt>
          <cx:pt idx="42">Umeå kommun</cx:pt>
          <cx:pt idx="43">Vilhelmina kommun</cx:pt>
          <cx:pt idx="44">Vindeln kommun</cx:pt>
          <cx:pt idx="45">Vännäs kommun</cx:pt>
          <cx:pt idx="46">Ånge kommun</cx:pt>
          <cx:pt idx="47">Åre kommun</cx:pt>
          <cx:pt idx="48">Åsele kommun</cx:pt>
          <cx:pt idx="49">Örnsköldsvik kommun</cx:pt>
          <cx:pt idx="50">Östersund kommun</cx:pt>
          <cx:pt idx="51">Ale kommun</cx:pt>
          <cx:pt idx="52">Alingsås kommun</cx:pt>
          <cx:pt idx="53">Aneby kommun</cx:pt>
          <cx:pt idx="54">Arboga kommun</cx:pt>
          <cx:pt idx="55">Arvika kommun</cx:pt>
          <cx:pt idx="56">Askersund kommun</cx:pt>
          <cx:pt idx="57">Avesta kommun</cx:pt>
          <cx:pt idx="58">Bengtsfors kommun</cx:pt>
          <cx:pt idx="59">Bollebygd kommun</cx:pt>
          <cx:pt idx="60">Borlänge kommun</cx:pt>
          <cx:pt idx="61">Borås kommun</cx:pt>
          <cx:pt idx="62">Botkyrka kommun</cx:pt>
          <cx:pt idx="63">Boxholms kommun</cx:pt>
          <cx:pt idx="64">Dals-Ed kommun</cx:pt>
          <cx:pt idx="65">Danderyd kommun</cx:pt>
          <cx:pt idx="66">Degerfors kommun</cx:pt>
          <cx:pt idx="67">Eda kommun</cx:pt>
          <cx:pt idx="68">Ekerö kommun</cx:pt>
          <cx:pt idx="69">Eksjö kommun</cx:pt>
          <cx:pt idx="70">Enköpings kommun</cx:pt>
          <cx:pt idx="71">Eskilstuna kommun</cx:pt>
          <cx:pt idx="72">Essunga kommun</cx:pt>
          <cx:pt idx="73">Fagersta kommun</cx:pt>
          <cx:pt idx="74">Falköping kommun</cx:pt>
          <cx:pt idx="75">Falu kommun</cx:pt>
          <cx:pt idx="76">Filipstads kommun</cx:pt>
          <cx:pt idx="77">Finspång kommun</cx:pt>
          <cx:pt idx="78">Flens kommun</cx:pt>
          <cx:pt idx="79">Forshaga kommun</cx:pt>
          <cx:pt idx="80">Färgelanda kommun</cx:pt>
          <cx:pt idx="81">Gagnef kommun</cx:pt>
          <cx:pt idx="82">Gislaved kommun</cx:pt>
          <cx:pt idx="83">Gnesta kommun</cx:pt>
          <cx:pt idx="84">Gotland kommun</cx:pt>
          <cx:pt idx="85">Grums kommun</cx:pt>
          <cx:pt idx="86">Grästorp kommun</cx:pt>
          <cx:pt idx="87">Gullspång kommun</cx:pt>
          <cx:pt idx="88">Gävle kommun</cx:pt>
          <cx:pt idx="89">Göteborgs kommun</cx:pt>
          <cx:pt idx="90">Götene kommun</cx:pt>
          <cx:pt idx="91">Habo kommun</cx:pt>
          <cx:pt idx="92">Hagfors kommun</cx:pt>
          <cx:pt idx="93">Hallsberg kommun</cx:pt>
          <cx:pt idx="94">Hallstahammars kommun</cx:pt>
          <cx:pt idx="95">Hammarö kommun</cx:pt>
          <cx:pt idx="96">Haninge kommun</cx:pt>
          <cx:pt idx="97">Heby kommun</cx:pt>
          <cx:pt idx="98">Hedemora kommun</cx:pt>
          <cx:pt idx="99">Herrljunga kommun</cx:pt>
          <cx:pt idx="100">Hjo kommun</cx:pt>
          <cx:pt idx="101">Hofors kommun</cx:pt>
          <cx:pt idx="102">Huddinge kommun</cx:pt>
          <cx:pt idx="103">Hultsfred kommun</cx:pt>
          <cx:pt idx="104">Håbo</cx:pt>
          <cx:pt idx="105">Hällefors kommun</cx:pt>
          <cx:pt idx="106">Härryda kommun</cx:pt>
          <cx:pt idx="107">Järfälla kommun</cx:pt>
          <cx:pt idx="108">Jönköping kommun</cx:pt>
          <cx:pt idx="109">Karlsborgs kommun</cx:pt>
          <cx:pt idx="110">Karlskoga kommun</cx:pt>
          <cx:pt idx="111">Karlstads kommun</cx:pt>
          <cx:pt idx="112">Katrineholms kommun</cx:pt>
          <cx:pt idx="113">Kils kommun</cx:pt>
          <cx:pt idx="114">Kinda kommun</cx:pt>
          <cx:pt idx="115">Knivsta kommun</cx:pt>
          <cx:pt idx="116">Kristinehamn kommun</cx:pt>
          <cx:pt idx="117">Kumla kommun</cx:pt>
          <cx:pt idx="118">Kungsbacka kommun</cx:pt>
          <cx:pt idx="119">Kungsör kommun</cx:pt>
          <cx:pt idx="120">Kungälv kommun</cx:pt>
          <cx:pt idx="121">Köping kommun</cx:pt>
          <cx:pt idx="122">Laxå kommun</cx:pt>
          <cx:pt idx="123">Lekeberg kommun</cx:pt>
          <cx:pt idx="124">Leksands kommun</cx:pt>
          <cx:pt idx="125">Lerum kommun</cx:pt>
          <cx:pt idx="126">Lidingö kommun</cx:pt>
          <cx:pt idx="127">Lidköping kommun</cx:pt>
          <cx:pt idx="128">Lilla Edets kommun</cx:pt>
          <cx:pt idx="129">Lindesbergs kommun</cx:pt>
          <cx:pt idx="130">Linköpings kommun</cx:pt>
          <cx:pt idx="131">Ljusnarsberg kommun</cx:pt>
          <cx:pt idx="132">Ludvika kommun</cx:pt>
          <cx:pt idx="133">Lysekil kommun</cx:pt>
          <cx:pt idx="134">Malung-Sälen kommun</cx:pt>
          <cx:pt idx="135">Mariestads kommun</cx:pt>
          <cx:pt idx="136">Marks kommun</cx:pt>
          <cx:pt idx="137">Mellerud kommun</cx:pt>
          <cx:pt idx="138">Mjölby kommun</cx:pt>
          <cx:pt idx="139">Mora kommun</cx:pt>
          <cx:pt idx="140">Motala kommun</cx:pt>
          <cx:pt idx="141">Mullsjö kommun</cx:pt>
          <cx:pt idx="142">Munkedals kommun</cx:pt>
          <cx:pt idx="143">Munkfors kommun</cx:pt>
          <cx:pt idx="144">Mölndals kommun</cx:pt>
          <cx:pt idx="145">Nacka kommun</cx:pt>
          <cx:pt idx="146">Nora kommun</cx:pt>
          <cx:pt idx="147">Norbergs kommun</cx:pt>
          <cx:pt idx="148">Norrköping kommun</cx:pt>
          <cx:pt idx="149">Norrtälje kommun</cx:pt>
          <cx:pt idx="150">Nykvarn kommun</cx:pt>
          <cx:pt idx="151">Nyköping kommun</cx:pt>
          <cx:pt idx="152">Nynäshamn kommun</cx:pt>
          <cx:pt idx="153">Nässjö kommun</cx:pt>
          <cx:pt idx="154">Orsa kommun</cx:pt>
          <cx:pt idx="155">Orust kommun</cx:pt>
          <cx:pt idx="156">Oxelösunds kommun</cx:pt>
          <cx:pt idx="157">Partille kommun</cx:pt>
          <cx:pt idx="158">Rättvik kommun</cx:pt>
          <cx:pt idx="159">Sala kommun</cx:pt>
          <cx:pt idx="160">Salems kommun</cx:pt>
          <cx:pt idx="161">Sandviken kommun</cx:pt>
          <cx:pt idx="162">Sigtuna kommun</cx:pt>
          <cx:pt idx="163">Skara kommun</cx:pt>
          <cx:pt idx="164">Skinnskatteberg kommun</cx:pt>
          <cx:pt idx="165">Skövde kommun</cx:pt>
          <cx:pt idx="166">Smedjebacken kommun</cx:pt>
          <cx:pt idx="167">Sollentuna kommun</cx:pt>
          <cx:pt idx="168">Solna kommun</cx:pt>
          <cx:pt idx="169">Sotenäs kommun</cx:pt>
          <cx:pt idx="170">Stenungsund kommun</cx:pt>
          <cx:pt idx="171">Stockholm kommun</cx:pt>
          <cx:pt idx="172">Storfors kommun</cx:pt>
          <cx:pt idx="173">Strängnäs kommun</cx:pt>
          <cx:pt idx="174">Strömstads kommun</cx:pt>
          <cx:pt idx="175">Sundbyberg kommun</cx:pt>
          <cx:pt idx="176">Sunne kommun</cx:pt>
          <cx:pt idx="177">Surahammars kommun</cx:pt>
          <cx:pt idx="178">Svenljunga kommun</cx:pt>
          <cx:pt idx="179">Säffle kommun</cx:pt>
          <cx:pt idx="180">Säters kommun</cx:pt>
          <cx:pt idx="181">Sävsjö kommun</cx:pt>
          <cx:pt idx="182">Söderköpings kommun</cx:pt>
          <cx:pt idx="183">Södertälje kommun</cx:pt>
          <cx:pt idx="184">Tanum kommun</cx:pt>
          <cx:pt idx="185">Tibro kommun</cx:pt>
          <cx:pt idx="186">Tidaholm kommun</cx:pt>
          <cx:pt idx="187">Tierps kommun</cx:pt>
          <cx:pt idx="188">Tjörn kommun</cx:pt>
          <cx:pt idx="189">Torsby kommun</cx:pt>
          <cx:pt idx="190">Tranemo kommun</cx:pt>
          <cx:pt idx="191">Tranås kommun</cx:pt>
          <cx:pt idx="192">Trollhättans kommun</cx:pt>
          <cx:pt idx="193">Trosa kommun</cx:pt>
          <cx:pt idx="194">Tyresö kommun</cx:pt>
          <cx:pt idx="195">Täby kommun</cx:pt>
          <cx:pt idx="196">Töreboda kommun</cx:pt>
          <cx:pt idx="197">Uddevalla kommun</cx:pt>
          <cx:pt idx="198">Ulricehamn kommun</cx:pt>
          <cx:pt idx="199">Upplands Väsby kommun</cx:pt>
          <cx:pt idx="200">Upplands-Bro kommun</cx:pt>
          <cx:pt idx="201">Uppsala kommun</cx:pt>
          <cx:pt idx="202">Vadstena kommun</cx:pt>
          <cx:pt idx="203">Vaggeryds kommun</cx:pt>
          <cx:pt idx="204">Valdemarsviks kommun</cx:pt>
          <cx:pt idx="205">Vallentuna kommun</cx:pt>
          <cx:pt idx="206">Vansbro kommun</cx:pt>
          <cx:pt idx="207">Vara kommun</cx:pt>
          <cx:pt idx="208">Varberg kommun</cx:pt>
          <cx:pt idx="209">Vaxholm kommun</cx:pt>
          <cx:pt idx="210">Vetlanda kommun</cx:pt>
          <cx:pt idx="211">Vimmerby kommun</cx:pt>
          <cx:pt idx="212">Vingåker kommun</cx:pt>
          <cx:pt idx="213">Vårgårda kommun</cx:pt>
          <cx:pt idx="214">Vänersborg kommun</cx:pt>
          <cx:pt idx="215">Värmdö kommun</cx:pt>
          <cx:pt idx="216">Västervik kommun</cx:pt>
          <cx:pt idx="217">Västerås kommun</cx:pt>
          <cx:pt idx="218">Ydre kommun</cx:pt>
          <cx:pt idx="219">Åmåls kommun</cx:pt>
          <cx:pt idx="220">Årjäng kommun</cx:pt>
          <cx:pt idx="221">Åtvidaberg kommun</cx:pt>
          <cx:pt idx="222">Älvdalens kommun</cx:pt>
          <cx:pt idx="223">Älvkarleby kommun</cx:pt>
          <cx:pt idx="224">Öckerö kommun</cx:pt>
          <cx:pt idx="225">Ödeshög kommun</cx:pt>
          <cx:pt idx="226">Örebro kommun</cx:pt>
          <cx:pt idx="227">Österåker kommun</cx:pt>
          <cx:pt idx="228">Östhammars kommun</cx:pt>
          <cx:pt idx="229">Alvesta kommun</cx:pt>
          <cx:pt idx="230">Bjuv kommun</cx:pt>
          <cx:pt idx="231">Borgholms kommun</cx:pt>
          <cx:pt idx="232">Bromölla kommun</cx:pt>
          <cx:pt idx="233">Burlöv kommun</cx:pt>
          <cx:pt idx="234">Båstads kommun</cx:pt>
          <cx:pt idx="235">Emmaboda kommun</cx:pt>
          <cx:pt idx="236">Eslöv kommun</cx:pt>
          <cx:pt idx="237">Falkenbergs kommun</cx:pt>
          <cx:pt idx="238">Gnosjö kommun</cx:pt>
          <cx:pt idx="239">Halmstads kommun</cx:pt>
          <cx:pt idx="240">Helsingborg kommun</cx:pt>
          <cx:pt idx="241">Hylte kommun</cx:pt>
          <cx:pt idx="242">Hässleholm kommun</cx:pt>
          <cx:pt idx="243">Höganäs kommun</cx:pt>
          <cx:pt idx="244">Högsby kommun</cx:pt>
          <cx:pt idx="245">Hörby kommun</cx:pt>
          <cx:pt idx="246">Höör kommun</cx:pt>
          <cx:pt idx="247">Kalmar kommun</cx:pt>
          <cx:pt idx="248">Karlshamn kommun</cx:pt>
          <cx:pt idx="249">Karlskrona kommun</cx:pt>
          <cx:pt idx="250">Klippan kommun</cx:pt>
          <cx:pt idx="251">Kristianstad kommun</cx:pt>
          <cx:pt idx="252">Kävlinge kommun</cx:pt>
          <cx:pt idx="253">Laholms kommun</cx:pt>
          <cx:pt idx="254">Landskrona kommun</cx:pt>
          <cx:pt idx="255">Lessebo kommun</cx:pt>
          <cx:pt idx="256">Ljungby kommun</cx:pt>
          <cx:pt idx="257">Lomma kommun</cx:pt>
          <cx:pt idx="258">Lunds kommun</cx:pt>
          <cx:pt idx="259">Malmö kommun</cx:pt>
          <cx:pt idx="260">Markaryds kommun</cx:pt>
          <cx:pt idx="261">Mönsterås kommun</cx:pt>
          <cx:pt idx="262">Mörbylånga kommun</cx:pt>
          <cx:pt idx="263">Nybro kommun</cx:pt>
          <cx:pt idx="264">Olofström kommun</cx:pt>
          <cx:pt idx="265">Osby kommun</cx:pt>
          <cx:pt idx="266">Oskarshamn kommun</cx:pt>
          <cx:pt idx="267">Perstorps kommun</cx:pt>
          <cx:pt idx="268">Ronneby kommun</cx:pt>
          <cx:pt idx="269">Simrishamns kommun</cx:pt>
          <cx:pt idx="270">Sjöbo kommun</cx:pt>
          <cx:pt idx="271">Skurups kommun</cx:pt>
          <cx:pt idx="272">Staffanstorps kommun</cx:pt>
          <cx:pt idx="273">Svalöv kommun</cx:pt>
          <cx:pt idx="274">Svedala kommun</cx:pt>
          <cx:pt idx="275">Sölvesborg kommun</cx:pt>
          <cx:pt idx="276">Tingsryd kommun</cx:pt>
          <cx:pt idx="277">Tomelilla kommun</cx:pt>
          <cx:pt idx="278">Torsås kommun</cx:pt>
          <cx:pt idx="279">Trelleborgs kommun</cx:pt>
          <cx:pt idx="280">Uppvidinge kommun</cx:pt>
          <cx:pt idx="281">Vellinge kommun</cx:pt>
          <cx:pt idx="282">Värnamo kommun</cx:pt>
          <cx:pt idx="283">Växjö kommun</cx:pt>
          <cx:pt idx="284">Ystads kommun</cx:pt>
          <cx:pt idx="285">Åstorp kommun</cx:pt>
          <cx:pt idx="286">Älmhult kommun</cx:pt>
          <cx:pt idx="287">Ängelholms kommun</cx:pt>
          <cx:pt idx="288">Örkelljunga kommun</cx:pt>
          <cx:pt idx="289">Östra Göinge kommun</cx:pt>
        </cx:lvl>
        <cx:lvl ptCount="290" name="Kommunkod">
          <cx:pt idx="0">2506</cx:pt>
          <cx:pt idx="1">2505</cx:pt>
          <cx:pt idx="2">2582</cx:pt>
          <cx:pt idx="3">2523</cx:pt>
          <cx:pt idx="4">2583</cx:pt>
          <cx:pt idx="5">2510</cx:pt>
          <cx:pt idx="6">2514</cx:pt>
          <cx:pt idx="7">2584</cx:pt>
          <cx:pt idx="8">2580</cx:pt>
          <cx:pt idx="9">2418</cx:pt>
          <cx:pt idx="10">2417</cx:pt>
          <cx:pt idx="11">2521</cx:pt>
          <cx:pt idx="12">2581</cx:pt>
          <cx:pt idx="13">2482</cx:pt>
          <cx:pt idx="14">2560</cx:pt>
          <cx:pt idx="15">2513</cx:pt>
          <cx:pt idx="16">2518</cx:pt>
          <cx:pt idx="17">2326</cx:pt>
          <cx:pt idx="18">2403</cx:pt>
          <cx:pt idx="19">2183</cx:pt>
          <cx:pt idx="20">2305</cx:pt>
          <cx:pt idx="21">2425</cx:pt>
          <cx:pt idx="22">2184</cx:pt>
          <cx:pt idx="23">2361</cx:pt>
          <cx:pt idx="24">2280</cx:pt>
          <cx:pt idx="25">2282</cx:pt>
          <cx:pt idx="26">2309</cx:pt>
          <cx:pt idx="27">2161</cx:pt>
          <cx:pt idx="28">2481</cx:pt>
          <cx:pt idx="29">2132</cx:pt>
          <cx:pt idx="30">2401</cx:pt>
          <cx:pt idx="31">2101</cx:pt>
          <cx:pt idx="32">2121</cx:pt>
          <cx:pt idx="33">2303</cx:pt>
          <cx:pt idx="34">2409</cx:pt>
          <cx:pt idx="35">2283</cx:pt>
          <cx:pt idx="36">2422</cx:pt>
          <cx:pt idx="37">2421</cx:pt>
          <cx:pt idx="38">2313</cx:pt>
          <cx:pt idx="39">2281</cx:pt>
          <cx:pt idx="40">2182</cx:pt>
          <cx:pt idx="41">2262</cx:pt>
          <cx:pt idx="42">2480</cx:pt>
          <cx:pt idx="43">2462</cx:pt>
          <cx:pt idx="44">2404</cx:pt>
          <cx:pt idx="45">2460</cx:pt>
          <cx:pt idx="46">2260</cx:pt>
          <cx:pt idx="47">2321</cx:pt>
          <cx:pt idx="48">2463</cx:pt>
          <cx:pt idx="49">2284</cx:pt>
          <cx:pt idx="50">2380</cx:pt>
          <cx:pt idx="51">1440</cx:pt>
          <cx:pt idx="52">1489</cx:pt>
          <cx:pt idx="53">0604</cx:pt>
          <cx:pt idx="54">1984</cx:pt>
          <cx:pt idx="55">1784</cx:pt>
          <cx:pt idx="56">1882</cx:pt>
          <cx:pt idx="57">2084</cx:pt>
          <cx:pt idx="58">1460</cx:pt>
          <cx:pt idx="59">1443</cx:pt>
          <cx:pt idx="60">2081</cx:pt>
          <cx:pt idx="61">1490</cx:pt>
          <cx:pt idx="62">0127</cx:pt>
          <cx:pt idx="63">0560</cx:pt>
          <cx:pt idx="64">1438</cx:pt>
          <cx:pt idx="65">0162</cx:pt>
          <cx:pt idx="66">1862</cx:pt>
          <cx:pt idx="67">1730</cx:pt>
          <cx:pt idx="68">0125</cx:pt>
          <cx:pt idx="69">0686</cx:pt>
          <cx:pt idx="70">0381</cx:pt>
          <cx:pt idx="71">0484</cx:pt>
          <cx:pt idx="72">1445</cx:pt>
          <cx:pt idx="73">1982</cx:pt>
          <cx:pt idx="74">1499</cx:pt>
          <cx:pt idx="75">2080</cx:pt>
          <cx:pt idx="76">1782</cx:pt>
          <cx:pt idx="77">0562</cx:pt>
          <cx:pt idx="78">0482</cx:pt>
          <cx:pt idx="79">1763</cx:pt>
          <cx:pt idx="80">1439</cx:pt>
          <cx:pt idx="81">2026</cx:pt>
          <cx:pt idx="82">0662</cx:pt>
          <cx:pt idx="83">0461</cx:pt>
          <cx:pt idx="84">0980</cx:pt>
          <cx:pt idx="85">1764</cx:pt>
          <cx:pt idx="86">1444</cx:pt>
          <cx:pt idx="87">1447</cx:pt>
          <cx:pt idx="88">2180</cx:pt>
          <cx:pt idx="89">1480</cx:pt>
          <cx:pt idx="90">1471</cx:pt>
          <cx:pt idx="91">0643</cx:pt>
          <cx:pt idx="92">1783</cx:pt>
          <cx:pt idx="93">1861</cx:pt>
          <cx:pt idx="94">1961</cx:pt>
          <cx:pt idx="95">1761</cx:pt>
          <cx:pt idx="96">0136</cx:pt>
          <cx:pt idx="97">0331</cx:pt>
          <cx:pt idx="98">2083</cx:pt>
          <cx:pt idx="99">1466</cx:pt>
          <cx:pt idx="100">1497</cx:pt>
          <cx:pt idx="101">2104</cx:pt>
          <cx:pt idx="102">0126</cx:pt>
          <cx:pt idx="103">0860</cx:pt>
          <cx:pt idx="104">0305</cx:pt>
          <cx:pt idx="105">1863</cx:pt>
          <cx:pt idx="106">1401</cx:pt>
          <cx:pt idx="107">0123</cx:pt>
          <cx:pt idx="108">0680</cx:pt>
          <cx:pt idx="109">1446</cx:pt>
          <cx:pt idx="110">1883</cx:pt>
          <cx:pt idx="111">1780</cx:pt>
          <cx:pt idx="112">0483</cx:pt>
          <cx:pt idx="113">1715</cx:pt>
          <cx:pt idx="114">0513</cx:pt>
          <cx:pt idx="115">0330</cx:pt>
          <cx:pt idx="116">1781</cx:pt>
          <cx:pt idx="117">1881</cx:pt>
          <cx:pt idx="118">1384</cx:pt>
          <cx:pt idx="119">1960</cx:pt>
          <cx:pt idx="120">1482</cx:pt>
          <cx:pt idx="121">1983</cx:pt>
          <cx:pt idx="122">1860</cx:pt>
          <cx:pt idx="123">1814</cx:pt>
          <cx:pt idx="124">2029</cx:pt>
          <cx:pt idx="125">1441</cx:pt>
          <cx:pt idx="126">0186</cx:pt>
          <cx:pt idx="127">1494</cx:pt>
          <cx:pt idx="128">1462</cx:pt>
          <cx:pt idx="129">1885</cx:pt>
          <cx:pt idx="130">0580</cx:pt>
          <cx:pt idx="131">1864</cx:pt>
          <cx:pt idx="132">2085</cx:pt>
          <cx:pt idx="133">1484</cx:pt>
          <cx:pt idx="134">2023</cx:pt>
          <cx:pt idx="135">1493</cx:pt>
          <cx:pt idx="136">1463</cx:pt>
          <cx:pt idx="137">1461</cx:pt>
          <cx:pt idx="138">0586</cx:pt>
          <cx:pt idx="139">2062</cx:pt>
          <cx:pt idx="140">0583</cx:pt>
          <cx:pt idx="141">0642</cx:pt>
          <cx:pt idx="142">1430</cx:pt>
          <cx:pt idx="143">1762</cx:pt>
          <cx:pt idx="144">1481</cx:pt>
          <cx:pt idx="145">0182</cx:pt>
          <cx:pt idx="146">1884</cx:pt>
          <cx:pt idx="147">1962</cx:pt>
          <cx:pt idx="148">0581</cx:pt>
          <cx:pt idx="149">0188</cx:pt>
          <cx:pt idx="150">0140</cx:pt>
          <cx:pt idx="151">0480</cx:pt>
          <cx:pt idx="152">0192</cx:pt>
          <cx:pt idx="153">0682</cx:pt>
          <cx:pt idx="154">2034</cx:pt>
          <cx:pt idx="155">1421</cx:pt>
          <cx:pt idx="156">0481</cx:pt>
          <cx:pt idx="157">1402</cx:pt>
          <cx:pt idx="158">2031</cx:pt>
          <cx:pt idx="159">1981</cx:pt>
          <cx:pt idx="160">0128</cx:pt>
          <cx:pt idx="161">2181</cx:pt>
          <cx:pt idx="162">0191</cx:pt>
          <cx:pt idx="163">1495</cx:pt>
          <cx:pt idx="164">1904</cx:pt>
          <cx:pt idx="165">1496</cx:pt>
          <cx:pt idx="166">2061</cx:pt>
          <cx:pt idx="167">0163</cx:pt>
          <cx:pt idx="168">0184</cx:pt>
          <cx:pt idx="169">1427</cx:pt>
          <cx:pt idx="170">1415</cx:pt>
          <cx:pt idx="171">0180</cx:pt>
          <cx:pt idx="172">1760</cx:pt>
          <cx:pt idx="173">0486</cx:pt>
          <cx:pt idx="174">1486</cx:pt>
          <cx:pt idx="175">0183</cx:pt>
          <cx:pt idx="176">1766</cx:pt>
          <cx:pt idx="177">1907</cx:pt>
          <cx:pt idx="178">1465</cx:pt>
          <cx:pt idx="179">1785</cx:pt>
          <cx:pt idx="180">2082</cx:pt>
          <cx:pt idx="181">0684</cx:pt>
          <cx:pt idx="182">0582</cx:pt>
          <cx:pt idx="183">0181</cx:pt>
          <cx:pt idx="184">1435</cx:pt>
          <cx:pt idx="185">1472</cx:pt>
          <cx:pt idx="186">1498</cx:pt>
          <cx:pt idx="187">0360</cx:pt>
          <cx:pt idx="188">1419</cx:pt>
          <cx:pt idx="189">1737</cx:pt>
          <cx:pt idx="190">1452</cx:pt>
          <cx:pt idx="191">0687</cx:pt>
          <cx:pt idx="192">1488</cx:pt>
          <cx:pt idx="193">0488</cx:pt>
          <cx:pt idx="194">0138</cx:pt>
          <cx:pt idx="195">0160</cx:pt>
          <cx:pt idx="196">1473</cx:pt>
          <cx:pt idx="197">1485</cx:pt>
          <cx:pt idx="198">1491</cx:pt>
          <cx:pt idx="199">0114</cx:pt>
          <cx:pt idx="200">0139</cx:pt>
          <cx:pt idx="201">0380</cx:pt>
          <cx:pt idx="202">0584</cx:pt>
          <cx:pt idx="203">0665</cx:pt>
          <cx:pt idx="204">0563</cx:pt>
          <cx:pt idx="205">0115</cx:pt>
          <cx:pt idx="206">2021</cx:pt>
          <cx:pt idx="207">1470</cx:pt>
          <cx:pt idx="208">1383</cx:pt>
          <cx:pt idx="209">0187</cx:pt>
          <cx:pt idx="210">0685</cx:pt>
          <cx:pt idx="211">0884</cx:pt>
          <cx:pt idx="212">0428</cx:pt>
          <cx:pt idx="213">1442</cx:pt>
          <cx:pt idx="214">1487</cx:pt>
          <cx:pt idx="215">0120</cx:pt>
          <cx:pt idx="216">0883</cx:pt>
          <cx:pt idx="217">1980</cx:pt>
          <cx:pt idx="218">0512</cx:pt>
          <cx:pt idx="219">1492</cx:pt>
          <cx:pt idx="220">1765</cx:pt>
          <cx:pt idx="221">0561</cx:pt>
          <cx:pt idx="222">2039</cx:pt>
          <cx:pt idx="223">0319</cx:pt>
          <cx:pt idx="224">1407</cx:pt>
          <cx:pt idx="225">0509</cx:pt>
          <cx:pt idx="226">1880</cx:pt>
          <cx:pt idx="227">0117</cx:pt>
          <cx:pt idx="228">0382</cx:pt>
          <cx:pt idx="229">0764</cx:pt>
          <cx:pt idx="230">1260</cx:pt>
          <cx:pt idx="231">0885</cx:pt>
          <cx:pt idx="232">1272</cx:pt>
          <cx:pt idx="233">1231</cx:pt>
          <cx:pt idx="234">1278</cx:pt>
          <cx:pt idx="235">0862</cx:pt>
          <cx:pt idx="236">1285</cx:pt>
          <cx:pt idx="237">1382</cx:pt>
          <cx:pt idx="238">0617</cx:pt>
          <cx:pt idx="239">1380</cx:pt>
          <cx:pt idx="240">1283</cx:pt>
          <cx:pt idx="241">1315</cx:pt>
          <cx:pt idx="242">1293</cx:pt>
          <cx:pt idx="243">1284</cx:pt>
          <cx:pt idx="244">0821</cx:pt>
          <cx:pt idx="245">1266</cx:pt>
          <cx:pt idx="246">1267</cx:pt>
          <cx:pt idx="247">0880</cx:pt>
          <cx:pt idx="248">1082</cx:pt>
          <cx:pt idx="249">1080</cx:pt>
          <cx:pt idx="250">1276</cx:pt>
          <cx:pt idx="251">1290</cx:pt>
          <cx:pt idx="252">1261</cx:pt>
          <cx:pt idx="253">1381</cx:pt>
          <cx:pt idx="254">1282</cx:pt>
          <cx:pt idx="255">0761</cx:pt>
          <cx:pt idx="256">0781</cx:pt>
          <cx:pt idx="257">1262</cx:pt>
          <cx:pt idx="258">1281</cx:pt>
          <cx:pt idx="259">1280</cx:pt>
          <cx:pt idx="260">0767</cx:pt>
          <cx:pt idx="261">0861</cx:pt>
          <cx:pt idx="262">0840</cx:pt>
          <cx:pt idx="263">0881</cx:pt>
          <cx:pt idx="264">1060</cx:pt>
          <cx:pt idx="265">1273</cx:pt>
          <cx:pt idx="266">0882</cx:pt>
          <cx:pt idx="267">1275</cx:pt>
          <cx:pt idx="268">1081</cx:pt>
          <cx:pt idx="269">1291</cx:pt>
          <cx:pt idx="270">1265</cx:pt>
          <cx:pt idx="271">1264</cx:pt>
          <cx:pt idx="272">1230</cx:pt>
          <cx:pt idx="273">1214</cx:pt>
          <cx:pt idx="274">1263</cx:pt>
          <cx:pt idx="275">1083</cx:pt>
          <cx:pt idx="276">0763</cx:pt>
          <cx:pt idx="277">1270</cx:pt>
          <cx:pt idx="278">0834</cx:pt>
          <cx:pt idx="279">1287</cx:pt>
          <cx:pt idx="280">0760</cx:pt>
          <cx:pt idx="281">1233</cx:pt>
          <cx:pt idx="282">0683</cx:pt>
          <cx:pt idx="283">0780</cx:pt>
          <cx:pt idx="284">1286</cx:pt>
          <cx:pt idx="285">1277</cx:pt>
          <cx:pt idx="286">0765</cx:pt>
          <cx:pt idx="287">1292</cx:pt>
          <cx:pt idx="288">1257</cx:pt>
          <cx:pt idx="289">1256</cx:pt>
        </cx:lvl>
        <cx:lvl ptCount="290" name="Land">
          <cx:pt idx="0">Sverige</cx:pt>
          <cx:pt idx="1">Sverige</cx:pt>
          <cx:pt idx="2">Sverige</cx:pt>
          <cx:pt idx="3">Sverige</cx:pt>
          <cx:pt idx="4">Sverige</cx:pt>
          <cx:pt idx="5">Sverige</cx:pt>
          <cx:pt idx="6">Sverige</cx:pt>
          <cx:pt idx="7">Sverige</cx:pt>
          <cx:pt idx="8">Sverige</cx:pt>
          <cx:pt idx="9">Sverige</cx:pt>
          <cx:pt idx="10">Sverige</cx:pt>
          <cx:pt idx="11">Sverige</cx:pt>
          <cx:pt idx="12">Sverige</cx:pt>
          <cx:pt idx="13">Sverige</cx:pt>
          <cx:pt idx="14">Sverige</cx:pt>
          <cx:pt idx="15">Sverige</cx:pt>
          <cx:pt idx="16">Sverige</cx:pt>
          <cx:pt idx="17">Sverige</cx:pt>
          <cx:pt idx="18">Sverige</cx:pt>
          <cx:pt idx="19">Sverige</cx:pt>
          <cx:pt idx="20">Sverige</cx:pt>
          <cx:pt idx="21">Sverige</cx:pt>
          <cx:pt idx="22">Sverige</cx:pt>
          <cx:pt idx="23">Sverige</cx:pt>
          <cx:pt idx="24">Sverige</cx:pt>
          <cx:pt idx="25">Sverige</cx:pt>
          <cx:pt idx="26">Sverige</cx:pt>
          <cx:pt idx="27">Sverige</cx:pt>
          <cx:pt idx="28">Sverige</cx:pt>
          <cx:pt idx="29">Sverige</cx:pt>
          <cx:pt idx="30">Sverige</cx:pt>
          <cx:pt idx="31">Sverige</cx:pt>
          <cx:pt idx="32">Sverige</cx:pt>
          <cx:pt idx="33">Sverige</cx:pt>
          <cx:pt idx="34">Sverige</cx:pt>
          <cx:pt idx="35">Sverige</cx:pt>
          <cx:pt idx="36">Sverige</cx:pt>
          <cx:pt idx="37">Sverige</cx:pt>
          <cx:pt idx="38">Sverige</cx:pt>
          <cx:pt idx="39">Sverige</cx:pt>
          <cx:pt idx="40">Sverige</cx:pt>
          <cx:pt idx="41">Sverige</cx:pt>
          <cx:pt idx="42">Sverige</cx:pt>
          <cx:pt idx="43">Sverige</cx:pt>
          <cx:pt idx="44">Sverige</cx:pt>
          <cx:pt idx="45">Sverige</cx:pt>
          <cx:pt idx="46">Sverige</cx:pt>
          <cx:pt idx="47">Sverige</cx:pt>
          <cx:pt idx="48">Sverige</cx:pt>
          <cx:pt idx="49">Sverige</cx:pt>
          <cx:pt idx="50">Sverige</cx:pt>
          <cx:pt idx="51">Sverige</cx:pt>
          <cx:pt idx="52">Sverige</cx:pt>
          <cx:pt idx="53">Sverige</cx:pt>
          <cx:pt idx="54">Sverige</cx:pt>
          <cx:pt idx="55">Sverige</cx:pt>
          <cx:pt idx="56">Sverige</cx:pt>
          <cx:pt idx="57">Sverige</cx:pt>
          <cx:pt idx="58">Sverige</cx:pt>
          <cx:pt idx="59">Sverige</cx:pt>
          <cx:pt idx="60">Sverige</cx:pt>
          <cx:pt idx="61">Sverige</cx:pt>
          <cx:pt idx="62">Sverige</cx:pt>
          <cx:pt idx="63">Sverige</cx:pt>
          <cx:pt idx="64">Sverige</cx:pt>
          <cx:pt idx="65">Sverige</cx:pt>
          <cx:pt idx="66">Sverige</cx:pt>
          <cx:pt idx="67">Sverige</cx:pt>
          <cx:pt idx="68">Sverige</cx:pt>
          <cx:pt idx="69">Sverige</cx:pt>
          <cx:pt idx="70">Sverige</cx:pt>
          <cx:pt idx="71">Sverige</cx:pt>
          <cx:pt idx="72">Sverige</cx:pt>
          <cx:pt idx="73">Sverige</cx:pt>
          <cx:pt idx="74">Sverige</cx:pt>
          <cx:pt idx="75">Sverige</cx:pt>
          <cx:pt idx="76">Sverige</cx:pt>
          <cx:pt idx="77">Sverige</cx:pt>
          <cx:pt idx="78">Sverige</cx:pt>
          <cx:pt idx="79">Sverige</cx:pt>
          <cx:pt idx="80">Sverige</cx:pt>
          <cx:pt idx="81">Sverige</cx:pt>
          <cx:pt idx="82">Sverige</cx:pt>
          <cx:pt idx="83">Sverige</cx:pt>
          <cx:pt idx="84">Sverige</cx:pt>
          <cx:pt idx="85">Sverige</cx:pt>
          <cx:pt idx="86">Sverige</cx:pt>
          <cx:pt idx="87">Sverige</cx:pt>
          <cx:pt idx="88">Sverige</cx:pt>
          <cx:pt idx="89">Sverige</cx:pt>
          <cx:pt idx="90">Sverige</cx:pt>
          <cx:pt idx="91">Sverige</cx:pt>
          <cx:pt idx="92">Sverige</cx:pt>
          <cx:pt idx="93">Sverige</cx:pt>
          <cx:pt idx="94">Sverige</cx:pt>
          <cx:pt idx="95">Sverige</cx:pt>
          <cx:pt idx="96">Sverige</cx:pt>
          <cx:pt idx="97">Sverige</cx:pt>
          <cx:pt idx="98">Sverige</cx:pt>
          <cx:pt idx="99">Sverige</cx:pt>
          <cx:pt idx="100">Sverige</cx:pt>
          <cx:pt idx="101">Sverige</cx:pt>
          <cx:pt idx="102">Sverige</cx:pt>
          <cx:pt idx="103">Sverige</cx:pt>
          <cx:pt idx="104">Sverige</cx:pt>
          <cx:pt idx="105">Sverige</cx:pt>
          <cx:pt idx="106">Sverige</cx:pt>
          <cx:pt idx="107">Sverige</cx:pt>
          <cx:pt idx="108">Sverige</cx:pt>
          <cx:pt idx="109">Sverige</cx:pt>
          <cx:pt idx="110">Sverige</cx:pt>
          <cx:pt idx="111">Sverige</cx:pt>
          <cx:pt idx="112">Sverige</cx:pt>
          <cx:pt idx="113">Sverige</cx:pt>
          <cx:pt idx="114">Sverige</cx:pt>
          <cx:pt idx="115">Sverige</cx:pt>
          <cx:pt idx="116">Sverige</cx:pt>
          <cx:pt idx="117">Sverige</cx:pt>
          <cx:pt idx="118">Sverige</cx:pt>
          <cx:pt idx="119">Sverige</cx:pt>
          <cx:pt idx="120">Sverige</cx:pt>
          <cx:pt idx="121">Sverige</cx:pt>
          <cx:pt idx="122">Sverige</cx:pt>
          <cx:pt idx="123">Sverige</cx:pt>
          <cx:pt idx="124">Sverige</cx:pt>
          <cx:pt idx="125">Sverige</cx:pt>
          <cx:pt idx="126">Sverige</cx:pt>
          <cx:pt idx="127">Sverige</cx:pt>
          <cx:pt idx="128">Sverige</cx:pt>
          <cx:pt idx="129">Sverige</cx:pt>
          <cx:pt idx="130">Sverige</cx:pt>
          <cx:pt idx="131">Sverige</cx:pt>
          <cx:pt idx="132">Sverige</cx:pt>
          <cx:pt idx="133">Sverige</cx:pt>
          <cx:pt idx="134">Sverige</cx:pt>
          <cx:pt idx="135">Sverige</cx:pt>
          <cx:pt idx="136">Sverige</cx:pt>
          <cx:pt idx="137">Sverige</cx:pt>
          <cx:pt idx="138">Sverige</cx:pt>
          <cx:pt idx="139">Sverige</cx:pt>
          <cx:pt idx="140">Sverige</cx:pt>
          <cx:pt idx="141">Sverige</cx:pt>
          <cx:pt idx="142">Sverige</cx:pt>
          <cx:pt idx="143">Sverige</cx:pt>
          <cx:pt idx="144">Sverige</cx:pt>
          <cx:pt idx="145">Sverige</cx:pt>
          <cx:pt idx="146">Sverige</cx:pt>
          <cx:pt idx="147">Sverige</cx:pt>
          <cx:pt idx="148">Sverige</cx:pt>
          <cx:pt idx="149">Sverige</cx:pt>
          <cx:pt idx="150">Sverige</cx:pt>
          <cx:pt idx="151">Sverige</cx:pt>
          <cx:pt idx="152">Sverige</cx:pt>
          <cx:pt idx="153">Sverige</cx:pt>
          <cx:pt idx="154">Sverige</cx:pt>
          <cx:pt idx="155">Sverige</cx:pt>
          <cx:pt idx="156">Sverige</cx:pt>
          <cx:pt idx="157">Sverige</cx:pt>
          <cx:pt idx="158">Sverige</cx:pt>
          <cx:pt idx="159">Sverige</cx:pt>
          <cx:pt idx="160">Sverige</cx:pt>
          <cx:pt idx="161">Sverige</cx:pt>
          <cx:pt idx="162">Sverige</cx:pt>
          <cx:pt idx="163">Sverige</cx:pt>
          <cx:pt idx="164">Sverige</cx:pt>
          <cx:pt idx="165">Sverige</cx:pt>
          <cx:pt idx="166">Sverige</cx:pt>
          <cx:pt idx="167">Sverige</cx:pt>
          <cx:pt idx="168">Sverige</cx:pt>
          <cx:pt idx="169">Sverige</cx:pt>
          <cx:pt idx="170">Sverige</cx:pt>
          <cx:pt idx="171">Sverige</cx:pt>
          <cx:pt idx="172">Sverige</cx:pt>
          <cx:pt idx="173">Sverige</cx:pt>
          <cx:pt idx="174">Sverige</cx:pt>
          <cx:pt idx="175">Sverige</cx:pt>
          <cx:pt idx="176">Sverige</cx:pt>
          <cx:pt idx="177">Sverige</cx:pt>
          <cx:pt idx="178">Sverige</cx:pt>
          <cx:pt idx="179">Sverige</cx:pt>
          <cx:pt idx="180">Sverige</cx:pt>
          <cx:pt idx="181">Sverige</cx:pt>
          <cx:pt idx="182">Sverige</cx:pt>
          <cx:pt idx="183">Sverige</cx:pt>
          <cx:pt idx="184">Sverige</cx:pt>
          <cx:pt idx="185">Sverige</cx:pt>
          <cx:pt idx="186">Sverige</cx:pt>
          <cx:pt idx="187">Sverige</cx:pt>
          <cx:pt idx="188">Sverige</cx:pt>
          <cx:pt idx="189">Sverige</cx:pt>
          <cx:pt idx="190">Sverige</cx:pt>
          <cx:pt idx="191">Sverige</cx:pt>
          <cx:pt idx="192">Sverige</cx:pt>
          <cx:pt idx="193">Sverige</cx:pt>
          <cx:pt idx="194">Sverige</cx:pt>
          <cx:pt idx="195">Sverige</cx:pt>
          <cx:pt idx="196">Sverige</cx:pt>
          <cx:pt idx="197">Sverige</cx:pt>
          <cx:pt idx="198">Sverige</cx:pt>
          <cx:pt idx="199">Sverige</cx:pt>
          <cx:pt idx="200">Sverige</cx:pt>
          <cx:pt idx="201">Sverige</cx:pt>
          <cx:pt idx="202">Sverige</cx:pt>
          <cx:pt idx="203">Sverige</cx:pt>
          <cx:pt idx="204">Sverige</cx:pt>
          <cx:pt idx="205">Sverige</cx:pt>
          <cx:pt idx="206">Sverige</cx:pt>
          <cx:pt idx="207">Sverige</cx:pt>
          <cx:pt idx="208">Sverige</cx:pt>
          <cx:pt idx="209">Sverige</cx:pt>
          <cx:pt idx="210">Sverige</cx:pt>
          <cx:pt idx="211">Sverige</cx:pt>
          <cx:pt idx="212">Sverige</cx:pt>
          <cx:pt idx="213">Sverige</cx:pt>
          <cx:pt idx="214">Sverige</cx:pt>
          <cx:pt idx="215">Sverige</cx:pt>
          <cx:pt idx="216">Sverige</cx:pt>
          <cx:pt idx="217">Sverige</cx:pt>
          <cx:pt idx="218">Sverige</cx:pt>
          <cx:pt idx="219">Sverige</cx:pt>
          <cx:pt idx="220">Sverige</cx:pt>
          <cx:pt idx="221">Sverige</cx:pt>
          <cx:pt idx="222">Sverige</cx:pt>
          <cx:pt idx="223">Sverige</cx:pt>
          <cx:pt idx="224">Sverige</cx:pt>
          <cx:pt idx="225">Sverige</cx:pt>
          <cx:pt idx="226">Sverige</cx:pt>
          <cx:pt idx="227">Sverige</cx:pt>
          <cx:pt idx="228">Sverige</cx:pt>
          <cx:pt idx="229">Sverige</cx:pt>
          <cx:pt idx="230">Sverige</cx:pt>
          <cx:pt idx="231">Sverige</cx:pt>
          <cx:pt idx="232">Sverige</cx:pt>
          <cx:pt idx="233">Sverige</cx:pt>
          <cx:pt idx="234">Sverige</cx:pt>
          <cx:pt idx="235">Sverige</cx:pt>
          <cx:pt idx="236">Sverige</cx:pt>
          <cx:pt idx="237">Sverige</cx:pt>
          <cx:pt idx="238">Sverige</cx:pt>
          <cx:pt idx="239">Sverige</cx:pt>
          <cx:pt idx="240">Sverige</cx:pt>
          <cx:pt idx="241">Sverige</cx:pt>
          <cx:pt idx="242">Sverige</cx:pt>
          <cx:pt idx="243">Sverige</cx:pt>
          <cx:pt idx="244">Sverige</cx:pt>
          <cx:pt idx="245">Sverige</cx:pt>
          <cx:pt idx="246">Sverige</cx:pt>
          <cx:pt idx="247">Sverige</cx:pt>
          <cx:pt idx="248">Sverige</cx:pt>
          <cx:pt idx="249">Sverige</cx:pt>
          <cx:pt idx="250">Sverige</cx:pt>
          <cx:pt idx="251">Sverige</cx:pt>
          <cx:pt idx="252">Sverige</cx:pt>
          <cx:pt idx="253">Sverige</cx:pt>
          <cx:pt idx="254">Sverige</cx:pt>
          <cx:pt idx="255">Sverige</cx:pt>
          <cx:pt idx="256">Sverige</cx:pt>
          <cx:pt idx="257">Sverige</cx:pt>
          <cx:pt idx="258">Sverige</cx:pt>
          <cx:pt idx="259">Sverige</cx:pt>
          <cx:pt idx="260">Sverige</cx:pt>
          <cx:pt idx="261">Sverige</cx:pt>
          <cx:pt idx="262">Sverige</cx:pt>
          <cx:pt idx="263">Sverige</cx:pt>
          <cx:pt idx="264">Sverige</cx:pt>
          <cx:pt idx="265">Sverige</cx:pt>
          <cx:pt idx="266">Sverige</cx:pt>
          <cx:pt idx="267">Sverige</cx:pt>
          <cx:pt idx="268">Sverige</cx:pt>
          <cx:pt idx="269">Sverige</cx:pt>
          <cx:pt idx="270">Sverige</cx:pt>
          <cx:pt idx="271">Sverige</cx:pt>
          <cx:pt idx="272">Sverige</cx:pt>
          <cx:pt idx="273">Sverige</cx:pt>
          <cx:pt idx="274">Sverige</cx:pt>
          <cx:pt idx="275">Sverige</cx:pt>
          <cx:pt idx="276">Sverige</cx:pt>
          <cx:pt idx="277">Sverige</cx:pt>
          <cx:pt idx="278">Sverige</cx:pt>
          <cx:pt idx="279">Sverige</cx:pt>
          <cx:pt idx="280">Sverige</cx:pt>
          <cx:pt idx="281">Sverige</cx:pt>
          <cx:pt idx="282">Sverige</cx:pt>
          <cx:pt idx="283">Sverige</cx:pt>
          <cx:pt idx="284">Sverige</cx:pt>
          <cx:pt idx="285">Sverige</cx:pt>
          <cx:pt idx="286">Sverige</cx:pt>
          <cx:pt idx="287">Sverige</cx:pt>
          <cx:pt idx="288">Sverige</cx:pt>
          <cx:pt idx="289">Sverige</cx:pt>
        </cx:lvl>
      </cx:strDim>
      <cx:numDim type="colorVal">
        <cx:f>'Förmåga - 1 år'!$D$2:$D$291</cx:f>
        <cx:nf>'Förmåga - 1 år'!$D$1</cx:nf>
        <cx:lvl ptCount="290" formatCode="###0%" name="Topp 2">
          <cx:pt idx="0">0.59999999999999987</cx:pt>
          <cx:pt idx="1">0.59999999999999987</cx:pt>
          <cx:pt idx="2">0.59999999999999987</cx:pt>
          <cx:pt idx="3">0.59999999999999987</cx:pt>
          <cx:pt idx="4">0.59999999999999987</cx:pt>
          <cx:pt idx="5">0.59999999999999987</cx:pt>
          <cx:pt idx="6">0.59999999999999987</cx:pt>
          <cx:pt idx="7">0.59999999999999987</cx:pt>
          <cx:pt idx="8">0.59999999999999987</cx:pt>
          <cx:pt idx="9">0.59999999999999987</cx:pt>
          <cx:pt idx="10">0.59999999999999987</cx:pt>
          <cx:pt idx="11">0.59999999999999987</cx:pt>
          <cx:pt idx="12">0.59999999999999987</cx:pt>
          <cx:pt idx="13">0.59999999999999987</cx:pt>
          <cx:pt idx="14">0.59999999999999987</cx:pt>
          <cx:pt idx="15">0.59999999999999987</cx:pt>
          <cx:pt idx="16">0.59999999999999987</cx:pt>
          <cx:pt idx="17">0.71481481481481457</cx:pt>
          <cx:pt idx="18">0.71481481481481457</cx:pt>
          <cx:pt idx="19">0.71481481481481457</cx:pt>
          <cx:pt idx="20">0.71481481481481457</cx:pt>
          <cx:pt idx="21">0.71481481481481457</cx:pt>
          <cx:pt idx="22">0.71481481481481457</cx:pt>
          <cx:pt idx="23">0.71481481481481457</cx:pt>
          <cx:pt idx="24">0.71481481481481457</cx:pt>
          <cx:pt idx="25">0.71481481481481457</cx:pt>
          <cx:pt idx="26">0.71481481481481457</cx:pt>
          <cx:pt idx="27">0.71481481481481457</cx:pt>
          <cx:pt idx="28">0.71481481481481457</cx:pt>
          <cx:pt idx="29">0.71481481481481457</cx:pt>
          <cx:pt idx="30">0.71481481481481457</cx:pt>
          <cx:pt idx="31">0.71481481481481457</cx:pt>
          <cx:pt idx="32">0.71481481481481457</cx:pt>
          <cx:pt idx="33">0.71481481481481457</cx:pt>
          <cx:pt idx="34">0.71481481481481457</cx:pt>
          <cx:pt idx="35">0.71481481481481457</cx:pt>
          <cx:pt idx="36">0.71481481481481457</cx:pt>
          <cx:pt idx="37">0.71481481481481457</cx:pt>
          <cx:pt idx="38">0.71481481481481457</cx:pt>
          <cx:pt idx="39">0.71481481481481457</cx:pt>
          <cx:pt idx="40">0.71481481481481457</cx:pt>
          <cx:pt idx="41">0.71481481481481457</cx:pt>
          <cx:pt idx="42">0.71481481481481457</cx:pt>
          <cx:pt idx="43">0.71481481481481457</cx:pt>
          <cx:pt idx="44">0.71481481481481457</cx:pt>
          <cx:pt idx="45">0.71481481481481457</cx:pt>
          <cx:pt idx="46">0.71481481481481457</cx:pt>
          <cx:pt idx="47">0.71481481481481457</cx:pt>
          <cx:pt idx="48">0.71481481481481457</cx:pt>
          <cx:pt idx="49">0.71481481481481457</cx:pt>
          <cx:pt idx="50">0.71481481481481457</cx:pt>
          <cx:pt idx="51">0.5360766629086805</cx:pt>
          <cx:pt idx="52">0.5360766629086805</cx:pt>
          <cx:pt idx="53">0.5360766629086805</cx:pt>
          <cx:pt idx="54">0.5360766629086805</cx:pt>
          <cx:pt idx="55">0.5360766629086805</cx:pt>
          <cx:pt idx="56">0.5360766629086805</cx:pt>
          <cx:pt idx="57">0.5360766629086805</cx:pt>
          <cx:pt idx="58">0.5360766629086805</cx:pt>
          <cx:pt idx="59">0.5360766629086805</cx:pt>
          <cx:pt idx="60">0.5360766629086805</cx:pt>
          <cx:pt idx="61">0.5360766629086805</cx:pt>
          <cx:pt idx="62">0.5360766629086805</cx:pt>
          <cx:pt idx="63">0.5360766629086805</cx:pt>
          <cx:pt idx="64">0.5360766629086805</cx:pt>
          <cx:pt idx="65">0.5360766629086805</cx:pt>
          <cx:pt idx="66">0.5360766629086805</cx:pt>
          <cx:pt idx="67">0.5360766629086805</cx:pt>
          <cx:pt idx="68">0.5360766629086805</cx:pt>
          <cx:pt idx="69">0.5360766629086805</cx:pt>
          <cx:pt idx="70">0.5360766629086805</cx:pt>
          <cx:pt idx="71">0.5360766629086805</cx:pt>
          <cx:pt idx="72">0.5360766629086805</cx:pt>
          <cx:pt idx="73">0.5360766629086805</cx:pt>
          <cx:pt idx="74">0.5360766629086805</cx:pt>
          <cx:pt idx="75">0.5360766629086805</cx:pt>
          <cx:pt idx="76">0.5360766629086805</cx:pt>
          <cx:pt idx="77">0.5360766629086805</cx:pt>
          <cx:pt idx="78">0.5360766629086805</cx:pt>
          <cx:pt idx="79">0.5360766629086805</cx:pt>
          <cx:pt idx="80">0.5360766629086805</cx:pt>
          <cx:pt idx="81">0.5360766629086805</cx:pt>
          <cx:pt idx="82">0.5360766629086805</cx:pt>
          <cx:pt idx="83">0.5360766629086805</cx:pt>
          <cx:pt idx="84">0.5360766629086805</cx:pt>
          <cx:pt idx="85">0.5360766629086805</cx:pt>
          <cx:pt idx="86">0.5360766629086805</cx:pt>
          <cx:pt idx="87">0.5360766629086805</cx:pt>
          <cx:pt idx="88">0.5360766629086805</cx:pt>
          <cx:pt idx="89">0.5360766629086805</cx:pt>
          <cx:pt idx="90">0.5360766629086805</cx:pt>
          <cx:pt idx="91">0.5360766629086805</cx:pt>
          <cx:pt idx="92">0.5360766629086805</cx:pt>
          <cx:pt idx="93">0.5360766629086805</cx:pt>
          <cx:pt idx="94">0.5360766629086805</cx:pt>
          <cx:pt idx="95">0.5360766629086805</cx:pt>
          <cx:pt idx="96">0.5360766629086805</cx:pt>
          <cx:pt idx="97">0.5360766629086805</cx:pt>
          <cx:pt idx="98">0.5360766629086805</cx:pt>
          <cx:pt idx="99">0.5360766629086805</cx:pt>
          <cx:pt idx="100">0.5360766629086805</cx:pt>
          <cx:pt idx="101">0.5360766629086805</cx:pt>
          <cx:pt idx="102">0.5360766629086805</cx:pt>
          <cx:pt idx="103">0.5360766629086805</cx:pt>
          <cx:pt idx="104">0.5360766629086805</cx:pt>
          <cx:pt idx="105">0.5360766629086805</cx:pt>
          <cx:pt idx="106">0.5360766629086805</cx:pt>
          <cx:pt idx="107">0.5360766629086805</cx:pt>
          <cx:pt idx="108">0.5360766629086805</cx:pt>
          <cx:pt idx="109">0.5360766629086805</cx:pt>
          <cx:pt idx="110">0.5360766629086805</cx:pt>
          <cx:pt idx="111">0.5360766629086805</cx:pt>
          <cx:pt idx="112">0.5360766629086805</cx:pt>
          <cx:pt idx="113">0.5360766629086805</cx:pt>
          <cx:pt idx="114">0.5360766629086805</cx:pt>
          <cx:pt idx="115">0.5360766629086805</cx:pt>
          <cx:pt idx="116">0.5360766629086805</cx:pt>
          <cx:pt idx="117">0.5360766629086805</cx:pt>
          <cx:pt idx="118">0.5360766629086805</cx:pt>
          <cx:pt idx="119">0.5360766629086805</cx:pt>
          <cx:pt idx="120">0.5360766629086805</cx:pt>
          <cx:pt idx="121">0.5360766629086805</cx:pt>
          <cx:pt idx="122">0.5360766629086805</cx:pt>
          <cx:pt idx="123">0.5360766629086805</cx:pt>
          <cx:pt idx="124">0.5360766629086805</cx:pt>
          <cx:pt idx="125">0.5360766629086805</cx:pt>
          <cx:pt idx="126">0.5360766629086805</cx:pt>
          <cx:pt idx="127">0.5360766629086805</cx:pt>
          <cx:pt idx="128">0.5360766629086805</cx:pt>
          <cx:pt idx="129">0.5360766629086805</cx:pt>
          <cx:pt idx="130">0.5360766629086805</cx:pt>
          <cx:pt idx="131">0.5360766629086805</cx:pt>
          <cx:pt idx="132">0.5360766629086805</cx:pt>
          <cx:pt idx="133">0.5360766629086805</cx:pt>
          <cx:pt idx="134">0.5360766629086805</cx:pt>
          <cx:pt idx="135">0.5360766629086805</cx:pt>
          <cx:pt idx="136">0.5360766629086805</cx:pt>
          <cx:pt idx="137">0.5360766629086805</cx:pt>
          <cx:pt idx="138">0.5360766629086805</cx:pt>
          <cx:pt idx="139">0.5360766629086805</cx:pt>
          <cx:pt idx="140">0.5360766629086805</cx:pt>
          <cx:pt idx="141">0.5360766629086805</cx:pt>
          <cx:pt idx="142">0.5360766629086805</cx:pt>
          <cx:pt idx="143">0.5360766629086805</cx:pt>
          <cx:pt idx="144">0.5360766629086805</cx:pt>
          <cx:pt idx="145">0.5360766629086805</cx:pt>
          <cx:pt idx="146">0.5360766629086805</cx:pt>
          <cx:pt idx="147">0.5360766629086805</cx:pt>
          <cx:pt idx="148">0.5360766629086805</cx:pt>
          <cx:pt idx="149">0.5360766629086805</cx:pt>
          <cx:pt idx="150">0.5360766629086805</cx:pt>
          <cx:pt idx="151">0.5360766629086805</cx:pt>
          <cx:pt idx="152">0.5360766629086805</cx:pt>
          <cx:pt idx="153">0.5360766629086805</cx:pt>
          <cx:pt idx="154">0.5360766629086805</cx:pt>
          <cx:pt idx="155">0.5360766629086805</cx:pt>
          <cx:pt idx="156">0.5360766629086805</cx:pt>
          <cx:pt idx="157">0.5360766629086805</cx:pt>
          <cx:pt idx="158">0.5360766629086805</cx:pt>
          <cx:pt idx="159">0.5360766629086805</cx:pt>
          <cx:pt idx="160">0.5360766629086805</cx:pt>
          <cx:pt idx="161">0.5360766629086805</cx:pt>
          <cx:pt idx="162">0.5360766629086805</cx:pt>
          <cx:pt idx="163">0.5360766629086805</cx:pt>
          <cx:pt idx="164">0.5360766629086805</cx:pt>
          <cx:pt idx="165">0.5360766629086805</cx:pt>
          <cx:pt idx="166">0.5360766629086805</cx:pt>
          <cx:pt idx="167">0.5360766629086805</cx:pt>
          <cx:pt idx="168">0.5360766629086805</cx:pt>
          <cx:pt idx="169">0.5360766629086805</cx:pt>
          <cx:pt idx="170">0.5360766629086805</cx:pt>
          <cx:pt idx="171">0.5360766629086805</cx:pt>
          <cx:pt idx="172">0.5360766629086805</cx:pt>
          <cx:pt idx="173">0.5360766629086805</cx:pt>
          <cx:pt idx="174">0.5360766629086805</cx:pt>
          <cx:pt idx="175">0.5360766629086805</cx:pt>
          <cx:pt idx="176">0.5360766629086805</cx:pt>
          <cx:pt idx="177">0.5360766629086805</cx:pt>
          <cx:pt idx="178">0.5360766629086805</cx:pt>
          <cx:pt idx="179">0.5360766629086805</cx:pt>
          <cx:pt idx="180">0.5360766629086805</cx:pt>
          <cx:pt idx="181">0.5360766629086805</cx:pt>
          <cx:pt idx="182">0.5360766629086805</cx:pt>
          <cx:pt idx="183">0.5360766629086805</cx:pt>
          <cx:pt idx="184">0.5360766629086805</cx:pt>
          <cx:pt idx="185">0.5360766629086805</cx:pt>
          <cx:pt idx="186">0.5360766629086805</cx:pt>
          <cx:pt idx="187">0.5360766629086805</cx:pt>
          <cx:pt idx="188">0.5360766629086805</cx:pt>
          <cx:pt idx="189">0.5360766629086805</cx:pt>
          <cx:pt idx="190">0.5360766629086805</cx:pt>
          <cx:pt idx="191">0.5360766629086805</cx:pt>
          <cx:pt idx="192">0.5360766629086805</cx:pt>
          <cx:pt idx="193">0.5360766629086805</cx:pt>
          <cx:pt idx="194">0.5360766629086805</cx:pt>
          <cx:pt idx="195">0.5360766629086805</cx:pt>
          <cx:pt idx="196">0.5360766629086805</cx:pt>
          <cx:pt idx="197">0.5360766629086805</cx:pt>
          <cx:pt idx="198">0.5360766629086805</cx:pt>
          <cx:pt idx="199">0.5360766629086805</cx:pt>
          <cx:pt idx="200">0.5360766629086805</cx:pt>
          <cx:pt idx="201">0.5360766629086805</cx:pt>
          <cx:pt idx="202">0.5360766629086805</cx:pt>
          <cx:pt idx="203">0.5360766629086805</cx:pt>
          <cx:pt idx="204">0.5360766629086805</cx:pt>
          <cx:pt idx="205">0.5360766629086805</cx:pt>
          <cx:pt idx="206">0.5360766629086805</cx:pt>
          <cx:pt idx="207">0.5360766629086805</cx:pt>
          <cx:pt idx="208">0.5360766629086805</cx:pt>
          <cx:pt idx="209">0.5360766629086805</cx:pt>
          <cx:pt idx="210">0.5360766629086805</cx:pt>
          <cx:pt idx="211">0.5360766629086805</cx:pt>
          <cx:pt idx="212">0.5360766629086805</cx:pt>
          <cx:pt idx="213">0.5360766629086805</cx:pt>
          <cx:pt idx="214">0.5360766629086805</cx:pt>
          <cx:pt idx="215">0.5360766629086805</cx:pt>
          <cx:pt idx="216">0.5360766629086805</cx:pt>
          <cx:pt idx="217">0.5360766629086805</cx:pt>
          <cx:pt idx="218">0.5360766629086805</cx:pt>
          <cx:pt idx="219">0.5360766629086805</cx:pt>
          <cx:pt idx="220">0.5360766629086805</cx:pt>
          <cx:pt idx="221">0.5360766629086805</cx:pt>
          <cx:pt idx="222">0.5360766629086805</cx:pt>
          <cx:pt idx="223">0.5360766629086805</cx:pt>
          <cx:pt idx="224">0.5360766629086805</cx:pt>
          <cx:pt idx="225">0.5360766629086805</cx:pt>
          <cx:pt idx="226">0.5360766629086805</cx:pt>
          <cx:pt idx="227">0.5360766629086805</cx:pt>
          <cx:pt idx="228">0.5360766629086805</cx:pt>
          <cx:pt idx="229">0.51535836177474414</cx:pt>
          <cx:pt idx="230">0.51535836177474414</cx:pt>
          <cx:pt idx="231">0.51535836177474414</cx:pt>
          <cx:pt idx="232">0.51535836177474414</cx:pt>
          <cx:pt idx="233">0.51535836177474414</cx:pt>
          <cx:pt idx="234">0.51535836177474414</cx:pt>
          <cx:pt idx="235">0.51535836177474414</cx:pt>
          <cx:pt idx="236">0.51535836177474414</cx:pt>
          <cx:pt idx="237">0.51535836177474414</cx:pt>
          <cx:pt idx="238">0.51535836177474414</cx:pt>
          <cx:pt idx="239">0.51535836177474414</cx:pt>
          <cx:pt idx="240">0.51535836177474414</cx:pt>
          <cx:pt idx="241">0.51535836177474414</cx:pt>
          <cx:pt idx="242">0.51535836177474414</cx:pt>
          <cx:pt idx="243">0.51535836177474414</cx:pt>
          <cx:pt idx="244">0.51535836177474414</cx:pt>
          <cx:pt idx="245">0.51535836177474414</cx:pt>
          <cx:pt idx="246">0.51535836177474414</cx:pt>
          <cx:pt idx="247">0.51535836177474414</cx:pt>
          <cx:pt idx="248">0.51535836177474414</cx:pt>
          <cx:pt idx="249">0.51535836177474414</cx:pt>
          <cx:pt idx="250">0.51535836177474414</cx:pt>
          <cx:pt idx="251">0.51535836177474414</cx:pt>
          <cx:pt idx="252">0.51535836177474414</cx:pt>
          <cx:pt idx="253">0.51535836177474414</cx:pt>
          <cx:pt idx="254">0.51535836177474414</cx:pt>
          <cx:pt idx="255">0.51535836177474414</cx:pt>
          <cx:pt idx="256">0.51535836177474414</cx:pt>
          <cx:pt idx="257">0.51535836177474414</cx:pt>
          <cx:pt idx="258">0.51535836177474414</cx:pt>
          <cx:pt idx="259">0.51535836177474414</cx:pt>
          <cx:pt idx="260">0.51535836177474414</cx:pt>
          <cx:pt idx="261">0.51535836177474414</cx:pt>
          <cx:pt idx="262">0.51535836177474414</cx:pt>
          <cx:pt idx="263">0.51535836177474414</cx:pt>
          <cx:pt idx="264">0.51535836177474414</cx:pt>
          <cx:pt idx="265">0.51535836177474414</cx:pt>
          <cx:pt idx="266">0.51535836177474414</cx:pt>
          <cx:pt idx="267">0.51535836177474414</cx:pt>
          <cx:pt idx="268">0.51535836177474414</cx:pt>
          <cx:pt idx="269">0.51535836177474414</cx:pt>
          <cx:pt idx="270">0.51535836177474414</cx:pt>
          <cx:pt idx="271">0.51535836177474414</cx:pt>
          <cx:pt idx="272">0.51535836177474414</cx:pt>
          <cx:pt idx="273">0.51535836177474414</cx:pt>
          <cx:pt idx="274">0.51535836177474414</cx:pt>
          <cx:pt idx="275">0.51535836177474414</cx:pt>
          <cx:pt idx="276">0.51535836177474414</cx:pt>
          <cx:pt idx="277">0.51535836177474414</cx:pt>
          <cx:pt idx="278">0.51535836177474414</cx:pt>
          <cx:pt idx="279">0.51535836177474414</cx:pt>
          <cx:pt idx="280">0.51535836177474414</cx:pt>
          <cx:pt idx="281">0.51535836177474414</cx:pt>
          <cx:pt idx="282">0.51535836177474414</cx:pt>
          <cx:pt idx="283">0.51535836177474414</cx:pt>
          <cx:pt idx="284">0.51535836177474414</cx:pt>
          <cx:pt idx="285">0.51535836177474414</cx:pt>
          <cx:pt idx="286">0.51535836177474414</cx:pt>
          <cx:pt idx="287">0.51535836177474414</cx:pt>
          <cx:pt idx="288">0.51535836177474414</cx:pt>
          <cx:pt idx="289">0.51535836177474414</cx:pt>
        </cx:lvl>
      </cx:numDim>
    </cx:data>
  </cx:chartData>
  <cx:chart>
    <cx:plotArea>
      <cx:plotAreaRegion>
        <cx:series layoutId="regionMap" uniqueId="{3BDBE352-9C23-4C1D-AC6C-3E1FF3040537}">
          <cx:tx>
            <cx:txData>
              <cx:f>'Förmåga - 1 år'!$D$1</cx:f>
              <cx:v>Topp 2</cx:v>
            </cx:txData>
          </cx:tx>
          <cx:dataId val="0"/>
          <cx:layoutPr>
            <cx:geography cultureLanguage="en-US" cultureRegion="SE" attribution="Powered by Bing">
              <cx:geoCache provider="{E9337A44-BEBE-4D9F-B70C-5C5E7DAFC167}">
                <cx:binary>7H3rcttIku6rKPT7mMb90jHeiJYsW9OS3T0tt/fM+eOARJiiSAIakJSt/j39Cv0E9ivoBfhi5ysC
IFGJLC5woOqNrTjcmdgYyplM8kNW5T3/dvP1h5t5mhRHXxfzbPnDzddXx7er1f0PL18ub27TRbIc
LaY3Rb7MP69GN/niZf758/QmfTkuki/TbPLSsWzv5c1tUqzSr8f/8Tdwm6T5ZX6TrKZ59o91Wjz+
mi7X89XywN/YPx3d5OtsJcgn4PTq+OohLaaT9PgoGS+m2evpclVMb1bOq+PLx2U6m86PZvlisc6O
j9JsNV09fni8T18dy//2+Ogl/aiWWEdzSL5aj0HsRyMnDO3QsWJr+7KPj+Z5Nqn+bNsjz3OtOLac
+kPfJwvQVQItu0i0lScZj4t0ucQ32/5/hoP0PV4d257yZ9h/Kv39vqTjFD/PdJmflr/saS6+5dXZ
9md5KSP3H38jb+CHIu80wKW/6n/1p87YnuRfb/P5Yv+lnhNcO45sy7bcePsKZXD9keWHtmO5dvnn
WMa4j2A8xi0OBGPLb2PcojEC47t1IUDuoi79FDhwR7HrWIHlVBhHMsbxyLGjOHYcd6ff5fNV6vFJ
JVinp08BcosFQdlhNLn9uSbAfJHMp181YOyPIj+KcUqzeuy4I9uzXCd2fVaPO0vF4yuTU2wZDZYJ
TMD1bbHWcj7HI9eHdnpuyJ7PwNXyg8h1Xflg7iwOD6hMTgC1cUdIb8H6kAlMAPQkX80ei1ny/Lrq
48C1LN93o8qgguHUNKjCUeR6ru14Hn8e9xCMR7f11SQ0Xx1bsPCktwBwi8YEjK/WRXKbLBZJ0ely
63ftAubQCmE+xd7uzG3CHIwcB1aVh6uved32lIlHmGMiIQrjGaac9BZA5shMwPnH4i69n+eT59fl
IICBbIeB77H3rg1dju0gjEP+3q0F6/T48VC3WUiovjp2mPu3TWQCzB+T+RyqtM70HNq+6zpOIA7H
phpHIysMPN9yKy2Hcd1U534y8RAzPAjG3InNUJkA8tti8225yov751dmRDoAceREPrmRnRFU2LHt
gIQ4drIsj96ts+nN9B7W/eqxfgLY4AsPsZITAZoLeShpTYD7x+JhOl7eJWsdV3Tgj/zYg/qGdmlq
kehHPLKD2LeE1m9fBP6esvHIc0wI6PwJ3v5dTMD754ck23yfpcXzq3dgj9ww9Dzbq9CGz9Q8yeFC
25Ed+i6BeSfSYC1XcqKAMwa4ktYE1E8Qg806GUH9bHAoeOSEuJldWLsNrB17FMSBZ9u2IubVWR5e
qcn3ofAyFhmhMAHUzZ/LVVos19lYgy4j8BHGbhBaQelckZimNwpcH85XjJ+6aY7tZRqszGpWFG6c
M9Jb8LTUxCYgf5IWEx3a7IzCIIis0K+8KXJdeyPPdTzc1sSl7iyOQpmlbyMhCe+KAVf+PBMA/WW6
SjffNaixP3Jt1wui2OFiJDimPcTIHM+vtJyknyqxBtreLBcKM3Nks3QmoH2e3CdFko2T+uxkHZn+
N7Hr47z2Kihl3XW8kY0D27EdmD7NA3snS5eHj9ffNosO4LaJTED27ebbfD59SIq0y8/ZE+FQQOh4
gROV3hJO4abJZY2CwPIiRLbLPxOgG6IN1Gclpw6wK2lNQP/Hh3S50hAbCyxkF+Eou36FPAmfBCM7
cqD2dQ0BCZF1F4vXb0JPUbba1hehMAHbn/LZbIH/6jC7glFg+RHiIBWAsmLbMfJVsMUdf18f1DzB
e0nGI9xmQUFmruc2kQk4b/4s0usif/7jW2QlQy90gijcBbsax7fto0rEt+2oDp6Q47uWa+DZzbMh
aNs4QKS3tg5V+bvIn28C4r/m12mxWn7OtURAYXdBdSPXkh1ox0I9iSceCD6t0VMoXq05JhKucK9w
1khvAWqOzAigkwliJTruZ1ElEvlhGJKIZ4DiEj/ydic3CXz+2l0gBcCEgYQk7zvTzzQB2ItpoSUn
GSC7jOIgKwiqShHiU1kjx3Mj26nDJcR7LsWq3S3Wx+NhrQkpnMwlXP9TE2C8XM91BUHiCFUivh/I
HpODChEU56IaiPWYKnnkG6+0vHqAyXLpgCxLZwLM75K5plCXHQUecsuotRUvchZHo9ALfDdw+Au3
lGog1hwTCjVz4XJkJiD9YbootEDtjLwodu0oqrCUz2UUBblO6IYuyU1U4gzEmOVCQcZFL70Fq4ql
MwHlzZ9omUHBSKbn8IYNBb/X81EpwKg1Cq8D30cIG8XZ5au+b8viekm4gcgf4CWBzZeEHaA24Sm4
ylEb9llTFgP2NdJSKOeUL3AouoPKQBSYEMO6IcxAzJWcKOKMxitpTcD7IzIYGoIk6IULbBt+caXt
stdsO6PYD4TBtk9nNUNhXYXizW6JmuDL1YVJ/94ETN8jBHK3eXp+WANvFNsu4lu1I9WKcHqIbIeu
sNmaeNYCDVRing1BmIuE8IQmQP1LcpfMNSgwXGbRx4o6sCpVIVvhuK5dVAPCRK8UmKQquovFqzCh
pxAzDjShMAHbq1mq8S72RqHvIFUR7rMRjTA24pqxH7tujHa47YuEsZuyDdRqNSsKO+NyqYlNeALO
1+PpbPmAcn0NZ7k9gv7agRVVRbuyhsMmQ8ecjxKiqoaIaPhetE6ZNF7NOSYUdDx40ltwwTgyE+De
/Hv+sLx+1FTgGYS+6G1lU89C3eMgdlw0aHDqvpdsoLKrGEkQKxyv3a8jy2AC8ifwujL0a2hRczTG
4pZ25MpeW/jjmFVh+/wBv5NI/rF7h00VfCjejJYrKE2AextDmGnqcAewDip6g6jSdPy0zYvdGaG0
CH+Mq2OfXOwN0QYir+REsWesOSWtCei/gXt2m0w0WO2oTfCdGBMsXP5OdxFvRY+OayHQ2vTP+kjE
3+QtDgRkrhe+RWMCuCdou7uZ6SgbRFG3j7rPqO6QJee5P/IwoSbcXfBEr2u5Bio1z4aAzdZ6V7+L
/PkmIH6FmPl6kWiy2iz01YWhj7lR4tWKm9rw30Lbo3HTPiLxCt3+VhRkzhtrfa4JAL/Oi3yVajiu
EU5DlDR2PETMti8SJQ1GnhW5opZMPq57CMSDSxl0gJaSmACsaCnVNLhEDDqAZV3CGpOj2kE3LXqk
HZrY7C4PDyuhJ6hyVzChMAHUiyLHaD8dnhRinkhPRjYCY9sXyVajq8rD/KHWYdxDIB5WyoDgyt22
lMQEYM833zCeZJxgdIUOdJ2RsJoxv5Ecwh5q/+LIbc2fkcSRrZreTvIBXh3APkBtCu7Z5mmJRisN
4RFY1SjXxtxGVQkKClBQ3EunD4nfvBJqcIPsAV4UfSY7fYDaBPQ3f2QTPd4UWrBc5LdUVfyiCcvC
tE/Z9CrFGajuHJMOSHNkJkB8USSLz3qq9lFn4FqBbQW10yzFwpDjCHGyx6j5rgw1Gew+gqmubvLV
OsDc+lQTML68Wy9xdWs4wG1MrohdlA7hbGzEORHfhussru4yoSEmPzVDXpVAnSwJHtsWB4otPlF6
C5mrFo0J2F5tnsZpgfmAmRZ4kbtAT523Hy3URDkcIdoZou2OR3kv2uBbWs1KAhm5KwZ3NbEJD8Dl
481smc51XNMeXGU/CjC3tTyhScFRhIFjiI4JPS9fRMl7CKZQcsqBgs1EwVo/hwkYfyhEMcp1rmVg
iY/xFpj8iA67KhlJahFQN+oFNgy2CmVilPWUjUeaY0LAthnzmyMzAe+THCX/nW7HftMPfNhcDrrs
vLrQm0RRYLF5VuhhIhFbiFCJNdAAZ7lQsBnNZulMQBsFkmNkMFZTHaNf7RHiJyEu6X1pP7nCffwd
nfPsGb4XrdPTyCs3x4TgzV3bHJkJcH+cZuN0rsNcQ0ZD1BRGdYyUBNMw6tmORbaDn21SyTUA6BYH
ijKj1S0aEyAWj+4CFSaZlgFj7giTpkKUALPVwZh0gZs6QrutWqV7yKZWacqkA9jc72IC3j+j6GB+
rWHeBYbWoFhIzOBXJSkRM3cDG8kPzgTvIRePM2VAMWa8LUpiAr4Xa2jy5knDuFcUDXmOFyERXaUr
iUW2DaQAfLdq5SHGdy3YYAdbxYgAzs3jV5GaAPwVIqN6fGsMdXYRHa2HUVnE6QrxZwy58eoIOQmg
9ZCLV2zKgODM9fFQEhPwfZ1O0kJP+FuMKsLJjH7LfZdO0/JGxtrBLW7D+N6+CMK9JOMxbrMgKHMj
itpEJuB8tSo2T4ulrim/GHASbDuot0gSVYam+xHKTUQJSDMIvpdp8OmtZkUQ58oV1MQmIP9x8y3T
VNyPjXWIlCA62vazUPQfuQHfzrGTaGAcRcGHIs75XPVvIktgAtzI8WST68fnz4X4AQYIlhVIpaVN
qkHF+kLEwXHYy1reQyD+FKcMCL6imlx6q0x0ST+CCcBe4ezeNuN1ik/0C4sGjhiPEfpedRWLJbHN
qxqjUFCbtJssKSoKpYO8Fm3ofpXddySMJHyR42Ii4SpSI6DfPM0xFPYa6Q8teo38JS5vlyg0kl8R
4mVWgOtcQnsvzfB7W82LYG4zA2KR16x/FyqJCbBfJrrWCQcjH4MUREdmeZST+9sdWR56MVHbzwZV
esilONHJF6NQ44GT3hInOiExAd8r1BSiBDzVEQnHGG+sCw6waUE+yYMREtZAFSsPOadrJ1KnS4ZH
l+EhoamoUah/jP0nm4Dxbws986xc1B35gWiz5DQYDdVOgCvbq6cEE9+6lEo2fssjvsdIQo4JBZqx
vTkyI5CeF9ObVE8dkkhbY/RNBMRLtSVajc5KrEjyXGG3Na/q33Yy7bWqP84ME4IzN9eI+2wTcP44
nd+m88VUx/pKtGQFDhYiiUXv2xcxyTDiXawwdUR0solzP5n4Y5vhQVDmYqIMlREgJ2NsxdIBMbZX
eh7aeFBwIN/MnthB62NQAt6XsO0higJZyoHgajEt8B8pjQmobv7QslEFnVmeKDHBGODti2SwcDgH
LhZiRVgnLl7kLt4KNfAqZngQjLm4J0NlBsqaMlYYwo+uDAdz+EsgSZgbQRLEuW23rvlu4bwVazDS
DBeKNWN1bf5g6IxA+88iW84QCEBwbDp7/vBI4I6cKMKUKrdaq0KObQyExlPhiAXy5Us+vbEpoyEe
jVL0tsUOs6PPARMmO8zAhAfiJM0muvZwIKWJ8SW4o+tNd+RhEKPg8bRgfZr8FPSTib/FGR4Eb84K
Z6hMAPlHHeX+8LJiB4OAUVDEXuTo0cW0BAfN8zK6HYXhYW0Sd8Cz+c/NAFLUCOqq9RbzQdF8p5oC
jB3SMebSkbT0j9uyRSHSwLtaxagTzPXPIstgBORZqiU/iTUrWKMC14rvqYV/ZVu2hZGiRHu7iqPQ
X4mcQGvhpJDeQiT7R4nACECL61zTPDEMPrCxdGW//ruZlcTWcDdGma9Hz+PO8iggleklAF8dcxWA
P8oURoC6nOnaCo4QCHZu+DGmO9MQSGxjylhsE9fpx1qWAVFMhgcFFtJIbwllbX+yCeCK4ZY4hCca
RlrAiBKxjgDR6tKIIiFMTB8KLfRg0azyTqQBGDM8JEChvIxrzFCZgXExR5mTlvEVFiY5Ygq/7VVO
L9FjDAMUs3xR0y1ftWhgq0SSrZrebrCKEUHbYWoGVKQmQP46mS9fnOlQ6gibF1D75VSOkYhRN29i
9Nihd9bGQJMyMkbO70quAZrd4kCQ5vS6RWMGxOidKx51YByLkcwYG1eXa5MwdjSyMNMXgy6IUr9G
4l5INAhdyoLAK2Lm0lu4mtufawK+Zzo2iyJsFQlTGTV8isAGksexY9tk1VlHYXgrukksYYdbmCnZ
bP5zI4CE+axjCY7oqoixyCwKyBkM9xc1AEhClUcwTTOdlfIMvHhZLgRdTllZOjNg1rPraGtGY/Cb
U6cdcOo2b1ysQsJZjeJ7Pu1wNtuKNRhthgtFmwlxsJ9uBNoZMk33erqaodiBC5sZY0ZkqDFkCJ6y
jylD5eENvW/WB5ztZRoKt4oThZypz1RKYQLsPxdLHfOX7ZGNDRi2qLHevkhRl6gFchwfW+pkwLtK
w1/LEjUBlvOXpH9vAphny9l0vlxpWfUNHXZFPzp2XOwcoeapjbprC0XXCGjKkPaTiQeW4UHgFVlJ
6S1Y0QyVCSC/f6wO6ucvCED0Eo0yPiLTdZFe67iGWqOvef/n5nG9k2xweknJScL41TEHu5LWBPDP
luhz1ZKQiEbIL7mIguyHETTVW0zzxRix0CEZxR4CqXRb/kYEYS76QT/TBGDfJGhWX6503MXWCNN2
0S8B32r7IrVdPuqvMeoR6+jkg7uPRDy0LQ4UW1iD0ls4tFs0ZoA713lmY/E31phExLbGJCEf40ew
5ILiWgsz+Jh+k6hYSbDyuQk1sSGQr5//gsbIIES6LKhrdUqTQKYPP8vB5JHGeozmBY2fvJNQKnVu
UBOAOfNa+jQjMJ3Op/c4o7vFg/u1KcO8Dm1EqINwP+2pef+KAt0IhZoBb3q96SWaAt82D4IyF9xk
PtkMrLPl/eZ7pqMrGVY2wh5oUd1XzTehxoUcIgaKDe87R0tS4mkl2fDjW8WJwM41UbxR0RoBvp5N
KNBxbI8MUcW1zyU2gYcLjXlw6KJQAN9VKoV6S+QUYsZ/fiMRmIDrRTJfJDoGvaF5LUBxNIblyw4z
NobiD3ibXwXbXR4eUkJPMYXhJ70F85pQmADqGyyMmaRzpGo1OE+IiKCmx3OCmK+bRnUAFgAjUbFf
CSud1Q3ZBkawm19TZiVhrLC1lXKY8AS8TSZZ+lmLtS1SE2hK5WdJ+CNkJV3UFJAodinPgKIByoAg
zBnblMQEXK8231YIimgB1vXEmF0sdt2+SL4ZFhjGdopmF9YCq+WS1bDU+x5DBng2HbDmCU1A/O10
OU8eUh0lQGLOE+KXu1UHBHJES0TzuRuQ+GYtUaenkL+l2ywIxlwpfZvICHyzVEuMU1jWHqJdaDIv
XyQuIsDHXvaYhDjfdhZHgaxMT2FlbGryiUZgmq+E8fX8p7SoE0ENCAoHKuuZJJEjVAuFcWQ7pEfi
bSnQEI2lHCiyTOC69akmYHv1kMw3Tw8asPVRdSuGaNb7t4nCYi8NQpwRDmQ5eF0JNDj0oeBDcObW
0igoTUD77Xo+7xf0ennz9YdJml/mN8lqmmf/WKNa9td0uZ6vtgdmjz8d0R/wIS2mk7TtwW7+XK6K
5Ojt5gm1ShoWY2EWKBplY9epDh1R8tcM0niiZClE59a+DKLp8RHxBpqIB7l1eFgP0tNf/Es6TrPj
o+kyP83X2ap4PM3H6avjq7NjEcomULfeWLbe+Suehrebbw86+qVFoiX0Ldur19+RpGko9maJYUak
HaCSZyDsLBcCN7dVh6UzA+anlbYVaRhAhtpi160Lm4iZgRCPQBq1T/JVhAv/Ns2u18Wkfr+H79ck
JsByFQ/Nf24MnpmO0xvxOsywQQJ0vwepeXpjYBGaARynHjbXUl88Z5BrsP5ybLrgvOEITUD8XVLM
OlnkPdOm2KVhIfaKJWdlqIac084IYR6RdCHK21kc3vGTyTsAKxOYAOh5omMnkphTIiaRwJln8RTW
lweP0OJ7A7oKxaMqURNQuRiN9O9NwPTDNC3uNWgprCmUeqNJq7FNtnkqQ4lR2IAMCylV6i4PDyih
p5DirJDeQn6MUJgA6nky0bMEB6haLqaDYfAIq6su7CoLBaU2nxvrIRePLmUgYcl34lESM/CF136d
apmfj7BqgAlwUb0zlpjGSIAhrAoniF8pe55UknU6UlQgt3hQnJk0N/PJJkD98zz/jOgHth11jcgR
r/2vcMkv01mq7XFEA4pnYSNTeeCQxxFjkEIr9uJGCV0zNFMLNuBpbLPo8DC2iUx4FrcqtkowFHyR
6MjRIqWDQSvoNamXJ5KEHcJ0Toxxw40m0ibY/cU7cP60vyaFnUkIKCQwA3sBuqYWcBQwRxjuz9dG
wn8XUTcxqqF81bGX98kCscrz7dMIwQY68Ao+FHU4ldJbMCAVlGagnmkKuccobkaN3C7YSs51tCZ5
sDFtOs3wPOkskEq5ZQYSmOguY0Zz0M80AdjL5Ovme1eLQs74IOovv3E0RyZotRaJA9TOxREWoYpx
WE1vD82/aDVzgmjfadY8uUtpBiowx4Sgyy3I5MhMQPhcz1jKeIQZhmhLqIOtRG+xVQ+jo0XHKDml
O0qjUNomNcFUbNqV3hIncvPfmwHmOF3kyIHO8sVijYxdqT1s9qFfNBUevYNxDHEUVl0muOCamouk
PSxs9BEqom9IIHYVTIUt4SCBie1KzNSzc/qpZmBcFHOx7lIDyjiXrRAbTO3ajSIZbqxIw6IWxGBJ
cuQ87SOTCuAWDwIxl/5iPtkIkO/y59dhoItCRwRbaxOZ+E0eZv6HiLDTjMh5N2EUsDaIu+DZ+OdG
AJlri7BiHIPnI2MpH8RwfiMfpayKoYTnneVRwCnTE0S5ygPyiUaAuh6Ptfk7UE4M9PZJuxCSXyg8
jxy0FWxf9ADuIZECWMqBQMt6PJTGDHDnWKRRaKo0x/iUCJvDKxSJ7mK0t+dE9s7bbYFcSTYgTHmO
Arztt9vzoEBzQfM2lRFQb75f589oJCMwid2UDupT5TMZSUwoNZYN871+50KMwXEphglFlnOBGLKB
0Kq9/v+fwd/Wwv731EOeb75h/LkeawQPPtyGMMaWxvLVsix9B4NWXbzdjOc0RBoY1FFyIirARXaU
tAP1gCTY/ntQv4CjuLxObmY6vMUQA9EjBHLQA7t9kZgANgeFEdqqfFxzTdj7ycSbKwwPCjVz2jFU
JoCMJ7jALGo9ECPPhtocXGDbF1FsZwSt9rFbGw1NTYh3Eg3X6/KbyXwo1Ew7lUICE+D+CXB/Fqe5
DsBjbDFwQsz9qgJ5BHCxbih0XTvkI/QN0WTEDgQieQVXciLYc36JktYE9P851rHOFdWVESI/sVcD
S85yH+FftMEG7n4GUVPfuwrFYy1RU3zRmCm9hbi99O9NwPS9lpi9cEfQjYSy9sosI7rso0gPAT8M
bpUP767S8GBK1BJyKLzDJ0lvAUzp35sA5k+bp3qktIYYLlpSIsdHCLfuZ5ZdTTEMzBezlWH9NBW0
IdTgDskDvCRwkSaHIyy9BbwPUJuAPiYwfP6so+8M2mxjcyOWHexnQDUzcA7WeGI0RUhXTNUCDbyP
eTYSuHxhLU9oAtQXSYHy2ryY7GNpB8ycfvlWMV0IZjcaSnH/NWH2xDBtuF2NHtSmnveTiT/BGR4U
Z8bgZqiMAXmmbdOj2KuLIQalc0XGtAJqYWejzlo+y7e/dFeRDkAssaAIMzd1+3NNAPifusZ2in1w
sW9jFa+iByLa7kGQse0uDQ8soaeoIhIjvSWMafn7mwDp9kHVNozVFVVNKIZRoOpbThhg7puMay+R
eGjbLCQo+du3TWQGwKtimqW3+Xyh5+6NYx+VawHvNyHFLjbCYUlJ+QjQ8GbSTzgV2gwXAji34+CC
+3QjMMf+Eg3+FHxkC3C6dWcI8ZHdEWJdPvIaxEe+6CiNAtwmNQGVm6QsfZoZYOqZyYkMIzIOllv3
fJP6NQxBdxyYzlELzY7iqOBskhM8uRHJF9MmgRGAZtMHXfPbsFkkRi/Pvle06Q+JeAgil55TWVn0
MO4ulwJbwoCiy2WZCIkJ+P5crJcrDccvJrWh3FR4QKw5ZWPWTox6GbrsvrM4PKgyOYGUKzOVCUwA
9KKYLlfChkoWmQZcsRIMmUGsnOB3ryJMiRVwAZYn7zxfKYrREK7Tpc/D3PyOezYUbqZViyc0Avb1
QlPaEC6Rg326pRpbOIabpzTawTGbwwtIRdtFV2kU+ErkFFcugiERmIFnNkEqWMccRmQEMf0K1eIV
pMSWwvArpIgD9N+Vrxa0pWCDsw2iZkN8Q8qIws2FJBWkRgC/PSKTTERvNJzfATo9sGYXgzZLdIk+
4/z2gyBCaQgPfkO4/cF7IDiu0G+WDQUeoklvIaZVnt/lj7P/fBNg/1DkOrayIt2AIchiHBbs2ebB
jdJVD2tJ7HoYKwlrdRaHB1gml1DkNzjKBCYAelGuVtagwiL7j7AG7t1SRwmy6NjD/DMvrAfdE2Qr
ueip21+H69XRcv6RYG3j06W3hBLzlCaAjrkfSwzG3h9NB37WfnlD9GmGyBKjTa8q2CN1PNigHqNE
HSPR5fh0H4l4XW5xkPDkGzRbNGaAW6w7T+GRi+UP9swj0oEBF5iFsN/z1jypnRHKcEVuuPKoiD5f
ppCq0wOngleiJ+ByPjP5RBOgxeCWhZwuezbFxXDpIESY2Qr5CUaO6Jj3IuSLZcXtJRIPbZsFRZcJ
crWJTAD46iHNtDVXo1w+Djzbq6feEZsag+1t9H6hioe1qfuJxiPN8KBQM24UQ2UC1pdT0cSpa1RR
4LloiOGjX5hag6wS4iX7HUPlOVKOKtoJJptMB44aHm0FH4I4V0CtoDQEdZ0Ll5F7QvWlW7nFxOSG
hvsYZoSIN6vh+NUr0QZb3WpWBH324lbKYcYDIBonzsbpqpM11M/8hh+NfhjMnK7CJkK5ZCPNRv4R
SyLkS/xy2ksmlbq3mXRCu01mBs7ZON1OP9WBM5xrlOL6fr3rg2g62iWcALc9vC/5ZO8lkwrnNhOK
MxP7vkTOmf4ehuC8OzWffewR9BmpSSySEst3xYvosygowBAOofH1nwneO9kGX+Z1UwG9HAj2XL0B
sFfIYcQTcLdeZpg0qm20LHpogHDtdkO3mke6iKigjwaeN5vKvGwI1+kgUig9y4ZAz7XX8J9vBOzr
8cNUR18zYmiId7vod9s3OTYRRzIzEolrl8bQugukAJkwIPByI84uCYkJwL5L5kjcvUDjCNaMP39g
HPBiwKTnhY3igya8GE6P5U4YJMtb6ZJ09Czu7aMd5NYB/4P0ZjwMxVRsBtURLMftjqngYqrwfmqh
/CRgzaCoJ0SkpnmtY2VLD5l4XWd4ELg514yhMgLkFKNJirWORHaENT+4n5HYLK9ncns7I0xRw8Zn
7DLgDLh3lWADbu42iy44tz7XBJjFzsG02HyfpcXzH+voj0R43PWxd2RniDWVWeyERR13WKdDiQve
kG3woX6AF8GeC74doDbhIYAfNNM2hSjC3nbc66UuU2cNi7y9yLYwYm33gEineg/BFGc65UDQ5kr7
Wz+HERjfbZ7m148alBwjTLGDVbn4Gaa5ixxKuHPWyMVdyTXQF3/HsiFgc344T2gC4h/yRTrfRjGf
PwbjQ2+RSwnq8XmtvFnse1jc6CN11dTnXiLxCt1mQUDm1kC3iUwA+J2WESWBPbIsDC2I6slxrXIV
X7R2QKVlbLtKw8MqURNEOSdb+vdmgLlKtJSBY2qB5yB0goV+2xdRVUycgaZiRSN1qPKu8qgAlegJ
pOxJLH+iEaBij2qCMXCdfJWeaa0AbhJqvcWkoKZNDYsKKe6IDhCCl9pdEgWiLRYUVKZto/25RuC6
xp47WBwarCm0S2JJB1KSlUFM5ta6oyhChagj4srNm/VdLdFQO4rnQ5FmhggpJDAD7myWjhMtzc7I
ZolIx65pg2QtRbed6/o+cY2Fi9JZIoU6t1gQkNlgV4vICHzhGqH7Vwu+4SjwkXbG7tVSoYk1hYGs
NoYWtM/rnUhDFVrBqAvYClITIH+vaf4umiwR68LUxir7TNQZtSjYbo4iBWI8dxaH12WZnEDLBbRk
AiMAzQuRbNZgaSE5ZcEdcpCALF+tgoMY8+WFLSZfyZii2FkiBayUA0GWa9Fofaoh4BZVtYQGkwse
EtaW2lhUuQtCNi3qYCRmN8Lh5fcm4wevZRscpT7Ai0DPOVAHqE15CFZIQN+lGp4BTMuH3xTuOrOI
lyyykmjcwva83RHQtL7FL1+JNvC6VnKi+OOwkd5Cd5aS1gT0fxuP0wesKNcxYBsRbCg3JrhWZf7k
0kZbtRthhVOE95uo9xKJP+HbLCRQMUCMKf5vE5kA8NV0slpnOuDFbmr03mHZS9XGQ+5vNNX7onVa
GG7bl4xyD7l4jCkDgjBnnlESE/B9/zh7SAoNxUNiCm8Yij3UVbkfiYihx8e1sX2tjqiQyEklVyfD
kQe4xaEDwi0aMyDONt+WmsbXYD8xjmiEvqrCIOJII26GZeMx0oyy+r5/rGWq32dXr6qQ3RN3AnX/
z43AE2hqC3MGCHtgbiffjoWt0yjx9rHegD2T39eCDbW2eD4UaibaqZDABNQ/5MVSR6GAqOFFJBO1
QDWqNHNhCT8bo/RrTS1777rLwysxoSfgcgUghMIEUK/yVSoOJw2uE6znwIrsoE4wEvPKHiFZbCNj
LKO6E2igCiv4UJQZM1pBaQLaP39N55un5VrLPAuU6GIsjSU2G+wO52a8JByhoAuzxeoxVCQs1pRt
IPZqVgR+biqvmtiEJ+CXpFih9kdHqARDLzwMWw53KUr5GBf7xyy05mAkd/mS9b6PYPx53uJAwOZc
5haNCRj/uvm2WqHf5vnPdFzVEZaKYc4UCYWgmA9dlGKFIAtuLdHgQKiKEYGaqwxSkZqA+JWeEqEY
e2osrJhTjGjGGBTheWEJHQt6V6F4bZaoCbxcfkP69yZg+mE6TsTU/OfXYtH5HiFsbdWzD0hQ2x1h
pD7u8IDHtRask83Ig9tmQRFm7LI2kQkw47lNuw176lkHFmP1gY2Vr041FJSY37itA2+bc5bv4e7y
8NASeoIrG9SUfwEjQEVNnY6INVwqzNe24hrTluKKrhlRoksw7SqOAlKJnCDKWVVXEoEZgE6zbDlL
VqtUX+u6gym9fr0trGVgBRFimIiMUWglwQacyVczBScKODP/UUlrBvabp4exDo9JqDP2tGLAVGlA
kdA1ajo9NEN6df6CjAm8QuWDkGugs8yzoaAz9zFPaALiF2JboKZ0BapGMBoyRNaxrBggR7g3igJk
pTB2iC0o2Ek2QNEZHhRtq11EwFCZAPXJ3VrHQHbM5I6wUi4U5djNGBg2f6LQD3b1fkZNs3JASDMA
WZmcgoonTXoLlSEygQl4Xi3S8V16jSpOTfMoMBPSQ0YRUesmrlggaKOMwItwhDcBbYozAFiejYQm
P7WXJzQC6Nm6WN93+k17Ok7AEkaYi26L3RHchBqNNCjNxrpXUvVz1V0glZktfyMCL9e/SD/TCGBz
hKczbSU/OJVhb6EkYPtqOcUYy4yYlkWt7F4yKeBt8yAIs85xm8oQkDWVdGFFlRtgIFBpUZPrN0IL
K/4ce3vVlk7rfN5NKiXCDfJu4DYIjMAV2WQMhBIZRi1xS7Sjiult5Pa1Rxj+gxUoMb1999J0uigU
sHJcCLpsFISjMwPk/GamKTSNPhlRFoCtCOUBTdwjKDA8o9gJePfoalVLNtQpVjAisLMntoLUBOQ/
br4VWbLINeg2qgMiFFtjznYJPIl/eaIdHWV8AQlt7iQaCLiCD8WbqfhSUJoA9/nmaaKl5MsH2gHW
nqC/sUQbqDZtbLHSKrAjP65qc4k5Vss1EHOeDYUcny29BbeZJzQB8c0fKBwYJ5pi3JjrZWFELwLZ
7OEO1JGxihHlZvPJDdkG1xEc4CWBjdVWsDWkt4D/AWoTHgLcooW2sV8+HGtXbEZp6rs3QtkQiglo
hLuHICrbjXwVCUq00cBilN4Cuq2vbwamxeZbNtFU6gmrLUTYGtNiSsUm8IbiOI/s2OGjnlervWwD
j3Q1KwllfmOdmtiIJ+BBDIbQkZXG0C/bRyNNvccMWtxUbhd7ozE0ysdw1u0LD4fkdHeXS6HjhAFB
mo2bERIj8IUWPWlbeYUuGzcMfd/fR06aGNvIaqHaGyM7eYwbsj2DhtdfU2ZFcedSlko5jHgCEHW5
ftRku+GIDxwU76KXqnzJSo42K5zwrmrL7NVOtCGBGIYJAZ11yBkyQ+DOdFQlxCg7QIY6FoP8mjqO
lUjYCx5ZjQnc0jm+zrqJozjFJXICK2umSQQmACqmCaPqYIH9GM8fYEHptoOslcBVhhVFKKIaIVRU
8TaFks/bEvweXZNqVgRuC8Ef6S3hczV+HFkOE6C/2nx70NZR6SGqhsubn/OIjsoAbTsYvM7f3LVg
8m/eG/vdF5T5SCjDKmfiawpKM1B/Gqf7ITHPP44XQ+QwZx3VZfylHSDYbgfYm6CwzDeSeDJy/w9P
wAFu9Dlggi5Xh6Qx52nQOMnGxkpTF2dBqegkwI55dE5o4yg49Cw8zyybEkmWF30O4CtKb4nwzPY5
YKlNeAo+JJmWldSYVCRyK5FfZcZJrak9csVyFV+cwE2rbitOJ3OEN+sIvQQmP8WGUJiA6eaP4k5E
357fqsOMEzd20HcXq8ZIwmZ3XLtOp5LYSy3YM8TTy29IGVG8mXCrSgYTgP8wvS50JEtxr6PNOorq
NDgx6T1k11wk0V1kzyVl7iqOQpclcgotE26Rv74RgGK4s5ZZRYifwEjD3czXPdgY1i66Q2wYRhKi
W3mo1vW2zT6wbLogzBIagXSRZKmmSgfUl0bIbFddH6RGzR1hpiSuaYU//qG7XAotJgy6oExITMF3
872TZdOzfhg1SlhthEq1ytAmJUxYQhqia9pGIdv2Ra5kga+Qa6C3xbMhWHPuNk9oBuKopb0VsxGS
TA/uToQhZJ4oIRYv4mA5WGqG/Sm2jfelI7xoijUYdjUzAj5XsvjhgCxGPAKPRbrUsp4B3dauWHtU
TyYj7hUqXxyMuIroNpUPlUBDYWfZEMC53Aj/+UZAvfmmY1iZWF3oBhh0g1TY9kVOdxz+vtjZUA+V
JBUtH7ZSDUWbYdIFa4bMDKSfivQ6H+sobRDznbGHEEMHy6QnUWs4WlD7EHETcqbDSyhFGgw1z4jA
zZ7lChlMgPy3+/t5IoaYofhWT4FqjJoWhEMROmGB327j8fC3fTlE806n8g18Cg6zI88Cd8wfZmDS
E/HiREvABad+iMbs3fZpcg5gmIpvIWGuGG1X//xdheMdN5ZLD/ClTzcE86WeijaUQGCrvO2gIpUv
dgnwJHioaZOPfSDUVSAlxBIDii6TF6efaQKwH5PJJNW0Hg9Tv3Foo06pOthJ9AU3OqIzISa/y9D2
EokHt82Cwstkv9tERgA8zSb6dotbYsYoRuWUqksA9kdwwrCj1sP7zSv7Yy3S4NCLkhOFm4mYK2mN
QD2Zj1NR3YTZlJoCMGgS8yMx6r1ZuCbmFLroKgm93WkuId9XLJV6c9+OYs4UNnxkP98MwLOllgQY
itkwbQNN3pils33htG4ijn4ShFsQa4OKyVB3FkgFssyAwMvNHf2IaGPzRzAD2O0Ks6757Jc3X3+Y
pPllfpOspnn2jzUu91/T5Xq+2v7KPf50RH+9h7SYTtJ2lcjH5Ku2DmXPwpxjC+Xu2xcJ86Kc0rXx
nzq8T1KwlVydjj/VI7j9ZnsO5Bnk/L/Wp9Kf8Us6TrPjo+kyP83X2ap4PM3HKWptzo5F8oPg13pj
2XrnL4E4nc9xaesogcYIGMR9sN2psv+Ju+diOSeWOWL12+70kU6ZHoIpMKYcCMZcT8tHSmMGxisR
6NER2oMjgJZDbAiq9JhcIdh/HoVi+DG1E9PuEqnAJRwIuFxW7iP9VCPAnS4WaaElSo9qRuyRgROw
N/ma9gGcAAxWxGBrUu32sYdECnApBwouHifpLVQ0tj7VCHA3376iOKSriSBbCLhQ5DeO5rAcVmtx
J/kBPLgoRHVT1WtGLmBMUEQoDvEZ6sFXAg2MxSLivP1eMhsJUtSx48KQ3hIos4RmQP29gDtfaDmm
RTUFZkVY/v6ubWqyI9AWo0GonQV5KplkpMqLukfXykcVJwlgvpZVSWsG7N+ytFhe54WOwlYxGxcl
jBgWsXPaZdxdLJyIkJvjTTCU21ayDY/nqHl1egSUkhjyEBSLsZZzfjsKCmVwPh+EFw8IwrToK1c9
AaVgg9X/G8eHIM86XRiWtP1pZAkMQX25SgstO2YwGwhbZLztNKgtsqTCAtE80aeACZ0ktoNUcCnT
c2i8ghWFnbPmlHIYhLyeykks5MWOqDiu9y0TlyxAEXSA4pt6dHbbwBOoPUPxpKgqYDkR+Lk9NEpa
E9Df/LHYfJ/vQ08HjKmeRbMx6qbgrsGqL697EnFxUIeDgz6orwJSVlXLJZ+0B6TjnTeeDQWdSdvw
hEYg/u/5A8bGpDoqZgOsgETbEiplVa3JSNu4Is62MwGbYbbNXrShuKs4Eei58L5SClPQn2EZQqoj
SIMkToDmNMd1ycAgRObQChMFpLpC/NK1MM8AOM+KIM5OIlDKYQTkf2J0PiYJaQjcwLADriiDrnqc
SODGHgWiLwIxV9mw29QSDQWd50MQ50opFRKYAfc4Xd5izqcGvFH07tq+53mq4tnAR1Rnd6XTO/3P
SrLB5vxGxYlAz456VNGaAP6lqKGdFXljCPkBm6mnRYcYO8qmMU2fH/aJwJ0TByHmBrKXez/ReHOO
4UEQ5/JoDJUJWP84f0iXKx2JNMTj0cvoowq+RJJU33gjaHngxbRYsodAPLyUAcGWi8FTEhOAPUH8
VZQ66PDKRKoFy27gdbPQBrixfSw5agx+bBrovSTjMW6zoCgzEZg2kRE4F/li8zTXMsETk5fDwPaD
YO9pNYPt3sjDcD/MduSnO6LkvpJsoIWmYkQw505tFakRyK+LOVb9abDQfHhgKIx0UOm+fRGLHHUu
IYZ+4u+yRX5SCjTYMFPw6QI3L4ERaCOAuUrQ2/T848ACUfISYoP7Xo+bag6TDBOcsd6Mwl1LNFS9
eT5d4OYpTYD7DPMeNTUv4np2sWHBCfiRTxjbjDpGrFkgcPeRiL+1WxwIxGK9lvQWyiNaNEaAu9R2
cEdoYYiba0KbmowZIgiqbifql4abfH6fbcUafHzzbCRgURaBaI70lsCa/XwTAH+TzLF4Uoxg1nN+
o9Qliv2Q3xfsoLXJdjAJjAROewrF6zTHRMIVUMN8kN4C1ByZCUC/zXJt81pdzOgLYW7vAiOyaoeu
jzkiYjpz09mqBRp4R/NsJFT5Ma08oQlQn6fzJerMr/XUOcH18jwHcxmrAX4kFyISn67IfVbzecld
3ZCt04HD6zbLhWDOneMsnRGQP85XOvoKAkx5i7EB2lKN/kLlA27uetoEiYifd5VKgbJETuFlzm75
84zAFYUdy3mqqTMIq92hp6gs5/Md7giVKy5ag/iZEed72QZbZgd4UdwZ8+wAtRkPwZOepgPRVWDb
mAhTZTxa0ZQgEBvCxTKD5s2NbXJCnoEXN8ulE9jMpxsC8wSj9L51uhd75rYCscguQiab7w9zkPJA
H7JPEtlibWAp0XCsWUbd4GZJDUEcqqQhbuZj+ZELx0qR4cJGeMx9i1xv32xE9BtiPcOZ/sSw6QY5
Q2gC4BcoTdKWv8ZtHmCEJ9rId/XlTT8M0bMoCDw0CMqneT+ZeEuN4UFxttquNkNlBMjz6f19kmlQ
ayDsYjcKEFZ42ujjdhxoNUG4FKjTvaLAl3Kg6DJG2QWlMQJbbJfR18MdimgYCsrKF37Tpv5im5UV
ushtU3R3Ig28pC8UjLpgrSA1AfLLdLnEaEQt6oxUpYc0NilA8bFc1vYc24M93ryXe0jCqzFlQJDl
ClAoiRGI5khhacATyekQdhV2hyoUGLsIIxhlFNau4ihAlcgJpFwQ7FIiMAJQLEzsdLv19Jp8xDKd
2EW8s7xvSY8HTmTkLjxATvQU4gz1ji/bPLpA26YyAd93yRz1Ono01kIcGxlnBcBQZFQZkcxFKU6N
eY/O7JqwA5L1PzUCvs1TVrenPX+NCHZ1e8ggotirxJBcpighQT23Bcu4PJRJPuJdQ7aB9pOaFcGb
qyZQExvyBCBiON98zyY6Ll70WTrYYhArGq+xNRAlY66LLt3yVavu+2SB+Rz46ffCDX8GVLy6PQQq
ahOegvePzbFypWXLnp49r+lgBLMLfq/sLyEGZsG2RimwDHdnKXhzSybvAKpMYAKOP+uZYC7U1Am9
EKX3tZrK/m+MixoJCz4b1VUoHlWJmoDK2dDSvzcD0xnmnGKZs464VThyMLwK4PJlQNsrGpENF1d3
09/9eVnL1Mm4VyHbZkIA5u5j7rP/J+FczUdsHrKS+NsxifLIqoMzrDDpQJTvOXXVB7Gy0DMjSkIi
xRV79V+Kw4NX00miY8rj/8Tpj79gvM8qL+47Pcu9b0Dsyw5iX2EDo7oyxi4frFKXFayXSDxCbRZE
ubjTs01kAsC/5lmmpe8cA+TEajYEhvcb2Jo3o4gXYrzrDn2Ccg+5eIwpA4owk9qhJCbgezVdFNPt
FalDhZGe89Gc5og9i9uXbM16IxdmUYT/k1W4p1A8wBwTCjKT4eHIjAAaYyC1BPxF95Iohd21kMsY
o94KowNt5GjZUMVVKdZAD5Xl0gVs7tONQHuVfP6Mkee67maA7jmwbZG53b4QgGoe3i7OdhuV08II
bRq/V33FUqg2y6YL3iyhCYB/QG30EstausaTyTDxv2JS+Ie8WKKDrKuEPex4+Fo2anaDuDpjSJIZ
xd2o5w3hhstPYy3QwMOHZ0OeRs4d4wlNeBqxDulhOtY0Fj5ESRDmGGCuNGtU+Njc7LiB5xO0+8nE
HzwMD4oz0mnSW+i+YahMAHnzx/Z60aLPGCiKbui60o+kKJ1R7AWOqDGQ9bkSaHCNn4KPBCvfUqeg
NALtf88Xt9gVogVuFOrCR6gzGfAGmsYEloG5WDGDmZM7fW/aFBhIthVsOOwKRgR3rqBEJYMZwGO7
x1zfbBMHiU4U6/PlJaIZHtMoQ1rEvfn3XqiB17eaFQGeC/qoiY2A/s9ihn0md2tdGU4nwt7eUGz5
ayo8vIcwQvILmz9q50JS+KZUQ8FX8+qCvpr6L4Vfbczvwt+vk1VylmF7w2PD1D/8160JhK1QhLRy
6PgcZ4nT38e4HrF/O8bYA1hh2F1UGvOCk+QPntytH6hDQIjTZLkSTc0YguIgUITMZyQyoDDxv6Tb
v+CIwOFhx5hRjoQ4ikmPj7K8WN1ud1TYmHLoR1GA6rUI9sTx0TJfb/+ERCqoPJwung9iVDvVQv6S
zx8nebb7bar/fZStF7/k02y1fHWMI+v46L78d0Lc0HMtDGeCj4GVFxbuMjE08/4m+VU4ZRD+f4W3
vz+s8+XKOY0ze34STIrz6ez+TXg7O1mvpyd39i92Pjl9+Po2nt59jGeh87oI7s6+vPh6GnyavVvd
zU5uP8Uf729//8fEn7yeLdNgHfx9Nbm9CIMXp/bti/N7/8qxi5MXL15/dd+urNnfixefzn5/HL/w
nZPb3/HH20/pw9xzTmYr7xTze3+JEbR/7X758ptrz/7PdP77T/dZ9j6YzU6jYnH6aRX9HC3D9+G9
dZ0/Widf769m0cNv95PHxYn7++yfq8x/O3mMlqdfMj8+eXGfX07i1ZtPxe9nD5/+9Z+Pn+Zv78P5
f+azWfzayp3o9MVt/K/XhT0LTvPi4ezWm/599a/51X0Rna6C2xN/Gp36y3e39mpy+sL/qVi/tR8+
nTy4wZkz+f1scn978uX+7p+xf13YX35yb72zMPz73Lq8s7+eZJ+sd+7D6e3s4eRL8Wl2OvH+93L5
4qfb+PeTfxXvbx8+L/8veV+2JDeObPlFvAYCBEG+zAOXiMhdKm0lvcBUkooguIEE96+/hynV7YzI
6IhRz8OYzZi1VZcqq9IJwOHuOH7c3f9Q4Z/b8q5nZdQE5nZa42zEVvGGfMtWJxmWMlXOkPi2WeOg
L9Khb++FskvCA/xaUnIVOTr4EKqmSXI9L8ksyffMW77OVHzhRcf2rGIJrwrUXvN3hOmoVveu6R+h
EGtUOOMbWlRR6ZVRFo5vPa3juf1ULioKc3qQ7I++TqaKHUgpd7X17AfdLwfoeCrdbEep+Ri2axTY
z8YZIz6GcT7Qva7vRFanQznfjqF9KJqJHIgcbq25d+vvq3eoqzEd3T7i/EnmwY2jxN4ULNGsipZw
TNtw55AsNZV5O3asjfPgaR2YF80TiVpvN5RuogsWNbXcS6aWmzWnD0J+GeY1iyhp/6BlGzXydhTz
3ey2kVuym4HWVezasIzkGmU2OJi87yOp7ivGbnF1pyhYPnmtdeM6D6c9z97Z8Zat83e+DN+Hpgwi
XZWfVGiSccpSZvMH/H+i5BDNbh4P4dpEyvM/GNzjiIliifK2K3Yemeqk8ByVLLP3wVO5jcjKPkox
7UXHPjSj81c+d/d8/KoFjzFRNtFyDKNxuFH1bWDX966gaWXDt1kJzZcmsdMUz+GMDafJbKJq7uOV
LmmXmbgMayfJRX//bNB+mdwjY/GtMQvm4Kn+p+34nz/+ryfzo37Xdz9+9A9fzfMct3/97PiP+C9/
/ebNVh794ZX1/sdgndjn45F+Jz/8LeONDheXjPdjg1kzgBjzV102/mXCn3/FLxOOaVAMfeq2fpTg
tXk+wvxfJhwAjYs5UEGIxvMBoGLEA79MuE//C9V9Ln6C4nu8EbamSL9MOPpWw73AuMN6gz0h0EDn
nx05OhV4sDMmnGNpLy04AZeK49dtxQhogc5CzKR6acHDsBirqm3mZHAIGZIqLIYpbRnU35opvFnW
TPcp6sb9OiGDCuIZRvJLYWnfxmWgaBHlDVdN5C+S33dzC6tmifVxnwqfO9E6iHaJCtrbh3ouYXfa
Sqx5tDqkemN9kQ+xnXOv/TgQzsRucdY6Vm2T3wyMDPQwB2oR91O/iDrVHc1uSwefuzMjn5r3WWbb
Pq3zmWZRN3d77hVsTqmQwfRF9yon8dh2w/pOinkuHpeQVzwqCUmbUmnv75aRpf9RTuvsPapmltWO
kVkXTwWZArLXTW0ianI/CkU/vWV9HfzR4NcM+LC1iys3aKZILmokMR+E10Yv9OnMobhIur06lG1O
MBqgudCcTTFeHgqltdtlJFjgyYxKdaDGdGqK8W4ZvXpXhZmKRmes03WdliQfex3Lxdr48kdsB//C
tT8rBigeAJvcrUWE2L7xhWsfHVKLsWZLMgi3vWmkWyZUenlqWmXSaSiz9LK8LVQ4kbcNycVMlYB6
uAwn8rxSd4hZujWZpoEigHKLqHGzOQ2YmpJnUf9f2CaGffn3geVzFd6Z/m0vLNP2C35ZJm+bbkVB
JyAwJWCD/I9hQtQZoNkP6k6fOfEvY8vwvwTyHwFgCSRCYDUQdv4TW4YAKBGNYoAGJt/5oI/8jmGC
DTpWCEzJhpcKAg/4B6gQaEpzrIBBX7rjUFAnnmje04+VVTyas9H5WOo2lFFVOEVUSbhNmv3ldFl2
4FVz32ZtPPUsi4Y5Z7FPQxPxLHvsl7K+1+H0XXZZGPdVfj8Net+FbuThVz5YMNnqOHAms3e8YlL3
Q+a5iR+2zWEYsFOxky/jiPtWDbeZUk3M+lE+YURU+1iTpYq9NffGZKjdNqZlJqNmDb96Xf9+qKbD
HMqkW/LbMlx3+RpkUTm9G33vhtf1g14k3Q1DmEWO6h4NAqs3w7AFbYgrbduSRA6Fv588hyakVF3c
Yu54nPufBM2jnuq0VTpSg5cu+mPQ65sWAcPg23hdioiMVTT3U1zx4E2VLVG79BFBwB0Gc8IXc9Ak
++zQP9uJp4vbJ9p7PzpfAstSa5zIbfl7d1JR3ptkDfOkrpcmKim729pPRDSs935bINzXH326HMbK
/Ujr5an385itKs3bOZ6tShpFY191+3whh9yvnoaqSwSRn1vhfQm1ySOv9ZIR0abU7ls9/Y2hijuV
BTESbLe9B0tAeHtQJNitGta4UHuuutuVL20yhnXaD1UZQSfufAbD6FTlF9rZ6imjFWIbeDp/R+ra
jxVzvi5q+GPg6p3yihi6NEQwodNDscj1zaJ7d+cs/FEs2UfZmb6KidGp66oddYauT3J/UV9MqxHm
ektSrcVjNZL7Fl+czSQSeRCNuWIm8oNRJZOkddzRifJogsO5nTusYgiMSYecHLxq/VKTqo1noX8w
udC0GIsh0qPD72tetcNe+M1j63Yf29H5qpphjmwePOZFoOJpKL7RbunjTvccnneiKRqByDoJpP91
cr2db+sHUc1e5I23qilSVfoHMwW7fi33TleLuMebKeVyOdRMtanx1RAFpM3vScVNbDm8NGHfJ1mm
o4/lzK3KoxwXIOkmk8W6y9eINswe8taQSHH5V09oFSvfN5EM+Xu6LibqcyhALyJ3Cr9mE37jSFO5
luSm5RpHtf0LIekj43VJVTc7t7Fe4o6hSuHwsiYy9bi+rTvix8bl0GBRjIexqcmboKfqYfUUTcJW
8jsnM0sy+e59Q2YahV751uUsUWWTp6TEZ2AX47YvqgOzfdSqz81o2ygc3tvGRFa+bxwbWUT1dG0f
Hf4uW9yYzTSe5jaLKjPGTIkfpZgT1waPZWE/eWzAM4zqz2L1PoVeIWBxCB4t4qnMxoPK1IdJ9ndy
JO+71T7QqqNxT4KninhNxOqlhhWab7V6aogbdWVzEL6uo2UKvg8mf6rG7rGpy4N0x13L9J8+Y8k8
uTuxNt+NaNK2CKN29Fe8pd0/c3TXTDVC/NV4daIc3z42VQB96uQcT6EVqdbuTeMXQ8xaV0WmavZV
ODlxb5tIah4T2z9Q6r7hnbMvpiXmooP6sXSwZRhBs7ABlc6iORdRWOXR4uu7TkmWDM2Kq2y76XFa
a+Uk9Up13kWM9/pK6HMSjsLoox0smj4jBkCmQwQngAI1rZNXrMoSmXVBVJvpLufvreeP0ULljZbf
X3jHM5HWax9Dt8bD4JtjkhuknfgYp4NucCGd2AvKxFnlQQbF7VBMXy+L2cY4vAxunpeFin3AMUjV
Asg5ibJVOBcoThMOlIvcydrdV47eGw4PFQZvOlI2kSdNNFL7qcpFsW8Ra96KInwY6yolunq4/Dlg
I7z6GrTlRK8nvnnYU89q1AjllBvE0v8ZVm3k+N80IuCiOQQz/JOpfx7q/wvx1refA8f/+JFhNPw/
abUtWsI1eLGprxC8f1ir/wL+nv+Dn4EVRepma20abhA+KvwDHPevJx/5rzCgyOuAXQtdeA6f/nny
bUOoQgwl2LiBUMotHvonskJuFyNlgQNyvNAQEQW/E1kdnz6SSfgA4QOnxC8D0uxuP38R2A8lU3U4
hV7smHlJezOIt2UhbOKplR48fwi8SMFymshbB+fNi026et9+ykbVrBtQPGpQHHD6sKmyNrSF4bHo
AjeqqGce8tHmSWDc+vY/EcVxDAF2Ezt6vExCPeXStQY8MnltUhXzGsN3tYkzOtMVo3V8u3+uKiQh
ep4KNGBCQH0sygXK0jGLVbm58m6ngS8JQpvl8fKCzp0bInIPryAgvuL01g5VlmlpGh6b1Q8PPVvk
blyIuR2Gur2RNBibaLYdS+tBz+6VFR6b5V8rRCd+5J+31+D2IDjSmZb6pdYtj1unt3U0eF19U8Fs
7caKOXEz5SKWUzBceYIeW+dfUnF6GzhCAXecaEtYTmbqfEjN+3KJM7LMcTvk9cF0hb25vLnbEf3r
9fksCog5xvsx38X93B5JLxcY9G6+uJXvxS1dVBX5la/2ei3at35XzIlH8zFRQSnTMOjmB2kQJ1+W
f0aFoDibQaBYLt/6uryUX+dKu0GJwx3nTt/RJuz9GIfZ8ytyjl/1P9cJxGdru44yDu/U4Y1kmMNM
IxRga7nemJ6RyAl8e29q1SVdo4LD5XWdOUI4V5/gEgL5wuTM43UFzlzIQQsvLgCFHfxsgiNf/OUD
79drocNZUXh5InhAbxxw9I5FIQtAmAkqHs9T+63sjNhnQdm/VbygV27DOWX5WUiOknK04TrRSznq
0HY8xyYugUkF04By/SpzH/BUtO+rmcxBPHGjPpJCuvftSKrk8q6euY4YboQygW02NTotn2iLcGpX
O1TxWBnqvA/lkMdCANDuVoRPgMIZsBpRkyvX8YwBgoq6vkCBrgtHdGIEmnkxM55XPG5y14/arFFx
FTC+y+bJuS2MM+yHLuQ7M+Td35fXe+5oMYwPNsAFWooA8fhoF0+3A+0DpHiG4lPpDny/lgVPTBH4
/8kaQzTB3HodoxvAib66toENdaWHDE7YJH3bjjdjvyx/Gzv6D9Ww5G/GDYSMcuN519zImVXC+mAc
4YbGonX6iVrluaczYrgX10qXB0tznVg3LNLcbdSVa+luv+vE3jFMX/C54BuJ+dTeWeSnC5QoeDHC
bIVnVTlEgusg5QizI7KU96XM6X6yrf+OVQ1JXS2+O0Q1V8zuCdL5bI/AWYNHC5E1BbftJDAGDDWO
q8J3KDZDnaX6MIo6THOVZdFqgIBoxYGvhPqLnqp25wzkx2XVOmMQEaPhQ7a0O2z/digvoqF+qNeM
KM+Lbd23yezw4o4Vg9r53lzvCtapKwp27pCBtAMi2yLEV3i7qddw9PgEBWvmdkdywwBzZHmaESe4
YiXOmCkAqbiuoJFsEd/J0tbR6QiXlReXssziRowBjTx3md7509DdyIr7h1aM5ocwU/nUjcDHL2/t
maVikLLw4E5RBorZDsdb63t5rdyyxK3NjATQw3nEV7+75aHSv7/UYIMKt4QJg96eGAhj+rEmjvJi
vPHI0+KxPBFyNJGelN2VmUdjypEZLLw+iEwB/OPySjfLd3KbXor3T6yG6VYnaxaHwWVvKpuRYtfa
pbmyyGNVfQ7VfZwkYiEm8Cd+elf8BdmAhZm0Lt0cIEQFIFBkLGlCIlNZ+MXd5VUdn98veahUgYcR
cDfkRB5zXDebXHi4YCi6PS2n7FCovIpLoa+5lmNVfRYVINuBF/KW8UCb0mNVITSTRIuhT4mxJNK0
yHbrSr8WxpM7OxL3zgtNk/jDgNwpYuwr1vDYnf6SDscGAoOPV9b28ntpA5zBJTYvvT6V3O1hiRaG
lJVvb5GV6tK8nNy045a9uby754RuL0RoLbCO576sL4W6Q+Ys1NVdOrm6uinrqUyJ9XQakrX4WwS6
eCvWYbpypMcu/Hml4VZ4BmIhBW98a0r1UqjUpQ6KwnSp03Ik8ZG7O+Rm8WPSrgKQsmjmKMzosMtW
w65s8hntDbeiN9dD0ARWyvZpLwztIMHRqeaxSysQPIBGOtl9b8IwJqNwU9qu5IprObdU9MPdYkEs
GC3rj+UJ1WtN6dSlLhlMPOeZuBV8amMz+/592ZStjnvmdH+YAvSVy0d7dqkYLoi3GmJRd3v+v1xq
qZxKSIWjXcSk70Td8kj1/fxxwEekepmvbe3GyHthf34eKxKFMG5hyGHwT8wfGalf15nXpcawcFdX
Pt8A3tWNMr6aD43w2yA2VBBkXr1Q/VB1EL7REt6cSbak7jiJ8sppnwQYPz8JkAgghgBOFYDH8R4U
zlzm62q7VFTTB9yvYBdmABkyzfu4D5E3njvq3+uMsTQg3QxLPbFd4KnhitE8Y8RCpKqQQIJv2ALX
4++gzBFrV3Gb1lwsb/J6YvE86q9SW/F0+dSPncDPFXPkSTcSPtrX0JNTd8KaqGlEtrzKRPjgTbTZ
j9L0f16Wck63OMYzYLYpuOAYfXi8HhdOTi1+06dh51YJzcNyV5LF/UAGf0hmUuvfi0p/LQvthFH0
7wXowLHp3ot720vVipwg1T53Zb0bVjLfgv823UxMq/3vr81HXOT7QUC37sbHolqW1YsePJuWZYsU
BRH1Ya37JfKyIUyypW93l+Wd0w0fYBtBJwqfhMGJSUJdUTU1zLdp243TbhC8Pxg/NLGk4FZdFnXO
GiHgQ/UYmHz464nh9WYC4ESpPu0bnyaWr/X7xgbFU+llIK8hVI+1WyKv38+yuBKGPQN6/4pOfp6g
j8AIT378L9gGzb48wdUgm7v4uU2Dyg9ubLh66ZzTIV7E2CPL5Qzv88XKb0uu7EGVa0gOfZYXO6dv
hAJBr5RPvSI2ruZMBHd+SSug1Y6SN57bd7FfiiW44qXORAN4f6EBEFqWY1oBOTHdklrZ0nCw6VQX
7gMylvczI+6bsK7V05zNwxPJHfY1t0u9Y/UcXjNdr60pxl0A68JoSTTMhy4e71fJ9QIMU8J0qcKJ
SjVIPx1bDYZi7jS+G6vVgnPiSBt+NZ3jJ3YYehsFng72YVl3HzQHV+uy+py8k7YzhPPEk3uL5hEu
PJvbF7fQM6Yde1GYVAayB8FyCCKlRX9LpMx3NO+caMqnKosLWgZvzerJN8rJ8s+Xv+K1Em8eHH2H
N0oKQoiTMHf0DJvCxgLy4KKNOXJT8dYicU/t4Ny2TRMc1tJmkbt09ZWbenb9eCwF2whvQKynCZQV
SIrwBgeiQ4HEJrcr2JQTYfvWZOZv4az+jfWn7A7ZdjBmgAZ7H/LBna4YqNcGYxufAfPOUN0NsuKJ
8VVCumuDXHjKHCMSr6QuLqyrn8TSLDeX9/q8KFhSEHyxh6dKiMvcNL2EqGL1+r86p+OptGj6EuFS
+lfu27lz9YElYToAR2OJrV7wpYGYioIzzUaTYhijRapRTnWJRK4vokUG67e1WkXUtrMAvaoNu2v2
6fVtB6pDKAxxiH7WiAyPpc+6sksRglTUFYreSR8ks5xkJJasqqHP0jngHescisBRd17t/uQp/iRe
v/lpBl9ymF/7U9Ds8OQA4vLsU0/iAy15K3pamlQPQf2YmXFCkKR8erdy0hzcsvj94BDlmkjjIjAU
yE6cPlXHZezRdNSpUu13GdLpzhiXduZu3It5vcszd26uOIBNK4/tPySiJhn9XJDqRBLyeIMlM2LK
ZVilI+ClZIDfflh0JQDUWXmnDSDgMSyK/+DGgiAEbwdi4cZ+PPE6Y2N0QMeiSUXfyz0refEwM5vt
Zh52bx3Q5m7bcAQjd8pGm+imLx79Xk3ff/sWweGBw4aun0gknKI7NqB1aLO+STtvdP9a3LHaMzFX
O8q77sNlUWcUCW4aOSCk1wAePqeAX1jolbibmnZtCk5H9sOCJHNbSzpHrCddwq1ef58liPQibBFe
NxvKA5rU8bnakjZgq9dtChR45InT9rICH6R4L7kjF1C8vfFLC1tq0hwo0N5yX/YJy6Qo08tLP2Or
2IYzYVwzoEvwVo8/BD8ZnZLnbQrbHc5gFHfIgs1gUDHZAl28LOzsPoccWiU2npk48c5rwMa2GcY2
LZaePwxVxd6s/sQP+Ia/CjqHV3zedjlOLg+KtJAxCRkurL9Rg1/axlmsMh8brK2p3eUwjVwmJQjX
by8v6owFBqYDGdu7HPj2yaI0GN05Xzh4QmHH4qVnxa0scjC5BAKymE34WaTnoTT7NVD6P9BcBMAw
Dkg9bW3bjpdYM79TfBaIuJm095XJx3hUIygltTe7e181q//7FgkBxJbGBNAO5T1dbj+KpmMSyJKo
hsj0dRsHSkyfSyO/EzvmWQSeH/19LcWtDJH4BdiMXt0nfqYcyUqqZeM+iXy+qYoweOxBZ/nDeDz4
8/JxntFRKCZq81GsjTzCKVLHjHWNUwhEkKwuYtMWLko6KufOzYMqyvymvhIsnHGhHvrNo5x0qwhC
W73jE8RZCR0EpU2pVibWHu4EnqOLiHOm/KT3m+m+c7sGPqaXc7oui7gCZp3/gADvGuCF0KNtQ14Y
Pz6ismTm+IBhlfWXTpbDPW3xkglQXXRvQi+P+Azq41CL5k8wuT/9/najKyzQD2RQEaOcSNdDqck0
WJsiuFijXgYtWOgGOelxBPUKtr7aXxb4GnDZkpoYyrKxGLbSrG0/XqxXVIDYOC/DJFgLsdU86Tib
Zzchzvy+1jW7GdUwx8vqONHsVPrjMjh5rGeUgbROMP4u8ICPQUJXAKJF41R0pDn+GFJM7RB6fZjk
7dQ/dLPmyRJIb3d5za8MIaTgoQgzyBCu4dV8LEWGRb0Ukx8kTJTrTvcatUhjdy0x9ermgD8MF4pE
KbIGoP2eSGmwRrpmlCZNP6FchczfukqKvdvxKWoUyw6XF/XKc1HMKAaOAj8C1g164h0vymQC5s0n
qEsLs/rzhNvxIVisiKc2v5ZZPCMKwd42AhuBNgFP5FhUOFc9cLeFJq3M1iUyTj70EdNZ3cdz4y36
irV7vZE4JjSEQDCCnhDhKX2fd0GAF6HHwD32/3IqOaZ8WsyuGwUyINXkXNnIVwYAkrb6RISYAFJg
hY5X5xZLxlYxU6RdlEryGsxorev+iUx8fCCNtbdg/lQqkVath7HrHO/aldwkHDnqba04Ro4RtWAh
b8T0oytpGsNzb6DJCCNr48yV/hILOXuf1BgMOq68jn3y9OohFVa1YwE2kF4QE89upSJWoITkipPb
nNirD8KLCpM+QAIDBnn8QZNp18ItUUMXWMf7Ehiqo67P2jc0K/9YHIvKFING22p2+RWs6czRIxJF
g8AQE/+2Sa7HgivrWweZa5KAEbvcTiXzk5Zk/Z32mbPTq/Wv2J/XWC/M/jbqBIlUsMuQVzgWGA4r
G+bBXxOAaYBNOhd0mbhaO4VcUTlYcH+5wetylhMdkwWJHqAlYOPUicNW/+tIKDC+377X+CJQQVBe
RdES5eReL+5AqxpWOqHLom+aVpjYkCVMccv7K6JeQxMbnwau/p9inZNz/r9RrHN6Av/HxTpnrjvw
ROTsGYrGtlD8+MRzW065X3CSME/1YA6o9sF1WufWBrXzw7WMtannhO1bEEXmKV4R3npXtv2MkoO1
sIU8wKUB0p0AqlrmwFRXKDmAseKWkp5Gs7Trh3qm64+pCZv8yq06t2S8OABRAI5xUfZ8vOQM/LdQ
wwQiXV8F+o8iY+qWVU7BY8fnbRcjGxS0Ud1URR7Z1XXf5MBYv1xW6zPfgCcIvAjas6LMZuux+9LG
Kc1BFQgUSZxg1TtSrv0aLV3p740/GB5J8LnflYbKfUvHNUYx7n/gL18WaZ1uwv9Gkda/BWbOxFjo
jQE8CMQx2BeMpT5eLOpyyiI0gZfMQ92hOtysLJ1QrHYfqE5GmS7EZ1uzLgmUExyKMixR6Ou4/HHp
RJdMvFe/x5oG4ga3hukSoCKiQz0ioOPvWYD0uSNyeQn3MvOQ5f58QGTbRcO4lrd1bU08qG7cA6X+
Va/2b7fidegFcAq4Lxwc0mneKexYMMTWqN7lyWy9/CBKPt46uJZXCLOvbxTCoI18vGkXxyiN4/Xl
C3LcJvd4gqtF3wVZi4LsVnmorkaZTlGg4u/KFX4dEUEcQld3I99wepqhdZQF55llfjKuRZXUcl5T
hgrpCCdtdpcvzllRSJkB6xM+RbR3vLapHAInKGs/gUN242AIcG+sEnEwi2t1jGe3EREIjBIY9ogt
j0WtWZc7rpI8aQp2Pw862+WsZOkYyDE2uc6vxHmvowxsIge7Bs8uf0MPjsUR6kyr7+KVR5fWvAcr
uNyhtsLEPbX6D7M6KqpcJveNX+srBvHsQlE/APcHiBq0wGPJqzeWNRsn7GnudvFoWAHmpSIPaCVR
HpA5uZaXOStvG0TOPEwxfpVVR82tXDJAYUmIJCeqaKbqfZhxvO9KWd/4uem+X9aZ18YW2Np22UHt
QdWGd2JsdZXlpVtA3uRjA2nG8kgtvLuf1srbZWHhR85gfDSWCIubHgmHKyp7brlbZyhM9wQ6jZEI
x9vbz6ZiRYntpWYJD1JytgevKQMuH3q365xdS5Rvx3UcrqKTIPEDNPHYWFunSQCzTIWXjZ2fFFJ3
D+gKQN451meIH3uZoB5A7DL097hiAs4KxZPOBzKI3Pwp7sVWUFV50PgJaJfebZixJlYa1c4mWORh
ccZ2P5meXtnZcwcr8LzE2x2vP7TSPt5Zd9YsbNHiI7GBbLp4cPNuZ0FO8SJXjf7fBcmqMSZuXoAl
k9ck8jqh3l/WrXOHCxYg0FIw9DbWxvEn9GqZ1l5RnhDZ89tmZigudR2ZGGftk2Hor72OzskDHoWX
GdwI8PATKxHOQVlWgBgTh7LlG6m0uwPls/nsgl7PIls0xV+XF3jG4AL+AmKwYQU+KGTHCyxKYppq
QDHbZF0Gx7jkO44a9TQTw7fLks4sDZABA+QO+AeO5MTeahT6lW6zisSAa61t/bVZeZ7mua5i3frX
8vhnpIF4Ddo1ohKwt9yTsLMpSmdecyLQDGErMmaAJcTA3KQt5i6xvRqvBB2v5cECoU4GZP0NOwhP
5HWtVJXv5Fk6L265E3DQ8aQdJ660RkcPOY5XgoBnUuixGUA1HLglSL0DSkQP4+ODM+UYrIygur+r
F/pt9vLgW7Da6m01jeQRTUi8L1VpxjdK6ewmN0Nb7KUI1Y5U+XSPbARBrqG2KFCVwScEsHjzXj7t
7TRPPw81Eh6KpxCM4ySOPy9kDpLjtZKJT1HgiptpYrqU081lKed2HTfFg+2HI0fMfyzFNuOMgoxF
ojHO1OyNRUcKUYn3lQjtTe/0VzT4tRFEVg4OBnX46PWBTMqxNIb0HyJHK5NitiMKyJ0wDmXDIpLV
805xUaWo2LpGJn19QQELIW7AKcPB4fYcC/WYtlr5a4beHiWJ3bVSsS4yb4cw41rG5sz6PETNCFFA
idvAtmNRzRiuYJFaNLIo1XzbZ0JEnt826VqaIiom0t6tTXjNs5xZH3rouzA/qJDYWMHHQvWsZiTe
/Bx8Ow6WC6mGOJvE8K7q+1+tbv5teH5GWzjSi6hcxV6CLnIiKlhcS/VKFRC2oS8jI/22jnxUDKCT
Efz6zg/zvy/r57lbyuGmIQzPQfzNyTXA88+fpqnOU1HPzQ/jj93TNK1DGY+cO3tSMQNv7S0qngPa
fSND3aQWJdZoydQs4Cz08Dfh5A0flmxSDy3oNlei0uew8+SecqAioNTiqhJgnsfb35Qlk9nsqHQe
F1S3di7Lb3NqnCedc6JjO5UmyueKvlknah5lN+UP1qvzfdta+tCyZnkKdYiGSQ4YqjPppI103Q1P
1FH1Z8odRiOEDshpts58xcI8m/CTT98yYSiL2BBvTGM4/nTjgeRTyV6lA6nfNYaUN25bqK1gSsW1
ACNIVbbfF4Oh0SSKfu/As6JMYUC1eE2zFNwRc2U3XykYDB6qCpEYREYdfz2JRDfKWD2p1Yv1JNRN
VhcWBekeoMQitOwPTlC7e1m/zgnEnYEXQBZrQ3iOt0D2deMMs+PFwOO9A1WW3ZqBzoko6+bGjKrY
X5b36rKi6g1iwNYFiubD6B7LE+06eFyioMrLp2nXonAFNAXwEtYJ3SouizqzNITTkILCBMzX3vpT
v4RQEPk6euS1F49Ty7vIAi76G124yndh5UxJ3YT2isAza0M9Ox4Q22RDePD/5uw8luQ2mi38RIiA
N1sA3T2coacoUtogZOE9Cu7p71dc3J9AIxoxipC0UZDZharKSnPOyZ33U8jD+rJpzWBWhHuBplWE
Bl3rwDSF+Px4bXeBrZydCLcPVKjsju8bucaQdVSiIFyoZQewYiWN1paqQBDNWf3JnfqwKJf6c6Ir
Y+jG5Rm4/L4OjH1HIk2I5x1aRbtjkyhRC2oog/ABpSe0dBG/eOvQXdEJ6D83ioI+E3cn6q+pNmm/
eP20vMudpn2K82gKHn8KaWpzieVPAdADoZKKBn3t7TY3ICA0J4b7EuteGbSN5oRVX/Wvv5hECRwl
l4GE9B53Xk5tk1GPnNoMQPOPV+GhGqWAW/TdZvTCvDbOcsLDVZGk6ZIrKhPh7aoW6CGoWQkzMGgn
vJmquHor2rE4+XZ377X8dmQLEuCGF9zHnNpEx62YejPAz0Z/uyUQqKkaKgoztEyUALy8+XEBbnTC
bz66mZLDI1V/4KjL0eg/38yMsE8zFweBG22wv/cI782+ZTfqdTVbLbsMRndWFTq2yF2hqkcpe4+x
63SUNTQH2k47rrQXc4gQSzLBajRWQOpZNJx82PvtY24ptRJwMhRMQD5sV1jqTr7qFfZ0oSs36HbD
G5qN1vXx0b/fPqzQYQSrwpA9Z8+lMb0oTihOw4Va4/yD3rnZxei85b1Ne7MKKq91/q3V3jrBEN5/
S6It1MtNbgLux96tjfSHOy24CiZkwicRddmTqU7uJXUj9cVyi/lklfICby849kxKM8w34LG2dk8G
bffSa3oP3PRgVhfTmas3wtOdi6fNREURxdLacnu/Ls0zWtuBm8M0tBJX7iRYvZ1vWWJTmYBSG4Gl
51EYD5ODKh7iOl3vlOECLNmPtbG7lmKe0M/U56tiK8Zn1QK9+3in758WQ+VOEONC/SC83rmDYQTs
amc4OUUb80vUtkmgaoPzbFvLWTh9tL0cK+rxRHTIN+xM9Wk8KXqEaEQsBit0GmMOOm1RnlAWHH2t
H86Qtof2LL6tpBvLjHR7VfrC0CbwohwnDtYlVko+oLCLt4JdhR/bLyd579GnBDnCxURUERmA3Z4K
e7LJE5BwyF1V+JqaFeGSuETwGjJbj3ftyAtI1jY1b3iggB22S0t7JbeNClOdE4uLRzAXGpV7BrE6
+oAAF6gcEsZSFpYL/gmhEk9LnERtZwUTDF8ESwsbodElCroo+9MZHe3EtR05HRBIAKwAkPER5c/5
ydw6lEmmTOxXP2farcgrJVDUrn+unSq+jFrsXeZCO2MNHhnlnWLIiWSL0JPbGtWahc6vg/Jvai4I
d7W6Kd7pUNz+xGlY75TRrlCMy9X5++MNlBu0dz2QhQkseCVhbMuf9dNakXBZvBzoV7CkSxIWyGIG
pWjTm6Z43i+ktw1pS+WFit1Mnx5bPtpUSrOENbyRDoveWjbmvqpt1L4Ct2jaa28OrZ+mdXrzYkRp
RW+M4WN7P4j1+6XS5UW6QU5qBbeyNVgVlprbasw17D304PS4smFJxsL9e0J4rA31skDxrFUiuwxt
I7ZUfynT6r06j/V3Laqy2W9JZ6YA39FnFHkbh/QpHfrJn0U9jr6XFCjTugDyvvWprf1bUGMegqrV
y/4JjH/ew0ys0ORatHalz6zY+Wc31UxEiqIK2IaVraLym3VsTiAN95G0BBpRLSUZ4XDtEWVDndCz
XmGFtzPMoCS3bd/wiuEiVXBRKBVVsHg2Yn9U5/xiQGbu5LtL97b77kD5qNCg0MOd2t9ez+i9xopc
A60XNf1tMcyBPo7dqX9NhdbHgcg68WXQAKP6ppVXnV+mhv5Lqy12769Dan6vXTOmNZ50rXXLBxF9
tFLRRr5OORtEcle0a5A3TvMmLq129GP6LVCPknI6i0UO3CpyNYCdfsgakBRsz0+2rCWifcR0jmKi
qOYtxZdpVmKfBHw5catHpizaxMARaPQBuNmaMgrRNBrXktMD5pL9oz+j9SsvRjGcFGUP/I6kBv2/
qd1jWJmNo5kpq7Isob2MelN8X2VS5JP/JYUPnHV+mq16vT4+FYdmLZQ36dDgZI3dxzTNGCGVlBUW
dN0Kv2usboE3KerUVxvRfPe8VLlEZuee2D34srRMqW5RbSLS2LefE7ev5oTfE6idUT7lgKGB7Lrt
20hX/3q8wkNL6GWRxuC58TjbPcypRnmIV5oc8LkEDTw7V89sO91H3Nf79tjWwTPMq/g/W7sIY67q
sYoFYXLSF+qXERWc3xvZjH5s5XBFEqbvUgKFPrk7laZau1OhN2h6aHELhLv1Potar57TOjrjSB2Z
0tgkhksA/wIJt/142Tyn3GYqG0KLhw9x2U0XM+0hSxXV348XdXAQCSloftC2I0PcA07H0pknlPfJ
YxZ07ydELK6KO1HLbcb4lmet9nmZS+u3x0aP9gtMmzwXNLJIf7fLS13hOfXIfhVLyVFMRzeEePwf
QmqKQiRPkuHFnu32i2qpsJeWpfVdp/8Wd9U/TaU7n5E7/Q9HnaUQn6A6RUFrt1uGMwJMHWcjqJMx
fVdbLS+JHsfora6R8ubxpzs6GUTSnszPqFHvy3mNlIooPJjPiT4NoaUCtxsENcx6Wc4ovEe7RByN
nguy4uRbu2UlizZZ7YRr1Ppsvq51nNycITpDOB4dQMnYhWfNV+LMb89CU1nuZCOFEThD9+cyi/ZC
kWK9mhNaMUBkbF+zx+bp8Uc8XJmshxK3y7RztzJb8RazcQXlCcqjbyvRk21FhROp4WM7x2v7nx25
mT9Fl/LVgbSOHWOCo6VpFtq3ZiuA/SAgvK5e8Vw0pndSOTw6IVD/gK2AGUajYWcUWktsF9WK0R6q
qR9FffotH5P6e1zm7Rmj/OhLkppQ57GYZE22tV1hpuV9JlSOfpKVVlhYVRdUsaqfZHTHVjglktpy
Lx+9uGM56XZPcacch2evzcDp6/kcvH63JLFMqndSsrrrbWlZVaJObQSgl9K3aM4UwVCkXVgt6Ocq
kfsyedG/j03eL4wqi05dB+Aj0kl77kGmDXqjTRz+giwh9KzG/qyNhvvLYyv3SY6s5WhA8GU7GLbr
dpP6ctSTBIItFBKnuCWNbT6Nad99qtqoCWLE6H1aljZ4x0xc/oNl9DEpJeOtYIxtLaMV0Uzgydk4
tyo/GoqRfgPNLF7qoe3etGPtfuBSzO/qaRlPWj/3t4BKkqw8Sm0UqFjyy/909ahu9kXC7YOANcms
xnJ9xOO0p7JIxYk3kWd8G+BLU4A44Qf9KJptTWlpbCPYI03VdofideoFDC7Iwzkb/lqU6AwldmQO
f+nB0WOuGNdha26wMnqhK/c7HwVcK8B4oZ3kia9B9P+ai1I5qeUenVHpSiQhkkhkj31PNSSCppj8
xYl7zfeM0gsrJdJP3rV7V2nRAqWHjSeRVLLdfmUdOnhwD8GXeH36nvx3uikTg2jUdRqCNG3dEOJc
FT4+ngdLkxECWb6c6oHV7acEPOkNMLHZOSWeXgq9SC7eiJt5bOXgKJJ2Mg2MY4KNfSRsto5dDgVW
RLkwA8GpEGM37f4DWl/5q7MZIh1ZP+HPUkrdN98mqlCjXXLT9UyNgOTPme8m7hp6a1MHmlmJYLZQ
5368voMDadOcl40qjshdx69qUcxvKl65xBS/aXnsPtPPqr4pyqT4blTmJydFbsr2ukmiLPgK2lM0
NffYXccq6dKuCzJg7jJ9NLNpvsA2doLCJJsu2oYKRamg1x4n5WemmpzpNd7vJrQIAgeVBg0iNNYu
XimSsVC9xUGVsYyn3107Uls09UV5WeslFief9tCYLF2woTa8611iUzLTRBVrBRW4RbarTRfzbbcu
9o00Vbs93sV77gMKNGjpS+48tVP0GbaXoVIcvajFUobJVIzQfsYZCXa9uHiZWF7iYc7fWjMSSHNi
wQhW5rfm6HYfH/+G+/uIXVpV8plCO2aPNAA7o9jGihYOMrzzGzXVmkucrsn1P1iRjy0hJ7GfKT/6
T08D6ThntHDLcNLF8JQS5wKloAT42Mr9rZCRCiQaWeNjVfrWijF0s5JX1NKMnlq3ka7jG30Y4+fU
nhhRptVDf7KBRx8PH8bwNqhC95jv2OzRSAY/EK6t0X0eGGX2bmzc/tWPHSsCBAJgRQ6q21ezysxB
2nZNKlByufmUzHD/i7WekTqbS3/Q4jN79+/C1t7utVtqGspwUqrQWZR3BSiob2iyLk+pVWcQNt3f
By/xTi7d3c5BKKbxJWFzFO0A6213To0q0ZQxQq+z3pn+mAkvmEynezIl3lxL6zOw/t0lxx5EAMpQ
TLKQOf/WnpNUaz9kIydFSdJr0jV0fQzwDPzK4eTB+9Hb2ThPaYtBMT8OCczpXSjIUKepRsO3DPtu
XLzAnOb4O2dp/uCsYkS5Li0rOm5LESyl8C4tY0z+UNNML/0uV7O3w5roX1fdQFJ0yVDDzQtGbHTz
CKjYrMo/kPvg95dl/Y20vn/S7G75RCF7RLHNaGdfqbuTRuXhl8Nn0X3hhaVTuv1yVYPC88x1CtNy
tt9OqiMu1rgMV5cJeyeH4u4cyg+HGbAYUmB0D0IQs2PME8l3WNjL79bkVn9MUbncKsZTgZVv+2wM
zCI9E747siohYUDR+PeO/ld5CTGlMZdhrWjLxVvnBtYDs7gipHKu5aCogPN17fLYcx19Vcol0I8h
CQPx23muNc9E1NpKQTqHDlmX6UvYo71JobA6g28fmqLbA7gMKUESvO0GTmu/ODHogHAAAuZbidUG
eTpFYUL9+7X+mA1EUA9td/ABsvS0NZW48WROrlmEw1S6N0bEJOFoDeNFyZPkanhl9Ovjr3j/nkqD
gBVNiAcIQuyhF8pMsU0HtxJqc5x1vmbW3hV4c/EsOqV+O8Vr/6LMWY8cb17/nXqdfnHUrD55UQ8O
EFbAfcBYo/2wV27xSuCCdeXmIUoMTtilRh0yJo1BSlO6vPcir0Ue3axOjB7sKq6TmJC6Og/fHtrS
lwMzxVwzD5EwTC8RGkS/rJrT04ABJfH4Kx+aokKF3jCsDuKy7a62FdnlMmEq7tT41vdFfB1dXbzv
ra54vbMBriNFRSXJ6a5DzyiT0TQqBVNj6zFbcnWvCkpKQV11Z/WOuxCX6Edq2QHmRdeZFG67qrjM
JEYpylGAIdtS49y6NciUBwzX9P6yrXamDYtyaifhCqhJnaVFRx8VOLbU6CKVoDKxNd8SEdlqFBdh
h+avPwoF4dZG1QOtYYDn4/07eGvBlYJ6kC0CnMDOg69OlrSlJYpwNUYV3ljXfCkiJKrqqKuetNIo
bo/tHd0HSqdEfza4Fmov26UZgiqJnc9FmMd681w6FmIwjV5dEfyhjaaVpZ8lWXvieuQido8uWuD/
M7p7dNOlXMcOEU3GshpjSRpYLF+gc9u3usqdN7lhJFcG6mrMfDD1/LfHCz60TT0L4AXoaXCS2wW7
2rwMo76SrsyD8bJW6uATGcrxQUYSdJX4I2fc77OY7TPU3tEhonYs1XARbAVssjXsLVXlKmlahOqw
xk8Lue9XKLdxgLs6w4EemiJa+/FMSr2mrSlKW0XVqFUBkUD7tJaq86UeHajKQo1OFMaOLDETF8II
pCPEH3aL4qPNJhy9PARYlwZrvyqXaQaVmc1Od339xpGLQXgn2AOOuLsZFYXBzFZxN0iEVm+WMusY
fFWUn9uWgU9GA1eZR1KhDdDNXx9bPnq5KEbSccE805vUXQBspxP6hJOFp1sVLdS9zLi2ndq/cRc7
CUQ3MxiYYWnfxjapOzkc1GaEpeWehKpHN5WWObwq3AKv9m79S5Tmsm6Sh4OZeczuTRDpM6skaIvq
D81FKptmzpme210Khd+VMBOpCEgeuu9LNalejgwkw2YK6XM2e/EJ1R/3pKB2dCWhoiBcJOsY9p7g
PzDCb056L8e9ivlDZbKf7jJHV17L353IalYmnjnN+8VGyOLkox49LHLgA2w5gJLOHsA8VSMiRl1Z
hOaod01gDul0mfuceYtMif6WDY37h+vFc+J3brkE/eqqyskvOHL4ZI8I+EphD6KS7V0dRN4miI/m
oc0jF5A+AxFJRBZOKtWbrDLPqP5HN1a+oETvYKkp7W/tpYVNB1XBnpVZReAu3hpqrZ1dE68rTm7s
0dIg/ZD0Ux3i2u5MZd3s9GltEPYwNtv3ateGwB/1T4VdLZepX82Tc3S/NPyrVO+kb0Z1cd/Lt81O
W6M4zsNxnj7HXS+eB5VAswDM8+qADgwGJRnpi2iO7OORQkp8eWafh2XWiNvEuPoQlPx4LbvRPDkf
91IBEu/BP/Sj5Yu593teX5kUg0siViWdf9P7fGx9U6TITnX9tH5Z6Oj9Pc3FHPSeSK+pbYlPDBa0
mWjIOOFymuoTb3jvh/gxUiAVlwjnco8mLFTFMYc1xw8rafFLXVlTHhRWbz7ZE+UqPyqb/mssmio+
CRoO7VJhQWnYBWywb/QKna7/MGZ5aIz2X7OipBewB85bYVEKJ9tmfqWwjC+PPf/RiYK+wTwCqf53
h7T3aH6ZDJDOQ3PSChiCU351skl9txiM0vgPpnjVUMrDC5Anbe/lOomYv5RtZihhe7VcZlJ6dWsz
w6Q7Gz11fy91wBocYF5siezfuZy+TwZLmJiaTL32xxyG+0CMG7ZxrD6BOjtrZRx9RflqAbEBEwpu
c7u0LrWZNF+03JbK+pC4XR3wlldXd0jWN48/4tHKSBQ4HRKpefdeLVVqMOiWlRV2KlWJ4CysbSmH
Pqb9l6GYqhMonfzl20BWgkSImmFjkFXuN83Ul1hxaicLba1tr6Oj9B9at9M/PV7V0fcD9yLV/iWD
fd+d1/SaGn/ZZCGapqNP5cO+WDmtLoHPuTw2dbSgn03Jn/JTKbhKzaFKBky5da59yIcouyHgPf6H
q0weRRMSLD889V0MPvMUajFzb5ALy+cXrxrcd1GHpqg1ztGfTgWxuRmYZ/p4aQdnQ04YkZor+C2u
83ZpMWNRVZ77NKSL9ncUUbopV8NhBAaEsyVSzzq9B1/yh8Y2yFKSfpR8tuYi9KhcZsCmAEPb/ton
9vwRetTrRp4hnQ2a7EchjGifZsX+AHaeXppJixXBdNfOV7KI8bBdk/0+J8r8HpTpWUfi4CxCSqCu
QCTKTdvXwtDfc7FoyLM4dwHsL4sxyAliytmp2MiRKR48CgvUM3n9dm6qmbs8zgc2rIgYrszMh/66
VDw2YEfOelhHj6ysY0KnIlYh2t1lTEaSw/HG6YbFFKk+k0u0v7RIMSs/SqWmSiEHxTCcIExmT73F
U6kH6J4Ut0pUVTCVtvjj8Vk9WrrEJTC7nJ9FxWN7eEwY5pOldCmi7Er6QVuL6B1Oj/HxanwGgDx4
Vh1apHQraVVKFcStqZ65V3a5NmnIqJTCN5y2u+aNAHKdpN2IMJEWXercW59eu0BeH8ABYI3QG0DL
bGs10WnjuWoO4apLvYs+i87PZxyClaXZSYp6f+8NGukAxGC80wnez3gAz+80ap6mYTlPhZ/27XgB
ssaolhouv6c1Zxo59xcf/J6srFLsY5H7PA1qMDixAUH9FZG4b9R6ywuUQeX26g8o517JMTecV3za
9gOKfLYL2OxJyBx0IyzbrEUhq2fCDrNfThzn0YIgr5KYoVR1r9Y+VcjMVZoSh0TsCrA3qMkTZf7w
8YLkkd4+pVigKsz8D04hp3m7IBRHaQuOyRxWCFF9Ujsvu9oWalMdueEt54/5TqxUn/p2cV9/QHjE
qS4SDcmW0y5NgWruzB5TY0NeYCa5DJ649ka//FOtGdMiqnw5OfsHB5JoSJIcZAcF7sF2pcxcinpr
wF7UlQsYqroISlXEbzy9XW52AYn3ZAPvrzjJA5Ee/VdNasPsanxFM6AqVBIh91kb3Rr4ukicMvQ6
SjvrmWaV+WykIjsJWo6MQlDFh5HZIy22iyTG3CAyn+eZYddzddFz4VycnhFXmi2Ut7Ye159Sxpqd
BBb3flOig/9nVH76n8IXVe/ASACAoBNqR0Hdru4LTagp6IYi/vz4vB6ujzAddX9uxh0feciLbhob
zitzcZc/NW1ibIabKtU11Rcl7EuOUlU7r6aOkQfCQuTKU4tG3HW3lSZSQvWcFHOYW5BV6Lot4YwY
OVSkzKO+Z7mvdzPYI0RjioBM5He72IjVY2ZWNYeZs7QBoc5wMdGeDCYnc66PP+iBAyC1+yH/R9+L
t2i7d1Gk9GMtmjns6d28rAgsXLrIgGuUMfhde0IBR7lFmlq9q40pOrF94OJo78luGGUYiiK7c4O0
eiZab51476Yv/eAtH+bWzH55vMCDw8kIZWjHqDIRa+zLIURNWsX41ikUiSGFFUV643lvwjxd2pO8
5OBwghmjZykdG7oDu3DGS/N8qT28p1vRne/ycaUiqVbPpUW/r2iy/lelHIsTowfrQ+WAEp70oxoP
7nYDF1VZKc2kU2h7s+cnVaGGKK33T5kz9f7jTyn3Y/tYQOOGIw47nfIL0gpbU7bVR5o3wfTnRKa/
KwDhAhOi1GeqeGWYUfg/qSwd2gO2CRIH8BHVj629BcRFM3XEQ+Ziuc9lMafvkiJuMr+e4/LP1hPl
icH7A8kC6c1KdTaS5n3HqXeTdpq1dQy1juEocTsOL2k/Dycv0YEV9OYkwEgKAaGJsV1Wkqy5obeK
CDmw8JqBQTwzn6g6ccoHH4+iDTxGoDicyn3BaB2NXmi8quGYGJNBRD2Nt2iK829KJ9KXVeuikyrA
wbIkT0qKRFCf4p3dLqu2pjqlqStCrzbVW+OMyiU5J9jf3zHCVhoRiJJLO3uo8urqeevZqwgHq08/
xt0QPSvdkuKZJ41ysnA+omXSnezY0bdEfIIwBQknmVpul5amiiBesQSYptL9E8XfIoghxzwlC4Lb
2Tifad3c32kyMOqOUpoTbsAeqtl7LaSvphyZA1UyISdJ2+fO5MBQvT2D8R7sGv0VkFTU22Bk7lE/
i8i8tR8qjnw1ts9tZmi3PCEleew5DhbELQYOJlWdWdPuyK9WpnSuxoLmqCg+6lk3XDKzZrhgciap
em8JvAhYa9j0wGTMvc+gWZU4Q1YTi7hq98HsVesXryxX3U+n1ktOlvWDM771iFj7sUvMA8QF715P
RLbGlKF5cyjSpB5RAa8kRn9NXcdH04L0aqXL8iTichlvFjENcj9LaqEbVWVqFZTlInLf7gUjHIZV
sfog94b6q96N7hfFduK3S2KOfxG4eiD1WgTQnhZqzIZfTLqxho936P5ewQKkwoBOhhTM2MNERqgN
uRGnQ5jGFGz8ZC7rrzl9o9gvkSrx0VeHh+VNJxfrXviAmJzyELQCdFk587vXy8Pl9mXSDOEIx+vb
HK0KgsejtWqXRohluKVisq+mnK977Sao5/YSGf8qTtfY/ponpnfiw+4vukOoTn0dDAfy6vtZ3XMS
F/1EiwHZ8T596UmVL0tcMLlqzIeXPHXikwfnyB5NaWAj9MY5tPJ2/hQ5m4x5z7VsIPoqLT0okcS9
eC0U3ATwpC+YnHXyKNzfdurczCInLcHD3L2o/UhfpagJLFMnbQE7dFzBKj8Ll4+sSF9Jy5amO756
uyoGgILTBo0ZjlXm3WpG4F7pSXUnJ/b+pktJIqllyItNQLKLDsa10+qY8bJhrLvphcJb98mM2txX
uYSvhodIUwSpSDXTCd6DCLIFNHvhtcT/DBZj4nQ5/V46DGMlJp+f7KiOf318GY+WhkgF0kvIXEpR
9O0HbFBbg8xEYNyYsxt06JFnvl7VKJYZdvHX623JSITjR/Wems3WVq80ggODUNXSm8kLz190ofqU
vxuVpTqbL3XgZDgQBKtyahORwm5d3TxXeIKY7E0V6pMye44f6UntN6CQ3rSLNQc6efrl8QLlArY+
GikTgmNUqHkYQJZvFxhp7ewNqvTRcytAK6bJlzKfhJwj4H5Z0Ah700Sjc+2XUfv+2LL8m/eWEWwG
WATSj67v7oTOXuyta8E2ilaoDfpqCI/wAEzun4/tHB0XwmN0uiQpDXm87QrdwnFEOmEHnc0sLGkk
+kXjNu/MqZlPPuaRw0JlCDs8riSnO1N0EJZJWSJkzbh8foaO3LXJUDHI3O7Fzqfxt8crO9g7YklU
YmS4ZwAg3K5snfOUYbEyO60sjUGhQDRF6jWtP66r9rQMzCNOEuH5o7GeiawdnFUZeZF3cO1Z8S7m
A56h6WWXE0jEaw5L0ihQi0gBCxj6oHynR1j5s9PMt8cLPtjKjdXd9zWKeFnXiUqDgfQPAwqL5UWL
4zloPHEm53K8QFl/lkqhHJvtt2XRSqsuOLVZjdPrbNoLWJaaoobgDWZm+vTi5trZaAv5l+6uhOwq
oFEs9batPVDSieoZQQ4N3b9cRRc67uL30bS+HpDNk0orUoZUpAh7JdJinlR0Y1OeOS/+PhSZ87lY
nejaGUI/62/9SHr3K6LAR7WbAIpRiPIz//SEI10QrUMNRMbu3fKDlRTizRhHJtjhtH6vzbPy97B0
Q6j3Tv+MDHT92ZjyYQ1wDvnndFyTT3pk/x0nZhQQY/T/0mal8FpYS+i5sThrNB7dJ0h0ZGf0vJnu
tSuCRvGELmHDm6knqxSWQgu86MBV1uCLQoSb60ssqvVCS185eULvTxvVZZyhiiOm6bE/bZM9WEPu
OMhXqU26+K2bN5/USoUJTK0+/aiti6u9ETB94hPD9zeKSoxK4kY1lNEPewDDOBqgRRbqvsNi29d1
aL0XEvvCX8coerVzxJSk8KHiTANpr1BtD2pkzzPeKluUCv6uMzah0k32B0up297Pe8N+tbvAokwR
wYWAi9nrjqtK26HZInhQB2sK09Szr6WRTH6qd9rTY890f3QwRUsV7R7Q5Bye3TmPhJ6ZFUenHBzz
Ouhr/k+uVO4HhvT2l2aE52cNcEBVNT9D59+/OVjGR9GXo25C2WRr2YiNtkXwdg6XZp0DL5+jt3XJ
G5dEEwoHVd50Xx4v9dAgE5boWlPsAq26NUjQ2i5eKqNk12lfHNh7flFndVB2s35NUnDBj+3JV2zr
Qlx0Q2le0Z+Qyevu08amJsyowROXTEB/TjtjevY0JHgWxj2FKDQVX2pwHLd6bFbfXLs/Xm3ddGQp
3eAH0BzZ5bCxXrSCdiCZn23SUo5T6rW+Ubp4L68bghxqxxV2WfUuS8Vw0fT2DLB2cEM3P2D/0k6t
opWTM4RDS/+OzgjwkaEc3/bWfMZxun9+CCfoWvF7wbLSeN7u7Kzljld6lQiZdN2HqEAibOoOZyCE
owXh7biQFBHRhd0f2Gmy7GZsRdjadOujBUezRIIh8Iz7CR5v3sFRlU1PuhIEKlJdfbuglP/ZaKYQ
oZozJjXSzNyvJvQJm6VUg0Q5lZE6WhosQkIGVka0twvIxqqbG6tRRWjlcfXkKjjSZKjXdw0gzZOl
3StSU1sh30BTlxYgU8B252LIlVqAK6GgSPlEJe6ife3ni+L8STfLW33m/1pXJi0v1W3RofhfEnR3
PrgiQbIjSgXqQgAlNHGhuFx/yZfIftvEhP8nLvjoSFEwoCvMo0phXH6xn95/mm2UgIpBoGQM0rIj
GfDLWq9PXrGDQglxIVPBoPgDAqQ2vTUzj27stZrORtdNf+36mnl0CjXcpssYxltVTILTG3FlssvM
lVXdwEUn9xmSVneyLQcnjh9C7ECFjQxg/+S0C8RbgUJdWIvCY6pqulo+im12QC5rwFCMnVdnNzxv
Nl+X8J9Ydd9HTZj81pRZPIVzkoo3jjtSoRxHymxWpJys7cARQxUAcY6XIFHcNzjUsgaGt0xjWNkG
Ewdghb1ZszILGSkyhJAJU1gE6vjUrskaGmV6hrU8uFxUtim/YVumcbsDL2zIs2nt0l9JY/XZLYw/
S4bs/Dp2p3fr4NCSvwF75HJR+90DsFsUWSo1jdBsrhrjIoa8+WWN2vREBuBwPUDLKSszJ4ke8PbM
Wm1hJiSjY9jN5fqcrdN0SYpUo0yqNCc7dxCdUJxB/AKGC7DufejVOl5V0nMZQ8tOyq9i7avnIvKM
z5qe6/7YMIKqSrXZLwfz9WUoYN3UTihEaYDrvN39dxROFBjzMSyLVgsh2RDitnV2WZLBOIkTDp0A
rA+pDAOAB4e//aBIGaOxZNHr6wavvapaGd/KKqsvc558GWor/zha+vBWT4cyHO0194Xn1jdBMnTy
tY98ANE0lHLYyaAjd85IE67bunUxhfWCIJ5frD0dJlUr5m9JZQKRThY0wx4/dAf5A/hnGMPwJunm
Gru7YS66XawZbVyvHVJ6/KPBACrbeXEXxunMTBoLlAiNqMdGj66J3Fha36irkilvv/cCeVDoluB7
kzb5hT0rn42lzj4+tnJ0TQio5QEiAoM7vrXiZEZqmV0CEmaIrUsUjbWPYl37ftbrM0754Vfk3PCO
UCkCyrA15cVLJpjgNYZMNEYzUYsg1aZirC9oQP4zzOX4tVDNs5z/aH08WGAnODEuj9fWqFlqlrDr
egqR4pg5lKKvQ1XY+ntmWZyNWjhaIJVtldMp2wr7Tl3RrZE+JQsuRxsT941tDWn6uUUw2vpqzPKV
imvEcS19Ks56QUd3ArwpdQBcGq/HLrSc1sU0B6QVwkZFjj4mdg+bsRdXkWrTBRThmSbHmb1d2B5p
0Ww0GfbSZshCtR2TS9F29VVdPPcaj8aZiNjRLsJfATvIf+R2bndRKgiNYqnHUAG19o3RekzEFpEp
LkwBT0/aIme2dsfUmCH857TBaMNM+mVaLO+5WiiA1Utyhso/NEV1mGYyulQ0DbfLigejRRSSlr/R
lNbXQQxpkIylepkV+/WsPXq6YDTos8lUel+JyEdPmWqds1krnXdD0c696R19f4/rcX3sUo4cFwo4
DEKUaDc6CdtV8QC5laWPYwh1ytQuFd9zlLyDM698dAhJAjjtCDIBt965riRPqa2bLlGpaaefTKWw
aSNY2XPjmHGPfPB6dr+PtksOaYX9SMoKxWm7MJeh8EjUxEBkidCuqi3Ma1sxdy2ahX5S8Dg0JREN
DGc9oIbQy40rfY0IdNWluuQMB/2FgyEoBVjZiamj7QKPS0+EqigJ4+4zdpGrdzH6k6EXjf2bipTu
i6KcziY4XBDocZtnlDbvHp6EJtfqJggHhTW8iVtmlwy6skdR+2nd5Cdv2pEfBlf2/7Z2+zQYteFm
DpAF9AWKG+Ql98VRZvePoYDKqaiJE2aQyf7DqadBh64CgHLKnDJI/CkVK7JmaEWGi6KiUf9Tah2c
rXhwo5Oo4PA7/iDeSiozAJutGasoMlFNHHo4zVn2Riti89mNTS6xiNY2fHyTD43BvJLoDIk63j0r
HaCuOl4acoKxNyPfaKzkeRk6ZbmZGl7e/w/WQAAgR4kqEeO3t0vTkKxSxzz7ATyp39vRxDCQ2XiO
i1O1rqN18e10mUEi57Y/8pGWOZoCqy60Y5XKj7s4TwwA+ZqMtXICND5KDcg9SCFJ0ZnTsws/7LXt
7CrlCzZMs/qmzGgJOLWeS8Xr9DIOg+pXs1IE61x8e/wxtSPvKENkpjIyrJ1bt/2ase0peTmRZaGf
vb7Yk7swQWKpb5kYkXYXinUrSnP+2DZj+h3FpOil07N0DVDpzi91Uvc3O4uN39VIlPbbwk6qf4Qx
Lv8+/pGH+yBbAvhwxEH2hxnd8SbTPN4/T52sL1kygactlPhvb8zOZpUcfQ6aMsAqgEjKFsT2c1gV
VNTW4VGq/o+08+qN22j3+CciwF5uSe6uuixZlmXfEE6cDDlsw14+/fnRF+d4VwstnAO8eREgiWeH
057yL0mAKC33w97tFlT9TcAOGHddolGfm9qGZSHSBYoAyPR4vL4yMp6Smac9X9APq1z51d60z+ve
/y9JIBxCemZb7onK5fFQHN2U3iRTcxuJAwOeT+1XVLRHN8oU7iHRn6/Z9lT4CABB6DpNv0QNuaNd
DPaVI/y4DzoRV2aGfGCJzsHHQ51bM3BvW94FTAWE6fHExtFLhT1RHB63jr0w8aqeK3shkxY5BtrB
WHz/eMBzi0ZBk6oBAC0ShpP7brSb3rcyOaBXZmvXojARga7GdOWQ9smFR+rcs4vYHLoGFA621OR4
ciTzXr3YjFWP9vic526vxaSDo3dhvc6Ms7VYIYtBWqQVdfIueWa3VCUCtbEzWem1Uy7Nrkia8tvH
X+7sKIAAwN2QZ71rrcLhKUcMhgcUAbuu3o91al6LzJyCw/9vnJO9TgUHLCJPYAwWaw4Xf1ZgtdLs
QsHzvU8ELX+Ez37tcTq4p/kG9ojZaGD4GivTSpcbt6hnI6xVwbU0NkX+pvdZ/WNa6na4surCIBkZ
Uvj1NjCSH9hYmdZOX5zu2tCFlsYlTeYhrLLC43ozvf57WxmGFupWmn3us6ow40RVFBdaAwnTh7HN
q+0aXKwxHJPKWqMB5mxOmUHa135HKrFr63x9aZeiTS6EgmcO3EbwQxeGhISq2UmJZ3I6iJIjlr1J
hSquX2bL57YW/pU+BVlodUa3//PVJBxk3/wCkJ82EPKksgOFAkTcOUnwtFitfQ3qwroUt5+JB6nM
QaUlkqYedlp4MLumlKPaXvq2hXlmAvMnWNNjrDj6vaYIZHqyogs79cxdstEoaDtTfyS9O3kAVvqJ
q9XzLXVEPK4mOefPnSqNEEKAfWHZzh2+TbiSdg8SCAShx1fJUFBUwey6Z7fmDvWvMv9q0Q2+EMqc
G2VrAWxCnBt9b9s8vwW4SjNHUxMVrbpG196Akk4ynCiOxx/viXN1xi1qoWG/qXfzhh6P4wR9bnem
36M5nQ167Pqz+DQWmJdHVZW5fzfdBPmlaTsx3U9t1X/Go335S7quZuxsI8fe5OPfc27aRG9UdfA2
gnhwciaMua3XJKVrl9hyCVdhmFfdYOp/XnRwEX8DqLURKSDEHU+6mfRZT1ZM0H2KYd8wGKqu0JPN
5zDBRvRCnH3uOGzrSPpAVQwq8fFY+SzyorO0LjY6zTPuTeF5ABdHqdWRjY5t/hxIzS9ClP7mvz7+
ltuffNJrdqmecsHQTOGdOIlJl65oOwMj2zh1dIxFlr7AZgdPnkcjEG4EDX25sHjnDiEtUBi1Hu1Q
uPHHU00dzbc1bSSCKMw81DzNQ0cZIX/lmurCvj07N2LLja1PIe5UYaHA1trOJ6eP697ur72pcKPE
ScfD6Krh2tkEjz/+lmenBmgX2TewAnQ5jqfWUhAmqOV+sbsxuU1rzcI1JzBurNS41N84NzVaypv/
OfUjADTHQ40IE/UjMgGxN9vp1UJOGKXKy/Zel/SvGuNfCFnOXgEgtBD3JviDxLv9oN+uGgK/CUlT
KA8l/Z2oHAc/CPt5vlVztYpwKrv5S7Xay9+OhzFfaA2zPNCgFU+ulVeXTsu57/z7bzk5mdTnOltQ
h49Hvg1i+FA1UQh20D9JxX94MrjvALj8Eko4hX6kqTU27ghrBom2AROwygC2Kbt908727uPdc+5W
Q/x3O4Sb49fpS2/ok0QVjQw4XbQ8yk1zuqP0qr99PMq5Ljr46E19gYLKBoQ6WUjfbrtZm7k829pz
d3Iylr2V+U0MzB9ysetPd44l67u0ApDXNc7CDZsMc79v88GDu0Cp5QDEu36pEse57smaL0Thv0Du
p1cS+FiAwah8ssdPnmkTtcQKWbEBClnb/1Ov0ru39WWZDxXn+KBUhxlymXvdeDDNvH0Bhh+8pbaV
7zHdlT8yZRll5Cx+p+JWTdWFVTq392hdkkQaLBKp5PHnqxT6QAaVbxCorZdFzZT4V0Azne8dtNoL
98m5Q74JApAm8NIBjzweq5UDOg/zMsTZOM2fcwxJospPEuzAtDVsssx++nhvnJkbbCZAw+gPwHt7
d8Z5VlfCNaq3YyvqXd/MHG1HEsLFhjX7+YU7ZUtzTtYZYWjY3Nwp9GhPqaY2cq7T6EM1kolvh+6A
dnplT144Naq6B9Rr7rNc/2bOU3chlzg7z03BjaI77/spHsfrauihBewjapJTbJtSHvwcYL0++pcU
Fn7FIu8mCdiQ13UznDhtB1cQkxbLaDjVlZVdNctghpWnhjCQmBhrve9FRtJNT0LjPtGmDGcBa/lj
2yZGpl8JqRdtNwhXp3d3Asop7elzDUNgIDHm/hiGrtp1CFxc2LHnp0t6BjpjM504ddj1fNkAuafk
Oq6G9uhUwnmG4eXfBBPmKHra5uG6Ll5cIhQfetbi7XyZXHoezgRThFH/+xtOQa0+7AxyD8Tildm1
b7NOA9rFUuQzagbVzTRnwVMny/zPA34CURrRHBuSmtOz2iVBqpUlUJGxG6cQPQ3zNoHKdGGUMzfC
xlugPUXhYLNoOb4RBBKsfeEyioFnw4tIZS2jxu69h3Va9F2SUpW5sKJnXiWYvVsLlTrW1ts/HlHX
s25IOp2PaafLGpZBq9ehmQb2P39+9/w+zklAAyEwxSqZuiPdDrWf5jLZNQqUzVROzQWNr7NTMkH0
YFVCJngagap0LcbVG1iqpp52Btp7e7vJLlU3z+1C1FXRjmErYiFyUkxyLbQplWSpBpu4XpjJFuza
825Y2iZOuWqvysW9xLQ6d7MR51KggyWN6MPJoL5bo8U5/Kre1tWNviBX3TtYjWGRkF64vc9uxa1I
ALR5c2I/eaWNFYhE39OjcmuUziuMko1w9bneAMcVsai67vN/2CGbAJEF2QQ0/8lOnHxUosVMfGQ1
FvRyudIp1Tzxxe2K/PBfhiIWI0MBZXzKtzKW1deWrf9mdHkOq3ep48aX/s6rrUu07HMrhkEVOur8
RVl6eyR/i6vtFp14Q9suq6ZuXodmFd8x7HDupspIXj6e1bl9v4XuGwMc+ZHT95akvfeGaWsd6dJ/
gSBdvGooE1zYF2cnRMmLNBbpN5L04wn1ugaPpOfBo2Kn7fHuaMIpb9XVVOmXXptzWxDqCEBllBxQ
ZzzZEQIPktnwecdVMYg9SuraVdHK/GW1hnaPCFdy4eI4d6SBBDCpTaGGz3g8tRaiucCLgGTAnptY
DXrwmIp5Dn1KHLsstVIMedfkr49X7dz3ZL3sX4wnApaTc+ZKTakZB5QYnzT/BRL/hPf3oG6TCb30
j4c6F5D9NtRpBkKynDe5osSq+2k577M00x6K2tNU6OKaGXm9U97PXgUUkusuiD8e/Nxi8m4iVErs
QHn8ZN+sSma20ijqbM5A96SXj4XT6rFuLut9ZqaXLNbPHQYAXBAJttIOEPbjtTRxQ0TzdQL5besw
gWxn3mud/ueiTXiokcptxDFuytPor09GovZJ6+NBpMa14Sssa/KLok3n9iX7cROeo+4AbOx4LmmC
QhPOXuzLdVjA4yzLDovqKuxbx9xbuYVnR4rw9MfrdfYDAlKjKwLECYDs8aC5WZpSdNQEgenlB9Vj
MgHr41Ij7dwoXMFse+qPIDxOdkWCvIflZgVNjLlUQAZwj1n6pNx9PJdzZ4xwFUUSAOakxdve/O0S
nlcIts7IxpcocH7NZDWH8HYWEXq5+18Cqo2DBg2Ul8V4B4JFWr8YXIoXnvKdvXTqEvKMf4nYde40
EYtyM1pwlAlAjme0GbbLdNDhAGl9j466vQUCTnlQZV5ee14tLpzec/UhogDQMRswgTFP3jFadzog
C+iRuCKDx8zW4FBomXtna2u6mxKQ+taqnH2zSi3sc7fCi85ODqu5XLKJPzdzusqbeQcCcLSLjmfe
T+NkFt5EXmc7w0/LLmRUAmvB2wyTCUNI+9uf7x3UyjafEAyMAf4fj6cvKklKd2S8otbuCcDzKGn8
7NmXcAA+HurcYaALusEkkEd4b5WeJYsfTFDX0rkN9iLo8i8TJqn/IfhBYoooC1lAAsmTCRlFkVrG
DNtJJaYWVoYU8aL5RK9a8B/oarBvoKuxczZpk5M7pG6nFJQd6l3S7ZNQOkmNmXsyvhTLtFxolZy5
I+kX0CMHooNI52mFvcs7SmHBJhSWOu7ekl0VLoWa9migtVAXPD+iBXtJhPDcoMgdkj6hyb+ZDhzv
jTEZssI3+gllBU1+N6VvXdXtOER+LrS/XGPtDkEyWH+Osqd9B6KQLjZZ/2nHXAFzmNDCnuJRy2Bq
IaEV1VKpiDTuxx/uRwpFG7lxY+PYGxXveHruiCF6lqXU2dKii5YOREBNd/X541HeHehtFJ42Vg0M
Em2f41HSvKmo1ReMMg7TjQuE5qHCBWRPZPicjtofy5dvwyG1ALuczULudjycKKypHVWm4jr1/YOm
D22sjbbEeNWwDh/P7N2zA2GGuAB9KW4PHoTTGGShV5nUvYqbYB5u7KBc426R5S1CWpei8u2POipD
MRSBPy1JNHc3m5jjWem9KL1SqAY8w7TZRCgn9Fo3R8pVC64SoLwhuizNtaLKHU7B/McyfdvwJITo
m0IWo7h4PHyJcleddaB8SrSMdlTJmmdVbtxR4rC4rRraXO1yKUI593kN2qIbUJ934HTOSm9xDCtF
E29WRlEH13xfa9h2Wlki9n++ktRnyUUYjY7hyaPjrry3nWOp2Fu99dBJk4vFJVJXrbdceATe3Sl8
SiIHZCSpjm9+O8efcrOmckFxqFgPhN5SREu6bybN0DkUytaeaqt3nuBfpF8+nuG7t2cb9hcwYEsh
gcAeD9vwU9pJGCqejRohgoUHLxN1/x++4zYtE4o2ejSnZ31yZkHeyz6pxr46WI5mxn7mG2E/iWD3
Hya0oQG4wiiPnvrVisXTAjthQqbuqWer5JBSSnMREvp4nHO7kGITYE1eOiTRT66vqafMnRa2Qrsr
K3d+I/+dhwAEyhhcaiCdG2lj4aHHx4So4x8vERLCgUaNpI55WfwrH3RK2MhAvxulo/70jWE30Khi
jUA4bOjQ46EEb542eZRFHJVNYT1O+sFfZx7Szi6uP/5+Z65/eiAQ2tkUkGFO+ZRsgWxEn7yKRe0O
TdgthS7vTQK86xy94SxSnq++/fmQNAaAdlEefN+Nx/vNypgg9qbdlO0yLJRC2c1raOCLfah8/1JL
/NyR/n28kzBhLhIWc8T50xkMHmvVa5GczeXaHxILPYY0Pagmv6RhtO2G0xeBOgab3+DFe+dAUvFc
O53eVLGpVdWOgrgeFZRTbufZdzeB7TKcCt0jyvRFZM2ueeH4vZ8zrNHNHoQEEqq7dzJnL3NaV7Vc
YxVKYteFWK146mF4jKLoP+v51Fx7Jufl44V9f0I2qipFBpJkWHOn4naBCU6lGVFh4P8tOhGVdjOT
SYQmMhB/fJOxZfkfBQ00lBju+IQMNfEZG5q2ajE7r904L+HsJOXnsvXUhRPyS8T+eCkR+oRJQuMO
XAWs4+OxpOMW2srMwF+ufYaVROfLsNLq/FsxVzX8P4yAo6YrRR8Ns9HdAy7nxc0hmpk8WCL75iY5
ygm+DRD2wu33/tkgrSY25LaA6OKfnl681Jsyt10+g2bJz5LyXKRjpfLl43V9f0fQawIOgXA1RQIk
o44/AH6QfZH6RDdSN6GEZ5oTCm8MXoZcvZlT71/oH56bFAOSqVMrACS9bbPfygXr4rZ2Q40z9t3e
3rewvZtHPfXdS9qF56a10WVhdqJU8q6+OY92tbJxGqjGDbpifVrkIahSEVZAfB+6QbtU0/8VcZ7u
JNJ4NLiBA7F1T3Ytqk06RTd2rS9TcT2LuX4IyAdfeg2aDZ6Myn7xlgSmIApZ3X0yBMO33A26OMmD
+qusfPe264V/q48VqZwVNNO1alIbk1wpngtlZPStmouwm217v/vR+OJuVVkkHE5pHl5CrmzZWQvZ
tq+8UAty/alZzeLGwlPzIfB6/a5yFuttMbTgQlZ5boXAKWwYNAI/1FuPd8KCqtbsjxZhdW//O8wi
eAjWptplvv3aAvK9VE48NxzgIji2tBo3lPLxcFaVBYneZl28YED0s9Kc+WrA3AKdB8sPh9K+VNU5
c1/+kirzuCwJYE5r+Vnl2lU/ai0iHOb4kPatEVI2ta+VP13SEj7zHjDUluER/ZN3nZwp3U57PccD
B9xpO657vxnUrtLJD25EwwEurM6PO5FlF0r67+tWqHnhn8FLhIYZFaOTu7OtcZRtcwgAK4apKF7J
DkS7kUxtKAuRfEk1tTzX+lDHckqSBlvLoJtvHWvxVdjaorgknf7+VebnoBa9NXe3B+Kk3ll1SeF3
tdnG+jQMb3KwUU33y/muNaZ0L+myfUu9uS72tTllz0uVD/uPb9IzZ4m3ihtUp+JKm23bgb9dbUG3
JvCtuy5uxZK/KYw1Qi/N0uvG00TkZ3J9WdQwXanau9R8OLPXQOUCMd3Wgif6JMGAN+gY/Tx0sfI1
L27cSXwydZHeAl4onj6e5Nmh6LjRz96KlacYnh5CNC2UGsGXCqvichV2OADdi8oMaPfHQ505sZR9
NnUZf6uOnnZJ68GAmo/oRjzo+M4cVq2dep5mB3in0S/lrjPTS2nvmZP025AgqI6X0JcWtktIeWKR
7NEobQEI3hhmZfwrHFeLJoV4hGPL+fnjiZ77pv83UcAJx6M2nrtITUvaWPjrGgu3pUnUL+udk1uX
roqz33Q7sDSBf2ldHQ/lYJGSCZQ347YI6qssGIq7dVQaPtRLpkVJOiXZhSjm3KnARoTiNnkpF9TJ
5FTqKn3NUCxNzSELk7qqr4Mx+yczs/YT9Oflxuuc4AEFhEvMnjORBtULoKTIf8BFtk6iZPQNus7K
2jZOhtw96HnZRuhp/XniCCONoswGDtpa6yd379KUg+WSecdCVz/qqljvLcNIoGou/e6PdwlefbRO
KXqZ4PtO5tN1ql7FSGblJvhJIsTXxNOEMwQat5dQQGduUmIhpkVvDzryaQ/fXgwT6oTBAbCsoYtm
Qza37QD1Dy0grbvxEc96TcepuqnsKr+TAzC7j+f6Hgu1tawYn5oXSTI3wPE+XX1v9KpfWIUBghRU
up/jSGGv0Wr70FrUbozU9XeCsCisejc4ELtfsi08c1SgUpLFEpvwG94piUl9mfsMo3a7nIq9K+3p
cWoC8MnzLiuD4urjGZ/Zrb8KmRDNOSogJI8njPh5Nyc5dw7CFeltUbvpl3HosgujnDmMjAJJixTO
Ifc+eSiKwUg9IhHmhGHwt1HP3TCwyuY+8JS6zbE5eCaUUQSD66WL59yWItKDa85lgNrVabQ3+0s6
tTp1AWE4V2mr/LiStJZEJqerLus0emyGGc+rVe89fy5eP/685xYTmjHNra2/Rk3z+POaMi8SZVMm
kIa1cuV4bw1x8h7Z2n91LTUv3HlnLvSN7M59B3aR6PZkMUH22GmVcSmsbJs5rLuquzGrPHtYaQRc
OCrvl5QuPKPQgTGJxk6JsbUftHJsUGALpmR5Sl0niUqMM0JQfM4BoXYViyzBJjXhh3z8Td/DoYml
AS9RA0EoCBjqyZo2ieiGVKgu9hyBrV+eOtnOHLSWixbX7yLUF9O+8tbJ2RV+6/u7xeuKfUd+k+/z
OrVDvW9aGcoh98xwttIuHu2p/3HhR27f+jjDAf1LuQLbc4qIxEjHK++7QtbZhGpoO4vl1ly3l2jI
63Do5wrxK7+/W91nWvxxADkzDfXZda4yq71EoH0fWfAzIACx+ygR0B05/hnISrhKiAHpq9pyr3tt
/CY6jLuW0S72BpqnO5msl8qn7zc9NO2NLrJpU8HE2f75bwGpWM06E0kHxQn/GbnT1nk0wgLpTP0A
ch0RyKBvF3n4+IO/3/sEwDZtO2A+dNJO0zpAZp5VDCTeA34jEc1IEc2jmzx2snAu1BLeWwa4Hjkr
ycUm701z5GRth4UjEZTIUCVab+Nb1CTlGnaJFZihodLpps+QID/gBtmQUU9gY6Kxcue/1lYbrV1g
SYRd9NXx7/2hbctIA9f4bTJbfCg0f/FfXW9yvXgNmmSH37Dow67Su8d6LPxLueL7hWKBHL4aShJb
u/PkaQfuWyeFZGcOkqzIZtgIqJT2r6jTAr7kWL788RqRpxBHUPfatA5PbkPMkvnjvbyNPWkLFx1M
FTytSB2+tM7Et7sw2PsbCiQbaSK9HW5f/uZ4G6pcSmdpPYzNC71u7nPTSpxvUz5hWY+GRuk/AIVx
plDDgrePtULDbNIpB5nsPZrpcl9MmzT10hbqq0lfsQvr2jXT0Nfr9F6UGZXzYUwTaina+mAN5Yjh
QqCCL42Cxh1SWsN2IZl87xOgx/RlHVZlhrqH5Pw+kU766CX+cDf5mi7iuiYoCpsibdc4LyyvioAV
dvUO6JGDYXEC4C+atMFxMCzH6e9qhP+1RLOalmy/ppVUoYBBK27KvBisMK+RK4+CYtZhhiEIF9xi
6SIk/tiZHPe91vjD7UiYl761gEDxKjB7Ye6aNkDz1hJ68smac0NdIVOGDUZlFK1Hncz1v68KFaQ/
zrRARlCGAYJNAYu+xPEKgTo1U9Olni28LAgFVuyRM4oS2eQg2BVL6v1xKAsFCQXhXyiJjcZwPB4e
Ka7RgfmOV2qPb53dqF2P8tKnakJL/uPd9/5okaWSrSKkRBZAbnw8FMr/ooHm2cTm1JSHxDfSW28x
QF55+XILA+VSKv6r93X83tDgY1dx+23PzWndx+oXC0AUsN4lcTAwXcx2/WrKIRsOOf/BXWVZyV8d
CrwiJoxNxKdiqe0yqinarJHnJkHypfbn6QvvdVaHOV3h5NZuW+NnrZq2CXlhmq9Db8tP2VxTR0kz
sfoPSD2T8jejmK5LTaIfR8plzlGbu40e9mYWpMjaBc6r11nizcFa+6Ux2ioJHbd01K4UxSzCFcLM
a5uWQx2BlFF/V5iUftZlpX3rR2BziEpM/mvaIXUTtpnorunoFmucVUP7JKSm/wMAHeFuFSRyDb2l
ImrfVuOrOdjDK8pv7k3R5eY/y4hJSezaa/YXQV6rdsaMrUuoCtx6H9fUL2mYyMZ7Sseie8WVaKW0
riVdGakObvltmRv+lxWanXioulR3wpJ9qj6vQzqln7zEsnsUDjq5FrEp9Mr5lJQoh0cBsRcHD8GA
m8IP5lerT50+0qxmfNPaMusgabXZQl3IbRDhRD+IMhbulHk8gDArqW8k+VORb07TtpEMDxNCTXo4
VMjXhcZI/XRfU6V4GTRJDlvhFNJHbmIvMhygAt2uQ1BPn4Z51XZC0B27sL9Pn9tNKp1wlu45Zxfm
xsn+njhmQIRBgs1uq26MPijuoItIL2oX/sGFwU6TlG0wj/eWCAY6DHjJ48PU95AolsEx8DzVi2gu
Bm/vJ8Ml5M+7uuLW7Nis+niZtlKeYx0PQ1vebqDz6ZEhq1TbVb6Yb6k5JTtHcO+GrRnMnxPhDLfu
2HSI5ha+PYWFr2syMiqjuQR3RfFji2R/P9T8ou07b6DsTRv8FLCJhKCZzYuH40RFbPfiDYU20t5z
ghZ9cjdzvk4CW1u7szcuoNGgoyAmp1qvkFKRaJxWzdwDMTA1LN5V36rXGbd3CxDVlAKuENWUxmbQ
5l7YqaGVVwlGDdS4VK+bEUCTPnlSjsytXd2ZZRomc5YYu7x08dno+lLsjDQZPrVjJ/i3i3S7coKi
C/3Jr8Ue9OI6RjhILlU4OKP376RnTXUIrDErdlILjCduCq/aFf0cPLZmN38vE2FvDLnEyQ5NLfo3
J1Pqkz80wY/R1jjiadLx0SfhdnOUurX9o1EjSM+s6YaHpIBTH4rOMoaXdszXl8RU2re8Fu6Dh6qY
DlOtFVNkOALV0qZU+Z0WBOjQ5UWFJbjdmPWtTNN5vLP1wX+r28Ze8KBpy+suXTsR5Wva6Hu99edv
9AL766WdJUCRPDFeBtvvnVAbarQec1E/0leqZTyLFUe4xvfzBE0Lv7YiYXryHkI4u4v+2vKSK+nd
YBlAeIeuNP2Vsk4GP8QmiYp2j3b2cCC/QoIzL5b1VhRlBY4cC5TIQ3TnO+eBX2gCErgZ9MEREGpL
jIZUodXTvhH2AlnNn+VnhJkcIx5zpyExS3FqDFuvzVWcjGX6SVRELc+D37TfU6mjAi0wIfxC06/y
wzkxp28VWpMasjRz9VPXu9W9qhEvXqNcK/23OROtRsTTiTwCFuG8UbZdPo9F7z+kPtav0aL1wd8r
P/7z3CosGxDhcL/1tSHLSNfs4Is+owew69w0UfFSrYYHnCgx0enNLIWPwSSSPlq8RDwORpWa0dxD
LQoxKxYSrI41Z2HpLkH3Wpd+93PUCn3ZAZNXD+DOaEhYmeHclWtj5nEwNKUVtg3sX9CKmq7FQVfL
fVtqCEa1qEFYe9qN3s+qL5Z/yOQ9/ujGHKz+uvCdRUZrYQz/kllU7S715/WLA5Vl+eJZAtdS/Ne1
LsqqdtLupqV1mshLfSnjMfPcJwRcss8DDEnn1sn5eiFJ9Mala7sMHdLKzcoD50g8t9boO0VYtWsv
eRP78c6xhzK4cYRdT9GYze682wh4aTj1sqh2VUP7I0qrZbSuq26u3nDA7eaw8TztkMoe5wCEatK/
srlKHurJbwrMjpT+5lRm74WlZYmnYcJgGQaEacccCHJDDcmST7bmFGbkpov1z9gWXh/aA/SdcEau
5cFM/ZYtmo/FZwEX2TygNFXc5mPiO3eekYCWFIut9Gu8MWwnkjLPHBmKyqvMyMFV9m5rK34vtdnk
vM65fK6SrcY25+v8kuCZloD0Fa4KyySfxiiYwWPNlqka4hDDxhKnhmj24E6gu6+SMVOPcPPdH6qa
vBbPNQxcos2fqt0jZjOModWyqW5saeWfhGYLwnJrUN7XLhfmoZwykihHlFaUZq4YHofELLInE0/f
JupkWxdo09LVDUmNDD/W+nF+9iyz9WMkaPweTVc1f/ZoQVRRb6UJYB3hFzVNVpeBjVlmxV5rq9SO
pJ+k621nT21xU662/FtLyF2vCynqZYfFT6rvGx8B0wh0sxfECZ9sDf15RnER44npGcvTjc1rZ/kD
yuQgTExEbZobaKiuyg4yUXUa1mINyvtRuOJfehaetwPdv1h7zR465+AVi/5jnmj5hmiaTE7cGrn1
k7SbWKhepHVY0WV3o03J8BOaJGUSNSrpwep4kwfu25QF5Ubb6fUbTasDwVFcrSmSK9yde5Nth2A5
mMxnlZre4+gZ9neRBVN2tSo1uZ+gCA/FvqmDtNxXRaM/LbmzLpt4ZfXoTSlrgh9Qij1KVqxsa7NQ
19J0yh/6JjATYUo6PNlj6acHDGyr+WYZ52oItbo0Xtey7bmazTm9GdH4dOhamPUbhTt7RF2qml7z
BXXzcFq9vsf2DW/oqbU4LjXElGZf2rn/NLYGVlyz0XtODLp49XfFAGAnLDJnZvCu8v9t58FpgSM0
1SvHUh9DnF604noyE/1vaa+NulmH0njCTcMadrKr3ZsciT11UEXR+Xykun1OXJfoUW9Nd32aWilu
NUJUIouEZREdYtrXnlDFi5ZpeseD2JU/snmszVA1Sv8L0m1mhkmy9PdtwjaPpxmBrxtUrboaOoDt
ZHsnDYIrdx5XWEwY1LZhB/In2adTPwaRagmRhwpSSQxerrVvg7Tt0ZSXam5AfjX5ViMLlu/NuIHE
A6Pvv9r10j8WqbHwVrYtAo/5kOjqpjYULybeYtk3okwbr3kjqOvIG0Ex30zZmGaRjQW4IjowtBvC
VAduFbt+LQ6Y7tU4IzbZYGMnutRIzDtS2bg+99Zr2zbchdk6ZD/B8woz1Bq7ENfNkC1mWFtjUX1K
mi5Jr+t1NJt76SNy8mUl9M7uatoqaUiLZQ3wuqzkhodJjcd8NcogdK0yGXYLx3qMxGgUFplB70Pu
LdalDd1xoQM0TGa9A6K2dlQ7um652iRp0rjw6vJVL6RMwryp1WOn5d6PwS7516QrHBSB5nZ5VBLK
RCQEN9VeZYEMQjAG8mumSfWk6Er2uzE3vHmPoOpk7tc+72XE45Sgeu8pGCS1O5kyIhVv94USC0UI
YaZ6OPozu6PtnOleGc06AuyZjenOMGYyxY2TYkeOapJnfLqpnRtCJc+aZgxVJADZ/JiFDCyosXqC
ELzSWaZFb9sHo6l17zBlbdbeKAdGxdcsy4jkPDk4Xzupa32EnaX35q9UP2LTKWQZeiYCmJvKlrhH
7D3xQyrJw3TvpPbghSt/KtDBmvpF0JtaEc61aVH4EJlmL/FQ+7TgfaVLkncMO3lHW2YeidKcH71h
kRh9Jbr7icTKv+7MYdKiitF+Ylgq0D0WSHR0VmEVe1uanESWv18Oag08LJil4/zQqaEHYaLa5G8w
BqUgps319LOXq87aKddSX6XhFWUo7dG4C9xxZW1Kw3pNqTIgcqbl2hXKRJofD+ZoWwcu9ObO29QT
wmYx9H+oGjjYUs4D8cDkJ3EzF8ROupWkydXsT5keycZJ20g5kyNjtCyMn3AXtG1JhMH+Naw8zhPL
H/bI51bPVu0IvEMXc1GgarJmDU247N/hyvJ45J0NdNoo8EDgqajqNKqF9Kdbi1tK3vqj/B/mzmM7
biXN869S5+5xGy5g+nTVAkhkJq1o5TY4lEjBewTc+8yTzIvND6rbVWIyi9m3Zhaz1KGkIICI+Nzf
TBUHugOMgpCefb4UwLS9eWzacMu5bBu/sPrlyiw7Pdw4MspnL2HyQnC1zZbuBsCz0c8HWcc7CYFZ
wtBoGJ2Dk8A/OJLOsE90RbO3WlXqn0RJQ3iH9g8noZlU9ZYaKckCWysd9zLOsGL01DAfr3JDZNlZ
rhGxvNpI0KANmZ/cq12r9UEsF/UJq7VW3YaR3ra7NB+bT7Y6MVSikIhuxEg15TcxcnCecMcaQ9Vu
ZnjQq7gsRVbpnJNeG9DUaZoWO7pXirVpmJ2qSLYbHOAyJuhsmdwosWetkm24++CVTUVXWVgqNnrn
mRQetKxwRQAIIqCn+DhsdA+hK3g/HWpDn7sIsR92aDwjHCFjh6yyFF+zTu8bP8ciiBuJvU08p4dy
2U5NzT2jdoC3dMZWCq0Ku5m9TO+7q3LKs8FrCnsBuwebGZm3ls3rW0sujK0Z0UbwQuECJ+fbQ+li
5Wjw6rGW37o0sUrun8L9mFrS0UgjW5PxN6Y5VroLrREgIDOe2iEXw4bTy8A8P5I9m2RrpjU4XjNG
xve6REbM0zGP6raO0tTpg1NOLrMNhNFsT4hhGuD21TT5C9fOA2kbWRdUYA6FB0odakkhKDlJ4F1c
SNpFKbpdjjrJ+WJMKY+B9JS2K0RWmL4BE2XxFqPMFh/O4qT5RimHG7HEI3hT4BcvTRRZOWVBYl+2
VWPiTFY6pU0cRJ3qJuQu/yJFTxhJ2ZeLly3Wcsn1QG5tVC35Cc6++kuZxeFtW5TN524plOLSyIZZ
QWROTMEYG0jZrHSW0E9dO3tUh3lu/CEcdYv5kuNepNEsbvkimuG31AJbCBm6jaPKMH2M0hnYSwak
TfPNITRSfxKRfaFPCahxCDn1lRhnInybOGUCy40Z6SYcLTMn46qVTdoqcvbdrrV+WGIR7oWo+/hj
jP0IX18O02eJPAcmeL3SPlemS29LG0z7TKvMQfedzjBuJkObS9p+TX45ZWoHyDOL6wezisg1hyjl
M489zkm+1eA977WGXvR+OdXhhd6gR+ePUE+NTTLFRe4PURPfD6gJN+BgWxAwiZvI+KKO5Rhu9MQa
K4/mZo/Y4CSWYOhiszpHYV68xHZiZpukr6nJLW2M0OmFIlZtusTqR6/NXOVxKfW28gVdw2qnF7jQ
WLosHE+UFgRb/gatsUKlHOiGopLeYg8TEzTDrZMN29P8RvwLn2IlRZuxnWqJbTiXeoHJe9g/i6aX
+pVdLHkXGG5vvUzMSzAMXeqccprs1OuyNEk3o5vSdsuwBaqJ3QV/ZTHwJHvWlEX/LpuIbaym6SpZ
AEGgY1aSzC9zmMTnUdpbNcIl6MP4A42xT61iArvEBb7goKmlwsXYSfMRqUjnh63NAncLrXfiTTpM
nX05FmZ/W0or/oJum5VvkkHtMo/ubbecLxjtveAI0J85pF0uhqNq/l1TM3UkCCc0FmTryHu9HpNo
36vALvdOaIwcQHUqfxSjPqZBRnaW0Q0tjc9TmQ9P0k4rxcfoRK3pxBQunZh8bKf9yoKrPVHjaOWJ
wRwaXzrSvlVawagE3WgTgGyIrh3hO6wuc5IrLpeq1XdQXAB6lk1k2B6aRMmPHGOBeI2ZqHOXQNOf
e7yNvsm0izNqqazMN2CoZEZNkxKL2P6Yz03jWvbEUzw0G1KzPKW5KJvr0Q5NvgYueDSG7EFnpsAr
H7dqM4jPaj0wKbDcdOg9I6nsipkqJoRBO6niR2NZFBVDsg4/UWOg+E4T4M7sL37vouzGj7BSosSP
yKLulalWerKDSdk3TGkcD0ZcS3AeZOopGXIWnhGOWNl25Pkfm6IxsGyfBvmslFFznTdJ9L3IqvDT
NCfJV0nKTMMaLejHRkO02Q/LaHmc8S7n+UwFjmtuOrNnREsU+XqOq7dNgZZ4WhLpV+1MoQMNFUJn
ME9atBuwWr5r56q/m52EnktXd2lGRd0QFlu60HKjxEQIH33v+sGxcVb1zKiabrmvaSSkkzI+1YpZ
/WjqsarhMiV26w+LmZXegorfLbJexn0ow+yMkkD+EEtv3MWcoJeprsDx5fRPKup+lf6tGxsW3KFG
tUYvREnX8VQKUfzszdl5bCgPBy+m5/CkaV0Vb8C32GnQ1BY5OKrHHeMVsbQ3NHPmnAS7TwefyUzZ
3grq0OTccBc4A6leGF/a2CpvpK4PT25WZ8NlM+fOyJBytIWnNlZUXyZt7JQBNTjqxZM7Vpuka9zq
LGN+8JzQ779wMYIsz9GWtG9RLFu15pg91r45L5oaQA2sL51e6R+yUVm+ozVZPsDHtbNtWZa0jiWT
3Cu7W6oI4yYL1WDwW1nndbIUn4pikiHXJsbq3jhbw4fZzen7a6ZStnvu33rbm0WseJYecoNPBDGG
Y2qlqH7BRX27aMRqiM49XUnweAKFJ1WraJGmUXmnWa2cz+lrmPcLeTLzvoGSOQBY2iReRPN9odeY
T2dDQbfUzxO1Y8+0Cg38osD0zkvbudT82FHcPJh7Yyr8VuaIn+mA7D7krdHM+8h1M+faZHj4Azmb
5bFCqk1yANccOp4z5ywKizElT1Ob8ZYjQFsIpxx53UVp2SJDbY2Fn7tI5PpZ1hqPwqyYW/TYRKyT
F6XULpvY6M9jWhihN7awd3dzGy1NECalnVNMaxPjznGpv4/zlDwC1a2aDVJ8UboJY4GJQNdKk2yA
MfqPcByny7kZluc84yK9Uitt5FhCBe935L/DuVgqvdvPTa7srVmNJCMhS4bbYnTdcteRtDy500QV
a9SLvq1Doyk2hdmkt3jGKh9MuzbvO6aoiScby76FwFx8aZJRSYIys0XtdYrOfznNeJD7lhhKisLR
DGkCTDPxoqViFL7B7Z1t4j5cEchdv/pIlnP/lUw2/RRLh2hoh0odcegdJlhJm8o9XZFFwno1OBVZ
llJn2bNaI8OoluhlZA3ZgSuS76ExiM7rB/BZQTNMUc4sRu8KDwp7NXnQNvRHchLrzswnu/Nl7kzn
UVVrrlfbQjnLh7k3L0YLJP0gC5ns81mPH4uFFtJljM5js43svk5I8AfqEtOoxZeFaiUOBC1uYkJK
q2rf207o+jND/0fUgUS6hY9WiY3M5ybeMr6NbgFM5ViqaLSl6kpzdyDq5RfRTPZVOykZ47VMV8/A
/KcVs6WWg5AVbnapMcnqPX3IkhtF1wjorRy6NCj7MnyKgP/VXjO03Ia4NsMSc/LFLDyVHOo+nAeN
3DEvsz6whrD7tOQlONi25qrwUFtsH6EyKt9TNsD3HmBD7DOtCD+bmZ5+6HrSBn8ZG4PJOBovO7m0
dPfipC5lMFhRh8/hUOTneSmVaKupnXLucNtZAYIpZrnpBjss91mXL4Vv4ZtQeHViEW26TmiXptlL
O0CsgISL+hdSs24n8dZt9ajy47bRzhZa9EwWqkbuUmZiwpPxRL5qFcPo0F5v+pLOmWUSnbliSTEi
wH0u18/MmNhNr+y2csmJxKI/F6AxvlUmwq9+puUaiUCPwIUbJdzUEtF4n8FbZ3tuFbYfxmJJtA0n
o7AR9Zix+TNdOZs7S8vViMohXj71hhhVP5utytj0Ct0eUghNpr5dTeanKgfXfRHjvKR7LTiTq1mZ
Xc1v3EL7MCxrbcnlI+ILoKbVQ4gryIop0bU7QfbceQzTGOgWeXY+rJmOjwaZcm836Ir4jpbqH3JK
nPI21IvluQDu4JxVZikfnSSJbqzG2SZRrXb7SdHilj57q9MRMOfMBGjgule9O4+fGVY49R7CVHFB
FdQ8K3nEzYC5Kv8iKxT9ZhmXziWhHHqgotQAH2riDyZVzkLXNiRzoJ1jmzl1ZmbEwVplD5uozpwN
F2vk0rYZZbOvwHrRN6pztDBm/N/zyzY3Yi5Lc0yvZzOcvjTE6juDj5N4udLrPyonJtVdtfMue8Ot
ph3PWH0w07Qmd02nkB65wc/UBN+sVYYYuecld3NqUJtt7uFyYcKULQYggXzYW2MM6erT1Bdfrckm
bdDbMPkOKgL1px7Rz9SzUexwrxjt0u5zSpPWFNY2Qt3M7FDB9Z0rsJtAmLQf4jIqVK+ykBDD5d3q
o6Aqm/7BdLELu5CMNLpgzuHSUQNb8HVra6kxC8EF+wkcSVZvZ4XCOlDHlGCjt3G07Fza7Y8Qpo21
YSwoV+aBYdN+pl8lvb7LIJbFrRYBMYrswvSy1HHo/ijEDsKDFZWBuZRIDJLpafk2WTKQkIHqSFdt
PKMZZ7EdjL5Qrgu6zljZ1lne1y913Lbx9RQ5Y7gfuyQjy8HD0pi5RRM904M8nxSgJ0MEorO9lgmD
6dm3OqORj41smmVH1lJHipeGBqgmdwK7iU6dHiv3ej+ZDkL0egZCyosKi3swsButTO+MyGqG0FPR
GM3REZ0b48HEbre8bkplUum+EHTMfadacKyw1NRJrUtVUT6pcTEWZ+k0Nvb674qkuoiRr5D3ljYs
5FeKszjVi10lOvkMAz/W6GsXNoMnK0WM1PbLqGp7MWX6eNWYtM+ZFdRD+cNQhmGpfAbJVF/btrai
8EfoLjaO0UjN5hddiSHupwzTlf7Z0Yid16pThZY/oTk/fWTQ0qoPxWBlQ+qHrlVoXyqlFqq1zXOm
g/tQGwbGyZ2xOMuzMlUrlIccLn4qQc5mO5ZpmSNGqwH3TEjEl+CzYSoqh1uzUc13sakOe7Txndbs
UH6qgCbQdmGWgu5DxtuBQNFJW+wHsUjlvhB6RaYhx1owJgmHdgbh3KsNR0qAuHC+WY1h2d+k5WR2
v0uYkEaxZ05WWne0nRKz+Fw7RJlnl3o1DCZnMpKLKUny/oOYG8SxfUhwyH1Dggnti6mFtrFLjGEo
LlXKcnPnYK4xBjlN8+XWqvn9K091GBKg3o9533OURFP+YMWqMn0N54mwwZRkdvct+5tHs7TM3dEQ
l8OZ1g+EzFjVGaLQUxvb81mRiDpbnZ0N+64YsRHpyzwZCZWyS6+BQsXNthptWZ23i7qkwSAKI/va
tVnYUNx2ThvQ7zTVfQvIZPHSkvx1YyhzYTPFoMPiz8Isnc8ZJ+YOicB0uuxmQQmzqMTXoJ96hBLQ
e56/yGiKX9pp0dozi0sg20xmFn5RorZSvUgZxkdENyN9O6kufvJVYUgPPn2OvxLhzwwQNcuqr1GX
hTYFluFO+6jmL/nEjTk8izguz1I0qdioQJ3nHbhM7RESEo0lQbfe9aRL882DWKPcMEON8k3mpMvX
ubGrOxjS2sPsRKpNldQlQdfEScn4gBzRixu4tx7Dk/iqpOC+cdDzAMdsdoXwQiuMv/Zd1Gn+INp+
8Iq6nj8X+jKPJLKDqm40qTffZ0TJP48ym84VhK5zADGVdSY7xO6pzKxAMTgX+FtmZ0aaNqAF+uWS
AdCQB1U0mBcVp2f0Fl0yuKnnsN1LMxmzy9zGH3M0e0YPkVHXhTfEeo0/ACNxZvJ0fr4VizY91FVt
0zO186HcNDno9s0SM/O9S7kRH1Sl7ehGI2mKL4Sw45mJhgH8INcs4B4xb/chaQSY6awa2s8gjpy7
MCu0bBuVoW3fVXh9f2rwsgSqY07i2a2GbKYDI7p5E86iKH0xTlnQRu60qj1kNiLNaIjl/jhhgHvZ
9dqIgEfeFGeDOsb7ESxzdSWgM2EPkQjCt9uWNDCQtWNSg/YkDZ9RV+NLaOwi92sZphEN5w7rXgJ/
ycizCW3Ta4Tdfm0iYlMwzQVIjpR6nWicuZjeyiWc9/SyInPTOV0RX4CjUgpMDZMiD5JwkY8LAIEu
oHacvxWWFn9HyN5xvDEW00WBDtSwnZsm+dr2I2hlJ47Tm742E4aWulOBWJyXnvlKr7cX1EvUrMjw
u1cruyHytcKKex+MDxMYxqrMefuhxPWgLrBc9fAa7QhWQ24qXhMu/X0cUw57alYhnm+T6bQbc5qn
mz41hppXMgnVi7mBFi9q7ZwbT3OBWkVDx3XuuvXc7TT6mJ8Y6YN5GDKUqX22Jd3qdEnqi2gixQoG
mDsDl9vqRyiWpPmSNYb5oLpTmGNJPLJv9G7u9UulbtvEU5kBfY6izsqp8ToQ3VXXps6Wy8iJt/io
xlup1or0bcZW2jbX3O5WdNGyov6EflVFrXWD2A6qr0XFJe4pS+bMQZzM800CKPfeSJqmuGhdq4qD
0BzSyG+AG/RBKMLIYcpDkrF1Wubha9+AXv4gZFTTwNREs9X0Ii22sjZdmj4UgHRe+2nw5azJryWx
1/RzDWWcTzAsymXTqKDeaLbFdhSosZsgkG4b3QXjk7n6rKWLkwSLqThPdtU5ht805TQEHG70FNKi
LHB0nzrXPGvUqr8aJgyufISRaK07RVGe65VC3zrWqOS2JAj6x0YM7Qt3KGOtLFHXDhHtbJXyc9Ic
v03xgX5M03bZp4AochqvCkNZgEHZYxu34kGb0Cm+0Ih3t0uhWeQD78Mz3yDKAIujtOSgg6SS0x3K
IJV5P0uSKpqvddpuiykWZ0N6cpVD8D2avwggIQOOUJ2LCtIBEJ4ipbGKpXT8uqbxbOd8fVFpoJ4y
0BzTbER+giT5iUd7g8xbF/0JBIWVSRtx/fkv6HsZaUSiEJFqE4PhC2STq/sKi4FdwfD+zy+FYTIw
XfSkiCqHfC00ebR8zmrbrzUQBYaT9LvIyuQu1pryhHrJIZ52lU9e3dl/mkIgTHeAzYvHuuTYDY4f
pnXpZSFuCZldJLs5TS2vlsspDsORDbJChbGjRu0MTODBp8vmegkBj7ggB2b9LF+G6czhIj3xAo89
FVhmeK06aqhvNggU98LOptT1Ae/hNTuC/TZCLdvkg2Dgm7biBJDyyN7QsHDXSeQhSzCjf703dLDh
XQfx33et5ltiqtkmGkGXJ7I6pRVy7P2hlIh+FRc7u/EAHwpDrqkbJXF9OiDtPVAA+yon7T3x/t7I
aKzbwoWmx46wEFs45OrWohVUh3wmpadzH5ZSXIEf1iBZ5Mr50DiDr7XC9ptQpYprALwUWWzsANOY
63RRBjpgmfs/fbXA+AH8bRJC4desb+aX80elZ8PX4B13LRh6P3HBrADXMoxT1iVv8apwvdYt6tDJ
wwjaOFhJT2PY3Xif+sBx1E2vJXQHlRh2A+Fmi3SvzofVRcyUoMBdQam0TZt1WEOM9SnJz7f7CqsW
pKZWhC6XqntwOpVY6xiuUO8rcTZ9Y8LC+BON7uYzpLzklBf1Ia9D47FXXq9lrJL1PP7rF5ymnRYy
CKE7ZmvOVW2XTw1z7C0p0HdaZYUPDcPcZNEwnqD9HF131fbgsK7I54N1bUDi9OAWXjfeVxtHLWZG
nOgBFm5db5TImkFTjV+dZkq37++oowvjbsyuApcMV+f1A4M7mcwmY/rU0/2AAA8qHjjgvJ0wJ/R6
M2sCXWsAnZbylDfw0e+6mo6sfFwbstDrlUuzwVGomFx2cScfp26aPs5GTu91nMbiw/tP+fbGgPKL
YvIaMAlgh7IzidGl9dC47jqvcXbqODc7bWHa8P4qx55IUALDQuLC0A4lC6jjQ/quNjfuJFoYxhXT
LVkWFzNQ+hMh6230Z5PqMMUgn9rrxOj1y1syt2tsRJx8F2DX9dTP4bUJTOiLhoiDGiylGY4eWUMq
gvcf8diLREIPyzTcF6Hdrq/glwtISVUappJSeBn14muuR6LY5G5vjJv31zmk1q7nECKmDQFUIF9m
HASTTtHwTpgtF9YB1EIkZDl1aa9tGGFkQFtT0sZRiucWvOT1aDjxicd8GzuB10ALsJlvoqt6aBMv
B50hLiNoP0Rk2zcRe/dSbAE3/Zgij6j2p0T8ju0cZB9XLVeDRv+hRmeMckc6Q3v1HakOW5xjbkMM
hjaYqTknotqplQ5eLAqkSzI3vNjIquCwFhqGEWkWboqmNs/e/4ZHl1r9XHW0LlAsOzjg9L/CqA1N
1zeVxPyGugWu6UZSf6yT+JSf+bHvBbfiH0sdRCsyEksymXL9IXYRu9bxHo1ouAX4gQuwm/hQvv9o
h7emLsh0VgUI9adCtDhYj2oIPTiZyWBURm0HUWkCwDW720wHVmgY07C1I3o+xpx3J26yw5f6c2X0
haAfrmH5kOaY6hL6o67LwOky50dRVe5Zxox4q+dadeIMHlsK0UWVuxnBQmEe3DEWwv353KsSku3g
/AB9b/owKB76oVVO1RWH3299Kphlq74wOsNE39fXSp7LVk8iAK+KMV0xotE+tsXYekwzrLvcyU8R
6A5vT5ZbybzIywBvRDPz4Mm0XmKc4rhDMCkJcErL2Ymf/AroFkxZq4rfg3HfiS93eKWti3KdkLmZ
a2XoHmStiRia3q4AcTpMRS91RWT7YVS6xxZu8ZasQwR0harzWDbOUzxP4/2f3rKkNXxF6imDZz44
+EPE1K2diz4o5rbf9dm2qu6MIpI3ReyIgNlsBbCkOvXQR/YQTH4XYTQX6UQIVq8/7CDJ/lmkD7I2
ZbBj6crik8NaP6I2AXHw/iMe+6wre990Vg1dNtPrxRoJfIT8rIdTZSS+W1jjddXG3U2ozfG2b4Ck
KXWlnvis2pG9q/FebTaUijnIodJ5ntiRGmV1D2i91a91+ryMaRyr/5b3lbtvhnF8sOMlO0/7Tr+l
JMw/0UU2ggZyb4N/DrO10C0SWlkwO4KwCg1Pw4j8VBZ99LcEx7bKD4JEPdzyE1U9DtQp+GUVLl/T
O4vHLhH7Nle6fWuJ/Pv73+JN9bRudxtaDAx20A7qm/SuA9fYzpMMYhhl8Bgn+7F35XA/VtK4TnRa
xXoUJg9uRw84b6byAi/WZAP3KbzIkrzbD3Y1utsTv9S6yX/lvP38pahNTaQmUZw51JtpaZTqqylS
kNVWcUHrrtja2Kfv7SjJNnU3L37V9eKqU5c6EHkFCJyPHjQSEXfsWqsT+eKx/Yp7jUPqjd6Eeajm
A/w/CiudMfUyxsUFqPN+W/fO8IE661tWRzZzqqk5sV2PrYlqBOkw0rMEsIPIhYanuihj1AfwilJQ
M/qwjrN6+zadnSHzGADSkShC0z4RTI6ui//AKn0JtOHQY01jkr7EtOrwPjcsZhB9ucrRSrxMmcjE
kG4VFUGzrDFPfPKj66KWuF580MAPv3jVx1MiRdkHqp4bezvNLAs8cp9ehHDGN0M1awxWoKKduIrW
13i40ThtRDVktlGEPFBxGMEFS92AJ4IC5/CYJFO30aUlHt/fz0dCCl5BkM450whQHqoQAELNRe8u
XWC1VRq4CBedQSoAiNFFPyA9D1STk+6TLRgouErjRH535NXC9VQxATU14H6HqQipw9xmWsxWylPr
IrXA3DvYPO1IWrugL3XUB5rulObOkXuMRenIkCisHPiD/UtwQ7/WJYxJyRzanjMC9kxjPrPDxLfF
OPz5M4pakr7GbVyb1cOw6XSrjLPl9IGZz8pFZ3XtbQwkuNqqMCsTX837aDu79nzz/pc99m5p85Dl
8WJ1rJxfh7IevoUAht8Hilz63Vxpxb4XtRrA0XVudIDu0Avb+fbfWNSk66GjrrKm068XrYsuUXNB
sLayuLqYTHrnrSOU71FdTzu11K8x552zEyflSIZAZsAW1nmPOrr+rxedw9S2cjPsgyosOhrlhrzv
MevMAbe3EFjff8IjeTteGTCf2bWrr9BhOtIDPZTDSA42w0w2IJ+di3Ex7hVmoV4P99s3UP7e9tnS
fn5/5TcupoQehqkY0K7aW6tt7uvnVMuFqD+7YJJoHjDjmJvrhkHmD5gb8zauDdxVjboV3506rGG+
A24GEKLo6nmOcfgjE53xotbHMt6AjIJo8P5vd+xUEak5WDQ6qSsOPoIYRlXh5iYuOgDeHLzWoR5F
1hXTddULo2H6k17aP18G/W+6uKRp2G+8fhlz7Gh201DFxJK+t+jRPtDpaO4Svdf/fABYBYcBnGLe
puJG83op5k1GF8MmC0LA6Tuy4I8lp3zHBUM547big6sXWfDnXyd+ukjnIcyPpc/BQYIQV1mgv2Ug
ior2gVbKD2NSzoEbAk4xsY+7e3+9Y7cFMn2Oa5DfORhLvX5Gp1SXapjLIRjMUN1PsdRg4Hf9I9xJ
DY6+FvINtfFEhndszyCQijMMypmr8OLrRYckdscILkJAY9zwLbcBnJYnygZsobLqGRgnPuSRi8IA
WWwafE4cRg7Xqx0uYCbXYyDmKLuqRdJ+anVz3tFhy768/z6PPBrddcTkeD4awdb681+6XGKh+7ks
6cgkEwSn7TQ2HGQL9qIiAY2jP7+cyMqOLGhC0SaGMy5c1QFfL1hWJswVSBZB1kThtrTGl8JM9D3m
ayCbAXef2J9HXiWKnAgGMyRGkOKwUGIWLxkdq2PQcWcFgAOzHdAIE1S6dUqM/I2eFUd9TYPwVEMo
jP7ywb1nxaDPrGSagj6N570wkDxoEkXeYmasbayx7yhI1fImkZ163tXwckTnLh/UUUZfE5S1v0EJ
N5FHMNr9sLq82IYI76OwldcOZeA5+yHdl5Bf9lGU9acEzn4KzR2kcfAbKFtpQ4q3tlmLZmDKCYQu
EG1XgTIKIXAJfRIXmN6VnyrAICSx8xR9dgnHZ1WTIFoC2kh56Y0qgUyCmkC3eX9vHglhzAiYtGmk
OjYzsNdbRVUqtFVbtopm9Qp4pcJZpZsGJF0AhdWame0Xxe1gZlbGiQN/bGW69bS2mVAgc3R4ywiJ
pXwcTUGq2s+4WJjk60t/DR1dBFqv55+sbki8sXPliUTzyHZlMLKaFjOFA/apv37kCNZY2dfaFCCy
HoNQszIP10EjEM1wys77yE2KfPe6Dt1xxFEOntHo88ggGk4IPoQrvt8cix1gn4kx8AQ+cl7avd3o
w4kHPHL815sGXwvyAlU/7KrPmpBtVsGKr2fkUVRAtcC90frYL+NUcgOgC1L772+jN++U3Ux+KdZp
BQ2+wwIF9EClTY6cOX1Jd91pcbnTK3PcgcY8NUs8thQbFnkLkhjnjcNdneaDldqIaKy4zXM4e4mX
DQ5QJXrcJ/KYY0shU2XwBR1LkFi83imlVs+pYylzAI+Ynn3RmhJx4yGNQTqNefD+K1yj+KvLARlC
WpXIr3PFgd09OIkO9BrAtGguJCCurwFxgxZYlgr1lvfXeXPuWIcya7UfUZF6P7SmhNQwQnzR0XaY
cfK1nDA6T0SNRRKsMRg0eAjHUlrn7gTW+f2V35yGVWjRIlHmAqcQ+SmW+UsctDIXOYO1ow77tdn3
squDDpLmppfKvKU3Pn9StXzcvr/okW8o6N8Zqz4tdcGh4VaM3h6cVw0YE4A4NDj05K6caerZPXDb
f2cpA4eD9eHInF5vFwv6nAYOckVM9djgig4cFFp2gOxd++8Du//4Pv1n9FLd/H1fdH/7L/78vapn
5MLi/uCPf7tKvrdVV/3o/2v9Z//4a6//0d8+1C/lfd++vPRXT/Xh33z1D/n//1h/89Q/vfoDpAqY
RrfypZ3vXjq4QD8X4Tdd/+b/9Id/efn5vyDh/vLX356ei6SEbdW3yff+tz9+dPb819+0tRZHHu6X
V78u8sffuH4q+Mf32f/+X+XLX/xKlv18/B+/PHU9/5n5O2Na4FPUBew62hq//WV8+fkT/Xc6rGCd
KIZXD0vu0LJq+/ivvwnrd4E7G74xa3Ri9sqp7yr580fid4N7h7zjZ8gicfztv1/Eq0/2z0/4F4SJ
bqqk7Lu//rbeHr8eeGwzqSCgSiJKxkKHWZoN/SEvYN37ujOPN2ZKmMCEw/Zzk6Qmh4XnKxAkzuGl
F3cwvosTkf8wSjAO5aoBHPBTFg1oz+vdekwWDfKJ+CIhCX5q/x9Iox3E3X9XGu3wlqEcZz5Hv+EP
abT1nv3llvmnNFpp2tSBbh1PSM69r4+Gaub0sTXFsNVi1fVQxrLPhFo699U0aR9cYOSXQ39SaR5d
g4MtwO/6SjRt/Ua//K7/FE1ruoZ+V29CMdz/Kp1WFmOpA+1N0DP4RUAtWXpt8YhBSeZHP2XUmG9V
d/qM4h6sxX9qqXXZ1AgPZsj0wYqzxdz9K1k1YDn5PfDfkPnBL9pqEZpdNohjlEm2pxXWHJy477kA
0ZL9KbPWly02NmBixXOlYju+11ykOX2kn0rk9YHH3S3oCTzA+A6KETAKylJQb0Dqd6EOWbcwzu2p
tRZQsdCOt4MD0MKLo0G2P4ZECZVt1o/uct654fLZnj6AVdXvUf0S6FzJDEdHRTHC0q8yxCA8J4H/
sJ1q+KDnvSUNTK9Q+lZ9mxsKWQMrnDvUP8bEDEapWS2MBYGqF0NKLbpw8yyCsoF+U+F386pGYTJT
gGnZGsM3Q6vVlalkoDOvOn1i+g5d0vnmLRq2Ebl1nrRm8SVPK52BxRtcrFr3kWcyvXx6A47tMEXZ
ZCgIsTsVBFjP38XJhmLMtOsiKWAo/Au0bKUs84/CKNCJ/TtkFrLJ3MHKb/nVfgHOSoTR7gp1UL79
G+BZRMrQc9XypZHn/zMIbVuZE5wOC+jOfu6sOvx7OvCnAue7IfFVKP2XIfb/k8DJFfr3oPozctJj
IjKtGtb/8d9h6U3o3Et4zd3whLzTXzLAdLL8F//FHwHU/h2gHOEOnibNeeaS/wig1u+qBXZQpQ1J
HwWl0n9EUEv/fb2BiWqAiZhGrV3uPyKopf0OyAgsMzMMJGD/r8KnihK0sUZ1UEtArA+yLYRpC7ix
pLBt/CTzM8QVMnlrR6g3IKAWw3g/UeIc5s3kEK/WW3/+y12NFENuaEjZIbQxwY6/0/4PeWeWHLfV
bemp1AAMBfrm8aLJhj0pSqb8giDVoO+Bg+b5jqFmUCP5J1YfKMkmkzSz9N+KqIprR9iOMC0iE83B
Pnuv9a282kxlcSlHF2EfBqwaRw74MuFhbRmh/qLbgcr/BeRTMwyE/Bhv/VIR5TWkgg9J5KSYjMvR
x476odEzoIv8cdeKpPK6a2b7yLjisEbgmGzqZNBqNFy0F9Fv41haILOIhKaFZm8cJq5wj7r5a7mk
8g504rx7ci/+KJGelkSH7+7H4xFqwd58FVQcZkwmOZI3RlCjH7bFfDo6Ve4VMAP3jtrM2zweu7Ms
jJqPbx/0xYVdoxgZLrNHRypFU/35hc3r3ilZAme/S5twW2P02qTsEwjyaI0TUDf6CfKP2DMgUWzf
PvLh3oSvizIUDDwjZBjML5ovNKllmIPT6rEMvapZ7FM4pDiV6RvcvH2oV87ss0MdVEUi0wajmabJ
D6OpDNQMI7KFMMxXzEE6I6W6uk5EeSxu6rU7mCEtai36usy7DoN5+yxvR0EB5rcQj3ZNOo9kFDmW
285hf5X2KSyiRIJKrwLv7ApusbKyxiMn+ZV7mM00rRAiIGzGNAf7ar2aumqK88nPGIEFaMhnf5p0
5aSyELMvg2EfOd5rF5XhO9Unyinq0IMzjcDfcSKVgPPUAv2DGJBhX0nlMIIc3rx9UVFbHBSQ6x1E
6vIaQIO8nN7r83s3UTIrCwFY+XBeRESk53HAlj1M2m5oVNoLabdStrLQ7nZmKSveW6itLk4QMMJ4
IIX4kbeliUrHGZVPeNlhbkXogHAmj6nuSrwweuw8B/gtMWRd7Mc1hsNHBldNfAxctlyrFAYKf5K4
cmGLuzrJcifoajmiyPsvMblQ0QKobtJKLrf/RSbXqFtY8hcQ9T0w9tHZ15rS4FlM+jGAdb0MvjlY
IHEkPFyyVyp2NbpCW+CwTVM27PW+tG9wAYzXalqY0O9hEebyaMtbXZ7S7DIBQVRApVgm/aLFTN1/
rfM41b/pTRzkQjdSLOp9BDQgnONTJa4k5SYiG2ZNFelwTBv9H20tCV+rQtXPR2hubu20eX7eo/Uu
tiPBx6YH/Ggfg3QTezx9yZmaCyf9OIW0YK8kXbRbzLby55CScdyv7C91K6VGh4ly1sbSt8JF28UY
RvFaDnl+02Z48rFelZiiOnn4Ek/zkhNc02I861BFAJUZDaM/xxfRd0eeshcD0PXOp7dKW2dtpdOd
e37nh6HUiWogCaDppRmwrTOcLtEkBU0Y66exrDfCTavVs2wvvESAoFleMpbfUsmyr+tQkbYhTJnz
Ctf8kYfytfUGrDVOHEZ2dA7X9eFJnZCpE/BiZ6Far8f3sEKrcwUzqmG3rlbm7fdl/f9eOfv/b6HK
RPPJaveiUL24/5zd/22J+viHf5So9rtH9ThnnH4GbW/WyB89HvsdA2EUoOh0ULXQc/yzRDWcd1Sg
qxaV24g37zp9+Nnkcd7hcEKwzdCYUpVq5FeqVPVwi7+2PHnzOCYtQbrWhyWNXFM4VmPc+1OfQjpt
Jkf4S9P1p0KTlKu8SJaLhdm15D2BpYo4zfcIntmf2m1b3ENyKLypMVvg/AAoZ6cYiRwj6vQGjSU0
cVGaRuaTzHdssP7KU0aTCIMDfyG6Rn73/GZ2mpptMhoOP4oZQNlTwVtCX2eXydIAflTz9JOTgqxx
6nD5gs6umT20B/eRSOaJh7IzAt0s8nOGrZpwn9wOr9SKL8s2NiUU5VTI6C8YqT3/aHCgxzQVS4+V
Kqw9rSfsucYBsm2ryN7BMn2IpCutU7rvj/d/7yeOvvejTg7ZGjs18M3rjPbvN4knVZYV/P3aFvHV
X/X9SVSVd3hIVg00JQlGutVE+uNJZLOISgX9JhtU1kbKlB/dVtN6xzRgdbauliFcUFzmn3tFgx+h
+qRs+7Wd4uHcFb0GqafoJnjksX7yED6/VYB/O2Vhq03Q25dJOqhu3zgboyFvNfsGB97VE3tP3Iof
LuV+REhtzrCYnpzAV+7Wg2bv+hHAgzBptVA3IIk66LZqA41IAJRN4JSdp4mYqNvmTO2LYArNLZkc
HheOIZ04mrlsHTwnuonaft1AaghxbKyUB0eenNgUCfHvQRIDl33Iww6iOpoEW75JjAp2j1t3SRp9
soTWuI2qZ27H5AjHlr6Ym8EpDLp5gyM14akNGlsBpFlC5fbixZp9w8isLUsvm1+3qxQrHlx8ZoUu
+2tVB+RgRArXXphzyVR3q6bl2ABWTRVkJFM2k8MxqnUMSQCacPEH6GxOvJfWtYTFeaoi3asXKinK
GEP/kgxsfk+GPAMsaw1ltomzRDmLJEP5pIDJOSmdwqIuSUsZSgwI/p3QQOV6rZaNv7e91fxhMIYp
3MXRUYoqrGGryfITPUCxlWR1H1vmcE+QVfNQ4sCcPSxzYsO2Tf1YxtUyuEWRhTogxbhOLkBRmD4A
YSqyboY55mm09jrwVNawBKAngR3YCPmAZXdDSPPZccTehIIapI2W5TsnN3uy9SJ1r4cQfnw7UagE
zdHuPjYyH07PkectRg1uUR2Jr4fJvwxkMRAsc9Y4knnSGBXXMcn3xsggd8IwtbjDaIZ7YjWIGpYW
2aalWTfp1lCj5mZmm1dQ+8AXz6vErZy59o0+S3YDTLbA6av3OcoC/N3ObJ3aYdU6Lo7RedpalTr3
a/zEn8AadcRmhYq5BxFqN1V8J8020RNaNUBSa6HArXkzj+waPE7RprLgeH90RlPIhBaMsvqJajdy
sHnqhWAADiBBgaKvLHKyRmmoyijfNjXXalwBbVkQKbOaPmgdeNpTIfpJrnyJNITaz5mzUPIWxLIa
gyR/M3FaflVN6Q6ti7qB0zjwvyzaXRkPe1ldLnqnYxOQmXxFdidhfD02jbYzc7KGpbKCsDeNN1DD
4LBNDTFAbt5YxWVCiR/AXirQCFlAe3vdujOZ7wkiAGx4x6Jqx6CtIMls4j51qPXrrLH9PGoixU1s
C9qt0eSfpbHubtVChUQT44LdFdNyjX6x20RaGgUCIlMcZdZep71PIlINlCuWWySFdZ9vkM4lgVzr
34p4tM/mbNpVPeyr3HpoGueHpvq/95uN+21teq7Ro3//PvvXf6JqvG/zrw/z/zhHR/s5qe9zBpqv
tD7XX/Rn65NdBToqVm7E0Ihn/3ybWe/oUK1vs1XaSl4bL9OfrzP5HdUeSoF1TLja7/6qK02ZiSNS
UazzjwUnG4OfXdof74/vA97Xh4ePyZHPpocGPU82QDSPqFWx8T5/pzU9gOAFYryvgiK8lCbCNNKx
6k6hRwIXDPu7koy107Sy1Acl7Q0Ag/F8OQJUgnfTUS0yHM1WGh+SPvhQ09mCrdQzeNQ3Sm7qFwM4
Oh8Sd/GBxBMgKQUk58R7gkKvI4PuEWtUK5XS/Rz3Rgh/TSmhSxrjlZTpRUPqC8zTJJOqTxmElJkQ
go9zCcKxGbpKoOwr7MZl3eZnSjovt9oIZR9iyhAd0cOt5+LgXK1mmrWQXf1Kh4SEeUhRtfel8JVS
NJD4NWWbxTBSntxTr7ziXzZ+mOfipKPjxbG40M+vCJXHaCZwAX1rsHdjnJwUcB5NNfEfD/OPeEzX
ivDvH9P3Q/nlcTRx7CFdf82fDyl2Qhwo+MHWKvGvehMHA8Iye/XksQHjD/x8QtV3zvoYMrdgO0ZF
yM3ys+BU3yGLWZ8pACgofPnRLzyhB3WXzNYE6RetCfZ+SELkg/1J44CrBeA0kna1daLq/SzB0RSx
C8VoQ/LEajV4crJeuf/sdTP27DZnFMP2l80s7gISzA9uQKimzuiANPJ11RrOv/PdB0Y4fmMpxe+p
naUEcETdpxec9xmYamBGqBY9kZvKfhzbyM/6UkPIqcAvOf33se+mU2OU62mPfS5TrT4V9SAsykKL
NA0lEXQJGb3SwQoL4ZV1SspSF58VZlORRiugD8aTxBBAd+jybCKpW+bTsCzr6gzYIoTC3pxV+SIz
BKJ7GmtVdF/oNSaRoSqL9tROx4eYhekj1EExfuiodiFb0I+Gso0wrSx3Bl6+/KRR++ZOTtvU+TRH
GIu9Qevay7xeJtMFR1ud6XWvh0Fu5g6YTKMqICnXSDF3McTD63TqC92P29Sc73NZEuYHXc801IUT
7bRkIntJktoGQ4LgA95Cm83EJgH5eSL6mVix0Y5n62zI4lHdRU2V7EEhlZ7aRYa1cYYpX35/+y55
geJYB3ZYbGQ8m+BceEc9X6acYdGGaTAXH+dUCDZOUbkMxUKuIchwYHNuZ0DjZ18yqgIoaAoJiG2F
UfqStpj3QlZxErz9kV4snI+f6FGIwz4FGMnzTwQBSi3okMu+Os8pslf4y7U8O4ETlcccGy98hHx7
NJHIP3kHQxyyD16baZjok7w0sp8s0oXFPm+ryr1Knpg9bhNoefU4a1i81eVrgmMf2HAYkbk8Ma2v
7NvBLu3vq/kzHdfTiddrH8gCDfDYyGRYoLFSPW0XxsSFRMmKRKXfk27kfKGYJ8nV3C4J0TYOWEO3
WsZPfRKXV0SgfwMQbJ3mtRpSLwtC7uc42j1ejn/CC+ZxuvP3L5j/aFN65lX0Wl/jeyH5+At+vFqc
d2zYcdegUAa4/te7BRGYZSHpZcLNbQRP8K93i/WOJR+/PB0NDCKgSP56txjvoDmzB+dlQM4v3ulf
ebc8SuqfLPV0MriHeUthpOfj0Vt8fteQ90t7HXypL41mvI+6/E4p2886SUENeVoDQ2o7D8/rxWIP
PtgqQUFS35pnRGBZ9XaY5/5kUKiI7kFmNEHGiBftfKYHUaklJ3EnfTH7ZKfmhtN42lSXRElKpnRm
l6O4NwmLfZCHOVlOyrgA1Tuwj2ZzRUD3oN9qYtLC9+P3vdrC8Z3T+HETN33f0bXr7q593Oip33d9
8/c9oP5jR/h9f1g9bhYJt2DjWD9uIgk/FMXVYudmuE1nZcwungJRUdKYFrLjNBM3P6ioi41F8UFY
rX32lIwaOaKXPEBh2oa13uhaTxdgwcwtIQDddK+UhBG+D9u5a4PGIhLy1lI6Jz8v7drsrp3QYkm+
mah4u/u4bBP5ThpMxsWtpPZuyxindidK7Il4OLWAz9yIzdtL5boaPL/u/HHcZrR0KGuo/59fd6XE
8m7ri+TXEEVjrQUNBWMQGpyS3/xzVoH1nff3q8BV0n/91/86UmOa6+/4s63pMGNiB0GEOl3MNfv5
R1vTeYea+ZFGsLY3Vz3on2WmwUYQlYuBp+Kn8vRnmWmgnFmhUBCxkCkylP6VpeDFyxOeHd5KZgt0
+V6aw3C1p2MRmlVAQPiV0ZsbhtJXM/9+copeKS4Pbrz1nqNribFcZfGTWdue33iyOY9kEWl1UOYw
x4l+MX+3rEjzK0cOgxDU7+nbx3vla62771Wza1GpH26mmI0o0ajAWLaHrN2q+RjtsnilhlnpUZXC
y2NhHKQmQuxL/QE35Pl305F8iJ5sriC0w55IdcJN06o2A4RUFnTQMNmoCQmiDRDzG33I5mAWdbrL
1Ny+DtE27ltyTxhACLjTyyQd8TauB3/yxHPi+XCreILFHqHToRlP6LWGDgapPI6oxjMaaG242QDD
dYN00lSVvQOUF7nK3JZHLvmjgurw0Ix+aOdTKzH7OdhPoCbtKzkeqkBUuUq82v/jpIq0tZQP2LfM
S2gd0+I1gxJ9e4yssNVF7b00kQmNAOM5GjuVWOtL1Rmn2X0rvoJqXMr9oR3V81qrVdRUZJN8DVtu
svOSqfW9qk+97ltasuLoWy0nsGPsJ4IZkqS3oMB3U0bnt5wSu/dJgSMxuAJmd6PUyhbHVtoiX1KY
UQugqKR0LFB8XZwkQxcwkijSK8cI/TYtGtQSZWhsEnIoybqRJ8241CZFrT36FlbizhExnkEhrE0c
6yXR23khFhollXmeyfpI+NRQ9F9JXsloMjbck9uqGTFauqHFHN5LsrHdd11bhPucaV3tVxXV7IPS
PQZpxFVqXIsBpIY/WmRD5l7UO84QuUSQN1iFi7EW/qCBPTUBBMdFcdFrC6rRZZFi3WfubhfXYTF0
JthU+prH6uN1PHF4EyIhwvq67ugpdZ4/nIsMS1ofJO5/Xoi72uiWbSrpBiGxLdm0VZyRddGn5Y6G
ev3NkhZz35ljdAqKwrw3pDqD0baOK2MMLzOyLo+xgEYMkzlt2OUO5KFOx1Q5ry0nbPt5YrDsMppe
f/5EAICtT1mqcq4CDZS0r+eq4vaTkl5aczXv314lXzs52Bvwz0FhgS25/vzJoWhyVFUfcqheX8Qu
lCrrDJoSIC5T0i4bPSLyM5sVaPrDtEE9fYw8+nI8zOJkWqjYLZAN2O7XjsST449ZZgDAZ7doyGoH
5thJS3+xiTxz8TIRLdXI6qXUqd8ySslgKRZyGVtjupjm3jnrLCvxkapnxIeR7H1kT/namUF1xoTY
wYKOCuD5J5vSopszJ66DNovV09AkQS+RI9kLNZDXcLWkndTK0i6zpfhUJ47m7evy8m1JmxFxCu3j
R/zjQe8nJYnBwsJYBylbxouoBkzsLrGpni4M7HdKnh21lq6F38FjwsYWISO+erYgh7DARVbW79M2
QVQDwy/nSL0thaZ5mF7vJSXfJVLzKSdvFNj/7Enl4hpdujRHTvoj7uXFp8DUwlsL2cALElaXq2SR
2GUTaENqeiX5wntitB9oiC8Xdj6uSWia8DR6KOdTrI9XgqbdiR1mt0Y/x3vZjD5bUyFtcXhcj53h
9Wk3IZbQy32WT+cY6xOvFmF1M1Z5tpUEMPwkLPQtmV8soFb53okAMTB7w4fYxpOxJTam3iIii720
yN3YAK4x6Va7e/tiv+yo0EhcnUJQLgyLjuLB1eYnJPkZSUM4rvisF21yToOYWIghrD7ltM5ORvSG
vkmMMGO/ZtyZIzNngGvHoEyvlAqIXdBos9NEq3woNVk4t001CDZ0M9QhR50RztrooBeTNyKf8YHE
KCkQUiIfOQPrGnx42dnc4rND2k0342AZIgQ7TETFCagI8t2Ngrdazhbm+sh5fuWpovjkIPQ4AXwc
Kr6Rc0mJMRt1MDgtmQK9lp2EWdJ5Igvbc9hE0oksp3+QplZu+M+WbxW9/K1SRXMW12n2pe5EtJ2S
snC1WU83ix2nH97+hK9cAJ48nH9UkyyM5kHBlPZQplotpGi1ClqMfdl4dmyNn/I6/JJPprIp8ko/
jYR0DGH8yplB1IHYjF44CKlDtl4u5IWBddwEZBdM+yJz7It+XMob24GtGSVz8r06/2e0iHg8/35z
+K//Kb7C02jL/4Mt4uoc/7FF1N45TA2YN3w3PCg8Ad+3iKpGFwn5BT/gwpio0f7aIprvsGhbK0uK
++W7OfHnFhG9DDwFfp9DMc/oUfmVLeLBu1BjPIoYEfAPq7IBsOawINHruK9zfLf0Cn8XdbIZqli4
cpueT2F8Is3hyTBGBBv2x7iWB5XQjwNzSlaLBuyqg5cw24rIJH1lDobGIuFF7LADeTY+sCdX6Or7
QvOsh3rw3K3HYU/KFpwNKrvtw65IVdD3WhqiCsTSXE/LROat6TURALyZxC+tLBH66N/QkG0j+A5Z
Me1nk8jPMI/mbVZZl4aMgMJkm0n8aWQe6zmvT/2T1fH7p1PotNNVYnMpr6/uJ0WSVTg9EVoY8yZ1
9CbVj/SLiSwCKTvRxJEzcbAQvzjUwZuoSuw56RMOVRE7kxZn0jgeqWxeuaQU8X99mYNLquLBKJIM
j/M4VkHaty4ZlludsM23L+mr50xF1a7RIcF6crCSKsVsGGG41uzlV0fv3dy6TfqIUN/doh7ZYL/6
jZ4car25nlwe0N+F0DIOlTYyCkdjSzKa63THvB7HvtHBO5Jqt1WI8qIyIUQvrMpPaobypWqDRM7O
pGw49uwdit6+3wt/fa/Dd8KULpWV9xwwnfJPTml6oshO5bCv8WZe5FHrJmYYFHEFslDyEfWRffGL
tLwXH+Hgzi8aIElofEAazJfSktyFml+eDg9gN35/+3Y5cg0fxRJPrqGdmnKiR1zDpckDpi3e0OQ+
cqHg3zkMyQ4OQIGVMfv8VinApYkIYX0wlW1gNZpLSo87N6P364dBVcK0YO1I0d97fhgnroyOeOcZ
yulG5Leh8jUziiMP2GsrBai/lTDKP1k4nx8jSrq2zbNlZuCKAKnGYS6OJR48glQOFz6Yxuv6T7nG
wvz8GNT1UdgV8xxYcYqUrQKJFn5IZPOizKWzbCzJDuaGKJBi2sV55swXIRJNDFrAwtrbOZo2iUFS
VMoT2aBpGR6STjwIx75eMlRy/8Yp/+ujOgdD0SytNFIkuVN16yImkXQ47+X9v3EIinKVAp0N2qEC
FNlhJpx2YkkzRkQA2U3RQGmVtK9vH+bQEvT40IEyRNYOZY7n/2DphDC06uVGvsrwoQ3r65reSZJ8
05JB86zCPCnwRBdM+jMLL7FMI0cxSI0VWu2R8OqXyyXxkMQ2nmuS5EM39aLavC7w7hw546+9s5ER
coPDL0bFfXCTN1UUGknfczogxg7zVhu+kMdyMjiblMCw+tjZf/1mfHK8tYR+skQk9JOTDCZroNsY
4JQk3WSi3Ugkh3b0h2RFkM++nWQyAmczOcF2ctkmfaDV6R92md2m5beuSi8G8gwLwinmoT3rHWML
WfBURMnm7Uv42qtidaxh+gTwx9Th+UclozIl6o2PKrRhS5DChtArD+FE0MRdYNS/SIt/vGEI/iGg
49God9jE0ayiNAmCht0T5nedPpyXcnxe2cr27W+1furD1eDpYQ4aeVVs1UVk13OAdsIvNHzhnVpf
Js2Ceai4bSL7btKrc1WOkiPhBo9cmZdHxnSMpo1n7xDjY4RJqldDwToUsfkTahEHA/GIg41Jq6vI
0QJX5FaWc5bCC3Sx9GEiWjxy7oJEInIZ3Ni2qcv2yFV+5QGw8U0z3Vjl70ggnl9lu2og8SzhBDW8
+wYaTCYxl6F+1W1k535sLW4yrGNvX4P1oTo4Ezxpq1uCM7Guys+PuaiaiGL2gwFMFKKJYxIuW3eS
piNf7ZUbGFsG7pqVB8W3O7iBJdNM6H85fLUkoWlcNoxFRbXFShykNam5hOi+/b1ePyA2dEvT2Tcd
csFxyRlkitoAVIQ/1ZcQ4rw17yDTXDLT3z4UspSXJxHnEOYumm268uIkAhJt+qrpOZhjDad2RIhZ
a7kwtr14XArqelTB8kdyh8nqlbvY5RV4Qpv0utUsWs9LKXRPNa0JSHx/WsTTRaVVp72xbEet3OZW
f00SHpqPNPE0x1jYpNxpcXVB2shVNqIMkkq1Iqu+Iyh3GJOPsoVGxrbHwExIm8OLuBDJtAbyMSFq
lo9EcPsSpLW7ovqYZwkR2iS3zvo+lpIt2Pq7wTYImbbr1ZIbnzhNtAvHak/OWVAgTtZRmI5bPBvt
7E5KZxdkuenpmZZd2gmQxi5bXD6S4uP7u59VcS2UtAkKYuD8ZcgqdPuQdPW8bi+koTe+Mb/SMQ+0
qa91ImBXFhg6odIhZnYD9lyH5ixMgOBk9viR0LVlU6QqWuuoNXyIVNswF/uIb+kPieL1WV1ugdd9
IwN24HUmiQA74OfQdCYvM+RtxszD1dvEBprHrS6Eci/XeRrUdn0O+m2TRn2+r1Urd0uh7iZbO40J
4/DUrApI9WxcWXJuomxCYp5lp62VpAF8knZj5mQaTuFW7SssAYt+Zyz6xZq2sxdGdKYhM92tKFhP
ifTeF0O+wV8mPKePvmglcxyggqmH7Gp0jSn/HPVacVanYRRouRj8mbYNWbfQakxSSc0Z3KcSr6Hk
7e9T1XnolHmP961vxNM5oWLgMXtjV03JeTOv4bmYwwjzrrwuhEzC+cCYKkY8kNrAuDbP6q2RWtdO
R9TmvEJE5kQLkg6hul6onhnNe0uKdknRfx57Rkuwv0KvMMl6tytt5dLA4BzUQb3Eo565TdkLL5lV
aQtxm9hLkb/vSgvwd198JlaTfr51JmnFstFTbQMQ3nHtwXLwgHfvk5HRV2ORzl3mAaGBBXH1U+Kp
enQyOqBnDGXgG1vXqrE6HkzloRtg99pkpLp9H19aSrjXZPm0tokjnYV2W2Xzh0mJztI533TyfEtK
cOb2Wv5FqqRdXGV74pbri2po0BhOzR02gKtYEoYHjdgtIvUSbsstet5dJeS7rMYfYiaU91bfgngz
xLm6mkXMtOlcndB6r27ykwWPUA6AxZvqheoVp/OtstREGA5/iHE9a1F/paNeNBrNLySt8q3yHJ7N
ViKb3dPrj73MoKQU0akaOUkwNfGuIVL1MkqbYUMI7QORAzvK9mxbGzUR5V3rypMwN72kA8bJzG9K
l51UpsNQttBucuLBdkWCYE6xJyDWWhNbk0eQVa4GA9m753XRcD9Zc3xZLL0ufesQgVbXNuma9WYN
otwpapW07zunqKsHITviEn7bdC1FjJS1TCGQvWqLK6O2Saky7athVE5EiOl5meBTMuWQTqZUGrdY
G1W/Soc4aEQyEBiYima+YCA71G6hm/35lPfXtgoQ3iYcPNy1hIk3OU0ErbnRl8nPy/lkTnTXkCWS
eDK3IKvbMOfTviSxmI5mZd5gnfGzrHTRRZ6VdfYh7qvPyqy7y5Cc9UV3Dufopuo+JZpyVkl9MMnp
t7IhKDkYEzt6wLKtb1vyli/GsiSksmdF8UtkpkkAxUfxR/oyZazclOn4xZxzAI3x7NJR5Zm1WF9Y
RxpjuJrNyR10LkSay8mVI9PFIe7C8rJIUpBQhvU2VYpL2J05sdehPd1njbQnVMWt62jl6xWXpET+
nhjTTZdEkmfqoWtL+OWn8cIyBHmeVyNrT5faTLH74SIChXMflal1I88Vk+QkJxi2++BozTW0odOo
1+9sYQRyr+9HWdvqpEJomvQ7dm42ppM3RZPfG7McKCO59s1YnI5KLnlpW93hRLtkHMj1GDTy4MsP
85je5a1+mg6Ka4Stu8w7hnRZ7v+GT6zU7KKagqIwMa9YqYc364YB/Oz9lrDCzggSJ47R27eSbkaX
dspbK6YQO5G0rPd+M0RGji46pSBHfHXZN9MJmgZ0nlJienbNyvJbXFSxkwtVCbDNqKfRnLQlq0z5
PlVq4361KgqXNGRp95sjl70NZ1IO2gVJri3NvJkWed6ResgvwvhgJVrRyAF6XL6JQwqjXnY9pAN2
M78REEmuTSfkgF/p+LnR7mpTjYNSC29+0zWCewHOyYEspv5S1GZ1MjkF3zIdonkJQzbLo1Iqbhvp
bgJW2/0N5eiIMx9FiGJJuZtFLteC2GqCjaUv2IP8t0uPw0ETlbplMmFRZBrJlvai8ljKWYHmnSyB
IyfdSZXKf5TMXdxFarnFRvM+pF51NZFObkg4K7dqsUVVcizj7WURuepkVuMtUA9ExGt99GQnBfI8
Vqo4XQKTCbprDs1WhdTsLby23/6+5otC6/mBDjpzFSvJDKVjoVb4VLArrxzzkxbNH410So8UkC+/
E1stkiSI07GwnB4WkGqk1xkxXXJQ981mmcqNNs+bRgxHCuNjh1m/8ZNTh7TZaAkYl4kxtrd2UgVm
GW5x+AS/euJsxs6Pf3O/vOi7szCRatMVPLIdiDUB9iHW3oPw/T0ypOX7Pv4fMQpaw3f+fhT0H61I
vnTp/dC+oRdef8WPGZD8DooQjD+UeOvGR+YnP2SCcAisdQRio/pjQrfKgn+6UUx+xFrIzhub2aOD
5ecIyHiH6+zxZmSW+6sWaGIBnj9Mj4phSAhMgcgpgPa8/vzJrYc+B/xcL8VBkgM1dKWILlSxVE7p
CRgDLgGdlXxlIkPKTyFqDn6s1JrbNLjAprS33YIkb4gxdlinpTsYutC3SVg1DYqcWFR+nZtC3Wfd
xRJHPjLFEytRfIL9GHlKpWl55Xc9kjREy1aL5dS5Xt8biicTXk2WckbTz+61xLmN52VUzvFyxOGl
1TFA1admW+bGx2m6qvE+zuO8q6qHaIrarVYb7+3U+taZF0oT3nQyVeLcXoTjlGE9Y5tkt/VlB9pE
J3o9MTB6DBXuysm8DAcYzDgAqGqFWbuGZIUeBJPWM+QOuJdKSzdEvOCNuDMHCTeuLRovYy+pJeo1
wdyu02jfMifbjJMVlMZ4gkX4fZO0Pu+nhLZmpt4PmX6qmnCQLXXYWOD0PSg+vcd2J77U9OY+miov
W8vQUs3zS5jl10ppbTt1hEE5FSPYwlS9RP2ffXB6iTz6gSh66sk7UZTJnqD0xitEq2wGC8WTOcbY
XxrlNFvSgiafqu7H1ZzKWGE+zZql2Bm1qbGVqv2ht8u9JdRhWzfGHct7B09wTtzJimUCUEJjuCBt
tnTxX2xUpGl+Plf6vneij3ZVmUG0yLuydXrMvo7GLgsuFm7x0DWVQt0oklO7qjzfRBWeWmuM/HRK
LowCH4nIa3kbdSEeXPOTmSCHMeOWCmjQTnRL5C7TuwDxWwzLgrDvdGzOMmUIQVmyzVRWd3KTprey
xWYZRy8W+61MzxJM8SfeyjSQZPQgmZz7SqogPq9u06RRN3WivB/0yO/nzPABC+dbx2IzgbOGEAoB
dRtoWuxlo5AoB1Y/cdSt3uLWHEjlrTDzmkENI0G/lSnyeohy+ohqoIla6T0G63g5MVYpfEaP9N55
1Me3wine5wS8Kq4UDqTcp/EuQkxfqUNyYq36+qxJHD/OrcBGsdIZ0cYIaRBUocS2J+Sl3lyJVZuf
PMr0owHFfgFtiDffo5A/WTX9ko11chxMHotprj5LbX5Xsbttaw39FWf2Kl/KDgZRMw8QTefxpG47
a8tuzezIrJDigZRGQG4bSUTpXuXGd+25o7qMh+lCkiyTAHhmKJbc2zK1r/hjrtHLi4yIRyPuLg0D
Jntaj/vcTtAymo1Np2XNCUe3k13mXGCT3ZupdPcdnm4i1KvWdfSoe29mmbJHulShuGvJhzQE3TWD
JgHg985XVj4z+obtkNmFTy7CPiX9zBWt1txmk6xcdflkuIpDhaUm5kOp6RhFUQ33ULVU6aFIrcw1
5vg8iyI4ankcGGX6eaiXD31u3o6L8jVuBBaHLuvcsCOFOJpJro6G7JMO+cxT+m72WkOXPrWqyoQx
tYSXanN0GsWSn8ZZy+rR5bZnSzQwzLaB3I5e8n+Tdx7JcSPRut6Q0AFvpgDKkRS9ETlBUA4J7+16
3k7exu6XpTYUpRavprcHHaFokoUCkHnymN/4WTuYl0bUp35cjteKWPJQ8VQf/1sYPAMU7kiJLpHz
3+NAsB31+kuerp9wjwIStfCJSjTteycvQviu2R7eaONrwvvgTDzqZLK1s7pGkImy4zojyfaRghp9
ImuxB8HcnhW5fVk487TBZyvfLEl5qtjDzfG4+28c7Uxw/v1of/+c/y8YAHzE31QgznMa8eTcknMt
cZD/HO3gfKACsSUZkkrowV9HO4wf2GwkymiiwCOS5IC/znbzD0kj4NMY1NBG/C0mOJ3g10c7DHgS
DCgAiDXyFV4n5I3D2Yx+fKgCiY4Gf1HbhHZJgQNIiIakaqHLNtysrBHOsXyDpuMEjN++5Lu3ZxCZ
ir0Yi9HP5TJrWW+NXHipXIKuXIw6q7KQyxNQcLYf5JJN5eKt5TJePPuAQ+Wndei+dKm2baIFHGp8
NcsNQHaxUkqi9pGwOQS7BGem1M/lxtHkFnLkZkJbxKRAY4Nlx70m2HWZ3H5wD6XnGFuyk5tTl9s0
HjGBF+xcbJ2zUJGbeUlE5ydyg8/s9IEdP7LzNTf/VBMJchkS+iZ9Tx2dccwRLiBH9rThjjGEaKLL
sNLLAJPLUDMdg44MP8goHwrKyTCRoUknRvFNuzCVYauUAcyRocyQQc2R4S2SgY5zveVAIvgl1fi8
tN7VnChSOSm7GI+BUoZMMCrMHUZ7ONgyoOZ5czHJEEtjWUEHsn9yj/G3k6E4jl37EiGL+Zx2ahUY
MmTHE8G7OMbxQvEkzPcY3xsZ6p2o1ktfw+UiMA0wDeECKu0hjgaVE7FDBzvJZns95Ikdds7UO+9j
bVQuRbQwDQ60qXqq1jq6aga6DR59qp1jDR+EPedn3aKdC2f9QGdrhXDkCGOvWLFVXf13oo4cxv57
1DliyzKUJ+a3yEfyc/5GlukwdpCwh4IBB8TS/wo9qC1Jygq2NLDYYRy+UDez7T8gI0n9ehU39O85
7hQcDMIYYjFfPNIaf4PiDq/8+9AjOxJIaoJ5ZBaBeYz83i+rCogYy9pk3bRpvEr74OF3f1G4k+Y9
H7OIClsJhj0fS/QmCoGeT+HQTWuMGcWVlIaJW3i7OcrO1zrxWwVveDU5U5uWpKywnAcjcuij0Wy6
KGVrLZdNtlK227Axop0rW3CjbMZZVhWW+nBWmK4v+HzcaxY/SevZb7v+c0VXz1w0CNq0+apjxy/L
MV4KY7VPt51sCaJHDoi46+OPyNnQRlXK5rLp1S9JVD+hAv4eX5f7PGk/pXNxpymOHrRu9TTWxld0
jT7PtDDtJd7aXXyYXVC39J+L8aqUXc/s2ACd1cX62vdOUu6pOOmOVn3FBFK2TBO7/rAAz71OlDHX
wg477RNFs8QGGHXxANmHtrnN+HL1a0VD1Kczmmg/Ga5ynhWeF4VmH6sNGhq90T4JYaPfXcN+ODfH
nMbt6GYhFkibxh3t62JIqktWpoKWh7cmw1aOHrd9pK9br/DunEw1wsWD/GE4ZK6dOZ1MmZ4EizVc
laOHsnl0GHokJQFJPFAg+E4qaBgOd0637mcz+hgX+kM/mIe61lZec1qc1kms5QctF1ZyZlH+rR/X
NQndIruNo/TUtubnRJmeev1BibQQEV63uzCUxJs2kZ6OyhYYo6huasWujZvSbcvqoqmMor+dpwF+
/yyoMBpbbYJ+MutbhET007kmQV3Tsp73+Havum8OjlrflBMy2PsUucc6oBQyPo1qW1pBiTDoHdtL
BRgO5Z8On1876VtwuR9nhXJ/sG8RqJDwz1eT0NrEI7fJa9QArIjF25zz/YK8RTUlB3IY9fsX8eQn
SEjZP/p+vgvAVCIhmQapKLC9KvL/aceuOAgHvYbYvSfbsbFFY1aVLdpfX+8no3XQUJLojLIubnGv
uwqN3tm93o7TJqGTgS7SuKnT4lx3ol3bt7fr7KFljGxWAwGBrFiv3fM4WferPZ+KTiB/upRvDPt/
0mH77gu9QhmMde5OWARMtP0PUXJT4AxG+v7ru/7ZU5YtHmT0oPn8EPRyI9abyKS+Lr2LNrJOJmXb
9TgCvmWJ92Nw5eHC58AqlBQKIcnvg6sYGApFNddZh10GZWA131vRxqnPEu3a63//wWEkCbtYWkf9
CAjTU8TpUthCm8qsEym4QedcqYvAGIrfRyG4XMoCnQRl6EdcmBHZZh5nXMq1aYJYLVXjoLRtkBT1
W7wY+bpfbQhJ3TUt0AhS/PDV/tONQWng042b3HNAcpjKBwgY4a+Xw09eE9cAqm3w+VLh7/vXNCH5
0ZbzwtI3Py2N/QTP4GJSKfkQV3aItGb5loXTTxY52HB6hijfuFKa6vsrdovat44xcFcWEhWaJTvj
vmm+9Z5++vBeXEbe+IuWoRH3o8UsbQS+7e0cYW+aSX1j1R0ThB9eEBjfoyGulI78/hpJZBZJ5YAH
SOZ0Z7aMRm390jbEXqII1C7ZKAa32PQXSZJsi64Liom2XNI+G9F5aubYUZKL6/VZtTahUMTeVucT
Jfn06zf8k+cNDgvlSmmSh2bIq1XExH9OHHL2jaszXC90VNz0aoYXqmXxN3z1/+2aG0wV61DWvwhf
oD5EA/zFA/5B2tevPn8pf9ZT/+nn/JkHo81kQrDA/V3OZ46sym8luK7+Ae2N/+0iA4XSksSv/VWC
238Qnmm4S6/Ib0z7v0tw+PkoZxy9y/HqQoX/dxgWEL5Ypy/WsYTrAS87yr7R0CdYf7+OFWwJMpQk
mg2JketS70W+jm/2BeoZDewzDRSUByhCWPeVpqS+xQR0C3YDpfCP3Syu1PS20Df04P0Y/RK/yB+b
pbxobNtfcoMZevxJW6OTIsYvMFImP8uaYRMlDm1izQBwYbrLbYdy0XAoq8J3zdpE+HqMT5hiX615
op4lZnWv9GSFtk27NJpon3XDrD5myVxd5as3uf6MFiXjdXOy91GdH9Bhcnf0AE5ieGwHWM3AQEQt
0aCm74jqZOzUreYObgR4gxZ6jdZ5pq1POQuEnp59ndXDcFXU2bNWTxl5ZD36QpnXXYTKOdceAjMt
Nm4mdrYTfSkSDDS8im72fO12yaMDnXsc56DLPxopYudauzEyzqLevBUghNTe2EFbXn01Xj4nTJMD
xzjTxnNv/ZSmNyCLAzGK3E8clDjWpNp2hQ0TdImi4aMC7TpYDE8ZtyPDiJhnznA557fjCTAXR8U2
rbz1Xu00K2NU0bSB1q53lrXuS0e5Hp2E5LLMz/F9TqRpt36uZ82yV+lqglRYaKHTM1mDbIULhoym
PsZ+HvXFTujxeFMbebevVT3Zl+YwB5WKcLwwLcbtZgNDDy39EQgELlS4nbuKBAnF7/WscEPkI+3d
gojrtYC7Sabb+pxDEaAYk84MfdrpK6Oc9anld6IAwKJNH1ps60byvoWOUckqZnGDFSc5tYPNl30t
IqZRfjo65nZBAKUESlRkLhUKucFZ2tWKsTEYNY8n3jfV1/EoAatbSonq/DzMX6O1kNiFxm6Qf5eK
sbXUjrWliqynrHH8uCDhCTl+BBC3HiBzENz7vFEfp8EE8mtoYN9AKiFeumy90ajUJ6NzjGavdU4z
hDU0wHjT2UrunRmomu5hOTvFTWmBkXShU/cn8Bvdg8H4w680JGrdUmNetZSb1VF50NaWBPNJlNVl
r6pbo4kvbQ9p1Bzi0zF0/d8O2H+KHam/bJKethUOQT+L0y/+/M8GKcNKlSMS8iFBmo4nJ+SfDVID
TWgULyHnIx1iseL/ic7mH4xE4S2itSKn73Jg+leDlL/iUzBl4Ye0W/nRb7QpCMWvozNYakazOvAJ
6QX5mk60AIKb3CgdwrFJ8o81WKt7Olc9spNNEWhZd9LPYx/SrvXus3x0vkA4yE7gm4Gtqs6dwgp1
m7g6V1EQx+UWMRFl76V9f1HhyL3tFuOgTbY/1s5B0ewPIh/n0OoGzx8SJmXqVF/rvRxJqqjpZhV0
9LJpcXsw8m2jpE7ACOumH4dno5qfHDHDnbeU6wlxWr/M1tnHRG1pUdUFiRbL8KN4oJLauYBev5pn
mTVrQesIIEwCJGbaJU+dZX/Na3oiq/fAaPlEt6P7jJ0c1FjMEXzS6zExTtGCtvagBlGGqtZtDlpN
jcQ2syc7yLu6OiwLCPSDIsZLbUUmF7276mq1My20Js34WnjG8N7yUnMHqBXcVmRqgWInKkDEaba/
ZpOCil4hSjus1GSItib+3hpDZscE2hpVup+tNaxc9xPaOTdkrigALue1kgUOUClftGXrLx38CEN5
cltMzArUTv2IYaU3ZKeRxjjH7+nVzLt8NOJp18yca0GdGclngzHyh3TE0ygcwePOwajnzC1z9Sxt
WyaN8zifJZYD7sv0VnAea1Zlew+fOW/PmPhGXYuN0vXwzrRPtMO2xaid0X2+ULP+SnPLM9VezxNR
bGIPprmNquHixHy92r0yOdPcvmFqJjRavcpzjZXNNDb7dIkulN4+CIterCE+Up76rQB6umRuuHrR
WZvXvpvq+GncltZs71qlvqyjKVg9e6sL97xV7lyNOlMT6cIZCSte3cSj17Vh5rGhAB/NanRYjCT9
XE7M0zaW0YrhdqbapuNT+maclGIb63F65q1wta9ib6Kpnlou41e3dYEQ6dO6wgThZFj8VGtNevSp
GQ4xPSarvNL18bKL1yC2yvegvvNDu/DKCnP40nc2lIHsbEq6h2k032cFvfhac+6xO9JygHFFWwSA
3uxs5ziLPty764JesmoVlLXqmGYxz2sU4/rQ4g7Dn7WxC1CsEgkqDaMcMEwdk9swckWg0vi64bFz
kNdb7NQD/JMfo6x7SsZ2v9gN55CFfJceoLROD16VfSultpnMMRodk6b1x9UJDDM/UyP7y9SX5UVm
lEGc96dTrd3CuArQHwn0Uj/vrWzrmQzczGk6cWNQgqPdnzLlve3jYkCr/WMpvH3SW7s2csI5KXad
R/1qew/KpJxM5rDH4eq5c2g7KiIsK1ZoGV1NWQmlC4kVv2taLLcLfSXvaNJHNCyqE2ZJCQiF7hzP
rx4gHG16f8rS8eM6ABcPcjQkEO8ezfR2KmZOzkhIeyonSvowS+obsbTBkM3nTT1cDYAgcwUXdK8E
ejAABm8Ok0liqDH/bHVclqbCrwsv/aIXrXUgAEH+Qn+cOUgdqfZh6XNjaxuLmhz6wtiDmDtNlupu
QUnlfTcvblDSeLygnTScD5CqgJgLjXAXJeqK0zQepptRaz7xjX3m5H7WuzfWZLGMnYUcMsu2Wmod
zLqj7ddn53OTnnjRcKgrLFK0wQw75VE1M3JkA9T0yYpYvFEPX9f1IgUTnGolAGbtUuhXavOQkZEu
KLIb44SGcGQHWkGY7JYbFCVJSh6jqDst1q9kcWFnOGfjwCqhPYvID+keI6+SWeqMGry63CutlpAn
tGQmqHOmYeakIBqospk2jbPYdFoG2HQ107AcXZSPdRB4o+Fc4T5DjLam/kuD/Uy/XZVqnzWkjaru
ie3oWu4Hp0sVZCjsz9rsuQHx8sPUKVu1VOxgiJRkg41OdD8slQElaa7UQNNBAG47dDDZkg7r1NfA
hecg3IVxtsZC9csm9XYtyjL3YkbDvVdbb9t7Bv2uwsKFqSwgMo+LZ5280/S4T7rJnELWUuJuE9sJ
k9Rq7DPErnJUYUZD3xpJoqt+ZqR2vm/jNftTUfLfRS5lQ+K76gjrAQ+8IhYoaGTAQ/++Opr7TsFh
G8ELsgQpHvhJcYarnErbX9UmBFRuB6amnKvZXLEhRa+WzAsK73bpp3j2jdWJDjWyI34au7drJsx9
bNIK+O8kcpLS/+9zp93//395nozP7Zc35058zj/1NhU1FS0Fh4QQklL9mdHZf8AOopnGINo+ls7/
ZHQA3eiQ0AYzjvmc/Fp/ZXS2zAMthlUoZODZ9HvayozAXq8oUkfJZMJLw0WZT0LqXvamvM4cvcXt
oeFGqzqe2AMhqwjsQnXLvVEl1raCQRN/rWELeHd13ETdxTCoe8DqT02nPqdNSVt6sufk00x4Tc5W
Yy6oIbOGPacMDTLN3cLglxILwu99VcIo8qJ2AshENc0Q/m6QoxO3izv7wjIHU63DaEJv0tbW63Yt
qh4bDYZz3SP9LMFHAjY7ayrV+JAnsR50lV3fV+gw0wHnv2jVN643ptiT5/kUZDlCUWlUjzvRZ+0X
Q2n6POhiV+DD1UNO7dVd19pMyXI1Mj+1mrM8wavQb0cSyXXIa6zHGvfM6TotEF22RxjwmrwOXdB1
Ce1lPS1z/WkwMGoz2gHRXWi1Ya9Nl0Uz2kzaMyzXRmM7wdTaoNgsZD66XrSDvnDzPW7A+G5GT7WS
Ew9ddRmumHo46a6JcuVamZN7lD41+rmct0HUo0dkqqPne/l60SSgeZZJizfq5Nnn1dg+mWPREOiU
5W5Af8/e2cOYHfLC1MNpWe4Yl1tzqLfTtpH4gZHn3x4c/nkDIYSpF9Np+JHkbhdzP+mYyZNTV2HT
dNb7xK7avXCL5jGa3fbeHib93nKzzvJtJQY6Z6EhFghPzE99W3FC9vBVHo0xqWo6xbH9OPBGub1I
7a5AP3YfVj3fRysp+ZqgdbpaZv4sErPwQuZ90zYbovWrqQ1MzNN+xu/WuRRjXvaXTVaLM8HShJdT
oGa8TZxUsxk9joq4yYvcNEOYCW5zVTpWfZnoaB02yETk67oRnJRWtal1wjJaQgXgJQAHjVam19qQ
GuYDj50A3yqxCy1g6hB80o3CCDOJlsM34kYnl9rgLJPsTWHWSNBJ8w/cJcvDjCEIwKfm2pUeIewf
JouMXbEO6aWLyHQ0FDGP3iJqeqil2wgwffsEcWibLdJjbseBhDEJXR0MAAzpV1JL5xJLepiA/MTO
BJMNrE1I5vUDmq39h+RofWJJFxQml+MhOVqjIFCATQqTXCxTmqN9iv7NSuVoq+IcLVaAUtihejRe
yY8mLGgW0L5abbxZVunSgswAhi2L9G6JHVxcnFw7MPoad6jrPYrZsPmZ5PGYRwOYRnrB8GWmh8GQ
BjGl9IpJ41wbw+JoIaNKNxn4sPoj/ADtTHH6bNsfbWfE0YKmYrLxuToa0wxHk5rkaFgzfHOv0duj
lQ3LkSpNmaTJTX00vNGO5jfWNyeckYZke55988hBu0Q65rTf/HO0b246pnTWSaTHDhpZ2O28s7Bw
EYWZT5sYmtChtccM79d48Z26Ky8dZKbeGGv8cGYT4fGWdFCvQbqG4v77CDuMlS6shetRjgaz5vgR
3DFo06Tr/ty/cbFXowYplEZm4DAopd6X45rvL2ZGTAKX1RpZ4cmDW6j3enb73zne5Ujp34/30yOi
5N/MnI9wsL+xJBa6VIyiPTSiZLPmrzNd1/+ggU17g1OV3jaIkX/OdA5uGioMlU3so46Ikb/PdHro
2I8iLoQghgSpe7/TpXm13jBKZJ3JjMJipEVvXk5dX0yb6r6nV9Q386arv2hmcb7E40aTYBBkU87G
6S2OBPf6MiX9djkWOB0hOBIw6r6/3D+0pi41l2CC0jT0RhrkkJxevIzLb1nuS3WiHy9Ex0mK88Ly
djGNeXVfqT6QDOn6sKG+cr/CBvPAydvxVoeK9MYuejWY5p6Q/uMS2BrS72Jm/P092VLNdOnVYaOs
o/s154EGSWTdZlGe36u1yDa/vrOfXY5knoeH2gTyVzJHe/HGcAto9SQ2uJwxv1c7RbtvCxhBuRrb
1zkqfN8S9H+vIl7lfPL20LQAMUnOxiJ1Xt2e1g9xkZInbXRt7f1q1kbaMIl5moCGfp/EseIXLo6D
SLM+CwNKtKhojrgRcwza02+pOslc9tUCYhCFjh+bRXfYTzKkvbj7stMzu13mYSMsr72E1AB+11qy
87KtEQ02HjDLpuMv4KD3apEeEj3OgeKVGEF6/QePl7NxY3jXXpeL98iPIIQRx2HV06VfjQTSxRSd
qn2vk1bStarsWW/phWRoE4yUrv6v36QEsP54M+w+UKpSRk5/NeptISaDY2flkIUVp+siiq2K8+OW
9x40U/XBUsxnxDPWoOqQFuzUFcnPvPJOGkTPNs0wZIGhRtUbWlPGTx4xughoYGjI8JPvv1pgarnq
sbF4w2bEav49iHbdj+y+CnsxqWGzdN4ljBs30Ftv2Q5TZcxBq/cZ8odl/DAVDalJxFmOGl57ng9e
vavquApbq79eRpSC1ZimQV6lH/E8Ad1fZY0vausG8kYwlKa3jyUH1PZKbRejE4xRcaeeFIpzQl+v
vdX0Vj1YxtTu4rXPTsDAWW8oYL/qWcvVzs0DGqLaonQ6+vq9WF8WIU8BHMIrcbU2JKNDgbpW3H03
OTe9yKnXlVzbAp97S7fnp08dFyt0p2VcfM3vWwRgYxxJWdiDZ/hWr8XnGJUPuwR1jO2v192PMV9a
XtCaR+Fayoa+WnZO1RmdmBKwM9oU7+I5uy8BPew4JYhcXmtdeIh+/n7UQhUHaV50KaAIePL2XzxX
gfqfPXcO9PqiAuOilcPFlJTLxsPkwDeXpbr+9T3+7D1SowIPMRGnQw7+++u5pbpW0H/GzWhG6n4W
g0Yt1/V3zCsARtda5I90xw/Fqpe7X1/5J/FZB82jW9DONEroVzUyLXdviiswWeUAjcb2GqINLFqM
tyDdtqDd33ibP1k4HKbg2nmnRzjM93da4/KqlDnyF9YSZ+9rK2kfWt1cdkNZZI+/fWtMchgncX9Y
a9pyYb14idhXVuNKD3ijCmB9jts4Ybyg4wN1ZEj9ZIzWNyzEfvIskWnkOZIwkPO8ljQpKzNbbQD1
UHjiaIvN4JfCTPR9BhY1MCfKxl/f308eJRkxUiZS3J8D/dWiEThHVnGrTpuOILGh7MeJqR7NzTLb
9eHXl/rBNopAI7MgTaZx0BReK2xTUQ760APBWe1xFRsBoPJ8Equ5N0v2Zoih9vjk4BKPO2i0OCfL
mLt3eTFY6VbkZmWFFaOigI4DYzIsD+Irz6zzE6jKbi/95UAO6fbwaDWz876dFVT2i0xXD9HoIC4Q
u61W+2BZM+pK+QeYiyeXyPYmnJqtxuxAF46zZeiComytjleGsdT6fm20qQuNdvEYyKgo+5xiDQ1h
bfGU8i7N7SHfUaUmVrCYufNs1Y2DKVs5wcNTUa6QtlzOV1dilZPcUT94CXP2cFW96G46QkPp3xif
tEFFWyVIS/s4reohMPm4PDbtNi9rMQWc1rVyuoz2Cj1x7YgkbbucjykekIzs9Gy+zfMZ969mRPgB
dUm9Q6jc0yoQCcSJO2HM9rWZz04XDLk7n8RVrdE7dyzlkKPjYZ5OdjMdxgHc7j5fdHHnVGn6IUks
c4JcVs5AnRWza7ax0wOeRu6a4h6plMY3jdp6Y7MdA8WL9q08iigEVfAtaJLawNC/322IE6EqFkXj
BqxetUfgXFS+pc/WKRRkIpeZTOFs6SR9VdRtBS4pl+icfRroBG0tRX8eh+R8QJHyJqNjdZZPiCv1
LbzPdkHoQDRmYJdeIkmeGZUl85s59qQuzGNUqCZobg7aqe8/FK4LHSOFb/Lr9a+9os/Iu4Oog2q2
7F0Sn1/tNVRkGseW8xgNfqw/zwXvMnWmx0RJwDu76kk3IUimmdl+VbxuB4/a+PTGV5CZ66sHTNUj
AUl4hkgd6e8fMCI8onZEPG9S1fk8MMLbgm65aY3K2ZidepninrvREBR/sDvoIph1fZ0p1b5VD/8F
JAPZw4sn/gPg7OxL1j3jLfivdvLHv/8bykAwxPWCyTP9CGk88mffG7gCsZ+uGlhP9A/4wV8wM/UP
CmdE5kHAEUbpY/zT9lb/oAwD3eD86SH6W0K+r+HWMjiDOpbSfpYp0W6v1gnQMlg641qHfVQFy4QB
XppMgaVmEGglVRGdLezzysHZ5vWIkYPlfHDdWwcehB/NzkWRirfKIHnFFyv3+I2A7ZFdkEuh9fUq
m4rzWS9SNarDMuqgkosMd6YbPRsOzJUZ3CnefnTuOcrfEG19Va/Iy3IUkx5rJMc6j+P7DcMQ30y8
oi/JZaowms/HOHsjmYFD9+OtEfcYZqBzoQNceVVudoUxNUsxlSH3Tfqv5KvqK6mp2HBnbcAgHhCj
JvOdcd3ZSnrCyqEDW50iKYQzU+T6tavoQR1HZJWjejYJrwt0RAh9J4fHhjjpE4a/p1lmL4hiTXtR
5DfGgkWzbxTjuetM3klmdsiNWGsCbVxLBO7Wy+e6AeyGpKbnxIAhxhj1sRKF83PDrl1310HRONNJ
o9U0P02ciopUOZu5BPQXTEsizWkxAmPu7WhpaMaw9w0b7rYeONl4wQqB165DpZt2LaC4eqzfg0I5
MXHXoPZJAs2DBY8LImx+NwmTSTsHCF8EHkotQR8/QDSA2GuOB5G7XcCEYq836WbOPya1YJygfOrV
KtqMsfox6502jC3jJubBxK1zqxTJCS5G3baaAP/lw2NLEa2rIP9WqAXtEohm6oNSSYLchXbMSbGL
rMeligBRTCKFhp972wZyURMMVMuliackfoyAdc3YfG7wA1BKJtFOnyK9WWtkjJmp3ehNdreO2mNS
VF7odjoMEHd+D4bjNFIJ/WOqhP3an8qbHUeUg6aesXDvIEJaOqEm1J2jYgNdF8WXoZcqWvCI9pYb
JeGgahfAG4sn8gKITa74mqSoxQJ7XwKzicmTLBFWsOxTsSa+ixdko+sbbZye89529wgllacOtAUy
0Usl6Sq47HVxHqlpBr4ztq8ajpK7aozt+8azzfe2hlBXZZTDbTyihDMsDijSeGtOt5NRn3VuwuR/
0c6QRAjoq3RId+VRMLfpe3V0BRzPuN/kS4ENetYtu1nXxHkCHvHSEwzhbTM7TctyK5LbNUWCyZ54
sjPTrlomZ1WXhEaEp3CTxtZp0pSXFAcnECTuEKbCeMatzozidl3qcwwnP1V1qQcGpOrrtUx738Tf
0LBXy2+S5jkbm92UY7EuBssXZnIeL8aZXbZQZOLIvklhV5X9Exqzww75vQtrMcNlqrBe7/qgjeJ9
gzzXmmt7Ho0wD2ufBKqHxF5ccoCOj+y7j55ixH42Dmhd5OtnVaZQedvQcWZad2c4/bbVjXtzdaBN
zumVBsomjHObLWSyrGnuPedafdI3jAbVRaqp4RvDBHIjVi00BzoJjsg+t8bKNB+nHy/7EOcPZWFj
IG5tCgZHcedhf2GOzi3g0+ULJC+WYbVW+h1sNPA/TnQ5dVaIQcgZQ3yqe9u665foWm2UKZjSL7Nn
yezIlC7i66dxIVcSIAGyVCzBag73MW2dUEWvNIiyeut56VevEenGdMd9bkYPk45gQheNma+VYqPE
/QddSx+ifHkuFH4rqXExavGaRDV9K7gIMpEbrV4EwKRoa631x6m2H0rdCJD02pg8PLo+NrKpX3JN
Y+66uPnBKLQJ79h17pCw8DL9Y9FnyEvpKFbwKVnbAyZh9LhTmtig2HCRwlNq4BfF5BEa0eHDe3TW
k3nYLR146o3FUlx2Uz9oTrhqjagCW1mNMzBxSnV4N2P2tOJPX4ZVDmSoQiWhy8iEM93hEEzDcRqS
gx5hwfzOGkph1M1QhkgAaYdclHd2M9x6bjFubHM5IMR7/m42FbeOHH6pjeYCTNViwR8Eq/NubJQC
nHNWhd2YX1QJmJNuGRH4Yhlm7hqSLOzfuVlD7lCgsGFYJcxeD+umbCdY8DPb4x1xGH+WSNShaJTn
grmL32StTH+9cGomxEUs48Rp9MZ/1y68oYKSEghKvZ5kcV2cIOcXunN7muvpjbCTK4r6LXAKv0us
Zm83ZQgC/HIa0D9cPPAqzqZHzFZrrAMOGMihKWE84XmrjNrtxHgJNXXjjJzgKWvrEwctdyvtn5GL
87XVUB9aoXyAQxyH7yZzabIhWeowNtT5NDeTC1bh525lJqx2dkl5Z1xGhdB4WlEDLiaC4+aKx6a5
rabeCKW8ILNdoErp3KPviLCePvlj10hwzW5FeZ0J61yFaJt8KCmWMMq1g1hFTAJ3JiG1UcySTsXg
GtFWa4fnlQ6Kj5jOY5URwNIENZERSiGAwxPNAtUlPs55vX1XVj2Nst6qwxkIWupJd1fjMEbWTi/W
w7tx6dYpn4YqVJGXuqsoSve6Gl/22ng98e5K1/1AtBeO2NpTmgW6hT6hJ1UPa0Q2FYRAajc2t+/6
erD6RndrcKMqcJ483iNhib+BZ15ppF8+jUG/SJEhUyxdhK1EJGqFc6B9a/nvUFRrG1xl6nDJe5xn
xUmKLPu7ohsXSKDkU265FsxmRXGYk77wK1ZZoPcQ7KchsLzoNKp6RDsH7UyoYwh4L8wm995Ft5Ap
+EZxQXUhkYgX1FZEE9P75HHInxk+N0E8pyIEWN0hoXbrHOtRm+2XpGd1d/muX0cA+nldh7kj/cfc
BeiBW3/Uh1zxX+Tgl9+SxJeDEeNV1XNM4hj2UXvBpMOh4tWEEddMghv6MiHykiaKBaMUzkC7MGiT
TATlUL+fk+nJsEcOe+2q7O8zVbkEO/aAESGqvWYPptuZT2Yh0eutGTileYb5WYjqXu9nC72atT13
0V4E9XuNVLPw7byXgL/SeTLKYgZnqp0YaXxdWjSvv93df6Gaorx48SZ/qKZusEcZiuefMnj+RIbL
D/iznHL+QJWCIRGlE1Mu2lkv6ilybt474leAQV85o8ghz7cGGNxZOTP7C0dkgj5iHsBMDdXwIy7p
N5DhP6T4ePXI4RukWZ3B42u+7ILoUdpCOwhRH6TU3zju/n/IO7PkuJEuS2+lrJ5/yDAPZlX1ACBG
BoOzROkFxkmY5xn76S30Bmpj/SGkTJEhJqOzq9/SLC3NlEzRAwiHw/3ec76TKBcSwEnlxYyvXt2l
d+b7UU1P5QjxZrD5TPOqZllA0hti9o9waK7jeN/KnItOdEyOqpS/DXF0LCpSTc8m1n+3Ty8lAaBF
sQN0bZxKhpzrPW8OfUdXMn+MV1dSqt3oFz7D4CPppbPBuzQeTAkFTHii5ffbMY/qJ8IAU54lCGxl
j867qjG14Kop7nrDpoe60RCw+/GXcmIE7agNHNKRiwUV2rZoIpBnFSimExbHd27W62vQjo6ReonD
KBsZQZZv4/ZCLNeVsBiBLAurjy/l1EBHy6k5UCDNWyZzDI1RBAUM0NQWRkp1WU1YpOF+PNw7c22G
UszrNlwc3JFvJwH4FUAgEQmHIrJ9aoJOT+aGJN4WdXH/8Ui/1RjmWfBqpKPpZkiIrAuLkaxwZ/Wf
s/SrHK2MrHLiSrN74axu4xPX9s6jSid97puwNNAKO7qVuEWCKIs55U051jZ9K/c30nBibr97/16N
Mc/MVw9RX6HJq42UuY25lZerWW5quGjohE9M8XfnxauBjr4o36+AB6s5687EQa0VbQ0eAqK4DMtB
EN58/F0dM0rnJejNrTv6smqttMQSS6+rWP6a80EVfzPGeKkXZ116JuAq9wksr4gzFTFFfjz2u3f0
12oxv2pe31HAtmxg53nS664mLLtNJKJGv/5/GOTV3Zzv9quvrfXAqGslU0MmOtK2onhlVrddJC3E
0DsxQ955O725lfPPXw81qTC7yadywTFGZFFQwFCXcupEpKIYJ+7dqRl/tNJmrYnDqWE2BuZDQuNf
mFls04nH6uOZyLb47QVFkhTUqjxP+ekKgSXeRHWhDxtZnxFqdx9/Tx/fPLYYb8eCjTSF1nzz0tg1
vDMZYlGJo3Jlgom6/Hiod9cn6oM0D8DuKMd9ViU1xChD9OnGArVXfABL3byJ1cvAOCv1ja+uPh7u
3bv4a7hj5VKcl3nU9AwXmGsVFHfK8d1ub+ov/7Nhjm4gTac6z6cYe4uRwUss6dF3u4E2k2hOdh7r
Jyb7uw/vq6s6enjrdkKWWnFVCKxt4H0oQj1vq738zy5KeTsrgDBiBBQYhcoN3t2UpG8N/YijKSee
p+OuEh3w2XLOtkVGSPF7VlQpTMWYTKHhauUmtT57mbL0ooUSSgshXcTqXvHPhVI7cROPe7mMivmc
pBOTUBGYUMd1cQHsV5HQ9KQXYGoYpCdv7G+LdEiTlINt1qgLaxrMgQha0RhvMwUAE4WNvdVSx4W8
SbU1E1PxWsmK0j+vLeTZG4CyJlIa04pEOXEGCpTeHVXwLF7ocdhIFLbjFkAlhesxMqzwzJcBrMJu
8lDMKKQcNbTJkeha5u0IdTNAgCMGHAldrenhzTuqSft06estk5pplkad5Eimn3QXAmjt8osKPs8D
OQvlDGJOPfSJI2U1O81Wq9OnPgitjYerTXE8FYbcGchYQfoCDy+p1mndl9Wa43QkuyZJFvcmqX8u
11udi0lJOAKVb7DrrWHAtJWoBg8roUFJS1yE4e2J2wbEPnl+HoMp19RoPk0Hay32gv5Mm8hzWCWq
Dg8u66NMvB8IBFVCG99bw1/QNHAj9Vxz13osjPwnGwTPd7qhmXcpmiFSK6e2KP95jtj5CrT2SjPr
ZKJep08LvMzdeWVODyZ+0Gkh6L2wM0UshzdWybnpx6T5J5xUDwnDf62MXWV5Hf33/z7hejn8kp+n
VfWTSDcYaBqYAujmJpuyP33M/BHPlorZBOeJzMrxs/2nGZ9UTiizcm6GsR3a4z9Pq/xoJj9aCD95
KFEK/i3KBMJalqc3By9dF8FMIHhBETbrUd4uX8R9R9PgGYaTFrgr/MrOrDW9jzN1zm65Yho7Rr3r
hacejkqp4fvb6laySMzHorkc5Z2ag4LKXloNZrx4bRpnXreRrX1t8Da+l+O9CYhiWI1qbdNas9sG
u+gOu6xprDXxIRbE5ehHtlEv6rmtIX7Nu69tisp9tuF/7cFW5CLw53ztkWyYCVeUEZxhLJ1grDdy
04DrEhC5k7UFJSOOvyTFXTtZaz0IryH8lnZMaK49VOZOj0z/m4eHbqdpebjWkwCiY5rWvjPoAhEE
Mzx57CFt6LAVQFA7Whxmi7oVfHeospVG5nPi57Clld6t5G5X6K5E3azJF4lcfOs0/G6yvIywljSh
+lKKwhaazpOpF+vM1EqbNSPGDx5+NwM/PQ/8vFuoWrnztBpyWiyXT3gw8BZLPNF9eUk9tcBiLBDW
kwBuDvFzClgUlY6IUUlx264oViQ8kuPAj1r5vE6uE32VAezFCS0jgaE1W9BF1KUzS1io7QZAdlUt
RbRhgbDPYtAZ+AmlnUGgqSjblnxWj5cVDV9JuoVXnfn8N2ErjZuk3RXtHi+MXD+O5s6q6MBeVHA4
hO+Sd28UrtDflMJLl11o7SXxDoq+Gkhi75+D8l5Ubupkm/ZXUbCP4isLSPi4jaNhEeb6Zuq0G7nu
r7IhQrrTXAhsAfIcOI/3koVA1gw4a6sq1+5bS8C1R39T3El8QNO6R8RKk4JCa3/uW1a50ouLZvym
lfCeOnSUWrEcxGYVa0+S70wzT8eKF0SYUH1ZQrLYaICnkx1vHE6vntvgGVW+WK0zBfx7FSWZo1Sb
oKtsrwU5ki6sep9re06qG0k7LwhZInEwpTnDF5SnZ0m1pRnRo0qWkvs02LDXWIVB9rVoaED1gxMC
Zas5JPd1ZidAn+H+ukbvbapevsShE9nZJDxIfoLwpr/MAxUw9oSmrnDM9EUc+YRUuWmjnVn3yc20
ETg3ovEeeIMY3qOBPChMPqe5Smp1QzdK+BZ1hQ2gGFCIYYcKTSFJcoXa2opdfAnxbzWm8m1qtLdy
QGOj8ugpWTqNZMvAlJ04pXqmyI2N9ZxjyDbg00Wi7g6Cd65l8lXKtMKrCz8gk82lUIfn6ZgOS1/E
ZBa4Yui7LZFfEDYWRSWhs2TO+9uObJOSXnSaXVf5s9yDWqVyapLQJPrpsjevVQPKakjVGGq6aT1X
pXpT5nQVzGJYFXylmIixcm8LWtnjhQHQBf+rM7DU6OTktSvSS17yNvyicJAuImxaAj71LiFsAeJy
RiCR9T2e9iAIPCIJ8/Zc4pKzql0Wzb0Ev1vwOYjXm2ny7Mi4HeiLt/JNBHIaxCRIQ7PznDYSXVF3
GsQ6kWUHXr0Nw2494Cqx9Un/nHbid6CLxDuKywTAuie7quC/GF6/o8+BbLtfBm2KAvRLJWWuoFRs
TTR7sJATBpFtDS3I8m+SDNTOGfXUpVqvWxepoS+V6qGpnszkoTYuZBmUrPgAGNKZBRhJdzXWq7or
z4GgOHn/vRLTbU9cCoYwNfoWKwvLLFeGlG4ngaQv0VaYdY3p0Ksoxo0klJBpvIUXs42KSiRywoYp
+6Ql2U0sGasU949fmRd6cS1VFf0GJzck22g9PEGTayFS9irHaI1dLN5AUInSZAkblv3KCALoSsx2
yOOD5jqn+OBlq9bfdEroRMQPTeU1jjYimzPEqQhUlaFdl6O4Lv2V2GK4opHqD3tDAUBQ989arkAY
JuzHVsN8G+DWNzJ916V1aFM+ecm6eJ8a3rmp48irXkimszNlfCKLhhgzf+e3KLG1djXl14kWYSy7
tAgxKWQ6wVPiQOFb9YVm11nsZoW5EHnj2xMhK7VRX0RdujEy5bGthp3c9k9Drq/HgTKRYK5wLtqy
bm0nJmLmT6k7mEHgYDfbTNlLRJ7RQACP6aMsMJu7MQ/vPNoo3SjiBEEjMc06vWzE7ZZ596owkIZm
LEplgEu8qyd46Ea8VKeXSKr3g3yeStdyPZByeq2SxBVqPCep5xjFZzjLSfqQEingSeg6MlpHM7Y9
vCKslk7laCfdg0QdayyvAJ7aiY+YAnyOUC/HrNrVQnqVD7dedmuNot1lJnqDb4koku6F0X2onchb
a41ityLqlFR3Amkt9WzjFZ7PkPQs/7uJTy7IlrACoabbDb+6U1aVzvzyVxbvAhZuuWydxsq4DHmh
KKkPvaErz4q8XjdFgFFzXshNZU0q6wihXoC6obpZPfLuSq6qWoYOPICGyx8Euf9q1jdWfOdlxVNX
yitfHdVtOvWNi7pijPStkAYF3fRiG2v6Ag2xW7WCTW7v0ieIYHg2ha3gt06W33XeVsx55MLPAkbC
e3Ow5Vpflilxmyps03tiqRZpKu1SUXycO6wV3CslSc6EZvgyiteV73Xs28HdQ/zxkSMrg7IUUsQg
E20xo5LuWoBVMUczMb4Lq2ohNE5h7VSPNV32F31XLuUZi+pDmNBkGo6yq7cc3cBnIwfQWYzicRfB
upIyun2SPLkKLBGaoXzNXbxAkkGFX1pGEdVJrRrEKz8ehXU8SMGXwSLtsVx+fKb9rdKhA9CZvdhg
AXTS5Od6wasyUTfUqNxbC7RFvomS5nzKA0cwErewFoGXb6Um3BwG/CccGGAmvrq5v7W2duNTXL8k
L38pFDz8/Z9nBesTL2XC4bC1gy2gg/TnWcH4hB8IySwHCYPG0kxN/kMqqH2ahfg/7XdErlKH+9XZ
EuE1w3E/yA5F2qV/o7NFieH4rKBhT6JXJs4HFvx5c8Xv1bSopgQvZW2YLgQ6gbALNYztQlQ2hd9A
K1GvrOhWx/q9TscEZrNfkiplwCWakBWEXbD1Q09xhqi8CaNg5Yv9XjIJSbd9uRBwC1sWvFw85PKq
r2QNG0PdsNXLk468YKv7ZpZkZJWTB8Wt1tmmx7O0ptTJ2sXtnCyFjJUTqkcKjQOvhpTt+zQewLlH
Ma0KMle73YTivgLJZIh5YJeiKqbPYOpiocMwLffsen19Ro/LM4VcPwDJQ9DkgOH2ErHnOxS1995M
L6fzzZMwE80LP/0W/qCcBxLE88bogZ9TDhma0YmQN/o22DLAMZPkj4VT1TA4zFwLF1lt0ePKDNMO
hVa9s3oNh3V6KKY0VRtRWRnnKovfNJFIuLo0DeKqIpYyg87GZpyDS30mdnLl0uFvXBwm0eg2fqxc
a0ahv1hNrKSLSe3JNNM6AUNRDNikoo3ndk3LmlgNdb1oyNIOnAKXWe5qU6eMXwbDQEcwyAM7DXZb
iqvElrpO+7pdlc0kxtj5lRaciwq7WV3rWlM4JAIAkc2weAemsMut5FyUp62eSbsoU1aRFT0aHmq4
1nfEML6A6vyZGOKVrsyU/8BpVWPNfneFPGU5hvV9B1feWJKflu/lqNbrNcaygHRKs7bInbbE6k4X
AqHYAtmTOVkiE338F9wS9CTQzl2lmD7LbeZkrLBVNa0sSVrRcPks8ZbOVU+2R+HuX3IJA0UsJcuN
uuQOdPRinF8z7Nwss78YRH9lVNauLM//5SvIp41xstxCJlJAZVFu64eJWUj2ZY4KMFjlLUpY9HqY
uXaGmS97rdiUhfj0j1kbaXd9tDYu86oOHvyHv1wbD3//59qofKJIQuce3xFcaLIx/lwblU9zQQSi
kY6Mman359KoWZ9MSTM0yMqYbFTyMf5cGvmRiqcVSysC6zl3928FZqjzyvy2jIJKG8G/pEAfhht6
bOYpKhhmaL18N0ytK29AgzM+BvpwM2kXsclpgZQgVh8Esnp2W4i+uIR8SRZWbCvR15pEyRbgiFwn
ILVk1w/XARtquYd5394K9RWLBy5FpxmLBfoWziHtrtJkdn0ck2p111TZ1mhqRwhE7F+a9wgkZJbx
ec96ittGHSByiN3LpCbLGHGfnQ4lmdWmLSXdZV9yvLaScRkPKmpHb9l5CeXkYRPJ912j0fSl7pN3
dpk/F8LDEHwTffKQ/dbmEmd+ZjeRc6sG49qaFYmlEMKQU4szFTUz9CplWXv7XhAXTb0e0vsijZ0G
HA9RuMtKIf99Ik3RVoPU1ZJkEZQQjQwIBxRuAqKl4jMzeozAWUnmbdw99uoWSKSjmf7XtoqRFFuI
/ZDqZWdzNqrl6Q+WWZy1EhHL2D0U9p76QCFehfs5tPFTFMP7akJzH+YtGP9OeFDGcKUM8gK0yd6M
Ck0CFJzxsywtdApUQDBVtftWN6YJRCV9iTzqQmjpv8mttG4AriVldyu3AVgwDkxlxQLUF3sEncK0
aaBrReOyyyZqwzhxmgWMKja7HinxLMLZpTktuuBrM7AM6+kG6KVUPUaivzSIM24B7Ydri+8jHL56
SnaniQWcqWecwVR2rTkOyUW/a01fu3aPt5yAkZFTmJtL9ojwDS21uoS9z2mB4CLR/1IJyB8F0bVS
dQltS4zOPBAc0mOBiWgQr8tqXzegm0ynNjpew5y5Ut2ueonr2ssBaalDvUKKz4GuWRfDJUWpGBRW
mE+Ox4E18+mCBYOtN5a0bSbCAFFFBvBMquyxVpSHfjLJPIvOfbXaSb54LmXy9TSU6ynpz0xBilB0
SzQBej97tibsdmPdbMTosYLG0iTRupwj1LxJIhu3X/b51uNgYn7O2n4/RNpl2SoUp/KNIFPUSqpz
XrlEsIYLrf6sUTJT/elSEQqn91bJnZzEmyiEmcdbtMDRN6jGbe1NrjBpJEq8iL0P5ObRol7Equ8o
iPI69uUWFcdi4kDQWNo+USP9ZgKls4zLtaCQ2ymteuGuVu6IoMZ5dh4Tw5Xs5L7muHydhLfltCfc
dVH1CIqJ0u6R2wLCM0ePClvkhN3lpKw6qpxlvoG6yMl8tslRW2rWIefsMAGrtsvj9kxVJZzHo/Il
j5ISQZuWr+XJpHo5AZQDmFNsMLZtoqi9mFKCw33jXE2bykksaUK1ZtzrfqQtZE2l/lST1OxFEqe/
OK+3OnBI2ufFU6NVmhOQILVh97AAgusWfS9Tc53KlTZQCdCfyfr2mJRB/oV2hW3krHUFnDKKnJEw
oyrHLbFo15K693OaYKy8kl0bxRLZM5o/nObjTRZqi6K40tA5j5LmaBx4smiO5nUVoySKLtnL3fee
6ijP6UZDVlCiQZwey2lYKfxP6fhSxs2yUyHpGZrTScpCKy41NScstfsqcUgNwcWm2nXXLD2TuLhY
WrJjpdHzlfRUh3pVqX3ruguwMI9d13xtZPTTUM/ZfPpqtpBBnztNWcmu1s9sFwkZvBW7YJZc4H9X
MufWVAPK2eaZeInK65xHAMF3o143ssmZVq0JOA7UCz0KAjfyvgcTImJAs+HXRMTCQQFEltm1UQp9
9c68/F30OO+631Tw6RFj6DQxA4uyjpP67a485iwHd3EM8A8Q5rusiSoLV/+YLQj0j1e387fj2fqh
eKgwcv31HuTwC37sQWT1k8TdnKngvOdnXv4fexCZPYgicT6jNyPi2ppTOf44nxGPA0Mc0jvFITY0
r89n5Hlx0OZUZx1MXjRn/sb5jM3M63mA6ZDSlW7Oikg+JT2nt/PgV6RwNCcJZ5VCoY2i5qu7885k
e28QjUvVMF9ynQfqw6sjYAAuoCCwZlw0Y3RtcWALlBPSh3m6vprOs3dSUTlcknGiKfwzd/VfjSA2
fwQgY2pyEbk/J4Qft0i/n8U5Efnjyzl6dubBeI5pbCPUZD940BO/GkyIhrr0ph5ShuEY6cVkfGX/
9fEQR7WUH0PwNSNWZZsJ8f/t9cDZzia9xV8lxt91UhFTgZYLtmRx35DlGP/9L8jCEEPZRiR4Q+WA
9HY4iAiU94G3Lxqj3Zn0vlT4qx9f0eErOPqK+MUUA5hx8ozpeTuGHrRYjcNhWDRYRdaaQh+t5CB7
FbWRhJ2ngb+lSTd4fImM5+CPxjJql8E0ziCeUeDtbE0XzALe1wi6htDzYXwH1rKL2OMKcrdSon5w
Oz35PmrNSAdO/pxNZk5QmyLa1kgPLmVHtxItn4jXuB+WoSVcF3GkLCEFROtsiMU1Ro72SfaBr5oT
O5aPb8A7s+YAFaISM1vpj218yN0hsRUSETxlE6wmg9Rzisa8jcouW3w81DtPA/iqeRwiB+jezueO
VxNUaRJfgdtBeV/08LX7ap+u8oKo2aIdCI0cJ/D9JcGjH48q0Xo+fghnDAKoLlTWzKSjdwpvZ/bY
eTIsilGUOQSYAdVIREJrS++KZY+/xDGCli6a38uLKZUMXrIyr2WKF5SVcYtEY5NvP/5Qv911bOLK
vMaRBcHRTT+a2bpR5tJAUPsipVawryWCcOVc7VeFzn7z46F+e2YZitMc0heKoMQVzj9/ddeLKOn0
yBBJEB0hPXtJ/uxBabRFg5QtqlOKLcTmjemlP16zf4kj0uZLePNgMS42XBwMrLCIbuYC3KtxBX8q
yRG2hkVVsFmwO6ut7gpVEJ4iHE1PekBYopfm5bPRJjQRYjm6qKEspM7UYxWytcjzVu1UFRwRwyID
ouRPwq3XtN6l3ur6E4Gggg9qvBa2ZoBIlXghVc2wIBleto6RiqROWE/4w5WwvCrAuua2OJj5ngzC
7L5R8BQmVuUl16JpVjhMmQ/9SpQy5MBVNIX6NqGTQGMWA3SGNAXf0HI6kBTkA1VhPBAW1JAO3cos
FO+m7KpodleFIVDfZAImLEajceONHfEzVpLFzULvvPrLlACN+CFQ+cs7Pb9EfrvRvMd4slBe/EbQ
yvChRaYuEE2Ua2ZkT4Z2qejCvaZ2nI/Hqk9OPMZHlVP2ZSKYA9givJdVShFHKguSNJVGz9moTjLZ
z4ZaPbaRJW0mbQw3JA9ITqpiVZUFJTlXM/OUhv+d6QxjAaIWUCrKyvrRdI5FvY8BFpCONE6di9rK
34YaXU41VbVdOaoDXJ5W31qDcmpv+tvyxXWzbOFS4MUDbO3oZa7HlsQdtRg5xxrctDVITXOQXMqQ
41IRtfGLSIzyieX5nS9Xm5n8KhYRAyf5vJC8eooCS6GSUpCtiQrrEjLzVTPJ4XU2qs3CaPr0xFr5
zrLEaIphIO1B3D3vCV+PpiNikaIey1sQNp0rarWMeAMMK2hI44fu/x/RJZGZGn8tqzoLqzZ7wOGT
NWEzbp7/899/2n7mv/Zz802AA98nuXC8BmefPs/YTyGV8YluBMBAoh1+hFD+2nxbs/qKVyfqFrw/
c5nvz+aI8YnnkToi8RIIG9mY/53Nt3Iw9rxaUvhEEMMs9nkSYQ28pOZX6qtZZxAKGykSCpfEiLVD
W2JDrwMaaOch3kuy6TlTRCVxfTXyrb0qgO5dx2lFdx+5owdXpkd2UpNoWeYmfnoj6Mx1g9cW+FwX
bZD15byBBJkWB1QWye+vhDCdmu9KjD01WkwYaTVO3VjtnFYXZMj+8bZn+XamrumeZE/zsIiDpLUD
S29Xei8re8NCFxE00O+UgLIUPZABYUGroirl/GuN0UU01enK9GNcpRoOTZ4D4OdxEYOCb+TvkShV
uOIKHIqa0vguzkRItWP6QozQt479wdw8Nte5GSOjSGM9cuqmk7Dh8QJ/0tU8q6iOWY/SEFurqK3V
Va1N5T5Mx9iZMlOmaz119UVGF/SCWPTga8E/dL7tqunMzViG8TNR2ZSfClMmjJ1cenZKRHqXNSpV
+gfFvoh4MVEkKYxbr5faxo68YeeXenqh9oq0ksEhFWQCpB05lfEXL9ZGu0000hRrtXFlUt2x/Rub
YJIfUIi1fPACvbLnF/LFWEzeA9TZuXYGz702pQGWgu5nWNxb2uiZSXIMItlVN2o30CIn1R55n5Lg
mwWhkwLr38tTVm2yYJSZHLMyWTCKh2CwlmJfDjd6n1tXoupbl8GIAxEn7Q5fI/lkgXApp4K+a+J0
9B0prM/QuF3GBvWnhAye2sGkWmxkqbjMw7C0ozjdq3lAuywMhYUsRyMv2T7eeGLAbErLolmpnUUh
LIUFp2T5smst6mOGoOovY9JRIcSBrCEiidvapcgg37VRryxLylO216jxum+L3o3V1t9ym+jl+Za2
0GAx2L6goRQhCGXdZYSV0zDctCpEaUMjEhCKh6h8iZvie9oqwpfGz/ItxcKVKsjFSjD1bZ6b4QVk
EkN2VG1cZdWQkJOejuj7YYzJRb2NxrqAdpA02F817XMja6AFxLqI1nnn3VvkWiBJqVICWUSruKp9
6yz1GvIcwlKmaNxI1rWuyI4QyuqVINYoYhpTP+uE0LuHsdFuxMpKr/VAUC5I2ELBEEEraII2csQI
96itmiYqXa3xvlMOFM4kEllWhhBz5pazVKqhhvOesaYuhdOd+cpDKaSkgqpjDHyRg9m3cIqpF/A+
VgphqUg1EqsmLqbrmWOrOmxKkl1pWp659YKwTbaIotTxvCCxsXgpgqoK9oNv9uS21kQ6hAArJgVx
StN1BPgFoQzScczHOd+xAusJJJKMblGM3cAjOGR0TPbqwk1ulklHnbFXu3Mepqa+jTxFrC+sgfXN
LVQ5EG5is/L4xSFidPPR/4GP7n+wpH+ApVODCpyqNl55FR/Y0zyycKjHJJJ1tzrwqf0Dq7qYsdX+
gWAdpNqlOUOtfWVK3GgGXYOn6Jcs7RmyjhmEPc5IbGuGY49QssMGXLYxg7ObA0MbRrH+VT6QtesZ
sj2IBrxtf0Zvo/eBwj0WCaX6A5t7pG30uRWL+rM/o7vHrq/WRVlr59WB7N3/oHzPwO/0wP42Zgy4
PgPBW6+CDV7MmPA0JT/rQA73y/4unmHi2owVbw6E8WqGjSszdlz18m/TDCIfZiR5McPJ2dgyg+ay
vQW5vDkwzPsZZz7l/udiBpyD+cO6Hsdee5UfCOjMFMR8NF0Mp2xBpE/mcBEeqOmgwHx2UvKympHq
9B/0tZReV6Z4rszE9UjIUZHOFPYUHDuty7NsUEc3mUHtANtDwO36THCvGtHcjTPVvZ/Gm6DnqSyB
E3yLDvB3sZDnRgm8dFLh2oFotWbmxMsHZLw/0+MJMe4QS0KUrw9wedEDsxDPxPkYZz7bX05KaVOQ
EORDq5kJ9d7Mqk8P2PpXu4TLH6/X14bvo83XAfLMppaIqDl3D97c25euTpO2tDoJqJ1v8WqrTaZ1
6s4F9o/HOSp7/RzHgLskE0vNZvbtOKWYljFieYBeVBQ6oblQkubErvX9S/k1xNE+cvSLTBVG7BKz
INGSQjuuhttCPeV8PNocH64E16uhaCR+EM16dCW/mN9dgzzWLCB9Y3YcbUGqYkdAtnhie/y7a2WG
fhu0RedDALvxo68oov3oNVI453nfdO25ae7VLHX76yJtHK8CdQgvKJFOkE5/9wy+HfXwqV7txqqp
ispRh+YI3cbB8YuSJI3cKBUXETxove43g64sZigIg2e8uGJ98fGUOTr6/LjReGeozAOA+y3HeIpC
Xm14gxZVc1/lX2TwF7O6i92KW/ndCUcwm9U3B9rDaOyNLcqZsK4PHO7Xu09lGNOqawSQoH20zGa5
h2ysCtVzeUGg4lVdIDiOUU2Okj57ifQQnyrbvveEvP4AR9N3qKe0wwwDWwleVVcQuxX2p7zb7z0i
HOxo8ouYI6TDFvzVl5oTlG5J8341mCZXC+1Db1E78b0diixvNvI/wfGUXwxwAnMp//WtzLyYwkAF
4zTOQzeT07vARIIpEWBFH9AKw9QRquy7THgmCCcnYE9vW2k+d6c6X9zT9gLW4n2ZhTt+dYYs5MRS
9N4DRdGV3QnJpbImH/d7Jg96/5TxpheifFflKTYlYeH3w7OhjPs+LlbZ8JC3vSMZwomnar7yozvz
ZuSjOkLYUmAKS0Ymw24R0ykmneEz3gZnQmWZe6jHp85mhp6Y3Efli3luU/5UqGeDw4Plf3Syqgoz
032r6RYg5ZeJ8q0eXtJOOWuLjnTNjLC97ETJ/p1HF40bp0wYIhpizKM10oyG0CzIgVgoPh6GKtl0
qNjjsN20umwnqrb6eKV4b7FilcAHBMjN4Iw6f55X85oTlRf3IrhUS+6uJRnrBgw6SCzCPQEl+Ezv
8M65HYlw/GDW6AYnrvf4e+X8yypLOZ8yBg0X8ag6NZRVOuYF3HEKuQvk9aF/Y2arPNxpfbTqSUH2
Xj6+4uMH+TAg0xdMMyrH3zyFUl6xpQK+vhgV9L02ouY+O1EtPn7PHQ9xtB5VVherHM0YAhgRBiY2
dW5unBjkeGYeD3L0xY1jhlFoHsQX115Lsy1T+mUanIMVcnsZ4F2vCScwhcdz83jIo2cws4YszGqG
NKxtEi1VQuzSXZY9i219YqF59w5Si9bm9E1wlkfroAaR3RArvqS0vS6khe4/CfFWO8nsefeCfg1z
qIm/mvzIIxGiDPNcSFdqGDp6cj3gKUvvreLbx7Pu0Jx8vX5BQpXFuUQzQ7moCh1dkd6Jg9gmeb1I
CbgRYpT1coFrI702SPHJI0mwo7Y4JxDJAz44bGIp8Owkk2UnSgwEU6eIk79f+fxxZpaNSi+Z9IG3
j700NkZgJkW9ELQYy6jbRsh5UFN+HusTK+ipkY4mjZWNnPxA6y2yAflZLVz7Rmt3PtKltFzH8akF
7dRwR/e5y1JPVLusnrt/ZK1VNPPQ85ApKmziRF528c9AjP9/hVEaA7AAR3BzQfNf5+FTldf59+bf
nCrvnxFLV08vz/+2gEb3FKSUIOv/mEf+9Rfe/rH+r8Of/Zd8VhO8+cPiUL68al+q8fqlbpPmj3b+
/H/+3/7wZxH0dixe/vPfH57TMHPDuuGzNWz6fiuQSnyXf11X3bXJy3//rxNuVRQNfxZZZRSTCttI
CYSSTBWTV8GPIqssoXDAr0pvSmU7T+jaryKrTmVWIQuXdxi0AoPV/g8BujYL2tmlIJlgBwxA+O/U
WI9eU3hT8YWQeKKbhoHW4rjSLso+vEqjbRYc5zH0y5yBJ2pzMdvcZd2J0plqkVGrt2RRUc9U169u
3DtHzaNJ/WN0mbK0rOvsM4+ZzkJL4yxM6CFADmvAsY4KGnS93raiVi3CpJcWlVaf2lVzj97uuX4O
i7rfpGvElvdokYjNRCsoJ5SLzpQm6lgR5p6w0HHlJFZgENhE0ekODVTqO42ZaQqCfAH5dRkozTaw
SpNwtwrj72okhRHgQpgZyQqCHOVKoZ+Kp34cwjsM+nnJhhpXbk3cJYpPU7ceJ3Y/GM6p2jkV1dXv
Xt8Pu7HspmchUmoZw79X3Iq51Ju2Vk4RpbFiRMLfa1G31aBQ1uuxTIS1PorIRYNQJ7OXQvdEQdac
vK81ARgP1v8h70yS41ayLr2hhAx9Mw1Exwj2FEVJE5g6ou/dAQcWUhuqjdUHPr1MMcQkf5XVoMze
IM3SkimCgQDcr997zndIHTVXCLfBkUZWW8J6bbMb5lXale019l0flykgitb14N8V5ac2HQm3rHK6
TivyHxcZ6mR4mCadoTJX9WhHIAnVhBWq02PTCS2cLLS9RETcRd8LyI1VNYnP9Niyh0T6uDm9SFvS
gW2/a1dpl8m9hwlThlNv4a9HLUtB6010ifWc9rEKCvkxNWWJWcgorHuaXEw1aseYLusnYPu8sNsJ
KgfjXj4h3ZnygXdPSB0Yd3UhSuNx+W9gyHTU4qlnXVixvnCONKeC0/OUvD5OCzMqkkOZhh0uQ8ov
11YEixqTs6+kCaIxX/KLCXvu967VeOUa0qP0VvQZnTmcPOkOIYgr5gR8HeW0l0HO/8JbQTR9DoI4
2/qJW2ln5TglWWj2XYcbDNPCtdbQ7baD1lNkomYYsl0c0/Qlda3dQAFlnDu6cHbsNn2fYztxV33c
BPj0CnOR90lK2PUYJC3gWPY1dIRLpLped0Bsijjle6TjwK1trSKhGrPSHD+kYSucd6URiC9B52X6
n+17Ty/PotZiVULoy6JxssPKWJuAknab0cjKs6Jirqv3drYJ9Dl/9CCI3oADG//slLRcdJl2op4w
zKdDxPOLRlmR+XneYAJrHeSXae3s02ZCiKI1zVUdVeNGLIzEIDblNp4b64116qRse7o84Sc6AESE
GyyYzy8vSe/Fmjt0m1Lg7xCaFp+LJgiQDnvGxmxn/ez1dfH09PLXBRfQPcNtjmjuyfHMS0SWmebY
bQxArqFKY+9Au7ENG+W65xWBc6HsO0GUkd2icxZ2hBGmYJ3KhfmHU/3lzj85lGyQTQuy5PlH57nC
FZrwdU/emB29hVeQCKE+ELK3KFLUW7f6KcPol4Lyr4+OHAVqIM4s//TghAXHrSqUzaharWBbla6z
kRMkzbnp0pu5Tz8EWUWCY5KWWxQbrQf7GKO/Pxtin+A5tvPovhsBdogRt5+HoGPlqNHZiwhfam8R
/shZr2aM6Dccte0u9DvtezDgQWpnIYBTus2XFsvuDnzA9MZj9OLXSt/Kt7wloY1ot+c3M9dUQYxg
TxxqOd6z9/nYFz0AxhlxwAKxD1Jm0z3PYnRPvt6pVTYyGAImLN84nJ6cFZ/uMX4P6nbyfpdi+fnf
YVqaN3elQ+3qeNN1WpGcoIbsS5ThjX79SX7pSg4tSgBtpLEQwfX8SlpQ6ck4gMUqYy+4sEezRtsV
BXsCatLN65d6oZjAyOItQkp0jjw8zy9laItnwq3FJuiMkrxUJGqFPhn3unTlGgy9fd8GqJdfv+iL
nw+ePq0jfOaoUJ5fVERJ66V6KzaqK6qtnHV1CHxrPBst/HivX+qlRWjZAtCaIEhF3vr8Uq0VV1NG
5bApirbdNCiCcOSLCUW+DIjVEW8ZVl/6aLQFEUDz8XQYoM+vBwgYvLHl9pu2G8at9BysCgtJITIZ
vr/+0U77b08PJCpgF8oshiP7VP1HP1sTfZKIDalPJkTisdnHleuSY+YDD7AxEubADcPcE+15ahCo
JUjUeuNs/iQYOl153ADemUkak/mbBHNuwKBOmC03cYUMr3WaYR+7U0atlEMjo0ahEEAGb2qafJ/r
SbyPvGrYT2nS7/Okp/grmujeHrT+nun8gyg7LZQGsekiTvPt2Iz6zmImd0yiIroSid5TUZTjZ4zc
wKUHg7DVzp43pjd0HaYfZul248WrzCIOWLUJ/vYkOrMNLAgJJyb4W9HMILsl5ahus21fFF8NZ5yu
A1v84H323njOXzgnBOzA0D15BHmfTzakyOyj1gxkT1MpNy4CX50rSzeug6pKrhQeois91awvpDFX
W6tSwRsL5wubQoDy1qW3hcAMQfbJs8gIcqL1FbFwJjla37KMqNV6996VeXWF4yQ61lG7ADPK/s4r
B7GOSF/EPFQxuOy7/iGoGA8AgCsvmW21m7KqA5ZZP901nQZ3pkK0kUXCeaQY/pQqu9xWeY0AZJoe
cKfbuMQwmDpaMiPec9o3FuPTOQMPP6pITMjs9WwNpHc+f9Eqy+0S/BvtJiO+iMKN+IGySQe4/FbB
I1NNIR5Y8Mh4WbfzEDTbvh2IMWia/SBN9en1V/H3VSYg3pUcMsvmDcAz/fyPsZreaDS0DxvPqvIQ
5g0NuKhkHJ/6JY6Vunqr1HnxggHid4MZAf7nkydrIM8i8/2i35gEo4R+j7vNHcQhzR1tI4VRXlvD
4JzniCJWMME+RJaZbbsyuNO9bKszSsXzU/ePQkRq+b6869dvxwtbNveDYpeQP+LocH0/vx8Ompte
Ofx5kiHBZ6Sa8txsWXv8SpbnDYnFq8GZQljjt44z6BdqGuZV1pkPr/8ZyyPwfGnibE4pRjcZzRGU
1ed/RSaLTB8lDmPdJ/+inOMO/AKHyjqOPuTD9HEYTHUwne4t9ezye3+9LtuMDiqLyEnqMdMyly/v
l0Yi2cIaOmVkr0a9RKPSjViRKKa98Qycfrqnq6DvWobOi3P05BHgbA1rR+Zyw3gcCRGaqZBJY4An
LkrOLEsNWy+eQTtMRf9GefLb18ulWVLsZe+mtkW48PwDopxtOTnQgfALLz436Rru0WibdOmNfo2P
CVpURDRE61j1wSkbZ2u3kQk6R413r3/Dpwvs0x/iOhRJrAH0LU+OGAOpiiSolBRKUyd2hFnXRN3m
CUFvOrqBEk7ghr0fSrBeT/9XNwG1H9Ugoy8U4c9vwiBlbZYxTSCSpOdtZKc/dKqpXV5qZGr7EHBU
Qb+xINTza+dk97Y+5leaMRRvPAbLq3TysNEKYkREshZ6Z+9kZEL+S5QGDd+FE0O4CUp3vKy7pL+O
jCnZitZ1VhrKhzc+/EupaQb3fUFX86j/1sAuUi/W47wRm9TuzEth2fmFrUcweChTQtNMk7DMEP8U
og72nT+6ZJlghreSqdqrBomYS1Gwz0Rv3lCyFQ901KxNlRT1LiitYZtXugIsmXBCiatiQ4+Hh8mf
8+vAwidpDKm3ieoI4pWs4jNAjvraNQf1+PqzdbrELs8Wc2wC63DqcrQ6ubEKZ19RlRnjAN0SYSsg
g/IIOvuu0Pp95zrFt9ev99IX6bNLOzQoXRsf+fPnqermOKpNVo15TMpjb6UCPpQPKjJxviJtxEyJ
XfqN7/ElewVqFbJCeZnZRayTh3hEjTVrS0hON+ID7SNTocyJ0i1WGCiU7mjtVZHbeDw6cQl+SGdN
gdaWuE6/dVPDuJZd3c1vlJQvvdSLgtVf6CIsoieri2ELORP8QH/TckFINogEat/NLzCaEoQkZ1gf
up/M61TTk22WEyj3+hfx8k0h8mxZV/CWnZYW5BSrVDqV2DTefLRg22D7klGoOal3m+aDtbWn0bmW
rpvvHGKXSFTy7fVQE0OURbFzBr42fWNg9MKOwphosTrRygHgeLKfjoFTSNMSnNJmMdynqerXpnSd
+zc++G+uDydAf2wy22b2Sxv9ZMNMq6FwRDD3G7ejkAvsKkcqWZJf2cfoI+shzCwNhIXqV6aJES5R
0vrz1YxW1dI+QcLOl3/yEhAAPnVMu3gei8w9ZsBBQ7/q+13KvHkjKpMU6bb/w/ki4wU+NsrsZR6H
Gsk92a/ZWwi5I3FtQ2tSriB6G3AdYZvlXpRC6RqHN5IMXnrATBrsyw7qcsL3Tt46v8eIiYFWbAjN
WjSbqKRV5H6PqxZHD5mX/WZIu+KYgfpgWmw4H+whoe2AlmKtg/naTgENiNe/+xdWH/4kh6wn7rrJ
sv589RFDS4yxmMVGk7PYTbVR7hHw6ptCG/xr00Dc0QXddPP6RV8oYXjHTYijZEBDFD65D2ioU71w
2EL7BRgmpeWslS2KVec72re4Ab6nV+alh8vzrWPri1fGkkFDCd4oFeLzj8sU0nOJjhKbGvzgWUeR
qlf2fN7o7fhJkrZL4lUbvfeKKH5jcXnpwjSzlhYdxlLkDs8vPAjTRBs7UjqhKV5ZdRAfHESzd1Ds
bTgDEtKVVQLlIN7l49PN/n83mnw2avz/arbI+/nLg/Wbdfp//69e/Oh6uaRgXsgq/ZY2Xwqay78P
KZ9+0U+MC5Znht2ckKkcWVSXHu1PF4f9bnkkl8mawyLkLqPHvy3U1jtsU5xoYN4u5Jdl9vj3hNF8
R5MJCzVTS4IVqRj+ZML4u/bLx7tBR44BjMGr8VtDN1K+5tlou0eacEey+wYYzVkN/9DRDPvgemN9
4zqle230vK6xEypj2lf4q0Ikhcl97WkkC04xBjhNMwBh6vO8bfEeb2fmhztDxOKNBeQ3TcOSWWNi
VHSXZZtT8Mkr1RNsXOqm1q+Bq5ISDIhANxsOW+1YXTD4XjcuxrrKSrrzMi1zhKUFU695StLDnGgE
G2ozev++Ld7Y1E4aclDDWdEYFqOhwsvNt/P8hUN7nnXWCKkPu4FxlkT2tsP1fOxUvv/lmXthLAtI
l1/1SynOpRg+UC7yHwStaBCfX6q3GfJMsyXW7TBY1xkB5Q/WEH9LaNM9ePW86Ldn5Loro1dzheQ0
N64CfQAm6hcj4XTufBZ4Q7Fpy55TKfyaxBbJWii1LwI5r0cRBBvpAIzsKqVCP5+uB8f9NGkOTBc3
XlupM66TyQG9MmvuJheuBP1VZWvdrq2dsP33bYStAjg0v9jM2cMNjTA8mQimcWNGAkNRTO7XvjNu
TBwN36VhRRkBdiRyrlSLYDTrAJj5kuAVVT99VdHaJOsy8YPPTioAa3X20e+69YBBRWjdlb4MKnGR
Yqwuk2PnyRkKrSydT5mvH8l7ZAZj5bB0kvEwmdOkr6q2sW4EfcOc/ESFcHMZJbfD18I2d33n7kp8
x62hD4jCybtqVHysA+e+ThrRr10IkCps84EMbnfsL/qqvyg6DDUWRw0jnHKwZz5Id9wpxTzjFwZD
KmRxUdjaXZfKcmvqDJnn1oaSWwsfzfxjXOTfDdGfa3EysCU1TVgW8HNzhVK4W+Ed3+je0nXs2ns6
TVew5cPC07JdM/dyZcoMXUZbklTDaJRpBTWbH5puBFTHqb3pA6w4/7HOhxrsSaVb3N6hdS69Apkw
M1yPXDv+5h3Y+dQOl4TLudRnbn9sQw9SNfvieiRILAqSH3gllh+AqB4K2D7ttyjC9uIxGImL+kvF
zGKd1JO3bnJCw0l/a2Cxkic6r3z9pvXgIWt3zne6Bw64SAxA90Lc+IM8Kq8/k44elma0ztOjF0dH
u+sgLZUk1EGKiQTB2J67cQypDTs5+UrtJMFmA7zg9Bg1EO8Dwi/wHaAgVJ/bnm+T2E1CWmXJPydY
h4DBy7GD/hvod2njf+uJPGfkbK40t2Vy7gwpz1o9e320xb9SuWuoTGWIwNR9jNxUT3FY6UZoehNP
0uRbuyKw5EUwFdYjAmR9XWdWfaMzVt1nmbhuLXrzZ3nfAJJ0OZDO4Hjz1lpH9ULo76KVkSgHoL51
xKOZ3dZUnlk6D6HhRh84/UP7DB5yVB2d4z6mffp5SCpjze0z1tC2jdCe7fNWlR4fGo6VJj2izXPM
a7imgNbMM/IjOAI8F46Gm0fBBqzVZydRXwKcD42WeeBs6JuUUArzsTWPZumLc0MoZv+yuo18g/YG
Pe+V4TZqHRnuR9l4ZzoQmDwzzyqnrLdNn4orhsHafvQY4oiAP70u8So5tL3rSx0Xn2xlfgAm7v6g
Vx18SKAGrFkJDsgJyLmMHQGmNRAfMGzkX8cpcA4JDrlqXZVM2pTfpXeNnQcgb+J4o2m18aGDP7Kr
ODGsxJBY4Ia6pNiQG0ko5gLtQPzgW0B8JjpSD6pUzcGM5gCpmynvJk22RxOH4dqrq+BgNl10Hmdk
1duaJUm5I8yzxCW474LCP0y1xk0k0KG9Io7A27b1Uzp8rdZJ4+4zWX81mTigHfiAhgCrXHlBBbb1
qybfyciN+H5n7axtzUONXuXANthMK48tagv+mWTIrnXW0J7GYtXEzbRLzfoundLP+pzuRh1Ma1R3
t2KsvtrKJpOJSOAuJOezPqu5lVunSYiwcXVYrP+Yeo1pxy9752/1Gg2o/0F0wdMv+em41d+xqy6C
K05N7K7s8T9LNf8dglDEXnQhGXWgyvpPqea8Q5rF0Y5YcYcZ41Lf/V2q2ZRqHr36nybdPzPcPp1S
nm37XNclsg97FNEXzm+WHDATFue1lI1HUZ/JZBIGqMYmP6pUWyuGnVDRUE8R06mSayOIUmboZrrW
XPM6pUOsr2aNM8Aqpe/x4NkD0M1R68B1z769Rcdj3VtWJA9FaRmPVdoRJJlgLSpM3pgaYp0V5N+D
yd4R7eof9CiIacGW002uOWEDWsGV1mYEbzA3eYrLMP7qpeXFSANvZbcq3xYGwSKJG4hdwaaz1eY0
uXO8wcdk4ClYVKpXVbYBxm5/9pM0b65NBrdbQwZCW41TVFpX4KvfT5Z+HSfE6grry1zLg5D59yyX
66JBiJE6gmQFM4XK5x+T5XTbTcQcYBQJB7qLxb5E0mCdS2qHlTmPPimWCb7lxXM7njUDfauR/h5k
/tyMp0VXldLsZrb5FzKVrQpgWdP0cNe9Eez+5BSdD+p7AorSJFwizXbmENf4EHpf03CYdhrpqn0+
UD8kdq4/dEhBfbAHLNZ4JRJXr1hV82MTayr7q7f1TziEsWC/9lLf5T+K4sej+B+oPJdf9PPFNt5x
ZKINQiuZ3ssiy/z7zYZAzEu7eA7JH1kagb++2RT1AfoBxzMWLxeLzX/ebJNRCIczpKPwlPjR38LX
nxU859r/yubgz/q1nmfEiCEa7w2DfE5GdAOf1/OeDqAV9Hu+IQbd2CDspEaO3Qi8DhBNp8/1LYY1
h/xh2b7VIQqWs8Ivi8oy3oS/bHFgoRfDgfOkJyXwKwD3ifKNPbOUkZzXY1bGlc7W2qWVlGst6d2Y
niQlADbZ6lDEhvoERiM92HGtbqLKxo+bKW380mh2/dg2pC5va7CYHahMO69Wc9H1Nz08kLtIRvlZ
p0r56MzCuk061fxQTV2hn8vEQHpQNX2Zk8Cew8Z+DAC2UF22HDUBMSrhr/S50uR6tif/vk1yauWk
imEXBvl0MIy+TtbIVgADtI2LktH3vD6ADTp315WpJmCklsgG/Nl61d04rT+mhzTzOewGDSKKIDOo
zOuh2ic+AvlWq/utpIPyRbdF8KjLVpnbdir8ESj46MFqFlhw6CyTzdH4kWjWaZf41cZo3IGDVDDW
CJzbAMahTzhICork6DgVWfFyzv1t18feTdTVMyAEpvlNaLWDdTb2dmuEbeU0577QxPt81OZvRj4g
X6fOzrdVVY15KPPBu/B6vLRnc+Yy8jZlyhGLnoXzUAKJitb+6Ml9Z9TxwWIeei4yf1e6FetNn43X
OsTNPo4qbdf3TGvHaCIxo5S9S9q69EuqWHQ6a2nNjNx9KynLy4HCCtghOJ5mWHs2B5d7AAqBhL3v
tcqCYym9iBSYpM6cG/JhqPzCIXKt4siT7i2F/bLwunr6yLabbFQ6lAe3LxOLY9uythvLMh8pEAYf
x6ctIH/aDgr19DTCX4YZw9J8Pj9tOJOKxWX9tDc5dWU8eq3Xm6ts2dA0zvlEHyPHYp/z9Gu+pq/V
PAxfocraZ+PT7jiyT9bLhmn2c2+sOTOKaMXf0UcrCA2O/sm3lIiPOSOmaGU+reJRzn0Phw4t65ZO
DQK71ojKidCg6IOCztRdYZ7K51vwDdU3X/PnT8x5rXnnS6/ZiyfrfF/08TWUr3LaLuLb67yrrfmO
fq+4wxzQfyrdj0Q18BaMyVhfOkOjktCRcgLm7HSwp0UyuDRi5slcS4/zk9e05kz0Yz7imwIhbIdx
RCY1ZxHZbjulJ2HHiRqBxBLNY1s5XlDa2vk3M2+TFuh2Yt4hFr/jxJvfpsIrMzjR2Lw3lkmTZE1V
2jV7f4z1lmOkASSzq7RV0iTbuOE4ORdGooUiX1SvgR0NHzWs5HsVl7SQf1nWf66Svzqdf5v+sjTR
LmdtgvAITs49GYzBxhbkRZH0lrldvE8BsIc985zPY9LaKH44V2lzPoUF8LRdMZXONlBpd8YM9a0m
7mnP+ukPYeiJXQyyD8DB5+szQABvTKOg3GB3bHg7suRiykq43bKPjlljgRYN8vyNBu5pl2dZmen8
obiyuS4l6cnKPNRN5pswSzce8omdVTj5hQI8R+5Kah7yoEJpAH58NbDW7vqZMVqKOuosZXyyKu30
zE8DwE4zFInZhM+AMIMX28gPDGmx9A2gRImiSMNCWfW6H73sz1xbT389HTF2RxylUIJO/vqe1yHo
Y/KiJjN1dioykv1kDOVOU2TqwJLJOaF23Rs9uKWp/Wwzw3ex8KbQKtAY/K3Pb4NsV7k15RvhxFdU
cVex+vD6Q/nbo7BcIcDbvcwR6KufbNXGYDYDkXP5Rqsos1cxqTYDDwJxS8TPPV3qn1DCke/2y239
7Vy2qqngvk4xbfS8LktZ/d5Af/oNPxvo5js2boBFdHvp+j65YX+eysx3LLn49NCloE36pXRzACTR
Wl/OaiZmMwSS/y7d+BH2H/7fyDiYQDEb+5PSDVP/82cOGylOXQtMAlBN1qtT4ScG4TGdYh1XQAkD
a2SRQjT8Keq+EfG7rYl9EcCFdvUs0+9mHI93YpATRRVpBeVaZ96UamLLrBC8+JUMqjDrj/jI192g
tvkYgP7J79viprSbs8L+sOj6BwzHZWiCWlkzFGdzABBNRuLntLkc6hmbCJYdD9hFmm5g9tHuFXvh
Gl8mf7RJ4/HFlW80NrB26QKrs+5pt2mrFgz6PJYOJ0vn0ZViHTc4wPOWwLDxgy3Fty75onU6/Ztd
TuyLn1mfGFgp2NNtfDdl3VkQWVf0rMEbDd3WZaQ45+JzrM1w/YbHIRuYJIZ5K99zcA3TrFy7pb3X
I0lrcf7aUDEYsbFLi45gmYQ+20d6ztsF0FRCk0rEeWF37W4cEdybWoIMe2rLjebOVBM1qTMO4UvI
y5QEhJn7ZwKWS55493ap/dB6F3sOLqB0qne6r257c9qO8otu5W1oNV21aYaRl7iuw5yQsE1iN2EP
jef9pJL51mwSumV6SYGh+1vpfEus+ht5rgdH3A4ONCEAekfhXVYty8F42+n+2sm6z85yMo79DAFJ
FHyfZnOf8TXrjEmi2AIjLcW969LGLjwr2DVD5odWDEVkiqzP7jwOmxbzQDhnwllbmi3OGu7P56i4
r7lwOjx0RGc5EYdMb3arcGzS5ugigV11+56UwrH2L8axduhXodKbgR9FVnnbBH6yo6PKbLV0Dro1
3PoNUZx11GyJ9LyUjtcvqWjRrg7g73gGSPqp3Grs8HmkSpSz/seWTI3BMj/WjrrXej209WrtOfBW
iR7yRbCSWbnNBhUmdPpgtWwnT6yFPuxiqT5rbk+pJW5NFTmXjcb3RAHUolzMxAMP3UrFtMnJwVIT
BPq5tyjV1d6PaZtf0ZUgZI5OGsj4rL4QmfONA9772rV4Cxhq7sygCDklwTfqVySjbQGSfkq86t5V
VUO15X1NZ+MnK/OfsDBD23xtYV7XXS1+vEKGXv75z1XZfQdzw2IXxKCgLwqaf5+o7Xd0dVmtF587
Qt4FR/33WNN+RzGAYdLFPclPl8nV3ydq6x2JPmiHmURCIcBy+EfL8lN19EspQNONX0Mrz/A8/M88
FM9rNoImemDlyNXNqTKHddm5UC8dk/zlXWT1IN9XCocbnaI+YWyADgwCp1dNyapy2gyN+TxnoW/H
hE2Ndo5oIKtB7a6R6TX3KggaM4yaQNa7SivI1xtq2vh3GgMgv13V/ThQG6tOUH+kMIAuE8+PvumQ
7uJb8GpYZtppgbUF89yO36vZttYVnBYL9gYMVhmEttvPdogQ52CkXNlhs0BmLtvhO8ivQ5PHH/Um
u85wT4xl9ZAU9JG8TOyQ1byfgq/kUkAKzn842dLBM/fQvDaJ3xNdpvecF6KL0XeZ0wpe+Trk8Lyz
0mpnl8GnAEukbRW4tap8H08PSUI2ZkZYZpasVUYSneNy+JDZBwuol4WNMYHyUlSpxkDIuyrKW60g
tZvVQ5SXU57f6zlRFtCzC1BvRbN2mS5u4yhdT0vuHRmSovRD3W6+S7IzIIldCJ1ckNmsb4XjntV+
8DAgVTBlvR96Nw0tW9sluq5WcYuzusJmsXMxEYIWtR0Z2pKFhfS/xGrWtqeCs0Y5R713/Y07Ow+V
LK71KR3B8RFM7E+XoLF2owpWaZbtB8NfVWn0JXPsY7VYCNI2O7rjtC1iMz8owd3Us/JuqmbyIsb0
qNTUnfVTeV0YdBtQjvu3hW1gup6P2ZBM29QfxSMR0taan5WI+ZSGuAgkW5fm75NaMK6GvxpUF1Hc
AtSyGVbyuO2ShC4px92Ej2sO4VRBR83H+2Hy47XZfeJl69S+qameTTC8VlCfR0o/l7LDw5+VdI2i
dBO15I849H3ZLO+imnFdBexj502tuQvQSmYTf080tWpFoylholp9mPlw515TXEojA4iXJIw/5o+d
034f3YAM1lIR4TBTrs998T3qe7n2u/5IMwJ4rWKqMxI96CmDyGsTvF5VXpfR+MMKkruxNs/Gdt4K
yHcrbuuSqsJZ3cxvPTFtOrJsyyY/tGSi6466jRN5jYR+L/osPtcYKa/8zl6z9CRHrc58Zl860zUS
FpM+XhcD7lApqociqG/rPvg0JhYh2K7/6E/Ve0UqqzfHO58SPUkQFfGCy6RB8FJoRFxgWyY/NMNp
2o6MyhCLN1Z+x1R30yjvvHZnImaLPF71TPENY7aytdWXab7xas+AV9KLtrwtahkzB6tGIlDShlNU
RNLpoeiHOHjIZiC7XZ0UaDlbuZdmCSvMG6YkWlMhCVQLxLXQc3N3U67iq16l32yb0Q6QRzsvP+R6
Sv4XsZDt8ED2wxx/zWoQhrFVpF/SYs7drdE1f6kz/xEb2nKw/O80gOsv2Zfilf1s+dc/O8TWOwYr
L50y4AD4toMskgMGexpukP/sZ/47gxdId9BoIOVBzPif/cx9R38YRyoCds7BHEr/aD976gH/sp9h
QWEfwxGIpgvHHj3pk/0sFVXBszdtgrZUICx7mNa66s4y9quVGI0D53j3zplLXu7Mpz1HBA0wD10i
sfxqMtXo7io7V50E6iRs7dHxpuTKMKWiS+tZF2XlSyuAIqCGR1ww5UYNnrM1Ggb8pjKNVVsm8wNA
oGRFzjTz+kzPDkHj3NPESsh/syxK93ZCV5NpXbtGktLdjlk9X9cdNHwX+M1lPxg0FQfhJjimLF7I
lU/zmUYXzi0sL0xA9JYsoid6V8orBRBOINULFDGTQxTt/XxIbthnM1ocrn+w4qHfesoL9pOskCOk
k8fYX3NqtaGZMd0iGjZXvQ4CeVV09j1aS3JMkubWNuYUOA7KgMKnHC3UpO8I6H1PxQKaW1T60RoN
ezPlpCbTn6bIB8C1T+aRFOEhvWxEU4Z9o7uHAZ9c6LWLp7srlfjWBG1GUDCSgs9t6XS7ib1kl/fK
38x1mhzmqCw3kv7iZU+TtePjQR6qBr3bEllLFOlsk/gTVFea7PX73NKTFR1k9nW6a6T5jfp4ViqF
myanz2V2hrYdIIZ99NvUIZ7cbO86ha8qHnEAOi6uICfi1xeVX275lMXemMV87urdx1FvLb6lVPnf
8sFpD1oj5M4xOQ2MNvl1kcZxRLFErVNrYjsAchvOjYtv7Sk0uYzvnFFftNLZsLPaIFuDTbVCexyL
s9jtm3U25/EabGDC6S7Pdm1V6LvcMlDHVJF+REqMtoLPCwDWtx5ApuihOxT9fdxDeUJpF++NOLcv
AywG74cxeuz1+GNatt5ZLAlSHN2KYPOWCX1fNY8IwmnSLifeB+o0s1vZhfZeQzZQGvKKqAXgTv1E
eGJUzvOVnfStz4khTnfplLxHJsFDWusRma/ZA1KQ/Fj6BqqxAOvSMBZ9GGR2cjZZ9dexGOWmHeob
e9KGC2HLS57GeD8soqNqcGYQxJ1Y+mcbr+/Z+NtYj4YbryyhEXTwxTkmejNmDGWb4LwWxLHrQ1O7
0hbwcTos9cgCQ9Zjj+zE2olKfU8CcORfdkA3CwK7rel7uQCVDTT0ocjEmaiwVZUkQ5Y1Vax0jfk2
GK2vti1tupNIR3LnnMReCyAvBF7CyxtD39RGTfK61UEgLoXVfe6KFoRbqCxfu9TNKdrXmoGOYir1
Vh2reCofup4mhZDpfFhUc8Z6kqW6Tdzm479MXI8tTNuJqPWyo+8hS5LbWz+MzSIN/2XhzShiauZN
VlInS46Ood3RYtdJSAj/1ahIpZ6iNeAbeXwuUYczY/bTfe9ATPhlsX+hhXzSrXtaNOEBEHZCtitN
xeXnvxikkrJOgmIwjY2Xt9q+KJFBrXKjcb6kWXGn0S2uGHF75hs4hGUpfr5UI+NmkEfnCUg6ISjP
r+oMoIOhZ5IU3iRxSHnghnoR6Qd4msMbvoqXLuWBUEMOiaz5N45ZoFfCJyBCZyWB5TTNmOJzOUw8
HHa0ef1evngpTCrsc7hHfieYGUFh1MwmN5kX37WQTTeOaPdFjfv2jy9kLrkXyGKRYPCxnt++qoq8
1KLzA7oDcVrsUzHbpOaFcZf9YXQMzwcbvkMmAtwIermnrhTbmiIo7ULfGJL2jKEZ9QEBlfjnlFcU
Hb98eb81cs+BlH//Uvz3Nu7Tv/93w2AZvKMwpi+/tA7+M4K330FYwp8AwWPJrPy1wDKXpEuHXgJ9
AbruyzH/74aB8Y7/L2BMUsAojRjO/EmBdTpsoo3LI8016CZbqOZPKbFjzyyZkXO7jkZ73bTlVkUe
wapqNbUIaWd30y3d0Dg7j3p//3/IO5Mkua20y25IoKFvpgAc3kbPaBgTWAQZRN899BjXUv7aQm5A
G6sDTyVFBZVScVZlMstBZkoMZ7jD3/uae8+1e/XnTqofXp7f8/uTarJBTwzc40hLLqEw4DoSmcPw
cduOzr/3Cv9VbcBw+o8HFPMXxugrI4ZKkun1ez8//X9t241Ctz8o8Esas4RtbsYtv3fZhQFTH33e
8cWc7+zEUlgmy+FjYuvQeXp22omz2L4cShmsiHzxdAS1TR01T84kLc9trXh06wqkzK5scw9XF7WZ
7kxvAkdd2TfWwYgkDPKIOzemEJ5cJpobK4wAawmktlH3u1mSthZDyqK0arfuGgDEaT2iCZbL0Fyu
+24EZqfURTzTunXNY97GErF0Zq4BXyCDb65SpqtyLcEwSqfxaxSxARXaVexI3row1IgD0HrNW2QF
FZVSPJVJvTO65FAty+WSd1/NukelGXpm0myqptjJZA8IbdGGY1PM5taxu4uuL+3NsP6hQXt11Llx
NaEjv0o+j4UJ3D8cVjpTKTZt0ir0dmOPAiG9BnjksfF/tvphBddL2l7U6XJqLP6dYlaEGTj4kurd
yILYiQz1apJCatCIko7pA6V/5wmJuQOaVcn+XERjubXyCjNd1ihl/xH3/BJ5Qi2AJ2EgA9JoP86I
KGOn9xbQ/9u0qdutAxnhoU7Sfj8RkBOoyJ6YdiEHz3ZIEYOlsvZjJMyPSTgN/hAPxTFvJP0pKuTi
iRl/w8uIPL8YWofMVibWum9qZEk2I2kCRmrvhlnR3HI6/y3iqNKOVmcyu1FTFhHM9zvbfJLyKoji
4lCEEyzZsLoj5glUhuRZY7mv1ddFETtyTKPWm3SCiTj7Ub3J8mZxDAbGkjVN2WUvd+UcofRvFN5c
M+QB26lc6Q2qCin6kmopKamV0iz5RpmxtXm4qZuDOdik/sTh0vkFJI8F/YJGcqKkztMSLOkSEea9
dKxzTH24lwTk5B7MBFN4Zu9DXM+tqxQ1j03POBHpin2Zzeb0gniGOq/TdTxFc+J8THL1iQAL6YQC
JluDcPMaITm7rc41yLatXSflfSPDuzIu+7kojkah3yml9WkucobxlKHOhYSit/GJOMj3eplMVYCG
G8E+qYyPyBGWi7xvvqZjpLjsXOpm0yutjuR7qM0ncsX7JzWTXdGK4jaNCMdjzwxsUs+bk+V011pE
0JHTbkW+MM1f9tVgDvejqtxHRvFZSMbnTh/NByKxn6x4DgNtlJ7qvL+RRsPnyd0Q5blTZoUhP/M5
AMW+oCwN+6zDbd9NW9TOduc2amUVl4aOkgCrSPpYmSYTqKmfHmXeQTdV6oeCAz/dj33plJuM6AHi
JIc43ert4Gk2+tqBzlCzjr38FildwbPVbKIZm25UB2mRPYzNHbrePZbNyVVCG01fvksRFErqY1W1
vjMum15y2I6RcGfG2jG0x2Dp2hu9EDus7sww2ywgZDLoDHtrraz4fJa9QR1dIpZTZmHFlmxPhSjz
oMidS1tLr6FuuY5afZZoXYia0F7VyDnVdgwdonROMrkgyZTdmB29ZESwt7UQyNvrqNi7pm68zGSQ
jGfZtcyQdNOxLUBGNdTe6Xwj2XDVaGWPTm58LKvQ9NVoedCa9F5aBPkTSmRt7U4xPaNAsBH1RXKN
b+0tl8KbdsXzx0LRcWWH2kmeEigbyWGKySwPwxQlS0OY6/4XtBaO1FXz4Lc2SOeObN7axiYtB3Fc
BqV020XL5pdmRGxZZawXJwIcSlSLGKC76u/48u/KSe4ghi0rR4oxPVfvewMmmkodzYJgU1Z3DwvH
gjUWhxZR/3f1yJ90AH/6Moxh1vKfhvx9LS7j4jKkoeFl9AYZjGN7xpJuQ7U0//1C/4gZ2upV+u8z
tF//Vz60r8yb/8bzhmb62zANdCZdwupmh8xOgUEV+e+VvSp/UFZE29qvkAOKmuL3YZr5gQLQQGbN
5/VumIaHTnYY4H6TZv9MrfdOJcJqiFLStEiusiktrfflT+p0wBKYTm2kLtmSMbPTwr9jZvxYTrLG
Ak3CaowcJl7s3fqpXRYrgdlYApceXwsJsWHNMkPi5IlJN8KHlPkDUEI3G7/KXb/Lx3b33Wf0Jw++
oq4v8V0byq/J6JHhJC+OvRBs+h9Lyhxdm5X0YbmBH++DMCQ6O2xPZRwdi0jYGwt/U8HFGVeSNwyK
22d5vLU1xnW6k9zrKKCDyhD5oS9q/p7M4HOvgT/5EdR+ebfu71smZoRKS1odGHEVM89PxKYZbdnt
ZHVHjhL1ntlfp11ubZOWUqgCMt75rRjt7DqTpHHexY3tYKMwlZ2SNvdkwIRbaebauNOFLagWpNyh
NmJss1Fbq+l9vbW0ZhcOWiU/a063zIGuFJjo3anXgSX0eSN/mipzBvOb40S8C8fWfB3CWXKuIoIm
lAuQoHL+7DQGefDMQq6l3Hzol0n6nEeLebEwcludT/5cfWWbfnCs2xH681g0m6b7zBz+ZGay1xsR
0Z7mXpbr42zesmRynREp/XK72GgB+g3qCFKlSzYCZIwkh3JUj0ni8FYh+1SUAlCVrrE+CFlx9yvs
jsimXRItI2lTVRB2jAvUmLBP1m4bogELh0DP1qK84FqpYaHP7bSLw9baIsKML51BTrY2N59NPn0C
LXWGAKgZQZMWTQdoQQ4MyYz2dp12/pDx01kbjV9aqIYYX0S73LcJov1Rjm6yMrfdpB/3v1Qj5UkR
mhUSQjPAXHAj6bZn82Gen9F/wpnJCfbd9/GHxvjiJS9+/dePsqbzH/utH9Y+rGvpFUCA0I9Ytv8c
kQpEYtTokM7A5bETV7+dkIbxATUggfTwjjheaeC+dcP8I/5N/oSDWddY4QI/c0K+PzvO+SXrEp6j
YwW+vU8ebUvNyCQrh08gjRJrgW5bzcQ8eJHiIDq1krrzmHOaSFYLlpvYTK1DZPTxl0zBg+nqNim5
ODEG9t30jXtTb4vSk7DPBFkCcAPhTEw6/FADfxgBHBnrYh5emshi4QqlVf+tRfyp5+wbAvuPaOuz
Sv937vVV/VbedeLtrbt4qd//m+vrfftX/5/yrbP8/aunkd/o138V/ze+9fMP+javQa6A/0EBmsCc
YE3d+E12p7HaOjueEObyqDCr+I++Ay8USA04L5aK531den0b15AXzjYMgJq5Pr8ryeedQ+KvHBM/
XOHoYa310TRs8Ab8tz/ebU5PKb1CHXxwdBjVoycCs/5mtPpudswUitYF3fG6EjTpqt6NIRU1wv07
6qM/YA2MdqiMzZzRfKIy7jCUHsxUajTmaTI6OHDffTp/cnevP/oPNzffYtXCjgE4gp7wvb87Tlt2
xgNwYQMQv+pamJixgbgsxdkevf71azHofP9qAGz5qjMmwvyAXvzdL0pY3cQWwx79iecBVFu1PJQQ
b1iDW2lhAucR0yXI9va+zrtpgMk3wRmznSXTTnhls8fGLlK4k6wZAIfmIevIhbzo5BA6CYpCW46r
3Zg2tuGT22eJIwKTdK/MGSvGJCq+zKnZYfRGY6lcxYpKzDI2h0OamEO1r9tpRiy8zHW/iYdMusYn
oPgGbbH9UVkabGRZGlshmXhhB3W/i5vAwM76BGYjVOm20ok+TKsaNH56lmuUJ1OGYKxgfyRXtrus
+3c1UeY7TIEdj9Ichf5w3tcn6rDDUbLu8MtRUV56Ba1CskBYObGki4LwLAOQhCEPlCarPEB28gSa
d1RG9PloCCJ9us+X5G5cFQZaGua7Uh1V114M9Bgj1zmjro/cDPOtFCUlCDNbfR2FPbFvK5lG5fPA
XVxvBCf+K3rnPeT18rmv11mNUARJyTk+FSktL4tYL26J4Iv9Cvf1lv2P+WJrle6TFq4cUWI0DwlD
rWlXdTP+0XgRCFuUEquDhO1bkkLme7nt6atKheJCTw4z+C9aPhQudQlYy+8kZ7xrNTIChRK9YsBN
QcRUOd2t8aisEhsn5xEdRDIGxlmGU4a2mW8QATdbJhPKLonXj63m149re4/rJErcpoNX7s51oQXa
oC1IYR0Eq/WgbScFuASi8c6tyCV6iONeDZiZPGbonewyv7YIJDrgYbxqm1hQ3ajtGCSWlWW8A4k8
RY/IlOpk18zLlF1NBagfC/R0FaZfhDk7Ov5DvPA7hGD44F25W5rkicF/cinhdif9sdDKZZNPyXjT
tuZTKIk3JY/DS91kW5yJVPcXJ67I4BmXhYy4MWxN/Elxh0fM1TUR9x+LMWz0DY9e+kW2iALby7mA
tkXaYWVfk1U/M8mpx4aPBiegFMnOXo7kWzDOwp0jrWPfTg5eK5VXta3gTrZyDNitVppBNhvCrVll
ragzg2kdmz6InhxJvHM96WKuReboro9HNKKDw+jc5xiVSn/lUi9elTpJ5mlnaz0L0NpVOtRKrbRU
d8Xq3c8R6X91skWzfOvs/gelnihoX0cj8sszKcA8UwOSFSBAvCMsgfLMFTifSD91W/9/eg/T8H13
+v5QFT4kZfTr/87exN+10uef8+0aZtoEGI40a8BRYB6/XcNUgwDcDMpAlhZs5b4rFJ0PcAoZ5+C7
0Mz1Gv92Dxs2uk1rrTxNlCw02j9XKJ4jKP5wV+GNRNNJ585KRzfeb+vgsHRVqXH05YvCWH8wVlV7
XWxpy/zMlhm4a/F26YrXsMOo1GSWN0/9y+hEDyyB75UCaKKzFEed7IVjU86fktnUXHM2rjsj16+i
PGZrTVi3vY2sgkjG5ITe8mYstki2xdQgowji8Ko2va4iAlR9nqb8ZAKBUUwcxZK/aC+V1L3mzmuD
YM1yojc5vetjfLzhCME19LniVoQwPRe6GbNXgqVVpYuqyacDmfCXJieVqkCUREnXCGQVTcwBPHhG
bQaaSvMMgqQYouup1PwUE/KGtvMTEfMcXW9yJgJ1mVLkFY472mBICcpmDIBYGhou3/zisUBZY04V
nBTo8EN/r/Ydjd8S8q7h4jLDUPLLsVefzKbSMcyU5C3Nndx5JA3UX+vZQNFX8jbnr4JKgX+oMZTt
hOLbSOnnuD+kjbnNhn2u3kxoQhY71m44lhbPaloNobls4x3oRocQ13TupH3e8RMzuTpkiR7tEco0
LsPshwgj5cg6fypsvzlfn1OhbrVovMxN+ZSvMcbz2iqo+Y2RJuGO3HtXF3FAJQgU1rkQWR8HWl8G
TTtxkofXTu540cQHwn3j15J0PeoJzPjqfpHyjbXUWw7h1wwQClhG6CJ5Fz93RlqfFINBnmiylwWx
501UOfc8Oq5eL0FhbavsVIxvE/6AnGRag0V/Uh1SUMRNcoqwGGAK3TPWlDzDkDdy51RuZqu7xOIJ
E6LzsQpcLGJCpAmajGdB2O0nVVxY5Rg0uC7qyVV56KC+58NVG88eYxE3Se7tJOhK4GVvI+FpIRsL
NyqdT4vFYiTq97Wz7OYy2U2NdowsAlK5PpyFdieKd1qiHGQz3g5F+DSWH7OiPxk6GJDSuHLyDLlF
uYmmZAvfxLlm5mIcBHccK7DGbXRPSXM3d6adLhCywFU/6HyS8E7uG3CoaEYIb+rGDR7YU+Qo23wq
mFjYx1xCyFUv2DidWxHVh6y/VJCC1OY9a/CbnOXKxszVz7NRk7lcZu4gh2glSz+2XlbVD2COYACR
MqUXin2BGSKY1y8i65m6LFfk8b7O2i11Ju6F58qsIOHKN4txL0eAodakGmhzM3DONufbZtS3C/pj
g3ZxMRr+ArPrNNCe06a6nbXBucjVTHlOVf75VA6kWqoJPacmHdMx/Qr29rqxqiszQfcp9fOFXC/x
qSTi2FrCZN/SlZIVoIA4mvLfwi7+CdeTsZK5//ug130T0V+s8tc//NudhIyfZgFJ5Nl2xSDi252k
fpAt2jwAWCryF2a/v/eG2gciBjTuMpBduPO+1/6rH1BfrEtpi1YOn/1PBdO/Z8bSucFaA7GItIPL
8Yf5ru3Al9LNofVliw10mSLJnsLBjaZ82+ZIpkadGd2EOrDWL0NCojVDXFvms9xxUirpBZ7MCoIW
/mBLaW6G0MA8wLqsLk6jnO8G1LvOIG41GTkAo5FGRJsxVu5a6zYshO5+9wH8SScIouCH7kxmXQ/4
g18Ff/176IfM4M5hWSz8bJlywi8QMn7mMo6OU1wMqwUJYq+bF73NrgwdvVm+xAlAbv4nLfJeOLEv
Cc1rZvUASQbhXXObD/HdUo+vWWpie8o1vwvFVUxeiN3Ft0ZmIPouy6cxKTFt9c+0/75NX9EZEAEm
Vf4cxeYVL30lm+KmKIpDh1hzNfx5uZ7t9UYO6JiuDSPblyK6MjONZm4e0dMNACfXsjlVPChpbqvI
DUr47FKMcVBlr8VksgrCitbW+3Kqnih7XVGxrqlAjwnloEmCBZ7uTqZ+n5TqhZQ3+7KQIQFUO8g+
sjv2t5FDCmvOLUsw4U2XcFxOM5hiaynH6iKL1C71Y1LEZYILZvUqtyGEMJXPx8AkI+/GyTogYdmK
vsvjGDJAhffryJHeXcsry66ZIz2YGxMG80q6Y5pbuuUZf2esJLxiZeIpsbxrLIAoSr9N8IHvJENF
1SY3lSy5RM5nz9AROBmNbOwkesuJGsJakT7mme5Tr6CfSID8GTEYCM+YmI31EIEkyEAExDduRnJ2
CjMohR3UrBCh5cwTUgVoIWWFDNkrbqghiQFxxAohmnX5EK9Yoj6WwyCrxmyL/iUQUX7RwUGJK+tB
g2kELu+VkK2dPqaTL1bskSQ6K8AW0lwtZyoSA3GbBV2RUegAvVpqudrZZYzTPerHg6jJ6IysyScI
/VmWYvslLROdIaCVPYtGJFeKTCqPk2lXtvUo4AcETZdU/tTHj2jlLHc0hhMC34r9eboodw5YOkwe
3BAOYFyn3ddLP6w/+36QaW6cpX5lDpGfcCY8FJH56DiT5UWVse9mKOwNER8yIYsuE6l4XXZi9W/0
p5I1OlP/pYR/OVyVhuk5c/ospSnR6To910zmmACs640sqrM2fahxw+CUnJkNhHhaRPXUj8K17c9x
HN6ERvpUVZYG76+t3THMCB+2GleLpg38l2OCJcAnZL7AZse8xJLG3pND4THNmPmWdndL0W97rRpd
lW3GE2eW7VmC/N1FfjTCei2FkP0P7Il7TUEzrHsow1mSAp+TzGI/S/IF38AWxcXUIk+IpFcnl/Dz
saSIHTW9XDT5xQqNALnlrZbJl6rQ0gdzkPxxpNDD508DAXGLv7o6Zo+R84y/48JuK9MntmTT2U2L
N0dO/K4bfHkxLhPD2Q5SfXJadMxh3mwmRgPXpB3anpDB5anFzTTFN62h+JqJhwbSWu8Qsq3NSHzm
DXuYrpXcXK6+qLP5sRcJ9aUjqNWs0m/bhSebPTEoLW2bxnpEA14a7jw+CY2Fi1h83bD8sK5e8L3i
c39xcqq1HvDFwNDBlF6ytEPe86p0g7NJpfZiaapXTpPUNxO8lI50WRbSIeyeOylFd47Wj+itOzZz
EAxeHUesVRsa2QFWnbrw9ax7ZCmklT0mxbGK+HrwUhuhU6DKNASlowZEgjxWQ5WfkOUCt9O7ACbQ
6EUDBk4qvlIJjAGv5CZtl95mOrY0NhLGNHMiSmIzhz1rJKieX/sik/o7iUsqehoNvX1cqmJhQLCK
d+vBKEEsFfN2gkjdHYaJvnyj6aNgbjEM3ac84rnYohBHAGHI1IfgLxZl2nZ5MxS+NBLEEaRqaG81
qCpAB5eqXfDU8rUXhUxwfA6FbbsoJSeN1ieyE0ghgEvMsiYTs47nEuXJ1OnDVtDARb6DbwYdsroM
d10T2/3BzIejmgkvc8ZNJVXEBAs1iVZDbQaIkTFh/cCXWT3EA590bzHLY/zmpyMBZFBYxl2XVcAH
e8I+Qqvey9Wk3whjdAK1bkLUVSQ7XNuIQTdySY+hlZyVE/p7H4NNhAeZAGbin1t9CCbRvAGyeDR1
ruvuph7y6YUdJ8tNbu05wzqQjNIW/TwyJCmZothXocjIbt8J5xCjeT+oCXcU65W9JDlcezO6crJS
E1iCV1iAFHv3y9KPkpxVM1ZWohCEalwyK3tW2I2t8FFCs3MviYvQawr51gmZcpE3aIeTl1ht8Ev7
jVnawR2NUCW48plFKq9Y0ljVIJQyPmQjt2JLqxVgGqH90buivFDWn18XBKa2fCq//M4ZhWWMty/q
j4qmBVzbyv4fM4fR1inJfy90d7/+69d//e0Q5vxDvu3qwHarWIDwta6SZErhb7sQ1JBsBwAWkCGK
mvJbwWugZwBYAPH337u6Vdb6m3aVbZ1FUcd/zouVdT7zE8sQzeQn/XFhICOjWUc9KkoawP6rCuY7
nTvIThJ00kbzqlm+nqc82hpSthmQWDKIJYY2Ny1fIXUViA/A6XJDCgLGSj9qUqIV8Z6jRHquMgWp
2Iwy0+Z4yTGwZPoJnv82QvM/YLk04zTai1y+nxB6lbpMiCQT0HwcMuqU7nLR+8OADUM2Lwf1ZViU
y0LgHV+YIKoPxB0zE2mdL0JT0kfbmvML3nDlQjItRudzaGDSIX1RkmAPW+gytKtO+lIS7DD3pwFR
di9cgopdWTrfx1sTumdX7oR6SrD+mLgMNPg0pCCdLL76U8IVH05V8TEOQRBn6S5y8j3bTPwMg7np
5eJuiO/NLLkox6+S9GJ1TpDiSwUVwYy1Tjddq3l1pL6a86sA/Dkb1kgyZE42aIRDpTU4eJFvIsyV
B1+t6xNQJ6i05fzIZElnMh9Bbe2REqAUcwJjXG1PWdd6LR/QRM09VOLL3NwlhgVm/1TZly3FGlrF
rnpK535XFY0XcoxwdEiv6pLku9FQOZg4/bCy55L1lJcULE+VoFP3EwpLR0wMW540qQR4NeEzBGMw
InYlmHFCoFlZXlGmX+XsORKwZGPyj82PRit/IY1NkLyZyXtmygy3Jtiu1Me3mRFxTo73hRQat0oz
MoDLzeuuQMOQohDxOsrCXd0ab2yqer9XhbpvBrPAsURh34Oh8ib+DM4Ur86XxxKtqhci1fQNbbhj
jrmRpc+60gbQtzZxmz8nQ+qDiUUaCXPWD7nGEBbPCItNL5PCR3kyafyDKr5Pp2arl+EuMlrcpz3N
ASZkDEAvZfWFYdk1se5+jJ3MGZKNHm97ZiXS0jSuEUvPhsa0vYbaw8pa9usq3EtQJBig3zVgahWK
9EZ8hM60KesvlZH4or/NporNt+O1Q7fPG9tnLOPmlY4qPEjta/S0HgBSbyppIR1OcwZE2K2ACu+t
hRk/YLQHE3s2a4LrqsJSpk6xb/MJ1ra8k7tDKAuPkCA8eHhux0HzFISBNt+qVm5PzO73aUNJCskg
GrZNlz2ajLR6/m8zq+8LdbgotWVXx+m1JFfH3npWrNFvFIDGpKN2DCC1tb3Sut2MkE9NobDFn9Wx
d8tcOYRjtZnkhxgLPdNHEWA535Dk+FEZ9COFoDXsGyBK7oJCSm8RHPLgdyioNdgd8qLuyU9HXSwT
YosKk/HadG1OyppObLU7WeSBntFfz1lYb6Au76hQ7tUpwZiOBvLe1jKvsSMe91E6mcXOJpRJb3gB
gY1MBZMxFSGkiuTUG9ssGy7NUN8aLCEMljujzYfUGhkzW6kKYDXvC+a+8FdEIM0GhH0NpwigNl9f
xp25ENumWl9QGG3RTV/OEX6cHFjGFBWkjpGEugud9EoVxkEhzTieNa796lmBElw263GwjgXh5DoV
eTF1ijmRB7btxJWeGjsn34bFTsqv+/CQT5tq3pmrJbssjzRevjKJXVSE+2lQtpNk78epPE1DRs0w
XEKRidjoDPS5S3Ko5W1oWDR3MtBelpNJdpTD1re0eT3Jd6pJO/CPudO5RP/6Tv8fkb5hRnn7W6Hi
+Sf9drEbEITO1B50DnhM/jDIMlA0wq9i8AKCjBv/PyKHM49oXdGzLgf9Y3Dl/+5JMVimr6UCgVWr
yeVn7nXEFO/vdaD88jmjx2Es9sMkK8VPPyddyApW0XLlBsO8jf0V5XTLcNyd0VKP8pTGnoG+WkPN
Mz23sJs7N43pAuJWq2+HMH5azGz0lspAVl120BMYu097Cd/dmlXWKYZvrqLx4awfX8hvbYKxj+R7
NUryx3TVnGtn+Xm7KtGFocxMnOHm1b6KXl0CLcNW+6xmRzPI36o6q9zHBHqOK5/V76Ut1LtmlcXb
Z4W8rdNOuFOu2Y/qqqUfz7L6Th2Gx7ibLNwHTHxrsLVhPOwsKvUlqJoaGEF5FuwTrdj51lnGPxbL
rIOMMLvGQx2VIBzMMzot0DKYF3yCGWNsHkNMzoXCONp02IxMhznNKHlMLuhCn5tjoo0yPY98JYPc
AQ8/74Djr0O1XulZ00PWP4bw7ckZUM+tQKLEdAWoDy/msY6HIErXjgJUPt3FUhqdsZHUBZB3ee5A
mrUZmeZUv7Yb+6GoTPgUayejrD2NzVR7A/bQuA7DGC6IPKTjjjC98ZhkeuflRtSCn6WD6vS6YRO+
tlVDrdJi1ed2Sy5wd9/UhdpmXnvu0ajE6NdAh9C7mVZBx5BSnhobMJH0d/O519NTi54Qwbl9Rz9L
opd+bg+ltHC20bQ2jQgpaSCXczOpK8lg8DAli74Fp9ix3lob0PHcjM7nxpSRwLy1gRUwcj23r9Pa
yU5qZ6uzZzZsKF/54TquCYtVNxmUo1YTdRXLOVNBRl5yfoUJrG/u2hJEqIsaveYBZSH6FeyDvYlN
8nICq9BFTxoBVEZfRi5ZbKhHgQVNFTlfOxwqkIp6G7z256oJHQZRyGumQPDm9NuFx1TFqNrCJzck
Hp+VN3aoQFayoRsfhAPu3TZ4KlSrs2/UtJalnZzIZLt3oJqKWxQHZovEBSzLpiQsIw2KfnKmTQZJ
3NzH2oRdJbK4MCm5nKoMvjvI/mQI/IOGHbnFmpXEaWQDIvhByKsU6VgynPI7sUxbZW2Tk7Vh7rOi
/AdZFdctxH/v+egPBOPD4i8WHOsP+O1acD6gDodpZBKSpmqy/nu/Z3/Q2U+gYcPYi3Bqzez6z72g
I+hEnGnBBuTZQsH++72gfaDbM+n5eLBWYtJP9XvsWd7fC7phcgGh1mLBj8b8nbQ7qnWgejnBwuhe
mrda7l6ihj5PkqTbUSj1Op8vT0oPprQOp6hGf7TWidNjM+D+yq+TnNlaZdwxSm/i5SaVLH8pLPYa
4fQkZ5HhVvD8HRFu7fCkh8fR9tc5tTRfqlFxaBhkMk65xrH4iXx3uofRr+lIon6hXHfe0uVrHQnL
y9L6Osps5jUIxKx77pH2Vsa5F6RWojDXmfYpq3A80RtTS2PDHYYCG8zY2YS6WMmwMiK1oC7nIvb6
XJh1oObD8LGZUZ3ovepsbUNuD8rUSM6GC0HdRTXcZH+KluSyWvSWKdQ881O1VN3yBvNVlohORZyl
jwrlp9FfmujH5rS5i1pDIxQjPpQa83CatytAZRUaoDm/akQ27Oz0I23+DSS9rZIa+1hP6APmsSVA
wjIKiZ56qUpfvmtQoB0Jm3H2DaG/21LUQWyUMAak6mQP3fruWKwC2MRni3xBugH74eRqhJpXzjib
8vK6JOvTy4f6MmXjUWTawVnGIJ2fK6dor5MaIIYkWcyY2OxwkYGdWp33WXoCGPSqZdnt0FT7XitX
j2HWuC1zNywvkXljzLi00Vx4pZw7Iy0atOXF6I/lwJEtXjInPY6ZhrBhI4GuWpLiSsqLQ4i5yDpU
k9zFaPvDEysg1IhdEm0sE8m6PEEZ6ddHopBm+csIhDfySVoRz5boxabkkjAc4bUss1WM3A6Kfj3r
H6NJPaZhva367HJUuQ1xSPh6nej7RZFCVApKYXODdrcIpvyyGffLTHuoErnZKl42aOphjoqqBQNl
WG8IBhdYTFJ904nmWJc0oXE2fNas+5T2VqrgN6GT22oduBLiqRcMaGyhbsE3t7upmus7u5ut1CtG
tb8re/6LAuN1L2YSfFfNQK4YKY093eYvdakkQKsN29dirffTRLfoggbur1nc/3OK9FUp/heHcCXy
X/+njN7+xkoECP3bUcyojEUDDm/VIp8FpMK30ZvBQhm7EHg32XAMtMW/H8UyQnkwsPDdCJBlMscB
+Z8SXSZ0i3Qm8J9gQNFPKT9Tov9wEIOW46xHUIGuFor7u4NYSjWUOPVAIkAPZDpqLLiMBfsCidXA
XlK0xi0VSWzYksC8hMLtfffu/UllwGXzx7nfu5dfpb3fzf1GM1Z1oUMbhycZEVoa6VeIXtvNbFs7
pXOulKwnFHtGS/qzr0uCJx4ELFmow3kj//i6lM0axPWSkBpczycbsdIacV56xljf07W2TwTHvPVl
Zs9/88LqevO++5X1dQZrYS5TmIK8L4a6RDO6BVaND7bh0KEQDn2zn9Qvljb2N/ADjGNDJBI4TVNi
yuForceHN5DOoDuE1kTiooZB3zoMHpinq5qPO1sc61QZmINZScAtzpit3rIqcQdF+eR0lpvN+hVI
mm02xsveNqooSDWsyrNCALyazh9ThjphGduo23SqVWPagTX15iS/0WP7VZLDT5TCu2WYcXzbQTiL
Oyv5NIVEumTSRdunj/hh76o6eTZ0/rqhkrIIxJkuUN4oJZk8LaNRCzJBorbV4zxhQc3V6qNWRhvO
pAPC0SMsIG+QSb8grIihWiUYgkChg4KfGYhjZQD585wHshSNDFeZGIpsfrGKWnzuBrXcosB2OO1h
GXOt1f+HvPPIrhvZtm1ffjmRAx6Iwq8c4Hh6I4mqYIgiCe8CHu25bXgduB37E0ylkqTc0Cv+vJXr
kgfHABE79l5rLvI6UoQ+sHCAywTbri4/1WZGtjKQlbW0iTnSp+H9qDj6SaDn5nkxutdJnKw7Jil8
p+1GoDdexYWq4eufPZRWR+THGKtyvV7J0IoOTig/tkmnkhtVoKVT0TC5nIfWTeOm2xalGQGShl9W
EOUEGQRr0Rq7vAFnPUZq6WWhela6A99SFu+7IrkztOpUxjSY6rGkW1vR/YxFeYiq0vJcPvMuHpED
OmMwbSCYMFzLierGXb7JnJLXbIJdX0OZqjpxTc7AwYKVmGPkz6vipE7m0w5s4gjm0ata8zww0JuP
IIJWsRPdkB2KWxnVh9vPN8k4OefAV/e6jGsUu+WhmBjkJEXJGS+z9XUqhbFpiSHjhKN2nqGD+O0D
iqpBob3shJtCVIJNU1MOCZszkdMAbdWzZBInwq0OcQPhcJon4gHkGdPjbse3vswZaYPP/G++bCzG
8gUKiEXoEjReF7dHkBZrcP5nzYzuIWz4ZUYr99rBDtfCDpp7jfPe4JkIEmAmVDS5quw6b80tJ9UH
znIbWQQfkio7NXP3MkrS7KRGFXHWzb3md7Oj7OYqcNZ91KbnkxjTdcT8/KwyNfszB1HiseNSIqnT
V3pYaITYlqM3Mc1XBa3qxrV2zTBuxRw252Xfr2F0bjOCF5RQ2ZkVs/rCnKpV0bxHa6x7yihaL87c
rdvDWA5mqHpKSJoWdwEZDs8xXhCeyHfv2o7MGcvoVq0wTG+AxTV0jCL+CApgu0PD2tEy5B+NU1sv
0JykhwhL/R9TI63ZrUoWtXLeIrffj268zaJm/6/Z3QmKfLFPfCNv3mF6a9pPP6F6P7/A15HaEnlC
f43geiCti0P2y0iNgEv25cUYx8b/1+b95YjFSI1dHQkZYCC4nhqb99/7Ov8XnqQlHEkDg/SM4vuN
kZrF1V9uM7h2UU1zmkMjrXGmM97srHDPKgVVFl15rBik+CRTciQXTD9TBrs6C8JMSWlOu/Jx6rX2
Pp3zvtsXgdk9NWFUIZWErS832oJ1XallXFT+2Iz2IvzEelDXCMe4VSFWe45bqAx7kWnvisZiElEm
0XAO/UiHiUrGgqeirOAYN0Fj9kc4sueksljHLosjxzexO5xi0IOCmhR9fVFhvmouBrQEZK9EhJyt
FGLoHJpF0i1XgWvpp2Uo7QvS00pq3dIBNUGEgjvxnE7TRcxjey2HiSgULY37i6EW9iPPOKLWPyQL
LGg+afKOXTangHHjh8BW8vOGQuOvsuZfIbFcGFI/LoBJjU2fSkbP6Q+499by91+fEJhIdKAFXQZa
0Uur4Z+hM3gsC2MasRBY5nkM/n5CBOZROhZLEOnfsMq/h87iT54ZmtMqf2jyT/1eE4KexatHBIKD
JijAaWlQ+1KNLY/Qi+JTWCTH6nWH7AtaCkZCXyjiJlMoQpA3pLG9N7J0r6PnMUmeDLULrUDqb73L
7XjdQeQYM3k6kwVPcs/eltZ5ljgXhGmdTe67gGNaeYDySptN9yq1W06RyQ7uL0Op+9hBWF0u/tGQ
8NCgIYOmGUWym5D6KhwyI2le0WY8Dbv2BJvSaT8jUTKMTyRPFPdVV0SrZlZIiily/QArcSQ5tmpg
vhb3DhvEVsaNeUV+TnvZZwYT8HjAaY2H/ZClHxJN2Qat4ZvRVVw6564d7e3GPK2DGo9W4uNO4siL
YdAXzh2cyJiBVaupA8p7xH4JLp2A4WJqXpq0GrWxZWqKHgjwJqo9dquB1KfROcoJY1Q7kRSJoQvm
EvhXOuDKfBpnDFbVy7DHI5ZGNBHClc1YUaQezORUe9cmD7n1YMGp0oZ3Vlp4afUU45xQe3MViRTW
dXmoxMZtXPKajnP3NBdixbB8JZU7XVlPLIn8eEPUcBcjM1RkHxyZRbWHwb0qlIGxrU1R0p5IGW6A
/UB9OdT95ZgdyKPb5XHnyUrzS+WjiCCLTLtGJwkomm4Jl9owR5ZMALyegqVmjjksOY/DqgnyVV5X
1Eeq/Z5Wy/VI1CjE6A9KY9yXdczEt3/KcLkrtr6h6eulWsmsdVCv1a66U62CYRnUozjZDI3Pxzdy
NILltEnNxL6uW2GdaS0z94hSiPwsnT6GYk+wmNN1rt3PVDy9+viv2d2JFPzZ0rVoeIv//udX1qXn
V/mygNksOIt1CRriEtKhoW3+soBZf4L/YP/n7E4iGxvP1wXMJqnNNE0DgzCm1NdIXfVPYGXqkh3/
LML5PQsxXde3CxieZmoGDb8y51jGdq8XMDCnwhgpafyFsmCtqgpK7o1mwsC9YH6mkgBLytml3um3
QWc69zlOSzhFvWhib+F4TdVtXd9iR+murVDUW4uFB0Kaua6me0PM55JBWVARZKGXHv3ax+Ikc2Ww
04rR8CuTkf5Ka3LjNLSsbp+22o4xkOrV6tCfEp6h+REhcGRPKZuGt3dpOJfKpyKKxW1DZVAnT0EQ
MhEA9HRNi3FeD7VsTlEWmwRRufWurMzrpO36q6KOtxPqO2OOm3MDc5MXRADbF8yqV3WKnwLV0gu1
X8haxcXQufM+skgFmi9Cp4nWRufaJxKZXtmRsAsqVx9vyyHczqHKklw9oaI7V6R2Fk360WEskrK6
5sW1ZX92SzytIZHD9Vrv22JjoqPeybbrzpI8zN4LC00w9AESqMg4Yp5lW+pm6uNrdjCUIk3fQCzT
nROyHD5POMb2czPFR6us1m1F/NqY0y/lnzD0PWOilZYMgi/6mZLWth3ENAvg1/kwjdcct+GpMT6B
rRZ3SBCbBbjWLeg1BfyQN0NjI50Vm8BF38lskaGqHTCPSK7jZ4ibOQnY6Z8dbZw2Y9fXq864d8os
PnQLAm5Mm1MbHzjjNEXrjzOkuFIrdhbkuApyBzi7FUDkp9IczzQRHhKj2HVliuF05IDPqQbfFUIr
OgOEatXG+ZAFT6TQzdd6lMXhNrPE/IF5lbZLNCKHwybFS6dE2bswVFqErWbBWj7103jQhWw9p21O
2yDsvYT779SKguz92CQHdtaTeRK7pHeuI95E3UQPbcS4TE/qTZXPp6GC0woDcdc1Z7a7tGRxR5gI
L7ny1uJ2wtbcNsesqGu/sQmfqSMapNn7OjLrle10qV+DXHFCthjO+SVRfYniXhSotUs8pj6ubwUo
SnjZGGR3roIuOgxlcNScdhs40T3sNJ8oQf000qrqslBy7tgWv4Y7Fh9r8E0NrDDK1ZFy3YumD2M9
ryXW1hTsi5CxB6X+Bm8V5cAQe2ErALIpwwaCY3xJlh35U3bcaWtNT50LoqrIwGJyi9ScQeuU3BTT
PHssAsdqiM9a4GLmpoLsGl6VVda7dH0xNdIXzjqfgSoCe3lEab4rG6i9en4oMp5s7eEP8gasmPlh
x5yk2SOo+wx47foPFp0mVHTR+EMITKe/6hRsW3kYbWmdO1juPv6hzwlPmEFqvDVH5I5Px1yYu9AY
/9J9/JD5+J2lDu2ihiWGsRHr69LHfFGr4THjuNEg5Y5ahe/CZjJf+4UhdiEdlzB0fxH+9U1paGt0
ZplRERAHZFJfJpovLldHKNLIPe6JOJ+B31pDsu6NaKR9n+ykolCiofKplV+1Q5eXfeVFfb4sxmZG
2vR3nwN0X1xWalHSMSknp3AuzkdQAjmtG9RIVy/2vYu/XvBlMB2H3p9eZrHsvLjMlBstYQ9cRkd+
X4XO8qtf9vmDbqA1+/mlfvWJ3nyRjqqUHY1MLiXEOrOHbajKdRoMvzthXr44KLhLT5fp5VuTkcLk
DJs3t0c/hXehVr4ne/K2E9ntzz/Nt3ehzoa+QEBwHpOo+qZt3FFel0jXWh/1+Ibsq6smB6ORynOE
6Ks8l78geCy/w+vbgctZeJLZ55nnL+enl79TlzI2V9y29SN2M3qSnt0RcfH8kf4VR9VlKvLjo+rV
p7ArHn6cnWAtf/610BOCWDyBkJlujqlTzn0t9LClwA9SHRL5oLf9c1K1jT8tJuyApp4rQFo2X3s5
NgQkUoB4xWeHOvfM78xo8La/vRFcVTc0rubAemD/fnPfFRWWQ0dtJuzgRY6nWatgvY+h0MWO6HbE
tt0w+YW12OYwIBkqeI0ok9MmT8gugMzK0LnZiCgyiYqvgm0TjBYC26nLVD+LLBKlhfFZmXVLWc9q
4D6WVlGkIL/KgsKkCndGN9OjpFxzpY1e2j0xcwP3w1xBrljXbioPhttlSoPjJBShX6ZGfJDKHD45
JhZ1z57y2M+rjGDq2Iwd6CYGNnBoGByVkpqKJkxcFYNikGgUfsVliX9kIkEmDI3rntSjcoWwE28K
AI7ytghrjj1d4s4LRGIBt8QLw4VykI50Y2g5Wdo1rbEVVo+h3+JkaW47ioWzQCmx7UozAQyj2UFX
0p4aG07WDfMev2k5d3mBHj7WcwPK1lGSLbZfpq00rGR9qzmYTuxGUKfSXE9H/tGlAVxVRHAT5Ku3
zUmUpQ91/DRSPuDgMh3fUENEB3ORb3JTua6wQsSBta2o9GysdC5MnBG1tpdgNdU8tOa9n/b1aWEP
DY7zvgJPbmCWMvu8a/xCWLflGB4jYHZA7oee0S5y8sjaWjj7mrq/L2jCG8qIjqpGwssUetKCg0wm
B/1Cr2CorgcZ1XsJSdPcjVEvt+BWSZGYuinq/apNL3J9octHF5Y63tO+Xo6dtykza/IXOEoEplJv
QdKaV+7YdA2/al/e6a1OrJI2o20mIwJGR5rMJkE1uhhuiAMKAPQRZVxUQT8dA9JgHrTMQpTaVzFO
KLJla9I/HWUJaxDT/ehGnJ91KYGm2kP271EGsfb/bKHzAZgr6590rZ///stKp6PxEcwKQY/rFiDz
rwsdx1aL86wArAERg3721xOtJf4kB4AFDUe09Ze7+WvT2uWELJhm8lo0wxe8+W80rY1v9aJs3bTG
dSzDLifbb5hVZhCXrY1uPlREehpP+eSVozFuWjUad4qubwci+oypPoUEOWztpt2RJHzZZdVxiDF3
zIO8b+BGgoKhCE8Kua8KdxdXyzwFOsllirwk7wzLHwN5G1ZADPuBSDA1YlYD7I1IlaitV9mo7LWW
zOCqicj3yBTCaqdDWFmYrrWMlY3JJzgHX0mLY6GIj60zrMZBPBI9Y3HqSDErwB4waXvTOoyvCJRZ
M+l/Dy3OV+vq0Y5AY5gJHr+k2NWBmvtgbS6LEJcAfrTrSrHuwk4/6va414LkWOm3shrOYTJ5s7II
aEwccwkaFEJO9mKMDulIvDmURecInuo0aR25LSberDq3n3CsaCunSLw0KjnWy4h1wZ78KVIemJse
Navb1nWGFZv8lC7CSGOyNq+jcH4M9Q7sk0WOlAhwo9CLVOB50CMsCjIl9WwzYnLzY1O7bWqlwL5i
3peG6LZwSZhEGvZ5iaxgNQntBnPMNp7nYpvI+MCx+V5trCtH15+knSZHMwNVnsJvH2M8K2i2+G9i
M04fa5Nl2cpI3rQN0jIjWntZmGyQE38o5in3Hbc9uLjXUFDhKC7Fii20XTuaQplkhPvR6U7o/d4b
OoCTRnnqHIWTk9gBFV0zN/4A1ZwXlICHixgbdRYJfBEcdc5GrRzgPBhEfOYHdyKVPVOHe+YPH3JO
moVjboqwY3DMwBkUxaFS+r0JiiJSgUGJeU+IUb82sLnSBrQu+HSPojBOYle5mJitJ8WAHQAefGCP
EAeVOH4nsyQgRW1INnOYJSsg0p8KEj7O6lmbdzn/x1rOeXFgigFbYyrUnZ456lY6dQwIxGz2vUvr
WbE/9sxX2p4cs3FYjyRtj5MBIrRXIRTauFo0q31EpfY5bO1ji5LfY2C5TCHJ2kuRT23DqPmQosLV
O6Xyyiq4yDuOxD0WozbwB8pOWXO+E+4tcZQXva1eZFW11yKZfVTbYcC3GYcb03kSWCeGBP94YkKG
kTpVx/Ckh9F1bBbJRrULWgydrh16g1hnmV01znzoGkSpVei7dt54aXeTsZMlJPelBmqxd7p9j1eL
/oaY4KNeNaSqyuypdSO4UbBTkqWjxbQa1V3v4qrndJ/lT33trGuyQOHtoIYlaBUt4Z5mGiNiDUGJ
Gu7UTEOCZeTvQgJvII+0LSOAsQOJHsBVO8Nw/2kctXNDfrZHcbCVpN+780ijPzqLugzHb87NZhuX
SThfM0V6LBGbrdSmM/wuHQCqirlEOmOvh5b3HGRnmYTLLpFGzEqFx6yQ4MwwTDdYRGxjS7QrcreO
KNJsE/HRVEIOk6u5vAwGbKutu02cCX9Hv8asdqdECOFnmg79rGyhEOzcDMm0EWDzzvLhukg7y0sd
6TGm68l47upt2BPHpPZiPIdL63gCeDQ10fs5ClHaDIehyN6ZFkd4aF1lRUCB5OSJjiQZwIpfykdn
mM+S8FDC2I2yLanYN8bc3tnhgB0aiFeSewkB8XGMGtK5twdm73G8V/G28HtxR5rA+/Xh6IJzravT
0PyUWg+tshM74frzHYjZVcxovv48yHJrIzN0EUdaFqTAcjhDLhjCizGBKLkebCTM5M7/4gT0/zVc
k17Cz8qHlfzvfz6nv1S0LS/y9bRE/WAuwzNnOXMv56gvpyWSUxdtmtBJooNdsnSsv8z1OC1xWMJU
gs0TnQ2dlZenJf7Z5a8sHCT85W8lzfFa356W6IVDHEHCjJL5rcIK2SlWR5KHEayNfUbcfYU0hy7P
zENAmjDpQgGH+PGk76pReZibOC94cAqkMIYdW9Wl1scUDiGOx1Vsz32zThMaZicpY8xhMxbCPGcP
LYsdprg1EDMq1em5ap2oX6epme+dxA4N33iubwk4ptR9rnqVpQBmaaUWLpayGNJ+4OHuGW7SkGGl
Vz1X0MS2hLeBnVFXO0uJLZ6rbZm7xtWgQubbBnPEGkddPlGfQ+j2bOr1tLkolvKdrvwFh9mw93Fq
0ZSgtqfQf67540Yo1V4+nwWa53OB+nxGQMWMNpggC/h/fXeIhGMctCQ1wUupx7bLrbvG6eYSPRjm
jSnonB1YGtz/9XkHPEztan+W5rGNK7IDXPHRcCRljgBBzRS1QYcOUQLOwVQXLL6DAzyi1YyAciOx
84e0ni/zbLLvYWoyLsgJsaGb35sMEk2dv+q4t5GAl5vGdG9mszS2sV4kfqpoHZ4hy15ruTqBg5oH
X8u1EGe9tR4s+06k00WDowXZHN12pMFiXY2Ao6Ap7TKbPV2Dz4EpvTm4eGXWVUhMs97G1HFwQNYd
g4xzq4NNCMHDyNqVW85TtjhV2/cJOEs21RDOgZHmvvnMQSlzwyKEd8GjAG5AnjZXLIE0tgMAXbUz
QapyKTLKsdDPaVYiZEqeYS5GP1gEzaBAKE8ZUct1Ow7hKVkb6vbf0+VZeK4/7vIc5af854KE5e+/
LFzun5ZtszbBInQQgL7APjnwBmnwcJRBMkNGJq24fxauJWILFzwoa7qMSxjR31JcjHQ051yBgJQk
1988/bxZthgJAhUG6b+AEg1DFSyQL7t9paGp+hwiLCjbYcRIO36WeeBsNYgSDNKNcPfia/pOE/hN
T+n5cpzdOA2iXqJ3+qa5WOp5OxVNZPpSS0+yrrvA/VQV9BYM4wqskXvRZYnmrn9+0W8/I8oOWzdR
Jy3iqGdfyIvOM71mOyptVfelCIu7orLqDYcmY4vtyfGGhWL429fjwy0CLYHMZGE2v/pOLQkWOB7I
p5asMUoe9GtrmKqN7B2WlXxQfvGdam/8jnypixaMTh0wMN0yzDeSkqGq51TLcsMXdUSIocKAzK1I
S5bYFi/0MLsKZhXTdqUmm6Bq2sdo1KxffOTn7e1F15j3gOiMfZQsMp0byXrTch/DPktF5Zp+YuTJ
rqts2MtJr7IgkwuOYKM9SavZWA/cGicugwz4TZLs+ioQB7Dp0i8Th66WNWSYt6N5V7iTu+uTCNGI
Y8/bwuns1SRZ5AeL5NSf/1xM0F/v3c9vnieRnRuyK9al5a59cYOgkikKW6cjFAyEMJIjUCl+IiHk
eaKR9pNNXqU42ikOEaVz1UNA8tKsprBh6q4fP3Qdo3w/bRX5gIkzIQenjB5oHjp7rTR7fovGMC5G
g2OUbzk19KWUkIJVkUbVjVmGDMj6MKlcb2jzwfFQfH5OMYd+DHqeTXJdLVIkMnM7OM64w7aBiHMA
22P4MSSzzOvDOrqmxBZofGYZmhhXSJs9VlE3BL4e2xBSIiVvr1uFA3feWS0NTaNQbS+3SEcA92CA
I3BiM/XjtoLQGQ2VMq5Q4SkNSu0kLP0mttsB5bNQbudCl6U3zIKKvVCwhCOam7voNBijlnmjqU5q
uFHLyj3tDTd0iMjtzAe3hNNEULgZ3ITkdJa+UcFD3pfxqO+GrsluZ9l386WrTao4iaXMP+dJSZIu
R8P+XVkhnIlK3b1Xg4iQVnpB47uYhvBnta/EiRmSNERgOwPWQYx94KW1KXb5ZBkX4ICK68i2w3kX
dK2jrwatta5oO2YPE0G+5DFCTejPJi0MJxRHupMdOX5jUVIj2rCIFhvtGPRZccd3xtk0YSme0Q7Z
84nAtpl4RimpR/JZ1x/5JYNLmRf1B8dgaEyFNs8HI+0nZa3rwIzcTGGc50BCPaMRZgReIpz0Vu2n
qfYq3U5Ps1ij7eFCETqCErHQBqWa4VEzZTitct1ZE1E/viOjwsE3VtURWMiepog3WqFzhBJQ2Suy
Y6pTVhm1X8nYpbHUpowOfjEOXZ7hN8+4xpjC/ItfD4/+9WOSEg5X0sgy/KHh/S2dm401IQoPne7z
8yP5b5gP4Wl5sfx8o/Y9b9JPsok+5fjtf6RmfH6Jr6cexL6oOAi7YB4EM+frqQcxEJsaZQVNUowd
5j/Fg+X8CdaYkoLFFCzr8/jobzUjJQfuEDalr8mQv9E6/WY3t9huuLSNJ4jOqftm0V9cbLLtE1iQ
Pcp1RYnXmV45yETAfhhmMfmsOMb1i6/rOxXEN5s516SJjBzT4aS3JHa8WqsFgC0zr8vUx5GYnanz
kG6cZADrVsnIb80+/sXO9s1Nv1wPVhW9adOgif1mM58x9dOQhN8nowBQvovwT5Q1vWKJr/p/8dHw
aCCqolLUjTeXahqW0c7kUoOpl8BvNOlBDJv8OgzVHSutvv/59b730RCi8tuhbaD+MV5/lTK2O73I
6tTPoedGLmu7XmnFBqDl/Isrfe9HW/xmUOPpo9DSf30l0G4kJg98ssyOP1KbFJg/a8ZAI13Q6zYb
vhiyfyjc+N4n495A2b7Urzwmr69n6lOoOKUDyE6r603vKM15X+vuITaqzz//DheL3etFkfuDSDaV
MenyICxDk5e1AyQ9Cd1uhMQch+7dFIXchnM2zdcc6vRq1QeFfdeWGu0qVTHFbRr2AUncThn4aQDo
Jc0xBEUR+CDYDFW5AirA7mqxz5+aMtATXpZOgi/RwrQAWILwvNOKSGdEWFfZykUdlWybxEDVkxAT
bvL3Yp5WhQSvsw4TJ910muBBbN1w7lZRQ5dkp8V2JbeBUWU13cyieD+M47UptebdMCUKs498RjZH
i26gORq780ozku5M1fnfUc6S3Q4xR6b7iicOITzq+ptg7LhoBTOpgoylTtKPRVDctrKLk5XZzh1o
BBf0S5A3H2Fu24FXVK2FcauKSmr/SNX8UBsLAgcUxfxCHv6tewFZCzc5Pw4V3vIDviju4Gm2RdRW
ia8a0CpLJtTrtA2SbWrY/S8e4O/ddi8v9WZirpHdSM4gl+oalFhkg9tr5E211+GDXP/8vlvWgld7
MbcdGTOs8Bwgyel7c9vhirC10CRKvg7S8Zip6DHLkIl3IEVxGMI4Pakqk9xJxtRe1fK7/Pzy33mg
MdEjGdJQRXFGfXP5sAEiW/RGTJM+eQiCQt/ks0GhkjWMXwK1+8WnfRsMx2qvc8AhWMlejslE5Lz+
EaXAMhfV8M4zYk9XXakguikjcUpO0ry2yLZYqW4yrttajl4yS1xIkTKeWc0sL37+wb/zEzvL085s
kgE5joDXb2RMLJd3wkSqa0ZJBzon8jSKQEgmgMqfL/VvKIIYp774Wr8pgnb//Y8s/vs/zJSYHyOL
jz/H1acsbid6JkXLv+8f/u//0RDB0c9dXulrI4UqW1hLr9ZYVNdf2r+UNPigSG2wFnsyEOt/uij6
n7SLbaRZiGsIdli0TP90UahjcUgvmfN/lU+/UQgtxKPXjyPmESbRnHspi1FhvzlBQswOXOg7ZLrO
St5sszg2D7MxJqT/uU2zoa2LR3Ww9ek0S40rODG4O4wygVEZ2Q55z66FyKUY3FHzjKLrL9A1LuF4
sTE/svvbvAykikOdO2tZ1uboG80y0xLWpB4JWuUIQxxOyFQHkxFxv8spxzQi64oJE0ef+PkYlMa6
imibQ83lYkH0YQxWjGnj2HgXxkYCN3O0hnhTsRndyh4PdAMUwJjL42BxoguFw36gZy1pua6tqNIP
cCQu88ERKj0m2nUca+FdJETZ/GJVfS7pXq11iwwJx5vNjwXaaRHEv1zBxZi3EQ0B3a9JRdrW+mCu
Ndd+nxpB4GcTQmYXpdFDCHh6FWAmu+ylGAHdZeKYZ2PiB01lbc2YoBgK7/BaifQvT+oPt5jvvUNd
pR1HXQ3EnU7I63eopUTQzA4QNWzFkY82qD5LkqI9JwSmP1VheByKCgdZqxpMu4OGBoeArnpeqSbj
wHDK12CEu62SuM0aWrfi94Emti+esO/Uzd8uoUuXiA4Yzw8aUx6h1+/RqcrKimGA+H3sMvIMtQBT
hxOM5vuodxeIgymN9yZKmpAKoAZPGdcJ76wfyYpcwacY5S/2EG3ZJN78rgs8DIGH4Be2F9Lny9+V
wXMiEr5Wf57akcb4xBF/pQIvVL00NKKDkSupBbfZqhdxjumCBShzPECdTD+3YAUPnNu7j/+eRXfR
1fy4Z31WyoecVbb4WVrB8hJfVlt8b8swi0MmLPy/eG1fFlwXnSE7H6pFVDOsw//0rF0WGA4SKAaf
j6T/rLbGwv+hsYY4kOXY+h29zjc7MNJIhnYm0zxYBlhhXt81/xBFVLtF/wVLpM9VZ6UvfJEX38/3
HpnlkXh9g+omuwZPNFJY0BhvHmuH7HRW/Az+2Zw6uzitiFRnPu+rynhTJIWx76MOa/YMgLVUUPmo
AyE0U6fEXjIKFHCK2/+eOJdO5fOX63Cs4SzK7vj6w8O8r0FmtCCM6qE9lZQj/uQG5ubnH3xZUN9+
bpANTLdJt4Ol9+ZzByItJvQEHOKdbN4kbTKv6l5Gu59f5bkP/voy9IqJ5kTTTOv1Gx5Gr4TJQIC5
8Fs1y6KdGxiDs0IHWDxBlkH8nrLNpBC1C+PDWGT9J5L1SN3lxlCh+GU5OShNNshx59IDqVbY9pXH
meAxqzd7am634xQjrRDZoxkQCDDkZloQRcTeu9Y7VXnsHIwwfjWYmg9oJOOVM6ej4amHlgFosij7
XSb5QRs1VEwPPwr7bmnjSl7r9owE1LCCHnqrYtm30TOxSckdAGwACh5y9Cq4adomfyd7dzT9MAoR
8otnbE5hVfznzE1UxxddEz0pzoQSisJo3s+lGmO7qJKsgd9Au3FXD8I54+xKqAxmJFygqVOXC4DY
Su8Cwft1m5oUinCWE34VwhoQAtmR+8GuBrf50A9iyHyzl8FJlqnZZ00FPIWPiVqAZdTtrnUsHL8a
8nx7+zBsoU9osghQZH1jcTWgJHJIBTGiZ2QjSDr7OjbTv3oK/4byGOL0i0flm/L4tqr6+IGF+vHH
LcLlFb4s1NafBHLTmKI9Rdy3vmgovyzUoH5YtWgDkh5Dp26RTHxZq2kR4vpHqSCwNX9Bc//dIrR5
PZWO15dXM35LGGEsHcqXi8kCHjA1/rUIP03dfWuikbkoCghWKLJDxNpqXGDJ1Y3yZnY6631Oc203
tiOZisLSDlUjg2GxkbnQ5+HFj8UF1P8R7DZyrxzhEjjafiyDdy4ve9HErCkUK43uN4Xu6zhc9ypN
CvKOiCiLax2STVxeBBl9kSRxg7WZ9xAq1bZOHxurUD4SCaKvKrMAjCmFeg4BsYGtoW5A4WxHssWn
aDb2yZhHF8LGEqPROdDLbe8+WkZr7uhE5j5ONAZAqifo3ehaBb6y6DZk0qxbqTBkH93TvBwJHBsC
cgYt+7yF+rMd4m6EcJKB95dLBMJw2mjUZSyRK9o0BLA0y+S/LVWpeJraDSwy5Y1SR+9aVkDPMOm4
9r3zUQExN6v9wZyk7eeJudf18DSaKr9TSOHpFhQ/5q4orYB0Q2dJR4NwqsH5GIAq6FSyP4GMQbps
FdvjG4NSjdF6NffmzZSqxrkiqv2oOrRtXO1TbCbjWeQ4GAFtZ2u2abiRjVJcdH04bEL09YzOOuGR
FHaiTy4BAuBC8ljZFnnpVTmqkbhL4eIN+0iTm0mNDxnIlTUSSaxx4ZQiR8/AjGOJK90jsogLLcHi
PcSXbELGZgiMW8T0NaGK+U4SGOe1yCjDbG7W+TSs5zFXV3pVnkXMOTdhmd4AZVUe5dDbK3Qwd6rI
b/OQb6JXrE05jjCQ4I0rM99zUGv3TaEdXbMCiN4Hd3o4cZbvyMiCY9ZaRbnJc3Ap86gfci3zU1s9
1dR2OzS1lwVasTLdyl6njREfkxYc+1jS8hOSoR8YbvZMzhyloe6UcuYwNZh7hoAnql2eiCG+EgqZ
r5lulsSWIrtR9PHOreZH0KzKQSeHaTUuIXhl9l5z4sQTisPPyYHPm4b6AFgQjvzUnwyzvVFE42U2
HyYA0037aacKZPyhaq9i0pyCKf1cDu+dqTwmWe8T+XoWJJ3PiekcJdCDoEPnTArbbJG/Z89Y6UIm
fhJyJxAd8UGOKngYYaLr69h1ocaEvIuO5DurfyxFeJdW43uhhKUXz0SWKP1VZr+fk77zCiTDG5J4
PkDqOE+t7iIT6a0AQT0584Y24kcwItuqDMflReczxMHg36vubGw7v5Qw+G24eStj4WH30doleR6x
0KWFBXcVqopzplfhXTyycOhlpuNVmgiVasTTFKJ2jELLudTc0V11BR77zAJiKp7q3vjgRK5PBt3/
I+/MduPGuiz9KoW6Z4E8nIGuBooRjEGzZMmyfUPItsx5Phzfp5+kX6w/KoeSQpGKcl1W/8g/gUyn
xCDj8Ax7r/WtlRW3XwC9Dpx/HeOh0eCQKxXAK4NAtXIWj3MFUj1CUB1q8WVQO9aqJ4Pb74PhS5QZ
zjbNjfixcPtia0e0TV1MnhtRu4Izfpx5VmJleHMhbKfWRRmZV3DQ9VVe1cne0Ovbye6yLwWGBqi/
3WXc1fY2HNSzTNLCcwyvxknMJu/zZOf1xpmn57rqak5HFvSu2i5uXVrSxMhNsMz7jR7UXyKMHpHT
fwprfqXG203VufUTq9r1JnxL0nC2STafWdg06ja81N3suiOywCbOxu1tD+YSFPXqMsb1dR6byU6k
hp+4+coys8+Dan6tw2hTiUz3A9X53BqVPzvxWVgAbAMz930cwSkaqbIWRppQwaUWyAFt31ch1QUc
4g8gRqX3sh7+/7D2c/T+aO2/RhSZfS//ceF/+fG/e4N4KnBV2EB/2EIvJ/4/F37r3xA5LBt37KRI
JhdVz1+HNA38H0INjmF4CjmOsVv4qySmIixCuOLQVqOG9ZsY7oNjGrtwEILwiODOUXSnTfj2pDIa
TiB7m3yGsbi23PByTM+qSDl/9WyOnNBe5EmvjhAvV6EdCPkAySJcl4O6sGzMaC7a5Sq4IEqtVSH/
lA9Jlp0tgLJJNGSdN4Za7mfDVTZJOGRLqFqtCWiePUHEiYJi3J5iarl57rTbJI10HzrdcIXkw7oA
oTZe9oMA76+znGai+Ga300VWGMpFmYZPMs1Rz7NuRVcxmIGYvga9NL9X5vEiVzCNR/V8ObTdp3KC
L97YWbhqBJA7Wm1Tj1vgax+zO0cSUEbyuRL21zzrL2KDtE36SjFOdWn8GqosZZeSpA/5WNnfA6JE
FB3CQvwCWyAoLRxvpBzy+L7LLRC1A0DVhHDpqsm2grxihBOblNIP8sDmknkqNhYcWpTtg7kCIxsr
Ceq/ELG/iwUtVO9b/BFx1dy4qrJHNugbnXZdzZlubhxC2UhvaGtxkxILOoY/DPNBj6CTOW1/W5qD
7s2YY0gcICs1R6AwO/f2nH/NB+3ZLrLLTiT3nTHafxzT/8dNBq+L24sGjmLJq9H+7hRAvab5Xkr5
XPzLCtXq2+L43z//x1QggCgvTXiYHNQwTXPJG/77DIAseRH5sdN/ebv/cypw/w0CKLVqFVUczZWl
lPPXVPBycuDf/VWy+S3o0btmEbdKswgfPR9lmZPeTgWqtRDfJ52QkEwje1Hk1qNto1UuXQ615Hql
J2aFg6lHVZfr0auHOE1JnibV2+vp5AyGg+ZUvtOlzVZkQ7hLoxj5sp2c8s4v88ur+We5FIclCmXo
A+ChHCogVBEGasJW21erdgnzYF88z+IprYxg0/aqdr4EuILa7MJ1FEfGiQrKMoe+u7qgUYIIlMQk
cVCnIV5RbeMMFH1gaoDhCcAgKsxqzzqVcI44GzS/MVv95tUoPDLnHrvoMtCY2REDYWp9+3S1LlQm
oSWk+9LU3mfFkPlqazDjqHP6i4SQ9NaeQfF/fNHllx7c6XJSXWT/FNpZm95elEiexEnTqiFk2ESH
FZcmBjsce2o9sy+WEBIJqxfdJpwr/cRDPjJ6YSOgwCGgVWBHPFhiuoB+VT4SNJIDoVxJRSGRsXKX
FCNb81HkqX/UNf65mbAUMA/vlfPy0rDmjt+JF+xIJokQQ+Nz9KtWYxzaZ7aJtasaLeuiiGd71aGt
rz3NqA1Pk0aAmzgjCTuVYvXxUz966/ai8NFwNqCBefvUM6SDNDT4qiecYuco2EwvknL83PGZ/ASm
6olH/aIDeXfrxNnS4HXZ6RwWHtVeWEURGo1fVbq7IV3H9LvJDc5ZuuJbPBOfydnIQFnFHGCzoLbR
IxQq1VlN7qLEvreDpN2y0kfP9IvcmySIyv2YOJVnDpxgrKgThGnqJbmLeThttYLQio8f2PsmC3Mw
9WkM80tp/B1LI1VGDjNz2/icLR54O52NCxFoHSamXEmXVO6xEdZFEuq676jEYifDoG8cIzpVuj4y
BULpRAPGlgjR6aHoQeiKPTe52fqFaYMoLAZ4Xn3yxPOxf7cizR1TX0U9BHaPneby5r6SVyhuoUZD
n0g/D2330hiWAgnp218+frDHRiKrF3Ie1ikU3Mufv7qKBpOGvG6St9xGyxG2utkmUyftQe0s8DFq
ger24wsee4Csoyblf2Z1iv9vLyiDqLZjtZb+2GTFppvV8YzAm2E/QN3ffnypY/dmEUqAPoVeGLk5
by9V68tRqjOwg2Y1/CPVLnaEiU6eERJVEE6y3nx8vWO3hnRhEUZBDKe/8/Z6bYOTv9St1q+bfth0
til3lYW4NhBBemICWT764fvMvgTWIU+Qvy+1wVdfmzFiXmmjiGTU0qJIZ87FfQmt+DozgPUhwCFB
QANU58kxSE98gS8HjHfXph9Ly4S/HPXgNueKpgMUI+SpBeLx2qz6XWhxZu0gFazHmMCzyQa7DGS/
u6coF+4CQIa7KY5adgsEIShZFTwYvdI+OGnymFrx8CjR1WyGalC3ukiHc0hRwbWM1JaCQz58qwgR
Wg+91u85rdEFrxVd2xoVVsJSm4adoUTB3tBks4oo9a8zAnluKq2OH2GAf9fQ7t7Q2HnmTbVPfN9H
9ih4T5beNKOMN/Vw7STgrxY0GvyhSLVL1xkvRl3VbijLRtdjOHbXaqzoT3E7ETFTjO7u49G27CIP
xgB2PYOKjgalkxDGg/UzM5OJOTNgSoxSQvcAJ3u2BrFxzWfCj0bajlwHOBvW+lCQMdY27aNLLuNl
bkNMtmu39vOiJOw0hCtcNWTdawXRgEkgzV91PFADMvJNkZaJT0TwY+BCk5OTGfumEuG5Hc36VFPw
yP1o7EMM2o82GyD1YFE0qqrupZ1WdOoDirdRB7erpAoYpwjq1SCINyJuSCprFPPO6MByT32V7FKR
ObfBOJn7hp7USpd9g2BuVH4PIcV+dNmrIPSz6VnSsDx42L1R6QMKjMq3sRqsTIY63EZoooK8oLO6
LJ3dnLWhp03NqbgdaIPvv2jWPJN1hzlTRXH39mUXU0HFOupKH4q/ICNPBHgpRpybFcfKEmwV8G33
dtZ6q90UbKoKb0E/ANdSwYaCYwmLO81quulMHTLj0wwGlAIZQhTdH7WgBgUzxONMumw27vu8rbpV
FrP99bRGiYHO5HDzMHBPhbaKHMXN/Imze74izhYst0DYeO0I2mOrBPovCE1q0XC0J1Ki1lk/zw9l
bU7daph0kjyiKXX2YZAPC3dgENam0isB+K+AaozXMe6u2hDMwwrhPU2JzI2gL6Rpoz+YC9tkJZ2C
BmKlKoUG9luXmBtrh7yuhu9sOzXhXPtBXNjZNkk0PooyzNUPmHvxA5XSkriizA4RrUQmsJgWMGJL
EGk3/QqGYbyY6n7+maWjNqMq0QaHduackLVRTSS1DBhuzsy5FDQu6kzZWdgx0Hyi8g02URqAbBud
OfjaEqjy5I7MgGQRzmJTBXqdr3OjTm5T1VKuDRsKYouWEKFFbVFHzbL8K28a6u4itU0Unorg946A
/GdKhH0hvHIwAoh94wRPHDWsMFc63LQUbFqgNbjWZZR7RTHJb7SKkkfeGGwpdqAQNR4ZTlN7cZN0
O8IrZ+ZkqpGpl0J06anLqNUqqtTCs4a0xu8AL+5HoPdm68keFQ6+ohHYTWcJokaQSnIImGk2P5As
Zd0Z2WgDMM2c8SwsK831KtskwrvH/XE+WPWw77u8i3fZJKIHMg1DjhYBTH7sMgYx7qEtwSG2WR+N
nqFX5tfZ6jH0Awds6T0nbRruJFhplzJO5jxk6NyTDYXh0lx32VRHG45s4a1rVBk0e82RGPwR9OBe
6b6a9WjTuFeYQPJUqPugp6dDfmjDa5LmbnqhpcsPgHeMbxQCkHVPNlqTk5JgdveFLIKnEHIXW9i+
Ia8B2j3+USebQearGEQAN/aa6VGPTqVPQ4Nk7KyIBhizwIO93u2ah8pQlB9JPrg/rChMd1hy6p8U
pIMvRiqS61a2fb6aKSLpGLgCggzmpqoZRRWJAr1FdPYq6vPsLCs6Jdyww1XOnAjVph8MBj2ftreD
Ype22QzHt51tGCRxfVvFls1gJuX8orI0uj29E5lrvL80StRAz9qVsONo4zaCRkLU1BrlOkciOijr
bks02GDCABhRwVl5PzirNKslzSNhGegCXAp2OGMpLAA/oKo9Sze5JBLeLbfCnMXPXAnl99II0wwM
bqbRAZfVOdxIh0jxqN8LM9opNFHx+ItqCedFCLB2y6C5JiUv1ta8Q3RVZANYeG/RLuSn2lYZVpaW
8V/XeTQ/Em+DtzZle6qvpQIQYSdVbYGUEzn2WGbtHJxHRk7JsQkUeTkp4ElWtZtr1/1sknnL/GVG
53rclPfB7EQqufFCuyMhKcfvbJjBQ5kjdYKX7sAUoVn3CQW23qwcLRHXmTUFxS15EvPP3I50Z18a
RfdA4md4Y9XOJg4rlcQeBWKGR+adIHHbIJ/YC0vXvZTuNHwJOsepdsiL83PEhfVPJQORuW1GwU+k
uSJu5mFuAXKCnxtWNX6o68qcm9LPnNluvKDqtQd8ZEYGAiXVAZ8GUdCvCQdw8C23obuu3KEDr1WT
b0BofWbQvlLzMbtoMj1iojWG5GoygvErsAX1Tuf7osiqSPGrdCI8abYbyQupu+W45R5LUkSTSvfa
hBSQLaBXeYFYIiDLNtRCiejezfRVaPMaeKh5kNZPeQ+RxHbDW30IzJp1ITG/gUAhX0U0RFVoWUNH
TEYT9G27Uwf3UpdRS6ZdYVggzMLexL/IyDWZ9DNF9VJziTKNipB+Y8neEn38TISMXxa1vDdcpJXn
HUp8gmSynnlJSKu0dw1hFS7sLzf5HgxOWm0mRTSNrw4J65VooN5s3bw0HsjeoH3iEJ1lnxmRiQPR
yCnMWkW9nL/x9oO6blOK0BH2OYyIoZ1jlk8cJ/JshcWH9cUKC0IJi7Zfl2anZZt4Tk1N+KrTuWrt
6fUwmZtQFSwj1lJUyO3KAoFTkY1ePVdRA2RkxCYe7IYWZj0dSZBpkMKiWJAoncEnUmGYmcKmOty3
kMK7uHB0kgpbve4e6q6u5+00lQ4drUWcdJ8Eutpeu4TcLuBeESmfUkC+euXFaGid75VIYRV4IRGB
KdFYNdT/Oz206j6AU5I02TpPp1q/N4ygKq5q7Iaq5imuWyzZuFYbXoVKI+hIFqqiPOLZG3Ia9UNt
Lz+Xx+V5FFV598nS+rkoPMWZnfLZLrHxU1TJIXR7lHAqR2Gh0XL9e51iJuznQdV2E00v/TvVL5Jt
Q1yNDV67tLKt7dQXxvAk0fNPn4KGbarPAXEq7hWjpruRWIk23ZaNoZUEDIAMnwJ/VAqwOlHRxOoX
pbOMDZZSQRfAUIlNSVoWwc0wxA7a6Ni19nOkUUYMOOl2PtomwrV7liDoBOzaIeCWlS1g4xL9gMxg
iLeybDnGwECdnjhLDXS73Z6WnlnCnh1sapBeFuSRztvEmvI9SgTZZV2rmFcxQdvqtnND0L/qXMfk
xrkalMckckr1Jgk7Mzuvzbaj/00vxDFpb6ilSS8hAqiJb6fTZarQWE+tXnyeweoatJhz6f5Ar4eP
4+PDw0sE+9tD3ILooBK0YDpwwB2cXXDZBrYBHMhnM27tKgT9W2p/jHnsnQQr11VY/bKxV+5bawjP
a6NL4AESd3YxJXJe9VREz8LEGnnQTedZ+XjqbHXsMMCpiu0uMnL93SEzsgMwdMVU+jrt47WRCY2z
rJZc026fTtQF3x/jlowOBh5+fRdz2EGxl3NuWcqAS0lj7neABe2LBn0bfFNFv64pFvhJOhGSl3Tj
xhmQH5z4Kpaz+uFX8aLA5iCHA3SxOb4+yw9pavLCLoRAVbQzBzAAPpxjLCR7tSqulVb8SiEv+zP2
IShLoHS62Ey/F/WYntMaR8n38Qc69jwoO1HJoOKG83w5jryqLYxJ3pLPF1V+k0biPEDztooJMFgB
W4HhLwJlpzQEkqaOEp0bbMU/vvpSPTh8Grir6Dty0qEodfBtJKwnthRZ5UMiLq7CCowyYeGWOJ9N
tdxptOxOlFKOXJB6CMoxB/krHZt3bwKJaCoiRL9Pu/C5Fdh8ikCMHiF9zZok4/kURPfYwX2p6VGD
prdEFfhAaNsSlxVODiRyHWrKCktZtMfH9l30pviiOATaO1Uida+n83zmBOm9Kador1rhjwyTMtR2
Q/fn2ij2aTZeltNU/RrKLN0qfVeexUFubEPKL/Rkik/Q26Nk1Qx5/mT0pboSVlV/+fjrOjJY2ITa
rrOYRlHLHXxd/Alu6gUvnij9DyNv4kvIzmHhZdQLzoYRCag1QslOLUPeOG3anJjHjn55NOs5dcNu
5a+3Y3XmadVl19d+Oknzsstz/Wa2OIDyqb6nYnS/fny3R07i2JMQ3qHgRfv3kkHy+tWw5yDuS+62
LEiUGHoTn4Rj2LcfX+VFx3nwDtDQ4yJLUwYv2nLXry6TlL0Sm5NZ+Z3b6CvO2+lZkMaAA9QWvZOq
Jt/mkeKpPvAfeaXo64tGkjCP67PIPR3N64b9bvJw4lMtz/LwU1HYpNplUod/168pdGhp5mhTSdWD
9iKv4h5CkJ5RsivwOwwy2PZOITeFMWpbK6oQyXRIrz7+EO97ZC7lF6DQFIqYtQFUvn0yEuVDs2iX
HDuH7iaLeuVE9vCVkuJPte0RUYW9IvyPL3pkLSIsApgMUgjDZIp4e9GshzWVTxE3bsfjPk9d50oO
c3GHD9A58TodGc9UmDTB9LcM50MZul61WqVAe/NtvcBfuISzFkGunGtYS7zQKov9x7d2bKgZyP3p
YMMhxhV2sPj0wWiz1UUULZIIGoPBCwQaQ/E7qeU3et+bF7EeWetAF8mmiAxYd+MYJKu4bH9JGYxL
bdC++fgzHZlS+EiQxXRazQy2gwnZ7O2I7Ak+UjcHxbcmyLoLgRnTc4ouv6hcA/33yCGTUJjyS9KI
x4+vfuwbwAtFo2yhj6PufftlJ3ByVPAZLbt7jnUycGoCeqoY6EYvyDUwm/xEl2Kp3r1+rWhMsNJR
wsXFzV7r8BugmCU0pUOUOyiDthVDiNGynpCWiCDa6/rYb+xwTnx9ytoTHabDcf1yZdemBUmjfem2
H9yq6NA+C9H5TMzOr7wkKThtrXAjMmJtPn6qxy6FR51qMx0LVFAHw8xSXCWbJPZVZe6dX5l0jBX0
5HuKtagTP77U4Re43JVJPxkrh06H7tDGkmVdg3RH51JIjCijaJ+bfGhgG4bWXeaQ0vHx5d5Bgrge
Xl0TURZdOvYRy3B+NVlrsgvzxAHmKLRZejPFjhWc1fI67qzxMiYZw0P/ZJIRERdnUVnyuajYnfgm
37VHlw+BMmPpqNHfRoj29kPEZl/Tq0ew4FDkvBCKme5SisUX5qCRqAw+ZaMFgenXJjGQZl6RnlkD
M4umcfj08eM4MprZtJl0LFkj9Hd7mz6kcEYfjK7l1EjCMzdleafnYXeTRw49Z6MtMaKUJ+//cG16
uX+IHXRBIDapLyX0V19C33UQsELOeZFJOFVgxM8qBz7UpEq6YbAl34j3GtdZYMnvjZk8hCAaTo27
w6Vp+Qh05NCqgFF0SOB++xXU3RTEBD9KFMJ6vHJza0CIFLU3gTZFG1lbJkLYUj3xxb8QlA5mD4y2
uA9ZmHDKHvpjs5iokTCtpB8bjbiSupFeGmqQbQKahish4qW0tVQZZLkA1gcE6a1JfTqait1YNYln
0avbJbIVt+QKZ4/obnS/II+P2gki2LRQWfBcamdOWGS+qRWUX1w9mNdQFW0/KAPKI10BdcgxJ+P3
X2QeJ+s9QhzklIcPdCTnOCvypPMnVYc1KgEmLICsXQObftdQTvjx8dB9aZoePksc/4slj/6IeqiF
KUgIsxrCfRhEbnOjR9R2NKLKrxLLQgrjdv2noez0K2qV2ZqqBdpIV35xmcx8J6xgLLRZdJmU+uSj
FkRhPePiH/EnnKtSLgSsPqO4NYrGG1q+kRqBf37iib0zfi5jEP6MBYB62a+Ig+1RE0KRjnqm2bSy
8nPEiPnGDrp8Z9NfXVd0ZVZlyz65VWdOm1npntUMK79eahK6GpQnjnLH3giImY6J6AYQymHfqmjm
MCgF5e15iPJztPxyU0mce0pkfk+Bx1GjGusTL8S7Dc3yCBa1HnOy47CqHqzfQ6aqszKE0m8G0vxa
TnI7q6V3GAch6m9r0HdQoAyvQjt9NY22yupqW6vIMtuNFWsatNyymU98L4c7mpfPRK2bEya6Xfya
b6cGzSCLPlJ7qlA6iA61yrSn0oFPJWbH3dTdvNCxnGhexwrJ1VC3TtkOj44Ll6P8Mi9bbFwOxkWJ
ySPuzEKyg53P9VEj8qfDOKSAzbyLqepsjGkwb+CcpFvTlsk5enQDDsSkXbRTOP0ZUvKPQqzDU9TL
43AZoHxVMOsPN7mDu6Rh6RLNySz7hzge27XoLPPh49f5yEMHPE8Bg9ljIdYc7G5Ae2WmdLGyWA09
bNco0v3CALogBOkXOQb9qhXjMkXCeI7GTt9/fPUjYx89HftI5i+8BYd7K/ZCBH1pCDQAglvniTUo
VL/bdhtbWNFlIcjVqNv2xDg7svXhojYDjIoGBKeDsc+SjIvYZfFFFtl59pTSsgVhu03tIF4hdetP
vODHth3k5gGGIhyFisZhJcNp8dJC1JS+kU0cUlRFnI2B9dMll4QNc9xk54nBLpoXy/ycDs1wrWYy
hHyNdOr3HzfnwiXWAHMk0KW3b5jsa5r3cpa+0s1yO5VavpNmpfqZ0js3QivpV7vNdOKcfuw7ZmCx
ZbdZ86kdvr0ovNlYzUw2HRY8/vPRkJnXOKbyI6yqcasW4srGgHqqOnf0oqh9UQQIalaHc8kUJLaV
GYH0S6A/+4YTkloY80Wl1sPXLqQ6qbtN+Kct5B/f2CO7OoH6jnIxCmAKZQePt5dC9F0/sL2cUtvT
8SedmcOsf8KKZHgy68gI0XN1I9O5OXEgfvnVB4vyApuy2M2TwQxQ6+1DVouZLcnk0iN1Lf2SfBnh
sYsr6S4N6rqeWvcGr7WzEg1l9w751YgRQKbUg4rwcYBntqJ1Js8q1aRV3ki9I0lcNpuQls06TAtt
DZ1SJQ0imlAyjeJizFr1LFfsMwW6seaZ+kD+QjSYxX/jVWVx4m3VKbIyfN7eltkPqsJywUrt0Ml3
ZKl4gi7NpYwIXSYzbzyhXzlyAENIiPoT1TZ7nMOS0hRRz6prznpR59KAllp4JRq7A8Asxeb330Xq
F7bGK0eV8+XA9Govbpet3kZD3NNzIZqRA8HnQrXFllmLQ59LtC7ModT/+JrHZj6KBQgLVZZ+/v/2
cUYNOrgRsLVv5qVDCF7RXQ9xMfluwPnLoHt29/H1jr2FiBhhBb+Y7F92Ia/ukZTsueynovd7I1DJ
3+m0VRu28sEmI9wLqyWROtSGExvUYzdJZB7yV5C0i0T87U32ceQOIeRTv+hMfWW5yHTdLFbWS7q3
17DSnvgij4wZ3V42bpSjABkfCrQrh0m9wMnqm1OYXuJ0aR4bYUzbrsjTrx8/zyO3plNBJpCdNXuZ
Ut/emjmPJWKhhFDfCGmK7dQ2Ak1L9SylI+kz7oP5xD7xyAWhyfAc0U8uxfiDZ1mUBsxRMK5+WhOG
SErTM8ZDsUsrPIzGQK7nx/d35FFSX1uIdktKz7uFMkrajqhzdfBbOlA+UoZ021e94U+jVZ3YeehH
zsLL3grDGaxk1zmUJaLGRqaDg9OXSTTtTL0NV3WsdLdJl1CNHyR6WFP7RER1fi7HpNtg8Rz9toKq
arbkxCoTS+bIdhnfLg6nkpL3Xk+Gcd1b2S+10ZtdQdN3Ffa66tERCD6pbggpKB3ojnE2Jpd6SHYF
LN7dMIvuh0BVsyLeKzsxOMXySh8sDNTLOKXRwaRN9EKOevUKzpqeTxbSAN9s2nJHwxDknSlG85y6
RLzn2xzWI0voXVYG7aaexvBLN8bWxlTEE/fvfNViV70z1OjcdDkZtEDQVlbhxtsUIhJy8hDUURNH
NQa4Rt0PUn6pxoHm/cfj4sjCaoole2GxJdicdN+Oe/IUa9tqGIaaJRWMybmzQoYH/QKn+WOlGelu
xoWMr73UT0wmx67swFXUGZOcTA47J47ZRZUdhaMPLYPYcs4cSTrLK9z8pq/RgHu0KKdzVHW7E+Pz
yKuwAJ1gh2GeQgBzUKoKYXcVstJGn0AT4mNtDNZ2gWzfrPvixFt3ZJYmSXK5DoURaDsHq4Ius1Bn
pR19DreLWNIY8i39/pHT34hSZJqbnV2L/sQNHjttLdMYyQpkpXKDy9zzamROmolPt8xGIpoghqvo
ixDJwRbZuVZf0TEnCRR1q+VF4SDo6mq21+FgQKXFVIcGaPz+8Rh798B5OdgaY5qgp7TA9d5+HAus
iTY63URJLm6vWi0qsHYbwxaRSnRiOB+7FKNZX7YYEIsOZ1XoKr2V2Ork96FGolJPzmDaO/FFG+jd
f+NSKANo17MJNt8VrwlVmhJ4aZNfIltIvLwxyJAwIJuDM8c59fEjdA/nGguZN0cquhFEpVA6e/sI
nVGhH1+Wkz8LhWqK0XzvEhcxnTnF+1GT5P0ZTDJC0bNLo3DsE8esd68qV+coSYuap8r/DtYqxKND
yjlrYvc992vLCcIzgk2WFG/DvKgnY2RT11ln7ohQ7OP7fvcCcWVeHGDIdKsXWNPb+7ZSV+OJuly5
DOud7NA/E82krWWnTBsaGtOjqmW/mf6K8mBBELMNwKLFQefw9YlozJDlDRMkCgv0REjX7oqJuqot
0SJ9fH9HxuvSy7WpG3NMx7ZxeH+KSla3waVi0mZVkzzyXrgoHkvX/gOG/1tm2v/ZuUQa89w/U9L+
A89t+EF86/LTf3N3qORjsYJq/EdIxyvPLScYpnM6pBbuE4bjn+57Qg2RbCLSIveP1YWKxN+WW/6I
xibNGTZFtBPRM/0OJA2t69u5AGf84vNn0Yb4x4g53PozwRVBqef5uuftSNZoHSfbTzkNr9w4zpwV
h1PyAJ/7eXzKJvfLnD07WYJ2/bwjHMJoo8dOdFuQDtsy0z6pLSlGFjl1nJk+a+JnpiOuyua9mlCx
xJAVVtiXqgY9nmspJqJq61MZV1fdCPHHrtVmpWTGr6njFC4SM/UaS7dh0yy0nITqYvlU58MFSMvC
K1uQ9m7ZjWtjLklnneX3NEtrgF042UegFsaODKVaic+UCJE8ISWpXgC9pWxsF0jxn43M9EOh04dN
28InahXRcq6gXsn9JFMuJu46h5+RWsBMrHynGdNNMT6DZr5ISrZNlVme52b+1DZqREG/eR4Eq08t
6Y9ICsTJRGrthd3iF+i7tUzkpZ3JB7Zr49Sj71WGq75WHoYg83VN3ma9sVb7nYxIStSH7Yh+Mh+H
dRqCZs7CNeX1lSNV/t1Xq3hS3Icg+exUzSokHnBqH5RuIGtBXSNc00Sz0s075DIEaXpZvTNauckF
RdD72CTCjfSHWCEzUZ8w+edrafqVaLa2BUInis/jKIpXIqitbcWZ7cpNmyfYtXtbi/vz0I3PVHfY
u1AJUhcxsrnvjWatxcnGjucHpBTFHln8HYHuXyIwjG1yKZFNAon02IWN2b3Ic6/S/by7HMkEDkHi
jtei+0oZ80l28bbQ7tDXQtIR1WrOgmjj1Np529q1l2dxdIVJ0b3LjbK8pLd8P4+1urPK2jNibfI6
tYBR1osbJ7ZjPgSDM8zP0dEOcMXKXcOkq060P3a5YwHeueqHvRHwAIJ6bbl7YKI7NbXPR0AJ5OOS
TqzfZAu3twj6Td2LzZxZ+ypInlS4DecNp43QVZ7I7rrI7OhbpOu7Mi8+a+50GSyJebny08LoIwQ5
HWQuOs7Erx3xIEovL+SnMM+8wf68MFvhsK61Qd9HAEA9m1+y5Hd+ybV5o+c0Xoe57lBhh98KI7jM
BMcX0c+Np+jpbUm1x5OKWu27trN2dRF9UmLCngbiHLJUflWnX3pgDJs4Gs+ood/MJdS7lp6TGqTX
JsUkAi2624kmJnXcgs2jOK9r895RB2TJcLL6CExWxKPHMwJfvohKwhwHYh4B/IyK7fWcKy55M78K
YGOApc3ONlYvc+lvrS7X1XPxSTbPz/Lyqfpfy4/+KKupicNI/u+3/9j+8c/hc7nAEd78g/+CCb7t
npvp7rnFw/MXvHf5L/+rf/gnbPh+qp7//V+ffuZxsY5b2cQ/JBun50MQsc0M+8/rxnX/VPzf/5M+
NyeBxsvv+RvgwguHnkWHTAx1Zdmv/U1toIxJo95m42hjPP/PJcQiMhd7lclmgI3yH1C3v6gNsF0I
sQEH80cMnqr/zhJysKliAVk+3AKaQIFLb+BgP97bYZHgC23X2kiSLUHMG6kkDPPkzsxIr0U5/up5
3fxxJP4XtC83ZVzI9t//9WCTs1zPovFEtpqgkoNG4e0mp2sG6N/BIEmdNnZoFdYCZr6Y3BMleFpZ
71bG5YFSK+Lhme8Ps6lQImp8L6pJtqabcoivbEJ159Qg7Da5JxZ22BFYNF8YJXjNSOntm1hmREoG
kYHzQWNKoeI0bIxSuZqZloYuVQnqqe955VfZIpyftLXbqn48fXF7F2uIViJFyjR8S+5YfLMCa4HD
kxUsY6261cNSXIJZWrt29L1K++3gKudKF52pyhBFXiSsm2qWwicNLlqXWfKgBMFNITHYJY3ngMMC
uu5BZlsSKgxi2o3PWh31KxXgBZk09bqbrK49h577EmVs2rEfDphRbKdaB3N95RBdECnVGoPDJRTo
jZmqzOht9DOT8Vna259Aw+EPdi4gFp9lbZM/kuyB+J/i76pg2tfchq53YY9niu62+KcwkLDeK132
OWpTtA2a3l02ZqbtqmiYv+gRCLFt1RfzJy1Fsf8Ln4eymsskxCroaNhU4EzlLf4cjDFh/SiqnJo3
7hMH+hoczvkmrYaiZUmuKdhkBVOgosq7Wgu2iVl1Oy0ob7GDWN5M5gQzXb0iuyPztcgiDR7S1pmi
TGvCB8dnmUWp59p9k9Hq7FQVS4C2Motx/lZVYf1Fn8gQrCKWxYBNUOLOzlqptHIfOUa80tlcPdYT
XoL/R955ZNdtddu6Qz80kEMV4UTmJIoVDEqikONGrt+e/K8LtwPu2PtAyTZJWdJV2RUXTPvgBGDv
tdea85uHZTWsBzaqZ+eyBEdRceUUCk7V4VC4aZSMwXpfy5eix6DmDbPDKf8ymtg2HaVop9N5WKhg
iCM31cN/+nJIK2IieQiK9hyL5G1XqLtlzq5m09z8p8/SsYTSBa+wJxwXh2tOrOrXB+TfsEbrFovG
j9dodp0//rcQ3eMvqfPPL/RtkVbe6ZxoWaRRLNj681++LdIyCTzMFVkc+dM6XXxZ56/AS6iboHeU
52L+T7SOAT2ZSREAe3R0DIxYV//cu74tkmx7P5x4Ka/LfHQnvAMiXDhMwJxY7b9vVs3VR+WMxEhL
9TQHHaHjlzNdFq8V93q8qLuCqSB/G/OLfs6GQMlD12n6kRtalGdJHUaevvTSL9bY10v51ze1KpwA
RHP+oG39+k0hcWockdWGZ7XrI63qwOUGkfg28TKHF7/gL3eNPy+FfI6Z8dp9WL+fF00shqyxoi6l
4dmj3uD9mRa45WSES4P0e0iIr5fibMY+BWpNhWX0+lJKlGetJvhUiTI6eNO0GlGRMWP30edfjMHW
U+WLrvG3ayEsZT9ERIzM9PW1+iKK0rCuDE9Z4kexECzQaXO4SY35ozCsgcl52eztwShv57YYfMlI
bW9h/dtUstTjwW3CvcS4ZYNVlzaB3ejBz7/2N3LCb29wtdGtezYa2LdvkNUXfHtjUAj02nsehcrr
9bbcF3JebVpo2DiiK4zBKFLnpQEr2kfbn7+Ff7rJOGHTA1d4D99FkDj5WI+tyTtgc569SJ4JIsCS
tqvbTPyi//JPP8cax8kUFOMuSoI3n9bulGRWClP3tATTraS04tEszHjbV3rvDkQ87I3CnDn8Vqdh
2DzVZfMQ23kYpHGDrmcpbhma3lnVbWvawy/Kpmfe0t8DhudfgptxXX7QjzC3edPGLZOYxMycW0UD
2+pbaRgdcZizYhyqKUx8OVbQdWgkmsOitUOEYWrRyy5ZwInHerIOIyqxsefJ3i7Lcj7Kse6iIa5/
8Wv9ww3Nu1yVD8i9ABW/+QYHuZ+IKiKjXVvoG9QdUxnJNsVJXcat31YAf39+d6yv9923QqgVy4IO
w/6tXNmWgJv2KQcYSxkU3A/Rmhw+uIZTnaXz4vAMV3pgdEv6i5/jHz8nmnjk8WhNsF+8fnBzgBFa
bZMKgxnxU97WwHKbbthgyHS82ADk9/OP+byUfvc5Ee8gqKPbRB/q9fUsuYtpd7IomeUyHvM+QTks
SsKGsUNbGV7i0Dk2xAMt5PUBnE4i9XlcUsrbmtltGMgRBn0zp9eyTKn1SURKeVM7S/slqUwJX7rA
gMdgswxsKdJLr6uLDFYDOYDwTIVDPCL+zEMfxtnoRTg6Pye2XA2u3enxVZ4Z84eGn+Z8lrr0bMDA
FHCuUW61XB4f+ik9NzLYlW5q2vWlWUrSGU4K6YLQgenx59/Sm3TSr8+Ixo/CgYq5NOea199SOLDd
tUayPiNg4aw4LT3LBPkbat20aeJ68jE5Pnb6FJ2YRaSc0mgWN3BNgQvL3XBtyiiER6gUHlr0hsK7
009UhHteZ4rZLTTnQV+yCn+0XPjP7/xfUYzZbJA/LsbcqsvQlv241coQ9q+DskWltRITGWvQ18RY
89dB2XpHqhe78jqZpD7jD3+3WqHiKavKnvoITB0rxLdzMq1W5iQYCvQ1EYy/Ob9Tgj1vdX8/ghRd
6wUYBqz+LiKen9VnL0oQPS6qUrPwjGEwTmaXpF881vGBBtfqAXGy/LElU+cGvBDpPhFskGuDLKTK
6wYc3rCB5KfFTseP2Bjby2QmMNwNOaO+HzmTX9j98lRMGfSEVh+1LY1j7cIJzfbGwD8uBZ0ca0en
mDihgfE49mWenHRIuDVtnEyvTYpcd510qcEameEXZRGnBZ050EsTQimSwqeyd4vIlA44gct/Ua9n
1az8+Nb943/a9I//rjkqv8iuWl/m2ylCfYcWBvMMNx4CJ0qWv+5g+jnoSxkWrJIZNivqnL9vYYvV
DnobOiX++SIEfJ0WoFpA6IbRjXHpb0L635RzNEPwJRpIFBCwP7M6eeMvy+iwARTpdLHjsfYPlZv1
Wfi42DkFPOqyyIivhm44YWypuUpRSL7W1bt8iWZX0/POF0ujnnYNU4bQlIYjgXWuqS9u26a70Cm9
QZm2zMi+1DQhnaS7Zos4zpDxekOP3aQXd1akPqlk84mJGipN8iAeFWQd+vKYYuWdom6fZ/l1jArZ
1ZE5eLishTvjo+A+XsKgJ0Taz7PZDtLOqFwiBO8syEq+BJIE4dOknuaSvokrvQkQuCRB7bTxQeAJ
uBqt6byplgDFBTtD4Zf1fM8GeFcVRbFTjWh4VKNFvsgLkjl6iTypPOrtvYxz8X0iskJzE/I0zi1R
bXp7OirFcCGP4ixa1sAOaPDoSs7sQb90WubrXWpeG9OUkZvl4OGlBtLH93aXnYoYUiGuhTyX3i+G
sg+nKqj7NQYhSXaWctKRcrAxU+TNuoqTDdqI6hsLlHQVE5QXIXzexHJyb8edS1Cp31QkfqW1Mrpl
Y38xc/MmseNjr5tnapgeFV08KuzraTXeFrD5E2b5Zt+eTjMB0l11rZXawVqi1MU2HR3zNMRip4td
FaNa6TPnZJnHw1JmU0m5kNi7grpuR77VBpZLkA7DFs1cuQP/lwSIGK2nQWDviDsgLnZDtqVUXOgi
gl0wbgihnN5TR1z0Ws5vjCy3qSkv7DEYyjLAH7xDx+OG+JDiDknQeKqENd98+WHRlKfcHN9Hw4x9
Vn5vq9mDCrpJzOoZwcr3bOTxVpVFYPT6h0TRrrXKtA9FbXa7xralu1qTZxeiwYOg9OCULCWq48Y9
4CK1OxbFp5TUa7rqMCPTAYrT8jlL60sQLPIpqdhBKAxv3Yv2TWYFy4L/RAb+NOjWWZ3PV0pr3pQL
Qy7SGqJkky7Jziwct2oHWnGlp2VAoHmlbZhOOzltL9vBXHhOksbaS9NQ+4rNZ0cgFG4Sde48QPV1
FExzrHT+4Nj9Z6NKmEcYqAX3PIrGRxb4ZlsBIj3PYHxcTVUjn4dZTedNr6WTfGzO+7RoP8TMyTZj
ldkfrW4qXKUz8wKWdeGcyw3HGWB30UVmFAru3XrY5q2mnki6Xe3RBj4wNgpPRkv+Muc9UtRK6dx+
0ccjV+ZEw5QFoEY979NQzTeTXU7+VOXNScw0nhgOAZtVEA7iZ4Z6kxd5AEl/Q3aBDtCJ7DnFRO4t
GY99UgWV6I8RT1SanUuK9RSSYhEneuDYMcHxsy9Z2UGXx3XObt9li840RbE+CrVyvEIRy6mmxvDq
l6kLRMfIJYqEYBECvXRZG9MXE34FjxOmdNNJNgAJT+BtkT5bkD5QK/Yh18yzuk+Bq8L5yBr8wp3P
/JSRiFMfknQQQTVkDSojebVFTGdDKh2yqt/qcbKFPvbILJ5AYN1iN2/l6mglne6STGS6Zhg9ktxz
VLXG2ANKYdSiGVdqwfz1X1Mn0rT52WZ7VX18Yvz2pWKy8qPA7OeX+LrRqso7GmL4KhGAU/GD1Pxz
o1Xld/wLIMlkhiHI4Rz210Zr6u/WccBK+GWAiqyT3fnPmYr2DnUUutJv83qqvzftuZ+169ZZz4tj
KbUiqhF6ifLaSUTP+RaG6BjpNAkpowfP9beqUbdXUqYgrdLAaTDJnfThrikguLvpNPSfpTJqzswl
1nyr4fYtsip8P81J8tCjqOcgskz5baMkDC7CMlroBXFGhKokOduclIrZDedRp9UPwMa3Fp1nXeEA
eAr/priUFjxWLtglS0beqUTbIa/KK/iRynlOwyj2LDD4u1APh3vw9k3pltCqJG+Ef3OX59FGlJJL
t6RlPRwjufEYKbb1TldnUiWaSKpGdmOLBA9jSbMruCLXIcvmdWhMESAm084+jZocRVSqs/YkNWGS
Bs0kx97YSX1DpInScEJDZu8pRTZiqq4bdQFDXOZbkSQtsxXUj/tWNHrh19E8WlsTJduDJU8t4J3W
FLHPnHa+sOZSy++rQgI9ICXXZs3g9HS2pKSjWRMDVa7a5Juc719xZluDdX9c+N788b/t08fq8+Mv
Cl/Ern8VvjxaKp5fJJSr9YaZ4p/Po6IRzor+nhmcqSD351H5s+6lRY7YCT4r1S/qxBexrXTPUXg5
pP4YeKZWm9rvPI5kTb5+HtfTJMI8pPgMBAFcG2/qXj0roFamtuRhRF2xMUlqu7B0HiIL4Xrky+J2
tt/3sKexZtvL1QAdrBt3hVr5srnt2xUzBa7kssV4sdBsMparMUUlYRP/IhBlkAbE6mIG4OO6c10y
yUdJ0hs9kg5zahBfKflpfcp+yqkRyNnGLmKeO609zllkbZK8OW+69Klshm2TVJ/ydJMAIKQcp2VS
W+yVOMeQw87m3oSD7IZ59zGVxb6QMPJmw4WwxG1oPar1bZYm2An1W/YrJChz64WzeiX05YpDtTsk
TtBZYt/HwjOiC+wkpxpdTcPoAyJCd2K5S3ul3o/VF7O6WpI9M0A3UxcQR+tycp4CpzOro74sD0YS
nnRRdCzTojpV036PckFyDTw/qzSnaoj6WZx9TzLctqzPoQV4UvU+Bsw2WeSRI0mZm9uxq1xTfSIs
KMhab+kIMZIviVYdHoyuDXeZftq1thdFBG5Jl0hR5h0ZFYUPo6Q61fMwDdppvKlraRcSQjEVw6bF
KFN3jTcqpOAwD3RJrt45ei8Yaeu+aG5bJJFCabZdM5536E4ke925Leq5IOvhc5pOVm2SarYOwl76
m0RuT0nTQV1pcRbaLUR6If3R09DnGO6jeXSS8kaV763yYera4iqZx+wYWafW8CigXLaU6aM5bk05
hXNWummR7m3pS7fkVErNJ4puU1L2SkOkjvWE2WhrSmvrbnBx/fpL+nGA9I7518vJSCOG6qHq1O0A
jXJUdhFuBG0M+rC9k83TajDwzzza5UmnPshWQ4neegr8ONFcWYinFzuYa+WTUZFZnN/DTYJY6Tpj
waT42BJeaacEa9qyN8u3WkPlaayAngBsGPBY5WIO3SpRrqx5OFXrh9G5tZxik3DoyibN0ydOM8mX
rPkQQwkK0dSLNt7IJAtJ8b0MQ9Ush4smBOKrqaeVSGmc5Y+FlrtGQauiGbQMK+D94igborKg3IWQ
FtX0VvQ1IVof5m4f9c6Nmt1ZmNhJAXeFVQbOoyrzaFBt64RZJaN+0qO57xgHzTXezetaPzFEcQUx
w8sLzRd2dRK3FmEpt4UGtWilFjqqC1mNPDnDVcpAWBSv9C39sVW3UZ+dAxoph7h8MJwl8WyJL8SW
BRj6OtBTPair2iem2NfaCxRFu8xsAOJ03iR0X+t5KlTkAtyq026EDC1FJolWmS8QRNGI3uOMazeD
Qf2YS2d81Z+guYJi9tEJxEjcATXKhw7yua9HhArDofNqjBnVTVRzfU7K4gaE5L6JpkOqW/cg6DeS
5vc1eFoMA0PqGcLiH2VIdmTE+cEAxprRC59qX2p6KcBOULpZjawAeiFP3yHWT2td2rI0QgJVvRo9
mwpuxW0tSJyNxbtbyD4Lpal1B+VBhKdzjPi/hvOFZdmspxCo7BQG81xIh4nl67qP2vGpSrJ7yzkL
y4J0vL45544+X2R+rQqLl0fIwjkL9UlXFfvR+qQW92ljHwyiMzGBj1Y0+bA23Tmxo0DFse3NNme9
VLuZW+RyfUpFbqs9JPE5vVLzatdLxfVKW4Qgdx5bt1O47AdzQ8QNo/rqTNXEXuPda2aEz1hjLdP8
pP0y1clWr0KawcKniPyoNvvEOjPaARss6cO9IV83tvZJIaAnjUN5O/UszDfZgjm6OBpZfSlG9VyJ
0toFjHqF2ArxI4oI4wzyoBs1X8Ia4oIlbqJkG4uDph/M5BKQZLxhVLe4zpzvdfO8lM5wWqCEJKyN
NUxSP5mLHmS6ta2I+xpnv3M+T+dJ3p5n8kZrMGGUAJPddCi1YAxbn4SdTSy0HXyHQFagFKuHjC9G
s3yheCVAQ8HCnRvHZZE93Sz2EVub4MC8/Q8sRb0TSxv59Yj4Rdmk0kczL3di4pWiyp/qx1YKpGi3
iKvGuWRw5MrGLpU5jB6t4pxTcTee5vhZ6s9Jx9BJhzn56V9zziGK66e1VfLU1j8+4jz/3996ifY7
QAUMNRiwE6X8p2TMeoeLGxsHY3D7W4/8Wz1lyu/Wf8H0w7AgRoDr+vt4I7+jnNKxzfFswbv5PdUx
F399uqEDDvIKxAd8dMhIb6qpxUglTiDMo6cwzy/UtO0Q7FZtQKb8V5n6D3UP1pvCjT4qiTf0KjlN
YfZFgv+6YTm1HErA7XW+3NVXPelohmv1SXOl2WF1qgF4C7QJnDOVje3c8dfxs7wkKbp5HXImfj1W
uYH0rwbPWT2RzGsV8uDCIR8u4cwfS7s27lvSGlNfiqNq8Sc9tbttRJVDyo8RbWy45GQraqOwPSPW
Ecgtctvy1FZGfO50qkQBiN4ZbJ40ZBKnlVHwButEihGISvrs9xVlBscaOXWCHCh+4jatPIdeVKgI
aJdpMjxVG8KTdG5C2R/pWUZePpr1Y1fIsJVjdrjM1+tB9qkIpnOzklGRVlneHxFVdfd537MJVuIY
9ZwPd/CcaHJFk4CFqov6PnNMQt3zyKwfZgZvn2jbduz+toM8JInC+cFuGqmiVYmSw5001UzOUEEt
nWcUcvNk5Eu/7HNpakzUr21U+pFll/XXlsYPf+LvbyZ+YVAQK+IEUfxbR/VSzaoiYwX2YbholHX8
aoNG8DVC8BfP2cXXSc1PhIdfbyUeDeZInP85XLy+lZLarjOt4EJgfIfNbCpuCkBm06hfRR3/hnMh
s60X3+l3UWXXVZ4/feme/vh/vzgYPr/OX6sYsxAgSAzOVGB1Mk/4X+JXMAVM1DgdKhZnPVo4f65k
+jskVSwsKDFYY2ii/L2Sqe+g/tEqWfNaoErQw/mNRg2Dj9dr2bMznHWFZRGWAMyq9fZ8MdXDP5FJ
KKZkv5JpU7YVz1NKxm9RWqHHYi1z/0f0MO1ZRBBR4/NUViinNImkVJ4ibWupQr0oSvkyXTFTeqeu
CchAUxrfiBT9rEjM4nRMFfGptMr5bjFzu/fojhhPTj4hi6iK8a4PKwfbQtsWn7KwVkEUp3l3NaRJ
wjjBVHCQm1rdnE0yPZ5I1addZ7eWsZWnfMeD+6kAmuypKeb91uZEg49iq04LXWvkoI4OfrtihuJ2
4/tSS3uPbAB/sVkgR8aDUZ0PF07RWhunNsJNG4f651TTYstTqto+baxaStcWzO0QVSfykyQlJ0OO
DCUwmQJ9LIiQNTes0FJzHEzqQWY5RqvdwdcxB29umnDA2TED2C/lpCmDPLKSq1qT9KA1h9JTaBI7
s4y0fx69OJf2SjQ1iTemkUnsgDDNz/EQm25v5T2M97qGODlOhnGMLSv/rA7OOHnlWHprrPNk7ACz
busy3KpxBWl77McZ4UKm7zRLkiy/jh39tBBG7Ld4D6IlL64Xq5R2oo7a03FeSnMPlpD+e9WnfbcG
Su6KcTEuDCJIpLINolgDFSbNVrqvhxgLSrQMMkoss3+shNIe+hSImlrEoGOK1rgvwjz9MEtCvI8F
sTdZNBw5kh3qCKp7S0ZTRFziR6fKnWYHHWuL7Gc8U+dQhWghifIEcpP8Me6nRrpTimkZ79S25gC+
ZObGatl3QSmp/ehqebpcT2ATmkfiDgil1Qu7u1e7uKGnQACwa7ayecGwfb6IQbtK2BgE9wy01z73
1SxXfDId3SjLAl0MNMRTF6x8SuJAuiPRgekS6Oo+QMmL+BiC0xmDSpS4D+z9NaSaKRaDW4zZQYbb
MDkNOWZSWezJhMM2opUXzhKpynk5RfFNUnXGPmOkd1OLU2SJni4tFwVnM7dp5q3Wpmdj+qUqsBev
EaOU2aWd3EcW6jg3nhzpAeV6QIItUtoMJL/jJIURzDh3k4NGY7Jx23oZyOOY0+pWHnQDP6vWo0qT
JPWaAbhXLtWmLi+XMFWaXZQ0MlN2U524yQApxyiVmH3GZFvfQ66v2KBlWpumntgh0T5L9GVc+uQA
y5M+kWr30L7c2s7aw1yrYgy0QkNGHhvmiSQ36+On9gs2Uzmto12cVLRTDQ5hx6o3Mq6Hz0lsNAi7
3e4/Hapi4ogSmQNP6ioivV/06fbfU0av+/OPW5R3DObLP/77y9H8+irfNiJnlfGSjYTN2+BhfrER
Oe/AFGIFYEQFYQLuw6uNiIE53fHnJiRq3r83Iu0d2i9aoIzl7XXM8HsC37dkGR2pMO9iNfSiPGQ+
8WYjWvJOTAtpur482vV1M06Oi32h8vMZXbquRjQPo7lKP4VLTI50Zt2VChglhiOcDs1qpuCMiRf1
ShKjSbO2KCmXT1I6V4em1B23ydvTWODdl2tGkcI5D80pAFbvELYQC9DMsfS5U533vTRdgWbBNTea
l2o6pUe51hiUIgM+Dk6cNxxYJRp8Q6RvK7vKj10joNbMYsJaPTdeb9jJhxbqIZKySnfjmAc8luEA
k/auuVoaymdqM56IJUv365CEm7/tQN9on1MxhdvJYgJhyb3MWSIlcCZHa+hKRkevRsLE8shWljR+
TOdxdJsYjltAVkLk1T0JDLlSPsoWRv66I/EXnPwJKv3ZS0ppswyPOWaBbasPB2Q8PN6qjiUyuxty
xdngCmi3S6Pba66vpWyMKUGbkxqBHubXZmTus8K8w4y9Dm82uWVthZ5dcUK3CIGRjiEa/QMUn4rZ
iF0haBCzpV4Biy9ij1tR29R1QYutsydcbkU6X8bqIh/rJGEAWp45MIM5YLSNDtFCicptJKeTF9bL
lZW0h0mmORQT/a0t6lOqmyG4ZcH+2SzzBcYHrzGqi6lnC9VO03bepsnJyDelmrdpZfpSdJvkH/5F
C8pPZx63xf+lrP1r3sH8cQWocDJntAF0Z1WDfStrHaRqCmcZDUEqgul1qvF3WcuBWbYBEHJCfzt/
xHKw6js5pkPUUY3fKWvRFb0ua5l28OQD05WBPiBYe0sgC4dKyypShPw8rzJKhYruJtWvYyEXiXDl
8uaTL3mo0J0dUhRom7Kqu8+sEu7CqfphXInZPAOTcWpXGVmcpSTjPJKjVCq9cUbl608jqyL7czw0
PmkmTC0QvzZnoxXqNQXOgOxSsQY1x387P3DsxrArN4NxX4d2+kUSUkmd7KQDapakQveW9jCmOf7J
xL2ZZhHCa4vmowowjvTMNFEav13WT1KUYryblApISkSgxrU01VLnxuHEKKBPWBaEM9yjJCxZ8pr4
krwApn+mJZgENnMXQptcB4Q1k0L768xwaOeL+XmSaD9PFa11wNg8zxrF89zRJF5tr8AsNAPLovLy
adObh9xoQxAtfT8r26JV89zlEy+Q5gGc6G6rNOkd3CkO60Yi8a0iHLQ+gzlVH/Asb0j0BVw2JnkX
aEsxzB7pQf11qYM38WYt0dDfOO2qrLCNu3R0atLD7Fl3fN2qqvsm6sPeM8k9WVF2IIm8UUWiT5eC
BXIp0pK+7/O62QxTyHAKkOqNk7cOFaQabYpaT6lSoTicxh3X2jaFQkc9V6Uu8eJKnQvPoiZ9H2Vj
R3FdGBLLkxSuTXcyu4jcsaT8XnRjzZA1H64pb1iUUmt5Iqwz9GZDLSdXHqXG2dFhBYymoNOXvGoE
vd9Zi6bSJpelpwriIdA0Zn+/CVJi8M6RkgfS5ElTeQBfH+daxg2FKSWrnIZkHEujEzumkgR2Nh29
KRyGX/hStO8fNKz/nEIpLFAcfJe6yHdgL5qcR0GRjtpJ3kzwG0t98AwlQpROdEygATz2KzWDopPl
NXFZAB5GkXabpuJwFrX48JtRwk2hZItXDkm/j+M02msyCfMwYoyzNVb7VkFPcxaSlLSJOYsiwk7k
gNgGJuRhKXBjz/U26ax8s07fBSobX+SK7PWdIf2iX7O2SV7JYPmGWScAVHAOZ9LKwvfywCyqYcKK
MId+ko7VthZVsrcK66awHLHvpO5rI/iH3aG1lfj2anyzgBtRJKCofFMVkRk29XErQgZOYvDUXHI8
B96BK0cl7W/DKjiflL+LB+cm0lFJyvyi2FRptr7+iLqWijQ2lyjQ5ZyB2cJOnmaRvkGWG38Vfv/O
54N6BDsC3xmOo7col2pwFhLMRQy1ALt3F1mWq5tNFSw562c2ys1xqfDrvyiV/y+dMLYe/Mg0ZSD+
QWBd1Ssveh7pFE+kiZgJ2c5MllW56L1otPrrouu6X8BinvkTb35AOtLwp5+z5zH9vr6WPStCTRc1
DizigumyjpWHJqw/K4AMXZOpY/hmLYagyuTZk0WW+P0SOQ94RuzDtJjKOUquLz//9M8unrdvCTA5
DSdzdee9RWaQEmWOIzNrYszU4lyQcu3X5tCetxyDT7Q6ZWNSmv7YE/DodT10ArnQ6s3UhSk/kD5s
wxlfAf9Ko1Qfyl2HvW4r92UV2GUW0ncx841u9f0NGpXJHcHWul2nDUGi1fVxDd7yxiTsmavW6rYh
szX4+cf7pxUJ1TuCd8Cj4GqeW+ovfl16eFoYTRJci6q1H0sNyWeraMmBIvN9mBYFVtQ4d5MiLs+N
KrJuxJjD3CBBy8/NtApM9PwewFTYFk0CU20MzUDoJRtFI9TThuPFuZM6EUlIhLPrxYwhLYrlWza8
A2GZ/Tm26/LDLLrqOGgc2SenJIaXAJ/NQsW0FQ2nh59/4H+6xSAhQbwnVpkFaT2jvbydGWFWFAxd
HICSuK5qOWeunq3n+jz2Sosw2hiz6Dbra9UdrazbSjnS5pR4yrMc8m1A5tM3vt6/ogVs/vTcvf3j
v0P+9Kv27/oa307d1juWUkh74M6InnmW3H2rk8134L80Do7MuJ617X/XyRTX/KJ4eIheslkUWTT+
1OnJ71Q4zbwSNzdzLPINfqP9+wwbeLUUMAtb4eSrGJDi++1KX+GfaGPLEL6ZT+ZTZ9b63opqYjil
bm4rb1mHJlNZNQ/58yTF4r+4z/WkK93ERF8TaYXyKOfAU32RTCcJnnr0Hb0654dZLAxqCTxODL9e
HGtZ62zjsVVEeAZWR7oM6zb8NIpqmoG26JftlLSQ4fRxGAKEfEILarq+71PFQsQ7CdkMTNQxqNkG
knXUQtEQ/6qkls5SJu2YeEi2b0EVGNwywcXvRpLdnJAPtx79Z6wnDESML5I19Rt1HGkyaE68DES5
dvKFXVX6Qa+b00YROogbe0xkr05FXHptOItaEF2b94j+i/ijUoVndl4g3iHNTx9d4LxF4VV1ZkT7
kG0MaQeNF5fzDUYxhm/SRpFT/FRjyawMRVMjHYrFcJC5lNJJVw/a6LY2VnmiCMjK0fVqSyxpZXpk
VPbDlo5I9pDoc3VRyF1zqRW13bpqMoxnJN4OH4dQbvqNFHd0Lk1lFJHPR2/Q4yuxFXSdJD1oWaZ/
VCUFQk5Tm3lLGEIafo71SCXPd5Kqj79Yidba5+3ttNrEcT9yU30XjTyHloFZtR38RJmuAB4ZG6nK
0QIkWbIdDXEHdFG66cAHVVNUfOzj+YtlJtL25+9i3b2/exPmGvqggt4nieH1cijsmOaRAppNaYmN
i5qhOyZi6na/fRUCoHE+cg3aam9riDheMk1tpN6nsZbvsGAWh1AV38xFPyyPvoMXkkKzUiGx3Wv4
Sbja6w+zDJroFcIOfMHdsS0IZ1/WNnkZw9VeDBSjYTIOW51dkDuSMipJZD2Q2j45LgpRrr/9mTmk
4ydjIo1+eB1YvdxoKmOskmXSe4JjdYyV1iAFsdbWm59fZX2VN78fw1AaW0ibuc46xX95FYYzWeOY
C9wpQyQXUduFB6mdE8T1o+JrpaRsFY45bpmJ9he/Kav091de+5/rikjp8KZWQ6fYUxcZvb80hf3R
IWPDi+jREczSI1Qepl+VKuud+PaTrt1VjY/JCPjt6gvPyoxzumO+6IspUOOkObQ6t9QoluRrVfRv
2JFhhr64gf5hKNuKJ7bkH4rm1//9r1ksOyZHGpumNbX/Ghj3bTPW3zmw48BM0MfG5bie6v5sWpnv
mIpiO+d3euNOM413FEecXRD8Put3f6sFztt6eTcABYURzCOOSgOV7ndJSWrDuFFuFMdv5FO7dU6I
ZN6G9njuhKT7quMHC0w3qaa3L76si69320tVwJt7/utVFdmi8c6YehXGvHraaO8XZI3Jjm+rB3wb
QrtqwnO5//zzq3xvvFs/3IvLvFk6SPftEwjSDsS3u1pnuDbpMfph/Y5m4bZpl22LXZPsY0+tl7tf
XJvxxfdfLPpjCuQVav2WuES7L44Q8zl+W8ufJqPe23ZFUrx0oukp+DD7ZjQkUraYmA3kC3fiEa8q
DQsmer94I8abrWn9sukcYDUw1xWOb/v1l62KCa4NbHx/SIk6kRyd3GECgyr6Y2NJ67y2AcAzuE1M
v0kje9k7khRPxwhd+cY0q/o90aSN7KtAez2bUTm/F1Ehh6id+7uCRGQCzM1kvBhsc3HrQXlMR6Iq
lbQZNqFmF8GsyvJENZMQzJs9h/RGA3m9VRl22s5Ea9QEIMYJ862FFC4npZbo5ikGhLxoeU9yNUa0
3UhIC8K8amZ2PuHkp+3XeODnqODYDD/GYinyq9Y0xfSoUM31VCVtnO6XuY+symuHGr3o8jVzGLeo
xgA9/f/knUl23Na2bbvyGmB4IE+KF0DkESTFnKxgUCKFPE8OgIa9DvyO/QlZ1qUoWXwqu+CKRQYY
EcA5++y91lxK7nZykXUuvclg60xl7jyOk97Hp1pUzPOBnFbzRu/ndF7JdpgN53g19XajmRHSWZG0
enmUjL5M6KbaRTav9U7IzuBJ+Kq2ppoIo0GrNTAb9yEsVU9aBP37BPlJRUsQZ5dqYAWugG1xDhzA
iQ8Cd5dbOPYWQeyTkcadcpTJ89qBOAw4v3dAX280BNaUpomFbggQrY3zz2ucIa93alHV4amhTXzp
jGrhtVZ1U0tOtbFC0mI73Sk28YRCmQPwlWS2HxBen5EbvZNL+9PUQxyIHTCHJ2My6ueOTcmFQKAc
yOeOV39kk9qW5Zwy0k9NTyGEibhPEEvDUe0X/Wjh/mHWaMWsgIDmxJwu29leKyroKSnlP+H+EcLg
H/W6tXwUbvy2xghKcWWl8BJKNTl+/CNRlAhDY77MdwbfGHftYKyk6iWJOz9Xb/9AVDEMTHEtv4yv
hDrsW/3aTtKNJqef/2iN2pGR8Vu+kisube5VHuU7DsDePByQoeJTWRfqQ5t9bmZp80fI/k5sBT+O
eHnO9Us+WcdKt8yk3FqZ/S9P4L9hF2SY8mq1+WEX/E+7MPn6AuTTP22EX17h60ZosKdZ5CXgE4PA
+gUb8m0jXNqbzF9BtLIfLji8rxvhghOgq2JYRAPQbHgtr8SushBykB9yhPwyDP6dUykN1R9WbMci
G4MsDjLkgOq8KQGLQjWjGf2PH0XKslZJWpOfByoCbEs+RrY27tQ+IT0rkBRQFcHaQobe1dPRrgId
fTTsl7BpGVfW5MALZa0lKGrKuOdYG+kIRJrRUwqp2gUlGXhGomw0GHc75B6MbIxi+iDV2XmESN+t
liBzhhL7lMMgEer7DOSQJ8XyedpVz0EeANRuzyBd1/FTC/a0UcQuaogsUJ1zahDASbNY6QaayEm2
ruxG2fQzf0WAsxQTau8V6XLUlM3qOUfOf491gdeIw/loSCMa78o6zD0Y0smyqoOa3ywjGLKI77q8
36pSewlSbku7ylMX9XVpYCO2EjZR4eVNc9XoHxAfnZvhnYWxg1xepldOSR7tnPgapJAVrmRrO6oN
xhwbqfa8neWhXPVa2B4Y9rAeWmN9YaPo8rNSUdHUF9JFutgfYvnMRD3qpjPutd4hr2GQjtYw7foZ
XGvgvAQpRg47rg622VyRpewjM7k3K6ihiSOui5IMxNbES1Kdoiy4y0X0SW2aIwJS2w9askSzbH5A
jB4dCxV2eDFPu9QJUxRCeAmUNL/Wu4hzvZzgdC8UrTsEZLd4gxEzZgC254ct6qrUohVQCXw1XaaC
IuVAeGrhTa7aGi+4XDmnnFtZcZs6D1HEjs4GK7Bnj7Inw2avu9t2jMQ50tFVKdkrPWfkVGnTFlnY
I0zcbTPnGKNKi4hQheZuWlr0DBfvbCZJbkd9odvjPaRgt0naZbjk4us+yCOpAkYduuVAZvCUPxr1
qLucH32A8yty8D4ypTmrtWQ9WcZdns5nuk6/bmi6vaIw3p5k/XKKsbcIZfjQzObkIT5wZ1RpNAAT
V+RT8ET3QNqYenAR2RbUvNn+0BH9HBUaFdfeUNLR1SPV3KhW4w3tEm6qof7Rh1FfiahfULPlmjyA
GgQslmPmo+5oiGIgUz47T3rCARwdVZKkqslisNC8Ki7IfsXNhKdKuVIL8yqUhuHYOPNV1BNwZxQK
fgpN25mVdiFo8dd9+GynieVVRPlFiaVtQpFOWDOFGzN204A9TrKDfaS5tWX84LZVeaZRFX6bO9fV
LNtLJfIpKGzno2qU5mYWU+jZWB03qMvIp7cnYyvnFanbqddl1UueEwDYlFvQI5dxF+xSxWy5J9J9
aZNDRINamvNV0DTbJp3YsyuMKkiESbM1gUmLyjzYQZZivm7ei117c/ijFlyoXtxi6F44k7y15PH6
iiBKOvaZUTAcuB/aZJ+azl/NkH/Djkf/81c73tX/+9/nlyZ6YuD9Xjt2eaFv7VhNQ7WAPgB7MolP
bKrf2rGoWW28A0ju+V4gjfy98YGiRWm7bJdMcYAcLjvx3+1YOrUMWheiCL5qEJi/JVt4cxZDCLxk
li6G0CUdg8CY748HkSTJRg1sFLvStlROVn0X1QxW8Qi++qB+cuZ7c+v9dR1UVkyJdY67i0P8dYfF
Gh0jthHk+Ur5EDfasXWkj0J9jyb303dDvDC9b+gtjJu+v0o1K3HRJ1kPzPWlzEovKcp9kdcXemE+
vPN+fnhDBlBIAH20pjjGE9X+/aUCHFxh0JdI21Wpj72gq6ZMccVYtYmfWq3yTCaZdCmrTUhJmmC8
cwGkmBcpp6J+PbVGcamVRoj2Y1Knisi2uJ5djmnFI2IGBB/pcsrylGwYYgSgExOxALc1uWa1x3Tp
OPRCLnZjICJjrZA0cm0PyQhcRo33pRNkz7YWW/s5p4fgTqJugjWbiLYJOo5qfioMozt1hrWcB5oG
LVg8TjMNxZYzeOkIbQXLoaxpr8vtLSeCPiEcoYmbtUUw9oQFibPbYe4yOUMMpZOWJLe5BnDbaFOX
ikT1m6GUinWdBEFxIhGQT4cjkx6eETUEf/jX38Nyf37fz2KzWA75rGpUm2+/cT3SlGIkT8WvbU+2
GR0HcdX6oyZOsQR6N42n9/JFly/2zRWXrigLKE0TAq3f3Mk0ltOpdArh20RI7Zt0YMwgycVeNsPY
x/9lniGMyW6lfMjeEVr85JajNUHBAF+LRNW3Ec+TLBF5JPMNmg5KxajIZD8agnabWOK9HMnlQfn+
TVIv8tCaTJGRNP0Q+2G0geIIiUQMU4sf25GbOMEmgpF7E3aJeaYPau4nqmz8e4wcdOZf3bo/nJZu
n7Lnl/ypITMp/cWBaXmRb/uGvDT5lsWebeBLas+3fUNly5AZ40HjwL/z6sBk/7mIcGj3YLuH9f1q
jGdAemPcy8SWfuPvbRo/3ogA/xCH0LWmF8kz8P3aZ0XF3HbJkPuaFMVrTh/WnlZY4wLb6v46Pv/j
NOKnlyIrlZ41+ZM0yL+/FG0NlToNgFScj+ZRIHzHmDx1a7tt36uOflxKiBJDj4zJj//omb25lBNN
pamNuV9KRM84Mx5eJTMkN6grNFykB2yjVFVWr26C/8u+iAWLtWShwPOo6W9XEzS5JG+ZUuZnGBv8
JlEnvxURencSYte/vtRCbH7zUHMtescUIozslbefpTkF1WTrIvNzTQs/9GJGKmenqo5tRuo7X2Jc
dqFLRqZ6ZgQ6BHy3Bcakt6F9j1WW0DCym8jN0yG7CvWmVSE0ieyQDoFtHC0l6ASJfXol78K81A1v
1pEwbAYNVc0pxImjekQfkEXi1OKxKxV253RKBIbGdB6vA4kVx22Hatx1/ZLAB3hWkrZ9mFaeU09J
7k9pYame1iXqhl8ot5WO3E+OY9MNRXVe6lHySR+69IH1LI22mhSPdCZt7HSuMpQ4EhymHq4NEUb1
rUHmRBzHWiHcPspA4usB4t2GNqS0qmJgspRr0aWoDAdmRCstlgLJwZ4bhRw/NNSXH4ZOcyAmdXJC
8J2mcIaFYGwDchmbtW3Phu2r9MMOiggSFDgoQPxWctApz7X02EfJeNP3tLkKtbPcX3/JP3tebCof
uiYgd1BUfX8TixkpdKgWJJWg/XCNBQGRxiLwo1qZvF9f6sc9YtGIMfXEQEgN+3boGdmh0IXNSbK0
MGo5Q32ypjDyB6MbVhIW0vWgJMVWa2fpnTXhJxNKrkwNycRChWbiUDe/Lialkdxl1QqhymVZc1QT
J4e+VjrrPFOyfd9I9GfDuT1IY9Ku0jEplhD26ozkUXVlyUl58ZufAzoGEOEsxpT59KqWr+SV+Kcf
LW0UGvthhupWqWOkv/Qy3X4Zi0ddeW8LYXh6Fsu7X1/3h6+a6zIM5hOgA4b06M1X3bZVOYeDlPsm
2nUvS6zaFyIWFGXBe1m1C0Px+6VjuRYVD40xh2D1xbP4+j3qk4Lzhp65z7m6b72RBv8hD0qB0zU1
APrV44Nw8hIoYVWv6j76bODroToRxT7EpbeqU4cUgDRfmeQdudaSQ//rD+PttIedgb+Qv4/u3bLH
vUWIz7Y1WEWtUZX0i3w5Es/DUACOlUp905BR45JTYNOAUrDGdZx55y7W37kvf9hAlj+BbLIlp5i/
wXyzgYRUx2MXs4EAH83Wud4A/7TGM1GjIm7HVZw72TvV789ugWWrx8uLx5xrf/+1MCPGwYHDFmpk
GB2SIItWglDY7dC38TuX+uFp581RizBCogDF8f7mDsh6FB4dTjhfT03jYZBTE+BaXp9oOVYHmivi
UnH0yo+n+b1a9Kdf7SKrXw7PGkflt+9ytKdINACA7VAxtpQbtl8k5oDdOxHbNm6BBTNm9MdZKxcf
G85wWR/fedh+9gBYCk8b3y8QgLfrqpqkWVDp4HASRZv3Vmvd1zxA66y3P8tS9B57+qdXW9BJDkQ1
NFdv7qQuHjCRxri/42yIMPNoyW3ZFu1epXt7htVP++vO/Ve0bHRuh382rf2nod7+ZxIyz823elv7
k/GDDvcV2SxpgEsr5Gu9rf6JLRr+AzU3FdR39hL5T1IZwaXhI1mUP4uP7WufhtkFp0T8agz5FaBa
7FK/IZtjcvz9EoxigyYSPTtw5JhG0BN8/6wvi04wE2Xr9TMnMQ6KKymLd1XTVm7dZsCQYuz88h6A
44q9YkkD2+Fkndwa8jYooksaI5MXRQFG4zzUIKgKMnlyvVv3ERt2jHf0ZIZjdzlOrX4cZDU8rzKJ
hJ2ZukawpoJHHfMXmRvSZY0IMJbpwU3fYt5KDUk/jbQe1AHVKwYJ5UqZxK7Xp1PWywdEuBeKIT0r
c7afEWC5QV6p62nG8l3okrrVscMyWoQLi0LOXnMWKphDDCZrt8IDnYy9lxh6+WAKeE5mL9+TWltu
DUmhkz7qB1PB9jlWDeFGjLNjYXzQiFKDiX/eqYavRtnnyUxzylFoPkq0tYPcU0KjOLNl6ZDj5Asa
gA6KOR4S4tTcFMOvKBW8dOxWAIsmXnLAvRoJ+5QbykXQpp+MmumMFfj6wOnAsCK/aItDXPU3YjzD
1EcJ1CSPddADZxdr5rKOO860FLyoAshvjYE0ueg+NHfKmKnT+yNVDXutGwzW2g6jrYGoygtGjAqt
E+ySWF/3Su+s8XTsgri7DkrVh8y9rc1wSQjazR3rXz8Ni1roLCT03sukBNbvslTbItyWFsi0Mh7x
wxlUoE7NwHq2LsdGVtZ63hlPZulEL6h8w3OsSdqFPplnFL7alaRG886a7NuYVeeLES8kaoJRc3ih
m9w8ei9D0iiqzJfUjLsAlu852JCXdkJSKKFRnDXoHopyEmHIeEMZJYSeXflI6uHapgmt2mgp50Y8
M5023LAAgFRMWJkloSkkmksPkYSXUAstTAGaQSpiXkcumgWyQCev0eWzCXRU0GacDemfMlKutgMg
Fj8Qle4LGCJhE8ElCpvE1cf0XpKh0yoDdCcU4H5jc/7xyrlVTBfvylVcTZ4IB9BSWVBvFbxLq0Yz
zTu1t0GS4Mw5r2u0BG5vBjJWkCR7IXx20/PbrcSPZqLYZLKxj+TpEEA0RRkX6V7ax3dUh8825k7T
iDajBA/I+Rj2wuQwka4HObFJYzQFurP4aI/oL9Wi3+SqM+yF1kCq6hntxCZTFzYfrJ5hoRSfFVmo
d6QLbgOtvcqN8kgfIARElZ5sfJlkwDLSifLLLJDxZmtd72GSFx8kso28MS4ead3ASZPmTWYYE+S9
MkIyqye3ThikJ04WO7Jn7tC8njFmOaQtHnxDrS5pa1ybVXSey/mDplb7wPmk8y465b5D/+FVbbUD
poB9U3qGBUxITK9JXpw3sofoHvyJfF9qxV0skmDNGe42FhnLCMHH/lzBBeyFdd4Oitcpjepjb008
Re3bC837nIhQdzs9mF2SF86Gim6b45DjJ6tB8CmBWonwNduZoLj4gewcmdMB9DWIFRCyQRMfp5IU
q/hT05svOdDmeKE3M4RE+APQ2YIYFwJ4lkZIz0GjLok90J/bhQMtFFJ167SX3HahRBftcQAa3QXw
o+CJriZw0qNu38XgpeXIurDATXdtfzcr466n0OzGFggZYGo4bapnDfoHyWrPJioLV2jGWarWZ0bR
XWBRPRRlsZ4qKT2nKwymF8JhepcuNOxu4WKnCyFbWVjZfTOQlLfws2k33s7Mb3CO+ZEabatOXqdx
hGPf0KI1kuTpmfYdg9kvO+e/oUqgPP5VlXCMs+zpf1bPL92vWnO8xNfWnAp5kzMXoeKcuwippVj+
WiooXxzvisNshjMhp9RvIx0EC+hpadwhZVWJT1lOrX+XCvaXdEFKXCw7RGnQtfuNUuFN8UihQJWy
mFHoKOGGfesWkykPLLmqTQ+CPGQ1Ak7RPHlZpEKnMBzv1ef0k/6VRoHz+mT49Wq0KJfAhyUR4vuy
xBrTLDNa9OO6Ul2izb+Zrfk8DgiHbuT7hDjzFpJIIC7TmcFoRaMa3NraqnkM56g9RypB9Ouikpid
e70LNnUYBG6t9Ruinlm2oaGzR1/wHnCmRpAYE6RBJND2luIJzlSEg1AsOKNf6Nl7+eLYEn58b3iD
0RDafKAEBy///upk78hJUNYOvKgqcOF7Hsu081q139nJM+/6OiFGFlKNx5zDmyfAgJ21YsTcfiIL
fFrnxmPnxB9C0VabmnA9+lJo8K7tMnE16T4JJQAfePTbKrm0Svyrg8rawFCZtNJ4do6FUqsrMzCs
3eBQQ2W5TMJdf5bqpr+Mk5UB4bcwdXabCgtAMGheYdcPLPIktpKMJGhNuXCI77UcJEyiVB9TJ3Wz
MfAC+ThNABjJ7MEtX8XjmvwwXmF0SdrdqNLHcUbp0e/nKXG7kpLLeSGHcJP02ioimRJhy4ozJynn
Arvph4oWzUWoarvK3MuJ7Np47p22xTTcyLGLEewRfcxFLq2T/gwpQepYwDzDTdTpm2hRDQIHkM3d
zPds43OI54gtB6GF0ogEn2b7HIFcN0iCiWChpmWyKdXxbmBTnK3PiFo3UH1WVrM0TVPnQhmWsLau
WW6ZTSJj+MJid1Vbk6tO9mYIugtLq48iDlPf6EPKsdbXymHCGNFthV5dJ7O47p3xXIsBmLTS2pYf
i/QxaFEKGs0qUW/74dLAgRxwR5fdujNPcdSgt8lB+tdrZkI3CbxYRG+99tDk96kRrVqUKJGC5DN8
HPHixQmhw0OznocXYSW+kXxo5wsQN15mmkcD4yzCvn0S22uaOyCNpI08DVczBM3eis6wKvN9ARlI
xArH9D6MdAXobUO7liFh4kS71jG3Ui35JBtS9xQfjDyrNkXIdx511Sop1XVt9zsc2XdRL+/DQr2c
pf6LX93v7NBritlvnG1oHlT5UQ0pcGkpKT1sn/lQg+c1ezwomHNGonXBUCRh/EiojNt3zipUPrfd
dIrlvZ3yZRRPljQh3sCFAqvWsrvrpu4+dVmXuuG4UImIcKj06mik5uWkqjupni/TSvYNEJTIWT4H
eXJlhyaEhWITOFrsEnLryUvAni7RjIWagbrGATUaXLPhpwX4hpxAaGGfF/Nttli1SRROA+zcrbxJ
u/t4RD6VGteSItYB54Y6kXCBPxjyOSlxXjAoRxAb50krLA8jMecE64nx8rOuqU8Zzpmxy05FkCOR
aa1V02R3FrVjTGxrbYu9Hlimn8311laT1Rhj9nPkcoNN9p5pnTtaMbqgcBv359SvW6vVXJVAbHIi
qrRYV2gswytFJt2BRASrPY+c+0BJN475IcRiX8ZnuvigJ8fMvtCI/sSTUQK2gGVnhOkG4hGUyGzw
AGG4k00idJKuOl07S+a08p3OtndakTD0rZ/nsac8Kz+qZXjqtc8jD5dlTOva1A6GqHyi1s4MBsBC
fsC/uCUT1R1gZpV51O+M/lyXr+T+8xwscGLgtFb4Werx8KnBBmEOqqvKWbdVtheIL8MZRfG0B2vL
A2GdCsaFmReg2SFOY3wulG5Nb3LE8A43o5SdQ0LPzrUL+2jLc+85E3dZSZAJJCgzX/WK2ISK0GEd
zOtZfUyBHgojOA8WfID43JbSukA/17ZWBvfAi438BOBqP3KXSbkBvxVHYgQIXarFXiPcJDCIS8ij
lR08VI20yVkDBk5kQjYG0Ku4nMmExTK8maXg3iDWMbXsoxGJU52CKJq0aK9LIIIxeOnk9Q5c075B
4hUQRX0IzSD3a8it+djyQRReLQqMSLxeHbNpLdBqdT2owe1QGa4ZNqtMxsgi7UZguaOpnGaybA2z
Xj72TWHTRh4ygzyLbcj8gBghbas28anXlQ//moqOgdmrSuWHces1Z4v3mXnLa3ybtmKAYF7yFSCy
zBy+TVsdhv2oT/kn5ipL7/tvnwZgPNYClTg6TPkqc5dvJZ2p0v3BqIVs9S916m/5NN6UdPLixTJx
QVFwAir5YTSZtyanzBoZPrCsaS8I1cCxES4gWI2ddW7Nd5QGXzzw383/8UJ9wSJRSi55Xryx15VP
3c1aGOWz7FdDla2VHKDFClpISlxHJs2G2wGao5cRC/STttQNI7r3dueYEtnPWtbpNEwcS8CrNWDa
xak2lwfOdylocIfQ9xu2bcHgOMZa4E99qzl3xMLL8pkTQsF0naKoENcH7TwdGBd20jrEOJh5kIOE
D/YH+pzcJdGRULAVGTH5gE7WDCZGEcXg6UGdPBOMIIgYacpauANziT3xDRIP+VRp9p4oFUdf1Oej
5ZpjD3hoGsdYe6cw/hIP++YjhKKA3JlmOX3ABVH7+iOM20zEZmrIvqZzzLSMqD4pbM77uq4cl/gG
3beMjCFZj/yQ7neTelkddntNMBO0tE7ZSamqsRg0qCbjmJz72hJemeAqHJkku1kFFuVfsxrwGf9q
NTi+tC3pCv+oU//y618XAuNPg0kKeY8LoBJhHLf+14UA6xWPH18q/4zqa/HO/a1TNwlcIC8Vjxdm
n7+iGP4+25kQghemMLTLReL3eyknX+hn35+3EMMzWuJ8CVWVXNI3561ZSfqaKPiA8O3uhmCTrU3u
1jx+RrzsRXLL2JEzAtX2B0mL3MJqKJDszXgRlfLeYN6vyEQzCXVTANjXkvAsnox1mc3Ej7ebFnoD
mvYEHzRS6wTIkFC75wFKjduGxiXZXl5HEvcI3h3Rq+X1DMbpzLltvm2cGzXazdq2KKGE1ReR8+So
F71Su0usU4FUPZ/vcQZd1mO8dmaYkGB8i0on0g+eCJladxQdOzGdL2lYSWUD0LU245TdRN1ncF1u
zGVyGJAGA+aUdVCXBTVXtK4V61a1BVEo9qm0x11qyp6KfNfqDlZRrhW73pGEcV5T/9Qcr/qq2WAd
35C1fp4IWP5XQeV4whC3dnnpTIdqlBhjabMbze0HhkpUedRXZpGnrghp836wZw4+vsIH2cm+Ezz1
isM2viw9PTT1AJ1+sRrRvVcd/TW6mi1HKq2lIMYojaHKcHZqDHkwilg1G49JvTsYwcpoJFIc9pJe
HZzhU1yn61D/NERBDpwp0k9Smh2F0Zk+TmpQw3X+kPK/V5CdBlaKz7hrfCc5SK1J5oGY7ith4EuX
q/VEKQvV3reU8CzBtjBrNke4dYTxnjQDxdnU8IdKgmxbWgaExAvVulHHcVxFHYNzxc7bQzN0i6we
b686rcbuMMiteQqcYNOGL5ExXhipp1XjylCodiI/VA6yujckY281s9+Oe2eI9iUKExf/tqF4dmzZ
Fxidglu7TeHNTVhC3DFcoJSJLjRXDHvqZjK1n2JavCVxqta0HkFh5lN+1pIICx/DCPHMkeA+c27f
d1kN605KU28ZWXJ67o27RNXKa5LfptOkWLQb+oaGd1hnWx2JJLhnpGyN7HxyFuH/uKnyswIlOYf1
luysYiGHQpQMBXdWQySDHUPs04Lnqe4zGEuz6ed6eF6UcIG6Id+UmmRcjJnlOsa1Ew07MoBD37Q6
l7n9tdkP2kYHYi+vZXh+mXknyL+b6EFed+Z6Hjcxfb+cJGcC6ycJUh8VsKx3ns7pmQY0pegd2sdD
VHUXELC1TZQXya3RVJHmhr1+pipTt21Uszhmkf4EWpQqXAT4P9qbKAor8rJiPriesVBotRe5OhwK
UTKiibcJowPf5JymatWL6MmXBrCtuekwrpyx3owo5ZWGqLXiPIeMGvZ8BQ1NzxQi5wX2nY2R4OtL
NN+Jr0LiQmRRc1QvPLnsVhYfYJlzjOF7DaKVkx2KiqNH94ALAPuH0V+2NUeERPbiKvXK0fECuwy3
WPslbqkm8uf0owOvM8z39Ux+Gp3kopD3as9RQYWtT0iKgc6on29lokEmAna1eUULYteMvV9Psp8G
pj/o2P7Dx0HleDxYezRFhXPbBBz0kNnbRruL83NmFWX2ICRtLXXqMZLiTZx5ETZ0Lxf5bTRHp0YO
trbRX4ThEeAUvKeUVa3djuaZQAPqQhT8aPbAZoS1m0rtsicepoz6Y1jzLgSP4oDRUq45I+r2Z/oH
Z5B2Nhhf3URXV8QLckCnkqsqcsvCzpX4zNXga3n/j+K5N4IE1l6LoTlMGjBOKkbjNyUIzcEicUzO
/3MarYYWkmH9IdEATdLrMZx/T/WAC/lX1cN/hpe2+8UMefntr8UDgBUKZnSWdAzZ8Rey+rdTBFUA
Y1sL/MnS/+V3/j5FkJ4GiwrfKb+5NG6p/r8WD8QLUGzYloVBDsWvRZH5G43hZUL8qiJFoAraYfkL
kKlgdNPfTJB7rUwnSGYNozLzVCcDoLzq08jehipun7YC7hVI09R8h9eGzuOHC0NrXKLszS/Y1rdE
sbAbqw5HdO2j/btjEHYoTMWbwqG5xCno5pBBaqt9hq0c+VFKEzFnmmv1EpBR86Fy0r1dmvdFa2nw
q80zzC0SsT3ToY6UJ+R7p6YmK0YNLtVJPw/zbkMVc+wCpdoYc30QybR2JGvXmdrkE1/fPnVqbm8S
ra8OUxhkrHJdcjFUjblW7azZDTSEVoNVks5jaltptl8qCcCMlvc0FHRzQ5zHRSBqkkHa8rFJhiMG
qMivnRDBT25MG9B+rZ9qCrVXZudPuVzJK/I+r9MpO7MaSTmK2UlvMTEfxy48TBUtYBPKnNzYkz+o
NLN1uYxv9FmxdjEm6kNQZFys6kDnTwMfjRnO1EqhsWwTKryoKHT2Zf0paVWmZHNONLLVbmoxWJe5
jg/YmtROdo02zG4KNTOuaxhMm7IhW7Jve50k0BbATdZrn5Kseq7TybkMzTb2mNXeSFV/P8VWdiMp
DZGqWh36iOC2Y537oCPiDSa7NSqKu8auVZSVo01qT2PcmAV5Ed0wrZnt03qzrkjRelQr41Ivxp0A
HcJmwxg0bUg16KXmYlLKR8JHB6/tmbVJmnrb4iQf8/zQyQgYFftQZpo3t/InOYXLp4OuyGbcdRSR
9BKDa9UoxhPiiKdhzExfVmcvlARh0Il9XyBumNTgWRa58IvR1Fey1PgycG4kCCmOK3IY2qjPSX3K
1wONnkQbNdrOTkrXNB8onuZ0X7B5RlJ3THKHlqzM5eNaXSuTutej8ZQ1hbwOHZ6hgTmnH+LVdrOB
AlTpwHCOqZngdjNbrzX1O5txP9T1xcBHOaHiFcyrG6bTC4r3sOQRP6tyHD2GdTt7ZjPDFe6Ccq22
gEB6TakQOwivL5ql9Ky9FgkHJ4GL1ok/BZiPaLqr2cbuO+atarhvSkc7RLXzlwrq3zABZOD2qzX+
Ns6iFxQKxT+v819e4b/dIoZCMIdQ4yAZ0v+rFdL/1BAhIlJhy0V/uyzmf6/zxp8LGoj1nX8zNQwr
/13n+S0qVOaDpPNBP8Sd/BvrvPXDvo/qiNx2dhkm1TJ47Teth7mRy0QmeMkkdqM9QyljYjGqRzz5
6mRUeut32XJ/hYP+YE9iPCFBZwzDPZTh7pf0QWyB29fXBeTqjOzbTEe4aVXmC3ps7dKYpmTysdJB
s+p1tf3Y2n2/iFVS6uugNmSZHN/Qma5A4UtHx4pIRpB69ckplOFUmvK8ag27zZApDaFGjkLnlDOy
JsVGaEPnXlKLAIFJ+NnpytQFRvDUNVTG6LU6N8B6W6behEyBoUApkkK+z3VzeUNpaMYbMw0itjFr
jLakK4DakIOQn+/HDJEBi2JwRpYmbEfDQIO9GSwrgSqWJpyjlIxFk42wbE5UTKTezZW4RyU2kvju
LDETY4ns/DbOSXb3BzOBSRhZVppGPhKmVqybOmrWQQi3YcGS5rIW+0OlSyhWqilpq7N6mCYH9Khl
B58keKnqmT02XXje001DRDIictbJzRuJXrjk5qpuXt3MPxnT/nBHUFwsCrVFq41EdqHQvG5GOWqk
NvAZdN+xT5HYtPqdoZ4vJ0/a87++0nJvfVdkvLnS8pe8mpmifyJxB3CFL+tr0GGMEhzHM9C0YKn3
Pv/6Wm80qfRSvn9Xb+5zPZkAc8SofSrNE7caYQVYlHo3f+B2+vWV3jRg317pLRNLyxRtmGuuNGi0
HVG5ns2CmJJ3xPs/1Enfv59lgXj92fVlE9VWwlXM7kbRtspXpfq/YfmmgfrqG/uh3X98Gt/t9n95
ia/rt06QAIzUxeEm4x5c+t9f63T9T1prOM3p6KPDYJ3+tn4j6MS9alDDLha8pe//bf1eYBTgnRgD
sCMsrYzfS8gxfrixaTIuHq7F/YuI9C0haZq00IEnE/mSmR5lrex3cwhiBus9PZFcehGGdmcntK4i
RUz/n7wzSY7caLfsVspq/CBD52gGNQkg+mAT7MkJjExmom8cPTCvLdQKag21gX9jdUBJWUqWlDK9
4fs1kFJpmQxGEHC43+/ec7fT2GhnNxdNBgcZMvgSSneXeHoxYmkylsi6soTXC1Lscomzt+Ta7SXg
PixRd5fM+zC1D1PhoCfUK2zkjzLjZDvKaZ11sbmV5OZVt7C9KU3eIdkeZCWujZze7SVqHy+h+z4G
LAPr+ZS3zq0Zare6OZaIWlWIr5EBYDKF6YWY+d94ifTHSXGlFWnZrwgP4SUl+V9rjSQNW25wCwYr
0YMHMJYJ97AgAwzYAWKBCGgwe1GF2IOCGAhADcQOzAHLDM/FQiEY1FF4yRDtkzFl1+WmmRf3mupT
GKm+2AIj3WibO8x/W+mW2zqbTg2OwRGLACHZy0gtH5RM3mXqMqSm2d3MchpkoCf0gXmipOWxkiXl
75QMJmAjPTXSX+dGWNeRsMZVk/XZJmzmQyc1KggI+V/HWgcHUTely8Yvv1dS+ybOpvcpr7J13mvo
+YM9+0phAtmIrQCjmKEhmshv9XBFpRlll12bMB/tN/CZ5rehtx5cKa6sYD4qVpweszbrX6w0W+Pn
OwRGf56iyVppRgWAtXcvmkRbxQi+oV7fxPldR3h0wbbT02kqd1po38yUNhaiNvFyzgUWu0RU9yKo
FH+s67OZJq+w5hXktvloOaN+clLnKz3aq9ro9lowHRNRftWbbKuNQ3mOlO7WGgFY2p7aT08zmStd
CbiEdOyT3wpGGtgvY6o3hZ4cAksHJFE/wFrw20S9zorwEPUKMuW0Jg247qSKaFe89ZS/MuJeR05y
nuxh14pK7sZM7Gmtf4qar4QT2dBTbJTH+Woe3bO00WbondhJihjKwERlToprIn+5J5b2xUQ9xcPX
PFM6Jrqth42m9ep5WA1qfBPF2sEZxd6V4bZ2ejrDdXFqFs9SmyVeIdOtMgnOg/iF3Ug9lTgT6IVD
iNWF17QV6a50y/313CnRNicT5CmYPFYgPltkraz1HadRDkWo71PUYZMmOTtRVBilnOPYVmTbSUug
Ow1jwTOsTEoOXR38zB4LLn7Z3ubZzUmQfnGWB9pLg+bY1whzQDCASrigUep45TSD9I02X9t985Bj
o9jWeamsLADLlWFw9LI2RIi/hWYyXtR6X7E7wShGY9Dlf/w/OgTx763tpIehLH+VAv4dHkDWEs38
65wBJuj3rxlciL9CIX38/V+fPjqhAfyDYomSoOkgyHx/+ji/sOQTJ0AnWeI8Sxr499MDjyz+IflN
tfev3TffVSKq25BXHL7ib+nef3J64Dv4vIXDgugAmlfRnUj2fTYQKoBd8ylKFL+scPcrXe+iCEx2
ve0WkZm03YOgy4WUZ+wj/h/ypealCF4TWl8ojIAl18X9qVoqYRx3gh6UvdI9YO+cdAw9yeA3pzoS
ZBB3ht3vLUBqntmXbzBo1moW39RxnNJf3FUWgot6VnPWDRy/K9We3HWfTt1FQWr2MSCH+WIs5QxF
rMdrktCnUnf4ewARuLypEZuFn7VyD2cNbdtwuacKvfeLmcRiUAbZQWu78mKQVb/DP17eS6Cn/iSs
eQNB4q7GAn9QnfaMrSm9qaHS5CjqGpJGkjcnTdRvmGiIdjaL5ay07yINOa2JTOzGaYG8UvTJdN8V
E6dwaMPToB0piDslpfMwF9qpGjDjBdRU7cFEcbZZmipauuI8JXesTd4N3Un/aLKg3eYpSKbpKpTp
18hSyvuRno1DXQ3VMYnDmOJsZJmxIARi5eI4zmN62Qxj4qVOVO3bJq/9MKZ5WPQzcdVuqTLWTbqx
u+YpzcvmWfDAOFOZUKLvt2LyZxUIVFm3LWg1R62uQ6PPp02aGuG1Fs/T1Zy8WOYcHlXaL3alnpGY
GA31zVWEzXLZ28ZzxJjli8vjd76ZtNGpr+BRPIx2BkxZjuW+DRMIe5LnYzeuAeUQXCQyh4IGN4NW
TCNlECcmnbwDZ+lKjF6tI7IFSVo0PIfSERoT+NbicuahynCxoOYP3lHr8OS1dUqedePBzphvrKo5
aD1b4h4vm/YlLCFpYPCf40ul7FUAdL2m71Tq3tx107s0Bne6u63Yd30wN+7arLaqDVAn46aPBLmS
7KNtKG8NgPQ0EOkDVUQ1nUTVaC321k2WWRSO01kUWnuDDiN36TJaSo0+FpV/hwVULD0Ef72A/ut/
FuHfQs6XL/FdaUdhgJ3jWrR4LZLJ9zV02dvjpAanC+GW1Cqb69/XUP0XGi2cpXiMmK6GG/77Dh6/
DsN5jNDs4lHJKSr4R2vo0pb54zHYtheasIvWTmPZh3T0x6OcQg85AoQCETpwVTYjCiNjGyF4NXbB
VVthJLsKlZiSb6VOmQ2rk3MOM5Mm7DrHD+3ZVKzvjVpet+JLXSQ3iQZ2PDrXZuvXMm125hDBYEun
TcUlplozM+U+fUunYYNDMRrTgIKwvLWuJ4MKAk/SFXiUZSjI4ILC2TV2yDgzJ98x6s56zJXZZntq
1MNzrbfyKUvKpj5JWnabdUZlZrNialjvTSsW1Xls3YjlXsuywrexzyjvua204ylQp25ahaE5qCQ7
ijJv1nGt0XooskrdduNAWknX67XVaG15kQSYnADD9csSPFnDZRPbTCvz+TwCo1SojfXM+MYq4d6g
Lu9md7wPMrmPCv1CG/V7vWATOrfHsdZoBTKei9b2LCoVkjR/kkGxV9jzBKPwi/QN4hjewfSy1lRQ
aQgEKjlmr6kK5t0Uj06DJ1IjPeR1eJU1yb4qhmtDqptRJnvS5V4TK4wd8/wwW/U5zPurITGvBl39
UhFux/k3bTkV+qPbvTBM2OhF8eTSMbZyauXMM3aN6+eKcgjiTEbpGVr7lvfRrSVv6pAJQ42IPI86
xxTsAPQ4Lj2lGWwkUbySb12lebf8huLqjZ8V0ZZ9Yr0dZBQZVOvEwehnjWNQhI7HirfW0CKc3066
1UoPHroKxK5idAwvs4/eg87FRDGllEDuckPyY0FEbgvCbZ2su/k2biOogH+4ff9EctK4mX68BZCs
MZcQFyKabCE6/ahmzN2gqGk5NRxIu40bUJjKoTIInP1U6TfdzJaUyU/mgVllD+ue3cl8USzj0k27
9c+/E7ZTP/1GPolfnQC9ALmu8emNkvptJTZ6fPfvsy4v6sLP1uX6b5fl5St8F1YQR0BCgIZZ4iAm
F8VvwgrJGByWNgQ6PEYAtv8wAGX/yl8AubJMTH9wT7Eso2NzPHPYpuJ7QnP5B8K4+ZljYBpYOHHj
LeNZhiLmZ4Ut1ozUlnmZ+zqukzajr5QlmUZV4p20REG+BKTZl4KwvixL8pGMadZGGABV6JR2A+7k
bLpjdjJt47F09Q2EiXjVh/V9izPSVIhcRPmxj+3HdgDNqc0WEdfenlfU76wjMgcrxwzehugNle9W
zWavUbD3uu2LbTILdJVLAWmRtSvxi0C+xUpDqhaDUdaR6GuvJv5TjhvFZCtUKfZFYr3qBlp7Vb5i
BCB0Ovv9qHkyeKpkjWyt0xhjF8bWmRSLLIMuV1UTlr5wQ4RmM9lrk3UnZP3eQdJpqi9ONdN9Bd8x
jOaVDO+SsN+kJkG4MTpbenlu2IPHle54Q9aW14gUa6fJcShp9SkR7pYD6mXTAowyROxXZd94ENLW
jottqU+Li8h96bL4MeETwS9bMIKO/SGMDlYfrvU6TR9sRbukMPK2z+zNZKivUFzYyirzycmUalOG
yhtJ+WnPMkwaZDL1i8DK90WE8zQY6GxWTUYbxmVjxpU3KRkJ26C6L4pHOIyx72SZ42lGqT7pOeaa
Ke+2U0OwItORJIIaqoxGHRPHMiK5xI4su4z8MQqOS5WYJASxWHS2quS4PBghAdM8fwqj4Jw27zmo
TVk+6UGbX47TxHJrGplPl9WDSat8E4QUjakVl4a0vTBNpCeY8C1WFMQiciYDhnF6flauNJ9qJ9f8
xAAipuZNuJqlAdhVxfFuWGRwRvwhjfM4zMYDTJbs5MzVGy0fo8do477lEOPrIw5cu5uki2XItnnq
J7N2qxoTXGmcYqcaAylB7uixauOSibXbbWz7UZi9caWq4UlxtfjKsdMXpdbpPZ2VyHm1tOyl5FQg
K2bcXAvDoRmoejZcu9wVU6r5Kk1zfq4V5i6ThF6FYnR+lGQh58I6ODll4RIFKB2fmIk8GpXe3RrB
7PIDGKvDrAfRo9KaHRhSIFPUZQOjZ+tARE7dZP3IA7LHWLPJ8hnbfKDEawC6ljcuwZwJpO5IqK2t
rHenISczOMJ5IvYebTIpMcyqxa7GNEy4XQztV9H1iIaaOI+RVR/KnjMTlS6J32qpidu4H6K1bhsd
WXdGuyaJmsQ3ZQ1YzbTjjW6q00PJeX5chUHFyCtfULNzVHL+wNVwaouGQ+U37MpHqlPgojF0utVz
bH56QCquH7LVXMWXjWAoLB/hCs26dq3g+0o73mFwZVbdN5VMil4c2vJdQ3VbtcqzaIXPJ1eTPRn2
E0VPeZteiori10o19l2UpuRojYnErHGpgkBdjFej3a/YWHyRLWUsXSVR/uai7t1VT00hV3TrdJdJ
jX+tqQ3Hm6pUu4hlfj+Y7REE+M42JjXex1pATCgglDVi0iM8MU84rSioFHuZu8nXGQwtfjxjw/q5
Gk2yT3mzLxIyZm6xyZXiOu+MU1115z4dLzXZeGpe39JQCcjbjWpx6HPM1qyKZnKXUiBOsKLTLdsb
06R/S5wYWOxUVO3amuUlfpn4QNSyPNTJM0jKGAte3drDWi013IJjSnllEZypy9jGuA9Ti2C8rb5S
WbmbkwhzvPvYujWO1mLbBDYFtNa2jNydZr51If1rQMnvbDyOboiPXAzDQeRQZ4WbbYIYex13XJOS
MhyMuyhrwVyV3tgWyNaB9dU0sxMPC8+uSZslGoaFuXVuACbiZ6ti2PoWJHfdIyIuM4y09U5Jmxdt
mp8VZ/DmgGazOVtjDnBvg5nQF1bxDCdCsXyyZRQXnpVS7I2Yr9fjt5QZb7gpVYHEm4WTU13b82C8
U/2DuzFJ7AoKc2zVUkejwfVzP2i5DvfGVALeOfjZLW1257zpbLHrxdwpt/pIzeFpwPRT8zNP5+Bc
hEZyNeMpDa6bdI4tNIpgFleDsILolk72RPf+Y2wbhSBEWvtQ8Pmpkm/f9UVwJ9kPrMzZDvaySNHm
i4jhwmBVWuGrJQqHJzQFLEFneb1Rsapi00zs5pyK/kufm2//NtswLN0/34Z9NI5cdEX8Ja5es7id
2HMVLf/dv/+P/66R9nUXW/j3jZizVGVbxImJIXOWWrKt351oDLGwA9Lp9Tuy5PfzsfkLoy9cCEtw
GRjKIkz+7kQzfsFTgD+BTMuHj/0f0Uw+CnV+mBKD7sLbpcIopP4bW/2PZ4Mad1oShpnw59qlyAoQ
SBI/2hZcaY5FHA0azzVkT5LR0tfOvVoWfu+iE/EAprTRwmur58lbRN39pa1ESnVoOGXX91bkNO49
29PIp0/SamBk6CVLHhD5zRw3TzM2ZXJD2960d6x1TFsQ1Ad7O5nBgxanVxaBMSfQnvshf0vZOdlI
dZo+Hyo6J7Q0OLHQBvvIpn3VFi3LuWPutMRkMmB0K27ZKb0uhqbb1qVm7hhEBFhk0aq8ybZhW1hz
b0yPmQaWwe+CNIw8Ivx1sx7aTjn0mRn5mSof617GB7gh8i5YbBhRNLJ9FKLMtbWIbSX/6i5+DdsN
TfoM8HAY4TQ7O8G8ZsQcprENralCpnsB9gBgGDG1zaVRFcngmwZeuBU7zdFdK/k8J14uJInF3kDy
kwWDs1XlNNjv3SJiwGE0Ljk6E1Mq7YtN5ST49CqN/V0+zsND2CGdPdRZpL6xIhXWZVgYPBMsSmOI
BzfCTs7/Ne/sP96UC2Qb1+PPbuuHf/3vps1fi+y1eP9vHmXxP97W37/Cd9GLAJiLgwaphPnwAjX4
7abGW7TcuehXi+D04S36/aZm2sBfgSrAHogl4Y9jaybaoDeWkBJHsuWG/Cenq19TYT/c1ezTOHPp
aF84jhmr/3hXY4spKIoFdtinLsFnLasnEvFJrgW+VjjaKpsI+WfxoaN/12yiR/VXGsyt2qAZWW6D
x7950PR3yvoIe817NYlho+d+iGVpDdmes5KliF02WbfMGPCISpXzUmZ+mzoTv3oi0lVtGTYQoOrg
ugp3qGqMXtmE9tEt6c8257JcmeEUYihnM59y8DjpbnyK4smzA8vdWSw6G61mpBcO3YYhCLsT+yqz
jHQXwjpm6ua0aG5V8Y2qgTVxZkhz1fzENHClg0Ji8zpeNXyxaHwiQ3FR0HIJjXPV02E7GFSSjK1X
ZCnjzN6harZ19WPtVGKZcGbX5YSzNKvutaq7UJQ8gEkkK9Q+52YS7b1DX9fiEI8PLSPZtWXq+XUX
1ZknBK6lGQzb8IRsfqJpdS01caFM3UZ0sBTm2DkFemStHcK62BoLxZdWbb8Wkz7sYhtmMxvK6q4Z
G/O2Kye5Rs2u0PFsQTA2KfYWXcfDDpb1UhExx/kxU0M9xNTTt/vcNqd65VJCeKeym2xXxWAE1qrr
InJ6TVMfQoDB/kDYe+z1ZufORXkKG51d/jzdKJEcBhgVxgO13njyl4BAGsGkggS0dTSlviR4+VAT
zN4OlU71gmL4WjscK5cJdyxWUaJupK5bF3kgbmamCU0zPQoyLCsm8ltdf9LABCQy3MHlg7k5fy21
alcl0UMhGz/uFc70zTj6OlWI5U6NsyczUPdVEu/DMrxTh9jTI7m2eatLO5w3Z6d0eFbxKojcuRTj
fMz0SEPdndakSt8Nt3oowX6CrgBIYMqUtuTprayNC3tuRt+hh2iX0Mi4Ut3SpZS6WVO78LVx1Cvi
ENautuWW4d92zIktzpMEWNnQ15s88LOxt11HS4BGyt+kUtGFEaBdjHG8T5PkVLapvU4JoBQi8cbx
W4s/JASzWET0b5Ay91MuEpgVFLBOT7DmaHxMkm8dFScrkcSHWnYLDjH8WtUS1Ffk7jGp+pyUuTey
YOuoabWb+/DWztP6EjOcN6jaM0Y13BMOY6J6fBzG6SpPYwx01TycCwfGkqUt6XpBTCXNdIk+Kmtf
SKRmUjql0u5VkZBwNBnTPbpBfBuI/jhkyes4ocdUdmEhTRqXlBa/KR2P/Tn+YjjtbpoZToVZus6r
+ZF28cfRMDH5DjhlrXWm1F/i+VygP6xE4VZH2p806D4Z6ZEuc0incAgDiXtQyCuJQL201eaKIM9N
NnbnOFQL/OT5KbeM60JllTLT50Iv0Lsf81F5Sc0AKC3r2oqNxI5OpubaNqwvUtjpqZmaN2pLcxRi
DYPhMKzrmK8QR0zQFfK616CM6otORjedKbcQUY5N8W0U1JxWsUiekqnv90XV3NQAC1e4jIFl2p7T
qic0HsufzC+SWNQ+rOtjhmbhluxPBpXPGkzC3ECvGtKHbraNfaG5sMG6Y2oFt5g21bWt8dTJFhv6
pPS0ybvjtLV6K93kjepFJgUuBb3Ttp29BG3BGc6YrvVObJNhLjdL5HY16fZrXMl9t1jhk34S65zf
3wcIy5tWsMQ2uDTjwMIar2YVioNibzlT16+NhdG+Gqw9A9BNG1bHnH0cdgYbj3gmTkrWbqNAnHgd
oBw3FBxv9Cq54Of16szaPmZWJ+ZwkzQUw6kwXn3HMp5ceip4VMQkZyQyxYqZho9tU10lJdm3iuxA
bcPQau6Bfe4tDqCXSaixMkZHPtPHGBt0s/ihq8UZPbCusOEJFru0shin1TL8EuOkzsiZcT14GtSK
eM6fJQYOUNovA003atpe1aMGa62kwDtSfPJthRctTm08NdGLW6X6e4SNuyxSv+7q+1kuBm8qqbRt
NUzNrtFGPoAWF3i62MGnxRiuLxbxfDGLLxVftFZjIDcptVoJJjFoE8pq1C+kASrPBXodxy9KMcAV
znTdwxEEU7/ap+a8Beu8r0x7zSR33s7saAWVdia5v/tqDKBkupoG9Weug/QQttIHYEZvSVWV122E
MhC1jkeDgYM7hnAUYDFDFHTk6CYrWJt/Aa7owaNeUoLATEQ4cIh3TD9Xx3yrsB6oLGVQ5ErmrYBU
kiw5mWV0K8aBdGIPdtBYE3kOcDiJVyeI79MSuEwWavf6IE+xBbZ2dJNs5YJg2E2sD2pzsDDEyzBZ
a252E6j9uhsascsj16+yYSt5UNgOZn5ilRgl3wJhAgDrgrM1p3Lr4Pk9j027CTsyiWOcMFgnv8cS
hyV1pYfRjaW17+2YpavZuo7hDzZ0sGkzTQk9k4G5064oWTgUJY0I2nhsxo3TFSzU3wLnjmd/3q6k
k9MshBzMjj5Z15F7VNoKFH8VPrY1nwFPGo4Bnu6SUImxRCu+wysEYNrUrWOAih6qi6bdBzLatPHw
NPTgK2bbfa2mnD+ysvtKuaAo9z1CNPRiJzjn/fgSJXN3srIgAaVDMDaBAtNdNFG6VkbcGW1p7dJQ
DKtWa3E8TJxxEgr+yl00d09JlL1E/XQXm7Vz7gwennlyjNUEenb5LU+6a0uylivudRrPF4C+12Ec
XsJR5L2yDrbNrQjhJouHXqNobmpJ5Xoa8oZXJPneLvWXOZISU7Mgxq52cOIwewFAu26HhuEk8VVX
7ynYY8CjTPmTMKfkMmrgAoeD9j7F1UAIcNLPdqMSUSygVZKkc744pNM0nlJeLClBirU7XCAWcyP5
FCnFhd6Y8jKyh/C1ytx6XRtm7XW240tndPfx0GdeoVWHMZy3U/bs4LiOpvzUwPBkQqbmuBW0auOM
qeprFK/vxsHcGA04PFdbhwGZInucSFcqS07Q0oJNBinei0DxXY0V6sVcR4AXIB/cZBUkRMaebrQa
atumIIj7NnRIn6SqrLdpyMjOHMBSKRyorDblkFjkrWeU7Jd0FujjQAX0RYp/gf1rPr1nYQ/kx6hf
5jlPPI5z+7yepsukU6HU8ZTeCWQVn/xszBo0PViQ1NGzyp1hNFg9mws9DJ/bIjrHMv5mqLVx3arh
khCGA+SUkacWEe28ejHhXOZUrRGOBcNALDCDXtUoNsMCNn0yHKtbfHsdch++bYPN3doM8Va7aTD4
ZThMKJOw9xQnQrYc0K2ztH1Wp29GYA6bGF+o6ojrubTZP5b1F9Gm69oqpsfSamxPSnHnqMNRD7pT
U0SI6rJ1Encl4CeB8LKiKVyHaSN1X4rONv9mGLnMGn88mRg655/leCRgedifgLok7MLYdiLmDgaU
pTKaX3WtP2fpQxuEL9Kaj/81T6uLXPRJQ1o4tT8bB/6vumjSf/2f7L35KLL4uSD18cV+O7u6GKs/
DNKMgz/s09/PrvYvGrMV4LbmUlZPNcV3v4ZBZQW8Z86oVJhDVuC8+7sexWDQxtGNlYPCesDQ/ygZ
CZH3xwsEwgowBQvaG55w4AqfYerO4HCaMyMBX8SiRa2xc4ZeXe6wn7QY69WAy85RrlKF0NCW3rFq
9yO/LQxSimGl0J5AgIORXRK8RoR5w1U9Vh2IHwY6GMfGoH0Xsu30Czufs2ZtMBb7OsqAKUA1V9lz
XqfgaZs0iRN/cJOFKNaRQPHCPuePWIGd9keRIcdvSicabrOZaEuNIOhJQoKRjxuLNXvm02qAQ00C
ElrZehPPbOhUwAOCMIseHcbv04bRf4VkTa2j3/e69VgrJo9DusvzYg1WEltsTDDwXjUi55utTRR9
RlrroKcBq5Own+RwSvNJsb0BdPC56Kzo2ZSzlXGiIuC8wqyaMSBrZjKdwRyK7slElHtSdepC1tGM
HnByG0CqpOor2gGLOn3GCA8ST40bK17LWMwBAAXDvBrbbialHikiOgXSOYV5iqFQyZTAPvTFmNw0
WVGNrKOZ3nqpUTNcpZimvbC6prwzypLGvUn0Oo2kZaazk2tFEsxeRObucSQsTiB/+pCp7A/JymTq
RREi3pDipE1L3TlzP/cclJkrd5E952+sd+rtqDTNYxCZ8XPvFvk9R6juHOg5G1xLrdzYt5QqPGSp
Ow90i7a7kNLSdgcjCGdhGKe5tccsUl5MTh8qeyVPrGaNrK+cAdcNTPKqLqKtITCm+pzZU92tmkqb
APiqgThWRQ45iwtQFvBG4ypm7NgD32KY3TJNpGJRuU/0Ti6YX/7McRCNpt66Y9QKjHPsIKKLRh/C
6u+yvZ+o1NwrpspUwaK+GtMnv/xR8plaAL99IYUveFKgQrT1WgnCq6FusLEMx64H+lxgT+SEVUM5
K+hN+sPy8yc2k08r+8c3wMBRh3OJDwzs/o/fQGo0oxhhNFL5O6crA4O5R8FrgmVoYOOcgfeizGP1
z1/TVMlT8XKAocSnNw0zpeExYgqfQZEOqE7qW25Dk+mt5F9dPt0PKcjfn7/oJxfLxxs16TbTcOSS
UPkoMP1DsEqJGrA/Rsg4fU5pvghI1fH0pxKTFWTzn3gpCgVcvMlUDJmf1PkBqr3iZAWkSc61ntMR
CpyaiJPpCIv55y/1KVj167vimUw43TV+tX780Sc3h3WsaBwI/TI1TmOXhJvYyIx17wQ9Z+Tkt076
vyQifArW/PZyLv3pS98dHVo/Xi2qrsDwoAnCp9gTDIcxZRsoO9TN6E1yUzH0XuWaEWxLi43Zf+KN
olgB1mL48v9V081mnxVGP/CZxhoD6spIMaBF6kXRNhnFQoq7+/nr/ek7XR5mKGgYHhfS2R8/WA2c
5hSCJPBdxP+dbQ35HXSt8dBMwbmvLF4zyMGhWOVw8fMX/hQA/PiIeYvaIjbrKsj8H184ycM401Je
eACcstVDgprRJGqC77lJVJreCAVvN1lxN923mjD/5tr9swsKAMPSRwN8EuLSjy8PaiA30ozPWa8m
dxcEwmC8g63XaF0Tt13Y/SfWHwZYuJ0EliIc8z++XjUNPLr72oI8gtSTuTwlIPEYB1wygc/Zwt6E
8P7+Zi34s0WP2R6LgNAoZVE/fcYG3T6ZgIrgl8i2BzfEXBglUQ+3aQp2KD4SybT9u/6oPyGaEQnQ
DKoO7IVk7LB7/OGSGhMkoKFg2Qs5I8RWLHepQm2AaZHu7DQaAgsrx2VXNfqFQShtXeF1P+giu7YY
GvkVZtlnpPD6WmXYtpYKQkINhHUv4xTbRW1Hdz+/Ev/sUmAcAgSFoQTD0WXP94cVE5z/MLcRJQBq
0IpDORr9etZQI4hmtX7XgaD9+et9UPH+cMr4uPQdXCZLYo9mts8VDe6I0ShXYkHbUl1vc21S6IVN
tE1OfGknMcJvuFPnr0PB+bOLk96XMmqRXLXobxabP7k+SDBCIuMmwPLmfLookzalCqmcaWwPtFMC
jhVtOl7HcZJ7De3rdRdPf3NF/slnDeBMswQtjHAQtU/LTZlmyjjHKg3vy9aqMxAkbKgFvkxHID1t
1P+6yvxbGOF1Pry/NlxelvVfMwh47n+f8AuOTUzPF8LgclcuDaS/DQPNX+DFYMMkk6rxi2UN/G0Y
SIaVZxCeALYvrFes/99PVEtfieB2YQnjqUGN0j/LsH4+UfFAN3BsYtfiicc38TnDmlXOqED0pvl7
HkdEuvx6Qs6gn8DB1gdgGeCsKd2dGOQzw57kEpyLcQw1Ke/GsoIhIJ0iurBIb24IfKjHVGVQXxuw
kUMnpFE6FMLLtPmoFfm1HdfhvsyIFxE62ucCVTzpLxAUsXES+xGFsXMc5dHseqI4ekjZhCUxIpa5
UVzXdr8t7WDcYbRChE2saaMG7sWc9sW2nRn+J65xpXfmQWNMUI9F6vVJSw3QhMutVvXLTJYkL+3n
Mg/vJpERsuw3kWnhKo84TyjpNy1TDqOUl3mV0l0EVLvT9UsLXWyYKrTG/LJumS1EkU0MNd0XRrBO
EOXKKHuiLxZKcfwt0gFCj/Y97sy10cu9rtNqNyBPdVBByqQ6GlFyHbhY4HV7nSs0hofKumik1+O6
Wzjgjd7fhqV2mPOJ99CDXg+SqxZjWBxh8IJLbgQAgQf7JWP6w/GFrFXhmwVY22o66mApPTJh6zp0
75UMY6fd2DQS1O8a8Eyv09F6mL028sIcJmhWStutEvq+8EA5sK8ZVyTwtBmUxd9cAdFPoaz7NbVT
9eikD4451CulL55iWhJqEV+0eGaPmYyDQx0QutQ7ZTzZRhZsLKmtUaG3Y6HeIZM+t5V4nPESZmV6
Isl5EtlkrtnT3OrI1bhTqWNz6GNlfrHSs6Q9uXEVeIMtg01gl/LGGFWk1xFYTxa6MCiK6osVNq9K
JuIt50ggwUMacFC2FrZNH9yBdHg3yyVcGjZMcZW0Qg5NKqP0+xyOuFlVAIgZgOzjQNabmAz2duia
Yl900XXJp/YQjHQnKqUuV5Zp134WlNeTVqP7F0Ff6CvZzekVUwXMfwEul9D+anaNBhHZ9WUfHpRk
otfdwIhF55p7+X/JO48kya10S2+lrccNGtSFGLzBczjgWoQWE1hIaK2xn15Jb6w/JMkqVvYr9uOY
A5JGJjPC08Nx7y/O+Y6EuTan3IgyknN6Y88LWZWjup2spF4VcqO5o1SmfMJUeuzsHFmZsc7lV6tP
KT/LmQjgFlxbAY66uxRzD7a9Sw1HQqWGpcH/0pvxrbGbN9VAJFPYHStVE78rm99VqPrBXRcNWFrr
2c3UujgYKd5bKfvAfse7wSLypQTUyh4CP3kFujjGDFYvL+/px7H4d7gCqKD+7Ar4z/Tr3/pIf/zW
30ZqxFBohLL9F3IQdQmUQO0O5wtXE/3iP28A6xeFtRawRPMHw1Tjpv5tpkZC7A91l22j34BUw5H+
F8T2nPbUV38oh/TfgihoI5ncURYtVcof6i+lLKxABwzmmOFG0VzKJxQM9mrA0q7Hp0SH1mfFj03S
HAgvAagFuoBApF7X9onaeqOWeqSdlCtFDR1WqE4Tt4fG4oRh9eEr7bYme5MeANanNnCiwxgBpJgk
52XikTWgMWvDqSMqEqNAQiEpBJz6aL6mRt8pCUoEuY4x/9Vdu7fhkoZEdGrCozRDNVW9ChY9kAXO
czLtR+XT0O/73hNo7CNHR4/excqma5cIpw77TlBv+yyYr3UA7L0Lz3F7F01GL1aJWZcORzoIrjg4
RB0oxKjwkKavYXYZsErHkZQgCKmZT9PJxoiG6GkABImWNz4wiN036adZmTf6zHkyfmWKQjyNIlLX
t0zdBaK6cBNCpmM654kOf+Ekqe3Z6qZNz6HLyXSyBjzlhtG8zKm4BQABMNWEmn6o9MIzjZRVIqYF
ufP6xCfs1dA/VatzWS+sulFyZYDLALCQle/rXtpF5pm9L0t6Q6zImMUmYD2kwj8Zbb2WiL7WBkzq
XYi8LV0HfhaA4JdcEEFuxx9RJxukmPPbYknqKKVhLZbsjpEQD0oIR4annrBnt1QCqw4asHZ5uool
/wM97CoK2P0h9FsFQMUC2X6W2JjxVssEjVYXroYBrKLppSVe/cTMvhQCRzR5yT5YzQIliAF9ppW+
DBtRLWpgkzpAGaCQRXlx6gkXMYeoQtMHT2MS46oN0xe1lM8KwByXhwX0WswJloCRt2fjqWm0jTYf
x6D6zFP9oTbld7l4i6XnXn9j3YHSZ0Lwys/QXzTl7ViwHvJfmhHbwnBFeeHoBT4IQkWmXQ8fqSNr
jNfnT7oTorgjVRPdMJPUbEOo2WpmOJHOsDAUv9/Kc2msKBdemOFq+AGyEGmRfhiLApktrhAKv7Wp
NedqCmVnIDakGkdzQWGoLheUfTSIbbwxyahBqINgSlfs6DaGQKeRb6JKz4kerbr4PmOaWxJYErSk
R5Q2ZA3xmkX65KWDUn8EOiknUo2hC7pcUTgRISiJFN2b8aeVg/CtG0dp4iMxJD24eg1sPSs7hg0Y
XXDYqgvXvq6HV3NuNwkmcoorHzJsBtBYT8OL77/35nhv1t8Q+sWK+xZhGOgucOIk7yYrU8q3JiOE
Zopvp4qs+UEPTLZHNi7IxQpMwkwJawSZTjkjRi4K7RkbEC+JTzWXHHOmoCG8jSOGldh7WAfY28m0
V2aNR2jkkqpfQc8+kw2KVGpExy0A1sHSQoiVztMqiibWcfkdwXrXctTf6bzcqmJLgJQIfSRj8ZnY
J9Ab22kI4K8VrtWOz8aY4ghkm26k0q+N3t/jDqQf//dt0H/mX+/Tn9yC/ObfbkH6II1mhweRyCX6
XSZh/+iD2ChB9IexwIpIkf/lFlxuTX5tESEjpGSW8c9b0ERMzWYJUSTIfehpf+EWpHn6+RYUMMQX
mSWGdcapP1vOZn4VIXyPydcEQbNkVRhBdxtNCBaFXcGQIdatntYThXKBFCdvATXDHjECe5vWgAzV
ci0ncCelVRUi/wjKNY9ZY7lGazuWefQ7eaVL7hQdfO3eNGl3fO0tFumNFeUvlWYgXePfdiUUxsDy
H2RVAUmbTTESruDaVupNmaZubdVulxPvEmiYqZaNiplC+Y9tn0WNDG1wlm8awdDAptBf6z0hgwY7
GvjepJNwjYvMbdrITSi29Ykj37iWDDkNJkUYygaDDu4rC79MZR3W+nEoNjYKIil5qZRDFn/43Wvo
77X6ZPaObN91wynVSrccH+votgl3qg6kfC0GZD9BjMyaiz28NOOpsb+h32JXg3qiXMAOwbrmvTUp
NfU3uUQkcElkivKmZjT3aBCuqCfrWNW3LNJwh32M04dGjEuovMwt46ulKCkfUMEpQYmv533MXltu
OB+/F3eeq3XzOpohh8Np6bRNkOcM+nfZtGeoGTbEItnSKg03dcj/ip4dGY9bqQVy1I3Bt+uKWzDG
bjBtZw6LXvlGw3lFnPraauiUwv46EKmnsfmPYtewn1sldWLF3yXZeGuXklOzyy/KQb3qdf+i1xd7
+Lay0bGl6NhJ+ExysU1alLMS2wf6qZA0Xn6A4qkIy/tkeG/HFj1oeZr64BzY+VEG+uLoKupWgiQ2
gmAniOq5Bk0eN7EAY+rWZLdM0XMZcCfV2X3TTQR/vteT5XQl5q5qPiBr/cbee2OFtivm5rQcgihA
iRkDAvQUBlxIenBfmpjhWq8AvsnAF5P2TMKOJdeuOUv7mbe8RZ+LEOSj5uYrgmA9CTNaXEUbXr6T
J8tdUazp5ugojZW5qFXRMHm6kqxT9cRm0SnlzlXT5nbJ+fPbG7P/EbGTddjDqeRSEzeVPvZ7pUj2
7QzZKQ49UfXoNblo+GSxuUTTIDlSbHuSCB7sbgLh1EqrGl8BIngJDBZooskouZmxFrbkEHUoGwsZ
rx7+8cEciS7F1mwjBix1by7tjVZT7Mzmqa+/wSByay7M0UTbm6ihMrs9kY25youvtr9Se24GZga5
Cmq6Ht8pDqmKWi47sU/r1BOxsm1ImrKktlmNBipqM/MKxgeSmW7iRrtlm7zVwTBaKu7q6iENz1P/
kFlP03yxoq/YupQLgUAYB605VEa/0eRrRr1AU1kWu1p7bFCkSqk3jp/wRFqA2/I4ubMKc3v2pNK+
wO+PR32tAb+XGusxkyUsq8iqx+mcGyhEouQhisgFkw4ibj/imadV3oNPRUj3ia0KN6z6JCvthjbw
oRDpeiAQrgd9UqvnpFZQnZCJaWvvYf6tNWR2DvPFb7W94mtbBTR9k77NoGvdHD1owpR33RY2DP8B
dZU5Kg9Kpd7XMh/gJSCqqngbilbfyX1xl3LgGTUqaTHfmnP30HXjLojkg+HrruByTszoreMDM9J+
++ljxsEnKSjVk3YrV+a6So91eh5xqfZYJvNpZ4kW99bdyKlFhXnWJDSqUFnViEoIY0ZsmQ9Nl+5S
KDJpMyMfrAaUZFS0BF25FgKaLkh3Q5SfK1/ZhS1i9y4JM/g3nBtatiS7OlXWrQkOcOLsPJndxlAe
OiZBubnod04dq+kx1865TCZXd9L1C1LJntajVnYs6bEfglrHxjpw6JineeHSmBKowtu5HR2GgFvG
wGyKLWBrrQO16tIPFznmIEKJXcK/FVntlX3zoM4xzLXBKWcMcdrBLN6k6lbN4Dc0tfSmxLWnx+a+
iPWDbhcrID67Anackh1r+VFrOQhzPihGQyZWUrpzLV6CLNyUWu7mEF5GttKm+sQC32VG7DbEIk2P
jd+te1Tq05hi6hWOjGCx788yqaUKAvPA7sdTGeVbYva+k8pIvQFZJenzm3CioNOLZ4mQmZoSldsy
Zl6z/Gs+3/j4Eg15vAxG66XtuMnVO1V/gzRzjKTT1FiVE5evg2G+lXHAAVBEL2Nhn5Bip9g/aTn1
iJeVTCtGX6Q6het26tbaNCD3LlmHHgJSz3yD7pPHTmf3MpOAlpH3Ws7CKdQrqrNmeFYUFNms/7V6
Yp7zOnHVivElirI3VjNLssF9imlxqWs5FJweQBlFBO7SmDdhXsXqQH5av9GV5rVDspVnNCBpup7M
9zqsVgnfo8VprFvlhrE7iX05RStqtMqCGa3OZzHhMuqNne6HZEZM8WskmS9ZBxjuBz+719UtsjTX
iHnEiYc9lua8iYveqYoPTO8PYddylo2eOQBoUnYJ+avpXLLNY5m2jXvdI1zgnLXROkFOuZKQzto1
kT1quB9odmfxYeg3DKAvfm5PcEzG81B9BTzPDRrjGOjerJ4iDLESMQ0rrdCYv9Gat7U4xQ1pDH09
8gVlLFJ2Zkn7qSS5Vu8diT2GSTrX98zkw4kZC7RJvFZJZ54iHoonGyNI/jX35wS5d0MbGwO9CPhU
BdmukwnH8N8LxnlS9ZqG0d4U52AMNyq8o5jh5ly6WvrQZBLf/T4rQ0dk0VMLXk6Vmq0EeCOZHiei
nENm7ne48vFotq7dhms70/fB2BP2zLyhgmtnKUjui0LHb2LrZ4XhXi5FO7ma10ykVxJticWBhWgS
+NqlQ4vcQBJJpf7K1NHGFj9z4oekj9msUEm7g8KCzohoMBxnllVt20G/UZNgwwiVn4dy5lPQKT5u
UsXFvOnFFegTA8R0URLBeYMnZDeRZrJqRnmnpoGnhoFT4AOIrH1mEjgBK1JY/jYm6q+z9W2BvHpq
aN5qpgDZcdD2CIr2dWe88EE6jnZPGpy00VKVEAX70refTaZxBBDkuEpJe4sqTni5BoaoIn4vh1ct
mp6LJnnoLB/qFWpkBvNYalpxrVL9MRpN2sP6ODbnJH2NoLoYao/YPr9KonxuifjwGkk/Yv11ZwJH
ugaulXzu8w85R6MqPdQDxpt5V4eci/h+0mCbj29+sMEEkgT5r1KFv0WvtYjq/qTXSslybv7P/27+
x5/L+Ygb+kfXtaCUMI0hRsFZZiAt+0fXRfIZ6x6kB4bxI/vsX0aP4D9UBo8GNKgf9rU/NF0GTBA6
Jb4J0Ji/xvmwfxIh/Dp6NH5gXJfpo/rTqrqyjSyeeX2O1LDysZ4CUe7V6YEgj+R1XmINsbVjsBdD
7UwoXl28Ea+mDx7TLgrLyWgsNpXJPgnJBlp1Mp8xWzrRBLg00LelGnzpOWP0FO/7GpDOK+m1a9O6
NaslJe1s9uEx1sgMVMRtwjdOm/qDGX+4ilDpWVS9sunKGPhzvfHC4JzgezHkrep/G023qnpoHmgB
R4MQ+OlURYUbWA3qPUHIzKVXr1iY1sYsO3LaHiMdZkOwS5vQJWzMwwnsmsRts8Zx0v48V+qqsA6+
Li2Yi8Jc4QNjNwObCPT8dKOiAu4IGR9jlD5A5lCltKyMG3Ua7mQqp4B5XDBFTm13G3nk1sNKm6aB
W5abQVpLxJTls+kWrbpBBbIyQTaZQE9sX/ZiMHDJTR35n7ryZIrODWDNlgi0kwLFWyM4U28TLrWk
Szd1Oa4RLB9KyT9mCOZTPPiRxGwp2yV9FbMZMWOI35NCwAHIIDuTbwf/iimNMuC759bohkzzsrJw
q7FdGyLf9pxfHjaCzwnuUKsMB2MZGokJEoqpDSecrtOmrsUZD8MxGMVzHcXPo13rB2WgLYq0yVWW
cAJkdEwJBS+zRCPoxb29jkYD6gnqxI+kSjdRR+KQRe5uVuDMUseoeLOZWbbdnmDVhXc0JXdsCfej
iX05sq5KsJHiC8ATajrtlC3CeT3aQFP3cG1g0KiQCIwHubvHjcLxbJ9zwWVSHEs5dWr/aSw084sc
kf6ezgovDaruOrlP7FuR2ljqyweZY9xAPy+V6wmjRoo+Ncsa3JK0KUOlswvlyo7Kuyr8tPPz4N/m
tc9y6YYmBHwI8FlB8lfS0xUCrNE38BcxBhDXs+6sSzSvMWGp0esyxizGO3lyDMlB1urgzDQZIZLy
o7L8LC/k2lH0peKgFXx8EMLC5FrTY1KyzKtS26cRXWBLEwbcXakIvDLaG2lIbyfYWmQ6OVMf7TL7
sRyCm3qkecSel94NROgq1NOKNh2aLDj4gzgbIna7Gn3nDzs2y0fK7SLf97qxRRPo9pBZAJmtUynd
aFh6iME5KKXb+NgkJbdUbjrr0TR5jGZpHWWM6ot1PL+ZE228igVgvG+xkMVJshHWTQbyB/HsqlZi
4FUTYLP+GjXge5uBm7To17F5T/d6YuaHB9DFfp3NCxwMqoWn9p6kpF6oSmxEq/Ebo/duXuJoQSPU
bXoxmCk6gQ72xV+0M9ESWszm2SD+Kr9OHQiPonwZX/XwMQ1LeK3JSF4XpREvOG2csJ+2DTjDyZj4
zJBhKw+FzPuqnZneYr1NXGiyT5be0cKiQhoLXVmVItJdtZtgrjXZWl7m4DmFLFu8TYRCPpGtL5Hy
3OkkQ/vjpWV23zLDj5nlFzFEED+EM402tx45Npj6TyBnE7YAVfmIIGAm3YywtpA9QWiee8ne5aSS
sEOY2SW07BQsdgu+AdcmVj9jnS4yYPuQUBEZbCPwpXjWsp5QzceYyA92FqAtXuxliUHsygmyqGOl
4waF7jlgrXryExlPXF3f+Ubicuh6UhNtk/RexkaPfoodb9Q4Wcu2HZSMms3r0c/OWmg/WFOSuJYg
QrcKo2HZeIt1OcvfoYFqZwDrwTkrr4JSfkdB/RKk1ZeqPSRgmqj9uVzW9rhBFr1w/okZcSrmAnGV
7jQjeMkiFgZjwUyJb5fHrK4nSNgpXXpsv7QqLlK7OqLqKFyExJwS1WkQYeQNgx846jRNaACCGfPt
fCXwVkamjTE2DSWeF5lsYLeWe8ooWXqNav9RpaJEYzVAzG7stYbLA2adSPkAY/YJp/AaFMCk0uCh
a3uL2aLPzocGrGlr0w0wMy99x96Y1MsQJcdeucwIHYBgD7Ipdlp6mPt7I2DpBk4JSUM8nQaz3IR4
UC10DHJCoE9grXu5u5sYtDiowUviAQt0EWfEcOQDnhFd8f6Wh+Wf8YQcSJv2wGWdiEQ3TCKJ5PVl
VB6M2chJ7iwG539lVWiIVoX0M7e6w6olLZgEZb+qI/8WtdyyzP33tdzqKw/a5ruo/z2KWF++wj9X
yKRYoCBkVWFRr7HD/W14rvxiaUyDKe4soG3I/f5Zx2HlIFlkgWzir0bryZf7vY4DO7KwQ0BzYqaA
5vaXVsh8nZ8XyAumTWEBqCN3FD8tkK3ET0SF0M4ppq00eKbsRv7uD2/OfyEf/1mzt1SKKCjxkoBq
MIS8/Fn+uKSG1RpOPX4PR7PteCXk0C2qZhumS049qs5WNW/DZHgd5PbZHMDioik///lL+P/9KXmj
//gKbJgJqmj5U7ahm+fbNGJ+tPnzb4H46v99K9loqIsqUYED8fNb2ccwU9HGQxFTdevQ4ZfcdYHi
Smr9JMf956jcjHJzqwE5kkDwhwhBCLDZYQuj0sMkzhMorwttucIlJozlcPWbduCUJ3x3isRrMmaO
1TCyZDXMvQunpMMn3S7RWYmd2lviltq1KDnSpIr9AYyzpvsiQpG0JYXk20S0gI58CSNy9SSN1ieY
F3cM2AcLjeS9/GYU6s0UzPsxDJoLiAyHHyQCgAUfydXUwsBbRzW0+6AiRT5m404NjNbRx3TbBLPX
d72Ll1N3WlbK2yAneVHp/SfZB7gViePU65ZrEjEgk77SpKSnQ6XGj0FyHnXnKZSoq0NZO42IRp1+
Rjg+TVeDAexKpPW5idPHwcw/jaUEDjOO7CnpWFPn0AXaID9VWI4TdTJXsSbOWjvc17oPJX92xDDt
fCnx0jE9qIxRAyXYt7X1nKjxVxaLyMGb8xa3rQtCx8tae9xpFgysUSIHK9TMSzRl0X4cEKCxZXT1
pn9rZLb505QTaGl0d0TCfkTaOdPti9o027YvwdKX26ERbgxUzx3U6SAa3wMqAHbeZyOcFMDSgspL
ASHDsW4YCKN8XiW6QvUBlEyw5SB2cjqqCqmavmreZxEjMbR+DBK+fZm3J8u40jPQpRu255krfEZ5
Ne5uYRM6Lxtlu09i1StleNRibNs1Tm1KimzeF3KlrXUh47YOcXUPTbCo36wlKCFUt71cuSM1oter
GterBZmV9fUbMNq+wK4I38/XxK252MY1rRI7qwyOph+8ZUNtEH1E0mxRolUKdXNgVxMZzLGjN65d
rpduM8TSXinH89jIcPL7hKl33EPS6eo9CUH84KyF4F8RrUUARZweM81gruPvpwwlYqEt1qMwhB9g
R57eFHRlIPeASH4bfmnd8IltZLIBmEeY80hE5mAvJtVmPtVkEfHeiPd41mevma1HTR6wC5sJgi5W
XnlwDCjVfAUwtmJ+ASha8ufzpjtA8HMhobzJBocF+mHau1BfZYnpIfx1k0m+t6qBbZvWsE6JYoze
UACr40T0NcswFVAtO6AdmnbTjbMqeOxnnXKhgOBRKYVY96b87Y+Df/T76XWW5QI3qqYeEb31VPYZ
QkKkAV6FZ2yvUgaj81bgyiqlOGPuepuCFMkhBmmvSmOfzLc+erSN0dzrkYrIrIfWZpGaa0lXQaqG
lnIQYBtVTbovtTB6d7TnXQA1RcOtVEg9cQwlmRqltM+C7sgu1+va8ZT3Geup7j1RaIfZWe27iP2A
Eg1o0gDJgLLQMeVGjZvUMCwn9AK8r8Xz3Nk4yq1ty3w8baRvE/secRLvLc30VElbQ5FSZ1a11o3g
dMAHjzdWgm/cave1omVrHMbPSRB7c6jHbGQ0UPY0mVStDaXQm5zYHvFS/mogThwFD+N9tC6VkcQH
ZhXfRIXclln5LhnBPhqbfDP6gv2Hcp+XJcsLzbgUC3sFNny/iX3jva7og0OdTcdIqcXfWKSx0JQm
8IRjITmlAT9SF5Tkodoto4n5K2Ax4iJ+ZZAR0jOVVQp/vt1wUh6wU3/mFdsCWyHmMQ4LVwNykjeL
c3Bu37KpFJBQ5HpjZLBFrdk8NAPxMdYY4hnRdlY8qowS0EXIUrMqDAg9i3hQfRA1q+d62PHoHpRe
exFpf1cELPz8iBmAL9NixPl2qKuTGVKryxN3A8c1IYRP2AlcRhi3mppNGyL58G+ZCZvlWtBU2F8d
z2oh2a8m52MnEBKHuuTBWUz3UiFcpoxkxNp7jCgz9r5cWpUhdC5RVit2Z6dON8CkRu19DMBKD9pT
l8gcz8mHL506VlNdkLNt7Dy5hwHR9yiRu7rxV7UUmLuhYdsczgRo98QUNLnZHXJ/0LYSC+Y4CXGR
xw0N4eDaFbxDmg76iB07whTN+3iMlHSDqXOfyJ103xqNpKz0tL6HUT3vIH6tCVD4mG11Ytej/33y
NVAp/qGmWb8RuPqrNfn8ln39x/+8r9/y/86Aki/yD1mIbKE6t1FIMgeUZXSO/5CFLNEbhLUvBHl0
kn+obBFHEin5e/oG6sF/VrbmL0vqu4GZZBlUwhz4K7IQYPM/F2RisUksxTXVJ3Su5df/II7s0X4k
SFQC0AfjSzCY6rU2TkJhSIfiYAJW3cRXvTpYIcE4AUIK+5h0DHUEzttmAOYUuiK91FF1R7LFFZ3h
TuuNlcEQBOcXS3t6ZiV+Hsa3cszvw0wci6z7HAlnB1jHHCN/NWtt3SyaOaglVp54ABtdarqrHKFZ
ozgZ2mJno9EH7LbqUNGb7D/t6kqppDPsKXhmpbsMHSVj/4glchgdx8K6lWvGdOqhHDpKH539O9oR
VoR92V469ICT9eIvGgOfI4vX0UfWrjeU9yiN3Kkt4D/FJGkWafE4ydzw5LHG2yb20f2JinxVuWc6
1pxIkkJ4WTOimOXGX/edWt/lXfTqW+nFN3vPCntlJZnB55Q3V6O3T51CBHfZ5h7Ql6fOZAArkuUm
MTzoPAyoGty0vRVyoqjotCJ5rQVnFXoNrjXP1pJNix5mTLD0xq9UGl4rxcceVkZcqP1N1Nv8h/bD
yGceaAGtJZiS4Z56+7UI4+eypRoK+2DTCgkUT7vVs2QfWfAlahBeRGNZmyFKcQTPqxb8kM30rKDG
Klka1biiJXBQIvskYAh1BCQzMbt9+DT7JOgOvLYs+VTjB61dUoMa26uS7gB1yBUtJ7Sq+3etaXNz
G26bAiB9VIkq0tmaNiKAmyq8QT7WxVXVsk2rl1s7eNJDaodC206aem0G86BWzxr2pCZ1ioQIkSF/
tXxIGBkbrHkIdrigvlM72TadtA7lEilIBoy/c0rSPWDRICVkE6gI5Bm3UJkBz+AAyVhm5UH8Xifg
zOoieUgG1Hf2cAbTv42H4hE3yzZHKJGMqb+eMuWjr7rHOpQuZKVGhLh3zWM2uM1wYoazLtm25Vl3
9SGM5Mn91NbOSF2Z2uCKLN3xq8qbfLKuc8WV/aUumi8ahLM52/lNRQ1qHCsbnHGVX1DuO4k9MjWT
1lpn0loMSI1MttSkzNY3fkjrWdpc9ic9bGkpCJkJxUrmKZTMaQ/Af9UC8GBtGZOmq3isNI/mLJ+Z
eV8LRbtGApZznbl9OZ+Mktl1x/+4vCFpmd62KR5bbMuDRCiykZ3SIb5ogdij5L2xuBO7rKudqmOp
ZodAfi15TVh7yoxNycpjOrWeyWrAXp6k4taK0ZbM1UaXc0+bmmtoXiX5IIHZxVRzRjqxIm5upSXx
xh7EiVHLXpCau3Q84K3doYeExoaUxbTHahWWAO9vdZR1g9Fq81ACzsva7EGzg2fs725F6spsu0Zk
rbK+PUX+Rzl367jGXMeMZ5WXFWvHJq1XOgV5J5jOt2dMefy3Q8DjXRbDRqmsvd5bpzy6M00+KUsH
TAboFLtU9ysal8JoHRsZr1mLta1+26PxrqIasbhU4QvXC3KAjaNuJWug4Q+ooDYRmhOLCz4ZPy2U
KH69j9ClpPBmA+kQ0mbNMI+XJkWowzlh0O+jzfNRt8xNuM4HlhPVysz5wKGBoVyeUcQ0KGOY7Q7j
5yzx6MC5qx4LjsfJgvJymMtribZGbQ4hY2+sbmQNX8zoyyguqfVkRA+hdlKqh4YMOA2RioFmJ1q0
O3GOLkE9l0HhDWh75Gpk0cvuNx3UbUIrHaAC0lEDsQJCdDq+Z6iEhjm+l9QOGRoQsq8EeTQck5MG
sXBeJEZAetcKmqPa/BYokHSUSNrsb1qUSd2cHeGFUy8SNB0v2cbqug2hKINJYm7n/EABIuzbW4vo
SdP5yAz1yMkrz56PMspHISViiU9oioMJPjIKKh0lVYKiqkFZJaOw0lBasZbm3MqYQucd14KOe2bb
iRsDGmlXdLcVei1z0W0FZ4GKK5hqj90xxSv6LgudV4XeK0P3lRNKN6ADQ3PDrnwBdvvJwrb4WOKU
euxKfRYeGhWURv0Dw2wC2KHm1GZO7AydRnRva7lTSU9ZeJcQsVRZoJMauEmpDyEVuAf6NRUdW4ue
LddYSSBvQ+UWoHYjQtWJlKcKDZzd0Cv3iywu0x5qoEEIscPQ2miLeM6aVfZFU3kc0dX56OswBsFl
es9R3Rmo72C5QThCjycvujz0eZnYqjLpHaWSHE30e9bwDVnoR1X0txhs2n8qCL57S7+yPxlqLr/7
t9LP/IWJJRhUQzFsXVvYML+XfuYvjCsZ+WkMPO1F/vsvQ02Y3EvaBEUZsT0MG38faoJJJWIIpTCg
CQbzVKp/QRGsGMvY8l98MTiEVV3DoYFlVqP8+9fSj6RhjRkOvthw7m+HggBFVUU5y5PzzXZwb1SR
W6YJu5PqqtvT+1zlt4MuPDsunWrWdlVj3Slh405ycDMJeZWNW007goo5sq2Hja5txh4YXX+BGH6Q
CYQE3TWFboQTYac2/lGUPDlaxaPFao+xXoPBITbVH3/lHVMw8i7eDAPopFm+d4sz0rDRKPU35C1j
HdTQCxOkdl+M7d2olRybs3xpVOwAQyK3jir6qyqQS2IyQmxXnvpIZC/zqLLSGLLocxi0+iCxnGfL
bk6OXI4WPR3MLyQGsluqNYox2bzGQXRnJJpBU6dhHCWCUcNfw+4k/wpzTjv6xDSubwqosno4v3Rx
h2eG2kVQjPayXK1VPN7DKFg9N3eVgtiupTCYjbvU9PftNLLB7fyV3NTXmXzItJxOOnAVp6eRryyx
7xAeV2p5E+rNNSdWzhgqr863UdttK/shNj1VfSwUlEOZkw7dA7YqQqkf0gQfRZVRobNhT8TG0IYH
Jd3WpOClluzA5l0jk+LY7R1/RFkjsqfQn58q/V1WeheJ+xkgPkTFpH0fJzRJBePW/KG2q/oYmsFZ
wcshd2sjw+C5lhh0VsEpax7LZnkP6tVkRAc5L73Uj651cTGmt0KUV8jQB36gmHxK62PBmbAwl22W
jMEWmBfSchvXvr2GMQSJrHNy23ShfOBMB63LO/A3CjD7wZb5k8VLUf83GtSFT/PbKaX9AkVhYZKp
QsGkt+Qj/dagqr8QD8/hRAgjiAdV5ld+92/ThbISsYjWYYwv9OUA+/2U4mxbYAd0lJppcrj9JZgz
iISfTymCjtkKmYisLKjTP8c3dbGpj/iFDScI7Y1CfazV8niVS518uyo6tnFxHaToLGZGwkngcokf
yDM18dzE5jUlI35dJ9aB0dKGWafbpVnyVIfFU8HaFToI6t4aQ80MMpotOpOyQqs3GnM3DtJNP6qs
UwXb2yJRkfvD0BPsFwdfOXUxvQ1Wg3pR/42foo+eqqCm3OppqdIJKaCh4ZSrjrGhFJeuV27NkFgM
3KcoxTKTImSeuc6nsfwaoTCCzt9M8DKRHn/0Alt6VZIvgQDjDdcEisMm+2qFzHbUx6EhQfUDuofk
IVOOSS6dB/x2aYe0mryZQsQewamraBy9oigVJr7UURkNgBGMHBeEG8ekbtgxIt/8/5J3XsuRG1sW
/aGLDriEea0qlC96/4IgmyS8R8J92PzA/NgstFoSRUndoTuPelKE2GQZAJknz9l7bYfSRE+X41DJ
pTmU0crW5GVFZFre5u+NVe4V2XJWwxSl5/Yt1eV5SzNpY42MZK16awVxt7QttPMBY73Z3AQGiHiV
9ZC5IBqjyp72tp/xqE8gw+JWRznYUUynIrjGn4uNKgnvLdgkz13qtrtJRcVQCeOkE2RblemlyNDx
uiWXpmVuBvHMHI84r4IN0MCvNkrjwXCv46J4qW2xViPd+NrFqGaTqr2tNXHWhaaX0QVIpvqsyGqm
/+VTF/XICOrGQes0Aqs11W3pFNssb7jAVv6chZSKmDyuuHbLMp7O01g9RQUT5LJAXt/S2KBQdk4J
2CVck52+hS3gLuNJTMiq8n5bTf1VSCYyWhZxzc3EAdoCgMMpLrhSNGjfwEFfVKU95XF0CY7szA/j
JdO9I3OTLQJ3eviZDIkZHfJdk4b5rm5YK1tRG17fWCdbzs7UZKf38bKsnTszV1EH5GO+9fUEp4hC
Dk5opEuZu49JrJxwa9CWRvVS0kXMZr1WgCKrpOwkLA6z4aDKYdOBwyGqZLgyksTFAVRWYGoILMlp
OJQJSBm1e2whsGq0gxxMfQt0fEfTROdc9pqBHdCt1iKVBI90KlGCVkREzTBeNgWhCXV9alXtom3K
ZyXAp6fxFESGEKei7oxF2/YVxxoRIhyeum0PLs7GuUroNfBoYpupr/u+9hKzrjYl9pektC799iEn
LGdRSKIHRyOkQ5UeiQQY0Ky9Bz4jqKbT42+nbomfcmPb+Zkty/U0kFDQ9HdN5a6UgluVg84qtcS7
oVNdl3j7CUukO6IatwM5IeuRox/3Y9Kai8bSntuA2aSMIk8xIUqumkk+Kb6K/VGV3aqpNSBc7kmv
SLZKcnXZuqSnhIGzl/bUXUdGg4g+t7+2dgjXGkpuyEQCGx6HDSAOahhsAsR2trhgRy398ljFBrzy
BsS73DHOWoc2c5jibbQvC+u2o/Hhhq+BYl2kib4MCJlZ0XlHiFo9wsWk0M+GNYh2QaHRHYo6Z/aD
VqMpErowKOKbwLwJeoPzc09Ua3XUjYbxqDaxoE3DQVdeo0KQA5ReyCbesJvn165R4JDAm8B01QnP
spphXMcEkROxtQoMdga+NtRGdv2gRYyuHMG3rhBbzuxHCc96KXJGKdrKLE1CLdxFxje4/M800XFR
iYMiO0x5BpERLow423xoz/7FYP1PRS7bh4AXJAS0q1kQ+sciF+G2PunhRLuS5dZSztQOuLq1GFtP
j3458/wt1OtPs+0/vpT2iYZU4LAZccLwcYa1GawBuXqKdmppl/57zlYGX8qPapchLNIfna7m3/+t
sQ7WhYQY8DLAOYX5u2TE/OLQtXQADhEdo5tzSfFr3eJQ7PD/gGC6psU/4Ue/1y0uaYG04SmHEHlw
8PoHpyvx7Wr/4XRFY90CJje/iE43a65rPjTWqwraRJGJEIu9fwVY4Cwb65PFgWsJCn5YxiYRoOI+
o4NHEAwrcS49LQy3BjsTs7aRBnBxVtUtxq9erO28fqVTu9PjZOVOI/3fsF0W2dYY3UOkV+MiCa11
N/M8UCkSTUMA1bQs0DgIFrJSBK8yNnZh1F1m1rATxUp3DoV8HpwXGz6UdPYR5z6TGV1EJov6ToCb
RFRaYv+ETl6rFzj3lq6G1BUwaRT56yR2oAhAQmbSiZSePlOVa+pyqnA9hjlBfLGKVqY7ZKYKmsDa
RTBHhjZcGgLdXIB4F1eeO+y1eLbyGOl5rzCin9zJs5xm1QWSdFmrfw4NNGjDhVbZ9pPAhxe5/hXS
M2DfeOLSHHcbPOOCM1VfvInhrqNMgQGCbwFeSwLs2yVMb3gOqeems2TuI0HvQV9jeXG4UYN3Z1jh
Qe1NRHe5l9kXucrQYS/6O2eOEsi3pDfEOWuWedlE9CDtg89sL212Wo+XzXhv85OtE3tvQbY+wGVn
eIBrJQBlfuSCkPExmzgWVrjvfBD6TFCLkc5MvKRoZpAPyOVSi64qoKdEzi6KJzc4c7nYIjXRzFVo
rNlDtZNDlrTZvcxe0JyC04a92TY3cbvPuUP06CRoVVn6XtAgTQ387xky6hIP/oMiMrZOFQsr0SDC
3tWMOjP0vwXpIMiCp6Jatl1IktjlaNLtMurHCPduGIWMlnvPZNii+8QEjgZ2d1eeQy6DXyExzHTI
kE5JiV6Qzcs244M9ltwLqEAocPSyIQmIsXQ0XMuEcoZ7PHV3wzg8IcG5o0lCRh0zhlTQtRb64M2G
QjevV47DrN6FdA951QuNczlCmr9ligm0uluoFcDk/lyfzs2BTBJ6bByiHQrQLm+XVuVsqIKatUob
cVuLMN3YhnYRu90+h0lnQr+zL43OJ+vsxUzp4dsrpe73peZcT6hU8nmkkL8nsL1JTmFCBE3ath/F
UFzC+DDo4kH3BwsH1W4sX4ocuoV8EEESIKW87mI99yTXCK3B05hjSXWrTdhvG/TOrehXJZEThCQs
VXqUhiS3iU26qxe1KM5kdpXUztXEfqyQcyAD/R4ozx2/bDdXypi8WYO60SS+NMcgMTy9dnDCaMo+
R+MOmdVT0AXUDLVH/01DCS9sBDlO+qCV+M8y4gYFDr0HowZgETxpivRy8wKWFLJnc1ch6a/IaFHV
USDrnfLD/B4bXICBshpILLDCq1LqK0Tni6YFMtTT6qekAvU7bpP8CUHSZaW84MwmmGlcd4idFiUM
B9QnMF6LclcFupfGCXQSLLLVclKgqNdlSsQ6DVYb5rrj7mlHwXyCMWRVwL/t8aJ3xQFFTkxqcR8c
KchXFhWd+FpyGaYclVLbbqbmttVNJjovU3Fo0Js4NKCbIkfI+0J0FMOp5yIMX7SEo4FNm4T2e5zu
WhTHnd0BUEL4DF+KXlWc8VxgvWAEVyVXTRbfkxM2R0uFqLfJLAmC8qJp3msN5JSprNgwsGNx9Irm
T+mnRL0b28Gm2+6E8b3LqCBE4oyCSzWKh94vNrol13FqrVXrxoge0u5eZ8VIIn8Rs66a6Oodh2x3
6wYtAIdCv9xXYXNudASL1YZY2lw2DPoeoTXOhGpA6ZAyOcqxd1wOqSr/wJG7UtPPCGyAVWNxoDHI
gJ3nfcOcmigIZBRq/zXS/bWBkRKNeeSR8Xok53hdDU9a1lH9N8uyp75Tq7XGkHHSTzYjR2dWjPcM
ITtJVkE9zyUtBpQmg8p2nli6jC4LRphEVqprPKyngeGmnfpf7Xna6TL2dBl/kor0JOd56DhPRod5
RmqVAcxqHel0IA8mY9T620BVKe3CM2V/XWMl09KcC6Zpj6nWHvrMhNff82x0WnPPwHllxsqc7Rnf
+4ZkUNdjc0urO63njqgibbwISf5+9aeQ9T7eOrm1SRV9OkpXBdihJn51N0UlQwCyXZZ9QOMvqIx4
Q+LbjIiebiJ3uEQ+zeed6D3amuIpo3jXGaf9B1xw1lZEpvL1XBWWszC6y7EVi39NWSdUiq+/L+tW
pIq91ePr33fNv/2B73Ud2geVCCAHiaYOs2KmV37vR9F0oobnp/yYsgrpw291nfuFMo9mFZUgpRs5
zb/XdfAEZyOXo6Ja+MeWrs8CVixEttAQFutoNvDH/IncO5SuokpSRH2DciOiTVmgjAc3tybfS4es
Ft+YjanvrWY0D1pQMUJKoNIwQwuRdLA/sfD0KeDZqs0WoSj8pS0FoyjT8gCLw3nvJRCjNq1QPKV3
HOHpyuOrhHhBFEfVModVNbb32LkoVIVV0VfEphyw4ga+uW3GweutNDi1BVGv/5rbEzLlD2/Pt+Ct
/rFSff4D329PoJbfEONoemBXcg/8dnuaJAvMLj/yAJDmQFf+eHt+gx/jyTWY+6gfhzrOFzqv8/3O
yQNMGvr2f3Ds4K7+3C6dwyUcoVLjuLZjC974x2NHYFpsUhlecR2m15sBZJplXB9WFTA+FVzfSIc+
SImhkdUWtTn4+yVOvJXthptxCDtUY+etT4iqcRvSKjSCa0kPFHTwDZZ2kIFUp9Glkva7emCk6vpv
42jrx8lSD2THKvNE/xmd5GU74VdDO1zeCsnmDUAJ0TNaa9gGGMWU8DbyhwaJd4XagEjI8GYctuxn
5vgUZzetvY0YXlsKw3/sRyAhATYV6zHblAxKUVdHzoopM0hBT4xHYgxa9dryt4M7KyJ2VWcTrLGZ
ByY02yh8rF2prNUAd85LXt84jIRC0m3Ivh3Phjbl0WU1Hwi1tZPUC/WpewIYWm8R7mxtfwJqZZ93
nXXnu4X6gtZ8Hc+IFmzBIb2kc0D873hQCNdWvDbMapo3Y7ppsoPs6SqnTrNtQuFT874AzVwxTSdJ
PdlgggRORTwfQhe33Utm/cRxtcsawmWgoGKIXgf1dVD2lnyyq8fOHxfh8Ban+THRyUyPycdC/3re
2BIhFn3BODqrU7xApmWd0TMkMi7A3mKZLvWRfHaFnl4H3VUUI/Tk7GFhzXuzLRRVVz2J5/elkk6P
tHKhTGX9u5VSrAUxgYlN1o83MT3QZdtOzUWfhiQeaPo+7K6r4FLvPcYz8GMWTbi18o1aPUcZdLbL
saofzKm5gqvsLK15oEfuXjTO1WVsfK3R5DPciV4nLXIXjKFHlB6cnFwSDmaJ/LUyBszNRy8WKGBz
n5uAh+6McKxNExJkGvckXUekFKcryuLCVK6lnVDkaXyZhbkx8GEqTwZ6CYRT1dLO7eBCGexwGRU6
GmsJC8H1cu3ZKN1+F6UJhfVRHe4bqz7OxW3e4VnssclVnXbSlCBGZV/DVmBRXunyYNcxytDCGwZn
oRmb0j/Tp2RVTRW5HLg7z3HNE1lNNZen3NUTic1DwGqOcIylnsT6QBu8kgCcEQ9WPw87HVKmK7OB
D2dhzer61ov7ZNvq3VmNNMYKsM7J9q2qybKI8qlcdFP4kDDxQNRitf2GKaAqOKkpN33krhqfwJ+C
7irRh0p8F6hvXU9cWkRpDwrarWHREJsYxNpN2PIbSR5v/SQ/M8tzQVx9CxjDF4//6VvwhGmXkFYP
BUqvuOGDLUb+pen8e9DJBE38aEM5PNeEoNRF/vcA5W9/4fuOYn1RIeKCq2Y1FohEfx/AiS+Mz1QL
/SVJqrbhsJj/2siyvghVxwtkAsj8Lh79tZHF38PcbjF802wT3tc/amR9VglQ8EDUxL3CciEw5Qik
qB83lE4Oaq+NWJ5LRyfHyYy69gwVCyNmqbByBrnJ4qbb8SlWnJEk+aIab+xoPnIR3nUWhGieAU3E
5b1CjiLnGpz3TwEHBVoqqMtaj9nDLO+O5TJFK9HDZcyxagQFNlM88bLajUYjXPw+lvpYM+hnYI9J
sORonst3K5ixVvhTpnceNf/WMhvfpzGGe93Ft5egISjNr+0IJ2mRpfb0VCeM8tZp6NaPvQiGezWx
her1NfibMtabHV4E42AR686Jrn4QurIbIr/D/h4wcQA4Nan4vS3rwY4nxUDeJp2Hoq7MkZ57ne0a
CBfBMiGOTF2rtTM8ZrXd7gSxse9p5NBRS3yNHDGHs4Mii+psSILiPGqwCjMZr77PuP+2H/3J0PXL
lTMZm4J2oz9qUql8vHKhznCH6ExlmdT09fRBgm4h525FXEx8/HB//0WXXfv8WiDASffVDIGpDwT4
Z/tag5GTHkzizk1HtkOjaHdWIZSzJBbVVviAg0p6Y37bZEvQynSIcvoJRUc6bwpXlrbXlG8to0Zs
kDs3P3lvM2ThQydW5cmZn4f5LGESRm7MP//QidXj0IliyqVlMyBWoGWJWEIJBSSwELSrSu/MsHv/
LE/yCudBli2FUmhMjRvmwn1Z/9K9/9ur8hlH++3tIPvWBZEtYPjmFvTHt6OEGk7psGFo2IzE4eJd
BPeNm7rLEigOPT7hYMAMXkq2CMetZ+RjTV8ECB5tHQo71Zy0xx9/RfOd8PkbAkxIxBVtc6yU8xDl
wzcUx43mI1t2iQjXnBMH5OeqyHUI1eZXAj+zZeiW5ioJuv4nsT1/+bqkrswFNfnw5qfhjO1kQWoW
zPQbVp6VQzAek9Sp2WRuCTsqsAAfqP2TUw3x+r/4wJzhuGVZ2ijA//iBQ6KXCMfFv9fWqbGacg0v
lx2O66FAvc66QfywVsWrIcex/+NX/mz0/OXyU+6jmTA02zY/vXRuAjwkh8Klnd3I29pHyqdasYtw
18y9tklMCoqCZZF+8iawU+vSdNXbfuizn0yr/vzEsqoLFBz4TTnL6J/W9choYhr8rjuT8FFJFaJZ
qv1YIbEIyp+sDn/1UoLNih0JQYn27Sv5cHslOqPMtLNRb5E5uxy0gkQxmWcHaMj1T1Jfvr3tz7ey
wCDBOQzRhGp/erqmBOsXUECubOMUnp/nhSc7BEaIutWNbKJ6IZ1iZEjeOusYDslGAzm10NQg2Ksy
uEniptkEpQO2rCQycyzm9DPR9JsssnHNixYMnJY5O3gUyjFQRnKibYJUK2PKf/JszBEIf3ooWbVn
kqgKi31usXx8KJVYbTpbIi7IEWzA/KjAUpKduI1k0uMrCOuVqQ/9arBR1k19HUKQJ1sV+UXidTWq
GBiCHYMQPmdRUYDaLSeO/+JeRtxoo0UU9FyMT182lqKs70ZkeZZvWLvCilgl4lajWR+DCm2ITRp1
UMFGmtTrsQLqgN0U5IdBf/HH7+Svvitka/RmsMXwdc134Ic7THY68XDEwixxbzlLs3JiyGV2y3Ia
E76jtuNPFvG/uqNdVFMYzGk6/SKt/PB64Zgn8VjQjnWk2q0bGVzSk9RWeURz8J9/so+v9GkT92U0
RWPFV8wRQXjkYLG7xky3LPJ7iUIwH/6Ll2M8qqO4osv1p83Jmfyg9k13abZh6QUETRzaMVO9wYjK
uzJiyvj/e71Pq6GGsV+6FV9kB4LNiwGKrYK6g1ZoMyHKB1wT317v36BLZgLx4bv9szMN1MIPSMXf
fvv7gcMgl0VDQEzFRssJPMJvLSz9i8467bgmEZmzZJmffD9wWNoXFV/1b3Rjm0fi+4HDUr+oVA+E
DUFpYCbv/CPYAmKuPy58oBAIgEGBxBsQBkjlT9VIa2Cw7Tu6CzkrG7GXgO/TO8e+hpO8mmn8JaCP
aHisCiMqmN2q4pZFu7+OlR6XEFQdYCe1jx6sMp9EZTIi9sEndrR/lDRBSx93gAcIETkq3YjPLZmZ
qzKICoCS8OvCMDTuGZ+547JImTL2g3IYp4nOAyC7XM2NXR23A4mTvf9MTbmSMW5+8Jy1lR0wPZ9o
OawssqRbZsMRHjYjj72qJWzYqkn6kDEn/tq50fp3YfV0xKwHYDAnBCorhWlPnN91ybAEZHRdO2I3
2fEqDkuEQVa679HyjQO5vUbSW1snBVZXXCUWxuTERB4b6AWnlHYjEkby6M9M4WkCjZIKTR0Xr+oQ
EBAOKAHD5kAuRkTWSvCSOmgbGRDFq6LHJZf0X/WWU6dXBPZIcrzvNAbuUHp5izqLkwlznFE020BX
R5D8se+vELCRMTbYCt0joYgLNWODFRCJiLc5ywJN5F4XjMiri4CRbW4Md3mn0qMYAuNBWNbeIUAb
8/qKeBXa5smZb9NyiVNBJkDFwJikdAQPtkDGxJVkFEsp2M7BLwreCJ8NmkDKEFIX9hqFE6SnRZOX
U+17pW/Cs68ClBn7oU7s99xtwvyyCo0gWLVJWJxAfVQ37FiheWwdYGigZBzzFaZoQdBpILd5M41X
BWfE2W5SSLHt1TJI1j6KTSKcg7r2kIFKZV1TsjXIqKFgEoWpw0LS5UBXMerTQSy1tmMDD1U9YBKe
iQ5PH5kl1QIbUYkg25rESRWS0TbDpbWSF/Y9QKrWw3RWbXu9qpgwTBiYkUtOjWZx8XLhITnB2Asv
5b2Dj7RxlTi9aOx3P+b3pvipxq4+hsE99ELkR6NnJtqbzQBrgRfkOUzyVcsA3UjL7VhYGz9/0koN
mK2mXpAVvyg0cpz59MNs48stwsubI7fY1rWKPU2ir4VFtnPRfU30bFNZVtcvpXgrex9SVIfoTPVr
3OBo5Jq8XwxJMm3dwX0giwxtSC93jZK8NC64o6rJ4EkmjySQ7hqrwcedwL1VK4ljCHhF35MPwenL
QHDB3bcIU3jYzEr2diaXTjsVG6MDuPVrnfqv2BwMzk5/P4HzXv++FSXmX/2+M5Dkwo2DK0XFtsJC
znb8AcNDLwpNFYs8/CwW5V93BpZ/U8XdwgYw10PzL/3ainK/zOMy3aJ+nQ0rTMv+yXBDzPXkh+Ke
ncE04ddTENMXg/fzaWeo7SJTEpszS567b0FMdAkR340WHcc+w/nmLOMXippDYaXnY9Tgx9PSXTLa
+ULTff+riNxyVztYQie1OoMXoC6SHnewseKo3kDMQ1M7gBdYtR1JENI9N9LcwcCKXSKm+70w2/gu
7gFpmVHFc2o8gIxaRDzUQPMcBdVEVK+Yx73mCFVbq4J1P2MBtYcAzmLWvk55vU/V7JEOO6FX0Q2a
3itnABsS55DkrO6Mo/n9kDq7wcnTk6+SCu4QxeuV+DZADGubAP4zSAc804Q+LaXe9JcNVD1SPdTi
Fv9bdoWb40VNwqXVJCdTN9GoCGi4RnMduhGer16/D3Mtf9cBzoMetjhfm1JRFkXVTQsclf3eyPH0
mZAKpIiOpksXuwfQPIcGr0PZW17TfDUgxRL0s0nckjOz8dqI5J4V1VwqBf65tFAPZWaTFwM9LkE0
QwcMsaW7CeP0jfynlXCy7MmwJv2tzdOo3yg1NuRF41eWvVYqJ6zWljRzpDtp8ZTKSrFRHDfxYSwd
dmOXyJtSMeUbE1FrBboiRjhhfy1j+SwhgpG3CZjddQImQhreVXdvifqrGhf7uNOe7Ci5d23Yrgzo
4J/p1Y6WGQYCpQBGAjvN5AgnErPbCljgh0Axi20voQtmIWdyRYufgzHUoTDU5yBu3alDOZdrx4F7
oUsHY03ZetSZKLgmphglWcZGuUIi7UUQjcni8RP/MoQzYRbqFfB6vsMOgVPpEokYGLhM9U0UxF5E
VCEK0l3TkbdVtBEdQ9uDTKXtXPB3g195QdGpJxBKl8X0qjU4cGuDuYCFbjzNvhoRllYwMDgQcNj6
97U7c/vEU2Go46Ike+6OyXO7ndLY3YeacW1K8zGbasZeYbhRJAzKUT/TBSJsxOROp+IdHLallPej
ob1NY/6o+uWOpJWTFl66hfQkJkyyzrYyzz1qda8u86WWh0c2w5z7oUBQN1P45bA2mmBTkA0UORXp
Dq3cTKGrM8+GJemW+CjKSubbpCOaeVA9rWjWMnPklpQ5Z8tZC3/pOPb7KPCP+ezCaM1mm8wgQMcq
8KDP2iM9x8jUFtdpUC2ErE8V/y+T+dJQ2lvgwoshq551AB6taZ2FTkiMufVLn/FfsXvMUoof7B7J
W/2///MTKC/NzN+2EYQaNIINYh3n7Ed0Db9tI/YXU9NULEV4AOfm2+/bCLmP9KppI1jsJfx3Phb8
vo3ogp2HBi4tXLJQ/tFEQ5s1w3/cRnRoHKpuUf3xbuiw/LFbEEcl6qrOZzKXlZBr+srFKZyjhpzR
KWAbUOUXfQ6KdAgx5A7byIVUIxKFAXjNnT4Gg7bwJRZ3EfnRPtXUO0U19pZmXtQunDBwETdghNhQ
kvMeitAC0M65rlSeD+woM4szm7CKemQ9Q8WcLequ300WIPuiTRjSotS3JqzWpRwjcgurY5FX1/Ho
vPeBBmTTNu+kAZZciv5KU50bVFaXVlxMywGq+qUkmsQv4ZTnfny09f40pDeGVOiLuHF0IFaL8KYw
xvc4dGdK15BvkSmnUI4UnxrGJ7gAdwjDnHWSwBXqy056YUmcCP+yO7rDUK6qdujgIbTmc1tNqFW6
Llxj/CsxFbVXoeIOC5mOZ5iQ9GVYoW1Do3KrWP5XSLANPpUeGLo14WYnsHwlQLOuEo3kLN+XUBTi
h2ksolWWZvVl4gzJfurFcIBcOaEQwPns2vug9NurpC2mnUOa2WXmBuFxMqLhLMxHIJcO8ZikD2fB
w8QoaQcfAW2XD88uQzTDKSprzu2MBPFF7Rjov9SgOXSzGXScbaFyNoiaOEUxtnkZWyjc5O6im82k
9WwrHWeDaY/TNNC7a0ke1SCyMyGDEXAZtIdcBqDEnKj9pcn2b1hWuCI/Xlaa+KfLyre/8b06FV9A
ZaP2p3FuAb6ZV4jv1an5hcGORiOf1t9sSOQnvw5KMWELcIMWMcTUjrMd8bdlhcWIsHfQ4VSo3PuO
+U+qU1aQz8sK5sRfVEE6C5WufuqG6lh7KwNa9yoX9rmViLXlzzL4ONzXNnF9ZIEupE8TYCqYOYTj
eJ2CF901SeScs2mutbTe9lQ0s3rc0tJTVXRncabZS8Zq3UUwt84DU+chHcLzZHKWdS/zVZWhAM3i
oyE6lNsG2gGoHoCmN4EV72Ma/6BP7IXR1udmGVKUmMpzkfg7IdsDMQ9rN1U9NQKDNvjTeWBNR7/h
CUQXmR7djPYxQqMXIBRiG5BMVqRE1mpSvXIzfTjV0iDqyKqri7bijwygGgHXAEWU5mqYzFsgH/Y5
7dhtbsrlROU09IVnSw57fXcpIs1hkSUXtG/v4qyxqL6SFrK2Nq79mDyTLvAvzCA7KNnwEPrAOQID
loySo6tTegQkgNocPTwkHCTLOLrS6b5C4If1W09bImZrJmfOc97R8JBlCevFpY/fO8p2EviyUh1b
ZE/PpOatZQnFdOGom6Lvb7ugfyu1kljZZ+a//tFsFapOV94FU+AFygR/CG1fW7HyDXRNeosZkd+C
BnQ2ka73O5l3/pGguG4XxrF5xKW3imacZihpNBmZeR3N6qFAjzGclfzFKIEHlqabNJs8/HgEdhRl
+6j20tkSZZ1ucsfpvX4c3ktGAE5dVafUtE+t33SeoZBtW7rQeSLH2HaVmQKvGJ9S+H5kbNvKc0YK
wRQ9tAZEmxlz65Ne0OgWl7jqDpJsA5uMAwLvvDyKL/Bby01HOEKdwYwbzfYpMcYLDdgL3KhsyZBc
7m3nFRjFuapE5rIKaQpZyEdYkC9LWk52hHi9obgr8mKD4oVaMCipw8FGSbUgS0R/IHMQ7bYMXgIw
9ZKRLepp6AMIk6lVY69mXjPqQKiILukKm6HwGEAI0hMOECOGNmEvegOXZlM66FuQFTGQQE6fbCKT
TouqEvihuaG2SDn6LdUWLTU9OnrYJUIrme3iyiL9Y/YVxNfFhBDHVC8CO98Qw1SuW5Ib4sB+MpLu
HhvXdR5BagT2ftJgZAaTvSVSxGVn5WBYca2WoZOdh1V6SuznKuvufQBRyDvP4mB6LZz01WyBJ+lB
rSynEqYVx4zb0kRfnpQVaRt2lGIYqbfClkcMcIsgIajDpCTXC7A/JoFXdmuSgFPrBDPWXkXyVtnV
R+lzHdJhOYjmljVtB3qC8ypcKCMc90YEpkirsRx01j5t4Y2aNv0yyJy01hsX60WsEjMZ7h1sqZCG
RgzOHLX07JBn2lpDMG6V4RpS5pzngY57PLlkOwEo3RYyohRKoukw5uHEDdOLDXlKS3tK5bkJVJ3M
nHaRlmFxbePgeGUheJQDorsMryw5pcEmb+E1OBZnV+6Ihg5m0YX7sOTltRqKxAScHcMJhs4Rrr6E
quTK7FAO40RYsv3aZ/1Z2slDrSTwvhG4Do2h7vwgulFDl8vBI9gIoJzqwKCphNCQ20BDIfld5p22
KvOuXWdVdU481R6dE35k+1p3u7ceVxaFAuwFS813yPitjekDGg2JnESQTlhmSMTxygC9uI7qPNh9
2+n+Dbs6I7Yf7up58r//QxZS8LMUj29/5/vODjMANy10KA0Z1LfE3193dougeOaLgPNQQM0Jhr/v
7O4XB0HHPKeAUWDTZPp9Z0fz7RgGVAOaVXOw4T/rO806qz8eGOiIzagUVOc0xgxnnlh8GPc5Iq7d
OEYKEsSVvMrnShTrUDFXpoYejQentZI9pN/6cpwrWBa8gWSNKNmhODFrz8hGSUBQUauPkTMUEHDx
vRDAQ2dfRgGxTsBjd6HmPgptfLBA2cIaaNu1T/BNExXVQiN4UG+lV6gdsX7acCQUW97H/pDMbitz
mY5kqfcNq4hSht1OxD6G7yDZSz3E5C9ThtlDa++FY6YMSE3N6zSaV7BSFpiwCxK0ASvrGXnlmjvd
UVbMXdfYbEEoDDWBXQa7AFKG4QAIaS2GfK/S15mqOl+oxXujUKwL57ywh5eqnbwaJQ/oTOfS7d6t
Nl0qzoSJ2jWee3IS4vZeKbOtE1jvmSGfmoTauXvRiexKebkJZDNpY8vUVNEkZ6uacB1cKEdLJft0
zjGpfWSSiRa+FnM6k1/byp0zZeDqOORjwU4gtyY+HnyjEDvhMh+fWkAMuLSPKTRqIi4RmrGwX6mZ
syE0kJXLXKn1tIfwANg321jdcLIqpXt0J+3CKgcuj+MPdArz6CJ1o4cRmu3CcoiIHYrnqdB2hf1O
+uuuJ4e4LDRI0dnFQIMpbLsH4hVsbbrhqHtQxnSh20F1q/Rg1fysjnfC4MwZt8whBqB5rfOgJC3c
uEu408o+dPS7tDfzpRvGwZIDI9BAAxqsYx7TqJlWqmCNt3rypsKx2FduPdyKLN6V0j9OE6OuJFU2
Es5UFhOMYCn3obCCpyBxidqySAFoJTEwbjtu2KnLTZpE3aJX+/O8rof7ioZnXvMRvlVZjqjOjBrT
ZeAW21hP/U3atDswvrvWTFXiDIK3rqnJl5kARrO7L5Qofg8jYkFAG39NJTfkpOA2nRzUdbl6OfVU
oKm9CDLf8kSCj4q+0imSzlJ0eHh6bdnKU5r39iaN7zQjxOWjlau0bkjpHKyNETcbbTDCU2MCVe7l
9eRigot6QGi2DOytNTXDqmDTnoLxRWg1SQCTmGvUQV9y6NwliARW/0feeTQ3cqxZ+698MetbiqrK
sovZwAMESNCTvalAs8nyNrPsr5+n+kqaNrrSaPtJoZAiFGqAhMl8zTnPCbT6AW7IdVeVYLpgQRpR
vdbtiFSv8MGoSaKD9BAuKgk1mxqHAEuCO8skeiqw1mkj07Pes3dWT7RTI8fnsR3WWWDfVSyyTwD/
WDtSIxfOQlf91ZRooKSRHtalhJphkvRhaM31SB+8TSKqiJRIBasJJOGi4knxsRyXnhU2xzTo5hDy
OnsTXjKuQh+ZtW1FxpWXxeom0TQKMOjdnxOwkDszYw3Jru0L4QdIqjVqflCSez8JAXDiRwdfp9rb
KStjho4kH15p6CG7FR5/fyMsqS8tPJpnw9JIZzXVxTBa+5SbaXY93iWJqR2wZubFP2gNPyME/mRW
Rr/Gt6D9E+2vPT/Crxef8wtXGBkG7E2c2fzB9fZrS2vPJnZEt9TX2Cr02d7+W0vLpAz4l+vrCJ0E
S5HvJmXMs6CHsSkBeQDV5++0tNzr3197KI895ADMyVAK8FzfX3suyM3SFm21Snv9ZWSa5ZAW+c2L
c/737ub/FW1+JjVeyf/+rx8UgFyp3z/F/CN8c7MmE4ZI6fAUgU9d6DmMdeO1cIYbksHBzCcrt5ef
//wpTfHTdc6IEfklsRI6BDZe4e+f1Kj7TqYDWVBiUOWumKkodVDxhQy1qj6EptPvh642cXbNxXO4
nOJI30RGpR+MLLE3JQkHS+kpeI3O0OsH9AW3aQIi1uY+CvD4EhkZQRUdT1XuH6Npzq3idi0Af/iH
bL5VJD6aFFOuavyj1KCq1tP4Zo3MBqrGCD4wEPkbs7bUOegNRmpppenbqvSTs9Yo77GZghIhhDi1
unUVVTxXp6FODjSzXk1ZvR3leJr6e6d22E6M3jog48uDEB/XqsVPDRGx6paZ52NC8fzHkmGibnQM
zZ+S7hl0yN7WgmeIPacJ5GFV4XkYh2ZTNtWyG2purovZQf8qhxjzBFwzN65O3E3j2sPlmREIPUH+
6KrkKrfFgzfDx8epePSA0swEks8GMPvCAj9tGRX4L3MeuTaV6LZ1btg7/O7RU5o2zbELWaVbTmB+
JK4dnoag+pLVOHSoKpuFytpzS2QkHgU6HSWci1eZ3SHXQzNcQF3NripVaeMxMN2GVALOxIUcjeHQ
lWBXSbtJ5PJrlC4DCIg9me9cskk8ga9EIe1q+I5Mv9gMONf9zgGEP4JWN+xT4AEokP3Rc/sXDPE3
KmoIuWGEe0Yxq61jx84f66F5FLlzN5hZBVu8i5d5Gc6RxF78JL3KXnmpbl5loesxBqL2QpuskxTA
Ki2yn8hm25p2dyPmxXpaTS+Rz9vmx9Xa79IP9mTjJqptqwPkw7lfS/+mAMbThH27sWHVuqIm5Ekb
/V0YYwDGwW51g3doWOrB46nCQ9kSM0TYLLdkLJwrvhzAH9mpAVIwWabWoNbM0gcaIS1yjJj61I1e
USOOcu0MxWpKYmzC3KNiWlbFl0bIpzpprj0GUgskJfdYbD/ZMnrmPAMIlRzy0X+poOjMeDoDG76F
U+o2l5Jykn0hlq3uHd3iXWtqLfMDhUCEWAQ+baXeLt1AvWpsbr9oJdSf3niZpvajnnG1VTebqhq+
QF4Fo2ej1+QkuCRTV6M2Uj8y8hV+l6+G2ICA5ca3LpxNRC7DhXiDq8x09jrh0GNaRYd/Rai9uy5U
1UqmeC9hZMN+RZ7iClQsI9FRmd8A/+r8+8koX78eQ/+EDhCR+DdH7k9KNLbAbRH+Z8HB1z/+6/0n
fpn3MNxy/P3v++q3+8/8xTYNi8bLQCBOh/fNSNfDaIk4jaYQPf+8K/rfxs/7hTBIk0vlV6T635Ki
8Tg/3H8IxLkjEBMDk2FY+v09QXZtGAPjItMjCjd1XF1QnC0iwwFU7f2F2tf5+SJkds1GDD+PxT9+
VLDqaKWyuoB+qDJ8lC4y45CsBfsp1y8EHgzQR6bj2H5AafcXRg3FUY8mwLriNM8kA9QHIZx2HH9A
ImO29ZChG6Ohw4E4myGDrdnLYMSwd2OOs69RNw1otdH8zHzoMcvFUUh9FbLLsSfSve37EUnbumcw
12YfUhxr77atb+FVZ5Z99a9m0om4l8iIVMe4hW+/lTrL3ri1w52Or9D4DM5j8a8gmUTKAt2F3Pfm
DSdXe6nzKwgBTKYZ3LQTWJhgZ1lvMrtN24fEfPjmQ/cHpcUfv3tg912BouWnW15G2LDdnncP9hY4
DbFmpJb8RfkyN/7fCVIQG8+SSDzpApXujwYGy/dyIGmeyw28yWP1LMdNL7OnP/9F/uBJcGC5uk1O
gO3j7P3+YwiQpRhwU7qoyZClXWdiW8q/yn76eXnhgqLlY45uGA4kdef3TyIGU459CIurktGVoxzz
frDi4qQDR7Ygb7ioCCug5QvROPFiIuFvyAHnC7Wzk2qt997GSx36nHgejXJ24tKiPHIJG7XttVY4
zSaTUO3JMwK180YfTGrJ5CpYPjkciSnp5tDgetuW9DNcV6baNMSuVdl9btUrldgMA8rNBAQogG2o
OXeueJMdLCT8sPBpGKHIAqyYyvZ6jOqMtFW1gwJ5I0pvIZviyfSoc/pVqs1rv9hcBQgwEqhrVQa2
TJEJJdA/dnV1YWJ87ZqoijTztg+dDTjbx8xpwYkE7Bjrsxtrb6KzYC8i7ivqxyol20W0pHNgiKtT
wvZsE/VMEBzJWye2CGRRENXHvBLD1Qw38sfmvdeJAQhCfMjje9XedgaDcHnjYLSVHvLOxlymqnjy
mv0kPwzyIFmInzyBUdUHBlt9Ln2Ys/q4cjG9VtONBDFgjME6INs8SoOlYATbGFvRD1s+mTvQk7vK
8vcu0+RxelHpY5AxV3GwWeftmvLrsY3cK7t711vifaotxq1WvCdjtxdVvfPiQwmhr6sCmuFtPoGj
XE5IN8lwbjIWE8UKD7Lj3TC19Wlb+34ZFA/IxLdws/cD1BYPKSyaIMyBFLd8GRc+eyJgHotKQLiK
qI4uaeW/CHNFICfAjs8akHfd619YMW/zhohGo992c3pQfV/Lh7GuDzHx5FYyTJyA8OenYRMP3kqf
wHkmTGAe68AFJ+zstJJASZInObO6lT+nfA6Duw7iG9m6K7u27/tkuLJK5wEMyL1Cf9OBzUIM/Ioh
66GF2FtIQrCVp4ilqJ4IGNjO4JfCDA5Jfjdl5saxV0mHaTlpN8V0jGOYD4SrFu4XRjrLsb6ajP6E
1jLch/nMGHI2EWqdsC7vLErqwSmeDUaFlXZVgrQydXYz0Q3Ii6VRP1uNe99AFWztIFgT3Z73cukU
kJiH/rns0P73JTPBZ0PCDfKN+0kfd6Rzj8vAJGvBdsGUGIjcOqcjjXSDDeNapEzwlDoX6Qvq02RD
JsZDnlAu+T3uTC2pcHE7IzOBiF1Y3nCi16T25E55FSfD1m9I7gkJ4c7ZDJGtFPjraRpBtsMF5r8T
CjljEjXCiA6tD785/AjNO6toz6PnEeHFJD288QbIS8+SpxzgaPb+JTH3SfneYE52Pvv1opzS5aRn
d+johHErFeHHlXfKg1Zf0RcMl7REkDCM1ioIyFojkyyoLm1BvpXTa7eIgpcJutLAGBiE2OTM+g9G
AvBL29Q2cAJ/X/nWmTBSzYP8lyBC5vKrx5JsAmUaBAvnexuj91UXoN9qa3J546ROF5xMldssjPIa
KziiYPIrroOehaPoOR9OIwAP1tUL0j81g7UJG72dKs5B+uCgqoZiSR7YR+8cGrywUX/djLuwPgRJ
C9mgXsX1jQDolauNOX3uZ3CIvZo1IPM1bDAx5vMat1d2D8sguPUkhCuq0y0ZxItO2xvTUgTvtvw8
JVuhLoF86f2rVqyj4maeeHbtHfDahmF0s02afc5UyE0fNA3rFTl4pv88slAKvsCnz7E+FdaLlLS5
G+EdG/9SFZdE3/cxghAiSUDH9pzhvLYDn4wUZ/t008rnNrkaaEOy8jJn94b9xgR/6qonuFY9AKoe
/sOuHo7CfIWUmXh7t52/+Pe2OHfRvmzP/nSrur1VvebJvR0ua58M4nEdTG8y/VCoO82jMJi0GudR
+xRCHVCbqdmX3RNift+57btt1D0EgPT116B9CoZ7gTCzIrd+65vPurirxa7qbpOGuTdLnvG6ir6Y
eXOPIOW660kgHghBhUK4Y/wGy79f0QKtYvnFq8J9TICxNQcZ+3dTQ6xxFy4NxoF4+boHolvdd615
KQlCdstjTixyBJtg5P2d2ofaG6+IMdx1HRo4ctQ0AXCAcGW2lCcScddBcmPbm8g793MO80Ag82jd
MV5e5uad4cmDXZyNObs5od20YHnhQObfzAC3bi2st2gg85lcNvMlM8xn2TY5FZYYXJb/pCm2w0No
3ghxCV3nsWYi0GYrCEaJc+2xTk7AcdK//YuFr+EVdDlLvT5K81KU56+Vyj+hp4ER+k1V9lNPs7nA
iJGEQaW0hG3B/K5QsRr3X/77v4y5f/G+/vnfh3qoynCzijnI9N/zud+HeujhmP8BocR5M8Nefhvq
zSYaRnYIq21XmNYslf5dp8Kiy54V2b+KW/6eod+cOTQ/FK0G7mPKYuTaEDKtud78ZubmhZ1h1zrD
BzciWnwaWB4VpkEQkRI7RMysGqQgzLgPqF9aw9o7qWSqkiObaqW45vIhI3dKPrMRz1d90Y3LTnQ3
ltPfVuZ4bZBVvbACjBhp5/TEPnfexnV3gbjxauIvhgd8KhCI+/AURz7jCEagapE2DiN+OTlXqiEQ
J5iA43atsa0jtmwkxHdoPiefoiBJzmIiCMiCL7zrM/N5KvI9cNujWzobpu27pGzWg5NtDbY0JWpS
C/Jyc5PY+n2Gpz/15uwzR78u6m6hGcNHyOqahT4AkXSr5SOtk1wH7iNDUcz+64nOoRlZcNi591y7
1AdjDb0s1GFGGl69980aipvrslQm0nwIHoEALDhhVoW6N+G4aA0lca+zxwmBcDYLkKTLAA1ICfQQ
qp1OXjlTH7OBt21RPjplQYkVB0dC8Uh7VOtulghmFB2y1K60ZiDLyE63RcfUjQnRYmi6lZe4r2HE
xn7UHkGrZmgUhm2FgM0SbzEj1c7eBbikHO+TWw5H3ZPeLqfIXtrUCagKgpsayo8ZkjSqgqUsAmNH
giMaQpEdilKtEDWsJwpSQkvXSfIReA8c+yVw275I911if+L4XLpkLK6byGexwEiv8qmCOMSrRP80
IM+pk3CLhICN0srDURvI+1zfsrzFWlWdWCcF4M9V3L+QRIjkUOVLLSQjSog7aJBRVk2nWEcgAFEB
HMTQHkV9l3fDJyeMp1fTEnyAwPyEnX+tEE6Gql42cZCuMYskSwNM10Ixx03Z66cCZ0vWThBStYXf
2Z8adM9W685VzcoNtXUaO4t0PGUwAUPeII1D007k2qy861y3llP50RIi6Wsvsf7sGlhRHLEoxhYV
Iy5bRQ1YJCeKHfanbLhqL4hWQPO4b+mN1TobHsp+BNYZwyaUKLUGf2/mzgY7Et37u5uL+2ZejhnO
2urHqwmUkW5cinFcK/EipgmKqrH8x5zVGED+/KzO/o8ShK8P9PskCnjXrzYVDuHf9zDiF6bgtFiE
U1vID2ZH7G97GO8XpAec/YQgCAcyAj/Vb4plFNAGSwaCC5DRcZz/raiWmQDzw4nNpUFoG0pF7g0x
py18e2LbGoIs+JjB0gi0njJP+zxl2XXd2vvMVXLjsDTPSW2PC3qsQR58k5Ez3eY2xHgFIwnZroGK
pbUqXPH9KTCbo6mahpMvOIvSwNDH9BSd2FLEl1j56AWNfkVF/+tH7j+iL1hb/fyLMEljngf9wESX
8cPVM3T0PvEQ+nPfb9/4AGD2shf1Xo2hj964Lo7U8dk2lvq4iXW1M3sFHgHX3sRIoFy4bCMepJ8f
BqdJrhLpdYvEqk+14R4MMoj71j5MHRJowyWgNtCQRxGJFE/s2k0H8aHy7vKiNJFtpxg0PaXPmWHZ
KgA6bswem6RZ2xPSu6FixF7a58nDwMkcngeUjMZ6k/y82r2tVLZlUEMS4AQZdiAHVETNOXMK4L5O
NhwNFU9Po5MMh6qfbkHyf5hJeMHJWKyKqXXPnlO9uH764SnziMua61IHtYs4a4BDgKbNU0F1L7UW
zz6lHTS38XOFNmlJm3Zve9ktWLUHNksH5Y+AX9vGrAnwG8gzS9t9Bu6JFK8HPTX2zuAcpRWVB11P
UdPVmXedaK3ciVEHGtV3JA26ij5xMg9F28Da6Mt7KSsANr52qHECJmW6UXn8zO9ycItM0VzREcvA
3heN9qF388ykSmvBAgPDOCCeMDCSY4+wsQqCJx2ARqX6t9EuiveeCEBIK+5TEdP1GhYjv5HVUGY7
X3KUep5oNrllPtsNKbJ+Sushgpd4FOnK6fxbP0+M06BgsJJyheg6Nttb1eZi72gZQoKguhsyOhWN
YngZ8iJYfXw7ip5zOUHE4vVH5TcP6CTOQ4eJElDMPi8IADSS/NyiWOyH5jlCCWcl3comeCvMmhZJ
ga0AjHEe3JMRzWSiP2dtCne6pO8fAuNNs5HfQcg/2sEbNpX9KJ3rMdZeSmADZT3A9FInyK2YwzDN
Ysmp7WZbCnnWx1sjhKVtN9VZM/RhF/lau0SBVyx8XSOd2O3MRc+ocaHn91owwamhFHvAMsWAIybs
Z9K7lx5RSDleAJ5uxHDW7OwwcEPcDj6dJIlre9XY7wGIXcLw2gelWyVMWXQaMiJ2kUVeSew2Rgdk
sJlVf2i59FdhUd80FkhZ+PXE8wILg3xKMET9XAUN675KYmHOxuytyoksIjcCLWqs1EetynrFNswn
DYN42XXZnOmpaSjBn+8y29+iZbiLOqmee2OQKAwZxGrs3fat7AmZh+PGH25IsB3fvLHqt6Iqwvd0
Cu5DVAobuJivuWFcB17vnSzAtiGipD78hCDCmV24j6A6PoVOf+82cnjLzHE7luqicTWPxEIvRj8j
nqWFg54lYX8dl8kp1b27xs8wcVTOqvKM12q2MRCdsIz6iZpKC9dpqJGY+NRIMT70o//Q6dlt4NVQ
CfElDzXodBxSDh4jUBsfKiGQI1E3nugeK1+gymZ6SNLIKcUUuIpNf0t0O6401K5sNHd2H700zbSO
VbD/uqCS5X2EIrV3zXbJKlbte8Qir6JRm9CStLTk0WrBWkEkTNp3rhxAbka21juaTk2Xd5H0X2Qe
vrW602xJf793254IEYX7aY5WVjF1NvtDwCy7WQqSVcE85jx1wERkMbxVUXQ7+tbskrBRg7jajsbm
6MZEPOEdBnTrlZAk52Abz9x4ecW7XDra3rY7g06fL7BhsFwGRIhbvE/3sSn2OYqYun5I6zmf0NI+
7JhMkCnjPRjCbl3n1MB+1923RvcqimplJMO6y42rPHTJoqiZqTXjk6EyjCEojnXwv3lL1dx+0QqG
i6b+yiabjalVavCz9YsYY3MnJJ9X8En02dSQY0KGSZ3ek2EJdarvGPwbBSMfhUtcLwElu+F416XO
+9C5G0Jxhq3qS/DjqiAnZJyeYslUCm/T0kS8uyUdCO2de9IindOKvQYx9ittJOjMRa6G/ewMlXgi
hG9g3qRI+xw053MjmBtVYfM6St+GeyiPdtO94V/4CPHdPlZVEC3DPmFnj0xLs+p4ZUfmVSe0e4yZ
/AZxs9Uc57aecAAKc/yYtQTm5JyGoQG9PID1a1tB5gZt4/w4G9UT7a7Zz6mUiO+K8mPsp+yL26NJ
Y3bOwojpMXqSCLmhseiKEWDjNC77Nt1Prf7FM6VxcKZmKw0Ay+A7H5MO6fI/pty057Cs/6z4uWpi
qWLy3i5Ayf/zfOCbxC3rF6YCJGOh03FdY/ad/Lb0FL/YHsZrlLCUm8asaP2t1kTz4/lgJ4CZQcpC
2/2/taY/8/5MAyER4oe/6477udRET0T9y5CCzSya2+9LzTAjgUAN4B9TfMRpB/Vrl2fdJnWRuZR/
sT2DN/JTPTiLdOeERJO/ftrRqRIlvqws2EVUDjCVwV8dY+iUXVs7WDqdx2ly1k3iH50cnsZUEKu7
VDYppc3MxFQlYrt2MIhFViaRXTNFc+w0yTDWG0geMDnr6nOML1ybEZwKq+tKCPshq4f61azLWwG+
s6qmkV1RPyzNGfhZl+I0Bi58clmvtEja82xgmYzZsBdmocqVH+XeoodOktrS3RKKu3TK4DFXw9ka
pqPttPnagQZN0GYGyeuRmduH0eOtCJgdLHNZPbl2ZWylImUVKu4pjVLCEiOlL02T/AcHOOiKCFHS
pGJqM5LzFGwuLDwpOTmrLucoHB7LlK8/iwfHP8QWY42IpFL8xukIP0M95a08mswy2SLlAwP69plo
xEUZuNpDnFvJa+IbgmTgobyLC7s4iozA4MY7hKEHxtbaxP2HGU+3rYkborZWVQ4HvnKtT1rqveZV
zZQ6vYlGfTfa1baITKrGcBXVw3LCISPJUzPr/qbPjSenHnZ2mDw5NNSGjxkcpfZiPuYa1M7czDFd
cLnSe5JBEvHQsIJIadVz7zKD2g21qqn8oYSILHhxxgqGIERVIsOaEbNBiNDDds69QiYzq0jHdGFG
8Ow1wqDCeD8kTxl5WRXTo8iM1wW/QeQ8jzkvlZEhSg1rx1yZsW9vPT/VV0SgrwKWfCtDyOk8FdW1
OZJEBpzG3PhddmoJXonS+2jy0IWKcVPE0aH3gZ84OJQb9VBM/sUAvsUNQtpBKFLRrVzqU97tvr62
FFMWJGMYCKecKy3vW5admA2dhR0yPjnIzItjRJ3dPdjdprrSBacv6GK8DoxxBowimBNg4SbRuIyl
k1O1u8GmVFi6O7MKNrlL5G1gFGhHFf6WeMopX2rjrsaguzHq1lB8qkhXbw30vlSP1fTpH3O0fz17
/+Rov6hmPtn/PJNoPot/n/yyPffgXzJEh7/9HcoVYAUeB1fXHZBHCDO/Odq/Ijc83NAzwmzWgP42
RvB+wd8AFJbcKgfjI43/3+BnMC/48bil86YXs5H2kiCLvub7w105baxZAUpEs2Zj22s4ilAlkwzn
K+KYmVdVgLVTfa389OjBI21ThB+Ur6vcSy+9QW/ZOt2L4RJyGBfVtIrZ1G6EBonM82rzpjAUsR1+
Qnh00qnhkEf5/YQUHI+zkzvgjNJ4p4VwVEX6jrobs14hj5kbPnVGdgseaWk2LLDDTjrnaRDeXu/t
93JWTWsAMlx7q2YTcVGLbQavc9Xz3WWbOFIHWdmpIlMk5os8dmW+Cog7TFL2crFGeAherIT1YmL2
W7fvF8oOnoFO4SbT5DpOux0pREeYiw+Ol6U3lhixofXOU42QDg02md+hslYTIWyhYdI9ttY14vCI
6a1x05nTxkjkZwfnoReM74YmTwWhT0uj0an3rcw9BL14FC6tdmaNpBCx82ud8Y75303QWDAf8m1c
Ri+V3z1CRpjP82pV5PpdY3k7mzQ0AlKzVaPnT6mnedBJPAnDlfW5kZjDxtPgn2BRhOAxlNd0vZvJ
sZASevWaeI63yic/pzMIiXElYAzHDQ9aOgDfcI8ZRjYNBY7XZqfEyGgPIdEu8iLeeB7u0yIlO5z4
kAyZRDrvwDhj5NKLMq4Mop20Tpz7We/REWaQBuWxDJxjBizdteH5BNy9QICZBnSKDOAIRlGl1ddS
GeFWizu5lsnYgnnLLKDd0sP74YX6gVn5tEEev6gQ3aomNdeWGkmrnxW5Y0ZexzIBHbV02RnsCM2J
DnrF7hBaSoqqr+naizfL/Ho3vR3nvsqaJYDdLAasZ1mggz7QmIWCzsDTzX4/BIQ1SsJmlhTqaAsz
NIYBWkPMfogOVf86zTJEH2PiokP+wFE7qxSZcN+56BbxHN0XX5WM0+D1yS3HO+IC1wsB2gaVPu0r
3Qt8sm2k6NbsiHiS1Am48bNmP2cFhqVzsUJ6KxmbrFOAPlnsm/vWfJGojLBxBEvEqISlRHpzbbB3
77AGkDiA1WJIti6637jgx4mzql07dZEt4xQRaF5j18FYMN7p0tRO3uSAgEKZTN5UsPLTnjDHSRDl
y9qh/Gq+uBjEszSau8bDd6zLT4wrXtKmRewVHZPGu4ZvsLCRDN24o33Ws9xZl0YbXmG6uQKvPkdI
hnxPmguUkmUOIW7JME87yyHOt3ln56tK75E4TJP9qRh7F4p9W5nbwaEt8ZoZr6L7m7gYykXlTJ8G
MW5twTbZpQOasDazrHmz3UJusOve9cl4FmJ6noLsPUvwZuDMWWQOSX4irYE2oDZal0PYw+OJ6hNX
8JehLJneM3zIA4UlN392kSw0pcSIHNin1k9ORRG8Nt3n0rDfOgX+gapxo0bWV0jHTqxbZLtA8qqh
kjZORSBwM6toNXtYbW3ah02411GhLLTMXPduv2Fy4C0Bb67UiGaUsewRDI4fXZOVCYDNvpVThm6l
ZUDEwCxB5YVkj3ZLd4O3ABnOsRDmdaxXr8KMPhIPxXKHuIS6sCY2QMOqwndgEYl436f1e17HBuds
l7y2zfBvWOv/3ztcblW0a+gbuXi5sOb4iz9r2TaXrP2DTu0PH+X3m13QpTDMt0z8FV8xAr/vdGcv
AWNt6NcOXZv5+83+lZnIKpeGzjQRIc7r3l9vdta9+DQsbnb67lnE6vydm53H+/Fmp7hw2VMYJvGG
DJ9/0AhCTq5KyXh0lRXVfdZV5HDimvOHsMZLFR05BAG6+XwDCs1bm4X+QhbshaZy7UXpk946K+kX
15NtPXrsK+0xutTdp6r/FEX5Z9As1qmq1TO7RrK/2oNT9WeR1O9E+OmvuIzjuyqIHWBTUdGxaGMS
O/TDwaX/8WDO9pBY4ffkhv82xDFj+b6uw7VppRvR4emL3Ngh+mYoPZxHpnetE7zDXKTKcu6joaW+
5eI4Wxmqmk4dcyILTd1eW2Hxuem0GxOphzl1UbewZj8+JizS5QQ177FvvXEfoHdcaFMVflUsRRlz
3zq2uLqbU1bZHOeRv5lvzCCrmmw71EIlqHiyzlvUvOUhaiSTdL2pm0Sx6r0aN2WLktbO8C12E52W
X6BTUoKJtBX4z0IUkbH1MoZ2DFoksXAaL8lDMLrJvqzy68TPgGonlnX2UG/4Zlpc2e3o7RikX/CP
rb1c28fRFC9C1D42yZGiDlEFFdT9UcKhoeUq+tAlUhqQrCs/G1GM+HbMGj9Ru8CiF1Nt8u7pWFMH
a9y2kChxgnefw6EEVdA1143HoElrrgivXvl6jPxL1Vd50548G70YoFl/pXfGaxDHj4Ix472j9SQ2
z+7tRJLWVpHKJ0LrEpP/HLMFJpYkD9JF3SYtOS5G4G3q1I03cU4WXdC8DtxUuYe9I9dIkKl7Zqbp
xFCtXxs60CabrXTWvhZ9/Braqdq4ZniwEvuhJ+RZs8S9nIi5bkP9s+23wXpItLdYxZsx+0yG7bpp
nJ0aQjg3VrcvqOj4P5+jsSFl0aPxqhtxndf8timNk+53+EKlHi9FAj1ZdIcSyIvWtwsgBlvqVrLV
qOvS7gb6+dKIuFLCepe481WuihsmMkSXNBP5BDaqy4r9fFwhR0iyq7zE1GHL8WjbTJDXRthTaXbB
dTL0mzCifJBhxGsHFGjTZY65josyxr7eXUun3zaiPBhNXO+7vtwDFnVv/G56sCWFCcbNbeJGD9h6
s4Um2JrTDN+MWtYsO10y2h5ORVUcwYi9+cAt8kFh7fDvUa5Vi16ShCPI2xRoaPWSLG+9lCVsyWza
RAP7ZVfXQrCMib2M/PIQT161rIaSclAzWJMZ1SmwwtfOCvcFhc2ychn0RgAceLIYfr/Y2RFO5KIy
EYfQIfN6gP2SXrp1jUKuLR3jYj81TJeTlitsUJ/4DEcHyfRjkaqBL09fX4UI2OhOwdvHE+4f5F1t
RG8Rx8naRcJo4su9UUYmjmYwPtdO2+94XPp5K7M3qi4vygmQt4XEM9ZpvEnHvlqYKSUWenL/IDuz
2GqpU7+lbn8JlK4tJi3s1/o4ZptIH8n5sWlavJ4wwqIxVyHDhps2yC7fXCjnn41tP7Va84HMqnMO
4PA4Zn5otZohsORgMC/p1Fb5u6Ii0lueCTSS7iUECVKbj3/+hD+Szy2E23jTBZB1d9Ye/ehqC0OJ
xINyeTVBb8K64iU3qcZRKor3QZvTFqrhxPjCYLJVvPhTdIpAUGETmuSSbmKpV+LIAQE4IiqPon8o
YXjo7Yhbd2bA4SF6IC+7QN7hWKeiC52/ELn/DOXix2fkiNXfNABqix8Gj4kbOkkKX27VNhuMA0fd
gqvuIBaV00Pj0KoBZUDZiusLi8SFAcprHPQ3obQ3JPxB/bP3TVwyGwGE13tPQtBh6B3jvoldd+Wi
4AuuON+XQhmbiiJiqXCiL3gZ8r1bTPnWM3d//n58lVF97w3gl0H9RZwwg03jxyQuNRlNmBROtfK8
bsks6TCW1XmUlX01NY6+agsyH+oGt5IkdcjtyfRJvRTU4oNoyo1tpVd2yEnuaIZ9Hk0jutYmMzlJ
N/ooXeMYWvE1NpIFEiFEgl29rfvi0kQ94aAaHHKPPjOJjODO0mNz2TnT2zj+D3nnkRw5lnbZrfQC
CmnQYupw7U6nlhMYRfBBa/nWU/9KamP/QaRiMLIiOnvYOam0srSkk3AA7xP3nstYK7sJ3eKohZTr
Xers/iXSUc/i+aJzL58G585pFMxVLBE11qhKet2FySY26FB+cm2+q1ZMYvyYj1AAUbF91jOkocK7
HHjnUlfG8zgL97Rm6x9/xPeTZT5ixubjHzL17yItCCArRo51jKU4AVn2ly+BO6XU+Hr5kz/mK+X+
2y/aNHSD0TudkMbnUeV9VGfUE/SmbCj4ooOSCNg+fNSlod7r1B523D67JmDzutwbTvUUTtax6MZu
EZfyxvSw3ueKQtkyHdFs7ehpNkTpruBfewSjvQSmfWGRfasaot5WvEE57daeJS6x6107Yz1n784Y
3GwfO6X8iSPpry4giPB5KDVnMX5eBPRTFDqQh1GG9WIf5TpsCZee47e90H/VhMwX5/PFg0BLqWnw
8APQ+vbiaRa6ZDUIy2UvLY6I2tqPFRyHNvSWUQGNIMWqgmpe+cnrea7Kv/tcbg5nLpihenz2W7Vl
ZyENc3nyLGmxand2eeioS8fBRqF3tF+hbEm/RgnSuPolpw1C4FRs0Wkq/w93Kh07eyBeabb51a38
QY5ZjGoT5/Cgl97AWRtYm451fOglP/uYv/yLeSbm/ZEznxPfXmnqqirpIu6YtqrWOLsvzdjdp70k
ecYEX5dwGGhF8KjO/y8MhucWxN7azEMO5hGNpsvoRGjFSgjH5/2lLXiVPHjBWCxzjaJYlcidI22l
wgAJerVd1MrEDlpXWcG2xtLWbwo3fKwlIibdCSry2Rx1xWbjQjZ2DieIBEsUTm+lmpwrujoe/oUz
dkoovZmHxSFfRQ+P1+jZhrg3RR48JGWfYvTMX6OQLKgqWJqze5pazx8HPjMrfvKUawx1v7thQL9o
eL0o+mnZPl2+KQ9MAA18TaO1bKr2PADzhV3mqbfCHTET120ujUss0TfKqG9LAr8VqWz0huXUUIy/
/jb/fzfpvwuleQX895H7mlybEqH1j8Ji5ySr39py85eZkaCDJyBLiQ0oN/VvbbkBEpDHGgApw3YX
KsKfbbn6CxY3OIGczzOC9FupNY3dTO9jWmVaM8v6bwzcmTx8f9OoGm82dgLcORRl3940JTJ9dH19
tBwyjIo+Y60Zf+6Fw6aZ0MSWxq537AveOdd62CN9dfp0QdLT1iuZLIdAUVwegUMmFXXnFhFN10hg
bDp7Gu3kMjPKVx1GzHYQ7mrqWYxR7K47R9r7xEE9a6vZe5myr+pImbcz7CrCSFklFjkjQY2Im64w
jl3cPOapcanFw02XlSvCnc8lRrFhUI4Zje6i0ZprMXj3WUtyiz7sTc9eVRE47ESNHgI43I3Xn9xG
29oFSzVsHZQXsOzch5aPzugchL6tI3xkTXiRI0TS4APp0ZxqhRc91EHQt4TG1L5bKrf65JaLCou5
GqfrQr3LQJ/lMauJutJ3dibtrUtVsy9S0Es4bKD8ltmqi/uzzgEJ4wGnx5l4NMP86CgkOQdK2e7Q
fac3zVCjyHJ7c5nO7g5jVt0R7A1bnyKzS6SzCiW0MNdscPmEzDkjYqF7wAsG6CEzxq6Wq/1FKKT6
6oJr7jvSI0cD22fZrAdjFteNm3LS5/iw7YicKxRMQpByX6R1gEuI0nVfquO5kK2JAhopVWTxZ3ec
48vODK/NemLQasSHPtGPfVGDBH+aPASPqVLsMjpnk7DrLBuv0qTYTZOVMY7W1lnRnNlpkvmlG9PZ
JI/lYAQjgkTDZrdCkHfM8EAPLtsxTbC6tfomYRFMaJ9q7mMruzGd+sxWg6NRFstapitCGEBgqO55
qsqtLO0TIZk3ZUpcdsWGlrysq1gbN4U9bhCLPYFquECGvh4UJkIg/1mCKmPJNkPbR2OHkDI+gdQ5
2cjhDBUDU928JQPTGSutr9J83BYRSQumiqIPHdNC0xqsdF29g5YC3rE6tj1zJJEz5GV5ADGoWyNM
79ZIeE/xkCvTCvDS9GaLwZ3zssaXpGo3dkV1PFZ8su5mm65KkMB7m6Ed39ssjJG0pbVLBcg01aTC
Kmk4PWYbSuimmI3aiYMktmLg3okzFZnfD1pobCpDw6mpK8OWwMd1PpnIhrzLJtaOUxztwiZ40Cro
nlM2HTPsZTdeqYYsxwT5zfr4FFfmRVCSuopbm5mOKx6YGeR+Emlnjp6+19y/i4Ip8JC0K8c+TwKo
GppSYkSQyGP7PFwwDTMXLbMI5mmvlV1e8vuglQ/4DC5QZQnCeiNDPzqZtmXXj/FQWxayMK/6QGex
4PYhYNsQwIQyU5Q4GiOW+zozllQmJ9MasUYKIN72FD5pSle3S2sU66RK8HOWiPHtSdxJwziNMX1T
PAUSEJaA/x2BEuHCIMYIATnUV8JQnmWez/bFBKnY1xPgn3DambPR/0enXd6U//mfn8Pyvv6cP0bR
HF06cnQLiOkne9FM19Y57iw6aPeDvQi6No0JoT7MUGeN0Nxy/blktulaHETsFmJ2VO5/68z72rx9
U9FbM4OXY5lmCDzfvM7+2A4pdaANQx3wZss4tRftpLUrLWXW1LPEwSqRpdDdahvln54eUlMxFm0w
hMwhm3wtLX0hIVBu+hanaVnpDNTIDVvJYJrflPjiZP0I8u06R9K2rxtd7k3by0DcaJsoa6xDJFoI
maisD9qkVYsRmDA3N5NKRmnLGFIoE1wn28a5R+qiMMxl3ZneeT/p+nWmB2ZP5JUdUv+qwPiRuGJL
jhks5Ch2uqoxl47Haq+rDlGrrQIRb0RtrYzWPaYxsX1FvdcdeSNHRKUJaukub17rZuAhyoyFSgRm
jYQZQYav9eRGDJy1PXLfsNgGFTqkJPEurEYcVFtDcfagVMwBbTW97eOMwBlp9MdBoyWZVGvcOS7w
ORWw6kMeufYlxlnQXqY17EReAB7t1XWQhQs4GeJYKt0rPhgAaO5a0KpihxqdbYeYayMTBTdm3j5W
jq5u47IEHezaec4Wi2TwnLWZHk5X07xHM1moxfNmDSjegBeMbRshiYx25w1cMAEMnHdyRhZ/cWJC
LFjWZSzt7Hl7F7PGU1nnhfNeTzOUpSbUTcXCL543fwNSFm/eBU7zVjCa94PF11UhUat4dMZ0wH6N
4LUdMsUnnCzaebUV3TuMcX3bqM5F514kQ/wuouBAxHPre3Qjq0RnjgXDTHviunlnCabrEcoIYiZJ
OIaeXzmqsP266XSmWwlTowb23NA6DwQZnAwreiu4CgKPNsBmee4CZ3aY4i/sPgguJkIxM+lZq1ot
Kn9q2Zdnirbw8uAgRNCgJpLOIorRlxtsgD3F3KP9ZAyoOk+VA1u1dDJ2ooV91WSd6UcKEwE1SB6C
zHi1dWAeQ4BMtGvdZBfCOyS1tlYv8yC0Nxhx9ZOd19p2HBu50triMEWW79jBvimsae2kQpy1Tmnc
iqkPWV1Dnvfa9ihdZD+OMqmHzKvCDW0Y87wB01udCeNCb6d4nevTYcxvgU3aez0uboK04VFrovPS
U8KzLCE/YVLVM8fNq4Uyud1BF7CX7VRBr1VT7ZR9cQYbj7QTSCN+bscQca2tnmRrzRONbzDlkUZL
xgiC/jjS0sPAz0SQEMs1q+bODxqWN7Y7jms9NHBPCX0VKLLHCdDtcIaX9IcdNsOyZH7cN6+JQE6G
GNfvswj507AptChYzW3CwtCCymeVfHB17T7HAR/1SB/C+bGgUF+Diqj8BiE/9MgMxF6WxZtU72AJ
6Gp5DjIIj0lrT5R7PDHzzwMbez82NRLh8EI64KLHEHXFP+d4mzueHxxv6ZcfSGKZVv/RxzlzhhCy
JOSwhmXxzv6jj7NJjGB8iiwWXyymqj/Xq5xpOvJRnQ6P02s+Cz+eafMimDBiTWXFOluz/k4f53w3
paLln2czHGyqZ4Hq+/ZMc4ewDbkhGcWlTrKf4urGyzSwPJ0I0eYXlKxfHd+ZvLBbZ+sUA15ZBclT
3YTZupDNS2rWyRr27RcmTcgbtCnahzZFsJCSG00LUZZY7jFWZLFsCh23jbEX/GdRDQnBaJjGk0CN
/Ef/YgWsVDLlrh2C8WVIwgHNaIKlBmL1dYo3dicnYG6N0owsfnV3qSNHASUttn1p3o2l3DZgQuMq
unGCcJMavAa+/o+qZHtsQfexZR/MCK2t3r5xIMu9rsiRtNYe7QwxweLCS7KuX3Qm5grFWskM8oli
dDS4qlc+gCCFtFYhd9czHc+mdyD7FcU54+uNMnWbsKmbPdsY7PzOmWp4+xHHVjBgYzXyHbx7ytc0
fhudlOQd68GsupXomOyMMW1JcQanfjkY3p1DOgaz7a1eR9u2q/YwT1dZqV5OQ/dQa/DxWm03aPGd
VaEHJlGOsy2xL8zZGGHp2L+0wUxWltMCpc7H6QjpT/pFYTh3ukzZ101AA2xv7k4YwHfPU2AAxy18
DF+FHyvg1xXR2NdjFeiIcrVuiYUIxkmeWhuBu/tMVE1JE45eSqY1XEQbWowaxBvdHlmNzaA+LS9x
paDhGWD49T2A1LoT7i3yr/gCjxcxtWMI9S/LIXbU5uittToN3q0ZD2h7/aubMrDsZnKg18JMUCGh
wRQsMxe2txT5MoponCuwoRIvMK0uTmPD6ZmxuTg1Ou8uBVUolObSNnN1H3wVZPWd2HhJyaYPsVaR
ZMaGrq6Bt4uUy0bTlaDtKnLrGKP1kjGisln8JQftIpzlYA66sHT+g5HcCT/8qhrLxtcJLYwajCgS
IjSC/BY5vFs/MUiKF9MuQYHGk30MUKTZtbLLG/Zx3SxWY7uNeBv9WuWUq1xqSNxw31EsnIxZ6kb7
VmKbdsd1PAvhWtOkagkdHpMquVN6uAd2Rn9cO+j6pqvIweY+C+s8tb1NKm5PBdmdKZ3zHhkezEta
T9epLhVkegKd+l6tUe5ls4ZPRczHsf/FNNCOy2FaSxR/Wg/Xw0EDGM5iwGlWBXbGciqwreESIJ8S
5aAxSwixiiTnJarCCHVhiMpQkAXlMiFaWI17n3v9IkKPaJB3OKFPZKeXz0q7MwXlot3GGQPgaumV
7t4WCYd6B8GvClWMRQgfERBtOoEUEjAVcHVlX6KRJPb8izqLJkUe2oD7EVISieh3KCsTFJZillpK
bG062ssADSaw2Gib5729m4xZoZmi1Yx6RJvuLN/88NL/i13o96NTBu3QpWhM9L+YgnVKGECLSljt
RdsYbZULReyfc4RaTCZ/cIT+59+1+JI+5yT4nXV59ApmDsjv9D2Bwpx/0G8t4pzjOhuTUQQBiSWi
7o/jVAM4y2LeY6fjcuA6/JvfLSaIjYlWmY0pROzNeX4fj1NWXHx1JgfuHAto/Z3j1Pp+Neqw/ONQ
JozP4Jb/rFZqTRK50jiw/BYKKnKLfgIdbe26gJw0E/S+jDLNjx3Fd7IzW1aroT7YlIO8PP1Iqstm
FLtsrK4q3Z+0lESGm6KMVoP2XKqw8wK3f3L4D0HUNUf2dRYrg6hbSZ2UirpInF2ar0IN8rf1bAx7
KeOt2YebBDgTgOUw2ueRd1aLd02frhsMhAtyRjZtku5bSU1YEnCp5meIPp7dlkOwhU3pW/V0bQ0t
TzBOcb+Nm21V1WBeixiNS1RaCwkAfhMX+dmUp+FJlj32rnPcb75eXqTJ4zA8o893aWiVG2HGGznq
izK6jVgRBicVX22uPysKZbbw3Qz51avjFH6JiiETYiGD5yF6c9FgywnvJWZAvylHWAneilU7Q0+6
rEarzI3VwC1Km/FgJYOBbLgOzxBLKvrCnp4Q0w7kOMX3suubK8/Qk9cumICXCu+iz/OztkqvDTHe
S70cVs3gm5m96AyxqSuDZf2tTUkQpMY26AYA3NmqCUjBMlbz+3kUk493tor6eluK/iYnPKS22LYp
CHJG5bEbppVmnTvV46jBr48shKqPHQqssTDX1uTsqDd2QXqfZOaedMrJT3O5ieWwdcpd1z+7GrA3
c5eq8D+YLN4MmEoQ9Oj7FMopeR3WhYWC2xOPAL4C40o1imVn77sA2fahd5couwNnOwQQKF4HSS9R
rr3yBn48KPxiPzRz5sweAnodnZXO5BvOg6UZvFQRcq5V50XiaLSHe294a1uotLa3CiPKHYLCzAK3
naAwUIbhbJopQQD4w6p8RXbVHTrKplRnUNg3QwRFwrR37uyjloB6hsjbaj2DE2l1a0Mi0Ule+zBY
xQzsqEjas4R4xmqCOk8Sbo9IYlH0LxSnGxR271qYY0McbOw4jOLx8xgXUXokpWwxSJygisX8QymA
4F/G1TxJLtJjMNVXqh0uAYFsCh01eI2DcPRb2972euGPkbfomQFgvMEYJYH9e123VNziJQa9UpdQ
BOiP+IpjeiQFK46yVJV2wf7i0klfdZeQY+2Uel9yK9qoXXTqMr4fYTVrCgZcsQP2aG1jTUj5B8VI
/CjUbgLHXQmV+kNTewstYeoTHswI3rV4Qps7rQDOywO2xVo5NAzHK88L13gv7zrvRshrRsXesKWX
JfwDdOCL6m10QE+jjXSJSwzQNyw3ThP7xbCOmr2ir6dpwi22dmXNN8xduh3qiGtXU69y74y3+Ygi
+l4Kc1GPBqucdI2L+Wa29NRkVzJPWuQ8WmZ4k04xhmgoaeOXql4mVbi0yfDVuhXKspUEkuPMd9Rg
Q4SvrzLuRTvzFtALC++xi6qDqYtDjMjdQt3mqtMTYkM/BqZnNe+FUHYkJzPoylEVAg3R5DHGE+4b
IeN5JTligt5NiOlrpsIADf1Rf4whRvVJd852dGE5q4RNRO2qa3tWVsaEa7ZYnIYl4Czdllsn5KvQ
CeHt3DNjglWGV0k139QGVBaNxlzne68dcASGMZP6HjKj1rmUZn/vEdk8ZRs9NdAQub4GOk811Edj
4H6V+EbUuLb3kxHs6oQoBQRgJJ4yOqrHdu2NSyu+ECUyMsvamNqEyO3AzeEbZsVjdNSVZ618aZkE
qru+z+AyX/YRTl0Ni9dr3D9Vr214nQzcoYDQxBlu24U68GbqNymRyUa+1UbGDIw/6jC+TuRwNl8t
I55iP0vDo4okf9kGiljqU/tQJ/FdjVG/sCq/wkc1MLjywRgCdrb4djsL/qpiPTn2q13OjqoRu/a5
6d14uXWl9IQWj8NeQOWZy/Qks46DyV6rxBizC9SrgOQ+PCOGztPrm1hfkIwAdn4f9BOx4qzdl0ol
IKeSp5kg/MwKb12a4iYcIAcOdhL7UVpdTF1wwcG278tbjRlmV7YE58iTlhyalshOWNOGVFdEdlf1
Pm6570H78axbOCk7csAqAjEDRMDnOOuP/QgBY2C4oiwr/BBlp10WpXNIwo6JifLsZh1xFt2ElyTy
+8Q8ZQThLLKyPRucF6Gu+2JNmsZ1g7Vb7+CPU972e8O6QO/qt9oI/JzHnvOtB2CREhpEpICHykkq
4aJp9efCyJzFv4wgDSc2aJz3XnpqUyVfOz30HWBAHnd/oztX6cigWKTOMq+araYK0G3tsi+j05i9
/2MqSFj2P6ogD8912vzYnPz1J/xWOlq/UKvb1EW8w1z763L8t426+YtNyCeSYlbtlIczhOf30tEm
b8cmbWBuYDxGMvyr37cL9i9oiHR1Tvw0WNDjaf4bk5hPcxi2FPwkPp7akbkOivpv5zAwSKYO5xFE
5pzZvAaOHgW2qSIURsW2wcT50sDJ+HC1/qJ7+SrU+7DQ+PVDTRPMGwMqG3HAtx9atkUb4O2Fvxvm
EFXcZDsYTnrXxOLYiKm5ICwq4xgwyxs3zTK/bQv3HHZsQxF2VST0zoA9jOzcUrD14qQbjJ0iMeqM
yCAZCeEGxsNcuevIcpqNXZBbPySe8eS0iQkBixb8YNYgIGyOk3Yh3BzYLI6C5WQmY7KOYxmtNGfI
IIzNaQVj/iZC4e5k23R04GQOdxNoMTbD1jMzDcY+QqkfVamZ1MB1dsLpJw4Tu/8hbthQBEI6756a
uydHC+IDcTPqm0JX/p6rOmE+VSHahx9f3fni/ejizt/4B/VTZDsVi32+xbI0YvLNaMitQstXaeLg
DJ6AEkVNXi9+/KE0Od9/KLqQuZmh17Fn2caHD+0E4TBjwPvdbL3q0DGb9ztn0veF0wSbLJbar5/3
T1hgIp75cG2/4yJunkX+5f0H2IP5P//jzYLEj5eEodq0l5h1/mhKzV8sVGngzz0UVrx0/pzx4pPh
NaQxgzFnOPVXv+6fFhqdaE8LKBeGF9jYxt95s8xBYh/vifkugPUOmBF/LlBE89OI16sUOfQNmEy4
jeTWSiKB2oQJ5YSwXAPJE00VMKFEWQJ7AjAw7tVAu/xw6f7qTfOTX+HT223C0BoaKr9CmWFMW+vG
FUbMv/8RhKW5MC0wK30nNiTcgOATKQnXCktfBo+5rcC9mvwff4r2Vdj04bHmas4jBBtWGQ8ZKlxO
qI9PmE7hR/cbZctWNRLBeDybviSEL9Bkq0ybBr1LVo2SDKuYzSTwHatCH9G7o7ULq/6CUD8fjZHv
OCxoDW3XF+p0LpVOnaWI56GAMC7tB1XXHjsm3QtHPnhpnx0nPSPJRY8pHjN6TJj0RgcWgORYRpNE
XTCDLAza6cIdz8eBhmahWXW5djrYEwtDjUn+q0EIbh3NSM4BGLmrTsaCrEFNW1ZVkJ1YFqZHI3Mv
FZGfIcR4DGqxwZP0mkOrbsfrrNRILi9KMtnmeEQc/mrbvjTDzA4ec9yu2B1aicPKlPqpJRmuj9pD
m9ItZ026mUhP5wct+whORQvm9dhzOKwNT+u2Tlufoko92haaYaut98nkHWuF1qqPt4nVHVqC0Bsi
WC6CXgj05iPwRxd+oNfrvj69DRHRplStbEhTswEA7jmDtzez/mROAy9+ZGTXptNtk0mfFqJNDuiK
ntwUqDT7cTKxNLPxWTIeW8ENU+GL8lNkw7QhdMP4mGrNwa0S7e1ebrQaDJ0Wuuugtxd1Nwb2OgVP
phLJisMEYDeaJkchT1bVZkeV4Gt1CNLRtWlThi1GJEcTSIE1ZAP2VK07uPX6sjGjwoLVkVS7KWB9
1zLS0KF+A3L3B91Tlv/SMLdWVl5ly9QyVujuzkQBjdGJdnbw/OPb+1MVMt/c6DEw4fEAeXPO0rc3
d18pGVJtyOxNYW7txJXLIGzO6wk1N2pU3x6crdu9/e3PpO4CHqtBZqEM4eX58YEa1XGQtCn5sgvZ
2QxDF+1azLVDMgeR0SWI1lvkqav+pPj5dDzPf6rFSs4gONkgq+mzTNrqcrRDFet7UnlPjjlb6jIo
TklzU1rJLe4Xbffjv/PT0fzrB1o8urhm0Kp8fnHg8TaZzCN6t9AHiv6xqC6jfC2M7Y8/5vuRNH8X
5wplKzIa/vnpcpqKiyyLv6tpRizREYOGiiH1r1fvH3HuzzaG/z6WvsUGyUy6+T93//l38zL9ZDTN
pf6jCiChhcMVghFeWVu1UBv9rtglqZv5M8xManzT+Zrn+Xt/4cFF4pag9bBsbYYq/9lfAEaCmDxj
kQAIseP/W4rd+cn95tjioWYAbvIpWEZc61OpDzNDRQcjUcH1rt9F6lIJsFuq7k/Ox7/6GOy6bLpn
/THq4G/vPvA4U2zbiO2YBNi5up4y31TizYcv5P+mmuBv+fghn94YkvMttODTLLMBDBg+pwhEjHR/
ZrRBPPYXF21eNvCy5+vUP78jqoSF6uSCb4rA1QdqfGdIKnaSxEDeFO0xGtVzI7wfx2QpwxuzXYeM
u7zU2dhuuDJcxtXdsrZSdqaAhDg/oCr7bYm2xqJHQU6PVPVMmE+pF29HuZa4nHES2qQee6vatauF
h9swLis/6DFmCiKP0UK12UMYu/6ARkSfQEsWjPA72MAiPrbMVXplemnjR9mUT7W3icfoSeS8BjIP
GrMWbk1bWYVex0AX/qShrjJyQruo33IIbWgGEXNV9VMODssorU3gIofufJbYTvMswvcG76U6sZmW
THhkvMqt8RK1y4qM6FXXLMNWuRoCuUkR8TAybFaa0j9nw4g6LcOzxsOBV9nW9gCC0iWKmrCJd0aj
I/geN1oPHvUaufIisi8S40Yw/icwnpt5k5EQRm7GeJ1UGZtRAh78BNE4bpCFA8dkNN8mgUCrOdOS
yndyi+1Ert0VcVf7tQoDs8GptGtcKicJhPipj7LoBt8uGMwMOxq6c4VpcoVyVrGcaxiz01Kx2MMq
an9El39h5hy7KM+qR7tWV3n9pLXDypTaMmEnmmnhMi/Fuu21yzQe9nrDyA900pyEHrEA1YZUPYsG
ZQ/iG36nfter94PM/NwtN7WJmqEs6KPHk6lfpR6UC4oopSBVNOAX8zoD2dyg7tlSyEOJ7XHmQMav
FqnbgUE0RbNPbIautcoVrobobGgwWFMG03SrlbhWpHPKE3Fh0cHjIb3txpxxec1iw775+jj+E84C
DBEfXj3f94BRkz73X37g2Pj6A37rAo2ZjGyhQHU5BH5t6H6bL5EFhv8LWZWr47xAv/rnfMn5hekL
RlqmUtQ/VLx/vv/tX/AREsJk8K9m7+jfQiR99yqzYTzQGaEFm5189qcOjHIPpXhZOwyJMRHIiDCM
BNRj/9Qrqe/m8iHLkn5l8hr8dULwX21wtvM9GpkDEc8J8ddcArwy354JCMQt4UoL0ofqidVgaXI5
WfZw23sYnQsIwWjbGvt17GzkFMXY3zbcovXIZDpLtmNvv6nKcGvGyqIn6DdJMiwMDo5zcSHBPU9K
cYx5QEfUJJOML4MG/W2KgEeEqV9m9Yl8PzztkjD1HG7CIJSbOg1RLBWTcVGoTrlpKfERzJvFfeOo
WBrC/ppRm71oi0FuBUPvteel5TqVzrbRiJtpleQyLHCC4NvKicXSpHdpC7Dvo2CxE1NvSd2+C0wo
CTKPbpTcfM9isbINFDienRi+U1fYE5jK72urgmts3ZjYXNRQ+VIm2n4w5AlWwUamwInq4C3P6h20
mlsvjd55K28LV3jrPDMIE/LSg9DB3ZSOAyoWV0MUbmEfrUdL9/bYAF8YaN4qZfIg2Z/ZADSLrlK3
kac8d7odHkhE9PvIuIiR5LPWCuENowM2m6coc1/oshFcQEOIk+EWphBZvd14n06AYu1QV2DZs/XE
C3dnNIsgQqRB0GFHqlpnfjEKNMqu9jJULN90G+JdaE7mvo5bG+9hoy31mr2LpXGJ2eGeN55jMxnU
TKZigXnZiuBa1sFxEO9KU+wVAMwDcEDHq7dAkTlUbMKPOQBzdxPQetVI+V2lgPXaHD0tPi+G6CBF
sQOEuIn5kYrG7G+c1iam/bj2TmHsHXTJAdd3J6tX7s1KtTYK79YFgl1SBdrsrBqSW7bftx4L3pTY
nnqODdJm4G6WOaR8oUtJsB3IKbubCnubJfK1B1bj5sYLYqCdVccC3n4NvqB0VwlaISzm3BnIXpx8
eJVGeBzZ7TuN9hpYbAED7dS7GeRX0XypE9w1gcxfBlnuBz1FZC5cy09i+WYbIB5dbCsTqq+s3XZa
QP4o8KQsQPqbcpM7k7rBXrWMWOMxA1jYZABkFsGimnOwU3uPPIoQHLVfhGH+Si+269ri6CXJVSaH
o5tuCWVRLDrVZd06YtsZOOdzJC1oAw1nejfrZ3oiNsdi3cn0MAI0Cozaj+0CJ5M2HQcj/tKbxjJN
9LXEt+EzyLir1Mjz074j+dt91hEiVBGps5pyz/o3Qt5HpYFI5yKurZzcp/RLgdnXDLpdyE49yEjb
NHr7ugjEbaEFb5mIrwFdEAyk30SiAxUm4U9MDdVAyRsWoU88R1dbR1sUywK2Gzb6hyEMXpl77YQq
NnlabnWcOE7fPJfCtBdR8V5WyjFRQVEHRrkcRm0FDpclHUOZVofnkY/XI6etrkJMgpTmtx6K4TLK
EqS4ZIFiBQUrKy/Q/5OBlCwJST3gcjIXkozugXSbBTsnbVF0ZeGbVtUtsZU6iLzCwNyOZBRtEcs9
2trNSBqFJqMTSda+gd3MRxeHnK4Id05pPo1O3y2IuBdLryGPKcVqFevNS+ux/tO9q9h8DHn0hqFd
1dwCo8PSV2msvR7F2ylQu1VsBs9GWZoIG5LokI7APvSm3AyxdgNhAoWd0R8iiUELaNobDjQcT+XJ
giwRFt1jF2ZIHtxyB1b0psjqS89iw1ZBt+QKrmRLJ0Eho9cnxSi+ADOxD+4kjRdVMZc2Ak1R185q
VMv7vC3hqxDv3RcOC1b21mUekrRm8AvIFv2z63GHea2A+ztmW1kV7BKbjkgncCa1fQ/cbT0zKzH7
shhkJz+GxADw3FodVooiowPIJnVES4JTDd8h7yBPgu9L8pvYLPdtnW4lHmy9syjJiBVeGGNyN3nZ
aRa7J31xnmb6u5pFz9OoLRWjuS0EEZNacDcU/E5dDpFzYmhjlFiqLJFeaoF9wqIQLUguf5JjcjFN
4s0Y4/iLJovLyCB6rkkckA3DZoiMhwJZnd8qxN+W7Fx1/Alq6uKDz85iiwyAQEdR0Yd8R8hc3mA8
8DSzCmnsJiloOLoLK7VvvYbEmcE+WdCqyS7f2vp4wqG5QqZ02fJkLPrCWukhZx74ct3EVZlG2U3d
NAdbMY81QfItED4vhoUII6YAx80vX+8SrT5EJjL7QvsCOMNkZFZw+sFVCmz3qMrR2TUpi4RaNSqf
MauEy5OtFDN6DErvUcC4exgiHQ2EAtttKglU7k5BxFQvqtahESd+wQtn68VSbGzDW5qt3A0Z5+7I
dHRSyWD5X/LOZDluJNu2v1JW44IMfWN26w4iED37YCdNYOyE1tE62vH7s/djd4HJLFFUpvLq2Zvl
qEopkSARgPvxc/Zee5L0Lx2m4xgLZwCNHmNm62R/40b1IYWY4dXxiwT65oPXA5IqR3CrwbNrQT2I
6/0Q3RuNcdRUY1h30uZlch8tsq/XCjz3rWmaG+JZCp5hFJ3dSF2hOcqqqe+w1xyriv0P+soiEenC
TWwVhYNzmdvBbUBeIlClHSJGnteaxtwgN1VZnU1RT8rnKP0+qJ4yWOFLOBKrxqpNP3LLowYdVoV+
6jvpuA/cAEWESLpl6V2BsBgVk0S7PhuXTcPyo4WXIYovZgfn9O4fRVDeK2yyPHG7wkjWZcjdSFOd
BSQnW6VL3PueOXPmAcy1IzQdcIGumqJaNeS5rp1J+4x1c6VaM17Iw+1vtukDw4fAV9P6SxHTJfVY
VToWiqWjZBvR5H5FovAyAVByhdyr3JGC4CjgiJEgBx30d/1RLYPMH9LmJXeDHTfLCacTGXMShWh3
MIUgNWnq2OBJK0hnpVBZcGrLNwgv3Y3mBRd6WpUsZOygjKsIX1DdfRzXE+z3OY6ibi486ek+eA+O
s+ba0bA9jMOK9DA/Z71cNJnYjDpqZxSj8IEED7lZugSppzqAgzE97TiHl6KHMEt1FbvXzoCdhQrv
YjKs87Z2r0BSl4dSDHurUghHtneRrSxBmW4zFPlEI+X+mMgTTydEM3HJUES2Huf50U4Z+Ddgcx/i
Hs1WqJGQQDADiUmFteN8726sFMGGVk+4LfP8rmx0X4xRTMgzKgdKShosIaHXrIi07HHWRrSlyXvu
LX9qGG/2SX3txh6BfGl0roY4QXu18jZlO+Cux+RSIZtZTGH8nHdDuf+XZoZQlnNCPk2bvq+Lv4h6
tMNj9O588wetlR+blLZD31A3NNpFBAR/qNUrQ0Bk5x8gXPC+gmVZy956jAZ2blqavzV+/w7nRs5r
7+7rj+fG/OVniWqvX/12aHQwgdATpvGtWxQps3Hk7dBof0IKAK2cKZM1N43pDH5rGoKC02xG9g5E
JLDm3w6NLodQ26Q6Z9yozWKGXxkd/vA0YA4x6HJYjDf5ph/7X+EUgWNK4L/owUAi50gebnxTuNd9
iRbr3Q36gwcPCsEPzbbfnCgmv5Vt0HL7/phIbEvaKyUblFkOUPjaswopaw2ZmpUJb3Z3T7DhjfRo
W7ajdttTDLqmR5hGN2BRs9hbKqbcHaxe8ANW3WLhc9Irwh/k0hiwOqnemYhgkQ7hdJP2zp3IlVsv
V3xhYcrUB1RtNdbLxVgXt8NQ5QzsiSjoa7NezrUm8fHawRAloAIXSehMjtOC7HQk9zXilFFDsgsG
d5EWod8NF95wVKxkrRcPuPoxfRUbE2ag0r1EkbNJ9LNw+ByI4s5MlU0a97ZvBec1hGx/6pBoybRm
nSiJzC0AoUkEnOqmh2vkZVjoqgtMpAfRSH9Mn6byurCLjaDMGLNVoeHpLJorWGHmOodItUxkfxtL
hIwS95sVFpLSKkAD2awgvt7r6RlE1IUS3NBH8pHG58XOMk5DeVn3cFdRM6LkV8hZxTOunScqitBR
tYOdMXobEneoWbpw+JqnrHn24Bw7Bpl6QNCMPqXBRqnvBuu2pEkn269mWqwZne3jPjvHaH0TpICw
6uNg6qd2OG4RAdZtuWaYlSfMfUx5iMVnASMgsc8DNcZmKvr2i5d56oWXOGwv7j5p9f0wZHQR+Qi1
M7Rs1nGYi8i2J+1DVdqTSFO+FFJdVMre6k6hGKGDWAQ55xvLrxx7j2eFfY+NV6BTNYbevCcVh2ba
TrWS88Aq16aDdPmk9YC5tkWzVcVJUOy0Nhsu47DDRpKg3m5ng00whfo6NNkfzNl544XefUuqycKc
HTnG7M0Rsb2v3TtFEugmA43zBRrN2h18op0fdT3eOLRlK7R/noexxHK2Q9/eZ/h+jCoCqF6Bm462
bXQCtGASK0EWsY0GtOr7E51cZpI6/dAVp9SeHPA92Irtqg8NQGjuYpQ6GXjR+dyzHKtlORuR3Kzc
KTR1tdDZp9yeAalo5J2OmJeQMmc4fS8J6txkY3oXDQWe3vZrGkkNm4Z30BqggjU2KI9O06KbnVGo
D2xY9dNLlIWXDD6vUbpg6xWan6n25wEKEtpW78nF7jUKgwhGPuBFmpm34QjiF18mY2HbuOiyfarz
FxEUW+0YtBvvth+vSMhd64m2jUPDF5Q2hXrvDIDfYsSrp8gabowpOk7RjRVfQIvo8nYFTngRhvAO
SDKMwkszU5+6ySantiOrBj7VsgjbE4D5G8uM92UWIJTVV635UNWDX4e6X/CWQNhCoNP4bhpf1G1g
nrXG8JUJ7izUy87dTD41hkZ7IbAvGyKUT23L6lAhqu6qbHiC4vLz6O61wt14FKEpPE5cZdMSzMQO
X+hLMLG6qCwgVknjXfOObmaszfDRzN74S3+HDZaR7Lv944cN9rdkkgesUz/D6bx+k7d9FpyOM3dZ
gbORM4fT4z/7LDgdJt2eR2uUxFAGd9/2WcR/qubhtYTN8fZFv4v/rE8A7flLlfkxjpNfso285ty/
G85xYb6RS9FF81Sdgfjfb31I8IYy7GkoiDbSWhwEZXmjxEWJ2KLzpEtDzzH8Ip7K2gfzTPENTSOA
5iE4E7udc91rltL6SYUCA5NGih0kdYzAgk9KXH1Ye+od0UrFcYrHdO811USzaXKdBvfelN0W+MeT
RY0f+k4NtXPMCieRUxD1ONVmcB3jKBR9NcvMK4A9U4XFQ5QWjUFm8iX508H0EI12KreZSnuZxkAj
/HYyLQU9tNu9BPY4Mh4y7c8oSxhcdemYWwAPuia8SaiViaY0puE8LnVP3SlGXhzH2qopgoFromeH
OsVwql6RBp5hGcfuvLVj49aKHPHYWPHw2Utsgzceg7WZe82XNg3Hy7mPe6R71H01w5hepd112i0M
0vrOSAbCliatsoZ5HFSuKXPNhR3k9WMQ5vr56zP5d3j/oCL+9P0j3/PPE4Nfv/jtvbM+oX+bhyJo
pkBIz7C9t/rWpFKFI8qkxDPmApO/+VbfkkxJ3ITlWLMOZdat/v7eQfuAJcdLybDc5YTyS9I45igf
i06mnEQPod2jC4pGbp5nv9NL6qkoyAQ08eiH8qQVI2ryqd4OUX0bFsreHYMzitWbWBzDmGFF5/Dc
981zp7Ltxs2L2cZ0JAuihAgya5cGR17jLkjA4zfIwYlTm5w1wIy9Y21bWhzNxKvs4gOdKbbSflG1
bs9Uns7Xo+62WH8TmMJaNyBbtf0qmE4rnC6Nrm3UAfUtp4VNV2m3Oh5Ks9XWerqrMazE4Vlh9vcF
qMQJHZ/ixMg+2xQ11pzwigAeNbsUJTlnhmAgWdFXRRVV5e5equ3X1i4r5iaYCZiVXCi2tsQEs7cA
5enW0Wq8YtXBchZ3eoGnpyBpT7pfaiG2WkClEeT8Plp/LvhnDfEEJCMoih6t1ZJgIdOJT9LhqQCZ
LNv2i2UlfgiO0wPU4zTrTvH8RmXZoT9Sw98V2lM+E7Nq5vm0WgoQXpK63rnvOOomyjGRV6bEvmLk
e13cKBblt4LtRqIe9uKnUm7rpoet/TDInSinhRyCTVuD5XIeMix2VLB8bF9LE7FjDtKovw6iY6f1
W0F9Y6Yzz8EHnLSmBjt0olwSXHhqZNAjXMKInIkhjbPBI9/QuLVvJ4CJ2Tg883ns5FQcPZmdpCSh
13x9PIVzP/BMuFhnEjImR2MJDPMlV0JMFY0Bp+y6pFwBCrywtGi2+UAhlBLCdZclS7p0ptMDIlzP
yQgV4QxOfg9klVLBPkpjuhR6McGO0hkmg71VhkOj5dsmtwBBZMXag/MkgnEfNkymwirc6/b4EulN
vjKJTA/S8EryxIIH007VYnxsscGfweK5c5nIBfF57GFnAKXd+2E03g+OdZnQM4qacTsFOjOIdC2q
r32Iv9C4ELBFGL1X6qrKrzQSWoNapa9/TQtl7dbbGGSi7Szd4nPY343pWaFhLBuuqx7gNO5G5npB
fGOPB0+7dLq1ol1Ii4akdzO6KVi0nU13uSC8OFFPkNrNjz3uGlu9iFri8FJPnhpMTZeBEaFu7nC3
wLqwOKOphcSIlJJcUhviThPZtRtGjt9ErrM22u42MoKthmvfZVyzsEZ5NRTEWGs66QlkH/LeMrLR
aDqxkWytrgZ43g1ssqpfExJIBGjRIxe0cWjGdP8aDJEou3du6DwN5hH8EOEe+druKesNDYmNMjPT
NoTAbMt8Ip1oos6NDr1lYu8uFm4bbxRjME6iMU43Qc2hamy1R61Vw7U77EilXDgVjSqyk0Gd6bie
EnOn6w7QtOAiGk4H89S1H4m1KXl3of1krDLOSadcDCMInrlA1o85x1bYaASuMNY6WAGhSbR8deHu
ov60nWV19rombKrdieRCa4DdH6zyrC1vpvRoqmdmeik7n7EwtwfFh7YPbLEILGKxdYQkCV7Eh1G/
jcjoTopnvQCFvU/bg+udts0dTppW8/nd63wVZ/coR5nUrUP+hxGTLs67kKayyXvvPsEETZqnMrmo
jGfX2FnllTWdFrhCPYuBVFWcSUUXizYVOB0r6MJOWi57LJwYPc1lNhBsI2mda+ZN2Apl05TKA5v8
zgRQSEK3/ezG9UpVbBJ9QK9FhrXozE0Uw7GfiTClt3bydgfm+tiBe6nFEwma+yTQULnmK6MLj6ge
UfYtSKusR2dJE3qnUqehgP1scWjzsE4qQK/n1K9VHr0UeEAjMa7/PnWEyrb+52K7TQHRehbbpYUQ
bf4H1u/5699KCY9wQcRYlAyvcog5lPqtlCCTGk0bqFko4TM47J2+wv3EWmDTU7KworzWC/8pJdBX
0F9j5zeIjPpVfd2HQoKGMY1TDg/8GJQs2tySe19IhJNexECSkIoliZasGnBFT2TrKcxDG4MGDlyU
wa88Fhw5dvCTAftMn9/duj9ooX3o1vEjIBeBtku95ELCnVuJ73+EIe0cI2vHym/LvmaTG8PlaBE1
a4BzhVqfWX/BUZ4rtPL9sYULUoa9qjo47yOi/f6C7Yhm0RMmnTOn0tZKE1mdH6MmnxZNgBZxoZWM
SsBhm9YmojlTLJhZ0wKJnKnb5kqaX5kjyUaTGRpHNdeVZmm1aWotbC3tbrEpuKduW4MRV5y2+9zr
NbZOxR3d21x4yBpcJaBB7lXBKpS8gosmV5vzoiNyyf/l2woeZ9bgQJDT7Dnt8v1tnTSFSCE8RDix
MvTtPftaHrfKV0KOsmVbduL659d7bXR+vK0GsHuVZ5baWP1wGsQiwPd30hpCm66sWl3WQMyl7Rc2
4020Gt5K18fRd2pV88l3lRvXI86VrC+yAxMvABfCKOrnP9OPjxauNKB3UA0c7sBMXXh/D3jnQHQR
x0SGEa5pRn7G0upCKlle11U2Rs7ql68HCRCWgutCmccf8/31GpnbRDorwqfZahw4D8O2MqtyJUuZ
XORoxJc/v978GX5/yz0knkiTXMNEN/0qBH13DBiMKaw4n1a+qRypj4e1kcdndR/KjQPkz6dFPB6q
Pij/ouk94yV+uDCenNmvZeHRQQr8/S9qUCAKwyL0pE4UHuVec6YTh9zo+7BT5HYc1WSlJ23cblK+
niQlI3hsPHLmfYsFbVjSGBRinRKkjO+hj9NV4VYwvyCneQGN+oERaoC/AN9dCVjB0UiEAZyGrsWs
a+25KKua4DDHqu5aaSYXMVk1dM6KAnlNpYWCA4RDej1xo314UWGz2Akl6RGVqxPXrkmiQJ9C2mS0
GlIEpk5jhPdWkdvXFU4JnNm2sEqQ7xkQn6lNrNs6Ei05pjyuT9jKSdAL26PXJ8qV7EhOWAyCeANU
oVQZdRw2O8YSGUl8JLhfhomivgD7p0lXekGCk2LMYel0TdAvO7BzB70129sUWdM+a1L9ZezcqPFt
c4ofbbXjQBATpnajDZMIF55BZUh52bjnTWA7CtpdF7QEuT/OZdRlza3VkDS5YH1pSI9WB/whdW95
+lKkIJj63ByfWgvMxloj3G+ZN5GKiAeBG64U6cDy88gm8ZB8EBHNZLi0oIaXaTLsi9hOmErWlgE6
oy2e8iaZYPoQF5huNLRp+TIg/YpJp55ji9Z7I9pnrjfcGjIilVsxqu5eqUUMM8OsmMY0CWXsouCt
JMfP1Wuy29MBWW9rsdUSxRekl1lKD3phclY76+PBU1HGGpyECiPULF9LjWZTEJpzzXC/LRaxg4yZ
Aw9JEnZgjki5ujo81H3fMdFvYKgs22FSVpPjpdix8WNvX1/Bv0WzxOC1/vMi5/ah/kmvZP7atwLH
+GSq6K5oUBKyiZWACdlbgaOD/OY8SdqGzX5A6+Nbr4QCh/KUDotD6v1rFfOfAsf9RLcTtedrdvKv
Ninn0eF3axVlLjwbNgGQ3wjwwbB+v1YBOiCJq/cc0DSWBPbkHNoBC5b20gMijLXeWSWKuDUbFcST
edLWys2kP/J+0LmHsSbsYls7ww7/1FOspBdxkr/EOUO+csaJoAYCD2Ta8lwY9+zhL3rl1EudpXhH
Bsa06hy7vurGVtkSPyTWpivGr2VuoCQpdTDfr/HypUOSkciOZVMcbXtEK86wSqorzUuAfsttGHLG
0jkrJ2TXq9ng+jlp9pj9IHNznMTxfNOTd882v9S6/KsFhZsMTkQ73iFC9shhGryoml1iFLuGQDVd
F8Ntk5IuooTIEpF7yiGplxVjl8rVPo9DO2ePZSvCBq5sJT21uqo/a1vi4u0ATFrccqoJGJANhXwo
oZx0nTM8RXbPkcP9wlEW9YsC8QFV4oMSquKGeDEUGJL5hxq4zUXRJE/oCMNLI//ConwjYIezUNXs
DGI3CG0xNWzQSBJOPEkIFTiCc3qd66LqAcMw34C42ngN+kzvrIqUQxMNl02uLMIsOSEFs9hnIW5q
YqI3ksdhnRUB5I+B3yZBj6U3zcp0mZB0OjwJRZkHxOm+DyAe1eQpSDST7Y3j0ddpMu1Yei5KBnU3
NHbhZ6xd28ZTjk6v0UTLUGdKj2mgPFOaKfGJpjzSJb9vzGA/pgLVe6K5CJIicM5kMdO8uozk7E7P
DoyPlo0odkZvsnT2Q7yuHSM8OJ3dkqf6ZYppKUShWWAiT/YqkhudIVbq9seKtnaXheugnbZpizcb
V/oKz/rXIiOdGGPjpiDTiFITLKvHYNTaQvFd96VYC5tPuQmDQ1/eo/1ah7gFK/pliQEmoohPhpQk
yDAizrkDxqOwAZUmSTAEkKai8YeSXVPrUel3juLdkuC6jAaEaHpKI4xTT7Y0XQVqdws8NGISG6R3
Ze5Y68Qqyn1oBqiXLPRmSejdmo5y2ngmAapdtJuSWluMqXEvS7XYKuUg9mxVll/kWnqSyYC0R2BS
LcZL79ItkD22ptwOzTOD4HWdCPz4IjzRY5UOo0YDX9XuahflXNASxBUSUWUEhrKEOrPgHl/0gXGt
qQO03UwDasjO4yeKt0jNXQjcplWjlaZrpzJg7p1LB2WQMoW7UetPOzVdlb35bLWeWMSeftHk6UUr
tFPoLbeBVlVby9SuSc3+3GaRHyF0BOYvMbqOB7OyjkmQN9vU7PyEnOsNoqdF3qOOqhVo8zFpKlNV
7W3zupqqpaL1myDo53gnGm5gKjsbOj/LG8PigZ7NsKm1yl1aqnY9Kf0BhR6iRKAvEuJhI1ZOQZrl
2C8I7vYbC7qVRj9r7HaiKZaRFa2F7h680awxkFyTe6ehhLoepnuDdmBWKLRS1C0v1Rat74ZUqI3e
P8P1WQYy9pGFrdyyZ60rH9EF7ziunZSactonceZPtQ7e9oU7lzJYVdeWXbxYbuOLpKUhPCLRBuDH
qJ0VhLlleVGkcbMyKivbuxWqwtA2131oXZLWfTe5KCl7k6wTCQS9Q6xtwYHiDaTSRj2N0inUqy8I
DAHukNbbjHJrpZ16KDta146CArio8yucmgsABhdNYvlAU86pPbRDCkz+Ug/acvNuR/yDs+uPewuR
FvTgcfQwbWMv+35v6VoiE9VagVuQ8QppjyoiJ7Ax1aWVMsEyHwTsmZ9fUfvRlvD9JT+c6yJ6olkR
c8mBIpicXGVCDI3T+pCrD0NzK8KK/eHXzlE8Y99f88O5Ri9rSQ+Da47I1JM62DYEGOYQuoPLn/92
H84VrxciCRvhEJIizfjouXD0TnNzqoxlPV2QBm/2m6n6O8SpviW1zGOoPy/YNnUr/rwlxaDoXcUG
wVfnkEtuDkCT2S/9n4qNea5DYeYx/XdeQ6a+TbeQqMyAQE62OsGdHKa/TbfQW6kEjXAYnCfSv6Te
wtz5sWJzdEbLTNDAG8I3/FixZXEdl6NF0G9jx9FiGvq7flS6s8wYS6hFldYDlM8jxaecAuWeaiR0
TBjyosDwMcwcQvc6Vs7G2FnkOFgWHYIfjlykjMTlk0dAtk1+ZKCcBcUznNMNRwSayPK0CVaVwlmj
YXUmwWvJe4+dcBtNxwbB6ZQjlzJz9u581HchrpqVdGMOpH1YL4HxyTO1NGemOm0lS07bompunb7f
R8l64D+JsGQ6fe01gw9RQdKMABCDQYShEjGEtLRdg6wtOPajFuzbCFPgZUyE57iRYm0Pl27qkY8K
ZyZiaKw48llkMOmN6KEfSn9kShxDYtCj0JecFVfSyu7LvliHtrWQiFuNIEAj2pwm3Vfpmr6Jo2PA
zmDZA3KjaWWWkqlH9TLlFeHheTKsQGsR1jdLixOneIkNi+Msia1hDAdsuNKrYGOm064zy1stP8u9
fMtOt3As158HHrncqkEhifKjL0WyXoOkuCK4MnZDImIC4wEADOzb2HFIJ2UkZ4Vp6jPl07cxKLqF
sKYbm2pv2Xkgd8sk3auW8jya+QWRGAdpjqdR2u2cWDu2uTpchG7TbWjsvFS07wrjqtAbPEGub6lT
tNWd6iAbR1sjq4c6gfJqr2nMCNOSOWfbTdE+FbT3kqA6MyUsxyTPEREMhEN51gSLluu4SU87QUzr
JE6YQUxqvW3ZVMuO2GpFY0yaTy9hVD3mRXvnVQb9fgRBFsqvdRufCOT5ijCXfRyehphvawMiZT93
MVYiR8wgyFDnGKxohyomXG1bJ+h0q+CLFV0Y1C/jUo055qe7acDoMT9/8RcrqRdo0QA+dlUEX6nj
RDNidLBnYffYqOs4Uhzwt8pnQT49xUbE909GBgsKgjcP8lDcxJs8xhyrGFuVn61C8ERlM5FlsosD
lnhB9YIVVrKZd0Wyz0Gw6ZO9Esm6KRo/G84tUNjDwXalj5xyNCndTI7yEbfPWToF0DzvUAXxNgvn
80pnkApW9G21oIyAv5E6GXIvA5V9jyHA6m9LN0roPkc7JazeZMF/j8M5m+zP1nps/rKoy+YvnP50
9f+z7Ouf6D3NUwh35rZTtLxb9k0TjhdAMNZ47cNB3TRMOGMmvSyitmfn6e/LvvuJfRp5hAHxY1ZE
/NKyT/vw47I/O1CZANBPhObhfpTtRoITQ08M5pIY4HydcAIfkuG2zm2cPmd0Hy7gfOzi5LSHbcib
MnjXunTbhcAXFJPiVRHkYY/RlSA6euGVD6oVL3Ud8QDxcG4O5F3Pi/EhqFTV1+OAUbK3rKMrjzJT
p6VfZUsa8035xMpoGC9dsCuaR3LiAA8xF4ju6Ghp1XmJHHBy3bWVtxeRfpWGX1ugNWq0r1NlLXjX
OLyuRobdSsV4dmCYOlhnYWRyShcng0pVngybQMx8lgRZ5yxOoFFOfN/Y0UqVysKlecvhEX9WE5rX
nayStcAI2XQXk0nyqsjOoMwm03DqFjrRTQbOB90Nr4cWMIwRUsLH5tEC9xn1dzPXse88H+7NnZWn
Z1nfoA7eks3MTtd2PsEVt4Z5Y3GIshomLRpmTxCnSyfkrC7qZbhCbxrACmj6bFM0D5m5zaazsJoW
1eAsEUUsUSrfOcrgY9Q6QzehLlNTwcmZn9C227VOIkDRHMbQvCMfBzMKo2Z3PrOZKFAyJuic4zzn
ueNU583HuxoykJ5rkHgBb1bh2ginL/oEs9KQw0MxqvHJSOhq1SWfqU22aYcPVdJkD0WIZ+G6EuoX
OR3dvNjU6kQqxGOXnAubNJjorCblV9VViPf2eph0ssBfWv3LyHTiwuufBpvDbONm11oXAf7Olwyo
LXrmOP+PdWke9dFKyCwHeQNWH6elweAfKxlAN1LW+kcaT4LBEUfnQBEPtYwPTT7eGx6psoTbGBk6
4BJ8UEP+huLQmZdQGHv5IsrDzI3jLCqLK4YXaEjzeDPk3sbKGNHnnGTjAl6yogp9WRAmt0Ax8uCO
KrQAadwUen6TKepJUdVkqE8nvbQ35kirfcy3ZRUerCpl0H0kIh0mUK0epLC1Re4YAg81qlMrI9As
tKd+V0rrpcVDyn1KEIFPOKIGgmcW+eBx1LzCTbiJIEfdBEhC6Ej4VmOdd0riZ4F3miCDIyiUImHc
uoMOsklH7cbnutLhjyZ2SiW1VzEqDs9dvE3xMU3UczznN5a5JYp34apPAe/JxDPVdkRfddGx4JSB
f4vXH4OKaZerPiqYCjoH3CV+l8UbzU53braZ+nBTmROyFSieoV/lmh8AdaLQMNMHJ/jqBUeVKOrs
y5hdC/O2o4OuiBrbarhp2XlqHnbnJK3vVSO/lMldFWoHrbSUu3So9UUF/F3HU7IWoR3Q8nLvwBet
ikQzd2q5sqNVYW00ppOtDPdpjkLCOnMG5UwGaHvcRwcKhCKI31FGoz8J5KAuQ8H+KNvoqY2my96O
HrpoeioUDODMeu+r2P5cjy4iyfiGrfbO6aNpKULuRFbRjMonD1B2EF5iNSJFPphVSqgCD5Undggl
tOW/6kbjUcyFQy49ONtxrfRk53XPmgGyJw79PtNX/8KOJMoi5B+VJUdkKMxNkG4T9QrFl4P8uPN2
I0Uwkjdo/hcF+Koq3ojpq4aNwYRtj7Ennga6kCsYROt/0YaKVD1izzcDx4d/DIM4Rx52a6VfKIyb
2F6W+kEhltwe3Nsq79Y5AA0H6Oi7fe8PjuAkQH7s77qAIKEHGWxQaFE/HE4DY3CwqrEkGWjRGt4D
R35O7TMaKG2IJzhahqN5oxsPRX0uh+vXi/8tCgzvpwXGscjyn7T/5y9+a//DDyLUBQIWJ0mHuoLP
55u+geqAwyRlxRz6wtd8O0yieKCfBI1uVjfMH+rvVQV6CRj0Jgvy61ESVcQv8EnnscT3I1JOseim
ySPVmEkzi+Dv341IS8DYceY4DUQwE2jMtA0KZuKTNVq+5Knayi4/GWgVyTY5jSeXjmqG2CGKasJA
8aqdkn2xmm3P1UAgbo13c0OXPKa3k2mrELc2KwpIepE4GWwTt170sZkt4flVSy/ZpVRNK1jeBL4A
qvc9MzzrRiR2boSMivPNxi5FsFV63tq/z3OpMj/6SeFbyOglR+QX8gDmkuCF3fO///lbf8Scv/Tt
qSRwYVY9MGFCTk/dStn69lRqn1Dc2GgUkOM6zK34m9+fSucTVadnomVHfcMgC7X970+l8wkh8NwA
QfZhqYTH/spTOffovpvbE95AJCBkrTlynar7+4ey0EC1x1JHC4h5kokAaWaEJ0saH34+mzGBXB16
L/j67kb9wUo5qx2+vyrkOIKSHYP8CRPT3vdXTTSpl1rPPk4YzWc8mHTvEWhexQ7ZWkEq293PL/ex
U6lS+cwLskEKgK7RZJpfzXevXiM6PYp61VjGhpNtotI2t02lfoayEB7yivoxLBDpRXUDDzvU06Ub
irO/+BE+7A2//QgM/jw8DxrBGx98oZralL2W8itXbi4u1Cj74hnC3ujMFRaSA8OhkHMBxX/006aD
5j42UMWj66KHHfjzn+WP7j5CCUaddI44hc0/6ru7EVdJk0Umn/ko+5kQb+HONekSW6BhCJWL2+3/
y/UY8NNmmT+HD3dfi0M7tdP5eoUNRt+DaBG4fcqZSj6NShCvfv1yvG5I0lzeK8/7cDlpJWptT5OB
Ax6ul2vpNl5vzGVaGKc3KRLHv/hoX1VaH59m2+JBpls8J6B8WNgHg4j2drSN5ZCF1lXoluIrWVBi
16YQLk8kMd/xwD1W3PBzKAf7siPxIliKJIbLgJyY4hP2jsT+rU8XhdkOlPhRtnWUAGW7aavGimLZ
q6A9JBjpxzR1r0M9Hx89GmSbYQrSq16SeLsYyZ16lGx/a7evxm4rKpfIBo4kpCHPVB6ZbDmMh5du
2KCSn9yyePBIBbQL+EF9Veb7CX1YXrCBkEDZuTcubA5tHQdTeyNnmFeRZPUh4CqPTRGNj5Tx0VOi
FK6LyZERVaCT6WxMJXBagRGEJGtwzQQfIQkZQ9+NouRClmZMb2wE20uobn3388+dFfaHRQWpjQ5B
mI8CM/yHx5ozgUrcNXigsEHMwz3zkfXof7WWzC/qD5+26xFbxFIOb+rDZRIGZrgyOlbMvLqrhjjb
6WHvrkyS7Em6SJBZkV6iJGdFxXlgKOPn3hpz//VX/f9X7AGXeirKEZVPJP/7NH6qi6b4Kv8BXL9/
Zh+pn16e/wFrLX6KBFtX81/zlb99wfd/bP779c/hSzG7yL77w+p127tsX+rx6qVpM/l7fTT/y//t
X75tntdj+fLvfz48i5gcskbys0kWpo8bqzErN/58T/6//ycTET/HX/WiXr/N2/4Mux5FCOsg/R5Y
FjNA8m1/xtgGaH2WzJoou0Ayftuf7U+vMj4GF4wgcZCzg/2+P5NKiMiD6QRLC00u1Ie/35W3nZEb
yu3mfr79+R95S9hbzOfw739SbX7/vDGIom5EzQL6TGUWNc9O3q/WOkCOIkjBO+BK1naiM6MvY6Qm
j+wy9YNG8EdAbll9ac6x6C0JIB6CjSoed9HA/0kIMqUbowXLQBmvApm590nladuCForVhvTCY6Jp
o+7AdHWiy4LoTObZsdcMEH0N5t/CqHbFjHXKZE3gS/x1aPsnb4rxrnb5/5B3XsmRW+m2ntBFB7x5
TSTSMQ2Z9HxBkCwWNrw3GwM7E7gTux9Kaqla3dKJjnseTkQ/SRFVZJGZib1/s9a3tm5fvWsmMSZd
clc77UGNh0PjdXtbCzcg9IqHqXFhbZnTsPbU6AS74wRLe8mw2ahuNPpaFH5hD8Fhh9dOm8PDbEiE
Lo4T3ZKyfuMUHjlCGaeeCAU2u/lL92T/ohTGquyaylcdEGd9qXzL1YKOPg+vWTueo3LWfHy4/Us1
9PNr4tn9m3DH92KGW4pYxTyo/WRvJw+ecER9cnB7i1jCjFg0SI+AIyCH7DNhxETLK2Si6/1GjJ1D
Snq2IXcVptMTZ2fgpZAsjVL6BTyLFLNQURbPyHh9pcCxU8bavp6toFCZc4v+Q1FevcHaFV4M5jGb
Vpna3A6jBQppguclJis8DWY077yOcRmL9jBpx4CIPBzkGosExSmZaXniUPYfWa0gJWNQ4Y5E9/V8
oANL5DsoQ18tGMMVIkS/VcIBJ692LHW5eFxwhiS2jNdlWrybRv6J2u8DqipD9DI9mqyMybVRTbJr
JKwXo8M3aIQvKG2CHNT+mJEGYgn5OMB38bVZF34VIzGA8rhWSuVT05CZpHjNGSuAjCOzvGP2VBO0
G9hmso9bs91EWvmAdx6XmLg6nrwUubuyXXm2m3rjashmevtFqs5za1uXNOkvlhZ9tmN+VJgHn0pd
u5t612Roh3yjCUkYMZ1v6uS8A5fUbxyvALKZaBei1zeZBCKXjV230bvwTR95LVKAVXO+U3hdIQGR
e9h72H9mktQdRBZt1ba7idUdTCMSXskOFt1zps2PjAptwJaCwCeTGazW38RCbKUY76RiXHUCCIJo
yEt40gU4Hc397uXOG0DVZmVb3QmB8ReOZpZlyLBIeIZluiTnErjn8saN5rbhJ096J9soRrUBHYPL
nb+6Zp5MXpCOW1S6Nz1uzJUGIsZuMb6XGSZSqbfljT2NkObsAv95FV2dAZmSrl+RXlaBGJ0PSSQD
OqG59QsbZexU1vtWOue0NG8Za680KzlbboWLvwtI/vZVg/yXOvW2nhH7ReXue73a5G54g27shazC
c9gYW9Uaqt1gc3SgoQz62P2mwNTeaDZK+ViG1aFomZhDeLJxhedDQ9jLFBfX0K5vB8VBHBLW1Tl2
sm8EDT/AWgLfNNSvnVwiTy2Jxa1pT6JJoQFqzRq2X7upw/SYFoTyohnZNpTq38Iwq1fmWD82AreV
h9JpNrw9JK29FnYbi6d1qKPHqoMKoUqUH6kxZXjz5mvjjFYgPWS5EQLolW1MO10rboao4lPoFJfZ
meKV0NWLU1f7IYwewo5RP6up0sUwPFo7anaQAcrOyxoyj0S2jZXEBXiHtUnNULxYPCaCuGwBxEY1
FLal5Smz4q1ee0eIfUsuWGkEU9Wmfu5qHUI35TxW1hRIQ6NVV6Kq3aMevDEie/il+v6fqxX+4e7/
X3XZ//Ct/vllv/2//9V9FV//3dppMb/+pg9d4DyoQHViCehFqCV+u+oZCi3THoe6zuHa/v2qJ/uQ
bpvWkeUTmJmfW3F3uepxr7MjwiLDuvjfuerptv/pqmdCZJIjzA9g6It44R+uejPvw2JoHM/PDSdo
xes4n0S7sTuYZK6fuIvplB37JxfFSlbhIlf24fsKBy6F4vleSm/JSDWe97VSblVVebDCqGZ7wLEr
sZuFLMRtWB6pVjz1iXHqjM9u1uBZFY29iWtOu0ggqyyww6fWPS3hu2W1rFWcl7TRmGXuO9uB8Bd9
hkKLVrX1hE0GW25Q1kxmQzvoQuGTsMqaJ/K9Ml8JTKg1D54Y8U4WhKor6rUayLFafnDdlIcE9nEP
wT8240ujE4/A78dWBX4T2ncr3zVTBIpKTh9h5h4iTu3Krd9l1r32Hri9eKd4WMzsCPRXeSuifs8m
dzvl5ZucOTDqyvc84oMzcZjZ0cUG4gcbdX7PoqrXwVtpmp9ZTyYQGjvdpoKmdNTXYxz7rroLlfs8
V48Jf6fp7VUrwWe0Pe4R0iQBCjcWpVU3qOsxqSUCR9MnIDGoesNPpnbfQDBtZi3bVG60bVv4kfk5
E/3DxA3r9rV3KNQccFxt3Btu/aDb1XTf9/KEfGt+YRxzzVHdCYPqCB3ZsmtTdWqFPsC1mYs7EZ56
86YWpxrVfDikF16IIGOBo8yIZN370ap8BtQH2Rv7PHyOnAElAMhtOR67wvnGJhxGjbQI/1UoLZpN
Z897AWhtlq8J+j11BnSycHNyzryneUJvh8BqKMZNp9nduk7sfvVZuzSeAwuAb50Rgxq7QAJAEuAE
Xh4QgWFQgtyNY5C19aoTb2oNYMiWd2l8jrJbp2amicByyMB657tWIC+1T06XnBXCLwTks0Q0h3GR
cXbYLvX8ikf5PJZRy2fqqW4ems5C4NZyTN90UrlIL+icNDAB9a0Grq65v0ksfVVUByNSAq3MDqqd
wOREPqoL89UTpNd3lXvxEhnU7WM6v7WJsRqji2F9U2vTT8bpUDSngRUUGqeFVlaC/w9KHYt7NQzW
jWQfhYhleE9MfYr35dDphPemShEkwtWPsk6dCgaNl8Bes8oQtQ0r0duharz2oBHaUigthnfdQXJK
avyBEAOVW40dEtmFQZMemvrGEU+9feLd8S38J8qdrV9kHLTkDMLDNBr2G/mXhtV2wKA5HGJCNyvr
hcn2ZnhJdRNn7NlR9w7apNhcmdFrnTy7zoOFRNyKkJtnh9G5RzzpqpwipzmZwNTFvjr4QvlUnGNr
fO9KHLTROnSxSDf3Wu2sQM3asbXCQROx9VX5jMn+yYluFGc/4Yyei0uhfBvSm5p6ZdZvjO6Q1PnG
ctb8UHP3kg137nALJM+vp8/UCgCpc5xusKg6jJwyeZ/orJpO6LN4gB40XQeZdBczl5iA5IDYwq66
VdkfylRbOQtfEchrBkw8vUta6Br6M0wrNb3r46sjsMH0j67xIaIYTdTzEhMz3uvxKz5aPTvFQJTM
nSMvPaqXju106650qa0NN9DJyzTGvZbuoRH4wg0K90atXxwyvagG6uk5J0bduh9J4YoiCucbOOiq
/RYT8e6AD7C3snitvKcGc2v4FWGm5x0uqkej4lk4m8pbDjqJxbNmfoYuDu690pf7HHBvNPWrLNpr
1W3jwpa/pNpORpR7PN9q/I4D2PXQTDecLcpb3YdBVW5T6ENx8VjNMsiMa84hXbyTgyH6I9wTd8x2
CjmG9CH8TnBPC+cLcc9tqcQIsrDcCu2kJdm6QM09i/dIKlupgbINV1Ayw/l1aHc54ZYDHh/Nu8yw
nziViQw3juygV5F6radilRv7lkefgD6nb/3arECyHzsXtJAISLNdFQOML+Q/WRcUJOiUJU4be2vg
pM/7L1Znq0Yr7mbli0oQNcQqREEbKxyv/NvxwyR26VztKwOCfxeU3RQYyl1i/RpF9J9QGf3wlvx5
ZbTjdf36U0vwjy/+vSICHmIvww+8wT9Kjl8rIiQ6uuosCh2qVwogxiK/LyeWdBSLPAdmurgaqVN+
H36g2qQnQ4SpEcOn//9Fbtg283p8sfxrtLF/zML4Hdk4EPiCUxYjir0exu4Xysyfzlh+2Tf8NNNj
xsLK0NMXsacDsO+PEBOB6H2ekt7yZQJp1NUyF05HhzCuUorD5EWIY3RUb5HKc+FUOulR9bjN8oa0
YK7Wobt1q/QONMBTlFfPWGrXll4GyBHvtH4+KSr7BUP/Hs/DRznVz02KmFjYtrIzBet0LwFVN1F5
YkgzH3IR1kEXOx/eFD96I6DiIVT6DajNTdQp2crqk+tUJe+9WX/SSWwHa9hWOlc0g5a3sBDmR9s2
HN0aujm4F0CumdR247urTndWFlpg5PrzXIwY/ocCbGgr3/La/JiSeNvKoeWUldF5AaGWqptxvdTo
TDE0ZBd95DXR7BAIeKGpqxBihDqJKxXnK5abbjWRBbGe88rkRoS3qQLelDlukEj9weKckJgm3lZb
OJ1xlFxYAsgtbp8HtYXliYOAcOfE8JhZQvoExKbAUyoE2RWUnDNA0B/LqJruSsrqWV+YofZCD3UW
jmhnUeqUSPvFwhhlb+KuuoU76iwEUjvO7juQpIWZXsKFUSq75hgVhAjVkB1mMKZdGPpTau+zzLv3
VLJKF95pPoRX5ryXIUlu3YWIWtXhg0jIZibQew77ows61VwYqmhd4kAucBvo7+0KVxIBp166hQ2y
oDYkP/oULDDD3LI2MXM87Dr8Gg0GpIXgmiws1ziGyrfQXUXbIyJJIb6Sh3c7aSFRKJREOJIO+OGb
RaMR2AWSKWsBxwKQrXJGGC5IWRnfNa2379rqKy2RNzTD/KGjvcin197YRkpXc61Bqa1La/AzdMRG
UaA/gWQbD9SIFVOHVC3fjIV2G3nivceNvm5nJhJ1T4HDJ8It4mjTAMvthop7dmYe2BC/OgDUbTTr
xYwosZKFtetlKJdHJ91Y+tjt5/Q5A8s72/rHpGgXYggIYK7uxfAdYJ70ySQhADd7j6GWA4l2gItQ
jaol8cNWOOw0o7hnoWKuCxMn7MIKNufuM1zowYqcDg04YYFdyQAvjDgKmSnAYQXwcAmAuCZXALoV
gzP0w+nCKLarJYfWuxuVLx2E8biwjPOFaqymCWUzoOMog3icdGmxx0McQQpehFzGi0yLLSyfA0Fi
Cc2Wzf0+ro25QzlsO7w9w6bUBZXM4lYaxVGJGf85nQyx0CC3wd6drtsE8bfe17cuHctYo7aWlYhu
hkYnu5ohXe3W6k2a5UA0hHhZ5OYd3YfVuI+w8rGiEIWjdDySY+sOh3LB5iR5ubNgFNR4TZ2xWjGR
9kdvXo8mcuHUs/3JGY8OmiV6m4Sb2sJQM6cVH8gXTXuJ7b2ukmhQ6UGVn/P8bSKIF997grEr6cNh
3TmYhXNU4GlYST+qdSJ/a+BiVUU2ddpvSmG4qzLxXkazfRgbPsoJCsaCgArA+oq3DGGx1jtwRKdS
XXveEWccPMeScrsZZHKKEiLexOC+RVp738NWMQXtpOy/PJW3pbSJK++aGU2jhYxv6q8gmdy4xZ7m
0PCRzkwouQoqTUyvMRD21Ug1Tq1T2f6sF74H9jTSm0s/0IPMoe8ZzclhHPWRIm/r91P1HeEDtRgV
XrtW68tcewTsEbW87go+WwkUCNzE0SZqhqDzyndDaPuU9GMdvg5FeBSjvJCOeZ2xcq0USZp3Zd3o
MJb3hbSuXq1s3cZl3qqMb7zCV+nZ2zIzAEuY+1idX+NyvESzdcQOyrFPtecW1keex3uO6DWMeKJi
+/KU5lNEg1ueHI2lXC+Y3Y19qK9K4ZrHVGDwm8d7BdBcnhu3iq5u+NGT1WABGOD414xbRCaJZd/o
ePEJwPV5ZlFqKuHem5xtRDu7TuxxXE1FhvoqXV4PpfMHsx6RWQszaGf+u8sRb7LC99P+3VI/CtN6
VemR66bxM5VhsejwEGYnwMrvtUEXMjvvjANnAPCh4jNGvY0sWmcV/o3Uh4NiN59db5A2YtKvVXYb
tKRIG9XIJhTzJT/fkluN/96QWyV8rnu2qrNlnTprpN/Rp7cuM3VGp36TiLWWNx+ESa7SyTmOaGDn
Eqx3rfZXHSifBrC6GRkxtq2Gaa865IAWNL3m7SflSSkrxa+04VZGXbYeMV/yT5aaPyoaR061tIgG
Pw4muf9T/0Z0tkO87157cvQPUoIAW43WxyDjTZE4v+gj/hMqU8RVf7Wg271/lH9amP742t+2cgYS
EcSp6LmI/Fm4D7+N6vAJ2fYPcxajsiWI5++FKX5t00ZzyxhPt6Df/VSYIqhBOK5Sx6LRY7D4b6lm
sJT986iOopRh4SLrQZL+BzlHZzCEM0LT89FMLIGE0t4r8cBDkuzD0OOcz/1SjkHKqKbvgGHcacXJ
q0/Nknc1fyegK7MeW2UnKIn0AHPGyLwsM1Ii2b2jTPf1IhKV92Z7zMI7Ow43vSPZ8rTQH4noqmCq
3QmVJ08wjhYOrNbDhFLWbc5Rel+Oziq1HyoCTUJMobN9SKc3dD4rZdwMIFW9DTumLHxwGukn8rmZ
12n15SkVpiMWGpdOkloQBzwJgTMrfm6Dhe2JX070PUQIj4AYtlYxfV/a+bn53Foby7q4MLSGehHE
w70PyowO/32gtU7gS+b2OUQcD2y3bjFQ9vs0uxPGQ4+e2jVflltWrdbxMG1S7rEE1FoRshvIdnYd
B6n6CcEXJqDpvtVaya4NuBshKPK2NwqWOG/WNPgKhpZlOpobLT07xmzQwS6uoWcjvmJUewRfdsB6
E7XKI9sMP5Vy25Kb4lESJYxedMVYDe1NBJQWvpzDwM12wODKY+N817GpjBRio7ZPpvM4kEZDOK1Y
6q9XLTtV4aNT38/a90a5iwZ3HbsksW5CxfDH+YM+vm6Sbaqi/aQqlm9tAZdjPnvFw+DeOfo3xpd0
GWIdZ7M812W9xL5U2eSno8iOMAnqPXblSq4q164e8ryd76qSyUvMft/djoj2Bt+pSw2rGcoRZIPp
9ylmqFKjyCCN/Mrtv44qfSMI/7a7oOYSL7WdIKi1xYXlOYGcOsY+J5UwIDf83uLobflIhIsmcXpM
xvwmVvTVKHUExmhybdwy6Z5GoVsTQHJK+q3lAHkO5Tkn9q40UNl0XlAqZ7NEyGUd1VYcRThNW/I+
+hdzjhy/nUcX/3b+xocqXFA7AqjBtaM3QNXCM0MzVHzIst/asvle2oSjTCzLuBx0avOto+Sxge1r
IqGls3mt9jZQ77olK6a/CdEVx97JhkyoVd5xWj6xHmBAoxCQAfsi3owWmo0+iviMWSUv1+RMWxAM
bKZscK9hyuNj6NsFO8jls1GGOyMz18y2ZITEGxq1k3u+au08llyOJU5T9JUpDGVpfZLRXZu19NPm
QaSHUk/OHvesUSHs4jpWCAWzqWuIzY25criLdt4A+40PbaifdZn6CdazFNBdfBi1R2II20V0r+MS
K4LBOy7kw7n5BG6DycKk4No2+gljE6BphcZUNY8GaYGMnEN5HEIs7EDYojXliTBZgB1V5xSaQae+
JCm+JmWb42yrWeHbHEq+TXPX3YjGXffK+zAy6mntrdAjojcEhfa3lBibusUONopd3X8fxTZLn7uc
moxgpshagDjjMWmu1FIx+gSxq+BTewASSixdkfZotgTC0raM5X7qpk8GnLPMLgaFVogdmSk1qfF+
VPE5lgYDwDBQs3nfpc9o1vzUTa75qLz2ubnS4NvON6O+G8H5ECa80uTBdUhrHpObymLUhTWOKn7M
yiOj6K0e+qXdbsgbWWXpzZQySi/xsenHof2Uydto7Rnint0iWWs9vHTWFE4S3qWI5b3wxjAGBmED
WnFMKl1x8ShMEru768PndMSPUk0V/2Nu+u6u4eHs21MkAN4z7G2ulm5eFJbymqE9Fo37gbvnAGAq
cJvm0cqfKj07ogqCwGE+hiX17eCJnTmp2kqvUz6z4o1oN/yY8xaX8xxMccUZDBzITO4JuFrPFGYl
bE3r2nWvMzEnMrxVjLMCR2H2tgZWPGvsXlRwIBRT4jSm4J/Ifgx9pYYzFOsl7RkR1zMMJE4CDVqY
8TpmSgAipIUe4dziPzXGU8NIPAVGWIY3QwVKPxPP9UwsVQH0AjHic+XVyEaUjQnevwg19xB209v/
sL7pf+/OEorUX9c/0fey+Qtv9PLlv5VACH6WDBGXCRhig5+FSUzFFhk5klbWiBoKz19LIFslDoNQ
ZkdD4bmo2amb/j6b89AsUReBuSPJZyEF/DvbSkqnP5ZADtMypG6OCscb4dQftpXqYGb5OJTxWskg
cLGXV2mHam3dRliTZ30nDLYh+ki7kRTYM5MphKQUvTR2dacY8SfJ6muXb8ISq6A50IyLrvA8qU4X
+7Z9AUgTjIyp2rrKMY+W31NHPxWoqHzbjV7anKGxQkzzKq3NW0Bebwm8Vt/KDey0snIeYm8+Tp0S
+50dEeqT7LtEO7J1vyul+eVCZNIbcoQggafwGsLY2LoT/5CvtLnDMwejgclV7JJUBVAvVbexI5Nz
5SD/uemjEcJTY2JF2AAgoLGptLm5m6omKtaq07DiV1S3R0syxiz+I2+cPIL2JiRVVt99FmAldDEm
69TFlTQ34XtHgMJa7zAIC46RAi0YWJZsirdiyvo3GYHcDLQcXGcVd9sozE+ZCY8rs5UBl0x5bYej
mY72bp4kpqKK+YmdHYqcAlLFJNWSQsj85H5k5ZoWT8vgq0/kmkf2pLX2SydGCKnf58Z90IdxhT8L
EBFxG2u9SAJBdu3i8rWSDJMOGFiMCbWd31RIWEK2Hgnu5rwfw/c66aY7NFjGXmlrfG2cFs44KTfR
4K06+JESoVfJ5kbIukXf3aIQ6sEiEhVQP8LWYqZaW+yrnNs+MxL4xb3ri4bpXpJN5VpNtHNaTSQJ
hs1Zj9Jt2WCtKqWQ20j0QUVJK3WHdQhRBO4wPDeZfLYw+YC6M9yHXs2dj7KOn0LQwsccZs9UqFfN
7o+KpByzDdkdmD721a5kDat744vXLBH16m1rfVVRs3ESa98n3wrR7zOaUwWjpEmQoT7Mwag2m0KU
sT+j4r+BLxMoYALWRMStitS8GwcuSq5cv9VUsgq6hPg/bODN2FtnOS88DsutsWxpmoLDrs4OOVGD
nWHLLRDw2Tf0bmtEHsxHiyGA0e+GpryK0pNIW4vHfIqvzAq1VRmlR/z2m5gKqsjMOqhMsEJpPTy0
ESsYt8K31lDjD56V/4Kv/I/oUh1Os7/Yn7xnWfvx1UR/flCby3f49aC2/rZYNZgLY/nyMCIjBv21
VzVxeOA5oldlJ0Jv+pOC1PsbZyc7ElYPKmfxzwe1S6+K4sQ1HUhNyEv+Pd/Rv3Azo0dFmu4sWBic
TH84qKM0zu16yGEbGNlw47oFtBZVPel1XIGMVsRJtvGFBE+O4qp+6EgUOcjisWEcCV0x2dCLEvQ6
Mno01WraEZ4mtkXhqjcDzsgVDIRj1Qh1pUwM+idDNx4HpYqAWChy49rhofZIJuvKGzm1KEyx+u4m
UJjnMhQ21ObKH2wMTrox2Vim55dOgZGOYVCJdjwdV32wP5WQArepEnEvwnJLaX0V1jzfAd5zfLJB
nqa2eHSoW7wEvtAAIPYgI/nkMWWlhToBjzrxWtO/zLC5JLsRRcnio5nXb9GUik8dbXw0475K210h
TfgDsXc2q/a1TEp5KEZivVOBkTrfhjOYYmD1h9LLyWav4mNbOxdPcDRVblUEREF8tImnEF7Emjqy
tNNkw3vX+OXhsOcFOgf5ZcWde3W5XbLMtJjBs5TXk2xeDekE9SGT+2msrlgYMX/l9YEw0n6jAcYn
pcjA70i2JSx0jN4MqmhJ0jY6EwkT+Wl3Qtt7bJkKu4QDEgBHpnfkx8DWme0R++bZ4alN4vcKPvsI
PV42Dv/lPKs7M4gd516MLqwsb9u7zRYML1dBLp4Hx3y1gMYTSXEaoMlPZbi2TADjKdk/U6S/9HDp
K9Su6pA4DzP0ephtDSETzmYC6rAx2L+ES/ZrqikQ/YHca9Z9F4crjV+OHDYOwh6Evmn1Gvv2Zkc+
H0ZtUPuEI93nFukSeqJnKwfvNk27ussLZnUA/B1X3apNzJAUtD9RNLQe82kC+W85A7coi2u4mSUj
5wzxJ3Axj/i7qJAnE/pFQaKAawIFNZ5HcVVd9v7IMfBT33tV9TUrnKjeZzKPMkAffHHIL1iCFC4x
TGqzYCYIEg/NPQtBx7zkvf2qAbPugVprenlxmvCqyDwYU/upzT/ndGAOTTwNgGx9DGFY2IcBQY9f
eka2sR1z8Dtg25EShtvIA3yNkDbZV8mori2jYDGFFyeAqe5sCgMFdqP4Fk4plL1njQRQI6N7m0iR
6tgUYX7kvVTHp5FwdKGV1PwedDyTsmJVDeYuaTVl7cZ0srX9YhXixLThw5qqbK2G3qGvaRtmGybq
XCmbsJyidJ2OUbzVCG2CafU8F8axy/DpGlkOVGTcTIxfAnIxHzyvfqqa8MzUfNXaWCB6xjwaEbNz
tx0dE72ZzY4nUea3Oub3as0oww2Ttn6MajNqdcsf3Uh5Z67Bb6amx1jgeZ75mipCaDvF+IUGTDVW
OBNH0B2isAERk87nuHSfJSsmxZvOTR99TkYWVBpJ8zijV0pcvY0KDiub7LOJ0ZQaVoSJRn6BlNrT
abFq9aV3y82QEa5kVsAVk9Lh5SfCuSsdbVvPWLOQTu0qSIIdPLJIY7hnxmHADi1I63a81NHT3MvA
wVJtuWz8KPIU3eLKzVQ8Qqu58k5NTahsKnsryLVFRtFlOoyIakSFXAyI9gcmWLqCGs2KCWfSxDLq
jvqbOeEWh1lqAo5N8wcNRdE6zZr0nM9yn+tjFkCSFcc0m1/JM42oUBUXbVN3zEbxGWXhs9kUpxor
m0Mk26D3D3BUqHRK5bmg5G716l4lksJLBT9r6H11c7exB77zoBx73QPpoFFIR2x740KSbpBtEqdQ
blPS0RgIhiqjoNnpzuZkfNeiTF8R0TRyui6Lh2Qintgjk6KNd32WffCtu9WPe/g/oeawdIbI/03N
0b2L9xw2w5/XHT++y691B+lKUEow1nlMokGn/z4jt/+G+MLFhYLnbmFn/TQj9/5mg0IFPoq51IWv
xeT69wbRxD7lqRpCK2pMXNJ/cKr8lXNF/4Gc+0dVhWrAhSdhEZS65fz48598htU44UjzSqKkI0Oe
yD4g+kVyjRRjMd+HqnnTVuLOE95bn6nHMQGS4DXlQ5Omu84OSWhqp32cht9gHuLkikGVskfcKhG5
wJ6AilVlTqCYT1UOCCVWbvNWAQRZftqsj+Pevnd6ciSwePQoXBUuACMc7xsYzqiyyy5de5CRZfs4
6QjsuSJGJn7halIfKsLM3f1onGW0yWLSCFG4o4xjRqnjZCOcTyqrNsWe50WkiGfJKvJaLBNcN8zF
Nz0Butmdpa9NwONybtcGSA6PmdgsLxFuFXZz3625JvE5hbd+RZIDcaV5yDoiNzI2fwZgKxM1fp7G
O6FEwKky+lmAMMuU09G3ffStSiZUpIzgZHjowlOsE0jHr8i5AN0DWYd6CovkWSnuWru/x4931sit
14C4Gl9KsqAcd0YBgIuZ0/DUhrcxU6/S3iCl01GutVSD9K17eqwpqAixYy9Q+EqYfRsiyZ7fZsbt
SBiojj+0A82G2yJTHb/IhKwDNMk6VA4KgBbFV8I21XqLTW5nuQ1NJp5s8Tv9i+RBXsBji/JnleCO
aR195QzEdmPn3OsTejdFxoJqyiq2tkqEOPgZOFnDqxOf+oz0PKMbNibF3JC/lbL00/JmjJ7N7kIa
zl3bvAwCHQGV7eRVvtE0gEfyjSOQbCaWb8rog+mmDdCzTgGe5JeSNaRTfKu5KQx12DURgdAeG09D
nSXs10lfJZShqssvbDKnFbNAVWiV68ZGx4JPh2hDd1UJNVxjoDjj02diwTU0aNA+vWxtaS9q8grR
J2Egip7yJkNJ6znGXs9odMvxHEsAY45NXPRQfW9n5arbT7p7QQ+FpcTZlCofPkEwC2Hgoee9N563
rtz5Wjik8Ayp4ksDclthKPeWTK+9+qgKEcR2/exke9U6kl25ddNhE0eL6Dpom7sZ9aQ5YzYpFa0J
hih6SNxJ3SAlQEOgCMSe7uckGSfgTFUZK8crXU0/mpRiQi31RzVJox3Qsm41NhpNbdPsicnW1wpt
qUat4bS4Xd1p0zcqWnBh4L+1VeKBHEa3tv0RgW5FvvDKvbCxJnfbRkE0ShcdNkGUZag5PiCSZN3F
wOHUaT4YGlMAz+2fk/hz0OS8kb0YAtUUD8IQm59O23/htOOw/NnXiQaM4xDOH40d3RgjNP78p9MK
6G0zZ4os19J4LRIgxiSJpy//ObfXwj7889vrVP4FopsV6U+9MstSOmJ64V94G7/1ysbfrIWOgBSR
na6u4nP8+0xT+5uNYWOBQao/98nMOmEg8L4BUYC7+m/eV//8/psknNgU88gNTcdd/vyn97+gFDMo
hMv10Hj6Mw/eFauze5pH0ux/emX+xSeNJv6fPmswCPiwQT9b7KPGHzydbDv6wXRRHphmheMwkznd
gfCm+raLOtbEEV+22MDZDRGIMwRiHnN9206y7fbhzKY3HyyuAGHP+kcZLwfiXKeIeAn+yPc5bQQD
xO+LcYFZpRu4HNQl9vtId5959j9YdmxENwiGU3C3Gb5WUbzBHBn5TFU/2tjDHmcmj9o8vsxIZ/K4
HFZJHN5qXb4rJ815izuWV5O7oAvr+JoayrYu7Z2Ynt3sPdIKgFT5cbDJva0uU8vcQNOi76qst1K1
X+MKpDDhYZSuPPLK82DoN61LAV7E64jrNh2LfWaNh/9H3pslx2100dYTunCgSzSvBVTPrthKekFI
IoW+S/QY2J3AP7F/gdYnk5RNhe6rnhxhm0QRBWSePGfvtedW2wR2dLQ7qdBu66hSI9WInhKraa7h
8tbOvqyJUdyWWt+Yx6AeoZBr0SKoHqXd0spt01JysFPUvVA090EAqb7jmN09ZBK9IwkzMmbEq2wM
re8IJOusHj1zqt42pMNDwgwTOmdk2GV+E0h5RqxxsRr6rBgPrVStCzPpBWpAR6ndVaQO/d0UjtOX
ENn71k0TAkmVxC2LDVEtSQl2YoSBnIVJZu2LbnTHNYSvZjjqdoLGvkvj8aFOMCToY1tTWrsAklZ6
W/XXRi4AmaWmA+arzMecVq/gRk2OyihUOjRFrvp5QEo/NVHipbXcTm3zhfs3r6LOoG8opvmoTujE
504utUa7azsXpGVQHzRTMukyVMWrhQoNmriMrlaCnWuAhlrM3dahTmOLSZZWinhdDqE676qEB3dl
M/q07tswilHyRL2VbhqXigajP4GQZMRiUjDCW9KZ52RVR7oyeTmRxZ91ESdHiyIs5qGq6XOWde5s
rHBA2u+W0ngKXAcVHT5C9xZkg1at0b2OTM7M/CxMq/TOwB3VY7Pv9okSJue/eC3fOPuJAQcfaBuL
2xoeC7OV1yvASM89kW6YUbR9rc3bQvEc/ZE5Q1J+bUmkxXYygwSM4/rPOdPQUXxxkxfX/3fH/sXn
HDf/7vkw8//9319Z9Jbf8v1Mg+cen53JGQSUFs1KvqQfuh+4DqCt0YM7JmGvP/YHAaeJxiv/lsmX
ypbw6kijChBOLOwqMEfatL9zpFmkRa9rBMZqxOqA+LDYxdy3e4TZBfXgRrg/AJnetN1ogJyrgLr4
mGtMZ0cAQuepaiYuzN5S8WyxoXm2W5e7PjQ1MqbD8t60GkYCUz23R0bx/cpVhmqbkoGHZtGE85YS
2MO/vOznrx2A2MW31+XxmWjmc1OciTx4LPLuMTf7bF8Wxi4rAvRoLrGF6Nu9VvbQ2N0tybdeZasY
jYt1xEAcLfWNhSF/VSs1BiPpmWp9kVO5BhKC3KTvHKvwUj24ShfJ6UCrBtkFFf08jWLbzS6Cx9TJ
5CYMZwV6WofOcIUWdTGG5ImF3GZyB8XXw3mA2ooU5A96QRwexv8um3afi7gI/9uqwRn+x5vh/LXk
JWOtsAV+BRioP94MmyBYkqV4Z8D5PGvb/lc68Wo8exrAa9MJ0Hm1/jntM2VABkefgJYCWbHgVH/j
tM+I4+WbwcvFoglIjYRoqifdXP77i+ppjELQC65J5HeUtSikEXA0KvZO1DNQd/u0PU724l4nVXz7
4ob9SzXFX/Dmyg6IDur25S/h7X+zancZjySSztavdKLPoilPHww1sP5mtf+nR+RNdbgsHnA4NGDk
yBE5I7yp2CpF75kkIFzpGHHfcBQ6FlNMEAGhFskvysNlrv/TXwTEBhTJM5JrGTS9vJdOIArapAo6
rC7XTrVRZZ/MLCuROBfWpaIq2cZU7gl/ODE+ApxFWbGNnfaxB1hZe8lcSkT+JlpCNaARsrEyV1xU
wi1gBxW2fiVCLLzeIJPwiEc6Y1Jh9hzbFakc0rIN17klM3PD1AbFVVhlt3WnVDZxUdgQJqcwEexD
OFDqGLNrlafBCca3/k04WcUxftDzz7OetIk3AQu1VnFrHOx+GLNdNXMg1uyx39rSTFfDWF6C2bBv
SpVm42A1ipeqhYKgp1cOY20Ph17X6pMSaf2XBp2QY3Tzpdri+e2KTv9G+YxeK9QH+diLoDuXsaH7
XW2oGVr/yd2TbOH+Iqvvefd/0c16fgKWB4D3DNMJ4+nX3wrzGcQzhtL4M4QVPALYQDrHutND2wZ4
ARWedPBGua6liiVVGUyin+optfH3KGgTmyY+p7Ha37//8C+P3U8fyoAmuPAL6bCxJrx8VKYmk40G
6cXPVWc8zRB/1hMLs29lQr3U3NDy2iL6nqb5n+/C8vz9dFHajUvqu8WM8s08MRKKYypKjw4wgzqo
YBD35Bh8TXpEYJWFJeb/4W9kgWO71bVFEfP6b5SZNYqinLlcrURr15m1xVmOybixhZdaLkOxSKu8
9y/6099oiWV/ZzhLE5Uj4ZtkRtLr3IARU+PD20gfC0WMu464VS/gbMuGbIa/+CN/Wl+W6/FO2dAm
yeZelv2XX2RcWGbR9rzzY6/3F1ErNQrnztxXDsL39/+0Z9Tcq+/PgvdHZ5j6isfm+aT98lqytBTG
CZAtkjFsCQgiVOOWuReJZPpqtNMLbEfEDKvNtO0LVzlFyHKuiRUqWSRQRsY6Sg/c62BgCGhuk2tl
NClesshywIJEJSrFCZv92InhaTLs6he0teXhevvhKfMI6gS54HKMfn2j3GYOKACbxm9DHA2dHVqH
qisKxCVxtK9txJJOTLIU2UbDrirtXwUO/vTCce/YgxeYHbWosxAkXt47OG1CazF0+4XbwQ7RqjPu
5aXRmuWREVx0DKDKn97/vv7l0UBTQOGJUICQRffNdtACEw21DuD9XCjMQGfaoR2vBEcoY/7FU/9v
l6KPby9RF0wI3l6qtq0pURQUwKTxzX5oSbIK2mk+E0Td/eopXO7U2y/y5bXe7KhOwgAzJs2PsWTP
FAlj5qbOqvCs6IYnwpHrXSjUxUVieSrg7lUZ9Bp0meomqIMlMpgEWLr9m0RLb52sfnQV1UcxgxRe
5DeoUU1OnLjaZar+4kXVlnX+vc/9ptIpO022LtulnyttsJH28LG2I+O8s2FfxeOg3jdoe/wqEbaX
T0m/c/TFcpS26MSZDftay4C4QQH2i69uKf9+/lzLO72gHXVHvFmxRAV5J1xSsmTmlrsYnfLZ3FfK
Our06THuZLeKpa0eMo2Iw6D+YvZtyYRijLbvP60/FYKsmKwriFdgbaoUg69fkNJxZdLDAiOnPphO
kSVoIEE2QBKbiW0MZ9AP4yBDcI7O/v0rL4yWN3fAWgQ4CCWhu1C7vLkDdRCiiAqrhogQm9ySAWNX
FSc72iTIw9LmmDjaLqsiGN5dX/oE7Erk+Kh8C8MZrhJ9Ire8X5QitZpdoJlBjTzpsAJmECaDEwm/
xyfESLZQd5Mi8gqv4fSN/AqVta7vbiQY6nUXknISJF3zJS0hTdgjov5eqbeWVmDD0vrp3miSHFoF
vXKocONG6UAepQaqmLxz5837d+R5NXr9rCIcpfIXRC2w5r81UOM0pH84yNaHpDId9RneMGGZSMpo
4DFPV2E1JggLZ+s6wizghuaAoHy0xC42pP6LB/Tfvh2atOyl2HfQVSzv1YsTgk1TqwrDriUSxLD2
rdJ/hEMZouZmwoxxR4NzFd6VVkzUebp/vg9/wtDYFKyL/31+PO+K9Onxc/bf8+LnX/C9t6L9tbyT
7JomadOqMPnV33srGiAjIi94eYTJEWpx9P/jqXK0ZavF7f9WpbZMkOm8YKdyaJz91vnR/Gnrofcv
aPEjTeaktTRqXj0eoZHrzRDlAs8gvEOgaobyoJp5u9bnAcuJPtQ1Dil3YhjqJgl+Wq0IGkg0ZnFT
gfRJ11hr7cVLY4mzSGlCa2OrEndHrbdADcOpWgWqgn4o76qaxLYs4ewW6ZBxzDSAS9LZqaavSGgL
ziARDeOuUrPzLNJUjOhzWX7QZqsjiKFfojSburRv9HEMrwJlGCNfysi65tWhr1NqpUTeoXaFu47Z
H3ZxkpqkB+p0aj2jSNOzYJxLYm0UDWSGGE39JKwJhdSf88AvB/h3HvinLHuS3XuB98sv+P7Aw7BA
oY48Ak42uoYFCfv9gddRX3KU54EnRYD2INXJiwee8x3/Gm+fyYGDeut/AglaMCCMdXp/zKHQdP6W
gl5bAmteblhUsXAKee3Q0C+Mz7fYiXwmJ2yuYHapJebwTY496hN7tBbuLIXD7acIzTL+4ErNp6X+
UeJ0NTk90nJTFC7C9daiO5fM+VnhZIgg5n6dTy2Kh9nBYDedzRCvJo3zEZyCyZtNMa0jTf+oZ0Ho
dXjIMIfgm9ZL7WtfNTnCsvyowFsCevtFCdSLuW4+l6MMV00/qmtSIWYvNcBEMDoDfolaUoNJn6Qf
BoekbNMG9xOSL6qa1F5dx5TWGjcywE41tpzKCwMjnZuofiJhRUVWisTcXJyPzMabxN7ZwiW8TJOX
cT8eMlM9xcWpaiEYMlbBdJatw8l5zIwa46KyykQ7fjOHImUu1CSrRpVP5hwRo1n7Wj1eAY1g62eW
sGsUtIBt2VxVLKOWJRoG1BJB05jDRhKfQsDgHs1T5jjVgIugvQtT5kcl9RvW39iDzUC0m+7sXXRj
4VxusF7S2Wius+haS/pHKauHNtTWuSnTfSB756ib90ne7WXX2d4Av0lxPlisArKwR6Ys9r7Lkye4
gnKnxc1JlQ5j1XmhDpmbzErPe52ML7QsJLqNGTHhESz0K7XSWDtciVijik/lUPcbqA35bWCU5g4d
/3zVF5bfypyBGEK0qMJd7aBDM/rsUujyZnbU8zgwr9ooNjYxGZyrtLWvY4uJkhUY2b5Iok8pcbrj
Vhe5H8yPOTqALRUJwb3YTE2tnPy+/SKkeqo61x+a9EttOgFmK4OHJ8vP+wjfZjSmt3nfhr6qplsV
vGVRG2uXRLpQrXaoXz3NGFDWpMxX6eEdGH+qG4vcI8tQPsRtfyxzBe0fEejoijN0AJzA8I79Gasi
Aw9zKff/e1XcPX2Z/t1V/b+f/b4g2n/RPUagvkB9kKMvbdrvC6L1FxAgG5QhBmp6EEuj+H/jd/Uv
FkMLkjFcQgslF8XB/xZEF0iQg1SMlWwpKJCW/0YPmZ7z2wWRX7K4sylV4f1QWrwuAkRptHLiFUX/
6iBaysV9qs3KIRanMGtvq/rjxDRZqSRwTa3DZV3OyZ5IpeJcn9v6TsISSzrjaGnzraU0971Krm5g
pyiZQoKTZuXEYoh0p8uPIrPxfJajL7o5O2aTI7xGj+W2Tx2kvSpwegc+CvifuLpC4AV8QVpPXUQP
M9Hb5jpveZdrOD5eAKF4miKGhEngJVW3Uy15gXsHxRJeTqKRe8Na6zGR3mBe8WoDvVmCdIhtWpRS
N7k1fixwuG6lM4njCLH3Y1Ha9blqzAUdZqu+4uUgbLlzuqsCfzY8tNJXogqQIJJurMtRddO60JGU
qnmcRDX4sdRvqyxxNt2iMq/ASHC+cKavjC7bDUTfyzwc5bEcMxczCzGFWg8zZ+jbT4oatnhysdRm
JqaYQRIV3o5ptU4WEKoYbBqsoAxPc+PcWZlELj7T9CBvuT/rGoHYu+pwbBWK80AvK7hMg9RdDjvG
JjWrY91H1lM+KuUXSw3D3QgpzAsbvNJFbymbVBvFTm/0bGfMqGANSHkiUj4pPQ72xLoa6mabK2l1
x9lOet10nVUgdZJQQ7APqS9bIgjVBw34bytJsu50NiDMtlthM5tXaVQhZ+iuOfjdx44++dasFY9d
CY1Fq9HGOzrS5TLDc2Wy/BW1Z+Q9ozlLXRNgjfa9X8SJk4rR3q1uNSV50ABdG/y1fhMjXdJbhdU0
1+XBtkXi23l7Vw142oVWEhhKaGYTojooUQhP3OjKHIy9VTwaRUO2OXu0gpMeOM+hVjkPk9VyTVBy
v896SeK6kPyU8QQTm7TJetuVyqnuRH2Oq1+9qhDYXdlGXl5Wwk7PlMj8OtvsdHz/O4Ae0Cl6fdzr
ivPJsB5kme9TM/04KyrGMYO9ID+bCu4VcohTZobXhVlfko99McfwBXT7oNRY7/Iuc1Y44pDAFyCR
kqAiI2M+5Yr8akuLtM6ecGnTSxXlIXeHB6NUkvWIbE532p0ss69hX/haIr+IXlyUNuF5qD8RKGYJ
U+PuGCXZjZU8RXN72+QwOWH3Fz7qL48Z5mwhXU4yvSalDt5J3LjBOneQHqvVPJyKoqy2ndtOW9GC
urdmdzMoqbFz3TJC8608ZFgBOgDTSUao6tCj4cwIOlDTfeXK8a6NioMY1HI1ix42QtwgBKXbd+ZO
Oo8+6EPix/4++/4JB1BQG+/vPI9P+bvar+Xnv+8+6JWBrIHfxdS6IDzYY77vPuIvxheIoWiBw4wz
lhL+n91nsavqtA5g7SIM+KccR/9FT5RZo0FL9llM9lu7z1Lzvy7HEX7hx+DqECaX48Hr3YeEilrM
Mq/8NpnsniJ7bu/GUip7PcdmotmHJtK2oVXtU7p3Wqbr3kz7xTfj+NPgNpvMTta1RnPHkIOPd5IE
8mg8p4d0qAdjI9S8940enDWv+xkY1atoBhaQw0kMaYRsCxXi/SqxxvNmyjdqOuYrvFDo+nFdODKa
Vxotx8QIxRotGMu8Yj/OLhCmMfigBIPmafrsdWNm+UzPPmuiGM+VIbh1Zsw3M7aD0eTyaWhfTI36
1QRQodXBsVENYODFEQbsijC+e3q9yiqNiGCMc/mpVeRVquLQ0iReI7MtBk6w416rxHWcTp+S1mbi
heVfQ5YZKWKFEv0O87nl9b2DXLTJnIdBpBs9M+PtUOd+k+KyUnkb4TLN+xkW+F1Ydx8iO7qPrAac
UhK414YtH/PO+Er6AuBauVCAGf1opk/kRgVKwiXYtp+scU24C5uuggWjpFNnO8YMc0r1JqAYTdut
ApydKwMrLere9NlcVA01aeEjHeK54sOm7OKF+SEHrnFse7C+VKup/eBOTQ8t2Z0PORZs5KumVZ6B
UR5uhqKMgKrgDPHHYso6hBZ8OCcZnY1NpC5FBPDWjJq/K6OdDaLfpFKvYkjxYnhgKvjF0lNsvvCP
JGyvKMrpSQKMiPubIq4IWrKC41C6l26aJgc3VcFxVf6SdhcWkZ8N0zWNnRgAqrrLnDFcWZL9a7bV
UzM/KakNizyvtmhAiJ/Xy+tqardm0c0+vp/06KgzuX+AuDgdiJKSqIs3kYkYvZ69zAEhU2Hu29SG
/ijhRodD12Oraa8yeqPEiZFuSWb0hyBz74wpe4YT4siqL5vBPG/MHmG8GFMYq6NcVxjZIuxSVxWz
iXOZKhLPFKprQIoWLWC0eZsgkmuG+RBYZHaZDJ2Xq6V8aElxLsgvGwJynYMuuExq3ShwqQXpgfKT
s+GfcRJgBors6P31WMos6YrwncS85Td8X5ENzgOLPZWxgWMsrpAfKzKtE/oSLtopZkEv1bgCyNKi
M3EMfsikK/jPgiyALKHfpZVLmhjLqP57LcHn/seL9jUHANhKEEgRY4PnxCb7ekHOgUQ2fA6O0s11
Y/dEi7b3igAT0xHZ5dQYJTUYtUPg6bw4MPeIuzOBOQ5CxQ89qR8cs5kuJywkQ0BGpXNbtp9kd+iZ
UY6FfWraOwBuiSiunfIQOtqR8fmFTdbFFMY3hgrZyN0TDAALJaWDZwYUPwFHaYiOZef4FdEcthl5
Tf/FNoKYFbO9EkmVecxXzvDSAyme18mwT7m0kZKHXhM5mX4MbfWTE1yF9kdAZrsxyB/ypCAqG+c3
OQADsoaNTNvLPkDN5fRJ/TAt5vs09+0RqcbE9jHq3cVkT/4yad/ETjWxq1iXZW65Xjm0FV7L4r6V
lbGeLZof6IJv5sT1awlzhlYGq1Lmj2rqhYJxlQTgM8U6TZvxs2mWCr0fFdVY0pL5/kVGo6d0j0W3
TOCGjyVy5SYfDjr/7DX1XtFQyFvcfA3/pLpgS74RUwFUiKyZnrmheQqS3VTDpDlU6nWqbwXLlp5O
H4U63lBfEhjKXExMfhj01Hxe3dpeG2P3aMp9OZoGXR6m0G1cn3pSdLO6ILdBv0U9u7ZyfR8M6b5r
jGRjxHKta2m6GcJwqdE3cQVZsdYL8hdGZd80qetxHN4YQu5NRrZoUi8gj20avAdOkDEPmb7V0sAF
SkytrZi7sRdng/tUisYfyaPwx0k9oIDLCYUbkequdcwPooBG3gGYxz2UjAcb107R03M76tT4Y0ma
RoAvIoD5eEsa2WpUgpVDKrxROzs79cqw8iFJwKy7VwFjdDOauXoHlGhfidjPNNS8fUUWNK2zEFh6
PPMlwVys5/OsME4SOHWZi8OAkDrXqwMVcGLEF9KGJK0116qZMIGSWoaCd1NDtYy7J8aqK3J4GnsX
1d+s4WEsIg+WBa7L+sqULYtygyurQLyHU2v8lnTYlufyQiMOZCZ0J42I1s1xINX9g5X2F27u16a+
1/VvQRSfgeMiwvKKHdQmQpobp6ozkvPI2Qejn6XAnBbQUgfEQ+T7QY6bqV2D+eOA/S0zPjiLURdq
EAjObBqvWfyrbQZ+49Sqbrd2DGXehO6jORte021jzFSSViSmKPIuj5F2a7hsr8aH0FEwkIHcAHU+
8Z0lUL9jkmVIqI2uOiK52UELHp8QFGL5bdD1reruZoKU8FxVCSXZLNfSSHDnxl+NGsQDqErepgMH
MFJb/Mg5YmWaZzw5Oh3JbEHN5hrGocrKb/lf482UNLdmjbtF6t10lRZkrZmD8lkwYlhHKmwzE8zn
3nRmeafGxbprBxSVp3i8smkGWOQH1Tdun/mheVZGyPCr1GujhqkjsSJumyD41u8ItuBkbKqrFJWV
RyHgddp12Wz1qfzkdhrj3cG5HlPgpilAcnobpK+hkR6z1CEWjC5lmty67Xyuk9igOeUpbhxvqvIN
EtBNU2nnJvk9Rn8I7P5qbNzuyAG1ksVmaGc/yoctw6G1BniD+cpmMK/6HAdeY67VwSVYTxN+RlFV
N0LAquovigoUmKqU+ybv6ELwLMBp9Jg/noym3zW6fZZDbdKL7IIUvFNq9udijqjSjFMHLClzNhSr
0ABQv1aQS08i5YRaFEAGMEKDv+zFTSI7LHj1V1nSfBwEz34ZrosiRIm0n42HSA23RWVbBDKnJ5R2
HFo/19V2DLVtDP5tqABavthmr/7elV4GdbHrvTk8AGzQljEr7StgEJxgXo43DTc0YN3QuSyJpS54
d2Hl24o8Tsbd+xfS3kzK2BVfX+nNpKyf0jiIZ64EF3nNKuXQkI14f2fA9dUjTJXzoTFv6E11arKr
0NPN2ewhR5v6p/c/yU/jizcfZPmgLya66Dd0J8Gl5ukj3ObkHEd8xntO4OHKUfLVJNbvX+9Xt3jp
Hr64XtznYN1ynVRuJfDIONpoXG2GtgLbdPP+pX71py3//cWlCvgs/VByKVuhewi1nsixWrLww/UP
o+ZSS769f8Gls/m61Hn9pS5/+4sL1m3V2eVyQVxxgG5pzg1XEYEvuAgPc7h7vtif0I5gZvbixv5s
OEjeoYsuP/q97jUXrxntapeDoaEvzK3vjQjjL0xZkLWwZzH1Jnn3RyOCuhfXgYmMHreiu6hb/mmD
LyUx9TBKLMpzCDC/1Qb/6VGg5GUGrttM4hlaLu32l4+CROZlxpGm8FqRop6S9p6x8sMo6EEsVOpR
i/GEdubqxX36l/Xrb3HX60eQOv+5ma/Rn+G+vL5uW89lVXYxlAmcLqFjbCPwjzEYyCJW7/IRBsHM
Ju2yt3ybQUZCNJjqzutDlxdE8cOJ8pxx9+wxIQf85EHI3WhiZCLnXAc1TMq2cjeiKL5NC63Sqhdw
pVKmxpZ8iJgjbyESFnB5BwvShPcxjgXBp4DK6dBq6WckgcXjQFKfXE1DSVWRFSWOsFgcK23s1iKB
pF8Y46VKsHXWY2JGClxP0kOORzBfet9bCTWaWp47I9tIOJWbWoqNNYx3QTjudFgionwEf3GRZ1Q2
pet3VJCY7piYQmTniEtQXMzRWfcLAos6EI1WBoRjcBTfYisaJ7Pc90pReM1EbaXauIPtfh9oGcVo
M66zeNpWlviMn4IKvaHLGUhwjWgFCBtKAgPspgaJC9fZw+jiyA4ZJGDsJT52HssVni48y4uXtvDy
dldU6apEt5TQNKnS7dBN3sQO3FXjaoL2WqVUDzVgQEOFRRYXQUQlIM4Z/VZe2z/ZwWxvkSc/CQPw
ftOA86pXRnGdNMQ9LmeM5rxIs4vYBN9c90fzGSLYbut25wB46YxvtHX3soL6ccbYCkghDeqCaJnq
DJWIJ6wH07ycGGxGAu3geLCc/HwwRtDdqqcH3YqWDoDT6oOZF5ssgSJIPO84ODxpzgxXNh1AcybG
TTh+w2xCnAgssDgQO0Uhjmb0J/W6iOnqS33aLdzWRHE5cehXTIoPMJ7LGQSa5/ruU1A1W6VSDq2p
bYvprNJHSFmYtCd7o0fkNtEgD12e4sqCGuaSxQ5IJcSA6SuWl+nyAjGXr2vdbqpSmm0xsYoJYP06
ouFGx90lJAIH/URqQg9Bss9oM1tEwqzjrPOZ01y05rA2kodoZogcZrtc6Ejml7NDtImIX6cLZOmP
SEbWriIvW82OnlDAM0D2C7jSCrk+iC4Xl3U+PLrmJqzXme7u4rBbheBsyb+iEz+mT4ImvRLhmZyA
90tI/kUD0lvRI5KngB5k3bqtqb3VC+LyPD0e1731CWeSn9FpFAZs38oA6TibZ7FenYXaQUkYxs/Z
GgeSuMoFPHCDdaZxbl0uNOjZZ+LK94mR3xcRwV3JfD3WX/roNGnXCb9V0sUy81MpTy2ECwKNtLS6
CR346qNdb2zrPso2bXSWCcjh9ldpX4bVhWNdJAWhBbuMGOy8+TQllGySb0FcpzSulDOrCHcqLBNp
3zlJcdZKCtOpJsvMCT1mMB8AoFDB8zq3OAAsPFUlmaay2ppQQ2PtKxX6zpnP2vrzqG3XcFEr+8rO
1xQSu4Tul+Bva5wZ0+S4LRfCndH6fPiyTL0A9l/RCOZ3RzI2EAF9qa36sbYBFhhfrPCLwQHVgO4L
EUu3mCMCJGUJAk57UTmcKkXhF2q3xtlLrDboOI1POI77TK1PcSnRLMAlahUGNLq8Flb/raojjszq
jpPQmRQxQQCu72ijH0Y4uVQIsEa5mUulOHZt6wmpNNsEssuoIdmWIfOfcCHtMrk4i0DvGuW1qV4I
avAQyFRuwkwA02uC61Vyxkj2+bBQfEtn1wH1/T+2HAJNsTIsGESszKmzm8zZ01ioRHweT9af03sT
i4DynSl8+Qu0Jz/9vf5g2k5HC2wL8kzwLEtH7sccXlvyczDIa/yDVOIfBchid8fmRdPNXBS+TPF/
FCD8J0NQ0ViQXXhCflOL93di+etSACGtaqg2jTxmIc9z+hfV6GSMQzpovfQRtTWwvG3N16Rt+E45
BDfx0l4bh/pI6my00l3aOmpsp4eIQ+SQlMwaYuNpzBlsduq0UQvi0Ahi2aT1huH7yIw4PBidZ9OP
snPLY30WVWCRiqvs1DmyCctbThR6FdDtHoYNCuUY3UiyJrBcWQMI22ti+JA5nKCDylBrT5/UraM0
6qPFRGmFU/qRw+chTcITyNK1wZR6paUwJsdoGmiqwMAqgYSaovdzI/EHTdlGaFCmTN8UeQES197G
SUNWWXcO34OEVougBkmimwm+DAwcgXAGk5RIrB1EQZnxJbD0FrAwCWHp1+AZhTFSACTVV60okr2R
I7pd5wxcb9XSqVtPkewUTRrQ2anSxrlwkIZ9RvPIrEEhwlaLwgIv/l0cuPZKRO7OWaYSzfOAIltm
FWl6A+BEb+QqCeSh0bKLUj8QsHoTL05vTrytGp1TUNSrpnSuwWyudPsuAivcl0+VurWYhshK6cA2
MSCRTEpGJiaJST2zjFDMeNEtMlRJlvFK+zxpKZehi7WMX1Bi6h2uNGdLYqS9jikXtzJSAlx+s7s2
mzC7sya9Vf8uTf+I44qLCP2dFaN7fHzf/7n8/Pc1g0MGvAj66+gPectdXv/vawZtd5amRaooWB9w
ef5YMxb/p4PwwHbopP/N/H2h3SHLFKM7vw7qxm+Gl/5tw3q1ZuhwqBBSIiGCPkzP/vXxobCqgMBK
dnuH8qUqevOLWT4lxcc2erSQn3sOmTLsxbj+u/xeKWsmmhqd57mSB43nmrMEPWTRPk05wN9OjniU
9ftpJNfUIimORCIQkOcKPedyImucN6ULdsngztvYRNcHgGk1Ul0pRB655ZlhMFSqUjxbHCLkuDPa
tMc6FqYHq2rWbrfETRniHrUw/EDiVLUZo6SGQi2JJjj1AUcTgXeyckZEJ3cBAhsz37fV17GPz0sx
ntPm87sU+t1EFwtakIX9R/PIUmQwV35IE9CyFY6U2mXRm+KZ0MJgEZckD1Xa2WTk2Yh/RQjz6TiJ
r/iNPA3JUW5vUkGXVXx0x6uwxrdXNc6BAWNzMajdUY7xeT6X1z0wK0jAjXE90xh33OJQNzSXu9ps
DlWQf6qsdcVAdzLFXQekcgHDgr2B5kueE+RLgrkaW67mQj8pDkygsdlNjvJkj/oK7hJk9WVsUT9Z
2U2d77RIW7v2Ses9jkH+rByhK80HLeg/ub3zMCLHIebmLFEluUwqsE2t2Bsi+4B6cVMSztBeabTd
mWOvBD1TrFOnWkarQNM/xJz0VGnsckf5lkAtXVljVKwpYIlVkswoaS5dli51VVGunWjwgVZs2jna
FRxYLEcj+YLeV6h5aqVvy5jRjD4vqKaroGaSUIdsK2BVePrCWf3SD0uKlSVaIBOC8ES2Dd8IiRPX
R7UB19Re5Cq5HE3CHckIHlXVPNqXZqRvQgfCNNGt6qFtA0hTUKeIanfXUZ91W7tv8j+nNgKb8f5K
l7XNN/n0jnD7+Tf8qI8Wf59KhUTRS4fmx1In/sLQYKoouh1bNRBs/LPU2VB4seVRORH08kzN/bHU
2X8R3IzfYcl35lf+3lySCSlL2aulDtvhQglij0S8repvGp8T5UTdQdhmqgCNxJT2uhZM5eYiAjON
0moOSHmJ7JF9v+3XdBESf3S6zs+C2d3O3VBdD5xprhIZSr9SI3Kba3SNUzCBTlXO3S6hxTkw0mmK
j3iTypOsk/yiDGt1PdbjBLWxblfqrH2RgPf2SWS2WzVz4PXYl05ino252OYTwRlqfDmbyS5BweBm
7X6wcA+m81pwUhxbTqRDFpMb2IDDBs0eGelyNgvkPrHzjLyv/5+889iS2+iy7rv84wYXvBn8E6R3
leXdBKsc4W0E7PP0M/QLfC/WGxQlkZRELa0eaiaxyExUJhBx495z9uEZ9tMkHW7rTDmFGJpxhiNA
J2OY5NSyEwTQdCUhtZaxQdtFF1ZWSbvCMs5ROQESC3nosuwaayGDmlGXvIsy7WKwU0I54uqxGp0X
PSTVznZ2CRQjbFVrzsIgdsAFw17jVE+vXumND7K9WFxCUg3sWifCuZfuA2uM/oLw7tW0lc+hjXfJ
De1bVaXVkVSlu4ymFklCLkgYbNsLK/PiU1Dq4VXZuea1AgR350aKsxZEx3OIl0jpG/DIXc2yKVRB
jimtEi0mqtAekGcz8Hlt434ftTPkQn9sZHKy7bb1Izlc2HM/SJkMSW8u1/fJvLhMvXdbTU59Wc1X
ZAu1eOB2qnY5TS4omfjF+W6Oao+1F4jSW0iw1NrBLtZanLxbt39JDZQSRXWGxLHpJpcobaXYqj1o
YRvURxvZ0YbAuozkP1FVi14a496TjH3Q3NSMpQVaICkM4qosdDCnqh7lXSLL+2BKwIkYE670frjs
u57BFeDla9HOOXAsuhr/xLGClciL9EjuAIIVEwpdXRekJAIBKdXbWJb4awwNhY16MLGyKIV6KJ28
Jq8o/RjL5KVPtH0RkZRZDNnBNlDepiziVsnG1wu+yxrEnNLYj/RRybPwCtpEMXZjLwCn79qrviQa
xizuM1oYWOsvw7QtLnKlIOJD0d/pXD4qmUoRDLKotbQns3ynp3Yqc/0MiRhIK8a8Ok42oxVBRwFT
y3x1dM5azQTNas2laNWz4PLwkE9ItcL60hgmEH65GE5DM173AvRe6WrHJGZ5H3BiE3IBbC7t0XM2
0r6YLHeVTC9J3208RrKtUgznSiME0evUdGkR/7Fyav1BHYtHx+MVkkasHIuYIae7J8npYiynihxt
PBhRnh8NE18eSQJuFZG6525SLBSmMoLGfZSpe+NGzqwTu2iMAUqYzlgW1/NGJfY7T7jlyJpDExkV
W4ynV+iLrkPVVZekXI7gWXjS2qmEz5iNH0bVnQcpsDWO70E67fp+2oVqE+0zpYMz3B+kU54GQ9WW
GRiwtAKLW470BUfwGri843BldkRZE84OGavyp6S+QS/9JqIYIjPRFRznONKlzilUUc4NUPuK8qDB
ywA93eHYMtOHyaYxnJcSLYLtbtMy+0joSiyYnT9lE6+p9vpKkonMELd8SZvuulSi+4ykgz5poePC
uMVlKWn8yOdJZreWpi4aqjtTDTaB3T3oOdHTJL48cAAp/Lia55I5gamFoe5MBLMAKYEnC2bXNphk
A1EZ+Yvd2jFg+M5TS3pKaEh9MdV36I2uWzC7DqO2RevlG2PgP4aROGK9a/dEIizDNDzD5yR1FYSW
BpoiHtxF5wYquibSkUPbExdtP//CmtpvKErW3MYKLVrrhpbU9WTVxH2zmvYW6ZFBs7YRg2i9iVkF
BZ6ObiFR0BAmzoXopw0mzj2LyyI2ybkT/SJXyDCPW0Lr0T58syn/yRRgHqH9sLPNBAJ8fdDqQQT8
MHvQpREERLKzs2n1OlZz2t+ErptsGMypE6/59yQI4ED45qP94yDqP/+NUe1LPwiPZvwWVy9ZLEcO
c4DT5Lh7////T6ObQx0zv87Xqsf8RNQd/kyOUJQx37ozTEi/Gh2jX0VXfG+/62MpQJgW0TYiuXi2
YPxW9nifTFSzeDYQs8L1tYx/pI+djW/f3xyUOy5nT5S6DKbml/tuMNW2ZjoONnxOg6akxVYmSJGP
jBBFhqucWAd910o/G2pPGHvXvZTK9OKWwUdTl+xzeW0vymKidqj6s1aW24zo2aGlze4gfJjiF1o7
NqbO/MKctOWoVJlfqTzfCAeIvSVLjbIdeY/JAS5ZlklzCg0W+0B3L1ABofBPR8YXZM1Uk4upg/nM
EDo0yGvEs0DoGtLmzo6ZlroPTIjwN8IFLmMlpDfdOiwi8dTdNyK5LEe12MVWQSR6NzTrpJu8nVVV
KNByfOVcQrkMcR/MufGEpxmlwzMc5+q7g0mDLMPcN3iA4RBq6HSbL2CeqX0RRfUW0X5adCbGNA4d
ZJ2pan3dOTXDh7hCQpUlkvwnApZSQkPhGeRLo4/mQukm1jt4eqk2DmdGDwr1ERO6qQ+uFDk374ly
krRonXLqyHk1PKLYUlvBsaCm6xh7laqspibeeml2rXjt0lHvbUEF4QYbO0touiHAsXbViIwpnRZe
/kxmNEfKz+T3gCBUkN3XZcYpsNt5Tb/NDex8JZNIbsXt1HUPuXwDlshBy3rQZp6fJV3i0NzO2TU5
cSx9ETh3vRz6Q5Hb1McmBZCL106lfspqtpcsSgmo90yIiOtQTdHExWsrS3MUZPWp1bV1rVP8VHq+
y/LhmkJ7UXDXVAT3AeLg+synlp6fI9WjaSSHUraBL83oRqZU3LTg5dJDTbYsm8Fka5jOg4ucT5cw
eguxT5uAmhusZRYLwNQK+5eXbrWOA2/Us+aqfluJdTQgP3SUdueQS81ESn3Lkqq7LEwCWan1mMSC
BWZcYivWSiWDaKVlRCAFrnBWOaqwwFSmhR4xsCN/2APS1plIZZthk/ZGdttakdzZSkydFhXHUShH
10b55JjhUSbdqaryFVqsU5GxdyFcq8iQUGI9uQmqpn7MlWB47hxxpxv2GK4GEcwde2IDF1HcPBkt
w9Yg3ztpsHZm+6ht7rQgevovxYsdW0l7RHxRemMUOFha57roys03y92f7CQ/sgeQqcDxM0CWEBDl
4jn74ZCk2dKOXVyGTM+mZU0CTlUSNdGG3HjQjgf9eUQKHRJckWfRuqs/m1V4+PklsJD+uF59dwU/
aCoMp0sZo8xXMK3qBp1kvJ36t9bdt2ygsbH9+bv9Yeucf9+ZXOjgn/+TrdOO4RLnUwZouqQvfF8N
bzR9B3FkSfibWf2frcTfvtfcJPxWIoA72IsI/ea9xuyOfAAfLvarJcXBIBi5MO4tBlhthBtJVg+o
pNa9dUuzf0PU6iKj6Hdl/fHzX/5PP2oczPgGgWh+oUJ+e0F5YPa9O/FR29kqI4KZyovkip1jXRkW
AdKA0n7+fvM5/4/f7TdvOF/QNxMKxFaDXnBGXbacgr7AwKp3Dy8qKHf9za5OSnDREm9SgkGrmlf9
a0v6LxFYf/plf/P2P9RJhlTyusBEtxSjvS2d7GCwTrWOuZjC9q6L/46d8SPc5ZeH6bf3I8Lt+18X
ZnU2Ghbvl6Cl7+uWVVguNfcpx2xdGg+zfxGhvq8H9UUtv07s/vKX/fmXS47R928epJaWlhzmltMs
SmnfJ8l01O/QZxQ9jo+/KUG1P307nPHzoIs6aM5M+varzRtD77XZIJmhKzMc0XHCsUmUtJhx0+fs
OSxOVbwOnRt2XjI0EcggiaVh0i5Y3QhZSdJxhvaiqqSXqxrVqWOn/Pn9N1/Dd3Xy/LB/c40/LC2V
4jlBMXKNZp5d493zi4aEFuG9/d/eZr4Nv7nLC0gpYyz4bVz5CuLCDu8HfBtf3uPfMF2hovrm8/yz
GrxpxveXv6HPfnmVrxW4/olSWiW0ggaizmrO63+dseifVAs7goeLCa0XPNnfKnBcD3A1qcEdE68E
jyI/+tUf/aUnCc0EmRnzhJm48o/80fNj/t1tB/wBsxv6Ujh4PB4/PInVJGOvN0sLk8EAv5q4K73c
2t3WsT8SyE/IpRYdwXxe33CoTY9dOaxtfVwbwnkJkHuzEOZb23swkIUXhPBx2aspf8lrak5ShVQd
v6lDaDVdnSAgfNlWF/Ec64vemJgwEmrHvLzRAnNcOkOB+cAp7jDDPpXIYiopaHSBTiZzCTKBtzGh
C/mA4W+xp76FaXlqkH9HzZ5D8a5tz26xQa61Neh6SYX1LAQElum2T/Nyjo54EKVRgwTq9WRrDAGB
ebiuQ6hSUTs8t2q3IYJmfq+1VrTLFBNSUDBhJqyZGKW1QTEdYuYNpbow++5uqtRHiq4NI7LHLBjI
+6LPGE75WgEe4leeu+cLDDZ5fE+u1cFN9WVsvbrjo93IxyIPEN6BefHdefaLrrcrPoosfiy4gRZF
LowG3VA33GZYM6IyW1Cg3aXWdDkqDipxLKueYm+0EDI4nsGQWHCShArfSKmiVaNGssFRKrUXOtDg
cEr4Yl8sArIsHThVUjsbQYTaXYBgkTQJGrJZSu+urEW47T15stABr6TduLtOTfaspqEPVrw8p4Nq
LaLa6u9Mqqu1EktliXLVONJXc7ddHXw4GrOibJrTw6BeJeIupm1WxfShhNhkKN4StVxFIrp2s3ij
Dw/NUN+g9NtWUfJiVG4OGdhD6iNBwNtxforzaQsQbANzY0No53bQtGVdN8+6QWfW8QgIsyH0AQNN
c4JYZH2yhn7nIPoaQJQtkiA4aMLWafuRrqHCXqQf6545gDnPfd5+NF5GF6+tWlKjzPYpDKX3rBCC
HlrPJWeaRu4U1SQJg5jIS3jFPeelsOMDsPG/Rd5Jrwh9AYg89tO+G6v4teLoQDbnwXIDglbkEn76
QxMM61pLs5VeYy3nQDl66Uqr4AcWLhEhvSPMBZCU+zIIH2sybfxQ6velbm8Vt3lhZkuSnq4iE+ZM
uUWwz3c0siG4eJGqdahjyrwrDce3q/skfHf6XcYBxUt2aR7fhqRbSIKRCW7uckSWJ4LECP8iCL0s
Lgfztq1Xw9w1XEIALNWXf83ib85kvr8erT+9Nz/BKs//9uuST3gjmJ8vuY3O78s9rRjccMhv4P4a
IJd/l+GgA8aOjPoGI+M8azd5qd+Xe/oiZFEYs3L3n+qA9fmVvl/ueXMPqzQqHCTB9Iq+3/4BKkiv
MsJoWct4FYh0KS1hHq0463ZtaAXHSNf7nZZlB91T7qk+6nWI0pYyYST6KH3IUL0oPZPtSVj5InGs
92wQz0bsYrUAlbdyZlCmU5qfAQVdqmRod9awB6/7krfyvZXpW2aS8m0K1J4BJPIaLoceFhmyHDSL
eXMg/Ecc8w6PinTDkdiF+HZA/6sQaUZe0cG2qn2eF1uyKV/ztFkyTFrWhX0cNOvN0oYKgQoBQjYa
z6TVVzaR6bljV74yTC/jZC2qxCEaQDuTuNdgDouCtTZh/JnIcF0MJsMEmi+0YDosMzYbCIEQYtfp
wVsWQBrQpUls/ZBjx4vLM2XxoiZdyKNx7ntzOlGckDfZI4R1CqbYNkM56zU2dcZ2en1NpvtqNNoM
a4wJCYKsqIbs4I50yUiZWtwHZbOILQZxIy5XN4qeGfytBmK1fANRpczBwXvJKUosP57spVojkEoT
C/legGPZGp6CttRWZaAK8mqDBF+cYqE7MkcsdO51lzam7wZSvy3pLLCKIzIsSzx4Uya8ay0N6vsO
6RZmNUWfjughXi3TI6Yn9qrxUu9102+y+p42MXvK2F/QrnuANkjKutFBZ8hN4jEiRuhpoIAwDdZW
2984rVYitW6S7aC62YJ2w32S5CnotJgQYDIIO0J0FwPxSCCuPjPG23qucmGGTrIZPILy6tFSVx1p
5EugM6i6inTdMabwyQF8DiaTqMLG1NeZWzxFCcEgDZMz0B83ZnY262i2P023SamfQEwzWchKQCcO
51TURMsh0Z75zJNVkGBfYx7Mbjo96zQNGUOtarvCpYSfLgexQl7d1CnjKmvHezOb7mKzehoclCAy
XZtucasN3qMWFB8BCEq6IfZemBnJl8Ybn/zZ6HAOsa8M+2ZSr6StknBO70vQ/1uUsQCsXzCYUGyW
YnK2KBlCLM5jspnA8h9KzPBjYmU7rTbadWxlVz0poYi5p60iq7Nwm2NQEifB5I6RBgFIjOwYMVAu
jLQhguYa39MW9yfHNyX1fBEAPkpN5+Q0dX1Cc4MDcficu26/grFOgmPfuuA1KvlE2gmm6VJd5fOf
m1Z2klW0wpdpAf0kjw+lrnmTRzwq/45Nw4aZP3uM/3rT2P/nv5vPc+f+p2eGX1/n6waC+grdE9MS
oBFzXC+9gN90WQ4CAZWwdQp2+EnfnBk8SHIukF0XujS7ywxc/HUTIc0CLRcqhV9gS8wH/sGZAUHX
j5sIZm24TUwGIAQA3fhhExERYXphBrF47IiLnugLekWEbwpV5yJ2vRco2uAmaJyGxclt9WvEwFth
QTrq3WELlJGMIo3Z5gcN9NEKr3qVDm+DgLDvx1sT9WSRE0trxv0WFXRQAshIcQJY+SHV1LWXGst2
HPyovTJlug0LxP7Seu/NvUuBpjVUNNqTGqMdQE7NSktWqbwwgvpU2g5qUUzRtXaq+mHlpqjWXchx
4UiAmpIqL8zpLzovfq6EdRN5wVswJNuSQHKb2k3o+xbINqLxhDE6++bE6M9k/TLE5aAO0F+Mq0RG
a0K0l64Ilv2o0xbuV2XzXLfaSjefcgWPL4QGz74Mte4Y2ixNwyAwK9vOTVNjEqgGpQMilxzURLlJ
A/M6nZpXr+5O6HM3zTSdJCFqmjYnwLsIZE19P7bBVacgBO8I0EA4ITv4NU26kiootiF1gysoInCb
qukeynizCduRsXOVNicvHyI8haqzVkr1jtXaN+IAm0J2HPNbR6QXrpQx9iDVY0qZ/9KD+Df0B7B4
/fxp/58i/c//VCgwxd/0CL680tfn3YRVg5SSOg+gJIfx35934xMNb37CH6tIsb8vGlEgsUh8WQZm
wdCvTzsdAlYGXGW0jLEA4vb6B0+7Nafg/FAycl2AwpnU8bqgvL8vGWWZmujNFRK8yuxhaN2LwDQu
qqLeRaF+SRWmotXmeNdapiQm14TnFGJZdeWdWsQ34wzajr1Qu7XV1MHPkjLTISd2NY56hxWHuJqm
sy8bM74ymIR5IbUlwxNjkU3F2sIo02nlwlPJbZQq5mYGQ4bGfcnEXsTi0rNEzWEf5G9s3OV2k2+k
niEOpBpzILfOF5FYwVtvIQDRukBf1EGRL3gukpWWTxtPDa48khZnPNtlYRcrF9dvLOQyno+CmZCr
LsGdFlruedKVag2CZJ0r6mXugaOaRlfzOWKGO8vM2+U4ITfqpuS6GcbPTt5cqIEWrnWQKT7jnRsj
z0I/nzjUhQnoe1c/4DRuo/rsduVlNZKlmZqXOopQB8Gn2iaHoKOSMtiNTTN7hCN1TNwRUkS6mdzm
Yuz15ZioD0bL/Eo20trJCZFHUBEAWSMpKW4j+97JkhyS0Dxb8/CMTXmiwsie84PdGCu6rAn8jKko
wqzZJKHcYUnC4K2J50yfy93JvBn7bj8YJq2RWr+Ck0VoWk4rqHQvZD8SlK5sdFIq84rG+DCcewaE
WNhI7gqVolxoRJb5vQxe0upZeD0grJalNe03cacSwJ0rZHko8S5w+LLToss3dYEkIqLxcYrVxvJx
FG3UsJ2HowxcEXI041bV6ievqO4UR3+y4Mg5oifQnAD2oKkP9YB+h8+g8hNBwWvkaNNzDfG57nxO
Q5UGt1nCTmpvDRKOQPaQrtwoa7YFtDcYvdWJRFidaqx5y+3Uj7T6BHLj6KDv9BkNXGRuIKCPalju
y4u8xTRQJpceSMw51PicionTfNzc5To+MDsYX01+Qa9uL7q4XOih/eEO8aGf8acG0XepuSxk42xk
O+zsqb2LPe16hNea1O7oV9LcNfUExckmjFSv9Vt30O5yGYfLtvSQexlK8lw18O0IfKMk04RfFu0i
ab19XPBB6z2IJupRTFBZ45dVLfyuZ2BnlO2yntrlEBa3mJ2ueBZQ5qsGEhpxJ6jpClf7MEKFstcb
eTh762SmCTY9nd4EsuTaE/fgJB4FnIIW8rwvveHzOHWLCbyPm0XuArFMiBRZucrclBhbDW+hOl3q
0bhqSdTx84q+R8ZBQy9MsAk2bMDwqqk8IddeD2ptmyjlXaIOkX7GPBQrt60WTlcafZrbia9z9CGN
mCAsmsGOmEF73mUAA0glIbfMLL8aM3genXenBu3Cc8YHpbPvW5iOc7CpptefnbHatkasHA3RuOjw
YM1VyXFSsgt9SLeOHt46VnVlzw6TrN1NErNlNGAyZRRq1BYQ8VPvGOvGVDgWzI0mRVuFclwp7RnA
1cqYg94zqpX5uBCVEcsC8i7pjKugCQ9di67B8o4WPs2Otp/hKR8V9paFGsa7WibtgZjVYqnI4Xks
mvJqGBmFF0zvienZ9uzYK4Yjqt8M09bTjX1FGUBbi1H9UPIpK3LyHuogCE9DQSQyfOtFXEOD5uN7
sBVp3g+sdvCA76RsqMjiB5M7380gEHbkh2X99E6/gMiVVhk2ZoxVd9S6XZHWt10VXeoZYDtCdI+V
Awx2zLEUtiaIDYL0Hm0XVESsuZ8JeUjOhUSZVzUJX7LNjjCl/ZU03b3sHGCzs7OFYquYsnU7+3B1
DyfedOk2I19WVixIcG5PzLHREVr2Gj39pteoD6vow0VAIXrhgfpiUFPkPTHJLKI6LJXdiHpxP1Va
cEwCVV/DFi7RHZqQ571u2pnC+Ij6fNUzKNdtuL6MhmzY9KN7HiNouIpFJ6RCee9PUbdsA23jFeY2
bJN1T2szDiOOxICA0+CyHhoap87G9tx7tPjXwRRvPKGhig23U1XJhZMLVrXGPQSuvQ9kcdSj4Mqd
v9LYWhUZxWvibNwwupYUnX4wQa3XZOkckr6BAnqRVM8Sza1Ul6XjrBpEpJHLMonc7cqW1W3qIvWU
tWAPbp+8oF2NXnWRliROZuU7aj79mDXDYWyQSPa1cWtAfxtcQDi6LuODE8l5mhS9ErXergzyCxLF
Rn6uY/7G6TTQm/CoZov8WejetdXVfqqLV9ZsE52EvnG1Olz2qPH4P1riaGC5Kz2yKNRuLDdGk+rh
ojZrjFICqqlWtp8VHdBGTQcgj+Sxho9muugh1ACM6ZjM9DiZH5KoyZn8eWcADMvGVs8qlrBt2tYf
SVlsharGi7Au12jytllMymYpN2VbQ1rtFN8QEMbc0fV4BkkUHtzPXkR7KpenTvMKwi4h4oQNqc+K
d9BhvAvAyywvn6PgRupq+VyoQ3Ji5RbLbjBSjhem4LSfKZ8ddLXHQsuv7KppVm1PqeEYdEs9JhT+
JKq1GKxXo7wJSPquewtL+xM+NB+c5kpVPzz0QoM3vrdZtWgRFxZ0ktDFpK96EdyrTBbINb62Rbkd
sECo8XM6FvvZdJaxPWyha0cLAsMhWQ/cnRYj6JZ0PVVP8I4nT66X3OdxeMzL6LEptBOq7IteMWHM
BrR6Kq1fKk23SaNn12xRizu7MbVORTubTuxFY2bvFiIWw1SXYz3dW4zUXamebKGnRFVYKJmFdRCD
jvzJVP8m5uyPp0Xo/4g2EEE5OnXpHyZMZknckqyIZBaMmSj7lFWaM4btrK2mC4GpGCXK5N0g9Hmv
YQoNXrEbWnlH23wpXYMU7fxa1B73TYgMykhHRETW7t/Rf5jpbdZPTySHlyYTr2XDeSQtgaAWf9QL
fnmF304iDoZPkFyaisaP5OLfOg/mJ53+AkNMjwP/944w9xPjTRyn/EjFAfk9xgJ7BCBONIOzteKf
2SS+vP2PZxEIcghCiHXAm/qjmDSJaxgOpYE/vYZJRFmSw9d8MQdHXBcwJX0vyIAC9ZV96ArHTpaJ
RkFSIDwV6XhSmmbrMFGpg8GvXLlHpT9n1wg/kcHOzcdrpym3LRruwWs+elIhNACIiRT0JA23oXU4
CO0q1HpIgxUIsFJqD5nyYZspvVImYJQNfUjdkCXHcggvZN3BrfRIiehNOZwQWn7WGgKJDGOBqHAh
cpR3eqDEG7cT91NbrDzR10uhfUF9YV7CPD/FXk2ysTjEKZNPz0uvXDQh6UT4TO+M7rpuswaPJMJr
0BYmm5iWYPooRuABJPcNK/5ibeNGopEu23Oj1ZspaG46ZEUI2+pF4NJH6YNSZa8pNBaexASBUGXt
pdVo5ksReM+9PpK1HGKJ5TjWJF69MRJll3plPfhSuhXbdkkjX7hGcmXogblM2uyMwADRs3ZOlGht
mh8KexXnk/u6LJ9yw3zwtHNui4VwBJJkh4NY8VnkDsKaJMv8dAzRc7r1okGGNmTyslS6F6wmr0PU
ajdp3bINO7YCt6u+TTPgD3DU3jtFgRzh0kIpzDTz9Vhiny0QyDdRr+wg1VOh4VEXq3iKm6tRsW/0
oPkQRFEpdnltpaOxQnOKdZ91NnOWWi/ZY1Lx3qrGzgTggTv51YLrQc29VoZyLbKMUkygJ5wRIM6Q
3ycwQWyLqw6MxwleyIgF9haPAjwRSG3GL4Fl/4b+iTWzp/66W/pltUrLn6Amv7zA74sVfdI5VI+m
ybzyfLNYGTraZYKrMHX9Irr4Km7GvmqZuk4aMGhC+qvfSitwthqMzFAjz2vgP2yc4Nr6sXFC28RE
qehoqLJJQJvbqN9IbdgVsQm2lDdDoj+4KV7VTJHxmtn0fgIb6IJhw+KBfsEh9xKe+zqYagXG1aKL
rxWBqlVrl1q78owQ9V9tHScaEtoYX2DmWMjEXI10VTEzOK1cdDMmxn6gcbILBPYKrVtqpFJUGoEV
sINXlizLpSFwTbaZzjOzhoGSp6u+j8mUeFHK29DKOEqw0NV+r27K6UXN6YGuO02uqrTbhuqdTmle
KPcTfvTBQRdyTfyUlygQz9+q4uikCQ72cpMUZxImfIK3I2dv5rBmnRUjCz/rb0S/a4gsd4Lrnsq0
sk9aRqh8ciOrF0wvsd0uWndmIB6U8EiWICBHWsrYb4QGaI7VFzJcea2195zeODiSF2IhzaCEWJF1
DkXxPSLuDWMKYVCwetFmFur9rEhxZsGEATCln0FyFvPLFAw/lB28aOCV8/4GCjsHg2gJknxbRu9S
u4yzi3rQH9JkQCluC3PLnriFZNMztgcq9BQ3obFQ1JeweLMyzrRmgJS6SN4JPuk4jKmroNLkMm1k
xkmNpbvKVJwkjnqsPI7ZFEsx07nhMiW13aI7jSTABtqsaZshvYiNNxMJBC0IofoaPJ4+fS06YCv1
pi7fdO+F36UaNhm8w9S+rmjqIoYIss6v7bt0KBYVJ2RsbRtd1mtzGPxsfGso7nQMvvsE0Gmk7qrq
ss+vvHGbQaRPLnL3lYKcvFMUv6ztyBsp5sPqoDnxUvYHDTiOYrOHGC8TipoAAfFGR6sM4ng/twaQ
1tHD21XKZSLDNbYYAH1r2onoJ74IiMEl0AwwC1I6goM7YcYLmnzkrhd3xSw4JnyhfgwTRMgJW4jm
y6hEl9cLeS6C1NyVIIJBM0+rHn5pHyUnne0UZP975QTqESgkN2407kuJBL8hymWHHuetD+v3uKFD
VOrsCsYAQgdbk0EcbKreW7gDMoLKyGCy3Eetf8JrtwjHgIHjivAGX6py41XMJJxLMk990T11Gtp4
Rq72m5qfB+5qu7bolhxt5bn2At+M4D1/RMlu9NiQ8gTEaOOTJpFAXOLvqd7W48lz3eYjdBpjV6jN
OkM8RJvmXCSpdiwrUuAUF/9Qysli3cNPXYD9cX00Na5fgxENw0NAvnajWv6QXMQ6hy3t1UTk03YF
XQhH7hiEvFbeMtCZLyrieuhfi9nahAzfFVdx9lyKcaHqclFHE47D9Dm3cK9H+XNOMgWiqmpfW4i9
01ZL0Bzp8SYYnGhhFw6JVFJn/y8YxcgXUlek6MxNnGkLnQNvYSo3TbMQIUDHdBn3zrEhgIioG1A9
rneRB0QxxJaSLSxzxbXkyyacblzwD75rVtzTshq3xph7/jRl74VIaGVw/0cjecC57luJo2N6d92F
MYlrNDKPorsii3eqX+wQTMQ2a/jcHJzuq1i7DLubVtP3XcbKI6A3XcYV0oEmZ6gkO5pLWhjVh0Tj
8MPeTYOy0dQzvkbn/l9zlDAsNNF/vTmv8vzltUT8+FcHiS///uvebH1y5o2XZhQjQiYHbPtfR5gW
xiOHrCvgDjY+ozlz8de92YYQjQiG2Cpj3ppnzv+vQw37E0NBttFfIscNdDX/YKhhfNl7v5M9zspJ
NHiEBqAK/uXn3+zNQ1RHqqaPAXSx+m0sTQZ86I8V59Ht1W1LIe07aY7k17UISiL7bVG4BfQAwh9G
M1uq1lisAxqERCe1ZFDjRyTtDrQAwSH9pGybGi3KWMLTrKM9gRj5XsTAGEZ9/CgimGSamr3XrcgP
NtlKGxKxIHUNya1ZpQ+JY5BEE61KzXqMCJdYiFo+qYNtrkIFMXgyNkcr6rjUybfq9GCEnF+AcqRI
/tR8UUwW+5VOr0Qz5b1ZTvqe+PJjIN1zmskj0+x4Iy33EioxnsqgRU+iOvDvh24d1+Iqs8plDG3Z
GolHQRYc2+PG5iGqMqXd4JJm89Q1Yi2YpyzNFlFcPHkveWLGfqV1qyYaL1xd27pxe+5DO9mruRYu
a20CvBHjkPFMLlzP+gvFcK5aj+BukiKLJRk453gstq0VrAvCUsIOS5cy6KS8BGvRUABB6MhZ0wi9
Xpuh2IsO9odag6SbPFwqXfFgdV60E7UD6iPzlDunki5woAk3kHM/h9uSIcBXYRytGcyBQ2jVT9iO
AW4g0CFgkxOMmrc0KK3R3oB/HfcwOvODNzjFVneiHiVQEztLY6qbnTYMsPc4Wd2lnt2EC6BCSzPh
hBNaZU+vjNq/bHCUqdW6VKF8B18OM53VMcTAFhaHdf5UFoG9+l/yziS5cWv/0lupqPGDA81FN6gJ
CfakJKqXJgiqSfQ9Lrr11Br+G3gbqw/57HQ6XzkdHjvs8CBTomQJvM3vnPOdTB3L20Sd4AFWyTof
ilvmWw8TyNXRFtss9DdAvdJNNEGKQMUQaXczyCKHA82RyNRoTsPXs/V5UjuzfwzaYh31j4mJehFW
m1bAEcft+z7KuU9bC57inN+4rZfk+VtlrTkj5QTGKa8JmMtIJfiaTc/29FqbCu7fcWkiQ0sinaDA
zFvJsXUhlOqjUJId0Xd9xfjJWqI+fAlHkIcl8djBKC8h7T1ZqwXLaBjvKEp7sqZDk8XrutWojc+v
m1RdYpxfq07r5c3YLfnfaDwiUPB8G5WdzubilbQ59mEyVAxPF4Nq7SYy1OwoBT8D4I+oCrSqun2u
AV5rgMsJ9a0U01VXBcMyst37qRf4w3DVVkP3MUlw2r7OnLQqrruxfUIKIwk4LcglftQWhLQ2EWfX
7/ZmYJ7zqaSqxwG7hv5VKetOT1ZdAqKQjNXSGhjvCyPy3NB9iMLsC2UeAJMmyl/Uzaj7V0boHktH
P1OtwRkm01b2VD8FBpuf6vOa0cTpGkrKQOGP52a+sYLbdCsr4nWO1vOgRID8kuZGylZfhJjfEp95
uYj9S828a5mq4nMqBgwQ6FxeoqEiNWn5Brkz8ZImvbclOR0tjKOrShFPYxP6u7xrPlw5vrpQDUt3
5bvKomUimCpbLhCY0ZawrKn/uYwMpMl3N4s6me5kEu6NCgiX7mCs+IywoCkFaaoy3bRhgHvCeB2q
5MYxpDxU1peQnr+FSrIt6ZVbtymA5wvaH3TqkkIQcYw0JVOScgtmHG3w1FrrLoneDB++RQJGi3Y6
iqFVEHPjqjG6XZP6e7Pt/kH35XmY9udb8iH6SU8rJs9vllSDNlaNESwMFAZ7MGe/bcc6Da421+h5
RDvHEfib37ZjF6ScpYFKwpsKTcLm5X7bjskB2zoeVz6eGkzT0P7Odizs/wo/2Xxz2BnwO9GLhArz
x6uybZkpBiF/5kdCoMgBZ6rLKX9p6k/Wrk+O0o+joq7TUR7siQ/CCdjQ9cUD62IULVddVX/0vUYy
QTAyHrwwn3au1q1D4uYCx4v/QP3VVVtG13BBP/yWXoWsoxu82AYlmNCQlYnjrcXulI85Qqq5zdzm
VDGTHrmhl+FO2p2+NGp5MlrjGqQqlgaV73V2pn4kprmvAbME3TZsb/z3MrCPoPqOmercFerAxhNT
ECaeInZ1qVe7WBT0aMqT3+7KOvIMXPx0OqqA25LyxcUmUCqPzAJXo3xo4nqVTBuin4vcWgfGNtJO
tsMa2HOB2MfTWmEqpzBKRzGKt075YYYPDiT06bq2uMJZd0kEqFGcmLCL5jMKN1Fyioc7q1vl4jbN
1zguEutgySMw11a8B8Wqaw7c9Sdz5cv7nCtCVF3Rx5AGe7LJsX1E2/ajcx+eZAw3aRkxrATsIsuj
zIiyLtPhiUnDAkEmL486lQBtu8p0KhtWvnUPxMCxpReWB1vZqQPaE70zC53jDgARec7TvQy1hcw+
G/dllMeBmvag3FrqeTCeypwN8NxEKz3fJS2arQZLX8FzQnx3ukkTZWFl1VKUHq2Yq8k2d4yBh3pr
JitRJCg3wcZN3zrjLMxLyZmn9AwFiBczGNqA63GvhgJkCITsvN22pb5zIza++jxxa1czfvj2lEZL
u6TEc4Th5NmtHp5yswcsSvDaKui2wEFQWdD2O+tk9bAqCFVhALNdvA22S8ZWJ0ghdbdZTH73ArPj
re+ua/OV9bzhjNS5L5kN7oRqb8XB0auus/QO4s2ilMFS5xNEwX6tYpMRKzBCS5uT0FjKdT5+ikz3
MA0wD3gj4m1JdcEhZjcUHU/FlxxtW9gV3wj5dr5TbXqlQoutzF4jnhcok8K/82kJ0dt42QLzNLHb
gjGh6EwXV3JMbvty3Cc4GaRVbmNowA4gB2U+EWlPykBRW+715WcK1oZofrVJU42OEZ+GC6D76ZAr
O2mC6wmt8t0Oh4pRRtGAhNUoBGlmIpcpEk8oLk0bZf4FZv9joBjnXkzXtuLEnDoTk2w7M/U+VYIP
yx+MfaS6HON8r2Q+sxRxGt0lBatCZk8QkwPhryghJCcScKNUeuwa8rr176zWOIDkmrRzPAxHzj2e
WToPgXMVGw9pkZF6rDZJt+dIugqTnYVzKAJwS4sjdJt1XaNETuvG57yJiqvemeSUlCZ5z03tRtOt
U9ihjwdzeRJ/mqHuQ0ZUQewqtst4fYo9vct4Z9yGEauW01FjeKnwQMj0rFRHtaE4It6I6hSKKy36
zDJ+vUpWHtPMnxPen0p4N7Njy+gqsvdBt88ZElHesjQgFGUc+93EX5WGYIUxvJEe9ip9iLXwNErj
XLgaC9UAHNim/7cZ8M8rjPlpZcyAVKqb3JQLQmgLOerVSo6+zpgCziyuYXey6HIaUoHdOLmMWiOX
dAgW63IAuQBb+kJU2Ce21MRLNGewIqR1D5NftPPEbisZH1mm4xUBkN2i3HItwDDwKCZ1R2E22Z9b
oAVzN9eqihVcNxOrfIRTszWZacV5PKzGHH0hsSogM+0m0KDqWPzeNKbyLhKJQxNH9yVympPuU4gC
TkcxzYVGs8SQFc/cKRp4J/yEItp163cwERynnn2bbA3nJdjGwNeWQ6c99hRfGqnyylN7sMf+IwBf
mZSSh7uuTqJbj/5grY2m2pij+5lZ8Z3wcVu1woM2xxNw6cEe5BDUEyu7UMdTq8ZVpxApu0+D8tjT
lBzE4MD7fV41j6LFaGXzZ/9SakhXps1e1yX9RbbZ3p/8bYE1/V96WfGDMKCAUTA06f4uyf0OevZ9
VvYHs8Wkib938Y8ZVyAA/vxslP9kVvH1k3+dVVi/qFDeVNeybQ1lQGcK8vusgswwOZmvWBVzTs3/
djhyftFV/NczP3MmZ/4xs4NTU0Bd0TWDyA+K+N+YVXD++VFH4FjGCQ2rJ6IE5CC+ve91BLdNdSpJ
GFC7zCGsli4jf7hNXPMSxwqCG44WOyq1XVHK6EPqOv630DgDpb+t/OloltN2mtRwGYNgZ9TQkpVs
gFYlXKWmGEpXb1pbt88+0Sv9lRhikOfqdNCy2jqWFbmCqKlNjhMlrhZVwdw1UZYdjG96hctBD8CC
Ufd3ZZbz0C0KHDAW8iCp2eLGUdcvlRqTovAbXz133HzhnU3DIRuraq2rZX8cAa6/mxguDlUismMt
rHyj0RmAd8yZ3lS3BmeEm0rNoMpVdXoTp2LlAK1gXNhj7RhyfW13RgQDvP+gpEk/TZpjb/PBgLMy
EeEMrbnAi0qe51onvF1YZaAt4KSUKwmM9sp0KTcRg/yM607luubIl2osNKpGQH43OaNsA0zMTqv5
eKWzPfZtezWUlb1Qi1Y/qZYa7pWRWYicxNpUMR3GSpmsQ2twOP0U9kYDm6IknCG7xPXKIHuq1Rky
LlWf/RIPyhhR6m1Qr/WiJ/QgunrDPLOMVwGUCVi+YXpTdZl7krT3kG11c0awSbsBAgw4aThSLAyl
sh7wwjmZ66UmqURAxYD1i5FJKfZLWRkTY1Aj3eQpKBSlvSEK1FPLXjzSWAFnJgbIHAyIImqOWpBm
BHvU29oCDsWfBYP20vSxNdPuKBzTrIVSO9S3WkR3po6CgbC3nGUyRsHSJ4V1ETBCl5Zlm6uubh+r
hugMdWwUihucMuloHM1NqtOz0xsPekgF4MAM1ux2EDphhMpqy294wq7fnAtSSu7EyYco6THREof/
1PedBawEjwFdBgy8DvYAe18ke/j7HnjNmzYJnoMp5NarxiuekTuN9I3XhyZVDkrCuNi3Zjl6Wmdw
FFfWYIpNa4SmpxUz0osZ3IIMw6rp5M0wThffxRjUE4PNQfzbpRG+RmI6j5jj9VxuE1rCWjj2Ar0l
ctkC8AeS6ImNXRr774Wj3PptyKEJSCi+mDUd9yoeJ9StMO5fZc7DDDuFkc9H15vrsm4H3sHFVSBQ
6uvUPMuowiHWLPK0AbpGrzEsoHiTz/Eudw56dYX6wmM3N0STAZvDYNZksttgms2iU0NaLKZNvS2Y
WIzkyJzBfxlL7RTOATPODDSoz6GzZo6fOeTQfPBHLrk0CyvG2sENlunVbcXgyxvJsLW6vcm1p54c
bjhH3Myxo4xnjr1ZjQkAplqq5OHUr8G4OSKXzGE5SWqumeNzGFPlQidRl8/Run4O2RkmgmU5Is1Z
veWuldCql3BXrxkirwdSerjZLukc2zPJ77lzkK/NBg4SFfMfxqo9Wb+SzN8/Zhs0dYTnPx8R3LVF
/XOI/Pz53xR1puK2zYUezicC+reNUPxCzmCmGNCKYtn88/tGyJSAjpe5WcYWsLz+SAszqG40IcgT
4/saSfobGyGBiB83QnKwCPqOo3EzcM35K32/ETaNTwOarUaeFSDZak3NljRxScKDmgEZ8MfXcla3
1E4ug2xaVtNrI84KElgdkuZU3uhmxBRO/s7FZSne+hKH79hqqzktb2pvFlCxMb5qENlk11yhgJZf
L01ocPGsxgV5ThBIbaY1mKYWdCV16bVotWOHkJcg6NVms+4zTCOJJj/ZRPi6ypbK+UUZpMk2RNTq
DErjEQnTetd0nwUCANspI7jCOVaclgnjLprhuimZUcDPCm/r7oVzH0L1TehCCHMpqWHWBkgwRK4M
VAOv04tWvZTFc4agaX0VNh8FMmec4pZG9ixn/TOeldABSTRDGmXEpuzKWS0dkU37WT+lggIldfww
ZmV1QGIdkFpTJNcCfuAqrvCjO7nRXg8Wvnx0YkRaaDmIdaWgzaS2tjlJ30B5gLqwrFP5BMrdky20
qObGh2JpaDf6uA9FtLRAAqgN1OoXtU5XBbtmMSFZCg7yXt/sNPOcMrDQuVEk5E305HryVzW/g75+
jq2bBi+gnR+l8uAY5O8J0ro7EhNBpy8CZW1yb8lEwQY08cVtrxSbEdx0Ge0ZtmCOWPQWDT1cZcEV
Ubhx6Dpg2OY2pDtkcItFkw3QmK+FI5l3kvl/UgN1S7Dlyg+CL9TzPZtlcF2Jp0G5jvVLJz4D8Aj9
2Y0fBDtqiNxvMhKPi51KQDfw22XoNodWa+7o8XlyhxGbrXLk2b3S8FEwML/usnLFL/XejrWz2THu
ipVDoXJTmrY6FUBUGq19qz0loy7XqspgBTTpQ1RhQSiooueeN65tNfuS2kO/1JWK9KmqrAdm3Eg6
YMGUB8MN4y2F8gs7GM+JFZ0THPpwf7VF1nL/18K9SINdHPdrQwsaogg6RfZ6SJKnRxjBulq49D8X
OVkdS18TfQkcwg7SruitHMI72xY3hbFrrQrLN4h1975lg+uFWi/tprwlnhR5dewrL0osy2dGDl7p
F4WxCPGq0EPyMEplV5sjYQA9zK6jvq/5o2QXJfKAdXtJO/xIgUs1bTQgxQlJ1Ki87RmlOKRMxs7M
UfKf3NlZ3lNY6Sr0JZKtUWlOtsB1l/jLRD15E/PlMDdxY0O6uyVlYawbfQxfzOna6qdlDDy1GUV7
4k29qN0vidl7NQSTeN5xRNz3IFaZcMnm6A/1Y2Qk45U21cdMG+9HMElWqxnLOrbcfZ5ISdwwfZCZ
tRzlW0sZqY9bDqr3qqJfSaHvwO81uOKfZXDTmbeIeesgpa7UYbwI+QFsRD4QV698SgyrZq3pHAqm
ENwIaCxnpVTpiYexWWC+RLyYy39klD+6Oke5BZdvarR6ybnPOlF2ZLuXCByZHt/mpmcVYqc40Fuj
NNxw7/waaz8aMYGFYTpmsrtBzHtoM/IjZgM5FLdKUd+rIe+6PIm83pTjXRv5nOIz7eKs/hm77te4
7s9tt3nUNe2fSOW/ffqvmy4tDPhpdSL2QuiGg0f2t+unzdZKENhVTXuudJnrWX67frq/8IEqdly6
5ujRmCvdfp/Nk9bDDedCyQXpw33x7+y6Blv7Hz23VNMJ4sMGjDDQ6e4P+T+/qtxkLDhLm1SauWW2
bQf1sdS7lfnVtjJ2KwLjt4bJlQ9CTsz7cRm7t47qr/GqB7G1oMBjySkc1nRmZTupDrMmfK9m8VGv
w3pJsOy2m4ITA6FFFoQ6QzLrOVZL2kvM6iobwTrLgaX9flCwFAnl03BuDRuzTXXUWvJ25fWYKa96
jAOtCtJuQ4JYf1ateNOmsCUpBb+xNaTEfOqSZdPkAiYKNWsGgIq+cB4aUIJOTYSsN0Io0Q6QnALq
MmW1zaVsQtDoqVdMVz0ymxLubRpwe1td+OAf3YGxd45ppw6LZZaD5DPifKFgTRvdp0wVnsxGPidb
27q2UfvSm1iVgLxtqENSdSJJ9K3W2bGdctBy7cr3e66IVFrRguIeEIgHRb+tSAABd78qk49AONAs
khUzohPi250aZpcefvVKd4JLPPX3dkUnbz6LDOChy/BFdETKEAcH90YE6hMtFVe5WRwr9QNBvaWv
GovCfGuBZ9MSEkiL9C6vtsncBjeyb1amB2zxWFlxvZYq+xc2LLMqPGcWYcZbZ7K2M+6SgmqYqTgK
4MTJpjzUvn5T69lnUCgPXE9I5gWe2Zj3rWZujTzZyLwiMu6b+OSshGI2erNOHd26jVuzfhtwoypb
AC1l91rmxVzxGrwl1bM/MaQecDnQKaX5+guRS7E0e5qgldQxSGDELYx0nU66KXisJZ1lffxhNyEy
eZpx/aU41qfYY3ZUrHtDOfr9eYqeMhQRm8OfKxhtN4Y2bmqXMNBcVFcmXzI8eSGLct7kpEex7FWE
qoPuY3Q5u2QMG9jVqc22FkGjLpW0JDGlUV746FrvGVkwX9TvhsmlM++HcKlpabKpAEWo7rCJI+3i
SqR/y76OEozKetDSqtPSrGXxNPAyZdYhk0RrKljXWXuOk+4+1l5CfGWORsxzcqMDsfUWWCAtE/Vz
yE6CUWGjNaXX6WtV4jzAElUYOjI4A1C9CUiDzCa+DFJLn9wbBW2+ZTLtQWVse2N0dkbYEuBLW33j
43Vb+7A9pgBHeuWHuOIt5wl3/9kfyhtYsiVydHRlkngF+u9VWbSzCeIQ2qAXBEpIKcqzG40PSt+R
cY9r+76al4bApCXJDuBSm10rgbBq5hdzdC6E2t47wfwdc4ZfYw9wqYXkuVsPGnt9b5rweHVmH110
w6myWEwjgrZuK7QD59V1Pc3sJZ/dH+rpe2006bGQ/aFW/G09phs7qnf6mB7AdLfwzpkdwdlxmHk3
z2EhPDg1wyxwHzvVE1RMVq2/NTTOmMNyHPC56ebb0O//1bpmHAi+bc8Wr12IUy5K7mPLSBf/Svym
L3qnpcWI679JwR5qvU4KKVO8sLv8q6RgNlaiTnqd4nujf1uMwEqzfGNnJZK4T1R5mZeKN0RQ53Wv
Md/7Plg0MaEq6FQTJJl/xp7LMceYIZZ/ftOlwif99/90fxW8//oqv269xi8wrgUyHLF20HwOCvev
k18DJNMP3vLftl7zz2Vx/urrmBbYMoWvhqb/ra33h52X8iXsbpjILQ0sgGuIH1Tx0tbDbkyppqlZ
lki+d6R9kQtBT1Oy55SQn2061XPmd9SSg4BTC302lHgOfYFrolXJVo/BW6qNhVvTf2x4P3g475BP
GAcy82r3eVZdB0Pd/uc/vsvKJtoGGVgKgMIAiHir5ux2kJ8AYSdlegvhnzd/QPwZYWsiPvmPeTrN
n4Ng7v79f798ST//ggrx9UW+PZzzrGMGdQmdZ4Gn49dnU/8FpxPyAu2nqu1oM/vht2cTXwaPsyAV
Nrd3zXTIb8dCUlq4LQ3Ocfg9wEn8rWOhrv23ZQOjJkkKGCGIH1+tn98PYwy7haCk5T7BXcttd8Kq
rcxLOYgEO0Vm0SUs8pEYUx2b7Z1aK5YBggD46EKLtaQPllgTY3YzRopqTztEWAZzlJFnu0AmrKid
9Lpq8N+CSbuyaNxdavmk0L/QGXiJzVjdM2JBJaiIqPqgmEGr45Ag7T6xyrdNcDDh+5GRmJahFuc3
dkWTgxiYzfdFY98FFpEIJWWOWcgh3FSSZvOhA1SW1rdTnmBaKlOkbuk4XkBx1zIMq7cqnz6rUkG1
G7udMan1NqHUb+ErjIMUp+xXrt7tTLTNaCiGZa67NNS0FF8AxrzilqufwyzKPvuW5l5HB1lOBQ53
fjpNrlMnEkfeke1tFVfBqQsp+DGmoV2rBPnZrImaazlGh0LG49IqtFuqz456xizXrbSd2TlryjVX
oT/uI2hjURXftgkQBGJIeGBAzxRcGxWcPDF1ggx5fHbhdRqFxqpq1TWfwuYeLqNsXPU+4nQ9Grcp
wZR922TRKipEtTKFsWY90E8cUcUqh5rg1Zr+qGSY/0OndlY+xl0vHhjWDFlATLjGS2YM0OODiYxu
GMR3/cyXoAuxyoaLpjKRi6J01ZATXoA9WVqB/hnK5rElpLqwUjg9jnpwopZkhgpDK/8yNf3Gpdal
AihmwxtLyKzhJOoOsmIZqqdqPoxxQwkjJPcpKrbg5xXP6GKDJArkTkOhQLalmkOrV1Q561t9ctJV
kFnmKklMDqgkH5mqpaCFtGHPNX9+Wlr6TNWJcFtprCc8jnvhAp2uQu2SDiWEgUJkcH0ymgtTNTsp
jjatnSk1r7MxJQOX11wdtNc+oPxMJtStRgVhGcVVrwNHyxc6KZKWe9PCns+GmJH4aW4I/VyNDXAO
PWnlAxyB0ut14rKWG72PUbTufP/Y5sFLmePA7IAhRZQOb3NX3BdVmy8lU4Rxqi3eDjK74ir0NFKH
ck9FFH4UiwIkKZqKms0sux4B6OtmXXih37xhabHwQRLuN+tIfxshLTV4J7tGMunscHVMmT3Qe22m
9EFORBH1Oy4i3U2BD1f+g04n9s8nAhIm0NvlPfmTocB8vplf4dfFf17j2fLRpElMq6QSvq3+2i/A
fTDdWarNO4/7/e+rP+Qf154v/sIWGpG474YC9i9QwwQjBNhgfBC7yd8YCvBtfT8S4IXwFqqzYM7g
gW9wTr59555HqHZbv6mN5agE/QFqFK3THVyq705vN/9x4/+vXGYYjfK2+T//+4cd5j9fBTncJPOn
GlgUf/gqlW1lbcpX4SLNqmnnWAOLuthktdQQzPD5DfhC/uKLWv+fr8oO6pjUSM2WAGc+lH33/xYZ
bYOVHkNY7LMKweFovS6jzFQxQzwvdgy5YwHArzoqZBm8PjHtY4inddP4qQ4KCTgk6ptMUuqdmNrW
wNLo1qgDzvrDEGaebTZyI4M0fMc2glEsiB1F8+rCYX/k9vbEDN8eGXsO+MCSiKnMIs6r+JEyx/xO
K2wUcQMexxHaNCWRqG+kCVQ64E4MRmwuJQYFYFpm8UW5zeJPyez3YTByhn0GKE0czOOFvkk3ZuKx
6FJHQd7HjyRE1DAY7FLYJgy2zIOB8YzwkEGyma1uoSaFA92im8zaE7ADb2RJVRerT3xwUFLnAHEQ
YtqsQT6SRZQO4GUdjsQwypxOamNo8OYNC1eb+oZKaC6+/5xT4zxv+/M7DQ7NHJzcpW0/3z5/FuIn
Xv9t7TB/ARnL6I/kPadBVolvawddhzqJHFqiTTGXFn7HoHVpCrI1/p3nfF8XiG8nRxQ+rjI8a1QC
cbT8m/jA2Tb8/eqBgKhpvLssPDIOlyRrlvm+e4clMR7IsRhyTHz5Pbxs+Mo2frNmLveJMgUQlO9N
yXgnrezZjGMi7JrbGGcToXwB6lrzdCo/vaYZIpqTi3u1jutrJQYPlKcpznUrcyG++B0sGiIgxV09
d634cTFulLjho7SKUX1qDl5JI91EkK21Sk4F1T7U2IsDB660kVnr0TXY//okSKFKyb5Z8QMloF47
NDF2dWmjxrmPhTN9wZpzHBHhwZSp7y5ZucgKPwiGr3pde69N/TQgyANZv/AtvZpwU0ML1aswjL1v
aoReRZOeFL3fikq5CpC9ZeKHKQfjSR4ZD8SvNm2O/ohPDgJZUlFO4ydJvkoCc3Zhtgj/46Tl8TJQ
iy0lhc9xmL5ybbyPRO2cpdEfyiw+RGq8LUXxJYvljVU1m0rB/ql2lyAKrnIXT2A8vUxp8JA5AKdt
B5Z7DIqs0F+nkKY+sNgkACBomfq40idtuGl5H+uJn82n3nbRkkJWRn5ZAvk0BEnjBb32MdKYtozK
UT+DVfECO99pGVwS592xB5gCcQyjyKEnSbuXeKkWvl8900l40htRXYV2H1zK1K1XNYPapbQdTK6D
u4t6ola5Vu6HYNqMKViUfDEHnBqu+dRTq1CuBq1cO0OiepoVg1rpgbdD5+1dkCuq4dXCifgla5XC
nBmQxJreNLESAvx2NlmPEVluiHKQxLxicA5JTt1DZE4rQw08wyHeJIAV6wG/Hxr8Lu4QvzVxg9oa
NxvcfPvMre45VXEl149qYbkPQ34XGiytqn+Ji/a6bJubSUWzKoyNlsqP71aGv94v50YPUhkmTjFd
OPOx4Y/vK8e2g8iekUOZQbayCKeLrnXnNHls/eCVIsr/dOH8IygEKrv+ny+6h/mo9u//qf9qkmTO
L/Prec3ifGURJcRXCH4ex8N3ay4eQFZj5qMWJj7+4rvL+iztqLgIOUfNmcbvllzaQLAWcu+2beNv
Lrm6xRf5YcnFO4hzEGrsvLT/+GhovjvaCvgmwksYxAUBZrwO9WS8Jjjx9OHaDBz+6iEMnR2R46Xg
MEIzDy0pkMsSLsYNVlmQqNjCKyvC7x/WXu2UKATAuK6sNvnip+VD4Y8HfK4RkkJ8Cwz14Jrqoa6c
29FsHxTpv4BETk4ivWuHkEuN0LMbGdZEuLrQy7qniqIv1+6fEbw5W3Gp18yTMmJyr7m8V2AFyfbR
SsCBxxpxazkiCzaTBCUZK/W0TqJ3sxiehMaZSm3QRy1hvGa9r6z7lCyh04A4HhXlXIgIv9cowXi4
5vigNnQKdCOdFKJ7NvxsHUfI4KMBlWlIH1xfvdPGGDTJuKdfoPQsBbeAKB5SlbJapz06berBY9kw
YQZvx81Nhs1FmOHOr91V3eJf0roTXrot+O0FMkblO1sji7bFYC7sGYLSn/WpWTdO5rFSeb5yXerl
fu7LrGBCFKuYrFtJM03b2jvQVUxHUlQ1EtJKegm0cgvb2nO7VwlRLqjsfZ+42zkG6g6VB192WYKR
CsggBMgDMNdouLihdPWc9fImVUKvZ9jv1AfeDKcm52w4gY9zsdO06wAUNDD4bJWic7BUr6sS919W
EZagYLeLPH73PZETbc6EIaetVEtblFRHFHSht2G3TtrkJs4+HOcadQAYl0tlATg1u5Bv1GQ/9t1A
Ugdvmxf52SkMKWnowuhgQLwq9HpTTism9Z6DIZtKTJR5LNyoJMK+9+WG5Zx9kHIIe4GRzG5vVR2a
OwUNGl4SySSneShMzWvIGwDNiocHM+fG/mK3/PgSfYkX0IuDhHhC7/Ug1tgiN00Y4GjclpK8gdae
O5+mzil8rJT+qh+xl1TTOpcdcZz2lDPIt5rpoXWPedsf3Vau5lW9I+2CIU5+UiwUrrK6vGhNdcgz
OspV3Tpmw+dg9jeOlW0ddLe0tr6McPuiVDnGTb7ipKMs+8ZZJTDIFc3A+m+k5ipzPys7JwASew3D
NZcd32cwVirRXg7HSGz7xnL2quafZPkYRjSf+pa7tQy6QbVarKqgl+sM9+ko7evUMhgHZzCSB13K
Nx5e7C+kLigLXM38Udfu3uNyev7HHMyF/tM94j76YISZZj/Bas0v8OvuIJD4CVJzKudQ7rIUf9sd
jF/wnNPE8BVXQxUPn/Pb9oDDnA82VPAxiBNERn7fHiiMYOzKi+lcxenwFH/rNq/9N6mGF5pxXxzL
Sd/Z8/bx3Yk8C/UsmAJmuVoLxiFTWEMRwfG2WPBqQgjzhN+wkI+S0VTpHkdzvK/yK70wCKkdykYs
zAQfc7XryXfCHFE3XRPGmNOmxt2obr9QwWj2rr2yx/rLVMiNn78ZoEjEmJODGZZZdqcHtMFKUdEa
HoJCnHpnSRoEtIPtyucmsJPjSKgXMlR/j1m93XRtu1QLJT+o5IkrxmuFWS4TdfTS1CVbnBy4BR1t
oW5pEloycfwizfa2lNNO1bp9TLKanpjiDLZ2l4HPthK5y8ZsWcBHdDWWVNTKflCvVGbM1rif64mo
y9yafrIRxmLs3lrjzRoUwjUg66a3GIhfbxyA6CEDz62EVOVll9ZouWLY3qiPlKlrG9E49woMXt+Z
qeGryr6Zw8TORlYXdzoi52xj7Z3FERZ6uZFwQu32UOoGxc4jmmgQeKKUz1TE085Js7Cs8UnF+bGT
DxTd4IsLtlAg4+QQy9tJll4kcQM3ryF+MDPZRvnOtq6Ef6rs67B5Jya+bMKj5q+M9nG0afPTgCGW
QX7X9MGG713oZzM7K3g6OmlT0nZrN+fWfOvi6XZy3VXXJo9O4uwGPb3MTNfWudcN/NC5GS1ZwtmC
sLCnS8JeVVAchwn7Lz2nuIbd+3741IMe3K66zCNS8xk/cXStRNFpq86bwUvpkncYv3M1Ic5W7hg5
1O2LGB9A1y7KWNmGTKQVRPWPFs7zNB0nzB11InBeuF6rLKVmh59lXF2TZ7CXuoWW3AklOrQWHzeJ
HCCushtKIv8+DnhVubROshUORB3ADnrRVctsnph3moXi7K6tAh7EcAi7/hj+P/LOJDmOK+vSWymr
8e8y7543g5qERx9oAyAAcuIGkuDzvu8XlhvIjdXnkEoCghBgVA2Vg5TMMskX3r3m3nO+k0DkyYdy
Fzsd6PjwBsjIarI44MV4xfEFpepe45mmor6dhBot+rzZpbPOxOATYXOxxCm2jwkIZ3a/ligaGlPA
arokWmjJydTrhpZ1rJ7/33ml/Oinajvo1rboiiNa9nRRDV8SiSarg5WPNQgs87epu4xgBGkukXbp
sNGes7bitTVVqx6TmW2DgjAbzEP+Yiqt80i9lUV6Hrnp6FXuvnSAvpJTYSvWZ7TwqzDgXMeOdZPW
Opwkaj6+nd5Q4ME/qOTZwfWtXRywhYzDY9vdqDPdxUTkPlm3wkFnDwAuG8Z1k+xc/67RqVhb/i1R
317FBzbVXQo/gujGu1B374pZfIFZ/2th8b7nqbuXwt125J+aDnkXTrTO6D3kpl97WVztbHN8csm5
v6RI7plJ+KXVwdsEVXmtI0pFuWSgTGWqQQO3MtMYnYUK0Kcdl12mLjFsnmVG9sO2iofKpG6Qgw3Y
EYsBDFepFlUTnEu8NUN5nN9qHEKb1ud8yKEN4pEA7ssMPcBZmL4M+nBQm3C6UwtnlQML4ihxaMLk
OoZ87kba2p09ZmC7femCzqhpT9Vr0ykR0yULq20QZAYpesVSO+itbM8a3/WyAP5DOK4qBade86QU
RAL4njpcK/4nl32gA0ZO48ipZpPXGBdjZyxMcBq62NkNQmfGSiI2QABsNfWsqrRFWWs7oLsU3Nr7
kDOuEwKKytV1ILJPzqgfREWObTTq977dnJkIQpVgh/pv2RrMQc0qQb3qSA66uFccbAxJwF/vfzbV
Rw6YMMBaUmx0InvwYYA60KJvegPxIDnI/ntsXbbVbaMAKAmM4ELnqf57NhQay+r7h05yQj6UL5jz
X/Nnk+D5UDlX+0yOn9ZfhT6NCCrwdij3OOxpmsGf+WtbgZKfFjFielezaCz/ta0gdtAVOibfPw+k
v9AkmP+il4dO6veGRsNZsBPnX/QZz/dyV5GZBeVE8nBo2LbaQbr+Q9MF+W1lSexnI8eUstLv+4o0
nTHv+qXfV1CcS2GAvGmDVVma/QaCGv77L5OS/iE9/dsEUnZc7/04cdLCMJK2KGDuG15WZmDnp5zz
jVZPZ22eNOcvnuMbdZn5Af08FhJOkhxM+vkz8ejljTBNGdlmyFi5uuuSIiGgWJ82pN76eyqL2Nzj
EuI0s8MVMXE6B7oKooBaWvQ8Q2WFjsxZf/CL5lLQC/zR/GgIARMOUgA0AuwyX/+iWPaBO42xyV7C
J18hSNSzpMAV3vN67FR92E7CmGNaUn+N1iS4LO36gNFs+/7PeOMZ4KFEgOOYlKuFyev76r6oudMn
emFS0WNNjIbSPba5nu1DvE0fXDFK2Z8umKgeSt6wiOdE4ddD4fsOU1Ei/iyc0iJFnKi+Mb2TKUIA
eh9k7kWsXu2X969vvound5m6ObXH+ZviCPx60I62aQ8GnI3wWHWrXg0xjjvg1uKikxvIlOkahzEc
m6kzFz1L2e/Yk799xTk6/Dw8H7Q5a0Rc4jteDx86rWvnHZ0sq8KXYeNgUUPg7XHgfuEgiDe6v3n/
et8acFY+zS86X/08Hb18no6OMGksud4QzB/KUbWAKencEjG6oGVtH60y/vbrIwpVF1weIDFE1K9H
BBTXi7JniskyW1/6AjcdutAGmgg2M2gSiFSE9/6Q5hvTGgMamjkHtpDAcvIqxcKcOttOeJX6GHeF
4qbIGAwcRr07ZHuR2FEJmuu8q82cBbMu6Bn0BWZZO5KwKFKTAwZI4AA7XFzqziXNz2ZfO83GSknd
6cdYbDRjIP8kd6+qpigX1J/psDmity/VxNIvpjZVtrLzCxqjvtSPcBjEtcynfi+0LqNwZcWrsnUs
MgTSgHA6JUYMaSskeA/GIqYPISfBoaudfGi/auog3BT+cNGM2XDu6329Jx2Vqk6UWeUltxb64/s3
8DR5ep580NohdqdDBa1iRsO9fE1IVe4Ajbnod4Gt4Fti/wKT1P4CbZNWwlVLzc7UTfJiSVc7Po/9
b6hZw+55cZ9/Sia+I2cs/f7f/3ygL3v+W/7YPTi/UYzQEBZiJMBJwHv8h77M+Y1SNaUKDOzUH7T5
O/5/mwf0ZVS5ceBZgql0FpG9KFmrDi4FhI883F/Vl/20NDB/UNbQbIthHHt2+r98R0r4yWGVIKoF
5lxtNV+glWeqXaS5nv++pfzbafKnWZplEK2nJjQHQBIWxpOhxkCYbaK2yzSqwvMQlPVahpNYpFE+
c37GS4FzA+bQoEKInn55kmZ0FKiGBilxlnuczGB5mkHunPyWpB4j9fq2Iygitm+7lHabW/VQbPF/
vXgxrn7WVczT8KtlaR5yDijVNDSCtn1ywZXPRC1ZCpZwz+pdJgrtBoB28cEoP+965mEsOPL0jilR
nc6TDZx2J6L3ioqqr9Zm9j1vsb1TkWxbZ5d0nLvK3A2IfLAxPiaIIBQiIChuovkfB/nt/Wt+6yG/
/DEnS1PcppMTJIR8GHanrNly8tp9bRt1ZyjLLhrLI00EC7lbEV+9P/DPu+D5NtBVx/7KOZnW3OvX
SyQJlIXe4U12yc4e2spZBmMZH1kaYpxZnVg1BVnEHQUkLZHmPguChyjkJqSaSRnO1UhFMVJ/rxIR
fWxBRC/f/4FvfGk4aZ99tTSHkBq9/n2aQqJVF0fdsm7T/MLy+7O2BLQjE6jTvz4SN4BDCXZhKpon
+xFQhbYGIqfDvqs2cLpGezuqzqcAVv0HmRM/7fa45zYXgyUZ5BeS19fXZAFqtKgudWyt2gRQkYZ4
JSfrouULp3hFJyAb4PJNQ3L//iXONPOfvi0arWxImEgsGOOvRwZWHiQZxpGl0dfB3rFx/ECex3M6
jZCqYE+1iQYkL8vd6j6zx69xPBpfgt4t8PSAmfB7+1iHw0NYaeGn93/aT5sz7sn8xWO8fAatndwT
mTOlVyNg8GZu9jWwRGYV56e6sO4JlNqFqHQ+et7zxZ5MNMjhqU8zIp3P553Ui7IyHm7UGjnhaEPd
Q7ka7LbkXCOyO6wm6eckQleq6Ig1EjfIm0VXJvGDEVbRZ2pJ9HyObtRxDkjbuF9HxCQdHc5FXtsG
NtAoAmIfc701qJSRmXWvjqLeYSinWeSTKH/MJ6UCc11eilxVD42SjfeiNZ9alX6nP2ndtteQCqQm
ufSLts3rbZrE+FZLA6ECeXXsjwiHqhoEzOS3jFvbjfPPUQVyVEuCh9BWKPhOcbozXEm4FtYvAlnG
puq9Ko+n26InTKAJgTkuxirOTeqh2uqXH6bFrGoIgWAHPd/J8ghjwST3LGiXtfDda8Wyfhh8XZio
ehtgVbpOKeId3x/yNMeFVFGH5A9TFTjvbZbn04nMBZVZ6zO6s/LD+zxLAYxYziCvRoJ1F249UXnK
stD6Vso0JbqolkW8qsn0vcxBozirNLLii57S003Y0kkkvHf2MCHcge6d7SWql7XiVqb49fltRhOw
/swNdfQbr79IbUBR7gdZu/TNaFxMUpsxV8Cz2p5+7vu36I1pB7mmEPhG4KRxPHg9VIngDy0emXWV
mdpYeKtq02ky2/qdBTROzapVhAcIQj9V6PdHfuPj5hK5QEuQjcKe7vXISWopZtwLFMuN2ezsPrE8
H0zwhjLn5wkG2UrM6slfH5NOls5enBMfutPXY3aozOgEm1iiBjPYjm6Osqmww7Vd+82d4o5rE//m
B2O+sYwTS8Nu4lmQhpz19ZjUKHihdNGCQkJ4FUeXvWO4iwx1vWrTMBHdwiotrM+zLuj9qz31Ozy/
/i+HPrnFXWf3kF8ZOhXYafIAaU07UxpYa4rLZhgOxZBNxG+l9fApm8zxWw0E70LDjbQ32iHaxCqF
XfLhdq1NxTyJjH4V23V0fP9nvvUioNBDLsuRn1X2ZJYPAqMrycBrl/w/aBjQJBBhfKP12b43o3pd
VsQovD/iGyves8t41qmw/Z9PKS936praR9owsqoHIF0Qd+pgnVoMIcNEMu/7Q83ulZ8WFJfkDvbJ
OJFJ6Hg9VueYVT0oQ7s0CuEc1ViIz2nxvQi0eh/12rjWk5DD7EQEYnzE5DHSSmD6V5MbQXz2WZCp
FpoHM1qneqdCgZTxgUSYJyDQ00VR1yMxiiRCBKqBpM306eRZhkQq04DQGIGMtsS81Xpd3mrM7RxP
S/XRDx0F46WxofSOlsKCDIXUeZH7lbUrLFhaTsQ+vmHfcfU/QZ1Lzk1mu0zcMlzn1YQ1Og3UZYgR
cRGCjV7FluJu8iK4e/++GW/eN8FXM+PN+GTn//3FQgypX2YsX+xB6aiGxOblSWJtIot62KCAatQR
Da5D6SrqilrALLwAbaL0uTwzFDMgaKwDju1W4WUZbqeGdpKp1g/qhD6aPNHmrO+wVlv4UVdw1szL
YrL3ZTjWV4Udw/s0jRgn50iMvTX2u7CwSHEDS3E2lYnYNtLCa6uVGNSMTNJvMpyOOhHHLyNVug9e
1TdvAwdUqja8qZxvX9+GrNCRms9OTJnL7KkOrGRb9ihyXFdPvdTECF3X6J7fv/lvTVlgci1VaKxA
2iwMe3nvq6iNhIMQetmFzQ+FxKdD7FDzzRyo40kDijpua3JXKzv3hqIXH4z+1vEDgdmsBOYU7bIj
fT18x+o3URRol5FqJl+inOtTByZotbAvYEk8kSO/1xLkReWAZCSXfkGrDz92hwnoRziSwGsnjiCp
F7BE0PTlt/fvzqn0YJ5WbeYi/mNhf3CemT8vXk2z9cu+c7JuidzepEMGKyAze3vRl0V2bsoghM7p
nhOA9Rn02S3yy48qw2+8FGglqc7zS1i6Tw/gdp3js0hSduwOsBBTj6JNXtqP6qjeFjYKLliUmfdP
LppCH5USLp/2zeuHguLWGQ2tZM7MjHCLXUdfZHbBgT+KTPJj6MpquIqvJaW9lQJO1lMNAgfe/xFv
zNu2yo7I5OJnG8nJUtr5gGkDwjyWbetq68C1HtsWKVJtOv5H7+BP3Yb5GXMAIHCJoimS9NeX64wd
R3Mj4Tim19XDoJIX0CJzmyvnyInz1lNtgHuyV0hPGEL3WsaAZupI6z+67/NadHIgefVDTq7ZdqKS
zlfeLbtJUy5t/0va+e21nyTOHsJzue6kuVUDPBbTBFUuLRIqyMZog7sHtvb+7Z8f8elP0fgwWTPJ
R6Qb9/qe1L4bKGna81Nq5A9ku6FOazGIiwCJSN2E8QfjvbE3pQJBQY2ABlbQ0zAqKdOoSSzG4+Az
3MogmhGHouqOREE4i6lHAoYQKdgGSt0c37/Ut940NEzzWjtf7GmBTZADV3bW1JHBUxTrfkgBvxYJ
bL60L3/XJP9tLe/n2jKv2suxTnb7qoqRxa/VDihBOkSEHTU/dKrLSlHoW6eOZ50OMkq36uptb8Mm
DLPx3EKW8cGbNs+qPz1dncYLUuA50P3kZ4AhA59l05LvyrxfaaM7rc2Siv/7N/atqUvDruFSgaSc
4p4U8hD6VWoR8UxbUyFHQUc2yNQ9rNqxKuH45tMWekq/eX/QN5+mgY0MlCb/rZ4M6li5m6QtT9NV
82yvjhphZIKeD/rY4J9c33zCxWjM9vJ0KG3CF9A0FCqtfExBY9jF18CqO3CXTJhUj+FtZ3V98w+u
j4YdexyX2XmG471cr3snNHI5sJ81SgOcTTRlBMDY8pNVA/D4J0Ph4KMCTEt+rsC/HEobJ0cZ50Ks
Vsfw4cYxx+UQOSs7Nz5act76/KnWOzTkKb7h2X49lFn1Y6pheV5S5nH2oWyQXVvIa/UsPqoo+M7y
UYozUjX821+/RqYcjeq2yu72dH2nPtDYEGy6pQoK9nYyyTVzFbe4hnP+0Uf31pup422fibsO/zz5
6BpVcZWyYVWl8KRwFsjJsourYttn8Fbfv6o3NnWE2XK84oxFt0M/eXJShWOrOWwaFAVmZziKJ4fl
a0tfNLhJzStfOl6uuAHpar7/wRT35tCwGZlbeJa6ob9+klXpWjLJQhLNDFBrvaF6Rau6l4Ek682J
O6KwUN4sK2oU61odmt37F/78+p/ObDxJqnrgIakFnVw5ZYa4jAtqeqobwfhPNUJOxUCf0WRniSOw
8GQgNc40oXIRt+55ZKnljebcJ12brC1kBx5yhmZZ+W69GRoLCqHok4MIA3vNgdYle0VzPzg2vvVe
vPzJJ1tgCyhvMSQ52/40dm6Nuu3RirfFATd78cF78eZ2ltUc7jubHQpB89N7sZ2diig0C4VqU5EW
HLvnwNfKWLWOe8nhb9NUMXs50rHPdX1b9Si03n86b33lvGNIgag+AfI8+QJ0UQYtybiUBQvwPqnb
/VCMemE6PyYEkit7aC6n0Fi9P+abd9fGx0Jfl5l6Vim/vOLG7zjP9EqzbGWg7XSnwmzaQMWSMUim
94d6a73jlWezpOJGZFl9PVTgCxopPWdKY0LYx5c3rqIE5lZTCX1txAZGVYxj3j8YlGMBrVCNh3pa
xI71VI8k/XnIKSCBh1kXV7vzR9+ZnxpCnzzbrD+4zrf2hiwIFM6pt6LfOtmm+vDjDcjVHNeHtDj0
Iss3doL3MJ0ID66ok75/hW8OJzQEQeSrUVg5WRuGSU0N0fFJx7BKN1kqqlUYZcNiGMAokINmtR+8
pvMrcTqH0PxHKYL8h5bTyfXNVqiktSil2QXM30jk6bqhR/37i/lv6PWjwXvxCH/q9R/++58ixJXz
Qa//+W/5056mG5xxkciAUebN4h34E3HPo2dv9QyX19jwvGz2Ywg2+VMINU4MCM+cmRlZoLOj+NVm
Pxbk128E1kWKeST+QRYmABAC8esvu0yLPAWOij8tic2LtCKHzca29c0YXRNwuL8ucBFVqeGR2X2F
d2Wd4TMCoLcq/OxccK9Wuc0OqqmXSpjvZYZRCcNSFjrBHFHplViaXARtDS4n6NwBeNRgmeGCCqR9
Pc6uKCfaqKFyQyP+Br+94/UphW3ZGMWiaSKa1+RUFFN5baZEWgx4aakaNR3CwboNzx0zEl6el+o6
drMUgzyNhbjrik04e8nQy++rKLeWU43VjHb/tM+ePWgDbjR7tqWZKDTWfQAAP45cfZETcLaWKSlh
PShmL3D80IsZY9lGA9zc8XMwhQvZuV9D15SHoLZLrBKJtuvB6bbCaS7YAPZ3NRPXgniar709xrgj
huBSpoIQVl939oUCCMVsaduMvklAuHXsy+48md1HucFdMFJ1EeE4yO0s9LBKH2uXaFGqIkaUXlRx
eN2FCZHeCiLw4keJxNArovHCSKIVEdk7UQ/o3KLDEFZ7o1PI+O0z4nqQLGeFLbcWVHE2n+WiAz0r
uroc2bJgtFCkXe7cxsjI20E6FsB5A2IMcbq81ML0tm5xjHDiCZaFVmhLa3aDE6hjXGt9w7OGPfdg
KN1NgXncmXyf0KTh0aww8hmFCng+Tm4Hp//u47w1OgfOW31F8++ybr6G7AgW2gRdAcNujnPXmh28
OHntmQVjEaY3W3yLJP2a4/k1ZvOvO9uATfzAUx8sI/zByWwU7h3r0M7WYaBHuIgT/MQ5Br2FOluM
m9lsHPzuO372INd4+3b2MBrAi2kjULv117C+SMvpjepyKAyAkVVgwd/rqmMCj2GnNIMbLPrKtj2s
hoTCOqQvxGpZbWJZLxOzH/CIB9gjadQhiIOEZORjBWGnUA+9k+fntA0jHCrp+D2RtKhbo/oyEVfL
0a3a8c2NFxEN0mWkUPWyhRjOM2zR51gJ3GMCMOii4lVb2CjXx4Q1yGnJkguyYCP14FHNCcXt0MtY
irPUQjjAIwuxqIJsZ7U9L2isHCKT3AJ/zINLJ64e/6ev9dg0zSJf4he8dLDv0CX5YK98srI9Tysz
RAV1IAoH+7ku/mI31vlj4Zou0deuj4d1Y0c3Pv5J5/Z58v03LDTond5baM6e4g+wE89/wR9rjPiN
3ifQGbLObV2HPfvnGmOiRqe6isoMigvld3bFfwnKWD6wTEPgQ21GNN0rQRlCS1A3cCpYFuDi/ooa
fd77vth0zO54fNYkzLHUEWb3LFd68S6kjoTj3GNvMybadAnhiMhhx43o134ArSxJaU3k+zSNbksV
+yfYrO2LW3f1+1Dv4Gz++AF4nCADciNO5fC1j9c7RGdAhPbGJeHBSM4UTV1mwbeJJLL3xzrZlM9j
wdjQQQOTTYPw/OSURkN+pL1C5mzFqdAsz9ISZ0z56xf0apB5m/fijjb6lJiyYpBMu7A1oOriwhU1
KoqjZWz+/65nvt4XQ9lFiZpiYKjZH5Swisc1PW3lo/PT89t7+pYITtao4uZWGf2S1wPpmsyTXiX4
vFbNRyV1e0/Wkc+GISxafOwPenVIkuaHIJ4epuciHhS59I3ugX/ZK1J+180t3Z6H3je/WllwPpbW
g1qmG9Y2ZenaIHD1poTrbeHX1nLf66bUK9T+7sBZUC4Cv91I+ti9AwmcyBzbybclviodBZEthgu3
iYjQ+xxY9xO59KYW3QCTTZdNN36pkw6qKAnXi7CMUStO+ecgmkdhLSs6sZC2XLruuVUcXWNnpU9l
dJXZ3xp32VbfY/J2ot7ZtcOlLzaE5CyUaa3zjyh5yJqVI7c+9niSO+v7OL9I2kOdHYx83xnf6YMu
rOg+01lp+Ted5OQBri9UYJ+VM1jopJRSBBXxda5cGP1NU+Ccv8j9w0D8YHTVtbvauooC4uTBoPbn
re7uBhvIOez7lrA1M96lBvnItufrNxarxzjCJSiviThEM22aSxfvWlfAu/zWm+fhcA6N4BqIza4J
a3MnMl0H6U80c4m5Wq9Are0GYcm1FZpfQb+5G3Cw8SZqbeOs1mnQD8S4ScwBVnDI2LhB/FuIXtlM
fbbBdrlWSZyzWWODPl8HhgaK+iZvxLIttQana4vfn75+mtFHEnsRshbWgACtflz5eXzbtuZNDxNh
4Udzgk6o7AwITFk3JfwRsRXyupLWyplNqCTrsCesCuiENuYEr3O1ozWMKxOsjFoZ8owz7xHR+dqs
bc+k6w0qGftWt7IasgvkRJxtwm532pAiRLU/tTcBxD7aXxsnGL83tXmhM++FKVqR4pLVc9uwGZxG
fyGDdlfBSpH1teqDaNGaXc0LVaJal8S0F5teigPNsk0p7IUk8TEOCKvUNlnw2TKPfb419e/uFC+b
ItriW18q2XVlaxstx3jgirXR3ETjQZ2u87Ff5gGWBF8ux6RykLGPa+qS143ulWKEVrBO2PNm8a1e
r1v9YMNMNHy/XpTFdJZV8gYdoWd2Mtwx/1XrWDUupaj2UlF0T0PrgwfPWZXDrRvT6TflBQAgsTCD
lKdXrFtQhajjF6m4KZ27IfveZeZnif6NwlVGBy6+NwrFU6YzbTwPiNUtlxxIwJy2WrgjfsQT2a7w
yVfEmRkiEfsSwwCww1VfbcNx2ZsagclH6UYrjfXFqYw9iikPZ4fUz4rqDnuukoerlIBP97KwzrPo
upRrvUeMIC8zFdceJEf6dZu+F17TB3stvNWTcdmoAs3q97lypeqrAfhBLMBbrminLdT2bsqPzVwK
WTbwHsH2sWVPFxh3MSGeOe1Bj2ovslpSEeAEPNbGMSD7l6iA3B6Wjn9UipJa1C6Ib2xo44pFrgjZ
ofbeyJ7cGFkeMYlBvlHgRwjxzQdiOEVnTnKE+aaGOs3iOwOEcqB+gi65tXHESnetWkczfsybzWiU
MDs3gUBs6dwM2mNPnnoSr3TQcS4Xzu1KnXxhNuzRKgMzTpPbW7JB1iFCRTQ+iyo0dpV132aZhz/K
qyANWZgoI3NlEGKsjiHAxGZVTMaZbyBY1dtVqlHoa5yFrV8PgJjV9BnXpq47XCJFBDfUDQNuGhO4
7++LKQvXcaN328aY7p1at+9qTb0EE597MXZ5OEy+QQ6MreX0iypyo0Il9MKm+WEZCqAg3xg/d1Uc
3yvpUUEnqDwp5bfeBw5FFzk6cuZNcMlWjx3Kc5hH475KQF1A/L0okzRamoW8iIXBzEHxRVwq+cZl
HuLLD5PsTA5PVYm/xHkQ7RdN3/fq9yT8LgtnYRAa0zeebzwx/xTJniPJKmDmJf7Qc9toU0/RuQng
qmq+VgkEDsD5C0FslQ53i+LVvnGrBOZFWi0LlRzUMfLYTqyG1s+XeS70R6dvkVx2MOiz3gaq4Yt+
5rV2HEOtjVZFj2G2pn18bMRtG5Oj0zrBDAfwheSO5OmVPrQG0+iwx5yfrJMcZWkXt9bvyup/w7Zb
zLrgv7eC3vA6P/2vOE/TNsPrmTVhM+6+/5//jWqFksvzH/5jy238hjmCHTd2DZX6yVyc/JMRPEs0
nwt6szFU5X/5Y8ttqb+xC0ZvgVYQA+azkPNFdIRAI8wGGRnhnGr4K1vuN7BDxDpTWqI4PFMnaXW/
3k0lHdY4jngY+ccUCClWFFJTSjate3Q+IvYUsxvP8K9eKr5Buu94J6PyhzEHwgrSzFa19B9SoIEL
mBKV58o+IW+5u0xk0501QdbxIRCnNxkC4GsEpi1SxD2+h9zLahPygf5YjMnN6AY4OIKzCfq9UWPG
jtLDvEoN1DaHYTrEkqoR7YDPftCrNzHM1SoBDhYP3Q85xp/62mFelfkXGbj3WVmEK8Nu1x2fH3/f
VMxBoCwEXZ3stc6mrkBpIh+VYwqT6Myc4rtOTe2vbWE4t1ZJlE6djKTWdPdRlvjAd8Gadc7GDDsY
LMG4MVs18gwZb1K/ukDsOHrQki8MPC/LsALKUdij43WJEa2c3r5iRtsNEUWcIi8/dVTylkpcE6vG
Ml+CZ0PxvdBQ4d2bovVXaSOyPfUlAnKoBNrUknXnrBCJc2A3apEqnX/NA5JHrdI00YiV5pc8qnyi
s3sMEiYgA2JJ+xunzMQncvpCyL8D6Y7tTUJAQaE5S7W7ASLBUjTtK0N4MRGoVW8t3WbKNw7pMqHI
98mYqBjbusWcUCXkROq8+q22C2TVZbsuYs1eNVZNRrLT7aY2/uyWNWwJN141SvxV7WF04FXw/MF9
GON42jaY3cBRhSvNBxHXpcMaNRd7NUpSYKE4J+jpJsq7b4UVXKuR/OaTaxiq7ZaA2LMqs1Za4qwd
2W5NYAkq4AV8fFc6oQT8yxfLNzeTlW1rBQAcKcfhpD8qcczONtaeJBi81s9WIxgDVM57cMlfFIzz
NVs65tr4qup8baP4qfXDN/Rkk9pSrNjIg3Nuy9rnXsUbX1V5H4f4wZHASJQyIN87bJakpxAcMj/L
ti63qHJclsGEYOcyJX1KvZjMAcCmdkRBTbCWISaesy0J38pn+o/y2e8NbZmObBTMpmbXA96YKmDz
nWTJnlJ+yHoNr1r42ZcwhYORK2JYac5EmvWIlpyAl7rMNkJvniKiBC99PdHWWlYkSzIrBesWV4BM
78odKUfpfr8OyAiCkOLc+Xow7Uw3MG6M0bpQ/cC4YuqR6O/d4Mng5XvsK1Vb65N9hOaE6B4XwoJl
Bt0TlAmwLnIbhlq6JC1hoQxs68NuuKjbkfhbmB5BTVa6Jc+L3Ny6OQ7psLlFf7xrtNZdh6G5rhu5
dwcAH2ZcB15dhVuiodZcj1ggAyyXQxIlHv4rY2ENvgIDsmXx6xEwAveWevP7afXfsDKZc0fz71em
s6eqfQ95NP/pP5YmAMb0r4hWmF3vKEVY8f5cmmiasyqYs4MWM+ifK5OwcSTSF0JWgsPwdagRaAI6
GHOmLoBjInp/bWV6Nga/qgYhAyVryVGxwFF+Oi3GFH5ESK4Ws0EMCTgISLyBUNt5wfjoKNZG8m0O
CtFf1HavZKR/QjrhDaL08sYZbm3Hp9WY0jPEFRg+RMYTKDsMRumiVXrarqnPoUl0D/b4EObf7Fhf
qnF9SMI7PVY43E7E+fjFGgEmpDprOHamte9KUtUSJwo3ipEeVYwKrm9wxJUQyWTon1cEMxCQCndn
kSeVso44KJLlAg8+GfbdpC5zR1+EbXaY/5n6M+AXiP1FpWbLvLWK68mm8dwzXaNMWGpxuXSh2jWx
T4Q61ePx3JxsT+3ZWxcHtbs1k8PAOW+n2p/U1txX8orSy5k96pdRk++RkLaeow7I4izFX+WNv/aL
iQ13HX7KOXImfXQVwB21EsLeAg+n84E6w8ABM6IqoJM6q8v7gYQAZFoduXt9vApkyyETKFy0Av+j
wsmZrlJDTktjHMcdmsDAy5M8XI/qeZJng+dT1F1pIPZb8g/dyP0shnZhj7mXR/66S8l9G3IklSHH
i9p/iMtkV4KvqpTam/k8wPb8YUMFnfQXHNHFwTA+BUn5pMTJ56BQv7qdy9LUVAuMMMq2nNQfTsVG
u+xRhNcKpFCnLOMVUpZPTZxcGAyXh/o6tcDsF5XH68YSbEX7JLkllois2HxN1NFKZsWNAljay5E8
XnX0QIkGRg6R4jRf1ZDjV0g+sUoNT33hb7JCXFfJ97SO970dHTo63vRpxL1Us0VCdyOCNdUPWPul
6uX2V4Fs13DTddC2OzOSBzu0gfSMGdTpKKH8A0ufeMDzWoZeFGgjrQ9Rbodkps/yvljTRgCXTRrO
Uyyk67K+NWuvoGXVklEwPIhR3bgyNs8DIwJrJImItTsrQhsZP2RK5ingvUClXTCprhJp8eMPFseq
7HIMLtm6PZ9ZaYgBEyK2tyeyaZQu9bM+PaR56YHHeBxq9xu2FtoD01Kl+TShmlh0DS0Hijztoxl8
g9m9yI0LPgYEJuOyFcksKt+1YGRHoEI4fDf+8J3z8ihvMt8974kRwHS3mDRjp+SDuu97yMHaoO5S
u5Cf9J4jotpZq6Z11nFXXrBlOIMshsrfX6cdXhIWKSXB3dWEIwFRGbtJC2CUBx5YIYbR5oYEiOIF
HCnrUeEIlQb2hUmWVAx3cTLKjY5Q5veq7r9hXeGY8t66cv7f/ySktScftbSf/5o/Fxid8wvmwrlF
rdrzkeqPBQZCPpJ2Ii1UGqRAaP46+7DCzEsShxIWpZN2A/B8VE0sO5yNBH/dL2X3/K6oe7XC4DKg
cY7200LeRyn+9dmHpNqykqWkEzfisk5HueeXrtxIvRs7sFHQPpMsIWIa2yEFDPcprO5L5Ws9TdAy
93Wf0N1kXi/0ZG9X7dZxTN5xfU3PdczLbdbQ7BYAmrpr3CvnMqZtPGGwlNsy0o+x6y6qUadeSgnT
dyuV8FvUWUEMF1tZmpnt/1/yzmy5cWsLz6+SyrXRhY0ZqSQXBGdSU2vWDUqW1JjHjfl5kifJi+WD
ut0tyT5u92XiOhfHtkRSJIG91vrXP1x0nRPc5wUE55YO0SdqrrBG0sbwrHRJT3GNXZdotG9+pXlt
PvvJhWF7mltGz77c7bzWPC2J7PBio71HGMM/4f2Gt1pbv/RDbT8QC3Im9HwmehPkpkmLiQoqXINY
ylNybZHGtPiClSQJ9Iot9gLXbTnjLZoJ3dMsHlxNxRI13foTt5rhbggy2rI+OaFKA9+MbnYxxVG+
qsL4sQ/cLW6fl5lyK5t4k7YEXwpUhW3IkdlsmkKjXpYIReX1RKI40SvTqZK1+77yXzojd7YZAs2F
4ZdkXGoan1V2mU12sMgSe4V1Gy5/6qoggd4vLyw/e8LWdTMmyhd9nmj1zTQ+27NBbXbCRhOLcQ5/
J7sNpivIANRgDWqA/4xqkJmRJKcM9UlU3if6TuvbLYK9MV03EQLhyj8qfv9ZTELCXzQBkArC0A0D
mL4ESXS0s2HwPbM7q4h2suGur/pCW0WzvyjNhCaZn1Ibv1h90/On58Roz1BSx+JaJOcNonOzS86N
vB4OKVPS50Z3Vo6SE3VP+g5buUXd2ftGjjdqJ664jDoBEG3g4J/eREaIe/e2dG91jLATGdGNEFZe
jcdk8s9LbRn1mafVKSzds7nhqMqlGcDP5RvFd3hVOjggWmzuDxXHZ9DdGTYw72SuR8BLhtRL0gnM
6lrY9cLUTi1cxQg+tACiSu0rk+vfcHwC+/zd8XmMnuG4/APzD57l2+mJuSjuDAR1sBalJXE5nr6d
nniLckJa5EQhVzIgQv/oz91PEF5Z185aDna1HwyrdSjT8IRgBMGa/qV0qTnd5O0aDlWQjcEIpglY
+kCn/Nieu9IJZRaW8ERDme9UZmtGAm1pSCuCDqQtyyImSqMdKw/aDAHEzmAgN80Iy1QqtMSFeeLK
vNzGv6v1ROQNYqtlHoVkIwKuenXkFIcsCtaxpmD61zQ+tnqKQfRljaVwzQTatw1tcjqSNaJk94ah
npGh5m/dzLxj1udcjUtif8zxuqZl9RRIJmN4PkmGhE7IbBO5hfQ6IIOVZA+0TPLW9SJNcsZYPlkZ
jRTrPCBRl5ie29BtuQt1HwGW76Zbre6uGrOtMSPLxzM9+moJ9a+4BeaL5G8m0+g5+We0OGN+ou/4
Keplysfs3E6gzsyG+D6kgkxCFVAxKpqvRrqLPygLzicYVKibcbYDiEFT/oOygHMO/wmpHc+FoO3X
KAtfHbre9xCwXXFsJxaYZT6OU+97iAr0imSzFswv7JcBW6gxYSGQR0clGnAz7/YhKy8rctZDeSeF
cvBLq190Jb5iarQOLGtLftUycEevtyGykR4fNBAPRGd8CQp/5QzsmpV22tZluC4N/yp1+suWAHau
fCAX9gqBUaxyIRg9ggers9qNYgbYujOQrWvDyWHkFVipsskLcH9sgqOSXQzE3GzZBwzLJBYOPvOY
m9SGvx+keZczgNaIYZdj3Zz6BARHkFrz3NRwe1Auk2potk2vFEui12GXubjCiEsUuXhO2tcuMJDt
E1vrA9R12d5HTR0bbFeJZcC50nDJyHCiVR0Ua1FXXqpgQdDVxkaM1b5stDX2aoYXDZ+DMp7hxJcs
M59Trb+sbbl2ufmnEPepgWRcGv4et2/j2Fr9RZhcdIlF68R629V61nbnmbiuGPAHIILafUlc67Nt
NUSGKP6Cc5ZppgQbVWx1OY2jynSndJ60YYuZ5qFKXhJJ0EeenHW1c1SabI0TAcZgTIxJZZyGjVZg
D1yztm/VDmTPfw5bNlGTDIt1MN3plQg8h1HbDJmPEUKA/I7gA/isJXOtLiEvGkSK9IZ5hpsz/aF1
URds0bSMFX/jpF/GScffczpvMth4oTJEYGU97mwjIWgpRC68LEoSZtVNPJ2TD77n9PRGnEsBaRe6
oFU12cLOSWLNtRMXq5ZwVQcnNB8OYjI8asLZmep5lfGUfnE5lE+11HazIFqjITCrYTmK+0bDQZk1
QNGMZMZlG8u/RQewcEA5Yp11+kBDIdlxQX/GW3df+LcRU6ur/z7S2xXRs5mPD1MiFioKMu4ajyXD
Yqjkw6h1nydD7kSvgbUQE5Ihh7Ly4SnDAXiAFpfYeNzkUNTs5G7EKUCSgyfMeStR7LASwDfN2af5
vWuKTc8W3KCjUYBQo6hcgrITv2kfSZTbChYNvcHcb+N3USgyJu2E6Gp9D11aay8k2qGWHWXoYOPK
6I2RtIHgYVe+hqVBtG7P1UTttMv0NU4txUOAFXYRYEeSwmoH0cYrpn/ANYgs+wRvZm1dadztlpFU
T4XZGxuZWYLGczzYVegsZkJMUQUHerKtPmrYuUJ2zKcjhri040FQXLBmb3ajKeTRVpuVVnYUU5aE
jhXpS2IZd8YoWz41udRSGrl8HD3NNQ+JUO+Iazj4Q/mY5Oh3tD5Iz7SWwAExzp9aa12affgCz3VW
xcdXjXAoZP1TBB/zPFb056ZzIHxi4Rse0ZCreruv1IlLxd8WmPMsUvartNRDth+wKdyOkGvGmI+0
6sKdQylc9iI8RZN+E9t6tFB0X513COUejb651vSbwNRPUJ9Pa50edmE67PchBMdo+/g7CJLx0HC6
N4Ba0aIvtcGjiVjiD1MsTAOIvbGU5Wu5+TeUVpZzf19a8+cX+bP4KZ7iW1E1P2Fdis/pjK/C9lN/
DOYG0XV4AxBMz0/t13XlH0WV+Cky7rXZr4kNJAquH0WVrhNVLlvEWS3wWqR/gQf4VZv1vqjqOEbO
Do6z7Bx2+/uiqhHfLHTce+ARC5eU9WncB241nZSJix/5CGYUdvGw1BFheOxPaxbkWE1zvLT0fW55
qWl9yfEGj4eTsfSy0uWGGU/isVOWqpaPS5EDefpOwU5ckJypBgQMQdw5r+L0ywDlQw+IcKzbk9oE
R9OgeOVljy5PhbMdxzsrzNwlNuR4acxE3GSm5BL2Np5asHS7WQzuZ+UD9OCOLDlteJahjL1hpvfq
M9FXmym/9lQ1rK1wVi1mQnA2U4PTmSM8k4XDmTaczwRiBnWbohrAKs5mgnE9U40J+LWW40w/RmUm
z7KZkoxFn08OADRlPBT0hVpZ7U6djOVAqhJmSEyvOoQx4pakX6rcW9W6maOYGta/tBt5cSS8k2jK
e1FSWbIasw7O53oOdGJnupQ6EU/VHPaE2DN4zKK2Oo3mJKihuPPd3loYpX4VkxVlxvCXbXsgVfaZ
teouKMudQ7ZUBLWUOHfipkJypxo0t0trjqKKg/KuhTESzqwmfY6rqhskLh6y2d7Ty8qrnDxfRLDr
iJd5CHL33FTx+pC+dRJNXf00MpWXnxtUPvfpmGvbbIBuJIqA5NT2vE+KY2Kpz53KgCK73223300Q
K7YEcdw45XClDej4TSzJo6xNb7Q8vdYG8qwae9uPobO3MmONxeAamhmIMlZvVlcvolhdGJ2yFaHc
VbrBd6Q3+jJJ9X3SpsepNdsr7AEOgZxwCdYOo6aQRI7bKt9LckNmwLZJ46NQ8tPaVdmGCvhnKfU0
NI9Daa+SobpWCvN+srWnbgRILW1ggRpDK3J5tZwtp5tYV7he5auwsDzRkgykq8RLHwMyQTvMiL18
KIi7EuNwFmp0pgsjHY3VGMpjUiTHjmB1WZq3k+ncI7q8yv1oUxXqipx0fy3IVD9Ws1V5UkX+Xk5W
cajM6ASHao/w6jvZgbjbyU2i2tPBHvzuceiV9Fr1x+hLFHWEpA4dLBYSY6rEXXTsSzpHeeoFYaoi
ltVJA5ZQL8quirywKp4tae9ios68XLeufUus2pToBNakBz0vDg4mJwlPE5bR0urtBxtm5RQmy3Bm
tJnc2X58hlPgYsywKFVysUdJCYIOT9JmdJQVls3BOptowidrpbi2N8XhuR+yhFVZiC+Kwt1GTno6
KiTKOUGz0mHyeL5sH0fkIEufLPm9Lwcc1i0SLFxfLDB13SWqESwdpyzLhWVWL2bOdoDOzV5wy6xb
yKOi6rYG6Y+PYgKBI1ptmerFVZnqXDTkLuExb424oAV3ltXjJiHcwbiyOhxdVSskjB4bjHlJgiIi
qM9TveLqFFTV0o/uwiLajJZ5LuLHuHUPekssVDo8mNl4kiXVhZvgUDyEcbbIRizZGNw3iVYbiyDj
GxdyPOkgjvZBbqy1cij5oGBH+pr0sqCYo4JcThBunZ1d++oRKU1yboU9sbni4I5ib0zOurDPfsNW
71t+WU1W2dDGD1lyI0R3kZNk5qtp9C+Cg2a78r+bhfN/PAv/WNhan9jpge1Az4f4/Ia9bwIVmWgD
kSQiDnzl9f9RtZ1PM0wDex8/R5Dut4GzwEi4i7xWefAkoKJfKNp/wctGzAoaxL6WVTKGmh+YRCPF
zE6UOFpiVxQ9YFODNsndtT6JLGmqPTZdew59ZWUPcBfJhUkXA3MlJhCjQTccwqP11bVShtFauHWw
MQKFtAoit5dBlV3amYXr0xTu2iS4E2p2bg0OFm7JXh+4axr9EBHuhNGXij2KajdXCTujow6SfMTs
zQtsjOw7eWG5ALahVW/HGISa/e8OuZUnwngf9fp1opmXymCSEqtwDhhLCFjbUirjahLdzey3t9JL
a/LcKrcek9FXWLJZDskQDrSOqYYAXc8YrWJQDFP3AGvFOlV6cT/LpCS0lqDUPmNicyvyah1yYJNI
2NW0DQYRIAW809qYI1aac+QHrDh1KCl9pJ47PUNypKl3ReM2G/D8wtM76S4DrN5XlShuxNAQCAvl
VB0CZSlxplqqtamcBMEIb9k9EOvNzjytD3GcCS+tydDoBsVfq7lzoXc9gTC22AktvMjSgiDtNA02
oyzB6xprX4fGdaGQsDvBAilqeS1GdQ/zZR1GclspxWmB7mpJ2nuUX7SmShAk/vgcwwvV5lRXXXaN
MnfuQ2GvjUj1lwDTd3Vi/x7JL8iyMfrIieceGY2VbnyxbLYhftKNBwWTeTbHuAxZzHgqzoM2Q1cM
n2qt+OUB3d2jjqf4ovXFnPiR8PrjkUX3oZVRdyxyjnmMKEinmU6CiYnC1IdVWuXVAh7YoyGFxs5a
44hNNJdKjkMjpKF4mWmZcRnhvOCqpLXoLgTOggKxNFRlXDPN+iscMfVd2iZPWg/TWXHdcC3tLvT0
CJOcahoOrjSfCglLwOBJIxFtYXXROIzlYWrK7TA5n+H+3HTtZZjADNYbbaVpcmvBjqrgSUVdksFo
XadZ/2gQa1/LbdPy5mxtX6LO60P7RulUotswrcwHtlY+46Pmk/8T2+Wqz4qV2Vv5coxhaidrF666
Moodm9c7Y0D7rffdKrQU6mW/G630WM4kZD1f95W65xqqQVRJf1Lq4Q4XlJPWOnSRf2Ug4hZ60G2H
IsNuE4N3Ou/ZH6Jk+ZsXSYGWgeV6A+d95jCX6EwUd42T7xGNKwhVrKyHwc4hKEln36OlPhGd6cKX
x1EDrxv6Jmn7Xu5PmCvXIfmucXOiVdMq6NhqjOlt6SS819NuyAlk8F8i7qU2ch/LgivKDJ/piiR5
PsZRSmXfps5MblWeuyGSKyuOMDwbsMoKWucsMxR9ocVairNXbS31Jks9wvH4C0fyfkKVgTtTE3zW
kc3VnCBG61HdzrkUNubU3Y6MKDjPNXAb3RFoBHt4GVTlWZhUk0cwXLSBHdXuyFk6GLKV8+eTbNTM
Bx5W0+wk8rvbyITvkcxGq3oNS9fm20iU9toiuHohIyHOswElS9tphNRWIzlL6qkvx4e0wRqn7NuK
fkeXm96NlqbN8rEYZheHJ3WQCzOdnqBQe1rBBm0YYnqGrCC7sLzF/uGkU6SxrhtrA1wVeaPufolw
c1jlkP8ZES+ryDhLJnGumfm53tKCTWJZpfZ5aKCRTLWNQYOaac5p2dCIaoUarTACW0xpTh5D0HjD
3DXOGFXlpFu2vMXKADfssLtYBmqFRpGLLC9z+B3dtNUb/GyJyl12dnEStckGGOJGqapx09XV7SRq
tBA6V5nSN3R8JCyybDwIwd5ezH6AWJnqoeaZTnfid+k+zDT4MOnecl5ai/RDvSWS2O230C+W1SBY
2SaeFqoHM9DNdeD3c17OVW2o53GSPSRFfDqZ9npK6c5LNWpPuHeutNgJLjv4/QmexF4f53hgj80m
1PGGLCJV5/KMn0r4QzkoyTiesAglH3DYj3q9h/q6xUfPJx8zfHDrYpVZZA4ksYU9GVs0t7Ktbe4n
1RGXjeJ1rFvydpbNqLxUUX7TprLk9O1XWtddx4ScSFEjOeE9JNyvLWtAS+WAM4zJkxzxhWKdJ5H1
XAuhgD1qe1tO6E6jDJVXBmVyKjKP9cTvSpSG28TgsKyFeyaRXoC4ljdl27Mz1bWLvGCIgDWqLt2J
I0cbqkXS91dNEuxHl42yjODfhxtFi0rShIhsinQSjh3rzM0bPvnss9k5wI5NnK3GgncAjdTFiA7a
xRSg6GBHKxZWf99XwzbPohARg1tsZJujqI3sxovV5LSy+kfoSs3SqfxzfZRyG4oSM3LDHfZxlfq7
xNceUp9OPMjrox4YTBC5UD0H/4Mztx2jhSgg7IfGdPGbCJ2ojZ2cMEZQV2lmiNDNhQz73Zte7S90
gjOo/w6fwM1JezVnp92hJ//Q6oQWgadGXpLzWDCd9oV5hWT3AEnz/N8DWM0fyt/0vzFOdY/1zyCr
+Um+Q1Yw4udVDk2uEGBD3/dABmAWKM8MZuGaYGg/uCQzjx7viplkwk4USIsv8gePHicDuIy00diU
gIL9Svc7kyjfXxEYxKl04JqJ0a5mfbwiOiPN8T200mWc13t0izsf5hX7HG3Z9OW17J+wI1/ErIYi
RflJOMJf8VhI6rBsdlCsWDFv+3A5gh2GeaGTc2tjahwcwyIczwJu7LBhARD1g3UlQA4AaQkKc5u7
kKO8B1tQwRiwZblPwRxGsIfIsI4WbJJlzaHfxdpaA6UwrQRparq1yeIJZxij8tlPOSAbIQiHHfkH
xU27qxjsIwUDsVttWellkizCvtkFbrAbGX3tjjDgMllUbE8Wfl6ubZCVoKucfQXWkqFI0sFexsxO
6WcHONfAMjb4TCNVep4p3TogNwIEZ8qyXQqigwLyyJrq3CxCUmKBfMqm07Zh35r3ka+Im3bIi5Xl
12m3auJGLAOzgidnh2nxNFQlwrkcbFDE6uXUWNq2SosbljDoBkOUQquBcf0E7N1f6jgibYu4ybwW
43Hu9CpB05rNSqguXAWFsSxgdPSQ/LWg3xTUbhgt56rlH/MKcabqx16Deh7Vn9vC/tF1gpfx/36R
ZROoBCyyGepTrguBFsx00WJyPDdDf+hy376usll/4HT2TjUbgpc1CmUSm7dh5rA4+X1EolC3YlvC
YWPxkSFl67dlT3PnxtvaclemOnYvqp7c2+4XNe4807hX3MnDRWy2Dtg1ym2EWrdx/E1EEdTzG5vt
S5nnn3Mt3mphuVIbLCHidWwRMhfo2D6wKpw60pURD3S67/nkRyzM7PffhNWw4bSGdGmWrDmsL2z2
6I2D5mR0fpcDVH1+MWyDTVEYK7S0CFLH5W+WAqrpBMgr3aZ6KdV4DdgLqQ9ub3PluFg9mvVtR5iu
QVhnXN1olo8PQXsIten3eb0Rjen1bzB2UqvKeel+XvMX/XUGnUdzMgAeQnWw0P0Nalo66ia/Qhvk
kfx4GnVAeaEJ7nSr5bqnOvdGJpcd+gJ9nBa/TRgVqOPIA0okCVmNjneynn7Lah01nOA/4/fZegaN
q6upqygQ6GkvqYHroEfgUmeIYag6aDaWtP0IkLVh9eao/Cflh8PG4n8sK1F9uTr0j3dS62iqJzPm
gzPyg60BdW4M81cr3PwScPA0LAGgi3xcaytuZFtK0vOZISrVW/vzhJK1RYD49+/kA4lkFsG/e5n5
529E44peTQRr8zKRc8ls3ubXOjmW/te9z9Pw34KX4p9+XpRp6AIYXLI6eP8qLlQzJaODWBonAcrC
rN9jpvwVqvqPr/H6JO96gg9fCsuWt2+FjJSoIl49XQ5PCHfVldhq9+7jdIqq0LjLV+4zg/7ff3h/
6kLmV3zztj6I+wcQw1STvKISHREvZfKu1H7y/fzsJeafv/1+3K6wqFrpcgLxFHp5kugWouCfXW1/
eRm8eScfLoNmlHE9FrzMnBZRsm+Y7EMc7ofs8fUT+zcsALlT3lwdf/Kbgp2by+al/j//+6f83PmJ
vvVU1ieOEaDEGbh73el976ksBIgqPTbCREwqXlHDPwBF+xP7P+yqVRoeDViRy+6Pnsr6BMvRmsMV
5of8IqJoz23LmzuKOxXZB1YPeILwf6/Mn7cXn5Y3FuMCQ9KoqsVJZ7EAX/Q9CAUOC92FbbfnrbTb
50Do6rUabWNT4jk6kShcD/qFb3XOZ4iyo7LMNTTk5LkiSMgaO/wcAnIt7EBAxIl8twST785JLRg/
D1FQK4uQ3JUEiMIw79h0jpfWvBhoiqhfxeTjnCtMHCRhX4+D2p3GRjMu7JqiMs8jDI2hGDBHEkEp
yI1l9ShSLaDYGCU7vsn1jYfxrIlj6eN3lbsXTkcys5U2/rYdESounCmsWHLWJlNTHO3T0EV45gBq
gs50Srfr1CSVm1arxRNRnMoCWxYHLWE67mzp9GtjmKyD4gdQStuIguTRF+MH1LjmsMnVzriptDK+
L8I6d5cl/iZfxCR/H5wUarIi9eIn2YYfbur568ObDE9R4qUIsxIfjiff0hWHEF/0bHA/1uzCgtMp
n6hZd5lpJr9WEl9fbCZ1MRwAPWPr+P6gKoc6CZIG5Ujqz5ppK5RrzO4TT++z7CfVRMwn+YfrEg6l
iw6LiQR7cJbnb69LHZJ21JsOr9X7Kl0k3wYLqlut0LpFqqEs9SOgVid1ypUTwswNB1fdBP2MVwQo
ULIK4UsN+WQha4odXY3iwrB5c/f/Rcn7q7+RjQAreZO/9U8bdBzCnd5U6ghHMoEJAHJKMaX+CYh4
sGiL8aFXg58mln6YgV6/A3ilDFXoyTRj9gl6+7lIlY1kNrGuc3P1nhZ3odtVvdbtoVhqkyYXtmKH
Z2FUd8ukBE4tEnfa/v27/vMlB8bkMJgbDIgYxXPSvf0L0CHYpZpE5HvDS19EssJxAxLQKity6bmi
DL5edf+GesK18eaz/VM9ObbPXZQ8/meF+/zwH5O5MfvTM8JihMm5+L2KGJ+EwdyNCMuiWqhz5s23
KsJkTrod5ydyQQiUgCk/qgg8E5c4QUyCWarMwai/MpkzgL+/Xecec/YuxDbTmgvdRztcocwhVI2K
QJbxqmfM0snjDue5a0LK1LyOYiW3w4uhtXi5mK/DGu6sMNFieFvMcTJ2j0mvnOUMeL7eboqZMsfg
p+SEqXfBypgnQugg0BZfx8R8nhgho6RbtaWZJVpUP2mQmBD6OU+ZJePmOM+dZqFdQphwIOKTL2HN
06lizIOqnGdWSwGqI0TeqfRFDWNRWNUFI+YNYpFDjo+fgPlmlsa6bxPWL0ocbjVW7iCNLKmqyb6i
QCR4d8xj6HiaKtG0ZB3RUw1K+yDCsLhoZrnVqOUvpVZh2xHum2C4rK3sOrTnBTFtWFKOGx87rK6C
pmilzlVRYw6ShNa08v1hfCgE8eeGsVbNMllmqXamlfZV6KIY8201ZCKtVlIR+wlsdiFCO2dbxra5
naZq408mSq4GB5QSX32KNToGVBGlWVBeQx/okCHNpeh5UedugtEFLRw75JzyNh66kncOQc2e3G1S
4EATmpuy61awgeszaTInl/bWieK55sqdZePyowc5Njg6EsyoqC/GxmB9ZgjrKfID81Q4FaHoKgpK
zSRlcexrPP8KfAz8bNS9RNc85IOB9Fp4JwTNZAOeKRRo1Qv1NDs6010WOkCemrhnUrwTLcTNwThj
mFS9tlDHs0oX/BXGsoxSL0IOh4LyvHcGc8euB0beJGsPwmu/GrQ2mQUjDPNBaOkLO9aHl6ZynNrr
rJD0y2s3LXZ6Z+FKiO1k5V/XWJz0AerpYVi3+vDgF+Y2tOIz8AUIGAliJnieOaqTrsLMX8I2Vk/K
Wnb2AhYhFrmNrSR3aWjER6mOSr2uMEXg4JaSwRsGo1MvmqL3qhIPBwWCLazrUzc02rWBA1BS8uJG
7y5kh81XhtZTtzG/beudKiQwsErCrzqWxzxCkFnaMzGi/oyL1bTQa/lcy3pjQjCtW7SwZngaDi2U
FrGHzbhR2kcT04BOafeK2a0dvT1Xsuoht+hjZL/RyWasHPUK8IX1rdZeqaV1mqjTVpmcs0YZUMCP
GNhwC48ua2C7PonM7AoPMNXYg60jUtQ3UDuS4YABlX8xGpnLTZhlVnv6G6v3tKyNhiUCFhPEpG1s
ytRQkiEUNee/uZUy9Z0c8qXwxYUqJzBquSkTttAjckRYo4t+ZqrKBJ/sQYReReP1de77/67qUCC+
+6LYJnqUuQX8z5Dw8jF9rPPH/+IVLXF8f/ng72MLsyJTho6z6Lfw2++SACYZC6kMICy+WCZt0R8F
R/vEwp5HUQXwr+WX3hac2bFFQK1wv2lmfoEIQZzu+4KDyTaRYQDLwLwwkcHS3nchkzvJxK5xyh3b
0hRLJ+8ROQ+Ovu0GQicgDsk52EM0k7nE1yO5Mx2WiV48KH2+DCxjwIuT0/MlnOAZLnJ8Sq9RvBjp
CgTaOCMQk51K67OaXMzgwBfD9611qOYYXzR5mzSe3WJUwhbZNqNVnjeutbQyNynxpKgrczVWLW1q
zct3eHv4lVyVTY1sUAIyrgfL92meRqew1nGFVdY2qNoipGa0ncrysHDqowJkuU3tbmQb3+mhsUih
9lGJcGjSl30bGwHE48pId2PoKp/rMgFINjhqnTVgn4WVaFfg0AJKV44HaFWxtU1GtxYnyui7p9rU
hd2iwSqeyDh8ZVQOLwQUD/WkdHwYcQRT8UVXEj2990VWDydpVPc16oFAqa9EPWAVgmlKNVufJD20
s3bozf6kjZK2QFltusx4QyTahyoZoTzoGVtyDxSyvc1lV72kdhG68Ke6QrAmL2EVQlrG85iMALfI
16E9xYUX6QOruRx5lb0Tfmn2q8JwZMzOXU7GyioaZsHWsho8AgyOooUe4+C0TXNHx9KSq/A+zJAc
naoKfZEnSpZvmzEmSGddoi6C0xoLtWLZVpR1vI2wNWdVxjpXXjiZQUZ8ZLVtsIamgp4hCvNy2DW5
T3U1Ya1Xl5D0huTMznq+3FThESrU+S6FaKq2VBRMegg8Y/MnIiO7Kx07LnCDUzp/NTiDHh0QNfWX
eCk42X7yC9s/SenoA66rMCWSMYTxZx8GAuRR5utdlx3VpKyMDd+ngz7DiXFBJMRR9T1C/hTmZpdo
931gqL2+dhQHikTRw+OMIrVGgxGOk9YusERM/NlFTF8NoMmwSrI4mVaTXcvEa2wK/abUpT0em6DX
G+LJaiV8CurMR8CdpKq6Ywi3LcSMvbMcqnR8DmIZTitpZf2txb3F+4dU3m5D8iu1aeH2JsbJ0OlI
QtgQptU466YIDWAFPJXPSvj7cjO2kXz82q3ZdqhgRwyEj2t9XcHEfN0odEWG9DcHVo5S1qUGaUBv
zr2/GN7mYfXdgMkBwioHTyhymVXxcZBq9SKBfjpiVRhaJxU0IbqdpyEjOiYRe+Qph4l7Mkisr4uk
X6orJ9ETm47iS/Pf54c9FeVYR0HYvJ6HP/7trHzJL5v65aU5eSw//ua7B8r/+fpjcNp5xHj3L6vX
4nDRvtTj5xfZpl9f5Ntv/tMffisxV2P58j/+6+NzxqkayaaOnhqm8h/l56stl2H8/cwzypckQuD+
n2y9Xh//rQaJTyisWUaCAMwI/JzN9a0GCbjwc3nSYcrjs2tS9P6AzpxPVAQcV+YU868OKd+hM+cT
uQwzqvBquDIr1n6hBulziXl/BVF7dBcXW/42UPwPJSjrjbwYR+RULiwnFOqd9NHsunnqlWX9u6vU
mrkRDf50uVF+VhXKAYKZOHhhbxbfGWmBFWlSiX6VWyjLsNYIr8suhzUrE1jrTVZAp5h81lWbZoq7
Y2przdEvXR1+gGbheEFxWMGKtc8jwBLWJw64mRrAccfVp/Uks9N9NonhCsZ+chaRM3Cux2i6FvnU
db/mL00x5pOwVCZQJkmTXIr3xdhv8kJpcXzyCkw8WGtJfV9CmiYyLy9Q/IQ/Cwz6EwTBihp5NKpE
/gGq5gdwSNFkLDOOxTm1kZggVo4YM2XExuskdylxXP3yWYHUhyl5tnQG6kHO+A7yAOWrTdy+DE/N
aoFf0lSuxZinqzKzpwVRHPDzsrH4HGpKt3SCrP/Jx/uajf7hSsPEAUMgzcLr4VWk/BZyCRW/0huL
TDxrCs3l0DDKGCSveu6EaEo3G/mZi0kQm+k3x5GkNo9efTrr/ABGSxvFe2ZguUzQJPCwaPQKmHur
0eiQyyX+sI4mAU2Q9MGFiepx58p+PEls3DDJIv5ZishffXNY6kEXM4D2uA3ff5KlqfjC5iL1AgKv
KT7JRWjWI+28cVtZmK2+nvG/dNj+P3qMkkX/pp79CTo6eUzbPFAu/8//Sl/yn20jXp/r25FqfEI+
NEd6cfppM1f5+5GqYQkyp9K7s/EhuBGv/0dbzzlM527YJLEIHMPn6//bNmImfzB24CXCHKBSSX+J
3/xKX353oevwm0G3KMez/sn6cKR2OuZoRKTGEDPn9kNJ1SzaByPeUdtQTdUUM9BygkwcJgbG+wXq
Wp8QtmAhEr1EjKCA1cNUtp1oq0ryoU6IHnavaAJpa0O4bP26mfX+d1Na5/kmwOgQJQN4Tnji9n2i
/F/yzmPJcSvboj8kKODNFAA9mWR6M0GkhffuAl//FqqlVqlaJhRvqJEU6k4mkwRwj9l77VOGCcoC
oJai86pTocqwkioEArkThBtUFFNxm3VN84apsI0IF0oR58+oG5FZG4kqb4tWahxcst8VcfQuY+9h
AEI58mel3CjJE7DBaLBaD+jszLrir8o6cnaz6EzgQSz2f1nbjVUTAr5S5ub6fwu8f82dRhX4V3fa
8bX4aNOmpGn+s5Ll2yv8cn9pwP9J9OG44HiCcE8x9N+2GdIoTkDC0n6tS34tWYyfGaMrSy4AT0UY
pZxnv277jJ9RTlECQTW1yJay/l/wfxkM6fImNGIEteVAWbrq71bNI4sFouAmxUPOU+01Ql/dgFNv
ZdMnP0d9I3wFu/AR7wz1vQGbWjbgVip6UK6++wz/oPpe9lLf3+jLG6FqY3vCGc7DZZknf/dG6Ppw
+vaG4qWNDFIu6621HfS/rA7+VC+g/rihWX4Ne80l7QAzpfVjSFyk9jmG4AJ3tNRhmBemXdx0dSoz
wU2q6qubm+aDNFTr1Nl9e58rAMLB1CcdPDhNOjJ2jh/lJKGq03AImLNKlLZopPwkAz14ayYJb+PI
prFZN00TQtpR46tcy/GPT/ZVFIeomVrKNIjRNLUGk0d92v1r7jssNN9dM39wwjXxZ9u9fvxFq7C8
wn/PNfQzbEFo7uWlBv3tvoMNvMyiuOlQ8Vuo5/97rhnOcrOSiyKDYcRNs2Avfr3vbI48IC+8FCJ6
CDDOP2kVfrgM2Y4skR9Ln4moCdAwb+H7q51UXyuOalxtTm34sQQlrpQQhTniwO3mTsosHb/7qP7g
9mKi9vsbjF9pwYtZDtPlwCbv9ve/UhubXkN2L5GJtIAXMQOg+ANVrqonO0OV1Zi3IFgzdNmELSjD
U1HiJIzrEKuEFfXMhaLnvInlw9zoqj+Tz+xpDS6frLCmFXwtQewcMUj5k+HMZ7nXjrXEVh71vymz
RGnV4XaecmlfByJYITIMsP929wxIzpIk6LSnMPNqi5Rv1SoM1I7ZSqo1b0b8L/fS3jayxdAhXaaU
h5HT12QDpANm9vSpa6SVMkqJZ6czmnUthhsxddpGqoynJhT7uQ13tXGn41YywqI7A1tQ/Kg15H3K
GX7MYdyuQfG+4vz3A9wbZdSRbDGx1Ym2MlMiUt29ebSfcjasPd4nNzWZwWud4enOHOODHooXNb/w
YZ3tbGKrXCemN7JFwRWD9QCwQBZjosLaBAkwJss5RlotbdK5XslI7/v4XdVmwQzeyS7SEpqXHxu7
uphSvpcyK3VVYb6Ucz1hhKA00dP3ucIN28M5l6/DXtv1OYF/NbjbvEtR/qv1a1x9lPTCpWcHnX5j
dkQc5KBtx9inDvK6JntN2KJ3GKLylgyIIEqCZbwmPvWxS89N3M8nZeylL1KQSvmmVIXc4zGK8uoi
S7Cx8WAqgdrdOpEQi+ocXmWazGO4s+x5SrbR7ITDURRi8WoPxsHpgnY/JqGPUBiLgnpoEjwhoeRC
CArumGQ+U5bRi8zxpqwMYCxzf1j4aNivp7tBsoGJ9JNHglLLei0FlRlZiNqb25g4AWmOrsDg7XMj
exoHgesYlUobvRi8jikMyP9OvSujFo9Op3T+UEnXE5efmTGgssvjPI8rLGu+PD2PE2uWztSuOBQM
NyulZtXDA2a+eWYfiRekbZ4Cq31W1ebIQ/+i6sFGgfaWL3TRIof578SfilmJW94k9k6Z1Cerr519
BvCdcMY7sNWRU99HYdjukmqyXMOYXgGBPoc1iaVdrLmtQjCGHD5PFdPqWlocRlF9xY7Ts8KSyV12
6jXeVl3XFuMvbdtrpo+7pF/ninioY0K/gj59cUIQk6EMSMwGxzGXw0eRZRtnthDkSOyImp6dfCac
cKPUDY4ceN8KaRBROF0NWNJLIfaFGqn7yMJa1DYts9z+QTarfWPhpjdwOcC9ZheJ0azQNraZHyuG
4B7pB56cIiIuuHBdWerwu4jMy+L6piODatdW+gifoz9GVOGbGMCrWmOTLcBWgRtJMTFDba7z4IyL
bhdF6JCLESOKwzbMSs/yZF/sgixqbRrCbSi9/VQ5qS7VYSF5RKJsZjthsiWx4LLcn3pFlpnUYc2p
muKctNjbMkjKOITOMkbIdDRvwN7GJLHwyClHHWWzs0pIOit6zY9j88oCzBMl8d8l4/4wHFqevwYP
U4hFFnMDzpDfP391EKgNgkjJw8KwK9T+JpZrUATz/b/m/CeA+btD7Y/O//TPj/5vP/zL0a9SPS+z
PvrS/zgQviu50c6ReaY6zOeYT/El/FpyA8BcQuAtna4Wbd73myq0dzArmfMs9l8LH/A/Ofr/4Bym
3UaqY4Ntxifxw3VgZXklz+1oepVzj2jaYk9QhdeQtv5mRMX19T8nPhoQxEgyH4KDP+GHIRV/CNYk
vdGZ8Wj5MSy1EwsIKIKleZeH9pHTAJ9WrGOjb79sZyJwK/6iSniIIu2YaoAppFmtV2kJMbeAULgI
/bam0JCm28cRVFucxrqfmrm8jpv0Tajo7Es4l4ds+krUyfCLNn6QQoTZMuZQh2AAewhg6cCmkMSw
4cS51Lp11jvSNPSyX0ep86QFgn1JLH/mTnRCMQWFQX0Nq+nOUsBI1QYQ5SLA/kth5ZL3GqCKtR67
GGVhnfVMr3LnIR3p7aUyrB5jKFejNuwaU7lN6obf+joG6XMRF2d20pEnRXG9ihm4EjKTblqyEuF+
zahhlRVAi851nHrfTL1NbyBrkYvQ7Zk0oEOmd/i9ihV5KTd6oS+JTGF5suspfmiAODtaww4SOSEE
52JLOUeNoCJWL6xLiDCrTkvHZ02JEzRbMwTYdU25DwKHcCHcXlaKaoQJry+VSOMl6WqSbWRuAPqs
kcjOsEFglcSjj1cLY6zgRC2inYwSf1UP6mkwbBB9oJQxYQwQE4TEmi+vV0EGZnKesRNahLEkN2WM
8oEHrVUZlG1DLVREB9K5LqE4qcI5OfWyKlXr+siwECttFOyMJIaA2kHGd2Jdv46wxBZ2v2lT+yDg
T8Fg080Lf6MFryo/qGm46moQglJ81SflZRZRfFQqfWfllbjIs+OFmgUnEKNdYzJlzB3ses9pOPHx
rHQwhqInTqhPR69Qs5WRKb4GFK220ZsUjldYzVM9hn6kUbuzqgxN38r7O5S1sFST8ErJAjP3hBFF
JBXExW2Qxhslu9BwkfsgfRDFdcjQYPI3t5k71UfYnMYhGjVSi/U7PGYVYTvpLg4H8hia6joqxEFS
YsMFtLFuAmyFed89Lx4DfSyRh6Sqpwc2kAt8gYJj5dV0HuCpdcbsS3K/rquFPN2vqXvAzDRHjNB4
R2rxBgdn43TQGjPJdJ1J2kW2veotrBeN0N8TrUWsx+LtQ0h2tElzWT0Mgq1bBb6JZXFe3hqBmW3q
hdAuE1ikC+MkZEoF6HKPwnZWTvNKw/0ao1GxILdV5Hn4iUKy51x4Qh9XKIrpfzuvTwYyIPPVjHPP
M+37el6SFlCwlLEUbitVxtyvTpB9FAAD4QRbu+Q7dhEdsTDV9AiTY5qtWubGYWs+8vSFLW2Z0ds8
zntlLL12bG8UiyqVdNMkAOgj7E1bNsdyDuwX4q5arzOueHqQJ5EVwzmh9p/qMr40atCAJCetR3Na
H53XeB1i+H3R+W0220XhFCeEW1QIYpcCI5J2U23o20pC7zJAo69K8tpqc0fwFQQ7GG6egum9cMRa
tmPHA+S+wfHz6YwoSJoAnFEDg9abysHwcvPdVoedKRx9Vba136oOWBHfjlAyTRXsSz+QnVt6qUi5
ltqSjfSjsspO1NMu1/NZzDOJ86UvSgRNgVZ/5rHrFChXhxRkiXXVsf9Oatn2ZtneqemEu/bUdgLq
PVd9Z2OWIMv+kKBfLdURIzMBQieRkr1HRsNXp8THMpUqz5YhDyTGUbUmCcnrnF83GD7VjsZO4rGx
irvyLGrtTtcwok6N/lz3SedWUXYjNaNvmAS4xdp6rnMohvb0pMaa9e+ZtjN2+8taJIHL/Tb9Tc70
txf5pSYxfkYiw3Jq2RrR+y96yF/GgPrPjN9YfGg2WBBmfr/fXDKi4vBGP2Mr1CffjyOWlYnCCpSb
mOH4PxoD/k+lwBwfQ8Iiq9b41x9TpmUNLeLQ4XC2nadAN45ozTy92cQG8z5p/BuF+lJ2fDfp43Lj
lyH9oXxnti5bfBLfzz4qSSuUjFG9b6rPo3UbafeJEW/N7kASSdWO/nffyx8MPqwft7L8Poe56/JB
MfZhj/DDrGWsMzMlnBhF/CB13pAHz6zlUBveOyKb141aRVsREsJrQnJ4VktJYZ2a3XW1OORG2rJ8
nTidoPm5SVEhnozmSy+6jYUNO+e4GKxNhjM70s/2DAVKUjZB/JlVPPvHtSr2Nv2fZOXXKsFzgQF6
CDxuuzHRblTGdsbsDVplb6vTnRanOxhVWzFQoc2gkIhb8/N22CbQmCytX5dptU8wj+M2OGdysG2U
5qFbrOXFLJ1tQG1IgpK7bBjPOTq5ZohfQ7V4cxZPum0F8doSHxIPfMzqBr1wnA0nh7gm8IwypGpb
2vTdSxCWtRup3TaAatSTDxdK9oWZAB4OV9PLszWHH+m04W86DHjjM/WR+OuVobwlSfMMVmYb5LdA
nbZochisiPvJprSiAWtM1jI0VFYfMWMB3UF5sWAjUgFWeL4PZnPTlMbOnGNfcULb5zlcuuVi25fL
4q5O7mG+MDT61OwBTANRe6y1V5m2kc3CqzAEIi9wUXO6WIT3wp6u85YIqgAaQNSmL/GCBzBaiFRl
t5/UaY8vfS5StD4nY96koLFK2AKOed/pxCEPyQrqB0eepF5x22n7zHDoexkVuUNGSBMfTNTn+8rk
3aYbscAKFmrBZOzS4dMcr6aeTlsthOnmbfdijubdqAArMQHleGFenUFiIQ2GgcB7vupnCeGw2KfF
XtPUS08AlIxQiNo8n187Q3NHTSDEbTSvX+JDuHACRTmQYu1NjeoRHmdXE3GB4xZRTYKNDwMsh9U8
PkkNGAf7s5XJNjTgUDw2+jHGCdGHxb5TxKkcp20wWmhsmfOBeOiNdK2CfKhgRaZS4Imi3qsiINFk
+oqr9C4z0Vvl5rZvycpLW2rX4NwA4pttcT0Fwapqh0OaBV4SAhnSOR05YFKQrCOiubK8N0LBxc+w
CM4LO7ejOeerulhV5G0wbaQ6GlZ99GE3D3Gi7DUMrFZ/q5cvDJTuosxZi6B5GcR7oEsuleBst4Dh
j3l0Zyf2tigiauWy33T1mmwAySWcZpsB37KmzrX46syczM98HQNEhe6D2rUYxw179Y9cqRG1JE8p
UznucKC06zFRvMQiJ34kurW7VVKzxkQrtloBa08CnxrI+SO7QwRns/DLdpeRcJZ216YMybMxXSu/
7S2iWRv5xtClPU4c9Eo6BvR5ZcfzRUE2tQkN0l/lem1Sda8RelyrMThWVCXTru2DvS2bbsg76sKM
VLMBAi2yYoD5KxO4qJvK3HZS814YGpdU/56QpUaXMm+w4K6j/EaXxTLK8XQMv8NnGERgb3IiBWz1
usv0B6PjKabZcLVluzunKTD8wXkUjTgLB4RZ01U3SbJvNa7DfIg2DTg3s8W+0Rr11SwPwICmdVc1
G7Wl6hsxxbuFBpYegdl5DIO7USbCgcu562eUY+p6QP3vGIwr0Xrtoi5dBdVwFZL7DsveCxRuMz16
dqT6K69uh5GVDDOfyC7ekow0nyzWiG0rjX2QgEYkemiZJ0W1+So6yHFleaO1o4eSjgXviFurvEdW
7jrZspuhhN7q5Hd5aZsTiTPNwYvsbLXk3Z7Xo7HR9LsR6Vx7b6l0U4q2L8xqa0stY8V+DepgXYjr
ogMSYrasbWKDOxDZRJA/xwlSi6B4D9r7iTkPVdbJCM8tD2xlfoqL7MYo51WS11srizxZDl0pesxm
WG4gfqJo1ncNgUIaEsIseGI3tc/0uxryX3WGzbUlkYsI1CdNSVZmGwN9UbbSuMM8cRAJXJ25+Aoy
tDoR8QcQftlXISrpE3Do84eYh7uxfEoKOgvl3VEOXf/SoSCyUtJgnfIxg4MdVagHyz1p0WtJSk9T
uVPr8MuqLDJngpM1vgX1aPimtdM1pvHW0bQBmJwcHtxR3j1Gcd8dmgWBPBrrSgYPVPfvE2OLVnkZ
UnlL8wkmEF9Dx7S86kY3A844dTcIxDwAe5gFONOgfpZzcWAnZtDtjccagI1AjS+nw77ULyIaV1L4
0jA+Zdyu6vCC4pIwqK1SlU86oGi5qjYi+KxlUopKcjwEBF0ZCSwYlqZfjcaNBcam0hJilYW8Cab0
U9NvYtz5av3AFfuYAMmeaO7snpSH/Eab66tiaNyZcNuwH49y9768R5hJwIJoOpDt88NJ3m5IXfNF
mL104Kv6ROXBJW51OIeeFvRPJeV+9RaG/Yp9x5q6L3dp/bupvo6a4DlhvgmhjCBm7InaV0ko3MCj
GufZLc9Ivg7L17KHcX6zKElU69rWAz+JDkMv9uyHL7URZWwgIo1HkNyujdre9KxE2rzb5l1AOonF
KXAKynM2nue68LnB0fcITua7nrxZ7VzFBjRzKDxsnNwqa/0A5rSONT41IkAxmAJsXeO/5ryJSbzM
mbNT8XsG9maKxS0mynUfd16Uhjdm45xNmFqmnhyYK7hJJWA9nlpV3NjjeGzt3led/iw0zVMC9FYa
tJloHFdYv/1Il1aV1jwLurUsvsblwKVQQzi6GVXgGOUSjUGQo2HtqkSQACOfAsolLIuL/URigETe
ox6oXtzvdabagX7MlYnk1H0U3pkB2XYKkfVhhYOFz3FkSnKKcuFKKojVUXPtjq5cPRUvDXEiVQYj
Q7uO8+vYvkNaxWWUgHY+CbjIPWneRrRvlsKnuFdqwpSiY61/RTyPk+4cDgfdfCmWwU5xMooveRz8
KN05RDbW02FJoSy767hQfN3cZGmBReasjw9zvE+qC2wnO1oNSPEMfDutP4dfhbmm5IQbNciHJI7d
proKm80YvwYO8hD0uQC1PCOL/aRxPF2Adf4godMtWYuJVvfmXoqw3Soc8PZNxpBPri3r5ae+cKLA
iijli5xcw/q6YgyRFx82IcgIDlY/aVoy2VrF/yHiSJSTx1i1XI7zb1X3v0FnhZfxuw7jf6bQd2X+
icI4+wvxx/ICvy2hTQsBhywTq4d3+7euT/uZ8A64zVAbv6WJ8DO/TqLBRJMKqEN0/E/U7HdLaONn
wA1oMjTE/YtH7x+Jq/QfLBN0o+Q4Ys5DfqdjN/8RN1HnQ1A4CdLRCDNDKCcbLS0e9eYojAp45Bnx
CBxYcdWHPrIIRlZ+1n+2ypbs5lczPRSyvi3GdVx1ux5uWTSBgSb7UzeLtWY/TeNBUQ+FNV5Xlrlj
b4PAokEV1Vw5BmF21uTKzWsrXslDXalF+NXaJiXNrm2kv5mDIzD/oeH89meSOaXTRoMrWuwp3zec
Od03Bjpd89p4V4TDOrA6a51lFRMwQun16MFsNhzLqzm+Y5z7xIfgB5Pw9L6BLfIQ1OyeDeciGtlH
FgTyz52ll/ncZW/IY1Y6DiuyoI8VK6QVmbKaxAkTwhymnmTSuINMvLJfSJI7DhonE/YyE54ZK2bN
Zpjo3EpzcyNM6rkmcq7kyN6rRfeQROrHBO9fMXLdZy1e+Hqukmdwn5saRBm+CGJBpyi6gmPpx4Ic
gnkazwF6VAGNGXomLQt1YzZezanu1uPRMvaDeLRkHu3aQdYbRmUw+hr9tnMCaJf0G8U2IwUDtXsf
DrcGh0zIC8pftWK/2fLnYDaQsXm0W/HTlNuY2r4S/pSxQS1vLbtahuchyXs6jzA9V7Z93XtpdicJ
HvxZdavYKc9jzvBUv53T57KnKObz0YMHBSp/TAp3ytfDn0CAhsUr7gy79Ag7b6qdNSqPfaoxjL8H
o2jmwy4vhn41zA0Yn4rjrgHL2T+ZzUrKrqriA4s1zLnEi8yzbKVeJE+7Sm08lP1u0dgroUUrLddz
doXjaejTN743F1f4Q1qll2Rpsybec5I8R5zcGALocZZmCuT+tq3ZDDs28KHcVZTZN/vzWGIkTImH
7Kzg3HfxM3E7uFfaPnUV1pVV+GDpX8R88wRWiIrU6tWEucSr25geyFkNhIBHYbGrxI0W95eybMCg
PrVdcVvq4bXIa3I1aZkEQfdy/W7WJQ1ncpkEhpToc8y5lOq3stLf51y/wf9JMV8fUwPb3xgwVLcJ
dnXyi5MTfAHThLYSUNKyZHCC7NPW1Turb30pjffADlezIeGz8Mt0m+xO8mlMNoF5yAvf3MlsdSes
nDG3rONQIF8V9Wc5Dp6Yb4zokdJYSRyvFl89WwLzZVmBsGc7NNFqTK4689AVYK1yDv7+Q5g0GeO7
RcdZIX7qDhTqKW1JIdwOwNyUlhv85VzwV2ZKnGMS5ifHKXddgC7E6JoAFwtZupk46wxjTaIfNHoS
ndFyntCPjOpDX1SbfnS80oHmdw9Bc83+bZPwLSpV7yc1OZeTQ+s0Zbuk0Fa2M/hjON6PJZGHEyCI
uvb7AjJoI2WfAG1vkHsdRXTOY88kLNQ17R25ix8s092sUK+V5KbVxmvuCe622O3GA82SO7aElkmB
byQ3AtzkGE6bUgEmddHy9USQB5T6t6l5J63Da4oPJb0W4oz0FV1Jv4dLWjgHPaSVpZpREx/Cto8G
1ivNaI2R3yOA+FopP9DdcuHjb2MEwahODW/LlKfTZG1Cygw5Mu8mxbWiNTIEr2PTN4UEwXDRJKtY
w99ajxJigUy4CEYPU1TpN5Wwe/qe5n026yuJcXkltkP9plN+g2B0lc5y5aVpo4SeU3odUH8N3mH9
Qcslfq72gb2vQ5XItMDZR0Ho9ez/iB1+yutj3OtcBJR8RbuC1+g6dIJJ/mkmbzrAsiBhZdS1W0la
vPESb1mevIqp1XpKO31rgLPLs8uELlEl6YvNwL5CpRHtqJxneFBNN63KoAHEL/wuTb1K3mVY6pCt
66zc5n3fJKgr9gNSK6QrDZbngq+dzYohEcLJsKfCBg3o0qjI5rDlC2b0I8nMG7Rg+4AkSx6ShGOS
FmiwZ7OVjQpLa+qBDeek08Q8ozZ9SxuswkQkY0u+GyKCgeLSI8nAmQAfjZdohK3cn+xC2he5/S6F
IRiK4bVsdgiQNkSJ+8ZY+ZU4Ucgh6tE2kQOfAvB/XO80XpRZ6YqIEd+yeRZZhJrWxUvnfI7SLbEv
enOq1BIEie42TE/HyVcV9SzJxX0ZPWfm/CF3w1vDoiQ0H3DBP+Fc59ml8+QmzMXgo5/yAL3FeHGK
Zg2vawuK+AH/2fWgOEcnkry46xRXXeprBEVpUrDfAr3m3ODD2jr0VYXtERvjSWw4wKXdVSBFU3gr
mcaSF1NCYxhrTrqVVGauYxnMp8hNLeQdUOkttAh0H1H1ycMJ+lyvU+An+Z7BIcFgOrEKKctJo/Xl
zr4xJNmNM3kjwmY9iJIHEbHYdrILNPUcy8WxbvtnHEo0VsW100KTCe9CYgiIOKsJE7Tiw2TvA+XK
Hoi1ro2nvhR3QTe+aaxX2ObZHsv10i2krdYc08De9tjvtDJeBXq7tlMENy3hAdYVsio6u8cesi4P
mRAdnDMswqtlqCITBnOex1fJecLu4tndtVrFm0DPblNTL1Y96aeEwDC+SWFBt1m5N4GSUG4cNZ50
ljXep118SVmCQm0ZWvEgTYJANCAEgrX4lCpswdilYUK/MrU5dFXybqDG+UnISkd6mBImClsRPTja
Xos/NFvdNSgK086kKQlox7mVNSLaLyW/NZVgAVv4fmqanJ1jXUS4pAeztH7Wuy8ozdQiI1lJx+pV
fhHjXoe6LQ8jz6UEVED6Lpxmaw9o+wxl3WaaDypZjKtWczb9rCarvG0G8MHZ85TjJgxeg9o5zBwT
hYWnEXIgpH2X0dBZnflsR4YZ8AKaS13fZSMZ9vUB9Q88v5Xp0Od3zhpghVenHFuFynersfyv0Ey2
8mUwJRRxWuowNI6IXIYOMMXP6pJG0qbP/5p+hsr+r/qZU9nhAP9TJfu3n/7vCou0RZtqmlEahm/K
6P9usEyIVKjYUaUbmrpAQn/tZYiEMw15MXDwDw1d7fcbLOoAnLzAXGlodHh6/8R7twCwflgrWYoB
74jOyOAVf1zzWE5T9DWZ2n5IQvXtWKQPFtXMSHhrnN/MvVgDN2Tez8R0BmruagMUIXPgoWPOwczB
VN8y/Z53yjKOJUjqOk6QdgCmWJdzN55JGCP0PCoc12iIBMm665TZL5406BIcCRKD4YABsbpMintd
6j/ryPyYZuktUq1NwgAhRqPYYy6dGT0nkKFmieiWorgEzKttFugYyId+kzPOtkdna4XRdR9L3Bgg
F0Nm4JhO2GFXAMPTCToVAW1g/c3BKwdya7LkQXKivRxKnqaGn3G2JLo5wedU2z0xPJQEsYAlERZq
56sMySRlRHnKozqZxbQxzOGByncDH+Q0WHnq6xCj7USbtzkMaSkDZP8NKm2Xsm803dWMonfVQJ6u
Yj6CCTeMZXT8Ezh1aw08N7FuK1ZiQQCzGWmoSJzUTUyHGGeExCHuaIS6UiBfMxtF52qcCeIknq30
kwWRHU8ckIGKtLZAIjIuHO3Irk8mXG2pYXAomJj0w8LFQ0rXWcq7AoxbCt9loZDpDaRbAOueEqnd
1Au/O19I3tj2X4pYvQpAfOejGRJJHQuvixV+f1HjpQcJznJ2WAEGGUCKEbSblA1iheERYnh+mhem
OCTVjdb2YMan7oKve2drZb+TmryGqQ4xvsocwGMKsii8j1xZ+DatSZzSRH9UYMfoSlCzD4FoPgZE
DNIYb8Y8pg01bC8Li405tO+zaJEzpPNSAEF9DtJ+1/fUuE2orrSI9Xw86WIttWPiDzVeDAu50hqH
suSmsZIdCi31ZSSdLouTs+qgmOULXDNJ3YITfBy6sUaKFHApVkN5Kmx87ZmZScDH40MF/XtZcL1J
UEibGN1lw3ppNDvG6bU2ItjlYzSE9jXO7Ee0oSbkz9E7hDqWqC99JBhGzlpz0IyKrVs8b4fZxmfK
IA5o/FYPWKslMwrrlgRjtyeGqAiLtRE+KvN0lpIbwlxuexIT8orhKCGlrlKzwWHPFU7hTpHaG6Sj
BDh3j05n8H7vZ8uqDiizJNeQjQORyRHqTXU65iN1BoKK9KlGs/oxC8irTkqBbA/jPu8QtMsxRYRs
3WoGHJ8BAXCr6pTahnWOCWDWaC9hFlHjDkRyX/WlRRxbV31Y2XRmq1Ojcc32bZV7jdPvsxlmC4iT
mYFjdq6IWr0eeM/uXIXSLhhsouGxeBiwu3e9wyIijPWn0OaH9cTsMYlWCg0wImy1oLqyKE56RQeK
zyS6rz214J6HqetpJLl5MeXtjuLvKKnByVasKj8rBve0W+pDe0PRqM6vSdQPzDZ4Mq4ii33lm1kN
HMQzXGK3sAsWgqhTCiu6Rf4MzLuz9kY/7liRHJB9+c6E7Eizrgi0I4Gou2kd6Q5p+0NvhZj1Fy9a
m/qNPW5Uad5i1ySkuPanpW/qKQpiOwcDG1d39lxz6dT1cO30ma+an22nPzPb5ppCPj8kF4p5c41m
3F5PEtvvPC1VL8F9ipZq7DdaIBleViaHKkVv58TGmnZ2PM12fR9IsR+VHcrgWftoWWb99BsPXAUB
nhjFQR+su4y11n9kLH9qGvpxfvRNQPBtiISv25R/9CCOljAlHRk4YFr2QMOJPgq36mOM9O67k/cP
tAqL9PP3yoglyo2tMoAVBMLqD0qF3zjqHTtqa6amh6XeoIL89xQzCp/Zn8NsTn2WtUhz/k6Xs7zK
L0WNhlZYNe3Ftk+2nrpQfX+parSfTag1SH5hyRDMt0xHf6tqkA6jEab25H9lEPtbVWNhz0OSg7iX
dFpIa/o/qWoQh/94STA+ZtOzEMaBGCBh+f3sMrLUuMm12qFrSi6dQ2BGE7mLInc2hxVr/HarxfCk
pJ1OaK2fTPFOD/uNztZXGYZjZIaHCcrTULcMOsoHmVkCBYy0xiziBmZ51XfNSVPj+6ymyQ+SFxhP
R9Kq4BI40VYqgX1FpNGYQ7yt1exo5g8prh1RZqtckfZlY78RJog6A1e5SqKF3d3QtUjhQ48WlciO
QL8GkrB27OYx4S5yg/ExNjuWXKVndsXZEFgReo63ZnTt4JBw8JtJcD2SI2fUCfkwqT8TQ8KK0GQ1
Zb3ro3o05gsZNl6eHpY00VHq1iCxSZjZlFZ1VB3ZC8WK6oZWODnYPfjuaT+zRQ8VAOPqtkatap/R
gLvZKD3jdrqpRgaq4pEB/s4cOZYl4xHmqIfy0UMUJMmw3MhblafsTCbh1Il3Ue4a5ghGS66Lco9W
dcvm1K9Ze7VBtCUoFEVAc1O00zHCzaNUSDoZ1AnxOJabpv9qR+IY2hKJQnVlzB8w5D1HRL6jUCUy
A8j7N6VGH9wdiDjRC89gCz++53rJbktCObTr5accw5P1f+SdaXLbSLqut3I3gA4kgMTwlyRIihos
a7DK/oOwLRfGxDyv56zhbKA3dh7IriqJZknXde+v09ERHdXtKCeRSGR++X7vcOmGsLk3MDYbFdL3
W9fNR226KGD6tvD54sswilZaezC98z68ypNd1kpwBzQS9tcEKuTgXbhT4c+tuW7FemguRnGPslo0
OVD4Hut5XLavVImIaDGEK/ZeeKPSeG0451Z8Fg5+GST4bcO+rTH2GrIrQZaaeTekmID1Hm2xjoUz
+FP4jRzwyxEnBiH3eYz7PRVsACWobZqNlVk4sb8n9GfrcTdsImtnGMCJNqW21QA3lkQM7ab6Bseg
wxCZuJXNAwA2dJR30fDYZedmC5ki+RpBjUaBBDPCWFGLbt0QNEL/TP81IvSu4aTPhgsvzLOVCtp1
nvtGJfcp0EKoIDYLkOn2AmuiB5sWNyehcR7L/J58vm2jmTeJGW7z4qHrWcB1I87Q/q56oV/UXU/S
U7K20HRinIDIRSLcmWxj1ZlXbosudFgyprB3gtqQTPfz+H4ICGMuMab/huEbV/cRtVm6jYBPMQjt
SAms6N3HkTpUSbMvQPVNF9yUK0iMRC7gIkFtm9OH+RIRfks45GqJgOrz8DyE77QstToHy49M+gvJ
0nR0E4qUwtgOeh9t6mr07e6jnu0MD051Id+bLbUiEbhqMbOXRbh1LeTvhEVTMBXmdYZTkD137p4M
Hdz5l1gVFDvDTVvuouEjUrKskNs+f6elEQk4MifOMOY3Z/G8jYWG/3240wnrIOPGz5qYHDG8CekD
XRmwv3QnM1ei/kJM0QdH3FeSOxVVSEXFHsBhl+KO1WNWV9MQAxC8s+X7AJunYb6wPBR4jcum4Vrp
eZn7VfIuBlFJChyB54ONf9OdaIl6afrgazQ2yUYXHV3kuoMxUOSWHwdVtBldcd9T95VBtJLhewDi
q8r4nBnBuu+Lm6JGp+cCVCFlynpn08cAvHI+GyL4u9jgIA1Du1/N+rmgm67P4ypuq3M3d/dEfm6d
8Mw2xv2QOku3XeKJZdx7DWSvoOFFYFxsVc77vG78Phj3Weqc1T0hXbIznUPXwjSogNPUUPpwtuH+
TSsbLmGc01xrChndugkWlZG1JtlpNZps1l29NmpYxvo9C2Gd0Jtoptl3Cv3jqHp3g8rrjCNuJ9zs
0OvgZcjE5i84Kq006a0yy/7PAUpgpL5WW1wV9RtJv8u//6OqsP9lCCwZ4Lnif0858GdRISkqDBqR
+LYKMJElAvhHUbEYZxCLQotS0KJEtUz194f2GG9WJEMOyIuuu4t67FeKCpxcj8pMaljHgH67lDAG
/NiXNUWd44AsWf6kzV8n0Dsj69E0vog6usIPNS9sgnD92ZOYX2/HpnmjHbt4Kbwscp9G5yHxQuBp
jmNTLL3XzaCW5UarPXw0qo0ldiGtAaOBAwHJoyxNf9lHpFJXin0tdXYF0CL+qT72oduEa3TRUDCo
9zYxcz3QyrO3eqIIp/n90y9EII1ADNWUgafUsVI61UeD0OGUdPMizGjQsu+OHdluZtpusGSQN64k
w4yt3UT7CeyemaTQpldp3u6NAWAh4BIaJe9ssVNRf64l/ddAG9jIKxEgIqqjtRyi5JOT9e56sRlb
W3X8Me9tQgOLbI+BUQ8fieAS8ZuByrhS7nVPv0Nzfm+cZj0r98pJ0tuQRrAyNeLr7qR1VsQA6CVk
m1HA5bieCfsoS7gi8qAbXxwcAtP6ITcuAxKTiT5dERSG1PSmj3VKGlSknGhe7fngSvW4rVpamHFT
X45Gb2xL+2ZK4S6l8N2qzD1ERnJeEPdY2N7GqoVfxw2XYfhgwz7G3yy6r6cHI7nsiO5VbnHoSZyr
1KfZusrgusYWbDqnRn8SVc28LhFlo10mU2/GEHUVOmXgZ4PXnEepeV7k3De7+n5+ck4kiljsPLub
Dn2OlhhrW5tW6pLzY1sPpCPQ10vtZG20tBZV75TrKCQDcCjicmO5hAVL2r2bANaibocr5SQ+IrR5
IFUmjj8J9MG2t6S7ZwYkxGxXJDp5leVZRYvLkryz8XGo/ZwF0Xnzrsf2jimbP5FIQ787b+9lxs6K
xNm+brMwwbtIh2U410F6CFsaijZy77Isi+sWm8M+akGwDc1dQ4Q8kwWxbQp5j5XRQIwM5OWyMK+8
SR4oFNfcfR/rRKElX8b0ItfaKH1UO80itb1Lmy0WyCDy/bRKSDfGAOpWAsRXFP78LeAkGZz1jn9A
lu0Zd9AXKYuVn2hXbhDfp8U477NQ3BsDPTpOmTUkUGYvpldr8urXk5Gu9eZg00GrwsTXTdIFOW4p
sYtLq+aA3jfTeTryu+tvbr8dplvyzSSdgZWNNW7idL6KduVwadTvU5c4bHfY5FO/c5Lyi9eK7UDz
tR+8nWOEF2l7D5262sGwc/eqSAXnd7sNu3L09cLc5jSqui7GK5ZK3tChYnDhEO0jWMfWy3nI1tyr
fhV7hBpdxvgGNg7Ox7ND6U+Xqw3WJANsyFhaFX3wDgEhCCItgrVr6+7eLsYLx/0U4FLQYeLr1XC/
0M+bfjBNO6iHtKrdCBkjtVzifBywUR9KqtB6snk8tQtqzCZVU2jnMsvo42D4hv+WRxpBNsfBhU3V
ryxk64ID36s/zHyVrksNJwins26jQBLfzG2C4J5y6X4s2HKJKW57W8/lBkefVTYG95qlrpoMxqhr
VHdjR2tthkkWE/h3XsI13bRz8JAPTNCEZgzJJvQhctgJjmrglxF+laW7ksJASzn8xfi7sxR2tn6V
uM58hlUK2LR+K+t3I62+wdiVFsBqnO9wbPbNWjJD9pZN6aIX+VkP5z+0rYnYhyEjmYbOrDf8BsOd
7tn0vowo3fpO7IpgDs5GVW4D0qzPkxp8h/tt+x2X+U8gmYEMPDuVfiKZUWvU/7dBxcvf9GfVQcHh
0W0h0tPF1IuD7QeWQdkhaNt4tuVQmJAV8GfZIenQ4ICINJ3UD0mx8peVF3/E4bcohz2Uz/zTL7kj
Hsl+cPVZ/iaaPbZETS3lgrI9M/jJoj4j18MBFcR89ZNHquUuqKrqMkvJbsjzTvk2Mdc7txnE7bO5
O3GiL/XMM1jt+8iw7Wxsk4Bs5FKRPBtZDfOod3OuyDpM610FiH5Rz5O9M8pM7F4fSugLIHM0GDgN
nmmYDOFD6B09ptnhoDwstKxEjTp+2rN7PwKokJI8SzJJnNBUgCLhYHHn54reDBDlkSe53GTsaOx9
0TfGxYC2GQp/p9ERGmKXC36o8FvR4hDjCE3KYNu2mvPRVNIazo0WmTbm9XVBbpStMLLACttdzUIT
7kZr+/EGjRkcZNpD5JnNE+xlnHG6rzUCTTzrQ3dh5OPC3a9KlYyfiGCzXK7SObeMxA2i+byxhjo7
qNlKvmIjG+wyERf5LkvCYvLx6ht/NzOMmVeVO8B7F2HiLEHuiB5W7jiGDUwvbbixIjMsKODi9Cqu
M2EREpqSPBtATroNo9A0efsufpHI4UGxO9urgHREtBhlODanit2RWUWnmdnZTuZo7tTM5G9lX6oS
ij9nfRpGIzWEG1trcH39A4603fVIs3n2acg5A97MwBB9iE4bh93e+1DKNsq3XZkGH1THIcsBlX1B
uUXM7FDgrIum2QtjqgbXhMYzGcZtOQIMrLs80a4LbZZ3xbwI2TP4II/pnDXssGNpPwZGLJuzsXdx
Te2GnPj5QXblALNc37qisTEuD5vx1hT0yJeTPSexrKrlAhbkQGCp62npGyK4o97o8gXw6XPt4Dt2
HctaFu2zL4CebsprdtVmMLp2H0cTnpWFab1ROS8815drH4wS/R0fBWpd/M6OhpEElvZBivqMGERu
8okLl58gBcRepdZ9yEMIfnqae7t0mLSV1erqUlmVB++d/DzcQedrQEO5igdPXBojSRFdYk+XTx/o
/7ozgz39Txd3sRg4PCHTf498f/j3f4E8fP4/u3//99LPzx9PGLr/9ff8OC+I8HTwn8KWjrAnQXjL
n+eF/i98sLn/gDhbYM9Ls/0P7Nsj9B6k3IU1/P3P/rqmOgSP2IbjIrPEUM5mi/+Fjr54eQ3D8Z9f
4JCDJbCnc/iNR7TdLjNpt7OVrrVynPy27Jz3wCXAhtFs7BUxSGiIiixHQdcNu8Rr8qu4hHlmwYy/
fn1Xf3mAfP8lMIcFyD4Hor0Yhj3/fDiwKq9Jy+Xu4oqVomN4GfeIdGjh5W/Eip4eSnJaYzRm6+Lo
E8IPMBLGjDDLHeiYq5RUhbgqK1watOF7+fS3ba2Xm8L3p6K9YfLGBH54x3mGIszS2mx4KhFH1mHo
5LTBMX56Q+379Iv/OhB/DGOa2BhieYIv6NHkdSoMk6AsuHvMtrdvzSnY9qTPH7our84COrMFUFSC
Fl6WiFx1rVvRaA3OtMDTtpoBkuu5leW//kKXpfPTb6I9w2oV1uLI8/KFdpVhoxSruF1rbYNfvVXn
Zwoi0rbnTo0pUMzaGuBOvD7qqXdLIwn/OMG4T06Qz5eRlw3lUNuMGrfZhK8nHPOqi/N9iebp7PWh
lkk9ekBDlya0HBtzEdCMlw/oYhIwCQWzvzKmCPdQZUe7hBvWe7uGVWexT28iNwt8WjPoh8rGfGOC
jzCmp7fOklp2DlhgtDKXavDZiZPTIwVy5K2TCaKDeOe4eoVGteV3eR8xdjSvDHsmGEXntJUGYTLu
hC2Ek6Ge7XujfKMse3kw/fFrFuW9YcAmPM4p6/UOx6uE+685Z/NZ2RKOq7k2OtY8qjd1Ebn716f/
xJvG6YnrI21DEL2ncKRnT+/CoA26xLHwfxPm3g6HfjVN9nQvMe5+4ys+ORQoo8VOTi6pyx7+fKLJ
NkC97ypJu6H6mtXlQgGGnRRJ4uVef6gnK+bjRUVrmlpi8TbnPy+HgsThNbUEwjEnQtaqMRh24Mkg
RohENq1efG6tMaRJGIpLbikNN1U1+DMM1Ftbb9PtMKBPGGQZfTBqPMSQV04rZXqfrDkt1lWPrO/1
33viI6f7CFFtoZ7R4z2qxB2404lmEDgblYZ25wUdOgUnms7qudK4KnsmVxEnfytF4OU15/tSM5/u
WJySLgjiy0kqRurr0OB9FLGwV1WIIahyTbkNx0E7kN3T7braQ0TZxfXvrz/vqZVgUsoTxLZAxObR
NWeyEqCy1sUTvEsfMtGBQWWp3JQEx7+xkT0dvT+tBEyPMI3AU5LC8uVDgpiNTS0Ci5fokS0C3+Ms
Ej10aEQriEiwd8u4ZflZj0vUGHlyr0iMvwaWiHZdJj5jDZ+fA0D/XnkOIs40tw8iTutfP0qXAHJc
vmAXYsB8dJTGMdb6einplURJtm+MGPqR8Eh6Irn+je/9VK1C4BklD2WvDtV0qWWeffBwXxHb6owV
1i7dXMyoaEQmri8nI0BaQEp3EBu7oansW1MVxNQmzqNGct8b2/5RIPrT6gNI4aQlJcGV7HQvfwfQ
QN/jCI+iyxxZ+EF03zu558f4DsJLqnTEpbSMLS/5lAyqAtbRv72+CE/stKbD/Z6EBgzWyOJ5+QPa
Lp9DPbIs4gbAPkdNpucmbN4tATs591zA79fHO7HouWqwApfIVD63o/HKfPZ6Sw6sRPIut3pcmhtd
hrEf6lzgXh/qVCVDy2ZBTxbzc5bWy2ebe63WZYBVfRZkiHiMtrgJUm2CF53pdDISqKSCTG97wGcx
UNLem60wL/vZhCJdDtm7ulfyjT35xOPjAeOQXLLwQxAZvvxJtgUJSWTsq3ZYohiFGruSs10fpIeN
1OuPv8zk0Tfvui403cW1ZblKvByqJAyIC78Gz6Fe1lGop9uqmYo3RjlRuLwY5Wj7LMu2z3UN6AGJ
pP5ussgWdYIeiHcgWzSDcr82JOYfKSEyUNGjyn/9IV8Ozy2D3AqYO+BUaH/576O6qS0w6hiQ6q/h
qyD4oHt+hntk8a4L5/eDFVbXQUdMUKu67iD1QG1fH/3lx/N99OepGcvbfraL/D+nZrxcPU/jAflx
84Nxxt51nNLhVHNHf4MD3YqHYVuxwWF+R22E3+34xns92iGfxvKsZRhWKxRx/WhmWcQ0wmS+5DwU
M14sRbKLwr7HN6zoz92q7XdGY2L8XenIxVI8BTyl0TAosP56fZJPPDS0bINbL/pXdqqjdfy3USGW
1XU3rw91YjU9+T1RMMESs4zlfT97n/+/U0KOCrbvc76Yuv+REnI0/lFKiDS68PyvgJCmtMS3ySEb
JOns4iNOfz/FgugxYuC/EkFklxq3vxQG8nKP+fGDachybXgKAzm6lx2FgVSlgETe0Bt+/bWc+MwW
bh6NdCAM7ihHe4xeRb0ROAupFa3rtls6SJrXNbjpQF1KwcW2r4938qnoehvLjYg81qNzYwIQd+gg
W2vTLY2zAerzRVf12Rsn4dHZ/2Py0ISjNXIWycXRY4lBBU42YA0gNTN4dBdfwiFvofB5mtV+9TCx
wVlKqJiS3EB6RCTIboJt8NZ9/yVs8/1nLOcEXqroreE6vFz0CTdCYbGu4LWp0HeqCKXnZKIIDLTU
TxMsjlfSLvWtJvXhmr+kfpdg/v+uNYkAfX3eT71n1+XTw/eJXKbj7a3G08wWDidWBSC8iHkJEY1o
qypzJk4JO5A33sDP73nxWl2YA0DPxKUcvQBlOOls5IxndIaGus5tz6bGkW881c+bCqPQSbEdsBST
W9/L+bWgdoOXLyfkHKbvAPYT30jz2ufIn9b20Ab5uq+6bo+tdn9R6I18I3vo51k1ubTCXuHjYV9b
1EXPN7V0rMUgOr4eizJ33wUE5hE2h92gG2An62bjG8+7PM9fdceynhgPqy2EQo5E4bPM+rNNdE4d
5ZUNqt2kRUdnOSPGoJ7h+J4YY98JRrkpiHJcFcp6q7g6cWYxNLfqRfPkkHB+VF1NoaUN7pPk3sCP
I2xxzBpbafh146jNFHN/DUVfb1U34qeoDKQZNoRBXWIy8/pK/vnMMnW+GkIvAWzB0I7mvO09BPYJ
lacmemyUqgp/ITS5B1tO9er1oU69XhYYpSTFO4jn0WbVxOGAyADUNexaSd2KA1lNAM8eULhfiaYd
fgma+f56cQSkCqGwZos8mmP0g2LQPdS6FgvLDzXFBHZ2dtHxVrm5NdMv3Qq/j0ezkzlEJQZAtjz/
s+XUYck2yRbUM3V17Ph0fFHwBsCATCBdfH0qT+0HC/JgLI3VBRh/OVTcaKlt5gxVO9gDeWnTb8zc
tf/BC4NHBo3LNRD3Lgq75w8UDhPBzfSP1gN3z1UQwQCOrGlxRk6g/jjijU3uJaryff6cJeqdmwD1
k1yW6rP5m1sVJVihccEbE7H43GhrTa+bQ+Ggzu5F6PljJt4CVcSpqeRowy7SwAEA+PTlqKKcJAk2
rbUOQoErl61iWCYtDa3cbIkWr9XsG3BgvmDc/2gMbbbXRFDfW9ikHtomwyhMFfYGs/D5jdk4tTlx
0aVaQQQA2nA0G2gHJpzo6aRN8RRh79txunQVdsOa5921MJp8U8u9jWaXw/vXF9ep75SzjVqJc9Yh
pevljJhjA1NvoJHqZiXWd1ZbLRnb8c4L23bVNXiNvD7e0194vA+DKoBnkgZGv+joFeSZ1FNbh6xl
Nd4A7Zq+ZesHYec+Dm5gV7T1MyMHUMd7eWObodTRlsf5lT72xW8iyDF2qmAHDGt2F1i5xVhC+Yri
Firf2JEUsfKibFiMquLxoYlt8XsW2iFk7crAiEs2S6oCPtdlv55Ehe7K0ez0xo0FXLUsIJtkJdGX
5aty7svvVkZ/2yY5cd4iv1joA4uslHvhy4lGsTwX/QyiUY09JnupjZe2l7X+EuAJj63LsZSwEWwF
4OxZm7+FtRk/11O48+i2JWmC8dUdf9+e2XilDFyT/okef8RwGc67smv965AJiM94wHW3rejhqVmS
OgACl2ncVWJC6D23SM4K1wr1TRkRQ7xL2y64lnFXBYubgg5psM4QGpDbXp6FSlYwD00Bmb6NFEZv
ry+gE2cYLSCxtCOA5OgSvpzHZJqVjGrqQgf62kZ4U3Y7jBqSDw6xNzbeE6WwKaS5HCt8ICDVR3c8
4jUdYcWMJWUnzkMv+K2FonRHCghKQRye4QJCsbjog6q7Ighl3I9Y9/2D533+G46+FxM/+hLapMkS
JiCDRYSFpMAYtSuy9ntT+2+X6OnnhQhh2lzn8Zg7mlsLZb5jxYylWa68DJQx7xwc0w8wS8frZOgK
LgF9LQ901uyd58Uazga1++sPvFisk7YEcQ705OhHRG6TjxE/bq3XpsL9LK5QGbrVRWDoX395KdHd
Ip+JipC+xxMH59kZlIZD5M1TarH4R/UxK0dn61kV4g9ppd7D62OdOHlejLX8+bOxxryAV99RbkdN
pt/2tI0+lSaO86+PcuLjABIBw3MXfy9i0V+OYukF5BOjBKsWIcSJsfJuusLID3ER5P/gNRE7QS8b
zJA2/dGRlRDFzZcOENOJEFM7VQ++FTf2vszyx9cf6kSpQEFCB8amOFwKoZcP1SsH6UsUcB+aahg0
gLNbzUUUk5Z9uEuTSqAWU/Lj64Oeel9Q1ZZ1AXxnHueJxm7nOUXP+8omKFN6vGggDPkPCnJKVS5h
fHHsMgsH7/mqcA3yuKeKR2vq2vgY1vm3MjecG7tK/8FS51EobujmAsAdvS3T6Wk39KO5LqI+vixk
xSljhNBZ5znQzl6fulOLkDp80R+wQAAFXz5UaRrKzjwEcREl1EbqaFXarml3ZBpHu9eHOvWWqMLp
U5jkrxk/yRonMchqYIMWTTJu5yKMdsSWyzeqs1MLEBLFwnpiloS+/Pmzb7fMpTvY0cSR09ZfsM2q
fECReWsNi2zOiu2VsPty//qTnR5zWXwu2Y5UZi/HXM4kw9Q62HqDcraQbsqVYWFC42TI3ObZyw5Z
aXk3rw961Jp4qsoNuWQt/xj16NXZGmZDJb7c636aES4pO79SWhG8qzAb8EfVjFvLxAvKLfFmMNoW
JdJMqpVLoOOeW4Xa4QMev7GlnarZuWNxY0ciCyj/9OfPZn+AKG9n+WyugzTxUPdhbRHUZbjNajfw
4SJrG6eT5b6Pp3Y7OCidp2b6hl2WvfHSYGGj47ETC2LXXp+rU0uP+xLIkiRDUz/mfiQibZJO54uK
EiU3mcxxtiMw641r5ulRWHwuOhsSg44Ow8ntFd6mDdiT6tuDVyXOPjbS8R8scGaY1PoluxdR0cvF
VogkV3FrMMXjHF/QKMnWbRbX8OwjQiAC93zwgt9/dfqAfqjeAE7hz2Cq/3JIAkSMUgx8UxkXk8Xe
2b4RvenevT7KMj0vLxsLwEQP2+NOSyboMr3P1k6jegP9qG4STOdku6i0LdZJU7/PK0KAw2LJ/qsX
360i6fx/MDK0NzgObIJM7cuRhd6Ug0h5vsrN1bWpmfED/e3uvGhR0lU9dr98008O6v3q9ZF/3n6B
twBMcQW1eZXH7cUY0WcWsXkQX4gFfaVhBwaJQ+xVFndvbFL2ield4i0hZFGScz89esg4tFM7XYYq
7BqXQOJQAk7mzZi0Xyei596Y01PDsQ2jh2MXJnbzaM20MtFre2YnSHusLSjrbDSMODyIME7vU4IG
3sCgf/744F6z6dhLVxS669HjxbjP4FbHlckJG7HykA8TfhcYbxyXP+/0jAKRRWcnoQb1lvf5bI0m
NQQTx8NRrPMaYo6wAtxpZL+u9Xlo13Fc4ZIpp3zz+iIBgPz53S3SPXMpfumaLUEiz4cFvrLigEb0
WmPn9FYqU+G1qKeC3b1JqmgbBoF81ztA8FySU3UV486yxPsm1SVRjyLcsZvEn+Z4rhzCFs3uYS6s
9DJpyZbYzMKJLIREmqwpAoy88rkk5t+ENWdy1WV285EdgW5s6HrReZU7WG1YMkGVo+UYZa+MoiB9
whyI7R1tmGbrcA6VwAYgWaw/Hc1Vq0kLMQ1DUoNqJvLUZx1eOP7Oc+TcAX1O0AAVdAEWfiOxSEy0
cjNMATl9WirqraEZzmNuWVl41oxcL6wRo+++iRIuPnPrtru5wcxghWN57KwMN687RGlTKa/7kqhe
tDRtOioL3fqoEwAYClE153k1IbYbTbfONrGlZbSBJj7S3eCSpE1ElLARBg26nS6scsTbxuiGNQGP
WlIugJJ20Mu4IfgrUPa6kFak+bVT1btOcwSwU2yN/YaWCIozZ0bVFuWO3mJ2mkQAHiF0dj8U3EGV
UVn7IJpG08etPnY8dPLwb/GVa0WFxMtEfxhcDT1N6YeyH3F4UKaE3a7FRo+N90ylXbMh9+GFNqlc
21izNTuo1ovQwrntzk4dXLLnbOx+M3urn9aehgoa4k2bEKDRZ+lFYigwdKcLs2iVpaY61/pIFauy
SrR8W7t1CKhYLG7pbqsFo99rRHScjWERYyhrKbxjmsZ07tMp6uWtAwGt3oQRKZ5bZTZNvWlBzbF/
strpYxeO0TcMQwl/7KK2xpk0x3R2M6KR+qiFBI6SOdIP90OthjMZRtLdjLqX3sSFMruVknn/NR0d
0juSgc/eHyKLvp3WDUvaozfXv8eFreGV0KSBg31SgEdSWypkT2HJX7BWjZd/bGYjRilppOZjh80E
MXVaVeNaP1V0puASifvOGtBryJStbNV5cnCpE23tuiqzMNukbjJ/miqnuGnGWdxNbqhDFiXqzm+q
KGY662EuV1HlYURuall0mWMWct3GA06zxkC+hNXAAgmIXf3UNmxP6x5PLfIWynL6jXv7hMX/1Ov6
RnRG9XUCdPtt6NLxoJVOvHgyFPZZ1ygUeSK2fQ3s/Krz3PQMyX+1trJ2vkh6XqhfhL11jnoVu83Z
6DAZKqeg3nf0+dOLzDHaiwEYCZW7uchE+8goW+QhClFZmSjji5rFuMRnYY+OYKfHnj0z8QTryqoX
rJ3awFM1qsUdZg7sr5Eqs3ndSbh1a7Sm1rzK+GgCIm2VeRdXYCQ0Vfv6N2lmLoQZJdJtiAbPucEG
OHiosjnBjIz0skev6FMMLGPZTBgwS4X9xTCmfh162B84ZuqEmyZMSQnqKjMmO5PmZrFpWjHsgyCr
1FmvY66heQGS1nDi5oIr6yhJOcajqUHgmmP9jssX0uKprojLGQxiO1x3khhndgEuRlrVeHiPzW6O
i1kV4BJSSaf+VIVZndHDVBHLrjcyLNhSj3K5m4Npr3V0iTaN26joHEKWpnxpxQobs2Du7mcRkd3Q
FNH0BUe56GuiFS4en5EkWsicy35rKJxD2UubVd0OgKou8Q7XbWnFM8riELAzqEZAb31I89uk5H/4
TZm7OuExgV2ep6WHS9Sk8eY201CH5RpHKoFFESwdY1cHGbreLM9dwJ8gQeRTDoV12xux1cBLbHH0
NkcBhru0gjS+DY1F0IKzE42W9NVX9MTZfTObOHJoEUaVS8VF26vtAydc5+QhaGuRhd0IC17Pc7pz
TRWu6LmH7wNQRnJgRondBfku8ouhEj1+o1r6+fS1kQUsvV0uqrRBj07fUY0gigQirI2qJSoAHLHm
QBgemmin/agJ/9eJRrhrPlON2HghEjHOneDvZSP7f/83N9837JKe/o4fkpHFLonKf6lRQamWKNQ/
JIbmvzBQ4E9AH9EawQr9SzIi+ZfA0L0F9jWtJxDjD2cDvO4XLh3kGJwjHQEt6BckI6Z9dG+gVcxl
YQkXW2QN3FKOVkWPS5lZmVzuhKXwB94WiJSbD4T5HjzypbP0A2a191SGHxM34RIMLppY2aFqHBJR
SS0Jkf06nIORufNcMjXLGCO/AmUeDnsVyoDl/2y75HKwAjo+ftnqK8yFodRT2V5YThT8pqL5Ltes
PXmqO693zvSO72ciCwNDotUwFV/DgU8ubacN+ocVcYgmOsCH1rG/FHn+jrSHjKQpy652iMAOgOnX
+oTRqydI7CEUZhqvJG4txBQXgjyK8Wru7AvVNN2mlNgM1yW5jO4cP/Ltr9q+03au2mZ9dz7gz1f2
1eVYYNfbSF9V5iZ3L2rjU95+moOrOdbPNHaOskbDlsTfCAIKzIYqDttl7PBxSfxsh8Lai6hX29Sy
prUgfJBb/35swvFMtXZMrOO8CSQeJAbRKxsrLA7dWGyJqzgvZy5tJlHZ67Zv8CHPdfNqVhCHg6hA
6V3p981kX5alfg+vGa/rNHzwQgIDIPoN6yySHwILg3jZ76chu+tmbx9V+4AulzezYxKECD5LrEpo
IQVKik00w662RLb4G+3yRN+2nH8RjoaZ212QDsUenvuQJFe5Fel+2lV7rTWwD9f6Q1rcaqO3TZkF
bwzfpx3SZSTTOs5JfbvL0H6HNgY59aMdvS+k9w3R3zuTyMnBJS4kJMPDsS4iIzsfi2/5aF7Vyt5y
91AY2rs3deVc4D85nE2lSZsWMbczTbi7FM6XsTVu4MA/eB41JXFOt808PnYVBr1J9cEbhstg6jbj
VFhntoMvlt0R1BVg6iuJICKexpkI6tEORgS9B3MBReKc3n7AlzdLSrrAjIFRQL0dr9X71HKuKfmi
SvdWIkdE73rfNJwL7yNiSpxB4YgT9vODPggfs9TzzIlqvP3j3zBUqGQiV6XubroqO6vAP33PaMa1
h2P5SFvWjvyJqNK5vDICLA5LTK34JvAQcetvYVhs1cz6bN3kwlAE8RIjXo+f1fB71YaXjn6HFPC2
6W3f7PvI19yMTKBkHwYCtrib3Xlej8XS3H3uhHvhZCFm3cY64jQ3m4sm31cTxr/lCKKcbTRsnKeu
XnXFIc4uvEng1fM4D3wsqeM7mrZS9MjBc+VqBo7xJUffJQkU2WVF8NJD3niPsqk48IoPNY7TGQuh
tuarzvg8kwtOfkWftwdrbK8qgvKGTpzRRtkt/+zme2o1sgKjbY1LSJ5dae10MGVY+WXSE1M2oYTI
cPfMUA77rns39+Gt68XbKKv8sPQOQVZ+JdVMk+oKMB1b89wfKt0vc7ayOfSrYG+n2u2gkk95gv2Z
7dSsY+1GAS+RAtO1h7rvPb9UZLq00hlIvlMEIjRnOCtdzzVZaXl/05Tzx3qwDiJTztob4k2qPtuY
zLq6nxAepGVGdO4F0WFeTMEWG0lXQz+M10Hp6hvP3bv5Zh4vtTE+g0SJbCbfG8OjFr7P2UbbaRdD
wE6bWzyPHqDzQIiZVzVqlBw3qcbe6J1zkSbyVkt030zlxzkzPrdBJ9YTVqKRl+5z1yMprbjUizPO
9U2L0C+tvuNl/wkHOQyS1w7yxTGg/fd/Zcm3Nw7zp7/nx2Hu/QsdJ2L15UAH8l+w6h9+Ae6/AC7p
cACgwPV4at380H9iU2RwUnuQeelKoPHkX/rjMPf+h7wzS45by7LsVNLyOyC76AGzzPyAwxv2vSjp
ByaJFPq+vRhPjSEnkBOrBUpPIp0UGaqKMiuz9xFhTw0FuAO4OPecvdd+R7NX0J1gEklVhs3qD17m
HH+/02EicWOquYTk0M7Zl5oo7DRKaai9b04u2RV2a+m7Tushc5Ua09uxS4Cm5LEZXLUU0vctTEOl
Lljkpzq8K2pTQq5j9QKnkbHzX2V4NMJVIGADe1ZNKoHvlhLWbGYmBB6rcae/b5oa+3w89/EdoaKh
hnWDDb3VL3vhSaUE8DDsERShdhKkfhDdI1eY0/XMnDXzghoC4IFW9u0didjquC0CzZDkH4phQ3To
7AJR7Vh05zYS8XEJER77vx7P7mGNi2BTFzFkMnuO1LN0VknEdopKW9NFcJfEyTlfyT7QhhUvX3FK
ZZYJr3I7QNZpNiMCc8jIuO3H+CLuR60kvTKe8V7HbUvQo5Es2hS7zN8LQ3E/hpmsD5C/X7pqkx8i
UrI/90bOX0+sEP9ANDXyrMJLtIQYBOm4CZWsOOYdFVxj9yMvis7HhY7UAIpJ4FjfyJTXzrKcnHDB
u3BY6aKcAr/j29/MHR2GFWlU03kvLe3MKGtx0GnIERJrJrKqDkR3LIvBZfEZtME6SKRLiExM+/5C
65r0Yzbb7eWY1TUNNactSwyquTFslAouWsUU7Bx1TCoALjYYnWqyfdgIuQrYxVpAvQX8qFBntXN2
H/QzrAOTrrK6mseBDRO2mJuKevQz7GYtWhdTSdYXxLfPdl+FX7XehH+cBqhX3ti3LBXok842LkQe
Gvyw2EBxBu71l+2gnFC2qJPPiVt+HBE5rTnKvAnGuXlDqfng+No/FgpXelQ8kAvf42mrkAl8MHdl
M/mTafNia6wT8uT6gyEMDB8yYnlaYBM7hrV8l6kutgbZwAeHMgXNqhjWdZl/IeqvWTeyLVbA8bLN
wOv8PI1ndVctpBw5zmDsDGIIYlxHF1pg3YURpXEAlf+2dtiQ0WEnuzzDWtxiRN2yXZmCN2Ygy4zj
2YdEXs88W8X2tq/1CMJxLrOqnHyNCGxUmaPlZ40SbGD4EINLaM46xJS0TsSE3I+h2Bvj9OeHd4Tp
ophUMcUvavKn3zHVPCn2to0AlEag9GonrS6CqjnRkoFHAilbfA7k2lEfZgfJQSPyj4/W+fPvn/Tf
wJ+clzQ02v/892fNdezxCIIhBusaoov9izwMep5UUHiAKbHg5XVno/shciFEYs4jQDrr68fbs/Yy
a1wOyOKOClBdELd7oy2rE4E1TVg+7YJVqY0VouRMhU5bIvojOgLcSD2JWoE9LIy30TqbY0IxwCmB
dG11a/v66Tx/njgbg7EnliRg3/ZyfR514cXSvFMH2hBqZ45sjFyLpmMEHUlr1DemJi9cavaXlokK
DgvUM4F9GfRaYhTcaXlnG1jVR+00Y2n2U6VwzuqybNfVA8qxY74hRKq9cae9eKEt/AMIRRBfL9Dh
x59UD/W6ttx4IqdjpvBOp+C4zE1SFoMRUQB4subq9a/2xQPa7M+Rm6PZ2h/SF4lbS4Cjkx87dn1k
O5FGVmNSrnIA/hsg7z/i4n8rY3rp+8U2vbzyUTwIa+9RCnnVG0FFzFw+6slh3OjjoauiaJP1nPoI
HrOrMqvTbTlUs2fMzefXP+0LNxLzHEtDGIPU75mFM8ITD/8GztpE2umB7YAOSwfQwYoZvBVJ98IH
pbhCdkIFRfb7vkZF5OUMrZ74yMLSQSCT23Qwg3nzsSR3PrKVmMwbMezqOZp9PY/DN1bMlz4pLhEK
OOQ/Gn6MpzdSb4VGG5fO4Is4FIdOpn9BHVu8H5rZeeNIy6Dt6dpMFflgUMT4wkXdezhro6oKEQeD
Ty0Dh65Lq+s5qOM35G8v3Ke0GhZmBrNiKN57D4ZZZ0ZEzQqOFyETnR8J73UmepTcTnVV5nQIXr9T
Xrx8LAMaFlAb5+lStz5acmrbLXJDt0iJSGsSIGoxrvq5LQ6zwNUvVQ3j/VAZzBVidYLkZjRvjABf
vHxMiGFI0AB6Nk21Fe4t0+Ly5RAl/VjmvHvqMmH/DZDy9U/63AHBlHiRn6IvwEbPvPjpR2WIiADI
jEeI1C72WjUPiShJkJSk0VVXkic0kEh2rMVd7g8Q/BiXOCUJbER4vXEiS1m0fyfxfkPwTL4j4mP9
6YmovePUTplBXkzn8bQWIjrUx4G2dR1iAMmtkrTKbLq1AqCFOkTum0gicXv9JPaai8uLj2EFKnT6
m4iJ9k3esL4thhXQvt26i5muDfpWjaHzdkabrh1ZCG+KJXPZAF3T60d+6TlarjcYFfZiDLWffnoJ
67jXiGvwG2odL7Mm5VKXZXL++lFeeo6W5i33FWswz9PTo9gJkxKD6CefYY+5DgLmnxFax7WVEOIy
aWQuv368l54jndKJmRpbRsRST4/nhjLpq1kBRRJl81HKBmWrBpr0456eK+Lme1xz7IsGujiZ+Ise
+Nu3zUuflhmhiUafyfJ3kNujp5iUShPfY8l63zTUDHStTvu+LWlUWNppn5nTG5+WbNbntzDjceBY
i3+cy/n042bNHGgjwz08C3X2PnfjmvBDZlVKnSTnBYvYqV412UHRZup53QUJWXIjkpNETusqdomg
s/UZkXegKmeJo4MxVe0MuCOv769zUmHuc8VYrxF8iUNKycvQymFzhuXiOuHZOcYiV29ev4AvfYUm
NyV+DFoCjGGefqJxlgYZMN3gM+VpNyHvab8a2p70PXVkDjb3b3yFLx7Ppk+B5pe1aP8xCDu+uIq0
c1+vcvOmI3BzRUNa0J+PChJ1oNu//vleumI8CKg8+XA8/XtXLB1cZSw1rhi2EneLXNHZag17Ieh5
1htf5YPkZn+BWxY3hihwG1hzn36XoUXDPx+XV2XYwhXOTULfR0dibqONnfQDnpJeMbcawONzRZtD
QkvjDogOHHCM6MFR6cbVpcq/sUv0hBHsoA4H2AbSdTS6B4mmKshgtWanp5isrcn+mOpTegjrzr6x
o+5Llivg202bmDaj1glSMmy+5ZoI6Yzv9l6T4bBrHLjxsfKmiO2Fq7os64viCUiLMPZep4uriewa
QfGudB1DA6YLnWnmWwb3+YFtl+Eb78+XNjD4FhdnAFRLjrl3QAoVQXcDDhKafNZxOjDbTImtY0OZ
I56fSXgMZ81NPSeK16VWgTbKCLbUgh+Tyrl6/RZ76cOj2OcJshDPoyZ6etk7NB1aBv/OZ6Xq73Qj
S4hFt2DZGnrpw1I0Pr5+vBduae5lDPDASJic7pMAhWRykFsYIIysVE4AI6XMmJ340km6/o3v+cVD
UR09mGb4lveKP9IepIOGc/TpKLmbSIaMUFCnrEc0wX++CVwMfTQrUdzSBth7UCFgRHQW2KlUgaZ4
cH9CXyoO7UAF9P2ff4HoRp1lk8IuZb8iKpsxYvGJJlpYBCsmJphpuN7DdSZHefz6oZb7cG9J4G0B
Cc4EmyAgCTy9N9q0Xbb9HEqNTCZJCaQymVXjxtLCxi/7JYEhqMP16wd94aW8KErBokGnXyrJpwcd
wCRljtqNiHOBIJcioaXJ62ZXNnSqei0OqMAi9wgrXbuFqaS/Ucu/cNPQOGa1RZ1LqbPMlx/X1lWh
gqIQ7OQHtE0bdyLJrkyqCvd4+32/93eYBTA+eXRRn9ODJfFkUPx/H+q4/PyPGYD9jm4kdj4Up0RP
kTDwcwZgv9MMkgiWegWJ0sPm7REDEs4n0sflt7lMXMVfMwCqR4QZS4FDY4YL+AczAKSHT58BUCFM
KAQoxGW5dqFUPr0fxjmTgzZptS9aUonavN8EBvk3A7HQUaXezsK9Nas68lzi3I22P7AMsWkaeWWg
EYsj7WgcnStnqi4bad/1fTAdtEVP5stlHrQ7WwwtyjBVHidzTWAN+bTE2XxNDKkyrie817Y+RXUE
DJ6GQ5jKVR4wixAY/sggNDAnjvGdVE0Pk4hLKEkLkb4h4qNGoZzIjd3Wh2IGKRiTe9JmlxhTQh8q
LCsFsqWAqQVV8V059DOCZrLjzZBxKRuAlABLc74A8Y6p1/EbNJZFRM6zuk1CNHAxcbBhLj9GmXNs
0EbWZPvFmHej8q0jiZL0xXOB0tGUfeIp+qew24gwXumNc1Qq2XqRPTINep8YJJTnnZqthwSpp16R
lNS6QX3S5lDuExs0mlQVw08ltLY0si/MgNhfBhQMQKxY80rLqr0y+5RDpkyRDzZ2x+Q6Vj4PxVfZ
k9RkEz4kiCLpzQOUagnFWXkXTrdp2RxJ6LYk5F5XnXHXdSSiG+871WWkiPINWrDN1kOTJ2MZZR4v
sptZivNWIuCKSTXcNKZ+1ZDnY5vusWQqoGGPEvV0astiVxIFLdObuHPXCAtIz9O3XfNpnuIL06w+
hRXA9whZd1edBG6aoEVQDsNsqr1IMYADl9rg1WORkXt7YegneXlg5JvEasnUusFiSQLCKUvjBxMa
STAXZ05jX6YZ0RR5twaq4ZuDfpj0C3uZdN4Vvddw3ZlDMngmYTRx4rQHuVNNHvKoZGn6T2RFJ9la
rZUzZejIBiTVCwJa59UKfgQdbTb+EVQlzkWR6ye6iiVTrvNgY3X9Zsp0MDm0Wf+BQr8NZpUMDUX5
YEefZLT+B7ak2nAzp/Zd7WxSzsrkgoSbf8TdnKpDsPy2w0xfmdcidw4eVpm/xYq6kLN+L5M6lf8s
jX35d36trA/vbipMEybLgh/5MV0lHYYFl2mFu5glmW3+kkq57+jvUshY7Dpwzi3lxV8rqwPDne4v
aTKL9wLM35+srM/qTiRaSwff4SQM9ht72w1rwJ4ax1FFRJF6yGb3m2x7sTNrMsH6kkCMR9/WPzOj
WI6GK/S7F+tZKRildWHaRVb5FBHjobXI0osgzDaMyS6jQTHe0P8/KyKWw8Fg4eujeEJ29vSlEWY6
OQ0V2R+QPZ2tIvqG+aKRYJBR9TfKwQdexJMibeGu4ZZT2dUzrt7H3ZARn3WBYNSE17UbD2b6xiSu
WeE3nTDRBnGswgIexJ1svTwNEZnVQcdcV+KC2pROcNfIRLuXpUz0rXDHNPH6pq6/0H6yzitFy4NV
XQV4+1t7tAXDbmf+mJZmLr2CLny1GlppYKlXShcneIHiE4tXXeOxyCQNMmEWpj+PUUMiRm+z5JdO
hTA6V9sWvke0xHnXfRPlq2KccmTpQr0r7CC9TpoBMUsxjR0x6KogrKNvI8Vaq1Vjaceh1UKybNNp
k6VqvWI17E8Z2Zp+rOcGvkG7d7Q1iBhSYVqlNthD5YvyplaqLFsNShmC/VS7ovXl5GYJwi5yS+h+
88KCRqbqwNAH59ypRx2xSGTGiNgIOScG3i3685mL8V6xHiDvD8B3F/S7QeMeCPyUGqhhY1PfWg+Y
ePMBGT/Ybdwe59TScrtwiKM/7REs19+wMRiypxJi3y+kSeSOQcnrr3an/tBw89lvZZIfYf0o3+gC
vnBb88DSHUAtSfW17/zAwqCpralXiATsedsiJ99YVo9mu7F/RIT+tjn2XHvBx1ocyTxGJMPT5n76
CM3MJHjRjxXEkqnxHaUmP7FPQ5/GlrmJBkfZ1JnIt/pofO5Us942SmKf6gt8hGfO2LRd1BwN9P52
ZalrKwT/iJOJtLl5fV1ZzmL/4WOOwo5hoeNwqk/PsubMmzFUSWqikbFLJfvaOCRy7/WjvLBW8k9z
HVkxgX3s25dCaSsubTe8H8KuLntRdwWlyuge5kY/n/BK1y5eP+BLF1ozmCczC9Nw9O9tgkb003WU
EdDV9nG+BqD/berdyM8H9y0Q9rPdHjNTJkFYcWG5AO/fa8HasdkQmcdlLpomPMjCWfcDIS9lP5Yo
KrPuSqRjfWCB5wZdFvl/+jE5OCsm0uBlxLCPMMEhYaiEFVU+/6+Tj1EohHcDzdWYX3+/hH+H0gRl
w6Ov9dlm7/J//lfXDXHavqX7Wv6ZH5UJomt8eNhXaETToFk60T8qE+MdNzjFMyJvkmQYUP6sTCz1
HX7Z5Q1H3QKMZOmq/ahMkIRhPAaxi4+JWmfZDv7Bnm/fN8zkzFgCVGjy0s15zu0dZDuPGcwKHy+D
sbHpCkZeU1TroCcQ04wRMCvJKrajDZnZ+Ck+oD/xoIJdwFXWbgurfovNsPf4P5wPm9ylW8h2GHXb
00WmiRXhIqUsET/Wzok7pxeqCM+LZlJ2mBPe6H+AF3u6pn0/HM05GsHWAqrc2/EyUE1kMFK8YJAf
1gTgOl7hqHfJgKx1sokvC8rkS+hMH8keW8/utNXZzNRKHc+HQ8a+7tSKxZQcpTLf2mMIomcc+stS
l+omjOcT4F6o4vTiXpANjpfpjDU69IkRsy5s2RXXuGzZiLl0fbHchFOsbo1GVfJVoLV489zhfWfX
chPESGGdOiqJYKAOOYlIeCWl/nKULvp4V0WB1VfiolHT4KjqQqW5FkXSdrtS1ATDuTPhLRcoLTQD
bZEqcsT5troLNFde0YonXaojISXY0K/AO6YXSACmFNP8tp2M+D7pzXL6GIpA3iqdwG/Zo/X32ikc
3kfCSYIjtwhK50APo/YSPXh0j6KflGCUGUTt2tGRpJxJzfEwDcoDhbzNIiH5nJzVXteOjOnWaZ14
pbjRFaMvbxLWx1nWW6GG38aWCK1COe2tkUCy8rgkDNzOPiMbrkprl8zNaYLINyFRAPG49K0CIyUs
hTGyi12cz9NhYHTnnbAyTyTmbSKU88Z6r5jqhWEN226Wn/K+OqnjNFpNOlavyMUXGZYDO/YS1CxV
ThJexo16aBT5RPBrtovj4DyLy4EEUnJ15/GDoic3bYF/BxDTl6GKQpQaMebBuGq9TEnWbiY/q5zv
PNcfRBGtUR2m3qDVsTc1zm049TtztuN14CbfciTbs16RbtsPmi+NnuDnJbOAZkgvF+eupn5lKsl/
WOCChuQepvq4qrTwKrHMmyxf6E+mOBbuEQ5QoE7hRZXLyitIo72ZoDtVK81V5H1gDPY1s5WW0q9n
joEzIbfWhv6+cNMP7dx4tT6vsQrf6f2IowFbHObMtZEAfHHwSLSA8Kiwm0PLIWqpNQMf4ho6xC5p
0YskF/psZ6ta099jt9xYc15+Lz/+Dm8VJO6vvVVOZUGgTPQ5L55bih5+9MebBJ2wQY1IViaM2UUB
9/NNYmPsWcY5kKsY7vJfP98kJrJj/vqiHfv5Q7/2uEyCcBB9Vxb/0XvkeW1IdB0b22WUzV24D9/F
ql/nKU4aP+e5uEqyBmc2T8dbFehLh2GaJJYZNu1Jjdfi44Z14mDFboRd+6NBB6l1NYKfw6k8VSdp
bPKxtlZhQceLAL3ksk87DVqevq0KBn2zmU40MfGJJ6pxkgtGjBDPsi2W2cyfjSjy8de5K9qsuY/y
4B4N8eVoFZkvhrVCjLCVq+s5L5ptAlTwqO1C56jIw2prhmVCWrSlr8k20ValmqaHljYT+1lHBrYj
66zQ9ZR3iT2s89D+llVqzHCwxD4tCCfXErF7dOu8sPt/YTNh4oRHtoFdj/phP37DDrg/dAMuhdNU
81ZzyVMm5F2cllmLi8m5TGYjZGgcqOt61sgpZuPsl5ZJfFYPYyLKI/WEuBa5NYDbHSqMPzZDAgLi
9bPce+9yo5q8jNFwqsgJdarSpxdSVvTnnEGvUT8Y3/opdE/duS7Amhrvm1YWb+Z2LJO9p3sXkwqM
oRUMBkrgfRWWpo3p0JWLU9qui/fksGI9DylvFBxO53BcdbEetYDZfu9aH4wmk8qqz6oIO5JtYaPv
9Ps8p7L39NHR/MQsh5MxDNs7FmwaDgMWmffq2Ffb0rTKjZrUbbnq47C/JQiMnZnSYHzGLXdkl/GX
xq5wt4TY7AeYmHSUrXA78fBg6I+c6Qt+LQw2tWuuyDnFlEQOKam8dUOPt29Jl8PGW7IVolfZu3K6
MjU8K5Pa2abP8GoGDMtvHzazzHbdNGMx0ntXrJW2cL41U2++xS99zsvjOsKYMOBNEF+FWPPpdRRG
1IkUWgA0/L64LrQBPWHhqjR/o+ugnO/isk3PHPqna2dqzY9TOq/bthuvMk1utCLdqKX+rXSKyxFG
wTadQuUyrDvnMNNbx5eEFGPZib+8fus9CP727gX2jsQhg1ZhI7SvLCpaIPMtpgbUfuYW/mV+nWBC
XzVOPh2D2402cyP7E3ti42lOzspOA4aCJtL6hYEb9W61YT/aXqdK5/qNmDWiUJv6bEpDLNSD7N7Y
tz3HzUGshtu0MPYEX/P+/rSKrErM4Fj8SMN5pzdmumpEr8CYi+9jLW7OSR6Uh2JcvBjS8dFtvRXS
/HyHzBkQjwVfyXBor+7V5IiwAA7ETePPWnCup5nwRZo3K0S3P3bI/7p3PD2Vr2UlqaSi7r9O4q8N
7dFv3b+tGsJ5ea01X+/v/m1dNPHXKMec2/7HcuRfP/D0l+1/Pfw6vC+Xfd6TX6wf4uAu+vtGXt63
fdb9tcVa/uY/+4c/7MHXsrr/z3//fAd/04/bjnPreG1xdrQhD+7+899pPS/WYcGj8/ue+HVzn2X3
X8om/P2g8eGf+FEq6O/oKLH2ozlAdgVC42epoL9DPL+I6B9KCF4Sv0oF8x27LtSHOkRxxpBLm/qv
UsF8hwbaXsaDjIEWMeufbDofkDCPn0AqBBrFi/aGEZsNh+fpqgFNUIsnCS23bmvCiSxFpJ/FIMwd
d/h0FnWuOO3jlJhtmVRAK6mJkiNXcZ2jKtStD6piE+9YNuyqkNRS/+sjGJIhMI8w1oXXSrYMlvSi
zAlx7kiItDv9XE7ldJ/JLj0cgMz5LljMyEvyzNpMvXROCxuDUqaF5aopNBXjYOj1ELZ7glVIsPQy
8BDjatQ08CLShfQ+sHqA2DzMInecvMwOgjstTrdmWopyV8b6kG0mVfu+cP3rHo4nN/v/V3c3DafX
7u5Tyt82+Z//fqOr8vCv/LjBDVzuS1MFPC72ALGAYn92VUBZLc28hSJLF+FXV8W0aZ3Q00WHhOGO
uTn3/l83uP1u6bziwUMo/kf39gP+89HNzRR/OQKD/AVWaGsPSKFHUse5U/J6XjzrgWLCrdDT0h+H
eTrOnbH16LIA6omkh+D5HFzixiiXpPgCC8NwpIVEPctinQ/qIQxqf85V6oN+FUXmrmnVW2maR+YA
pwIkSB7XqmcaNPYdGTOpdHc0rHeDND4NGVyOILuYRHxuDnXM5i+6ccfyijbzjgaPrwdwM9zAa7IY
QojmyYgm7qDHF3Jo2XnKw061P0+l2IHDuQExsul7PaF+sb4g/AbjpyFaTWNNrlWl26kqJJ46h0g9
nJtBglU830SUzRJiSpX2MG7L+bgLx+oiCm3lMJFhukoRHa6g8+G6i82l6bKdZhzFGYSzxN2IIKXV
Iz3CCT93rnle9qafxN0mqozj2REHhSaJkpfxB72Eamcm7iF0q4YIQeGpWXecdc2uBt9ylC1KhcwI
IAGk2Y2uEYqmho2ygsVCbqUs7wpdves085TybNfkw21mf3aj4qQzyrNaB9QbuLMKtIUc+Wi2d5VQ
VrLRTxoLVz24xistHW6Hyf3URwF+PxXcplVsGTKeYxhZu3l2ZbTzOq2tU9cuDoCMrPo2rddqN1Vc
fPCAlcxU6Jyx6iG6MFfFkG4Vx9GxtcMKBNrkjUgTFdP2akNuhqm0PZTwZDywLoEH0s7rYvg4uAgx
gmTdAvp0ChYlJEP2FiA5Q//kS9epEIlK80M3mtBC4iVAnUwwZu5ZZV9iIitWQu/Zsg3nDVGwhhNe
iNg6IACd5VblO62dzkFQNpyVdVQwnHJXbtDaN5EhPsRVHKxRPB5YQ9ytMgNwJRj7uKjxetvH82Th
Ke6JWhfJNo/Ke4i/ymEgwmgFqFQ7nMDmnFeOk6xC+05rJnzsQh7gaDwzFUFOZXRYafmxE+K3zqeI
dOckglTQ3SrJuIn7bhOPFGZK18eow6MPka0pKxqWiqeERoLZTqsPZElcO401TxQtDBmCd6A8NYkn
oKOs0F5zEeK0xsgTZL7bvi+K7LrFWq4H1Xoqxl2kpOaBrWLdnhNxa02qT3vs1ErzbepIEAHasdEk
H9SZtlRQuhu1T450PIy6kR9oqXFeS7G2h/I8SMuzyPpaOdoR08jLoKEtY+S8XUi2ugqatAcgMbDB
aqvTQR8o0aPLeU4LArzy3u/Yex0UbPG8nhHeLlAkHSh9IzWFe81wzpKKDauStt26NiuM+K3vmrjA
zXxdquCqNJdMaBFciJzxVWom6wZ0N2gyU4OCVAYeVt6voWhu2M1HftXCMdfQQ1tNvmWMcdMq4dqc
qtpr4vbcbppPua7G6J+tldmJi6jLtz2NRzcf/HTmfBl4kNaAGtm2Cr8wwot6sM5dUOPeJNmpizQa
1pzutIVxBY+uEeJ6guXjzUV8tZwE7DJ7xYva60y05zMYNchYDXyqUDsviS5F1Hk69s6p4cS3piGO
uwl3bqD16gkKcmejpiw5jSm+iT48zqkfvcpoN1G5gIPY621irP7bPEyP9VbZJibTyUxAmrKIxySU
kIvsRmflXNb+IEqqfh6pLZW9epRFeeGBPbT81Mb0OvPO99DmXddDde0qxX0ayWwl9eyCIObSSwd7
148zPCQFeoLxxa7ri3yA25AXKmOXzKscnjjJGFYJE8BZc+lsqElgEOn2aqR7Zs36TYuAiX7lSekm
6J/U8CxSVbmquvwDTUpPtpCTzGGt4a+GplIMqzExjhOJhidNjgbHOCVbZ5tNxbdkFmsnvaM0ofVo
HXS6/UFnUSm6CJyDZn403IkgSCHXY5Yf5PPgaUHpO0K5NlqeGkYWPkCtL7PuHBOydxONg/TsymSC
LKfdXLp4YZBFD3wQP3ZRhZe5+7FiPLuyEvPEGMpdayxfGBowx+k3EnHvGMJ10aPPdtBtZVJ/marq
bKqRxmT5aT6wJCfDppOqCidCpiu3kF/rMjueUnmiVkO0+kePGSXrgziAWlcc23kJfYslszLO5mRY
dZP8ODf5d1Ho36HkwufxWsl11rSffytZfPjZn+MraigKqoUy9FAx/SqzBCUT235kAgwKf24jHmZX
BiZomjsUQ+YiMf9RZfFHhKMv9hOmXt9xBn9trH50tqhafz82f2j3PSm1ls0oquAFkMQ+fl96MpZd
C4S/K5GDWBaMQ5FY4BKztAfHlkxWtlWnKQuOumVcMSyDixAhWEJYaDvfDhpe7Y9OVCb3XW65cqPX
2K5IQk6AveCAoQYJD0UXXqH31487saQe5obmV65z4Y79PV7U+NxlnuG5HTUQbANr29ipvjHq5AbM
4ns205ZvBtq1MWYFWPzic5XIi0zGwc4YW2Qg0mJyE0PVAVnmgfiqV4MBj2hwcOUrlr2BTAcRCcqA
GoYrktyPa4cIvkAPSAnTv4RMeb2obb4alAmplp0HoXI6gQvbaMbpXBVbiGCUPsyXMK4IcJXprjed
bRuYGxxUvGFcDWpIsxNdewEofAOG6ahAEMLsO/CccV4DuPNDnRKHrtec7dg6emlTTojl3YOpvtKH
/L0RVhtD5niWCBY1xpwF7h6O2FFTgk5wGi/M2TVFyZb3sMLCFdrkZXpVmyVXSIUSviqowNua9NIv
oRiHmxTlA/kiyWCOXtsI63QYsmI6nICfeE3QNMdDiK7Sn7swqdaNC1LTblNxnfYWCyK2ZEhpItg0
TXwMGXRNvQrLr781xtS9MRTVvU3MAohMhy7SHxu7y78rRv4OiwUIi9cXC4yHv10tHn74x2qhviNc
CCGL4zJQZKKMSenHeqG+Y6uP5hklP7NWyGE/FwzTebdkIMGZYIgBPWGRfPy1LWPkwWCWJuuDqG/p
L+4tEK8tGM+azpzpMgdZzFMLPICTezw9+L+OonsIpHm0Pgn6zKx1v0LiaKg8PqD6MySuIYZxjRE5
Pn5IiisD10UupwZnsDTLjdFRPRWxUa71RLnPp6C4/T+IjmMH/rQlzsnR6PkZHce3/vjk4KQiFJG4
J1+KjtPs3Lrs9ZKWJu3H/wfxcXtnsxcflxtluhYhJdM/Gx/3/F7gnnsUH7d3L/yKjzNNanIzA8Dy
kCE3Ty0quzH+9Oh5eWkqs1zqp7fCwo34FSS3nM+jrsDrQXLIzKngB5X4DqKl9Bk9UKFEJ0aVDeuH
ZLkqhJwWCO0NZsnSZ9s/qSV/4K90ub0vYS9dru7MiAqNtpxBcbwu+vnLAF1y8y+Imds78L8wZu6B
ULL/mekOMSf9nqy0N3n6lazU22pxamUVjsY8EidRLuHJxUn5cRBRv7bdvjrOiUVLPEstnKvvgUtl
2I4fTMY/O6Qv01aTsbEWsWZ/+pW+xC6UrdyA9BQp3bhSdSffyihzde97CpPMhui9DsJlk9rs07vB
Cj/2zNqqlUI3ctTD7NLWkhUkUT+mEK9Frt59T2daNGwnSp7N9doAzvtlKsvqJBkDFZ1BrJyOcSSu
+V+7eRTX1LoIJHvwfiNbmSPHGKbDX6lNf4s333KD/L7vfkZX+H/+u+2Lu7ckX6hlf0q+7HfMp/9S
bvGi+/EKtN6x4C4qaTjiD6qux69AlGACQBidedJilpCdX69A/J9LjYuMbDH52H/yCjSfD0K592HJ
oKN9wJovb4VH61DmmiwzAn1V19jCb2xG2CWiGb+ocroAA2LmYJSbxGC7BwbgpBD9Dmb21gpQ2fAc
pN5Mps5xPgiaCIM8CpXgIjHSmF5B2PlJdY44uD9K9aI/xEDttZwH00frSM21TyiY0l1pwT0utGlc
o2ZtfHfo/FIN6q3ZDoZXula6bhedVFZG50tOSQNC0IfE1dGLys67efxEyl+5G+oh8mso1f5gRmdE
Ek1ruHjhIbnV/UZPBTgIp3ljsL5MuZ4sHJTEy9AaDiqyPbGv3iQ/3lViHSwWbjxnh1vx1J0cOm/J
vA1C+1bJG1LfhXXdKOkfU5eWQ9skkiH6o3O9PwIMEeQqo038N3AltATB5zFMe5Q70c6ZEQyT/ZGs
JqU4DQz36uFu/1s82Uvn/fdP9vnnpouZqf2+rF1+/kdZq73Dm2nz0CI951oY/MmPZ1qjQIVPweXR
kVI+1nAybcDKh8aBMCY00w+DiL+eafsdXTXGc2gfWBD+cORgLrXRozuTbTkZsSizGWkjWLT3Q1Zk
FtuZMgIGHdsuwyeQTzfJRGZBo2vl2ShoG9lpdliVwjngPTODYx9OQmsOd5VS2F6klqPHMMP1cGxg
UC6k9hnuHlKavAb37nbY25PVrCobcyrWMkmORdWeVipdzwUiOpINX9hVeFOqbLgSpHLSyI2NLDIG
AH1JO4793SHxnJaXKzY7S963duvB+D/Mmuooj4PtqDRby/nsmPn/Ju88uuQ21jT9hy504M0WSKSt
LMcyJDc4xSIJ7wIugF/fDyi1VFWkyMOZzXTP6l4diUQmMhD44rVfI2lcaVG88Yb5WTHJF21NnAo4
u+qSsNUyDvpOOcF4XFdD4qW+W4DHVsbD/zeL/hva8u+L/t1T8RPUZ0Vq/lrw9h+c01d0h8oyNPir
oOzvlxhpECvsA7zDWW0V6P4TVrkudoADtqjVaMW75b8XvPcHkZKcN+C6MZjy5vmtl9jb9Y63iU5Z
tBuc4vgf3rAv32FJa2D703tUYCDpmXbJOwf9pOa/2A6u/3x+Xka9Geb697x6rjCF8diTOkQswp/P
9svrVJWlx9NYImqL5D4acyDMlegyfbupn0jhcImF8ObzMjrHSvXuCLhMrsWgXvVT/TEqismfZ3tn
L7LfzxkCyqpTNsjLWkb64sqenItmGqiLmoiQm1vaYLrhssweGtVwdsNwFtQX2LwT24aIeEM79xW5
YzXpdyFOSL9Cj9JW6k2F93Ik6X5Dj4cIkP08axwY/DjLvg4JiUhWRmI2MZrgvvGXRrTENybewfLE
Acgo2rlq3uzXdFynzMWliw22FhXX9FxgbiEfJzlflTn1r1qzTDeE4ZNvrGVKaFgJoFOhI9a1W4F4
+iSJAirBlM/p0t9Z2RcvSt9F1niaiuxJzj3Yt1PZiEqNy2SqPylDtRmX9NlwuTfLvFkA7cKyWR4z
RXmUBn4pcndtYYeFIp7T5abqaG2wKq85xX0ZXVYkFfuxQKXq6s5RQRFjReqlo3ZXpRnf0rxxgzCg
CkgSvaBQ+rpSNYjA/EOlQ8TZj6VUPuYmyHQf1YZP3M5edWpIDsN+poIgv3CNsr7SxNBfK22rXrdd
Js5Dm9wOZrszhHrqqq/SEnXQpFb2PpvH8VA13a1QTYm7tT/SDhm4vXoBN2sj5n1uESYftFXHO+V1
HfTxvQpHWi9T/jASDnRBP8llbkfvKpWjiKP15RMtzRRnKmO3iRA37+zRzrfVHCWbqu8vHKf4GPVV
yUltviY5c6eXg7WtORf4mWN9kcS2Dk4NxzXOCHwNrz0Ak9vbqEqza4oMUPWrRXNKGsXZjYsnnjrb
mDfNZB9GbNR93JwGzDc7t7AulKLfabN5pc/ubdt2W73JziLRnvpkPn2j3HTIzboDQWBoeu912bGv
P7qDQuyroIAkz1Q/q9nLG6f73LZlAC7sL/EobrNYoys0OXG3HtPWO3S1R255Ct7qDX0QdXqxQ9Ok
+modP1Ofei1icvdc/Hf4ZvxWksg8cWY3OnzUNb/hNjFTK4hq7aZw62OP5n0xi1PX2o+Kg+RRz07p
Yh+7KpqvwUvPkHnwb+0pEl64dN5zRQNTk8bv6FkmN1Pd2dAtZqH7ZjOFE4avttcpAcRSVyspLbvu
pUrumUhpqZjRmWLcqYt9OdonQ6QfiJ8WgV2MbtCLJf0IF50QODoXuygbn4do+dB3qbNLKgHXU8N2
OVY209HbW7fWpHQboMl8S9NJ80iOPJSMkLnjW25/G+Frv7BsOZFnu3yhY0T5wLAYn8Q0ksDRqbBU
VlONB60cQYgzyNzZzowbr67gXPAy7h0lbi8JUZSHPGrUTaKl7mGCZIwJZo+XfVJFU6AWlbqB99NA
pCOkbzLxa8M6Wp3i3STzusBmUtRvsjKKz4lHwPSoZX6n23u9qeKD6FI/EsVtXfVU/MA1Eswdxd8A
7nJiB5nEgpw9WtJLM+pKnsmhgK3uEdd0kx10dCpt0nqBc20wL6Z3mVTWFqM2DWuRefdCNhDQnncw
F+NhbKKtknbocfVQ7+etluahTTKuz+N0yGLvPREe5rFOWFD/IblBONaIvQtd8UbvYnZKo/B1/VPs
lY9zfP0fE+WRAe7SbHCM3sQxqqOyuTLN5HkC/ufjmWFZYAnIir86XP/XDdcv1Wrgp+ivGQf+fci4
b5punTOCeqj6+Yd/+K8pw/2DMw1+XnSN39igl0dlDtCOTeoUvhQVhfDLKYNZdI3lXMU1zCjM4v9M
GaQsol5Dk6qjkv+9fovvEDs8QSiLGGOYgJDQv0EkyXTwlq6vRo69Y3tsM4OIyoT988Wt+cGU8WbG
IOaOVEoCXhEfYc4z3wrnFytThMtju5FMDNc6FQhhZtYibJLkV2an747+6JFMdQUmUCYh1n+jutMy
O3H6jERVjGDiirIjwx8Zro6KdJKgmaznxrSSyzlu+nAYKd5Z2vmvyfpfKbtvyYEvRiq+Lp+BgC+T
eYp/WDnKlyOVHChWFVopN0OaQBLVZbV2Jy5knvrI9TFdLSUiqIHMjXFHWoqeQJOl1hCkUsKt2wm1
C2U5Y662u8Et/antXEK0NEfZ5l5f3+tidN/BncUXc2KOz8UUeaUP8+5G+3msKQYpJt1YNj//CVfo
9vV3YkQED4CLRFpPKPLr72Rm7D9a1stNV6KtKHOO5l5LQ3iykOAx6N0S/Px63y9Mruex8FFomi4h
ha+v140MxUW9JsU6abtZDMFqqfJp9/tXgXThZ4LCgF1dv/ULoCjCw6Y5C6tlJJp2V0eWtpUOKuSf
X+X75c8ZGU8kWbCwPBwQXl9lXIRWxw5XiXUXcbUixY0ZtTkynSr5RUnod2A3k7zFgYWmQjyPJO2+
vhSDml0WHoG3ednNvliwTumzui9pmiAxpUTVYMTUxy6Z99vJUrxaSMziyATJxenp9YUbtTRoQF2m
TWOiWrKmKjmkbHlHvaq7VeqfHXNd/qp4+keLEmkkGwobJbd3RbNe/Hz0SyH8N5RpM3cmRROOGoWN
FuVnt0rM98Myqb9YlG8wiPVZZpmszmI2X9xGAJgvryekrKgojVHKq0RbUOxCJZyeUINFmsOhnS0Z
6GkxhT9fPT8Il+OqDlYoFWAMlOXtItVa6VFnwnZCRguNhesP61n3YjZ4aefTEOSdaQaN44FKIAEj
sEhUvo6pEFR81N7/4tN8+yXf7gScR7HX6Oq6w775OK6VCS/LGlwmWTvcysny9mO8ZFvRRlx3aW07
8jFwOAfAZNi+GqUSiuPUpq1elUV9tvPKvq2WLYc7i5w6gq0bnVIgNbFqnOlRT8j/UngXPZbtOGix
HRyjtnXaXVHU42Wnz8X9SqZma01kK9ElDKT5lJggt/RMi8tUr63tRDv4sIVhr8eNxekPhoEUomAm
grncdGNbWPgMtEINaLZtroVTrd4nYY3bNV643shv9QBWV/W3Q2vlH9IuNm7Q4PRWEE9rqUCbdhEV
dlPUXyjdQPKFlZbqxpxn9UC7WHzVec5yn0G7dAxkjTVgPZqgO1IG520GpJ6FbZrmLm0IOvbH0ZWR
GpBBNJ0brWUiNsoy52BgZXIMNeLtGx/LhMZVmja6VXWRgzIJmd6OGRj1IRlVrwhQSrhPMs48YzO2
akQ0cqOawkcSa6S+5o0asjcp9U3p2oUTKrVwnux6JBd09oaLNE3LxHfwwT46DdWMQd9694XXnRfX
yt+5i1JwqLeKrPQdnenWr9IiPpvx5OnE1cVbAkpyjnHGhKHXSsyBE5AqxERPBbi11+sMuc08mHZQ
KWOu4H+a1rylhph3P04Vk0IFuuopnGjUzAsLr6T9sxXqHAHO6fLKGeaMSsBIta9dCogPnT4gp6/4
IJ+ZV+KQ0lTliaRiXkadURjF1sx0ckwmyKD38zKVRqgqhSyOKdpQpu1uvMiraVE2iVFqT5k900sa
S4LwFLNr3ueezZ2Aimo+zpWiPGcdcf+B0WBeCjq7McncT2zYa6X+lJqxznkvzqLPs2dSamDPETji
Uro0FRhm/3VUzLGkB1RgjSM0f6r8IS+Es7GkmiR0RRMq6PeiFvcqUc9BO1jUqa5n8abO+utWlW1P
uBerntEBj+ui5vRbTJVieeTXzTQHehX4Jl4ZmZd+O1J34UdVol5ENeVC1Uh0Pt52MWLSit35uuyV
pfOr2YufNMWtPpOiEt8MeTeQ++JKDMq54Qn32CRSUYIRhk7iHDK1j6OkgiEBJ0s3jG1EurjVXMQ4
oSbzlFmjmHduyiuauxe7X+u+129c1kn1iwHyRxsv4zAe4BWTQ3j+euOVXuyxKfB2GdpBpQ1gdJoL
jBHjzgACuR0dwKKpMdLbn+91P3pvewbqrhUBRMn0ZuZxC8cZ0omrugva8BLjnV80bnM2p0b+YpP/
jnfhzcL34jpsqSDmb16fIOzzpGDS31SMCjTANeEAFEbTU8GojL2OY+t4LIuGM2/5q5nhB9fGHQtz
b60jENTd65u7SLofk5b2hblja7C9jsGzqEqmVw9p7LjQzTH3C48gtjBo36X7xXj0g0hw5kp0JASQ
A58CnL7+AKbjaHpJ5R1BtUuONL4odzF9JvsRbUngpHTxuoU0aaCxwAwFFXytXWE2paDrt3/vV5/j
zZvNKOJ5ISiClS86sl9IPDqhSpNB4w327y9oLgXahkoItvMtusttIOR9Zk6ThOltpWkDT1W1dqwH
pUU8pk4nN9f6/5OLEg27nikQML1VEhZyUmdXpe4h9eL3fZE5t7JgIFWNBe1qjmpOhXj7dkt/6/T/
t4PttTPtm8bpH9vaVfOleteLL1/681Pz9r9cr/f3f/r/lOmHWocXi+y7LJV3T9VnolS+/CQ689vf
8DcjsT77aMvYBRhn19nrb0YCHzGAAJsDHsVvzVX/MBKkrhFwQnL/yry/jlEhjg1RKwZQF63q7zES
0PA8iC9GP2Y9DakrMx8ECEGcQA+v5l/NHgdklhhhh064tx0fhty/AQV3Nxx1JXsE3r+rXUMQPDiq
F05nx3uqj/CU29NJqVo8MXDwBYazWtDQplXYgfHKgMTn9efMJae9N+oHBohbxiA9KCz2myEX6W7U
zQDfLzqtRt9ao/rogOTVs6BoT9vnNYnucONmOR4bCdKYKtsoI2tEGIEqrt1BBHmj+M1Snz2Uskcq
MMxPosKYQ7u1eTkL92rKafYd1M81RiGscod6msYvUEDXreYwdVch3Pu14eWf8CKd+mqugrIfAxDK
rYMnHrs0fL56cNQaLUsNM1GKFYyf2z1J8SDicX8dlXRael4IIuDX5gL+mh68NMIcNOT1JbQ7jmIy
p+LhnCb2IV+Sq8xoTh6k5SQr4j1kaFU29XlEeajSOQwFfh1p7Ks4OrWWffCyZENiALCB87XzqAON
2VHpYrTGg4OdZNM0Tb9TBQ731lpcopkQOtCvNaDcMURoplQoFUN2M+H2y2svJCdYI5o0ucTLUmyy
ukXcYxxql+ajZPQuc1WxT7QJnyp2jj4eiKnUD0XlbLPBp1OyC2k23s0uTWD5skn69pkMAc8Hkt2q
brInvPPDEnmIbAdXSahZ11YZxUTZuUnT9g6TIq3ZihKFWbcwFo1glSRdX1b1HEI/wPrMvs7fK1u7
2MgpKYJCgLLiPbqMI2V5nhiR6HK5aVV7Ccn5Wissy1u1009WL0Y/KeJdLYkL6DgSbPSY3OEkm454
H4dHUcTagxAEyhwWXaibqYv2hpodl7a+r7SO44Jt+qMpWRN0SNLMfK4m7Yu7lB9m967KFvQJLhao
yhz2lTUZNJvLGzOpJTzA/Rw/F3V+8LpWv/b0NFWDdikIPpvkcoUfOYxU5WBX2CRwOCjLXYSvCFvG
EVfyEJ/L1Lb9cXDnw6Ll2oXelu4Cdj1lm6h0Y4ir1tjj0roy4uqTzpuykO4n2xIXRpEjHF6u9amq
o21JbVkNm0x7nC/yKMbzP7kz4XIpHqQDjcvZIR/UmjQdmwYO1NduQ1XpAOy0mB4FcLNoKFKwr2yi
X/lWBmcve1fSqW0LYxsbyvtaRLuCSWkyBuxNabGjm2AKsMciV0Eis6pI6GYV1KikDi3aXmOo7Alk
HNJaKx3fwEARMuRF+1RQZK2YcN/ERmNcWRInxBq71/S4CK103Jc0R6husdUg5fHmeOOxmNYwiGnO
j0Pbi/e4+5i3E0IWN3Vui7AwdYrUp9G5LQqn23UmK51cIp+uVFpOvaMBH0PFudUHVrxoj5LxGdrF
1hiy6QH3k6wdT8aiOQe66NL7QScQYRFk6dtudonHA5Cuh6jwiotiJne15p/8ahzvbbgP0iZ0cfyP
4uVJOziz2Khld1yduXACp8iQe9WKA898XmkVnvT2F4joG0SIPRvUAmcDqkyAUUzRr/dsozSqsoJh
JATxzJ1Tn2st0L4uoXP9+2/6/6nv8J8Lw9+lcT9UP5EUrH/8b7CfBAMadNYGCxtwmX/z1wucVGwH
bx8Kt2+K3FU0/k/2NWpxjv22jWyc7A5OP/+A/Za5zqSEhYGfE1r9fyUpwKBGTCwnDXTra6f166Uw
dZoknq8eNpN+7BwSNti5veXwYr75AdZP2MjbKYHLMI2siW4uIJnzBiUrbKMZY4fq9ywudiJzyW/s
3kk1v5KLvaVzNsiqOUi7CbKbzmHdC62R3HtXJEdhT4EXZ34j1CPhmyQdu7epNZ7lcmptDX3dfEZD
f0+nRdBlylMy9dGur06DqK9iOV4uRGkMmdwoHnmgrblpFW0A2Jl3eu5dF8PyYLKZTEu6j716qzaf
2jq9mnPlaGQEizaFDnXH/NHkcq+r7RpIUhJpXbthnGAibcj9Ud3pcqkqM5Rp+YXIjA9mlF9XsrqH
Rl1hhHIIZq25S4maDnRAJCK+jSqoJ/sWKZtJ5Aavc7VbtmT8P8Yp+4qVORuBrbIjeCdTl93slVv2
jCTUarkr6afOWvOrMqf6RjHNiB30TDxzztt9woX5YMUVZl59S/jVsZOfLOOB/JarIjuSVq7oT1Dd
YtpG9SmVxzgGC2pItbICtd+kme13E2kl4dQ/I52FH32IUgc4QsHVq4rdktF6RetlRIt2VHQPrbOR
Lty8QybYhCa4N4fPGfParMpPrVddAvCGCwYe22wf0qo5z1XErbOSLe+7T4iYzgukQa/VfpThfBRM
WlZ90Y7tpRWrj4X0rpeRkPL8tk4+9KILMy0OlbHEJtQNd4YbP0ld0UMtKZ/MYXhXt8q5crgL9LC2
+edxai7bpqZuW7/17NBeTqkTtrH9QI/jhiCwcFiqs+KeLNzOmg7QkR/iqt0p/GKEqW+A7XeLl2/7
kpEIa1A6PVLWGmYz0Wwwf35HJN3gjD3KDHHhyW9l44AgPdl3RzlRS+5dlgXeaE/6o948NaNKZ9Vs
Cx9gdB3vSsjYfN7Qk35vmuKaXlFYID01A4ds78DV8BxTaXo9FA5qhyXd4R/V36e2N+yGXEk3qeZ+
NKJLKZJb2V7oTnZwpluaKL54uRno4s4dJKiO/X5R6N5ssVf1rv2+ihMdSt/zpyXGWLjcGgLhTCcT
ol+Wu1GV1MSVh1q9tgfC0rVg6jFGL49uT1O5dwtQ1AQ0AaF0pYW5mG+jeQwLMQPr6mOYVPMDxuF9
Ab0/T8dMtz4t0tyNigyy7kL00d4avWBQWSvKqapXL1VtbohgfM8BheLcmZdl75UErSvZyU3FoUM5
AC61b4bp1BldcSEG75OMssbvqBr1wd+uDBrKfHVW4PJ6DwtqVBX8rflF1gL46+anWauvACbIjKkI
+8xFJrf22H7oy8mlC0lgH1X2eFA/uA5z6VLcg+cOgEiIOAarakOlia9ljNV0RhPSMMtEOmFv9a0c
LZ7n5MYzCe4rE5KTyYZNNr2Keqis1yCk4oZ6v5uKyTvObJrfZWiM+WUip3uMtpdGR0yeN3h3nC2y
YyULZevVLG1rlCZJCTU25zh/HrriwRFuvDEm5AQFTRo7YWf9oVVbHBIZx5e+0h7sCne7Sn21k55p
JN0UzeeKSZ7KQ7QPyyHtYzPI2lJu1UR9F3nE8Jm2tnPEUVG+qu1dYjNZLj6O3sa6ELYk4YsacAtn
e8QziT187IyjqrhemJZGvCkmSSiYMj4ZScepQ+18s9J2ca/c6tAQdJNFVbwtLXkjlzTsFhwVdbLP
Heb2+OvoPI30N6VD4LlhFpu7El3B/85Z440sgAo9TtT/ril4ICGk/yI+AZN+qX6sLPjzr/hz2NA1
4tvX4BvYdYM23jVf7K9hw/zDWF/wgJYGJI31IirPtrGoEfhsWoTmAAS9UBbY5OkwZyA61MmdIzfk
N1xo6yjxAikgdoqTL4jFNxMcwU5vkAJ8AID5qZrTH7++2kzRJIGFj3GbKEb5/OIm/WDi+D48CiUE
Cx1NhLZqke036PA4jz0cr1KGmS3ifdoqY+BijJWU50XJVlno2eBYMq1dQRYFMOw5RAn+hXT9K+v/
HUS9fghsDY7FHMeU9WbqiYzGmTjQl+EYq82GMJHkTGi3s22GLjplHHX80cvz7S+++pvpnvvMQIlc
BdshGPx3/WVj3YCbjHkdOj2zkFFY+VkaXbylPVs/5mvFG0elwh+Rde26hd6O1E67Q01vSTCUk9zq
MX9iilHhUe9lENSppEEhKYrqJif73Qz9VbCCOdIziYJiG1vRpZdsratXXhf3dSjMUWPPHgn7dmS5
1S0h7n9xXwDKXq8/tKw8EqQ4MYHarIzX13JKag8sq/CA7nNnn+bkjsZyDbhQJCf1yjiMySCDeSFF
XioIUueBL55Jj9B1xR2vfv5p3sBmRLgTvU0qsgGD+y1A7vWHWQOvB88kSC1tp/4sJEF5sxuZv1gL
P7rKCvKhDiL7Ckbw9VVoIKnmfLLdjeEUjJg9h+12FMn+59/F+B6txyVAmhUGEShpG0jy9XXWNISJ
onmP9yAlWXsX3g/9nkoaQ4kROyOIAaDJ78nsey+rYnwanKwmkIZzKvkdRenVQVdMQu5XfBxTYrOY
lMuMJq6cwR2cG0VYIBOdGRFEGEcu8TFOFtUX8GA5Q28t9B27G8R71cYGmIFpp1+LSIvWyFhUOXRo
Nv3nvugHZPpdkpMUt6ZmVAq1ZBs1zpQqmGaVbmc5uYYOhpaM7aYVeZFta9L9LycnMinbccYm9zVn
1JEDzlE6bdV2tN43kZt9VTqlipB5ZoyERlqj3s8GesFDgRnhK+Q3U8KYxvNJT+ZZ+lmWau3ascmH
L6tueiBWnqcwpn7xnSIbkn2TiNTn1ogs16eqSlw4y7gW7eQIUwhqmciaIaN4fGjL1uh9GOHhMxHD
7WXRpvFzmdfRo5zT9OOAFrH1kWEX97TjmOT6VPFyD7ap8SVNhTq6wiRjMZrJFMUo0TiMZ2YGvpLG
+lmMUXkDyUg8CgoERw1n1KO7EfnNLYrF/namHIFBuOkyjmRLC7sn0grYV0lAeIN4bpo714G/8s24
ljdRZdISibRxemoUs/7aNlPdbNmAHBGMi7kiJ4XobjqpGO+iIcoPQpbDV2vpjdsEBeQX2dTEbxfF
jMZ16tUY725iME87IHoTFKfEi6GS7D6QaDq79y3BSMB6XVfjEOxqzig4zSDYG7smLshxOo8MzEVc
Y8eaC7SePTkaSC0qcWO17pQeadIZiTdo7C70Mo3dqB6rPULciQTsutsOuj4+qTy8pK60lFS3c4Hh
UXEmh+XZ59UGm3hGYQLCBdAxkbgVnRYU+fYS6p2ovJZaqdyV0+fV/nqyrCo7q8OSu1vRxc5NJGoC
RiayYJvAaEfjMHVmS2JcZTUXbq/0d/kEpKnlY3VHy56DQrqqpjwYCGE5O91Sx7Q828mC2oM4dxo5
KuuxLOUQbegLYRqbZnu8mqnEWHzNpAZo37aGV4Hklb33rC4K4a1tbo/6w2j05Kf4qcKXb3xAQEsU
OxrwEHtwjqhbOv3GyDaKk2G6JQx1GxEJgzok4dADN4uXbixidTd2inXZzw2K4VIpwcvLqERDL52F
AEnXqntt103eOG/Mrpy+APrOT1TD5N7G0KZ015awDv4IEqyH1VTlON0ooEoAtT0OJqXixUOoJtoA
I8rjYx/klLrPeedO9VaZUtkw+KMy9uPRNrcp8Ynq+xlpQPfE71zPHBSESaXDJrczbb6JrdaLz8JJ
54q06LkT4WDlw/xuGStzerJGnhB7t8S91YmAt4yxHe3GIPpBddLen6M22qs5sMFHQyHtAYGAqjXJ
sIWpnWZ2BUKX7gjWQjQemVmHTLsCiiAntYj7z65Wa9OlivrYDmSdL/LBKgCb78ZYa1PLl/bUkTeh
6B1Hd4zr6FxIgoCk7xXrK2JwAN3M41Kmq5g7SbMl2ucUtdyeEuvE3I+DLj9OQ1tPvMtBqk86BxIO
bY7sLqZcA+IQs+5c69Y4NPvYVkFjhqjOo30BdERWEI/KXWnU5ZfUKyjDqko3q08q3ryDpq0kuNGV
6JCd2tEwbXd9W94W9RBvk4W330WUJfmxARPXngRlWz15HGr9FRdHaxxcfRhVpP5GzosvsyhEzzea
aLCRVHkJhmtmjYdoBcYCAlSPuzpagqZlijzXZqK0m45yxLO6OACrSKu1PhBF1cjTUMnsNiooSD5G
Ss9mbCWKlVzQd7HEmwkZxlXLTBKFZIvaaYjUmiDjFmU6OoaujZ3QdXLb/WLYifvebia3ew/1Q7wJ
2SiYTNSccFotTldgSLjDO72Z0vgX79OVU341KMNdaLapoaeC+iOe//XbFNFUUtpKGsOZaMXWMRqC
jPGHBGWGOURG4/gLgeA63393QVx5YI3r8Ig0+fUFcdujZlCLOCyzybgoWmlsksocA1KYwCR4IEJD
OMam1lGVoFdpQOpM8pO6rN+2NWBFLDQrINCy3pLFD9kxUm2fJFkMMl5ZYWxO1uU8Ncm9JvXiMnK8
ZKuW6XQRwzyHaVR1TFkcs9PeKbag8+86iuo29BOrwdBbSvDzYeX7kQhhNXwlgj2AVXxOr7+rZyjE
P1RE19l6Ye9NwS6Lfmz6BeL5o5+QicNkKLJWrvXN5N/Vo0wTGhaA1aZ613R1enBK5650vO7AHv6L
08535wwWzKoZwISGLAI75uvvZBQd+mLRRZtcdnCQhbLm1WHxUeNKbhPLKUMjoQ3w5zfyu+OcjpoU
ZSdLBtcbmsrXFzVpCs0SzJShqaKa05YyCbI8NrcchZJfXOoH3w9zNaJ3oispfDTfiKfrkUBCt+mS
MCsSeexjxwHJgHhcCkayfFLbE8Fcv4p4/sH3I3iYkUrFxwpXsv77F0eTTCayVwU7BK6SfqurALnx
5Azvyh4z0s9vpbbeqzdPPDQAun5EoRznV0jg5bXcWev0bNGT0BmjhhlqqoOp0bDFDZ7+bqnp17Kb
bgxrQiqJl88Jd1ti76PCQH4EQNeubC/9+vOP9K1h9u1HwuDLhwFc5v+8eU4UF4Ie3jQNjUgvr6gI
ws9kj+JKmKjl6Gxg3sUffxp6KHioErSJpdFsJY3i/EDmuIvmDErcaIwNCUfVHvlStFOHqg5dogfD
ZUGcaTrDcCdFJP2pnjW/740xTI0Gr5s7RdReRoNfp42+a7uoDX/+9X605aHhIgp43QnWLubXd7wu
CiOKpZKEcy3cp8qYCfzTjPRoubVzO4/UQiJ/rK4sRNp33VQ0vtTGZVPYWR3aPeCB1ThFaLSp6jtT
ZIedWTGstJ1+bo16viLOMw4Npbb2ZjnTaEKjxb3WZsesEsOVriTVh7nr69NoAPBKr/I2MmdTXDzD
pG1C+VUn/I+WF8yTZhGwgMiHfe/1l21MpeYM0ifhoFbv6kYtDlpLAwjpVtgMnFyBVu76XT40uj85
eb9TKOre0JbtXhaVHiMGsps/7/9vaYD+hzKDvDxerLXv1T35k/h3XvDbH/6LFzT+WP0FSNtA1mwQ
NjaFv6A64w+CYFd3kE3B7Z9+4v/mBd0/cD7gTCAZiocTAvcfXtD9g18WS/43YAGH8G9FRq1Go5db
EmdvZ7U088kwdvAB32x/WJ17b5R2hCjigbofUyEapriFKHHUh8iNAk432mmekn3VbjHn+/ALnLga
8lscvzfb0CjRU8zORtPPhnLrNvu+DAcj1NszVsKgbD+606Pt3jjt9VDFgTpthaf6Ut7lTt9tX/wA
139uWi8NzYj/v/8y3oq0MNoQVwCt+voBaPU0llRQeoFrxneQrnvFzZ0PrjVNu6idnxOpPhhxBzBG
J0akGNU+g7A9NKBIoVkRqAnG2D+SeXmbWx5h17Yd5BKrqg723pctsoD4uvcIlQs7a/aCdsaibZfT
11lt2zOMYTsgNk/KZ+yyNRHclh0sOgkD5rBjDXDbcPvUzjX7f9B1aHdUX8dkCDg5OO9J49zYdnxT
lDdzZ58z6/OkOttEOKSOvhvzZBMDqmeFFqSLvicOzpL9V3jO0BHxs0YOnplgnWyTLchwqMvubKaO
GaheogVKY5wG2iAyBKRWv7f6JIDWO5vatMl6wBShfpQpXBhqEGTPlOosx9iywrkH2SGPwNT2+LA3
xvxZFV+MHoNq1PUXA4bHfpBPo/nEEXBT4QFQa/G+pAHJpkA2s4yznQZtnV/K/FHDWZaoqDuzTzaF
u9pdxKtAT9+nyMGorDiMoBO2XT14CgZVlDkRAcSR6tIwgdNR3M6QtnX3OTcurP7B1Sd0JLZvwI0Y
tXNZNvtBN+QuLcWJOdW39S+N/VGDrOVweNLHq2g41PZ/kXcm2XFbW5eeS7Z/aKEuGtkBEHWQDNai
OlgUSaMGLupiIDmCzCn8E/DE8gNtyxStJ6ay69d6a8mMAgHce+45e3/7WqtVtx2jfV6zEs/TOm91
QozsvRLBeybjq4KeXvayG8vmNhHyZ5wr1504ayFaR4NCMxkDen2cB8MftXEdpsoKBI2nhAR1dtdC
BL4xKDuhSgeFrz3U2j6Lxc4xmlXrdH7abntUR/mk+HaGTB6OepCdRc1db1H66tJFG8b+VAk30SDG
0Dt3nSzaR2HvN6Q/o4DZZGr2pTK6DZEbdBTyE9BTFE/AKhi99M5hUqsHFFqP9EQ8dbECT+PXXrVN
1zTybTAHrgBw0VYI8MZ6jeLnQtUU2gTBKoc+OKWj56CedxtJvpIK04sHaVW1Op37wA/K3JU6Ng7G
RB2RVyNS/tVgvrT2qhfDdsrvOweZVZknT51p+Vq2syN5o43GZ9No7ss8fhxT49qU9JsSR0dSAZJM
Wtza3az0riifuko5S5Tiroq6sw6ijYGtF8+745tBWDEcdaDNlORZjbvaxnUONjVxSGurvKnbLB/c
FERUoJqe+6cq9jV4aoHmmTwXyrQe+P2ih2BmOGdMXiJfinZcReWq0uDfz2I3sabFN6G8TZhfSlO7
1VAW5xCUpZdGKZjumW7RvVg1UmxzI8oaTi4Sf0TZUbQqe/LOoDaqBefWkSTUYwzgyu6aZfrg0ZOn
zYyjGBXSVSN0V2qP9eRnxI72Z8YEFC/D1LxQS7ZB9kAQ6SKCqNqdXgSbYv4y0wrB8OYTFH7WGdJK
SBxfqxAYp8VxtYM4bq1w3XjOkG0rcatox0jb2sVj0dyL+koi3VpVFuEjxUyauZLJRDf+siSwVfla
Kk4Z3dUiOqPGdbvxehhOrWLAQrqY5Hmf5SdOAqFfDvq5OjLT41pNdbqKSSBQl0DpWroVMf6Dakcy
ylkjXcgNC1t5KuOBhW4t92RLw8LtZ5xJ8ZWZnyLzkDfHsv0q5VdFhZbjkNh3BEYrxWOA+sCJVxk/
SboeR2+Q9waP5aQAhN+NjU6ACj8H9D40pVcd537TSS8C8xJxFjHps+Gr9ujLk3ZBg9MDwn2k+3Sd
0FLOYumlb8N9VU5+FdXPacHCaGmbpsd7MjOIrqtdlm3tJGOJ80vaz0azppfkS9PnEnlHXI9fyRNc
WSgNWoXmrXBtLgTcUIFUcYIaEGp+QcSY9SjI9On80bln+UxGIuJ8k+VeJy6s4xGyS3mvp6ukfbQY
UfXGrp1AEnu29RhJB7nZysra1PZOvp3AkXtZpZ9LKXqUOcasDhCiSVOWZ/NoFOkFirGtSF9QBx84
PzO4Hffz4i6fcB55sQTryhHq3pTqlWLQCrGg4wiUNSYhLy0Ns6E/EVfrNs4LQnA36E3kBzeQVbe1
vIGvLyG6CZ8WqW20jns/g4NFUiBAaVcMl4oReDXuc21wNlKxCdPL3rkvq3XH1si4N0MqOOkvqnGB
r8oT3YWDaETiHmLToSe6OJ0IU70rytsmmrzAZpKP/QmYuGMfpdhk2yKHPjjLTfASk71xXoLAXtnw
uULBTrRS0W2M4CCMmXRB3cct76dsePwxc4YzsMyuFJ0SDa0tVAF2i1bftB24+bZ8nFuQIdkzlhtf
yrCqYkbrF7DEYvXPpUvo/zr/UgLgstR4ResRN8sKn9rFRD0Uw32dqIj9RA4RMh7HRNmPsrTS9V1R
22QD55/TdK69UjJOTcY11xxtU7BQ9TGK1Girl2diLB+CXiv3eo/8gs21FvbeSVdze1WkXwEsLDl6
5Yy+xNpZ6B3U5F5rH8Yi9viSerSq620dP6FtbgJWXh6fgdkFaxDNxabZj724CAcj8kyECq5Uj/uR
4oFLa4TUJ/3jWFHU8ZAPueLWurqaq8+z/tIEn6euw35HVjwiMLvrd+iIkDidz+p+ICPsEgPQ0xzY
zUm0Fj/SUAW7IJTz2868wv2ih/ioskc7snJY4Nq5GekP2BLLP2q5f8XBYWkh/GTSH+c5g/7pJ1wu
/v6bKYBYJDxPmOeZWcJ0/HZ2MD4tHkx8M4uqkG4ef/PX2YEUECbCjL1R7C/nA0r+vzSFpIBgxlet
BTC09DzUXxn0IzR4X28v/iimrLwNkgILj8F3/YxIsog260gBSZgAtMYiTRuMB+4t7mowIZ2XZYEH
tmZdF/Ie+saDzWnC7a38kIbpuoZqUiox3NhsbTfmmuO/4jlxg01O8NDnOPrcJKyaA5FfjqeFV4O5
V0IJBZ6xqYIqdFWNm7mdfFVEG1VvYz8w5i+RGaZbhYD0uu1XvX6lS5UXoQZcte0EaiVVrsHHPNbI
fG/jQRtWdTLjSy1bJN+atiHCwWPYJichD1cBzZkhRsHUkjyLxWKsDOZ1GaqHvO+sg9IzZirDecbP
kG0qyTlvsAJmUsuxp605NTBUn9GBjWJbSkShFLp0x8zHvKXJyiQsyR9jJiRGWt+HhX6phXS/h26+
jqHgUKzWxPv0NfPRBWKC1CrcyUOwhFnIaOkxNPoGWXxH02bETzf7vNZQBlkBuiHTSHOvJ6LHjevw
VmlN7Lazn/aOslFN6cXhifbtuAc9JpPnUX3uSp3AIKnYhVmwDlLL9vpFqJZjy0TrvgdehlIMvsrW
ghvip4YovRgZOQ65jVowkMtKwfEoTO9gqV6zj/n8xv4EABvHXDW7EDvlrY62Ch2cUaygB7lBpLia
hiyxF/HnAQNCqXabVnIQg4lW9cdcDdhb1cRv5Fw9Ykgjti92sMsW6lxsKqXLj0re5AdQOdoTGu7h
2EVpRXDGPB6GkLAWCT/TJcxzzIlK4FQPQWESfKp3hzYO7ZMpImuvGsW5Fqozszca3UAZvkrRLAFw
CRi9huY+aWrjoqoEbeO8No9ElB3CwCz3USSCVQQASm+MrZx0hZeiFOwb8pX0IkONVaQZQjM58nQx
b81iOtq9dKlJMkkJs0APK0XPvR4qu35GrxYnkg+y8pF0mSujLZcjhGvniU82hI9p72uWE/cqyr3T
6IcASWDrzBwv4htRozksehwmToX0ruP0Mw/1YgLIXEzWIBMr1F2R3uxoJa/6FqmZVj0T9P6YlMNe
dvqVjCBR65TfoOFNN7BTu5UaYzGhs/wFhf7z1Bg5qRHQJlNuv1RDcDotEIPUXtWWWq3VyblTWjL+
THaqxY0wypbLgX0vBTMVKh5b2+nutFYKkMfVwVFMXzSx0MB6PKnDSzEMt9C2Nvmotp5U6RjZOQQy
DePGQHBLIvx2zpnGt6BY3LwfR9dy7EeJITlDiHkbMIxQ+PSU5PFV0oDAIOPjkDvGCZjP4HWD2Guh
RgJiYO+x33zW2/TQhcHJSdCHNgwB1ygGW1p/jekN4Z1VTip7tmJTzlyaXdO4yihWvaq6OZ+s4vt5
o0GNLeJkEwIyLq2sZ44vXwyGOBuMJ1a+ByUiGaYIs+s51T4rkvrcSe2wkrhBzhFcngyAua1e3JWT
w2OJ6UNWnbXVxrVbOIUH4IDxdm1+Jr/zqW+WpNwSK3VCG9XQmMPWaXFgCoUodilCyoTSOX0pE1TG
1jwdGK56ea8eWqYGrhlXx6iUb5pgiegsOP7Z1mIyTP06L1gvjACUPBR+gS2nyUu6u455Bc4XJ+J4
sjpSeNRR5hCWtuUdlXx7qzP8PWsaHgqYJDwvdWZXPf6WVPPQXk17q+EZAQqQUflHZrSxTUe48yCd
skpsa5wybjglG6cQF6kjr4NufmwNhsTaa/hPEK6tJnqaBw7alhwfuwRxlkHypPe6xf4rygkdAdN/
Lieu09//u39++ShZbHmRP2sK/RMCLCY6DD81wi1k/uVbP5KqYKkoUBWiO1jaa3/VFDZ57QvAnsBs
lY7hAof9q6agH7kw5xeAK+zYJbX3/188uLQjAX0uLBGVORCmw+8rCqsG9yyZmUQwXXCcEbNAJd0m
GAXeXKMftAqpjt53PVWKFgYnGCqxXbxrFDJq1ay6I+m6ikLyx/dK72zC6fnnb0IJ9M+3gXkEUZwJ
GkC39ymwRVZMoVmpAd1DVbqdO1qPwTRyPsfs76WZcT1m3WLp719A/xQohoyY6PCI2N6yqm7gDyDE
rpSnJEHQGC1n8HgWGOGjYUuuq5+HMuduMmYZ4uBYULYEfxGxNbOBUzkpERi0rL1pY4QadnpA7oQx
SaUsctFj2ma5grm2nQn5pH7Iclcf1GVLEU/xoGDds5HgZEWouYNm+GkirTkYr5NBfC5k09MY2TSl
2JlyedbY2n1MBitxjV6nyJWrtfa5U8b3dRJ6I4fhwSY3skOeXtecOs2IBkx2o9SF7UplvBGkWoQL
/IGcp2PYWWuK3WGtDxNq2RipjJ7dykoynlLJMfZ5og/72Ux3XfcQd2S6h3Ak2BhIINnUOiqcblaP
RpTfJhNWzJTTVTW3X61heNZs9WKQinVFOI/eG1cByIiqeQiVmZQ6fV0H3VElE6Ubbb/vobeOM2Vm
/aybDTIZcdLa64ZZ3NZUwvKApGub13TnWuvWSvJbw8ZeJdu4V2mzIca6YJLmWgUhdAOntTC3r2r6
bYzZ9glfmNwxy4+sbhW1aeZZ8wHGesPpNgYDW/2W9OY6xBh4KKvpAcpGza5qi35rINqPJWnVZx37
rdiaobaKOb7nwbR2hF5s1IpOUZLVOG1AbiTVOo1JgFaNlVU8iTTcVur1IMmrLG0zBnxTBEYX0IA2
4VgzX3ConKlycyUKEnXbQb1os/qS04N1iJzAczJy4gq7oklUhagqx4KbYjqfYuuJEVnMI9rsZCM/
7+tmPQXzbtD0W0eJexJ+89hn/B7s89SYDxblegVxn8JTr7cJ5yQvij9nnQZ+mzEbOS76tRyatK3l
s3kMV+lI1eZkkgIW+kmf+nDrFHLp2ZN5mqX4ggF0QiNr9OLI8lLL3NV5cBFRErVais6rBX5C5I3u
xkANYpyxmzbvjvIgDZsIi8jOSJurKaBjAXzlt1oFtqWk1BldiR92SFJq/uw4F9rGNhpPgjqiIEQC
7Jt4NvVYP3Z3mGjJOyylfalG6h4T6n4w6T1lKHzSZK23Mx28svFzCBYbLcZVMzM52HEUkfzZSTZT
2T9za6HcI8bXEwy3nS79ImKez0wZ73oZjE1OZY5UYyug4Li5adSrsErObGI882HBf1bntRTE7iz4
zW28tTKbcBcDk6xoSlWq/GAa02MqJsvFmVXv4lRGfjE2OweLdRrZZ4OOPaUPK0DpJXFaw2DMe5tx
kGcnRGVXoA8Sk8GFBAjSHRx9L9PdBvl41Ol2Z0Lise7XuCgu0qD8PNAjby1a6HlHlC999IJ+elhh
NK4HAEZ1Sbu0GaaDVtiIkpXK2FvK8JziVJAollF7Dpu0SnybIYDBMKAuET4xHFDgX5a6fCx6+4tg
nkDSmeIW9UCVpz9GdvcY0ElucEdNGgTNyUjXhqYVa0UdlasoMDjfpZLiAdM9gyLiKzNmF2s3OKHq
ZpEpX4ZmtlfHk1mOsGMYZyBtCfL7sUqh8Ki4iGU7CW5CacY7RZlEIie9Gmgrow6XNUIxhsfDQjCg
yuO2reqTobC6z9PloFcnCT/opq8L2tN6U8ucMdqzcp42OIv8SrY/jw052aaJDeMp16JjaOq0dMv5
KSWsHIgjPFUB0dN2pE0BkeraNPCdl0UAFFSv8xsMZ5Tj+aF02vvOhqGU5Kdg5N0B1O2yyjBd4dSn
SBP8l/0RfBujKYWqdUwvKUqX6L/cGzJm0G3Ec0AhvGq6XNvF2oAy8Rw0DUIqGrGiVc7izrqcxgnL
dPB5FJj2sxFMHbbae3uq1tmivjPM51RwoJP17JLnIiYYTbXu9NrezUZRvDha+0QwjF8Fwd3AfSM5
SnKMAwD6cSY+K5NmXJXEArr/NfFA2LA/JC9MuV/ze61mJi8N4YqEx8N/6ZKoayHl+AhTJK4I9HK1
u9KN4tdkPUsVgsgGKeiiiwCMzPT1rU7DikUV1oKIUyX44phfU+I+HfYTem0/rxDeC6r/mL5SNfE+
5BHjY/j+jeaI3qwSyES+aXpHDK/tNbp6PuB7QmtZMY6oMaXlBysqNxnjVJ7d6w8+wQ9KFHQvf3+C
5d/fyF+iwkocI1UALrXUHlxdD0Y839XGPCfrpZcE3U1qlL4ujBuDIaPRsuhqztc2KPYEHFbuzz/P
Dwoz+HVAr2HvLCaWRSL05uMIrG1SFRaSN0eYR1sJq3dCzJ+6+fnbLD/gG9XL63V/+zaUs2/fplc4
VPMHEn1QUlV1m8PPRWEe5rr84E5aBvX/fCcb/y4WEUbs7423VEQ4DSPuWM7Y9OOhvE4O3Zpe9QEw
EZSKOHXQGRUy24IqGbtyo1/N4H9IYCclgqVSIqEFaPUHvoQfXuc3H+vdHW6G9AY4A0vooVE3Q7if
LizWiNer/G84dfF7vbmj/qH++P1/LW6t3/9P+lJ/lJvy+kp/Hr3sTwgscGctYjNNBe/+7ehlf0IB
At8XndJyWFgOZX8dvRyOXtBd+PVBwnNk40j019HL+YRgC2oTqh9ASRw1fuXo9W4lWBhQvAMfF3Qk
/q1XccWbR29UUsvJnaLzo8RqENhXCAjstvu1k9fru9j40og9WwwF76PRNWoMU/QV5Yk5Emo8Ed85
BZ3wgsRJPlhdX81fb57y1/cCdcSFYRXH2vZubWNSHuJnmlvf15VQUOgnlI/C1l7SWUyPylCL58Rs
xj3ycHsTjgg8aTs6jDD7hLxOoM5R7OnottiB7EbbJSpN3UBem0M75rumDgxXrXTzi9zBTwM5rSq/
0XysToUVpB42MZwwSlWtyXvBEpMXL62i5D6t5mkT4bS8mkfSd2keCiBT/J8iJXfdaosnIlfzk9nA
OR+bFG2yXGv2WssPhaAb3Zb9nhgL6tRBQQ9tG1K105wZ102Rp9axc7ARK8QJH8Oq0+lUGSjX5k7D
eV0ooXw/1UpyVSvwbnBKhNf5FE6bEt3X5ZuH4fQDJc73i94fFx6dMZfdQVv53o8Us7kKRccmIqfO
6AWKzscbGDuLKZdpxiMy+Pn7/UM4yq1LYiuOQ+4pbIDvl3OgNsIQMjSiNCy2ZvJ1sqOvBogSPZCG
vWg4Ev/8DV9vnX/cWsiMSNlDFIvX7PsNBMtE2XHe73wHkq/s8bCPMtGxkvW1qALNxW4gLlUNjB+2
PGONcShWvOUmOGHHHrgYYXvR58YC0Y2a7MLuotd2q/qg6SVNuTARdun3WrJvMpmbztbL63QKzGNT
6yhZwhyY4Acb76vQ8903AlpB0UP8DhKqfzz+vR06laJyvMSkARc68OumbLxQqoOdqAmkjKHEuLUq
MCDIBCmkERId25nbfWZI9QfX992uudxAS+wqJA3Iepb9qlp9sxZh6hrRnra9H4s28XFgRausqiE3
TI69DntN9n/+e/7gBmJWBl2LaKrFV6t9/3NOnKJ6xsO9r2t9A1pJyVcpcKKLvifOogv0bqXUZfyr
psjlS75503f3kDZie0ghOvulNqirYTKcfTFx5iJmo/vgev7w1+XtiFDjpl02ku+/oFGVNmkfTOvD
ru0PVaDrbqOky7PRPIWys2VqHV2ClOJ4W5lim47qljNkariYxvQPPszyNL6/02gr41XkLkOvuvwY
b37cKI2B2uo2T6vjSGtJTzpPJxsOBqEBcEmznM9dAdSKbtlHCtl3Vc/rbYVtkTxfxPN0Gd91F20r
As9qIqwiZKtZyyZgjooUFD8YO3X78zvqh1+SLW4hVi4d03cdxiwRbdUl3FFjA90Er0mxmXvkdlUY
ShR4te1qcIs8vR4+uLo/eHQweC+eU7Ts6E7frYVxFivJPCI7M4wNx9l2dqkxh+7u51/vfV37x6WE
RL+w4x1anO++H/Mnp8T+x6W0mvC3QRbjWhNGhFRhJoZAl6dtmioj+QmzuusnUl0CvecQJ3qvlxIG
bpaoVyBOI/ZNiXGHyJoPsh+XD/D+LgNLTasaT6zDAvz9XVZ1hUgUZ+79PKGF0Whi9uagsL0kGtg3
w6zbhlYRb4sWmEU2bX5+eX706yNT4+hokyeAiPb7NzeK0jYri8etCPAVz7RT1gOxJK6JSklSK7qq
YGKAqgcfrOI/+PF5R5ZNPCn0z+V3jzm0iJj7f+x9LZ2ylVOYyb1jEnXFZLI5lK39J978X1HhL03/
n8xV8pfn5OXr49PPAY7Li/xZ3BufiD9lqCJj6lpgTt9qe+OTwkRl0VejxaBeYHP5s7Y35U/IMKlO
qeLpyyzxv29qe5ZrFcXxMg35VSYDH+H7x4ETr0aEGgAqmRezOS58f0fOZD2kFt5dns1wOpnqRGO4
R7IXrQvDqgrXLNUvyVjsLFBlXoaVtWjj2yCZH0pHcXUrOhdy/1hLzomO+gY0yanC32sGBB7mCQaH
4UA32r5kMbxJo+xLPHefI7ncogItEw/PHmq9JDQGFw5CsUoq1JS5JNbdSJIh6UZT3aRfwmTuaPON
XxI7uGxnpr+RjJG1zef5bOnpZ470dTSGaj3hqlQlVEfX0tBtTTs/Von8hbm8lznBKeyYbBZqcLAt
HOkxlYqqk8aktbMvF+VXiwa6o4GE7gzlAo/YRp2tvT1K7tQ86QjUzVM3ZjSMpeo5CeLEVZFv1ZLZ
bRxHGJfGnFYb8NOXOHILgLgAPQhykEz6m0Gzy7pxU+COz1vZ2Eoy3suwvKrDZBWO1YXR2gY6PzSH
cZnNXtagy7UjY95aQXzLQvYoS5GyFn1/JAZnpTfJNcrSWyOnfSiHdNbnafJURc830aTqfmtAOBpK
7Cd6EJjrhGLijOgYZtCkgXu1BYi/iRzUAXKJ8C8PtyUxVmml0hrVcV5fwBsOGiyqoW5uTYHB3h2a
4pSoascUG5U2sPtNZjeQcJk5aPI+rex90Zkr3ZAvYkPe2Gr+ZEv2rpONW9pLyHNMS5xVNvdUBuuy
qOZNFvbgxCXFfCGJBsqMWYTMrzqWYZrLHhlhOaefWqz71ryIo/Bp0noPn/NB6kcaxBLTo0H0+X0f
1PNJbuW9VVerXCK0J3RKgAGxcRMU8sVsiNQfJ21dKMGtQ4rnl8WttipqmnVTYNwk2mxekuwE0Wja
yJFq41QortmRIAGN15WI9vyw3qgWL4D+gEREUXkp5tA6OAGWczBMM73M6bxiMFJWHOnihvetzNlT
G6SEHVXzNoyN/FIX+lpowIGyhJn9dBBqeBeZ5WWP1MfOCpZ8Ul/QeBtkCPWrdmS0HwWScgdwPhBX
tJLrJwaCZzp8Tbq81kmY6ZeIabywccSrokL1rA9eOujJR8kGP1oZTNYfam4bq4n8rigCRZtxAG55
RKL+NIFL1cZpWwbpRkjqv6khxF76k+0CJ9kLyU8/YwUqvMK3RpCs4PqhJUGBaCDE+7ZZIN4jOoZ+
DyNYyodl0P53I2ixmlK8U9UsmwJ/9HcjiFG+gibKZKxP3/qXZvCEWrzfLFQKZPYkBU4QQgBruWXe
VOhNY5SRQ8/Db8XwNdN8Ps5mjlZS2DxbRuo2E8G4s0ARj4hDVTD4V3PyOCewT+lldphu08J5nGOU
cVrWr2fLbYLAy+vnUGk3SZc9aADUEHRdkP0cbEATNgyNDR/R1iaUBoeMEiZWsXlTVP2KmLObJGCQ
MhbHwI5uTTj0ZRqeKKbPe7mih1H2GDQa5qf1EJ815Exg32tQDUXN3iAMocXmkDzlzfjEAMoKg+mQ
SdM+oGdzAlEBlo7E2xHjgKG1a0O9AgF4XpVXjc5YiXYRGXI50MJ7KVHvyKDxJsfZR701n5UBqQ5q
gUy/0OI1niPdldu9kageoyGU6SmkweCpbIzrzom/2EZ1HqTS45B3wzq1EwXtv4nKflyN43xGwtqq
MK31nIuzsm/PM+CDiBHRgaNaKx4EAzULHpne76PqWcpV04ctwjIa7wcrupa1vZaKZR/zxshat8x2
Vc3ZdQkGgASRcU1rGXz8Kl2y8bB3VrA+6j65V5KEuIkadaXlOWTFtXaEaj/WfkuSz+Gk7PJyOCyR
YnP4GEajq7QgjCSrnldVXRCkoISPYu58YejbTHmQsPQUcKewmvR/1NL/hhqTTsLPFw1gX4C/PhTv
8Cp/LhzKJ900aBSD38CzB/jr28KhfEK7swQIOPi1HcZGfy8cmAmZpVBfwgjS6WK+qTJtaGE6JSFr
0a/WmMr3p2v2CVaupfTF2Ualydj6+1Vj7qVaNoJc97IgI75Fbcsr7vnpoIeZvM4dHg1Tkeil6guY
OcUQE+SGudVaRTvrZ03zE2ZfpDokSHfpjX1wMvrhh7MtnaaSSbjU+3QkU48LVLoYRcwQu1ZPOY7m
wqz3hhMl/psf8Qfdz3c+3NcLsXScNRyGQNZg8H5/IYRo+4JqDlOKPY0rRQksb9K1GHluzyNJhvc6
C5n5YzV6yCcTmtKikCgr8KPRRwbo5Zr/fQr+50dZDqpvVnJRz1JYQk/0mpopPzLtdF2h1v/gGy/U
2x+8DY06BOEGwvLl39+8DV6pSJOGRPdaaTDdLjPjy1DezVPMgbsMex0EfF+elbWsHeeFnd7SJsAd
ThV0mZdJDY7VIQdI6krjqWlq7SQVUMhbwG7VuuKHu7FGdb5TB0QhFGPZbujScS8JK848Ry3NXdeg
mQV+ZK4kcDLAF9E81nqw/qXfldM0G7Ou0VjhPqKhsOznb7+lYgNU741Cxy3WhBuwOt5UlskGp16/
0rqZ1R/BpV21/UbFUOeNlax4PUqCrZMTVFXwHf+47v+KpXFhZfyknmJlxBAMtui5+c9OieU1/lwY
1U8ynZZFpGgwVqKL/WZhtOhScYamE0T1tAzd/qqomLqxJiI2fJ3GEcjxd0VlfSIygX2SgQLjOgfn
xS+oGv/ZfuW2sZfOq2LZCqXV8pi+eT74bBOTbU33pniKCEmmrkjL3/KuijcQiy/iKVYOcoA/LLTE
SpMgBdQhtcmsOfLuzWX8weL0/ZO63MOsSAwMyImzgdO9Tx9py2guQXHpXjX2wzrC4+xqDqbGOIxa
D0p5QYljVp4Km8bN2g8nNdr36/Dr+6uMF7kaNKjQHfALvr0SOFxjZyoD3SOaWTt3jMG6APFhAn9S
mooMUmv+zVT6+NBqY7bRajvea9ICJoTOcY5IbAzRjJn9fjRC59aInbReS9ENGqkODrsqR0fbnozM
09NRv5Q5aSEub5AzoILmZKpVgaVDss1IdHYScbDDxTZtmP2rnK+v0Ma7UjGj08tS8zK3GvVK6gKh
4TbNpe3Pf4d/TpCW2ZHKzbeIZ3ETvutPjplslhpLHAJ0vMn2S0kpKZdfswQBHMop3LuNdacqYgsf
Ax8B/uTiKCfShu3/skB5qDRsqFS2utWuNe3UNddRrOyLdAPQ4Y975t+wzGiLpOY/LzNuXea//3dG
mOtZV8RPsXjM4nZiUaG71U675//5PxQeVkYVy8v8udLonziaoUHkFgaHw4Dq20oDenWJJKQD6CwV
xtuVxvwEr4fhi0qJxMbxttFnfiIMkYE7Z0E8Wyi+fmWl+QfwBDAj9ETgjBCC+N97ngN5ballWYJE
jXKyBt+QzObLpIz2KS+lc6fO8N8WgQoieJyMZydVneciaUXlK47oYhT9VbWLDXPQSThOxJUTw9B0
qdqOc6hcVI4U3RsiidaJbkjnczBnd3Wr2A3hF8oko9MS6V6bDMJ+tOm+yMOa8JMOP3QVL7PyfMI8
aNRx98e0+d9we7Iv/ez2vG7LpzQqs/yD2/P1Zb61FgiehWTEMZM6V1006X/K+61Pi+9vUZKQrMpM
9c0JASHJ0jpwwGYsHNHFyPd3a4EbGQncayYrL/dLGpNXR+Df9SjLv7GYBLjdGcks84l3q15aCFON
S4PIwHo0L2cFCZ8+ttq+iGPEs1pEw9cZ69u8i+g6aDNmvHo2rE08mOjOIpLMzaYLTjLDtVUIe+sa
35kMW7TKSbmoM2faNn2PEykmjnkLckiN0LXjrI0DO+SVhd2ZuIfjTVcuSGsD+48tpclznEnhvmOc
tXOqOLtXnUbJqDTbdWYpyW+isZqWkL54IgnOadib0nEA6ZeXOMG02SCZMtPuhqJTbmybyQ8aD2W4
jOZ5vqwjp74r82AkFFyOJUxzJKGScW4BLbUqo7+Npz5/5tD0we7y7gjy53W2GGjTSWLHX9abt9ss
c2tYdmHcEv0hgCnmaXxUjLBcyVDn1nmkSscgjDM3bGAalrHlg0h/GWP0dhD7Yzd1hj8+0L/iGV2q
tf+8hRBc9vv/LsL/h3M8QqRvmwhG3KW5x8OI32aJy/j2lJqfGN4tPyCl2mum19/lKkqw5aFhoLk0
CF8f4L+fUmZ+FMAOgDgkE4jEfqVcXVqJb85znG6IBOQ0D0WZvjBk8KWKe1OvSqXV4tNhW4ji6CA5
Kb6GVpwBY0XMnfKcFt2tUxh4NpXSU6oR7H25pg/2RVLRFRjadWLZxEMhK3alUT2lUXg3QoUkFkJ7
tJz5ouPxRW72XHYEYWhyd2aNNZbDMiEeSApXajVW2yxLjyjrGw8BLGE9MR10Jc/slS6c4gmrKhDS
fACaGdgofswWIkTWaF7eDBs1YLBeGvZG77UHitvqOsEm4awcDVeorILMB4sKybaIJGk/XxVqmp2r
Smec0bJ4VJEi7PTatE+6TuyTQC+3Dl+lIdqQJIQxlmBJDaJnL2Mrx86TIMYvTERYkuzgzE+ZPYXK
s5Ypjp8i79jWnEO/FiU0nqbTmgtTjxSMpE7gWmPA1CipsqcsAETs6GF91KOcwFpByMHRkSaQsERE
+AUn4n2P6Yd+oRbAS8C1QIcxy6faFVrREhnWggjQzEeLmGfwG1CHm6w7cdyosQWl2WoIxDOmzvBM
MwP1ty7MIDGmNbxhdYjuJtEaYES0flPitqRFqDA/y/V+qZHF/v+SdybZcSPZtp1QIhbqouuAl3TW
lcgOFiVRqAFDbUD/zeSN4U0gJ/Y3GAoFSSmkr3aszGxkMsPd4Q6YXbv3nH0yLf7oxNBh5FzeuhMS
bzA2N71g5qeGm6x1cWlo/ITMExU7EadDbq2JQvP7ckBJZDwhHAKXgDC/rTcVMqKVUhMsMWen+eze
zySjGfG92d/NdFsFqS9ydm4zF050Srax1ak4GboeL+LL4HDTET+1tmr7OGTXsp1OU9d4KO2BU1Xe
FBcgQHFqCBCqCj3y03hurW3RNjgjPD4LGANk+/A227WiGAeK8oMlrYMNovhDIbmh/aodTkhHBGZU
b8z2C4bXnSbN06m5Xk4ZdanfgjTBByHEppyzM23Owi0iAzRDpZr4HijmlUdi2ReRY8fCH7vFRxmS
hB0twRlFvvsPKWG92dq9IKyq/Wi6OGftMnAlbiERiX2mXbXJ9KGghe4Y8zkt3vU4WDvvl8TDd0dA
RsE83PD/qRIszqILkOz1wx1XRTEMEW6pIWsexOBdF95C7e7RJuO4WGmELSPkt3FOoMF+WRr/FdvA
Iqb4yTZAp+Lj9PG5if65X8GS/moDQDRIs1ajWbaU/azA38o0kA4ESJkWzdSFE/l6AyAB0uSsyNaB
puB1kQYeQmXRpiuMqoqy6zeWfzpZ75f/RalOSIjKEAgpw/tmaZroHsk8RhtkI1SX2DlLl/WLPJnw
ZG7BvXEARcTYxgc1DTqOx9N5Fp1mgwi8eoce92D29pkh1lK7wPYDZajeLf+N24qhuV596cjHsza5
9xFYvY72YAic+xwCMKjlC+NYn/XGoSuQvD7aBBkvybizhW9RvTaXfDWVNd95iMMTdNarqRO++pS5
zSa319XVUGy0TvCImieFX96DJ0kJN42inW4lB+DlOItIRjaIQqD+Ut2jm1z0EL3NQ48ayMPwHt72
0x6KHIgvhtUcWQxoAGKtncPt3kDwp5FASu5JltkQbPbY01wzv9dY76j6zDK7qCNxxAy0izDWiKpb
Y25esdCl02OhHPi3plxk7S5y9+W8J6Qvas/D5DHROBy5X0y12dktsXMtJqv2o2t9Gm/qCwM2Wr9y
HtM7PSlXxd4tlR1N9RUTa/oZPjyeBQGTzo9JfZN617EExGuAye6uBgWNxhcpzlwVs2mGIKz72LlB
U6KDWDWX5EOksw8ZC6Ne6O5mMJXKBb0oR7vBUof9iUYvquzHtge/E0GBCvL8MLm7psMssSoyv26J
OwzibF0eZO3jCCUfZ6CS3PXRWkR+owX5rTTPKqtYpVuhnYzWoWNkbquUnfynce5csnwjAgK65FOt
PWnFFevkqtafDG3TQcspAHGI/NM4pkzCTvRQ+n0K9qt6gL+5iso92VXDgwBeY2YZ/PF8yxfUWa6f
Rce66XDxDaSVp6seSeUc4pIdzH/RarY05n62mjVP8VNRPGFvyNgP+vL7ngjkgW+rGckyGpQaDDu0
NphCs2Z9Xc2sP0itZZ1b8KsgKxem71/dV+8P5ED4oplJMYN6Oan+Xc7a0G54uUUbhU3l97qvy9u/
LWeZw3jY3dntVAPB6rLevSpns2FGkiG6ChEIPj9dELWUJ34JHU/VBsdP3PqKEyGJ9pEFTQZ6PzJN
eTZHcjfVMXanz2RGrmp5LjKqEmw7eh5ERfpxqBgnofdxAKs1Ywf8pCYAgvUH/W5mwXRMLw103tE9
QXMC+FRjoqYK6Un1m97pdBgIp60pH1jyCdHQx3WhR4SgVlW81uM0Rv7v7pUR3vIwlPSLxbliRUFX
YD5Ng4H4iHbkI0/gtWjQUD5FF/kwYyJveYvCprlqp9zxpivhxRDT0Q0sSd5+4eyH5MwiI9xkSIAG
87HJnnCtnrfGAKFqTm76vnvSsmQ/KtboFxYZGkifbsqwandhk37RafUEQh3lniN+A7fcBto2Ouou
rHhoaS9PProwSnbbo/ynb0v9prortKLXtiiHPdhK0BsELjy2I+/IfhedMKynOmt09YyMvGcbBRSo
NdaYQuhW0EzGgRiCldbUwSy3mlxQZ1DSyGR3JfgQ41yZd15TuRu1V5FO0QJeS3j0LCXTmWn1l7Pd
nVd6Pfk9CUTBGMUfbZFBLZbaGYJgMIlCILJKOpNcAey0amugHWo9nTskN7DIz8eSzELYRvnkG7Le
VvNdTG+tq6Mb4MIHO5aF3xPafs65CnVZisOjJhx5L+a6uu4G3JZhPt9rfXuZdEaxLns4PYiCTLEK
I6cGoU7qR2JUaoqAzVLO/zOEk+CRQpgg3BuPMr9ot1iM/zPYfTOjXsBom33gWVsV6fkkHl496D8Y
EPzgWUF8Qh2BwATP0XtL4tjqGWNtAcBUP1amc6LGyKPIE0xAMv1rikFova++1e/sYdfDc5mDdon+
mRD88gpfW3YGKlB8SjhYFscjS+K31VNHUwrJlvk8OGfAHLzrX6un84e9QDpoIPCPvWA3vrXsnD8W
DxliIcbdjICRPv9GNbhMiF917DgtEF1GdiliAxqBQMXerp0WXHDSK0oHR+6u44muwiuvhktobqr8
HC7Vn3vqP2ZpcW3fvSHvgsrJpNPB5b0X6ZtGTwJiaVo+lx/6kFgZDDcuEiEiPVYc13Q/dtPGl4XY
AjvbT0ZIl8KOtqNalbvcKTM/TYATeu1ZVIxnpVFv1Bqjo0z0bcQC8UER3kNkJQ/u4rJ0xBwYIUBR
NTQxYcW2sy+m8BjnRbhx42olczg6dqU915PcpFpz4uBJp1JrVzmJ2rTIA8lxGwzWztbto6J0J6Kq
bgo9h8xYjl8Ktz0bK4sQcfoNne1cslqu6QGe0YGgwxH67mifWbO3sXP7Viv6CykBO5FasTU85cRu
dWMxwVa+lQ6M1VN7S2sXFEhNX7No253eu3AfVePZbUpAWIjpRdEc7Tm/iqKaDa4dttLDu182jKO1
YbhoSJ9ee4Vjbsu8vRZWla9mM7EvPOn0u94THagBByVW7sFpcvp6Vc0unrUQ8n+oda5v0q8JWexh
efVH1ynDVV4blwC1LuOiabFfFWesecZG1bsHW5KNqDjkRFDvZkN3nPoYMmjdX49hTbp7aq2twj2d
1GTjJX23/KUlQ1xe9sp8isjE5+an7zQAZ4ipFis/78aMLboMzLk/KdRk3VjTvtGNu7iy7vHQ8Xp2
zs8KYHIe90aTkshI1hRBnQLmgtHVH/U534ejo3CwJqJEJ/8xMTwsGlWMforx3y5JIJdqVsMan8bF
dizq7GbIHJIsjaqzYOfeGx3IShOglEOUfdGv7NLT1xZJFnd136grawDnVEWFiSrAhHSWJ7s8QimW
WN5VC+MAA1XOYaH047av/Mxw/ZDuD7o0uSnJQu1mDg7jTPKVrUMptonxJJ+0puC24v6Ewv60bbwz
i8xYmjeVX1tOE0SGOQU9utxUS585Ig5+2tdP3LPjGnosln9n/DQx12VesNWKaDNZxTOC2DKmn+YI
5LpMbsrZAOg8aHApCdSVxI0mUifYswdruZBqm6g517LovpWfl+hMyw0K02lXQ6idal3iu6hmVyM6
PEZH2crpgYKUeCpSvV0Lo9m2JX0jY1YKcoPgerYTW0mZZWvyVe/5VOm9GFvzMg0jZZ/HljjJJneP
EHURzsb1EaZd6mvSO02MMt0hATifZ22ERK7MEk6NsS+TxnfG+KrqnCun18562oIpvi1HKvYuccHZ
oqkCim9hxBSDfuqKWK7ZrvcWfokzFSNKmQ2BUo+w00aX7t4Y81ir7qdeYcjVNEFoeMFUlWeeSKoD
0ARi0kNAEHZxaFoS9dp8Eakca5l4AYCCTVNZFxysNR9Km99AcJsi6LtC4/xZU7fQkkrQsgAvHQdS
pVQvuVJU/GZmd0YRe8Lk8SE2sawk1kxTphZrwkQAomSquxkN27pQi+lczWaI3mpCySqoDVpaSU0j
A0UaUJYbEO3tIKe9EnN01Fv7qUFbsOrFQ6zMjzmxuAwI4Uabvhw6x2/m+MvgKF8w4qxavdyUbe5w
dylEaKnjkp3XwoTRFAJaZ19BQOUIeF1POBBWbVovs5Bwp3SLcrAMBqiKJNySHQv0/FkY9llmkhqq
AG9ZW1F2ErpEJXvNWo3aVVgTWwX7hRarvob2AZUGIlpLmmuMcohOKGQ+FdJe/tAZyDir3ry2J2C6
SAISkqJIhepJaBv1O4fYq9UA8lXLQZLKmACytdJu9RywKiFtLGYDKNu2lau6FdBTExEwoDrhrtpN
jJZU1A5lqgep9wzl9ATU9ypUGpIKVSLhkhyIiyTexcGs0NmnOssGOVzAWZ0vhuox0CnLBl6LfcBh
nNM16z7LRD5PekezlhrvTLgQXsaW7/pVPfH/VaW93STfzdFUI9XzsGFXLoAWVh3xEuxe0ZmliH9P
kYYW7dWX+n2R9t//xcP/K/Hly4t8rdNsTPo05lyPsopu2+LE/3bK1VUmMkS74B98Q07D4rMcOrH5
MFUh7Uml3Pl6yl3cP5x+8Q8vmkzD+a3UVZR239VNvNpif17G/yS8LzOdV4fcRiNVbkrJ78Qgwjmw
iPTmnvY02K38HAfIvFXiZl1E2sbxSojlKis7mGQ9R40oWuPUUyL7os5njpUSzpCtLwGKqvRVYZ9C
djrvE4eVffFgDMpt3zUfem7CQxwSEBx63QVM/GFDbN526q3PLKXFpnBZ9ZoMOrUJ3JBsAvLnCeRz
CwzOGUgffyDP/MRkTBp4+GtcvboqbBjbS2HnxIrLmOBZcfXLBIjaShoq/MFR2xUz80kxq/SKYmDQ
3UrT6yDM1Mcwy9KDWTvnkUOXMiuApSXDNXOOG80rgr5hbBMm/SeH62oa9SPLwz3wtCtCvzYuhKCQ
mIEMbLqVqtlhSOzyRFXw3SN2oKgM87I/8YaptAMiJOMbKFrjNfGS4uipCp3ydKLeI+h5ow+MW9eM
AgiNVuxPyTLtzQwAkmSOoUtXhgOw+ZXVEdpHn7218MdArLoa3VR90NP62RLjRWe2By91Huu6uy/0
2WSHTT8CohHDYx4rj86I3XzUbxuy1wGaB60Z3+H8WuulfLKj+QPqD4KcB/wmCFs2WRofZW+JLQ4T
DvOD+GAl2F/C/Kly6u68LpI+XY8qw3WnN3xy3k8g8h7MkowwvbqZpaGDq1TKe/jngT7CbBN5foU7
nJJXhiswPr7W0hIWIgFdVV43fXpvZsopS/bGTh76Xlw7yMa958my0Wd1uzR3H4zY/Vgn6WVNzlsb
D2zR0sWrGLu+AfRIS6cbqaEDKB0HgDWBmpt8jOd9aEXbdDLPrdRdETP3MFB/dF21VSV0KwcJfprC
tMX2SBAE2IdABZUA22VM9zP+KTCdpneOambwO8kHlrbCEq/3hC0UUlontjH2l1Oc6J/F0I5hMDvT
QfYN66rVbMk4MH04x/fdPNdbSPMJPiGnpD1Qh6s0M+aLYXEq9YtnKZ3obXrYmCR2JltLPrFtnKcd
Pqc4rgt/WrxPPGWz3y9+KMXFGdWPevvBM5vbJs9hDY92vKmNxjzmk3gsMFJZMI+xAQ2cufL6dJn5
+xjMbh3sVw42rBg7lkH5h9Jm7Rr2gQjYQ4ptyyp7mrX2lrvWuE4WZ1fUiAvrxezFtBHj1394K91s
TMj32jQNEIv7mS6Mcg4zdDfFRsvrRcToDRpNCSU1OinEUJGyWaqA6xhNzlPerkMN21k4VPl+KNn+
49oZfSPRzD9FaP94MPzh8sbxBq0kgw5Ow2+XN9QZzKUUp+brejTVvQGtyBa//R4GKZas8HQJkXC9
z7cFKGXN4N0whAzdnujTrVpY+7qat6/2mR9s3t9fioFQTOOHQqUDvWX5+6uVepjtqMJKWQZeeWPB
ESv2XvWLt/j+EM1bLMhwZP2L+/TdW4T8EgwZzTLolOI+RpaV2AU+5FOLAu7lYv4NIz00cq9+uB8V
CEOb/vf/fiG+enmVb9pAZBn4MFB00rVdTLhfCwSkgez9jPr4F6WCR5fl70bO4keAX4zJc/kLIpG/
2uBLI8fAzI81j075gn//jUYOGo73FcKCScE4wlGYvgp8jbf3Hc1tGj2opEhRISegLNBeEIJtptND
HZOS4uH5GeOzwQIGqVy25MNkhlhFzrAb3Ad073vGYeu51fe50sagqA1fTxi/1d3JYLuoCSz9mKDw
c1gjPZGzCdGetvUwmLpoXRLUG82hXKeaez6BJ1i11A+7NCKIsxL2uWoP16Fq+OXEqdlVSiJGkBDg
WlCAjIT83+O23sOCy3ZFP210N7wirHmfxJxSymnc20U+n/VTl/kiH9117zTOOW6FFbHSH+yhOFQG
eU5TEtL4T/WNrbfjnU0DwapgotYssXFDJwTFjrlWzbHxp0Fn5oRRbWrnE10oM/ScDzQDzvXBqrHR
apsBh7XfeE+i784ki0nQOPWzFvE5I/0Du0Qwp7DPq8pJV1o03rlmeGsWSFb67DbLEIJVPLYbKPL3
s4L8W+anTWJtbaPY9Ip+BwxhQ7DFXnTyxA7DrTdaRNyEE0WdQR/OsR9HU9w0M4kZZi3JbcrLh9nh
MPhSsIliAseOZ5ZLUlrtXo3nkxB9hhlm9x24zKjojonFUb/JD3Fi4LMow+7T4IRf5DDLY6EqZRBG
GuROMdAHz6ZT2yuOYTl9QsVOAPGkafxkRNSSKseR64zT6Zoc6HOu+CM7wJa66CkyCFdPFXJ5Bvy9
874zMyuwBhosnn1aT1yFKLyH2o6AThIqHqREIas4zRHnTTtXgLzuwoY4XVUhHNc5Nm36MXZhdA/k
fLSkAkGFDPJ5WJlGthcqGaVaVwHZNR7w5WvsTfhmhfVBJXGldMhxyT5n4C0tI/sCUW/buyaxVClt
hulUpuaScjj4Ru4hdMUHbtEBQgZCt676kGja5HtWeCa8tMfB7J12HMyd2biVTu73guuI5XAxUtFs
GuralTblhMwu7R3IbWWpBeXQklJU15do7j7Gk/I0jMQLDs5OyeSi788vQdznfqiUz4kob0Qz3JTD
iPTe4QurpsoO0OMBzlRn7QRP8wlcwru0n1aTXV9BJV33KakBlTs8KIQ04653zvI52fDPrbGxrxtT
9AEWeJioFbGs4XjR6xZNuYI5lc2QK1G0i5KWU6BkyUbtOu1ggwLGn9B9mFMVxCfouVFCAh28nqOC
IcAAco4ezJrxMD9xp1DZpsM8+FJ1/L6aN21unquE/LhRexWT9tapXDreHU1ZzqpjxPx/wTK1yrqr
c8ZeVvNgFuoN7ZBrc4zvW4Q8gSvstWHEfJFzeRw6orsHFP962p9kbrcL+euAlqlZbpJhvCHtFlKp
tiZk2+9VvNxsuFtCyJ5Ve5Q8ABB0+YH1tYiT5EhUwcYlJ21NgkLh5xGSHRtPdieHlT2N8EHr+SmK
moeopY0Ko8UC0bX0zgwYxu40Wpdq6SiMn+qrJk7O+UKPMpwfM5ldV810lMQcdz1BTYq2jwXjcyN8
Jg5LBybgpwO9B1ZlP2rrg20z429YRKu0vPrXbMfoVn6+Hf/f5+cG3DkHCUQ2Pxfsv7zWt2M7kxDM
7aidFujcokn+uisjvccPuExcOMz/mbL4164M8HyJZHageXw9nH/blQGeL5ksTOCIZ8Tg93vjlXfF
ICpPdn6dc/syQWe7fzdfUatJHcl8L4iJEwUscnPreByvV4izug19+XnLIYwmUhMCc1tRezwboasl
4PIXHV9XdWHH84AiMahRJN+GDKDPY3LonxxTEglfwiDTk1TepeYtuAnvauhdlC5h0qZ7AzYRQmz2
bKoamawIHHNIHCsmFRiukV2M8XQcebK/eCQe0aBPwAyn5byDW9LnRDTlDA48o9rR+0KuTSQVLc9c
148NE1EywvOCxrEjehl0eFw2oRbHK/SEgxmIHn4zPkB/mq0oJa+r0iJ2TjzOrTq1e23SGW83XtLV
u3TO5qOias1KJ7el3DRCWgk2qll7JgW83TpOTKswzAUJUY46xj4aknvGrdALKhDmaa9J+nCVCQap
LmZCWGolOeQLPr004/STQoiS6uY2OFsjvUtnWe30LtW3MisXSEWml/YKnWy61Yl5ZYAvXTeoSQvG
gARUbrR6jiGvbuofHA5eXISvBm7LDeER/mkiVyAtlOPO2yqtVBydYPWpCOIxB4AGEWWtEgC4ZgvC
dt/J7GgRuAHP3TIPoyKP5uA2Fz//DIs6/P1HYKqIP0yzVBy977qLrewV25ihFdLUlHs10cQ6SuZ4
8/N3eadDfLnQxXTA04lCHS7R2wslTFIqGeEYgdHa+dFI5mFvelCzw6lh2G4bKXm9izaSW3Dd9L8N
ouRr5uk1loYZx+Nl6Pr6EBaZrabPasipiMP2lTJJKprStsikAXvy8wt9N0J9uVDIO8s0lnMrx4C3
bzVVURY6FudlZ1JOE4uoemfu2rNCQsmiKQb0enYfOw9ey8/fd7lT3v+Mr9/33c9YoMLOq+WcDs7a
3Klhe+zcsN/mcyXXnirRCmvRr671+9sX5SI4MLZdFIz8Su9uXzUse7qNaoHWDrxZAvoRo8HZoAzo
MZhzIE0ZZ9/MC82vMH3vzfHTzy/65Wj75qr5ACyj+ssPC4/m3VVLRsQVOSJFoDS6/mVUCnsl445V
CvvwB0ANH2YHqQiK3IJCkfizTuntL7lnkNZotsVFP6dfHEzG/kQq99ooJRWUW6ubSmoGZUPKHUlT
Mz12c6zfzrqR06dJtSM668I3ufZ9PyjenaI1JLSnCwMUo8XKpoTnWEOZH43KAckT664yb2Jqxvum
JEpFcwjTATLhHvoG8RxanIE4SSSAhKcGxcCLpfZY7ZSq+QUm7Ye/F2oBJKWcL0HiLZ2EV80Ie1LM
ZMh51hu+jPumumlbsziCHp53ej1sM3VE6+igomltp9jr0YAG+ue/2PcfAUc+khPDxhCJf81alqNX
H4EZ+4JdZdBs9ZrpV6KD7y115ldk5dHFGvzEZuBvd0Qw5vJSkGl9+PkneNctQQj99gO865ZMTmQk
uqZQerZjwkzYMpFRyXmlaZ2+LdET/WLle8/9/vMNGVUi46X3jx/37RWXU9tbrUoia5KRkpiN7kNa
0CnPZ6mdSOlS9UuPoEKpHdt4FkHkuTihJAmFP7/u72oPVHbW4n82QQ8DIHvXEMA21Ru2ZKIeqeKp
AhJ3SpESBtE8dX++07+hS4QN/NW3+l2X6A6AxwsL+lcl6cvr/F2S2paHHhyT5ksN+aokRQhpL+Mi
pCDL3fF3o8j7w4XsCMiDPhLV4lv9Nxl8lAugBnVnKVh/p1H0J9/+1RK6OARAxQGsw7QKMeN99zAr
Jr0wWzRgtd04T0SEjbvEIUZD65y05Zw31esGU+nB0RUVJjEZ9wfNVaL5SIxJcZKrkY7ZzqOHitIE
+dr04lgpX9wr/WJkYRrbHCKTgbhsHIM4irJCC02MH0MUmBm+YRp31kJUSzKZrjO4NHNUjohflOaM
r4BwiFbZjkIn9UAxAq0bTwQyPi2xVnGqbmpssadFaF3NvVy37XRvjbqzqoSzi1AC7io81Yx17sq6
DZKBuLC6lTIQAtBajKYdRXJ0o+Ig0oFxOFzIKCobG3lypij1Ta7HWpDk4z62pc4OZpFyZxH7okbT
x6oxTp25lQFJXc4uHUtyBD1GXu7YX3dmdNSlEZ/SJ6Jmdbb1SND66BxDOz83DNQKTcvUIbX56yy7
nV1ZW9yLI1Vx8VjK6dyFCnvhtM6NOjgHz54nZiw2B1RRPaE2WQ1RcQiJRc1DuUMSHR30pTzUU/uO
seCJkxDfqifZenKPo/A2XtadjSLcWLNxN3fK3tDacoU7x7t15bIASoVQwTy/cTWBMFHddw2aQ6xV
JP8smbPpLPLACtksh3BOzkaDQUufoDPSGbKlJNm2YdkFAlwW/5NIrxSXKBZRkmAoyMwbphSEm3Ms
WzU6TZpyusR6TCKr3SrepTCsQ671qPMJSmuUSCNxmfjx3ECK6oTmtIs0He41YAJnr8pMDejQIIFC
ltpUcbuzEuMmXxSr5qCNvjCifYeYtUbU2izqVldP7nvzMa7lhYcGFg19oCAbMhaNLBIrYsdrWz8r
uyUcaBpHasFxSWvD4DSpwh/R3ZJishmR4nL0WBUFB7AClQaCmrwwA8OK92GSH+xCl+sxmuu1KsZn
tdXlZpLNRW1zdBjRiLiKQCNEgjUxJnLtjsk+GcqnfhoCbyL8RZ0/5/MId0mcTVPyODWkjBRAErOW
CZBtrfF/HVwMEaH0TspJ25INuAptIIpteRepCqEVYr5WZnHTzc2phtg5Vewvis0Icp7OPUa4Syos
WcduS2o67aphVrZ2Nl+KfD6KmCFhUkUBZPDViNo+1pONm9OywhuLr+7aBfJFjw5Pggym2b22sumg
D3jYWrhxiXeRk1g/lMm4oQ+e0+KwTjpl2s5mj+nOnbwgNqv0yhaI2EaUVDi14spvBcYDFctGazrP
ehUptxn35cua/G/Yf4Cl/2z/uf7v0hbp/vu/efrLFLjllb7uQJjBF7D2Mowg0w31/bcdyEHLj5Jg
4RZrLKYWu99fTRHvD4IsaHqYyyDBpgPy96iCaAOUovRLENl7EOV+i2LwXV1icSLk5QmnZNanLh/7
dUGYYBDUhtDFx6h7+ypOfaW4cNEOvfqefnDS/tW7fFf51rVJnVsTzH4p0ktNPSck7PffwuQbJmIO
Ez1+2rcXops2oCPNq4O6XIfelVOsQ+XDz99iIQK+PeWBXEJFAicd1Qfsv3e1ZCMr7N0GIwfbTaPH
EQEfm2+SzyRi67nYi8odz9jiEvyyNCF9qPQINWPhrbVUEHCLDX6Tqg2rgpeF9wOaPVrZtri2ijw+
7Uw0Esxe+tM6qZUvIwP9K13TWtefhE2waJ23t71QslOJ/fU87GudllSe958TgyzWrjMVgmzamJGO
7PSb0rHC81AMGsp42wgc1IiIWTtHniiwpImkmrP+Y6pL2tue4sVBaKpiQikZQWYtySFDi3E7eZCi
dSoGemGRoq3q2K2fOweJGckONeOcUZo1BDF8D5dRPcxBR6CtN3hhYBQk+YrevW+pIx6VGEGnHw6a
bq4VtUZFpXfTtNbcEER0pBF+B792Q1qrAv5+rPRzq9bp3ptEDTdJbT4nBr7OMk4a0zfIpdp0Unms
Rtt5rirNZoNNii8//52/u1shpdOlIFSAMxqBoO9q9b5iKK4bzL+LXFp3i74PbUJYXBe02H4xBn/B
db2q/xZjqKZxWyFMAtgAbu7tbZuio1VmE2FzBt8ftR0+X0i4wNyQE+c5kU/Ua9jRMM1msvc+FmS5
nZraSpdteop0Az+a6aTTqi/dlu5jn1DTRMkDrpCYQ7ZOGw//R7L++ffz3WPAZ7bIfrA9Grquob/r
JsnBLGe+FMTYQ/Os9DILotTQzmyrazamTRxg6bXRWdsrX0Oc/hVby0IH+WcX2H//pxuSz09/mlp/
0W9fXunb4YaF2wWETe+QRjk/1DeV3KLeIPGINjdrof1qZ4FDyH4Eu0BHt8Dhhz/9NQR3/8CGCtkA
bdsLcue30AbL7vVutUSMR8AUexhNVhr8b29toy6phTVknWh3huMw688gd4eNBBN80odlfailXQXq
rDePIxGJ4QpfxHRVCA0dtmLOCaDk0Wk/DFGlXrutwq08VmMY+7atxVeeVYrbtiTuYx2bIcO7nr4S
SYdGiV3WSK38UI5JfAOXI9K2kIEp4GXSELFodB4dJw478aWu1eHHbrDmaUdOo3cUs2ecj7WZfxx6
KGGya+tzgaFTBMJplU9lEuONyCa5HbTPSm4xKTaTvvZ8XVM7saEITx+dOWF+xYwUd3fetcaxdcpI
rHqqUXoLZUkn8OU2+Vc8Eot58J8fiZunsi/+2RPJQvLtMdD+QGPBDAnWDd6PF6bO1+dAQ0eKkpQH
hF6wrS1L+V8VlvuHx+KF9Oir+5uX+/s5wBTDX5bD+SIx/a2x09vW8AsXEgqbhnYFuSgf713R4BCl
nVJ8WyT86cqNF8J+YpKCnWJmPsL2a+SB7iDzevVd/aDi+vG7LmARWl+LSObtw+eG7eg4TW3RQkA1
2VsV/M1+rJGUm4yW6949iW08hD9/07djhq+Xyp65JBTjJV1Uu6+LyUpOQkZ6YflVgma9jkheKJBO
bSJJKzYTSr/tG8/aNNGAIMsr+t8qAb++vUNjE4wgRfX7Vt9kpnWvd3De7D6752hrbeec2b7I3F+l
IL1Ee/y9bX99K+w+3CW0gNDyvL1Sra0Y6Gmw9TrbwyNY18M+hqXnNxNmjqhAi5Ink7nOh1bbyNiz
Fi1NcoHvLN72ufbEplmeUOF8qT2nXleMZg4SRjXwpMj9xWb9tph5+aR4cbmTKfSX+nhZpV91fJPE
BEUqLNMv4zTftQwog5YVdp1oVbz7+c//Uhi9+1aWMQQRaSASFmbu2/dqDdSYi7rKjxo3hlCQ9ysv
cgqfztyldGcSjrDSqxN9/BCL2Ahw+tooKpXy2PlMNOkvEwHfqrC+XjtjaGhbdL2N9zsQErBhmOnO
+LEhef7C+HZwSm8NAh+Rj1gorUsYlOmljymSo43Sq88//0Z+8BQaCyl8QYW/EB7efiFAzOdIjUFA
tmWHLZ5W897Vu7WR9fHGNmW5yQip+sWT/6Mf3LFMet1shDyEy99f/eCinL3BtEZuzUpiyEsEAl0r
StY0LNzg55f3A9gmBHXWUHqriwzv/Vyxq2y9RDFsApFx4n1OFUgqcyoxY7nVeR/Nl2GFYGuaCmbW
+GuwsYxmQDwpQhDmgZuff5r3snxWcn3psZM6BFttydd6e+Xu3LluH06mb05lnPtdXOT1pqQttlfT
qfLWQqsaexWlXkToeRPbV6HXwgjVpIwumrpyrudhCaKVdgs8uJ2r6oOYG6w6eVueKgRxyV1bJOER
dRkuYkR/ggn2mCfXIxkQsIT0cv4kVS+7SqrC6GkklcOnTOKSxCDQezsQlFa0bnK1mH1vdq1HOmsV
lvdYSEl704TjYaTiA8jy+XGqHcDoctZuJjdC7xOWbQKfPU44VjXjLFaNoYAV7418YygcHjnuuRdd
Mn5EfjNqnAlaqM6hHcaPXRvB9x3+H3nnkSQ3Em3ZrfwFfNCgxRRAqIxIrTmBpYTWGuvpnfTG+ngW
WZVMspJW1kPOypJWIRCA+/P37j3XaLrBzasK6I26zKOraD0t4Lfr/0eUImJp+KQUiR+b8l/pDDho
/65EEJ9Sfgi6HwWH+rbafqtE9C+CGIPr2MFkLKjh7ysR0P+icKGv8y2I4J9KhIE5SlWKEJC7zLD+
07SBg8L7ilzUApifafMQCcZg46PfF1K23rVLE/qW8TQMWPe6vaM/TwpC7+Mo2BX2CWqHwd4psJBK
bjLnfNAvwmjLbTZXDwSy+3KPBTMrSB941GMmtePh3XX9RdnCCOUXn5GOlGAmkY/JCfzHh1h3Rikb
HFXyzMw+GqoJign4/nLx6pQwnMQrptZrsD4G8hZ1vGe15HU0nS+j8cNNnBKLrSvbjE3PhTcQ3vZE
bGsDg4602/Y8/X0sH1IROh4bNo7Mzn7IY7qm7bRSbb5yYg07fOK1C9vfW/K28MZZL3E+C2UuKdxR
a7ns6V6iaH5v+13sALlFqOhklh+32UnT4czEGTiaySqXqy2OB7eVXuxiPpbV1gfa5ilqvknTzgvU
/mU2CQAvb+r6jAXAzZ1+x73QH0/0E7dpb27A/yOzq9VkONVGXYJuoNQobZVxG1nBcamnRLnbxJh0
mTLTXY4HGizWc1B2p3by2KEkDLJ9YtRXNTaSUJlXizoaeHrlBxkNCArgGaAtaCINEyEgR8dxiVOv
u+ypZBw9K+EL0O1TszLMta01eztzQjDc8bQmMojIcOmQxJI/T4QihNJR5IRXYagTdGCGvP0ymatI
rVziKV0b09zAWFlfLqSQQqTB6mqeA13whmavmJucuWs/bsc2Z2G8kJwa8S0RordLe01Ass/3q8vg
Ps0lktnT5AKZ9D2Rwsu+JYKBBIygKl45LrrjUO9buz3V6r0cm6x5Prk85IMP21a7n0i4i8UqWmo7
LYw21jgeUS/5C8ulFOJjRj+QTHeMazrXwQ/bBE8S+oM6KE4VuUkgjD/maAvnUV4PdbFWISyZSX7d
psZ1Qa5gvSC4lbViP0/EM2EGV7tLaZrXQINCOjHLcJygoQWllBoKwJL+QCxrKq2mYvL7AVvXZPma
rG/TEIxIcVxGslcvftRO67G9gGPmJvGxvRjr2rzvR8l1xvZgqLem0m5wRqHRVk91dlepaS5nqX5M
pGQVpME+07HsFKsoiddDfmYYZ0bIjb2oB1mlb6f3qreUjg9rY1P1Dzif/cLcOv1XzjHwfXCI9n4v
H0XZbd5Fq1I5GY0L23g1jKNKjBIyZOcTY7BEcoyjRUkmEEjZdcHIy7aV1lNDnd8wGgsvXsxdCVnK
ivYJOaXZ3LM/EY4F3FCvkWNEy4opohf3utsrEoQhY1OU1XoZrxUhbca6Y8YJnJPF2rTDC0OpirGL
dhwVgKUSY0y9tpa0kzJNf1NH/XiYwULIYklBQSMEMBiNjA911D/56CUcUpm4xlo9JvLBC4uHXJku
Tf1GSprd58vfj7Xbt/ekuQZPVughP7pi7CgUIjtH4pbcO+krA8Ko+vrH7NKkWL67nD/JAy7jvIlb
WErFv3cN3l7iW/OMvZqfmIOiaaIyFTTo790z9mqY7eLgDJnNpHz/Z682IPsSLfeGfv4QI2d8ocdA
MgEmUzHMQd7zHywkb2eTf85SFNOWsLDQZ6WBx39afLr3ZfxML2paIjxEsaUDf6jJgzHcdnbO06Se
jmY54ERTSu3yOOjAivj3nowE7HuI8xvn3po7vGGxUzu7tErT26mSs8s8HpzraWwCWsPVbBzCkQ6X
O1idPblpa9YzPB5FMWH30INOhkx9rdvKjHw5BOnj8hhcBFIsvBbmUOluFxXpyo6k7lTNbGsPrVNZ
J6HlnE7pibVsR2s01pgru02ezcu5HsXLtG4rpzvN6XFjOQf4faSjLnA7Z1zuHZiMhpEU9l+Hgj+i
KBUCsU+KUvxSDbf6b7rF4kW+3fC0yeAMiVvLBjDzlsHwd5tMFKz0kekaU2+KiNF/2mRopcnhIF6a
QHUBpf67TUZwA8c/Jpd/k9b/ww2vfFj7OL1xcLNB4AhvN5xGsR6/O7fOoS6Ndm7COMQI4WqTfBF2
I0FLHdACTclULBw0eFsV4q2KNmFowBJMYNeRAKwlUxIp34E3JtbvMmZ+9blQpothrIh6/cjw7Bho
VWz1RJEoQ7oK6jryZNQ5R6aB3ubdD/iL6ld8xffPvLgEFiNdmvZiXizk8+8vwdLlUSKN1IjtlCib
WTQoHFi3EhAcdAjPmAwbf1BCZzVlyu8ahj9PonhzJl7C8SlE9+aHwlthRYCd2XF6LpGqNsEyekVF
wIPJsuGaHZrBgt65qzX5gqME+44kG7MY5XWbUmqe1bHLKIH69Ewqq97FmlwddW02eklOd942leU3
+/NPUyjxeYWemQ4Lsn4BbHp/sVDUFyU2dd1LM9tZoVdh+BUMDrmBcRlvnJBCrkfc+ZuWhxi2fPyN
xMwdwa0l80PJ4t/f3aagOkG0Bbbm9QROIz2CgDZregclyGzkpyGRotcu7MJNnAXR1pAb0pXBaWiW
a0qUMkE+2XipjBSWRS2rnp2HxUWtzGbrMv7T74oZrpkLM3k4E1pq3XWKAXROrhcPaSdw7KhCoPqq
BVZylPvC2k4ppzVZvXhonioyl3Kb1HKjxgSoKbQl6IKwEH9+n/7ikQB7pXA4E31FEKo/XoNkXnIj
Qk7mMQyefIWByuU4SRRqPBOrz9/qxw4ap0CmV/R1GMaSBEGP6cOqwMSlmCIy9Dy50fJtCpzaJeOK
vLkE4IvWXpvt7edv+Ivvhp6ZrV1lReSB/9DDZN46FGFPolREIPylUlVA9RZ7PEPhZP51L/0JexOG
iXeX9adSbJ/FVfXwWR0m/v9v25KG/0c1kJ7gGKSVKGTs37Yl9Qt9CtQpkJPFMydkmN+3JZHyoTCj
R+ev8SCIXe57zwSrEUIWMRUVM1EwIf+lDmMX/PGBZ5Wh+mc5pKEHQOSnVr8VyvGA5lDzjBgVA4G1
RoWwjKN6VwZeCmK6MC8qI/YX/dmRqpWpXalgc9hmOZ3Ml1ZTrMoy2A25jAUtB6CQkAOAov0hWGqK
r4JTULmpyM/N0KE7RQsCLDxftGetaR8UmBB25XgRGCrXKALC4utN2F9LsIxay7Ob6E4HK6S1ABcl
i9fWotiXWKbduklFPwLuYwp5rVsv0lNNWKxiT5cOkA8/NwZgsJNyq7IIcZznCFbDotUFyGdBD91H
srrLKx0pupv1ZNoqE2s67toeJFMzPbVUh0g6O6gaOhLVMMVAnEJ1au0pX1cIKJHhLCfJcKLgXV1Z
5bC2Ks3eajKW32UawUtIsk8LVt8WIOjIRRr1VbtUjKeG84o+jK7dy8GLPlwDBtHAYFXGcaXfCT4S
9Ec/NOqntr6jm3yq1gg39XsHS+5AApw2SmgmTvtEc5tKS9dNBE1jsXV/aZtTruJeCfJm7UDzNeNo
ZecLiZeeVE6boO+eUoQxDiPergXhhH7H6IBH5pE8rQVuwes5dq7kPDpTWhDHiHVS6aKdExQwNYs5
zROHk/xs1x7bw7kNr3kY2RUqQRSd9BblZCdm0LaQwjBSHtPY3Mr5SV5JDL7brTORoLxsOeGI0IgH
voxnJSw+Rg0WXwZovzWMhqjcgoSO+cRqT1tzY5HpgY8cq2hyUWbaG+RMDuWLpnlqgyvb7tAOm9x6
OsdxeweJc9309a1iZLdWNDwGerwx1H7lkCqqy1/zcqVNz1odgai3XAcmE4ZLN9ADr1L8JD9nR90b
2nWrsc0G0a4KQk9Jd00a3OEb21olDe5orZl30/SodzlGBhkD5knafx30elcU0nrBajdFp6rBLdsC
EquK4Dxqo35bGrPqm/lj00GmdobU6xRoIM5esg5SWj7pgkSBIW+uaz+ZuHJV4hnyQJLh6RAHz2Y8
eRnmZjzsCZB37NgVkuKY4iww0p1t7pZqT5Z17WqddRLq2a5SBD5rvraloIPaH62dpncH2GqqKe3I
1bnIahinGtYhqVlH03UAmkuuSdfDK2HcZSOtE6tea/mLJdOfiPNdLR0x2brstH43VTeWOazn7iiM
cK0Pvqlc6/Thmu7FkEbXDLZ2uK7k1C2zQ9TstWHTM4vKUxDMzXWUv2Ays+M7G1J31F04y2OZn2rS
DT0YDfOxJZ+WDnHhQdghSGq9yATenPtWeyjokaJkPagLIPE2vu6HOym9UaXTOaGQcDYVT91gb/p5
5qY1zssuva3A3fTcXDDwDhD1PQc9mVJcLGoLn8a8GvrtIlcrmxHuAi2VjO6gkveklgFSYaKDNEnL
Ouh8/VGWOFstjh9pXRBLpN7WQ38vSTdkVGwDpV+bKJL1HnKaQzvuHt8geFqo1XF8nULyAXfppU29
BWTH3UIywMi8tCz8LLpRI9OVhtkLKmIfyn4b2N1asm7wG21q1pSoRHgh6dTijbuQCjCjQG9m5ida
fDwNhyzdl7A4aGrVU8Vd9dQQgttW6hmNcZbq5sTRe1+WkYpbOUZnHyHNdsrTK5IDj1PFjdLyrBlt
mIMwxezjSj1vrPwStbOdN9suvwhlgx853OW6cQTCkWkiNCeHhrB2leCFzMq11TzV+pk2x1hGjyzI
i+UQuWazo+V30Pt0342otoZdnEQuxCWiN/h1nsK5DbYDMe/psE8b0ZUszsS5Xq/WIbQ+ass6Vfwo
7D2qptU8a8dq/SjFZ7GzgaQHZmrGx8rAikU6odos+q9Wf0wQLTjN9Wh/rRTttswPdkWbLZSPx1y+
7bJ0a+AOkCQJazo+byIVhwXdAKg6STqLzWptjedyO/iFfXCC9hbBHiV2ya3Hmp8JpxARpHuL49hk
Kq4VhCWBauM6pvPomkp3pJTB2sJEK5upr0AJzZl/wgVyIyN6DEtgBENrrGH8kEhh6LGnkEZRzA2Z
eXwHA9eew8cnYeexxuMGsC/x9GbTdPWmluwj6AUrbv3CZQ+6yqh+e76QTu67Ex8W86xTjumxh6CE
7QD6MQQhnsa5uxPWgzkJR57ofL3YsdePs0UeSlEcMVX05wJWVQ07SlZf5DrfO5qBXSnrbmrA9cBI
W790KneSOzZe32xtP2PcH0aKm+VnklTg92PZrIJdP2I9z0b04p1CVHKOa9rVh+kEE4hzPJVa/dfs
5I8oJ22qrk9aHc1D8ZL/+wQOHdu7ahL1L+cEod9Ef/ZOba0JphyKDQZtCuxtcXL7Xk1C+LUVAOjG
2//yBlX/Xk1aXzhdICvGQUQTzkBJ9x+aHB9OM4Lwq1Gukk4nFOHoEn48OE05eOfFYC9RaxZP0dpu
qP/G2zbaSL9z3SJ++li50kwRLU5hYCL3QhZHnXdHVa5QHBmEf3lgUZkipcx5rDk6pJK0UeJodm0t
SBnFZCzNC59FtuPnxcDiAKgKEESTchuP5fGS2Y95l+xqjUprkHlq+GLeOBp3kTFtHAJ33Eiz9hX4
iSZekhezTJ7xi5w5GY4KE4ScGpgnWVScWzqhj7PWsGl1oxciFaKyCG50A1CK3l7Xo+q3evpQhcYr
2VmnSll7plaesPDe1DKsSDnomn0gyWejXp9izzxy0uIKfTIxM1Zt7R1ryLeD3iiToIUBZiEZmQkK
KtgSRGWaELrTnhhFQRPfWmPJhgfTuxMXf9DY/8MERH0Z8JnSsScWgcboSPQss6A8W+WmnFB+MPtL
GAA0UvOQhe3tOE/Wqm6VlSLpvjzE+qO09JhxMilx7SA4z9ipGr3Y89IrvLq+FgXnUlcc8sFmYhbs
tXIAG2MzCqQi31aquumtZJPBqUDQddPmzqaZmo2RBmewO18iUKOcyQ/lnK4n2dgChIUaO/gc1Hsq
nTDyTX1hkAfY9FTGA87fQIRN7E3OWKzGzHyZCn3ZVZU++qTOB1hdJ5j2RQMnJMlI4nAqv66D6xl6
qpsWOpYa4gX3UZQll22bZBczzaGLOEz4gb62LTgdoPEqbtmoYUqhdxuF8TGAnxPFJtewsJ9oWw8d
5Wt+ogBcfcDnSyI9HnGxzUoPy5y+JjYTstBSd30A+g0LvnmUDnRKWCk5QNmS/TCmbbSam5Lq2YA6
Cu1gtQzLIdUhv1XheKmnVedVbKcwjObtyLaQhaOfJiqMQMDBLj0cPHHihzPU8KC1RrtSlWbegWOh
UJJida2q1CcjvU+vqJeJfJWA/Weot6aU7KuskDYdHWs10K/HKA6I3uhwGpVH1pK+Vjk3ntyeG1PF
4W+qe69FgcG+5lykgkPcW+G2S2WLlCoYxVlpCEk83GKWJri6s7TsGkE11nVAddijwcZG9q0q2Mf9
GwZ5nNX0aiQyYiMbUJJrGZKdIsjJo2AoR4KmrIBVDhPSZNVckVYKyGUV9HKHr9QBxWwlI5lYMUye
YUewFDKW5B69GaklQJxrYM41UOdgiVYakOchyf2p5ZKhPIE9G7n18EofmcEbeOgBTPRcDOcWEa+u
LQjS8xitOyitHfd2GRXAk+v+cqZV6qaErSyjuQvAURuCSy0Xzf0sSNU6yGqlHdkzcSEZpXJuCao1
DnJASDXzzxrHul3aHjMejg4T+QGd4GJD0Rq8UrCyO0dQs0EIbbVRM84ULSPnDLi2LSjbGvzrlTF2
Z7kgcONx7plYDJvaJn4iXJKLTLfrgwa4mxP5U2XLL0oP0TtryYipoV6zZE8EegHMEfzv/630MjOn
rrK9kKzgiBOtm6HjneRmNYSkDxCgoiN012oSEtThWhnyXWU762oZcZQ5l40duMz7AQcnDHXTcdVw
hF+H8Tj81QT9E/b8N4vOZ3t+mWUR4NhO9JF+M+R4101SyYxFj4aAHS4Cmz19pr+7SQodU0Q4DiqY
vyYZ3/d/NPE6jg8MvzTf/6LTfN//0cTzV5NpFEMJggD/0/4vGqPvGvzQGlC1CLcxGzPtK1GcvN+R
c+BvEEkRNFiYY0dCKYJdOm5mmu7vyqNfDBL4bL94p7ewAqj+Ck4xURu82/vDmYzlrB8Ip+3yVZST
nJm2shvX0RlchRp1m07ZumyzEmNlO3IIyVg0/aikw6KRVPd1Lqt7Mw1cvavOyJUNaVKZSu/2aefj
dYp9c4F91nbZKVhmT55kTDvhzqqn11iVOA5N6Vob1lnAAdLrI0SfElArazVWex1nbmyB3uKgCvsL
1RNzSlyiZrOspDjbpbhtsik76PZ5TNhQiwlYGq9SlcMQtAYteszIlkHdJi/hSlJEdP2NE15MqrSS
xztOrCb8bLWnfVsUmzQp/YYDrYq8p8mQ1JQFHJeU5txxQa5AUNs+M8dV31onXR7ujYYTLmqNSYHR
Ol2mHVAKFaJOfJ45N9MQ7wbdRBQ0nDZLcWGb3XkU1Hu95jxUyOs8tqBc7TMH/E2iuxpW/5IQLb2c
dlN8yMtNqvu5fKplVzUqHxg6OoODoKOFThPRG53Lji8ejF9lBRCP3xdnHQqQpjrPos2k06dxM3F+
TLSVann14KvyptG2cnIZoAMpN4V8pic3eXAp9TcAYkH6xsOVrm5s83x0vGq4GZIdfu3IOor7hzg6
15XRXdoDO5csv0jLU9iuoNy6Zujl2gXNN06mk3Re9YCJdqZ2Fk2Xdm8Dlt/17Cvp12Y64PFOx/Op
2oIDNLsbDXNuNK6TRvLz8iEjw6VDStbeJsFpVh0pdCsCOpFYyVKovFYGZhhRir2riwetf9DtQ0KI
JVmJ+X1hLS6o/Tp4XiSaW7czfuWmgEmRXhVEPkrxbmk2nEzzedOYF6Bn3c4+GbQV/SLVvGvsBznZ
KNajHrxUBH5LuxozfZtsDejA8qYKzp0G11m/twzsJUDzO9m3nNKlt0/lyBd8VPO1LrWozk5LExBv
NPhRfYQwJhxPJHpKk3m0qK8Ztmnaq66UXk3zWVltE4vrt8mH43kgEhciXVmdiIK5x97dZydzvlKZ
j0TLSW3RlzLXc8JWOwTxuTVBZZoK4LgquF1M36hD89C5DeX0WpocP57t+yix7wiWlFz0tU9lmz6o
sXKOu/8pAvzsSd3Edrlo4yEsaHeI9F25eeqJ3tW66HQ0TrKC+8nhPDocKTrPpVFscyO8VAKCz9OE
ThOp7GqkrRJTYYYWrSg+I/PWSvVL+iRkCAAldvVwKxlYzpsiOnMAtXjTXB4P5SYZAmh2ExCr3Es0
223Knd5i8zMCh+BLpHbGk9rtKBG3NqLfRrkaTDyQzUk5yoR9gHFegn07c9JIi7solw+xcmsEMiPg
QaDiiPucbXeoS2Of01AnOGBBeRgU67C2uBs7YlGBFmj6RRc+lpzng1kNKJROJ+26jqtXKQh8u4mx
GlCWiJ5GJevrvCQ4tUmKzE1tDkXVQVuWq8jQVs7E3QX23hNmDCcZAQ+P66VpVmXT3hj0C7whyk96
Sz2PtGqtdMaRPNMsgEEDSkHxGCOcOoPmzxbLXRcmHgUE/avwmM4BwiaCHxICIeSQQVbB37nX+I6j
tYuGZFNMjEkjlFoqOEWpD5yzIYnPjBhOQTyBrjNenJ5gWEUgEecRdCPgYGfKV7Z8WVX8TZlAH3b6
eJCcbm2W0i5UyQUdZbI/Q2WLsfRWnQEcTJzBzOfJjH0DPk7aXXf9q5m3/pSlzyCXqdxu5757mRvd
TaPLVrqlTyT3nFTTctwlrUO03eBKS8e9hxTUqU5QREcs/bZ5JzXyJhFJDawSKSV0vtwso33q4NVP
islr5z0l0dWi2P4ygBuA6AVpcXBcEN908eSYq5NvrNA8DuLocsikV6KqVkkl+0G9sLirDFvsi6xv
DpFJWzCcS/Y0Iko0aWDkOl4NSb9DQOaZID6b4sFKZz+Sj5puPg5ZajoWcqjwbhzGX4tsn03RpcYe
qDSrRnoyCN6oUB7Ww17ul42wfSph4Pf5V33cD8qWOYZfLRFT5tLXmirw9US+6Oz5KJq1W7PriH5Q
1n1eEB4BFtFJgnIzhdl5Bf09aQJfHo2tNoQ70mgp/3MS9BpZcQc9OUpQawKP88eJdkAUnuBy9e2u
uzQSadO0FVMJhxQK9cjhXqomVsjeJjqHZf58QOMwDy+D3K6BcJCBba6CaheyazUKgE8COOr8jgwK
Q0Lmau4Kp7hO7JryM3dnCurWPFbKbh1EmyxlMpBcSOVNxHnPYciUqPdy/jVvpbVKWGEfjqdD21+V
c3FlW8020VgPFGI6Mp14mThMiXeoD33QnSmzvZmxOEuDdRnLJBRmsrzhvO7KIvxCTi32d3UmQIdM
HsvYaM0riR9uoU63SZlswizla2KQrrIbjhjPcjMiQGp1hxUz2ltlcDIkED8TKNzddBSOZ2HHiWqC
Uu5Yvpxexv1Jnm/QXJ+Fhfm1rzS49fYwoo1F2EQKW4nSKAemG6IrLeXz0O63nZofw+xgS2roWuur
Se6hAb5EarqboWYoUn/UWVu1f4LWvTGDyU3eOhklWpMBVus0WzFIzUOO5qQlHQNu2+Oi8IzNJY7F
jnZBukysgziuxooGdbeZktTt0S5mQSqWGS+EG18lMmOq417dSbLpGSWK/tlbxjNRChTBfTuVludY
Wu9J08KIQpvpXxBAoz/E0t1SPtSW/JhnHE3D+lldSFL6C1j1RxwuBMvv08NF+++BYTSA/m4nAm+g
8gewhuSDMAqRyfXtOAG8wRAuQRWs1FtM7D/tRKyFOI44aKCwoPEmlIX/HCdQeZLzailIBWEO/SdB
/08iQfGhZN4L6RbiJE39IEaBqCKh8TOQTwfFU6FX81nW5tPdqOX2DnF9dtaS5FWjaqf5rmN/PV6g
zz91qtPIXgt2No/rYV3Vyk0QtepZQG8JcuqchmR+aVmwVpWafp+Dg9xDWIO0vZbn5LXIavncbDp4
PnI/LqWHwPjBUvt0Xb6Z9BPh12+Fcz9hyLoxhZu/Fr7+bDbqVUFG1Ssifmml187otW3cHpdFSBZX
kdl7uxHxg3QX0Ii3iV1OyOtnZo+Vba2yRr0nGSIPfnNY+mBb40jGVVQ4EIpfzCAR+MNZSe4w7OUh
EeyaSdtEGZm60kcmiNuUW0IvEkiXJGVzWEMI1Rooplun22iEVsWzeTk6U3jx7l78xentl5Q2IXgQ
ESfcZB9tVTkIwzJGZ+QTLyImdhYNUEVdN6NOwFZeTn6uAseGpveg1uWBIm38zSX5SQQjroiBzhXN
Hzf3xytSyQ3tujxkK0xSqDFWUK5LaWTggUFx/fmX/dVbobLWsG1hpQRn+ONBdTSAoikB35VuYbHR
DEn17RgOECBTZ/X5W/0kr4NbwJNiWELXy1MozszvzsSG2XdZREqQnyC9dmGDG66iJPqazBVm39F5
ojvnQf9CPKS5+/yd31wr7w7+QoqCWgUNpVBSCgvQj2+9zGajkzJSI4Tr9HUE8kdN4yekBeZeY5mn
QDTgLQc5LoiwPoLVqRzm2DhNjSXfOnPRHmjFWXdjVuh7LHUwMLD+XVv6cGBQeZHothgl15b79qn/
iPX/89TIq7l5aX8bN6CLF/kmUrK/6OhSgcVx36AtEt7ib/uA/UWx8JiC0MG+C9mRHeJ7W8kBX8zg
CMAcy/SP2lnni8JMhn4SHEjRp/lPbSWaUD/0lbC3I6DkZUwWMbRUYhz2/s5W21oAZ+TOb2R1WdXh
WlFLY9vpnImqDhlpWFOF4Zg4CcSs0oAtz9SfToj1m4f5gy+apZQPgmAdBwPKYFDIH0SkUU+eT4XZ
1W8Hpec8pU7JfRDM3XETFGQZAtftnrNyNiu6CDqxMHaVhL4KvOYwlXv6VfljnZbJyTDi8oorA/vX
rCYdXehRzWkTZIDoPn8yf1p+3j4w/BU0XjQORVrE+yu3yI62aN2CgSxOre2YTOlFW+WKqxSTvv1j
HidD3HGflFP/9/88zv/zeY/27SX+fpgUhqAa9nkMuyhI+VH+LqpQ/FlgZcUjxtjy/bOE4JT7SuzR
zK+ENvp7TeV8QZ1tKmgBoTaCsfpPNdUvbmGLfq9sqW8RIegofrwjUsPALT5XwlLISXmcLLXh3DUo
51Jiac80Sqyb2SBNK08vamL5qvUk1Zuekv7KycpwbeSG/mgVmpO4IyYND+in9Wigafftoafe/2Pu
KV3nyv77PXX9/PwykIb9SZkuXuDbHaWynOpg0kx6/3/5ZL/fUcoXShlRJIsSmRuOJf378syaDowX
MgDDHf7tvbWBRZ1ykAQLFUsPZh/7/2PqT13DUshr4caXkRCI2Jn3a4xVL71uBKhH9ZgItBoxuG/S
/JExr7mj5Fz2uAx/s6zxrd4PGsRbUjsimUUAwSxE5Me/f8sZK4c1TaIj4lTTtkOlI1sPNgmn+74e
st9Ui2KN/KG4QSNL9YZnF4SXgq7hxzdrY0jLasAOE/ad4QdjdudI1kWjzBKGxoUeT/CqtN24eXc7
/KpKFnvJT2/L1eQYhW2Fb/rhbTNNGWVWGM9QWuCVU3a/xGjgJqW5yVB6HDUokICbodZhojd28gAY
qBr/0nD/a1aWOBt8/BAIgSxOgGhH2Ol//BC9OZqz0VWGl9py7ypykvlxScb5GNFxDoij9Iak+s17
ivvl5/fkG0Ny1iHYfiiZ41ZCyoE3w2usEPlmijhLK2jmfn59f/WrQonCB4lbiOfgwzcLR7JUg7ox
PFufNVfO/IlwnqnjYBbpcyA4D4/WYCm/uZfevAMfvxxfyeHowZmMo/ePFxQUCKKwiHwCpxw6EkqX
5VBG9XBf206NzEq3bgw9DBS/7aIKIS+BvAMDv4aDWSQHbg8hbs0r1B4MBmPXRVrMb5Fq01G/9OMe
MrzykDVlKbnWEJqnw2yOR3m6gOwsg8Tcd2p3MRZKNpBmN6oGyDulPM2dGWLUIrXJrRZr5M/D5+98
tDzqZjGtbq+ZnZn4hpbZF4PMIXFl2uEpvoFzQHtWchZGdGxnJTkj3cg8NywGF2OEMwWFwmQ8R9Fo
31iZHtEVgkm9tQo7kxjCK8pWjrI0dI1xIomV83FDDkxqhbwRxnC4uAD4+lqLEckMus68oTCFAgFr
+OIYDXB9u67JniGnYVt0uszxOrXSc7uQlyNSa61XwyTdAZCokTPsAMPKh8DUF5oMRLjxpHPTvDLm
LqnXeaiZV3/OrvV5JXSdNfHTy+ceVF28xLd9S/vCyoGyDFGYAOcIWMu3Sgi12ttJ1cSEogrQ9Pt9
S+bfDPBVuLXeiqTvlRA6NtAJTIPxJ/1VJP0HsZrq/MjPoVEFQs4wFIfuCM0qSqwfn8WEYMoeFrrl
qUMUYbKjTznpmNqb4tWa5SM1Ns7IAKBxo4enEkiTLSjrDpBtzkgP3Y/5pgCK0AJNwPortEEyGiEl
HDYdieFBOgL+Tz0Sim/L8GuEsmhWiv6ixXl6kcUTsiNUX/tESJEmIUqqUCf1RYwYfMp3ixAugVIC
TB1KBJ81IVGngYwxAk3Zwezz+ihYlnRX5PJFSRrStpfjxk0H2dnacbWro/RFn/JTQ5s2JWmu66mZ
3LBw+uPAQpIsZyRTFcoZLr2DmqqrqFiyda4pZDQpb0ODOjiSGX8aKoFPdZPkLrodcsxw3pMNbr/S
ruldEXg/wMFREdH1dRvCfwubB0YfOyRbd2wN52hIZwYq9JubVKp3vNqWkw8YfDQrc6HuS8MARxOJ
PIc0vbKJSQNyQHarEdWQCZgF8bXdhMBXX4ojfaV1hL3bZd15eVPoq0QmBJSUF+asTropzbA49HMI
46EZ6l2ghcaOAZZ+mg6N5EVLc03sNYniTFfbUVGO5l5+nvp0Vxva7I3FvB1iBTcACQsiiIFIeUHb
LpXVQob6cx01r+2C2T80b6t0pOMupyhryWUaevxs+DSNFWDmYt2b+nFbzseWTdi8AF6W0YvWVRe1
WW2mhQV+1KTLTNX2jYnIIMDLVsbhwDaegAOsbPNVb/4feWfS5LbRdem/0tHrD28kZmDRG5LgzJoH
lTYISaXClJjHxK/vB7JfWSq35XD00huHHFIVSRDIzHvvOc8ZvmhJe55a3151U/nSmkxUZWN9nhby
l6djjzMh+a+cWruOXRs1e2WfQxO9m81Ydu7mxQdwaWe1MeeqYAUX67RtorWj5qeqk0Sal5CaSYmf
GGi427qq1oWPuLcu2QGRFreEbj83JGljeOmupyErtpVbnYxQbrH8YTvpB+Iys5e4DgnFM5FTNmUh
7tyOkx/ZV0q41xL6v1O5nEcsYuycnpV8ipL7Av9A0VVXaWWewRmgPZT27WSMwVA610nnvrZarEj0
I3QUuWrI3GxQzC3cfVsWd3lerWddowPgDmcruqtihk+WsgkwNQpjD3YVu3hUehe/w6YT2RnCyLK8
ylJxKdP5OqrBc4zJnYxja6WV8pMsWiQHU7H3LbFPmLy0Tcv165PRXku3+lia7TGdmyvAsSfcckx8
zStSiB9dni6Cvw3zC3G7W6Zpn0fTv3f8Zu133pfFA7mDia3gIloLQp6ger0CSJNABQ5dtJW2edEs
k61N+h3Kg9D55GTxc0qk+YoH+84dyJZNOuYogIujrRMCm4trdz6OuY/es1p0ffqi8DMWrZ+F6K8e
EKim3Hyr0KxhfCBzWVXJsBkQC8YoYMpFPThOXQfRQt23jkm2OBLDmGFhQGtnPS3qQ7CscWAvikTE
xcnKq/E6UA0a/x4F9zeY0C+quaqSnwruUO72vwQpffsdv2+MLpBrG/0WlmQLcPbSl/neIqB56zs+
nfFvkuwfCjr/P/zNwv6iZvuGS/q5R+DZHCdxGeLkFuY/KejQjf18BEe7xn1Pa1ywhi18xXclT+0X
xuyjltrQlsU0YRcaT+oSRyw5rSlXDLs0A+TSsP5v5z685UMeS2wHVTPhHB6dfdHqF8qqXVgPFy/v
P+OAoPEUP3R6dtJICS9XRp13qzHJkweR6s5HVjfMaGjKdhZxB+gavGgztPJpjrIvhYe80sFldg6J
9wrKSWpbh5Ds41S4D6RLtDzw+VUyjY/WkF1JnDIxo09iqVdZNN5i8r6FuLLrRQF9psFPhmcPratV
mStmmreKw7g1lXdxaGwEmZ4xI24Vuauojm7IKq2DbHS3RWacrAIUcNmqs5vbp1KZ1+iUezTCUu6G
bN4OYthjK0RS6cOEnVJywxCuWCUutQkymlk7ezMrn6NCu9D/+VBkAIIqS3Al3I9ohpE9RQbBg4mZ
rjj+3Nj1m2NhDcoH9ZXQCWRdEwIUYoLWbqS2LWNhXAIBBjPGqRWrPakWcetsJmfcZc1YHUOwi+tG
z+w9yQrFmcqCYc8U5keHmHTd6vWbHmgzMXAtCrIYl+L1nCXZIdWz+lomC5Q/sYyNmdlkOuZETEwR
zjCYa1/a0niMaqQShZ0azNDFFVgO9nl7uNNnC+iUq8fbuODNTnlnfaqIRNx4E8a2vs2HMzPweDdU
w+92gH9DM5/Ozg+l65/Mxo9V1X76RZ/o249/7zxaLth85jHMXhdI5Q/LCugFItLwEi/kxGXQ+3uf
yBH/gUuxtLSNxf/Bo/7f47YP2Z8ey3+BL/Y/Ir68q7e/LSksX4yIILMxJnp32M4gtpaj1/X46T/Z
uYZk66L1n5v+LrPRW5t/M5H6u1d71zyp+jRPtWTg1YR2UTgibLM++Hm0N+RwUxcmqRnh3+BZ37Ut
lg/I2HRB2eCjZmz+rrHa+XYaWfbQbXTkUaveliXP8W90o79sx7zre317DVrAFE0m/n0ioH+uWLpO
gD5HLIG9ltKghTXVsmnXBDiupeHf/XCb3fzWlPhfQIhvyqTo2v/zv5nk/3kbYBEhW8plOMTA9t02
YI1ea0ijQtJeDORsAMzHBTanVseCIerrttFL7MhCsEJrQEsMhzN74+doxk33oRxMazOW2qscaAQ2
gyPXUdxAQ9WccBV2nKTDuNyraFyC2DOkqGNNoBpqIVW48QWP0zHF3bNKxuyBRLt1ExEWkmfJBT0A
kLjU7IjyyflTh0WFVzi1dR9uk2x4MKxbNxM17r3iolehvx9UiHLRq1YCXPfOnciVaWRMuG3afXFG
75BnEO9EfaAKsTdFblxg0yNpF2A8c4RuJNqMlfvQF25x7VnMbAajJ561lvPBrtxXl895O+T5a82i
WeRt+aDMtGOT8cxV11vh0cxpVHrGWGz6YTnGl5gtu+7UxDwsjJCGcDVHZhfUFeItVeAg1/FEjrpx
wcu9aWv90JjVrk2wWnoTziU/Tp7cGfkPzY708yybveFED5712KA3tGKkV144WlvD76qNXyJYU7MZ
nfRWtgHvEG5GJ/pNYVjb1C7vdWXOlA4tykjjIRXtW1Fk+I01ww7iqPyQRYpW0tw8FbqhVuZY3BTW
8EQiLRFz7Wju66zJAiOO7Q1ZfFe9zJ2Li/QstayLBTilhi6aTHoFIZRtcdaDqtPdDaXtVUnOrhwo
QrKmv88tPI5iHPZ66rxmlbdrbHUHO9G+jEmzfOEkN+lUNhZa5ZXL5AHJRcdVUrdOgnu4yY5NYn6M
OJFsZe/7G71ptzoRMUlU7lCKb9lpj62yRuR7unxZapoAhmWQFACqYZ0+1Y7gw2V2oJcFOqTZ3Hk9
kTJx5nQ7NU+4toEQHqesM+7Ssg1mWZ0jUV77iY0tTMJmx7xJQ6p/zYnYhqnq3xST/sEC87gpZZ1u
BVbdda2b4bqQt0nTKgrwO8O4F5kAYI2pV6vM5uMwd3vdTikkjEdpaHbgVE59KEt6XRF0oBkdZQaU
QCNsPcw++V3INl75J08VBDiN5yJ19pOd40xtHiOQzJsyjy9xlslLx7x9VWLNo7KZWypODl5IVdxt
U/ZPitCgwZMNF2eIW750H6VWK/U7b0gwsxe1XIWD+jxo3Zlh4kceySAM7Qs5iDWUQ3jvKs1fLaN+
aYsBlWV90KV49dvsTRZRdMSs3VLK+9dVFtTGeFk8UHHUGGs7UnhN4w7LXjW+5KEKsQd5W76kjQop
Pjt7wJemJXxo6dzqRHgFofOU6fgo26beD8Qpb+LYPOSmxHJOh2GIPO8R+J61oao/x279bOnNBxcv
Niadt4m7Z/DBfkVGZewyl/aMBHnHKSj6ipzN3nnjOD0oSZa9xe2KPGXcCTXQFQWs3zhQ/GrE/R+6
Yg5U3+xqWtItEUt7PsonFUNgrPsggn+7S/TlzNteT1iEIKntS4A99JH2RquHlFQ1jSP65v50RWjA
bTo62ymJ7lEl45XQwqBOp4uXtoGjRn9P0LWz4865qau+/pg2WYQbNxP7fub3tcLQKb/RRJi13UAp
rAlpEQhNmVvvyr7cN51FDZjCEW2CPH3pHbmtZXI2JT2LEVAPsEkjj9QjY+utUN4bnWUuH0jIYrFo
w2WbsmRdduapNvmOTdS7dQszMcc4bJq1TjeXfmwUt8lBK9Cg8ujPG38qFaOfAtNlaexRVG1yH4Gw
po6kkZ3rNqHz0BJkdug8PvAietrGjfHACj8ywm9fYwsbpK7F1X3GwGXllom1xX5UbuY8DOZ66m8c
KwmRazo17qi5ODX1VFPx9/qLpir71Oh8bRlXgDYEeCdDQ39senF718X8YkOZX60Y9kOpJdWNaxbI
voWebfoMjFBjJM1uoiZby76WpMgQNVxYyaru89PkkHmgzbc6trcVCHAiuQQmkCmGGetMHzrGB2OU
3/i1ESD/Xk21PJQ0rlSpk4uMjJFiY/LqcZX5yQerKZKbfBDcABhECdLSOehrw4sq5wuJdTtdQgFy
AOApkNIi45MjPG2duzbBu1AZjreetFAg6sYYYPnNhobCIUV7gBMuQ4yJJLZHgzOZN37jak8j2FhY
rvGrlpM5HOnNEvY8Em+fnOsCma4mN5XCY8LKZNInx8e4yhfnf/S5ydRWmvjrI+ct1bJ90j0PLMOV
b34KPVzttZGt6XHZpnfLPggFs1FB4U6fU9u7xkB661lfVU0L09O6ABD4cbBy5Hbk8/z6iPKnA4op
FhmGTVlscNr9ZhH+QfKkZuWrPJ46ZNdXuv1lwc02065hC/v167yP2bTMdy+0nDd/eKER55NMe14o
e8uvbLGKr80r49rcpftmqc7+P1/t3QRMC+20gpuNzMSx1wU42/EEOacOsdqT/46JNj5YoGjH4p/R
9OmI//wx34sDROU6CS4Lonag8liXtLyauuHvPt2fmguMU22+NQ9pEGro996tmCRxwY7fbrqpuzdA
B/iLPySP1S6ifDSTFnSOsAMNk2la6Y9iwsvjNFeD3+7NwkebjAPh2wX/NxSPDEh/uLn+VDw+fXol
U7T4lcqAn/+9erQJsXeW2ST6XXyCCxf096aUBcNKwIbCN47H/ydiKPH2jFAZ7YD3BmKG0ut7/Yjt
kBnuEiNBGUkA1D+qH5l6v69G0FuhQPN8OmYIAIxlMfjhGWwSZuVwnaJNaKYpUWL2Jtfkh7KgIzvO
4I5l8pKmj6LM2YAw4npbqRK5ovjj0FOo0XoxNbz4oxtjl8pyHp/GZY95tA1v5PyA9qUlGbIs78Yu
Xke186mr8nWiwW/u9B0SYxwRgJZMSTFDCM7nKYJgBOC3qO4nu3ubrfgl7Mq1PUbrCLiOX7EidTLA
+n+oUpwCIyPmyhHbvp/PCf4KkDpPBIQ+WqTwlCZb8sS4eGVUbryyp3anxWIrmOl7M67+lmNMDQk8
pL3sSROZbnHUhgZfUMHm3EzXafNBZgWzbK25trweYYBQgKnhbCUlOCJNSzaDKB+lXY4Xz6hsNKFU
BMAAyvQ0G5mzDn15EhwUV7iUaDSZ11nuYO3OSoNwCcI6R+8u96qHNC2P3XLMqNP4QwS/FVrPEBgd
Suwk2XiGhhbDeunrt7CXgEZUFSCT8zf+MvpoldzBZVp1w41lssVazqq18J5cxeku1MWhiYx1LrJn
FcKlqRrOcd06sp/DBpOKN+5Gw9+7nXcX6v4hTu21Ct+8OfBxDcqwO/sal0r3H5r4WJrqtqyGo6b8
q1Clm5zAOkx3qXdBPH6S0XCowVsqsAgrG13u7HKjhDjavALzUkxkgXQj+pMCLFINEnse/cMwdbzJ
Yg7bcMdd4gWGmWgesTPDbVKGQ39k1uC8+U4r6m01lMVrliWf8pGp9wYiBYi0pAiPjgqjAInfsPOK
vt3+a1YwWKi/XsGi6GujXn8BPV5+we9LmIXmadHqCAe1KB0wukzfB86kBbFKgT30LV6THfy/QinG
yqhbXKI1frdO/7GELXiUJWcMkes/17H+qSmFWhYKDh01VlAIjO+29b7PZolxkTIwLs92pL8MUBWi
2rpOBuD/U35WefE3gQOkob1fNR2H6foitQc7SxfnXd9tyOeYYm/w1sQwNl8YqsEdsusztfEQuGQC
X4x8fg57zmh1MdJD1nlCW/+cDFjbcoU19MOsm6wg2b7QvrpeH3gU+LPtQeTTTuX4NEoBhPNLhPVp
hv8noFoUDJssUBQMXgWu06YQzGPTwJjKszQGrE0y9HqY8q4LRq3eKhfel6tHEBxASuSu2vZmJlYz
dVWRaYesLoPEKfaOqT0wNj8ky/R4YnpVyw16uX0uJiJ/aydQc0ziTd1sQo8DbhNlKojsedwl5uC/
uqOPhaoFpNJ08EIyfHk6PirourdRM1Tbxiipq5MYm5KzRsz+WJrUBnkiMZMO4REm9OLVMKtNM8A7
G0PD2MROSmw0LhM5flBJnW+ywtCPkUy2aYhDj2GdfjNjOA/zep1rXs1yo27aMn6kfxtTsNKdzHHO
zqUTVGa6nSLWqyFEy9WoF0CrkEAnLZid+q5I5hXq+idXc06OFaa7UZAWV1ro7QXYL7MfIGwo/yUX
IL0yW6idRap1EWXnVLNzxJtM95PSTGCoNduiwuar99G5tcWbkcH80nvH2yLr1C9aScxuadoXt+V8
73fi4jiSymt+akx9g8fvXovTV34p6DeQdr5zkbN7aOvuIOOP0YKj0PGV5q5NlWLZa1EaV0NPYeOG
QPZxwor4KXeil6xKDmNfR/j1E/pD3nU0hkiSLVyduRGBDYynlVTF0Rs/qlgP3Lbcm1ZylyUEE6jo
mSyDz6U5EFVN4o9BgATS2ddQCWbXb8JUAR0RmgkvzmJQJXDYFXjP7c8DaUEhkVZggfo6wEJPLVRh
f3VFdjv4dXEOPT18K3PVBuk0ZrumiiBhiSnFvybKj139EPolKoAYSglGwoaEsSbaR7aZMWCfCxz2
3SWOFJMf703igfQVnhqrjZFuLR7aEVvhWKIesZ1HRC57q6+2y07KFlzsqTm/6rGr71t82Z1CGTC6
15qT5+tMZfmpNYDjzGFzZXstnEDXgabXnGtRBGmGKREVy9uIlw5PPG4/q8kM0IWDKnc0iaFnRhUe
8iIutujaP4oyPhQ4f1eGw9Y+IgyQiXNOw2lbVw+tsF7GnKGxThG990htgFQ5yZ5WkizXynYpGWuT
687b7ktstNXUnKwOEmSq9vRqb7RaU0gcLALSUL7EpkdoySx6EAn9agyhSxbTPXCkMTAsdZ0SehIN
ImgdRbI0nbCy1s64qsqIk4HpU1z3zQHk4V6bo53C38h57UsdUqe2o2UETWUMCMkIIOFAhGhP2fh2
R4yz8knvCowBTnxPX9yjVR1qG8ttrp0RTimzubZ1vzaeS+mrHqbQMZhTzVdWfLIRDBgNvBU350Bi
xocoH9+wGb/KWFvNfUt/TTVXDNtwdctjL2CQSjQSLjEGHDeXOeJ9XDqHLB6DUZ/Onfc8gksprtzQ
wDx7n42k1XJCTI38Jday+4hyv1PpviBl123UJRaZ96kbqmo3cprYKIfbuGk4NZZqXMih7gtkR7H5
15wb7MUO+Ncj+SfE1V8Jhv9F7fPtN/wxOVu4Zb7t2GiLmeB8PziAgXdceO2guPHBIEj74+DAQH5J
t0Z7bRDA/FOKNaL9ZR6PcNdhng9X958M5DlzvN/F4aWjlMOvRkoS5fO7wY/nsS5ZCQ4YsgiMdTMu
KLDFHv1JIwPLKA5m1ftrtWDEZKIdhCivBg2JjVX6JjIQ+6xFNrA+uztVI+rdrGw2Sdi91uN8wcx7
iceBDj8gIN05Rln13BJuurItlgknTJ+6oTu5U0xSaKGejcG7HcEk4bQO8sZXnMUppYRmPGQkwjNh
TjfhDOHWT1kycumefdhcuHz1M25SHDNufVOmfb4Oc9nR4XZ3E6KecoKyMicm7jCij6C5kYMEMaE0
ryr/0id2uWmrLD/7tgYvMUdZDv+R5SozKcfuJfE7Zgy2DWItu62noUTK2dkxJYOTuo9dgMSRYZAN
CfwXmG8DlVJrX6QzPxQ1pFshtYszj4HUkm4voriEbhjTTZ3Yl6mX2rWlVQ/MQNJVYrTuzhri19Bf
jlPa84CyjhtjXNUEUO9QUoybkmtJr/++dKNLJwmpKLzu1liEd9yqKHMcbechYQK0HCCCtY8wzvaT
X97GA7S1wrFe89ncOCLe00G+9gm5x8Onf5CT9lhmA1N2Q5rbunCRvhIwV7WAOqYhjpagaWMVxtO+
L4d18c03bvT71hhuesSCK8a/j6r2N5HLd6oDdZ6y9DCh/VmrVNn41uPnQsF/VeLSegioADi89V2/
tzWCkqSIg8TmCCHmnZcKpkjpyUrdTbSMIobWey5DOW81ylKa29bWaq07LSUh2/AZz8XgvIAPFA9J
lPdrKyQenG8bT3d6Q5bTC8SvrwTPWoG+ZItDJInjuICH6gVpnWcIzknt6Ig4Mrr8qZTYGueEO2TK
tGNVJtdz9TmxuH3aXVTFe1oasGbmpxA7Pml22FcVRv3a2rgVLFI5bswx3WrjcEU4Lw36E/kg4a5L
tU+lHNb0qR6NXF2SXJy6+qSi/iJr506beBO2OoaMdDXsZj4FJnqLcKX7AYDsFV6zW6MTgQBAUFcE
NMyQQ62EIry6HzrCtKx0lznlx5ZWOlHiya5Lhn1Oc5cqhp2PaOkFD+1AN9PjvfTtJy2fIDlMMG50
hJL5R6Bm86x/rsLkgQPpue3pAkTRDhDaduAQHgFVMaLsQ21wmrLf+vycVLSBGQyL0A7GRFx6YsP0
8FjV+R5VUU1nQLdPIxDsQBYbVdrXgwHeZHkipUkvWfQXAqpquNSl/zAlV3TozBPB8Jtu0AJ6doVH
sx/6J8MXgKC4iHtZ7SKaKuyipVwxSgMH0hUHfUL/+j8tYUsisQkwk2EZOLwzUEKIAoW7+x/WYpFW
Fd60UMCsYXHoEsG83v2td/tvaO4tOM5fbnFF+/lXgrPlx78XxvTultQNNjCsFYvd4Y/CmJbfMuZ3
4Cai9vi+v6EMcRbjB3IGFoifDJ78FTJ54je/R/f9k/3N+3ORikUaXbdFBxpjxHtdQ5t7KrSKCuCG
IdTrYFfRHAitodNGBLwdT2sqegwCaaPidFVpSGtXjVALv3qImfYNnfwwGzkj6k4mo7vSZ3EZ8nav
oTryCzcI6S+njQzaSGABSK/h4e8Hc/roNyNlF8mlyCcT5Nda660bzT2EsjyEw+NIOFArvJuxSSPw
gyHvJZaiMTZz2DPQrbL6wLNe2vTWOCAAC+H9iDbwdADueCs6NQOh0uj6KCOZ+l05GG26Kkbfb9do
d9yaMisc6ptJ13w4kYryxx1DDvTKm40vWpiIU54qfwfgpj0mVevfqzZjE5FVR0SJST7nqvWyGECx
062bPjm7g15cmbM+bGgutFep6sqdR0zbvUgj8NQgC6oVwX8891YnjFsvM28TUyQBHp9rvSmhHOfb
Om2St7TumGOX02c7Gv8uVHXp0v5ggEF0j7IQcC1dFVxpmNN+7uLq1YIqKqiWVfe5dZND6VtPdS4u
GYyif8/ZdqH3/upsO8Wl/EV6OA7T708+NsCl70PDCe3XbwKv3598XICowRCf4rcwUBP9oQmzOb5i
sfjG1zXdnyRhPJ7LD9HuJzfinwV24lz96V4QOECYECIxQ20Kg3QZZfzY0Z+cWk+EwbipsyZzl/lK
O0qt+v0/3/6XIk/beI/AVZttCkfsyuyndD8bDMlDbmLcZ0BYi055+6LpuqM1cZBTdd8EY+9EG/g6
oHvxLImH1h+fdL2HDzgW89FxWu+oIQ46oKM6ppUzXRxo4z98J/8P/dSfORe494hTM+i7AWVgfvLz
x7PGWgMJ7vLxapvhvdQeOOoEcxjqiIpsgscM60pG8jQ4WgiVLzn8+vW/DUR+eNS4vD+//jv5VmRI
rkTigzRklr0uWEtp7cX1LjTE1VxCzxrgXM312G8bu7qygNzPTm/utNknIKExOAgUyA1i7WC+zKl+
qkrvS27IV0j18Tr1ehhmNXEY0I/MTVF+6RhJF51e/fYU/6Xkbamvflwwlk/BhJdtS/iChNj3jrlh
oEtpjXyKQoXl2qphNKmWIIC+PLuhHMAkh97RF9UTUHM8E4MfDEr3jm0IKvfXF/TPGV7f3go12KLw
wwy5vNUfJlCDVXeemaQ9iBTSSg2vkkFW2Zx262v0By8d+VXVAOyLQ+q6i+VtLJud350Nf5ONY3Jt
AoT8m3f0ri787eLQz16MvnBMvHfviGGeWxIMjyAQKtc20pIzXKkAMBQqHQ6SETwlrbG6i8+aP00m
5VGuPs3JSOwBaqqdiDV/XfbNtEGNwCF4Gn6bS/zlt/dutV/eH91My8EFD/HlT6lnrtEqJHG8v0oL
402k8FjYOUXYoOg863Pxd+ngSwv93S3vLNNl2BPsLrzmz99QLJPG0pjUb8xc22PYWIlErTjE0PWz
TsojK0FHl8dQZ/47P+k3uOmvXvrd02anST7kUYK2ziJw1Qy5qKGFhigqQII2ekznLrKnw2w3G+iI
b2nWfQmHYyX7Rz+rxbbKqIdd4ygjc8k0dMF1Rjurscybxi1u8/E16WuDuNJ5+O0B+zecj79tTb/Y
Jr92iyvjr4ff337++/Cbzg9zGRNBybfT7vcDskWuIAdTyA060lsCK78fkG33PwyUgDlwesWH/q03
9F/xtAuO3+TIjb+Q/DaaRP/kgMx28fONzRNuY4dcDMuGbmG1f3d3dZVu9gUK17UlwwmYJ62gMJb7
SpTkRev1Ky78g5hDMiJqM73yW+PWbEPr4NUph80EWZIxGljg2nprg8SFFrtzicBJte5kzGLbkjaS
Lm3hRrQIAUlUy51nHp07pwVzXdDKyfT52WrSl8QevoLJMlcY2KJV1SOSrSrsT/UkvBVWrA9JFFZU
xw0MP39kUJ0/F4IxfJikK+lF/Gx/vVBHwXpeaQnUCFWeLP9ZU9kX1XYbhzkSdPk66Kd6r4UMlOIK
157RrScq60QNZ2UgN5vH+pj6Nukp2gKqC5HpSlE8Szvb6c5Ad0pZ2hGD4tcmFy96yppMR7vcVwsX
0cMHNjvludFAio7WISwXfYAp9tXAemErZ2VHpEb5VCErLU+clWii9GR6FYnPKa73iUF85fe7bDYu
Usc1V5tHYFIIGKseczaVQbLg/SPlkokHS96G0NoU+inXzM+k/GarWepL63xivuZuAboT/CER3031
Sz1i5W86T/uqFdmD1JELcMq/UhNDeanGQMvmNmgBIQI/xrdXyX0bT/VqCs3HgbPctjRvJg0Qq2bP
N9F8wh29grSUCPJkmggqjmy1epPhC8RXlxwjsw7KqDpmdFysmTjDcd5BTb0q/AkwbHyMARLHs0tR
L629n3bbMSVqx8epKOx6NzCLHypa3lmPmB/wQ6GLESaimAPcJO1Vt/AJRi8UO3RbHjJX/VobxlWE
fiPOomsnZU4XjcdRmURETLy5gQGdN/CHHPQn291dN9ePJi7D2DV2yTBuSRQGuC/Gp4wcpDLFUm7W
NYRBRgMCJQjXf/SJ+R4xzk7dM1hmLoQzPEfkQRSDFTB1WSMafDC68eMw9BwbdeZHJfdiXqEtLrMn
2Qx3Xl1+qqSitJrNgB4iO2bSvmRmiHq2lF8rx9v3zNo2hR+JoMqK59kHOFExA1s100lxl1sJWgQn
c5mmDQj/aEohP5TgVqMvIq3vPQ1QLNEFTBWrc2EXUYD6Ezakk6KbrqBGZhj9pHT0DYbRS5uPzJmm
fZmJ+DhqDFJncUgTBWWovzKq4brqhq/dzCLQ4qZf6xOxO1iVxcY2srt4Gm/nuNg3HKVX/eAAv2vy
a60lWiunJAUMqYivzq5E7N+ggry37A+2pg6ZoUhn93YeGmhKiq3bilOS5+c6YzyadFa1sZMFtaSe
POpcGU8tAabFWlfFB682nh1tKIJwQLyI/Js5p1ZM13aqX7JxgCr3eeFkt51z5c1Q+MuQUC1pgZDM
EiClXqHZe9pCn8OcjbMxU3nW2hJKTarOHeZQDhmEg6b0Bnxva/V0s7PwkFjaJ7OKSWvommulMwaj
U7+yquRoE08eAwanCWnuXfK+oc2eqzzctCMpay0d85HArtgymp0l9WaN2n24QdfurqtyuErC9KLX
8BeK9ChQ2WPvIBQo8a7jynQOshvvtYXmNiDT5DtHiFO7KGYTNzo6mVjbmb2dXRtlThEdrAkVeFJi
PQPH6kJ+smD5h8zyBLSXnWe0xaFeVhAr9+5Mf/jqhe6901rHMemPRlde18Djtj6Rcmaubl3k/ny8
tF1R94M4tqqAAFeAEdYS9Z480GEUh4iwuCHUmGAP/clq+qupIb/PK+dz5yNpDfsx4Di9Lu15WDXt
7AJi0JuDJG2dVfCYyRbLbhX43DJll7KMz0m0q3M6w2FsH1TWvnj+NL5OuV7cY+HjX2Ef5hvtrxMY
sJJIzh1nu/mgZcl8wtDH85oUXMFiF7rq0oKWrqx853CDGdivm9bYukZOIEW9pYWsUPXY92kRH0Mr
XXQA7tOcJ/4aQBkRCp2LcNy3jrPejEAfcQHH6uhDGQ49K0XHZByU3T56ciI1IkdHXp0bOL+4yIOo
ss6aR1JU56Detm/arv1k0DPy5nTvpf42JfNPr8edGQ47N7G5qTGBS515S9GTFBFFrnZso7G61YoZ
IUM9LM3oQK+zjd/lWymSfeEON7Q2jgyZ1kLr9vxrFQgjpnvq6g6pg85no0eSlE7mttXrRzi7+ymx
P6VCHaehZcpONmIMvDYfcWTL5K4jQcII8wCfw8YkPg9L+n0vs0XonqxHkdyEobxNXW03KutjUet7
uwMA0BNeoRIqpA7SFw2+nW7069m2T0U0P0cxanS7g02gbzjVbOSgH9GeBGxYKOn7U27lG+Tbl7p0
t10obrRIsVmlbB4eBsA09t7aIuy+RImpr10nPca2fheNkIvLke538uwbfORuOrm81kxHuIqnG6bq
65ZsKJI3NJ3QluLFrCfoAYmJqAL4rlVZH0lFWeMhRDI8kvdt46TAA3Aqcv8Aw38bCvFkmzkzbHOH
H+SiICH3KSE1iaFvMxmGFDbJo5nLtWuFj5PRPY0lClmVkuc9GNUmiowPU0dwpFt/ldkMNafv6CV8
6jmJwX0WW0/J8vJ/2Tuz5LqxLMtOpSy/HTL0uDDLrI+H17HvJZE/MIqk0F70/XfVFGoEkVOoCfjE
aoGSu5OPdLL0Ic+I8gqLcDMPSsQDHnBx7jl7r11nhblFfx4sK0EQiUolE4rkYnSKYxCZX/o0vfRL
83jSHJDjkSsYCRREy1mps5cw9WjtOkP5Mi9d9ngwdRg8sxh4AuBRT3EzlrtEudPyfj9z+smrCrjd
GnPnt7eEcyH4ZBtCoYivgGKRt6GGAGpXXTu4HUYpXVM8Pd1D+IHFdQvy89u+8/+5PQNNsKyJmnHv
/j/+DewaBCeK9z/fMBzcpvK2+m/seGkZvfp3v28WKO4hET7rmX/vqVkfDAMtOk5LHIBzU+2PzcIM
3QIgBU0JlO3zzYL9QQOwaMCFY4ehEsz7I5uFHZkZe+55nwCd15h/3SPt92mXwpVtlueZQOjQRc4S
axRNnoHW7xRVci1UFVaBz4zHJnX59MnVeqXj9XK3z5FBRLLzsegOPtrKn/RHatn0bSpmiiuM6pWF
kGO/AKrIPejU7BBE806Ha+de/3am6OhobXLpyDB8vtvHw5CMCHuZolUq4IU6Ddad0Nvj2qq+w6L/
tJHx6qFsNuBokOm0uDutykgiODIyXqhBB4Uk9yexVkoyZfOs0vffvoovexiMW2jJ0pmdeaqzhvHp
9xfImFuM7LKl8KW7VIPEouomCtXqXPfOpue26rTQxOFDoaJUVvZOl+u1M2WmbCCCQHCN6uD54ctw
ZN/hByn5tRo5aa3ir+uCDRHd0vadM33tftGwfahIGzhnc74ST+6XyUGuJy2kwpPRqcvMr4qLlC0S
l7fKthrers3bV3Z+2p8ujo83jEZKDuhTpl3oOZ4fMBrlBA4GywGb3eomztgYQo+p1yPz1ZUvwmCT
Az3e5MCk9hKD2nSoWu2UYHpnPYqWwXw+iHfu4Z2N/YuPNH8dT66B0WqI5xM+EqlaxT7aOTZlhZ6t
NaZc7LoZscdhXHpvX4jXlgi09AhddFYLx9xpGwptGJtOn9IlzXfjYMoY2mrJXLTUKCmqrL1N3Ezb
b4EJvHPg124u3ZqnPw4kVSiUz88W1i9W4WjeDjVTsB1bOV7FKtYmFrThnfv4tZuLqEPG2ZjNZxPC
80OFCO6zQkXfaOvamShpVChtmh/kHaKMqVX9d5S2r50ZRgeN9RZbCz6K54fjyg0mXcUZsC0jb6on
ZdUPWYqY0KnWb397rwwWVC4eQZomjjQmujunlukFTlmVxSgcbUbtOURvoQ/1oUbHZOmm8rwsK2Vj
FMlMj6EUCPVquHrnM7yc3fAZYH1ZfA76zrv8PJuwr8bpLRbESdGQYcboUuge7YnRRiI5gRBnnD8d
OJH41JVhXkGEtm12g9Z7A8XXHiDKHNPiiYaFqe747kcfsq0tm4QhUuzutXroLE2TxnKZZreaCIxl
ken6O7fxvE48KbIeH1re0uBWZrAZRqbnX3YR6bILipFjRr61JP66PcNQKI7fucavHgZoAl80QDTe
Ps8PQ2jTOIQ1kkUjTZS1qkQCphLfrBgHf8079oYJjb4ikbJb4/SrPmJsmCvVkf1YohvrAhbZV00h
YOOdzzXfXy9OH2woWV+Mcqk3n38usqiNLKlkuuyQKHOLxc55XhQPCUzDrUlK4Gqok2CbKnMSWOaz
w7fkF3RSzb7Bpm07wIm9LCW9vYpphKcw4z6OhfD3g045MtgtvgNmeG0hsGffENJ7clB2X2hNSwg2
lFrEBbxZUSW5JFKGbbzsVRww8Neidy7PaysB787ZMCXmAIV58X2yokf0boJG4XhWjE9ejC5G7dKO
16Fbpe+sBK+dmoOgAyo24HfIP88PFVeDU6PspuCaE+LdXNgXaeHXW9AH46onBe2dO/LlqbF44yEw
iJ8DRrwbuWqb1SyDIBilG/rzoKpJEVFj+GS+Xb5TSr52JDbYnBSFJKYN4/mZpZ2TV65Z08CIixbB
O8uGo6vdWlYYE96+nR9djc9vZwp1/gv8ZC4NdpdTt85Mgr1kstS7qT7QTZPMMpKX1krW3plJJo7M
NkIu3uTanRyV8pBlHhuClTubfqDPULtttE60wdyz7QmJdJ7h40KtR0Y2NoYgcjPMSuV7lNRXQM58
ZIb28zLMfH93LpqqimNCCUuWfZcgRqcbvPCrIN0LfPTTlutDJRpx+vs2osXUqs2tFjjpMV5y64JQ
dtTyPIsoFcEHuBoJosKV49oZauOgE4r6zn36co3msyLvseH2C1jBO99mqweyarqYhayz72hRRyuw
Is5hS1YwfQ2GlLK1jIu3v9aXz4aOlBeIFlBtdAa73mAwCoYpSa9bmr2WHmMIT9ZEhqpHalGFvCu6
H3/sOR6JKMwdWWTcXZrk1LeBga8woW72mbIITBtuXpItWFXtOyvMq6fG0jsXGpBgZlD00xWmrsPG
aiF0LxHC54suoXfZULcvS75X4vUI3Hn7Ur72MM6vV/yd+E3Z1j4/XhXZrU4sCg9jZp2EAtkoFUi2
RgcwvXOk186Mzc98iyBWe/FiHbPIQMDLmaV2dCOog9m20holTi+qL5r03XfDa2c2j4l1w2BjDgbp
+ZmZ+EkUJydwytZKFJWOUp90pS72I6O4e/saskfkd+0uM7BO2aY+Pgm7D4HIa9ON25ioSHST0aJO
DR3nammjGtY7DSvMiGkf5oTom3u9CgEoalzzTZKO00GQyuzSqBtV4mUU8U1A6O6IUtoqMCK0VuBF
vm12i6GX9gkJzTka6MBE/uoKQKMM1SwNyJ+FqlsL45bQWZamYul3MjxVlNIY99wygOHVirK6IXOL
4OaAd8AVI6sMjJev99fMO0YFbMyQ3atqPdnbMJ2xD5oKJiJRpPgMyKJSFqFbB/Moh1ECXfjxggBw
oqrBaaxC0WSJNyqNezdxRhcDBo6CjMDMvmZhJV9PVUz3Kgk6H8cMmVjLxE8Il5WOfhiGogeNKBC8
mbjCEvLVlO7IrHw9Xrp8U9my6gOyJkfHD05aLQt1b2hK1kOW+iDe1LExoP9rMQzy910iZyDQqMkq
l6K+h4Ggjisc68VxhsGlWhqRRu7VBOBgqYIK2kAZ7z5XFNRkZFmKqizdOo/XlVSU1OMNZRprvQde
mTXp+EDSVjgg6xHN5ejCdDkIWLpPlalkQGq0EznhgqQ9jwFg+9VI2wz3kWWRD52bvWcZfA9XjhGg
5HWzRiEgIqt6HDFJbCgLaaUnTihivDaRY5/VTEUuAtCxKO7r0C1XVsJ3siCdFc3kVEHaIN47JibT
NUqsYnXdBOddXAfHg5Wd6XVvWXt+OUKwzJBSxisZNN0h0n1ikybgz8h04db1XhcN9rCaJjL/Fn0T
p9kqK21Om4lJ1zLqSEgwy+oh+6y2AUnkUCOVTRg3jJEVgn8OxyDWPlP4TLbXaoly4Apsg3MwRrXu
0qQSCyG6fDU0SgRAozHohpphV54lqQyvi6IkwbSyIqaNWaG5yboU5XieO7PoWpv06mZstHwpS6XY
742JmBlV4YVrTw940YmNyWhpL/RyCgta71mAj2mU7qdm8sVl67TcuYkcJrZpShnfSCdFdJnZZNot
4oQB5dZhfDyxpJYMpvzKJ72ukhh8Qyq4CtvbHI4WGx2gvgzHYptSJ6wUQNcB10QqyZ4tleqyDAQG
nyJQeMRykTK0iLVS4dZu8SEwD4N/5dht6LHPU2/Grm+/ZiY97KUWaWyPwQBqJnrrKb+zU03iSahs
gwUqDSYIe3mMESiJB1FzpZ0WHEWWNgdRC1pnWQ7RqC3qKrVuCxsVaCkLYltDtzgLg4boehcWDk1/
QYq7FhNSyhjylpm93HS6zFZar9lU71PqsA4l2m3D1Uy9AYgTnvLOcI78MuCPjWB+N6MepJbXS4Ot
tT7Y6kWdq1g+Rc11Wzr+oK7tWlW/+hFyMd/vw2M7NefZvUgZxSdktN+M/SQKEh0laMmsiHjEdNlw
i1QddC/Lr8jRNcYWoflUOFeJa2NXw1877YUNgzxu8HrdScNXCZ4di/MCLvNnugv2x3LOv861HJZ7
ntCeE/k8FNdEN13LHAXyqgLhW2cG/2dHOfQVRmp4ZTC9+jRMLvGNKU/eWVWG7gMGF8Ndt/nSH5l+
AUtUifks0VHZXq7Y6vVg1MyIkACWMwYnZCZvYknyElV3WbFiku3E7MYboBE3KwXjx5xhqL1HhXvt
JUbgMm9nW8Dw222qEIbjWAByYwiLfgfehq/QSjAKtFTMq7ffYu8daqeQy7BbZGHDoVQD02megn1J
GhypiWF/z/7+047ra69L+o/urBtTARHuvJoHdnNawBtz5p4MB6lKkmce8ID4JPnu90GUHBaFaS2d
zE5IAcJy9PaZvlKJkCJBF5Yu4RzKsrOLC1CuqOxz5+FzfO/7mb7GmeOsorSGcuyr3/mVf3q2L7f6
9MSo53Ga0ztHqPu8EPFxN88FQoQXqqzXdWgPp06YWu98fbscG4rh+TAzQX22q72odypXl2ZYcpjU
9YnlyhVIwXnoHkViHkk7ESNpEQ+rhtedB//Y3htCBVZRPVU/vr+bI2g0SIAMDIjweH6+A6AgPokx
37NDhYMW0LEdhg4TOyd456RfuWfRb2GBxyQw6593uiiYVJMgaWb78wzUwxdKvzfrE6AWUr6zlXyl
waxzPu485aGatKydytwIEwlCWnCs3ldZYCvtro+nnO3OqJz7kdQ8kYpiJUIzXIaDq2KdYWBupLS6
sxYTHPVbe/v2jfzK3osqggkJuyCak7s9AlP4TFQVcoLbWFup1NGH2pT6R9Joqd/y8aZXA7F++5Cv
NCjBU1LrYprkIaIN8vzbxeid23IiftvN1Ou6aBaGU1bgsod8qU/wZh3FQXgRVaSkg71e5Yk7bd/+
CC8fX4O8JI3VA+eK9WI3NidaFtSmEfgPVAtRXXYr23BgoeVZ7bkaQJW3j/fyJmOmB1/CZvTFvmxm
5zzdkhl+MGo9BLhlkQplWUZ6vnU1m8n9FCqbHz8UMmjuMiLRLLG7VLTJgLWdh2U5NL1BCYRwyLfq
eOXCGnxnEXy5KpEbNpOqOS3meXNg3NOzgos/xsikgiWtJGU95Ya56TPglm+fkJifimc7Iwy2WGSY
N836S16Ozw9TJHFsjQDLvJbppLLnoHvZKx2LnOKsraCq+USY4GbvmVAIP1CB6ZR6M2yCWljUmjQ3
IGUZ4+RpiRmv8hj5JPbMNvbXTmho8TrtG/oyY5UWn/Q8pGjCX62HC4EZ/ghpBIDjRIa51+pOdBBU
qAUSW5lQB0jUCBRO7lVZ6NSoNBlQJvi9cE5j1C2XUzuR16Y60onXPrHEJw5Yi8Oe7kmwzHN6IUg4
wmpaTrmvbpnWzti0vCSLUROFhejNVwQPvNJaLH28vlPsetN0JN2WMOAIw+rVUPRjtEbBFRfgayZl
2FhEn25kklITJflEigNAbmonI9aKGkb14D/k0US/d2hronYHphznjVKK9sBF7CfXrgBdoALSUhZN
YkVfTFK5HSBbhbpmGxqYnoORda+sCFVaGgFpzLYqbc2rrJqDjE6LhtkfBey7cQz9eqMlcfe5UCBi
Fm30PSnnhyQGR9Ed+Pn8a/Pv81+7y0FTYFJoHkM//vi3k+Ihu2iqh4fm6LbY/ZPP/mL93x9/HDzk
Myjr2b+sHnUCZy2omfMHIo2/HeT7n/y//eF3tcHlWDz8x7/d3ssoW0Z1Q2RKwzToDyWCNg8q6KJS
Uvy5FuHjr/9ZBfwP+fLbyXOPv+e7LkH/wCwclT2mGv4BA/p3EbMOpoteIf4/5Pj0VfnJb/gbdAmk
WiEY4GU8e4R4yP8QMfPGZDGjN6rNbp8finGcK6YnTznOr3lETx8Q9TJDo90uEjZWt1dlyc6iyjam
bNaB9ZCCt7XyUxNVjdPId9pkFDWvHNKE7TNPyogsfnxdP2nFo2oNs65tbU/P7yNVrN2iJLUiksDW
m2Y6Z9vgXDZwE+smi1eDX93WqnbqVNVRUhmrUQN+hRwYNZtXtuNGtuISEM14QTZJsUbHc15qQ+uN
rX2e1q6xNVuiOoCUHBKo4dUFWljtVB/rpWUlpBGP1wGPT5l/abBSD2QRaf7HIIsfCiauur4efbbd
rasgrG70YzUezqcxSbe9GRlIkYfbHhd3VRleLbWVrtN0tpJt2/qr0b/oKwlN61y21VpJuuOsqq7q
usVzDyW/PG2Uhtdt+dGW7KM69F6xchRIuAH6WRYaSFfdhNlzXp2oQQ9X5C7wHbKArfRT0YHUqtYa
IeMARwOSlKV/EjJWkqjH8kp8jFxn5bbDZt5Qul2+Vg2IfrI7cJ3u1MoHVHAndWQc+V3E+eIshN1X
uOWZ0YqVJbWjNL40Ks6GbpXw7CiIj7KOLsKQGAAqCWia/PNCmO1CxtVNUW867Zyy21OLUXpMzNRF
xno16Vd+E0fLQdCiaMN6hYfUK/DDmyHHTZdpeeFYe4JUl3g4DZMzWJELLcpWxAjUV7nSWHuUwcPa
7kN9ZfXKrdDSGNd8O0LlnGDTlO2l2RfRGvG3vKR6kzjStWhh6zX59RaX6aZJD0XE6wepV7+fIxOc
sHuQEpHeGVm6z4iJ9xEQsZQpoX2t0p0PzI0kTsbRgwOJVLmJGO81JBJgTAPOY0NSjqYlsv1PIIDg
2oVHOggm0z3Xwqu8gAVDa6ezV7HFQq5tCPf0+vrBpVpAIW/LRVve2x3sZvo8iyC3+fqmFV0+3KjB
Eja8FwiChvLIqztGxoWD87tYtUazbTALGa17UlEnL9yWjBeBWR3l3UYDg4SmRx6VstUvNEvZb9oK
Haamf4pFpH/uOsE9VenrMC0VbETpiN8gLmDDDuOqMGc6T2QelFH8OYiNz4lIDpXOOI7rctyoTtMD
ga+MDe+Zba31B6VDba4F97GZ2kQ8yG2FOTAt8pVvKPoadpanpV+lVi3y6dSKx/MQ30IpBh3DugIt
sitjHV3TXqhknjVx69SkRSj+YRJYByXvtLhNN0mHl1c5F5W9nGHOsF32lDxbGk63MrRPihU8BMlZ
lt6Eqb62ee3Z3FGTai1oIW8mXaycmI6osnRqQsrSYGUSOj60tJ+aDXAFhpnDnhDaeaWP/UXbTA4e
oKby+jizl001YYwYjyQi3kjQLCUYEfJVnOK2MwHnoNgfWZ54hEPUnTZYQzaLq0AQqMx5OMFeRPCa
2lWH1qR66N+XVXUqrBPUaHSB6k9FxGXKj9QOH/EE5MMObq2a/qD/Fa6FwHfgakds6daMjFAmr6DR
UtwAEc4ohX6JOslYVuooirjyFM6LIsDqgFu/TXzvF2T5kR8h4/Km7sEsDjraY24Y4mlItkaPCEq/
6IP6SFh3UxrvjU2/cJIvWsbeMlj9gu3N0Htl/sv4FKbmIG0OJaRhszVOfgGnPFW8lBwPkEMYU7qw
XlkKyArzRGbt8S/ZOMmOeHVSuuKvptuckPq7KM0aIvaiqSQk7/5bKf9Dlce/ak0xS6jeqin+kT1U
9Ze8Cur3qor5N/1eVaAQojZnD43O7ikbR/+gYm3iP2SoMayZC/c/qgoaGUyJ0fhYkE/mV/NvVYUg
N9rG+EtBgs7sB03EO9tbE/Iuh6CBgPbfZAI+b8yevOKrWhN1n/FGz3ODLiwBggX0me6+GsHIds07
e6/3jrazIYKaJQu6UA6eDh3/iZ9d4us4L8dhnRb9cV6472zAXhQwj2eHZkFjN2vQBnt+dn47hejH
KdLbuX9a92srgnglY3U7K5qf3Aun3yqxp3kP+mOj8FmFhmiY+PZ5VkvLC2Xe86NphdnGRFDZSDra
4AuBIZA4m8HLaC4snA6/hJmb5oJV7cSd+6BVYM06/nhdTxYBeWZ7OA3Yf7ISUA2TgousGo4jG/1x
aKwSDBHbVrQPA54JpU8FqHJ0TJsk6/SFXljKJ3CigPUiuUma8LifyhMFCoqqTmu1DzZpm5h7UGUQ
unTmZ2njgWPzcdSX5r0PHDylkS4jsnQoIbpNmxX1R52hHt1b1NlqfGVm0Y3bEOQAPF3f6CGp3JMa
lAdurETKIouS+JR+b3ZoJqa5ccykvLPbctjWZog1oQhKTayhxqnEh8hI3OB4asggt9y6WxW98DAL
H9iV87GQjGtgLDmG8nlshNd1JsJynOZB2tD4MHBFWLCylanY+gFNrwbsTW9uCB7DoNSQEjYkl3FE
j9hI5dGQGhiF6N54iGm+aK1Y2pV6VokvZhlDmSutM8ftWy9zlBDH9j1zteWcilBN8Y3jGym2GOL0
0sY5tyvwaGzdDGpM/dSIQT45zYXZpScu0XNRwXSpEOx+Kyn2OpxifUGtpBi5CYKokZdFT+XX+EV0
FlofNYRnXGmoamRDf+LR4/uo2c3Oc7nwyI7SkcbiBOq8jE0cYknjuQnuH1VjTFJkh7YD/iwt9oa+
w61l7admx9wPIqodOMFx1qdHRlC1mC/4jTIOcjIRAak7NTvuoa80D8tPtCD04xRnr8R0hrxd07to
T8hwOoiUz2UZbLN+DynUUTHYwC4a7lYFD0XlkDRh4PNzOsZr7NhDqp2aCI0YX0+mhZ/TcVy13bDu
RXdnT1eIdiovI1zXxRuXd+7CjfD2yGIb2BHRsBJOYYZR0nL34vqGLutxUOWXDtWyWekfxwJ/v+Pj
Q4pWQ+QcOoX9sbM6WMPtwndwjCQwdAKf4UVgnrqS+I+e0phuwyIjZkDNtE/mpBxi8XgoYv0AmA7h
u9OmVrJT+v+rQquO0iYooCTWNPDi9qRpSKtiUkbwReJfd5nvoavVPTF8MlKNMi9pP7XQojjjeB03
V6k+fImq2CNBOWPyp219uL3HUVPVnjrUhH9ICtgkvMTUEjPyNJCGtEnMgBltV1T7tBGj08os/FNt
4GcujHBNTzamc1I5KL1n5rsj9pNucIB6QuoOB32JsfVEb5nKziTEpohuK7x0i4l8wz29UC8TER9B
LXYBlAHqFRSPZZxx8+a6uXAbYx1DDPGaanb5YxKrTCfeFvn0hQiyDVglwQbNz9Z++V4L8cV+1cH/
AqXEcmmbmtpu9jEeMEQ3wnA8md21bbZy+gcprjiPxWCe23r1rQv2tyg7ZknVm2UHEPKqi5J3q475
F32vOuwPQpstVuC+gejRgvi9l2HR5WDexQ9QojEy4TX1R9Xxpx4LvNoa+iNGZBq9DhWB7g+Ex6Jz
fd5aYJKi0laeTTYzPQX0wvN3JW8eW0NHEC9TQ0LuLKTKhqPNNJJ89KGYPpWNPl38f3XBz1AXGGo+
XSd+X55FbY+68l9YXZDQdN6nIWXc5uqcIpQ17nTRGxbWeU0fm/M+mboWh6Z0PleaIqtFqLMfH1xl
hCyIefPMcabgVNET/RrznPKpstQpWQSdpbOQpmp7w2shq1eVYIn0aqVPvq9afzq33Fkk58eAh+AP
s9FOQfwXmo12jvzTzUY7pfjPNBvt7Gl+ptlo56z+arPRzir6M81G89buyUbx55uNdmbB/wxmo50N
3l9jNto56F9nNto58M80G+3cxz/bbLRzZj/VbLTz3PyXmI12Lu9/ldmIttfzReQvMRsxS3y6cP0s
s9HONf5nMRvNlMKnp/9PbjbauUF+utlo5+n8iWYje+cG+elmo50C7yeajRiOP73FfqbZ6NGM9KQM
+RcxG+3cZn+F2ehv0UiZ2wh/3kj59X/KX/8zfbeJMv+S30c3WBCRitmmA9QYPd7vTRT9g4lGEZUI
tjc6LLN97LcmijsHgqsIJvBqMQuYV9w/RjcOv4k/joSEPh4/+pEmykt9xtxXA/5v4WLDFAMk79mD
h+LR8aVaIAwA5FqhsJUOatCkK+kBa9Oa6Pj7yZI01yP9S0jTExa0btOKrL9It5+xFv3BiIrzhDAE
coTsaVxJf4oXE7iuyzDtPlU4zBmbpPaqa/xFPwwZ8Rv65YhOZou2ALxaoq3qLLhuff8Qj9E6KoK7
vi6UVUIu77KtgvZqZgN4fi2OfalvirBd2wNMahdrn6zCa9LGmLT7KnEmzOu7REXtHYwTlKrbUs+Y
g4xpekKug3kSuJxRjo75iIBbgjbzkgRr5WvYMtk0rcLTO+tS0yqmnz64KxAv9OUHcR2b2kdyqUn7
LgpQd80MfwrKdZw3D4EEJDemjP3t2l/30XCQFVax6mprxfBgW3fFRqvrbWs7J6FxbNjuF0JbL4Yx
y71KzQjAs2tyhIdV6ob5PoqucH8IDeckTcxjxHjJosXUuBdr1jpqGnC76W0akyIBWPWhcK3PQars
aZExQ9AOGLaszX5EtDcx3gC3lLWX+AGPYx0KXtGTmpKnR4qEeYdDUtkEsoFQ5jBZ75zsHmfJx6Yq
+J5yg5S48dSxqsvGGYl/Uw2yjQlGGIV6RHCF75VMdOpQIRDCis9tB+5gNiInqYzDJJf3aud/6sTM
/wk/S805GqxyW8GgXqGn2ChJqHpVN6irbGCq0JnFre+rxzSBv/i6PPd9edAWNRIK37gLDWwWfjCQ
LySBnmmJdT2aFj4h2GgeabgkUJnVUgtIeZnEWToSLzwC5pSIe70mnuQhZC5rY+JoIqxAwNBYkJOn
4GV5fPr/DisdlKI3V7r/kXb3twS4vLfYPf6e74ud+QG0B3wWLBwW6BS6Jt+hPDoszlkwO0NpXLAJ
rILf1zpb/8BiZs40a0Rz9PNZBr+vdbb2QUVCp88mfySpcybLj6x1j37cZ8NVeC62DvlcA78/ewCf
r3V1rkO+jdN0qSCvtD8iu7Kw8/eBOm2lllvRyhal0K7wPZM1Hg4RjPdS8bcSjlhhqYD2sDh5qll1
3KHl/uDjGSvtBoZG5XoTSbgr3cIoqMVuwLC1nxZDU38R0J6HOpylMQzr14zq4vAUPCCiMuaxGW4D
NMoImNoxBT5nmcrWaIruHLyRTYgzJrrmuIrjcdUlEdMkpC/xQicmvD/ITVFjkMZ1Blgxb6zaQ/08
MnFzszbcV01lmFClFqqyZVkTZ46FoqTO/Y2NS1VAG4Hvtc54vLQJnKNrH5b92QzXqdBz5e1J2aE5
ksjQZHqMsV/fV2rkb3Gt3MFl8xHAmaOWYhjEQOoVWtreK60a995kuc6wLsgbh5DaWAl6tlyJnbNC
9KSNk/PiXvtlqqfLKA5qY6HmCtyzOq0dEOMSSJ6Hz7UN1iSoCXTbsr4u7PrULn2rxUfUCtcDx9b6
8E6H0to3k6ktF6qMJwapcoy6hRvqjlwRymskX6Jew6iGOvfGtopcX+A00e8nJzIkJpa2ZMmfUjev
SZl0pbkOggLCTCGcOL9XJzX+Kpo0HRZqWBZg6/yol0TXV/1FEOtC7lexKrNtl1nKbVabBaxKlMDu
uEkSt5Sr2A/c/ji0WlXfKnUMwifLJqPYnxrCzEm7JF+a1B1UN7DP2/jE0mKv19MrNbuudY8cwNUI
IM5WPhsFMjzy5k1eLKtCgdJ4UMVYKudgK2ieS8TSKMs+pWfkf1nZ8WB0M2SP6J17DTAs7wE3NBYE
Vq8HGy7pHrROJeX7dsLjoTM2jgCt1p0hGBp4Q+lReU/S+l6oZ0sMXHyHLP/ZhcknhUHoGtMSlbN1
QPiBgKwoSLxZuI7fZ5u6I1d6KB1Emno22au/zfKKD/2t5fXg1390uNiCh3dUQI+/5vvqanzACjCj
7DGSCN2iC/H76kpmDB4PLBUohFl1f6sjrQ8wIlxAUpSYs3CI6u63OtL6AHzIsni5zgiRWXP8A2vr
oz/gydJKajG2ljlKGjozSt9dwofb6U6t567maU3Vz7N4mKdAaz82dardCGKOoGraLpyKpETsRpQW
jkWQktNnRWniwyhM5X0bJfKakJH2JJlQKi+SlhF7BXT3su0j0/TKXu/3Rh2GOjBGtV+PZYTXdErM
Qx594/MA2/hEqNVGqp3yRUiZ7QM0bKO/zwufce1bd+Sv/+sueah+/d/v3ZDzb/l+Q2ofkCvhGWEf
Ah/nEfD0/Y7UZiw36BUyZRjOPuKtfrsnnQ8ODmC4eOo3yje/7rd7khhYPIVYvYHtADtAHfUD9+TL
2AITMAO5cY+3Jdaindc9elIYKt1geEMX9XuVCA5sJ7yQroBY2iREkPqhWHTWJqrCL4A6boCkOthf
CUF+chlfUXXNW6inz4Y6f47ZCMVThjh5NyGgMHRpp25vAIHqG7DAiNDzbLY7S6/Lq3rlyK9WcK+7
SCjePvBLryFHtmabIcENaGB2N3dFZgkSdCjYnab6Mg4ExvlYAkFNqwR+2jC3B99rhmAVN/3XwugO
Hbtqvq3gfzqdfDmlf/wM87qEL0KIx6LsSbfFVtzRLCC3Yb8n/qdf1qWGCIfq6jBCRFtd6N2nNseo
H6Vi2wVWRXaDc9MUQmDUrh9kiXVtbCgPCmJyTHe8JroI8OqEzFhYYQuhfAI1gC20N9xZIvM9u+pP
P/+rdxF2zd8//07fhaIN3bHC5+d+XWkq9iZC44oF28xwOyYbprqARJv6Qg4xiTrrCokg+UDIxd/+
LnVW9xd30Ww147PQEmDBfV689p0V2Cl1BDIxjAy13Osz9bTsGqKL2xUBZ/d2qMIor4QPpJwLppMu
mprhPnF6A8iCsVkDQiWDCFzUWI8PfTDaS4I7Jq/eAuAAiaxhFnz7M/Mkv/jIsz5jpnECY9qFUcZa
Qu6EygNIQqG1TK0MRVegvgdr5PX2ylG4zTHK0Gl5MRAQnex1uzY8jXcPFhLx4ILD2kZ6Mnx7kP8O
mz1aC0++u9l79d0NdXwrcUp9/PUfVXYr8/fW/vm3/L7Vg6xBbpBOtiYioTmT4fvab3wAjQfyR9ch
sz1aln6vR5wPQGVggP22O/xt4Udp5Lg0tIxZFWT9yKq/s9gC330MWpo1S5ROeMefPya6O+htpyUu
3PeN0xHGm6+mdr8T19q0DUXh+c17lMOd+28+Iuwqe34yyTe0dh1ORai2JnRuQTxvvRraU+K1Vl36
5cnXcfrtbfFUGUzYxfPbnGvNHU5tBaUN0wEv3OcnFtZ5kGek6XrB4EOzdkv2UHaDizA4D2Nlk6jx
pkizI2AkNKvwjkdNq5y7Qa3tR36rb/IEcrJP6nVsu5tSL2KIFQFilsY4Q7P5cQKnAmPcZd9gTZ6a
lNEx7k3gFhVx2K3ffMQluIb+HeKIwJKgExmgN4lEQVt1Xt8kLQ5OUXq2Pp4pfUN2JGD8ADyz6LV9
R05ro2vsdWKHWzgWN3FlLSOt3CItXraTYnhlnVkHXSvvCj1FW6MSrlmoREL6oXo7lvAdcFfeoYr/
nDZgH3QVrLe/xfBlrtpmvMLjmS6kqiBkdepyKXo2n6KpqoMEauLh2ECnTbraXMKp9Vem/9CgTfOs
Xt1jq3k6gj01Q/UwHZKL0Z9uQm08rMPohE3RuSqCgI2301+OMsch6ngWzJQgag6DrrmGbXIbqcRP
pELtFkVTLsieoUcYZJ4o+nBFqM8ao050CCleXwVNRSqe3Q8Lxy0faIZs/P/D3nlk2Y1lWXYu1Q74
ghaNaiTE16YlrYNF0kiIB62BgeQMago5gZhYbTDoEWbmTLPlGU3P6ARdfXx8PAD33XvO2TUtR3N1
XjVyQFvEN8r+tpHjKwnORWZ3u14bjlYzHZaBLWSzoI3WYO85/NMuQ3xrjPFDqOg3Ri7fmkbzaZpj
3R3HaHXCUgSnmEf01vIKdbk3lvJKMaaNnPbXBOEd7cS8GMplowClh189eL00jSRxRN6o17LLJjo8
9Fq609URhgAodh0kO1Yejxof14hZVhtyiK560HWu3kXe0OaBkcTWESl5vk3KyHmOV+67RB+A0A1Y
8CKGCj8PiW+Bic9nhNF4BncmAPl6iiFG085Lk309Orf4YHYpwPlGdvYyAPowjWW3X5n0gqiXeaXU
L+S3SGa9aVZ+PRpcUPZGXeqozutTrwvayfK+jVRXIwvFIPZjKjqvbb7I5B2WVAp9/DUyZZqi9ykh
JuTaeRZQEjLncSp9s6B0kmHtpeUnkc+HBH933zqnRAF1HVXgNayyOKjm+FDp0jeQvuKwLPzXllnt
LEgqnsYW3DW1UUeorpq+AgAw1hI9cGo7D+S2rS6qUtLOaZnzc1pZbN6m41CCWUTQ/tTJkMCBX7tE
MxERlVdQr0UdSBhtKpNXOiVbNLf7zKy8OG5B2l+NusoDod+p1ids1ez/m0thLJumbT21V0jMJ/AT
FfswQxo1Sy9Um8DUlKDqvhhOFmga1acQO/ZoY5gehyU5irVtbZKk6prNJLMWCwPftnVDkPxtZ0/m
MWmRdVvC8Httio+pI30m0E7eTUtZeLLzPXXiR8rAu7I3vnR25xwwUGwcTdpKhnleWtYTQVN0uoyt
XItjnmumC8+U5H/cm0YrfVMM667Mm726WLSUeCTl8na0p/NaKAe5tL+NDgwYS70tmmpvNCI9mE3d
nNkmlkUzz6i84ERanfKdGLNbtTRHV1bN+9iZOYmoxbRkai6wx6uynTddJ10kpQiwOl3JWTm5YrF2
tpNVG130YgMnYtk1JplORjzcoKwGL9HhX69mQp+jSa7opBXaJV6NFBm5dAtAcz8TS+gbU1ECb6vO
pWjFkjD5UDu8h0t6pdQ2SfkS5rXypEU1GUkR/m6shIKm0aTsNOYXizTejYP53OX4uhzQELXJiUwD
KExIr8WwxtmOid/auAPMcBm+NLIdfpaGhdur40oLvb8jYsvNTVYBEGOxAEMou8k1WvMmMqwG8p68
yUg5RsavOBudH2dPmI9xmtRE9rJhzMnrNwpxro+WfidK4u3mgtwv4tl4Z4Q8NBqnP5hzHu3loh4f
x65vA3lRHbLQ8smV5KlCRc4zxnTEycEudG4WVbrXxsgXhbRRLBaUlKqfaA/CVQ+vnLraCGkBT8HL
JyHh24XPdShz83LCFJ/KOtEVzUQeC07QMqXOz/PaX+whvVCG0K+0a/qn9AaKY02Y4tC2R+rdPZ25
W7vC7r8kBaCbcpM1ZI7GWX8d5kt5YZgMYMb4i23BMoSlI88btevN+7/xWu7yuGosb6QT44LvGwKr
WB6tIvOk/kky9ZM2is+LrOX/CC/+K9SWNPtfFDN/qC3//p/P39r47//1seFt/Zx/VpfEUDDdhOtu
GIr6r6Gp/tvqA2CGsIY8kr3BNun3xoLN8GHtRRBdaK9lJxXS7/Wl/Ztso2Dn75NtQafsz7Hg5Td7
sbXkW0e6KN+J0eNwa632Yk+bpHIqJoWQiS5R1KeuH7apJhZ3HLL7SK6u2j4K2K6mlyTpPuEx2oFY
MT1dQK/FP0NPXf7OPOFrRdBGH0a3mbHy0Zs6SPQBLnS4iUIwK3Yunhul3chhfHRa8xIVTrC0zrmI
rAoGY3rmDPZWShWVYIoOXEcuDmEprpIh2iLp76B+pI94yZ6MSd8UAw3woaEJQoyrR/7uZ70B4Gst
7U522k/qMFUuNPqLbGgO9sggo4TDNQMAIWfle0FAWJKqd1MIy1Y0jwSrXokue3DkZdhKqrJbIp6z
Y8NYgZTntldPfbTaz1SqMgV6vStP2UOIz8iXVHNa4SKy65j15I7QbuGDQhVux3vS1lRIJLJvN9Nl
lylu0phbub0jGWGBJmW5HYXCRs0mGOfrVJASIiWZVmyaSA2Udj53SN1wHUeQwpZ3D3I7bcKwDaR6
NHxVme8I1Je9PlQzD9jTXnPKB/KW3NABMA8rqnY+N6r9FUE786C53ZRq6gQ1SY0uAVt3bWpvyaPH
iyPDoG/FfBaBdyCiUDlKYedrduwNU7PLqONMkV73cblV8Ld7TnunLPVXolWocvqOZ4ocEr0wbFq5
2ZVUDOYMo0malxAclt2dFpMr4uKCF3h2KnuTahaoKkKHJexTAiaNwSnmtaM8zqWIiYCTDmkSCvli
0abxB1fNccpdDaqg23RpdJXz2lMKnXe6oCWRYBmPkKaH0JsyGTxZB1POFil/I75uJ9YQ5YjN7Dxc
v1j2uS1hMY+a8iiRPOl1/Iu1XLcAj4fvRDDsafYXwSLpJ9mSHX/p5IMcEtCWAuIiSY4aBoQReDqR
fKNpoWzN2bhsojrescBdin+4sTK/rql6iaxvFe2xltIdELY6li5ICyjOe2FYnkb3wk3H2f+brFXw
frqK4NiZrxpK8ZMYH188l36xyfrFTs5BhkEgP2p6Vf3RynpxWztFkXc1dey6s3L14aoUNk616/cP
svaLXnQDfzw7bOyy7BZlwISrdebls6MnmiK0Ys6Dxxs47Nxn2O2YQK6ky5zf7/2DrU2htwdzQHEx
3CKGCa3J64NpWjrbWsXB2uoyTW7H4tSq9xE/+o/D/BVeXj/26+/off6z+bYC3t8PgPnxIT/fXMxV
GHpqDuOQ1bW2etZ+9kWgWEKWIciOLhWw5XU6/vury/kNiIBF/0PGZ78OcV6+uhia0z0jgo8QKF3+
U3Oaf0S8vFoRtNeZsxPF4kD9ID/+9Yqgw5grncKgt+dVeRWt2/twEGtmdR5+x7NCYG2ufV1C8ZjQ
0D0J1EBuldg7p7GvHYMMM1wyxkGqOudy1NMt46ULlUhiu8NRacnRJ8WMt3qiHBypvMSC6tvT8qSV
5XPWjmf2nM9+lehng734Vbt8smf7WJiO7GrtcoX7FWBf79daSZeB8lbpHMpOQw70iDxwvcaWg4XV
LaeIzQRvvGrZALIieWFSSZ3MP1fR2PpT1VWnykmf7NgQbhsNla/n2hetKbcZTcLA1jCod1UWewBP
4s1imp8Iot4sNZwuAPQ7kM1XIq8Vr5MzBqYze/AGnoM75zYftARlgls0ce4nK0MQkOjR3hb1IR4I
nJmNOWx9qZKX/dxXtu6NTVepfk8HPgrMcckLt+nAnEHCXSwSw+Tx5MjIpybrtlwmy2t5rD50dMlL
p/sqlxYQT9u4TOPpoCM12Cjz92oZPhljkbBLyH1Yx/Oha6EtV9YFaaCbcFYOZaYcEwPSvbSIS7sJ
5ZMzmc2eHopB7xWQ3xKSnCLjBA1bp4I32DFdDo0tlOCzmNGIm6mNTmqHugVOV2xmOrduKAbdLUR9
ZebzmcZA3aqoCHrnWClPi2lcKlG8LcPk0VR4xVYhwaVpUmFzZjumJGwkWRKkdQxje6iaTL+1zLHq
2QFGj6Uw573REfOSTQtiLq28pevAYJuOhJHJ5Wee+Lu8tMggbjZh3Fn84LnjAWihgVIRMpDJeuQP
drEXpaW4VgFWr6a1IKWRfkhIrmTH3HxeTAJRWqkJqHBWanZ2XpTOzhYjlzeGCxaxd+gUcqB7Z6Os
NwCRtXtJm4O2NO4i1WaNSN86OHNFnD1qMQNGLQycLt1HcC4GVWhoHPJzHQGXSbBZp6rnykqXzCqx
G+v6vNKjY5sn33VBPZRxGTos9POS3hZ5dJuXxqfJyA+trJ4XSoQnPi5zv+iAvZHO6Cm9ftAkhf1K
txxkMRREUdtnoxEhzFsWzNlkvO5aa9hWuVZckolucMOQe+WODqHPli096I6k7tg6EWeWBh1+fcza
92UX73VB3waS9rqLyy9hyx5TpVU8Ys0UlfCQouYiNt3TqIKerJtS2dRJGAGxHhja6Etkmy4BimBu
4xKSnLMjHZmrNGB5ts8nmv50H/JLjViIYNH0e7JuR9eKROEKMRIIU/c+XVPbD6UJ9mCVBrrUB5aU
3NlRp/j9PHlClWcXwzUjMsrRjks5dO1FbUmGS1TudCGFkupJenOQJ+OCuE2iDYco2ZtS81xVyymt
KanNdgqEjOJEm65UfeJh0dCkzZ1jMY++IpXPtaVslam9ygbnuuyyoDEsekuwnmz1NquqKwYYNxGJ
hRjwhvOsCX0ZZMbWEPqNHhMIbHS9qzqt4soL9NuGp9yNQeIOLNjrUWspr3HC7pZRR+2iGIcff7DA
PIagBPchyqOBoGY3r9SbYajD/ehYy7arFVpVkgZ7sNL2622aMbnxdSWJ90Mx9luC+9NtZBafOqlK
N1MkZDI1TZehuOPHNqwDLdwtorsXiO821rpCjba4rVQwqdHcLAQIdhdOZXuLSMx7daSlSV8m36iz
LPt93bi9EZNpZIoLa4zdaIrPhHLD6gs65r/0nhrSSaVbc1gOgwFBV04fevNbn9SXI9IXenJD5/aO
4xI67Fd9q94yHXOChibRJUS0L6UN99YmlcgTpXNhVAk5XXnvotY7OAu/hRll25bC1irjbZGW80Gr
2k+mE57ns85OASlhvPBaIPsIG2X8Vcvrp1DKklOk5BGP2UUi3IvITyk6W6LqLJbC81od7nunNA92
Sj4UbbkzRWR3rZXfOzmRHllZLld2s1ync7WtUWbdpOQfse13vtLholeeyNblkpn2adLi4RF116Oi
TYRpm5jsafF4f8vtKCPGgLh8Wy37XaLkQWY6FY8w8bkdrf1kE6KtLnQi/joVl8Gc8L2Kq+3izzkU
wA+Fh+sH/ay6bJQIqw2cHBzUgusM6feqC7kBBTD0Kf42kgObEvln1WXKJPKpaBdoGViM6NeR68+G
Af9ojY8lqZdewVqp/Rkdwh+yNWFBUreRz4OOUeXjXpdcgKJiq0uZwpJS0lxkVIHuQNvjIJHO4FWj
8bXSjfh8jqqOAIyscRcktvcvfsJf7GxUOikvNwKcON9BQwzBafIXb7UQUx8PSaPkE7HmMVDkMi9Q
IUhMrSxXdGrPQSEd7foI6u8WzRABVsVMHeGRdWMhX47jyCU0qxc8VHsCzMa6tQuXTo20EU5X3qnN
YN9IBFieGEIMX4nedQhqqzM73M3QWMi9G1U0ZO+flLZulV7UsquABF2980NzBKPpDyPxqnVa8EyD
X+mKH9I/IOLMtMvLKiL5xS73IBbQwJ1TWe+ypd6LKD+zZtmLh963GCSJMr0bk+gka4tbpomXVVCF
47Z1HdEcZ+JxulpDaqjeVmif5ZHEEiUxCJQbHiTJ8CozC94/nzebtT+czpt1Ymk8xoaE01nmJlgH
Z5GaHAYke+U87v69QyFVe7kJdeRyKPo0Gnx5US5mUlEGOjNJmW86ssf+vUO92YI6SD8Q6HBWwrkR
OqGrbbUZ2+kgJR/xeD74/d76esIisdLQ4KQk5aTqV5rzaSLsPqSWf/+M3rQJ1uu0ZkKRIcoLfDV2
vP7xzEifSC9NBvYat4CjqWkgWVnVB7/bR0dZ//mLZsRSKXJbpylHoSRQAHcQT+kXzELfP5lfQIxe
n836q744jj4btah1jmNixKgca6uWaZAovadUNW2s8qSr4SHOO+wFS7jLUO+JWDprynudSorN1JmV
0OLXcgbu0v7977Yu+Df396sf+s0NQUi2IYaKH7qYzyc43MlWWU5MgrVJ/uBX+MXSeXWkN/cD4AFz
pWDwJHGI4I30IO3v5OaTDqnk/VP66Kq+vRtID2YcyIHs9HlUzy3pfuhv3z/EB+fyNm28Bo5BWjyH
aMtzYr8kdU+SljtVT+8fZl3l71wc600fqzBmK2d8xiNEfB/LAJrEv/dTIQZ8tTBrIQ15CFjPH9jp
qZ3sJTa8HUji75/H+ou/dx7rm/PF+s8ngt8ag8NYzoXcjsSJ3YGkn9V7Wc4IrT1mQ/vBEX+5rCEs
4bqiP4NG5vUR27ydhDHwy/XRld7wVuEZrKfLtqi2vJ3eP7tfrbdVoYNfAEoZUVGvj0VKce3gxWK/
FRNEWcEytczoAcXgB+/ij47z5gYaKyEpZNwjA+kM16gfooxCnG3++2fzx6XN0EdG+0J7jXHOW6mN
niqJUFIUPG1uqF4uRM9c3QgZIvCm7tV2+eDX++Ma53iUjgrOOFRO+ps13g6YWbKymPzEShg6ak0T
VIUYt++f1a+OQhYjhZkDkpU+4OtrFGqzAs58VekVqUMnxVA2k9V+FBPzxyvEa5bmNglMDnGNqw/x
5TpnQKyUkcVRaGkkAUyJ5koPa4F/oog/gAqvF/v1LbUeCtgj8FesPm8fDek8MIt3agIC83ZGuWIa
d2wwd6S0N0Fh5dNu0SJu6SV1PiDArufw9sBYLNG1oyNjK/DmzqpkSDiTtowUhBMB9GMR7xNZ1Q5q
gdFjrp30IMBnbd6/fL9alLCTdRbkyiF9+7xtpapnCUmjPxNWSPSyHJIQF4ozu4j1x34ZP7qlf3WS
iHnxjpK3qfyQVr+8kA0WSo3s4slX5F7eSZNjuaHKmISCQdnXszF5apL9TGT9EzJYrqNtKWSN6uxl
EPC9Xj6hUk8O7DM2EFPdb1RpvbCOcdfMiLByQQyiaNHoV5aT7WYjpBOjs0VWexPB7zwoj+//5PZ6
Id9eaLieJhnm8rqlevNtirHGPjsb1PEtWzx3KlUe3HViyNdDPmXwqca5PoJtjXIvwyyIcGEx5cRX
VcnaG2HcFigGwu6EqanVCUvO0YDNs7zns6KLlkbMXWpmVetbVsUxkJGoSItT7LGpYjtpUMPEQocX
qSiTBnui69m0xnhWKfUyuFqeY0yVjXQaUApPIRnCtOI5Cq6oa1ltBE6ZZkqAgZ3yYR8PspN5EdvQ
z1OECMYfajnUgr7CZuZisCULWnHQf+2LiRQ/DA2ZFUhlY302yyFTLmenPyVJgiwP1JHxYFU2gKau
du4ypz1bbEPcAC3IUA4ZGY1cS+3DxZVF2Ef0oDuYWQ3JpotfjMaU+nRnjMeyio8V1fpV1SycTDIN
4+RZeROi7ctm9cC8gNhF+IOJ6omxHp87I+2OclkyWFXmsXU82XaWypshwR2KEeGGroMpw30lO7eV
njkPQ68twag0U+rZS1iUH7yIfnV3YC8gOZXJMD/sm0f25ETOghlrpJvV4zHpBqs6yU0ybKEpFNeD
RdTzWGnJ9fsL8lcPV+QA2GnYj1osyNd3h53BAEtGjmovAHVy3vr0f+3qTB+rKXj/UH+sVyyMFQrH
YeGvKtfXh8JTMY/SjAS04HlOeDnp4UWcB1WadUFqN0eY28Mhz8jvnPOPHuy/ODZ2CvgFtFHwUTpv
8pSWiQxqHHETjzrWoem09AOyghzQhFh/d8C1s8OIq7gUGw66s6X94OL+uHpv7nvIBTKeeV4u/Ahv
ri5WD0XNG0ErhUk20ogspxmqTLsB5LdnJakG3GfSqXmNbY/0cgP9ExmkVU3b9y/CL673q+/xpjbV
Mgzmy5jB6GhaxhN2Nh/p3k+k6/fmBzXPLxY0h1opPrzRcP6vr58X9Sk/g1TLMy/TSY6I8dcZFVdF
yaSnl2q3ahkgQYnr/icHBf+5tnqQtzB0fHXQbBplDN8JhY8TPXZZal1jr0oCOiWbORXbNpSLv5CT
Go/Ti+XzBwHUf2TDtxbBPf73vC9oWf4Aneyf/+//oYUAhuTHf/5P3RP3NSqm1eBBDvQ6sP/n9Bg9
FDwnbHwGjiKHJfn79Nj6TVmhR6tJZb01Df6j34VPJi3OVWeAzu6H7ulPCZ/QnHPdX9x/q3gBdgmV
DkBfgFZvMUGYjYVkNCmK2VDZZ21/3jaha41NANjrrnMk5LgmKboT8sQNsJpiZ3Qj7tYC7YxJbK5f
i69FNI8lo4Kihu456hvolMTgSypW1TC7VZvySitBWVhtfuZI0UUBHAsD0GQEK52L4cmAcKiP9qIT
o2erDG242T2q+Od+uUJBv3eUdl8N2b5f6scs1dxC0z0MUsyY0dYozcVszzsASt+Tua09EI/ODgVR
tpXHJt3IRt89iLZkigatWQvzp6Jqvkkpc72RTTsWYNlxR/IxmENscsU+dBJcSCPapvLiZZCNyExe
6D1ZkMAnQwTOrJREAZO7LbJPulyPxEBGzFsjeBSK+NTjBd5bYVHvlDGLb7BLh1taZIy0TXEy1Plm
/aA+rgKjKA9qlj2UtbTVcuNERzNIzNTTZl7Utn5ut5nXKbh8x9Bn5vapgUYZJH1+iJJo2KW2uumw
CiyG2Gshc5BGke9qy/aaSfZjrW8OapjEbhkJcSRldwfNFiCKjsw/TBmI9fbZ0JHwPAwnfen3VT16
kdneS9O0NZUOhTVaMUOL95VhZZcqxZdujE+T09/nuLFuJUsDKrr4edPDloRJoqbMvpsqQ9IuVVcK
dUGAevNGTcpyF6XTnZRVT3wx+s0Io90ut/aDBR2jF+iQhsssFqe5np8H8A0eZoHvTUowh2yGj5le
n4rVH91GxQZbaO0uehJ03Zk5AgF1usNcWM+w9DwmmszCqfLcsSjvZs1A9IXZoAAsmGbHFN7hJk3G
h8wp+OCm6P2oJKY6zg9pGrraOHqJNe+g5/kkF1/DrrrX0I+6fTedEY1/Y03aA4v0FNJWZwzVbapK
BPZSb2tWBzqd02jazUmpu2OIirt3NGApZewPjrxXci3Ah7Hv7U/l0O9S1LwoqYO+uW4i7axXpbPM
UfZNbAb0oD+pkuTywHHjGjd4lVLboLC1zDZBEV8fKFJQWAEfLxtmk8wewwCDhI5OCzdEmy3qCUtg
c7RWr4Ssci/2nUWw8+qkCMV416zeinaxdwVmC0GvHGvfIw6xr/juHZeYbsJS8WdktVbjx8CzsRjp
1yQN9WOPF9kTi+ybVbWTGt1PouWJCciO6QNAEawg1trZBmqcYBEJV69IostXi8knjXQMfGybAy5i
vCUKJhPbieQNsQfwUzCg9HJzDw3WdLvVm8I1Ts6BkXrMfkgTacmRT+LwTmmUqyy0a7fWiM9OsLvk
yczyDpNbcynU7VSkyqHuEggkSz55MoaZrsvO5DbZJhhpegw1pko8TI/FJioMajrRIhapGDeHGynr
Pav9gu10Q0t0Fxf5fgqToCTznQnpZlrar30eZUer1gY0kTZQ0/iyNvHiNSNfWY2rrVYgeyQL4NwC
8urNnbprlyqI52qfL0WQRe0mA5Caqjw8mR0aHYt1MLdzpsEmmc+zuL2EwRFgJzhHnL2ZDMM1UXYw
jo+8EIeQ3zrJuZCTe7upIg//fuPNtXymzPO3eh7OMkpvtKXWE1Cr73VOPo7U5wDRplkLkL1dT/F4
ZRrSplD6o6yH3O4xyDdbYVyiLHdG3D1oMsQlnSwfoZyaiuyARIr4eWc0nzhrPHseeSSi65fKbNcI
pPx6wfUMeSQAnBKrDL91ls2QKhdDAyRJK3L1yJ7kM0+/5zYsNy0nwCMe/UykLFepMcirvv+UxeEX
WmcX5FJf4BB6UNtHSykk1wTaY9jzeTNaaB/mCzMMr8rR8SW5xBYztZu6SfbQ4yiRI3GEYkAr1BGe
nOkX04RJJiylr7pZkdweAYQEq+b1dopad+nnu1Ke9ioz70Gq8dzE5DNMPALMWd9GmaVvND2bd6IU
JzGiPOpN5Yum5V9LFZyvOaPRB7d1V6jzdLQy+dRIGEwSo/CaegTw01XfEBHsOkQbQdsyRejqhdB+
SfGAILVdeijrGeIv3sarF7XH5T9e1i+dZG9K1/UVjmqXtgFbLhur6pv9gzTGAs4CUe/NjCwE4Qx5
ImJytfLmTx+HOn31fmq0HSllXpeQMqH+rYPAy5NYHMm5o2Ej8X4c4q8gO9RM6vz/fgjOYxlla5a3
7xSNfMDPopH6T6e/6zD6Zl9IFPQ/i0bKP6rGNd9Lpx33UiyPExPpnGprRLwTumNQ6f2rZjSJe5dh
1WHEX8PB/sz0e53JvywZf3gVX5AltTd7RsLjl77MwtifJbWALPG/PMh/8CBHC+7WJk6SQt0ZvWqG
fgfCVPj0v4E6/HVulLWX8s6N8vf/x9bq+SOpiLZ+ys+7BUIjTCS6CPI/1LZ0r39usSA0shGgccSO
V+EOZVf/+xbL/E2n+UlOFXYU8IlrksK/bhe04vIPHOwq99X+1Bbrjx0OfTVPs+FHtWIymeVAL7f7
lpFLWb7MqtctOEqcKM12ejpO2CF5DzXJeJ7pGAezuho9KZfywxTF+bUdqx9xlFeLzev7lkYPshW6
Pat6hf9//UWiTmoFm0DafOmwFL4M2mdS6vzRapCJejFGuXNqM0TrZGl9F5FMf7GZ9GZb24CS3Nha
qHLp+CvI2TLnqCuFUu31rOp3ZtEBWVF6JXVtwl/wnIbg44ZF13u3NjLzkDR6/ilLqSv9SranIB+k
bmsvyfTXsVxpKxjqv78riMz6+38NH94U64f8vCk0PPvAwxz2pgRC/ghR+HlTaLBJ2T6DJsSfr2C5
enlT8HQ3mQqYusYf1vHY7zeF8Rt2bP5HGhwdA/78Z94hOFBfL0Y+nrYGMk7sVijk0fq8XoyWrjWp
lpeaJxVluhnLaJOpJrX97dSk1OdU1xEbv0n6NtQrtxJ3e2ZlKDRFE1D+YU6FTNyLwzBYT3LS4Ngp
ngr8W66qPKqpOrmdDNuwKVDclMSdcaO1V9r43JJiFGmtH83JXp4Qv/qxsmtRA/mNSW8cyrQm7KBY
VM/oo0OUq/FR1IXvyEFtSG6af45J5ppCssbaUT901fIJ/ez1MKW3iWFfNnK3J4s2iM0Y3LsVql6h
K04wyFp3yPWKAwzSdWZaaLPs0dPV7Gmu49sq3BlLHDhEhaGVDQac1xpGGUsSJI4d2Tx/jSvnkGR1
4DjJRmvCa8e+rQw8v4NT1pTpY1Cng71Df02wWT+jGD+X4t7vBGL4zHAdgpv495DWbqee3SZ/Nhp0
VLDBXMue6MUIDJn2dIeoTdrhuEZAWj3Se9quSUxoyrd5buPwjCe/EMo1PM6nNh9IvDGYZPQENoJX
jdnmjKSPAX8fNMnyxRRDXhUZMmBB7FsobaJlvtRM5OpjvbM1AmwWlPXKkBz7JogqeXIBr35RrC3N
yIOdgTRiYUduqyLTHbOACdlplmgF6eo2ztnD5GsIZQdwjI1ZmG/50HyibX6M8ksp38Xd1kiNXdc1
F7ZJTErJttFo6CLPYiPFbD1peG0mdm9J3zx1ur6p9JqoP+0gOelFUivpbo5y3ePpeFwFuVgM2vOk
trdRHz7j7fKNZdzNs4JXtcTnt2BIl4YMWHSFp15X93YqlRuy8nzyXbDTi9jHP+HOpblNAVGST9SK
hMQ3e6vNGBrYXZcVBFKHbRFJctUokXAg0EoPmdfXd2xftCm5bR3zrpkMvhj28YiBT6A02UaoVruz
MC7ypL4kpdPVq43V4YJjD2kn+t6qSQJA6WfSnMEu7MkpNnwmnq7NoMp5Ugf9iC/3Fk5UYJL2mmi6
7XbFfUjvBN/Bocd1KMdfe7YtzI58ODw7el5uVZfuqBd+ozAGMphyW0+Rgq6CHMS0mXeqQ4vGzu/6
bNnX9A4ZZz3MGO2n4k5w5xipum/k9iSy2FXpUkW17qlqHLtSslxIckMkwaFG4IfEHpFI4ke9pQfa
lF7Wc/UgFfq9vczlBur2vgc7uzHGZMTPjO0OAbAnNzIWuMs02s6lVp90stTODKFcwsId3KjnC8mZ
Cd40+9pp2n7ScZQ0XeZWanuutWwLge/BbkNC9T2TayBbTkhiYtYYbm+D0eJOPo1l/UUdpAst705T
Gj2kzKPcsR38TJeaGyZ3z/lkl49iWnb9QGqfkjmP49SdM50k+QC0rFT5qN9PGUg+F4KfOyGv7mbS
o5Sw9aJS/ZLmAgelOWYb9pV7RQstRm6zJ7WmPzQ0H5vPZqFcxtqzwf6TzoROz2ianqtBbCtBx2wC
JGsQRjVujTgscOPj6hwUDAOJYvnd2EQ+pFje/bN8M8TlLkGUTwZFixq8Ss9zZ02tRMmvLXq5U6qp
cAknOBXTp3rIzy3CEtzI5rGg51fLkOIkgpdsSvVRjPGdk3aePiYwfMMyD5yq8vNl2PXGar07z1vz
UdaiJ6mcAjvvgjnP/BQrulxLOwjbmDYkGrqDm8XPBahcVfCEqp6tVjsIrIdqjnD12c5J6yynYwp6
Tk5md0ouMS3SxW1pnbKmPFMf92bS0jvJWD02rb5pqgh9lL4kERaI5n4eqy89hoB2Jm+W4MdTyE5W
tNk1JpIqtJ+WPrRXa2aP9xMarOaEhy6ctjZtX9Qi1rkK841Ik42Qiy0dfd9OlntLfJ2ITEzjCzB6
W+xgLo39DYKBnR3FN7JDWmhXbEwR3tQOXb/WifnCKX5YnZATLdpodXLqlYbqD/oqSlYaJLzjslt7
eOqU1q8dAkCM7sr8/+SdSXLdSNplN/QjDa0DmD7gPbyOfSdqAhMpCX3fOIBxLaV2UhurA2aWRClD
EaWxLM0izSJEUiQd8K+591we5/Wnn5YHI7O3iXLdNSfIln5VtWykQ4Lr4quKaWEn00NoDxR43bbT
1DPeDoT4YtvU9mXkAtwljDptxsBO9V03Td7EC5GIRlnEt4RJcs78Fgetg5244JgYU+QlY+VFY7Ml
qU44t5M9wQLAqqydwJAg0V38hIlryzNQV+mmr7b6tNKnma8pN6F+aqpTnRV3pI9dCP2GWHKeTeIw
Zf2pH2v7BqPX53CZYVQUOXPN5iLshmFj2PONiVbHZ+B0LJrk2iUduM5QRhT8ClTQK3pZHidX7Ayr
ZZZPhYrgagEW0VAW5AugY9xksUtAIl8wF3eivTWSx1LlYsV63M04UcV9707k9ua7DvRpbt7G6uUY
lddM7B60KT8s4AocOdzG8XRVNeZB16bVxouVhnfukz1sZ0ARU+8V0TktpBfXkDaTbsdEdsMyf+s4
0melvVH0u5m/UvQIXWJfkW9JaXYjpOmNPPksVhjIS191k/M8uQfkCLuBsE5mOjxX4ykPYUbzVtbk
6PWmBO9TeFFWc0AsPutzpb0orX2M+4+1NcO2Rr7A6edXgeacgdlZ0dUteoRgjE7hSqgegoJsLHfn
ooVMB7zHEbZtI4cR7dw2CL2Ao5h669UNsdzYs3ZwuoNJWOe+eB6s9ce7WfR6b0lJCRWrfq9bq0V7
Clpp8jZT/ESJ79v0ozoMj7Uub2uu0H9vjP+MERGl9q9r/N2nPPtSvnxZg4R/vVnkU3yr8BkQsRhS
HQtCwtv+8FvbywSIp0O3V9QC+8fvFT5TIj4AJ6ulY074abNo88noiM03ajMDpN/wSPy0V2SxbfE3
wIrBFtNCrfjTkIjz4GJQgwQV5eCm+qs2C1kYbvPR+YfFNhmDP7e1KBfIPEb25TigTtZO4906fXAh
iOL6WTF6Iq5IEbWS8jrhDrkm49Jm5p5Q6UcDCs1tk2dPfVZRt5p9wktTG2XLa7IfdF/tRENdOALq
o0fXwcpH5Nb6fa+qMLWUQje3ddXkD3pi90daW8BQdt1NLuqgFGaSNvXixU7G7jHpFe1jyBAOtY/t
RDfG6DSIc3JaD9Zb/D38NswyxSM+1I682uhJY+/jdrqYZB7KgDG5sS/rstiZmC8f58IAThOPiwtd
dZ6HczNpEKcE9sqrKdIJu686myKTfQzm+9RdqkPjOHPkNWbNXL7pRiXzkH9ZGluyrF3WcNLmQ6eW
C3H3bXyTtl3b+1W3FsThPDnxThv4B0IbZfDSuEZF9O5I/8Ww+r+Gh0xdHGIckSvyf+5/RUu3yZxk
U2uy3exdWriYkqbUnTL6gybJa7P869fE/kvegRl+eQsc/+V7Yv0c38djPOeregoT+woUfj8e418y
BNARH63+9u/vCQGZGLEC6oO3F8j66b5PAlgCABlm7+cQWvF7kwDzZ2kpnOEVgcftD00VssRPwpQm
r2PB1gZf5DTQ6ziKCuEXk3p0YTGv+ij0MvkwFvC+1H5mOSurO0VrBIMmtTmYitaf+jmBlFHPdMS+
MZvOvqhLCl2YZcpGLWOtgCOVrcV7mIevfYiBt+xHOYC0eG3ceK3ikCzEY8RTrgza1o4kjMFSVdjc
tsYtzPAckWCyVt5kTNxMphpjXV5UZACLrt9p6YKMZuStM21aFSLHXBt+GEv5PPZ6HXuLI4wX2SrF
BQM+qg6pGNCylpSrF3vr09tB+CPuxhWP+DeH/v/8767Lv/x7g/L36AYQPt+OvvmvlcihgwkiVoWr
gcP1bQi2LkLYobAp+e/JMEhGE+IQ2y79h8kwKbkmrJ3Vcc3vDSTR71yR+tvG7AfxDRsce33O0Bdi
WlwhEe+vLmOyErtiOOrNeLcw1OeDP85y2lGyvkoLW7BZVne56SXzVnxR9m1sv+rxESOcpxc0D26L
XFVRNaz1Z+I3Lga846JatlrJFhyvkwZ5IT1y1mn8y/yyNQ2/7tXan7oQnIB7IDFarmtpZaMwXt9N
Sij2USwvmp57xeCec5ZyuVJ789lFhkFlv9Ijoowrr1wOeml07Gfr/HoZnHPRObt2licL7cnSDAEu
qyti6hfPCaubEYWPYa3tPt2Hzdgp1RZfsR7GPvZDez4ZtIgek3C+4XLq9rnaZ7dlOdj8uaoL4lCn
fC13gP4nz3KpiceWwHcRekYx3zQw7MmM3xkCX5VwT04XmYewEoympq3t4h42IyBs0irRXvBBG94T
2TFLMhIV1ObKle4DuP58izp7+Ein1DFJcRO/LMYd5ovXKlzuFgWjYB0hFLIFUyYtHeR66zM4g9Cy
LdvG8VvCBTBKNF/CoY13EaS2ngXqJhPuYy2N+YbLP7oU8zpIyZ2aPymOM9tj2AWwAdSRn/pSbmSa
24d++cJ7w+saWz8kuZ5sjHgevbFXzW3c2jlrdPe2LfIRw3R6XVvNLZpNXxQy8hDf8AoSefah73s9
yIbhqlSix65RLF6UbhN0aKivq4W+2TTGMDDjNtkW2qxAUtSck5Y77XWPHdKGaWfFwN8S/mHOAtSM
hqd7WuaDqqYhHMWovG8ZLBguInG1UA59ghBrSDPNj5ER3jVEq28Kch2OQ2Q9FDb4bWIcKjiecRas
7T8jrE2lzXd9XXrz4Gg3E6xuUbty7civxyhKL3g287PVakRudAiYhVAc9L+uDvAJ79piHK2iVQKG
y9POiSaDjnt+jSZl1xBdcUQfrflzRl8aml120BbzmtMcXXZpUhyXeTzXUbQStLRnNY13bZjQVTK+
fDSGSUFJZvZnurENu/Bj3c+kwFunVhuSPROZm5bB1qZJOogoDKRQskx65JUL49Q6LbZmP+00LT6G
nQUKtbgnVX1jhsw10nGbtvJrahpPWUk5mLvKckjK8gAzsUPWM6zK13jbGdZdT1Q852kqdjJW1fM8
0n93UWMcJRY+fnNYcIzeTPdMYNw970x+TIh2trkSWreL6B9SxGuKLW/7jhOaNq62kWoTfSqYmzCy
jfx4ajw9C008+UO4Gy39EOZNvhdj8lqATfUYrXpj0e+dqdvU9lj5Esqkk5mMc/uO8Q52QYzxgDUK
BMKLgyqnqGl4F0gnc+ZEmAzrcxMtfZDpITQzSCKQCDiuAxKUJEx8UeL8R86dAGWsdzFi2CDMBrS+
ZiSP/TiOgbu4fjMDFdSa7jmz49ZzmoWgCnVbRePyJ12Zf9tO7gH0fSq5N/8BdYTO9Nt9qQM0YkvK
aoiWzTHc96Uis1LsKSZLRExAXKTfF6m0XiDLIBmvAfKQ+L5ViuJfb7oUblJo1bxBf6uj1P+7UsRt
zwKVhHrudPXNQvKu0WuiAb10QSJFBban97O1MpvXGs1aqzVnrdu0iZCYbeKy1UgrCzU91qHoVtbJ
cjnM2vCxHJLS9OJCWiuon/czJ3kzzmmtM7NEjUuRqRuvRqzYr2mucWWEXXcHwMKOtmrMtVDHeZ3v
+7Rbjhl2+cYxyss/p4RbfdN/V8IBjHyZ/+k0rp/kP40LPYhtEbCgc+gsrHS0J/+p3qxVBcMq/b+w
WzbRUyZFlck0gJqKk/3/uhaBSIAkE6DksCTQ1fzWWXwTdL9fpiO64iyqiK1snGnMHfhK70u3Dp9O
28YIzAy7vS1nXqyJieqTmL9g5rRlKcdQ9lyiFTFmcmU6tymj3SkT3sw0d53PhYxciwLvESb9efgo
YM+Gtf0xleIp6ebD6AIt1fU5OrnhfBOJmU2Pi3xZgKV0q7OSt3eRMZGl0CyxX9b5/ViqT6UZ3rnp
3B+saRGnqB3jILVEiKlM5R5Xej6jrffnLo9MZs31xkyNl5L9FSZIWCszRMo51OsvWlzVe9wmF2MT
H21F+9A7ci/s/KyPNbPIiv2kJCNqkxfanTVoOzuMDy4BHI2pbkmC6XaJ5UkTIpjTYiWBftjaMdCv
dDfnMXpM8rYKEyFCYkVrMdJu7ZmlVqQdC8u+tlrxYVTLLSDwk1V0n0DeVJvBEKXfaMaFa8zJjZ0M
xn5Yqs6v5y99fZwcEi9gtJg2wsSRUXZmHcO6ugS5wFyaAD2As6MXhbHxYapjSJpF0qAXzNhKhv6g
zb6l1W2QWLHcjapQkk1tzvEH6NJaYDH0+YpUoTtEaHWpgaFyyhmqohXPN2HS37bm/GTPuFaahD3o
o2Sn3K6cTnbT4ZJ5ZcoiYqjTAQsL6MRNAgokSNSxumhF2t3YVN6savBTxYo0t22uXGSLIe+jhK0W
K6Zs9upFbw99A4lDRatY1vMtMUSpn694TbPtQaqTJSbUvZP3B1IjzkqfkMMYXeWzs8GqELipeY51
mEq585DFZh90huEcnNJ8KcJmPT4Tg+OoUbfACYrLtJmqG9SLz4pMLkNwo14JHECwn2oboGmNGmde
1katL7tYXJd6Vt/GmMQC+gqal0JPYV31cLdjmwzEBZFY4WaHuYwfmx5zwTLhMsrk6PcKRUCiBEvN
HlHjb1pmyOzbxfUUI2FLNUZyh0umvDbA4e/QrQAuUAYksel0GTraJ6myKg3d+jBl8Orm0bxPFIx5
zPYRCPcK7USeSUQAYJJdrdgNkudqAprJzG7D+Dzx+WV7YuhBglAr5mPja3p0ES76wZhb4Ss5kHYk
pwOrTd1MEVgTI+aFTfxITuL9rM6ndNAP6aju0dlnyM6LlD9rWPvKzKNTtCThvnXLYJ6a+4HdF0w3
Z5PadnLI8+ySIQ0rhHwLFcbedG1OHKM6BbwBu4tG49kfvxRSspEb2N2NwmdoeSy6j80sz4seM/mg
H5itkbnmuB/TrzOi85TvdbHlychfVWcM2u5V0Fr6cekyNEwOi9Yd7NE+5Vp10DvnnBvQXdmuN7Zx
bykRgmmx0SOofJDastl86qqb2YGur4BVXQeojqptZa/bHD5N27Zxdp279jYelK81ZcGmHTj6kVrN
FIYsjDCx3ZjYSrF7JGXgWCnzF3JiJvhdwyyuJ6j+fSNvZGQHY303NBpYA7o83dhHFhxQ2dv7VMej
CfYjlrD29cwTSCmUwr50Vqb3oG2mVLknXC1GiKo1w62JRbKQ/YWUyTHutFu9gBpouTdLXh0cGH3K
KLx+aA+GKZnPlLxuFlZdbMdaGH+9OdJ/gM2uok+qw6lTms+qnfhFQpxaNLZ3euHecRKvZLicDErg
RF2Z7fXWwWTpzYhogv/REfqFXVxFvh6bN5nN271Xn53Bwkwa/duK/UfMeKy/LVhPn3IYUb9efawf
/a0yMB1M/KtzWcUy/ENlwNoBGibFGlo2yALvC1XXYNroYClcYQPsN94VB2RwgHAlqwQ54LoV+Z3V
xyqkezfWYWYKX8DB/o+nQsNYuc7A3xWqaqIlPcZeCJcTHIptznwBuxBBklFelPdGh+ua4SE6mgiV
CQSM1KqPAx4dFq2hMDFbyUJc1blSyV0TmTMAT2dK70TErNYfMws7ERxjCCAtOKTaD8civubUGvOh
7YTyUM+I0QWPzi7qHPayQ1GmHW+KRJ5gszkKgwIjDJBZ2Q/0wPN2iDivhdGNI6r4PLspKz2cN2Gy
EB7RVsUkvX4aOgVVTuWA7tBb1g1Tnyf3o1GFZ13X08WDUCyGrdm00YcyddJ710qWJ1UuEVkLpg14
MS/vtam1P2vwd56XSZRe3qcaSOo2MzFeU6NYpF2yL99YlRZiXe60JvLNDBb+ZokqY1fP2NR3Yhn+
MdNordR++m3p9PKklCFrp0n5aVOFRHfWZE8BV+fov5pEr/bUkAWypVgJ3hW8f7H8+Ksv9SYrZcPG
6O9nvNWQTSIXoLf8qWfRWjQpzFCkAFs3h8T/919qPWM/f1faunzj2zJ4IKid359BWc5zWgLOw7Ng
KkACDaoiTHL+n9OtrJLDX3cr50//oNZfP/zbIhYsMEZOnB2cJPqVb32K/i+A9wTFIWDhYCHbf/82
QmdJn2LQjdDLIDJ+9zYy4NStpHwCsGi7jd95G62f6MeTQMfOp9fpVXgjYgL68SS4qR4DImATW0+t
EZ2qelZ62Ad5edCbZq1IkTxGnlNU09fRHQadksFYSs8ezLQhETVr0B86RR2E6zU/jgUhqs0w6+Ss
JmY/HKZR61+Srm+/hErjZpd2IevLxZh1xm11eqLVWR02Uou/xooKAbWjk7HgaWjz4ulajd5Lymp8
MbKE90oL1fNaScecoWTZ8qedPIvM/Z9zaNd96a8P7eOX/N8JpL9cC64f/+3U8irSGNisWV/rAvD9
qdVUjCdMgVjMYVH/fmrXxpvsQTQCOo4Sl6P57dRa/yIPGs8K51nllaP+1ql9M8G/f39xEdArA36B
/MBTZa1b/3d3qG2EZqMhUUNCa0eXGu0qVFlx2fS2/Ei+zHTShircpomi34J7omMT6m1LVthdGFnD
SVilJJQIkmutDq2fr5cJZt7psTWtcafFzPJzWqqDVcHlzVTR+2qeImmdJu3KHZzoPPZG9w9v5L/8
lvBqYedhTCbWIuOHbyleFPhHuOQ8kfR0kgVQ2IEgvY1BsF9DEEuGeIGnzpfD7FyipSu3ZDj1qVe6
Msw3laKkDavyDGXT3IE6jtRYKz20PZUiFdfPO90W3LaVl6btsk/dEl1jnymAi1PFzR7auLXupbaQ
Sm3nbvEHrdstzvevn6lzOrBsn/+mLOXD//NIEZaurgl64Ee5ewGCfXukCPp1iXpcASbY/bkQvj9S
9r+o2xzW6G+mrZVz+n1kBSAC7hIRKKRsrg/bb1Sl7Od/vAhWnyCID2HxdwQzItZv+/0j5eq5AFuL
EzIhV9Ps7Etj6lw/XOf4TWJEnyMrDhyZw4VZirNwG5JKMPhrUTvvrHS4AIaOUHZe4z/C7jmGc3aw
ZHo/T9VnLWzqy0GxqWWt7ppWr7x1kxImzzKL5AgTBikzztTmaOXoHO1+slA0hp9LpS22mCz3izXW
8OiJsKY91sTyAczoadTr3WKJg0M6aCPsYEEnSRpUcpdW5rWjW5coccmAJf271o3Om0pV9/E9vKQY
b7fhrN4KAkrSOmI8bB8bbVToaE1kyjHEKNwE3C+bivxtK/zKqupk6cSwzwDOhzHqfNyf0SY0CEXD
Js5u0Th1wMQCYjfQR+edid4ye+yx5YZEYjD5o3KHB8tu0dp0g7GbMR1IANgF1t45Vy8XrL6pZQcC
6y8q300Z1/tYmNsMazCLGSzCLbu1ZrtgHXZWD7GKmdhcXcUG9uJu9Rm3q+PYRgU9YUEeLUSv/OLy
04w9WWBTlmlB4FeyddXyAGx8jwoEk/VLVKDiiaLARIxJLoxn9IN4xBUy71x7DUqq5ItYk5OQnlZX
bilvizVVaSYNTgn5F2vekh0lDwkBTGk0nFoCmRiWn6a59Pr2dhoVn3lDejWtCU4lUU74gIZ7tJDo
Y0l5mtFP1sQ+qVZ7ZPXFhrPA1k2yrW+NDRV9eBP1wo8y/dlSkVjnhEktHTEaa7rU1Ezqpdqp2Rnh
1inSyKAKFxacHUte2g8SqrQ1q4rJW4Shl/yq3Jx39ppohQS72mQJytRKHcwHNr/Z5VQ6Od6rlHBU
+gDzLE11PsRrWtbUGdit1VXutbTHvjTvxJqtpSY5CPd4j1xqFzXhJieEa+nx70eSXK5uTehqsnx8
6dfULmXUElBvJHlR3wPwUZOdPbrWK4eIFZkFOJeSSz7IXi4+hViE9rk2D7laVH4+9PycOuuZiOsb
t0iDBBcL80kb2J4EWDsrTX4lnGxAR9cyf3MWjZUYy2S1Z2hCQHYQatpLbo8f5ViiYitlTvRCB7De
sBB5TjdlLz8NsXzJiJSD2IBVewStXUD5eukc96Orp6BOrTEoHS3Q+/51rtNPJE7exr2COllTd3Zj
DTvLrIGDN9FDPJgvZRxink7Ne9pSl80r1OwqFTybYmZ96koZ1FPzlC7jS2zoXyOt5tnULiq3vHGN
GjVqw0qxeNKr7tGusxtHsnYOEZJr9dGMx0DUuvAiq47IG0JTqsUImzXAF2ioVfjxjGY2jRYOnsXr
yNfthlK2eXU4w6FqfMVmN+2HToRbBNX1uWoX/S6xoB2YUZZC9bFbJKsRs0vGaFELZZ1IhO2IwBXg
mJl4xiifhrcK112LXWcQ5SFOapdNv1r6U+NaW5mn/Jj5zZgGp2EOja+MifFdaIVzN+qdeZC5tltU
sH9O6b6ICEb50n9G4XZZscjeGGV1Zdt14JIumhXWtdrklY9sqz+7JePBls3udQv34K7okTmXEWA2
t5y9BAG0Gsr7SthMsxJPyTuvH3vPgX7Rx2RVzjaPBsTnjUUKp7YKj414PxpzIKP+LMeYpKZ5K5f+
kGDVWeKCFCQCpOKRX5ulKK5Oop3yMYaJzqIWIXlTg15oHIuzKernxCCuMOoNkOzm+NRE41WdNfsy
rx81enuiRT/PQEnqKeEiUReTUKX4spjaKyDZQV12N3rlUIgNHfmNuUWgUN/mnoXiOydq0+2si/+J
+nqsx9YC+9L1WydJz1afX/85Vb9Gmf03FQpQkL9hEa0f/L3kN9YahA0YOzXUKd/qEyy0YI9RKHFs
rR+TbIi/ARqlueraJFDZfK9PsASaTNgo92lW32jrv1Gf/NymrpM5hIj8D9kwxfFP1ckIWM+sXXSq
BLenfhbmJpFQc7J995P5iwnMWxrOj33F+mVY3mGKxBL88whGCvQ6yiw01hqLAbivaK50iVbIt/Is
9A3FGT7k45DFzNwy62roCNIsM9N4jDpLPRg4yZh9o6DpBEk2FXKZwWszDRiJQubulz/nxK7I01+f
2P/zv8roS/7/J+b7Xl3jW11Nq3i5qW3XQMB3p9emr4Kk5SByNWhqv1fXAioCJTfFNQeM88sHfS+v
kbZCRWDOgt4PQu7vlNd/pWNd1YSrMBCft/qzlo9tcJI1/ah7jsYgYyHd2d3NE+xAJZ26z8Rb5Lfx
DAFv9Xndgf55XnVp97Md51cGM1T0b5WV+0NR1xdYcCsmvSBSqkW1XtJKsCRR56I/xcRg3ONR4iap
Bya5dQY2K50Wjz/oflK5wE9R9jY9WQcp5ttMRZvb/I4sWuUSv5bjeFrs5h8ma4CAVEXqJpXrddDx
rFmBUoQkzSwOoUoJiwuzkhORy+TAYo1FcBRaj4QSsk11oFmSzUxUhjclqdX/u5n8JZp0lfz+9Izy
fhIs6hEgi7fR2PtGJS3tiGh5VffmKSJMzdw4psR1Vu3r5D/vgz9im7K+2379jJ2H8vM/aS3Wz/Dt
ahAwkVFH8O5dNQ3fH67VLq7hk0T3A8aAfdb3h2tNRgPczM3BCobx4g8i8RVmCf2YoRDPpKb/zsNF
Cf7jkVjd6Jg8VmEHZhekk9xC74+EIdhE2xpPF0X/qrVLv+Zj8aiw6JM1irh+KXbLfMX0BsJ4kGNu
da614jZB9Zjl0GQjPHnGQw/bXuDw8PS0eILV8GJZXDWWnR3UdW6ZMpvUIR7lXohEOyrr60ojqFpM
jzNG6Frqgd5YN3lTfjImO7CHivDK6MFJY9S1oLhz1+/ZG/Ik+WXlbMIlyDFHZX1LYhqCUvGJv+1d
VcXbZnSvRV1cCUsGvYL5s5WbYq69MesI7UzabVEloJWdTVceF03u05RvUCF3o0n2Vjlu7LkMchXs
UNGuhdi6eN6lev9R66KXLMp3E8Y4GTvmdlYHoqbraW8hNdH7h9z4ImKaGXJ1yIF3ut24QmCNi8bs
97ShHj1jlF1o+q5MSlyOAPEMwHiYw6z0uixn36gvx/5KiWuayZSGIFTCCfXUsbN9fMeTyg5c7GHH
leWDpoJ0WuWouwaspyS0fdg1uJcTtk9B6Wab0fXy9GOOi7In4f7D6PipfYBkl2qPixbgNVOrSzUr
vbjfKQz/SmTH46jfjQqS57Kvdm0TXpPLdELCjOw/zEDvRrsoDVKBY7WSdR6UnfJqteO9Uc6VH9fm
askuAvwzjd9gTdOG4bHUnlMMa+B0sfPHZIdOwbA62qw8GfAyYvAetUPaZ56d4UWfbAQ12UVWGF5I
tbCJ6aaq6TmnFp+YILpTxt5X5c2c3dhDG1jQ5jPrkuGD0faBW3moVh0tCyJD3ZbYF42tNueexK5H
q7vJ8xnhwseos4+19rJkzy0GvxijH6tEb+D9p2MAHBIHVx4qBkTQ3DZbfVFQyrrYFxx+diSfYySc
MRRKjIWQGL0Qo2GN4TDBeFgvD4lziIy7EEuiE0LHx6KItpuQPOQ6WBdHRRIod17MzlvSnTNsx+wJ
m32C4VGvkYhggEwwQiL6vVVp7HUMkgVGyTTJr7X6su5ue0yUpZHtBkyVZiTuLVK/lNre2KZnJo9J
dFuIOxszZl8W5xhzZi06r8WsqWLazJYA6R4+VMycTJh3BmeY/dmGGwnRyWr7xP5Z0gWNS32sNBK4
FiFv2DgQdGJWFz0SAy8sp32FmTRONfsmT7pPCzZTiy/YtHSeHHNMqI1ydPVTq940TESM1aY6bNfH
tMG8OmMJSxENC0YHkX5yJDQCrK6iuutD3+z5VRglK120Bg5x4NhjsarQFhFXN3gyU24sjK1YaR1D
eoar7jIstgBBN6aYtgx+Lm0suEaD9xRLLrOGbUHQrJMkh0ojbDa+0lYHb72KEhHHd0ieF+5vVBbY
fZUeZYt5UDABt5iBB0zBavyxyUmcMwYShgAalvhbGK2ZWIlLLMVTN+zSbhcT4QUdoXSH13RWP6e5
uGgKDPFLvq+LBb3EdKEiMR8mmxPA82xCdBZym9jWuUJNWaS4c2HS9nG3s1v6RRPrcqE0j6ZVYmrO
2JiaMfQGuw1SOwmMuXxAULUjyfZ5NPGGh0n7mouwhRshPorUDsJOQx01p16RIuZxUpX6IWbuTvdH
eHcwNo9D3BQkH5e7NTA5Y23d6Edrzu47ZZEez7BA/Jkdmex1HiZzFD6h+2o2z0t4XeZGhBlOkiZG
xr3iZ87R5WFclse4cmAK+HotAtQswqBwH55bWt0R02BUt97Qnxp93w6buv0QL6SFMJDk+1L3Ru7Q
xFpnq8RyjGLaZsoVabeYs3cjRDo65CAacbcPmyK3GKpocjM22W2GQ71SNpErIIdEUD3uqhDFH3nG
l4hZqtFJPE1tCdgQGxDdm1BGwjP09lkU9ScMFttZz3Y4Ow91W3zQGvT99WR8TPVGwZF3SVK5DBpQ
yJsxKnZ1z+wCjKaXWuVFXOLgNXMQ8otioB7rttZyHCyMD3Z63Vfuth+0U+bUWx1wQK2JgzvTttto
CJ0iv3DBEl/U00geix9De9YW5i1TEM7zGfUvNl+k9XutSmGFooU5meqlzmQ2No9pl+11wTdVYJhM
09c4qU5F5jwkDdMwWTfXGbgPqU0BO3jfNVs/LchqH5gLn8yFV8DCFC09iu4qdhmjXpbt8jpX1JeR
y9Avs+WV0Li+3sQCRCKa1iGuVcEdHXnxnAZd7G6zstubyw5/x9WSrROGjqCbFr5CoyR7bRnPzYLz
0ax827p0krNdzLs0tH0M47U49eo2Mh7aoiQkuN6ws+SCLTz4UCDdIDeK6WSoaTCN1OCRKa6qXkA7
F4SXKHeaDN4gTmqPBOxlIMZTyS9EeQTeu3f651S0Xmu9mtMrGru9GzY+h3dT1bxe5rMJPkXixR4/
U44xem6eyrg7tgtyqXBLdLg7pat9fWsVr90UvSxJfo/JYev02lUxZF6TyAfGiFDi6ztXrXHO2zny
Uxb+hJB9TnvVV7XQc6tnQd59+ClaeGG+VkuVYaqxdyPJ4enyBPeQtbCr7AncVIsdLZJXhtpDrRfP
CiNHRapbW2YXQ3QqDNdDuXDTOoKc0rCN8CaFk8dP5+ldkfoXDfpayL2r/d8KvTVnwqaaXPUzPxV6
ZiiNcXZq0kzjpzK/GcrdYGzfvsQfUfOvbeeva/6LT232qZ2Bp/1yAbx+gm8lv6PjAsN9RtvJ1vZ9
yU9VT67xmgqxShH4JXxX+4NEY2ksuH0R9P+4rkLNsMZnUXK8/ZffmAbRJfx8EARzqFUng00dx7BB
T/++4k9SNRs6S4ENo/DQlIPab2MGvKRD8gLS9o2ULGzIfDg6U/5g5u1eTEt/YRNqnM01Dk7TCASi
hxDUSNIZT6oeHXvbweItHPgU2abBwaSoXXkvWpYGEIS3tmAuy6rG5138hMO63IbkICP9OKXY0g6y
H+/EOCMZdWbq5wRNqjDmvcg+20I9Mj/vYYDSnFTwdHl9YSmrJt57S7+PwpvCSoKuujBcqhH1nHZw
eArgP6lGYUV5z7TX16hAFWIy49pjdwcXxw64TdlkbGumHrBzNXLdGbeO/deoHw9pY9g+eLZNIqND
0cWbIdtrzceJSCUpbwblckYsLa+zhVDdSPpxexrm+zZL7/E3edmaKFshX1zxEErqTVl4EiYy6/7V
MSD2TrcMuuS653KofFcmTEWmMyNAP5LRuexOlvrYqlG6KXPZecMcWOaj2xlf52r240T/sCzLbW7g
z6jitvLIEfGTOFd35oBWlW+tmkKwHNhzyXLu8SHKmCxU5aAaW5l013UoqepalhKWbB6WsHD9arIu
RZ4ScWxdJOFtB7BbjZlfc52aNZQTHUSMuc6WVzOjCrpuU9q9x6D5WKVyn5eYoCJWPwQ8a+kYOPFM
eTyiCCBMA0dYdtbn57yHlEx4r9lxx9rOdkKNjxx51D4X1Ulvu+1i8TWmT6bZsXaYV9zdphjS86hw
Nf5f8s4rvW0s7bojQj/I4RaBSaRIZck3eCRZRs7pAPP5ptAT6In9C65gu7rL9dd13ba7KIoCz3nD
3muDxJ5LaDoEzXNdhbknRnOjzv0GKud5zThC900m4bIO0+nE2BE5W4fHbuodQDBregeOq040e+Sj
VcVeQTr0+B8t5pBmVlPSkHWtWHwZciJvKI4F2yGCRKolhmVE2cgPXoreU+dtHTNhYgk0gwCKyxst
vkV1l6Dw69vFb/vdROB3o2b7Yn6WmQjJCpl3B5tw6HQH4IfLADVz9cgKy5u4IKOjPT6slLbUMjzN
7je9mnhCX0EuY9CxeDAUaEnpJrPeZ6KY27710jIlSZF+W/8CVSrVgBX0TUB87yWdWAEaEW1J8drr
u9l6tvT3MD+U66rD6MADSzTXu8nUBfq/6QlSV+uKYkn2qDlXK0Vb+YSwBLa0bKc0gRmdW0drwd93
o4oPbam2bVucIzg2bsG+heb/s8H+pVvMNxw8wNG76k3gJUgTwT2dX9u0txtWQdYdWMPQBQtUeGkO
WcahSlVHbHdMd5c49CXepFANmoPuJnZ4yHB8DxIfEXbHxmfxS6B0BxysOZQ0RrJes5YOvbplhUyy
1bDckZS5jgVxhFBDd6eWxBhNu+uIbnFUBN64CRq4ctIs26AR7Zi6ZpJ2kSNBgAqzAHV9ouHD67yi
NiX6hcqfh2tkfwuLGuuSSzLOuK65TqWO2FsZjnU7vlWCrG4x+SPAfATtxSi20hJN22owdsSKP0V2
fppm6bbOLqoVkr4hu0Z5awLpzg3FNSaKRic9SmlJkE5DY1Y78aaoo10Kmq+RN6wyn03JB27u4Wnx
QopqYVIJs8IJE/NTJG/TkLQoS+YXbnoiqAvlKqqfwSqfusU6sgNgSZ78xdyQC+vH2oErA3kD2iXm
Ucz4/3BlfNsiOQPHKDHlJXbjlmKbfViDEhUzyne36/9PsfL1B0JOwCq3+sX/oOipsr7sBkyooH/S
oO7MDYvrvPsHLa4MJoI/KVf+8+/2bc7/839l9PpXo8r1lX6tW8x/MctXASHhN2RnZXyrWxj2A5Cg
OpERYf4yj/xWt1gQb5D5IsxeyTToyb7bA/A3QpZj8x/L9DJ/Z1T5FWzzXQG7ir+pW3lv8pqTpn2d
ZH4nXKuzNDXm1pIw7Vd96HYZXwTPmpJh31hGFPrl0KrYrjWJs83J2eXqYNI1rrErO4xgzYgCIbeI
Bqr5hsfdQ8TNvSblRtf7nYZoUsn0NBi5iaYELpbH9U2zI5biTWLjBzczTy4SqC93mqfrwWnBAwgY
M7umnAp4+7p21eRke2xmKaW2SqcqpOfh2IqKERpbozURDnCl2DctGFifjKXwMs9jGlSh2spuMkcr
ngMCwUwaSOKGs80Ekwg4fV+WSKkDBbjscy1xXdZD8mtO6z+jcv/ptP68OiP/vGj/NqfX/2UwjEcY
icJpTTH89vADfKX0hutqKozw5RX/++3h56Ek/IcvAPber1LPbw+/SonNf8VAga0rr/c3qnZUaf99
BFvQjvFqrmW7af6hfeurWdaTYqE9n9ODXevvQ5M91PriO9F1pkiHwbmbDTxES/lgqH0AmBMnmgaZ
UafGI87NHk8z2IFxyvcd1+IAUbOjb5cniWHTpRILyq5yU6SbAcar2klElj1j5nNJf/DIndmGwA59
NXEuBI1ekrrT/cieHyMyRsXUHtuyPYVTO7tNOT61OVIRdZGvq0lm+Cn8dDb8zoLdVsbXg0GTbqAh
pSiu23OovHCseL2jbmtreZwSppgVVjeViSHepMz0OQnOo62ipBOEu0yuLDMRH6/DLCYQ4hjFT2Nj
bK362R4R6NTBMoFK5H2TbuaiSrty8I5G4V0KSCCGjVglG6qCQB2sB8a3XVdfR13p6xJ5YJjg0obJ
q32xm+sZVhO+QQxghGJ14aNUsaOGlpESlRLvu7Sb2BPmEf9+jKMdem+Hj9r4kJXsi9Cn3Kvm8H1M
HsYuPwBlvVLBNLjzDNqBr3OPc5SYG/BTerSJy5dMv9fjg6QepWTbMn/L2+eylYNMBBxIB1ly7e6W
gK6kfYwpBSvJPNrU8ZKpunW3teiObHPwE9xnzn5qTD/MDjg5m3zxUmALYrgMxVMDqlReTuryGs+x
b3fzbrSPcwvIo559J9w2/W3PO7MeWJ2AMKXYJMpCQKP2UODzdGiUoE16ZTUC3m0ifa66/PMsTSQw
ZNqIJZY/fAPwLyuem8UMKnUgs6ScIjCc8Tnsndso67Yh83ZpcrZxL45OOJxrs74sjB/dZWwp5oTi
Idxl/gozs8wfhrq9IveaWluJYU50KZRJRQbqyYHP5LdnUJxhjVWZu/SLqG4VxpzJwkxQVncxhF+t
j5BaFt6omYFchLelwnaKmmsw6LvCUA8/s88a+VjYiG/FPD6rXQgklOmeMw/PeiQ+JDFvitCGDiI/
65V1QHZEepGeXtVJczGhICfj2YxxGtqscSklp97mD8I9g8Ix0Y0tQYVuo7ev6hIeVExFkG89XnOX
sHExDPoGC3tPlAT2MPPVjPaDeqLfK5L4JDmtL1S23K2yM4zjSG5Ovx9ZS4dydNK5HLQJhrBp+8KK
NiBx3UQZPTIMGn8crKM5ki1jmsvtepeUarACKlHQGc37NA/0yoecXrIHTWwIbpUS1amzbWgDZoth
afq5Wq6V4bXHOSqpuitYnU+95Bv1x+TA+yXLpNoBQanz91JCl5Vvw0W7QTVOQYHlRjn2tfQh1+1F
DOFxWGiZVgVaGgZ8SE8xrszZvGOgSCQyDuN0O0nnSLGPi9gXjdhZ6fUsLJ98J3nYk5TitdpmyOeg
bpDMjZxJuuCGVsNTNF6J8KIWyqNdHeteB/USmgAyLoY+nwtDOUnyA5K3Tb8Eur5v5VPGCBGVGolN
s5mbQR+qvk3ZHwqCXTUc42AypmL2pbJ/pC0O1l4q4vsVWcWpYKTLguBtXqY9EtEDLmAgMmLXVNkV
ugOPrC3XDE/rEqJe1Vwcrr227dTKr7Brx8qbVeAhYc1iElLVKY+wVpJdZFFJF00Tf4KjwCasrZ/q
HE+XNlfbjlQ+uU/PE1wY9Hz3hWpy4CVveS49Kl/RMZzjbFg2kTry7UDAsAJm2hbUjCo0yZsgxfJW
FMVV2wSR+8qlYYA+X8a8ijc9QwrHiEs/1UmnHMX9FEHs7D5jJPNkRvd6Je/WS5D14ZI9T4C2aqv6
YqwcHIOBeWU0t5V1htV11JV5r6Mqy4YPPO2CLh3/nMySsF9hd/h1Xasc9GAq+B7IFQvXmpUnSxET
3n2wiPJ2sW8j6Dz2+LlbPqwx2oqYf07o7HJCCWtbDRqQPiZhnhDGNotOaGNEfqGU+0bWcOW8V/Ps
zfl56gwOFxNwRO1rWpXxdNnljT2I6LpQ2i/xBP+kipSbLj0N6V3fdrvQqB/IFcW85cVR6+WO+aLY
VUFX2XzohrI3h2rZVmNru4M+DMyQ18ev5ix8SNVrFQKs2vG/KlUwoqrKdLeolKCSRg/d6x4SBo2u
YY1X8SgGH2DhC0LOdfbtbBJil4tRPyyO4qc525Sz1j2X1m06XS3dzZLeT8M71SMvjS13ZPEe+zWD
rJgGUB2P5aL5sABcgTs3ggdbFrYbJSTJLncVJaeujLuOb1rPCYoKl6s98/PsMid4jEEbJP0r874j
QtatDr2Xb5RgTtVE0qd6GXa9QiyUzpID/74+8i3+lFvXBrEKFitUND7HlM8qz0p/ilj1cgxQbDN0
vxnFUy++lIw0wj51JfJKtZEcGyZKSJ2nGSTW+DyKNOgqLphgyW57nhWmDoFQ3nAxDu4krZ/cJ0Oa
8F1HnxfrXe4+GZHsiTB0l/ycW4WvJePGIPRKocuPTCjL2quTLK7JLECZPvphO5bgCVAv1wfF4js3
3OR8ck26DodAzz6Zo+VFRX/TJRhb7DnZxo20b7hAPacslKDhOuEbxzYpqXblgo3ESvdwQT2QsvuB
07ErYzcf5O2swtq2qo1ZKUT1oGSboTU40zZymFpKIlgWBOR8ptVBKd7t8NQVGP4xf1bQgV0ORRcZ
RTdepwyFihlU3dbAJRYab050rw8XGOpBA65RsZGTo5wwNNdiMc4fppPue2GRsnUOm608gvsKdWxk
vgWTeNGKoKgPK8ySr647466Jpg+l2lbLhb1W19qeQ2I78JYyORUIuEUOrR2csboJ83MydNuq0F1+
IaGyVsGJ3/kONrLJujXyW0l7iePPacIeVbmZ5is97TxLBnp1NWryvhs+UKdHEftUoJrmul68XnFb
5TAjKXjtkqDVr43lTB/mNvX9kB8jfs7SN24JOzOSTgJqFXWR6WDENTZQPBjSIWk96dpZaNSinZcm
B7m/pKzBRjQQUKE6NAOtdTUtil/NZAGE6aFLHmbrMNlnwUQGhxvfifJJY2TA6lblI0m4j8tRdptJ
cUnr9HMWtRNHhWIyX6SEsRgilpCulOizJjA4oNRaZzIlkJE0uuulYR9ZJ9X83KqynyLyKMrT2L21
quT24iUbxNFWKrfTd+38QM4X3ekKFzkXnbSxKuI/esqCVs+enSTx+MQhi+yZpLmjWflFlH0MNti2
0Zye2iY6hRLYOWZChe1QALSHNu52XCg+cAPSxyOY5gvRwr6MeosA9CroYGYp43jQ4nVConrawOR7
srfNCIxibm67agvza5OXPRFyxJLlPKci800+akd/Nu23WOzU7LlTvwz2IUtvxnhnM6ckhLEwB2TP
j7F2kyAuYSI7WnjuuZJVHfDDANZ4OUbj8+w09za2CsMOUvEqm9twpYEXb+nITxSXIpF8dpthr/Du
EVb3y0m236t69CqW5uMAK6Tj2g3F+CDPABrqlpqWpy+lOiF662oxIp5+Z/oYCrYDmdETPSZflkac
w0Q5TsmDKcLzP2eHtQ5s/nwodD2/tdWft8Lrf/z7HEjV6DAJIwEuxTSIXvMbHmhFRCES/R37+Fsr
jNsK/Sh4oF/hQbzct1Z4jSTBsIvzEZnp32uFf/HVfjcIWglB2P/pyNdNmWaoDLC+X2DpQzu2i1ZK
3rxY4Q0b14LoCkwGuQGZMG6VW9BmLh1GCSkf4afC1zOv2gOcgJaTM90qBpV0GwVRrHvNXJ1oF/we
H/2os32IqjJ8EkUlH0CBXM9hLLmsB0p3Zm+eauTslC2ccks9lAZkl1HMww5rUHEInVk8jUo17Mac
9q/ibupz3cI4VecuERBy0Jvj3lY5qovMQZXgfDh1cTAUvpNpg21SUxvdzyMF10hYG8ekFNmxR8x/
1U8mBOFWJZtbpXXRm+qYqOGryEkuqFA/jMW9UMLHDmfEYKm39qAfyCi/RcmwMVv6tZ6bxF9rZb1t
ioOqTA/mvMKBGHjDBqgm644vuhOXn0hw+KxIduWDXwJ5F0/GZp2AO72hMeIvez+vs3EXs4/AqAZa
c1E2JMaTK1AMmxCrF/Y3ykU1Us03MkgcQlla9htod6/iirDCMsX8XOmN30rk3be8hzEmowRs9F1W
Y1xYKrnejsMQ0E0be0lnKZJG1ZW5wn7CieWdXk7PLAb9YU52MuN1244SBoDme0FeGjCISdxUDtkS
tVntRgAHG8McXops5vaZ+xlPNNbqiQgCtj5S/9I2dfEc5Sw7l6o3ApMKZTZSOLJFJFhHsaGI52U7
2sq8afO+Ps1FWPK3wwlSGpIBemXFTjWteldMlEkJJQDrsUCAqGKXRkNFyIElyxQrRn27rDATXGB8
3AsrGzgnOrwTAfekhX9SxNbd1NR3qqnXroLSsa1x/kFMgbP2qrQ2s8XxBhYFo582kJT0doG0krJg
I9ql3ac0tjIPqAyTpbekmyLr/QRWC8acA/7VY0UTDBXhFoC8KysvM9poOyF0F+LLkjgET6heNeRe
AhGG1trPIMQISDHxioxJYMfYU49+SPGH+g6153aAMNMj1ypm5iR23rsWC1mZPsNGY1HvDPg0Kpwa
ZwXWTHmHoH81/CgSYuMEro2IHNZb2aVagTeiB31DABls4KLeLVBxFug46Vq+6U9RQhIusC8FMY+i
0gta2j0gMIAaE+va8FjA3LFh78wweGRYPBFMHnOW8YtZ7/YybPX8nfhQ1Hz8+RNUUOkXE66P2Q87
C84PgncD7fVwzLtPEI0Oy0AFu4KBwlRQRCDndJ5Kq+lOxtgTibGkJ3mFCi0k1FrotYqVNmSwQIsn
mgRINwCYGqJkym0km84uMm3pMK7YIrECjMIEb2cG00gK5f1MsyyjJ3S7Sm5RmuMbZkE1WKQRGPgm
ZFXxTZY5fdtvkjJv3TEhDbjL5HhrGuZZS62e00yseB3zFDO1d8EkBGmPoQmf8yHmSegHmQKyfa5R
tnP+5Ppusj/ogLcsxYO46txMADZJ1Ebbz1O3K0rGThNzalntdnbryOdG58tO6I2CUMwIPyl9k30Y
xejoxLgoYSDl9Pqzk1QXLUzVQE8I5FuI2FC1Ut63mOXACKpI0xgfdI6VB0NjJ346muLaCFvrHlZB
dxWB+kNl2bT7jtQpy1cbHKK2WGVkkihItphnPK2mSTcMLnOQOIZjXQ1ins7JVO+LOAv6xKJniQ1k
VTwd6VMhcBfOGL7NuieECBLoQ4ZA9MMZlHifZ/kTNxMDjybz7KGPSKnoDouebXKWewYFTdsOjNwc
9HgYEy3qRWy1LOBp2kqyR+PkrI0OCh1HgIFSjZuwGa5DZgxQTBcO+GwUXlcTK1zR7RwywlflRt4R
SXpdKWMQZhjp48V5jWyUjUY/8IH1ko4Znh1zLmnDFnqZlxATnSNI7Zt2Gwv2nDYpWk1304txM2N9
d0G0YamUdGxpRnhBXJ5ss7E9Or19VsrqqFUL15Ki949Gp/ZbsBqo+Fg9Y5vOOJbNjhcgFoqJ2z+n
ZFq3SH9eMl0+2q6v2vonsp/1BX6X/ZDeBsPB0JD/4OpiS/pr2YRJ3TQQBBkGuiCVhLbvNwj8f9k3
/AJ9QC30fdmELszREekYBq+MQexvbBBYEfxxg/AL0Am8hIFh/b+CI5q+VVRYX5pH98VEVUxbaw2F
wu1IK00WW92SGRTXV3Dj0dgmHP/9cFNT7qsOt0yDPNGZ/KzHO55PgTV8hNkWCPAqys6G8Vo1zJ0l
PbLilrB7kblDXrBjcMfTmmv2oTdum8R6HHAwD5yBsH0LLlEyEaM4v7RgfzXouVhBu7C/ryxPm/rb
bkUD191uSG+w8GwydDJj6Fdtz3Ww4egILIZE5gejj57MJxtydYOuppxl08+dEfHMqDKXXRnECjBi
y2y1c8x4yG1gFMuwivsVWqyFjFMVu5a3tsax58UN3aBYQq9zxM4mDcmS4+jSseZxGVLWUfnZzMtr
h/mQq4TqrRwBk1BA9DF9kZBzj56hJFcVYCB1nD5HJfKQJm/f1QnB9TwHEksLRVttu91V2d52ZpDO
nwwNMnfNlN9wQo9Q5d4NW6nynUYjTbqlexwEypi8HsvtGhdp4QZQIulG2I1nj6CEeWtN01JQpVSS
6A4SzQXbeJArCQNeSjx21qZeHstox4H0r3BKL+Y25mRBUU16BYPhFP1CEnpZJO6tCSMFDZocFu1G
74qruWvPK7ROK2z0/TUy9J4+O7Z5cWkz0IOzIQNX+WkIudKi+Zzpz9XQv/dD6fcmlXfxUhkn+Hqe
igkiRXX0odcvOW0/xetNu9Se6sBnLNYhQIN1f/fPOZv0n55Nt1VZfvx0t/ntZAIuQ9mxRkL+4jZl
g/nryaT/i8OH0BpYaqRVcHR9fzLxVINgRfKxMt1+PJk4qEhL5l8IsljtSX/jZPrDuSSTe00zZ4NS
0ta8AJm3/X07R1xVWXUtU8MwrUs3C7sRbXKRIPlPTZZsi/kXuJj19b5rH7/+PBtkC7tUdNGsbn/8
eYgYl1CnWvT4j9R9voxib2dkbn93UfwPBcv/+q0wTYImUVciiP2HfS0LjsLKROowE24Wv54AqGqh
wkR2NHSS+lrjLyQ66+v98bfCL6ySKgIqi0Xxj7+VWi1514V0lo7ZvCU6qX3RxJmYDJUa/Pw342H5
75+ExRfbGIpVrrQff1JUKw0LmcTxSE1Xt7SeFo3xqFIRTl0w5qxocwNr2M9/qPK//mrAvjCjco0x
gVjf1ffqD6M1IETzVwPxn/thORgnbWJ462g5pXZjj57SAs9tEI5xiNvkRWaxtlXjTPexpwxB1Sgo
1ktV/ovP3eQb8oePg8cWviHkISx5IJF+fGOhQWtczgz6FCOSamgsRAVKjhPjX47mAtVqPA63y4SB
S0csv44hF6xmcxKOaP1A/E/9M3s+bZWb6FdNqnZsmbRio2SWQTtpROKJFUX30mVVhn8st5ZPHSJ+
BawRIgCR5AYo3KIZX82mktClh2b4wJtcvrCQYrTQtxFyAbsyA32qx9eJZmHxTLsZrI3WJso70/rm
0xKCwuXBsbJTbtncY1Gt2hXDaPml6LIagG0yjmzfulo8YA+LQw/MrkWp3Fsq/IylnUNsCIq5YeUQ
3+lSKRYYp115ziaSar1E69u7WCCFT+S1mo8rU33oFUwfXjtmyz1cZOklqyLz2hKDKrvm0EbTL3+m
f4TAZVWJ/3mNepf+599v1V+pvNbX+L1M5bQHlMXZR3D9mln/22WgIYHhklilfhz3+mrp/m26Z/zL
sjCPIuXCPgxxnqf8t+neermgykIX+Ovo729dBqv87PvvEz4Fw1Ig0QPLgabEd+vH7xNNzCyTGMoX
Ykm8TJM9FjgSi3/H3Ob0iIvxUYTSHjXV2XJUmuj8FOvjmS4XN0lxllPE3hpTOM54r2mPw9T7RSz5
lbVKW2/DOvKyIdma1vjR9Ga66ZX3PDwJp32S6mBieVDX9/bUbproSwsoQTEFyX3OTiHnHFsicWDJ
U5K/qasfJ7xpmKEgKi2umYgVN5NnU4EZNKBD+LRYanPVLUlNmaPdhF0WDCzCwaagl0buET03cRz0
yImX5M3UIx9OVFBH+cFgcjOvkor8nXrPiZmpxIwAM/skK90uw+dD4iP13fCuJ5qNRINfUxurZzDK
e8T0kKLt+QI7mnxYEUxNfOvYiIEI8BQN0WWJ8C0t3VTyQzcxxWjtieVi6Rwn/I7uwnKo0tWjCTgn
Y05ps/bJwKxTjpKRJssAXRw9vysE1iDjZsBjaLUvpfRqi7Nqy68D54Y9YpiHpSpPjkcyZ5w/Vbnt
MpZICkQnR4uUWhd33gYvUBCKAomPvWuVYyXtUvDP0LwdL4WR5YYx1qVK3DNAfe5IsdXQMRNKfVXM
uH82ulEf++4+7CQ3NEsWFECcuuEllcujpKlnMKl7sUjbSSC5ifhTDgoQbQXLVXhLE+znyeyn4NxR
OqGpT4uDlRJ/glleIMtYYYvy6CVLvJOZZlSd7IX41CKGuBg0AkkyaX86nst6n4b6p6ptnvTevl/Q
jBsWc0quxVh/TCt7Nzq3eeIEtgxUlqAPTWH3kggQyw4resU5FnF10+f5YzFru7BsN0k8XRYSmLHz
obqAGaTo5D9jHmyr7hnxBMOlk9KPb7VQP9fxS6SUD5jDz800++WaZKy7jVqRbceOm93f3eB81E35
iXw/z7Z5Y7JESB4k2YGSfNjXesu01vKjVt02KToVIrt7ci0byU+RA03LXlsEgHiMf4X93ikOCpZT
LmOcmi5UBKc4eqkSvGZxhZXjPuRFiSgemdR1+dZOMZK03jKgxa70AELb1oxJNVrQeym+5ID2dzL1
wI5tqw3MQCz1olTjJTGhxocygAckkVp8oe/amFMVpHFPcwNkf0gOapn5iyFDszcJkQ6HjWLvO/Js
M/6SdUjAcY+NIxk8JQqGeN9oDJxQZGTJR9MWqBHobxN5X9ZYzT5p2WtlH0vUy3zGQQ+/P9eqkwCp
WYzDVddv6PWkrdTlruxI711NAFlDIvKm7DoCYAfzyHb/Ok0q5Yy5MEO4Ia4VxlxrLIwy69talS9i
TA+swLfF6j/FEFuW5xg4fKg8lUzGfTokiD2zPwkcOJOTv1fMogWaPbv+qoqw9jb08kLSd4M53WNc
CZ/l/NhlArfyoempJKogctYyLD4ZmEvlnsSh1pS4P8vA5Bhc/0ebIigcCJyNtKBkN0e9cJ/p+SHi
38vGWWX6ygumhAfdih+JJKUeOHTSQ0kMd7KJ7a9SC965LyMuYuCaZdWpsh0UWsVukWdXNA2r8Hl5
TRX1ZYmXIE+NOwUR0tAbvgQjrYHNxmiQeQTZTMZT3t0lakvbiIG3uCZuCjwzi+h5xnehPFsokvAA
lJ8WgudXQryMiXkikN6M4h3I4oDmmnWxTOj4Ujk3nW5/lCOmbZTz/Zj4c38vIqTyGQlzVpxuOlzp
0WpPV1ejut6O9yxl38sJC3uymtmR2w2tFCDOOBomE+68IVIX9ztYDjy+PDltI99Vqz8+xBFJgiyu
+S48ETMukdFbPmLA0eZ9mgSxxCFwqodtrLzgAsG2ycp+O4dua+yWYVNFp2RMN2W8VVgtCOlclQ+s
IoZkP9PLw8KzFX+aD9Jq+pfXWydKAAFM/TlFQgkdwEwvCayAEmaAA5FgYXusqliQT6a9KaELtFAG
LO00wRywMF7Mld25c1qEPEwf1dA+IEdKw3EnVmhBPxtXmlSw5lh94Fa6EYbzOubtp6JW8RfT4a/s
A/iw6Jf5ww53jfZJXxAWVvrDxOE3G2ys1W1YwPMjZGwo1U2Exi1smw2ULL/Xqle+2OgJ5nc5nshy
kPZzRmD3XJ0b+3ZyJNbsCLbFo5Dxll9xsmCQzvjOPeCNW01RB2XJGfIwdTLv5d72O0fbSOMZP6Nb
h53nADYco5tQC/rumsqT45SnY2XGO/SKfr/c53WzbfOQSGMMn+xfOvFmTLJroddoOdJIupjUGQcD
WLV6k6WEcyskKWkOYDw0hRNhWrLs6XJ/Y0usCIszCehuZe6JvX6L8G2E3UGKdqUMc627iTSWhtzj
DJqw6F5n6kUg8itzbCfjg6O95Txe9cAcvC6dDXa618Q2UfRZrZsrA3ze0mJoBZUOJUJU5btUxH5f
gE5Ec5HjgYs2BZiEemle6MYA/WE4M+39kKNJ1DBcoYQZ9cbVLLSFjUK8BTINCWO7bd44fbHpgKPD
IQZItqKf7hcJQIbBQy3MQ4y+Kjbx1UL8sNcyJ7o0WRTECCwiW6DQPFkqkrXBobhHClenEaqJyBcG
aotW1RCWHTSOSEv+VEEOxNRHekUwz8tNhVNttvYYHXGic/EV/HZfi9t/RCEvU2r/pJDPhnb42ah5
/c9/r+HZGNLkExSKIhzM6Xc1PAZMg39heb/adaj7v9XwJE8BFDPgVtND2z/U8BBqVvzw13GOTBTw
3xjoaCvY/YdZhGkbtkodwEaFd/OVl/pdry5kIzSBVKFHybKYTZVkp5OXobb70qcZeAKplz4aonhz
XBF2+wKeRnleZqV6lGOrwCPVQPrL2g71WDvbxVUnVRvC2tJLrccYIqG9ED8F+/uEBTQ9YZ5OWF+q
yXgtesCPem0gGl6EhvlTH8c9Q670SqS1xDw7yXCoOVap/IOypQAI/eyh7F+/fHkt/2oLsr7I748m
dGvmgljNaRe/Dr5+34Iossa/INxAWrLuM757NHmIVZB3qk5Yrqz98Ggaa3fprP3g33Y/s2758dn8
aoPHlW0rTOWYYGl/mCMtdlva5I6p3mRkO/ZyG30JHd8Zh2Pp6JvEmpFG6kFeZCeJO7pF/DvU4gsL
Q67ArZm9z/q9SEZXXfEEBXZDyWb7hzhdA8XaxIbrrDUs5GFQpplfhIFu15t5JNhWD58VOX+RyQbU
yvaKdCCf+yhZYEsbVCSSEwetsA23aHpvovYZxUOjOBc5QXlGm9SzyFvazylABjsLA8XItqoTwagk
4ZPLcZ809WX8ynIYYIZMZ8mG8SBW2gMxke9pf+3EvtGdDQwJzfKmgYeYw6tKO5Sk19ugIwDmIzyZ
t3JHZV0T8b0yJsoVNgF0IkvfC0Qk2sqiyIBSONGVBqKikq5FeBWbZyHQtn2lWOjrppsEoQz4SGqE
V3OhbFqxxQ3C8tF2yUhtAGGEKxEjG9NTszIyQmAZTmbv1UhgyWyCAZjGAFQjM/NLQVScuRx0kBuR
DHuDSIldstI4MrAc1kCpv6z+UTvbzBPx42M/TWgKT9nK9EBM80ldKR+9Xj2zY9s3M1o4MCBUkK+6
2r4QimV4UcO1SufCNcveg19Qo1sCKDJ1Anl1f4fmnuLP9DPAI515NYEhKZFTY9A2kCCupE/+/rtp
pZa04EsQGt/a4EzsMDCBm6zEFx3YSdXtZNAndrRj1Kc4T+B1WnU39lfT1GBl1wAFU5APL2ZOgVvu
Qknf2hYMTwuZzaPArZzbB8SHfh3BHZp24bRsZq33coAfQzmBvAVXs/SBooV+3L9ISbsh9Mjs502N
sDYp621L1Ec69ejfFwN7+EfMLECq1adoKNhbDct+wkvQkEZG8721eHYGdB3q0DV+bZj8DWzzPYTr
2hAi7aH6eWjb8VVqKLyBxTux4uW8HtUpNjXlYKa31NaiuBsmAxHIfIqpiO0+PiLyC5IWXS54+udV
s8v6JyQESoD5SsWekWEQ1/fEkg4DfdtKiUw2aUHGpXWUu/vWNh5nQZmK0CHQBAldk6TelvaVUVUo
5QO1hjKC/qfpd7lW+tFlyKSNXCN+bIHhkBTPyEM0ehP8cyqS1a35k4pkfM3/8+/xL3Mu11f5dvqz
sKaW+IY7/fX0B4RKKcA+W7XYu6wDxN/qEhPloP3/yDuPJMmtLdtO5dlrF2jQF2i8jmsdHlp0YCGh
5YXu1xRqBP9PoSbAidVCZjIZzFckP7ufxgYbmRke4QEHzt1n77VRFWGoI/p+oRL+qi0S/p1AGd9L
h/7CXGJOTSKfB5Pp5o9U7yJxkuWjuOOHRhq9tO1yHBp9guTSp5Um47l3G8AGSbvQwgIqdN4iGmXD
ViKZ2dKO5jQ2TGr9eUpRxOyDVWeg7UchnP3GeQt3OkEsbWdar8w6cN6KWRq8mWNLL7I383Rj7hj+
NgM8EEbpwgWZEVVIFJn3mEn7AYNh2opZ6TYbrygWZA2InnShxXGZj3YX3Jaj3FMmuzTMtILVmF/6
o33I6C+aVW16yvtH7EcHteAsq49mvjFoIVroTTrzo+RkuXhYyp4D8ygBHRjwmiUnHKxgcNWBQ06Y
spkAYLA2A4gdqd1BQuDxw9HLtfd5GyOgveF3Y5+/d4GWadnbgKfcjqrnYU/wogJOZ5gDoRFPrIou
3NrU+K6ydqK/O+ZLCo59bqU40tlPs6TgYYlK2pjuoVfoaY4M9Jt60/f1SU/ch7YNMcL044bK3OJh
MPO31FSq6x54WNwKXHFNeC9wa+l1cO7z8qWqrEPtAMxMqb+d6SL0ZgUMAGQY68PF3FNxMyb8BlLt
ZFDxAP+QzFXKE6DPX0tZEv51cSF0UTtLYuNsIeV4mmfNGq1PFmlnx/O2w1uvFN6WBO/M94GKpOcA
AkQBW4KqjMWY4ayS6FwFX7daDA4MC277d55h4bkq033ijAhweOwy48q0CDW1HibRXIrlwDPGtAm0
sHWnxR6WkngQ2m2Axcn1sDnh6zSa9145qva5t/a0xSTckx+CIp9bQ3mTqzb9qLRfVQpSTV2urWrN
1hfOqR3Osy5+8UKfUKgKjwv1GQvb3GKdP1gYZLUAlxlpmVWQw5+nqO/FSlRo/M2yDwbqAeJFBmFV
zz147/UumrI8rt2tiE/zobBxdhBoUqjhSwFPIOZBwM9tEk5E8Chpu0dO0/h9Od1lZBerqrpUg49u
LK15U7drn5Zz3+fRCw2qSeJNn6r3pDyOLgFS8iYae7kk7NZeHl3h3GSMckBd+USzho6xqqZ4mYCA
dSQdsJG0YpLzM8ShpIJDQzQJpT7vk4gIJeVSzUnJPwoN40VTrujDWnRVvpNGMquSfeLF1N/c+e1H
GJDJgLdqubu8fOgr/kAjVFnBlUrGYxZQh6ceWsrYA3NZat0uqF584T+alPtRBr/kW4QXQ2lktvas
naayVnDDowl7PCh5VhPGKNLoOjTDbVG1y9bF6wL8tUQ47J15FseAV0Ryb+vxuvHKe70YlqYhV5Wa
HtoMyo2ZwArkcMXcFD/mrBFnaky6oLjG3YImrL5IsC2T7UuAiRDceJI6OQ1jv8Pp9WR23a2HqQkm
l3tOapJsQXaT5NEO4vu7P1rXEdvZYYCO5S7BdG7ReyFsNvgCS+u6V91Nxh7RqpVdqZhb1XnLEawT
v79MRnGnaxOLx1h3lj1C87lP82ADuvnCqfTXtCLN0gyItV5wJJUfpddem+9wM2NHpNwz86KWHWL+
0dETT5AVvYJchoWdnwtIrzDzjb0KX0WB/WVWTLXJumm+oFxwncotZfJ3Q7CSEnjkwFvvmNaJ+e2u
G+A2+qG7bzMMsEwQXlveuo73IPnbOezIOelPySCkuXw0sCOaYXenhONjluhPXc15M/fg+5yJI+yd
IbvXQJ3UvnckR+wbhj23e2PXZOUsHsdd2VzrgbEQlERI7TR8SVWS7ApfDUBzuC8uYr2b99R79C3c
HWdt+09ZIOYi2dOQOixCrz/oXp6eKqV1VoPK2Ri0xj4Li2bVF7f6UOyrGLU0zNt9p8e7MpUfVQ6a
UnqT1posS/1GqZmPnnPgG4N56brdXmOj2kYBPwJo1IQYsldtO2J5DU2x+shePnRvyT12ZKc8AYwP
3/AGIxC9ztW5VfCXpt7TpyHh/PWg/4+sSc85k7b81z8nA8Wn4/+XpyxkaLSEaZeIMZE//3T8D5jM
EggLbJSptUvHdImItCR8+dTW5UHW0dKS+fg32u+qjCl/NIS9vz0nf4Chn/759+lrykTg2kECMjlm
f1KFYLd8kWMovnFofvp1+oI1D/174v8yl3Fs56v9On1NIpKG58KGVO9wyP8r05fKVPjjdaEapEpw
FKkaBXrTdPbpuuhMoBydkerzoL8uhn6V0HjfIharRslWkQUNsMUsf+qUIN9Fnbrn6GLMkHAELM0R
0bEWt2VQ5mg9TjEfB7oMuR30l203oNfKKdlHV2u9tHW5pGx11uGTM+DuWU9W8+56Hfk4bWmMV12l
LXWz3cngIs2hArSew00nfcihac0MAMYl7n/u497BNG4HX8wkwTGbbIIO99g5py0QImdd++fWvWjA
I/cTJ3ksiGwn8V0JQFkkkpsOAL9gIvn1fuKv5UT3E2D+MnB/DUQS4H9+Dx8xYUUCFDAHDijB3cT1
ys22JeBAMREEjWSaerYxYMFiIgy21WswLrLu2WqXgXgYARHGAAlH23wzABSqE6nQmvInrZJeay3H
tnK4zYAa0hh5YQM5NPLsRo2jFzt9DScEYg0OoVwO5lKCR8zBJBrgEukMJ7/31hOq4/YbDIcctlMB
K84DtFgCd7D616x8DYEwivoRk9hGZDsvOXrT7zN7KVX2xyRwCEsSee6IcpqUVywDEI/cELRF5cRr
3p19AQSyoR/eAQqpQIqNomImGQ8C47a3l1oEy3UdA5N0gEpKeXAs0rwoggAnua0dKgCU+kSijEFS
qhOb0gVSSVRGsd8atBKJZqJN2gkaSuXd9igqGcqKnCQW+qqXNppLNIkvivJMoGxhosmoqPRBGj3q
pfMwlOXKQruZNg0oOXxAFr201VmFxmOi9Qg0n7FKODpbzPlID5QbMIjcWPErJILUVzYtuhEEW/yX
kjaE+DigK9kOG3jdWDnoTblvURLljcDbIhDUnEvd6YQqp7OqNp1aW46vprMb87fAXQh4GX1yrpVg
rzeQOEwMlZgqa/Z+ghxj7+NUXQXjo6ZcFuRMEv84Rnc5u4skYwQiM1rW03DE9xn6T6Wz4YiwU0ud
uOPUYzpPcflMSogW6DulOFOtMg/FugcR6SUxbeYscycoqQZpwhkIWhjjavSHAKnIPLn4jLARbbxq
p3I5N+7CJ1nsGIu83plFsPKykFAmms0Y3zUC16nabuHrezFHdqOdmRqENudRz+RcY93aqPdFfYjs
+6B5dPr9qK+acdERAn7gMCGcQ85mr0kIQmg7FYxcQ5PW2IFD80+9mjfzIigTiH/MfZ4JEsD2zxkK
hRaXu5E7JGvhhVvTPYMPYJALAXDLq/T56MKgzduT6aZ4nSY09HXovFddsUoIG61y5ZAK5aqzi3Po
pVvUMiqxkamelel5X9Im7/rF3KnJw8fxMMtMNs2KyDlhSvvKFsVl3oVXYADWtdGuqjzZB2axSEAz
jNJ41sBKzGu1nJnmRjcr+ribAXguMHEJMtfF+NFLDCbnjGSvy9aXii8DldIysmNnPuO/aloHkCGB
dLt0XpOWM0rQcwBa2PBhLaLma5frS7PVdc4RsfNLLFzOY8ArzkEh4WMptZfSrd86imUZp6zCWDjT
hhb3r8ngljlExG6HISEZuvAIO5COmRa6rYDPwReNqxLfcHnhJMsW0zVhqIXw0ntiMFva1HcBh8xq
2oCNdcBdsKNyoJDXA5UMG5NFv+Ck/OXh+LfYD02LlD8YBH7+76R9ly955f+pIjN9pW8zgfkT0ib6
OSg1xA9D8Oj/7v1lRWPigCUPYE423l+HAvsnxHj+ugbR64sg/3kocNHiqR74Vlzzlxqd/31VJOjz
o3IERYazlip+kOPRMUOeYDa18pTTwDCksLTh2voIaimrRZXI6EKv8/SyV5pkgypYPWhZR2JYDcC6
jLrIlpPH7d2p7JOyDPUiuVH8UXz0tsi6uZbiJ0rN6IQWbtxJX03fTCBibzbAMHamMeWsvAslS/c4
JMCpKtt+6MiLYbgf268D6u9Wb0w/yKehGE1MJ5DjAoQiziFwWv92+Ak9X0uGuGDh2/gW3PhiZbn9
R5pixPHteLIOlNnx7/NRMPFT//5H4QZA9M//908/BdMX+fYpsH/CpAs660u5uUqnzfdPAfMvqZ1f
cza/+RRMpBPs7eym+KBMg/YvozEfENijGh5cbJKsUv/SaDyxxX5zcZDAxU7NnG2A0mMz+4MF3mH0
dKMmUnDyuigwMjH0gt0DyX9WQ/KmrLLoWm81gpStwpVrRVhFwG9awYjCVxqH8kuHt27g3KMWrKEf
EHpoAwY+n+lEa3lu9oq+dhVeZdHn0mdO6+vx2WCn8WQNAL+cwHecmRWnIVSCPkkOcD/dPlHquXUz
Gc7zc6oa7VxEsKudmPSOaSt0M8URLXqswARCTCychPCeZqz+PlfxtH38/av47uf/02Pe/TPr7vRF
vl3F1k86ic4ppkFvKSxEbiLf7+XsXC0Br3gCLX5pY/pFXhc/6fgvKSrnP/Or3/fXq5g+JUTxXytS
/8IBj7zIby9jDp3CAoPHeVJgPzB+3K3qEV74YKyBzROwXrBjpLqiExfksA6BoMhl4AY7qq92TwjM
dl8GJiHRsxXU7OIE4O49JcQwZyYCGiOvc2EB4Bj117pojioWe2hpxR2DsZgVdfUh46yhpU+9dGOm
7hAeaQ8jzp+VrZ/fSt3ODoY21JugMU/gdwJjFqZZdNcqg0EQu52Qufsk8BfUBt8kcUOwFOKRoq2Z
1ObY0OSxTkCsNTTz9V23DRI8iUppn8mUpdDCeKkm5JTqFZnyFkyDzHToDBtj0wXQ17AxzduKCVfB
HmWYMQ+2WKE4kINO3fqvxBaAbjmgTSxaZFTnrtQTY1n5yFWx8yis5E6hhMaIOS5g4YkUp97jTzvi
rQK07PBZBefnDQvTpcAyCo8ljHoahnaNB6c3KhnH7GJDqSigLI06QqVmbvQHxEjlOpL1Q84Mmuhe
f2Sd9xEZKS5UTSH9VzTlTIzDey/ScpXm4q6ypk0fGwHi0frg70JBOU9mN8co09AKWyd56Ex5mSGJ
Q+9y4N0H1slP7IPWyXVvU5IMChfpWgmAhSdZuXICnqq5i685AdeAj9p0kD+7BxE447IZ0NoCLTwS
2Yi5gQWLbNTvTSjHfokwkMWct1olt24FPehIbvJB95i5uUWWrvUQpO6Hh8jaUH6oOz30Od8SlyM0
BfYU7gemKneh69Nu0DKHtVH4j4GqiJOt4e7LoIAJyjHG1l+azPWk8CPU7ThZDnWDbi9PY4BO5iRE
+8scBx92+DVj09MQaCsPb0qQZLexiXu3yy/snvibYporFT1x7mqFtSqJ+2eJ19JYREhkVOkIkHvw
L6dWYGmvwU+psuSQpN4mBbtsqWBkHX3d3DpSv9TDOjppBDTmiui3hpe9lWrOmG1Emzxu64UvYDpz
GNxDQfRmuejGeWD3uyJWXn0PbJGlDXSIRgjIbZ7P20bdpybxd5rrwX219hV9O2LrB0U4b0OX/bwm
RlzAJiW74U0YOy+jKE6khtGFPbAXfbbBm+gv6qwwN+6QwF1vMYb6ZX6Raw9GQbR4lONeUcJHlEcu
8loy3vQjBtuCS6Eqx7VW495B+lyGo9LeFQSoSGBztCgMKHQKwrDTPPCxgTdTiYvELZwlZPiYTVIy
nsao3doKOwwFErRnOldN3q8kVIqN6+bo2EQI497GFe+jNKsK19HImDsjNgUkur4uCvtCAQG6VAdp
bEY2f1TCOBdA5XoKhdnywbkLDQ5OLZ9vXn/VhJF+dG3IW551z333Ok1hKFLyyz6qvxuH4aqLrEXY
AtHpunnLL0AEKUeeSRnIQCm4/Bxh2N2HPHe5SqJkPyZttuwNqytRSvLblHw8h0SV8zoie6i4iO31
TgA06aPjYMIGHOOSvVKyEoQDZrGJfiqdB0VqOrVY8UcTOhXO/uEtDuJDVNTnPggfGsF5OhXbJOrY
nGtYakctfVLC/hYcer4JZXKtkuRYlkpxqZQ527EIB2FqD7ukAjXQRYzXYNeT0BM3ndvA+Gyemtad
aWaH/lD621qtKGTO2YEWmC0seZeXFPOMzVa07SHyg22m2UcXG7sXkCR2JDU8eJ03uS+ivR4yfPhG
U+0UpKACeLghh1vdo6BKqaKthEMYO5hbQ7/dDG68M/IgWVZd9th17kISMZJk2dkvEhWqL22wE6ND
lUZr4ORW1o0d3idGumuDgrgT7nl9uB6T6JCYkOmInHprtQMuaHsZYoVO/8+gsV7JKeaG9b4y1LJb
JskjNdXWxsGONnd6K15qPHhpxx4P/VAFs1DlTG4h6LGDZZuw06Sx8i2YaQ0IlzbEGSTg2M/SonrX
vfSp9I1NJFECWH7W92NXRauWk8xk7nchqchyPhblx9BxBVUX+og2wkENxIWJfdJANcofQDduHRAX
lups6xGx039XdGwrKtwvCrQ6VDtl05QSakU5seHqns2UGB/9HnyBmWoOmmj4rghl6xnJnnXplVTS
J37b7l0aOHLrkQzwec5GLR701PkgmpBQRa2tHN+6NGI2nZF5QbJ6FQfRRZmFK1sJhwOf2H1maad+
0I6AjoOFzL1+B2+T4kKO+3LdVY3HTRIpK9SRo2Bhcl/RQuLK2qNh8Vzi9zZPG2CEkXUTOCTLu4Jw
c6R7i3jMNoQBJmGIjandvLASW8IrMpZBwL1KHe8ItF67tDHNK8+4brsC2GT2QVJx0hB96nQEtNny
OKpRMv8P0UjF7VOsrBr3YZ7IvFG5mFUhWaK/z6Cq/uFx61HWz39UfTL96+9qg64xl7JGwKxHIuZX
tQGKso5K6lq477DdcT7+ZUAlQAZCnOUDWAIQ41Ps+ZcB1YI7zr/hsfPNUfKXNhB8W785ZnEGZ0ad
0m0gzKEp/yA2+NjZ2Ge7U3eIsi/jnIe+3tTiTWNY2Gee37cLWWAbcrvx0colkSh+0B0eZkF/gxW0
e+k2DUXjMA2WTswiQAmFmpBd11HPW6twH/REDc+NqbPNkKMMn3tFBMcaGx5piQrjiBlIcIozpTbl
QYY+aRMp3PYi6/P8rnIrDetDgy+t8CAJKHXiTnA8+za2lTZewp+uz53vOyu8h1BG49K+CsdaG/Ee
sh0ADSe6RcjZAFpeUe8yEgz938nqxOn9989iP//nN4vrERLsa1g8J2E9cFVnNf/fvv3rnxqGIZez
OV/l26VOfacKzQMiPlwPB43g+2FM/wmtTeA0UsGd8Unggv7lWkeHcHA40ZGM++hrHfQv1zo2KJ4N
3N9V4oMaFUB/5Vo39B8C09MWljUbcWkdZc+2fux7YmQl7+NAd6p1nm8jOTg8EcL8EM1JGNlywC9h
w1zmJICZiDUPforp5q2tdM3dhCAbQpZOOC8GHBigaWdFV+6jyZqRVhTu4um0YCdqgX3fO0+ZLWF1
LZzmmDdP3JhnMY/HPkcmyIZVH1C7ErNwOHvieaQ8x6QbJ/S/9Dsv/PAjsIr9SM0lCWMS6+eY5EHS
7ps02udMnZt2eC0NOPzaPKADkH4eSWjRDNJ9l/UH4lwFuw2FppTG2vEUWxbmWYEIBi+Ej0QQ39au
s1CLkUoTaPqmtQN4uqEgaOum1cbMFoaSX7vBVe8cBTt+2XFyiPNzgojuSpBf8Y2mmRsMSxqeVk31
Dx7sVNwJJzrAFnWhn6UbXOjybRjY3kAeK+JdGu8T65AY4RED+8MIks6AvyGxVzTg1urIw2ESLFtK
+3znTsf1MToAaRnHK72fp5L3N7gbcg5kHRwi1jCZ1s8dJd9wyiDJF3BYVm4qHJmWDzsteNRC0nL8
lib6qtasRMA77d9XbcMEoENcFiBdw5c0AkpVdjsTYNeYYNMqxnVljc8iUO1NWxGTURRoKyx/UmjG
jIxWkq2EBboqa+SMDrWFFtXzMVR2fQvIM/zIxvQiTIulNPqTrEClBHLd6u2T38tFVkzNTDYBQ+9e
WuXJq5NDluPbtbP5kCrAiDkVxpxoiBPxc2dJeeFx2lYlvZeWv49j6Hd6c3Z8ZSkhq4QGSyi7xEmN
AwJPE1g0zhIEIzMPOIyaHkP7xUjElSb3qnObhS7pl40PzTdpdj2TaRDfmOI5cuW+6ftVbN5SfUEt
jPZYmPBVLhTgU96mKvE5YXMyyifJLBVmD0ZnLRvd2o7xwjH1rZ+LVeeOK5qbnzQrfbRabZOabxOF
Bc0d8AprUQBfPtE0+9qytJlBlfRIcExplmHQHsYY6/Ogz5B2ZrLGOm1fjsmJUD9GP1S7AYK7/9IO
klg+MNU45TFk6d1CbUC1hNkZh2Q555q9jDR84qDBFdokaXLMY2PhBWKtD+4W/0mDPydNWza6m8B4
q4rD6DUAUk1103A9e/qws/1smXX7wTDWJlWxLnQ8IR+9kqeIXtwpms/KkRpVa9xESVLfjom3alNj
w6/Vi64Bx21idL+uvGeYRwpsLwkTzjQiyTwVz7pLc45a1KcUqy/r6jS3rs0Uo3pqLLQW5aXTxZNi
DM+dp74FUT8saMrO+cIOr2PBnnaY+hgXjQ0o21eF1d7sP6LvndUlHdU5k7sAkaWHtAloyt/IRGL+
4e7o5/+q4vckiZr/h0KY6St9f8RZbECw8Vik7wTJ/++PuKm7mmsO38iXZpfJy/HrI26y+JLvUAUH
kQkO832c4+nHlIeEadgYTv+iaj5tTD5tVL7ajCDG8ChlOgRcwZ9/spPQQpU6dtOB8KYPuWGusr11
GHxVn393bfNnLzJ5Wj69CEJFnhjF9CLtOpAdJcunWChfTw6/+yK8PT/+LFOcC6Yq+r85Tc0/WKaa
ulEiV9Dm2XTudupeUAJnq3oNgOOb1n51Iv0qIu5v0rvny+RKw6Fb22tHXoSVevK8bG1b1d6JFQlk
hEilHRWEIuRAkMF8LqkhLmNtg5Ox9Z9VGgOMq0QA5SR5IAQWtBFfCICqwa5fTQ2dSk/Ht07x1xg7
96k671zqNCBGobbZA/s2sFd9IHGp+cWpBIil9lupBx6lr9I/CyzSFeisAYSWP7G0hDFhtYrRPqdC
jbmb0gPskbZ2TWyBqZpc8VBp5p5mUq9pLoNeWdWd9ir8nhy0afUrxVIiOu6AyjT2KeEBVXvUKUya
orAVZ1FXA42+1TQEO2ZySG04oaUNdzUV+blNk13ki0vpdQs3LJ6qMnivQEvsZJFhyquOA17pAIVl
MmW7QQxgghAE2RGax7ntAAWoHginnaqpEjGwNTL9AZooZ822qSd5dRKYQpDIOk0D4pCAbQyKB1Cr
e2uq5nJidCRF6RbUqukUzfrUzLlEhjwyHoYVzdXJvKksGhq/mLViUswZPWAl7GlrKgbzY+oqCK8d
bDrDKDWYkYWb29kV3l4ynx5Ym3NPzxghbTQpnmrC3aWahgjYZQX2o854CcfrtMPPbYzJpQcKN2vd
rZqhKRel3COXuYtBz7adrtD8mmDOzrN9rSrroNEnNDUyjXhQutBeIJ7NncFa+4ZO/0puXrWOAtzC
RrJZeT4XSbyKz4ZZ67QUV/W1xCfEE81Y0csLK7xZddQl5NmRC9HZJA3+jDCp7pKS1IhaGNW+m0zw
8FQv3SkDorzH8cr06qNRvTVeoi+GnMqYuK+3dWBDR7fYC+tlSo2exWvFSmYuFTgWfIP9sfQxxyAw
pc5a2GfT7BYZftQyD0/YqHalWq0L/7lK7BuDltY0fDf1cJEa+l7LJI88xJvcVAH4tt7V1GVAuBAg
zQI1cGFl9xkFJ6YdYv65xAvEbLSE6AmGJ38RtDOFabBSx/RKWMraSl/AP9HoKIOGn9sDX1fxfXPR
d8HFUFP/nCkr8LPbqHkKSDEH2CzoRun6lzF/zIwAvvxmCk0bg/9oyW2CftbIaFsZ4RpHmuPX+zC9
dNtFQ/i/I6beoyUX9FJVPk00/VsT0rnw5IxIhGYLsgPaSdC+qFZyjyP63irir7fIv4XjYoqh/MGh
8L9kXT3/Y/3zf4eZ//5ne7rpa31XQYjcmTpZFxKQbP35k297OuOnSRqxJ4A2oBvu+r95bhKL0WxH
1772vP7muQlvTRMEaDgiTvSdv7Kn++FZA70buI5J0gbMjvo1JPPpkdZmjWHLJMSwTKtP6wPFL9ZS
XH56o87/7gHmlvrDyyDm8HPwJBImos+Xg/PnJ6dt9L2rKdQhyEFdZfZdUBIl68m2H0bMZF72ESuH
rA5eDfEc4pfvu3Sju9mGelEKXDF6VovWUI6FT5TGzY52jwSj4vfkBozxeNXjFklRwVElWdzwsDOI
DKv1Hd71mVbB7i5nxqJI2+kf4bD2TzDj8+AIbXvR6kube4jnH8jdqPmb0VUzHHVxA/iHjum1whm3
9la6dxX6N8XYtStoMAu9sDlBCwgw+szGUkrvJmdKZ5bZ1cJEwkd2vHfShgQaDiwcg/Mkp/dZ6HNJ
XN9wIsRwuZ2mdJqdF2xOaGXgQEp1aAkEKOjJLgsKL09j21Cpyq6JBnu9nE0tsuki6T/s+N0bQHhY
+rWkAEWJVXgkRBR8tkwm1Sw1pm4HVAQbB1PfkQK/y6Pgoc44j0SU3Xs6+hFlNQZfXSsD/P9V9Jyk
xocOb1v6/q0ahydYGainQXvurOLGHbJ6N6bNSQ+oOp8qIIxgoZ278s4QW9iOg9InNC+x37H09nZU
W5IVtX9ZTPQHMz87Un2LWQdPSqy18kbeYEGLWIllMWOccNwHgz6fpsQtF60UmscKGsjK5Kx2/lJi
82ypK8D/MO/oKxvpu0ljtAWNKq8W+z2MFJMWrkSjoJa+s5Hes7S/VkNvB5oG6Cg9ZeFtrGqv/H8n
qAjI21uFwgCVi0CP1XNCkUA7NQrUVAtkKpqx44ScO6mP1QgoKg3XleLcN3Z/O0r6Cbibl1xIWORg
PFVvRaodpSXnekhbQb3JKDmI+nMWNsByXhQgK5rNLvmZOmRKj/EWljem81CPB1h0Mx0idsXnrsNj
C+yNjCwu1at6vGOxSkxqE4Og6oJNQhcD6R5g40b8EPYbu3rlzDkELa8ULyQPtYg3KMUkGtDvIIN1
PZRXdirXMe0PQqGEmTaIiiOrTjtE7eCtBh+0dDgxqV8KJBRGFx75bNJ8wCxaudGScpdMDj8Gj4Y6
QmXw+Jw29/VUT9HkwfvoYiMlSpXn3VZJ6F+gBcmMHxr4pM5Uc5HRdwF8KWSL29OCkSm3NNE60UQb
6g9N/6hIxCXxklGe4SskibRFWr4H4hg03Tb2r4Gpz6bJB57VjD3qUvffKnpJHCZIcuNEmEDj0NmR
0t2R0uEREmHJybdFLBNTwLAldKExoIKruG/9FPqJQW/8eRS7uL21mmSH3XyZ80g2YOqzTWxIJXsV
1J5qo9XnyfxFlouBxTIu0tA7gliPmwVbHlqapg5H5Kt1XpxyWksywmgBLSZec7A1zL78sr0LCfoD
UJH3XGGPdOOJmHWy6EPJa6yj6jmjyrZ5H1N9ayn7DJYKBS8m3dfBlYKLNwT2kT7ZyVWXXQe6vWzy
ehHjXI2fCurVBKRtWM684x3fn3AvBvRmrMCRPPba0gpQCDC5wRHvvLPFEaV7H8r6S6e0oPklK3at
mS2VCDx7Q/UZi5hJLSvXTX4uMsDlyk3O4JclB21qmwE9yKSHVW0+jhSGNeeivvHyV5tcjxqtKxua
r7uu2xPed62oZtxqxXCqaLip08u4OOnpK1GrSrV5qtyVwIB8lI2efpygceZ+CLqWN26gP2fEGp7S
pxOjFLYs0wt6dmh64DQCxMxSiZVtZKHKa9uCjNTHPrWGiq3PE9vdKk4Vrh1a2fKkugSAgcfvPiiv
CjLFhe4T4rykN2XVFTuLNB8J4yJbq917CbLQix/b4NIy7nOPT0Gn88MX2GTrVe8l3JAvEkqN3HTE
f/LUyldNuq/u2G66pn7KrSW40HrWaeTmLby22UYxL8lsVflV1IecHB46qoOx9AnC0aMqaO0dlyn5
Q8oJ4M98RPE9RomaxqQQ77Rp4n+nScmoyaHSrOTQsGRTIZCKU1M85enBooOpM+HdJD6cmnpjN84T
Q/A8aWg4xH/tNesxig6D99RPvU60DqTxWcN42+k99n+CiIqDmbtBRaGzKbvuMvobOjHLgZQNtAAU
ENYqlRk/PdQcR2D1oP34C69dNYI6HFjonfIyRDdZcKmk+6q9ipR7zr0hhVWeiiHC3JXkPxWKCWw5
PYZT65EdOFVXFqVX+VR/BaJmS+0pxDF1WbUGucq5rgJKnkzK4LOM6hT0tx2NWg3V4A3k9RlFYFDI
0mBc9z7U6BSPMmAsZVH6vLN6Ot2ireYKXNfGEJLPss+6dWC5QrF4fz01dCuldyWA4OfjR1EnbOM1
1rB+lbh3FqnaAPUsBI014uHm0OEctfK9GsJFza+v8PJT1XLs6FtYdfXI4xy3xAeCnUsPuiD5FRic
bi1IBIlDYte1brISTx1ZvmVDmD5y3SengpGlmwkTPj4PBZiaXHLkmILtKyfv11512eXxukhjpvTd
qPPoq4BNN+RPe0fjTGsd1cGG+pOvIK+u8Y4jpNVwitKMtnKdvdNKDjJdK5FHqqviN8TWQqqwqJSt
onFGmvT2pLfnhd09ZsAUVggNxaUzhs2KwP8ylvTx2Mca64clzVXJUhdHtvj/9CTwea+DqmWBy/k0
3S6e6+dvi5/Tc/r+r3/i05P1e4W+VSXP2ds/5nmT/XY59P2LfJv/3Z/ofkUymwCWNpgRpvzvPj2B
Fw/vqGpi88R5+n3+t82fVJ3+ZME/hM75eQ1q67hXbWx1lo2Jj72R+Vfm/y9i0ifhjAUTWyF2qhwB
HGMKjDG5fzoAjE0HTzMn/lDyeXFxkupJT7bH2Q6FftWMbChSPU3mGlsTy0dNH8wnxTZOLja5T2/j
/3JI+EFc+7dv5Id9bGMBAxxtvpFBYzK8xiulhzd//BL/5qxVOYIgUdJkBKzYVn8Q1vCGlU4ArmOR
av/D3Zkst42ka/tezh4dQAJIAIuzIUFKoiRLtmzLrg3CIxLzPCSu/n+g6uhfothiuJZn09VRVa4k
gBy+fL93uAji6kEb0Gs5A5Mi35MXoSlV3h5wfXkvXi7exFIA5SFxs21afC9fboXbtoC9RQhGP8Gr
NecfbRF5F5gTT5tK2fHl28O9eoWkCfhEIXHPdCyTDuXL4eoYUVlFGGnYBjEkmT6aP/ka15Cp4YL3
9lCvLJihQlt48dDF55Jq0sR/ORYsCqIFfaqoBlSUD4ZtO9rBx8yOojDXFoAX6XM/40ph4mhNEmPU
fKaD1NXuhZOoFtBKxA+GEvGZafT6la9E7NU9AtcrOvJH08hFjkdl7thhq+V3Y83rdLFd3LejRyBr
MRlnXvnr9cNQdH5Xky2Tdfqkc3y2fqxMx/YC3RShi1JhUsrmXZqW/Z05ueMt7LzuEDdBoXhytVwG
fpbc1SaHUVcG6rOR+t2uKLPh85mPA6RwNO94fiaBS3CNC6H9CKj26qp2EwfkbkzIV9nGViT11otm
51EhQku3CA3sRydduCxW2EVn26RJNV56s4XxDGkxc3sG1H618tYP4lkuZByYyfiAvZwtU90smcUV
E+NXw/nLr6EDtn3c3Is4/4A59PIQ1ey6asYg+u1XcWI6oHShN0HXm7+ssMzz7a3oZGf0TUOlUiX6
MOW2ZMICmqXSNvbp0sm/E+P+K3r/5PD9csmzX7P6Vm+rwIdN/XLAYFjsYR4QxFe2jNodMRsJUaBL
q4ptnoPcbTocGOrdHE1iDLF8XCVwwnTLkLhM+W00Ra/PvPsTuwK/CON+W0B5gQ/+8hdpaxAF0fFm
KLROr6rGq7m+6mDHHtGfGco68Z3RFKP0RkSE1tM9Ggs6IRBx5pqYgRBd4bmqubXwkT00DfWTV6QO
WGmu9uOQthvONnK48ybuCazsPZoDvYUrk+e/hzpnfSkaDz5bOuML4q+ku5q95u25cepbPcmaXPpP
Dn5V65t7tnbTKHFmc2FyQD995+k6vhDUWXhA+tPFMmNQUc5i+QXpdm2rRqvBIo4gtVqWc5sITbXj
9Qoy5osn3hM5dus/f/ZD8MNIg5RdJlx0P0MCraaC3mpsKzLGjIwGkHQb9LWc38RlVgVXsI5I3/uE
zvgZuf6pd0LRwc5uIsHirRztnyp13TiBSh8a/pLuzXzpF/ChXF7QmrHCgFhWjEly+Uh93z7AUSYu
XGD0TMbqudNMvH4r8F88zmxH0idkRr18K3M85hmcX1SJdpFeDqsxppuOJj2AJiXFOuhvsnqxYSpa
zg3neoTTTeZ97bBGDauUWR67ZK/rkn2Xg8q/xBfBDh1PLhelB+ioW68NJ7dXfwut/usO8HoJOJz2
Qkqxpj1wMr781XxAyxrLxg1dJAq3cSLnyzpwVlRxyQ9l+XTPaUd0B+V0Zj4DKb+aRwy4ytQQ6EsL
xPXl2CqRwRTQvg+pLIdbSR/d3ju8RriObjDgSxck5hR2Ma8WCk89fO9SeBg7rFKCz1lf2tnFiFPP
eB20TkRa/BjJ9CKSE4AllUztb6WKbJyPjMD5NEYlvufsNtyTmim2f9TlSAqqMBqU3Lr1DTxXdE3Y
j1/OgQOXvGRik3SOGQb7X75HjremgXl21nF9N7g6ES6P0y02bBLLRjjcHXFo2Dte5ElCSLI9Q+DE
eCywLgqkSc7WrlJqUqIfswWnGx9KkF0O471LVGGxmRJ7+UW2j8y3Gby8m7ZCxx+K0sdkNV1Mld9H
hFN8HXA2qbeE5mEelC1yuQmKQqf8p1u25WIR4leZKVo2pH998ew89S65iy0HOxu1sRPCnXeTsmdk
+ngwRFuattknc4T+sx3Z3uUWaCK4TmPtvscNAKs3Lpb5HjNe4aH5I8g9TjUIUlavzS9njOx0S8SD
dy1m8lk3tAzqW2oXE81s4uNQ22coMcHkJDdLoWpwxtZAHRx0SDekCzvxWmYl6vnBNw9RVD0sZhZg
qjmM85dhCCxM63qj/YmWE/GEVamf1uh4V1bljIK4Ptu+n9HIlKHrNfnNnJmcVDx7TcoeZrThGKd8
fgxSAOdlEwDEwXPGtNZxq/paNAtx11OW9naYzIrbwhg36mEM5qDZLEsbQ1oJkkFd1+B7EXgsTt4b
ZRQ9eboNNGS+AubA5MUBYrpLB1UcUjxwYOJkYdLX6ETUVBs4URmtATJnEQQZdonsp02bkeu2lALz
ZVe0SwW5BPcUiesV+rVSmlQZWeC9V4VJDlI3FhXeDB6ZbHQIgjrBftxxvidco78pI8Vypp3rwdgp
5OPAdThS/aRzO4hbr8DlfWcHvfw1N1GB/cFS519xuAEh7/A2JKQzSIFRsiHAwi4eYWpDP/Cy8drF
/CHeV76aHvLF4ddQs2O8nzYqNNnyLX6N6+PPHGn33hqrHhvGRB2cKMtvojhXjz6XMb13SzcvtuMo
JMiLkxNJZS0Fq9YsjdVlYHA+kdXu//Ys7RIsZ5G4DrRZFw0KkGa6yQqgkS3B6/37cpDqK8EjZKYk
o4kN3+jp3AmXpNC0wGugyC+OVP4X5rH0fwVdE68T1QEKZ58mY9xMOpnsmsRdoh1KQ+du7oclDqUy
XHUzoAND6Z4bkXcYSzJHCZGnxUP7QvRY5LcDlqupxBnbUcaKgSaVeSt6N42WrTCmzmg2uZPWgb0b
pjIr6lC09Z1Mmsj/bZs6dYAbdY+NTLqQBYlzedTD3U6VFwGhFWO3lyUqnEs/aEkkSP2pGna2yulb
i1Im7SeIyG57N/YxjIegcdVV1i6QJNw8durPOp6Jlm6twcU/jdzziZN2ALilWjTMqzhBZIPV1yzI
J6dCtW648SQhAqNZfUynEsv67QJUOnWYx+PIAPsEqcAd/fMCFkY6fZcEiVo/2jbQ1bypZVmWl25k
6fyQp1XX3pQK0OB6yOJMfBobMgEVdAWjh85Ii1xv/LLlb22qRZXx/ZQa+OnLzuqrW5T+afBodj6O
DJWy8GYTTB4OS78pP5kDIOSGqBt/2OZGILrQnDr7Ku2abLq186zxMS2KYJY9aIF/13ZqW7jLw5LX
YGpt4aLpyBxjuTT7ufXbXdBhtJtiND4a019AljZh29xgcpzh3Kn6yIGQ0RgjkfYw9hoZ9uQrje17
piYB07BKrpxEqPIyGOZ8eXy7iDt15EFHWu8XNpJG86jizGzcr+ZgXg05nOTSy93xYFCaHt4e5fU1
gks10Yj8DwL6J4vl5wVaot3OrhPHJb3TEQ9+3IgLFvFamZDTm2UD4OzbA74u2hkO/1vceITvCnl0
vTZUR9GLkVQ4LlkRokpbdjZBKBwWS73/B0Otl3nIyJIe9dEbnPIBiDgvJeHcBfkQZJBvdIdRFQGc
f34556m4kVJs4wlFVfeyPlniliJSRXilZvbNPKTxPrFRO5IuSm82wTz/7Sc7VYqBAWA+Jdfw6qfb
yrOy2mRfWSSsZG4+Tf2xt3W+x3yghgTdpR9qPNDpGtvRRSXL9I+vnTyoJ3xUDBKJw8qIez5fFofq
wh4B/K3EarcjQXn0tJV5i4VWfqlYL2duEGtV/vLWyXjYdZu2Y2NnfHyTsfwq0jEE8DAo0+nSk1Px
MYjd+dBpMrFriRY7qdufb7/d9RmOx+TpsEtE9G4y/MtnTIs4yTF4xSlY8hJFTENBabbQaSmcfbxy
mwxqdnqkQXbVw0E4M21PLUkXdyvI7KvDlTiqs/u5Luws5xWLWgeXUeTaF7gkEeXaB5SLczycqa5P
vWKgQ9I8IWZgj3V0Wawxg6CUbimjorS9zYPSfDA6aYMp9FFod+DnsYzP4SYnBwUkxK6LIpTN4OU7
thcSzVy/kmHF9nYIYlS/EN/HXe3r6FIbY3Mx1b0482atU6N6IJYIxAEUhX90HbVmyqNmKtntYBRs
Bmjha9cGG+GSrnKo607cEnHS7YgmsQ7Cze9lQchXDRb1dZSqvTetJENRyM2tVXV3BfNP7J3WUx/f
noCnZoDH5+feCwYJ7vDy5fRK4/lOekFoRr17qGZ73C2WgS2ysfThMPTOxdvjnZrw0FhW2w5PmGTe
vxwvmFEwF0ZClomwSbQgj3qPai69bKog2lutbHhLSTqGDR6VV/7K1Hp7/BNnAiQdOKEWsn/yuo5m
YJabdVUMth0S0wI5VGFG5OoOL2xv+PH2SCfeLMA1oi3Wlr0eQC+fFClhkVvV4pGjY92kXfmtWtxk
l2Bbu00bDFH/eDSShyxCcdEjsU2Ll6NVWW7MS2J6K78dR00bcJy+owWncW7Drlfj/1ErlKPOlER1
9OzFnupMtcV/70n9/cf/w0kDnPOwXgZXoWNg/6clZf1rPSj5+LScAKRW5PjfVG5p/csE5Q4CtJNA
Q/a6AXaEt6r//R/X/9eK6mIohHIPWRSNlT+gpFG58cGfnSxUB6CnoNcA6mx87H4vJ4Tt9RGXozLa
Vhzt6tGZhyx6x/2kr2LseWg/EUqY6ra+Nu2xJWksUHq2d87ct5cq5cpfpkqTWeP+7kyYCUDS0d7A
5PJyIjDmu983eje2/kXTJ++g/FX7Trg/ajwbcHnVxJ80q25CLpl9PRCkXW8WFEN/5RGaF0D8zLkx
kgY9KbGG0bZ3STuX2mu+gLRg6jYakG48H8mIMPUupha+yPFk+RqMuOFNVRo8CEQhyKOtpAxzy4qx
SViM0G586z3p4tllUgVfDI/yOqUqQ6LUJN/Tvi2+4IpYcnfoQdBLL4dRW+XzGiyUT/onjZD6YHoj
poKJDQ+ZDPGa62GFy2uEf2+pShRS5Y1nAN1FRt1fYdLsDmsG2fy+62CzFNLDuy5Sso3DujTHe7/S
/qr60f2uVQlUvNacv8xuRwTOXLXvfDBTaKRZzYlXYr4bYXhXRrjgqxZiclGhlWLuXUCUj+b93Nly
2KhiKdMwjdumeO/F9RJfpy4lyqzv57n9kYop3xk4FoNQXERedFsH08c6JyW1Se2PRoQbDebXP8Br
8ZobrqJFf8MnEKbYu3mZsXf3NqmUd0mCf+lsTXQw+192lxrhhLm3QCwU2NlPX2b+TzByijEsEHPf
2o3N+yyCftQWZnTFRc7QO93k+qdEKRc2SzV/z5r+Qjae+l2LZcSsLYdFA+FfQrIbAoKTy2TmtPGA
Hq+HeMKBvyWmxdqnbYTv7+DNY31hei3+j22RZgsOEjbO//E6NUwrpU9mlAh5HlzDve8NHKYrayb4
b4zhU5hV3EcbPXKrRQCu4q3mVrIhYftdhNRmTHO3gv/DOjn4LjYmtE+8yAVfyUt8HiMiVrDoTpZd
qfyV0uBgoJ8v5A2CQ8UmHJ8+U9Wt6U8qhkqhfeengT4U3gU3J3UtccOY/4o0wQ+beY4prtq+y7pt
NPcYJzeVIPLOcZNhvLL6MSLizhRxtzELF2jWTibcoLUxjNG17IBAMB+YUNL2eEkTMS5ogLwzaMI2
ezk45aF08uovSODIrtrFRLBXIB9HtpcO37ScQDPgT2LYGZi7KYkJr8Pj2b7mumdfm94EiIRR6H1f
5Qnk8rG9KErrZk6ax7zX3PuJcbxCuL+1mxxDQ/lNWenXfpYK89l+PvSSlAcJG02JDD7SAL2sNPNs
j/FXio5KrmCdXAhIShrvSse13gzkFV7EeDneE5JQxzudjPX1SEVOEjmW6D+zijgwK1ZZfMWvdL9n
hk3mIE63wQdMys07RG75Z7z+DKQBzd2QFu1XbkLTHiqI/93rEQknrapgoZRpAxPPsss9CEx5FzUy
upk887fOBzd0Ju7+JHgJOtYgq2FWqp6shQSL5dpuyFb00nE/L/UIjdD/bOFv/zjFFVL72Z/beF+7
sEc7ssShTyVQBdXNpBH4WTgFXmX1PHzA6p2vXjvLHsSD+Au31HcunbpPbUamhTYzg9TLdNU1rLlW
LoDXzuvXsEixYPoXFxJ1flcEXyw9QMMpQTK3OajaNqicYiccuPilUXGP9cGm72RWp19xgpZAb76z
XEfDHMDka/gEWC0ikSOz8lrHegpzOS2XbifErQOhkRiMVu7obcJYW0b1KzPLBG9LYfwmyP66rn8r
M7FAj3FUEP1CcgkFPZ/S6JedX4h3KWVzvhTeTOiWkQgIw6Qzj/cVsULDmZLxqJJ+Osnw27P+plZQ
4Lw8yWLCj51+zhIwAjyu4RXHl0U+7jPvUEXV35DB/znq/cuyhjJk7an/d979Q1/9YDvKi5NUm3//
8f9QbdZEK5RTWAi6aNKoXv5NtcH3CsUa6Aaeav7a2vr/dY35L2oXGsQOoiB6C5I/9KyuWZGKf/99
90+qmleXB/oWaN0sH7Y/d/Rjy79xxAzTjpM+XJo6Pkz08G7UXFQwk+flU9wlSDUprTD1beOLLJjO
4AOvrBXNtW2yQmT0gGkTukd3paBDk1uouudG1pWQpSPSQQFz6VKjyVUOYHHtz86+iGX06C9E5prt
guft7A13mSz0t5TCZWskefMpGfDVtZxYfRqWudsqb9bv+hTmfR2b9k07EWaeL/CI3MWu3sMGKO+L
lid2JFFI9dLaN1nuEcMdsH2SYGf8od+4yYMyobijQUqxuSwd3ZhnFefdFDgdatK839bw4baELxk7
HeOEbI9Zf609GgAgytOZtS7cV3jTU0kNsSig/UaZfLTahZiykeOoxYipKT9rsslhHWKcNQexkSOt
iswfqcP3Pyxwjt83dp3/lZf+oGFA0xgy1fgla2a7vsAeqfNBuqv2QyShVdIcGQlidAOqAV164t6N
pzkGtE2JXvIcBOoxXZzQpT9yyKqeMg0VdnFFoYUDZkJQwy41uuJbMo9YCtdNbX43VQtfPYp0f9tG
5UR4x8xOiB6r8onDxY3FWJ2wd3XBQb936cZdjirNIdwu6JOS0TBbak+TulpNPcJhbAUX4h8trcPe
5WjdV5ZX/QxU289EAEf4x4gk42xpMhJUdaD/akacAzeB1fePTqX7uzZY+vfkcZTI91r6zHLUw7iV
dTfnlEU1TbpFpN0ucnqT6mdksZjtPhhbWn3W1NY/U9nhc9XiIRbP0sG6amjQQk3JiELEmQPYmtFs
GRRLvZfQr3LkX512y2Vrp+W9Yce0Rp2pXfILZglSZdkkgxMGFTxbaPhp7QDj9fbntm3abJMsQ/IT
0DEWPIoydnJQHH8zpsI2zbZEo7TqdXmLrfQv30uWbLc4+MtsoqaL1JWoBvwB+tSaLspI0NSoKnPc
pyjwsaRRfVlimcXhdVMNmVSbzk6W4NBkht5jtkPTyFuUdZfh4BTQF6jFzrM4lNWArf5WD6tNiONo
8x1aJBipNZEQ0ybLF/QBfjS5j8OUvGfxiop+b0LkV5lQ/V9GTqpVmHtV8dl0jOBrnOvmCs3qh4Ds
g0NnZN63wSn41zmloVGrudV3ddoM1TaOo2zaM7PLm7kX0Uf2nfSRblr93nYznoTWjfydOIW4Iy6T
tF0a/OPWNmmsMUkI31r6rE+3nqrn+0FLcedQJV31IjZDYp9bArsjs7/RyBThxoxilFeppg8Bc9fE
Ca1vs69kUHQfprzByTvx8VUKnYaQv71RY7tcx3F9z3aYmdusbTM3bEoac6EOjGpr0dDhOkbnYgzj
shiGPRUpOShFz93GGd2cSJTUvMdCiMiWPuooR3wjzz8VOa7QRtN4DXdHsz3MNKypzJc8uOk0yhW/
cspit9Siqwjt8IAmHSypaE0VnvuBMJnqdhyzCo51Os+kxVItVLtyoAlrEkUEqVh3bbkZYmgX0+QG
lxmGZvR/7Mh8nxURhJ24VOzTkTFHLB2uISSStdWMDKjQvw1KPVroKqGxM3sCOk2QS2wm4IZrb+tW
c3yVKxN7OkMZ3HaUO83b0anVBQWu80tLpbOdYyl1XU3S+1VVmGvhpVj8bmrSYKgvc5Qfk8jrq7ry
p3dNR20IADbi2+Dq4T0JJY67oYdqkGIM/W0+6HGN8eI4MTDmbsrtUrQQm0wxKwy5xsINYymqL1yV
CVTCSW767MVRjpmWXB4mfPt79uuBlL3WNtgAcpdE2cLJYAa1FvYkdNtQXTqBWvwdPHicuPLEJaWM
yDD/dzvTx/u7tPqvnI5XyBt8CgoDcMYncP2Y0+FFFRcnaWHXnpkSATI6K+Ebyx7H4vb6WXFz/zfK
8Twv49RJDXcDO1m8M6GRrOa0z1sHFS3PpSfzNpxd7yf6VnnrKkK6xzhyQtUk1buSuNgbq/F/5hZR
7L1u+1B0XnfIsnLcNaiOcJyEeKa7cou1Y74fJ8I9smSxLmsV0Niblm6HEKSkB7yo9yKSP2OyCYhe
s7PHxm/JkiWc7iLLkU51QqsL37bm6Azkd6IaWk9IOiS0K3CQpuZ6/pBRPC1VXldQMhRBwTphrRCP
G+0r3GhCkFTCrIdy2aXmjFNoga3i2y/59fA+eal48sBJxLlXHOGbk+SUyjwcklyzJsqroYeKJrq9
FenITkU/J7lnPfnQ0caKAHmieL6+/QNeAayYW5G9gf8zpDy0/lTAz59/HGE00baYwnHSiCYa1uvS
N8F1jMMbEsYo2r093hOG+gxSoyxiQHJQic6EBSmP3a5kb0ZynmtmMGYt2y4xVKhctPZ9ag7XeYxU
sR9kC/gyksfVTvIOulfwhSzuNMxAcM6USq/XE78Gzjt8UGQ72Eq8fHwTklBvjcMcWr2LfisJ5B6U
g0By0VpnKt8Tn3rV1tIjgqBrczV4OVQVDSLFgn8Oi95z9pU5CYwDhiJEK+7fNVVFF2M0o9DthQxN
k0bF2y/+5IemNbGSv0nBO06/tWO7abhqo/KslxnB/xzdVKRnbhTaugKGTd0+/IMBKastE2kB3/lo
apdp0OggARlIfK+59nzknQCB1ZYot9VJcfHObI2n3q9Yr1uwBtf2+9FKjh1rwCeVzIxistND0trT
AeiWbQbGL1Ul/pJYKqKYGyFrOUv77e2nPbpfr9OaOxtsNmzmPGQU6+t/1uF1psaw4CT1Yd+4EFFy
42OZqN3SF+ONtDUH5Gqb8PaQr5nvR2Ouv+nZmLHIYT4lAarROckv+05RDqgZhA2zYXoWdnEvSiHu
g1bcQoOT11ZAOCWenGJPenN5mybYRViiyc/MtPVycbTCHQB99jNueBa32Zc/iwLUC4oAp1EFpzhc
nMbZmn7/xyoNHp69k0VLnDSza50Ozx7epjKR9dgMYSOBTyLNTqWjYQ3uDP64h85QHPirHzVbNRf7
l0Phk+rWloPHHjy2eTUFwZ33SQmn8SFRRnlO0nBiU2KPoGGPDJ7He+qKPns0sgrn2q1NtJ5ZXF5C
YESK3VfLbd0t/vbMHHp9U1ybiKZjC8y74YkfrZoeS7TB9K2BFEg94vggBLq/DKLW97KJ7A2eKAvh
LG7mElrW16sPFLujFmZX43vZ5Xf+oFwigAPx1XYqYl/TrrDwePad6iHTkbypYxTNf75pQ0+jJ4yi
BQPxJ4+5Z++nmecxaXNckLEhRioboc2E3b4C/qI6Q7c5dVyR8Aw0BJgD6ebVZB79OGgsMYTOSBXS
l1HYYpq2jY2WEMY2JZSlLKHTCdh+ECNmlpfpb30ukYecW/CZr3Vii+PHUKUgYCEa4HgPb7RynYFQ
3bBI2+Q28e10DwcN1DClH5UEAKSrqTD6FqTJ3dL8HSf+B7Unx6TkneMDATplH61rhX6A+MB4CrHz
xVWX0KSLjITMjeEiXX17Wp56UIHhxLrBgVgerwATy/VB6GkMS2l327zT3tWSFmkICaEPdWEnodmb
42WzkDtlF0l8ZvgTCxDhDugYYzO9jrUag4ydLqmIiTORsR783P5eQM35PLZn19+JvRJuNiwOFiD6
t+NOfuPU9LmSiHzKsoZw2Gf1xyVqkjNM8BNnP7RCdhJMPKi8rKMqh+R6B3aCTeydkxBn5Gj8bZdp
2qkcdLoqADX+weej0iHnHNSHXfrlhtl4QVmASI+hzJrhymjMCQv0rjzkUWB/sESGj3UNha1MrHlT
9AQXvT38yc+3+pms2SYCwc3L4T2D3AzESDxu3liImwvK66ZKd1phf/T2UK9VCrSgbWwx0U6iPyOp
7uVYjvaGrneTKWz7oNmbVhHT/Ukr9OEKPNnN7kdX9DdsVEVIGyfbDESIXgyTqc+88qdveHTqYmeC
fQqSTI6qNfz4+XloDb7f+FU+hUO2cC82TSQbE+aVRRPDcitkdWda+fwo8dzY2lEzfVK6dM78iBOH
Cc13wG0Ubwis7KPf4EDhzJe0wdaKlva+rEYcMpN6Iem8y3akWBITBYFxCzHXPjPyqXW0fm+oQiub
Tx59cjqH2SDcgc/AdQ40dzY+2LpK79/+2qfWEZX7Oq+o8jifX75jL7UT1+EARCRPWk5EjuhG1Tbx
sSlpXbOogjOz69Q2iFwXJJmpRUzMUYFHPkI6wA4cQ6Xy5ToDGruwcEsMaXlWO3xGfnkzrOxm1NYu
N51zGqpTTwv3YpUuIsmF+/XyaZ3CcgeJsUY4ty3Xoqgu3g1DV0GOkeLdkLvzmad9uuweT2G4HgiR
0U0iLT6iNeXtEolJaXZ9WqWfcSpoLjOnJwuP+ELsKnLnnQ2+e1V2uXXfwMz4OBI0fYVgcN7V5AYu
CLcWWNiRZdylBFzDqfRyzVXOMn8smMKjFzKnZjdFlXkgQ/RDDFks2cRVN4Y2a+eGI7fZ//mEQdMF
hLJ2dvzj3YH0ZlD0tB/DpO7T0GxGtcsbiB5Az/4e05hzV4JTn+zZeE+QzrPKaFq0g98Z49Vm1O1j
rj5hPXbDfkisaec6dNbffr5TOy1GJ9bKu7SYK0dfzJ6hyWeiHeneTGI3aTc4lBpJU6XVcGaFn3y0
Z0MdzUZtRMk4EIQeOvbYXZaxVewgI6/0BlgFO4tA2jPlzskBMZOESGTCPDsmPsc9kxD7HyZHXbif
+qFPcFsszF0jFV6lHrnY/+BdelRYTBSW/DESkxHHPFWC2V8ZxO1Nnu1fiBboLGAVnpmWJw8LDi5Y
3ZT+1JFH343T0MezaQR1Hvrxuokch+TgbDrUXfejlV31qYyjlKDhpbimA5G5m4kG15kPeuqwwDwA
3M1xoLIec6JVlsxB7+BGAdXL2OOVjGWUkUsCEN0UlZUXfBmgT4VDt5zbaE7N2lVuydbKjR3rz5cb
m++pDolITBOc6nJvQgChq7GSTOdBXL79UU/AAtxPwVBXg1EudUcvuirKuBS43YYOtrjbaRivM6SB
H5lHwyZoMQI0xXDm4546Cldm8Eoz5xA+1v22kS/a2EzGMIjG7qrk6vpgGO05rv7JixHmDzBuV1+4
VzUeDCLswzxjCEGyCGUsf/YRIV3D4F/la34zVFRF48CT2JHRRjNMBYeTVtsWlsePt9/xqYX6/Jes
//zZppfRdaLFiglVJa3mIpVFTWdON/jDwM1Iqjo7UwWcnD6ADgQOwggEO345Xp7WfTOk7ETAL9Wv
ZQw8NMHl9Dvu/XPo9CmIB3cNqmigbhSox1Wd+2SeO7FIRECozDy0fqh0k+Ep02EWHhRiP4xkRlnI
hw44M7f7wkLdVQXWcEumcXQwoTt9GKKlOVNin/5h/ipBCVaI5xg4xUw1IAG+Zg15Xfx7Mut5bxNG
cIC+BRHeMfVllkHfRh4scMhczAvc20YCgFN0aWll3SnLSLcOMXJnuhYnPw7MBrQADj/tuGixjMLA
9A3uczcU1TsZTTcDnewDacf/Zrn80XV4/SKY/K4OB8f+DtAwPcvooNLI2AT287V3ScTWJzWSy/r2
BD+1U2KNwt0bxAOD4fWZn01wuTStJI2dU30Z8kdjxqjcqyjj0a4nu7HvTRpXdKeWOX98e+DVEeYY
yoPULleffrwS7CfPiWcjxzIwsmJar6dxt2aVud1OThj6Va6G+zWMCbGwhnshyFS9NzAY2UDz698J
2dH4jorousLf9oPFf+MytdMVmLTGKzfys51aDYWFZYSWEO2lndlIamfvK3qu7LBYlffJU/13OO7m
DoVxDG8UjsKWjZbTuCFoK+cM/kX613jZ+kGON142nzmdTm3cAMm021bPhr9zDJ49eTOUdWpB5lvR
huhiiQicTRUlpE829mXslcllMOI9//b7PrWTUSQ6K+4haUmtn+PZoG5Z+bA8OZbLKKjDhf11Lztt
bA1BS38uhPgn4/FZuVzgCYr958vx+pIoatuceakZBm5BKdPHQGqJ9/3SXVe9f+5ifvLQWBUr66LB
ReC4XmQrgRha8ID21KkDsVPWNqdo3ZZLjTEaTH8oclXQPi7aQDHJJKlv7aGtd9Hk4chcTGdOjlOb
xXpM+gEmLcy0o4UV01x2W23BCnUxHOyDLg5LkdjEAST5mQ3z1KeF5L7ejU0uU09W288+7Th6Knam
Fas3BxPqLbL8uXQ0+EecxWRyjfkf+yes5Hj6TSAdvGtwgZcfd3Sa3reTFF+zzjGuCKfPd1ntfqgz
fP76suViAFl6wY+nV/l70L5DOffRmaPy1Cpa+WygTwHYxPEpATbjVZrKLmzIXcMRfLY3pWH7d24n
c/7vaHr3o0jy328voxO7Fo0ubKzgOK8yyeNrOm6WZdExqjvZ6gpSQrODqX6uc3oK+qGRhwaBrg9z
+tiwyk2TYkR6NoSlQxAJLvcg45k9NQ+Qi+xwNKy/yKeeL52YaLgi1v47zFGmL/ikdt/fft4T0/jF
DzkqSEDxWipnnjc15D25yvjp+XO9qweVnIHDnxbo0RWdrgRYOAsGUc6xfY7rwJaz0P4gcp0sUii9
ocFa0S0/y7yarY0hiCrPA1URE9/k2RezT6pvtYp7CpMBjk5qxskHf4SZNwzKy+DJaPfbVMbC3pko
W6+gohD7Femi+jBLxF1uZZrX5LQjifeF1//VlhYRsojMk4c+KXHhJuoSuIleQfAbI1n2jCWdf8dj
oiGVtFnJH8s1Ye54npNeKFqDXaa2SoTrSfqUZOj52CVmy0dstJVCqYG+48y17sTCp0rGDWud/qu2
9eUynNxuStMRHVhUrsmQRaIf2ir2L00M7Dd2Z3X7P58MVOTMS1Aj2mJHe3qGG0ZQt2oIOzcK3mu7
da4qtyBdBpTpw9tDnahLAHh9Ms6cgM3zGJ4SXbMSb9biB005nUTS03snnrbUxyY0p7qHATXam54L
7cXbI5+a8TjCwJxYVZ+83pcvdaHHvdg9L9VMMu9ywn32Q4f/Lb6Us3P59lCnNhNK/bXHiA6I9sfL
oYYc/A29ZR/WgnuwInzn0YbCcKbEO/VAa5OJGyI6UiRRL0epDYFnCTZI4bA01oNZiesSLkq6mei4
nDmJTu5bVHTwTrharLvXy7HcoM+cTvg9LvTJYIbSn+P7MUdDuy3LRP5ousmxDpinxNPt1Jb9A3Jh
/R1di2FBzMrG6R9MWCpbYD/cdWhFHiHo1txWS6RoF68EwA3hqOIyMGDE/D/uziu5bmzd71Nx+dlQ
IWOhyvYDsAMzKZJSS3pBKSLnuDAQD+VO4EzMP7B1ztUG99nb0ptvVXdXd6nJBWClL/xDP47VmVc/
tmCdF+4YO2Ppoh2+eT2qWDfNEHIbM3d2mt40yMzQYg0GG9k0tWi2yQAoLWjN4swpcKSSSxq3MMCp
jfMvq/lNpzDNWkNBmQFQmLyYe2G/00OHm0EdEpCAdUNJcBtMqUDaCG9d5JYNffpyeikfuY0XFUfO
Ivp3XFmriEC2WdNq0dRtclVMb+eC7EF2WQ5awVLvNTckFCgieWZ6j51/AJEtRC+WSsiaHQ22R5iK
gifskOkIOztIgDRT8BV8U+xXtn5uio8OR/RMRYlX5fo/nOIstxUzRUwJoUOzu3TGzPYDPPL2g131
l5aD9+zpb3ps41I/ox9NyZpC6Op4b2g1ELZzEpktTKOoVPDHjF3tyoi0c121Y9NHnWUh3lIkhPl7
+GoDJMVuiM1u40xmhA0pRmZR5cQ7pw2694ord+biwn769Y7tGFj80B8JXTWShMMxKYC2ZkhjZeO2
8w+ZJvddhs9MpML9cqzBszE18SgPndsur4nflrB/HXf1WQmXRzei8rnJ6WpiJqoNb/ugwzO2Royl
m6braipIN8e8nd4Vsym/tlOf3Wmwe69QvUv2qYo7WlZql72DuFaWGOOWQkXyePrrHJt8usSguWgz
UgRY7eooMobaHlxC7F7r/dgsEMk3E3xtGkxj/mCoxfGIbQsiZB1GaOqYaJOk2hBJaEcpCP8b2bsd
zuXAxU4PZRyb9EWIlXolRRR1XYkehNm0kzLxWpUlHtUUNn1hz/11MmpyZ8Si5gApwk1ri/HGMpLy
JkIxaTN22N3lOvLnqRiLR+RJ5jvqySDLCyfZRqqBjr0Z4G9qG7D07A72Yms1g98SRzxrcZT6GLSo
nwPIVBgWG/ue4s7ezUaUIfEEv0R0rboSgATBBybNw/+I2jI0yNtZmm4U3tk5SnGYn6PwJMtmO1ma
c+aKPlYMQZOKraBRv2Ifrm4Pvc3CImlAHOmOjwZBeonhm029kTbqhHvuVk+ibBeHLkWLyQryDW6M
gUdNP7wxUFTHu3rA8nye1Lu56665n9sPKnazcM2S7qZuDOdW19PmuY5l+1A5KL1HppHuJuzp/c6W
4yVSXDXgE2xu5xpJ/g5Es19pNRrWRoELc2CI4dGuQYOg1DecWX3Hjh6uZgoFUL+dV4UCEP54x9F/
2YRlWHxvI3Q86jEQF2jG5Gh4Ru5t2yKrdHodHh8U6CAdLShT62oI2vuJJabFgm4YpycWFYUJEQRe
1mHo3bW1vJiq0Toz6LHCpoOIFB1skEWEY6s9PRCNzIS7JFOqmX1KSl6rHGTwRUeAcVbb/raeGhOl
76CiUQN/aMi65Ecs03HjZMLyAnyTNlE31mdKFUf2JP5kCJxwEgOpWOe0Zk/LfhAFTguBwGSuxzWj
MEfHG+uquHWrWt/FqfpRn8b2TMq3vO8q46NHBKiSltSiLbs6iZ0W6juqX5RskJBCzi9J9mRTwlcH
8fvqk+QQyLfAEyerhgi3rIhfiiQFwkDS0GoOucKIL2qJ4wXOBnRKksTEeFaw74J2fBsunlxYQOFV
ZeDRcXrVHX1fAlHQWpZJRr56hiEAvRh19IR7pOp2kWt/7vu22LamOJcZHlnfRIML+hgxVE7b1UoT
kKpJrzLKunrbfJhUE1J5HVRPauMWV+OEY2Sb5OnF6dc71vo7GHUJoH75xo5AN0MYdC8GJErurSK0
HoMsE1fuiKggbCxS6FliVFZB5nIM6WxFEpy73o/kVDQ0AIggBUHyuN7ZbeAiupcD7xragZpJE+vX
+NDkZ1712JYBskcHlzCQ2GX581/eNAzzpIOuO2y0XE7PYZSUGJ5y4zw6sMvR3Je42GhadBEpbXcm
MDiWY+GwtIAZKHMu2c3h2CoCdT18HSRY8pwuSKR2P3TMQZSq0i9Em45LeI85T0Mre3SciyAu5K09
qKV/eraPLeZfH2OVW1mJEtXAjigoW1W1G6c82NYVELoxxzb39FBH5xSdMPYtwhsUUw/fGPmIbJid
njmty3GrSUxJEY04VyE/tmc0g6YTqRQaLWL1QrZBolQlzGlvkkyFOgQkDmEcD2RTbyAhzbjo2uf4
lEe/orHgvATsG2PdUxJ26WZ5z1d01bK4UqUm0dsIDN9CSevMhB19v6VyAzeCUE9dnbbaDLyp62je
2qXMN+hhVF8iu0VOSHAWgonN4Im17dPpqTv6fiBUCEhQRgIjeDh1o4iNMpyILY3ayDdJMgM6UJzw
HX5c6f5PhiKOJReEibAmH2tyFopcmtNam6YXkZQA1UUitk5pFGc+5ZFMEHEkQnO8a5fMZXXQmc0o
c01Zjte6rN/HuQg2atWaN6UMrZux0ILn3381ThqNRj8G26jFHH5Fqiid04906VQ1Ec+zacONU9zq
rSKKP9nWSDRTUwQ/QfF5tQtwQ3SVuuOepB6r7PSsrL0xbaqLsVDPXVJHvyIoWFDHWFK86oOFKtxq
TXD9V1kf4kWMbn3WJOkz4uLNDsHS4MwxcqRQQuPL5uUwaUW1brUWm9q1wwzTKjBgKqoIhupXvere
RyG2CPjwYi8c4fjV0JvftSrui6fn8LVsOHEH00eFGxQhFbLV8NQO0hrFUqD+blLd6LmGaxDymqln
GBglhlEInjSKcVvt3Vu0qdXnbOiznT1Grm82lNSawG33U4f+qETz+dqKI8yuCHiuQJe7Z/K0Y9v2
12ddnbh2wm0Cl5OgPE/Fs9HCHQ61vroORrM6ExUfWwXc0xryb8jOwVY7XNtzlcTohVCjE5GYb3vh
3sOEVDeqLudbBDXPBeHH7hIcShBmpEhHD3a1lXSrjhA5GZcUSA12jbkYri7k19OTffT74cpn0Svi
wF3DhLtgIKcYFWquYaTRIGuK7VJTxuEUgaXTQx071lnNmOiqVIn46/D7Ia+CMPRITmfMvcTZTEp0
lRK8PBtL39H9RhsqQmT+DwYFrEqXDfwhtrSHg6Z6ridhy6IEs5tiYFRkXuviqhQP5jvwq6XvIE5w
eshjE7cAFBaCgAkGeHUwBVlYGXackSJPeXWNQIp9K7sg354e5dhqJGLGjADqCiWK1YtNs5obGEr1
m1TLrX2BSOw2hurrTVMlQw/J4HMwx6OvhXeKurRvaRivpm/RIMPnl2qUUwlrl1h4KHaIFf7BaxES
c9LCtl26bIfzBaRbS6IeWfRY6bqrfjKXMMPKF3smJBScMjwzWce68Q4YBxRXAZcw5mq2aBqrIJjS
aTOXNnBtKP77TIntG/R2I2CyEIEM+vKLLZOCUJNd+KSewR7Kx0c0uM/EIMfmFOgDC3VRfuU0PHz5
bhwgdSOltCFP6r8ZZoY3iG4PXmwa5UYLE/Pj6TW0fMx1WiuW9I5FpFNbWB2eqqyCILcHxstK5Zam
POWnWtCcTOAV/cFQi2G5zp0Nj3r1akUcSIEa/rhBssDdRTLs9plEF23Eu+IPwisavMRxgMUJV1cL
VcuyCI40nMsqQAK/QKAcDy70LRTF/QPmLCQ/mLOsIPiWa2m8shkjcLHRhEYCAmGJhYpQjU33cyZH
eabyduT0pDsETAMIHJImazUTJL8WAjNDaZFl7wxkID2ZVePO1kMMFnpH+LT3zykEL4t/tUAIHQno
TI3Sh75+vyHoY7TZOso6vWNsSzVBMwNU+UXZwLnv9TiAaBGhdK/N7d4NeuMMZefI+qSHCxAY5IRK
OLSayQpozjiqcJIH5FB27gSJEpsBrOmC9vNvLk+wt5TYIPnpiJfSTz3ceX3JM+iGQ1E3m6z37YDU
w1K+fMobp7o8PdTL7zr4qIyFfCxlJNqPC0v3cKzEghg7m1oN4GXG6HRIW4G6v1IioTEVJTSZouj9
dOrdLznoitt+0tpbzQnpzJsOzcEUBgaNOoTXP9pBCm1ZmICUzoQFrw57nhGU3UIkBtPBpX34jBDt
6zw1qbXmipE8JUS7vtoW5rvTn+JVcYJRFkYWNCVo938rT/5SnJjQPZj51DXu5813pcc+NcQs+M62
gEqAbAm9AjTSXdsr5zLMFxLOeg449tWFU8JhtEY/JwK8RqMy3yKJwssJIcU7OgsoLo217YeFkm4Q
zUse+xQjyLQ3u91spdNlVGF96MgAeIbRthm0XkymCqPDP11JXD+13XZTzJa9xRCg2aPcY19jvCuu
izys9laIZn+g28YWsXYdHZ00vbL12fQwnDDRxEZsbohC4yqrtJhqTX22S/eCxXn10ohvL1kFpkhr
zK4TcDAbZtxssETE9h6ZOp/CvHpXZu19OIjHxYEKlkSgbetZz66GfOBksTFD6ntH30R5pN1ijSP3
potJkNQU98wR9+r6YznQWFi4eSbqHuuWi6xENYnBqGEWmT/6KXTvXMRKtrEw3zeLpMuZNX5sODqW
EMUowwHOWpWnjCJ2A7WJkVDW2/RbgYPARd+aMdxmQ3hIEJ4LNV6dZrweyT4wQ4JfsH+r2xYzMrPo
gIVvJvRz7qKu0TxCfPOyEmN75tWOnjGIw4L+ZUQgcMu7/7KzVPyeVLDHGHXrffFc6MO0GbOxuYnL
Nr0XdV9txdRaH/VIDT/PSCV6Zpy413Tolcew7sRVZrRi+S7xDmDVl9O7/gUwu1qHKJQvwTiG60Q6
q4drSlvJmhRg5WxattxUSQsOUAtGnJOzMHgXKZV8LNW+3CQj3TDw0oiRbih3o0DaJE1Cu02KCveO
MFPPZAvHvptOKZ8gl2IJJ/5qjoo2yNAu0hsMGvr+Q9Kbo9+IfLpptDHazY3sb0NLKl46lvO2zCf9
KQrHFseFzt006qzDP27q+wnGum9hkHEmhnp1Gy+acSB+dNSulyLV6lCm+xyQbrTtpgvp6PdOaF9V
GOnSKIyjy9pBEk7Eyfwsq368qEq8bE7P25H1y8VIPWCZOfLgVQgHUcXSuqlvN5VAIbS2x/BBV8Po
mmZB9vYPhiLyoGq8ROXrClkHHZAsvkQ4oVDUi3zGs6YHY+DnGAn9yZQv2EW4zkRx7M3DrSISI7Pj
GZcqEQ+UF7k1dnCewpuiH7+bdlxeKUZg+6rkGewwNHZBHWDzE/fJJrToPo4VfGi7qe1dXOGQc/o7
vM5OmPJfH844fLiy16DUwqHnHsb3vnHGjwjgGrfjCDcIWgE2corRz89CxxUGk/T6aVYomSJ5lm9b
PTqXTB9bAb8+zWoB1o4tE0UJUNQT84xmVNP6opPzjYXvx5nFdmytv5wQlGLpWqyFA61K2nGYom+P
TXB5Ebt9djMPFXZAvS6/pY4unxzk8BAk6MqtnKfoTA5xJDLBLALsDPWX5QxdxWhVZFfqHLfNJtL7
2AvKorx0h/h7rMfNg0KD7sppLfcOqnF8Zjke+8R0eymyL4USqn+HEw5vuEVnruFs1IMHHBWoL6V5
4yOFcw5M8foVKSyhwsO31TmO19u5FG6D9CriJO4YyLfY3uAtWwJioRtn7WNaqpswRgRMBOY56tmL
a93hBbDEfOS5JqQeOrmrk6QOwraPwqrdxKFzC+UOPxz8RqAxVM4mTtvrRGgXWRU1yOgN5SYw0Mlq
FnXLwhDjQ6LLHtS0QOi3VrM7ZNECcLO6eeHMo7XF68bakEYHnorYDKYMVo5HvNNmO6rSY4WgW9d4
QdK3X9IyMj1nomk84Lpua4V9rWuDfI9Wdb41M4STiz6n5tanckdxSrvIMZTa/fb+XvQISCCpfMIh
XYdkwoYHFI9ohjVIO1/r87LiFrOjvpuKfd+gRqgnMvZm+5HS2MYFPR956mRbF7EB2/r0w7zKMAmE
FhkwsnMYTfTYD5eeg5IBOn092hKYZV52yvAxbBdl5cHEHw4NtC3mUPbf2/y3VHJvY7zn2/JH9z+X
H/taVrKJw6h70az/z/+6r74XT13z/Xt3+7la/58HP9j+75c/Dr+Xiyj/wX9siy7u5Nv+eyMfv7d9
9vcgP//P/9c//GlAzT2KAfXnbzni8HHbNfHXbqWl+3dGc0JL9x//8e17k38u/q1NAMSbpRH1U0/X
eeNQjqIopi7CJy/EkZ96utYbNhThFJg/8Eocmf/S07XcNxxhS3a1WGWgWsKv+0893SXy5doDJcgh
S6HyN3wCltVxuKcpWAHJWgR0SBzXkZM9ZH0Vx1G1CToN2Zfph2zheFi1LLdc5OX29Fo9OhqFZMID
YlyKL4drNUrrAhxjVm0oRIxXNuSquwKPth1pxWM0KOYZGvTrU5mXQ9fCQK6YvbqOWMPMGJuhikG7
RELsFbVvEME0kxuHXOHMzXNkKLq6VORRfcFBaN2H1CWI76DskNt2p/7KdPN502JSeG3Jsx00yjiv
J83lelta9NSvkD86/IyBG2KXoyLyV3WiGy9n5GyuB4xzfhgGyR8+AUpaeFTQpUFmDOLJbzV1/oKg
gPp5GgcHjwag7ihrxFPz1EiVY1om+ndZysTYqy4ehF7f1PWXhaH7ALw7D/y6CjhZW2d0VDCiYv6Y
AsyXHu5sKEYOrSTgVpTSRcjTmY3RX2Ts40tt1p0PetHC54AJVtReYtb21zB2x/gC/mV4PU1mLDdC
pmHjT0YWoMZf4LI2uGlHkoVh3Y8iq9W3dtMpo6+CTir9UUXNfLYXpc12Ed1M7BiZxRclTuT4AECD
pSt39iLVyS9EtRObVRQ8pbOoeQYvyp4O9l8Wxrm6/OE2/URsgp2hl+eJAm3rRR00eVEKtaZSi1EA
TXJcI7pOfxvCtPqhtpONg5g1NHI/6qN57RYygwXVdHnnxaSRMV3owf6WiEr7ZDSCHkY5uCg62PCl
IzwJuvkbil8Nrpsy0BwuvQZ/J/Ym0gNpbOnypuiMabwocsMMvIgEr/VzBelZP2WLll4TmW+x7+hd
rzPwx8Lcoc5yD7H6ovb7YlR2qhEqYtu6g2F6mZyL/ApHSuPKTPXka5qO831p6sMDznTDhzLJNVT7
kMB3to4ItWRBHttylyS6+tTLNsHyEJxHs5UZwAtXThQ3cF8sLK9tnLbzNJkMP7IOTKTfVSB4vTBX
q6uKWFxeyEr9AraldvypoPXpmL1WbjLRRco+DJDr2o9Udzvfraqh2KpTGNARcZt7U8pY24yOJFNT
EWJ7ANCmvldsEZv+kIYRBpYSYVjUnJBLm1LT3ckY0ypbH1p9Z/X1zPJx2ri9yam8SjT+K1RqTx9i
rwEynNbUnmBW4AwON2wV7KldmDuUhih42GO60Ub4f3RGMm+y1dbTgFL6USpchKHjwUNQvL6sgNh6
ozuFj6ef5HUsyINwrWBSgeQavefDcyAPHAtXAuiWeevW25oW0K4ZyWaqfJFqpBW5aYq6pLsrfz+l
YGTIHsjVLISq9Seo1CaQWR7WGy1JS79F23VXKmPnG3EQngm2jp2seLHRx2c09BRW2YuNgazWWkZF
7dSZ9y02Jzvbpl9cNY7cnP6er6HbzCxtMoNLwwQIsQZFz4h12bEOd8MocE0SSp1usc0JNzq4nh2u
7wo5pprvjdH83GlWvW9Q673DIhPVkEiYO2yWmms2u4rDraH7WoK/ydyO0bvTj3ns+AelRI19wWyQ
BhxOe82TN2OoVVRfSucilXSC4rDs/uC7L18BLAFNrVcs+dGi66otXN5i6Iq9YSk6qbbQvG4M3e3p
FzoSFry4ZLOUwE7QJTl8oVA6mMgGvBBFnuqxV+uu8KjQuFc5piu3nEz6bxcqmOfFF5JKuU4ndpUn
jh2Q1CgzK5j2cb4VdfKDun20yQf3XLp2bPUu5VEDwNeCzV1FPGpUugoQpXJDs0VcCLh7Xp246s2Q
WNXvtl1YvGDsmSwIX0u4s/qKrBZlOTg3VhWPAH9HdS9mlnHZmtmZZsiRNJ8AFE4ZDXpkS51lQn+p
Uzqx1dhVwz4pcFq4zMIZb3dVPsoeO5mB4ORJTcf60k6QE6z06Mwuff1JFyFBKllEWdR99NUndbl0
wdkiscs/DRCfhXI1kbRintKd00B6fcACboW3AkyJEB0li8P3tOy+yyLBSZ+oQB7TeLninMF9NqK3
iem+DfrvRqnaZz7ukVNoIXih17kABCDwr068WdqNiR47XQ67M3dDA6MrInu8Nlq8cPBKFt/GsL4i
xtNuuPzuU2vOL1xZtDcAZJ0PY1aY10FppjsrnozPUVo+OjEOzy9b9rcywP//cjtwEAu27d/ndv/4
P233vQn/8R/dv03ufv6OfyV3S14HvJ0FSYtggZj/TO7MN8B3geEbFCmBnx0md1SKFjNVKmTwYRbw
wj+TOwfrOH7PS9qy2Nbqv5PcLTvhILmD2sWlD4We6gCV59VOQVcmU13pZBs9D8dPrl6q+4boFU80
aiRb2wnjvYAL/fTLF3v4+/f/Kr7+an8uo1KeWlpCKK+vZcnzEZ5IT9y5EXXa7OGEmDcNa3qvA8ve
nx7q78r++hVJ7CiJUQlm4NUOxfephmERRhtZNNUzptiJ5mvGNES+nWj2X20Yi47oGD8MItcOf+c6
VKKHWCR6vndypXkezTnMLoNoFKGfjvQXt4UaokODf5JAYQ2xd5JGeqo/8thMwru+riusICQ4E9+Y
6jC6KCm/aF5joAiwFThRxP7gLFbGVdFwUMjc/at1ipASVj2SiYZFMeUUudLkOWon80c5DCpcGr35
NGZpFRBI6vIxrzQ33SnmjEV8lrpNS4cljz4a0VC/HTrDDWg+CtK6PksbJpNDfifEbImNjoPZNbpH
wbgtR1FnnjVX6gerWJKf3DDCt+RQM49PWXJjhQpFIwWS9wOhe6b7JFXG96HJnM4ze3C1OFhlyZ0e
CawB8nTInkK4VdCaVMCBKcYm1o2jBYAMQmlWOHznpWn5swn/dD8YWZXehoVDw9Ryk/FmcUL9lCuT
jtX6lCaPRbCgdad0np6xAKePFZuhXXk5XhiD707EeZOhV7UX1V0zeEYgSMRECSD8zh7BSUF6jStk
eDAkQ7zIabxudipY84D7ct/NLfHeRk+ZH2xaO7oy0eR/CBUTKRanMNXMB1UD5WlCd2nmOA31fT7G
IuSD5IYfxXbY33ed4nw0csscr/G+0mu/TZoy2zQ2fvWYeidA8DXqyRulG6ZHqjRIG6lkXR05XTU9
OVxJhd8ZUcAyCkWGkX1u8zjwoadPwo5B8CtNEZl+IoJovm7NscmucqztvyoB9aPLLAlLubUaOf0w
Ms3Bt0+MWeSDJHLcTZDggucJPOVYFVIZH83ICMttZ8bpHcrCmunrURrVVwFaxk+APg1jiyxIF791
9bA272ir0+Ry7Na6sF+yJeclczJFpzSX1kta1c+tM3PPvaRc86i+b6O5f5heUjLrJT3DM6G5T2Z9
tnbTSxYXvWR0+Ut2J14yPbdAta8CWkPeiBuIJOFvqqv+JUuMc3N8j4tfesshguohH6HByiPJim+R
BTtp0yhKV3qdUxnvXIzQ3g7ujM5rMKj1w5xOhevlGOJ9RzRYxwaScjI8PQE0wMuC2f0yVAkSDlbu
YiAyO051LcjKf4is02M2tV19Y9klBQLftv1XUTUpVN6OAw2RBlt0W9Eriu4hglLl9xoXaIUmo6RM
4VlopeJvN5Ob67UnRpf+hmVkinWvJXzea+L/NPa6aIpv+txoK2+SiZosBoLKZ9cOoneY95RfqYmH
9MPawL4ALTyEvuZEgYKjmVHuW4l5jm8pJeY5g5V2D3M2BjydbpSf3MboqfFHrfpxjFXzWVCLj/e4
laDbmTrWfB3NALZ9pQ5RZiAwwEJSGZSo8MNOKdrrzpL219NH72syzqIsgMjwAhiH77RG4BWKA3i7
p20VjQDV42KYtmqmI8WT9PI6xK/tBo5Bcj2h+3w1KtONOeCgcfoZXiVCPIJNZkIGuMgbrEnh8Gax
McXIB5BdNl1iV1dt0ZSOziRCR0eh1raULBE7fqnG/RLsgvxL2cQi34x6313EkaQ+URrnJAVf5UDL
u1CrpFOJ4h6U5cNQ0+iaiYgO+1EDfZkbPIuGS8Qww6vYhgvgaWXXnrk7j70WcQuIV/pV9IfX6YLZ
avqM0tVmro3msdPAuw6VaC9OT9GREATyJQ1a0JFYTGNqe5ApyDJMqVJEBfgb5TaDpPdXPiGwFltl
shGz+NRBlT5Tnzn2JX8dchU+54nDkTszZJ2m5kU09c4Vvp3T1lW5eTstPPeKr8azVFIDADoL7hUM
7KoKowZFX+Whyn2mN6Y3JL3rj6bTXJhZTiwSl+ZvsxoRrwECRZeRliPL7/CTOlExt12CD5OhRAA9
msq5ojoEDNs0zkEXjFexHO+GyBYtLhYJ+d5qVU51NZZ94uTYmej6j1HJbW9Cz//CJOb60Gnuh9kp
xa7Is9x3ZsxM6Vj2nVeIyfngUCFCjap3txRTIMKKWt2hs4NaTkzw5TWpmtx0c6S/m3Uju8lkot0g
PpT7Jp/zkpOQI6wLQnRm8IP6bCPOhrdUXv7VFKnBqdllvpLo4qrHFs9vjWHwsX3FaUopz3kJHf0E
SwHEoqfP86+C6KKqdTmxBzdxPtk3o+r02wUkshNte05G9VW6uXxthkFwgixAf0kMfzlp+gnTYsh1
OU6d8pM1iuLzGORyPzvcA15rO/nlVLcJBmVZrJ5JOl/tU4ZGeFNDcYu/EWg9XFSFG8nSNqYcYrAm
t1C9Sa9xAcBxrQp3eQecA+8NbXv6cDj2ael9AXVaCMuwVg8HndOEOgyook1Gpr1paBFvqJa1VNuL
cxYyR4d6gWijdbAYUxwONS6lvVAnKelm1/CsyKr9NB4DzKBgxJ1+q2PnAfI0dGgoyID4Xf78l1mM
IBqZ40J360acWh1JcjJY3bBV0ijaGW4evD893uubmLlbfHmAXQF2Bdl8OKAy0W/TnZBrcAqTxsMR
zd1hPZ+xOZTyZgwRxFMmjP+WWu03oE5Y3qlJeeYufk0+520dRK6WiiG2jWvsKfXBGALyVMCzJ7L0
EoHbcUFpzQ+roSqAQhTuPqXo75mdmt/mZu3udEDzl70+zQ+Di/FaPLrabeWI6uPpD/RqbfNk7F6D
r8OeeuWTNWUBnPmBC9zqCY/LqlP8ZNLlpegDA8esKNpXdRqdOaVfrYLVoOuLzwkN1LsVsuB2jLcx
vn1e0mJwo2mdvi+EOKdVs5z6B4nwMh7oZAT6oP9jlXS4CAr6tlar1sVGV4piC/laxUF00uixCRv0
vpt7I16Tu9AlzzUmW//drQxphg4Ey53i+aIrdzi8rPPesKkYb0K1+lwiwniLnkmwCWfsz0/P5qud
vNBzFnodzVYdPYvVSdW2VTmHAx/WDqrZzxLQwOMYj35tneV6H8MVAljmvdjOCPKs8Zim1HQk0Agw
G8PoW3/Skvo6D0rQHFlqYeleTx9HNy8vKJPTf+mjH1aVlZtoGIurMAHMVaeu6oWq2XpOK89C4JYp
PZxyvgTPRpmFgi+tmMNvPgtncIoX2muPGCMSn9+GgW5zrZTmvoGCSL5gi20IMNkrOtvdA1s3N6cn
4/Uq5xEWJTNwvzzDWmEsTFQ5dTHXhpmPcAnxg70faxdBoWkb5252cXq0ZRGtX5giOsVtYhKmZNX4
wA27xbaRygEeBtF1VtrRu6Fv4zOjLAvo9SgvzRWVyHgd72e9FjmgfHmn1LY+Dmpqe66R17euU1VI
YDvjI32FCm+O+Q/QczQlqCUagNheX1JyEjKiBMWZEWrWBZGd2BQJRKIwTsYLmpqoqYD/30yYAu9w
fczOXCTHJhO9ZiJKCFXUJ1dHiJ6kWVCZnJOJZsxA5ZwPNR9ul/V0vZVIPxOmH9vHpDrg9Eh3QI6v
JhOiuBkVMSfGzLKZvLIt2iu9SOO7GQu4v5fpf+1qNS0A4rFfdsiCi/qJYrr7nINiuvic/bsy9T9/
+GeZ2qCsjCkXOJ8XKfdFqO5nmVp7A2YFWZzF5W7RDGHAomy66H/9d8t5w9FCCEMTAmq4tvzQP8vU
9huSfgjcwMFhw5P2/E6Z+tW2xk+cwBo80OKtSGPp8BzjXHExiG3QrlXC8ZoaQrR1h/aczcqrKGAZ
ZcGm0lxhjLW4pAkMNu8yRumR1NiKRU5NlE25z5setZBY4BVq2uekmF/dygwnOKEphS+UnDU4b3TC
frBzjK30BH/EpDQ+qcOnhYi8ceeq5EJRvUTJLVhLZzW+j7yvjRQD9QQAsfQfVrdDUc+xWRU9JU2z
/6hRwrjCcjq7UWSCOaUyKvgZ5+nlL8vv4e9D8nTpn8QbnW/cGQjp0S44nEkMzWUdFgbEc4qe9A63
bH0QLt396WGQQVmf0bD6KSdQ9wFlvhgGHA7kJnpErKsYfjU1RngNOFHBv5gK4qVe19ThYiMlzhHg
IH6gcYb+xCwNpCGc3kzqi6FI669RJfJqH/Q1VK4B+pjX0HZOvLh0sFzqew2oTR+U5AqFnU3flDhG
si0JrpAizZOrjMrW5zrOgKO0wxwGSLXGQ+6rY6R3nopX+FfQoOFTWjQ2jkGh0dwhtVXcT2Mtn9ta
9G+1OQ+mndWU7rfcTt2HqDeAbAl48c9j7+TptomMypvFNGMXVkusJeI5saUflE3xOKSO/QEJoVrb
G4myUKPDoia8rCRKsXrsdFcDlKDYc6p2cpHUStTY0yD2f3HioX0fd6j7gjwCnUswGb41BlEvWrNt
Wfg6JqYTQgBpqvj9EDihn2msXyDFhal7Tp87Xl3U3UezGrN3cxXzi6vqL84deY2jurC9MExxvG+A
Bd938VylnuPMVre1+tT9hABh4Y96TDRUj6X5NAmNVQJBmT4LBA4arIpUDH1v8IBYeI9NiGz6NEVU
GI2ipc5p53TPW+SnuYbLyFF3Sgb1aKuNafEEEoLSvJGp5Q22GUXpaUE945dNRfiWuEWj0prbUedj
GCyxXU+ymgqtBkDq81j12DIPmVD8uE2DzyY+Ywi1DZmp4L49d09R1CPVoqYlypbOMFvNxpzk9NAl
xlAxZZOlIh0f0ksIGydrfNj6cekrdCtuwiRXL2Pq4dcz+8XCAD02/xo7fO2hD6LJ5uuzxPshmePq
Opw6VdsOwMsHz4oXIxprjuuPaW2Yz6o7BRledaPjeEmv6fk21qzAQZKnaWLqPvn8oVUXp1+roTHd
tACTy7ZJxI7StYh2+GtFu16tcKpVYLx9d5JhUjyK+O1bhWja8SqlEaVHR0e/LcPGfmgi3E6BlTtA
BZU5FXIbxVI+xBT5nqSbGsq2NPP+m5Rm+iPOOtB0bWhLa1tpiKT4ulYt8hcYg38x0jiLvUY3pwcl
GTLFbwt4Ob7I0vCn1u1vXfH/VSHJi4Ylx/uptnXz/UtT/je/7ItOHuKZf/7wz0DAeoPGkY4CJykv
ycOCR/lXv5q7nDMZ2ihtZ+qY/woEbPUNugHAV9C8AkqLteF/BgLijY1gqY5yEqEAuk+/FQgg8nx4
rmOsZ5BDIp2yOOuAfFhfWoVuR3MSx7iGafReBkhdsT8tzZxdoAe30lFvImFMl3qfzGgrKigI9sBG
7drvankjqsC84u3vIFe3tA3rXaiOGqxrVBXKuM99JTI/6FTafa1QqsugtLa9lXCKmqVymSBy4WnW
/+XuPJIj2bL0vCF6mWsxdRUaQEADEzckEulaX1d3Yb2B3hi/eGVVLLaxaVZDcprvQQRc3HN+2WxX
pa/uaQaVPBe8zkdvOrqK648d/joOiUDJ1ftSdL8piYBrGe+mYC3q37lxP2jLgaE94AV0j1ig8xe5
RJ6Zr77UTX9TnSd30Hbp0EEXZ8oDQWJyl5RTwNBLVMyNmqpNpXxP1qHy0dpj0FHWzBedcyJzV0HD
Cpml1y/ZasOsiTdRT3tdGR/NUtl7Be0OKqec8F3ZBf3kvKq0XrAuBI5Guf23NMrzgHJUbvd2+uaU
bUzWFaSl1/rGJovQSOaCVRE9GSj2ZZLuM0zKXqqUtekrscY6Ps6trwjcXxN/wX/xgH/55mdG9+MT
niXuzNX4Aw+DF8uWiz/bHKZzsfp9zu9G9ON+qqpfRJQIktmq+eS66IHpSIrH2vD1Pu8oflGyyzbm
94TMmz5tyM+JXTZ7GLPd1rw02XSz70WG2Iq4r1PjoV3QvZpqt+4rr892TUMe5VxAvGXlfCZFnOPk
JgMogL6Ok8bJOCtdehkTZYtdOzn2nhXooj1t6ygjp8EosuqZftcmmb2bGFev6ZDYPjkr1SHlSv+x
dEmYX218y6R8z3mUzqWzDn6XkyQ5uI+eNeTUCfXWUYFOfCBKdcfzdK831j32+0vB4bo2z46afmh2
tjNz7egp7UNfmNhKi3sTb6dfjcvF3Wqclbl5IaEwbPvxm3i7QwPWiHNZXofavdB5G/YGola1Nfea
4PpRDh6ZqakEZi+flqlrfNTPO8VKfauT8Vo1xIyt+nvj1l8dtsdw7UR37ryCOdQqeXOjpDJr4xcL
IalnpRW5RpaGooNxNmYV+6Rtf5hzHhPu7VNrl1AAUV3LmvBOoVbEM2zGfBoIGfO32uUbYbDME1/m
3uvqVL1fwewf3LI/ZrOXBZu1JWOoYNI6bFPnmsEyiE4PJ6QHNBEu+K/9QbiF57uGdHo/UZczcgOu
kfPcytUJRrvZ3gTkPYW+3+rNK4ly9KHI1qOZmEusbX86OX9YS8PwY4/JfVd63SHd5OZn3IuhkXYG
z4M5RM7Gk73p8+RviDSfdH3psIvB629l1QV15wW6t12KbVZCVW+2UGuy/JS4LR9BMzhLUzMy1cHg
AlZ/1qa4Gmn60Q3TZWDYcfR2T4L8gscP7rwsioOd1R7u7X6iVUot6UNqtjt7HQ7zLQcyqbvPziB7
C4vP+nvMxiJY0ZFcDLVTT3rLtOLInuG27MAulaz1Yc/XsErHsFL7YZe5ugyavKAXYHCcwElSD7lG
N6WHIZmHR3XIqCXj+4ckU433Neh/wOCexJlCJDHhqIbflsN2QkEXOYrwq96Idbto92PSqaGw+xi0
doM2M+yeiPr27OE12+QHZ/yuqIdjscxVMLird5gdNxwNcwj6yhsiguDSrzqf+rtcaS762r4n3mL7
Zmc8F70bWUVDCrOz+vbwW62dQ9p1B3ckBRc705VxaAmyRfstbu8o29yKuyLt3qmT9LNhFL5REssz
CAJ0AiL1lsDo+qB3cdQyvPu9XX6mjfdgqbeQ3sS+wKQO32RgqFm02QYmLXuQ/S7pMveUc4C8TqQ3
RGnRF3lor3YTiUJoeET7SQ0c5qBvOLCVT869oRXqkxS2vu+r9nWSrBlofPZqPdLx0u1l6hTMm7pW
8oRVxgWhRxIaRGzt20LU+H57oyHytCwiq0YPOtCnqJenXrp+WznR4hgHPV12rY4Macoe0PCck3x4
Qv0cq/TZdfWwn7C+jX4rDSMPhLc4P2MnUhW90hamS+X5AJUIBzxfNxKcGfZ0p1urqd1pQuuWa9Wp
xcWu+pRnMrvFDLXGJESsdb9TlQgLM4+tqqwRWfSXSdfiXndrv9PrQ1Wvj+bgBA3qbsoRDquHNEMx
P6aWG1OoZ9MoqNuZEl+YtMZiMggziy4Ab6Rtsx1W0xervF9dZw1R0lCRMx7LIeFlkScPVT7m/sJU
6njlXpu1yMuWHZAiPRdjnK0Gd7NCWXNqRGkq1W/Ky+aHxiyYgTs8JplZ1IzKtmJFatGkkXYrzE3c
0YlqioKTm0BLz9hASpM/Te3OZjgswwoFYVTPk5WJg63kvCKz5ryNytm1s6twzPQMs3rpujoqpuHS
MAYnfql0JN6Q3pHASGatxTk0ivvZddNPvs39khV8AZ8b7RW63sytgjXbji2dcqyhZvpBHKF+NQko
KjEydOkjexxlBMoj6u1f1iooAdfwOg5VuHmTvxr2cFRBBLakObtTNT006hCTAbBbZHbfFKV2bjts
kopL2leZVDJetlwPyK1yOUBorkT5+YjQIMz1GxNk7aZUL/cjR+7e6ozLpEzXPpNKuGK5CBqNnCZL
QWjVaF9G5xHUXJWB0/IZG06FbdEqGlq1C8UmRTBL5iZ+kW2vS1wPfXu1hqL/kIvxvKY4qxJyUf1M
dwMkcg/uovnw8CszgznumtRugwocIBKrJoKxzS2/HyqTYD44gq1ZZRJYNb9wMzrnGTsors4XcFCb
7njlmXwb42wR8SDQh2/clplZ60+NwyjgazmBQZZeHBNbD/pxeF1m62lqslfitJ/JUAiG1AxHB/Ed
J2ja/JqLhEgCEWT1Y+YW181Z9gvyqSBvDaqqnPI9G38w5YXUwrAw5rUvV+/aO+jwtBTJTl59tInJ
XVw0DzCpdWANKUEI6jlfftxl4MVQPG6GCGzp8equfgYmoUXNHzPOe3e1Dl6f7gZ3xkmlW+exW0Ya
Boug6cudslk/LGiMGJl6Hlrl2NnyqS3NqNJ5a86Zb9ozik0WZmJVdjU8cYDYG32ZNopQlthzXHdU
jtTRHEohd6Z4r5xCwWxbIMmpt7nabRoiQn+huYlnv2glrpRqiGZnc2PCCZ3Quz3wSX3dOND9LBlP
85AOvpVqxy5h+ZZsmlBZt5SPOnLAEeqkLnZD3Sq+XSRBZxiBStWuZqh/kE+ul8bKrVDM4qNZ0zvF
Ls+bbC95Em3DckQO6ATILmXcjxpVTrXyp2+x/prKyS04ezNt2XYMZtoVMR+BLbkYi50KXEMdUSCq
7qeut8ge2j2xzo+5SA6lZo9+Lspj6wp+XWQAsmYbPWzpZ9pHpnEo2+tQbpea29Ii2tA4ztNw6gf+
iO3n1Dh2cbPx2Cc34f6vNcSi/4MqsDR3XGQkgy1P61R81uWrRpZ/k8mvRP2Hg/zf2l//nxNUA6Qi
ivq/baanAZP9LyTV/6fd9B9f/s/dFEsLjip8qBa1tf+ymxp/wwWLxhf7j6GC9vEj/xdITQIE8OZN
2c3iesvd/heQmipFvvCWIHhDQv8dkBq4+78QQ1SBIcwgSAOugsxFmnX/d9BxK/jv+dC6Qe3S1jSl
w6ctgHZxYiyxlPZH4gFCusa4fpWJlYcy7T6J9bN9R1965i0/V3bmppyM4V1Pn3NlOrIbdbHllfpl
MJ1DkVRxcVMxkvCiKPWXWzT7usl2SdJ8V3p/GPI6DzZzuu8J8WTkYvoxtR0lxr5d6p+K2hAzvtGK
YitX+xa+xVhaSn32W/yPrKR4BXDl09bGzGuOV9c2Hxy25H4oND+B07KRPabWEGQ2RVNuVVDnMz/1
aqDp637trb3e5bFaugbaY/WqG+tu3GzyBOtvt20ipxpFUG4NGXHkm1zUKvMT1FbThNZZ8n71Jtvg
b2Te985wSG4ArbPgWjTXo4AlXKi4Dux83s9aFlaJANY1pQ/AHMxsxhMRMg/TTZYyV3XsEp6GLe9z
tMoqGCkvIdfv3rGnI39zksfb186rjuT7PyLqfe8Lfb8myndmO7diMQv/5Vj+IY3+GakEAfRqFzdF
/tp1NohZuUZtoj5MZaG8zdr6YvE/JJm/zFG64j49jDaCpto08rBZFk6euMhZ5Gdt9BF8x6DMu4IO
6Zb1O2tnEjbErlv4fLM46gmJDJW+hkRm29Z2nDbrJPMi6gdK0TdnB/gbqZOe+sM6/+5Mq2Zt+lJp
lUjxWy1mdkkq8dgo4JGmcxwKlVLF8iBMDJbpWgUJgcB4edFWm7W3cpQTWNWnyLyBg7ewKt1DzWvM
b/rkgVHmy6ZgHj0hIuS20Tv/FgIXpsCr9jzYrFMEbMMujooaFFNzP+IKF3UR597J7bu3ZcQE5m34
w0V92zs/tW78Wqbi2y7lyavkn5F8AqCYgpFN1IdFF79nhbA0wJzrJpCUb6oedLGaHhe80aOl7Jv8
awS+vDl9CDjfvoGR9SizzYsO6sjqerMvx67e3VfoOhOzCce2O3jirdW9K6XgiIuHR2tyvm2LNArZ
NsyOwy6X/XPVpJyQS5BwnizW8qpoABheZ4VDuz2Di0hmppmkCr7ELNeHSfMiHqMjwd3abtWBTBBS
AzeL8tLOre8qQ8AY53dT/9Ku7WPel3GFbD/S2ZMeqV5zoiylpq9cMzPqZ2uGMnZ7QnfbCRie24yG
uKOjpXdpuiw7s636Q5vk4Ug8RhqgKHZe9HXFiixuMh23Hk/VZjrP5WyvdzPRjqHwHJZeZPt+W3MN
SCILyYlRDyooVWooSejkvR6tIM8PGJ7hApCWR+bNz+aroi9/RqtRPomk0DnQF9CltihebSyyGL3l
GIyLGoOo7dZl3G+ZNA7FWmcPHmdqyVNX6u1udn8s4r32Qr+lbG/ifRA208KztvQXM4kUnaqiieAP
elQYJLRIDMwe1upeYGBu3XQJsI9l34tSzXYGPeGW1OIEMGW1vQdjoxiCT7Aslyql66abb+bviZ3I
Y6fThSr3o9yq0Jt/93rGGOtGWy3uE+HuvCa56j2BRlrSsvuoThopffYqnIJXDulv3RytkCZ5lQbU
8nwqixsCaR3NbbBDzRZBxWXV9fRS5Zg6+7jA2uFQlo4SicL0sstDw+VvsPKKnRcH0qSOR9pdiuGp
s16Iqwyt5Zuc8cUvbo0wXIYCNi+Bt5nN560E/iFD+7CqDkqRpDpkdR8zteehvm16SI3VUdPye2R9
TGtlGg+j0jxMc7rEqZk7YbKgI6Xe76xvLjFfirun8azEepqeTXTOBJGjau2aqB6VPhzTrQwK3rqR
mMqwdU+pLR+wn6b+kl8XOhPiJTFewO7QZan1figAOQQPBCPYyHS4RHKtVV/v2rsskWqctuUz7zXl
Z1hmLnPefqhe/YKHCG+LYqHiXMNGsNopkhKwpNd+jY12ck2WLXtOPvR0c3werHubYFJBw1Rc11Bk
ctWPtVaFpa1eNFXslrEn+xKmx3Q7OyqJzzkVIoEKbXkr4TrXA3Oz/X7OBlZVda+0yC2yxTwY2nZW
bYCIJX/0bq1RlW4ixa/YJRV9/XA7uk6w5xxJYB2J1S12Vlu9aQ5IC8HwXFrP2oJt6Y8rZBedePN5
kXaseGNQkXpOsCpOmbrbq14XWalqkzg8hslWfrfLGw6IU4HWPRHrHVk04WaMhIYlvz3eE8ibS180
9ZvdLb5ORk9YULPiG43+Pqyq66OlBxmBhPGdirWTZCSD4NH5h8yEj7Jb3zzltoVQJ6sq82Nlv3na
Lb0WP3lTJbNfCjfQuDDzwFhut3ezY+8qMQSVOvZx0qgvFS03/kjGE2O1/lc75FXPRXGnSYobgf8O
RtL87tWWLAGj2LclnWapY7KTm9lpRjnlt84iOfrXY1cq32kCOW4hjOQ1wQE+t20wT+qpNreZnXpF
zDfbj4lVgdtkHfdE7tGZrDkyVHCYLEr+nJfuLyw5d56RP1Fb11Hy3OzTvANXbDpgy7Zc7uaBcz7t
2/tWezc6anHkKE+Kkn9I+lZ5a41DkK7SjEAieWH1cqeJMeUAySIsFTPHvKvFleJ6YWd4u14pj8Kd
3pVG5zQenPvK4zWBTLdksazknSxm9n3uVsUE9zfdx4lK8hGXEjVAZEQlbN7larsBpPLMJShpEsGL
7HuMd64mnhgQ7hXklyQWjcaenZD/XXPvTQaYqM5mfxNKmBuEybW2GbjASz0ALWzLmWdvOGu9OCU2
+aceg03WIgf11INWG5Ec6sPkfrTzRMc0XKLrRtPwOKTs6TpqeU87gN5Fizp/6Bz+Le41DFFu0BVw
wEsaAnHymhr7I944auPJn6jJ/gy8jZtCVYjZkoIwgLGS+hlB03Cil2y9wZl9OAmnDoYqo3qpXF4G
iJhoxJ7c6Oq+FHbAVP2OmQLoCzRpmtevVuWsBBrsg1avylBaxXdeJOZpwsgQlJIixq7bK4OJD11+
Fna2Rz5lx3YtY2fRjmnj+lSA3yeLcKPcVK/S5jstWkemuINye7rp5pE4R66XqrHhFJnftyMo6/Ca
3EB4USSjL8s+J2JU0ptDwug85szTWfKiDdq1StzeRwcHe4/KjZbSzOdwfbZlo+8AZymEFLny6Mqa
MW7kdBDVRcU9kxfKDnP/I/SW8CevD+3JmgNrs2LbGNYXVCRb7DkTFSjt8su2UdYptWzvvWZ5rAdP
BFvbxUrCP3RIA1gWX/J2PRTpdBrYK1FZnNYNF9jwuN5AZBeUf61rMlMLJxJZPz0X9RKXqgkM3alx
V9sPRJseC/MGEtZ8QtVTQ2vu425Lrqmww7TUPyx1sPyqUWI5ZqFDyzd6cDq51FEtz2tpnVI4syCR
4JUjB6u/iolpgpLZd2er04M+wGRV5hY7Ws+fKq9bHM1w5GQ2mi+L1ZR3a+NWksaiRAYWkaPnxVQ3
ji3Ni9fRIORClTH8/nAUjflkt2L11bw6jmq2r1MtTnvqrczpRQpu5XSRQ0j0cfKFpn/+JVzICmUm
IXVuZqx3duULxAOxM3vW9zKCSUoLhSoijuVlEbRQIe0gwqruMMOpNbkhQJX+xl6kzgqYQLHLG03F
T0cajUYFCF8IZWe7cGlpNYByuFL7KHFd3qmiHXeVm+4STftVOfPnMjM6qQ0zEFGwd9pArgO+kGsj
li86kH+R37tHEDQi66jTsB4249foelhniyJcrBnhrrabGvOXrUyf2pg9gk9Vfq2psdNbUww2jMDX
dd/IB/3VZEkPmGw+e6Dj4JQQgy1pNT7afsZejzFQlm/5qr12iuMjnX2oXJojerSmOYKJYgvR1B5I
drt6RkcUCipXu37T2/HV6cork71v6PleJLg5bXCwjSvSMYWlVgesz2sd8WeS+tpUH0fRqP5IWQCa
EV5sJF1PgWUxUOlOj2am/76VfBAn9EdurHrTaCcR+YXduR2k/iRLXQRAJ+Z+LI2rU6Qsh7QSusgE
cLglTTSv7ItrSwCrMS9v019SGu+mqnEnuzlkeef5m6Y24ZZp3lXlWqHuA+5MjD+TY9UBGcW8ZjVk
y5jhdBuZfOZxgLp5NClYabNE7UNRtLG42a4Gl7A7Q772dvfk5lXk1tNT4undXbbR7UF7HXBlUkaF
Vzp3WeNJH0tBdWjH/m4CX7+26+KvwLv1vO4UeQPbJ2ufbNpbwtHCnZkecuU0KenLpNT9PmsZrZf6
cU4eN5fjCcB9hzDlMcntT+RqcUloum/2wqA3LbkmlGaGOh0c/qJLcDjTO0Jej4FO1xxnqst9wTLw
BM+khWPOKKPq6VEOVC/2yJZRDDXPpFEyP/b5S5bS6F6vWndfo5H83DK1+AVBP3xptCwB/Q7D1Syq
GC2Ar3hCjbBYH/LlFsA7HtPZ4Cc9llnQe9p+tCWfUNkeE1G57y654PvG1M4dEbE+jWyBpT4IKxsO
LW3Ty8zq4tgNSH5TPS0YdUw5qpz+t2iFtR2C1n6YOsdfy033a77at0S9L2ixa+2TJ3OCodrsWdTq
STP7QBMFuOl4pC/nmE/zkefc1pJYRR72vA6uFzfmeislSi+KuZHDLCEA3FjFO4HPNfnBgRpAwFo+
A8xRGlvv1+BxKFCKU7Gm+ZFv/WHVaiQXAtyTdClCJZ3no9JAZwmeNNVZAB9a5Tdtj2qA2OoRdvUu
baUW4HCe3r2CJPS1ZRyrc9Yc8FFRoeJZvhrZVV8AsaZfzt2xGKjFVKfV3q3exu2gm/bRRWd/hitJ
gmY1+DO3RnEYnekXfMAbAp8PjchP2CvhnExRxVLRlqDKcqo56KM52xYvzUzL97VC8mF3UrFxNat6
r9bqt7UZT9ZYz4cmx3DM4tEXIhoX44WEH/RC7ZfjfGe6czTzqLPnh4TAaI7jR7vxTpmqYxmslJ+C
5VCYC/mPqfGc/vHcoUDjs717Xpf77QS3mGz6ETKJ2axWTqSumGGb1ukKIMNjNMx/11L/W6jm/6eq
HAL9XRuI8L9X5Rz/8z+a8j//o8ub/wb9/Ps3+Cf6idOAKCeMBsj5qbT6pzLH+Bu5MSpyd5SkhvaX
N+sf6Kf7N80jdps4wFvS/r/ocuy/Icm5CV3//u//RkIgmt7/KsoB16TX20EY5KjU9/4XK8utrZQX
ROUG5axqR/JIhG9XTCoILG4ql4ESTTRepRvVNI09eIXHpn2b23r0l6HKAxiPnm0HMtfNs1ICi1S1
WR8SS8OHU9T5bq5GEuZQB/v92FgnIIl2z9bco4lh7Gy9XmKIa/BVSE+cJrG99LfJ1fZ4W+PDXkP3
NtyW/Ppn8IcyLOfxdlOb4lLMHXqYOZcn4FxIAAZqvfWyS6UwP4EzvMy38Xy9hfKQNGS9Ls6kPBVp
6kSSHAB/SItbkLZlnCp0l0+m3rsH+7ZNICecV99Y29QXy+TuEyH7GrBnrT/w2BQM0LlCEMtfi08P
iUQc2K+lqp57ZwE2bQsG1G2d05hhbA6k3WTfhbeJ2+7ndj/eqF+NMWGJ64l+442v30+zMkX23PQj
xvMem3fFSxNljZu954nZRUo9WgRtyAQLqimua1dne3i7OkYGU7w4bMRqCTkKfNTuOwP7eusVpj8o
y5mMr+Y82RvOduO2hpOgS9qV4JWGBqI+OUatPya3LV9qM1fhhgBYk2IGBNV1NFoCGNSb40JbAi8Q
ejA+N4nGEZUafVQn05O98ArXjdzgT05B4CzcR/pZlp8EUCfqe8V8axZb7jK0O4Fec6TIPPtT2QVz
XGIv70aCcLcePvDZy5NDOuWD4uXeYUx0fW+TiHEiEgRQQKVQ1CN9MZCWkb/qlsh/J1Rr7Ib1tHFp
AU+wUEg2UZgCqDkjsGvnHvHVm6msKAdsbbxb4Zaf20maHMfttFuye7mpO7QzxVVfgCg6wpOZAWDq
nlVdOelsM52YfzZEGYfKlFfXNY+KdFWcflIPh9Lb2Jts4c/kH3RSC5VxtHdetjV+TyBu2/eRmnlA
ze5Tk6Iz4R5Sqm7nEWBUiteaLAtnVE+5LtIoF3hNMrcMjKaMt34eTpATftMeaa7lFtHfbIUAvZUz
JZKT+txakxkYIpGRPa4PA3PMmKx7VwLIl0oWSlK8KpDogPArctsB1/x8eAdVIMLpnOfNU73lcSWH
XzAtVBnrqgknK8xTlbruXkNCGtn8AFoWRuPVm0mdn4azM42jT+fFrylrwMo1yoxcN1zE6yp+CH8h
f04Sc61muuYbiocWFkI0IQLy1iawqzT9z0TLecj03p/p6nqkHNVfOmOfcwa7ECqFAkPMJKtYcpf2
pXtMs/ycVuPRc2eg7XITQdNsSiTEFCyizD429jxvVb4noIajdJILHbCRXlUns6lQAGcUsjLbIoze
ip2nQlyPXZDP6c6mhTlrNgj5em18u7U5oNvlkublBTusBr9v1zcJiRKhC+ApXMjnaFrlTk9m5VSZ
zgW1A0BUK186DwjebuqFsEKtmABK2+4oC6s6VKJuHvuan5y1G+EMoMxTM7U8MIseqJqUgZcMyi5T
rO6FDey+r7TvUiZfFv4JdGC5Py2XJvPOtrrSr2yqrytoRwD/BQ6oPWIJCgSj5kYg5aLICMdFfhw6
0tucT4pi1IekzYddqjaAl8BFN5NafcxSK0y8czkhe18R5fUtf/SqNVgN6vNUefd9l2s7fXYdtu6J
DiWLdJyl2iDuNeqiycyBxjbH01SDzrgff0FHbB6DQDSS1riHS8yIyHLqNnYpJNmLv2Iuehv9wpaW
zGuOZKs1Ug30x0l/98Oo382KsYLj4PQmVScLPK8fYqEYr90yA+OVwB5Fq89XPruLNKlTHoxbuEab
Fe+duD11NceSWZdHwn/YhsxV96tOMcNSat+tLICahnyKl9GLy8Q9O40TuMhbfMeTT8LxDq2lfgtX
KXaTAhiiOhl5H8lw700AM5naXde5ejVKBN/TNBNUU+ufPQ/73kMlfycSd/PdGtrNrZTTBkaHuMFv
ljzbb/DSTv1HzbmM6K5V8gnynxJ/td92Ts3OI8EheEog+2ntGyg69c79NNAdSAYZe0+n73q7f1Xt
dPM7l5bnvHM+hs4bRez9FUeyEfRpPcA0uLwpSjBvxIx+2U77StFRnRjkAak09xKojHJKgyDy0vll
qfU39Eww/uu666plel+XdD4rrGEH7qEtoDbgYxzTrw2K/uQoZPnjH13VXeMM2Y2ygQPyznrZ4/f4
Te2IW0ZkIeQvyezOd1pSn/oGuLhbwVJuLW6a+xe+xqSuhex+G7kBw5krdC2qNS5l9U2J2Fc938SG
Is/qo8WRiA6JZpexICUWSwIDR0N5e8VP2pProMdLKSXudNs9M3knIYRmdrZytwpXq1EjOy/RazQt
utSUN7mt1SykM0FOWCeQa6VrVGbFI2U+Mw3GRX63ZK37IsnUkUCaEyhPzlXPiQsM120AeNJnOJgW
705Xls+9pjjnyZjaWDeT5WFRkaRgxQbN0tf+axI0zetmfVGhecJcc/9shVLcN8Iq/G4AWa3sKQPY
Wq7CdCEKneAW9TSuen4hw+gHyge/RCOnC7olhBv0RxEb1P4Wao5Spl7S/TAtFTpniyHqFj07Is6b
5aF0LfdO2pt7j5uQIc3CgL50+hBMibariuVzWYwzY8uPyVK9Y+dG9CgLX3adCFpQzIgw1ni0v/QM
5Knb/tATMbJJF9be3aTxy0zwS7ee91ghtCA7sRxjvGefq7Jx43vDV0ZqFeCE7cRtX7Etncytv9PK
YlfNtb7HN16/e6JwMz/r2nrvrJlz0jxoiFIHWscU5d2TcAUPU0z585CIH/CK16UVKS9KsYAVtuR/
IrMLgF44ZCHRti39jd4Wqjk3nBNFbOFi9gjoEEkCshROO11W8n3YoIGKwRaU7KCB48Su0ytH8EMl
HO0RXSAPewf1sU4+3swoVa7aXGuX2xypA6hCET2TEfNaAs6bo33qrKPg3FzsIyG6cW6NvuVEmv3O
Ow6k2Ttno8P9pYAdIdkUrYLbPWsAa9rcBXhW0bZtq4H0TJ+izV0MIoyG6U5zp+fMKMqgzbIGUbdM
sad5rxkVCr9RRRJopOe3MRyYLJWoc7wh/8HEbnOuIHHNtHiTDAfGaDzhMl1jYCiEVY0tY9J5iEqS
aOt4cVchDub1bHv1U98bD6WZJ8fSPLveM76nC1w5AJkI1l7rYUwBp/R0mgJPoxhlSfrvsro3E0Q/
g3wZyZUtjDYaLaDfdqQrup9OxDYvl5ssK3XUh74SH1ufhCMdo33T3nHdQ5vOJcYhP9fSq4atGrgK
0qrf8EaVZEz4DbK2qBssrt2Q51HSpbDr/C66o7xSwPD+P8k7j+U2li1dv8udF6O8GdwJLElRlKXc
pEK2vPf1PP0m/WL3SwCSgCI3edRQ3FPdjThxJtpSoRKZK5f5jaWW32t64WlgvCVfDFY6eFah62Cv
6Xpn60Jz2iVDLf19nNNG43pe1lJS3kR6sc6NXr6rE9X+EQS02ZRB+hioDhxXqDw+zoGlYpk27Y6v
fVm97LL8o9kzAaux5Ohl/1MKKnRRxQztYwMKj28spf4DgwZBaIJ5gAAKwgtjWaytnhFYV0UtzCel
uJU7sMt+bAc3jtp3K4TlXtDS+FgWVQJsqWvthZ0H/jsjIluNLCdYQtz/lAw+jU2mBQlfagWLzN/2
dmU8x1HAWXeRrb/uwvKtjQrWVs65ElDGdrZ50y8h939hKhkvLW2A3iU73rpj3r0aDLO7k3xqGk2p
zK827dAXYd8xhRbdWdMd2y+l6NiCz89egFekk8LKeIZVXksNFAHUta2PNXpON0Qo1AXajuFzK/rG
GC6wMAVEvXYhi35zJzrPjMfBooYJN7lp+9+En+GtKZrWdYd6C9IQGvFX7r76jFvwShAdcsat+TI1
pLdM8Uj5bPDpsWi1j00SvbLpXxv8Wwq111FZ/jRtEWAP+sL4GyK7YiuokUxYJ7lPB7waOVncnQj+
vsyjEazJl8cfcg89hF28ht6/hTyDoLgIFuyRLEjO0N/s6xzDvyozlnWmj9cIEvYg65w3RiTRZyp8
EDNQ49aPP3hC64ZTI57Jw3kxXYbBc/pgBiNAHkwhzuc4P0Y13NSd8QU/RxqFqv1t96w/6vf8N0Sx
YUTNqj3WyfkPuMGf028Po9j2f/3QxzEvYEwLmxQbppEKVuxXHweqtYVIBoNJwGWoY8KOPfRxTAOG
FcahiIWqhjD+YnMcUGymcsGshf6P6uj8J+dRrXWNlpPgAwtZAyay4jnHm9BpIhN3nkBesVUXhuR9
qO3qCXKurosNdSSgAIuc4RR8MVSj0PxCe+b0IejlU0UCf17BGoiVV7YCofSqkJq3lZ3T+m96cERx
/8JrvIiGZ/iepAUw8oBKbXJbtYVTo2Wh9Fu/0nK67/6H0Yy65RjvhHRU5U6IS14SdxpgI/1VU0s9
N1S2cMbUpw9VK3cWee0SFQenWJptbiJzn1bQOzQTlfKu8eQ71Qvi92GbVde4yfWgnUYzvioZeBcr
pB9cdKhT66Pk2D6QOAgO+gZeM988Q8moBlGh5rBvcNsmr7RL9U0xBM5bu9bBBdv6CDCqjzX7vZqg
5onP6FAtaNRK6g8JEcAWtxt9GMmMcmgUqMDA3QjgmK4s+D7JkoA66OuRlKxYyqocJG/0OCrITAGp
ufDTC99n3Ir4y1UiORglxEljN0ukzt4XkbUplWfIZ5WS8qbwMjBivfnR8b1vfVGOSAISaGJtxbzo
xVC1EDi1vt0E0TdD9le2FL1SZPl9o5VXDd0bO5TrZ4r6TdeHVRBYNPqN6CpD4OWlpA7JdVqrX70c
MFqVX6UQO5QwNLl9qBKYHyD5bPl3zZi8CFL1uSRwTvBcMTy+Lvzs0soYRXXNa8/JI+KgSk6nvKoD
+kv9YHa3SZAjl2pU2NY8l1W1XLs4GkQLQJOZ91I35FEGVojFxbBwqbD6G+SjPBCDoGci9S6sG0tF
nwPm643CGCK+VswhS2msYPwxLCJcn0jsShVMiJVfFoA3No7v64vEyN2tr6BY+4rUhR59W4GtfIE/
F9RVTylsJl1xZ9/AkSq7yyzuImbeXeA5HpBBjfqaUdIPSw+YTdFHgwRW99kIh1pTAPW3mDU6cqQ1
Cy+0ZcFHDpXisjYNABUw8KSN52lvuB5DCMutbnRLA8G1u9QrOm9pxS7oFs8vpB5sjyMjxuUECZRF
63MqLcGFxNusSD8CL4MTCDcbEreVWOUzLe7CK2WIknUfeMm3AZNbZdGLvvMLOgjZy0Ap6clZlNVI
A0Mp0pmYaYzDNU0Kr1U/9uBRo2ParP02kl665IHQS5oWGHaUmdYljhAdS2c4A/hR2XwZAtikGcpM
e2OgAPohddQRKwsvNuCMgGna9mM8djc6MoPdguYGYx/4a4tcaFVtmy5Fv5SZEklYQkdCzpBWxc/w
hRoow5uM8R19NOuNRibjYoqYkGMGantZZX5cL4u0U5TPjZJT6I+ypd2oYdYB+gDGU9VF8loqDbkF
oZcE0dqoNSgadadcJR7dJND1zHsgfTVGvik6/UWHKSsSawX1AZ2/TQenrjP8N47aDGt7kF9FRv7W
MO0fYVSZy7Rq3yYOutr6jcZAGlkHyDcZE2NoZgPDNCTsoI5ba1SFX/lpvtF0FPoxb9Qs3ELzEH9W
IzG3kuS974txw0D0qu+V5s5z3HdaY73tjOKjVdfSJ8lLbrUg+9amkruRwhQaVAFcrnQZ9tDMawf4
lT12Ji8zJG23tpbpq0JtTMT1ahhUumeb4CHdpOmWqvGxG9C4hV0Lm8RT0o+2JoGxxxYOrAatfb2X
pKVJSUD3CHoNxCWr5ogXXniX6aZ7hTXdyxiq3NaWOpCVteR0bypNba5KxfvSUrOs0wytGCZnS8bI
a3gk0JHeazLzUENdJ0VEiza2mHeVQbcxGv47gqVuwP2RjJRTFRfbOsU6TLXL68xpXwY+247DoC6K
hJGnA5CzE2qAFRfEmyGwvyoRMwCtk2/Hgbz8LkiANecJQLfYD2nwKi9qH2ZBHdLz1LRnDemwVxcw
9fXPYxcyO5e+2dKrdpAg4QdEdct0UaMdIWmm4wvNoteLEPLrUIIaNuTvo0G5s9P4Ze93AxNi2F9B
O2yQPKu6DYGrAsUd2MrrElZT9wKckC1dZQEMm/du6TsVykGwYK6cLrGytV8FYW5CKhgcfRvHbVZc
ukoLBgvI01gEHyQlC24lRpOxIPxW/ucUAaJoa8FYbKiD+8688wo7ygfG6jxe3eAxDN8bIjL2MISI
vIK0H4a0LhFUY6SMDQWURfXOVHRcnqKSRuJlUjF75wodGXeovZwaN52E6+ilpdFrfJV6Wviigjw4
IB5VywW6uUbgVfYXs6Cq/yKFCcY0DVRWOd2oDpPTZSTZic7aynHYLvD9lSkRNcxY3lQps3EKusZ2
lkbhGg2TbkX7ERqyDci3abyNlehls0QrzgYkA3ooWfuhB3O5z+iQXMbEPnJie6jqr1nhMusZUJDp
EZhI1GY7ckXzevqgxKDHDQxwDYm7lPxbvXar8Dai1TN6WrItHeBOFBMBNWRtv1LDXJYu5UBmpFub
Zp28BgxjwhmLKvBmqW5X4SZpeofWkBfG5pWv9SyOZ42gSt3QydLNUS75QPkheAMn+RLUBGoPSPSw
65GQn+gu+SFlYNh24H3UZaguOCXhgn4CHL3+tvryvyFBVzCFZ7j5zwn6Nvvn9Pzwlw/puXOh6fj2
ML8Q8vok6b/Sc+sC+wxUDuAVaGgeCRmi32NWVO2oodDXk5E7Fiq2v0kmjmygW2ugqYCdCOn+H8xa
JztBlkWpRieer0EWrViT9Nwb1SzwuLxWQRgq4bqqrfxrOMQSKP5KwzJJGYJ+VTgZLYmhdXCdQV76
49G6PbAZJ9UiX0FMdRSh6USfEJOP0+S9hwqmxQ2ZcJN3ALq7gczcGLIN8IIWGfTYeEInUZ1IPogH
6owZhZwbqplUyKcPbAbW1CEKrEqrUDZMZg3UpAuXi6jCQlJdKLnfXdcBBezWr/MCApzipnRrrLG9
xPE7fc35h6enk0jJKXoIDCijCLCaErXvZETxn9tNWSL9YDXtx04tmxru5GC/SxPHvpNsyQV75hQu
kU7yEHtI5epFhhjMUy7SDywrIU9wl2z+D/+707dELj5z4xCfyCbE/ljvTBi1QSP98Mhklk3eJm8f
/xkVMZQ/Ciq7ZRVioDJ7FiUNWSz7UbuhMEP+fYsxQhyq0rpRa2RrLHCEGaMjgMaGs1bBoa9I4YSc
dVxvbYdBURgCLGtCx11qBT29x7/T/TXAr06gFdBuQrhYSI0dfyXOHAoLJhKVHqXewgOisjRaZEvF
cV3Hg2/9WeODJbBx6cRPCOsdDcmvyRKAe2O0Cyt1ZTet9gzFD2A1epGDKK7Dl3B4muXj7zfp8PA8
R0EA1QRLgAksIpyn79dro1dISDGtdOmNizPehuryFqememsNSr0yrGh4RqPwKYPnnf7K5Ld2SNgN
cWIZBBr25AhBhNUSzUCiuAwltnIHFPvGkt36gwf75nIY0KFXaac324i/f5NqmvulcoIeywMCWr9M
fD9JNhFJJgoPYATXmV0045KUyHHvMrvv7nCTDbJFF+VWJvQTwOfXtTcs9bJUvmV5URYLQmfxvoH+
8ZKCmpFNmMGT6wrFS9YgBTxngTY8ztMF/AaK15C5BCIQPLuMTLIytPkdf91HjvHOqjTvg5GlJsOV
EjCaYVKgrRME3r3F2ITGu9JPmmw5sF2/plqXvBm95o3ThdLrulUVCp2ks98hoiCyYLKWKzp/8Yg8
fVO+QjBM/t6a8JhXueMyBrSGFOHMtnK7ZWslwTO10Zt3UaOa13EVYYjY2n5FOjEGX0y5RX0giEb9
TulHEn2qqSSGmFDZpEqmJa1G305QVg0L6xW2K9U7A5QfQFTJrSDVy71eLcsOM7llAnD8jqpn+AoJ
XdE3Skv2kla+DIoSf2YmBGCzJYrGjOwFiB+6HmDDjZE+eBT211lghi+xvTa0hRk02de0Csd4pWjY
z26ZaoA4dpMC/SkHKcVwqXaafx3bTv+O+syol5JWtB+kEoI8U9GiJ96FNoaRGafS40CqJY7u4OCj
VWMItHlDUfQqjnQVxz1Qo7dd0KNE0qQaFnwZE1sUrSKt2mYGPirMNJhjB1YfrVIuWDjQLsINVG+l
96zsujbfZNQLCmy+UVqPMP4BjGqjfLk7gn/Uf/yfijejXSdaaY8kQf/5H238/Uv2D2Tbw98/5EEY
DUG2pR2IajCcWmHf8EsISkf0FkyZohPEjvMgUyV54hYDN0AQh3dPhP/ZppQv6E6a/E/ILO/+vT/I
g8RNcHJ5yci86hAkiHVIUzqTSCo3zHaktoCYqLMxoZcsjTHcump6MDLGkBh34AeynQcfZNDzxz0I
RaypwO/oRNj/BCUPyut3IwNtqwMwnbeLo9/hgcfcl+hWNR6h8wwLKUgW9fRqUNVUKT2G7yuty/01
U7B2jXVR+2xo9XSTOB4CdALGM44dLbe2FjDNqnrierp3/YrvQG+a1jQ9Wy7H0+/QwhC2Ws7uqoEA
AP0QLpZKXF/nhZ+vOyyLnrh+760txGyZhrdQlCXluSfrGYclAhTluOKmVYVuXUS+yrwdfaHuiczi
Xg5J4YkWJNk5ty4wyUl21SO/OLaOWkAivIWt6NN/i5ARkLdV5zyxivfdP0+fpU32ZlelXuT4oK3d
DgGLItn0LrkcuN6hwBF1NNcl887aC2/cCsM/3vzxrXQvyUCSGN02x1DYT1jTERGOkyjNMPAHaX0Y
eEpLx7J0wo1ppN2qHHqMcPlrUFGk9FVVDPbN40++t394soUFBDkcIwTknk+f3HWp1TsQF1YaRKWN
UzvNptKq4XvKWPmyTqNhH8v/8Ww++Dx+V1GSsYumWU2A+01loHOzcstkeNY5GexrGV0jfudha8Y0
1Z9Y2nu7SEjEg68lDCATjzPK6QvGCHelDC8GoCaFu83zQt+E9ajCHy2N675lwqsFTfjq8VW9d0p4
qCaqLeEOTiNmkqTKakkCG6LoZI+mCzJwtJ9h79Atyzr2Xj/+qIfe7/hR0wBAG9oooBmvQL2kiA9B
sbWqxlspZiPdmMxQXgUtaPnHH3o/9IkXdEwiOrHcpMtxuqp1FMMizdmwpW4jjBUOEF8kx1qUg1u/
DGuY/zYSUZtAHQBiJOysFC7i9vEv8cBWMmmj2qbBFYVK+SRB1rO+gocc96vIMOs1xhrDCu9p5Tqz
wCKMjWE/8byHflRmbZqMErhKYTsJ9yiKOg5uE/0qtAZGOaZWr/WUHhSKLdbm8Ve7H49YX4aJqCQb
himbxqRgd12parMmpy8AIGYZpE7zbPR6cqzQ6GIkh0HMueA/l0oUjfk2dxUJMpScPs+0zn3iu4hH
nVzbfBUa/1zZuNmTrEy+SqT2YVM4Ywe2mu5w7Qwv+kIP3z7+wg+srcUAFTU0mwSFVOR0PzEuUFKE
dEEr+hoADLNhdCFJtDaDoXhilPnAgWGYRktOxD1bmw4yHehSAwysbgVDSr8uoxa8A7foNcZweJbk
YfVOStr4iYc+8H4MiNEZEWFWTIVP32+QpRERnaBbmQ68MT+NQaW2bnWJ8PxTevP3jwW6H3AHGEAC
7VcU8edHPQIT5z3F6aR2xQ4NPkkG1YM+tvlrnUnLKqTSvH38pxNf/XR/8DzDtsQdTU9Cm/x0A05Q
NJXKdqUPhn0tZYjosMbBtjOqd30+pJ8RLkyAEQ8/sGGWnjiT9zcnDyeVZKhKqIXPcPqyle0XXa+M
7UopS+BdRVs/Cyrktx5/xQeeQopMssMzbJXzePoU3x8jAPZSs2LzxpfCOunaVav0qaAqAtZkJcnR
2ZHcUmxRa7JJxlarGoUbGOa/rkN57d5b6Vi/HQ3GpS6Ioi29TBVzwwq2dCDra6lsgmcjg/irP35d
lLhpVKoktULh+fR1M6PLgrHXm5WT6fI2t5gs+1qZbx5/yv1zyM8FZAYAi3jOtBwYbeClqIo2q5qq
+qVX1u61xKyFaN4pK71trJdpVJVP/JLiq0+X2CKccf6hvfBznr5agEAPKY/RrOB22F8EeHXphX1/
6WNDsUBBuVg//pL3z71OxYMGP2+IfOjUaqtyCtOP86TFkzrp16ofFNelzkbqQCY98ShoQ/dejupP
xz9FJJNANMSXOTr5FljPqKxouo4aimCL2LbRuAj7AlEehuYNQq5yc0fEwVGryE10wgwvdL/5uqcm
y7iXsi+IopvfAUzq6PPlor0KrBsCBiI1X9FTLD7Fjpn4CxqO+Qe0BfHzbmsDnJwcAxSAANnfBJFM
A6Vq1CG+Hqox1da49CAZlo8O7pPYYxufZXwoHCZapfsVM3v4uGUflP1a07u2XTP2rDSIcFr+PlQs
hseh3io3eCoCXFMTRXvn020kKZdQxyX4SfaqUVtd23qSXdxYSBE5iwJi6ne6h8YPFBKajdp14AiL
HuexFQKc+nWALVAF6K4D7RYW8CSXudEZ4SqyKuWbptjSa7I3D6fFQtGgHbma3WwgKaevtcwAnMkc
dEABAs3UcQH3Ov2kGja+oFGlA5tU4rYFxc7F4iNDGxXLwa8L60ozIIE+AwonnJ7jCtFdWwus6zGh
i75AtaJ0N1HjlsUyMevxuZ5Wqkt304sH0JS6jLuqpZc4+imGBeuwbXIfDLuF4BtYzqxahRUUZhfM
OzJEqawsA1VSrI2CDtB7A4iMt4UHVg2XcMrlV5UPFHgJcz5fWTSWALTyg6UAGGIoEYjJ9zSTLCGh
ouBLusi1ACFzF4+SN3JVKvXab0b5M26ppbxxPbUst2HcFe9jQOHYxkmFuY0wd3uJxxnaSoWvoN5i
OIhoNl41VCtIrSnaEGZqX8slY+2FWlNobeMeTU9Q80kJjJUQ3C1SP636TWhidQklrXQvB9qaSBnZ
KiOSUCuguZJ0MjZOc2QUEdwAC4H8YFW9dR2DRassTftQeQDFQWD6g43ME1D7vk6NT1GlgsKJwQBF
6IoagHjxlDVuSuRA/UUlV1D0VfxhJJqSVgG8RK2r52kfRy0Da2sEzyjJyUswPDKSjFFaFO+AO3jp
pV9kwVWjofZ0iTT7YN109WChLllCB44lJ2o3eUtQfdtUqYNQnR5pxALLtbtPFEMSEgdKDX22XJso
I4yXljzqJea8RqpdZkoxxut2ByEyd3AivU/gdnSNBrEK5E4/buA+eO0lW9lRfyh2D0u4E1glOw2A
LVk7CBNx1XmL7J7zOkrQM1lkeswL5wRKTFV3MCiOvxxvbLn1ffQytPcy2jLFShr0Hqq2QFLpO1BV
JPBVCClH7/EcHjFyFfArhBOBYhkCleU1WQu7AOsKQMSpUshbycRrFURp3cO8Ygi1SLx67D6ZQMRC
Jr7eXdekDlynJKf7jMiKCTk3sjLfQVtIyr9Ltt+8H30dY2RkgnX/VdcHSvPJDm0I0HUQNdnzuu8M
sX2jDt2ZQbWZJskl6pWX4MvpYUZB2ZXXjkLv/jmUAy3+GARo3n4vEBwBm+mkvqR+KpVMQXugc0G3
uijBtQt3cJ1bG4EK5Xmf5oF5GatGPjwjLc+DNWMOM1tpBeC+TUELV930viO9VptCj6/aJtQ9DNHU
ViOqOGi4uK0GJimy2sHi4HTxpaifrNXuqvmjLul/P5SmwBJyT/1z/3MRf4/g2n5/EKR5+Nu/QJrQ
ZYFys+uIhej5HXU/gS8iNUjqRoa6Q2L+nAKbF0gM0h0geTRsjCCpZH9OgQ1An8KRilYitDXSzD+Z
Aiv3Z6LwfDWF0lEHKawKzOfJ9ex2cChqhsXC6RHOYGO01g+/rhgflnEVvkC3PHnVS0gLN81Yfghh
1aHsrhJH4rp3XpRq1X9KXA8NPalR5B+prAK4LjKv/mAEef7Spkj73OoScxB0Pqt40XmQBVH/yfTP
Rd6COwiKqrnFkkOi+arV5Ru/t9MrAC09bMvMVO9qxYKeW7bR+NZVc+kjZifmLXeoKoNaKAWHH3dx
ZOiTPLqRHAdZ2tIbEkFraJvXeqGio+T7fXvDlWV/yMoCNqucIIaD0zR6aNHo4xVK5O8/JqVVXxm5
Xv2IA1tf5JGrvG10uzZ4s6y47SMvexFUunnpdiHXLLSoVt3odFBvC9uOgKlIWvvKA9LxxVOt8HnI
6FdegrkZ3loBV3Sb1MqtR1oDTVgL8/eS1KTlsqI8++Q5VotinOah6O0h0YibDLTUGJhu9zrTU8iG
Xhb7+XIYm+IKMCFKOblkyh/LXsvNJeKDUY42egEHENXFyhk0Z2MyVrM2WhkoX4Xpyie0meguUeFG
z2PLllBNyVUb/kIqf0yqKJfXVdC2yLpXeX8X5XZvXnp22vAPGsiIAaICIeDLXeWiSmTa7dqWNOXW
LszWR2DQa8sNQxzsOHL+QfTUkF1NXFl6Tut+HNZZGQBuc2sVx1YDPNQAgGsodfetplL/eWGdohOP
pEKwRF3aMy516D/fzIIhH9iygdAsY5x9TWqKGmLTUzQ+UeDcT4Y5AKLpZ1sKLQ19Ut/4oJIaW8aF
JioDJtV9U6LP5IQrIwzCJ9qa04qNPirgSTEqFt1qenGnZy2FOtN0dsS0Mg/LTQK/4aoNQ+0Pe4u7
pzBXoeON55E1reoD04IBOaaIN+UayucxIC0jUziwkQXdj22G+Qz0oKPw93JfrBzbMU1LmN1Dd3Nh
6m2q0smrNZ5Shr2LTIReO8WzBn28ZQOOjLZX5W6TcFSeeN70V+N5CvY2FExQMxh0TMJWABo3hhJt
LXM80bf4+tRbz4wa0LVF+vyPX03IutJjY6OYOLqe/mpAN1OAvq0NIAvDg8it2mXECHc7CDAy/ben
BkUP7BKBJaCtReudjt6kexAN+ejq6Mov+VXUq3hse1wNnKd2yQM/GA0fCALQ4Gg6TRELKTN8K+rp
SSYkc6u8s9Kl5iIoH7cQhY2wNP7wmIkfDESTimsgoB/ZnHS81WyMq8plVOKYxReUuSKQvsjCMFh+
yh90WsLvnqTICtYuTC8MY/IkTCiLvJACYICqjCqXwswE/yQVgllXwbVJu0Vs4B3y+Ca550m7e6rQ
B0Y+QwNGNOk950ZpxHnMrwa3L15h1G08BzKA0LwWS9ctyPqlUhoWnH+5WPoF0qVJhL6j6kcAaaOk
WWcFUi0KsmhPrPs9Y9HdF2MyZlDy072ZNoirurRAGrHwmYRDLnho5OgZo99GoVFcGi4GMDniEm4N
eICUOtwgZYYMWauEmD7IKGvGY3ppaqWyhgv79olFUzk6x40PJiBkJDB1RUuHwn9yitUQr+0Qj/pl
1QsLCCWg5JfgutnYQm1SQb3UMKS+Talq1howARTkM7SZompYjB1CCU98HfG46dcBGAAvxhBRemr6
KflKJWs+BMIQweE1uBskccMeJTHkSwF0o/WPTKC0yptOEfzTnBSpVDchGCYuQNgBsj4qHx//TmLb
3PtKwoFUo1OjotpyGnzCsFJc144dOCuKjWNx+rmght64lv4VSkay9J0csrnXdk9g5R58Ll1+ER7A
5k0PkQXCJNazkV+GpHFlY8yxDMex2iZOjqefhz+cInef7KIPN/+FF7ZUMXUkKyU+nb4wZLFexxrG
WdYlJJIxBWczWP6w6TPBjtSjYq2iKbfqU8QnHn/yvfGG2I2Mj2jCA6mxgAqePhqYiuOZSe8sA6dq
7kq319cyDNJFzeR8XVfipI4ZKRpGY8jDx+Yr2od3Xd8lf9iWF9+DRTfJ/kHvARc4/R6BVoU53CRC
ZW9HCyczKuz+hmKrIPP9REZy/xplb1FoMOUlaimKOKBHzblIZfAZtxa3QI8eNzYR+dJr0uTZAM7m
iWt0N5KZbmVYWjprrO1AHafPGiOnKpjc8cvCAl27EOXXqM3Iq7DL5G1TwTRv7GxYJX5tb0LVb7ZK
TntOkT3vmlns2yisqq2HRMCqxf4Cuirq155RdbSkLedjbSBgkiqJfVVRQt94EunoiGolAW9Mnzgb
u2HFvTehMkNYmWYtM+PTN5FCuWqtxnWWaajZq6AvEBoY1RQdkajDAckH/yjIt701IEXUlQiNe250
japCtG5L7NCdRqiborS6yQpJdEOqp4zhH9zLggEKqg4OAAOl069YSUrStYPpgI2Cs52Z2DFHIW4z
SRdG26oKg/Wg5iYuhlGJ1IuwHrDG9LbTbH/9+Km6n2fQngSSxxwfyuu93nbTqj4CbfT3sACF+1HY
CM+pVk04DZ1LV66HJ4L4Q88TkxeGwPi7Acg+fXF050amc7w4vRBjHScKd14YuSvARNUai44Pj7/e
Qwfo6HHWZJ2R2YnCIYNzYDdyu2HEjTxfo6zSAG7340968MVgZqqgFBhxO5M0FBcWF5k6HXZ7DYjG
K/v0GUwZed1rQf4OTrf5RCB+6nniz49CA2mciVIpb9b6zrAO1chbeWXrrm0LQZe0R2Fk935/1Cn6
9+LpDl9VeB8jTBLUw6vmezm8/l41cV39hJiJP32ZBWn9Nvuv/UeP/0MH0+W3Q47p8udvSZCuAlK0
4GtNaP6++1ZX3/7v/wH5C7UA94qjPfTrm+2+9qP/UPyZ12u+8QjDvoCGI2DLwu2cD4+JkVg7/LFi
XgDOw0EQC4r95/hH/fXEB9bi8dfcL+rj/82jb/B7KfjeCthBmRkTIELoBBb35Unnbvdz/cmimOYF
cyoGY5Qsuw/LfLwozgXVoEMtw0RbfEgUeODR9vmnDfL4C//xonwFlFuLHeoFWXq8PVQBO/lX1mDy
LxztC+dCXB5wxNX9EpAgHi+BfkH1BGsDyP/+829agqeOCAjRf20lpv/Q76VgN8hA4OgN0ZAVHwrO
46WwLqDTo6Y4+6UQecy/sikeWQoDn3YdiQe4FbvPZCmcCy5cjg1ohN2HYPJvORjTN/gdLfaBk47R
2UuhXCiqrIDeOwSBSeDULxDzZhquz28NRMSk3iaiE+QAh5D9n70axgUtKx1mN/nW0eFQlQtwUzqt
Om2/I/5dofKpHQEM82+sgUEooGB7KE6o2gVzcXJSJj37z0wPBzX/31gKAfcQ4Pzd5zROqPoF/Sga
godr6v//zfnUdmDHnrsGBveCJlr9ysOZlX5h06SUQcjPdR8Ikd8z7wtL/NA0mFWGmOJzmkip8gUU
VEH8OFwn840OpD9nLgVzW3SSdXpqpxFSvRDdYkHk2y/RbNdADCLOXAOOBIM2psmHd52EBfkC3oow
fZ95hKSZcfZSKBfwN8mtBYHk6MKk4KIbR2JBObP7zHY7CPT9mdsBKSpBXgVevb8lSNWPl8K+YEgK
zlslrxCf/Rmc32Vh2Pscb083+VUU/1HFqVJPQRuw/qEMN3aBUmiv7xZ9fmuwgx+fuR30C8FKYdZx
2Pqnl4XiXEBCgtAtZr08aX5rAJLn7COhXZCUgwYSFLbjs+BcgNBnCI3T4bzDgnr+Gli0pBgVWzSd
dp/TsEAeDbwAADihc95hQVAvzzsSBl0Y2g7cBftXFW60x7uCqEHrQQWuPtMjYZ6fRyNYKAA6AOgO
v/fpGlBhMmaDACSoQLvPXJfiHqP6z/uS1E3ky2g9PngyFIucAkkGJGVmHiTk89NpnYAIfkMwzXcf
8qSjk0FlATsMcR1K7p9/PMs7wxQCP+cFCVMnXrIQSL3uD8D9qwMiOD2J2RdZ5y8FeRL3JG2Wwwk4
bcqJXQFgFkHcmd+ixj2N2D+PFcoFdyThwj70Yk9vUWKFgpgU8Kjfm2aWBwTvo3MPCLeoDoEd5urh
Gj0tO8WMi6Y1eeXcb5B/daoz7W6dzDLgfcsCEvArLh6HTfWCZgx/CCZ95mHz/ApcE80IjLAOsUAE
4qOlUBh1UNhRpO/33/zKDfK+c08Goy0oCDJA4cPWP10DUu3d8sAWm3duxRzy7KVQL9DDAzbyMyBO
goR+oe8ktgWyeZ6B8vzxHoFSE9LfzLZ/Hf/TI2GDj2PIvq/x5nckjEOP6JxODBU4sotIiR+mOPey
KZQcadsh4jPrCGkY+87hOUuB0BIDHLRYHsymuDfBqRM4DiCJGffnzi83iA5CIgq9/F+R8PRkCLlF
IGe/r9VZBgmAY2cHSqAfKCtg8nA4IJM2nU0KLmD3sx9zimHU+ZUXWaUK5OjBysu8QCpFQ1hjtneG
kH09cw0YZICVBnd1KC9PUwjSKGZbQsVpfjiIAxbE5hufuQbqBcomQqxqclnoNGQc7kx9rhsASY9z
X96g5kYbjEvzkENOEicsZcGb0NTfPWiGOYOgGJz9+1uKgc8VWJrdZ7IE1gUytDqHZL5rsJ8rnZMs
qORNMori8Nb2n9NyijXgIACV/v3HLPr8tgPjyHO3A2m0jNeV0Jjer8QkKoiJvwri9nABzW8NKP7P
XQOTKQ1lo/C42q/B5EhQTukOuI8ZwuMO18LhwjrjSIjpjfBfIkH4VSscJ42Q/CEBI8M++27k+dFB
AR8I7WfXszhdA3pv4pLcr9C/DUo9bZlNEaPm4ZudsR3o08NTZoYr7tyjNaArbWOaIi6IX+FilqHR
+As4UYzJwM4LTfb9u54O8+hKA0nVaFD+/uNZLoV+/lKIW0IEQDTVfv3sR7tCJM5CxtfS9xnaDG+J
A3LxnCNh7FrvlIuHzvwpNk4MKRjwIfM+2+LhAEY5Zw00XPeYzwkV/91nUkAxvAD6RNdt5keCmcLZ
SQOREJ0cG/DHg0fCvKDEQkaH1GH/2T1wficDTu25SyGqKljXDO9+58vH0UG7oNmEjCbq2rvPXGGC
tIrOXQpSSYXGPJyme9EBQjxyjeZ8o8P5pSUvT81ER20SFpjcMJ/Sf3HQZrsG1v6bnRMhRVjAdGTH
7Ds+BOBHoRqhXfL7jMwyW6BHePYhYByJACtSGfvzPp1WWvwx2rrkJXOPB+dvB44EEyohtPLgLQHz
CnIJcXMfeeZ3PdA8P3s7YI8h/JZgce0/rOrxyQAJJvyPfvJXBW5wlieD3+nspVAuAAZC1kUsY/e5
txQM8yg4fo7553pTYoN87lIYIFl2VfbPcnqyFBSg6OILr7X9Ss11KfTzyXiwr1C+YCzxczQz6T/R
sactIwQi5noyDkOjc+5NFcQ8UjY2Kmm7z2QNCBJIVVqzBQ9zoM8+ETbDSjh28Ez2SzDpNzDCptgA
MfgbRTrPOHmI4OfsBvBOaMEI6NdD1yZdKCS6kSWkL737zDU4IIl07q6gE2eqXD0CyLH7TAoL5B8E
2R9lq5kGB1jE564BdwXUTCjslNu7zyQ4MM6BtomK5GyzKKHDwGE970hgn0g7EgbmQ2ugXYj+PAdm
9kX2fqOetxSMpGg3oLa3+5z2qBW4eGCJUWjF1mv3menJoCA+d1fsUoedrczD9QWkG86fkLSa6xoI
0avzTgayQGQNKJDeRzQgcMC0/8DrmV9xxSDlL7w8JGWmEBTcu88kjQYhCNWPHfKbkDTLpAEaxNlL
gXcj8c/EWG9/7Cc3JWfBwp4Ry72ZngV8qs5dA1MmjQa/grLUfg0modGAXQCj5GeTZ4ZH4i+AfIBv
qDQikaXcr8ED2QK5I02XeSePZLfnbgfmdqQD4BsZUzwUHYTsB3M9Vf899J9ndBCakGffEqBehYrJ
YV4z2RVM91BaIsX8iRCea5AQ9mBnLoVDoakJRtXhzpi06w0wP1gsCAu5ee6G8zUMyBkctDvgzOxD
hMCDH/ckGf2jcYLZ5cwLzJ8wvTOyaZYCPCjsuyMe1elSoIPOVHu2tdVfyBwEl4Teki5ETsRnEhvs
CyHSCh5on6vO8NY8f7QvrgrG1UwuD2swORGA4PADg90+8xNhHGRHzjkRaGYK8hBTiQe3A/MMGa1i
Zb7tBuGvePYdgQemUPae7ANSBvTx6ELsE4rZguA40GevgSgoQEJjzrDfBxz/48iIBgxBg6t07n2G
8+lVXBLMMFGu+IfetGBoU3QAEZt3To3G5dm7AqQseoEkzZPtAB6QFgRF3GHCz8GZZfoEfu0vrIEm
4E0QsH/93scnQ1iCMahg8j3TNdj5bZ8ZIW0ohbZGBvnwuAYWngLdEHuIma4BSj3n7gPaDeh8oYsm
/JLF514lgeQJB8KYa/KIhN+5a0Bo3AkJO8K86vgQgJUEKo065/wCAaGclgDQRPT5AXmjW7E/qGck
TWwFEiYMgX8iXSY5tMAIwkNmIvbrLp1ndDxgmM9YClJpS3gYCVHy/ed0YwhlJHq2/N+vP57nUhym
7WcuBbuCSczDS2HSaiC5mi3ZDCmvvxAfaDsDG6e5tPswrD4OE8YFf4bryE9I0Fxn2egQ/YWlQB0O
0dR/1GxgimuohKNfKzXLg8Ec9uylgFGB6DRs49/verwryKCAw0BGnbm4DY6sf2EpGNJxM9CG2n0m
SQSTbaQbYCnONZFCJ/nsNQD7A8cSWvLD3Wn6kVDzqDNnrtlAkDt7KSCRAJhFjeDwrpOJJs04qi/+
+HB57ouZ+fXkaAycuxTkVKKcBN1zuD25jI6DBJhyjTxCFeZ/swyUmhjJ883OySAEPJgyCsnh/Q8+
WQOybIF+YsfMdA2gSp29BoJ+Ry2B//b+M8mtxRIhgzZbELl+vpILQBdT+Bj9Ely+FxXoTovUYrYY
2b+AE2ZMgSQ9VPRDw3GyDQT9BsgkYjczPQra+fwa9gHQz//H3J3kSHIeWQC+CsEDEDEPgMhFSwI1
AAK61d37JCsgFpiVSWQlBdRFdALqCrxAXkyf+RDh4eFBCjJfWEAbVpXS0y3st9+G955ZL2oLZPMZ
2YCMjZXO2Ddt4Kl3LcBqpsOBiV2YgBj99X2w0qSNuURdktkuPZiIPgMKrqWjbbI4bjnpRCu8wWXL
1lF5LSeHIJBMa9iN1ggjP5Athgl0aIsGgs02X0DJmElL6yddpIKHuZGqwVEAZCguWOFWT8cD/JFg
iEgRJguojcEEYXbtuS59qOoVef6t1tvSDq81NtmkKWQRK+DgiCDNp2qQ2EZozyXO0ZsnDknqabo3
H6zsEI4EHy1tCpzprCl4hT0+i1BEbN91FC/VUfJnV0b311W9gmxd2hSuDlcDXdS+fh6nEHoQhnd9
u7ZsdZ3flckrYIWxlHup7VFlGb1pnWmiiMXD5gw9F15hn43hdRcXRwfEZarTEGG17NXRpjqZRoPq
amWibSJ2DoijhCLSykCBtZ+qpshrBMYtSupLQtFaYrxo2cRTH59QYsn8Eg1qjpWIR6SymNP1+eXo
SOwIYTkz1JeL+kGzvC+dQqwgWogFTyPpmzWBWNzlE8sZNG7k2LyBqnJ3+n3t19FBu9qmp4LD/m7/
el7XA9JhQRgTzfJeybXAVFWHlM2fZsDO670sdNzP18AoabDfhiQ9leWSoXFDe2LbdsYSN2WMJdSa
oTF+fQhkTH5+CMGdb9CSYwkM+nQeDS5tjH0gUnFtA3ECL/2wqr5Emr5l2gb70GzQb+41OkbuQBUQ
zo4CWvFie90FrMSRwFCn4EExs+vABCx6eD1EC2a/t63igpcseTIwxdJeAf2Ep25K0d2UNxFyC/Oj
2CiaN61n6EJpMxGuoeo0zaVYkYok+7Q9ltRs2Pl2FnlEQyyyiilNnxyO3CCoh/v1erm/oGdLngii
hekTobr2XVutMN1+IuGh9F70FOiCM6tOXCQTINkgJF1WRAD78vk6QC53+JcEbqqGhRnGNraDcgTC
ytN9evPb0DDpgQ5lhdDkfukjYXojProUBZprP4jmIz2HrvNQtZTY5ncH67KY5sMI9yTUUYTESF6r
JeqOsrczlNXRdFNYW6N9JyzYabcDDqzaZSG7kT4LlPC21DKJYt6chUOExLqCFTO8PAeIHps+U3vi
b8Cf28WKau6+6iBik9e+01c5UmmxjqRLmUeBQG0R5OPV9jLtL5kqyevTZ0FMpNwE6nUP7SdjDL2z
qtUDCG/aBloIZIIBni918/CKxKSxkiXwsc2TiqWLTfWQzw8Ukc680dtlOj20QWSTB51GXIHm0zpe
MVPotkFdpN1BeUAY1LbPrus66rJYg7vVcXKLVnSH6DjOIOnjllAyA/5NM/IxqixfsPek7zkUNQVG
bNodzOZWRpR9LTmezcEywPqoI4qaQGRPmyD6jgdef2eLG73c0FlfdRiaelHBMH0GGxA/3ZtDXAql
YYAEAYT2Cp5E+6nqDr6ltCmijuJW3L5911EKaUp5xK3Z23radx5Kpk+bqIX9Zpkui0zyQHs/Koah
N9CQxVVf7QbqDTVN0HVEMyYQH/caLPalt94wui43VhUtsFH7BLNqXdEvoUyYwpxur7o2lJ2WNaJf
ctzRi920flcwTuZXZGuygIPQ8eo3P5vLDk8GKIuKwoXaBYeSObUkimbjDMFBUaGh0EuFjoKE9uMW
6AeVqvaVQWVmBlMYwKAZd9XFeFxnQKPCMrBrHlTvYFAqS5uAyNXeZLaH9owV8CI46D/qxta+NbXN
sqYQJ5dxMjTgzu86jBFSappXR+Szou4g9cnaQA/KsE4k7NHiHGxogyVelT2xLpOiNrCXLmsDfiBD
sqRrUEYObQAxj3YEAVo9QHZxK5E6cAdZUuBhL5yRa1Mc9KA0qaq6A2RO1h2wrLQuFiFfMllXYNup
K4g4VIV6WQiQtgHdt7gHtnda07a26MZudtgVzafqhdljEnNHwpbo4FF1NfWosAgyPqwTCbjzJVKy
xoJRSnuFiRVol2Wno0mFRRyA46qN6jCnGfSulqTPyPaQwGu/71FhsYGR1J7mEY216+WQNqak/cAU
Hz5GcdUd/5sjQRTSbdnRvgvaoGMw5MJCE/7OrbZRVbWM7j2V0KqRUbco7QZKCRhKaVN7CYyrKRId
G8rrsKDFI+MMgvuB/KOdjnk5GRW0ppfGuIey6Eey7zO4Q1QKZh0dDHx0IkIvEQeROGLRyAjanrWB
UmLhbqDYMn0k9KQxlG1mKRsWunsrExnNcKEagnreGmF0O0SJoW2PYtV+qprCrCnrDkGos7kLu/Ci
DTwspwy0YgtHv7imLLqhgSglRxQui5DqsQ+6/dpH0QG64SCH1noqGh2ssU27A9cXZNbHOyRsStJB
LNz22w+rzig2u3SgDOyTGhpzblrPBxaGwdvdXiXLqU3XAskEykgaCLkd6Jw1n5tSYkfZSqOzS5/K
usMMmx61IREMAw46GR0imza/OGzaLKVgRdEtRMi5A/VDkMdBvjy8LII9oiuFb9r5Q9FAaeF3OlAi
Ya8WaCR9C06OMDQFaFQED0ST4qaYQeQHn2Z/2PH9e4FSN5ZcRY/4KJtNdTi1zAGJrWbwDPCm58xx
6BXAgTsaYJym6MkAa0yfDORKa5mWq55rO0qj1laXLGhZlJUA01HO2iDmNQj3xvujymIXktoiQnkd
6RnkUUNHmsSoqX4bAke5gy0U1Nflkl2ArJo7gKhk3UGRZVO29KFH/owuC4xDjJWdxeG1LwvXWdoU
VArkSEThugg5OiD0fOxHiuZ186SCadQMWxjCBkcX5nL6wrRiHqhmjZ1e2x3QyrPuEAAHiYFKyo04
vCmtgw0xj37TaD0/8MtlX15YMKriBerI5nMTFuidySI7lHo9G2DCzGADVZX18D1iejS3I+wCO7/T
jzibqGaxPYPqW4jYoI0g51+fhaW+FD/RtS4aE3uwRS5zNsNe4hRO3wthG3qRq91F4KekH2xnIOVD
jVvBQ//y2g0I+OAVcI+qXrDMj+9hYvc7Lz/Ij4e3gvYjqPgSL7l4NMhP8aP9uFYsUEU6v+vQFMsA
k8ujyuu2LOa4J9e7la6Sdmv7uT4YOrGcYk3X5GypmrFhhvTZjML2Zxo2ztrQHUCkcasOi74HUzVI
WMmXThnMpCgpyxu7k3FTQug+xAa5boxTtd/kpk+bwvTOPN8CogvKbegVUE+xGFVIrXpn5GEuSggw
P3GwZ1GNMkhbzJjggFtTOzrgP6TdwcmgL+7amEY9IVsRGBdEi5tC5Zs2xSF2c8mZewllAXF4MnbU
PWyjoApY2ysguGYwRZCI8M46EsGoEbeMnR3Bpyg7uZphXMMdRMLDoa8fRtdnLL7E44YrLxoo13ky
CSVAHUZ7gXfTfrAFhiNnU3c/Sb+sN1FmNpcFjVS48Tup5JaWroZ1WYzHMh8P5MuxlWN5p9Re8oOA
wXQaSvXaTogN2ZgYfUfQV5yiHrpwfT2stZ00oenCVY0HM0C/QqxATMRBb8/CKHFaNzu9QhjvfFRK
llVm7Fl3UGwv5I/ab/eo2db8KTl6UZeqJUUzb/QlJSIkU8QOMzz0LjMajW9XX+Btu0Y7oYh60cF8
fQZ3MJ8xnhyrFeBdgTosYWeLH4kZqmxQhvVx14ABm5cdZY3cZCWA2klRNEKans3gB4jY1M+OHT9g
ZANZIxuRQax6S2w2+eabYSXWgGtgGhVLzmUdC/+6xdP14gEly7QfhI6L5VyrfuHOyA8kVICBIJKX
Vm3Jm5L40gym8F3vgIDvJdAUgxvFm6phYQYbKCblTVgSo4yJgsvRJtxV2eoB9CLtANF9PXj1/izc
2GApq7SbpW6OlD8ELj/8wa3tM9dlQ6A+bZa21LB2ftDvpM7kidYMyRKxZLoK6tYU9ozviUbXNgVR
6/SRiIHt2kLPMb0whtY7SiYu0ObDRDXvhTzhVkENEQPEsZzGshheSxeVDa2166UJuGBpPxAWvOHK
mTh/38Oes2kMCyCkVj8SMwjKgzZZGyAadpOIURUpqVwv/a8vqKsWEaR30l7hwozQcB7KuBiHXkFM
3WwKk6BqdNjMMKfEI0IkMp++XIzXNjCcWCNTlB1BzFBERI/JKgmg6PPIaWgDarmoRZpQVc+CkXr6
LATy1ZjFNPacFVzbIK7RSK3PJip5YQIXpE0B6tRuHZkupMJSkmjLeGqbYrvKt9uY4ij+2U7XesWo
vEYrW0PPn+cVZSuLGQBwqABW9Mmr783oVsTgYMcvcbTkAdnm+SO7ZeyxA1XoUwhHbhgrLC6zpum4
2RYXz5XyZWOF5HrnBKzW6xGKIfAex9WhIzvXS6p9Pdl3p3UGsRKt5g4YPMok8W5jMiOBap5UzwYk
XtM2UFisl1Sbelb+KEDC9dAsOXfkyq5ncp2lTWEsgS8hSejuxVFU2H5B2WRpoVl1nPgMREs1FojT
dm2K3X6uAySniVWH+17kpOq12cvtJJpRAqTtbQ0udmwDd4T1bdVn2Ouu8knYYIsytYLaMLNrM8ZR
oMQqw00uy7p1y6djg5YkMMPWQK49D6OWJOE7ExC7UKuO69YzXBUEEPdW9cFxTQaFzRdkjTAH7PBp
PlWDAjBe2h0I9kQz3jLoOwciNt/iLpW1wQziybtoPgEy9crq3nWYRGs64NogYJa1wQz6FAQJYmsX
Eemzzw9tAOekxmiYVf01WrKmco+lj8SOppEkcmv7bfMZJZJEcy28U4aXjZAzSFzt4drwBQTByQhJ
S1vGFGrbjbXrFRTa5jP4wQKZHyT8MooYHonQZiDfsbUjufYtMQPGx5HwCcph6w6jpGH9BeCLANFD
gNoeaEWvyHdnd7Fnw5qe3TTcycnQxOd+xWEuRG1nOCCShoOuQ9edvQmUdHO3jk/VGLGbo/FiWhFg
zy5V9BOHMUKiadp52PYHo+r4Crcl7Q1EUQ340Y6nC4uQEd6uDXaLd2Uh3tOmAHEJLi6a9tgdQsTB
H1+mWzWzqBnWuomTe80GCVl7PY56UGBgyESxtKT47TnDRlimoHRFMnmagIpTdLBC23S7aqDsGF+Z
xgsbWOsW8JY7CSWkw8pK2LKpwwzDbSzbqBz6tmsMsYeXBXr6AkNXFVbVD2YYbu9i26P5nHK6+dxk
kgsLSSRYl9l30QiZ78QpuYHmiRdNd+m1HZDw9m6L84mpaYpOCT4XHfSYbL0dg4VNKjReVnbiVj0S
eW4+yim+KbXovhk5ShrW8ioJtsBR1QYzTKy0Ia2zC2ngyWwB1RDJRG5Z1g+6mUHmELgeFqFT0WfI
o3LK9aDphPZf1gYzqP5pxcZahZCPv74arSKwj71s/ZSXQzXDt2NF17EXuByZgGWMtum8VR9KdKSG
zEmQJKxwK4/A8e3n2hvoUphY2Ap7+euiN2PrrzlTiIsS42sLqLUXbst+RVzBTtsMchTxNQeOwTRy
ygvci6QowP/Kd9rybaaonuSB1gy0lhjFBtOZI5opyauqKcIM+2h2UCuLwP5e1GiGV0SkiiFZ0Zuo
rClmAEDqGGyhmbSYJk/GJtioWo6HsjZYtK2OTGCE5JAsAotfjv/QHbQb7eqiIV42W1q2ffGcDbSN
IDl0VprPaHBtLEOCADy0bNo0gyqFq5D2LcZAFxpvs+agpsOFVg2Ni/aU5vzAoMUCqjuTSn6gsIKS
v0TOmvnSDLo9IdAUGy17AslNj+1o+zqaXXsnV0yc8sxbpYJ1ZNx+WibYUMqw1sqmsjbIUy1VU8ud
vgk61eQVuYVvsGvA+uOyYSE/hnJFRteE9EZrg5vQGBurcAMut0fNsJDfDR/ucKDQERJ/zcdtMMwW
8CQklnYqlHWHPEEi+oz4Q/T7ug7CjQ1w6ywx7CQ2C4bGDkmQuSl1FrZLeXPfOXD3XvuBfGlJCrZ6
z32dT6DVU/pNptHTLddAPfKVfV34xgy6PWxAyBDA9TZztl0llJvOifW/Gxr/jXPzsRcf++137x/f
/f7p9f3r+9PH//7x9PLpf04ff3x8/dV/cP8HfHaKH/fpj+++/HwFFnr1D//30w+n9ke3/yj++6uH
dx/eP/3u/cfXl/ffvv4mfvvBXzb//bfTc/OLdv/37gVvf/erZ/Vv1f/hH96fXh5evv3uU/MXn7pf
8y8PH05ffv7/bz99fP3w8PT48PTus98+//j0+unzwXuQCohl7P0fxa/x5edXv3Zzh7dh4Vefc3p5
en55+YVHaTrO9qhvnl9fT0933mkXQjMXY//H7/Ty4f7bWMbItbMP+b8ffvj48Pgw/R66LlLW7CP+
+vr87fffPT9+mHwIvkIMmdIPefv53enllzxtbxQ3g8He/vHx9fTyt7efX+9+NQd6YWbI2Vd6+8fL
6ZuX50mr6QCFzl/2EX9xXn7BkY92uGkwZJ/y55fnp+dvGG3qVUIeJurk7EN+x4tfniYd2fzZnDn/
iD8/PH54eJl+CYCoGbz4T28/P33/9vMP75/u2MqiyRm+kD+9/fThrvsCf2u35q31h4fHeydEXUJE
Mv+Ir5/vv4UaMXQJs2719dtPf388ffN8x3n15QPrk33Kfz2evvednyZ9SxswqA/ZZ/z1+7d/Pk09
gcAj3E6kndlHNLf9y8NnX4uOjuPkld897Ve9eCoX+eoqafn9bXb1q/9AjhQ/+NvH08PLV/8CAAD/
/w==</cx:binary>
              </cx:geoCache>
            </cx:geography>
          </cx:layoutPr>
          <cx:valueColors>
            <cx:minColor>
              <a:srgbClr val="DDEFEB"/>
            </cx:minColor>
            <cx:midColor>
              <a:srgbClr val="86C7C1"/>
            </cx:midColor>
            <cx:maxColor>
              <a:srgbClr val="46A9A2"/>
            </cx:maxColor>
          </cx:valueColors>
        </cx:series>
      </cx:plotAreaRegion>
    </cx:plotArea>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'Förmåga - 5 år'!$A$2:$C$291</cx:f>
        <cx:nf>'Förmåga - 5 år'!$A$1:$C$1</cx:nf>
        <cx:lvl ptCount="290" name="Kommun">
          <cx:pt idx="0">Arjeplog kommun</cx:pt>
          <cx:pt idx="1">Arvidsjaurs kommun</cx:pt>
          <cx:pt idx="2">Bodens kommun</cx:pt>
          <cx:pt idx="3">Gällivare kommun</cx:pt>
          <cx:pt idx="4">Haparanda</cx:pt>
          <cx:pt idx="5">Jokkmokks kommun</cx:pt>
          <cx:pt idx="6">Kalix kommun</cx:pt>
          <cx:pt idx="7">Kiruna kommun</cx:pt>
          <cx:pt idx="8">Luleå kommun</cx:pt>
          <cx:pt idx="9">Malå kommun</cx:pt>
          <cx:pt idx="10">Norsjö kommun</cx:pt>
          <cx:pt idx="11">Pajala kommun</cx:pt>
          <cx:pt idx="12">Piteå kommun</cx:pt>
          <cx:pt idx="13">Skellefteå kommun</cx:pt>
          <cx:pt idx="14">Älvsbyns kommun</cx:pt>
          <cx:pt idx="15">Överkalix kommun</cx:pt>
          <cx:pt idx="16">Övertorneå kommun</cx:pt>
          <cx:pt idx="17">Bergs kommun</cx:pt>
          <cx:pt idx="18">Bjurholm kommun</cx:pt>
          <cx:pt idx="19">Bollnäs kommun</cx:pt>
          <cx:pt idx="20">Bräcke kommun</cx:pt>
          <cx:pt idx="21">Dorotea kommun</cx:pt>
          <cx:pt idx="22">Hudiksvall kommun</cx:pt>
          <cx:pt idx="23">Härjedalens kommun</cx:pt>
          <cx:pt idx="24">Härnösand kommun</cx:pt>
          <cx:pt idx="25">Kramfors kommun</cx:pt>
          <cx:pt idx="26">Krokoms kommun</cx:pt>
          <cx:pt idx="27">Ljusdal kommun</cx:pt>
          <cx:pt idx="28">Lycksele kommun</cx:pt>
          <cx:pt idx="29">Nordanstig kommun</cx:pt>
          <cx:pt idx="30">Nordmalings kommun</cx:pt>
          <cx:pt idx="31">Ockelbo kommun</cx:pt>
          <cx:pt idx="32">Ovanåker kommun</cx:pt>
          <cx:pt idx="33">Ragunda kommun</cx:pt>
          <cx:pt idx="34">Robertsfors kommun</cx:pt>
          <cx:pt idx="35">Sollefteå kommun</cx:pt>
          <cx:pt idx="36">Sorsele kommun</cx:pt>
          <cx:pt idx="37">Storumans kommun</cx:pt>
          <cx:pt idx="38">Strömsund kommun</cx:pt>
          <cx:pt idx="39">Sundsvalls kommun</cx:pt>
          <cx:pt idx="40">Söderhamn kommun</cx:pt>
          <cx:pt idx="41">Timrå kommun</cx:pt>
          <cx:pt idx="42">Umeå kommun</cx:pt>
          <cx:pt idx="43">Vilhelmina kommun</cx:pt>
          <cx:pt idx="44">Vindeln kommun</cx:pt>
          <cx:pt idx="45">Vännäs kommun</cx:pt>
          <cx:pt idx="46">Ånge kommun</cx:pt>
          <cx:pt idx="47">Åre kommun</cx:pt>
          <cx:pt idx="48">Åsele kommun</cx:pt>
          <cx:pt idx="49">Örnsköldsvik kommun</cx:pt>
          <cx:pt idx="50">Östersund kommun</cx:pt>
          <cx:pt idx="51">Ale kommun</cx:pt>
          <cx:pt idx="52">Alingsås kommun</cx:pt>
          <cx:pt idx="53">Aneby kommun</cx:pt>
          <cx:pt idx="54">Arboga kommun</cx:pt>
          <cx:pt idx="55">Arvika kommun</cx:pt>
          <cx:pt idx="56">Askersund kommun</cx:pt>
          <cx:pt idx="57">Avesta kommun</cx:pt>
          <cx:pt idx="58">Bengtsfors kommun</cx:pt>
          <cx:pt idx="59">Bollebygd kommun</cx:pt>
          <cx:pt idx="60">Borlänge kommun</cx:pt>
          <cx:pt idx="61">Borås kommun</cx:pt>
          <cx:pt idx="62">Botkyrka kommun</cx:pt>
          <cx:pt idx="63">Boxholms kommun</cx:pt>
          <cx:pt idx="64">Dals-Ed kommun</cx:pt>
          <cx:pt idx="65">Danderyd kommun</cx:pt>
          <cx:pt idx="66">Degerfors kommun</cx:pt>
          <cx:pt idx="67">Eda kommun</cx:pt>
          <cx:pt idx="68">Ekerö kommun</cx:pt>
          <cx:pt idx="69">Eksjö kommun</cx:pt>
          <cx:pt idx="70">Enköpings kommun</cx:pt>
          <cx:pt idx="71">Eskilstuna kommun</cx:pt>
          <cx:pt idx="72">Essunga kommun</cx:pt>
          <cx:pt idx="73">Fagersta kommun</cx:pt>
          <cx:pt idx="74">Falköping kommun</cx:pt>
          <cx:pt idx="75">Falu kommun</cx:pt>
          <cx:pt idx="76">Filipstads kommun</cx:pt>
          <cx:pt idx="77">Finspång kommun</cx:pt>
          <cx:pt idx="78">Flens kommun</cx:pt>
          <cx:pt idx="79">Forshaga kommun</cx:pt>
          <cx:pt idx="80">Färgelanda kommun</cx:pt>
          <cx:pt idx="81">Gagnef kommun</cx:pt>
          <cx:pt idx="82">Gislaved kommun</cx:pt>
          <cx:pt idx="83">Gnesta kommun</cx:pt>
          <cx:pt idx="84">Gotland kommun</cx:pt>
          <cx:pt idx="85">Grums kommun</cx:pt>
          <cx:pt idx="86">Grästorp kommun</cx:pt>
          <cx:pt idx="87">Gullspång kommun</cx:pt>
          <cx:pt idx="88">Gävle kommun</cx:pt>
          <cx:pt idx="89">Göteborgs kommun</cx:pt>
          <cx:pt idx="90">Götene kommun</cx:pt>
          <cx:pt idx="91">Habo kommun</cx:pt>
          <cx:pt idx="92">Hagfors kommun</cx:pt>
          <cx:pt idx="93">Hallsberg kommun</cx:pt>
          <cx:pt idx="94">Hallstahammars kommun</cx:pt>
          <cx:pt idx="95">Hammarö kommun</cx:pt>
          <cx:pt idx="96">Haninge kommun</cx:pt>
          <cx:pt idx="97">Heby kommun</cx:pt>
          <cx:pt idx="98">Hedemora kommun</cx:pt>
          <cx:pt idx="99">Herrljunga kommun</cx:pt>
          <cx:pt idx="100">Hjo kommun</cx:pt>
          <cx:pt idx="101">Hofors kommun</cx:pt>
          <cx:pt idx="102">Huddinge kommun</cx:pt>
          <cx:pt idx="103">Hultsfred kommun</cx:pt>
          <cx:pt idx="104">Håbo</cx:pt>
          <cx:pt idx="105">Hällefors kommun</cx:pt>
          <cx:pt idx="106">Härryda kommun</cx:pt>
          <cx:pt idx="107">Järfälla kommun</cx:pt>
          <cx:pt idx="108">Jönköping kommun</cx:pt>
          <cx:pt idx="109">Karlsborgs kommun</cx:pt>
          <cx:pt idx="110">Karlskoga kommun</cx:pt>
          <cx:pt idx="111">Karlstads kommun</cx:pt>
          <cx:pt idx="112">Katrineholms kommun</cx:pt>
          <cx:pt idx="113">Kils kommun</cx:pt>
          <cx:pt idx="114">Kinda kommun</cx:pt>
          <cx:pt idx="115">Knivsta kommun</cx:pt>
          <cx:pt idx="116">Kristinehamn kommun</cx:pt>
          <cx:pt idx="117">Kumla kommun</cx:pt>
          <cx:pt idx="118">Kungsbacka kommun</cx:pt>
          <cx:pt idx="119">Kungsör kommun</cx:pt>
          <cx:pt idx="120">Kungälv kommun</cx:pt>
          <cx:pt idx="121">Köping kommun</cx:pt>
          <cx:pt idx="122">Laxå kommun</cx:pt>
          <cx:pt idx="123">Lekeberg kommun</cx:pt>
          <cx:pt idx="124">Leksands kommun</cx:pt>
          <cx:pt idx="125">Lerum kommun</cx:pt>
          <cx:pt idx="126">Lidingö kommun</cx:pt>
          <cx:pt idx="127">Lidköping kommun</cx:pt>
          <cx:pt idx="128">Lilla Edets kommun</cx:pt>
          <cx:pt idx="129">Lindesbergs kommun</cx:pt>
          <cx:pt idx="130">Linköpings kommun</cx:pt>
          <cx:pt idx="131">Ljusnarsberg kommun</cx:pt>
          <cx:pt idx="132">Ludvika kommun</cx:pt>
          <cx:pt idx="133">Lysekil kommun</cx:pt>
          <cx:pt idx="134">Malung-Sälen kommun</cx:pt>
          <cx:pt idx="135">Mariestads kommun</cx:pt>
          <cx:pt idx="136">Marks kommun</cx:pt>
          <cx:pt idx="137">Mellerud kommun</cx:pt>
          <cx:pt idx="138">Mjölby kommun</cx:pt>
          <cx:pt idx="139">Mora kommun</cx:pt>
          <cx:pt idx="140">Motala kommun</cx:pt>
          <cx:pt idx="141">Mullsjö kommun</cx:pt>
          <cx:pt idx="142">Munkedals kommun</cx:pt>
          <cx:pt idx="143">Munkfors kommun</cx:pt>
          <cx:pt idx="144">Mölndals kommun</cx:pt>
          <cx:pt idx="145">Nacka kommun</cx:pt>
          <cx:pt idx="146">Nora kommun</cx:pt>
          <cx:pt idx="147">Norbergs kommun</cx:pt>
          <cx:pt idx="148">Norrköping kommun</cx:pt>
          <cx:pt idx="149">Norrtälje kommun</cx:pt>
          <cx:pt idx="150">Nykvarn kommun</cx:pt>
          <cx:pt idx="151">Nyköping kommun</cx:pt>
          <cx:pt idx="152">Nynäshamn kommun</cx:pt>
          <cx:pt idx="153">Nässjö kommun</cx:pt>
          <cx:pt idx="154">Orsa kommun</cx:pt>
          <cx:pt idx="155">Orust kommun</cx:pt>
          <cx:pt idx="156">Oxelösunds kommun</cx:pt>
          <cx:pt idx="157">Partille kommun</cx:pt>
          <cx:pt idx="158">Rättvik kommun</cx:pt>
          <cx:pt idx="159">Sala kommun</cx:pt>
          <cx:pt idx="160">Salems kommun</cx:pt>
          <cx:pt idx="161">Sandviken kommun</cx:pt>
          <cx:pt idx="162">Sigtuna kommun</cx:pt>
          <cx:pt idx="163">Skara kommun</cx:pt>
          <cx:pt idx="164">Skinnskatteberg kommun</cx:pt>
          <cx:pt idx="165">Skövde kommun</cx:pt>
          <cx:pt idx="166">Smedjebacken kommun</cx:pt>
          <cx:pt idx="167">Sollentuna kommun</cx:pt>
          <cx:pt idx="168">Solna kommun</cx:pt>
          <cx:pt idx="169">Sotenäs kommun</cx:pt>
          <cx:pt idx="170">Stenungsund kommun</cx:pt>
          <cx:pt idx="171">Stockholm kommun</cx:pt>
          <cx:pt idx="172">Storfors kommun</cx:pt>
          <cx:pt idx="173">Strängnäs kommun</cx:pt>
          <cx:pt idx="174">Strömstads kommun</cx:pt>
          <cx:pt idx="175">Sundbyberg kommun</cx:pt>
          <cx:pt idx="176">Sunne kommun</cx:pt>
          <cx:pt idx="177">Surahammars kommun</cx:pt>
          <cx:pt idx="178">Svenljunga kommun</cx:pt>
          <cx:pt idx="179">Säffle kommun</cx:pt>
          <cx:pt idx="180">Säters kommun</cx:pt>
          <cx:pt idx="181">Sävsjö kommun</cx:pt>
          <cx:pt idx="182">Söderköpings kommun</cx:pt>
          <cx:pt idx="183">Södertälje kommun</cx:pt>
          <cx:pt idx="184">Tanum kommun</cx:pt>
          <cx:pt idx="185">Tibro kommun</cx:pt>
          <cx:pt idx="186">Tidaholm kommun</cx:pt>
          <cx:pt idx="187">Tierps kommun</cx:pt>
          <cx:pt idx="188">Tjörn kommun</cx:pt>
          <cx:pt idx="189">Torsby kommun</cx:pt>
          <cx:pt idx="190">Tranemo kommun</cx:pt>
          <cx:pt idx="191">Tranås kommun</cx:pt>
          <cx:pt idx="192">Trollhättans kommun</cx:pt>
          <cx:pt idx="193">Trosa kommun</cx:pt>
          <cx:pt idx="194">Tyresö kommun</cx:pt>
          <cx:pt idx="195">Täby kommun</cx:pt>
          <cx:pt idx="196">Töreboda kommun</cx:pt>
          <cx:pt idx="197">Uddevalla kommun</cx:pt>
          <cx:pt idx="198">Ulricehamn kommun</cx:pt>
          <cx:pt idx="199">Upplands Väsby kommun</cx:pt>
          <cx:pt idx="200">Upplands-Bro kommun</cx:pt>
          <cx:pt idx="201">Uppsala kommun</cx:pt>
          <cx:pt idx="202">Vadstena kommun</cx:pt>
          <cx:pt idx="203">Vaggeryds kommun</cx:pt>
          <cx:pt idx="204">Valdemarsviks kommun</cx:pt>
          <cx:pt idx="205">Vallentuna kommun</cx:pt>
          <cx:pt idx="206">Vansbro kommun</cx:pt>
          <cx:pt idx="207">Vara kommun</cx:pt>
          <cx:pt idx="208">Varberg kommun</cx:pt>
          <cx:pt idx="209">Vaxholm kommun</cx:pt>
          <cx:pt idx="210">Vetlanda kommun</cx:pt>
          <cx:pt idx="211">Vimmerby kommun</cx:pt>
          <cx:pt idx="212">Vingåker kommun</cx:pt>
          <cx:pt idx="213">Vårgårda kommun</cx:pt>
          <cx:pt idx="214">Vänersborg kommun</cx:pt>
          <cx:pt idx="215">Värmdö kommun</cx:pt>
          <cx:pt idx="216">Västervik kommun</cx:pt>
          <cx:pt idx="217">Västerås kommun</cx:pt>
          <cx:pt idx="218">Ydre kommun</cx:pt>
          <cx:pt idx="219">Åmåls kommun</cx:pt>
          <cx:pt idx="220">Årjäng kommun</cx:pt>
          <cx:pt idx="221">Åtvidaberg kommun</cx:pt>
          <cx:pt idx="222">Älvdalens kommun</cx:pt>
          <cx:pt idx="223">Älvkarleby kommun</cx:pt>
          <cx:pt idx="224">Öckerö kommun</cx:pt>
          <cx:pt idx="225">Ödeshög kommun</cx:pt>
          <cx:pt idx="226">Örebro kommun</cx:pt>
          <cx:pt idx="227">Österåker kommun</cx:pt>
          <cx:pt idx="228">Östhammars kommun</cx:pt>
          <cx:pt idx="229">Alvesta kommun</cx:pt>
          <cx:pt idx="230">Bjuv kommun</cx:pt>
          <cx:pt idx="231">Borgholms kommun</cx:pt>
          <cx:pt idx="232">Bromölla kommun</cx:pt>
          <cx:pt idx="233">Burlöv kommun</cx:pt>
          <cx:pt idx="234">Båstads kommun</cx:pt>
          <cx:pt idx="235">Emmaboda kommun</cx:pt>
          <cx:pt idx="236">Eslöv kommun</cx:pt>
          <cx:pt idx="237">Falkenbergs kommun</cx:pt>
          <cx:pt idx="238">Gnosjö kommun</cx:pt>
          <cx:pt idx="239">Halmstads kommun</cx:pt>
          <cx:pt idx="240">Helsingborg kommun</cx:pt>
          <cx:pt idx="241">Hylte kommun</cx:pt>
          <cx:pt idx="242">Hässleholm kommun</cx:pt>
          <cx:pt idx="243">Höganäs kommun</cx:pt>
          <cx:pt idx="244">Högsby kommun</cx:pt>
          <cx:pt idx="245">Hörby kommun</cx:pt>
          <cx:pt idx="246">Höör kommun</cx:pt>
          <cx:pt idx="247">Kalmar kommun</cx:pt>
          <cx:pt idx="248">Karlshamn kommun</cx:pt>
          <cx:pt idx="249">Karlskrona kommun</cx:pt>
          <cx:pt idx="250">Klippan kommun</cx:pt>
          <cx:pt idx="251">Kristianstad kommun</cx:pt>
          <cx:pt idx="252">Kävlinge kommun</cx:pt>
          <cx:pt idx="253">Laholms kommun</cx:pt>
          <cx:pt idx="254">Landskrona kommun</cx:pt>
          <cx:pt idx="255">Lessebo kommun</cx:pt>
          <cx:pt idx="256">Ljungby kommun</cx:pt>
          <cx:pt idx="257">Lomma kommun</cx:pt>
          <cx:pt idx="258">Lunds kommun</cx:pt>
          <cx:pt idx="259">Malmö kommun</cx:pt>
          <cx:pt idx="260">Markaryds kommun</cx:pt>
          <cx:pt idx="261">Mönsterås kommun</cx:pt>
          <cx:pt idx="262">Mörbylånga kommun</cx:pt>
          <cx:pt idx="263">Nybro kommun</cx:pt>
          <cx:pt idx="264">Olofström kommun</cx:pt>
          <cx:pt idx="265">Osby kommun</cx:pt>
          <cx:pt idx="266">Oskarshamn kommun</cx:pt>
          <cx:pt idx="267">Perstorps kommun</cx:pt>
          <cx:pt idx="268">Ronneby kommun</cx:pt>
          <cx:pt idx="269">Simrishamns kommun</cx:pt>
          <cx:pt idx="270">Sjöbo kommun</cx:pt>
          <cx:pt idx="271">Skurups kommun</cx:pt>
          <cx:pt idx="272">Staffanstorps kommun</cx:pt>
          <cx:pt idx="273">Svalöv kommun</cx:pt>
          <cx:pt idx="274">Svedala kommun</cx:pt>
          <cx:pt idx="275">Sölvesborg kommun</cx:pt>
          <cx:pt idx="276">Tingsryd kommun</cx:pt>
          <cx:pt idx="277">Tomelilla kommun</cx:pt>
          <cx:pt idx="278">Torsås kommun</cx:pt>
          <cx:pt idx="279">Trelleborgs kommun</cx:pt>
          <cx:pt idx="280">Uppvidinge kommun</cx:pt>
          <cx:pt idx="281">Vellinge kommun</cx:pt>
          <cx:pt idx="282">Värnamo kommun</cx:pt>
          <cx:pt idx="283">Växjö kommun</cx:pt>
          <cx:pt idx="284">Ystads kommun</cx:pt>
          <cx:pt idx="285">Åstorp kommun</cx:pt>
          <cx:pt idx="286">Älmhult kommun</cx:pt>
          <cx:pt idx="287">Ängelholms kommun</cx:pt>
          <cx:pt idx="288">Örkelljunga kommun</cx:pt>
          <cx:pt idx="289">Östra Göinge kommun</cx:pt>
        </cx:lvl>
        <cx:lvl ptCount="290" name="Kommunkod">
          <cx:pt idx="0">2506</cx:pt>
          <cx:pt idx="1">2505</cx:pt>
          <cx:pt idx="2">2582</cx:pt>
          <cx:pt idx="3">2523</cx:pt>
          <cx:pt idx="4">2583</cx:pt>
          <cx:pt idx="5">2510</cx:pt>
          <cx:pt idx="6">2514</cx:pt>
          <cx:pt idx="7">2584</cx:pt>
          <cx:pt idx="8">2580</cx:pt>
          <cx:pt idx="9">2418</cx:pt>
          <cx:pt idx="10">2417</cx:pt>
          <cx:pt idx="11">2521</cx:pt>
          <cx:pt idx="12">2581</cx:pt>
          <cx:pt idx="13">2482</cx:pt>
          <cx:pt idx="14">2560</cx:pt>
          <cx:pt idx="15">2513</cx:pt>
          <cx:pt idx="16">2518</cx:pt>
          <cx:pt idx="17">2326</cx:pt>
          <cx:pt idx="18">2403</cx:pt>
          <cx:pt idx="19">2183</cx:pt>
          <cx:pt idx="20">2305</cx:pt>
          <cx:pt idx="21">2425</cx:pt>
          <cx:pt idx="22">2184</cx:pt>
          <cx:pt idx="23">2361</cx:pt>
          <cx:pt idx="24">2280</cx:pt>
          <cx:pt idx="25">2282</cx:pt>
          <cx:pt idx="26">2309</cx:pt>
          <cx:pt idx="27">2161</cx:pt>
          <cx:pt idx="28">2481</cx:pt>
          <cx:pt idx="29">2132</cx:pt>
          <cx:pt idx="30">2401</cx:pt>
          <cx:pt idx="31">2101</cx:pt>
          <cx:pt idx="32">2121</cx:pt>
          <cx:pt idx="33">2303</cx:pt>
          <cx:pt idx="34">2409</cx:pt>
          <cx:pt idx="35">2283</cx:pt>
          <cx:pt idx="36">2422</cx:pt>
          <cx:pt idx="37">2421</cx:pt>
          <cx:pt idx="38">2313</cx:pt>
          <cx:pt idx="39">2281</cx:pt>
          <cx:pt idx="40">2182</cx:pt>
          <cx:pt idx="41">2262</cx:pt>
          <cx:pt idx="42">2480</cx:pt>
          <cx:pt idx="43">2462</cx:pt>
          <cx:pt idx="44">2404</cx:pt>
          <cx:pt idx="45">2460</cx:pt>
          <cx:pt idx="46">2260</cx:pt>
          <cx:pt idx="47">2321</cx:pt>
          <cx:pt idx="48">2463</cx:pt>
          <cx:pt idx="49">2284</cx:pt>
          <cx:pt idx="50">2380</cx:pt>
          <cx:pt idx="51">1440</cx:pt>
          <cx:pt idx="52">1489</cx:pt>
          <cx:pt idx="53">0604</cx:pt>
          <cx:pt idx="54">1984</cx:pt>
          <cx:pt idx="55">1784</cx:pt>
          <cx:pt idx="56">1882</cx:pt>
          <cx:pt idx="57">2084</cx:pt>
          <cx:pt idx="58">1460</cx:pt>
          <cx:pt idx="59">1443</cx:pt>
          <cx:pt idx="60">2081</cx:pt>
          <cx:pt idx="61">1490</cx:pt>
          <cx:pt idx="62">0127</cx:pt>
          <cx:pt idx="63">0560</cx:pt>
          <cx:pt idx="64">1438</cx:pt>
          <cx:pt idx="65">0162</cx:pt>
          <cx:pt idx="66">1862</cx:pt>
          <cx:pt idx="67">1730</cx:pt>
          <cx:pt idx="68">0125</cx:pt>
          <cx:pt idx="69">0686</cx:pt>
          <cx:pt idx="70">0381</cx:pt>
          <cx:pt idx="71">0484</cx:pt>
          <cx:pt idx="72">1445</cx:pt>
          <cx:pt idx="73">1982</cx:pt>
          <cx:pt idx="74">1499</cx:pt>
          <cx:pt idx="75">2080</cx:pt>
          <cx:pt idx="76">1782</cx:pt>
          <cx:pt idx="77">0562</cx:pt>
          <cx:pt idx="78">0482</cx:pt>
          <cx:pt idx="79">1763</cx:pt>
          <cx:pt idx="80">1439</cx:pt>
          <cx:pt idx="81">2026</cx:pt>
          <cx:pt idx="82">0662</cx:pt>
          <cx:pt idx="83">0461</cx:pt>
          <cx:pt idx="84">0980</cx:pt>
          <cx:pt idx="85">1764</cx:pt>
          <cx:pt idx="86">1444</cx:pt>
          <cx:pt idx="87">1447</cx:pt>
          <cx:pt idx="88">2180</cx:pt>
          <cx:pt idx="89">1480</cx:pt>
          <cx:pt idx="90">1471</cx:pt>
          <cx:pt idx="91">0643</cx:pt>
          <cx:pt idx="92">1783</cx:pt>
          <cx:pt idx="93">1861</cx:pt>
          <cx:pt idx="94">1961</cx:pt>
          <cx:pt idx="95">1761</cx:pt>
          <cx:pt idx="96">0136</cx:pt>
          <cx:pt idx="97">0331</cx:pt>
          <cx:pt idx="98">2083</cx:pt>
          <cx:pt idx="99">1466</cx:pt>
          <cx:pt idx="100">1497</cx:pt>
          <cx:pt idx="101">2104</cx:pt>
          <cx:pt idx="102">0126</cx:pt>
          <cx:pt idx="103">0860</cx:pt>
          <cx:pt idx="104">0305</cx:pt>
          <cx:pt idx="105">1863</cx:pt>
          <cx:pt idx="106">1401</cx:pt>
          <cx:pt idx="107">0123</cx:pt>
          <cx:pt idx="108">0680</cx:pt>
          <cx:pt idx="109">1446</cx:pt>
          <cx:pt idx="110">1883</cx:pt>
          <cx:pt idx="111">1780</cx:pt>
          <cx:pt idx="112">0483</cx:pt>
          <cx:pt idx="113">1715</cx:pt>
          <cx:pt idx="114">0513</cx:pt>
          <cx:pt idx="115">0330</cx:pt>
          <cx:pt idx="116">1781</cx:pt>
          <cx:pt idx="117">1881</cx:pt>
          <cx:pt idx="118">1384</cx:pt>
          <cx:pt idx="119">1960</cx:pt>
          <cx:pt idx="120">1482</cx:pt>
          <cx:pt idx="121">1983</cx:pt>
          <cx:pt idx="122">1860</cx:pt>
          <cx:pt idx="123">1814</cx:pt>
          <cx:pt idx="124">2029</cx:pt>
          <cx:pt idx="125">1441</cx:pt>
          <cx:pt idx="126">0186</cx:pt>
          <cx:pt idx="127">1494</cx:pt>
          <cx:pt idx="128">1462</cx:pt>
          <cx:pt idx="129">1885</cx:pt>
          <cx:pt idx="130">0580</cx:pt>
          <cx:pt idx="131">1864</cx:pt>
          <cx:pt idx="132">2085</cx:pt>
          <cx:pt idx="133">1484</cx:pt>
          <cx:pt idx="134">2023</cx:pt>
          <cx:pt idx="135">1493</cx:pt>
          <cx:pt idx="136">1463</cx:pt>
          <cx:pt idx="137">1461</cx:pt>
          <cx:pt idx="138">0586</cx:pt>
          <cx:pt idx="139">2062</cx:pt>
          <cx:pt idx="140">0583</cx:pt>
          <cx:pt idx="141">0642</cx:pt>
          <cx:pt idx="142">1430</cx:pt>
          <cx:pt idx="143">1762</cx:pt>
          <cx:pt idx="144">1481</cx:pt>
          <cx:pt idx="145">0182</cx:pt>
          <cx:pt idx="146">1884</cx:pt>
          <cx:pt idx="147">1962</cx:pt>
          <cx:pt idx="148">0581</cx:pt>
          <cx:pt idx="149">0188</cx:pt>
          <cx:pt idx="150">0140</cx:pt>
          <cx:pt idx="151">0480</cx:pt>
          <cx:pt idx="152">0192</cx:pt>
          <cx:pt idx="153">0682</cx:pt>
          <cx:pt idx="154">2034</cx:pt>
          <cx:pt idx="155">1421</cx:pt>
          <cx:pt idx="156">0481</cx:pt>
          <cx:pt idx="157">1402</cx:pt>
          <cx:pt idx="158">2031</cx:pt>
          <cx:pt idx="159">1981</cx:pt>
          <cx:pt idx="160">0128</cx:pt>
          <cx:pt idx="161">2181</cx:pt>
          <cx:pt idx="162">0191</cx:pt>
          <cx:pt idx="163">1495</cx:pt>
          <cx:pt idx="164">1904</cx:pt>
          <cx:pt idx="165">1496</cx:pt>
          <cx:pt idx="166">2061</cx:pt>
          <cx:pt idx="167">0163</cx:pt>
          <cx:pt idx="168">0184</cx:pt>
          <cx:pt idx="169">1427</cx:pt>
          <cx:pt idx="170">1415</cx:pt>
          <cx:pt idx="171">0180</cx:pt>
          <cx:pt idx="172">1760</cx:pt>
          <cx:pt idx="173">0486</cx:pt>
          <cx:pt idx="174">1486</cx:pt>
          <cx:pt idx="175">0183</cx:pt>
          <cx:pt idx="176">1766</cx:pt>
          <cx:pt idx="177">1907</cx:pt>
          <cx:pt idx="178">1465</cx:pt>
          <cx:pt idx="179">1785</cx:pt>
          <cx:pt idx="180">2082</cx:pt>
          <cx:pt idx="181">0684</cx:pt>
          <cx:pt idx="182">0582</cx:pt>
          <cx:pt idx="183">0181</cx:pt>
          <cx:pt idx="184">1435</cx:pt>
          <cx:pt idx="185">1472</cx:pt>
          <cx:pt idx="186">1498</cx:pt>
          <cx:pt idx="187">0360</cx:pt>
          <cx:pt idx="188">1419</cx:pt>
          <cx:pt idx="189">1737</cx:pt>
          <cx:pt idx="190">1452</cx:pt>
          <cx:pt idx="191">0687</cx:pt>
          <cx:pt idx="192">1488</cx:pt>
          <cx:pt idx="193">0488</cx:pt>
          <cx:pt idx="194">0138</cx:pt>
          <cx:pt idx="195">0160</cx:pt>
          <cx:pt idx="196">1473</cx:pt>
          <cx:pt idx="197">1485</cx:pt>
          <cx:pt idx="198">1491</cx:pt>
          <cx:pt idx="199">0114</cx:pt>
          <cx:pt idx="200">0139</cx:pt>
          <cx:pt idx="201">0380</cx:pt>
          <cx:pt idx="202">0584</cx:pt>
          <cx:pt idx="203">0665</cx:pt>
          <cx:pt idx="204">0563</cx:pt>
          <cx:pt idx="205">0115</cx:pt>
          <cx:pt idx="206">2021</cx:pt>
          <cx:pt idx="207">1470</cx:pt>
          <cx:pt idx="208">1383</cx:pt>
          <cx:pt idx="209">0187</cx:pt>
          <cx:pt idx="210">0685</cx:pt>
          <cx:pt idx="211">0884</cx:pt>
          <cx:pt idx="212">0428</cx:pt>
          <cx:pt idx="213">1442</cx:pt>
          <cx:pt idx="214">1487</cx:pt>
          <cx:pt idx="215">0120</cx:pt>
          <cx:pt idx="216">0883</cx:pt>
          <cx:pt idx="217">1980</cx:pt>
          <cx:pt idx="218">0512</cx:pt>
          <cx:pt idx="219">1492</cx:pt>
          <cx:pt idx="220">1765</cx:pt>
          <cx:pt idx="221">0561</cx:pt>
          <cx:pt idx="222">2039</cx:pt>
          <cx:pt idx="223">0319</cx:pt>
          <cx:pt idx="224">1407</cx:pt>
          <cx:pt idx="225">0509</cx:pt>
          <cx:pt idx="226">1880</cx:pt>
          <cx:pt idx="227">0117</cx:pt>
          <cx:pt idx="228">0382</cx:pt>
          <cx:pt idx="229">0764</cx:pt>
          <cx:pt idx="230">1260</cx:pt>
          <cx:pt idx="231">0885</cx:pt>
          <cx:pt idx="232">1272</cx:pt>
          <cx:pt idx="233">1231</cx:pt>
          <cx:pt idx="234">1278</cx:pt>
          <cx:pt idx="235">0862</cx:pt>
          <cx:pt idx="236">1285</cx:pt>
          <cx:pt idx="237">1382</cx:pt>
          <cx:pt idx="238">0617</cx:pt>
          <cx:pt idx="239">1380</cx:pt>
          <cx:pt idx="240">1283</cx:pt>
          <cx:pt idx="241">1315</cx:pt>
          <cx:pt idx="242">1293</cx:pt>
          <cx:pt idx="243">1284</cx:pt>
          <cx:pt idx="244">0821</cx:pt>
          <cx:pt idx="245">1266</cx:pt>
          <cx:pt idx="246">1267</cx:pt>
          <cx:pt idx="247">0880</cx:pt>
          <cx:pt idx="248">1082</cx:pt>
          <cx:pt idx="249">1080</cx:pt>
          <cx:pt idx="250">1276</cx:pt>
          <cx:pt idx="251">1290</cx:pt>
          <cx:pt idx="252">1261</cx:pt>
          <cx:pt idx="253">1381</cx:pt>
          <cx:pt idx="254">1282</cx:pt>
          <cx:pt idx="255">0761</cx:pt>
          <cx:pt idx="256">0781</cx:pt>
          <cx:pt idx="257">1262</cx:pt>
          <cx:pt idx="258">1281</cx:pt>
          <cx:pt idx="259">1280</cx:pt>
          <cx:pt idx="260">0767</cx:pt>
          <cx:pt idx="261">0861</cx:pt>
          <cx:pt idx="262">0840</cx:pt>
          <cx:pt idx="263">0881</cx:pt>
          <cx:pt idx="264">1060</cx:pt>
          <cx:pt idx="265">1273</cx:pt>
          <cx:pt idx="266">0882</cx:pt>
          <cx:pt idx="267">1275</cx:pt>
          <cx:pt idx="268">1081</cx:pt>
          <cx:pt idx="269">1291</cx:pt>
          <cx:pt idx="270">1265</cx:pt>
          <cx:pt idx="271">1264</cx:pt>
          <cx:pt idx="272">1230</cx:pt>
          <cx:pt idx="273">1214</cx:pt>
          <cx:pt idx="274">1263</cx:pt>
          <cx:pt idx="275">1083</cx:pt>
          <cx:pt idx="276">0763</cx:pt>
          <cx:pt idx="277">1270</cx:pt>
          <cx:pt idx="278">0834</cx:pt>
          <cx:pt idx="279">1287</cx:pt>
          <cx:pt idx="280">0760</cx:pt>
          <cx:pt idx="281">1233</cx:pt>
          <cx:pt idx="282">0683</cx:pt>
          <cx:pt idx="283">0780</cx:pt>
          <cx:pt idx="284">1286</cx:pt>
          <cx:pt idx="285">1277</cx:pt>
          <cx:pt idx="286">0765</cx:pt>
          <cx:pt idx="287">1292</cx:pt>
          <cx:pt idx="288">1257</cx:pt>
          <cx:pt idx="289">1256</cx:pt>
        </cx:lvl>
        <cx:lvl ptCount="290" name="Land">
          <cx:pt idx="0">Sverige</cx:pt>
          <cx:pt idx="1">Sverige</cx:pt>
          <cx:pt idx="2">Sverige</cx:pt>
          <cx:pt idx="3">Sverige</cx:pt>
          <cx:pt idx="4">Sverige</cx:pt>
          <cx:pt idx="5">Sverige</cx:pt>
          <cx:pt idx="6">Sverige</cx:pt>
          <cx:pt idx="7">Sverige</cx:pt>
          <cx:pt idx="8">Sverige</cx:pt>
          <cx:pt idx="9">Sverige</cx:pt>
          <cx:pt idx="10">Sverige</cx:pt>
          <cx:pt idx="11">Sverige</cx:pt>
          <cx:pt idx="12">Sverige</cx:pt>
          <cx:pt idx="13">Sverige</cx:pt>
          <cx:pt idx="14">Sverige</cx:pt>
          <cx:pt idx="15">Sverige</cx:pt>
          <cx:pt idx="16">Sverige</cx:pt>
          <cx:pt idx="17">Sverige</cx:pt>
          <cx:pt idx="18">Sverige</cx:pt>
          <cx:pt idx="19">Sverige</cx:pt>
          <cx:pt idx="20">Sverige</cx:pt>
          <cx:pt idx="21">Sverige</cx:pt>
          <cx:pt idx="22">Sverige</cx:pt>
          <cx:pt idx="23">Sverige</cx:pt>
          <cx:pt idx="24">Sverige</cx:pt>
          <cx:pt idx="25">Sverige</cx:pt>
          <cx:pt idx="26">Sverige</cx:pt>
          <cx:pt idx="27">Sverige</cx:pt>
          <cx:pt idx="28">Sverige</cx:pt>
          <cx:pt idx="29">Sverige</cx:pt>
          <cx:pt idx="30">Sverige</cx:pt>
          <cx:pt idx="31">Sverige</cx:pt>
          <cx:pt idx="32">Sverige</cx:pt>
          <cx:pt idx="33">Sverige</cx:pt>
          <cx:pt idx="34">Sverige</cx:pt>
          <cx:pt idx="35">Sverige</cx:pt>
          <cx:pt idx="36">Sverige</cx:pt>
          <cx:pt idx="37">Sverige</cx:pt>
          <cx:pt idx="38">Sverige</cx:pt>
          <cx:pt idx="39">Sverige</cx:pt>
          <cx:pt idx="40">Sverige</cx:pt>
          <cx:pt idx="41">Sverige</cx:pt>
          <cx:pt idx="42">Sverige</cx:pt>
          <cx:pt idx="43">Sverige</cx:pt>
          <cx:pt idx="44">Sverige</cx:pt>
          <cx:pt idx="45">Sverige</cx:pt>
          <cx:pt idx="46">Sverige</cx:pt>
          <cx:pt idx="47">Sverige</cx:pt>
          <cx:pt idx="48">Sverige</cx:pt>
          <cx:pt idx="49">Sverige</cx:pt>
          <cx:pt idx="50">Sverige</cx:pt>
          <cx:pt idx="51">Sverige</cx:pt>
          <cx:pt idx="52">Sverige</cx:pt>
          <cx:pt idx="53">Sverige</cx:pt>
          <cx:pt idx="54">Sverige</cx:pt>
          <cx:pt idx="55">Sverige</cx:pt>
          <cx:pt idx="56">Sverige</cx:pt>
          <cx:pt idx="57">Sverige</cx:pt>
          <cx:pt idx="58">Sverige</cx:pt>
          <cx:pt idx="59">Sverige</cx:pt>
          <cx:pt idx="60">Sverige</cx:pt>
          <cx:pt idx="61">Sverige</cx:pt>
          <cx:pt idx="62">Sverige</cx:pt>
          <cx:pt idx="63">Sverige</cx:pt>
          <cx:pt idx="64">Sverige</cx:pt>
          <cx:pt idx="65">Sverige</cx:pt>
          <cx:pt idx="66">Sverige</cx:pt>
          <cx:pt idx="67">Sverige</cx:pt>
          <cx:pt idx="68">Sverige</cx:pt>
          <cx:pt idx="69">Sverige</cx:pt>
          <cx:pt idx="70">Sverige</cx:pt>
          <cx:pt idx="71">Sverige</cx:pt>
          <cx:pt idx="72">Sverige</cx:pt>
          <cx:pt idx="73">Sverige</cx:pt>
          <cx:pt idx="74">Sverige</cx:pt>
          <cx:pt idx="75">Sverige</cx:pt>
          <cx:pt idx="76">Sverige</cx:pt>
          <cx:pt idx="77">Sverige</cx:pt>
          <cx:pt idx="78">Sverige</cx:pt>
          <cx:pt idx="79">Sverige</cx:pt>
          <cx:pt idx="80">Sverige</cx:pt>
          <cx:pt idx="81">Sverige</cx:pt>
          <cx:pt idx="82">Sverige</cx:pt>
          <cx:pt idx="83">Sverige</cx:pt>
          <cx:pt idx="84">Sverige</cx:pt>
          <cx:pt idx="85">Sverige</cx:pt>
          <cx:pt idx="86">Sverige</cx:pt>
          <cx:pt idx="87">Sverige</cx:pt>
          <cx:pt idx="88">Sverige</cx:pt>
          <cx:pt idx="89">Sverige</cx:pt>
          <cx:pt idx="90">Sverige</cx:pt>
          <cx:pt idx="91">Sverige</cx:pt>
          <cx:pt idx="92">Sverige</cx:pt>
          <cx:pt idx="93">Sverige</cx:pt>
          <cx:pt idx="94">Sverige</cx:pt>
          <cx:pt idx="95">Sverige</cx:pt>
          <cx:pt idx="96">Sverige</cx:pt>
          <cx:pt idx="97">Sverige</cx:pt>
          <cx:pt idx="98">Sverige</cx:pt>
          <cx:pt idx="99">Sverige</cx:pt>
          <cx:pt idx="100">Sverige</cx:pt>
          <cx:pt idx="101">Sverige</cx:pt>
          <cx:pt idx="102">Sverige</cx:pt>
          <cx:pt idx="103">Sverige</cx:pt>
          <cx:pt idx="104">Sverige</cx:pt>
          <cx:pt idx="105">Sverige</cx:pt>
          <cx:pt idx="106">Sverige</cx:pt>
          <cx:pt idx="107">Sverige</cx:pt>
          <cx:pt idx="108">Sverige</cx:pt>
          <cx:pt idx="109">Sverige</cx:pt>
          <cx:pt idx="110">Sverige</cx:pt>
          <cx:pt idx="111">Sverige</cx:pt>
          <cx:pt idx="112">Sverige</cx:pt>
          <cx:pt idx="113">Sverige</cx:pt>
          <cx:pt idx="114">Sverige</cx:pt>
          <cx:pt idx="115">Sverige</cx:pt>
          <cx:pt idx="116">Sverige</cx:pt>
          <cx:pt idx="117">Sverige</cx:pt>
          <cx:pt idx="118">Sverige</cx:pt>
          <cx:pt idx="119">Sverige</cx:pt>
          <cx:pt idx="120">Sverige</cx:pt>
          <cx:pt idx="121">Sverige</cx:pt>
          <cx:pt idx="122">Sverige</cx:pt>
          <cx:pt idx="123">Sverige</cx:pt>
          <cx:pt idx="124">Sverige</cx:pt>
          <cx:pt idx="125">Sverige</cx:pt>
          <cx:pt idx="126">Sverige</cx:pt>
          <cx:pt idx="127">Sverige</cx:pt>
          <cx:pt idx="128">Sverige</cx:pt>
          <cx:pt idx="129">Sverige</cx:pt>
          <cx:pt idx="130">Sverige</cx:pt>
          <cx:pt idx="131">Sverige</cx:pt>
          <cx:pt idx="132">Sverige</cx:pt>
          <cx:pt idx="133">Sverige</cx:pt>
          <cx:pt idx="134">Sverige</cx:pt>
          <cx:pt idx="135">Sverige</cx:pt>
          <cx:pt idx="136">Sverige</cx:pt>
          <cx:pt idx="137">Sverige</cx:pt>
          <cx:pt idx="138">Sverige</cx:pt>
          <cx:pt idx="139">Sverige</cx:pt>
          <cx:pt idx="140">Sverige</cx:pt>
          <cx:pt idx="141">Sverige</cx:pt>
          <cx:pt idx="142">Sverige</cx:pt>
          <cx:pt idx="143">Sverige</cx:pt>
          <cx:pt idx="144">Sverige</cx:pt>
          <cx:pt idx="145">Sverige</cx:pt>
          <cx:pt idx="146">Sverige</cx:pt>
          <cx:pt idx="147">Sverige</cx:pt>
          <cx:pt idx="148">Sverige</cx:pt>
          <cx:pt idx="149">Sverige</cx:pt>
          <cx:pt idx="150">Sverige</cx:pt>
          <cx:pt idx="151">Sverige</cx:pt>
          <cx:pt idx="152">Sverige</cx:pt>
          <cx:pt idx="153">Sverige</cx:pt>
          <cx:pt idx="154">Sverige</cx:pt>
          <cx:pt idx="155">Sverige</cx:pt>
          <cx:pt idx="156">Sverige</cx:pt>
          <cx:pt idx="157">Sverige</cx:pt>
          <cx:pt idx="158">Sverige</cx:pt>
          <cx:pt idx="159">Sverige</cx:pt>
          <cx:pt idx="160">Sverige</cx:pt>
          <cx:pt idx="161">Sverige</cx:pt>
          <cx:pt idx="162">Sverige</cx:pt>
          <cx:pt idx="163">Sverige</cx:pt>
          <cx:pt idx="164">Sverige</cx:pt>
          <cx:pt idx="165">Sverige</cx:pt>
          <cx:pt idx="166">Sverige</cx:pt>
          <cx:pt idx="167">Sverige</cx:pt>
          <cx:pt idx="168">Sverige</cx:pt>
          <cx:pt idx="169">Sverige</cx:pt>
          <cx:pt idx="170">Sverige</cx:pt>
          <cx:pt idx="171">Sverige</cx:pt>
          <cx:pt idx="172">Sverige</cx:pt>
          <cx:pt idx="173">Sverige</cx:pt>
          <cx:pt idx="174">Sverige</cx:pt>
          <cx:pt idx="175">Sverige</cx:pt>
          <cx:pt idx="176">Sverige</cx:pt>
          <cx:pt idx="177">Sverige</cx:pt>
          <cx:pt idx="178">Sverige</cx:pt>
          <cx:pt idx="179">Sverige</cx:pt>
          <cx:pt idx="180">Sverige</cx:pt>
          <cx:pt idx="181">Sverige</cx:pt>
          <cx:pt idx="182">Sverige</cx:pt>
          <cx:pt idx="183">Sverige</cx:pt>
          <cx:pt idx="184">Sverige</cx:pt>
          <cx:pt idx="185">Sverige</cx:pt>
          <cx:pt idx="186">Sverige</cx:pt>
          <cx:pt idx="187">Sverige</cx:pt>
          <cx:pt idx="188">Sverige</cx:pt>
          <cx:pt idx="189">Sverige</cx:pt>
          <cx:pt idx="190">Sverige</cx:pt>
          <cx:pt idx="191">Sverige</cx:pt>
          <cx:pt idx="192">Sverige</cx:pt>
          <cx:pt idx="193">Sverige</cx:pt>
          <cx:pt idx="194">Sverige</cx:pt>
          <cx:pt idx="195">Sverige</cx:pt>
          <cx:pt idx="196">Sverige</cx:pt>
          <cx:pt idx="197">Sverige</cx:pt>
          <cx:pt idx="198">Sverige</cx:pt>
          <cx:pt idx="199">Sverige</cx:pt>
          <cx:pt idx="200">Sverige</cx:pt>
          <cx:pt idx="201">Sverige</cx:pt>
          <cx:pt idx="202">Sverige</cx:pt>
          <cx:pt idx="203">Sverige</cx:pt>
          <cx:pt idx="204">Sverige</cx:pt>
          <cx:pt idx="205">Sverige</cx:pt>
          <cx:pt idx="206">Sverige</cx:pt>
          <cx:pt idx="207">Sverige</cx:pt>
          <cx:pt idx="208">Sverige</cx:pt>
          <cx:pt idx="209">Sverige</cx:pt>
          <cx:pt idx="210">Sverige</cx:pt>
          <cx:pt idx="211">Sverige</cx:pt>
          <cx:pt idx="212">Sverige</cx:pt>
          <cx:pt idx="213">Sverige</cx:pt>
          <cx:pt idx="214">Sverige</cx:pt>
          <cx:pt idx="215">Sverige</cx:pt>
          <cx:pt idx="216">Sverige</cx:pt>
          <cx:pt idx="217">Sverige</cx:pt>
          <cx:pt idx="218">Sverige</cx:pt>
          <cx:pt idx="219">Sverige</cx:pt>
          <cx:pt idx="220">Sverige</cx:pt>
          <cx:pt idx="221">Sverige</cx:pt>
          <cx:pt idx="222">Sverige</cx:pt>
          <cx:pt idx="223">Sverige</cx:pt>
          <cx:pt idx="224">Sverige</cx:pt>
          <cx:pt idx="225">Sverige</cx:pt>
          <cx:pt idx="226">Sverige</cx:pt>
          <cx:pt idx="227">Sverige</cx:pt>
          <cx:pt idx="228">Sverige</cx:pt>
          <cx:pt idx="229">Sverige</cx:pt>
          <cx:pt idx="230">Sverige</cx:pt>
          <cx:pt idx="231">Sverige</cx:pt>
          <cx:pt idx="232">Sverige</cx:pt>
          <cx:pt idx="233">Sverige</cx:pt>
          <cx:pt idx="234">Sverige</cx:pt>
          <cx:pt idx="235">Sverige</cx:pt>
          <cx:pt idx="236">Sverige</cx:pt>
          <cx:pt idx="237">Sverige</cx:pt>
          <cx:pt idx="238">Sverige</cx:pt>
          <cx:pt idx="239">Sverige</cx:pt>
          <cx:pt idx="240">Sverige</cx:pt>
          <cx:pt idx="241">Sverige</cx:pt>
          <cx:pt idx="242">Sverige</cx:pt>
          <cx:pt idx="243">Sverige</cx:pt>
          <cx:pt idx="244">Sverige</cx:pt>
          <cx:pt idx="245">Sverige</cx:pt>
          <cx:pt idx="246">Sverige</cx:pt>
          <cx:pt idx="247">Sverige</cx:pt>
          <cx:pt idx="248">Sverige</cx:pt>
          <cx:pt idx="249">Sverige</cx:pt>
          <cx:pt idx="250">Sverige</cx:pt>
          <cx:pt idx="251">Sverige</cx:pt>
          <cx:pt idx="252">Sverige</cx:pt>
          <cx:pt idx="253">Sverige</cx:pt>
          <cx:pt idx="254">Sverige</cx:pt>
          <cx:pt idx="255">Sverige</cx:pt>
          <cx:pt idx="256">Sverige</cx:pt>
          <cx:pt idx="257">Sverige</cx:pt>
          <cx:pt idx="258">Sverige</cx:pt>
          <cx:pt idx="259">Sverige</cx:pt>
          <cx:pt idx="260">Sverige</cx:pt>
          <cx:pt idx="261">Sverige</cx:pt>
          <cx:pt idx="262">Sverige</cx:pt>
          <cx:pt idx="263">Sverige</cx:pt>
          <cx:pt idx="264">Sverige</cx:pt>
          <cx:pt idx="265">Sverige</cx:pt>
          <cx:pt idx="266">Sverige</cx:pt>
          <cx:pt idx="267">Sverige</cx:pt>
          <cx:pt idx="268">Sverige</cx:pt>
          <cx:pt idx="269">Sverige</cx:pt>
          <cx:pt idx="270">Sverige</cx:pt>
          <cx:pt idx="271">Sverige</cx:pt>
          <cx:pt idx="272">Sverige</cx:pt>
          <cx:pt idx="273">Sverige</cx:pt>
          <cx:pt idx="274">Sverige</cx:pt>
          <cx:pt idx="275">Sverige</cx:pt>
          <cx:pt idx="276">Sverige</cx:pt>
          <cx:pt idx="277">Sverige</cx:pt>
          <cx:pt idx="278">Sverige</cx:pt>
          <cx:pt idx="279">Sverige</cx:pt>
          <cx:pt idx="280">Sverige</cx:pt>
          <cx:pt idx="281">Sverige</cx:pt>
          <cx:pt idx="282">Sverige</cx:pt>
          <cx:pt idx="283">Sverige</cx:pt>
          <cx:pt idx="284">Sverige</cx:pt>
          <cx:pt idx="285">Sverige</cx:pt>
          <cx:pt idx="286">Sverige</cx:pt>
          <cx:pt idx="287">Sverige</cx:pt>
          <cx:pt idx="288">Sverige</cx:pt>
          <cx:pt idx="289">Sverige</cx:pt>
        </cx:lvl>
      </cx:strDim>
      <cx:numDim type="colorVal">
        <cx:f>'Förmåga - 5 år'!$D$2:$D$291</cx:f>
        <cx:nf>'Förmåga - 5 år'!$D$1</cx:nf>
        <cx:lvl ptCount="290" formatCode="###0%" name="Topp 2">
          <cx:pt idx="0">0.49166666666666681</cx:pt>
          <cx:pt idx="1">0.49166666666666681</cx:pt>
          <cx:pt idx="2">0.49166666666666681</cx:pt>
          <cx:pt idx="3">0.49166666666666681</cx:pt>
          <cx:pt idx="4">0.49166666666666681</cx:pt>
          <cx:pt idx="5">0.49166666666666681</cx:pt>
          <cx:pt idx="6">0.49166666666666681</cx:pt>
          <cx:pt idx="7">0.49166666666666681</cx:pt>
          <cx:pt idx="8">0.49166666666666681</cx:pt>
          <cx:pt idx="9">0.49166666666666681</cx:pt>
          <cx:pt idx="10">0.49166666666666681</cx:pt>
          <cx:pt idx="11">0.49166666666666681</cx:pt>
          <cx:pt idx="12">0.49166666666666681</cx:pt>
          <cx:pt idx="13">0.49166666666666681</cx:pt>
          <cx:pt idx="14">0.49166666666666681</cx:pt>
          <cx:pt idx="15">0.49166666666666681</cx:pt>
          <cx:pt idx="16">0.49166666666666681</cx:pt>
          <cx:pt idx="17">0.6851851851851849</cx:pt>
          <cx:pt idx="18">0.6851851851851849</cx:pt>
          <cx:pt idx="19">0.6851851851851849</cx:pt>
          <cx:pt idx="20">0.6851851851851849</cx:pt>
          <cx:pt idx="21">0.6851851851851849</cx:pt>
          <cx:pt idx="22">0.6851851851851849</cx:pt>
          <cx:pt idx="23">0.6851851851851849</cx:pt>
          <cx:pt idx="24">0.6851851851851849</cx:pt>
          <cx:pt idx="25">0.6851851851851849</cx:pt>
          <cx:pt idx="26">0.6851851851851849</cx:pt>
          <cx:pt idx="27">0.6851851851851849</cx:pt>
          <cx:pt idx="28">0.6851851851851849</cx:pt>
          <cx:pt idx="29">0.6851851851851849</cx:pt>
          <cx:pt idx="30">0.6851851851851849</cx:pt>
          <cx:pt idx="31">0.6851851851851849</cx:pt>
          <cx:pt idx="32">0.6851851851851849</cx:pt>
          <cx:pt idx="33">0.6851851851851849</cx:pt>
          <cx:pt idx="34">0.6851851851851849</cx:pt>
          <cx:pt idx="35">0.6851851851851849</cx:pt>
          <cx:pt idx="36">0.6851851851851849</cx:pt>
          <cx:pt idx="37">0.6851851851851849</cx:pt>
          <cx:pt idx="38">0.6851851851851849</cx:pt>
          <cx:pt idx="39">0.6851851851851849</cx:pt>
          <cx:pt idx="40">0.6851851851851849</cx:pt>
          <cx:pt idx="41">0.6851851851851849</cx:pt>
          <cx:pt idx="42">0.6851851851851849</cx:pt>
          <cx:pt idx="43">0.6851851851851849</cx:pt>
          <cx:pt idx="44">0.6851851851851849</cx:pt>
          <cx:pt idx="45">0.6851851851851849</cx:pt>
          <cx:pt idx="46">0.6851851851851849</cx:pt>
          <cx:pt idx="47">0.6851851851851849</cx:pt>
          <cx:pt idx="48">0.6851851851851849</cx:pt>
          <cx:pt idx="49">0.6851851851851849</cx:pt>
          <cx:pt idx="50">0.6851851851851849</cx:pt>
          <cx:pt idx="51">0.47914317925591804</cx:pt>
          <cx:pt idx="52">0.47914317925591804</cx:pt>
          <cx:pt idx="53">0.47914317925591804</cx:pt>
          <cx:pt idx="54">0.47914317925591804</cx:pt>
          <cx:pt idx="55">0.47914317925591804</cx:pt>
          <cx:pt idx="56">0.47914317925591804</cx:pt>
          <cx:pt idx="57">0.47914317925591804</cx:pt>
          <cx:pt idx="58">0.47914317925591804</cx:pt>
          <cx:pt idx="59">0.47914317925591804</cx:pt>
          <cx:pt idx="60">0.47914317925591804</cx:pt>
          <cx:pt idx="61">0.47914317925591804</cx:pt>
          <cx:pt idx="62">0.47914317925591804</cx:pt>
          <cx:pt idx="63">0.47914317925591804</cx:pt>
          <cx:pt idx="64">0.47914317925591804</cx:pt>
          <cx:pt idx="65">0.47914317925591804</cx:pt>
          <cx:pt idx="66">0.47914317925591804</cx:pt>
          <cx:pt idx="67">0.47914317925591804</cx:pt>
          <cx:pt idx="68">0.47914317925591804</cx:pt>
          <cx:pt idx="69">0.47914317925591804</cx:pt>
          <cx:pt idx="70">0.47914317925591804</cx:pt>
          <cx:pt idx="71">0.47914317925591804</cx:pt>
          <cx:pt idx="72">0.47914317925591804</cx:pt>
          <cx:pt idx="73">0.47914317925591804</cx:pt>
          <cx:pt idx="74">0.47914317925591804</cx:pt>
          <cx:pt idx="75">0.47914317925591804</cx:pt>
          <cx:pt idx="76">0.47914317925591804</cx:pt>
          <cx:pt idx="77">0.47914317925591804</cx:pt>
          <cx:pt idx="78">0.47914317925591804</cx:pt>
          <cx:pt idx="79">0.47914317925591804</cx:pt>
          <cx:pt idx="80">0.47914317925591804</cx:pt>
          <cx:pt idx="81">0.47914317925591804</cx:pt>
          <cx:pt idx="82">0.47914317925591804</cx:pt>
          <cx:pt idx="83">0.47914317925591804</cx:pt>
          <cx:pt idx="84">0.47914317925591804</cx:pt>
          <cx:pt idx="85">0.47914317925591804</cx:pt>
          <cx:pt idx="86">0.47914317925591804</cx:pt>
          <cx:pt idx="87">0.47914317925591804</cx:pt>
          <cx:pt idx="88">0.47914317925591804</cx:pt>
          <cx:pt idx="89">0.47914317925591804</cx:pt>
          <cx:pt idx="90">0.47914317925591804</cx:pt>
          <cx:pt idx="91">0.47914317925591804</cx:pt>
          <cx:pt idx="92">0.47914317925591804</cx:pt>
          <cx:pt idx="93">0.47914317925591804</cx:pt>
          <cx:pt idx="94">0.47914317925591804</cx:pt>
          <cx:pt idx="95">0.47914317925591804</cx:pt>
          <cx:pt idx="96">0.47914317925591804</cx:pt>
          <cx:pt idx="97">0.47914317925591804</cx:pt>
          <cx:pt idx="98">0.47914317925591804</cx:pt>
          <cx:pt idx="99">0.47914317925591804</cx:pt>
          <cx:pt idx="100">0.47914317925591804</cx:pt>
          <cx:pt idx="101">0.47914317925591804</cx:pt>
          <cx:pt idx="102">0.47914317925591804</cx:pt>
          <cx:pt idx="103">0.47914317925591804</cx:pt>
          <cx:pt idx="104">0.47914317925591804</cx:pt>
          <cx:pt idx="105">0.47914317925591804</cx:pt>
          <cx:pt idx="106">0.47914317925591804</cx:pt>
          <cx:pt idx="107">0.47914317925591804</cx:pt>
          <cx:pt idx="108">0.47914317925591804</cx:pt>
          <cx:pt idx="109">0.47914317925591804</cx:pt>
          <cx:pt idx="110">0.47914317925591804</cx:pt>
          <cx:pt idx="111">0.47914317925591804</cx:pt>
          <cx:pt idx="112">0.47914317925591804</cx:pt>
          <cx:pt idx="113">0.47914317925591804</cx:pt>
          <cx:pt idx="114">0.47914317925591804</cx:pt>
          <cx:pt idx="115">0.47914317925591804</cx:pt>
          <cx:pt idx="116">0.47914317925591804</cx:pt>
          <cx:pt idx="117">0.47914317925591804</cx:pt>
          <cx:pt idx="118">0.47914317925591804</cx:pt>
          <cx:pt idx="119">0.47914317925591804</cx:pt>
          <cx:pt idx="120">0.47914317925591804</cx:pt>
          <cx:pt idx="121">0.47914317925591804</cx:pt>
          <cx:pt idx="122">0.47914317925591804</cx:pt>
          <cx:pt idx="123">0.47914317925591804</cx:pt>
          <cx:pt idx="124">0.47914317925591804</cx:pt>
          <cx:pt idx="125">0.47914317925591804</cx:pt>
          <cx:pt idx="126">0.47914317925591804</cx:pt>
          <cx:pt idx="127">0.47914317925591804</cx:pt>
          <cx:pt idx="128">0.47914317925591804</cx:pt>
          <cx:pt idx="129">0.47914317925591804</cx:pt>
          <cx:pt idx="130">0.47914317925591804</cx:pt>
          <cx:pt idx="131">0.47914317925591804</cx:pt>
          <cx:pt idx="132">0.47914317925591804</cx:pt>
          <cx:pt idx="133">0.47914317925591804</cx:pt>
          <cx:pt idx="134">0.47914317925591804</cx:pt>
          <cx:pt idx="135">0.47914317925591804</cx:pt>
          <cx:pt idx="136">0.47914317925591804</cx:pt>
          <cx:pt idx="137">0.47914317925591804</cx:pt>
          <cx:pt idx="138">0.47914317925591804</cx:pt>
          <cx:pt idx="139">0.47914317925591804</cx:pt>
          <cx:pt idx="140">0.47914317925591804</cx:pt>
          <cx:pt idx="141">0.47914317925591804</cx:pt>
          <cx:pt idx="142">0.47914317925591804</cx:pt>
          <cx:pt idx="143">0.47914317925591804</cx:pt>
          <cx:pt idx="144">0.47914317925591804</cx:pt>
          <cx:pt idx="145">0.47914317925591804</cx:pt>
          <cx:pt idx="146">0.47914317925591804</cx:pt>
          <cx:pt idx="147">0.47914317925591804</cx:pt>
          <cx:pt idx="148">0.47914317925591804</cx:pt>
          <cx:pt idx="149">0.47914317925591804</cx:pt>
          <cx:pt idx="150">0.47914317925591804</cx:pt>
          <cx:pt idx="151">0.47914317925591804</cx:pt>
          <cx:pt idx="152">0.47914317925591804</cx:pt>
          <cx:pt idx="153">0.47914317925591804</cx:pt>
          <cx:pt idx="154">0.47914317925591804</cx:pt>
          <cx:pt idx="155">0.47914317925591804</cx:pt>
          <cx:pt idx="156">0.47914317925591804</cx:pt>
          <cx:pt idx="157">0.47914317925591804</cx:pt>
          <cx:pt idx="158">0.47914317925591804</cx:pt>
          <cx:pt idx="159">0.47914317925591804</cx:pt>
          <cx:pt idx="160">0.47914317925591804</cx:pt>
          <cx:pt idx="161">0.47914317925591804</cx:pt>
          <cx:pt idx="162">0.47914317925591804</cx:pt>
          <cx:pt idx="163">0.47914317925591804</cx:pt>
          <cx:pt idx="164">0.47914317925591804</cx:pt>
          <cx:pt idx="165">0.47914317925591804</cx:pt>
          <cx:pt idx="166">0.47914317925591804</cx:pt>
          <cx:pt idx="167">0.47914317925591804</cx:pt>
          <cx:pt idx="168">0.47914317925591804</cx:pt>
          <cx:pt idx="169">0.47914317925591804</cx:pt>
          <cx:pt idx="170">0.47914317925591804</cx:pt>
          <cx:pt idx="171">0.47914317925591804</cx:pt>
          <cx:pt idx="172">0.47914317925591804</cx:pt>
          <cx:pt idx="173">0.47914317925591804</cx:pt>
          <cx:pt idx="174">0.47914317925591804</cx:pt>
          <cx:pt idx="175">0.47914317925591804</cx:pt>
          <cx:pt idx="176">0.47914317925591804</cx:pt>
          <cx:pt idx="177">0.47914317925591804</cx:pt>
          <cx:pt idx="178">0.47914317925591804</cx:pt>
          <cx:pt idx="179">0.47914317925591804</cx:pt>
          <cx:pt idx="180">0.47914317925591804</cx:pt>
          <cx:pt idx="181">0.47914317925591804</cx:pt>
          <cx:pt idx="182">0.47914317925591804</cx:pt>
          <cx:pt idx="183">0.47914317925591804</cx:pt>
          <cx:pt idx="184">0.47914317925591804</cx:pt>
          <cx:pt idx="185">0.47914317925591804</cx:pt>
          <cx:pt idx="186">0.47914317925591804</cx:pt>
          <cx:pt idx="187">0.47914317925591804</cx:pt>
          <cx:pt idx="188">0.47914317925591804</cx:pt>
          <cx:pt idx="189">0.47914317925591804</cx:pt>
          <cx:pt idx="190">0.47914317925591804</cx:pt>
          <cx:pt idx="191">0.47914317925591804</cx:pt>
          <cx:pt idx="192">0.47914317925591804</cx:pt>
          <cx:pt idx="193">0.47914317925591804</cx:pt>
          <cx:pt idx="194">0.47914317925591804</cx:pt>
          <cx:pt idx="195">0.47914317925591804</cx:pt>
          <cx:pt idx="196">0.47914317925591804</cx:pt>
          <cx:pt idx="197">0.47914317925591804</cx:pt>
          <cx:pt idx="198">0.47914317925591804</cx:pt>
          <cx:pt idx="199">0.47914317925591804</cx:pt>
          <cx:pt idx="200">0.47914317925591804</cx:pt>
          <cx:pt idx="201">0.47914317925591804</cx:pt>
          <cx:pt idx="202">0.47914317925591804</cx:pt>
          <cx:pt idx="203">0.47914317925591804</cx:pt>
          <cx:pt idx="204">0.47914317925591804</cx:pt>
          <cx:pt idx="205">0.47914317925591804</cx:pt>
          <cx:pt idx="206">0.47914317925591804</cx:pt>
          <cx:pt idx="207">0.47914317925591804</cx:pt>
          <cx:pt idx="208">0.47914317925591804</cx:pt>
          <cx:pt idx="209">0.47914317925591804</cx:pt>
          <cx:pt idx="210">0.47914317925591804</cx:pt>
          <cx:pt idx="211">0.47914317925591804</cx:pt>
          <cx:pt idx="212">0.47914317925591804</cx:pt>
          <cx:pt idx="213">0.47914317925591804</cx:pt>
          <cx:pt idx="214">0.47914317925591804</cx:pt>
          <cx:pt idx="215">0.47914317925591804</cx:pt>
          <cx:pt idx="216">0.47914317925591804</cx:pt>
          <cx:pt idx="217">0.47914317925591804</cx:pt>
          <cx:pt idx="218">0.47914317925591804</cx:pt>
          <cx:pt idx="219">0.47914317925591804</cx:pt>
          <cx:pt idx="220">0.47914317925591804</cx:pt>
          <cx:pt idx="221">0.47914317925591804</cx:pt>
          <cx:pt idx="222">0.47914317925591804</cx:pt>
          <cx:pt idx="223">0.47914317925591804</cx:pt>
          <cx:pt idx="224">0.47914317925591804</cx:pt>
          <cx:pt idx="225">0.47914317925591804</cx:pt>
          <cx:pt idx="226">0.47914317925591804</cx:pt>
          <cx:pt idx="227">0.47914317925591804</cx:pt>
          <cx:pt idx="228">0.47914317925591804</cx:pt>
          <cx:pt idx="229">0.44027303754266184</cx:pt>
          <cx:pt idx="230">0.44027303754266184</cx:pt>
          <cx:pt idx="231">0.44027303754266184</cx:pt>
          <cx:pt idx="232">0.44027303754266184</cx:pt>
          <cx:pt idx="233">0.44027303754266184</cx:pt>
          <cx:pt idx="234">0.44027303754266184</cx:pt>
          <cx:pt idx="235">0.44027303754266184</cx:pt>
          <cx:pt idx="236">0.44027303754266184</cx:pt>
          <cx:pt idx="237">0.44027303754266184</cx:pt>
          <cx:pt idx="238">0.44027303754266184</cx:pt>
          <cx:pt idx="239">0.44027303754266184</cx:pt>
          <cx:pt idx="240">0.44027303754266184</cx:pt>
          <cx:pt idx="241">0.44027303754266184</cx:pt>
          <cx:pt idx="242">0.44027303754266184</cx:pt>
          <cx:pt idx="243">0.44027303754266184</cx:pt>
          <cx:pt idx="244">0.44027303754266184</cx:pt>
          <cx:pt idx="245">0.44027303754266184</cx:pt>
          <cx:pt idx="246">0.44027303754266184</cx:pt>
          <cx:pt idx="247">0.44027303754266184</cx:pt>
          <cx:pt idx="248">0.44027303754266184</cx:pt>
          <cx:pt idx="249">0.44027303754266184</cx:pt>
          <cx:pt idx="250">0.44027303754266184</cx:pt>
          <cx:pt idx="251">0.44027303754266184</cx:pt>
          <cx:pt idx="252">0.44027303754266184</cx:pt>
          <cx:pt idx="253">0.44027303754266184</cx:pt>
          <cx:pt idx="254">0.44027303754266184</cx:pt>
          <cx:pt idx="255">0.44027303754266184</cx:pt>
          <cx:pt idx="256">0.44027303754266184</cx:pt>
          <cx:pt idx="257">0.44027303754266184</cx:pt>
          <cx:pt idx="258">0.44027303754266184</cx:pt>
          <cx:pt idx="259">0.44027303754266184</cx:pt>
          <cx:pt idx="260">0.44027303754266184</cx:pt>
          <cx:pt idx="261">0.44027303754266184</cx:pt>
          <cx:pt idx="262">0.44027303754266184</cx:pt>
          <cx:pt idx="263">0.44027303754266184</cx:pt>
          <cx:pt idx="264">0.44027303754266184</cx:pt>
          <cx:pt idx="265">0.44027303754266184</cx:pt>
          <cx:pt idx="266">0.44027303754266184</cx:pt>
          <cx:pt idx="267">0.44027303754266184</cx:pt>
          <cx:pt idx="268">0.44027303754266184</cx:pt>
          <cx:pt idx="269">0.44027303754266184</cx:pt>
          <cx:pt idx="270">0.44027303754266184</cx:pt>
          <cx:pt idx="271">0.44027303754266184</cx:pt>
          <cx:pt idx="272">0.44027303754266184</cx:pt>
          <cx:pt idx="273">0.44027303754266184</cx:pt>
          <cx:pt idx="274">0.44027303754266184</cx:pt>
          <cx:pt idx="275">0.44027303754266184</cx:pt>
          <cx:pt idx="276">0.44027303754266184</cx:pt>
          <cx:pt idx="277">0.44027303754266184</cx:pt>
          <cx:pt idx="278">0.44027303754266184</cx:pt>
          <cx:pt idx="279">0.44027303754266184</cx:pt>
          <cx:pt idx="280">0.44027303754266184</cx:pt>
          <cx:pt idx="281">0.44027303754266184</cx:pt>
          <cx:pt idx="282">0.44027303754266184</cx:pt>
          <cx:pt idx="283">0.44027303754266184</cx:pt>
          <cx:pt idx="284">0.44027303754266184</cx:pt>
          <cx:pt idx="285">0.44027303754266184</cx:pt>
          <cx:pt idx="286">0.44027303754266184</cx:pt>
          <cx:pt idx="287">0.44027303754266184</cx:pt>
          <cx:pt idx="288">0.44027303754266184</cx:pt>
          <cx:pt idx="289">0.44027303754266184</cx:pt>
        </cx:lvl>
      </cx:numDim>
    </cx:data>
  </cx:chartData>
  <cx:chart>
    <cx:plotArea>
      <cx:plotAreaRegion>
        <cx:series layoutId="regionMap" uniqueId="{3BDBE352-9C23-4C1D-AC6C-3E1FF3040537}">
          <cx:tx>
            <cx:txData>
              <cx:f>'Förmåga - 5 år'!$D$1</cx:f>
              <cx:v>Topp 2</cx:v>
            </cx:txData>
          </cx:tx>
          <cx:dataId val="0"/>
          <cx:layoutPr>
            <cx:geography cultureLanguage="en-US" cultureRegion="SE" attribution="Powered by Bing">
              <cx:geoCache provider="{E9337A44-BEBE-4D9F-B70C-5C5E7DAFC167}">
                <cx:binary>7H3rcttIku6rKPT7mMb90jHeiJYsW9OS3T0tt/fM+eOARJiiSAIakJSt/j39Cv0E9ivoBfhi5ysC
IFGJLC5woOqNrTjcmdgYyplM8kNW5T3/dvP1h5t5mhRHXxfzbPnDzddXx7er1f0PL18ub27TRbIc
LaY3Rb7MP69GN/niZf758/QmfTkuki/TbPLSsWzv5c1tUqzSr8f/8Tdwm6T5ZX6TrKZ59o91Wjz+
mi7X89XywN/YPx3d5OtsJcgn4PTq+OohLaaT9PgoGS+m2evpclVMb1bOq+PLx2U6m86PZvlisc6O
j9JsNV09fni8T18dy//2+Ogl/aiWWEdzSL5aj0HsRyMnDO3QsWJr+7KPj+Z5Nqn+bNsjz3OtOLac
+kPfJwvQVQItu0i0lScZj4t0ucQ32/5/hoP0PV4d257yZ9h/Kv39vqTjFD/PdJmflr/saS6+5dXZ
9md5KSP3H38jb+CHIu80wKW/6n/1p87YnuRfb/P5Yv+lnhNcO45sy7bcePsKZXD9keWHtmO5dvnn
WMa4j2A8xi0OBGPLb2PcojEC47t1IUDuoi79FDhwR7HrWIHlVBhHMsbxyLGjOHYcd6ff5fNV6vFJ
JVinp08BcosFQdlhNLn9uSbAfJHMp181YOyPIj+KcUqzeuy4I9uzXCd2fVaPO0vF4yuTU2wZDZYJ
TMD1bbHWcj7HI9eHdnpuyJ7PwNXyg8h1Xflg7iwOD6hMTgC1cUdIb8H6kAlMAPQkX80ei1ny/Lrq
48C1LN93o8qgguHUNKjCUeR6ru14Hn8e9xCMR7f11SQ0Xx1bsPCktwBwi8YEjK/WRXKbLBZJ0ely
63ftAubQCmE+xd7uzG3CHIwcB1aVh6uved32lIlHmGMiIQrjGaac9BZA5shMwPnH4i69n+eT59fl
IICBbIeB77H3rg1dju0gjEP+3q0F6/T48VC3WUiovjp2mPu3TWQCzB+T+RyqtM70HNq+6zpOIA7H
phpHIysMPN9yKy2Hcd1U534y8RAzPAjG3InNUJkA8tti8225yov751dmRDoAceREPrmRnRFU2LHt
gIQ4drIsj96ts+nN9B7W/eqxfgLY4AsPsZITAZoLeShpTYD7x+JhOl7eJWsdV3Tgj/zYg/qGdmlq
kehHPLKD2LeE1m9fBP6esvHIc0wI6PwJ3v5dTMD754ck23yfpcXzq3dgj9ww9Dzbq9CGz9Q8yeFC
25Ed+i6BeSfSYC1XcqKAMwa4ktYE1E8Qg806GUH9bHAoeOSEuJldWLsNrB17FMSBZ9u2IubVWR5e
qcn3ofAyFhmhMAHUzZ/LVVos19lYgy4j8BHGbhBaQelckZimNwpcH85XjJ+6aY7tZRqszGpWFG6c
M9Jb8LTUxCYgf5IWEx3a7IzCIIis0K+8KXJdeyPPdTzc1sSl7iyOQpmlbyMhCe+KAVf+PBMA/WW6
SjffNaixP3Jt1wui2OFiJDimPcTIHM+vtJyknyqxBtreLBcKM3Nks3QmoH2e3CdFko2T+uxkHZn+
N7Hr47z2Kihl3XW8kY0D27EdmD7NA3snS5eHj9ffNosO4LaJTED27ebbfD59SIq0y8/ZE+FQQOh4
gROV3hJO4abJZY2CwPIiRLbLPxOgG6IN1Gclpw6wK2lNQP/Hh3S50hAbCyxkF+Eou36FPAmfBCM7
cqD2dQ0BCZF1F4vXb0JPUbba1hehMAHbn/LZbIH/6jC7glFg+RHiIBWAsmLbMfJVsMUdf18f1DzB
e0nGI9xmQUFmruc2kQk4b/4s0usif/7jW2QlQy90gijcBbsax7fto0rEt+2oDp6Q47uWa+DZzbMh
aNs4QKS3tg5V+bvIn28C4r/m12mxWn7OtURAYXdBdSPXkh1ox0I9iSceCD6t0VMoXq05JhKucK9w
1khvAWqOzAigkwliJTruZ1ElEvlhGJKIZ4DiEj/ydic3CXz+2l0gBcCEgYQk7zvTzzQB2ItpoSUn
GSC7jOIgKwiqShHiU1kjx3Mj26nDJcR7LsWq3S3Wx+NhrQkpnMwlXP9TE2C8XM91BUHiCFUivh/I
HpODChEU56IaiPWYKnnkG6+0vHqAyXLpgCxLZwLM75K5plCXHQUecsuotRUvchZHo9ALfDdw+Au3
lGog1hwTCjVz4XJkJiD9YbootEDtjLwodu0oqrCUz2UUBblO6IYuyU1U4gzEmOVCQcZFL70Fq4ql
MwHlzZ9omUHBSKbn8IYNBb/X81EpwKg1Cq8D30cIG8XZ5au+b8viekm4gcgf4CWBzZeEHaA24Sm4
ylEb9llTFgP2NdJSKOeUL3AouoPKQBSYEMO6IcxAzJWcKOKMxitpTcD7IzIYGoIk6IULbBt+caXt
stdsO6PYD4TBtk9nNUNhXYXizW6JmuDL1YVJ/94ETN8jBHK3eXp+WANvFNsu4lu1I9WKcHqIbIeu
sNmaeNYCDVRing1BmIuE8IQmQP1LcpfMNSgwXGbRx4o6sCpVIVvhuK5dVAPCRK8UmKQquovFqzCh
pxAzDjShMAHbq1mq8S72RqHvIFUR7rMRjTA24pqxH7tujHa47YuEsZuyDdRqNSsKO+NyqYlNeALO
1+PpbPmAcn0NZ7k9gv7agRVVRbuyhsMmQ8ecjxKiqoaIaPhetE6ZNF7NOSYUdDx40ltwwTgyE+De
/Hv+sLx+1FTgGYS+6G1lU89C3eMgdlw0aHDqvpdsoLKrGEkQKxyv3a8jy2AC8ifwujL0a2hRczTG
4pZ25MpeW/jjmFVh+/wBv5NI/rF7h00VfCjejJYrKE2AextDmGnqcAewDip6g6jSdPy0zYvdGaG0
CH+Mq2OfXOwN0QYir+REsWesOSWtCei/gXt2m0w0WO2oTfCdGBMsXP5OdxFvRY+OayHQ2vTP+kjE
3+QtDgRkrhe+RWMCuCdou7uZ6SgbRFG3j7rPqO6QJee5P/IwoSbcXfBEr2u5Bio1z4aAzdZ6V7+L
/PkmIH6FmPl6kWiy2iz01YWhj7lR4tWKm9rw30Lbo3HTPiLxCt3+VhRkzhtrfa4JAL/Oi3yVajiu
EU5DlDR2PETMti8SJQ1GnhW5opZMPq57CMSDSxl0gJaSmACsaCnVNLhEDDqAZV3CGpOj2kE3LXqk
HZrY7C4PDyuhJ6hyVzChMAHUiyLHaD8dnhRinkhPRjYCY9sXyVajq8rD/KHWYdxDIB5WyoDgyt22
lMQEYM833zCeZJxgdIUOdJ2RsJoxv5Ecwh5q/+LIbc2fkcSRrZreTvIBXh3APkBtCu7Z5mmJRisN
4RFY1SjXxtxGVQkKClBQ3EunD4nfvBJqcIPsAV4UfSY7fYDaBPQ3f2QTPd4UWrBc5LdUVfyiCcvC
tE/Z9CrFGajuHJMOSHNkJkB8USSLz3qq9lFn4FqBbQW10yzFwpDjCHGyx6j5rgw1Gew+gqmubvLV
OsDc+lQTML68Wy9xdWs4wG1MrohdlA7hbGzEORHfhussru4yoSEmPzVDXpVAnSwJHtsWB4otPlF6
C5mrFo0J2F5tnsZpgfmAmRZ4kbtAT523Hy3URDkcIdoZou2OR3kv2uBbWs1KAhm5KwZ3NbEJD8Dl
481smc51XNMeXGU/CjC3tTyhScFRhIFjiI4JPS9fRMl7CKZQcsqBgs1EwVo/hwkYfyhEMcp1rmVg
iY/xFpj8iA67KhlJahFQN+oFNgy2CmVilPWUjUeaY0LAthnzmyMzAe+THCX/nW7HftMPfNhcDrrs
vLrQm0RRYLF5VuhhIhFbiFCJNdAAZ7lQsBnNZulMQBsFkmNkMFZTHaNf7RHiJyEu6X1pP7nCffwd
nfPsGb4XrdPTyCs3x4TgzV3bHJkJcH+cZuN0rsNcQ0ZD1BRGdYyUBNMw6tmORbaDn21SyTUA6BYH
ijKj1S0aEyAWj+4CFSaZlgFj7giTpkKUALPVwZh0gZs6QrutWqV7yKZWacqkA9jc72IC3j+j6GB+
rWHeBYbWoFhIzOBXJSkRM3cDG8kPzgTvIRePM2VAMWa8LUpiAr4Xa2jy5knDuFcUDXmOFyERXaUr
iUW2DaQAfLdq5SHGdy3YYAdbxYgAzs3jV5GaAPwVIqN6fGsMdXYRHa2HUVnE6QrxZwy58eoIOQmg
9ZCLV2zKgODM9fFQEhPwfZ1O0kJP+FuMKsLJjH7LfZdO0/JGxtrBLW7D+N6+CMK9JOMxbrMgKHMj
itpEJuB8tSo2T4ulrim/GHASbDuot0gSVYam+xHKTUQJSDMIvpdp8OmtZkUQ58oV1MQmIP9x8y3T
VNyPjXWIlCA62vazUPQfuQHfzrGTaGAcRcGHIs75XPVvIktgAtzI8WST68fnz4X4AQYIlhVIpaVN
qkHF+kLEwXHYy1reQyD+FKcMCL6imlx6q0x0ST+CCcBe4ezeNuN1ik/0C4sGjhiPEfpedRWLJbHN
qxqjUFCbtJssKSoKpYO8Fm3ofpXddySMJHyR42Ii4SpSI6DfPM0xFPYa6Q8teo38JS5vlyg0kl8R
4mVWgOtcQnsvzfB7W82LYG4zA2KR16x/FyqJCbBfJrrWCQcjH4MUREdmeZST+9sdWR56MVHbzwZV
esilONHJF6NQ44GT3hInOiExAd8r1BSiBDzVEQnHGG+sCw6waUE+yYMREtZAFSsPOadrJ1KnS4ZH
l+EhoamoUah/jP0nm4Dxbws986xc1B35gWiz5DQYDdVOgCvbq6cEE9+6lEo2fssjvsdIQo4JBZqx
vTkyI5CeF9ObVE8dkkhbY/RNBMRLtSVajc5KrEjyXGG3Na/q33Yy7bWqP84ME4IzN9eI+2wTcP44
nd+m88VUx/pKtGQFDhYiiUXv2xcxyTDiXawwdUR0solzP5n4Y5vhQVDmYqIMlREgJ2NsxdIBMbZX
eh7aeFBwIN/MnthB62NQAt6XsO0higJZyoHgajEt8B8pjQmobv7QslEFnVmeKDHBGODti2SwcDgH
LhZiRVgnLl7kLt4KNfAqZngQjLm4J0NlBsqaMlYYwo+uDAdz+EsgSZgbQRLEuW23rvlu4bwVazDS
DBeKNWN1bf5g6IxA+88iW84QCEBwbDp7/vBI4I6cKMKUKrdaq0KObQyExlPhiAXy5Us+vbEpoyEe
jVL0tsUOs6PPARMmO8zAhAfiJM0muvZwIKWJ8SW4o+tNd+RhEKPg8bRgfZr8FPSTib/FGR4Eb84K
Z6hMAPlHHeX+8LJiB4OAUVDEXuTo0cW0BAfN8zK6HYXhYW0Sd8Cz+c/NAFLUCOqq9RbzQdF8p5oC
jB3SMebSkbT0j9uyRSHSwLtaxagTzPXPIstgBORZqiU/iTUrWKMC14rvqYV/ZVu2hZGiRHu7iqPQ
X4mcQGvhpJDeQiT7R4nACECL61zTPDEMPrCxdGW//ruZlcTWcDdGma9Hz+PO8iggleklAF8dcxWA
P8oURoC6nOnaCo4QCHZu+DGmO9MQSGxjylhsE9fpx1qWAVFMhgcFFtJIbwllbX+yCeCK4ZY4hCca
RlrAiBKxjgDR6tKIIiFMTB8KLfRg0azyTqQBGDM8JEChvIxrzFCZgXExR5mTlvEVFiY5Ygq/7VVO
L9FjDAMUs3xR0y1ftWhgq0SSrZrebrCKEUHbYWoGVKQmQP46mS9fnOlQ6gibF1D75VSOkYhRN29i
9Nihd9bGQJMyMkbO70quAZrd4kCQ5vS6RWMGxOidKx51YByLkcwYG1eXa5MwdjSyMNMXgy6IUr9G
4l5INAhdyoLAK2Lm0lu4mtufawK+Zzo2iyJsFQlTGTV8isAGksexY9tk1VlHYXgrukksYYdbmCnZ
bP5zI4CE+axjCY7oqoixyCwKyBkM9xc1AEhClUcwTTOdlfIMvHhZLgRdTllZOjNg1rPraGtGY/Cb
U6cdcOo2b1ysQsJZjeJ7Pu1wNtuKNRhthgtFmwlxsJ9uBNoZMk33erqaodiBC5sZY0ZkqDFkCJ6y
jylD5eENvW/WB5ztZRoKt4oThZypz1RKYQLsPxdLHfOX7ZGNDRi2qLHevkhRl6gFchwfW+pkwLtK
w1/LEjUBlvOXpH9vAphny9l0vlxpWfUNHXZFPzp2XOwcoeapjbprC0XXCGjKkPaTiQeW4UHgFVlJ
6S1Y0QyVCSC/f6wO6ucvCED0Eo0yPiLTdZFe67iGWqOvef/n5nG9k2xweknJScL41TEHu5LWBPDP
luhz1ZKQiEbIL7mIguyHETTVW0zzxRix0CEZxR4CqXRb/kYEYS76QT/TBGDfJGhWX6503MXWCNN2
0S8B32r7IrVdPuqvMeoR6+jkg7uPRDy0LQ4UW1iD0ls4tFs0ZoA713lmY/E31phExLbGJCEf40ew
5ILiWgsz+Jh+k6hYSbDyuQk1sSGQr5//gsbIIES6LKhrdUqTQKYPP8vB5JHGeozmBY2fvJNQKnVu
UBOAOfNa+jQjMJ3Op/c4o7vFg/u1KcO8Dm1EqINwP+2pef+KAt0IhZoBb3q96SWaAt82D4IyF9xk
PtkMrLPl/eZ7pqMrGVY2wh5oUd1XzTehxoUcIgaKDe87R0tS4mkl2fDjW8WJwM41UbxR0RoBvp5N
KNBxbI8MUcW1zyU2gYcLjXlw6KJQAN9VKoV6S+QUYsZ/fiMRmIDrRTJfJDoGvaF5LUBxNIblyw4z
NobiD3ibXwXbXR4eUkJPMYXhJ70F85pQmADqGyyMmaRzpGo1OE+IiKCmx3OCmK+bRnUAFgAjUbFf
CSud1Q3ZBkawm19TZiVhrLC1lXKY8AS8TSZZ+lmLtS1SE2hK5WdJ+CNkJV3UFJAodinPgKIByoAg
zBnblMQEXK8231YIimgB1vXEmF0sdt2+SL4ZFhjGdopmF9YCq+WS1bDU+x5DBng2HbDmCU1A/O10
OU8eUh0lQGLOE+KXu1UHBHJES0TzuRuQ+GYtUaenkL+l2ywIxlwpfZvICHyzVEuMU1jWHqJdaDIv
XyQuIsDHXvaYhDjfdhZHgaxMT2FlbGryiUZgmq+E8fX8p7SoE0ENCAoHKuuZJJEjVAuFcWQ7pEfi
bSnQEI2lHCiyTOC69akmYHv1kMw3Tw8asPVRdSuGaNb7t4nCYi8NQpwRDmQ5eF0JNDj0oeBDcObW
0igoTUD77Xo+7xf0ennz9YdJml/mN8lqmmf/WKNa9td0uZ6vtgdmjz8d0R/wIS2mk7TtwW7+XK6K
5Ojt5gm1ShoWY2EWKBplY9epDh1R8tcM0niiZClE59a+DKLp8RHxBpqIB7l1eFgP0tNf/Es6TrPj
o+kyP83X2ap4PM3H6avjq7NjEcomULfeWLbe+Suehrebbw86+qVFoiX0Ldur19+RpGko9maJYUak
HaCSZyDsLBcCN7dVh6UzA+anlbYVaRhAhtpi160Lm4iZgRCPQBq1T/JVhAv/Ns2u18Wkfr+H79ck
JsByFQ/Nf24MnpmO0xvxOsywQQJ0vwepeXpjYBGaARynHjbXUl88Z5BrsP5ybLrgvOEITUD8XVLM
OlnkPdOm2KVhIfaKJWdlqIac084IYR6RdCHK21kc3vGTyTsAKxOYAOh5omMnkphTIiaRwJln8RTW
lweP0OJ7A7oKxaMqURNQuRiN9O9NwPTDNC3uNWgprCmUeqNJq7FNtnkqQ4lR2IAMCylV6i4PDyih
p5DirJDeQn6MUJgA6nky0bMEB6haLqaDYfAIq6su7CoLBaU2nxvrIRePLmUgYcl34lESM/CF136d
apmfj7BqgAlwUb0zlpjGSIAhrAoniF8pe55UknU6UlQgt3hQnJk0N/PJJkD98zz/jOgHth11jcgR
r/2vcMkv01mq7XFEA4pnYSNTeeCQxxFjkEIr9uJGCV0zNFMLNuBpbLPo8DC2iUx4FrcqtkowFHyR
6MjRIqWDQSvoNamXJ5KEHcJ0Toxxw40m0ibY/cU7cP60vyaFnUkIKCQwA3sBuqYWcBQwRxjuz9dG
wn8XUTcxqqF81bGX98kCscrz7dMIwQY68Ao+FHU4ldJbMCAVlGagnmkKuccobkaN3C7YSs51tCZ5
sDFtOs3wPOkskEq5ZQYSmOguY0Zz0M80AdjL5Ovme1eLQs74IOovv3E0RyZotRaJA9TOxREWoYpx
WE1vD82/aDVzgmjfadY8uUtpBiowx4Sgyy3I5MhMQPhcz1jKeIQZhmhLqIOtRG+xVQ+jo0XHKDml
O0qjUNomNcFUbNqV3hIncvPfmwHmOF3kyIHO8sVijYxdqT1s9qFfNBUevYNxDHEUVl0muOCamouk
PSxs9BEqom9IIHYVTIUt4SCBie1KzNSzc/qpZmBcFHOx7lIDyjiXrRAbTO3ajSIZbqxIw6IWxGBJ
cuQ87SOTCuAWDwIxl/5iPtkIkO/y59dhoItCRwRbaxOZ+E0eZv6HiLDTjMh5N2EUsDaIu+DZ+OdG
AJlri7BiHIPnI2MpH8RwfiMfpayKoYTnneVRwCnTE0S5ygPyiUaAuh6Ptfk7UE4M9PZJuxCSXyg8
jxy0FWxf9ADuIZECWMqBQMt6PJTGDHDnWKRRaKo0x/iUCJvDKxSJ7mK0t+dE9s7bbYFcSTYgTHmO
Arztt9vzoEBzQfM2lRFQb75f589oJCMwid2UDupT5TMZSUwoNZYN871+50KMwXEphglFlnOBGLKB
0Kq9/v+fwd/Wwv731EOeb75h/LkeawQPPtyGMMaWxvLVsix9B4NWXbzdjOc0RBoY1FFyIirARXaU
tAP1gCTY/ntQv4CjuLxObmY6vMUQA9EjBHLQA7t9kZgANgeFEdqqfFxzTdj7ycSbKwwPCjVz2jFU
JoCMJ7jALGo9ECPPhtocXGDbF1FsZwSt9rFbGw1NTYh3Eg3X6/KbyXwo1Ew7lUICE+D+CXB/Fqe5
DsBjbDFwQsz9qgJ5BHCxbih0XTvkI/QN0WTEDgQieQVXciLYc36JktYE9P851rHOFdWVESI/sVcD
S85yH+FftMEG7n4GUVPfuwrFYy1RU3zRmCm9hbi99O9NwPS9lpi9cEfQjYSy9sosI7rso0gPAT8M
bpUP767S8GBK1BJyKLzDJ0lvAUzp35sA5k+bp3qktIYYLlpSIsdHCLfuZ5ZdTTEMzBezlWH9NBW0
IdTgDskDvCRwkSaHIyy9BbwPUJuAPiYwfP6so+8M2mxjcyOWHexnQDUzcA7WeGI0RUhXTNUCDbyP
eTYSuHxhLU9oAtQXSYHy2ryY7GNpB8ycfvlWMV0IZjcaSnH/NWH2xDBtuF2NHtSmnveTiT/BGR4U
Z8bgZqiMAXmmbdOj2KuLIQalc0XGtAJqYWejzlo+y7e/dFeRDkAssaAIMzd1+3NNAPifusZ2in1w
sW9jFa+iByLa7kGQse0uDQ8soaeoIhIjvSWMafn7mwDp9kHVNozVFVVNKIZRoOpbThhg7puMay+R
eGjbLCQo+du3TWQGwKtimqW3+Xyh5+6NYx+VawHvNyHFLjbCYUlJ+QjQ8GbSTzgV2gwXAji34+CC
+3QjMMf+Eg3+FHxkC3C6dWcI8ZHdEWJdPvIaxEe+6CiNAtwmNQGVm6QsfZoZYOqZyYkMIzIOllv3
fJP6NQxBdxyYzlELzY7iqOBskhM8uRHJF9MmgRGAZtMHXfPbsFkkRi/Pvle06Q+JeAgil55TWVn0
MO4ulwJbwoCiy2WZCIkJ+P5crJcrDccvJrWh3FR4QKw5ZWPWTox6GbrsvrM4PKgyOYGUKzOVCUwA
9KKYLlfChkoWmQZcsRIMmUGsnOB3ryJMiRVwAZYn7zxfKYrREK7Tpc/D3PyOezYUbqZViyc0Avb1
QlPaEC6Rg326pRpbOIabpzTawTGbwwtIRdtFV2kU+ErkFFcugiERmIFnNkEqWMccRmQEMf0K1eIV
pMSWwvArpIgD9N+Vrxa0pWCDsw2iZkN8Q8qIws2FJBWkRgC/PSKTTERvNJzfATo9sGYXgzZLdIk+
4/z2gyBCaQgPfkO4/cF7IDiu0G+WDQUeoklvIaZVnt/lj7P/fBNg/1DkOrayIt2AIchiHBbs2ebB
jdJVD2tJ7HoYKwlrdRaHB1gml1DkNzjKBCYAelGuVtagwiL7j7AG7t1SRwmy6NjD/DMvrAfdE2Qr
ueip21+H69XRcv6RYG3j06W3hBLzlCaAjrkfSwzG3h9NB37WfnlD9GmGyBKjTa8q2CN1PNigHqNE
HSPR5fh0H4l4XW5xkPDkGzRbNGaAW6w7T+GRi+UP9swj0oEBF5iFsN/z1jypnRHKcEVuuPKoiD5f
ppCq0wOngleiJ+ByPjP5RBOgxeCWhZwuezbFxXDpIESY2Qr5CUaO6Jj3IuSLZcXtJRIPbZsFRZcJ
crWJTAD46iHNtDVXo1w+Djzbq6feEZsag+1t9H6hioe1qfuJxiPN8KBQM24UQ2UC1pdT0cSpa1RR
4LloiOGjX5hag6wS4iX7HUPlOVKOKtoJJptMB44aHm0FH4I4V0CtoDQEdZ0Ll5F7QvWlW7nFxOSG
hvsYZoSIN6vh+NUr0QZb3WpWBH324lbKYcYDIBonzsbpqpM11M/8hh+NfhjMnK7CJkK5ZCPNRv4R
SyLkS/xy2ksmlbq3mXRCu01mBs7ZON1OP9WBM5xrlOL6fr3rg2g62iWcALc9vC/5ZO8lkwrnNhOK
MxP7vkTOmf4ehuC8OzWffewR9BmpSSySEst3xYvosygowBAOofH1nwneO9kGX+Z1UwG9HAj2XL0B
sFfIYcQTcLdeZpg0qm20LHpogHDtdkO3mke6iKigjwaeN5vKvGwI1+kgUig9y4ZAz7XX8J9vBOzr
8cNUR18zYmiId7vod9s3OTYRRzIzEolrl8bQugukAJkwIPByI84uCYkJwL5L5kjcvUDjCNaMP39g
HPBiwKTnhY3igya8GE6P5U4YJMtb6ZJ09Czu7aMd5NYB/4P0ZjwMxVRsBtURLMftjqngYqrwfmqh
/CRgzaCoJ0SkpnmtY2VLD5l4XWd4ELg514yhMgLkFKNJirWORHaENT+4n5HYLK9ncns7I0xRw8Zn
7DLgDLh3lWADbu42iy44tz7XBJjFzsG02HyfpcXzH+voj0R43PWxd2RniDWVWeyERR13WKdDiQve
kG3woX6AF8GeC74doDbhIYAfNNM2hSjC3nbc66UuU2cNi7y9yLYwYm33gEineg/BFGc65UDQ5kr7
Wz+HERjfbZ7m148alBwjTLGDVbn4Gaa5ixxKuHPWyMVdyTXQF3/HsiFgc344T2gC4h/yRTrfRjGf
PwbjQ2+RSwnq8XmtvFnse1jc6CN11dTnXiLxCt1mQUDm1kC3iUwA+J2WESWBPbIsDC2I6slxrXIV
X7R2QKVlbLtKw8MqURNEOSdb+vdmgLlKtJSBY2qB5yB0goV+2xdRVUycgaZiRSN1qPKu8qgAlegJ
pOxJLH+iEaBij2qCMXCdfJWeaa0AbhJqvcWkoKZNDYsKKe6IDhCCl9pdEgWiLRYUVKZto/25RuC6
xp47WBwarCm0S2JJB1KSlUFM5ta6oyhChagj4srNm/VdLdFQO4rnQ5FmhggpJDAD7myWjhMtzc7I
ZolIx65pg2QtRbed6/o+cY2Fi9JZIoU6t1gQkNlgV4vICHzhGqH7Vwu+4SjwkXbG7tVSoYk1hYGs
NoYWtM/rnUhDFVrBqAvYClITIH+vaf4umiwR68LUxir7TNQZtSjYbo4iBWI8dxaH12WZnEDLBbRk
AiMAzQuRbNZgaSE5ZcEdcpCALF+tgoMY8+WFLSZfyZii2FkiBayUA0GWa9Fofaoh4BZVtYQGkwse
EtaW2lhUuQtCNi3qYCRmN8Lh5fcm4wevZRscpT7Ai0DPOVAHqE15CFZIQN+lGp4BTMuH3xTuOrOI
lyyykmjcwva83RHQtL7FL1+JNvC6VnKi+OOwkd5Cd5aS1gT0fxuP0wesKNcxYBsRbCg3JrhWZf7k
0kZbtRthhVOE95uo9xKJP+HbLCRQMUCMKf5vE5kA8NV0slpnOuDFbmr03mHZS9XGQ+5vNNX7onVa
GG7bl4xyD7l4jCkDgjBnnlESE/B9/zh7SAoNxUNiCm8Yij3UVbkfiYihx8e1sX2tjqiQyEklVyfD
kQe4xaEDwi0aMyDONt+WmsbXYD8xjmiEvqrCIOJII26GZeMx0oyy+r5/rGWq32dXr6qQ3RN3AnX/
z43AE2hqC3MGCHtgbiffjoWt0yjx9rHegD2T39eCDbW2eD4UaibaqZDABNQ/5MVSR6GAqOFFJBO1
QDWqNHNhCT8bo/RrTS1777rLwysxoSfgcgUghMIEUK/yVSoOJw2uE6znwIrsoE4wEvPKHiFZbCNj
LKO6E2igCiv4UJQZM1pBaQLaP39N55un5VrLPAuU6GIsjSU2G+wO52a8JByhoAuzxeoxVCQs1pRt
IPZqVgR+biqvmtiEJ+CXpFih9kdHqARDLzwMWw53KUr5GBf7xyy05mAkd/mS9b6PYPx53uJAwOZc
5haNCRj/uvm2WqHf5vnPdFzVEZaKYc4UCYWgmA9dlGKFIAtuLdHgQKiKEYGaqwxSkZqA+JWeEqEY
e2osrJhTjGjGGBTheWEJHQt6V6F4bZaoCbxcfkP69yZg+mE6TsTU/OfXYtH5HiFsbdWzD0hQ2x1h
pD7u8IDHtRask83Ig9tmQRFm7LI2kQkw47lNuw176lkHFmP1gY2Vr041FJSY37itA2+bc5bv4e7y
8NASeoIrG9SUfwEjQEVNnY6INVwqzNe24hrTluKKrhlRoksw7SqOAlKJnCDKWVVXEoEZgE6zbDlL
VqtUX+u6gym9fr0trGVgBRFimIiMUWglwQacyVczBScKODP/UUlrBvabp4exDo9JqDP2tGLAVGlA
kdA1ajo9NEN6df6CjAm8QuWDkGugs8yzoaAz9zFPaALiF2JboKZ0BapGMBoyRNaxrBggR7g3igJk
pTB2iC0o2Ek2QNEZHhRtq11EwFCZAPXJ3VrHQHbM5I6wUi4U5djNGBg2f6LQD3b1fkZNs3JASDMA
WZmcgoonTXoLlSEygQl4Xi3S8V16jSpOTfMoMBPSQ0YRUesmrlggaKOMwItwhDcBbYozAFiejYQm
P7WXJzQC6Nm6WN93+k17Ok7AEkaYi26L3RHchBqNNCjNxrpXUvVz1V0glZktfyMCL9e/SD/TCGBz
hKczbSU/OJVhb6EkYPtqOcUYy4yYlkWt7F4yKeBt8yAIs85xm8oQkDWVdGFFlRtgIFBpUZPrN0IL
K/4ce3vVlk7rfN5NKiXCDfJu4DYIjMAV2WQMhBIZRi1xS7Sjiult5Pa1Rxj+gxUoMb1999J0uigU
sHJcCLpsFISjMwPk/GamKTSNPhlRFoCtCOUBTdwjKDA8o9gJePfoalVLNtQpVjAisLMntoLUBOQ/
br4VWbLINeg2qgMiFFtjznYJPIl/eaIdHWV8AQlt7iQaCLiCD8WbqfhSUJoA9/nmaaKl5MsH2gHW
nqC/sUQbqDZtbLHSKrAjP65qc4k5Vss1EHOeDYUcny29BbeZJzQB8c0fKBwYJ5pi3JjrZWFELwLZ
7OEO1JGxihHlZvPJDdkG1xEc4CWBjdVWsDWkt4D/AWoTHgLcooW2sV8+HGtXbEZp6rs3QtkQiglo
hLuHICrbjXwVCUq00cBilN4Cuq2vbwamxeZbNtFU6gmrLUTYGtNiSsUm8IbiOI/s2OGjnlervWwD
j3Q1KwllfmOdmtiIJ+BBDIbQkZXG0C/bRyNNvccMWtxUbhd7ozE0ysdw1u0LD4fkdHeXS6HjhAFB
mo2bERIj8IUWPWlbeYUuGzcMfd/fR06aGNvIaqHaGyM7eYwbsj2DhtdfU2ZFcedSlko5jHgCEHW5
ftRku+GIDxwU76KXqnzJSo42K5zwrmrL7NVOtCGBGIYJAZ11yBkyQ+DOdFQlxCg7QIY6FoP8mjqO
lUjYCx5ZjQnc0jm+zrqJozjFJXICK2umSQQmACqmCaPqYIH9GM8fYEHptoOslcBVhhVFKKIaIVRU
8TaFks/bEvweXZNqVgRuC8Ef6S3hczV+HFkOE6C/2nx70NZR6SGqhsubn/OIjsoAbTsYvM7f3LVg
8m/eG/vdF5T5SCjDKmfiawpKM1B/Gqf7ITHPP44XQ+QwZx3VZfylHSDYbgfYm6CwzDeSeDJy/w9P
wAFu9Dlggi5Xh6Qx52nQOMnGxkpTF2dBqegkwI55dE5o4yg49Cw8zyybEkmWF30O4CtKb4nwzPY5
YKlNeAo+JJmWldSYVCRyK5FfZcZJrak9csVyFV+cwE2rbitOJ3OEN+sIvQQmP8WGUJiA6eaP4k5E
357fqsOMEzd20HcXq8ZIwmZ3XLtOp5LYSy3YM8TTy29IGVG8mXCrSgYTgP8wvS50JEtxr6PNOorq
NDgx6T1k11wk0V1kzyVl7iqOQpclcgotE26Rv74RgGK4s5ZZRYifwEjD3czXPdgY1i66Q2wYRhKi
W3mo1vW2zT6wbLogzBIagXSRZKmmSgfUl0bIbFddH6RGzR1hpiSuaYU//qG7XAotJgy6oExITMF3
872TZdOzfhg1SlhthEq1ytAmJUxYQhqia9pGIdv2Ra5kga+Qa6C3xbMhWHPuNk9oBuKopb0VsxGS
TA/uToQhZJ4oIRYv4mA5WGqG/Sm2jfelI7xoijUYdjUzAj5XsvjhgCxGPAKPRbrUsp4B3dauWHtU
TyYj7hUqXxyMuIroNpUPlUBDYWfZEMC53Aj/+UZAvfmmY1iZWF3oBhh0g1TY9kVOdxz+vtjZUA+V
JBUtH7ZSDUWbYdIFa4bMDKSfivQ6H+sobRDznbGHEEMHy6QnUWs4WlD7EHETcqbDSyhFGgw1z4jA
zZ7lChlMgPy3+/t5IoaYofhWT4FqjJoWhEMROmGB327j8fC3fTlE806n8g18Cg6zI88Cd8wfZmDS
E/HiREvABad+iMbs3fZpcg5gmIpvIWGuGG1X//xdheMdN5ZLD/ClTzcE86WeijaUQGCrvO2gIpUv
dgnwJHioaZOPfSDUVSAlxBIDii6TF6efaQKwH5PJJNW0Hg9Tv3Foo06pOthJ9AU3OqIzISa/y9D2
EokHt82Cwstkv9tERgA8zSb6dotbYsYoRuWUqksA9kdwwrCj1sP7zSv7Yy3S4NCLkhOFm4mYK2mN
QD2Zj1NR3YTZlJoCMGgS8yMx6r1ZuCbmFLroKgm93WkuId9XLJV6c9+OYs4UNnxkP98MwLOllgQY
itkwbQNN3pils33htG4ijn4ShFsQa4OKyVB3FkgFssyAwMvNHf2IaGPzRzAD2O0Ks6757Jc3X3+Y
pPllfpOspnn2jzUu91/T5Xq+2v7KPf50RH+9h7SYTtJ2lcjH5Ku2DmXPwpxjC+Xu2xcJ86Kc0rXx
nzq8T1KwlVydjj/VI7j9ZnsO5Bnk/L/Wp9Kf8Us6TrPjo+kyP83X2ap4PM3HKWptzo5F8oPg13pj
2XrnL4E4nc9xaesogcYIGMR9sN2psv+Ju+diOSeWOWL12+70kU6ZHoIpMKYcCMZcT8tHSmMGxisR
6NER2oMjgJZDbAiq9JhcIdh/HoVi+DG1E9PuEqnAJRwIuFxW7iP9VCPAnS4WaaElSo9qRuyRgROw
N/ma9gGcAAxWxGBrUu32sYdECnApBwouHifpLVQ0tj7VCHA3376iOKSriSBbCLhQ5DeO5rAcVmtx
J/kBPLgoRHVT1WtGLmBMUEQoDvEZ6sFXAg2MxSLivP1eMhsJUtSx48KQ3hIos4RmQP29gDtfaDmm
RTUFZkVY/v6ubWqyI9AWo0GonQV5KplkpMqLukfXykcVJwlgvpZVSWsG7N+ytFhe54WOwlYxGxcl
jBgWsXPaZdxdLJyIkJvjTTCU21ayDY/nqHl1egSUkhjyEBSLsZZzfjsKCmVwPh+EFw8IwrToK1c9
AaVgg9X/G8eHIM86XRiWtP1pZAkMQX25SgstO2YwGwhbZLztNKgtsqTCAtE80aeACZ0ktoNUcCnT
c2i8ghWFnbPmlHIYhLyeykks5MWOqDiu9y0TlyxAEXSA4pt6dHbbwBOoPUPxpKgqYDkR+Lk9NEpa
E9Df/LHYfJ/vQ08HjKmeRbMx6qbgrsGqL697EnFxUIeDgz6orwJSVlXLJZ+0B6TjnTeeDQWdSdvw
hEYg/u/5A8bGpDoqZgOsgETbEiplVa3JSNu4Is62MwGbYbbNXrShuKs4Eei58L5SClPQn2EZQqoj
SIMkToDmNMd1ycAgRObQChMFpLpC/NK1MM8AOM+KIM5OIlDKYQTkf2J0PiYJaQjcwLADriiDrnqc
SODGHgWiLwIxV9mw29QSDQWd50MQ50opFRKYAfc4Xd5izqcGvFH07tq+53mq4tnAR1Rnd6XTO/3P
SrLB5vxGxYlAz456VNGaAP6lqKGdFXljCPkBm6mnRYcYO8qmMU2fH/aJwJ0TByHmBrKXez/ReHOO
4UEQ5/JoDJUJWP84f0iXKx2JNMTj0cvoowq+RJJU33gjaHngxbRYsodAPLyUAcGWi8FTEhOAPUH8
VZQ66PDKRKoFy27gdbPQBrixfSw5agx+bBrovSTjMW6zoCgzEZg2kRE4F/li8zTXMsETk5fDwPaD
YO9pNYPt3sjDcD/MduSnO6LkvpJsoIWmYkQw505tFakRyK+LOVb9abDQfHhgKIx0UOm+fRGLHHUu
IYZ+4u+yRX5SCjTYMFPw6QI3L4ERaCOAuUrQ2/T848ACUfISYoP7Xo+bag6TDBOcsd6Mwl1LNFS9
eT5d4OYpTYD7DPMeNTUv4np2sWHBCfiRTxjbjDpGrFkgcPeRiL+1WxwIxGK9lvQWyiNaNEaAu9R2
cEdoYYiba0KbmowZIgiqbifql4abfH6fbcUafHzzbCRgURaBaI70lsCa/XwTAH+TzLF4Uoxg1nN+
o9Qliv2Q3xfsoLXJdjAJjAROewrF6zTHRMIVUMN8kN4C1ByZCUC/zXJt81pdzOgLYW7vAiOyaoeu
jzkiYjpz09mqBRp4R/NsJFT5Ma08oQlQn6fzJerMr/XUOcH18jwHcxmrAX4kFyISn67IfVbzecld
3ZCt04HD6zbLhWDOneMsnRGQP85XOvoKAkx5i7EB2lKN/kLlA27uetoEiYifd5VKgbJETuFlzm75
84zAFYUdy3mqqTMIq92hp6gs5/Md7giVKy5ag/iZEed72QZbZgd4UdwZ8+wAtRkPwZOepgPRVWDb
mAhTZTxa0ZQgEBvCxTKD5s2NbXJCnoEXN8ulE9jMpxsC8wSj9L51uhd75rYCscguQiab7w9zkPJA
H7JPEtlibWAp0XCsWUbd4GZJDUEcqqQhbuZj+ZELx0qR4cJGeMx9i1xv32xE9BtiPcOZ/sSw6QY5
Q2gC4BcoTdKWv8ZtHmCEJ9rId/XlTT8M0bMoCDw0CMqneT+ZeEuN4UFxttquNkNlBMjz6f19kmlQ
ayDsYjcKEFZ42ujjdhxoNUG4FKjTvaLAl3Kg6DJG2QWlMQJbbJfR18MdimgYCsrKF37Tpv5im5UV
ushtU3R3Ig28pC8UjLpgrSA1AfLLdLnEaEQt6oxUpYc0NilA8bFc1vYc24M93ryXe0jCqzFlQJDl
ClAoiRGI5khhacATyekQdhV2hyoUGLsIIxhlFNau4ihAlcgJpFwQ7FIiMAJQLEzsdLv19Jp8xDKd
2EW8s7xvSY8HTmTkLjxATvQU4gz1ji/bPLpA26YyAd93yRz1Ono01kIcGxlnBcBQZFQZkcxFKU6N
eY/O7JqwA5L1PzUCvs1TVrenPX+NCHZ1e8ggotirxJBcpighQT23Bcu4PJRJPuJdQ7aB9pOaFcGb
qyZQExvyBCBiON98zyY6Ll70WTrYYhArGq+xNRAlY66LLt3yVavu+2SB+Rz46ffCDX8GVLy6PQQq
ahOegvePzbFypWXLnp49r+lgBLMLfq/sLyEGZsG2RimwDHdnKXhzSybvAKpMYAKOP+uZYC7U1Am9
EKX3tZrK/m+MixoJCz4b1VUoHlWJmoDK2dDSvzcD0xnmnGKZs464VThyMLwK4PJlQNsrGpENF1d3
09/9eVnL1Mm4VyHbZkIA5u5j7rP/J+FczUdsHrKS+NsxifLIqoMzrDDpQJTvOXXVB7Gy0DMjSkIi
xRV79V+Kw4NX00miY8rj/8Tpj79gvM8qL+47Pcu9b0Dsyw5iX2EDo7oyxi4frFKXFayXSDxCbRZE
ubjTs01kAsC/5lmmpe8cA+TEajYEhvcb2Jo3o4gXYrzrDn2Ccg+5eIwpA4owk9qhJCbgezVdFNPt
FalDhZGe89Gc5og9i9uXbM16IxdmUYT/k1W4p1A8wBwTCjKT4eHIjAAaYyC1BPxF95Iohd21kMsY
o94KowNt5GjZUMVVKdZAD5Xl0gVs7tONQHuVfP6Mkee67maA7jmwbZG53b4QgGoe3i7OdhuV08II
bRq/V33FUqg2y6YL3iyhCYB/QG30EstausaTyTDxv2JS+Ie8WKKDrKuEPex4+Fo2anaDuDpjSJIZ
xd2o5w3hhstPYy3QwMOHZ0OeRs4d4wlNeBqxDulhOtY0Fj5ESRDmGGCuNGtU+Njc7LiB5xO0+8nE
HzwMD4oz0mnSW+i+YahMAHnzx/Z60aLPGCiKbui60o+kKJ1R7AWOqDGQ9bkSaHCNn4KPBCvfUqeg
NALtf88Xt9gVogVuFOrCR6gzGfAGmsYEloG5WDGDmZM7fW/aFBhIthVsOOwKRgR3rqBEJYMZwGO7
x1zfbBMHiU4U6/PlJaIZHtMoQ1rEvfn3XqiB17eaFQGeC/qoiY2A/s9ihn0md2tdGU4nwt7eUGz5
ayo8vIcwQvILmz9q50JS+KZUQ8FX8+qCvpr6L4Vfbczvwt+vk1VylmF7w2PD1D/8160JhK1QhLRy
6PgcZ4nT38e4HrF/O8bYA1hh2F1UGvOCk+QPntytH6hDQIjTZLkSTc0YguIgUITMZyQyoDDxv6Tb
v+CIwOFhx5hRjoQ4ikmPj7K8WN1ud1TYmHLoR1GA6rUI9sTx0TJfb/+ERCqoPJwung9iVDvVQv6S
zx8nebb7bar/fZStF7/k02y1fHWMI+v46L78d0Lc0HMtDGeCj4GVFxbuMjE08/4m+VU4ZRD+f4W3
vz+s8+XKOY0ze34STIrz6ez+TXg7O1mvpyd39i92Pjl9+Po2nt59jGeh87oI7s6+vPh6GnyavVvd
zU5uP8Uf729//8fEn7yeLdNgHfx9Nbm9CIMXp/bti/N7/8qxi5MXL15/dd+urNnfixefzn5/HL/w
nZPb3/HH20/pw9xzTmYr7xTze3+JEbR/7X758ptrz/7PdP77T/dZ9j6YzU6jYnH6aRX9HC3D9+G9
dZ0/Widf769m0cNv95PHxYn7++yfq8x/O3mMlqdfMj8+eXGfX07i1ZtPxe9nD5/+9Z+Pn+Zv78P5
f+azWfzayp3o9MVt/K/XhT0LTvPi4ezWm/599a/51X0Rna6C2xN/Gp36y3e39mpy+sL/qVi/tR8+
nTy4wZkz+f1scn978uX+7p+xf13YX35yb72zMPz73Lq8s7+eZJ+sd+7D6e3s4eRL8Wl2OvH+93L5
4qfb+PeTfxXvbx8+L/8veV+2JDeObPlFvAYCBEG+zAOXiMhdKm0lvcBUkooguIEE96+/hynV7YzI
6IhRz8OYzZi1VZcqq9IJwOHuOH7c3f9Q4Z/b8q5nZdQE5nZa42zEVvGGfMtWJxmWMlXOkPi2WeOg
L9Khb++FskvCA/xaUnIVOTr4EKqmSXI9L8ksyffMW77OVHzhRcf2rGIJrwrUXvN3hOmoVveu6R+h
EGtUOOMbWlRR6ZVRFo5vPa3juf1ULioKc3qQ7I++TqaKHUgpd7X17AfdLwfoeCrdbEep+Ri2axTY
z8YZIz6GcT7Qva7vRFanQznfjqF9KJqJHIgcbq25d+vvq3eoqzEd3T7i/EnmwY2jxN4ULNGsipZw
TNtw55AsNZV5O3asjfPgaR2YF80TiVpvN5RuogsWNbXcS6aWmzWnD0J+GeY1iyhp/6BlGzXydhTz
3ey2kVuym4HWVezasIzkGmU2OJi87yOp7ivGbnF1pyhYPnmtdeM6D6c9z97Z8Zat83e+DN+Hpgwi
XZWfVGiSccpSZvMH/H+i5BDNbh4P4dpEyvM/GNzjiIliifK2K3Yemeqk8ByVLLP3wVO5jcjKPkox
7UXHPjSj81c+d/d8/KoFjzFRNtFyDKNxuFH1bWDX966gaWXDt1kJzZcmsdMUz+GMDafJbKJq7uOV
LmmXmbgMayfJRX//bNB+mdwjY/GtMQvm4Kn+p+34nz/+ryfzo37Xdz9+9A9fzfMct3/97PiP+C9/
/ebNVh794ZX1/sdgndjn45F+Jz/8LeONDheXjPdjg1kzgBjzV102/mXCn3/FLxOOaVAMfeq2fpTg
tXk+wvxfJhwAjYs5UEGIxvMBoGLEA79MuE//C9V9Ln6C4nu8EbamSL9MOPpWw73AuMN6gz0h0EDn
nx05OhV4sDMmnGNpLy04AZeK49dtxQhogc5CzKR6acHDsBirqm3mZHAIGZIqLIYpbRnU35opvFnW
TPcp6sb9OiGDCuIZRvJLYWnfxmWgaBHlDVdN5C+S33dzC6tmifVxnwqfO9E6iHaJCtrbh3ouYXfa
Sqx5tDqkemN9kQ+xnXOv/TgQzsRucdY6Vm2T3wyMDPQwB2oR91O/iDrVHc1uSwefuzMjn5r3WWbb
Pq3zmWZRN3d77hVsTqmQwfRF9yon8dh2w/pOinkuHpeQVzwqCUmbUmnv75aRpf9RTuvsPapmltWO
kVkXTwWZArLXTW0ianI/CkU/vWV9HfzR4NcM+LC1iys3aKZILmokMR+E10Yv9OnMobhIur06lG1O
MBqgudCcTTFeHgqltdtlJFjgyYxKdaDGdGqK8W4ZvXpXhZmKRmes03WdliQfex3Lxdr48kdsB//C
tT8rBigeAJvcrUWE2L7xhWsfHVKLsWZLMgi3vWmkWyZUenlqWmXSaSiz9LK8LVQ4kbcNycVMlYB6
uAwn8rxSd4hZujWZpoEigHKLqHGzOQ2YmpJnUf9f2CaGffn3geVzFd6Z/m0vLNP2C35ZJm+bbkVB
JyAwJWCD/I9hQtQZoNkP6k6fOfEvY8vwvwTyHwFgCSRCYDUQdv4TW4YAKBGNYoAGJt/5oI/8jmGC
DTpWCEzJhpcKAg/4B6gQaEpzrIBBX7rjUFAnnmje04+VVTyas9H5WOo2lFFVOEVUSbhNmv3ldFl2
4FVz32ZtPPUsi4Y5Z7FPQxPxLHvsl7K+1+H0XXZZGPdVfj8Net+FbuThVz5YMNnqOHAms3e8YlL3
Q+a5iR+2zWEYsFOxky/jiPtWDbeZUk3M+lE+YURU+1iTpYq9NffGZKjdNqZlJqNmDb96Xf9+qKbD
HMqkW/LbMlx3+RpkUTm9G33vhtf1g14k3Q1DmEWO6h4NAqs3w7AFbYgrbduSRA6Fv588hyakVF3c
Yu54nPufBM2jnuq0VTpSg5cu+mPQ65sWAcPg23hdioiMVTT3U1zx4E2VLVG79BFBwB0Gc8IXc9Ak
++zQP9uJp4vbJ9p7PzpfAstSa5zIbfl7d1JR3ptkDfOkrpcmKim729pPRDSs935bINzXH326HMbK
/Ujr5an385itKs3bOZ6tShpFY191+3whh9yvnoaqSwSRn1vhfQm1ySOv9ZIR0abU7ls9/Y2hijuV
BTESbLe9B0tAeHtQJNitGta4UHuuutuVL20yhnXaD1UZQSfufAbD6FTlF9rZ6imjFWIbeDp/R+ra
jxVzvi5q+GPg6p3yihi6NEQwodNDscj1zaJ7d+cs/FEs2UfZmb6KidGp66oddYauT3J/UV9MqxHm
ektSrcVjNZL7Fl+czSQSeRCNuWIm8oNRJZOkddzRifJogsO5nTusYgiMSYecHLxq/VKTqo1noX8w
udC0GIsh0qPD72tetcNe+M1j63Yf29H5qpphjmwePOZFoOJpKL7RbunjTvccnneiKRqByDoJpP91
cr2db+sHUc1e5I23qilSVfoHMwW7fi33TleLuMebKeVyOdRMtanx1RAFpM3vScVNbDm8NGHfJ1mm
o4/lzK3KoxwXIOkmk8W6y9eINswe8taQSHH5V09oFSvfN5EM+Xu6LibqcyhALyJ3Cr9mE37jSFO5
luSm5RpHtf0LIekj43VJVTc7t7Fe4o6hSuHwsiYy9bi+rTvix8bl0GBRjIexqcmboKfqYfUUTcJW
8jsnM0sy+e59Q2YahV751uUsUWWTp6TEZ2AX47YvqgOzfdSqz81o2ygc3tvGRFa+bxwbWUT1dG0f
Hf4uW9yYzTSe5jaLKjPGTIkfpZgT1waPZWE/eWzAM4zqz2L1PoVeIWBxCB4t4qnMxoPK1IdJ9ndy
JO+71T7QqqNxT4KninhNxOqlhhWab7V6aogbdWVzEL6uo2UKvg8mf6rG7rGpy4N0x13L9J8+Y8k8
uTuxNt+NaNK2CKN29Fe8pd0/c3TXTDVC/NV4daIc3z42VQB96uQcT6EVqdbuTeMXQ8xaV0WmavZV
ODlxb5tIah4T2z9Q6r7hnbMvpiXmooP6sXSwZRhBs7ABlc6iORdRWOXR4uu7TkmWDM2Kq2y76XFa
a+Uk9Up13kWM9/pK6HMSjsLoox0smj4jBkCmQwQngAI1rZNXrMoSmXVBVJvpLufvreeP0ULljZbf
X3jHM5HWax9Dt8bD4JtjkhuknfgYp4NucCGd2AvKxFnlQQbF7VBMXy+L2cY4vAxunpeFin3AMUjV
Asg5ibJVOBcoThMOlIvcydrdV47eGw4PFQZvOlI2kSdNNFL7qcpFsW8Ra96KInwY6yolunq4/Dlg
I7z6GrTlRK8nvnnYU89q1AjllBvE0v8ZVm3k+N80IuCiOQQz/JOpfx7q/wvx1refA8f/+JFhNPw/
abUtWsI1eLGprxC8f1ir/wL+nv+Dn4EVRepma20abhA+KvwDHPevJx/5rzCgyOuAXQtdeA6f/nny
bUOoQgwl2LiBUMotHvonskJuFyNlgQNyvNAQEQW/E1kdnz6SSfgA4QOnxC8D0uxuP38R2A8lU3U4
hV7smHlJezOIt2UhbOKplR48fwi8SMFymshbB+fNi026et9+ykbVrBtQPGpQHHD6sKmyNrSF4bHo
AjeqqGce8tHmSWDc+vY/EcVxDAF2Ezt6vExCPeXStQY8MnltUhXzGsN3tYkzOtMVo3V8u3+uKiQh
ep4KNGBCQH0sygXK0jGLVbm58m6ngS8JQpvl8fKCzp0bInIPryAgvuL01g5VlmlpGh6b1Q8PPVvk
blyIuR2Gur2RNBibaLYdS+tBz+6VFR6b5V8rRCd+5J+31+D2IDjSmZb6pdYtj1unt3U0eF19U8Fs
7caKOXEz5SKWUzBceYIeW+dfUnF6GzhCAXecaEtYTmbqfEjN+3KJM7LMcTvk9cF0hb25vLnbEf3r
9fksCog5xvsx38X93B5JLxcY9G6+uJXvxS1dVBX5la/2ei3at35XzIlH8zFRQSnTMOjmB2kQJ1+W
f0aFoDibQaBYLt/6uryUX+dKu0GJwx3nTt/RJuz9GIfZ8ytyjl/1P9cJxGdru44yDu/U4Y1kmMNM
IxRga7nemJ6RyAl8e29q1SVdo4LD5XWdOUI4V5/gEgL5wuTM43UFzlzIQQsvLgCFHfxsgiNf/OUD
79drocNZUXh5InhAbxxw9I5FIQtAmAkqHs9T+63sjNhnQdm/VbygV27DOWX5WUiOknK04TrRSznq
0HY8xyYugUkF04By/SpzH/BUtO+rmcxBPHGjPpJCuvftSKrk8q6euY4YboQygW02NTotn2iLcGpX
O1TxWBnqvA/lkMdCANDuVoRPgMIZsBpRkyvX8YwBgoq6vkCBrgtHdGIEmnkxM55XPG5y14/arFFx
FTC+y+bJuS2MM+yHLuQ7M+Td35fXe+5oMYwPNsAFWooA8fhoF0+3A+0DpHiG4lPpDny/lgVPTBH4
/8kaQzTB3HodoxvAib66toENdaWHDE7YJH3bjjdjvyx/Gzv6D9Ww5G/GDYSMcuN519zImVXC+mAc
4YbGonX6iVrluaczYrgX10qXB0tznVg3LNLcbdSVa+luv+vE3jFMX/C54BuJ+dTeWeSnC5QoeDHC
bIVnVTlEgusg5QizI7KU96XM6X6yrf+OVQ1JXS2+O0Q1V8zuCdL5bI/AWYNHC5E1BbftJDAGDDWO
q8J3KDZDnaX6MIo6THOVZdFqgIBoxYGvhPqLnqp25wzkx2XVOmMQEaPhQ7a0O2z/digvoqF+qNeM
KM+Lbd23yezw4o4Vg9r53lzvCtapKwp27pCBtAMi2yLEV3i7qddw9PgEBWvmdkdywwBzZHmaESe4
YiXOmCkAqbiuoJFsEd/J0tbR6QiXlReXssziRowBjTx3md7509DdyIr7h1aM5ocwU/nUjcDHL2/t
maVikLLw4E5RBorZDsdb63t5rdyyxK3NjATQw3nEV7+75aHSv7/UYIMKt4QJg96eGAhj+rEmjvJi
vPHI0+KxPBFyNJGelN2VmUdjypEZLLw+iEwB/OPySjfLd3KbXor3T6yG6VYnaxaHwWVvKpuRYtfa
pbmyyGNVfQ7VfZwkYiEm8Cd+elf8BdmAhZm0Lt0cIEQFIFBkLGlCIlNZ+MXd5VUdn98veahUgYcR
cDfkRB5zXDebXHi4YCi6PS2n7FCovIpLoa+5lmNVfRYVINuBF/KW8UCb0mNVITSTRIuhT4mxJNK0
yHbrSr8WxpM7OxL3zgtNk/jDgNwpYuwr1vDYnf6SDscGAoOPV9b28ntpA5zBJTYvvT6V3O1hiRaG
lJVvb5GV6tK8nNy045a9uby754RuL0RoLbCO576sL4W6Q+Ys1NVdOrm6uinrqUyJ9XQakrX4WwS6
eCvWYbpypMcu/Hml4VZ4BmIhBW98a0r1UqjUpQ6KwnSp03Ik8ZG7O+Rm8WPSrgKQsmjmKMzosMtW
w65s8hntDbeiN9dD0ARWyvZpLwztIMHRqeaxSysQPIBGOtl9b8IwJqNwU9qu5IprObdU9MPdYkEs
GC3rj+UJ1WtN6dSlLhlMPOeZuBV8amMz+/592ZStjnvmdH+YAvSVy0d7dqkYLoi3GmJRd3v+v1xq
qZxKSIWjXcSk70Td8kj1/fxxwEekepmvbe3GyHthf34eKxKFMG5hyGHwT8wfGalf15nXpcawcFdX
Pt8A3tWNMr6aD43w2yA2VBBkXr1Q/VB1EL7REt6cSbak7jiJ8sppnwQYPz8JkAgghgBOFYDH8R4U
zlzm62q7VFTTB9yvYBdmABkyzfu4D5E3njvq3+uMsTQg3QxLPbFd4KnhitE8Y8RCpKqQQIJv2ALX
4++gzBFrV3Gb1lwsb/J6YvE86q9SW/F0+dSPncDPFXPkSTcSPtrX0JNTd8KaqGlEtrzKRPjgTbTZ
j9L0f16Wck63OMYzYLYpuOAYfXi8HhdOTi1+06dh51YJzcNyV5LF/UAGf0hmUuvfi0p/LQvthFH0
7wXowLHp3ot720vVipwg1T53Zb0bVjLfgv823UxMq/3vr81HXOT7QUC37sbHolqW1YsePJuWZYsU
BRH1Ya37JfKyIUyypW93l+Wd0w0fYBtBJwqfhMGJSUJdUTU1zLdp243TbhC8Pxg/NLGk4FZdFnXO
GiHgQ/UYmHz464nh9WYC4ESpPu0bnyaWr/X7xgbFU+llIK8hVI+1WyKv38+yuBKGPQN6/4pOfp6g
j8AIT378L9gGzb48wdUgm7v4uU2Dyg9ubLh66ZzTIV7E2CPL5Qzv88XKb0uu7EGVa0gOfZYXO6dv
hAJBr5RPvSI2ruZMBHd+SSug1Y6SN57bd7FfiiW44qXORAN4f6EBEFqWY1oBOTHdklrZ0nCw6VQX
7gMylvczI+6bsK7V05zNwxPJHfY1t0u9Y/UcXjNdr60pxl0A68JoSTTMhy4e71fJ9QIMU8J0qcKJ
SjVIPx1bDYZi7jS+G6vVgnPiSBt+NZ3jJ3YYehsFng72YVl3HzQHV+uy+py8k7YzhPPEk3uL5hEu
PJvbF7fQM6Yde1GYVAayB8FyCCKlRX9LpMx3NO+caMqnKosLWgZvzerJN8rJ8s+Xv+K1Em8eHH2H
N0oKQoiTMHf0DJvCxgLy4KKNOXJT8dYicU/t4Ny2TRMc1tJmkbt09ZWbenb9eCwF2whvQKynCZQV
SIrwBgeiQ4HEJrcr2JQTYfvWZOZv4az+jfWn7A7ZdjBmgAZ7H/LBna4YqNcGYxufAfPOUN0NsuKJ
8VVCumuDXHjKHCMSr6QuLqyrn8TSLDeX9/q8KFhSEHyxh6dKiMvcNL2EqGL1+r86p+OptGj6EuFS
+lfu27lz9YElYToAR2OJrV7wpYGYioIzzUaTYhijRapRTnWJRK4vokUG67e1WkXUtrMAvaoNu2v2
6fVtB6pDKAxxiH7WiAyPpc+6sksRglTUFYreSR8ks5xkJJasqqHP0jngHescisBRd17t/uQp/iRe
v/lpBl9ymF/7U9Ds8OQA4vLsU0/iAy15K3pamlQPQf2YmXFCkKR8erdy0hzcsvj94BDlmkjjIjAU
yE6cPlXHZezRdNSpUu13GdLpzhiXduZu3It5vcszd26uOIBNK4/tPySiJhn9XJDqRBLyeIMlM2LK
ZVilI+ClZIDfflh0JQDUWXmnDSDgMSyK/+DGgiAEbwdi4cZ+PPE6Y2N0QMeiSUXfyz0refEwM5vt
Zh52bx3Q5m7bcAQjd8pGm+imLx79Xk3ff/sWweGBw4aun0gknKI7NqB1aLO+STtvdP9a3LHaMzFX
O8q77sNlUWcUCW4aOSCk1wAePqeAX1jolbibmnZtCk5H9sOCJHNbSzpHrCddwq1ef58liPQibBFe
NxvKA5rU8bnakjZgq9dtChR45InT9rICH6R4L7kjF1C8vfFLC1tq0hwo0N5yX/YJy6Qo08tLP2Or
2IYzYVwzoEvwVo8/BD8ZnZLnbQrbHc5gFHfIgs1gUDHZAl28LOzsPoccWiU2npk48c5rwMa2GcY2
LZaePwxVxd6s/sQP+Ia/CjqHV3zedjlOLg+KtJAxCRkurL9Rg1/axlmsMh8brK2p3eUwjVwmJQjX
by8v6owFBqYDGdu7HPj2yaI0GN05Xzh4QmHH4qVnxa0scjC5BAKymE34WaTnoTT7NVD6P9BcBMAw
Dkg9bW3bjpdYM79TfBaIuJm095XJx3hUIygltTe7e181q//7FgkBxJbGBNAO5T1dbj+KpmMSyJKo
hsj0dRsHSkyfSyO/EzvmWQSeH/19LcWtDJH4BdiMXt0nfqYcyUqqZeM+iXy+qYoweOxBZ/nDeDz4
8/JxntFRKCZq81GsjTzCKVLHjHWNUwhEkKwuYtMWLko6KufOzYMqyvymvhIsnHGhHvrNo5x0qwhC
W73jE8RZCR0EpU2pVibWHu4EnqOLiHOm/KT3m+m+c7sGPqaXc7oui7gCZp3/gADvGuCF0KNtQ14Y
Pz6ismTm+IBhlfWXTpbDPW3xkglQXXRvQi+P+Azq41CL5k8wuT/9/najKyzQD2RQEaOcSNdDqck0
WJsiuFijXgYtWOgGOelxBPUKtr7aXxb4GnDZkpoYyrKxGLbSrG0/XqxXVIDYOC/DJFgLsdU86Tib
Zzchzvy+1jW7GdUwx8vqONHsVPrjMjh5rGeUgbROMP4u8ICPQUJXAKJF41R0pDn+GFJM7RB6fZjk
7dQ/dLPmyRJIb3d5za8MIaTgoQgzyBCu4dV8LEWGRb0Ukx8kTJTrTvcatUhjdy0x9ermgD8MF4pE
KbIGoP2eSGmwRrpmlCZNP6FchczfukqKvdvxKWoUyw6XF/XKc1HMKAaOAj8C1g164h0vymQC5s0n
qEsLs/rzhNvxIVisiKc2v5ZZPCMKwd42AhuBNgFP5FhUOFc9cLeFJq3M1iUyTj70EdNZ3cdz4y36
irV7vZE4JjSEQDCCnhDhKX2fd0GAF6HHwD32/3IqOaZ8WsyuGwUyINXkXNnIVwYAkrb6RISYAFJg
hY5X5xZLxlYxU6RdlEryGsxorev+iUx8fCCNtbdg/lQqkVath7HrHO/aldwkHDnqba04Ro4RtWAh
b8T0oytpGsNzb6DJCCNr48yV/hILOXuf1BgMOq68jn3y9OohFVa1YwE2kF4QE89upSJWoITkipPb
nNirD8KLCpM+QAIDBnn8QZNp18ItUUMXWMf7Ehiqo67P2jc0K/9YHIvKFING22p2+RWs6czRIxJF
g8AQE/+2Sa7HgivrWweZa5KAEbvcTiXzk5Zk/Z32mbPTq/Wv2J/XWC/M/jbqBIlUsMuQVzgWGA4r
G+bBXxOAaYBNOhd0mbhaO4VcUTlYcH+5wetylhMdkwWJHqAlYOPUicNW/+tIKDC+377X+CJQQVBe
RdES5eReL+5AqxpWOqHLom+aVpjYkCVMccv7K6JeQxMbnwau/p9inZNz/r9RrHN6Av/HxTpnrjvw
ROTsGYrGtlD8+MRzW065X3CSME/1YA6o9sF1WufWBrXzw7WMtannhO1bEEXmKV4R3npXtv2MkoO1
sIU8wKUB0p0AqlrmwFRXKDmAseKWkp5Gs7Trh3qm64+pCZv8yq06t2S8OABRAI5xUfZ8vOQM/LdQ
wwQiXV8F+o8iY+qWVU7BY8fnbRcjGxS0Ud1URR7Z1XXf5MBYv1xW6zPfgCcIvAjas6LMZuux+9LG
Kc1BFQgUSZxg1TtSrv0aLV3p740/GB5J8LnflYbKfUvHNUYx7n/gL18WaZ1uwv9Gkda/BWbOxFjo
jQE8CMQx2BeMpT5eLOpyyiI0gZfMQ92hOtysLJ1QrHYfqE5GmS7EZ1uzLgmUExyKMixR6Ou4/HHp
RJdMvFe/x5oG4ga3hukSoCKiQz0ioOPvWYD0uSNyeQn3MvOQ5f58QGTbRcO4lrd1bU08qG7cA6X+
Va/2b7fidegFcAq4Lxwc0mneKexYMMTWqN7lyWy9/CBKPt46uJZXCLOvbxTCoI18vGkXxyiN4/Xl
C3LcJvd4gqtF3wVZi4LsVnmorkaZTlGg4u/KFX4dEUEcQld3I99wepqhdZQF55llfjKuRZXUcl5T
hgrpCCdtdpcvzllRSJkB6xM+RbR3vLapHAInKGs/gUN242AIcG+sEnEwi2t1jGe3EREIjBIY9ogt
j0WtWZc7rpI8aQp2Pw862+WsZOkYyDE2uc6vxHmvowxsIge7Bs8uf0MPjsUR6kyr7+KVR5fWvAcr
uNyhtsLEPbX6D7M6KqpcJveNX+srBvHsQlE/APcHiBq0wGPJqzeWNRsn7GnudvFoWAHmpSIPaCVR
HpA5uZaXOStvG0TOPEwxfpVVR82tXDJAYUmIJCeqaKbqfZhxvO9KWd/4uem+X9aZ18YW2Np22UHt
QdWGd2JsdZXlpVtA3uRjA2nG8kgtvLuf1srbZWHhR85gfDSWCIubHgmHKyp7brlbZyhM9wQ6jZEI
x9vbz6ZiRYntpWYJD1JytgevKQMuH3q365xdS5Rvx3UcrqKTIPEDNPHYWFunSQCzTIWXjZ2fFFJ3
D+gKQN451meIH3uZoB5A7DL097hiAs4KxZPOBzKI3Pwp7sVWUFV50PgJaJfebZixJlYa1c4mWORh
ccZ2P5meXtnZcwcr8LzE2x2vP7TSPt5Zd9YsbNHiI7GBbLp4cPNuZ0FO8SJXjf7fBcmqMSZuXoAl
k9ck8jqh3l/WrXOHCxYg0FIw9DbWxvEn9GqZ1l5RnhDZ89tmZigudR2ZGGftk2Hor72OzskDHoWX
GdwI8PATKxHOQVlWgBgTh7LlG6m0uwPls/nsgl7PIls0xV+XF3jG4AL+AmKwYQU+KGTHCyxKYppq
QDHbZF0Gx7jkO44a9TQTw7fLks4sDZABA+QO+AeO5MTeahT6lW6zisSAa61t/bVZeZ7mua5i3frX
8vhnpIF4Ddo1ohKwt9yTsLMpSmdecyLQDGErMmaAJcTA3KQt5i6xvRqvBB2v5cECoU4GZP0NOwhP
5HWtVJXv5Fk6L265E3DQ8aQdJ660RkcPOY5XgoBnUuixGUA1HLglSL0DSkQP4+ODM+UYrIygur+r
F/pt9vLgW7Da6m01jeQRTUi8L1VpxjdK6ewmN0Nb7KUI1Y5U+XSPbARBrqG2KFCVwScEsHjzXj7t
7TRPPw81Eh6KpxCM4ySOPy9kDpLjtZKJT1HgiptpYrqU081lKed2HTfFg+2HI0fMfyzFNuOMgoxF
ojHO1OyNRUcKUYn3lQjtTe/0VzT4tRFEVg4OBnX46PWBTMqxNIb0HyJHK5NitiMKyJ0wDmXDIpLV
805xUaWo2LpGJn19QQELIW7AKcPB4fYcC/WYtlr5a4beHiWJ3bVSsS4yb4cw41rG5sz6PETNCFFA
idvAtmNRzRiuYJFaNLIo1XzbZ0JEnt826VqaIiom0t6tTXjNs5xZH3rouzA/qJDYWMHHQvWsZiTe
/Bx8Ow6WC6mGOJvE8K7q+1+tbv5teH5GWzjSi6hcxV6CLnIiKlhcS/VKFRC2oS8jI/22jnxUDKCT
Efz6zg/zvy/r57lbyuGmIQzPQfzNyTXA88+fpqnOU1HPzQ/jj93TNK1DGY+cO3tSMQNv7S0qngPa
fSND3aQWJdZoydQs4Cz08Dfh5A0flmxSDy3oNlei0uew8+SecqAioNTiqhJgnsfb35Qlk9nsqHQe
F1S3di7Lb3NqnCedc6JjO5UmyueKvlknah5lN+UP1qvzfdta+tCyZnkKdYiGSQ4YqjPppI103Q1P
1FH1Z8odRiOEDshpts58xcI8m/CTT98yYSiL2BBvTGM4/nTjgeRTyV6lA6nfNYaUN25bqK1gSsW1
ACNIVbbfF4Oh0SSKfu/As6JMYUC1eE2zFNwRc2U3XykYDB6qCpEYREYdfz2JRDfKWD2p1Yv1JNRN
VhcWBekeoMQitOwPTlC7e1m/zgnEnYEXQBZrQ3iOt0D2deMMs+PFwOO9A1WW3ZqBzoko6+bGjKrY
X5b36rKi6g1iwNYFiubD6B7LE+06eFyioMrLp2nXonAFNAXwEtYJ3SouizqzNITTkILCBMzX3vpT
v4RQEPk6euS1F49Ty7vIAi76G124yndh5UxJ3YT2isAza0M9Ox4Q22RDePD/5uw8luQ2mi38RIiA
N1sA3T2coacoUtogZOE9Cu7p71dc3J9AIxoxipC0UZDZharKSnPOyZ33U8jD+rJpzWBWhHuBplWE
Bl3rwDSF+Px4bXeBrZydCLcPVKjsju8bucaQdVSiIFyoZQewYiWN1paqQBDNWf3JnfqwKJf6c6Ir
Y+jG5Rm4/L4OjH1HIk2I5x1aRbtjkyhRC2oog/ABpSe0dBG/eOvQXdEJ6D83ioI+E3cn6q+pNmm/
eP20vMudpn2K82gKHn8KaWpzieVPAdADoZKKBn3t7TY3ICA0J4b7EuteGbSN5oRVX/Wvv5hECRwl
l4GE9B53Xk5tk1GPnNoMQPOPV+GhGqWAW/TdZvTCvDbOcsLDVZGk6ZIrKhPh7aoW6CGoWQkzMGgn
vJmquHor2rE4+XZ377X8dmQLEuCGF9zHnNpEx62YejPAz0Z/uyUQqKkaKgoztEyUALy8+XEBbnTC
bz66mZLDI1V/4KjL0eg/38yMsE8zFweBG22wv/cI782+ZTfqdTVbLbsMRndWFTq2yF2hqkcpe4+x
63SUNTQH2k47rrQXc4gQSzLBajRWQOpZNJx82PvtY24ptRJwMhRMQD5sV1jqTr7qFfZ0oSs36HbD
G5qN1vXx0b/fPqzQYQSrwpA9Z8+lMb0oTihOw4Va4/yD3rnZxei85b1Ne7MKKq91/q3V3jrBEN5/
S6It1MtNbgLux96tjfSHOy24CiZkwicRddmTqU7uJXUj9cVyi/lklfICby849kxKM8w34LG2dk8G
bffSa3oP3PRgVhfTmas3wtOdi6fNREURxdLacnu/Ls0zWtuBm8M0tBJX7iRYvZ1vWWJTmYBSG4Gl
51EYD5ODKh7iOl3vlOECLNmPtbG7lmKe0M/U56tiK8Zn1QK9+3in758WQ+VOEONC/SC83rmDYQTs
amc4OUUb80vUtkmgaoPzbFvLWTh9tL0cK+rxRHTIN+xM9Wk8KXqEaEQsBit0GmMOOm1RnlAWHH2t
H86Qtof2LL6tpBvLjHR7VfrC0CbwohwnDtYlVko+oLCLt4JdhR/bLyd579GnBDnCxURUERmA3Z4K
e7LJE5BwyF1V+JqaFeGSuETwGjJbj3ftyAtI1jY1b3iggB22S0t7JbeNClOdE4uLRzAXGpV7BrE6
+oAAF6gcEsZSFpYL/gmhEk9LnERtZwUTDF8ESwsbodElCroo+9MZHe3EtR05HRBIAKwAkPER5c/5
ydw6lEmmTOxXP2farcgrJVDUrn+unSq+jFrsXeZCO2MNHhnlnWLIiWSL0JPbGtWahc6vg/Jvai4I
d7W6Kd7pUNz+xGlY75TRrlCMy9X5++MNlBu0dz2QhQkseCVhbMuf9dNakXBZvBzoV7CkSxIWyGIG
pWjTm6Z43i+ktw1pS+WFit1Mnx5bPtpUSrOENbyRDoveWjbmvqpt1L4Ct2jaa28OrZ+mdXrzYkRp
RW+M4WN7P4j1+6XS5UW6QU5qBbeyNVgVlprbasw17D304PS4smFJxsL9e0J4rA31skDxrFUiuwxt
I7ZUfynT6r06j/V3Laqy2W9JZ6YA39FnFHkbh/QpHfrJn0U9jr6XFCjTugDyvvWprf1bUGMegqrV
y/4JjH/ew0ys0ORatHalz6zY+Wc31UxEiqIK2IaVraLym3VsTiAN95G0BBpRLSUZ4XDtEWVDndCz
XmGFtzPMoCS3bd/wiuEiVXBRKBVVsHg2Yn9U5/xiQGbu5LtL97b77kD5qNCg0MOd2t9ez+i9xopc
A60XNf1tMcyBPo7dqX9NhdbHgcg68WXQAKP6ppVXnV+mhv5Lqy12769Dan6vXTOmNZ50rXXLBxF9
tFLRRr5OORtEcle0a5A3TvMmLq129GP6LVCPknI6i0UO3CpyNYCdfsgakBRsz0+2rCWifcR0jmKi
qOYtxZdpVmKfBHw5catHpizaxMARaPQBuNmaMgrRNBrXktMD5pL9oz+j9SsvRjGcFGUP/I6kBv2/
qd1jWJmNo5kpq7Isob2MelN8X2VS5JP/JYUPnHV+mq16vT4+FYdmLZQ36dDgZI3dxzTNGCGVlBUW
dN0Kv2usboE3KerUVxvRfPe8VLlEZuee2D34srRMqW5RbSLS2LefE7ev5oTfE6idUT7lgKGB7Lrt
20hX/3q8wkNL6GWRxuC58TjbPcypRnmIV5oc8LkEDTw7V89sO91H3Nf79tjWwTPMq/g/W7sIY67q
sYoFYXLSF+qXERWc3xvZjH5s5XBFEqbvUgKFPrk7laZau1OhN2h6aHELhLv1Potar57TOjrjSB2Z
0tgkhksA/wIJt/142Tyn3GYqG0KLhw9x2U0XM+0hSxXV348XdXAQCSloftC2I0PcA07H0pknlPfJ
YxZ07ydELK6KO1HLbcb4lmet9nmZS+u3x0aP9gtMmzwXNLJIf7fLS13hOfXIfhVLyVFMRzeEePwf
QmqKQiRPkuHFnu32i2qpsJeWpfVdp/8Wd9U/TaU7n5E7/Q9HnaUQn6A6RUFrt1uGMwJMHWcjqJMx
fVdbLS+JHsfora6R8ubxpzs6GUTSnszPqFHvy3mNlIooPJjPiT4NoaUCtxsENcx6Wc4ovEe7RByN
nguy4uRbu2UlizZZ7YRr1Ppsvq51nNycITpDOB4dQMnYhWfNV+LMb89CU1nuZCOFEThD9+cyi/ZC
kWK9mhNaMUBkbF+zx+bp8Uc8XJmshxK3y7RztzJb8RazcQXlCcqjbyvRk21FhROp4WM7x2v7nx25
mT9Fl/LVgbSOHWOCo6VpFtq3ZiuA/SAgvK5e8Vw0pndSOTw6IVD/gK2AGUajYWcUWktsF9WK0R6q
qR9FffotH5P6e1zm7Rmj/OhLkppQ57GYZE22tV1hpuV9JlSOfpKVVlhYVRdUsaqfZHTHVjglktpy
Lx+9uGM56XZPcacch2evzcDp6/kcvH63JLFMqndSsrrrbWlZVaJObQSgl9K3aM4UwVCkXVgt6Ocq
kfsyedG/j03eL4wqi05dB+Aj0kl77kGmDXqjTRz+giwh9KzG/qyNhvvLYyv3SY6s5WhA8GU7GLbr
dpP6ctSTBIItFBKnuCWNbT6Nad99qtqoCWLE6H1aljZ4x0xc/oNl9DEpJeOtYIxtLaMV0Uzgydk4
tyo/GoqRfgPNLF7qoe3etGPtfuBSzO/qaRlPWj/3t4BKkqw8Sm0UqFjyy/909ahu9kXC7YOANcms
xnJ9xOO0p7JIxYk3kWd8G+BLU4A44Qf9KJptTWlpbCPYI03VdofideoFDC7Iwzkb/lqU6AwldmQO
f+nB0WOuGNdha26wMnqhK/c7HwVcK8B4oZ3kia9B9P+ai1I5qeUenVHpSiQhkkhkj31PNSSCppj8
xYl7zfeM0gsrJdJP3rV7V2nRAqWHjSeRVLLdfmUdOnhwD8GXeH36nvx3uikTg2jUdRqCNG3dEOJc
FT4+ngdLkxECWb6c6oHV7acEPOkNMLHZOSWeXgq9SC7eiJt5bOXgKJJ2Mg2MY4KNfSRsto5dDgVW
RLkwA8GpEGM37f4DWl/5q7MZIh1ZP+HPUkrdN98mqlCjXXLT9UyNgOTPme8m7hp6a1MHmlmJYLZQ
5368voMDadOcl40qjshdx69qUcxvKl65xBS/aXnsPtPPqr4pyqT4blTmJydFbsr2ukmiLPgK2lM0
NffYXccq6dKuCzJg7jJ9NLNpvsA2doLCJJsu2oYKRamg1x4n5WemmpzpNd7vJrQIAgeVBg0iNNYu
XimSsVC9xUGVsYyn3107Uls09UV5WeslFief9tCYLF2woTa8611iUzLTRBVrBRW4RbarTRfzbbcu
9o00Vbs93sV77gMKNGjpS+48tVP0GbaXoVIcvajFUobJVIzQfsYZCXa9uHiZWF7iYc7fWjMSSHNi
wQhW5rfm6HYfH/+G+/uIXVpV8plCO2aPNAA7o9jGihYOMrzzGzXVmkucrsn1P1iRjy0hJ7GfKT/6
T08D6ThntHDLcNLF8JQS5wKloAT42Mr9rZCRCiQaWeNjVfrWijF0s5JX1NKMnlq3ka7jG30Y4+fU
nhhRptVDf7KBRx8PH8bwNqhC95jv2OzRSAY/EK6t0X0eGGX2bmzc/tWPHSsCBAJgRQ6q21ezysxB
2nZNKlByufmUzHD/i7WekTqbS3/Q4jN79+/C1t7utVtqGspwUqrQWZR3BSiob2iyLk+pVWcQNt3f
By/xTi7d3c5BKKbxJWFzFO0A6213To0q0ZQxQq+z3pn+mAkvmEynezIl3lxL6zOw/t0lxx5EAMpQ
TLKQOf/WnpNUaz9kIydFSdJr0jV0fQzwDPzK4eTB+9Hb2ThPaYtBMT8OCczpXSjIUKepRsO3DPtu
XLzAnOb4O2dp/uCsYkS5Li0rOm5LESyl8C4tY0z+UNNML/0uV7O3w5roX1fdQFJ0yVDDzQtGbHTz
CKjYrMo/kPvg95dl/Y20vn/S7G75RCF7RLHNaGdfqbuTRuXhl8Nn0X3hhaVTuv1yVYPC88x1CtNy
tt9OqiMu1rgMV5cJeyeH4u4cyg+HGbAYUmB0D0IQs2PME8l3WNjL79bkVn9MUbncKsZTgZVv+2wM
zCI9E747siohYUDR+PeO/ld5CTGlMZdhrWjLxVvnBtYDs7gipHKu5aCogPN17fLYcx19Vcol0I8h
CQPx23muNc9E1NpKQTqHDlmX6UvYo71JobA6g28fmqLbA7gMKUESvO0GTmu/ODHogHAAAuZbidUG
eTpFYUL9+7X+mA1EUA9td/ABsvS0NZW48WROrlmEw1S6N0bEJOFoDeNFyZPkanhl9Ovjr3j/nkqD
gBVNiAcIQuyhF8pMsU0HtxJqc5x1vmbW3hV4c/EsOqV+O8Vr/6LMWY8cb17/nXqdfnHUrD55UQ8O
EFbAfcBYo/2wV27xSuCCdeXmIUoMTtilRh0yJo1BSlO6vPcir0Ue3axOjB7sKq6TmJC6Og/fHtrS
lwMzxVwzD5EwTC8RGkS/rJrT04ABJfH4Kx+aokKF3jCsDuKy7a62FdnlMmEq7tT41vdFfB1dXbzv
ra54vbMBriNFRSXJ6a5DzyiT0TQqBVNj6zFbcnWvCkpKQV11Z/WOuxCX6Edq2QHmRdeZFG67qrjM
JEYpylGAIdtS49y6NciUBwzX9P6yrXamDYtyaifhCqhJnaVFRx8VOLbU6CKVoDKxNd8SEdlqFBdh
h+avPwoF4dZG1QOtYYDn4/07eGvBlYJ6kC0CnMDOg69OlrSlJYpwNUYV3ljXfCkiJKrqqKuetNIo
bo/tHd0HSqdEfza4Fmov26UZgiqJnc9FmMd681w6FmIwjV5dEfyhjaaVpZ8lWXvieuQido8uWuD/
M7p7dNOlXMcOEU3GshpjSRpYLF+gc9u3usqdN7lhJFcG6mrMfDD1/LfHCz60TT0L4AXoaXCS2wW7
2rwMo76SrsyD8bJW6uATGcrxQUYSdJX4I2fc77OY7TPU3tEhonYs1XARbAVssjXsLVXlKmlahOqw
xk8Lue9XKLdxgLs6w4EemiJa+/FMSr2mrSlKW0XVqFUBkUD7tJaq86UeHajKQo1OFMaOLDETF8II
pCPEH3aL4qPNJhy9PARYlwZrvyqXaQaVmc1Od339xpGLQXgn2AOOuLsZFYXBzFZxN0iEVm+WMusY
fFWUn9uWgU9GA1eZR1KhDdDNXx9bPnq5KEbSccE805vUXQBspxP6hJOFp1sVLdS9zLi2ndq/cRc7
CUQ3MxiYYWnfxjapOzkc1GaEpeWehKpHN5WWObwq3AKv9m79S5Tmsm6Sh4OZeczuTRDpM6skaIvq
D81FKptmzpme210Khd+VMBOpCEgeuu9LNalejgwkw2YK6XM2e/EJ1R/3pKB2dCWhoiBcJOsY9p7g
PzDCb056L8e9ivlDZbKf7jJHV17L353IalYmnjnN+8VGyOLkox49LHLgA2w5gJLOHsA8VSMiRl1Z
hOaod01gDul0mfuceYtMif6WDY37h+vFc+J3brkE/eqqyskvOHL4ZI8I+EphD6KS7V0dRN4miI/m
oc0jF5A+AxFJRBZOKtWbrDLPqP5HN1a+oETvYKkp7W/tpYVNB1XBnpVZReAu3hpqrZ1dE68rTm7s
0dIg/ZD0Ux3i2u5MZd3s9GltEPYwNtv3ateGwB/1T4VdLZepX82Tc3S/NPyrVO+kb0Z1cd/Lt81O
W6M4zsNxnj7HXS+eB5VAswDM8+qADgwGJRnpi2iO7OORQkp8eWafh2XWiNvEuPoQlPx4LbvRPDkf
91IBEu/BP/Sj5Yu593teX5kUg0siViWdf9P7fGx9U6TITnX9tH5Z6Oj9Pc3FHPSeSK+pbYlPDBa0
mWjIOOFymuoTb3jvh/gxUiAVlwjnco8mLFTFMYc1xw8rafFLXVlTHhRWbz7ZE+UqPyqb/mssmio+
CRoO7VJhQWnYBWywb/QKna7/MGZ5aIz2X7OipBewB85bYVEKJ9tmfqWwjC+PPf/RiYK+wTwCqf53
h7T3aH6ZDJDOQ3PSChiCU351skl9txiM0vgPpnjVUMrDC5Anbe/lOomYv5RtZihhe7VcZlJ6dWsz
w6Q7Gz11fy91wBocYF5siezfuZy+TwZLmJiaTL32xxyG+0CMG7ZxrD6BOjtrZRx9RflqAbEBEwpu
c7u0LrWZNF+03JbK+pC4XR3wlldXd0jWN48/4tHKSBQ4HRKpefdeLVVqMOiWlRV2KlWJ4CysbSmH
Pqb9l6GYqhMonfzl20BWgkSImmFjkFXuN83Ul1hxaicLba1tr6Oj9B9at9M/PV7V0fcD9yLV/iWD
fd+d1/SaGn/ZZCGapqNP5cO+WDmtLoHPuTw2dbSgn03Jn/JTKbhKzaFKBky5da59yIcouyHgPf6H
q0weRRMSLD889V0MPvMUajFzb5ALy+cXrxrcd1GHpqg1ztGfTgWxuRmYZ/p4aQdnQ04YkZor+C2u
83ZpMWNRVZ77NKSL9ncUUbopV8NhBAaEsyVSzzq9B1/yh8Y2yFKSfpR8tuYi9KhcZsCmAEPb/ton
9vwRetTrRp4hnQ2a7EchjGifZsX+AHaeXppJixXBdNfOV7KI8bBdk/0+J8r8HpTpWUfi4CxCSqCu
QCTKTdvXwtDfc7FoyLM4dwHsL4sxyAliytmp2MiRKR48CgvUM3n9dm6qmbs8zgc2rIgYrszMh/66
VDw2YEfOelhHj6ysY0KnIlYh2t1lTEaSw/HG6YbFFKk+k0u0v7RIMSs/SqWmSiEHxTCcIExmT73F
U6kH6J4Ut0pUVTCVtvjj8Vk9WrrEJTC7nJ9FxWN7eEwY5pOldCmi7Er6QVuL6B1Oj/HxanwGgDx4
Vh1apHQraVVKFcStqZ65V3a5NmnIqJTCN5y2u+aNAHKdpN2IMJEWXercW59eu0BeH8ABYI3QG0DL
bGs10WnjuWoO4apLvYs+i87PZxyClaXZSYp6f+8NGukAxGC80wnez3gAz+80ap6mYTlPhZ/27XgB
ssaolhouv6c1Zxo59xcf/J6srFLsY5H7PA1qMDixAUH9FZG4b9R6ywuUQeX26g8o517JMTecV3za
9gOKfLYL2OxJyBx0IyzbrEUhq2fCDrNfThzn0YIgr5KYoVR1r9Y+VcjMVZoSh0TsCrA3qMkTZf7w
8YLkkd4+pVigKsz8D04hp3m7IBRHaQuOyRxWCFF9Ujsvu9oWalMdueEt54/5TqxUn/p2cV9/QHjE
qS4SDcmW0y5NgWruzB5TY0NeYCa5DJ649ka//FOtGdMiqnw5OfsHB5JoSJIcZAcF7sF2pcxcinpr
wF7UlQsYqroISlXEbzy9XW52AYn3ZAPvrzjJA5Ee/VdNasPsanxFM6AqVBIh91kb3Rr4ukicMvQ6
SjvrmWaV+WykIjsJWo6MQlDFh5HZIy22iyTG3CAyn+eZYddzddFz4VycnhFXmi2Ut7Ye159Sxpqd
BBb3flOig/9nVH76n8IXVe/ASACAoBNqR0Hdru4LTagp6IYi/vz4vB6ujzAddX9uxh0feciLbhob
zitzcZc/NW1ibIabKtU11Rcl7EuOUlU7r6aOkQfCQuTKU4tG3HW3lSZSQvWcFHOYW5BV6Lot4YwY
OVSkzKO+Z7mvdzPYI0RjioBM5He72IjVY2ZWNYeZs7QBoc5wMdGeDCYnc66PP+iBAyC1+yH/R9+L
t2i7d1Gk9GMtmjns6d28rAgsXLrIgGuUMfhde0IBR7lFmlq9q40pOrF94OJo78luGGUYiiK7c4O0
eiZab51476Yv/eAtH+bWzH55vMCDw8kIZWjHqDIRa+zLIURNWsX41ikUiSGFFUV643lvwjxd2pO8
5OBwghmjZykdG7oDu3DGS/N8qT28p1vRne/ycaUiqVbPpUW/r2iy/lelHIsTowfrQ+WAEp70oxoP
7nYDF1VZKc2kU2h7s+cnVaGGKK33T5kz9f7jTyn3Y/tYQOOGIw47nfIL0gpbU7bVR5o3wfTnRKa/
KwDhAhOi1GeqeGWYUfg/qSwd2gO2CRIH8BHVj629BcRFM3XEQ+Ziuc9lMafvkiJuMr+e4/LP1hPl
icH7A8kC6c1KdTaS5n3HqXeTdpq1dQy1juEocTsOL2k/Dycv0YEV9OYkwEgKAaGJsV1Wkqy5obeK
CDmw8JqBQTwzn6g6ccoHH4+iDTxGoDicyn3BaB2NXmi8quGYGJNBRD2Nt2iK829KJ9KXVeuikyrA
wbIkT0qKRFCf4p3dLqu2pjqlqStCrzbVW+OMyiU5J9jf3zHCVhoRiJJLO3uo8urqeevZqwgHq08/
xt0QPSvdkuKZJ41ysnA+omXSnezY0bdEfIIwBQknmVpul5amiiBesQSYptL9E8XfIoghxzwlC4Lb
2Tifad3c32kyMOqOUpoTbsAeqtl7LaSvphyZA1UyISdJ2+fO5MBQvT2D8R7sGv0VkFTU22Bk7lE/
i8i8tR8qjnw1ts9tZmi3PCEleew5DhbELQYOJlWdWdPuyK9WpnSuxoLmqCg+6lk3XDKzZrhgciap
em8JvAhYa9j0wGTMvc+gWZU4Q1YTi7hq98HsVesXryxX3U+n1ktOlvWDM771iFj7sUvMA8QF715P
RLbGlKF5cyjSpB5RAa8kRn9NXcdH04L0aqXL8iTichlvFjENcj9LaqEbVWVqFZTlInLf7gUjHIZV
sfog94b6q96N7hfFduK3S2KOfxG4eiD1WgTQnhZqzIZfTLqxho936P5ewQKkwoBOhhTM2MNERqgN
uRGnQ5jGFGz8ZC7rrzl9o9gvkSrx0VeHh+VNJxfrXviAmJzyELQCdFk587vXy8Pl9mXSDOEIx+vb
HK0KgsejtWqXRohluKVisq+mnK977Sao5/YSGf8qTtfY/ponpnfiw+4vukOoTn0dDAfy6vtZ3XMS
F/1EiwHZ8T596UmVL0tcMLlqzIeXPHXikwfnyB5NaWAj9MY5tPJ2/hQ5m4x5z7VsIPoqLT0okcS9
eC0U3ATwpC+YnHXyKNzfdurczCInLcHD3L2o/UhfpagJLFMnbQE7dFzBKj8Ll4+sSF9Jy5amO756
uyoGgILTBo0ZjlXm3WpG4F7pSXUnJ/b+pktJIqllyItNQLKLDsa10+qY8bJhrLvphcJb98mM2txX
uYSvhodIUwSpSDXTCd6DCLIFNHvhtcT/DBZj4nQ5/V46DGMlJp+f7KiOf318GY+WhkgF0kvIXEpR
9O0HbFBbg8xEYNyYsxt06JFnvl7VKJYZdvHX623JSITjR/Wems3WVq80ggODUNXSm8kLz190ofqU
vxuVpTqbL3XgZDgQBKtyahORwm5d3TxXeIKY7E0V6pMye44f6UntN6CQ3rSLNQc6efrl8QLlArY+
GikTgmNUqHkYQJZvFxhp7ewNqvTRcytAK6bJlzKfhJwj4H5Z0Ah700Sjc+2XUfv+2LL8m/eWEWwG
WATSj67v7oTOXuyta8E2ilaoDfpqCI/wAEzun4/tHB0XwmN0uiQpDXm87QrdwnFEOmEHnc0sLGkk
+kXjNu/MqZlPPuaRw0JlCDs8riSnO1N0EJZJWSJkzbh8foaO3LXJUDHI3O7Fzqfxt8crO9g7YklU
YmS4ZwAg3K5snfOUYbEyO60sjUGhQDRF6jWtP66r9rQMzCNOEuH5o7GeiawdnFUZeZF3cO1Z8S7m
A56h6WWXE0jEaw5L0ihQi0gBCxj6oHynR1j5s9PMt8cLPtjKjdXd9zWKeFnXiUqDgfQPAwqL5UWL
4zloPHEm53K8QFl/lkqhHJvtt2XRSqsuOLVZjdPrbNoLWJaaoobgDWZm+vTi5trZaAv5l+6uhOwq
oFEs9batPVDSieoZQQ4N3b9cRRc67uL30bS+HpDNk0orUoZUpAh7JdJinlR0Y1OeOS/+PhSZ87lY
nejaGUI/62/9SHr3K6LAR7WbAIpRiPIz//SEI10QrUMNRMbu3fKDlRTizRhHJtjhtH6vzbPy97B0
Q6j3Tv+MDHT92ZjyYQ1wDvnndFyTT3pk/x0nZhQQY/T/0mal8FpYS+i5sThrNB7dJ0h0ZGf0vJnu
tSuCRvGELmHDm6knqxSWQgu86MBV1uCLQoSb60ssqvVCS185eULvTxvVZZyhiiOm6bE/bZM9WEPu
OMhXqU26+K2bN5/USoUJTK0+/aiti6u9ETB94hPD9zeKSoxK4kY1lNEPewDDOBqgRRbqvsNi29d1
aL0XEvvCX8coerVzxJSk8KHiTANpr1BtD2pkzzPeKluUCv6uMzah0k32B0up297Pe8N+tbvAokwR
wYWAi9nrjqtK26HZInhQB2sK09Szr6WRTH6qd9rTY890f3QwRUsV7R7Q5Bye3TmPhJ6ZFUenHBzz
Ouhr/k+uVO4HhvT2l2aE52cNcEBVNT9D59+/OVjGR9GXo25C2WRr2YiNtkXwdg6XZp0DL5+jt3XJ
G5dEEwoHVd50Xx4v9dAgE5boWlPsAq26NUjQ2i5eKqNk12lfHNh7flFndVB2s35NUnDBj+3JV2zr
Qlx0Q2le0Z+Qyevu08amJsyowROXTEB/TjtjevY0JHgWxj2FKDQVX2pwHLd6bFbfXLs/Xm3ddGQp
3eAH0BzZ5bCxXrSCdiCZn23SUo5T6rW+Ubp4L68bghxqxxV2WfUuS8Vw0fT2DLB2cEM3P2D/0k6t
opWTM4RDS/+OzgjwkaEc3/bWfMZxun9+CCfoWvF7wbLSeN7u7Kzljld6lQiZdN2HqEAibOoOZyCE
owXh7biQFBHRhd0f2Gmy7GZsRdjadOujBUezRIIh8Iz7CR5v3sFRlU1PuhIEKlJdfbuglP/ZaKYQ
oZozJjXSzNyvJvQJm6VUg0Q5lZE6WhosQkIGVka0twvIxqqbG6tRRWjlcfXkKjjSZKjXdw0gzZOl
3StSU1sh30BTlxYgU8B252LIlVqAK6GgSPlEJe6ife3ni+L8STfLW33m/1pXJi0v1W3RofhfEnR3
PrgiQbIjSgXqQgAlNHGhuFx/yZfIftvEhP8nLvjoSFEwoCvMo0phXH6xn95/mm2UgIpBoGQM0rIj
GfDLWq9PXrGDQglxIVPBoPgDAqQ2vTUzj27stZrORtdNf+36mnl0CjXcpssYxltVTILTG3FlssvM
lVXdwEUn9xmSVneyLQcnjh9C7ECFjQxg/+S0C8RbgUJdWIvCY6pqulo+im12QC5rwFCMnVdnNzxv
Nl+X8J9Ydd9HTZj81pRZPIVzkoo3jjtSoRxHymxWpJys7cARQxUAcY6XIFHcNzjUsgaGt0xjWNkG
Ewdghb1ZszILGSkyhJAJU1gE6vjUrskaGmV6hrU8uFxUtim/YVumcbsDL2zIs2nt0l9JY/XZLYw/
S4bs/Dp2p3fr4NCSvwF75HJR+90DsFsUWSo1jdBsrhrjIoa8+WWN2vREBuBwPUDLKSszJ4ke8PbM
Wm1hJiSjY9jN5fqcrdN0SYpUo0yqNCc7dxCdUJxB/AKGC7DufejVOl5V0nMZQ8tOyq9i7avnIvKM
z5qe6/7YMIKqSrXZLwfz9WUoYN3UTihEaYDrvN39dxROFBjzMSyLVgsh2RDitnV2WZLBOIkTDp0A
rA+pDAOAB4e//aBIGaOxZNHr6wavvapaGd/KKqsvc558GWor/zha+vBWT4cyHO0194Xn1jdBMnTy
tY98ANE0lHLYyaAjd85IE67bunUxhfWCIJ5frD0dJlUr5m9JZQKRThY0wx4/dAf5A/hnGMPwJunm
Gru7YS66XawZbVyvHVJ6/KPBACrbeXEXxunMTBoLlAiNqMdGj66J3Fha36irkilvv/cCeVDoluB7
kzb5hT0rn42lzj4+tnJ0TQio5QEiAoM7vrXiZEZqmV0CEmaIrUsUjbWPYl37ftbrM0754Vfk3PCO
UCkCyrA15cVLJpjgNYZMNEYzUYsg1aZirC9oQP4zzOX4tVDNs5z/aH08WGAnODEuj9fWqFlqlrDr
egqR4pg5lKKvQ1XY+ntmWZyNWjhaIJVtldMp2wr7Tl3RrZE+JQsuRxsT941tDWn6uUUw2vpqzPKV
imvEcS19Ks56QUd3ArwpdQBcGq/HLrSc1sU0B6QVwkZFjj4mdg+bsRdXkWrTBRThmSbHmb1d2B5p
0Ww0GfbSZshCtR2TS9F29VVdPPcaj8aZiNjRLsJfATvIf+R2bndRKgiNYqnHUAG19o3RekzEFpEp
LkwBT0/aIme2dsfUmCH857TBaMNM+mVaLO+5WiiA1Utyhso/NEV1mGYyulQ0DbfLigejRRSSlr/R
lNbXQQxpkIylepkV+/WsPXq6YDTos8lUel+JyEdPmWqds1krnXdD0c696R19f4/rcX3sUo4cFwo4
DEKUaDc6CdtV8QC5laWPYwh1ytQuFd9zlLyDM698dAhJAjjtCDIBt965riRPqa2bLlGpaaefTKWw
aSNY2XPjmHGPfPB6dr+PtksOaYX9SMoKxWm7MJeh8EjUxEBkidCuqi3Ma1sxdy2ahX5S8Dg0JREN
DGc9oIbQy40rfY0IdNWluuQMB/2FgyEoBVjZiamj7QKPS0+EqigJ4+4zdpGrdzH6k6EXjf2bipTu
i6KcziY4XBDocZtnlDbvHp6EJtfqJggHhTW8iVtmlwy6skdR+2nd5Cdv2pEfBlf2/7Z2+zQYteFm
DpAF9AWKG+Ql98VRZvePoYDKqaiJE2aQyf7DqadBh64CgHLKnDJI/CkVK7JmaEWGi6KiUf9Tah2c
rXhwo5Oo4PA7/iDeSiozAJutGasoMlFNHHo4zVn2Riti89mNTS6xiNY2fHyTD43BvJLoDIk63j0r
HaCuOl4acoKxNyPfaKzkeRk6ZbmZGl7e/w/WQAAgR4kqEeO3t0vTkKxSxzz7ATyp39vRxDCQ2XiO
i1O1rqN18e10mUEi57Y/8pGWOZoCqy60Y5XKj7s4TwwA+ZqMtXICND5KDcg9SCFJ0ZnTsws/7LXt
7CrlCzZMs/qmzGgJOLWeS8Xr9DIOg+pXs1IE61x8e/wxtSPvKENkpjIyrJ1bt/2ase0peTmRZaGf
vb7Yk7swQWKpb5kYkXYXinUrSnP+2DZj+h3FpOil07N0DVDpzi91Uvc3O4uN39VIlPbbwk6qf4Qx
Lv8+/pGH+yBbAvhwxEH2hxnd8SbTPN4/T52sL1kygactlPhvb8zOZpUcfQ6aMsAqgEjKFsT2c1gV
VNTW4VGq/o+08+qN22j3+CciwF5uSe6uuixZlmXfEE6cDDlsw14+/fnRF+d4VwstnAO8eREgiWeH
057yL0mAKC33w97tFlT9TcAOGHddolGfm9qGZSHSBYoAyPR4vL4yMp6Smac9X9APq1z51d60z+ve
/y9JIBxCemZb7onK5fFQHN2U3iRTcxuJAwOeT+1XVLRHN8oU7iHRn6/Z9lT4CABB6DpNv0QNuaNd
DPaVI/y4DzoRV2aGfGCJzsHHQ51bM3BvW94FTAWE6fHExtFLhT1RHB63jr0w8aqeK3shkxY5BtrB
WHz/eMBzi0ZBk6oBAC0ShpP7brSb3rcyOaBXZmvXojARga7GdOWQ9smFR+rcs4vYHLoGFA621OR4
ciTzXr3YjFWP9vic526vxaSDo3dhvc6Ms7VYIYtBWqQVdfIueWa3VCUCtbEzWem1Uy7Nrkia8tvH
X+7sKIAAwN2QZ71rrcLhKUcMhgcUAbuu3o91al6LzJyCw/9vnJO9TgUHLCJPYAwWaw4Xf1ZgtdLs
QsHzvU8ELX+Ez37tcTq4p/kG9ojZaGD4GivTSpcbt6hnI6xVwbU0NkX+pvdZ/WNa6na4surCIBkZ
Uvj1NjCSH9hYmdZOX5zu2tCFlsYlTeYhrLLC43ozvf57WxmGFupWmn3us6ow40RVFBdaAwnTh7HN
q+0aXKwxHJPKWqMB5mxOmUHa135HKrFr63x9aZeiTS6EgmcO3EbwQxeGhISq2UmJZ3I6iJIjlr1J
hSquX2bL57YW/pU+BVlodUa3//PVJBxk3/wCkJ82EPKksgOFAkTcOUnwtFitfQ3qwroUt5+JB6nM
QaUlkqYedlp4MLumlKPaXvq2hXlmAvMnWNNjrDj6vaYIZHqyogs79cxdstEoaDtTfyS9O3kAVvqJ
q9XzLXVEPK4mOefPnSqNEEKAfWHZzh2+TbiSdg8SCAShx1fJUFBUwey6Z7fmDvWvMv9q0Q2+EMqc
G2VrAWxCnBt9b9s8vwW4SjNHUxMVrbpG196Akk4ynCiOxx/viXN1xi1qoWG/qXfzhh6P4wR9bnem
36M5nQ167Pqz+DQWmJdHVZW5fzfdBPmlaTsx3U9t1X/Go335S7quZuxsI8fe5OPfc27aRG9UdfA2
gnhwciaMua3XJKVrl9hyCVdhmFfdYOp/XnRwEX8DqLURKSDEHU+6mfRZT1ZM0H2KYd8wGKqu0JPN
5zDBRvRCnH3uOGzrSPpAVQwq8fFY+SzyorO0LjY6zTPuTeF5ABdHqdWRjY5t/hxIzS9ClP7mvz7+
ltuffNJrdqmecsHQTOGdOIlJl65oOwMj2zh1dIxFlr7AZgdPnkcjEG4EDX25sHjnDiEtUBi1Hu1Q
uPHHU00dzbc1bSSCKMw81DzNQ0cZIX/lmurCvj07N2LLja1PIe5UYaHA1trOJ6eP697ur72pcKPE
ScfD6Krh2tkEjz/+lmenBmgX2TewAnQ5jqfWUhAmqOV+sbsxuU1rzcI1JzBurNS41N84NzVaypv/
OfUjADTHQ40IE/UjMgGxN9vp1UJOGKXKy/Zel/SvGuNfCFnOXgEgtBD3JviDxLv9oN+uGgK/CUlT
KA8l/Z2oHAc/CPt5vlVztYpwKrv5S7Xay9+OhzFfaA2zPNCgFU+ulVeXTsu57/z7bzk5mdTnOltQ
h49Hvg1i+FA1UQh20D9JxX94MrjvALj8Eko4hX6kqTU27ghrBom2AROwygC2Kbt908727uPdc+5W
Q/x3O4Sb49fpS2/ok0QVjQw4XbQ8yk1zuqP0qr99PMq5Ljr46E19gYLKBoQ6WUjfbrtZm7k829pz
d3Iylr2V+U0MzB9ysetPd44l67u0ApDXNc7CDZsMc79v88GDu0Cp5QDEu36pEse57smaL0Thv0Du
p1cS+FiAwah8ssdPnmkTtcQKWbEBClnb/1Ov0ru39WWZDxXn+KBUhxlymXvdeDDNvH0Bhh+8pbaV
7zHdlT8yZRll5Cx+p+JWTdWFVTq392hdkkQaLBKp5PHnqxT6QAaVbxCorZdFzZT4V0Azne8dtNoL
98m5Q74JApAm8NIBjzweq5UDOg/zMsTZOM2fcwxJospPEuzAtDVsssx++nhvnJkbbCZAw+gPwHt7
d8Z5VlfCNaq3YyvqXd/MHG1HEsLFhjX7+YU7ZUtzTtYZYWjY3Nwp9GhPqaY2cq7T6EM1kolvh+6A
dnplT144Naq6B9Rr7rNc/2bOU3chlzg7z03BjaI77/spHsfrauihBewjapJTbJtSHvwcYL0++pcU
Fn7FIu8mCdiQ13UznDhtB1cQkxbLaDjVlZVdNctghpWnhjCQmBhrve9FRtJNT0LjPtGmDGcBa/lj
2yZGpl8JqRdtNwhXp3d3Asop7elzDUNgIDHm/hiGrtp1CFxc2LHnp0t6BjpjM504ddj1fNkAuafk
Oq6G9uhUwnmG4eXfBBPmKHra5uG6Ll5cIhQfetbi7XyZXHoezgRThFH/+xtOQa0+7AxyD8Tildm1
b7NOA9rFUuQzagbVzTRnwVMny/zPA34CURrRHBuSmtOz2iVBqpUlUJGxG6cQPQ3zNoHKdGGUMzfC
xlugPUXhYLNoOb4RBBKsfeEyioFnw4tIZS2jxu69h3Va9F2SUpW5sKJnXiWYvVsLlTrW1ts/HlHX
s25IOp2PaafLGpZBq9ehmQb2P39+9/w+zklAAyEwxSqZuiPdDrWf5jLZNQqUzVROzQWNr7NTMkH0
YFVCJngagap0LcbVG1iqpp52Btp7e7vJLlU3z+1C1FXRjmErYiFyUkxyLbQplWSpBpu4XpjJFuza
825Y2iZOuWqvysW9xLQ6d7MR51KggyWN6MPJoL5bo8U5/Kre1tWNviBX3TtYjWGRkF64vc9uxa1I
ALR5c2I/eaWNFYhE39OjcmuUziuMko1w9bneAMcVsai67vN/2CGbAJEF2QQ0/8lOnHxUosVMfGQ1
FvRyudIp1Tzxxe2K/PBfhiIWI0MBZXzKtzKW1deWrf9mdHkOq3ep48aX/s6rrUu07HMrhkEVOur8
RVl6eyR/i6vtFp14Q9suq6ZuXodmFd8x7HDupspIXj6e1bl9v4XuGwMc+ZHT95akvfeGaWsd6dJ/
gSBdvGooE1zYF2cnRMmLNBbpN5L04wn1ugaPpOfBo2Kn7fHuaMIpb9XVVOmXXptzWxDqCEBllBxQ
ZzzZEQIPktnwecdVMYg9SuraVdHK/GW1hnaPCFdy4eI4d6SBBDCpTaGGz3g8tRaiucCLgGTAnptY
DXrwmIp5Dn1KHLsstVIMedfkr49X7dz3ZL3sX4wnApaTc+ZKTakZB5QYnzT/BRL/hPf3oG6TCb30
j4c6F5D9NtRpBkKynDe5osSq+2k577M00x6K2tNU6OKaGXm9U97PXgUUkusuiD8e/Nxi8m4iVErs
QHn8ZN+sSma20ijqbM5A96SXj4XT6rFuLut9ZqaXLNbPHQYAXBAJttIOEPbjtTRxQ0TzdQL5besw
gWxn3mud/ueiTXiokcptxDFuytPor09GovZJ6+NBpMa14Sssa/KLok3n9iX7cROeo+4AbOx4LmmC
QhPOXuzLdVjA4yzLDovqKuxbx9xbuYVnR4rw9MfrdfYDAlKjKwLECYDs8aC5WZpSdNQEgenlB9Vj
MgHr41Ij7dwoXMFse+qPIDxOdkWCvIflZgVNjLlUQAZwj1n6pNx9PJdzZ4xwFUUSAOakxdve/O0S
nlcIts7IxpcocH7NZDWH8HYWEXq5+18Cqo2DBg2Ul8V4B4JFWr8YXIoXnvKdvXTqEvKMf4nYde40
EYtyM1pwlAlAjme0GbbLdNDhAGl9j466vQUCTnlQZV5ee14tLpzec/UhogDQMRswgTFP3jFadzog
C+iRuCKDx8zW4FBomXtna2u6mxKQ+taqnH2zSi3sc7fCi85ODqu5XLKJPzdzusqbeQcCcLSLjmfe
T+NkFt5EXmc7w0/LLmRUAmvB2wyTCUNI+9uf7x3UyjafEAyMAf4fj6cvKklKd2S8otbuCcDzKGn8
7NmXcAA+HurcYaALusEkkEd4b5WeJYsfTFDX0rkN9iLo8i8TJqn/IfhBYoooC1lAAsmTCRlFkVrG
DNtJJaYWVoYU8aL5RK9a8B/oarBvoKuxczZpk5M7pG6nFJQd6l3S7ZNQOkmNmXsyvhTLtFxolZy5
I+kX0CMHooNI52mFvcs7SmHBJhSWOu7ekl0VLoWa9migtVAXPD+iBXtJhPDcoMgdkj6hyb+ZDhzv
jTEZssI3+gllBU1+N6VvXdXtOER+LrS/XGPtDkEyWH+Osqd9B6KQLjZZ/2nHXAFzmNDCnuJRy2Bq
IaEV1VKpiDTuxx/uRwpFG7lxY+PYGxXveHruiCF6lqXU2dKii5YOREBNd/X541HeHehtFJ42Vg0M
Em2f41HSvKmo1ReMMg7TjQuE5qHCBWRPZPicjtofy5dvwyG1ALuczULudjycKKypHVWm4jr1/YOm
D22sjbbEeNWwDh/P7N2zA2GGuAB9KW4PHoTTGGShV5nUvYqbYB5u7KBc426R5S1CWpei8u2POipD
MRSBPy1JNHc3m5jjWem9KL1SqAY8w7TZRCgn9Fo3R8pVC64SoLwhuizNtaLKHU7B/McyfdvwJITo
m0IWo7h4PHyJcleddaB8SrSMdlTJmmdVbtxR4rC4rRraXO1yKUI593kN2qIbUJ934HTOSm9xDCtF
E29WRlEH13xfa9h2Wlki9n++ktRnyUUYjY7hyaPjrry3nWOp2Fu99dBJk4vFJVJXrbdceATe3Sl8
SiIHZCSpjm9+O8efcrOmckFxqFgPhN5SREu6bybN0DkUytaeaqt3nuBfpF8+nuG7t2cb9hcwYEsh
gcAeD9vwU9pJGCqejRohgoUHLxN1/x++4zYtE4o2ejSnZ31yZkHeyz6pxr46WI5mxn7mG2E/iWD3
Hya0oQG4wiiPnvrVisXTAjthQqbuqWer5JBSSnMREvp4nHO7kGITYE1eOiTRT66vqafMnRa2Qrsr
K3d+I/+dhwAEyhhcaiCdG2lj4aHHx4So4x8vERLCgUaNpI55WfwrH3RK2MhAvxulo/70jWE30Khi
jUA4bOjQ46EEb542eZRFHJVNYT1O+sFfZx7Szi6uP/5+Z65/eiAQ2tkUkGFO+ZRsgWxEn7yKRe0O
TdgthS7vTQK86xy94SxSnq++/fmQNAaAdlEefN+Nx/vNypgg9qbdlO0yLJRC2c1raOCLfah8/1JL
/NyR/n28kzBhLhIWc8T50xkMHmvVa5GczeXaHxILPYY0Pagmv6RhtO2G0xeBOgab3+DFe+dAUvFc
O53eVLGpVdWOgrgeFZRTbufZdzeB7TKcCt0jyvRFZM2ueeH4vZ8zrNHNHoQEEqq7dzJnL3NaV7Vc
YxVKYteFWK146mF4jKLoP+v51Fx7Jufl44V9f0I2qipFBpJkWHOn4naBCU6lGVFh4P8tOhGVdjOT
SYQmMhB/fJOxZfkfBQ00lBju+IQMNfEZG5q2ajE7r904L+HsJOXnsvXUhRPyS8T+eCkR+oRJQuMO
XAWs4+OxpOMW2srMwF+ufYaVROfLsNLq/FsxVzX8P4yAo6YrRR8Ns9HdAy7nxc0hmpk8WCL75iY5
ygm+DRD2wu33/tkgrSY25LaA6OKfnl681Jsyt10+g2bJz5LyXKRjpfLl43V9f0fQawIOgXA1RQIk
o44/AH6QfZH6RDdSN6GEZ5oTCm8MXoZcvZlT71/oH56bFAOSqVMrACS9bbPfygXr4rZ2Q40z9t3e
3rewvZtHPfXdS9qF56a10WVhdqJU8q6+OY92tbJxGqjGDbpifVrkIahSEVZAfB+6QbtU0/8VcZ7u
JNJ4NLiBA7F1T3Ytqk06RTd2rS9TcT2LuX4IyAdfeg2aDZ6Myn7xlgSmIApZ3X0yBMO33A26OMmD
+qusfPe264V/q48VqZwVNNO1alIbk1wpngtlZPStmouwm217v/vR+OJuVVkkHE5pHl5CrmzZWQvZ
tq+8UAty/alZzeLGwlPzIfB6/a5yFuttMbTgQlZ5boXAKWwYNAI/1FuPd8KCqtbsjxZhdW//O8wi
eAjWptplvv3aAvK9VE48NxzgIji2tBo3lPLxcFaVBYneZl28YED0s9Kc+WrA3AKdB8sPh9K+VNU5
c1/+kirzuCwJYE5r+Vnl2lU/ai0iHOb4kPatEVI2ta+VP13SEj7zHjDUluER/ZN3nZwp3U57PccD
B9xpO657vxnUrtLJD25EwwEurM6PO5FlF0r67+tWqHnhn8FLhIYZFaOTu7OtcZRtcwgAK4apKF7J
DkS7kUxtKAuRfEk1tTzX+lDHckqSBlvLoJtvHWvxVdjaorgknf7+VebnoBa9NXe3B+Kk3ll1SeF3
tdnG+jQMb3KwUU33y/muNaZ0L+myfUu9uS72tTllz0uVD/uPb9IzZ4m3ihtUp+JKm23bgb9dbUG3
JvCtuy5uxZK/KYw1Qi/N0uvG00TkZ3J9WdQwXanau9R8OLPXQOUCMd3Wgif6JMGAN+gY/Tx0sfI1
L27cSXwydZHeAl4onj6e5Nmh6LjRz96KlacYnh5CNC2UGsGXCqvichV2OADdi8oMaPfHQ505sZR9
NnUZf6uOnnZJ68GAmo/oRjzo+M4cVq2dep5mB3in0S/lrjPTS2nvmZP025AgqI6X0JcWtktIeWKR
7NEobQEI3hhmZfwrHFeLJoV4hGPL+fnjiZ77pv83UcAJx6M2nrtITUvaWPjrGgu3pUnUL+udk1uX
roqz33Q7sDSBf2ldHQ/lYJGSCZQ347YI6qssGIq7dVQaPtRLpkVJOiXZhSjm3KnARoTiNnkpF9TJ
5FTqKn3NUCxNzSELk7qqr4Mx+yczs/YT9Oflxuuc4AEFhEvMnjORBtULoKTIf8BFtk6iZPQNus7K
2jZOhtw96HnZRuhp/XniCCONoswGDtpa6yd379KUg+WSecdCVz/qqljvLcNIoGou/e6PdwlefbRO
KXqZ4PtO5tN1ql7FSGblJvhJIsTXxNOEMwQat5dQQGduUmIhpkVvDzryaQ/fXgwT6oTBAbCsoYtm
Qza37QD1Dy0grbvxEc96TcepuqnsKr+TAzC7j+f6Hgu1tawYn5oXSTI3wPE+XX1v9KpfWIUBghRU
up/jSGGv0Wr70FrUbozU9XeCsCisejc4ELtfsi08c1SgUpLFEpvwG94piUl9mfsMo3a7nIq9K+3p
cWoC8MnzLiuD4urjGZ/Zrb8KmRDNOSogJI8njPh5Nyc5dw7CFeltUbvpl3HosgujnDmMjAJJixTO
Ifc+eSiKwUg9IhHmhGHwt1HP3TCwyuY+8JS6zbE5eCaUUQSD66WL59yWItKDa85lgNrVabQ3+0s6
tTp1AWE4V2mr/LiStJZEJqerLus0emyGGc+rVe89fy5eP/685xYTmjHNra2/Rk3z+POaMi8SZVMm
kIa1cuV4bw1x8h7Z2n91LTUv3HlnLvSN7M59B3aR6PZkMUH22GmVcSmsbJs5rLuquzGrPHtYaQRc
OCrvl5QuPKPQgTGJxk6JsbUftHJsUGALpmR5Sl0niUqMM0JQfM4BoXYViyzBJjXhh3z8Td/DoYml
AS9RA0EoCBjqyZo2ieiGVKgu9hyBrV+eOtnOHLSWixbX7yLUF9O+8tbJ2RV+6/u7xeuKfUd+k+/z
OrVDvW9aGcoh98xwttIuHu2p/3HhR27f+jjDAf1LuQLbc4qIxEjHK++7QtbZhGpoO4vl1ly3l2jI
63Do5wrxK7+/W91nWvxxADkzDfXZda4yq71EoH0fWfAzIACx+ygR0B05/hnISrhKiAHpq9pyr3tt
/CY6jLuW0S72BpqnO5msl8qn7zc9NO2NLrJpU8HE2f75bwGpWM06E0kHxQn/GbnT1nk0wgLpTP0A
ch0RyKBvF3n4+IO/3/sEwDZtO2A+dNJO0zpAZp5VDCTeA34jEc1IEc2jmzx2snAu1BLeWwa4Hjkr
ycUm701z5GRth4UjEZTIUCVab+Nb1CTlGnaJFZihodLpps+QID/gBtmQUU9gY6Kxcue/1lYbrV1g
SYRd9NXx7/2hbctIA9f4bTJbfCg0f/FfXW9yvXgNmmSH37Dow67Su8d6LPxLueL7hWKBHL4aShJb
u/PkaQfuWyeFZGcOkqzIZtgIqJT2r6jTAr7kWL788RqRpxBHUPfatA5PbkPMkvnjvbyNPWkLFx1M
FTytSB2+tM7Et7sw2PsbCiQbaSK9HW5f/uZ4G6pcSmdpPYzNC71u7nPTSpxvUz5hWY+GRuk/AIVx
plDDgrePtULDbNIpB5nsPZrpcl9MmzT10hbqq0lfsQvr2jXT0Nfr9F6UGZXzYUwTaina+mAN5Yjh
QqCCL42Cxh1SWsN2IZl87xOgx/RlHVZlhrqH5Pw+kU766CX+cDf5mi7iuiYoCpsibdc4LyyvioAV
dvUO6JGDYXEC4C+atMFxMCzH6e9qhP+1RLOalmy/ppVUoYBBK27KvBisMK+RK4+CYtZhhiEIF9xi
6SIk/tiZHPe91vjD7UiYl761gEDxKjB7Ye6aNkDz1hJ68smac0NdIVOGDUZlFK1Hncz1v68KFaQ/
zrRARlCGAYJNAYu+xPEKgTo1U9Olni28LAgFVuyRM4oS2eQg2BVL6v1xKAsFCQXhXyiJjcZwPB4e
Ka7RgfmOV2qPb53dqF2P8tKnakJL/uPd9/5okaWSrSKkRBZAbnw8FMr/ooHm2cTm1JSHxDfSW28x
QF55+XILA+VSKv6r93X83tDgY1dx+23PzWndx+oXC0AUsN4lcTAwXcx2/WrKIRsOOf/BXWVZyV8d
CrwiJoxNxKdiqe0yqinarJHnJkHypfbn6QvvdVaHOV3h5NZuW+NnrZq2CXlhmq9Db8tP2VxTR0kz
sfoPSD2T8jejmK5LTaIfR8plzlGbu40e9mYWpMjaBc6r11nizcFa+6Ux2ioJHbd01K4UxSzCFcLM
a5uWQx2BlFF/V5iUftZlpX3rR2BziEpM/mvaIXUTtpnorunoFmucVUP7JKSm/wMAHeFuFSRyDb2l
ImrfVuOrOdjDK8pv7k3R5eY/y4hJSezaa/YXQV6rdsaMrUuoCtx6H9fUL2mYyMZ7Sseie8WVaKW0
riVdGakObvltmRv+lxWanXioulR3wpJ9qj6vQzqln7zEsnsUDjq5FrEp9Mr5lJQoh0cBsRcHD8GA
m8IP5lerT50+0qxmfNPaMusgabXZQl3IbRDhRD+IMhbulHk8gDArqW8k+VORb07TtpEMDxNCTXo4
VMjXhcZI/XRfU6V4GTRJDlvhFNJHbmIvMhygAt2uQ1BPn4Z51XZC0B27sL9Pn9tNKp1wlu45Zxfm
xsn+njhmQIRBgs1uq26MPijuoItIL2oX/sGFwU6TlG0wj/eWCAY6DHjJ48PU95AolsEx8DzVi2gu
Bm/vJ8Ml5M+7uuLW7Nis+niZtlKeYx0PQ1vebqDz6ZEhq1TbVb6Yb6k5JTtHcO+GrRnMnxPhDLfu
2HSI5ha+PYWFr2syMiqjuQR3RfFji2R/P9T8ou07b6DsTRv8FLCJhKCZzYuH40RFbPfiDYU20t5z
ghZ9cjdzvk4CW1u7szcuoNGgoyAmp1qvkFKRaJxWzdwDMTA1LN5V36rXGbd3CxDVlAKuENWUxmbQ
5l7YqaGVVwlGDdS4VK+bEUCTPnlSjsytXd2ZZRomc5YYu7x08dno+lLsjDQZPrVjJ/i3i3S7coKi
C/3Jr8Ue9OI6RjhILlU4OKP376RnTXUIrDErdlILjCduCq/aFf0cPLZmN38vE2FvDLnEyQ5NLfo3
J1Pqkz80wY/R1jjiadLx0SfhdnOUurX9o1EjSM+s6YaHpIBTH4rOMoaXdszXl8RU2re8Fu6Dh6qY
DlOtFVNkOALV0qZU+Z0WBOjQ5UWFJbjdmPWtTNN5vLP1wX+r28Ze8KBpy+suXTsR5Wva6Hu99edv
9AL766WdJUCRPDFeBtvvnVAbarQec1E/0leqZTyLFUe4xvfzBE0Lv7YiYXryHkI4u4v+2vKSK+nd
YBlAeIeuNP2Vsk4GP8QmiYp2j3b2cCC/QoIzL5b1VhRlBY4cC5TIQ3TnO+eBX2gCErgZ9MEREGpL
jIZUodXTvhH2AlnNn+VnhJkcIx5zpyExS3FqDFuvzVWcjGX6SVRELc+D37TfU6mjAi0wIfxC06/y
wzkxp28VWpMasjRz9VPXu9W9qhEvXqNcK/23OROtRsTTiTwCFuG8UbZdPo9F7z+kPtav0aL1wd8r
P/7z3CosGxDhcL/1tSHLSNfs4Is+owew69w0UfFSrYYHnCgx0enNLIWPwSSSPlq8RDwORpWa0dxD
LQoxKxYSrI41Z2HpLkH3Wpd+93PUCn3ZAZNXD+DOaEhYmeHclWtj5nEwNKUVtg3sX9CKmq7FQVfL
fVtqCEa1qEFYe9qN3s+qL5Z/yOQ9/ujGHKz+uvCdRUZrYQz/kllU7S715/WLA5Vl+eJZAtdS/Ne1
LsqqdtLupqV1mshLfSnjMfPcJwRcss8DDEnn1sn5eiFJ9Mala7sMHdLKzcoD50g8t9boO0VYtWsv
eRP78c6xhzK4cYRdT9GYze682wh4aTj1sqh2VUP7I0qrZbSuq26u3nDA7eaw8TztkMoe5wCEatK/
srlKHurJbwrMjpT+5lRm74WlZYmnYcJgGQaEacccCHJDDcmST7bmFGbkpov1z9gWXh/aA/SdcEau
5cFM/ZYtmo/FZwEX2TygNFXc5mPiO3eekYCWFIut9Gu8MWwnkjLPHBmKyqvMyMFV9m5rK34vtdnk
vM65fK6SrcY25+v8kuCZloD0Fa4KyySfxiiYwWPNlqka4hDDxhKnhmj24E6gu6+SMVOPcPPdH6qa
vBbPNQxcos2fqt0jZjOModWyqW5saeWfhGYLwnJrUN7XLhfmoZwykihHlFaUZq4YHofELLInE0/f
JupkWxdo09LVDUmNDD/W+nF+9iyz9WMkaPweTVc1f/ZoQVRRb6UJYB3hFzVNVpeBjVlmxV5rq9SO
pJ+k621nT21xU662/FtLyF2vCynqZYfFT6rvGx8B0wh0sxfECZ9sDf15RnER44npGcvTjc1rZ/kD
yuQgTExEbZobaKiuyg4yUXUa1mINyvtRuOJfehaetwPdv1h7zR465+AVi/5jnmj5hmiaTE7cGrn1
k7SbWKhepHVY0WV3o03J8BOaJGUSNSrpwep4kwfu25QF5Ubb6fUbTasDwVFcrSmSK9yde5Nth2A5
mMxnlZre4+gZ9neRBVN2tSo1uZ+gCA/FvqmDtNxXRaM/LbmzLpt4ZfXoTSlrgh9Qij1KVqxsa7NQ
19J0yh/6JjATYUo6PNlj6acHDGyr+WYZ52oItbo0Xtey7bmazTm9GdH4dOhamPUbhTt7RF2qml7z
BXXzcFq9vsf2DW/oqbU4LjXElGZf2rn/NLYGVlyz0XtODLp49XfFAGAnLDJnZvCu8v9t58FpgSM0
1SvHUh9DnF604noyE/1vaa+NulmH0njCTcMadrKr3ZsciT11UEXR+Xykun1OXJfoUW9Nd32aWilu
NUJUIouEZREdYtrXnlDFi5ZpeseD2JU/snmszVA1Sv8L0m1mhkmy9PdtwjaPpxmBrxtUrboaOoDt
ZHsnDYIrdx5XWEwY1LZhB/In2adTPwaRagmRhwpSSQxerrVvg7Tt0ZSXam5AfjX5ViMLlu/NuIHE
A6Pvv9r10j8WqbHwVrYtAo/5kOjqpjYULybeYtk3okwbr3kjqOvIG0Ex30zZmGaRjQW4IjowtBvC
VAduFbt+LQ6Y7tU4IzbZYGMnutRIzDtS2bg+99Zr2zbchdk6ZD/B8woz1Bq7ENfNkC1mWFtjUX1K
mi5Jr+t1NJt76SNy8mUl9M7uatoqaUiLZQ3wuqzkhodJjcd8NcogdK0yGXYLx3qMxGgUFplB70Pu
LdalDd1xoQM0TGa9A6K2dlQ7um652iRp0rjw6vJVL6RMwryp1WOn5d6PwS7516QrHBSB5nZ5VBLK
RCQEN9VeZYEMQjAG8mumSfWk6Er2uzE3vHmPoOpk7tc+72XE45Sgeu8pGCS1O5kyIhVv94USC0UI
YaZ6OPozu6PtnOleGc06AuyZjenOMGYyxY2TYkeOapJnfLqpnRtCJc+aZgxVJADZ/JiFDCyosXqC
ELzSWaZFb9sHo6l17zBlbdbeKAdGxdcsy4jkPDk4Xzupa32EnaX35q9UP2LTKWQZeiYCmJvKlrhH
7D3xQyrJw3TvpPbghSt/KtDBmvpF0JtaEc61aVH4EJlmL/FQ+7TgfaVLkncMO3lHW2YeidKcH71h
kRh9Jbr7icTKv+7MYdKiitF+Ylgq0D0WSHR0VmEVe1uanESWv18Oag08LJil4/zQqaEHYaLa5G8w
BqUgps319LOXq87aKddSX6XhFWUo7dG4C9xxZW1Kw3pNqTIgcqbl2hXKRJofD+ZoWwcu9ObO29QT
wmYx9H+oGjjYUs4D8cDkJ3EzF8ROupWkydXsT5keycZJ20g5kyNjtCyMn3AXtG1JhMH+Naw8zhPL
H/bI51bPVu0IvEMXc1GgarJmDU247N/hyvJ45J0NdNoo8EDgqajqNKqF9Kdbi1tK3vqj/B/mzmM7
biXN869S5+5xGy5g+nTVAkhkJq1o5TY4lEjBewTc+8yTzIvND6rbVWIyi9m3Zhaz1KGkIICI+Nzf
TBUHugOMgpCefb4UwLS9eWzacMu5bBu/sPrlyiw7Pdw4MspnL2HyQnC1zZbuBsCz0c8HWcc7CYFZ
wtBoGJ2Dk8A/OJLOsE90RbO3WlXqn0RJQ3iH9g8noZlU9ZYaKckCWysd9zLOsGL01DAfr3JDZNlZ
rhGxvNpI0KANmZ/cq12r9UEsF/UJq7VW3YaR3ra7NB+bT7Y6MVSikIhuxEg15TcxcnCecMcaQ9Vu
ZnjQq7gsRVbpnJNeG9DUaZoWO7pXirVpmJ2qSLYbHOAyJuhsmdwosWetkm24++CVTUVXWVgqNnrn
mRQetKxwRQAIIqCn+DhsdA+hK3g/HWpDn7sIsR92aDwjHCFjh6yyFF+zTu8bP8ciiBuJvU08p4dy
2U5NzT2jdoC3dMZWCq0Ku5m9TO+7q3LKs8FrCnsBuwebGZm3ls3rW0sujK0Z0UbwQuECJ+fbQ+li
5Wjw6rGW37o0sUrun8L9mFrS0UgjW5PxN6Y5VroLrREgIDOe2iEXw4bTy8A8P5I9m2RrpjU4XjNG
xve6REbM0zGP6raO0tTpg1NOLrMNhNFsT4hhGuD21TT5C9fOA2kbWRdUYA6FB0odakkhKDlJ4F1c
SNpFKbpdjjrJ+WJMKY+B9JS2K0RWmL4BE2XxFqPMFh/O4qT5RimHG7HEI3hT4BcvTRRZOWVBYl+2
VWPiTFY6pU0cRJ3qJuQu/yJFTxhJ2ZeLly3Wcsn1QG5tVC35Cc6++kuZxeFtW5TN524plOLSyIZZ
QWROTMEYG0jZrHSW0E9dO3tUh3lu/CEcdYv5kuNepNEsbvkimuG31AJbCBm6jaPKMH2M0hnYSwak
TfPNITRSfxKRfaFPCahxCDn1lRhnInybOGUCy40Z6SYcLTMn46qVTdoqcvbdrrV+WGIR7oWo+/hj
jP0IX18O02eJPAcmeL3SPlemS29LG0z7TKvMQfedzjBuJkObS9p+TX45ZWoHyDOL6wezisg1hyjl
M489zkm+1eA977WGXvR+OdXhhd6gR+ePUE+NTTLFRe4PURPfD6gJN+BgWxAwiZvI+KKO5Rhu9MQa
K4/mZo/Y4CSWYOhiszpHYV68xHZiZpukr6nJLW2M0OmFIlZtusTqR6/NXOVxKfW28gVdw2qnF7jQ
WLosHE+UFgRb/gatsUKlHOiGopLeYg8TEzTDrZMN29P8RvwLn2IlRZuxnWqJbTiXeoHJe9g/i6aX
+pVdLHkXGG5vvUzMSzAMXeqccprs1OuyNEk3o5vSdsuwBaqJ3QV/ZTHwJHvWlEX/LpuIbaym6SpZ
AEGgY1aSzC9zmMTnUdpbNcIl6MP4A42xT61iArvEBb7goKmlwsXYSfMRqUjnh63NAncLrXfiTTpM
nX05FmZ/W0or/oJum5VvkkHtMo/ubbecLxjtveAI0J85pF0uhqNq/l1TM3UkCCc0FmTryHu9HpNo
36vALvdOaIwcQHUqfxSjPqZBRnaW0Q0tjc9TmQ9P0k4rxcfoRK3pxBQunZh8bKf9yoKrPVHjaOWJ
wRwaXzrSvlVawagE3WgTgGyIrh3hO6wuc5IrLpeq1XdQXAB6lk1k2B6aRMmPHGOBeI2ZqHOXQNOf
e7yNvsm0izNqqazMN2CoZEZNkxKL2P6Yz03jWvbEUzw0G1KzPKW5KJvr0Q5NvgYueDSG7EFnpsAr
H7dqM4jPaj0wKbDcdOg9I6nsipkqJoRBO6niR2NZFBVDsg4/UWOg+E4T4M7sL37vouzGj7BSosSP
yKLulalWerKDSdk3TGkcD0ZcS3AeZOopGXIWnhGOWNl25Pkfm6IxsGyfBvmslFFznTdJ9L3IqvDT
NCfJV0nKTMMaLejHRkO02Q/LaHmc8S7n+UwFjmtuOrNnREsU+XqOq7dNgZZ4WhLpV+1MoQMNFUJn
ME9atBuwWr5r56q/m52EnktXd2lGRd0QFlu60HKjxEQIH33v+sGxcVb1zKiabrmvaSSkkzI+1YpZ
/WjqsarhMiV26w+LmZXegorfLbJexn0ow+yMkkD+EEtv3MWcoJeprsDx5fRPKup+lf6tGxsW3KFG
tUYvREnX8VQKUfzszdl5bCgPBy+m5/CkaV0Vb8C32GnQ1BY5OKrHHeMVsbQ3NHPmnAS7TwefyUzZ
3grq0OTccBc4A6leGF/a2CpvpK4PT25WZ8NlM+fOyJBytIWnNlZUXyZt7JQBNTjqxZM7Vpuka9zq
LGN+8JzQ779wMYIsz9GWtG9RLFu15pg91r45L5oaQA2sL51e6R+yUVm+ozVZPsDHtbNtWZa0jiWT
3Cu7W6oI4yYL1WDwW1nndbIUn4pikiHXJsbq3jhbw4fZzen7a6ZStnvu33rbm0WseJYecoNPBDGG
Y2qlqH7BRX27aMRqiM49XUnweAKFJ1WraJGmUXmnWa2cz+lrmPcLeTLzvoGSOQBY2iReRPN9odeY
T2dDQbfUzxO1Y8+0Cg38osD0zkvbudT82FHcPJh7Yyr8VuaIn+mA7D7krdHM+8h1M+faZHj4Azmb
5bFCqk1yANccOp4z5ywKizElT1Ob8ZYjQFsIpxx53UVp2SJDbY2Fn7tI5PpZ1hqPwqyYW/TYRKyT
F6XULpvY6M9jWhihN7awd3dzGy1NECalnVNMaxPjznGpv4/zlDwC1a2aDVJ8UboJY4GJQNdKk2yA
MfqPcByny7kZluc84yK9Uitt5FhCBe935L/DuVgqvdvPTa7srVmNJCMhS4bbYnTdcteRtDy500QV
a9SLvq1Doyk2hdmkt3jGKh9MuzbvO6aoiScby76FwFx8aZJRSYIys0XtdYrOfznNeJD7lhhKisLR
DGkCTDPxoqViFL7B7Z1t4j5cEchdv/pIlnP/lUw2/RRLh2hoh0odcegdJlhJm8o9XZFFwno1OBVZ
llJn2bNaI8OoluhlZA3ZgSuS76ExiM7rB/BZQTNMUc4sRu8KDwp7NXnQNvRHchLrzswnu/Nl7kzn
UVVrrlfbQjnLh7k3L0YLJP0gC5ns81mPH4uFFtJljM5js43svk5I8AfqEtOoxZeFaiUOBC1uYkJK
q2rf207o+jND/0fUgUS6hY9WiY3M5ybeMr6NbgFM5ViqaLSl6kpzdyDq5RfRTPZVOykZ47VMV8/A
/KcVs6WWg5AVbnapMcnqPX3IkhtF1wjorRy6NCj7MnyKgP/VXjO03Ia4NsMSc/LFLDyVHOo+nAeN
3DEvsz6whrD7tOQlONi25qrwUFtsH6EyKt9TNsD3HmBD7DOtCD+bmZ5+6HrSBn8ZG4PJOBovO7m0
dPfipC5lMFhRh8/hUOTneSmVaKupnXLucNtZAYIpZrnpBjss91mXL4Vv4ZtQeHViEW26TmiXptlL
O0CsgISL+hdSs24n8dZt9ajy47bRzhZa9EwWqkbuUmZiwpPxRL5qFcPo0F5v+pLOmWUSnbliSTEi
wH0u18/MmNhNr+y2csmJxKI/F6AxvlUmwq9+puUaiUCPwIUbJdzUEtF4n8FbZ3tuFbYfxmJJtA0n
o7AR9Zix+TNdOZs7S8vViMohXj71hhhVP5utytj0Ct0eUghNpr5dTeanKgfXfRHjvKR7LTiTq1mZ
Xc1v3EL7MCxrbcnlI+ILoKbVQ4gryIop0bU7QfbceQzTGOgWeXY+rJmOjwaZcm836Ir4jpbqH3JK
nPI21IvluQDu4JxVZikfnSSJbqzG2SZRrXb7SdHilj57q9MRMOfMBGjgule9O4+fGVY49R7CVHFB
FdQ8K3nEzYC5Kv8iKxT9ZhmXziWhHHqgotQAH2riDyZVzkLXNiRzoJ1jmzl1ZmbEwVplD5uozpwN
F2vk0rYZZbOvwHrRN6pztDBm/N/zyzY3Yi5Lc0yvZzOcvjTE6juDj5N4udLrPyonJtVdtfMue8Ot
ph3PWH0w07Qmd02nkB65wc/UBN+sVYYYuecld3NqUJtt7uFyYcKULQYggXzYW2MM6erT1Bdfrckm
bdDbMPkOKgL1px7Rz9SzUexwrxjt0u5zSpPWFNY2Qt3M7FDB9Z0rsJtAmLQf4jIqVK+ykBDD5d3q
o6Aqm/7BdLELu5CMNLpgzuHSUQNb8HVra6kxC8EF+wkcSVZvZ4XCOlDHlGCjt3G07Fza7Y8Qpo21
YSwoV+aBYdN+pl8lvb7LIJbFrRYBMYrswvSy1HHo/ijEDsKDFZWBuZRIDJLpafk2WTKQkIHqSFdt
PKMZZ7EdjL5Qrgu6zljZ1lne1y913Lbx9RQ5Y7gfuyQjy8HD0pi5RRM904M8nxSgJ0MEorO9lgmD
6dm3OqORj41smmVH1lJHipeGBqgmdwK7iU6dHiv3ej+ZDkL0egZCyosKi3swsButTO+MyGqG0FPR
GM3REZ0b48HEbre8bkplUum+EHTMfadacKyw1NRJrUtVUT6pcTEWZ+k0Nvb674qkuoiRr5D3ljYs
5FeKszjVi10lOvkMAz/W6GsXNoMnK0WM1PbLqGp7MWX6eNWYtM+ZFdRD+cNQhmGpfAbJVF/btrai
8EfoLjaO0UjN5hddiSHupwzTlf7Z0Yid16pThZY/oTk/fWTQ0qoPxWBlQ+qHrlVoXyqlFqq1zXOm
g/tQGwbGyZ2xOMuzMlUrlIccLn4qQc5mO5ZpmSNGqwH3TEjEl+CzYSoqh1uzUc13sakOe7Txndbs
UH6qgCbQdmGWgu5DxtuBQNFJW+wHsUjlvhB6RaYhx1owJgmHdgbh3KsNR0qAuHC+WY1h2d+k5WR2
v0uYkEaxZ05WWne0nRKz+Fw7RJlnl3o1DCZnMpKLKUny/oOYG8SxfUhwyH1Dggnti6mFtrFLjGEo
LlXKcnPnYK4xBjlN8+XWqvn9K091GBKg3o9533OURFP+YMWqMn0N54mwwZRkdvct+5tHs7TM3dEQ
l8OZ1g+EzFjVGaLQUxvb81mRiDpbnZ0N+64YsRHpyzwZCZWyS6+BQsXNthptWZ23i7qkwSAKI/va
tVnYUNx2ThvQ7zTVfQvIZPHSkvx1YyhzYTPFoMPiz8Isnc8ZJ+YOicB0uuxmQQmzqMTXoJ96hBLQ
e56/yGiKX9pp0dozi0sg20xmFn5RorZSvUgZxkdENyN9O6kufvJVYUgPPn2OvxLhzwwQNcuqr1GX
hTYFluFO+6jmL/nEjTk8izguz1I0qdioQJ3nHbhM7RESEo0lQbfe9aRL882DWKPcMEON8k3mpMvX
ubGrOxjS2sPsRKpNldQlQdfEScn4gBzRixu4tx7Dk/iqpOC+cdDzAMdsdoXwQiuMv/Zd1Gn+INp+
8Iq6nj8X+jKPJLKDqm40qTffZ0TJP48ym84VhK5zADGVdSY7xO6pzKxAMTgX+FtmZ0aaNqAF+uWS
AdCQB1U0mBcVp2f0Fl0yuKnnsN1LMxmzy9zGH3M0e0YPkVHXhTfEeo0/ACNxZvJ0fr4VizY91FVt
0zO186HcNDno9s0SM/O9S7kRH1Sl7ehGI2mKL4Sw45mJhgH8INcs4B4xb/chaQSY6awa2s8gjpy7
MCu0bBuVoW3fVXh9f2rwsgSqY07i2a2GbKYDI7p5E86iKH0xTlnQRu60qj1kNiLNaIjl/jhhgHvZ
9dqIgEfeFGeDOsb7ESxzdSWgM2EPkQjCt9uWNDCQtWNSg/YkDZ9RV+NLaOwi92sZphEN5w7rXgJ/
ycizCW3Ta4Tdfm0iYlMwzQVIjpR6nWicuZjeyiWc9/SyInPTOV0RX4CjUgpMDZMiD5JwkY8LAIEu
oHacvxWWFn9HyN5xvDEW00WBDtSwnZsm+dr2I2hlJ47Tm742E4aWulOBWJyXnvlKr7cX1EvUrMjw
u1cruyHytcKKex+MDxMYxqrMefuhxPWgLrBc9fAa7QhWQ24qXhMu/X0cUw57alYhnm+T6bQbc5qn
mz41hppXMgnVi7mBFi9q7ZwbT3OBWkVDx3XuuvXc7TT6mJ8Y6YN5GDKUqX22Jd3qdEnqi2gixQoG
mDsDl9vqRyiWpPmSNYb5oLpTmGNJPLJv9G7u9UulbtvEU5kBfY6izsqp8ToQ3VXXps6Wy8iJt/io
xlup1or0bcZW2jbX3O5WdNGyov6EflVFrXWD2A6qr0XFJe4pS+bMQZzM800CKPfeSJqmuGhdq4qD
0BzSyG+AG/RBKMLIYcpDkrF1Wubha9+AXv4gZFTTwNREs9X0Ii22sjZdmj4UgHRe+2nw5azJryWx
1/RzDWWcTzAsymXTqKDeaLbFdhSosZsgkG4b3QXjk7n6rKWLkwSLqThPdtU5ht805TQEHG70FNKi
LHB0nzrXPGvUqr8aJgyufISRaK07RVGe65VC3zrWqOS2JAj6x0YM7Qt3KGOtLFHXDhHtbJXyc9Ic
v03xgX5M03bZp4AochqvCkNZgEHZYxu34kGb0Cm+0Ih3t0uhWeQD78Mz3yDKAIujtOSgg6SS0x3K
IJV5P0uSKpqvddpuiykWZ0N6cpVD8D2avwggIQOOUJ2LCtIBEJ4ipbGKpXT8uqbxbOd8fVFpoJ4y
0BzTbER+giT5iUd7g8xbF/0JBIWVSRtx/fkv6HsZaUSiEJFqE4PhC2STq/sKi4FdwfD+zy+FYTIw
XfSkiCqHfC00ebR8zmrbrzUQBYaT9LvIyuQu1pryhHrJIZ52lU9e3dl/mkIgTHeAzYvHuuTYDY4f
pnXpZSFuCZldJLs5TS2vlsspDsORDbJChbGjRu0MTODBp8vmegkBj7ggB2b9LF+G6czhIj3xAo89
FVhmeK06aqhvNggU98LOptT1Ae/hNTuC/TZCLdvkg2Dgm7biBJDyyN7QsHDXSeQhSzCjf703dLDh
XQfx33et5ltiqtkmGkGXJ7I6pRVy7P2hlIh+FRc7u/EAHwpDrqkbJXF9OiDtPVAA+yon7T3x/t7I
aKzbwoWmx46wEFs45OrWohVUh3wmpadzH5ZSXIEf1iBZ5Mr50DiDr7XC9ptQpYprALwUWWzsANOY
63RRBjpgmfs/fbXA+AH8bRJC4desb+aX80elZ8PX4B13LRh6P3HBrADXMoxT1iVv8apwvdYt6tDJ
wwjaOFhJT2PY3Xif+sBx1E2vJXQHlRh2A+Fmi3SvzofVRcyUoMBdQam0TZt1WEOM9SnJz7f7CqsW
pKZWhC6XqntwOpVY6xiuUO8rcTZ9Y8LC+BON7uYzpLzklBf1Ia9D47FXXq9lrJL1PP7rF5ymnRYy
CKE7ZmvOVW2XTw1z7C0p0HdaZYUPDcPcZNEwnqD9HF131fbgsK7I54N1bUDi9OAWXjfeVxtHLWZG
nOgBFm5db5TImkFTjV+dZkq37++oowvjbsyuApcMV+f1A4M7mcwmY/rU0/2AAA8qHjjgvJ0wJ/R6
M2sCXWsAnZbylDfw0e+6mo6sfFwbstDrlUuzwVGomFx2cScfp26aPs5GTu91nMbiw/tP+fbGgPKL
YvIaMAlgh7IzidGl9dC47jqvcXbqODc7bWHa8P4qx55IUALDQuLC0A4lC6jjQ/quNjfuJFoYxhXT
LVkWFzNQ+hMh6230Z5PqMMUgn9rrxOj1y1syt2tsRJx8F2DX9dTP4bUJTOiLhoiDGiylGY4eWUMq
gvcf8diLREIPyzTcF6Hdrq/glwtISVUappJSeBn14muuR6LY5G5vjJv31zmk1q7nECKmDQFUIF9m
HASTTtHwTpgtF9YB1EIkZDl1aa9tGGFkQFtT0sZRiucWvOT1aDjxicd8GzuB10ALsJlvoqt6aBMv
B50hLiNoP0Rk2zcRe/dSbAE3/Zgij6j2p0T8ju0cZB9XLVeDRv+hRmeMckc6Q3v1HakOW5xjbkMM
hjaYqTknotqplQ5eLAqkSzI3vNjIquCwFhqGEWkWboqmNs/e/4ZHl1r9XHW0LlAsOzjg9L/CqA1N
1zeVxPyGugWu6UZSf6yT+JSf+bHvBbfiH0sdRCsyEksymXL9IXYRu9bxHo1ouAX4gQuwm/hQvv9o
h7emLsh0VgUI9adCtDhYj2oIPTiZyWBURm0HUWkCwDW720wHVmgY07C1I3o+xpx3J26yw5f6c2X0
haAfrmH5kOaY6hL6o67LwOky50dRVe5Zxox4q+dadeIMHlsK0UWVuxnBQmEe3DEWwv353KsSku3g
/AB9b/owKB76oVVO1RWH3299Kphlq74wOsNE39fXSp7LVk8iAK+KMV0xotE+tsXYekwzrLvcyU8R
6A5vT5ZbybzIywBvRDPz4Mm0XmKc4rhDMCkJcErL2Ymf/AroFkxZq4rfg3HfiS93eKWti3KdkLmZ
a2XoHmStiRia3q4AcTpMRS91RWT7YVS6xxZu8ZasQwR0harzWDbOUzxP4/2f3rKkNXxF6imDZz44
+EPE1K2diz4o5rbf9dm2qu6MIpI3ReyIgNlsBbCkOvXQR/YQTH4XYTQX6UQIVq8/7CDJ/lmkD7I2
ZbBj6crik8NaP6I2AXHw/iMe+6wre990Vg1dNtPrxRoJfIT8rIdTZSS+W1jjddXG3U2ozfG2b4Ck
KXWlnvis2pG9q/FebTaUijnIodJ5ntiRGmV1D2i91a91+ryMaRyr/5b3lbtvhnF8sOMlO0/7Tr+l
JMw/0UU2ggZyb4N/DrO10C0SWlkwO4KwCg1Pw4j8VBZ99LcEx7bKD4JEPdzyE1U9DtQp+GUVLl/T
O4vHLhH7Nle6fWuJ/Pv73+JN9bRudxtaDAx20A7qm/SuA9fYzpMMYhhl8Bgn+7F35XA/VtK4TnRa
xXoUJg9uRw84b6byAi/WZAP3KbzIkrzbD3Y1utsTv9S6yX/lvP38pahNTaQmUZw51JtpaZTqqylS
kNVWcUHrrtja2Kfv7SjJNnU3L37V9eKqU5c6EHkFCJyPHjQSEXfsWqsT+eKx/Yp7jUPqjd6Eeajm
A/w/CiudMfUyxsUFqPN+W/fO8IE661tWRzZzqqk5sV2PrYlqBOkw0rMEsIPIhYanuihj1AfwilJQ
M/qwjrN6+zadnSHzGADSkShC0z4RTI6ui//AKn0JtOHQY01jkr7EtOrwPjcsZhB9ucrRSrxMmcjE
kG4VFUGzrDFPfPKj66KWuF580MAPv3jVx1MiRdkHqp4bezvNLAs8cp9ehHDGN0M1awxWoKKduIrW
13i40ThtRDVktlGEPFBxGMEFS92AJ4IC5/CYJFO30aUlHt/fz0dCCl5BkM450whQHqoQAELNRe8u
XWC1VRq4CBedQSoAiNFFPyA9D1STk+6TLRgouErjRH535NXC9VQxATU14H6HqQipw9xmWsxWylPr
IrXA3DvYPO1IWrugL3XUB5rulObOkXuMRenIkCisHPiD/UtwQ7/WJYxJyRzanjMC9kxjPrPDxLfF
OPz5M4pakr7GbVyb1cOw6XSrjLPl9IGZz8pFZ3XtbQwkuNqqMCsTX837aDu79nzz/pc99m5p85Dl
8WJ1rJxfh7IevoUAht8Hilz63Vxpxb4XtRrA0XVudIDu0Avb+fbfWNSk66GjrrKm068XrYsuUXNB
sLayuLqYTHrnrSOU71FdTzu11K8x552zEyflSIZAZsAW1nmPOrr+rxedw9S2cjPsgyosOhrlhrzv
MevMAbe3EFjff8IjeTteGTCf2bWrr9BhOtIDPZTDSA42w0w2IJ+di3Ex7hVmoV4P99s3UP7e9tnS
fn5/5TcupoQehqkY0K7aW6tt7uvnVMuFqD+7YJJoHjDjmJvrhkHmD5gb8zauDdxVjboV3506rGG+
A24GEKLo6nmOcfgjE53xotbHMt6AjIJo8P5vd+xUEak5WDQ6qSsOPoIYRlXh5iYuOgDeHLzWoR5F
1hXTddULo2H6k17aP18G/W+6uKRp2G+8fhlz7Gh201DFxJK+t+jRPtDpaO4Svdf/fABYBYcBnGLe
puJG83op5k1GF8MmC0LA6Tuy4I8lp3zHBUM547big6sXWfDnXyd+ukjnIcyPpc/BQYIQV1mgv2Ug
ior2gVbKD2NSzoEbAk4xsY+7e3+9Y7cFMn2Oa5DfORhLvX5Gp1SXapjLIRjMUN1PsdRg4Hf9I9xJ
DY6+FvINtfFEhndszyCQijMMypmr8OLrRYckdscILkJAY9zwLbcBnJYnygZsobLqGRgnPuSRi8IA
WWwafE4cRg7Xqx0uYCbXYyDmKLuqRdJ+anVz3tFhy768/z6PPBrddcTkeD4awdb681+6XGKh+7ks
6cgkEwSn7TQ2HGQL9qIiAY2jP7+cyMqOLGhC0SaGMy5c1QFfL1hWJswVSBZB1kThtrTGl8JM9D3m
ayCbAXef2J9HXiWKnAgGMyRGkOKwUGIWLxkdq2PQcWcFgAOzHdAIE1S6dUqM/I2eFUd9TYPwVEMo
jP7ywb1nxaDPrGSagj6N570wkDxoEkXeYmasbayx7yhI1fImkZ163tXwckTnLh/UUUZfE5S1v0EJ
N5FHMNr9sLq82IYI76OwldcOZeA5+yHdl5Bf9lGU9acEzn4KzR2kcfAbKFtpQ4q3tlmLZmDKCYQu
EG1XgTIKIXAJfRIXmN6VnyrAICSx8xR9dgnHZ1WTIFoC2kh56Y0qgUyCmkC3eX9vHglhzAiYtGmk
OjYzsNdbRVUqtFVbtopm9Qp4pcJZpZsGJF0AhdWame0Xxe1gZlbGiQN/bGW69bS2mVAgc3R4ywiJ
pXwcTUGq2s+4WJjk60t/DR1dBFqv55+sbki8sXPliUTzyHZlMLKaFjOFA/apv37kCNZY2dfaFCCy
HoNQszIP10EjEM1wys77yE2KfPe6Dt1xxFEOntHo88ggGk4IPoQrvt8cix1gn4kx8AQ+cl7avd3o
w4kHPHL815sGXwvyAlU/7KrPmpBtVsGKr2fkUVRAtcC90frYL+NUcgOgC1L772+jN++U3Ux+KdZp
BQ2+wwIF9EClTY6cOX1Jd91pcbnTK3PcgcY8NUs8thQbFnkLkhjnjcNdneaDldqIaKy4zXM4e4mX
DQ5QJXrcJ/KYY0shU2XwBR1LkFi83imlVs+pYylzAI+Ynn3RmhJx4yGNQTqNefD+K1yj+KvLARlC
WpXIr3PFgd09OIkO9BrAtGguJCCurwFxgxZYlgr1lvfXeXPuWIcya7UfUZF6P7SmhNQwQnzR0XaY
cfK1nDA6T0SNRRKsMRg0eAjHUlrn7gTW+f2V35yGVWjRIlHmAqcQ+SmW+UsctDIXOYO1ow77tdn3
squDDpLmppfKvKU3Pn9StXzcvr/okW8o6N8Zqz4tdcGh4VaM3h6cVw0YE4A4NDj05K6caerZPXDb
f2cpA4eD9eHInF5vFwv6nAYOckVM9djgig4cFFp2gOxd++8Du//4Pv1n9FLd/H1fdH/7L/78vapn
5MLi/uCPf7tKvrdVV/3o/2v9Z//4a6//0d8+1C/lfd++vPRXT/Xh33z1D/n//1h/89Q/vfoDpAqY
RrfypZ3vXjq4QD8X4Tdd/+b/9Id/efn5vyDh/vLX356ei6SEbdW3yff+tz9+dPb819+0tRZHHu6X
V78u8sffuH4q+Mf32f/+X+XLX/xKlv18/B+/PHU9/5n5O2Na4FPUBew62hq//WV8+fkT/Xc6rGCd
KIZXD0vu0LJq+/ivvwnrd4E7G74xa3Ri9sqp7yr580fid4N7h7zjZ8gicfztv1/Eq0/2z0/4F4SJ
bqqk7Lu//rbeHr8eeGwzqSCgSiJKxkKHWZoN/SEvYN37ujOPN2ZKmMCEw/Zzk6Qmh4XnKxAkzuGl
F3cwvosTkf8wSjAO5aoBHPBTFg1oz+vdekwWDfKJ+CIhCX5q/x9Iox3E3X9XGu3wlqEcZz5Hv+EP
abT1nv3llvmnNFpp2tSBbh1PSM69r4+Gaub0sTXFsNVi1fVQxrLPhFo699U0aR9cYOSXQ39SaR5d
g4MtwO/6SjRt/Ua//K7/FE1ruoZ+V29CMdz/Kp1WFmOpA+1N0DP4RUAtWXpt8YhBSeZHP2XUmG9V
d/qM4h6sxX9qqXXZ1AgPZsj0wYqzxdz9K1k1YDn5PfDfkPnBL9pqEZpdNohjlEm2pxXWHJy477kA
0ZL9KbPWly02NmBixXOlYju+11ykOX2kn0rk9YHH3S3oCTzA+A6KETAKylJQb0Dqd6EOWbcwzu2p
tRZQsdCOt4MD0MKLo0G2P4ZECZVt1o/uct654fLZnj6AVdXvUf0S6FzJDEdHRTHC0q8yxCA8J4H/
sJ1q+KDnvSUNTK9Q+lZ9mxsKWQMrnDvUP8bEDEapWS2MBYGqF0NKLbpw8yyCsoF+U+F386pGYTJT
gGnZGsM3Q6vVlalkoDOvOn1i+g5d0vnmLRq2Ebl1nrRm8SVPK52BxRtcrFr3kWcyvXx6A47tMEXZ
ZCgIsTsVBFjP38XJhmLMtOsiKWAo/Au0bKUs84/CKNCJ/TtkFrLJ3MHKb/nVfgHOSoTR7gp1UL79
G+BZRMrQc9XypZHn/zMIbVuZE5wOC+jOfu6sOvx7OvCnAue7IfFVKP2XIfb/k8DJFfr3oPozctJj
IjKtGtb/8d9h6U3o3Et4zd3whLzTXzLAdLL8F//FHwHU/h2gHOEOnibNeeaS/wig1u+qBXZQpQ1J
HwWl0n9EUEv/fb2BiWqAiZhGrV3uPyKopf0OyAgsMzMMJGD/r8KnihK0sUZ1UEtArA+yLYRpC7ix
pLBt/CTzM8QVMnlrR6g3IKAWw3g/UeIc5s3kEK/WW3/+y12NFENuaEjZIbQxwY6/0/4PeWeWHLfV
bemp1AAMBfrm8aLJhj0pSqb8giDVoO+Bg+b5jqFmUCP5J1YfKMkmkzSz9N+KqIprR9iOMC0iE83B
Pnuv9a282kxlcSlHF2EfBqwaRw74MuFhbRmh/qLbgcr/BeRTMwyE/Bhv/VIR5TWkgg9J5KSYjMvR
x476odEzoIv8cdeKpPK6a2b7yLjisEbgmGzqZNBqNFy0F9Fv41haILOIhKaFZm8cJq5wj7r5a7mk
8g504rx7ci/+KJGelkSH7+7H4xFqwd58FVQcZkwmOZI3RlCjH7bFfDo6Ve4VMAP3jtrM2zweu7Ms
jJqPbx/0xYVdoxgZLrNHRypFU/35hc3r3ilZAme/S5twW2P02qTsEwjyaI0TUDf6CfKP2DMgUWzf
PvLh3oSvizIUDDwjZBjML5ovNKllmIPT6rEMvapZ7FM4pDiV6RvcvH2oV87ss0MdVEUi0wajmabJ
D6OpDNQMI7KFMMxXzEE6I6W6uk5EeSxu6rU7mCEtai36usy7DoN5+yxvR0EB5rcQj3ZNOo9kFDmW
285hf5X2KSyiRIJKrwLv7ApusbKyxiMn+ZV7mM00rRAiIGzGNAf7ar2aumqK88nPGIEFaMhnf5p0
5aSyELMvg2EfOd5rF5XhO9Unyinq0IMzjcDfcSKVgPPUAv2DGJBhX0nlMIIc3rx9UVFbHBSQ6x1E
6vIaQIO8nN7r83s3UTIrCwFY+XBeRESk53HAlj1M2m5oVNoLabdStrLQ7nZmKSveW6itLk4QMMJ4
IIX4kbeliUrHGZVPeNlhbkXogHAmj6nuSrwweuw8B/gtMWRd7Mc1hsNHBldNfAxctlyrFAYKf5K4
cmGLuzrJcifoajmiyPsvMblQ0QKobtJKLrf/RSbXqFtY8hcQ9T0w9tHZ15rS4FlM+jGAdb0MvjlY
IHEkPFyyVyp2NbpCW+CwTVM27PW+tG9wAYzXalqY0O9hEebyaMtbXZ7S7DIBQVRApVgm/aLFTN1/
rfM41b/pTRzkQjdSLOp9BDQgnONTJa4k5SYiG2ZNFelwTBv9H20tCV+rQtXPR2hubu20eX7eo/Uu
tiPBx6YH/Ggfg3QTezx9yZmaCyf9OIW0YK8kXbRbzLby55CScdyv7C91K6VGh4ly1sbSt8JF28UY
RvFaDnl+02Z48rFelZiiOnn4Ek/zkhNc02I861BFAJUZDaM/xxfRd0eeshcD0PXOp7dKW2dtpdOd
e37nh6HUiWogCaDppRmwrTOcLtEkBU0Y66exrDfCTavVs2wvvESAoFleMpbfUsmyr+tQkbYhTJnz
Ctf8kYfytfUGrDVOHEZ2dA7X9eFJnZCpE/BiZ6Far8f3sEKrcwUzqmG3rlbm7fdl/f9eOfv/b6HK
RPPJaveiUL24/5zd/22J+viHf5So9rtH9ThnnH4GbW/WyB89HvsdA2EUoOh0ULXQc/yzRDWcd1Sg
qxaV24g37zp9+Nnkcd7hcEKwzdCYUpVq5FeqVPVwi7+2PHnzOCYtQbrWhyWNXFM4VmPc+1OfQjpt
Jkf4S9P1p0KTlKu8SJaLhdm15D2BpYo4zfcIntmf2m1b3ENyKLypMVvg/AAoZ6cYiRwj6vQGjSU0
cVGaRuaTzHdssP7KU0aTCIMDfyG6Rn73/GZ2mpptMhoOP4oZQNlTwVtCX2eXydIAflTz9JOTgqxx
6nD5gs6umT20B/eRSOaJh7IzAt0s8nOGrZpwn9wOr9SKL8s2NiUU5VTI6C8YqT3/aHCgxzQVS4+V
Kqw9rSfsucYBsm2ryN7BMn2IpCutU7rvj/d/7yeOvvejTg7ZGjs18M3rjPbvN4knVZYV/P3aFvHV
X/X9SVSVd3hIVg00JQlGutVE+uNJZLOISgX9JhtU1kbKlB/dVtN6xzRgdbauliFcUFzmn3tFgx+h
+qRs+7Wd4uHcFb0GqafoJnjksX7yED6/VYB/O2Vhq03Q25dJOqhu3zgboyFvNfsGB97VE3tP3Iof
LuV+REhtzrCYnpzAV+7Wg2bv+hHAgzBptVA3IIk66LZqA41IAJRN4JSdp4mYqNvmTO2LYArNLZkc
HheOIZ04mrlsHTwnuonaft1AaghxbKyUB0eenNgUCfHvQRIDl33Iww6iOpoEW75JjAp2j1t3SRp9
soTWuI2qZ27H5AjHlr6Ym8EpDLp5gyM14akNGlsBpFlC5fbixZp9w8isLUsvm1+3qxQrHlx8ZoUu
+2tVB+RgRArXXphzyVR3q6bl2ABWTRVkJFM2k8MxqnUMSQCacPEH6GxOvJfWtYTFeaoi3asXKinK
GEP/kgxsfk+GPAMsaw1ltomzRDmLJEP5pIDJOSmdwqIuSUsZSgwI/p3QQOV6rZaNv7e91fxhMIYp
3MXRUYoqrGGryfITPUCxlWR1H1vmcE+QVfNQ4sCcPSxzYsO2Tf1YxtUyuEWRhTogxbhOLkBRmD4A
YSqyboY55mm09jrwVNawBKAngR3YCPmAZXdDSPPZccTehIIapI2W5TsnN3uy9SJ1r4cQfnw7UagE
zdHuPjYyH07PkectRg1uUR2Jr4fJvwxkMRAsc9Y4knnSGBXXMcn3xsggd8IwtbjDaIZ7YjWIGpYW
2aalWTfp1lCj5mZmm1dQ+8AXz6vErZy59o0+S3YDTLbA6av3OcoC/N3ObJ3aYdU6Lo7RedpalTr3
a/zEn8AadcRmhYq5BxFqN1V8J8020RNaNUBSa6HArXkzj+waPE7RprLgeH90RlPIhBaMsvqJajdy
sHnqhWAADiBBgaKvLHKyRmmoyijfNjXXalwBbVkQKbOaPmgdeNpTIfpJrnyJNITaz5mzUPIWxLIa
gyR/M3FaflVN6Q6ti7qB0zjwvyzaXRkPe1ldLnqnYxOQmXxFdidhfD02jbYzc7KGpbKCsDeNN1DD
4LBNDTFAbt5YxWVCiR/AXirQCFlAe3vdujOZ7wkiAGx4x6Jqx6CtIMls4j51qPXrrLH9PGoixU1s
C9qt0eSfpbHubtVChUQT44LdFdNyjX6x20RaGgUCIlMcZdZep71PIlINlCuWWySFdZ9vkM4lgVzr
34p4tM/mbNpVPeyr3HpoGueHpvq/95uN+21teq7Ro3//PvvXf6JqvG/zrw/z/zhHR/s5qe9zBpqv
tD7XX/Rn65NdBToqVm7E0Ihn/3ybWe/oUK1vs1XaSl4bL9OfrzP5HdUeSoF1TLja7/6qK02ZiSNS
UazzjwUnG4OfXdof74/vA97Xh4ePyZHPpocGPU82QDSPqFWx8T5/pzU9gOAFYryvgiK8lCbCNNKx
6k6hRwIXDPu7koy107Sy1Acl7Q0Ag/F8OQJUgnfTUS0yHM1WGh+SPvhQ09mCrdQzeNQ3Sm7qFwM4
Oh8Sd/GBxBMgKQUk58R7gkKvI4PuEWtUK5XS/Rz3Rgh/TSmhSxrjlZTpRUPqC8zTJJOqTxmElJkQ
go9zCcKxGbpKoOwr7MZl3eZnSjovt9oIZR9iyhAd0cOt5+LgXK1mmrWQXf1Kh4SEeUhRtfel8JVS
NJD4NWWbxTBSntxTr7ziXzZ+mOfipKPjxbG40M+vCJXHaCZwAX1rsHdjnJwUcB5NNfEfD/OPeEzX
ivDvH9P3Q/nlcTRx7CFdf82fDyl2Qhwo+MHWKvGvehMHA8Iye/XksQHjD/x8QtV3zvoYMrdgO0ZF
yM3ys+BU3yGLWZ8pACgofPnRLzyhB3WXzNYE6RetCfZ+SELkg/1J44CrBeA0kna1daLq/SzB0RSx
C8VoQ/LEajV4crJeuf/sdTP27DZnFMP2l80s7gISzA9uQKimzuiANPJ11RrOv/PdB0Y4fmMpxe+p
naUEcETdpxec9xmYamBGqBY9kZvKfhzbyM/6UkPIqcAvOf33se+mU2OU62mPfS5TrT4V9SAsykKL
NA0lEXQJGb3SwQoL4ZV1SspSF58VZlORRiugD8aTxBBAd+jybCKpW+bTsCzr6gzYIoTC3pxV+SIz
BKJ7GmtVdF/oNSaRoSqL9tROx4eYhekj1EExfuiodiFb0I+Gso0wrSx3Bl6+/KRR++ZOTtvU+TRH
GIu9Qevay7xeJtMFR1ud6XWvh0Fu5g6YTKMqICnXSDF3McTD63TqC92P29Sc73NZEuYHXc801IUT
7bRkIntJktoGQ4LgA95Cm83EJgH5eSL6mVix0Y5n62zI4lHdRU2V7EEhlZ7aRYa1cYYpX35/+y55
geJYB3ZYbGQ8m+BceEc9X6acYdGGaTAXH+dUCDZOUbkMxUKuIchwYHNuZ0DjZ18yqgIoaAoJiG2F
UfqStpj3QlZxErz9kV4snI+f6FGIwz4FGMnzTwQBSi3okMu+Os8pslf4y7U8O4ETlcccGy98hHx7
NJHIP3kHQxyyD16baZjok7w0sp8s0oXFPm+ryr1Knpg9bhNoefU4a1i81eVrgmMf2HAYkbk8Ma2v
7NvBLu3vq/kzHdfTiddrH8gCDfDYyGRYoLFSPW0XxsSFRMmKRKXfk27kfKGYJ8nV3C4J0TYOWEO3
WsZPfRKXV0SgfwMQbJ3mtRpSLwtC7uc42j1ejn/CC+ZxuvP3L5j/aFN65lX0Wl/jeyH5+At+vFqc
d2zYcdegUAa4/te7BRGYZSHpZcLNbQRP8K93i/WOJR+/PB0NDCKgSP56txjvoDmzB+dlQM4v3ulf
ebc8SuqfLPV0MriHeUthpOfj0Vt8fteQ90t7HXypL41mvI+6/E4p2886SUENeVoDQ2o7D8/rxWIP
PtgqQUFS35pnRGBZ9XaY5/5kUKiI7kFmNEHGiBftfKYHUaklJ3EnfTH7ZKfmhtN42lSXRElKpnRm
l6O4NwmLfZCHOVlOyrgA1Tuwj2ZzRUD3oN9qYtLC9+P3vdrC8Z3T+HETN33f0bXr7q593Oip33d9
8/c9oP5jR/h9f1g9bhYJt2DjWD9uIgk/FMXVYudmuE1nZcwungJRUdKYFrLjNBM3P6ioi41F8UFY
rX32lIwaOaKXPEBh2oa13uhaTxdgwcwtIQDddK+UhBG+D9u5a4PGIhLy1lI6Jz8v7drsrp3QYkm+
mah4u/u4bBP5ThpMxsWtpPZuyxindidK7Il4OLWAz9yIzdtL5boaPL/u/HHcZrR0KGuo/59fd6XE
8m7ri+TXEEVjrQUNBWMQGpyS3/xzVoH1nff3q8BV0n/91/86UmOa6+/4s63pMGNiB0GEOl3MNfv5
R1vTeYea+ZFGsLY3Vz3on2WmwUYQlYuBp+Kn8vRnmWmgnFmhUBCxkCkylP6VpeDFyxOeHd5KZgt0
+V6aw3C1p2MRmlVAQPiV0ZsbhtJXM/9+copeKS4Pbrz1nqNribFcZfGTWdue33iyOY9kEWl1UOYw
x4l+MX+3rEjzK0cOgxDU7+nbx3vla62771Wza1GpH26mmI0o0ajAWLaHrN2q+RjtsnilhlnpUZXC
y2NhHKQmQuxL/QE35Pl305F8iJ5sriC0w55IdcJN06o2A4RUFnTQMNmoCQmiDRDzG33I5mAWdbrL
1Ny+DtE27ltyTxhACLjTyyQd8TauB3/yxHPi+XCreILFHqHToRlP6LWGDgapPI6oxjMaaG242QDD
dYN00lSVvQOUF7nK3JZHLvmjgurw0Ix+aOdTKzH7OdhPoCbtKzkeqkBUuUq82v/jpIq0tZQP2LfM
S2gd0+I1gxJ9e4yssNVF7b00kQmNAOM5GjuVWOtL1Rmn2X0rvoJqXMr9oR3V81qrVdRUZJN8DVtu
svOSqfW9qk+97ltasuLoWy0nsGPsJ4IZkqS3oMB3U0bnt5wSu/dJgSMxuAJmd6PUyhbHVtoiX1KY
UQugqKR0LFB8XZwkQxcwkijSK8cI/TYtGtQSZWhsEnIoybqRJ8241CZFrT36FlbizhExnkEhrE0c
6yXR23khFhollXmeyfpI+NRQ9F9JXsloMjbck9uqGTFauqHFHN5LsrHdd11bhPucaV3tVxXV7IPS
PQZpxFVqXIsBpIY/WmRD5l7UO84QuUSQN1iFi7EW/qCBPTUBBMdFcdFrC6rRZZFi3WfubhfXYTF0
JthU+prH6uN1PHF4EyIhwvq67ugpdZ4/nIsMS1ofJO5/Xoi72uiWbSrpBiGxLdm0VZyRddGn5Y6G
ev3NkhZz35ljdAqKwrw3pDqD0baOK2MMLzOyLo+xgEYMkzlt2OUO5KFOx1Q5ry0nbPt5YrDsMppe
f/5EAICtT1mqcq4CDZS0r+eq4vaTkl5aczXv314lXzs52Bvwz0FhgS25/vzJoWhyVFUfcqheX8Qu
lCrrDJoSIC5T0i4bPSLyM5sVaPrDtEE9fYw8+nI8zOJkWqjYLZAN2O7XjsST449ZZgDAZ7doyGoH
5thJS3+xiTxz8TIRLdXI6qXUqd8ySslgKRZyGVtjupjm3jnrLCvxkapnxIeR7H1kT/namUF1xoTY
wYKOCuD5J5vSopszJ66DNovV09AkQS+RI9kLNZDXcLWkndTK0i6zpfhUJ47m7evy8m1JmxFxCu3j
R/zjQe8nJYnBwsJYBylbxouoBkzsLrGpni4M7HdKnh21lq6F38FjwsYWISO+erYgh7DARVbW79M2
QVQDwy/nSL0thaZ5mF7vJSXfJVLzKSdvFNj/7Enl4hpdujRHTvoj7uXFp8DUwlsL2cALElaXq2SR
2GUTaENqeiX5wntitB9oiC8Xdj6uSWia8DR6KOdTrI9XgqbdiR1mt0Y/x3vZjD5bUyFtcXhcj53h
9Wk3IZbQy32WT+cY6xOvFmF1M1Z5tpUEMPwkLPQtmV8soFb53okAMTB7w4fYxpOxJTam3iIii720
yN3YAK4x6Va7e/tiv+yo0EhcnUJQLgyLjuLB1eYnJPkZSUM4rvisF21yToOYWIghrD7ltM5ORvSG
vkmMMGO/ZtyZIzNngGvHoEyvlAqIXdBos9NEq3woNVk4t001CDZ0M9QhR50RztrooBeTNyKf8YHE
KCkQUiIfOQPrGnx42dnc4rND2k0342AZIgQ7TETFCagI8t2Ngrdazhbm+sh5fuWpovjkIPQ4AXwc
Kr6Rc0mJMRt1MDgtmQK9lp2EWdJ5Igvbc9hE0oksp3+QplZu+M+WbxW9/K1SRXMW12n2pe5EtJ2S
snC1WU83ix2nH97+hK9cAJ48nH9UkyyM5kHBlPZQplotpGi1ClqMfdl4dmyNn/I6/JJPprIp8ko/
jYR0DGH8yplB1IHYjF44CKlDtl4u5IWBddwEZBdM+yJz7It+XMob24GtGSVz8r06/2e0iHg8/35z
+K//Kb7C02jL/4Mt4uoc/7FF1N45TA2YN3w3PCg8Ad+3iKpGFwn5BT/gwpio0f7aIprvsGhbK0uK
++W7OfHnFhG9DDwFfp9DMc/oUfmVLeLBu1BjPIoYEfAPq7IBsOawINHruK9zfLf0Cn8XdbIZqli4
cpueT2F8Is3hyTBGBBv2x7iWB5XQjwNzSlaLBuyqg5cw24rIJH1lDobGIuFF7LADeTY+sCdX6Or7
QvOsh3rw3K3HYU/KFpwNKrvtw65IVdD3WhqiCsTSXE/LROat6TURALyZxC+tLBH66N/QkG0j+A5Z
Me1nk8jPMI/mbVZZl4aMgMJkm0n8aWQe6zmvT/2T1fH7p1PotNNVYnMpr6/uJ0WSVTg9EVoY8yZ1
9CbVj/SLiSwCKTvRxJEzcbAQvzjUwZuoSuw56RMOVRE7kxZn0jgeqWxeuaQU8X99mYNLquLBKJIM
j/M4VkHaty4ZlludsM23L+mr50xF1a7RIcF6crCSKsVsGGG41uzlV0fv3dy6TfqIUN/doh7ZYL/6
jZ4car25nlwe0N+F0DIOlTYyCkdjSzKa63THvB7HvtHBO5Jqt1WI8qIyIUQvrMpPaobypWqDRM7O
pGw49uwdit6+3wt/fa/Dd8KULpWV9xwwnfJPTml6oshO5bCv8WZe5FHrJmYYFHEFslDyEfWRffGL
tLwXH+Hgzi8aIElofEAazJfSktyFml+eDg9gN35/+3Y5cg0fxRJPrqGdmnKiR1zDpckDpi3e0OQ+
cqHg3zkMyQ4OQIGVMfv8VinApYkIYX0wlW1gNZpLSo87N6P364dBVcK0YO1I0d97fhgnroyOeOcZ
yulG5Leh8jUziiMP2GsrBai/lTDKP1k4nx8jSrq2zbNlZuCKAKnGYS6OJR48glQOFz6Yxuv6T7nG
wvz8GNT1UdgV8xxYcYqUrQKJFn5IZPOizKWzbCzJDuaGKJBi2sV55swXIRJNDFrAwtrbOZo2iUFS
VMoT2aBpGR6STjwIx75eMlRy/8Yp/+ujOgdD0SytNFIkuVN16yImkXQ47+X9v3EIinKVAp0N2qEC
FNlhJpx2YkkzRkQA2U3RQGmVtK9vH+bQEvT40IEyRNYOZY7n/2DphDC06uVGvsrwoQ3r65reSZJ8
05JB86zCPCnwRBdM+jMLL7FMI0cxSI0VWu2R8OqXyyXxkMQ2nmuS5EM39aLavC7w7hw546+9s5ER
coPDL0bFfXCTN1UUGknfczogxg7zVhu+kMdyMjiblMCw+tjZf/1mfHK8tYR+skQk9JOTDCZroNsY
4JQk3WSi3Ugkh3b0h2RFkM++nWQyAmczOcF2ctkmfaDV6R92md2m5beuSi8G8gwLwinmoT3rHWML
WfBURMnm7Uv42qtidaxh+gTwx9Th+UclozIl6o2PKrRhS5DChtArD+FE0MRdYNS/SIt/vGEI/iGg
49God9jE0ayiNAmCht0T5nedPpyXcnxe2cr27W+1furD1eDpYQ4aeVVs1UVk13OAdsIvNHzhnVpf
Js2Ceai4bSL7btKrc1WOkiPhBo9cmZdHxnSMpo1n7xDjY4RJqldDwToUsfkTahEHA/GIg41Jq6vI
0QJX5FaWc5bCC3Sx9GEiWjxy7oJEInIZ3Ni2qcv2yFV+5QGw8U0z3Vjl70ggnl9lu2og8SzhBDW8
+wYaTCYxl6F+1W1k535sLW4yrGNvX4P1oTo4Ezxpq1uCM7Guys+PuaiaiGL2gwFMFKKJYxIuW3eS
piNf7ZUbGFsG7pqVB8W3O7iBJdNM6H85fLUkoWlcNoxFRbXFShykNam5hOi+/b1ePyA2dEvT2Tcd
csFxyRlkitoAVIQ/1ZcQ4rw17yDTXDLT3z4UspSXJxHnEOYumm268uIkAhJt+qrpOZhjDad2RIhZ
a7kwtr14XArqelTB8kdyh8nqlbvY5RV4Qpv0utUsWs9LKXRPNa0JSHx/WsTTRaVVp72xbEet3OZW
f00SHpqPNPE0x1jYpNxpcXVB2shVNqIMkkq1Iqu+Iyh3GJOPsoVGxrbHwExIm8OLuBDJtAbyMSFq
lo9EcPsSpLW7ovqYZwkR2iS3zvo+lpIt2Pq7wTYImbbr1ZIbnzhNtAvHak/OWVAgTtZRmI5bPBvt
7E5KZxdkuenpmZZd2gmQxi5bXD6S4uP7u59VcS2UtAkKYuD8ZcgqdPuQdPW8bi+koTe+Mb/SMQ+0
qa91ImBXFhg6odIhZnYD9lyH5ixMgOBk9viR0LVlU6QqWuuoNXyIVNswF/uIb+kPieL1WV1ugdd9
IwN24HUmiQA74OfQdCYvM+RtxszD1dvEBprHrS6Eci/XeRrUdn0O+m2TRn2+r1Urd0uh7iZbO40J
4/DUrApI9WxcWXJuomxCYp5lp62VpAF8knZj5mQaTuFW7SssAYt+Zyz6xZq2sxdGdKYhM92tKFhP
ifTeF0O+wV8mPKePvmglcxyggqmH7Gp0jSn/HPVacVanYRRouRj8mbYNWbfQakxSSc0Z3KcSr6Hk
7e9T1XnolHmP961vxNM5oWLgMXtjV03JeTOv4bmYwwjzrrwuhEzC+cCYKkY8kNrAuDbP6q2RWtdO
R9TmvEJE5kQLkg6hul6onhnNe0uKdknRfx57Rkuwv0KvMMl6tytt5dLA4BzUQb3Eo565TdkLL5lV
aQtxm9hLkb/vSgvwd198JlaTfr51JmnFstFTbQMQ3nHtwXLwgHfvk5HRV2ORzl3mAaGBBXH1U+Kp
enQyOqBnDGXgG1vXqrE6HkzloRtg99pkpLp9H19aSrjXZPm0tokjnYV2W2Xzh0mJztI533TyfEtK
cOb2Wv5FqqRdXGV74pbri2po0BhOzR02gKtYEoYHjdgtIvUSbsstet5dJeS7rMYfYiaU91bfgngz
xLm6mkXMtOlcndB6r27ykwWPUA6AxZvqheoVp/OtstREGA5/iHE9a1F/paNeNBrNLySt8q3yHJ7N
ViKb3dPrj73MoKQU0akaOUkwNfGuIVL1MkqbYUMI7QORAzvK9mxbGzUR5V3rypMwN72kA8bJzG9K
l51UpsNQttBucuLBdkWCYE6xJyDWWhNbk0eQVa4GA9m753XRcD9Zc3xZLL0ufesQgVbXNuma9WYN
otwpapW07zunqKsHITviEn7bdC1FjJS1TCGQvWqLK6O2Saky7athVE5EiOl5meBTMuWQTqZUGrdY
G1W/Soc4aEQyEBiYima+YCA71G6hm/35lPfXtgoQ3iYcPNy1hIk3OU0ErbnRl8nPy/lkTnTXkCWS
eDK3IKvbMOfTviSxmI5mZd5gnfGzrHTRRZ6VdfYh7qvPyqy7y5Cc9UV3Dufopuo+JZpyVkl9MMnp
t7IhKDkYEzt6wLKtb1vyli/GsiSksmdF8UtkpkkAxUfxR/oyZazclOn4xZxzAI3x7NJR5Zm1WF9Y
RxpjuJrNyR10LkSay8mVI9PFIe7C8rJIUpBQhvU2VYpL2J05sdehPd1njbQnVMWt62jl6xWXpET+
nhjTTZdEkmfqoWtL+OWn8cIyBHmeVyNrT5faTLH74SIChXMflal1I88Vk+QkJxi2++BozTW0odOo
1+9sYQRyr+9HWdvqpEJomvQ7dm42ppM3RZPfG7McKCO59s1YnI5KLnlpW93hRLtkHMj1GDTy4MsP
85je5a1+mg6Ka4Stu8w7hnRZ7v+GT6zU7KKagqIwMa9YqYc364YB/Oz9lrDCzggSJ47R27eSbkaX
dspbK6YQO5G0rPd+M0RGji46pSBHfHXZN9MJmgZ0nlJienbNyvJbXFSxkwtVCbDNqKfRnLQlq0z5
PlVq4361KgqXNGRp95sjl70NZ1IO2gVJri3NvJkWed6ResgvwvhgJVrRyAF6XL6JQwqjXnY9pAN2
M78REEmuTSfkgF/p+LnR7mpTjYNSC29+0zWCewHOyYEspv5S1GZ1MjkF3zIdonkJQzbLo1Iqbhvp
bgJW2/0N5eiIMx9FiGJJuZtFLteC2GqCjaUv2IP8t0uPw0ETlbplMmFRZBrJlvai8ljKWYHmnSyB
IyfdSZXKf5TMXdxFarnFRvM+pF51NZFObkg4K7dqsUVVcizj7WURuepkVuMtUA9ExGt99GQnBfI8
Vqo4XQKTCbprDs1WhdTsLby23/6+5otC6/mBDjpzFSvJDKVjoVb4VLArrxzzkxbNH410So8UkC+/
E1stkiSI07GwnB4WkGqk1xkxXXJQ981mmcqNNs+bRgxHCuNjh1m/8ZNTh7TZaAkYl4kxtrd2UgVm
GW5x+AS/euJsxs6Pf3O/vOi7szCRatMVPLIdiDUB9iHW3oPw/T0ypOX7Pv4fMQpaw3f+fhT0H61I
vnTp/dC+oRdef8WPGZD8DooQjD+UeOvGR+YnP2SCcAisdQRio/pjQrfKgn+6UUx+xFrIzhub2aOD
5ecIyHiH6+zxZmSW+6sWaGIBnj9Mj4phSAhMgcgpgPa8/vzJrYc+B/xcL8VBkgM1dKWILlSxVE7p
CRgDLgGdlXxlIkPKTyFqDn6s1JrbNLjAprS33YIkb4gxdlinpTsYutC3SVg1DYqcWFR+nZtC3Wfd
xRJHPjLFEytRfIL9GHlKpWl55Xc9kjREy1aL5dS5Xt8biicTXk2WckbTz+61xLmN52VUzvFyxOGl
1TFA1admW+bGx2m6qvE+zuO8q6qHaIrarVYb7+3U+taZF0oT3nQyVeLcXoTjlGE9Y5tkt/VlB9pE
J3o9MTB6DBXuysm8DAcYzDgAqGqFWbuGZIUeBJPWM+QOuJdKSzdEvOCNuDMHCTeuLRovYy+pJeo1
wdyu02jfMifbjJMVlMZ4gkX4fZO0Pu+nhLZmpt4PmX6qmnCQLXXYWOD0PSg+vcd2J77U9OY+miov
W8vQUs3zS5jl10ppbTt1hEE5FSPYwlS9RP2ffXB6iTz6gSh66sk7UZTJnqD0xitEq2wGC8WTOcbY
XxrlNFvSgiafqu7H1ZzKWGE+zZql2Bm1qbGVqv2ht8u9JdRhWzfGHct7B09wTtzJimUCUEJjuCBt
tnTxX2xUpGl+Plf6vneij3ZVmUG0yLuydXrMvo7GLgsuFm7x0DWVQt0oklO7qjzfRBWeWmuM/HRK
LowCH4nIa3kbdSEeXPOTmSCHMeOWCmjQTnRL5C7TuwDxWwzLgrDvdGzOMmUIQVmyzVRWd3KTprey
xWYZRy8W+61MzxJM8SfeyjSQZPQgmZz7SqogPq9u06RRN3WivB/0yO/nzPABC+dbx2IzgbOGEAoB
dRtoWuxlo5AoB1Y/cdSt3uLWHEjlrTDzmkENI0G/lSnyeohy+ohqoIla6T0G63g5MVYpfEaP9N55
1Me3wine5wS8Kq4UDqTcp/EuQkxfqUNyYq36+qxJHD/OrcBGsdIZ0cYIaRBUocS2J+Sl3lyJVZuf
PMr0owHFfgFtiDffo5A/WTX9ko11chxMHotprj5LbX5Xsbttaw39FWf2Kl/KDgZRMw8QTefxpG47
a8tuzezIrJDigZRGQG4bSUTpXuXGd+25o7qMh+lCkiyTAHhmKJbc2zK1r/hjrtHLi4yIRyPuLg0D
Jntaj/vcTtAymo1Np2XNCUe3k13mXGCT3ZupdPcdnm4i1KvWdfSoe29mmbJHulShuGvJhzQE3TWD
JgHg985XVj4z+obtkNmFTy7CPiX9zBWt1txmk6xcdflkuIpDhaUm5kOp6RhFUQ33ULVU6aFIrcw1
5vg8iyI4ankcGGX6eaiXD31u3o6L8jVuBBaHLuvcsCOFOJpJro6G7JMO+cxT+m72WkOXPrWqyoQx
tYSXanN0GsWSn8ZZy+rR5bZnSzQwzLaB3I5e8n+Tdx7JcSPRut6Q0AFvpgDKkRS9ETlBUA4J7+16
3k7exu6XpTYUpRavprcHHaFokoUCkHnymN/4WTuYl0bUp35cjteKWPJQ8VQf/1sYPAMU7kiJLpHz
3+NAsB31+kuerp9wjwIStfCJSjTteycvQviu2R7eaONrwvvgTDzqZLK1s7pGkImy4zojyfaRghp9
ImuxB8HcnhW5fVk487TBZyvfLEl5qtjDzfG4+28c7Uxw/v1of/+c/y8YAHzE31QgznMa8eTcknMt
cZD/HO3gfKACsSUZkkrowV9HO4wf2GwkymiiwCOS5IC/znbzD0kj4NMY1NBG/C0mOJ3g10c7DHgS
DCgAiDXyFV4n5I3D2Yx+fKgCiY4Gf1HbhHZJgQNIiIakaqHLNtysrBHOsXyDpuMEjN++5Lu3ZxCZ
ir0Yi9HP5TJrWW+NXHipXIKuXIw6q7KQyxNQcLYf5JJN5eKt5TJePPuAQ+Wndei+dKm2baIFHGp8
NcsNQHaxUkqi9pGwOQS7BGem1M/lxtHkFnLkZkJbxKRAY4Nlx70m2HWZ3H5wD6XnGFuyk5tTl9s0
HjGBF+xcbJ2zUJGbeUlE5ydyg8/s9IEdP7LzNTf/VBMJchkS+iZ9Tx2dccwRLiBH9rThjjGEaKLL
sNLLAJPLUDMdg44MP8goHwrKyTCRoUknRvFNuzCVYauUAcyRocyQQc2R4S2SgY5zveVAIvgl1fi8
tN7VnChSOSm7GI+BUoZMMCrMHUZ7ONgyoOZ5czHJEEtjWUEHsn9yj/G3k6E4jl37EiGL+Zx2ahUY
MmTHE8G7OMbxQvEkzPcY3xsZ6p2o1ktfw+UiMA0wDeECKu0hjgaVE7FDBzvJZns95Ikdds7UO+9j
bVQuRbQwDQ60qXqq1jq6aga6DR59qp1jDR+EPedn3aKdC2f9QGdrhXDkCGOvWLFVXf13oo4cxv57
1DliyzKUJ+a3yEfyc/5GlukwdpCwh4IBB8TS/wo9qC1Jygq2NLDYYRy+UDez7T8gI0n9ehU39O85
7hQcDMIYYjFfPNIaf4PiDq/8+9AjOxJIaoJ5ZBaBeYz83i+rCogYy9pk3bRpvEr74OF3f1G4k+Y9
H7OIClsJhj0fS/QmCoGeT+HQTWuMGcWVlIaJW3i7OcrO1zrxWwVveDU5U5uWpKywnAcjcuij0Wy6
KGVrLZdNtlK227Axop0rW3CjbMZZVhWW+nBWmK4v+HzcaxY/SevZb7v+c0VXz1w0CNq0+apjxy/L
MV4KY7VPt51sCaJHDoi46+OPyNnQRlXK5rLp1S9JVD+hAv4eX5f7PGk/pXNxpymOHrRu9TTWxld0
jT7PtDDtJd7aXXyYXVC39J+L8aqUXc/s2ACd1cX62vdOUu6pOOmOVn3FBFK2TBO7/rAAz71OlDHX
wg477RNFs8QGGHXxANmHtrnN+HL1a0VD1Kczmmg/Ga5ynhWeF4VmH6sNGhq90T4JYaPfXcN+ODfH
nMbt6GYhFkibxh3t62JIqktWpoKWh7cmw1aOHrd9pK9br/DunEw1wsWD/GE4ZK6dOZ1MmZ4EizVc
laOHsnl0GHokJQFJPFAg+E4qaBgOd0637mcz+hgX+kM/mIe61lZec1qc1kms5QctF1ZyZlH+rR/X
NQndIruNo/TUtubnRJmeev1BibQQEV63uzCUxJs2kZ6OyhYYo6huasWujZvSbcvqoqmMor+dpwF+
/yyoMBpbbYJ+MutbhET007kmQV3Tsp73+Havum8OjlrflBMy2PsUucc6oBQyPo1qW1pBiTDoHdtL
BRgO5Z8On1876VtwuR9nhXJ/sG8RqJDwz1eT0NrEI7fJa9QArIjF25zz/YK8RTUlB3IY9fsX8eQn
SEjZP/p+vgvAVCIhmQapKLC9KvL/aceuOAgHvYbYvSfbsbFFY1aVLdpfX+8no3XQUJLojLIubnGv
uwqN3tm93o7TJqGTgS7SuKnT4lx3ol3bt7fr7KFljGxWAwGBrFiv3fM4WferPZ+KTiB/upRvDPt/
0mH77gu9QhmMde5OWARMtP0PUXJT4AxG+v7ru/7ZU5YtHmT0oPn8EPRyI9abyKS+Lr2LNrJOJmXb
9TgCvmWJ92Nw5eHC58AqlBQKIcnvg6sYGApFNddZh10GZWA131vRxqnPEu3a63//wWEkCbtYWkf9
CAjTU8TpUthCm8qsEym4QedcqYvAGIrfRyG4XMoCnQRl6EdcmBHZZh5nXMq1aYJYLVXjoLRtkBT1
W7wY+bpfbQhJ3TUt0AhS/PDV/tONQWng042b3HNAcpjKBwgY4a+Xw09eE9cAqm3w+VLh7/vXNCH5
0ZbzwtI3Py2N/QTP4GJSKfkQV3aItGb5loXTTxY52HB6hijfuFKa6vsrdovat44xcFcWEhWaJTvj
vmm+9Z5++vBeXEbe+IuWoRH3o8UsbQS+7e0cYW+aSX1j1R0ThB9eEBjfoyGulI78/hpJZBZJ5YAH
SOZ0Z7aMRm390jbEXqII1C7ZKAa32PQXSZJsi64Liom2XNI+G9F5aubYUZKL6/VZtTahUMTeVucT
Jfn06zf8k+cNDgvlSmmSh2bIq1XExH9OHHL2jaszXC90VNz0aoYXqmXxN3z1/+2aG0wV61DWvwhf
oD5EA/zFA/5B2tevPn8pf9ZT/+nn/JkHo81kQrDA/V3OZ46sym8luK7+Ae2N/+0iA4XSksSv/VWC
238Qnmm4S6/Ib0z7v0tw+PkoZxy9y/HqQoX/dxgWEL5Ypy/WsYTrAS87yr7R0CdYf7+OFWwJMpQk
mg2JketS70W+jm/2BeoZDewzDRSUByhCWPeVpqS+xQR0C3YDpfCP3Syu1PS20Df04P0Y/RK/yB+b
pbxobNtfcoMZevxJW6OTIsYvMFImP8uaYRMlDm1izQBwYbrLbYdy0XAoq8J3zdpE+HqMT5hiX615
op4lZnWv9GSFtk27NJpon3XDrD5myVxd5as3uf6MFiXjdXOy91GdH9Bhcnf0AE5ieGwHWM3AQEQt
0aCm74jqZOzUreYObgR4gxZ6jdZ5pq1POQuEnp59ndXDcFXU2bNWTxl5ZD36QpnXXYTKOdceAjMt
Nm4mdrYTfSkSDDS8im72fO12yaMDnXsc56DLPxopYudauzEyzqLevBUghNTe2EFbXn01Xj4nTJMD
xzjTxnNv/ZSmNyCLAzGK3E8clDjWpNp2hQ0TdImi4aMC7TpYDE8ZtyPDiJhnznA557fjCTAXR8U2
rbz1Xu00K2NU0bSB1q53lrXuS0e5Hp2E5LLMz/F9TqRpt36uZ82yV+lqglRYaKHTM1mDbIULhoym
PsZ+HvXFTujxeFMbebevVT3Zl+YwB5WKcLwwLcbtZgNDDy39EQgELlS4nbuKBAnF7/WscEPkI+3d
gojrtYC7Sabb+pxDEaAYk84MfdrpK6Oc9anld6IAwKJNH1ps60byvoWOUckqZnGDFSc5tYPNl30t
IqZRfjo65nZBAKUESlRkLhUKucFZ2tWKsTEYNY8n3jfV1/EoAatbSonq/DzMX6O1kNiFxm6Qf5eK
sbXUjrWliqynrHH8uCDhCTl+BBC3HiBzENz7vFEfp8EE8mtoYN9AKiFeumy90ajUJ6NzjGavdU4z
hDU0wHjT2UrunRmomu5hOTvFTWmBkXShU/cn8Bvdg8H4w680JGrdUmNetZSb1VF50NaWBPNJlNVl
r6pbo4kvbQ9p1Bzi0zF0/d8O2H+KHam/bJKethUOQT+L0y/+/M8GKcNKlSMS8iFBmo4nJ+SfDVID
TWgULyHnIx1iseL/ic7mH4xE4S2itSKn73Jg+leDlL/iUzBl4Ye0W/nRb7QpCMWvozNYakazOvAJ
6QX5mk60AIKb3CgdwrFJ8o81WKt7Olc9spNNEWhZd9LPYx/SrvXus3x0vkA4yE7gm4Gtqs6dwgp1
m7g6V1EQx+UWMRFl76V9f1HhyL3tFuOgTbY/1s5B0ewPIh/n0OoGzx8SJmXqVF/rvRxJqqjpZhV0
9LJpcXsw8m2jpE7ACOumH4dno5qfHDHDnbeU6wlxWr/M1tnHRG1pUdUFiRbL8KN4oJLauYBev5pn
mTVrQesIIEwCJGbaJU+dZX/Na3oiq/fAaPlEt6P7jJ0c1FjMEXzS6zExTtGCtvagBlGGqtZtDlpN
jcQ2syc7yLu6OiwLCPSDIsZLbUUmF7276mq1My20Js34WnjG8N7yUnMHqBXcVmRqgWInKkDEaba/
ZpOCil4hSjus1GSItib+3hpDZscE2hpVup+tNaxc9xPaOTdkrigALue1kgUOUClftGXrLx38CEN5
cltMzArUTv2IYaU3ZKeRxjjH7+nVzLt8NOJp18yca0GdGclngzHyh3TE0ygcwePOwajnzC1z9Sxt
WyaN8zifJZYD7sv0VnAea1Zlew+fOW/PmPhGXYuN0vXwzrRPtMO2xaid0X2+ULP+SnPLM9VezxNR
bGIPprmNquHixHy92r0yOdPcvmFqJjRavcpzjZXNNDb7dIkulN4+CIterCE+Up76rQB6umRuuHrR
WZvXvpvq+GncltZs71qlvqyjKVg9e6sL97xV7lyNOlMT6cIZCSte3cSj17Vh5rGhAB/NanRYjCT9
XE7M0zaW0YrhdqbapuNT+maclGIb63F65q1wta9ib6Kpnlou41e3dYEQ6dO6wgThZFj8VGtNevSp
GQ4xPSarvNL18bKL1yC2yvegvvNDu/DKCnP40nc2lIHsbEq6h2k032cFvfhac+6xO9JygHFFWwSA
3uxs5ziLPty764JesmoVlLXqmGYxz2sU4/rQ4g7Dn7WxC1CsEgkqDaMcMEwdk9swckWg0vi64bFz
kNdb7NQD/JMfo6x7SsZ2v9gN55CFfJceoLROD16VfSultpnMMRodk6b1x9UJDDM/UyP7y9SX5UVm
lEGc96dTrd3CuArQHwn0Uj/vrWzrmQzczGk6cWNQgqPdnzLlve3jYkCr/WMpvH3SW7s2csI5KXad
R/1qew/KpJxM5rDH4eq5c2g7KiIsK1ZoGV1NWQmlC4kVv2taLLcLfSXvaNJHNCyqE2ZJCQiF7hzP
rx4gHG16f8rS8eM6ABcPcjQkEO8ezfR2KmZOzkhIeyonSvowS+obsbTBkM3nTT1cDYAgcwUXdK8E
ejAABm8Ok0liqDH/bHVclqbCrwsv/aIXrXUgAEH+Qn+cOUgdqfZh6XNjaxuLmhz6wtiDmDtNlupu
QUnlfTcvblDSeLygnTScD5CqgJgLjXAXJeqK0zQepptRaz7xjX3m5H7WuzfWZLGMnYUcMsu2Wmod
zLqj7ddn53OTnnjRcKgrLFK0wQw75VE1M3JkA9T0yYpYvFEPX9f1IgUTnGolAGbtUuhXavOQkZEu
KLIb44SGcGQHWkGY7JYbFCVJSh6jqDst1q9kcWFnOGfjwCqhPYvID+keI6+SWeqMGry63CutlpAn
tGQmqHOmYeakIBqospk2jbPYdFoG2HQ107AcXZSPdRB4o+Fc4T5DjLam/kuD/Uy/XZVqnzWkjaru
ie3oWu4Hp0sVZCjsz9rsuQHx8sPUKVu1VOxgiJRkg41OdD8slQElaa7UQNNBAG47dDDZkg7r1NfA
hecg3IVxtsZC9csm9XYtyjL3YkbDvVdbb9t7Bv2uwsKFqSwgMo+LZ5280/S4T7rJnELWUuJuE9sJ
k9Rq7DPErnJUYUZD3xpJoqt+ZqR2vm/jNftTUfLfRS5lQ+K76gjrAQ+8IhYoaGTAQ/++Opr7TsFh
G8ELsgQpHvhJcYarnErbX9UmBFRuB6amnKvZXLEhRa+WzAsK73bpp3j2jdWJDjWyI34au7drJsx9
bNIK+O8kcpLS/+9zp93//395nozP7Zc35058zj/1NhU1FS0Fh4QQklL9mdHZf8AOopnGINo+ls7/
ZHQA3eiQ0AYzjvmc/Fp/ZXS2zAMthlUoZODZ9HvayozAXq8oUkfJZMJLw0WZT0LqXvamvM4cvcXt
oeFGqzqe2AMhqwjsQnXLvVEl1raCQRN/rWELeHd13ETdxTCoe8DqT02nPqdNSVt6sufk00x4Tc5W
Yy6oIbOGPacMDTLN3cLglxILwu99VcIo8qJ2AshENc0Q/m6QoxO3izv7wjIHU63DaEJv0tbW63Yt
qh4bDYZz3SP9LMFHAjY7ayrV+JAnsR50lV3fV+gw0wHnv2jVN643ptiT5/kUZDlCUWlUjzvRZ+0X
Q2n6POhiV+DD1UNO7dVd19pMyXI1Mj+1mrM8wavQb0cSyXXIa6zHGvfM6TotEF22RxjwmrwOXdB1
Ce1lPS1z/WkwMGoz2gHRXWi1Ya9Nl0Uz2kzaMyzXRmM7wdTaoNgsZD66XrSDvnDzPW7A+G5GT7WS
Ew9ddRmumHo46a6JcuVamZN7lD41+rmct0HUo0dkqqPne/l60SSgeZZJizfq5Nnn1dg+mWPREOiU
5W5Af8/e2cOYHfLC1MNpWe4Yl1tzqLfTtpH4gZHn3x4c/nkDIYSpF9Np+JHkbhdzP+mYyZNTV2HT
dNb7xK7avXCL5jGa3fbeHib93nKzzvJtJQY6Z6EhFghPzE99W3FC9vBVHo0xqWo6xbH9OPBGub1I
7a5AP3YfVj3fRysp+ZqgdbpaZv4sErPwQuZ90zYbovWrqQ1MzNN+xu/WuRRjXvaXTVaLM8HShJdT
oGa8TZxUsxk9joq4yYvcNEOYCW5zVTpWfZnoaB02yETk67oRnJRWtal1wjJaQgXgJQAHjVam19qQ
GuYDj50A3yqxCy1g6hB80o3CCDOJlsM34kYnl9rgLJPsTWHWSNBJ8w/cJcvDjCEIwKfm2pUeIewf
JouMXbEO6aWLyHQ0FDGP3iJqeqil2wgwffsEcWibLdJjbseBhDEJXR0MAAzpV1JL5xJLepiA/MTO
BJMNrE1I5vUDmq39h+RofWJJFxQml+MhOVqjIFCATQqTXCxTmqN9iv7NSuVoq+IcLVaAUtihejRe
yY8mLGgW0L5abbxZVunSgswAhi2L9G6JHVxcnFw7MPoad6jrPYrZsPmZ5PGYRwOYRnrB8GWmh8GQ
BjGl9IpJ41wbw+JoIaNKNxn4sPoj/ADtTHH6bNsfbWfE0YKmYrLxuToa0wxHk5rkaFgzfHOv0duj
lQ3LkSpNmaTJTX00vNGO5jfWNyeckYZke55988hBu0Q65rTf/HO0b246pnTWSaTHDhpZ2O28s7Bw
EYWZT5sYmtChtccM79d48Z26Ky8dZKbeGGv8cGYT4fGWdFCvQbqG4v77CDuMlS6shetRjgaz5vgR
3DFo06Tr/ty/cbFXowYplEZm4DAopd6X45rvL2ZGTAKX1RpZ4cmDW6j3enb73zne5Ujp34/30yOi
5N/MnI9wsL+xJBa6VIyiPTSiZLPmrzNd1/+ggU17g1OV3jaIkX/OdA5uGioMlU3so46Ikb/PdHro
2I8iLoQghgSpe7/TpXm13jBKZJ3JjMJipEVvXk5dX0yb6r6nV9Q386arv2hmcb7E40aTYBBkU87G
6S2OBPf6MiX9djkWOB0hOBIw6r6/3D+0pi41l2CC0jT0RhrkkJxevIzLb1nuS3WiHy9Ex0mK88Ly
djGNeXVfqT6QDOn6sKG+cr/CBvPAydvxVoeK9MYuejWY5p6Q/uMS2BrS72Jm/P092VLNdOnVYaOs
o/s154EGSWTdZlGe36u1yDa/vrOfXY5knoeH2gTyVzJHe/HGcAto9SQ2uJwxv1c7RbtvCxhBuRrb
1zkqfN8S9H+vIl7lfPL20LQAMUnOxiJ1Xt2e1g9xkZInbXRt7f1q1kbaMIl5moCGfp/EseIXLo6D
SLM+CwNKtKhojrgRcwza02+pOslc9tUCYhCFjh+bRXfYTzKkvbj7stMzu13mYSMsr72E1AB+11qy
87KtEQ02HjDLpuMv4KD3apEeEj3OgeKVGEF6/QePl7NxY3jXXpeL98iPIIQRx2HV06VfjQTSxRSd
qn2vk1bStarsWW/phWRoE4yUrv6v36QEsP54M+w+UKpSRk5/NeptISaDY2flkIUVp+siiq2K8+OW
9x40U/XBUsxnxDPWoOqQFuzUFcnPvPJOGkTPNs0wZIGhRtUbWlPGTx4xughoYGjI8JPvv1pgarnq
sbF4w2bEav49iHbdj+y+CnsxqWGzdN4ljBs30Ftv2Q5TZcxBq/cZ8odl/DAVDalJxFmOGl57ng9e
vavquApbq79eRpSC1ZimQV6lH/E8Ad1fZY0vausG8kYwlKa3jyUH1PZKbRejE4xRcaeeFIpzQl+v
vdX0Vj1YxtTu4rXPTsDAWW8oYL/qWcvVzs0DGqLaonQ6+vq9WF8WIU8BHMIrcbU2JKNDgbpW3H03
OTe9yKnXlVzbAp97S7fnp08dFyt0p2VcfM3vWwRgYxxJWdiDZ/hWr8XnGJUPuwR1jO2v192PMV9a
XtCaR+Fayoa+WnZO1RmdmBKwM9oU7+I5uy8BPew4JYhcXmtdeIh+/n7UQhUHaV50KaAIePL2XzxX
gfqfPXcO9PqiAuOilcPFlJTLxsPkwDeXpbr+9T3+7D1SowIPMRGnQw7+++u5pbpW0H/GzWhG6n4W
g0Yt1/V3zCsARtda5I90xw/Fqpe7X1/5J/FZB82jW9DONEroVzUyLXdviiswWeUAjcb2GqINLFqM
tyDdtqDd33ibP1k4HKbg2nmnRzjM93da4/KqlDnyF9YSZ+9rK2kfWt1cdkNZZI+/fWtMchgncX9Y
a9pyYb14idhXVuNKD3ijCmB9jts4Ybyg4wN1ZEj9ZIzWNyzEfvIskWnkOZIwkPO8ljQpKzNbbQD1
UHjiaIvN4JfCTPR9BhY1MCfKxl/f308eJRkxUiZS3J8D/dWiEThHVnGrTpuOILGh7MeJqR7NzTLb
9eHXl/rBNopAI7MgTaZx0BReK2xTUQ760APBWe1xFRsBoPJ8Equ5N0v2Zoih9vjk4BKPO2i0OCfL
mLt3eTFY6VbkZmWFFaOigI4DYzIsD+Irz6zzE6jKbi/95UAO6fbwaDWz876dFVT2i0xXD9HoIC4Q
u61W+2BZM+pK+QeYiyeXyPYmnJqtxuxAF46zZeiComytjleGsdT6fm20qQuNdvEYyKgo+5xiDQ1h
bfGU8i7N7SHfUaUmVrCYufNs1Y2DKVs5wcNTUa6QtlzOV1dilZPcUT94CXP2cFW96G46QkPp3xif
tEFFWyVIS/s4reohMPm4PDbtNi9rMQWc1rVyuoz2Cj1x7YgkbbucjykekIzs9Gy+zfMZ969mRPgB
dUm9Q6jc0yoQCcSJO2HM9rWZz04XDLk7n8RVrdE7dyzlkKPjYZ5OdjMdxgHc7j5fdHHnVGn6IUks
c4JcVs5AnRWza7ax0wOeRu6a4h6plMY3jdp6Y7MdA8WL9q08iigEVfAtaJLawNC/322IE6EqFkXj
BqxetUfgXFS+pc/WKRRkIpeZTOFs6SR9VdRtBS4pl+icfRroBG0tRX8eh+R8QJHyJqNjdZZPiCv1
LbzPdkHoQDRmYJdeIkmeGZUl85s59qQuzGNUqCZobg7aqe8/FK4LHSOFb/Lr9a+9os/Iu4Oog2q2
7F0Sn1/tNVRkGseW8xgNfqw/zwXvMnWmx0RJwDu76kk3IUimmdl+VbxuB4/a+PTGV5CZ66sHTNUj
AUl4hkgd6e8fMCI8onZEPG9S1fk8MMLbgm65aY3K2ZidepninrvREBR/sDvoIph1fZ0p1b5VD/8F
JAPZw4sn/gPg7OxL1j3jLfivdvLHv/8bykAwxPWCyTP9CGk88mffG7gCsZ+uGlhP9A/4wV8wM/UP
CmdE5kHAEUbpY/zT9lb/oAwD3eD86SH6W0K+r+HWMjiDOpbSfpYp0W6v1gnQMlg641qHfVQFy4QB
XppMgaVmEGglVRGdLezzysHZ5vWIkYPlfHDdWwcehB/NzkWRirfKIHnFFyv3+I2A7ZFdkEuh9fUq
m4rzWS9SNarDMuqgkosMd6YbPRsOzJUZ3CnefnTuOcrfEG19Va/Iy3IUkx5rJMc6j+P7DcMQ30y8
oi/JZaowms/HOHsjmYFD9+OtEfcYZqBzoQNceVVudoUxNUsxlSH3Tfqv5KvqK6mp2HBnbcAgHhCj
JvOdcd3ZSnrCyqEDW50iKYQzU+T6tavoQR1HZJWjejYJrwt0RAh9J4fHhjjpE4a/p1lmL4hiTXtR
5DfGgkWzbxTjuetM3klmdsiNWGsCbVxLBO7Wy+e6AeyGpKbnxIAhxhj1sRKF83PDrl1310HRONNJ
o9U0P02ciopUOZu5BPQXTEsizWkxAmPu7WhpaMaw9w0b7rYeONl4wQqB165DpZt2LaC4eqzfg0I5
MXHXoPZJAs2DBY8LImx+NwmTSTsHCF8EHkotQR8/QDSA2GuOB5G7XcCEYq836WbOPya1YJygfOrV
KtqMsfox6502jC3jJubBxK1zqxTJCS5G3baaAP/lw2NLEa2rIP9WqAXtEohm6oNSSYLchXbMSbGL
rMeligBRTCKFhp972wZyURMMVMuliackfoyAdc3YfG7wA1BKJtFOnyK9WWtkjJmp3ehNdreO2mNS
VF7odjoMEHd+D4bjNFIJ/WOqhP3an8qbHUeUg6aesXDvIEJaOqEm1J2jYgNdF8WXoZcqWvCI9pYb
JeGgahfAG4sn8gKITa74mqSoxQJ7XwKzicmTLBFWsOxTsSa+ixdko+sbbZye89529wgllacOtAUy
0Usl6Sq47HVxHqlpBr4ztq8ajpK7aozt+8azzfe2hlBXZZTDbTyihDMsDijSeGtOt5NRn3VuwuR/
0c6QRAjoq3RId+VRMLfpe3V0BRzPuN/kS4ENetYtu1nXxHkCHvHSEwzhbTM7TctyK5LbNUWCyZ54
sjPTrlomZ1WXhEaEp3CTxtZp0pSXFAcnECTuEKbCeMatzozidl3qcwwnP1V1qQcGpOrrtUx738Tf
0LBXy2+S5jkbm92UY7EuBssXZnIeL8aZXbZQZOLIvklhV5X9Exqzww75vQtrMcNlqrBe7/qgjeJ9
gzzXmmt7Ho0wD2ufBKqHxF5ccoCOj+y7j55ixH42Dmhd5OtnVaZQedvQcWZad2c4/bbVjXtzdaBN
zumVBsomjHObLWSyrGnuPedafdI3jAbVRaqp4RvDBHIjVi00BzoJjsg+t8bKNB+nHy/7EOcPZWFj
IG5tCgZHcedhf2GOzi3g0+ULJC+WYbVW+h1sNPA/TnQ5dVaIQcgZQ3yqe9u665foWm2UKZjSL7Nn
yezIlC7i66dxIVcSIAGyVCzBag73MW2dUEWvNIiyeut56VevEenGdMd9bkYPk45gQheNma+VYqPE
/QddSx+ifHkuFH4rqXExavGaRDV9K7gIMpEbrV4EwKRoa631x6m2H0rdCJD02pg8PLo+NrKpX3JN
Y+66uPnBKLQJ79h17pCw8DL9Y9FnyEvpKFbwKVnbAyZh9LhTmtig2HCRwlNq4BfF5BEa0eHDe3TW
k3nYLR146o3FUlx2Uz9oTrhqjagCW1mNMzBxSnV4N2P2tOJPX4ZVDmSoQiWhy8iEM93hEEzDcRqS
gx5hwfzOGkph1M1QhkgAaYdclHd2M9x6bjFubHM5IMR7/m42FbeOHH6pjeYCTNViwR8Eq/NubJQC
nHNWhd2YX1QJmJNuGRH4Yhlm7hqSLOzfuVlD7lCgsGFYJcxeD+umbCdY8DPb4x1xGH+WSNShaJTn
grmL32StTH+9cGomxEUs48Rp9MZ/1y68oYKSEghKvZ5kcV2cIOcXunN7muvpjbCTK4r6LXAKv0us
Zm83ZQgC/HIa0D9cPPAqzqZHzFZrrAMOGMihKWE84XmrjNrtxHgJNXXjjJzgKWvrEwctdyvtn5GL
87XVUB9aoXyAQxyH7yZzabIhWeowNtT5NDeTC1bh525lJqx2dkl5Z1xGhdB4WlEDLiaC4+aKx6a5
rabeCKW8ILNdoErp3KPviLCePvlj10hwzW5FeZ0J61yFaJt8KCmWMMq1g1hFTAJ3JiG1UcySTsXg
GtFWa4fnlQ6Kj5jOY5URwNIENZERSiGAwxPNAtUlPs55vX1XVj2Nst6qwxkIWupJd1fjMEbWTi/W
w7tx6dYpn4YqVJGXuqsoSve6Gl/22ng98e5K1/1AtBeO2NpTmgW6hT6hJ1UPa0Q2FYRAajc2t+/6
erD6RndrcKMqcJ483iNhib+BZ15ppF8+jUG/SJEhUyxdhK1EJGqFc6B9a/nvUFRrG1xl6nDJe5xn
xUmKLPu7ohsXSKDkU265FsxmRXGYk77wK1ZZoPcQ7KchsLzoNKp6RDsH7UyoYwh4L8wm995Ft5Ap
+EZxQXUhkYgX1FZEE9P75HHInxk+N0E8pyIEWN0hoXbrHOtRm+2XpGd1d/muX0cA+nldh7kj/cfc
BeiBW3/Uh1zxX+Tgl9+SxJeDEeNV1XNM4hj2UXvBpMOh4tWEEddMghv6MiHykiaKBaMUzkC7MGiT
TATlUL+fk+nJsEcOe+2q7O8zVbkEO/aAESGqvWYPptuZT2Yh0eutGTileYb5WYjqXu9nC72atT13
0V4E9XuNVLPw7byXgL/SeTLKYgZnqp0YaXxdWjSvv93df6Gaorx48SZ/qKZusEcZiuefMnj+RIbL
D/iznHL+QJWCIRGlE1Mu2lkv6ilybt474leAQV85o8ghz7cGGNxZOTP7C0dkgj5iHsBMDdXwIy7p
N5DhP6T4ePXI4RukWZ3B42u+7ILoUdpCOwhRH6TU3zju/n/IO7PkuJEuS2+lrJ5/yDAPZlX1ACBG
BoOzROkFxkmY5xn76S30Bmpj/SGkTJEhJqOzq9/SLC3NlEzRAwiHw/3ec76TKBcSwEnlxYyvXt2l
d+b7UU1P5QjxZrD5TPOqZllA0hti9o9waK7jeN/KnItOdEyOqpS/DXF0LCpSTc8m1n+3Ty8lAaBF
sQN0bZxKhpzrPW8OfUdXMn+MV1dSqt3oFz7D4CPppbPBuzQeTAkFTHii5ffbMY/qJ8IAU54lCGxl
j867qjG14Kop7nrDpoe60RCw+/GXcmIE7agNHNKRiwUV2rZoIpBnFSimExbHd27W62vQjo6ReonD
KBsZQZZv4/ZCLNeVsBiBLAurjy/l1EBHy6k5UCDNWyZzDI1RBAUM0NQWRkp1WU1YpOF+PNw7c22G
UszrNlwc3JFvJwH4FUAgEQmHIrJ9aoJOT+aGJN4WdXH/8Ui/1RjmWfBqpKPpZkiIrAuLkaxwZ/Wf
s/SrHK2MrHLiSrN74axu4xPX9s6jSid97puwNNAKO7qVuEWCKIs55U051jZ9K/c30nBibr97/16N
Mc/MVw9RX6HJq42UuY25lZerWW5quGjohE9M8XfnxauBjr4o36+AB6s5687EQa0VbQ0eAqK4DMtB
EN58/F0dM0rnJejNrTv6smqttMQSS6+rWP6a80EVfzPGeKkXZ116JuAq9wksr4gzFTFFfjz2u3f0
12oxv2pe31HAtmxg53nS664mLLtNJKJGv/5/GOTV3Zzv9quvrfXAqGslU0MmOtK2onhlVrddJC3E
0DsxQ955O725lfPPXw81qTC7yadywTFGZFFQwFCXcupEpKIYJ+7dqRl/tNJmrYnDqWE2BuZDQuNf
mFls04nH6uOZyLb47QVFkhTUqjxP+ekKgSXeRHWhDxtZnxFqdx9/Tx/fPLYYb8eCjTSF1nzz0tg1
vDMZYlGJo3Jlgom6/Hiod9cn6oM0D8DuKMd9ViU1xChD9OnGArVXfABL3byJ1cvAOCv1ja+uPh7u
3bv4a7hj5VKcl3nU9AwXmGsVFHfK8d1ub+ov/7Nhjm4gTac6z6cYe4uRwUss6dF3u4E2k2hOdh7r
Jyb7uw/vq6s6enjrdkKWWnFVCKxt4H0oQj1vq738zy5KeTsrgDBiBBQYhcoN3t2UpG8N/YijKSee
p+OuEh3w2XLOtkVGSPF7VlQpTMWYTKHhauUmtT57mbL0ooUSSgshXcTqXvHPhVI7cROPe7mMivmc
pBOTUBGYUMd1cQHsV5HQ9KQXYGoYpCdv7G+LdEiTlINt1qgLaxrMgQha0RhvMwUAE4WNvdVSx4W8
SbU1E1PxWsmK0j+vLeTZG4CyJlIa04pEOXEGCpTeHVXwLF7ocdhIFLbjFkAlhesxMqzwzJcBrMJu
8lDMKKQcNbTJkeha5u0IdTNAgCMGHAldrenhzTuqSft06estk5pplkad5Eimn3QXAmjt8osKPs8D
OQvlDGJOPfSJI2U1O81Wq9OnPgitjYerTXE8FYbcGchYQfoCDy+p1mndl9Wa43QkuyZJFvcmqX8u
11udi0lJOAKVb7DrrWHAtJWoBg8roUFJS1yE4e2J2wbEPnl+HoMp19RoPk0Hay32gv5Mm8hzWCWq
Dg8u66NMvB8IBFVCG99bw1/QNHAj9Vxz13osjPwnGwTPd7qhmXcpmiFSK6e2KP95jtj5CrT2SjPr
ZKJep08LvMzdeWVODyZ+0Gkh6L2wM0UshzdWybnpx6T5J5xUDwnDf62MXWV5Hf33/z7hejn8kp+n
VfWTSDcYaBqYAujmJpuyP33M/BHPlorZBOeJzMrxs/2nGZ9UTiizcm6GsR3a4z9Pq/xoJj9aCD95
KFEK/i3KBMJalqc3By9dF8FMIHhBETbrUd4uX8R9R9PgGYaTFrgr/MrOrDW9jzN1zm65Yho7Rr3r
hacejkqp4fvb6laySMzHorkc5Z2ag4LKXloNZrx4bRpnXreRrX1t8Da+l+O9CYhiWI1qbdNas9sG
u+gOu6xprDXxIRbE5ehHtlEv6rmtIX7Nu69tisp9tuF/7cFW5CLw53ztkWyYCVeUEZxhLJ1grDdy
04DrEhC5k7UFJSOOvyTFXTtZaz0IryH8lnZMaK49VOZOj0z/m4eHbqdpebjWkwCiY5rWvjPoAhEE
Mzx57CFt6LAVQFA7Whxmi7oVfHeospVG5nPi57Clld6t5G5X6K5E3azJF4lcfOs0/G6yvIywljSh
+lKKwhaazpOpF+vM1EqbNSPGDx5+NwM/PQ/8vFuoWrnztBpyWiyXT3gw8BZLPNF9eUk9tcBiLBDW
kwBuDvFzClgUlY6IUUlx264oViQ8kuPAj1r5vE6uE32VAezFCS0jgaE1W9BF1KUzS1io7QZAdlUt
RbRhgbDPYtAZ+AmlnUGgqSjblnxWj5cVDV9JuoVXnfn8N2ErjZuk3RXtHi+MXD+O5s6q6MBeVHA4
hO+Sd28UrtDflMJLl11o7SXxDoq+Gkhi75+D8l5Ubupkm/ZXUbCP4isLSPi4jaNhEeb6Zuq0G7nu
r7IhQrrTXAhsAfIcOI/3koVA1gw4a6sq1+5bS8C1R39T3El8QNO6R8RKk4JCa3/uW1a50ouLZvym
lfCeOnSUWrEcxGYVa0+S70wzT8eKF0SYUH1ZQrLYaICnkx1vHE6vntvgGVW+WK0zBfx7FSWZo1Sb
oKtsrwU5ki6sep9re06qG0k7LwhZInEwpTnDF5SnZ0m1pRnRo0qWkvs02LDXWIVB9rVoaED1gxMC
Zas5JPd1ZidAn+H+ukbvbapevsShE9nZJDxIfoLwpr/MAxUw9oSmrnDM9EUc+YRUuWmjnVn3yc20
ETg3ovEeeIMY3qOBPChMPqe5Smp1QzdK+BZ1hQ2gGFCIYYcKTSFJcoXa2opdfAnxbzWm8m1qtLdy
QGOj8ugpWTqNZMvAlJ04pXqmyI2N9ZxjyDbg00Wi7g6Cd65l8lXKtMKrCz8gk82lUIfn6ZgOS1/E
ZBa4Yui7LZFfEDYWRSWhs2TO+9uObJOSXnSaXVf5s9yDWqVyapLQJPrpsjevVQPKakjVGGq6aT1X
pXpT5nQVzGJYFXylmIixcm8LWtnjhQHQBf+rM7DU6OTktSvSS17yNvyicJAuImxaAj71LiFsAeJy
RiCR9T2e9iAIPCIJ8/Zc4pKzql0Wzb0Ev1vwOYjXm2ny7Mi4HeiLt/JNBHIaxCRIQ7PznDYSXVF3
GsQ6kWUHXr0Nw2494Cqx9Un/nHbid6CLxDuKywTAuie7quC/GF6/o8+BbLtfBm2KAvRLJWWuoFRs
TTR7sJATBpFtDS3I8m+SDNTOGfXUpVqvWxepoS+V6qGpnszkoTYuZBmUrPgAGNKZBRhJdzXWq7or
z4GgOHn/vRLTbU9cCoYwNfoWKwvLLFeGlG4ngaQv0VaYdY3p0Ksoxo0klJBpvIUXs42KSiRywoYp
+6Ql2U0sGasU949fmRd6cS1VFf0GJzck22g9PEGTayFS9irHaI1dLN5AUInSZAkblv3KCALoSsx2
yOOD5jqn+OBlq9bfdEroRMQPTeU1jjYimzPEqQhUlaFdl6O4Lv2V2GK4opHqD3tDAUBQ989arkAY
JuzHVsN8G+DWNzJ916V1aFM+ecm6eJ8a3rmp48irXkimszNlfCKLhhgzf+e3KLG1djXl14kWYSy7
tAgxKWQ6wVPiQOFb9YVm11nsZoW5EHnj2xMhK7VRX0RdujEy5bGthp3c9k9Drq/HgTKRYK5wLtqy
bm0nJmLmT6k7mEHgYDfbTNlLRJ7RQACP6aMsMJu7MQ/vPNoo3SjiBEEjMc06vWzE7ZZ596owkIZm
LEplgEu8qyd46Ea8VKeXSKr3g3yeStdyPZByeq2SxBVqPCep5xjFZzjLSfqQEingSeg6MlpHM7Y9
vCKslk7laCfdg0QdayyvAJ7aiY+YAnyOUC/HrNrVQnqVD7dedmuNot1lJnqDb4koku6F0X2onchb
a41ityLqlFR3Amkt9WzjFZ7PkPQs/7uJTy7IlrACoabbDb+6U1aVzvzyVxbvAhZuuWydxsq4DHmh
KKkPvaErz4q8XjdFgFFzXshNZU0q6wihXoC6obpZPfLuSq6qWoYOPICGyx8Euf9q1jdWfOdlxVNX
yitfHdVtOvWNi7pijPStkAYF3fRiG2v6Ag2xW7WCTW7v0ieIYHg2ha3gt06W33XeVsx55MLPAkbC
e3Ow5Vpflilxmyps03tiqRZpKu1SUXycO6wV3CslSc6EZvgyiteV73Xs28HdQ/zxkSMrg7IUUsQg
E20xo5LuWoBVMUczMb4Lq2ohNE5h7VSPNV32F31XLuUZi+pDmNBkGo6yq7cc3cBnIwfQWYzicRfB
upIyun2SPLkKLBGaoXzNXbxAkkGFX1pGEdVJrRrEKz8ehXU8SMGXwSLtsVx+fKb9rdKhA9CZvdhg
AXTS5Od6wasyUTfUqNxbC7RFvomS5nzKA0cwErewFoGXb6Um3BwG/CccGGAmvrq5v7W2duNTXL8k
L38pFDz8/Z9nBesTL2XC4bC1gy2gg/TnWcH4hB8IySwHCYPG0kxN/kMqqH2ahfg/7XdErlKH+9XZ
EuE1w3E/yA5F2qV/o7NFieH4rKBhT6JXJs4HFvx5c8Xv1bSopgQvZW2YLgQ6gbALNYztQlQ2hd9A
K1GvrOhWx/q9TscEZrNfkiplwCWakBWEXbD1Q09xhqi8CaNg5Yv9XjIJSbd9uRBwC1sWvFw85PKq
r2QNG0PdsNXLk468YKv7ZpZkZJWTB8Wt1tmmx7O0ptTJ2sXtnCyFjJUTqkcKjQOvhpTt+zQewLlH
Ma0KMle73YTivgLJZIh5YJeiKqbPYOpiocMwLffsen19Ro/LM4VcPwDJQ9DkgOH2ErHnOxS1995M
L6fzzZMwE80LP/0W/qCcBxLE88bogZ9TDhma0YmQN/o22DLAMZPkj4VT1TA4zFwLF1lt0ePKDNMO
hVa9s3oNh3V6KKY0VRtRWRnnKovfNJFIuLo0DeKqIpYyg87GZpyDS30mdnLl0uFvXBwm0eg2fqxc
a0ahv1hNrKSLSe3JNNM6AUNRDNikoo3ndk3LmlgNdb1oyNIOnAKXWe5qU6eMXwbDQEcwyAM7DXZb
iqvElrpO+7pdlc0kxtj5lRaciwq7WV3rWlM4JAIAkc2weAemsMut5FyUp62eSbsoU1aRFT0aHmq4
1nfEML6A6vyZGOKVrsyU/8BpVWPNfneFPGU5hvV9B1feWJKflu/lqNbrNcaygHRKs7bInbbE6k4X
AqHYAtmTOVkiE338F9wS9CTQzl2lmD7LbeZkrLBVNa0sSVrRcPks8ZbOVU+2R+HuX3IJA0UsJcuN
uuQOdPRinF8z7Nwss78YRH9lVNauLM//5SvIp41xstxCJlJAZVFu64eJWUj2ZY4KMFjlLUpY9HqY
uXaGmS97rdiUhfj0j1kbaXd9tDYu86oOHvyHv1wbD3//59qofKJIQuce3xFcaLIx/lwblU9zQQSi
kY6Mman359KoWZ9MSTM0yMqYbFTyMf5cGvmRiqcVSysC6zl3928FZqjzyvy2jIJKG8G/pEAfhht6
bOYpKhhmaL18N0ytK29AgzM+BvpwM2kXsclpgZQgVh8Esnp2W4i+uIR8SRZWbCvR15pEyRbgiFwn
ILVk1w/XARtquYd5394K9RWLBy5FpxmLBfoWziHtrtJkdn0ck2p111TZ1mhqRwhE7F+a9wgkZJbx
ec96ittGHSByiN3LpCbLGHGfnQ4lmdWmLSXdZV9yvLaScRkPKmpHb9l5CeXkYRPJ912j0fSl7pN3
dpk/F8LDEHwTffKQ/dbmEmd+ZjeRc6sG49qaFYmlEMKQU4szFTUz9CplWXv7XhAXTb0e0vsijZ0G
HA9RuMtKIf99Ik3RVoPU1ZJkEZQQjQwIBxRuAqKl4jMzeozAWUnmbdw99uoWSKSjmf7XtoqRFFuI
/ZDqZWdzNqrl6Q+WWZy1EhHL2D0U9p76QCFehfs5tPFTFMP7akJzH+YtGP9OeFDGcKUM8gK0yd6M
Ck0CFJzxsywtdApUQDBVtftWN6YJRCV9iTzqQmjpv8mttG4AriVldyu3AVgwDkxlxQLUF3sEncK0
aaBrReOyyyZqwzhxmgWMKja7HinxLMLZpTktuuBrM7AM6+kG6KVUPUaivzSIM24B7Ydri+8jHL56
SnaniQWcqWecwVR2rTkOyUW/a01fu3aPt5yAkZFTmJtL9ojwDS21uoS9z2mB4CLR/1IJyB8F0bVS
dQltS4zOPBAc0mOBiWgQr8tqXzegm0ynNjpew5y5Ut2ueonr2ssBaalDvUKKz4GuWRfDJUWpGBRW
mE+Ox4E18+mCBYOtN5a0bSbCAFFFBvBMquyxVpSHfjLJPIvOfbXaSb54LmXy9TSU6ynpz0xBilB0
SzQBej97tibsdmPdbMTosYLG0iTRupwj1LxJIhu3X/b51uNgYn7O2n4/RNpl2SoUp/KNIFPUSqpz
XrlEsIYLrf6sUTJT/elSEQqn91bJnZzEmyiEmcdbtMDRN6jGbe1NrjBpJEq8iL0P5ObRol7Equ8o
iPI69uUWFcdi4kDQWNo+USP9ZgKls4zLtaCQ2ymteuGuVu6IoMZ5dh4Tw5Xs5L7muHydhLfltCfc
dVH1CIqJ0u6R2wLCM0ePClvkhN3lpKw6qpxlvoG6yMl8tslRW2rWIefsMAGrtsvj9kxVJZzHo/Il
j5ISQZuWr+XJpHo5AZQDmFNsMLZtoqi9mFKCw33jXE2bykksaUK1ZtzrfqQtZE2l/lST1OxFEqe/
OK+3OnBI2ufFU6NVmhOQILVh97AAgusWfS9Tc53KlTZQCdCfyfr2mJRB/oV2hW3krHUFnDKKnJEw
oyrHLbFo15K693OaYKy8kl0bxRLZM5o/nObjTRZqi6K40tA5j5LmaBx4smiO5nUVoySKLtnL3fee
6ijP6UZDVlCiQZwey2lYKfxP6fhSxs2yUyHpGZrTScpCKy41NScstfsqcUgNwcWm2nXXLD2TuLhY
WrJjpdHzlfRUh3pVqX3ruguwMI9d13xtZPTTUM/ZfPpqtpBBnztNWcmu1s9sFwkZvBW7YJZc4H9X
MufWVAPK2eaZeInK65xHAMF3o143ssmZVq0JOA7UCz0KAjfyvgcTImJAs+HXRMTCQQFEltm1UQp9
9c68/F30OO+631Tw6RFj6DQxA4uyjpP67a485iwHd3EM8A8Q5rusiSoLV/+YLQj0j1e387fj2fqh
eKgwcv31HuTwC37sQWT1k8TdnKngvOdnXv4fexCZPYgicT6jNyPi2ppTOf44nxGPA0Mc0jvFITY0
r89n5Hlx0OZUZx1MXjRn/sb5jM3M63mA6ZDSlW7Oikg+JT2nt/PgV6RwNCcJZ5VCoY2i5qu7885k
e28QjUvVMF9ynQfqw6sjYAAuoCCwZlw0Y3RtcWALlBPSh3m6vprOs3dSUTlcknGiKfwzd/VfjSA2
fwQgY2pyEbk/J4Qft0i/n8U5Efnjyzl6dubBeI5pbCPUZD940BO/GkyIhrr0ph5ShuEY6cVkfGX/
9fEQR7WUH0PwNSNWZZsJ8f/t9cDZzia9xV8lxt91UhFTgZYLtmRx35DlGP/9L8jCEEPZRiR4Q+WA
9HY4iAiU94G3Lxqj3Zn0vlT4qx9f0eErOPqK+MUUA5hx8ozpeTuGHrRYjcNhWDRYRdaaQh+t5CB7
FbWRhJ2ngb+lSTd4fImM5+CPxjJql8E0ziCeUeDtbE0XzALe1wi6htDzYXwH1rKL2OMKcrdSon5w
Oz35PmrNSAdO/pxNZk5QmyLa1kgPLmVHtxItn4jXuB+WoSVcF3GkLCEFROtsiMU1Ro72SfaBr5oT
O5aPb8A7s+YAFaISM1vpj218yN0hsRUSETxlE6wmg9Rzisa8jcouW3w81DtPA/iqeRwiB+jezueO
VxNUaRJfgdtBeV/08LX7ap+u8oKo2aIdCI0cJ/D9JcGjH48q0Xo+fghnDAKoLlTWzKSjdwpvZ/bY
eTIsilGUOQSYAdVIREJrS++KZY+/xDGCli6a38uLKZUMXrIyr2WKF5SVcYtEY5NvP/5Qv911bOLK
vMaRBcHRTT+a2bpR5tJAUPsipVawryWCcOVc7VeFzn7z46F+e2YZitMc0heKoMQVzj9/ddeLKOn0
yBBJEB0hPXtJ/uxBabRFg5QtqlOKLcTmjemlP16zf4kj0uZLePNgMS42XBwMrLCIbuYC3KtxBX8q
yRG2hkVVsFmwO6ut7gpVEJ4iHE1PekBYopfm5bPRJjQRYjm6qKEspM7UYxWytcjzVu1UFRwRwyID
ouRPwq3XtN6l3ur6E4Gggg9qvBa2ZoBIlXghVc2wIBleto6RiqROWE/4w5WwvCrAuua2OJj5ngzC
7L5R8BQmVuUl16JpVjhMmQ/9SpQy5MBVNIX6NqGTQGMWA3SGNAXf0HI6kBTkA1VhPBAW1JAO3cos
FO+m7KpodleFIVDfZAImLEajceONHfEzVpLFzULvvPrLlACN+CFQ+cs7Pb9EfrvRvMd4slBe/EbQ
yvChRaYuEE2Ua2ZkT4Z2qejCvaZ2nI/Hqk9OPMZHlVP2ZSKYA9givJdVShFHKguSNJVGz9moTjLZ
z4ZaPbaRJW0mbQw3JA9ITqpiVZUFJTlXM/OUhv+d6QxjAaIWUCrKyvrRdI5FvY8BFpCONE6di9rK
34YaXU41VbVdOaoDXJ5W31qDcmpv+tvyxXWzbOFS4MUDbO3oZa7HlsQdtRg5xxrctDVITXOQXMqQ
41IRtfGLSIzyieX5nS9Xm5n8KhYRAyf5vJC8eooCS6GSUpCtiQrrEjLzVTPJ4XU2qs3CaPr0xFr5
zrLEaIphIO1B3D3vCV+PpiNikaIey1sQNp0rarWMeAMMK2hI44fu/x/RJZGZGn8tqzoLqzZ7wOGT
NWEzbp7/899/2n7mv/Zz802AA98nuXC8BmefPs/YTyGV8YluBMBAoh1+hFD+2nxbs/qKVyfqFrw/
c5nvz+aI8YnnkToi8RIIG9mY/53Nt3Iw9rxaUvhEEMMs9nkSYQ28pOZX6qtZZxAKGykSCpfEiLVD
W2JDrwMaaOch3kuy6TlTRCVxfTXyrb0qgO5dx2lFdx+5owdXpkd2UpNoWeYmfnoj6Mx1g9cW+FwX
bZD15byBBJkWB1QWye+vhDCdmu9KjD01WkwYaTVO3VjtnFYXZMj+8bZn+XamrumeZE/zsIiDpLUD
S29Xei8re8NCFxE00O+UgLIUPZABYUGroirl/GuN0UU01enK9GNcpRoOTZ4D4OdxEYOCb+TvkShV
uOIKHIqa0vguzkRItWP6QozQt479wdw8Nte5GSOjSGM9cuqmk7Dh8QJ/0tU8q6iOWY/SEFurqK3V
Va1N5T5Mx9iZMlOmaz119UVGF/SCWPTga8E/dL7tqunMzViG8TNR2ZSfClMmjJ1cenZKRHqXNSpV
+gfFvoh4MVEkKYxbr5faxo68YeeXenqh9oq0ksEhFWQCpB05lfEXL9ZGu0000hRrtXFlUt2x/Rub
YJIfUIi1fPACvbLnF/LFWEzeA9TZuXYGz702pQGWgu5nWNxb2uiZSXIMItlVN2o30CIn1R55n5Lg
mwWhkwLr38tTVm2yYJSZHLMyWTCKh2CwlmJfDjd6n1tXoupbl8GIAxEn7Q5fI/lkgXApp4K+a+J0
9B0prM/QuF3GBvWnhAye2sGkWmxkqbjMw7C0ozjdq3lAuywMhYUsRyMv2T7eeGLAbErLolmpnUUh
LIUFp2T5smst6mOGoOovY9JRIcSBrCEiidvapcgg37VRryxLylO216jxum+L3o3V1t9ym+jl+Za2
0GAx2L6goRQhCGXdZYSV0zDctCpEaUMjEhCKh6h8iZvie9oqwpfGz/ItxcKVKsjFSjD1bZ6b4QVk
EkN2VG1cZdWQkJOejuj7YYzJRb2NxrqAdpA02F817XMja6AFxLqI1nnn3VvkWiBJqVICWUSruKp9
6yz1GvIcwlKmaNxI1rWuyI4QyuqVINYoYhpTP+uE0LuHsdFuxMpKr/VAUC5I2ELBEEEraII2csQI
96itmiYqXa3xvlMOFM4kEllWhhBz5pazVKqhhvOesaYuhdOd+cpDKaSkgqpjDHyRg9m3cIqpF/A+
VgphqUg1EqsmLqbrmWOrOmxKkl1pWp659YKwTbaIotTxvCCxsXgpgqoK9oNv9uS21kQ6hAArJgVx
StN1BPgFoQzScczHOd+xAusJJJKMblGM3cAjOGR0TPbqwk1ulklHnbFXu3Mepqa+jTxFrC+sgfXN
LVQ5EG5is/L4xSFidPPR/4GP7n+wpH+ApVODCpyqNl55FR/Y0zyycKjHJJJ1tzrwqf0Dq7qYsdX+
gWAdpNqlOUOtfWVK3GgGXYOn6Jcs7RmyjhmEPc5IbGuGY49QssMGXLYxg7ObA0MbRrH+VT6QtesZ
sj2IBrxtf0Zvo/eBwj0WCaX6A5t7pG30uRWL+rM/o7vHrq/WRVlr59WB7N3/oHzPwO/0wP42Zgy4
PgPBW6+CDV7MmPA0JT/rQA73y/4unmHi2owVbw6E8WqGjSszdlz18m/TDCIfZiR5McPJ2dgyg+ay
vQW5vDkwzPsZZz7l/udiBpyD+cO6Hsdee5UfCOjMFMR8NF0Mp2xBpE/mcBEeqOmgwHx2UvKympHq
9B/0tZReV6Z4rszE9UjIUZHOFPYUHDuty7NsUEc3mUHtANtDwO36THCvGtHcjTPVvZ/Gm6DnqSyB
E3yLDvB3sZDnRgm8dFLh2oFotWbmxMsHZLw/0+MJMe4QS0KUrw9wedEDsxDPxPkYZz7bX05KaVOQ
EORDq5kJ9d7Mqk8P2PpXu4TLH6/X14bvo83XAfLMppaIqDl3D97c25euTpO2tDoJqJ1v8WqrTaZ1
6s4F9o/HOSp7/RzHgLskE0vNZvbtOKWYljFieYBeVBQ6oblQkubErvX9S/k1xNE+cvSLTBVG7BKz
INGSQjuuhttCPeV8PNocH64E16uhaCR+EM16dCW/mN9dgzzWLCB9Y3YcbUGqYkdAtnhie/y7a2WG
fhu0RedDALvxo68oov3oNVI453nfdO25ae7VLHX76yJtHK8CdQgvKJFOkE5/9wy+HfXwqV7txqqp
ispRh+YI3cbB8YuSJI3cKBUXETxove43g64sZigIg2e8uGJ98fGUOTr6/LjReGeozAOA+y3HeIpC
Xm14gxZVc1/lX2TwF7O6i92KW/ndCUcwm9U3B9rDaOyNLcqZsK4PHO7Xu09lGNOqawSQoH20zGa5
h2ysCtVzeUGg4lVdIDiOUU2Okj57ifQQnyrbvveEvP4AR9N3qKe0wwwDWwleVVcQuxX2p7zb7z0i
HOxo8ouYI6TDFvzVl5oTlG5J8341mCZXC+1Db1E78b0diixvNvI/wfGUXwxwAnMp//WtzLyYwkAF
4zTOQzeT07vARIIpEWBFH9AKw9QRquy7THgmCCcnYE9vW2k+d6c6X9zT9gLW4n2ZhTt+dYYs5MRS
9N4DRdGV3QnJpbImH/d7Jg96/5TxpheifFflKTYlYeH3w7OhjPs+LlbZ8JC3vSMZwomnar7yozvz
ZuSjOkLYUmAKS0Ymw24R0ykmneEz3gZnQmWZe6jHp85mhp6Y3Efli3luU/5UqGeDw4Plf3Syqgoz
032r6RYg5ZeJ8q0eXtJOOWuLjnTNjLC97ETJ/p1HF40bp0wYIhpizKM10oyG0CzIgVgoPh6GKtl0
qNjjsN20umwnqrb6eKV4b7FilcAHBMjN4Iw6f55X85oTlRf3IrhUS+6uJRnrBgw6SCzCPQEl+Ezv
8M65HYlw/GDW6AYnrvf4e+X8yypLOZ8yBg0X8ag6NZRVOuYF3HEKuQvk9aF/Y2arPNxpfbTqSUH2
Xj6+4uMH+TAg0xdMMyrH3zyFUl6xpQK+vhgV9L02ouY+O1EtPn7PHQ9xtB5VVherHM0YAhgRBiY2
dW5unBjkeGYeD3L0xY1jhlFoHsQX115Lsy1T+mUanIMVcnsZ4F2vCScwhcdz83jIo2cws4YszGqG
NKxtEi1VQuzSXZY9i219YqF59w5Si9bm9E1wlkfroAaR3RArvqS0vS6khe4/CfFWO8nsefeCfg1z
qIm/mvzIIxGiDPNcSFdqGDp6cj3gKUvvreLbx7Pu0Jx8vX5BQpXFuUQzQ7moCh1dkd6Jg9gmeb1I
CbgRYpT1coFrI702SPHJI0mwo7Y4JxDJAz44bGIp8Owkk2UnSgwEU6eIk79f+fxxZpaNSi+Z9IG3
j700NkZgJkW9ELQYy6jbRsh5UFN+HusTK+ipkY4mjZWNnPxA6y2yAflZLVz7Rmt3PtKltFzH8akF
7dRwR/e5y1JPVLusnrt/ZK1VNPPQ85ApKmziRF528c9AjP9/hVEaA7AAR3BzQfNf5+FTldf59+bf
nCrvnxFLV08vz/+2gEb3FKSUIOv/mEf+9Rfe/rH+r8Of/Zd8VhO8+cPiUL68al+q8fqlbpPmj3b+
/H/+3/7wZxH0dixe/vPfH57TMHPDuuGzNWz6fiuQSnyXf11X3bXJy3//rxNuVRQNfxZZZRSTCttI
CYSSTBWTV8GPIqssoXDAr0pvSmU7T+jaryKrTmVWIQuXdxi0AoPV/g8BujYL2tmlIJlgBwxA+O/U
WI9eU3hT8YWQeKKbhoHW4rjSLso+vEqjbRYc5zH0y5yBJ2pzMdvcZd2J0plqkVGrt2RRUc9U169u
3DtHzaNJ/WN0mbK0rOvsM4+ZzkJL4yxM6CFADmvAsY4KGnS93raiVi3CpJcWlVaf2lVzj97uuX4O
i7rfpGvElvdokYjNRCsoJ5SLzpQm6lgR5p6w0HHlJFZgENhE0ekODVTqO42ZaQqCfAH5dRkozTaw
SpNwtwrj72okhRHgQpgZyQqCHOVKoZ+Kp34cwjsM+nnJhhpXbk3cJYpPU7ceJ3Y/GM6p2jkV1dXv
Xt8Pu7HspmchUmoZw79X3Iq51Ju2Vk4RpbFiRMLfa1G31aBQ1uuxTIS1PorIRYNQJ7OXQvdEQdac
vK81ARgP1v8h70yS41ayLr2hhAx9Mw1Exwj2FEVJE5g6ou/dAQcWUhuqjdUHPr1MMcQkf5XVoMze
IM3SkimCgQDcr997zndIHTVXCLfBkUZWW8J6bbMb5lXale019l0flykgitb14N8V5ac2HQm3rHK6
TivyHxcZ6mR4mCadoTJX9WhHIAnVhBWq02PTCS2cLLS9RETcRd8LyI1VNYnP9Niyh0T6uDm9SFvS
gW2/a1dpl8m9hwlThlNv4a9HLUtB6010ifWc9rEKCvkxNWWJWcgorHuaXEw1aseYLusnYPu8sNsJ
KgfjXj4h3ZnygXdPSB0Yd3UhSuNx+W9gyHTU4qlnXVixvnCONKeC0/OUvD5OCzMqkkOZhh0uQ8ov
11YEixqTs6+kCaIxX/KLCXvu967VeOUa0qP0VvQZnTmcPOkOIYgr5gR8HeW0l0HO/8JbQTR9DoI4
2/qJW2ln5TglWWj2XYcbDNPCtdbQ7baD1lNkomYYsl0c0/Qlda3dQAFlnDu6cHbsNn2fYztxV33c
BPj0CnOR90lK2PUYJC3gWPY1dIRLpLped0Bsijjle6TjwK1trSKhGrPSHD+kYSucd6URiC9B52X6
n+17Ty/PotZiVULoy6JxssPKWJuAknab0cjKs6Jirqv3drYJ9Dl/9CCI3oADG//slLRcdJl2op4w
zKdDxPOLRlmR+XneYAJrHeSXae3s02ZCiKI1zVUdVeNGLIzEIDblNp4b64116qRse7o84Sc6AESE
GyyYzy8vSe/Fmjt0m1Lg7xCaFp+LJgiQDnvGxmxn/ez1dfH09PLXBRfQPcNtjmjuyfHMS0SWmebY
bQxArqFKY+9Au7ENG+W65xWBc6HsO0GUkd2icxZ2hBGmYJ3KhfmHU/3lzj85lGyQTQuy5PlH57nC
FZrwdU/emB29hVeQCKE+ELK3KFLUW7f6KcPol4Lyr4+OHAVqIM4s//TghAXHrSqUzaharWBbla6z
kRMkzbnp0pu5Tz8EWUWCY5KWWxQbrQf7GKO/Pxtin+A5tvPovhsBdogRt5+HoGPlqNHZiwhfam8R
/shZr2aM6Dccte0u9DvtezDgQWpnIYBTus2XFsvuDnzA9MZj9OLXSt/Kt7wloY1ot+c3M9dUQYxg
TxxqOd6z9/nYFz0AxhlxwAKxD1Jm0z3PYnRPvt6pVTYyGAImLN84nJ6cFZ/uMX4P6nbyfpdi+fnf
YVqaN3elQ+3qeNN1WpGcoIbsS5ThjX79SX7pSg4tSgBtpLEQwfX8SlpQ6ck4gMUqYy+4sEezRtsV
BXsCatLN65d6oZjAyOItQkp0jjw8zy9laItnwq3FJuiMkrxUJGqFPhn3unTlGgy9fd8GqJdfv+iL
nw+ePq0jfOaoUJ5fVERJ66V6KzaqK6qtnHV1CHxrPBst/HivX+qlRWjZAtCaIEhF3vr8Uq0VV1NG
5bApirbdNCiCcOSLCUW+DIjVEW8ZVl/6aLQFEUDz8XQYoM+vBwgYvLHl9pu2G8at9BysCgtJITIZ
vr/+0U77b08PJCpgF8oshiP7VP1HP1sTfZKIDalPJkTisdnHleuSY+YDD7AxEubADcPcE+15ahCo
JUjUeuNs/iQYOl153ADemUkak/mbBHNuwKBOmC03cYUMr3WaYR+7U0atlEMjo0ahEEAGb2qafJ/r
SbyPvGrYT2nS7/Okp/grmujeHrT+nun8gyg7LZQGsekiTvPt2Iz6zmImd0yiIroSid5TUZTjZ4zc
wKUHg7DVzp43pjd0HaYfZul248WrzCIOWLUJ/vYkOrMNLAgJJyb4W9HMILsl5ahus21fFF8NZ5yu
A1v84H323njOXzgnBOzA0D15BHmfTzakyOyj1gxkT1MpNy4CX50rSzeug6pKrhQeois91awvpDFX
W6tSwRsL5wubQoDy1qW3hcAMQfbJs8gIcqL1FbFwJjla37KMqNV6996VeXWF4yQ61lG7ADPK/s4r
B7GOSF/EPFQxuOy7/iGoGA8AgCsvmW21m7KqA5ZZP901nQZ3pkK0kUXCeaQY/pQqu9xWeY0AZJoe
cKfbuMQwmDpaMiPec9o3FuPTOQMPP6pITMjs9WwNpHc+f9Eqy+0S/BvtJiO+iMKN+IGySQe4/FbB
I1NNIR5Y8Mh4WbfzEDTbvh2IMWia/SBN9en1V/H3VSYg3pUcMsvmDcAz/fyPsZreaDS0DxvPqvIQ
5g0NuKhkHJ/6JY6Vunqr1HnxggHid4MZAf7nkydrIM8i8/2i35gEo4R+j7vNHcQhzR1tI4VRXlvD
4JzniCJWMME+RJaZbbsyuNO9bKszSsXzU/ePQkRq+b6869dvxwtbNveDYpeQP+LocH0/vx8Ompte
Ofx5kiHBZ6Sa8txsWXv8SpbnDYnFq8GZQljjt44z6BdqGuZV1pkPr/8ZyyPwfGnibE4pRjcZzRGU
1ed/RSaLTB8lDmPdJ/+inOMO/AKHyjqOPuTD9HEYTHUwne4t9ezye3+9LtuMDiqLyEnqMdMyly/v
l0Yi2cIaOmVkr0a9RKPSjViRKKa98Qycfrqnq6DvWobOi3P05BHgbA1rR+Zyw3gcCRGaqZBJY4An
LkrOLEsNWy+eQTtMRf9GefLb18ulWVLsZe+mtkW48PwDopxtOTnQgfALLz436Rru0WibdOmNfo2P
CVpURDRE61j1wSkbZ2u3kQk6R413r3/Dpwvs0x/iOhRJrAH0LU+OGAOpiiSolBRKUyd2hFnXRN3m
CUFvOrqBEk7ghr0fSrBeT/9XNwG1H9Ugoy8U4c9vwiBlbZYxTSCSpOdtZKc/dKqpXV5qZGr7EHBU
Qb+xINTza+dk97Y+5leaMRRvPAbLq3TysNEKYkREshZ6Z+9kZEL+S5QGDd+FE0O4CUp3vKy7pL+O
jCnZitZ1VhrKhzc+/EupaQb3fUFX86j/1sAuUi/W47wRm9TuzEth2fmFrUcweChTQtNMk7DMEP8U
og72nT+6ZJlghreSqdqrBomYS1Gwz0Rv3lCyFQ901KxNlRT1LiitYZtXugIsmXBCiatiQ4+Hh8mf
8+vAwidpDKm3ieoI4pWs4jNAjvraNQf1+PqzdbrELs8Wc2wC63DqcrQ6ubEKZ19RlRnjAN0SYSsg
g/IIOvuu0Pp95zrFt9ev99IX6bNLOzQoXRsf+fPnqermOKpNVo15TMpjb6UCPpQPKjJxviJtxEyJ
XfqN7/ElewVqFbJCeZnZRayTh3hEjTVrS0hON+ID7SNTocyJ0i1WGCiU7mjtVZHbeDw6cQl+SGdN
gdaWuE6/dVPDuJZd3c1vlJQvvdSLgtVf6CIsoieri2ELORP8QH/TckFINogEat/NLzCaEoQkZ1gf
up/M61TTk22WEyj3+hfx8k0h8mxZV/CWnZYW5BSrVDqV2DTefLRg22D7klGoOal3m+aDtbWn0bmW
rpvvHGKXSFTy7fVQE0OURbFzBr42fWNg9MKOwphosTrRygHgeLKfjoFTSNMSnNJmMdynqerXpnSd
+zc++G+uDydAf2wy22b2Sxv9ZMNMq6FwRDD3G7ejkAvsKkcqWZJf2cfoI+shzCwNhIXqV6aJES5R
0vrz1YxW1dI+QcLOl3/yEhAAPnVMu3gei8w9ZsBBQ7/q+13KvHkjKpMU6bb/w/ki4wU+NsrsZR6H
Gsk92a/ZWwi5I3FtQ2tSriB6G3AdYZvlXpRC6RqHN5IMXnrATBrsyw7qcsL3Tt46v8eIiYFWbAjN
WjSbqKRV5H6PqxZHD5mX/WZIu+KYgfpgWmw4H+whoe2AlmKtg/naTgENiNe/+xdWH/4kh6wn7rrJ
sv589RFDS4yxmMVGk7PYTbVR7hHw6ptCG/xr00Dc0QXddPP6RV8oYXjHTYijZEBDFD65D2ioU71w
2EL7BRgmpeWslS2KVec72re4Ab6nV+alh8vzrWPri1fGkkFDCd4oFeLzj8sU0nOJjhKbGvzgWUeR
qlf2fN7o7fhJkrZL4lUbvfeKKH5jcXnpwjSzlhYdxlLkDs8vPAjTRBs7UjqhKV5ZdRAfHESzd1Ds
bTgDEtKVVQLlIN7l49PN/n83mnw2avz/arbI+/nLg/Wbdfp//69e/Oh6uaRgXsgq/ZY2Xwqay78P
KZ9+0U+MC5Znht2ckKkcWVSXHu1PF4f9bnkkl8mawyLkLqPHvy3U1jtsU5xoYN4u5Jdl9vj3hNF8
R5MJCzVTS4IVqRj+ZML4u/bLx7tBR44BjMGr8VtDN1K+5tlou0eacEey+wYYzVkN/9DRDPvgemN9
4zqle230vK6xEypj2lf4q0Ikhcl97WkkC04xBjhNMwBh6vO8bfEeb2fmhztDxOKNBeQ3TcOSWWNi
VHSXZZtT8Mkr1RNsXOqm1q+Bq5ISDIhANxsOW+1YXTD4XjcuxrrKSrrzMi1zhKUFU695StLDnGgE
G2ozev++Ld7Y1E4aclDDWdEYFqOhwsvNt/P8hUN7nnXWCKkPu4FxlkT2tsP1fOxUvv/lmXthLAtI
l1/1SynOpRg+UC7yHwStaBCfX6q3GfJMsyXW7TBY1xkB5Q/WEH9LaNM9ePW86Ldn5Loro1dzheQ0
N64CfQAm6hcj4XTufBZ4Q7Fpy55TKfyaxBbJWii1LwI5r0cRBBvpAIzsKqVCP5+uB8f9NGkOTBc3
XlupM66TyQG9MmvuJheuBP1VZWvdrq2dsP33bYStAjg0v9jM2cMNjTA8mQimcWNGAkNRTO7XvjNu
TBwN36VhRRkBdiRyrlSLYDTrAJj5kuAVVT99VdHaJOsy8YPPTioAa3X20e+69YBBRWjdlb4MKnGR
Yqwuk2PnyRkKrSydT5mvH8l7ZAZj5bB0kvEwmdOkr6q2sW4EfcOc/ESFcHMZJbfD18I2d33n7kp8
x62hD4jCybtqVHysA+e+ThrRr10IkCps84EMbnfsL/qqvyg6DDUWRw0jnHKwZz5Id9wpxTzjFwZD
KmRxUdjaXZfKcmvqDJnn1oaSWwsfzfxjXOTfDdGfa3EysCU1TVgW8HNzhVK4W+Ed3+je0nXs2ns6
TVew5cPC07JdM/dyZcoMXUZbklTDaJRpBTWbH5puBFTHqb3pA6w4/7HOhxrsSaVb3N6hdS69Apkw
M1yPXDv+5h3Y+dQOl4TLudRnbn9sQw9SNfvieiRILAqSH3gllh+AqB4K2D7ttyjC9uIxGImL+kvF
zGKd1JO3bnJCw0l/a2Cxkic6r3z9pvXgIWt3zne6Bw64SAxA90Lc+IM8Kq8/k44elma0ztOjF0dH
u+sgLZUk1EGKiQTB2J67cQypDTs5+UrtJMFmA7zg9Bg1EO8Dwi/wHaAgVJ/bnm+T2E1CWmXJPydY
h4DBy7GD/hvod2njf+uJPGfkbK40t2Vy7gwpz1o9e320xb9SuWuoTGWIwNR9jNxUT3FY6UZoehNP
0uRbuyKw5EUwFdYjAmR9XWdWfaMzVt1nmbhuLXrzZ3nfAJJ0OZDO4Hjz1lpH9ULo76KVkSgHoL51
xKOZ3dZUnlk6D6HhRh84/UP7DB5yVB2d4z6mffp5SCpjze0z1tC2jdCe7fNWlR4fGo6VJj2izXPM
a7imgNbMM/IjOAI8F46Gm0fBBqzVZydRXwKcD42WeeBs6JuUUArzsTWPZumLc0MoZv+yuo18g/YG
Pe+V4TZqHRnuR9l4ZzoQmDwzzyqnrLdNn4orhsHafvQY4oiAP70u8So5tL3rSx0Xn2xlfgAm7v6g
Vx18SKAGrFkJDsgJyLmMHQGmNRAfMGzkX8cpcA4JDrlqXZVM2pTfpXeNnQcgb+J4o2m18aGDP7Kr
ODGsxJBY4Ia6pNiQG0ko5gLtQPzgW0B8JjpSD6pUzcGM5gCpmynvJk22RxOH4dqrq+BgNl10Hmdk
1duaJUm5I8yzxCW474LCP0y1xk0k0KG9Io7A27b1Uzp8rdZJ4+4zWX81mTigHfiAhgCrXHlBBbb1
qybfyciN+H5n7axtzUONXuXANthMK48tagv+mWTIrnXW0J7GYtXEzbRLzfoundLP+pzuRh1Ma1R3
t2KsvtrKJpOJSOAuJOezPqu5lVunSYiwcXVYrP+Yeo1pxy9752/1Gg2o/0F0wdMv+em41d+xqy6C
K05N7K7s8T9LNf8dglDEXnQhGXWgyvpPqea8Q5rF0Y5YcYcZ41Lf/V2q2ZRqHr36nybdPzPcPp1S
nm37XNclsg97FNEXzm+WHDATFue1lI1HUZ/JZBIGqMYmP6pUWyuGnVDRUE8R06mSayOIUmboZrrW
XPM6pUOsr2aNM8Aqpe/x4NkD0M1R68B1z769Rcdj3VtWJA9FaRmPVdoRJJlgLSpM3pgaYp0V5N+D
yd4R7eof9CiIacGW002uOWEDWsGV1mYEbzA3eYrLMP7qpeXFSANvZbcq3xYGwSKJG4hdwaaz1eY0
uXO8wcdk4ClYVKpXVbYBxm5/9pM0b65NBrdbQwZCW41TVFpX4KvfT5Z+HSfE6grry1zLg5D59yyX
66JBiJE6gmQFM4XK5x+T5XTbTcQcYBQJB7qLxb5E0mCdS2qHlTmPPimWCb7lxXM7njUDfauR/h5k
/tyMp0VXldLsZrb5FzKVrQpgWdP0cNe9Eez+5BSdD+p7AorSJFwizXbmENf4EHpf03CYdhrpqn0+
UD8kdq4/dEhBfbAHLNZ4JRJXr1hV82MTayr7q7f1TziEsWC/9lLf5T+K4sej+B+oPJdf9PPFNt5x
ZKINQiuZ3ssiy/z7zYZAzEu7eA7JH1kagb++2RT1AfoBxzMWLxeLzX/ebJNRCIczpKPwlPjR38LX
nxU859r/yubgz/q1nmfEiCEa7w2DfE5GdAOf1/OeDqAV9Hu+IQbd2CDspEaO3Qi8DhBNp8/1LYY1
h/xh2b7VIQqWs8Ivi8oy3oS/bHFgoRfDgfOkJyXwKwD3ifKNPbOUkZzXY1bGlc7W2qWVlGst6d2Y
niQlADbZ6lDEhvoERiM92HGtbqLKxo+bKW380mh2/dg2pC5va7CYHahMO69Wc9H1Nz08kLtIRvlZ
p0r56MzCuk061fxQTV2hn8vEQHpQNX2Zk8Cew8Z+DAC2UF22HDUBMSrhr/S50uR6tif/vk1yauWk
imEXBvl0MIy+TtbIVgADtI2LktH3vD6ADTp315WpJmCklsgG/Nl61d04rT+mhzTzOewGDSKKIDOo
zOuh2ic+AvlWq/utpIPyRbdF8KjLVpnbdir8ESj46MFqFlhw6CyTzdH4kWjWaZf41cZo3IGDVDDW
CJzbAMahTzhICork6DgVWfFyzv1t18feTdTVMyAEpvlNaLWDdTb2dmuEbeU0577QxPt81OZvRj4g
X6fOzrdVVY15KPPBu/B6vLRnc+Yy8jZlyhGLnoXzUAKJitb+6Ml9Z9TxwWIeei4yf1e6FetNn43X
OsTNPo4qbdf3TGvHaCIxo5S9S9q69EuqWHQ6a2nNjNx9KynLy4HCCtghOJ5mWHs2B5d7AAqBhL3v
tcqCYym9iBSYpM6cG/JhqPzCIXKt4siT7i2F/bLwunr6yLabbFQ6lAe3LxOLY9uythvLMh8pEAYf
x6ctIH/aDgr19DTCX4YZw9J8Pj9tOJOKxWX9tDc5dWU8eq3Xm6ts2dA0zvlEHyPHYp/z9Gu+pq/V
PAxfocraZ+PT7jiyT9bLhmn2c2+sOTOKaMXf0UcrCA2O/sm3lIiPOSOmaGU+reJRzn0Phw4t65ZO
DQK71ojKidCg6IOCztRdYZ7K51vwDdU3X/PnT8x5rXnnS6/ZiyfrfF/08TWUr3LaLuLb67yrrfmO
fq+4wxzQfyrdj0Q18BaMyVhfOkOjktCRcgLm7HSwp0UyuDRi5slcS4/zk9e05kz0Yz7imwIhbIdx
RCY1ZxHZbjulJ2HHiRqBxBLNY1s5XlDa2vk3M2+TFuh2Yt4hFr/jxJvfpsIrMzjR2Lw3lkmTZE1V
2jV7f4z1lmOkASSzq7RV0iTbuOE4ORdGooUiX1SvgR0NHzWs5HsVl7SQf1nWf66Svzqdf5v+sjTR
LmdtgvAITs49GYzBxhbkRZH0lrldvE8BsIc985zPY9LaKH44V2lzPoUF8LRdMZXONlBpd8YM9a0m
7mnP+ukPYeiJXQyyD8DB5+szQABvTKOg3GB3bHg7suRiykq43bKPjlljgRYN8vyNBu5pl2dZmen8
obiyuS4l6cnKPNRN5pswSzce8omdVTj5hQI8R+5Kah7yoEJpAH58NbDW7vqZMVqKOuosZXyyKu30
zE8DwE4zFInZhM+AMIMX28gPDGmx9A2gRImiSMNCWfW6H73sz1xbT389HTF2RxylUIJO/vqe1yHo
Y/KiJjN1dioykv1kDOVOU2TqwJLJOaF23Rs9uKWp/Wwzw3ex8KbQKtAY/K3Pb4NsV7k15RvhxFdU
cVex+vD6Q/nbo7BcIcDbvcwR6KufbNXGYDYDkXP5Rqsos1cxqTYDDwJxS8TPPV3qn1DCke/2y239
7Vy2qqngvk4xbfS8LktZ/d5Af/oNPxvo5js2boBFdHvp+j65YX+eysx3LLn49NCloE36pXRzACTR
Wl/OaiZmMwSS/y7d+BH2H/7fyDiYQDEb+5PSDVP/82cOGylOXQtMAlBN1qtT4ScG4TGdYh1XQAkD
a2SRQjT8Keq+EfG7rYl9EcCFdvUs0+9mHI93YpATRRVpBeVaZ96UamLLrBC8+JUMqjDrj/jI192g
tvkYgP7J79viprSbs8L+sOj6BwzHZWiCWlkzFGdzABBNRuLntLkc6hmbCJYdD9hFmm5g9tHuFXvh
Gl8mf7RJ4/HFlW80NrB26QKrs+5pt2mrFgz6PJYOJ0vn0ZViHTc4wPOWwLDxgy3Fty75onU6/Ztd
TuyLn1mfGFgp2NNtfDdl3VkQWVf0rMEbDd3WZaQ45+JzrM1w/YbHIRuYJIZ5K99zcA3TrFy7pb3X
I0lrcf7aUDEYsbFLi45gmYQ+20d6ztsF0FRCk0rEeWF37W4cEdybWoIMe2rLjebOVBM1qTMO4UvI
y5QEhJn7ZwKWS55493ap/dB6F3sOLqB0qne6r257c9qO8otu5W1oNV21aYaRl7iuw5yQsE1iN2EP
jef9pJL51mwSumV6SYGh+1vpfEus+ht5rgdH3A4ONCEAekfhXVYty8F42+n+2sm6z85yMo79DAFJ
FHyfZnOf8TXrjEmi2AIjLcW969LGLjwr2DVD5odWDEVkiqzP7jwOmxbzQDhnwllbmi3OGu7P56i4
r7lwOjx0RGc5EYdMb3arcGzS5ugigV11+56UwrH2L8axduhXodKbgR9FVnnbBH6yo6PKbLV0Dro1
3PoNUZx11GyJ9LyUjtcvqWjRrg7g73gGSPqp3Grs8HmkSpSz/seWTI3BMj/WjrrXej209WrtOfBW
iR7yRbCSWbnNBhUmdPpgtWwnT6yFPuxiqT5rbk+pJW5NFTmXjcb3RAHUolzMxAMP3UrFtMnJwVIT
BPq5tyjV1d6PaZtf0ZUgZI5OGsj4rL4QmfONA9772rV4Cxhq7sygCDklwTfqVySjbQGSfkq86t5V
VUO15X1NZ+MnK/OfsDBD23xtYV7XXS1+vEKGXv75z1XZfQdzw2IXxKCgLwqaf5+o7Xd0dVmtF587
Qt4FR/33WNN+RzGAYdLFPclPl8nV3ydq6x2JPmiHmURCIcBy+EfL8lN19EspQNONX0Mrz/A8/M88
FM9rNoImemDlyNXNqTKHddm5UC8dk/zlXWT1IN9XCocbnaI+YWyADgwCp1dNyapy2gyN+TxnoW/H
hE2Ndo5oIKtB7a6R6TX3KggaM4yaQNa7SivI1xtq2vh3GgMgv13V/ThQG6tOUH+kMIAuE8+PvumQ
7uJb8GpYZtppgbUF89yO36vZttYVnBYL9gYMVhmEttvPdogQ52CkXNlhs0BmLtvhO8ivQ5PHH/Um
u85wT4xl9ZAU9JG8TOyQ1byfgq/kUkAKzn842dLBM/fQvDaJ3xNdpvecF6KL0XeZ0wpe+Trk8Lyz
0mpnl8GnAEukbRW4tap8H08PSUI2ZkZYZpasVUYSneNy+JDZBwuol4WNMYHyUlSpxkDIuyrKW60g
tZvVQ5SXU57f6zlRFtCzC1BvRbN2mS5u4yhdT0vuHRmSovRD3W6+S7IzIIldCJ1ckNmsb4XjntV+
8DAgVTBlvR96Nw0tW9sluq5WcYuzusJmsXMxEYIWtR0Z2pKFhfS/xGrWtqeCs0Y5R713/Y07Ow+V
LK71KR3B8RFM7E+XoLF2owpWaZbtB8NfVWn0JXPsY7VYCNI2O7rjtC1iMz8owd3Us/JuqmbyIsb0
qNTUnfVTeV0YdBtQjvu3hW1gup6P2ZBM29QfxSMR0taan5WI+ZSGuAgkW5fm75NaMK6GvxpUF1Hc
AtSyGVbyuO2ShC4px92Ej2sO4VRBR83H+2Hy47XZfeJl69S+qameTTC8VlCfR0o/l7LDw5+VdI2i
dBO15I849H3ZLO+imnFdBexj502tuQvQSmYTf080tWpFoylholp9mPlw515TXEojA4iXJIw/5o+d
034f3YAM1lIR4TBTrs998T3qe7n2u/5IMwJ4rWKqMxI96CmDyGsTvF5VXpfR+MMKkruxNs/Gdt4K
yHcrbuuSqsJZ3cxvPTFtOrJsyyY/tGSi6466jRN5jYR+L/osPtcYKa/8zl6z9CRHrc58Zl860zUS
FpM+XhcD7lApqociqG/rPvg0JhYh2K7/6E/Ve0UqqzfHO58SPUkQFfGCy6RB8FJoRFxgWyY/NMNp
2o6MyhCLN1Z+x1R30yjvvHZnImaLPF71TPENY7aytdWXab7xas+AV9KLtrwtahkzB6tGIlDShlNU
RNLpoeiHOHjIZiC7XZ0UaDlbuZdmCSvMG6YkWlMhCVQLxLXQc3N3U67iq16l32yb0Q6QRzsvP+R6
Sv4XsZDt8ED2wxx/zWoQhrFVpF/SYs7drdE1f6kz/xEb2nKw/O80gOsv2Zfilf1s+dc/O8TWOwYr
L50y4AD4toMskgMGexpukP/sZ/47gxdId9BoIOVBzPif/cx9R38YRyoCds7BHEr/aD976gH/sp9h
QWEfwxGIpgvHHj3pk/0sFVXBszdtgrZUICx7mNa66s4y9quVGI0D53j3zplLXu7Mpz1HBA0wD10i
sfxqMtXo7io7V50E6iRs7dHxpuTKMKWiS+tZF2XlSyuAIqCGR1ww5UYNnrM1Ggb8pjKNVVsm8wNA
oGRFzjTz+kzPDkHj3NPESsh/syxK93ZCV5NpXbtGktLdjlk9X9cdNHwX+M1lPxg0FQfhJjimLF7I
lU/zmUYXzi0sL0xA9JYsoid6V8orBRBOINULFDGTQxTt/XxIbthnM1ocrn+w4qHfesoL9pOskCOk
k8fYX3NqtaGZMd0iGjZXvQ4CeVV09j1aS3JMkubWNuYUOA7KgMKnHC3UpO8I6H1PxQKaW1T60RoN
ezPlpCbTn6bIB8C1T+aRFOEhvWxEU4Z9o7uHAZ9c6LWLp7srlfjWBG1GUDCSgs9t6XS7ib1kl/fK
38x1mhzmqCw3kv7iZU+TtePjQR6qBr3bEllLFOlsk/gTVFea7PX73NKTFR1k9nW6a6T5jfp4ViqF
myanz2V2hrYdIIZ99NvUIZ7cbO86ha8qHnEAOi6uICfi1xeVX275lMXemMV87urdx1FvLb6lVPnf
8sFpD1oj5M4xOQ2MNvl1kcZxRLFErVNrYjsAchvOjYtv7Sk0uYzvnFFftNLZsLPaIFuDTbVCexyL
s9jtm3U25/EabGDC6S7Pdm1V6LvcMlDHVJF+REqMtoLPCwDWtx5ApuihOxT9fdxDeUJpF++NOLcv
AywG74cxeuz1+GNatt5ZLAlSHN2KYPOWCX1fNY8IwmnSLifeB+o0s1vZhfZeQzZQGvKKqAXgTv1E
eGJUzvOVnfStz4khTnfplLxHJsFDWusRma/ZA1KQ/Fj6BqqxAOvSMBZ9GGR2cjZZ9dexGOWmHeob
e9KGC2HLS57GeD8soqNqcGYQxJ1Y+mcbr+/Z+NtYj4YbryyhEXTwxTkmejNmDGWb4LwWxLHrQ1O7
0hbwcTos9cgCQ9Zjj+zE2olKfU8CcORfdkA3CwK7rel7uQCVDTT0ocjEmaiwVZUkQ5Y1Vax0jfk2
GK2vti1tupNIR3LnnMReCyAvBF7CyxtD39RGTfK61UEgLoXVfe6KFoRbqCxfu9TNKdrXmoGOYir1
Vh2reCofup4mhZDpfFhUc8Z6kqW6Tdzm479MXI8tTNuJqPWyo+8hS5LbWz+MzSIN/2XhzShiauZN
VlInS46Ood3RYtdJSAj/1ahIpZ6iNeAbeXwuUYczY/bTfe9ATPhlsX+hhXzSrXtaNOEBEHZCtitN
xeXnvxikkrJOgmIwjY2Xt9q+KJFBrXKjcb6kWXGn0S2uGHF75hs4hGUpfr5UI+NmkEfnCUg6ISjP
r+oMoIOhZ5IU3iRxSHnghnoR6Qd4msMbvoqXLuWBUEMOiaz5N45ZoFfCJyBCZyWB5TTNmOJzOUw8
HHa0ef1evngpTCrsc7hHfieYGUFh1MwmN5kX37WQTTeOaPdFjfv2jy9kLrkXyGKRYPCxnt++qoq8
1KLzA7oDcVrsUzHbpOaFcZf9YXQMzwcbvkMmAtwIermnrhTbmiIo7ULfGJL2jKEZ9QEBlfjnlFcU
Hb98eb81cs+BlH//Uvz3Nu7Tv/93w2AZvKMwpi+/tA7+M4K330FYwp8AwWPJrPy1wDKXpEuHXgJ9
AbruyzH/74aB8Y7/L2BMUsAojRjO/EmBdTpsoo3LI8016CZbqOZPKbFjzyyZkXO7jkZ73bTlVkUe
wapqNbUIaWd30y3d0Dg7j3p//3/IO5Mkua20y25IoKFvpgAc3kbPaBgTWAQZRN899BjXUv7aQm5A
G6sDTyVFBZVScVZlMstBZkoMZ7jD3/uae8+1e/XnTqofXp7f8/uTarJBTwzc40hLLqEw4DoSmcPw
cduOzr/3Cv9VbcBw+o8HFPMXxugrI4ZKkun1ez8//X9t241Ctz8o8Esas4RtbsYtv3fZhQFTH33e
8cWc7+zEUlgmy+FjYuvQeXp22omz2L4cShmsiHzxdAS1TR01T84kLc9trXh06wqkzK5scw9XF7WZ
7kxvAkdd2TfWwYgkDPKIOzemEJ5cJpobK4wAawmktlH3u1mSthZDyqK0arfuGgDEaT2iCZbL0Fyu
+24EZqfURTzTunXNY97GErF0Zq4BXyCDb65SpqtyLcEwSqfxaxSxARXaVexI3row1IgD0HrNW2QF
FZVSPJVJvTO65FAty+WSd1/NukelGXpm0myqptjJZA8IbdGGY1PM5taxu4uuL+3NsP6hQXt11Llx
NaEjv0o+j4UJ3D8cVjpTKTZt0ir0dmOPAiG9BnjksfF/tvphBddL2l7U6XJqLP6dYlaEGTj4kurd
yILYiQz1apJCatCIko7pA6V/5wmJuQOaVcn+XERjubXyCjNd1ihl/xH3/BJ5Qi2AJ2EgA9JoP86I
KGOn9xbQ/9u0qdutAxnhoU7Sfj8RkBOoyJ6YdiEHz3ZIEYOlsvZjJMyPSTgN/hAPxTFvJP0pKuTi
iRl/w8uIPL8YWofMVibWum9qZEk2I2kCRmrvhlnR3HI6/y3iqNKOVmcyu1FTFhHM9zvbfJLyKoji
4lCEEyzZsLoj5glUhuRZY7mv1ddFETtyTKPWm3SCiTj7Ub3J8mZxDAbGkjVN2WUvd+UcofRvFN5c
M+QB26lc6Q2qCin6kmopKamV0iz5RpmxtXm4qZuDOdik/sTh0vkFJI8F/YJGcqKkztMSLOkSEea9
dKxzTH24lwTk5B7MBFN4Zu9DXM+tqxQ1j03POBHpin2Zzeb0gniGOq/TdTxFc+J8THL1iQAL6YQC
JluDcPMaITm7rc41yLatXSflfSPDuzIu+7kojkah3yml9WkucobxlKHOhYSit/GJOMj3eplMVYCG
G8E+qYyPyBGWi7xvvqZjpLjsXOpm0yutjuR7qM0ncsX7JzWTXdGK4jaNCMdjzwxsUs+bk+V011pE
0JHTbkW+MM1f9tVgDvejqtxHRvFZSMbnTh/NByKxn6x4DgNtlJ7qvL+RRsPnyd0Q5blTZoUhP/M5
AMW+oCwN+6zDbd9NW9TOduc2amUVl4aOkgCrSPpYmSYTqKmfHmXeQTdV6oeCAz/dj33plJuM6AHi
JIc43ert4Gk2+tqBzlCzjr38FildwbPVbKIZm25UB2mRPYzNHbrePZbNyVVCG01fvksRFErqY1W1
vjMum15y2I6RcGfG2jG0x2Dp2hu9EDus7sww2ywgZDLoDHtrraz4fJa9QR1dIpZTZmHFlmxPhSjz
oMidS1tLr6FuuY5afZZoXYia0F7VyDnVdgwdonROMrkgyZTdmB29ZESwt7UQyNvrqNi7pm68zGSQ
jGfZtcyQdNOxLUBGNdTe6Xwj2XDVaGWPTm58LKvQ9NVoedCa9F5aBPkTSmRt7U4xPaNAsBH1RXKN
b+0tl8KbdsXzx0LRcWWH2kmeEigbyWGKySwPwxQlS0OY6/4XtBaO1FXz4Lc2SOeObN7axiYtB3Fc
BqV020XL5pdmRGxZZawXJwIcSlSLGKC76u/48u/KSe4ghi0rR4oxPVfvewMmmkodzYJgU1Z3DwvH
gjUWhxZR/3f1yJ90AH/6Moxh1vKfhvx9LS7j4jKkoeFl9AYZjGN7xpJuQ7U0//1C/4gZ2upV+u8z
tF//Vz60r8yb/8bzhmb62zANdCZdwupmh8xOgUEV+e+VvSp/UFZE29qvkAOKmuL3YZr5gQLQQGbN
5/VumIaHTnYY4H6TZv9MrfdOJcJqiFLStEiusiktrfflT+p0wBKYTm2kLtmSMbPTwr9jZvxYTrLG
Ak3CaowcJl7s3fqpXRYrgdlYApceXwsJsWHNMkPi5IlJN8KHlPkDUEI3G7/KXb/Lx3b33Wf0Jw++
oq4v8V0byq/J6JHhJC+OvRBs+h9Lyhxdm5X0YbmBH++DMCQ6O2xPZRwdi0jYGwt/U8HFGVeSNwyK
22d5vLU1xnW6k9zrKKCDyhD5oS9q/p7M4HOvgT/5EdR+ebfu71smZoRKS1odGHEVM89PxKYZbdnt
ZHVHjhL1ntlfp11ubZOWUqgCMt75rRjt7DqTpHHexY3tYKMwlZ2SNvdkwIRbaebauNOFLagWpNyh
NmJss1Fbq+l9vbW0ZhcOWiU/a063zIGuFJjo3anXgSX0eSN/mipzBvOb40S8C8fWfB3CWXKuIoIm
lAuQoHL+7DQGefDMQq6l3Hzol0n6nEeLebEwcludT/5cfWWbfnCs2xH681g0m6b7zBz+ZGay1xsR
0Z7mXpbr42zesmRynREp/XK72GgB+g3qCFKlSzYCZIwkh3JUj0ni8FYh+1SUAlCVrrE+CFlx9yvs
jsimXRItI2lTVRB2jAvUmLBP1m4bogELh0DP1qK84FqpYaHP7bSLw9baIsKML51BTrY2N59NPn0C
LXWGAKgZQZMWTQdoQQ4MyYz2dp12/pDx01kbjV9aqIYYX0S73LcJov1Rjm6yMrfdpB/3v1Qj5UkR
mhUSQjPAXHAj6bZn82Gen9F/wpnJCfbd9/GHxvjiJS9+/dePsqbzH/utH9Y+rGvpFUCA0I9Ytv8c
kQpEYtTokM7A5bETV7+dkIbxATUggfTwjjheaeC+dcP8I/5N/oSDWddY4QI/c0K+PzvO+SXrEp6j
YwW+vU8ebUvNyCQrh08gjRJrgW5bzcQ8eJHiIDq1krrzmHOaSFYLlpvYTK1DZPTxl0zBg+nqNim5
ODEG9t30jXtTb4vSk7DPBFkCcAPhTEw6/FADfxgBHBnrYh5emshi4QqlVf+tRfyp5+wbAvuPaOuz
Sv937vVV/VbedeLtrbt4qd//m+vrfftX/5/yrbP8/aunkd/o138V/ze+9fMP+javQa6A/0EBmsCc
YE3d+E12p7HaOjueEObyqDCr+I++Ay8USA04L5aK531den0b15AXzjYMgJq5Pr8ryeedQ+KvHBM/
XOHoYa310TRs8Ab8tz/ebU5PKb1CHXxwdBjVoycCs/5mtPpudswUitYF3fG6EjTpqt6NIRU1wv07
6qM/YA2MdqiMzZzRfKIy7jCUHsxUajTmaTI6OHDffTp/cnevP/oPNzffYtXCjgE4gp7wvb87Tlt2
xgNwYQMQv+pamJixgbgsxdkevf71azHofP9qAGz5qjMmwvyAXvzdL0pY3cQWwx79iecBVFu1PJQQ
b1iDW2lhAucR0yXI9va+zrtpgMk3wRmznSXTTnhls8fGLlK4k6wZAIfmIevIhbzo5BA6CYpCW46r
3Zg2tuGT22eJIwKTdK/MGSvGJCq+zKnZYfRGY6lcxYpKzDI2h0OamEO1r9tpRiy8zHW/iYdMusYn
oPgGbbH9UVkabGRZGlshmXhhB3W/i5vAwM76BGYjVOm20ok+TKsaNH56lmuUJ1OGYKxgfyRXtrus
+3c1UeY7TIEdj9Ichf5w3tcn6rDDUbLu8MtRUV56Ba1CskBYObGki4LwLAOQhCEPlCarPEB28gSa
d1RG9PloCCJ9us+X5G5cFQZaGua7Uh1V114M9Bgj1zmjro/cDPOtFCUlCDNbfR2FPbFvK5lG5fPA
XVxvBCf+K3rnPeT18rmv11mNUARJyTk+FSktL4tYL26J4Iv9Cvf1lv2P+WJrle6TFq4cUWI0DwlD
rWlXdTP+0XgRCFuUEquDhO1bkkLme7nt6atKheJCTw4z+C9aPhQudQlYy+8kZ7xrNTIChRK9YsBN
QcRUOd2t8aisEhsn5xEdRDIGxlmGU4a2mW8QATdbJhPKLonXj63m149re4/rJErcpoNX7s51oQXa
oC1IYR0Eq/WgbScFuASi8c6tyCV6iONeDZiZPGbonewyv7YIJDrgYbxqm1hQ3ajtGCSWlWW8A4k8
RY/IlOpk18zLlF1NBagfC/R0FaZfhDk7Ov5DvPA7hGD44F25W5rkicF/cinhdif9sdDKZZNPyXjT
tuZTKIk3JY/DS91kW5yJVPcXJ67I4BmXhYy4MWxN/Elxh0fM1TUR9x+LMWz0DY9e+kW2iALby7mA
tkXaYWVfk1U/M8mpx4aPBiegFMnOXo7kWzDOwp0jrWPfTg5eK5VXta3gTrZyDNitVppBNhvCrVll
ragzg2kdmz6InhxJvHM96WKuReboro9HNKKDw+jc5xiVSn/lUi9elTpJ5mlnaz0L0NpVOtRKrbRU
d8Xq3c8R6X91skWzfOvs/gelnihoX0cj8sszKcA8UwOSFSBAvCMsgfLMFTifSD91W/9/eg/T8H13
+v5QFT4kZfTr/87exN+10uef8+0aZtoEGI40a8BRYB6/XcNUgwDcDMpAlhZs5b4rFJ0PcAoZ5+C7
0Mz1Gv92Dxs2uk1rrTxNlCw02j9XKJ4jKP5wV+GNRNNJ585KRzfeb+vgsHRVqXH05YvCWH8wVlV7
XWxpy/zMlhm4a/F26YrXsMOo1GSWN0/9y+hEDyyB75UCaKKzFEed7IVjU86fktnUXHM2rjsj16+i
PGZrTVi3vY2sgkjG5ITe8mYstki2xdQgowji8Ko2va4iAlR9nqb8ZAKBUUwcxZK/aC+V1L3mzmuD
YM1yojc5vetjfLzhCME19LniVoQwPRe6GbNXgqVVpYuqyacDmfCXJieVqkCUREnXCGQVTcwBPHhG
bQaaSvMMgqQYouup1PwUE/KGtvMTEfMcXW9yJgJ1mVLkFY472mBICcpmDIBYGhou3/zisUBZY04V
nBTo8EN/r/Ydjd8S8q7h4jLDUPLLsVefzKbSMcyU5C3Nndx5JA3UX+vZQNFX8jbnr4JKgX+oMZTt
hOLbSOnnuD+kjbnNhn2u3kxoQhY71m44lhbPaloNobls4x3oRocQ13TupH3e8RMzuTpkiR7tEco0
LsPshwgj5cg6fypsvzlfn1OhbrVovMxN+ZSvMcbz2iqo+Y2RJuGO3HtXF3FAJQgU1rkQWR8HWl8G
TTtxkofXTu540cQHwn3j15J0PeoJzPjqfpHyjbXUWw7h1wwQClhG6CJ5Fz93RlqfFINBnmiylwWx
501UOfc8Oq5eL0FhbavsVIxvE/6AnGRag0V/Uh1SUMRNcoqwGGAK3TPWlDzDkDdy51RuZqu7xOIJ
E6LzsQpcLGJCpAmajGdB2O0nVVxY5Rg0uC7qyVV56KC+58NVG88eYxE3Se7tJOhK4GVvI+FpIRsL
NyqdT4vFYiTq97Wz7OYy2U2NdowsAlK5PpyFdieKd1qiHGQz3g5F+DSWH7OiPxk6GJDSuHLyDLlF
uYmmZAvfxLlm5mIcBHccK7DGbXRPSXM3d6adLhCywFU/6HyS8E7uG3CoaEYIb+rGDR7YU+Qo23wq
mFjYx1xCyFUv2DidWxHVh6y/VJCC1OY9a/CbnOXKxszVz7NRk7lcZu4gh2glSz+2XlbVD2COYACR
MqUXin2BGSKY1y8i65m6LFfk8b7O2i11Ju6F58qsIOHKN4txL0eAodakGmhzM3DONufbZtS3C/pj
g3ZxMRr+ArPrNNCe06a6nbXBucjVTHlOVf75VA6kWqoJPacmHdMx/Qr29rqxqiszQfcp9fOFXC/x
qSTi2FrCZN/SlZIVoIA4mvLfwi7+CdeTsZK5//ug130T0V+s8tc//NudhIyfZgFJ5Nl2xSDi252k
fpAt2jwAWCryF2a/v/eG2gciBjTuMpBduPO+1/6rH1BfrEtpi1YOn/1PBdO/Z8bSucFaA7GItIPL
8Yf5ru3Al9LNofVliw10mSLJnsLBjaZ82+ZIpkadGd2EOrDWL0NCojVDXFvms9xxUirpBZ7MCoIW
/mBLaW6G0MA8wLqsLk6jnO8G1LvOIG41GTkAo5FGRJsxVu5a6zYshO5+9wH8SScIouCH7kxmXQ/4
g18Ff/176IfM4M5hWSz8bJlywi8QMn7mMo6OU1wMqwUJYq+bF73NrgwdvVm+xAlAbv4nLfJeOLEv
Cc1rZvUASQbhXXObD/HdUo+vWWpie8o1vwvFVUxeiN3Ft0ZmIPouy6cxKTFt9c+0/75NX9EZEAEm
Vf4cxeYVL30lm+KmKIpDh1hzNfx5uZ7t9UYO6JiuDSPblyK6MjONZm4e0dMNACfXsjlVPChpbqvI
DUr47FKMcVBlr8VksgrCitbW+3Kqnih7XVGxrqlAjwnloEmCBZ7uTqZ+n5TqhZQ3+7KQIQFUO8g+
sjv2t5FDCmvOLUsw4U2XcFxOM5hiaynH6iKL1C71Y1LEZYILZvUqtyGEMJXPx8AkI+/GyTogYdmK
vsvjGDJAhffryJHeXcsry66ZIz2YGxMG80q6Y5pbuuUZf2esJLxiZeIpsbxrLIAoSr9N8IHvJENF
1SY3lSy5RM5nz9AROBmNbOwkesuJGsJakT7mme5Tr6CfSID8GTEYCM+YmI31EIEkyEAExDduRnJ2
CjMohR3UrBCh5cwTUgVoIWWFDNkrbqghiQFxxAohmnX5EK9Yoj6WwyCrxmyL/iUQUX7RwUGJK+tB
g2kELu+VkK2dPqaTL1bskSQ6K8AW0lwtZyoSA3GbBV2RUegAvVpqudrZZYzTPerHg6jJ6IysyScI
/VmWYvslLROdIaCVPYtGJFeKTCqPk2lXtvUo4AcETZdU/tTHj2jlLHc0hhMC34r9eboodw5YOkwe
3BAOYFyn3ddLP6w/+36QaW6cpX5lDpGfcCY8FJH56DiT5UWVse9mKOwNER8yIYsuE6l4XXZi9W/0
p5I1OlP/pYR/OVyVhuk5c/ospSnR6To910zmmACs640sqrM2fahxw+CUnJkNhHhaRPXUj8K17c9x
HN6ERvpUVZYG76+t3THMCB+2GleLpg38l2OCJcAnZL7AZse8xJLG3pND4THNmPmWdndL0W97rRpd
lW3GE2eW7VmC/N1FfjTCei2FkP0P7Il7TUEzrHsow1mSAp+TzGI/S/IF38AWxcXUIk+IpFcnl/Dz
saSIHTW9XDT5xQqNALnlrZbJl6rQ0gdzkPxxpNDD508DAXGLv7o6Zo+R84y/48JuK9MntmTT2U2L
N0dO/K4bfHkxLhPD2Q5SfXJadMxh3mwmRgPXpB3anpDB5anFzTTFN62h+JqJhwbSWu8Qsq3NSHzm
DXuYrpXcXK6+qLP5sRcJ9aUjqNWs0m/bhSebPTEoLW2bxnpEA14a7jw+CY2Fi1h83bD8sK5e8L3i
c39xcqq1HvDFwNDBlF6ytEPe86p0g7NJpfZiaapXTpPUNxO8lI50WRbSIeyeOylFd47Wj+itOzZz
EAxeHUesVRsa2QFWnbrw9ax7ZCmklT0mxbGK+HrwUhuhU6DKNASlowZEgjxWQ5WfkOUCt9O7ACbQ
6EUDBk4qvlIJjAGv5CZtl95mOrY0NhLGNHMiSmIzhz1rJKieX/sik/o7iUsqehoNvX1cqmJhQLCK
d+vBKEEsFfN2gkjdHYaJvnyj6aNgbjEM3ac84rnYohBHAGHI1IfgLxZl2nZ5MxS+NBLEEaRqaG81
qCpAB5eqXfDU8rUXhUxwfA6FbbsoJSeN1ieyE0ghgEvMsiYTs47nEuXJ1OnDVtDARb6DbwYdsroM
d10T2/3BzIejmgkvc8ZNJVXEBAs1iVZDbQaIkTFh/cCXWT3EA590bzHLY/zmpyMBZFBYxl2XVcAH
e8I+Qqvey9Wk3whjdAK1bkLUVSQ7XNuIQTdySY+hlZyVE/p7H4NNhAeZAGbin1t9CCbRvAGyeDR1
ruvuph7y6YUdJ8tNbu05wzqQjNIW/TwyJCmZothXocjIbt8J5xCjeT+oCXcU65W9JDlcezO6crJS
E1iCV1iAFHv3y9KPkpxVM1ZWohCEalwyK3tW2I2t8FFCs3MviYvQawr51gmZcpE3aIeTl1ht8Ev7
jVnawR2NUCW48plFKq9Y0ljVIJQyPmQjt2JLqxVgGqH90buivFDWn18XBKa2fCq//M4ZhWWMty/q
j4qmBVzbyv4fM4fR1inJfy90d7/+69d//e0Q5vxDvu3qwHarWIDwta6SZErhb7sQ1JBsBwAWkCGK
mvJbwWugZwBYAPH337u6Vdb6m3aVbZ1FUcd/zouVdT7zE8sQzeQn/XFhICOjWUc9KkoawP6rCuY7
nTvIThJ00kbzqlm+nqc82hpSthmQWDKIJYY2Ny1fIXUViA/A6XJDCgLGSj9qUqIV8Z6jRHquMgWp
2Iwy0+Z4yTGwZPoJnv82QvM/YLk04zTai1y+nxB6lbpMiCQT0HwcMuqU7nLR+8OADUM2Lwf1ZViU
y0LgHV+YIKoPxB0zE2mdL0JT0kfbmvML3nDlQjItRudzaGDSIX1RkmAPW+gytKtO+lIS7DD3pwFR
di9cgopdWTrfx1sTumdX7oR6SrD+mLgMNPg0pCCdLL76U8IVH05V8TEOQRBn6S5y8j3bTPwMg7np
5eJuiO/NLLkox6+S9GJ1TpDiSwUVwYy1Tjddq3l1pL6a86sA/Dkb1kgyZE42aIRDpTU4eJFvIsyV
B1+t6xNQJ6i05fzIZElnMh9Bbe2REqAUcwJjXG1PWdd6LR/QRM09VOLL3NwlhgVm/1TZly3FGlrF
rnpK535XFY0XcoxwdEiv6pLku9FQOZg4/bCy55L1lJcULE+VoFP3EwpLR0wMW540qQR4NeEzBGMw
InYlmHFCoFlZXlGmX+XsORKwZGPyj82PRit/IY1NkLyZyXtmygy3Jtiu1Me3mRFxTo73hRQat0oz
MoDLzeuuQMOQohDxOsrCXd0ab2yqer9XhbpvBrPAsURh34Oh8ib+DM4Ur86XxxKtqhci1fQNbbhj
jrmRpc+60gbQtzZxmz8nQ+qDiUUaCXPWD7nGEBbPCItNL5PCR3kyafyDKr5Pp2arl+EuMlrcpz3N
ASZkDEAvZfWFYdk1se5+jJ3MGZKNHm97ZiXS0jSuEUvPhsa0vYbaw8pa9usq3EtQJBig3zVgahWK
9EZ8hM60KesvlZH4or/NporNt+O1Q7fPG9tnLOPmlY4qPEjta/S0HgBSbyppIR1OcwZE2K2ACu+t
hRk/YLQHE3s2a4LrqsJSpk6xb/MJ1ra8k7tDKAuPkCA8eHhux0HzFISBNt+qVm5PzO73aUNJCskg
GrZNlz2ajLR6/m8zq+8LdbgotWVXx+m1JFfH3npWrNFvFIDGpKN2DCC1tb3Sut2MkE9NobDFn9Wx
d8tcOYRjtZnkhxgLPdNHEWA535Dk+FEZ9COFoDXsGyBK7oJCSm8RHPLgdyioNdgd8qLuyU9HXSwT
YosKk/HadG1OyppObLU7WeSBntFfz1lYb6Au76hQ7tUpwZiOBvLe1jKvsSMe91E6mcXOJpRJb3gB
gY1MBZMxFSGkiuTUG9ssGy7NUN8aLCEMljujzYfUGhkzW6kKYDXvC+a+8FdEIM0GhH0NpwigNl9f
xp25ENumWl9QGG3RTV/OEX6cHFjGFBWkjpGEugud9EoVxkEhzTieNa796lmBElw263GwjgXh5DoV
eTF1ijmRB7btxJWeGjsn34bFTsqv+/CQT5tq3pmrJbssjzRevjKJXVSE+2lQtpNk78epPE1DRs0w
XEKRidjoDPS5S3Ko5W1oWDR3MtBelpNJdpTD1re0eT3Jd6pJO/CPudO5RP/6Tv8fkb5hRnn7W6Hi
+Sf9drEbEITO1B50DnhM/jDIMlA0wq9i8AKCjBv/PyKHM49oXdGzLgf9Y3Dl/+5JMVimr6UCgVWr
yeVn7nXEFO/vdaD88jmjx2Es9sMkK8VPPyddyApW0XLlBsO8jf0V5XTLcNyd0VKP8pTGnoG+WkPN
Mz23sJs7N43pAuJWq2+HMH5azGz0lspAVl120BMYu097Cd/dmlXWKYZvrqLx4awfX8hvbYKxj+R7
NUryx3TVnGtn+Xm7KtGFocxMnOHm1b6KXl0CLcNW+6xmRzPI36o6q9zHBHqOK5/V76Ut1LtmlcXb
Z4W8rdNOuFOu2Y/qqqUfz7L6Th2Gx7ibLNwHTHxrsLVhPOwsKvUlqJoaGEF5FuwTrdj51lnGPxbL
rIOMMLvGQx2VIBzMMzot0DKYF3yCGWNsHkNMzoXCONp02IxMhznNKHlMLuhCn5tjoo0yPY98JYPc
AQ8/74Djr0O1XulZ00PWP4bw7ckZUM+tQKLEdAWoDy/msY6HIErXjgJUPt3FUhqdsZHUBZB3ee5A
mrUZmeZUv7Yb+6GoTPgUayejrD2NzVR7A/bQuA7DGC6IPKTjjjC98ZhkeuflRtSCn6WD6vS6YRO+
tlVDrdJi1ed2Sy5wd9/UhdpmXnvu0ajE6NdAh9C7mVZBx5BSnhobMJH0d/O519NTi54Qwbl9Rz9L
opd+bg+ltHC20bQ2jQgpaSCXczOpK8lg8DAli74Fp9ix3lob0PHcjM7nxpSRwLy1gRUwcj23r9Pa
yU5qZ6uzZzZsKF/54TquCYtVNxmUo1YTdRXLOVNBRl5yfoUJrG/u2hJEqIsaveYBZSH6FeyDvYlN
8nICq9BFTxoBVEZfRi5ZbKhHgQVNFTlfOxwqkIp6G7z256oJHQZRyGumQPDm9NuFx1TFqNrCJzck
Hp+VN3aoQFayoRsfhAPu3TZ4KlSrs2/UtJalnZzIZLt3oJqKWxQHZovEBSzLpiQsIw2KfnKmTQZJ
3NzH2oRdJbK4MCm5nKoMvjvI/mQI/IOGHbnFmpXEaWQDIvhByKsU6VgynPI7sUxbZW2Tk7Vh7rOi
/AdZFdctxH/v+egPBOPD4i8WHOsP+O1acD6gDodpZBKSpmqy/nu/Z3/Q2U+gYcPYi3Bqzez6z72g
I+hEnGnBBuTZQsH++72gfaDbM+n5eLBWYtJP9XvsWd7fC7phcgGh1mLBj8b8nbQ7qnWgejnBwuhe
mrda7l6ihj5PkqTbUSj1Op8vT0oPprQOp6hGf7TWidNjM+D+yq+TnNlaZdwxSm/i5SaVLH8pLPYa
4fQkZ5HhVvD8HRFu7fCkh8fR9tc5tTRfqlFxaBhkMk65xrH4iXx3uofRr+lIon6hXHfe0uVrHQnL
y9L6Osps5jUIxKx77pH2Vsa5F6RWojDXmfYpq3A80RtTS2PDHYYCG8zY2YS6WMmwMiK1oC7nIvb6
XJh1oObD8LGZUZ3ovepsbUNuD8rUSM6GC0HdRTXcZH+KluSyWvSWKdQ881O1VN3yBvNVlohORZyl
jwrlp9FfmujH5rS5i1pDIxQjPpQa83CatytAZRUaoDm/akQ27Oz0I23+DSS9rZIa+1hP6APmsSVA
wjIKiZ56qUpfvmtQoB0Jm3H2DaG/21LUQWyUMAak6mQP3fruWKwC2MRni3xBugH74eRqhJpXzjib
8vK6JOvTy4f6MmXjUWTawVnGIJ2fK6dor5MaIIYkWcyY2OxwkYGdWp33WXoCGPSqZdnt0FT7XitX
j2HWuC1zNywvkXljzLi00Vx4pZw7Iy0atOXF6I/lwJEtXjInPY6ZhrBhI4GuWpLiSsqLQ4i5yDpU
k9zFaPvDEysg1IhdEm0sE8m6PEEZ6ddHopBm+csIhDfySVoRz5boxabkkjAc4bUss1WM3A6Kfj3r
H6NJPaZhva367HJUuQ1xSPh6nej7RZFCVApKYXODdrcIpvyyGffLTHuoErnZKl42aOphjoqqBQNl
WG8IBhdYTFJ904nmWJc0oXE2fNas+5T2VqrgN6GT22oduBLiqRcMaGyhbsE3t7upmus7u5ut1CtG
tb8re/6LAuN1L2YSfFfNQK4YKY093eYvdakkQKsN29dirffTRLfoggbur1nc/3OK9FUp/heHcCXy
X/+njN7+xkoECP3bUcyojEUDDm/VIp8FpMK30ZvBQhm7EHg32XAMtMW/H8UyQnkwsPDdCJBlMscB
+Z8SXSZ0i3Qm8J9gQNFPKT9Tov9wEIOW46xHUIGuFor7u4NYSjWUOPVAIkAPZDpqLLiMBfsCidXA
XlK0xi0VSWzYksC8hMLtfffu/UllwGXzx7nfu5dfpb3fzf1GM1Z1oUMbhycZEVoa6VeIXtvNbFs7
pXOulKwnFHtGS/qzr0uCJx4ELFmow3kj//i6lM0axPWSkBpczycbsdIacV56xljf07W2TwTHvPVl
Zs9/88LqevO++5X1dQZrYS5TmIK8L4a6RDO6BVaND7bh0KEQDn2zn9Qvljb2N/ADjGNDJBI4TVNi
yuForceHN5DOoDuE1kTiooZB3zoMHpinq5qPO1sc61QZmINZScAtzpit3rIqcQdF+eR0lpvN+hVI
mm02xsveNqooSDWsyrNCALyazh9ThjphGduo23SqVWPagTX15iS/0WP7VZLDT5TCu2WYcXzbQTiL
Oyv5NIVEumTSRdunj/hh76o6eTZ0/rqhkrIIxJkuUN4oJZk8LaNRCzJBorbV4zxhQc3V6qNWRhvO
pAPC0SMsIG+QSb8grIihWiUYgkChg4KfGYhjZQD585wHshSNDFeZGIpsfrGKWnzuBrXcosB2OO1h
GXOt1f+HvPPIrhvZtm1ffjmRAx6Iwq8c4Hh6I4mqYIgiCe8CHu25bXgduB37E0ylkqTc0Cv+vJXr
kgfHABE79l5rLvI6UoQ+sHCAywTbri4/1WZGtjKQlbW0iTnSp+H9qDj6SaDn5nkxutdJnKw7Jil8
p+1GoDdexYWq4eufPZRWR+THGKtyvV7J0IoOTig/tkmnkhtVoKVT0TC5nIfWTeOm2xalGQGShl9W
EOUEGQRr0Rq7vAFnPUZq6WWhela6A99SFu+7IrkztOpUxjSY6rGkW1vR/YxFeYiq0vJcPvMuHpED
OmMwbSCYMFzLierGXb7JnJLXbIJdX0OZqjpxTc7AwYKVmGPkz6vipE7m0w5s4gjm0ata8zww0JuP
IIJWsRPdkB2KWxnVh9vPN8k4OefAV/e6jGsUu+WhmBjkJEXJGS+z9XUqhbFpiSHjhKN2nqGD+O0D
iqpBob3shJtCVIJNU1MOCZszkdMAbdWzZBInwq0OcQPhcJon4gHkGdPjbse3vswZaYPP/G++bCzG
8gUKiEXoEjReF7dHkBZrcP5nzYzuIWz4ZUYr99rBDtfCDpp7jfPe4JkIEmAmVDS5quw6b80tJ9UH
znIbWQQfkio7NXP3MkrS7KRGFXHWzb3md7Oj7OYqcNZ91KbnkxjTdcT8/KwyNfszB1HiseNSIqnT
V3pYaITYlqM3Mc1XBa3qxrV2zTBuxRw252Xfr2F0bjOCF5RQ2ZkVs/rCnKpV0bxHa6x7yihaL87c
rdvDWA5mqHpKSJoWdwEZDs8xXhCeyHfv2o7MGcvoVq0wTG+AxTV0jCL+CApgu0PD2tEy5B+NU1sv
0JykhwhL/R9TI63ZrUoWtXLeIrffj268zaJm/6/Z3QmKfLFPfCNv3mF6a9pPP6F6P7/A15HaEnlC
f43geiCti0P2y0iNgEv25cUYx8b/1+b95YjFSI1dHQkZYCC4nhqb99/7Ov8XnqQlHEkDg/SM4vuN
kZrF1V9uM7h2UU1zmkMjrXGmM97srHDPKgVVFl15rBik+CRTciQXTD9TBrs6C8JMSWlOu/Jx6rX2
Pp3zvtsXgdk9NWFUIZWErS832oJ1XallXFT+2Iz2IvzEelDXCMe4VSFWe45bqAx7kWnvisZiElEm
0XAO/UiHiUrGgqeirOAYN0Fj9kc4sueksljHLosjxzexO5xi0IOCmhR9fVFhvmouBrQEZK9EhJyt
FGLoHJpF0i1XgWvpp2Uo7QvS00pq3dIBNUGEgjvxnE7TRcxjey2HiSgULY37i6EW9iPPOKLWPyQL
LGg+afKOXTangHHjh8BW8vOGQuOvsuZfIbFcGFI/LoBJjU2fSkbP6Q+499by91+fEJhIdKAFXQZa
0Uur4Z+hM3gsC2MasRBY5nkM/n5CBOZROhZLEOnfsMq/h87iT54ZmtMqf2jyT/1eE4KexatHBIKD
JijAaWlQ+1KNLY/Qi+JTWCTH6nWH7AtaCkZCXyjiJlMoQpA3pLG9N7J0r6PnMUmeDLULrUDqb73L
7XjdQeQYM3k6kwVPcs/eltZ5ljgXhGmdTe67gGNaeYDySptN9yq1W06RyQ7uL0Op+9hBWF0u/tGQ
8NCgIYOmGUWym5D6KhwyI2le0WY8Dbv2BJvSaT8jUTKMTyRPFPdVV0SrZlZIiily/QArcSQ5tmpg
vhb3DhvEVsaNeUV+TnvZZwYT8HjAaY2H/ZClHxJN2Qat4ZvRVVw6564d7e3GPK2DGo9W4uNO4siL
YdAXzh2cyJiBVaupA8p7xH4JLp2A4WJqXpq0GrWxZWqKHgjwJqo9dquB1KfROcoJY1Q7kRSJoQvm
EvhXOuDKfBpnDFbVy7DHI5ZGNBHClc1YUaQezORUe9cmD7n1YMGp0oZ3Vlp4afUU45xQe3MViRTW
dXmoxMZtXPKajnP3NBdixbB8JZU7XVlPLIn8eEPUcBcjM1RkHxyZRbWHwb0qlIGxrU1R0p5IGW6A
/UB9OdT95ZgdyKPb5XHnyUrzS+WjiCCLTLtGJwkomm4Jl9owR5ZMALyegqVmjjksOY/DqgnyVV5X
1Eeq/Z5Wy/VI1CjE6A9KY9yXdczEt3/KcLkrtr6h6eulWsmsdVCv1a66U62CYRnUozjZDI3Pxzdy
NILltEnNxL6uW2GdaS0z94hSiPwsnT6GYk+wmNN1rt3PVDy9+viv2d2JFPzZ0rVoeIv//udX1qXn
V/mygNksOIt1CRriEtKhoW3+soBZf4L/YP/n7E4iGxvP1wXMJqnNNE0DgzCm1NdIXfVPYGXqkh3/
LML5PQsxXde3CxieZmoGDb8y51jGdq8XMDCnwhgpafyFsmCtqgpK7o1mwsC9YH6mkgBLytml3um3
QWc69zlOSzhFvWhib+F4TdVtXd9iR+murVDUW4uFB0Kaua6me0PM55JBWVARZKGXHv3ax+Ikc2Ww
04rR8CuTkf5Ka3LjNLSsbp+22o4xkOrV6tCfEp6h+REhcGRPKZuGt3dpOJfKpyKKxW1DZVAnT0EQ
MhEA9HRNi3FeD7VsTlEWmwRRufWurMzrpO36q6KOtxPqO2OOm3MDc5MXRADbF8yqV3WKnwLV0gu1
X8haxcXQufM+skgFmi9Cp4nWRufaJxKZXtmRsAsqVx9vyyHczqHKklw9oaI7V6R2Fk360WEskrK6
5sW1ZX92SzytIZHD9Vrv22JjoqPeybbrzpI8zN4LC00w9AESqMg4Yp5lW+pm6uNrdjCUIk3fQCzT
nROyHD5POMb2czPFR6us1m1F/NqY0y/lnzD0PWOilZYMgi/6mZLWth3ENAvg1/kwjdcct+GpMT6B
rRZ3SBCbBbjWLeg1BfyQN0NjI50Vm8BF38lskaGqHTCPSK7jZ4ibOQnY6Z8dbZw2Y9fXq864d8os
PnQLAm5Mm1MbHzjjNEXrjzOkuFIrdhbkuApyBzi7FUDkp9IczzQRHhKj2HVliuF05IDPqQbfFUIr
OgOEatXG+ZAFT6TQzdd6lMXhNrPE/IF5lbZLNCKHwybFS6dE2bswVFqErWbBWj7103jQhWw9p21O
2yDsvYT779SKguz92CQHdtaTeRK7pHeuI95E3UQPbcS4TE/qTZXPp6GC0woDcdc1Z7a7tGRxR5gI
L7ny1uJ2wtbcNsesqGu/sQmfqSMapNn7OjLrle10qV+DXHFCthjO+SVRfYniXhSotUs8pj6ubwUo
SnjZGGR3roIuOgxlcNScdhs40T3sNJ8oQf000qrqslBy7tgWv4Y7Fh9r8E0NrDDK1ZFy3YumD2M9
ryXW1hTsi5CxB6X+Bm8V5cAQe2ErALIpwwaCY3xJlh35U3bcaWtNT50LoqrIwGJyi9ScQeuU3BTT
PHssAsdqiM9a4GLmpoLsGl6VVda7dH0xNdIXzjqfgSoCe3lEab4rG6i9en4oMp5s7eEP8gasmPlh
x5yk2SOo+wx47foPFp0mVHTR+EMITKe/6hRsW3kYbWmdO1juPv6hzwlPmEFqvDVH5I5Px1yYu9AY
/9J9/JD5+J2lDu2ihiWGsRHr69LHfFGr4THjuNEg5Y5ahe/CZjJf+4UhdiEdlzB0fxH+9U1paGt0
ZplRERAHZFJfJpovLldHKNLIPe6JOJ+B31pDsu6NaKR9n+ykolCiofKplV+1Q5eXfeVFfb4sxmZG
2vR3nwN0X1xWalHSMSknp3AuzkdQAjmtG9RIVy/2vYu/XvBlMB2H3p9eZrHsvLjMlBstYQ9cRkd+
X4XO8qtf9vmDbqA1+/mlfvWJ3nyRjqqUHY1MLiXEOrOHbajKdRoMvzthXr44KLhLT5fp5VuTkcLk
DJs3t0c/hXehVr4ne/K2E9ntzz/Nt3ehzoa+QEBwHpOo+qZt3FFel0jXWh/1+Ibsq6smB6ORynOE
6Ks8l78geCy/w+vbgctZeJLZ55nnL+enl79TlzI2V9y29SN2M3qSnt0RcfH8kf4VR9VlKvLjo+rV
p7ArHn6cnWAtf/610BOCWDyBkJlujqlTzn0t9LClwA9SHRL5oLf9c1K1jT8tJuyApp4rQFo2X3s5
NgQkUoB4xWeHOvfM78xo8La/vRFcVTc0rubAemD/fnPfFRWWQ0dtJuzgRY6nWatgvY+h0MWO6HbE
tt0w+YW12OYwIBkqeI0ok9MmT8gugMzK0LnZiCgyiYqvgm0TjBYC26nLVD+LLBKlhfFZmXVLWc9q
4D6WVlGkIL/KgsKkCndGN9OjpFxzpY1e2j0xcwP3w1xBrljXbioPhttlSoPjJBShX6ZGfJDKHD45
JhZ1z57y2M+rjGDq2Iwd6CYGNnBoGByVkpqKJkxcFYNikGgUfsVliX9kIkEmDI3rntSjcoWwE28K
AI7ytghrjj1d4s4LRGIBt8QLw4VykI50Y2g5Wdo1rbEVVo+h3+JkaW47ioWzQCmx7UozAQyj2UFX
0p4aG07WDfMev2k5d3mBHj7WcwPK1lGSLbZfpq00rGR9qzmYTuxGUKfSXE9H/tGlAVxVRHAT5Ku3
zUmUpQ91/DRSPuDgMh3fUENEB3ORb3JTua6wQsSBta2o9GysdC5MnBG1tpdgNdU8tOa9n/b1aWEP
DY7zvgJPbmCWMvu8a/xCWLflGB4jYHZA7oee0S5y8sjaWjj7mrq/L2jCG8qIjqpGwssUetKCg0wm
B/1Cr2CorgcZ1XsJSdPcjVEvt+BWSZGYuinq/apNL3J9octHF5Y63tO+Xo6dtykza/IXOEoEplJv
QdKaV+7YdA2/al/e6a1OrJI2o20mIwJGR5rMJkE1uhhuiAMKAPQRZVxUQT8dA9JgHrTMQpTaVzFO
KLJla9I/HWUJaxDT/ehGnJ91KYGm2kP271EGsfb/bKHzAZgr6590rZ///stKp6PxEcwKQY/rFiDz
rwsdx1aL86wArAERg3721xOtJf4kB4AFDUe09Ze7+WvT2uWELJhm8lo0wxe8+W80rY1v9aJs3bTG
dSzDLifbb5hVZhCXrY1uPlREehpP+eSVozFuWjUad4qubwci+oypPoUEOWztpt2RJHzZZdVxiDF3
zIO8b+BGgoKhCE8Kua8KdxdXyzwFOsllirwk7wzLHwN5G1ZADPuBSDA1YlYD7I1IlaitV9mo7LWW
zOCqicj3yBTCaqdDWFmYrrWMlY3JJzgHX0mLY6GIj60zrMZBPBI9Y3HqSDErwB4waXvTOoyvCJRZ
M+l/Dy3OV+vq0Y5AY5gJHr+k2NWBmvtgbS6LEJcAfrTrSrHuwk4/6va414LkWOm3shrOYTJ5s7II
aEwccwkaFEJO9mKMDulIvDmURecInuo0aR25LSberDq3n3CsaCunSLw0KjnWy4h1wZ78KVIemJse
Navb1nWGFZv8lC7CSGOyNq+jcH4M9Q7sk0WOlAhwo9CLVOB50CMsCjIl9WwzYnLzY1O7bWqlwL5i
3peG6LZwSZhEGvZ5iaxgNQntBnPMNp7nYpvI+MCx+V5trCtH15+knSZHMwNVnsJvH2M8K2i2+G9i
M04fa5Nl2cpI3rQN0jIjWntZmGyQE38o5in3Hbc9uLjXUFDhKC7Fii20XTuaQplkhPvR6U7o/d4b
OoCTRnnqHIWTk9gBFV0zN/4A1ZwXlICHixgbdRYJfBEcdc5GrRzgPBhEfOYHdyKVPVOHe+YPH3JO
moVjboqwY3DMwBkUxaFS+r0JiiJSgUGJeU+IUb82sLnSBrQu+HSPojBOYle5mJitJ8WAHQAefGCP
EAeVOH4nsyQgRW1INnOYJSsg0p8KEj7O6lmbdzn/x1rOeXFgigFbYyrUnZ456lY6dQwIxGz2vUvr
WbE/9sxX2p4cs3FYjyRtj5MBIrRXIRTauFo0q31EpfY5bO1ji5LfY2C5TCHJ2kuRT23DqPmQosLV
O6Xyyiq4yDuOxD0WozbwB8pOWXO+E+4tcZQXva1eZFW11yKZfVTbYcC3GYcb03kSWCeGBP94YkKG
kTpVx/Ckh9F1bBbJRrULWgydrh16g1hnmV01znzoGkSpVei7dt54aXeTsZMlJPelBmqxd7p9j1eL
/oaY4KNeNaSqyuypdSO4UbBTkqWjxbQa1V3v4qrndJ/lT33trGuyQOHtoIYlaBUt4Z5mGiNiDUGJ
Gu7UTEOCZeTvQgJvII+0LSOAsQOJHsBVO8Nw/2kctXNDfrZHcbCVpN+780ijPzqLugzHb87NZhuX
SThfM0V6LBGbrdSmM/wuHQCqirlEOmOvh5b3HGRnmYTLLpFGzEqFx6yQ4MwwTDdYRGxjS7QrcreO
KNJsE/HRVEIOk6u5vAwGbKutu02cCX9Hv8asdqdECOFnmg79rGyhEOzcDMm0EWDzzvLhukg7y0sd
6TGm68l47upt2BPHpPZiPIdL63gCeDQ10fs5ClHaDIehyN6ZFkd4aF1lRUCB5OSJjiQZwIpfykdn
mM+S8FDC2I2yLanYN8bc3tnhgB0aiFeSewkB8XGMGtK5twdm73G8V/G28HtxR5rA+/Xh6IJzravT
0PyUWg+tshM74frzHYjZVcxovv48yHJrIzN0EUdaFqTAcjhDLhjCizGBKLkebCTM5M7/4gT0/zVc
k17Cz8qHlfzvfz6nv1S0LS/y9bRE/WAuwzNnOXMv56gvpyWSUxdtmtBJooNdsnSsv8z1OC1xWMJU
gs0TnQ2dlZenJf7Z5a8sHCT85W8lzfFa356W6IVDHEHCjJL5rcIK2SlWR5KHEayNfUbcfYU0hy7P
zENAmjDpQgGH+PGk76pReZibOC94cAqkMIYdW9Wl1scUDiGOx1Vsz32zThMaZicpY8xhMxbCPGcP
LYsdprg1EDMq1em5ap2oX6epme+dxA4N33iubwk4ptR9rnqVpQBmaaUWLpayGNJ+4OHuGW7SkGGl
Vz1X0MS2hLeBnVFXO0uJLZ6rbZm7xtWgQubbBnPEGkddPlGfQ+j2bOr1tLkolvKdrvwFh9mw93Fq
0ZSgtqfQf67540Yo1V4+nwWa53OB+nxGQMWMNpggC/h/fXeIhGMctCQ1wUupx7bLrbvG6eYSPRjm
jSnonB1YGtz/9XkHPEztan+W5rGNK7IDXPHRcCRljgBBzRS1QYcOUQLOwVQXLL6DAzyi1YyAciOx
84e0ni/zbLLvYWoyLsgJsaGb35sMEk2dv+q4t5GAl5vGdG9mszS2sV4kfqpoHZ4hy15ruTqBg5oH
X8u1EGe9tR4s+06k00WDowXZHN12pMFiXY2Ao6Ap7TKbPV2Dz4EpvTm4eGXWVUhMs97G1HFwQNYd
g4xzq4NNCMHDyNqVW85TtjhV2/cJOEs21RDOgZHmvvnMQSlzwyKEd8GjAG5AnjZXLIE0tgMAXbUz
QapyKTLKsdDPaVYiZEqeYS5GP1gEzaBAKE8ZUct1Ow7hKVkb6vbf0+VZeK4/7vIc5af854KE5e+/
LFzun5ZtszbBInQQgL7APjnwBmnwcJRBMkNGJq24fxauJWILFzwoa7qMSxjR31JcjHQ051yBgJQk
1988/bxZthgJAhUG6b+AEg1DFSyQL7t9paGp+hwiLCjbYcRIO36WeeBsNYgSDNKNcPfia/pOE/hN
T+n5cpzdOA2iXqJ3+qa5WOp5OxVNZPpSS0+yrrvA/VQV9BYM4wqskXvRZYnmrn9+0W8/I8oOWzdR
Jy3iqGdfyIvOM71mOyptVfelCIu7orLqDYcmY4vtyfGGhWL429fjwy0CLYHMZGE2v/pOLQkWOB7I
p5asMUoe9GtrmKqN7B2WlXxQfvGdam/8jnypixaMTh0wMN0yzDeSkqGq51TLcsMXdUSIocKAzK1I
S5bYFi/0MLsKZhXTdqUmm6Bq2sdo1KxffOTn7e1F15j3gOiMfZQsMp0byXrTch/DPktF5Zp+YuTJ
rqts2MtJr7IgkwuOYKM9SavZWA/cGicugwz4TZLs+ioQB7Dp0i8Th66WNWSYt6N5V7iTu+uTCNGI
Y8/bwuns1SRZ5AeL5NSf/1xM0F/v3c9vnieRnRuyK9al5a59cYOgkikKW6cjFAyEMJIjUCl+IiHk
eaKR9pNNXqU42ikOEaVz1UNA8tKsprBh6q4fP3Qdo3w/bRX5gIkzIQenjB5oHjp7rTR7fovGMC5G
g2OUbzk19KWUkIJVkUbVjVmGDMj6MKlcb2jzwfFQfH5OMYd+DHqeTXJdLVIkMnM7OM64w7aBiHMA
22P4MSSzzOvDOrqmxBZofGYZmhhXSJs9VlE3BL4e2xBSIiVvr1uFA3feWS0NTaNQbS+3SEcA92CA
I3BiM/XjtoLQGQ2VMq5Q4SkNSu0kLP0mttsB5bNQbudCl6U3zIKKvVCwhCOam7voNBijlnmjqU5q
uFHLyj3tDTd0iMjtzAe3hNNEULgZ3ITkdJa+UcFD3pfxqO+GrsluZ9l386WrTao4iaXMP+dJSZIu
R8P+XVkhnIlK3b1Xg4iQVnpB47uYhvBnta/EiRmSNERgOwPWQYx94KW1KXb5ZBkX4ICK68i2w3kX
dK2jrwatta5oO2YPE0G+5DFCTejPJi0MJxRHupMdOX5jUVIj2rCIFhvtGPRZccd3xtk0YSme0Q7Z
84nAtpl4RimpR/JZ1x/5JYNLmRf1B8dgaEyFNs8HI+0nZa3rwIzcTGGc50BCPaMRZgReIpz0Vu2n
qfYq3U5Ps1ij7eFCETqCErHQBqWa4VEzZTitct1ZE1E/viOjwsE3VtURWMiepog3WqFzhBJQ2Suy
Y6pTVhm1X8nYpbHUpowOfjEOXZ7hN8+4xpjC/ItfD4/+9WOSEg5X0sgy/KHh/S2dm401IQoPne7z
8yP5b5gP4Wl5sfx8o/Y9b9JPsok+5fjtf6RmfH6Jr6cexL6oOAi7YB4EM+frqQcxEJsaZQVNUowd
5j/Fg+X8CdaYkoLFFCzr8/jobzUjJQfuEDalr8mQv9E6/WY3t9huuLSNJ4jOqftm0V9cbLLtE1iQ
Pcp1RYnXmV45yETAfhhmMfmsOMb1i6/rOxXEN5s516SJjBzT4aS3JHa8WqsFgC0zr8vUx5GYnanz
kG6cZADrVsnIb80+/sXO9s1Nv1wPVhW9adOgif1mM58x9dOQhN8nowBQvovwT5Q1vWKJr/p/8dHw
aCCqolLUjTeXahqW0c7kUoOpl8BvNOlBDJv8OgzVHSutvv/59b730RCi8tuhbaD+MV5/lTK2O73I
6tTPoedGLmu7XmnFBqDl/Isrfe9HW/xmUOPpo9DSf30l0G4kJg98ssyOP1KbFJg/a8ZAI13Q6zYb
vhiyfyjc+N4n495A2b7Urzwmr69n6lOoOKUDyE6r603vKM15X+vuITaqzz//DheL3etFkfuDSDaV
MenyICxDk5e1AyQ9Cd1uhMQch+7dFIXchnM2zdcc6vRq1QeFfdeWGu0qVTHFbRr2AUncThn4aQDo
Jc0xBEUR+CDYDFW5AirA7mqxz5+aMtATXpZOgi/RwrQAWILwvNOKSGdEWFfZykUdlWybxEDVkxAT
bvL3Yp5WhQSvsw4TJ910muBBbN1w7lZRQ5dkp8V2JbeBUWU13cyieD+M47UptebdMCUKs498RjZH
i26gORq780ozku5M1fnfUc6S3Q4xR6b7iicOITzq+ptg7LhoBTOpgoylTtKPRVDctrKLk5XZzh1o
BBf0S5A3H2Fu24FXVK2FcauKSmr/SNX8UBsLAgcUxfxCHv6tewFZCzc5Pw4V3vIDviju4Gm2RdRW
ia8a0CpLJtTrtA2SbWrY/S8e4O/ddi8v9WZirpHdSM4gl+oalFhkg9tr5E211+GDXP/8vlvWgld7
MbcdGTOs8Bwgyel7c9vhirC10CRKvg7S8Zip6DHLkIl3IEVxGMI4Pakqk9xJxtRe1fK7/Pzy33mg
MdEjGdJQRXFGfXP5sAEiW/RGTJM+eQiCQt/ks0GhkjWMXwK1+8WnfRsMx2qvc8AhWMlejslE5Lz+
EaXAMhfV8M4zYk9XXakguikjcUpO0ry2yLZYqW4yrttajl4yS1xIkTKeWc0sL37+wb/zEzvL085s
kgE5joDXb2RMLJd3wkSqa0ZJBzon8jSKQEgmgMqfL/VvKIIYp774Wr8pgnb//Y8s/vs/zJSYHyOL
jz/H1acsbid6JkXLv+8f/u//0RDB0c9dXulrI4UqW1hLr9ZYVNdf2r+UNPigSG2wFnsyEOt/uij6
n7SLbaRZiGsIdli0TP90UahjcUgvmfN/lU+/UQgtxKPXjyPmESbRnHspi1FhvzlBQswOXOg7ZLrO
St5sszg2D7MxJqT/uU2zoa2LR3Ww9ek0S40rODG4O4wygVEZ2Q55z66FyKUY3FHzjKLrL9A1LuF4
sTE/svvbvAykikOdO2tZ1uboG80y0xLWpB4JWuUIQxxOyFQHkxFxv8spxzQi64oJE0ef+PkYlMa6
imibQ83lYkH0YQxWjGnj2HgXxkYCN3O0hnhTsRndyh4PdAMUwJjL42BxoguFw36gZy1pua6tqNIP
cCQu88ERKj0m2nUca+FdJETZ/GJVfS7pXq11iwwJx5vNjwXaaRHEv1zBxZi3EQ0B3a9JRdrW+mCu
Ndd+nxpB4GcTQmYXpdFDCHh6FWAmu+ylGAHdZeKYZ2PiB01lbc2YoBgK7/BaifQvT+oPt5jvvUNd
pR1HXQ3EnU7I63eopUTQzA4QNWzFkY82qD5LkqI9JwSmP1VheByKCgdZqxpMu4OGBoeArnpeqSbj
wHDK12CEu62SuM0aWrfi94Emti+esO/Uzd8uoUuXiA4Yzw8aUx6h1+/RqcrKimGA+H3sMvIMtQBT
hxOM5vuodxeIgymN9yZKmpAKoAZPGdcJ76wfyYpcwacY5S/2EG3ZJN78rgs8DIGH4Be2F9Lny9+V
wXMiEr5Wf57akcb4xBF/pQIvVL00NKKDkSupBbfZqhdxjumCBShzPECdTD+3YAUPnNu7j/+eRXfR
1fy4Z31WyoecVbb4WVrB8hJfVlt8b8swi0MmLPy/eG1fFlwXnSE7H6pFVDOsw//0rF0WGA4SKAaf
j6T/rLbGwv+hsYY4kOXY+h29zjc7MNJIhnYm0zxYBlhhXt81/xBFVLtF/wVLpM9VZ6UvfJEX38/3
HpnlkXh9g+omuwZPNFJY0BhvHmuH7HRW/Az+2Zw6uzitiFRnPu+rynhTJIWx76MOa/YMgLVUUPmo
AyE0U6fEXjIKFHCK2/+eOJdO5fOX63Cs4SzK7vj6w8O8r0FmtCCM6qE9lZQj/uQG5ubnH3xZUN9+
bpANTLdJt4Ol9+ZzByItJvQEHOKdbN4kbTKv6l5Gu59f5bkP/voy9IqJ5kTTTOv1Gx5Gr4TJQIC5
8Fs1y6KdGxiDs0IHWDxBlkH8nrLNpBC1C+PDWGT9J5L1SN3lxlCh+GU5OShNNshx59IDqVbY9pXH
meAxqzd7am634xQjrRDZoxkQCDDkZloQRcTeu9Y7VXnsHIwwfjWYmg9oJOOVM6ej4amHlgFosij7
XSb5QRs1VEwPPwr7bmnjSl7r9owE1LCCHnqrYtm30TOxSckdAGwACh5y9Cq4adomfyd7dzT9MAoR
8otnbE5hVfznzE1UxxddEz0pzoQSisJo3s+lGmO7qJKsgd9Au3FXD8I54+xKqAxmJFygqVOXC4DY
Su8Cwft1m5oUinCWE34VwhoQAtmR+8GuBrf50A9iyHyzl8FJlqnZZ00FPIWPiVqAZdTtrnUsHL8a
8nx7+zBsoU9osghQZH1jcTWgJHJIBTGiZ2QjSDr7OjbTv3oK/4byGOL0i0flm/L4tqr6+IGF+vHH
LcLlFb4s1NafBHLTmKI9Rdy3vmgovyzUoH5YtWgDkh5Dp26RTHxZq2kR4vpHqSCwNX9Bc//dIrR5
PZWO15dXM35LGGEsHcqXi8kCHjA1/rUIP03dfWuikbkoCghWKLJDxNpqXGDJ1Y3yZnY6631Oc203
tiOZisLSDlUjg2GxkbnQ5+HFj8UF1P8R7DZyrxzhEjjafiyDdy4ve9HErCkUK43uN4Xu6zhc9ypN
CvKOiCiLax2STVxeBBl9kSRxg7WZ9xAq1bZOHxurUD4SCaKvKrMAjCmFeg4BsYGtoW5A4WxHssWn
aDb2yZhHF8LGEqPROdDLbe8+WkZr7uhE5j5ONAZAqifo3ehaBb6y6DZk0qxbqTBkH93TvBwJHBsC
cgYt+7yF+rMd4m6EcJKB95dLBMJw2mjUZSyRK9o0BLA0y+S/LVWpeJraDSwy5Y1SR+9aVkDPMOm4
9r3zUQExN6v9wZyk7eeJudf18DSaKr9TSOHpFhQ/5q4orYB0Q2dJR4NwqsH5GIAq6FSyP4GMQbps
FdvjG4NSjdF6NffmzZSqxrkiqv2oOrRtXO1TbCbjWeQ4GAFtZ2u2abiRjVJcdH04bEL09YzOOuGR
FHaiTy4BAuBC8ljZFnnpVTmqkbhL4eIN+0iTm0mNDxnIlTUSSaxx4ZQiR8/AjGOJK90jsogLLcHi
PcSXbELGZgiMW8T0NaGK+U4SGOe1yCjDbG7W+TSs5zFXV3pVnkXMOTdhmd4AZVUe5dDbK3Qwd6rI
b/OQb6JXrE05jjCQ4I0rM99zUGv3TaEdXbMCiN4Hd3o4cZbvyMiCY9ZaRbnJc3Ap86gfci3zU1s9
1dR2OzS1lwVasTLdyl6njREfkxYc+1jS8hOSoR8YbvZMzhyloe6UcuYwNZh7hoAnql2eiCG+EgqZ
r5lulsSWIrtR9PHOreZH0KzKQSeHaTUuIXhl9l5z4sQTisPPyYHPm4b6AFgQjvzUnwyzvVFE42U2
HyYA0037aacKZPyhaq9i0pyCKf1cDu+dqTwmWe8T+XoWJJ3PiekcJdCDoEPnTArbbJG/Z89Y6UIm
fhJyJxAd8UGOKngYYaLr69h1ocaEvIuO5DurfyxFeJdW43uhhKUXz0SWKP1VZr+fk77zCiTDG5J4
PkDqOE+t7iIT6a0AQT0584Y24kcwItuqDMflReczxMHg36vubGw7v5Qw+G24eStj4WH30doleR6x
0KWFBXcVqopzplfhXTyycOhlpuNVmgiVasTTFKJ2jELLudTc0V11BR77zAJiKp7q3vjgRK5PBt3/
I+/MduPGuiz9KoW6Z4E8nIGuBooRjEGzZMmyfUPItsx5Phzfp5+kX6w/KoeSQpGKcl1W/8g/gUyn
xCDj8Ax7r/WtlRW3XwC9Dpx/HeOh0eCQKxXAK4NAtXIWj3MFUj1CUB1q8WVQO9aqJ4Pb74PhS5QZ
zjbNjfixcPtia0e0TV1MnhtRu4Izfpx5VmJleHMhbKfWRRmZV3DQ9VVe1cne0Ovbye6yLwWGBqi/
3WXc1fY2HNSzTNLCcwyvxknMJu/zZOf1xpmn57rqak5HFvSu2i5uXVrSxMhNsMz7jR7UXyKMHpHT
fwprfqXG203VufUTq9r1JnxL0nC2STafWdg06ja81N3suiOywCbOxu1tD+YSFPXqMsb1dR6byU6k
hp+4+coys8+Dan6tw2hTiUz3A9X53BqVPzvxWVgAbAMz930cwSkaqbIWRppQwaUWyAFt31ch1QUc
4g8gRqX3sh7+/7D2c/T+aO2/RhSZfS//ceF/+fG/e4N4KnBV2EB/2EIvJ/4/F37r3xA5LBt37KRI
JhdVz1+HNA38H0INjmF4CjmOsVv4qySmIixCuOLQVqOG9ZsY7oNjGrtwEILwiODOUXSnTfj2pDIa
TiB7m3yGsbi23PByTM+qSDl/9WyOnNBe5EmvjhAvV6EdCPkAySJcl4O6sGzMaC7a5Sq4IEqtVSH/
lA9Jlp0tgLJJNGSdN4Za7mfDVTZJOGRLqFqtCWiePUHEiYJi3J5iarl57rTbJI10HzrdcIXkw7oA
oTZe9oMA76+znGai+Ga300VWGMpFmYZPMs1Rz7NuRVcxmIGYvga9NL9X5vEiVzCNR/V8ObTdp3KC
L97YWbhqBJA7Wm1Tj1vgax+zO0cSUEbyuRL21zzrL2KDtE36SjFOdWn8GqosZZeSpA/5WNnfA6JE
FB3CQvwCWyAoLRxvpBzy+L7LLRC1A0DVhHDpqsm2grxihBOblNIP8sDmknkqNhYcWpTtg7kCIxsr
Ceq/ELG/iwUtVO9b/BFx1dy4qrJHNugbnXZdzZlubhxC2UhvaGtxkxILOoY/DPNBj6CTOW1/W5qD
7s2YY0gcICs1R6AwO/f2nH/NB+3ZLrLLTiT3nTHafxzT/8dNBq+L24sGjmLJq9H+7hRAvab5Xkr5
XPzLCtXq2+L43z//x1QggCgvTXiYHNQwTXPJG/77DIAseRH5sdN/ebv/cypw/w0CKLVqFVUczZWl
lPPXVPBycuDf/VWy+S3o0btmEbdKswgfPR9lmZPeTgWqtRDfJ52QkEwje1Hk1qNto1UuXQ615Hql
J2aFg6lHVZfr0auHOE1JnibV2+vp5AyGg+ZUvtOlzVZkQ7hLoxj5sp2c8s4v88ur+We5FIclCmXo
A+ChHCogVBEGasJW21erdgnzYF88z+IprYxg0/aqdr4EuILa7MJ1FEfGiQrKMoe+u7qgUYIIlMQk
cVCnIV5RbeMMFH1gaoDhCcAgKsxqzzqVcI44GzS/MVv95tUoPDLnHrvoMtCY2REDYWp9+3S1LlQm
oSWk+9LU3mfFkPlqazDjqHP6i4SQ9NaeQfF/fNHllx7c6XJSXWT/FNpZm95elEiexEnTqiFk2ESH
FZcmBjsce2o9sy+WEBIJqxfdJpwr/cRDPjJ6YSOgwCGgVWBHPFhiuoB+VT4SNJIDoVxJRSGRsXKX
FCNb81HkqX/UNf65mbAUMA/vlfPy0rDmjt+JF+xIJokQQ+Nz9KtWYxzaZ7aJtasaLeuiiGd71aGt
rz3NqA1Pk0aAmzgjCTuVYvXxUz966/ai8NFwNqCBefvUM6SDNDT4qiecYuco2EwvknL83PGZ/ASm
6olH/aIDeXfrxNnS4HXZ6RwWHtVeWEURGo1fVbq7IV3H9LvJDc5ZuuJbPBOfydnIQFnFHGCzoLbR
IxQq1VlN7qLEvreDpN2y0kfP9IvcmySIyv2YOJVnDpxgrKgThGnqJbmLeThttYLQio8f2PsmC3Mw
9WkM80tp/B1LI1VGDjNz2/icLR54O52NCxFoHSamXEmXVO6xEdZFEuq676jEYifDoG8cIzpVuj4y
BULpRAPGlgjR6aHoQeiKPTe52fqFaYMoLAZ4Xn3yxPOxf7cizR1TX0U9BHaPneby5r6SVyhuoUZD
n0g/D2330hiWAgnp218+frDHRiKrF3Ie1ikU3Mufv7qKBpOGvG6St9xGyxG2utkmUyftQe0s8DFq
ger24wsee4Csoyblf2Z1iv9vLyiDqLZjtZb+2GTFppvV8YzAm2E/QN3ffnypY/dmEUqAPoVeGLk5
by9V68tRqjOwg2Y1/CPVLnaEiU6eERJVEE6y3nx8vWO3hnRhEUZBDKe/8/Z6bYOTv9St1q+bfth0
til3lYW4NhBBemICWT764fvMvgTWIU+Qvy+1wVdfmzFiXmmjiGTU0qJIZ87FfQmt+DozgPUhwCFB
QANU58kxSE98gS8HjHfXph9Ly4S/HPXgNueKpgMUI+SpBeLx2qz6XWhxZu0gFazHmMCzyQa7DGS/
u6coF+4CQIa7KY5adgsEIShZFTwYvdI+OGnymFrx8CjR1WyGalC3ukiHc0hRwbWM1JaCQz58qwgR
Wg+91u85rdEFrxVd2xoVVsJSm4adoUTB3tBks4oo9a8zAnluKq2OH2GAf9fQ7t7Q2HnmTbVPfN9H
9ih4T5beNKOMN/Vw7STgrxY0GvyhSLVL1xkvRl3VbijLRtdjOHbXaqzoT3E7ETFTjO7u49G27CIP
xgB2PYOKjgalkxDGg/UzM5OJOTNgSoxSQvcAJ3u2BrFxzWfCj0bajlwHOBvW+lCQMdY27aNLLuNl
bkNMtmu39vOiJOw0hCtcNWTdawXRgEkgzV91PFADMvJNkZaJT0TwY+BCk5OTGfumEuG5Hc36VFPw
yP1o7EMM2o82GyD1YFE0qqrupZ1WdOoDirdRB7erpAoYpwjq1SCINyJuSCprFPPO6MByT32V7FKR
ObfBOJn7hp7USpd9g2BuVH4PIcV+dNmrIPSz6VnSsDx42L1R6QMKjMq3sRqsTIY63EZoooK8oLO6
LJ3dnLWhp03NqbgdaIPvv2jWPJN1hzlTRXH39mUXU0HFOupKH4q/ICNPBHgpRpybFcfKEmwV8G33
dtZ6q90UbKoKb0E/ANdSwYaCYwmLO81quulMHTLj0wwGlAIZQhTdH7WgBgUzxONMumw27vu8rbpV
FrP99bRGiYHO5HDzMHBPhbaKHMXN/Imze74izhYst0DYeO0I2mOrBPovCE1q0XC0J1Ki1lk/zw9l
bU7daph0kjyiKXX2YZAPC3dgENam0isB+K+AaozXMe6u2hDMwwrhPU2JzI2gL6Rpoz+YC9tkJZ2C
BmKlKoUG9luXmBtrh7yuhu9sOzXhXPtBXNjZNkk0PooyzNUPmHvxA5XSkriizA4RrUQmsJgWMGJL
EGk3/QqGYbyY6n7+maWjNqMq0QaHduackLVRTSS1DBhuzsy5FDQu6kzZWdgx0Hyi8g02URqAbBud
OfjaEqjy5I7MgGQRzmJTBXqdr3OjTm5T1VKuDRsKYouWEKFFbVFHzbL8K28a6u4itU0Unorg946A
/GdKhH0hvHIwAoh94wRPHDWsMFc63LQUbFqgNbjWZZR7RTHJb7SKkkfeGGwpdqAQNR4ZTlN7cZN0
O8IrZ+ZkqpGpl0J06anLqNUqqtTCs4a0xu8AL+5HoPdm68keFQ6+ohHYTWcJokaQSnIImGk2P5As
Zd0Z2WgDMM2c8SwsK831KtskwrvH/XE+WPWw77u8i3fZJKIHMg1DjhYBTH7sMgYx7qEtwSG2WR+N
nqFX5tfZ6jH0Awds6T0nbRruJFhplzJO5jxk6NyTDYXh0lx32VRHG45s4a1rVBk0e82RGPwR9OBe
6b6a9WjTuFeYQPJUqPugp6dDfmjDa5LmbnqhpcsPgHeMbxQCkHVPNlqTk5JgdveFLIKnEHIXW9i+
Ia8B2j3+USebQearGEQAN/aa6VGPTqVPQ4Nk7KyIBhizwIO93u2ah8pQlB9JPrg/rChMd1hy6p8U
pIMvRiqS61a2fb6aKSLpGLgCggzmpqoZRRWJAr1FdPYq6vPsLCs6Jdyww1XOnAjVph8MBj2ftreD
Ype22QzHt51tGCRxfVvFls1gJuX8orI0uj29E5lrvL80StRAz9qVsONo4zaCRkLU1BrlOkciOijr
bks02GDCABhRwVl5PzirNKslzSNhGegCXAp2OGMpLAA/oKo9Sze5JBLeLbfCnMXPXAnl99II0wwM
bqbRAZfVOdxIh0jxqN8LM9opNFHx+ItqCedFCLB2y6C5JiUv1ta8Q3RVZANYeG/RLuSn2lYZVpaW
8V/XeTQ/Em+DtzZle6qvpQIQYSdVbYGUEzn2WGbtHJxHRk7JsQkUeTkp4ElWtZtr1/1sknnL/GVG
53rclPfB7EQqufFCuyMhKcfvbJjBQ5kjdYKX7sAUoVn3CQW23qwcLRHXmTUFxS15EvPP3I50Z18a
RfdA4md4Y9XOJg4rlcQeBWKGR+adIHHbIJ/YC0vXvZTuNHwJOsepdsiL83PEhfVPJQORuW1GwU+k
uSJu5mFuAXKCnxtWNX6o68qcm9LPnNluvKDqtQd8ZEYGAiXVAZ8GUdCvCQdw8C23obuu3KEDr1WT
b0BofWbQvlLzMbtoMj1iojWG5GoygvErsAX1Tuf7osiqSPGrdCI8abYbyQupu+W45R5LUkSTSvfa
hBSQLaBXeYFYIiDLNtRCiejezfRVaPMaeKh5kNZPeQ+RxHbDW30IzJp1ITG/gUAhX0U0RFVoWUNH
TEYT9G27Uwf3UpdRS6ZdYVggzMLexL/IyDWZ9DNF9VJziTKNipB+Y8neEn38TISMXxa1vDdcpJXn
HUp8gmSynnlJSKu0dw1hFS7sLzf5HgxOWm0mRTSNrw4J65VooN5s3bw0HsjeoH3iEJ1lnxmRiQPR
yCnMWkW9nL/x9oO6blOK0BH2OYyIoZ1jlk8cJ/JshcWH9cUKC0IJi7Zfl2anZZt4Tk1N+KrTuWrt
6fUwmZtQFSwj1lJUyO3KAoFTkY1ePVdRA2RkxCYe7IYWZj0dSZBpkMKiWJAoncEnUmGYmcKmOty3
kMK7uHB0kgpbve4e6q6u5+00lQ4drUWcdJ8Eutpeu4TcLuBeESmfUkC+euXFaGid75VIYRV4IRGB
KdFYNdT/Oz206j6AU5I02TpPp1q/N4ygKq5q7Iaq5imuWyzZuFYbXoVKI+hIFqqiPOLZG3Ia9UNt
Lz+Xx+V5FFV598nS+rkoPMWZnfLZLrHxU1TJIXR7lHAqR2Gh0XL9e51iJuznQdV2E00v/TvVL5Jt
Q1yNDV67tLKt7dQXxvAk0fNPn4KGbarPAXEq7hWjpruRWIk23ZaNoZUEDIAMnwJ/VAqwOlHRxOoX
pbOMDZZSQRfAUIlNSVoWwc0wxA7a6Ni19nOkUUYMOOl2PtomwrV7liDoBOzaIeCWlS1g4xL9gMxg
iLeybDnGwECdnjhLDXS73Z6WnlnCnh1sapBeFuSRztvEmvI9SgTZZV2rmFcxQdvqtnND0L/qXMfk
xrkalMckckr1Jgk7Mzuvzbaj/00vxDFpb6ilSS8hAqiJb6fTZarQWE+tXnyeweoatJhz6f5Ar4eP
4+PDw0sE+9tD3ILooBK0YDpwwB2cXXDZBrYBHMhnM27tKgT9W2p/jHnsnQQr11VY/bKxV+5bawjP
a6NL4AESd3YxJXJe9VREz8LEGnnQTedZ+XjqbHXsMMCpiu0uMnL93SEzsgMwdMVU+jrt47WRCY2z
rJZc026fTtQF3x/jlowOBh5+fRdz2EGxl3NuWcqAS0lj7neABe2LBn0bfFNFv64pFvhJOhGSl3Tj
xhmQH5z4Kpaz+uFX8aLA5iCHA3SxOb4+yw9pavLCLoRAVbQzBzAAPpxjLCR7tSqulVb8SiEv+zP2
IShLoHS62Ey/F/WYntMaR8n38Qc69jwoO1HJoOKG83w5jryqLYxJ3pLPF1V+k0biPEDztooJMFgB
W4HhLwJlpzQEkqaOEp0bbMU/vvpSPTh8Grir6Dty0qEodfBtJKwnthRZ5UMiLq7CCowyYeGWOJ9N
tdxptOxOlFKOXJB6CMoxB/krHZt3bwKJaCoiRL9Pu/C5Fdh8ikCMHiF9zZok4/kURPfYwX2p6VGD
prdEFfhAaNsSlxVODiRyHWrKCktZtMfH9l30pviiOATaO1Uida+n83zmBOm9Kador1rhjwyTMtR2
Q/fn2ij2aTZeltNU/RrKLN0qfVeexUFubEPKL/Rkik/Q26Nk1Qx5/mT0pboSVlV/+fjrOjJY2ITa
rrOYRlHLHXxd/Alu6gUvnij9DyNv4kvIzmHhZdQLzoYRCag1QslOLUPeOG3anJjHjn55NOs5dcNu
5a+3Y3XmadVl19d+Oknzsstz/Wa2OIDyqb6nYnS/fny3R07i2JMQ3qHgRfv3kkHy+tWw5yDuS+62
LEiUGHoTn4Rj2LcfX+VFx3nwDtDQ4yJLUwYv2nLXry6TlL0Sm5NZ+Z3b6CvO2+lZkMaAA9QWvZOq
Jt/mkeKpPvAfeaXo64tGkjCP67PIPR3N64b9bvJw4lMtz/LwU1HYpNplUod/168pdGhp5mhTSdWD
9iKv4h5CkJ5RsivwOwwy2PZOITeFMWpbK6oQyXRIrz7+EO97ZC7lF6DQFIqYtQFUvn0yEuVDs2iX
HDuH7iaLeuVE9vCVkuJPte0RUYW9IvyPL3pkLSIsApgMUgjDZIp4e9GshzWVTxE3bsfjPk9d50oO
c3GHD9A58TodGc9UmDTB9LcM50MZul61WqVAe/NtvcBfuISzFkGunGtYS7zQKov9x7d2bKgZyP3p
YMMhxhV2sPj0wWiz1UUULZIIGoPBCwQaQ/E7qeU3et+bF7EeWetAF8mmiAxYd+MYJKu4bH9JGYxL
bdC++fgzHZlS+EiQxXRazQy2gwnZ7O2I7Ak+UjcHxbcmyLoLgRnTc4ouv6hcA/33yCGTUJjyS9KI
x4+vfuwbwAtFo2yhj6PufftlJ3ByVPAZLbt7jnUycGoCeqoY6EYvyDUwm/xEl2Kp3r1+rWhMsNJR
wsXFzV7r8BugmCU0pUOUOyiDthVDiNGynpCWiCDa6/rYb+xwTnx9ytoTHabDcf1yZdemBUmjfem2
H9yq6NA+C9H5TMzOr7wkKThtrXAjMmJtPn6qxy6FR51qMx0LVFAHw8xSXCWbJPZVZe6dX5l0jBX0
5HuKtagTP77U4Re43JVJPxkrh06H7tDGkmVdg3RH51JIjCijaJ+bfGhgG4bWXeaQ0vHx5d5Bgrge
Xl0TURZdOvYRy3B+NVlrsgvzxAHmKLRZejPFjhWc1fI67qzxMiYZw0P/ZJIRERdnUVnyuajYnfgm
37VHlw+BMmPpqNHfRoj29kPEZl/Tq0ew4FDkvBCKme5SisUX5qCRqAw+ZaMFgenXJjGQZl6RnlkD
M4umcfj08eM4MprZtJl0LFkj9Hd7mz6kcEYfjK7l1EjCMzdleafnYXeTRw49Z6MtMaKUJ+//cG16
uX+IHXRBIDapLyX0V19C33UQsELOeZFJOFVgxM8qBz7UpEq6YbAl34j3GtdZYMnvjZk8hCAaTo27
w6Vp+Qh05NCqgFF0SOB++xXU3RTEBD9KFMJ6vHJza0CIFLU3gTZFG1lbJkLYUj3xxb8QlA5mD4y2
uA9ZmHDKHvpjs5iokTCtpB8bjbiSupFeGmqQbQKahish4qW0tVQZZLkA1gcE6a1JfTqait1YNYln
0avbJbIVt+QKZ4/obnS/II+P2gki2LRQWfBcamdOWGS+qRWUX1w9mNdQFW0/KAPKI10BdcgxJ+P3
X2QeJ+s9QhzklIcPdCTnOCvypPMnVYc1KgEmLICsXQObftdQTvjx8dB9aZoePksc/4slj/6IeqiF
KUgIsxrCfRhEbnOjR9R2NKLKrxLLQgrjdv2noez0K2qV2ZqqBdpIV35xmcx8J6xgLLRZdJmU+uSj
FkRhPePiH/EnnKtSLgSsPqO4NYrGG1q+kRqBf37iib0zfi5jEP6MBYB62a+Ig+1RE0KRjnqm2bSy
8nPEiPnGDrp8Z9NfXVd0ZVZlyz65VWdOm1npntUMK79eahK6GpQnjnLH3giImY6J6AYQymHfqmjm
MCgF5e15iPJztPxyU0mce0pkfk+Bx1GjGusTL8S7Dc3yCBa1HnOy47CqHqzfQ6aqszKE0m8G0vxa
TnI7q6V3GAch6m9r0HdQoAyvQjt9NY22yupqW6vIMtuNFWsatNyymU98L4c7mpfPRK2bEya6Xfya
b6cGzSCLPlJ7qlA6iA61yrSn0oFPJWbH3dTdvNCxnGhexwrJ1VC3TtkOj44Ll6P8Mi9bbFwOxkWJ
ySPuzEKyg53P9VEj8qfDOKSAzbyLqepsjGkwb+CcpFvTlsk5enQDDsSkXbRTOP0ZUvKPQqzDU9TL
43AZoHxVMOsPN7mDu6Rh6RLNySz7hzge27XoLPPh49f5yEMHPE8Bg9ljIdYc7G5Ae2WmdLGyWA09
bNco0v3CALogBOkXOQb9qhXjMkXCeI7GTt9/fPUjYx89HftI5i+8BYd7K/ZCBH1pCDQAglvniTUo
VL/bdhtbWNFlIcjVqNv2xDg7svXhojYDjIoGBKeDsc+SjIvYZfFFFtl59pTSsgVhu03tIF4hdetP
vODHth3k5gGGIhyFisZhJcNp8dJC1JS+kU0cUlRFnI2B9dMll4QNc9xk54nBLpoXy/ycDs1wrWYy
hHyNdOr3HzfnwiXWAHMk0KW3b5jsa5r3cpa+0s1yO5VavpNmpfqZ0js3QivpV7vNdOKcfuw7ZmCx
ZbdZ86kdvr0ovNlYzUw2HRY8/vPRkJnXOKbyI6yqcasW4srGgHqqOnf0oqh9UQQIalaHc8kUJLaV
GYH0S6A/+4YTkloY80Wl1sPXLqQ6qbtN+Kct5B/f2CO7OoH6jnIxCmAKZQePt5dC9F0/sL2cUtvT
8SedmcOsf8KKZHgy68gI0XN1I9O5OXEgfvnVB4vyApuy2M2TwQxQ6+1DVouZLcnk0iN1Lf2SfBnh
sYsr6S4N6rqeWvcGr7WzEg1l9w751YgRQKbUg4rwcYBntqJ1Js8q1aRV3ki9I0lcNpuQls06TAtt
DZ1SJQ0imlAyjeJizFr1LFfsMwW6seaZ+kD+QjSYxX/jVWVx4m3VKbIyfN7eltkPqsJywUrt0Ml3
ZKl4gi7NpYwIXSYzbzyhXzlyAENIiPoT1TZ7nMOS0hRRz6prznpR59KAllp4JRq7A8Asxeb330Xq
F7bGK0eV8+XA9Govbpet3kZD3NNzIZqRA8HnQrXFllmLQ59LtC7ModT/+JrHZj6KBQgLVZZ+/v/2
cUYNOrgRsLVv5qVDCF7RXQ9xMfluwPnLoHt29/H1jr2FiBhhBb+Y7F92Ia/ukZTsueynovd7I1DJ
3+m0VRu28sEmI9wLqyWROtSGExvUYzdJZB7yV5C0i0T87U32ceQOIeRTv+hMfWW5yHTdLFbWS7q3
17DSnvgij4wZ3V42bpSjABkfCrQrh0m9wMnqm1OYXuJ0aR4bYUzbrsjTrx8/zyO3plNBJpCdNXuZ
Ut/emjmPJWKhhFDfCGmK7dQ2Ak1L9SylI+kz7oP5xD7xyAWhyfAc0U8uxfiDZ1mUBsxRMK5+WhOG
SErTM8ZDsUsrPIzGQK7nx/d35FFSX1uIdktKz7uFMkrajqhzdfBbOlA+UoZ021e94U+jVZ3YeehH
zsLL3grDGaxk1zmUJaLGRqaDg9OXSTTtTL0NV3WsdLdJl1CNHyR6WFP7RER1fi7HpNtg8Rz9toKq
arbkxCoTS+bIdhnfLg6nkpL3Xk+Gcd1b2S+10ZtdQdN3Ffa66tERCD6pbggpKB3ojnE2Jpd6SHYF
LN7dMIvuh0BVsyLeKzsxOMXySh8sDNTLOKXRwaRN9EKOevUKzpqeTxbSAN9s2nJHwxDknSlG85y6
RLzn2xzWI0voXVYG7aaexvBLN8bWxlTEE/fvfNViV70z1OjcdDkZtEDQVlbhxtsUIhJy8hDUURNH
NQa4Rt0PUn6pxoHm/cfj4sjCaoole2GxJdicdN+Oe/IUa9tqGIaaJRWMybmzQoYH/QKn+WOlGelu
xoWMr73UT0wmx67swFXUGZOcTA47J47ZRZUdhaMPLYPYcs4cSTrLK9z8pq/RgHu0KKdzVHW7E+Pz
yKuwAJ1gh2GeQgBzUKoKYXcVstJGn0AT4mNtDNZ2gWzfrPvixFt3ZJYmSXK5DoURaDsHq4Ius1Bn
pR19DreLWNIY8i39/pHT34hSZJqbnV2L/sQNHjttLdMYyQpkpXKDy9zzamROmolPt8xGIpoghqvo
ixDJwRbZuVZf0TEnCRR1q+VF4SDo6mq21+FgQKXFVIcGaPz+8Rh798B5OdgaY5qgp7TA9d5+HAus
iTY63URJLm6vWi0qsHYbwxaRSnRiOB+7FKNZX7YYEIsOZ1XoKr2V2Ork96FGolJPzmDaO/FFG+jd
f+NSKANo17MJNt8VrwlVmhJ4aZNfIltIvLwxyJAwIJuDM8c59fEjdA/nGguZN0cquhFEpVA6e/sI
nVGhH1+Wkz8LhWqK0XzvEhcxnTnF+1GT5P0ZTDJC0bNLo3DsE8esd68qV+coSYuap8r/DtYqxKND
yjlrYvc992vLCcIzgk2WFG/DvKgnY2RT11ln7ohQ7OP7fvcCcWVeHGDIdKsXWNPb+7ZSV+OJuly5
DOud7NA/E82krWWnTBsaGtOjqmW/mf6K8mBBELMNwKLFQefw9YlozJDlDRMkCgv0REjX7oqJuqot
0SJ9fH9HxuvSy7WpG3NMx7ZxeH+KSla3waVi0mZVkzzyXrgoHkvX/gOG/1tm2v/ZuUQa89w/U9L+
A89t+EF86/LTf3N3qORjsYJq/EdIxyvPLScYpnM6pBbuE4bjn+57Qg2RbCLSIveP1YWKxN+WW/6I
xibNGTZFtBPRM/0OJA2t69u5AGf84vNn0Yb4x4g53PozwRVBqef5uuftSNZoHSfbTzkNr9w4zpwV
h1PyAJ/7eXzKJvfLnD07WYJ2/bwjHMJoo8dOdFuQDtsy0z6pLSlGFjl1nJk+a+JnpiOuyua9mlCx
xJAVVtiXqgY9nmspJqJq61MZV1fdCPHHrtVmpWTGr6njFC4SM/UaS7dh0yy0nITqYvlU58MFSMvC
K1uQ9m7ZjWtjLklnneX3NEtrgF042UegFsaODKVaic+UCJE8ISWpXgC9pWxsF0jxn43M9EOh04dN
28InahXRcq6gXsn9JFMuJu46h5+RWsBMrHynGdNNMT6DZr5ISrZNlVme52b+1DZqREG/eR4Eq08t
6Y9ICsTJRGrthd3iF+i7tUzkpZ3JB7Zr49Sj71WGq75WHoYg83VN3ma9sVb7nYxIStSH7Yh+Mh+H
dRqCZs7CNeX1lSNV/t1Xq3hS3Icg+exUzSokHnBqH5RuIGtBXSNc00Sz0s075DIEaXpZvTNauckF
RdD72CTCjfSHWCEzUZ8w+edrafqVaLa2BUInis/jKIpXIqitbcWZ7cpNmyfYtXtbi/vz0I3PVHfY
u1AJUhcxsrnvjWatxcnGjucHpBTFHln8HYHuXyIwjG1yKZFNAon02IWN2b3Ic6/S/by7HMkEDkHi
jtei+0oZ80l28bbQ7tDXQtIR1WrOgmjj1Np529q1l2dxdIVJ0b3LjbK8pLd8P4+1urPK2jNibfI6
tYBR1osbJ7ZjPgSDM8zP0dEOcMXKXcOkq060P3a5YwHeueqHvRHwAIJ6bbl7YKI7NbXPR0AJ5OOS
TqzfZAu3twj6Td2LzZxZ+ypInlS4DecNp43QVZ7I7rrI7OhbpOu7Mi8+a+50GSyJebny08LoIwQ5
HWQuOs7Erx3xIEovL+SnMM+8wf68MFvhsK61Qd9HAEA9m1+y5Hd+ybV5o+c0Xoe57lBhh98KI7jM
BMcX0c+Np+jpbUm1x5OKWu27trN2dRF9UmLCngbiHLJUflWnX3pgDJs4Gs+ood/MJdS7lp6TGqTX
JsUkAi2624kmJnXcgs2jOK9r895RB2TJcLL6CExWxKPHMwJfvohKwhwHYh4B/IyK7fWcKy55M78K
YGOApc3ONlYvc+lvrS7X1XPxSTbPz/Lyqfpfy4/+KKupicNI/u+3/9j+8c/hc7nAEd78g/+CCb7t
npvp7rnFw/MXvHf5L/+rf/gnbPh+qp7//V+ffuZxsY5b2cQ/JBun50MQsc0M+8/rxnX/VPzf/5M+
NyeBxsvv+RvgwguHnkWHTAx1Zdmv/U1toIxJo95m42hjPP/PJcQiMhd7lclmgI3yH1C3v6gNsF0I
sQEH80cMnqr/zhJysKliAVk+3AKaQIFLb+BgP97bYZHgC23X2kiSLUHMG6kkDPPkzsxIr0U5/up5
3fxxJP4XtC83ZVzI9t//9WCTs1zPovFEtpqgkoNG4e0mp2sG6N/BIEmdNnZoFdYCZr6Y3BMleFpZ
71bG5YFSK+Lhme8Ps6lQImp8L6pJtqabcoivbEJ159Qg7Da5JxZ22BFYNF8YJXjNSOntm1hmREoG
kYHzQWNKoeI0bIxSuZqZloYuVQnqqe955VfZIpyftLXbqn48fXF7F2uIViJFyjR8S+5YfLMCa4HD
kxUsY6261cNSXIJZWrt29L1K++3gKudKF52pyhBFXiSsm2qWwicNLlqXWfKgBMFNITHYJY3ngMMC
uu5BZlsSKgxi2o3PWh31KxXgBZk09bqbrK49h577EmVs2rEfDphRbKdaB3N95RBdECnVGoPDJRTo
jZmqzOht9DOT8Vna259Aw+EPdi4gFp9lbZM/kuyB+J/i76pg2tfchq53YY9niu62+KcwkLDeK132
OWpTtA2a3l02ZqbtqmiYv+gRCLFt1RfzJy1Fsf8Ln4eymsskxCroaNhU4EzlLf4cjDFh/SiqnJo3
7hMH+hoczvkmrYaiZUmuKdhkBVOgosq7Wgu2iVl1Oy0ob7GDWN5M5gQzXb0iuyPztcgiDR7S1pmi
TGvCB8dnmUWp59p9k9Hq7FQVS4C2Motx/lZVYf1Fn8gQrCKWxYBNUOLOzlqptHIfOUa80tlcPdYT
XoL/R955ZNdtddu6Qz80kEMV4UTmJIoVDEqikONGrt+e/K8LtwPu2PtAyTZJWdJV2RUXTPvgBGDv
tdea85uHZTWsBzaqZ+eyBEdRceUUCk7V4VC4aZSMwXpfy5eix6DmDbPDKf8ymtg2HaVop9N5WKhg
iCM31cN/+nJIK2IieQiK9hyL5G1XqLtlzq5m09z8p8/SsYTSBa+wJxwXh2tOrOrXB+TfsEbrFovG
j9dodp0//rcQ3eMvqfPPL/RtkVbe6ZxoWaRRLNj681++LdIyCTzMFVkc+dM6XXxZ56/AS6iboHeU
52L+T7SOAT2ZSREAe3R0DIxYV//cu74tkmx7P5x4Ka/LfHQnvAMiXDhMwJxY7b9vVs3VR+WMxEhL
9TQHHaHjlzNdFq8V93q8qLuCqSB/G/OLfs6GQMlD12n6kRtalGdJHUaevvTSL9bY10v51ze1KpwA
RHP+oG39+k0hcWockdWGZ7XrI63qwOUGkfg28TKHF7/gL3eNPy+FfI6Z8dp9WL+fF00shqyxoi6l
4dmj3uD9mRa45WSES4P0e0iIr5fibMY+BWpNhWX0+lJKlGetJvhUiTI6eNO0GlGRMWP30edfjMHW
U+WLrvG3ayEsZT9ERIzM9PW1+iKK0rCuDE9Z4kexECzQaXO4SY35ozCsgcl52eztwShv57YYfMlI
bW9h/dtUstTjwW3CvcS4ZYNVlzaB3ejBz7/2N3LCb29wtdGtezYa2LdvkNUXfHtjUAj02nsehcrr
9bbcF3JebVpo2DiiK4zBKFLnpQEr2kfbn7+Ff7rJOGHTA1d4D99FkDj5WI+tyTtgc569SJ4JIsCS
tqvbTPyi//JPP8cax8kUFOMuSoI3n9bulGRWClP3tATTraS04tEszHjbV3rvDkQ87I3CnDn8Vqdh
2DzVZfMQ23kYpHGDrmcpbhma3lnVbWvawy/Kpmfe0t8DhudfgptxXX7QjzC3edPGLZOYxMycW0UD
2+pbaRgdcZizYhyqKUx8OVbQdWgkmsOitUOEYWrRyy5ZwInHerIOIyqxsefJ3i7Lcj7Kse6iIa5/
8Wv9ww3Nu1yVD8i9ABW/+QYHuZ+IKiKjXVvoG9QdUxnJNsVJXcat31YAf39+d6yv9923QqgVy4IO
w/6tXNmWgJv2KQcYSxkU3A/Rmhw+uIZTnaXz4vAMV3pgdEv6i5/jHz8nmnjk8WhNsF+8fnBzgBFa
bZMKgxnxU97WwHKbbthgyHS82ADk9/OP+byUfvc5Ee8gqKPbRB/q9fUsuYtpd7IomeUyHvM+QTks
SsKGsUNbGV7i0Dk2xAMt5PUBnE4i9XlcUsrbmtltGMgRBn0zp9eyTKn1SURKeVM7S/slqUwJX7rA
gMdgswxsKdJLr6uLDFYDOYDwTIVDPCL+zEMfxtnoRTg6Pye2XA2u3enxVZ4Z84eGn+Z8lrr0bMDA
FHCuUW61XB4f+ik9NzLYlW5q2vWlWUrSGU4K6YLQgenx59/Sm3TSr8+Ixo/CgYq5NOea199SOLDd
tUayPiNg4aw4LT3LBPkbat20aeJ68jE5Pnb6FJ2YRaSc0mgWN3BNgQvL3XBtyiiER6gUHlr0hsK7
009UhHteZ4rZLTTnQV+yCn+0XPjP7/xfUYzZbJA/LsbcqsvQlv241coQ9q+DskWltRITGWvQ18RY
89dB2XpHqhe78jqZpD7jD3+3WqHiKavKnvoITB0rxLdzMq1W5iQYCvQ1EYy/Ob9Tgj1vdX8/ghRd
6wUYBqz+LiKen9VnL0oQPS6qUrPwjGEwTmaXpF881vGBBtfqAXGy/LElU+cGvBDpPhFskGuDLKTK
6wYc3rCB5KfFTseP2Bjby2QmMNwNOaO+HzmTX9j98lRMGfSEVh+1LY1j7cIJzfbGwD8uBZ0ca0en
mDihgfE49mWenHRIuDVtnEyvTYpcd510qcEameEXZRGnBZ050EsTQimSwqeyd4vIlA44gct/Ua9n
1az8+Nb943/a9I//rjkqv8iuWl/m2ylCfYcWBvMMNx4CJ0qWv+5g+jnoSxkWrJIZNivqnL9vYYvV
DnobOiX++SIEfJ0WoFpA6IbRjXHpb0L635RzNEPwJRpIFBCwP7M6eeMvy+iwARTpdLHjsfYPlZv1
Wfi42DkFPOqyyIivhm44YWypuUpRSL7W1bt8iWZX0/POF0ujnnYNU4bQlIYjgXWuqS9u26a70Cm9
QZm2zMi+1DQhnaS7Zos4zpDxekOP3aQXd1akPqlk84mJGipN8iAeFWQd+vKYYuWdom6fZ/l1jArZ
1ZE5eLishTvjo+A+XsKgJ0Taz7PZDtLOqFwiBO8syEq+BJIE4dOknuaSvokrvQkQuCRB7bTxQeAJ
uBqt6byplgDFBTtD4Zf1fM8GeFcVRbFTjWh4VKNFvsgLkjl6iTypPOrtvYxz8X0iskJzE/I0zi1R
bXp7OirFcCGP4ixa1sAOaPDoSs7sQb90WubrXWpeG9OUkZvl4OGlBtLH93aXnYoYUiGuhTyX3i+G
sg+nKqj7NQYhSXaWctKRcrAxU+TNuoqTDdqI6hsLlHQVE5QXIXzexHJyb8edS1Cp31QkfqW1Mrpl
Y38xc/MmseNjr5tnapgeFV08KuzraTXeFrD5E2b5Zt+eTjMB0l11rZXawVqi1MU2HR3zNMRip4td
FaNa6TPnZJnHw1JmU0m5kNi7grpuR77VBpZLkA7DFs1cuQP/lwSIGK2nQWDviDsgLnZDtqVUXOgi
gl0wbgihnN5TR1z0Ws5vjCy3qSkv7DEYyjLAH7xDx+OG+JDiDknQeKqENd98+WHRlKfcHN9Hw4x9
Vn5vq9mDCrpJzOoZwcr3bOTxVpVFYPT6h0TRrrXKtA9FbXa7xralu1qTZxeiwYOg9OCULCWq48Y9
4CK1OxbFp5TUa7rqMCPTAYrT8jlL60sQLPIpqdhBKAxv3Yv2TWYFy4L/RAb+NOjWWZ3PV0pr3pQL
Qy7SGqJkky7Jziwct2oHWnGlp2VAoHmlbZhOOzltL9vBXHhOksbaS9NQ+4rNZ0cgFG4Sde48QPV1
FExzrHT+4Nj9Z6NKmEcYqAX3PIrGRxb4ZlsBIj3PYHxcTVUjn4dZTedNr6WTfGzO+7RoP8TMyTZj
ldkfrW4qXKUz8wKWdeGcyw3HGWB30UVmFAru3XrY5q2mnki6Xe3RBj4wNgpPRkv+Muc9UtRK6dx+
0ccjV+ZEw5QFoEY979NQzTeTXU7+VOXNScw0nhgOAZtVEA7iZ4Z6kxd5AEl/Q3aBDtCJ7DnFRO4t
GY99UgWV6I8RT1SanUuK9RSSYhEneuDYMcHxsy9Z2UGXx3XObt9li840RbE+CrVyvEIRy6mmxvDq
l6kLRMfIJYqEYBECvXRZG9MXE34FjxOmdNNJNgAJT+BtkT5bkD5QK/Yh18yzuk+Bq8L5yBr8wp3P
/JSRiFMfknQQQTVkDSojebVFTGdDKh2yqt/qcbKFPvbILJ5AYN1iN2/l6mglne6STGS6Zhg9ktxz
VLXG2ANKYdSiGVdqwfz1X1Mn0rT52WZ7VX18Yvz2pWKy8qPA7OeX+LrRqso7GmL4KhGAU/GD1Pxz
o1Xld/wLIMlkhiHI4Rz210Zr6u/WccBK+GWAiqyT3fnPmYr2DnUUutJv83qqvzftuZ+169ZZz4tj
KbUiqhF6ifLaSUTP+RaG6BjpNAkpowfP9beqUbdXUqYgrdLAaTDJnfThrikguLvpNPSfpTJqzswl
1nyr4fYtsip8P81J8tCjqOcgskz5baMkDC7CMlroBXFGhKokOduclIrZDedRp9UPwMa3Fp1nXeEA
eAr/priUFjxWLtglS0beqUTbIa/KK/iRynlOwyj2LDD4u1APh3vw9k3pltCqJG+Ef3OX59FGlJJL
t6RlPRwjufEYKbb1TldnUiWaSKpGdmOLBA9jSbMruCLXIcvmdWhMESAm084+jZocRVSqs/YkNWGS
Bs0kx97YSX1DpInScEJDZu8pRTZiqq4bdQFDXOZbkSQtsxXUj/tWNHrh19E8WlsTJduDJU8t4J3W
FLHPnHa+sOZSy++rQgI9ICXXZs3g9HS2pKSjWRMDVa7a5Juc719xZluDdX9c+N788b/t08fq8+Mv
Cl/Ern8VvjxaKp5fJJSr9YaZ4p/Po6IRzor+nhmcqSD351H5s+6lRY7YCT4r1S/qxBexrXTPUXg5
pP4YeKZWm9rvPI5kTb5+HtfTJMI8pPgMBAFcG2/qXj0roFamtuRhRF2xMUlqu7B0HiIL4Xrky+J2
tt/3sKexZtvL1QAdrBt3hVr5srnt2xUzBa7kssV4sdBsMparMUUlYRP/IhBlkAbE6mIG4OO6c10y
yUdJ0hs9kg5zahBfKflpfcp+yqkRyNnGLmKeO609zllkbZK8OW+69Klshm2TVJ/ydJMAIKQcp2VS
W+yVOMeQw87m3oSD7IZ59zGVxb6QMPJmw4WwxG1oPar1bZYm2An1W/YrJChz64WzeiX05YpDtTsk
TtBZYt/HwjOiC+wkpxpdTcPoAyJCd2K5S3ul3o/VF7O6WpI9M0A3UxcQR+tycp4CpzOro74sD0YS
nnRRdCzTojpV036PckFyDTw/qzSnaoj6WZx9TzLctqzPoQV4UvU+Bsw2WeSRI0mZm9uxq1xTfSIs
KMhab+kIMZIviVYdHoyuDXeZftq1thdFBG5Jl0hR5h0ZFYUPo6Q61fMwDdppvKlraRcSQjEVw6bF
KFN3jTcqpOAwD3RJrt45ei8Yaeu+aG5bJJFCabZdM5536E4ke925Leq5IOvhc5pOVm2SarYOwl76
m0RuT0nTQV1pcRbaLUR6If3R09DnGO6jeXSS8kaV763yYera4iqZx+wYWafW8CigXLaU6aM5bk05
hXNWummR7m3pS7fkVErNJ4puU1L2SkOkjvWE2WhrSmvrbnBx/fpL+nGA9I7518vJSCOG6qHq1O0A
jXJUdhFuBG0M+rC9k83TajDwzzza5UmnPshWQ4neegr8ONFcWYinFzuYa+WTUZFZnN/DTYJY6Tpj
waT42BJeaacEa9qyN8u3WkPlaayAngBsGPBY5WIO3SpRrqx5OFXrh9G5tZxik3DoyibN0ydOM8mX
rPkQQwkK0dSLNt7IJAtJ8b0MQ9Ush4smBOKrqaeVSGmc5Y+FlrtGQauiGbQMK+D94igborKg3IWQ
FtX0VvQ1IVof5m4f9c6Nmt1ZmNhJAXeFVQbOoyrzaFBt64RZJaN+0qO57xgHzTXezetaPzFEcQUx
w8sLzRd2dRK3FmEpt4UGtWilFjqqC1mNPDnDVcpAWBSv9C39sVW3UZ+dAxoph7h8MJwl8WyJL8SW
BRj6OtBTPair2iem2NfaCxRFu8xsAOJ03iR0X+t5KlTkAtyq026EDC1FJolWmS8QRNGI3uOMazeD
Qf2YS2d81Z+guYJi9tEJxEjcATXKhw7yua9HhArDofNqjBnVTVRzfU7K4gaE5L6JpkOqW/cg6DeS
5vc1eFoMA0PqGcLiH2VIdmTE+cEAxprRC59qX2p6KcBOULpZjawAeiFP3yHWT2td2rI0QgJVvRo9
mwpuxW0tSJyNxbtbyD4Lpal1B+VBhKdzjPi/hvOFZdmspxCo7BQG81xIh4nl67qP2vGpSrJ7yzkL
y4J0vL45544+X2R+rQqLl0fIwjkL9UlXFfvR+qQW92ljHwyiMzGBj1Y0+bA23Tmxo0DFse3NNme9
VLuZW+RyfUpFbqs9JPE5vVLzatdLxfVKW4Qgdx5bt1O47AdzQ8QNo/rqTNXEXuPda2aEz1hjLdP8
pP0y1clWr0KawcKniPyoNvvEOjPaARss6cO9IV83tvZJIaAnjUN5O/UszDfZgjm6OBpZfSlG9VyJ
0toFjHqF2ArxI4oI4wzyoBs1X8Ia4oIlbqJkG4uDph/M5BKQZLxhVLe4zpzvdfO8lM5wWqCEJKyN
NUxSP5mLHmS6ta2I+xpnv3M+T+dJ3p5n8kZrMGGUAJPddCi1YAxbn4SdTSy0HXyHQFagFKuHjC9G
s3yheCVAQ8HCnRvHZZE93Sz2EVub4MC8/Q8sRb0TSxv59Yj4Rdmk0kczL3di4pWiyp/qx1YKpGi3
iKvGuWRw5MrGLpU5jB6t4pxTcTee5vhZ6s9Jx9BJhzn56V9zziGK66e1VfLU1j8+4jz/3996ifY7
QAUMNRiwE6X8p2TMeoeLGxsHY3D7W4/8Wz1lyu/Wf8H0w7AgRoDr+vt4I7+jnNKxzfFswbv5PdUx
F399uqEDDvIKxAd8dMhIb6qpxUglTiDMo6cwzy/UtO0Q7FZtQKb8V5n6D3UP1pvCjT4qiTf0KjlN
YfZFgv+6YTm1HErA7XW+3NVXPelohmv1SXOl2WF1qgF4C7QJnDOVje3c8dfxs7wkKbp5HXImfj1W
uYH0rwbPWT2RzGsV8uDCIR8u4cwfS7s27lvSGlNfiqNq8Sc9tbttRJVDyo8RbWy45GQraqOwPSPW
Ecgtctvy1FZGfO50qkQBiN4ZbJ40ZBKnlVHwButEihGISvrs9xVlBscaOXWCHCh+4jatPIdeVKgI
aJdpMjxVG8KTdG5C2R/pWUZePpr1Y1fIsJVjdrjM1+tB9qkIpnOzklGRVlneHxFVdfd537MJVuIY
9ZwPd/CcaHJFk4CFqov6PnNMQt3zyKwfZgZvn2jbduz+toM8JInC+cFuGqmiVYmSw5001UzOUEEt
nWcUcvNk5Eu/7HNpakzUr21U+pFll/XXlsYPf+LvbyZ+YVAQK+IEUfxbR/VSzaoiYwX2YbholHX8
aoNG8DVC8BfP2cXXSc1PhIdfbyUeDeZInP85XLy+lZLarjOt4EJgfIfNbCpuCkBm06hfRR3/hnMh
s60X3+l3UWXXVZ4/feme/vh/vzgYPr/OX6sYsxAgSAzOVGB1Mk/4X+JXMAVM1DgdKhZnPVo4f65k
+jskVSwsKDFYY2ii/L2Sqe+g/tEqWfNaoErQw/mNRg2Dj9dr2bMznHWFZRGWAMyq9fZ8MdXDP5FJ
KKZkv5JpU7YVz1NKxm9RWqHHYi1z/0f0MO1ZRBBR4/NUViinNImkVJ4ibWupQr0oSvkyXTFTeqeu
CchAUxrfiBT9rEjM4nRMFfGptMr5bjFzu/fojhhPTj4hi6iK8a4PKwfbQtsWn7KwVkEUp3l3NaRJ
wjjBVHCQm1rdnE0yPZ5I1addZ7eWsZWnfMeD+6kAmuypKeb91uZEg49iq04LXWvkoI4OfrtihuJ2
4/tSS3uPbAB/sVkgR8aDUZ0PF07RWhunNsJNG4f651TTYstTqto+baxaStcWzO0QVSfykyQlJ0OO
DCUwmQJ9LIiQNTes0FJzHEzqQWY5RqvdwdcxB29umnDA2TED2C/lpCmDPLKSq1qT9KA1h9JTaBI7
s4y0fx69OJf2SjQ1iTemkUnsgDDNz/EQm25v5T2M97qGODlOhnGMLSv/rA7OOHnlWHprrPNk7ACz
busy3KpxBWl77McZ4UKm7zRLkiy/jh39tBBG7Ld4D6IlL64Xq5R2oo7a03FeSnMPlpD+e9WnfbcG
Su6KcTEuDCJIpLINolgDFSbNVrqvhxgLSrQMMkoss3+shNIe+hSImlrEoGOK1rgvwjz9MEtCvI8F
sTdZNBw5kh3qCKp7S0ZTRFziR6fKnWYHHWuL7Gc8U+dQhWghifIEcpP8Me6nRrpTimkZ79S25gC+
ZObGatl3QSmp/ehqebpcT2ATmkfiDgil1Qu7u1e7uKGnQACwa7ayecGwfb6IQbtK2BgE9wy01z73
1SxXfDId3SjLAl0MNMRTF6x8SuJAuiPRgekS6Oo+QMmL+BiC0xmDSpS4D+z9NaSaKRaDW4zZQYbb
MDkNOWZSWezJhMM2opUXzhKpynk5RfFNUnXGPmOkd1OLU2SJni4tFwVnM7dp5q3Wpmdj+qUqsBev
EaOU2aWd3EcW6jg3nhzpAeV6QIItUtoMJL/jJIURzDh3k4NGY7Jx23oZyOOY0+pWHnQDP6vWo0qT
JPWaAbhXLtWmLi+XMFWaXZQ0MlN2U524yQApxyiVmH3GZFvfQ66v2KBlWpumntgh0T5L9GVc+uQA
y5M+kWr30L7c2s7aw1yrYgy0QkNGHhvmiSQ36+On9gs2Uzmto12cVLRTDQ5hx6o3Mq6Hz0lsNAi7
3e4/Hapi4ogSmQNP6ioivV/06fbfU0av+/OPW5R3DObLP/77y9H8+irfNiJnlfGSjYTN2+BhfrER
Oe/AFGIFYEQFYQLuw6uNiIE53fHnJiRq3r83Iu0d2i9aoIzl7XXM8HsC37dkGR2pMO9iNfSiPGQ+
8WYjWvJOTAtpur482vV1M06Oi32h8vMZXbquRjQPo7lKP4VLTI50Zt2VChglhiOcDs1qpuCMiRf1
ShKjSbO2KCmXT1I6V4em1B23ydvTWODdl2tGkcI5D80pAFbvELYQC9DMsfS5U533vTRdgWbBNTea
l2o6pUe51hiUIgM+Dk6cNxxYJRp8Q6RvK7vKj10joNbMYsJaPTdeb9jJhxbqIZKySnfjmAc8luEA
k/auuVoaymdqM56IJUv365CEm7/tQN9on1MxhdvJYgJhyb3MWSIlcCZHa+hKRkevRsLE8shWljR+
TOdxdJsYjltAVkLk1T0JDLlSPsoWRv66I/EXnPwJKv3ZS0ppswyPOWaBbasPB2Q8PN6qjiUyuxty
xdngCmi3S6Pba66vpWyMKUGbkxqBHubXZmTus8K8w4y9Dm82uWVthZ5dcUK3CIGRjiEa/QMUn4rZ
iF0haBCzpV4Biy9ij1tR29R1QYutsydcbkU6X8bqIh/rJGEAWp45MIM5YLSNDtFCicptJKeTF9bL
lZW0h0mmORQT/a0t6lOqmyG4ZcH+2SzzBcYHrzGqi6lnC9VO03bepsnJyDelmrdpZfpSdJvkH/5F
C8pPZx63xf+lrP1r3sH8cQWocDJntAF0Z1WDfStrHaRqCmcZDUEqgul1qvF3WcuBWbYBEHJCfzt/
xHKw6js5pkPUUY3fKWvRFb0ua5l28OQD05WBPiBYe0sgC4dKyypShPw8rzJKhYruJtWvYyEXiXDl
8uaTL3mo0J0dUhRom7Kqu8+sEu7CqfphXInZPAOTcWpXGVmcpSTjPJKjVCq9cUbl608jqyL7czw0
PmkmTC0QvzZnoxXqNQXOgOxSsQY1x387P3DsxrArN4NxX4d2+kUSUkmd7KQDapakQveW9jCmOf7J
xL2ZZhHCa4vmowowjvTMNFEav13WT1KUYryblApISkSgxrU01VLnxuHEKKBPWBaEM9yjJCxZ8pr4
krwApn+mJZgENnMXQptcB4Q1k0L768xwaOeL+XmSaD9PFa11wNg8zxrF89zRJF5tr8AsNAPLovLy
adObh9xoQxAtfT8r26JV89zlEy+Q5gGc6G6rNOkd3CkO60Yi8a0iHLQ+gzlVH/Asb0j0BVw2JnkX
aEsxzB7pQf11qYM38WYt0dDfOO2qrLCNu3R0atLD7Fl3fN2qqvsm6sPeM8k9WVF2IIm8UUWiT5eC
BXIp0pK+7/O62QxTyHAKkOqNk7cOFaQabYpaT6lSoTicxh3X2jaFQkc9V6Uu8eJKnQvPoiZ9H2Vj
R3FdGBLLkxSuTXcyu4jcsaT8XnRjzZA1H64pb1iUUmt5Iqwz9GZDLSdXHqXG2dFhBYymoNOXvGoE
vd9Zi6bSJpelpwriIdA0Zn+/CVJi8M6RkgfS5ElTeQBfH+daxg2FKSWrnIZkHEujEzumkgR2Nh29
KRyGX/hStO8fNKz/nEIpLFAcfJe6yHdgL5qcR0GRjtpJ3kzwG0t98AwlQpROdEygATz2KzWDopPl
NXFZAB5GkXabpuJwFrX48JtRwk2hZItXDkm/j+M02msyCfMwYoyzNVb7VkFPcxaSlLSJOYsiwk7k
gNgGJuRhKXBjz/U26ax8s07fBSobX+SK7PWdIf2iX7O2SV7JYPmGWScAVHAOZ9LKwvfywCyqYcKK
MId+ko7VthZVsrcK66awHLHvpO5rI/iH3aG1lfj2anyzgBtRJKCofFMVkRk29XErQgZOYvDUXHI8
B96BK0cl7W/DKjiflL+LB+cm0lFJyvyi2FRptr7+iLqWijQ2lyjQ5ZyB2cJOnmaRvkGWG38Vfv/O
54N6BDsC3xmOo7col2pwFhLMRQy1ALt3F1mWq5tNFSw562c2ys1xqfDrvyiV/y+dMLYe/Mg0ZSD+
QWBd1Ssveh7pFE+kiZgJ2c5MllW56L1otPrrouu6X8BinvkTb35AOtLwp5+z5zH9vr6WPStCTRc1
DizigumyjpWHJqw/K4AMXZOpY/hmLYagyuTZk0WW+P0SOQ94RuzDtJjKOUquLz//9M8unrdvCTA5
DSdzdee9RWaQEmWOIzNrYszU4lyQcu3X5tCetxyDT7Q6ZWNSmv7YE/DodT10ArnQ6s3UhSk/kD5s
wxlfAf9Ko1Qfyl2HvW4r92UV2GUW0ncx841u9f0NGpXJHcHWul2nDUGi1fVxDd7yxiTsmavW6rYh
szX4+cf7pxUJ1TuCd8Cj4GqeW+ovfl16eFoYTRJci6q1H0sNyWeraMmBIvN9mBYFVtQ4d5MiLs+N
KrJuxJjD3CBBy8/NtApM9PwewFTYFk0CU20MzUDoJRtFI9TThuPFuZM6EUlIhLPrxYwhLYrlWza8
A2GZ/Tm26/LDLLrqOGgc2SenJIaXAJ/NQsW0FQ2nh59/4H+6xSAhQbwnVpkFaT2jvbydGWFWFAxd
HICSuK5qOWeunq3n+jz2Sosw2hiz6Dbra9UdrazbSjnS5pR4yrMc8m1A5tM3vt6/ogVs/vTcvf3j
v0P+9Kv27/oa307d1juWUkh74M6InnmW3H2rk8134L80Do7MuJ617X/XyRTX/KJ4eIheslkUWTT+
1OnJ71Q4zbwSNzdzLPINfqP9+wwbeLUUMAtb4eSrGJDi++1KX+GfaGPLEL6ZT+ZTZ9b63opqYjil
bm4rb1mHJlNZNQ/58yTF4r+4z/WkK93ERF8TaYXyKOfAU32RTCcJnnr0Hb0654dZLAxqCTxODL9e
HGtZ62zjsVVEeAZWR7oM6zb8NIpqmoG26JftlLSQ4fRxGAKEfEILarq+71PFQsQ7CdkMTNQxqNkG
knXUQtEQ/6qkls5SJu2YeEi2b0EVGNwywcXvRpLdnJAPtx79Z6wnDESML5I19Rt1HGkyaE68DES5
dvKFXVX6Qa+b00YROogbe0xkr05FXHptOItaEF2b94j+i/ijUoVndl4g3iHNTx9d4LxF4VV1ZkT7
kG0MaQeNF5fzDUYxhm/SRpFT/FRjyawMRVMjHYrFcJC5lNJJVw/a6LY2VnmiCMjK0fVqSyxpZXpk
VPbDlo5I9pDoc3VRyF1zqRW13bpqMoxnJN4OH4dQbvqNFHd0Lk1lFJHPR2/Q4yuxFXSdJD1oWaZ/
VCUFQk5Tm3lLGEIafo71SCXPd5Kqj79Yidba5+3ttNrEcT9yU30XjTyHloFZtR38RJmuAB4ZG6nK
0QIkWbIdDXEHdFG66cAHVVNUfOzj+YtlJtL25+9i3b2/exPmGvqggt4nieH1cijsmOaRAppNaYmN
i5qhOyZi6na/fRUCoHE+cg3aam9riDheMk1tpN6nsZbvsGAWh1AV38xFPyyPvoMXkkKzUiGx3Wv4
Sbja6w+zDJroFcIOfMHdsS0IZ1/WNnkZw9VeDBSjYTIOW51dkDuSMipJZD2Q2j45LgpRrr/9mTmk
4ydjIo1+eB1YvdxoKmOskmXSe4JjdYyV1iAFsdbWm59fZX2VN78fw1AaW0ibuc46xX95FYYzWeOY
C9wpQyQXUduFB6mdE8T1o+JrpaRsFY45bpmJ9he/Kav091de+5/rikjp8KZWQ6fYUxcZvb80hf3R
IWPDi+jREczSI1Qepl+VKuud+PaTrt1VjY/JCPjt6gvPyoxzumO+6IspUOOkObQ6t9QoluRrVfRv
2JFhhr64gf5hKNuKJ7bkH4rm1//9r1ksOyZHGpumNbX/Ghj3bTPW3zmw48BM0MfG5bie6v5sWpnv
mIpiO+d3euNOM413FEecXRD8Put3f6sFztt6eTcABYURzCOOSgOV7ndJSWrDuFFuFMdv5FO7dU6I
ZN6G9njuhKT7quMHC0w3qaa3L76si69320tVwJt7/utVFdmi8c6YehXGvHraaO8XZI3Jjm+rB3wb
QrtqwnO5//zzq3xvvFs/3IvLvFk6SPftEwjSDsS3u1pnuDbpMfph/Y5m4bZpl22LXZPsY0+tl7tf
XJvxxfdfLPpjCuQVav2WuES7L44Q8zl+W8ufJqPe23ZFUrx0oukp+DD7ZjQkUraYmA3kC3fiEa8q
DQsmer94I8abrWn9sukcYDUw1xWOb/v1l62KCa4NbHx/SIk6kRyd3GECgyr6Y2NJ67y2AcAzuE1M
v0kje9k7khRPxwhd+cY0q/o90aSN7KtAez2bUTm/F1Ehh6id+7uCRGQCzM1kvBhsc3HrQXlMR6Iq
lbQZNqFmF8GsyvJENZMQzJs9h/RGA3m9VRl22s5Ea9QEIMYJ862FFC4npZbo5ikGhLxoeU9yNUa0
3UhIC8K8amZ2PuHkp+3XeODnqODYDD/GYinyq9Y0xfSoUM31VCVtnO6XuY+symuHGr3o8jVzGLeo
xgA9/f/knUl23Na2bbvyGmB4IE+KF0DkESTFnKxgUCKFPE8OgIa9DvyO/QlZ1qUoWXwqu+CKRQYY
EcA5++y91lxK7nZykXUuvclg60xl7jyOk97Hp1pUzPOBnFbzRu/ndF7JdpgN53g19XajmRHSWZG0
enmUjL5M6KbaRTav9U7IzuBJ+Kq2ppoIo0GrNTAb9yEsVU9aBP37BPlJRUsQZ5dqYAWugG1xDhzA
iQ8Cd5dbOPYWQeyTkcadcpTJ89qBOAw4v3dAX280BNaUpomFbggQrY3zz2ucIa93alHV4amhTXzp
jGrhtVZ1U0tOtbFC0mI73Sk28YRCmQPwlWS2HxBen5EbvZNL+9PUQxyIHTCHJ2My6ueOTcmFQKAc
yOeOV39kk9qW5Zwy0k9NTyGEibhPEEvDUe0X/Wjh/mHWaMWsgIDmxJwu29leKyroKSnlP+H+EcLg
H/W6tXwUbvy2xghKcWWl8BJKNTl+/CNRlAhDY77MdwbfGHftYKyk6iWJOz9Xb/9AVDEMTHEtv4yv
hDrsW/3aTtKNJqef/2iN2pGR8Vu+kisube5VHuU7DsDePByQoeJTWRfqQ5t9bmZp80fI/k5sBT+O
eHnO9Us+WcdKt8yk3FqZ/S9P4L9hF2SY8mq1+WEX/E+7MPn6AuTTP22EX17h60ZosKdZ5CXgE4PA
+gUb8m0jXNqbzF9BtLIfLji8rxvhghOgq2JYRAPQbHgtr8SushBykB9yhPwyDP6dUykN1R9WbMci
G4MsDjLkgOq8KQGLQjWjGf2PH0XKslZJWpOfByoCbEs+RrY27tQ+IT0rkBRQFcHaQobe1dPRrgId
fTTsl7BpGVfW5MALZa0lKGrKuOdYG+kIRJrRUwqp2gUlGXhGomw0GHc75B6MbIxi+iDV2XmESN+t
liBzhhL7lMMgEer7DOSQJ8XyedpVz0EeANRuzyBd1/FTC/a0UcQuaogsUJ1zahDASbNY6QaayEm2
ruxG2fQzf0WAsxQTau8V6XLUlM3qOUfOf491gdeIw/loSCMa78o6zD0Y0smyqoOa3ywjGLKI77q8
36pSewlSbku7ylMX9XVpYCO2EjZR4eVNc9XoHxAfnZvhnYWxg1xepldOSR7tnPgapJAVrmRrO6oN
xhwbqfa8neWhXPVa2B4Y9rAeWmN9YaPo8rNSUdHUF9JFutgfYvnMRD3qpjPutd4hr2GQjtYw7foZ
XGvgvAQpRg47rg622VyRpewjM7k3K6ihiSOui5IMxNbES1Kdoiy4y0X0SW2aIwJS2w9askSzbH5A
jB4dCxV2eDFPu9QJUxRCeAmUNL/Wu4hzvZzgdC8UrTsEZLd4gxEzZgC254ct6qrUohVQCXw1XaaC
IuVAeGrhTa7aGi+4XDmnnFtZcZs6D1HEjs4GK7Bnj7Inw2avu9t2jMQ50tFVKdkrPWfkVGnTFlnY
I0zcbTPnGKNKi4hQheZuWlr0DBfvbCZJbkd9odvjPaRgt0naZbjk4us+yCOpAkYduuVAZvCUPxr1
qLucH32A8yty8D4ypTmrtWQ9WcZdns5nuk6/bmi6vaIw3p5k/XKKsbcIZfjQzObkIT5wZ1RpNAAT
V+RT8ET3QNqYenAR2RbUvNn+0BH9HBUaFdfeUNLR1SPV3KhW4w3tEm6qof7Rh1FfiahfULPlmjyA
GgQslmPmo+5oiGIgUz47T3rCARwdVZKkqslisNC8Ki7IfsXNhKdKuVIL8yqUhuHYOPNV1BNwZxQK
fgpN25mVdiFo8dd9+GynieVVRPlFiaVtQpFOWDOFGzN204A9TrKDfaS5tWX84LZVeaZRFX6bO9fV
LNtLJfIpKGzno2qU5mYWU+jZWB03qMvIp7cnYyvnFanbqddl1UueEwDYlFvQI5dxF+xSxWy5J9J9
aZNDRINamvNV0DTbJp3YsyuMKkiESbM1gUmLyjzYQZZivm7ei117c/ijFlyoXtxi6F44k7y15PH6
iiBKOvaZUTAcuB/aZJ+azl/NkH/Djkf/81c73tX/+9/nlyZ6YuD9Xjt2eaFv7VhNQ7WAPgB7MolP
bKrf2rGoWW28A0ju+V4gjfy98YGiRWm7bJdMcYAcLjvx3+1YOrUMWheiCL5qEJi/JVt4cxZDCLxk
li6G0CUdg8CY748HkSTJRg1sFLvStlROVn0X1QxW8Qi++qB+cuZ7c+v9dR1UVkyJdY67i0P8dYfF
Gh0jthHk+Ur5EDfasXWkj0J9jyb303dDvDC9b+gtjJu+v0o1K3HRJ1kPzPWlzEovKcp9kdcXemE+
vPN+fnhDBlBIAH20pjjGE9X+/aUCHFxh0JdI21Wpj72gq6ZMccVYtYmfWq3yTCaZdCmrTUhJmmC8
cwGkmBcpp6J+PbVGcamVRoj2Y1Knisi2uJ5djmnFI2IGBB/pcsrylGwYYgSgExOxALc1uWa1x3Tp
OPRCLnZjICJjrZA0cm0PyQhcRo33pRNkz7YWW/s5p4fgTqJugjWbiLYJOo5qfioMozt1hrWcB5oG
LVg8TjMNxZYzeOkIbQXLoaxpr8vtLSeCPiEcoYmbtUUw9oQFibPbYe4yOUMMpZOWJLe5BnDbaFOX
ikT1m6GUinWdBEFxIhGQT4cjkx6eETUEf/jX38Nyf37fz2KzWA75rGpUm2+/cT3SlGIkT8WvbU+2
GR0HcdX6oyZOsQR6N42n9/JFly/2zRWXrigLKE0TAq3f3Mk0ltOpdArh20RI7Zt0YMwgycVeNsPY
x/9lniGMyW6lfMjeEVr85JajNUHBAF+LRNW3Ec+TLBF5JPMNmg5KxajIZD8agnabWOK9HMnlQfn+
TVIv8tCaTJGRNP0Q+2G0geIIiUQMU4sf25GbOMEmgpF7E3aJeaYPau4nqmz8e4wcdOZf3bo/nJZu
n7Lnl/ypITMp/cWBaXmRb/uGvDT5lsWebeBLas+3fUNly5AZ40HjwL/z6sBk/7mIcGj3YLuH9f1q
jGdAemPcy8SWfuPvbRo/3ogA/xCH0LWmF8kz8P3aZ0XF3HbJkPuaFMVrTh/WnlZY4wLb6v46Pv/j
NOKnlyIrlZ41+ZM0yL+/FG0NlToNgFScj+ZRIHzHmDx1a7tt36uOflxKiBJDj4zJj//omb25lBNN
pamNuV9KRM84Mx5eJTMkN6grNFykB2yjVFVWr26C/8u+iAWLtWShwPOo6W9XEzS5JG+ZUuZnGBv8
JlEnvxURencSYte/vtRCbH7zUHMtescUIozslbefpTkF1WTrIvNzTQs/9GJGKmenqo5tRuo7X2Jc
dqFLRqZ6ZgQ6BHy3Bcakt6F9j1WW0DCym8jN0yG7CvWmVSE0ieyQDoFtHC0l6ASJfXol78K81A1v
1pEwbAYNVc0pxImjekQfkEXi1OKxKxV253RKBIbGdB6vA4kVx22Hatx1/ZLAB3hWkrZ9mFaeU09J
7k9pYame1iXqhl8ot5WO3E+OY9MNRXVe6lHySR+69IH1LI22mhSPdCZt7HSuMpQ4EhymHq4NEUb1
rUHmRBzHWiHcPspA4usB4t2GNqS0qmJgspRr0aWoDAdmRCstlgLJwZ4bhRw/NNSXH4ZOcyAmdXJC
8J2mcIaFYGwDchmbtW3Phu2r9MMOiggSFDgoQPxWctApz7X02EfJeNP3tLkKtbPcX3/JP3tebCof
uiYgd1BUfX8TixkpdKgWJJWg/XCNBQGRxiLwo1qZvF9f6sc9YtGIMfXEQEgN+3boGdmh0IXNSbK0
MGo5Q32ypjDyB6MbVhIW0vWgJMVWa2fpnTXhJxNKrkwNycRChWbiUDe/Lialkdxl1QqhymVZc1QT
J4e+VjrrPFOyfd9I9GfDuT1IY9Ku0jEplhD26ozkUXVlyUl58ZufAzoGEOEsxpT59KqWr+SV+Kcf
LW0UGvthhupWqWOkv/Qy3X4Zi0ddeW8LYXh6Fsu7X1/3h6+a6zIM5hOgA4b06M1X3bZVOYeDlPsm
2nUvS6zaFyIWFGXBe1m1C0Px+6VjuRYVD40xh2D1xbP4+j3qk4Lzhp65z7m6b72RBv8hD0qB0zU1
APrV44Nw8hIoYVWv6j76bODroToRxT7EpbeqU4cUgDRfmeQdudaSQ//rD+PttIedgb+Qv4/u3bLH
vUWIz7Y1WEWtUZX0i3w5Es/DUACOlUp905BR45JTYNOAUrDGdZx55y7W37kvf9hAlj+BbLIlp5i/
wXyzgYRUx2MXs4EAH83Wud4A/7TGM1GjIm7HVZw72TvV789ugWWrx8uLx5xrf/+1MCPGwYHDFmpk
GB2SIItWglDY7dC38TuX+uFp581RizBCogDF8f7mDsh6FB4dTjhfT03jYZBTE+BaXp9oOVYHmivi
UnH0yo+n+b1a9Kdf7SKrXw7PGkflt+9ytKdINACA7VAxtpQbtl8k5oDdOxHbNm6BBTNm9MdZKxcf
G85wWR/fedh+9gBYCk8b3y8QgLfrqpqkWVDp4HASRZv3Vmvd1zxA66y3P8tS9B57+qdXW9BJDkQ1
NFdv7qQuHjCRxri/42yIMPNoyW3ZFu1epXt7htVP++vO/Ve0bHRuh382rf2nod7+ZxIyz823elv7
k/GDDvcV2SxpgEsr5Gu9rf6JLRr+AzU3FdR39hL5T1IZwaXhI1mUP4uP7WufhtkFp0T8agz5FaBa
7FK/IZtjcvz9EoxigyYSPTtw5JhG0BN8/6wvi04wE2Xr9TMnMQ6KKymLd1XTVm7dZsCQYuz88h6A
44q9YkkD2+Fkndwa8jYooksaI5MXRQFG4zzUIKgKMnlyvVv3ERt2jHf0ZIZjdzlOrX4cZDU8rzKJ
hJ2ZukawpoJHHfMXmRvSZY0IMJbpwU3fYt5KDUk/jbQe1AHVKwYJ5UqZxK7Xp1PWywdEuBeKIT0r
c7afEWC5QV6p62nG8l3okrrVscMyWoQLi0LOXnMWKphDDCZrt8IDnYy9lxh6+WAKeE5mL9+TWltu
DUmhkz7qB1PB9jlWDeFGjLNjYXzQiFKDiX/eqYavRtnnyUxzylFoPkq0tYPcU0KjOLNl6ZDj5Asa
gA6KOR4S4tTcFMOvKBW8dOxWAIsmXnLAvRoJ+5QbykXQpp+MmumMFfj6wOnAsCK/aItDXPU3YjzD
1EcJ1CSPddADZxdr5rKOO860FLyoAshvjYE0ueg+NHfKmKnT+yNVDXutGwzW2g6jrYGoygtGjAqt
E+ySWF/3Su+s8XTsgri7DkrVh8y9rc1wSQjazR3rXz8Ni1roLCT03sukBNbvslTbItyWFsi0Mh7x
wxlUoE7NwHq2LsdGVtZ63hlPZulEL6h8w3OsSdqFPplnFL7alaRG886a7NuYVeeLES8kaoJRc3ih
m9w8ei9D0iiqzJfUjLsAlu852JCXdkJSKKFRnDXoHopyEmHIeEMZJYSeXflI6uHapgmt2mgp50Y8
M5023LAAgFRMWJkloSkkmksPkYSXUAstTAGaQSpiXkcumgWyQCev0eWzCXRU0GacDemfMlKutgMg
Fj8Qle4LGCJhE8ElCpvE1cf0XpKh0yoDdCcU4H5jc/7xyrlVTBfvylVcTZ4IB9BSWVBvFbxLq0Yz
zTu1t0GS4Mw5r2u0BG5vBjJWkCR7IXx20/PbrcSPZqLYZLKxj+TpEEA0RRkX6V7ax3dUh8825k7T
iDajBA/I+Rj2wuQwka4HObFJYzQFurP4aI/oL9Wi3+SqM+yF1kCq6hntxCZTFzYfrJ5hoRSfFVmo
d6QLbgOtvcqN8kgfIARElZ5sfJlkwDLSifLLLJDxZmtd72GSFx8kso28MS4ead3ASZPmTWYYE+S9
MkIyqye3ThikJ04WO7Jn7tC8njFmOaQtHnxDrS5pa1ybVXSey/mDplb7wPmk8y465b5D/+FVbbUD
poB9U3qGBUxITK9JXpw3sofoHvyJfF9qxV0skmDNGe42FhnLCMHH/lzBBeyFdd4Oitcpjepjb008
Re3bC837nIhQdzs9mF2SF86Gim6b45DjJ6tB8CmBWonwNduZoLj4gewcmdMB9DWIFRCyQRMfp5IU
q/hT05svOdDmeKE3M4RE+APQ2YIYFwJ4lkZIz0GjLok90J/bhQMtFFJ167SX3HahRBftcQAa3QXw
o+CJriZw0qNu38XgpeXIurDATXdtfzcr466n0OzGFggZYGo4bapnDfoHyWrPJioLV2jGWarWZ0bR
XWBRPRRlsZ4qKT2nKwymF8JhepcuNOxu4WKnCyFbWVjZfTOQlLfws2k33s7Mb3CO+ZEabatOXqdx
hGPf0KI1kuTpmfYdg9kvO+e/oUqgPP5VlXCMs+zpf1bPL92vWnO8xNfWnAp5kzMXoeKcuwippVj+
WiooXxzvisNshjMhp9RvIx0EC+hpadwhZVWJT1lOrX+XCvaXdEFKXCw7RGnQtfuNUuFN8UihQJWy
mFHoKOGGfesWkykPLLmqTQ+CPGQ1Ak7RPHlZpEKnMBzv1ef0k/6VRoHz+mT49Wq0KJfAhyUR4vuy
xBrTLDNa9OO6Ul2izb+Zrfk8DgiHbuT7hDjzFpJIIC7TmcFoRaMa3NraqnkM56g9RypB9Ouikpid
e70LNnUYBG6t9Ruinlm2oaGzR1/wHnCmRpAYE6RBJND2luIJzlSEg1AsOKNf6Nl7+eLYEn58b3iD
0RDafKAEBy///upk78hJUNYOvKgqcOF7Hsu081q139nJM+/6OiFGFlKNx5zDmyfAgJ21YsTcfiIL
fFrnxmPnxB9C0VabmnA9+lJo8K7tMnE16T4JJQAfePTbKrm0Svyrg8rawFCZtNJ4do6FUqsrMzCs
3eBQQ2W5TMJdf5bqpr+Mk5UB4bcwdXabCgtAMGheYdcPLPIktpKMJGhNuXCI77UcJEyiVB9TJ3Wz
MfAC+ThNABjJ7MEtX8XjmvwwXmF0SdrdqNLHcUbp0e/nKXG7kpLLeSGHcJP02ioimRJhy4ozJynn
Arvph4oWzUWoarvK3MuJ7Np47p22xTTcyLGLEewRfcxFLq2T/gwpQepYwDzDTdTpm2hRDQIHkM3d
zPds43OI54gtB6GF0ogEn2b7HIFcN0iCiWChpmWyKdXxbmBTnK3PiFo3UH1WVrM0TVPnQhmWsLau
WW6ZTSJj+MJid1Vbk6tO9mYIugtLq48iDlPf6EPKsdbXymHCGNFthV5dJ7O47p3xXIsBmLTS2pYf
i/QxaFEKGs0qUW/74dLAgRxwR5fdujNPcdSgt8lB+tdrZkI3CbxYRG+99tDk96kRrVqUKJGC5DN8
HPHixQmhw0OznocXYSW+kXxo5wsQN15mmkcD4yzCvn0S22uaOyCNpI08DVczBM3eis6wKvN9ARlI
xArH9D6MdAXobUO7liFh4kS71jG3Ui35JBtS9xQfjDyrNkXIdx511Sop1XVt9zsc2XdRL+/DQr2c
pf6LX93v7NBritlvnG1oHlT5UQ0pcGkpKT1sn/lQg+c1ezwomHNGonXBUCRh/EiojNt3zipUPrfd
dIrlvZ3yZRRPljQh3sCFAqvWsrvrpu4+dVmXuuG4UImIcKj06mik5uWkqjupni/TSvYNEJTIWT4H
eXJlhyaEhWITOFrsEnLryUvAni7RjIWagbrGATUaXLPhpwX4hpxAaGGfF/Nttli1SRROA+zcrbxJ
u/t4RD6VGteSItYB54Y6kXCBPxjyOSlxXjAoRxAb50krLA8jMecE64nx8rOuqU8Zzpmxy05FkCOR
aa1V02R3FrVjTGxrbYu9Hlimn8311laT1Rhj9nPkcoNN9p5pnTtaMbqgcBv359SvW6vVXJVAbHIi
qrRYV2gswytFJt2BRASrPY+c+0BJN475IcRiX8ZnuvigJ8fMvtCI/sSTUQK2gGVnhOkG4hGUyGzw
AGG4k00idJKuOl07S+a08p3OtndakTD0rZ/nsac8Kz+qZXjqtc8jD5dlTOva1A6GqHyi1s4MBsBC
fsC/uCUT1R1gZpV51O+M/lyXr+T+8xwscGLgtFb4Werx8KnBBmEOqqvKWbdVtheIL8MZRfG0B2vL
A2GdCsaFmReg2SFOY3wulG5Nb3LE8A43o5SdQ0LPzrUL+2jLc+85E3dZSZAJJCgzX/WK2ISK0GEd
zOtZfUyBHgojOA8WfID43JbSukA/17ZWBvfAi438BOBqP3KXSbkBvxVHYgQIXarFXiPcJDCIS8ij
lR08VI20yVkDBk5kQjYG0Ku4nMmExTK8maXg3iDWMbXsoxGJU52CKJq0aK9LIIIxeOnk9Q5c075B
4hUQRX0IzSD3a8it+djyQRReLQqMSLxeHbNpLdBqdT2owe1QGa4ZNqtMxsgi7UZguaOpnGaybA2z
Xj72TWHTRh4ygzyLbcj8gBghbas28anXlQ//moqOgdmrSuWHces1Z4v3mXnLa3ybtmKAYF7yFSCy
zBy+TVsdhv2oT/kn5ipL7/tvnwZgPNYClTg6TPkqc5dvJZ2p0v3BqIVs9S916m/5NN6UdPLixTJx
QVFwAir5YTSZtyanzBoZPrCsaS8I1cCxES4gWI2ddW7Nd5QGXzzw383/8UJ9wSJRSi55Xryx15VP
3c1aGOWz7FdDla2VHKDFClpISlxHJs2G2wGao5cRC/STttQNI7r3dueYEtnPWtbpNEwcS8CrNWDa
xak2lwfOdylocIfQ9xu2bcHgOMZa4E99qzl3xMLL8pkTQsF0naKoENcH7TwdGBd20jrEOJh5kIOE
D/YH+pzcJdGRULAVGTH5gE7WDCZGEcXg6UGdPBOMIIgYacpauANziT3xDRIP+VRp9p4oFUdf1Oej
5ZpjD3hoGsdYe6cw/hIP++YjhKKA3JlmOX3ABVH7+iOM20zEZmrIvqZzzLSMqD4pbM77uq4cl/gG
3beMjCFZj/yQ7neTelkddntNMBO0tE7ZSamqsRg0qCbjmJz72hJemeAqHJkku1kFFuVfsxrwGf9q
NTi+tC3pCv+oU//y618XAuNPg0kKeY8LoBJhHLf+14UA6xWPH18q/4zqa/HO/a1TNwlcIC8Vjxdm
n7+iGP4+25kQghemMLTLReL3eyknX+hn35+3EMMzWuJ8CVWVXNI3561ZSfqaKPiA8O3uhmCTrU3u
1jx+RrzsRXLL2JEzAtX2B0mL3MJqKJDszXgRlfLeYN6vyEQzCXVTANjXkvAsnox1mc3Ej7ebFnoD
mvYEHzRS6wTIkFC75wFKjduGxiXZXl5HEvcI3h3Rq+X1DMbpzLltvm2cGzXazdq2KKGE1ReR8+So
F71Su0usU4FUPZ/vcQZd1mO8dmaYkGB8i0on0g+eCJladxQdOzGdL2lYSWUD0LU245TdRN1ncF1u
zGVyGJAGA+aUdVCXBTVXtK4V61a1BVEo9qm0x11qyp6KfNfqDlZRrhW73pGEcV5T/9Qcr/qq2WAd
35C1fp4IWP5XQeV4whC3dnnpTIdqlBhjabMbze0HhkpUedRXZpGnrghp836wZw4+vsIH2cm+Ezz1
isM2viw9PTT1AJ1+sRrRvVcd/TW6mi1HKq2lIMYojaHKcHZqDHkwilg1G49JvTsYwcpoJFIc9pJe
HZzhU1yn61D/NERBDpwp0k9Smh2F0Zk+TmpQw3X+kPK/V5CdBlaKz7hrfCc5SK1J5oGY7ith4EuX
q/VEKQvV3reU8CzBtjBrNke4dYTxnjQDxdnU8IdKgmxbWgaExAvVulHHcVxFHYNzxc7bQzN0i6we
b686rcbuMMiteQqcYNOGL5ExXhipp1XjylCodiI/VA6yujckY281s9+Oe2eI9iUKExf/tqF4dmzZ
Fxidglu7TeHNTVhC3DFcoJSJLjRXDHvqZjK1n2JavCVxqta0HkFh5lN+1pIICx/DCPHMkeA+c27f
d1kN605KU28ZWXJ67o27RNXKa5LfptOkWLQb+oaGd1hnWx2JJLhnpGyN7HxyFuH/uKnyswIlOYf1
luysYiGHQpQMBXdWQySDHUPs04Lnqe4zGEuz6ed6eF6UcIG6Id+UmmRcjJnlOsa1Ew07MoBD37Q6
l7n9tdkP2kYHYi+vZXh+mXknyL+b6EFed+Z6Hjcxfb+cJGcC6ycJUh8VsKx3ns7pmQY0pegd2sdD
VHUXELC1TZQXya3RVJHmhr1+pipTt21Uszhmkf4EWpQqXAT4P9qbKAor8rJiPriesVBotRe5OhwK
UTKiibcJowPf5JymatWL6MmXBrCtuekwrpyx3owo5ZWGqLXiPIeMGvZ8BQ1NzxQi5wX2nY2R4OtL
NN+Jr0LiQmRRc1QvPLnsVhYfYJlzjOF7DaKVkx2KiqNH94ALAPuH0V+2NUeERPbiKvXK0fECuwy3
WPslbqkm8uf0owOvM8z39Ux+Gp3kopD3as9RQYWtT0iKgc6on29lokEmAna1eUULYteMvV9Psp8G
pj/o2P7Dx0HleDxYezRFhXPbBBz0kNnbRruL83NmFWX2ICRtLXXqMZLiTZx5ETZ0Lxf5bTRHp0YO
trbRX4ThEeAUvKeUVa3djuaZQAPqQhT8aPbAZoS1m0rtsicepoz6Y1jzLgSP4oDRUq45I+r2Z/oH
Z5B2Nhhf3URXV8QLckCnkqsqcsvCzpX4zNXga3n/j+K5N4IE1l6LoTlMGjBOKkbjNyUIzcEicUzO
/3MarYYWkmH9IdEATdLrMZx/T/WAC/lX1cN/hpe2+8UMefntr8UDgBUKZnSWdAzZ8Rey+rdTBFUA
Y1sL/MnS/+V3/j5FkJ4GiwrfKb+5NG6p/r8WD8QLUGzYloVBDsWvRZH5G43hZUL8qiJFoAraYfkL
kKlgdNPfTJB7rUwnSGYNozLzVCcDoLzq08jehipun7YC7hVI09R8h9eGzuOHC0NrXKLszS/Y1rdE
sbAbqw5HdO2j/btjEHYoTMWbwqG5xCno5pBBaqt9hq0c+VFKEzFnmmv1EpBR86Fy0r1dmvdFa2nw
q80zzC0SsT3ToY6UJ+R7p6YmK0YNLtVJPw/zbkMVc+wCpdoYc30QybR2JGvXmdrkE1/fPnVqbm8S
ra8OUxhkrHJdcjFUjblW7azZDTSEVoNVks5jaltptl8qCcCMlvc0FHRzQ5zHRSBqkkHa8rFJhiMG
qMivnRDBT25MG9B+rZ9qCrVXZudPuVzJK/I+r9MpO7MaSTmK2UlvMTEfxy48TBUtYBPKnNzYkz+o
NLN1uYxv9FmxdjEm6kNQZFys6kDnTwMfjRnO1EqhsWwTKryoKHT2Zf0paVWmZHNONLLVbmoxWJe5
jg/YmtROdo02zG4KNTOuaxhMm7IhW7Jve50k0BbATdZrn5Kseq7TybkMzTb2mNXeSFV/P8VWdiMp
DZGqWh36iOC2Y537oCPiDSa7NSqKu8auVZSVo01qT2PcmAV5Ed0wrZnt03qzrkjRelQr41Ivxp0A
HcJmwxg0bUg16KXmYlLKR8JHB6/tmbVJmnrb4iQf8/zQyQgYFftQZpo3t/InOYXLp4OuyGbcdRSR
9BKDa9UoxhPiiKdhzExfVmcvlARh0Il9XyBumNTgWRa58IvR1Fey1PgycG4kCCmOK3IY2qjPSX3K
1wONnkQbNdrOTkrXNB8onuZ0X7B5RlJ3THKHlqzM5eNaXSuTutej8ZQ1hbwOHZ6hgTmnH+LVdrOB
AlTpwHCOqZngdjNbrzX1O5txP9T1xcBHOaHiFcyrG6bTC4r3sOQRP6tyHD2GdTt7ZjPDFe6Ccq22
gEB6TakQOwivL5ql9Ky9FgkHJ4GL1ok/BZiPaLqr2cbuO+atarhvSkc7RLXzlwrq3zABZOD2qzX+
Ns6iFxQKxT+v819e4b/dIoZCMIdQ4yAZ0v+rFdL/1BAhIlJhy0V/uyzmf6/zxp8LGoj1nX8zNQwr
/13n+S0qVOaDpPNBP8Sd/BvrvPXDvo/qiNx2dhkm1TJ47Teth7mRy0QmeMkkdqM9QyljYjGqRzz5
6mRUeut32XJ/hYP+YE9iPCFBZwzDPZTh7pf0QWyB29fXBeTqjOzbTEe4aVXmC3ps7dKYpmTysdJB
s+p1tf3Y2n2/iFVS6uugNmSZHN/Qma5A4UtHx4pIRpB69ckplOFUmvK8ag27zZApDaFGjkLnlDOy
JsVGaEPnXlKLAIFJ+NnpytQFRvDUNVTG6LU6N8B6W6behEyBoUApkkK+z3VzeUNpaMYbMw0itjFr
jLakK4DakIOQn+/HDJEBi2JwRpYmbEfDQIO9GSwrgSqWJpyjlIxFk42wbE5UTKTezZW4RyU2kvju
LDETY4ns/DbOSXb3BzOBSRhZVppGPhKmVqybOmrWQQi3YcGS5rIW+0OlSyhWqilpq7N6mCYH9Khl
B58keKnqmT02XXje001DRDIictbJzRuJXrjk5qpuXt3MPxnT/nBHUFwsCrVFq41EdqHQvG5GOWqk
NvAZdN+xT5HYtPqdoZ4vJ0/a87++0nJvfVdkvLnS8pe8mpmifyJxB3CFL+tr0GGMEhzHM9C0YKn3
Pv/6Wm80qfRSvn9Xb+5zPZkAc8SofSrNE7caYQVYlHo3f+B2+vWV3jRg317pLRNLyxRtmGuuNGi0
HVG5ns2CmJJ3xPs/1Enfv59lgXj92fVlE9VWwlXM7kbRtspXpfq/YfmmgfrqG/uh3X98Gt/t9n95
ia/rt06QAIzUxeEm4x5c+t9f63T9T1prOM3p6KPDYJ3+tn4j6MS9alDDLha8pe//bf1eYBTgnRgD
sCMsrYzfS8gxfrixaTIuHq7F/YuI9C0haZq00IEnE/mSmR5lrex3cwhiBus9PZFcehGGdmcntK4i
RUz/n7wzSY7caLfsVspq/CBD52gGNQkg+mAT7MkJjExmom8cPTCvLdQKag21gX9jdUBJWUqWlDK9
4fs1kFJpmQxGEHC43+/ec7fT2GhnNxdNBgcZMvgSSneXeHoxYmkylsi6soTXC1Lscomzt+Ta7SXg
PixRd5fM+zC1D1PhoCfUK2zkjzLjZDvKaZ11sbmV5OZVt7C9KU3eIdkeZCWujZze7SVqHy+h+z4G
LAPr+ZS3zq0Zare6OZaIWlWIr5EBYDKF6YWY+d94ifTHSXGlFWnZrwgP4SUl+V9rjSQNW25wCwYr
0YMHMJYJ97AgAwzYAWKBCGgwe1GF2IOCGAhADcQOzAHLDM/FQiEY1FF4yRDtkzFl1+WmmRf3mupT
GKm+2AIj3WibO8x/W+mW2zqbTg2OwRGLACHZy0gtH5RM3mXqMqSm2d3MchpkoCf0gXmipOWxkiXl
75QMJmAjPTXSX+dGWNeRsMZVk/XZJmzmQyc1KggI+V/HWgcHUTely8Yvv1dS+ybOpvcpr7J13mvo
+YM9+0phAtmIrQCjmKEhmshv9XBFpRlll12bMB/tN/CZ5rehtx5cKa6sYD4qVpweszbrX6w0W+Pn
OwRGf56iyVppRgWAtXcvmkRbxQi+oV7fxPldR3h0wbbT02kqd1po38yUNhaiNvFyzgUWu0RU9yKo
FH+s67OZJq+w5hXktvloOaN+clLnKz3aq9ro9lowHRNRftWbbKuNQ3mOlO7WGgFY2p7aT08zmStd
CbiEdOyT3wpGGtgvY6o3hZ4cAksHJFE/wFrw20S9zorwEPUKMuW0Jg247qSKaFe89ZS/MuJeR05y
nuxh14pK7sZM7Gmtf4qar4QT2dBTbJTH+Woe3bO00WbondhJihjKwERlToprIn+5J5b2xUQ9xcPX
PFM6Jrqth42m9ep5WA1qfBPF2sEZxd6V4bZ2ejrDdXFqFs9SmyVeIdOtMgnOg/iF3Ug9lTgT6IVD
iNWF17QV6a50y/313CnRNicT5CmYPFYgPltkraz1HadRDkWo71PUYZMmOTtRVBilnOPYVmTbSUug
Ow1jwTOsTEoOXR38zB4LLn7Z3ubZzUmQfnGWB9pLg+bY1whzQDCASrigUep45TSD9I02X9t985Bj
o9jWeamsLADLlWFw9LI2RIi/hWYyXtR6X7E7wShGY9Dlf/w/OgTx763tpIehLH+VAv4dHkDWEs38
65wBJuj3rxlciL9CIX38/V+fPjqhAfyDYomSoOkgyHx/+ji/sOQTJ0AnWeI8Sxr499MDjyz+IflN
tfev3TffVSKq25BXHL7ib+nef3J64Dv4vIXDgugAmlfRnUj2fTYQKoBd8ylKFL+scPcrXe+iCEx2
ve0WkZm03YOgy4WUZ+wj/h/ypealCF4TWl8ojIAl18X9qVoqYRx3gh6UvdI9YO+cdAw9yeA3pzoS
ZBB3ht3vLUBqntmXbzBo1moW39RxnNJf3FUWgot6VnPWDRy/K9We3HWfTt1FQWr2MSCH+WIs5QxF
rMdrktCnUnf4ewARuLypEZuFn7VyD2cNbdtwuacKvfeLmcRiUAbZQWu78mKQVb/DP17eS6Cn/iSs
eQNB4q7GAn9QnfaMrSm9qaHS5CjqGpJGkjcnTdRvmGiIdjaL5ay07yINOa2JTOzGaYG8UvTJdN8V
E6dwaMPToB0piDslpfMwF9qpGjDjBdRU7cFEcbZZmipauuI8JXesTd4N3Un/aLKg3eYpSKbpKpTp
18hSyvuRno1DXQ3VMYnDmOJsZJmxIARi5eI4zmN62Qxj4qVOVO3bJq/9MKZ5WPQzcdVuqTLWTbqx
u+YpzcvmWfDAOFOZUKLvt2LyZxUIVFm3LWg1R62uQ6PPp02aGuG1Fs/T1Zy8WOYcHlXaL3alnpGY
GA31zVWEzXLZ28ZzxJjli8vjd76ZtNGpr+BRPIx2BkxZjuW+DRMIe5LnYzeuAeUQXCQyh4IGN4NW
TCNlECcmnbwDZ+lKjF6tI7IFSVo0PIfSERoT+NbicuahynCxoOYP3lHr8OS1dUqedePBzphvrKo5
aD1b4h4vm/YlLCFpYPCf40ul7FUAdL2m71Tq3tx107s0Bne6u63Yd30wN+7arLaqDVAn46aPBLmS
7KNtKG8NgPQ0EOkDVUQ1nUTVaC321k2WWRSO01kUWnuDDiN36TJaSo0+FpV/hwVULD0Ef72A/ut/
FuHfQs6XL/FdaUdhgJ3jWrR4LZLJ9zV02dvjpAanC+GW1Cqb69/XUP0XGi2cpXiMmK6GG/77Dh6/
DsN5jNDs4lHJKSr4R2vo0pb54zHYtheasIvWTmPZh3T0x6OcQg85AoQCETpwVTYjCiNjGyF4NXbB
VVthJLsKlZiSb6VOmQ2rk3MOM5Mm7DrHD+3ZVKzvjVpet+JLXSQ3iQZ2PDrXZuvXMm125hDBYEun
TcUlplozM+U+fUunYYNDMRrTgIKwvLWuJ4MKAk/SFXiUZSjI4ILC2TV2yDgzJ98x6s56zJXZZntq
1MNzrbfyKUvKpj5JWnabdUZlZrNialjvTSsW1Xls3YjlXsuywrexzyjvua204ylQp25ahaE5qCQ7
ijJv1nGt0XooskrdduNAWknX67XVaG15kQSYnADD9csSPFnDZRPbTCvz+TwCo1SojfXM+MYq4d6g
Lu9md7wPMrmPCv1CG/V7vWATOrfHsdZoBTKei9b2LCoVkjR/kkGxV9jzBKPwi/QN4hjewfSy1lRQ
aQgEKjlmr6kK5t0Uj06DJ1IjPeR1eJU1yb4qhmtDqptRJnvS5V4TK4wd8/wwW/U5zPurITGvBl39
UhFux/k3bTkV+qPbvTBM2OhF8eTSMbZyauXMM3aN6+eKcgjiTEbpGVr7lvfRrSVv6pAJQ42IPI86
xxTsAPQ4Lj2lGWwkUbySb12lebf8huLqjZ8V0ZZ9Yr0dZBQZVOvEwehnjWNQhI7HirfW0CKc3066
1UoPHroKxK5idAwvs4/eg87FRDGllEDuckPyY0FEbgvCbZ2su/k2biOogH+4ff9EctK4mX68BZCs
MZcQFyKabCE6/ahmzN2gqGk5NRxIu40bUJjKoTIInP1U6TfdzJaUyU/mgVllD+ue3cl8USzj0k27
9c+/E7ZTP/1GPolfnQC9ALmu8emNkvptJTZ6fPfvsy4v6sLP1uX6b5fl5St8F1YQR0BCgIZZ4iAm
F8VvwgrJGByWNgQ6PEYAtv8wAGX/yl8AubJMTH9wT7Eso2NzPHPYpuJ7QnP5B8K4+ZljYBpYOHHj
LeNZhiLmZ4Ut1ozUlnmZ+zqukzajr5QlmUZV4p20REG+BKTZl4KwvixL8pGMadZGGABV6JR2A+7k
bLpjdjJt47F09Q2EiXjVh/V9izPSVIhcRPmxj+3HdgDNqc0WEdfenlfU76wjMgcrxwzehugNle9W
zWavUbD3uu2LbTILdJVLAWmRtSvxi0C+xUpDqhaDUdaR6GuvJv5TjhvFZCtUKfZFYr3qBlp7Vb5i
BCB0Ovv9qHkyeKpkjWyt0xhjF8bWmRSLLIMuV1UTlr5wQ4RmM9lrk3UnZP3eQdJpqi9ONdN9Bd8x
jOaVDO+SsN+kJkG4MTpbenlu2IPHle54Q9aW14gUa6fJcShp9SkR7pYD6mXTAowyROxXZd94ENLW
jottqU+Li8h96bL4MeETwS9bMIKO/SGMDlYfrvU6TR9sRbukMPK2z+zNZKivUFzYyirzycmUalOG
yhtJ+WnPMkwaZDL1i8DK90WE8zQY6GxWTUYbxmVjxpU3KRkJ26C6L4pHOIyx72SZ42lGqT7pOeaa
Ke+2U0OwItORJIIaqoxGHRPHMiK5xI4su4z8MQqOS5WYJASxWHS2quS4PBghAdM8fwqj4Jw27zmo
TVk+6UGbX47TxHJrGplPl9WDSat8E4QUjakVl4a0vTBNpCeY8C1WFMQiciYDhnF6flauNJ9qJ9f8
xAAipuZNuJqlAdhVxfFuWGRwRvwhjfM4zMYDTJbs5MzVGy0fo8do477lEOPrIw5cu5uki2XItnnq
J7N2qxoTXGmcYqcaAylB7uixauOSibXbbWz7UZi9caWq4UlxtfjKsdMXpdbpPZ2VyHm1tOyl5FQg
K2bcXAvDoRmoejZcu9wVU6r5Kk1zfq4V5i6ThF6FYnR+lGQh58I6ODll4RIFKB2fmIk8GpXe3RrB
7PIDGKvDrAfRo9KaHRhSIFPUZQOjZ+tARE7dZP3IA7LHWLPJ8hnbfKDEawC6ljcuwZwJpO5IqK2t
rHenISczOMJ5IvYebTIpMcyqxa7GNEy4XQztV9H1iIaaOI+RVR/KnjMTlS6J32qpidu4H6K1bhsd
WXdGuyaJmsQ3ZQ1YzbTjjW6q00PJeX5chUHFyCtfULNzVHL+wNVwaouGQ+U37MpHqlPgojF0utVz
bH56QCquH7LVXMWXjWAoLB/hCs26dq3g+0o73mFwZVbdN5VMil4c2vJdQ3VbtcqzaIXPJ1eTPRn2
E0VPeZteiori10o19l2UpuRojYnErHGpgkBdjFej3a/YWHyRLWUsXSVR/uai7t1VT00hV3TrdJdJ
jX+tqQ3Hm6pUu4hlfj+Y7REE+M42JjXex1pATCgglDVi0iM8MU84rSioFHuZu8nXGQwtfjxjw/q5
Gk2yT3mzLxIyZm6xyZXiOu+MU1115z4dLzXZeGpe39JQCcjbjWpx6HPM1qyKZnKXUiBOsKLTLdsb
06R/S5wYWOxUVO3amuUlfpn4QNSyPNTJM0jKGAte3drDWi013IJjSnllEZypy9jGuA9Ti2C8rb5S
WbmbkwhzvPvYujWO1mLbBDYFtNa2jNydZr51If1rQMnvbDyOboiPXAzDQeRQZ4WbbYIYex13XJOS
MhyMuyhrwVyV3tgWyNaB9dU0sxMPC8+uSZslGoaFuXVuACbiZ6ti2PoWJHfdIyIuM4y09U5Jmxdt
mp8VZ/DmgGazOVtjDnBvg5nQF1bxDCdCsXyyZRQXnpVS7I2Yr9fjt5QZb7gpVYHEm4WTU13b82C8
U/2DuzFJ7AoKc2zVUkejwfVzP2i5DvfGVALeOfjZLW1257zpbLHrxdwpt/pIzeFpwPRT8zNP5+Bc
hEZyNeMpDa6bdI4tNIpgFleDsILolk72RPf+Y2wbhSBEWvtQ8Pmpkm/f9UVwJ9kPrMzZDvaySNHm
i4jhwmBVWuGrJQqHJzQFLEFneb1Rsapi00zs5pyK/kufm2//NtswLN0/34Z9NI5cdEX8Ja5es7id
2HMVLf/dv/+P/66R9nUXW/j3jZizVGVbxImJIXOWWrKt351oDLGwA9Lp9Tuy5PfzsfkLoy9cCEtw
GRjKIkz+7kQzfsFTgD+BTMuHj/0f0Uw+CnV+mBKD7sLbpcIopP4bW/2PZ4Mad1oShpnw59qlyAoQ
SBI/2hZcaY5FHA0azzVkT5LR0tfOvVoWfu+iE/EAprTRwmur58lbRN39pa1ESnVoOGXX91bkNO49
29PIp0/SamBk6CVLHhD5zRw3TzM2ZXJD2960d6x1TFsQ1Ad7O5nBgxanVxaBMSfQnvshf0vZOdlI
dZo+Hyo6J7Q0OLHQBvvIpn3VFi3LuWPutMRkMmB0K27ZKb0uhqbb1qVm7hhEBFhk0aq8ybZhW1hz
b0yPmQaWwe+CNIw8Ivx1sx7aTjn0mRn5mSof617GB7gh8i5YbBhRNLJ9FKLMtbWIbSX/6i5+DdsN
TfoM8HAY4TQ7O8G8ZsQcprENralCpnsB9gBgGDG1zaVRFcngmwZeuBU7zdFdK/k8J14uJInF3kDy
kwWDs1XlNNjv3SJiwGE0Ljk6E1Mq7YtN5ST49CqN/V0+zsND2CGdPdRZpL6xIhXWZVgYPBMsSmOI
BzfCTs7/Ne/sP96UC2Qb1+PPbuuHf/3vps1fi+y1eP9vHmXxP97W37/Cd9GLAJiLgwaphPnwAjX4
7abGW7TcuehXi+D04S36/aZm2sBfgSrAHogl4Y9jaybaoDeWkBJHsuWG/Cenq19TYT/c1ezTOHPp
aF84jhmr/3hXY4spKIoFdtinLsFnLasnEvFJrgW+VjjaKpsI+WfxoaN/12yiR/VXGsyt2qAZWW6D
x7950PR3yvoIe817NYlho+d+iGVpDdmes5KliF02WbfMGPCISpXzUmZ+mzoTv3oi0lVtGTYQoOrg
ugp3qGqMXtmE9tEt6c8257JcmeEUYihnM59y8DjpbnyK4smzA8vdWSw6G61mpBcO3YYhCLsT+yqz
jHQXwjpm6ua0aG5V8Y2qgTVxZkhz1fzENHClg0Ji8zpeNXyxaHwiQ3FR0HIJjXPV02E7GFSSjK1X
ZCnjzN6harZ19WPtVGKZcGbX5YSzNKvutaq7UJQ8gEkkK9Q+52YS7b1DX9fiEI8PLSPZtWXq+XUX
1ZknBK6lGQzb8IRsfqJpdS01caFM3UZ0sBTm2DkFemStHcK62BoLxZdWbb8Wkz7sYhtmMxvK6q4Z
G/O2Kye5Rs2u0PFsQTA2KfYWXcfDDpb1UhExx/kxU0M9xNTTt/vcNqd65VJCeKeym2xXxWAE1qrr
InJ6TVMfQoDB/kDYe+z1ZufORXkKG51d/jzdKJEcBhgVxgO13njyl4BAGsGkggS0dTSlviR4+VAT
zN4OlU71gmL4WjscK5cJdyxWUaJupK5bF3kgbmamCU0zPQoyLCsm8ltdf9LABCQy3MHlg7k5fy21
alcl0UMhGz/uFc70zTj6OlWI5U6NsyczUPdVEu/DMrxTh9jTI7m2eatLO5w3Z6d0eFbxKojcuRTj
fMz0SEPdndakSt8Nt3oowX6CrgBIYMqUtuTprayNC3tuRt+hh2iX0Mi4Ut3SpZS6WVO78LVx1Cvi
ENautuWW4d92zIktzpMEWNnQ15s88LOxt11HS4BGyt+kUtGFEaBdjHG8T5PkVLapvU4JoBQi8cbx
W4s/JASzWET0b5Ay91MuEpgVFLBOT7DmaHxMkm8dFScrkcSHWnYLDjH8WtUS1Ffk7jGp+pyUuTey
YOuoabWb+/DWztP6EjOcN6jaM0Y13BMOY6J6fBzG6SpPYwx01TycCwfGkqUt6XpBTCXNdIk+Kmtf
SKRmUjql0u5VkZBwNBnTPbpBfBuI/jhkyes4ocdUdmEhTRqXlBa/KR2P/Tn+YjjtbpoZToVZus6r
+ZF28cfRMDH5DjhlrXWm1F/i+VygP6xE4VZH2p806D4Z6ZEuc0incAgDiXtQyCuJQL201eaKIM9N
NnbnOFQL/OT5KbeM60JllTLT50Iv0Lsf81F5Sc0AKC3r2oqNxI5OpubaNqwvUtjpqZmaN2pLcxRi
DYPhMKzrmK8QR0zQFfK616CM6otORjedKbcQUY5N8W0U1JxWsUiekqnv90XV3NQAC1e4jIFl2p7T
qic0HsufzC+SWNQ+rOtjhmbhluxPBpXPGkzC3ECvGtKHbraNfaG5sMG6Y2oFt5g21bWt8dTJFhv6
pPS0ybvjtLV6K93kjepFJgUuBb3Ttp29BG3BGc6YrvVObJNhLjdL5HY16fZrXMl9t1jhk34S65zf
3wcIy5tWsMQ2uDTjwMIar2YVioNibzlT16+NhdG+Gqw9A9BNG1bHnH0cdgYbj3gmTkrWbqNAnHgd
oBw3FBxv9Cq54Of16szaPmZWJ+ZwkzQUw6kwXn3HMp5ceip4VMQkZyQyxYqZho9tU10lJdm3iuxA
bcPQau6Bfe4tDqCXSaixMkZHPtPHGBt0s/ihq8UZPbCusOEJFru0shin1TL8EuOkzsiZcT14GtSK
eM6fJQYOUNovA003atpe1aMGa62kwDtSfPJthRctTm08NdGLW6X6e4SNuyxSv+7q+1kuBm8qqbRt
NUzNrtFGPoAWF3i62MGnxRiuLxbxfDGLLxVftFZjIDcptVoJJjFoE8pq1C+kASrPBXodxy9KMcAV
znTdwxEEU7/ap+a8Beu8r0x7zSR33s7saAWVdia5v/tqDKBkupoG9Weug/QQttIHYEZvSVWV122E
MhC1jkeDgYM7hnAUYDFDFHTk6CYrWJt/Aa7owaNeUoLATEQ4cIh3TD9Xx3yrsB6oLGVQ5ErmrYBU
kiw5mWV0K8aBdGIPdtBYE3kOcDiJVyeI79MSuEwWavf6IE+xBbZ2dJNs5YJg2E2sD2pzsDDEyzBZ
a252E6j9uhsascsj16+yYSt5UNgOZn5ilRgl3wJhAgDrgrM1p3Lr4Pk9j027CTsyiWOcMFgnv8cS
hyV1pYfRjaW17+2YpavZuo7hDzZ0sGkzTQk9k4G5064oWTgUJY0I2nhsxo3TFSzU3wLnjmd/3q6k
k9MshBzMjj5Z15F7VNoKFH8VPrY1nwFPGo4Bnu6SUImxRCu+wysEYNrUrWOAih6qi6bdBzLatPHw
NPTgK2bbfa2mnD+ysvtKuaAo9z1CNPRiJzjn/fgSJXN3srIgAaVDMDaBAtNdNFG6VkbcGW1p7dJQ
DKtWa3E8TJxxEgr+yl00d09JlL1E/XQXm7Vz7gwennlyjNUEenb5LU+6a0uylivudRrPF4C+12Ec
XsJR5L2yDrbNrQjhJouHXqNobmpJ5Xoa8oZXJPneLvWXOZISU7Mgxq52cOIwewFAu26HhuEk8VVX
7ynYY8CjTPmTMKfkMmrgAoeD9j7F1UAIcNLPdqMSUSygVZKkc744pNM0nlJeLClBirU7XCAWcyP5
FCnFhd6Y8jKyh/C1ytx6XRtm7XW240tndPfx0GdeoVWHMZy3U/bs4LiOpvzUwPBkQqbmuBW0auOM
qeprFK/vxsHcGA04PFdbhwGZInucSFcqS07Q0oJNBinei0DxXY0V6sVcR4AXIB/cZBUkRMaebrQa
atumIIj7NnRIn6SqrLdpyMjOHMBSKRyorDblkFjkrWeU7Jd0FujjQAX0RYp/gf1rPr1nYQ/kx6hf
5jlPPI5z+7yepsukU6HU8ZTeCWQVn/xszBo0PViQ1NGzyp1hNFg9mws9DJ/bIjrHMv5mqLVx3arh
khCGA+SUkacWEe28ejHhXOZUrRGOBcNALDCDXtUoNsMCNn0yHKtbfHsdch++bYPN3doM8Va7aTD4
ZThMKJOw9xQnQrYc0K2ztH1Wp29GYA6bGF+o6ojrubTZP5b1F9Gm69oqpsfSamxPSnHnqMNRD7pT
U0SI6rJ1Encl4CeB8LKiKVyHaSN1X4rONv9mGLnMGn88mRg655/leCRgedifgLok7MLYdiLmDgaU
pTKaX3WtP2fpQxuEL9Kaj/81T6uLXPRJQ1o4tT8bB/6vumjSf/2f7L35KLL4uSD18cV+O7u6GKs/
DNKMgz/s09/PrvYvGrMV4LbmUlZPNcV3v4ZBZQW8Z86oVJhDVuC8+7sexWDQxtGNlYPCesDQ/ygZ
CZH3xwsEwgowBQvaG55w4AqfYerO4HCaMyMBX8SiRa2xc4ZeXe6wn7QY69WAy85RrlKF0NCW3rFq
9yO/LQxSimGl0J5AgIORXRK8RoR5w1U9Vh2IHwY6GMfGoH0Xsu30Czufs2ZtMBb7OsqAKUA1V9lz
XqfgaZs0iRN/cJOFKNaRQPHCPuePWIGd9keRIcdvSicabrOZaEuNIOhJQoKRjxuLNXvm02qAQ00C
ElrZehPPbOhUwAOCMIseHcbv04bRf4VkTa2j3/e69VgrJo9DusvzYg1WEltsTDDwXjUi55utTRR9
RlrroKcBq5Own+RwSvNJsb0BdPC56Kzo2ZSzlXGiIuC8wqyaMSBrZjKdwRyK7slElHtSdepC1tGM
HnByG0CqpOor2gGLOn3GCA8ST40bK17LWMwBAAXDvBrbbialHikiOgXSOYV5iqFQyZTAPvTFmNw0
WVGNrKOZ3nqpUTNcpZimvbC6prwzypLGvUn0Oo2kZaazk2tFEsxeRObucSQsTiB/+pCp7A/JymTq
RREi3pDipE1L3TlzP/cclJkrd5E952+sd+rtqDTNYxCZ8XPvFvk9R6juHOg5G1xLrdzYt5QqPGSp
Ow90i7a7kNLSdgcjCGdhGKe5tccsUl5MTh8qeyVPrGaNrK+cAdcNTPKqLqKtITCm+pzZU92tmkqb
APiqgThWRQ45iwtQFvBG4ypm7NgD32KY3TJNpGJRuU/0Ti6YX/7McRCNpt66Y9QKjHPsIKKLRh/C
6u+yvZ+o1NwrpspUwaK+GtMnv/xR8plaAL99IYUveFKgQrT1WgnCq6FusLEMx64H+lxgT+SEVUM5
K+hN+sPy8yc2k08r+8c3wMBRh3OJDwzs/o/fQGo0oxhhNFL5O6crA4O5R8FrgmVoYOOcgfeizGP1
z1/TVMlT8XKAocSnNw0zpeExYgqfQZEOqE7qW25Dk+mt5F9dPt0PKcjfn7/oJxfLxxs16TbTcOSS
UPkoMP1DsEqJGrA/Rsg4fU5pvghI1fH0pxKTFWTzn3gpCgVcvMlUDJmf1PkBqr3iZAWkSc61ntMR
CpyaiJPpCIv55y/1KVj167vimUw43TV+tX780Sc3h3WsaBwI/TI1TmOXhJvYyIx17wQ9Z+Tkt076
vyQifArW/PZyLv3pS98dHVo/Xi2qrsDwoAnCp9gTDIcxZRsoO9TN6E1yUzH0XuWaEWxLi43Zf+KN
olgB1mL48v9V081mnxVGP/CZxhoD6spIMaBF6kXRNhnFQoq7+/nr/ek7XR5mKGgYHhfS2R8/WA2c
5hSCJPBdxP+dbQ35HXSt8dBMwbmvLF4zyMGhWOVw8fMX/hQA/PiIeYvaIjbrKsj8H184ycM401Je
eACcstVDgprRJGqC77lJVJreCAVvN1lxN923mjD/5tr9swsKAMPSRwN8EuLSjy8PaiA30ozPWa8m
dxcEwmC8g63XaF0Tt13Y/SfWHwZYuJ0EliIc8z++XjUNPLr72oI8gtSTuTwlIPEYB1wygc/Zwt6E
8P7+Zi34s0WP2R6LgNAoZVE/fcYG3T6ZgIrgl8i2BzfEXBglUQ+3aQp2KD4SybT9u/6oPyGaEQnQ
DKoO7IVk7LB7/OGSGhMkoKFg2Qs5I8RWLHepQm2AaZHu7DQaAgsrx2VXNfqFQShtXeF1P+giu7YY
GvkVZtlnpPD6WmXYtpYKQkINhHUv4xTbRW1Hdz+/Ev/sUmAcAgSFoQTD0WXP94cVE5z/MLcRJQBq
0IpDORr9etZQI4hmtX7XgaD9+et9UPH+cMr4uPQdXCZLYo9mts8VDe6I0ShXYkHbUl1vc21S6IVN
tE1OfGknMcJvuFPnr0PB+bOLk96XMmqRXLXobxabP7k+SDBCIuMmwPLmfLookzalCqmcaWwPtFMC
jhVtOl7HcZJ7De3rdRdPf3NF/slnDeBMswQtjHAQtU/LTZlmyjjHKg3vy9aqMxAkbKgFvkxHID1t
1P+6yvxbGOF1Pry/NlxelvVfMwh47n+f8AuOTUzPF8LgclcuDaS/DQPNX+DFYMMkk6rxi2UN/G0Y
SIaVZxCeALYvrFes/99PVEtfieB2YQnjqUGN0j/LsH4+UfFAN3BsYtfiicc38TnDmlXOqED0pvl7
HkdEuvx6Qs6gn8DB1gdgGeCsKd2dGOQzw57kEpyLcQw1Ke/GsoIhIJ0iurBIb24IfKjHVGVQXxuw
kUMnpFE6FMLLtPmoFfm1HdfhvsyIFxE62ucCVTzpLxAUsXES+xGFsXMc5dHseqI4ekjZhCUxIpa5
UVzXdr8t7WDcYbRChE2saaMG7sWc9sW2nRn+J65xpXfmQWNMUI9F6vVJSw3QhMutVvXLTJYkL+3n
Mg/vJpERsuw3kWnhKo84TyjpNy1TDqOUl3mV0l0EVLvT9UsLXWyYKrTG/LJumS1EkU0MNd0XRrBO
EOXKKHuiLxZKcfwt0gFCj/Y97sy10cu9rtNqNyBPdVBByqQ6GlFyHbhY4HV7nSs0hofKumik1+O6
Wzjgjd7fhqV2mPOJ99CDXg+SqxZjWBxh8IJLbgQAgQf7JWP6w/GFrFXhmwVY22o66mApPTJh6zp0
75UMY6fd2DQS1O8a8Eyv09F6mL028sIcJmhWStutEvq+8EA5sK8ZVyTwtBmUxd9cAdFPoaz7NbVT
9eikD4451CulL55iWhJqEV+0eGaPmYyDQx0QutQ7ZTzZRhZsLKmtUaG3Y6HeIZM+t5V4nPESZmV6
Isl5EtlkrtnT3OrI1bhTqWNz6GNlfrHSs6Q9uXEVeIMtg01gl/LGGFWk1xFYTxa6MCiK6osVNq9K
JuIt50ggwUMacFC2FrZNH9yBdHg3yyVcGjZMcZW0Qg5NKqP0+xyOuFlVAIgZgOzjQNabmAz2duia
Yl900XXJp/YQjHQnKqUuV5Zp134WlNeTVqP7F0Ff6CvZzekVUwXMfwEul9D+anaNBhHZ9WUfHpRk
otfdwIhF55p7+X/JO48kya10S2+lrccNGtSFGLzBczjgWoQWE1hIaK2xn15Jb6w/JMkqVvYr9uOY
A5JGJjPC08Nx7y/O+Y6EuTan3IgyknN6Y88LWZWjup2spF4VcqO5o1SmfMJUeuzsHFmZsc7lV6tP
KT/LmQjgFlxbAY66uxRzD7a9Sw1HQqWGpcH/0pvxrbGbN9VAJFPYHStVE78rm99VqPrBXRcNWFrr
2c3UujgYKd5bKfvAfse7wSLypQTUyh4CP3kFujjGDFYvL+/px7H4d7gCqKD+7Ar4z/Tr3/pIf/zW
30ZqxFBohLL9F3IQdQmUQO0O5wtXE/3iP28A6xeFtRawRPMHw1Tjpv5tpkZC7A91l22j34BUw5H+
F8T2nPbUV38oh/TfgihoI5ncURYtVcof6i+lLKxABwzmmOFG0VzKJxQM9mrA0q7Hp0SH1mfFj03S
HAgvAagFuoBApF7X9onaeqOWeqSdlCtFDR1WqE4Tt4fG4oRh9eEr7bYme5MeANanNnCiwxgBpJgk
52XikTWgMWvDqSMqEqNAQiEpBJz6aL6mRt8pCUoEuY4x/9Vdu7fhkoZEdGrCozRDNVW9ChY9kAXO
czLtR+XT0O/73hNo7CNHR4/excqma5cIpw77TlBv+yyYr3UA7L0Lz3F7F01GL1aJWZcORzoIrjg4
RB0oxKjwkKavYXYZsErHkZQgCKmZT9PJxoiG6GkABImWNz4wiN036adZmTf6zHkyfmWKQjyNIlLX
t0zdBaK6cBNCpmM654kOf+Ekqe3Z6qZNz6HLyXSyBjzlhtG8zKm4BQABMNWEmn6o9MIzjZRVIqYF
ufP6xCfs1dA/VatzWS+sulFyZYDLALCQle/rXtpF5pm9L0t6Q6zImMUmYD2kwj8Zbb2WiL7WBkzq
XYi8LV0HfhaA4JdcEEFuxx9RJxukmPPbYknqKKVhLZbsjpEQD0oIR4annrBnt1QCqw4asHZ5uool
/wM97CoK2P0h9FsFQMUC2X6W2JjxVssEjVYXroYBrKLppSVe/cTMvhQCRzR5yT5YzQIliAF9ppW+
DBtRLWpgkzpAGaCQRXlx6gkXMYeoQtMHT2MS46oN0xe1lM8KwByXhwX0WswJloCRt2fjqWm0jTYf
x6D6zFP9oTbld7l4i6XnXn9j3YHSZ0Lwys/QXzTl7ViwHvJfmhHbwnBFeeHoBT4IQkWmXQ8fqSNr
jNfnT7oTorgjVRPdMJPUbEOo2WpmOJHOsDAUv9/Kc2msKBdemOFq+AGyEGmRfhiLApktrhAKv7Wp
NedqCmVnIDakGkdzQWGoLheUfTSIbbwxyahBqINgSlfs6DaGQKeRb6JKz4kerbr4PmOaWxJYErSk
R5Q2ZA3xmkX65KWDUn8EOiknUo2hC7pcUTgRISiJFN2b8aeVg/CtG0dp4iMxJD24eg1sPSs7hg0Y
XXDYqgvXvq6HV3NuNwkmcoorHzJsBtBYT8OL77/35nhv1t8Q+sWK+xZhGOgucOIk7yYrU8q3JiOE
Zopvp4qs+UEPTLZHNi7IxQpMwkwJawSZTjkjRi4K7RkbEC+JTzWXHHOmoCG8jSOGldh7WAfY28m0
V2aNR2jkkqpfQc8+kw2KVGpExy0A1sHSQoiVztMqiibWcfkdwXrXctTf6bzcqmJLgJQIfSRj8ZnY
J9Ab22kI4K8VrtWOz8aY4ghkm26k0q+N3t/jDqQf//dt0H/mX+/Tn9yC/ObfbkH6II1mhweRyCX6
XSZh/+iD2ChB9IexwIpIkf/lFlxuTX5tESEjpGSW8c9b0ERMzWYJUSTIfehpf+EWpHn6+RYUMMQX
mSWGdcapP1vOZn4VIXyPydcEQbNkVRhBdxtNCBaFXcGQIdatntYThXKBFCdvATXDHjECe5vWgAzV
ci0ncCelVRUi/wjKNY9ZY7lGazuWefQ7eaVL7hQdfO3eNGl3fO0tFumNFeUvlWYgXePfdiUUxsDy
H2RVAUmbTTESruDaVupNmaZubdVulxPvEmiYqZaNiplC+Y9tn0WNDG1wlm8awdDAptBf6z0hgwY7
GvjepJNwjYvMbdrITSi29Ykj37iWDDkNJkUYygaDDu4rC79MZR3W+nEoNjYKIil5qZRDFn/43Wvo
77X6ZPaObN91wynVSrccH+votgl3qg6kfC0GZD9BjMyaiz28NOOpsb+h32JXg3qiXMAOwbrmvTUp
NfU3uUQkcElkivKmZjT3aBCuqCfrWNW3LNJwh32M04dGjEuovMwt46ulKCkfUMEpQYmv533MXltu
OB+/F3eeq3XzOpohh8Np6bRNkOcM+nfZtGeoGTbEItnSKg03dcj/ip4dGY9bqQVy1I3Bt+uKWzDG
bjBtZw6LXvlGw3lFnPraauiUwv46EKmnsfmPYtewn1sldWLF3yXZeGuXklOzyy/KQb3qdf+i1xd7
+Lay0bGl6NhJ+ExysU1alLMS2wf6qZA0Xn6A4qkIy/tkeG/HFj1oeZr64BzY+VEG+uLoKupWgiQ2
gmAniOq5Bk0eN7EAY+rWZLdM0XMZcCfV2X3TTQR/vteT5XQl5q5qPiBr/cbee2OFtivm5rQcgihA
iRkDAvQUBlxIenBfmpjhWq8AvsnAF5P2TMKOJdeuOUv7mbe8RZ+LEOSj5uYrgmA9CTNaXEUbXr6T
J8tdUazp5ugojZW5qFXRMHm6kqxT9cRm0SnlzlXT5nbJ+fPbG7P/EbGTddjDqeRSEzeVPvZ7pUj2
7QzZKQ49UfXoNblo+GSxuUTTIDlSbHuSCB7sbgLh1EqrGl8BIngJDBZooskouZmxFrbkEHUoGwsZ
rx7+8cEciS7F1mwjBix1by7tjVZT7Mzmqa+/wSByay7M0UTbm6ihMrs9kY25youvtr9Se24GZga5
Cmq6Ht8pDqmKWi47sU/r1BOxsm1ImrKktlmNBipqM/MKxgeSmW7iRrtlm7zVwTBaKu7q6iENz1P/
kFlP03yxoq/YupQLgUAYB605VEa/0eRrRr1AU1kWu1p7bFCkSqk3jp/wRFqA2/I4ubMKc3v2pNK+
wO+PR32tAb+XGusxkyUsq8iqx+mcGyhEouQhisgFkw4ibj/imadV3oNPRUj3ia0KN6z6JCvthjbw
oRDpeiAQrgd9UqvnpFZQnZCJaWvvYf6tNWR2DvPFb7W94mtbBTR9k77NoGvdHD1owpR33RY2DP8B
dZU5Kg9Kpd7XMh/gJSCqqngbilbfyX1xl3LgGTUqaTHfmnP30HXjLojkg+HrruByTszoreMDM9J+
++ljxsEnKSjVk3YrV+a6So91eh5xqfZYJvNpZ4kW99bdyKlFhXnWJDSqUFnViEoIY0ZsmQ9Nl+5S
KDJpMyMfrAaUZFS0BF25FgKaLkh3Q5SfK1/ZhS1i9y4JM/g3nBtatiS7OlXWrQkOcOLsPJndxlAe
OiZBubnod04dq+kx1865TCZXd9L1C1LJntajVnYs6bEfglrHxjpw6JineeHSmBKowtu5HR2GgFvG
wGyKLWBrrQO16tIPFznmIEKJXcK/FVntlX3zoM4xzLXBKWcMcdrBLN6k6lbN4Dc0tfSmxLWnx+a+
iPWDbhcrID67Anackh1r+VFrOQhzPihGQyZWUrpzLV6CLNyUWu7mEF5GttKm+sQC32VG7DbEIk2P
jd+te1Tq05hi6hWOjGCx788yqaUKAvPA7sdTGeVbYva+k8pIvQFZJenzm3CioNOLZ4mQmZoSldsy
Zl6z/Gs+3/j4Eg15vAxG66XtuMnVO1V/gzRzjKTT1FiVE5evg2G+lXHAAVBEL2Nhn5Bip9g/aTn1
iJeVTCtGX6Q6het26tbaNCD3LlmHHgJSz3yD7pPHTmf3MpOAlpH3Ws7CKdQrqrNmeFYUFNms/7V6
Yp7zOnHVivElirI3VjNLssF9imlxqWs5FJweQBlFBO7SmDdhXsXqQH5av9GV5rVDspVnNCBpup7M
9zqsVgnfo8VprFvlhrE7iX05RStqtMqCGa3OZzHhMuqNne6HZEZM8WskmS9ZBxjuBz+719UtsjTX
iHnEiYc9lua8iYveqYoPTO8PYddylo2eOQBoUnYJ+avpXLLNY5m2jXvdI1zgnLXROkFOuZKQzto1
kT1quB9odmfxYeg3DKAvfm5PcEzG81B9BTzPDRrjGOjerJ4iDLESMQ0rrdCYv9Gat7U4xQ1pDH09
8gVlLFJ2Zkn7qSS5Vu8diT2GSTrX98zkw4kZC7RJvFZJZ54iHoonGyNI/jX35wS5d0MbGwO9CPhU
BdmukwnH8N8LxnlS9ZqG0d4U52AMNyq8o5jh5ly6WvrQZBLf/T4rQ0dk0VMLXk6Vmq0EeCOZHiei
nENm7ne48vFotq7dhms70/fB2BP2zLyhgmtnKUjui0LHb2LrZ4XhXi5FO7ma10ykVxJticWBhWgS
+NqlQ4vcQBJJpf7K1NHGFj9z4oekj9msUEm7g8KCzohoMBxnllVt20G/UZNgwwiVn4dy5lPQKT5u
UsXFvOnFFegTA8R0URLBeYMnZDeRZrJqRnmnpoGnhoFT4AOIrH1mEjgBK1JY/jYm6q+z9W2BvHpq
aN5qpgDZcdD2CIr2dWe88EE6jnZPGpy00VKVEAX70refTaZxBBDkuEpJe4sqTni5BoaoIn4vh1ct
mp6LJnnoLB/qFWpkBvNYalpxrVL9MRpN2sP6ODbnJH2NoLoYao/YPr9KonxuifjwGkk/Yv11ZwJH
ugaulXzu8w85R6MqPdQDxpt5V4eci/h+0mCbj29+sMEEkgT5r1KFv0WvtYjq/qTXSslybv7P/27+
x5/L+Ygb+kfXtaCUMI0hRsFZZiAt+0fXRfIZ6x6kB4bxI/vsX0aP4D9UBo8GNKgf9rU/NF0GTBA6
Jb4J0Ji/xvmwfxIh/Dp6NH5gXJfpo/rTqrqyjSyeeX2O1LDysZ4CUe7V6YEgj+R1XmINsbVjsBdD
7UwoXl28Ea+mDx7TLgrLyWgsNpXJPgnJBlp1Mp8xWzrRBLg00LelGnzpOWP0FO/7GpDOK+m1a9O6
NaslJe1s9uEx1sgMVMRtwjdOm/qDGX+4ilDpWVS9sunKGPhzvfHC4JzgezHkrep/G023qnpoHmgB
R4MQ+OlURYUbWA3qPUHIzKVXr1iY1sYsO3LaHiMdZkOwS5vQJWzMwwnsmsRts8Zx0v48V+qqsA6+
Li2Yi8Jc4QNjNwObCPT8dKOiAu4IGR9jlD5A5lCltKyMG3Ua7mQqp4B5XDBFTm13G3nk1sNKm6aB
W5abQVpLxJTls+kWrbpBBbIyQTaZQE9sX/ZiMHDJTR35n7ryZIrODWDNlgi0kwLFWyM4U28TLrWk
Szd1Oa4RLB9KyT9mCOZTPPiRxGwp2yV9FbMZMWOI35NCwAHIIDuTbwf/iimNMuC759bohkzzsrJw
q7FdGyLf9pxfHjaCzwnuUKsMB2MZGokJEoqpDSecrtOmrsUZD8MxGMVzHcXPo13rB2WgLYq0yVWW
cAJkdEwJBS+zRCPoxb29jkYD6gnqxI+kSjdRR+KQRe5uVuDMUseoeLOZWbbdnmDVhXc0JXdsCfej
iX05sq5KsJHiC8ATajrtlC3CeT3aQFP3cG1g0KiQCIwHubvHjcLxbJ9zwWVSHEs5dWr/aSw084sc
kf6ezgovDaruOrlP7FuR2ljqyweZY9xAPy+V6wmjRoo+Ncsa3JK0KUOlswvlyo7Kuyr8tPPz4N/m
tc9y6YYmBHwI8FlB8lfS0xUCrNE38BcxBhDXs+6sSzSvMWGp0esyxizGO3lyDMlB1urgzDQZIZLy
o7L8LC/k2lH0peKgFXx8EMLC5FrTY1KyzKtS26cRXWBLEwbcXakIvDLaG2lIbyfYWmQ6OVMf7TL7
sRyCm3qkecSel94NROgq1NOKNh2aLDj4gzgbIna7Gn3nDzs2y0fK7SLf97qxRRPo9pBZAJmtUynd
aFh6iME5KKXb+NgkJbdUbjrr0TR5jGZpHWWM6ot1PL+ZE228igVgvG+xkMVJshHWTQbyB/HsqlZi
4FUTYLP+GjXge5uBm7To17F5T/d6YuaHB9DFfp3NCxwMqoWn9p6kpF6oSmxEq/Ebo/duXuJoQSPU
bXoxmCk6gQ72xV+0M9ESWszm2SD+Kr9OHQiPonwZX/XwMQ1LeK3JSF4XpREvOG2csJ+2DTjDyZj4
zJBhKw+FzPuqnZneYr1NXGiyT5be0cKiQhoLXVmVItJdtZtgrjXZWl7m4DmFLFu8TYRCPpGtL5Hy
3OkkQ/vjpWV23zLDj5nlFzFEED+EM402tx45Npj6TyBnE7YAVfmIIGAm3YywtpA9QWiee8ne5aSS
sEOY2SW07BQsdgu+AdcmVj9jnS4yYPuQUBEZbCPwpXjWsp5QzceYyA92FqAtXuxliUHsygmyqGOl
4waF7jlgrXryExlPXF3f+Ubicuh6UhNtk/RexkaPfoodb9Q4Wcu2HZSMms3r0c/OWmg/WFOSuJYg
QrcKo2HZeIt1OcvfoYFqZwDrwTkrr4JSfkdB/RKk1ZeqPSRgmqj9uVzW9rhBFr1w/okZcSrmAnGV
7jQjeMkiFgZjwUyJb5fHrK4nSNgpXXpsv7QqLlK7OqLqKFyExJwS1WkQYeQNgx846jRNaACCGfPt
fCXwVkamjTE2DSWeF5lsYLeWe8ooWXqNav9RpaJEYzVAzG7stYbLA2adSPkAY/YJp/AaFMCk0uCh
a3uL2aLPzocGrGlr0w0wMy99x96Y1MsQJcdeucwIHYBgD7Ipdlp6mPt7I2DpBk4JSUM8nQaz3IR4
UC10DHJCoE9grXu5u5sYtDiowUviAQt0EWfEcOQDnhFd8f6Wh+Wf8YQcSJv2wGWdiEQ3TCKJ5PVl
VB6M2chJ7iwG539lVWiIVoX0M7e6w6olLZgEZb+qI/8WtdyyzP33tdzqKw/a5ruo/z2KWF++wj9X
yKRYoCBkVWFRr7HD/W14rvxiaUyDKe4soG3I/f5Zx2HlIFlkgWzir0bryZf7vY4DO7KwQ0BzYqaA
5vaXVsh8nZ8XyAumTWEBqCN3FD8tkK3ET0SF0M4ppq00eKbsRv7uD2/OfyEf/1mzt1SKKCjxkoBq
MIS8/Fn+uKSG1RpOPX4PR7PteCXk0C2qZhumS049qs5WNW/DZHgd5PbZHMDioik///lL+P/9KXmj
//gKbJgJqmj5U7ahm+fbNGJ+tPnzb4H46v99K9loqIsqUYED8fNb2ccwU9HGQxFTdevQ4ZfcdYHi
Smr9JMf956jcjHJzqwE5kkDwhwhBCLDZYQuj0sMkzhMorwttucIlJozlcPWbduCUJ3x3isRrMmaO
1TCyZDXMvQunpMMn3S7RWYmd2lviltq1KDnSpIr9AYyzpvsiQpG0JYXk20S0gI58CSNy9SSN1ieY
F3cM2AcLjeS9/GYU6s0UzPsxDJoLiAyHHyQCgAUfydXUwsBbRzW0+6AiRT5m404NjNbRx3TbBLPX
d72Ll1N3WlbK2yAneVHp/SfZB7gViePU65ZrEjEgk77SpKSnQ6XGj0FyHnXnKZSoq0NZO42IRp1+
Rjg+TVeDAexKpPW5idPHwcw/jaUEDjOO7CnpWFPn0AXaID9VWI4TdTJXsSbOWjvc17oPJX92xDDt
fCnx0jE9qIxRAyXYt7X1nKjxVxaLyMGb8xa3rQtCx8tae9xpFgysUSIHK9TMSzRl0X4cEKCxZXT1
pn9rZLb505QTaGl0d0TCfkTaOdPti9o027YvwdKX26ERbgxUzx3U6SAa3wMqAHbeZyOcFMDSgspL
ASHDsW4YCKN8XiW6QvUBlEyw5SB2cjqqCqmavmreZxEjMbR+DBK+fZm3J8u40jPQpRu255krfEZ5
Ne5uYRM6Lxtlu09i1StleNRibNs1Tm1KimzeF3KlrXUh47YOcXUPTbCo36wlKCFUt71cuSM1oter
GterBZmV9fUbMNq+wK4I38/XxK252MY1rRI7qwyOph+8ZUNtEH1E0mxRolUKdXNgVxMZzLGjN65d
rpduM8TSXinH89jIcPL7hKl33EPS6eo9CUH84KyF4F8RrUUARZweM81gruPvpwwlYqEt1qMwhB9g
R57eFHRlIPeASH4bfmnd8IltZLIBmEeY80hE5mAvJtVmPtVkEfHeiPd41mevma1HTR6wC5sJgi5W
XnlwDCjVfAUwtmJ+ASha8ufzpjtA8HMhobzJBocF+mHau1BfZYnpIfx1k0m+t6qBbZvWsE6JYoze
UACr40T0NcswFVAtO6AdmnbTjbMqeOxnnXKhgOBRKYVY96b87Y+Df/T76XWW5QI3qqYeEb31VPYZ
QkKkAV6FZ2yvUgaj81bgyiqlOGPuepuCFMkhBmmvSmOfzLc+erSN0dzrkYrIrIfWZpGaa0lXQaqG
lnIQYBtVTbovtTB6d7TnXQA1RcOtVEg9cQwlmRqltM+C7sgu1+va8ZT3Geup7j1RaIfZWe27iP2A
Eg1o0gDJgLLQMeVGjZvUMCwn9AK8r8Xz3Nk4yq1ty3w8baRvE/secRLvLc30VElbQ5FSZ1a11o3g
dMAHjzdWgm/cave1omVrHMbPSRB7c6jHbGQ0UPY0mVStDaXQm5zYHvFS/mogThwFD+N9tC6VkcQH
ZhXfRIXclln5LhnBPhqbfDP6gv2Hcp+XJcsLzbgUC3sFNny/iX3jva7og0OdTcdIqcXfWKSx0JQm
8IRjITmlAT9SF5Tkodoto4n5K2Ax4iJ+ZZAR0jOVVQp/vt1wUh6wU3/mFdsCWyHmMQ4LVwNykjeL
c3Bu37KpFJBQ5HpjZLBFrdk8NAPxMdYY4hnRdlY8qowS0EXIUrMqDAg9i3hQfRA1q+d62PHoHpRe
exFpf1cELPz8iBmAL9NixPl2qKuTGVKryxN3A8c1IYRP2AlcRhi3mppNGyL58G+ZCZvlWtBU2F8d
z2oh2a8m52MnEBKHuuTBWUz3UiFcpoxkxNp7jCgz9r5cWpUhdC5RVit2Z6dON8CkRu19DMBKD9pT
l8gcz8mHL506VlNdkLNt7Dy5hwHR9yiRu7rxV7UUmLuhYdsczgRo98QUNLnZHXJ/0LYSC+Y4CXGR
xw0N4eDaFbxDmg76iB07whTN+3iMlHSDqXOfyJ103xqNpKz0tL6HUT3vIH6tCVD4mG11Ytej/33y
NVAp/qGmWb8RuPqrNfn8ln39x/+8r9/y/86Aki/yD1mIbKE6t1FIMgeUZXSO/5CFLNEbhLUvBHl0
kn+obBFHEin5e/oG6sF/VrbmL0vqu4GZZBlUwhz4K7IQYPM/F2RisUksxTXVJ3Su5df/II7s0X4k
SFQC0AfjSzCY6rU2TkJhSIfiYAJW3cRXvTpYIcE4AUIK+5h0DHUEzttmAOYUuiK91FF1R7LFFZ3h
TuuNlcEQBOcXS3t6ZiV+Hsa3cszvw0wci6z7HAlnB1jHHCN/NWtt3SyaOaglVp54ABtdarqrHKFZ
ozgZ2mJno9EH7LbqUNGb7D/t6kqppDPsKXhmpbsMHSVj/4glchgdx8K6lWvGdOqhHDpKH539O9oR
VoR92V469ICT9eIvGgOfI4vX0UfWrjeU9yiN3Kkt4D/FJGkWafE4ydzw5LHG2yb20f2JinxVuWc6
1pxIkkJ4WTOimOXGX/edWt/lXfTqW+nFN3vPCntlJZnB55Q3V6O3T51CBHfZ5h7Ql6fOZAArkuUm
MTzoPAyoGty0vRVyoqjotCJ5rQVnFXoNrjXP1pJNix5mTLD0xq9UGl4rxcceVkZcqP1N1Nv8h/bD
yGceaAGtJZiS4Z56+7UI4+eypRoK+2DTCgkUT7vVs2QfWfAlahBeRGNZmyFKcQTPqxb8kM30rKDG
Klka1biiJXBQIvskYAh1BCQzMbt9+DT7JOgOvLYs+VTjB61dUoMa26uS7gB1yBUtJ7Sq+3etaXNz
G26bAiB9VIkq0tmaNiKAmyq8QT7WxVXVsk2rl1s7eNJDaodC206aem0G86BWzxr2pCZ1ioQIkSF/
tXxIGBkbrHkIdrigvlM72TadtA7lEilIBoy/c0rSPWDRICVkE6gI5Bm3UJkBz+AAyVhm5UH8Xifg
zOoieUgG1Hf2cAbTv42H4hE3yzZHKJGMqb+eMuWjr7rHOpQuZKVGhLh3zWM2uM1wYoazLtm25Vl3
9SGM5Mn91NbOSF2Z2uCKLN3xq8qbfLKuc8WV/aUumi8ahLM52/lNRQ1qHCsbnHGVX1DuO4k9MjWT
1lpn0loMSI1MttSkzNY3fkjrWdpc9ic9bGkpCJkJxUrmKZTMaQ/Af9UC8GBtGZOmq3isNI/mLJ+Z
eV8LRbtGApZznbl9OZ+Mktl1x/+4vCFpmd62KR5bbMuDRCiykZ3SIb5ogdij5L2xuBO7rKudqmOp
ZodAfi15TVh7yoxNycpjOrWeyWrAXp6k4taK0ZbM1UaXc0+bmmtoXiX5IIHZxVRzRjqxIm5upSXx
xh7EiVHLXpCau3Q84K3doYeExoaUxbTHahWWAO9vdZR1g9Fq81ACzsva7EGzg2fs725F6spsu0Zk
rbK+PUX+Rzl367jGXMeMZ5WXFWvHJq1XOgV5J5jOt2dMefy3Q8DjXRbDRqmsvd5bpzy6M00+KUsH
TAboFLtU9ysal8JoHRsZr1mLta1+26PxrqIasbhU4QvXC3KAjaNuJWug4Q+ooDYRmhOLCz4ZPy2U
KH69j9ClpPBmA+kQ0mbNMI+XJkWowzlh0O+jzfNRt8xNuM4HlhPVysz5wKGBoVyeUcQ0KGOY7Q7j
5yzx6MC5qx4LjsfJgvJymMtribZGbQ4hY2+sbmQNX8zoyyguqfVkRA+hdlKqh4YMOA2RioFmJ1q0
O3GOLkE9l0HhDWh75Gpk0cvuNx3UbUIrHaAC0lEDsQJCdDq+Z6iEhjm+l9QOGRoQsq8EeTQck5MG
sXBeJEZAetcKmqPa/BYokHSUSNrsb1qUSd2cHeGFUy8SNB0v2cbqug2hKINJYm7n/EABIuzbW4vo
SdP5yAz1yMkrz56PMspHISViiU9oioMJPjIKKh0lVYKiqkFZJaOw0lBasZbm3MqYQucd14KOe2bb
iRsDGmlXdLcVei1z0W0FZ4GKK5hqj90xxSv6LgudV4XeK0P3lRNKN6ADQ3PDrnwBdvvJwrb4WOKU
euxKfRYeGhWURv0Dw2wC2KHm1GZO7AydRnRva7lTSU9ZeJcQsVRZoJMauEmpDyEVuAf6NRUdW4ue
LddYSSBvQ+UWoHYjQtWJlKcKDZzd0Cv3iywu0x5qoEEIscPQ2miLeM6aVfZFU3kc0dX56OswBsFl
es9R3Rmo72C5QThCjycvujz0eZnYqjLpHaWSHE30e9bwDVnoR1X0txhs2n8qCL57S7+yPxlqLr/7
t9LP/IWJJRhUQzFsXVvYML+XfuYvjCsZ+WkMPO1F/vsvQ02Y3EvaBEUZsT0MG38faoJJJWIIpTCg
CQbzVKp/QRGsGMvY8l98MTiEVV3DoYFlVqP8+9fSj6RhjRkOvthw7m+HggBFVUU5y5PzzXZwb1SR
W6YJu5PqqtvT+1zlt4MuPDsunWrWdlVj3Slh405ycDMJeZWNW007goo5sq2Hja5txh4YXX+BGH6Q
CYQE3TWFboQTYac2/lGUPDlaxaPFao+xXoPBITbVH3/lHVMw8i7eDAPopFm+d4sz0rDRKPU35C1j
HdTQCxOkdl+M7d2olRybs3xpVOwAQyK3jir6qyqQS2IyQmxXnvpIZC/zqLLSGLLocxi0+iCxnGfL
bk6OXI4WPR3MLyQGsluqNYox2bzGQXRnJJpBU6dhHCWCUcNfw+4k/wpzTjv6xDSubwqosno4v3Rx
h2eG2kVQjPayXK1VPN7DKFg9N3eVgtiupTCYjbvU9PftNLLB7fyV3NTXmXzItJxOOnAVp6eRryyx
7xAeV2p5E+rNNSdWzhgqr863UdttK/shNj1VfSwUlEOZkw7dA7YqQqkf0gQfRZVRobNhT8TG0IYH
Jd3WpOClluzA5l0jk+LY7R1/RFkjsqfQn58q/V1WeheJ+xkgPkTFpH0fJzRJBePW/KG2q/oYmsFZ
wcshd2sjw+C5lhh0VsEpax7LZnkP6tVkRAc5L73Uj651cTGmt0KUV8jQB36gmHxK62PBmbAwl22W
jMEWmBfSchvXvr2GMQSJrHNy23ShfOBMB63LO/A3CjD7wZb5k8VLUf83GtSFT/PbKaX9AkVhYZKp
QsGkt+Qj/dagqr8QD8/hRAgjiAdV5ld+92/ThbISsYjWYYwv9OUA+/2U4mxbYAd0lJppcrj9JZgz
iISfTymCjtkKmYisLKjTP8c3dbGpj/iFDScI7Y1CfazV8niVS518uyo6tnFxHaToLGZGwkngcokf
yDM18dzE5jUlI35dJ9aB0dKGWafbpVnyVIfFU8HaFToI6t4aQ80MMpotOpOyQqs3GnM3DtJNP6qs
UwXb2yJRkfvD0BPsFwdfOXUxvQ1Wg3pR/42foo+eqqCm3OppqdIJKaCh4ZSrjrGhFJeuV27NkFgM
3KcoxTKTImSeuc6nsfwaoTCCzt9M8DKRHn/0Alt6VZIvgQDjDdcEisMm+2qFzHbUx6EhQfUDuofk
IVOOSS6dB/x2aYe0mryZQsQewamraBy9oigVJr7UURkNgBGMHBeEG8ekbtgxIt/8/5J3XsuRG1sW
/aGLDriEea0qlC96/4IgmyS8R8J92PzA/NgstFoSRUndoTuPelKE2GQZAJknz9l7bYfSRE+X41DJ
pTmU0crW5GVFZFre5u+NVe4V2XJWwxSl5/Yt1eV5SzNpY42MZK16awVxt7QttPMBY73Z3AQGiHiV
9ZC5IBqjyp72tp/xqE8gw+JWRznYUUynIrjGn4uNKgnvLdgkz13qtrtJRcVQCeOkE2RblemlyNDx
uiWXpmVuBvHMHI84r4IN0MCvNkrjwXCv46J4qW2xViPd+NrFqGaTqr2tNXHWhaaX0QVIpvqsyGqm
/+VTF/XICOrGQes0Aqs11W3pFNssb7jAVv6chZSKmDyuuHbLMp7O01g9RQUT5LJAXt/S2KBQdk4J
2CVck52+hS3gLuNJTMiq8n5bTf1VSCYyWhZxzc3EAdoCgMMpLrhSNGjfwEFfVKU95XF0CY7szA/j
JdO9I3OTLQJ3eviZDIkZHfJdk4b5rm5YK1tRG17fWCdbzs7UZKf38bKsnTszV1EH5GO+9fUEp4hC
Dk5opEuZu49JrJxwa9CWRvVS0kXMZr1WgCKrpOwkLA6z4aDKYdOBwyGqZLgyksTFAVRWYGoILMlp
OJQJSBm1e2whsGq0gxxMfQt0fEfTROdc9pqBHdCt1iKVBI90KlGCVkREzTBeNgWhCXV9alXtom3K
ZyXAp6fxFESGEKei7oxF2/YVxxoRIhyeum0PLs7GuUroNfBoYpupr/u+9hKzrjYl9pektC799iEn
LGdRSKIHRyOkQ5UeiQQY0Ky9Bz4jqKbT42+nbomfcmPb+Zkty/U0kFDQ9HdN5a6UgluVg84qtcS7
oVNdl3j7CUukO6IatwM5IeuRox/3Y9Kai8bSntuA2aSMIk8xIUqumkk+Kb6K/VGV3aqpNSBc7kmv
SLZKcnXZuqSnhIGzl/bUXUdGg4g+t7+2dgjXGkpuyEQCGx6HDSAOahhsAsR2trhgRy398ljFBrzy
BsS73DHOWoc2c5jibbQvC+u2o/Hhhq+BYl2kib4MCJlZ0XlHiFo9wsWk0M+GNYh2QaHRHYo6Z/aD
VqMpErowKOKbwLwJeoPzc09Ua3XUjYbxqDaxoE3DQVdeo0KQA5ReyCbesJvn165R4JDAm8B01QnP
spphXMcEkROxtQoMdga+NtRGdv2gRYyuHMG3rhBbzuxHCc96KXJGKdrKLE1CLdxFxje4/M800XFR
iYMiO0x5BpERLow423xoz/7FYP1PRS7bh4AXJAS0q1kQ+sciF+G2PunhRLuS5dZSztQOuLq1GFtP
j3458/wt1OtPs+0/vpT2iYZU4LAZccLwcYa1GawBuXqKdmppl/57zlYGX8qPapchLNIfna7m3/+t
sQ7WhYQY8DLAOYX5u2TE/OLQtXQADhEdo5tzSfFr3eJQ7PD/gGC6psU/4Ue/1y0uaYG04SmHEHlw
8PoHpyvx7Wr/4XRFY90CJje/iE43a65rPjTWqwraRJGJEIu9fwVY4Cwb65PFgWsJCn5YxiYRoOI+
o4NHEAwrcS49LQy3BjsTs7aRBnBxVtUtxq9erO28fqVTu9PjZOVOI/3fsF0W2dYY3UOkV+MiCa11
N/M8UCkSTUMA1bQs0DgIFrJSBK8yNnZh1F1m1rATxUp3DoV8HpwXGz6UdPYR5z6TGV1EJov6ToCb
RFRaYv+ETl6rFzj3lq6G1BUwaRT56yR2oAhAQmbSiZSePlOVa+pyqnA9hjlBfLGKVqY7ZKYKmsDa
RTBHhjZcGgLdXIB4F1eeO+y1eLbyGOl5rzCin9zJs5xm1QWSdFmrfw4NNGjDhVbZ9pPAhxe5/hXS
M2DfeOLSHHcbPOOCM1VfvInhrqNMgQGCbwFeSwLs2yVMb3gOqeems2TuI0HvQV9jeXG4UYN3Z1jh
Qe1NRHe5l9kXucrQYS/6O2eOEsi3pDfEOWuWedlE9CDtg89sL212Wo+XzXhv85OtE3tvQbY+wGVn
eIBrJQBlfuSCkPExmzgWVrjvfBD6TFCLkc5MvKRoZpAPyOVSi64qoKdEzi6KJzc4c7nYIjXRzFVo
rNlDtZNDlrTZvcxe0JyC04a92TY3cbvPuUP06CRoVVn6XtAgTQ387xky6hIP/oMiMrZOFQsr0SDC
3tWMOjP0vwXpIMiCp6Jatl1IktjlaNLtMurHCPduGIWMlnvPZNii+8QEjgZ2d1eeQy6DXyExzHTI
kE5JiV6Qzcs244M9ltwLqEAocPSyIQmIsXQ0XMuEcoZ7PHV3wzg8IcG5o0lCRh0zhlTQtRb64M2G
QjevV47DrN6FdA951QuNczlCmr9ligm0uluoFcDk/lyfzs2BTBJ6bByiHQrQLm+XVuVsqIKatUob
cVuLMN3YhnYRu90+h0lnQr+zL43OJ+vsxUzp4dsrpe73peZcT6hU8nmkkL8nsL1JTmFCBE3ath/F
UFzC+DDo4kH3BwsH1W4sX4ocuoV8EEESIKW87mI99yTXCK3B05hjSXWrTdhvG/TOrehXJZEThCQs
VXqUhiS3iU26qxe1KM5kdpXUztXEfqyQcyAD/R4ozx2/bDdXypi8WYO60SS+NMcgMTy9dnDCaMo+
R+MOmdVT0AXUDLVH/01DCS9sBDlO+qCV+M8y4gYFDr0HowZgETxpivRy8wKWFLJnc1ch6a/IaFHV
USDrnfLD/B4bXICBshpILLDCq1LqK0Tni6YFMtTT6qekAvU7bpP8CUHSZaW84MwmmGlcd4idFiUM
B9QnMF6LclcFupfGCXQSLLLVclKgqNdlSsQ6DVYb5rrj7mlHwXyCMWRVwL/t8aJ3xQFFTkxqcR8c
KchXFhWd+FpyGaYclVLbbqbmttVNJjovU3Fo0Js4NKCbIkfI+0J0FMOp5yIMX7SEo4FNm4T2e5zu
WhTHnd0BUEL4DF+KXlWc8VxgvWAEVyVXTRbfkxM2R0uFqLfJLAmC8qJp3msN5JSprNgwsGNx9Irm
T+mnRL0b28Gm2+6E8b3LqCBE4oyCSzWKh94vNrol13FqrVXrxoge0u5eZ8VIIn8Rs66a6Oodh2x3
6wYtAIdCv9xXYXNudASL1YZY2lw2DPoeoTXOhGpA6ZAyOcqxd1wOqSr/wJG7UtPPCGyAVWNxoDHI
gJ3nfcOcmigIZBRq/zXS/bWBkRKNeeSR8Xok53hdDU9a1lH9N8uyp75Tq7XGkHHSTzYjR2dWjPcM
ITtJVkE9zyUtBpQmg8p2nli6jC4LRphEVqprPKyngeGmnfpf7Xna6TL2dBl/kor0JOd56DhPRod5
RmqVAcxqHel0IA8mY9T620BVKe3CM2V/XWMl09KcC6Zpj6nWHvrMhNff82x0WnPPwHllxsqc7Rnf
+4ZkUNdjc0urO63njqgibbwISf5+9aeQ9T7eOrm1SRV9OkpXBdihJn51N0UlQwCyXZZ9QOMvqIx4
Q+LbjIiebiJ3uEQ+zeed6D3amuIpo3jXGaf9B1xw1lZEpvL1XBWWszC6y7EVi39NWSdUiq+/L+tW
pIq91ePr33fNv/2B73Ud2geVCCAHiaYOs2KmV37vR9F0oobnp/yYsgrpw291nfuFMo9mFZUgpRs5
zb/XdfAEZyOXo6Ja+MeWrs8CVixEttAQFutoNvDH/IncO5SuokpSRH2DciOiTVmgjAc3tybfS4es
Ft+YjanvrWY0D1pQMUJKoNIwQwuRdLA/sfD0KeDZqs0WoSj8pS0FoyjT8gCLw3nvJRCjNq1QPKV3
HOHpyuOrhHhBFEfVModVNbb32LkoVIVV0VfEphyw4ga+uW3GweutNDi1BVGv/5rbEzLlD2/Pt+Ct
/rFSff4D329PoJbfEONoemBXcg/8dnuaJAvMLj/yAJDmQFf+eHt+gx/jyTWY+6gfhzrOFzqv8/3O
yQNMGvr2f3Ds4K7+3C6dwyUcoVLjuLZjC974x2NHYFpsUhlecR2m15sBZJplXB9WFTA+FVzfSIc+
SImhkdUWtTn4+yVOvJXthptxCDtUY+etT4iqcRvSKjSCa0kPFHTwDZZ2kIFUp9Glkva7emCk6vpv
42jrx8lSD2THKvNE/xmd5GU74VdDO1zeCsnmDUAJ0TNaa9gGGMWU8DbyhwaJd4XagEjI8GYctuxn
5vgUZzetvY0YXlsKw3/sRyAhATYV6zHblAxKUVdHzoopM0hBT4xHYgxa9dryt4M7KyJ2VWcTrLGZ
ByY02yh8rF2prNUAd85LXt84jIRC0m3Ivh3Phjbl0WU1Hwi1tZPUC/WpewIYWm8R7mxtfwJqZZ93
nXXnu4X6gtZ8Hc+IFmzBIb2kc0D873hQCNdWvDbMapo3Y7ppsoPs6SqnTrNtQuFT874AzVwxTSdJ
PdlgggRORTwfQhe33Utm/cRxtcsawmWgoGKIXgf1dVD2lnyyq8fOHxfh8Ban+THRyUyPycdC/3re
2BIhFn3BODqrU7xApmWd0TMkMi7A3mKZLvWRfHaFnl4H3VUUI/Tk7GFhzXuzLRRVVz2J5/elkk6P
tHKhTGX9u5VSrAUxgYlN1o83MT3QZdtOzUWfhiQeaPo+7K6r4FLvPcYz8GMWTbi18o1aPUcZdLbL
saofzKm5gqvsLK15oEfuXjTO1WVsfK3R5DPciV4nLXIXjKFHlB6cnFwSDmaJ/LUyBszNRy8WKGBz
n5uAh+6McKxNExJkGvckXUekFKcryuLCVK6lnVDkaXyZhbkx8GEqTwZ6CYRT1dLO7eBCGexwGRU6
GmsJC8H1cu3ZKN1+F6UJhfVRHe4bqz7OxW3e4VnssclVnXbSlCBGZV/DVmBRXunyYNcxytDCGwZn
oRmb0j/Tp2RVTRW5HLg7z3HNE1lNNZen3NUTic1DwGqOcIylnsT6QBu8kgCcEQ9WPw87HVKmK7OB
D2dhzer61ov7ZNvq3VmNNMYKsM7J9q2qybKI8qlcdFP4kDDxQNRitf2GKaAqOKkpN33krhqfwJ+C
7irRh0p8F6hvXU9cWkRpDwrarWHREJsYxNpN2PIbSR5v/SQ/M8tzQVx9CxjDF4//6VvwhGmXkFYP
BUqvuOGDLUb+pen8e9DJBE38aEM5PNeEoNRF/vcA5W9/4fuOYn1RIeKCq2Y1FohEfx/AiS+Mz1QL
/SVJqrbhsJj/2siyvghVxwtkAsj8Lh79tZHF38PcbjF802wT3tc/amR9VglQ8EDUxL3CciEw5Qik
qB83lE4Oaq+NWJ5LRyfHyYy69gwVCyNmqbByBrnJ4qbb8SlWnJEk+aIab+xoPnIR3nUWhGieAU3E
5b1CjiLnGpz3TwEHBVoqqMtaj9nDLO+O5TJFK9HDZcyxagQFNlM88bLajUYjXPw+lvpYM+hnYI9J
sORonst3K5ixVvhTpnceNf/WMhvfpzGGe93Ft5egISjNr+0IJ2mRpfb0VCeM8tZp6NaPvQiGezWx
her1NfibMtabHV4E42AR686Jrn4QurIbIr/D/h4wcQA4Nan4vS3rwY4nxUDeJp2Hoq7MkZ57ne0a
CBfBMiGOTF2rtTM8ZrXd7gSxse9p5NBRS3yNHDGHs4Mii+psSILiPGqwCjMZr77PuP+2H/3J0PXL
lTMZm4J2oz9qUql8vHKhznCH6ExlmdT09fRBgm4h525FXEx8/HB//0WXXfv8WiDASffVDIGpDwT4
Z/tag5GTHkzizk1HtkOjaHdWIZSzJBbVVviAg0p6Y37bZEvQynSIcvoJRUc6bwpXlrbXlG8to0Zs
kDs3P3lvM2ThQydW5cmZn4f5LGESRm7MP//QidXj0IliyqVlMyBWoGWJWEIJBSSwELSrSu/MsHv/
LE/yCudBli2FUmhMjRvmwn1Z/9K9/9ur8hlH++3tIPvWBZEtYPjmFvTHt6OEGk7psGFo2IzE4eJd
BPeNm7rLEigOPT7hYMAMXkq2CMetZ+RjTV8ECB5tHQo71Zy0xx9/RfOd8PkbAkxIxBVtc6yU8xDl
wzcUx43mI1t2iQjXnBMH5OeqyHUI1eZXAj+zZeiW5ioJuv4nsT1/+bqkrswFNfnw5qfhjO1kQWoW
zPQbVp6VQzAek9Sp2WRuCTsqsAAfqP2TUw3x+r/4wJzhuGVZ2ijA//iBQ6KXCMfFv9fWqbGacg0v
lx2O66FAvc66QfywVsWrIcex/+NX/mz0/OXyU+6jmTA02zY/vXRuAjwkh8Klnd3I29pHyqdasYtw
18y9tklMCoqCZZF+8iawU+vSdNXbfuizn0yr/vzEsqoLFBz4TTnL6J/W9choYhr8rjuT8FFJFaJZ
qv1YIbEIyp+sDn/1UoLNih0JQYn27Sv5cHslOqPMtLNRb5E5uxy0gkQxmWcHaMj1T1Jfvr3tz7ey
wCDBOQzRhGp/erqmBOsXUECubOMUnp/nhSc7BEaIutWNbKJ6IZ1iZEjeOusYDslGAzm10NQg2Ksy
uEniptkEpQO2rCQycyzm9DPR9JsssnHNixYMnJY5O3gUyjFQRnKibYJUK2PKf/JszBEIf3ooWbVn
kqgKi31usXx8KJVYbTpbIi7IEWzA/KjAUpKduI1k0uMrCOuVqQ/9arBR1k19HUKQJ1sV+UXidTWq
GBiCHYMQPmdRUYDaLSeO/+JeRtxoo0UU9FyMT182lqKs70ZkeZZvWLvCilgl4lajWR+DCm2ITRp1
UMFGmtTrsQLqgN0U5IdBf/HH7+Svvitka/RmsMXwdc134Ic7THY68XDEwixxbzlLs3JiyGV2y3Ia
E76jtuNPFvG/uqNdVFMYzGk6/SKt/PB64Zgn8VjQjnWk2q0bGVzSk9RWeURz8J9/so+v9GkT92U0
RWPFV8wRQXjkYLG7xky3LPJ7iUIwH/6Ll2M8qqO4osv1p83Jmfyg9k13abZh6QUETRzaMVO9wYjK
uzJiyvj/e71Pq6GGsV+6FV9kB4LNiwGKrYK6g1ZoMyHKB1wT317v36BLZgLx4bv9szMN1MIPSMXf
fvv7gcMgl0VDQEzFRssJPMJvLSz9i8467bgmEZmzZJmffD9wWNoXFV/1b3Rjm0fi+4HDUr+oVA+E
DUFpYCbv/CPYAmKuPy58oBAIgEGBxBsQBkjlT9VIa2Cw7Tu6CzkrG7GXgO/TO8e+hpO8mmn8JaCP
aHisCiMqmN2q4pZFu7+OlR6XEFQdYCe1jx6sMp9EZTIi9sEndrR/lDRBSx93gAcIETkq3YjPLZmZ
qzKICoCS8OvCMDTuGZ+547JImTL2g3IYp4nOAyC7XM2NXR23A4mTvf9MTbmSMW5+8Jy1lR0wPZ9o
OawssqRbZsMRHjYjj72qJWzYqkn6kDEn/tq50fp3YfV0xKwHYDAnBCorhWlPnN91ybAEZHRdO2I3
2fEqDkuEQVa679HyjQO5vUbSW1snBVZXXCUWxuTERB4b6AWnlHYjEkby6M9M4WkCjZIKTR0Xr+oQ
EBAOKAHD5kAuRkTWSvCSOmgbGRDFq6LHJZf0X/WWU6dXBPZIcrzvNAbuUHp5izqLkwlznFE020BX
R5D8se+vELCRMTbYCt0joYgLNWODFRCJiLc5ywJN5F4XjMiri4CRbW4Md3mn0qMYAuNBWNbeIUAb
8/qKeBXa5smZb9NyiVNBJkDFwJikdAQPtkDGxJVkFEsp2M7BLwreCJ8NmkDKEFIX9hqFE6SnRZOX
U+17pW/Cs68ClBn7oU7s99xtwvyyCo0gWLVJWJxAfVQ37FiheWwdYGigZBzzFaZoQdBpILd5M41X
BWfE2W5SSLHt1TJI1j6KTSKcg7r2kIFKZV1TsjXIqKFgEoWpw0LS5UBXMerTQSy1tmMDD1U9YBKe
iQ5PH5kl1QIbUYkg25rESRWS0TbDpbWSF/Y9QKrWw3RWbXu9qpgwTBiYkUtOjWZx8XLhITnB2Asv
5b2Dj7RxlTi9aOx3P+b3pvipxq4+hsE99ELkR6NnJtqbzQBrgRfkOUzyVcsA3UjL7VhYGz9/0koN
mK2mXpAVvyg0cpz59MNs48stwsubI7fY1rWKPU2ir4VFtnPRfU30bFNZVtcvpXgrex9SVIfoTPVr
3OBo5Jq8XwxJMm3dwX0giwxtSC93jZK8NC64o6rJ4EkmjySQ7hqrwcedwL1VK4ljCHhF35MPwenL
QHDB3bcIU3jYzEr2diaXTjsVG6MDuPVrnfqv2BwMzk5/P4HzXv++FSXmX/2+M5Dkwo2DK0XFtsJC
znb8AcNDLwpNFYs8/CwW5V93BpZ/U8XdwgYw10PzL/3ainK/zOMy3aJ+nQ0rTMv+yXBDzPXkh+Ke
ncE04ddTENMXg/fzaWeo7SJTEpszS567b0FMdAkR340WHcc+w/nmLOMXippDYaXnY9Tgx9PSXTLa
+ULTff+riNxyVztYQie1OoMXoC6SHnewseKo3kDMQ1M7gBdYtR1JENI9N9LcwcCKXSKm+70w2/gu
7gFpmVHFc2o8gIxaRDzUQPMcBdVEVK+Yx73mCFVbq4J1P2MBtYcAzmLWvk55vU/V7JEOO6FX0Q2a
3itnABsS55DkrO6Mo/n9kDq7wcnTk6+SCu4QxeuV+DZADGubAP4zSAc804Q+LaXe9JcNVD1SPdTi
Fv9bdoWb40VNwqXVJCdTN9GoCGi4RnMduhGer16/D3Mtf9cBzoMetjhfm1JRFkXVTQsclf3eyPH0
mZAKpIiOpksXuwfQPIcGr0PZW17TfDUgxRL0s0nckjOz8dqI5J4V1VwqBf65tFAPZWaTFwM9LkE0
QwcMsaW7CeP0jfynlXCy7MmwJv2tzdOo3yg1NuRF41eWvVYqJ6zWljRzpDtp8ZTKSrFRHDfxYSwd
dmOXyJtSMeUbE1FrBboiRjhhfy1j+SwhgpG3CZjddQImQhreVXdvifqrGhf7uNOe7Ci5d23Yrgzo
4J/p1Y6WGQYCpQBGAjvN5AgnErPbCljgh0Axi20voQtmIWdyRYufgzHUoTDU5yBu3alDOZdrx4F7
oUsHY03ZetSZKLgmphglWcZGuUIi7UUQjcni8RP/MoQzYRbqFfB6vsMOgVPpEokYGLhM9U0UxF5E
VCEK0l3TkbdVtBEdQ9uDTKXtXPB3g195QdGpJxBKl8X0qjU4cGuDuYCFbjzNvhoRllYwMDgQcNj6
97U7c/vEU2Go46Ike+6OyXO7ndLY3YeacW1K8zGbasZeYbhRJAzKUT/TBSJsxOROp+IdHLallPej
ob1NY/6o+uWOpJWTFl66hfQkJkyyzrYyzz1qda8u86WWh0c2w5z7oUBQN1P45bA2mmBTkA0UORXp
Dq3cTKGrM8+GJemW+CjKSubbpCOaeVA9rWjWMnPklpQ5Z8tZC3/pOPb7KPCP+ezCaM1mm8wgQMcq
8KDP2iM9x8jUFtdpUC2ErE8V/y+T+dJQ2lvgwoshq551AB6taZ2FTkiMufVLn/FfsXvMUoof7B7J
W/2///MTKC/NzN+2EYQaNIINYh3n7Ed0Db9tI/YXU9NULEV4AOfm2+/bCLmP9KppI1jsJfx3Phb8
vo3ogp2HBi4tXLJQ/tFEQ5s1w3/cRnRoHKpuUf3xbuiw/LFbEEcl6qrOZzKXlZBr+srFKZyjhpzR
KWAbUOUXfQ6KdAgx5A7byIVUIxKFAXjNnT4Gg7bwJRZ3EfnRPtXUO0U19pZmXtQunDBwETdghNhQ
kvMeitAC0M65rlSeD+woM4szm7CKemQ9Q8WcLequ300WIPuiTRjSotS3JqzWpRwjcgurY5FX1/Ho
vPeBBmTTNu+kAZZciv5KU50bVFaXVlxMywGq+qUkmsQv4ZTnfny09f40pDeGVOiLuHF0IFaL8KYw
xvc4dGdK15BvkSmnUI4UnxrGJ7gAdwjDnHWSwBXqy056YUmcCP+yO7rDUK6qdujgIbTmc1tNqFW6
Llxj/CsxFbVXoeIOC5mOZ5iQ9GVYoW1Do3KrWP5XSLANPpUeGLo14WYnsHwlQLOuEo3kLN+XUBTi
h2ksolWWZvVl4gzJfurFcIBcOaEQwPns2vug9NurpC2mnUOa2WXmBuFxMqLhLMxHIJcO8ZikD2fB
w8QoaQcfAW2XD88uQzTDKSprzu2MBPFF7Rjov9SgOXSzGXScbaFyNoiaOEUxtnkZWyjc5O6im82k
9WwrHWeDaY/TNNC7a0ke1SCyMyGDEXAZtIdcBqDEnKj9pcn2b1hWuCI/Xlaa+KfLyre/8b06FV9A
ZaP2p3FuAb6ZV4jv1an5hcGORiOf1t9sSOQnvw5KMWELcIMWMcTUjrMd8bdlhcWIsHfQ4VSo3PuO
+U+qU1aQz8sK5sRfVEE6C5WufuqG6lh7KwNa9yoX9rmViLXlzzL4ONzXNnF9ZIEupE8TYCqYOYTj
eJ2CF901SeScs2mutbTe9lQ0s3rc0tJTVXRncabZS8Zq3UUwt84DU+chHcLzZHKWdS/zVZWhAM3i
oyE6lNsG2gGoHoCmN4EV72Ma/6BP7IXR1udmGVKUmMpzkfg7IdsDMQ9rN1U9NQKDNvjTeWBNR7/h
CUQXmR7djPYxQqMXIBRiG5BMVqRE1mpSvXIzfTjV0iDqyKqri7bijwygGgHXAEWU5mqYzFsgH/Y5
7dhtbsrlROU09IVnSw57fXcpIs1hkSUXtG/v4qyxqL6SFrK2Nq79mDyTLvAvzCA7KNnwEPrAOQID
loySo6tTegQkgNocPTwkHCTLOLrS6b5C4If1W09bImZrJmfOc97R8JBlCevFpY/fO8p2EviyUh1b
ZE/PpOatZQnFdOGom6Lvb7ugfyu1kljZZ+a//tFsFapOV94FU+AFygR/CG1fW7HyDXRNeosZkd+C
BnQ2ka73O5l3/pGguG4XxrF5xKW3imacZihpNBmZeR3N6qFAjzGclfzFKIEHlqabNJs8/HgEdhRl
+6j20tkSZZ1ucsfpvX4c3ktGAE5dVafUtE+t33SeoZBtW7rQeSLH2HaVmQKvGJ9S+H5kbNvKc0YK
wRQ9tAZEmxlz65Ne0OgWl7jqDpJsA5uMAwLvvDyKL/Bby01HOEKdwYwbzfYpMcYLDdgL3KhsyZBc
7m3nFRjFuapE5rIKaQpZyEdYkC9LWk52hHi9obgr8mKD4oVaMCipw8FGSbUgS0R/IHMQ7bYMXgIw
9ZKRLepp6AMIk6lVY69mXjPqQKiILukKm6HwGEAI0hMOECOGNmEvegOXZlM66FuQFTGQQE6fbCKT
TouqEvihuaG2SDn6LdUWLTU9OnrYJUIrme3iyiL9Y/YVxNfFhBDHVC8CO98Qw1SuW5Ib4sB+MpLu
HhvXdR5BagT2ftJgZAaTvSVSxGVn5WBYca2WoZOdh1V6SuznKuvufQBRyDvP4mB6LZz01WyBJ+lB
rSynEqYVx4zb0kRfnpQVaRt2lGIYqbfClkcMcIsgIajDpCTXC7A/JoFXdmuSgFPrBDPWXkXyVtnV
R+lzHdJhOYjmljVtB3qC8ypcKCMc90YEpkirsRx01j5t4Y2aNv0yyJy01hsX60WsEjMZ7h1sqZCG
RgzOHLX07JBn2lpDMG6V4RpS5pzngY57PLlkOwEo3RYyohRKoukw5uHEDdOLDXlKS3tK5bkJVJ3M
nHaRlmFxbePgeGUheJQDorsMryw5pcEmb+E1OBZnV+6Ihg5m0YX7sOTltRqKxAScHcMJhs4Rrr6E
quTK7FAO40RYsv3aZ/1Z2slDrSTwvhG4Do2h7vwgulFDl8vBI9gIoJzqwKCphNCQ20BDIfld5p22
KvOuXWdVdU481R6dE35k+1p3u7ceVxaFAuwFS813yPitjekDGg2JnESQTlhmSMTxygC9uI7qPNh9
2+n+Dbs6I7Yf7up58r//QxZS8LMUj29/5/vODjMANy10KA0Z1LfE3193dougeOaLgPNQQM0Jhr/v
7O4XB0HHPKeAUWDTZPp9Z0fz7RgGVAOaVXOw4T/rO806qz8eGOiIzagUVOc0xgxnnlh8GPc5Iq7d
OEYKEsSVvMrnShTrUDFXpoYejQentZI9pN/6cpwrWBa8gWSNKNmhODFrz8hGSUBQUauPkTMUEHDx
vRDAQ2dfRgGxTsBjd6HmPgptfLBA2cIaaNu1T/BNExXVQiN4UG+lV6gdsX7acCQUW97H/pDMbitz
mY5kqfcNq4hSht1OxD6G7yDZSz3E5C9ThtlDa++FY6YMSE3N6zSaV7BSFpiwCxK0ASvrGXnlmjvd
UVbMXdfYbEEoDDWBXQa7AFKG4QAIaS2GfK/S15mqOl+oxXujUKwL57ywh5eqnbwaJQ/oTOfS7d6t
Nl0qzoSJ2jWee3IS4vZeKbOtE1jvmSGfmoTauXvRiexKebkJZDNpY8vUVNEkZ6uacB1cKEdLJft0
zjGpfWSSiRa+FnM6k1/byp0zZeDqOORjwU4gtyY+HnyjEDvhMh+fWkAMuLSPKTRqIi4RmrGwX6mZ
syE0kJXLXKn1tIfwANg321jdcLIqpXt0J+3CKgcuj+MPdArz6CJ1o4cRmu3CcoiIHYrnqdB2hf1O
+uuuJ4e4LDRI0dnFQIMpbLsH4hVsbbrhqHtQxnSh20F1q/Rg1fysjnfC4MwZt8whBqB5rfOgJC3c
uEu408o+dPS7tDfzpRvGwZIDI9BAAxqsYx7TqJlWqmCNt3rypsKx2FduPdyKLN6V0j9OE6OuJFU2
Es5UFhOMYCn3obCCpyBxidqySAFoJTEwbjtu2KnLTZpE3aJX+/O8rof7ioZnXvMRvlVZjqjOjBrT
ZeAW21hP/U3atDswvrvWTFXiDIK3rqnJl5kARrO7L5Qofg8jYkFAG39NJTfkpOA2nRzUdbl6OfVU
oKm9CDLf8kSCj4q+0imSzlJ0eHh6bdnKU5r39iaN7zQjxOWjlau0bkjpHKyNETcbbTDCU2MCVe7l
9eRigot6QGi2DOytNTXDqmDTnoLxRWg1SQCTmGvUQV9y6NwliARW/0feeTQ3cqxZ+698MetbiqrK
sovZwAMESNCTvalAs8nyNrPsr5+n+kqaNrrSaPtJoZAiFGqAhMl8zTnPCbT6AW7IdVeVYLpgQRpR
vdbtiFSv8MGoSaKD9BAuKgk1mxqHAEuCO8skeiqw1mkj07Pes3dWT7RTI8fnsR3WWWDfVSyyTwD/
WDtSIxfOQlf91ZRooKSRHtalhJphkvRhaM31SB+8TSKqiJRIBasJJOGi4knxsRyXnhU2xzTo5hDy
OnsTXjKuQh+ZtW1FxpWXxeom0TQKMOjdnxOwkDszYw3Jru0L4QdIqjVqflCSez8JAXDiRwdfp9rb
KStjho4kH15p6CG7FR5/fyMsqS8tPJpnw9JIZzXVxTBa+5SbaXY93iWJqR2wZubFP2gNPyME/mRW
Rr/Gt6D9E+2vPT/Crxef8wtXGBkG7E2c2fzB9fZrS2vPJnZEt9TX2Cr02d7+W0vLpAz4l+vrCJ0E
S5HvJmXMs6CHsSkBeQDV5++0tNzr3197KI895ADMyVAK8FzfX3suyM3SFm21Snv9ZWSa5ZAW+c2L
c/737ub/FW1+JjVeyf/+rx8UgFyp3z/F/CN8c7MmE4ZI6fAUgU9d6DmMdeO1cIYbksHBzCcrt5ef
//wpTfHTdc6IEfklsRI6BDZe4e+f1Kj7TqYDWVBiUOWumKkodVDxhQy1qj6EptPvh642cXbNxXO4
nOJI30RGpR+MLLE3JQkHS+kpeI3O0OsH9AW3aQIi1uY+CvD4EhkZQRUdT1XuH6Npzq3idi0Af/iH
bL5VJD6aFFOuavyj1KCq1tP4Zo3MBqrGCD4wEPkbs7bUOegNRmpppenbqvSTs9Yo77GZghIhhDi1
unUVVTxXp6FODjSzXk1ZvR3leJr6e6d22E6M3jog48uDEB/XqsVPDRGx6paZ52NC8fzHkmGibnQM
zZ+S7hl0yN7WgmeIPacJ5GFV4XkYh2ZTNtWyG2purovZQf8qhxjzBFwzN65O3E3j2sPlmREIPUH+
6KrkKrfFgzfDx8epePSA0swEks8GMPvCAj9tGRX4L3MeuTaV6LZ1btg7/O7RU5o2zbELWaVbTmB+
JK4dnoag+pLVOHSoKpuFytpzS2QkHgU6HSWci1eZ3SHXQzNcQF3NripVaeMxMN2GVALOxIUcjeHQ
lWBXSbtJ5PJrlC4DCIg9me9cskk8ga9EIe1q+I5Mv9gMONf9zgGEP4JWN+xT4AEokP3Rc/sXDPE3
KmoIuWGEe0Yxq61jx84f66F5FLlzN5hZBVu8i5d5Gc6RxF78JL3KXnmpbl5loesxBqL2QpuskxTA
Ki2yn8hm25p2dyPmxXpaTS+Rz9vmx9Xa79IP9mTjJqptqwPkw7lfS/+mAMbThH27sWHVuqIm5Ekb
/V0YYwDGwW51g3doWOrB46nCQ9kSM0TYLLdkLJwrvhzAH9mpAVIwWabWoNbM0gcaIS1yjJj61I1e
USOOcu0MxWpKYmzC3KNiWlbFl0bIpzpprj0GUgskJfdYbD/ZMnrmPAMIlRzy0X+poOjMeDoDG76F
U+o2l5Jykn0hlq3uHd3iXWtqLfMDhUCEWAQ+baXeLt1AvWpsbr9oJdSf3niZpvajnnG1VTebqhq+
QF4Fo2ej1+QkuCRTV6M2Uj8y8hV+l6+G2ICA5ca3LpxNRC7DhXiDq8x09jrh0GNaRYd/Rai9uy5U
1UqmeC9hZMN+RZ7iClQsI9FRmd8A/+r8+8koX78eQ/+EDhCR+DdH7k9KNLbAbRH+Z8HB1z/+6/0n
fpn3MNxy/P3v++q3+8/8xTYNi8bLQCBOh/fNSNfDaIk4jaYQPf+8K/rfxs/7hTBIk0vlV6T635Ki
8Tg/3H8IxLkjEBMDk2FY+v09QXZtGAPjItMjCjd1XF1QnC0iwwFU7f2F2tf5+SJkds1GDD+PxT9+
VLDqaKWyuoB+qDJ8lC4y45CsBfsp1y8EHgzQR6bj2H5AafcXRg3FUY8mwLriNM8kA9QHIZx2HH9A
ImO29ZChG6Ohw4E4myGDrdnLYMSwd2OOs69RNw1otdH8zHzoMcvFUUh9FbLLsSfSve37EUnbumcw
12YfUhxr77atb+FVZ5Z99a9m0om4l8iIVMe4hW+/lTrL3ri1w52Or9D4DM5j8a8gmUTKAt2F3Pfm
DSdXe6nzKwgBTKYZ3LQTWJhgZ1lvMrtN24fEfPjmQ/cHpcUfv3tg912BouWnW15G2LDdnncP9hY4
DbFmpJb8RfkyN/7fCVIQG8+SSDzpApXujwYGy/dyIGmeyw28yWP1LMdNL7OnP/9F/uBJcGC5uk1O
gO3j7P3+YwiQpRhwU7qoyZClXWdiW8q/yn76eXnhgqLlY45uGA4kdef3TyIGU459CIurktGVoxzz
frDi4qQDR7Ygb7ioCCug5QvROPFiIuFvyAHnC7Wzk2qt997GSx36nHgejXJ24tKiPHIJG7XttVY4
zSaTUO3JMwK180YfTGrJ5CpYPjkciSnp5tDgetuW9DNcV6baNMSuVdl9btUrldgMA8rNBAQogG2o
OXeueJMdLCT8sPBpGKHIAqyYyvZ6jOqMtFW1gwJ5I0pvIZviyfSoc/pVqs1rv9hcBQgwEqhrVQa2
TJEJJdA/dnV1YWJ87ZqoijTztg+dDTjbx8xpwYkE7Bjrsxtrb6KzYC8i7ivqxyol20W0pHNgiKtT
wvZsE/VMEBzJWye2CGRRENXHvBLD1Qw38sfmvdeJAQhCfMjje9XedgaDcHnjYLSVHvLOxlymqnjy
mv0kPwzyIFmInzyBUdUHBlt9Ln2Ys/q4cjG9VtONBDFgjME6INs8SoOlYATbGFvRD1s+mTvQk7vK
8vcu0+RxelHpY5AxV3GwWeftmvLrsY3cK7t711vifaotxq1WvCdjtxdVvfPiQwmhr6sCmuFtPoGj
XE5IN8lwbjIWE8UKD7Lj3TC19Wlb+34ZFA/IxLdws/cD1BYPKSyaIMyBFLd8GRc+eyJgHotKQLiK
qI4uaeW/CHNFICfAjs8akHfd619YMW/zhohGo992c3pQfV/Lh7GuDzHx5FYyTJyA8OenYRMP3kqf
wHkmTGAe68AFJ+zstJJASZInObO6lT+nfA6Duw7iG9m6K7u27/tkuLJK5wEMyL1Cf9OBzUIM/Ioh
66GF2FtIQrCVp4ilqJ4IGNjO4JfCDA5Jfjdl5saxV0mHaTlpN8V0jGOYD4SrFu4XRjrLsb6ajP6E
1jLch/nMGHI2EWqdsC7vLErqwSmeDUaFlXZVgrQydXYz0Q3Ii6VRP1uNe99AFWztIFgT3Z73cukU
kJiH/rns0P73JTPBZ0PCDfKN+0kfd6Rzj8vAJGvBdsGUGIjcOqcjjXSDDeNapEzwlDoX6Qvq02RD
JsZDnlAu+T3uTC2pcHE7IzOBiF1Y3nCi16T25E55FSfD1m9I7gkJ4c7ZDJGtFPjraRpBtsMF5r8T
CjljEjXCiA6tD785/AjNO6toz6PnEeHFJD288QbIS8+SpxzgaPb+JTH3SfneYE52Pvv1opzS5aRn
d+johHErFeHHlXfKg1Zf0RcMl7REkDCM1ioIyFojkyyoLm1BvpXTa7eIgpcJutLAGBiE2OTM+g9G
AvBL29Q2cAJ/X/nWmTBSzYP8lyBC5vKrx5JsAmUaBAvnexuj91UXoN9qa3J546ROF5xMldssjPIa
KziiYPIrroOehaPoOR9OIwAP1tUL0j81g7UJG72dKs5B+uCgqoZiSR7YR+8cGrywUX/djLuwPgRJ
C9mgXsX1jQDolauNOX3uZ3CIvZo1IPM1bDAx5vMat1d2D8sguPUkhCuq0y0ZxItO2xvTUgTvtvw8
JVuhLoF86f2rVqyj4maeeHbtHfDahmF0s02afc5UyE0fNA3rFTl4pv88slAKvsCnz7E+FdaLlLS5
G+EdG/9SFZdE3/cxghAiSUDH9pzhvLYDn4wUZ/t008rnNrkaaEOy8jJn94b9xgR/6qonuFY9AKoe
/sOuHo7CfIWUmXh7t52/+Pe2OHfRvmzP/nSrur1VvebJvR0ua58M4nEdTG8y/VCoO82jMJi0GudR
+xRCHVCbqdmX3RNift+57btt1D0EgPT116B9CoZ7gTCzIrd+65vPurirxa7qbpOGuTdLnvG6ir6Y
eXOPIOW660kgHghBhUK4Y/wGy79f0QKtYvnFq8J9TICxNQcZ+3dTQ6xxFy4NxoF4+boHolvdd615
KQlCdstjTixyBJtg5P2d2ofaG6+IMdx1HRo4ctQ0AXCAcGW2lCcScddBcmPbm8g793MO80Ag82jd
MV5e5uad4cmDXZyNObs5od20YHnhQObfzAC3bi2st2gg85lcNvMlM8xn2TY5FZYYXJb/pCm2w0No
3ghxCV3nsWYi0GYrCEaJc+2xTk7AcdK//YuFr+EVdDlLvT5K81KU56+Vyj+hp4ER+k1V9lNPs7nA
iJGEQaW0hG3B/K5QsRr3X/77v4y5f/G+/vnfh3qoynCzijnI9N/zud+HeujhmP8BocR5M8Nefhvq
zSYaRnYIq21XmNYslf5dp8Kiy54V2b+KW/6eod+cOTQ/FK0G7mPKYuTaEDKtud78ZubmhZ1h1zrD
BzciWnwaWB4VpkEQkRI7RMysGqQgzLgPqF9aw9o7qWSqkiObaqW45vIhI3dKPrMRz1d90Y3LTnQ3
ltPfVuZ4bZBVvbACjBhp5/TEPnfexnV3gbjxauIvhgd8KhCI+/AURz7jCEagapE2DiN+OTlXqiEQ
J5iA43atsa0jtmwkxHdoPiefoiBJzmIiCMiCL7zrM/N5KvI9cNujWzobpu27pGzWg5NtDbY0JWpS
C/Jyc5PY+n2Gpz/15uwzR78u6m6hGcNHyOqahT4AkXSr5SOtk1wH7iNDUcz+64nOoRlZcNi591y7
1AdjDb0s1GFGGl69980aipvrslQm0nwIHoEALDhhVoW6N+G4aA0lca+zxwmBcDYLkKTLAA1ICfQQ
qp1OXjlTH7OBt21RPjplQYkVB0dC8Uh7VOtulghmFB2y1K60ZiDLyE63RcfUjQnRYmi6lZe4r2HE
xn7UHkGrZmgUhm2FgM0SbzEj1c7eBbikHO+TWw5H3ZPeLqfIXtrUCagKgpsayo8ZkjSqgqUsAmNH
giMaQpEdilKtEDWsJwpSQkvXSfIReA8c+yVw275I911if+L4XLpkLK6byGexwEiv8qmCOMSrRP80
IM+pk3CLhICN0srDURvI+1zfsrzFWlWdWCcF4M9V3L+QRIjkUOVLLSQjSog7aJBRVk2nWEcgAFEB
HMTQHkV9l3fDJyeMp1fTEnyAwPyEnX+tEE6Gql42cZCuMYskSwNM10Ixx03Z66cCZ0vWThBStYXf
2Z8adM9W685VzcoNtXUaO4t0PGUwAUPeII1D007k2qy861y3llP50RIi6Wsvsf7sGlhRHLEoxhYV
Iy5bRQ1YJCeKHfanbLhqL4hWQPO4b+mN1TobHsp+BNYZwyaUKLUGf2/mzgY7Et37u5uL+2ZejhnO
2urHqwmUkW5cinFcK/EipgmKqrH8x5zVGED+/KzO/o8ShK8P9PskCnjXrzYVDuHf9zDiF6bgtFiE
U1vID2ZH7G97GO8XpAec/YQgCAcyAj/Vb4plFNAGSwaCC5DRcZz/raiWmQDzw4nNpUFoG0pF7g0x
py18e2LbGoIs+JjB0gi0njJP+zxl2XXd2vvMVXLjsDTPSW2PC3qsQR58k5Ez3eY2xHgFIwnZroGK
pbUqXPH9KTCbo6mahpMvOIvSwNDH9BSd2FLEl1j56AWNfkVF/+tH7j+iL1hb/fyLMEljngf9wESX
8cPVM3T0PvEQ+nPfb9/4AGD2shf1Xo2hj964Lo7U8dk2lvq4iXW1M3sFHgHX3sRIoFy4bCMepJ8f
BqdJrhLpdYvEqk+14R4MMoj71j5MHRJowyWgNtCQRxGJFE/s2k0H8aHy7vKiNJFtpxg0PaXPmWHZ
KgA6bswem6RZ2xPSu6FixF7a58nDwMkcngeUjMZ6k/y82r2tVLZlUEMS4AQZdiAHVETNOXMK4L5O
NhwNFU9Po5MMh6qfbkHyf5hJeMHJWKyKqXXPnlO9uH764SnziMua61IHtYs4a4BDgKbNU0F1L7UW
zz6lHTS38XOFNmlJm3Zve9ktWLUHNksH5Y+AX9vGrAnwG8gzS9t9Bu6JFK8HPTX2zuAcpRWVB11P
UdPVmXedaK3ciVEHGtV3JA26ij5xMg9F28Da6Mt7KSsANr52qHECJmW6UXn8zO9ycItM0VzREcvA
3heN9qF388ykSmvBAgPDOCCeMDCSY4+wsQqCJx2ARqX6t9EuiveeCEBIK+5TEdP1GhYjv5HVUGY7
X3KUep5oNrllPtsNKbJ+Sushgpd4FOnK6fxbP0+M06BgsJJyheg6Nttb1eZi72gZQoKguhsyOhWN
YngZ8iJYfXw7ip5zOUHE4vVH5TcP6CTOQ4eJElDMPi8IADSS/NyiWOyH5jlCCWcl3comeCvMmhZJ
ga0AjHEe3JMRzWSiP2dtCne6pO8fAuNNs5HfQcg/2sEbNpX9KJ3rMdZeSmADZT3A9FInyK2YwzDN
Ysmp7WZbCnnWx1sjhKVtN9VZM/RhF/lau0SBVyx8XSOd2O3MRc+ocaHn91owwamhFHvAMsWAIybs
Z9K7lx5RSDleAJ5uxHDW7OwwcEPcDj6dJIlre9XY7wGIXcLw2gelWyVMWXQaMiJ2kUVeSew2Rgdk
sJlVf2i59FdhUd80FkhZ+PXE8wILg3xKMET9XAUN675KYmHOxuytyoksIjcCLWqs1EetynrFNswn
DYN42XXZnOmpaSjBn+8y29+iZbiLOqmee2OQKAwZxGrs3fat7AmZh+PGH25IsB3fvLHqt6Iqwvd0
Cu5DVAobuJivuWFcB17vnSzAtiGipD78hCDCmV24j6A6PoVOf+82cnjLzHE7luqicTWPxEIvRj8j
nqWFg54lYX8dl8kp1b27xs8wcVTOqvKM12q2MRCdsIz6iZpKC9dpqJGY+NRIMT70o//Q6dlt4NVQ
CfElDzXodBxSDh4jUBsfKiGQI1E3nugeK1+gymZ6SNLIKcUUuIpNf0t0O6401K5sNHd2H700zbSO
VbD/uqCS5X2EIrV3zXbJKlbte8Qir6JRm9CStLTk0WrBWkEkTNp3rhxAbka21juaTk2Xd5H0X2Qe
vrW602xJf793254IEYX7aY5WVjF1NvtDwCy7WQqSVcE85jx1wERkMbxVUXQ7+tbskrBRg7jajsbm
6MZEPOEdBnTrlZAk52Abz9x4ecW7XDra3rY7g06fL7BhsFwGRIhbvE/3sSn2OYqYun5I6zmf0NI+
7JhMkCnjPRjCbl3n1MB+1923RvcqimplJMO6y42rPHTJoqiZqTXjk6EyjCEojnXwv3lL1dx+0QqG
i6b+yiabjalVavCz9YsYY3MnJJ9X8En02dSQY0KGSZ3ek2EJdarvGPwbBSMfhUtcLwElu+F416XO
+9C5G0Jxhq3qS/DjqiAnZJyeYslUCm/T0kS8uyUdCO2de9IindOKvQYx9ittJOjMRa6G/ewMlXgi
hG9g3qRI+xw053MjmBtVYfM6St+GeyiPdtO94V/4CPHdPlZVEC3DPmFnj0xLs+p4ZUfmVSe0e4yZ
/AZxs9Uc57aecAAKc/yYtQTm5JyGoQG9PID1a1tB5gZt4/w4G9UT7a7Zz6mUiO+K8mPsp+yL26NJ
Y3bOwojpMXqSCLmhseiKEWDjNC77Nt1Prf7FM6VxcKZmKw0Ay+A7H5MO6fI/pty057Cs/6z4uWpi
qWLy3i5Ayf/zfOCbxC3rF6YCJGOh03FdY/ad/Lb0FL/YHsZrlLCUm8asaP2t1kTz4/lgJ4CZQcpC
2/2/taY/8/5MAyER4oe/6477udRET0T9y5CCzSya2+9LzTAjgUAN4B9TfMRpB/Vrl2fdJnWRuZR/
sT2DN/JTPTiLdOeERJO/ftrRqRIlvqws2EVUDjCVwV8dY+iUXVs7WDqdx2ly1k3iH50cnsZUEKu7
VDYppc3MxFQlYrt2MIhFViaRXTNFc+w0yTDWG0geMDnr6nOML1ybEZwKq+tKCPshq4f61azLWwG+
s6qmkV1RPyzNGfhZl+I0Bi58clmvtEja82xgmYzZsBdmocqVH+XeoodOktrS3RKKu3TK4DFXw9ka
pqPttPnagQZN0GYGyeuRmduH0eOtCJgdLHNZPbl2ZWylImUVKu4pjVLCEiOlL02T/AcHOOiKCFHS
pGJqM5LzFGwuLDwpOTmrLucoHB7LlK8/iwfHP8QWY42IpFL8xukIP0M95a08mswy2SLlAwP69plo
xEUZuNpDnFvJa+IbgmTgobyLC7s4iozA4MY7hKEHxtbaxP2HGU+3rYkborZWVQ4HvnKtT1rqveZV
zZQ6vYlGfTfa1baITKrGcBXVw3LCISPJUzPr/qbPjSenHnZ2mDw5NNSGjxkcpfZiPuYa1M7czDFd
cLnSe5JBEvHQsIJIadVz7zKD2g21qqn8oYSILHhxxgqGIERVIsOaEbNBiNDDds69QiYzq0jHdGFG
8Ow1wqDCeD8kTxl5WRXTo8iM1wW/QeQ8jzkvlZEhSg1rx1yZsW9vPT/VV0SgrwKWfCtDyOk8FdW1
OZJEBpzG3PhddmoJXonS+2jy0IWKcVPE0aH3gZ84OJQb9VBM/sUAvsUNQtpBKFLRrVzqU97tvr62
FFMWJGMYCKecKy3vW5admA2dhR0yPjnIzItjRJ3dPdjdprrSBacv6GK8DoxxBowimBNg4SbRuIyl
k1O1u8GmVFi6O7MKNrlL5G1gFGhHFf6WeMopX2rjrsaguzHq1lB8qkhXbw30vlSP1fTpH3O0fz17
/+Rov6hmPtn/PJNoPot/n/yyPffgXzJEh7/9HcoVYAUeB1fXHZBHCDO/Odq/Ijc83NAzwmzWgP42
RvB+wd8AFJbcKgfjI43/3+BnMC/48bil86YXs5H2kiCLvub7w105baxZAUpEs2Zj22s4ilAlkwzn
K+KYmVdVgLVTfa389OjBI21ThB+Ur6vcSy+9QW/ZOt2L4RJyGBfVtIrZ1G6EBonM82rzpjAUsR1+
Qnh00qnhkEf5/YQUHI+zkzvgjNJ4p4VwVEX6jrobs14hj5kbPnVGdgseaWk2LLDDTjrnaRDeXu/t
93JWTWsAMlx7q2YTcVGLbQavc9Xz3WWbOFIHWdmpIlMk5os8dmW+Cog7TFL2crFGeAherIT1YmL2
W7fvF8oOnoFO4SbT5DpOux0pREeYiw+Ol6U3lhixofXOU42QDg02md+hslYTIWyhYdI9ttY14vCI
6a1x05nTxkjkZwfnoReM74YmTwWhT0uj0an3rcw9BL14FC6tdmaNpBCx82ud8Y75303QWDAf8m1c
Ri+V3z1CRpjP82pV5PpdY3k7mzQ0AlKzVaPnT6mnedBJPAnDlfW5kZjDxtPgn2BRhOAxlNd0vZvJ
sZASevWaeI63yic/pzMIiXElYAzHDQ9aOgDfcI8ZRjYNBY7XZqfEyGgPIdEu8iLeeB7u0yIlO5z4
kAyZRDrvwDhj5NKLMq4Mop20Tpz7We/REWaQBuWxDJxjBizdteH5BNy9QICZBnSKDOAIRlGl1ddS
GeFWizu5lsnYgnnLLKDd0sP74YX6gVn5tEEev6gQ3aomNdeWGkmrnxW5Y0ZexzIBHbV02RnsCM2J
DnrF7hBaSoqqr+naizfL/Ho3vR3nvsqaJYDdLAasZ1mggz7QmIWCzsDTzX4/BIQ1SsJmlhTqaAsz
NIYBWkPMfogOVf86zTJEH2PiokP+wFE7qxSZcN+56BbxHN0XX5WM0+D1yS3HO+IC1wsB2gaVPu0r
3Qt8sm2k6NbsiHiS1Am48bNmP2cFhqVzsUJ6KxmbrFOAPlnsm/vWfJGojLBxBEvEqISlRHpzbbB3
77AGkDiA1WJIti6637jgx4mzql07dZEt4xQRaF5j18FYMN7p0tRO3uSAgEKZTN5UsPLTnjDHSRDl
y9qh/Gq+uBjEszSau8bDd6zLT4wrXtKmRewVHZPGu4ZvsLCRDN24o33Ws9xZl0YbXmG6uQKvPkdI
hnxPmguUkmUOIW7JME87yyHOt3ln56tK75E4TJP9qRh7F4p9W5nbwaEt8ZoZr6L7m7gYykXlTJ8G
MW5twTbZpQOasDazrHmz3UJusOve9cl4FmJ6noLsPUvwZuDMWWQOSX4irYE2oDZal0PYw+OJ6hNX
8JehLJneM3zIA4UlN392kSw0pcSIHNin1k9ORRG8Nt3n0rDfOgX+gapxo0bWV0jHTqxbZLtA8qqh
kjZORSBwM6toNXtYbW3ah02411GhLLTMXPduv2Fy4C0Bb67UiGaUsewRDI4fXZOVCYDNvpVThm6l
ZUDEwCxB5YVkj3ZLd4O3ABnOsRDmdaxXr8KMPhIPxXKHuIS6sCY2QMOqwndgEYl436f1e17HBuds
l7y2zfBvWOv/3ztcblW0a+gbuXi5sOb4iz9r2TaXrP2DTu0PH+X3m13QpTDMt0z8FV8xAr/vdGcv
AWNt6NcOXZv5+83+lZnIKpeGzjQRIc7r3l9vdta9+DQsbnb67lnE6vydm53H+/Fmp7hw2VMYJvGG
DJ9/0AhCTq5KyXh0lRXVfdZV5HDimvOHsMZLFR05BAG6+XwDCs1bm4X+QhbshaZy7UXpk946K+kX
15NtPXrsK+0xutTdp6r/FEX5Z9As1qmq1TO7RrK/2oNT9WeR1O9E+OmvuIzjuyqIHWBTUdGxaGMS
O/TDwaX/8WDO9pBY4ffkhv82xDFj+b6uw7VppRvR4emL3Ngh+mYoPZxHpnetE7zDXKTKcu6joaW+
5eI4Wxmqmk4dcyILTd1eW2Hxuem0GxOphzl1UbewZj8+JizS5QQ177FvvXEfoHdcaFMVflUsRRlz
3zq2uLqbU1bZHOeRv5lvzCCrmmw71EIlqHiyzlvUvOUhaiSTdL2pm0Sx6r0aN2WLktbO8C12E52W
X6BTUoKJtBX4z0IUkbH1MoZ2DFoksXAaL8lDMLrJvqzy68TPgGonlnX2UG/4Zlpc2e3o7RikX/CP
rb1c28fRFC9C1D42yZGiDlEFFdT9UcKhoeUq+tAlUhqQrCs/G1GM+HbMGj9Ru8CiF1Nt8u7pWFMH
a9y2kChxgnefw6EEVdA1143HoElrrgivXvl6jPxL1Vd50548G70YoFl/pXfGaxDHj4Ix472j9SQ2
z+7tRJLWVpHKJ0LrEpP/HLMFJpYkD9JF3SYtOS5G4G3q1I03cU4WXdC8DtxUuYe9I9dIkKl7Zqbp
xFCtXxs60CabrXTWvhZ9/Braqdq4ZniwEvuhJ+RZs8S9nIi5bkP9s+23wXpItLdYxZsx+0yG7bpp
nJ0aQjg3VrcvqOj4P5+jsSFl0aPxqhtxndf8timNk+53+EKlHi9FAj1ZdIcSyIvWtwsgBlvqVrLV
qOvS7gb6+dKIuFLCepe481WuihsmMkSXNBP5BDaqy4r9fFwhR0iyq7zE1GHL8WjbTJDXRthTaXbB
dTL0mzCifJBhxGsHFGjTZY65josyxr7eXUun3zaiPBhNXO+7vtwDFnVv/G56sCWFCcbNbeJGD9h6
s4Um2JrTDN+MWtYsO10y2h5ORVUcwYi9+cAt8kFh7fDvUa5Vi16ShCPI2xRoaPWSLG+9lCVsyWza
RAP7ZVfXQrCMib2M/PIQT161rIaSclAzWJMZ1SmwwtfOCvcFhc2ychn0RgAceLIYfr/Y2RFO5KIy
EYfQIfN6gP2SXrp1jUKuLR3jYj81TJeTlitsUJ/4DEcHyfRjkaqBL09fX4UI2OhOwdvHE+4f5F1t
RG8Rx8naRcJo4su9UUYmjmYwPtdO2+94XPp5K7M3qi4vygmQt4XEM9ZpvEnHvlqYKSUWenL/IDuz
2GqpU7+lbn8JlK4tJi3s1/o4ZptIH8n5sWlavJ4wwqIxVyHDhps2yC7fXCjnn41tP7Va84HMqnMO
4PA4Zn5otZohsORgMC/p1Fb5u6Ii0lueCTSS7iUECVKbj3/+hD+Szy2E23jTBZB1d9Ye/ehqC0OJ
xINyeTVBb8K64iU3qcZRKor3QZvTFqrhxPjCYLJVvPhTdIpAUGETmuSSbmKpV+LIAQE4IiqPon8o
YXjo7Yhbd2bA4SF6IC+7QN7hWKeiC52/ELn/DOXix2fkiNXfNABqix8Gj4kbOkkKX27VNhuMA0fd
gqvuIBaV00Pj0KoBZUDZiusLi8SFAcprHPQ3obQ3JPxB/bP3TVwyGwGE13tPQtBh6B3jvoldd+Wi
4AuuON+XQhmbiiJiqXCiL3gZ8r1bTPnWM3d//n58lVF97w3gl0H9RZwwg03jxyQuNRlNmBROtfK8
bsks6TCW1XmUlX01NY6+agsyH+oGt5IkdcjtyfRJvRTU4oNoyo1tpVd2yEnuaIZ9Hk0jutYmMzlJ
N/ooXeMYWvE1NpIFEiFEgl29rfvi0kQ94aAaHHKPPjOJjODO0mNz2TnT2zj+D3nnkRw5lnbZrfQC
CmnQYupw7U6nlhMYRfBBa/nWU/9KamP/QaRiMLIiOnvYOam0srSkk3AA7xP3nstYK7sJ3eKohZTr
Xers/iXSUc/i+aJzL58G585pFMxVLBE11qhKet2FySY26FB+cm2+q1ZMYvyYj1AAUbF91jOkocK7
HHjnUlfG8zgL97Rm6x9/xPeTZT5ixubjHzL17yItCCArRo51jKU4AVn2ly+BO6XU+Hr5kz/mK+X+
2y/aNHSD0TudkMbnUeV9VGfUE/SmbCj4ooOSCNg+fNSlod7r1B523D67JmDzutwbTvUUTtax6MZu
EZfyxvSw3ueKQtkyHdFs7ehpNkTpruBfewSjvQSmfWGRfasaot5WvEE57daeJS6x6107Yz1n784Y
3GwfO6X8iSPpry4giPB5KDVnMX5eBPRTFDqQh1GG9WIf5TpsCZee47e90H/VhMwX5/PFg0BLqWnw
8APQ+vbiaRa6ZDUIy2UvLY6I2tqPFRyHNvSWUQGNIMWqgmpe+cnrea7Kv/tcbg5nLpihenz2W7Vl
ZyENc3nyLGmxand2eeioS8fBRqF3tF+hbEm/RgnSuPolpw1C4FRs0Wkq/w93Kh07eyBeabb51a38
QY5ZjGoT5/Cgl97AWRtYm451fOglP/uYv/yLeSbm/ZEznxPfXmnqqirpIu6YtqrWOLsvzdjdp70k
ecYEX5dwGGhF8KjO/y8MhucWxN7azEMO5hGNpsvoRGjFSgjH5/2lLXiVPHjBWCxzjaJYlcidI22l
wgAJerVd1MrEDlpXWcG2xtLWbwo3fKwlIibdCSry2Rx1xWbjQjZ2DieIBEsUTm+lmpwrujoe/oUz
dkoovZmHxSFfRQ+P1+jZhrg3RR48JGWfYvTMX6OQLKgqWJqze5pazx8HPjMrfvKUawx1v7thQL9o
eL0o+mnZPl2+KQ9MAA18TaO1bKr2PADzhV3mqbfCHTET120ujUss0TfKqG9LAr8VqWz0huXUUIy/
/jb/fzfpvwuleQX895H7mlybEqH1j8Ji5ySr39py85eZkaCDJyBLiQ0oN/VvbbkBEpDHGgApw3YX
KsKfbbn6CxY3OIGczzOC9FupNY3dTO9jWmVaM8v6bwzcmTx8f9OoGm82dgLcORRl3940JTJ9dH19
tBwyjIo+Y60Zf+6Fw6aZ0MSWxq537AveOdd62CN9dfp0QdLT1iuZLIdAUVwegUMmFXXnFhFN10hg
bDp7Gu3kMjPKVx1GzHYQ7mrqWYxR7K47R9r7xEE9a6vZe5myr+pImbcz7CrCSFklFjkjQY2Im64w
jl3cPOapcanFw02XlSvCnc8lRrFhUI4Zje6i0ZprMXj3WUtyiz7sTc9eVRE47ESNHgI43I3Xn9xG
29oFSzVsHZQXsOzch5aPzugchL6tI3xkTXiRI0TS4APp0ZxqhRc91EHQt4TG1L5bKrf65JaLCou5
GqfrQr3LQJ/lMauJutJ3dibtrUtVsy9S0Es4bKD8ltmqi/uzzgEJ4wGnx5l4NMP86CgkOQdK2e7Q
fac3zVCjyHJ7c5nO7g5jVt0R7A1bnyKzS6SzCiW0MNdscPmEzDkjYqF7wAsG6CEzxq6Wq/1FKKT6
6oJr7jvSI0cD22fZrAdjFteNm3LS5/iw7YicKxRMQpByX6R1gEuI0nVfquO5kK2JAhopVWTxZ3ec
48vODK/NemLQasSHPtGPfVGDBH+aPASPqVLsMjpnk7DrLBuv0qTYTZOVMY7W1lnRnNlpkvmlG9PZ
JI/lYAQjgkTDZrdCkHfM8EAPLtsxTbC6tfomYRFMaJ9q7mMruzGd+sxWg6NRFstapitCGEBgqO55
qsqtLO0TIZk3ZUpcdsWGlrysq1gbN4U9bhCLPYFquECGvh4UJkIg/1mCKmPJNkPbR2OHkDI+gdQ5
2cjhDBUDU928JQPTGSutr9J83BYRSQumiqIPHdNC0xqsdF29g5YC3rE6tj1zJJEz5GV5ADGoWyNM
79ZIeE/xkCvTCvDS9GaLwZ3zssaXpGo3dkV1PFZ8su5mm65KkMB7m6Ed39ssjJG0pbVLBcg01aTC
Kmk4PWYbSuimmI3aiYMktmLg3okzFZnfD1pobCpDw6mpK8OWwMd1PpnIhrzLJtaOUxztwiZ40Cro
nlM2HTPsZTdeqYYsxwT5zfr4FFfmRVCSuopbm5mOKx6YGeR+Emlnjp6+19y/i4Ip8JC0K8c+TwKo
GppSYkSQyGP7PFwwDTMXLbMI5mmvlV1e8vuglQ/4DC5QZQnCeiNDPzqZtmXXj/FQWxayMK/6QGex
4PYhYNsQwIQyU5Q4GiOW+zozllQmJ9MasUYKIN72FD5pSle3S2sU66RK8HOWiPHtSdxJwziNMX1T
PAUSEJaA/x2BEuHCIMYIATnUV8JQnmWez/bFBKnY1xPgn3DambPR/0enXd6U//mfn8Pyvv6cP0bR
HF06cnQLiOkne9FM19Y57iw6aPeDvQi6No0JoT7MUGeN0Nxy/blktulaHETsFmJ2VO5/68z72rx9
U9FbM4OXY5lmCDzfvM7+2A4pdaANQx3wZss4tRftpLUrLWXW1LPEwSqRpdDdahvln54eUlMxFm0w
hMwhm3wtLX0hIVBu+hanaVnpDNTIDVvJYJrflPjiZP0I8u06R9K2rxtd7k3by0DcaJsoa6xDJFoI
maisD9qkVYsRmDA3N5NKRmnLGFIoE1wn28a5R+qiMMxl3ZneeT/p+nWmB2ZP5JUdUv+qwPiRuGJL
jhks5Ch2uqoxl47Haq+rDlGrrQIRb0RtrYzWPaYxsX1FvdcdeSNHRKUJaukub17rZuAhyoyFSgRm
jYQZQYav9eRGDJy1PXLfsNgGFTqkJPEurEYcVFtDcfagVMwBbTW97eOMwBlp9MdBoyWZVGvcOS7w
ORWw6kMeufYlxlnQXqY17EReAB7t1XWQhQs4GeJYKt0rPhgAaO5a0KpihxqdbYeYayMTBTdm3j5W
jq5u47IEHezaec4Wi2TwnLWZHk5X07xHM1moxfNmDSjegBeMbRshiYx25w1cMAEMnHdyRhZ/cWJC
LFjWZSzt7Hl7F7PGU1nnhfNeTzOUpSbUTcXCL543fwNSFm/eBU7zVjCa94PF11UhUat4dMZ0wH6N
4LUdMsUnnCzaebUV3TuMcX3bqM5F514kQ/wuouBAxHPre3Qjq0RnjgXDTHviunlnCabrEcoIYiZJ
OIaeXzmqsP266XSmWwlTowb23NA6DwQZnAwreiu4CgKPNsBmee4CZ3aY4i/sPgguJkIxM+lZq1ot
Kn9q2Zdnirbw8uAgRNCgJpLOIorRlxtsgD3F3KP9ZAyoOk+VA1u1dDJ2ooV91WSd6UcKEwE1SB6C
zHi1dWAeQ4BMtGvdZBfCOyS1tlYv8yC0Nxhx9ZOd19p2HBu50triMEWW79jBvimsae2kQpy1Tmnc
iqkPWV1Dnvfa9ihdZD+OMqmHzKvCDW0Y87wB01udCeNCb6d4nevTYcxvgU3aez0uboK04VFrovPS
U8KzLCE/YVLVM8fNq4Uyud1BF7CX7VRBr1VT7ZR9cQYbj7QTSCN+bscQca2tnmRrzRONbzDlkUZL
xgiC/jjS0sPAz0SQEMs1q+bODxqWN7Y7jms9NHBPCX0VKLLHCdDtcIaX9IcdNsOyZH7cN6+JQE6G
GNfvswj507AptChYzW3CwtCCymeVfHB17T7HAR/1SB/C+bGgUF+Diqj8BiE/9MgMxF6WxZtU72AJ
6Gp5DjIIj0lrT5R7PDHzzwMbez82NRLh8EI64KLHEHXFP+d4mzueHxxv6ZcfSGKZVv/RxzlzhhCy
JOSwhmXxzv6jj7NJjGB8iiwWXyymqj/Xq5xpOvJRnQ6P02s+Cz+eafMimDBiTWXFOluz/k4f53w3
paLln2czHGyqZ4Hq+/ZMc4ewDbkhGcWlTrKf4urGyzSwPJ0I0eYXlKxfHd+ZvLBbZ+sUA15ZBclT
3YTZupDNS2rWyRr27RcmTcgbtCnahzZFsJCSG00LUZZY7jFWZLFsCh23jbEX/GdRDQnBaJjGk0CN
/Ef/YgWsVDLlrh2C8WVIwgHNaIKlBmL1dYo3dicnYG6N0owsfnV3qSNHASUttn1p3o2l3DZgQuMq
unGCcJMavAa+/o+qZHtsQfexZR/MCK2t3r5xIMu9rsiRtNYe7QwxweLCS7KuX3Qm5grFWskM8oli
dDS4qlc+gCCFtFYhd9czHc+mdyD7FcU54+uNMnWbsKmbPdsY7PzOmWp4+xHHVjBgYzXyHbx7ytc0
fhudlOQd68GsupXomOyMMW1JcQanfjkY3p1DOgaz7a1eR9u2q/YwT1dZqV5OQ/dQa/DxWm03aPGd
VaEHJlGOsy2xL8zZGGHp2L+0wUxWltMCpc7H6QjpT/pFYTh3ukzZ101AA2xv7k4YwHfPU2AAxy18
DF+FHyvg1xXR2NdjFeiIcrVuiYUIxkmeWhuBu/tMVE1JE45eSqY1XEQbWowaxBvdHlmNzaA+LS9x
paDhGWD49T2A1LoT7i3yr/gCjxcxtWMI9S/LIXbU5uittToN3q0ZD2h7/aubMrDsZnKg18JMUCGh
wRQsMxe2txT5MoponCuwoRIvMK0uTmPD6ZmxuTg1Ou8uBVUolObSNnN1H3wVZPWd2HhJyaYPsVaR
ZMaGrq6Bt4uUy0bTlaDtKnLrGKP1kjGisln8JQftIpzlYA66sHT+g5HcCT/8qhrLxtcJLYwajCgS
IjSC/BY5vFs/MUiKF9MuQYHGk30MUKTZtbLLG/Zx3SxWY7uNeBv9WuWUq1xqSNxw31EsnIxZ6kb7
VmKbdsd1PAvhWtOkagkdHpMquVN6uAd2Rn9cO+j6pqvIweY+C+s8tb1NKm5PBdmdKZ3zHhkezEta
T9epLhVkegKd+l6tUe5ls4ZPRczHsf/FNNCOy2FaSxR/Wg/Xw0EDGM5iwGlWBXbGciqwreESIJ8S
5aAxSwixiiTnJarCCHVhiMpQkAXlMiFaWI17n3v9IkKPaJB3OKFPZKeXz0q7MwXlot3GGQPgaumV
7t4WCYd6B8GvClWMRQgfERBtOoEUEjAVcHVlX6KRJPb8izqLJkUe2oD7EVISieh3KCsTFJZillpK
bG062ssADSaw2Gib5729m4xZoZmi1Yx6RJvuLN/88NL/i13o96NTBu3QpWhM9L+YgnVKGECLSljt
RdsYbZULReyfc4RaTCZ/cIT+59+1+JI+5yT4nXV59ApmDsjv9D2Bwpx/0G8t4pzjOhuTUQQBiSWi
7o/jVAM4y2LeY6fjcuA6/JvfLSaIjYlWmY0pROzNeX4fj1NWXHx1JgfuHAto/Z3j1Pp+Neqw/ONQ
JozP4Jb/rFZqTRK50jiw/BYKKnKLfgIdbe26gJw0E/S+jDLNjx3Fd7IzW1aroT7YlIO8PP1Iqstm
FLtsrK4q3Z+0lESGm6KMVoP2XKqw8wK3f3L4D0HUNUf2dRYrg6hbSZ2UirpInF2ar0IN8rf1bAx7
KeOt2YebBDgTgOUw2ueRd1aLd02frhsMhAtyRjZtku5bSU1YEnCp5meIPp7dlkOwhU3pW/V0bQ0t
TzBOcb+Nm21V1WBeixiNS1RaCwkAfhMX+dmUp+FJlj32rnPcb75eXqTJ4zA8o893aWiVG2HGGznq
izK6jVgRBicVX22uPysKZbbw3Qz51avjFH6JiiETYiGD5yF6c9FgywnvJWZAvylHWAneilU7Q0+6
rEarzI3VwC1Km/FgJYOBbLgOzxBLKvrCnp4Q0w7kOMX3suubK8/Qk9cumICXCu+iz/OztkqvDTHe
S70cVs3gm5m96AyxqSuDZf2tTUkQpMY26AYA3NmqCUjBMlbz+3kUk493tor6eluK/iYnPKS22LYp
CHJG5bEbppVmnTvV46jBr48shKqPHQqssTDX1uTsqDd2QXqfZOaedMrJT3O5ieWwdcpd1z+7GrA3
c5eq8D+YLN4MmEoQ9Oj7FMopeR3WhYWC2xOPAL4C40o1imVn77sA2fahd5couwNnOwQQKF4HSS9R
rr3yBn48KPxiPzRz5sweAnodnZXO5BvOg6UZvFQRcq5V50XiaLSHe294a1uotLa3CiPKHYLCzAK3
naAwUIbhbJopQQD4w6p8RXbVHTrKplRnUNg3QwRFwrR37uyjloB6hsjbaj2DE2l1a0Mi0Ule+zBY
xQzsqEjas4R4xmqCOk8Sbo9IYlH0LxSnGxR271qYY0McbOw4jOLx8xgXUXokpWwxSJygisX8QymA
4F/G1TxJLtJjMNVXqh0uAYFsCh01eI2DcPRb2972euGPkbfomQFgvMEYJYH9e123VNziJQa9UpdQ
BOiP+IpjeiQFK46yVJV2wf7i0klfdZeQY+2Uel9yK9qoXXTqMr4fYTVrCgZcsQP2aG1jTUj5B8VI
/CjUbgLHXQmV+kNTewstYeoTHswI3rV4Qps7rQDOywO2xVo5NAzHK88L13gv7zrvRshrRsXesKWX
JfwDdOCL6m10QE+jjXSJSwzQNyw3ThP7xbCOmr2ir6dpwi22dmXNN8xduh3qiGtXU69y74y3+Ygi
+l4Kc1GPBqucdI2L+Wa29NRkVzJPWuQ8WmZ4k04xhmgoaeOXql4mVbi0yfDVuhXKspUEkuPMd9Rg
Q4SvrzLuRTvzFtALC++xi6qDqYtDjMjdQt3mqtMTYkM/BqZnNe+FUHYkJzPoylEVAg3R5DHGE+4b
IeN5JTligt5NiOlrpsIADf1Rf4whRvVJd852dGE5q4RNRO2qa3tWVsaEa7ZYnIYl4Czdllsn5KvQ
CeHt3DNjglWGV0k139QGVBaNxlzne68dcASGMZP6HjKj1rmUZn/vEdk8ZRs9NdAQub4GOk811Edj
4H6V+EbUuLb3kxHs6oQoBQRgJJ4yOqrHdu2NSyu+ECUyMsvamNqEyO3AzeEbZsVjdNSVZ618aZkE
qru+z+AyX/YRTl0Ni9dr3D9Vr214nQzcoYDQxBlu24U68GbqNymRyUa+1UbGDIw/6jC+TuRwNl8t
I55iP0vDo4okf9kGiljqU/tQJ/FdjVG/sCq/wkc1MLjywRgCdrb4djsL/qpiPTn2q13OjqoRu/a5
6d14uXWl9IQWj8NeQOWZy/Qks46DyV6rxBizC9SrgOQ+PCOGztPrm1hfkIwAdn4f9BOx4qzdl0ol
IKeSp5kg/MwKb12a4iYcIAcOdhL7UVpdTF1wwcG278tbjRlmV7YE58iTlhyalshOWNOGVFdEdlf1
Pm6570H78axbOCk7csAqAjEDRMDnOOuP/QgBY2C4oiwr/BBlp10WpXNIwo6JifLsZh1xFt2ElyTy
+8Q8ZQThLLKyPRucF6Gu+2JNmsZ1g7Vb7+CPU972e8O6QO/qt9oI/JzHnvOtB2CREhpEpICHykkq
4aJp9efCyJzFv4wgDSc2aJz3XnpqUyVfOz30HWBAHnd/oztX6cigWKTOMq+araYK0G3tsi+j05i9
/2MqSFj2P6ogD8912vzYnPz1J/xWOlq/UKvb1EW8w1z763L8t426+YtNyCeSYlbtlIczhOf30tEm
b8cmbWBuYDxGMvyr37cL9i9oiHR1Tvw0WNDjaf4bk5hPcxi2FPwkPp7akbkOivpv5zAwSKYO5xFE
5pzZvAaOHgW2qSIURsW2wcT50sDJ+HC1/qJ7+SrU+7DQ+PVDTRPMGwMqG3HAtx9atkUb4O2Fvxvm
EFXcZDsYTnrXxOLYiKm5ICwq4xgwyxs3zTK/bQv3HHZsQxF2VST0zoA9jOzcUrD14qQbjJ0iMeqM
yCAZCeEGxsNcuevIcpqNXZBbPySe8eS0iQkBixb8YNYgIGyOk3Yh3BzYLI6C5WQmY7KOYxmtNGfI
IIzNaQVj/iZC4e5k23R04GQOdxNoMTbD1jMzDcY+QqkfVamZ1MB1dsLpJw4Tu/8hbthQBEI6756a
uydHC+IDcTPqm0JX/p6rOmE+VSHahx9f3fni/ejizt/4B/VTZDsVi32+xbI0YvLNaMitQstXaeLg
DJ6AEkVNXi9+/KE0Od9/KLqQuZmh17Fn2caHD+0E4TBjwPvdbL3q0DGb9ztn0veF0wSbLJbar5/3
T1hgIp75cG2/4yJunkX+5f0H2IP5P//jzYLEj5eEodq0l5h1/mhKzV8sVGngzz0UVrx0/pzx4pPh
NaQxgzFnOPVXv+6fFhqdaE8LKBeGF9jYxt95s8xBYh/vifkugPUOmBF/LlBE89OI16sUOfQNmEy4
jeTWSiKB2oQJ5YSwXAPJE00VMKFEWQJ7AjAw7tVAu/xw6f7qTfOTX+HT223C0BoaKr9CmWFMW+vG
FUbMv/8RhKW5MC0wK30nNiTcgOATKQnXCktfBo+5rcC9mvwff4r2Vdj04bHmas4jBBtWGQ8ZKlxO
qI9PmE7hR/cbZctWNRLBeDybviSEL9Bkq0ybBr1LVo2SDKuYzSTwHatCH9G7o7ULq/6CUD8fjZHv
OCxoDW3XF+p0LpVOnaWI56GAMC7tB1XXHjsm3QtHPnhpnx0nPSPJRY8pHjN6TJj0RgcWgORYRpNE
XTCDLAza6cIdz8eBhmahWXW5djrYEwtDjUn+q0EIbh3NSM4BGLmrTsaCrEFNW1ZVkJ1YFqZHI3Mv
FZGfIcR4DGqxwZP0mkOrbsfrrNRILi9KMtnmeEQc/mrbvjTDzA4ec9yu2B1aicPKlPqpJRmuj9pD
m9ItZ026mUhP5wct+whORQvm9dhzOKwNT+u2Tlufoko92haaYaut98nkHWuF1qqPt4nVHVqC0Bsi
WC6CXgj05iPwRxd+oNfrvj69DRHRplStbEhTswEA7jmDtzez/mROAy9+ZGTXptNtk0mfFqJNDuiK
ntwUqDT7cTKxNLPxWTIeW8ENU+GL8lNkw7QhdMP4mGrNwa0S7e1ebrQaDJ0Wuuugtxd1Nwb2OgVP
phLJisMEYDeaJkchT1bVZkeV4Gt1CNLRtWlThi1GJEcTSIE1ZAP2VK07uPX6sjGjwoLVkVS7KWB9
1zLS0KF+A3L3B91Tlv/SMLdWVl5ly9QyVujuzkQBjdGJdnbw/OPb+1MVMt/c6DEw4fEAeXPO0rc3
d18pGVJtyOxNYW7txJXLIGzO6wk1N2pU3x6crdu9/e3PpO4CHqtBZqEM4eX58YEa1XGQtCn5sgvZ
2QxDF+1azLVDMgeR0SWI1lvkqav+pPj5dDzPf6rFSs4gONkgq+mzTNrqcrRDFet7UnlPjjlb6jIo
TklzU1rJLe4Xbffjv/PT0fzrB1o8urhm0Kp8fnHg8TaZzCN6t9AHiv6xqC6jfC2M7Y8/5vuRNH8X
5wplKzIa/vnpcpqKiyyLv6tpRizREYOGiiH1r1fvH3HuzzaG/z6WvsUGyUy6+T93//l38zL9ZDTN
pf6jCiChhcMVghFeWVu1UBv9rtglqZv5M8xManzT+Zrn+Xt/4cFF4pag9bBsbYYq/9lfAEaCmDxj
kQAIseP/W4rd+cn95tjioWYAbvIpWEZc61OpDzNDRQcjUcH1rt9F6lIJsFuq7k/Ox7/6GOy6bLpn
/THq4G/vPvA4U2zbiO2YBNi5up4y31TizYcv5P+mmuBv+fghn94YkvMttODTLLMBDBg+pwhEjHR/
ZrRBPPYXF21eNvCy5+vUP78jqoSF6uSCb4rA1QdqfGdIKnaSxEDeFO0xGtVzI7wfx2QpwxuzXYeM
u7zU2dhuuDJcxtXdsrZSdqaAhDg/oCr7bYm2xqJHQU6PVPVMmE+pF29HuZa4nHES2qQee6vatauF
h9swLis/6DFmCiKP0UK12UMYu/6ARkSfQEsWjPA72MAiPrbMVXplemnjR9mUT7W3icfoSeS8BjIP
GrMWbk1bWYVex0AX/qShrjJyQruo33IIbWgGEXNV9VMODssorU3gIofufJbYTvMswvcG76U6sZmW
THhkvMqt8RK1y4qM6FXXLMNWuRoCuUkR8TAybFaa0j9nw4g6LcOzxsOBV9nW9gCC0iWKmrCJd0aj
I/geN1oPHvUaufIisi8S40Yw/icwnpt5k5EQRm7GeJ1UGZtRAh78BNE4bpCFA8dkNN8mgUCrOdOS
yndyi+1Ert0VcVf7tQoDs8GptGtcKicJhPipj7LoBt8uGMwMOxq6c4VpcoVyVrGcaxiz01Kx2MMq
an9El39h5hy7KM+qR7tWV3n9pLXDypTaMmEnmmnhMi/Fuu21yzQe9nrDyA900pyEHrEA1YZUPYsG
ZQ/iG36nfter94PM/NwtN7WJmqEs6KPHk6lfpR6UC4oopSBVNOAX8zoD2dyg7tlSyEOJ7XHmQMav
FqnbgUE0RbNPbIautcoVrobobGgwWFMG03SrlbhWpHPKE3Fh0cHjIb3txpxxec1iw775+jj+E84C
DBEfXj3f94BRkz73X37g2Pj6A37rAo2ZjGyhQHU5BH5t6H6bL5EFhv8LWZWr47xAv/rnfMn5hekL
RlqmUtQ/VLx/vv/tX/AREsJk8K9m7+jfQiR99yqzYTzQGaEFm5189qcOjHIPpXhZOwyJMRHIiDCM
BNRj/9Qrqe/m8iHLkn5l8hr8dULwX21wtvM9GpkDEc8J8ddcArwy354JCMQt4UoL0ofqidVgaXI5
WfZw23sYnQsIwWjbGvt17GzkFMXY3zbcovXIZDpLtmNvv6nKcGvGyqIn6DdJMiwMDo5zcSHBPU9K
cYx5QEfUJJOML4MG/W2KgEeEqV9m9Yl8PzztkjD1HG7CIJSbOg1RLBWTcVGoTrlpKfERzJvFfeOo
WBrC/ppRm71oi0FuBUPvteel5TqVzrbRiJtpleQyLHCC4NvKicXSpHdpC7Dvo2CxE1NvSd2+C0wo
CTKPbpTcfM9isbINFDienRi+U1fYE5jK72urgmts3ZjYXNRQ+VIm2n4w5AlWwUamwInq4C3P6h20
mlsvjd55K28LV3jrPDMIE/LSg9DB3ZSOAyoWV0MUbmEfrUdL9/bYAF8YaN4qZfIg2Z/ZADSLrlK3
kac8d7odHkhE9PvIuIiR5LPWCuENowM2m6coc1/oshFcQEOIk+EWphBZvd14n06AYu1QV2DZs/XE
C3dnNIsgQqRB0GFHqlpnfjEKNMqu9jJULN90G+JdaE7mvo5bG+9hoy31mr2LpXGJ2eGeN55jMxnU
TKZigXnZiuBa1sFxEO9KU+wVAMwDcEDHq7dAkTlUbMKPOQBzdxPQetVI+V2lgPXaHD0tPi+G6CBF
sQOEuIn5kYrG7G+c1iam/bj2TmHsHXTJAdd3J6tX7s1KtTYK79YFgl1SBdrsrBqSW7bftx4L3pTY
nnqODdJm4G6WOaR8oUtJsB3IKbubCnubJfK1B1bj5sYLYqCdVccC3n4NvqB0VwlaISzm3BnIXpx8
eJVGeBzZ7TuN9hpYbAED7dS7GeRX0XypE9w1gcxfBlnuBz1FZC5cy09i+WYbIB5dbCsTqq+s3XZa
QP4o8KQsQPqbcpM7k7rBXrWMWOMxA1jYZABkFsGimnOwU3uPPIoQHLVfhGH+Si+269ri6CXJVSaH
o5tuCWVRLDrVZd06YtsZOOdzJC1oAw1nejfrZ3oiNsdi3cn0MAI0Cozaj+0CJ5M2HQcj/tKbxjJN
9LXEt+EzyLir1Mjz074j+dt91hEiVBGps5pyz/o3Qt5HpYFI5yKurZzcp/RLgdnXDLpdyE49yEjb
NHr7ugjEbaEFb5mIrwFdEAyk30SiAxUm4U9MDdVAyRsWoU88R1dbR1sUywK2Gzb6hyEMXpl77YQq
NnlabnWcOE7fPJfCtBdR8V5WyjFRQVEHRrkcRm0FDpclHUOZVofnkY/XI6etrkJMgpTmtx6K4TLK
EqS4ZIFiBQUrKy/Q/5OBlCwJST3gcjIXkozugXSbBTsnbVF0ZeGbVtUtsZU6iLzCwNyOZBRtEcs9
2trNSBqFJqMTSda+gd3MRxeHnK4Id05pPo1O3y2IuBdLryGPKcVqFevNS+ux/tO9q9h8DHn0hqFd
1dwCo8PSV2msvR7F2ylQu1VsBs9GWZoIG5LokI7APvSm3AyxdgNhAoWd0R8iiUELaNobDjQcT+XJ
giwRFt1jF2ZIHtxyB1b0psjqS89iw1ZBt+QKrmRLJ0Eho9cnxSi+ADOxD+4kjRdVMZc2Ak1R185q
VMv7vC3hqxDv3RcOC1b21mUekrRm8AvIFv2z63GHea2A+ztmW1kV7BKbjkgncCa1fQ/cbT0zKzH7
shhkJz+GxADw3FodVooiowPIJnVES4JTDd8h7yBPgu9L8pvYLPdtnW4lHmy9syjJiBVeGGNyN3nZ
aRa7J31xnmb6u5pFz9OoLRWjuS0EEZNacDcU/E5dDpFzYmhjlFiqLJFeaoF9wqIQLUguf5JjcjFN
4s0Y4/iLJovLyCB6rkkckA3DZoiMhwJZnd8qxN+W7Fx1/Alq6uKDz85iiwyAQEdR0Yd8R8hc3mA8
8DSzCmnsJiloOLoLK7VvvYbEmcE+WdCqyS7f2vp4wqG5QqZ02fJkLPrCWukhZx74ct3EVZlG2U3d
NAdbMY81QfItED4vhoUII6YAx80vX+8SrT5EJjL7QvsCOMNkZFZw+sFVCmz3qMrR2TUpi4RaNSqf
MauEy5OtFDN6DErvUcC4exgiHQ2EAtttKglU7k5BxFQvqtahESd+wQtn68VSbGzDW5qt3A0Z5+7I
dHRSyWD5X/LOZDluJNu2v1JW44IMfWN26w4iED37YCdNYOyE1tE62vH7s/djd4HJLFFUpvLq2Zvl
qEopkSARgPvxc/Zee5L0Lx2m4xgLZwCNHmNm62R/40b1IYWY4dXxiwT65oPXA5IqR3CrwbNrQT2I
6/0Q3RuNcdRUY1h30uZlch8tsq/XCjz3rWmaG+JZCp5hFJ3dSF2hOcqqqe+w1xyriv0P+soiEenC
TWwVhYNzmdvBbUBeIlClHSJGnteaxtwgN1VZnU1RT8rnKP0+qJ4yWOFLOBKrxqpNP3LLowYdVoV+
6jvpuA/cAEWESLpl6V2BsBgVk0S7PhuXTcPyo4WXIYovZgfn9O4fRVDeK2yyPHG7wkjWZcjdSFOd
BSQnW6VL3PueOXPmAcy1IzQdcIGumqJaNeS5rp1J+4x1c6VaM17Iw+1vtukDw4fAV9P6SxHTJfVY
VToWiqWjZBvR5H5FovAyAVByhdyr3JGC4CjgiJEgBx30d/1RLYPMH9LmJXeDHTfLCacTGXMShWh3
MIUgNWnq2OBJK0hnpVBZcGrLNwgv3Y3mBRd6WpUsZOygjKsIX1DdfRzXE+z3OY6ibi486ek+eA+O
s+ba0bA9jMOK9DA/Z71cNJnYjDpqZxSj8IEED7lZugSppzqAgzE97TiHl6KHMEt1FbvXzoCdhQrv
YjKs87Z2r0BSl4dSDHurUghHtneRrSxBmW4zFPlEI+X+mMgTTydEM3HJUES2Huf50U4Z+Ddgcx/i
Hs1WqJGQQDADiUmFteN8726sFMGGVk+4LfP8rmx0X4xRTMgzKgdKShosIaHXrIi07HHWRrSlyXvu
LX9qGG/2SX3txh6BfGl0roY4QXu18jZlO+Cux+RSIZtZTGH8nHdDuf+XZoZQlnNCPk2bvq+Lv4h6
tMNj9O588wetlR+blLZD31A3NNpFBAR/qNUrQ0Bk5x8gXPC+gmVZy956jAZ2blqavzV+/w7nRs5r
7+7rj+fG/OVniWqvX/12aHQwgdATpvGtWxQps3Hk7dBof0IKAK2cKZM1N43pDH5rGoKC02xG9g5E
JLDm3w6NLodQ26Q6Z9yozWKGXxkd/vA0YA4x6HJYjDf5ph/7X+EUgWNK4L/owUAi50gebnxTuNd9
iRbr3Q36gwcPCsEPzbbfnCgmv5Vt0HL7/phIbEvaKyUblFkOUPjaswopaw2ZmpUJb3Z3T7DhjfRo
W7ajdttTDLqmR5hGN2BRs9hbKqbcHaxe8ANW3WLhc9Irwh/k0hiwOqnemYhgkQ7hdJP2zp3IlVsv
V3xhYcrUB1RtNdbLxVgXt8NQ5QzsiSjoa7NezrUm8fHawRAloAIXSehMjtOC7HQk9zXilFFDsgsG
d5EWod8NF95wVKxkrRcPuPoxfRUbE2ag0r1EkbNJ9LNw+ByI4s5MlU0a97ZvBec1hGx/6pBoybRm
nSiJzC0AoUkEnOqmh2vkZVjoqgtMpAfRSH9Mn6byurCLjaDMGLNVoeHpLJorWGHmOodItUxkfxtL
hIwS95sVFpLSKkAD2awgvt7r6RlE1IUS3NBH8pHG58XOMk5DeVn3cFdRM6LkV8hZxTOunScqitBR
tYOdMXobEneoWbpw+JqnrHn24Bw7Bpl6QNCMPqXBRqnvBuu2pEkn269mWqwZne3jPjvHaH0TpICw
6uNg6qd2OG4RAdZtuWaYlSfMfUx5iMVnASMgsc8DNcZmKvr2i5d56oWXOGwv7j5p9f0wZHQR+Qi1
M7Rs1nGYi8i2J+1DVdqTSFO+FFJdVMre6k6hGKGDWAQ55xvLrxx7j2eFfY+NV6BTNYbevCcVh2ba
TrWS88Aq16aDdPmk9YC5tkWzVcVJUOy0Nhsu47DDRpKg3m5ng00whfo6NNkfzNl544XefUuqycKc
HTnG7M0Rsb2v3TtFEugmA43zBRrN2h18op0fdT3eOLRlK7R/noexxHK2Q9/eZ/h+jCoCqF6Bm462
bXQCtGASK0EWsY0GtOr7E51cZpI6/dAVp9SeHPA92Irtqg8NQGjuYpQ6GXjR+dyzHKtlORuR3Kzc
KTR1tdDZp9yeAalo5J2OmJeQMmc4fS8J6txkY3oXDQWe3vZrGkkNm4Z30BqggjU2KI9O06KbnVGo
D2xY9dNLlIWXDD6vUbpg6xWan6n25wEKEtpW78nF7jUKgwhGPuBFmpm34QjiF18mY2HbuOiyfarz
FxEUW+0YtBvvth+vSMhd64m2jUPDF5Q2hXrvDIDfYsSrp8gabowpOk7RjRVfQIvo8nYFTngRhvAO
SDKMwkszU5+6ySantiOrBj7VsgjbE4D5G8uM92UWIJTVV635UNWDX4e6X/CWQNhCoNP4bhpf1G1g
nrXG8JUJ7izUy87dTD41hkZ7IbAvGyKUT23L6lAhqu6qbHiC4vLz6O61wt14FKEpPE5cZdMSzMQO
X+hLMLG6qCwgVknjXfOObmaszfDRzN74S3+HDZaR7Lv944cN9rdkkgesUz/D6bx+k7d9FpyOM3dZ
gbORM4fT4z/7LDgdJt2eR2uUxFAGd9/2WcR/qubhtYTN8fZFv4v/rE8A7flLlfkxjpNfso285ty/
G85xYb6RS9FF81Sdgfjfb31I8IYy7GkoiDbSWhwEZXmjxEWJ2KLzpEtDzzH8Ip7K2gfzTPENTSOA
5iE4E7udc91rltL6SYUCA5NGih0kdYzAgk9KXH1Ye+od0UrFcYrHdO811USzaXKdBvfelN0W+MeT
RY0f+k4NtXPMCieRUxD1ONVmcB3jKBR9NcvMK4A9U4XFQ5QWjUFm8iX508H0EI12KreZSnuZxkAj
/HYyLQU9tNu9BPY4Mh4y7c8oSxhcdemYWwAPuia8SaiViaY0puE8LnVP3SlGXhzH2qopgoFromeH
OsVwql6RBp5hGcfuvLVj49aKHPHYWPHw2Utsgzceg7WZe82XNg3Hy7mPe6R71H01w5hepd112i0M
0vrOSAbCliatsoZ5HFSuKXPNhR3k9WMQ5vr56zP5d3j/oCL+9P0j3/PPE4Nfv/jtvbM+oX+bhyJo
pkBIz7C9t/rWpFKFI8qkxDPmApO/+VbfkkxJ3ITlWLMOZdat/v7eQfuAJcdLybDc5YTyS9I45igf
i06mnEQPod2jC4pGbp5nv9NL6qkoyAQ08eiH8qQVI2ryqd4OUX0bFsreHYMzitWbWBzDmGFF5/Dc
981zp7Ltxs2L2cZ0JAuihAgya5cGR17jLkjA4zfIwYlTm5w1wIy9Y21bWhzNxKvs4gOdKbbSflG1
bs9Uns7Xo+62WH8TmMJaNyBbtf0qmE4rnC6Nrm3UAfUtp4VNV2m3Oh5Ks9XWerqrMazE4Vlh9vcF
qMQJHZ/ixMg+2xQ11pzwigAeNbsUJTlnhmAgWdFXRRVV5e5equ3X1i4r5iaYCZiVXCi2tsQEs7cA
5enW0Wq8YtXBchZ3eoGnpyBpT7pfaiG2WkClEeT8Plp/LvhnDfEEJCMoih6t1ZJgIdOJT9LhqQCZ
LNv2i2UlfgiO0wPU4zTrTvH8RmXZoT9Sw98V2lM+E7Nq5vm0WgoQXpK63rnvOOomyjGRV6bEvmLk
e13cKBblt4LtRqIe9uKnUm7rpoet/TDInSinhRyCTVuD5XIeMix2VLB8bF9LE7FjDtKovw6iY6f1
W0F9Y6Yzz8EHnLSmBjt0olwSXHhqZNAjXMKInIkhjbPBI9/QuLVvJ4CJ2Tg883ns5FQcPZmdpCSh
13x9PIVzP/BMuFhnEjImR2MJDPMlV0JMFY0Bp+y6pFwBCrywtGi2+UAhlBLCdZclS7p0ptMDIlzP
yQgV4QxOfg9klVLBPkpjuhR6McGO0hkmg71VhkOj5dsmtwBBZMXag/MkgnEfNkymwirc6/b4EulN
vjKJTA/S8EryxIIH007VYnxsscGfweK5c5nIBfF57GFnAKXd+2E03g+OdZnQM4qacTsFOjOIdC2q
r32Iv9C4ELBFGL1X6qrKrzQSWoNapa9/TQtl7dbbGGSi7Szd4nPY343pWaFhLBuuqx7gNO5G5npB
fGOPB0+7dLq1ol1Ii4akdzO6KVi0nU13uSC8OFFPkNrNjz3uGlu9iFri8FJPnhpMTZeBEaFu7nC3
wLqwOKOphcSIlJJcUhviThPZtRtGjt9ErrM22u42MoKthmvfZVyzsEZ5NRTEWGs66QlkH/LeMrLR
aDqxkWytrgZ43g1ssqpfExJIBGjRIxe0cWjGdP8aDJEou3du6DwN5hH8EOEe+druKesNDYmNMjPT
NoTAbMt8Ip1oos6NDr1lYu8uFm4bbxRjME6iMU43Qc2hamy1R61Vw7U77EilXDgVjSqyk0Gd6bie
EnOn6w7QtOAiGk4H89S1H4m1KXl3of1krDLOSadcDCMInrlA1o85x1bYaASuMNY6WAGhSbR8deHu
ov60nWV19rombKrdieRCa4DdH6zyrC1vpvRoqmdmeik7n7EwtwfFh7YPbLEILGKxdYQkCV7Eh1G/
jcjoTopnvQCFvU/bg+udts0dTppW8/nd63wVZ/coR5nUrUP+hxGTLs67kKayyXvvPsEETZqnMrmo
jGfX2FnllTWdFrhCPYuBVFWcSUUXizYVOB0r6MJOWi57LJwYPc1lNhBsI2mda+ZN2Apl05TKA5v8
zgRQSEK3/ezG9UpVbBJ9QK9FhrXozE0Uw7GfiTClt3bydgfm+tiBe6nFEwma+yTQULnmK6MLj6ge
UfYtSKusR2dJE3qnUqehgP1scWjzsE4qQK/n1K9VHr0UeEAjMa7/PnWEyrb+52K7TQHRehbbpYUQ
bf4H1u/5699KCY9wQcRYlAyvcog5lPqtlCCTGk0bqFko4TM47J2+wv3EWmDTU7KworzWC/8pJdBX
0F9j5zeIjPpVfd2HQoKGMY1TDg/8GJQs2tySe19IhJNexECSkIoliZasGnBFT2TrKcxDG4MGDlyU
wa88Fhw5dvCTAftMn9/duj9ooX3o1vEjIBeBtku95ELCnVuJ73+EIe0cI2vHym/LvmaTG8PlaBE1
a4BzhVqfWX/BUZ4rtPL9sYULUoa9qjo47yOi/f6C7Yhm0RMmnTOn0tZKE1mdH6MmnxZNgBZxoZWM
SsBhm9YmojlTLJhZ0wKJnKnb5kqaX5kjyUaTGRpHNdeVZmm1aWotbC3tbrEpuKduW4MRV5y2+9zr
NbZOxR3d21x4yBpcJaBB7lXBKpS8gosmV5vzoiNyyf/l2woeZ9bgQJDT7Dnt8v1tnTSFSCE8RDix
MvTtPftaHrfKV0KOsmVbduL659d7bXR+vK0GsHuVZ5baWP1wGsQiwPd30hpCm66sWl3WQMyl7Rc2
4020Gt5K18fRd2pV88l3lRvXI86VrC+yAxMvABfCKOrnP9OPjxauNKB3UA0c7sBMXXh/D3jnQHQR
x0SGEa5pRn7G0upCKlle11U2Rs7ql68HCRCWgutCmccf8/31GpnbRDorwqfZahw4D8O2MqtyJUuZ
XORoxJc/v978GX5/yz0knkiTXMNEN/0qBH13DBiMKaw4n1a+qRypj4e1kcdndR/KjQPkz6dFPB6q
Pij/ouk94yV+uDCenNmvZeHRQQr8/S9qUCAKwyL0pE4UHuVec6YTh9zo+7BT5HYc1WSlJ23cblK+
niQlI3hsPHLmfYsFbVjSGBRinRKkjO+hj9NV4VYwvyCneQGN+oERaoC/AN9dCVjB0UiEAZyGrsWs
a+25KKua4DDHqu5aaSYXMVk1dM6KAnlNpYWCA4RDej1xo314UWGz2Akl6RGVqxPXrkmiQJ9C2mS0
GlIEpk5jhPdWkdvXFU4JnNm2sEqQ7xkQn6lNrNs6Ei05pjyuT9jKSdAL26PXJ8qV7EhOWAyCeANU
oVQZdRw2O8YSGUl8JLhfhomivgD7p0lXekGCk2LMYel0TdAvO7BzB70129sUWdM+a1L9ZezcqPFt
c4ofbbXjQBATpnajDZMIF55BZUh52bjnTWA7CtpdF7QEuT/OZdRlza3VkDS5YH1pSI9WB/whdW95
+lKkIJj63ByfWgvMxloj3G+ZN5GKiAeBG64U6cDy88gm8ZB8EBHNZLi0oIaXaTLsi9hOmErWlgE6
oy2e8iaZYPoQF5huNLRp+TIg/YpJp55ji9Z7I9pnrjfcGjIilVsxqu5eqUUMM8OsmMY0CWXsouCt
JMfP1Wuy29MBWW9rsdUSxRekl1lKD3phclY76+PBU1HGGpyECiPULF9LjWZTEJpzzXC/LRaxg4yZ
Aw9JEnZgjki5ujo81H3fMdFvYKgs22FSVpPjpdix8WNvX1/Bv0WzxOC1/vMi5/ah/kmvZP7atwLH
+GSq6K5oUBKyiZWACdlbgaOD/OY8SdqGzX5A6+Nbr4QCh/KUDotD6v1rFfOfAsf9RLcTtedrdvKv
Ninn0eF3axVlLjwbNgGQ3wjwwbB+v1YBOiCJq/cc0DSWBPbkHNoBC5b20gMijLXeWSWKuDUbFcST
edLWys2kP/J+0LmHsSbsYls7ww7/1FOspBdxkr/EOUO+csaJoAYCD2Ta8lwY9+zhL3rl1EudpXhH
Bsa06hy7vurGVtkSPyTWpivGr2VuoCQpdTDfr/HypUOSkciOZVMcbXtEK86wSqorzUuAfsttGHLG
0jkrJ2TXq9ng+jlp9pj9IHNznMTxfNOTd882v9S6/KsFhZsMTkQ73iFC9shhGryoml1iFLuGQDVd
F8Ntk5IuooTIEpF7yiGplxVjl8rVPo9DO2ePZSvCBq5sJT21uqo/a1vi4u0ATFrccqoJGJANhXwo
oZx0nTM8RXbPkcP9wlEW9YsC8QFV4oMSquKGeDEUGJL5hxq4zUXRJE/oCMNLI//ConwjYIezUNXs
DGI3CG0xNWzQSBJOPEkIFTiCc3qd66LqAcMw34C42ngN+kzvrIqUQxMNl02uLMIsOSEFs9hnIW5q
YqI3ksdhnRUB5I+B3yZBj6U3zcp0mZB0OjwJRZkHxOm+DyAe1eQpSDST7Y3j0ddpMu1Yei5KBnU3
NHbhZ6xd28ZTjk6v0UTLUGdKj2mgPFOaKfGJpjzSJb9vzGA/pgLVe6K5CJIicM5kMdO8uozk7E7P
DoyPlo0odkZvsnT2Q7yuHSM8OJ3dkqf6ZYppKUShWWAiT/YqkhudIVbq9seKtnaXheugnbZpizcb
V/oKz/rXIiOdGGPjpiDTiFITLKvHYNTaQvFd96VYC5tPuQmDQ1/eo/1ah7gFK/pliQEmoohPhpQk
yDAizrkDxqOwAZUmSTAEkKai8YeSXVPrUel3juLdkuC6jAaEaHpKI4xTT7Y0XQVqdws8NGISG6R3
Ze5Y68Qqyn1oBqiXLPRmSejdmo5y2ngmAapdtJuSWluMqXEvS7XYKuUg9mxVll/kWnqSyYC0R2BS
LcZL79ItkD22ptwOzTOD4HWdCPz4IjzRY5UOo0YDX9XuahflXNASxBUSUWUEhrKEOrPgHl/0gXGt
qQO03UwDasjO4yeKt0jNXQjcplWjlaZrpzJg7p1LB2WQMoW7UetPOzVdlb35bLWeWMSeftHk6UUr
tFPoLbeBVlVby9SuSc3+3GaRHyF0BOYvMbqOB7OyjkmQN9vU7PyEnOsNoqdF3qOOqhVo8zFpKlNV
7W3zupqqpaL1myDo53gnGm5gKjsbOj/LG8PigZ7NsKm1yl1aqnY9Kf0BhR6iRKAvEuJhI1ZOQZrl
2C8I7vYbC7qVRj9r7HaiKZaRFa2F7h680awxkFyTe6ehhLoepnuDdmBWKLRS1C0v1Rat74ZUqI3e
P8P1WQYy9pGFrdyyZ60rH9EF7ziunZSactonceZPtQ7e9oU7lzJYVdeWXbxYbuOLpKUhPCLRBuDH
qJ0VhLlleVGkcbMyKivbuxWqwtA2131oXZLWfTe5KCl7k6wTCQS9Q6xtwYHiDaTSRj2N0inUqy8I
DAHukNbbjHJrpZ16KDta146CArio8yucmgsABhdNYvlAU86pPbRDCkz+Ug/acvNuR/yDs+uPewuR
FvTgcfQwbWMv+35v6VoiE9VagVuQ8QppjyoiJ7Ax1aWVMsEyHwTsmZ9fUfvRlvD9JT+c6yJ6olkR
c8mBIpicXGVCDI3T+pCrD0NzK8KK/eHXzlE8Y99f88O5Ri9rSQ+Da47I1JM62DYEGOYQuoPLn/92
H84VrxciCRvhEJIizfjouXD0TnNzqoxlPV2QBm/2m6n6O8SpviW1zGOoPy/YNnUr/rwlxaDoXcUG
wVfnkEtuDkCT2S/9n4qNea5DYeYx/XdeQ6a+TbeQqMyAQE62OsGdHKa/TbfQW6kEjXAYnCfSv6Te
wtz5sWJzdEbLTNDAG8I3/FixZXEdl6NF0G9jx9FiGvq7flS6s8wYS6hFldYDlM8jxaecAuWeaiR0
TBjyosDwMcwcQvc6Vs7G2FnkOFgWHYIfjlykjMTlk0dAtk1+ZKCcBcUznNMNRwSayPK0CVaVwlmj
YXUmwWvJe4+dcBtNxwbB6ZQjlzJz9u581HchrpqVdGMOpH1YL4HxyTO1NGemOm0lS07bompunb7f
R8l64D+JsGQ6fe01gw9RQdKMABCDQYShEjGEtLRdg6wtOPajFuzbCFPgZUyE57iRYm0Pl27qkY8K
ZyZiaKw48llkMOmN6KEfSn9kShxDYtCj0JecFVfSyu7LvliHtrWQiFuNIEAj2pwm3Vfpmr6Jo2PA
zmDZA3KjaWWWkqlH9TLlFeHheTKsQGsR1jdLixOneIkNi+Msia1hDAdsuNKrYGOm064zy1stP8u9
fMtOt3As158HHrncqkEhifKjL0WyXoOkuCK4MnZDImIC4wEADOzb2HFIJ2UkZ4Vp6jPl07cxKLqF
sKYbm2pv2Xkgd8sk3auW8jya+QWRGAdpjqdR2u2cWDu2uTpchG7TbWjsvFS07wrjqtAbPEGub6lT
tNWd6iAbR1sjq4c6gfJqr2nMCNOSOWfbTdE+FbT3kqA6MyUsxyTPEREMhEN51gSLluu4SU87QUzr
JE6YQUxqvW3ZVMuO2GpFY0yaTy9hVD3mRXvnVQb9fgRBFsqvdRufCOT5ijCXfRyehphvawMiZT93
MVYiR8wgyFDnGKxohyomXG1bJ+h0q+CLFV0Y1C/jUo055qe7acDoMT9/8RcrqRdo0QA+dlUEX6nj
RDNidLBnYffYqOs4Uhzwt8pnQT49xUbE909GBgsKgjcP8lDcxJs8xhyrGFuVn61C8ERlM5FlsosD
lnhB9YIVVrKZd0Wyz0Gw6ZO9Esm6KRo/G84tUNjDwXalj5xyNCndTI7yEbfPWToF0DzvUAXxNgvn
80pnkApW9G21oIyAv5E6GXIvA5V9jyHA6m9LN0roPkc7JazeZMF/j8M5m+zP1nps/rKoy+YvnP50
9f+z7Ouf6D3NUwh35rZTtLxb9k0TjhdAMNZ47cNB3TRMOGMmvSyitmfn6e/LvvuJfRp5hAHxY1ZE
/NKyT/vw47I/O1CZANBPhObhfpTtRoITQ08M5pIY4HydcAIfkuG2zm2cPmd0Hy7gfOzi5LSHbcib
MnjXunTbhcAXFJPiVRHkYY/RlSA6euGVD6oVL3Ud8QDxcG4O5F3Pi/EhqFTV1+OAUbK3rKMrjzJT
p6VfZUsa8035xMpoGC9dsCuaR3LiAA8xF4ju6Ghp1XmJHHBy3bWVtxeRfpWGX1ugNWq0r1NlLXjX
OLyuRobdSsV4dmCYOlhnYWRyShcng0pVngybQMx8lgRZ5yxOoFFOfN/Y0UqVysKlecvhEX9WE5rX
nayStcAI2XQXk0nyqsjOoMwm03DqFjrRTQbOB90Nr4cWMIwRUsLH5tEC9xn1dzPXse88H+7NnZWn
Z1nfoA7eks3MTtd2PsEVt4Z5Y3GIshomLRpmTxCnSyfkrC7qZbhCbxrACmj6bFM0D5m5zaazsJoW
1eAsEUUsUSrfOcrgY9Q6QzehLlNTwcmZn9C227VOIkDRHMbQvCMfBzMKo2Z3PrOZKFAyJuic4zzn
ueNU583HuxoykJ5rkHgBb1bh2ginL/oEs9KQw0MxqvHJSOhq1SWfqU22aYcPVdJkD0WIZ+G6EuoX
OR3dvNjU6kQqxGOXnAubNJjorCblV9VViPf2eph0ssBfWv3LyHTiwuufBpvDbONm11oXAf7Olwyo
LXrmOP+PdWke9dFKyCwHeQNWH6elweAfKxlAN1LW+kcaT4LBEUfnQBEPtYwPTT7eGx6psoTbGBk6
4BJ8UEP+huLQmZdQGHv5IsrDzI3jLCqLK4YXaEjzeDPk3sbKGNHnnGTjAl6yogp9WRAmt0Ax8uCO
KrQAadwUen6TKepJUdVkqE8nvbQ35kirfcy3ZRUerCpl0H0kIh0mUK0epLC1Re4YAg81qlMrI9As
tKd+V0rrpcVDyn1KEIFPOKIGgmcW+eBx1LzCTbiJIEfdBEhC6Ej4VmOdd0riZ4F3miCDIyiUImHc
uoMOsklH7cbnutLhjyZ2SiW1VzEqDs9dvE3xMU3UczznN5a5JYp34apPAe/JxDPVdkRfddGx4JSB
f4vXH4OKaZerPiqYCjoH3CV+l8UbzU53braZ+nBTmROyFSieoV/lmh8AdaLQMNMHJ/jqBUeVKOrs
y5hdC/O2o4OuiBrbarhp2XlqHnbnJK3vVSO/lMldFWoHrbSUu3So9UUF/F3HU7IWoR3Q8nLvwBet
ikQzd2q5sqNVYW00ppOtDPdpjkLCOnMG5UwGaHvcRwcKhCKI31FGoz8J5KAuQ8H+KNvoqY2my96O
HrpoeioUDODMeu+r2P5cjy4iyfiGrfbO6aNpKULuRFbRjMonD1B2EF5iNSJFPphVSqgCD5Undggl
tOW/6kbjUcyFQy49ONtxrfRk53XPmgGyJw79PtNX/8KOJMoi5B+VJUdkKMxNkG4T9QrFl4P8uPN2
I0Uwkjdo/hcF+Koq3ojpq4aNwYRtj7Ennga6kCsYROt/0YaKVD1izzcDx4d/DIM4Rx52a6VfKIyb
2F6W+kEhltwe3Nsq79Y5AA0H6Oi7fe8PjuAkQH7s77qAIKEHGWxQaFE/HE4DY3CwqrEkGWjRGt4D
R35O7TMaKG2IJzhahqN5oxsPRX0uh+vXi/8tCgzvpwXGscjyn7T/5y9+a//DDyLUBQIWJ0mHuoLP
55u+geqAwyRlxRz6wtd8O0yieKCfBI1uVjfMH+rvVQV6CRj0Jgvy61ESVcQv8EnnscT3I1JOseim
ySPVmEkzi+Dv341IS8DYceY4DUQwE2jMtA0KZuKTNVq+5Knayi4/GWgVyTY5jSeXjmqG2CGKasJA
8aqdkn2xmm3P1UAgbo13c0OXPKa3k2mrELc2KwpIepE4GWwTt170sZkt4flVSy/ZpVRNK1jeBL4A
qvc9MzzrRiR2boSMivPNxi5FsFV63tq/z3OpMj/6SeFbyOglR+QX8gDmkuCF3fO///lbf8Scv/Tt
qSRwYVY9MGFCTk/dStn69lRqn1Dc2GgUkOM6zK34m9+fSucTVadnomVHfcMgC7X970+l8wkh8NwA
QfZhqYTH/spTOffovpvbE95AJCBkrTlynar7+4ey0EC1x1JHC4h5kokAaWaEJ0saH34+mzGBXB16
L/j67kb9wUo5qx2+vyrkOIKSHYP8CRPT3vdXTTSpl1rPPk4YzWc8mHTvEWhexQ7ZWkEq293PL/ex
U6lS+cwLskEKgK7RZJpfzXevXiM6PYp61VjGhpNtotI2t02lfoayEB7yivoxLBDpRXUDDzvU06Ub
irO/+BE+7A2//QgM/jw8DxrBGx98oZralL2W8itXbi4u1Cj74hnC3ujMFRaSA8OhkHMBxX/006aD
5j42UMWj66KHHfjzn+WP7j5CCUaddI44hc0/6ru7EVdJk0Umn/ko+5kQb+HONekSW6BhCJWL2+3/
y/UY8NNmmT+HD3dfi0M7tdP5eoUNRt+DaBG4fcqZSj6NShCvfv1yvG5I0lzeK8/7cDlpJWptT5OB
Ax6ul2vpNl5vzGVaGKc3KRLHv/hoX1VaH59m2+JBpls8J6B8WNgHg4j2drSN5ZCF1lXoluIrWVBi
16YQLk8kMd/xwD1W3PBzKAf7siPxIliKJIbLgJyY4hP2jsT+rU8XhdkOlPhRtnWUAGW7aavGimLZ
q6A9JBjpxzR1r0M9Hx89GmSbYQrSq16SeLsYyZ16lGx/a7evxm4rKpfIBo4kpCHPVB6ZbDmMh5du
2KCSn9yyePBIBbQL+EF9Veb7CX1YXrCBkEDZuTcubA5tHQdTeyNnmFeRZPUh4CqPTRGNj5Tx0VOi
FK6LyZERVaCT6WxMJXBagRGEJGtwzQQfIQkZQ9+NouRClmZMb2wE20uobn3388+dFfaHRQWpjQ5B
mI8CM/yHx5ozgUrcNXigsEHMwz3zkfXof7WWzC/qD5+26xFbxFIOb+rDZRIGZrgyOlbMvLqrhjjb
6WHvrkyS7Em6SJBZkV6iJGdFxXlgKOPn3hpz//VX/f9X7AGXeirKEZVPJP/7NH6qi6b4Kv8BXL9/
Zh+pn16e/wFrLX6KBFtX81/zlb99wfd/bP779c/hSzG7yL77w+p127tsX+rx6qVpM/l7fTT/y//t
X75tntdj+fLvfz48i5gcskbys0kWpo8bqzErN/58T/6//ycTET/HX/WiXr/N2/4Mux5FCOsg/R5Y
FjNA8m1/xtgGaH2WzJoou0Ayftuf7U+vMj4GF4wgcZCzg/2+P5NKiMiD6QRLC00u1Ie/35W3nZEb
yu3mfr79+R95S9hbzOfw739SbX7/vDGIom5EzQL6TGUWNc9O3q/WOkCOIkjBO+BK1naiM6MvY6Qm
j+wy9YNG8EdAbll9ac6x6C0JIB6CjSoed9HA/0kIMqUbowXLQBmvApm590nladuCForVhvTCY6Jp
o+7AdHWiy4LoTObZsdcMEH0N5t/CqHbFjHXKZE3gS/x1aPsnb4rxrnb5/5B3XsmRW+m2ntBFB7x5
TSTSMQ2Z9HxBkCwWNrw3GwM7E7gTux9Kaqla3dKJjnseTkQ/SRFVZJGZib1/s9a3tm5fvWsmMSZd
clc77UGNh0PjdXtbCzcg9IqHqXFhbZnTsPbU6AS74wRLe8mw2ahuNPpaFH5hD8Fhh9dOm8PDbEiE
Lo4T3ZKyfuMUHjlCGaeeCAU2u/lL92T/ohTGquyaylcdEGd9qXzL1YKOPg+vWTueo3LWfHy4/Us1
9PNr4tn9m3DH92KGW4pYxTyo/WRvJw+ecER9cnB7i1jCjFg0SI+AIyCH7DNhxETLK2Si6/1GjJ1D
Snq2IXcVptMTZ2fgpZAsjVL6BTyLFLNQURbPyHh9pcCxU8bavp6toFCZc4v+Q1FevcHaFV4M5jGb
Vpna3A6jBQppguclJis8DWY077yOcRmL9jBpx4CIPBzkGosExSmZaXniUPYfWa0gJWNQ4Y5E9/V8
oANL5DsoQ18tGMMVIkS/VcIBJ692LHW5eFxwhiS2jNdlWrybRv6J2u8DqipD9DI9mqyMybVRTbJr
JKwXo8M3aIQvKG2CHNT+mJEGYgn5OMB38bVZF34VIzGA8rhWSuVT05CZpHjNGSuAjCOzvGP2VBO0
G9hmso9bs91EWvmAdx6XmLg6nrwUubuyXXm2m3rjashmevtFqs5za1uXNOkvlhZ9tmN+VJgHn0pd
u5t612Roh3yjCUkYMZ1v6uS8A5fUbxyvALKZaBei1zeZBCKXjV230bvwTR95LVKAVXO+U3hdIQGR
e9h72H9mktQdRBZt1ba7idUdTCMSXskOFt1zps2PjAptwJaCwCeTGazW38RCbKUY76RiXHUCCIJo
yEt40gU4Hc397uXOG0DVZmVb3QmB8ReOZpZlyLBIeIZluiTnErjn8saN5rbhJ096J9soRrUBHYPL
nb+6Zp5MXpCOW1S6Nz1uzJUGIsZuMb6XGSZSqbfljT2NkObsAv95FV2dAZmSrl+RXlaBGJ0PSSQD
OqG59QsbZexU1vtWOue0NG8Za680KzlbboWLvwtI/vZVg/yXOvW2nhH7ReXue73a5G54g27shazC
c9gYW9Uaqt1gc3SgoQz62P2mwNTeaDZK+ViG1aFomZhDeLJxhedDQ9jLFBfX0K5vB8VBHBLW1Tl2
sm8EDT/AWgLfNNSvnVwiTy2Jxa1pT6JJoQFqzRq2X7upw/SYFoTyohnZNpTq38Iwq1fmWD82AreV
h9JpNrw9JK29FnYbi6d1qKPHqoMKoUqUH6kxZXjz5mvjjFYgPWS5EQLolW1MO10rboao4lPoFJfZ
meKV0NWLU1f7IYwewo5RP6up0sUwPFo7anaQAcrOyxoyj0S2jZXEBXiHtUnNULxYPCaCuGwBxEY1
FLal5Smz4q1ee0eIfUsuWGkEU9Wmfu5qHUI35TxW1hRIQ6NVV6Kq3aMevDEie/il+v6fqxX+4e7/
X3XZ//Ct/vllv/2//9V9FV//3dppMb/+pg9d4DyoQHViCehFqCV+u+oZCi3THoe6zuHa/v2qJ/uQ
bpvWkeUTmJmfW3F3uepxr7MjwiLDuvjfuerptv/pqmdCZJIjzA9g6It44R+uejPvw2JoHM/PDSdo
xes4n0S7sTuYZK6fuIvplB37JxfFSlbhIlf24fsKBy6F4vleSm/JSDWe97VSblVVebDCqGZ7wLEr
sZuFLMRtWB6pVjz1iXHqjM9u1uBZFY29iWtOu0ggqyyww6fWPS3hu2W1rFWcl7TRmGXuO9uB8Bd9
hkKLVrX1hE0GW25Q1kxmQzvoQuGTsMqaJ/K9Ml8JTKg1D54Y8U4WhKor6rUayLFafnDdlIcE9nEP
wT8240ujE4/A78dWBX4T2ncr3zVTBIpKTh9h5h4iTu3Krd9l1r32Hri9eKd4WMzsCPRXeSuifs8m
dzvl5ZucOTDqyvc84oMzcZjZ0cUG4gcbdX7PoqrXwVtpmp9ZTyYQGjvdpoKmdNTXYxz7rroLlfs8
V48Jf6fp7VUrwWe0Pe4R0iQBCjcWpVU3qOsxqSUCR9MnIDGoesNPpnbfQDBtZi3bVG60bVv4kfk5
E/3DxA3r9rV3KNQccFxt3Btu/aDb1XTf9/KEfGt+YRxzzVHdCYPqCB3ZsmtTdWqFPsC1mYs7EZ56
86YWpxrVfDikF16IIGOBo8yIZN370ap8BtQH2Rv7PHyOnAElAMhtOR67wvnGJhxGjbQI/1UoLZpN
Z897AWhtlq8J+j11BnSycHNyzryneUJvh8BqKMZNp9nduk7sfvVZuzSeAwuAb50Rgxq7QAJAEuAE
Xh4QgWFQgtyNY5C19aoTb2oNYMiWd2l8jrJbp2amicByyMB657tWIC+1T06XnBXCLwTks0Q0h3GR
cXbYLvX8ikf5PJZRy2fqqW4ems5C4NZyTN90UrlIL+icNDAB9a0Grq65v0ksfVVUByNSAq3MDqqd
wOREPqoL89UTpNd3lXvxEhnU7WM6v7WJsRqji2F9U2vTT8bpUDSngRUUGqeFVlaC/w9KHYt7NQzW
jWQfhYhleE9MfYr35dDphPemShEkwtWPsk6dCgaNl8Bes8oQtQ0r0duharz2oBHaUigthnfdQXJK
avyBEAOVW40dEtmFQZMemvrGEU+9feLd8S38J8qdrV9kHLTkDMLDNBr2G/mXhtV2wKA5HGJCNyvr
hcn2ZnhJdRNn7NlR9w7apNhcmdFrnTy7zoOFRNyKkJtnh9G5RzzpqpwipzmZwNTFvjr4QvlUnGNr
fO9KHLTROnSxSDf3Wu2sQM3asbXCQROx9VX5jMn+yYluFGc/4Yyei0uhfBvSm5p6ZdZvjO6Q1PnG
ctb8UHP3kg137nALJM+vp8/UCgCpc5xusKg6jJwyeZ/orJpO6LN4gB40XQeZdBczl5iA5IDYwq66
VdkfylRbOQtfEchrBkw8vUta6Br6M0wrNb3r46sjsMH0j67xIaIYTdTzEhMz3uvxKz5aPTvFQJTM
nSMvPaqXju106650qa0NN9DJyzTGvZbuoRH4wg0K90atXxwyvagG6uk5J0bduh9J4YoiCucbOOiq
/RYT8e6AD7C3snitvKcGc2v4FWGm5x0uqkej4lk4m8pbDjqJxbNmfoYuDu690pf7HHBvNPWrLNpr
1W3jwpa/pNpORpR7PN9q/I4D2PXQTDecLcpb3YdBVW5T6ENx8VjNMsiMa84hXbyTgyH6I9wTd8x2
CjmG9CH8TnBPC+cLcc9tqcQIsrDcCu2kJdm6QM09i/dIKlupgbINV1Ayw/l1aHc54ZYDHh/Nu8yw
nziViQw3juygV5F6radilRv7lkefgD6nb/3arECyHzsXtJAISLNdFQOML+Q/WRcUJOiUJU4be2vg
pM/7L1Znq0Yr7mbli0oQNcQqREEbKxyv/NvxwyR26VztKwOCfxeU3RQYyl1i/RpF9J9QGf3wlvx5
ZbTjdf36U0vwjy/+vSICHmIvww+8wT9Kjl8rIiQ6uuosCh2qVwogxiK/LyeWdBSLPAdmurgaqVN+
H36g2qQnQ4SpEcOn//9Fbtg283p8sfxrtLF/zML4Hdk4EPiCUxYjir0exu4Xysyfzlh+2Tf8NNNj
xsLK0NMXsacDsO+PEBOB6H2ekt7yZQJp1NUyF05HhzCuUorD5EWIY3RUb5HKc+FUOulR9bjN8oa0
YK7Wobt1q/QONMBTlFfPWGrXll4GyBHvtH4+KSr7BUP/Hs/DRznVz02KmFjYtrIzBet0LwFVN1F5
YkgzH3IR1kEXOx/eFD96I6DiIVT6DajNTdQp2crqk+tUJe+9WX/SSWwHa9hWOlc0g5a3sBDmR9s2
HN0aujm4F0CumdR247urTndWFlpg5PrzXIwY/ocCbGgr3/La/JiSeNvKoeWUldF5AaGWqptxvdTo
TDE0ZBd95DXR7BAIeKGpqxBihDqJKxXnK5abbjWRBbGe88rkRoS3qQLelDlukEj9weKckJgm3lZb
OJ1xlFxYAsgtbp8HtYXliYOAcOfE8JhZQvoExKbAUyoE2RWUnDNA0B/LqJruSsrqWV+YofZCD3UW
jmhnUeqUSPvFwhhlb+KuuoU76iwEUjvO7juQpIWZXsKFUSq75hgVhAjVkB1mMKZdGPpTau+zzLv3
VLJKF95pPoRX5ryXIUlu3YWIWtXhg0jIZibQew77ows61VwYqmhd4kAucBvo7+0KVxIBp166hQ2y
oDYkP/oULDDD3LI2MXM87Dr8Gg0GpIXgmiws1ziGyrfQXUXbIyJJIb6Sh3c7aSFRKJREOJIO+OGb
RaMR2AWSKWsBxwKQrXJGGC5IWRnfNa2379rqKy2RNzTD/KGjvcin197YRkpXc61Bqa1La/AzdMRG
UaA/gWQbD9SIFVOHVC3fjIV2G3nivceNvm5nJhJ1T4HDJ8It4mjTAMvthop7dmYe2BC/OgDUbTTr
xYwosZKFtetlKJdHJ91Y+tjt5/Q5A8s72/rHpGgXYggIYK7uxfAdYJ70ySQhADd7j6GWA4l2gItQ
jaol8cNWOOw0o7hnoWKuCxMn7MIKNufuM1zowYqcDg04YYFdyQAvjDgKmSnAYQXwcAmAuCZXALoV
gzP0w+nCKLarJYfWuxuVLx2E8biwjPOFaqymCWUzoOMog3icdGmxx0McQQpehFzGi0yLLSyfA0Fi
Cc2Wzf0+ro25QzlsO7w9w6bUBZXM4lYaxVGJGf85nQyx0CC3wd6drtsE8bfe17cuHctYo7aWlYhu
hkYnu5ohXe3W6k2a5UA0hHhZ5OYd3YfVuI+w8rGiEIWjdDySY+sOh3LB5iR5ubNgFNR4TZ2xWjGR
9kdvXo8mcuHUs/3JGY8OmiV6m4Sb2sJQM6cVH8gXTXuJ7b2ukmhQ6UGVn/P8bSKIF997grEr6cNh
3TmYhXNU4GlYST+qdSJ/a+BiVUU2ddpvSmG4qzLxXkazfRgbPsoJCsaCgArA+oq3DGGx1jtwRKdS
XXveEWccPMeScrsZZHKKEiLexOC+RVp738NWMQXtpOy/PJW3pbSJK++aGU2jhYxv6q8gmdy4xZ7m
0PCRzkwouQoqTUyvMRD21Ug1Tq1T2f6sF74H9jTSm0s/0IPMoe8ZzclhHPWRIm/r91P1HeEDtRgV
XrtW68tcewTsEbW87go+WwkUCNzE0SZqhqDzyndDaPuU9GMdvg5FeBSjvJCOeZ2xcq0USZp3Zd3o
MJb3hbSuXq1s3cZl3qqMb7zCV+nZ2zIzAEuY+1idX+NyvESzdcQOyrFPtecW1keex3uO6DWMeKJi
+/KU5lNEg1ueHI2lXC+Y3Y19qK9K4ZrHVGDwm8d7BdBcnhu3iq5u+NGT1WABGOD414xbRCaJZd/o
ePEJwPV5ZlFqKuHem5xtRDu7TuxxXE1FhvoqXV4PpfMHsx6RWQszaGf+u8sRb7LC99P+3VI/CtN6
VemR66bxM5VhsejwEGYnwMrvtUEXMjvvjANnAPCh4jNGvY0sWmcV/o3Uh4NiN59db5A2YtKvVXYb
tKRIG9XIJhTzJT/fkluN/96QWyV8rnu2qrNlnTprpN/Rp7cuM3VGp36TiLWWNx+ESa7SyTmOaGDn
Eqx3rfZXHSifBrC6GRkxtq2Gaa865IAWNL3m7SflSSkrxa+04VZGXbYeMV/yT5aaPyoaR061tIgG
Pw4muf9T/0Z0tkO87157cvQPUoIAW43WxyDjTZE4v+gj/hMqU8RVf7Wg271/lH9amP742t+2cgYS
EcSp6LmI/Fm4D7+N6vAJ2fYPcxajsiWI5++FKX5t00ZzyxhPt6Df/VSYIqhBOK5Sx6LRY7D4b6lm
sJT986iOopRh4SLrQZL+BzlHZzCEM0LT89FMLIGE0t4r8cBDkuzD0OOcz/1SjkHKqKbvgGHcacXJ
q0/Nknc1fyegK7MeW2UnKIn0AHPGyLwsM1Ii2b2jTPf1IhKV92Z7zMI7Ow43vSPZ8rTQH4noqmCq
3QmVJ08wjhYOrNbDhFLWbc5Rel+Oziq1HyoCTUJMobN9SKc3dD4rZdwMIFW9DTumLHxwGukn8rmZ
12n15SkVpiMWGpdOkloQBzwJgTMrfm6Dhe2JX070PUQIj4AYtlYxfV/a+bn53Foby7q4MLSGehHE
w70PyowO/32gtU7gS+b2OUQcD2y3bjFQ9vs0uxPGQ4+e2jVflltWrdbxMG1S7rEE1FoRshvIdnYd
B6n6CcEXJqDpvtVaya4NuBshKPK2NwqWOG/WNPgKhpZlOpobLT07xmzQwS6uoWcjvmJUewRfdsB6
E7XKI9sMP5Vy25Kb4lESJYxedMVYDe1NBJQWvpzDwM12wODKY+N817GpjBRio7ZPpvM4kEZDOK1Y
6q9XLTtV4aNT38/a90a5iwZ3HbsksW5CxfDH+YM+vm6Sbaqi/aQqlm9tAZdjPnvFw+DeOfo3xpd0
GWIdZ7M812W9xL5U2eSno8iOMAnqPXblSq4q164e8ryd76qSyUvMft/djoj2Bt+pSw2rGcoRZIPp
9ylmqFKjyCCN/Mrtv44qfSMI/7a7oOYSL7WdIKi1xYXlOYGcOsY+J5UwIDf83uLobflIhIsmcXpM
xvwmVvTVKHUExmhybdwy6Z5GoVsTQHJK+q3lAHkO5Tkn9q40UNl0XlAqZ7NEyGUd1VYcRThNW/I+
+hdzjhy/nUcX/3b+xocqXFA7AqjBtaM3QNXCM0MzVHzIst/asvle2oSjTCzLuBx0avOto+Sxge1r
IqGls3mt9jZQ77olK6a/CdEVx97JhkyoVd5xWj6xHmBAoxCQAfsi3owWmo0+iviMWSUv1+RMWxAM
bKZscK9hyuNj6NsFO8jls1GGOyMz18y2ZITEGxq1k3u+au08llyOJU5T9JUpDGVpfZLRXZu19NPm
QaSHUk/OHvesUSHs4jpWCAWzqWuIzY25criLdt4A+40PbaifdZn6CdazFNBdfBi1R2II20V0r+MS
K4LBOy7kw7n5BG6DycKk4No2+gljE6BphcZUNY8GaYGMnEN5HEIs7EDYojXliTBZgB1V5xSaQae+
JCm+JmWb42yrWeHbHEq+TXPX3YjGXffK+zAy6mntrdAjojcEhfa3lBibusUONopd3X8fxTZLn7uc
moxgpshagDjjMWmu1FIx+gSxq+BTewASSixdkfZotgTC0raM5X7qpk8GnLPMLgaFVogdmSk1qfF+
VPE5lgYDwDBQs3nfpc9o1vzUTa75qLz2ubnS4NvON6O+G8H5ECa80uTBdUhrHpObymLUhTWOKn7M
yiOj6K0e+qXdbsgbWWXpzZQySi/xsenHof2Uydto7Rnint0iWWs9vHTWFE4S3qWI5b3wxjAGBmED
WnFMKl1x8ShMEru768PndMSPUk0V/2Nu+u6u4eHs21MkAN4z7G2ulm5eFJbymqE9Fo37gbvnAGAq
cJvm0cqfKj07ogqCwGE+hiX17eCJnTmp2kqvUz6z4o1oN/yY8xaX8xxMccUZDBzITO4JuFrPFGYl
bE3r2nWvMzEnMrxVjLMCR2H2tgZWPGvsXlRwIBRT4jSm4J/Ifgx9pYYzFOsl7RkR1zMMJE4CDVqY
8TpmSgAipIUe4dziPzXGU8NIPAVGWIY3QwVKPxPP9UwsVQH0AjHic+XVyEaUjQnevwg19xB209v/
sL7pf+/OEorUX9c/0fey+Qtv9PLlv5VACH6WDBGXCRhig5+FSUzFFhk5klbWiBoKz19LIFslDoNQ
ZkdD4bmo2amb/j6b89AsUReBuSPJZyEF/DvbSkqnP5ZADtMypG6OCscb4dQftpXqYGb5OJTxWskg
cLGXV2mHam3dRliTZ30nDLYh+ki7kRTYM5MphKQUvTR2dacY8SfJ6muXb8ISq6A50IyLrvA8qU4X
+7Z9AUgTjIyp2rrKMY+W31NHPxWoqHzbjV7anKGxQkzzKq3NW0Bebwm8Vt/KDey0snIeYm8+Tp0S
+50dEeqT7LtEO7J1vyul+eVCZNIbcoQggafwGsLY2LoT/5CvtLnDMwejgclV7JJUBVAvVbexI5Nz
5SD/uemjEcJTY2JF2AAgoLGptLm5m6omKtaq07DiV1S3R0syxiz+I2+cPIL2JiRVVt99FmAldDEm
69TFlTQ34XtHgMJa7zAIC46RAi0YWJZsirdiyvo3GYHcDLQcXGcVd9sozE+ZCY8rs5UBl0x5bYej
mY72bp4kpqKK+YmdHYqcAlLFJNWSQsj85H5k5ZoWT8vgq0/kmkf2pLX2SydGCKnf58Z90IdxhT8L
EBFxG2u9SAJBdu3i8rWSDJMOGFiMCbWd31RIWEK2Hgnu5rwfw/c66aY7NFjGXmlrfG2cFs44KTfR
4K06+JESoVfJ5kbIukXf3aIQ6sEiEhVQP8LWYqZaW+yrnNs+MxL4xb3ri4bpXpJN5VpNtHNaTSQJ
hs1Zj9Jt2WCtKqWQ20j0QUVJK3WHdQhRBO4wPDeZfLYw+YC6M9yHXs2dj7KOn0LQwsccZs9UqFfN
7o+KpByzDdkdmD721a5kDat744vXLBH16m1rfVVRs3ESa98n3wrR7zOaUwWjpEmQoT7Mwag2m0KU
sT+j4r+BLxMoYALWRMStitS8GwcuSq5cv9VUsgq6hPg/bODN2FtnOS88DsutsWxpmoLDrs4OOVGD
nWHLLRDw2Tf0bmtEHsxHiyGA0e+GpryK0pNIW4vHfIqvzAq1VRmlR/z2m5gKqsjMOqhMsEJpPTy0
ESsYt8K31lDjD56V/4Kv/I/oUh1Os7/Yn7xnWfvx1UR/flCby3f49aC2/rZYNZgLY/nyMCIjBv21
VzVxeOA5oldlJ0Jv+pOC1PsbZyc7ElYPKmfxzwe1S6+K4sQ1HUhNyEv+Pd/Rv3Azo0dFmu4sWBic
TH84qKM0zu16yGEbGNlw47oFtBZVPel1XIGMVsRJtvGFBE+O4qp+6EgUOcjisWEcCV0x2dCLEvQ6
Mno01WraEZ4mtkXhqjcDzsgVDIRj1Qh1pUwM+idDNx4HpYqAWChy49rhofZIJuvKGzm1KEyx+u4m
UJjnMhQ21ObKH2wMTrox2Vim55dOgZGOYVCJdjwdV32wP5WQArepEnEvwnJLaX0V1jzfAd5zfLJB
nqa2eHSoW7wEvtAAIPYgI/nkMWWlhToBjzrxWtO/zLC5JLsRRcnio5nXb9GUik8dbXw0475K210h
TfgDsXc2q/a1TEp5KEZivVOBkTrfhjOYYmD1h9LLyWav4mNbOxdPcDRVblUEREF8tImnEF7Emjqy
tNNkw3vX+OXhsOcFOgf5ZcWde3W5XbLMtJjBs5TXk2xeDekE9SGT+2msrlgYMX/l9YEw0n6jAcYn
pcjA70i2JSx0jN4MqmhJ0jY6EwkT+Wl3Qtt7bJkKu4QDEgBHpnfkx8DWme0R++bZ4alN4vcKPvsI
PV42Dv/lPKs7M4gd516MLqwsb9u7zRYML1dBLp4Hx3y1gMYTSXEaoMlPZbi2TADjKdk/U6S/9HDp
K9Su6pA4DzP0ephtDSETzmYC6rAx2L+ES/ZrqikQ/YHca9Z9F4crjV+OHDYOwh6Evmn1Gvv2Zkc+
H0ZtUPuEI93nFukSeqJnKwfvNk27ussLZnUA/B1X3apNzJAUtD9RNLQe82kC+W85A7coi2u4mSUj
5wzxJ3Axj/i7qJAnE/pFQaKAawIFNZ5HcVVd9v7IMfBT33tV9TUrnKjeZzKPMkAffHHIL1iCFC4x
TGqzYCYIEg/NPQtBx7zkvf2qAbPugVprenlxmvCqyDwYU/upzT/ndGAOTTwNgGx9DGFY2IcBQY9f
eka2sR1z8Dtg25EShtvIA3yNkDbZV8mori2jYDGFFyeAqe5sCgMFdqP4Fk4plL1njQRQI6N7m0iR
6tgUYX7kvVTHp5FwdKGV1PwedDyTsmJVDeYuaTVl7cZ0srX9YhXixLThw5qqbK2G3qGvaRtmGybq
XCmbsJyidJ2OUbzVCG2CafU8F8axy/DpGlkOVGTcTIxfAnIxHzyvfqqa8MzUfNXaWCB6xjwaEbNz
tx0dE72ZzY4nUea3Oub3as0oww2Ttn6MajNqdcsf3Uh5Z67Bb6amx1jgeZ75mipCaDvF+IUGTDVW
OBNH0B2isAERk87nuHSfJSsmxZvOTR99TkYWVBpJ8zijV0pcvY0KDiub7LOJ0ZQaVoSJRn6BlNrT
abFq9aV3y82QEa5kVsAVk9Lh5SfCuSsdbVvPWLOQTu0qSIIdPLJIY7hnxmHADi1I63a81NHT3MvA
wVJtuWz8KPIU3eLKzVQ8Qqu58k5NTahsKnsryLVFRtFlOoyIakSFXAyI9gcmWLqCGs2KCWfSxDLq
jvqbOeEWh1lqAo5N8wcNRdE6zZr0nM9yn+tjFkCSFcc0m1/JM42oUBUXbVN3zEbxGWXhs9kUpxor
m0Mk26D3D3BUqHRK5bmg5G716l4lksJLBT9r6H11c7exB77zoBx73QPpoFFIR2x740KSbpBtEqdQ
blPS0RgIhiqjoNnpzuZkfNeiTF8R0TRyui6Lh2Qintgjk6KNd32WffCtu9WPe/g/oeawdIbI/03N
0b2L9xw2w5/XHT++y691B+lKUEow1nlMokGn/z4jt/+G+MLFhYLnbmFn/TQj9/5mg0IFPoq51IWv
xeT69wbRxD7lqRpCK2pMXNJ/cKr8lXNF/4Gc+0dVhWrAhSdhEZS65fz48598htU44UjzSqKkI0Oe
yD4g+kVyjRRjMd+HqnnTVuLOE95bn6nHMQGS4DXlQ5Omu84OSWhqp32cht9gHuLkikGVskfcKhG5
wJ6AilVlTqCYT1UOCCVWbvNWAQRZftqsj+Pevnd6ciSwePQoXBUuACMc7xsYzqiyyy5de5CRZfs4
6QjsuSJGJn7halIfKsLM3f1onGW0yWLSCFG4o4xjRqnjZCOcTyqrNsWe50WkiGfJKvJaLBNcN8zF
Nz0Butmdpa9NwONybtcGSA6PmdgsLxFuFXZz3625JvE5hbd+RZIDcaV5yDoiNzI2fwZgKxM1fp7G
O6FEwKky+lmAMMuU09G3ffStSiZUpIzgZHjowlOsE0jHr8i5AN0DWYd6CovkWSnuWru/x4931sit
14C4Gl9KsqAcd0YBgIuZ0/DUhrcxU6/S3iCl01GutVSD9K17eqwpqAixYy9Q+EqYfRsiyZ7fZsbt
SBiojj+0A82G2yJTHb/IhKwDNMk6VA4KgBbFV8I21XqLTW5nuQ1NJp5s8Tv9i+RBXsBji/JnleCO
aR195QzEdmPn3OsTejdFxoJqyiq2tkqEOPgZOFnDqxOf+oz0PKMbNibF3JC/lbL00/JmjJ7N7kIa
zl3bvAwCHQGV7eRVvtE0gEfyjSOQbCaWb8rog+mmDdCzTgGe5JeSNaRTfKu5KQx12DURgdAeG09D
nSXs10lfJZShqssvbDKnFbNAVWiV68ZGx4JPh2hDd1UJNVxjoDjj02diwTU0aNA+vWxtaS9q8grR
J2Egip7yJkNJ6znGXs9odMvxHEsAY45NXPRQfW9n5arbT7p7QQ+FpcTZlCofPkEwC2Hgoee9N563
rtz5Wjik8Ayp4ksDclthKPeWTK+9+qgKEcR2/exke9U6kl25ddNhE0eL6Dpom7sZ9aQ5YzYpFa0J
hih6SNxJ3SAlQEOgCMSe7uckGSfgTFUZK8crXU0/mpRiQi31RzVJox3Qsm41NhpNbdPsicnW1wpt
qUat4bS4Xd1p0zcqWnBh4L+1VeKBHEa3tv0RgW5FvvDKvbCxJnfbRkE0ShcdNkGUZag5PiCSZN3F
wOHUaT4YGlMAz+2fk/hz0OS8kb0YAtUUD8IQm59O23/htOOw/NnXiQaM4xDOH40d3RgjNP78p9MK
6G0zZ4os19J4LRIgxiSJpy//ObfXwj7889vrVP4FopsV6U+9MstSOmJ64V94G7/1ysbfrIWOgBSR
na6u4nP8+0xT+5uNYWOBQao/98nMOmEg8L4BUYC7+m/eV//8/psknNgU88gNTcdd/vyn97+gFDMo
hMv10Hj6Mw/eFauze5pH0ux/emX+xSeNJv6fPmswCPiwQT9b7KPGHzydbDv6wXRRHphmheMwkznd
gfCm+raLOtbEEV+22MDZDRGIMwRiHnN9206y7fbhzKY3HyyuAGHP+kcZLwfiXKeIeAn+yPc5bQQD
xO+LcYFZpRu4HNQl9vtId5959j9YdmxENwiGU3C3Gb5WUbzBHBn5TFU/2tjDHmcmj9o8vsxIZ/K4
HFZJHN5qXb4rJ815izuWV5O7oAvr+JoayrYu7Z2Ynt3sPdIKgFT5cbDJva0uU8vcQNOi76qst1K1
X+MKpDDhYZSuPPLK82DoN61LAV7E64jrNh2LfWaNh/9H3pslx2100dYTunCgSzSvBVTPrthKekFI
IoW+S/QY2J3AP7F/gdYnk5RNhe6rnhxhm0QRBWSePGfvtedW2wR2dLQ7qdBu66hSI9WInhKraa7h
8tbOvqyJUdyWWt+Yx6AeoZBr0SKoHqXd0spt01JysFPUvVA090EAqb7jmN09ZBK9IwkzMmbEq2wM
re8IJOusHj1zqt42pMNDwgwTOmdk2GV+E0h5RqxxsRr6rBgPrVStCzPpBWpAR6ndVaQO/d0UjtOX
ENn71k0TAkmVxC2LDVEtSQl2YoSBnIVJZu2LbnTHNYSvZjjqdoLGvkvj8aFOMCToY1tTWrsAklZ6
W/XXRi4AmaWmA+arzMecVq/gRk2OyihUOjRFrvp5QEo/NVHipbXcTm3zhfs3r6LOoG8opvmoTujE
504utUa7azsXpGVQHzRTMukyVMWrhQoNmriMrlaCnWuAhlrM3dahTmOLSZZWinhdDqE676qEB3dl
M/q07tswilHyRL2VbhqXigajP4GQZMRiUjDCW9KZ52RVR7oyeTmRxZ91ESdHiyIs5qGq6XOWde5s
rHBA2u+W0ngKXAcVHT5C9xZkg1at0b2OTM7M/CxMq/TOwB3VY7Pv9okSJue/eC3fOPuJAQcfaBuL
2xoeC7OV1yvASM89kW6YUbR9rc3bQvEc/ZE5Q1J+bUmkxXYygwSM4/rPOdPQUXxxkxfX/3fH/sXn
HDf/7vkw8//9319Z9Jbf8v1Mg+cen53JGQSUFs1KvqQfuh+4DqCt0YM7JmGvP/YHAaeJxiv/lsmX
ypbw6kijChBOLOwqMEfatL9zpFmkRa9rBMZqxOqA+LDYxdy3e4TZBfXgRrg/AJnetN1ogJyrgLr4
mGtMZ0cAQuepaiYuzN5S8WyxoXm2W5e7PjQ1MqbD8t60GkYCUz23R0bx/cpVhmqbkoGHZtGE85YS
2MO/vOznrx2A2MW31+XxmWjmc1OciTx4LPLuMTf7bF8Wxi4rAvRoLrGF6Nu9VvbQ2N0tybdeZasY
jYt1xEAcLfWNhSF/VSs1BiPpmWp9kVO5BhKC3KTvHKvwUj24ShfJ6UCrBtkFFf08jWLbzS6Cx9TJ
5CYMZwV6WofOcIUWdTGG5ImF3GZyB8XXw3mA2ooU5A96QRwexv8um3afi7gI/9uqwRn+x5vh/LXk
JWOtsAV+BRioP94MmyBYkqV4Z8D5PGvb/lc68Wo8exrAa9MJ0Hm1/jntM2VABkefgJYCWbHgVH/j
tM+I4+WbwcvFoglIjYRoqifdXP77i+ppjELQC65J5HeUtSikEXA0KvZO1DNQd/u0PU724l4nVXz7
4ob9SzXFX/Dmyg6IDur25S/h7X+zancZjySSztavdKLPoilPHww1sP5mtf+nR+RNdbgsHnA4NGDk
yBE5I7yp2CpF75kkIFzpGHHfcBQ6FlNMEAGhFskvysNlrv/TXwTEBhTJM5JrGTS9vJdOIArapAo6
rC7XTrVRZZ/MLCuROBfWpaIq2cZU7gl/ODE+ApxFWbGNnfaxB1hZe8lcSkT+JlpCNaARsrEyV1xU
wi1gBxW2fiVCLLzeIJPwiEc6Y1Jh9hzbFakc0rIN17klM3PD1AbFVVhlt3WnVDZxUdgQJqcwEexD
OFDqGLNrlafBCca3/k04WcUxftDzz7OetIk3AQu1VnFrHOx+GLNdNXMg1uyx39rSTFfDWF6C2bBv
SpVm42A1ipeqhYKgp1cOY20Ph17X6pMSaf2XBp2QY3Tzpdri+e2KTv9G+YxeK9QH+diLoDuXsaH7
XW2oGVr/yd2TbOH+Iqvvefd/0c16fgKWB4D3DNMJ4+nX3wrzGcQzhtL4M4QVPALYQDrHutND2wZ4
ARWedPBGua6liiVVGUyin+optfH3KGgTmyY+p7Ha37//8C+P3U8fyoAmuPAL6bCxJrx8VKYmk40G
6cXPVWc8zRB/1hMLs29lQr3U3NDy2iL6nqb5n+/C8vz9dFHajUvqu8WM8s08MRKKYypKjw4wgzqo
YBD35Bh8TXpEYJWFJeb/4W9kgWO71bVFEfP6b5SZNYqinLlcrURr15m1xVmOybixhZdaLkOxSKu8
9y/6099oiWV/ZzhLE5Uj4ZtkRtLr3IARU+PD20gfC0WMu464VS/gbMuGbIa/+CN/Wl+W6/FO2dAm
yeZelv2XX2RcWGbR9rzzY6/3F1ErNQrnztxXDsL39/+0Z9Tcq+/PgvdHZ5j6isfm+aT98lqytBTG
CZAtkjFsCQgiVOOWuReJZPpqtNMLbEfEDKvNtO0LVzlFyHKuiRUqWSRQRsY6Sg/c62BgCGhuk2tl
NClesshywIJEJSrFCZv92InhaTLs6he0teXhevvhKfMI6gS54HKMfn2j3GYOKACbxm9DHA2dHVqH
qisKxCVxtK9txJJOTLIU2UbDrirtXwUO/vTCce/YgxeYHbWosxAkXt47OG1CazF0+4XbwQ7RqjPu
5aXRmuWREVx0DKDKn97/vv7l0UBTQOGJUICQRffNdtACEw21DuD9XCjMQGfaoR2vBEcoY/7FU/9v
l6KPby9RF0wI3l6qtq0pURQUwKTxzX5oSbIK2mk+E0Td/eopXO7U2y/y5bXe7KhOwgAzJs2PsWTP
FAlj5qbOqvCs6IYnwpHrXSjUxUVieSrg7lUZ9Bp0meomqIMlMpgEWLr9m0RLb52sfnQV1UcxgxRe
5DeoUU1OnLjaZar+4kXVlnX+vc/9ptIpO022LtulnyttsJH28LG2I+O8s2FfxeOg3jdoe/wqEbaX
T0m/c/TFcpS26MSZDftay4C4QQH2i69uKf9+/lzLO72gHXVHvFmxRAV5J1xSsmTmlrsYnfLZ3FfK
Our06THuZLeKpa0eMo2Iw6D+YvZtyYRijLbvP60/FYKsmKwriFdgbaoUg69fkNJxZdLDAiOnPphO
kSVoIEE2QBKbiW0MZ9AP4yBDcI7O/v0rL4yWN3fAWgQ4CCWhu1C7vLkDdRCiiAqrhogQm9ySAWNX
FSc72iTIw9LmmDjaLqsiGN5dX/oE7Erk+Kh8C8MZrhJ9Ire8X5QitZpdoJlBjTzpsAJmECaDEwm/
xyfESLZQd5Mi8gqv4fSN/AqVta7vbiQY6nUXknISJF3zJS0hTdgjov5eqbeWVmDD0vrp3miSHFoF
vXKocONG6UAepQaqmLxz5837d+R5NXr9rCIcpfIXRC2w5r81UOM0pH84yNaHpDId9RneMGGZSMpo
4DFPV2E1JggLZ+s6wizghuaAoHy0xC42pP6LB/Tfvh2atOyl2HfQVSzv1YsTgk1TqwrDriUSxLD2
rdJ/hEMZouZmwoxxR4NzFd6VVkzUebp/vg9/wtDYFKyL/31+PO+K9Onxc/bf8+LnX/C9t6L9tbyT
7JomadOqMPnV33srGiAjIi94eYTJEWpx9P/jqXK0ZavF7f9WpbZMkOm8YKdyaJz91vnR/Gnrofcv
aPEjTeaktTRqXj0eoZHrzRDlAs8gvEOgaobyoJp5u9bnAcuJPtQ1Dil3YhjqJgl+Wq0IGkg0ZnFT
gfRJ11hr7cVLY4mzSGlCa2OrEndHrbdADcOpWgWqgn4o76qaxLYs4ewW6ZBxzDSAS9LZqaavSGgL
ziARDeOuUrPzLNJUjOhzWX7QZqsjiKFfojSburRv9HEMrwJlGCNfysi65tWhr1NqpUTeoXaFu47Z
H3ZxkpqkB+p0aj2jSNOzYJxLYm0UDWSGGE39JKwJhdSf88AvB/h3HvinLHuS3XuB98sv+P7Aw7BA
oY48Ak42uoYFCfv9gddRX3KU54EnRYD2INXJiwee8x3/Gm+fyYGDeut/AglaMCCMdXp/zKHQdP6W
gl5bAmteblhUsXAKee3Q0C+Mz7fYiXwmJ2yuYHapJebwTY496hN7tBbuLIXD7acIzTL+4ErNp6X+
UeJ0NTk90nJTFC7C9daiO5fM+VnhZIgg5n6dTy2Kh9nBYDedzRCvJo3zEZyCyZtNMa0jTf+oZ0Ho
dXjIMIfgm9ZL7WtfNTnCsvyowFsCevtFCdSLuW4+l6MMV00/qmtSIWYvNcBEMDoDfolaUoNJn6Qf
BoekbNMG9xOSL6qa1F5dx5TWGjcywE41tpzKCwMjnZuofiJhRUVWisTcXJyPzMabxN7ZwiW8TJOX
cT8eMlM9xcWpaiEYMlbBdJatw8l5zIwa46KyykQ7fjOHImUu1CSrRpVP5hwRo1n7Wj1eAY1g62eW
sGsUtIBt2VxVLKOWJRoG1BJB05jDRhKfQsDgHs1T5jjVgIugvQtT5kcl9RvW39iDzUC0m+7sXXRj
4VxusF7S2Wius+haS/pHKauHNtTWuSnTfSB756ib90ne7WXX2d4Av0lxPlisArKwR6Ys9r7Lkye4
gnKnxc1JlQ5j1XmhDpmbzErPe52ML7QsJLqNGTHhESz0K7XSWDtciVijik/lUPcbqA35bWCU5g4d
/3zVF5bfypyBGEK0qMJd7aBDM/rsUujyZnbU8zgwr9ooNjYxGZyrtLWvY4uJkhUY2b5Iok8pcbrj
Vhe5H8yPOTqALRUJwb3YTE2tnPy+/SKkeqo61x+a9EttOgFmK4OHJ8vP+wjfZjSmt3nfhr6qplsV
vGVRG2uXRLpQrXaoXz3NGFDWpMxX6eEdGH+qG4vcI8tQPsRtfyxzBe0fEejoijN0AJzA8I79Gasi
Aw9zKff/e1XcPX2Z/t1V/b+f/b4g2n/RPUagvkB9kKMvbdrvC6L1FxAgG5QhBmp6EEuj+H/jd/Uv
FkMLkjFcQgslF8XB/xZEF0iQg1SMlWwpKJCW/0YPmZ7z2wWRX7K4sylV4f1QWrwuAkRptHLiFUX/
6iBaysV9qs3KIRanMGtvq/rjxDRZqSRwTa3DZV3OyZ5IpeJcn9v6TsISSzrjaGnzraU0971Krm5g
pyiZQoKTZuXEYoh0p8uPIrPxfJajL7o5O2aTI7xGj+W2Tx2kvSpwegc+CvifuLpC4AV8QVpPXUQP
M9Hb5jpveZdrOD5eAKF4miKGhEngJVW3Uy15gXsHxRJeTqKRe8Na6zGR3mBe8WoDvVmCdIhtWpRS
N7k1fixwuG6lM4njCLH3Y1Ha9blqzAUdZqu+4uUgbLlzuqsCfzY8tNJXogqQIJJurMtRddO60JGU
qnmcRDX4sdRvqyxxNt2iMq/ASHC+cKavjC7bDUTfyzwc5bEcMxczCzGFWg8zZ+jbT4oatnhysdRm
JqaYQRIV3o5ptU4WEKoYbBqsoAxPc+PcWZlELj7T9CBvuT/rGoHYu+pwbBWK80AvK7hMg9RdDjvG
JjWrY91H1lM+KuUXSw3D3QgpzAsbvNJFbymbVBvFTm/0bGfMqGANSHkiUj4pPQ72xLoa6mabK2l1
x9lOet10nVUgdZJQQ7APqS9bIgjVBw34bytJsu50NiDMtlthM5tXaVQhZ+iuOfjdx44++dasFY9d
CY1Fq9HGOzrS5TLDc2Wy/BW1Z+Q9ozlLXRNgjfa9X8SJk4rR3q1uNSV50ABdG/y1fhMjXdJbhdU0
1+XBtkXi23l7Vw142oVWEhhKaGYTojooUQhP3OjKHIy9VTwaRUO2OXu0gpMeOM+hVjkPk9VyTVBy
v896SeK6kPyU8QQTm7TJetuVyqnuRH2Oq1+9qhDYXdlGXl5Wwk7PlMj8OtvsdHz/O4Ae0Cl6fdzr
ivPJsB5kme9TM/04KyrGMYO9ID+bCu4VcohTZobXhVlfko99McfwBXT7oNRY7/Iuc1Y44pDAFyCR
kqAiI2M+5Yr8akuLtM6ecGnTSxXlIXeHB6NUkvWIbE532p0ss69hX/haIr+IXlyUNuF5qD8RKGYJ
U+PuGCXZjZU8RXN72+QwOWH3Fz7qL48Z5mwhXU4yvSalDt5J3LjBOneQHqvVPJyKoqy2ndtOW9GC
urdmdzMoqbFz3TJC8608ZFgBOgDTSUao6tCj4cwIOlDTfeXK8a6NioMY1HI1ix42QtwgBKXbd+ZO
Oo8+6EPix/4++/4JB1BQG+/vPI9P+bvar+Xnv+8+6JWBrIHfxdS6IDzYY77vPuIvxheIoWiBw4wz
lhL+n91nsavqtA5g7SIM+KccR/9FT5RZo0FL9llM9lu7z1Lzvy7HEX7hx+DqECaX48Hr3YeEilrM
Mq/8NpnsniJ7bu/GUip7PcdmotmHJtK2oVXtU7p3Wqbr3kz7xTfj+NPgNpvMTta1RnPHkIOPd5IE
8mg8p4d0qAdjI9S8940enDWv+xkY1atoBhaQw0kMaYRsCxXi/SqxxvNmyjdqOuYrvFDo+nFdODKa
Vxotx8QIxRotGMu8Yj/OLhCmMfigBIPmafrsdWNm+UzPPmuiGM+VIbh1Zsw3M7aD0eTyaWhfTI36
1QRQodXBsVENYODFEQbsijC+e3q9yiqNiGCMc/mpVeRVquLQ0iReI7MtBk6w416rxHWcTp+S1mbi
heVfQ5YZKWKFEv0O87nl9b2DXLTJnIdBpBs9M+PtUOd+k+KyUnkb4TLN+xkW+F1Ydx8iO7qPrAac
UhK414YtH/PO+Er6AuBauVCAGf1opk/kRgVKwiXYtp+scU24C5uuggWjpFNnO8YMc0r1JqAYTdut
ApydKwMrLere9NlcVA01aeEjHeK54sOm7OKF+SEHrnFse7C+VKup/eBOTQ8t2Z0PORZs5KumVZ6B
UR5uhqKMgKrgDPHHYso6hBZ8OCcZnY1NpC5FBPDWjJq/K6OdDaLfpFKvYkjxYnhgKvjF0lNsvvCP
JGyvKMrpSQKMiPubIq4IWrKC41C6l26aJgc3VcFxVf6SdhcWkZ8N0zWNnRgAqrrLnDFcWZL9a7bV
UzM/KakNizyvtmhAiJ/Xy+tqardm0c0+vp/06KgzuX+AuDgdiJKSqIs3kYkYvZ69zAEhU2Hu29SG
/ijhRodD12Oraa8yeqPEiZFuSWb0hyBz74wpe4YT4siqL5vBPG/MHmG8GFMYq6NcVxjZIuxSVxWz
iXOZKhLPFKprQIoWLWC0eZsgkmuG+RBYZHaZDJ2Xq6V8aElxLsgvGwJynYMuuExq3ShwqQXpgfKT
s+GfcRJgBors6P31WMos6YrwncS85Td8X5ENzgOLPZWxgWMsrpAfKzKtE/oSLtopZkEv1bgCyNKi
M3EMfsikK/jPgiyALKHfpZVLmhjLqP57LcHn/seL9jUHANhKEEgRY4PnxCb7ekHOgUQ2fA6O0s11
Y/dEi7b3igAT0xHZ5dQYJTUYtUPg6bw4MPeIuzOBOQ5CxQ89qR8cs5kuJywkQ0BGpXNbtp9kd+iZ
UY6FfWraOwBuiSiunfIQOtqR8fmFTdbFFMY3hgrZyN0TDAALJaWDZwYUPwFHaYiOZef4FdEcthl5
Tf/FNoKYFbO9EkmVecxXzvDSAyme18mwT7m0kZKHXhM5mX4MbfWTE1yF9kdAZrsxyB/ypCAqG+c3
OQADsoaNTNvLPkDN5fRJ/TAt5vs09+0RqcbE9jHq3cVkT/4yad/ETjWxq1iXZW65Xjm0FV7L4r6V
lbGeLZof6IJv5sT1awlzhlYGq1Lmj2rqhYJxlQTgM8U6TZvxs2mWCr0fFdVY0pL5/kVGo6d0j0W3
TOCGjyVy5SYfDjr/7DX1XtFQyFvcfA3/pLpgS74RUwFUiKyZnrmheQqS3VTDpDlU6nWqbwXLlp5O
H4U63lBfEhjKXExMfhj01Hxe3dpeG2P3aMp9OZoGXR6m0G1cn3pSdLO6ILdBv0U9u7ZyfR8M6b5r
jGRjxHKta2m6GcJwqdE3cQVZsdYL8hdGZd80qetxHN4YQu5NRrZoUi8gj20avAdOkDEPmb7V0sAF
SkytrZi7sRdng/tUisYfyaPwx0k9oIDLCYUbkequdcwPooBG3gGYxz2UjAcb107R03M76tT4Y0ma
RoAvIoD5eEsa2WpUgpVDKrxROzs79cqw8iFJwKy7VwFjdDOauXoHlGhfidjPNNS8fUUWNK2zEFh6
PPMlwVys5/OsME4SOHWZi8OAkDrXqwMVcGLEF9KGJK0116qZMIGSWoaCd1NDtYy7J8aqK3J4GnsX
1d+s4WEsIg+WBa7L+sqULYtygyurQLyHU2v8lnTYlufyQiMOZCZ0J42I1s1xINX9g5X2F27u16a+
1/VvQRSfgeMiwvKKHdQmQpobp6ozkvPI2Qejn6XAnBbQUgfEQ+T7QY6bqV2D+eOA/S0zPjiLURdq
EAjObBqvWfyrbQZ+49Sqbrd2DGXehO6jORte021jzFSSViSmKPIuj5F2a7hsr8aH0FEwkIHcAHU+
8Z0lUL9jkmVIqI2uOiK52UELHp8QFGL5bdD1reruZoKU8FxVCSXZLNfSSHDnxl+NGsQDqErepgMH
MFJb/Mg5YmWaZzw5Oh3JbEHN5hrGocrKb/lf482UNLdmjbtF6t10lRZkrZmD8lkwYlhHKmwzE8zn
3nRmeafGxbprBxSVp3i8smkGWOQH1Tdun/mheVZGyPCr1GujhqkjsSJumyD41u8ItuBkbKqrFJWV
RyHgddp12Wz1qfzkdhrj3cG5HlPgpilAcnobpK+hkR6z1CEWjC5lmty67Xyuk9igOeUpbhxvqvIN
EtBNU2nnJvk9Rn8I7P5qbNzuyAG1ksVmaGc/yoctw6G1BniD+cpmMK/6HAdeY67VwSVYTxN+RlFV
N0LAquovigoUmKqU+ybv6ELwLMBp9Jg/noym3zW6fZZDbdKL7IIUvFNq9udijqjSjFMHLClzNhSr
0ABQv1aQS08i5YRaFEAGMEKDv+zFTSI7LHj1V1nSfBwEz34ZrosiRIm0n42HSA23RWVbBDKnJ5R2
HFo/19V2DLVtDP5tqABavthmr/7elV4GdbHrvTk8AGzQljEr7StgEJxgXo43DTc0YN3QuSyJpS54
d2Hl24o8Tsbd+xfS3kzK2BVfX+nNpKyf0jiIZ64EF3nNKuXQkI14f2fA9dUjTJXzoTFv6E11arKr
0NPN2ewhR5v6p/c/yU/jizcfZPmgLya66Dd0J8Gl5ukj3ObkHEd8xntO4OHKUfLVJNbvX+9Xt3jp
Hr64XtznYN1ynVRuJfDIONpoXG2GtgLbdPP+pX71py3//cWlCvgs/VByKVuhewi1nsixWrLww/UP
o+ZSS769f8Gls/m61Hn9pS5/+4sL1m3V2eVyQVxxgG5pzg1XEYEvuAgPc7h7vtif0I5gZvbixv5s
OEjeoYsuP/q97jUXrxntapeDoaEvzK3vjQjjL0xZkLWwZzH1Jnn3RyOCuhfXgYmMHreiu6hb/mmD
LyUx9TBKLMpzCDC/1Qb/6VGg5GUGrttM4hlaLu32l4+CROZlxpGm8FqRop6S9p6x8sMo6EEsVOpR
i/GEdubqxX36l/Xrb3HX60eQOv+5ma/Rn+G+vL5uW89lVXYxlAmcLqFjbCPwjzEYyCJW7/IRBsHM
Ju2yt3ybQUZCNJjqzutDlxdE8cOJ8pxx9+wxIQf85EHI3WhiZCLnXAc1TMq2cjeiKL5NC63Sqhdw
pVKmxpZ8iJgjbyESFnB5BwvShPcxjgXBp4DK6dBq6WckgcXjQFKfXE1DSVWRFSWOsFgcK23s1iKB
pF8Y46VKsHXWY2JGClxP0kOORzBfet9bCTWaWp47I9tIOJWbWoqNNYx3QTjudFgionwEf3GRZ1Q2
pet3VJCY7piYQmTniEtQXMzRWfcLAos6EI1WBoRjcBTfYisaJ7Pc90pReM1EbaXauIPtfh9oGcVo
M66zeNpWlviMn4IKvaHLGUhwjWgFCBtKAgPspgaJC9fZw+jiyA4ZJGDsJT52HssVni48y4uXtvDy
dldU6apEt5TQNKnS7dBN3sQO3FXjaoL2WqVUDzVgQEOFRRYXQUQlIM4Z/VZe2z/ZwWxvkSc/CQPw
ftOA86pXRnGdNMQ9LmeM5rxIs4vYBN9c90fzGSLYbut25wB46YxvtHX3soL6ccbYCkghDeqCaJnq
DJWIJ6wH07ycGGxGAu3geLCc/HwwRtDdqqcH3YqWDoDT6oOZF5ssgSJIPO84ODxpzgxXNh1AcybG
TTh+w2xCnAgssDgQO0Uhjmb0J/W6iOnqS33aLdzWRHE5cehXTIoPMJ7LGQSa5/ruU1A1W6VSDq2p
bYvprNJHSFmYtCd7o0fkNtEgD12e4sqCGuaSxQ5IJcSA6SuWl+nyAjGXr2vdbqpSmm0xsYoJYP06
ouFGx90lJAIH/URqQg9Bss9oM1tEwqzjrPOZ01y05rA2kodoZogcZrtc6Ejml7NDtImIX6cLZOmP
SEbWriIvW82OnlDAM0D2C7jSCrk+iC4Xl3U+PLrmJqzXme7u4rBbheBsyb+iEz+mT4ImvRLhmZyA
90tI/kUD0lvRI5KngB5k3bqtqb3VC+LyPD0e1731CWeSn9FpFAZs38oA6TibZ7FenYXaQUkYxs/Z
GgeSuMoFPHCDdaZxbl0uNOjZZ+LK94mR3xcRwV3JfD3WX/roNGnXCb9V0sUy81MpTy2ECwKNtLS6
CR346qNdb2zrPso2bXSWCcjh9ldpX4bVhWNdJAWhBbuMGOy8+TQllGySb0FcpzSulDOrCHcqLBNp
3zlJcdZKCtOpJsvMCT1mMB8AoFDB8zq3OAAsPFUlmaay2ppQQ2PtKxX6zpnP2vrzqG3XcFEr+8rO
1xQSu4Tul+Bva5wZ0+S4LRfCndH6fPiyTL0A9l/RCOZ3RzI2EAF9qa36sbYBFhhfrPCLwQHVgO4L
EUu3mCMCJGUJAk57UTmcKkXhF2q3xtlLrDboOI1POI77TK1PcSnRLMAlahUGNLq8Flb/raojjszq
jpPQmRQxQQCu72ijH0Y4uVQIsEa5mUulOHZt6wmpNNsEssuoIdmWIfOfcCHtMrk4i0DvGuW1qV4I
avAQyFRuwkwA02uC61Vyxkj2+bBQfEtn1wH1/T+2HAJNsTIsGESszKmzm8zZ01ioRHweT9af03sT
i4DynSl8+Qu0Jz/9vf5g2k5HC2wL8kzwLEtH7sccXlvyczDIa/yDVOIfBchid8fmRdPNXBS+TPF/
FCD8J0NQ0ViQXXhCflOL93di+etSACGtaqg2jTxmIc9z+hfV6GSMQzpovfQRtTWwvG3N16Rt+E45
BDfx0l4bh/pI6my00l3aOmpsp4eIQ+SQlMwaYuNpzBlsduq0UQvi0Ahi2aT1huH7yIw4PBidZ9OP
snPLY30WVWCRiqvs1DmyCctbThR6FdDtHoYNCuUY3UiyJrBcWQMI22ti+JA5nKCDylBrT5/UraM0
6qPFRGmFU/qRw+chTcITyNK1wZR6paUwJsdoGmiqwMAqgYSaovdzI/EHTdlGaFCmTN8UeQES197G
SUNWWXcO34OEVougBkmimwm+DAwcgXAGk5RIrB1EQZnxJbD0FrAwCWHp1+AZhTFSACTVV60okr2R
I7pd5wxcb9XSqVtPkewUTRrQ2anSxrlwkIZ9RvPIrEEhwlaLwgIv/l0cuPZKRO7OWaYSzfOAIltm
FWl6A+BEb+QqCeSh0bKLUj8QsHoTL05vTrytGp1TUNSrpnSuwWyudPsuAivcl0+VurWYhshK6cA2
MSCRTEpGJiaJST2zjFDMeNEtMlRJlvFK+zxpKZehi7WMX1Bi6h2uNGdLYqS9jikXtzJSAlx+s7s2
mzC7sya9Vf8uTf+I44qLCP2dFaN7fHzf/7n8/Pc1g0MGvAj66+gPectdXv/vawZtd5amRaooWB9w
ef5YMxb/p4PwwHbopP/N/H2h3SHLFKM7vw7qxm+Gl/5tw3q1ZuhwqBBSIiGCPkzP/vXxobCqgMBK
dnuH8qUqevOLWT4lxcc2erSQn3sOmTLsxbj+u/xeKWsmmhqd57mSB43nmrMEPWTRPk05wN9OjniU
9ftpJNfUIimORCIQkOcKPedyImucN6ULdsngztvYRNcHgGk1Ul0pRB655ZlhMFSqUjxbHCLkuDPa
tMc6FqYHq2rWbrfETRniHrUw/EDiVLUZo6SGQi2JJjj1AUcTgXeyckZEJ3cBAhsz37fV17GPz0sx
ntPm87sU+t1EFwtakIX9R/PIUmQwV35IE9CyFY6U2mXRm+KZ0MJgEZckD1Xa2WTk2Yh/RQjz6TiJ
r/iNPA3JUW5vUkGXVXx0x6uwxrdXNc6BAWNzMajdUY7xeT6X1z0wK0jAjXE90xh33OJQNzSXu9ps
DlWQf6qsdcVAdzLFXQekcgHDgr2B5kueE+RLgrkaW67mQj8pDkygsdlNjvJkj/oK7hJk9WVsUT9Z
2U2d77RIW7v2Ses9jkH+rByhK80HLeg/ub3zMCLHIebmLFEluUwqsE2t2Bsi+4B6cVMSztBeabTd
mWOvBD1TrFOnWkarQNM/xJz0VGnsckf5lkAtXVljVKwpYIlVkswoaS5dli51VVGunWjwgVZs2jna
FRxYLEcj+YLeV6h5aqVvy5jRjD4vqKaroGaSUIdsK2BVePrCWf3SD0uKlSVaIBOC8ES2Dd8IiRPX
R7UB19Re5Cq5HE3CHckIHlXVPNqXZqRvQgfCNNGt6qFtA0hTUKeIanfXUZ91W7tv8j+nNgKb8f5K
l7XNN/n0jnD7+Tf8qI8Wf59KhUTRS4fmx1In/sLQYKoouh1bNRBs/LPU2VB4seVRORH08kzN/bHU
2X8R3IzfYcl35lf+3lySCSlL2aulDtvhQglij0S8repvGp8T5UTdQdhmqgCNxJT2uhZM5eYiAjON
0moOSHmJ7JF9v+3XdBESf3S6zs+C2d3O3VBdD5xprhIZSr9SI3Kba3SNUzCBTlXO3S6hxTkw0mmK
j3iTypOsk/yiDGt1PdbjBLWxblfqrH2RgPf2SWS2WzVz4PXYl05ino252OYTwRlqfDmbyS5BweBm
7X6wcA+m81pwUhxbTqRDFpMb2IDDBs0eGelyNgvkPrHzjLyv/5+889iS2+iy7rv84wYXvBn8E6R3
leXdBKsc4W0E7PP0M/QLfC/WGxQlkZRELa0eaiaxyExUJhBx495z9uEZ9tMkHW7rTDmFGJpxhiNA
J2OY5NSyEwTQdCUhtZaxQdtFF1ZWSbvCMs5ROQESC3nosuwaayGDmlGXvIsy7WKwU0I54uqxGp0X
PSTVznZ2CRQjbFVrzsIgdsAFw17jVE+vXumND7K9WFxCUg3sWifCuZfuA2uM/oLw7tW0lc+hjXfJ
De1bVaXVkVSlu4ymFklCLkgYbNsLK/PiU1Dq4VXZuea1AgR350aKsxZEx3OIl0jpG/DIXc2yKVRB
jimtEi0mqtAekGcz8Hlt434ftTPkQn9sZHKy7bb1Izlc2HM/SJkMSW8u1/fJvLhMvXdbTU59Wc1X
ZAu1eOB2qnY5TS4omfjF+W6Oao+1F4jSW0iw1NrBLtZanLxbt39JDZQSRXWGxLHpJpcobaXYqj1o
YRvURxvZ0YbAuozkP1FVi14a496TjH3Q3NSMpQVaICkM4qosdDCnqh7lXSLL+2BKwIkYE670frjs
u57BFeDla9HOOXAsuhr/xLGClciL9EjuAIIVEwpdXRekJAIBKdXbWJb4awwNhY16MLGyKIV6KJ28
Jq8o/RjL5KVPtH0RkZRZDNnBNlDepiziVsnG1wu+yxrEnNLYj/RRybPwCtpEMXZjLwCn79qrviQa
xizuM1oYWOsvw7QtLnKlIOJD0d/pXD4qmUoRDLKotbQns3ynp3Yqc/0MiRhIK8a8Ok42oxVBRwFT
y3x1dM5azQTNas2laNWz4PLwkE9ItcL60hgmEH65GE5DM173AvRe6WrHJGZ5H3BiE3IBbC7t0XM2
0r6YLHeVTC9J3208RrKtUgznSiME0evUdGkR/7Fyav1BHYtHx+MVkkasHIuYIae7J8npYiynihxt
PBhRnh8NE18eSQJuFZG6525SLBSmMoLGfZSpe+NGzqwTu2iMAUqYzlgW1/NGJfY7T7jlyJpDExkV
W4ynV+iLrkPVVZekXI7gWXjS2qmEz5iNH0bVnQcpsDWO70E67fp+2oVqE+0zpYMz3B+kU54GQ9WW
GRiwtAKLW470BUfwGri843BldkRZE84OGavyp6S+QS/9JqIYIjPRFRznONKlzilUUc4NUPuK8qDB
ywA93eHYMtOHyaYxnJcSLYLtbtMy+0joSiyYnT9lE6+p9vpKkonMELd8SZvuulSi+4ykgz5poePC
uMVlKWn8yOdJZreWpi4aqjtTDTaB3T3oOdHTJL48cAAp/Lia55I5gamFoe5MBLMAKYEnC2bXNphk
A1EZ+Yvd2jFg+M5TS3pKaEh9MdV36I2uWzC7DqO2RevlG2PgP4aROGK9a/dEIizDNDzD5yR1FYSW
BpoiHtxF5wYquibSkUPbExdtP//CmtpvKErW3MYKLVrrhpbU9WTVxH2zmvYW6ZFBs7YRg2i9iVkF
BZ6ObiFR0BAmzoXopw0mzj2LyyI2ybkT/SJXyDCPW0Lr0T58syn/yRRgHqH9sLPNBAJ8fdDqQQT8
MHvQpREERLKzs2n1OlZz2t+ErptsGMypE6/59yQI4ED45qP94yDqP/+NUe1LPwiPZvwWVy9ZLEcO
c4DT5Lh7////T6ObQx0zv87Xqsf8RNQd/kyOUJQx37ozTEi/Gh2jX0VXfG+/62MpQJgW0TYiuXi2
YPxW9nifTFSzeDYQs8L1tYx/pI+djW/f3xyUOy5nT5S6DKbml/tuMNW2ZjoONnxOg6akxVYmSJGP
jBBFhqucWAd910o/G2pPGHvXvZTK9OKWwUdTl+xzeW0vymKidqj6s1aW24zo2aGlze4gfJjiF1o7
NqbO/MKctOWoVJlfqTzfCAeIvSVLjbIdeY/JAS5ZlklzCg0W+0B3L1ABofBPR8YXZM1Uk4upg/nM
EDo0yGvEs0DoGtLmzo6ZlroPTIjwN8IFLmMlpDfdOiwi8dTdNyK5LEe12MVWQSR6NzTrpJu8nVVV
KNByfOVcQrkMcR/MufGEpxmlwzMc5+q7g0mDLMPcN3iA4RBq6HSbL2CeqX0RRfUW0X5adCbGNA4d
ZJ2pan3dOTXDh7hCQpUlkvwnApZSQkPhGeRLo4/mQukm1jt4eqk2DmdGDwr1ERO6qQ+uFDk374ly
krRonXLqyHk1PKLYUlvBsaCm6xh7laqspibeeml2rXjt0lHvbUEF4QYbO0touiHAsXbViIwpnRZe
/kxmNEfKz+T3gCBUkN3XZcYpsNt5Tb/NDex8JZNIbsXt1HUPuXwDlshBy3rQZp6fJV3i0NzO2TU5
cSx9ETh3vRz6Q5Hb1McmBZCL106lfspqtpcsSgmo90yIiOtQTdHExWsrS3MUZPWp1bV1rVP8VHq+
y/LhmkJ7UXDXVAT3AeLg+synlp6fI9WjaSSHUraBL83oRqZU3LTg5dJDTbYsm8Fka5jOg4ucT5cw
eguxT5uAmhusZRYLwNQK+5eXbrWOA2/Us+aqfluJdTQgP3SUdueQS81ESn3Lkqq7LEwCWan1mMSC
BWZcYivWSiWDaKVlRCAFrnBWOaqwwFSmhR4xsCN/2APS1plIZZthk/ZGdttakdzZSkydFhXHUShH
10b55JjhUSbdqaryFVqsU5GxdyFcq8iQUGI9uQmqpn7MlWB47hxxpxv2GK4GEcwde2IDF1HcPBkt
w9Yg3ztpsHZm+6ht7rQgevovxYsdW0l7RHxRemMUOFha57roys03y92f7CQ/sgeQqcDxM0CWEBDl
4jn74ZCk2dKOXVyGTM+mZU0CTlUSNdGG3HjQjgf9eUQKHRJckWfRuqs/m1V4+PklsJD+uF59dwU/
aCoMp0sZo8xXMK3qBp1kvJ36t9bdt2ygsbH9+bv9Yeucf9+ZXOjgn/+TrdOO4RLnUwZouqQvfF8N
bzR9B3FkSfibWf2frcTfvtfcJPxWIoA72IsI/ea9xuyOfAAfLvarJcXBIBi5MO4tBlhthBtJVg+o
pNa9dUuzf0PU6iKj6Hdl/fHzX/5PP2oczPgGgWh+oUJ+e0F5YPa9O/FR29kqI4KZyovkip1jXRkW
AdKA0n7+fvM5/4/f7TdvOF/QNxMKxFaDXnBGXbacgr7AwKp3Dy8qKHf9za5OSnDREm9SgkGrmlf9
a0v6LxFYf/plf/P2P9RJhlTyusBEtxSjvS2d7GCwTrWOuZjC9q6L/46d8SPc5ZeH6bf3I8Lt+18X
ZnU2Ghbvl6Cl7+uWVVguNfcpx2xdGg+zfxGhvq8H9UUtv07s/vKX/fmXS47R928epJaWlhzmltMs
SmnfJ8l01O/QZxQ9jo+/KUG1P307nPHzoIs6aM5M+varzRtD77XZIJmhKzMc0XHCsUmUtJhx0+fs
OSxOVbwOnRt2XjI0EcggiaVh0i5Y3QhZSdJxhvaiqqSXqxrVqWOn/Pn9N1/Dd3Xy/LB/c40/LC2V
4jlBMXKNZp5d493zi4aEFuG9/d/eZr4Nv7nLC0gpYyz4bVz5CuLCDu8HfBtf3uPfMF2hovrm8/yz
GrxpxveXv6HPfnmVrxW4/olSWiW0ggaizmrO63+dseifVAs7goeLCa0XPNnfKnBcD3A1qcEdE68E
jyI/+tUf/aUnCc0EmRnzhJm48o/80fNj/t1tB/wBsxv6Ujh4PB4/PInVJGOvN0sLk8EAv5q4K73c
2t3WsT8SyE/IpRYdwXxe33CoTY9dOaxtfVwbwnkJkHuzEOZb23swkIUXhPBx2aspf8lrak5ShVQd
v6lDaDVdnSAgfNlWF/Ec64vemJgwEmrHvLzRAnNcOkOB+cAp7jDDPpXIYiopaHSBTiZzCTKBtzGh
C/mA4W+xp76FaXlqkH9HzZ5D8a5tz26xQa61Neh6SYX1LAQElum2T/Nyjo54EKVRgwTq9WRrDAGB
ebiuQ6hSUTs8t2q3IYJmfq+1VrTLFBNSUDBhJqyZGKW1QTEdYuYNpbow++5uqtRHiq4NI7LHLBjI
+6LPGE75WgEe4leeu+cLDDZ5fE+u1cFN9WVsvbrjo93IxyIPEN6BefHdefaLrrcrPoosfiy4gRZF
LowG3VA33GZYM6IyW1Cg3aXWdDkqDipxLKueYm+0EDI4nsGQWHCShArfSKmiVaNGssFRKrUXOtDg
cEr4Yl8sArIsHThVUjsbQYTaXYBgkTQJGrJZSu+urEW47T15stABr6TduLtOTfaspqEPVrw8p4Nq
LaLa6u9Mqqu1EktliXLVONJXc7ddHXw4GrOibJrTw6BeJeIupm1WxfShhNhkKN4StVxFIrp2s3ij
Dw/NUN+g9NtWUfJiVG4OGdhD6iNBwNtxforzaQsQbANzY0No53bQtGVdN8+6QWfW8QgIsyH0AQNN
c4JYZH2yhn7nIPoaQJQtkiA4aMLWafuRrqHCXqQf6545gDnPfd5+NF5GF6+tWlKjzPYpDKX3rBCC
HlrPJWeaRu4U1SQJg5jIS3jFPeelsOMDsPG/Rd5Jrwh9AYg89tO+G6v4teLoQDbnwXIDglbkEn76
QxMM61pLs5VeYy3nQDl66Uqr4AcWLhEhvSPMBZCU+zIIH2sybfxQ6velbm8Vt3lhZkuSnq4iE+ZM
uUWwz3c0siG4eJGqdahjyrwrDce3q/skfHf6XcYBxUt2aR7fhqRbSIKRCW7uckSWJ4LECP8iCL0s
Lgfztq1Xw9w1XEIALNWXf83ib85kvr8erT+9Nz/BKs//9uuST3gjmJ8vuY3O78s9rRjccMhv4P4a
IJd/l+GgA8aOjPoGI+M8azd5qd+Xe/oiZFEYs3L3n+qA9fmVvl/ueXMPqzQqHCTB9Iq+3/4BKkiv
MsJoWct4FYh0KS1hHq0463ZtaAXHSNf7nZZlB91T7qk+6nWI0pYyYST6KH3IUL0oPZPtSVj5InGs
92wQz0bsYrUAlbdyZlCmU5qfAQVdqmRod9awB6/7krfyvZXpW2aS8m0K1J4BJPIaLoceFhmyHDSL
eXMg/Ecc8w6PinTDkdiF+HZA/6sQaUZe0cG2qn2eF1uyKV/ztFkyTFrWhX0cNOvN0oYKgQoBQjYa
z6TVVzaR6bljV74yTC/jZC2qxCEaQDuTuNdgDouCtTZh/JnIcF0MJsMEmi+0YDosMzYbCIEQYtfp
wVsWQBrQpUls/ZBjx4vLM2XxoiZdyKNx7ntzOlGckDfZI4R1CqbYNkM56zU2dcZ2en1NpvtqNNoM
a4wJCYKsqIbs4I50yUiZWtwHZbOILQZxIy5XN4qeGfytBmK1fANRpczBwXvJKUosP57spVojkEoT
C/legGPZGp6CttRWZaAK8mqDBF+cYqE7MkcsdO51lzam7wZSvy3pLLCKIzIsSzx4Uya8ay0N6vsO
6RZmNUWfjughXi3TI6Yn9qrxUu9102+y+p42MXvK2F/QrnuANkjKutFBZ8hN4jEiRuhpoIAwDdZW
2984rVYitW6S7aC62YJ2w32S5CnotJgQYDIIO0J0FwPxSCCuPjPG23qucmGGTrIZPILy6tFSVx1p
5EugM6i6inTdMabwyQF8DiaTqMLG1NeZWzxFCcEgDZMz0B83ZnY262i2P023SamfQEwzWchKQCcO
51TURMsh0Z75zJNVkGBfYx7Mbjo96zQNGUOtarvCpYSfLgexQl7d1CnjKmvHezOb7mKzehoclCAy
XZtucasN3qMWFB8BCEq6IfZemBnJl8Ybn/zZ6HAOsa8M+2ZSr6StknBO70vQ/1uUsQCsXzCYUGyW
YnK2KBlCLM5jspnA8h9KzPBjYmU7rTbadWxlVz0poYi5p60iq7Nwm2NQEifB5I6RBgFIjOwYMVAu
jLQhguYa39MW9yfHNyX1fBEAPkpN5+Q0dX1Cc4MDcficu26/grFOgmPfuuA1KvlE2gmm6VJd5fOf
m1Z2klW0wpdpAf0kjw+lrnmTRzwq/45Nw4aZP3uM/3rT2P/nv5vPc+f+p2eGX1/n6waC+grdE9MS
oBFzXC+9gN90WQ4CAZWwdQp2+EnfnBk8SHIukF0XujS7ywxc/HUTIc0CLRcqhV9gS8wH/sGZAUHX
j5sIZm24TUwGIAQA3fhhExERYXphBrF47IiLnugLekWEbwpV5yJ2vRco2uAmaJyGxclt9WvEwFth
QTrq3WELlJGMIo3Z5gcN9NEKr3qVDm+DgLDvx1sT9WSRE0trxv0WFXRQAshIcQJY+SHV1LWXGst2
HPyovTJlug0LxP7Seu/NvUuBpjVUNNqTGqMdQE7NSktWqbwwgvpU2g5qUUzRtXaq+mHlpqjWXchx
4UiAmpIqL8zpLzovfq6EdRN5wVswJNuSQHKb2k3o+xbINqLxhDE6++bE6M9k/TLE5aAO0F+Mq0RG
a0K0l64Ilv2o0xbuV2XzXLfaSjefcgWPL4QGz74Mte4Y2ixNwyAwK9vOTVNjEqgGpQMilxzURLlJ
A/M6nZpXr+5O6HM3zTSdJCFqmjYnwLsIZE19P7bBVacgBO8I0EA4ITv4NU26kiootiF1gysoInCb
qukeynizCduRsXOVNicvHyI8haqzVkr1jtXaN+IAm0J2HPNbR6QXrpQx9iDVY0qZ/9KD+Df0B7B4
/fxp/58i/c//VCgwxd/0CL680tfn3YRVg5SSOg+gJIfx35934xMNb37CH6tIsb8vGlEgsUh8WQZm
wdCvTzsdAlYGXGW0jLEA4vb6B0+7Nafg/FAycl2AwpnU8bqgvL8vGWWZmujNFRK8yuxhaN2LwDQu
qqLeRaF+SRWmotXmeNdapiQm14TnFGJZdeWdWsQ34wzajr1Qu7XV1MHPkjLTISd2NY56hxWHuJqm
sy8bM74ymIR5IbUlwxNjkU3F2sIo02nlwlPJbZQq5mYGQ4bGfcnEXsTi0rNEzWEf5G9s3OV2k2+k
niEOpBpzILfOF5FYwVtvIQDRukBf1EGRL3gukpWWTxtPDa48khZnPNtlYRcrF9dvLOQyno+CmZCr
LsGdFlruedKVag2CZJ0r6mXugaOaRlfzOWKGO8vM2+U4ITfqpuS6GcbPTt5cqIEWrnWQKT7jnRsj
z0I/nzjUhQnoe1c/4DRuo/rsduVlNZKlmZqXOopQB8Gn2iaHoKOSMtiNTTN7hCN1TNwRUkS6mdzm
Yuz15ZioD0bL/Eo20trJCZFHUBEAWSMpKW4j+97JkhyS0Dxb8/CMTXmiwsie84PdGCu6rAn8jKko
wqzZJKHcYUnC4K2J50yfy93JvBn7bj8YJq2RWr+Ck0VoWk4rqHQvZD8SlK5sdFIq84rG+DCcewaE
WNhI7gqVolxoRJb5vQxe0upZeD0grJalNe03cacSwJ0rZHko8S5w+LLToss3dYEkIqLxcYrVxvJx
FG3UsJ2HowxcEXI041bV6ievqO4UR3+y4Mg5oifQnAD2oKkP9YB+h8+g8hNBwWvkaNNzDfG57nxO
Q5UGt1nCTmpvDRKOQPaQrtwoa7YFtDcYvdWJRFidaqx5y+3Uj7T6BHLj6KDv9BkNXGRuIKCPalju
y4u8xTRQJpceSMw51PicionTfNzc5To+MDsYX01+Qa9uL7q4XOih/eEO8aGf8acG0XepuSxk42xk
O+zsqb2LPe16hNea1O7oV9LcNfUExckmjFSv9Vt30O5yGYfLtvSQexlK8lw18O0IfKMk04RfFu0i
ab19XPBB6z2IJupRTFBZ45dVLfyuZ2BnlO2yntrlEBa3mJ2ueBZQ5qsGEhpxJ6jpClf7MEKFstcb
eTh762SmCTY9nd4EsuTaE/fgJB4FnIIW8rwvveHzOHWLCbyPm0XuArFMiBRZucrclBhbDW+hOl3q
0bhqSdTx84q+R8ZBQy9MsAk2bMDwqqk8IddeD2ptmyjlXaIOkX7GPBQrt60WTlcafZrbia9z9CGN
mCAsmsGOmEF73mUAA0glIbfMLL8aM3genXenBu3Cc8YHpbPvW5iOc7CpptefnbHatkasHA3RuOjw
YM1VyXFSsgt9SLeOHt46VnVlzw6TrN1NErNlNGAyZRRq1BYQ8VPvGOvGVDgWzI0mRVuFclwp7RnA
1cqYg94zqpX5uBCVEcsC8i7pjKugCQ9di67B8o4WPs2Otp/hKR8V9paFGsa7WibtgZjVYqnI4Xks
mvJqGBmFF0zvienZ9uzYK4Yjqt8M09bTjX1FGUBbi1H9UPIpK3LyHuogCE9DQSQyfOtFXEOD5uN7
sBVp3g+sdvCA76RsqMjiB5M7380gEHbkh2X99E6/gMiVVhk2ZoxVd9S6XZHWt10VXeoZYDtCdI+V
Awx2zLEUtiaIDYL0Hm0XVESsuZ8JeUjOhUSZVzUJX7LNjjCl/ZU03b3sHGCzs7OFYquYsnU7+3B1
DyfedOk2I19WVixIcG5PzLHREVr2Gj39pteoD6vow0VAIXrhgfpiUFPkPTHJLKI6LJXdiHpxP1Va
cEwCVV/DFi7RHZqQ571u2pnC+Ij6fNUzKNdtuL6MhmzY9KN7HiNouIpFJ6RCee9PUbdsA23jFeY2
bJN1T2szDiOOxICA0+CyHhoap87G9tx7tPjXwRRvPKGhig23U1XJhZMLVrXGPQSuvQ9kcdSj4Mqd
v9LYWhUZxWvibNwwupYUnX4wQa3XZOkckr6BAnqRVM8Sza1Ul6XjrBpEpJHLMonc7cqW1W3qIvWU
tWAPbp+8oF2NXnWRliROZuU7aj79mDXDYWyQSPa1cWtAfxtcQDi6LuODE8l5mhS9ErXergzyCxLF
Rn6uY/7G6TTQm/CoZov8WejetdXVfqqLV9ZsE52EvnG1Olz2qPH4P1riaGC5Kz2yKNRuLDdGk+rh
ojZrjFICqqlWtp8VHdBGTQcgj+Sxho9muugh1ACM6ZjM9DiZH5KoyZn8eWcADMvGVs8qlrBt2tYf
SVlsharGi7Au12jytllMymYpN2VbQ1rtFN8QEMbc0fV4BkkUHtzPXkR7KpenTvMKwi4h4oQNqc+K
d9BhvAvAyywvn6PgRupq+VyoQ3Ji5RbLbjBSjhem4LSfKZ8ddLXHQsuv7KppVm1PqeEYdEs9JhT+
JKq1GKxXo7wJSPquewtL+xM+NB+c5kpVPzz0QoM3vrdZtWgRFxZ0ktDFpK96EdyrTBbINb62Rbkd
sECo8XM6FvvZdJaxPWyha0cLAsMhWQ/cnRYj6JZ0PVVP8I4nT66X3OdxeMzL6LEptBOq7IteMWHM
BrR6Kq1fKk23SaNn12xRizu7MbVORTubTuxFY2bvFiIWw1SXYz3dW4zUXamebKGnRFVYKJmFdRCD
jvzJVP8m5uyPp0Xo/4g2EEE5OnXpHyZMZknckqyIZBaMmSj7lFWaM4btrK2mC4GpGCXK5N0g9Hmv
YQoNXrEbWnlH23wpXYMU7fxa1B73TYgMykhHRETW7t/Rf5jpbdZPTySHlyYTr2XDeSQtgaAWf9QL
fnmF304iDoZPkFyaisaP5OLfOg/mJ53+AkNMjwP/944w9xPjTRyn/EjFAfk9xgJ7BCBONIOzteKf
2SS+vP2PZxEIcghCiHXAm/qjmDSJaxgOpYE/vYZJRFmSw9d8MQdHXBcwJX0vyIAC9ZV96ArHTpaJ
RkFSIDwV6XhSmmbrMFGpg8GvXLlHpT9n1wg/kcHOzcdrpym3LRruwWs+elIhNACIiRT0JA23oXU4
CO0q1HpIgxUIsFJqD5nyYZspvVImYJQNfUjdkCXHcggvZN3BrfRIiehNOZwQWn7WGgKJDGOBqHAh
cpR3eqDEG7cT91NbrDzR10uhfUF9YV7CPD/FXk2ysTjEKZNPz0uvXDQh6UT4TO+M7rpuswaPJMJr
0BYmm5iWYPooRuABJPcNK/5ibeNGopEu23Oj1ZspaG46ZEUI2+pF4NJH6YNSZa8pNBaexASBUGXt
pdVo5ksReM+9PpK1HGKJ5TjWJF69MRJll3plPfhSuhXbdkkjX7hGcmXogblM2uyMwADRs3ZOlGht
mh8KexXnk/u6LJ9yw3zwtHNui4VwBJJkh4NY8VnkDsKaJMv8dAzRc7r1okGGNmTyslS6F6wmr0PU
ajdp3bINO7YCt6u+TTPgD3DU3jtFgRzh0kIpzDTz9Vhiny0QyDdRr+wg1VOh4VEXq3iKm6tRsW/0
oPkQRFEpdnltpaOxQnOKdZ91NnOWWi/ZY1Lx3qrGzgTggTv51YLrQc29VoZyLbKMUkygJ5wRIM6Q
3ycwQWyLqw6MxwleyIgF9haPAjwRSG3GL4Fl/4b+iTWzp/66W/pltUrLn6Amv7zA74sVfdI5VI+m
ybzyfLNYGTraZYKrMHX9Irr4Km7GvmqZuk4aMGhC+qvfSitwthqMzFAjz2vgP2yc4Nr6sXFC28RE
qehoqLJJQJvbqN9IbdgVsQm2lDdDoj+4KV7VTJHxmtn0fgIb6IJhw+KBfsEh9xKe+zqYagXG1aKL
rxWBqlVrl1q78owQ9V9tHScaEtoYX2DmWMjEXI10VTEzOK1cdDMmxn6gcbILBPYKrVtqpFJUGoEV
sINXlizLpSFwTbaZzjOzhoGSp6u+j8mUeFHK29DKOEqw0NV+r27K6UXN6YGuO02uqrTbhuqdTmle
KPcTfvTBQRdyTfyUlygQz9+q4uikCQ72cpMUZxImfIK3I2dv5rBmnRUjCz/rb0S/a4gsd4Lrnsq0
sk9aRqh8ciOrF0wvsd0uWndmIB6U8EiWICBHWsrYb4QGaI7VFzJcea2195zeODiSF2IhzaCEWJF1
DkXxPSLuDWMKYVCwetFmFur9rEhxZsGEATCln0FyFvPLFAw/lB28aOCV8/4GCjsHg2gJknxbRu9S
u4yzi3rQH9JkQCluC3PLnriFZNMztgcq9BQ3obFQ1JeweLMyzrRmgJS6SN4JPuk4jKmroNLkMm1k
xkmNpbvKVJwkjnqsPI7ZFEsx07nhMiW13aI7jSTABtqsaZshvYiNNxMJBC0IofoaPJ4+fS06YCv1
pi7fdO+F36UaNhm8w9S+rmjqIoYIss6v7bt0KBYVJ2RsbRtd1mtzGPxsfGso7nQMvvsE0Gmk7qrq
ss+vvHGbQaRPLnL3lYKcvFMUv6ztyBsp5sPqoDnxUvYHDTiOYrOHGC8TipoAAfFGR6sM4ng/twaQ
1tHD21XKZSLDNbYYAH1r2onoJ74IiMEl0AwwC1I6goM7YcYLmnzkrhd3xSw4JnyhfgwTRMgJW4jm
y6hEl9cLeS6C1NyVIIJBM0+rHn5pHyUnne0UZP975QTqESgkN2407kuJBL8hymWHHuetD+v3uKFD
VOrsCsYAQgdbk0EcbKreW7gDMoLKyGCy3Eetf8JrtwjHgIHjivAGX6py41XMJJxLMk990T11Gtp4
Rq72m5qfB+5qu7bolhxt5bn2At+M4D1/RMlu9NiQ8gTEaOOTJpFAXOLvqd7W48lz3eYjdBpjV6jN
OkM8RJvmXCSpdiwrUuAUF/9Qysli3cNPXYD9cX00Na5fgxENw0NAvnajWv6QXMQ6hy3t1UTk03YF
XQhH7hiEvFbeMtCZLyrieuhfi9nahAzfFVdx9lyKcaHqclFHE47D9Dm3cK9H+XNOMgWiqmpfW4i9
01ZL0Bzp8SYYnGhhFw6JVFJn/y8YxcgXUlek6MxNnGkLnQNvYSo3TbMQIUDHdBn3zrEhgIioG1A9
rneRB0QxxJaSLSxzxbXkyyacblzwD75rVtzTshq3xph7/jRl74VIaGVw/0cjecC57luJo2N6d92F
MYlrNDKPorsii3eqX+wQTMQ2a/jcHJzuq1i7DLubVtP3XcbKI6A3XcYV0oEmZ6gkO5pLWhjVh0Tj
8MPeTYOy0dQzvkbn/l9zlDAsNNF/vTmv8vzltUT8+FcHiS///uvebH1y5o2XZhQjQiYHbPtfR5gW
xiOHrCvgDjY+ozlz8de92YYQjQiG2Cpj3ppnzv+vQw37E0NBttFfIscNdDX/YKhhfNl7v5M9zspJ
NHiEBqAK/uXn3+zNQ1RHqqaPAXSx+m0sTQZ86I8V59Ht1W1LIe07aY7k17UISiL7bVG4BfQAwh9G
M1uq1lisAxqERCe1ZFDjRyTtDrQAwSH9pGybGi3KWMLTrKM9gRj5XsTAGEZ9/CgimGSamr3XrcgP
NtlKGxKxIHUNya1ZpQ+JY5BEE61KzXqMCJdYiFo+qYNtrkIFMXgyNkcr6rjUybfq9GCEnF+AcqRI
/tR8UUwW+5VOr0Qz5b1ZTvqe+PJjIN1zmskj0+x4Iy33EioxnsqgRU+iOvDvh24d1+Iqs8plDG3Z
GolHQRYc2+PG5iGqMqXd4JJm89Q1Yi2YpyzNFlFcPHkveWLGfqV1qyYaL1xd27pxe+5DO9mruRYu
a20CvBHjkPFMLlzP+gvFcK5aj+BukiKLJRk453gstq0VrAvCUsIOS5cy6KS8BGvRUABB6MhZ0wi9
Xpuh2IsO9odag6SbPFwqXfFgdV60E7UD6iPzlDunki5woAk3kHM/h9uSIcBXYRytGcyBQ2jVT9iO
AW4g0CFgkxOMmrc0KK3R3oB/HfcwOvODNzjFVneiHiVQEztLY6qbnTYMsPc4Wd2lnt2EC6BCSzPh
hBNaZU+vjNq/bHCUqdW6VKF8B18OM53VMcTAFhaHdf5UFoG9+l/yziS5cWv/0lupqPGDA81FN6gJ
CfakJKqXJgiqSfQ9Lrr11Br+G3gbqw/57HQ6XzkdHjvs8CBTomQJvM3vnPOdTB3L20Sd4AFWyTof
ilvmWw8TyNXRFtss9DdAvdJNNEGKQMUQaXczyCKHA82RyNRoTsPXs/V5UjuzfwzaYh31j4mJehFW
m1bAEcft+z7KuU9bC57inN+4rZfk+VtlrTkj5QTGKa8JmMtIJfiaTc/29FqbCu7fcWkiQ0sinaDA
zFvJsXUhlOqjUJId0Xd9xfjJWqI+fAlHkIcl8djBKC8h7T1ZqwXLaBjvKEp7sqZDk8XrutWojc+v
m1RdYpxfq07r5c3YLfnfaDwiUPB8G5WdzubilbQ59mEyVAxPF4Nq7SYy1OwoBT8D4I+oCrSqun2u
AV5rgMsJ9a0U01VXBcMyst37qRf4w3DVVkP3MUlw2r7OnLQqrruxfUIKIwk4LcglftQWhLQ2EWfX
7/ZmYJ7zqaSqxwG7hv5VKetOT1ZdAqKQjNXSGhjvCyPy3NB9iMLsC2UeAJMmyl/Uzaj7V0boHktH
P1OtwRkm01b2VD8FBpuf6vOa0cTpGkrKQOGP52a+sYLbdCsr4nWO1vOgRID8kuZGylZfhJjfEp95
uYj9S828a5mq4nMqBgwQ6FxeoqEiNWn5Brkz8ZImvbclOR0tjKOrShFPYxP6u7xrPlw5vrpQDUt3
5bvKomUimCpbLhCY0ZawrKn/uYwMpMl3N4s6me5kEu6NCgiX7mCs+IywoCkFaaoy3bRhgHvCeB2q
5MYxpDxU1peQnr+FSrIt6ZVbtymA5wvaH3TqkkIQcYw0JVOScgtmHG3w1FrrLoneDB++RQJGi3Y6
iqFVEHPjqjG6XZP6e7Pt/kH35XmY9udb8iH6SU8rJs9vllSDNlaNESwMFAZ7MGe/bcc6Da421+h5
RDvHEfib37ZjF6ScpYFKwpsKTcLm5X7bjskB2zoeVz6eGkzT0P7Odizs/wo/2Xxz2BnwO9GLhArz
x6uybZkpBiF/5kdCoMgBZ6rLKX9p6k/Wrk+O0o+joq7TUR7siQ/CCdjQ9cUD62IULVddVX/0vUYy
QTAyHrwwn3au1q1D4uYCx4v/QP3VVVtG13BBP/yWXoWsoxu82AYlmNCQlYnjrcXulI85Qqq5zdzm
VDGTHrmhl+FO2p2+NGp5MlrjGqQqlgaV73V2pn4kprmvAbME3TZsb/z3MrCPoPqOmercFerAxhNT
ECaeInZ1qVe7WBT0aMqT3+7KOvIMXPx0OqqA25LyxcUmUCqPzAJXo3xo4nqVTBuin4vcWgfGNtJO
tsMa2HOB2MfTWmEqpzBKRzGKt075YYYPDiT06bq2uMJZd0kEqFGcmLCL5jMKN1Fyioc7q1vl4jbN
1zguEutgySMw11a8B8Wqaw7c9Sdz5cv7nCtCVF3Rx5AGe7LJsX1E2/ajcx+eZAw3aRkxrATsIsuj
zIiyLtPhiUnDAkEmL486lQBtu8p0KhtWvnUPxMCxpReWB1vZqQPaE70zC53jDgARec7TvQy1hcw+
G/dllMeBmvag3FrqeTCeypwN8NxEKz3fJS2arQZLX8FzQnx3ukkTZWFl1VKUHq2Yq8k2d4yBh3pr
JitRJCg3wcZN3zrjLMxLyZmn9AwFiBczGNqA63GvhgJkCITsvN22pb5zIza++jxxa1czfvj2lEZL
u6TEc4Th5NmtHp5yswcsSvDaKui2wEFQWdD2O+tk9bAqCFVhALNdvA22S8ZWJ0ghdbdZTH73ArPj
re+ua/OV9bzhjNS5L5kN7oRqb8XB0auus/QO4s2ilMFS5xNEwX6tYpMRKzBCS5uT0FjKdT5+ikz3
MA0wD3gj4m1JdcEhZjcUHU/FlxxtW9gV3wj5dr5TbXqlQoutzF4jnhcok8K/82kJ0dt42QLzNLHb
gjGh6EwXV3JMbvty3Cc4GaRVbmNowA4gB2U+EWlPykBRW+715WcK1oZofrVJU42OEZ+GC6D76ZAr
O2mC6wmt8t0Oh4pRRtGAhNUoBGlmIpcpEk8oLk0bZf4FZv9joBjnXkzXtuLEnDoTk2w7M/U+VYIP
yx+MfaS6HON8r2Q+sxRxGt0lBatCZk8QkwPhryghJCcScKNUeuwa8rr176zWOIDkmrRzPAxHzj2e
WToPgXMVGw9pkZF6rDZJt+dIugqTnYVzKAJwS4sjdJt1XaNETuvG57yJiqvemeSUlCZ5z03tRtOt
U9ihjwdzeRJ/mqHuQ0ZUQewqtst4fYo9vct4Z9yGEauW01FjeKnwQMj0rFRHtaE4It6I6hSKKy36
zDJ+vUpWHtPMnxPen0p4N7Njy+gqsvdBt88ZElHesjQgFGUc+93EX5WGYIUxvJEe9ip9iLXwNErj
XLgaC9UAHNim/7cZ8M8rjPlpZcyAVKqb3JQLQmgLOerVSo6+zpgCziyuYXey6HIaUoHdOLmMWiOX
dAgW63IAuQBb+kJU2Ce21MRLNGewIqR1D5NftPPEbisZH1mm4xUBkN2i3HItwDDwKCZ1R2E22Z9b
oAVzN9eqihVcNxOrfIRTszWZacV5PKzGHH0hsSogM+0m0KDqWPzeNKbyLhKJQxNH9yVympPuU4gC
TkcxzYVGs8SQFc/cKRp4J/yEItp163cwERynnn2bbA3nJdjGwNeWQ6c99hRfGqnyylN7sMf+IwBf
mZSSh7uuTqJbj/5grY2m2pij+5lZ8Z3wcVu1woM2xxNw6cEe5BDUEyu7UMdTq8ZVpxApu0+D8tjT
lBzE4MD7fV41j6LFaGXzZ/9SakhXps1e1yX9RbbZ3p/8bYE1/V96WfGDMKCAUTA06f4uyf0OevZ9
VvYHs8Wkib938Y8ZVyAA/vxslP9kVvH1k3+dVVi/qFDeVNeybQ1lQGcK8vusgswwOZmvWBVzTs3/
djhyftFV/NczP3MmZ/4xs4NTU0Bd0TWDyA+K+N+YVXD++VFH4FjGCQ2rJ6IE5CC+ve91BLdNdSpJ
GFC7zCGsli4jf7hNXPMSxwqCG44WOyq1XVHK6EPqOv630DgDpb+t/OloltN2mtRwGYNgZ9TQkpVs
gFYlXKWmGEpXb1pbt88+0Sv9lRhikOfqdNCy2jqWFbmCqKlNjhMlrhZVwdw1UZYdjG96hctBD8CC
Ufd3ZZbz0C0KHDAW8iCp2eLGUdcvlRqTovAbXz133HzhnU3DIRuraq2rZX8cAa6/mxguDlUismMt
rHyj0RmAd8yZ3lS3BmeEm0rNoMpVdXoTp2LlAK1gXNhj7RhyfW13RgQDvP+gpEk/TZpjb/PBgLMy
EeEMrbnAi0qe51onvF1YZaAt4KSUKwmM9sp0KTcRg/yM607luubIl2osNKpGQH43OaNsA0zMTqv5
eKWzPfZtezWUlb1Qi1Y/qZYa7pWRWYicxNpUMR3GSpmsQ2twOP0U9kYDm6IknCG7xPXKIHuq1Rky
LlWf/RIPyhhR6m1Qr/WiJ/QgunrDPLOMVwGUCVi+YXpTdZl7krT3kG11c0awSbsBAgw4aThSLAyl
sh7wwjmZ66UmqURAxYD1i5FJKfZLWRkTY1Aj3eQpKBSlvSEK1FPLXjzSWAFnJgbIHAyIImqOWpBm
BHvU29oCDsWfBYP20vSxNdPuKBzTrIVSO9S3WkR3po6CgbC3nGUyRsHSJ4V1ETBCl5Zlm6uubh+r
hugMdWwUihucMuloHM1NqtOz0xsPekgF4MAM1ux2EDphhMpqy294wq7fnAtSSu7EyYco6THREof/
1PedBawEjwFdBgy8DvYAe18ke/j7HnjNmzYJnoMp5NarxiuekTuN9I3XhyZVDkrCuNi3Zjl6Wmdw
FFfWYIpNa4SmpxUz0osZ3IIMw6rp5M0wThffxRjUE4PNQfzbpRG+RmI6j5jj9VxuE1rCWjj2Ar0l
ctkC8AeS6ImNXRr774Wj3PptyKEJSCi+mDUd9yoeJ9StMO5fZc7DDDuFkc9H15vrsm4H3sHFVSBQ
6uvUPMuowiHWLPK0AbpGrzEsoHiTz/Eudw56dYX6wmM3N0STAZvDYNZksttgms2iU0NaLKZNvS2Y
WIzkyJzBfxlL7RTOATPODDSoz6GzZo6fOeTQfPBHLrk0CyvG2sENlunVbcXgyxvJsLW6vcm1p54c
bjhH3Myxo4xnjr1ZjQkAplqq5OHUr8G4OSKXzGE5SWqumeNzGFPlQidRl8/Run4O2RkmgmU5Is1Z
veWuldCql3BXrxkirwdSerjZLukc2zPJ77lzkK/NBg4SFfMfxqo9Wb+SzN8/Zhs0dYTnPx8R3LVF
/XOI/Pz53xR1puK2zYUezicC+reNUPxCzmCmGNCKYtn88/tGyJSAjpe5WcYWsLz+SAszqG40IcgT
4/saSfobGyGBiB83QnKwCPqOo3EzcM35K32/ETaNTwOarUaeFSDZak3NljRxScKDmgEZ8MfXcla3
1E4ug2xaVtNrI84KElgdkuZU3uhmxBRO/s7FZSne+hKH79hqqzktb2pvFlCxMb5qENlk11yhgJZf
L01ocPGsxgV5ThBIbaY1mKYWdCV16bVotWOHkJcg6NVms+4zTCOJJj/ZRPi6ypbK+UUZpMk2RNTq
DErjEQnTetd0nwUCANspI7jCOVaclgnjLprhuimZUcDPCm/r7oVzH0L1TehCCHMpqWHWBkgwRK4M
VAOv04tWvZTFc4agaX0VNh8FMmec4pZG9ixn/TOeldABSTRDGmXEpuzKWS0dkU37WT+lggIldfww
ZmV1QGIdkFpTJNcCfuAqrvCjO7nRXg8Wvnx0YkRaaDmIdaWgzaS2tjlJ30B5gLqwrFP5BMrdky20
qObGh2JpaDf6uA9FtLRAAqgN1OoXtU5XBbtmMSFZCg7yXt/sNPOcMrDQuVEk5E305HryVzW/g75+
jq2bBi+gnR+l8uAY5O8J0ro7EhNBpy8CZW1yb8lEwQY08cVtrxSbEdx0Ge0ZtmCOWPQWDT1cZcEV
Ubhx6Dpg2OY2pDtkcItFkw3QmK+FI5l3kvl/UgN1S7Dlyg+CL9TzPZtlcF2Jp0G5jvVLJz4D8Aj9
2Y0fBDtqiNxvMhKPi51KQDfw22XoNodWa+7o8XlyhxGbrXLk2b3S8FEwML/usnLFL/XejrWz2THu
ipVDoXJTmrY6FUBUGq19qz0loy7XqspgBTTpQ1RhQSiooueeN65tNfuS2kO/1JWK9KmqrAdm3Eg6
YMGUB8MN4y2F8gs7GM+JFZ0THPpwf7VF1nL/18K9SINdHPdrQwsaogg6RfZ6SJKnRxjBulq49D8X
OVkdS18TfQkcwg7SruitHMI72xY3hbFrrQrLN4h1975lg+uFWi/tprwlnhR5dewrL0osy2dGDl7p
F4WxCPGq0EPyMEplV5sjYQA9zK6jvq/5o2QXJfKAdXtJO/xIgUs1bTQgxQlJ1Ki87RmlOKRMxs7M
UfKf3NlZ3lNY6Sr0JZKtUWlOtsB1l/jLRD15E/PlMDdxY0O6uyVlYawbfQxfzOna6qdlDDy1GUV7
4k29qN0vidl7NQSTeN5xRNz3IFaZcMnm6A/1Y2Qk45U21cdMG+9HMElWqxnLOrbcfZ5ISdwwfZCZ
tRzlW0sZqY9bDqr3qqJfSaHvwO81uOKfZXDTmbeIeesgpa7UYbwI+QFsRD4QV698SgyrZq3pHAqm
ENwIaCxnpVTpiYexWWC+RLyYy39klD+6Oke5BZdvarR6ybnPOlF2ZLuXCByZHt/mpmcVYqc40Fuj
NNxw7/waaz8aMYGFYTpmsrtBzHtoM/IjZgM5FLdKUd+rIe+6PIm83pTjXRv5nOIz7eKs/hm77te4
7s9tt3nUNe2fSOW/ffqvmy4tDPhpdSL2QuiGg0f2t+unzdZKENhVTXuudJnrWX67frq/8IEqdly6
5ujRmCvdfp/Nk9bDDedCyQXpw33x7+y6Blv7Hz23VNMJ4sMGjDDQ6e4P+T+/qtxkLDhLm1SauWW2
bQf1sdS7lfnVtjJ2KwLjt4bJlQ9CTsz7cRm7t47qr/GqB7G1oMBjySkc1nRmZTupDrMmfK9m8VGv
w3pJsOy2m4ITA6FFFoQ6QzLrOVZL2kvM6iobwTrLgaX9flCwFAnl03BuDRuzTXXUWvJ25fWYKa96
jAOtCtJuQ4JYf1ateNOmsCUpBb+xNaTEfOqSZdPkAiYKNWsGgIq+cB4aUIJOTYSsN0Io0Q6QnALq
MmW1zaVsQtDoqVdMVz0ymxLubRpwe1td+OAf3YGxd45ppw6LZZaD5DPifKFgTRvdp0wVnsxGPidb
27q2UfvSm1iVgLxtqENSdSJJ9K3W2bGdctBy7cr3e66IVFrRguIeEIgHRb+tSAABd78qk49AONAs
khUzohPi250aZpcefvVKd4JLPPX3dkUnbz6LDOChy/BFdETKEAcH90YE6hMtFVe5WRwr9QNBvaWv
GovCfGuBZ9MSEkiL9C6vtsncBjeyb1amB2zxWFlxvZYq+xc2LLMqPGcWYcZbZ7K2M+6SgmqYqTgK
4MTJpjzUvn5T69lnUCgPXE9I5gWe2Zj3rWZujTzZyLwiMu6b+OSshGI2erNOHd26jVuzfhtwoypb
AC1l91rmxVzxGrwl1bM/MaQecDnQKaX5+guRS7E0e5qgldQxSGDELYx0nU66KXisJZ1lffxhNyEy
eZpx/aU41qfYY3ZUrHtDOfr9eYqeMhQRm8OfKxhtN4Y2bmqXMNBcVFcmXzI8eSGLct7kpEex7FWE
qoPuY3Q5u2QMG9jVqc22FkGjLpW0JDGlUV746FrvGVkwX9TvhsmlM++HcKlpabKpAEWo7rCJI+3i
SqR/y76OEozKetDSqtPSrGXxNPAyZdYhk0RrKljXWXuOk+4+1l5CfGWORsxzcqMDsfUWWCAtE/Vz
yE6CUWGjNaXX6WtV4jzAElUYOjI4A1C9CUiDzCa+DFJLn9wbBW2+ZTLtQWVse2N0dkbYEuBLW33j
43Vb+7A9pgBHeuWHuOIt5wl3/9kfyhtYsiVydHRlkngF+u9VWbSzCeIQ2qAXBEpIKcqzG40PSt+R
cY9r+76al4bApCXJDuBSm10rgbBq5hdzdC6E2t47wfwdc4ZfYw9wqYXkuVsPGnt9b5rweHVmH110
w6myWEwjgrZuK7QD59V1Pc3sJZ/dH+rpe2006bGQ/aFW/G09phs7qnf6mB7AdLfwzpkdwdlxmHk3
z2EhPDg1wyxwHzvVE1RMVq2/NTTOmMNyHPC56ebb0O//1bpmHAi+bc8Wr12IUy5K7mPLSBf/Svym
L3qnpcWI679JwR5qvU4KKVO8sLv8q6RgNlaiTnqd4nujf1uMwEqzfGNnJZK4T1R5mZeKN0RQ53Wv
Md/7Plg0MaEq6FQTJJl/xp7LMceYIZZ/ftOlwif99/90fxW8//oqv269xi8wrgUyHLF20HwOCvev
k18DJNMP3vLftl7zz2Vx/urrmBbYMoWvhqb/ra33h52X8iXsbpjILQ0sgGuIH1Tx0tbDbkyppqlZ
lki+d6R9kQtBT1Oy55SQn2061XPmd9SSg4BTC302lHgOfYFrolXJVo/BW6qNhVvTf2x4P3g475BP
GAcy82r3eVZdB0Pd/uc/vsvKJtoGGVgKgMIAiHir5ux2kJ8AYSdlegvhnzd/QPwZYWsiPvmPeTrN
n4Ng7v79f798ST//ggrx9UW+PZzzrGMGdQmdZ4Gn49dnU/8FpxPyAu2nqu1oM/vht2cTXwaPsyAV
Nrd3zXTIb8dCUlq4LQ3Ocfg9wEn8rWOhrv23ZQOjJkkKGCGIH1+tn98PYwy7haCk5T7BXcttd8Kq
rcxLOYgEO0Vm0SUs8pEYUx2b7Z1aK5YBggD46EKLtaQPllgTY3YzRopqTztEWAZzlJFnu0AmrKid
9Lpq8N+CSbuyaNxdavmk0L/QGXiJzVjdM2JBJaiIqPqgmEGr45Ag7T6xyrdNcDDh+5GRmJahFuc3
dkWTgxiYzfdFY98FFpEIJWWOWcgh3FSSZvOhA1SW1rdTnmBaKlOkbuk4XkBx1zIMq7cqnz6rUkG1
G7udMan1NqHUb+ErjIMUp+xXrt7tTLTNaCiGZa67NNS0FF8AxrzilqufwyzKPvuW5l5HB1lOBQ53
fjpNrlMnEkfeke1tFVfBqQsp+DGmoV2rBPnZrImaazlGh0LG49IqtFuqz456xizXrbSd2TlryjVX
oT/uI2hjURXftgkQBGJIeGBAzxRcGxWcPDF1ggx5fHbhdRqFxqpq1TWfwuYeLqNsXPU+4nQ9Grcp
wZR922TRKipEtTKFsWY90E8cUcUqh5rg1Zr+qGSY/0OndlY+xl0vHhjWDFlATLjGS2YM0OODiYxu
GMR3/cyXoAuxyoaLpjKRi6J01ZATXoA9WVqB/hnK5rElpLqwUjg9jnpwopZkhgpDK/8yNf3Gpdal
AihmwxtLyKzhJOoOsmIZqqdqPoxxQwkjJPcpKrbg5xXP6GKDJArkTkOhQLalmkOrV1Q561t9ctJV
kFnmKklMDqgkH5mqpaCFtGHPNX9+Wlr6TNWJcFtprCc8jnvhAp2uQu2SDiWEgUJkcH0ymgtTNTsp
jjatnSk1r7MxJQOX11wdtNc+oPxMJtStRgVhGcVVrwNHyxc6KZKWe9PCns+GmJH4aW4I/VyNDXAO
PWnlAxyB0ut14rKWG72PUbTufP/Y5sFLmePA7IAhRZQOb3NX3BdVmy8lU4Rxqi3eDjK74ir0NFKH
ck9FFH4UiwIkKZqKms0sux4B6OtmXXih37xhabHwQRLuN+tIfxshLTV4J7tGMunscHVMmT3Qe22m
9EFORBH1Oy4i3U2BD1f+g04n9s8nAhIm0NvlPfmTocB8vplf4dfFf17j2fLRpElMq6QSvq3+2i/A
fTDdWarNO4/7/e+rP+Qf154v/sIWGpG474YC9i9QwwQjBNhgfBC7yd8YCvBtfT8S4IXwFqqzYM7g
gW9wTr59555HqHZbv6mN5agE/QFqFK3THVyq705vN/9x4/+vXGYYjfK2+T//+4cd5j9fBTncJPOn
GlgUf/gqlW1lbcpX4SLNqmnnWAOLuthktdQQzPD5DfhC/uKLWv+fr8oO6pjUSM2WAGc+lH33/xYZ
bYOVHkNY7LMKweFovS6jzFQxQzwvdgy5YwHArzoqZBm8PjHtY4inddP4qQ4KCTgk6ptMUuqdmNrW
wNLo1qgDzvrDEGaebTZyI4M0fMc2glEsiB1F8+rCYX/k9vbEDN8eGXsO+MCSiKnMIs6r+JEyx/xO
K2wUcQMexxHaNCWRqG+kCVQ64E4MRmwuJQYFYFpm8UW5zeJPyez3YTByhn0GKE0czOOFvkk3ZuKx
6FJHQd7HjyRE1DAY7FLYJgy2zIOB8YzwkEGyma1uoSaFA92im8zaE7ADb2RJVRerT3xwUFLnAHEQ
YtqsQT6SRZQO4GUdjsQwypxOamNo8OYNC1eb+oZKaC6+/5xT4zxv+/M7DQ7NHJzcpW0/3z5/FuIn
Xv9t7TB/ARnL6I/kPadBVolvawddhzqJHFqiTTGXFn7HoHVpCrI1/p3nfF8XiG8nRxQ+rjI8a1QC
cbT8m/jA2Tb8/eqBgKhpvLssPDIOlyRrlvm+e4clMR7IsRhyTHz5Pbxs+Mo2frNmLveJMgUQlO9N
yXgnrezZjGMi7JrbGGcToXwB6lrzdCo/vaYZIpqTi3u1jutrJQYPlKcpznUrcyG++B0sGiIgxV09
d634cTFulLjho7SKUX1qDl5JI91EkK21Sk4F1T7U2IsDB660kVnr0TXY//okSKFKyb5Z8QMloF47
NDF2dWmjxrmPhTN9wZpzHBHhwZSp7y5ZucgKPwiGr3pde69N/TQgyANZv/AtvZpwU0ML1aswjL1v
aoReRZOeFL3fikq5CpC9ZeKHKQfjSR4ZD8SvNm2O/ohPDgJZUlFO4ydJvkoCc3Zhtgj/46Tl8TJQ
iy0lhc9xmL5ybbyPRO2cpdEfyiw+RGq8LUXxJYvljVU1m0rB/ql2lyAKrnIXT2A8vUxp8JA5AKdt
B5Z7DIqs0F+nkKY+sNgkACBomfq40idtuGl5H+uJn82n3nbRkkJWRn5ZAvk0BEnjBb32MdKYtozK
UT+DVfECO99pGVwS592xB5gCcQyjyKEnSbuXeKkWvl8900l40htRXYV2H1zK1K1XNYPapbQdTK6D
u4t6ola5Vu6HYNqMKViUfDEHnBqu+dRTq1CuBq1cO0OiepoVg1rpgbdD5+1dkCuq4dXCifgla5XC
nBmQxJreNLESAvx2NlmPEVluiHKQxLxicA5JTt1DZE4rQw08wyHeJIAV6wG/Hxr8Lu4QvzVxg9oa
NxvcfPvMre45VXEl149qYbkPQ34XGiytqn+Ji/a6bJubSUWzKoyNlsqP71aGv94v50YPUhkmTjFd
OPOx4Y/vK8e2g8iekUOZQbayCKeLrnXnNHls/eCVIsr/dOH8IygEKrv+ny+6h/mo9u//qf9qkmTO
L/Prec3ifGURJcRXCH4ex8N3ay4eQFZj5qMWJj7+4rvL+iztqLgIOUfNmcbvllzaQLAWcu+2beNv
Lrm6xRf5YcnFO4hzEGrsvLT/+GhovjvaCvgmwksYxAUBZrwO9WS8Jjjx9OHaDBz+6iEMnR2R46Xg
MEIzDy0pkMsSLsYNVlmQqNjCKyvC7x/WXu2UKATAuK6sNvnip+VD4Y8HfK4RkkJ8Cwz14Jrqoa6c
29FsHxTpv4BETk4ivWuHkEuN0LMbGdZEuLrQy7qniqIv1+6fEbw5W3Gp18yTMmJyr7m8V2AFyfbR
SsCBxxpxazkiCzaTBCUZK/W0TqJ3sxiehMaZSm3QRy1hvGa9r6z7lCyh04A4HhXlXIgIv9cowXi4
5vigNnQKdCOdFKJ7NvxsHUfI4KMBlWlIH1xfvdPGGDTJuKdfoPQsBbeAKB5SlbJapz06berBY9kw
YQZvx81Nhs1FmOHOr91V3eJf0roTXrot+O0FMkblO1sji7bFYC7sGYLSn/WpWTdO5rFSeb5yXerl
fu7LrGBCFKuYrFtJM03b2jvQVUxHUlQ1EtJKegm0cgvb2nO7VwlRLqjsfZ+42zkG6g6VB192WYKR
CsggBMgDMNdouLihdPWc9fImVUKvZ9jv1AfeDKcm52w4gY9zsdO06wAUNDD4bJWic7BUr6sS919W
EZagYLeLPH73PZETbc6EIaetVEtblFRHFHSht2G3TtrkJs4+HOcadQAYl0tlATg1u5Bv1GQ/9t1A
Ugdvmxf52SkMKWnowuhgQLwq9HpTTism9Z6DIZtKTJR5LNyoJMK+9+WG5Zx9kHIIe4GRzG5vVR2a
OwUNGl4SySSneShMzWvIGwDNiocHM+fG/mK3/PgSfYkX0IuDhHhC7/Ug1tgiN00Y4GjclpK8gdae
O5+mzil8rJT+qh+xl1TTOpcdcZz2lDPIt5rpoXWPedsf3Vau5lW9I+2CIU5+UiwUrrK6vGhNdcgz
OspV3Tpmw+dg9jeOlW0ddLe0tr6McPuiVDnGTb7ipKMs+8ZZJTDIFc3A+m+k5ipzPys7JwASew3D
NZcd32cwVirRXg7HSGz7xnL2quafZPkYRjSf+pa7tQy6QbVarKqgl+sM9+ko7evUMhgHZzCSB13K
Nx5e7C+kLigLXM38Udfu3uNyev7HHMyF/tM94j76YISZZj/Bas0v8OvuIJD4CVJzKudQ7rIUf9sd
jF/wnNPE8BVXQxUPn/Pb9oDDnA82VPAxiBNERn7fHiiMYOzKi+lcxenwFH/rNq/9N6mGF5pxXxzL
Sd/Z8/bx3Yk8C/UsmAJmuVoLxiFTWEMRwfG2WPBqQgjzhN+wkI+S0VTpHkdzvK/yK70wCKkdykYs
zAQfc7XryXfCHFE3XRPGmNOmxt2obr9QwWj2rr2yx/rLVMiNn78ZoEjEmJODGZZZdqcHtMFKUdEa
HoJCnHpnSRoEtIPtyucmsJPjSKgXMlR/j1m93XRtu1QLJT+o5IkrxmuFWS4TdfTS1CVbnBy4BR1t
oW5pEloycfwizfa2lNNO1bp9TLKanpjiDLZ2l4HPthK5y8ZsWcBHdDWWVNTKflCvVGbM1rif64mo
y9yafrIRxmLs3lrjzRoUwjUg66a3GIhfbxyA6CEDz62EVOVll9ZouWLY3qiPlKlrG9E49woMXt+Z
qeGryr6Zw8TORlYXdzoi52xj7Z3FERZ6uZFwQu32UOoGxc4jmmgQeKKUz1TE085Js7Cs8UnF+bGT
DxTd4IsLtlAg4+QQy9tJll4kcQM3ryF+MDPZRvnOtq6Ef6rs67B5Jya+bMKj5q+M9nG0afPTgCGW
QX7X9MGG713oZzM7K3g6OmlT0nZrN+fWfOvi6XZy3VXXJo9O4uwGPb3MTNfWudcN/NC5GS1ZwtmC
sLCnS8JeVVAchwn7Lz2nuIbd+3741IMe3K66zCNS8xk/cXStRNFpq86bwUvpkncYv3M1Ic5W7hg5
1O2LGB9A1y7KWNmGTKQVRPWPFs7zNB0nzB11InBeuF6rLKVmh59lXF2TZ7CXuoWW3AklOrQWHzeJ
HCCushtKIv8+DnhVubROshUORB3ADnrRVctsnph3moXi7K6tAh7EcAi7/hj+P/LOJDmOK+vSWymr
8e8y7543g5qERx9oAyAAcuIGkuDzvu8XlhvIjdXnkEoCghBgVA2Vg5TMMskX3r3m3nO+k0DkyYdy
Fzsd6PjwBsjIarI44MV4xfEFpepe45mmor6dhBot+rzZpbPOxOATYXOxxCm2jwkIZ3a/ligaGlPA
arokWmjJydTrhpZ1rJ7/33ml/Oinajvo1rboiiNa9nRRDV8SiSarg5WPNQgs87epu4xgBGkukXbp
sNGes7bitTVVqx6TmW2DgjAbzEP+Yiqt80i9lUV6Hrnp6FXuvnSAvpJTYSvWZ7TwqzDgXMeOdZPW
Opwkaj6+nd5Q4ME/qOTZwfWtXRywhYzDY9vdqDPdxUTkPlm3wkFnDwAuG8Z1k+xc/67RqVhb/i1R
317FBzbVXQo/gujGu1B374pZfIFZ/2th8b7nqbuXwt125J+aDnkXTrTO6D3kpl97WVztbHN8csm5
v6RI7plJ+KXVwdsEVXmtI0pFuWSgTGWqQQO3MtMYnYUK0Kcdl12mLjFsnmVG9sO2iofKpG6Qgw3Y
EYsBDFepFlUTnEu8NUN5nN9qHEKb1ud8yKEN4pEA7ssMPcBZmL4M+nBQm3C6UwtnlQML4ihxaMLk
OoZ87kba2p09ZmC7femCzqhpT9Vr0ykR0yULq20QZAYpesVSO+itbM8a3/WyAP5DOK4qBade86QU
RAL4njpcK/4nl32gA0ZO48ipZpPXGBdjZyxMcBq62NkNQmfGSiI2QABsNfWsqrRFWWs7oLsU3Nr7
kDOuEwKKytV1ILJPzqgfREWObTTq977dnJkIQpVgh/pv2RrMQc0qQb3qSA66uFccbAxJwF/vfzbV
Rw6YMMBaUmx0InvwYYA60KJvegPxIDnI/ntsXbbVbaMAKAmM4ELnqf57NhQay+r7h05yQj6UL5jz
X/Nnk+D5UDlX+0yOn9ZfhT6NCCrwdij3OOxpmsGf+WtbgZKfFjFielezaCz/ta0gdtAVOibfPw+k
v9AkmP+il4dO6veGRsNZsBPnX/QZz/dyV5GZBeVE8nBo2LbaQbr+Q9MF+W1lSexnI8eUstLv+4o0
nTHv+qXfV1CcS2GAvGmDVVma/QaCGv77L5OS/iE9/dsEUnZc7/04cdLCMJK2KGDuG15WZmDnp5zz
jVZPZ22eNOcvnuMbdZn5Af08FhJOkhxM+vkz8ejljTBNGdlmyFi5uuuSIiGgWJ82pN76eyqL2Nzj
EuI0s8MVMXE6B7oKooBaWvQ8Q2WFjsxZf/CL5lLQC/zR/GgIARMOUgA0AuwyX/+iWPaBO42xyV7C
J18hSNSzpMAV3vN67FR92E7CmGNaUn+N1iS4LO36gNFs+/7PeOMZ4KFEgOOYlKuFyev76r6oudMn
emFS0WNNjIbSPba5nu1DvE0fXDFK2Z8umKgeSt6wiOdE4ddD4fsOU1Ei/iyc0iJFnKi+Mb2TKUIA
eh9k7kWsXu2X969vvound5m6ObXH+ZviCPx60I62aQ8GnI3wWHWrXg0xjjvg1uKikxvIlOkahzEc
m6kzFz1L2e/Yk799xTk6/Dw8H7Q5a0Rc4jteDx86rWvnHZ0sq8KXYeNgUUPg7XHgfuEgiDe6v3n/
et8acFY+zS86X/08Hb18no6OMGksud4QzB/KUbWAKencEjG6oGVtH60y/vbrIwpVF1weIDFE1K9H
BBTXi7JniskyW1/6AjcdutAGmgg2M2gSiFSE9/6Q5hvTGgMamjkHtpDAcvIqxcKcOttOeJX6GHeF
4qbIGAwcRr07ZHuR2FEJmuu8q82cBbMu6Bn0BWZZO5KwKFKTAwZI4AA7XFzqziXNz2ZfO83GSknd
6cdYbDRjIP8kd6+qpigX1J/psDmity/VxNIvpjZVtrLzCxqjvtSPcBjEtcynfi+0LqNwZcWrsnUs
MgTSgHA6JUYMaSskeA/GIqYPISfBoaudfGi/auog3BT+cNGM2XDu6329Jx2Vqk6UWeUltxb64/s3
8DR5ep580NohdqdDBa1iRsO9fE1IVe4Ajbnod4Gt4Fti/wKT1P4CbZNWwlVLzc7UTfJiSVc7Po/9
b6hZw+55cZ9/Sia+I2cs/f7f/3ygL3v+W/7YPTi/UYzQEBZiJMBJwHv8h77M+Y1SNaUKDOzUH7T5
O/5/mwf0ZVS5ceBZgql0FpG9KFmrDi4FhI883F/Vl/20NDB/UNbQbIthHHt2+r98R0r4yWGVIKoF
5lxtNV+glWeqXaS5nv++pfzbafKnWZplEK2nJjQHQBIWxpOhxkCYbaK2yzSqwvMQlPVahpNYpFE+
c37GS4FzA+bQoEKInn55kmZ0FKiGBilxlnuczGB5mkHunPyWpB4j9fq2Iygitm+7lHabW/VQbPF/
vXgxrn7WVczT8KtlaR5yDijVNDSCtn1ywZXPRC1ZCpZwz+pdJgrtBoB28cEoP+965mEsOPL0jilR
nc6TDZx2J6L3ioqqr9Zm9j1vsb1TkWxbZ5d0nLvK3A2IfLAxPiaIIBQiIChuovkfB/nt/Wt+6yG/
/DEnS1PcppMTJIR8GHanrNly8tp9bRt1ZyjLLhrLI00EC7lbEV+9P/DPu+D5NtBVx/7KOZnW3OvX
SyQJlIXe4U12yc4e2spZBmMZH1kaYpxZnVg1BVnEHQUkLZHmPguChyjkJqSaSRnO1UhFMVJ/rxIR
fWxBRC/f/4FvfGk4aZ99tTSHkBq9/n2aQqJVF0fdsm7T/MLy+7O2BLQjE6jTvz4SN4BDCXZhKpon
+xFQhbYGIqfDvqs2cLpGezuqzqcAVv0HmRM/7fa45zYXgyUZ5BeS19fXZAFqtKgudWyt2gRQkYZ4
JSfrouULp3hFJyAb4PJNQ3L//iXONPOfvi0arWxImEgsGOOvRwZWHiQZxpGl0dfB3rFx/ECex3M6
jZCqYE+1iQYkL8vd6j6zx69xPBpfgt4t8PSAmfB7+1iHw0NYaeGn93/aT5sz7sn8xWO8fAatndwT
mTOlVyNg8GZu9jWwRGYV56e6sO4JlNqFqHQ+et7zxZ5MNMjhqU8zIp3P553Ui7IyHm7UGjnhaEPd
Q7ka7LbkXCOyO6wm6eckQleq6Ig1EjfIm0VXJvGDEVbRZ2pJ9HyObtRxDkjbuF9HxCQdHc5FXtsG
NtAoAmIfc701qJSRmXWvjqLeYSinWeSTKH/MJ6UCc11eilxVD42SjfeiNZ9alX6nP2ndtteQCqQm
ufSLts3rbZrE+FZLA6ECeXXsjwiHqhoEzOS3jFvbjfPPUQVyVEuCh9BWKPhOcbozXEm4FtYvAlnG
puq9Ko+n26InTKAJgTkuxirOTeqh2uqXH6bFrGoIgWAHPd/J8ghjwST3LGiXtfDda8Wyfhh8XZio
ehtgVbpOKeId3x/yNMeFVFGH5A9TFTjvbZbn04nMBZVZ6zO6s/LD+zxLAYxYziCvRoJ1F249UXnK
stD6Vso0JbqolkW8qsn0vcxBozirNLLii57S003Y0kkkvHf2MCHcge6d7SWql7XiVqb49fltRhOw
/swNdfQbr79IbUBR7gdZu/TNaFxMUpsxV8Cz2p5+7vu36I1pB7mmEPhG4KRxPHg9VIngDy0emXWV
mdpYeKtq02ky2/qdBTROzapVhAcIQj9V6PdHfuPj5hK5QEuQjcKe7vXISWopZtwLFMuN2ezsPrE8
H0zwhjLn5wkG2UrM6slfH5NOls5enBMfutPXY3aozOgEm1iiBjPYjm6Osqmww7Vd+82d4o5rE//m
B2O+sYwTS8Nu4lmQhpz19ZjUKHihdNGCQkJ4FUeXvWO4iwx1vWrTMBHdwiotrM+zLuj9qz31Ozy/
/i+HPrnFXWf3kF8ZOhXYafIAaU07UxpYa4rLZhgOxZBNxG+l9fApm8zxWw0E70LDjbQ32iHaxCqF
XfLhdq1NxTyJjH4V23V0fP9nvvUioNBDLsuRn1X2ZJYPAqMrycBrl/w/aBjQJBBhfKP12b43o3pd
VsQovD/iGyves8t41qmw/Z9PKS936praR9owsqoHIF0Qd+pgnVoMIcNEMu/7Q83ulZ8WFJfkDvbJ
OJFJ6Hg9VueYVT0oQ7s0CuEc1ViIz2nxvQi0eh/12rjWk5DD7EQEYnzE5DHSSmD6V5MbQXz2WZCp
FpoHM1qneqdCgZTxgUSYJyDQ00VR1yMxiiRCBKqBpM306eRZhkQq04DQGIGMtsS81Xpd3mrM7RxP
S/XRDx0F46WxofSOlsKCDIXUeZH7lbUrLFhaTsQ+vmHfcfU/QZ1Lzk1mu0zcMlzn1YQ1Og3UZYgR
cRGCjV7FluJu8iK4e/++GW/eN8FXM+PN+GTn//3FQgypX2YsX+xB6aiGxOblSWJtIot62KCAatQR
Da5D6SrqilrALLwAbaL0uTwzFDMgaKwDju1W4WUZbqeGdpKp1g/qhD6aPNHmrO+wVlv4UVdw1szL
YrL3ZTjWV4Udw/s0jRgn50iMvTX2u7CwSHEDS3E2lYnYNtLCa6uVGNSMTNJvMpyOOhHHLyNVug9e
1TdvAwdUqja8qZxvX9+GrNCRms9OTJnL7KkOrGRb9ihyXFdPvdTECF3X6J7fv/lvTVlgci1VaKxA
2iwMe3nvq6iNhIMQetmFzQ+FxKdD7FDzzRyo40kDijpua3JXKzv3hqIXH4z+1vEDgdmsBOYU7bIj
fT18x+o3URRol5FqJl+inOtTByZotbAvYEk8kSO/1xLkReWAZCSXfkGrDz92hwnoRziSwGsnjiCp
F7BE0PTlt/fvzqn0YJ5WbeYi/mNhf3CemT8vXk2z9cu+c7JuidzepEMGKyAze3vRl0V2bsoghM7p
nhOA9Rn02S3yy48qw2+8FGglqc7zS1i6Tw/gdp3js0hSduwOsBBTj6JNXtqP6qjeFjYKLliUmfdP
LppCH5USLp/2zeuHguLWGQ2tZM7MjHCLXUdfZHbBgT+KTPJj6MpquIqvJaW9lQJO1lMNAgfe/xFv
zNu2yo7I5OJnG8nJUtr5gGkDwjyWbetq68C1HtsWKVJtOv5H7+BP3Yb5GXMAIHCJoimS9NeX64wd
R3Mj4Tim19XDoJIX0CJzmyvnyInz1lNtgHuyV0hPGEL3WsaAZupI6z+67/NadHIgefVDTq7ZdqKS
zlfeLbtJUy5t/0va+e21nyTOHsJzue6kuVUDPBbTBFUuLRIqyMZog7sHtvb+7Z8f8elP0fgwWTPJ
R6Qb9/qe1L4bKGna81Nq5A9ku6FOazGIiwCJSN2E8QfjvbE3pQJBQY2ABlbQ0zAqKdOoSSzG4+Az
3MogmhGHouqOREE4i6lHAoYQKdgGSt0c37/Ut940NEzzWjtf7GmBTZADV3bW1JHBUxTrfkgBvxYJ
bL60L3/XJP9tLe/n2jKv2suxTnb7qoqRxa/VDihBOkSEHTU/dKrLSlHoW6eOZ50OMkq36uptb8Mm
DLPx3EKW8cGbNs+qPz1dncYLUuA50P3kZ4AhA59l05LvyrxfaaM7rc2Siv/7N/atqUvDruFSgaSc
4p4U8hD6VWoR8UxbUyFHQUc2yNQ9rNqxKuH45tMWekq/eX/QN5+mgY0MlCb/rZ4M6li5m6QtT9NV
82yvjhphZIKeD/rY4J9c33zCxWjM9vJ0KG3CF9A0FCqtfExBY9jF18CqO3CXTJhUj+FtZ3V98w+u
j4YdexyX2XmG471cr3snNHI5sJ81SgOcTTRlBMDY8pNVA/D4J0Ph4KMCTEt+rsC/HEobJ0cZ50Ks
Vsfw4cYxx+UQOSs7Nz5act76/KnWOzTkKb7h2X49lFn1Y6pheV5S5nH2oWyQXVvIa/UsPqoo+M7y
UYozUjX821+/RqYcjeq2yu72dH2nPtDYEGy6pQoK9nYyyTVzFbe4hnP+0Uf31pup422fibsO/zz5
6BpVcZWyYVWl8KRwFsjJsourYttn8Fbfv6o3NnWE2XK84oxFt0M/eXJShWOrOWwaFAVmZziKJ4fl
a0tfNLhJzStfOl6uuAHpar7/wRT35tCwGZlbeJa6ob9+klXpWjLJQhLNDFBrvaF6Rau6l4Ek682J
O6KwUN4sK2oU61odmt37F/78+p/ObDxJqnrgIakFnVw5ZYa4jAtqeqobwfhPNUJOxUCf0WRniSOw
8GQgNc40oXIRt+55ZKnljebcJ12brC1kBx5yhmZZ+W69GRoLCqHok4MIA3vNgdYle0VzPzg2vvVe
vPzJJ1tgCyhvMSQ52/40dm6Nuu3RirfFATd78cF78eZ2ltUc7jubHQpB89N7sZ2diig0C4VqU5EW
HLvnwNfKWLWOe8nhb9NUMXs50rHPdX1b9Si03n86b33lvGNIgag+AfI8+QJ0UQYtybiUBQvwPqnb
/VCMemE6PyYEkit7aC6n0Fi9P+abd9fGx0Jfl5l6Vim/vOLG7zjP9EqzbGWg7XSnwmzaQMWSMUim
94d6a73jlWezpOJGZFl9PVTgCxopPWdKY0LYx5c3rqIE5lZTCX1txAZGVYxj3j8YlGMBrVCNh3pa
xI71VI8k/XnIKSCBh1kXV7vzR9+ZnxpCnzzbrD+4zrf2hiwIFM6pt6LfOtmm+vDjDcjVHNeHtDj0
Iss3doL3MJ0ID66ok75/hW8OJzQEQeSrUVg5WRuGSU0N0fFJx7BKN1kqqlUYZcNiGMAokINmtR+8
pvMrcTqH0PxHKYL8h5bTyfXNVqiktSil2QXM30jk6bqhR/37i/lv6PWjwXvxCH/q9R/++58ixJXz
Qa//+W/5056mG5xxkciAUebN4h34E3HPo2dv9QyX19jwvGz2Ywg2+VMINU4MCM+cmRlZoLOj+NVm
Pxbk128E1kWKeST+QRYmABAC8esvu0yLPAWOij8tic2LtCKHzca29c0YXRNwuL8ucBFVqeGR2X2F
d2Wd4TMCoLcq/OxccK9Wuc0OqqmXSpjvZYZRCcNSFjrBHFHplViaXARtDS4n6NwBeNRgmeGCCqR9
Pc6uKCfaqKFyQyP+Br+94/UphW3ZGMWiaSKa1+RUFFN5baZEWgx4aakaNR3CwboNzx0zEl6el+o6
drMUgzyNhbjrik04e8nQy++rKLeWU43VjHb/tM+ePWgDbjR7tqWZKDTWfQAAP45cfZETcLaWKSlh
PShmL3D80IsZY9lGA9zc8XMwhQvZuV9D15SHoLZLrBKJtuvB6bbCaS7YAPZ3NRPXgniar709xrgj
huBSpoIQVl939oUCCMVsaduMvklAuHXsy+48md1HucFdMFJ1EeE4yO0s9LBKH2uXaFGqIkaUXlRx
eN2FCZHeCiLw4keJxNArovHCSKIVEdk7UQ/o3KLDEFZ7o1PI+O0z4nqQLGeFLbcWVHE2n+WiAz0r
uroc2bJgtFCkXe7cxsjI20E6FsB5A2IMcbq81ML0tm5xjHDiCZaFVmhLa3aDE6hjXGt9w7OGPfdg
KN1NgXncmXyf0KTh0aww8hmFCng+Tm4Hp//u47w1OgfOW31F8++ybr6G7AgW2gRdAcNujnPXmh28
OHntmQVjEaY3W3yLJP2a4/k1ZvOvO9uATfzAUx8sI/zByWwU7h3r0M7WYaBHuIgT/MQ5Br2FOluM
m9lsHPzuO372INd4+3b2MBrAi2kjULv117C+SMvpjepyKAyAkVVgwd/rqmMCj2GnNIMbLPrKtj2s
hoTCOqQvxGpZbWJZLxOzH/CIB9gjadQhiIOEZORjBWGnUA+9k+fntA0jHCrp+D2RtKhbo/oyEVfL
0a3a8c2NFxEN0mWkUPWyhRjOM2zR51gJ3GMCMOii4lVb2CjXx4Q1yGnJkguyYCP14FHNCcXt0MtY
irPUQjjAIwuxqIJsZ7U9L2isHCKT3AJ/zINLJ64e/6ev9dg0zSJf4he8dLDv0CX5YK98srI9Tysz
RAV1IAoH+7ku/mI31vlj4Zou0deuj4d1Y0c3Pv5J5/Z58v03LDTond5baM6e4g+wE89/wR9rjPiN
3ifQGbLObV2HPfvnGmOiRqe6isoMigvld3bFfwnKWD6wTEPgQ21GNN0rQRlCS1A3cCpYFuDi/ooa
fd77vth0zO54fNYkzLHUEWb3LFd68S6kjoTj3GNvMybadAnhiMhhx43o134ArSxJaU3k+zSNbksV
+yfYrO2LW3f1+1Dv4Gz++AF4nCADciNO5fC1j9c7RGdAhPbGJeHBSM4UTV1mwbeJJLL3xzrZlM9j
wdjQQQOTTYPw/OSURkN+pL1C5mzFqdAsz9ISZ0z56xf0apB5m/fijjb6lJiyYpBMu7A1oOriwhU1
KoqjZWz+/65nvt4XQ9lFiZpiYKjZH5Swisc1PW3lo/PT89t7+pYITtao4uZWGf2S1wPpmsyTXiX4
vFbNRyV1e0/Wkc+GISxafOwPenVIkuaHIJ4epuciHhS59I3ugX/ZK1J+180t3Z6H3je/WllwPpbW
g1qmG9Y2ZenaIHD1poTrbeHX1nLf66bUK9T+7sBZUC4Cv91I+ti9AwmcyBzbybclviodBZEthgu3
iYjQ+xxY9xO59KYW3QCTTZdNN36pkw6qKAnXi7CMUStO+ecgmkdhLSs6sZC2XLruuVUcXWNnpU9l
dJXZ3xp32VbfY/J2ot7ZtcOlLzaE5CyUaa3zjyh5yJqVI7c+9niSO+v7OL9I2kOdHYx83xnf6YMu
rOg+01lp+Ted5OQBri9UYJ+VM1jopJRSBBXxda5cGP1NU+Ccv8j9w0D8YHTVtbvauooC4uTBoPbn
re7uBhvIOez7lrA1M96lBvnItufrNxarxzjCJSiviThEM22aSxfvWlfAu/zWm+fhcA6N4BqIza4J
a3MnMl0H6U80c4m5Wq9Are0GYcm1FZpfQb+5G3Cw8SZqbeOs1mnQD8S4ScwBVnDI2LhB/FuIXtlM
fbbBdrlWSZyzWWODPl8HhgaK+iZvxLIttQana4vfn75+mtFHEnsRshbWgACtflz5eXzbtuZNDxNh
4Udzgk6o7AwITFk3JfwRsRXyupLWyplNqCTrsCesCuiENuYEr3O1ozWMKxOsjFoZ8owz7xHR+dqs
bc+k6w0qGftWt7IasgvkRJxtwm532pAiRLU/tTcBxD7aXxsnGL83tXmhM++FKVqR4pLVc9uwGZxG
fyGDdlfBSpH1teqDaNGaXc0LVaJal8S0F5teigPNsk0p7IUk8TEOCKvUNlnw2TKPfb419e/uFC+b
ItriW18q2XVlaxstx3jgirXR3ETjQZ2u87Ff5gGWBF8ux6RykLGPa+qS143ulWKEVrBO2PNm8a1e
r1v9YMNMNHy/XpTFdJZV8gYdoWd2Mtwx/1XrWDUupaj2UlF0T0PrgwfPWZXDrRvT6TflBQAgsTCD
lKdXrFtQhajjF6m4KZ27IfveZeZnif6NwlVGBy6+NwrFU6YzbTwPiNUtlxxIwJy2WrgjfsQT2a7w
yVfEmRkiEfsSwwCww1VfbcNx2ZsagclH6UYrjfXFqYw9iikPZ4fUz4rqDnuukoerlIBP97KwzrPo
upRrvUeMIC8zFdceJEf6dZu+F17TB3stvNWTcdmoAs3q97lypeqrAfhBLMBbrminLdT2bsqPzVwK
WTbwHsH2sWVPFxh3MSGeOe1Bj2ovslpSEeAEPNbGMSD7l6iA3B6Wjn9UipJa1C6Ib2xo44pFrgjZ
ofbeyJ7cGFkeMYlBvlHgRwjxzQdiOEVnTnKE+aaGOs3iOwOEcqB+gi65tXHESnetWkczfsybzWiU
MDs3gUBs6dwM2mNPnnoSr3TQcS4Xzu1KnXxhNuzRKgMzTpPbW7JB1iFCRTQ+iyo0dpV132aZhz/K
qyANWZgoI3NlEGKsjiHAxGZVTMaZbyBY1dtVqlHoa5yFrV8PgJjV9BnXpq47XCJFBDfUDQNuGhO4
7++LKQvXcaN328aY7p1at+9qTb0EE597MXZ5OEy+QQ6MreX0iypyo0Il9MKm+WEZCqAg3xg/d1Uc
3yvpUUEnqDwp5bfeBw5FFzk6cuZNcMlWjx3Kc5hH475KQF1A/L0okzRamoW8iIXBzEHxRVwq+cZl
HuLLD5PsTA5PVYm/xHkQ7RdN3/fq9yT8LgtnYRAa0zeebzwx/xTJniPJKmDmJf7Qc9toU0/RuQng
qmq+VgkEDsD5C0FslQ53i+LVvnGrBOZFWi0LlRzUMfLYTqyG1s+XeS70R6dvkVx2MOiz3gaq4Yt+
5rV2HEOtjVZFj2G2pn18bMRtG5Oj0zrBDAfwheSO5OmVPrQG0+iwx5yfrJMcZWkXt9bvyup/w7Zb
zLrgv7eC3vA6P/2vOE/TNsPrmTVhM+6+/5//jWqFksvzH/5jy238hjmCHTd2DZX6yVyc/JMRPEs0
nwt6szFU5X/5Y8ttqb+xC0ZvgVYQA+azkPNFdIRAI8wGGRnhnGr4K1vuN7BDxDpTWqI4PFMnaXW/
3k0lHdY4jngY+ccUCClWFFJTSjate3Q+IvYUsxvP8K9eKr5Buu94J6PyhzEHwgrSzFa19B9SoIEL
mBKV58o+IW+5u0xk0501QdbxIRCnNxkC4GsEpi1SxD2+h9zLahPygf5YjMnN6AY4OIKzCfq9UWPG
jtLDvEoN1DaHYTrEkqoR7YDPftCrNzHM1SoBDhYP3Q85xp/62mFelfkXGbj3WVmEK8Nu1x2fH3/f
VMxBoCwEXZ3stc6mrkBpIh+VYwqT6Myc4rtOTe2vbWE4t1ZJlE6djKTWdPdRlvjAd8Gadc7GDDsY
LMG4MVs18gwZb1K/ukDsOHrQki8MPC/LsALKUdij43WJEa2c3r5iRtsNEUWcIi8/dVTylkpcE6vG
Ml+CZ0PxvdBQ4d2bovVXaSOyPfUlAnKoBNrUknXnrBCJc2A3apEqnX/NA5JHrdI00YiV5pc8qnyi
s3sMEiYgA2JJ+xunzMQncvpCyL8D6Y7tTUJAQaE5S7W7ASLBUjTtK0N4MRGoVW8t3WbKNw7pMqHI
98mYqBjbusWcUCXkROq8+q22C2TVZbsuYs1eNVZNRrLT7aY2/uyWNWwJN141SvxV7WF04FXw/MF9
GON42jaY3cBRhSvNBxHXpcMaNRd7NUpSYKE4J+jpJsq7b4UVXKuR/OaTaxiq7ZaA2LMqs1Za4qwd
2W5NYAkq4AV8fFc6oQT8yxfLNzeTlW1rBQAcKcfhpD8qcczONtaeJBi81s9WIxgDVM57cMlfFIzz
NVs65tr4qup8baP4qfXDN/Rkk9pSrNjIg3Nuy9rnXsUbX1V5H4f4wZHASJQyIN87bJakpxAcMj/L
ti63qHJclsGEYOcyJX1KvZjMAcCmdkRBTbCWISaesy0J38pn+o/y2e8NbZmObBTMpmbXA96YKmDz
nWTJnlJ+yHoNr1r42ZcwhYORK2JYac5EmvWIlpyAl7rMNkJvniKiBC99PdHWWlYkSzIrBesWV4BM
78odKUfpfr8OyAiCkOLc+Xow7Uw3MG6M0bpQ/cC4YuqR6O/d4Mng5XvsK1Vb65N9hOaE6B4XwoJl
Bt0TlAmwLnIbhlq6JC1hoQxs68NuuKjbkfhbmB5BTVa6Jc+L3Ny6OQ7psLlFf7xrtNZdh6G5rhu5
dwcAH2ZcB15dhVuiodZcj1ggAyyXQxIlHv4rY2ENvgIDsmXx6xEwAveWevP7afXfsDKZc0fz71em
s6eqfQ95NP/pP5YmAMb0r4hWmF3vKEVY8f5cmmiasyqYs4MWM+ifK5OwcSTSF0JWgsPwdagRaAI6
GHOmLoBjInp/bWV6Nga/qgYhAyVryVGxwFF+Oi3GFH5ESK4Ws0EMCTgISLyBUNt5wfjoKNZG8m0O
CtFf1HavZKR/QjrhDaL08sYZbm3Hp9WY0jPEFRg+RMYTKDsMRumiVXrarqnPoUl0D/b4EObf7Fhf
qnF9SMI7PVY43E7E+fjFGgEmpDprOHamte9KUtUSJwo3ipEeVYwKrm9wxJUQyWTon1cEMxCQCndn
kSeVso44KJLlAg8+GfbdpC5zR1+EbXaY/5n6M+AXiP1FpWbLvLWK68mm8dwzXaNMWGpxuXSh2jWx
T4Q61ePx3JxsT+3ZWxcHtbs1k8PAOW+n2p/U1txX8orSy5k96pdRk++RkLaeow7I4izFX+WNv/aL
iQ13HX7KOXImfXQVwB21EsLeAg+n84E6w8ABM6IqoJM6q8v7gYQAZFoduXt9vApkyyETKFy0Av+j
wsmZrlJDTktjHMcdmsDAy5M8XI/qeZJng+dT1F1pIPZb8g/dyP0shnZhj7mXR/66S8l9G3IklSHH
i9p/iMtkV4KvqpTam/k8wPb8YUMFnfQXHNHFwTA+BUn5pMTJ56BQv7qdy9LUVAuMMMq2nNQfTsVG
u+xRhNcKpFCnLOMVUpZPTZxcGAyXh/o6tcDsF5XH68YSbEX7JLkllois2HxN1NFKZsWNAljay5E8
XnX0QIkGRg6R4jRf1ZDjV0g+sUoNT33hb7JCXFfJ97SO970dHTo63vRpxL1Us0VCdyOCNdUPWPul
6uX2V4Fs13DTddC2OzOSBzu0gfSMGdTpKKH8A0ufeMDzWoZeFGgjrQ9Rbodkps/yvljTRgCXTRrO
Uyyk67K+NWuvoGXVklEwPIhR3bgyNs8DIwJrJImItTsrQhsZP2RK5ingvUClXTCprhJp8eMPFseq
7HIMLtm6PZ9ZaYgBEyK2tyeyaZQu9bM+PaR56YHHeBxq9xu2FtoD01Kl+TShmlh0DS0Hijztoxl8
g9m9yI0LPgYEJuOyFcksKt+1YGRHoEI4fDf+8J3z8ihvMt8974kRwHS3mDRjp+SDuu97yMHaoO5S
u5Cf9J4jotpZq6Z11nFXXrBlOIMshsrfX6cdXhIWKSXB3dWEIwFRGbtJC2CUBx5YIYbR5oYEiOIF
HCnrUeEIlQb2hUmWVAx3cTLKjY5Q5veq7r9hXeGY8t66cv7f/ySktScftbSf/5o/Fxid8wvmwrlF
rdrzkeqPBQZCPpJ2Ii1UGqRAaP46+7DCzEsShxIWpZN2A/B8VE0sO5yNBH/dL2X3/K6oe7XC4DKg
cY7200LeRyn+9dmHpNqykqWkEzfisk5HueeXrtxIvRs7sFHQPpMsIWIa2yEFDPcprO5L5Ws9TdAy
93Wf0N1kXi/0ZG9X7dZxTN5xfU3PdczLbdbQ7BYAmrpr3CvnMqZtPGGwlNsy0o+x6y6qUadeSgnT
dyuV8FvUWUEMF1tZmpnt/1/yzmy5cWsLz6+SyrXRhY0ZqSQXBGdSU2vWDUqW1JjHjfl5kifJi+WD
ut0tyT5u92XiOhfHtkRSJIG91vrXP1x0nRPc5wUE55YO0SdqrrBG0sbwrHRJT3GNXZdotG9+pXlt
PvvJhWF7mltGz77c7bzWPC2J7PBio71HGMM/4f2Gt1pbv/RDbT8QC3Im9HwmehPkpkmLiQoqXINY
ylNybZHGtPiClSQJ9Iot9gLXbTnjLZoJ3dMsHlxNxRI13foTt5rhbggy2rI+OaFKA9+MbnYxxVG+
qsL4sQ/cLW6fl5lyK5t4k7YEXwpUhW3IkdlsmkKjXpYIReX1RKI40SvTqZK1+77yXzojd7YZAs2F
4ZdkXGoan1V2mU12sMgSe4V1Gy5/6qoggd4vLyw/e8LWdTMmyhd9nmj1zTQ+27NBbXbCRhOLcQ5/
J7sNpivIANRgDWqA/4xqkJmRJKcM9UlU3if6TuvbLYK9MV03EQLhyj8qfv9ZTELCXzQBkArC0A0D
mL4ESXS0s2HwPbM7q4h2suGur/pCW0WzvyjNhCaZn1Ibv1h90/On58Roz1BSx+JaJOcNonOzS86N
vB4OKVPS50Z3Vo6SE3VP+g5buUXd2ftGjjdqJ664jDoBEG3g4J/eREaIe/e2dG91jLATGdGNEFZe
jcdk8s9LbRn1mafVKSzds7nhqMqlGcDP5RvFd3hVOjggWmzuDxXHZ9DdGTYw72SuR8BLhtRL0gnM
6lrY9cLUTi1cxQg+tACiSu0rk+vfcHwC+/zd8XmMnuG4/APzD57l2+mJuSjuDAR1sBalJXE5nr6d
nniLckJa5EQhVzIgQv/oz91PEF5Z185aDna1HwyrdSjT8IRgBMGa/qV0qTnd5O0aDlWQjcEIpglY
+kCn/Nieu9IJZRaW8ERDme9UZmtGAm1pSCuCDqQtyyImSqMdKw/aDAHEzmAgN80Iy1QqtMSFeeLK
vNzGv6v1ROQNYqtlHoVkIwKuenXkFIcsCtaxpmD61zQ+tnqKQfRljaVwzQTatw1tcjqSNaJk94ah
npGh5m/dzLxj1udcjUtif8zxuqZl9RRIJmN4PkmGhE7IbBO5hfQ6IIOVZA+0TPLW9SJNcsZYPlkZ
jRTrPCBRl5ie29BtuQt1HwGW76Zbre6uGrOtMSPLxzM9+moJ9a+4BeaL5G8m0+g5+We0OGN+ou/4
Keplysfs3E6gzsyG+D6kgkxCFVAxKpqvRrqLPygLzicYVKibcbYDiEFT/oOygHMO/wmpHc+FoO3X
KAtfHbre9xCwXXFsJxaYZT6OU+97iAr0imSzFswv7JcBW6gxYSGQR0clGnAz7/YhKy8rctZDeSeF
cvBLq190Jb5iarQOLGtLftUycEevtyGykR4fNBAPRGd8CQp/5QzsmpV22tZluC4N/yp1+suWAHau
fCAX9gqBUaxyIRg9ggers9qNYgbYujOQrWvDyWHkFVipsskLcH9sgqOSXQzE3GzZBwzLJBYOPvOY
m9SGvx+keZczgNaIYZdj3Zz6BARHkFrz3NRwe1Auk2potk2vFEui12GXubjCiEsUuXhO2tcuMJDt
E1vrA9R12d5HTR0bbFeJZcC50nDJyHCiVR0Ua1FXXqpgQdDVxkaM1b5stDX2aoYXDZ+DMp7hxJcs
M59Trb+sbbl2ufmnEPepgWRcGv4et2/j2Fr9RZhcdIlF68R629V61nbnmbiuGPAHIILafUlc67Nt
NUSGKP6Cc5ZppgQbVWx1OY2jynSndJ60YYuZ5qFKXhJJ0EeenHW1c1SabI0TAcZgTIxJZZyGjVZg
D1yztm/VDmTPfw5bNlGTDIt1MN3plQg8h1HbDJmPEUKA/I7gA/isJXOtLiEvGkSK9IZ5hpsz/aF1
URds0bSMFX/jpF/GScffczpvMth4oTJEYGU97mwjIWgpRC68LEoSZtVNPJ2TD77n9PRGnEsBaRe6
oFU12cLOSWLNtRMXq5ZwVQcnNB8OYjI8asLZmep5lfGUfnE5lE+11HazIFqjITCrYTmK+0bDQZk1
QNGMZMZlG8u/RQewcEA5Yp11+kBDIdlxQX/GW3df+LcRU6ur/z7S2xXRs5mPD1MiFioKMu4ajyXD
Yqjkw6h1nydD7kSvgbUQE5Ihh7Ly4SnDAXiAFpfYeNzkUNTs5G7EKUCSgyfMeStR7LASwDfN2af5
vWuKTc8W3KCjUYBQo6hcgrITv2kfSZTbChYNvcHcb+N3USgyJu2E6Gp9D11aay8k2qGWHWXoYOPK
6I2RtIHgYVe+hqVBtG7P1UTttMv0NU4txUOAFXYRYEeSwmoH0cYrpn/ANYgs+wRvZm1dadztlpFU
T4XZGxuZWYLGczzYVegsZkJMUQUHerKtPmrYuUJ2zKcjhri040FQXLBmb3ajKeTRVpuVVnYUU5aE
jhXpS2IZd8YoWz41udRSGrl8HD3NNQ+JUO+Iazj4Q/mY5Oh3tD5Iz7SWwAExzp9aa12affgCz3VW
xcdXjXAoZP1TBB/zPFb056ZzIHxi4Rse0ZCreruv1IlLxd8WmPMsUvartNRDth+wKdyOkGvGmI+0
6sKdQylc9iI8RZN+E9t6tFB0X513COUejb651vSbwNRPUJ9Pa50edmE67PchBMdo+/g7CJLx0HC6
N4Ba0aIvtcGjiVjiD1MsTAOIvbGU5Wu5+TeUVpZzf19a8+cX+bP4KZ7iW1E1P2Fdis/pjK/C9lN/
DOYG0XV4AxBMz0/t13XlH0WV+Cky7rXZr4kNJAquH0WVrhNVLlvEWS3wWqR/gQf4VZv1vqjqOEbO
Do6z7Bx2+/uiqhHfLHTce+ARC5eU9WncB241nZSJix/5CGYUdvGw1BFheOxPaxbkWE1zvLT0fW55
qWl9yfEGj4eTsfSy0uWGGU/isVOWqpaPS5EDefpOwU5ckJypBgQMQdw5r+L0ywDlQw+IcKzbk9oE
R9OgeOVljy5PhbMdxzsrzNwlNuR4acxE3GSm5BL2Np5asHS7WQzuZ+UD9OCOLDlteJahjL1hpvfq
M9FXmym/9lQ1rK1wVi1mQnA2U4PTmSM8k4XDmTaczwRiBnWbohrAKs5mgnE9U40J+LWW40w/RmUm
z7KZkoxFn08OADRlPBT0hVpZ7U6djOVAqhJmSEyvOoQx4pakX6rcW9W6maOYGta/tBt5cSS8k2jK
e1FSWbIasw7O53oOdGJnupQ6EU/VHPaE2DN4zKK2Oo3mJKihuPPd3loYpX4VkxVlxvCXbXsgVfaZ
teouKMudQ7ZUBLWUOHfipkJypxo0t0trjqKKg/KuhTESzqwmfY6rqhskLh6y2d7Ty8qrnDxfRLDr
iJd5CHL33FTx+pC+dRJNXf00MpWXnxtUPvfpmGvbbIBuJIqA5NT2vE+KY2Kpz53KgCK73223300Q
K7YEcdw45XClDej4TSzJo6xNb7Q8vdYG8qwae9uPobO3MmONxeAamhmIMlZvVlcvolhdGJ2yFaHc
VbrBd6Q3+jJJ9X3SpsepNdsr7AEOgZxwCdYOo6aQRI7bKt9LckNmwLZJ46NQ8tPaVdmGCvhnKfU0
NI9Daa+SobpWCvN+srWnbgRILW1ggRpDK3J5tZwtp5tYV7he5auwsDzRkgykq8RLHwMyQTvMiL18
KIi7EuNwFmp0pgsjHY3VGMpjUiTHjmB1WZq3k+ncI7q8yv1oUxXqipx0fy3IVD9Ws1V5UkX+Xk5W
cajM6ASHao/w6jvZgbjbyU2i2tPBHvzuceiV9Fr1x+hLFHWEpA4dLBYSY6rEXXTsSzpHeeoFYaoi
ltVJA5ZQL8quirywKp4tae9ios68XLeufUus2pToBNakBz0vDg4mJwlPE5bR0urtBxtm5RQmy3Bm
tJnc2X58hlPgYsywKFVysUdJCYIOT9JmdJQVls3BOptowidrpbi2N8XhuR+yhFVZiC+Kwt1GTno6
KiTKOUGz0mHyeL5sH0fkIEufLPm9Lwcc1i0SLFxfLDB13SWqESwdpyzLhWVWL2bOdoDOzV5wy6xb
yKOi6rYG6Y+PYgKBI1ptmerFVZnqXDTkLuExb424oAV3ltXjJiHcwbiyOhxdVSskjB4bjHlJgiIi
qM9TveLqFFTV0o/uwiLajJZ5LuLHuHUPekssVDo8mNl4kiXVhZvgUDyEcbbIRizZGNw3iVYbiyDj
GxdyPOkgjvZBbqy1cij5oGBH+pr0sqCYo4JcThBunZ1d++oRKU1yboU9sbni4I5ib0zOurDPfsNW
71t+WU1W2dDGD1lyI0R3kZNk5qtp9C+Cg2a78r+bhfN/PAv/WNhan9jpge1Az4f4/Ia9bwIVmWgD
kSQiDnzl9f9RtZ1PM0wDex8/R5Dut4GzwEi4i7xWefAkoKJfKNp/wctGzAoaxL6WVTKGmh+YRCPF
zE6UOFpiVxQ9YFODNsndtT6JLGmqPTZdew59ZWUPcBfJhUkXA3MlJhCjQTccwqP11bVShtFauHWw
MQKFtAoit5dBlV3amYXr0xTu2iS4E2p2bg0OFm7JXh+4axr9EBHuhNGXij2KajdXCTujow6SfMTs
zQtsjOw7eWG5ALahVW/HGISa/e8OuZUnwngf9fp1opmXymCSEqtwDhhLCFjbUirjahLdzey3t9JL
a/LcKrcek9FXWLJZDskQDrSOqYYAXc8YrWJQDFP3AGvFOlV6cT/LpCS0lqDUPmNicyvyah1yYJNI
2NW0DQYRIAW809qYI1aac+QHrDh1KCl9pJ47PUNypKl3ReM2G/D8wtM76S4DrN5XlShuxNAQCAvl
VB0CZSlxplqqtamcBMEIb9k9EOvNzjytD3GcCS+tydDoBsVfq7lzoXc9gTC22AktvMjSgiDtNA02
oyzB6xprX4fGdaGQsDvBAilqeS1GdQ/zZR1GclspxWmB7mpJ2nuUX7SmShAk/vgcwwvV5lRXXXaN
MnfuQ2GvjUj1lwDTd3Vi/x7JL8iyMfrIieceGY2VbnyxbLYhftKNBwWTeTbHuAxZzHgqzoM2Q1cM
n2qt+OUB3d2jjqf4ovXFnPiR8PrjkUX3oZVRdyxyjnmMKEinmU6CiYnC1IdVWuXVAh7YoyGFxs5a
44hNNJdKjkMjpKF4mWmZcRnhvOCqpLXoLgTOggKxNFRlXDPN+iscMfVd2iZPWg/TWXHdcC3tLvT0
CJOcahoOrjSfCglLwOBJIxFtYXXROIzlYWrK7TA5n+H+3HTtZZjADNYbbaVpcmvBjqrgSUVdksFo
XadZ/2gQa1/LbdPy5mxtX6LO60P7RulUotswrcwHtlY+46Pmk/8T2+Wqz4qV2Vv5coxhaidrF666
Moodm9c7Y0D7rffdKrQU6mW/G630WM4kZD1f95W65xqqQVRJf1Lq4Q4XlJPWOnSRf2Ug4hZ60G2H
IsNuE4N3Ou/ZH6Jk+ZsXSYGWgeV6A+d95jCX6EwUd42T7xGNKwhVrKyHwc4hKEln36OlPhGd6cKX
x1EDrxv6Jmn7Xu5PmCvXIfmucXOiVdMq6NhqjOlt6SS819NuyAlk8F8i7qU2ch/LgivKDJ/piiR5
PsZRSmXfps5MblWeuyGSKyuOMDwbsMoKWucsMxR9ocVairNXbS31Jks9wvH4C0fyfkKVgTtTE3zW
kc3VnCBG61HdzrkUNubU3Y6MKDjPNXAb3RFoBHt4GVTlWZhUk0cwXLSBHdXuyFk6GLKV8+eTbNTM
Bx5W0+wk8rvbyITvkcxGq3oNS9fm20iU9toiuHohIyHOswElS9tphNRWIzlL6qkvx4e0wRqn7NuK
fkeXm96NlqbN8rEYZheHJ3WQCzOdnqBQe1rBBm0YYnqGrCC7sLzF/uGkU6SxrhtrA1wVeaPufolw
c1jlkP8ZES+ryDhLJnGumfm53tKCTWJZpfZ5aKCRTLWNQYOaac5p2dCIaoUarTACW0xpTh5D0HjD
3DXOGFXlpFu2vMXKADfssLtYBmqFRpGLLC9z+B3dtNUb/GyJyl12dnEStckGGOJGqapx09XV7SRq
tBA6V5nSN3R8JCyybDwIwd5ezH6AWJnqoeaZTnfid+k+zDT4MOnecl5ai/RDvSWS2O230C+W1SBY
2SaeFqoHM9DNdeD3c17OVW2o53GSPSRFfDqZ9npK6c5LNWpPuHeutNgJLjv4/QmexF4f53hgj80m
1PGGLCJV5/KMn0r4QzkoyTiesAglH3DYj3q9h/q6xUfPJx8zfHDrYpVZZA4ksYU9GVs0t7Ktbe4n
1RGXjeJ1rFvydpbNqLxUUX7TprLk9O1XWtddx4ScSFEjOeE9JNyvLWtAS+WAM4zJkxzxhWKdJ5H1
XAuhgD1qe1tO6E6jDJVXBmVyKjKP9cTvSpSG28TgsKyFeyaRXoC4ljdl27Mz1bWLvGCIgDWqLt2J
I0cbqkXS91dNEuxHl42yjODfhxtFi0rShIhsinQSjh3rzM0bPvnss9k5wI5NnK3GgncAjdTFiA7a
xRSg6GBHKxZWf99XwzbPohARg1tsZJujqI3sxovV5LSy+kfoSs3SqfxzfZRyG4oSM3LDHfZxlfq7
xNceUp9OPMjrox4YTBC5UD0H/4Mztx2jhSgg7IfGdPGbCJ2ojZ2cMEZQV2lmiNDNhQz73Zte7S90
gjOo/w6fwM1JezVnp92hJ//Q6oQWgadGXpLzWDCd9oV5hWT3AEnz/N8DWM0fyt/0vzFOdY/1zyCr
+Um+Q1Yw4udVDk2uEGBD3/dABmAWKM8MZuGaYGg/uCQzjx7viplkwk4USIsv8gePHicDuIy00diU
gIL9Svc7kyjfXxEYxKl04JqJ0a5mfbwiOiPN8T200mWc13t0izsf5hX7HG3Z9OW17J+wI1/ErIYi
RflJOMJf8VhI6rBsdlCsWDFv+3A5gh2GeaGTc2tjahwcwyIczwJu7LBhARD1g3UlQA4AaQkKc5u7
kKO8B1tQwRiwZblPwRxGsIfIsI4WbJJlzaHfxdpaA6UwrQRparq1yeIJZxij8tlPOSAbIQiHHfkH
xU27qxjsIwUDsVttWellkizCvtkFbrAbGX3tjjDgMllUbE8Wfl6ubZCVoKucfQXWkqFI0sFexsxO
6WcHONfAMjb4TCNVep4p3TogNwIEZ8qyXQqigwLyyJrq3CxCUmKBfMqm07Zh35r3ka+Im3bIi5Xl
12m3auJGLAOzgidnh2nxNFQlwrkcbFDE6uXUWNq2SosbljDoBkOUQquBcf0E7N1f6jgibYu4ybwW
43Hu9CpB05rNSqguXAWFsSxgdPSQ/LWg3xTUbhgt56rlH/MKcabqx16Deh7Vn9vC/tF1gpfx/36R
ZROoBCyyGepTrguBFsx00WJyPDdDf+hy376usll/4HT2TjUbgpc1CmUSm7dh5rA4+X1EolC3YlvC
YWPxkSFl67dlT3PnxtvaclemOnYvqp7c2+4XNe4807hX3MnDRWy2Dtg1ym2EWrdx/E1EEdTzG5vt
S5nnn3Mt3mphuVIbLCHidWwRMhfo2D6wKpw60pURD3S67/nkRyzM7PffhNWw4bSGdGmWrDmsL2z2
6I2D5mR0fpcDVH1+MWyDTVEYK7S0CFLH5W+WAqrpBMgr3aZ6KdV4DdgLqQ9ub3PluFg9mvVtR5iu
QVhnXN1olo8PQXsIten3eb0Rjen1bzB2UqvKeel+XvMX/XUGnUdzMgAeQnWw0P0Nalo66ia/Qhvk
kfx4GnVAeaEJ7nSr5bqnOvdGJpcd+gJ9nBa/TRgVqOPIA0okCVmNjneynn7Lah01nOA/4/fZegaN
q6upqygQ6GkvqYHroEfgUmeIYag6aDaWtP0IkLVh9eao/Cflh8PG4n8sK1F9uTr0j3dS62iqJzPm
gzPyg60BdW4M81cr3PwScPA0LAGgi3xcaytuZFtK0vOZISrVW/vzhJK1RYD49+/kA4lkFsG/e5n5
529E44peTQRr8zKRc8ls3ubXOjmW/te9z9Pw34KX4p9+XpRp6AIYXLI6eP8qLlQzJaODWBonAcrC
rN9jpvwVqvqPr/H6JO96gg9fCsuWt2+FjJSoIl49XQ5PCHfVldhq9+7jdIqq0LjLV+4zg/7ff3h/
6kLmV3zztj6I+wcQw1STvKISHREvZfKu1H7y/fzsJeafv/1+3K6wqFrpcgLxFHp5kugWouCfXW1/
eRm8eScfLoNmlHE9FrzMnBZRsm+Y7EMc7ofs8fUT+zcsALlT3lwdf/Kbgp2by+al/j//+6f83PmJ
vvVU1ieOEaDEGbh73el976ksBIgqPTbCREwqXlHDPwBF+xP7P+yqVRoeDViRy+6Pnsr6BMvRmsMV
5of8IqJoz23LmzuKOxXZB1YPeILwf6/Mn7cXn5Y3FuMCQ9KoqsVJZ7EAX/Q9CAUOC92FbbfnrbTb
50Do6rUabWNT4jk6kShcD/qFb3XOZ4iyo7LMNTTk5LkiSMgaO/wcAnIt7EBAxIl8twST785JLRg/
D1FQK4uQ3JUEiMIw79h0jpfWvBhoiqhfxeTjnCtMHCRhX4+D2p3GRjMu7JqiMs8jDI2hGDBHEkEp
yI1l9ShSLaDYGCU7vsn1jYfxrIlj6eN3lbsXTkcys5U2/rYdESounCmsWHLWJlNTHO3T0EV45gBq
gs50Srfr1CSVm1arxRNRnMoCWxYHLWE67mzp9GtjmKyD4gdQStuIguTRF+MH1LjmsMnVzriptDK+
L8I6d5cl/iZfxCR/H5wUarIi9eIn2YYfbur568ObDE9R4qUIsxIfjiff0hWHEF/0bHA/1uzCgtMp
n6hZd5lpJr9WEl9fbCZ1MRwAPWPr+P6gKoc6CZIG5Ujqz5ppK5RrzO4TT++z7CfVRMwn+YfrEg6l
iw6LiQR7cJbnb69LHZJ21JsOr9X7Kl0k3wYLqlut0LpFqqEs9SOgVid1ypUTwswNB1fdBP2MVwQo
ULIK4UsN+WQha4odXY3iwrB5c/f/Rcn7q7+RjQAreZO/9U8bdBzCnd5U6ghHMoEJAHJKMaX+CYh4
sGiL8aFXg58mln6YgV6/A3ilDFXoyTRj9gl6+7lIlY1kNrGuc3P1nhZ3odtVvdbtoVhqkyYXtmKH
Z2FUd8ukBE4tEnfa/v27/vMlB8bkMJgbDIgYxXPSvf0L0CHYpZpE5HvDS19EssJxAxLQKity6bmi
DL5edf+GesK18eaz/VM9ObbPXZQ8/meF+/zwH5O5MfvTM8JihMm5+L2KGJ+EwdyNCMuiWqhz5s23
KsJkTrod5ydyQQiUgCk/qgg8E5c4QUyCWarMwai/MpkzgL+/Xecec/YuxDbTmgvdRztcocwhVI2K
QJbxqmfM0snjDue5a0LK1LyOYiW3w4uhtXi5mK/DGu6sMNFieFvMcTJ2j0mvnOUMeL7eboqZMsfg
p+SEqXfBypgnQugg0BZfx8R8nhgho6RbtaWZJVpUP2mQmBD6OU+ZJePmOM+dZqFdQphwIOKTL2HN
06lizIOqnGdWSwGqI0TeqfRFDWNRWNUFI+YNYpFDjo+fgPlmlsa6bxPWL0ocbjVW7iCNLKmqyb6i
QCR4d8xj6HiaKtG0ZB3RUw1K+yDCsLhoZrnVqOUvpVZh2xHum2C4rK3sOrTnBTFtWFKOGx87rK6C
pmilzlVRYw6ShNa08v1hfCgE8eeGsVbNMllmqXamlfZV6KIY8201ZCKtVlIR+wlsdiFCO2dbxra5
naZq408mSq4GB5QSX32KNToGVBGlWVBeQx/okCHNpeh5UedugtEFLRw75JzyNh66kncOQc2e3G1S
4EATmpuy61awgeszaTInl/bWieK55sqdZePyowc5Njg6EsyoqC/GxmB9ZgjrKfID81Q4FaHoKgpK
zSRlcexrPP8KfAz8bNS9RNc85IOB9Fp4JwTNZAOeKRRo1Qv1NDs6010WOkCemrhnUrwTLcTNwThj
mFS9tlDHs0oX/BXGsoxSL0IOh4LyvHcGc8euB0beJGsPwmu/GrQ2mQUjDPNBaOkLO9aHl6ZynNrr
rJD0y2s3LXZ6Z+FKiO1k5V/XWJz0AerpYVi3+vDgF+Y2tOIz8AUIGAliJnieOaqTrsLMX8I2Vk/K
Wnb2AhYhFrmNrSR3aWjER6mOSr2uMEXg4JaSwRsGo1MvmqL3qhIPBwWCLazrUzc02rWBA1BS8uJG
7y5kh81XhtZTtzG/beudKiQwsErCrzqWxzxCkFnaMzGi/oyL1bTQa/lcy3pjQjCtW7SwZngaDi2U
FrGHzbhR2kcT04BOafeK2a0dvT1Xsuoht+hjZL/RyWasHPUK8IX1rdZeqaV1mqjTVpmcs0YZUMCP
GNhwC48ua2C7PonM7AoPMNXYg60jUtQ3UDuS4YABlX8xGpnLTZhlVnv6G6v3tKyNhiUCFhPEpG1s
ytRQkiEUNee/uZUy9Z0c8qXwxYUqJzBquSkTttAjckRYo4t+ZqrKBJ/sQYReReP1de77/67qUCC+
+6LYJnqUuQX8z5Dw8jF9rPPH/+IVLXF8f/ng72MLsyJTho6z6Lfw2++SACYZC6kMICy+WCZt0R8F
R/vEwp5HUQXwr+WX3hac2bFFQK1wv2lmfoEIQZzu+4KDyTaRYQDLwLwwkcHS3nchkzvJxK5xyh3b
0hRLJ+8ROQ+Ovu0GQicgDsk52EM0k7nE1yO5Mx2WiV48KH2+DCxjwIuT0/MlnOAZLnJ8Sq9RvBjp
CgTaOCMQk51K67OaXMzgwBfD9611qOYYXzR5mzSe3WJUwhbZNqNVnjeutbQyNynxpKgrczVWLW1q
zct3eHv4lVyVTY1sUAIyrgfL92meRqew1nGFVdY2qNoipGa0ncrysHDqowJkuU3tbmQb3+mhsUih
9lGJcGjSl30bGwHE48pId2PoKp/rMgFINjhqnTVgn4WVaFfg0AJKV44HaFWxtU1GtxYnyui7p9rU
hd2iwSqeyDh8ZVQOLwQUD/WkdHwYcQRT8UVXEj2990VWDydpVPc16oFAqa9EPWAVgmlKNVufJD20
s3bozf6kjZK2QFltusx4QyTahyoZoTzoGVtyDxSyvc1lV72kdhG68Ke6QrAmL2EVQlrG85iMALfI
16E9xYUX6QOruRx5lb0Tfmn2q8JwZMzOXU7GyioaZsHWsho8AgyOooUe4+C0TXNHx9KSq/A+zJAc
naoKfZEnSpZvmzEmSGddoi6C0xoLtWLZVpR1vI2wNWdVxjpXXjiZQUZ8ZLVtsIamgp4hCvNy2DW5
T3U1Ya1Xl5D0huTMznq+3FThESrU+S6FaKq2VBRMegg8Y/MnIiO7Kx07LnCDUzp/NTiDHh0QNfWX
eCk42X7yC9s/SenoA66rMCWSMYTxZx8GAuRR5utdlx3VpKyMDd+ngz7DiXFBJMRR9T1C/hTmZpdo
931gqL2+dhQHikTRw+OMIrVGgxGOk9YusERM/NlFTF8NoMmwSrI4mVaTXcvEa2wK/abUpT0em6DX
G+LJaiV8CurMR8CdpKq6Ywi3LcSMvbMcqnR8DmIZTitpZf2txb3F+4dU3m5D8iu1aeH2JsbJ0OlI
QtgQptU466YIDWAFPJXPSvj7cjO2kXz82q3ZdqhgRwyEj2t9XcHEfN0odEWG9DcHVo5S1qUGaUBv
zr2/GN7mYfXdgMkBwioHTyhymVXxcZBq9SKBfjpiVRhaJxU0IbqdpyEjOiYRe+Qph4l7Mkisr4uk
X6orJ9ETm47iS/Pf54c9FeVYR0HYvJ6HP/7trHzJL5v65aU5eSw//ua7B8r/+fpjcNp5xHj3L6vX
4nDRvtTj5xfZpl9f5Ntv/tMffisxV2P58j/+6+NzxqkayaaOnhqm8h/l56stl2H8/cwzypckQuD+
n2y9Xh//rQaJTyisWUaCAMwI/JzN9a0GCbjwc3nSYcrjs2tS9P6AzpxPVAQcV+YU868OKd+hM+cT
uQwzqvBquDIr1n6hBulziXl/BVF7dBcXW/42UPwPJSjrjbwYR+RULiwnFOqd9NHsunnqlWX9u6vU
mrkRDf50uVF+VhXKAYKZOHhhbxbfGWmBFWlSiX6VWyjLsNYIr8suhzUrE1jrTVZAp5h81lWbZoq7
Y2przdEvXR1+gGbheEFxWMGKtc8jwBLWJw64mRrAccfVp/Uks9N9NonhCsZ+chaRM3Cux2i6FvnU
db/mL00x5pOwVCZQJkmTXIr3xdhv8kJpcXzyCkw8WGtJfV9CmiYyLy9Q/IQ/Cwz6EwTBihp5NKpE
/gGq5gdwSNFkLDOOxTm1kZggVo4YM2XExuskdylxXP3yWYHUhyl5tnQG6kHO+A7yAOWrTdy+DE/N
aoFf0lSuxZinqzKzpwVRHPDzsrH4HGpKt3SCrP/Jx/uajf7hSsPEAUMgzcLr4VWk/BZyCRW/0huL
TDxrCs3l0DDKGCSveu6EaEo3G/mZi0kQm+k3x5GkNo9efTrr/ABGSxvFe2ZguUzQJPCwaPQKmHur
0eiQyyX+sI4mAU2Q9MGFiepx58p+PEls3DDJIv5ZishffXNY6kEXM4D2uA3ff5KlqfjC5iL1AgKv
KT7JRWjWI+28cVtZmK2+nvG/dNj+P3qMkkX/pp79CTo6eUzbPFAu/8//Sl/yn20jXp/r25FqfEI+
NEd6cfppM1f5+5GqYQkyp9K7s/EhuBGv/0dbzzlM527YJLEIHMPn6//bNmImfzB24CXCHKBSSX+J
3/xKX353oevwm0G3KMez/sn6cKR2OuZoRKTGEDPn9kNJ1SzaByPeUdtQTdUUM9BygkwcJgbG+wXq
Wp8QtmAhEr1EjKCA1cNUtp1oq0ryoU6IHnavaAJpa0O4bP26mfX+d1Na5/kmwOgQJQN4Tnji9n2i
/F/yzmPJcSvboj8kKODNFAA9mWR6M0GkhffuAl//FqqlVqlaJhRvqJEU6k4mkwRwj9l77VOGCcoC
oJai86pTocqwkioEArkThBtUFFNxm3VN84apsI0IF0oR58+oG5FZG4kqb4tWahxcst8VcfQuY+9h
AEI58mel3CjJE7DBaLBaD+jszLrir8o6cnaz6EzgQSz2f1nbjVUTAr5S5ub6fwu8f82dRhX4V3fa
8bX4aNOmpGn+s5Ll2yv8cn9pwP9J9OG44HiCcE8x9N+2GdIoTkDC0n6tS34tWYyfGaMrSy4AT0UY
pZxnv277jJ9RTlECQTW1yJay/l/wfxkM6fImNGIEteVAWbrq71bNI4sFouAmxUPOU+01Ql/dgFNv
ZdMnP0d9I3wFu/AR7wz1vQGbWjbgVip6UK6++wz/oPpe9lLf3+jLG6FqY3vCGc7DZZknf/dG6Ppw
+vaG4qWNDFIu6621HfS/rA7+VC+g/rihWX4Ne80l7QAzpfVjSFyk9jmG4AJ3tNRhmBemXdx0dSoz
wU2q6qubm+aDNFTr1Nl9e58rAMLB1CcdPDhNOjJ2jh/lJKGq03AImLNKlLZopPwkAz14ayYJb+PI
prFZN00TQtpR46tcy/GPT/ZVFIeomVrKNIjRNLUGk0d92v1r7jssNN9dM39wwjXxZ9u9fvxFq7C8
wn/PNfQzbEFo7uWlBv3tvoMNvMyiuOlQ8Vuo5/97rhnOcrOSiyKDYcRNs2Avfr3vbI48IC+8FCJ6
CDDOP2kVfrgM2Y4skR9Ln4moCdAwb+H7q51UXyuOalxtTm34sQQlrpQQhTniwO3mTsosHb/7qP7g
9mKi9vsbjF9pwYtZDtPlwCbv9ve/UhubXkN2L5GJtIAXMQOg+ANVrqonO0OV1Zi3IFgzdNmELSjD
U1HiJIzrEKuEFfXMhaLnvInlw9zoqj+Tz+xpDS6frLCmFXwtQewcMUj5k+HMZ7nXjrXEVh71vymz
RGnV4XaecmlfByJYITIMsP929wxIzpIk6LSnMPNqi5Rv1SoM1I7ZSqo1b0b8L/fS3jayxdAhXaaU
h5HT12QDpANm9vSpa6SVMkqJZ6czmnUthhsxddpGqoynJhT7uQ13tXGn41YywqI7A1tQ/Kg15H3K
GX7MYdyuQfG+4vz3A9wbZdSRbDGx1Ym2MlMiUt29ebSfcjasPd4nNzWZwWud4enOHOODHooXNb/w
YZ3tbGKrXCemN7JFwRWD9QCwQBZjosLaBAkwJss5RlotbdK5XslI7/v4XdVmwQzeyS7SEpqXHxu7
uphSvpcyK3VVYb6Ucz1hhKA00dP3ucIN28M5l6/DXtv1OYF/NbjbvEtR/qv1a1x9lPTCpWcHnX5j
dkQc5KBtx9inDvK6JntN2KJ3GKLylgyIIEqCZbwmPvWxS89N3M8nZeylL1KQSvmmVIXc4zGK8uoi
S7Cx8WAqgdrdOpEQi+ocXmWazGO4s+x5SrbR7ITDURRi8WoPxsHpgnY/JqGPUBiLgnpoEjwhoeRC
CArumGQ+U5bRi8zxpqwMYCxzf1j4aNivp7tBsoGJ9JNHglLLei0FlRlZiNqb25g4AWmOrsDg7XMj
exoHgesYlUobvRi8jikMyP9OvSujFo9Op3T+UEnXE5efmTGgssvjPI8rLGu+PD2PE2uWztSuOBQM
NyulZtXDA2a+eWYfiRekbZ4Cq31W1ebIQ/+i6sFGgfaWL3TRIof578SfilmJW94k9k6Z1Cerr519
BvCdcMY7sNWRU99HYdjukmqyXMOYXgGBPoc1iaVdrLmtQjCGHD5PFdPqWlocRlF9xY7Ts8KSyV12
6jXeVl3XFuMvbdtrpo+7pF/ninioY0K/gj59cUIQk6EMSMwGxzGXw0eRZRtnthDkSOyImp6dfCac
cKPUDY4ceN8KaRBROF0NWNJLIfaFGqn7yMJa1DYts9z+QTarfWPhpjdwOcC9ZheJ0azQNraZHyuG
4B7pB56cIiIuuHBdWerwu4jMy+L6piODatdW+gifoz9GVOGbGMCrWmOTLcBWgRtJMTFDba7z4IyL
bhdF6JCLESOKwzbMSs/yZF/sgixqbRrCbSi9/VQ5qS7VYSF5RKJsZjthsiWx4LLcn3pFlpnUYc2p
muKctNjbMkjKOITOMkbIdDRvwN7GJLHwyClHHWWzs0pIOit6zY9j88oCzBMl8d8l4/4wHFqevwYP
U4hFFnMDzpDfP391EKgNgkjJw8KwK9T+JpZrUATz/b/m/CeA+btD7Y/O//TPj/5vP/zL0a9SPS+z
PvrS/zgQviu50c6ReaY6zOeYT/El/FpyA8BcQuAtna4Wbd73myq0dzArmfMs9l8LH/A/Ofr/4Bym
3UaqY4Ntxifxw3VgZXklz+1oepVzj2jaYk9QhdeQtv5mRMX19T8nPhoQxEgyH4KDP+GHIRV/CNYk
vdGZ8Wj5MSy1EwsIKIKleZeH9pHTAJ9WrGOjb79sZyJwK/6iSniIIu2YaoAppFmtV2kJMbeAULgI
/bam0JCm28cRVFucxrqfmrm8jpv0Tajo7Es4l4ds+krUyfCLNn6QQoTZMuZQh2AAewhg6cCmkMSw
4cS51Lp11jvSNPSyX0ep86QFgn1JLH/mTnRCMQWFQX0Nq+nOUsBI1QYQ5SLA/kth5ZL3GqCKtR67
GGVhnfVMr3LnIR3p7aUyrB5jKFejNuwaU7lN6obf+joG6XMRF2d20pEnRXG9ihm4EjKTblqyEuF+
zahhlRVAi851nHrfTL1NbyBrkYvQ7Zk0oEOmd/i9ihV5KTd6oS+JTGF5suspfmiAODtaww4SOSEE
52JLOUeNoCJWL6xLiDCrTkvHZ02JEzRbMwTYdU25DwKHcCHcXlaKaoQJry+VSOMl6WqSbWRuAPqs
kcjOsEFglcSjj1cLY6zgRC2inYwSf1UP6mkwbBB9oJQxYQwQE4TEmi+vV0EGZnKesRNahLEkN2WM
8oEHrVUZlG1DLVREB9K5LqE4qcI5OfWyKlXr+siwECttFOyMJIaA2kHGd2Jdv46wxBZ2v2lT+yDg
T8Fg080Lf6MFryo/qGm46moQglJ81SflZRZRfFQqfWfllbjIs+OFmgUnEKNdYzJlzB3ses9pOPHx
rHQwhqInTqhPR69Qs5WRKb4GFK220ZsUjldYzVM9hn6kUbuzqgxN38r7O5S1sFST8ErJAjP3hBFF
JBXExW2Qxhslu9BwkfsgfRDFdcjQYPI3t5k71UfYnMYhGjVSi/U7PGYVYTvpLg4H8hia6joqxEFS
YsMFtLFuAmyFed89Lx4DfSyRh6Sqpwc2kAt8gYJj5dV0HuCpdcbsS3K/rquFPN2vqXvAzDRHjNB4
R2rxBgdn43TQGjPJdJ1J2kW2veotrBeN0N8TrUWsx+LtQ0h2tElzWT0Mgq1bBb6JZXFe3hqBmW3q
hdAuE1ikC+MkZEoF6HKPwnZWTvNKw/0ao1GxILdV5Hn4iUKy51x4Qh9XKIrpfzuvTwYyIPPVjHPP
M+37el6SFlCwlLEUbitVxtyvTpB9FAAD4QRbu+Q7dhEdsTDV9AiTY5qtWubGYWs+8vSFLW2Z0ds8
zntlLL12bG8UiyqVdNMkAOgj7E1bNsdyDuwX4q5arzOueHqQJ5EVwzmh9p/qMr40atCAJCetR3Na
H53XeB1i+H3R+W0220XhFCeEW1QIYpcCI5J2U23o20pC7zJAo69K8tpqc0fwFQQ7GG6egum9cMRa
tmPHA+S+wfHz6YwoSJoAnFEDg9abysHwcvPdVoedKRx9Vba136oOWBHfjlAyTRXsSz+QnVt6qUi5
ltqSjfSjsspO1NMu1/NZzDOJ86UvSgRNgVZ/5rHrFChXhxRkiXXVsf9Oatn2ZtneqemEu/bUdgLq
PVd9Z2OWIMv+kKBfLdURIzMBQieRkr1HRsNXp8THMpUqz5YhDyTGUbUmCcnrnF83GD7VjsZO4rGx
irvyLGrtTtcwok6N/lz3SedWUXYjNaNvmAS4xdp6rnMohvb0pMaa9e+ZtjN2+8taJIHL/Tb9Tc70
txf5pSYxfkYiw3Jq2RrR+y96yF/GgPrPjN9YfGg2WBBmfr/fXDKi4vBGP2Mr1CffjyOWlYnCCpSb
mOH4PxoD/k+lwBwfQ8Iiq9b41x9TpmUNLeLQ4XC2nadAN45ozTy92cQG8z5p/BuF+lJ2fDfp43Lj
lyH9oXxnti5bfBLfzz4qSSuUjFG9b6rPo3UbafeJEW/N7kASSdWO/nffyx8MPqwft7L8Poe56/JB
MfZhj/DDrGWsMzMlnBhF/CB13pAHz6zlUBveOyKb141aRVsREsJrQnJ4VktJYZ2a3XW1OORG2rJ8
nTidoPm5SVEhnozmSy+6jYUNO+e4GKxNhjM70s/2DAVKUjZB/JlVPPvHtSr2Nv2fZOXXKsFzgQF6
CDxuuzHRblTGdsbsDVplb6vTnRanOxhVWzFQoc2gkIhb8/N22CbQmCytX5dptU8wj+M2OGdysG2U
5qFbrOXFLJ1tQG1IgpK7bBjPOTq5ZohfQ7V4cxZPum0F8doSHxIPfMzqBr1wnA0nh7gm8IwypGpb
2vTdSxCWtRup3TaAatSTDxdK9oWZAB4OV9PLszWHH+m04W86DHjjM/WR+OuVobwlSfMMVmYb5LdA
nbZochisiPvJprSiAWtM1jI0VFYfMWMB3UF5sWAjUgFWeL4PZnPTlMbOnGNfcULb5zlcuuVi25fL
4q5O7mG+MDT61OwBTANRe6y1V5m2kc3CqzAEIi9wUXO6WIT3wp6u85YIqgAaQNSmL/GCBzBaiFRl
t5/UaY8vfS5StD4nY96koLFK2AKOed/pxCEPyQrqB0eepF5x22n7zHDoexkVuUNGSBMfTNTn+8rk
3aYbscAKFmrBZOzS4dMcr6aeTlsthOnmbfdijubdqAArMQHleGFenUFiIQ2GgcB7vupnCeGw2KfF
XtPUS08AlIxQiNo8n187Q3NHTSDEbTSvX+JDuHACRTmQYu1NjeoRHmdXE3GB4xZRTYKNDwMsh9U8
PkkNGAf7s5XJNjTgUDw2+jHGCdGHxb5TxKkcp20wWmhsmfOBeOiNdK2CfKhgRaZS4Imi3qsiINFk
+oqr9C4z0Vvl5rZvycpLW2rX4NwA4pttcT0Fwapqh0OaBV4SAhnSOR05YFKQrCOiubK8N0LBxc+w
CM4LO7ejOeerulhV5G0wbaQ6GlZ99GE3D3Gi7DUMrFZ/q5cvDJTuosxZi6B5GcR7oEsuleBst4Dh
j3l0Zyf2tigiauWy33T1mmwAySWcZpsB37KmzrX46syczM98HQNEhe6D2rUYxw179Y9cqRG1JE8p
UznucKC06zFRvMQiJ34kurW7VVKzxkQrtloBa08CnxrI+SO7QwRns/DLdpeRcJZ216YMybMxXSu/
7S2iWRv5xtClPU4c9Eo6BvR5ZcfzRUE2tQkN0l/lem1Sda8RelyrMThWVCXTru2DvS2bbsg76sKM
VLMBAi2yYoD5KxO4qJvK3HZS814YGpdU/56QpUaXMm+w4K6j/EaXxTLK8XQMv8NnGERgb3IiBWz1
usv0B6PjKabZcLVluzunKTD8wXkUjTgLB4RZ01U3SbJvNa7DfIg2DTg3s8W+0Rr11SwPwICmdVc1
G7Wl6hsxxbuFBpYegdl5DIO7USbCgcu562eUY+p6QP3vGIwr0Xrtoi5dBdVwFZL7DsveCxRuMz16
dqT6K69uh5GVDDOfyC7ekow0nyzWiG0rjX2QgEYkemiZJ0W1+So6yHFleaO1o4eSjgXviFurvEdW
7jrZspuhhN7q5Hd5aZsTiTPNwYvsbLXk3Z7Xo7HR9LsR6Vx7b6l0U4q2L8xqa0stY8V+DepgXYjr
ogMSYrasbWKDOxDZRJA/xwlSi6B4D9r7iTkPVdbJCM8tD2xlfoqL7MYo51WS11srizxZDl0pesxm
WG4gfqJo1ncNgUIaEsIseGI3tc/0uxryX3WGzbUlkYsI1CdNSVZmGwN9UbbSuMM8cRAJXJ25+Aoy
tDoR8QcQftlXISrpE3Do84eYh7uxfEoKOgvl3VEOXf/SoSCyUtJgnfIxg4MdVagHyz1p0WtJSk9T
uVPr8MuqLDJngpM1vgX1aPimtdM1pvHW0bQBmJwcHtxR3j1Gcd8dmgWBPBrrSgYPVPfvE2OLVnkZ
UnlL8wkmEF9Dx7S86kY3A844dTcIxDwAe5gFONOgfpZzcWAnZtDtjccagI1AjS+nw77ULyIaV1L4
0jA+Zdyu6vCC4pIwqK1SlU86oGi5qjYi+KxlUopKcjwEBF0ZCSwYlqZfjcaNBcam0hJilYW8Cab0
U9NvYtz5av3AFfuYAMmeaO7snpSH/Eab66tiaNyZcNuwH49y9768R5hJwIJoOpDt88NJ3m5IXfNF
mL104Kv6ROXBJW51OIeeFvRPJeV+9RaG/Yp9x5q6L3dp/bupvo6a4DlhvgmhjCBm7InaV0ko3MCj
GufZLc9Ivg7L17KHcX6zKElU69rWAz+JDkMv9uyHL7URZWwgIo1HkNyujdre9KxE2rzb5l1AOonF
KXAKynM2nue68LnB0fcITua7nrxZ7VzFBjRzKDxsnNwqa/0A5rSONT41IkAxmAJsXeO/5ryJSbzM
mbNT8XsG9maKxS0mynUfd16Uhjdm45xNmFqmnhyYK7hJJWA9nlpV3NjjeGzt3led/iw0zVMC9FYa
tJloHFdYv/1Il1aV1jwLurUsvsblwKVQQzi6GVXgGOUSjUGQo2HtqkSQACOfAsolLIuL/URigETe
ox6oXtzvdabagX7MlYnk1H0U3pkB2XYKkfVhhYOFz3FkSnKKcuFKKojVUXPtjq5cPRUvDXEiVQYj
Q7uO8+vYvkNaxWWUgHY+CbjIPWneRrRvlsKnuFdqwpSiY61/RTyPk+4cDgfdfCmWwU5xMooveRz8
KN05RDbW02FJoSy767hQfN3cZGmBReasjw9zvE+qC2wnO1oNSPEMfDutP4dfhbmm5IQbNciHJI7d
proKm80YvwYO8hD0uQC1PCOL/aRxPF2Adf4godMtWYuJVvfmXoqw3Soc8PZNxpBPri3r5ae+cKLA
iijli5xcw/q6YgyRFx82IcgIDlY/aVoy2VrF/yHiSJSTx1i1XI7zb1X3v0FnhZfxuw7jf6bQd2X+
icI4+wvxx/ICvy2hTQsBhywTq4d3+7euT/uZ8A64zVAbv6WJ8DO/TqLBRJMKqEN0/E/U7HdLaONn
wA1oMjTE/YtH7x+Jq/QfLBN0o+Q4Ys5DfqdjN/8RN1HnQ1A4CdLRCDNDKCcbLS0e9eYojAp45Bnx
CBxYcdWHPrIIRlZ+1n+2ypbs5lczPRSyvi3GdVx1ux5uWTSBgSb7UzeLtWY/TeNBUQ+FNV5Xlrlj
b4PAokEV1Vw5BmF21uTKzWsrXslDXalF+NXaJiXNrm2kv5mDIzD/oeH89meSOaXTRoMrWuwp3zec
Od03Bjpd89p4V4TDOrA6a51lFRMwQun16MFsNhzLqzm+Y5z7xIfgB5Pw9L6BLfIQ1OyeDeciGtlH
FgTyz52ll/ncZW/IY1Y6DiuyoI8VK6QVmbKaxAkTwhymnmTSuINMvLJfSJI7DhonE/YyE54ZK2bN
Zpjo3EpzcyNM6rkmcq7kyN6rRfeQROrHBO9fMXLdZy1e+Hqukmdwn5saRBm+CGJBpyi6gmPpx4Ic
gnkazwF6VAGNGXomLQt1YzZezanu1uPRMvaDeLRkHu3aQdYbRmUw+hr9tnMCaJf0G8U2IwUDtXsf
DrcGh0zIC8pftWK/2fLnYDaQsXm0W/HTlNuY2r4S/pSxQS1vLbtahuchyXs6jzA9V7Z93XtpdicJ
HvxZdavYKc9jzvBUv53T57KnKObz0YMHBSp/TAp3ytfDn0CAhsUr7gy79Ag7b6qdNSqPfaoxjL8H
o2jmwy4vhn41zA0Yn4rjrgHL2T+ZzUrKrqriA4s1zLnEi8yzbKVeJE+7Sm08lP1u0dgroUUrLddz
doXjaejTN743F1f4Q1qll2Rpsybec5I8R5zcGALocZZmCuT+tq3ZDDs28KHcVZTZN/vzWGIkTImH
7Kzg3HfxM3E7uFfaPnUV1pVV+GDpX8R88wRWiIrU6tWEucSr25geyFkNhIBHYbGrxI0W95eybMCg
PrVdcVvq4bXIa3I1aZkEQfdy/W7WJQ1ncpkEhpToc8y5lOq3stLf51y/wf9JMV8fUwPb3xgwVLcJ
dnXyi5MTfAHThLYSUNKyZHCC7NPW1Turb30pjffADlezIeGz8Mt0m+xO8mlMNoF5yAvf3MlsdSes
nDG3rONQIF8V9Wc5Dp6Yb4zokdJYSRyvFl89WwLzZVmBsGc7NNFqTK4689AVYK1yDv7+Q5g0GeO7
RcdZIX7qDhTqKW1JIdwOwNyUlhv85VzwV2ZKnGMS5ifHKXddgC7E6JoAFwtZupk46wxjTaIfNHoS
ndFyntCPjOpDX1SbfnS80oHmdw9Bc83+bZPwLSpV7yc1OZeTQ+s0Zbuk0Fa2M/hjON6PJZGHEyCI
uvb7AjJoI2WfAG1vkHsdRXTOY88kLNQ17R25ix8s092sUK+V5KbVxmvuCe622O3GA82SO7aElkmB
byQ3AtzkGE6bUgEmddHy9USQB5T6t6l5J63Da4oPJb0W4oz0FV1Jv4dLWjgHPaSVpZpREx/Cto8G
1ivNaI2R3yOA+FopP9DdcuHjb2MEwahODW/LlKfTZG1Cygw5Mu8mxbWiNTIEr2PTN4UEwXDRJKtY
w99ajxJigUy4CEYPU1TpN5Wwe/qe5n026yuJcXkltkP9plN+g2B0lc5y5aVpo4SeU3odUH8N3mH9
Qcslfq72gb2vQ5XItMDZR0Ho9ez/iB1+yutj3OtcBJR8RbuC1+g6dIJJ/mkmbzrAsiBhZdS1W0la
vPESb1mevIqp1XpKO31rgLPLs8uELlEl6YvNwL5CpRHtqJxneFBNN63KoAHEL/wuTb1K3mVY6pCt
66zc5n3fJKgr9gNSK6QrDZbngq+dzYohEcLJsKfCBg3o0qjI5rDlC2b0I8nMG7Rg+4AkSx6ShGOS
FmiwZ7OVjQpLa+qBDeek08Q8ozZ9SxuswkQkY0u+GyKCgeLSI8nAmQAfjZdohK3cn+xC2he5/S6F
IRiK4bVsdgiQNkSJ+8ZY+ZU4Ucgh6tE2kQOfAvB/XO80XpRZ6YqIEd+yeRZZhJrWxUvnfI7SLbEv
enOq1BIEie42TE/HyVcV9SzJxX0ZPWfm/CF3w1vDoiQ0H3DBP+Fc59ml8+QmzMXgo5/yAL3FeHGK
Zg2vawuK+AH/2fWgOEcnkry46xRXXeprBEVpUrDfAr3m3ODD2jr0VYXtERvjSWw4wKXdVSBFU3gr
mcaSF1NCYxhrTrqVVGauYxnMp8hNLeQdUOkttAh0H1H1ycMJ+lyvU+An+Z7BIcFgOrEKKctJo/Xl
zr4xJNmNM3kjwmY9iJIHEbHYdrILNPUcy8WxbvtnHEo0VsW100KTCe9CYgiIOKsJE7Tiw2TvA+XK
Hoi1ro2nvhR3QTe+aaxX2ObZHsv10i2krdYc08De9tjvtDJeBXq7tlMENy3hAdYVsio6u8cesi4P
mRAdnDMswqtlqCITBnOex1fJecLu4tndtVrFm0DPblNTL1Y96aeEwDC+SWFBt1m5N4GSUG4cNZ50
ljXep118SVmCQm0ZWvEgTYJANCAEgrX4lCpswdilYUK/MrU5dFXybqDG+UnISkd6mBImClsRPTja
Xos/NFvdNSgK086kKQlox7mVNSLaLyW/NZVgAVv4fmqanJ1jXUS4pAeztH7Wuy8ozdQiI1lJx+pV
fhHjXoe6LQ8jz6UEVED6Lpxmaw9o+wxl3WaaDypZjKtWczb9rCarvG0G8MHZ85TjJgxeg9o5zBwT
hYWnEXIgpH2X0dBZnflsR4YZ8AKaS13fZSMZ9vUB9Q88v5Xp0Od3zhpghVenHFuFynersfyv0Ey2
8mUwJRRxWuowNI6IXIYOMMXP6pJG0qbP/5p+hsr+r/qZU9nhAP9TJfu3n/7vCou0RZtqmlEahm/K
6P9usEyIVKjYUaUbmrpAQn/tZYiEMw15MXDwDw1d7fcbLOoAnLzAXGlodHh6/8R7twCwflgrWYoB
74jOyOAVf1zzWE5T9DWZ2n5IQvXtWKQPFtXMSHhrnN/MvVgDN2Tez8R0BmruagMUIXPgoWPOwczB
VN8y/Z53yjKOJUjqOk6QdgCmWJdzN55JGCP0PCoc12iIBMm665TZL5406BIcCRKD4YABsbpMintd
6j/ryPyYZuktUq1NwgAhRqPYYy6dGT0nkKFmieiWorgEzKttFugYyId+kzPOtkdna4XRdR9L3Bgg
F0Nm4JhO2GFXAMPTCToVAW1g/c3BKwdya7LkQXKivRxKnqaGn3G2JLo5wedU2z0xPJQEsYAlERZq
56sMySRlRHnKozqZxbQxzOGByncDH+Q0WHnq6xCj7USbtzkMaSkDZP8NKm2Xsm803dWMonfVQJ6u
Yj6CCTeMZXT8Ezh1aw08N7FuK1ZiQQCzGWmoSJzUTUyHGGeExCHuaIS6UiBfMxtF52qcCeIknq30
kwWRHU8ckIGKtLZAIjIuHO3Irk8mXG2pYXAomJj0w8LFQ0rXWcq7AoxbCt9loZDpDaRbAOueEqnd
1Au/O19I3tj2X4pYvQpAfOejGRJJHQuvixV+f1HjpQcJznJ2WAEGGUCKEbSblA1iheERYnh+mhem
OCTVjdb2YMan7oKve2drZb+TmryGqQ4xvsocwGMKsii8j1xZ+DatSZzSRH9UYMfoSlCzD4FoPgZE
DNIYb8Y8pg01bC8Li405tO+zaJEzpPNSAEF9DtJ+1/fUuE2orrSI9Xw86WIttWPiDzVeDAu50hqH
suSmsZIdCi31ZSSdLouTs+qgmOULXDNJ3YITfBy6sUaKFHApVkN5Kmx87ZmZScDH40MF/XtZcL1J
UEibGN1lw3ppNDvG6bU2ItjlYzSE9jXO7Ee0oSbkz9E7hDqWqC99JBhGzlpz0IyKrVs8b4fZxmfK
IA5o/FYPWKslMwrrlgRjtyeGqAiLtRE+KvN0lpIbwlxuexIT8orhKCGlrlKzwWHPFU7hTpHaG6Sj
BDh3j05n8H7vZ8uqDiizJNeQjQORyRHqTXU65iN1BoKK9KlGs/oxC8irTkqBbA/jPu8QtMsxRYRs
3WoGHJ8BAXCr6pTahnWOCWDWaC9hFlHjDkRyX/WlRRxbV31Y2XRmq1Ojcc32bZV7jdPvsxlmC4iT
mYFjdq6IWr0eeM/uXIXSLhhsouGxeBiwu3e9wyIijPWn0OaH9cTsMYlWCg0wImy1oLqyKE56RQeK
zyS6rz214J6HqetpJLl5MeXtjuLvKKnByVasKj8rBve0W+pDe0PRqM6vSdQPzDZ4Mq4ii33lm1kN
HMQzXGK3sAsWgqhTCiu6Rf4MzLuz9kY/7liRHJB9+c6E7Eizrgi0I4Gou2kd6Q5p+0NvhZj1Fy9a
m/qNPW5Uad5i1ySkuPanpW/qKQpiOwcDG1d39lxz6dT1cO30ma+an22nPzPb5ppCPj8kF4p5c41m
3F5PEtvvPC1VL8F9ipZq7DdaIBleViaHKkVv58TGmnZ2PM12fR9IsR+VHcrgWftoWWb99BsPXAUB
nhjFQR+su4y11n9kLH9qGvpxfvRNQPBtiISv25R/9CCOljAlHRk4YFr2QMOJPgq36mOM9O67k/cP
tAqL9PP3yoglyo2tMoAVBMLqD0qF3zjqHTtqa6amh6XeoIL89xQzCp/Zn8NsTn2WtUhz/k6Xs7zK
L0WNhlZYNe3Ftk+2nrpQfX+parSfTag1SH5hyRDMt0xHf6tqkA6jEab25H9lEPtbVWNhz0OSg7iX
dFpIa/o/qWoQh/94STA+ZtOzEMaBGCBh+f3sMrLUuMm12qFrSi6dQ2BGE7mLInc2hxVr/HarxfCk
pJ1OaK2fTPFOD/uNztZXGYZjZIaHCcrTULcMOsoHmVkCBYy0xiziBmZ51XfNSVPj+6ymyQ+SFxhP
R9Kq4BI40VYqgX1FpNGYQ7yt1exo5g8prh1RZqtckfZlY78RJog6A1e5SqKF3d3QtUjhQ48WlciO
QL8GkrB27OYx4S5yg/ExNjuWXKVndsXZEFgReo63ZnTt4JBw8JtJcD2SI2fUCfkwqT8TQ8KK0GQ1
Zb3ro3o05gsZNl6eHpY00VHq1iCxSZjZlFZ1VB3ZC8WK6oZWODnYPfjuaT+zRQ8VAOPqtkatap/R
gLvZKD3jdrqpRgaq4pEB/s4cOZYl4xHmqIfy0UMUJMmw3MhblafsTCbh1Il3Ue4a5ghGS66Lco9W
dcvm1K9Ze7VBtCUoFEVAc1O00zHCzaNUSDoZ1AnxOJabpv9qR+IY2hKJQnVlzB8w5D1HRL6jUCUy
A8j7N6VGH9wdiDjRC89gCz++53rJbktCObTr5accw5P1f+SdaXLbSLqut3I3gA4kgMTwlyRIihos
a7DK/oOwLRfGxDyv56zhbKA3dh7IriqJZknXde+v09ERHdXtKCeRSGR++X7vcOmGsLk3MDYbFdL3
W9fNR226KGD6tvD54sswilZaezC98z68ypNd1kpwBzQS9tcEKuTgXbhT4c+tuW7FemguRnGPslo0
OVD4Hut5XLavVImIaDGEK/ZeeKPSeG0451Z8Fg5+GST4bcO+rTH2GrIrQZaaeTekmID1Hm2xjoUz
+FP4jRzwyxEnBiH3eYz7PRVsACWobZqNlVk4sb8n9GfrcTdsImtnGMCJNqW21QA3lkQM7ab6Bseg
wxCZuJXNAwA2dJR30fDYZedmC5ki+RpBjUaBBDPCWFGLbt0QNEL/TP81IvSu4aTPhgsvzLOVCtp1
nvtGJfcp0EKoIDYLkOn2AmuiB5sWNyehcR7L/J58vm2jmTeJGW7z4qHrWcB1I87Q/q56oV/UXU/S
U7K20HRinIDIRSLcmWxj1ZlXbosudFgyprB3gtqQTPfz+H4ICGMuMab/huEbV/cRtVm6jYBPMQjt
SAms6N3HkTpUSbMvQPVNF9yUK0iMRC7gIkFtm9OH+RIRfks45GqJgOrz8DyE77QstToHy49M+gvJ
0nR0E4qUwtgOeh9t6mr07e6jnu0MD051Id+bLbUiEbhqMbOXRbh1LeTvhEVTMBXmdYZTkD137p4M
Hdz5l1gVFDvDTVvuouEjUrKskNs+f6elEQk4MifOMOY3Z/G8jYWG/3240wnrIOPGz5qYHDG8CekD
XRmwv3QnM1ei/kJM0QdH3FeSOxVVSEXFHsBhl+KO1WNWV9MQAxC8s+X7AJunYb6wPBR4jcum4Vrp
eZn7VfIuBlFJChyB54ONf9OdaIl6afrgazQ2yUYXHV3kuoMxUOSWHwdVtBldcd9T95VBtJLhewDi
q8r4nBnBuu+Lm6JGp+cCVCFlynpn08cAvHI+GyL4u9jgIA1Du1/N+rmgm67P4ypuq3M3d/dEfm6d
8Mw2xv2QOku3XeKJZdx7DWSvoOFFYFxsVc77vG78Phj3Weqc1T0hXbIznUPXwjSogNPUUPpwtuH+
TSsbLmGc01xrChndugkWlZG1JtlpNZps1l29NmpYxvo9C2Gd0Jtoptl3Cv3jqHp3g8rrjCNuJ9zs
0OvgZcjE5i84Kq006a0yy/7PAUpgpL5WW1wV9RtJv8u//6OqsP9lCCwZ4Lnif0858GdRISkqDBqR
+LYKMJElAvhHUbEYZxCLQotS0KJEtUz194f2GG9WJEMOyIuuu4t67FeKCpxcj8pMaljHgH67lDAG
/NiXNUWd44AsWf6kzV8n0Dsj69E0vog6usIPNS9sgnD92ZOYX2/HpnmjHbt4Kbwscp9G5yHxQuBp
jmNTLL3XzaCW5UarPXw0qo0ldiGtAaOBAwHJoyxNf9lHpFJXin0tdXYF0CL+qT72oduEa3TRUDCo
9zYxcz3QyrO3eqIIp/n90y9EII1ADNWUgafUsVI61UeD0OGUdPMizGjQsu+OHdluZtpusGSQN64k
w4yt3UT7CeyemaTQpldp3u6NAWAh4BIaJe9ssVNRf64l/ddAG9jIKxEgIqqjtRyi5JOT9e56sRlb
W3X8Me9tQgOLbI+BUQ8fieAS8ZuByrhS7nVPv0Nzfm+cZj0r98pJ0tuQRrAyNeLr7qR1VsQA6CVk
m1HA5bieCfsoS7gi8qAbXxwcAtP6ITcuAxKTiT5dERSG1PSmj3VKGlSknGhe7fngSvW4rVpamHFT
X45Gb2xL+2ZK4S6l8N2qzD1ERnJeEPdY2N7GqoVfxw2XYfhgwz7G3yy6r6cHI7nsiO5VbnHoSZyr
1KfZusrgusYWbDqnRn8SVc28LhFlo10mU2/GEHUVOmXgZ4PXnEepeV7k3De7+n5+ck4kiljsPLub
Dn2OlhhrW5tW6pLzY1sPpCPQ10vtZG20tBZV75TrKCQDcCjicmO5hAVL2r2bANaibocr5SQ+IrR5
IFUmjj8J9MG2t6S7ZwYkxGxXJDp5leVZRYvLkryz8XGo/ZwF0Xnzrsf2jimbP5FIQ787b+9lxs6K
xNm+brMwwbtIh2U410F6CFsaijZy77Isi+sWm8M+akGwDc1dQ4Q8kwWxbQp5j5XRQIwM5OWyMK+8
SR4oFNfcfR/rRKElX8b0ItfaKH1UO80itb1Lmy0WyCDy/bRKSDfGAOpWAsRXFP78LeAkGZz1jn9A
lu0Zd9AXKYuVn2hXbhDfp8U477NQ3BsDPTpOmTUkUGYvpldr8urXk5Gu9eZg00GrwsTXTdIFOW4p
sYtLq+aA3jfTeTryu+tvbr8dplvyzSSdgZWNNW7idL6KduVwadTvU5c4bHfY5FO/c5Lyi9eK7UDz
tR+8nWOEF2l7D5262sGwc/eqSAXnd7sNu3L09cLc5jSqui7GK5ZK3tChYnDhEO0jWMfWy3nI1tyr
fhV7hBpdxvgGNg7Ox7ND6U+Xqw3WJANsyFhaFX3wDgEhCCItgrVr6+7eLsYLx/0U4FLQYeLr1XC/
0M+bfjBNO6iHtKrdCBkjtVzifBywUR9KqtB6snk8tQtqzCZVU2jnMsvo42D4hv+WRxpBNsfBhU3V
ryxk64ID36s/zHyVrksNJwins26jQBLfzG2C4J5y6X4s2HKJKW57W8/lBkefVTYG95qlrpoMxqhr
VHdjR2tthkkWE/h3XsI13bRz8JAPTNCEZgzJJvQhctgJjmrglxF+laW7ksJASzn8xfi7sxR2tn6V
uM58hlUK2LR+K+t3I62+wdiVFsBqnO9wbPbNWjJD9pZN6aIX+VkP5z+0rYnYhyEjmYbOrDf8BsOd
7tn0vowo3fpO7IpgDs5GVW4D0qzPkxp8h/tt+x2X+U8gmYEMPDuVfiKZUWvU/7dBxcvf9GfVQcHh
0W0h0tPF1IuD7QeWQdkhaNt4tuVQmJAV8GfZIenQ4ICINJ3UD0mx8peVF3/E4bcohz2Uz/zTL7kj
Hsl+cPVZ/iaaPbZETS3lgrI9M/jJoj4j18MBFcR89ZNHquUuqKrqMkvJbsjzTvk2Mdc7txnE7bO5
O3GiL/XMM1jt+8iw7Wxsk4Bs5FKRPBtZDfOod3OuyDpM610FiH5Rz5O9M8pM7F4fSugLIHM0GDgN
nmmYDOFD6B09ptnhoDwstKxEjTp+2rN7PwKokJI8SzJJnNBUgCLhYHHn54reDBDlkSe53GTsaOx9
0TfGxYC2GQp/p9ERGmKXC36o8FvR4hDjCE3KYNu2mvPRVNIazo0WmTbm9XVBbpStMLLACttdzUIT
7kZr+/EGjRkcZNpD5JnNE+xlnHG6rzUCTTzrQ3dh5OPC3a9KlYyfiGCzXK7SObeMxA2i+byxhjo7
qNlKvmIjG+wyERf5LkvCYvLx6ht/NzOMmVeVO8B7F2HiLEHuiB5W7jiGDUwvbbixIjMsKODi9Cqu
M2EREpqSPBtATroNo9A0efsufpHI4UGxO9urgHREtBhlODanit2RWUWnmdnZTuZo7tTM5G9lX6oS
ij9nfRpGIzWEG1trcH39A4603fVIs3n2acg5A97MwBB9iE4bh93e+1DKNsq3XZkGH1THIcsBlX1B
uUXM7FDgrIum2QtjqgbXhMYzGcZtOQIMrLs80a4LbZZ3xbwI2TP4II/pnDXssGNpPwZGLJuzsXdx
Te2GnPj5QXblALNc37qisTEuD5vx1hT0yJeTPSexrKrlAhbkQGCp62npGyK4o97o8gXw6XPt4Dt2
HctaFu2zL4CebsprdtVmMLp2H0cTnpWFab1ROS8815drH4wS/R0fBWpd/M6OhpEElvZBivqMGERu
8okLl58gBcRepdZ9yEMIfnqae7t0mLSV1erqUlmVB++d/DzcQedrQEO5igdPXBojSRFdYk+XTx/o
/7ozgz39Txd3sRg4PCHTf498f/j3f4E8fP4/u3//99LPzx9PGLr/9ff8OC+I8HTwn8KWjrAnQXjL
n+eF/i98sLn/gDhbYM9Ls/0P7Nsj9B6k3IU1/P3P/rqmOgSP2IbjIrPEUM5mi/+Fjr54eQ3D8Z9f
4JCDJbCnc/iNR7TdLjNpt7OVrrVynPy27Jz3wCXAhtFs7BUxSGiIiixHQdcNu8Rr8qu4hHlmwYy/
fn1Xf3mAfP8lMIcFyD4Hor0Yhj3/fDiwKq9Jy+Xu4oqVomN4GfeIdGjh5W/Eip4eSnJaYzRm6+Lo
E8IPMBLGjDDLHeiYq5RUhbgqK1watOF7+fS3ba2Xm8L3p6K9YfLGBH54x3mGIszS2mx4KhFH1mHo
5LTBMX56Q+379Iv/OhB/DGOa2BhieYIv6NHkdSoMk6AsuHvMtrdvzSnY9qTPH7our84COrMFUFSC
Fl6WiFx1rVvRaA3OtMDTtpoBkuu5leW//kKXpfPTb6I9w2oV1uLI8/KFdpVhoxSruF1rbYNfvVXn
Zwoi0rbnTo0pUMzaGuBOvD7qqXdLIwn/OMG4T06Qz5eRlw3lUNuMGrfZhK8nHPOqi/N9iebp7PWh
lkk9ekBDlya0HBtzEdCMlw/oYhIwCQWzvzKmCPdQZUe7hBvWe7uGVWexT28iNwt8WjPoh8rGfGOC
jzCmp7fOklp2DlhgtDKXavDZiZPTIwVy5K2TCaKDeOe4eoVGteV3eR8xdjSvDHsmGEXntJUGYTLu
hC2Ek6Ge7XujfKMse3kw/fFrFuW9YcAmPM4p6/UOx6uE+685Z/NZ2RKOq7k2OtY8qjd1Ebn716f/
xJvG6YnrI21DEL2ncKRnT+/CoA26xLHwfxPm3g6HfjVN9nQvMe5+4ys+ORQoo8VOTi6pyx7+fKLJ
NkC97ypJu6H6mtXlQgGGnRRJ4uVef6gnK+bjRUVrmlpi8TbnPy+HgsThNbUEwjEnQtaqMRh24Mkg
RohENq1efG6tMaRJGIpLbikNN1U1+DMM1Ftbb9PtMKBPGGQZfTBqPMSQV04rZXqfrDkt1lWPrO/1
33viI6f7CFFtoZ7R4z2qxB2404lmEDgblYZ25wUdOgUnms7qudK4KnsmVxEnfytF4OU15/tSM5/u
WJySLgjiy0kqRurr0OB9FLGwV1WIIahyTbkNx0E7kN3T7braQ0TZxfXvrz/vqZVgUsoTxLZAxObR
NWeyEqCy1sUTvEsfMtGBQWWp3JQEx7+xkT0dvT+tBEyPMI3AU5LC8uVDgpiNTS0Ci5fokS0C3+Ms
Ej10aEQriEiwd8u4ZflZj0vUGHlyr0iMvwaWiHZdJj5jDZ+fA0D/XnkOIs40tw8iTutfP0qXAHJc
vmAXYsB8dJTGMdb6einplURJtm+MGPqR8Eh6Irn+je/9VK1C4BklD2WvDtV0qWWeffBwXxHb6owV
1i7dXMyoaEQmri8nI0BaQEp3EBu7oansW1MVxNQmzqNGct8b2/5RIPrT6gNI4aQlJcGV7HQvfwfQ
QN/jCI+iyxxZ+EF03zu558f4DsJLqnTEpbSMLS/5lAyqAtbRv72+CE/stKbD/Z6EBgzWyOJ5+QPa
Lp9DPbIs4gbAPkdNpucmbN4tATs591zA79fHO7HouWqwApfIVD63o/HKfPZ6Sw6sRPIut3pcmhtd
hrEf6lzgXh/qVCVDy2ZBTxbzc5bWy2ebe63WZYBVfRZkiHiMtrgJUm2CF53pdDISqKSCTG97wGcx
UNLem60wL/vZhCJdDtm7ulfyjT35xOPjAeOQXLLwQxAZvvxJtgUJSWTsq3ZYohiFGruSs10fpIeN
1OuPv8zk0Tfvui403cW1ZblKvByqJAyIC78Gz6Fe1lGop9uqmYo3RjlRuLwY5Wj7LMu2z3UN6AGJ
pP5ussgWdYIeiHcgWzSDcr82JOYfKSEyUNGjyn/9IV8Ozy2D3AqYO+BUaH/576O6qS0w6hiQ6q/h
qyD4oHt+hntk8a4L5/eDFVbXQUdMUKu67iD1QG1fH/3lx/N99OepGcvbfraL/D+nZrxcPU/jAflx
84Nxxt51nNLhVHNHf4MD3YqHYVuxwWF+R22E3+34xns92iGfxvKsZRhWKxRx/WhmWcQ0wmS+5DwU
M14sRbKLwr7HN6zoz92q7XdGY2L8XenIxVI8BTyl0TAosP56fZJPPDS0bINbL/pXdqqjdfy3USGW
1XU3rw91YjU9+T1RMMESs4zlfT97n/+/U0KOCrbvc76Yuv+REnI0/lFKiDS68PyvgJCmtMS3ySEb
JOns4iNOfz/FgugxYuC/EkFklxq3vxQG8nKP+fGDachybXgKAzm6lx2FgVSlgETe0Bt+/bWc+MwW
bh6NdCAM7ihHe4xeRb0ROAupFa3rtls6SJrXNbjpQF1KwcW2r4938qnoehvLjYg81qNzYwIQd+gg
W2vTLY2zAerzRVf12Rsn4dHZ/2Py0ISjNXIWycXRY4lBBU42YA0gNTN4dBdfwiFvofB5mtV+9TCx
wVlKqJiS3EB6RCTIboJt8NZ9/yVs8/1nLOcEXqroreE6vFz0CTdCYbGu4LWp0HeqCKXnZKIIDLTU
TxMsjlfSLvWtJvXhmr+kfpdg/v+uNYkAfX3eT71n1+XTw/eJXKbj7a3G08wWDidWBSC8iHkJEY1o
qypzJk4JO5A33sDP73nxWl2YA0DPxKUcvQBlOOls5IxndIaGus5tz6bGkW881c+bCqPQSbEdsBST
W9/L+bWgdoOXLyfkHKbvAPYT30jz2ufIn9b20Ab5uq+6bo+tdn9R6I18I3vo51k1ubTCXuHjYV9b
1EXPN7V0rMUgOr4eizJ33wUE5hE2h92gG2An62bjG8+7PM9fdceynhgPqy2EQo5E4bPM+rNNdE4d
5ZUNqt2kRUdnOSPGoJ7h+J4YY98JRrkpiHJcFcp6q7g6cWYxNLfqRfPkkHB+VF1NoaUN7pPk3sCP
I2xxzBpbafh146jNFHN/DUVfb1U34qeoDKQZNoRBXWIy8/pK/vnMMnW+GkIvAWzB0I7mvO09BPYJ
lacmemyUqgp/ITS5B1tO9er1oU69XhYYpSTFO4jn0WbVxOGAyADUNexaSd2KA1lNAM8eULhfiaYd
fgma+f56cQSkCqGwZos8mmP0g2LQPdS6FgvLDzXFBHZ2dtHxVrm5NdMv3Qq/j0ezkzlEJQZAtjz/
s+XUYck2yRbUM3V17Ph0fFHwBsCATCBdfH0qT+0HC/JgLI3VBRh/OVTcaKlt5gxVO9gDeWnTb8zc
tf/BC4NHBo3LNRD3Lgq75w8UDhPBzfSP1gN3z1UQwQCOrGlxRk6g/jjijU3uJaryff6cJeqdmwD1
k1yW6rP5m1sVJVihccEbE7H43GhrTa+bQ+Ggzu5F6PljJt4CVcSpqeRowy7SwAEA+PTlqKKcJAk2
rbUOQoErl61iWCYtDa3cbIkWr9XsG3BgvmDc/2gMbbbXRFDfW9ikHtomwyhMFfYGs/D5jdk4tTlx
0aVaQQQA2nA0G2gHJpzo6aRN8RRh79txunQVdsOa5921MJp8U8u9jWaXw/vXF9ep75SzjVqJc9Yh
pevljJhjA1NvoJHqZiXWd1ZbLRnb8c4L23bVNXiNvD7e0194vA+DKoBnkgZGv+joFeSZ1FNbh6xl
Nd4A7Zq+ZesHYec+Dm5gV7T1MyMHUMd7eWObodTRlsf5lT72xW8iyDF2qmAHDGt2F1i5xVhC+Yri
Firf2JEUsfKibFiMquLxoYlt8XsW2iFk7crAiEs2S6oCPtdlv55Ehe7K0ez0xo0FXLUsIJtkJdGX
5aty7svvVkZ/2yY5cd4iv1joA4uslHvhy4lGsTwX/QyiUY09JnupjZe2l7X+EuAJj63LsZSwEWwF
4OxZm7+FtRk/11O48+i2JWmC8dUdf9+e2XilDFyT/okef8RwGc67smv965AJiM94wHW3rejhqVmS
OgACl2ncVWJC6D23SM4K1wr1TRkRQ7xL2y64lnFXBYubgg5psM4QGpDbXp6FSlYwD00Bmb6NFEZv
ry+gE2cYLSCxtCOA5OgSvpzHZJqVjGrqQgf62kZ4U3Y7jBqSDw6xNzbeE6WwKaS5HCt8ICDVR3c8
4jUdYcWMJWUnzkMv+K2FonRHCghKQRye4QJCsbjog6q7Ighl3I9Y9/2D533+G46+FxM/+hLapMkS
JiCDRYSFpMAYtSuy9ntT+2+X6OnnhQhh2lzn8Zg7mlsLZb5jxYylWa68DJQx7xwc0w8wS8frZOgK
LgF9LQ901uyd58Uazga1++sPvFisk7YEcQ705OhHRG6TjxE/bq3XpsL9LK5QGbrVRWDoX395KdHd
Ip+JipC+xxMH59kZlIZD5M1TarH4R/UxK0dn61kV4g9ppd7D62OdOHlejLX8+bOxxryAV99RbkdN
pt/2tI0+lSaO86+PcuLjABIBw3MXfy9i0V+OYukF5BOjBKsWIcSJsfJuusLID3ER5P/gNRE7QS8b
zJA2/dGRlRDFzZcOENOJEFM7VQ++FTf2vszyx9cf6kSpQEFCB8amOFwKoZcP1SsH6UsUcB+aahg0
gLNbzUUUk5Z9uEuTSqAWU/Lj64Oeel9Q1ZZ1AXxnHueJxm7nOUXP+8omKFN6vGggDPkPCnJKVS5h
fHHsMgsH7/mqcA3yuKeKR2vq2vgY1vm3MjecG7tK/8FS51EobujmAsAdvS3T6Wk39KO5LqI+vixk
xSljhNBZ5znQzl6fulOLkDp80R+wQAAFXz5UaRrKzjwEcREl1EbqaFXarml3ZBpHu9eHOvWWqMLp
U5jkrxk/yRonMchqYIMWTTJu5yKMdsSWyzeqs1MLEBLFwnpiloS+/Pmzb7fMpTvY0cSR09ZfsM2q
fECReWsNi2zOiu2VsPty//qTnR5zWXwu2Y5UZi/HXM4kw9Q62HqDcraQbsqVYWFC42TI3ObZyw5Z
aXk3rw961Jp4qsoNuWQt/xj16NXZGmZDJb7c636aES4pO79SWhG8qzAb8EfVjFvLxAvKLfFmMNoW
JdJMqpVLoOOeW4Xa4QMev7GlnarZuWNxY0ciCyj/9OfPZn+AKG9n+WyugzTxUPdhbRHUZbjNajfw
4SJrG6eT5b6Pp3Y7OCidp2b6hl2WvfHSYGGj47ETC2LXXp+rU0uP+xLIkiRDUz/mfiQibZJO54uK
EiU3mcxxtiMw641r5ulRWHwuOhsSg44Ow8ntFd6mDdiT6tuDVyXOPjbS8R8scGaY1PoluxdR0cvF
VogkV3FrMMXjHF/QKMnWbRbX8OwjQiAC93zwgt9/dfqAfqjeAE7hz2Cq/3JIAkSMUgx8UxkXk8Xe
2b4RvenevT7KMj0vLxsLwEQP2+NOSyboMr3P1k6jegP9qG4STOdku6i0LdZJU7/PK0KAw2LJ/qsX
360i6fx/MDK0NzgObIJM7cuRhd6Ug0h5vsrN1bWpmfED/e3uvGhR0lU9dr98008O6v3q9ZF/3n6B
twBMcQW1eZXH7cUY0WcWsXkQX4gFfaVhBwaJQ+xVFndvbFL2ield4i0hZFGScz89esg4tFM7XYYq
7BqXQOJQAk7mzZi0Xyei596Y01PDsQ2jh2MXJnbzaM20MtFre2YnSHusLSjrbDSMODyIME7vU4IG
3sCgf/744F6z6dhLVxS669HjxbjP4FbHlckJG7HykA8TfhcYbxyXP+/0jAKRRWcnoQb1lvf5bI0m
NQQTx8NRrPMaYo6wAtxpZL+u9Xlo13Fc4ZIpp3zz+iIBgPz53S3SPXMpfumaLUEiz4cFvrLigEb0
WmPn9FYqU+G1qKeC3b1JqmgbBoF81ztA8FySU3UV486yxPsm1SVRjyLcsZvEn+Z4rhzCFs3uYS6s
9DJpyZbYzMKJLIREmqwpAoy88rkk5t+ENWdy1WV285EdgW5s6HrReZU7WG1YMkGVo+UYZa+MoiB9
whyI7R1tmGbrcA6VwAYgWaw/Hc1Vq0kLMQ1DUoNqJvLUZx1eOP7Oc+TcAX1O0AAVdAEWfiOxSEy0
cjNMATl9WirqraEZzmNuWVl41oxcL6wRo+++iRIuPnPrtru5wcxghWN57KwMN687RGlTKa/7kqhe
tDRtOioL3fqoEwAYClE153k1IbYbTbfONrGlZbSBJj7S3eCSpE1ElLARBg26nS6scsTbxuiGNQGP
WlIugJJ20Mu4IfgrUPa6kFak+bVT1btOcwSwU2yN/YaWCIozZ0bVFuWO3mJ2mkQAHiF0dj8U3EGV
UVn7IJpG08etPnY8dPLwb/GVa0WFxMtEfxhcDT1N6YeyH3F4UKaE3a7FRo+N90ylXbMh9+GFNqlc
21izNTuo1ovQwrntzk4dXLLnbOx+M3urn9aehgoa4k2bEKDRZ+lFYigwdKcLs2iVpaY61/pIFauy
SrR8W7t1CKhYLG7pbqsFo99rRHScjWERYyhrKbxjmsZ07tMp6uWtAwGt3oQRKZ5bZTZNvWlBzbF/
strpYxeO0TcMQwl/7KK2xpk0x3R2M6KR+qiFBI6SOdIP90OthjMZRtLdjLqX3sSFMruVknn/NR0d
0juSgc/eHyKLvp3WDUvaozfXv8eFreGV0KSBg31SgEdSWypkT2HJX7BWjZd/bGYjRilppOZjh80E
MXVaVeNaP1V0puASifvOGtBryJStbNV5cnCpE23tuiqzMNukbjJ/miqnuGnGWdxNbqhDFiXqzm+q
KGY662EuV1HlYURuall0mWMWct3GA06zxkC+hNXAAgmIXf3UNmxP6x5PLfIWynL6jXv7hMX/1Ov6
RnRG9XUCdPtt6NLxoJVOvHgyFPZZ1ygUeSK2fQ3s/Krz3PQMyX+1trJ2vkh6XqhfhL11jnoVu83Z
6DAZKqeg3nf0+dOLzDHaiwEYCZW7uchE+8goW+QhClFZmSjji5rFuMRnYY+OYKfHnj0z8QTryqoX
rJ3awFM1qsUdZg7sr5Eqs3ndSbh1a7Sm1rzK+GgCIm2VeRdXYCQ0Vfv6N2lmLoQZJdJtiAbPucEG
OHiosjnBjIz0skev6FMMLGPZTBgwS4X9xTCmfh162B84ZuqEmyZMSQnqKjMmO5PmZrFpWjHsgyCr
1FmvY66heQGS1nDi5oIr6yhJOcajqUHgmmP9jssX0uKprojLGQxiO1x3khhndgEuRlrVeHiPzW6O
i1kV4BJSSaf+VIVZndHDVBHLrjcyLNhSj3K5m4Npr3V0iTaN26joHEKWpnxpxQobs2Du7mcRkd3Q
FNH0BUe56GuiFS4en5EkWsicy35rKJxD2UubVd0OgKou8Q7XbWnFM8riELAzqEZAb31I89uk5H/4
TZm7OuExgV2ep6WHS9Sk8eY201CH5RpHKoFFESwdY1cHGbreLM9dwJ8gQeRTDoV12xux1cBLbHH0
NkcBhru0gjS+DY1F0IKzE42W9NVX9MTZfTObOHJoEUaVS8VF26vtAydc5+QhaGuRhd0IC17Pc7pz
TRWu6LmH7wNQRnJgRondBfku8ouhEj1+o1r6+fS1kQUsvV0uqrRBj07fUY0gigQirI2qJSoAHLHm
QBgemmin/agJ/9eJRrhrPlON2HghEjHOneDvZSP7f/83N9837JKe/o4fkpHFLonKf6lRQamWKNQ/
JIbmvzBQ4E9AH9EawQr9SzIi+ZfA0L0F9jWtJxDjD2cDvO4XLh3kGJwjHQEt6BckI6Z9dG+gVcxl
YQkXW2QN3FKOVkWPS5lZmVzuhKXwB94WiJSbD4T5HjzypbP0A2a191SGHxM34RIMLppY2aFqHBJR
SS0Jkf06nIORufNcMjXLGCO/AmUeDnsVyoDl/2y75HKwAjo+ftnqK8yFodRT2V5YThT8pqL5Ltes
PXmqO693zvSO72ciCwNDotUwFV/DgU8ubacN+ocVcYgmOsCH1rG/FHn+jrSHjKQpy652iMAOgOnX
+oTRqydI7CEUZhqvJG4txBQXgjyK8Wru7AvVNN2mlNgM1yW5jO4cP/Ltr9q+03au2mZ9dz7gz1f2
1eVYYNfbSF9V5iZ3L2rjU95+moOrOdbPNHaOskbDlsTfCAIKzIYqDttl7PBxSfxsh8Lai6hX29Sy
prUgfJBb/35swvFMtXZMrOO8CSQeJAbRKxsrLA7dWGyJqzgvZy5tJlHZ67Zv8CHPdfNqVhCHg6hA
6V3p981kX5alfg+vGa/rNHzwQgIDIPoN6yySHwILg3jZ76chu+tmbx9V+4AulzezYxKECD5LrEpo
IQVKik00w662RLb4G+3yRN+2nH8RjoaZ212QDsUenvuQJFe5Fel+2lV7rTWwD9f6Q1rcaqO3TZkF
bwzfpx3SZSTTOs5JfbvL0H6HNgY59aMdvS+k9w3R3zuTyMnBJS4kJMPDsS4iIzsfi2/5aF7Vyt5y
91AY2rs3deVc4D85nE2lSZsWMbczTbi7FM6XsTVu4MA/eB41JXFOt808PnYVBr1J9cEbhstg6jbj
VFhntoMvlt0R1BVg6iuJICKexpkI6tEORgS9B3MBReKc3n7AlzdLSrrAjIFRQL0dr9X71HKuKfmi
SvdWIkdE73rfNJwL7yNiSpxB4YgT9vODPggfs9TzzIlqvP3j3zBUqGQiV6XubroqO6vAP33PaMa1
h2P5SFvWjvyJqNK5vDICLA5LTK34JvAQcetvYVhs1cz6bN3kwlAE8RIjXo+f1fB71YaXjn6HFPC2
6W3f7PvI19yMTKBkHwYCtrib3Xlej8XS3H3uhHvhZCFm3cY64jQ3m4sm31cTxr/lCKKcbTRsnKeu
XnXFIc4uvEng1fM4D3wsqeM7mrZS9MjBc+VqBo7xJUffJQkU2WVF8NJD3niPsqk48IoPNY7TGQuh
tuarzvg8kwtOfkWftwdrbK8qgvKGTpzRRtkt/+zme2o1sgKjbY1LSJ5dae10MGVY+WXSE1M2oYTI
cPfMUA77rns39+Gt68XbKKv8sPQOQVZ+JdVMk+oKMB1b89wfKt0vc7ayOfSrYG+n2u2gkk95gv2Z
7dSsY+1GAS+RAtO1h7rvPb9UZLq00hlIvlMEIjRnOCtdzzVZaXl/05Tzx3qwDiJTztob4k2qPtuY
zLq6nxAepGVGdO4F0WFeTMEWG0lXQz+M10Hp6hvP3bv5Zh4vtTE+g0SJbCbfG8OjFr7P2UbbaRdD
wE6bWzyPHqDzQIiZVzVqlBw3qcbe6J1zkSbyVkt030zlxzkzPrdBJ9YTVqKRl+5z1yMprbjUizPO
9U2L0C+tvuNl/wkHOQyS1w7yxTGg/fd/Zcm3Nw7zp7/nx2Hu/QsdJ2L15UAH8l+w6h9+Ae6/AC7p
cACgwPV4at380H9iU2RwUnuQeelKoPHkX/rjMPf+h7wzS45by7LsVNLyOyC76AGzzPyAwxv2vSjp
ByaJFPq+vRhPjSEnkBOrBUpPIp0UGaqKMiuz9xFhTw0FuAO4OPecvdd+R7NX0J1gEklVhs3qD17m
HH+/02EicWOquYTk0M7Zl5oo7DRKaai9b04u2RV2a+m7Tushc5Ua09uxS4Cm5LEZXLUU0vctTEOl
Lljkpzq8K2pTQq5j9QKnkbHzX2V4NMJVIGADe1ZNKoHvlhLWbGYmBB6rcae/b5oa+3w89/EdoaKh
hnWDDb3VL3vhSaUE8DDsERShdhKkfhDdI1eY0/XMnDXzghoC4IFW9u0didjquC0CzZDkH4phQ3To
7AJR7Vh05zYS8XEJER77vx7P7mGNi2BTFzFkMnuO1LN0VknEdopKW9NFcJfEyTlfyT7QhhUvX3FK
ZZYJr3I7QNZpNiMCc8jIuO3H+CLuR60kvTKe8V7HbUvQo5Es2hS7zN8LQ3E/hpmsD5C/X7pqkx8i
UrI/90bOX0+sEP9ANDXyrMJLtIQYBOm4CZWsOOYdFVxj9yMvis7HhY7UAIpJ4FjfyJTXzrKcnHDB
u3BY6aKcAr/j29/MHR2GFWlU03kvLe3MKGtx0GnIERJrJrKqDkR3LIvBZfEZtME6SKRLiExM+/5C
65r0Yzbb7eWY1TUNNactSwyquTFslAouWsUU7Bx1TCoALjYYnWqyfdgIuQrYxVpAvQX8qFBntXN2
H/QzrAOTrrK6mseBDRO2mJuKevQz7GYtWhdTSdYXxLfPdl+FX7XehH+cBqhX3ti3LBXok842LkQe
Gvyw2EBxBu71l+2gnFC2qJPPiVt+HBE5rTnKvAnGuXlDqfng+No/FgpXelQ8kAvf42mrkAl8MHdl
M/mTafNia6wT8uT6gyEMDB8yYnlaYBM7hrV8l6kutgbZwAeHMgXNqhjWdZl/IeqvWTeyLVbA8bLN
wOv8PI1ndVctpBw5zmDsDGIIYlxHF1pg3YURpXEAlf+2dtiQ0WEnuzzDWtxiRN2yXZmCN2Ygy4zj
2YdEXs88W8X2tq/1CMJxLrOqnHyNCGxUmaPlZ40SbGD4EINLaM46xJS0TsSE3I+h2Bvj9OeHd4Tp
ophUMcUvavKn3zHVPCn2to0AlEag9GonrS6CqjnRkoFHAilbfA7k2lEfZgfJQSPyj4/W+fPvn/Tf
wJ+clzQ02v/892fNdezxCIIhBusaoov9izwMep5UUHiAKbHg5XVno/shciFEYs4jQDrr68fbs/Yy
a1wOyOKOClBdELd7oy2rE4E1TVg+7YJVqY0VouRMhU5bIvojOgLcSD2JWoE9LIy30TqbY0IxwCmB
dG11a/v66Tx/njgbg7EnliRg3/ZyfR514cXSvFMH2hBqZ45sjFyLpmMEHUlr1DemJi9cavaXlokK
DgvUM4F9GfRaYhTcaXlnG1jVR+00Y2n2U6VwzuqybNfVA8qxY74hRKq9cae9eKEt/AMIRRBfL9Dh
x59UD/W6ttx4IqdjpvBOp+C4zE1SFoMRUQB4subq9a/2xQPa7M+Rm6PZ2h/SF4lbS4Cjkx87dn1k
O5FGVmNSrnIA/hsg7z/i4n8rY3rp+8U2vbzyUTwIa+9RCnnVG0FFzFw+6slh3OjjoauiaJP1nPoI
HrOrMqvTbTlUs2fMzefXP+0LNxLzHEtDGIPU75mFM8ITD/8GztpE2umB7YAOSwfQwYoZvBVJ98IH
pbhCdkIFRfb7vkZF5OUMrZ74yMLSQSCT23Qwg3nzsSR3PrKVmMwbMezqOZp9PY/DN1bMlz4pLhEK
OOQ/Gn6MpzdSb4VGG5fO4Is4FIdOpn9BHVu8H5rZeeNIy6Dt6dpMFflgUMT4wkXdezhro6oKEQeD
Ty0Dh65Lq+s5qOM35G8v3Ke0GhZmBrNiKN57D4ZZZ0ZEzQqOFyETnR8J73UmepTcTnVV5nQIXr9T
Xrx8LAMaFlAb5+lStz5acmrbLXJDt0iJSGsSIGoxrvq5LQ6zwNUvVQ3j/VAZzBVidYLkZjRvjABf
vHxMiGFI0AB6Nk21Fe4t0+Ly5RAl/VjmvHvqMmH/DZDy9U/63AHBlHiRn6IvwEbPvPjpR2WIiADI
jEeI1C72WjUPiShJkJSk0VVXkic0kEh2rMVd7g8Q/BiXOCUJbER4vXEiS1m0fyfxfkPwTL4j4mP9
6YmovePUTplBXkzn8bQWIjrUx4G2dR1iAMmtkrTKbLq1AqCFOkTum0gicXv9JPaai8uLj2EFKnT6
m4iJ9k3esL4thhXQvt26i5muDfpWjaHzdkabrh1ZCG+KJXPZAF3T60d+6TlarjcYFfZiDLWffnoJ
67jXiGvwG2odL7Mm5VKXZXL++lFeeo6W5i33FWswz9PTo9gJkxKD6CefYY+5DgLmnxFax7WVEOIy
aWQuv368l54jndKJmRpbRsRST4/nhjLpq1kBRRJl81HKBmWrBpr0456eK+Lme1xz7IsGujiZ+Ise
+Nu3zUuflhmhiUafyfJ3kNujp5iUShPfY8l63zTUDHStTvu+LWlUWNppn5nTG5+WbNbntzDjceBY
i3+cy/n042bNHGgjwz08C3X2PnfjmvBDZlVKnSTnBYvYqV412UHRZup53QUJWXIjkpNETusqdomg
s/UZkXegKmeJo4MxVe0MuCOv769zUmHuc8VYrxF8iUNKycvQymFzhuXiOuHZOcYiV29ev4AvfYUm
NyV+DFoCjGGefqJxlgYZMN3gM+VpNyHvab8a2p70PXVkDjb3b3yFLx7Ppk+B5pe1aP8xCDu+uIq0
c1+vcvOmI3BzRUNa0J+PChJ1oNu//vleumI8CKg8+XA8/XtXLB1cZSw1rhi2EneLXNHZag17Ieh5
1htf5YPkZn+BWxY3hihwG1hzn36XoUXDPx+XV2XYwhXOTULfR0dibqONnfQDnpJeMbcawONzRZtD
QkvjDogOHHCM6MFR6cbVpcq/sUv0hBHsoA4H2AbSdTS6B4mmKshgtWanp5isrcn+mOpTegjrzr6x
o+5Llivg202bmDaj1glSMmy+5ZoI6Yzv9l6T4bBrHLjxsfKmiO2Fq7os64viCUiLMPZep4uriewa
QfGudB1DA6YLnWnmWwb3+YFtl+Eb78+XNjD4FhdnAFRLjrl3QAoVQXcDDhKafNZxOjDbTImtY0OZ
I56fSXgMZ81NPSeK16VWgTbKCLbUgh+Tyrl6/RZ76cOj2OcJshDPoyZ6etk7NB1aBv/OZ6Xq73Qj
S4hFt2DZGnrpw1I0Pr5+vBduae5lDPDASJic7pMAhWRykFsYIIysVE4AI6XMmJ340km6/o3v+cVD
UR09mGb4lveKP9IepIOGc/TpKLmbSIaMUFCnrEc0wX++CVwMfTQrUdzSBth7UCFgRHQW2KlUgaZ4
cH9CXyoO7UAF9P2ff4HoRp1lk8IuZb8iKpsxYvGJJlpYBCsmJphpuN7DdSZHefz6oZb7cG9J4G0B
Cc4EmyAgCTy9N9q0Xbb9HEqNTCZJCaQymVXjxtLCxi/7JYEhqMP16wd94aW8KErBokGnXyrJpwcd
wCRljtqNiHOBIJcioaXJ62ZXNnSqei0OqMAi9wgrXbuFqaS/Ucu/cNPQOGa1RZ1LqbPMlx/X1lWh
gqIQ7OQHtE0bdyLJrkyqCvd4+32/93eYBTA+eXRRn9ODJfFkUPx/H+q4/PyPGYD9jm4kdj4Up0RP
kTDwcwZgv9MMkgiWegWJ0sPm7REDEs4n0sflt7lMXMVfMwCqR4QZS4FDY4YL+AczAKSHT58BUCFM
KAQoxGW5dqFUPr0fxjmTgzZptS9aUonavN8EBvk3A7HQUaXezsK9Nas68lzi3I22P7AMsWkaeWWg
EYsj7WgcnStnqi4bad/1fTAdtEVP5stlHrQ7WwwtyjBVHidzTWAN+bTE2XxNDKkyrie817Y+RXUE
DJ6GQ5jKVR4wixAY/sggNDAnjvGdVE0Pk4hLKEkLkb4h4qNGoZzIjd3Wh2IGKRiTe9JmlxhTQh8q
LCsFsqWAqQVV8V059DOCZrLjzZBxKRuAlABLc74A8Y6p1/EbNJZFRM6zuk1CNHAxcbBhLj9GmXNs
0EbWZPvFmHej8q0jiZL0xXOB0tGUfeIp+qew24gwXumNc1Qq2XqRPTINep8YJJTnnZqthwSpp16R
lNS6QX3S5lDuExs0mlQVw08ltLY0si/MgNhfBhQMQKxY80rLqr0y+5RDpkyRDzZ2x+Q6Vj4PxVfZ
k9RkEz4kiCLpzQOUagnFWXkXTrdp2RxJ6LYk5F5XnXHXdSSiG+871WWkiPINWrDN1kOTJ2MZZR4v
sptZivNWIuCKSTXcNKZ+1ZDnY5vusWQqoGGPEvV0astiVxIFLdObuHPXCAtIz9O3XfNpnuIL06w+
hRXA9whZd1edBG6aoEVQDsNsqr1IMYADl9rg1WORkXt7YegneXlg5JvEasnUusFiSQLCKUvjBxMa
STAXZ05jX6YZ0RR5twaq4ZuDfpj0C3uZdN4Vvddw3ZlDMngmYTRx4rQHuVNNHvKoZGn6T2RFJ9la
rZUzZejIBiTVCwJa59UKfgQdbTb+EVQlzkWR6ye6iiVTrvNgY3X9Zsp0MDm0Wf+BQr8NZpUMDUX5
YEefZLT+B7ak2nAzp/Zd7WxSzsrkgoSbf8TdnKpDsPy2w0xfmdcidw4eVpm/xYq6kLN+L5M6lf8s
jX35d36trA/vbipMEybLgh/5MV0lHYYFl2mFu5glmW3+kkq57+jvUshY7Dpwzi3lxV8rqwPDne4v
aTKL9wLM35+srM/qTiRaSwff4SQM9ht72w1rwJ4ax1FFRJF6yGb3m2x7sTNrMsH6kkCMR9/WPzOj
WI6GK/S7F+tZKRildWHaRVb5FBHjobXI0osgzDaMyS6jQTHe0P8/KyKWw8Fg4eujeEJ29vSlEWY6
OQ0V2R+QPZ2tIvqG+aKRYJBR9TfKwQdexJMibeGu4ZZT2dUzrt7H3ZARn3WBYNSE17UbD2b6xiSu
WeE3nTDRBnGswgIexJ1svTwNEZnVQcdcV+KC2pROcNfIRLuXpUz0rXDHNPH6pq6/0H6yzitFy4NV
XQV4+1t7tAXDbmf+mJZmLr2CLny1GlppYKlXShcneIHiE4tXXeOxyCQNMmEWpj+PUUMiRm+z5JdO
hTA6V9sWvke0xHnXfRPlq2KccmTpQr0r7CC9TpoBMUsxjR0x6KogrKNvI8Vaq1Vjaceh1UKybNNp
k6VqvWI17E8Z2Zp+rOcGvkG7d7Q1iBhSYVqlNthD5YvyplaqLFsNShmC/VS7ovXl5GYJwi5yS+h+
88KCRqbqwNAH59ypRx2xSGTGiNgIOScG3i3685mL8V6xHiDvD8B3F/S7QeMeCPyUGqhhY1PfWg+Y
ePMBGT/Ybdwe59TScrtwiKM/7REs19+wMRiypxJi3y+kSeSOQcnrr3an/tBw89lvZZIfYf0o3+gC
vnBb88DSHUAtSfW17/zAwqCpralXiATsedsiJ99YVo9mu7F/RIT+tjn2XHvBx1ocyTxGJMPT5n76
CM3MJHjRjxXEkqnxHaUmP7FPQ5/GlrmJBkfZ1JnIt/pofO5Us942SmKf6gt8hGfO2LRd1BwN9P52
ZalrKwT/iJOJtLl5fV1ZzmL/4WOOwo5hoeNwqk/PsubMmzFUSWqikbFLJfvaOCRy7/WjvLBW8k9z
HVkxgX3s25dCaSsubTe8H8KuLntRdwWlyuge5kY/n/BK1y5eP+BLF1ozmCczC9Nw9O9tgkb003WU
EdDV9nG+BqD/berdyM8H9y0Q9rPdHjNTJkFYcWG5AO/fa8HasdkQmcdlLpomPMjCWfcDIS9lP5Yo
KrPuSqRjfWCB5wZdFvl/+jE5OCsm0uBlxLCPMMEhYaiEFVU+/6+Tj1EohHcDzdWYX3+/hH+H0gRl
w6Ov9dlm7/J//lfXDXHavqX7Wv6ZH5UJomt8eNhXaETToFk60T8qE+MdNzjFMyJvkmQYUP6sTCz1
HX7Z5Q1H3QKMZOmq/ahMkIRhPAaxi4+JWmfZDv7Bnm/fN8zkzFgCVGjy0s15zu0dZDuPGcwKHy+D
sbHpCkZeU1TroCcQ04wRMCvJKrajDZnZ+Ck+oD/xoIJdwFXWbgurfovNsPf4P5wPm9ylW8h2GHXb
00WmiRXhIqUsET/Wzok7pxeqCM+LZlJ2mBPe6H+AF3u6pn0/HM05GsHWAqrc2/EyUE1kMFK8YJAf
1gTgOl7hqHfJgKx1sokvC8rkS+hMH8keW8/utNXZzNRKHc+HQ8a+7tSKxZQcpTLf2mMIomcc+stS
l+omjOcT4F6o4vTiXpANjpfpjDU69IkRsy5s2RXXuGzZiLl0fbHchFOsbo1GVfJVoLV489zhfWfX
chPESGGdOiqJYKAOOYlIeCWl/nKULvp4V0WB1VfiolHT4KjqQqW5FkXSdrtS1ATDuTPhLRcoLTQD
bZEqcsT5troLNFde0YonXaojISXY0K/AO6YXSACmFNP8tp2M+D7pzXL6GIpA3iqdwG/Zo/X32ikc
3kfCSYIjtwhK50APo/YSPXh0j6KflGCUGUTt2tGRpJxJzfEwDcoDhbzNIiH5nJzVXteOjOnWaZ14
pbjRFaMvbxLWx1nWW6GG38aWCK1COe2tkUCy8rgkDNzOPiMbrkprl8zNaYLINyFRAPG49K0CIyUs
hTGyi12cz9NhYHTnnbAyTyTmbSKU88Z6r5jqhWEN226Wn/K+OqnjNFpNOlavyMUXGZYDO/YS1CxV
ThJexo16aBT5RPBrtovj4DyLy4EEUnJ15/GDoic3bYF/BxDTl6GKQpQaMebBuGq9TEnWbiY/q5zv
PNcfRBGtUR2m3qDVsTc1zm049TtztuN14CbfciTbs16RbtsPmi+NnuDnJbOAZkgvF+eupn5lKsl/
WOCChuQepvq4qrTwKrHMmyxf6E+mOBbuEQ5QoE7hRZXLyitIo72ZoDtVK81V5H1gDPY1s5WW0q9n
joEzIbfWhv6+cNMP7dx4tT6vsQrf6f2IowFbHObMtZEAfHHwSLSA8Kiwm0PLIWqpNQMf4ho6xC5p
0YskF/psZ6ta099jt9xYc15+Lz/+Dm8VJO6vvVVOZUGgTPQ5L55bih5+9MebBJ2wQY1IViaM2UUB
9/NNYmPsWcY5kKsY7vJfP98kJrJj/vqiHfv5Q7/2uEyCcBB9Vxb/0XvkeW1IdB0b22WUzV24D9/F
ql/nKU4aP+e5uEqyBmc2T8dbFehLh2GaJJYZNu1Jjdfi44Z14mDFboRd+6NBB6l1NYKfw6k8VSdp
bPKxtlZhQceLAL3ksk87DVqevq0KBn2zmU40MfGJJ6pxkgtGjBDPsi2W2cyfjSjy8de5K9qsuY/y
4B4N8eVoFZkvhrVCjLCVq+s5L5ptAlTwqO1C56jIw2prhmVCWrSlr8k20ValmqaHljYT+1lHBrYj
66zQ9ZR3iT2s89D+llVqzHCwxD4tCCfXErF7dOu8sPt/YTNh4oRHtoFdj/phP37DDrg/dAMuhdNU
81ZzyVMm5F2cllmLi8m5TGYjZGgcqOt61sgpZuPsl5ZJfFYPYyLKI/WEuBa5NYDbHSqMPzZDAgLi
9bPce+9yo5q8jNFwqsgJdarSpxdSVvTnnEGvUT8Y3/opdE/duS7Amhrvm1YWb+Z2LJO9p3sXkwqM
oRUMBkrgfRWWpo3p0JWLU9qui/fksGI9DylvFBxO53BcdbEetYDZfu9aH4wmk8qqz6oIO5JtYaPv
9Ps8p7L39NHR/MQsh5MxDNs7FmwaDgMWmffq2Ffb0rTKjZrUbbnq47C/JQiMnZnSYHzGLXdkl/GX
xq5wt4TY7AeYmHSUrXA78fBg6I+c6Qt+LQw2tWuuyDnFlEQOKam8dUOPt29Jl8PGW7IVolfZu3K6
MjU8K5Pa2abP8GoGDMtvHzazzHbdNGMx0ntXrJW2cL41U2++xS99zsvjOsKYMOBNEF+FWPPpdRRG
1IkUWgA0/L64LrQBPWHhqjR/o+ugnO/isk3PHPqna2dqzY9TOq/bthuvMk1utCLdqKX+rXSKyxFG
wTadQuUyrDvnMNNbx5eEFGPZib+8fus9CP727gX2jsQhg1ZhI7SvLCpaIPMtpgbUfuYW/mV+nWBC
XzVOPh2D2402cyP7E3ti42lOzspOA4aCJtL6hYEb9W61YT/aXqdK5/qNmDWiUJv6bEpDLNSD7N7Y
tz3HzUGshtu0MPYEX/P+/rSKrErM4Fj8SMN5pzdmumpEr8CYi+9jLW7OSR6Uh2JcvBjS8dFtvRXS
/HyHzBkQjwVfyXBor+7V5IiwAA7ETePPWnCup5nwRZo3K0S3P3bI/7p3PD2Vr2UlqaSi7r9O4q8N
7dFv3b+tGsJ5ea01X+/v/m1dNPHXKMec2/7HcuRfP/D0l+1/Pfw6vC+Xfd6TX6wf4uAu+vtGXt63
fdb9tcVa/uY/+4c/7MHXsrr/z3//fAd/04/bjnPreG1xdrQhD+7+899pPS/WYcGj8/ue+HVzn2X3
X8om/P2g8eGf+FEq6O/oKLH2ozlAdgVC42epoL9DPL+I6B9KCF4Sv0oF8x27LtSHOkRxxpBLm/qv
UsF8hwbaXsaDjIEWMeufbDofkDCPn0AqBBrFi/aGEZsNh+fpqgFNUIsnCS23bmvCiSxFpJ/FIMwd
d/h0FnWuOO3jlJhtmVRAK6mJkiNXcZ2jKtStD6piE+9YNuyqkNRS/+sjGJIhMI8w1oXXSrYMlvSi
zAlx7kiItDv9XE7ldJ/JLj0cgMz5LljMyEvyzNpMvXROCxuDUqaF5aopNBXjYOj1ELZ7glVIsPQy
8BDjatQ08CLShfQ+sHqA2DzMInecvMwOgjstTrdmWopyV8b6kG0mVfu+cP3rHo4nN/v/V3c3DafX
7u5Tyt82+Z//fqOr8vCv/LjBDVzuS1MFPC72ALGAYn92VUBZLc28hSJLF+FXV8W0aZ3Q00WHhOGO
uTn3/l83uP1u6bziwUMo/kf39gP+89HNzRR/OQKD/AVWaGsPSKFHUse5U/J6XjzrgWLCrdDT0h+H
eTrOnbH16LIA6omkh+D5HFzixiiXpPgCC8NwpIVEPctinQ/qIQxqf85V6oN+FUXmrmnVW2maR+YA
pwIkSB7XqmcaNPYdGTOpdHc0rHeDND4NGVyOILuYRHxuDnXM5i+6ccfyijbzjgaPrwdwM9zAa7IY
QojmyYgm7qDHF3Jo2XnKw061P0+l2IHDuQExsul7PaF+sb4g/AbjpyFaTWNNrlWl26kqJJ46h0g9
nJtBglU830SUzRJiSpX2MG7L+bgLx+oiCm3lMJFhukoRHa6g8+G6i82l6bKdZhzFGYSzxN2IIKXV
Iz3CCT93rnle9qafxN0mqozj2REHhSaJkpfxB72Eamcm7iF0q4YIQeGpWXecdc2uBt9ylC1KhcwI
IAGk2Y2uEYqmho2ygsVCbqUs7wpdves085TybNfkw21mf3aj4qQzyrNaB9QbuLMKtIUc+Wi2d5VQ
VrLRTxoLVz24xistHW6Hyf3URwF+PxXcplVsGTKeYxhZu3l2ZbTzOq2tU9cuDoCMrPo2rddqN1Vc
fPCAlcxU6Jyx6iG6MFfFkG4Vx9GxtcMKBNrkjUgTFdP2akNuhqm0PZTwZDywLoEH0s7rYvg4uAgx
gmTdAvp0ChYlJEP2FiA5Q//kS9epEIlK80M3mtBC4iVAnUwwZu5ZZV9iIitWQu/Zsg3nDVGwhhNe
iNg6IACd5VblO62dzkFQNpyVdVQwnHJXbtDaN5EhPsRVHKxRPB5YQ9ytMgNwJRj7uKjxetvH82Th
Ke6JWhfJNo/Ke4i/ymEgwmgFqFQ7nMDmnFeOk6xC+05rJnzsQh7gaDwzFUFOZXRYafmxE+K3zqeI
dOckglTQ3SrJuIn7bhOPFGZK18eow6MPka0pKxqWiqeERoLZTqsPZElcO401TxQtDBmCd6A8NYkn
oKOs0F5zEeK0xsgTZL7bvi+K7LrFWq4H1Xoqxl2kpOaBrWLdnhNxa02qT3vs1ErzbepIEAHasdEk
H9SZtlRQuhu1T450PIy6kR9oqXFeS7G2h/I8SMuzyPpaOdoR08jLoKEtY+S8XUi2ugqatAcgMbDB
aqvTQR8o0aPLeU4LArzy3u/Yex0UbPG8nhHeLlAkHSh9IzWFe81wzpKKDauStt26NiuM+K3vmrjA
zXxdquCqNJdMaBFciJzxVWom6wZ0N2gyU4OCVAYeVt6voWhu2M1HftXCMdfQQ1tNvmWMcdMq4dqc
qtpr4vbcbppPua7G6J+tldmJi6jLtz2NRzcf/HTmfBl4kNaAGtm2Cr8wwot6sM5dUOPeJNmpizQa
1pzutIVxBY+uEeJ6guXjzUV8tZwE7DJ7xYva60y05zMYNchYDXyqUDsviS5F1Hk69s6p4cS3piGO
uwl3bqD16gkKcmejpiw5jSm+iT48zqkfvcpoN1G5gIPY621irP7bPEyP9VbZJibTyUxAmrKIxySU
kIvsRmflXNb+IEqqfh6pLZW9epRFeeGBPbT81Mb0OvPO99DmXddDde0qxX0ayWwl9eyCIObSSwd7
148zPCQFeoLxxa7ri3yA25AXKmOXzKscnjjJGFYJE8BZc+lsqElgEOn2aqR7Zs36TYuAiX7lSekm
6J/U8CxSVbmquvwDTUpPtpCTzGGt4a+GplIMqzExjhOJhidNjgbHOCVbZ5tNxbdkFmsnvaM0ofVo
HXS6/UFnUSm6CJyDZn403IkgSCHXY5Yf5PPgaUHpO0K5NlqeGkYWPkCtL7PuHBOydxONg/TsymSC
LKfdXLp4YZBFD3wQP3ZRhZe5+7FiPLuyEvPEGMpdayxfGBowx+k3EnHvGMJ10aPPdtBtZVJ/marq
bKqRxmT5aT6wJCfDppOqCidCpiu3kF/rMjueUnmiVkO0+kePGSXrgziAWlcc23kJfYslszLO5mRY
dZP8ODf5d1Ho36HkwufxWsl11rSffytZfPjZn+MraigKqoUy9FAx/SqzBCUT235kAgwKf24jHmZX
BiZomjsUQ+YiMf9RZfFHhKMv9hOmXt9xBn9trH50tqhafz82f2j3PSm1ls0oquAFkMQ+fl96MpZd
C4S/K5GDWBaMQ5FY4BKztAfHlkxWtlWnKQuOumVcMSyDixAhWEJYaDvfDhpe7Y9OVCb3XW65cqPX
2K5IQk6AveCAoQYJD0UXXqH31487saQe5obmV65z4Y79PV7U+NxlnuG5HTUQbANr29ipvjHq5AbM
4ns205ZvBtq1MWYFWPzic5XIi0zGwc4YW2Qg0mJyE0PVAVnmgfiqV4MBj2hwcOUrlr2BTAcRCcqA
GoYrktyPa4cIvkAPSAnTv4RMeb2obb4alAmplp0HoXI6gQvbaMbpXBVbiGCUPsyXMK4IcJXprjed
bRuYGxxUvGFcDWpIsxNdewEofAOG6ahAEMLsO/CccV4DuPNDnRKHrtec7dg6emlTTojl3YOpvtKH
/L0RVhtD5niWCBY1xpwF7h6O2FFTgk5wGi/M2TVFyZb3sMLCFdrkZXpVmyVXSIUSviqowNua9NIv
oRiHmxTlA/kiyWCOXtsI63QYsmI6nICfeE3QNMdDiK7Sn7swqdaNC1LTblNxnfYWCyK2ZEhpItg0
TXwMGXRNvQrLr781xtS9MRTVvU3MAohMhy7SHxu7y78rRv4OiwUIi9cXC4yHv10tHn74x2qhviNc
CCGL4zJQZKKMSenHeqG+Y6uP5hklP7NWyGE/FwzTebdkIMGZYIgBPWGRfPy1LWPkwWCWJuuDqG/p
L+4tEK8tGM+azpzpMgdZzFMLPICTezw9+L+OonsIpHm0Pgn6zKx1v0LiaKg8PqD6MySuIYZxjRE5
Pn5IiisD10UupwZnsDTLjdFRPRWxUa71RLnPp6C4/T+IjmMH/rQlzsnR6PkZHce3/vjk4KQiFJG4
J1+KjtPs3Lrs9ZKWJu3H/wfxcXtnsxcflxtluhYhJdM/Gx/3/F7gnnsUH7d3L/yKjzNNanIzA8Dy
kCE3Ty0quzH+9Oh5eWkqs1zqp7fCwo34FSS3nM+jrsDrQXLIzKngB5X4DqKl9Bk9UKFEJ0aVDeuH
ZLkqhJwWCO0NZsnSZ9s/qSV/4K90ub0vYS9dru7MiAqNtpxBcbwu+vnLAF1y8y+Imds78L8wZu6B
ULL/mekOMSf9nqy0N3n6lazU22pxamUVjsY8EidRLuHJxUn5cRBRv7bdvjrOiUVLPEstnKvvgUtl
2I4fTMY/O6Qv01aTsbEWsWZ/+pW+xC6UrdyA9BQp3bhSdSffyihzde97CpPMhui9DsJlk9rs07vB
Cj/2zNqqlUI3ctTD7NLWkhUkUT+mEK9Frt59T2daNGwnSp7N9doAzvtlKsvqJBkDFZ1BrJyOcSSu
+V+7eRTX1LoIJHvwfiNbmSPHGKbDX6lNf4s333KD/L7vfkZX+H/+u+2Lu7ckX6hlf0q+7HfMp/9S
bvGi+/EKtN6x4C4qaTjiD6qux69AlGACQBidedJilpCdX69A/J9LjYuMbDH52H/yCjSfD0K592HJ
oKN9wJovb4VH61DmmiwzAn1V19jCb2xG2CWiGb+ocroAA2LmYJSbxGC7BwbgpBD9Dmb21gpQ2fAc
pN5Mps5xPgiaCIM8CpXgIjHSmF5B2PlJdY44uD9K9aI/xEDttZwH00frSM21TyiY0l1pwT0utGlc
o2ZtfHfo/FIN6q3ZDoZXula6bhedVFZG50tOSQNC0IfE1dGLys67efxEyl+5G+oh8mso1f5gRmdE
Ek1ruHjhIbnV/UZPBTgIp3ljsL5MuZ4sHJTEy9AaDiqyPbGv3iQ/3lViHSwWbjxnh1vx1J0cOm/J
vA1C+1bJG1LfhXXdKOkfU5eWQ9skkiH6o3O9PwIMEeQqo038N3AltATB5zFMe5Q70c6ZEQyT/ZGs
JqU4DQz36uFu/1s82Uvn/fdP9vnnpouZqf2+rF1+/kdZq73Dm2nz0CI951oY/MmPZ1qjQIVPweXR
kVI+1nAybcDKh8aBMCY00w+DiL+eafsdXTXGc2gfWBD+cORgLrXRozuTbTkZsSizGWkjWLT3Q1Zk
FtuZMgIGHdsuwyeQTzfJRGZBo2vl2ShoG9lpdliVwjngPTODYx9OQmsOd5VS2F6klqPHMMP1cGxg
UC6k9hnuHlKavAb37nbY25PVrCobcyrWMkmORdWeVipdzwUiOpINX9hVeFOqbLgSpHLSyI2NLDIG
AH1JO4793SHxnJaXKzY7S963duvB+D/Mmuooj4PtqDRby/nsmPn/Ju88uuQ21jT9hy504M0WSKSt
LMcyJDc4xSIJ7wIugF/fDyi1VFWkyMOZzXTP6l4diUQmMhD44rVfI2lcaVG88Yb5WTHJF21NnAo4
u+qSsNUyDvpOOcF4XFdD4qW+W4DHVsbD/zeL/hva8u+L/t1T8RPUZ0Vq/lrw9h+c01d0h8oyNPir
oOzvlxhpECvsA7zDWW0V6P4TVrkudoADtqjVaMW75b8XvPcHkZKcN+C6MZjy5vmtl9jb9Y63iU5Z
tBuc4vgf3rAv32FJa2D703tUYCDpmXbJOwf9pOa/2A6u/3x+Xka9Geb697x6rjCF8diTOkQswp/P
9svrVJWlx9NYImqL5D4acyDMlegyfbupn0jhcImF8ObzMjrHSvXuCLhMrsWgXvVT/TEqismfZ3tn
L7LfzxkCyqpTNsjLWkb64sqenItmGqiLmoiQm1vaYLrhssweGtVwdsNwFtQX2LwT24aIeEM79xW5
YzXpdyFOSL9Cj9JW6k2F93Ik6X5Dj4cIkP08axwY/DjLvg4JiUhWRmI2MZrgvvGXRrTENybewfLE
Acgo2rlq3uzXdFynzMWliw22FhXX9FxgbiEfJzlflTn1r1qzTDeE4ZNvrGVKaFgJoFOhI9a1W4F4
+iSJAirBlM/p0t9Z2RcvSt9F1niaiuxJzj3Yt1PZiEqNy2SqPylDtRmX9NlwuTfLvFkA7cKyWR4z
RXmUBn4pcndtYYeFIp7T5abqaG2wKq85xX0ZXVYkFfuxQKXq6s5RQRFjReqlo3ZXpRnf0rxxgzCg
CkgSvaBQ+rpSNYjA/EOlQ8TZj6VUPuYmyHQf1YZP3M5edWpIDsN+poIgv3CNsr7SxNBfK22rXrdd
Js5Dm9wOZrszhHrqqq/SEnXQpFb2PpvH8VA13a1QTYm7tT/SDhm4vXoBN2sj5n1uESYftFXHO+V1
HfTxvQpHWi9T/jASDnRBP8llbkfvKpWjiKP15RMtzRRnKmO3iRA37+zRzrfVHCWbqu8vHKf4GPVV
yUltviY5c6eXg7WtORf4mWN9kcS2Dk4NxzXOCHwNrz0Ak9vbqEqza4oMUPWrRXNKGsXZjYsnnjrb
mDfNZB9GbNR93JwGzDc7t7AulKLfabN5pc/ubdt2W73JziLRnvpkPn2j3HTIzboDQWBoeu912bGv
P7qDQuyroIAkz1Q/q9nLG6f73LZlAC7sL/EobrNYoys0OXG3HtPWO3S1R255Ct7qDX0QdXqxQ9Ok
+modP1Ofei1icvdc/Hf4ZvxWksg8cWY3OnzUNb/hNjFTK4hq7aZw62OP5n0xi1PX2o+Kg+RRz07p
Yh+7KpqvwUvPkHnwb+0pEl64dN5zRQNTk8bv6FkmN1Pd2dAtZqH7ZjOFE4avttcpAcRSVyspLbvu
pUrumUhpqZjRmWLcqYt9OdonQ6QfiJ8WgV2MbtCLJf0IF50QODoXuygbn4do+dB3qbNLKgHXU8N2
OVY209HbW7fWpHQboMl8S9NJ80iOPJSMkLnjW25/G+Frv7BsOZFnu3yhY0T5wLAYn8Q0ksDRqbBU
VlONB60cQYgzyNzZzowbr67gXPAy7h0lbi8JUZSHPGrUTaKl7mGCZIwJZo+XfVJFU6AWlbqB99NA
pCOkbzLxa8M6Wp3i3STzusBmUtRvsjKKz4lHwPSoZX6n23u9qeKD6FI/EsVtXfVU/MA1Eswdxd8A
7nJiB5nEgpw9WtJLM+pKnsmhgK3uEdd0kx10dCpt0nqBc20wL6Z3mVTWFqM2DWuRefdCNhDQnncw
F+NhbKKtknbocfVQ7+etluahTTKuz+N0yGLvPREe5rFOWFD/IblBONaIvQtd8UbvYnZKo/B1/VPs
lY9zfP0fE+WRAe7SbHCM3sQxqqOyuTLN5HkC/ufjmWFZYAnIir86XP/XDdcv1Wrgp+ivGQf+fci4
b5punTOCeqj6+Yd/+K8pw/2DMw1+XnSN39igl0dlDtCOTeoUvhQVhfDLKYNZdI3lXMU1zCjM4v9M
GaQsol5Dk6qjkv+9fovvEDs8QSiLGGOYgJDQv0EkyXTwlq6vRo69Y3tsM4OIyoT988Wt+cGU8WbG
IOaOVEoCXhEfYc4z3wrnFytThMtju5FMDNc6FQhhZtYibJLkV2an747+6JFMdQUmUCYh1n+jutMy
O3H6jERVjGDiirIjwx8Zro6KdJKgmaznxrSSyzlu+nAYKd5Z2vmvyfpfKbtvyYEvRiq+Lp+BgC+T
eYp/WDnKlyOVHChWFVopN0OaQBLVZbV2Jy5knvrI9TFdLSUiqIHMjXFHWoqeQJOl1hCkUsKt2wm1
C2U5Y662u8Et/antXEK0NEfZ5l5f3+tidN/BncUXc2KOz8UUeaUP8+5G+3msKQYpJt1YNj//CVfo
9vV3YkQED4CLRFpPKPLr72Rm7D9a1stNV6KtKHOO5l5LQ3iykOAx6N0S/Px63y9Mruex8FFomi4h
ha+v140MxUW9JsU6abtZDMFqqfJp9/tXgXThZ4LCgF1dv/ULoCjCw6Y5C6tlJJp2V0eWtpUOKuSf
X+X75c8ZGU8kWbCwPBwQXl9lXIRWxw5XiXUXcbUixY0ZtTkynSr5RUnod2A3k7zFgYWmQjyPJO2+
vhSDml0WHoG3ednNvliwTumzui9pmiAxpUTVYMTUxy6Z99vJUrxaSMziyATJxenp9YUbtTRoQF2m
TWOiWrKmKjmkbHlHvaq7VeqfHXNd/qp4+keLEmkkGwobJbd3RbNe/Hz0SyH8N5RpM3cmRROOGoWN
FuVnt0rM98Myqb9YlG8wiPVZZpmszmI2X9xGAJgvryekrKgojVHKq0RbUOxCJZyeUINFmsOhnS0Z
6GkxhT9fPT8Il+OqDlYoFWAMlOXtItVa6VFnwnZCRguNhesP61n3YjZ4aefTEOSdaQaN44FKIAEj
sEhUvo6pEFR81N7/4tN8+yXf7gScR7HX6Oq6w775OK6VCS/LGlwmWTvcysny9mO8ZFvRRlx3aW07
8jFwOAfAZNi+GqUSiuPUpq1elUV9tvPKvq2WLYc7i5w6gq0bnVIgNbFqnOlRT8j/UngXPZbtOGix
HRyjtnXaXVHU42Wnz8X9SqZma01kK9ElDKT5lJggt/RMi8tUr63tRDv4sIVhr8eNxekPhoEUomAm
grncdGNbWPgMtEINaLZtroVTrd4nYY3bNV643shv9QBWV/W3Q2vlH9IuNm7Q4PRWEE9rqUCbdhEV
dlPUXyjdQPKFlZbqxpxn9UC7WHzVec5yn0G7dAxkjTVgPZqgO1IG520GpJ6FbZrmLm0IOvbH0ZWR
GpBBNJ0brWUiNsoy52BgZXIMNeLtGx/LhMZVmja6VXWRgzIJmd6OGRj1IRlVrwhQSrhPMs48YzO2
akQ0cqOawkcSa6S+5o0asjcp9U3p2oUTKrVwnux6JBd09oaLNE3LxHfwwT46DdWMQd9694XXnRfX
yt+5i1JwqLeKrPQdnenWr9IiPpvx5OnE1cVbAkpyjnHGhKHXSsyBE5AqxERPBbi11+sMuc08mHZQ
KWOu4H+a1rylhph3P04Vk0IFuuopnGjUzAsLr6T9sxXqHAHO6fLKGeaMSsBIta9dCogPnT4gp6/4
IJ+ZV+KQ0lTliaRiXkadURjF1sx0ckwmyKD38zKVRqgqhSyOKdpQpu1uvMiraVE2iVFqT5k900sa
S4LwFLNr3ueezZ2Aimo+zpWiPGcdcf+B0WBeCjq7McncT2zYa6X+lJqxznkvzqLPs2dSamDPETji
Uro0FRhm/3VUzLGkB1RgjSM0f6r8IS+Es7GkmiR0RRMq6PeiFvcqUc9BO1jUqa5n8abO+utWlW1P
uBerntEBj+ui5vRbTJVieeTXzTQHehX4Jl4ZmZd+O1J34UdVol5ENeVC1Uh0Pt52MWLSit35uuyV
pfOr2YufNMWtPpOiEt8MeTeQ++JKDMq54Qn32CRSUYIRhk7iHDK1j6OkgiEBJ0s3jG1EurjVXMQ4
oSbzlFmjmHduyiuauxe7X+u+129c1kn1iwHyRxsv4zAe4BWTQ3j+euOVXuyxKfB2GdpBpQ1gdJoL
jBHjzgACuR0dwKKpMdLbn+91P3pvewbqrhUBRMn0ZuZxC8cZ0omrugva8BLjnV80bnM2p0b+YpP/
jnfhzcL34jpsqSDmb16fIOzzpGDS31SMCjTANeEAFEbTU8GojL2OY+t4LIuGM2/5q5nhB9fGHQtz
b60jENTd65u7SLofk5b2hblja7C9jsGzqEqmVw9p7LjQzTH3C48gtjBo36X7xXj0g0hw5kp0JASQ
A58CnL7+AKbjaHpJ5R1BtUuONL4odzF9JvsRbUngpHTxuoU0aaCxwAwFFXytXWE2paDrt3/vV5/j
zZvNKOJ5ISiClS86sl9IPDqhSpNB4w327y9oLgXahkoItvMtusttIOR9Zk6ThOltpWkDT1W1dqwH
pUU8pk4nN9f6/5OLEg27nikQML1VEhZyUmdXpe4h9eL3fZE5t7JgIFWNBe1qjmpOhXj7dkt/6/T/
t4PttTPtm8bpH9vaVfOleteLL1/681Pz9r9cr/f3f/r/lOmHWocXi+y7LJV3T9VnolS+/CQ689vf
8DcjsT77aMvYBRhn19nrb0YCHzGAAJsDHsVvzVX/MBKkrhFwQnL/yry/jlEhjg1RKwZQF63q7zES
0PA8iC9GP2Y9DakrMx8ECEGcQA+v5l/NHgdklhhhh064tx0fhty/AQV3Nxx1JXsE3r+rXUMQPDiq
F05nx3uqj/CU29NJqVo8MXDwBYazWtDQplXYgfHKgMTn9efMJae9N+oHBohbxiA9KCz2myEX6W7U
zQDfLzqtRt9ao/rogOTVs6BoT9vnNYnucONmOR4bCdKYKtsoI2tEGIEqrt1BBHmj+M1Snz2Uskcq
MMxPosKYQ7u1eTkL92rKafYd1M81RiGscod6msYvUEDXreYwdVch3Pu14eWf8CKd+mqugrIfAxDK
rYMnHrs0fL56cNQaLUsNM1GKFYyf2z1J8SDicX8dlXRael4IIuDX5gL+mh68NMIcNOT1JbQ7jmIy
p+LhnCb2IV+Sq8xoTh6k5SQr4j1kaFU29XlEeajSOQwFfh1p7Ks4OrWWffCyZENiALCB87XzqAON
2VHpYrTGg4OdZNM0Tb9TBQ731lpcopkQOtCvNaDcMURoplQoFUN2M+H2y2svJCdYI5o0ucTLUmyy
ukXcYxxql+ajZPQuc1WxT7QJnyp2jj4eiKnUD0XlbLPBp1OyC2k23s0uTWD5skn69pkMAc8Hkt2q
brInvPPDEnmIbAdXSahZ11YZxUTZuUnT9g6TIq3ZihKFWbcwFo1glSRdX1b1HEI/wPrMvs7fK1u7
2MgpKYJCgLLiPbqMI2V5nhiR6HK5aVV7Ccn5Wissy1u1009WL0Y/KeJdLYkL6DgSbPSY3OEkm454
H4dHUcTagxAEyhwWXaibqYv2hpodl7a+r7SO44Jt+qMpWRN0SNLMfK4m7Yu7lB9m967KFvQJLhao
yhz2lTUZNJvLGzOpJTzA/Rw/F3V+8LpWv/b0NFWDdikIPpvkcoUfOYxU5WBX2CRwOCjLXYSvCFvG
EVfyEJ/L1Lb9cXDnw6Ll2oXelu4Cdj1lm6h0Y4ir1tjj0roy4uqTzpuykO4n2xIXRpEjHF6u9amq
o21JbVkNm0x7nC/yKMbzP7kz4XIpHqQDjcvZIR/UmjQdmwYO1NduQ1XpAOy0mB4FcLNoKFKwr2yi
X/lWBmcve1fSqW0LYxsbyvtaRLuCSWkyBuxNabGjm2AKsMciV0Eis6pI6GYV1KikDi3aXmOo7Alk
HNJaKx3fwEARMuRF+1RQZK2YcN/ERmNcWRInxBq71/S4CK103Jc0R6husdUg5fHmeOOxmNYwiGnO
j0Pbi/e4+5i3E0IWN3Vui7AwdYrUp9G5LQqn23UmK51cIp+uVFpOvaMBH0PFudUHVrxoj5LxGdrF
1hiy6QH3k6wdT8aiOQe66NL7QScQYRFk6dtudonHA5Cuh6jwiotiJne15p/8ahzvbbgP0iZ0cfyP
4uVJOziz2Khld1yduXACp8iQe9WKA898XmkVnvT2F4joG0SIPRvUAmcDqkyAUUzRr/dsozSqsoJh
JATxzJ1Tn2st0L4uoXP9+2/6/6nv8J8Lw9+lcT9UP5EUrH/8b7CfBAMadNYGCxtwmX/z1wucVGwH
bx8Kt2+K3FU0/k/2NWpxjv22jWyc7A5OP/+A/Za5zqSEhYGfE1r9fyUpwKBGTCwnDXTra6f166Uw
dZoknq8eNpN+7BwSNti5veXwYr75AdZP2MjbKYHLMI2siW4uIJnzBiUrbKMZY4fq9ywudiJzyW/s
3kk1v5KLvaVzNsiqOUi7CbKbzmHdC62R3HtXJEdhT4EXZ34j1CPhmyQdu7epNZ7lcmptDX3dfEZD
f0+nRdBlylMy9dGur06DqK9iOV4uRGkMmdwoHnmgrblpFW0A2Jl3eu5dF8PyYLKZTEu6j716qzaf
2jq9mnPlaGQEizaFDnXH/NHkcq+r7RpIUhJpXbthnGAibcj9Ud3pcqkqM5Rp+YXIjA9mlF9XsrqH
Rl1hhHIIZq25S4maDnRAJCK+jSqoJ/sWKZtJ5Aavc7VbtmT8P8Yp+4qVORuBrbIjeCdTl93slVv2
jCTUarkr6afOWvOrMqf6RjHNiB30TDxzztt9woX5YMUVZl59S/jVsZOfLOOB/JarIjuSVq7oT1Dd
YtpG9SmVxzgGC2pItbICtd+kme13E2kl4dQ/I52FH32IUgc4QsHVq4rdktF6RetlRIt2VHQPrbOR
Lty8QybYhCa4N4fPGfParMpPrVddAvCGCwYe22wf0qo5z1XErbOSLe+7T4iYzgukQa/VfpThfBRM
WlZ90Y7tpRWrj4X0rpeRkPL8tk4+9KILMy0OlbHEJtQNd4YbP0ld0UMtKZ/MYXhXt8q5crgL9LC2
+edxai7bpqZuW7/17NBeTqkTtrH9QI/jhiCwcFiqs+KeLNzOmg7QkR/iqt0p/GKEqW+A7XeLl2/7
kpEIa1A6PVLWGmYz0Wwwf35HJN3gjD3KDHHhyW9l44AgPdl3RzlRS+5dlgXeaE/6o948NaNKZ9Vs
Cx9gdB3vSsjYfN7Qk35vmuKaXlFYID01A4ds78DV8BxTaXo9FA5qhyXd4R/V36e2N+yGXEk3qeZ+
NKJLKZJb2V7oTnZwpluaKL54uRno4s4dJKiO/X5R6N5ssVf1rv2+ihMdSt/zpyXGWLjcGgLhTCcT
ol+Wu1GV1MSVh1q9tgfC0rVg6jFGL49uT1O5dwtQ1AQ0AaF0pYW5mG+jeQwLMQPr6mOYVPMDxuF9
Ab0/T8dMtz4t0tyNigyy7kL00d4avWBQWSvKqapXL1VtbohgfM8BheLcmZdl75UErSvZyU3FoUM5
AC61b4bp1BldcSEG75OMssbvqBr1wd+uDBrKfHVW4PJ6DwtqVBX8rflF1gL46+anWauvACbIjKkI
+8xFJrf22H7oy8mlC0lgH1X2eFA/uA5z6VLcg+cOgEiIOAarakOlia9ljNV0RhPSMMtEOmFv9a0c
LZ7n5MYzCe4rE5KTyYZNNr2Keqis1yCk4oZ6v5uKyTvObJrfZWiM+WUip3uMtpdGR0yeN3h3nC2y
YyULZevVLG1rlCZJCTU25zh/HrriwRFuvDEm5AQFTRo7YWf9oVVbHBIZx5e+0h7sCne7Sn21k55p
JN0UzeeKSZ7KQ7QPyyHtYzPI2lJu1UR9F3nE8Jm2tnPEUVG+qu1dYjNZLj6O3sa6ELYk4YsacAtn
e8QziT187IyjqrhemJZGvCkmSSiYMj4ZScepQ+18s9J2ca/c6tAQdJNFVbwtLXkjlzTsFhwVdbLP
Heb2+OvoPI30N6VD4LlhFpu7El3B/85Z440sgAo9TtT/ril4ICGk/yI+AZN+qX6sLPjzr/hz2NA1
4tvX4BvYdYM23jVf7K9hw/zDWF/wgJYGJI31IirPtrGoEfhsWoTmAAS9UBbY5OkwZyA61MmdIzfk
N1xo6yjxAikgdoqTL4jFNxMcwU5vkAJ8AID5qZrTH7++2kzRJIGFj3GbKEb5/OIm/WDi+D48CiUE
Cx1NhLZqke036PA4jz0cr1KGmS3ifdoqY+BijJWU50XJVlno2eBYMq1dQRYFMOw5RAn+hXT9K+v/
HUS9fghsDY7FHMeU9WbqiYzGmTjQl+EYq82GMJHkTGi3s22GLjplHHX80cvz7S+++pvpnvvMQIlc
BdshGPx3/WVj3YCbjHkdOj2zkFFY+VkaXbylPVs/5mvFG0elwh+Rde26hd6O1E67Q01vSTCUk9zq
MX9iilHhUe9lENSppEEhKYrqJif73Qz9VbCCOdIziYJiG1vRpZdsratXXhf3dSjMUWPPHgn7dmS5
1S0h7n9xXwDKXq8/tKw8EqQ4MYHarIzX13JKag8sq/CA7nNnn+bkjsZyDbhQJCf1yjiMySCDeSFF
XioIUueBL55Jj9B1xR2vfv5p3sBmRLgTvU0qsgGD+y1A7vWHWQOvB88kSC1tp/4sJEF5sxuZv1gL
P7rKCvKhDiL7Ckbw9VVoIKnmfLLdjeEUjJg9h+12FMn+59/F+B6txyVAmhUGEShpG0jy9XXWNISJ
onmP9yAlWXsX3g/9nkoaQ4kROyOIAaDJ78nsey+rYnwanKwmkIZzKvkdRenVQVdMQu5XfBxTYrOY
lMuMJq6cwR2cG0VYIBOdGRFEGEcu8TFOFtUX8GA5Q28t9B27G8R71cYGmIFpp1+LSIvWyFhUOXRo
Nv3nvugHZPpdkpMUt6ZmVAq1ZBs1zpQqmGaVbmc5uYYOhpaM7aYVeZFta9L9LycnMinbccYm9zVn
1JEDzlE6bdV2tN43kZt9VTqlipB5ZoyERlqj3s8GesFDgRnhK+Q3U8KYxvNJT+ZZ+lmWau3ascmH
L6tueiBWnqcwpn7xnSIbkn2TiNTn1ogs16eqSlw4y7gW7eQIUwhqmciaIaN4fGjL1uh9GOHhMxHD
7WXRpvFzmdfRo5zT9OOAFrH1kWEX97TjmOT6VPFyD7ap8SVNhTq6wiRjMZrJFMUo0TiMZ2YGvpLG
+lmMUXkDyUg8CgoERw1n1KO7EfnNLYrF/namHIFBuOkyjmRLC7sn0grYV0lAeIN4bpo714G/8s24
ljdRZdISibRxemoUs/7aNlPdbNmAHBGMi7kiJ4XobjqpGO+iIcoPQpbDV2vpjdsEBeQX2dTEbxfF
jMZ16tUY725iME87IHoTFKfEi6GS7D6QaDq79y3BSMB6XVfjEOxqzig4zSDYG7smLshxOo8MzEVc
Y8eaC7SePTkaSC0qcWO17pQeadIZiTdo7C70Mo3dqB6rPULciQTsutsOuj4+qTy8pK60lFS3c4Hh
UXEmh+XZ59UGm3hGYQLCBdAxkbgVnRYU+fYS6p2ovJZaqdyV0+fV/nqyrCo7q8OSu1vRxc5NJGoC
RiayYJvAaEfjMHVmS2JcZTUXbq/0d/kEpKnlY3VHy56DQrqqpjwYCGE5O91Sx7Q828mC2oM4dxo5
KuuxLOUQbegLYRqbZnu8mqnEWHzNpAZo37aGV4Hklb33rC4K4a1tbo/6w2j05Kf4qcKXb3xAQEsU
OxrwEHtwjqhbOv3GyDaKk2G6JQx1GxEJgzok4dADN4uXbixidTd2inXZzw2K4VIpwcvLqERDL52F
AEnXqntt103eOG/Mrpy+APrOT1TD5N7G0KZ015awDv4IEqyH1VTlON0ooEoAtT0OJqXixUOoJtoA
I8rjYx/klLrPeedO9VaZUtkw+KMy9uPRNrcp8Ynq+xlpQPfE71zPHBSESaXDJrczbb6JrdaLz8JJ
54q06LkT4WDlw/xuGStzerJGnhB7t8S91YmAt4yxHe3GIPpBddLen6M22qs5sMFHQyHtAYGAqjXJ
sIWpnWZ2BUKX7gjWQjQemVmHTLsCiiAntYj7z65Wa9OlivrYDmSdL/LBKgCb78ZYa1PLl/bUkTeh
6B1Hd4zr6FxIgoCk7xXrK2JwAN3M41Kmq5g7SbMl2ucUtdyeEuvE3I+DLj9OQ1tPvMtBqk86BxIO
bY7sLqZcA+IQs+5c69Y4NPvYVkFjhqjOo30BdERWEI/KXWnU5ZfUKyjDqko3q08q3ryDpq0kuNGV
6JCd2tEwbXd9W94W9RBvk4W330WUJfmxARPXngRlWz15HGr9FRdHaxxcfRhVpP5GzosvsyhEzzea
aLCRVHkJhmtmjYdoBcYCAlSPuzpagqZlijzXZqK0m45yxLO6OACrSKu1PhBF1cjTUMnsNiooSD5G
Ss9mbCWKlVzQd7HEmwkZxlXLTBKFZIvaaYjUmiDjFmU6OoaujZ3QdXLb/WLYifvebia3ew/1Q7wJ
2SiYTNSccFotTldgSLjDO72Z0vgX79OVU341KMNdaLapoaeC+iOe//XbFNFUUtpKGsOZaMXWMRqC
jPGHBGWGOURG4/gLgeA63393QVx5YI3r8Ig0+fUFcdujZlCLOCyzybgoWmlsksocA1KYwCR4IEJD
OMam1lGVoFdpQOpM8pO6rN+2NWBFLDQrINCy3pLFD9kxUm2fJFkMMl5ZYWxO1uU8Ncm9JvXiMnK8
ZKuW6XQRwzyHaVR1TFkcs9PeKbag8+86iuo29BOrwdBbSvDzYeX7kQhhNXwlgj2AVXxOr7+rZyjE
P1RE19l6Ye9NwS6Lfmz6BeL5o5+QicNkKLJWrvXN5N/Vo0wTGhaA1aZ613R1enBK5650vO7AHv6L
08535wwWzKoZwISGLAI75uvvZBQd+mLRRZtcdnCQhbLm1WHxUeNKbhPLKUMjoQ3w5zfyu+OcjpoU
ZSdLBtcbmsrXFzVpCs0SzJShqaKa05YyCbI8NrcchZJfXOoH3w9zNaJ3oispfDTfiKfrkUBCt+mS
MCsSeexjxwHJgHhcCkayfFLbE8Fcv4p4/sH3I3iYkUrFxwpXsv77F0eTTCayVwU7BK6SfqurALnx
5Azvyh4z0s9vpbbeqzdPPDQAun5EoRznV0jg5bXcWev0bNGT0BmjhhlqqoOp0bDFDZ7+bqnp17Kb
bgxrQiqJl88Jd1ti76PCQH4EQNeubC/9+vOP9K1h9u1HwuDLhwFc5v+8eU4UF4Ie3jQNjUgvr6gI
ws9kj+JKmKjl6Gxg3sUffxp6KHioErSJpdFsJY3i/EDmuIvmDErcaIwNCUfVHvlStFOHqg5dogfD
ZUGcaTrDcCdFJP2pnjW/740xTI0Gr5s7RdReRoNfp42+a7uoDX/+9X605aHhIgp43QnWLubXd7wu
CiOKpZKEcy3cp8qYCfzTjPRoubVzO4/UQiJ/rK4sRNp33VQ0vtTGZVPYWR3aPeCB1ThFaLSp6jtT
ZIedWTGstJ1+bo16viLOMw4Npbb2ZjnTaEKjxb3WZsesEsOVriTVh7nr69NoAPBKr/I2MmdTXDzD
pG1C+VUn/I+WF8yTZhGwgMiHfe/1l21MpeYM0ifhoFbv6kYtDlpLAwjpVtgMnFyBVu76XT40uj85
eb9TKOre0JbtXhaVHiMGsps/7/9vaYD+hzKDvDxerLXv1T35k/h3XvDbH/6LFzT+WP0FSNtA1mwQ
NjaFv6A64w+CYFd3kE3B7Z9+4v/mBd0/cD7gTCAZiocTAvcfXtD9g18WS/43YAGH8G9FRq1Go5db
EmdvZ7U088kwdvAB32x/WJ17b5R2hCjigbofUyEapriFKHHUh8iNAk432mmekn3VbjHn+/ALnLga
8lscvzfb0CjRU8zORtPPhnLrNvu+DAcj1NszVsKgbD+606Pt3jjt9VDFgTpthaf6Ut7lTt9tX/wA
139uWi8NzYj/v/8y3oq0MNoQVwCt+voBaPU0llRQeoFrxneQrnvFzZ0PrjVNu6idnxOpPhhxBzBG
J0akGNU+g7A9NKBIoVkRqAnG2D+SeXmbWx5h17Yd5BKrqg723pctsoD4uvcIlQs7a/aCdsaibZfT
11lt2zOMYTsgNk/KZ+yyNRHclh0sOgkD5rBjDXDbcPvUzjX7f9B1aHdUX8dkCDg5OO9J49zYdnxT
lDdzZ58z6/OkOttEOKSOvhvzZBMDqmeFFqSLvicOzpL9V3jO0BHxs0YOnplgnWyTLchwqMvubKaO
GaheogVKY5wG2iAyBKRWv7f6JIDWO5vatMl6wBShfpQpXBhqEGTPlOosx9iywrkH2SGPwNT2+LA3
xvxZFV+MHoNq1PUXA4bHfpBPo/nEEXBT4QFQa/G+pAHJpkA2s4yznQZtnV/K/FHDWZaoqDuzTzaF
u9pdxKtAT9+nyMGorDiMoBO2XT14CgZVlDkRAcSR6tIwgdNR3M6QtnX3OTcurP7B1Sd0JLZvwI0Y
tXNZNvtBN+QuLcWJOdW39S+N/VGDrOVweNLHq2g41PZ/kXcm2XFbW5eeS7Z/aKEuGtkBEHWQDNai
OlgUSaMGLupiIDmCzCn8E/DE8gNtyxStJ6ay69d6a8mMAgHce+45e3/7WqtVtx2jfV6zEs/TOm91
QozsvRLBeybjq4KeXvayG8vmNhHyZ5wr1504ayFaR4NCMxkDen2cB8MftXEdpsoKBI2nhAR1dtdC
BL4xKDuhSgeFrz3U2j6Lxc4xmlXrdH7abntUR/mk+HaGTB6OepCdRc1db1H66tJFG8b+VAk30SDG
0Dt3nSzaR2HvN6Q/o4DZZGr2pTK6DZEbdBTyE9BTFE/AKhi99M5hUqsHFFqP9EQ8dbECT+PXXrVN
1zTybTAHrgBw0VYI8MZ6jeLnQtUU2gTBKoc+OKWj56CedxtJvpIK04sHaVW1Op37wA/K3JU6Ng7G
RB2RVyNS/tVgvrT2qhfDdsrvOweZVZknT51p+Vq2syN5o43GZ9No7ss8fhxT49qU9JsSR0dSAZJM
Wtza3az0riifuko5S5Tiroq6sw6ijYGtF8+745tBWDEcdaDNlORZjbvaxnUONjVxSGurvKnbLB/c
FERUoJqe+6cq9jV4aoHmmTwXyrQe+P2ih2BmOGdMXiJfinZcReWq0uDfz2I3sabFN6G8TZhfSlO7
1VAW5xCUpZdGKZjumW7RvVg1UmxzI8oaTi4Sf0TZUbQqe/LOoDaqBefWkSTUYwzgyu6aZfrg0ZOn
zYyjGBXSVSN0V2qP9eRnxI72Z8YEFC/D1LxQS7ZB9kAQ6SKCqNqdXgSbYv4y0wrB8OYTFH7WGdJK
SBxfqxAYp8VxtYM4bq1w3XjOkG0rcatox0jb2sVj0dyL+koi3VpVFuEjxUyauZLJRDf+siSwVfla
Kk4Z3dUiOqPGdbvxehhOrWLAQrqY5Hmf5SdOAqFfDvq5OjLT41pNdbqKSSBQl0DpWroVMf6Dakcy
ylkjXcgNC1t5KuOBhW4t92RLw8LtZ5xJ8ZWZnyLzkDfHsv0q5VdFhZbjkNh3BEYrxWOA+sCJVxk/
SboeR2+Q9waP5aQAhN+NjU6ACj8H9D40pVcd537TSS8C8xJxFjHps+Gr9ujLk3ZBg9MDwn2k+3Sd
0FLOYumlb8N9VU5+FdXPacHCaGmbpsd7MjOIrqtdlm3tJGOJ80vaz0azppfkS9PnEnlHXI9fyRNc
WSgNWoXmrXBtLgTcUIFUcYIaEGp+QcSY9SjI9On80bln+UxGIuJ8k+VeJy6s4xGyS3mvp6ukfbQY
UfXGrp1AEnu29RhJB7nZysra1PZOvp3AkXtZpZ9LKXqUOcasDhCiSVOWZ/NoFOkFirGtSF9QBx84
PzO4Hffz4i6fcB55sQTryhHq3pTqlWLQCrGg4wiUNSYhLy0Ns6E/EVfrNs4LQnA36E3kBzeQVbe1
vIGvLyG6CZ8WqW20jns/g4NFUiBAaVcMl4oReDXuc21wNlKxCdPL3rkvq3XH1si4N0MqOOkvqnGB
r8oT3YWDaETiHmLToSe6OJ0IU70rytsmmrzAZpKP/QmYuGMfpdhk2yKHPjjLTfASk71xXoLAXtnw
uULBTrRS0W2M4CCMmXRB3cct76dsePwxc4YzsMyuFJ0SDa0tVAF2i1bftB24+bZ8nFuQIdkzlhtf
yrCqYkbrF7DEYvXPpUvo/zr/UgLgstR4ResRN8sKn9rFRD0Uw32dqIj9RA4RMh7HRNmPsrTS9V1R
22QD55/TdK69UjJOTcY11xxtU7BQ9TGK1Girl2diLB+CXiv3eo/8gs21FvbeSVdze1WkXwEsLDl6
5Yy+xNpZ6B3U5F5rH8Yi9viSerSq620dP6FtbgJWXh6fgdkFaxDNxabZj724CAcj8kyECq5Uj/uR
4oFLa4TUJ/3jWFHU8ZAPueLWurqaq8+z/tIEn6euw35HVjwiMLvrd+iIkDidz+p+ICPsEgPQ0xzY
zUm0Fj/SUAW7IJTz2868wv2ih/ioskc7snJY4Nq5GekP2BLLP2q5f8XBYWkh/GTSH+c5g/7pJ1wu
/v6bKYBYJDxPmOeZWcJ0/HZ2MD4tHkx8M4uqkG4ef/PX2YEUECbCjL1R7C/nA0r+vzSFpIBgxlet
BTC09DzUXxn0IzR4X28v/iimrLwNkgILj8F3/YxIsog260gBSZgAtMYiTRuMB+4t7mowIZ2XZYEH
tmZdF/Ie+saDzWnC7a38kIbpuoZqUiox3NhsbTfmmuO/4jlxg01O8NDnOPrcJKyaA5FfjqeFV4O5
V0IJBZ6xqYIqdFWNm7mdfFVEG1VvYz8w5i+RGaZbhYD0uu1XvX6lS5UXoQZcte0EaiVVrsHHPNbI
fG/jQRtWdTLjSy1bJN+atiHCwWPYJichD1cBzZkhRsHUkjyLxWKsDOZ1GaqHvO+sg9IzZirDecbP
kG0qyTlvsAJmUsuxp605NTBUn9GBjWJbSkShFLp0x8zHvKXJyiQsyR9jJiRGWt+HhX6phXS/h26+
jqHgUKzWxPv0NfPRBWKC1CrcyUOwhFnIaOkxNPoGWXxH02bETzf7vNZQBlkBuiHTSHOvJ6LHjevw
VmlN7Lazn/aOslFN6cXhifbtuAc9JpPnUX3uSp3AIKnYhVmwDlLL9vpFqJZjy0TrvgdehlIMvsrW
ghvip4YovRgZOQ65jVowkMtKwfEoTO9gqV6zj/n8xv4EABvHXDW7EDvlrY62Ch2cUaygB7lBpLia
hiyxF/HnAQNCqXabVnIQg4lW9cdcDdhb1cRv5Fw9Ykgjti92sMsW6lxsKqXLj0re5AdQOdoTGu7h
2EVpRXDGPB6GkLAWCT/TJcxzzIlK4FQPQWESfKp3hzYO7ZMpImuvGsW5Fqozszca3UAZvkrRLAFw
CRi9huY+aWrjoqoEbeO8No9ElB3CwCz3USSCVQQASm+MrZx0hZeiFOwb8pX0IkONVaQZQjM58nQx
b81iOtq9dKlJMkkJs0APK0XPvR4qu35GrxYnkg+y8pF0mSujLZcjhGvniU82hI9p72uWE/cqyr3T
6IcASWDrzBwv4htRozksehwmToX0ruP0Mw/1YgLIXEzWIBMr1F2R3uxoJa/6FqmZVj0T9P6YlMNe
dvqVjCBR65TfoOFNN7BTu5UaYzGhs/wFhf7z1Bg5qRHQJlNuv1RDcDotEIPUXtWWWq3VyblTWjL+
THaqxY0wypbLgX0vBTMVKh5b2+nutFYKkMfVwVFMXzSx0MB6PKnDSzEMt9C2Nvmotp5U6RjZOQQy
DePGQHBLIvx2zpnGt6BY3LwfR9dy7EeJITlDiHkbMIxQ+PSU5PFV0oDAIOPjkDvGCZjP4HWD2Guh
RgJiYO+x33zW2/TQhcHJSdCHNgwB1ygGW1p/jekN4Z1VTip7tmJTzlyaXdO4yihWvaq6OZ+s4vt5
o0GNLeJkEwIyLq2sZ44vXwyGOBuMJ1a+ByUiGaYIs+s51T4rkvrcSe2wkrhBzhFcngyAua1e3JWT
w2OJ6UNWnbXVxrVbOIUH4IDxdm1+Jr/zqW+WpNwSK3VCG9XQmMPWaXFgCoUodilCyoTSOX0pE1TG
1jwdGK56ea8eWqYGrhlXx6iUb5pgiegsOP7Z1mIyTP06L1gvjACUPBR+gS2nyUu6u455Bc4XJ+J4
sjpSeNRR5hCWtuUdlXx7qzP8PWsaHgqYJDwvdWZXPf6WVPPQXk17q+EZAQqQUflHZrSxTUe48yCd
skpsa5wybjglG6cQF6kjr4NufmwNhsTaa/hPEK6tJnqaBw7alhwfuwRxlkHypPe6xf4rygkdAdN/
Lieu09//u39++ShZbHmRP2sK/RMCLCY6DD81wi1k/uVbP5KqYKkoUBWiO1jaa3/VFDZ57QvAnsBs
lY7hAof9q6agH7kw5xeAK+zYJbX3/188uLQjAX0uLBGVORCmw+8rCqsG9yyZmUQwXXCcEbNAJd0m
GAXeXKMftAqpjt53PVWKFgYnGCqxXbxrFDJq1ay6I+m6ikLyx/dK72zC6fnnb0IJ9M+3gXkEUZwJ
GkC39ymwRVZMoVmpAd1DVbqdO1qPwTRyPsfs76WZcT1m3WLp719A/xQohoyY6PCI2N6yqm7gDyDE
rpSnJEHQGC1n8HgWGOGjYUuuq5+HMuduMmYZ4uBYULYEfxGxNbOBUzkpERi0rL1pY4QadnpA7oQx
SaUsctFj2ma5grm2nQn5pH7Iclcf1GVLEU/xoGDds5HgZEWouYNm+GkirTkYr5NBfC5k09MY2TSl
2JlyedbY2n1MBitxjV6nyJWrtfa5U8b3dRJ6I4fhwSY3skOeXtecOs2IBkx2o9SF7UplvBGkWoQL
/IGcp2PYWWuK3WGtDxNq2RipjJ7dykoynlLJMfZ5og/72Ux3XfcQd2S6h3Ak2BhIINnUOiqcblaP
RpTfJhNWzJTTVTW3X61heNZs9WKQinVFOI/eG1cByIiqeQiVmZQ6fV0H3VElE6Ubbb/vobeOM2Vm
/aybDTIZcdLa64ZZ3NZUwvKApGub13TnWuvWSvJbw8ZeJdu4V2mzIca6YJLmWgUhdAOntTC3r2r6
bYzZ9glfmNwxy4+sbhW1aeZZ8wHGesPpNgYDW/2W9OY6xBh4KKvpAcpGza5qi35rINqPJWnVZx37
rdiaobaKOb7nwbR2hF5s1IpOUZLVOG1AbiTVOo1JgFaNlVU8iTTcVur1IMmrLG0zBnxTBEYX0IA2
4VgzX3ConKlycyUKEnXbQb1os/qS04N1iJzAczJy4gq7oklUhagqx4KbYjqfYuuJEVnMI9rsZCM/
7+tmPQXzbtD0W0eJexJ+89hn/B7s89SYDxblegVxn8JTr7cJ5yQvij9nnQZ+mzEbOS76tRyatK3l
s3kMV+lI1eZkkgIW+kmf+nDrFHLp2ZN5mqX4ggF0QiNr9OLI8lLL3NV5cBFRErVais6rBX5C5I3u
xkANYpyxmzbvjvIgDZsIi8jOSJurKaBjAXzlt1oFtqWk1BldiR92SFJq/uw4F9rGNhpPgjqiIEQC
7Jt4NvVYP3Z3mGjJOyylfalG6h4T6n4w6T1lKHzSZK23Mx28svFzCBYbLcZVMzM52HEUkfzZSTZT
2T9za6HcI8bXEwy3nS79ImKez0wZ73oZjE1OZY5UYyug4Li5adSrsErObGI882HBf1bntRTE7iz4
zW28tTKbcBcDk6xoSlWq/GAa02MqJsvFmVXv4lRGfjE2OweLdRrZZ4OOPaUPK0DpJXFaw2DMe5tx
kGcnRGVXoA8Sk8GFBAjSHRx9L9PdBvl41Ol2Z0Lise7XuCgu0qD8PNAjby1a6HlHlC999IJ+elhh
NK4HAEZ1Sbu0GaaDVtiIkpXK2FvK8JziVJAollF7Dpu0SnybIYDBMKAuET4xHFDgX5a6fCx6+4tg
nkDSmeIW9UCVpz9GdvcY0ElucEdNGgTNyUjXhqYVa0UdlasoMDjfpZLiAdM9gyLiKzNmF2s3OKHq
ZpEpX4ZmtlfHk1mOsGMYZyBtCfL7sUqh8Ki4iGU7CW5CacY7RZlEIie9Gmgrow6XNUIxhsfDQjCg
yuO2reqTobC6z9PloFcnCT/opq8L2tN6U8ucMdqzcp42OIv8SrY/jw052aaJDeMp16JjaOq0dMv5
KSWsHIgjPFUB0dN2pE0BkeraNPCdl0UAFFSv8xsMZ5Tj+aF02vvOhqGU5Kdg5N0B1O2yyjBd4dSn
SBP8l/0RfBujKYWqdUwvKUqX6L/cGzJm0G3Ec0AhvGq6XNvF2oAy8Rw0DUIqGrGiVc7izrqcxgnL
dPB5FJj2sxFMHbbae3uq1tmivjPM51RwoJP17JLnIiYYTbXu9NrezUZRvDha+0QwjF8Fwd3AfSM5
SnKMAwD6cSY+K5NmXJXEArr/NfFA2LA/JC9MuV/ze61mJi8N4YqEx8N/6ZKoayHl+AhTJK4I9HK1
u9KN4tdkPUsVgsgGKeiiiwCMzPT1rU7DikUV1oKIUyX44phfU+I+HfYTem0/rxDeC6r/mL5SNfE+
5BHjY/j+jeaI3qwSyES+aXpHDK/tNbp6PuB7QmtZMY6oMaXlBysqNxnjVJ7d6w8+wQ9KFHQvf3+C
5d/fyF+iwkocI1UALrXUHlxdD0Y839XGPCfrpZcE3U1qlL4ujBuDIaPRsuhqztc2KPYEHFbuzz/P
Dwoz+HVAr2HvLCaWRSL05uMIrG1SFRaSN0eYR1sJq3dCzJ+6+fnbLD/gG9XL63V/+zaUs2/fplc4
VPMHEn1QUlV1m8PPRWEe5rr84E5aBvX/fCcb/y4WEUbs7423VEQ4DSPuWM7Y9OOhvE4O3Zpe9QEw
EZSKOHXQGRUy24IqGbtyo1/N4H9IYCclgqVSIqEFaPUHvoQfXuc3H+vdHW6G9AY4A0vooVE3Q7if
LizWiNer/G84dfF7vbmj/qH++P1/LW6t3/9P+lJ/lJvy+kp/Hr3sTwgscGctYjNNBe/+7ehlf0IB
At8XndJyWFgOZX8dvRyOXtBd+PVBwnNk40j019HL+YRgC2oTqh9ASRw1fuXo9W4lWBhQvAMfF3Qk
/q1XccWbR29UUsvJnaLzo8RqENhXCAjstvu1k9fru9j40og9WwwF76PRNWoMU/QV5Yk5Emo8Ed85
BZ3wgsRJPlhdX81fb57y1/cCdcSFYRXH2vZubWNSHuJnmlvf15VQUOgnlI/C1l7SWUyPylCL58Rs
xj3ycHsTjgg8aTs6jDD7hLxOoM5R7OnottiB7EbbJSpN3UBem0M75rumDgxXrXTzi9zBTwM5rSq/
0XysToUVpB42MZwwSlWtyXvBEpMXL62i5D6t5mkT4bS8mkfSd2keCiBT/J8iJXfdaosnIlfzk9nA
OR+bFG2yXGv2WssPhaAb3Zb9nhgL6tRBQQ9tG1K105wZ102Rp9axc7ARK8QJH8Oq0+lUGSjX5k7D
eV0ooXw/1UpyVSvwbnBKhNf5FE6bEt3X5ZuH4fQDJc73i94fFx6dMZfdQVv53o8Us7kKRccmIqfO
6AWKzscbGDuLKZdpxiMy+Pn7/UM4yq1LYiuOQ+4pbIDvl3OgNsIQMjSiNCy2ZvJ1sqOvBogSPZCG
vWg4Ev/8DV9vnX/cWsiMSNlDFIvX7PsNBMtE2XHe73wHkq/s8bCPMtGxkvW1qALNxW4gLlUNjB+2
PGONcShWvOUmOGHHHrgYYXvR58YC0Y2a7MLuotd2q/qg6SVNuTARdun3WrJvMpmbztbL63QKzGNT
6yhZwhyY4Acb76vQ8903AlpB0UP8DhKqfzz+vR06laJyvMSkARc68OumbLxQqoOdqAmkjKHEuLUq
MCDIBCmkERId25nbfWZI9QfX992uudxAS+wqJA3Iepb9qlp9sxZh6hrRnra9H4s28XFgRausqiE3
TI69DntN9n/+e/7gBmJWBl2LaKrFV6t9/3NOnKJ6xsO9r2t9A1pJyVcpcKKLvifOogv0bqXUZfyr
psjlS75503f3kDZie0ghOvulNqirYTKcfTFx5iJmo/vgev7w1+XtiFDjpl02ku+/oFGVNmkfTOvD
ru0PVaDrbqOky7PRPIWys2VqHV2ClOJ4W5lim47qljNkariYxvQPPszyNL6/02gr41XkLkOvuvwY
b37cKI2B2uo2T6vjSGtJTzpPJxsOBqEBcEmznM9dAdSKbtlHCtl3Vc/rbYVtkTxfxPN0Gd91F20r
As9qIqwiZKtZyyZgjooUFD8YO3X78zvqh1+SLW4hVi4d03cdxiwRbdUl3FFjA90Er0mxmXvkdlUY
ShR4te1qcIs8vR4+uLo/eHQweC+eU7Ts6E7frYVxFivJPCI7M4wNx9l2dqkxh+7u51/vfV37x6WE
RL+w4x1anO++H/Mnp8T+x6W0mvC3QRbjWhNGhFRhJoZAl6dtmioj+QmzuusnUl0CvecQJ3qvlxIG
bpaoVyBOI/ZNiXGHyJoPsh+XD/D+LgNLTasaT6zDAvz9XVZ1hUgUZ+79PKGF0Whi9uagsL0kGtg3
w6zbhlYRb4sWmEU2bX5+eX706yNT4+hokyeAiPb7NzeK0jYri8etCPAVz7RT1gOxJK6JSklSK7qq
YGKAqgcfrOI/+PF5R5ZNPCn0z+V3jzm0iJj7f+x9LZ2ylVOYyb1jEnXFZLI5lK39J978X1HhL03/
n8xV8pfn5OXr49PPAY7Li/xZ3BufiD9lqCJj6lpgTt9qe+OTwkRl0VejxaBeYHP5s7Y35U/IMKlO
qeLpyyzxv29qe5ZrFcXxMg35VSYDH+H7x4ETr0aEGgAqmRezOS58f0fOZD2kFt5dns1wOpnqRGO4
R7IXrQvDqgrXLNUvyVjsLFBlXoaVtWjj2yCZH0pHcXUrOhdy/1hLzomO+gY0yanC32sGBB7mCQaH
4UA32r5kMbxJo+xLPHefI7ncogItEw/PHmq9JDQGFw5CsUoq1JS5JNbdSJIh6UZT3aRfwmTuaPON
XxI7uGxnpr+RjJG1zef5bOnpZ470dTSGaj3hqlQlVEfX0tBtTTs/Von8hbm8lznBKeyYbBZqcLAt
HOkxlYqqk8aktbMvF+VXiwa6o4GE7gzlAo/YRp2tvT1K7tQ86QjUzVM3ZjSMpeo5CeLEVZFv1ZLZ
bRxHGJfGnFYb8NOXOHILgLgAPQhykEz6m0Gzy7pxU+COz1vZ2Eoy3suwvKrDZBWO1YXR2gY6PzSH
cZnNXtagy7UjY95aQXzLQvYoS5GyFn1/JAZnpTfJNcrSWyOnfSiHdNbnafJURc830aTqfmtAOBpK
7Cd6EJjrhGLijOgYZtCkgXu1BYi/iRzUAXKJ8C8PtyUxVmml0hrVcV5fwBsOGiyqoW5uTYHB3h2a
4pSoascUG5U2sPtNZjeQcJk5aPI+rex90Zkr3ZAvYkPe2Gr+ZEv2rpONW9pLyHNMS5xVNvdUBuuy
qOZNFvbgxCXFfCGJBsqMWYTMrzqWYZrLHhlhOaefWqz71ryIo/Bp0noPn/NB6kcaxBLTo0H0+X0f
1PNJbuW9VVerXCK0J3RKgAGxcRMU8sVsiNQfJ21dKMGtQ4rnl8WttipqmnVTYNwk2mxekuwE0Wja
yJFq41QortmRIAGN15WI9vyw3qgWL4D+gEREUXkp5tA6OAGWczBMM73M6bxiMFJWHOnihvetzNlT
G6SEHVXzNoyN/FIX+lpowIGyhJn9dBBqeBeZ5WWP1MfOCpZ8Ul/QeBtkCPWrdmS0HwWScgdwPhBX
tJLrJwaCZzp8Tbq81kmY6ZeIabywccSrokL1rA9eOujJR8kGP1oZTNYfam4bq4n8rigCRZtxAG55
RKL+NIFL1cZpWwbpRkjqv6khxF76k+0CJ9kLyU8/YwUqvMK3RpCs4PqhJUGBaCDE+7ZZIN4jOoZ+
DyNYyodl0P53I2ixmlK8U9UsmwJ/9HcjiFG+gibKZKxP3/qXZvCEWrzfLFQKZPYkBU4QQgBruWXe
VOhNY5SRQ8/Db8XwNdN8Ps5mjlZS2DxbRuo2E8G4s0ARj4hDVTD4V3PyOCewT+lldphu08J5nGOU
cVrWr2fLbYLAy+vnUGk3SZc9aADUEHRdkP0cbEATNgyNDR/R1iaUBoeMEiZWsXlTVP2KmLObJGCQ
MhbHwI5uTTj0ZRqeKKbPe7mih1H2GDQa5qf1EJ815Exg32tQDUXN3iAMocXmkDzlzfjEAMoKg+mQ
SdM+oGdzAlEBlo7E2xHjgKG1a0O9AgF4XpVXjc5YiXYRGXI50MJ7KVHvyKDxJsfZR701n5UBqQ5q
gUy/0OI1niPdldu9kageoyGU6SmkweCpbIzrzom/2EZ1HqTS45B3wzq1EwXtv4nKflyN43xGwtqq
MK31nIuzsm/PM+CDiBHRgaNaKx4EAzULHpne76PqWcpV04ctwjIa7wcrupa1vZaKZR/zxshat8x2
Vc3ZdQkGgASRcU1rGXz8Kl2y8bB3VrA+6j65V5KEuIkadaXlOWTFtXaEaj/WfkuSz+Gk7PJyOCyR
YnP4GEajq7QgjCSrnldVXRCkoISPYu58YejbTHmQsPQUcKewmvR/1NL/hhqTTsLPFw1gX4C/PhTv
8Cp/LhzKJ900aBSD38CzB/jr28KhfEK7swQIOPi1HcZGfy8cmAmZpVBfwgjS6WK+qTJtaGE6JSFr
0a/WmMr3p2v2CVaupfTF2Ualydj6+1Vj7qVaNoJc97IgI75Fbcsr7vnpoIeZvM4dHg1Tkeil6guY
OcUQE+SGudVaRTvrZ03zE2ZfpDokSHfpjX1wMvrhh7MtnaaSSbjU+3QkU48LVLoYRcwQu1ZPOY7m
wqz3hhMl/psf8Qfdz3c+3NcLsXScNRyGQNZg8H5/IYRo+4JqDlOKPY0rRQksb9K1GHluzyNJhvc6
C5n5YzV6yCcTmtKikCgr8KPRRwbo5Zr/fQr+50dZDqpvVnJRz1JYQk/0mpopPzLtdF2h1v/gGy/U
2x+8DY06BOEGwvLl39+8DV6pSJOGRPdaaTDdLjPjy1DezVPMgbsMex0EfF+elbWsHeeFnd7SJsAd
ThV0mZdJDY7VIQdI6krjqWlq7SQVUMhbwG7VuuKHu7FGdb5TB0QhFGPZbujScS8JK848Ry3NXdeg
mQV+ZK4kcDLAF9E81nqw/qXfldM0G7Ou0VjhPqKhsOznb7+lYgNU741Cxy3WhBuwOt5UlskGp16/
0rqZ1R/BpV21/UbFUOeNlax4PUqCrZMTVFXwHf+47v+KpXFhZfyknmJlxBAMtui5+c9OieU1/lwY
1U8ynZZFpGgwVqKL/WZhtOhScYamE0T1tAzd/qqomLqxJiI2fJ3GEcjxd0VlfSIygX2SgQLjOgfn
xS+oGv/ZfuW2sZfOq2LZCqXV8pi+eT74bBOTbU33pniKCEmmrkjL3/KuijcQiy/iKVYOcoA/LLTE
SpMgBdQhtcmsOfLuzWX8weL0/ZO63MOsSAwMyImzgdO9Tx9py2guQXHpXjX2wzrC4+xqDqbGOIxa
D0p5QYljVp4Km8bN2g8nNdr36/Dr+6uMF7kaNKjQHfALvr0SOFxjZyoD3SOaWTt3jMG6APFhAn9S
mooMUmv+zVT6+NBqY7bRajvea9ICJoTOcY5IbAzRjJn9fjRC59aInbReS9ENGqkODrsqR0fbnozM
09NRv5Q5aSEub5AzoILmZKpVgaVDss1IdHYScbDDxTZtmP2rnK+v0Ma7UjGj08tS8zK3GvVK6gKh
4TbNpe3Pf4d/TpCW2ZHKzbeIZ3ETvutPjplslhpLHAJ0vMn2S0kpKZdfswQBHMop3LuNdacqYgsf
Ax8B/uTiKCfShu3/skB5qDRsqFS2utWuNe3UNddRrOyLdAPQ4Y975t+wzGiLpOY/LzNuXea//3dG
mOtZV8RPsXjM4nZiUaG71U675//5PxQeVkYVy8v8udLonziaoUHkFgaHw4Dq20oDenWJJKQD6CwV
xtuVxvwEr4fhi0qJxMbxttFnfiIMkYE7Z0E8Wyi+fmWl+QfwBDAj9ETgjBCC+N97ngN5ballWYJE
jXKyBt+QzObLpIz2KS+lc6fO8N8WgQoieJyMZydVneciaUXlK47oYhT9VbWLDXPQSThOxJUTw9B0
qdqOc6hcVI4U3RsiidaJbkjnczBnd3Wr2A3hF8oko9MS6V6bDMJ+tOm+yMOa8JMOP3QVL7PyfMI8
aNRx98e0+d9we7Iv/ez2vG7LpzQqs/yD2/P1Zb61FgiehWTEMZM6V1006X/K+61Pi+9vUZKQrMpM
9c0JASHJ0jpwwGYsHNHFyPd3a4EbGQncayYrL/dLGpNXR+Df9SjLv7GYBLjdGcks84l3q15aCFON
S4PIwHo0L2cFCZ8+ttq+iGPEs1pEw9cZ69u8i+g6aDNmvHo2rE08mOjOIpLMzaYLTjLDtVUIe+sa
35kMW7TKSbmoM2faNn2PEykmjnkLckiN0LXjrI0DO+SVhd2ZuIfjTVcuSGsD+48tpclznEnhvmOc
tXOqOLtXnUbJqDTbdWYpyW+isZqWkL54IgnOadib0nEA6ZeXOMG02SCZMtPuhqJTbmybyQ8aD2W4
jOZ5vqwjp74r82AkFFyOJUxzJKGScW4BLbUqo7+Npz5/5tD0we7y7gjy53W2GGjTSWLHX9abt9ss
c2tYdmHcEv0hgCnmaXxUjLBcyVDn1nmkSscgjDM3bGAalrHlg0h/GWP0dhD7Yzd1hj8+0L/iGV2q
tf+8hRBc9vv/LsL/h3M8QqRvmwhG3KW5x8OI32aJy/j2lJqfGN4tPyCl2mum19/lKkqw5aFhoLk0
CF8f4L+fUmZ+FMAOgDgkE4jEfqVcXVqJb85znG6IBOQ0D0WZvjBk8KWKe1OvSqXV4tNhW4ji6CA5
Kb6GVpwBY0XMnfKcFt2tUxh4NpXSU6oR7H25pg/2RVLRFRjadWLZxEMhK3alUT2lUXg3QoUkFkJ7
tJz5ouPxRW72XHYEYWhyd2aNNZbDMiEeSApXajVW2yxLjyjrGw8BLGE9MR10Jc/slS6c4gmrKhDS
fACaGdgofswWIkTWaF7eDBs1YLBeGvZG77UHitvqOsEm4awcDVeorILMB4sKybaIJGk/XxVqmp2r
Smec0bJ4VJEi7PTatE+6TuyTQC+3Dl+lIdqQJIQxlmBJDaJnL2Mrx86TIMYvTERYkuzgzE+ZPYXK
s5Ypjp8i79jWnEO/FiU0nqbTmgtTjxSMpE7gWmPA1CipsqcsAETs6GF91KOcwFpByMHRkSaQsERE
+AUn4n2P6Yd+oRbAS8C1QIcxy6faFVrREhnWggjQzEeLmGfwG1CHm6w7cdyosQWl2WoIxDOmzvBM
MwP1ty7MIDGmNbxhdYjuJtEaYES0flPitqRFqDA/y/V+qZHF/v+SdybZcSPZtp1QIhbqouuAl3TW
lcgOFiVRqAFDbUD/zeSN4U0gJ/Y3GAoFSSmkr3aszGxkMsPd4Q6YXbv3nH0yLf7oxNBh5FzeuhMS
bzA2N71g5qeGm6x1cWlo/ITMExU7EadDbq2JQvP7ckBJZDwhHAKXgDC/rTcVMqKVUhMsMWen+eze
zySjGfG92d/NdFsFqS9ydm4zF050Srax1ak4GboeL+LL4HDTET+1tmr7OGTXsp1OU9d4KO2BU1Xe
FBcgQHFqCBCqCj3y03hurW3RNjgjPD4LGANk+/A227WiGAeK8oMlrYMNovhDIbmh/aodTkhHBGZU
b8z2C4bXnSbN06m5Xk4ZdanfgjTBByHEppyzM23Owi0iAzRDpZr4HijmlUdi2ReRY8fCH7vFRxmS
hB0twRlFvvsPKWG92dq9IKyq/Wi6OGftMnAlbiERiX2mXbXJ9KGghe4Y8zkt3vU4WDvvl8TDd0dA
RsE83PD/qRIszqILkOz1wx1XRTEMEW6pIWsexOBdF95C7e7RJuO4WGmELSPkt3FOoMF+WRr/FdvA
Iqb4yTZAp+Lj9PG5if65X8GS/moDQDRIs1ajWbaU/azA38o0kA4ESJkWzdSFE/l6AyAB0uSsyNaB
puB1kQYeQmXRpiuMqoqy6zeWfzpZ75f/RalOSIjKEAgpw/tmaZroHsk8RhtkI1SX2DlLl/WLPJnw
ZG7BvXEARcTYxgc1DTqOx9N5Fp1mgwi8eoce92D29pkh1lK7wPYDZajeLf+N24qhuV596cjHsza5
9xFYvY72YAic+xwCMKjlC+NYn/XGoSuQvD7aBBkvybizhW9RvTaXfDWVNd95iMMTdNarqRO++pS5
zSa319XVUGy0TvCImieFX96DJ0kJN42inW4lB+DlOItIRjaIQqD+Ut2jm1z0EL3NQ48ayMPwHt72
0x6KHIgvhtUcWQxoAGKtncPt3kDwp5FASu5JltkQbPbY01wzv9dY76j6zDK7qCNxxAy0izDWiKpb
Y25esdCl02OhHPi3plxk7S5y9+W8J6Qvas/D5DHROBy5X0y12dktsXMtJqv2o2t9Gm/qCwM2Wr9y
HtM7PSlXxd4tlR1N9RUTa/oZPjyeBQGTzo9JfZN617EExGuAye6uBgWNxhcpzlwVs2mGIKz72LlB
U6KDWDWX5EOksw8ZC6Ne6O5mMJXKBb0oR7vBUof9iUYvquzHtge/E0GBCvL8MLm7psMssSoyv26J
OwzibF0eZO3jCCUfZ6CS3PXRWkR+owX5rTTPKqtYpVuhnYzWoWNkbquUnfynce5csnwjAgK65FOt
PWnFFevkqtafDG3TQcspAHGI/NM4pkzCTvRQ+n0K9qt6gL+5iso92VXDgwBeY2YZ/PF8yxfUWa6f
Rce66XDxDaSVp6seSeUc4pIdzH/RarY05n62mjVP8VNRPGFvyNgP+vL7ngjkgW+rGckyGpQaDDu0
NphCs2Z9Xc2sP0itZZ1b8KsgKxem71/dV+8P5ED4oplJMYN6Oan+Xc7a0G54uUUbhU3l97qvy9u/
LWeZw3jY3dntVAPB6rLevSpns2FGkiG6ChEIPj9dELWUJ34JHU/VBsdP3PqKEyGJ9pEFTQZ6PzJN
eTZHcjfVMXanz2RGrmp5LjKqEmw7eh5ERfpxqBgnofdxAKs1Ywf8pCYAgvUH/W5mwXRMLw103tE9
QXMC+FRjoqYK6Un1m97pdBgIp60pH1jyCdHQx3WhR4SgVlW81uM0Rv7v7pUR3vIwlPSLxbliRUFX
YD5Ng4H4iHbkI0/gtWjQUD5FF/kwYyJveYvCprlqp9zxpivhxRDT0Q0sSd5+4eyH5MwiI9xkSIAG
87HJnnCtnrfGAKFqTm76vnvSsmQ/KtboFxYZGkifbsqwandhk37RafUEQh3lniN+A7fcBto2Ouou
rHhoaS9PProwSnbbo/ynb0v9prortKLXtiiHPdhK0BsELjy2I+/IfhedMKynOmt09YyMvGcbBRSo
NdaYQuhW0EzGgRiCldbUwSy3mlxQZ1DSyGR3JfgQ41yZd15TuRu1V5FO0QJeS3j0LCXTmWn1l7Pd
nVd6Pfk9CUTBGMUfbZFBLZbaGYJgMIlCILJKOpNcAey0amugHWo9nTskN7DIz8eSzELYRvnkG7Le
VvNdTG+tq6Mb4MIHO5aF3xPafs65CnVZisOjJhx5L+a6uu4G3JZhPt9rfXuZdEaxLns4PYiCTLEK
I6cGoU7qR2JUaoqAzVLO/zOEk+CRQpgg3BuPMr9ot1iM/zPYfTOjXsBom33gWVsV6fkkHl496D8Y
EPzgWUF8Qh2BwATP0XtL4tjqGWNtAcBUP1amc6LGyKPIE0xAMv1rikFova++1e/sYdfDc5mDdon+
mRD88gpfW3YGKlB8SjhYFscjS+K31VNHUwrJlvk8OGfAHLzrX6un84e9QDpoIPCPvWA3vrXsnD8W
DxliIcbdjICRPv9GNbhMiF917DgtEF1GdiliAxqBQMXerp0WXHDSK0oHR+6u44muwiuvhktobqr8
HC7Vn3vqP2ZpcW3fvSHvgsrJpNPB5b0X6ZtGTwJiaVo+lx/6kFgZDDcuEiEiPVYc13Q/dtPGl4XY
AjvbT0ZIl8KOtqNalbvcKTM/TYATeu1ZVIxnpVFv1Bqjo0z0bcQC8UER3kNkJQ/u4rJ0xBwYIUBR
NTQxYcW2sy+m8BjnRbhx42olczg6dqU915PcpFpz4uBJp1JrVzmJ2rTIA8lxGwzWztbto6J0J6Kq
bgo9h8xYjl8Ktz0bK4sQcfoNne1cslqu6QGe0YGgwxH67mifWbO3sXP7Viv6CykBO5FasTU85cRu
dWMxwVa+lQ6M1VN7S2sXFEhNX7No253eu3AfVePZbUpAWIjpRdEc7Tm/iqKaDa4dttLDu182jKO1
YbhoSJ9ee4Vjbsu8vRZWla9mM7EvPOn0u94THagBByVW7sFpcvp6Vc0unrUQ8n+oda5v0q8JWexh
efVH1ynDVV4blwC1LuOiabFfFWesecZG1bsHW5KNqDjkRFDvZkN3nPoYMmjdX49hTbp7aq2twj2d
1GTjJX23/KUlQ1xe9sp8isjE5+an7zQAZ4ipFis/78aMLboMzLk/KdRk3VjTvtGNu7iy7vHQ8Xp2
zs8KYHIe90aTkshI1hRBnQLmgtHVH/U534ejo3CwJqJEJ/8xMTwsGlWMforx3y5JIJdqVsMan8bF
dizq7GbIHJIsjaqzYOfeGx3IShOglEOUfdGv7NLT1xZJFnd136grawDnVEWFiSrAhHSWJ7s8QimW
WN5VC+MAA1XOYaH047av/Mxw/ZDuD7o0uSnJQu1mDg7jTPKVrUMptonxJJ+0puC24v6Ewv60bbwz
i8xYmjeVX1tOE0SGOQU9utxUS585Ig5+2tdP3LPjGnosln9n/DQx12VesNWKaDNZxTOC2DKmn+YI
5LpMbsrZAOg8aHApCdSVxI0mUifYswdruZBqm6g517LovpWfl+hMyw0K02lXQ6idal3iu6hmVyM6
PEZH2crpgYKUeCpSvV0Lo9m2JX0jY1YKcoPgerYTW0mZZWvyVe/5VOm9GFvzMg0jZZ/HljjJJneP
EHURzsb1EaZd6mvSO02MMt0hATifZ22ERK7MEk6NsS+TxnfG+KrqnCun18562oIpvi1HKvYuccHZ
oqkCim9hxBSDfuqKWK7ZrvcWfokzFSNKmQ2BUo+w00aX7t4Y81ir7qdeYcjVNEFoeMFUlWeeSKoD
0ARi0kNAEHZxaFoS9dp8Eakca5l4AYCCTVNZFxysNR9Km99AcJsi6LtC4/xZU7fQkkrQsgAvHQdS
pVQvuVJU/GZmd0YRe8Lk8SE2sawk1kxTphZrwkQAomSquxkN27pQi+lczWaI3mpCySqoDVpaSU0j
A0UaUJYbEO3tIKe9EnN01Fv7qUFbsOrFQ6zMjzmxuAwI4Uabvhw6x2/m+MvgKF8w4qxavdyUbe5w
dylEaKnjkp3XwoTRFAJaZ19BQOUIeF1POBBWbVovs5Bwp3SLcrAMBqiKJNySHQv0/FkY9llmkhqq
AG9ZW1F2ErpEJXvNWo3aVVgTWwX7hRarvob2AZUGIlpLmmuMcohOKGQ+FdJe/tAZyDir3ry2J2C6
SAISkqJIhepJaBv1O4fYq9UA8lXLQZLKmACytdJu9RywKiFtLGYDKNu2lau6FdBTExEwoDrhrtpN
jJZU1A5lqgep9wzl9ATU9ypUGpIKVSLhkhyIiyTexcGs0NmnOssGOVzAWZ0vhuox0CnLBl6LfcBh
nNM16z7LRD5PekezlhrvTLgQXsaW7/pVPfH/VaW93STfzdFUI9XzsGFXLoAWVh3xEuxe0ZmliH9P
kYYW7dWX+n2R9t//xcP/K/Hly4t8rdNsTPo05lyPsopu2+LE/3bK1VUmMkS74B98Q07D4rMcOrH5
MFUh7Uml3Pl6yl3cP5x+8Q8vmkzD+a3UVZR239VNvNpif17G/yS8LzOdV4fcRiNVbkrJ78Qgwjmw
iPTmnvY02K38HAfIvFXiZl1E2sbxSojlKis7mGQ9R40oWuPUUyL7os5njpUSzpCtLwGKqvRVYZ9C
djrvE4eVffFgDMpt3zUfem7CQxwSEBx63QVM/GFDbN526q3PLKXFpnBZ9ZoMOrUJ3JBsAvLnCeRz
CwzOGUgffyDP/MRkTBp4+GtcvboqbBjbS2HnxIrLmOBZcfXLBIjaShoq/MFR2xUz80kxq/SKYmDQ
3UrT6yDM1Mcwy9KDWTvnkUOXMiuApSXDNXOOG80rgr5hbBMm/SeH62oa9SPLwz3wtCtCvzYuhKCQ
mIEMbLqVqtlhSOzyRFXw3SN2oKgM87I/8YaptAMiJOMbKFrjNfGS4uipCp3ydKLeI+h5ow+MW9eM
AgiNVuxPyTLtzQwAkmSOoUtXhgOw+ZXVEdpHn7218MdArLoa3VR90NP62RLjRWe2By91Huu6uy/0
2WSHTT8CohHDYx4rj86I3XzUbxuy1wGaB60Z3+H8WuulfLKj+QPqD4KcB/wmCFs2WRofZW+JLQ4T
DvOD+GAl2F/C/Kly6u68LpI+XY8qw3WnN3xy3k8g8h7MkowwvbqZpaGDq1TKe/jngT7CbBN5foU7
nJJXhiswPr7W0hIWIgFdVV43fXpvZsopS/bGTh76Xlw7yMa958my0Wd1uzR3H4zY/Vgn6WVNzlsb
D2zR0sWrGLu+AfRIS6cbqaEDKB0HgDWBmpt8jOd9aEXbdDLPrdRdETP3MFB/dF21VSV0KwcJfprC
tMX2SBAE2IdABZUA22VM9zP+KTCdpneOambwO8kHlrbCEq/3hC0UUlontjH2l1Oc6J/F0I5hMDvT
QfYN66rVbMk4MH04x/fdPNdbSPMJPiGnpD1Qh6s0M+aLYXEq9YtnKZ3obXrYmCR2JltLPrFtnKcd
Pqc4rgt/WrxPPGWz3y9+KMXFGdWPevvBM5vbJs9hDY92vKmNxjzmk3gsMFJZMI+xAQ2cufL6dJn5
+xjMbh3sVw42rBg7lkH5h9Jm7Rr2gQjYQ4ptyyp7mrX2lrvWuE4WZ1fUiAvrxezFtBHj1394K91s
TMj32jQNEIv7mS6Mcg4zdDfFRsvrRcToDRpNCSU1OinEUJGyWaqA6xhNzlPerkMN21k4VPl+KNn+
49oZfSPRzD9FaP94MPzh8sbxBq0kgw5Ow2+XN9QZzKUUp+brejTVvQGtyBa//R4GKZas8HQJkXC9
z7cFKGXN4N0whAzdnujTrVpY+7qat6/2mR9s3t9fioFQTOOHQqUDvWX5+6uVepjtqMJKWQZeeWPB
ESv2XvWLt/j+EM1bLMhwZP2L+/TdW4T8EgwZzTLolOI+RpaV2AU+5FOLAu7lYv4NIz00cq9+uB8V
CEOb/vf/fiG+enmVb9pAZBn4MFB00rVdTLhfCwSkgez9jPr4F6WCR5fl70bO4keAX4zJc/kLIpG/
2uBLI8fAzI81j075gn//jUYOGo73FcKCScE4wlGYvgp8jbf3Hc1tGj2opEhRISegLNBeEIJtptND
HZOS4uH5GeOzwQIGqVy25MNkhlhFzrAb3Ad073vGYeu51fe50sagqA1fTxi/1d3JYLuoCSz9mKDw
c1gjPZGzCdGetvUwmLpoXRLUG82hXKeaez6BJ1i11A+7NCKIsxL2uWoP16Fq+OXEqdlVSiJGkBDg
WlCAjIT83+O23sOCy3ZFP210N7wirHmfxJxSymnc20U+n/VTl/kiH9117zTOOW6FFbHSH+yhOFQG
eU5TEtL4T/WNrbfjnU0DwapgotYssXFDJwTFjrlWzbHxp0Fn5oRRbWrnE10oM/ScDzQDzvXBqrHR
apsBh7XfeE+i784ki0nQOPWzFvE5I/0Du0Qwp7DPq8pJV1o03rlmeGsWSFb67DbLEIJVPLYbKPL3
s4L8W+anTWJtbaPY9Ip+BwxhQ7DFXnTyxA7DrTdaRNyEE0WdQR/OsR9HU9w0M4kZZi3JbcrLh9nh
MPhSsIliAseOZ5ZLUlrtXo3nkxB9hhlm9x24zKjojonFUb/JD3Fi4LMow+7T4IRf5DDLY6EqZRBG
GuROMdAHz6ZT2yuOYTl9QsVOAPGkafxkRNSSKseR64zT6Zoc6HOu+CM7wJa66CkyCFdPFXJ5Bvy9
874zMyuwBhosnn1aT1yFKLyH2o6AThIqHqREIas4zRHnTTtXgLzuwoY4XVUhHNc5Nm36MXZhdA/k
fLSkAkGFDPJ5WJlGthcqGaVaVwHZNR7w5WvsTfhmhfVBJXGldMhxyT5n4C0tI/sCUW/buyaxVClt
hulUpuaScjj4Ru4hdMUHbtEBQgZCt676kGja5HtWeCa8tMfB7J12HMyd2biVTu73guuI5XAxUtFs
GuralTblhMwu7R3IbWWpBeXQklJU15do7j7Gk/I0jMQLDs5OyeSi788vQdznfqiUz4kob0Qz3JTD
iPTe4QurpsoO0OMBzlRn7QRP8wlcwru0n1aTXV9BJV33KakBlTs8KIQ04653zvI52fDPrbGxrxtT
9AEWeJioFbGs4XjR6xZNuYI5lc2QK1G0i5KWU6BkyUbtOu1ggwLGn9B9mFMVxCfouVFCAh28nqOC
IcAAco4ezJrxMD9xp1DZpsM8+FJ1/L6aN21unquE/LhRexWT9tapXDreHU1ZzqpjxPx/wTK1yrqr
c8ZeVvNgFuoN7ZBrc4zvW4Q8gSvstWHEfJFzeRw6orsHFP962p9kbrcL+euAlqlZbpJhvCHtFlKp
tiZk2+9VvNxsuFtCyJ5Ve5Q8ABB0+YH1tYiT5EhUwcYlJ21NgkLh5xGSHRtPdieHlT2N8EHr+SmK
moeopY0Ko8UC0bX0zgwYxu40Wpdq6SiMn+qrJk7O+UKPMpwfM5ldV810lMQcdz1BTYq2jwXjcyN8
Jg5LBybgpwO9B1ZlP2rrg20z429YRKu0vPrXbMfoVn6+Hf/f5+cG3DkHCUQ2Pxfsv7zWt2M7kxDM
7aidFujcokn+uisjvccPuExcOMz/mbL4164M8HyJZHageXw9nH/blQGeL5ksTOCIZ8Tg93vjlXfF
ICpPdn6dc/syQWe7fzdfUatJHcl8L4iJEwUscnPreByvV4izug19+XnLIYwmUhMCc1tRezwboasl
4PIXHV9XdWHH84AiMahRJN+GDKDPY3LonxxTEglfwiDTk1TepeYtuAnvauhdlC5h0qZ7AzYRQmz2
bKoamawIHHNIHCsmFRiukV2M8XQcebK/eCQe0aBPwAyn5byDW9LnRDTlDA48o9rR+0KuTSQVLc9c
148NE1EywvOCxrEjehl0eFw2oRbHK/SEgxmIHn4zPkB/mq0oJa+r0iJ2TjzOrTq1e23SGW83XtLV
u3TO5qOias1KJ7el3DRCWgk2qll7JgW83TpOTKswzAUJUY46xj4aknvGrdALKhDmaa9J+nCVCQap
LmZCWGolOeQLPr004/STQoiS6uY2OFsjvUtnWe30LtW3MisXSEWml/YKnWy61Yl5ZYAvXTeoSQvG
gARUbrR6jiGvbuofHA5eXISvBm7LDeER/mkiVyAtlOPO2yqtVBydYPWpCOIxB4AGEWWtEgC4ZgvC
dt/J7GgRuAHP3TIPoyKP5uA2Fz//DIs6/P1HYKqIP0yzVBy977qLrewV25ihFdLUlHs10cQ6SuZ4
8/N3eadDfLnQxXTA04lCHS7R2wslTFIqGeEYgdHa+dFI5mFvelCzw6lh2G4bKXm9izaSW3Dd9L8N
ouRr5uk1loYZx+Nl6Pr6EBaZrabPasipiMP2lTJJKprStsikAXvy8wt9N0J9uVDIO8s0lnMrx4C3
bzVVURY6FudlZ1JOE4uoemfu2rNCQsmiKQb0enYfOw9ey8/fd7lT3v+Mr9/33c9YoMLOq+WcDs7a
3Klhe+zcsN/mcyXXnirRCmvRr671+9sX5SI4MLZdFIz8Su9uXzUse7qNaoHWDrxZAvoRo8HZoAzo
MZhzIE0ZZ9/MC82vMH3vzfHTzy/65Wj75qr5ACyj+ssPC4/m3VVLRsQVOSJFoDS6/mVUCnsl445V
CvvwB0ANH2YHqQiK3IJCkfizTuntL7lnkNZotsVFP6dfHEzG/kQq99ooJRWUW6ubSmoGZUPKHUlT
Mz12c6zfzrqR06dJtSM668I3ufZ9PyjenaI1JLSnCwMUo8XKpoTnWEOZH43KAckT664yb2Jqxvum
JEpFcwjTATLhHvoG8RxanIE4SSSAhKcGxcCLpfZY7ZSq+QUm7Ye/F2oBJKWcL0HiLZ2EV80Ie1LM
ZMh51hu+jPumumlbsziCHp53ej1sM3VE6+igomltp9jr0YAG+ue/2PcfAUc+khPDxhCJf81alqNX
H4EZ+4JdZdBs9ZrpV6KD7y115ldk5dHFGvzEZuBvd0Qw5vJSkGl9+PkneNctQQj99gO865ZMTmQk
uqZQerZjwkzYMpFRyXmlaZ2+LdET/WLle8/9/vMNGVUi46X3jx/37RWXU9tbrUoia5KRkpiN7kNa
0CnPZ6mdSOlS9UuPoEKpHdt4FkHkuTihJAmFP7/u72oPVHbW4n82QQ8DIHvXEMA21Ru2ZKIeqeKp
AhJ3SpESBtE8dX++07+hS4QN/NW3+l2X6A6AxwsL+lcl6cvr/F2S2paHHhyT5ksN+aokRQhpL+Mi
pCDL3fF3o8j7w4XsCMiDPhLV4lv9Nxl8lAugBnVnKVh/p1H0J9/+1RK6OARAxQGsw7QKMeN99zAr
Jr0wWzRgtd04T0SEjbvEIUZD65y05Zw31esGU+nB0RUVJjEZ9wfNVaL5SIxJcZKrkY7ZzqOHitIE
+dr04lgpX9wr/WJkYRrbHCKTgbhsHIM4irJCC02MH0MUmBm+YRp31kJUSzKZrjO4NHNUjohflOaM
r4BwiFbZjkIn9UAxAq0bTwQyPi2xVnGqbmpssadFaF3NvVy37XRvjbqzqoSzi1AC7io81Yx17sq6
DZKBuLC6lTIQAtBajKYdRXJ0o+Ig0oFxOFzIKCobG3lypij1Ta7HWpDk4z62pc4OZpFyZxH7okbT
x6oxTp25lQFJXc4uHUtyBD1GXu7YX3dmdNSlEZ/SJ6Jmdbb1SND66BxDOz83DNQKTcvUIbX56yy7
nV1ZW9yLI1Vx8VjK6dyFCnvhtM6NOjgHz54nZiw2B1RRPaE2WQ1RcQiJRc1DuUMSHR30pTzUU/uO
seCJkxDfqifZenKPo/A2XtadjSLcWLNxN3fK3tDacoU7x7t15bIASoVQwTy/cTWBMFHddw2aQ6xV
JP8smbPpLPLACtksh3BOzkaDQUufoDPSGbKlJNm2YdkFAlwW/5NIrxSXKBZRkmAoyMwbphSEm3Ms
WzU6TZpyusR6TCKr3SrepTCsQ671qPMJSmuUSCNxmfjx3ECK6oTmtIs0He41YAJnr8pMDejQIIFC
ltpUcbuzEuMmXxSr5qCNvjCifYeYtUbU2izqVldP7nvzMa7lhYcGFg19oCAbMhaNLBIrYsdrWz8r
uyUcaBpHasFxSWvD4DSpwh/R3ZJishmR4nL0WBUFB7AClQaCmrwwA8OK92GSH+xCl+sxmuu1KsZn
tdXlZpLNRW1zdBjRiLiKQCNEgjUxJnLtjsk+GcqnfhoCbyL8RZ0/5/MId0mcTVPyODWkjBRAErOW
CZBtrfF/HVwMEaH0TspJ25INuAptIIpteRepCqEVYr5WZnHTzc2phtg5Vewvis0Icp7OPUa4Syos
WcduS2o67aphVrZ2Nl+KfD6KmCFhUkUBZPDViNo+1pONm9OywhuLr+7aBfJFjw5Pggym2b22sumg
D3jYWrhxiXeRk1g/lMm4oQ+e0+KwTjpl2s5mj+nOnbwgNqv0yhaI2EaUVDi14spvBcYDFctGazrP
ehUptxn35cua/G/Yf4Cl/2z/uf7v0hbp/vu/efrLFLjllb7uQJjBF7D2Mowg0w31/bcdyEHLj5Jg
4RZrLKYWu99fTRHvD4IsaHqYyyDBpgPy96iCaAOUovRLENl7EOV+i2LwXV1icSLk5QmnZNanLh/7
dUGYYBDUhtDFx6h7+ypOfaW4cNEOvfqefnDS/tW7fFf51rVJnVsTzH4p0ktNPSck7PffwuQbJmIO
Ez1+2rcXops2oCPNq4O6XIfelVOsQ+XDz99iIQK+PeWBXEJFAicd1Qfsv3e1ZCMr7N0GIwfbTaPH
EQEfm2+SzyRi67nYi8odz9jiEvyyNCF9qPQINWPhrbVUEHCLDX6Tqg2rgpeF9wOaPVrZtri2ijw+
7Uw0Esxe+tM6qZUvIwP9K13TWtefhE2waJ23t71QslOJ/fU87GudllSe958TgyzWrjMVgmzamJGO
7PSb0rHC81AMGsp42wgc1IiIWTtHniiwpImkmrP+Y6pL2tue4sVBaKpiQikZQWYtySFDi3E7eZCi
dSoGemGRoq3q2K2fOweJGckONeOcUZo1BDF8D5dRPcxBR6CtN3hhYBQk+YrevW+pIx6VGEGnHw6a
bq4VtUZFpXfTtNbcEER0pBF+B792Q1qrAv5+rPRzq9bp3ptEDTdJbT4nBr7OMk4a0zfIpdp0Unms
Rtt5rirNZoNNii8//52/u1shpdOlIFSAMxqBoO9q9b5iKK4bzL+LXFp3i74PbUJYXBe02H4xBn/B
db2q/xZjqKZxWyFMAtgAbu7tbZuio1VmE2FzBt8ftR0+X0i4wNyQE+c5kU/Ua9jRMM1msvc+FmS5
nZraSpdteop0Az+a6aTTqi/dlu5jn1DTRMkDrpCYQ7ZOGw//R7L++ffz3WPAZ7bIfrA9Grquob/r
JsnBLGe+FMTYQ/Os9DILotTQzmyrazamTRxg6bXRWdsrX0Oc/hVby0IH+WcX2H//pxuSz09/mlp/
0W9fXunb4YaF2wWETe+QRjk/1DeV3KLeIPGINjdrof1qZ4FDyH4Eu0BHt8Dhhz/9NQR3/8CGCtkA
bdsLcue30AbL7vVutUSMR8AUexhNVhr8b29toy6phTVknWh3huMw688gd4eNBBN80odlfailXQXq
rDePIxGJ4QpfxHRVCA0dtmLOCaDk0Wk/DFGlXrutwq08VmMY+7atxVeeVYrbtiTuYx2bIcO7nr4S
SYdGiV3WSK38UI5JfAOXI9K2kIEp4GXSELFodB4dJw478aWu1eHHbrDmaUdOo3cUs2ecj7WZfxx6
KGGya+tzgaFTBMJplU9lEuONyCa5HbTPSm4xKTaTvvZ8XVM7saEITx+dOWF+xYwUd3fetcaxdcpI
rHqqUXoLZUkn8OU2+Vc8Eot58J8fiZunsi/+2RPJQvLtMdD+QGPBDAnWDd6PF6bO1+dAQ0eKkpQH
hF6wrS1L+V8VlvuHx+KF9Oir+5uX+/s5wBTDX5bD+SIx/a2x09vW8AsXEgqbhnYFuSgf713R4BCl
nVJ8WyT86cqNF8J+YpKCnWJmPsL2a+SB7iDzevVd/aDi+vG7LmARWl+LSObtw+eG7eg4TW3RQkA1
2VsV/M1+rJGUm4yW6949iW08hD9/07djhq+Xyp65JBTjJV1Uu6+LyUpOQkZ6YflVgma9jkheKJBO
bSJJKzYTSr/tG8/aNNGAIMsr+t8qAb++vUNjE4wgRfX7Vt9kpnWvd3De7D6752hrbeec2b7I3F+l
IL1Ee/y9bX99K+w+3CW0gNDyvL1Sra0Y6Gmw9TrbwyNY18M+hqXnNxNmjqhAi5Ink7nOh1bbyNiz
Fi1NcoHvLN72ufbEplmeUOF8qT2nXleMZg4SRjXwpMj9xWb9tph5+aR4cbmTKfSX+nhZpV91fJPE
BEUqLNMv4zTftQwog5YVdp1oVbz7+c//Uhi9+1aWMQQRaSASFmbu2/dqDdSYi7rKjxo3hlCQ9ysv
cgqfztyldGcSjrDSqxN9/BCL2Ahw+tooKpXy2PlMNOkvEwHfqrC+XjtjaGhbdL2N9zsQErBhmOnO
+LEhef7C+HZwSm8NAh+Rj1gorUsYlOmljymSo43Sq88//0Z+8BQaCyl8QYW/EB7efiFAzOdIjUFA
tmWHLZ5W897Vu7WR9fHGNmW5yQip+sWT/6Mf3LFMet1shDyEy99f/eCinL3BtEZuzUpiyEsEAl0r
StY0LNzg55f3A9gmBHXWUHqriwzv/Vyxq2y9RDFsApFx4n1OFUgqcyoxY7nVeR/Nl2GFYGuaCmbW
+GuwsYxmQDwpQhDmgZuff5r3snxWcn3psZM6BFttydd6e+Xu3LluH06mb05lnPtdXOT1pqQttlfT
qfLWQqsaexWlXkToeRPbV6HXwgjVpIwumrpyrudhCaKVdgs8uJ2r6oOYG6w6eVueKgRxyV1bJOER
dRkuYkR/ggn2mCfXIxkQsIT0cv4kVS+7SqrC6GkklcOnTOKSxCDQezsQlFa0bnK1mH1vdq1HOmsV
lvdYSEl704TjYaTiA8jy+XGqHcDoctZuJjdC7xOWbQKfPU44VjXjLFaNoYAV7418YygcHjnuuRdd
Mn5EfjNqnAlaqM6hHcaPXRvB9x3+H3nnkSQ3Em3ZrfwFfNCgxRRAqIxIrTmBpYTWGuvpnfTG+ngW
WZVMspJW1kPOypJWIRCA+/P37j3XaLrBzasK6I26zKOraD0t4Lfr/0eUImJp+KQUiR+b8l/pDDho
/65EEJ9Sfgi6HwWH+rbafqtE9C+CGIPr2MFkLKjh7ysR0P+icKGv8y2I4J9KhIE5SlWKEJC7zLD+
07SBg8L7ilzUApifafMQCcZg46PfF1K23rVLE/qW8TQMWPe6vaM/TwpC7+Mo2BX2CWqHwd4psJBK
bjLnfNAvwmjLbTZXDwSy+3KPBTMrSB941GMmtePh3XX9RdnCCOUXn5GOlGAmkY/JCfzHh1h3Rikb
HFXyzMw+GqoJign4/nLx6pQwnMQrptZrsD4G8hZ1vGe15HU0nS+j8cNNnBKLrSvbjE3PhTcQ3vZE
bGsDg4602/Y8/X0sH1IROh4bNo7Mzn7IY7qm7bRSbb5yYg07fOK1C9vfW/K28MZZL3E+C2UuKdxR
a7ns6V6iaH5v+13sALlFqOhklh+32UnT4czEGTiaySqXqy2OB7eVXuxiPpbV1gfa5ilqvknTzgvU
/mU2CQAvb+r6jAXAzZ1+x73QH0/0E7dpb27A/yOzq9VkONVGXYJuoNQobZVxG1nBcamnRLnbxJh0
mTLTXY4HGizWc1B2p3by2KEkDLJ9YtRXNTaSUJlXizoaeHrlBxkNCArgGaAtaCINEyEgR8dxiVOv
u+ypZBw9K+EL0O1TszLMta01eztzQjDc8bQmMojIcOmQxJI/T4QihNJR5IRXYagTdGCGvP0ymatI
rVziKV0b09zAWFlfLqSQQqTB6mqeA13whmavmJucuWs/bsc2Z2G8kJwa8S0RordLe01Ass/3q8vg
Ps0lktnT5AKZ9D2Rwsu+JYKBBIygKl45LrrjUO9buz3V6r0cm6x5Prk85IMP21a7n0i4i8UqWmo7
LYw21jgeUS/5C8ulFOJjRj+QTHeMazrXwQ/bBE8S+oM6KE4VuUkgjD/maAvnUV4PdbFWISyZSX7d
psZ1Qa5gvSC4lbViP0/EM2EGV7tLaZrXQINCOjHLcJygoQWllBoKwJL+QCxrKq2mYvL7AVvXZPma
rG/TEIxIcVxGslcvftRO67G9gGPmJvGxvRjr2rzvR8l1xvZgqLem0m5wRqHRVk91dlepaS5nqX5M
pGQVpME+07HsFKsoiddDfmYYZ0bIjb2oB1mlb6f3qreUjg9rY1P1Dzif/cLcOv1XzjHwfXCI9n4v
H0XZbd5Fq1I5GY0L23g1jKNKjBIyZOcTY7BEcoyjRUkmEEjZdcHIy7aV1lNDnd8wGgsvXsxdCVnK
ivYJOaXZ3LM/EY4F3FCvkWNEy4opohf3utsrEoQhY1OU1XoZrxUhbca6Y8YJnJPF2rTDC0OpirGL
dhwVgKUSY0y9tpa0kzJNf1NH/XiYwULIYklBQSMEMBiNjA911D/56CUcUpm4xlo9JvLBC4uHXJku
Tf1GSprd58vfj7Xbt/ekuQZPVughP7pi7CgUIjtH4pbcO+krA8Ko+vrH7NKkWL67nD/JAy7jvIlb
WErFv3cN3l7iW/OMvZqfmIOiaaIyFTTo790z9mqY7eLgDJnNpHz/Z682IPsSLfeGfv4QI2d8ocdA
MgEmUzHMQd7zHywkb2eTf85SFNOWsLDQZ6WBx39afLr3ZfxML2paIjxEsaUDf6jJgzHcdnbO06Se
jmY54ERTSu3yOOjAivj3nowE7HuI8xvn3po7vGGxUzu7tErT26mSs8s8HpzraWwCWsPVbBzCkQ6X
O1idPblpa9YzPB5FMWH30INOhkx9rdvKjHw5BOnj8hhcBFIsvBbmUOluFxXpyo6k7lTNbGsPrVNZ
J6HlnE7pibVsR2s01pgru02ezcu5HsXLtG4rpzvN6XFjOQf4faSjLnA7Z1zuHZiMhpEU9l+Hgj+i
KBUCsU+KUvxSDbf6b7rF4kW+3fC0yeAMiVvLBjDzlsHwd5tMFKz0kekaU2+KiNF/2mRopcnhIF6a
QHUBpf67TUZwA8c/Jpd/k9b/ww2vfFj7OL1xcLNB4AhvN5xGsR6/O7fOoS6Ndm7COMQI4WqTfBF2
I0FLHdACTclULBw0eFsV4q2KNmFowBJMYNeRAKwlUxIp34E3JtbvMmZ+9blQpothrIh6/cjw7Bho
VWz1RJEoQ7oK6jryZNQ5R6aB3ubdD/iL6ld8xffPvLgEFiNdmvZiXizk8+8vwdLlUSKN1IjtlCib
WTQoHFi3EhAcdAjPmAwbf1BCZzVlyu8ahj9PonhzJl7C8SlE9+aHwlthRYCd2XF6LpGqNsEyekVF
wIPJsuGaHZrBgt65qzX5gqME+44kG7MY5XWbUmqe1bHLKIH69Ewqq97FmlwddW02eklOd942leU3
+/NPUyjxeYWemQ4Lsn4BbHp/sVDUFyU2dd1LM9tZoVdh+BUMDrmBcRlvnJBCrkfc+ZuWhxi2fPyN
xMwdwa0l80PJ4t/f3aagOkG0Bbbm9QROIz2CgDZregclyGzkpyGRotcu7MJNnAXR1pAb0pXBaWiW
a0qUMkE+2XipjBSWRS2rnp2HxUWtzGbrMv7T74oZrpkLM3k4E1pq3XWKAXROrhcPaSdw7KhCoPqq
BVZylPvC2k4ppzVZvXhonioyl3Kb1HKjxgSoKbQl6IKwEH9+n/7ikQB7pXA4E31FEKo/XoNkXnIj
Qk7mMQyefIWByuU4SRRqPBOrz9/qxw4ap0CmV/R1GMaSBEGP6cOqwMSlmCIy9Dy50fJtCpzaJeOK
vLkE4IvWXpvt7edv+Ivvhp6ZrV1lReSB/9DDZN46FGFPolREIPylUlVA9RZ7PEPhZP51L/0JexOG
iXeX9adSbJ/FVfXwWR0m/v9v25KG/0c1kJ7gGKSVKGTs37Yl9Qt9CtQpkJPFMydkmN+3JZHyoTCj
R+ev8SCIXe57zwSrEUIWMRUVM1EwIf+lDmMX/PGBZ5Wh+mc5pKEHQOSnVr8VyvGA5lDzjBgVA4G1
RoWwjKN6VwZeCmK6MC8qI/YX/dmRqpWpXalgc9hmOZ3Ml1ZTrMoy2A25jAUtB6CQkAOAov0hWGqK
r4JTULmpyM/N0KE7RQsCLDxftGetaR8UmBB25XgRGCrXKALC4utN2F9LsIxay7Ob6E4HK6S1ABcl
i9fWotiXWKbduklFPwLuYwp5rVsv0lNNWKxiT5cOkA8/NwZgsJNyq7IIcZznCFbDotUFyGdBD91H
srrLKx0pupv1ZNoqE2s67toeJFMzPbVUh0g6O6gaOhLVMMVAnEJ1au0pX1cIKJHhLCfJcKLgXV1Z
5bC2Ks3eajKW32UawUtIsk8LVt8WIOjIRRr1VbtUjKeG84o+jK7dy8GLPlwDBtHAYFXGcaXfCT4S
9Ec/NOqntr6jm3yq1gg39XsHS+5AApw2SmgmTvtEc5tKS9dNBE1jsXV/aZtTruJeCfJm7UDzNeNo
ZecLiZeeVE6boO+eUoQxDiPergXhhH7H6IBH5pE8rQVuwes5dq7kPDpTWhDHiHVS6aKdExQwNYs5
zROHk/xs1x7bw7kNr3kY2RUqQRSd9BblZCdm0LaQwjBSHtPY3Mr5SV5JDL7brTORoLxsOeGI0IgH
voxnJSw+Rg0WXwZovzWMhqjcgoSO+cRqT1tzY5HpgY8cq2hyUWbaG+RMDuWLpnlqgyvb7tAOm9x6
OsdxeweJc9309a1iZLdWNDwGerwx1H7lkCqqy1/zcqVNz1odgai3XAcmE4ZLN9ADr1L8JD9nR90b
2nWrsc0G0a4KQk9Jd00a3OEb21olDe5orZl30/SodzlGBhkD5knafx30elcU0nrBajdFp6rBLdsC
EquK4Dxqo35bGrPqm/lj00GmdobU6xRoIM5esg5SWj7pgkSBIW+uaz+ZuHJV4hnyQJLh6RAHz2Y8
eRnmZjzsCZB37NgVkuKY4iww0p1t7pZqT5Z17WqddRLq2a5SBD5rvraloIPaH62dpncH2GqqKe3I
1bnIahinGtYhqVlH03UAmkuuSdfDK2HcZSOtE6tea/mLJdOfiPNdLR0x2brstH43VTeWOazn7iiM
cK0Pvqlc6/Thmu7FkEbXDLZ2uK7k1C2zQ9TstWHTM4vKUxDMzXWUv2Ays+M7G1J31F04y2OZn2rS
DT0YDfOxJZ+WDnHhQdghSGq9yATenPtWeyjokaJkPagLIPE2vu6HOym9UaXTOaGQcDYVT91gb/p5
5qY1zssuva3A3fTcXDDwDhD1PQc9mVJcLGoLn8a8GvrtIlcrmxHuAi2VjO6gkveklgFSYaKDNEnL
Ouh8/VGWOFstjh9pXRBLpN7WQ38vSTdkVGwDpV+bKJL1HnKaQzvuHt8geFqo1XF8nULyAXfppU29
BWTH3UIywMi8tCz8LLpRI9OVhtkLKmIfyn4b2N1asm7wG21q1pSoRHgh6dTijbuQCjCjQG9m5ida
fDwNhyzdl7A4aGrVU8Vd9dQQgttW6hmNcZbq5sTRe1+WkYpbOUZnHyHNdsrTK5IDj1PFjdLyrBlt
mIMwxezjSj1vrPwStbOdN9suvwhlgx853OW6cQTCkWkiNCeHhrB2leCFzMq11TzV+pk2x1hGjyzI
i+UQuWazo+V30Pt0342otoZdnEQuxCWiN/h1nsK5DbYDMe/psE8b0ZUszsS5Xq/WIbQ+ass6Vfwo
7D2qptU8a8dq/SjFZ7GzgaQHZmrGx8rAikU6odos+q9Wf0wQLTjN9Wh/rRTttswPdkWbLZSPx1y+
7bJ0a+AOkCQJazo+byIVhwXdAKg6STqLzWptjedyO/iFfXCC9hbBHiV2ya3Hmp8JpxARpHuL49hk
Kq4VhCWBauM6pvPomkp3pJTB2sJEK5upr0AJzZl/wgVyIyN6DEtgBENrrGH8kEhh6LGnkEZRzA2Z
eXwHA9eew8cnYeexxuMGsC/x9GbTdPWmluwj6AUrbv3CZQ+6yqh+e76QTu67Ex8W86xTjumxh6CE
7QD6MQQhnsa5uxPWgzkJR57ofL3YsdePs0UeSlEcMVX05wJWVQ07SlZf5DrfO5qBXSnrbmrA9cBI
W790KneSOzZe32xtP2PcH0aKm+VnklTg92PZrIJdP2I9z0b04p1CVHKOa9rVh+kEE4hzPJVa/dfs
5I8oJ22qrk9aHc1D8ZL/+wQOHdu7ahL1L+cEod9Ef/ZOba0JphyKDQZtCuxtcXL7Xk1C+LUVAOjG
2//yBlX/Xk1aXzhdICvGQUQTzkBJ9x+aHB9OM4Lwq1Gukk4nFOHoEn48OE05eOfFYC9RaxZP0dpu
qP/G2zbaSL9z3SJ++li50kwRLU5hYCL3QhZHnXdHVa5QHBmEf3lgUZkipcx5rDk6pJK0UeJodm0t
SBnFZCzNC59FtuPnxcDiAKgKEESTchuP5fGS2Y95l+xqjUprkHlq+GLeOBp3kTFtHAJ33Eiz9hX4
iSZekhezTJ7xi5w5GY4KE4ScGpgnWVScWzqhj7PWsGl1oxciFaKyCG50A1CK3l7Xo+q3evpQhcYr
2VmnSll7plaesPDe1DKsSDnomn0gyWejXp9izzxy0uIKfTIxM1Zt7R1ryLeD3iiToIUBZiEZmQkK
KtgSRGWaELrTnhhFQRPfWmPJhgfTuxMXf9DY/8MERH0Z8JnSsScWgcboSPQss6A8W+WmnFB+MPtL
GAA0UvOQhe3tOE/Wqm6VlSLpvjzE+qO09JhxMilx7SA4z9ipGr3Y89IrvLq+FgXnUlcc8sFmYhbs
tXIAG2MzCqQi31aquumtZJPBqUDQddPmzqaZmo2RBmewO18iUKOcyQ/lnK4n2dgChIUaO/gc1Hsq
nTDyTX1hkAfY9FTGA87fQIRN7E3OWKzGzHyZCn3ZVZU++qTOB1hdJ5j2RQMnJMlI4nAqv66D6xl6
qpsWOpYa4gX3UZQll22bZBczzaGLOEz4gb62LTgdoPEqbtmoYUqhdxuF8TGAnxPFJtewsJ9oWw8d
5Wt+ogBcfcDnSyI9HnGxzUoPy5y+JjYTstBSd30A+g0LvnmUDnRKWCk5QNmS/TCmbbSam5Lq2YA6
Cu1gtQzLIdUhv1XheKmnVedVbKcwjObtyLaQhaOfJiqMQMDBLj0cPHHihzPU8KC1RrtSlWbegWOh
UJJida2q1CcjvU+vqJeJfJWA/Weot6aU7KuskDYdHWs10K/HKA6I3uhwGpVH1pK+Vjk3ntyeG1PF
4W+qe69FgcG+5lykgkPcW+G2S2WLlCoYxVlpCEk83GKWJri6s7TsGkE11nVAddijwcZG9q0q2Mf9
GwZ5nNX0aiQyYiMbUJJrGZKdIsjJo2AoR4KmrIBVDhPSZNVckVYKyGUV9HKHr9QBxWwlI5lYMUye
YUewFDKW5B69GaklQJxrYM41UOdgiVYakOchyf2p5ZKhPIE9G7n18EofmcEbeOgBTPRcDOcWEa+u
LQjS8xitOyitHfd2GRXAk+v+cqZV6qaErSyjuQvAURuCSy0Xzf0sSNU6yGqlHdkzcSEZpXJuCao1
DnJASDXzzxrHul3aHjMejg4T+QGd4GJD0Rq8UrCyO0dQs0EIbbVRM84ULSPnDLi2LSjbGvzrlTF2
Z7kgcONx7plYDJvaJn4iXJKLTLfrgwa4mxP5U2XLL0oP0TtryYipoV6zZE8EegHMEfzv/630MjOn
rrK9kKzgiBOtm6HjneRmNYSkDxCgoiN012oSEtThWhnyXWU762oZcZQ5l40duMz7AQcnDHXTcdVw
hF+H8Tj81QT9E/b8N4vOZ3t+mWUR4NhO9JF+M+R4101SyYxFj4aAHS4Cmz19pr+7SQodU0Q4DiqY
vyYZ3/d/NPE6jg8MvzTf/6LTfN//0cTzV5NpFEMJggD/0/4vGqPvGvzQGlC1CLcxGzPtK1GcvN+R
c+BvEEkRNFiYY0dCKYJdOm5mmu7vyqNfDBL4bL94p7ewAqj+Ck4xURu82/vDmYzlrB8Ip+3yVZST
nJm2shvX0RlchRp1m07ZumyzEmNlO3IIyVg0/aikw6KRVPd1Lqt7Mw1cvavOyJUNaVKZSu/2aefj
dYp9c4F91nbZKVhmT55kTDvhzqqn11iVOA5N6Vob1lnAAdLrI0SfElArazVWex1nbmyB3uKgCvsL
1RNzSlyiZrOspDjbpbhtsik76PZ5TNhQiwlYGq9SlcMQtAYteszIlkHdJi/hSlJEdP2NE15MqrSS
xztOrCb8bLWnfVsUmzQp/YYDrYq8p8mQ1JQFHJeU5txxQa5AUNs+M8dV31onXR7ujYYTLmqNSYHR
Ol2mHVAKFaJOfJ45N9MQ7wbdRBQ0nDZLcWGb3XkU1Hu95jxUyOs8tqBc7TMH/E2iuxpW/5IQLb2c
dlN8yMtNqvu5fKplVzUqHxg6OoODoKOFThPRG53Lji8ejF9lBRCP3xdnHQqQpjrPos2k06dxM3F+
TLSVann14KvyptG2cnIZoAMpN4V8pic3eXAp9TcAYkH6xsOVrm5s83x0vGq4GZIdfu3IOor7hzg6
15XRXdoDO5csv0jLU9iuoNy6Zujl2gXNN06mk3Re9YCJdqZ2Fk2Xdm8Dlt/17Cvp12Y64PFOx/Op
2oIDNLsbDXNuNK6TRvLz8iEjw6VDStbeJsFpVh0pdCsCOpFYyVKovFYGZhhRir2riwetf9DtQ0KI
JVmJ+X1hLS6o/Tp4XiSaW7czfuWmgEmRXhVEPkrxbmk2nEzzedOYF6Bn3c4+GbQV/SLVvGvsBznZ
KNajHrxUBH5LuxozfZtsDejA8qYKzp0G11m/twzsJUDzO9m3nNKlt0/lyBd8VPO1LrWozk5LExBv
NPhRfYQwJhxPJHpKk3m0qK8Ztmnaq66UXk3zWVltE4vrt8mH43kgEhciXVmdiIK5x97dZydzvlKZ
j0TLSW3RlzLXc8JWOwTxuTVBZZoK4LgquF1M36hD89C5DeX0WpocP57t+yix7wiWlFz0tU9lmz6o
sXKOu/8pAvzsSd3Edrlo4yEsaHeI9F25eeqJ3tW66HQ0TrKC+8nhPDocKTrPpVFscyO8VAKCz9OE
ThOp7GqkrRJTYYYWrSg+I/PWSvVL+iRkCAAldvVwKxlYzpsiOnMAtXjTXB4P5SYZAmh2ExCr3Es0
223Knd5i8zMCh+BLpHbGk9rtKBG3NqLfRrkaTDyQzUk5yoR9gHFegn07c9JIi7solw+xcmsEMiPg
QaDiiPucbXeoS2Of01AnOGBBeRgU67C2uBs7YlGBFmj6RRc+lpzng1kNKJROJ+26jqtXKQh8u4mx
GlCWiJ5GJevrvCQ4tUmKzE1tDkXVQVuWq8jQVs7E3QX23hNmDCcZAQ+P66VpVmXT3hj0C7whyk96
Sz2PtGqtdMaRPNMsgEEDSkHxGCOcOoPmzxbLXRcmHgUE/avwmM4BwiaCHxICIeSQQVbB37nX+I6j
tYuGZFNMjEkjlFoqOEWpD5yzIYnPjBhOQTyBrjNenJ5gWEUgEecRdCPgYGfKV7Z8WVX8TZlAH3b6
eJCcbm2W0i5UyQUdZbI/Q2WLsfRWnQEcTJzBzOfJjH0DPk7aXXf9q5m3/pSlzyCXqdxu5757mRvd
TaPLVrqlTyT3nFTTctwlrUO03eBKS8e9hxTUqU5QREcs/bZ5JzXyJhFJDawSKSV0vtwso33q4NVP
islr5z0l0dWi2P4ygBuA6AVpcXBcEN908eSYq5NvrNA8DuLocsikV6KqVkkl+0G9sLirDFvsi6xv
DpFJWzCcS/Y0Iko0aWDkOl4NSb9DQOaZID6b4sFKZz+Sj5puPg5ZajoWcqjwbhzGX4tsn03RpcYe
qDSrRnoyCN6oUB7Ww17ul42wfSph4Pf5V33cD8qWOYZfLRFT5tLXmirw9US+6Oz5KJq1W7PriH5Q
1n1eEB4BFtFJgnIzhdl5Bf09aQJfHo2tNoQ70mgp/3MS9BpZcQc9OUpQawKP88eJdkAUnuBy9e2u
uzQSadO0FVMJhxQK9cjhXqomVsjeJjqHZf58QOMwDy+D3K6BcJCBba6CaheyazUKgE8COOr8jgwK
Q0Lmau4Kp7hO7JryM3dnCurWPFbKbh1EmyxlMpBcSOVNxHnPYciUqPdy/jVvpbVKWGEfjqdD21+V
c3FlW8020VgPFGI6Mp14mThMiXeoD33QnSmzvZmxOEuDdRnLJBRmsrzhvO7KIvxCTi32d3UmQIdM
HsvYaM0riR9uoU63SZlswizla2KQrrIbjhjPcjMiQGp1hxUz2ltlcDIkED8TKNzddBSOZ2HHiWqC
Uu5Yvpxexv1Jnm/QXJ+Fhfm1rzS49fYwoo1F2EQKW4nSKAemG6IrLeXz0O63nZofw+xgS2roWuur
Se6hAb5EarqboWYoUn/UWVu1f4LWvTGDyU3eOhklWpMBVus0WzFIzUOO5qQlHQNu2+Oi8IzNJY7F
jnZBukysgziuxooGdbeZktTt0S5mQSqWGS+EG18lMmOq417dSbLpGSWK/tlbxjNRChTBfTuVludY
Wu9J08KIQpvpXxBAoz/E0t1SPtSW/JhnHE3D+lldSFL6C1j1RxwuBMvv08NF+++BYTSA/m4nAm+g
8gewhuSDMAqRyfXtOAG8wRAuQRWs1FtM7D/tRKyFOI44aKCwoPEmlIX/HCdQeZLzailIBWEO/SdB
/08iQfGhZN4L6RbiJE39IEaBqCKh8TOQTwfFU6FX81nW5tPdqOX2DnF9dtaS5FWjaqf5rmN/PV6g
zz91qtPIXgt2No/rYV3Vyk0QtepZQG8JcuqchmR+aVmwVpWafp+Dg9xDWIO0vZbn5LXIavncbDp4
PnI/LqWHwPjBUvt0Xb6Z9BPh12+Fcz9hyLoxhZu/Fr7+bDbqVUFG1Ssifmml187otW3cHpdFSBZX
kdl7uxHxg3QX0Ii3iV1OyOtnZo+Vba2yRr0nGSIPfnNY+mBb40jGVVQ4EIpfzCAR+MNZSe4w7OUh
EeyaSdtEGZm60kcmiNuUW0IvEkiXJGVzWEMI1Rooplun22iEVsWzeTk6U3jx7l78xentl5Q2IXgQ
ESfcZB9tVTkIwzJGZ+QTLyImdhYNUEVdN6NOwFZeTn6uAseGpveg1uWBIm38zSX5SQQjroiBzhXN
Hzf3xytSyQ3tujxkK0xSqDFWUK5LaWTggUFx/fmX/dVbobLWsG1hpQRn+ONBdTSAoikB35VuYbHR
DEn17RgOECBTZ/X5W/0kr4NbwJNiWELXy1MozszvzsSG2XdZREqQnyC9dmGDG66iJPqazBVm39F5
ojvnQf9CPKS5+/yd31wr7w7+QoqCWgUNpVBSCgvQj2+9zGajkzJSI4Tr9HUE8kdN4yekBeZeY5mn
QDTgLQc5LoiwPoLVqRzm2DhNjSXfOnPRHmjFWXdjVuh7LHUwMLD+XVv6cGBQeZHothgl15b79qn/
iPX/89TIq7l5aX8bN6CLF/kmUrK/6OhSgcVx36AtEt7ib/uA/UWx8JiC0MG+C9mRHeJ7W8kBX8zg
CMAcy/SP2lnni8JMhn4SHEjRp/lPbSWaUD/0lbC3I6DkZUwWMbRUYhz2/s5W21oAZ+TOb2R1WdXh
WlFLY9vpnImqDhlpWFOF4Zg4CcSs0oAtz9SfToj1m4f5gy+apZQPgmAdBwPKYFDIH0SkUU+eT4XZ
1W8Hpec8pU7JfRDM3XETFGQZAtftnrNyNiu6CDqxMHaVhL4KvOYwlXv6VfljnZbJyTDi8oorA/vX
rCYdXehRzWkTZIDoPn8yf1p+3j4w/BU0XjQORVrE+yu3yI62aN2CgSxOre2YTOlFW+WKqxSTvv1j
HidD3HGflFP/9/88zv/zeY/27SX+fpgUhqAa9nkMuyhI+VH+LqpQ/FlgZcUjxtjy/bOE4JT7SuzR
zK+ENvp7TeV8QZ1tKmgBoTaCsfpPNdUvbmGLfq9sqW8RIegofrwjUsPALT5XwlLISXmcLLXh3DUo
51Jiac80Sqyb2SBNK08vamL5qvUk1Zuekv7KycpwbeSG/mgVmpO4IyYND+in9Wigafftoafe/2Pu
KV3nyv77PXX9/PwykIb9SZkuXuDbHaWynOpg0kx6/3/5ZL/fUcoXShlRJIsSmRuOJf378syaDowX
MgDDHf7tvbWBRZ1ykAQLFUsPZh/7/2PqT13DUshr4caXkRCI2Jn3a4xVL71uBKhH9ZgItBoxuG/S
/JExr7mj5Fz2uAx/s6zxrd4PGsRbUjsimUUAwSxE5Me/f8sZK4c1TaIj4lTTtkOlI1sPNgmn+74e
st9Ui2KN/KG4QSNL9YZnF4SXgq7hxzdrY0jLasAOE/ad4QdjdudI1kWjzBKGxoUeT/CqtN24eXc7
/KpKFnvJT2/L1eQYhW2Fb/rhbTNNGWVWGM9QWuCVU3a/xGjgJqW5yVB6HDUokICbodZhojd28gAY
qBr/0nD/a1aWOBt8/BAIgSxOgGhH2Ol//BC9OZqz0VWGl9py7ypykvlxScb5GNFxDoij9Iak+s17
ivvl5/fkG0Ny1iHYfiiZ41ZCyoE3w2usEPlmijhLK2jmfn59f/WrQonCB4lbiOfgwzcLR7JUg7ox
PFufNVfO/IlwnqnjYBbpcyA4D4/WYCm/uZfevAMfvxxfyeHowZmMo/ePFxQUCKKwiHwCpxw6EkqX
5VBG9XBf206NzEq3bgw9DBS/7aIKIS+BvAMDv4aDWSQHbg8hbs0r1B4MBmPXRVrMb5Fq01G/9OMe
MrzykDVlKbnWEJqnw2yOR3m6gOwsg8Tcd2p3MRZKNpBmN6oGyDulPM2dGWLUIrXJrRZr5M/D5+98
tDzqZjGtbq+ZnZn4hpbZF4PMIXFl2uEpvoFzQHtWchZGdGxnJTkj3cg8NywGF2OEMwWFwmQ8R9Fo
31iZHtEVgkm9tQo7kxjCK8pWjrI0dI1xIomV83FDDkxqhbwRxnC4uAD4+lqLEckMus68oTCFAgFr
+OIYDXB9u67JniGnYVt0uszxOrXSc7uQlyNSa61XwyTdAZCokTPsAMPKh8DUF5oMRLjxpHPTvDLm
LqnXeaiZV3/OrvV5JXSdNfHTy+ceVF28xLd9S/vCyoGyDFGYAOcIWMu3Sgi12ttJ1cSEogrQ9Pt9
S+bfDPBVuLXeiqTvlRA6NtAJTIPxJ/1VJP0HsZrq/MjPoVEFQs4wFIfuCM0qSqwfn8WEYMoeFrrl
qUMUYbKjTznpmNqb4tWa5SM1Ns7IAKBxo4enEkiTLSjrDpBtzkgP3Y/5pgCK0AJNwPortEEyGiEl
HDYdieFBOgL+Tz0Sim/L8GuEsmhWiv6ixXl6kcUTsiNUX/tESJEmIUqqUCf1RYwYfMp3ixAugVIC
TB1KBJ81IVGngYwxAk3Zwezz+ihYlnRX5PJFSRrStpfjxk0H2dnacbWro/RFn/JTQ5s2JWmu66mZ
3LBw+uPAQpIsZyRTFcoZLr2DmqqrqFiyda4pZDQpb0ODOjiSGX8aKoFPdZPkLrodcsxw3pMNbr/S
ruldEXg/wMFREdH1dRvCfwubB0YfOyRbd2wN52hIZwYq9JubVKp3vNqWkw8YfDQrc6HuS8MARxOJ
PIc0vbKJSQNyQHarEdWQCZgF8bXdhMBXX4ojfaV1hL3bZd15eVPoq0QmBJSUF+asTropzbA49HMI
46EZ6l2ghcaOAZZ+mg6N5EVLc03sNYniTFfbUVGO5l5+nvp0Vxva7I3FvB1iBTcACQsiiIFIeUHb
LpXVQob6cx01r+2C2T80b6t0pOMupyhryWUaevxs+DSNFWDmYt2b+nFbzseWTdi8AF6W0YvWVRe1
WW2mhQV+1KTLTNX2jYnIIMDLVsbhwDaegAOsbPNVb/4feWfS5LbRdem/0tHrD28kZmDRG5LgzJoH
lTYISaXClJjHxK/vB7JfWSq35XD00huHHFIVSRDIzHvvOc8ZvmhJe55a3151U/nSmkxUZWN9nhby
l6djjzMh+a+cWruOXRs1e2WfQxO9m81Ydu7mxQdwaWe1MeeqYAUX67RtorWj5qeqk0Sal5CaSYmf
GGi427qq1oWPuLcu2QGRFreEbj83JGljeOmupyErtpVbnYxQbrH8YTvpB+Iys5e4DgnFM5FTNmUh
7tyOkx/ZV0q41xL6v1O5nEcsYuycnpV8ipL7Av9A0VVXaWWewRmgPZT27WSMwVA610nnvrZarEj0
I3QUuWrI3GxQzC3cfVsWd3lerWddowPgDmcruqtihk+WsgkwNQpjD3YVu3hUehe/w6YT2RnCyLK8
ylJxKdP5OqrBc4zJnYxja6WV8pMsWiQHU7H3LbFPmLy0Tcv165PRXku3+lia7TGdmyvAsSfcckx8
zStSiB9dni6Cvw3zC3G7W6Zpn0fTv3f8Zu133pfFA7mDia3gIloLQp6ger0CSJNABQ5dtJW2edEs
k61N+h3Kg9D55GTxc0qk+YoH+84dyJZNOuYogIujrRMCm4trdz6OuY/es1p0ffqi8DMWrZ+F6K8e
EKim3Hyr0KxhfCBzWVXJsBkQC8YoYMpFPThOXQfRQt23jkm2OBLDmGFhQGtnPS3qQ7CscWAvikTE
xcnKq/E6UA0a/x4F9zeY0C+quaqSnwruUO72vwQpffsdv2+MLpBrG/0WlmQLcPbSl/neIqB56zs+
nfFvkuwfCjr/P/zNwv6iZvuGS/q5R+DZHCdxGeLkFuY/KejQjf18BEe7xn1Pa1ywhi18xXclT+0X
xuyjltrQlsU0YRcaT+oSRyw5rSlXDLs0A+TSsP5v5z685UMeS2wHVTPhHB6dfdHqF8qqXVgPFy/v
P+OAoPEUP3R6dtJICS9XRp13qzHJkweR6s5HVjfMaGjKdhZxB+gavGgztPJpjrIvhYe80sFldg6J
9wrKSWpbh5Ds41S4D6RLtDzw+VUyjY/WkF1JnDIxo09iqVdZNN5i8r6FuLLrRQF9psFPhmcPratV
mStmmreKw7g1lXdxaGwEmZ4xI24Vuauojm7IKq2DbHS3RWacrAIUcNmqs5vbp1KZ1+iUezTCUu6G
bN4OYthjK0RS6cOEnVJywxCuWCUutQkymlk7ezMrn6NCu9D/+VBkAIIqS3Al3I9ohpE9RQbBg4mZ
rjj+3Nj1m2NhDcoH9ZXQCWRdEwIUYoLWbqS2LWNhXAIBBjPGqRWrPakWcetsJmfcZc1YHUOwi+tG
z+w9yQrFmcqCYc8U5keHmHTd6vWbHmgzMXAtCrIYl+L1nCXZIdWz+lomC5Q/sYyNmdlkOuZETEwR
zjCYa1/a0niMaqQShZ0azNDFFVgO9nl7uNNnC+iUq8fbuODNTnlnfaqIRNx4E8a2vs2HMzPweDdU
w+92gH9DM5/Ozg+l65/Mxo9V1X76RZ/o249/7zxaLth85jHMXhdI5Q/LCugFItLwEi/kxGXQ+3uf
yBH/gUuxtLSNxf/Bo/7f47YP2Z8ey3+BL/Y/Ir68q7e/LSksX4yIILMxJnp32M4gtpaj1/X46T/Z
uYZk66L1n5v+LrPRW5t/M5H6u1d71zyp+jRPtWTg1YR2UTgibLM++Hm0N+RwUxcmqRnh3+BZ37Ut
lg/I2HRB2eCjZmz+rrHa+XYaWfbQbXTkUaveliXP8W90o79sx7zre317DVrAFE0m/n0ioH+uWLpO
gD5HLIG9ltKghTXVsmnXBDiupeHf/XCb3fzWlPhfQIhvyqTo2v/zv5nk/3kbYBEhW8plOMTA9t02
YI1ea0ijQtJeDORsAMzHBTanVseCIerrttFL7MhCsEJrQEsMhzN74+doxk33oRxMazOW2qscaAQ2
gyPXUdxAQ9WccBV2nKTDuNyraFyC2DOkqGNNoBpqIVW48QWP0zHF3bNKxuyBRLt1ExEWkmfJBT0A
kLjU7IjyyflTh0WFVzi1dR9uk2x4MKxbNxM17r3iolehvx9UiHLRq1YCXPfOnciVaWRMuG3afXFG
75BnEO9EfaAKsTdFblxg0yNpF2A8c4RuJNqMlfvQF25x7VnMbAajJ561lvPBrtxXl895O+T5a82i
WeRt+aDMtGOT8cxV11vh0cxpVHrGWGz6YTnGl5gtu+7UxDwsjJCGcDVHZhfUFeItVeAg1/FEjrpx
wcu9aWv90JjVrk2wWnoTziU/Tp7cGfkPzY708yybveFED5712KA3tGKkV144WlvD76qNXyJYU7MZ
nfRWtgHvEG5GJ/pNYVjb1C7vdWXOlA4tykjjIRXtW1Fk+I01ww7iqPyQRYpW0tw8FbqhVuZY3BTW
8EQiLRFz7Wju66zJAiOO7Q1ZfFe9zJ2Li/QstayLBTilhi6aTHoFIZRtcdaDqtPdDaXtVUnOrhwo
QrKmv88tPI5iHPZ66rxmlbdrbHUHO9G+jEmzfOEkN+lUNhZa5ZXL5AHJRcdVUrdOgnu4yY5NYn6M
OJFsZe/7G71ptzoRMUlU7lCKb9lpj62yRuR7unxZapoAhmWQFACqYZ0+1Y7gw2V2oJcFOqTZ3Hk9
kTJx5nQ7NU+4toEQHqesM+7Ssg1mWZ0jUV77iY0tTMJmx7xJQ6p/zYnYhqnq3xST/sEC87gpZZ1u
BVbdda2b4bqQt0nTKgrwO8O4F5kAYI2pV6vM5uMwd3vdTikkjEdpaHbgVE59KEt6XRF0oBkdZQaU
QCNsPcw++V3INl75J08VBDiN5yJ19pOd40xtHiOQzJsyjy9xlslLx7x9VWLNo7KZWypODl5IVdxt
U/ZPitCgwZMNF2eIW750H6VWK/U7b0gwsxe1XIWD+jxo3Zlh4kceySAM7Qs5iDWUQ3jvKs1fLaN+
aYsBlWV90KV49dvsTRZRdMSs3VLK+9dVFtTGeFk8UHHUGGs7UnhN4w7LXjW+5KEKsQd5W76kjQop
Pjt7wJemJXxo6dzqRHgFofOU6fgo26beD8Qpb+LYPOSmxHJOh2GIPO8R+J61oao/x279bOnNBxcv
Niadt4m7Z/DBfkVGZewyl/aMBHnHKSj6ipzN3nnjOD0oSZa9xe2KPGXcCTXQFQWs3zhQ/GrE/R+6
Yg5U3+xqWtItEUt7PsonFUNgrPsggn+7S/TlzNteT1iEIKntS4A99JH2RquHlFQ1jSP65v50RWjA
bTo62ymJ7lEl45XQwqBOp4uXtoGjRn9P0LWz4865qau+/pg2WYQbNxP7fub3tcLQKb/RRJi13UAp
rAlpEQhNmVvvyr7cN51FDZjCEW2CPH3pHbmtZXI2JT2LEVAPsEkjj9QjY+utUN4bnWUuH0jIYrFo
w2WbsmRdduapNvmOTdS7dQszMcc4bJq1TjeXfmwUt8lBK9Cg8ujPG38qFaOfAtNlaexRVG1yH4Gw
po6kkZ3rNqHz0BJkdug8PvAietrGjfHACj8ywm9fYwsbpK7F1X3GwGXllom1xX5UbuY8DOZ66m8c
KwmRazo17qi5ODX1VFPx9/qLpir71Oh8bRlXgDYEeCdDQ39senF718X8YkOZX60Y9kOpJdWNaxbI
voWebfoMjFBjJM1uoiZby76WpMgQNVxYyaru89PkkHmgzbc6trcVCHAiuQQmkCmGGetMHzrGB2OU
3/i1ESD/Xk21PJQ0rlSpk4uMjJFiY/LqcZX5yQerKZKbfBDcABhECdLSOehrw4sq5wuJdTtdQgFy
AOApkNIi45MjPG2duzbBu1AZjreetFAg6sYYYPnNhobCIUV7gBMuQ4yJJLZHgzOZN37jak8j2FhY
rvGrlpM5HOnNEvY8Em+fnOsCma4mN5XCY8LKZNInx8e4yhfnf/S5ydRWmvjrI+ct1bJ90j0PLMOV
b34KPVzttZGt6XHZpnfLPggFs1FB4U6fU9u7xkB661lfVU0L09O6ABD4cbBy5Hbk8/z6iPKnA4op
FhmGTVlscNr9ZhH+QfKkZuWrPJ46ZNdXuv1lwc02065hC/v167yP2bTMdy+0nDd/eKER55NMe14o
e8uvbLGKr80r49rcpftmqc7+P1/t3QRMC+20gpuNzMSx1wU42/EEOacOsdqT/46JNj5YoGjH4p/R
9OmI//wx34sDROU6CS4Lonag8liXtLyauuHvPt2fmguMU22+NQ9pEGro996tmCRxwY7fbrqpuzdA
B/iLPySP1S6ifDSTFnSOsAMNk2la6Y9iwsvjNFeD3+7NwkebjAPh2wX/NxSPDEh/uLn+VDw+fXol
U7T4lcqAn/+9erQJsXeW2ST6XXyCCxf096aUBcNKwIbCN47H/ydiKPH2jFAZ7YD3BmKG0ut7/Yjt
kBnuEiNBGUkA1D+qH5l6v69G0FuhQPN8OmYIAIxlMfjhGWwSZuVwnaJNaKYpUWL2Jtfkh7KgIzvO
4I5l8pKmj6LM2YAw4npbqRK5ovjj0FOo0XoxNbz4oxtjl8pyHp/GZY95tA1v5PyA9qUlGbIs78Yu
Xke186mr8nWiwW/u9B0SYxwRgJZMSTFDCM7nKYJgBOC3qO4nu3ubrfgl7Mq1PUbrCLiOX7EidTLA
+n+oUpwCIyPmyhHbvp/PCf4KkDpPBIQ+WqTwlCZb8sS4eGVUbryyp3anxWIrmOl7M67+lmNMDQk8
pL3sSROZbnHUhgZfUMHm3EzXafNBZgWzbK25trweYYBQgKnhbCUlOCJNSzaDKB+lXY4Xz6hsNKFU
BMAAyvQ0G5mzDn15EhwUV7iUaDSZ11nuYO3OSoNwCcI6R+8u96qHNC2P3XLMqNP4QwS/FVrPEBgd
Suwk2XiGhhbDeunrt7CXgEZUFSCT8zf+MvpoldzBZVp1w41lssVazqq18J5cxeku1MWhiYx1LrJn
FcKlqRrOcd06sp/DBpOKN+5Gw9+7nXcX6v4hTu21Ct+8OfBxDcqwO/sal0r3H5r4WJrqtqyGo6b8
q1Clm5zAOkx3qXdBPH6S0XCowVsqsAgrG13u7HKjhDjavALzUkxkgXQj+pMCLFINEnse/cMwdbzJ
Yg7bcMdd4gWGmWgesTPDbVKGQ39k1uC8+U4r6m01lMVrliWf8pGp9wYiBYi0pAiPjgqjAInfsPOK
vt3+a1YwWKi/XsGi6GujXn8BPV5+we9LmIXmadHqCAe1KB0wukzfB86kBbFKgT30LV6THfy/QinG
yqhbXKI1frdO/7GELXiUJWcMkes/17H+qSmFWhYKDh01VlAIjO+29b7PZolxkTIwLs92pL8MUBWi
2rpOBuD/U35WefE3gQOkob1fNR2H6foitQc7SxfnXd9tyOeYYm/w1sQwNl8YqsEdsusztfEQuGQC
X4x8fg57zmh1MdJD1nlCW/+cDFjbcoU19MOsm6wg2b7QvrpeH3gU+LPtQeTTTuX4NEoBhPNLhPVp
hv8noFoUDJssUBQMXgWu06YQzGPTwJjKszQGrE0y9HqY8q4LRq3eKhfel6tHEBxASuSu2vZmJlYz
dVWRaYesLoPEKfaOqT0wNj8ky/R4YnpVyw16uX0uJiJ/aydQc0ziTd1sQo8DbhNlKojsedwl5uC/
uqOPhaoFpNJ08EIyfHk6PirourdRM1Tbxiipq5MYm5KzRsz+WJrUBnkiMZMO4REm9OLVMKtNM8A7
G0PD2MROSmw0LhM5flBJnW+ywtCPkUy2aYhDj2GdfjNjOA/zep1rXs1yo27aMn6kfxtTsNKdzHHO
zqUTVGa6nSLWqyFEy9WoF0CrkEAnLZid+q5I5hXq+idXc06OFaa7UZAWV1ro7QXYL7MfIGwo/yUX
IL0yW6idRap1EWXnVLNzxJtM95PSTGCoNduiwuar99G5tcWbkcH80nvH2yLr1C9aScxuadoXt+V8
73fi4jiSymt+akx9g8fvXovTV34p6DeQdr5zkbN7aOvuIOOP0YKj0PGV5q5NlWLZa1EaV0NPYeOG
QPZxwor4KXeil6xKDmNfR/j1E/pD3nU0hkiSLVyduRGBDYynlVTF0Rs/qlgP3Lbcm1ZylyUEE6jo
mSyDz6U5EFVN4o9BgATS2ddQCWbXb8JUAR0RmgkvzmJQJXDYFXjP7c8DaUEhkVZggfo6wEJPLVRh
f3VFdjv4dXEOPT18K3PVBuk0ZrumiiBhiSnFvybKj139EPolKoAYSglGwoaEsSbaR7aZMWCfCxz2
3SWOFJMf703igfQVnhqrjZFuLR7aEVvhWKIesZ1HRC57q6+2y07KFlzsqTm/6rGr71t82Z1CGTC6
15qT5+tMZfmpNYDjzGFzZXstnEDXgabXnGtRBGmGKREVy9uIlw5PPG4/q8kM0IWDKnc0iaFnRhUe
8iIutujaP4oyPhQ4f1eGw9Y+IgyQiXNOw2lbVw+tsF7GnKGxThG990htgFQ5yZ5WkizXynYpGWuT
687b7ktstNXUnKwOEmSq9vRqb7RaU0gcLALSUL7EpkdoySx6EAn9agyhSxbTPXCkMTAsdZ0SehIN
ImgdRbI0nbCy1s64qsqIk4HpU1z3zQHk4V6bo53C38h57UsdUqe2o2UETWUMCMkIIOFAhGhP2fh2
R4yz8knvCowBTnxPX9yjVR1qG8ttrp0RTimzubZ1vzaeS+mrHqbQMZhTzVdWfLIRDBgNvBU350Bi
xocoH9+wGb/KWFvNfUt/TTVXDNtwdctjL2CQSjQSLjEGHDeXOeJ9XDqHLB6DUZ/Onfc8gksprtzQ
wDx7n42k1XJCTI38Jday+4hyv1PpviBl123UJRaZ96kbqmo3cprYKIfbuGk4NZZqXMih7gtkR7H5
15wb7MUO+Ncj+SfE1V8Jhv9F7fPtN/wxOVu4Zb7t2GiLmeB8PziAgXdceO2guPHBIEj74+DAQH5J
t0Z7bRDA/FOKNaL9ZR6PcNdhng9X958M5DlzvN/F4aWjlMOvRkoS5fO7wY/nsS5ZCQ4YsgiMdTMu
KLDFHv1JIwPLKA5m1ftrtWDEZKIdhCivBg2JjVX6JjIQ+6xFNrA+uztVI+rdrGw2Sdi91uN8wcx7
iceBDj8gIN05Rln13BJuurItlgknTJ+6oTu5U0xSaKGejcG7HcEk4bQO8sZXnMUppYRmPGQkwjNh
TjfhDOHWT1kycumefdhcuHz1M25SHDNufVOmfb4Oc9nR4XZ3E6KecoKyMicm7jCij6C5kYMEMaE0
ryr/0id2uWmrLD/7tgYvMUdZDv+R5SozKcfuJfE7Zgy2DWItu62noUTK2dkxJYOTuo9dgMSRYZAN
CfwXmG8DlVJrX6QzPxQ1pFshtYszj4HUkm4voriEbhjTTZ3Yl6mX2rWlVQ/MQNJVYrTuzhri19Bf
jlPa84CyjhtjXNUEUO9QUoybkmtJr/++dKNLJwmpKLzu1liEd9yqKHMcbechYQK0HCCCtY8wzvaT
X97GA7S1wrFe89ncOCLe00G+9gm5x8Onf5CT9lhmA1N2Q5rbunCRvhIwV7WAOqYhjpagaWMVxtO+
L4d18c03bvT71hhuesSCK8a/j6r2N5HLd6oDdZ6y9DCh/VmrVNn41uPnQsF/VeLSegioADi89V2/
tzWCkqSIg8TmCCHmnZcKpkjpyUrdTbSMIobWey5DOW81ylKa29bWaq07LSUh2/AZz8XgvIAPFA9J
lPdrKyQenG8bT3d6Q5bTC8SvrwTPWoG+ZItDJInjuICH6gVpnWcIzknt6Ig4Mrr8qZTYGueEO2TK
tGNVJtdz9TmxuH3aXVTFe1oasGbmpxA7Pml22FcVRv3a2rgVLFI5bswx3WrjcEU4Lw36E/kg4a5L
tU+lHNb0qR6NXF2SXJy6+qSi/iJr506beBO2OoaMdDXsZj4FJnqLcKX7AYDsFV6zW6MTgQBAUFcE
NMyQQ62EIry6HzrCtKx0lznlx5ZWOlHiya5Lhn1Oc5cqhp2PaOkFD+1AN9PjvfTtJy2fIDlMMG50
hJL5R6Bm86x/rsLkgQPpue3pAkTRDhDaduAQHgFVMaLsQ21wmrLf+vycVLSBGQyL0A7GRFx6YsP0
8FjV+R5VUU1nQLdPIxDsQBYbVdrXgwHeZHkipUkvWfQXAqpquNSl/zAlV3TozBPB8Jtu0AJ6doVH
sx/6J8MXgKC4iHtZ7SKaKuyipVwxSgMH0hUHfUL/+j8tYUsisQkwk2EZOLwzUEKIAoW7+x/WYpFW
Fd60UMCsYXHoEsG83v2td/tvaO4tOM5fbnFF+/lXgrPlx78XxvTultQNNjCsFYvd4Y/CmJbfMuZ3
4Cai9vi+v6EMcRbjB3IGFoifDJ78FTJ54je/R/f9k/3N+3ORikUaXbdFBxpjxHtdQ5t7KrSKCuCG
IdTrYFfRHAitodNGBLwdT2sqegwCaaPidFVpSGtXjVALv3qImfYNnfwwGzkj6k4mo7vSZ3EZ8nav
oTryCzcI6S+njQzaSGABSK/h4e8Hc/roNyNlF8mlyCcT5Nda660bzT2EsjyEw+NIOFArvJuxSSPw
gyHvJZaiMTZz2DPQrbL6wLNe2vTWOCAAC+H9iDbwdADueCs6NQOh0uj6KCOZ+l05GG26Kkbfb9do
d9yaMisc6ptJ13w4kYryxx1DDvTKm40vWpiIU54qfwfgpj0mVevfqzZjE5FVR0SJST7nqvWyGECx
062bPjm7g15cmbM+bGgutFep6sqdR0zbvUgj8NQgC6oVwX8891YnjFsvM28TUyQBHp9rvSmhHOfb
Om2St7TumGOX02c7Gv8uVHXp0v5ggEF0j7IQcC1dFVxpmNN+7uLq1YIqKqiWVfe5dZND6VtPdS4u
GYyif8/ZdqH3/upsO8Wl/EV6OA7T708+NsCl70PDCe3XbwKv3598XICowRCf4rcwUBP9oQmzOb5i
sfjG1zXdnyRhPJ7LD9HuJzfinwV24lz96V4QOECYECIxQ20Kg3QZZfzY0Z+cWk+EwbipsyZzl/lK
O0qt+v0/3/6XIk/beI/AVZttCkfsyuyndD8bDMlDbmLcZ0BYi055+6LpuqM1cZBTdd8EY+9EG/g6
oHvxLImH1h+fdL2HDzgW89FxWu+oIQ46oKM6ppUzXRxo4z98J/8P/dSfORe494hTM+i7AWVgfvLz
x7PGWgMJ7vLxapvhvdQeOOoEcxjqiIpsgscM60pG8jQ4WgiVLzn8+vW/DUR+eNS4vD+//jv5VmRI
rkTigzRklr0uWEtp7cX1LjTE1VxCzxrgXM312G8bu7qygNzPTm/utNknIKExOAgUyA1i7WC+zKl+
qkrvS27IV0j18Tr1ehhmNXEY0I/MTVF+6RhJF51e/fYU/6Xkbamvflwwlk/BhJdtS/iChNj3jrlh
oEtpjXyKQoXl2qphNKmWIIC+PLuhHMAkh97RF9UTUHM8E4MfDEr3jm0IKvfXF/TPGV7f3go12KLw
wwy5vNUfJlCDVXeemaQ9iBTSSg2vkkFW2Zx262v0By8d+VXVAOyLQ+q6i+VtLJud350Nf5ONY3Jt
AoT8m3f0ri787eLQz16MvnBMvHfviGGeWxIMjyAQKtc20pIzXKkAMBQqHQ6SETwlrbG6i8+aP00m
5VGuPs3JSOwBaqqdiDV/XfbNtEGNwCF4Gn6bS/zlt/dutV/eH91My8EFD/HlT6lnrtEqJHG8v0oL
402k8FjYOUXYoOg863Pxd+ngSwv93S3vLNNl2BPsLrzmz99QLJPG0pjUb8xc22PYWIlErTjE0PWz
TsojK0FHl8dQZ/47P+k3uOmvXvrd02anST7kUYK2ziJw1Qy5qKGFhigqQII2ekznLrKnw2w3G+iI
b2nWfQmHYyX7Rz+rxbbKqIdd4ygjc8k0dMF1Rjurscybxi1u8/E16WuDuNJ5+O0B+zecj79tTb/Y
Jr92iyvjr4ff337++/Cbzg9zGRNBybfT7vcDskWuIAdTyA060lsCK78fkG33PwyUgDlwesWH/q03
9F/xtAuO3+TIjb+Q/DaaRP/kgMx28fONzRNuY4dcDMuGbmG1f3d3dZVu9gUK17UlwwmYJ62gMJb7
SpTkRev1Ky78g5hDMiJqM73yW+PWbEPr4NUph80EWZIxGljg2nprg8SFFrtzicBJte5kzGLbkjaS
Lm3hRrQIAUlUy51nHp07pwVzXdDKyfT52WrSl8QevoLJMlcY2KJV1SOSrSrsT/UkvBVWrA9JFFZU
xw0MP39kUJ0/F4IxfJikK+lF/Gx/vVBHwXpeaQnUCFWeLP9ZU9kX1XYbhzkSdPk66Kd6r4UMlOIK
157RrScq60QNZ2UgN5vH+pj6Nukp2gKqC5HpSlE8Szvb6c5Ad0pZ2hGD4tcmFy96yppMR7vcVwsX
0cMHNjvludFAio7WISwXfYAp9tXAemErZ2VHpEb5VCErLU+clWii9GR6FYnPKa73iUF85fe7bDYu
Usc1V5tHYFIIGKseczaVQbLg/SPlkokHS96G0NoU+inXzM+k/GarWepL63xivuZuAboT/CER3031
Sz1i5W86T/uqFdmD1JELcMq/UhNDeanGQMvmNmgBIQI/xrdXyX0bT/VqCs3HgbPctjRvJg0Qq2bP
N9F8wh29grSUCPJkmggqjmy1epPhC8RXlxwjsw7KqDpmdFysmTjDcd5BTb0q/AkwbHyMARLHs0tR
L629n3bbMSVqx8epKOx6NzCLHypa3lmPmB/wQ6GLESaimAPcJO1Vt/AJRi8UO3RbHjJX/VobxlWE
fiPOomsnZU4XjcdRmURETLy5gQGdN/CHHPQn291dN9ePJi7D2DV2yTBuSRQGuC/Gp4wcpDLFUm7W
NYRBRgMCJQjXf/SJ+R4xzk7dM1hmLoQzPEfkQRSDFTB1WSMafDC68eMw9BwbdeZHJfdiXqEtLrMn
2Qx3Xl1+qqSitJrNgB4iO2bSvmRmiHq2lF8rx9v3zNo2hR+JoMqK59kHOFExA1s100lxl1sJWgQn
c5mmDQj/aEohP5TgVqMvIq3vPQ1QLNEFTBWrc2EXUYD6Ezakk6KbrqBGZhj9pHT0DYbRS5uPzJmm
fZmJ+DhqDFJncUgTBWWovzKq4brqhq/dzCLQ4qZf6xOxO1iVxcY2srt4Gm/nuNg3HKVX/eAAv2vy
a60lWiunJAUMqYivzq5E7N+ggry37A+2pg6ZoUhn93YeGmhKiq3bilOS5+c6YzyadFa1sZMFtaSe
POpcGU8tAabFWlfFB682nh1tKIJwQLyI/Js5p1ZM13aqX7JxgCr3eeFkt51z5c1Q+MuQUC1pgZDM
EiClXqHZe9pCn8OcjbMxU3nW2hJKTarOHeZQDhmEg6b0Bnxva/V0s7PwkFjaJ7OKSWvommulMwaj
U7+yquRoE08eAwanCWnuXfK+oc2eqzzctCMpay0d85HArtgymp0l9WaN2n24QdfurqtyuErC9KLX
8BeK9ChQ2WPvIBQo8a7jynQOshvvtYXmNiDT5DtHiFO7KGYTNzo6mVjbmb2dXRtlThEdrAkVeFJi
PQPH6kJ+smD5h8zyBLSXnWe0xaFeVhAr9+5Mf/jqhe6901rHMemPRlde18Djtj6Rcmaubl3k/ny8
tF1R94M4tqqAAFeAEdYS9Z480GEUh4iwuCHUmGAP/clq+qupIb/PK+dz5yNpDfsx4Di9Lu15WDXt
7AJi0JuDJG2dVfCYyRbLbhX43DJll7KMz0m0q3M6w2FsH1TWvnj+NL5OuV7cY+HjX2Ef5hvtrxMY
sJJIzh1nu/mgZcl8wtDH85oUXMFiF7rq0oKWrqx853CDGdivm9bYukZOIEW9pYWsUPXY92kRH0Mr
XXQA7tOcJ/4aQBkRCp2LcNy3jrPejEAfcQHH6uhDGQ49K0XHZByU3T56ciI1IkdHXp0bOL+4yIOo
ss6aR1JU56Detm/arv1k0DPy5nTvpf42JfNPr8edGQ47N7G5qTGBS515S9GTFBFFrnZso7G61YoZ
IUM9LM3oQK+zjd/lWymSfeEON7Q2jgyZ1kLr9vxrFQgjpnvq6g6pg85no0eSlE7mttXrRzi7+ymx
P6VCHaehZcpONmIMvDYfcWTL5K4jQcII8wCfw8YkPg9L+n0vs0XonqxHkdyEobxNXW03KutjUet7
uwMA0BNeoRIqpA7SFw2+nW7069m2T0U0P0cxanS7g02gbzjVbOSgH9GeBGxYKOn7U27lG+Tbl7p0
t10obrRIsVmlbB4eBsA09t7aIuy+RImpr10nPca2fheNkIvLke538uwbfORuOrm81kxHuIqnG6bq
65ZsKJI3NJ3QluLFrCfoAYmJqAL4rlVZH0lFWeMhRDI8kvdt46TAA3Aqcv8Aw38bCvFkmzkzbHOH
H+SiICH3KSE1iaFvMxmGFDbJo5nLtWuFj5PRPY0lClmVkuc9GNUmiowPU0dwpFt/ldkMNafv6CV8
6jmJwX0WW0/J8vJ/2Tuz5LqxLMtOpSy/HTL0uDDLrI+H17HvJZE/MIqk0F70/XfVFGoEkVOoCfjE
aoGSu5OPdLL0Ic+I8gqLcDMPSsQDHnBx7jl7r11nhblFfx4sK0EQiUolE4rkYnSKYxCZX/o0vfRL
83jSHJDjkSsYCRREy1mps5cw9WjtOkP5Mi9d9ngwdRg8sxh4AuBRT3EzlrtEudPyfj9z+smrCrjd
GnPnt7eEcyH4ZBtCoYivgGKRt6GGAGpXXTu4HUYpXVM8Pd1D+IHFdQvy89u+8/+5PQNNsKyJmnHv
/j/+DewaBCeK9z/fMBzcpvK2+m/seGkZvfp3v28WKO4hET7rmX/vqVkfDAMtOk5LHIBzU+2PzcIM
3QIgBU0JlO3zzYL9QQOwaMCFY4ehEsz7I5uFHZkZe+55nwCd15h/3SPt92mXwpVtlueZQOjQRc4S
axRNnoHW7xRVci1UFVaBz4zHJnX59MnVeqXj9XK3z5FBRLLzsegOPtrKn/RHatn0bSpmiiuM6pWF
kGO/AKrIPejU7BBE806Ha+de/3am6OhobXLpyDB8vtvHw5CMCHuZolUq4IU6Ddad0Nvj2qq+w6L/
tJHx6qFsNuBokOm0uDutykgiODIyXqhBB4Uk9yexVkoyZfOs0vffvoovexiMW2jJ0pmdeaqzhvHp
9xfImFuM7LKl8KW7VIPEouomCtXqXPfOpue26rTQxOFDoaJUVvZOl+u1M2WmbCCCQHCN6uD54ctw
ZN/hByn5tRo5aa3ir+uCDRHd0vadM33tftGwfahIGzhnc74ST+6XyUGuJy2kwpPRqcvMr4qLlC0S
l7fKthrers3bV3Z+2p8ujo83jEZKDuhTpl3oOZ4fMBrlBA4GywGb3eomztgYQo+p1yPz1ZUvwmCT
Az3e5MCk9hKD2nSoWu2UYHpnPYqWwXw+iHfu4Z2N/YuPNH8dT66B0WqI5xM+EqlaxT7aOTZlhZ6t
NaZc7LoZscdhXHpvX4jXlgi09AhddFYLx9xpGwptGJtOn9IlzXfjYMoY2mrJXLTUKCmqrL1N3Ezb
b4EJvHPg124u3ZqnPw4kVSiUz88W1i9W4WjeDjVTsB1bOV7FKtYmFrThnfv4tZuLqEPG2ZjNZxPC
80OFCO6zQkXfaOvamShpVChtmh/kHaKMqVX9d5S2r50ZRgeN9RZbCz6K54fjyg0mXcUZsC0jb6on
ZdUPWYqY0KnWb397rwwWVC4eQZomjjQmujunlukFTlmVxSgcbUbtOURvoQ/1oUbHZOmm8rwsK2Vj
FMlMj6EUCPVquHrnM7yc3fAZYH1ZfA76zrv8PJuwr8bpLRbESdGQYcboUuge7YnRRiI5gRBnnD8d
OJH41JVhXkGEtm12g9Z7A8XXHiDKHNPiiYaFqe747kcfsq0tm4QhUuzutXroLE2TxnKZZreaCIxl
ken6O7fxvE48KbIeH1re0uBWZrAZRqbnX3YR6bILipFjRr61JP66PcNQKI7fucavHgZoAl80QDTe
Ps8PQ2jTOIQ1kkUjTZS1qkQCphLfrBgHf8079oYJjb4ikbJb4/SrPmJsmCvVkf1YohvrAhbZV00h
YOOdzzXfXy9OH2woWV+Mcqk3n38usqiNLKlkuuyQKHOLxc55XhQPCUzDrUlK4Gqok2CbKnMSWOaz
w7fkF3RSzb7Bpm07wIm9LCW9vYpphKcw4z6OhfD3g045MtgtvgNmeG0hsGffENJ7clB2X2hNSwg2
lFrEBbxZUSW5JFKGbbzsVRww8Neidy7PaysB787ZMCXmAIV58X2yokf0boJG4XhWjE9ejC5G7dKO
16Fbpe+sBK+dmoOgAyo24HfIP88PFVeDU6PspuCaE+LdXNgXaeHXW9AH46onBe2dO/LlqbF44yEw
iJ8DRrwbuWqb1SyDIBilG/rzoKpJEVFj+GS+Xb5TSr52JDbYnBSFJKYN4/mZpZ2TV65Z08CIixbB
O8uGo6vdWlYYE96+nR9djc9vZwp1/gv8ZC4NdpdTt85Mgr1kstS7qT7QTZPMMpKX1krW3plJJo7M
NkIu3uTanRyV8pBlHhuClTubfqDPULtttE60wdyz7QmJdJ7h40KtR0Y2NoYgcjPMSuV7lNRXQM58
ZIb28zLMfH93LpqqimNCCUuWfZcgRqcbvPCrIN0LfPTTlutDJRpx+vs2osXUqs2tFjjpMV5y64JQ
dtTyPIsoFcEHuBoJosKV49oZauOgE4r6zn36co3msyLvseH2C1jBO99mqweyarqYhayz72hRRyuw
Is5hS1YwfQ2GlLK1jIu3v9aXz4aOlBeIFlBtdAa73mAwCoYpSa9bmr2WHmMIT9ZEhqpHalGFvCu6
H3/sOR6JKMwdWWTcXZrk1LeBga8woW72mbIITBtuXpItWFXtOyvMq6fG0jsXGpBgZlD00xWmrsPG
aiF0LxHC54suoXfZULcvS75X4vUI3Hn7Ur72MM6vV/yd+E3Z1j4/XhXZrU4sCg9jZp2EAtkoFUi2
RgcwvXOk186Mzc98iyBWe/FiHbPIQMDLmaV2dCOog9m20holTi+qL5r03XfDa2c2j4l1w2BjDgbp
+ZmZ+EkUJydwytZKFJWOUp90pS72I6O4e/saskfkd+0uM7BO2aY+Pgm7D4HIa9ON25ioSHST0aJO
DR3nammjGtY7DSvMiGkf5oTom3u9CgEoalzzTZKO00GQyuzSqBtV4mUU8U1A6O6IUtoqMCK0VuBF
vm12i6GX9gkJzTka6MBE/uoKQKMM1SwNyJ+FqlsL45bQWZamYul3MjxVlNIY99wygOHVirK6IXOL
4OaAd8AVI6sMjJev99fMO0YFbMyQ3atqPdnbMJ2xD5oKJiJRpPgMyKJSFqFbB/Moh1ECXfjxggBw
oqrBaaxC0WSJNyqNezdxRhcDBo6CjMDMvmZhJV9PVUz3Kgk6H8cMmVjLxE8Il5WOfhiGogeNKBC8
mbjCEvLVlO7IrHw9Xrp8U9my6gOyJkfHD05aLQt1b2hK1kOW+iDe1LExoP9rMQzy910iZyDQqMkq
l6K+h4Ggjisc68VxhsGlWhqRRu7VBOBgqYIK2kAZ7z5XFNRkZFmKqizdOo/XlVSU1OMNZRprvQde
mTXp+EDSVjgg6xHN5ejCdDkIWLpPlalkQGq0EznhgqQ9jwFg+9VI2wz3kWWRD52bvWcZfA9XjhGg
5HWzRiEgIqt6HDFJbCgLaaUnTihivDaRY5/VTEUuAtCxKO7r0C1XVsJ3siCdFc3kVEHaIN47JibT
NUqsYnXdBOddXAfHg5Wd6XVvWXt+OUKwzJBSxisZNN0h0n1ikybgz8h04db1XhcN9rCaJjL/Fn0T
p9kqK21Om4lJ1zLqSEgwy+oh+6y2AUnkUCOVTRg3jJEVgn8OxyDWPlP4TLbXaoly4Apsg3MwRrXu
0qQSCyG6fDU0SgRAozHohpphV54lqQyvi6IkwbSyIqaNWaG5yboU5XieO7PoWpv06mZstHwpS6XY
742JmBlV4YVrTw940YmNyWhpL/RyCgta71mAj2mU7qdm8sVl67TcuYkcJrZpShnfSCdFdJnZZNot
4oQB5dZhfDyxpJYMpvzKJ72ukhh8Qyq4CtvbHI4WGx2gvgzHYptSJ6wUQNcB10QqyZ4tleqyDAQG
nyJQeMRykTK0iLVS4dZu8SEwD4N/5dht6LHPU2/Grm+/ZiY97KUWaWyPwQBqJnrrKb+zU03iSahs
gwUqDSYIe3mMESiJB1FzpZ0WHEWWNgdRC1pnWQ7RqC3qKrVuCxsVaCkLYltDtzgLg4boehcWDk1/
QYq7FhNSyhjylpm93HS6zFZar9lU71PqsA4l2m3D1Uy9AYgTnvLOcI78MuCPjWB+N6MepJbXS4Ot
tT7Y6kWdq1g+Rc11Wzr+oK7tWlW/+hFyMd/vw2M7NefZvUgZxSdktN+M/SQKEh0laMmsiHjEdNlw
i1QddC/Lr8jRNcYWoflUOFeJa2NXw1877YUNgzxu8HrdScNXCZ4di/MCLvNnugv2x3LOv861HJZ7
ntCeE/k8FNdEN13LHAXyqgLhW2cG/2dHOfQVRmp4ZTC9+jRMLvGNKU/eWVWG7gMGF8Ndt/nSH5l+
AUtUifks0VHZXq7Y6vVg1MyIkACWMwYnZCZvYknyElV3WbFiku3E7MYboBE3KwXjx5xhqL1HhXvt
JUbgMm9nW8Dw222qEIbjWAByYwiLfgfehq/QSjAKtFTMq7ffYu8daqeQy7BbZGHDoVQD02megn1J
GhypiWF/z/7+047ra69L+o/urBtTARHuvJoHdnNawBtz5p4MB6lKkmce8ID4JPnu90GUHBaFaS2d
zE5IAcJy9PaZvlKJkCJBF5Yu4RzKsrOLC1CuqOxz5+FzfO/7mb7GmeOsorSGcuyr3/mVf3q2L7f6
9MSo53Ga0ztHqPu8EPFxN88FQoQXqqzXdWgPp06YWu98fbscG4rh+TAzQX22q72odypXl2ZYcpjU
9YnlyhVIwXnoHkViHkk7ESNpEQ+rhtedB//Y3htCBVZRPVU/vr+bI2g0SIAMDIjweH6+A6AgPokx
37NDhYMW0LEdhg4TOyd456RfuWfRb2GBxyQw6593uiiYVJMgaWb78wzUwxdKvzfrE6AWUr6zlXyl
waxzPu485aGatKydytwIEwlCWnCs3ldZYCvtro+nnO3OqJz7kdQ8kYpiJUIzXIaDq2KdYWBupLS6
sxYTHPVbe/v2jfzK3osqggkJuyCak7s9AlP4TFQVcoLbWFup1NGH2pT6R9Joqd/y8aZXA7F++5Cv
NCjBU1LrYprkIaIN8vzbxeid23IiftvN1Ou6aBaGU1bgsod8qU/wZh3FQXgRVaSkg71e5Yk7bd/+
CC8fX4O8JI3VA+eK9WI3NidaFtSmEfgPVAtRXXYr23BgoeVZ7bkaQJW3j/fyJmOmB1/CZvTFvmxm
5zzdkhl+MGo9BLhlkQplWUZ6vnU1m8n9FCqbHz8UMmjuMiLRLLG7VLTJgLWdh2U5NL1BCYRwyLfq
eOXCGnxnEXy5KpEbNpOqOS3meXNg3NOzgos/xsikgiWtJGU95Ya56TPglm+fkJifimc7Iwy2WGSY
N836S16Ozw9TJHFsjQDLvJbppLLnoHvZKx2LnOKsraCq+USY4GbvmVAIP1CB6ZR6M2yCWljUmjQ3
IGUZ4+RpiRmv8hj5JPbMNvbXTmho8TrtG/oyY5UWn/Q8pGjCX62HC4EZ/ghpBIDjRIa51+pOdBBU
qAUSW5lQB0jUCBRO7lVZ6NSoNBlQJvi9cE5j1C2XUzuR16Y60onXPrHEJw5Yi8Oe7kmwzHN6IUg4
wmpaTrmvbpnWzti0vCSLUROFhejNVwQPvNJaLH28vlPsetN0JN2WMOAIw+rVUPRjtEbBFRfgayZl
2FhEn25kklITJflEigNAbmonI9aKGkb14D/k0US/d2hronYHphznjVKK9sBF7CfXrgBdoALSUhZN
YkVfTFK5HSBbhbpmGxqYnoORda+sCFVaGgFpzLYqbc2rrJqDjE6LhtkfBey7cQz9eqMlcfe5UCBi
Fm30PSnnhyQGR9Ed+Pn8a/Pv81+7y0FTYFJoHkM//vi3k+Ihu2iqh4fm6LbY/ZPP/mL93x9/HDzk
Myjr2b+sHnUCZy2omfMHIo2/HeT7n/y//eF3tcHlWDz8x7/d3ssoW0Z1Q2RKwzToDyWCNg8q6KJS
Uvy5FuHjr/9ZBfwP+fLbyXOPv+e7LkH/wCwclT2mGv4BA/p3EbMOpoteIf4/5Pj0VfnJb/gbdAmk
WiEY4GU8e4R4yP8QMfPGZDGjN6rNbp8finGcK6YnTznOr3lETx8Q9TJDo90uEjZWt1dlyc6iyjam
bNaB9ZCCt7XyUxNVjdPId9pkFDWvHNKE7TNPyogsfnxdP2nFo2oNs65tbU/P7yNVrN2iJLUiksDW
m2Y6Z9vgXDZwE+smi1eDX93WqnbqVNVRUhmrUQN+hRwYNZtXtuNGtuISEM14QTZJsUbHc15qQ+uN
rX2e1q6xNVuiOoCUHBKo4dUFWljtVB/rpWUlpBGP1wGPT5l/abBSD2QRaf7HIIsfCiauur4efbbd
rasgrG70YzUezqcxSbe9GRlIkYfbHhd3VRleLbWVrtN0tpJt2/qr0b/oKwlN61y21VpJuuOsqq7q
usVzDyW/PG2Uhtdt+dGW7KM69F6xchRIuAH6WRYaSFfdhNlzXp2oQQ9X5C7wHbKArfRT0YHUqtYa
IeMARwOSlKV/EjJWkqjH8kp8jFxn5bbDZt5Qul2+Vg2IfrI7cJ3u1MoHVHAndWQc+V3E+eIshN1X
uOWZ0YqVJbWjNL40Ks6GbpXw7CiIj7KOLsKQGAAqCWia/PNCmO1CxtVNUW867Zyy21OLUXpMzNRF
xno16Vd+E0fLQdCiaMN6hYfUK/DDmyHHTZdpeeFYe4JUl3g4DZMzWJELLcpWxAjUV7nSWHuUwcPa
7kN9ZfXKrdDSGNd8O0LlnGDTlO2l2RfRGvG3vKR6kzjStWhh6zX59RaX6aZJD0XE6wepV7+fIxOc
sHuQEpHeGVm6z4iJ9xEQsZQpoX2t0p0PzI0kTsbRgwOJVLmJGO81JBJgTAPOY0NSjqYlsv1PIIDg
2oVHOggm0z3Xwqu8gAVDa6ezV7HFQq5tCPf0+vrBpVpAIW/LRVve2x3sZvo8iyC3+fqmFV0+3KjB
Eja8FwiChvLIqztGxoWD87tYtUazbTALGa17UlEnL9yWjBeBWR3l3UYDg4SmRx6VstUvNEvZb9oK
Haamf4pFpH/uOsE9VenrMC0VbETpiN8gLmDDDuOqMGc6T2QelFH8OYiNz4lIDpXOOI7rctyoTtMD
ga+MDe+Zba31B6VDba4F97GZ2kQ8yG2FOTAt8pVvKPoadpanpV+lVi3y6dSKx/MQ30IpBh3DugIt
sitjHV3TXqhknjVx69SkRSj+YRJYByXvtLhNN0mHl1c5F5W9nGHOsF32lDxbGk63MrRPihU8BMlZ
lt6Eqb62ee3Z3FGTai1oIW8mXaycmI6osnRqQsrSYGUSOj60tJ+aDXAFhpnDnhDaeaWP/UXbTA4e
oKby+jizl001YYwYjyQi3kjQLCUYEfJVnOK2MwHnoNgfWZ54hEPUnTZYQzaLq0AQqMx5OMFeRPCa
2lWH1qR66N+XVXUqrBPUaHSB6k9FxGXKj9QOH/EE5MMObq2a/qD/Fa6FwHfgakds6daMjFAmr6DR
UtwAEc4ohX6JOslYVuooirjyFM6LIsDqgFu/TXzvF2T5kR8h4/Km7sEsDjraY24Y4mlItkaPCEq/
6IP6SFh3UxrvjU2/cJIvWsbeMlj9gu3N0Htl/sv4FKbmIG0OJaRhszVOfgGnPFW8lBwPkEMYU7qw
XlkKyArzRGbt8S/ZOMmOeHVSuuKvptuckPq7KM0aIvaiqSQk7/5bKf9Dlce/ak0xS6jeqin+kT1U
9Ze8Cur3qor5N/1eVaAQojZnD43O7ikbR/+gYm3iP2SoMayZC/c/qgoaGUyJ0fhYkE/mV/NvVYUg
N9rG+EtBgs7sB03EO9tbE/Iuh6CBgPbfZAI+b8yevOKrWhN1n/FGz3ODLiwBggX0me6+GsHIds07
e6/3jrazIYKaJQu6UA6eDh3/iZ9d4us4L8dhnRb9cV6472zAXhQwj2eHZkFjN2vQBnt+dn47hejH
KdLbuX9a92srgnglY3U7K5qf3Aun3yqxp3kP+mOj8FmFhmiY+PZ5VkvLC2Xe86NphdnGRFDZSDra
4AuBIZA4m8HLaC4snA6/hJmb5oJV7cSd+6BVYM06/nhdTxYBeWZ7OA3Yf7ISUA2TgousGo4jG/1x
aKwSDBHbVrQPA54JpU8FqHJ0TJsk6/SFXljKJ3CigPUiuUma8LifyhMFCoqqTmu1DzZpm5h7UGUQ
unTmZ2njgWPzcdSX5r0PHDylkS4jsnQoIbpNmxX1R52hHt1b1NlqfGVm0Y3bEOQAPF3f6CGp3JMa
lAdurETKIouS+JR+b3ZoJqa5ccykvLPbctjWZog1oQhKTayhxqnEh8hI3OB4asggt9y6WxW98DAL
H9iV87GQjGtgLDmG8nlshNd1JsJynOZB2tD4MHBFWLCylanY+gFNrwbsTW9uCB7DoNSQEjYkl3FE
j9hI5dGQGhiF6N54iGm+aK1Y2pV6VokvZhlDmSutM8ftWy9zlBDH9j1zteWcilBN8Y3jGym2GOL0
0sY5tyvwaGzdDGpM/dSIQT45zYXZpScu0XNRwXSpEOx+Kyn2OpxifUGtpBi5CYKokZdFT+XX+EV0
FlofNYRnXGmoamRDf+LR4/uo2c3Oc7nwyI7SkcbiBOq8jE0cYknjuQnuH1VjTFJkh7YD/iwt9oa+
w61l7admx9wPIqodOMFx1qdHRlC1mC/4jTIOcjIRAak7NTvuoa80D8tPtCD04xRnr8R0hrxd07to
T8hwOoiUz2UZbLN+DynUUTHYwC4a7lYFD0XlkDRh4PNzOsZr7NhDqp2aCI0YX0+mhZ/TcVy13bDu
RXdnT1eIdiovI1zXxRuXd+7CjfD2yGIb2BHRsBJOYYZR0nL34vqGLutxUOWXDtWyWekfxwJ/v+Pj
Q4pWQ+QcOoX9sbM6WMPtwndwjCQwdAKf4UVgnrqS+I+e0phuwyIjZkDNtE/mpBxi8XgoYv0AmA7h
u9OmVrJT+v+rQquO0iYooCTWNPDi9qRpSKtiUkbwReJfd5nvoavVPTF8MlKNMi9pP7XQojjjeB03
V6k+fImq2CNBOWPyp219uL3HUVPVnjrUhH9ICtgkvMTUEjPyNJCGtEnMgBltV1T7tBGj08os/FNt
4GcujHBNTzamc1I5KL1n5rsj9pNucIB6QuoOB32JsfVEb5nKziTEpohuK7x0i4l8wz29UC8TER9B
LXYBlAHqFRSPZZxx8+a6uXAbYx1DDPGaanb5YxKrTCfeFvn0hQiyDVglwQbNz9Z++V4L8cV+1cH/
AqXEcmmbmtpu9jEeMEQ3wnA8md21bbZy+gcprjiPxWCe23r1rQv2tyg7ZknVm2UHEPKqi5J3q475
F32vOuwPQpstVuC+gejRgvi9l2HR5WDexQ9QojEy4TX1R9Xxpx4LvNoa+iNGZBq9DhWB7g+Ex6Jz
fd5aYJKi0laeTTYzPQX0wvN3JW8eW0NHEC9TQ0LuLKTKhqPNNJJ89KGYPpWNPl38f3XBz1AXGGo+
XSd+X55FbY+68l9YXZDQdN6nIWXc5uqcIpQ17nTRGxbWeU0fm/M+mboWh6Z0PleaIqtFqLMfH1xl
hCyIefPMcabgVNET/RrznPKpstQpWQSdpbOQpmp7w2shq1eVYIn0aqVPvq9afzq33Fkk58eAh+AP
s9FOQfwXmo12jvzTzUY7pfjPNBvt7Gl+ptlo56z+arPRzir6M81G89buyUbx55uNdmbB/wxmo50N
3l9jNto56F9nNto58M80G+3cxz/bbLRzZj/VbLTz3PyXmI12Lu9/ldmIttfzReQvMRsxS3y6cP0s
s9HONf5nMRvNlMKnp/9PbjbauUF+utlo5+n8iWYje+cG+elmo50C7yeajRiOP73FfqbZ6NGM9KQM
+RcxG+3cZn+F2ehv0UiZ2wh/3kj59X/KX/8zfbeJMv+S30c3WBCRitmmA9QYPd7vTRT9g4lGEZUI
tjc6LLN97LcmijsHgqsIJvBqMQuYV9w/RjcOv4k/joSEPh4/+pEmykt9xtxXA/5v4WLDFAMk79mD
h+LR8aVaIAwA5FqhsJUOatCkK+kBa9Oa6Pj7yZI01yP9S0jTExa0btOKrL9It5+xFv3BiIrzhDAE
coTsaVxJf4oXE7iuyzDtPlU4zBmbpPaqa/xFPwwZ8Rv65YhOZou2ALxaoq3qLLhuff8Qj9E6KoK7
vi6UVUIu77KtgvZqZgN4fi2OfalvirBd2wNMahdrn6zCa9LGmLT7KnEmzOu7REXtHYwTlKrbUs+Y
g4xpekKug3kSuJxRjo75iIBbgjbzkgRr5WvYMtk0rcLTO+tS0yqmnz64KxAv9OUHcR2b2kdyqUn7
LgpQd80MfwrKdZw3D4EEJDemjP3t2l/30XCQFVax6mprxfBgW3fFRqvrbWs7J6FxbNjuF0JbL4Yx
y71KzQjAs2tyhIdV6ob5PoqucH8IDeckTcxjxHjJosXUuBdr1jpqGnC76W0akyIBWPWhcK3PQars
aZExQ9AOGLaszX5EtDcx3gC3lLWX+AGPYx0KXtGTmpKnR4qEeYdDUtkEsoFQ5jBZ75zsHmfJx6Yq
+J5yg5S48dSxqsvGGYl/Uw2yjQlGGIV6RHCF75VMdOpQIRDCis9tB+5gNiInqYzDJJf3aud/6sTM
/wk/S805GqxyW8GgXqGn2ChJqHpVN6irbGCq0JnFre+rxzSBv/i6PPd9edAWNRIK37gLDWwWfjCQ
LySBnmmJdT2aFj4h2GgeabgkUJnVUgtIeZnEWToSLzwC5pSIe70mnuQhZC5rY+JoIqxAwNBYkJOn
4GV5fPr/DisdlKI3V7r/kXb3twS4vLfYPf6e74ud+QG0B3wWLBwW6BS6Jt+hPDoszlkwO0NpXLAJ
rILf1zpb/8BiZs40a0Rz9PNZBr+vdbb2QUVCp88mfySpcybLj6x1j37cZ8NVeC62DvlcA78/ewCf
r3V1rkO+jdN0qSCvtD8iu7Kw8/eBOm2lllvRyhal0K7wPZM1Hg4RjPdS8bcSjlhhqYD2sDh5qll1
3KHl/uDjGSvtBoZG5XoTSbgr3cIoqMVuwLC1nxZDU38R0J6HOpylMQzr14zq4vAUPCCiMuaxGW4D
NMoImNoxBT5nmcrWaIruHLyRTYgzJrrmuIrjcdUlEdMkpC/xQicmvD/ITVFjkMZ1Blgxb6zaQ/08
MnFzszbcV01lmFClFqqyZVkTZ46FoqTO/Y2NS1VAG4Hvtc54vLQJnKNrH5b92QzXqdBz5e1J2aE5
ksjQZHqMsV/fV2rkb3Gt3MFl8xHAmaOWYhjEQOoVWtreK60a995kuc6wLsgbh5DaWAl6tlyJnbNC
9KSNk/PiXvtlqqfLKA5qY6HmCtyzOq0dEOMSSJ6Hz7UN1iSoCXTbsr4u7PrULn2rxUfUCtcDx9b6
8E6H0to3k6ktF6qMJwapcoy6hRvqjlwRymskX6Jew6iGOvfGtopcX+A00e8nJzIkJpa2ZMmfUjev
SZl0pbkOggLCTCGcOL9XJzX+Kpo0HRZqWBZg6/yol0TXV/1FEOtC7lexKrNtl1nKbVabBaxKlMDu
uEkSt5Sr2A/c/ji0WlXfKnUMwifLJqPYnxrCzEm7JF+a1B1UN7DP2/jE0mKv19MrNbuudY8cwNUI
IM5WPhsFMjzy5k1eLKtCgdJ4UMVYKudgK2ieS8TSKMs+pWfkf1nZ8WB0M2SP6J17DTAs7wE3NBYE
Vq8HGy7pHrROJeX7dsLjoTM2jgCt1p0hGBp4Q+lReU/S+l6oZ0sMXHyHLP/ZhcknhUHoGtMSlbN1
QPiBgKwoSLxZuI7fZ5u6I1d6KB1Emno22au/zfKKD/2t5fXg1390uNiCh3dUQI+/5vvqanzACjCj
7DGSCN2iC/H76kpmDB4PLBUohFl1f6sjrQ8wIlxAUpSYs3CI6u63OtL6AHzIsni5zgiRWXP8A2vr
oz/gydJKajG2ljlKGjozSt9dwofb6U6t567maU3Vz7N4mKdAaz82dardCGKOoGraLpyKpETsRpQW
jkWQktNnRWniwyhM5X0bJfKakJH2JJlQKi+SlhF7BXT3su0j0/TKXu/3Rh2GOjBGtV+PZYTXdErM
Qx594/MA2/hEqNVGqp3yRUiZ7QM0bKO/zwufce1bd+Sv/+sueah+/d/v3ZDzb/l+Q2ofkCvhGWEf
Ah/nEfD0/Y7UZiw36BUyZRjOPuKtfrsnnQ8ODmC4eOo3yje/7rd7khhYPIVYvYHtADtAHfUD9+TL
2AITMAO5cY+3Jdaindc9elIYKt1geEMX9XuVCA5sJ7yQroBY2iREkPqhWHTWJqrCL4A6boCkOthf
CUF+chlfUXXNW6inz4Y6f47ZCMVThjh5NyGgMHRpp25vAIHqG7DAiNDzbLY7S6/Lq3rlyK9WcK+7
SCjePvBLryFHtmabIcENaGB2N3dFZgkSdCjYnab6Mg4ExvlYAkFNqwR+2jC3B99rhmAVN/3XwugO
Hbtqvq3gfzqdfDmlf/wM87qEL0KIx6LsSbfFVtzRLCC3Yb8n/qdf1qWGCIfq6jBCRFtd6N2nNseo
H6Vi2wVWRXaDc9MUQmDUrh9kiXVtbCgPCmJyTHe8JroI8OqEzFhYYQuhfAI1gC20N9xZIvM9u+pP
P/+rdxF2zd8//07fhaIN3bHC5+d+XWkq9iZC44oF28xwOyYbprqARJv6Qg4xiTrrCokg+UDIxd/+
LnVW9xd30Ww147PQEmDBfV689p0V2Cl1BDIxjAy13Osz9bTsGqKL2xUBZ/d2qMIor4QPpJwLppMu
mprhPnF6A8iCsVkDQiWDCFzUWI8PfTDaS4I7Jq/eAuAAiaxhFnz7M/Mkv/jIsz5jpnECY9qFUcZa
Qu6EygNIQqG1TK0MRVegvgdr5PX2ylG4zTHK0Gl5MRAQnex1uzY8jXcPFhLx4ILD2kZ6Mnx7kP8O
mz1aC0++u9l79d0NdXwrcUp9/PUfVXYr8/fW/vm3/L7Vg6xBbpBOtiYioTmT4fvab3wAjQfyR9ch
sz1aln6vR5wPQGVggP22O/xt4Udp5Lg0tIxZFWT9yKq/s9gC330MWpo1S5ROeMefPya6O+htpyUu
3PeN0xHGm6+mdr8T19q0DUXh+c17lMOd+28+Iuwqe34yyTe0dh1ORai2JnRuQTxvvRraU+K1Vl36
5cnXcfrtbfFUGUzYxfPbnGvNHU5tBaUN0wEv3OcnFtZ5kGek6XrB4EOzdkv2UHaDizA4D2Nlk6jx
pkizI2AkNKvwjkdNq5y7Qa3tR36rb/IEcrJP6nVsu5tSL2KIFQFilsY4Q7P5cQKnAmPcZd9gTZ6a
lNEx7k3gFhVx2K3ffMQluIb+HeKIwJKgExmgN4lEQVt1Xt8kLQ5OUXq2Pp4pfUN2JGD8ADyz6LV9
R05ro2vsdWKHWzgWN3FlLSOt3CItXraTYnhlnVkHXSvvCj1FW6MSrlmoREL6oXo7lvAdcFfeoYr/
nDZgH3QVrLe/xfBlrtpmvMLjmS6kqiBkdepyKXo2n6KpqoMEauLh2ECnTbraXMKp9Vem/9CgTfOs
Xt1jq3k6gj01Q/UwHZKL0Z9uQm08rMPohE3RuSqCgI2301+OMsch6ngWzJQgag6DrrmGbXIbqcRP
pELtFkVTLsieoUcYZJ4o+nBFqM8ao050CCleXwVNRSqe3Q8Lxy0faIZs/P/D3nlk2Y1lWXYu1Q74
ghaNaiTE16YlrYNF0kiIB62BgeQMago5gZhYbTDoEWbmTLPlGU3P6ARdfXx8PAD33XvO2TUtR3N1
XjVyQFvEN8r+tpHjKwnORWZ3u14bjlYzHZaBLWSzoI3WYO85/NMuQ3xrjPFDqOg3Ri7fmkbzaZpj
3R3HaHXCUgSnmEf01vIKdbk3lvJKMaaNnPbXBOEd7cS8GMplowClh189eL00jSRxRN6o17LLJjo8
9Fq609URhgAodh0kO1Yejxof14hZVhtyiK560HWu3kXe0OaBkcTWESl5vk3KyHmOV+67RB+A0A1Y
8CKGCj8PiW+Bic9nhNF4BncmAPl6iiFG085Lk309Orf4YHYpwPlGdvYyAPowjWW3X5n0gqiXeaXU
L+S3SGa9aVZ+PRpcUPZGXeqozutTrwvayfK+jVRXIwvFIPZjKjqvbb7I5B2WVAp9/DUyZZqi9ykh
JuTaeRZQEjLncSp9s6B0kmHtpeUnkc+HBH933zqnRAF1HVXgNayyOKjm+FDp0jeQvuKwLPzXllnt
LEgqnsYW3DW1UUeorpq+AgAw1hI9cGo7D+S2rS6qUtLOaZnzc1pZbN6m41CCWUTQ/tTJkMCBX7tE
MxERlVdQr0UdSBhtKpNXOiVbNLf7zKy8OG5B2l+NusoDod+p1ids1ez/m0thLJumbT21V0jMJ/AT
FfswQxo1Sy9Um8DUlKDqvhhOFmga1acQO/ZoY5gehyU5irVtbZKk6prNJLMWCwPftnVDkPxtZ0/m
MWmRdVvC8Httio+pI30m0E7eTUtZeLLzPXXiR8rAu7I3vnR25xwwUGwcTdpKhnleWtYTQVN0uoyt
XItjnmumC8+U5H/cm0YrfVMM667Mm726WLSUeCTl8na0p/NaKAe5tL+NDgwYS70tmmpvNCI9mE3d
nNkmlkUzz6i84ERanfKdGLNbtTRHV1bN+9iZOYmoxbRkai6wx6uynTddJ10kpQiwOl3JWTm5YrF2
tpNVG130YgMnYtk1JplORjzcoKwGL9HhX69mQp+jSa7opBXaJV6NFBm5dAtAcz8TS+gbU1ECb6vO
pWjFkjD5UDu8h0t6pdQ2SfkS5rXypEU1GUkR/m6shIKm0aTsNOYXizTejYP53OX4uhzQELXJiUwD
KExIr8WwxtmOid/auAPMcBm+NLIdfpaGhdur40oLvb8jYsvNTVYBEGOxAEMou8k1WvMmMqwG8p68
yUg5RsavOBudH2dPmI9xmtRE9rJhzMnrNwpxro+WfidK4u3mgtwv4tl4Z4Q8NBqnP5hzHu3loh4f
x65vA3lRHbLQ8smV5KlCRc4zxnTEycEudG4WVbrXxsgXhbRRLBaUlKqfaA/CVQ+vnLraCGkBT8HL
JyHh24XPdShz83LCFJ/KOtEVzUQeC07QMqXOz/PaX+whvVCG0K+0a/qn9AaKY02Y4tC2R+rdPZ25
W7vC7r8kBaCbcpM1ZI7GWX8d5kt5YZgMYMb4i23BMoSlI88btevN+7/xWu7yuGosb6QT44LvGwKr
WB6tIvOk/kky9ZM2is+LrOX/CC/+K9SWNPtfFDN/qC3//p/P39r47//1seFt/Zx/VpfEUDDdhOtu
GIr6r6Gp/tvqA2CGsIY8kr3BNun3xoLN8GHtRRBdaK9lJxXS7/Wl/Ztso2Dn75NtQafsz7Hg5Td7
sbXkW0e6KN+J0eNwa632Yk+bpHIqJoWQiS5R1KeuH7apJhZ3HLL7SK6u2j4K2K6mlyTpPuEx2oFY
MT1dQK/FP0NPXf7OPOFrRdBGH0a3mbHy0Zs6SPQBLnS4iUIwK3Yunhul3chhfHRa8xIVTrC0zrmI
rAoGY3rmDPZWShWVYIoOXEcuDmEprpIh2iLp76B+pI94yZ6MSd8UAw3woaEJQoyrR/7uZ70B4Gst
7U522k/qMFUuNPqLbGgO9sggo4TDNQMAIWfle0FAWJKqd1MIy1Y0jwSrXokue3DkZdhKqrJbIp6z
Y8NYgZTntldPfbTaz1SqMgV6vStP2UOIz8iXVHNa4SKy65j15I7QbuGDQhVux3vS1lRIJLJvN9Nl
lylu0phbub0jGWGBJmW5HYXCRs0mGOfrVJASIiWZVmyaSA2Udj53SN1wHUeQwpZ3D3I7bcKwDaR6
NHxVme8I1Je9PlQzD9jTXnPKB/KW3NABMA8rqnY+N6r9FUE786C53ZRq6gQ1SY0uAVt3bWpvyaPH
iyPDoG/FfBaBdyCiUDlKYedrduwNU7PLqONMkV73cblV8Ld7TnunLPVXolWocvqOZ4ocEr0wbFq5
2ZVUDOYMo0malxAclt2dFpMr4uKCF3h2KnuTahaoKkKHJexTAiaNwSnmtaM8zqWIiYCTDmkSCvli
0abxB1fNccpdDaqg23RpdJXz2lMKnXe6oCWRYBmPkKaH0JsyGTxZB1POFil/I75uJ9YQ5YjN7Dxc
v1j2uS1hMY+a8iiRPOl1/Iu1XLcAj4fvRDDsafYXwSLpJ9mSHX/p5IMcEtCWAuIiSY4aBoQReDqR
fKNpoWzN2bhsojrescBdin+4sTK/rql6iaxvFe2xltIdELY6li5ICyjOe2FYnkb3wk3H2f+brFXw
frqK4NiZrxpK8ZMYH188l36xyfrFTs5BhkEgP2p6Vf3RynpxWztFkXc1dey6s3L14aoUNk616/cP
svaLXnQDfzw7bOyy7BZlwISrdebls6MnmiK0Ys6Dxxs47Nxn2O2YQK6ky5zf7/2DrU2htwdzQHEx
3CKGCa3J64NpWjrbWsXB2uoyTW7H4tSq9xE/+o/D/BVeXj/26+/off6z+bYC3t8PgPnxIT/fXMxV
GHpqDuOQ1bW2etZ+9kWgWEKWIciOLhWw5XU6/vury/kNiIBF/0PGZ78OcV6+uhia0z0jgo8QKF3+
U3Oaf0S8vFoRtNeZsxPF4kD9ID/+9Yqgw5grncKgt+dVeRWt2/twEGtmdR5+x7NCYG2ufV1C8ZjQ
0D0J1EBuldg7p7GvHYMMM1wyxkGqOudy1NMt46ULlUhiu8NRacnRJ8WMt3qiHBypvMSC6tvT8qSV
5XPWjmf2nM9+lehng734Vbt8smf7WJiO7GrtcoX7FWBf79daSZeB8lbpHMpOQw70iDxwvcaWg4XV
LaeIzQRvvGrZALIieWFSSZ3MP1fR2PpT1VWnykmf7NgQbhsNla/n2hetKbcZTcLA1jCod1UWewBP
4s1imp8Iot4sNZwuAPQ7kM1XIq8Vr5MzBqYze/AGnoM75zYftARlgls0ce4nK0MQkOjR3hb1IR4I
nJmNOWx9qZKX/dxXtu6NTVepfk8HPgrMcckLt+nAnEHCXSwSw+Tx5MjIpybrtlwmy2t5rD50dMlL
p/sqlxYQT9u4TOPpoCM12Cjz92oZPhljkbBLyH1Yx/Oha6EtV9YFaaCbcFYOZaYcEwPSvbSIS7sJ
5ZMzmc2eHopB7xWQ3xKSnCLjBA1bp4I32DFdDo0tlOCzmNGIm6mNTmqHugVOV2xmOrduKAbdLUR9
ZebzmcZA3aqoCHrnWClPi2lcKlG8LcPk0VR4xVYhwaVpUmFzZjumJGwkWRKkdQxje6iaTL+1zLHq
2QFGj6Uw573REfOSTQtiLq28pevAYJuOhJHJ5Wee+Lu8tMggbjZh3Fn84LnjAWihgVIRMpDJeuQP
drEXpaW4VgFWr6a1IKWRfkhIrmTH3HxeTAJRWqkJqHBWanZ2XpTOzhYjlzeGCxaxd+gUcqB7Z6Os
NwCRtXtJm4O2NO4i1WaNSN86OHNFnD1qMQNGLQycLt1HcC4GVWhoHPJzHQGXSbBZp6rnykqXzCqx
G+v6vNKjY5sn33VBPZRxGTos9POS3hZ5dJuXxqfJyA+trJ4XSoQnPi5zv+iAvZHO6Cm9ftAkhf1K
txxkMRREUdtnoxEhzFsWzNlkvO5aa9hWuVZckolucMOQe+WODqHPli096I6k7tg6EWeWBh1+fcza
92UX73VB3waS9rqLyy9hyx5TpVU8Ys0UlfCQouYiNt3TqIKerJtS2dRJGAGxHhja6Etkmy4BimBu
4xKSnLMjHZmrNGB5ts8nmv50H/JLjViIYNH0e7JuR9eKROEKMRIIU/c+XVPbD6UJ9mCVBrrUB5aU
3NlRp/j9PHlClWcXwzUjMsrRjks5dO1FbUmGS1TudCGFkupJenOQJ+OCuE2iDYco2ZtS81xVyymt
KanNdgqEjOJEm65UfeJh0dCkzZ1jMY++IpXPtaVslam9ygbnuuyyoDEsekuwnmz1NquqKwYYNxGJ
hRjwhvOsCX0ZZMbWEPqNHhMIbHS9qzqt4soL9NuGp9yNQeIOLNjrUWspr3HC7pZRR+2iGIcff7DA
PIagBPchyqOBoGY3r9SbYajD/ehYy7arFVpVkgZ7sNL2622aMbnxdSWJ90Mx9luC+9NtZBafOqlK
N1MkZDI1TZehuOPHNqwDLdwtorsXiO821rpCjba4rVQwqdHcLAQIdhdOZXuLSMx7daSlSV8m36iz
LPt93bi9EZNpZIoLa4zdaIrPhHLD6gs65r/0nhrSSaVbc1gOgwFBV04fevNbn9SXI9IXenJD5/aO
4xI67Fd9q94yHXOChibRJUS0L6UN99YmlcgTpXNhVAk5XXnvotY7OAu/hRll25bC1irjbZGW80Gr
2k+mE57ns85OASlhvPBaIPsIG2X8Vcvrp1DKklOk5BGP2UUi3IvITyk6W6LqLJbC81od7nunNA92
Sj4UbbkzRWR3rZXfOzmRHllZLld2s1ync7WtUWbdpOQfse13vtLholeeyNblkpn2adLi4RF116Oi
TYRpm5jsafF4f8vtKCPGgLh8Wy37XaLkQWY6FY8w8bkdrf1kE6KtLnQi/joVl8Gc8L2Kq+3izzkU
wA+Fh+sH/ay6bJQIqw2cHBzUgusM6feqC7kBBTD0Kf42kgObEvln1WXKJPKpaBdoGViM6NeR68+G
Af9ojY8lqZdewVqp/Rkdwh+yNWFBUreRz4OOUeXjXpdcgKJiq0uZwpJS0lxkVIHuQNvjIJHO4FWj
8bXSjfh8jqqOAIyscRcktvcvfsJf7GxUOikvNwKcON9BQwzBafIXb7UQUx8PSaPkE7HmMVDkMi9Q
IUhMrSxXdGrPQSEd7foI6u8WzRABVsVMHeGRdWMhX47jyCU0qxc8VHsCzMa6tQuXTo20EU5X3qnN
YN9IBFieGEIMX4nedQhqqzM73M3QWMi9G1U0ZO+flLZulV7UsquABF2980NzBKPpDyPxqnVa8EyD
X+mKH9I/IOLMtMvLKiL5xS73IBbQwJ1TWe+ypd6LKD+zZtmLh963GCSJMr0bk+gka4tbpomXVVCF
47Z1HdEcZ+JxulpDaqjeVmif5ZHEEiUxCJQbHiTJ8CozC94/nzebtT+czpt1Ymk8xoaE01nmJlgH
Z5GaHAYke+U87v69QyFVe7kJdeRyKPo0Gnx5US5mUlEGOjNJmW86ssf+vUO92YI6SD8Q6HBWwrkR
OqGrbbUZ2+kgJR/xeD74/d76esIisdLQ4KQk5aTqV5rzaSLsPqSWf/+M3rQJ1uu0ZkKRIcoLfDV2
vP7xzEifSC9NBvYat4CjqWkgWVnVB7/bR0dZ//mLZsRSKXJbpylHoSRQAHcQT+kXzELfP5lfQIxe
n836q744jj4btah1jmNixKgca6uWaZAovadUNW2s8qSr4SHOO+wFS7jLUO+JWDprynudSorN1JmV
0OLXcgbu0v7977Yu+Df396sf+s0NQUi2IYaKH7qYzyc43MlWWU5MgrVJ/uBX+MXSeXWkN/cD4AFz
pWDwJHGI4I30IO3v5OaTDqnk/VP66Kq+vRtID2YcyIHs9HlUzy3pfuhv3z/EB+fyNm28Bo5BWjyH
aMtzYr8kdU+SljtVT+8fZl3l71wc600fqzBmK2d8xiNEfB/LAJrEv/dTIQZ8tTBrIQ15CFjPH9jp
qZ3sJTa8HUji75/H+ou/dx7rm/PF+s8ngt8ag8NYzoXcjsSJ3YGkn9V7Wc4IrT1mQ/vBEX+5rCEs
4bqiP4NG5vUR27ydhDHwy/XRld7wVuEZrKfLtqi2vJ3eP7tfrbdVoYNfAEoZUVGvj0VKce3gxWK/
FRNEWcEytczoAcXgB+/ij47z5gYaKyEpZNwjA+kM16gfooxCnG3++2fzx6XN0EdG+0J7jXHOW6mN
niqJUFIUPG1uqF4uRM9c3QgZIvCm7tV2+eDX++Ma53iUjgrOOFRO+ps13g6YWbKymPzEShg6ak0T
VIUYt++f1a+OQhYjhZkDkpU+4OtrFGqzAs58VekVqUMnxVA2k9V+FBPzxyvEa5bmNglMDnGNqw/x
5TpnQKyUkcVRaGkkAUyJ5koPa4F/oog/gAqvF/v1LbUeCtgj8FesPm8fDek8MIt3agIC83ZGuWIa
d2wwd6S0N0Fh5dNu0SJu6SV1PiDArufw9sBYLNG1oyNjK/DmzqpkSDiTtowUhBMB9GMR7xNZ1Q5q
gdFjrp30IMBnbd6/fL9alLCTdRbkyiF9+7xtpapnCUmjPxNWSPSyHJIQF4ozu4j1x34ZP7qlf3WS
iHnxjpK3qfyQVr+8kA0WSo3s4slX5F7eSZNjuaHKmISCQdnXszF5apL9TGT9EzJYrqNtKWSN6uxl
EPC9Xj6hUk8O7DM2EFPdb1RpvbCOcdfMiLByQQyiaNHoV5aT7WYjpBOjs0VWexPB7zwoj+//5PZ6
Id9eaLieJhnm8rqlevNtirHGPjsb1PEtWzx3KlUe3HViyNdDPmXwqca5PoJtjXIvwyyIcGEx5cRX
VcnaG2HcFigGwu6EqanVCUvO0YDNs7zns6KLlkbMXWpmVetbVsUxkJGoSItT7LGpYjtpUMPEQocX
qSiTBnui69m0xnhWKfUyuFqeY0yVjXQaUApPIRnCtOI5Cq6oa1ltBE6ZZkqAgZ3yYR8PspN5EdvQ
z1OECMYfajnUgr7CZuZisCULWnHQf+2LiRQ/DA2ZFUhlY302yyFTLmenPyVJgiwP1JHxYFU2gKau
du4ypz1bbEPcAC3IUA4ZGY1cS+3DxZVF2Ef0oDuYWQ3JpotfjMaU+nRnjMeyio8V1fpV1SycTDIN
4+RZeROi7ctm9cC8gNhF+IOJ6omxHp87I+2OclkyWFXmsXU82XaWypshwR2KEeGGroMpw30lO7eV
njkPQ68twag0U+rZS1iUH7yIfnV3YC8gOZXJMD/sm0f25ETOghlrpJvV4zHpBqs6yU0ybKEpFNeD
RdTzWGnJ9fsL8lcPV+QA2GnYj1osyNd3h53BAEtGjmovAHVy3vr0f+3qTB+rKXj/UH+sVyyMFQrH
YeGvKtfXh8JTMY/SjAS04HlOeDnp4UWcB1WadUFqN0eY28Mhz8jvnPOPHuy/ODZ2CvgFtFHwUTpv
8pSWiQxqHHETjzrWoem09AOyghzQhFh/d8C1s8OIq7gUGw66s6X94OL+uHpv7nvIBTKeeV4u/Ahv
ri5WD0XNG0ErhUk20ogspxmqTLsB5LdnJakG3GfSqXmNbY/0cgP9ExmkVU3b9y/CL673q+/xpjbV
Mgzmy5jB6GhaxhN2Nh/p3k+k6/fmBzXPLxY0h1opPrzRcP6vr58X9Sk/g1TLMy/TSY6I8dcZFVdF
yaSnl2q3ahkgQYnr/icHBf+5tnqQtzB0fHXQbBplDN8JhY8TPXZZal1jr0oCOiWbORXbNpSLv5CT
Go/Ti+XzBwHUf2TDtxbBPf73vC9oWf4Aneyf/+//oYUAhuTHf/5P3RP3NSqm1eBBDvQ6sP/n9Bg9
FDwnbHwGjiKHJfn79Nj6TVmhR6tJZb01Df6j34VPJi3OVWeAzu6H7ulPCZ/QnHPdX9x/q3gBdgmV
DkBfgFZvMUGYjYVkNCmK2VDZZ21/3jaha41NANjrrnMk5LgmKboT8sQNsJpiZ3Qj7tYC7YxJbK5f
i69FNI8lo4Kihu456hvolMTgSypW1TC7VZvySitBWVhtfuZI0UUBHAsD0GQEK52L4cmAcKiP9qIT
o2erDG242T2q+Od+uUJBv3eUdl8N2b5f6scs1dxC0z0MUsyY0dYozcVszzsASt+Tua09EI/ODgVR
tpXHJt3IRt89iLZkigatWQvzp6Jqvkkpc72RTTsWYNlxR/IxmENscsU+dBJcSCPapvLiZZCNyExe
6D1ZkMAnQwTOrJREAZO7LbJPulyPxEBGzFsjeBSK+NTjBd5bYVHvlDGLb7BLh1taZIy0TXEy1Plm
/aA+rgKjKA9qlj2UtbTVcuNERzNIzNTTZl7Utn5ut5nXKbh8x9Bn5vapgUYZJH1+iJJo2KW2uumw
CiyG2Gshc5BGke9qy/aaSfZjrW8OapjEbhkJcSRldwfNFiCKjsw/TBmI9fbZ0JHwPAwnfen3VT16
kdneS9O0NZUOhTVaMUOL95VhZZcqxZdujE+T09/nuLFuJUsDKrr4edPDloRJoqbMvpsqQ9IuVVcK
dUGAevNGTcpyF6XTnZRVT3wx+s0Io90ut/aDBR2jF+iQhsssFqe5np8H8A0eZoHvTUowh2yGj5le
n4rVH91GxQZbaO0uehJ03Zk5AgF1usNcWM+w9DwmmszCqfLcsSjvZs1A9IXZoAAsmGbHFN7hJk3G
h8wp+OCm6P2oJKY6zg9pGrraOHqJNe+g5/kkF1/DrrrX0I+6fTedEY1/Y03aA4v0FNJWZwzVbapK
BPZSb2tWBzqd02jazUmpu2OIirt3NGApZewPjrxXci3Ah7Hv7U/l0O9S1LwoqYO+uW4i7axXpbPM
UfZNbAb0oD+pkuTywHHjGjd4lVLboLC1zDZBEV8fKFJQWAEfLxtmk8wewwCDhI5OCzdEmy3qCUtg
c7RWr4Ssci/2nUWw8+qkCMV416zeinaxdwVmC0GvHGvfIw6xr/juHZeYbsJS8WdktVbjx8CzsRjp
1yQN9WOPF9kTi+ybVbWTGt1PouWJCciO6QNAEawg1trZBmqcYBEJV69IostXi8knjXQMfGybAy5i
vCUKJhPbieQNsQfwUzCg9HJzDw3WdLvVm8I1Ts6BkXrMfkgTacmRT+LwTmmUqyy0a7fWiM9OsLvk
yczyDpNbcynU7VSkyqHuEggkSz55MoaZrsvO5DbZJhhpegw1pko8TI/FJioMajrRIhapGDeHGynr
Pav9gu10Q0t0Fxf5fgqToCTznQnpZlrar30eZUer1gY0kTZQ0/iyNvHiNSNfWY2rrVYgeyQL4NwC
8urNnbprlyqI52qfL0WQRe0mA5Caqjw8mR0aHYt1MLdzpsEmmc+zuL2EwRFgJzhHnL2ZDMM1UXYw
jo+8EIeQ3zrJuZCTe7upIg//fuPNtXymzPO3eh7OMkpvtKXWE1Cr73VOPo7U5wDRplkLkL1dT/F4
ZRrSplD6o6yH3O4xyDdbYVyiLHdG3D1oMsQlnSwfoZyaiuyARIr4eWc0nzhrPHseeSSi65fKbNcI
pPx6wfUMeSQAnBKrDL91ls2QKhdDAyRJK3L1yJ7kM0+/5zYsNy0nwCMe/UykLFepMcirvv+UxeEX
WmcX5FJf4BB6UNtHSykk1wTaY9jzeTNaaB/mCzMMr8rR8SW5xBYztZu6SfbQ4yiRI3GEYkAr1BGe
nOkX04RJJiylr7pZkdweAYQEq+b1dopad+nnu1Ke9ioz70Gq8dzE5DNMPALMWd9GmaVvND2bd6IU
JzGiPOpN5Yum5V9LFZyvOaPRB7d1V6jzdLQy+dRIGEwSo/CaegTw01XfEBHsOkQbQdsyRejqhdB+
SfGAILVdeijrGeIv3sarF7XH5T9e1i+dZG9K1/UVjmqXtgFbLhur6pv9gzTGAs4CUe/NjCwE4Qx5
ImJytfLmTx+HOn31fmq0HSllXpeQMqH+rYPAy5NYHMm5o2Ej8X4c4q8gO9RM6vz/fgjOYxlla5a3
7xSNfMDPopH6T6e/6zD6Zl9IFPQ/i0bKP6rGNd9Lpx33UiyPExPpnGprRLwTumNQ6f2rZjSJe5dh
1WHEX8PB/sz0e53JvywZf3gVX5AltTd7RsLjl77MwtifJbWALPG/PMh/8CBHC+7WJk6SQt0ZvWqG
fgfCVPj0v4E6/HVulLWX8s6N8vf/x9bq+SOpiLZ+ys+7BUIjTCS6CPI/1LZ0r39usSA0shGgccSO
V+EOZVf/+xbL/E2n+UlOFXYU8IlrksK/bhe04vIPHOwq99X+1Bbrjx0OfTVPs+FHtWIymeVAL7f7
lpFLWb7MqtctOEqcKM12ejpO2CF5DzXJeJ7pGAezuho9KZfywxTF+bUdqx9xlFeLzev7lkYPshW6
Pat6hf9//UWiTmoFm0DafOmwFL4M2mdS6vzRapCJejFGuXNqM0TrZGl9F5FMf7GZ9GZb24CS3Nha
qHLp+CvI2TLnqCuFUu31rOp3ZtEBWVF6JXVtwl/wnIbg44ZF13u3NjLzkDR6/ilLqSv9SranIB+k
bmsvyfTXsVxpKxjqv78riMz6+38NH94U64f8vCk0PPvAwxz2pgRC/ghR+HlTaLBJ2T6DJsSfr2C5
enlT8HQ3mQqYusYf1vHY7zeF8Rt2bP5HGhwdA/78Z94hOFBfL0Y+nrYGMk7sVijk0fq8XoyWrjWp
lpeaJxVluhnLaJOpJrX97dSk1OdU1xEbv0n6NtQrtxJ3e2ZlKDRFE1D+YU6FTNyLwzBYT3LS4Ngp
ngr8W66qPKqpOrmdDNuwKVDclMSdcaO1V9r43JJiFGmtH83JXp4Qv/qxsmtRA/mNSW8cyrQm7KBY
VM/oo0OUq/FR1IXvyEFtSG6af45J5ppCssbaUT901fIJ/ez1MKW3iWFfNnK3J4s2iM0Y3LsVql6h
K04wyFp3yPWKAwzSdWZaaLPs0dPV7Gmu49sq3BlLHDhEhaGVDQac1xpGGUsSJI4d2Tx/jSvnkGR1
4DjJRmvCa8e+rQw8v4NT1pTpY1Cng71Df02wWT+jGD+X4t7vBGL4zHAdgpv495DWbqee3SZ/Nhp0
VLDBXMue6MUIDJn2dIeoTdrhuEZAWj3Se9quSUxoyrd5buPwjCe/EMo1PM6nNh9IvDGYZPQENoJX
jdnmjKSPAX8fNMnyxRRDXhUZMmBB7FsobaJlvtRM5OpjvbM1AmwWlPXKkBz7JogqeXIBr35RrC3N
yIOdgTRiYUduqyLTHbOACdlplmgF6eo2ztnD5GsIZQdwjI1ZmG/50HyibX6M8ksp38Xd1kiNXdc1
F7ZJTErJttFo6CLPYiPFbD1peG0mdm9J3zx1ur6p9JqoP+0gOelFUivpbo5y3ePpeFwFuVgM2vOk
trdRHz7j7fKNZdzNs4JXtcTnt2BIl4YMWHSFp15X93YqlRuy8nzyXbDTi9jHP+HOpblNAVGST9SK
hMQ3e6vNGBrYXZcVBFKHbRFJctUokXAg0EoPmdfXd2xftCm5bR3zrpkMvhj28YiBT6A02UaoVruz
MC7ypL4kpdPVq43V4YJjD2kn+t6qSQJA6WfSnMEu7MkpNnwmnq7NoMp5Ugf9iC/3Fk5UYJL2mmi6
7XbFfUjvBN/Bocd1KMdfe7YtzI58ODw7el5uVZfuqBd+ozAGMphyW0+Rgq6CHMS0mXeqQ4vGzu/6
bNnX9A4ZZz3MGO2n4k5w5xipum/k9iSy2FXpUkW17qlqHLtSslxIckMkwaFG4IfEHpFI4ke9pQfa
lF7Wc/UgFfq9vczlBur2vgc7uzHGZMTPjO0OAbAnNzIWuMs02s6lVp90stTODKFcwsId3KjnC8mZ
Cd40+9pp2n7ScZQ0XeZWanuutWwLge/BbkNC9T2TayBbTkhiYtYYbm+D0eJOPo1l/UUdpAst705T
Gj2kzKPcsR38TJeaGyZ3z/lkl49iWnb9QGqfkjmP49SdM50k+QC0rFT5qN9PGUg+F4KfOyGv7mbS
o5Sw9aJS/ZLmAgelOWYb9pV7RQstRm6zJ7WmPzQ0H5vPZqFcxtqzwf6TzoROz2ianqtBbCtBx2wC
JGsQRjVujTgscOPj6hwUDAOJYvnd2EQ+pFje/bN8M8TlLkGUTwZFixq8Ss9zZ02tRMmvLXq5U6qp
cAknOBXTp3rIzy3CEtzI5rGg51fLkOIkgpdsSvVRjPGdk3aePiYwfMMyD5yq8vNl2PXGar07z1vz
UdaiJ6mcAjvvgjnP/BQrulxLOwjbmDYkGrqDm8XPBahcVfCEqp6tVjsIrIdqjnD12c5J6yynYwp6
Tk5md0ouMS3SxW1pnbKmPFMf92bS0jvJWD02rb5pqgh9lL4kERaI5n4eqy89hoB2Jm+W4MdTyE5W
tNk1JpIqtJ+WPrRXa2aP9xMarOaEhy6ctjZtX9Qi1rkK841Ik42Qiy0dfd9OlntLfJ2ITEzjCzB6
W+xgLo39DYKBnR3FN7JDWmhXbEwR3tQOXb/WifnCKX5YnZATLdpodXLqlYbqD/oqSlYaJLzjslt7
eOqU1q8dAkCM7sr8/+SdSXLdSNplN/QjDa0DmD7gPbyOfSdqAhMpCX3fOIBxLaV2UhurA2aWRClD
EaWxLM0izSJEUiQd8K+591we5/Wnn5YHI7O3iXLdNSfIln5VtWykQ4Lr4quKaWEn00NoDxR43bbT
1DPeDoT4YtvU9mXkAtwljDptxsBO9V03Td7EC5GIRlnEt4RJcs78Fgetg5244JgYU+QlY+VFY7Ml
qU44t5M9wQLAqqydwJAg0V38hIlryzNQV+mmr7b6tNKnma8pN6F+aqpTnRV3pI9dCP2GWHKeTeIw
Zf2pH2v7BqPX53CZYVQUOXPN5iLshmFj2PONiVbHZ+B0LJrk2iUduM5QRhT8ClTQK3pZHidX7Ayr
ZZZPhYrgagEW0VAW5AugY9xksUtAIl8wF3eivTWSx1LlYsV63M04UcV9707k9ua7DvRpbt7G6uUY
lddM7B60KT8s4AocOdzG8XRVNeZB16bVxouVhnfukz1sZ0ARU+8V0TktpBfXkDaTbsdEdsMyf+s4
0melvVH0u5m/UvQIXWJfkW9JaXYjpOmNPPksVhjIS191k/M8uQfkCLuBsE5mOjxX4ykPYUbzVtbk
6PWmBO9TeFFWc0AsPutzpb0orX2M+4+1NcO2Rr7A6edXgeacgdlZ0dUteoRgjE7hSqgegoJsLHfn
ooVMB7zHEbZtI4cR7dw2CL2Ao5h669UNsdzYs3ZwuoNJWOe+eB6s9ce7WfR6b0lJCRWrfq9bq0V7
Clpp8jZT/ESJ79v0ozoMj7Uub2uu0H9vjP+MERGl9q9r/N2nPPtSvnxZg4R/vVnkU3yr8BkQsRhS
HQtCwtv+8FvbywSIp0O3V9QC+8fvFT5TIj4AJ6ulY074abNo88noiM03ajMDpN/wSPy0V2SxbfE3
wIrBFtNCrfjTkIjz4GJQgwQV5eCm+qs2C1kYbvPR+YfFNhmDP7e1KBfIPEb25TigTtZO4906fXAh
iOL6WTF6Iq5IEbWS8jrhDrkm49Jm5p5Q6UcDCs1tk2dPfVZRt5p9wktTG2XLa7IfdF/tRENdOALq
o0fXwcpH5Nb6fa+qMLWUQje3ddXkD3pi90daW8BQdt1NLuqgFGaSNvXixU7G7jHpFe1jyBAOtY/t
RDfG6DSIc3JaD9Zb/D38NswyxSM+1I682uhJY+/jdrqYZB7KgDG5sS/rstiZmC8f58IAThOPiwtd
dZ6HczNpEKcE9sqrKdIJu686myKTfQzm+9RdqkPjOHPkNWbNXL7pRiXzkH9ZGluyrF3WcNLmQ6eW
C3H3bXyTtl3b+1W3FsThPDnxThv4B0IbZfDSuEZF9O5I/8Ww+r+Gh0xdHGIckSvyf+5/RUu3yZxk
U2uy3exdWriYkqbUnTL6gybJa7P869fE/kvegRl+eQsc/+V7Yv0c38djPOeregoT+woUfj8e418y
BNARH63+9u/vCQGZGLEC6oO3F8j66b5PAlgCABlm7+cQWvF7kwDzZ2kpnOEVgcftD00VssRPwpQm
r2PB1gZf5DTQ6ziKCuEXk3p0YTGv+ij0MvkwFvC+1H5mOSurO0VrBIMmtTmYitaf+jmBlFHPdMS+
MZvOvqhLCl2YZcpGLWOtgCOVrcV7mIevfYiBt+xHOYC0eG3ceK3ikCzEY8RTrgza1o4kjMFSVdjc
tsYtzPAckWCyVt5kTNxMphpjXV5UZACLrt9p6YKMZuStM21aFSLHXBt+GEv5PPZ6HXuLI4wX2SrF
BQM+qg6pGNCylpSrF3vr09tB+CPuxhWP+DeH/v/8767Lv/x7g/L36AYQPt+OvvmvlcihgwkiVoWr
gcP1bQi2LkLYobAp+e/JMEhGE+IQ2y79h8kwKbkmrJ3Vcc3vDSTR71yR+tvG7AfxDRsce33O0Bdi
WlwhEe+vLmOyErtiOOrNeLcw1OeDP85y2lGyvkoLW7BZVne56SXzVnxR9m1sv+rxESOcpxc0D26L
XFVRNaz1Z+I3Lga846JatlrJFhyvkwZ5IT1y1mn8y/yyNQ2/7tXan7oQnIB7IDFarmtpZaMwXt9N
Sij2USwvmp57xeCec5ZyuVJ789lFhkFlv9Ijoowrr1wOeml07Gfr/HoZnHPRObt2licL7cnSDAEu
qyti6hfPCaubEYWPYa3tPt2Hzdgp1RZfsR7GPvZDez4ZtIgek3C+4XLq9rnaZ7dlOdj8uaoL4lCn
fC13gP4nz3KpiceWwHcRekYx3zQw7MmM3xkCX5VwT04XmYewEoympq3t4h42IyBs0irRXvBBG94T
2TFLMhIV1ObKle4DuP58izp7+Ein1DFJcRO/LMYd5ovXKlzuFgWjYB0hFLIFUyYtHeR66zM4g9Cy
LdvG8VvCBTBKNF/CoY13EaS2ngXqJhPuYy2N+YbLP7oU8zpIyZ2aPymOM9tj2AWwAdSRn/pSbmSa
24d++cJ7w+saWz8kuZ5sjHgevbFXzW3c2jlrdPe2LfIRw3R6XVvNLZpNXxQy8hDf8AoSefah73s9
yIbhqlSix65RLF6UbhN0aKivq4W+2TTGMDDjNtkW2qxAUtSck5Y77XWPHdKGaWfFwN8S/mHOAtSM
hqd7WuaDqqYhHMWovG8ZLBguInG1UA59ghBrSDPNj5ER3jVEq28Kch2OQ2Q9FDb4bWIcKjiecRas
7T8jrE2lzXd9XXrz4Gg3E6xuUbty7civxyhKL3g287PVakRudAiYhVAc9L+uDvAJ79piHK2iVQKG
y9POiSaDjnt+jSZl1xBdcUQfrflzRl8aml120BbzmtMcXXZpUhyXeTzXUbQStLRnNY13bZjQVTK+
fDSGSUFJZvZnurENu/Bj3c+kwFunVhuSPROZm5bB1qZJOogoDKRQskx65JUL49Q6LbZmP+00LT6G
nQUKtbgnVX1jhsw10nGbtvJrahpPWUk5mLvKckjK8gAzsUPWM6zK13jbGdZdT1Q852kqdjJW1fM8
0n93UWMcJRY+fnNYcIzeTPdMYNw970x+TIh2trkSWreL6B9SxGuKLW/7jhOaNq62kWoTfSqYmzCy
jfx4ajw9C008+UO4Gy39EOZNvhdj8lqATfUYrXpj0e+dqdvU9lj5Esqkk5mMc/uO8Q52QYzxgDUK
BMKLgyqnqGl4F0gnc+ZEmAzrcxMtfZDpITQzSCKQCDiuAxKUJEx8UeL8R86dAGWsdzFi2CDMBrS+
ZiSP/TiOgbu4fjMDFdSa7jmz49ZzmoWgCnVbRePyJ12Zf9tO7gH0fSq5N/8BdYTO9Nt9qQM0YkvK
aoiWzTHc96Uis1LsKSZLRExAXKTfF6m0XiDLIBmvAfKQ+L5ViuJfb7oUblJo1bxBf6uj1P+7UsRt
zwKVhHrudPXNQvKu0WuiAb10QSJFBban97O1MpvXGs1aqzVnrdu0iZCYbeKy1UgrCzU91qHoVtbJ
cjnM2vCxHJLS9OJCWiuon/czJ3kzzmmtM7NEjUuRqRuvRqzYr2mucWWEXXcHwMKOtmrMtVDHeZ3v
+7Rbjhl2+cYxyss/p4RbfdN/V8IBjHyZ/+k0rp/kP40LPYhtEbCgc+gsrHS0J/+p3qxVBcMq/b+w
WzbRUyZFlck0gJqKk/3/uhaBSIAkE6DksCTQ1fzWWXwTdL9fpiO64iyqiK1snGnMHfhK70u3Dp9O
28YIzAy7vS1nXqyJieqTmL9g5rRlKcdQ9lyiFTFmcmU6tymj3SkT3sw0d53PhYxciwLvESb9efgo
YM+Gtf0xleIp6ebD6AIt1fU5OrnhfBOJmU2Pi3xZgKV0q7OSt3eRMZGl0CyxX9b5/ViqT6UZ3rnp
3B+saRGnqB3jILVEiKlM5R5Xej6jrffnLo9MZs31xkyNl5L9FSZIWCszRMo51OsvWlzVe9wmF2MT
H21F+9A7ci/s/KyPNbPIiv2kJCNqkxfanTVoOzuMDy4BHI2pbkmC6XaJ5UkTIpjTYiWBftjaMdCv
dDfnMXpM8rYKEyFCYkVrMdJu7ZmlVqQdC8u+tlrxYVTLLSDwk1V0n0DeVJvBEKXfaMaFa8zJjZ0M
xn5Yqs6v5y99fZwcEi9gtJg2wsSRUXZmHcO6ugS5wFyaAD2As6MXhbHxYapjSJpF0qAXzNhKhv6g
zb6l1W2QWLHcjapQkk1tzvEH6NJaYDH0+YpUoTtEaHWpgaFyyhmqohXPN2HS37bm/GTPuFaahD3o
o2Sn3K6cTnbT4ZJ5ZcoiYqjTAQsL6MRNAgokSNSxumhF2t3YVN6savBTxYo0t22uXGSLIe+jhK0W
K6Zs9upFbw99A4lDRatY1vMtMUSpn694TbPtQaqTJSbUvZP3B1IjzkqfkMMYXeWzs8GqELipeY51
mEq585DFZh90huEcnNJ8KcJmPT4Tg+OoUbfACYrLtJmqG9SLz4pMLkNwo14JHECwn2oboGmNGmde
1katL7tYXJd6Vt/GmMQC+gqal0JPYV31cLdjmwzEBZFY4WaHuYwfmx5zwTLhMsrk6PcKRUCiBEvN
HlHjb1pmyOzbxfUUI2FLNUZyh0umvDbA4e/QrQAuUAYksel0GTraJ6myKg3d+jBl8Orm0bxPFIx5
zPYRCPcK7USeSUQAYJJdrdgNkudqAprJzG7D+Dzx+WV7YuhBglAr5mPja3p0ES76wZhb4Ss5kHYk
pwOrTd1MEVgTI+aFTfxITuL9rM6ndNAP6aju0dlnyM6LlD9rWPvKzKNTtCThvnXLYJ6a+4HdF0w3
Z5PadnLI8+ySIQ0rhHwLFcbedG1OHKM6BbwBu4tG49kfvxRSspEb2N2NwmdoeSy6j80sz4seM/mg
H5itkbnmuB/TrzOi85TvdbHlychfVWcM2u5V0Fr6cekyNEwOi9Yd7NE+5Vp10DvnnBvQXdmuN7Zx
bykRgmmx0SOofJDastl86qqb2YGur4BVXQeojqptZa/bHD5N27Zxdp279jYelK81ZcGmHTj6kVrN
FIYsjDCx3ZjYSrF7JGXgWCnzF3JiJvhdwyyuJ6j+fSNvZGQHY303NBpYA7o83dhHFhxQ2dv7VMej
CfYjlrD29cwTSCmUwr50Vqb3oG2mVLknXC1GiKo1w62JRbKQ/YWUyTHutFu9gBpouTdLXh0cGH3K
KLx+aA+GKZnPlLxuFlZdbMdaGH+9OdJ/gM2uok+qw6lTms+qnfhFQpxaNLZ3euHecRKvZLicDErg
RF2Z7fXWwWTpzYhogv/REfqFXVxFvh6bN5nN271Xn53Bwkwa/duK/UfMeKy/LVhPn3IYUb9efawf
/a0yMB1M/KtzWcUy/ENlwNoBGibFGlo2yALvC1XXYNroYClcYQPsN94VB2RwgHAlqwQ54LoV+Z3V
xyqkezfWYWYKX8DB/o+nQsNYuc7A3xWqaqIlPcZeCJcTHIptznwBuxBBklFelPdGh+ua4SE6mgiV
CQSM1KqPAx4dFq2hMDFbyUJc1blSyV0TmTMAT2dK70TErNYfMws7ERxjCCAtOKTaD8civubUGvOh
7YTyUM+I0QWPzi7qHPayQ1GmHW+KRJ5gszkKgwIjDJBZ2Q/0wPN2iDivhdGNI6r4PLspKz2cN2Gy
EB7RVsUkvX4aOgVVTuWA7tBb1g1Tnyf3o1GFZ13X08WDUCyGrdm00YcyddJ710qWJ1UuEVkLpg14
MS/vtam1P2vwd56XSZRe3qcaSOo2MzFeU6NYpF2yL99YlRZiXe60JvLNDBb+ZokqY1fP2NR3Yhn+
MdNordR++m3p9PKklCFrp0n5aVOFRHfWZE8BV+fov5pEr/bUkAWypVgJ3hW8f7H8+Ksv9SYrZcPG
6O9nvNWQTSIXoLf8qWfRWjQpzFCkAFs3h8T/919qPWM/f1faunzj2zJ4IKid359BWc5zWgLOw7Ng
KkACDaoiTHL+n9OtrJLDX3cr50//oNZfP/zbIhYsMEZOnB2cJPqVb32K/i+A9wTFIWDhYCHbf/82
QmdJn2LQjdDLIDJ+9zYy4NStpHwCsGi7jd95G62f6MeTQMfOp9fpVXgjYgL68SS4qR4DImATW0+t
EZ2qelZ62Ad5edCbZq1IkTxGnlNU09fRHQadksFYSs8ezLQhETVr0B86RR2E6zU/jgUhqs0w6+Ss
JmY/HKZR61+Srm+/hErjZpd2IevLxZh1xm11eqLVWR02Uou/xooKAbWjk7HgaWjz4ulajd5Lymp8
MbKE90oL1fNaScecoWTZ8qedPIvM/Z9zaNd96a8P7eOX/N8JpL9cC64f/+3U8irSGNisWV/rAvD9
qdVUjCdMgVjMYVH/fmrXxpvsQTQCOo4Sl6P57dRa/yIPGs8K51nllaP+1ql9M8G/f39xEdArA36B
/MBTZa1b/3d3qG2EZqMhUUNCa0eXGu0qVFlx2fS2/Ei+zHTShircpomi34J7omMT6m1LVthdGFnD
SVilJJQIkmutDq2fr5cJZt7psTWtcafFzPJzWqqDVcHlzVTR+2qeImmdJu3KHZzoPPZG9w9v5L/8
lvBqYedhTCbWIuOHbyleFPhHuOQ8kfR0kgVQ2IEgvY1BsF9DEEuGeIGnzpfD7FyipSu3ZDj1qVe6
Msw3laKkDavyDGXT3IE6jtRYKz20PZUiFdfPO90W3LaVl6btsk/dEl1jnymAi1PFzR7auLXupbaQ
Sm3nbvEHrdstzvevn6lzOrBsn/+mLOXD//NIEZaurgl64Ee5ewGCfXukCPp1iXpcASbY/bkQvj9S
9r+o2xzW6G+mrZVz+n1kBSAC7hIRKKRsrg/bb1Sl7Od/vAhWnyCID2HxdwQzItZv+/0j5eq5AFuL
EzIhV9Ps7Etj6lw/XOf4TWJEnyMrDhyZw4VZirNwG5JKMPhrUTvvrHS4AIaOUHZe4z/C7jmGc3aw
ZHo/T9VnLWzqy0GxqWWt7ppWr7x1kxImzzKL5AgTBikzztTmaOXoHO1+slA0hp9LpS22mCz3izXW
8OiJsKY91sTyAczoadTr3WKJg0M6aCPsYEEnSRpUcpdW5rWjW5coccmAJf271o3Om0pV9/E9vKQY
b7fhrN4KAkrSOmI8bB8bbVToaE1kyjHEKNwE3C+bivxtK/zKqupk6cSwzwDOhzHqfNyf0SY0CEXD
Js5u0Th1wMQCYjfQR+edid4ye+yx5YZEYjD5o3KHB8tu0dp0g7GbMR1IANgF1t45Vy8XrL6pZQcC
6y8q300Z1/tYmNsMazCLGSzCLbu1ZrtgHXZWD7GKmdhcXcUG9uJu9Rm3q+PYRgU9YUEeLUSv/OLy
04w9WWBTlmlB4FeyddXyAGx8jwoEk/VLVKDiiaLARIxJLoxn9IN4xBUy71x7DUqq5ItYk5OQnlZX
bilvizVVaSYNTgn5F2vekh0lDwkBTGk0nFoCmRiWn6a59Pr2dhoVn3lDejWtCU4lUU74gIZ7tJDo
Y0l5mtFP1sQ+qVZ7ZPXFhrPA1k2yrW+NDRV9eBP1wo8y/dlSkVjnhEktHTEaa7rU1Ezqpdqp2Rnh
1inSyKAKFxacHUte2g8SqrQ1q4rJW4Shl/yq3Jx39ppohQS72mQJytRKHcwHNr/Z5VQ6Od6rlHBU
+gDzLE11PsRrWtbUGdit1VXutbTHvjTvxJqtpSY5CPd4j1xqFzXhJieEa+nx70eSXK5uTehqsnx8
6dfULmXUElBvJHlR3wPwUZOdPbrWK4eIFZkFOJeSSz7IXi4+hViE9rk2D7laVH4+9PycOuuZiOsb
t0iDBBcL80kb2J4EWDsrTX4lnGxAR9cyf3MWjZUYy2S1Z2hCQHYQatpLbo8f5ViiYitlTvRCB7De
sBB5TjdlLz8NsXzJiJSD2IBVewStXUD5eukc96Orp6BOrTEoHS3Q+/51rtNPJE7exr2COllTd3Zj
DTvLrIGDN9FDPJgvZRxink7Ne9pSl80r1OwqFTybYmZ96koZ1FPzlC7jS2zoXyOt5tnULiq3vHGN
GjVqw0qxeNKr7tGusxtHsnYOEZJr9dGMx0DUuvAiq47IG0JTqsUImzXAF2ioVfjxjGY2jRYOnsXr
yNfthlK2eXU4w6FqfMVmN+2HToRbBNX1uWoX/S6xoB2YUZZC9bFbJKsRs0vGaFELZZ1IhO2IwBXg
mJl4xiifhrcK112LXWcQ5SFOapdNv1r6U+NaW5mn/Jj5zZgGp2EOja+MifFdaIVzN+qdeZC5tltU
sH9O6b6ICEb50n9G4XZZscjeGGV1Zdt14JIumhXWtdrklY9sqz+7JePBls3udQv34K7okTmXEWA2
t5y9BAG0Gsr7SthMsxJPyTuvH3vPgX7Rx2RVzjaPBsTnjUUKp7YKj414PxpzIKP+LMeYpKZ5K5f+
kGDVWeKCFCQCpOKRX5ulKK5Oop3yMYaJzqIWIXlTg15oHIuzKernxCCuMOoNkOzm+NRE41WdNfsy
rx81enuiRT/PQEnqKeEiUReTUKX4spjaKyDZQV12N3rlUIgNHfmNuUWgUN/mnoXiOydq0+2si/+J
+nqsx9YC+9L1WydJz1afX/85Vb9Gmf03FQpQkL9hEa0f/L3kN9YahA0YOzXUKd/qEyy0YI9RKHFs
rR+TbIi/ARqlueraJFDZfK9PsASaTNgo92lW32jrv1Gf/NymrpM5hIj8D9kwxfFP1ckIWM+sXXSq
BLenfhbmJpFQc7J995P5iwnMWxrOj33F+mVY3mGKxBL88whGCvQ6yiw01hqLAbivaK50iVbIt/Is
9A3FGT7k45DFzNwy62roCNIsM9N4jDpLPRg4yZh9o6DpBEk2FXKZwWszDRiJQubulz/nxK7I01+f
2P/zv8roS/7/J+b7Xl3jW11Nq3i5qW3XQMB3p9emr4Kk5SByNWhqv1fXAioCJTfFNQeM88sHfS+v
kbZCRWDOgt4PQu7vlNd/pWNd1YSrMBCft/qzlo9tcJI1/ah7jsYgYyHd2d3NE+xAJZ26z8Rb5Lfx
DAFv9Xndgf55XnVp97Md51cGM1T0b5WV+0NR1xdYcCsmvSBSqkW1XtJKsCRR56I/xcRg3ONR4iap
Bya5dQY2K50Wjz/oflK5wE9R9jY9WQcp5ttMRZvb/I4sWuUSv5bjeFrs5h8ma4CAVEXqJpXrddDx
rFmBUoQkzSwOoUoJiwuzkhORy+TAYo1FcBRaj4QSsk11oFmSzUxUhjclqdX/u5n8JZp0lfz+9Izy
fhIs6hEgi7fR2PtGJS3tiGh5VffmKSJMzdw4psR1Vu3r5D/vgz9im7K+2379jJ2H8vM/aS3Wz/Dt
ahAwkVFH8O5dNQ3fH67VLq7hk0T3A8aAfdb3h2tNRgPczM3BCobx4g8i8RVmCf2YoRDPpKb/zsNF
Cf7jkVjd6Jg8VmEHZhekk9xC74+EIdhE2xpPF0X/qrVLv+Zj8aiw6JM1irh+KXbLfMX0BsJ4kGNu
da614jZB9Zjl0GQjPHnGQw/bXuDw8PS0eILV8GJZXDWWnR3UdW6ZMpvUIR7lXohEOyrr60ojqFpM
jzNG6Frqgd5YN3lTfjImO7CHivDK6MFJY9S1oLhz1+/ZG/Ik+WXlbMIlyDFHZX1LYhqCUvGJv+1d
VcXbZnSvRV1cCUsGvYL5s5WbYq69MesI7UzabVEloJWdTVceF03u05RvUCF3o0n2Vjlu7LkMchXs
UNGuhdi6eN6lev9R66KXLMp3E8Y4GTvmdlYHoqbraW8hNdH7h9z4ImKaGXJ1yIF3ut24QmCNi8bs
97ShHj1jlF1o+q5MSlyOAPEMwHiYw6z0uixn36gvx/5KiWuayZSGIFTCCfXUsbN9fMeTyg5c7GHH
leWDpoJ0WuWouwaspyS0fdg1uJcTtk9B6Wab0fXy9GOOi7In4f7D6PipfYBkl2qPixbgNVOrSzUr
vbjfKQz/SmTH46jfjQqS57Kvdm0TXpPLdELCjOw/zEDvRrsoDVKBY7WSdR6UnfJqteO9Uc6VH9fm
askuAvwzjd9gTdOG4bHUnlMMa+B0sfPHZIdOwbA62qw8GfAyYvAetUPaZ56d4UWfbAQ12UVWGF5I
tbCJ6aaq6TmnFp+YILpTxt5X5c2c3dhDG1jQ5jPrkuGD0faBW3moVh0tCyJD3ZbYF42tNueexK5H
q7vJ8xnhwseos4+19rJkzy0GvxijH6tEb+D9p2MAHBIHVx4qBkTQ3DZbfVFQyrrYFxx+diSfYySc
MRRKjIWQGL0Qo2GN4TDBeFgvD4lziIy7EEuiE0LHx6KItpuQPOQ6WBdHRRIod17MzlvSnTNsx+wJ
m32C4VGvkYhggEwwQiL6vVVp7HUMkgVGyTTJr7X6su5ue0yUpZHtBkyVZiTuLVK/lNre2KZnJo9J
dFuIOxszZl8W5xhzZi06r8WsqWLazJYA6R4+VMycTJh3BmeY/dmGGwnRyWr7xP5Z0gWNS32sNBK4
FiFv2DgQdGJWFz0SAy8sp32FmTRONfsmT7pPCzZTiy/YtHSeHHNMqI1ydPVTq940TESM1aY6bNfH
tMG8OmMJSxENC0YHkX5yJDQCrK6iuutD3+z5VRglK120Bg5x4NhjsarQFhFXN3gyU24sjK1YaR1D
eoar7jIstgBBN6aYtgx+Lm0suEaD9xRLLrOGbUHQrJMkh0ojbDa+0lYHb72KEhHHd0ieF+5vVBbY
fZUeZYt5UDABt5iBB0zBavyxyUmcMwYShgAalvhbGK2ZWIlLLMVTN+zSbhcT4QUdoXSH13RWP6e5
uGgKDPFLvq+LBb3EdKEiMR8mmxPA82xCdBZym9jWuUJNWaS4c2HS9nG3s1v6RRPrcqE0j6ZVYmrO
2JiaMfQGuw1SOwmMuXxAULUjyfZ5NPGGh0n7mouwhRshPorUDsJOQx01p16RIuZxUpX6IWbuTvdH
eHcwNo9D3BQkH5e7NTA5Y23d6Edrzu47ZZEez7BA/Jkdmex1HiZzFD6h+2o2z0t4XeZGhBlOkiZG
xr3iZ87R5WFclse4cmAK+HotAtQswqBwH55bWt0R02BUt97Qnxp93w6buv0QL6SFMJDk+1L3Ru7Q
xFpnq8RyjGLaZsoVabeYs3cjRDo65CAacbcPmyK3GKpocjM22W2GQ71SNpErIIdEUD3uqhDFH3nG
l4hZqtFJPE1tCdgQGxDdm1BGwjP09lkU9ScMFttZz3Y4Ow91W3zQGvT99WR8TPVGwZF3SVK5DBpQ
yJsxKnZ1z+wCjKaXWuVFXOLgNXMQ8otioB7rttZyHCyMD3Z63Vfuth+0U+bUWx1wQK2JgzvTttto
CJ0iv3DBEl/U00geix9De9YW5i1TEM7zGfUvNl+k9XutSmGFooU5meqlzmQ2No9pl+11wTdVYJhM
09c4qU5F5jwkDdMwWTfXGbgPqU0BO3jfNVs/LchqH5gLn8yFV8DCFC09iu4qdhmjXpbt8jpX1JeR
y9Avs+WV0Li+3sQCRCKa1iGuVcEdHXnxnAZd7G6zstubyw5/x9WSrROGjqCbFr5CoyR7bRnPzYLz
0ax827p0krNdzLs0tH0M47U49eo2Mh7aoiQkuN6ws+SCLTz4UCDdIDeK6WSoaTCN1OCRKa6qXkA7
F4SXKHeaDN4gTmqPBOxlIMZTyS9EeQTeu3f651S0Xmu9mtMrGru9GzY+h3dT1bxe5rMJPkXixR4/
U44xem6eyrg7tgtyqXBLdLg7pat9fWsVr90UvSxJfo/JYev02lUxZF6TyAfGiFDi6ztXrXHO2zny
Uxb+hJB9TnvVV7XQc6tnQd59+ClaeGG+VkuVYaqxdyPJ4enyBPeQtbCr7AncVIsdLZJXhtpDrRfP
CiNHRapbW2YXQ3QqDNdDuXDTOoKc0rCN8CaFk8dP5+ldkfoXDfpayL2r/d8KvTVnwqaaXPUzPxV6
ZiiNcXZq0kzjpzK/GcrdYGzfvsQfUfOvbeeva/6LT232qZ2Bp/1yAbx+gm8lv6PjAsN9RtvJ1vZ9
yU9VT67xmgqxShH4JXxX+4NEY2ksuH0R9P+4rkLNsMZnUXK8/ZffmAbRJfx8EARzqFUng00dx7BB
T/++4k9SNRs6S4ENo/DQlIPab2MGvKRD8gLS9o2ULGzIfDg6U/5g5u1eTEt/YRNqnM01Dk7TCASi
hxDUSNIZT6oeHXvbweItHPgU2abBwaSoXXkvWpYGEIS3tmAuy6rG5138hMO63IbkICP9OKXY0g6y
H+/EOCMZdWbq5wRNqjDmvcg+20I9Mj/vYYDSnFTwdHl9YSmrJt57S7+PwpvCSoKuujBcqhH1nHZw
eArgP6lGYUV5z7TX16hAFWIy49pjdwcXxw64TdlkbGumHrBzNXLdGbeO/deoHw9pY9g+eLZNIqND
0cWbIdtrzceJSCUpbwblckYsLa+zhVDdSPpxexrm+zZL7/E3edmaKFshX1zxEErqTVl4EiYy6/7V
MSD2TrcMuuS653KofFcmTEWmMyNAP5LRuexOlvrYqlG6KXPZecMcWOaj2xlf52r240T/sCzLbW7g
z6jitvLIEfGTOFd35oBWlW+tmkKwHNhzyXLu8SHKmCxU5aAaW5l013UoqepalhKWbB6WsHD9arIu
RZ4ScWxdJOFtB7BbjZlfc52aNZQTHUSMuc6WVzOjCrpuU9q9x6D5WKVyn5eYoCJWPwQ8a+kYOPFM
eTyiCCBMA0dYdtbn57yHlEx4r9lxx9rOdkKNjxx51D4X1Ulvu+1i8TWmT6bZsXaYV9zdphjS86hw
Nf5f8s4rvW0s7bojQj/I4RaBSaRIZck3eCRZRs7pAPP5ptAT6In9C65gu7rL9dd13ba7KIoCz3nD
3muDxJ5LaDoEzXNdhbknRnOjzv0GKud5zThC900m4bIO0+nE2BE5W4fHbuodQDBregeOq040e+Sj
VcVeQTr0+B8t5pBmVlPSkHWtWHwZciJvKI4F2yGCRKolhmVE2cgPXoreU+dtHTNhYgk0gwCKyxst
vkV1l6Dw69vFb/vdROB3o2b7Yn6WmQjJCpl3B5tw6HQH4IfLADVz9cgKy5u4IKOjPT6slLbUMjzN
7je9mnhCX0EuY9CxeDAUaEnpJrPeZ6KY27710jIlSZF+W/8CVSrVgBX0TUB87yWdWAEaEW1J8drr
u9l6tvT3MD+U66rD6MADSzTXu8nUBfq/6QlSV+uKYkn2qDlXK0Vb+YSwBLa0bKc0gRmdW0drwd93
o4oPbam2bVucIzg2bsG+heb/s8H+pVvMNxw8wNG76k3gJUgTwT2dX9u0txtWQdYdWMPQBQtUeGkO
WcahSlVHbHdMd5c49CXepFANmoPuJnZ4yHB8DxIfEXbHxmfxS6B0BxysOZQ0RrJes5YOvbplhUyy
1bDckZS5jgVxhFBDd6eWxBhNu+uIbnFUBN64CRq4ctIs26AR7Zi6ZpJ2kSNBgAqzAHV9ouHD67yi
NiX6hcqfh2tkfwuLGuuSSzLOuK65TqWO2FsZjnU7vlWCrG4x+SPAfATtxSi20hJN22owdsSKP0V2
fppm6bbOLqoVkr4hu0Z5awLpzg3FNSaKRic9SmlJkE5DY1Y78aaoo10Kmq+RN6wyn03JB27u4Wnx
QopqYVIJs8IJE/NTJG/TkLQoS+YXbnoiqAvlKqqfwSqfusU6sgNgSZ78xdyQC+vH2oErA3kD2iXm
Ucz4/3BlfNsiOQPHKDHlJXbjlmKbfViDEhUzyne36/9PsfL1B0JOwCq3+sX/oOipsr7sBkyooH/S
oO7MDYvrvPsHLa4MJoI/KVf+8+/2bc7/839l9PpXo8r1lX6tW8x/MctXASHhN2RnZXyrWxj2A5Cg
OpERYf4yj/xWt1gQb5D5IsxeyTToyb7bA/A3QpZj8x/L9DJ/Z1T5FWzzXQG7ir+pW3lv8pqTpn2d
ZH4nXKuzNDXm1pIw7Vd96HYZXwTPmpJh31hGFPrl0KrYrjWJs83J2eXqYNI1rrErO4xgzYgCIbeI
Bqr5hsfdQ8TNvSblRtf7nYZoUsn0NBi5iaYELpbH9U2zI5biTWLjBzczTy4SqC93mqfrwWnBAwgY
M7umnAp4+7p21eRke2xmKaW2SqcqpOfh2IqKERpbozURDnCl2DctGFifjKXwMs9jGlSh2spuMkcr
ngMCwUwaSOKGs80Ekwg4fV+WSKkDBbjscy1xXdZD8mtO6z+jcv/ptP68OiP/vGj/NqfX/2UwjEcY
icJpTTH89vADfKX0hutqKozw5RX/++3h56Ek/IcvAPber1LPbw+/SonNf8VAga0rr/c3qnZUaf99
BFvQjvFqrmW7af6hfeurWdaTYqE9n9ODXevvQ5M91PriO9F1pkiHwbmbDTxES/lgqH0AmBMnmgaZ
UafGI87NHk8z2IFxyvcd1+IAUbOjb5cniWHTpRILyq5yU6SbAcar2klElj1j5nNJf/DIndmGwA59
NXEuBI1ekrrT/cieHyMyRsXUHtuyPYVTO7tNOT61OVIRdZGvq0lm+Cn8dDb8zoLdVsbXg0GTbqAh
pSiu23OovHCseL2jbmtreZwSppgVVjeViSHepMz0OQnOo62ipBOEu0yuLDMRH6/DLCYQ4hjFT2Nj
bK362R4R6NTBMoFK5H2TbuaiSrty8I5G4V0KSCCGjVglG6qCQB2sB8a3XVdfR13p6xJ5YJjg0obJ
q32xm+sZVhO+QQxghGJ14aNUsaOGlpESlRLvu7Sb2BPmEf9+jKMdem+Hj9r4kJXsi9Cn3Kvm8H1M
HsYuPwBlvVLBNLjzDNqBr3OPc5SYG/BTerSJy5dMv9fjg6QepWTbMn/L2+eylYNMBBxIB1ly7e6W
gK6kfYwpBSvJPNrU8ZKpunW3teiObHPwE9xnzn5qTD/MDjg5m3zxUmALYrgMxVMDqlReTuryGs+x
b3fzbrSPcwvIo559J9w2/W3PO7MeWJ2AMKXYJMpCQKP2UODzdGiUoE16ZTUC3m0ifa66/PMsTSQw
ZNqIJZY/fAPwLyuem8UMKnUgs6ScIjCc8Tnsndso67Yh83ZpcrZxL45OOJxrs74sjB/dZWwp5oTi
Idxl/gozs8wfhrq9IveaWluJYU50KZRJRQbqyYHP5LdnUJxhjVWZu/SLqG4VxpzJwkxQVncxhF+t
j5BaFt6omYFchLelwnaKmmsw6LvCUA8/s88a+VjYiG/FPD6rXQgklOmeMw/PeiQ+JDFvitCGDiI/
65V1QHZEepGeXtVJczGhICfj2YxxGtqscSklp97mD8I9g8Ix0Y0tQYVuo7ev6hIeVExFkG89XnOX
sHExDPoGC3tPlAT2MPPVjPaDeqLfK5L4JDmtL1S23K2yM4zjSG5Ovx9ZS4dydNK5HLQJhrBp+8KK
NiBx3UQZPTIMGn8crKM5ki1jmsvtepeUarACKlHQGc37NA/0yoecXrIHTWwIbpUS1amzbWgDZoth
afq5Wq6V4bXHOSqpuitYnU+95Bv1x+TA+yXLpNoBQanz91JCl5Vvw0W7QTVOQYHlRjn2tfQh1+1F
DOFxWGiZVgVaGgZ8SE8xrszZvGOgSCQyDuN0O0nnSLGPi9gXjdhZ6fUsLJ98J3nYk5TitdpmyOeg
bpDMjZxJuuCGVsNTNF6J8KIWyqNdHeteB/USmgAyLoY+nwtDOUnyA5K3Tb8Eur5v5VPGCBGVGolN
s5mbQR+qvk3ZHwqCXTUc42AypmL2pbJ/pC0O1l4q4vsVWcWpYKTLguBtXqY9EtEDLmAgMmLXVNkV
ugOPrC3XDE/rEqJe1Vwcrr227dTKr7Brx8qbVeAhYc1iElLVKY+wVpJdZFFJF00Tf4KjwCasrZ/q
HE+XNlfbjlQ+uU/PE1wY9Hz3hWpy4CVveS49Kl/RMZzjbFg2kTry7UDAsAJm2hbUjCo0yZsgxfJW
FMVV2wSR+8qlYYA+X8a8ijc9QwrHiEs/1UmnHMX9FEHs7D5jJPNkRvd6Je/WS5D14ZI9T4C2aqv6
YqwcHIOBeWU0t5V1htV11JV5r6Mqy4YPPO2CLh3/nMySsF9hd/h1Xasc9GAq+B7IFQvXmpUnSxET
3n2wiPJ2sW8j6Dz2+LlbPqwx2oqYf07o7HJCCWtbDRqQPiZhnhDGNotOaGNEfqGU+0bWcOW8V/Ps
zfl56gwOFxNwRO1rWpXxdNnljT2I6LpQ2i/xBP+kipSbLj0N6V3fdrvQqB/IFcW85cVR6+WO+aLY
VUFX2XzohrI3h2rZVmNru4M+DMyQ18ev5ix8SNVrFQKs2vG/KlUwoqrKdLeolKCSRg/d6x4SBo2u
YY1X8SgGH2DhC0LOdfbtbBJil4tRPyyO4qc525Sz1j2X1m06XS3dzZLeT8M71SMvjS13ZPEe+zWD
rJgGUB2P5aL5sABcgTs3ggdbFrYbJSTJLncVJaeujLuOb1rPCYoKl6s98/PsMid4jEEbJP0r874j
QtatDr2Xb5RgTtVE0qd6GXa9QiyUzpID/74+8i3+lFvXBrEKFitUND7HlM8qz0p/ilj1cgxQbDN0
vxnFUy++lIw0wj51JfJKtZEcGyZKSJ2nGSTW+DyKNOgqLphgyW57nhWmDoFQ3nAxDu4krZ/cJ0Oa
8F1HnxfrXe4+GZHsiTB0l/ycW4WvJePGIPRKocuPTCjL2quTLK7JLECZPvphO5bgCVAv1wfF4js3
3OR8ck26DodAzz6Zo+VFRX/TJRhb7DnZxo20b7hAPacslKDhOuEbxzYpqXblgo3ESvdwQT2QsvuB
07ErYzcf5O2swtq2qo1ZKUT1oGSboTU40zZymFpKIlgWBOR8ptVBKd7t8NQVGP4xf1bQgV0ORRcZ
RTdepwyFihlU3dbAJRYab050rw8XGOpBA65RsZGTo5wwNNdiMc4fppPue2GRsnUOm608gvsKdWxk
vgWTeNGKoKgPK8ySr647466Jpg+l2lbLhb1W19qeQ2I78JYyORUIuEUOrR2csboJ83MydNuq0F1+
IaGyVsGJ3/kONrLJujXyW0l7iePPacIeVbmZ5is97TxLBnp1NWryvhs+UKdHEftUoJrmul68XnFb
5TAjKXjtkqDVr43lTB/mNvX9kB8jfs7SN24JOzOSTgJqFXWR6WDENTZQPBjSIWk96dpZaNSinZcm
B7m/pKzBRjQQUKE6NAOtdTUtil/NZAGE6aFLHmbrMNlnwUQGhxvfifJJY2TA6lblI0m4j8tRdptJ
cUnr9HMWtRNHhWIyX6SEsRgilpCulOizJjA4oNRaZzIlkJE0uuulYR9ZJ9X83KqynyLyKMrT2L21
quT24iUbxNFWKrfTd+38QM4X3ekKFzkXnbSxKuI/esqCVs+enSTx+MQhi+yZpLmjWflFlH0MNti2
0Zye2iY6hRLYOWZChe1QALSHNu52XCg+cAPSxyOY5gvRwr6MeosA9CroYGYp43jQ4nVConrawOR7
srfNCIxibm67agvza5OXPRFyxJLlPKci800+akd/Nu23WOzU7LlTvwz2IUtvxnhnM6ckhLEwB2TP
j7F2kyAuYSI7WnjuuZJVHfDDANZ4OUbj8+w09za2CsMOUvEqm9twpYEXb+nITxSXIpF8dpthr/Du
EVb3y0m236t69CqW5uMAK6Tj2g3F+CDPABrqlpqWpy+lOiF662oxIp5+Z/oYCrYDmdETPSZflkac
w0Q5TsmDKcLzP2eHtQ5s/nwodD2/tdWft8Lrf/z7HEjV6DAJIwEuxTSIXvMbHmhFRCES/R37+Fsr
jNsK/Sh4oF/hQbzct1Z4jSTBsIvzEZnp32uFf/HVfjcIWglB2P/pyNdNmWaoDLC+X2DpQzu2i1ZK
3rxY4Q0b14LoCkwGuQGZMG6VW9BmLh1GCSkf4afC1zOv2gOcgJaTM90qBpV0GwVRrHvNXJ1oF/we
H/2os32IqjJ8EkUlH0CBXM9hLLmsB0p3Zm+eauTslC2ccks9lAZkl1HMww5rUHEInVk8jUo17Mac
9q/ibupz3cI4VecuERBy0Jvj3lY5qovMQZXgfDh1cTAUvpNpg21SUxvdzyMF10hYG8ekFNmxR8x/
1U8mBOFWJZtbpXXRm+qYqOGryEkuqFA/jMW9UMLHDmfEYKm39qAfyCi/RcmwMVv6tZ6bxF9rZb1t
ioOqTA/mvMKBGHjDBqgm644vuhOXn0hw+KxIduWDXwJ5F0/GZp2AO72hMeIvez+vs3EXs4/AqAZa
c1E2JMaTK1AMmxCrF/Y3ykU1Us03MkgcQlla9htod6/iirDCMsX8XOmN30rk3be8hzEmowRs9F1W
Y1xYKrnejsMQ0E0be0lnKZJG1ZW5wn7CieWdXk7PLAb9YU52MuN1244SBoDme0FeGjCISdxUDtkS
tVntRgAHG8McXops5vaZ+xlPNNbqiQgCtj5S/9I2dfEc5Sw7l6o3ApMKZTZSOLJFJFhHsaGI52U7
2sq8afO+Ps1FWPK3wwlSGpIBemXFTjWteldMlEkJJQDrsUCAqGKXRkNFyIElyxQrRn27rDATXGB8
3AsrGzgnOrwTAfekhX9SxNbd1NR3qqnXroLSsa1x/kFMgbP2qrQ2s8XxBhYFo582kJT0doG0krJg
I9ql3ac0tjIPqAyTpbekmyLr/QRWC8acA/7VY0UTDBXhFoC8KysvM9poOyF0F+LLkjgET6heNeRe
AhGG1trPIMQISDHxioxJYMfYU49+SPGH+g6153aAMNMj1ypm5iR23rsWC1mZPsNGY1HvDPg0Kpwa
ZwXWTHmHoH81/CgSYuMEro2IHNZb2aVagTeiB31DABls4KLeLVBxFug46Vq+6U9RQhIusC8FMY+i
0gta2j0gMIAaE+va8FjA3LFh78wweGRYPBFMHnOW8YtZ7/YybPX8nfhQ1Hz8+RNUUOkXE66P2Q87
C84PgncD7fVwzLtPEI0Oy0AFu4KBwlRQRCDndJ5Kq+lOxtgTibGkJ3mFCi0k1FrotYqVNmSwQIsn
mgRINwCYGqJkym0km84uMm3pMK7YIrECjMIEb2cG00gK5f1MsyyjJ3S7Sm5RmuMbZkE1WKQRGPgm
ZFXxTZY5fdtvkjJv3TEhDbjL5HhrGuZZS62e00yseB3zFDO1d8EkBGmPoQmf8yHmSegHmQKyfa5R
tnP+5Ppusj/ogLcsxYO46txMADZJ1Ebbz1O3K0rGThNzalntdnbryOdG58tO6I2CUMwIPyl9k30Y
xejoxLgoYSDl9Pqzk1QXLUzVQE8I5FuI2FC1Ut63mOXACKpI0xgfdI6VB0NjJ346muLaCFvrHlZB
dxWB+kNl2bT7jtQpy1cbHKK2WGVkkihItphnPK2mSTcMLnOQOIZjXQ1ins7JVO+LOAv6xKJniQ1k
VTwd6VMhcBfOGL7NuieECBLoQ4ZA9MMZlHifZ/kTNxMDjybz7KGPSKnoDouebXKWewYFTdsOjNwc
9HgYEy3qRWy1LOBp2kqyR+PkrI0OCh1HgIFSjZuwGa5DZgxQTBcO+GwUXlcTK1zR7RwywlflRt4R
SXpdKWMQZhjp48V5jWyUjUY/8IH1ko4Znh1zLmnDFnqZlxATnSNI7Zt2Gwv2nDYpWk1304txM2N9
d0G0YamUdGxpRnhBXJ5ss7E9Or19VsrqqFUL15Ki949Gp/ZbsBqo+Fg9Y5vOOJbNjhcgFoqJ2z+n
ZFq3SH9eMl0+2q6v2vonsp/1BX6X/ZDeBsPB0JD/4OpiS/pr2YRJ3TQQBBkGuiCVhLbvNwj8f9k3
/AJ9QC30fdmELszREekYBq+MQexvbBBYEfxxg/AL0Am8hIFh/b+CI5q+VVRYX5pH98VEVUxbaw2F
wu1IK00WW92SGRTXV3Dj0dgmHP/9cFNT7qsOt0yDPNGZ/KzHO55PgTV8hNkWCPAqys6G8Vo1zJ0l
PbLilrB7kblDXrBjcMfTmmv2oTdum8R6HHAwD5yBsH0LLlEyEaM4v7RgfzXouVhBu7C/ryxPm/rb
bkUD191uSG+w8GwydDJj6Fdtz3Ww4egILIZE5gejj57MJxtydYOuppxl08+dEfHMqDKXXRnECjBi
y2y1c8x4yG1gFMuwivsVWqyFjFMVu5a3tsax58UN3aBYQq9zxM4mDcmS4+jSseZxGVLWUfnZzMtr
h/mQq4TqrRwBk1BA9DF9kZBzj56hJFcVYCB1nD5HJfKQJm/f1QnB9TwHEksLRVttu91V2d52ZpDO
nwwNMnfNlN9wQo9Q5d4NW6nynUYjTbqlexwEypi8HsvtGhdp4QZQIulG2I1nj6CEeWtN01JQpVSS
6A4SzQXbeJArCQNeSjx21qZeHstox4H0r3BKL+Y25mRBUU16BYPhFP1CEnpZJO6tCSMFDZocFu1G
74qruWvPK7ROK2z0/TUy9J4+O7Z5cWkz0IOzIQNX+WkIudKi+Zzpz9XQv/dD6fcmlXfxUhkn+Hqe
igkiRXX0odcvOW0/xetNu9Se6sBnLNYhQIN1f/fPOZv0n55Nt1VZfvx0t/ntZAIuQ9mxRkL+4jZl
g/nryaT/i8OH0BpYaqRVcHR9fzLxVINgRfKxMt1+PJk4qEhL5l8IsljtSX/jZPrDuSSTe00zZ4NS
0ta8AJm3/X07R1xVWXUtU8MwrUs3C7sRbXKRIPlPTZZsi/kXuJj19b5rH7/+PBtkC7tUdNGsbn/8
eYgYl1CnWvT4j9R9voxib2dkbn93UfwPBcv/+q0wTYImUVciiP2HfS0LjsLKROowE24Wv54AqGqh
wkR2NHSS+lrjLyQ66+v98bfCL6ySKgIqi0Xxj7+VWi1514V0lo7ZvCU6qX3RxJmYDJUa/Pw342H5
75+ExRfbGIpVrrQff1JUKw0LmcTxSE1Xt7SeFo3xqFIRTl0w5qxocwNr2M9/qPK//mrAvjCjco0x
gVjf1ffqD6M1IETzVwPxn/thORgnbWJ462g5pXZjj57SAs9tEI5xiNvkRWaxtlXjTPexpwxB1Sgo
1ktV/ovP3eQb8oePg8cWviHkISx5IJF+fGOhQWtczgz6FCOSamgsRAVKjhPjX47mAtVqPA63y4SB
S0csv44hF6xmcxKOaP1A/E/9M3s+bZWb6FdNqnZsmbRio2SWQTtpROKJFUX30mVVhn8st5ZPHSJ+
BawRIgCR5AYo3KIZX82mktClh2b4wJtcvrCQYrTQtxFyAbsyA32qx9eJZmHxTLsZrI3WJso70/rm
0xKCwuXBsbJTbtncY1Gt2hXDaPml6LIagG0yjmzfulo8YA+LQw/MrkWp3Fsq/IylnUNsCIq5YeUQ
3+lSKRYYp115ziaSar1E69u7WCCFT+S1mo8rU33oFUwfXjtmyz1cZOklqyLz2hKDKrvm0EbTL3+m
f4TAZVWJ/3mNepf+599v1V+pvNbX+L1M5bQHlMXZR3D9mln/22WgIYHhklilfhz3+mrp/m26Z/zL
sjCPIuXCPgxxnqf8t+neermgykIX+Ovo729dBqv87PvvEz4Fw1Ig0QPLgabEd+vH7xNNzCyTGMoX
Ykm8TJM9FjgSi3/H3Ob0iIvxUYTSHjXV2XJUmuj8FOvjmS4XN0lxllPE3hpTOM54r2mPw9T7RSz5
lbVKW2/DOvKyIdma1vjR9Ga66ZX3PDwJp32S6mBieVDX9/bUbproSwsoQTEFyX3OTiHnHFsicWDJ
U5K/qasfJ7xpmKEgKi2umYgVN5NnU4EZNKBD+LRYanPVLUlNmaPdhF0WDCzCwaagl0buET03cRz0
yImX5M3UIx9OVFBH+cFgcjOvkor8nXrPiZmpxIwAM/skK90uw+dD4iP13fCuJ5qNRINfUxurZzDK
e8T0kKLt+QI7mnxYEUxNfOvYiIEI8BQN0WWJ8C0t3VTyQzcxxWjtieVi6Rwn/I7uwnKo0tWjCTgn
Y05ps/bJwKxTjpKRJssAXRw9vysE1iDjZsBjaLUvpfRqi7Nqy68D54Y9YpiHpSpPjkcyZ5w/Vbnt
MpZICkQnR4uUWhd33gYvUBCKAomPvWuVYyXtUvDP0LwdL4WR5YYx1qVK3DNAfe5IsdXQMRNKfVXM
uH82ulEf++4+7CQ3NEsWFECcuuEllcujpKlnMKl7sUjbSSC5ifhTDgoQbQXLVXhLE+znyeyn4NxR
OqGpT4uDlRJ/glleIMtYYYvy6CVLvJOZZlSd7IX41CKGuBg0AkkyaX86nst6n4b6p6ptnvTevl/Q
jBsWc0quxVh/TCt7Nzq3eeIEtgxUlqAPTWH3kggQyw4resU5FnF10+f5YzFru7BsN0k8XRYSmLHz
obqAGaTo5D9jHmyr7hnxBMOlk9KPb7VQP9fxS6SUD5jDz800++WaZKy7jVqRbceOm93f3eB81E35
iXw/z7Z5Y7JESB4k2YGSfNjXesu01vKjVt02KToVIrt7ci0byU+RA03LXlsEgHiMf4X93ikOCpZT
LmOcmi5UBKc4eqkSvGZxhZXjPuRFiSgemdR1+dZOMZK03jKgxa70AELb1oxJNVrQeym+5ID2dzL1
wI5tqw3MQCz1olTjJTGhxocygAckkVp8oe/amFMVpHFPcwNkf0gOapn5iyFDszcJkQ6HjWLvO/Js
M/6SdUjAcY+NIxk8JQqGeN9oDJxQZGTJR9MWqBHobxN5X9ZYzT5p2WtlH0vUy3zGQQ+/P9eqkwCp
WYzDVddv6PWkrdTlruxI711NAFlDIvKm7DoCYAfzyHb/Ok0q5Yy5MEO4Ia4VxlxrLIwy69talS9i
TA+swLfF6j/FEFuW5xg4fKg8lUzGfTokiD2zPwkcOJOTv1fMogWaPbv+qoqw9jb08kLSd4M53WNc
CZ/l/NhlArfyoempJKogctYyLD4ZmEvlnsSh1pS4P8vA5Bhc/0ebIigcCJyNtKBkN0e9cJ/p+SHi
38vGWWX6ygumhAfdih+JJKUeOHTSQ0kMd7KJ7a9SC965LyMuYuCaZdWpsh0UWsVukWdXNA2r8Hl5
TRX1ZYmXIE+NOwUR0tAbvgQjrYHNxmiQeQTZTMZT3t0lakvbiIG3uCZuCjwzi+h5xnehPFsokvAA
lJ8WgudXQryMiXkikN6M4h3I4oDmmnWxTOj4Ujk3nW5/lCOmbZTz/Zj4c38vIqTyGQlzVpxuOlzp
0WpPV1ejut6O9yxl38sJC3uymtmR2w2tFCDOOBomE+68IVIX9ztYDjy+PDltI99Vqz8+xBFJgiyu
+S48ETMukdFbPmLA0eZ9mgSxxCFwqodtrLzgAsG2ycp+O4dua+yWYVNFp2RMN2W8VVgtCOlclQ+s
IoZkP9PLw8KzFX+aD9Jq+pfXWydKAAFM/TlFQgkdwEwvCayAEmaAA5FgYXusqliQT6a9KaELtFAG
LO00wRywMF7Mld25c1qEPEwf1dA+IEdKw3EnVmhBPxtXmlSw5lh94Fa6EYbzOubtp6JW8RfT4a/s
A/iw6Jf5ww53jfZJXxAWVvrDxOE3G2ys1W1YwPMjZGwo1U2Exi1smw2ULL/Xqle+2OgJ5nc5nshy
kPZzRmD3XJ0b+3ZyJNbsCLbFo5Dxll9xsmCQzvjOPeCNW01RB2XJGfIwdTLv5d72O0fbSOMZP6Nb
h53nADYco5tQC/rumsqT45SnY2XGO/SKfr/c53WzbfOQSGMMn+xfOvFmTLJroddoOdJIupjUGQcD
WLV6k6WEcyskKWkOYDw0hRNhWrLs6XJ/Y0usCIszCehuZe6JvX6L8G2E3UGKdqUMc627iTSWhtzj
DJqw6F5n6kUg8itzbCfjg6O95Txe9cAcvC6dDXa618Q2UfRZrZsrA3ze0mJoBZUOJUJU5btUxH5f
gE5Ec5HjgYs2BZiEemle6MYA/WE4M+39kKNJ1DBcoYQZ9cbVLLSFjUK8BTINCWO7bd44fbHpgKPD
IQZItqKf7hcJQIbBQy3MQ4y+Kjbx1UL8sNcyJ7o0WRTECCwiW6DQPFkqkrXBobhHClenEaqJyBcG
aotW1RCWHTSOSEv+VEEOxNRHekUwz8tNhVNttvYYHXGic/EV/HZfi9t/RCEvU2r/pJDPhnb42ah5
/c9/r+HZGNLkExSKIhzM6Xc1PAZMg39heb/adaj7v9XwJE8BFDPgVtND2z/U8BBqVvzw13GOTBTw
3xjoaCvY/YdZhGkbtkodwEaFd/OVl/pdry5kIzSBVKFHybKYTZVkp5OXobb70qcZeAKplz4aonhz
XBF2+wKeRnleZqV6lGOrwCPVQPrL2g71WDvbxVUnVRvC2tJLrccYIqG9ED8F+/uEBTQ9YZ5OWF+q
yXgtesCPem0gGl6EhvlTH8c9Q670SqS1xDw7yXCoOVap/IOypQAI/eyh7F+/fHkt/2oLsr7I748m
dGvmgljNaRe/Dr5+34Iossa/INxAWrLuM757NHmIVZB3qk5Yrqz98Ggaa3fprP3g33Y/s2758dn8
aoPHlW0rTOWYYGl/mCMtdlva5I6p3mRkO/ZyG30JHd8Zh2Pp6JvEmpFG6kFeZCeJO7pF/DvU4gsL
Q67ArZm9z/q9SEZXXfEEBXZDyWb7hzhdA8XaxIbrrDUs5GFQpplfhIFu15t5JNhWD58VOX+RyQbU
yvaKdCCf+yhZYEsbVCSSEwetsA23aHpvovYZxUOjOBc5QXlGm9SzyFvazylABjsLA8XItqoTwagk
4ZPLcZ809WX8ynIYYIZMZ8mG8SBW2gMxke9pf+3EvtGdDQwJzfKmgYeYw6tKO5Sk19ugIwDmIzyZ
t3JHZV0T8b0yJsoVNgF0IkvfC0Qk2sqiyIBSONGVBqKikq5FeBWbZyHQtn2lWOjrppsEoQz4SGqE
V3OhbFqxxQ3C8tF2yUhtAGGEKxEjG9NTszIyQmAZTmbv1UhgyWyCAZjGAFQjM/NLQVScuRx0kBuR
DHuDSIldstI4MrAc1kCpv6z+UTvbzBPx42M/TWgKT9nK9EBM80ldKR+9Xj2zY9s3M1o4MCBUkK+6
2r4QimV4UcO1SufCNcveg19Qo1sCKDJ1Anl1f4fmnuLP9DPAI515NYEhKZFTY9A2kCCupE/+/rtp
pZa04EsQGt/a4EzsMDCBm6zEFx3YSdXtZNAndrRj1Kc4T+B1WnU39lfT1GBl1wAFU5APL2ZOgVvu
Qknf2hYMTwuZzaPArZzbB8SHfh3BHZp24bRsZq33coAfQzmBvAVXs/SBooV+3L9ISbsh9Mjs502N
sDYp621L1Ec69ejfFwN7+EfMLECq1adoKNhbDct+wkvQkEZG8721eHYGdB3q0DV+bZj8DWzzPYTr
2hAi7aH6eWjb8VVqKLyBxTux4uW8HtUpNjXlYKa31NaiuBsmAxHIfIqpiO0+PiLyC5IWXS54+udV
s8v6JyQESoD5SsWekWEQ1/fEkg4DfdtKiUw2aUHGpXWUu/vWNh5nQZmK0CHQBAldk6TelvaVUVUo
5QO1hjKC/qfpd7lW+tFlyKSNXCN+bIHhkBTPyEM0ehP8cyqS1a35k4pkfM3/8+/xL3Mu11f5dvqz
sKaW+IY7/fX0B4RKKcA+W7XYu6wDxN/qEhPloP3/yDuPJMmtLdtO5dlrF2jQF2i8jmsdHlp0YCGh
5YXu1xRqBP9PoSbAidVCZjIZzFckP7ufxgYbmRke4QEHzt1n77VRFWGoI/p+oRL+qi0S/p1AGd9L
h/7CXGJOTSKfB5Pp5o9U7yJxkuWjuOOHRhq9tO1yHBp9guTSp5Um47l3G8AGSbvQwgIqdN4iGmXD
ViKZ2dKO5jQ2TGr9eUpRxOyDVWeg7UchnP3GeQt3OkEsbWdar8w6cN6KWRq8mWNLL7I383Rj7hj+
NgM8EEbpwgWZEVVIFJn3mEn7AYNh2opZ6TYbrygWZA2InnShxXGZj3YX3Jaj3FMmuzTMtILVmF/6
o33I6C+aVW16yvtH7EcHteAsq49mvjFoIVroTTrzo+RkuXhYyp4D8ygBHRjwmiUnHKxgcNWBQ06Y
spkAYLA2A4gdqd1BQuDxw9HLtfd5GyOgveF3Y5+/d4GWadnbgKfcjqrnYU/wogJOZ5gDoRFPrIou
3NrU+K6ydqK/O+ZLCo59bqU40tlPs6TgYYlK2pjuoVfoaY4M9Jt60/f1SU/ch7YNMcL044bK3OJh
MPO31FSq6x54WNwKXHFNeC9wa+l1cO7z8qWqrEPtAMxMqb+d6SL0ZgUMAGQY68PF3FNxMyb8BlLt
ZFDxAP+QzFXKE6DPX0tZEv51cSF0UTtLYuNsIeV4mmfNGq1PFmlnx/O2w1uvFN6WBO/M94GKpOcA
AkQBW4KqjMWY4ayS6FwFX7daDA4MC277d55h4bkq033ijAhweOwy48q0CDW1HibRXIrlwDPGtAm0
sHWnxR6WkngQ2m2Axcn1sDnh6zSa9145qva5t/a0xSTckx+CIp9bQ3mTqzb9qLRfVQpSTV2urWrN
1hfOqR3Osy5+8UKfUKgKjwv1GQvb3GKdP1gYZLUAlxlpmVWQw5+nqO/FSlRo/M2yDwbqAeJFBmFV
zz147/UumrI8rt2tiE/zobBxdhBoUqjhSwFPIOZBwM9tEk5E8Chpu0dO0/h9Od1lZBerqrpUg49u
LK15U7drn5Zz3+fRCw2qSeJNn6r3pDyOLgFS8iYae7kk7NZeHl3h3GSMckBd+USzho6xqqZ4mYCA
dSQdsJG0YpLzM8ShpIJDQzQJpT7vk4gIJeVSzUnJPwoN40VTrujDWnRVvpNGMquSfeLF1N/c+e1H
GJDJgLdqubu8fOgr/kAjVFnBlUrGYxZQh6ceWsrYA3NZat0uqF584T+alPtRBr/kW4QXQ2lktvas
naayVnDDowl7PCh5VhPGKNLoOjTDbVG1y9bF6wL8tUQ47J15FseAV0Ryb+vxuvHKe70YlqYhV5Wa
HtoMyo2ZwArkcMXcFD/mrBFnaky6oLjG3YImrL5IsC2T7UuAiRDceJI6OQ1jv8Pp9WR23a2HqQkm
l3tOapJsQXaT5NEO4vu7P1rXEdvZYYCO5S7BdG7ReyFsNvgCS+u6V91Nxh7RqpVdqZhb1XnLEawT
v79MRnGnaxOLx1h3lj1C87lP82ADuvnCqfTXtCLN0gyItV5wJJUfpddem+9wM2NHpNwz86KWHWL+
0dETT5AVvYJchoWdnwtIrzDzjb0KX0WB/WVWTLXJumm+oFxwncotZfJ3Q7CSEnjkwFvvmNaJ+e2u
G+A2+qG7bzMMsEwQXlveuo73IPnbOezIOelPySCkuXw0sCOaYXenhONjluhPXc15M/fg+5yJI+yd
IbvXQJ3UvnckR+wbhj23e2PXZOUsHsdd2VzrgbEQlERI7TR8SVWS7ApfDUBzuC8uYr2b99R79C3c
HWdt+09ZIOYi2dOQOixCrz/oXp6eKqV1VoPK2Ri0xj4Li2bVF7f6UOyrGLU0zNt9p8e7MpUfVQ6a
UnqT1posS/1GqZmPnnPgG4N56brdXmOj2kYBPwJo1IQYsldtO2J5DU2x+shePnRvyT12ZKc8AYwP
3/AGIxC9ztW5VfCXpt7TpyHh/PWg/4+sSc85k7b81z8nA8Wn4/+XpyxkaLSEaZeIMZE//3T8D5jM
EggLbJSptUvHdImItCR8+dTW5UHW0dKS+fg32u+qjCl/NIS9vz0nf4Chn/759+lrykTg2kECMjlm
f1KFYLd8kWMovnFofvp1+oI1D/174v8yl3Fs56v9On1NIpKG58KGVO9wyP8r05fKVPjjdaEapEpw
FKkaBXrTdPbpuuhMoBydkerzoL8uhn6V0HjfIharRslWkQUNsMUsf+qUIN9Fnbrn6GLMkHAELM0R
0bEWt2VQ5mg9TjEfB7oMuR30l203oNfKKdlHV2u9tHW5pGx11uGTM+DuWU9W8+56Hfk4bWmMV12l
LXWz3cngIs2hArSew00nfcihac0MAMYl7n/u497BNG4HX8wkwTGbbIIO99g5py0QImdd++fWvWjA
I/cTJ3ksiGwn8V0JQFkkkpsOAL9gIvn1fuKv5UT3E2D+MnB/DUQS4H9+Dx8xYUUCFDAHDijB3cT1
ys22JeBAMREEjWSaerYxYMFiIgy21WswLrLu2WqXgXgYARHGAAlH23wzABSqE6nQmvInrZJeay3H
tnK4zYAa0hh5YQM5NPLsRo2jFzt9DScEYg0OoVwO5lKCR8zBJBrgEukMJ7/31hOq4/YbDIcctlMB
K84DtFgCd7D616x8DYEwivoRk9hGZDsvOXrT7zN7KVX2xyRwCEsSee6IcpqUVywDEI/cELRF5cRr
3p19AQSyoR/eAQqpQIqNomImGQ8C47a3l1oEy3UdA5N0gEpKeXAs0rwoggAnua0dKgCU+kSijEFS
qhOb0gVSSVRGsd8atBKJZqJN2gkaSuXd9igqGcqKnCQW+qqXNppLNIkvivJMoGxhosmoqPRBGj3q
pfMwlOXKQruZNg0oOXxAFr201VmFxmOi9Qg0n7FKODpbzPlID5QbMIjcWPErJILUVzYtuhEEW/yX
kjaE+DigK9kOG3jdWDnoTblvURLljcDbIhDUnEvd6YQqp7OqNp1aW46vprMb87fAXQh4GX1yrpVg
rzeQOEwMlZgqa/Z+ghxj7+NUXQXjo6ZcFuRMEv84Rnc5u4skYwQiM1rW03DE9xn6T6Wz4YiwU0ud
uOPUYzpPcflMSogW6DulOFOtMg/FugcR6SUxbeYscycoqQZpwhkIWhjjavSHAKnIPLn4jLARbbxq
p3I5N+7CJ1nsGIu83plFsPKykFAmms0Y3zUC16nabuHrezFHdqOdmRqENudRz+RcY93aqPdFfYjs
+6B5dPr9qK+acdERAn7gMCGcQ85mr0kIQmg7FYxcQ5PW2IFD80+9mjfzIigTiH/MfZ4JEsD2zxkK
hRaXu5E7JGvhhVvTPYMPYJALAXDLq/T56MKgzduT6aZ4nSY09HXovFddsUoIG61y5ZAK5aqzi3Po
pVvUMiqxkamelel5X9Im7/rF3KnJw8fxMMtMNs2KyDlhSvvKFsVl3oVXYADWtdGuqjzZB2axSEAz
jNJ41sBKzGu1nJnmRjcr+ribAXguMHEJMtfF+NFLDCbnjGSvy9aXii8DldIysmNnPuO/aloHkCGB
dLt0XpOWM0rQcwBa2PBhLaLma5frS7PVdc4RsfNLLFzOY8ArzkEh4WMptZfSrd86imUZp6zCWDjT
hhb3r8ngljlExG6HISEZuvAIO5COmRa6rYDPwReNqxLfcHnhJMsW0zVhqIXw0ntiMFva1HcBh8xq
2oCNdcBdsKNyoJDXA5UMG5NFv+Ck/OXh+LfYD02LlD8YBH7+76R9ly955f+pIjN9pW8zgfkT0ib6
OSg1xA9D8Oj/7v1lRWPigCUPYE423l+HAvsnxHj+ugbR64sg/3kocNHiqR74Vlzzlxqd/31VJOjz
o3IERYazlip+kOPRMUOeYDa18pTTwDCksLTh2voIaimrRZXI6EKv8/SyV5pkgypYPWhZR2JYDcC6
jLrIlpPH7d2p7JOyDPUiuVH8UXz0tsi6uZbiJ0rN6IQWbtxJX03fTCBibzbAMHamMeWsvAslS/c4
JMCpKtt+6MiLYbgf268D6u9Wb0w/yKehGE1MJ5DjAoQiziFwWv92+Ak9X0uGuGDh2/gW3PhiZbn9
R5pixPHteLIOlNnx7/NRMPFT//5H4QZA9M//908/BdMX+fYpsH/CpAs660u5uUqnzfdPAfMvqZ1f
cza/+RRMpBPs7eym+KBMg/YvozEfENijGh5cbJKsUv/SaDyxxX5zcZDAxU7NnG2A0mMz+4MF3mH0
dKMmUnDyuigwMjH0gt0DyX9WQ/KmrLLoWm81gpStwpVrRVhFwG9awYjCVxqH8kuHt27g3KMWrKEf
EHpoAwY+n+lEa3lu9oq+dhVeZdHn0mdO6+vx2WCn8WQNAL+cwHecmRWnIVSCPkkOcD/dPlHquXUz
Gc7zc6oa7VxEsKudmPSOaSt0M8URLXqswARCTCychPCeZqz+PlfxtH38/av47uf/02Pe/TPr7vRF
vl3F1k86ic4ppkFvKSxEbiLf7+XsXC0Br3gCLX5pY/pFXhc/6fgvKSrnP/Or3/fXq5g+JUTxXytS
/8IBj7zIby9jDp3CAoPHeVJgPzB+3K3qEV74YKyBzROwXrBjpLqiExfksA6BoMhl4AY7qq92TwjM
dl8GJiHRsxXU7OIE4O49JcQwZyYCGiOvc2EB4Bj117pojioWe2hpxR2DsZgVdfUh46yhpU+9dGOm
7hAeaQ8jzp+VrZ/fSt3ODoY21JugMU/gdwJjFqZZdNcqg0EQu52Qufsk8BfUBt8kcUOwFOKRoq2Z
1ObY0OSxTkCsNTTz9V23DRI8iUppn8mUpdDCeKkm5JTqFZnyFkyDzHToDBtj0wXQ17AxzduKCVfB
HmWYMQ+2WKE4kINO3fqvxBaAbjmgTSxaZFTnrtQTY1n5yFWx8yis5E6hhMaIOS5g4YkUp97jTzvi
rQK07PBZBefnDQvTpcAyCo8ljHoahnaNB6c3KhnH7GJDqSigLI06QqVmbvQHxEjlOpL1Q84Mmuhe
f2Sd9xEZKS5UTSH9VzTlTIzDey/ScpXm4q6ypk0fGwHi0frg70JBOU9mN8co09AKWyd56Ex5mSGJ
Q+9y4N0H1slP7IPWyXVvU5IMChfpWgmAhSdZuXICnqq5i685AdeAj9p0kD+7BxE447IZ0NoCLTwS
2Yi5gQWLbNTvTSjHfokwkMWct1olt24FPehIbvJB95i5uUWWrvUQpO6Hh8jaUH6oOz30Od8SlyM0
BfYU7gemKneh69Nu0DKHtVH4j4GqiJOt4e7LoIAJyjHG1l+azPWk8CPU7ThZDnWDbi9PY4BO5iRE
+8scBx92+DVj09MQaCsPb0qQZLexiXu3yy/snvibYporFT1x7mqFtSqJ+2eJ19JYREhkVOkIkHvw
L6dWYGmvwU+psuSQpN4mBbtsqWBkHX3d3DpSv9TDOjppBDTmiui3hpe9lWrOmG1Emzxu64UvYDpz
GNxDQfRmuejGeWD3uyJWXn0PbJGlDXSIRgjIbZ7P20bdpybxd5rrwX219hV9O2LrB0U4b0OX/bwm
RlzAJiW74U0YOy+jKE6khtGFPbAXfbbBm+gv6qwwN+6QwF1vMYb6ZX6Raw9GQbR4lONeUcJHlEcu
8loy3vQjBtuCS6Eqx7VW495B+lyGo9LeFQSoSGBztCgMKHQKwrDTPPCxgTdTiYvELZwlZPiYTVIy
nsao3doKOwwFErRnOldN3q8kVIqN6+bo2EQI497GFe+jNKsK19HImDsjNgUkur4uCvtCAQG6VAdp
bEY2f1TCOBdA5XoKhdnywbkLDQ5OLZ9vXn/VhJF+dG3IW551z333Ok1hKFLyyz6qvxuH4aqLrEXY
AtHpunnLL0AEKUeeSRnIQCm4/Bxh2N2HPHe5SqJkPyZttuwNqytRSvLblHw8h0SV8zoie6i4iO31
TgA06aPjYMIGHOOSvVKyEoQDZrGJfiqdB0VqOrVY8UcTOhXO/uEtDuJDVNTnPggfGsF5OhXbJOrY
nGtYakctfVLC/hYcer4JZXKtkuRYlkpxqZQ527EIB2FqD7ukAjXQRYzXYNeT0BM3ndvA+Gyemtad
aWaH/lD621qtKGTO2YEWmC0seZeXFPOMzVa07SHyg22m2UcXG7sXkCR2JDU8eJ03uS+ivR4yfPhG
U+0UpKACeLghh1vdo6BKqaKthEMYO5hbQ7/dDG68M/IgWVZd9th17kISMZJk2dkvEhWqL22wE6ND
lUZr4ORW1o0d3idGumuDgrgT7nl9uB6T6JCYkOmInHprtQMuaHsZYoVO/8+gsV7JKeaG9b4y1LJb
JskjNdXWxsGONnd6K15qPHhpxx4P/VAFs1DlTG4h6LGDZZuw06Sx8i2YaQ0IlzbEGSTg2M/SonrX
vfSp9I1NJFECWH7W92NXRauWk8xk7nchqchyPhblx9BxBVUX+og2wkENxIWJfdJANcofQDduHRAX
lups6xGx039XdGwrKtwvCrQ6VDtl05QSakU5seHqns2UGB/9HnyBmWoOmmj4rghl6xnJnnXplVTS
J37b7l0aOHLrkQzwec5GLR701PkgmpBQRa2tHN+6NGI2nZF5QbJ6FQfRRZmFK1sJhwOf2H1maad+
0I6AjoOFzL1+B2+T4kKO+3LdVY3HTRIpK9SRo2Bhcl/RQuLK2qNh8Vzi9zZPG2CEkXUTOCTLu4Jw
c6R7i3jMNoQBJmGIjandvLASW8IrMpZBwL1KHe8ItF67tDHNK8+4brsC2GT2QVJx0hB96nQEtNny
OKpRMv8P0UjF7VOsrBr3YZ7IvFG5mFUhWaK/z6Cq/uFx61HWz39UfTL96+9qg64xl7JGwKxHIuZX
tQGKso5K6lq477DdcT7+ZUAlQAZCnOUDWAIQ41Ps+ZcB1YI7zr/hsfPNUfKXNhB8W785ZnEGZ0ad
0m0gzKEp/yA2+NjZ2Ge7U3eIsi/jnIe+3tTiTWNY2Gee37cLWWAbcrvx0colkSh+0B0eZkF/gxW0
e+k2DUXjMA2WTswiQAmFmpBd11HPW6twH/REDc+NqbPNkKMMn3tFBMcaGx5piQrjiBlIcIozpTbl
QYY+aRMp3PYi6/P8rnIrDetDgy+t8CAJKHXiTnA8+za2lTZewp+uz53vOyu8h1BG49K+CsdaG/Ee
sh0ADSe6RcjZAFpeUe8yEgz938nqxOn9989iP//nN4vrERLsa1g8J2E9cFVnNf/fvv3rnxqGIZez
OV/l26VOfacKzQMiPlwPB43g+2FM/wmtTeA0UsGd8Unggv7lWkeHcHA40ZGM++hrHfQv1zo2KJ4N
3N9V4oMaFUB/5Vo39B8C09MWljUbcWkdZc+2fux7YmQl7+NAd6p1nm8jOTg8EcL8EM1JGNlywC9h
w1zmJICZiDUPforp5q2tdM3dhCAbQpZOOC8GHBigaWdFV+6jyZqRVhTu4um0YCdqgX3fO0+ZLWF1
LZzmmDdP3JhnMY/HPkcmyIZVH1C7ErNwOHvieaQ8x6QbJ/S/9Dsv/PAjsIr9SM0lCWMS6+eY5EHS
7ps02udMnZt2eC0NOPzaPKADkH4eSWjRDNJ9l/UH4lwFuw2FppTG2vEUWxbmWYEIBi+Ej0QQ39au
s1CLkUoTaPqmtQN4uqEgaOum1cbMFoaSX7vBVe8cBTt+2XFyiPNzgojuSpBf8Y2mmRsMSxqeVk31
Dx7sVNwJJzrAFnWhn6UbXOjybRjY3kAeK+JdGu8T65AY4RED+8MIks6AvyGxVzTg1urIw2ESLFtK
+3znTsf1MToAaRnHK72fp5L3N7gbcg5kHRwi1jCZ1s8dJd9wyiDJF3BYVm4qHJmWDzsteNRC0nL8
lib6qtasRMA77d9XbcMEoENcFiBdw5c0AkpVdjsTYNeYYNMqxnVljc8iUO1NWxGTURRoKyx/UmjG
jIxWkq2EBboqa+SMDrWFFtXzMVR2fQvIM/zIxvQiTIulNPqTrEClBHLd6u2T38tFVkzNTDYBQ+9e
WuXJq5NDluPbtbP5kCrAiDkVxpxoiBPxc2dJeeFx2lYlvZeWv49j6Hd6c3Z8ZSkhq4QGSyi7xEmN
AwJPE1g0zhIEIzMPOIyaHkP7xUjElSb3qnObhS7pl40PzTdpdj2TaRDfmOI5cuW+6ftVbN5SfUEt
jPZYmPBVLhTgU96mKvE5YXMyyifJLBVmD0ZnLRvd2o7xwjH1rZ+LVeeOK5qbnzQrfbRabZOabxOF
Bc0d8AprUQBfPtE0+9qytJlBlfRIcExplmHQHsYY6/Ogz5B2ZrLGOm1fjsmJUD9GP1S7AYK7/9IO
klg+MNU45TFk6d1CbUC1hNkZh2Q555q9jDR84qDBFdokaXLMY2PhBWKtD+4W/0mDPydNWza6m8B4
q4rD6DUAUk1103A9e/qws/1smXX7wTDWJlWxLnQ8IR+9kqeIXtwpms/KkRpVa9xESVLfjom3alNj
w6/Vi64Bx21idL+uvGeYRwpsLwkTzjQiyTwVz7pLc45a1KcUqy/r6jS3rs0Uo3pqLLQW5aXTxZNi
DM+dp74FUT8saMrO+cIOr2PBnnaY+hgXjQ0o21eF1d7sP6LvndUlHdU5k7sAkaWHtAloyt/IRGL+
4e7o5/+q4vckiZr/h0KY6St9f8RZbECw8Vik7wTJ/++PuKm7mmsO38iXZpfJy/HrI26y+JLvUAUH
kQkO832c4+nHlIeEadgYTv+iaj5tTD5tVL7ajCDG8ChlOgRcwZ9/spPQQpU6dtOB8KYPuWGusr11
GHxVn393bfNnLzJ5Wj69CEJFnhjF9CLtOpAdJcunWChfTw6/+yK8PT/+LFOcC6Yq+r85Tc0/WKaa
ulEiV9Dm2XTudupeUAJnq3oNgOOb1n51Iv0qIu5v0rvny+RKw6Fb22tHXoSVevK8bG1b1d6JFQlk
hEilHRWEIuRAkMF8LqkhLmNtg5Ox9Z9VGgOMq0QA5SR5IAQWtBFfCICqwa5fTQ2dSk/Ht07x1xg7
96k671zqNCBGobbZA/s2sFd9IHGp+cWpBIil9lupBx6lr9I/CyzSFeisAYSWP7G0hDFhtYrRPqdC
jbmb0gPskbZ2TWyBqZpc8VBp5p5mUq9pLoNeWdWd9ir8nhy0afUrxVIiOu6AyjT2KeEBVXvUKUya
orAVZ1FXA42+1TQEO2ZySG04oaUNdzUV+blNk13ki0vpdQs3LJ6qMnivQEvsZJFhyquOA17pAIVl
MmW7QQxgghAE2RGax7ntAAWoHginnaqpEjGwNTL9AZooZ822qSd5dRKYQpDIOk0D4pCAbQyKB1Cr
e2uq5nJidCRF6RbUqukUzfrUzLlEhjwyHoYVzdXJvKksGhq/mLViUswZPWAl7GlrKgbzY+oqCK8d
bDrDKDWYkYWb29kV3l4ynx5Ym3NPzxghbTQpnmrC3aWahgjYZQX2o854CcfrtMPPbYzJpQcKN2vd
rZqhKRel3COXuYtBz7adrtD8mmDOzrN9rSrroNEnNDUyjXhQutBeIJ7NncFa+4ZO/0puXrWOAtzC
RrJZeT4XSbyKz4ZZ67QUV/W1xCfEE81Y0csLK7xZddQl5NmRC9HZJA3+jDCp7pKS1IhaGNW+m0zw
8FQv3SkDorzH8cr06qNRvTVeoi+GnMqYuK+3dWBDR7fYC+tlSo2exWvFSmYuFTgWfIP9sfQxxyAw
pc5a2GfT7BYZftQyD0/YqHalWq0L/7lK7BuDltY0fDf1cJEa+l7LJI88xJvcVAH4tt7V1GVAuBAg
zQI1cGFl9xkFJ6YdYv65xAvEbLSE6AmGJ38RtDOFabBSx/RKWMraSl/AP9HoKIOGn9sDX1fxfXPR
d8HFUFP/nCkr8LPbqHkKSDEH2CzoRun6lzF/zIwAvvxmCk0bg/9oyW2CftbIaFsZ4RpHmuPX+zC9
dNtFQ/i/I6beoyUX9FJVPk00/VsT0rnw5IxIhGYLsgPaSdC+qFZyjyP63irir7fIv4XjYoqh/MGh
8L9kXT3/Y/3zf4eZ//5ne7rpa31XQYjcmTpZFxKQbP35k297OuOnSRqxJ4A2oBvu+r95bhKL0WxH
1772vP7muQlvTRMEaDgiTvSdv7Kn++FZA70buI5J0gbMjvo1JPPpkdZmjWHLJMSwTKtP6wPFL9ZS
XH56o87/7gHmlvrDyyDm8HPwJBImos+Xg/PnJ6dt9L2rKdQhyEFdZfZdUBIl68m2H0bMZF72ESuH
rA5eDfEc4pfvu3Sju9mGelEKXDF6VovWUI6FT5TGzY52jwSj4vfkBozxeNXjFklRwVElWdzwsDOI
DKv1Hd71mVbB7i5nxqJI2+kf4bD2TzDj8+AIbXvR6kube4jnH8jdqPmb0VUzHHVxA/iHjum1whm3
9la6dxX6N8XYtStoMAu9sDlBCwgw+szGUkrvJmdKZ5bZ1cJEwkd2vHfShgQaDiwcg/Mkp/dZ6HNJ
XN9wIsRwuZ2mdJqdF2xOaGXgQEp1aAkEKOjJLgsKL09j21Cpyq6JBnu9nE0tsuki6T/s+N0bQHhY
+rWkAEWJVXgkRBR8tkwm1Sw1pm4HVAQbB1PfkQK/y6Pgoc44j0SU3Xs6+hFlNQZfXSsD/P9V9Jyk
xocOb1v6/q0ahydYGainQXvurOLGHbJ6N6bNSQ+oOp8qIIxgoZ278s4QW9iOg9InNC+x37H09nZU
W5IVtX9ZTPQHMz87Un2LWQdPSqy18kbeYEGLWIllMWOccNwHgz6fpsQtF60UmscKGsjK5Kx2/lJi
82ypK8D/MO/oKxvpu0ljtAWNKq8W+z2MFJMWrkSjoJa+s5Hes7S/VkNvB5oG6Cg9ZeFtrGqv/H8n
qAjI21uFwgCVi0CP1XNCkUA7NQrUVAtkKpqx44ScO6mP1QgoKg3XleLcN3Z/O0r6Cbibl1xIWORg
PFVvRaodpSXnekhbQb3JKDmI+nMWNsByXhQgK5rNLvmZOmRKj/EWljem81CPB1h0Mx0idsXnrsNj
C+yNjCwu1at6vGOxSkxqE4Og6oJNQhcD6R5g40b8EPYbu3rlzDkELa8ULyQPtYg3KMUkGtDvIIN1
PZRXdirXMe0PQqGEmTaIiiOrTjtE7eCtBh+0dDgxqV8KJBRGFx75bNJ8wCxaudGScpdMDj8Gj4Y6
QmXw+Jw29/VUT9HkwfvoYiMlSpXn3VZJ6F+gBcmMHxr4pM5Uc5HRdwF8KWSL29OCkSm3NNE60UQb
6g9N/6hIxCXxklGe4SskibRFWr4H4hg03Tb2r4Gpz6bJB57VjD3qUvffKnpJHCZIcuNEmEDj0NmR
0t2R0uEREmHJybdFLBNTwLAldKExoIKruG/9FPqJQW/8eRS7uL21mmSH3XyZ80g2YOqzTWxIJXsV
1J5qo9XnyfxFlouBxTIu0tA7gliPmwVbHlqapg5H5Kt1XpxyWksywmgBLSZec7A1zL78sr0LCfoD
UJH3XGGPdOOJmHWy6EPJa6yj6jmjyrZ5H1N9ayn7DJYKBS8m3dfBlYKLNwT2kT7ZyVWXXQe6vWzy
ehHjXI2fCurVBKRtWM684x3fn3AvBvRmrMCRPPba0gpQCDC5wRHvvLPFEaV7H8r6S6e0oPklK3at
mS2VCDx7Q/UZi5hJLSvXTX4uMsDlyk3O4JclB21qmwE9yKSHVW0+jhSGNeeivvHyV5tcjxqtKxua
r7uu2xPed62oZtxqxXCqaLip08u4OOnpK1GrSrV5qtyVwIB8lI2efpygceZ+CLqWN26gP2fEGp7S
pxOjFLYs0wt6dmh64DQCxMxSiZVtZKHKa9uCjNTHPrWGiq3PE9vdKk4Vrh1a2fKkugSAgcfvPiiv
CjLFhe4T4rykN2XVFTuLNB8J4yJbq917CbLQix/b4NIy7nOPT0Gn88MX2GTrVe8l3JAvEkqN3HTE
f/LUyldNuq/u2G66pn7KrSW40HrWaeTmLby22UYxL8lsVflV1IecHB46qoOx9AnC0aMqaO0dlyn5
Q8oJ4M98RPE9RomaxqQQ77Rp4n+nScmoyaHSrOTQsGRTIZCKU1M85enBooOpM+HdJD6cmnpjN84T
Q/A8aWg4xH/tNesxig6D99RPvU60DqTxWcN42+k99n+CiIqDmbtBRaGzKbvuMvobOjHLgZQNtAAU
ENYqlRk/PdQcR2D1oP34C69dNYI6HFjonfIyRDdZcKmk+6q9ipR7zr0hhVWeiiHC3JXkPxWKCWw5
PYZT65EdOFVXFqVX+VR/BaJmS+0pxDF1WbUGucq5rgJKnkzK4LOM6hT0tx2NWg3V4A3k9RlFYFDI
0mBc9z7U6BSPMmAsZVH6vLN6Ot2ireYKXNfGEJLPss+6dWC5QrF4fz01dCuldyWA4OfjR1EnbOM1
1rB+lbh3FqnaAPUsBI014uHm0OEctfK9GsJFza+v8PJT1XLs6FtYdfXI4xy3xAeCnUsPuiD5FRic
bi1IBIlDYte1brISTx1ZvmVDmD5y3SengpGlmwkTPj4PBZiaXHLkmILtKyfv11512eXxukhjpvTd
qPPoq4BNN+RPe0fjTGsd1cGG+pOvIK+u8Y4jpNVwitKMtnKdvdNKDjJdK5FHqqviN8TWQqqwqJSt
onFGmvT2pLfnhd09ZsAUVggNxaUzhs2KwP8ylvTx2Mca64clzVXJUhdHtvj/9CTwea+DqmWBy/k0
3S6e6+dvi5/Tc/r+r3/i05P1e4W+VSXP2ds/5nmT/XY59P2LfJv/3Z/ofkUymwCWNpgRpvzvPj2B
Fw/vqGpi88R5+n3+t82fVJ3+ZME/hM75eQ1q67hXbWx1lo2Jj72R+Vfm/y9i0ifhjAUTWyF2qhwB
HGMKjDG5fzoAjE0HTzMn/lDyeXFxkupJT7bH2Q6FftWMbChSPU3mGlsTy0dNH8wnxTZOLja5T2/j
/3JI+EFc+7dv5Id9bGMBAxxtvpFBYzK8xiulhzd//BL/5qxVOYIgUdJkBKzYVn8Q1vCGlU4ArmOR
av/D3Zkst42ka/tezh4dQAJIAIuzIUFKoiRLtmzLrg3CIxLzPCSu/n+g6uhfothiuJZn09VRVa4k
gBy+fL93uAji6kEb0Gs5A5Mi35MXoSlV3h5wfXkvXi7exFIA5SFxs21afC9fboXbtoC9RQhGP8Gr
NecfbRF5F5gTT5tK2fHl28O9eoWkCfhEIXHPdCyTDuXL4eoYUVlFGGnYBjEkmT6aP/ka15Cp4YL3
9lCvLJihQlt48dDF55Jq0sR/ORYsCqIFfaqoBlSUD4ZtO9rBx8yOojDXFoAX6XM/40ph4mhNEmPU
fKaD1NXuhZOoFtBKxA+GEvGZafT6la9E7NU9AtcrOvJH08hFjkdl7thhq+V3Y83rdLFd3LejRyBr
MRlnXvnr9cNQdH5Xky2Tdfqkc3y2fqxMx/YC3RShi1JhUsrmXZqW/Z05ueMt7LzuEDdBoXhytVwG
fpbc1SaHUVcG6rOR+t2uKLPh85mPA6RwNO94fiaBS3CNC6H9CKj26qp2EwfkbkzIV9nGViT11otm
51EhQku3CA3sRydduCxW2EVn26RJNV56s4XxDGkxc3sG1H618tYP4lkuZByYyfiAvZwtU90smcUV
E+NXw/nLr6EDtn3c3Is4/4A59PIQ1ey6asYg+u1XcWI6oHShN0HXm7+ssMzz7a3oZGf0TUOlUiX6
MOW2ZMICmqXSNvbp0sm/E+P+K3r/5PD9csmzX7P6Vm+rwIdN/XLAYFjsYR4QxFe2jNodMRsJUaBL
q4ptnoPcbTocGOrdHE1iDLF8XCVwwnTLkLhM+W00Ra/PvPsTuwK/CON+W0B5gQ/+8hdpaxAF0fFm
KLROr6rGq7m+6mDHHtGfGco68Z3RFKP0RkSE1tM9Ggs6IRBx5pqYgRBd4bmqubXwkT00DfWTV6QO
WGmu9uOQthvONnK48ybuCazsPZoDvYUrk+e/hzpnfSkaDz5bOuML4q+ku5q95u25cepbPcmaXPpP
Dn5V65t7tnbTKHFmc2FyQD995+k6vhDUWXhA+tPFMmNQUc5i+QXpdm2rRqvBIo4gtVqWc5sITbXj
9Qoy5osn3hM5dus/f/ZD8MNIg5RdJlx0P0MCraaC3mpsKzLGjIwGkHQb9LWc38RlVgVXsI5I3/uE
zvgZuf6pd0LRwc5uIsHirRztnyp13TiBSh8a/pLuzXzpF/ChXF7QmrHCgFhWjEly+Uh93z7AUSYu
XGD0TMbqudNMvH4r8F88zmxH0idkRr18K3M85hmcX1SJdpFeDqsxppuOJj2AJiXFOuhvsnqxYSpa
zg3neoTTTeZ97bBGDauUWR67ZK/rkn2Xg8q/xBfBDh1PLhelB+ioW68NJ7dXfwut/usO8HoJOJz2
Qkqxpj1wMr781XxAyxrLxg1dJAq3cSLnyzpwVlRxyQ9l+XTPaUd0B+V0Zj4DKb+aRwy4ytQQ6EsL
xPXl2CqRwRTQvg+pLIdbSR/d3ju8RriObjDgSxck5hR2Ma8WCk89fO9SeBg7rFKCz1lf2tnFiFPP
eB20TkRa/BjJ9CKSE4AllUztb6WKbJyPjMD5NEYlvufsNtyTmim2f9TlSAqqMBqU3Lr1DTxXdE3Y
j1/OgQOXvGRik3SOGQb7X75HjremgXl21nF9N7g6ES6P0y02bBLLRjjcHXFo2Dte5ElCSLI9Q+DE
eCywLgqkSc7WrlJqUqIfswWnGx9KkF0O471LVGGxmRJ7+UW2j8y3Gby8m7ZCxx+K0sdkNV1Mld9H
hFN8HXA2qbeE5mEelC1yuQmKQqf8p1u25WIR4leZKVo2pH998ew89S65iy0HOxu1sRPCnXeTsmdk
+ngwRFuattknc4T+sx3Z3uUWaCK4TmPtvscNAKs3Lpb5HjNe4aH5I8g9TjUIUlavzS9njOx0S8SD
dy1m8lk3tAzqW2oXE81s4uNQ22coMcHkJDdLoWpwxtZAHRx0SDekCzvxWmYl6vnBNw9RVD0sZhZg
qjmM85dhCCxM63qj/YmWE/GEVamf1uh4V1bljIK4Ptu+n9HIlKHrNfnNnJmcVDx7TcoeZrThGKd8
fgxSAOdlEwDEwXPGtNZxq/paNAtx11OW9naYzIrbwhg36mEM5qDZLEsbQ1oJkkFd1+B7EXgsTt4b
ZRQ9eboNNGS+AubA5MUBYrpLB1UcUjxwYOJkYdLX6ETUVBs4URmtATJnEQQZdonsp02bkeu2lALz
ZVe0SwW5BPcUiesV+rVSmlQZWeC9V4VJDlI3FhXeDB6ZbHQIgjrBftxxvidco78pI8Vypp3rwdgp
5OPAdThS/aRzO4hbr8DlfWcHvfw1N1GB/cFS519xuAEh7/A2JKQzSIFRsiHAwi4eYWpDP/Cy8drF
/CHeV76aHvLF4ddQs2O8nzYqNNnyLX6N6+PPHGn33hqrHhvGRB2cKMtvojhXjz6XMb13SzcvtuMo
JMiLkxNJZS0Fq9YsjdVlYHA+kdXu//Ys7RIsZ5G4DrRZFw0KkGa6yQqgkS3B6/37cpDqK8EjZKYk
o4kN3+jp3AmXpNC0wGugyC+OVP4X5rH0fwVdE68T1QEKZ58mY9xMOpnsmsRdoh1KQ+du7oclDqUy
XHUzoAND6Z4bkXcYSzJHCZGnxUP7QvRY5LcDlqupxBnbUcaKgSaVeSt6N42WrTCmzmg2uZPWgb0b
pjIr6lC09Z1Mmsj/bZs6dYAbdY+NTLqQBYlzedTD3U6VFwGhFWO3lyUqnEs/aEkkSP2pGna2yulb
i1Im7SeIyG57N/YxjIegcdVV1i6QJNw8durPOp6Jlm6twcU/jdzziZN2ALilWjTMqzhBZIPV1yzI
J6dCtW648SQhAqNZfUynEsv67QJUOnWYx+PIAPsEqcAd/fMCFkY6fZcEiVo/2jbQ1bypZVmWl25k
6fyQp1XX3pQK0OB6yOJMfBobMgEVdAWjh85Ii1xv/LLlb22qRZXx/ZQa+OnLzuqrW5T+afBodj6O
DJWy8GYTTB4OS78pP5kDIOSGqBt/2OZGILrQnDr7Ku2abLq186zxMS2KYJY9aIF/13ZqW7jLw5LX
YGpt4aLpyBxjuTT7ufXbXdBhtJtiND4a019AljZh29xgcpzh3Kn6yIGQ0RgjkfYw9hoZ9uQrje17
piYB07BKrpxEqPIyGOZ8eXy7iDt15EFHWu8XNpJG86jizGzcr+ZgXg05nOTSy93xYFCaHt4e5fU1
gks10Yj8DwL6J4vl5wVaot3OrhPHJb3TEQ9+3IgLFvFamZDTm2UD4OzbA74u2hkO/1vceITvCnl0
vTZUR9GLkVQ4LlkRokpbdjZBKBwWS73/B0Otl3nIyJIe9dEbnPIBiDgvJeHcBfkQZJBvdIdRFQGc
f34556m4kVJs4wlFVfeyPlniliJSRXilZvbNPKTxPrFRO5IuSm82wTz/7Sc7VYqBAWA+Jdfw6qfb
yrOy2mRfWSSsZG4+Tf2xt3W+x3yghgTdpR9qPNDpGtvRRSXL9I+vnTyoJ3xUDBKJw8qIez5fFofq
wh4B/K3EarcjQXn0tJV5i4VWfqlYL2duEGtV/vLWyXjYdZu2Y2NnfHyTsfwq0jEE8DAo0+nSk1Px
MYjd+dBpMrFriRY7qdufb7/d9RmOx+TpsEtE9G4y/MtnTIs4yTF4xSlY8hJFTENBabbQaSmcfbxy
mwxqdnqkQXbVw0E4M21PLUkXdyvI7KvDlTiqs/u5Luws5xWLWgeXUeTaF7gkEeXaB5SLczycqa5P
vWKgQ9I8IWZgj3V0Wawxg6CUbimjorS9zYPSfDA6aYMp9FFod+DnsYzP4SYnBwUkxK6LIpTN4OU7
thcSzVy/kmHF9nYIYlS/EN/HXe3r6FIbY3Mx1b0482atU6N6IJYIxAEUhX90HbVmyqNmKtntYBRs
Bmjha9cGG+GSrnKo607cEnHS7YgmsQ7Cze9lQchXDRb1dZSqvTetJENRyM2tVXV3BfNP7J3WUx/f
noCnZoDH5+feCwYJ7vDy5fRK4/lOekFoRr17qGZ73C2WgS2ysfThMPTOxdvjnZrw0FhW2w5PmGTe
vxwvmFEwF0ZClomwSbQgj3qPai69bKog2lutbHhLSTqGDR6VV/7K1Hp7/BNnAiQdOKEWsn/yuo5m
YJabdVUMth0S0wI5VGFG5OoOL2xv+PH2SCfeLMA1oi3Wlr0eQC+fFClhkVvV4pGjY92kXfmtWtxk
l2Bbu00bDFH/eDSShyxCcdEjsU2Ll6NVWW7MS2J6K78dR00bcJy+owWncW7Drlfj/1ErlKPOlER1
9OzFnupMtcV/70n9/cf/w0kDnPOwXgZXoWNg/6clZf1rPSj5+LScAKRW5PjfVG5p/csE5Q4CtJNA
Q/a6AXaEt6r//R/X/9eK6mIohHIPWRSNlT+gpFG58cGfnSxUB6CnoNcA6mx87H4vJ4Tt9RGXozLa
Vhzt6tGZhyx6x/2kr2LseWg/EUqY6ra+Nu2xJWksUHq2d87ct5cq5cpfpkqTWeP+7kyYCUDS0d7A
5PJyIjDmu983eje2/kXTJ++g/FX7Trg/ajwbcHnVxJ80q25CLpl9PRCkXW8WFEN/5RGaF0D8zLkx
kgY9KbGG0bZ3STuX2mu+gLRg6jYakG48H8mIMPUupha+yPFk+RqMuOFNVRo8CEQhyKOtpAxzy4qx
SViM0G586z3p4tllUgVfDI/yOqUqQ6LUJN/Tvi2+4IpYcnfoQdBLL4dRW+XzGiyUT/onjZD6YHoj
poKJDQ+ZDPGa62GFy2uEf2+pShRS5Y1nAN1FRt1fYdLsDmsG2fy+62CzFNLDuy5Sso3DujTHe7/S
/qr60f2uVQlUvNacv8xuRwTOXLXvfDBTaKRZzYlXYr4bYXhXRrjgqxZiclGhlWLuXUCUj+b93Nly
2KhiKdMwjdumeO/F9RJfpy4lyqzv57n9kYop3xk4FoNQXERedFsH08c6JyW1Se2PRoQbDebXP8Br
8ZobrqJFf8MnEKbYu3mZsXf3NqmUd0mCf+lsTXQw+192lxrhhLm3QCwU2NlPX2b+TzByijEsEHPf
2o3N+yyCftQWZnTFRc7QO93k+qdEKRc2SzV/z5r+Qjae+l2LZcSsLYdFA+FfQrIbAoKTy2TmtPGA
Hq+HeMKBvyWmxdqnbYTv7+DNY31hei3+j22RZgsOEjbO//E6NUwrpU9mlAh5HlzDve8NHKYrayb4
b4zhU5hV3EcbPXKrRQCu4q3mVrIhYftdhNRmTHO3gv/DOjn4LjYmtE+8yAVfyUt8HiMiVrDoTpZd
qfyV0uBgoJ8v5A2CQ8UmHJ8+U9Wt6U8qhkqhfeengT4U3gU3J3UtccOY/4o0wQ+beY4prtq+y7pt
NPcYJzeVIPLOcZNhvLL6MSLizhRxtzELF2jWTibcoLUxjNG17IBAMB+YUNL2eEkTMS5ogLwzaMI2
ezk45aF08uovSODIrtrFRLBXIB9HtpcO37ScQDPgT2LYGZi7KYkJr8Pj2b7mumdfm94EiIRR6H1f
5Qnk8rG9KErrZk6ax7zX3PuJcbxCuL+1mxxDQ/lNWenXfpYK89l+PvSSlAcJG02JDD7SAL2sNPNs
j/FXio5KrmCdXAhIShrvSse13gzkFV7EeDneE5JQxzudjPX1SEVOEjmW6D+zijgwK1ZZfMWvdL9n
hk3mIE63wQdMys07RG75Z7z+DKQBzd2QFu1XbkLTHiqI/93rEQknrapgoZRpAxPPsss9CEx5FzUy
upk887fOBzd0Ju7+JHgJOtYgq2FWqp6shQSL5dpuyFb00nE/L/UIjdD/bOFv/zjFFVL72Z/beF+7
sEc7ssShTyVQBdXNpBH4WTgFXmX1PHzA6p2vXjvLHsSD+Au31HcunbpPbUamhTYzg9TLdNU1rLlW
LoDXzuvXsEixYPoXFxJ1flcEXyw9QMMpQTK3OajaNqicYiccuPilUXGP9cGm72RWp19xgpZAb76z
XEfDHMDka/gEWC0ikSOz8lrHegpzOS2XbifErQOhkRiMVu7obcJYW0b1KzPLBG9LYfwmyP66rn8r
M7FAj3FUEP1CcgkFPZ/S6JedX4h3KWVzvhTeTOiWkQgIw6Qzj/cVsULDmZLxqJJ+Osnw27P+plZQ
4Lw8yWLCj51+zhIwAjyu4RXHl0U+7jPvUEXV35DB/znq/cuyhjJk7an/d979Q1/9YDvKi5NUm3//
8f9QbdZEK5RTWAi6aNKoXv5NtcH3CsUa6Aaeav7a2vr/dY35L2oXGsQOoiB6C5I/9KyuWZGKf/99
90+qmleXB/oWaN0sH7Y/d/Rjy79xxAzTjpM+XJo6Pkz08G7UXFQwk+flU9wlSDUprTD1beOLLJjO
4AOvrBXNtW2yQmT0gGkTukd3paBDk1uouudG1pWQpSPSQQFz6VKjyVUOYHHtz86+iGX06C9E5prt
guft7A13mSz0t5TCZWskefMpGfDVtZxYfRqWudsqb9bv+hTmfR2b9k07EWaeL/CI3MWu3sMGKO+L
lid2JFFI9dLaN1nuEcMdsH2SYGf8od+4yYMyobijQUqxuSwd3ZhnFefdFDgdatK839bw4baELxk7
HeOEbI9Zf609GgAgytOZtS7cV3jTU0kNsSig/UaZfLTahZiykeOoxYipKT9rsslhHWKcNQexkSOt
iswfqcP3Pyxwjt83dp3/lZf+oGFA0xgy1fgla2a7vsAeqfNBuqv2QyShVdIcGQlidAOqAV164t6N
pzkGtE2JXvIcBOoxXZzQpT9yyKqeMg0VdnFFoYUDZkJQwy41uuJbMo9YCtdNbX43VQtfPYp0f9tG
5UR4x8xOiB6r8onDxY3FWJ2wd3XBQb936cZdjirNIdwu6JOS0TBbak+TulpNPcJhbAUX4h8trcPe
5WjdV5ZX/QxU289EAEf4x4gk42xpMhJUdaD/akacAzeB1fePTqX7uzZY+vfkcZTI91r6zHLUw7iV
dTfnlEU1TbpFpN0ucnqT6mdksZjtPhhbWn3W1NY/U9nhc9XiIRbP0sG6amjQQk3JiELEmQPYmtFs
GRRLvZfQr3LkX512y2Vrp+W9Yce0Rp2pXfILZglSZdkkgxMGFTxbaPhp7QDj9fbntm3abJMsQ/IT
0DEWPIoydnJQHH8zpsI2zbZEo7TqdXmLrfQv30uWbLc4+MtsoqaL1JWoBvwB+tSaLspI0NSoKnPc
pyjwsaRRfVlimcXhdVMNmVSbzk6W4NBkht5jtkPTyFuUdZfh4BTQF6jFzrM4lNWArf5WD6tNiONo
8x1aJBipNZEQ0ybLF/QBfjS5j8OUvGfxiop+b0LkV5lQ/V9GTqpVmHtV8dl0jOBrnOvmCs3qh4Ds
g0NnZN63wSn41zmloVGrudV3ddoM1TaOo2zaM7PLm7kX0Uf2nfSRblr93nYznoTWjfydOIW4Iy6T
tF0a/OPWNmmsMUkI31r6rE+3nqrn+0FLcedQJV31IjZDYp9bArsjs7/RyBThxoxilFeppg8Bc9fE
Ca1vs69kUHQfprzByTvx8VUKnYaQv71RY7tcx3F9z3aYmdusbTM3bEoac6EOjGpr0dDhOkbnYgzj
shiGPRUpOShFz93GGd2cSJTUvMdCiMiWPuooR3wjzz8VOa7QRtN4DXdHsz3MNKypzJc8uOk0yhW/
cspit9Siqwjt8IAmHSypaE0VnvuBMJnqdhyzCo51Os+kxVItVLtyoAlrEkUEqVh3bbkZYmgX0+QG
lxmGZvR/7Mh8nxURhJ24VOzTkTFHLB2uISSStdWMDKjQvw1KPVroKqGxM3sCOk2QS2wm4IZrb+tW
c3yVKxN7OkMZ3HaUO83b0anVBQWu80tLpbOdYyl1XU3S+1VVmGvhpVj8bmrSYKgvc5Qfk8jrq7ry
p3dNR20IADbi2+Dq4T0JJY67oYdqkGIM/W0+6HGN8eI4MTDmbsrtUrQQm0wxKwy5xsINYymqL1yV
CVTCSW767MVRjpmWXB4mfPt79uuBlL3WNtgAcpdE2cLJYAa1FvYkdNtQXTqBWvwdPHicuPLEJaWM
yDD/dzvTx/u7tPqvnI5XyBt8CgoDcMYncP2Y0+FFFRcnaWHXnpkSATI6K+Ebyx7H4vb6WXFz/zfK
8Twv49RJDXcDO1m8M6GRrOa0z1sHFS3PpSfzNpxd7yf6VnnrKkK6xzhyQtUk1buSuNgbq/F/5hZR
7L1u+1B0XnfIsnLcNaiOcJyEeKa7cou1Y74fJ8I9smSxLmsV0Niblm6HEKSkB7yo9yKSP2OyCYhe
s7PHxm/JkiWc7iLLkU51QqsL37bm6Azkd6IaWk9IOiS0K3CQpuZ6/pBRPC1VXldQMhRBwTphrRCP
G+0r3GhCkFTCrIdy2aXmjFNoga3i2y/59fA+eal48sBJxLlXHOGbk+SUyjwcklyzJsqroYeKJrq9
FenITkU/J7lnPfnQ0caKAHmieL6+/QNeAayYW5G9gf8zpDy0/lTAz59/HGE00baYwnHSiCYa1uvS
N8F1jMMbEsYo2r093hOG+gxSoyxiQHJQic6EBSmP3a5kb0ZynmtmMGYt2y4xVKhctPZ9ag7XeYxU
sR9kC/gyksfVTvIOulfwhSzuNMxAcM6USq/XE78Gzjt8UGQ72Eq8fHwTklBvjcMcWr2LfisJ5B6U
g0By0VpnKt8Tn3rV1tIjgqBrczV4OVQVDSLFgn8Oi95z9pU5CYwDhiJEK+7fNVVFF2M0o9DthQxN
k0bF2y/+5IemNbGSv0nBO06/tWO7abhqo/KslxnB/xzdVKRnbhTaugKGTd0+/IMBKastE2kB3/lo
apdp0OggARlIfK+59nzknQCB1ZYot9VJcfHObI2n3q9Yr1uwBtf2+9FKjh1rwCeVzIxistND0trT
AeiWbQbGL1Ul/pJYKqKYGyFrOUv77e2nPbpfr9OaOxtsNmzmPGQU6+t/1uF1psaw4CT1Yd+4EFFy
42OZqN3SF+ONtDUH5Gqb8PaQr5nvR2Ouv+nZmLHIYT4lAarROckv+05RDqgZhA2zYXoWdnEvSiHu
g1bcQoOT11ZAOCWenGJPenN5mybYRViiyc/MtPVycbTCHQB99jNueBa32Zc/iwLUC4oAp1EFpzhc
nMbZmn7/xyoNHp69k0VLnDSza50Ozx7epjKR9dgMYSOBTyLNTqWjYQ3uDP64h85QHPirHzVbNRf7
l0Phk+rWloPHHjy2eTUFwZ33SQmn8SFRRnlO0nBiU2KPoGGPDJ7He+qKPns0sgrn2q1NtJ5ZXF5C
YESK3VfLbd0t/vbMHHp9U1ybiKZjC8y74YkfrZoeS7TB9K2BFEg94vggBLq/DKLW97KJ7A2eKAvh
LG7mElrW16sPFLujFmZX43vZ5Xf+oFwigAPx1XYqYl/TrrDwePad6iHTkbypYxTNf75pQ0+jJ4yi
BQPxJ4+5Z++nmecxaXNckLEhRioboc2E3b4C/qI6Q7c5dVyR8Aw0BJgD6ebVZB79OGgsMYTOSBXS
l1HYYpq2jY2WEMY2JZSlLKHTCdh+ECNmlpfpb30ukYecW/CZr3Vii+PHUKUgYCEa4HgPb7RynYFQ
3bBI2+Q28e10DwcN1DClH5UEAKSrqTD6FqTJ3dL8HSf+B7Unx6TkneMDATplH61rhX6A+MB4CrHz
xVWX0KSLjITMjeEiXX17Wp56UIHhxLrBgVgerwATy/VB6GkMS2l327zT3tWSFmkICaEPdWEnodmb
42WzkDtlF0l8ZvgTCxDhDugYYzO9jrUag4ydLqmIiTORsR783P5eQM35PLZn19+JvRJuNiwOFiD6
t+NOfuPU9LmSiHzKsoZw2Gf1xyVqkjNM8BNnP7RCdhJMPKi8rKMqh+R6B3aCTeydkxBn5Gj8bZdp
2qkcdLoqADX+weej0iHnHNSHXfrlhtl4QVmASI+hzJrhymjMCQv0rjzkUWB/sESGj3UNha1MrHlT
9AQXvT38yc+3+pms2SYCwc3L4T2D3AzESDxu3liImwvK66ZKd1phf/T2UK9VCrSgbWwx0U6iPyOp
7uVYjvaGrneTKWz7oNmbVhHT/Ukr9OEKPNnN7kdX9DdsVEVIGyfbDESIXgyTqc+88qdveHTqYmeC
fQqSTI6qNfz4+XloDb7f+FU+hUO2cC82TSQbE+aVRRPDcitkdWda+fwo8dzY2lEzfVK6dM78iBOH
Cc13wG0Ubwis7KPf4EDhzJe0wdaKlva+rEYcMpN6Iem8y3akWBITBYFxCzHXPjPyqXW0fm+oQiub
Tx59cjqH2SDcgc/AdQ40dzY+2LpK79/+2qfWEZX7Oq+o8jifX75jL7UT1+EARCRPWk5EjuhG1Tbx
sSlpXbOogjOz69Q2iFwXJJmpRUzMUYFHPkI6wA4cQ6Xy5ToDGruwcEsMaXlWO3xGfnkzrOxm1NYu
N51zGqpTTwv3YpUuIsmF+/XyaZ3CcgeJsUY4ty3Xoqgu3g1DV0GOkeLdkLvzmad9uuweT2G4HgiR
0U0iLT6iNeXtEolJaXZ9WqWfcSpoLjOnJwuP+ELsKnLnnQ2+e1V2uXXfwMz4OBI0fYVgcN7V5AYu
CLcWWNiRZdylBFzDqfRyzVXOMn8smMKjFzKnZjdFlXkgQ/RDDFks2cRVN4Y2a+eGI7fZ//mEQdMF
hLJ2dvzj3YH0ZlD0tB/DpO7T0GxGtcsbiB5Az/4e05hzV4JTn+zZeE+QzrPKaFq0g98Z49Vm1O1j
rj5hPXbDfkisaec6dNbffr5TOy1GJ9bKu7SYK0dfzJ6hyWeiHeneTGI3aTc4lBpJU6XVcGaFn3y0
Z0MdzUZtRMk4EIQeOvbYXZaxVewgI6/0BlgFO4tA2jPlzskBMZOESGTCPDsmPsc9kxD7HyZHXbif
+qFPcFsszF0jFV6lHrnY/+BdelRYTBSW/DESkxHHPFWC2V8ZxO1Nnu1fiBboLGAVnpmWJw8LDi5Y
3ZT+1JFH343T0MezaQR1Hvrxuokch+TgbDrUXfejlV31qYyjlKDhpbimA5G5m4kG15kPeuqwwDwA
3M1xoLIec6JVlsxB7+BGAdXL2OOVjGWUkUsCEN0UlZUXfBmgT4VDt5zbaE7N2lVuydbKjR3rz5cb
m++pDolITBOc6nJvQgChq7GSTOdBXL79UU/AAtxPwVBXg1EudUcvuirKuBS43YYOtrjbaRivM6SB
H5lHwyZoMQI0xXDm4546Cldm8Eoz5xA+1v22kS/a2EzGMIjG7qrk6vpgGO05rv7JixHmDzBuV1+4
VzUeDCLswzxjCEGyCGUsf/YRIV3D4F/la34zVFRF48CT2JHRRjNMBYeTVtsWlsePt9/xqYX6/Jes
//zZppfRdaLFiglVJa3mIpVFTWdON/jDwM1Iqjo7UwWcnD6ADgQOwggEO345Xp7WfTOk7ETAL9Wv
ZQw8NMHl9Dvu/XPo9CmIB3cNqmigbhSox1Wd+2SeO7FIRECozDy0fqh0k+Ep02EWHhRiP4xkRlnI
hw44M7f7wkLdVQXWcEumcXQwoTt9GKKlOVNin/5h/ipBCVaI5xg4xUw1IAG+Zg15Xfx7Mut5bxNG
cIC+BRHeMfVllkHfRh4scMhczAvc20YCgFN0aWll3SnLSLcOMXJnuhYnPw7MBrQADj/tuGixjMLA
9A3uczcU1TsZTTcDnewDacf/Zrn80XV4/SKY/K4OB8f+DtAwPcvooNLI2AT287V3ScTWJzWSy/r2
BD+1U2KNwt0bxAOD4fWZn01wuTStJI2dU30Z8kdjxqjcqyjj0a4nu7HvTRpXdKeWOX98e+DVEeYY
yoPULleffrwS7CfPiWcjxzIwsmJar6dxt2aVud1OThj6Va6G+zWMCbGwhnshyFS9NzAY2UDz698J
2dH4jorousLf9oPFf+MytdMVmLTGKzfys51aDYWFZYSWEO2lndlIamfvK3qu7LBYlffJU/13OO7m
DoVxDG8UjsKWjZbTuCFoK+cM/kX613jZ+kGON142nzmdTm3cAMm021bPhr9zDJ49eTOUdWpB5lvR
huhiiQicTRUlpE829mXslcllMOI9//b7PrWTUSQ6K+4haUmtn+PZoG5Z+bA8OZbLKKjDhf11Lztt
bA1BS38uhPgn4/FZuVzgCYr958vx+pIoatuceakZBm5BKdPHQGqJ9/3SXVe9f+5ifvLQWBUr66LB
ReC4XmQrgRha8ID21KkDsVPWNqdo3ZZLjTEaTH8oclXQPi7aQDHJJKlv7aGtd9Hk4chcTGdOjlOb
xXpM+gEmLcy0o4UV01x2W23BCnUxHOyDLg5LkdjEAST5mQ3z1KeF5L7ejU0uU09W288+7Th6Knam
Fas3BxPqLbL8uXQ0+EecxWRyjfkf+yes5Hj6TSAdvGtwgZcfd3Sa3reTFF+zzjGuCKfPd1ntfqgz
fP76suViAFl6wY+nV/l70L5DOffRmaPy1Cpa+WygTwHYxPEpATbjVZrKLmzIXcMRfLY3pWH7d24n
c/7vaHr3o0jy328voxO7Fo0ubKzgOK8yyeNrOm6WZdExqjvZ6gpSQrODqX6uc3oK+qGRhwaBrg9z
+tiwyk2TYkR6NoSlQxAJLvcg45k9NQ+Qi+xwNKy/yKeeL52YaLgi1v47zFGmL/ikdt/fft4T0/jF
DzkqSEDxWipnnjc15D25yvjp+XO9qweVnIHDnxbo0RWdrgRYOAsGUc6xfY7rwJaz0P4gcp0sUii9
ocFa0S0/y7yarY0hiCrPA1URE9/k2RezT6pvtYp7CpMBjk5qxskHf4SZNwzKy+DJaPfbVMbC3pko
W6+gohD7Femi+jBLxF1uZZrX5LQjifeF1//VlhYRsojMk4c+KXHhJuoSuIleQfAbI1n2jCWdf8dj
oiGVtFnJH8s1Ye54npNeKFqDXaa2SoTrSfqUZOj52CVmy0dstJVCqYG+48y17sTCp0rGDWud/qu2
9eUynNxuStMRHVhUrsmQRaIf2ir2L00M7Dd2Z3X7P58MVOTMS1Aj2mJHe3qGG0ZQt2oIOzcK3mu7
da4qtyBdBpTpw9tDnahLAHh9Ms6cgM3zGJ4SXbMSb9biB005nUTS03snnrbUxyY0p7qHATXam54L
7cXbI5+a8TjCwJxYVZ+83pcvdaHHvdg9L9VMMu9ywn32Q4f/Lb6Us3P59lCnNhNK/bXHiA6I9sfL
oYYc/A29ZR/WgnuwInzn0YbCcKbEO/VAa5OJGyI6UiRRL0epDYFnCTZI4bA01oNZiesSLkq6mei4
nDmJTu5bVHTwTrharLvXy7HcoM+cTvg9LvTJYIbSn+P7MUdDuy3LRP5ousmxDpinxNPt1Jb9A3Jh
/R1di2FBzMrG6R9MWCpbYD/cdWhFHiHo1txWS6RoF68EwA3hqOIyMGDE/D/uziu5bmzd71Nx+dlQ
IWOhyvYDsAMzKZJSS3pBKSLnuDAQD+VO4EzMP7B1ztUG99nb0ptvVXdXd6nJBWClL/xDP47VmVc/
tmCdF+4YO2Ppoh2+eT2qWDfNEHIbM3d2mt40yMzQYg0GG9k0tWi2yQAoLWjN4swpcKSSSxq3MMCp
jfMvq/lNpzDNWkNBmQFQmLyYe2G/00OHm0EdEpCAdUNJcBtMqUDaCG9d5JYNffpyeikfuY0XFUfO
Ivp3XFmriEC2WdNq0dRtclVMb+eC7EF2WQ5awVLvNTckFCgieWZ6j51/AJEtRC+WSsiaHQ22R5iK
gifskOkIOztIgDRT8BV8U+xXtn5uio8OR/RMRYlX5fo/nOIstxUzRUwJoUOzu3TGzPYDPPL2g131
l5aD9+zpb3ps41I/ox9NyZpC6Op4b2g1ELZzEpktTKOoVPDHjF3tyoi0c121Y9NHnWUh3lIkhPl7
+GoDJMVuiM1u40xmhA0pRmZR5cQ7pw2694ord+biwn769Y7tGFj80B8JXTWShMMxKYC2ZkhjZeO2
8w+ZJvddhs9MpML9cqzBszE18SgPndsur4nflrB/HXf1WQmXRzei8rnJ6WpiJqoNb/ugwzO2Royl
m6braipIN8e8nd4Vsym/tlOf3Wmwe69QvUv2qYo7WlZql72DuFaWGOOWQkXyePrrHJt8usSguWgz
UgRY7eooMobaHlxC7F7r/dgsEMk3E3xtGkxj/mCoxfGIbQsiZB1GaOqYaJOk2hBJaEcpCP8b2bsd
zuXAxU4PZRyb9EWIlXolRRR1XYkehNm0kzLxWpUlHtUUNn1hz/11MmpyZ8Si5gApwk1ri/HGMpLy
JkIxaTN22N3lOvLnqRiLR+RJ5jvqySDLCyfZRqqBjr0Z4G9qG7D07A72Yms1g98SRzxrcZT6GLSo
nwPIVBgWG/ue4s7ezUaUIfEEv0R0rboSgATBBybNw/+I2jI0yNtZmm4U3tk5SnGYn6PwJMtmO1ma
c+aKPlYMQZOKraBRv2Ifrm4Pvc3CImlAHOmOjwZBeonhm029kTbqhHvuVk+ibBeHLkWLyQryDW6M
gUdNP7wxUFTHu3rA8nye1Lu56665n9sPKnazcM2S7qZuDOdW19PmuY5l+1A5KL1HppHuJuzp/c6W
4yVSXDXgE2xu5xpJ/g5Es19pNRrWRoELc2CI4dGuQYOg1DecWX3Hjh6uZgoFUL+dV4UCEP54x9F/
2YRlWHxvI3Q86jEQF2jG5Gh4Ru5t2yKrdHodHh8U6CAdLShT62oI2vuJJabFgm4YpycWFYUJEQRe
1mHo3bW1vJiq0Toz6LHCpoOIFB1skEWEY6s9PRCNzIS7JFOqmX1KSl6rHGTwRUeAcVbb/raeGhOl
76CiUQN/aMi65Ecs03HjZMLyAnyTNlE31mdKFUf2JP5kCJxwEgOpWOe0Zk/LfhAFTguBwGSuxzWj
MEfHG+uquHWrWt/FqfpRn8b2TMq3vO8q46NHBKiSltSiLbs6iZ0W6juqX5RskJBCzi9J9mRTwlcH
8fvqk+QQyLfAEyerhgi3rIhfiiQFwkDS0GoOucKIL2qJ4wXOBnRKksTEeFaw74J2fBsunlxYQOFV
ZeDRcXrVHX1fAlHQWpZJRr56hiEAvRh19IR7pOp2kWt/7vu22LamOJcZHlnfRIML+hgxVE7b1UoT
kKpJrzLKunrbfJhUE1J5HVRPauMWV+OEY2Sb5OnF6dc71vo7GHUJoH75xo5AN0MYdC8GJErurSK0
HoMsE1fuiKggbCxS6FliVFZB5nIM6WxFEpy73o/kVDQ0AIggBUHyuN7ZbeAiupcD7xragZpJE+vX
+NDkZ1712JYBskcHlzCQ2GX581/eNAzzpIOuO2y0XE7PYZSUGJ5y4zw6sMvR3Je42GhadBEpbXcm
MDiWY+GwtIAZKHMu2c3h2CoCdT18HSRY8pwuSKR2P3TMQZSq0i9Em45LeI85T0Mre3SciyAu5K09
qKV/eraPLeZfH2OVW1mJEtXAjigoW1W1G6c82NYVELoxxzb39FBH5xSdMPYtwhsUUw/fGPmIbJid
njmty3GrSUxJEY04VyE/tmc0g6YTqRQaLWL1QrZBolQlzGlvkkyFOgQkDmEcD2RTbyAhzbjo2uf4
lEe/orHgvATsG2PdUxJ26WZ5z1d01bK4UqUm0dsIDN9CSevMhB19v6VyAzeCUE9dnbbaDLyp62je
2qXMN+hhVF8iu0VOSHAWgonN4Im17dPpqTv6fiBUCEhQRgIjeDh1o4iNMpyILY3ayDdJMgM6UJzw
HX5c6f5PhiKOJReEibAmH2tyFopcmtNam6YXkZQA1UUitk5pFGc+5ZFMEHEkQnO8a5fMZXXQmc0o
c01Zjte6rN/HuQg2atWaN6UMrZux0ILn3381ThqNRj8G26jFHH5Fqiid04906VQ1Ec+zacONU9zq
rSKKP9nWSDRTUwQ/QfF5tQtwQ3SVuuOepB6r7PSsrL0xbaqLsVDPXVJHvyIoWFDHWFK86oOFKtxq
TXD9V1kf4kWMbn3WJOkz4uLNDsHS4MwxcqRQQuPL5uUwaUW1brUWm9q1wwzTKjBgKqoIhupXvere
RyG2CPjwYi8c4fjV0JvftSrui6fn8LVsOHEH00eFGxQhFbLV8NQO0hrFUqD+blLd6LmGaxDymqln
GBglhlEInjSKcVvt3Vu0qdXnbOiznT1Grm82lNSawG33U4f+qETz+dqKI8yuCHiuQJe7Z/K0Y9v2
12ddnbh2wm0Cl5OgPE/Fs9HCHQ61vroORrM6ExUfWwXc0xryb8jOwVY7XNtzlcTohVCjE5GYb3vh
3sOEVDeqLudbBDXPBeHH7hIcShBmpEhHD3a1lXSrjhA5GZcUSA12jbkYri7k19OTffT74cpn0Svi
wF3DhLtgIKcYFWquYaTRIGuK7VJTxuEUgaXTQx071lnNmOiqVIn46/D7Ia+CMPRITmfMvcTZTEp0
lRK8PBtL39H9RhsqQmT+DwYFrEqXDfwhtrSHg6Z6ridhy6IEs5tiYFRkXuviqhQP5jvwq6XvIE5w
eshjE7cAFBaCgAkGeHUwBVlYGXackSJPeXWNQIp9K7sg354e5dhqJGLGjADqCiWK1YtNs5obGEr1
m1TLrX2BSOw2hurrTVMlQw/J4HMwx6OvhXeKurRvaRivpm/RIMPnl2qUUwlrl1h4KHaIFf7BaxES
c9LCtl26bIfzBaRbS6IeWfRY6bqrfjKXMMPKF3smJBScMjwzWce68Q4YBxRXAZcw5mq2aBqrIJjS
aTOXNnBtKP77TIntG/R2I2CyEIEM+vKLLZOCUJNd+KSewR7Kx0c0uM/EIMfmFOgDC3VRfuU0PHz5
bhwgdSOltCFP6r8ZZoY3iG4PXmwa5UYLE/Pj6TW0fMx1WiuW9I5FpFNbWB2eqqyCILcHxstK5Zam
POWnWtCcTOAV/cFQi2G5zp0Nj3r1akUcSIEa/rhBssDdRTLs9plEF23Eu+IPwisavMRxgMUJV1cL
VcuyCI40nMsqQAK/QKAcDy70LRTF/QPmLCQ/mLOsIPiWa2m8shkjcLHRhEYCAmGJhYpQjU33cyZH
eabyduT0pDsETAMIHJImazUTJL8WAjNDaZFl7wxkID2ZVePO1kMMFnpH+LT3zykEL4t/tUAIHQno
TI3Sh75+vyHoY7TZOso6vWNsSzVBMwNU+UXZwLnv9TiAaBGhdK/N7d4NeuMMZefI+qSHCxAY5IRK
OLSayQpozjiqcJIH5FB27gSJEpsBrOmC9vNvLk+wt5TYIPnpiJfSTz3ceX3JM+iGQ1E3m6z37YDU
w1K+fMobp7o8PdTL7zr4qIyFfCxlJNqPC0v3cKzEghg7m1oN4GXG6HRIW4G6v1IioTEVJTSZouj9
dOrdLznoitt+0tpbzQnpzJsOzcEUBgaNOoTXP9pBCm1ZmICUzoQFrw57nhGU3UIkBtPBpX34jBDt
6zw1qbXmipE8JUS7vtoW5rvTn+JVcYJRFkYWNCVo938rT/5SnJjQPZj51DXu5813pcc+NcQs+M62
gEqAbAm9AjTSXdsr5zLMFxLOeg449tWFU8JhtEY/JwK8RqMy3yKJwssJIcU7OgsoLo217YeFkm4Q
zUse+xQjyLQ3u91spdNlVGF96MgAeIbRthm0XkymCqPDP11JXD+13XZTzJa9xRCg2aPcY19jvCuu
izys9laIZn+g28YWsXYdHZ00vbL12fQwnDDRxEZsbohC4yqrtJhqTX22S/eCxXn10ohvL1kFpkhr
zK4TcDAbZtxssETE9h6ZOp/CvHpXZu19OIjHxYEKlkSgbetZz66GfOBksTFD6ntH30R5pN1ijSP3
potJkNQU98wR9+r6YznQWFi4eSbqHuuWi6xENYnBqGEWmT/6KXTvXMRKtrEw3zeLpMuZNX5sODqW
EMUowwHOWpWnjCJ2A7WJkVDW2/RbgYPARd+aMdxmQ3hIEJ4LNV6dZrweyT4wQ4JfsH+r2xYzMrPo
gIVvJvRz7qKu0TxCfPOyEmN75tWOnjGIw4L+ZUQgcMu7/7KzVPyeVLDHGHXrffFc6MO0GbOxuYnL
Nr0XdV9txdRaH/VIDT/PSCV6Zpy413Tolcew7sRVZrRi+S7xDmDVl9O7/gUwu1qHKJQvwTiG60Q6
q4drSlvJmhRg5WxattxUSQsOUAtGnJOzMHgXKZV8LNW+3CQj3TDw0oiRbih3o0DaJE1Cu02KCveO
MFPPZAvHvptOKZ8gl2IJJ/5qjoo2yNAu0hsMGvr+Q9Kbo9+IfLpptDHazY3sb0NLKl46lvO2zCf9
KQrHFseFzt006qzDP27q+wnGum9hkHEmhnp1Gy+acSB+dNSulyLV6lCm+xyQbrTtpgvp6PdOaF9V
GOnSKIyjy9pBEk7Eyfwsq368qEq8bE7P25H1y8VIPWCZOfLgVQgHUcXSuqlvN5VAIbS2x/BBV8Po
mmZB9vYPhiLyoGq8ROXrClkHHZAsvkQ4oVDUi3zGs6YHY+DnGAn9yZQv2EW4zkRx7M3DrSISI7Pj
GZcqEQ+UF7k1dnCewpuiH7+bdlxeKUZg+6rkGewwNHZBHWDzE/fJJrToPo4VfGi7qe1dXOGQc/o7
vM5OmPJfH844fLiy16DUwqHnHsb3vnHGjwjgGrfjCDcIWgE2corRz89CxxUGk/T6aVYomSJ5lm9b
PTqXTB9bAb8+zWoB1o4tE0UJUNQT84xmVNP6opPzjYXvx5nFdmytv5wQlGLpWqyFA61K2nGYom+P
TXB5Ebt9djMPFXZAvS6/pY4unxzk8BAk6MqtnKfoTA5xJDLBLALsDPWX5QxdxWhVZFfqHLfNJtL7
2AvKorx0h/h7rMfNg0KD7sppLfcOqnF8Zjke+8R0eymyL4USqn+HEw5vuEVnruFs1IMHHBWoL6V5
4yOFcw5M8foVKSyhwsO31TmO19u5FG6D9CriJO4YyLfY3uAtWwJioRtn7WNaqpswRgRMBOY56tmL
a93hBbDEfOS5JqQeOrmrk6QOwraPwqrdxKFzC+UOPxz8RqAxVM4mTtvrRGgXWRU1yOgN5SYw0Mlq
FnXLwhDjQ6LLHtS0QOi3VrM7ZNECcLO6eeHMo7XF68bakEYHnorYDKYMVo5HvNNmO6rSY4WgW9d4
QdK3X9IyMj1nomk84Lpua4V9rWuDfI9Wdb41M4STiz6n5tanckdxSrvIMZTa/fb+XvQISCCpfMIh
XYdkwoYHFI9ohjVIO1/r87LiFrOjvpuKfd+gRqgnMvZm+5HS2MYFPR956mRbF7EB2/r0w7zKMAmE
FhkwsnMYTfTYD5eeg5IBOn092hKYZV52yvAxbBdl5cHEHw4NtC3mUPbf2/y3VHJvY7zn2/JH9z+X
H/taVrKJw6h70az/z/+6r74XT13z/Xt3+7la/58HP9j+75c/Dr+Xiyj/wX9siy7u5Nv+eyMfv7d9
9vcgP//P/9c//GlAzT2KAfXnbzni8HHbNfHXbqWl+3dGc0JL9x//8e17k38u/q1NAMSbpRH1U0/X
eeNQjqIopi7CJy/EkZ96utYbNhThFJg/8Eocmf/S07XcNxxhS3a1WGWgWsKv+0893SXy5doDJcgh
S6HyN3wCltVxuKcpWAHJWgR0SBzXkZM9ZH0Vx1G1CToN2Zfph2zheFi1LLdc5OX29Fo9OhqFZMID
YlyKL4drNUrrAhxjVm0oRIxXNuSquwKPth1pxWM0KOYZGvTrU5mXQ9fCQK6YvbqOWMPMGJuhikG7
RELsFbVvEME0kxuHXOHMzXNkKLq6VORRfcFBaN2H1CWI76DskNt2p/7KdPN502JSeG3Jsx00yjiv
J83lelta9NSvkD86/IyBG2KXoyLyV3WiGy9n5GyuB4xzfhgGyR8+AUpaeFTQpUFmDOLJbzV1/oKg
gPp5GgcHjwag7ihrxFPz1EiVY1om+ndZysTYqy4ehF7f1PWXhaH7ALw7D/y6CjhZW2d0VDCiYv6Y
AsyXHu5sKEYOrSTgVpTSRcjTmY3RX2Ts40tt1p0PetHC54AJVtReYtb21zB2x/gC/mV4PU1mLDdC
pmHjT0YWoMZf4LI2uGlHkoVh3Y8iq9W3dtMpo6+CTir9UUXNfLYXpc12Ed1M7BiZxRclTuT4AECD
pSt39iLVyS9EtRObVRQ8pbOoeQYvyp4O9l8Wxrm6/OE2/URsgp2hl+eJAm3rRR00eVEKtaZSi1EA
TXJcI7pOfxvCtPqhtpONg5g1NHI/6qN57RYygwXVdHnnxaSRMV3owf6WiEr7ZDSCHkY5uCg62PCl
IzwJuvkbil8Nrpsy0BwuvQZ/J/Ym0gNpbOnypuiMabwocsMMvIgEr/VzBelZP2WLll4TmW+x7+hd
rzPwx8Lcoc5yD7H6ovb7YlR2qhEqYtu6g2F6mZyL/ApHSuPKTPXka5qO831p6sMDznTDhzLJNVT7
kMB3to4ItWRBHttylyS6+tTLNsHyEJxHs5UZwAtXThQ3cF8sLK9tnLbzNJkMP7IOTKTfVSB4vTBX
q6uKWFxeyEr9AraldvypoPXpmL1WbjLRRco+DJDr2o9Udzvfraqh2KpTGNARcZt7U8pY24yOJFNT
EWJ7ANCmvldsEZv+kIYRBpYSYVjUnJBLm1LT3ckY0ypbH1p9Z/X1zPJx2ri9yam8SjT+K1RqTx9i
rwEynNbUnmBW4AwON2wV7KldmDuUhih42GO60Ub4f3RGMm+y1dbTgFL6USpchKHjwUNQvL6sgNh6
ozuFj6ef5HUsyINwrWBSgeQavefDcyAPHAtXAuiWeevW25oW0K4ZyWaqfJFqpBW5aYq6pLsrfz+l
YGTIHsjVLISq9Seo1CaQWR7WGy1JS79F23VXKmPnG3EQngm2jp2seLHRx2c09BRW2YuNgazWWkZF
7dSZ9y02Jzvbpl9cNY7cnP6er6HbzCxtMoNLwwQIsQZFz4h12bEOd8MocE0SSp1usc0JNzq4nh2u
7wo5pprvjdH83GlWvW9Q673DIhPVkEiYO2yWmms2u4rDraH7WoK/ydyO0bvTj3ns+AelRI19wWyQ
BhxOe82TN2OoVVRfSucilXSC4rDs/uC7L18BLAFNrVcs+dGi66otXN5i6Iq9YSk6qbbQvG4M3e3p
FzoSFry4ZLOUwE7QJTl8oVA6mMgGvBBFnuqxV+uu8KjQuFc5piu3nEz6bxcqmOfFF5JKuU4ndpUn
jh2Q1CgzK5j2cb4VdfKDun20yQf3XLp2bPUu5VEDwNeCzV1FPGpUugoQpXJDs0VcCLh7Xp246s2Q
WNXvtl1YvGDsmSwIX0u4s/qKrBZlOTg3VhWPAH9HdS9mlnHZmtmZZsiRNJ8AFE4ZDXpkS51lQn+p
Uzqx1dhVwz4pcFq4zMIZb3dVPsoeO5mB4ORJTcf60k6QE6z06Mwuff1JFyFBKllEWdR99NUndbl0
wdkiscs/DRCfhXI1kbRintKd00B6fcACboW3AkyJEB0li8P3tOy+yyLBSZ+oQB7TeLninMF9NqK3
iem+DfrvRqnaZz7ukVNoIXih17kABCDwr068WdqNiR47XQ67M3dDA6MrInu8Nlq8cPBKFt/GsL4i
xtNuuPzuU2vOL1xZtDcAZJ0PY1aY10FppjsrnozPUVo+OjEOzy9b9rcywP//cjtwEAu27d/ndv/4
P233vQn/8R/dv03ufv6OfyV3S14HvJ0FSYtggZj/TO7MN8B3geEbFCmBnx0md1SKFjNVKmTwYRbw
wj+TOwfrOH7PS9qy2Nbqv5PcLTvhILmD2sWlD4We6gCV59VOQVcmU13pZBs9D8dPrl6q+4boFU80
aiRb2wnjvYAL/fTLF3v4+/f/Kr7+an8uo1KeWlpCKK+vZcnzEZ5IT9y5EXXa7OGEmDcNa3qvA8ve
nx7q78r++hVJ7CiJUQlm4NUOxfephmERRhtZNNUzptiJ5mvGNES+nWj2X20Yi47oGD8MItcOf+c6
VKKHWCR6vndypXkezTnMLoNoFKGfjvQXt4UaokODf5JAYQ2xd5JGeqo/8thMwru+riusICQ4E9+Y
6jC6KCm/aF5joAiwFThRxP7gLFbGVdFwUMjc/at1ipASVj2SiYZFMeUUudLkOWon80c5DCpcGr35
NGZpFRBI6vIxrzQ33SnmjEV8lrpNS4cljz4a0VC/HTrDDWg+CtK6PksbJpNDfifEbImNjoPZNbpH
wbgtR1FnnjVX6gerWJKf3DDCt+RQM49PWXJjhQpFIwWS9wOhe6b7JFXG96HJnM4ze3C1OFhlyZ0e
CawB8nTInkK4VdCaVMCBKcYm1o2jBYAMQmlWOHznpWn5swn/dD8YWZXehoVDw9Ryk/FmcUL9lCuT
jtX6lCaPRbCgdad0np6xAKePFZuhXXk5XhiD707EeZOhV7UX1V0zeEYgSMRECSD8zh7BSUF6jStk
eDAkQ7zIabxudipY84D7ct/NLfHeRk+ZH2xaO7oy0eR/CBUTKRanMNXMB1UD5WlCd2nmOA31fT7G
IuSD5IYfxXbY33ed4nw0csscr/G+0mu/TZoy2zQ2fvWYeidA8DXqyRulG6ZHqjRIG6lkXR05XTU9
OVxJhd8ZUcAyCkWGkX1u8zjwoadPwo5B8CtNEZl+IoJovm7NscmucqztvyoB9aPLLAlLubUaOf0w
Ms3Bt0+MWeSDJHLcTZDggucJPOVYFVIZH83ICMttZ8bpHcrCmunrURrVVwFaxk+APg1jiyxIF791
9bA272ir0+Ry7Na6sF+yJeclczJFpzSX1kta1c+tM3PPvaRc86i+b6O5f5heUjLrJT3DM6G5T2Z9
tnbTSxYXvWR0+Ut2J14yPbdAta8CWkPeiBuIJOFvqqv+JUuMc3N8j4tfesshguohH6HByiPJim+R
BTtp0yhKV3qdUxnvXIzQ3g7ujM5rMKj1w5xOhevlGOJ9RzRYxwaScjI8PQE0wMuC2f0yVAkSDlbu
YiAyO051LcjKf4is02M2tV19Y9klBQLftv1XUTUpVN6OAw2RBlt0W9Eriu4hglLl9xoXaIUmo6RM
4VlopeJvN5Ob67UnRpf+hmVkinWvJXzea+L/NPa6aIpv+txoK2+SiZosBoLKZ9cOoneY95RfqYmH
9MPawL4ALTyEvuZEgYKjmVHuW4l5jm8pJeY5g5V2D3M2BjydbpSf3MboqfFHrfpxjFXzWVCLj/e4
laDbmTrWfB3NALZ9pQ5RZiAwwEJSGZSo8MNOKdrrzpL219NH72syzqIsgMjwAhiH77RG4BWKA3i7
p20VjQDV42KYtmqmI8WT9PI6xK/tBo5Bcj2h+3w1KtONOeCgcfoZXiVCPIJNZkIGuMgbrEnh8Gax
McXIB5BdNl1iV1dt0ZSOziRCR0eh1raULBE7fqnG/RLsgvxL2cQi34x6313EkaQ+URrnJAVf5UDL
u1CrpFOJ4h6U5cNQ0+iaiYgO+1EDfZkbPIuGS8Qww6vYhgvgaWXXnrk7j70WcQuIV/pV9IfX6YLZ
avqM0tVmro3msdPAuw6VaC9OT9GREATyJQ1a0JFYTGNqe5ApyDJMqVJEBfgb5TaDpPdXPiGwFltl
shGz+NRBlT5Tnzn2JX8dchU+54nDkTszZJ2m5kU09c4Vvp3T1lW5eTstPPeKr8azVFIDADoL7hUM
7KoKowZFX+Whyn2mN6Y3JL3rj6bTXJhZTiwSl+ZvsxoRrwECRZeRliPL7/CTOlExt12CD5OhRAA9
msq5ojoEDNs0zkEXjFexHO+GyBYtLhYJ+d5qVU51NZZ94uTYmej6j1HJbW9Cz//CJOb60Gnuh9kp
xa7Is9x3ZsxM6Vj2nVeIyfngUCFCjap3txRTIMKKWt2hs4NaTkzw5TWpmtx0c6S/m3Uju8lkot0g
PpT7Jp/zkpOQI6wLQnRm8IP6bCPOhrdUXv7VFKnBqdllvpLo4qrHFs9vjWHwsX3FaUopz3kJHf0E
SwHEoqfP86+C6KKqdTmxBzdxPtk3o+r02wUkshNte05G9VW6uXxthkFwgixAf0kMfzlp+gnTYsh1
OU6d8pM1iuLzGORyPzvcA15rO/nlVLcJBmVZrJ5JOl/tU4ZGeFNDcYu/EWg9XFSFG8nSNqYcYrAm
t1C9Sa9xAcBxrQp3eQecA+8NbXv6cDj2ael9AXVaCMuwVg8HndOEOgyook1Gpr1paBFvqJa1VNuL
cxYyR4d6gWijdbAYUxwONS6lvVAnKelm1/CsyKr9NB4DzKBgxJ1+q2PnAfI0dGgoyID4Xf78l1mM
IBqZ40J360acWh1JcjJY3bBV0ijaGW4evD893uubmLlbfHmAXQF2Bdl8OKAy0W/TnZBrcAqTxsMR
zd1hPZ+xOZTyZgwRxFMmjP+WWu03oE5Y3qlJeeYufk0+520dRK6WiiG2jWvsKfXBGALyVMCzJ7L0
EoHbcUFpzQ+roSqAQhTuPqXo75mdmt/mZu3udEDzl70+zQ+Di/FaPLrabeWI6uPpD/RqbfNk7F6D
r8OeeuWTNWUBnPmBC9zqCY/LqlP8ZNLlpegDA8esKNpXdRqdOaVfrYLVoOuLzwkN1LsVsuB2jLcx
vn1e0mJwo2mdvi+EOKdVs5z6B4nwMh7oZAT6oP9jlXS4CAr6tlar1sVGV4piC/laxUF00uixCRv0
vpt7I16Tu9AlzzUmW//drQxphg4Ey53i+aIrdzi8rPPesKkYb0K1+lwiwniLnkmwCWfsz0/P5qud
vNBzFnodzVYdPYvVSdW2VTmHAx/WDqrZzxLQwOMYj35tneV6H8MVAljmvdjOCPKs8Zim1HQk0Agw
G8PoW3/Skvo6D0rQHFlqYeleTx9HNy8vKJPTf+mjH1aVlZtoGIurMAHMVaeu6oWq2XpOK89C4JYp
PZxyvgTPRpmFgi+tmMNvPgtncIoX2muPGCMSn9+GgW5zrZTmvoGCSL5gi20IMNkrOtvdA1s3N6cn
4/Uq5xEWJTNwvzzDWmEsTFQ5dTHXhpmPcAnxg70faxdBoWkb5252cXq0ZRGtX5giOsVtYhKmZNX4
wA27xbaRygEeBtF1VtrRu6Fv4zOjLAvo9SgvzRWVyHgd72e9FjmgfHmn1LY+Dmpqe66R17euU1VI
YDvjI32FCm+O+Q/QczQlqCUagNheX1JyEjKiBMWZEWrWBZGd2BQJRKIwTsYLmpqoqYD/30yYAu9w
fczOXCTHJhO9ZiJKCFXUJ1dHiJ6kWVCZnJOJZsxA5ZwPNR9ul/V0vZVIPxOmH9vHpDrg9Eh3QI6v
JhOiuBkVMSfGzLKZvLIt2iu9SOO7GQu4v5fpf+1qNS0A4rFfdsiCi/qJYrr7nINiuvic/bsy9T9/
+GeZ2qCsjCkXOJ8XKfdFqO5nmVp7A2YFWZzF5W7RDGHAomy66H/9d8t5w9FCCEMTAmq4tvzQP8vU
9huSfgjcwMFhw5P2/E6Z+tW2xk+cwBo80OKtSGPp8BzjXHExiG3QrlXC8ZoaQrR1h/aczcqrKGAZ
ZcGm0lxhjLW4pAkMNu8yRumR1NiKRU5NlE25z5setZBY4BVq2uekmF/dygwnOKEphS+UnDU4b3TC
frBzjK30BH/EpDQ+qcOnhYi8ceeq5EJRvUTJLVhLZzW+j7yvjRQD9QQAsfQfVrdDUc+xWRU9JU2z
/6hRwrjCcjq7UWSCOaUyKvgZ5+nlL8vv4e9D8nTpn8QbnW/cGQjp0S44nEkMzWUdFgbEc4qe9A63
bH0QLt396WGQQVmf0bD6KSdQ9wFlvhgGHA7kJnpErKsYfjU1RngNOFHBv5gK4qVe19ThYiMlzhHg
IH6gcYb+xCwNpCGc3kzqi6FI669RJfJqH/Q1VK4B+pjX0HZOvLh0sFzqew2oTR+U5AqFnU3flDhG
si0JrpAizZOrjMrW5zrOgKO0wxwGSLXGQ+6rY6R3nopX+FfQoOFTWjQ2jkGh0dwhtVXcT2Mtn9ta
9G+1OQ+mndWU7rfcTt2HqDeAbAl48c9j7+TptomMypvFNGMXVkusJeI5saUflE3xOKSO/QEJoVrb
G4myUKPDoia8rCRKsXrsdFcDlKDYc6p2cpHUStTY0yD2f3HioX0fd6j7gjwCnUswGb41BlEvWrNt
Wfg6JqYTQgBpqvj9EDihn2msXyDFhal7Tp87Xl3U3UezGrN3cxXzi6vqL84deY2jurC9MExxvG+A
Bd938VylnuPMVre1+tT9hABh4Y96TDRUj6X5NAmNVQJBmT4LBA4arIpUDH1v8IBYeI9NiGz6NEVU
GI2ipc5p53TPW+SnuYbLyFF3Sgb1aKuNafEEEoLSvJGp5Q22GUXpaUE945dNRfiWuEWj0prbUedj
GCyxXU+ymgqtBkDq81j12DIPmVD8uE2DzyY+Ywi1DZmp4L49d09R1CPVoqYlypbOMFvNxpzk9NAl
xlAxZZOlIh0f0ksIGydrfNj6cekrdCtuwiRXL2Pq4dcz+8XCAD02/xo7fO2hD6LJ5uuzxPshmePq
Opw6VdsOwMsHz4oXIxprjuuPaW2Yz6o7BRledaPjeEmv6fk21qzAQZKnaWLqPvn8oVUXp1+roTHd
tACTy7ZJxI7StYh2+GtFu16tcKpVYLx9d5JhUjyK+O1bhWja8SqlEaVHR0e/LcPGfmgi3E6BlTtA
BZU5FXIbxVI+xBT5nqSbGsq2NPP+m5Rm+iPOOtB0bWhLa1tpiKT4ulYt8hcYg38x0jiLvUY3pwcl
GTLFbwt4Ob7I0vCn1u1vXfH/VSHJi4Ylx/uptnXz/UtT/je/7ItOHuKZf/7wz0DAeoPGkY4CJykv
ycOCR/lXv5q7nDMZ2ihtZ+qY/woEbPUNugHAV9C8AkqLteF/BgLijY1gqY5yEqEAuk+/FQgg8nx4
rmOsZ5BDIp2yOOuAfFhfWoVuR3MSx7iGafReBkhdsT8tzZxdoAe30lFvImFMl3qfzGgrKigI9sBG
7drvankjqsC84u3vIFe3tA3rXaiOGqxrVBXKuM99JTI/6FTafa1QqsugtLa9lXCKmqVymSBy4WnW
/+XuPJIj2bL0vCF6mWsxdRUaQEADEzckEulaX1d3Yb2B3hi/eGVVLLaxaVZDcprvQQRc3HN+2WxX
pa/uaQaVPBe8zkdvOrqK648d/joOiUDJ1ftSdL8piYBrGe+mYC3q37lxP2jLgaE94AV0j1ig8xe5
RJ6Zr77UTX9TnSd30Hbp0EEXZ8oDQWJyl5RTwNBLVMyNmqpNpXxP1qHy0dpj0FHWzBedcyJzV0HD
Cpml1y/ZasOsiTdRT3tdGR/NUtl7Be0OKqec8F3ZBf3kvKq0XrAuBI5Guf23NMrzgHJUbvd2+uaU
bUzWFaSl1/rGJovQSOaCVRE9GSj2ZZLuM0zKXqqUtekrscY6Ps6trwjcXxN/wX/xgH/55mdG9+MT
niXuzNX4Aw+DF8uWiz/bHKZzsfp9zu9G9ON+qqpfRJQIktmq+eS66IHpSIrH2vD1Pu8oflGyyzbm
94TMmz5tyM+JXTZ7GLPd1rw02XSz70WG2Iq4r1PjoV3QvZpqt+4rr892TUMe5VxAvGXlfCZFnOPk
JgMogL6Ok8bJOCtdehkTZYtdOzn2nhXooj1t6ygjp8EosuqZftcmmb2bGFev6ZDYPjkr1SHlSv+x
dEmYX218y6R8z3mUzqWzDn6XkyQ5uI+eNeTUCfXWUYFOfCBKdcfzdK831j32+0vB4bo2z46afmh2
tjNz7egp7UNfmNhKi3sTb6dfjcvF3Wqclbl5IaEwbPvxm3i7QwPWiHNZXofavdB5G/YGola1Nfea
4PpRDh6ZqakEZi+flqlrfNTPO8VKfauT8Vo1xIyt+nvj1l8dtsdw7UR37ryCOdQqeXOjpDJr4xcL
IalnpRW5RpaGooNxNmYV+6Rtf5hzHhPu7VNrl1AAUV3LmvBOoVbEM2zGfBoIGfO32uUbYbDME1/m
3uvqVL1fwewf3LI/ZrOXBZu1JWOoYNI6bFPnmsEyiE4PJ6QHNBEu+K/9QbiF57uGdHo/UZczcgOu
kfPcytUJRrvZ3gTkPYW+3+rNK4ly9KHI1qOZmEusbX86OX9YS8PwY4/JfVd63SHd5OZn3IuhkXYG
z4M5RM7Gk73p8+RviDSfdH3psIvB629l1QV15wW6t12KbVZCVW+2UGuy/JS4LR9BMzhLUzMy1cHg
AlZ/1qa4Gmn60Q3TZWDYcfR2T4L8gscP7rwsioOd1R7u7X6iVUot6UNqtjt7HQ7zLQcyqbvPziB7
C4vP+nvMxiJY0ZFcDLVTT3rLtOLInuG27MAulaz1Yc/XsErHsFL7YZe5ugyavKAXYHCcwElSD7lG
N6WHIZmHR3XIqCXj+4ckU433Neh/wOCexJlCJDHhqIbflsN2QkEXOYrwq96Idbto92PSqaGw+xi0
doM2M+yeiPr27OE12+QHZ/yuqIdjscxVMLird5gdNxwNcwj6yhsiguDSrzqf+rtcaS762r4n3mL7
Zmc8F70bWUVDCrOz+vbwW62dQ9p1B3ckBRc705VxaAmyRfstbu8o29yKuyLt3qmT9LNhFL5REssz
CAJ0AiL1lsDo+qB3cdQyvPu9XX6mjfdgqbeQ3sS+wKQO32RgqFm02QYmLXuQ/S7pMveUc4C8TqQ3
RGnRF3lor3YTiUJoeET7SQ0c5qBvOLCVT869oRXqkxS2vu+r9nWSrBlofPZqPdLx0u1l6hTMm7pW
8oRVxgWhRxIaRGzt20LU+H57oyHytCwiq0YPOtCnqJenXrp+WznR4hgHPV12rY4Macoe0PCck3x4
Qv0cq/TZdfWwn7C+jX4rDSMPhLc4P2MnUhW90hamS+X5AJUIBzxfNxKcGfZ0p1urqd1pQuuWa9Wp
xcWu+pRnMrvFDLXGJESsdb9TlQgLM4+tqqwRWfSXSdfiXndrv9PrQ1Wvj+bgBA3qbsoRDquHNEMx
P6aWG1OoZ9MoqNuZEl+YtMZiMggziy4Ab6Rtsx1W0xervF9dZw1R0lCRMx7LIeFlkScPVT7m/sJU
6njlXpu1yMuWHZAiPRdjnK0Gd7NCWXNqRGkq1W/Ky+aHxiyYgTs8JplZ1IzKtmJFatGkkXYrzE3c
0YlqioKTm0BLz9hASpM/Te3OZjgswwoFYVTPk5WJg63kvCKz5ryNytm1s6twzPQMs3rpujoqpuHS
MAYnfql0JN6Q3pHASGatxTk0ivvZddNPvs39khV8AZ8b7RW63sytgjXbji2dcqyhZvpBHKF+NQko
KjEydOkjexxlBMoj6u1f1iooAdfwOg5VuHmTvxr2cFRBBLakObtTNT006hCTAbBbZHbfFKV2bjts
kopL2leZVDJetlwPyK1yOUBorkT5+YjQIMz1GxNk7aZUL/cjR+7e6ozLpEzXPpNKuGK5CBqNnCZL
QWjVaF9G5xHUXJWB0/IZG06FbdEqGlq1C8UmRTBL5iZ+kW2vS1wPfXu1hqL/kIvxvKY4qxJyUf1M
dwMkcg/uovnw8CszgznumtRugwocIBKrJoKxzS2/HyqTYD44gq1ZZRJYNb9wMzrnGTsors4XcFCb
7njlmXwb42wR8SDQh2/clplZ60+NwyjgazmBQZZeHBNbD/pxeF1m62lqslfitJ/JUAiG1AxHB/Ed
J2ja/JqLhEgCEWT1Y+YW181Z9gvyqSBvDaqqnPI9G38w5YXUwrAw5rUvV+/aO+jwtBTJTl59tInJ
XVw0DzCpdWANKUEI6jlfftxl4MVQPG6GCGzp8equfgYmoUXNHzPOe3e1Dl6f7gZ3xkmlW+exW0Ya
Boug6cudslk/LGiMGJl6Hlrl2NnyqS3NqNJ5a86Zb9ozik0WZmJVdjU8cYDYG32ZNopQlthzXHdU
jtTRHEohd6Z4r5xCwWxbIMmpt7nabRoiQn+huYlnv2glrpRqiGZnc2PCCZ3Quz3wSX3dOND9LBlP
85AOvpVqxy5h+ZZsmlBZt5SPOnLAEeqkLnZD3Sq+XSRBZxiBStWuZqh/kE+ul8bKrVDM4qNZ0zvF
Ls+bbC95Em3DckQO6ATILmXcjxpVTrXyp2+x/prKyS04ezNt2XYMZtoVMR+BLbkYi50KXEMdUSCq
7qeut8ge2j2xzo+5SA6lZo9+Lspj6wp+XWQAsmYbPWzpZ9pHpnEo2+tQbpea29Ii2tA4ztNw6gf+
iO3n1Dh2cbPx2Cc34f6vNcSi/4MqsDR3XGQkgy1P61R81uWrRpZ/k8mvRP2Hg/zf2l//nxNUA6Qi
ivq/baanAZP9LyTV/6fd9B9f/s/dFEsLjip8qBa1tf+ymxp/wwWLxhf7j6GC9vEj/xdITQIE8OZN
2c3iesvd/heQmipFvvCWIHhDQv8dkBq4+78QQ1SBIcwgSAOugsxFmnX/d9BxK/jv+dC6Qe3S1jSl
w6ctgHZxYiyxlPZH4gFCusa4fpWJlYcy7T6J9bN9R1965i0/V3bmppyM4V1Pn3NlOrIbdbHllfpl
MJ1DkVRxcVMxkvCiKPWXWzT7usl2SdJ8V3p/GPI6DzZzuu8J8WTkYvoxtR0lxr5d6p+K2hAzvtGK
YitX+xa+xVhaSn32W/yPrKR4BXDl09bGzGuOV9c2Hxy25H4oND+B07KRPabWEGQ2RVNuVVDnMz/1
aqDp637trb3e5bFaugbaY/WqG+tu3GzyBOtvt20ipxpFUG4NGXHkm1zUKvMT1FbThNZZ8n71Jtvg
b2Te985wSG4ArbPgWjTXo4AlXKi4Dux83s9aFlaJANY1pQ/AHMxsxhMRMg/TTZYyV3XsEp6GLe9z
tMoqGCkvIdfv3rGnI39zksfb186rjuT7PyLqfe8Lfb8myndmO7diMQv/5Vj+IY3+GakEAfRqFzdF
/tp1NohZuUZtoj5MZaG8zdr6YvE/JJm/zFG64j49jDaCpto08rBZFk6euMhZ5Gdt9BF8x6DMu4IO
6Zb1O2tnEjbErlv4fLM46gmJDJW+hkRm29Z2nDbrJPMi6gdK0TdnB/gbqZOe+sM6/+5Mq2Zt+lJp
lUjxWy1mdkkq8dgo4JGmcxwKlVLF8iBMDJbpWgUJgcB4edFWm7W3cpQTWNWnyLyBg7ewKt1DzWvM
b/rkgVHmy6ZgHj0hIuS20Tv/FgIXpsCr9jzYrFMEbMMujooaFFNzP+IKF3UR597J7bu3ZcQE5m34
w0V92zs/tW78Wqbi2y7lyavkn5F8AqCYgpFN1IdFF79nhbA0wJzrJpCUb6oedLGaHhe80aOl7Jv8
awS+vDl9CDjfvoGR9SizzYsO6sjqerMvx67e3VfoOhOzCce2O3jirdW9K6XgiIuHR2tyvm2LNArZ
NsyOwy6X/XPVpJyQS5BwnizW8qpoABheZ4VDuz2Di0hmppmkCr7ELNeHSfMiHqMjwd3abtWBTBBS
AzeL8tLOre8qQ8AY53dT/9Ku7WPel3GFbD/S2ZMeqV5zoiylpq9cMzPqZ2uGMnZ7QnfbCRie24yG
uKOjpXdpuiw7s636Q5vk4Ug8RhqgKHZe9HXFiixuMh23Hk/VZjrP5WyvdzPRjqHwHJZeZPt+W3MN
SCILyYlRDyooVWooSejkvR6tIM8PGJ7hApCWR+bNz+aroi9/RqtRPomk0DnQF9CltihebSyyGL3l
GIyLGoOo7dZl3G+ZNA7FWmcPHmdqyVNX6u1udn8s4r32Qr+lbG/ifRA208KztvQXM4kUnaqiieAP
elQYJLRIDMwe1upeYGBu3XQJsI9l34tSzXYGPeGW1OIEMGW1vQdjoxiCT7Aslyql66abb+bviZ3I
Y6fThSr3o9yq0Jt/93rGGOtGWy3uE+HuvCa56j2BRlrSsvuoThopffYqnIJXDulv3RytkCZ5lQbU
8nwqixsCaR3NbbBDzRZBxWXV9fRS5Zg6+7jA2uFQlo4SicL0sstDw+VvsPKKnRcH0qSOR9pdiuGp
s16Iqwyt5Zuc8cUvbo0wXIYCNi+Bt5nN560E/iFD+7CqDkqRpDpkdR8zteehvm16SI3VUdPye2R9
TGtlGg+j0jxMc7rEqZk7YbKgI6Xe76xvLjFfirun8azEepqeTXTOBJGjau2aqB6VPhzTrQwK3rqR
mMqwdU+pLR+wn6b+kl8XOhPiJTFewO7QZan1figAOQQPBCPYyHS4RHKtVV/v2rsskWqctuUz7zXl
Z1hmLnPefqhe/YKHCG+LYqHiXMNGsNopkhKwpNd+jY12ck2WLXtOPvR0c3werHubYFJBw1Rc11Bk
ctWPtVaFpa1eNFXslrEn+xKmx3Q7OyqJzzkVIoEKbXkr4TrXA3Oz/X7OBlZVda+0yC2yxTwY2nZW
bYCIJX/0bq1RlW4ixa/YJRV9/XA7uk6w5xxJYB2J1S12Vlu9aQ5IC8HwXFrP2oJt6Y8rZBedePN5
kXaseGNQkXpOsCpOmbrbq14XWalqkzg8hslWfrfLGw6IU4HWPRHrHVk04WaMhIYlvz3eE8ibS180
9ZvdLb5ORk9YULPiG43+Pqyq66OlBxmBhPGdirWTZCSD4NH5h8yEj7Jb3zzltoVQJ6sq82Nlv3na
Lb0WP3lTJbNfCjfQuDDzwFhut3ezY+8qMQSVOvZx0qgvFS03/kjGE2O1/lc75FXPRXGnSYobgf8O
RtL87tWWLAGj2LclnWapY7KTm9lpRjnlt84iOfrXY1cq32kCOW4hjOQ1wQE+t20wT+qpNreZnXpF
zDfbj4lVgdtkHfdE7tGZrDkyVHCYLEr+nJfuLyw5d56RP1Fb11Hy3OzTvANXbDpgy7Zc7uaBcz7t
2/tWezc6anHkKE+Kkn9I+lZ5a41DkK7SjEAieWH1cqeJMeUAySIsFTPHvKvFleJ6YWd4u14pj8Kd
3pVG5zQenPvK4zWBTLdksazknSxm9n3uVsUE9zfdx4lK8hGXEjVAZEQlbN7larsBpPLMJShpEsGL
7HuMd64mnhgQ7hXklyQWjcaenZD/XXPvTQaYqM5mfxNKmBuEybW2GbjASz0ALWzLmWdvOGu9OCU2
+aceg03WIgf11INWG5Ec6sPkfrTzRMc0XKLrRtPwOKTs6TpqeU87gN5Fizp/6Bz+Le41DFFu0BVw
wEsaAnHymhr7I944auPJn6jJ/gy8jZtCVYjZkoIwgLGS+hlB03Cil2y9wZl9OAmnDoYqo3qpXF4G
iJhoxJ7c6Oq+FHbAVP2OmQLoCzRpmtevVuWsBBrsg1avylBaxXdeJOZpwsgQlJIixq7bK4OJD11+
Fna2Rz5lx3YtY2fRjmnj+lSA3yeLcKPcVK/S5jstWkemuINye7rp5pE4R66XqrHhFJnftyMo6/Ca
3EB4USSjL8s+J2JU0ptDwug85szTWfKiDdq1StzeRwcHe4/KjZbSzOdwfbZlo+8AZymEFLny6Mqa
MW7kdBDVRcU9kxfKDnP/I/SW8CevD+3JmgNrs2LbGNYXVCRb7DkTFSjt8su2UdYptWzvvWZ5rAdP
BFvbxUrCP3RIA1gWX/J2PRTpdBrYK1FZnNYNF9jwuN5AZBeUf61rMlMLJxJZPz0X9RKXqgkM3alx
V9sPRJseC/MGEtZ8QtVTQ2vu425Lrqmww7TUPyx1sPyqUWI5ZqFDyzd6cDq51FEtz2tpnVI4syCR
4JUjB6u/iolpgpLZd2er04M+wGRV5hY7Ws+fKq9bHM1w5GQ2mi+L1ZR3a+NWksaiRAYWkaPnxVQ3
ji3Ni9fRIORClTH8/nAUjflkt2L11bw6jmq2r1MtTnvqrczpRQpu5XSRQ0j0cfKFpn/+JVzICmUm
IXVuZqx3duULxAOxM3vW9zKCSUoLhSoijuVlEbRQIe0gwqruMMOpNbkhQJX+xl6kzgqYQLHLG03F
T0cajUYFCF8IZWe7cGlpNYByuFL7KHFd3qmiHXeVm+4STftVOfPnMjM6qQ0zEFGwd9pArgO+kGsj
li86kH+R37tHEDQi66jTsB4249foelhniyJcrBnhrrabGvOXrUyf2pg9gk9Vfq2psdNbUww2jMDX
dd/IB/3VZEkPmGw+e6Dj4JQQgy1pNT7afsZejzFQlm/5qr12iuMjnX2oXJojerSmOYKJYgvR1B5I
drt6RkcUCipXu37T2/HV6cork71v6PleJLg5bXCwjSvSMYWlVgesz2sd8WeS+tpUH0fRqP5IWQCa
EV5sJF1PgWUxUOlOj2am/76VfBAn9EdurHrTaCcR+YXduR2k/iRLXQRAJ+Z+LI2rU6Qsh7QSusgE
cLglTTSv7ItrSwCrMS9v019SGu+mqnEnuzlkeef5m6Y24ZZp3lXlWqHuA+5MjD+TY9UBGcW8ZjVk
y5jhdBuZfOZxgLp5NClYabNE7UNRtLG42a4Gl7A7Q772dvfk5lXk1tNT4undXbbR7UF7HXBlUkaF
Vzp3WeNJH0tBdWjH/m4CX7+26+KvwLv1vO4UeQPbJ2ufbNpbwtHCnZkecuU0KenLpNT9PmsZrZf6
cU4eN5fjCcB9hzDlMcntT+RqcUloum/2wqA3LbkmlGaGOh0c/qJLcDjTO0Jej4FO1xxnqst9wTLw
BM+khWPOKKPq6VEOVC/2yJZRDDXPpFEyP/b5S5bS6F6vWndfo5H83DK1+AVBP3xptCwB/Q7D1Syq
GC2Ar3hCjbBYH/LlFsA7HtPZ4Cc9llnQe9p+tCWfUNkeE1G57y654PvG1M4dEbE+jWyBpT4IKxsO
LW3Ty8zq4tgNSH5TPS0YdUw5qpz+t2iFtR2C1n6YOsdfy033a77at0S9L2ixa+2TJ3OCodrsWdTq
STP7QBMFuOl4pC/nmE/zkefc1pJYRR72vA6uFzfmeislSi+KuZHDLCEA3FjFO4HPNfnBgRpAwFo+
A8xRGlvv1+BxKFCKU7Gm+ZFv/WHVaiQXAtyTdClCJZ3no9JAZwmeNNVZAB9a5Tdtj2qA2OoRdvUu
baUW4HCe3r2CJPS1ZRyrc9Yc8FFRoeJZvhrZVV8AsaZfzt2xGKjFVKfV3q3exu2gm/bRRWd/hitJ
gmY1+DO3RnEYnekXfMAbAp8PjchP2CvhnExRxVLRlqDKcqo56KM52xYvzUzL97VC8mF3UrFxNat6
r9bqt7UZT9ZYz4cmx3DM4tEXIhoX44WEH/RC7ZfjfGe6czTzqLPnh4TAaI7jR7vxTpmqYxmslJ+C
5VCYC/mPqfGc/vHcoUDjs717Xpf77QS3mGz6ETKJ2axWTqSumGGb1ukKIMNjNMx/11L/W6jm/6eq
HAL9XRuI8L9X5Rz/8z+a8j//o8ub/wb9/Ps3+Cf6idOAKCeMBsj5qbT6pzLH+Bu5MSpyd5SkhvaX
N+sf6Kf7N80jdps4wFvS/r/ocuy/Icm5CV3//u//RkIgmt7/KsoB16TX20EY5KjU9/4XK8utrZQX
ROUG5axqR/JIhG9XTCoILG4ql4ESTTRepRvVNI09eIXHpn2b23r0l6HKAxiPnm0HMtfNs1ICi1S1
WR8SS8OHU9T5bq5GEuZQB/v92FgnIIl2z9bco4lh7Gy9XmKIa/BVSE+cJrG99LfJ1fZ4W+PDXkP3
NtyW/Ppn8IcyLOfxdlOb4lLMHXqYOZcn4FxIAAZqvfWyS6UwP4EzvMy38Xy9hfKQNGS9Ls6kPBVp
6kSSHAB/SItbkLZlnCp0l0+m3rsH+7ZNICecV99Y29QXy+TuEyH7GrBnrT/w2BQM0LlCEMtfi08P
iUQc2K+lqp57ZwE2bQsG1G2d05hhbA6k3WTfhbeJ2+7ndj/eqF+NMWGJ64l+442v30+zMkX23PQj
xvMem3fFSxNljZu954nZRUo9WgRtyAQLqimua1dne3i7OkYGU7w4bMRqCTkKfNTuOwP7eusVpj8o
y5mMr+Y82RvOduO2hpOgS9qV4JWGBqI+OUatPya3LV9qM1fhhgBYk2IGBNV1NFoCGNSb40JbAi8Q
ejA+N4nGEZUafVQn05O98ArXjdzgT05B4CzcR/pZlp8EUCfqe8V8axZb7jK0O4Fec6TIPPtT2QVz
XGIv70aCcLcePvDZy5NDOuWD4uXeYUx0fW+TiHEiEgRQQKVQ1CN9MZCWkb/qlsh/J1Rr7Ib1tHFp
AU+wUEg2UZgCqDkjsGvnHvHVm6msKAdsbbxb4Zaf20maHMfttFuye7mpO7QzxVVfgCg6wpOZAWDq
nlVdOelsM52YfzZEGYfKlFfXNY+KdFWcflIPh9Lb2Jts4c/kH3RSC5VxtHdetjV+TyBu2/eRmnlA
ze5Tk6Iz4R5Sqm7nEWBUiteaLAtnVE+5LtIoF3hNMrcMjKaMt34eTpATftMeaa7lFtHfbIUAvZUz
JZKT+txakxkYIpGRPa4PA3PMmKx7VwLIl0oWSlK8KpDogPArctsB1/x8eAdVIMLpnOfNU73lcSWH
XzAtVBnrqgknK8xTlbruXkNCGtn8AFoWRuPVm0mdn4azM42jT+fFrylrwMo1yoxcN1zE6yp+CH8h
f04Sc61muuYbiocWFkI0IQLy1iawqzT9z0TLecj03p/p6nqkHNVfOmOfcwa7ECqFAkPMJKtYcpf2
pXtMs/ycVuPRc2eg7XITQdNsSiTEFCyizD429jxvVb4noIajdJILHbCRXlUns6lQAGcUsjLbIoze
ip2nQlyPXZDP6c6mhTlrNgj5em18u7U5oNvlkublBTusBr9v1zcJiRKhC+ApXMjnaFrlTk9m5VSZ
zgW1A0BUK186DwjebuqFsEKtmABK2+4oC6s6VKJuHvuan5y1G+EMoMxTM7U8MIseqJqUgZcMyi5T
rO6FDey+r7TvUiZfFv4JdGC5Py2XJvPOtrrSr2yqrytoRwD/BQ6oPWIJCgSj5kYg5aLICMdFfhw6
0tucT4pi1IekzYddqjaAl8BFN5NafcxSK0y8czkhe18R5fUtf/SqNVgN6vNUefd9l2s7fXYdtu6J
DiWLdJyl2iDuNeqiycyBxjbH01SDzrgff0FHbB6DQDSS1riHS8yIyHLqNnYpJNmLv2Iuehv9wpaW
zGuOZKs1Ug30x0l/98Oo382KsYLj4PQmVScLPK8fYqEYr90yA+OVwB5Fq89XPruLNKlTHoxbuEab
Fe+duD11NceSWZdHwn/YhsxV96tOMcNSat+tLICahnyKl9GLy8Q9O40TuMhbfMeTT8LxDq2lfgtX
KXaTAhiiOhl5H8lw700AM5naXde5ejVKBN/TNBNUU+ufPQ/73kMlfycSd/PdGtrNrZTTBkaHuMFv
ljzbb/DSTv1HzbmM6K5V8gnynxJ/td92Ts3OI8EheEog+2ntGyg69c79NNAdSAYZe0+n73q7f1Xt
dPM7l5bnvHM+hs4bRez9FUeyEfRpPcA0uLwpSjBvxIx+2U77StFRnRjkAak09xKojHJKgyDy0vll
qfU39Eww/uu666plel+XdD4rrGEH7qEtoDbgYxzTrw2K/uQoZPnjH13VXeMM2Y2ygQPyznrZ4/f4
Te2IW0ZkIeQvyezOd1pSn/oGuLhbwVJuLW6a+xe+xqSuhex+G7kBw5krdC2qNS5l9U2J2Fc938SG
Is/qo8WRiA6JZpexICUWSwIDR0N5e8VP2pProMdLKSXudNs9M3knIYRmdrZytwpXq1EjOy/RazQt
utSUN7mt1SykM0FOWCeQa6VrVGbFI2U+Mw3GRX63ZK37IsnUkUCaEyhPzlXPiQsM120AeNJnOJgW
705Xls+9pjjnyZjaWDeT5WFRkaRgxQbN0tf+axI0zetmfVGhecJcc/9shVLcN8Iq/G4AWa3sKQPY
Wq7CdCEKneAW9TSuen4hw+gHyge/RCOnC7olhBv0RxEb1P4Wao5Spl7S/TAtFTpniyHqFj07Is6b
5aF0LfdO2pt7j5uQIc3CgL50+hBMibariuVzWYwzY8uPyVK9Y+dG9CgLX3adCFpQzIgw1ni0v/QM
5Knb/tATMbJJF9be3aTxy0zwS7ee91ghtCA7sRxjvGefq7Jx43vDV0ZqFeCE7cRtX7Etncytv9PK
YlfNtb7HN16/e6JwMz/r2nrvrJlz0jxoiFIHWscU5d2TcAUPU0z585CIH/CK16UVKS9KsYAVtuR/
IrMLgF44ZCHRti39jd4Wqjk3nBNFbOFi9gjoEEkCshROO11W8n3YoIGKwRaU7KCB48Su0ytH8EMl
HO0RXSAPewf1sU4+3swoVa7aXGuX2xypA6hCET2TEfNaAs6bo33qrKPg3FzsIyG6cW6NvuVEmv3O
Ow6k2Ttno8P9pYAdIdkUrYLbPWsAa9rcBXhW0bZtq4H0TJ+izV0MIoyG6U5zp+fMKMqgzbIGUbdM
sad5rxkVCr9RRRJopOe3MRyYLJWoc7wh/8HEbnOuIHHNtHiTDAfGaDzhMl1jYCiEVY0tY9J5iEqS
aOt4cVchDub1bHv1U98bD6WZJ8fSPLveM76nC1w5AJkI1l7rYUwBp/R0mgJPoxhlSfrvsro3E0Q/
g3wZyZUtjDYaLaDfdqQrup9OxDYvl5ssK3XUh74SH1ufhCMdo33T3nHdQ5vOJcYhP9fSq4atGrgK
0qrf8EaVZEz4DbK2qBssrt2Q51HSpbDr/C66o7xSwPD+P8k7j+U2li1dv8udF6O8GdwJLElRlKXc
pEK2vPf1PP0m/WL3SwCSgCI3edRQ3FPdjThxJtpSoRKZK5f5jaWW32t64WlgvCVfDFY6eFah62Cv
6Xpn60Jz2iVDLf19nNNG43pe1lJS3kR6sc6NXr6rE9X+EQS02ZRB+hioDhxXqDw+zoGlYpk27Y6v
fVm97LL8o9kzAaux5Ohl/1MKKnRRxQztYwMKj28spf4DgwZBaIJ5gAAKwgtjWaytnhFYV0UtzCel
uJU7sMt+bAc3jtp3K4TlXtDS+FgWVQJsqWvthZ0H/jsjIluNLCdYQtz/lAw+jU2mBQlfagWLzN/2
dmU8x1HAWXeRrb/uwvKtjQrWVs65ElDGdrZ50y8h939hKhkvLW2A3iU73rpj3r0aDLO7k3xqGk2p
zK827dAXYd8xhRbdWdMd2y+l6NiCz89egFekk8LKeIZVXksNFAHUta2PNXpON0Qo1AXajuFzK/rG
GC6wMAVEvXYhi35zJzrPjMfBooYJN7lp+9+En+GtKZrWdYd6C9IQGvFX7r76jFvwShAdcsat+TI1
pLdM8Uj5bPDpsWi1j00SvbLpXxv8Wwq111FZ/jRtEWAP+sL4GyK7YiuokUxYJ7lPB7waOVncnQj+
vsyjEazJl8cfcg89hF28ht6/hTyDoLgIFuyRLEjO0N/s6xzDvyozlnWmj9cIEvYg65w3RiTRZyp8
EDNQ49aPP3hC64ZTI57Jw3kxXYbBc/pgBiNAHkwhzuc4P0Y13NSd8QU/RxqFqv1t96w/6vf8N0Sx
YUTNqj3WyfkPuMGf028Po9j2f/3QxzEvYEwLmxQbppEKVuxXHweqtYVIBoNJwGWoY8KOPfRxTAOG
FcahiIWqhjD+YnMcUGymcsGshf6P6uj8J+dRrXWNlpPgAwtZAyay4jnHm9BpIhN3nkBesVUXhuR9
qO3qCXKurosNdSSgAIuc4RR8MVSj0PxCe+b0IejlU0UCf17BGoiVV7YCofSqkJq3lZ3T+m96cERx
/8JrvIiGZ/iepAUw8oBKbXJbtYVTo2Wh9Fu/0nK67/6H0Yy65RjvhHRU5U6IS14SdxpgI/1VU0s9
N1S2cMbUpw9VK3cWee0SFQenWJptbiJzn1bQOzQTlfKu8eQ71Qvi92GbVde4yfWgnUYzvioZeBcr
pB9cdKhT66Pk2D6QOAgO+gZeM988Q8moBlGh5rBvcNsmr7RL9U0xBM5bu9bBBdv6CDCqjzX7vZqg
5onP6FAtaNRK6g8JEcAWtxt9GMmMcmgUqMDA3QjgmK4s+D7JkoA66OuRlKxYyqocJG/0OCrITAGp
ufDTC99n3Ir4y1UiORglxEljN0ukzt4XkbUplWfIZ5WS8qbwMjBivfnR8b1vfVGOSAISaGJtxbzo
xVC1EDi1vt0E0TdD9le2FL1SZPl9o5VXDd0bO5TrZ4r6TdeHVRBYNPqN6CpD4OWlpA7JdVqrX70c
MFqVX6UQO5QwNLl9qBKYHyD5bPl3zZi8CFL1uSRwTvBcMTy+Lvzs0soYRXXNa8/JI+KgSk6nvKoD
+kv9YHa3SZAjl2pU2NY8l1W1XLs4GkQLQJOZ91I35FEGVojFxbBwqbD6G+SjPBCDoGci9S6sG0tF
nwPm643CGCK+VswhS2msYPwxLCJcn0jsShVMiJVfFoA3No7v64vEyN2tr6BY+4rUhR59W4GtfIE/
F9RVTylsJl1xZ9/AkSq7yyzuImbeXeA5HpBBjfqaUdIPSw+YTdFHgwRW99kIh1pTAPW3mDU6cqQ1
Cy+0ZcFHDpXisjYNABUw8KSN52lvuB5DCMutbnRLA8G1u9QrOm9pxS7oFs8vpB5sjyMjxuUECZRF
63MqLcGFxNusSD8CL4MTCDcbEreVWOUzLe7CK2WIknUfeMm3AZNbZdGLvvMLOgjZy0Ap6clZlNVI
A0Mp0pmYaYzDNU0Kr1U/9uBRo2ParP02kl665IHQS5oWGHaUmdYljhAdS2c4A/hR2XwZAtikGcpM
e2OgAPohddQRKwsvNuCMgGna9mM8djc6MoPdguYGYx/4a4tcaFVtmy5Fv5SZEklYQkdCzpBWxc/w
hRoow5uM8R19NOuNRibjYoqYkGMGantZZX5cL4u0U5TPjZJT6I+ypd2oYdYB+gDGU9VF8loqDbkF
oZcE0dqoNSgadadcJR7dJND1zHsgfTVGvik6/UWHKSsSawX1AZ2/TQenrjP8N47aDGt7kF9FRv7W
MO0fYVSZy7Rq3yYOutr6jcZAGlkHyDcZE2NoZgPDNCTsoI5ba1SFX/lpvtF0FPoxb9Qs3ELzEH9W
IzG3kuS974txw0D0qu+V5s5z3HdaY73tjOKjVdfSJ8lLbrUg+9amkruRwhQaVAFcrnQZ9tDMawf4
lT12Ji8zJG23tpbpq0JtTMT1ahhUumeb4CHdpOmWqvGxG9C4hV0Lm8RT0o+2JoGxxxYOrAatfb2X
pKVJSUD3CHoNxCWr5ogXXniX6aZ7hTXdyxiq3NaWOpCVteR0bypNba5KxfvSUrOs0wytGCZnS8bI
a3gk0JHeazLzUENdJ0VEiza2mHeVQbcxGv47gqVuwP2RjJRTFRfbOsU6TLXL68xpXwY+247DoC6K
hJGnA5CzE2qAFRfEmyGwvyoRMwCtk2/Hgbz8LkiANecJQLfYD2nwKi9qH2ZBHdLz1LRnDemwVxcw
9fXPYxcyO5e+2dKrdpAg4QdEdct0UaMdIWmm4wvNoteLEPLrUIIaNuTvo0G5s9P4Ze93AxNi2F9B
O2yQPKu6DYGrAsUd2MrrElZT9wKckC1dZQEMm/du6TsVykGwYK6cLrGytV8FYW5CKhgcfRvHbVZc
ukoLBgvI01gEHyQlC24lRpOxIPxW/ucUAaJoa8FYbKiD+8688wo7ygfG6jxe3eAxDN8bIjL2MISI
vIK0H4a0LhFUY6SMDQWURfXOVHRcnqKSRuJlUjF75wodGXeovZwaN52E6+ilpdFrfJV6Wviigjw4
IB5VywW6uUbgVfYXs6Cq/yKFCcY0DVRWOd2oDpPTZSTZic7aynHYLvD9lSkRNcxY3lQps3EKusZ2
lkbhGg2TbkX7ERqyDci3abyNlehls0QrzgYkA3ooWfuhB3O5z+iQXMbEPnJie6jqr1nhMusZUJDp
EZhI1GY7ckXzevqgxKDHDQxwDYm7lPxbvXar8Dai1TN6WrItHeBOFBMBNWRtv1LDXJYu5UBmpFub
Zp28BgxjwhmLKvBmqW5X4SZpeofWkBfG5pWv9SyOZ42gSt3QydLNUS75QPkheAMn+RLUBGoPSPSw
65GQn+gu+SFlYNh24H3UZaguOCXhgn4CHL3+tvryvyFBVzCFZ7j5zwn6Nvvn9Pzwlw/puXOh6fj2
ML8Q8vok6b/Sc+sC+wxUDuAVaGgeCRmi32NWVO2oodDXk5E7Fiq2v0kmjmygW2ugqYCdCOn+H8xa
JztBlkWpRieer0EWrViT9Nwb1SzwuLxWQRgq4bqqrfxrOMQSKP5KwzJJGYJ+VTgZLYmhdXCdQV76
49G6PbAZJ9UiX0FMdRSh6USfEJOP0+S9hwqmxQ2ZcJN3ALq7gczcGLIN8IIWGfTYeEInUZ1IPogH
6owZhZwbqplUyKcPbAbW1CEKrEqrUDZMZg3UpAuXi6jCQlJdKLnfXdcBBezWr/MCApzipnRrrLG9
xPE7fc35h6enk0jJKXoIDCijCLCaErXvZETxn9tNWSL9YDXtx04tmxru5GC/SxPHvpNsyQV75hQu
kU7yEHtI5epFhhjMUy7SDywrIU9wl2z+D/+707dELj5z4xCfyCbE/ljvTBi1QSP98Mhklk3eJm8f
/xkVMZQ/Ciq7ZRVioDJ7FiUNWSz7UbuhMEP+fYsxQhyq0rpRa2RrLHCEGaMjgMaGs1bBoa9I4YSc
dVxvbYdBURgCLGtCx11qBT29x7/T/TXAr06gFdBuQrhYSI0dfyXOHAoLJhKVHqXewgOisjRaZEvF
cV3Hg2/9WeODJbBx6cRPCOsdDcmvyRKAe2O0Cyt1ZTet9gzFD2A1epGDKK7Dl3B4muXj7zfp8PA8
R0EA1QRLgAksIpyn79dro1dISDGtdOmNizPehuryFqememsNSr0yrGh4RqPwKYPnnf7K5Ld2SNgN
cWIZBBr25AhBhNUSzUCiuAwltnIHFPvGkt36gwf75nIY0KFXaac324i/f5NqmvulcoIeywMCWr9M
fD9JNhFJJgoPYATXmV0045KUyHHvMrvv7nCTDbJFF+VWJvQTwOfXtTcs9bJUvmV5URYLQmfxvoH+
8ZKCmpFNmMGT6wrFS9YgBTxngTY8ztMF/AaK15C5BCIQPLuMTLIytPkdf91HjvHOqjTvg5GlJsOV
EjCaYVKgrRME3r3F2ITGu9JPmmw5sF2/plqXvBm95o3ThdLrulUVCp2ks98hoiCyYLKWKzp/8Yg8
fVO+QjBM/t6a8JhXueMyBrSGFOHMtnK7ZWslwTO10Zt3UaOa13EVYYjY2n5FOjEGX0y5RX0giEb9
TulHEn2qqSSGmFDZpEqmJa1G305QVg0L6xW2K9U7A5QfQFTJrSDVy71eLcsOM7llAnD8jqpn+AoJ
XdE3Skv2kla+DIoSf2YmBGCzJYrGjOwFiB+6HmDDjZE+eBT211lghi+xvTa0hRk02de0Csd4pWjY
z26ZaoA4dpMC/SkHKcVwqXaafx3bTv+O+syol5JWtB+kEoI8U9GiJ96FNoaRGafS40CqJY7u4OCj
VWMItHlDUfQqjnQVxz1Qo7dd0KNE0qQaFnwZE1sUrSKt2mYGPirMNJhjB1YfrVIuWDjQLsINVG+l
96zsujbfZNQLCmy+UVqPMP4BjGqjfLk7gn/Uf/yfijejXSdaaY8kQf/5H238/Uv2D2Tbw98/5EEY
DUG2pR2IajCcWmHf8EsISkf0FkyZohPEjvMgUyV54hYDN0AQh3dPhP/ZppQv6E6a/E/ILO/+vT/I
g8RNcHJ5yci86hAkiHVIUzqTSCo3zHaktoCYqLMxoZcsjTHcump6MDLGkBh34AeynQcfZNDzxz0I
RaypwO/oRNj/BCUPyut3IwNtqwMwnbeLo9/hgcfcl+hWNR6h8wwLKUgW9fRqUNVUKT2G7yuty/01
U7B2jXVR+2xo9XSTOB4CdALGM44dLbe2FjDNqnrierp3/YrvQG+a1jQ9Wy7H0+/QwhC2Ws7uqoEA
AP0QLpZKXF/nhZ+vOyyLnrh+760txGyZhrdQlCXluSfrGYclAhTluOKmVYVuXUS+yrwdfaHuiczi
Xg5J4YkWJNk5ty4wyUl21SO/OLaOWkAivIWt6NN/i5ARkLdV5zyxivfdP0+fpU32ZlelXuT4oK3d
DgGLItn0LrkcuN6hwBF1NNcl887aC2/cCsM/3vzxrXQvyUCSGN02x1DYT1jTERGOkyjNMPAHaX0Y
eEpLx7J0wo1ppN2qHHqMcPlrUFGk9FVVDPbN40++t394soUFBDkcIwTknk+f3HWp1TsQF1YaRKWN
UzvNptKq4XvKWPmyTqNhH8v/8Ww++Dx+V1GSsYumWU2A+01loHOzcstkeNY5GexrGV0jfudha8Y0
1Z9Y2nu7SEjEg68lDCATjzPK6QvGCHelDC8GoCaFu83zQt+E9ajCHy2N675lwqsFTfjq8VW9d0p4
qCaqLeEOTiNmkqTKakkCG6LoZI+mCzJwtJ9h79Atyzr2Xj/+qIfe7/hR0wBAG9oooBmvQL2kiA9B
sbWqxlspZiPdmMxQXgUtaPnHH3o/9IkXdEwiOrHcpMtxuqp1FMMizdmwpW4jjBUOEF8kx1qUg1u/
DGuY/zYSUZtAHQBiJOysFC7i9vEv8cBWMmmj2qbBFYVK+SRB1rO+gocc96vIMOs1xhrDCu9p5Tqz
wCKMjWE/8byHflRmbZqMErhKYTsJ9yiKOg5uE/0qtAZGOaZWr/WUHhSKLdbm8Ve7H49YX4aJqCQb
himbxqRgd12parMmpy8AIGYZpE7zbPR6cqzQ6GIkh0HMueA/l0oUjfk2dxUJMpScPs+0zn3iu4hH
nVzbfBUa/1zZuNmTrEy+SqT2YVM4Ywe2mu5w7Qwv+kIP3z7+wg+srcUAFTU0mwSFVOR0PzEuUFKE
dEEr+hoADLNhdCFJtDaDoXhilPnAgWGYRktOxD1bmw4yHehSAwysbgVDSr8uoxa8A7foNcZweJbk
YfVOStr4iYc+8H4MiNEZEWFWTIVP32+QpRERnaBbmQ68MT+NQaW2bnWJ8PxTevP3jwW6H3AHGEAC
7VcU8edHPQIT5z3F6aR2xQ4NPkkG1YM+tvlrnUnLKqTSvH38pxNf/XR/8DzDtsQdTU9Cm/x0A05Q
NJXKdqUPhn0tZYjosMbBtjOqd30+pJ8RLkyAEQ8/sGGWnjiT9zcnDyeVZKhKqIXPcPqyle0XXa+M
7UopS+BdRVs/Cyrktx5/xQeeQopMssMzbJXzePoU3x8jAPZSs2LzxpfCOunaVav0qaAqAtZkJcnR
2ZHcUmxRa7JJxlarGoUbGOa/rkN57d5b6Vi/HQ3GpS6Ioi29TBVzwwq2dCDra6lsgmcjg/irP35d
lLhpVKoktULh+fR1M6PLgrHXm5WT6fI2t5gs+1qZbx5/yv1zyM8FZAYAi3jOtBwYbeClqIo2q5qq
+qVX1u61xKyFaN4pK71trJdpVJVP/JLiq0+X2CKccf6hvfBznr5agEAPKY/RrOB22F8EeHXphX1/
6WNDsUBBuVg//pL3z71OxYMGP2+IfOjUaqtyCtOP86TFkzrp16ofFNelzkbqQCY98ShoQ/dejupP
xz9FJJNANMSXOTr5FljPqKxouo4aimCL2LbRuAj7AlEehuYNQq5yc0fEwVGryE10wgwvdL/5uqcm
y7iXsi+IopvfAUzq6PPlor0KrBsCBiI1X9FTLD7Fjpn4CxqO+Qe0BfHzbmsDnJwcAxSAANnfBJFM
A6Vq1CG+Hqox1da49CAZlo8O7pPYYxufZXwoHCZapfsVM3v4uGUflP1a07u2XTP2rDSIcFr+PlQs
hseh3io3eCoCXFMTRXvn020kKZdQxyX4SfaqUVtd23qSXdxYSBE5iwJi6ne6h8YPFBKajdp14AiL
HuexFQKc+nWALVAF6K4D7RYW8CSXudEZ4SqyKuWbptjSa7I3D6fFQtGgHbma3WwgKaevtcwAnMkc
dEABAs3UcQH3Ov2kGja+oFGlA5tU4rYFxc7F4iNDGxXLwa8L60ozIIE+AwonnJ7jCtFdWwus6zGh
i75AtaJ0N1HjlsUyMevxuZ5Wqkt304sH0JS6jLuqpZc4+imGBeuwbXIfDLuF4BtYzqxahRUUZhfM
OzJEqawsA1VSrI2CDtB7A4iMt4UHVg2XcMrlV5UPFHgJcz5fWTSWALTyg6UAGGIoEYjJ9zSTLCGh
ouBLusi1ACFzF4+SN3JVKvXab0b5M26ppbxxPbUst2HcFe9jQOHYxkmFuY0wd3uJxxnaSoWvoN5i
OIhoNl41VCtIrSnaEGZqX8slY+2FWlNobeMeTU9Q80kJjJUQ3C1SP636TWhidQklrXQvB9qaSBnZ
KiOSUCuguZJ0MjZOc2QUEdwAC4H8YFW9dR2DRassTftQeQDFQWD6g43ME1D7vk6NT1GlgsKJwQBF
6IoagHjxlDVuSuRA/UUlV1D0VfxhJJqSVgG8RK2r52kfRy0Da2sEzyjJyUswPDKSjFFaFO+AO3jp
pV9kwVWjofZ0iTT7YN109WChLllCB44lJ2o3eUtQfdtUqYNQnR5pxALLtbtPFEMSEgdKDX22XJso
I4yXljzqJea8RqpdZkoxxut2ByEyd3AivU/gdnSNBrEK5E4/buA+eO0lW9lRfyh2D0u4E1glOw2A
LVk7CBNx1XmL7J7zOkrQM1lkeswL5wRKTFV3MCiOvxxvbLn1ffQytPcy2jLFShr0Hqq2QFLpO1BV
JPBVCClH7/EcHjFyFfArhBOBYhkCleU1WQu7AOsKQMSpUshbycRrFURp3cO8Ygi1SLx67D6ZQMRC
Jr7eXdekDlynJKf7jMiKCTk3sjLfQVtIyr9Ltt+8H30dY2RkgnX/VdcHSvPJDm0I0HUQNdnzuu8M
sX2jDt2ZQbWZJskl6pWX4MvpYUZB2ZXXjkLv/jmUAy3+GARo3n4vEBwBm+mkvqR+KpVMQXugc0G3
uijBtQt3cJ1bG4EK5Xmf5oF5GatGPjwjLc+DNWMOM1tpBeC+TUELV930viO9VptCj6/aJtQ9DNHU
ViOqOGi4uK0GJimy2sHi4HTxpaifrNXuqvmjLul/P5SmwBJyT/1z/3MRf4/g2n5/EKR5+Nu/QJrQ
ZYFys+uIhej5HXU/gS8iNUjqRoa6Q2L+nAKbF0gM0h0geTRsjCCpZH9OgQ1An8KRilYitDXSzD+Z
Aiv3Z6LwfDWF0lEHKawKzOfJ9ex2cChqhsXC6RHOYGO01g+/rhgflnEVvkC3PHnVS0gLN81Yfghh
1aHsrhJH4rp3XpRq1X9KXA8NPalR5B+prAK4LjKv/mAEef7Spkj73OoScxB0Pqt40XmQBVH/yfTP
Rd6COwiKqrnFkkOi+arV5Ru/t9MrAC09bMvMVO9qxYKeW7bR+NZVc+kjZifmLXeoKoNaKAWHH3dx
ZOiTPLqRHAdZ2tIbEkFraJvXeqGio+T7fXvDlWV/yMoCNqucIIaD0zR6aNHo4xVK5O8/JqVVXxm5
Xv2IA1tf5JGrvG10uzZ4s6y47SMvexFUunnpdiHXLLSoVt3odFBvC9uOgKlIWvvKA9LxxVOt8HnI
6FdegrkZ3loBV3Sb1MqtR1oDTVgL8/eS1KTlsqI8++Q5VotinOah6O0h0YibDLTUGJhu9zrTU8iG
Xhb7+XIYm+IKMCFKOblkyh/LXsvNJeKDUY42egEHENXFyhk0Z2MyVrM2WhkoX4Xpyie0meguUeFG
z2PLllBNyVUb/kIqf0yqKJfXVdC2yLpXeX8X5XZvXnp22vAPGsiIAaICIeDLXeWiSmTa7dqWNOXW
LszWR2DQa8sNQxzsOHL+QfTUkF1NXFl6Tut+HNZZGQBuc2sVx1YDPNQAgGsodfetplL/eWGdohOP
pEKwRF3aMy516D/fzIIhH9iygdAsY5x9TWqKGmLTUzQ+UeDcT4Y5AKLpZ1sKLQ19Ut/4oJIaW8aF
JioDJtV9U6LP5IQrIwzCJ9qa04qNPirgSTEqFt1qenGnZy2FOtN0dsS0Mg/LTQK/4aoNQ+0Pe4u7
pzBXoeON55E1reoD04IBOaaIN+UayucxIC0jUziwkQXdj22G+Qz0oKPw93JfrBzbMU1LmN1Dd3Nh
6m2q0smrNZ5Shr2LTIReO8WzBn28ZQOOjLZX5W6TcFSeeN70V+N5CvY2FExQMxh0TMJWABo3hhJt
LXM80bf4+tRbz4wa0LVF+vyPX03IutJjY6OYOLqe/mpAN1OAvq0NIAvDg8it2mXECHc7CDAy/ben
BkUP7BKBJaCtReudjt6kexAN+ejq6Mov+VXUq3hse1wNnKd2yQM/GA0fCALQ4Gg6TRELKTN8K+rp
SSYkc6u8s9Kl5iIoH7cQhY2wNP7wmIkfDESTimsgoB/ZnHS81WyMq8plVOKYxReUuSKQvsjCMFh+
yh90WsLvnqTICtYuTC8MY/IkTCiLvJACYICqjCqXwswE/yQVgllXwbVJu0Vs4B3y+Ca550m7e6rQ
B0Y+QwNGNOk950ZpxHnMrwa3L15h1G08BzKA0LwWS9ctyPqlUhoWnH+5WPoF0qVJhL6j6kcAaaOk
WWcFUi0KsmhPrPs9Y9HdF2MyZlDy072ZNoirurRAGrHwmYRDLnho5OgZo99GoVFcGi4GMDniEm4N
eICUOtwgZYYMWauEmD7IKGvGY3ppaqWyhgv79olFUzk6x40PJiBkJDB1RUuHwn9yitUQr+0Qj/pl
1QsLCCWg5JfgutnYQm1SQb3UMKS+Talq1howARTkM7SZompYjB1CCU98HfG46dcBGAAvxhBRemr6
KflKJWs+BMIQweE1uBskccMeJTHkSwF0o/WPTKC0yptOEfzTnBSpVDchGCYuQNgBsj4qHx//TmLb
3PtKwoFUo1OjotpyGnzCsFJc144dOCuKjWNx+rmght64lv4VSkay9J0csrnXdk9g5R58Ll1+ER7A
5k0PkQXCJNazkV+GpHFlY8yxDMex2iZOjqefhz+cInef7KIPN/+FF7ZUMXUkKyU+nb4wZLFexxrG
WdYlJJIxBWczWP6w6TPBjtSjYq2iKbfqU8QnHn/yvfGG2I2Mj2jCA6mxgAqePhqYiuOZSe8sA6dq
7kq319cyDNJFzeR8XVfipI4ZKRpGY8jDx+Yr2od3Xd8lf9iWF9+DRTfJ/kHvARc4/R6BVoU53CRC
ZW9HCyczKuz+hmKrIPP9REZy/xplb1FoMOUlaimKOKBHzblIZfAZtxa3QI8eNzYR+dJr0uTZAM7m
iWt0N5KZbmVYWjprrO1AHafPGiOnKpjc8cvCAl27EOXXqM3Iq7DL5G1TwTRv7GxYJX5tb0LVb7ZK
TntOkT3vmlns2yisqq2HRMCqxf4Cuirq155RdbSkLedjbSBgkiqJfVVRQt94EunoiGolAW9Mnzgb
u2HFvTehMkNYmWYtM+PTN5FCuWqtxnWWaajZq6AvEBoY1RQdkajDAckH/yjIt701IEXUlQiNe250
japCtG5L7NCdRqiborS6yQpJdEOqp4zhH9zLggEKqg4OAAOl069YSUrStYPpgI2Cs52Z2DFHIW4z
SRdG26oKg/Wg5iYuhlGJ1IuwHrDG9LbTbH/9+Km6n2fQngSSxxwfyuu93nbTqj4CbfT3sACF+1HY
CM+pVk04DZ1LV66HJ4L4Q88TkxeGwPi7Acg+fXF050amc7w4vRBjHScKd14YuSvARNUai44Pj7/e
Qwfo6HHWZJ2R2YnCIYNzYDdyu2HEjTxfo6zSAG7340968MVgZqqgFBhxO5M0FBcWF5k6HXZ7DYjG
K/v0GUwZed1rQf4OTrf5RCB+6nniz49CA2mciVIpb9b6zrAO1chbeWXrrm0LQZe0R2Fk935/1Cn6
9+LpDl9VeB8jTBLUw6vmezm8/l41cV39hJiJP32ZBWn9Nvuv/UeP/0MH0+W3Q47p8udvSZCuAlK0
4GtNaP6++1ZX3/7v/wH5C7UA94qjPfTrm+2+9qP/UPyZ12u+8QjDvoCGI2DLwu2cD4+JkVg7/LFi
XgDOw0EQC4r95/hH/fXEB9bi8dfcL+rj/82jb/B7KfjeCthBmRkTIELoBBb35Unnbvdz/cmimOYF
cyoGY5Qsuw/LfLwozgXVoEMtw0RbfEgUeODR9vmnDfL4C//xonwFlFuLHeoFWXq8PVQBO/lX1mDy
LxztC+dCXB5wxNX9EpAgHi+BfkH1BGsDyP/+829agqeOCAjRf20lpv/Q76VgN8hA4OgN0ZAVHwrO
46WwLqDTo6Y4+6UQecy/sikeWQoDn3YdiQe4FbvPZCmcCy5cjg1ohN2HYPJvORjTN/gdLfaBk47R
2UuhXCiqrIDeOwSBSeDULxDzZhquz28NRMSk3iaiE+QAh5D9n70axgUtKx1mN/nW0eFQlQtwUzqt
Om2/I/5dofKpHQEM82+sgUEooGB7KE6o2gVzcXJSJj37z0wPBzX/31gKAfcQ4Pzd5zROqPoF/Sga
godr6v//zfnUdmDHnrsGBveCJlr9ysOZlX5h06SUQcjPdR8Ikd8z7wtL/NA0mFWGmOJzmkip8gUU
VEH8OFwn840OpD9nLgVzW3SSdXpqpxFSvRDdYkHk2y/RbNdADCLOXAOOBIM2psmHd52EBfkC3oow
fZ95hKSZcfZSKBfwN8mtBYHk6MKk4KIbR2JBObP7zHY7CPT9mdsBKSpBXgVevb8lSNWPl8K+YEgK
zlslrxCf/Rmc32Vh2Pscb083+VUU/1HFqVJPQRuw/qEMN3aBUmiv7xZ9fmuwgx+fuR30C8FKYdZx
2Pqnl4XiXEBCgtAtZr08aX5rAJLn7COhXZCUgwYSFLbjs+BcgNBnCI3T4bzDgnr+Gli0pBgVWzSd
dp/TsEAeDbwAADihc95hQVAvzzsSBl0Y2g7cBftXFW60x7uCqEHrQQWuPtMjYZ6fRyNYKAA6AOgO
v/fpGlBhMmaDACSoQLvPXJfiHqP6z/uS1E3ky2g9PngyFIucAkkGJGVmHiTk89NpnYAIfkMwzXcf
8qSjk0FlATsMcR1K7p9/PMs7wxQCP+cFCVMnXrIQSL3uD8D9qwMiOD2J2RdZ5y8FeRL3JG2Wwwk4
bcqJXQFgFkHcmd+ixj2N2D+PFcoFdyThwj70Yk9vUWKFgpgU8Kjfm2aWBwTvo3MPCLeoDoEd5urh
Gj0tO8WMi6Y1eeXcb5B/daoz7W6dzDLgfcsCEvArLh6HTfWCZgx/CCZ95mHz/ApcE80IjLAOsUAE
4qOlUBh1UNhRpO/33/zKDfK+c08Goy0oCDJA4cPWP10DUu3d8sAWm3duxRzy7KVQL9DDAzbyMyBO
goR+oe8ktgWyeZ6B8vzxHoFSE9LfzLZ/Hf/TI2GDj2PIvq/x5nckjEOP6JxODBU4sotIiR+mOPey
KZQcadsh4jPrCGkY+87hOUuB0BIDHLRYHsymuDfBqRM4DiCJGffnzi83iA5CIgq9/F+R8PRkCLlF
IGe/r9VZBgmAY2cHSqAfKCtg8nA4IJM2nU0KLmD3sx9zimHU+ZUXWaUK5OjBysu8QCpFQ1hjtneG
kH09cw0YZICVBnd1KC9PUwjSKGZbQsVpfjiIAxbE5hufuQbqBcomQqxqclnoNGQc7kx9rhsASY9z
X96g5kYbjEvzkENOEicsZcGb0NTfPWiGOYOgGJz9+1uKgc8VWJrdZ7IE1gUytDqHZL5rsJ8rnZMs
qORNMori8Nb2n9NyijXgIACV/v3HLPr8tgPjyHO3A2m0jNeV0Jjer8QkKoiJvwri9nABzW8NKP7P
XQOTKQ1lo/C42q/B5EhQTukOuI8ZwuMO18LhwjrjSIjpjfBfIkH4VSscJ42Q/CEBI8M++27k+dFB
AR8I7WfXszhdA3pv4pLcr9C/DUo9bZlNEaPm4ZudsR3o08NTZoYr7tyjNaArbWOaIi6IX+FilqHR
+As4UYzJwM4LTfb9u54O8+hKA0nVaFD+/uNZLoV+/lKIW0IEQDTVfv3sR7tCJM5CxtfS9xnaDG+J
A3LxnCNh7FrvlIuHzvwpNk4MKRjwIfM+2+LhAEY5Zw00XPeYzwkV/91nUkAxvAD6RNdt5keCmcLZ
SQOREJ0cG/DHg0fCvKDEQkaH1GH/2T1wficDTu25SyGqKljXDO9+58vH0UG7oNmEjCbq2rvPXGGC
tIrOXQpSSYXGPJyme9EBQjxyjeZ8o8P5pSUvT81ER20SFpjcMJ/Sf3HQZrsG1v6bnRMhRVjAdGTH
7Ds+BOBHoRqhXfL7jMwyW6BHePYhYByJACtSGfvzPp1WWvwx2rrkJXOPB+dvB44EEyohtPLgLQHz
CnIJcXMfeeZ3PdA8P3s7YI8h/JZgce0/rOrxyQAJJvyPfvJXBW5wlieD3+nspVAuAAZC1kUsY/e5
txQM8yg4fo7553pTYoN87lIYIFl2VfbPcnqyFBSg6OILr7X9Ss11KfTzyXiwr1C+YCzxczQz6T/R
sactIwQi5noyDkOjc+5NFcQ8UjY2Kmm7z2QNCBJIVVqzBQ9zoM8+ETbDSjh28Ez2SzDpNzDCptgA
MfgbRTrPOHmI4OfsBvBOaMEI6NdD1yZdKCS6kSWkL737zDU4IIl07q6gE2eqXD0CyLH7TAoL5B8E
2R9lq5kGB1jE564BdwXUTCjslNu7zyQ4MM6BtomK5GyzKKHDwGE970hgn0g7EgbmQ2ugXYj+PAdm
9kX2fqOetxSMpGg3oLa3+5z2qBW4eGCJUWjF1mv3menJoCA+d1fsUoedrczD9QWkG86fkLSa6xoI
0avzTgayQGQNKJDeRzQgcMC0/8DrmV9xxSDlL7w8JGWmEBTcu88kjQYhCNWPHfKbkDTLpAEaxNlL
gXcj8c/EWG9/7Cc3JWfBwp4Ry72ZngV8qs5dA1MmjQa/grLUfg0modGAXQCj5GeTZ4ZH4i+AfIBv
qDQikaXcr8ED2QK5I02XeSePZLfnbgfmdqQD4BsZUzwUHYTsB3M9Vf899J9ndBCakGffEqBehYrJ
YV4z2RVM91BaIsX8iRCea5AQ9mBnLoVDoakJRtXhzpi06w0wP1gsCAu5ee6G8zUMyBkctDvgzOxD
hMCDH/ckGf2jcYLZ5cwLzJ8wvTOyaZYCPCjsuyMe1elSoIPOVHu2tdVfyBwEl4Teki5ETsRnEhvs
CyHSCh5on6vO8NY8f7QvrgrG1UwuD2swORGA4PADg90+8xNhHGRHzjkRaGYK8hBTiQe3A/MMGa1i
Zb7tBuGvePYdgQemUPae7ANSBvTx6ELsE4rZguA40GevgSgoQEJjzrDfBxz/48iIBgxBg6t07n2G
8+lVXBLMMFGu+IfetGBoU3QAEZt3To3G5dm7AqQseoEkzZPtAB6QFgRF3GHCz8GZZfoEfu0vrIEm
4E0QsH/93scnQ1iCMahg8j3TNdj5bZ8ZIW0ohbZGBvnwuAYWngLdEHuIma4BSj3n7gPaDeh8oYsm
/JLF514lgeQJB8KYa/KIhN+5a0Bo3AkJO8K86vgQgJUEKo065/wCAaGclgDQRPT5AXmjW7E/qGck
TWwFEiYMgX8iXSY5tMAIwkNmIvbrLp1ndDxgmM9YClJpS3gYCVHy/ed0YwhlJHq2/N+vP57nUhym
7WcuBbuCSczDS2HSaiC5mi3ZDCmvvxAfaDsDG6e5tPswrD4OE8YFf4bryE9I0Fxn2egQ/YWlQB0O
0dR/1GxgimuohKNfKzXLg8Ec9uylgFGB6DRs49/verwryKCAw0BGnbm4DY6sf2EpGNJxM9CG2n0m
SQSTbaQbYCnONZFCJ/nsNQD7A8cSWvLD3Wn6kVDzqDNnrtlAkDt7KSCRAJhFjeDwrpOJJs04qi/+
+HB57ouZ+fXkaAycuxTkVKKcBN1zuD25jI6DBJhyjTxCFeZ/swyUmhjJ883OySAEPJgyCsnh/Q8+
WQOybIF+YsfMdA2gSp29BoJ+Ry2B//b+M8mtxRIhgzZbELl+vpILQBdT+Bj9Ely+FxXoTovUYrYY
2b+AE2ZMgSQ9VPRDw3GyDQT9BsgkYjczPQra+fwa9gHQz//H3J3kSHIeWQC+CsEDEDEPgMhFSwI1
AAK61d37JCsgFpiVSWQlBdRFdALqCrxAXkyf+RDh4eFBCjJfWEAbVpXS0y3st9+G955ZL2oLZPMZ
2YCMjZXO2Ddt4Kl3LcBqpsOBiV2YgBj99X2w0qSNuURdktkuPZiIPgMKrqWjbbI4bjnpRCu8wWXL
1lF5LSeHIJBMa9iN1ggjP5Athgl0aIsGgs02X0DJmElL6yddpIKHuZGqwVEAZCguWOFWT8cD/JFg
iEgRJguojcEEYXbtuS59qOoVef6t1tvSDq81NtmkKWQRK+DgiCDNp2qQ2EZozyXO0ZsnDknqabo3
H6zsEI4EHy1tCpzprCl4hT0+i1BEbN91FC/VUfJnV0b311W9gmxd2hSuDlcDXdS+fh6nEHoQhnd9
u7ZsdZ3flckrYIWxlHup7VFlGb1pnWmiiMXD5gw9F15hn43hdRcXRwfEZarTEGG17NXRpjqZRoPq
amWibSJ2DoijhCLSykCBtZ+qpshrBMYtSupLQtFaYrxo2cRTH59QYsn8Eg1qjpWIR6SymNP1+eXo
SOwIYTkz1JeL+kGzvC+dQqwgWogFTyPpmzWBWNzlE8sZNG7k2LyBqnJ3+n3t19FBu9qmp4LD/m7/
el7XA9JhQRgTzfJeybXAVFWHlM2fZsDO670sdNzP18AoabDfhiQ9leWSoXFDe2LbdsYSN2WMJdSa
oTF+fQhkTH5+CMGdb9CSYwkM+nQeDS5tjH0gUnFtA3ECL/2wqr5Emr5l2gb70GzQb+41OkbuQBUQ
zo4CWvFie90FrMSRwFCn4EExs+vABCx6eD1EC2a/t63igpcseTIwxdJeAf2Ep25K0d2UNxFyC/Oj
2CiaN61n6EJpMxGuoeo0zaVYkYok+7Q9ltRs2Pl2FnlEQyyyiilNnxyO3CCoh/v1erm/oGdLngii
hekTobr2XVutMN1+IuGh9F70FOiCM6tOXCQTINkgJF1WRAD78vk6QC53+JcEbqqGhRnGNraDcgTC
ytN9evPb0DDpgQ5lhdDkfukjYXojProUBZprP4jmIz2HrvNQtZTY5ncH67KY5sMI9yTUUYTESF6r
JeqOsrczlNXRdFNYW6N9JyzYabcDDqzaZSG7kT4LlPC21DKJYt6chUOExLqCFTO8PAeIHps+U3vi
b8Cf28WKau6+6iBik9e+01c5UmmxjqRLmUeBQG0R5OPV9jLtL5kqyevTZ0FMpNwE6nUP7SdjDL2z
qtUDCG/aBloIZIIBni918/CKxKSxkiXwsc2TiqWLTfWQzw8Ukc680dtlOj20QWSTB51GXIHm0zpe
MVPotkFdpN1BeUAY1LbPrus66rJYg7vVcXKLVnSH6DjOIOnjllAyA/5NM/IxqixfsPek7zkUNQVG
bNodzOZWRpR9LTmezcEywPqoI4qaQGRPmyD6jgdef2eLG73c0FlfdRiaelHBMH0GGxA/3ZtDXAql
YYAEAYT2Cp5E+6nqDr6ltCmijuJW3L5911EKaUp5xK3Z23radx5Kpk+bqIX9Zpkui0zyQHs/Koah
N9CQxVVf7QbqDTVN0HVEMyYQH/caLPalt94wui43VhUtsFH7BLNqXdEvoUyYwpxur7o2lJ2WNaJf
ctzRi920flcwTuZXZGuygIPQ8eo3P5vLDk8GKIuKwoXaBYeSObUkimbjDMFBUaGh0EuFjoKE9uMW
6AeVqvaVQWVmBlMYwKAZd9XFeFxnQKPCMrBrHlTvYFAqS5uAyNXeZLaH9owV8CI46D/qxta+NbXN
sqYQJ5dxMjTgzu86jBFSappXR+Szou4g9cnaQA/KsE4k7NHiHGxogyVelT2xLpOiNrCXLmsDfiBD
sqRrUEYObQAxj3YEAVo9QHZxK5E6cAdZUuBhL5yRa1Mc9KA0qaq6A2RO1h2wrLQuFiFfMllXYNup
K4g4VIV6WQiQtgHdt7gHtnda07a26MZudtgVzafqhdljEnNHwpbo4FF1NfWosAgyPqwTCbjzJVKy
xoJRSnuFiRVol2Wno0mFRRyA46qN6jCnGfSulqTPyPaQwGu/71FhsYGR1J7mEY216+WQNqak/cAU
Hz5GcdUd/5sjQRTSbdnRvgvaoGMw5MJCE/7OrbZRVbWM7j2V0KqRUbco7QZKCRhKaVN7CYyrKRId
G8rrsKDFI+MMgvuB/KOdjnk5GRW0ppfGuIey6Eey7zO4Q1QKZh0dDHx0IkIvEQeROGLRyAjanrWB
UmLhbqDYMn0k9KQxlG1mKRsWunsrExnNcKEagnreGmF0O0SJoW2PYtV+qprCrCnrDkGos7kLu/Ci
DTwspwy0YgtHv7imLLqhgSglRxQui5DqsQ+6/dpH0QG64SCH1noqGh2ssU27A9cXZNbHOyRsStJB
LNz22w+rzig2u3SgDOyTGhpzblrPBxaGwdvdXiXLqU3XAskEykgaCLkd6Jw1n5tSYkfZSqOzS5/K
usMMmx61IREMAw46GR0imza/OGzaLKVgRdEtRMi5A/VDkMdBvjy8LII9oiuFb9r5Q9FAaeF3OlAi
Ya8WaCR9C06OMDQFaFQED0ST4qaYQeQHn2Z/2PH9e4FSN5ZcRY/4KJtNdTi1zAGJrWbwDPCm58xx
6BXAgTsaYJym6MkAa0yfDORKa5mWq55rO0qj1laXLGhZlJUA01HO2iDmNQj3xvujymIXktoiQnkd
6RnkUUNHmsSoqX4bAke5gy0U1Nflkl2ArJo7gKhk3UGRZVO29KFH/owuC4xDjJWdxeG1LwvXWdoU
VArkSEThugg5OiD0fOxHiuZ186SCadQMWxjCBkcX5nL6wrRiHqhmjZ1e2x3QyrPuEAAHiYFKyo04
vCmtgw0xj37TaD0/8MtlX15YMKriBerI5nMTFuidySI7lHo9G2DCzGADVZX18D1iejS3I+wCO7/T
jzibqGaxPYPqW4jYoI0g51+fhaW+FD/RtS4aE3uwRS5zNsNe4hRO3wthG3qRq91F4KekH2xnIOVD
jVvBQ//y2g0I+OAVcI+qXrDMj+9hYvc7Lz/Ij4e3gvYjqPgSL7l4NMhP8aP9uFYsUEU6v+vQFMsA
k8ujyuu2LOa4J9e7la6Sdmv7uT4YOrGcYk3X5GypmrFhhvTZjML2Zxo2ztrQHUCkcasOi74HUzVI
WMmXThnMpCgpyxu7k3FTQug+xAa5boxTtd/kpk+bwvTOPN8CogvKbegVUE+xGFVIrXpn5GEuSggw
P3GwZ1GNMkhbzJjggFtTOzrgP6TdwcmgL+7amEY9IVsRGBdEi5tC5Zs2xSF2c8mZewllAXF4MnbU
PWyjoApY2ysguGYwRZCI8M46EsGoEbeMnR3Bpyg7uZphXMMdRMLDoa8fRtdnLL7E44YrLxoo13ky
CSVAHUZ7gXfTfrAFhiNnU3c/Sb+sN1FmNpcFjVS48Tup5JaWroZ1WYzHMh8P5MuxlWN5p9Re8oOA
wXQaSvXaTogN2ZgYfUfQV5yiHrpwfT2stZ00oenCVY0HM0C/QqxATMRBb8/CKHFaNzu9QhjvfFRK
llVm7Fl3UGwv5I/ab/eo2db8KTl6UZeqJUUzb/QlJSIkU8QOMzz0LjMajW9XX+Btu0Y7oYh60cF8
fQZ3MJ8xnhyrFeBdgTosYWeLH4kZqmxQhvVx14ABm5cdZY3cZCWA2klRNEKans3gB4jY1M+OHT9g
ZANZIxuRQax6S2w2+eabYSXWgGtgGhVLzmUdC/+6xdP14gEly7QfhI6L5VyrfuHOyA8kVICBIJKX
Vm3Jm5L40gym8F3vgIDvJdAUgxvFm6phYQYbKCblTVgSo4yJgsvRJtxV2eoB9CLtANF9PXj1/izc
2GApq7SbpW6OlD8ELj/8wa3tM9dlQ6A+bZa21LB2ftDvpM7kidYMyRKxZLoK6tYU9ozviUbXNgVR
6/SRiIHt2kLPMb0whtY7SiYu0ObDRDXvhTzhVkENEQPEsZzGshheSxeVDa2166UJuGBpPxAWvOHK
mTh/38Oes2kMCyCkVj8SMwjKgzZZGyAadpOIURUpqVwv/a8vqKsWEaR30l7hwozQcB7KuBiHXkFM
3WwKk6BqdNjMMKfEI0IkMp++XIzXNjCcWCNTlB1BzFBERI/JKgmg6PPIaWgDarmoRZpQVc+CkXr6
LATy1ZjFNPacFVzbIK7RSK3PJip5YQIXpE0B6tRuHZkupMJSkmjLeGqbYrvKt9uY4ij+2U7XesWo
vEYrW0PPn+cVZSuLGQBwqABW9Mmr783oVsTgYMcvcbTkAdnm+SO7ZeyxA1XoUwhHbhgrLC6zpum4
2RYXz5XyZWOF5HrnBKzW6xGKIfAex9WhIzvXS6p9Pdl3p3UGsRKt5g4YPMok8W5jMiOBap5UzwYk
XtM2UFisl1Sbelb+KEDC9dAsOXfkyq5ncp2lTWEsgS8hSejuxVFU2H5B2WRpoVl1nPgMREs1FojT
dm2K3X6uAySniVWH+17kpOq12cvtJJpRAqTtbQ0udmwDd4T1bdVn2Ouu8knYYIsytYLaMLNrM8ZR
oMQqw00uy7p1y6djg5YkMMPWQK49D6OWJOE7ExC7UKuO69YzXBUEEPdW9cFxTQaFzRdkjTAH7PBp
PlWDAjBe2h0I9kQz3jLoOwciNt/iLpW1wQziybtoPgEy9crq3nWYRGs64NogYJa1wQz6FAQJYmsX
Eemzzw9tAOekxmiYVf01WrKmco+lj8SOppEkcmv7bfMZJZJEcy28U4aXjZAzSFzt4drwBQTByQhJ
S1vGFGrbjbXrFRTa5jP4wQKZHyT8MooYHonQZiDfsbUjufYtMQPGx5HwCcph6w6jpGH9BeCLANFD
gNoeaEWvyHdnd7Fnw5qe3TTcycnQxOd+xWEuRG1nOCCShoOuQ9edvQmUdHO3jk/VGLGbo/FiWhFg
zy5V9BOHMUKiadp52PYHo+r4Crcl7Q1EUQ340Y6nC4uQEd6uDXaLd2Uh3tOmAHEJLi6a9tgdQsTB
H1+mWzWzqBnWuomTe80GCVl7PY56UGBgyESxtKT47TnDRlimoHRFMnmagIpTdLBC23S7aqDsGF+Z
xgsbWOsW8JY7CSWkw8pK2LKpwwzDbSzbqBz6tmsMsYeXBXr6AkNXFVbVD2YYbu9i26P5nHK6+dxk
kgsLSSRYl9l30QiZ78QpuYHmiRdNd+m1HZDw9m6L84mpaYpOCT4XHfSYbL0dg4VNKjReVnbiVj0S
eW4+yim+KbXovhk5ShrW8ioJtsBR1QYzTKy0Ia2zC2ngyWwB1RDJRG5Z1g+6mUHmELgeFqFT0WfI
o3LK9aDphPZf1gYzqP5pxcZahZCPv74arSKwj71s/ZSXQzXDt2NF17EXuByZgGWMtum8VR9KdKSG
zEmQJKxwK4/A8e3n2hvoUphY2Ap7+euiN2PrrzlTiIsS42sLqLUXbst+RVzBTtsMchTxNQeOwTRy
ygvci6QowP/Kd9rybaaonuSB1gy0lhjFBtOZI5opyauqKcIM+2h2UCuLwP5e1GiGV0SkiiFZ0Zuo
rClmAEDqGGyhmbSYJk/GJtioWo6HsjZYtK2OTGCE5JAsAotfjv/QHbQb7eqiIV42W1q2ffGcDbSN
IDl0VprPaHBtLEOCADy0bNo0gyqFq5D2LcZAFxpvs+agpsOFVg2Ni/aU5vzAoMUCqjuTSn6gsIKS
v0TOmvnSDLo9IdAUGy17AslNj+1o+zqaXXsnV0yc8sxbpYJ1ZNx+WibYUMqw1sqmsjbIUy1VU8ud
vgk61eQVuYVvsGvA+uOyYSE/hnJFRteE9EZrg5vQGBurcAMut0fNsJDfDR/ucKDQERJ/zcdtMMwW
8CQklnYqlHWHPEEi+oz4Q/T7ug7CjQ1w6ywx7CQ2C4bGDkmQuSl1FrZLeXPfOXD3XvuBfGlJCrZ6
z32dT6DVU/pNptHTLddAPfKVfV34xgy6PWxAyBDA9TZztl0llJvOifW/Gxr/jXPzsRcf++137x/f
/f7p9f3r+9PH//7x9PLpf04ff3x8/dV/cP8HfHaKH/fpj+++/HwFFnr1D//30w+n9ke3/yj++6uH
dx/eP/3u/cfXl/ffvv4mfvvBXzb//bfTc/OLdv/37gVvf/erZ/Vv1f/hH96fXh5evv3uU/MXn7pf
8y8PH05ffv7/bz99fP3w8PT48PTus98+//j0+unzwXuQCohl7P0fxa/x5edXv3Zzh7dh4Vefc3p5
en55+YVHaTrO9qhvnl9fT0933mkXQjMXY//H7/Ty4f7bWMbItbMP+b8ffvj48Pgw/R66LlLW7CP+
+vr87fffPT9+mHwIvkIMmdIPefv53enllzxtbxQ3g8He/vHx9fTyt7efX+9+NQd6YWbI2Vd6+8fL
6ZuX50mr6QCFzl/2EX9xXn7BkY92uGkwZJ/y55fnp+dvGG3qVUIeJurk7EN+x4tfniYd2fzZnDn/
iD8/PH54eJl+CYCoGbz4T28/P33/9vMP75/u2MqiyRm+kD+9/fThrvsCf2u35q31h4fHeydEXUJE
Mv+Ir5/vv4UaMXQJs2719dtPf388ffN8x3n15QPrk33Kfz2evvednyZ9SxswqA/ZZ/z1+7d/Pk09
gcAj3E6kndlHNLf9y8NnX4uOjuPkld897Ve9eCoX+eoqafn9bXb1q/9AjhQ/+NvH08PLV/8CAAD/
/w==</cx:binary>
              </cx:geoCache>
            </cx:geography>
          </cx:layoutPr>
          <cx:valueColors>
            <cx:minColor>
              <a:srgbClr val="DDEFEB"/>
            </cx:minColor>
            <cx:midColor>
              <a:srgbClr val="86C7C1"/>
            </cx:midColor>
            <cx:maxColor>
              <a:srgbClr val="46A9A2"/>
            </cx:maxColor>
          </cx:valueColors>
        </cx:series>
      </cx:plotAreaRegion>
    </cx:plotArea>
  </cx:chart>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'Förmåga - 20 år'!$A$2:$C$291</cx:f>
        <cx:nf>'Förmåga - 20 år'!$A$1:$C$1</cx:nf>
        <cx:lvl ptCount="290" name="Kommun">
          <cx:pt idx="0">Arjeplog kommun</cx:pt>
          <cx:pt idx="1">Arvidsjaurs kommun</cx:pt>
          <cx:pt idx="2">Bodens kommun</cx:pt>
          <cx:pt idx="3">Gällivare kommun</cx:pt>
          <cx:pt idx="4">Haparanda</cx:pt>
          <cx:pt idx="5">Jokkmokks kommun</cx:pt>
          <cx:pt idx="6">Kalix kommun</cx:pt>
          <cx:pt idx="7">Kiruna kommun</cx:pt>
          <cx:pt idx="8">Luleå kommun</cx:pt>
          <cx:pt idx="9">Malå kommun</cx:pt>
          <cx:pt idx="10">Norsjö kommun</cx:pt>
          <cx:pt idx="11">Pajala kommun</cx:pt>
          <cx:pt idx="12">Piteå kommun</cx:pt>
          <cx:pt idx="13">Skellefteå kommun</cx:pt>
          <cx:pt idx="14">Älvsbyns kommun</cx:pt>
          <cx:pt idx="15">Överkalix kommun</cx:pt>
          <cx:pt idx="16">Övertorneå kommun</cx:pt>
          <cx:pt idx="17">Bergs kommun</cx:pt>
          <cx:pt idx="18">Bjurholm kommun</cx:pt>
          <cx:pt idx="19">Bollnäs kommun</cx:pt>
          <cx:pt idx="20">Bräcke kommun</cx:pt>
          <cx:pt idx="21">Dorotea kommun</cx:pt>
          <cx:pt idx="22">Hudiksvall kommun</cx:pt>
          <cx:pt idx="23">Härjedalens kommun</cx:pt>
          <cx:pt idx="24">Härnösand kommun</cx:pt>
          <cx:pt idx="25">Kramfors kommun</cx:pt>
          <cx:pt idx="26">Krokoms kommun</cx:pt>
          <cx:pt idx="27">Ljusdal kommun</cx:pt>
          <cx:pt idx="28">Lycksele kommun</cx:pt>
          <cx:pt idx="29">Nordanstig kommun</cx:pt>
          <cx:pt idx="30">Nordmalings kommun</cx:pt>
          <cx:pt idx="31">Ockelbo kommun</cx:pt>
          <cx:pt idx="32">Ovanåker kommun</cx:pt>
          <cx:pt idx="33">Ragunda kommun</cx:pt>
          <cx:pt idx="34">Robertsfors kommun</cx:pt>
          <cx:pt idx="35">Sollefteå kommun</cx:pt>
          <cx:pt idx="36">Sorsele kommun</cx:pt>
          <cx:pt idx="37">Storumans kommun</cx:pt>
          <cx:pt idx="38">Strömsund kommun</cx:pt>
          <cx:pt idx="39">Sundsvalls kommun</cx:pt>
          <cx:pt idx="40">Söderhamn kommun</cx:pt>
          <cx:pt idx="41">Timrå kommun</cx:pt>
          <cx:pt idx="42">Umeå kommun</cx:pt>
          <cx:pt idx="43">Vilhelmina kommun</cx:pt>
          <cx:pt idx="44">Vindeln kommun</cx:pt>
          <cx:pt idx="45">Vännäs kommun</cx:pt>
          <cx:pt idx="46">Ånge kommun</cx:pt>
          <cx:pt idx="47">Åre kommun</cx:pt>
          <cx:pt idx="48">Åsele kommun</cx:pt>
          <cx:pt idx="49">Örnsköldsvik kommun</cx:pt>
          <cx:pt idx="50">Östersund kommun</cx:pt>
          <cx:pt idx="51">Ale kommun</cx:pt>
          <cx:pt idx="52">Alingsås kommun</cx:pt>
          <cx:pt idx="53">Aneby kommun</cx:pt>
          <cx:pt idx="54">Arboga kommun</cx:pt>
          <cx:pt idx="55">Arvika kommun</cx:pt>
          <cx:pt idx="56">Askersund kommun</cx:pt>
          <cx:pt idx="57">Avesta kommun</cx:pt>
          <cx:pt idx="58">Bengtsfors kommun</cx:pt>
          <cx:pt idx="59">Bollebygd kommun</cx:pt>
          <cx:pt idx="60">Borlänge kommun</cx:pt>
          <cx:pt idx="61">Borås kommun</cx:pt>
          <cx:pt idx="62">Botkyrka kommun</cx:pt>
          <cx:pt idx="63">Boxholms kommun</cx:pt>
          <cx:pt idx="64">Dals-Ed kommun</cx:pt>
          <cx:pt idx="65">Danderyd kommun</cx:pt>
          <cx:pt idx="66">Degerfors kommun</cx:pt>
          <cx:pt idx="67">Eda kommun</cx:pt>
          <cx:pt idx="68">Ekerö kommun</cx:pt>
          <cx:pt idx="69">Eksjö kommun</cx:pt>
          <cx:pt idx="70">Enköpings kommun</cx:pt>
          <cx:pt idx="71">Eskilstuna kommun</cx:pt>
          <cx:pt idx="72">Essunga kommun</cx:pt>
          <cx:pt idx="73">Fagersta kommun</cx:pt>
          <cx:pt idx="74">Falköping kommun</cx:pt>
          <cx:pt idx="75">Falu kommun</cx:pt>
          <cx:pt idx="76">Filipstads kommun</cx:pt>
          <cx:pt idx="77">Finspång kommun</cx:pt>
          <cx:pt idx="78">Flens kommun</cx:pt>
          <cx:pt idx="79">Forshaga kommun</cx:pt>
          <cx:pt idx="80">Färgelanda kommun</cx:pt>
          <cx:pt idx="81">Gagnef kommun</cx:pt>
          <cx:pt idx="82">Gislaved kommun</cx:pt>
          <cx:pt idx="83">Gnesta kommun</cx:pt>
          <cx:pt idx="84">Gotland kommun</cx:pt>
          <cx:pt idx="85">Grums kommun</cx:pt>
          <cx:pt idx="86">Grästorp kommun</cx:pt>
          <cx:pt idx="87">Gullspång kommun</cx:pt>
          <cx:pt idx="88">Gävle kommun</cx:pt>
          <cx:pt idx="89">Göteborgs kommun</cx:pt>
          <cx:pt idx="90">Götene kommun</cx:pt>
          <cx:pt idx="91">Habo kommun</cx:pt>
          <cx:pt idx="92">Hagfors kommun</cx:pt>
          <cx:pt idx="93">Hallsberg kommun</cx:pt>
          <cx:pt idx="94">Hallstahammars kommun</cx:pt>
          <cx:pt idx="95">Hammarö kommun</cx:pt>
          <cx:pt idx="96">Haninge kommun</cx:pt>
          <cx:pt idx="97">Heby kommun</cx:pt>
          <cx:pt idx="98">Hedemora kommun</cx:pt>
          <cx:pt idx="99">Herrljunga kommun</cx:pt>
          <cx:pt idx="100">Hjo kommun</cx:pt>
          <cx:pt idx="101">Hofors kommun</cx:pt>
          <cx:pt idx="102">Huddinge kommun</cx:pt>
          <cx:pt idx="103">Hultsfred kommun</cx:pt>
          <cx:pt idx="104">Håbo</cx:pt>
          <cx:pt idx="105">Hällefors kommun</cx:pt>
          <cx:pt idx="106">Härryda kommun</cx:pt>
          <cx:pt idx="107">Järfälla kommun</cx:pt>
          <cx:pt idx="108">Jönköping kommun</cx:pt>
          <cx:pt idx="109">Karlsborgs kommun</cx:pt>
          <cx:pt idx="110">Karlskoga kommun</cx:pt>
          <cx:pt idx="111">Karlstads kommun</cx:pt>
          <cx:pt idx="112">Katrineholms kommun</cx:pt>
          <cx:pt idx="113">Kils kommun</cx:pt>
          <cx:pt idx="114">Kinda kommun</cx:pt>
          <cx:pt idx="115">Knivsta kommun</cx:pt>
          <cx:pt idx="116">Kristinehamn kommun</cx:pt>
          <cx:pt idx="117">Kumla kommun</cx:pt>
          <cx:pt idx="118">Kungsbacka kommun</cx:pt>
          <cx:pt idx="119">Kungsör kommun</cx:pt>
          <cx:pt idx="120">Kungälv kommun</cx:pt>
          <cx:pt idx="121">Köping kommun</cx:pt>
          <cx:pt idx="122">Laxå kommun</cx:pt>
          <cx:pt idx="123">Lekeberg kommun</cx:pt>
          <cx:pt idx="124">Leksands kommun</cx:pt>
          <cx:pt idx="125">Lerum kommun</cx:pt>
          <cx:pt idx="126">Lidingö kommun</cx:pt>
          <cx:pt idx="127">Lidköping kommun</cx:pt>
          <cx:pt idx="128">Lilla Edets kommun</cx:pt>
          <cx:pt idx="129">Lindesbergs kommun</cx:pt>
          <cx:pt idx="130">Linköpings kommun</cx:pt>
          <cx:pt idx="131">Ljusnarsberg kommun</cx:pt>
          <cx:pt idx="132">Ludvika kommun</cx:pt>
          <cx:pt idx="133">Lysekil kommun</cx:pt>
          <cx:pt idx="134">Malung-Sälen kommun</cx:pt>
          <cx:pt idx="135">Mariestads kommun</cx:pt>
          <cx:pt idx="136">Marks kommun</cx:pt>
          <cx:pt idx="137">Mellerud kommun</cx:pt>
          <cx:pt idx="138">Mjölby kommun</cx:pt>
          <cx:pt idx="139">Mora kommun</cx:pt>
          <cx:pt idx="140">Motala kommun</cx:pt>
          <cx:pt idx="141">Mullsjö kommun</cx:pt>
          <cx:pt idx="142">Munkedals kommun</cx:pt>
          <cx:pt idx="143">Munkfors kommun</cx:pt>
          <cx:pt idx="144">Mölndals kommun</cx:pt>
          <cx:pt idx="145">Nacka kommun</cx:pt>
          <cx:pt idx="146">Nora kommun</cx:pt>
          <cx:pt idx="147">Norbergs kommun</cx:pt>
          <cx:pt idx="148">Norrköping kommun</cx:pt>
          <cx:pt idx="149">Norrtälje kommun</cx:pt>
          <cx:pt idx="150">Nykvarn kommun</cx:pt>
          <cx:pt idx="151">Nyköping kommun</cx:pt>
          <cx:pt idx="152">Nynäshamn kommun</cx:pt>
          <cx:pt idx="153">Nässjö kommun</cx:pt>
          <cx:pt idx="154">Orsa kommun</cx:pt>
          <cx:pt idx="155">Orust kommun</cx:pt>
          <cx:pt idx="156">Oxelösunds kommun</cx:pt>
          <cx:pt idx="157">Partille kommun</cx:pt>
          <cx:pt idx="158">Rättvik kommun</cx:pt>
          <cx:pt idx="159">Sala kommun</cx:pt>
          <cx:pt idx="160">Salems kommun</cx:pt>
          <cx:pt idx="161">Sandviken kommun</cx:pt>
          <cx:pt idx="162">Sigtuna kommun</cx:pt>
          <cx:pt idx="163">Skara kommun</cx:pt>
          <cx:pt idx="164">Skinnskatteberg kommun</cx:pt>
          <cx:pt idx="165">Skövde kommun</cx:pt>
          <cx:pt idx="166">Smedjebacken kommun</cx:pt>
          <cx:pt idx="167">Sollentuna kommun</cx:pt>
          <cx:pt idx="168">Solna kommun</cx:pt>
          <cx:pt idx="169">Sotenäs kommun</cx:pt>
          <cx:pt idx="170">Stenungsund kommun</cx:pt>
          <cx:pt idx="171">Stockholm kommun</cx:pt>
          <cx:pt idx="172">Storfors kommun</cx:pt>
          <cx:pt idx="173">Strängnäs kommun</cx:pt>
          <cx:pt idx="174">Strömstads kommun</cx:pt>
          <cx:pt idx="175">Sundbyberg kommun</cx:pt>
          <cx:pt idx="176">Sunne kommun</cx:pt>
          <cx:pt idx="177">Surahammars kommun</cx:pt>
          <cx:pt idx="178">Svenljunga kommun</cx:pt>
          <cx:pt idx="179">Säffle kommun</cx:pt>
          <cx:pt idx="180">Säters kommun</cx:pt>
          <cx:pt idx="181">Sävsjö kommun</cx:pt>
          <cx:pt idx="182">Söderköpings kommun</cx:pt>
          <cx:pt idx="183">Södertälje kommun</cx:pt>
          <cx:pt idx="184">Tanum kommun</cx:pt>
          <cx:pt idx="185">Tibro kommun</cx:pt>
          <cx:pt idx="186">Tidaholm kommun</cx:pt>
          <cx:pt idx="187">Tierps kommun</cx:pt>
          <cx:pt idx="188">Tjörn kommun</cx:pt>
          <cx:pt idx="189">Torsby kommun</cx:pt>
          <cx:pt idx="190">Tranemo kommun</cx:pt>
          <cx:pt idx="191">Tranås kommun</cx:pt>
          <cx:pt idx="192">Trollhättans kommun</cx:pt>
          <cx:pt idx="193">Trosa kommun</cx:pt>
          <cx:pt idx="194">Tyresö kommun</cx:pt>
          <cx:pt idx="195">Täby kommun</cx:pt>
          <cx:pt idx="196">Töreboda kommun</cx:pt>
          <cx:pt idx="197">Uddevalla kommun</cx:pt>
          <cx:pt idx="198">Ulricehamn kommun</cx:pt>
          <cx:pt idx="199">Upplands Väsby kommun</cx:pt>
          <cx:pt idx="200">Upplands-Bro kommun</cx:pt>
          <cx:pt idx="201">Uppsala kommun</cx:pt>
          <cx:pt idx="202">Vadstena kommun</cx:pt>
          <cx:pt idx="203">Vaggeryds kommun</cx:pt>
          <cx:pt idx="204">Valdemarsviks kommun</cx:pt>
          <cx:pt idx="205">Vallentuna kommun</cx:pt>
          <cx:pt idx="206">Vansbro kommun</cx:pt>
          <cx:pt idx="207">Vara kommun</cx:pt>
          <cx:pt idx="208">Varberg kommun</cx:pt>
          <cx:pt idx="209">Vaxholm kommun</cx:pt>
          <cx:pt idx="210">Vetlanda kommun</cx:pt>
          <cx:pt idx="211">Vimmerby kommun</cx:pt>
          <cx:pt idx="212">Vingåker kommun</cx:pt>
          <cx:pt idx="213">Vårgårda kommun</cx:pt>
          <cx:pt idx="214">Vänersborg kommun</cx:pt>
          <cx:pt idx="215">Värmdö kommun</cx:pt>
          <cx:pt idx="216">Västervik kommun</cx:pt>
          <cx:pt idx="217">Västerås kommun</cx:pt>
          <cx:pt idx="218">Ydre kommun</cx:pt>
          <cx:pt idx="219">Åmåls kommun</cx:pt>
          <cx:pt idx="220">Årjäng kommun</cx:pt>
          <cx:pt idx="221">Åtvidaberg kommun</cx:pt>
          <cx:pt idx="222">Älvdalens kommun</cx:pt>
          <cx:pt idx="223">Älvkarleby kommun</cx:pt>
          <cx:pt idx="224">Öckerö kommun</cx:pt>
          <cx:pt idx="225">Ödeshög kommun</cx:pt>
          <cx:pt idx="226">Örebro kommun</cx:pt>
          <cx:pt idx="227">Österåker kommun</cx:pt>
          <cx:pt idx="228">Östhammars kommun</cx:pt>
          <cx:pt idx="229">Alvesta kommun</cx:pt>
          <cx:pt idx="230">Bjuv kommun</cx:pt>
          <cx:pt idx="231">Borgholms kommun</cx:pt>
          <cx:pt idx="232">Bromölla kommun</cx:pt>
          <cx:pt idx="233">Burlöv kommun</cx:pt>
          <cx:pt idx="234">Båstads kommun</cx:pt>
          <cx:pt idx="235">Emmaboda kommun</cx:pt>
          <cx:pt idx="236">Eslöv kommun</cx:pt>
          <cx:pt idx="237">Falkenbergs kommun</cx:pt>
          <cx:pt idx="238">Gnosjö kommun</cx:pt>
          <cx:pt idx="239">Halmstads kommun</cx:pt>
          <cx:pt idx="240">Helsingborg kommun</cx:pt>
          <cx:pt idx="241">Hylte kommun</cx:pt>
          <cx:pt idx="242">Hässleholm kommun</cx:pt>
          <cx:pt idx="243">Höganäs kommun</cx:pt>
          <cx:pt idx="244">Högsby kommun</cx:pt>
          <cx:pt idx="245">Hörby kommun</cx:pt>
          <cx:pt idx="246">Höör kommun</cx:pt>
          <cx:pt idx="247">Kalmar kommun</cx:pt>
          <cx:pt idx="248">Karlshamn kommun</cx:pt>
          <cx:pt idx="249">Karlskrona kommun</cx:pt>
          <cx:pt idx="250">Klippan kommun</cx:pt>
          <cx:pt idx="251">Kristianstad kommun</cx:pt>
          <cx:pt idx="252">Kävlinge kommun</cx:pt>
          <cx:pt idx="253">Laholms kommun</cx:pt>
          <cx:pt idx="254">Landskrona kommun</cx:pt>
          <cx:pt idx="255">Lessebo kommun</cx:pt>
          <cx:pt idx="256">Ljungby kommun</cx:pt>
          <cx:pt idx="257">Lomma kommun</cx:pt>
          <cx:pt idx="258">Lunds kommun</cx:pt>
          <cx:pt idx="259">Malmö kommun</cx:pt>
          <cx:pt idx="260">Markaryds kommun</cx:pt>
          <cx:pt idx="261">Mönsterås kommun</cx:pt>
          <cx:pt idx="262">Mörbylånga kommun</cx:pt>
          <cx:pt idx="263">Nybro kommun</cx:pt>
          <cx:pt idx="264">Olofström kommun</cx:pt>
          <cx:pt idx="265">Osby kommun</cx:pt>
          <cx:pt idx="266">Oskarshamn kommun</cx:pt>
          <cx:pt idx="267">Perstorps kommun</cx:pt>
          <cx:pt idx="268">Ronneby kommun</cx:pt>
          <cx:pt idx="269">Simrishamns kommun</cx:pt>
          <cx:pt idx="270">Sjöbo kommun</cx:pt>
          <cx:pt idx="271">Skurups kommun</cx:pt>
          <cx:pt idx="272">Staffanstorps kommun</cx:pt>
          <cx:pt idx="273">Svalöv kommun</cx:pt>
          <cx:pt idx="274">Svedala kommun</cx:pt>
          <cx:pt idx="275">Sölvesborg kommun</cx:pt>
          <cx:pt idx="276">Tingsryd kommun</cx:pt>
          <cx:pt idx="277">Tomelilla kommun</cx:pt>
          <cx:pt idx="278">Torsås kommun</cx:pt>
          <cx:pt idx="279">Trelleborgs kommun</cx:pt>
          <cx:pt idx="280">Uppvidinge kommun</cx:pt>
          <cx:pt idx="281">Vellinge kommun</cx:pt>
          <cx:pt idx="282">Värnamo kommun</cx:pt>
          <cx:pt idx="283">Växjö kommun</cx:pt>
          <cx:pt idx="284">Ystads kommun</cx:pt>
          <cx:pt idx="285">Åstorp kommun</cx:pt>
          <cx:pt idx="286">Älmhult kommun</cx:pt>
          <cx:pt idx="287">Ängelholms kommun</cx:pt>
          <cx:pt idx="288">Örkelljunga kommun</cx:pt>
          <cx:pt idx="289">Östra Göinge kommun</cx:pt>
        </cx:lvl>
        <cx:lvl ptCount="290" name="Kommunkod">
          <cx:pt idx="0">2506</cx:pt>
          <cx:pt idx="1">2505</cx:pt>
          <cx:pt idx="2">2582</cx:pt>
          <cx:pt idx="3">2523</cx:pt>
          <cx:pt idx="4">2583</cx:pt>
          <cx:pt idx="5">2510</cx:pt>
          <cx:pt idx="6">2514</cx:pt>
          <cx:pt idx="7">2584</cx:pt>
          <cx:pt idx="8">2580</cx:pt>
          <cx:pt idx="9">2418</cx:pt>
          <cx:pt idx="10">2417</cx:pt>
          <cx:pt idx="11">2521</cx:pt>
          <cx:pt idx="12">2581</cx:pt>
          <cx:pt idx="13">2482</cx:pt>
          <cx:pt idx="14">2560</cx:pt>
          <cx:pt idx="15">2513</cx:pt>
          <cx:pt idx="16">2518</cx:pt>
          <cx:pt idx="17">2326</cx:pt>
          <cx:pt idx="18">2403</cx:pt>
          <cx:pt idx="19">2183</cx:pt>
          <cx:pt idx="20">2305</cx:pt>
          <cx:pt idx="21">2425</cx:pt>
          <cx:pt idx="22">2184</cx:pt>
          <cx:pt idx="23">2361</cx:pt>
          <cx:pt idx="24">2280</cx:pt>
          <cx:pt idx="25">2282</cx:pt>
          <cx:pt idx="26">2309</cx:pt>
          <cx:pt idx="27">2161</cx:pt>
          <cx:pt idx="28">2481</cx:pt>
          <cx:pt idx="29">2132</cx:pt>
          <cx:pt idx="30">2401</cx:pt>
          <cx:pt idx="31">2101</cx:pt>
          <cx:pt idx="32">2121</cx:pt>
          <cx:pt idx="33">2303</cx:pt>
          <cx:pt idx="34">2409</cx:pt>
          <cx:pt idx="35">2283</cx:pt>
          <cx:pt idx="36">2422</cx:pt>
          <cx:pt idx="37">2421</cx:pt>
          <cx:pt idx="38">2313</cx:pt>
          <cx:pt idx="39">2281</cx:pt>
          <cx:pt idx="40">2182</cx:pt>
          <cx:pt idx="41">2262</cx:pt>
          <cx:pt idx="42">2480</cx:pt>
          <cx:pt idx="43">2462</cx:pt>
          <cx:pt idx="44">2404</cx:pt>
          <cx:pt idx="45">2460</cx:pt>
          <cx:pt idx="46">2260</cx:pt>
          <cx:pt idx="47">2321</cx:pt>
          <cx:pt idx="48">2463</cx:pt>
          <cx:pt idx="49">2284</cx:pt>
          <cx:pt idx="50">2380</cx:pt>
          <cx:pt idx="51">1440</cx:pt>
          <cx:pt idx="52">1489</cx:pt>
          <cx:pt idx="53">0604</cx:pt>
          <cx:pt idx="54">1984</cx:pt>
          <cx:pt idx="55">1784</cx:pt>
          <cx:pt idx="56">1882</cx:pt>
          <cx:pt idx="57">2084</cx:pt>
          <cx:pt idx="58">1460</cx:pt>
          <cx:pt idx="59">1443</cx:pt>
          <cx:pt idx="60">2081</cx:pt>
          <cx:pt idx="61">1490</cx:pt>
          <cx:pt idx="62">0127</cx:pt>
          <cx:pt idx="63">0560</cx:pt>
          <cx:pt idx="64">1438</cx:pt>
          <cx:pt idx="65">0162</cx:pt>
          <cx:pt idx="66">1862</cx:pt>
          <cx:pt idx="67">1730</cx:pt>
          <cx:pt idx="68">0125</cx:pt>
          <cx:pt idx="69">0686</cx:pt>
          <cx:pt idx="70">0381</cx:pt>
          <cx:pt idx="71">0484</cx:pt>
          <cx:pt idx="72">1445</cx:pt>
          <cx:pt idx="73">1982</cx:pt>
          <cx:pt idx="74">1499</cx:pt>
          <cx:pt idx="75">2080</cx:pt>
          <cx:pt idx="76">1782</cx:pt>
          <cx:pt idx="77">0562</cx:pt>
          <cx:pt idx="78">0482</cx:pt>
          <cx:pt idx="79">1763</cx:pt>
          <cx:pt idx="80">1439</cx:pt>
          <cx:pt idx="81">2026</cx:pt>
          <cx:pt idx="82">0662</cx:pt>
          <cx:pt idx="83">0461</cx:pt>
          <cx:pt idx="84">0980</cx:pt>
          <cx:pt idx="85">1764</cx:pt>
          <cx:pt idx="86">1444</cx:pt>
          <cx:pt idx="87">1447</cx:pt>
          <cx:pt idx="88">2180</cx:pt>
          <cx:pt idx="89">1480</cx:pt>
          <cx:pt idx="90">1471</cx:pt>
          <cx:pt idx="91">0643</cx:pt>
          <cx:pt idx="92">1783</cx:pt>
          <cx:pt idx="93">1861</cx:pt>
          <cx:pt idx="94">1961</cx:pt>
          <cx:pt idx="95">1761</cx:pt>
          <cx:pt idx="96">0136</cx:pt>
          <cx:pt idx="97">0331</cx:pt>
          <cx:pt idx="98">2083</cx:pt>
          <cx:pt idx="99">1466</cx:pt>
          <cx:pt idx="100">1497</cx:pt>
          <cx:pt idx="101">2104</cx:pt>
          <cx:pt idx="102">0126</cx:pt>
          <cx:pt idx="103">0860</cx:pt>
          <cx:pt idx="104">0305</cx:pt>
          <cx:pt idx="105">1863</cx:pt>
          <cx:pt idx="106">1401</cx:pt>
          <cx:pt idx="107">0123</cx:pt>
          <cx:pt idx="108">0680</cx:pt>
          <cx:pt idx="109">1446</cx:pt>
          <cx:pt idx="110">1883</cx:pt>
          <cx:pt idx="111">1780</cx:pt>
          <cx:pt idx="112">0483</cx:pt>
          <cx:pt idx="113">1715</cx:pt>
          <cx:pt idx="114">0513</cx:pt>
          <cx:pt idx="115">0330</cx:pt>
          <cx:pt idx="116">1781</cx:pt>
          <cx:pt idx="117">1881</cx:pt>
          <cx:pt idx="118">1384</cx:pt>
          <cx:pt idx="119">1960</cx:pt>
          <cx:pt idx="120">1482</cx:pt>
          <cx:pt idx="121">1983</cx:pt>
          <cx:pt idx="122">1860</cx:pt>
          <cx:pt idx="123">1814</cx:pt>
          <cx:pt idx="124">2029</cx:pt>
          <cx:pt idx="125">1441</cx:pt>
          <cx:pt idx="126">0186</cx:pt>
          <cx:pt idx="127">1494</cx:pt>
          <cx:pt idx="128">1462</cx:pt>
          <cx:pt idx="129">1885</cx:pt>
          <cx:pt idx="130">0580</cx:pt>
          <cx:pt idx="131">1864</cx:pt>
          <cx:pt idx="132">2085</cx:pt>
          <cx:pt idx="133">1484</cx:pt>
          <cx:pt idx="134">2023</cx:pt>
          <cx:pt idx="135">1493</cx:pt>
          <cx:pt idx="136">1463</cx:pt>
          <cx:pt idx="137">1461</cx:pt>
          <cx:pt idx="138">0586</cx:pt>
          <cx:pt idx="139">2062</cx:pt>
          <cx:pt idx="140">0583</cx:pt>
          <cx:pt idx="141">0642</cx:pt>
          <cx:pt idx="142">1430</cx:pt>
          <cx:pt idx="143">1762</cx:pt>
          <cx:pt idx="144">1481</cx:pt>
          <cx:pt idx="145">0182</cx:pt>
          <cx:pt idx="146">1884</cx:pt>
          <cx:pt idx="147">1962</cx:pt>
          <cx:pt idx="148">0581</cx:pt>
          <cx:pt idx="149">0188</cx:pt>
          <cx:pt idx="150">0140</cx:pt>
          <cx:pt idx="151">0480</cx:pt>
          <cx:pt idx="152">0192</cx:pt>
          <cx:pt idx="153">0682</cx:pt>
          <cx:pt idx="154">2034</cx:pt>
          <cx:pt idx="155">1421</cx:pt>
          <cx:pt idx="156">0481</cx:pt>
          <cx:pt idx="157">1402</cx:pt>
          <cx:pt idx="158">2031</cx:pt>
          <cx:pt idx="159">1981</cx:pt>
          <cx:pt idx="160">0128</cx:pt>
          <cx:pt idx="161">2181</cx:pt>
          <cx:pt idx="162">0191</cx:pt>
          <cx:pt idx="163">1495</cx:pt>
          <cx:pt idx="164">1904</cx:pt>
          <cx:pt idx="165">1496</cx:pt>
          <cx:pt idx="166">2061</cx:pt>
          <cx:pt idx="167">0163</cx:pt>
          <cx:pt idx="168">0184</cx:pt>
          <cx:pt idx="169">1427</cx:pt>
          <cx:pt idx="170">1415</cx:pt>
          <cx:pt idx="171">0180</cx:pt>
          <cx:pt idx="172">1760</cx:pt>
          <cx:pt idx="173">0486</cx:pt>
          <cx:pt idx="174">1486</cx:pt>
          <cx:pt idx="175">0183</cx:pt>
          <cx:pt idx="176">1766</cx:pt>
          <cx:pt idx="177">1907</cx:pt>
          <cx:pt idx="178">1465</cx:pt>
          <cx:pt idx="179">1785</cx:pt>
          <cx:pt idx="180">2082</cx:pt>
          <cx:pt idx="181">0684</cx:pt>
          <cx:pt idx="182">0582</cx:pt>
          <cx:pt idx="183">0181</cx:pt>
          <cx:pt idx="184">1435</cx:pt>
          <cx:pt idx="185">1472</cx:pt>
          <cx:pt idx="186">1498</cx:pt>
          <cx:pt idx="187">0360</cx:pt>
          <cx:pt idx="188">1419</cx:pt>
          <cx:pt idx="189">1737</cx:pt>
          <cx:pt idx="190">1452</cx:pt>
          <cx:pt idx="191">0687</cx:pt>
          <cx:pt idx="192">1488</cx:pt>
          <cx:pt idx="193">0488</cx:pt>
          <cx:pt idx="194">0138</cx:pt>
          <cx:pt idx="195">0160</cx:pt>
          <cx:pt idx="196">1473</cx:pt>
          <cx:pt idx="197">1485</cx:pt>
          <cx:pt idx="198">1491</cx:pt>
          <cx:pt idx="199">0114</cx:pt>
          <cx:pt idx="200">0139</cx:pt>
          <cx:pt idx="201">0380</cx:pt>
          <cx:pt idx="202">0584</cx:pt>
          <cx:pt idx="203">0665</cx:pt>
          <cx:pt idx="204">0563</cx:pt>
          <cx:pt idx="205">0115</cx:pt>
          <cx:pt idx="206">2021</cx:pt>
          <cx:pt idx="207">1470</cx:pt>
          <cx:pt idx="208">1383</cx:pt>
          <cx:pt idx="209">0187</cx:pt>
          <cx:pt idx="210">0685</cx:pt>
          <cx:pt idx="211">0884</cx:pt>
          <cx:pt idx="212">0428</cx:pt>
          <cx:pt idx="213">1442</cx:pt>
          <cx:pt idx="214">1487</cx:pt>
          <cx:pt idx="215">0120</cx:pt>
          <cx:pt idx="216">0883</cx:pt>
          <cx:pt idx="217">1980</cx:pt>
          <cx:pt idx="218">0512</cx:pt>
          <cx:pt idx="219">1492</cx:pt>
          <cx:pt idx="220">1765</cx:pt>
          <cx:pt idx="221">0561</cx:pt>
          <cx:pt idx="222">2039</cx:pt>
          <cx:pt idx="223">0319</cx:pt>
          <cx:pt idx="224">1407</cx:pt>
          <cx:pt idx="225">0509</cx:pt>
          <cx:pt idx="226">1880</cx:pt>
          <cx:pt idx="227">0117</cx:pt>
          <cx:pt idx="228">0382</cx:pt>
          <cx:pt idx="229">0764</cx:pt>
          <cx:pt idx="230">1260</cx:pt>
          <cx:pt idx="231">0885</cx:pt>
          <cx:pt idx="232">1272</cx:pt>
          <cx:pt idx="233">1231</cx:pt>
          <cx:pt idx="234">1278</cx:pt>
          <cx:pt idx="235">0862</cx:pt>
          <cx:pt idx="236">1285</cx:pt>
          <cx:pt idx="237">1382</cx:pt>
          <cx:pt idx="238">0617</cx:pt>
          <cx:pt idx="239">1380</cx:pt>
          <cx:pt idx="240">1283</cx:pt>
          <cx:pt idx="241">1315</cx:pt>
          <cx:pt idx="242">1293</cx:pt>
          <cx:pt idx="243">1284</cx:pt>
          <cx:pt idx="244">0821</cx:pt>
          <cx:pt idx="245">1266</cx:pt>
          <cx:pt idx="246">1267</cx:pt>
          <cx:pt idx="247">0880</cx:pt>
          <cx:pt idx="248">1082</cx:pt>
          <cx:pt idx="249">1080</cx:pt>
          <cx:pt idx="250">1276</cx:pt>
          <cx:pt idx="251">1290</cx:pt>
          <cx:pt idx="252">1261</cx:pt>
          <cx:pt idx="253">1381</cx:pt>
          <cx:pt idx="254">1282</cx:pt>
          <cx:pt idx="255">0761</cx:pt>
          <cx:pt idx="256">0781</cx:pt>
          <cx:pt idx="257">1262</cx:pt>
          <cx:pt idx="258">1281</cx:pt>
          <cx:pt idx="259">1280</cx:pt>
          <cx:pt idx="260">0767</cx:pt>
          <cx:pt idx="261">0861</cx:pt>
          <cx:pt idx="262">0840</cx:pt>
          <cx:pt idx="263">0881</cx:pt>
          <cx:pt idx="264">1060</cx:pt>
          <cx:pt idx="265">1273</cx:pt>
          <cx:pt idx="266">0882</cx:pt>
          <cx:pt idx="267">1275</cx:pt>
          <cx:pt idx="268">1081</cx:pt>
          <cx:pt idx="269">1291</cx:pt>
          <cx:pt idx="270">1265</cx:pt>
          <cx:pt idx="271">1264</cx:pt>
          <cx:pt idx="272">1230</cx:pt>
          <cx:pt idx="273">1214</cx:pt>
          <cx:pt idx="274">1263</cx:pt>
          <cx:pt idx="275">1083</cx:pt>
          <cx:pt idx="276">0763</cx:pt>
          <cx:pt idx="277">1270</cx:pt>
          <cx:pt idx="278">0834</cx:pt>
          <cx:pt idx="279">1287</cx:pt>
          <cx:pt idx="280">0760</cx:pt>
          <cx:pt idx="281">1233</cx:pt>
          <cx:pt idx="282">0683</cx:pt>
          <cx:pt idx="283">0780</cx:pt>
          <cx:pt idx="284">1286</cx:pt>
          <cx:pt idx="285">1277</cx:pt>
          <cx:pt idx="286">0765</cx:pt>
          <cx:pt idx="287">1292</cx:pt>
          <cx:pt idx="288">1257</cx:pt>
          <cx:pt idx="289">1256</cx:pt>
        </cx:lvl>
        <cx:lvl ptCount="290" name="Land">
          <cx:pt idx="0">Sverige</cx:pt>
          <cx:pt idx="1">Sverige</cx:pt>
          <cx:pt idx="2">Sverige</cx:pt>
          <cx:pt idx="3">Sverige</cx:pt>
          <cx:pt idx="4">Sverige</cx:pt>
          <cx:pt idx="5">Sverige</cx:pt>
          <cx:pt idx="6">Sverige</cx:pt>
          <cx:pt idx="7">Sverige</cx:pt>
          <cx:pt idx="8">Sverige</cx:pt>
          <cx:pt idx="9">Sverige</cx:pt>
          <cx:pt idx="10">Sverige</cx:pt>
          <cx:pt idx="11">Sverige</cx:pt>
          <cx:pt idx="12">Sverige</cx:pt>
          <cx:pt idx="13">Sverige</cx:pt>
          <cx:pt idx="14">Sverige</cx:pt>
          <cx:pt idx="15">Sverige</cx:pt>
          <cx:pt idx="16">Sverige</cx:pt>
          <cx:pt idx="17">Sverige</cx:pt>
          <cx:pt idx="18">Sverige</cx:pt>
          <cx:pt idx="19">Sverige</cx:pt>
          <cx:pt idx="20">Sverige</cx:pt>
          <cx:pt idx="21">Sverige</cx:pt>
          <cx:pt idx="22">Sverige</cx:pt>
          <cx:pt idx="23">Sverige</cx:pt>
          <cx:pt idx="24">Sverige</cx:pt>
          <cx:pt idx="25">Sverige</cx:pt>
          <cx:pt idx="26">Sverige</cx:pt>
          <cx:pt idx="27">Sverige</cx:pt>
          <cx:pt idx="28">Sverige</cx:pt>
          <cx:pt idx="29">Sverige</cx:pt>
          <cx:pt idx="30">Sverige</cx:pt>
          <cx:pt idx="31">Sverige</cx:pt>
          <cx:pt idx="32">Sverige</cx:pt>
          <cx:pt idx="33">Sverige</cx:pt>
          <cx:pt idx="34">Sverige</cx:pt>
          <cx:pt idx="35">Sverige</cx:pt>
          <cx:pt idx="36">Sverige</cx:pt>
          <cx:pt idx="37">Sverige</cx:pt>
          <cx:pt idx="38">Sverige</cx:pt>
          <cx:pt idx="39">Sverige</cx:pt>
          <cx:pt idx="40">Sverige</cx:pt>
          <cx:pt idx="41">Sverige</cx:pt>
          <cx:pt idx="42">Sverige</cx:pt>
          <cx:pt idx="43">Sverige</cx:pt>
          <cx:pt idx="44">Sverige</cx:pt>
          <cx:pt idx="45">Sverige</cx:pt>
          <cx:pt idx="46">Sverige</cx:pt>
          <cx:pt idx="47">Sverige</cx:pt>
          <cx:pt idx="48">Sverige</cx:pt>
          <cx:pt idx="49">Sverige</cx:pt>
          <cx:pt idx="50">Sverige</cx:pt>
          <cx:pt idx="51">Sverige</cx:pt>
          <cx:pt idx="52">Sverige</cx:pt>
          <cx:pt idx="53">Sverige</cx:pt>
          <cx:pt idx="54">Sverige</cx:pt>
          <cx:pt idx="55">Sverige</cx:pt>
          <cx:pt idx="56">Sverige</cx:pt>
          <cx:pt idx="57">Sverige</cx:pt>
          <cx:pt idx="58">Sverige</cx:pt>
          <cx:pt idx="59">Sverige</cx:pt>
          <cx:pt idx="60">Sverige</cx:pt>
          <cx:pt idx="61">Sverige</cx:pt>
          <cx:pt idx="62">Sverige</cx:pt>
          <cx:pt idx="63">Sverige</cx:pt>
          <cx:pt idx="64">Sverige</cx:pt>
          <cx:pt idx="65">Sverige</cx:pt>
          <cx:pt idx="66">Sverige</cx:pt>
          <cx:pt idx="67">Sverige</cx:pt>
          <cx:pt idx="68">Sverige</cx:pt>
          <cx:pt idx="69">Sverige</cx:pt>
          <cx:pt idx="70">Sverige</cx:pt>
          <cx:pt idx="71">Sverige</cx:pt>
          <cx:pt idx="72">Sverige</cx:pt>
          <cx:pt idx="73">Sverige</cx:pt>
          <cx:pt idx="74">Sverige</cx:pt>
          <cx:pt idx="75">Sverige</cx:pt>
          <cx:pt idx="76">Sverige</cx:pt>
          <cx:pt idx="77">Sverige</cx:pt>
          <cx:pt idx="78">Sverige</cx:pt>
          <cx:pt idx="79">Sverige</cx:pt>
          <cx:pt idx="80">Sverige</cx:pt>
          <cx:pt idx="81">Sverige</cx:pt>
          <cx:pt idx="82">Sverige</cx:pt>
          <cx:pt idx="83">Sverige</cx:pt>
          <cx:pt idx="84">Sverige</cx:pt>
          <cx:pt idx="85">Sverige</cx:pt>
          <cx:pt idx="86">Sverige</cx:pt>
          <cx:pt idx="87">Sverige</cx:pt>
          <cx:pt idx="88">Sverige</cx:pt>
          <cx:pt idx="89">Sverige</cx:pt>
          <cx:pt idx="90">Sverige</cx:pt>
          <cx:pt idx="91">Sverige</cx:pt>
          <cx:pt idx="92">Sverige</cx:pt>
          <cx:pt idx="93">Sverige</cx:pt>
          <cx:pt idx="94">Sverige</cx:pt>
          <cx:pt idx="95">Sverige</cx:pt>
          <cx:pt idx="96">Sverige</cx:pt>
          <cx:pt idx="97">Sverige</cx:pt>
          <cx:pt idx="98">Sverige</cx:pt>
          <cx:pt idx="99">Sverige</cx:pt>
          <cx:pt idx="100">Sverige</cx:pt>
          <cx:pt idx="101">Sverige</cx:pt>
          <cx:pt idx="102">Sverige</cx:pt>
          <cx:pt idx="103">Sverige</cx:pt>
          <cx:pt idx="104">Sverige</cx:pt>
          <cx:pt idx="105">Sverige</cx:pt>
          <cx:pt idx="106">Sverige</cx:pt>
          <cx:pt idx="107">Sverige</cx:pt>
          <cx:pt idx="108">Sverige</cx:pt>
          <cx:pt idx="109">Sverige</cx:pt>
          <cx:pt idx="110">Sverige</cx:pt>
          <cx:pt idx="111">Sverige</cx:pt>
          <cx:pt idx="112">Sverige</cx:pt>
          <cx:pt idx="113">Sverige</cx:pt>
          <cx:pt idx="114">Sverige</cx:pt>
          <cx:pt idx="115">Sverige</cx:pt>
          <cx:pt idx="116">Sverige</cx:pt>
          <cx:pt idx="117">Sverige</cx:pt>
          <cx:pt idx="118">Sverige</cx:pt>
          <cx:pt idx="119">Sverige</cx:pt>
          <cx:pt idx="120">Sverige</cx:pt>
          <cx:pt idx="121">Sverige</cx:pt>
          <cx:pt idx="122">Sverige</cx:pt>
          <cx:pt idx="123">Sverige</cx:pt>
          <cx:pt idx="124">Sverige</cx:pt>
          <cx:pt idx="125">Sverige</cx:pt>
          <cx:pt idx="126">Sverige</cx:pt>
          <cx:pt idx="127">Sverige</cx:pt>
          <cx:pt idx="128">Sverige</cx:pt>
          <cx:pt idx="129">Sverige</cx:pt>
          <cx:pt idx="130">Sverige</cx:pt>
          <cx:pt idx="131">Sverige</cx:pt>
          <cx:pt idx="132">Sverige</cx:pt>
          <cx:pt idx="133">Sverige</cx:pt>
          <cx:pt idx="134">Sverige</cx:pt>
          <cx:pt idx="135">Sverige</cx:pt>
          <cx:pt idx="136">Sverige</cx:pt>
          <cx:pt idx="137">Sverige</cx:pt>
          <cx:pt idx="138">Sverige</cx:pt>
          <cx:pt idx="139">Sverige</cx:pt>
          <cx:pt idx="140">Sverige</cx:pt>
          <cx:pt idx="141">Sverige</cx:pt>
          <cx:pt idx="142">Sverige</cx:pt>
          <cx:pt idx="143">Sverige</cx:pt>
          <cx:pt idx="144">Sverige</cx:pt>
          <cx:pt idx="145">Sverige</cx:pt>
          <cx:pt idx="146">Sverige</cx:pt>
          <cx:pt idx="147">Sverige</cx:pt>
          <cx:pt idx="148">Sverige</cx:pt>
          <cx:pt idx="149">Sverige</cx:pt>
          <cx:pt idx="150">Sverige</cx:pt>
          <cx:pt idx="151">Sverige</cx:pt>
          <cx:pt idx="152">Sverige</cx:pt>
          <cx:pt idx="153">Sverige</cx:pt>
          <cx:pt idx="154">Sverige</cx:pt>
          <cx:pt idx="155">Sverige</cx:pt>
          <cx:pt idx="156">Sverige</cx:pt>
          <cx:pt idx="157">Sverige</cx:pt>
          <cx:pt idx="158">Sverige</cx:pt>
          <cx:pt idx="159">Sverige</cx:pt>
          <cx:pt idx="160">Sverige</cx:pt>
          <cx:pt idx="161">Sverige</cx:pt>
          <cx:pt idx="162">Sverige</cx:pt>
          <cx:pt idx="163">Sverige</cx:pt>
          <cx:pt idx="164">Sverige</cx:pt>
          <cx:pt idx="165">Sverige</cx:pt>
          <cx:pt idx="166">Sverige</cx:pt>
          <cx:pt idx="167">Sverige</cx:pt>
          <cx:pt idx="168">Sverige</cx:pt>
          <cx:pt idx="169">Sverige</cx:pt>
          <cx:pt idx="170">Sverige</cx:pt>
          <cx:pt idx="171">Sverige</cx:pt>
          <cx:pt idx="172">Sverige</cx:pt>
          <cx:pt idx="173">Sverige</cx:pt>
          <cx:pt idx="174">Sverige</cx:pt>
          <cx:pt idx="175">Sverige</cx:pt>
          <cx:pt idx="176">Sverige</cx:pt>
          <cx:pt idx="177">Sverige</cx:pt>
          <cx:pt idx="178">Sverige</cx:pt>
          <cx:pt idx="179">Sverige</cx:pt>
          <cx:pt idx="180">Sverige</cx:pt>
          <cx:pt idx="181">Sverige</cx:pt>
          <cx:pt idx="182">Sverige</cx:pt>
          <cx:pt idx="183">Sverige</cx:pt>
          <cx:pt idx="184">Sverige</cx:pt>
          <cx:pt idx="185">Sverige</cx:pt>
          <cx:pt idx="186">Sverige</cx:pt>
          <cx:pt idx="187">Sverige</cx:pt>
          <cx:pt idx="188">Sverige</cx:pt>
          <cx:pt idx="189">Sverige</cx:pt>
          <cx:pt idx="190">Sverige</cx:pt>
          <cx:pt idx="191">Sverige</cx:pt>
          <cx:pt idx="192">Sverige</cx:pt>
          <cx:pt idx="193">Sverige</cx:pt>
          <cx:pt idx="194">Sverige</cx:pt>
          <cx:pt idx="195">Sverige</cx:pt>
          <cx:pt idx="196">Sverige</cx:pt>
          <cx:pt idx="197">Sverige</cx:pt>
          <cx:pt idx="198">Sverige</cx:pt>
          <cx:pt idx="199">Sverige</cx:pt>
          <cx:pt idx="200">Sverige</cx:pt>
          <cx:pt idx="201">Sverige</cx:pt>
          <cx:pt idx="202">Sverige</cx:pt>
          <cx:pt idx="203">Sverige</cx:pt>
          <cx:pt idx="204">Sverige</cx:pt>
          <cx:pt idx="205">Sverige</cx:pt>
          <cx:pt idx="206">Sverige</cx:pt>
          <cx:pt idx="207">Sverige</cx:pt>
          <cx:pt idx="208">Sverige</cx:pt>
          <cx:pt idx="209">Sverige</cx:pt>
          <cx:pt idx="210">Sverige</cx:pt>
          <cx:pt idx="211">Sverige</cx:pt>
          <cx:pt idx="212">Sverige</cx:pt>
          <cx:pt idx="213">Sverige</cx:pt>
          <cx:pt idx="214">Sverige</cx:pt>
          <cx:pt idx="215">Sverige</cx:pt>
          <cx:pt idx="216">Sverige</cx:pt>
          <cx:pt idx="217">Sverige</cx:pt>
          <cx:pt idx="218">Sverige</cx:pt>
          <cx:pt idx="219">Sverige</cx:pt>
          <cx:pt idx="220">Sverige</cx:pt>
          <cx:pt idx="221">Sverige</cx:pt>
          <cx:pt idx="222">Sverige</cx:pt>
          <cx:pt idx="223">Sverige</cx:pt>
          <cx:pt idx="224">Sverige</cx:pt>
          <cx:pt idx="225">Sverige</cx:pt>
          <cx:pt idx="226">Sverige</cx:pt>
          <cx:pt idx="227">Sverige</cx:pt>
          <cx:pt idx="228">Sverige</cx:pt>
          <cx:pt idx="229">Sverige</cx:pt>
          <cx:pt idx="230">Sverige</cx:pt>
          <cx:pt idx="231">Sverige</cx:pt>
          <cx:pt idx="232">Sverige</cx:pt>
          <cx:pt idx="233">Sverige</cx:pt>
          <cx:pt idx="234">Sverige</cx:pt>
          <cx:pt idx="235">Sverige</cx:pt>
          <cx:pt idx="236">Sverige</cx:pt>
          <cx:pt idx="237">Sverige</cx:pt>
          <cx:pt idx="238">Sverige</cx:pt>
          <cx:pt idx="239">Sverige</cx:pt>
          <cx:pt idx="240">Sverige</cx:pt>
          <cx:pt idx="241">Sverige</cx:pt>
          <cx:pt idx="242">Sverige</cx:pt>
          <cx:pt idx="243">Sverige</cx:pt>
          <cx:pt idx="244">Sverige</cx:pt>
          <cx:pt idx="245">Sverige</cx:pt>
          <cx:pt idx="246">Sverige</cx:pt>
          <cx:pt idx="247">Sverige</cx:pt>
          <cx:pt idx="248">Sverige</cx:pt>
          <cx:pt idx="249">Sverige</cx:pt>
          <cx:pt idx="250">Sverige</cx:pt>
          <cx:pt idx="251">Sverige</cx:pt>
          <cx:pt idx="252">Sverige</cx:pt>
          <cx:pt idx="253">Sverige</cx:pt>
          <cx:pt idx="254">Sverige</cx:pt>
          <cx:pt idx="255">Sverige</cx:pt>
          <cx:pt idx="256">Sverige</cx:pt>
          <cx:pt idx="257">Sverige</cx:pt>
          <cx:pt idx="258">Sverige</cx:pt>
          <cx:pt idx="259">Sverige</cx:pt>
          <cx:pt idx="260">Sverige</cx:pt>
          <cx:pt idx="261">Sverige</cx:pt>
          <cx:pt idx="262">Sverige</cx:pt>
          <cx:pt idx="263">Sverige</cx:pt>
          <cx:pt idx="264">Sverige</cx:pt>
          <cx:pt idx="265">Sverige</cx:pt>
          <cx:pt idx="266">Sverige</cx:pt>
          <cx:pt idx="267">Sverige</cx:pt>
          <cx:pt idx="268">Sverige</cx:pt>
          <cx:pt idx="269">Sverige</cx:pt>
          <cx:pt idx="270">Sverige</cx:pt>
          <cx:pt idx="271">Sverige</cx:pt>
          <cx:pt idx="272">Sverige</cx:pt>
          <cx:pt idx="273">Sverige</cx:pt>
          <cx:pt idx="274">Sverige</cx:pt>
          <cx:pt idx="275">Sverige</cx:pt>
          <cx:pt idx="276">Sverige</cx:pt>
          <cx:pt idx="277">Sverige</cx:pt>
          <cx:pt idx="278">Sverige</cx:pt>
          <cx:pt idx="279">Sverige</cx:pt>
          <cx:pt idx="280">Sverige</cx:pt>
          <cx:pt idx="281">Sverige</cx:pt>
          <cx:pt idx="282">Sverige</cx:pt>
          <cx:pt idx="283">Sverige</cx:pt>
          <cx:pt idx="284">Sverige</cx:pt>
          <cx:pt idx="285">Sverige</cx:pt>
          <cx:pt idx="286">Sverige</cx:pt>
          <cx:pt idx="287">Sverige</cx:pt>
          <cx:pt idx="288">Sverige</cx:pt>
          <cx:pt idx="289">Sverige</cx:pt>
        </cx:lvl>
      </cx:strDim>
      <cx:numDim type="colorVal">
        <cx:f>'Förmåga - 20 år'!$D$2:$D$291</cx:f>
        <cx:nf>'Förmåga - 20 år'!$D$1</cx:nf>
        <cx:lvl ptCount="290" formatCode="###0%" name="Topp 2">
          <cx:pt idx="0">0.3916666666666665</cx:pt>
          <cx:pt idx="1">0.3916666666666665</cx:pt>
          <cx:pt idx="2">0.3916666666666665</cx:pt>
          <cx:pt idx="3">0.3916666666666665</cx:pt>
          <cx:pt idx="4">0.3916666666666665</cx:pt>
          <cx:pt idx="5">0.3916666666666665</cx:pt>
          <cx:pt idx="6">0.3916666666666665</cx:pt>
          <cx:pt idx="7">0.3916666666666665</cx:pt>
          <cx:pt idx="8">0.3916666666666665</cx:pt>
          <cx:pt idx="9">0.3916666666666665</cx:pt>
          <cx:pt idx="10">0.3916666666666665</cx:pt>
          <cx:pt idx="11">0.3916666666666665</cx:pt>
          <cx:pt idx="12">0.3916666666666665</cx:pt>
          <cx:pt idx="13">0.3916666666666665</cx:pt>
          <cx:pt idx="14">0.3916666666666665</cx:pt>
          <cx:pt idx="15">0.3916666666666665</cx:pt>
          <cx:pt idx="16">0.3916666666666665</cx:pt>
          <cx:pt idx="17">0.54074074074074074</cx:pt>
          <cx:pt idx="18">0.54074074074074074</cx:pt>
          <cx:pt idx="19">0.54074074074074074</cx:pt>
          <cx:pt idx="20">0.54074074074074074</cx:pt>
          <cx:pt idx="21">0.54074074074074074</cx:pt>
          <cx:pt idx="22">0.54074074074074074</cx:pt>
          <cx:pt idx="23">0.54074074074074074</cx:pt>
          <cx:pt idx="24">0.54074074074074074</cx:pt>
          <cx:pt idx="25">0.54074074074074074</cx:pt>
          <cx:pt idx="26">0.54074074074074074</cx:pt>
          <cx:pt idx="27">0.54074074074074074</cx:pt>
          <cx:pt idx="28">0.54074074074074074</cx:pt>
          <cx:pt idx="29">0.54074074074074074</cx:pt>
          <cx:pt idx="30">0.54074074074074074</cx:pt>
          <cx:pt idx="31">0.54074074074074074</cx:pt>
          <cx:pt idx="32">0.54074074074074074</cx:pt>
          <cx:pt idx="33">0.54074074074074074</cx:pt>
          <cx:pt idx="34">0.54074074074074074</cx:pt>
          <cx:pt idx="35">0.54074074074074074</cx:pt>
          <cx:pt idx="36">0.54074074074074074</cx:pt>
          <cx:pt idx="37">0.54074074074074074</cx:pt>
          <cx:pt idx="38">0.54074074074074074</cx:pt>
          <cx:pt idx="39">0.54074074074074074</cx:pt>
          <cx:pt idx="40">0.54074074074074074</cx:pt>
          <cx:pt idx="41">0.54074074074074074</cx:pt>
          <cx:pt idx="42">0.54074074074074074</cx:pt>
          <cx:pt idx="43">0.54074074074074074</cx:pt>
          <cx:pt idx="44">0.54074074074074074</cx:pt>
          <cx:pt idx="45">0.54074074074074074</cx:pt>
          <cx:pt idx="46">0.54074074074074074</cx:pt>
          <cx:pt idx="47">0.54074074074074074</cx:pt>
          <cx:pt idx="48">0.54074074074074074</cx:pt>
          <cx:pt idx="49">0.54074074074074074</cx:pt>
          <cx:pt idx="50">0.54074074074074074</cx:pt>
          <cx:pt idx="51">0.36696730552423956</cx:pt>
          <cx:pt idx="52">0.36696730552423956</cx:pt>
          <cx:pt idx="53">0.36696730552423956</cx:pt>
          <cx:pt idx="54">0.36696730552423956</cx:pt>
          <cx:pt idx="55">0.36696730552423956</cx:pt>
          <cx:pt idx="56">0.36696730552423956</cx:pt>
          <cx:pt idx="57">0.36696730552423956</cx:pt>
          <cx:pt idx="58">0.36696730552423956</cx:pt>
          <cx:pt idx="59">0.36696730552423956</cx:pt>
          <cx:pt idx="60">0.36696730552423956</cx:pt>
          <cx:pt idx="61">0.36696730552423956</cx:pt>
          <cx:pt idx="62">0.36696730552423956</cx:pt>
          <cx:pt idx="63">0.36696730552423956</cx:pt>
          <cx:pt idx="64">0.36696730552423956</cx:pt>
          <cx:pt idx="65">0.36696730552423956</cx:pt>
          <cx:pt idx="66">0.36696730552423956</cx:pt>
          <cx:pt idx="67">0.36696730552423956</cx:pt>
          <cx:pt idx="68">0.36696730552423956</cx:pt>
          <cx:pt idx="69">0.36696730552423956</cx:pt>
          <cx:pt idx="70">0.36696730552423956</cx:pt>
          <cx:pt idx="71">0.36696730552423956</cx:pt>
          <cx:pt idx="72">0.36696730552423956</cx:pt>
          <cx:pt idx="73">0.36696730552423956</cx:pt>
          <cx:pt idx="74">0.36696730552423956</cx:pt>
          <cx:pt idx="75">0.36696730552423956</cx:pt>
          <cx:pt idx="76">0.36696730552423956</cx:pt>
          <cx:pt idx="77">0.36696730552423956</cx:pt>
          <cx:pt idx="78">0.36696730552423956</cx:pt>
          <cx:pt idx="79">0.36696730552423956</cx:pt>
          <cx:pt idx="80">0.36696730552423956</cx:pt>
          <cx:pt idx="81">0.36696730552423956</cx:pt>
          <cx:pt idx="82">0.36696730552423956</cx:pt>
          <cx:pt idx="83">0.36696730552423956</cx:pt>
          <cx:pt idx="84">0.36696730552423956</cx:pt>
          <cx:pt idx="85">0.36696730552423956</cx:pt>
          <cx:pt idx="86">0.36696730552423956</cx:pt>
          <cx:pt idx="87">0.36696730552423956</cx:pt>
          <cx:pt idx="88">0.36696730552423956</cx:pt>
          <cx:pt idx="89">0.36696730552423956</cx:pt>
          <cx:pt idx="90">0.36696730552423956</cx:pt>
          <cx:pt idx="91">0.36696730552423956</cx:pt>
          <cx:pt idx="92">0.36696730552423956</cx:pt>
          <cx:pt idx="93">0.36696730552423956</cx:pt>
          <cx:pt idx="94">0.36696730552423956</cx:pt>
          <cx:pt idx="95">0.36696730552423956</cx:pt>
          <cx:pt idx="96">0.36696730552423956</cx:pt>
          <cx:pt idx="97">0.36696730552423956</cx:pt>
          <cx:pt idx="98">0.36696730552423956</cx:pt>
          <cx:pt idx="99">0.36696730552423956</cx:pt>
          <cx:pt idx="100">0.36696730552423956</cx:pt>
          <cx:pt idx="101">0.36696730552423956</cx:pt>
          <cx:pt idx="102">0.36696730552423956</cx:pt>
          <cx:pt idx="103">0.36696730552423956</cx:pt>
          <cx:pt idx="104">0.36696730552423956</cx:pt>
          <cx:pt idx="105">0.36696730552423956</cx:pt>
          <cx:pt idx="106">0.36696730552423956</cx:pt>
          <cx:pt idx="107">0.36696730552423956</cx:pt>
          <cx:pt idx="108">0.36696730552423956</cx:pt>
          <cx:pt idx="109">0.36696730552423956</cx:pt>
          <cx:pt idx="110">0.36696730552423956</cx:pt>
          <cx:pt idx="111">0.36696730552423956</cx:pt>
          <cx:pt idx="112">0.36696730552423956</cx:pt>
          <cx:pt idx="113">0.36696730552423956</cx:pt>
          <cx:pt idx="114">0.36696730552423956</cx:pt>
          <cx:pt idx="115">0.36696730552423956</cx:pt>
          <cx:pt idx="116">0.36696730552423956</cx:pt>
          <cx:pt idx="117">0.36696730552423956</cx:pt>
          <cx:pt idx="118">0.36696730552423956</cx:pt>
          <cx:pt idx="119">0.36696730552423956</cx:pt>
          <cx:pt idx="120">0.36696730552423956</cx:pt>
          <cx:pt idx="121">0.36696730552423956</cx:pt>
          <cx:pt idx="122">0.36696730552423956</cx:pt>
          <cx:pt idx="123">0.36696730552423956</cx:pt>
          <cx:pt idx="124">0.36696730552423956</cx:pt>
          <cx:pt idx="125">0.36696730552423956</cx:pt>
          <cx:pt idx="126">0.36696730552423956</cx:pt>
          <cx:pt idx="127">0.36696730552423956</cx:pt>
          <cx:pt idx="128">0.36696730552423956</cx:pt>
          <cx:pt idx="129">0.36696730552423956</cx:pt>
          <cx:pt idx="130">0.36696730552423956</cx:pt>
          <cx:pt idx="131">0.36696730552423956</cx:pt>
          <cx:pt idx="132">0.36696730552423956</cx:pt>
          <cx:pt idx="133">0.36696730552423956</cx:pt>
          <cx:pt idx="134">0.36696730552423956</cx:pt>
          <cx:pt idx="135">0.36696730552423956</cx:pt>
          <cx:pt idx="136">0.36696730552423956</cx:pt>
          <cx:pt idx="137">0.36696730552423956</cx:pt>
          <cx:pt idx="138">0.36696730552423956</cx:pt>
          <cx:pt idx="139">0.36696730552423956</cx:pt>
          <cx:pt idx="140">0.36696730552423956</cx:pt>
          <cx:pt idx="141">0.36696730552423956</cx:pt>
          <cx:pt idx="142">0.36696730552423956</cx:pt>
          <cx:pt idx="143">0.36696730552423956</cx:pt>
          <cx:pt idx="144">0.36696730552423956</cx:pt>
          <cx:pt idx="145">0.36696730552423956</cx:pt>
          <cx:pt idx="146">0.36696730552423956</cx:pt>
          <cx:pt idx="147">0.36696730552423956</cx:pt>
          <cx:pt idx="148">0.36696730552423956</cx:pt>
          <cx:pt idx="149">0.36696730552423956</cx:pt>
          <cx:pt idx="150">0.36696730552423956</cx:pt>
          <cx:pt idx="151">0.36696730552423956</cx:pt>
          <cx:pt idx="152">0.36696730552423956</cx:pt>
          <cx:pt idx="153">0.36696730552423956</cx:pt>
          <cx:pt idx="154">0.36696730552423956</cx:pt>
          <cx:pt idx="155">0.36696730552423956</cx:pt>
          <cx:pt idx="156">0.36696730552423956</cx:pt>
          <cx:pt idx="157">0.36696730552423956</cx:pt>
          <cx:pt idx="158">0.36696730552423956</cx:pt>
          <cx:pt idx="159">0.36696730552423956</cx:pt>
          <cx:pt idx="160">0.36696730552423956</cx:pt>
          <cx:pt idx="161">0.36696730552423956</cx:pt>
          <cx:pt idx="162">0.36696730552423956</cx:pt>
          <cx:pt idx="163">0.36696730552423956</cx:pt>
          <cx:pt idx="164">0.36696730552423956</cx:pt>
          <cx:pt idx="165">0.36696730552423956</cx:pt>
          <cx:pt idx="166">0.36696730552423956</cx:pt>
          <cx:pt idx="167">0.36696730552423956</cx:pt>
          <cx:pt idx="168">0.36696730552423956</cx:pt>
          <cx:pt idx="169">0.36696730552423956</cx:pt>
          <cx:pt idx="170">0.36696730552423956</cx:pt>
          <cx:pt idx="171">0.36696730552423956</cx:pt>
          <cx:pt idx="172">0.36696730552423956</cx:pt>
          <cx:pt idx="173">0.36696730552423956</cx:pt>
          <cx:pt idx="174">0.36696730552423956</cx:pt>
          <cx:pt idx="175">0.36696730552423956</cx:pt>
          <cx:pt idx="176">0.36696730552423956</cx:pt>
          <cx:pt idx="177">0.36696730552423956</cx:pt>
          <cx:pt idx="178">0.36696730552423956</cx:pt>
          <cx:pt idx="179">0.36696730552423956</cx:pt>
          <cx:pt idx="180">0.36696730552423956</cx:pt>
          <cx:pt idx="181">0.36696730552423956</cx:pt>
          <cx:pt idx="182">0.36696730552423956</cx:pt>
          <cx:pt idx="183">0.36696730552423956</cx:pt>
          <cx:pt idx="184">0.36696730552423956</cx:pt>
          <cx:pt idx="185">0.36696730552423956</cx:pt>
          <cx:pt idx="186">0.36696730552423956</cx:pt>
          <cx:pt idx="187">0.36696730552423956</cx:pt>
          <cx:pt idx="188">0.36696730552423956</cx:pt>
          <cx:pt idx="189">0.36696730552423956</cx:pt>
          <cx:pt idx="190">0.36696730552423956</cx:pt>
          <cx:pt idx="191">0.36696730552423956</cx:pt>
          <cx:pt idx="192">0.36696730552423956</cx:pt>
          <cx:pt idx="193">0.36696730552423956</cx:pt>
          <cx:pt idx="194">0.36696730552423956</cx:pt>
          <cx:pt idx="195">0.36696730552423956</cx:pt>
          <cx:pt idx="196">0.36696730552423956</cx:pt>
          <cx:pt idx="197">0.36696730552423956</cx:pt>
          <cx:pt idx="198">0.36696730552423956</cx:pt>
          <cx:pt idx="199">0.36696730552423956</cx:pt>
          <cx:pt idx="200">0.36696730552423956</cx:pt>
          <cx:pt idx="201">0.36696730552423956</cx:pt>
          <cx:pt idx="202">0.36696730552423956</cx:pt>
          <cx:pt idx="203">0.36696730552423956</cx:pt>
          <cx:pt idx="204">0.36696730552423956</cx:pt>
          <cx:pt idx="205">0.36696730552423956</cx:pt>
          <cx:pt idx="206">0.36696730552423956</cx:pt>
          <cx:pt idx="207">0.36696730552423956</cx:pt>
          <cx:pt idx="208">0.36696730552423956</cx:pt>
          <cx:pt idx="209">0.36696730552423956</cx:pt>
          <cx:pt idx="210">0.36696730552423956</cx:pt>
          <cx:pt idx="211">0.36696730552423956</cx:pt>
          <cx:pt idx="212">0.36696730552423956</cx:pt>
          <cx:pt idx="213">0.36696730552423956</cx:pt>
          <cx:pt idx="214">0.36696730552423956</cx:pt>
          <cx:pt idx="215">0.36696730552423956</cx:pt>
          <cx:pt idx="216">0.36696730552423956</cx:pt>
          <cx:pt idx="217">0.36696730552423956</cx:pt>
          <cx:pt idx="218">0.36696730552423956</cx:pt>
          <cx:pt idx="219">0.36696730552423956</cx:pt>
          <cx:pt idx="220">0.36696730552423956</cx:pt>
          <cx:pt idx="221">0.36696730552423956</cx:pt>
          <cx:pt idx="222">0.36696730552423956</cx:pt>
          <cx:pt idx="223">0.36696730552423956</cx:pt>
          <cx:pt idx="224">0.36696730552423956</cx:pt>
          <cx:pt idx="225">0.36696730552423956</cx:pt>
          <cx:pt idx="226">0.36696730552423956</cx:pt>
          <cx:pt idx="227">0.36696730552423956</cx:pt>
          <cx:pt idx="228">0.36696730552423956</cx:pt>
          <cx:pt idx="229">0.35665529010238922</cx:pt>
          <cx:pt idx="230">0.35665529010238922</cx:pt>
          <cx:pt idx="231">0.35665529010238922</cx:pt>
          <cx:pt idx="232">0.35665529010238922</cx:pt>
          <cx:pt idx="233">0.35665529010238922</cx:pt>
          <cx:pt idx="234">0.35665529010238922</cx:pt>
          <cx:pt idx="235">0.35665529010238922</cx:pt>
          <cx:pt idx="236">0.35665529010238922</cx:pt>
          <cx:pt idx="237">0.35665529010238922</cx:pt>
          <cx:pt idx="238">0.35665529010238922</cx:pt>
          <cx:pt idx="239">0.35665529010238922</cx:pt>
          <cx:pt idx="240">0.35665529010238922</cx:pt>
          <cx:pt idx="241">0.35665529010238922</cx:pt>
          <cx:pt idx="242">0.35665529010238922</cx:pt>
          <cx:pt idx="243">0.35665529010238922</cx:pt>
          <cx:pt idx="244">0.35665529010238922</cx:pt>
          <cx:pt idx="245">0.35665529010238922</cx:pt>
          <cx:pt idx="246">0.35665529010238922</cx:pt>
          <cx:pt idx="247">0.35665529010238922</cx:pt>
          <cx:pt idx="248">0.35665529010238922</cx:pt>
          <cx:pt idx="249">0.35665529010238922</cx:pt>
          <cx:pt idx="250">0.35665529010238922</cx:pt>
          <cx:pt idx="251">0.35665529010238922</cx:pt>
          <cx:pt idx="252">0.35665529010238922</cx:pt>
          <cx:pt idx="253">0.35665529010238922</cx:pt>
          <cx:pt idx="254">0.35665529010238922</cx:pt>
          <cx:pt idx="255">0.35665529010238922</cx:pt>
          <cx:pt idx="256">0.35665529010238922</cx:pt>
          <cx:pt idx="257">0.35665529010238922</cx:pt>
          <cx:pt idx="258">0.35665529010238922</cx:pt>
          <cx:pt idx="259">0.35665529010238922</cx:pt>
          <cx:pt idx="260">0.35665529010238922</cx:pt>
          <cx:pt idx="261">0.35665529010238922</cx:pt>
          <cx:pt idx="262">0.35665529010238922</cx:pt>
          <cx:pt idx="263">0.35665529010238922</cx:pt>
          <cx:pt idx="264">0.35665529010238922</cx:pt>
          <cx:pt idx="265">0.35665529010238922</cx:pt>
          <cx:pt idx="266">0.35665529010238922</cx:pt>
          <cx:pt idx="267">0.35665529010238922</cx:pt>
          <cx:pt idx="268">0.35665529010238922</cx:pt>
          <cx:pt idx="269">0.35665529010238922</cx:pt>
          <cx:pt idx="270">0.35665529010238922</cx:pt>
          <cx:pt idx="271">0.35665529010238922</cx:pt>
          <cx:pt idx="272">0.35665529010238922</cx:pt>
          <cx:pt idx="273">0.35665529010238922</cx:pt>
          <cx:pt idx="274">0.35665529010238922</cx:pt>
          <cx:pt idx="275">0.35665529010238922</cx:pt>
          <cx:pt idx="276">0.35665529010238922</cx:pt>
          <cx:pt idx="277">0.35665529010238922</cx:pt>
          <cx:pt idx="278">0.35665529010238922</cx:pt>
          <cx:pt idx="279">0.35665529010238922</cx:pt>
          <cx:pt idx="280">0.35665529010238922</cx:pt>
          <cx:pt idx="281">0.35665529010238922</cx:pt>
          <cx:pt idx="282">0.35665529010238922</cx:pt>
          <cx:pt idx="283">0.35665529010238922</cx:pt>
          <cx:pt idx="284">0.35665529010238922</cx:pt>
          <cx:pt idx="285">0.35665529010238922</cx:pt>
          <cx:pt idx="286">0.35665529010238922</cx:pt>
          <cx:pt idx="287">0.35665529010238922</cx:pt>
          <cx:pt idx="288">0.35665529010238922</cx:pt>
          <cx:pt idx="289">0.35665529010238922</cx:pt>
        </cx:lvl>
      </cx:numDim>
    </cx:data>
  </cx:chartData>
  <cx:chart>
    <cx:plotArea>
      <cx:plotAreaRegion>
        <cx:series layoutId="regionMap" uniqueId="{3BDBE352-9C23-4C1D-AC6C-3E1FF3040537}">
          <cx:tx>
            <cx:txData>
              <cx:f>'Förmåga - 20 år'!$D$1</cx:f>
              <cx:v>Topp 2</cx:v>
            </cx:txData>
          </cx:tx>
          <cx:dataId val="0"/>
          <cx:layoutPr>
            <cx:geography cultureLanguage="en-US" cultureRegion="SE" attribution="Powered by Bing">
              <cx:geoCache provider="{E9337A44-BEBE-4D9F-B70C-5C5E7DAFC167}">
                <cx:binary>7H3rcttIku6rKPT7mMb90jHeiJYsW9OS3T0tt/fM+eOARJiiSAIakJSt/j39Cv0E9ivoBfhi5ysC
IFGJLC5woOqNrTjcmdgYyplM8kNW5T3/dvP1h5t5mhRHXxfzbPnDzddXx7er1f0PL18ub27TRbIc
LaY3Rb7MP69GN/niZf758/QmfTkuki/TbPLSsWzv5c1tUqzSr8f/8Tdwm6T5ZX6TrKZ59o91Wjz+
mi7X89XywN/YPx3d5OtsJcgn4PTq+OohLaaT9PgoGS+m2evpclVMb1bOq+PLx2U6m86PZvlisc6O
j9JsNV09fni8T18dy//2+Ogl/aiWWEdzSL5aj0HsRyMnDO3QsWJr+7KPj+Z5Nqn+bNsjz3OtOLac
+kPfJwvQVQItu0i0lScZj4t0ucQ32/5/hoP0PV4d257yZ9h/Kv39vqTjFD/PdJmflr/saS6+5dXZ
9md5KSP3H38jb+CHIu80wKW/6n/1p87YnuRfb/P5Yv+lnhNcO45sy7bcePsKZXD9keWHtmO5dvnn
WMa4j2A8xi0OBGPLb2PcojEC47t1IUDuoi79FDhwR7HrWIHlVBhHMsbxyLGjOHYcd6ff5fNV6vFJ
JVinp08BcosFQdlhNLn9uSbAfJHMp181YOyPIj+KcUqzeuy4I9uzXCd2fVaPO0vF4yuTU2wZDZYJ
TMD1bbHWcj7HI9eHdnpuyJ7PwNXyg8h1Xflg7iwOD6hMTgC1cUdIb8H6kAlMAPQkX80ei1ny/Lrq
48C1LN93o8qgguHUNKjCUeR6ru14Hn8e9xCMR7f11SQ0Xx1bsPCktwBwi8YEjK/WRXKbLBZJ0ely
63ftAubQCmE+xd7uzG3CHIwcB1aVh6uved32lIlHmGMiIQrjGaac9BZA5shMwPnH4i69n+eT59fl
IICBbIeB77H3rg1dju0gjEP+3q0F6/T48VC3WUiovjp2mPu3TWQCzB+T+RyqtM70HNq+6zpOIA7H
phpHIysMPN9yKy2Hcd1U534y8RAzPAjG3InNUJkA8tti8225yov751dmRDoAceREPrmRnRFU2LHt
gIQ4drIsj96ts+nN9B7W/eqxfgLY4AsPsZITAZoLeShpTYD7x+JhOl7eJWsdV3Tgj/zYg/qGdmlq
kehHPLKD2LeE1m9fBP6esvHIc0wI6PwJ3v5dTMD754ck23yfpcXzq3dgj9ww9Dzbq9CGz9Q8yeFC
25Ed+i6BeSfSYC1XcqKAMwa4ktYE1E8Qg806GUH9bHAoeOSEuJldWLsNrB17FMSBZ9u2IubVWR5e
qcn3ofAyFhmhMAHUzZ/LVVos19lYgy4j8BHGbhBaQelckZimNwpcH85XjJ+6aY7tZRqszGpWFG6c
M9Jb8LTUxCYgf5IWEx3a7IzCIIis0K+8KXJdeyPPdTzc1sSl7iyOQpmlbyMhCe+KAVf+PBMA/WW6
SjffNaixP3Jt1wui2OFiJDimPcTIHM+vtJyknyqxBtreLBcKM3Nks3QmoH2e3CdFko2T+uxkHZn+
N7Hr47z2Kihl3XW8kY0D27EdmD7NA3snS5eHj9ffNosO4LaJTED27ebbfD59SIq0y8/ZE+FQQOh4
gROV3hJO4abJZY2CwPIiRLbLPxOgG6IN1Gclpw6wK2lNQP/Hh3S50hAbCyxkF+Eou36FPAmfBCM7
cqD2dQ0BCZF1F4vXb0JPUbba1hehMAHbn/LZbIH/6jC7glFg+RHiIBWAsmLbMfJVsMUdf18f1DzB
e0nGI9xmQUFmruc2kQk4b/4s0usif/7jW2QlQy90gijcBbsax7fto0rEt+2oDp6Q47uWa+DZzbMh
aNs4QKS3tg5V+bvIn28C4r/m12mxWn7OtURAYXdBdSPXkh1ox0I9iSceCD6t0VMoXq05JhKucK9w
1khvAWqOzAigkwliJTruZ1ElEvlhGJKIZ4DiEj/ydic3CXz+2l0gBcCEgYQk7zvTzzQB2ItpoSUn
GSC7jOIgKwiqShHiU1kjx3Mj26nDJcR7LsWq3S3Wx+NhrQkpnMwlXP9TE2C8XM91BUHiCFUivh/I
HpODChEU56IaiPWYKnnkG6+0vHqAyXLpgCxLZwLM75K5plCXHQUecsuotRUvchZHo9ALfDdw+Au3
lGog1hwTCjVz4XJkJiD9YbootEDtjLwodu0oqrCUz2UUBblO6IYuyU1U4gzEmOVCQcZFL70Fq4ql
MwHlzZ9omUHBSKbn8IYNBb/X81EpwKg1Cq8D30cIG8XZ5au+b8viekm4gcgf4CWBzZeEHaA24Sm4
ylEb9llTFgP2NdJSKOeUL3AouoPKQBSYEMO6IcxAzJWcKOKMxitpTcD7IzIYGoIk6IULbBt+caXt
stdsO6PYD4TBtk9nNUNhXYXizW6JmuDL1YVJ/94ETN8jBHK3eXp+WANvFNsu4lu1I9WKcHqIbIeu
sNmaeNYCDVRing1BmIuE8IQmQP1LcpfMNSgwXGbRx4o6sCpVIVvhuK5dVAPCRK8UmKQquovFqzCh
pxAzDjShMAHbq1mq8S72RqHvIFUR7rMRjTA24pqxH7tujHa47YuEsZuyDdRqNSsKO+NyqYlNeALO
1+PpbPmAcn0NZ7k9gv7agRVVRbuyhsMmQ8ecjxKiqoaIaPhetE6ZNF7NOSYUdDx40ltwwTgyE+De
/Hv+sLx+1FTgGYS+6G1lU89C3eMgdlw0aHDqvpdsoLKrGEkQKxyv3a8jy2AC8ifwujL0a2hRczTG
4pZ25MpeW/jjmFVh+/wBv5NI/rF7h00VfCjejJYrKE2AextDmGnqcAewDip6g6jSdPy0zYvdGaG0
CH+Mq2OfXOwN0QYir+REsWesOSWtCei/gXt2m0w0WO2oTfCdGBMsXP5OdxFvRY+OayHQ2vTP+kjE
3+QtDgRkrhe+RWMCuCdou7uZ6SgbRFG3j7rPqO6QJee5P/IwoSbcXfBEr2u5Bio1z4aAzdZ6V7+L
/PkmIH6FmPl6kWiy2iz01YWhj7lR4tWKm9rw30Lbo3HTPiLxCt3+VhRkzhtrfa4JAL/Oi3yVajiu
EU5DlDR2PETMti8SJQ1GnhW5opZMPq57CMSDSxl0gJaSmACsaCnVNLhEDDqAZV3CGpOj2kE3LXqk
HZrY7C4PDyuhJ6hyVzChMAHUiyLHaD8dnhRinkhPRjYCY9sXyVajq8rD/KHWYdxDIB5WyoDgyt22
lMQEYM833zCeZJxgdIUOdJ2RsJoxv5Ecwh5q/+LIbc2fkcSRrZreTvIBXh3APkBtCu7Z5mmJRisN
4RFY1SjXxtxGVQkKClBQ3EunD4nfvBJqcIPsAV4UfSY7fYDaBPQ3f2QTPd4UWrBc5LdUVfyiCcvC
tE/Z9CrFGajuHJMOSHNkJkB8USSLz3qq9lFn4FqBbQW10yzFwpDjCHGyx6j5rgw1Gew+gqmubvLV
OsDc+lQTML68Wy9xdWs4wG1MrohdlA7hbGzEORHfhussru4yoSEmPzVDXpVAnSwJHtsWB4otPlF6
C5mrFo0J2F5tnsZpgfmAmRZ4kbtAT523Hy3URDkcIdoZou2OR3kv2uBbWs1KAhm5KwZ3NbEJD8Dl
481smc51XNMeXGU/CjC3tTyhScFRhIFjiI4JPS9fRMl7CKZQcsqBgs1EwVo/hwkYfyhEMcp1rmVg
iY/xFpj8iA67KhlJahFQN+oFNgy2CmVilPWUjUeaY0LAthnzmyMzAe+THCX/nW7HftMPfNhcDrrs
vLrQm0RRYLF5VuhhIhFbiFCJNdAAZ7lQsBnNZulMQBsFkmNkMFZTHaNf7RHiJyEu6X1pP7nCffwd
nfPsGb4XrdPTyCs3x4TgzV3bHJkJcH+cZuN0rsNcQ0ZD1BRGdYyUBNMw6tmORbaDn21SyTUA6BYH
ijKj1S0aEyAWj+4CFSaZlgFj7giTpkKUALPVwZh0gZs6QrutWqV7yKZWacqkA9jc72IC3j+j6GB+
rWHeBYbWoFhIzOBXJSkRM3cDG8kPzgTvIRePM2VAMWa8LUpiAr4Xa2jy5knDuFcUDXmOFyERXaUr
iUW2DaQAfLdq5SHGdy3YYAdbxYgAzs3jV5GaAPwVIqN6fGsMdXYRHa2HUVnE6QrxZwy58eoIOQmg
9ZCLV2zKgODM9fFQEhPwfZ1O0kJP+FuMKsLJjH7LfZdO0/JGxtrBLW7D+N6+CMK9JOMxbrMgKHMj
itpEJuB8tSo2T4ulrim/GHASbDuot0gSVYam+xHKTUQJSDMIvpdp8OmtZkUQ58oV1MQmIP9x8y3T
VNyPjXWIlCA62vazUPQfuQHfzrGTaGAcRcGHIs75XPVvIktgAtzI8WST68fnz4X4AQYIlhVIpaVN
qkHF+kLEwXHYy1reQyD+FKcMCL6imlx6q0x0ST+CCcBe4ezeNuN1ik/0C4sGjhiPEfpedRWLJbHN
qxqjUFCbtJssKSoKpYO8Fm3ofpXddySMJHyR42Ii4SpSI6DfPM0xFPYa6Q8teo38JS5vlyg0kl8R
4mVWgOtcQnsvzfB7W82LYG4zA2KR16x/FyqJCbBfJrrWCQcjH4MUREdmeZST+9sdWR56MVHbzwZV
esilONHJF6NQ44GT3hInOiExAd8r1BSiBDzVEQnHGG+sCw6waUE+yYMREtZAFSsPOadrJ1KnS4ZH
l+EhoamoUah/jP0nm4Dxbws986xc1B35gWiz5DQYDdVOgCvbq6cEE9+6lEo2fssjvsdIQo4JBZqx
vTkyI5CeF9ObVE8dkkhbY/RNBMRLtSVajc5KrEjyXGG3Na/q33Yy7bWqP84ME4IzN9eI+2wTcP44
nd+m88VUx/pKtGQFDhYiiUXv2xcxyTDiXawwdUR0solzP5n4Y5vhQVDmYqIMlREgJ2NsxdIBMbZX
eh7aeFBwIN/MnthB62NQAt6XsO0higJZyoHgajEt8B8pjQmobv7QslEFnVmeKDHBGODti2SwcDgH
LhZiRVgnLl7kLt4KNfAqZngQjLm4J0NlBsqaMlYYwo+uDAdz+EsgSZgbQRLEuW23rvlu4bwVazDS
DBeKNWN1bf5g6IxA+88iW84QCEBwbDp7/vBI4I6cKMKUKrdaq0KObQyExlPhiAXy5Us+vbEpoyEe
jVL0tsUOs6PPARMmO8zAhAfiJM0muvZwIKWJ8SW4o+tNd+RhEKPg8bRgfZr8FPSTib/FGR4Eb84K
Z6hMAPlHHeX+8LJiB4OAUVDEXuTo0cW0BAfN8zK6HYXhYW0Sd8Cz+c/NAFLUCOqq9RbzQdF8p5oC
jB3SMebSkbT0j9uyRSHSwLtaxagTzPXPIstgBORZqiU/iTUrWKMC14rvqYV/ZVu2hZGiRHu7iqPQ
X4mcQGvhpJDeQiT7R4nACECL61zTPDEMPrCxdGW//ruZlcTWcDdGma9Hz+PO8iggleklAF8dcxWA
P8oURoC6nOnaCo4QCHZu+DGmO9MQSGxjylhsE9fpx1qWAVFMhgcFFtJIbwllbX+yCeCK4ZY4hCca
RlrAiBKxjgDR6tKIIiFMTB8KLfRg0azyTqQBGDM8JEChvIxrzFCZgXExR5mTlvEVFiY5Ygq/7VVO
L9FjDAMUs3xR0y1ftWhgq0SSrZrebrCKEUHbYWoGVKQmQP46mS9fnOlQ6gibF1D75VSOkYhRN29i
9Nihd9bGQJMyMkbO70quAZrd4kCQ5vS6RWMGxOidKx51YByLkcwYG1eXa5MwdjSyMNMXgy6IUr9G
4l5INAhdyoLAK2Lm0lu4mtufawK+Zzo2iyJsFQlTGTV8isAGksexY9tk1VlHYXgrukksYYdbmCnZ
bP5zI4CE+axjCY7oqoixyCwKyBkM9xc1AEhClUcwTTOdlfIMvHhZLgRdTllZOjNg1rPraGtGY/Cb
U6cdcOo2b1ysQsJZjeJ7Pu1wNtuKNRhthgtFmwlxsJ9uBNoZMk33erqaodiBC5sZY0ZkqDFkCJ6y
jylD5eENvW/WB5ztZRoKt4oThZypz1RKYQLsPxdLHfOX7ZGNDRi2qLHevkhRl6gFchwfW+pkwLtK
w1/LEjUBlvOXpH9vAphny9l0vlxpWfUNHXZFPzp2XOwcoeapjbprC0XXCGjKkPaTiQeW4UHgFVlJ
6S1Y0QyVCSC/f6wO6ucvCED0Eo0yPiLTdZFe67iGWqOvef/n5nG9k2xweknJScL41TEHu5LWBPDP
luhz1ZKQiEbIL7mIguyHETTVW0zzxRix0CEZxR4CqXRb/kYEYS76QT/TBGDfJGhWX6503MXWCNN2
0S8B32r7IrVdPuqvMeoR6+jkg7uPRDy0LQ4UW1iD0ls4tFs0ZoA713lmY/E31phExLbGJCEf40ew
5ILiWgsz+Jh+k6hYSbDyuQk1sSGQr5//gsbIIES6LKhrdUqTQKYPP8vB5JHGeozmBY2fvJNQKnVu
UBOAOfNa+jQjMJ3Op/c4o7vFg/u1KcO8Dm1EqINwP+2pef+KAt0IhZoBb3q96SWaAt82D4IyF9xk
PtkMrLPl/eZ7pqMrGVY2wh5oUd1XzTehxoUcIgaKDe87R0tS4mkl2fDjW8WJwM41UbxR0RoBvp5N
KNBxbI8MUcW1zyU2gYcLjXlw6KJQAN9VKoV6S+QUYsZ/fiMRmIDrRTJfJDoGvaF5LUBxNIblyw4z
NobiD3ibXwXbXR4eUkJPMYXhJ70F85pQmADqGyyMmaRzpGo1OE+IiKCmx3OCmK+bRnUAFgAjUbFf
CSud1Q3ZBkawm19TZiVhrLC1lXKY8AS8TSZZ+lmLtS1SE2hK5WdJ+CNkJV3UFJAodinPgKIByoAg
zBnblMQEXK8231YIimgB1vXEmF0sdt2+SL4ZFhjGdopmF9YCq+WS1bDU+x5DBng2HbDmCU1A/O10
OU8eUh0lQGLOE+KXu1UHBHJES0TzuRuQ+GYtUaenkL+l2ywIxlwpfZvICHyzVEuMU1jWHqJdaDIv
XyQuIsDHXvaYhDjfdhZHgaxMT2FlbGryiUZgmq+E8fX8p7SoE0ENCAoHKuuZJJEjVAuFcWQ7pEfi
bSnQEI2lHCiyTOC69akmYHv1kMw3Tw8asPVRdSuGaNb7t4nCYi8NQpwRDmQ5eF0JNDj0oeBDcObW
0igoTUD77Xo+7xf0ennz9YdJml/mN8lqmmf/WKNa9td0uZ6vtgdmjz8d0R/wIS2mk7TtwW7+XK6K
5Ojt5gm1ShoWY2EWKBplY9epDh1R8tcM0niiZClE59a+DKLp8RHxBpqIB7l1eFgP0tNf/Es6TrPj
o+kyP83X2ap4PM3H6avjq7NjEcomULfeWLbe+Suehrebbw86+qVFoiX0Ldur19+RpGko9maJYUak
HaCSZyDsLBcCN7dVh6UzA+anlbYVaRhAhtpi160Lm4iZgRCPQBq1T/JVhAv/Ns2u18Wkfr+H79ck
JsByFQ/Nf24MnpmO0xvxOsywQQJ0vwepeXpjYBGaARynHjbXUl88Z5BrsP5ybLrgvOEITUD8XVLM
OlnkPdOm2KVhIfaKJWdlqIac084IYR6RdCHK21kc3vGTyTsAKxOYAOh5omMnkphTIiaRwJln8RTW
lweP0OJ7A7oKxaMqURNQuRiN9O9NwPTDNC3uNWgprCmUeqNJq7FNtnkqQ4lR2IAMCylV6i4PDyih
p5DirJDeQn6MUJgA6nky0bMEB6haLqaDYfAIq6su7CoLBaU2nxvrIRePLmUgYcl34lESM/CF136d
apmfj7BqgAlwUb0zlpjGSIAhrAoniF8pe55UknU6UlQgt3hQnJk0N/PJJkD98zz/jOgHth11jcgR
r/2vcMkv01mq7XFEA4pnYSNTeeCQxxFjkEIr9uJGCV0zNFMLNuBpbLPo8DC2iUx4FrcqtkowFHyR
6MjRIqWDQSvoNamXJ5KEHcJ0Toxxw40m0ibY/cU7cP60vyaFnUkIKCQwA3sBuqYWcBQwRxjuz9dG
wn8XUTcxqqF81bGX98kCscrz7dMIwQY68Ao+FHU4ldJbMCAVlGagnmkKuccobkaN3C7YSs51tCZ5
sDFtOs3wPOkskEq5ZQYSmOguY0Zz0M80AdjL5Ovme1eLQs74IOovv3E0RyZotRaJA9TOxREWoYpx
WE1vD82/aDVzgmjfadY8uUtpBiowx4Sgyy3I5MhMQPhcz1jKeIQZhmhLqIOtRG+xVQ+jo0XHKDml
O0qjUNomNcFUbNqV3hIncvPfmwHmOF3kyIHO8sVijYxdqT1s9qFfNBUevYNxDHEUVl0muOCamouk
PSxs9BEqom9IIHYVTIUt4SCBie1KzNSzc/qpZmBcFHOx7lIDyjiXrRAbTO3ajSIZbqxIw6IWxGBJ
cuQ87SOTCuAWDwIxl/5iPtkIkO/y59dhoItCRwRbaxOZ+E0eZv6HiLDTjMh5N2EUsDaIu+DZ+OdG
AJlri7BiHIPnI2MpH8RwfiMfpayKoYTnneVRwCnTE0S5ygPyiUaAuh6Ptfk7UE4M9PZJuxCSXyg8
jxy0FWxf9ADuIZECWMqBQMt6PJTGDHDnWKRRaKo0x/iUCJvDKxSJ7mK0t+dE9s7bbYFcSTYgTHmO
Arztt9vzoEBzQfM2lRFQb75f589oJCMwid2UDupT5TMZSUwoNZYN871+50KMwXEphglFlnOBGLKB
0Kq9/v+fwd/Wwv731EOeb75h/LkeawQPPtyGMMaWxvLVsix9B4NWXbzdjOc0RBoY1FFyIirARXaU
tAP1gCTY/ntQv4CjuLxObmY6vMUQA9EjBHLQA7t9kZgANgeFEdqqfFxzTdj7ycSbKwwPCjVz2jFU
JoCMJ7jALGo9ECPPhtocXGDbF1FsZwSt9rFbGw1NTYh3Eg3X6/KbyXwo1Ew7lUICE+D+CXB/Fqe5
DsBjbDFwQsz9qgJ5BHCxbih0XTvkI/QN0WTEDgQieQVXciLYc36JktYE9P851rHOFdWVESI/sVcD
S85yH+FftMEG7n4GUVPfuwrFYy1RU3zRmCm9hbi99O9NwPS9lpi9cEfQjYSy9sosI7rso0gPAT8M
bpUP767S8GBK1BJyKLzDJ0lvAUzp35sA5k+bp3qktIYYLlpSIsdHCLfuZ5ZdTTEMzBezlWH9NBW0
IdTgDskDvCRwkSaHIyy9BbwPUJuAPiYwfP6so+8M2mxjcyOWHexnQDUzcA7WeGI0RUhXTNUCDbyP
eTYSuHxhLU9oAtQXSYHy2ryY7GNpB8ycfvlWMV0IZjcaSnH/NWH2xDBtuF2NHtSmnveTiT/BGR4U
Z8bgZqiMAXmmbdOj2KuLIQalc0XGtAJqYWejzlo+y7e/dFeRDkAssaAIMzd1+3NNAPifusZ2in1w
sW9jFa+iByLa7kGQse0uDQ8soaeoIhIjvSWMafn7mwDp9kHVNozVFVVNKIZRoOpbThhg7puMay+R
eGjbLCQo+du3TWQGwKtimqW3+Xyh5+6NYx+VawHvNyHFLjbCYUlJ+QjQ8GbSTzgV2gwXAji34+CC
+3QjMMf+Eg3+FHxkC3C6dWcI8ZHdEWJdPvIaxEe+6CiNAtwmNQGVm6QsfZoZYOqZyYkMIzIOllv3
fJP6NQxBdxyYzlELzY7iqOBskhM8uRHJF9MmgRGAZtMHXfPbsFkkRi/Pvle06Q+JeAgil55TWVn0
MO4ulwJbwoCiy2WZCIkJ+P5crJcrDccvJrWh3FR4QKw5ZWPWTox6GbrsvrM4PKgyOYGUKzOVCUwA
9KKYLlfChkoWmQZcsRIMmUGsnOB3ryJMiRVwAZYn7zxfKYrREK7Tpc/D3PyOezYUbqZViyc0Avb1
QlPaEC6Rg326pRpbOIabpzTawTGbwwtIRdtFV2kU+ErkFFcugiERmIFnNkEqWMccRmQEMf0K1eIV
pMSWwvArpIgD9N+Vrxa0pWCDsw2iZkN8Q8qIws2FJBWkRgC/PSKTTERvNJzfATo9sGYXgzZLdIk+
4/z2gyBCaQgPfkO4/cF7IDiu0G+WDQUeoklvIaZVnt/lj7P/fBNg/1DkOrayIt2AIchiHBbs2ebB
jdJVD2tJ7HoYKwlrdRaHB1gml1DkNzjKBCYAelGuVtagwiL7j7AG7t1SRwmy6NjD/DMvrAfdE2Qr
ueip21+H69XRcv6RYG3j06W3hBLzlCaAjrkfSwzG3h9NB37WfnlD9GmGyBKjTa8q2CN1PNigHqNE
HSPR5fh0H4l4XW5xkPDkGzRbNGaAW6w7T+GRi+UP9swj0oEBF5iFsN/z1jypnRHKcEVuuPKoiD5f
ppCq0wOngleiJ+ByPjP5RBOgxeCWhZwuezbFxXDpIESY2Qr5CUaO6Jj3IuSLZcXtJRIPbZsFRZcJ
crWJTAD46iHNtDVXo1w+Djzbq6feEZsag+1t9H6hioe1qfuJxiPN8KBQM24UQ2UC1pdT0cSpa1RR
4LloiOGjX5hag6wS4iX7HUPlOVKOKtoJJptMB44aHm0FH4I4V0CtoDQEdZ0Ll5F7QvWlW7nFxOSG
hvsYZoSIN6vh+NUr0QZb3WpWBH324lbKYcYDIBonzsbpqpM11M/8hh+NfhjMnK7CJkK5ZCPNRv4R
SyLkS/xy2ksmlbq3mXRCu01mBs7ZON1OP9WBM5xrlOL6fr3rg2g62iWcALc9vC/5ZO8lkwrnNhOK
MxP7vkTOmf4ehuC8OzWffewR9BmpSSySEst3xYvosygowBAOofH1nwneO9kGX+Z1UwG9HAj2XL0B
sFfIYcQTcLdeZpg0qm20LHpogHDtdkO3mke6iKigjwaeN5vKvGwI1+kgUig9y4ZAz7XX8J9vBOzr
8cNUR18zYmiId7vod9s3OTYRRzIzEolrl8bQugukAJkwIPByI84uCYkJwL5L5kjcvUDjCNaMP39g
HPBiwKTnhY3igya8GE6P5U4YJMtb6ZJ09Czu7aMd5NYB/4P0ZjwMxVRsBtURLMftjqngYqrwfmqh
/CRgzaCoJ0SkpnmtY2VLD5l4XWd4ELg514yhMgLkFKNJirWORHaENT+4n5HYLK9ncns7I0xRw8Zn
7DLgDLh3lWADbu42iy44tz7XBJjFzsG02HyfpcXzH+voj0R43PWxd2RniDWVWeyERR13WKdDiQve
kG3woX6AF8GeC74doDbhIYAfNNM2hSjC3nbc66UuU2cNi7y9yLYwYm33gEineg/BFGc65UDQ5kr7
Wz+HERjfbZ7m148alBwjTLGDVbn4Gaa5ixxKuHPWyMVdyTXQF3/HsiFgc344T2gC4h/yRTrfRjGf
PwbjQ2+RSwnq8XmtvFnse1jc6CN11dTnXiLxCt1mQUDm1kC3iUwA+J2WESWBPbIsDC2I6slxrXIV
X7R2QKVlbLtKw8MqURNEOSdb+vdmgLlKtJSBY2qB5yB0goV+2xdRVUycgaZiRSN1qPKu8qgAlegJ
pOxJLH+iEaBij2qCMXCdfJWeaa0AbhJqvcWkoKZNDYsKKe6IDhCCl9pdEgWiLRYUVKZto/25RuC6
xp47WBwarCm0S2JJB1KSlUFM5ta6oyhChagj4srNm/VdLdFQO4rnQ5FmhggpJDAD7myWjhMtzc7I
ZolIx65pg2QtRbed6/o+cY2Fi9JZIoU6t1gQkNlgV4vICHzhGqH7Vwu+4SjwkXbG7tVSoYk1hYGs
NoYWtM/rnUhDFVrBqAvYClITIH+vaf4umiwR68LUxir7TNQZtSjYbo4iBWI8dxaH12WZnEDLBbRk
AiMAzQuRbNZgaSE5ZcEdcpCALF+tgoMY8+WFLSZfyZii2FkiBayUA0GWa9Fofaoh4BZVtYQGkwse
EtaW2lhUuQtCNi3qYCRmN8Lh5fcm4wevZRscpT7Ai0DPOVAHqE15CFZIQN+lGp4BTMuH3xTuOrOI
lyyykmjcwva83RHQtL7FL1+JNvC6VnKi+OOwkd5Cd5aS1gT0fxuP0wesKNcxYBsRbCg3JrhWZf7k
0kZbtRthhVOE95uo9xKJP+HbLCRQMUCMKf5vE5kA8NV0slpnOuDFbmr03mHZS9XGQ+5vNNX7onVa
GG7bl4xyD7l4jCkDgjBnnlESE/B9/zh7SAoNxUNiCm8Yij3UVbkfiYihx8e1sX2tjqiQyEklVyfD
kQe4xaEDwi0aMyDONt+WmsbXYD8xjmiEvqrCIOJII26GZeMx0oyy+r5/rGWq32dXr6qQ3RN3AnX/
z43AE2hqC3MGCHtgbiffjoWt0yjx9rHegD2T39eCDbW2eD4UaibaqZDABNQ/5MVSR6GAqOFFJBO1
QDWqNHNhCT8bo/RrTS1777rLwysxoSfgcgUghMIEUK/yVSoOJw2uE6znwIrsoE4wEvPKHiFZbCNj
LKO6E2igCiv4UJQZM1pBaQLaP39N55un5VrLPAuU6GIsjSU2G+wO52a8JByhoAuzxeoxVCQs1pRt
IPZqVgR+biqvmtiEJ+CXpFih9kdHqARDLzwMWw53KUr5GBf7xyy05mAkd/mS9b6PYPx53uJAwOZc
5haNCRj/uvm2WqHf5vnPdFzVEZaKYc4UCYWgmA9dlGKFIAtuLdHgQKiKEYGaqwxSkZqA+JWeEqEY
e2osrJhTjGjGGBTheWEJHQt6V6F4bZaoCbxcfkP69yZg+mE6TsTU/OfXYtH5HiFsbdWzD0hQ2x1h
pD7u8IDHtRask83Ig9tmQRFm7LI2kQkw47lNuw176lkHFmP1gY2Vr041FJSY37itA2+bc5bv4e7y
8NASeoIrG9SUfwEjQEVNnY6INVwqzNe24hrTluKKrhlRoksw7SqOAlKJnCDKWVVXEoEZgE6zbDlL
VqtUX+u6gym9fr0trGVgBRFimIiMUWglwQacyVczBScKODP/UUlrBvabp4exDo9JqDP2tGLAVGlA
kdA1ajo9NEN6df6CjAm8QuWDkGugs8yzoaAz9zFPaALiF2JboKZ0BapGMBoyRNaxrBggR7g3igJk
pTB2iC0o2Ek2QNEZHhRtq11EwFCZAPXJ3VrHQHbM5I6wUi4U5djNGBg2f6LQD3b1fkZNs3JASDMA
WZmcgoonTXoLlSEygQl4Xi3S8V16jSpOTfMoMBPSQ0YRUesmrlggaKOMwItwhDcBbYozAFiejYQm
P7WXJzQC6Nm6WN93+k17Ok7AEkaYi26L3RHchBqNNCjNxrpXUvVz1V0glZktfyMCL9e/SD/TCGBz
hKczbSU/OJVhb6EkYPtqOcUYy4yYlkWt7F4yKeBt8yAIs85xm8oQkDWVdGFFlRtgIFBpUZPrN0IL
K/4ce3vVlk7rfN5NKiXCDfJu4DYIjMAV2WQMhBIZRi1xS7Sjiult5Pa1Rxj+gxUoMb1999J0uigU
sHJcCLpsFISjMwPk/GamKTSNPhlRFoCtCOUBTdwjKDA8o9gJePfoalVLNtQpVjAisLMntoLUBOQ/
br4VWbLINeg2qgMiFFtjznYJPIl/eaIdHWV8AQlt7iQaCLiCD8WbqfhSUJoA9/nmaaKl5MsH2gHW
nqC/sUQbqDZtbLHSKrAjP65qc4k5Vss1EHOeDYUcny29BbeZJzQB8c0fKBwYJ5pi3JjrZWFELwLZ
7OEO1JGxihHlZvPJDdkG1xEc4CWBjdVWsDWkt4D/AWoTHgLcooW2sV8+HGtXbEZp6rs3QtkQiglo
hLuHICrbjXwVCUq00cBilN4Cuq2vbwamxeZbNtFU6gmrLUTYGtNiSsUm8IbiOI/s2OGjnlervWwD
j3Q1KwllfmOdmtiIJ+BBDIbQkZXG0C/bRyNNvccMWtxUbhd7ozE0ysdw1u0LD4fkdHeXS6HjhAFB
mo2bERIj8IUWPWlbeYUuGzcMfd/fR06aGNvIaqHaGyM7eYwbsj2DhtdfU2ZFcedSlko5jHgCEHW5
ftRku+GIDxwU76KXqnzJSo42K5zwrmrL7NVOtCGBGIYJAZ11yBkyQ+DOdFQlxCg7QIY6FoP8mjqO
lUjYCx5ZjQnc0jm+zrqJozjFJXICK2umSQQmACqmCaPqYIH9GM8fYEHptoOslcBVhhVFKKIaIVRU
8TaFks/bEvweXZNqVgRuC8Ef6S3hczV+HFkOE6C/2nx70NZR6SGqhsubn/OIjsoAbTsYvM7f3LVg
8m/eG/vdF5T5SCjDKmfiawpKM1B/Gqf7ITHPP44XQ+QwZx3VZfylHSDYbgfYm6CwzDeSeDJy/w9P
wAFu9Dlggi5Xh6Qx52nQOMnGxkpTF2dBqegkwI55dE5o4yg49Cw8zyybEkmWF30O4CtKb4nwzPY5
YKlNeAo+JJmWldSYVCRyK5FfZcZJrak9csVyFV+cwE2rbitOJ3OEN+sIvQQmP8WGUJiA6eaP4k5E
357fqsOMEzd20HcXq8ZIwmZ3XLtOp5LYSy3YM8TTy29IGVG8mXCrSgYTgP8wvS50JEtxr6PNOorq
NDgx6T1k11wk0V1kzyVl7iqOQpclcgotE26Rv74RgGK4s5ZZRYifwEjD3czXPdgY1i66Q2wYRhKi
W3mo1vW2zT6wbLogzBIagXSRZKmmSgfUl0bIbFddH6RGzR1hpiSuaYU//qG7XAotJgy6oExITMF3
872TZdOzfhg1SlhthEq1ytAmJUxYQhqia9pGIdv2Ra5kga+Qa6C3xbMhWHPuNk9oBuKopb0VsxGS
TA/uToQhZJ4oIRYv4mA5WGqG/Sm2jfelI7xoijUYdjUzAj5XsvjhgCxGPAKPRbrUsp4B3dauWHtU
TyYj7hUqXxyMuIroNpUPlUBDYWfZEMC53Aj/+UZAvfmmY1iZWF3oBhh0g1TY9kVOdxz+vtjZUA+V
JBUtH7ZSDUWbYdIFa4bMDKSfivQ6H+sobRDznbGHEEMHy6QnUWs4WlD7EHETcqbDSyhFGgw1z4jA
zZ7lChlMgPy3+/t5IoaYofhWT4FqjJoWhEMROmGB327j8fC3fTlE806n8g18Cg6zI88Cd8wfZmDS
E/HiREvABad+iMbs3fZpcg5gmIpvIWGuGG1X//xdheMdN5ZLD/ClTzcE86WeijaUQGCrvO2gIpUv
dgnwJHioaZOPfSDUVSAlxBIDii6TF6efaQKwH5PJJNW0Hg9Tv3Foo06pOthJ9AU3OqIzISa/y9D2
EokHt82Cwstkv9tERgA8zSb6dotbYsYoRuWUqksA9kdwwrCj1sP7zSv7Yy3S4NCLkhOFm4mYK2mN
QD2Zj1NR3YTZlJoCMGgS8yMx6r1ZuCbmFLroKgm93WkuId9XLJV6c9+OYs4UNnxkP98MwLOllgQY
itkwbQNN3pils33htG4ijn4ShFsQa4OKyVB3FkgFssyAwMvNHf2IaGPzRzAD2O0Ks6757Jc3X3+Y
pPllfpOspnn2jzUu91/T5Xq+2v7KPf50RH+9h7SYTtJ2lcjH5Ku2DmXPwpxjC+Xu2xcJ86Kc0rXx
nzq8T1KwlVydjj/VI7j9ZnsO5Bnk/L/Wp9Kf8Us6TrPjo+kyP83X2ap4PM3HKWptzo5F8oPg13pj
2XrnL4E4nc9xaesogcYIGMR9sN2psv+Ju+diOSeWOWL12+70kU6ZHoIpMKYcCMZcT8tHSmMGxisR
6NER2oMjgJZDbAiq9JhcIdh/HoVi+DG1E9PuEqnAJRwIuFxW7iP9VCPAnS4WaaElSo9qRuyRgROw
N/ma9gGcAAxWxGBrUu32sYdECnApBwouHifpLVQ0tj7VCHA3376iOKSriSBbCLhQ5DeO5rAcVmtx
J/kBPLgoRHVT1WtGLmBMUEQoDvEZ6sFXAg2MxSLivP1eMhsJUtSx48KQ3hIos4RmQP29gDtfaDmm
RTUFZkVY/v6ubWqyI9AWo0GonQV5KplkpMqLukfXykcVJwlgvpZVSWsG7N+ytFhe54WOwlYxGxcl
jBgWsXPaZdxdLJyIkJvjTTCU21ayDY/nqHl1egSUkhjyEBSLsZZzfjsKCmVwPh+EFw8IwrToK1c9
AaVgg9X/G8eHIM86XRiWtP1pZAkMQX25SgstO2YwGwhbZLztNKgtsqTCAtE80aeACZ0ktoNUcCnT
c2i8ghWFnbPmlHIYhLyeykks5MWOqDiu9y0TlyxAEXSA4pt6dHbbwBOoPUPxpKgqYDkR+Lk9NEpa
E9Df/LHYfJ/vQ08HjKmeRbMx6qbgrsGqL697EnFxUIeDgz6orwJSVlXLJZ+0B6TjnTeeDQWdSdvw
hEYg/u/5A8bGpDoqZgOsgETbEiplVa3JSNu4Is62MwGbYbbNXrShuKs4Eei58L5SClPQn2EZQqoj
SIMkToDmNMd1ycAgRObQChMFpLpC/NK1MM8AOM+KIM5OIlDKYQTkf2J0PiYJaQjcwLADriiDrnqc
SODGHgWiLwIxV9mw29QSDQWd50MQ50opFRKYAfc4Xd5izqcGvFH07tq+53mq4tnAR1Rnd6XTO/3P
SrLB5vxGxYlAz456VNGaAP6lqKGdFXljCPkBm6mnRYcYO8qmMU2fH/aJwJ0TByHmBrKXez/ReHOO
4UEQ5/JoDJUJWP84f0iXKx2JNMTj0cvoowq+RJJU33gjaHngxbRYsodAPLyUAcGWi8FTEhOAPUH8
VZQ66PDKRKoFy27gdbPQBrixfSw5agx+bBrovSTjMW6zoCgzEZg2kRE4F/li8zTXMsETk5fDwPaD
YO9pNYPt3sjDcD/MduSnO6LkvpJsoIWmYkQw505tFakRyK+LOVb9abDQfHhgKIx0UOm+fRGLHHUu
IYZ+4u+yRX5SCjTYMFPw6QI3L4ERaCOAuUrQ2/T848ACUfISYoP7Xo+bag6TDBOcsd6Mwl1LNFS9
eT5d4OYpTYD7DPMeNTUv4np2sWHBCfiRTxjbjDpGrFkgcPeRiL+1WxwIxGK9lvQWyiNaNEaAu9R2
cEdoYYiba0KbmowZIgiqbifql4abfH6fbcUafHzzbCRgURaBaI70lsCa/XwTAH+TzLF4Uoxg1nN+
o9Qliv2Q3xfsoLXJdjAJjAROewrF6zTHRMIVUMN8kN4C1ByZCUC/zXJt81pdzOgLYW7vAiOyaoeu
jzkiYjpz09mqBRp4R/NsJFT5Ma08oQlQn6fzJerMr/XUOcH18jwHcxmrAX4kFyISn67IfVbzecld
3ZCt04HD6zbLhWDOneMsnRGQP85XOvoKAkx5i7EB2lKN/kLlA27uetoEiYifd5VKgbJETuFlzm75
84zAFYUdy3mqqTMIq92hp6gs5/Md7giVKy5ag/iZEed72QZbZgd4UdwZ8+wAtRkPwZOepgPRVWDb
mAhTZTxa0ZQgEBvCxTKD5s2NbXJCnoEXN8ulE9jMpxsC8wSj9L51uhd75rYCscguQiab7w9zkPJA
H7JPEtlibWAp0XCsWUbd4GZJDUEcqqQhbuZj+ZELx0qR4cJGeMx9i1xv32xE9BtiPcOZ/sSw6QY5
Q2gC4BcoTdKWv8ZtHmCEJ9rId/XlTT8M0bMoCDw0CMqneT+ZeEuN4UFxttquNkNlBMjz6f19kmlQ
ayDsYjcKEFZ42ujjdhxoNUG4FKjTvaLAl3Kg6DJG2QWlMQJbbJfR18MdimgYCsrKF37Tpv5im5UV
ushtU3R3Ig28pC8UjLpgrSA1AfLLdLnEaEQt6oxUpYc0NilA8bFc1vYc24M93ryXe0jCqzFlQJDl
ClAoiRGI5khhacATyekQdhV2hyoUGLsIIxhlFNau4ihAlcgJpFwQ7FIiMAJQLEzsdLv19Jp8xDKd
2EW8s7xvSY8HTmTkLjxATvQU4gz1ji/bPLpA26YyAd93yRz1Ono01kIcGxlnBcBQZFQZkcxFKU6N
eY/O7JqwA5L1PzUCvs1TVrenPX+NCHZ1e8ggotirxJBcpighQT23Bcu4PJRJPuJdQ7aB9pOaFcGb
qyZQExvyBCBiON98zyY6Ll70WTrYYhArGq+xNRAlY66LLt3yVavu+2SB+Rz46ffCDX8GVLy6PQQq
ahOegvePzbFypWXLnp49r+lgBLMLfq/sLyEGZsG2RimwDHdnKXhzSybvAKpMYAKOP+uZYC7U1Am9
EKX3tZrK/m+MixoJCz4b1VUoHlWJmoDK2dDSvzcD0xnmnGKZs464VThyMLwK4PJlQNsrGpENF1d3
09/9eVnL1Mm4VyHbZkIA5u5j7rP/J+FczUdsHrKS+NsxifLIqoMzrDDpQJTvOXXVB7Gy0DMjSkIi
xRV79V+Kw4NX00miY8rj/8Tpj79gvM8qL+47Pcu9b0Dsyw5iX2EDo7oyxi4frFKXFayXSDxCbRZE
ubjTs01kAsC/5lmmpe8cA+TEajYEhvcb2Jo3o4gXYrzrDn2Ccg+5eIwpA4owk9qhJCbgezVdFNPt
FalDhZGe89Gc5og9i9uXbM16IxdmUYT/k1W4p1A8wBwTCjKT4eHIjAAaYyC1BPxF95Iohd21kMsY
o94KowNt5GjZUMVVKdZAD5Xl0gVs7tONQHuVfP6Mkee67maA7jmwbZG53b4QgGoe3i7OdhuV08II
bRq/V33FUqg2y6YL3iyhCYB/QG30EstausaTyTDxv2JS+Ie8WKKDrKuEPex4+Fo2anaDuDpjSJIZ
xd2o5w3hhstPYy3QwMOHZ0OeRs4d4wlNeBqxDulhOtY0Fj5ESRDmGGCuNGtU+Njc7LiB5xO0+8nE
HzwMD4oz0mnSW+i+YahMAHnzx/Z60aLPGCiKbui60o+kKJ1R7AWOqDGQ9bkSaHCNn4KPBCvfUqeg
NALtf88Xt9gVogVuFOrCR6gzGfAGmsYEloG5WDGDmZM7fW/aFBhIthVsOOwKRgR3rqBEJYMZwGO7
x1zfbBMHiU4U6/PlJaIZHtMoQ1rEvfn3XqiB17eaFQGeC/qoiY2A/s9ihn0md2tdGU4nwt7eUGz5
ayo8vIcwQvILmz9q50JS+KZUQ8FX8+qCvpr6L4Vfbczvwt+vk1VylmF7w2PD1D/8160JhK1QhLRy
6PgcZ4nT38e4HrF/O8bYA1hh2F1UGvOCk+QPntytH6hDQIjTZLkSTc0YguIgUITMZyQyoDDxv6Tb
v+CIwOFhx5hRjoQ4ikmPj7K8WN1ud1TYmHLoR1GA6rUI9sTx0TJfb/+ERCqoPJwung9iVDvVQv6S
zx8nebb7bar/fZStF7/k02y1fHWMI+v46L78d0Lc0HMtDGeCj4GVFxbuMjE08/4m+VU4ZRD+f4W3
vz+s8+XKOY0ze34STIrz6ez+TXg7O1mvpyd39i92Pjl9+Po2nt59jGeh87oI7s6+vPh6GnyavVvd
zU5uP8Uf729//8fEn7yeLdNgHfx9Nbm9CIMXp/bti/N7/8qxi5MXL15/dd+urNnfixefzn5/HL/w
nZPb3/HH20/pw9xzTmYr7xTze3+JEbR/7X758ptrz/7PdP77T/dZ9j6YzU6jYnH6aRX9HC3D9+G9
dZ0/Widf769m0cNv95PHxYn7++yfq8x/O3mMlqdfMj8+eXGfX07i1ZtPxe9nD5/+9Z+Pn+Zv78P5
f+azWfzayp3o9MVt/K/XhT0LTvPi4ezWm/599a/51X0Rna6C2xN/Gp36y3e39mpy+sL/qVi/tR8+
nTy4wZkz+f1scn978uX+7p+xf13YX35yb72zMPz73Lq8s7+eZJ+sd+7D6e3s4eRL8Wl2OvH+93L5
4qfb+PeTfxXvbx8+L/8veV+2JDeObPlFvAYCBEG+zAOXiMhdKm0lvcBUkooguIEE96+/hynV7YzI
6IhRz8OYzZi1VZcqq9IJwOHuOH7c3f9Q4Z/b8q5nZdQE5nZa42zEVvGGfMtWJxmWMlXOkPi2WeOg
L9Khb++FskvCA/xaUnIVOTr4EKqmSXI9L8ksyffMW77OVHzhRcf2rGIJrwrUXvN3hOmoVveu6R+h
EGtUOOMbWlRR6ZVRFo5vPa3juf1ULioKc3qQ7I++TqaKHUgpd7X17AfdLwfoeCrdbEep+Ri2axTY
z8YZIz6GcT7Qva7vRFanQznfjqF9KJqJHIgcbq25d+vvq3eoqzEd3T7i/EnmwY2jxN4ULNGsipZw
TNtw55AsNZV5O3asjfPgaR2YF80TiVpvN5RuogsWNbXcS6aWmzWnD0J+GeY1iyhp/6BlGzXydhTz
3ey2kVuym4HWVezasIzkGmU2OJi87yOp7ivGbnF1pyhYPnmtdeM6D6c9z97Z8Zat83e+DN+Hpgwi
XZWfVGiSccpSZvMH/H+i5BDNbh4P4dpEyvM/GNzjiIliifK2K3Yemeqk8ByVLLP3wVO5jcjKPkox
7UXHPjSj81c+d/d8/KoFjzFRNtFyDKNxuFH1bWDX966gaWXDt1kJzZcmsdMUz+GMDafJbKJq7uOV
LmmXmbgMayfJRX//bNB+mdwjY/GtMQvm4Kn+p+34nz/+ryfzo37Xdz9+9A9fzfMct3/97PiP+C9/
/ebNVh794ZX1/sdgndjn45F+Jz/8LeONDheXjPdjg1kzgBjzV102/mXCn3/FLxOOaVAMfeq2fpTg
tXk+wvxfJhwAjYs5UEGIxvMBoGLEA79MuE//C9V9Ln6C4nu8EbamSL9MOPpWw73AuMN6gz0h0EDn
nx05OhV4sDMmnGNpLy04AZeK49dtxQhogc5CzKR6acHDsBirqm3mZHAIGZIqLIYpbRnU35opvFnW
TPcp6sb9OiGDCuIZRvJLYWnfxmWgaBHlDVdN5C+S33dzC6tmifVxnwqfO9E6iHaJCtrbh3ouYXfa
Sqx5tDqkemN9kQ+xnXOv/TgQzsRucdY6Vm2T3wyMDPQwB2oR91O/iDrVHc1uSwefuzMjn5r3WWbb
Pq3zmWZRN3d77hVsTqmQwfRF9yon8dh2w/pOinkuHpeQVzwqCUmbUmnv75aRpf9RTuvsPapmltWO
kVkXTwWZArLXTW0ianI/CkU/vWV9HfzR4NcM+LC1iys3aKZILmokMR+E10Yv9OnMobhIur06lG1O
MBqgudCcTTFeHgqltdtlJFjgyYxKdaDGdGqK8W4ZvXpXhZmKRmes03WdliQfex3Lxdr48kdsB//C
tT8rBigeAJvcrUWE2L7xhWsfHVKLsWZLMgi3vWmkWyZUenlqWmXSaSiz9LK8LVQ4kbcNycVMlYB6
uAwn8rxSd4hZujWZpoEigHKLqHGzOQ2YmpJnUf9f2CaGffn3geVzFd6Z/m0vLNP2C35ZJm+bbkVB
JyAwJWCD/I9hQtQZoNkP6k6fOfEvY8vwvwTyHwFgCSRCYDUQdv4TW4YAKBGNYoAGJt/5oI/8jmGC
DTpWCEzJhpcKAg/4B6gQaEpzrIBBX7rjUFAnnmje04+VVTyas9H5WOo2lFFVOEVUSbhNmv3ldFl2
4FVz32ZtPPUsi4Y5Z7FPQxPxLHvsl7K+1+H0XXZZGPdVfj8Net+FbuThVz5YMNnqOHAms3e8YlL3
Q+a5iR+2zWEYsFOxky/jiPtWDbeZUk3M+lE+YURU+1iTpYq9NffGZKjdNqZlJqNmDb96Xf9+qKbD
HMqkW/LbMlx3+RpkUTm9G33vhtf1g14k3Q1DmEWO6h4NAqs3w7AFbYgrbduSRA6Fv588hyakVF3c
Yu54nPufBM2jnuq0VTpSg5cu+mPQ65sWAcPg23hdioiMVTT3U1zx4E2VLVG79BFBwB0Gc8IXc9Ak
++zQP9uJp4vbJ9p7PzpfAstSa5zIbfl7d1JR3ptkDfOkrpcmKim729pPRDSs935bINzXH326HMbK
/Ujr5an385itKs3bOZ6tShpFY191+3whh9yvnoaqSwSRn1vhfQm1ySOv9ZIR0abU7ls9/Y2hijuV
BTESbLe9B0tAeHtQJNitGta4UHuuutuVL20yhnXaD1UZQSfufAbD6FTlF9rZ6imjFWIbeDp/R+ra
jxVzvi5q+GPg6p3yihi6NEQwodNDscj1zaJ7d+cs/FEs2UfZmb6KidGp66oddYauT3J/UV9MqxHm
ektSrcVjNZL7Fl+czSQSeRCNuWIm8oNRJZOkddzRifJogsO5nTusYgiMSYecHLxq/VKTqo1noX8w
udC0GIsh0qPD72tetcNe+M1j63Yf29H5qpphjmwePOZFoOJpKL7RbunjTvccnneiKRqByDoJpP91
cr2db+sHUc1e5I23qilSVfoHMwW7fi33TleLuMebKeVyOdRMtanx1RAFpM3vScVNbDm8NGHfJ1mm
o4/lzK3KoxwXIOkmk8W6y9eINswe8taQSHH5V09oFSvfN5EM+Xu6LibqcyhALyJ3Cr9mE37jSFO5
luSm5RpHtf0LIekj43VJVTc7t7Fe4o6hSuHwsiYy9bi+rTvix8bl0GBRjIexqcmboKfqYfUUTcJW
8jsnM0sy+e59Q2YahV751uUsUWWTp6TEZ2AX47YvqgOzfdSqz81o2ygc3tvGRFa+bxwbWUT1dG0f
Hf4uW9yYzTSe5jaLKjPGTIkfpZgT1waPZWE/eWzAM4zqz2L1PoVeIWBxCB4t4qnMxoPK1IdJ9ndy
JO+71T7QqqNxT4KninhNxOqlhhWab7V6aogbdWVzEL6uo2UKvg8mf6rG7rGpy4N0x13L9J8+Y8k8
uTuxNt+NaNK2CKN29Fe8pd0/c3TXTDVC/NV4daIc3z42VQB96uQcT6EVqdbuTeMXQ8xaV0WmavZV
ODlxb5tIah4T2z9Q6r7hnbMvpiXmooP6sXSwZRhBs7ABlc6iORdRWOXR4uu7TkmWDM2Kq2y76XFa
a+Uk9Up13kWM9/pK6HMSjsLoox0smj4jBkCmQwQngAI1rZNXrMoSmXVBVJvpLufvreeP0ULljZbf
X3jHM5HWax9Dt8bD4JtjkhuknfgYp4NucCGd2AvKxFnlQQbF7VBMXy+L2cY4vAxunpeFin3AMUjV
Asg5ibJVOBcoThMOlIvcydrdV47eGw4PFQZvOlI2kSdNNFL7qcpFsW8Ra96KInwY6yolunq4/Dlg
I7z6GrTlRK8nvnnYU89q1AjllBvE0v8ZVm3k+N80IuCiOQQz/JOpfx7q/wvx1refA8f/+JFhNPw/
abUtWsI1eLGprxC8f1ir/wL+nv+Dn4EVRepma20abhA+KvwDHPevJx/5rzCgyOuAXQtdeA6f/nny
bUOoQgwl2LiBUMotHvonskJuFyNlgQNyvNAQEQW/E1kdnz6SSfgA4QOnxC8D0uxuP38R2A8lU3U4
hV7smHlJezOIt2UhbOKplR48fwi8SMFymshbB+fNi026et9+ykbVrBtQPGpQHHD6sKmyNrSF4bHo
AjeqqGce8tHmSWDc+vY/EcVxDAF2Ezt6vExCPeXStQY8MnltUhXzGsN3tYkzOtMVo3V8u3+uKiQh
ep4KNGBCQH0sygXK0jGLVbm58m6ngS8JQpvl8fKCzp0bInIPryAgvuL01g5VlmlpGh6b1Q8PPVvk
blyIuR2Gur2RNBibaLYdS+tBz+6VFR6b5V8rRCd+5J+31+D2IDjSmZb6pdYtj1unt3U0eF19U8Fs
7caKOXEz5SKWUzBceYIeW+dfUnF6GzhCAXecaEtYTmbqfEjN+3KJM7LMcTvk9cF0hb25vLnbEf3r
9fksCog5xvsx38X93B5JLxcY9G6+uJXvxS1dVBX5la/2ei3at35XzIlH8zFRQSnTMOjmB2kQJ1+W
f0aFoDibQaBYLt/6uryUX+dKu0GJwx3nTt/RJuz9GIfZ8ytyjl/1P9cJxGdru44yDu/U4Y1kmMNM
IxRga7nemJ6RyAl8e29q1SVdo4LD5XWdOUI4V5/gEgL5wuTM43UFzlzIQQsvLgCFHfxsgiNf/OUD
79drocNZUXh5InhAbxxw9I5FIQtAmAkqHs9T+63sjNhnQdm/VbygV27DOWX5WUiOknK04TrRSznq
0HY8xyYugUkF04By/SpzH/BUtO+rmcxBPHGjPpJCuvftSKrk8q6euY4YboQygW02NTotn2iLcGpX
O1TxWBnqvA/lkMdCANDuVoRPgMIZsBpRkyvX8YwBgoq6vkCBrgtHdGIEmnkxM55XPG5y14/arFFx
FTC+y+bJuS2MM+yHLuQ7M+Td35fXe+5oMYwPNsAFWooA8fhoF0+3A+0DpHiG4lPpDny/lgVPTBH4
/8kaQzTB3HodoxvAib66toENdaWHDE7YJH3bjjdjvyx/Gzv6D9Ww5G/GDYSMcuN519zImVXC+mAc
4YbGonX6iVrluaczYrgX10qXB0tznVg3LNLcbdSVa+luv+vE3jFMX/C54BuJ+dTeWeSnC5QoeDHC
bIVnVTlEgusg5QizI7KU96XM6X6yrf+OVQ1JXS2+O0Q1V8zuCdL5bI/AWYNHC5E1BbftJDAGDDWO
q8J3KDZDnaX6MIo6THOVZdFqgIBoxYGvhPqLnqp25wzkx2XVOmMQEaPhQ7a0O2z/digvoqF+qNeM
KM+Lbd23yezw4o4Vg9r53lzvCtapKwp27pCBtAMi2yLEV3i7qddw9PgEBWvmdkdywwBzZHmaESe4
YiXOmCkAqbiuoJFsEd/J0tbR6QiXlReXssziRowBjTx3md7509DdyIr7h1aM5ocwU/nUjcDHL2/t
maVikLLw4E5RBorZDsdb63t5rdyyxK3NjATQw3nEV7+75aHSv7/UYIMKt4QJg96eGAhj+rEmjvJi
vPHI0+KxPBFyNJGelN2VmUdjypEZLLw+iEwB/OPySjfLd3KbXor3T6yG6VYnaxaHwWVvKpuRYtfa
pbmyyGNVfQ7VfZwkYiEm8Cd+elf8BdmAhZm0Lt0cIEQFIFBkLGlCIlNZ+MXd5VUdn98veahUgYcR
cDfkRB5zXDebXHi4YCi6PS2n7FCovIpLoa+5lmNVfRYVINuBF/KW8UCb0mNVITSTRIuhT4mxJNK0
yHbrSr8WxpM7OxL3zgtNk/jDgNwpYuwr1vDYnf6SDscGAoOPV9b28ntpA5zBJTYvvT6V3O1hiRaG
lJVvb5GV6tK8nNy045a9uby754RuL0RoLbCO576sL4W6Q+Ys1NVdOrm6uinrqUyJ9XQakrX4WwS6
eCvWYbpypMcu/Hml4VZ4BmIhBW98a0r1UqjUpQ6KwnSp03Ik8ZG7O+Rm8WPSrgKQsmjmKMzosMtW
w65s8hntDbeiN9dD0ARWyvZpLwztIMHRqeaxSysQPIBGOtl9b8IwJqNwU9qu5IprObdU9MPdYkEs
GC3rj+UJ1WtN6dSlLhlMPOeZuBV8amMz+/592ZStjnvmdH+YAvSVy0d7dqkYLoi3GmJRd3v+v1xq
qZxKSIWjXcSk70Td8kj1/fxxwEekepmvbe3GyHthf34eKxKFMG5hyGHwT8wfGalf15nXpcawcFdX
Pt8A3tWNMr6aD43w2yA2VBBkXr1Q/VB1EL7REt6cSbak7jiJ8sppnwQYPz8JkAgghgBOFYDH8R4U
zlzm62q7VFTTB9yvYBdmABkyzfu4D5E3njvq3+uMsTQg3QxLPbFd4KnhitE8Y8RCpKqQQIJv2ALX
4++gzBFrV3Gb1lwsb/J6YvE86q9SW/F0+dSPncDPFXPkSTcSPtrX0JNTd8KaqGlEtrzKRPjgTbTZ
j9L0f16Wck63OMYzYLYpuOAYfXi8HhdOTi1+06dh51YJzcNyV5LF/UAGf0hmUuvfi0p/LQvthFH0
7wXowLHp3ot720vVipwg1T53Zb0bVjLfgv823UxMq/3vr81HXOT7QUC37sbHolqW1YsePJuWZYsU
BRH1Ya37JfKyIUyypW93l+Wd0w0fYBtBJwqfhMGJSUJdUTU1zLdp243TbhC8Pxg/NLGk4FZdFnXO
GiHgQ/UYmHz464nh9WYC4ESpPu0bnyaWr/X7xgbFU+llIK8hVI+1WyKv38+yuBKGPQN6/4pOfp6g
j8AIT378L9gGzb48wdUgm7v4uU2Dyg9ubLh66ZzTIV7E2CPL5Qzv88XKb0uu7EGVa0gOfZYXO6dv
hAJBr5RPvSI2ruZMBHd+SSug1Y6SN57bd7FfiiW44qXORAN4f6EBEFqWY1oBOTHdklrZ0nCw6VQX
7gMylvczI+6bsK7V05zNwxPJHfY1t0u9Y/UcXjNdr60pxl0A68JoSTTMhy4e71fJ9QIMU8J0qcKJ
SjVIPx1bDYZi7jS+G6vVgnPiSBt+NZ3jJ3YYehsFng72YVl3HzQHV+uy+py8k7YzhPPEk3uL5hEu
PJvbF7fQM6Yde1GYVAayB8FyCCKlRX9LpMx3NO+caMqnKosLWgZvzerJN8rJ8s+Xv+K1Em8eHH2H
N0oKQoiTMHf0DJvCxgLy4KKNOXJT8dYicU/t4Ny2TRMc1tJmkbt09ZWbenb9eCwF2whvQKynCZQV
SIrwBgeiQ4HEJrcr2JQTYfvWZOZv4az+jfWn7A7ZdjBmgAZ7H/LBna4YqNcGYxufAfPOUN0NsuKJ
8VVCumuDXHjKHCMSr6QuLqyrn8TSLDeX9/q8KFhSEHyxh6dKiMvcNL2EqGL1+r86p+OptGj6EuFS
+lfu27lz9YElYToAR2OJrV7wpYGYioIzzUaTYhijRapRTnWJRK4vokUG67e1WkXUtrMAvaoNu2v2
6fVtB6pDKAxxiH7WiAyPpc+6sksRglTUFYreSR8ks5xkJJasqqHP0jngHescisBRd17t/uQp/iRe
v/lpBl9ymF/7U9Ds8OQA4vLsU0/iAy15K3pamlQPQf2YmXFCkKR8erdy0hzcsvj94BDlmkjjIjAU
yE6cPlXHZezRdNSpUu13GdLpzhiXduZu3It5vcszd26uOIBNK4/tPySiJhn9XJDqRBLyeIMlM2LK
ZVilI+ClZIDfflh0JQDUWXmnDSDgMSyK/+DGgiAEbwdi4cZ+PPE6Y2N0QMeiSUXfyz0refEwM5vt
Zh52bx3Q5m7bcAQjd8pGm+imLx79Xk3ff/sWweGBw4aun0gknKI7NqB1aLO+STtvdP9a3LHaMzFX
O8q77sNlUWcUCW4aOSCk1wAePqeAX1jolbibmnZtCk5H9sOCJHNbSzpHrCddwq1ef58liPQibBFe
NxvKA5rU8bnakjZgq9dtChR45InT9rICH6R4L7kjF1C8vfFLC1tq0hwo0N5yX/YJy6Qo08tLP2Or
2IYzYVwzoEvwVo8/BD8ZnZLnbQrbHc5gFHfIgs1gUDHZAl28LOzsPoccWiU2npk48c5rwMa2GcY2
LZaePwxVxd6s/sQP+Ia/CjqHV3zedjlOLg+KtJAxCRkurL9Rg1/axlmsMh8brK2p3eUwjVwmJQjX
by8v6owFBqYDGdu7HPj2yaI0GN05Xzh4QmHH4qVnxa0scjC5BAKymE34WaTnoTT7NVD6P9BcBMAw
Dkg9bW3bjpdYM79TfBaIuJm095XJx3hUIygltTe7e181q//7FgkBxJbGBNAO5T1dbj+KpmMSyJKo
hsj0dRsHSkyfSyO/EzvmWQSeH/19LcWtDJH4BdiMXt0nfqYcyUqqZeM+iXy+qYoweOxBZ/nDeDz4
8/JxntFRKCZq81GsjTzCKVLHjHWNUwhEkKwuYtMWLko6KufOzYMqyvymvhIsnHGhHvrNo5x0qwhC
W73jE8RZCR0EpU2pVibWHu4EnqOLiHOm/KT3m+m+c7sGPqaXc7oui7gCZp3/gADvGuCF0KNtQ14Y
Pz6ismTm+IBhlfWXTpbDPW3xkglQXXRvQi+P+Azq41CL5k8wuT/9/najKyzQD2RQEaOcSNdDqck0
WJsiuFijXgYtWOgGOelxBPUKtr7aXxb4GnDZkpoYyrKxGLbSrG0/XqxXVIDYOC/DJFgLsdU86Tib
Zzchzvy+1jW7GdUwx8vqONHsVPrjMjh5rGeUgbROMP4u8ICPQUJXAKJF41R0pDn+GFJM7RB6fZjk
7dQ/dLPmyRJIb3d5za8MIaTgoQgzyBCu4dV8LEWGRb0Ukx8kTJTrTvcatUhjdy0x9ermgD8MF4pE
KbIGoP2eSGmwRrpmlCZNP6FchczfukqKvdvxKWoUyw6XF/XKc1HMKAaOAj8C1g164h0vymQC5s0n
qEsLs/rzhNvxIVisiKc2v5ZZPCMKwd42AhuBNgFP5FhUOFc9cLeFJq3M1iUyTj70EdNZ3cdz4y36
irV7vZE4JjSEQDCCnhDhKX2fd0GAF6HHwD32/3IqOaZ8WsyuGwUyINXkXNnIVwYAkrb6RISYAFJg
hY5X5xZLxlYxU6RdlEryGsxorev+iUx8fCCNtbdg/lQqkVath7HrHO/aldwkHDnqba04Ro4RtWAh
b8T0oytpGsNzb6DJCCNr48yV/hILOXuf1BgMOq68jn3y9OohFVa1YwE2kF4QE89upSJWoITkipPb
nNirD8KLCpM+QAIDBnn8QZNp18ItUUMXWMf7Ehiqo67P2jc0K/9YHIvKFING22p2+RWs6czRIxJF
g8AQE/+2Sa7HgivrWweZa5KAEbvcTiXzk5Zk/Z32mbPTq/Wv2J/XWC/M/jbqBIlUsMuQVzgWGA4r
G+bBXxOAaYBNOhd0mbhaO4VcUTlYcH+5wetylhMdkwWJHqAlYOPUicNW/+tIKDC+377X+CJQQVBe
RdES5eReL+5AqxpWOqHLom+aVpjYkCVMccv7K6JeQxMbnwau/p9inZNz/r9RrHN6Av/HxTpnrjvw
ROTsGYrGtlD8+MRzW065X3CSME/1YA6o9sF1WufWBrXzw7WMtannhO1bEEXmKV4R3npXtv2MkoO1
sIU8wKUB0p0AqlrmwFRXKDmAseKWkp5Gs7Trh3qm64+pCZv8yq06t2S8OABRAI5xUfZ8vOQM/LdQ
wwQiXV8F+o8iY+qWVU7BY8fnbRcjGxS0Ud1URR7Z1XXf5MBYv1xW6zPfgCcIvAjas6LMZuux+9LG
Kc1BFQgUSZxg1TtSrv0aLV3p740/GB5J8LnflYbKfUvHNUYx7n/gL18WaZ1uwv9Gkda/BWbOxFjo
jQE8CMQx2BeMpT5eLOpyyiI0gZfMQ92hOtysLJ1QrHYfqE5GmS7EZ1uzLgmUExyKMixR6Ou4/HHp
RJdMvFe/x5oG4ga3hukSoCKiQz0ioOPvWYD0uSNyeQn3MvOQ5f58QGTbRcO4lrd1bU08qG7cA6X+
Va/2b7fidegFcAq4Lxwc0mneKexYMMTWqN7lyWy9/CBKPt46uJZXCLOvbxTCoI18vGkXxyiN4/Xl
C3LcJvd4gqtF3wVZi4LsVnmorkaZTlGg4u/KFX4dEUEcQld3I99wepqhdZQF55llfjKuRZXUcl5T
hgrpCCdtdpcvzllRSJkB6xM+RbR3vLapHAInKGs/gUN242AIcG+sEnEwi2t1jGe3EREIjBIY9ogt
j0WtWZc7rpI8aQp2Pw862+WsZOkYyDE2uc6vxHmvowxsIge7Bs8uf0MPjsUR6kyr7+KVR5fWvAcr
uNyhtsLEPbX6D7M6KqpcJveNX+srBvHsQlE/APcHiBq0wGPJqzeWNRsn7GnudvFoWAHmpSIPaCVR
HpA5uZaXOStvG0TOPEwxfpVVR82tXDJAYUmIJCeqaKbqfZhxvO9KWd/4uem+X9aZ18YW2Np22UHt
QdWGd2JsdZXlpVtA3uRjA2nG8kgtvLuf1srbZWHhR85gfDSWCIubHgmHKyp7brlbZyhM9wQ6jZEI
x9vbz6ZiRYntpWYJD1JytgevKQMuH3q365xdS5Rvx3UcrqKTIPEDNPHYWFunSQCzTIWXjZ2fFFJ3
D+gKQN451meIH3uZoB5A7DL097hiAs4KxZPOBzKI3Pwp7sVWUFV50PgJaJfebZixJlYa1c4mWORh
ccZ2P5meXtnZcwcr8LzE2x2vP7TSPt5Zd9YsbNHiI7GBbLp4cPNuZ0FO8SJXjf7fBcmqMSZuXoAl
k9ck8jqh3l/WrXOHCxYg0FIw9DbWxvEn9GqZ1l5RnhDZ89tmZigudR2ZGGftk2Hor72OzskDHoWX
GdwI8PATKxHOQVlWgBgTh7LlG6m0uwPls/nsgl7PIls0xV+XF3jG4AL+AmKwYQU+KGTHCyxKYppq
QDHbZF0Gx7jkO44a9TQTw7fLks4sDZABA+QO+AeO5MTeahT6lW6zisSAa61t/bVZeZ7mua5i3frX
8vhnpIF4Ddo1ohKwt9yTsLMpSmdecyLQDGErMmaAJcTA3KQt5i6xvRqvBB2v5cECoU4GZP0NOwhP
5HWtVJXv5Fk6L265E3DQ8aQdJ660RkcPOY5XgoBnUuixGUA1HLglSL0DSkQP4+ODM+UYrIygur+r
F/pt9vLgW7Da6m01jeQRTUi8L1VpxjdK6ewmN0Nb7KUI1Y5U+XSPbARBrqG2KFCVwScEsHjzXj7t
7TRPPw81Eh6KpxCM4ySOPy9kDpLjtZKJT1HgiptpYrqU081lKed2HTfFg+2HI0fMfyzFNuOMgoxF
ojHO1OyNRUcKUYn3lQjtTe/0VzT4tRFEVg4OBnX46PWBTMqxNIb0HyJHK5NitiMKyJ0wDmXDIpLV
805xUaWo2LpGJn19QQELIW7AKcPB4fYcC/WYtlr5a4beHiWJ3bVSsS4yb4cw41rG5sz6PETNCFFA
idvAtmNRzRiuYJFaNLIo1XzbZ0JEnt826VqaIiom0t6tTXjNs5xZH3rouzA/qJDYWMHHQvWsZiTe
/Bx8Ow6WC6mGOJvE8K7q+1+tbv5teH5GWzjSi6hcxV6CLnIiKlhcS/VKFRC2oS8jI/22jnxUDKCT
Efz6zg/zvy/r57lbyuGmIQzPQfzNyTXA88+fpqnOU1HPzQ/jj93TNK1DGY+cO3tSMQNv7S0qngPa
fSND3aQWJdZoydQs4Cz08Dfh5A0flmxSDy3oNlei0uew8+SecqAioNTiqhJgnsfb35Qlk9nsqHQe
F1S3di7Lb3NqnCedc6JjO5UmyueKvlknah5lN+UP1qvzfdta+tCyZnkKdYiGSQ4YqjPppI103Q1P
1FH1Z8odRiOEDshpts58xcI8m/CTT98yYSiL2BBvTGM4/nTjgeRTyV6lA6nfNYaUN25bqK1gSsW1
ACNIVbbfF4Oh0SSKfu/As6JMYUC1eE2zFNwRc2U3XykYDB6qCpEYREYdfz2JRDfKWD2p1Yv1JNRN
VhcWBekeoMQitOwPTlC7e1m/zgnEnYEXQBZrQ3iOt0D2deMMs+PFwOO9A1WW3ZqBzoko6+bGjKrY
X5b36rKi6g1iwNYFiubD6B7LE+06eFyioMrLp2nXonAFNAXwEtYJ3SouizqzNITTkILCBMzX3vpT
v4RQEPk6euS1F49Ty7vIAi76G124yndh5UxJ3YT2isAza0M9Ox4Q22RDePD/5uw8luQ2mi38RIiA
N1sA3T2coacoUtogZOE9Cu7p71dc3J9AIxoxipC0UZDZharKSnPOyZ33U8jD+rJpzWBWhHuBplWE
Bl3rwDSF+Px4bXeBrZydCLcPVKjsju8bucaQdVSiIFyoZQewYiWN1paqQBDNWf3JnfqwKJf6c6Ir
Y+jG5Rm4/L4OjH1HIk2I5x1aRbtjkyhRC2oog/ABpSe0dBG/eOvQXdEJ6D83ioI+E3cn6q+pNmm/
eP20vMudpn2K82gKHn8KaWpzieVPAdADoZKKBn3t7TY3ICA0J4b7EuteGbSN5oRVX/Wvv5hECRwl
l4GE9B53Xk5tk1GPnNoMQPOPV+GhGqWAW/TdZvTCvDbOcsLDVZGk6ZIrKhPh7aoW6CGoWQkzMGgn
vJmquHor2rE4+XZ377X8dmQLEuCGF9zHnNpEx62YejPAz0Z/uyUQqKkaKgoztEyUALy8+XEBbnTC
bz66mZLDI1V/4KjL0eg/38yMsE8zFweBG22wv/cI782+ZTfqdTVbLbsMRndWFTq2yF2hqkcpe4+x
63SUNTQH2k47rrQXc4gQSzLBajRWQOpZNJx82PvtY24ptRJwMhRMQD5sV1jqTr7qFfZ0oSs36HbD
G5qN1vXx0b/fPqzQYQSrwpA9Z8+lMb0oTihOw4Va4/yD3rnZxei85b1Ne7MKKq91/q3V3jrBEN5/
S6It1MtNbgLux96tjfSHOy24CiZkwicRddmTqU7uJXUj9cVyi/lklfICby849kxKM8w34LG2dk8G
bffSa3oP3PRgVhfTmas3wtOdi6fNREURxdLacnu/Ls0zWtuBm8M0tBJX7iRYvZ1vWWJTmYBSG4Gl
51EYD5ODKh7iOl3vlOECLNmPtbG7lmKe0M/U56tiK8Zn1QK9+3in758WQ+VOEONC/SC83rmDYQTs
amc4OUUb80vUtkmgaoPzbFvLWTh9tL0cK+rxRHTIN+xM9Wk8KXqEaEQsBit0GmMOOm1RnlAWHH2t
H86Qtof2LL6tpBvLjHR7VfrC0CbwohwnDtYlVko+oLCLt4JdhR/bLyd579GnBDnCxURUERmA3Z4K
e7LJE5BwyF1V+JqaFeGSuETwGjJbj3ftyAtI1jY1b3iggB22S0t7JbeNClOdE4uLRzAXGpV7BrE6
+oAAF6gcEsZSFpYL/gmhEk9LnERtZwUTDF8ESwsbodElCroo+9MZHe3EtR05HRBIAKwAkPER5c/5
ydw6lEmmTOxXP2farcgrJVDUrn+unSq+jFrsXeZCO2MNHhnlnWLIiWSL0JPbGtWahc6vg/Jvai4I
d7W6Kd7pUNz+xGlY75TRrlCMy9X5++MNlBu0dz2QhQkseCVhbMuf9dNakXBZvBzoV7CkSxIWyGIG
pWjTm6Z43i+ktw1pS+WFit1Mnx5bPtpUSrOENbyRDoveWjbmvqpt1L4Ct2jaa28OrZ+mdXrzYkRp
RW+M4WN7P4j1+6XS5UW6QU5qBbeyNVgVlprbasw17D304PS4smFJxsL9e0J4rA31skDxrFUiuwxt
I7ZUfynT6r06j/V3Laqy2W9JZ6YA39FnFHkbh/QpHfrJn0U9jr6XFCjTugDyvvWprf1bUGMegqrV
y/4JjH/ew0ys0ORatHalz6zY+Wc31UxEiqIK2IaVraLym3VsTiAN95G0BBpRLSUZ4XDtEWVDndCz
XmGFtzPMoCS3bd/wiuEiVXBRKBVVsHg2Yn9U5/xiQGbu5LtL97b77kD5qNCg0MOd2t9ez+i9xopc
A60XNf1tMcyBPo7dqX9NhdbHgcg68WXQAKP6ppVXnV+mhv5Lqy12769Dan6vXTOmNZ50rXXLBxF9
tFLRRr5OORtEcle0a5A3TvMmLq129GP6LVCPknI6i0UO3CpyNYCdfsgakBRsz0+2rCWifcR0jmKi
qOYtxZdpVmKfBHw5catHpizaxMARaPQBuNmaMgrRNBrXktMD5pL9oz+j9SsvRjGcFGUP/I6kBv2/
qd1jWJmNo5kpq7Isob2MelN8X2VS5JP/JYUPnHV+mq16vT4+FYdmLZQ36dDgZI3dxzTNGCGVlBUW
dN0Kv2usboE3KerUVxvRfPe8VLlEZuee2D34srRMqW5RbSLS2LefE7ev5oTfE6idUT7lgKGB7Lrt
20hX/3q8wkNL6GWRxuC58TjbPcypRnmIV5oc8LkEDTw7V89sO91H3Nf79tjWwTPMq/g/W7sIY67q
sYoFYXLSF+qXERWc3xvZjH5s5XBFEqbvUgKFPrk7laZau1OhN2h6aHELhLv1Potar57TOjrjSB2Z
0tgkhksA/wIJt/142Tyn3GYqG0KLhw9x2U0XM+0hSxXV348XdXAQCSloftC2I0PcA07H0pknlPfJ
YxZ07ydELK6KO1HLbcb4lmet9nmZS+u3x0aP9gtMmzwXNLJIf7fLS13hOfXIfhVLyVFMRzeEePwf
QmqKQiRPkuHFnu32i2qpsJeWpfVdp/8Wd9U/TaU7n5E7/Q9HnaUQn6A6RUFrt1uGMwJMHWcjqJMx
fVdbLS+JHsfora6R8ubxpzs6GUTSnszPqFHvy3mNlIooPJjPiT4NoaUCtxsENcx6Wc4ovEe7RByN
nguy4uRbu2UlizZZ7YRr1Ppsvq51nNycITpDOB4dQMnYhWfNV+LMb89CU1nuZCOFEThD9+cyi/ZC
kWK9mhNaMUBkbF+zx+bp8Uc8XJmshxK3y7RztzJb8RazcQXlCcqjbyvRk21FhROp4WM7x2v7nx25
mT9Fl/LVgbSOHWOCo6VpFtq3ZiuA/SAgvK5e8Vw0pndSOTw6IVD/gK2AGUajYWcUWktsF9WK0R6q
qR9FffotH5P6e1zm7Rmj/OhLkppQ57GYZE22tV1hpuV9JlSOfpKVVlhYVRdUsaqfZHTHVjglktpy
Lx+9uGM56XZPcacch2evzcDp6/kcvH63JLFMqndSsrrrbWlZVaJObQSgl9K3aM4UwVCkXVgt6Ocq
kfsyedG/j03eL4wqi05dB+Aj0kl77kGmDXqjTRz+giwh9KzG/qyNhvvLYyv3SY6s5WhA8GU7GLbr
dpP6ctSTBIItFBKnuCWNbT6Nad99qtqoCWLE6H1aljZ4x0xc/oNl9DEpJeOtYIxtLaMV0Uzgydk4
tyo/GoqRfgPNLF7qoe3etGPtfuBSzO/qaRlPWj/3t4BKkqw8Sm0UqFjyy/909ahu9kXC7YOANcms
xnJ9xOO0p7JIxYk3kWd8G+BLU4A44Qf9KJptTWlpbCPYI03VdofideoFDC7Iwzkb/lqU6AwldmQO
f+nB0WOuGNdha26wMnqhK/c7HwVcK8B4oZ3kia9B9P+ai1I5qeUenVHpSiQhkkhkj31PNSSCppj8
xYl7zfeM0gsrJdJP3rV7V2nRAqWHjSeRVLLdfmUdOnhwD8GXeH36nvx3uikTg2jUdRqCNG3dEOJc
FT4+ngdLkxECWb6c6oHV7acEPOkNMLHZOSWeXgq9SC7eiJt5bOXgKJJ2Mg2MY4KNfSRsto5dDgVW
RLkwA8GpEGM37f4DWl/5q7MZIh1ZP+HPUkrdN98mqlCjXXLT9UyNgOTPme8m7hp6a1MHmlmJYLZQ
5368voMDadOcl40qjshdx69qUcxvKl65xBS/aXnsPtPPqr4pyqT4blTmJydFbsr2ukmiLPgK2lM0
NffYXccq6dKuCzJg7jJ9NLNpvsA2doLCJJsu2oYKRamg1x4n5WemmpzpNd7vJrQIAgeVBg0iNNYu
XimSsVC9xUGVsYyn3107Uls09UV5WeslFief9tCYLF2woTa8611iUzLTRBVrBRW4RbarTRfzbbcu
9o00Vbs93sV77gMKNGjpS+48tVP0GbaXoVIcvajFUobJVIzQfsYZCXa9uHiZWF7iYc7fWjMSSHNi
wQhW5rfm6HYfH/+G+/uIXVpV8plCO2aPNAA7o9jGihYOMrzzGzXVmkucrsn1P1iRjy0hJ7GfKT/6
T08D6ThntHDLcNLF8JQS5wKloAT42Mr9rZCRCiQaWeNjVfrWijF0s5JX1NKMnlq3ka7jG30Y4+fU
nhhRptVDf7KBRx8PH8bwNqhC95jv2OzRSAY/EK6t0X0eGGX2bmzc/tWPHSsCBAJgRQ6q21ezysxB
2nZNKlByufmUzHD/i7WekTqbS3/Q4jN79+/C1t7utVtqGspwUqrQWZR3BSiob2iyLk+pVWcQNt3f
By/xTi7d3c5BKKbxJWFzFO0A6213To0q0ZQxQq+z3pn+mAkvmEynezIl3lxL6zOw/t0lxx5EAMpQ
TLKQOf/WnpNUaz9kIydFSdJr0jV0fQzwDPzK4eTB+9Hb2ThPaYtBMT8OCczpXSjIUKepRsO3DPtu
XLzAnOb4O2dp/uCsYkS5Li0rOm5LESyl8C4tY0z+UNNML/0uV7O3w5roX1fdQFJ0yVDDzQtGbHTz
CKjYrMo/kPvg95dl/Y20vn/S7G75RCF7RLHNaGdfqbuTRuXhl8Nn0X3hhaVTuv1yVYPC88x1CtNy
tt9OqiMu1rgMV5cJeyeH4u4cyg+HGbAYUmB0D0IQs2PME8l3WNjL79bkVn9MUbncKsZTgZVv+2wM
zCI9E747siohYUDR+PeO/ld5CTGlMZdhrWjLxVvnBtYDs7gipHKu5aCogPN17fLYcx19Vcol0I8h
CQPx23muNc9E1NpKQTqHDlmX6UvYo71JobA6g28fmqLbA7gMKUESvO0GTmu/ODHogHAAAuZbidUG
eTpFYUL9+7X+mA1EUA9td/ABsvS0NZW48WROrlmEw1S6N0bEJOFoDeNFyZPkanhl9Ovjr3j/nkqD
gBVNiAcIQuyhF8pMsU0HtxJqc5x1vmbW3hV4c/EsOqV+O8Vr/6LMWY8cb17/nXqdfnHUrD55UQ8O
EFbAfcBYo/2wV27xSuCCdeXmIUoMTtilRh0yJo1BSlO6vPcir0Ue3axOjB7sKq6TmJC6Og/fHtrS
lwMzxVwzD5EwTC8RGkS/rJrT04ABJfH4Kx+aokKF3jCsDuKy7a62FdnlMmEq7tT41vdFfB1dXbzv
ra54vbMBriNFRSXJ6a5DzyiT0TQqBVNj6zFbcnWvCkpKQV11Z/WOuxCX6Edq2QHmRdeZFG67qrjM
JEYpylGAIdtS49y6NciUBwzX9P6yrXamDYtyaifhCqhJnaVFRx8VOLbU6CKVoDKxNd8SEdlqFBdh
h+avPwoF4dZG1QOtYYDn4/07eGvBlYJ6kC0CnMDOg69OlrSlJYpwNUYV3ljXfCkiJKrqqKuetNIo
bo/tHd0HSqdEfza4Fmov26UZgiqJnc9FmMd681w6FmIwjV5dEfyhjaaVpZ8lWXvieuQido8uWuD/
M7p7dNOlXMcOEU3GshpjSRpYLF+gc9u3usqdN7lhJFcG6mrMfDD1/LfHCz60TT0L4AXoaXCS2wW7
2rwMo76SrsyD8bJW6uATGcrxQUYSdJX4I2fc77OY7TPU3tEhonYs1XARbAVssjXsLVXlKmlahOqw
xk8Lue9XKLdxgLs6w4EemiJa+/FMSr2mrSlKW0XVqFUBkUD7tJaq86UeHajKQo1OFMaOLDETF8II
pCPEH3aL4qPNJhy9PARYlwZrvyqXaQaVmc1Od339xpGLQXgn2AOOuLsZFYXBzFZxN0iEVm+WMusY
fFWUn9uWgU9GA1eZR1KhDdDNXx9bPnq5KEbSccE805vUXQBspxP6hJOFp1sVLdS9zLi2ndq/cRc7
CUQ3MxiYYWnfxjapOzkc1GaEpeWehKpHN5WWObwq3AKv9m79S5Tmsm6Sh4OZeczuTRDpM6skaIvq
D81FKptmzpme210Khd+VMBOpCEgeuu9LNalejgwkw2YK6XM2e/EJ1R/3pKB2dCWhoiBcJOsY9p7g
PzDCb056L8e9ivlDZbKf7jJHV17L353IalYmnjnN+8VGyOLkox49LHLgA2w5gJLOHsA8VSMiRl1Z
hOaod01gDul0mfuceYtMif6WDY37h+vFc+J3brkE/eqqyskvOHL4ZI8I+EphD6KS7V0dRN4miI/m
oc0jF5A+AxFJRBZOKtWbrDLPqP5HN1a+oETvYKkp7W/tpYVNB1XBnpVZReAu3hpqrZ1dE68rTm7s
0dIg/ZD0Ux3i2u5MZd3s9GltEPYwNtv3ateGwB/1T4VdLZepX82Tc3S/NPyrVO+kb0Z1cd/Lt81O
W6M4zsNxnj7HXS+eB5VAswDM8+qADgwGJRnpi2iO7OORQkp8eWafh2XWiNvEuPoQlPx4LbvRPDkf
91IBEu/BP/Sj5Yu593teX5kUg0siViWdf9P7fGx9U6TITnX9tH5Z6Oj9Pc3FHPSeSK+pbYlPDBa0
mWjIOOFymuoTb3jvh/gxUiAVlwjnco8mLFTFMYc1xw8rafFLXVlTHhRWbz7ZE+UqPyqb/mssmio+
CRoO7VJhQWnYBWywb/QKna7/MGZ5aIz2X7OipBewB85bYVEKJ9tmfqWwjC+PPf/RiYK+wTwCqf53
h7T3aH6ZDJDOQ3PSChiCU351skl9txiM0vgPpnjVUMrDC5Anbe/lOomYv5RtZihhe7VcZlJ6dWsz
w6Q7Gz11fy91wBocYF5siezfuZy+TwZLmJiaTL32xxyG+0CMG7ZxrD6BOjtrZRx9RflqAbEBEwpu
c7u0LrWZNF+03JbK+pC4XR3wlldXd0jWN48/4tHKSBQ4HRKpefdeLVVqMOiWlRV2KlWJ4CysbSmH
Pqb9l6GYqhMonfzl20BWgkSImmFjkFXuN83Ul1hxaicLba1tr6Oj9B9at9M/PV7V0fcD9yLV/iWD
fd+d1/SaGn/ZZCGapqNP5cO+WDmtLoHPuTw2dbSgn03Jn/JTKbhKzaFKBky5da59yIcouyHgPf6H
q0weRRMSLD889V0MPvMUajFzb5ALy+cXrxrcd1GHpqg1ztGfTgWxuRmYZ/p4aQdnQ04YkZor+C2u
83ZpMWNRVZ77NKSL9ncUUbopV8NhBAaEsyVSzzq9B1/yh8Y2yFKSfpR8tuYi9KhcZsCmAEPb/ton
9vwRetTrRp4hnQ2a7EchjGifZsX+AHaeXppJixXBdNfOV7KI8bBdk/0+J8r8HpTpWUfi4CxCSqCu
QCTKTdvXwtDfc7FoyLM4dwHsL4sxyAliytmp2MiRKR48CgvUM3n9dm6qmbs8zgc2rIgYrszMh/66
VDw2YEfOelhHj6ysY0KnIlYh2t1lTEaSw/HG6YbFFKk+k0u0v7RIMSs/SqWmSiEHxTCcIExmT73F
U6kH6J4Ut0pUVTCVtvjj8Vk9WrrEJTC7nJ9FxWN7eEwY5pOldCmi7Er6QVuL6B1Oj/HxanwGgDx4
Vh1apHQraVVKFcStqZ65V3a5NmnIqJTCN5y2u+aNAHKdpN2IMJEWXercW59eu0BeH8ABYI3QG0DL
bGs10WnjuWoO4apLvYs+i87PZxyClaXZSYp6f+8NGukAxGC80wnez3gAz+80ap6mYTlPhZ/27XgB
ssaolhouv6c1Zxo59xcf/J6srFLsY5H7PA1qMDixAUH9FZG4b9R6ywuUQeX26g8o517JMTecV3za
9gOKfLYL2OxJyBx0IyzbrEUhq2fCDrNfThzn0YIgr5KYoVR1r9Y+VcjMVZoSh0TsCrA3qMkTZf7w
8YLkkd4+pVigKsz8D04hp3m7IBRHaQuOyRxWCFF9Ujsvu9oWalMdueEt54/5TqxUn/p2cV9/QHjE
qS4SDcmW0y5NgWruzB5TY0NeYCa5DJ649ka//FOtGdMiqnw5OfsHB5JoSJIcZAcF7sF2pcxcinpr
wF7UlQsYqroISlXEbzy9XW52AYn3ZAPvrzjJA5Ee/VdNasPsanxFM6AqVBIh91kb3Rr4ukicMvQ6
SjvrmWaV+WykIjsJWo6MQlDFh5HZIy22iyTG3CAyn+eZYddzddFz4VycnhFXmi2Ut7Ye159Sxpqd
BBb3flOig/9nVH76n8IXVe/ASACAoBNqR0Hdru4LTagp6IYi/vz4vB6ujzAddX9uxh0feciLbhob
zitzcZc/NW1ibIabKtU11Rcl7EuOUlU7r6aOkQfCQuTKU4tG3HW3lSZSQvWcFHOYW5BV6Lot4YwY
OVSkzKO+Z7mvdzPYI0RjioBM5He72IjVY2ZWNYeZs7QBoc5wMdGeDCYnc66PP+iBAyC1+yH/R9+L
t2i7d1Gk9GMtmjns6d28rAgsXLrIgGuUMfhde0IBR7lFmlq9q40pOrF94OJo78luGGUYiiK7c4O0
eiZab51476Yv/eAtH+bWzH55vMCDw8kIZWjHqDIRa+zLIURNWsX41ikUiSGFFUV643lvwjxd2pO8
5OBwghmjZykdG7oDu3DGS/N8qT28p1vRne/ycaUiqVbPpUW/r2iy/lelHIsTowfrQ+WAEp70oxoP
7nYDF1VZKc2kU2h7s+cnVaGGKK33T5kz9f7jTyn3Y/tYQOOGIw47nfIL0gpbU7bVR5o3wfTnRKa/
KwDhAhOi1GeqeGWYUfg/qSwd2gO2CRIH8BHVj629BcRFM3XEQ+Ziuc9lMafvkiJuMr+e4/LP1hPl
icH7A8kC6c1KdTaS5n3HqXeTdpq1dQy1juEocTsOL2k/Dycv0YEV9OYkwEgKAaGJsV1Wkqy5obeK
CDmw8JqBQTwzn6g6ccoHH4+iDTxGoDicyn3BaB2NXmi8quGYGJNBRD2Nt2iK829KJ9KXVeuikyrA
wbIkT0qKRFCf4p3dLqu2pjqlqStCrzbVW+OMyiU5J9jf3zHCVhoRiJJLO3uo8urqeevZqwgHq08/
xt0QPSvdkuKZJ41ysnA+omXSnezY0bdEfIIwBQknmVpul5amiiBesQSYptL9E8XfIoghxzwlC4Lb
2Tifad3c32kyMOqOUpoTbsAeqtl7LaSvphyZA1UyISdJ2+fO5MBQvT2D8R7sGv0VkFTU22Bk7lE/
i8i8tR8qjnw1ts9tZmi3PCEleew5DhbELQYOJlWdWdPuyK9WpnSuxoLmqCg+6lk3XDKzZrhgciap
em8JvAhYa9j0wGTMvc+gWZU4Q1YTi7hq98HsVesXryxX3U+n1ktOlvWDM771iFj7sUvMA8QF715P
RLbGlKF5cyjSpB5RAa8kRn9NXcdH04L0aqXL8iTichlvFjENcj9LaqEbVWVqFZTlInLf7gUjHIZV
sfog94b6q96N7hfFduK3S2KOfxG4eiD1WgTQnhZqzIZfTLqxho936P5ewQKkwoBOhhTM2MNERqgN
uRGnQ5jGFGz8ZC7rrzl9o9gvkSrx0VeHh+VNJxfrXviAmJzyELQCdFk587vXy8Pl9mXSDOEIx+vb
HK0KgsejtWqXRohluKVisq+mnK977Sao5/YSGf8qTtfY/ponpnfiw+4vukOoTn0dDAfy6vtZ3XMS
F/1EiwHZ8T596UmVL0tcMLlqzIeXPHXikwfnyB5NaWAj9MY5tPJ2/hQ5m4x5z7VsIPoqLT0okcS9
eC0U3ATwpC+YnHXyKNzfdurczCInLcHD3L2o/UhfpagJLFMnbQE7dFzBKj8Ll4+sSF9Jy5amO756
uyoGgILTBo0ZjlXm3WpG4F7pSXUnJ/b+pktJIqllyItNQLKLDsa10+qY8bJhrLvphcJb98mM2txX
uYSvhodIUwSpSDXTCd6DCLIFNHvhtcT/DBZj4nQ5/V46DGMlJp+f7KiOf318GY+WhkgF0kvIXEpR
9O0HbFBbg8xEYNyYsxt06JFnvl7VKJYZdvHX623JSITjR/Wems3WVq80ggODUNXSm8kLz190ofqU
vxuVpTqbL3XgZDgQBKtyahORwm5d3TxXeIKY7E0V6pMye44f6UntN6CQ3rSLNQc6efrl8QLlArY+
GikTgmNUqHkYQJZvFxhp7ewNqvTRcytAK6bJlzKfhJwj4H5Z0Ah700Sjc+2XUfv+2LL8m/eWEWwG
WATSj67v7oTOXuyta8E2ilaoDfpqCI/wAEzun4/tHB0XwmN0uiQpDXm87QrdwnFEOmEHnc0sLGkk
+kXjNu/MqZlPPuaRw0JlCDs8riSnO1N0EJZJWSJkzbh8foaO3LXJUDHI3O7Fzqfxt8crO9g7YklU
YmS4ZwAg3K5snfOUYbEyO60sjUGhQDRF6jWtP66r9rQMzCNOEuH5o7GeiawdnFUZeZF3cO1Z8S7m
A56h6WWXE0jEaw5L0ihQi0gBCxj6oHynR1j5s9PMt8cLPtjKjdXd9zWKeFnXiUqDgfQPAwqL5UWL
4zloPHEm53K8QFl/lkqhHJvtt2XRSqsuOLVZjdPrbNoLWJaaoobgDWZm+vTi5trZaAv5l+6uhOwq
oFEs9batPVDSieoZQQ4N3b9cRRc67uL30bS+HpDNk0orUoZUpAh7JdJinlR0Y1OeOS/+PhSZ87lY
nejaGUI/62/9SHr3K6LAR7WbAIpRiPIz//SEI10QrUMNRMbu3fKDlRTizRhHJtjhtH6vzbPy97B0
Q6j3Tv+MDHT92ZjyYQ1wDvnndFyTT3pk/x0nZhQQY/T/0mal8FpYS+i5sThrNB7dJ0h0ZGf0vJnu
tSuCRvGELmHDm6knqxSWQgu86MBV1uCLQoSb60ssqvVCS185eULvTxvVZZyhiiOm6bE/bZM9WEPu
OMhXqU26+K2bN5/USoUJTK0+/aiti6u9ETB94hPD9zeKSoxK4kY1lNEPewDDOBqgRRbqvsNi29d1
aL0XEvvCX8coerVzxJSk8KHiTANpr1BtD2pkzzPeKluUCv6uMzah0k32B0up297Pe8N+tbvAokwR
wYWAi9nrjqtK26HZInhQB2sK09Szr6WRTH6qd9rTY890f3QwRUsV7R7Q5Bye3TmPhJ6ZFUenHBzz
Ouhr/k+uVO4HhvT2l2aE52cNcEBVNT9D59+/OVjGR9GXo25C2WRr2YiNtkXwdg6XZp0DL5+jt3XJ
G5dEEwoHVd50Xx4v9dAgE5boWlPsAq26NUjQ2i5eKqNk12lfHNh7flFndVB2s35NUnDBj+3JV2zr
Qlx0Q2le0Z+Qyevu08amJsyowROXTEB/TjtjevY0JHgWxj2FKDQVX2pwHLd6bFbfXLs/Xm3ddGQp
3eAH0BzZ5bCxXrSCdiCZn23SUo5T6rW+Ubp4L68bghxqxxV2WfUuS8Vw0fT2DLB2cEM3P2D/0k6t
opWTM4RDS/+OzgjwkaEc3/bWfMZxun9+CCfoWvF7wbLSeN7u7Kzljld6lQiZdN2HqEAibOoOZyCE
owXh7biQFBHRhd0f2Gmy7GZsRdjadOujBUezRIIh8Iz7CR5v3sFRlU1PuhIEKlJdfbuglP/ZaKYQ
oZozJjXSzNyvJvQJm6VUg0Q5lZE6WhosQkIGVka0twvIxqqbG6tRRWjlcfXkKjjSZKjXdw0gzZOl
3StSU1sh30BTlxYgU8B252LIlVqAK6GgSPlEJe6ife3ni+L8STfLW33m/1pXJi0v1W3RofhfEnR3
PrgiQbIjSgXqQgAlNHGhuFx/yZfIftvEhP8nLvjoSFEwoCvMo0phXH6xn95/mm2UgIpBoGQM0rIj
GfDLWq9PXrGDQglxIVPBoPgDAqQ2vTUzj27stZrORtdNf+36mnl0CjXcpssYxltVTILTG3FlssvM
lVXdwEUn9xmSVneyLQcnjh9C7ECFjQxg/+S0C8RbgUJdWIvCY6pqulo+im12QC5rwFCMnVdnNzxv
Nl+X8J9Ydd9HTZj81pRZPIVzkoo3jjtSoRxHymxWpJys7cARQxUAcY6XIFHcNzjUsgaGt0xjWNkG
Ewdghb1ZszILGSkyhJAJU1gE6vjUrskaGmV6hrU8uFxUtim/YVumcbsDL2zIs2nt0l9JY/XZLYw/
S4bs/Dp2p3fr4NCSvwF75HJR+90DsFsUWSo1jdBsrhrjIoa8+WWN2vREBuBwPUDLKSszJ4ke8PbM
Wm1hJiSjY9jN5fqcrdN0SYpUo0yqNCc7dxCdUJxB/AKGC7DufejVOl5V0nMZQ8tOyq9i7avnIvKM
z5qe6/7YMIKqSrXZLwfz9WUoYN3UTihEaYDrvN39dxROFBjzMSyLVgsh2RDitnV2WZLBOIkTDp0A
rA+pDAOAB4e//aBIGaOxZNHr6wavvapaGd/KKqsvc558GWor/zha+vBWT4cyHO0194Xn1jdBMnTy
tY98ANE0lHLYyaAjd85IE67bunUxhfWCIJ5frD0dJlUr5m9JZQKRThY0wx4/dAf5A/hnGMPwJunm
Gru7YS66XawZbVyvHVJ6/KPBACrbeXEXxunMTBoLlAiNqMdGj66J3Fha36irkilvv/cCeVDoluB7
kzb5hT0rn42lzj4+tnJ0TQio5QEiAoM7vrXiZEZqmV0CEmaIrUsUjbWPYl37ftbrM0754Vfk3PCO
UCkCyrA15cVLJpjgNYZMNEYzUYsg1aZirC9oQP4zzOX4tVDNs5z/aH08WGAnODEuj9fWqFlqlrDr
egqR4pg5lKKvQ1XY+ntmWZyNWjhaIJVtldMp2wr7Tl3RrZE+JQsuRxsT941tDWn6uUUw2vpqzPKV
imvEcS19Ks56QUd3ArwpdQBcGq/HLrSc1sU0B6QVwkZFjj4mdg+bsRdXkWrTBRThmSbHmb1d2B5p
0Ww0GfbSZshCtR2TS9F29VVdPPcaj8aZiNjRLsJfATvIf+R2bndRKgiNYqnHUAG19o3RekzEFpEp
LkwBT0/aIme2dsfUmCH857TBaMNM+mVaLO+5WiiA1Utyhso/NEV1mGYyulQ0DbfLigejRRSSlr/R
lNbXQQxpkIylepkV+/WsPXq6YDTos8lUel+JyEdPmWqds1krnXdD0c696R19f4/rcX3sUo4cFwo4
DEKUaDc6CdtV8QC5laWPYwh1ytQuFd9zlLyDM698dAhJAjjtCDIBt965riRPqa2bLlGpaaefTKWw
aSNY2XPjmHGPfPB6dr+PtksOaYX9SMoKxWm7MJeh8EjUxEBkidCuqi3Ma1sxdy2ahX5S8Dg0JREN
DGc9oIbQy40rfY0IdNWluuQMB/2FgyEoBVjZiamj7QKPS0+EqigJ4+4zdpGrdzH6k6EXjf2bipTu
i6KcziY4XBDocZtnlDbvHp6EJtfqJggHhTW8iVtmlwy6skdR+2nd5Cdv2pEfBlf2/7Z2+zQYteFm
DpAF9AWKG+Ql98VRZvePoYDKqaiJE2aQyf7DqadBh64CgHLKnDJI/CkVK7JmaEWGi6KiUf9Tah2c
rXhwo5Oo4PA7/iDeSiozAJutGasoMlFNHHo4zVn2Riti89mNTS6xiNY2fHyTD43BvJLoDIk63j0r
HaCuOl4acoKxNyPfaKzkeRk6ZbmZGl7e/w/WQAAgR4kqEeO3t0vTkKxSxzz7ATyp39vRxDCQ2XiO
i1O1rqN18e10mUEi57Y/8pGWOZoCqy60Y5XKj7s4TwwA+ZqMtXICND5KDcg9SCFJ0ZnTsws/7LXt
7CrlCzZMs/qmzGgJOLWeS8Xr9DIOg+pXs1IE61x8e/wxtSPvKENkpjIyrJ1bt/2ase0peTmRZaGf
vb7Yk7swQWKpb5kYkXYXinUrSnP+2DZj+h3FpOil07N0DVDpzi91Uvc3O4uN39VIlPbbwk6qf4Qx
Lv8+/pGH+yBbAvhwxEH2hxnd8SbTPN4/T52sL1kygactlPhvb8zOZpUcfQ6aMsAqgEjKFsT2c1gV
VNTW4VGq/o+08+qN22j3+CciwF5uSe6uuixZlmXfEE6cDDlsw14+/fnRF+d4VwstnAO8eREgiWeH
057yL0mAKC33w97tFlT9TcAOGHddolGfm9qGZSHSBYoAyPR4vL4yMp6Smac9X9APq1z51d60z+ve
/y9JIBxCemZb7onK5fFQHN2U3iRTcxuJAwOeT+1XVLRHN8oU7iHRn6/Z9lT4CABB6DpNv0QNuaNd
DPaVI/y4DzoRV2aGfGCJzsHHQ51bM3BvW94FTAWE6fHExtFLhT1RHB63jr0w8aqeK3shkxY5BtrB
WHz/eMBzi0ZBk6oBAC0ShpP7brSb3rcyOaBXZmvXojARga7GdOWQ9smFR+rcs4vYHLoGFA621OR4
ciTzXr3YjFWP9vic526vxaSDo3dhvc6Ms7VYIYtBWqQVdfIueWa3VCUCtbEzWem1Uy7Nrkia8tvH
X+7sKIAAwN2QZ71rrcLhKUcMhgcUAbuu3o91al6LzJyCw/9vnJO9TgUHLCJPYAwWaw4Xf1ZgtdLs
QsHzvU8ELX+Ez37tcTq4p/kG9ojZaGD4GivTSpcbt6hnI6xVwbU0NkX+pvdZ/WNa6na4surCIBkZ
Uvj1NjCSH9hYmdZOX5zu2tCFlsYlTeYhrLLC43ozvf57WxmGFupWmn3us6ow40RVFBdaAwnTh7HN
q+0aXKwxHJPKWqMB5mxOmUHa135HKrFr63x9aZeiTS6EgmcO3EbwQxeGhISq2UmJZ3I6iJIjlr1J
hSquX2bL57YW/pU+BVlodUa3//PVJBxk3/wCkJ82EPKksgOFAkTcOUnwtFitfQ3qwroUt5+JB6nM
QaUlkqYedlp4MLumlKPaXvq2hXlmAvMnWNNjrDj6vaYIZHqyogs79cxdstEoaDtTfyS9O3kAVvqJ
q9XzLXVEPK4mOefPnSqNEEKAfWHZzh2+TbiSdg8SCAShx1fJUFBUwey6Z7fmDvWvMv9q0Q2+EMqc
G2VrAWxCnBt9b9s8vwW4SjNHUxMVrbpG196Akk4ynCiOxx/viXN1xi1qoWG/qXfzhh6P4wR9bnem
36M5nQ167Pqz+DQWmJdHVZW5fzfdBPmlaTsx3U9t1X/Go335S7quZuxsI8fe5OPfc27aRG9UdfA2
gnhwciaMua3XJKVrl9hyCVdhmFfdYOp/XnRwEX8DqLURKSDEHU+6mfRZT1ZM0H2KYd8wGKqu0JPN
5zDBRvRCnH3uOGzrSPpAVQwq8fFY+SzyorO0LjY6zTPuTeF5ABdHqdWRjY5t/hxIzS9ClP7mvz7+
ltuffNJrdqmecsHQTOGdOIlJl65oOwMj2zh1dIxFlr7AZgdPnkcjEG4EDX25sHjnDiEtUBi1Hu1Q
uPHHU00dzbc1bSSCKMw81DzNQ0cZIX/lmurCvj07N2LLja1PIe5UYaHA1trOJ6eP697ur72pcKPE
ScfD6Krh2tkEjz/+lmenBmgX2TewAnQ5jqfWUhAmqOV+sbsxuU1rzcI1JzBurNS41N84NzVaypv/
OfUjADTHQ40IE/UjMgGxN9vp1UJOGKXKy/Zel/SvGuNfCFnOXgEgtBD3JviDxLv9oN+uGgK/CUlT
KA8l/Z2oHAc/CPt5vlVztYpwKrv5S7Xay9+OhzFfaA2zPNCgFU+ulVeXTsu57/z7bzk5mdTnOltQ
h49Hvg1i+FA1UQh20D9JxX94MrjvALj8Eko4hX6kqTU27ghrBom2AROwygC2Kbt908727uPdc+5W
Q/x3O4Sb49fpS2/ok0QVjQw4XbQ8yk1zuqP0qr99PMq5Ljr46E19gYLKBoQ6WUjfbrtZm7k829pz
d3Iylr2V+U0MzB9ysetPd44l67u0ApDXNc7CDZsMc79v88GDu0Cp5QDEu36pEse57smaL0Thv0Du
p1cS+FiAwah8ssdPnmkTtcQKWbEBClnb/1Ov0ru39WWZDxXn+KBUhxlymXvdeDDNvH0Bhh+8pbaV
7zHdlT8yZRll5Cx+p+JWTdWFVTq392hdkkQaLBKp5PHnqxT6QAaVbxCorZdFzZT4V0Azne8dtNoL
98m5Q74JApAm8NIBjzweq5UDOg/zMsTZOM2fcwxJospPEuzAtDVsssx++nhvnJkbbCZAw+gPwHt7
d8Z5VlfCNaq3YyvqXd/MHG1HEsLFhjX7+YU7ZUtzTtYZYWjY3Nwp9GhPqaY2cq7T6EM1kolvh+6A
dnplT144Naq6B9Rr7rNc/2bOU3chlzg7z03BjaI77/spHsfrauihBewjapJTbJtSHvwcYL0++pcU
Fn7FIu8mCdiQ13UznDhtB1cQkxbLaDjVlZVdNctghpWnhjCQmBhrve9FRtJNT0LjPtGmDGcBa/lj
2yZGpl8JqRdtNwhXp3d3Asop7elzDUNgIDHm/hiGrtp1CFxc2LHnp0t6BjpjM504ddj1fNkAuafk
Oq6G9uhUwnmG4eXfBBPmKHra5uG6Ll5cIhQfetbi7XyZXHoezgRThFH/+xtOQa0+7AxyD8Tildm1
b7NOA9rFUuQzagbVzTRnwVMny/zPA34CURrRHBuSmtOz2iVBqpUlUJGxG6cQPQ3zNoHKdGGUMzfC
xlugPUXhYLNoOb4RBBKsfeEyioFnw4tIZS2jxu69h3Va9F2SUpW5sKJnXiWYvVsLlTrW1ts/HlHX
s25IOp2PaafLGpZBq9ehmQb2P39+9/w+zklAAyEwxSqZuiPdDrWf5jLZNQqUzVROzQWNr7NTMkH0
YFVCJngagap0LcbVG1iqpp52Btp7e7vJLlU3z+1C1FXRjmErYiFyUkxyLbQplWSpBpu4XpjJFuza
825Y2iZOuWqvysW9xLQ6d7MR51KggyWN6MPJoL5bo8U5/Kre1tWNviBX3TtYjWGRkF64vc9uxa1I
ALR5c2I/eaWNFYhE39OjcmuUziuMko1w9bneAMcVsai67vN/2CGbAJEF2QQ0/8lOnHxUosVMfGQ1
FvRyudIp1Tzxxe2K/PBfhiIWI0MBZXzKtzKW1deWrf9mdHkOq3ep48aX/s6rrUu07HMrhkEVOur8
RVl6eyR/i6vtFp14Q9suq6ZuXodmFd8x7HDupspIXj6e1bl9v4XuGwMc+ZHT95akvfeGaWsd6dJ/
gSBdvGooE1zYF2cnRMmLNBbpN5L04wn1ugaPpOfBo2Kn7fHuaMIpb9XVVOmXXptzWxDqCEBllBxQ
ZzzZEQIPktnwecdVMYg9SuraVdHK/GW1hnaPCFdy4eI4d6SBBDCpTaGGz3g8tRaiucCLgGTAnptY
DXrwmIp5Dn1KHLsstVIMedfkr49X7dz3ZL3sX4wnApaTc+ZKTakZB5QYnzT/BRL/hPf3oG6TCb30
j4c6F5D9NtRpBkKynDe5osSq+2k577M00x6K2tNU6OKaGXm9U97PXgUUkusuiD8e/Nxi8m4iVErs
QHn8ZN+sSma20ijqbM5A96SXj4XT6rFuLut9ZqaXLNbPHQYAXBAJttIOEPbjtTRxQ0TzdQL5besw
gWxn3mud/ueiTXiokcptxDFuytPor09GovZJ6+NBpMa14Sssa/KLok3n9iX7cROeo+4AbOx4LmmC
QhPOXuzLdVjA4yzLDovqKuxbx9xbuYVnR4rw9MfrdfYDAlKjKwLECYDs8aC5WZpSdNQEgenlB9Vj
MgHr41Ij7dwoXMFse+qPIDxOdkWCvIflZgVNjLlUQAZwj1n6pNx9PJdzZ4xwFUUSAOakxdve/O0S
nlcIts7IxpcocH7NZDWH8HYWEXq5+18Cqo2DBg2Ul8V4B4JFWr8YXIoXnvKdvXTqEvKMf4nYde40
EYtyM1pwlAlAjme0GbbLdNDhAGl9j466vQUCTnlQZV5ee14tLpzec/UhogDQMRswgTFP3jFadzog
C+iRuCKDx8zW4FBomXtna2u6mxKQ+taqnH2zSi3sc7fCi85ODqu5XLKJPzdzusqbeQcCcLSLjmfe
T+NkFt5EXmc7w0/LLmRUAmvB2wyTCUNI+9uf7x3UyjafEAyMAf4fj6cvKklKd2S8otbuCcDzKGn8
7NmXcAA+HurcYaALusEkkEd4b5WeJYsfTFDX0rkN9iLo8i8TJqn/IfhBYoooC1lAAsmTCRlFkVrG
DNtJJaYWVoYU8aL5RK9a8B/oarBvoKuxczZpk5M7pG6nFJQd6l3S7ZNQOkmNmXsyvhTLtFxolZy5
I+kX0CMHooNI52mFvcs7SmHBJhSWOu7ekl0VLoWa9migtVAXPD+iBXtJhPDcoMgdkj6hyb+ZDhzv
jTEZssI3+gllBU1+N6VvXdXtOER+LrS/XGPtDkEyWH+Osqd9B6KQLjZZ/2nHXAFzmNDCnuJRy2Bq
IaEV1VKpiDTuxx/uRwpFG7lxY+PYGxXveHruiCF6lqXU2dKii5YOREBNd/X541HeHehtFJ42Vg0M
Em2f41HSvKmo1ReMMg7TjQuE5qHCBWRPZPicjtofy5dvwyG1ALuczULudjycKKypHVWm4jr1/YOm
D22sjbbEeNWwDh/P7N2zA2GGuAB9KW4PHoTTGGShV5nUvYqbYB5u7KBc426R5S1CWpei8u2POipD
MRSBPy1JNHc3m5jjWem9KL1SqAY8w7TZRCgn9Fo3R8pVC64SoLwhuizNtaLKHU7B/McyfdvwJITo
m0IWo7h4PHyJcleddaB8SrSMdlTJmmdVbtxR4rC4rRraXO1yKUI593kN2qIbUJ934HTOSm9xDCtF
E29WRlEH13xfa9h2Wlki9n++ktRnyUUYjY7hyaPjrry3nWOp2Fu99dBJk4vFJVJXrbdceATe3Sl8
SiIHZCSpjm9+O8efcrOmckFxqFgPhN5SREu6bybN0DkUytaeaqt3nuBfpF8+nuG7t2cb9hcwYEsh
gcAeD9vwU9pJGCqejRohgoUHLxN1/x++4zYtE4o2ejSnZ31yZkHeyz6pxr46WI5mxn7mG2E/iWD3
Hya0oQG4wiiPnvrVisXTAjthQqbuqWer5JBSSnMREvp4nHO7kGITYE1eOiTRT66vqafMnRa2Qrsr
K3d+I/+dhwAEyhhcaiCdG2lj4aHHx4So4x8vERLCgUaNpI55WfwrH3RK2MhAvxulo/70jWE30Khi
jUA4bOjQ46EEb542eZRFHJVNYT1O+sFfZx7Szi6uP/5+Z65/eiAQ2tkUkGFO+ZRsgWxEn7yKRe0O
TdgthS7vTQK86xy94SxSnq++/fmQNAaAdlEefN+Nx/vNypgg9qbdlO0yLJRC2c1raOCLfah8/1JL
/NyR/n28kzBhLhIWc8T50xkMHmvVa5GczeXaHxILPYY0Pagmv6RhtO2G0xeBOgab3+DFe+dAUvFc
O53eVLGpVdWOgrgeFZRTbufZdzeB7TKcCt0jyvRFZM2ueeH4vZ8zrNHNHoQEEqq7dzJnL3NaV7Vc
YxVKYteFWK146mF4jKLoP+v51Fx7Jufl44V9f0I2qipFBpJkWHOn4naBCU6lGVFh4P8tOhGVdjOT
SYQmMhB/fJOxZfkfBQ00lBju+IQMNfEZG5q2ajE7r904L+HsJOXnsvXUhRPyS8T+eCkR+oRJQuMO
XAWs4+OxpOMW2srMwF+ufYaVROfLsNLq/FsxVzX8P4yAo6YrRR8Ns9HdAy7nxc0hmpk8WCL75iY5
ygm+DRD2wu33/tkgrSY25LaA6OKfnl681Jsyt10+g2bJz5LyXKRjpfLl43V9f0fQawIOgXA1RQIk
o44/AH6QfZH6RDdSN6GEZ5oTCm8MXoZcvZlT71/oH56bFAOSqVMrACS9bbPfygXr4rZ2Q40z9t3e
3rewvZtHPfXdS9qF56a10WVhdqJU8q6+OY92tbJxGqjGDbpifVrkIahSEVZAfB+6QbtU0/8VcZ7u
JNJ4NLiBA7F1T3Ytqk06RTd2rS9TcT2LuX4IyAdfeg2aDZ6Myn7xlgSmIApZ3X0yBMO33A26OMmD
+qusfPe264V/q48VqZwVNNO1alIbk1wpngtlZPStmouwm217v/vR+OJuVVkkHE5pHl5CrmzZWQvZ
tq+8UAty/alZzeLGwlPzIfB6/a5yFuttMbTgQlZ5boXAKWwYNAI/1FuPd8KCqtbsjxZhdW//O8wi
eAjWptplvv3aAvK9VE48NxzgIji2tBo3lPLxcFaVBYneZl28YED0s9Kc+WrA3AKdB8sPh9K+VNU5
c1/+kirzuCwJYE5r+Vnl2lU/ai0iHOb4kPatEVI2ta+VP13SEj7zHjDUluER/ZN3nZwp3U57PccD
B9xpO657vxnUrtLJD25EwwEurM6PO5FlF0r67+tWqHnhn8FLhIYZFaOTu7OtcZRtcwgAK4apKF7J
DkS7kUxtKAuRfEk1tTzX+lDHckqSBlvLoJtvHWvxVdjaorgknf7+VebnoBa9NXe3B+Kk3ll1SeF3
tdnG+jQMb3KwUU33y/muNaZ0L+myfUu9uS72tTllz0uVD/uPb9IzZ4m3ihtUp+JKm23bgb9dbUG3
JvCtuy5uxZK/KYw1Qi/N0uvG00TkZ3J9WdQwXanau9R8OLPXQOUCMd3Wgif6JMGAN+gY/Tx0sfI1
L27cSXwydZHeAl4onj6e5Nmh6LjRz96KlacYnh5CNC2UGsGXCqvichV2OADdi8oMaPfHQ505sZR9
NnUZf6uOnnZJ68GAmo/oRjzo+M4cVq2dep5mB3in0S/lrjPTS2nvmZP025AgqI6X0JcWtktIeWKR
7NEobQEI3hhmZfwrHFeLJoV4hGPL+fnjiZ77pv83UcAJx6M2nrtITUvaWPjrGgu3pUnUL+udk1uX
roqz33Q7sDSBf2ldHQ/lYJGSCZQ347YI6qssGIq7dVQaPtRLpkVJOiXZhSjm3KnARoTiNnkpF9TJ
5FTqKn3NUCxNzSELk7qqr4Mx+yczs/YT9Oflxuuc4AEFhEvMnjORBtULoKTIf8BFtk6iZPQNus7K
2jZOhtw96HnZRuhp/XniCCONoswGDtpa6yd379KUg+WSecdCVz/qqljvLcNIoGou/e6PdwlefbRO
KXqZ4PtO5tN1ql7FSGblJvhJIsTXxNOEMwQat5dQQGduUmIhpkVvDzryaQ/fXgwT6oTBAbCsoYtm
Qza37QD1Dy0grbvxEc96TcepuqnsKr+TAzC7j+f6Hgu1tawYn5oXSTI3wPE+XX1v9KpfWIUBghRU
up/jSGGv0Wr70FrUbozU9XeCsCisejc4ELtfsi08c1SgUpLFEpvwG94piUl9mfsMo3a7nIq9K+3p
cWoC8MnzLiuD4urjGZ/Zrb8KmRDNOSogJI8njPh5Nyc5dw7CFeltUbvpl3HosgujnDmMjAJJixTO
Ifc+eSiKwUg9IhHmhGHwt1HP3TCwyuY+8JS6zbE5eCaUUQSD66WL59yWItKDa85lgNrVabQ3+0s6
tTp1AWE4V2mr/LiStJZEJqerLus0emyGGc+rVe89fy5eP/685xYTmjHNra2/Rk3z+POaMi8SZVMm
kIa1cuV4bw1x8h7Z2n91LTUv3HlnLvSN7M59B3aR6PZkMUH22GmVcSmsbJs5rLuquzGrPHtYaQRc
OCrvl5QuPKPQgTGJxk6JsbUftHJsUGALpmR5Sl0niUqMM0JQfM4BoXYViyzBJjXhh3z8Td/DoYml
AS9RA0EoCBjqyZo2ieiGVKgu9hyBrV+eOtnOHLSWixbX7yLUF9O+8tbJ2RV+6/u7xeuKfUd+k+/z
OrVDvW9aGcoh98xwttIuHu2p/3HhR27f+jjDAf1LuQLbc4qIxEjHK++7QtbZhGpoO4vl1ly3l2jI
63Do5wrxK7+/W91nWvxxADkzDfXZda4yq71EoH0fWfAzIACx+ygR0B05/hnISrhKiAHpq9pyr3tt
/CY6jLuW0S72BpqnO5msl8qn7zc9NO2NLrJpU8HE2f75bwGpWM06E0kHxQn/GbnT1nk0wgLpTP0A
ch0RyKBvF3n4+IO/3/sEwDZtO2A+dNJO0zpAZp5VDCTeA34jEc1IEc2jmzx2snAu1BLeWwa4Hjkr
ycUm701z5GRth4UjEZTIUCVab+Nb1CTlGnaJFZihodLpps+QID/gBtmQUU9gY6Kxcue/1lYbrV1g
SYRd9NXx7/2hbctIA9f4bTJbfCg0f/FfXW9yvXgNmmSH37Dow67Su8d6LPxLueL7hWKBHL4aShJb
u/PkaQfuWyeFZGcOkqzIZtgIqJT2r6jTAr7kWL788RqRpxBHUPfatA5PbkPMkvnjvbyNPWkLFx1M
FTytSB2+tM7Et7sw2PsbCiQbaSK9HW5f/uZ4G6pcSmdpPYzNC71u7nPTSpxvUz5hWY+GRuk/AIVx
plDDgrePtULDbNIpB5nsPZrpcl9MmzT10hbqq0lfsQvr2jXT0Nfr9F6UGZXzYUwTaina+mAN5Yjh
QqCCL42Cxh1SWsN2IZl87xOgx/RlHVZlhrqH5Pw+kU766CX+cDf5mi7iuiYoCpsibdc4LyyvioAV
dvUO6JGDYXEC4C+atMFxMCzH6e9qhP+1RLOalmy/ppVUoYBBK27KvBisMK+RK4+CYtZhhiEIF9xi
6SIk/tiZHPe91vjD7UiYl761gEDxKjB7Ye6aNkDz1hJ68smac0NdIVOGDUZlFK1Hncz1v68KFaQ/
zrRARlCGAYJNAYu+xPEKgTo1U9Olni28LAgFVuyRM4oS2eQg2BVL6v1xKAsFCQXhXyiJjcZwPB4e
Ka7RgfmOV2qPb53dqF2P8tKnakJL/uPd9/5okaWSrSKkRBZAbnw8FMr/ooHm2cTm1JSHxDfSW28x
QF55+XILA+VSKv6r93X83tDgY1dx+23PzWndx+oXC0AUsN4lcTAwXcx2/WrKIRsOOf/BXWVZyV8d
CrwiJoxNxKdiqe0yqinarJHnJkHypfbn6QvvdVaHOV3h5NZuW+NnrZq2CXlhmq9Db8tP2VxTR0kz
sfoPSD2T8jejmK5LTaIfR8plzlGbu40e9mYWpMjaBc6r11nizcFa+6Ux2ioJHbd01K4UxSzCFcLM
a5uWQx2BlFF/V5iUftZlpX3rR2BziEpM/mvaIXUTtpnorunoFmucVUP7JKSm/wMAHeFuFSRyDb2l
ImrfVuOrOdjDK8pv7k3R5eY/y4hJSezaa/YXQV6rdsaMrUuoCtx6H9fUL2mYyMZ7Sseie8WVaKW0
riVdGakObvltmRv+lxWanXioulR3wpJ9qj6vQzqln7zEsnsUDjq5FrEp9Mr5lJQoh0cBsRcHD8GA
m8IP5lerT50+0qxmfNPaMusgabXZQl3IbRDhRD+IMhbulHk8gDArqW8k+VORb07TtpEMDxNCTXo4
VMjXhcZI/XRfU6V4GTRJDlvhFNJHbmIvMhygAt2uQ1BPn4Z51XZC0B27sL9Pn9tNKp1wlu45Zxfm
xsn+njhmQIRBgs1uq26MPijuoItIL2oX/sGFwU6TlG0wj/eWCAY6DHjJ48PU95AolsEx8DzVi2gu
Bm/vJ8Ml5M+7uuLW7Nis+niZtlKeYx0PQ1vebqDz6ZEhq1TbVb6Yb6k5JTtHcO+GrRnMnxPhDLfu
2HSI5ha+PYWFr2syMiqjuQR3RfFji2R/P9T8ou07b6DsTRv8FLCJhKCZzYuH40RFbPfiDYU20t5z
ghZ9cjdzvk4CW1u7szcuoNGgoyAmp1qvkFKRaJxWzdwDMTA1LN5V36rXGbd3CxDVlAKuENWUxmbQ
5l7YqaGVVwlGDdS4VK+bEUCTPnlSjsytXd2ZZRomc5YYu7x08dno+lLsjDQZPrVjJ/i3i3S7coKi
C/3Jr8Ue9OI6RjhILlU4OKP376RnTXUIrDErdlILjCduCq/aFf0cPLZmN38vE2FvDLnEyQ5NLfo3
J1Pqkz80wY/R1jjiadLx0SfhdnOUurX9o1EjSM+s6YaHpIBTH4rOMoaXdszXl8RU2re8Fu6Dh6qY
DlOtFVNkOALV0qZU+Z0WBOjQ5UWFJbjdmPWtTNN5vLP1wX+r28Ze8KBpy+suXTsR5Wva6Hu99edv
9AL766WdJUCRPDFeBtvvnVAbarQec1E/0leqZTyLFUe4xvfzBE0Lv7YiYXryHkI4u4v+2vKSK+nd
YBlAeIeuNP2Vsk4GP8QmiYp2j3b2cCC/QoIzL5b1VhRlBY4cC5TIQ3TnO+eBX2gCErgZ9MEREGpL
jIZUodXTvhH2AlnNn+VnhJkcIx5zpyExS3FqDFuvzVWcjGX6SVRELc+D37TfU6mjAi0wIfxC06/y
wzkxp28VWpMasjRz9VPXu9W9qhEvXqNcK/23OROtRsTTiTwCFuG8UbZdPo9F7z+kPtav0aL1wd8r
P/7z3CosGxDhcL/1tSHLSNfs4Is+owew69w0UfFSrYYHnCgx0enNLIWPwSSSPlq8RDwORpWa0dxD
LQoxKxYSrI41Z2HpLkH3Wpd+93PUCn3ZAZNXD+DOaEhYmeHclWtj5nEwNKUVtg3sX9CKmq7FQVfL
fVtqCEa1qEFYe9qN3s+qL5Z/yOQ9/ujGHKz+uvCdRUZrYQz/kllU7S715/WLA5Vl+eJZAtdS/Ne1
LsqqdtLupqV1mshLfSnjMfPcJwRcss8DDEnn1sn5eiFJ9Mala7sMHdLKzcoD50g8t9boO0VYtWsv
eRP78c6xhzK4cYRdT9GYze682wh4aTj1sqh2VUP7I0qrZbSuq26u3nDA7eaw8TztkMoe5wCEatK/
srlKHurJbwrMjpT+5lRm74WlZYmnYcJgGQaEacccCHJDDcmST7bmFGbkpov1z9gWXh/aA/SdcEau
5cFM/ZYtmo/FZwEX2TygNFXc5mPiO3eekYCWFIut9Gu8MWwnkjLPHBmKyqvMyMFV9m5rK34vtdnk
vM65fK6SrcY25+v8kuCZloD0Fa4KyySfxiiYwWPNlqka4hDDxhKnhmj24E6gu6+SMVOPcPPdH6qa
vBbPNQxcos2fqt0jZjOModWyqW5saeWfhGYLwnJrUN7XLhfmoZwykihHlFaUZq4YHofELLInE0/f
JupkWxdo09LVDUmNDD/W+nF+9iyz9WMkaPweTVc1f/ZoQVRRb6UJYB3hFzVNVpeBjVlmxV5rq9SO
pJ+k621nT21xU662/FtLyF2vCynqZYfFT6rvGx8B0wh0sxfECZ9sDf15RnER44npGcvTjc1rZ/kD
yuQgTExEbZobaKiuyg4yUXUa1mINyvtRuOJfehaetwPdv1h7zR465+AVi/5jnmj5hmiaTE7cGrn1
k7SbWKhepHVY0WV3o03J8BOaJGUSNSrpwep4kwfu25QF5Ubb6fUbTasDwVFcrSmSK9yde5Nth2A5
mMxnlZre4+gZ9neRBVN2tSo1uZ+gCA/FvqmDtNxXRaM/LbmzLpt4ZfXoTSlrgh9Qij1KVqxsa7NQ
19J0yh/6JjATYUo6PNlj6acHDGyr+WYZ52oItbo0Xtey7bmazTm9GdH4dOhamPUbhTt7RF2qml7z
BXXzcFq9vsf2DW/oqbU4LjXElGZf2rn/NLYGVlyz0XtODLp49XfFAGAnLDJnZvCu8v9t58FpgSM0
1SvHUh9DnF604noyE/1vaa+NulmH0njCTcMadrKr3ZsciT11UEXR+Xykun1OXJfoUW9Nd32aWilu
NUJUIouEZREdYtrXnlDFi5ZpeseD2JU/snmszVA1Sv8L0m1mhkmy9PdtwjaPpxmBrxtUrboaOoDt
ZHsnDYIrdx5XWEwY1LZhB/In2adTPwaRagmRhwpSSQxerrVvg7Tt0ZSXam5AfjX5ViMLlu/NuIHE
A6Pvv9r10j8WqbHwVrYtAo/5kOjqpjYULybeYtk3okwbr3kjqOvIG0Ex30zZmGaRjQW4IjowtBvC
VAduFbt+LQ6Y7tU4IzbZYGMnutRIzDtS2bg+99Zr2zbchdk6ZD/B8woz1Bq7ENfNkC1mWFtjUX1K
mi5Jr+t1NJt76SNy8mUl9M7uatoqaUiLZQ3wuqzkhodJjcd8NcogdK0yGXYLx3qMxGgUFplB70Pu
LdalDd1xoQM0TGa9A6K2dlQ7um652iRp0rjw6vJVL6RMwryp1WOn5d6PwS7516QrHBSB5nZ5VBLK
RCQEN9VeZYEMQjAG8mumSfWk6Er2uzE3vHmPoOpk7tc+72XE45Sgeu8pGCS1O5kyIhVv94USC0UI
YaZ6OPozu6PtnOleGc06AuyZjenOMGYyxY2TYkeOapJnfLqpnRtCJc+aZgxVJADZ/JiFDCyosXqC
ELzSWaZFb9sHo6l17zBlbdbeKAdGxdcsy4jkPDk4Xzupa32EnaX35q9UP2LTKWQZeiYCmJvKlrhH
7D3xQyrJw3TvpPbghSt/KtDBmvpF0JtaEc61aVH4EJlmL/FQ+7TgfaVLkncMO3lHW2YeidKcH71h
kRh9Jbr7icTKv+7MYdKiitF+Ylgq0D0WSHR0VmEVe1uanESWv18Oag08LJil4/zQqaEHYaLa5G8w
BqUgps319LOXq87aKddSX6XhFWUo7dG4C9xxZW1Kw3pNqTIgcqbl2hXKRJofD+ZoWwcu9ObO29QT
wmYx9H+oGjjYUs4D8cDkJ3EzF8ROupWkydXsT5keycZJ20g5kyNjtCyMn3AXtG1JhMH+Naw8zhPL
H/bI51bPVu0IvEMXc1GgarJmDU247N/hyvJ45J0NdNoo8EDgqajqNKqF9Kdbi1tK3vqj/B/mzmM7
biXN869S5+5xGy5g+nTVAkhkJq1o5TY4lEjBewTc+8yTzIvND6rbVWIyi9m3Zhaz1KGkIICI+Nzf
TBUHugOMgpCefb4UwLS9eWzacMu5bBu/sPrlyiw7Pdw4MspnL2HyQnC1zZbuBsCz0c8HWcc7CYFZ
wtBoGJ2Dk8A/OJLOsE90RbO3WlXqn0RJQ3iH9g8noZlU9ZYaKckCWysd9zLOsGL01DAfr3JDZNlZ
rhGxvNpI0KANmZ/cq12r9UEsF/UJq7VW3YaR3ra7NB+bT7Y6MVSikIhuxEg15TcxcnCecMcaQ9Vu
ZnjQq7gsRVbpnJNeG9DUaZoWO7pXirVpmJ2qSLYbHOAyJuhsmdwosWetkm24++CVTUVXWVgqNnrn
mRQetKxwRQAIIqCn+DhsdA+hK3g/HWpDn7sIsR92aDwjHCFjh6yyFF+zTu8bP8ciiBuJvU08p4dy
2U5NzT2jdoC3dMZWCq0Ku5m9TO+7q3LKs8FrCnsBuwebGZm3ls3rW0sujK0Z0UbwQuECJ+fbQ+li
5Wjw6rGW37o0sUrun8L9mFrS0UgjW5PxN6Y5VroLrREgIDOe2iEXw4bTy8A8P5I9m2RrpjU4XjNG
xve6REbM0zGP6raO0tTpg1NOLrMNhNFsT4hhGuD21TT5C9fOA2kbWRdUYA6FB0odakkhKDlJ4F1c
SNpFKbpdjjrJ+WJMKY+B9JS2K0RWmL4BE2XxFqPMFh/O4qT5RimHG7HEI3hT4BcvTRRZOWVBYl+2
VWPiTFY6pU0cRJ3qJuQu/yJFTxhJ2ZeLly3Wcsn1QG5tVC35Cc6++kuZxeFtW5TN524plOLSyIZZ
QWROTMEYG0jZrHSW0E9dO3tUh3lu/CEcdYv5kuNepNEsbvkimuG31AJbCBm6jaPKMH2M0hnYSwak
TfPNITRSfxKRfaFPCahxCDn1lRhnInybOGUCy40Z6SYcLTMn46qVTdoqcvbdrrV+WGIR7oWo+/hj
jP0IX18O02eJPAcmeL3SPlemS29LG0z7TKvMQfedzjBuJkObS9p+TX45ZWoHyDOL6wezisg1hyjl
M489zkm+1eA977WGXvR+OdXhhd6gR+ePUE+NTTLFRe4PURPfD6gJN+BgWxAwiZvI+KKO5Rhu9MQa
K4/mZo/Y4CSWYOhiszpHYV68xHZiZpukr6nJLW2M0OmFIlZtusTqR6/NXOVxKfW28gVdw2qnF7jQ
WLosHE+UFgRb/gatsUKlHOiGopLeYg8TEzTDrZMN29P8RvwLn2IlRZuxnWqJbTiXeoHJe9g/i6aX
+pVdLHkXGG5vvUzMSzAMXeqccprs1OuyNEk3o5vSdsuwBaqJ3QV/ZTHwJHvWlEX/LpuIbaym6SpZ
AEGgY1aSzC9zmMTnUdpbNcIl6MP4A42xT61iArvEBb7goKmlwsXYSfMRqUjnh63NAncLrXfiTTpM
nX05FmZ/W0or/oJum5VvkkHtMo/ubbecLxjtveAI0J85pF0uhqNq/l1TM3UkCCc0FmTryHu9HpNo
36vALvdOaIwcQHUqfxSjPqZBRnaW0Q0tjc9TmQ9P0k4rxcfoRK3pxBQunZh8bKf9yoKrPVHjaOWJ
wRwaXzrSvlVawagE3WgTgGyIrh3hO6wuc5IrLpeq1XdQXAB6lk1k2B6aRMmPHGOBeI2ZqHOXQNOf
e7yNvsm0izNqqazMN2CoZEZNkxKL2P6Yz03jWvbEUzw0G1KzPKW5KJvr0Q5NvgYueDSG7EFnpsAr
H7dqM4jPaj0wKbDcdOg9I6nsipkqJoRBO6niR2NZFBVDsg4/UWOg+E4T4M7sL37vouzGj7BSosSP
yKLulalWerKDSdk3TGkcD0ZcS3AeZOopGXIWnhGOWNl25Pkfm6IxsGyfBvmslFFznTdJ9L3IqvDT
NCfJV0nKTMMaLejHRkO02Q/LaHmc8S7n+UwFjmtuOrNnREsU+XqOq7dNgZZ4WhLpV+1MoQMNFUJn
ME9atBuwWr5r56q/m52EnktXd2lGRd0QFlu60HKjxEQIH33v+sGxcVb1zKiabrmvaSSkkzI+1YpZ
/WjqsarhMiV26w+LmZXegorfLbJexn0ow+yMkkD+EEtv3MWcoJeprsDx5fRPKup+lf6tGxsW3KFG
tUYvREnX8VQKUfzszdl5bCgPBy+m5/CkaV0Vb8C32GnQ1BY5OKrHHeMVsbQ3NHPmnAS7TwefyUzZ
3grq0OTccBc4A6leGF/a2CpvpK4PT25WZ8NlM+fOyJBytIWnNlZUXyZt7JQBNTjqxZM7Vpuka9zq
LGN+8JzQ779wMYIsz9GWtG9RLFu15pg91r45L5oaQA2sL51e6R+yUVm+ozVZPsDHtbNtWZa0jiWT
3Cu7W6oI4yYL1WDwW1nndbIUn4pikiHXJsbq3jhbw4fZzen7a6ZStnvu33rbm0WseJYecoNPBDGG
Y2qlqH7BRX27aMRqiM49XUnweAKFJ1WraJGmUXmnWa2cz+lrmPcLeTLzvoGSOQBY2iReRPN9odeY
T2dDQbfUzxO1Y8+0Cg38osD0zkvbudT82FHcPJh7Yyr8VuaIn+mA7D7krdHM+8h1M+faZHj4Azmb
5bFCqk1yANccOp4z5ywKizElT1Ob8ZYjQFsIpxx53UVp2SJDbY2Fn7tI5PpZ1hqPwqyYW/TYRKyT
F6XULpvY6M9jWhihN7awd3dzGy1NECalnVNMaxPjznGpv4/zlDwC1a2aDVJ8UboJY4GJQNdKk2yA
MfqPcByny7kZluc84yK9Uitt5FhCBe935L/DuVgqvdvPTa7srVmNJCMhS4bbYnTdcteRtDy500QV
a9SLvq1Doyk2hdmkt3jGKh9MuzbvO6aoiScby76FwFx8aZJRSYIys0XtdYrOfznNeJD7lhhKisLR
DGkCTDPxoqViFL7B7Z1t4j5cEchdv/pIlnP/lUw2/RRLh2hoh0odcegdJlhJm8o9XZFFwno1OBVZ
llJn2bNaI8OoluhlZA3ZgSuS76ExiM7rB/BZQTNMUc4sRu8KDwp7NXnQNvRHchLrzswnu/Nl7kzn
UVVrrlfbQjnLh7k3L0YLJP0gC5ns81mPH4uFFtJljM5js43svk5I8AfqEtOoxZeFaiUOBC1uYkJK
q2rf207o+jND/0fUgUS6hY9WiY3M5ybeMr6NbgFM5ViqaLSl6kpzdyDq5RfRTPZVOykZ47VMV8/A
/KcVs6WWg5AVbnapMcnqPX3IkhtF1wjorRy6NCj7MnyKgP/VXjO03Ia4NsMSc/LFLDyVHOo+nAeN
3DEvsz6whrD7tOQlONi25qrwUFtsH6EyKt9TNsD3HmBD7DOtCD+bmZ5+6HrSBn8ZG4PJOBovO7m0
dPfipC5lMFhRh8/hUOTneSmVaKupnXLucNtZAYIpZrnpBjss91mXL4Vv4ZtQeHViEW26TmiXptlL
O0CsgISL+hdSs24n8dZt9ajy47bRzhZa9EwWqkbuUmZiwpPxRL5qFcPo0F5v+pLOmWUSnbliSTEi
wH0u18/MmNhNr+y2csmJxKI/F6AxvlUmwq9+puUaiUCPwIUbJdzUEtF4n8FbZ3tuFbYfxmJJtA0n
o7AR9Zix+TNdOZs7S8vViMohXj71hhhVP5utytj0Ct0eUghNpr5dTeanKgfXfRHjvKR7LTiTq1mZ
Xc1v3EL7MCxrbcnlI+ILoKbVQ4gryIop0bU7QfbceQzTGOgWeXY+rJmOjwaZcm836Ir4jpbqH3JK
nPI21IvluQDu4JxVZikfnSSJbqzG2SZRrXb7SdHilj57q9MRMOfMBGjgule9O4+fGVY49R7CVHFB
FdQ8K3nEzYC5Kv8iKxT9ZhmXziWhHHqgotQAH2riDyZVzkLXNiRzoJ1jmzl1ZmbEwVplD5uozpwN
F2vk0rYZZbOvwHrRN6pztDBm/N/zyzY3Yi5Lc0yvZzOcvjTE6juDj5N4udLrPyonJtVdtfMue8Ot
ph3PWH0w07Qmd02nkB65wc/UBN+sVYYYuecld3NqUJtt7uFyYcKULQYggXzYW2MM6erT1Bdfrckm
bdDbMPkOKgL1px7Rz9SzUexwrxjt0u5zSpPWFNY2Qt3M7FDB9Z0rsJtAmLQf4jIqVK+ykBDD5d3q
o6Aqm/7BdLELu5CMNLpgzuHSUQNb8HVra6kxC8EF+wkcSVZvZ4XCOlDHlGCjt3G07Fza7Y8Qpo21
YSwoV+aBYdN+pl8lvb7LIJbFrRYBMYrswvSy1HHo/ijEDsKDFZWBuZRIDJLpafk2WTKQkIHqSFdt
PKMZZ7EdjL5Qrgu6zljZ1lne1y913Lbx9RQ5Y7gfuyQjy8HD0pi5RRM904M8nxSgJ0MEorO9lgmD
6dm3OqORj41smmVH1lJHipeGBqgmdwK7iU6dHiv3ej+ZDkL0egZCyosKi3swsButTO+MyGqG0FPR
GM3REZ0b48HEbre8bkplUum+EHTMfadacKyw1NRJrUtVUT6pcTEWZ+k0Nvb674qkuoiRr5D3ljYs
5FeKszjVi10lOvkMAz/W6GsXNoMnK0WM1PbLqGp7MWX6eNWYtM+ZFdRD+cNQhmGpfAbJVF/btrai
8EfoLjaO0UjN5hddiSHupwzTlf7Z0Yid16pThZY/oTk/fWTQ0qoPxWBlQ+qHrlVoXyqlFqq1zXOm
g/tQGwbGyZ2xOMuzMlUrlIccLn4qQc5mO5ZpmSNGqwH3TEjEl+CzYSoqh1uzUc13sakOe7Txndbs
UH6qgCbQdmGWgu5DxtuBQNFJW+wHsUjlvhB6RaYhx1owJgmHdgbh3KsNR0qAuHC+WY1h2d+k5WR2
v0uYkEaxZ05WWne0nRKz+Fw7RJlnl3o1DCZnMpKLKUny/oOYG8SxfUhwyH1Dggnti6mFtrFLjGEo
LlXKcnPnYK4xBjlN8+XWqvn9K091GBKg3o9533OURFP+YMWqMn0N54mwwZRkdvct+5tHs7TM3dEQ
l8OZ1g+EzFjVGaLQUxvb81mRiDpbnZ0N+64YsRHpyzwZCZWyS6+BQsXNthptWZ23i7qkwSAKI/va
tVnYUNx2ThvQ7zTVfQvIZPHSkvx1YyhzYTPFoMPiz8Isnc8ZJ+YOicB0uuxmQQmzqMTXoJ96hBLQ
e56/yGiKX9pp0dozi0sg20xmFn5RorZSvUgZxkdENyN9O6kufvJVYUgPPn2OvxLhzwwQNcuqr1GX
hTYFluFO+6jmL/nEjTk8izguz1I0qdioQJ3nHbhM7RESEo0lQbfe9aRL882DWKPcMEON8k3mpMvX
ubGrOxjS2sPsRKpNldQlQdfEScn4gBzRixu4tx7Dk/iqpOC+cdDzAMdsdoXwQiuMv/Zd1Gn+INp+
8Iq6nj8X+jKPJLKDqm40qTffZ0TJP48ym84VhK5zADGVdSY7xO6pzKxAMTgX+FtmZ0aaNqAF+uWS
AdCQB1U0mBcVp2f0Fl0yuKnnsN1LMxmzy9zGH3M0e0YPkVHXhTfEeo0/ACNxZvJ0fr4VizY91FVt
0zO186HcNDno9s0SM/O9S7kRH1Sl7ehGI2mKL4Sw45mJhgH8INcs4B4xb/chaQSY6awa2s8gjpy7
MCu0bBuVoW3fVXh9f2rwsgSqY07i2a2GbKYDI7p5E86iKH0xTlnQRu60qj1kNiLNaIjl/jhhgHvZ
9dqIgEfeFGeDOsb7ESxzdSWgM2EPkQjCt9uWNDCQtWNSg/YkDZ9RV+NLaOwi92sZphEN5w7rXgJ/
ycizCW3Ta4Tdfm0iYlMwzQVIjpR6nWicuZjeyiWc9/SyInPTOV0RX4CjUgpMDZMiD5JwkY8LAIEu
oHacvxWWFn9HyN5xvDEW00WBDtSwnZsm+dr2I2hlJ47Tm742E4aWulOBWJyXnvlKr7cX1EvUrMjw
u1cruyHytcKKex+MDxMYxqrMefuhxPWgLrBc9fAa7QhWQ24qXhMu/X0cUw57alYhnm+T6bQbc5qn
mz41hppXMgnVi7mBFi9q7ZwbT3OBWkVDx3XuuvXc7TT6mJ8Y6YN5GDKUqX22Jd3qdEnqi2gixQoG
mDsDl9vqRyiWpPmSNYb5oLpTmGNJPLJv9G7u9UulbtvEU5kBfY6izsqp8ToQ3VXXps6Wy8iJt/io
xlup1or0bcZW2jbX3O5WdNGyov6EflVFrXWD2A6qr0XFJe4pS+bMQZzM800CKPfeSJqmuGhdq4qD
0BzSyG+AG/RBKMLIYcpDkrF1Wubha9+AXv4gZFTTwNREs9X0Ii22sjZdmj4UgHRe+2nw5azJryWx
1/RzDWWcTzAsymXTqKDeaLbFdhSosZsgkG4b3QXjk7n6rKWLkwSLqThPdtU5ht805TQEHG70FNKi
LHB0nzrXPGvUqr8aJgyufISRaK07RVGe65VC3zrWqOS2JAj6x0YM7Qt3KGOtLFHXDhHtbJXyc9Ic
v03xgX5M03bZp4AochqvCkNZgEHZYxu34kGb0Cm+0Ih3t0uhWeQD78Mz3yDKAIujtOSgg6SS0x3K
IJV5P0uSKpqvddpuiykWZ0N6cpVD8D2avwggIQOOUJ2LCtIBEJ4ipbGKpXT8uqbxbOd8fVFpoJ4y
0BzTbER+giT5iUd7g8xbF/0JBIWVSRtx/fkv6HsZaUSiEJFqE4PhC2STq/sKi4FdwfD+zy+FYTIw
XfSkiCqHfC00ebR8zmrbrzUQBYaT9LvIyuQu1pryhHrJIZ52lU9e3dl/mkIgTHeAzYvHuuTYDY4f
pnXpZSFuCZldJLs5TS2vlsspDsORDbJChbGjRu0MTODBp8vmegkBj7ggB2b9LF+G6czhIj3xAo89
FVhmeK06aqhvNggU98LOptT1Ae/hNTuC/TZCLdvkg2Dgm7biBJDyyN7QsHDXSeQhSzCjf703dLDh
XQfx33et5ltiqtkmGkGXJ7I6pRVy7P2hlIh+FRc7u/EAHwpDrqkbJXF9OiDtPVAA+yon7T3x/t7I
aKzbwoWmx46wEFs45OrWohVUh3wmpadzH5ZSXIEf1iBZ5Mr50DiDr7XC9ptQpYprALwUWWzsANOY
63RRBjpgmfs/fbXA+AH8bRJC4desb+aX80elZ8PX4B13LRh6P3HBrADXMoxT1iVv8apwvdYt6tDJ
wwjaOFhJT2PY3Xif+sBx1E2vJXQHlRh2A+Fmi3SvzofVRcyUoMBdQam0TZt1WEOM9SnJz7f7CqsW
pKZWhC6XqntwOpVY6xiuUO8rcTZ9Y8LC+BON7uYzpLzklBf1Ia9D47FXXq9lrJL1PP7rF5ymnRYy
CKE7ZmvOVW2XTw1z7C0p0HdaZYUPDcPcZNEwnqD9HF131fbgsK7I54N1bUDi9OAWXjfeVxtHLWZG
nOgBFm5db5TImkFTjV+dZkq37++oowvjbsyuApcMV+f1A4M7mcwmY/rU0/2AAA8qHjjgvJ0wJ/R6
M2sCXWsAnZbylDfw0e+6mo6sfFwbstDrlUuzwVGomFx2cScfp26aPs5GTu91nMbiw/tP+fbGgPKL
YvIaMAlgh7IzidGl9dC47jqvcXbqODc7bWHa8P4qx55IUALDQuLC0A4lC6jjQ/quNjfuJFoYxhXT
LVkWFzNQ+hMh6230Z5PqMMUgn9rrxOj1y1syt2tsRJx8F2DX9dTP4bUJTOiLhoiDGiylGY4eWUMq
gvcf8diLREIPyzTcF6Hdrq/glwtISVUappJSeBn14muuR6LY5G5vjJv31zmk1q7nECKmDQFUIF9m
HASTTtHwTpgtF9YB1EIkZDl1aa9tGGFkQFtT0sZRiucWvOT1aDjxicd8GzuB10ALsJlvoqt6aBMv
B50hLiNoP0Rk2zcRe/dSbAE3/Zgij6j2p0T8ju0cZB9XLVeDRv+hRmeMckc6Q3v1HakOW5xjbkMM
hjaYqTknotqplQ5eLAqkSzI3vNjIquCwFhqGEWkWboqmNs/e/4ZHl1r9XHW0LlAsOzjg9L/CqA1N
1zeVxPyGugWu6UZSf6yT+JSf+bHvBbfiH0sdRCsyEksymXL9IXYRu9bxHo1ouAX4gQuwm/hQvv9o
h7emLsh0VgUI9adCtDhYj2oIPTiZyWBURm0HUWkCwDW720wHVmgY07C1I3o+xpx3J26yw5f6c2X0
haAfrmH5kOaY6hL6o67LwOky50dRVe5Zxox4q+dadeIMHlsK0UWVuxnBQmEe3DEWwv353KsSku3g
/AB9b/owKB76oVVO1RWH3299Kphlq74wOsNE39fXSp7LVk8iAK+KMV0xotE+tsXYekwzrLvcyU8R
6A5vT5ZbybzIywBvRDPz4Mm0XmKc4rhDMCkJcErL2Ymf/AroFkxZq4rfg3HfiS93eKWti3KdkLmZ
a2XoHmStiRia3q4AcTpMRS91RWT7YVS6xxZu8ZasQwR0harzWDbOUzxP4/2f3rKkNXxF6imDZz44
+EPE1K2diz4o5rbf9dm2qu6MIpI3ReyIgNlsBbCkOvXQR/YQTH4XYTQX6UQIVq8/7CDJ/lmkD7I2
ZbBj6crik8NaP6I2AXHw/iMe+6wre990Vg1dNtPrxRoJfIT8rIdTZSS+W1jjddXG3U2ozfG2b4Ck
KXWlnvis2pG9q/FebTaUijnIodJ5ntiRGmV1D2i91a91+ryMaRyr/5b3lbtvhnF8sOMlO0/7Tr+l
JMw/0UU2ggZyb4N/DrO10C0SWlkwO4KwCg1Pw4j8VBZ99LcEx7bKD4JEPdzyE1U9DtQp+GUVLl/T
O4vHLhH7Nle6fWuJ/Pv73+JN9bRudxtaDAx20A7qm/SuA9fYzpMMYhhl8Bgn+7F35XA/VtK4TnRa
xXoUJg9uRw84b6byAi/WZAP3KbzIkrzbD3Y1utsTv9S6yX/lvP38pahNTaQmUZw51JtpaZTqqylS
kNVWcUHrrtja2Kfv7SjJNnU3L37V9eKqU5c6EHkFCJyPHjQSEXfsWqsT+eKx/Yp7jUPqjd6Eeajm
A/w/CiudMfUyxsUFqPN+W/fO8IE661tWRzZzqqk5sV2PrYlqBOkw0rMEsIPIhYanuihj1AfwilJQ
M/qwjrN6+zadnSHzGADSkShC0z4RTI6ui//AKn0JtOHQY01jkr7EtOrwPjcsZhB9ucrRSrxMmcjE
kG4VFUGzrDFPfPKj66KWuF580MAPv3jVx1MiRdkHqp4bezvNLAs8cp9ehHDGN0M1awxWoKKduIrW
13i40ThtRDVktlGEPFBxGMEFS92AJ4IC5/CYJFO30aUlHt/fz0dCCl5BkM450whQHqoQAELNRe8u
XWC1VRq4CBedQSoAiNFFPyA9D1STk+6TLRgouErjRH535NXC9VQxATU14H6HqQipw9xmWsxWylPr
IrXA3DvYPO1IWrugL3XUB5rulObOkXuMRenIkCisHPiD/UtwQ7/WJYxJyRzanjMC9kxjPrPDxLfF
OPz5M4pakr7GbVyb1cOw6XSrjLPl9IGZz8pFZ3XtbQwkuNqqMCsTX837aDu79nzz/pc99m5p85Dl
8WJ1rJxfh7IevoUAht8Hilz63Vxpxb4XtRrA0XVudIDu0Avb+fbfWNSk66GjrrKm068XrYsuUXNB
sLayuLqYTHrnrSOU71FdTzu11K8x552zEyflSIZAZsAW1nmPOrr+rxedw9S2cjPsgyosOhrlhrzv
MevMAbe3EFjff8IjeTteGTCf2bWrr9BhOtIDPZTDSA42w0w2IJ+di3Ex7hVmoV4P99s3UP7e9tnS
fn5/5TcupoQehqkY0K7aW6tt7uvnVMuFqD+7YJJoHjDjmJvrhkHmD5gb8zauDdxVjboV3506rGG+
A24GEKLo6nmOcfgjE53xotbHMt6AjIJo8P5vd+xUEak5WDQ6qSsOPoIYRlXh5iYuOgDeHLzWoR5F
1hXTddULo2H6k17aP18G/W+6uKRp2G+8fhlz7Gh201DFxJK+t+jRPtDpaO4Svdf/fABYBYcBnGLe
puJG83op5k1GF8MmC0LA6Tuy4I8lp3zHBUM547big6sXWfDnXyd+ukjnIcyPpc/BQYIQV1mgv2Ug
ior2gVbKD2NSzoEbAk4xsY+7e3+9Y7cFMn2Oa5DfORhLvX5Gp1SXapjLIRjMUN1PsdRg4Hf9I9xJ
DY6+FvINtfFEhndszyCQijMMypmr8OLrRYckdscILkJAY9zwLbcBnJYnygZsobLqGRgnPuSRi8IA
WWwafE4cRg7Xqx0uYCbXYyDmKLuqRdJ+anVz3tFhy768/z6PPBrddcTkeD4awdb681+6XGKh+7ks
6cgkEwSn7TQ2HGQL9qIiAY2jP7+cyMqOLGhC0SaGMy5c1QFfL1hWJswVSBZB1kThtrTGl8JM9D3m
ayCbAXef2J9HXiWKnAgGMyRGkOKwUGIWLxkdq2PQcWcFgAOzHdAIE1S6dUqM/I2eFUd9TYPwVEMo
jP7ywb1nxaDPrGSagj6N570wkDxoEkXeYmasbayx7yhI1fImkZ163tXwckTnLh/UUUZfE5S1v0EJ
N5FHMNr9sLq82IYI76OwldcOZeA5+yHdl5Bf9lGU9acEzn4KzR2kcfAbKFtpQ4q3tlmLZmDKCYQu
EG1XgTIKIXAJfRIXmN6VnyrAICSx8xR9dgnHZ1WTIFoC2kh56Y0qgUyCmkC3eX9vHglhzAiYtGmk
OjYzsNdbRVUqtFVbtopm9Qp4pcJZpZsGJF0AhdWame0Xxe1gZlbGiQN/bGW69bS2mVAgc3R4ywiJ
pXwcTUGq2s+4WJjk60t/DR1dBFqv55+sbki8sXPliUTzyHZlMLKaFjOFA/apv37kCNZY2dfaFCCy
HoNQszIP10EjEM1wys77yE2KfPe6Dt1xxFEOntHo88ggGk4IPoQrvt8cix1gn4kx8AQ+cl7avd3o
w4kHPHL815sGXwvyAlU/7KrPmpBtVsGKr2fkUVRAtcC90frYL+NUcgOgC1L772+jN++U3Ux+KdZp
BQ2+wwIF9EClTY6cOX1Jd91pcbnTK3PcgcY8NUs8thQbFnkLkhjnjcNdneaDldqIaKy4zXM4e4mX
DQ5QJXrcJ/KYY0shU2XwBR1LkFi83imlVs+pYylzAI+Ynn3RmhJx4yGNQTqNefD+K1yj+KvLARlC
WpXIr3PFgd09OIkO9BrAtGguJCCurwFxgxZYlgr1lvfXeXPuWIcya7UfUZF6P7SmhNQwQnzR0XaY
cfK1nDA6T0SNRRKsMRg0eAjHUlrn7gTW+f2V35yGVWjRIlHmAqcQ+SmW+UsctDIXOYO1ow77tdn3
squDDpLmppfKvKU3Pn9StXzcvr/okW8o6N8Zqz4tdcGh4VaM3h6cVw0YE4A4NDj05K6caerZPXDb
f2cpA4eD9eHInF5vFwv6nAYOckVM9djgig4cFFp2gOxd++8Du//4Pv1n9FLd/H1fdH/7L/78vapn
5MLi/uCPf7tKvrdVV/3o/2v9Z//4a6//0d8+1C/lfd++vPRXT/Xh33z1D/n//1h/89Q/vfoDpAqY
RrfypZ3vXjq4QD8X4Tdd/+b/9Id/efn5vyDh/vLX356ei6SEbdW3yff+tz9+dPb819+0tRZHHu6X
V78u8sffuH4q+Mf32f/+X+XLX/xKlv18/B+/PHU9/5n5O2Na4FPUBew62hq//WV8+fkT/Xc6rGCd
KIZXD0vu0LJq+/ivvwnrd4E7G74xa3Ri9sqp7yr580fid4N7h7zjZ8gicfztv1/Eq0/2z0/4F4SJ
bqqk7Lu//rbeHr8eeGwzqSCgSiJKxkKHWZoN/SEvYN37ujOPN2ZKmMCEw/Zzk6Qmh4XnKxAkzuGl
F3cwvosTkf8wSjAO5aoBHPBTFg1oz+vdekwWDfKJ+CIhCX5q/x9Iox3E3X9XGu3wlqEcZz5Hv+EP
abT1nv3llvmnNFpp2tSBbh1PSM69r4+Gaub0sTXFsNVi1fVQxrLPhFo699U0aR9cYOSXQ39SaR5d
g4MtwO/6SjRt/Ua//K7/FE1ruoZ+V29CMdz/Kp1WFmOpA+1N0DP4RUAtWXpt8YhBSeZHP2XUmG9V
d/qM4h6sxX9qqXXZ1AgPZsj0wYqzxdz9K1k1YDn5PfDfkPnBL9pqEZpdNohjlEm2pxXWHJy477kA
0ZL9KbPWly02NmBixXOlYju+11ykOX2kn0rk9YHH3S3oCTzA+A6KETAKylJQb0Dqd6EOWbcwzu2p
tRZQsdCOt4MD0MKLo0G2P4ZECZVt1o/uct654fLZnj6AVdXvUf0S6FzJDEdHRTHC0q8yxCA8J4H/
sJ1q+KDnvSUNTK9Q+lZ9mxsKWQMrnDvUP8bEDEapWS2MBYGqF0NKLbpw8yyCsoF+U+F386pGYTJT
gGnZGsM3Q6vVlalkoDOvOn1i+g5d0vnmLRq2Ebl1nrRm8SVPK52BxRtcrFr3kWcyvXx6A47tMEXZ
ZCgIsTsVBFjP38XJhmLMtOsiKWAo/Au0bKUs84/CKNCJ/TtkFrLJ3MHKb/nVfgHOSoTR7gp1UL79
G+BZRMrQc9XypZHn/zMIbVuZE5wOC+jOfu6sOvx7OvCnAue7IfFVKP2XIfb/k8DJFfr3oPozctJj
IjKtGtb/8d9h6U3o3Et4zd3whLzTXzLAdLL8F//FHwHU/h2gHOEOnibNeeaS/wig1u+qBXZQpQ1J
HwWl0n9EUEv/fb2BiWqAiZhGrV3uPyKopf0OyAgsMzMMJGD/r8KnihK0sUZ1UEtArA+yLYRpC7ix
pLBt/CTzM8QVMnlrR6g3IKAWw3g/UeIc5s3kEK/WW3/+y12NFENuaEjZIbQxwY6/0/4PeWeWHLfV
bemp1AAMBfrm8aLJhj0pSqb8giDVoO+Bg+b5jqFmUCP5J1YfKMkmkzSz9N+KqIprR9iOMC0iE83B
Pnuv9a282kxlcSlHF2EfBqwaRw74MuFhbRmh/qLbgcr/BeRTMwyE/Bhv/VIR5TWkgg9J5KSYjMvR
x476odEzoIv8cdeKpPK6a2b7yLjisEbgmGzqZNBqNFy0F9Fv41haILOIhKaFZm8cJq5wj7r5a7mk
8g504rx7ci/+KJGelkSH7+7H4xFqwd58FVQcZkwmOZI3RlCjH7bFfDo6Ve4VMAP3jtrM2zweu7Ms
jJqPbx/0xYVdoxgZLrNHRypFU/35hc3r3ilZAme/S5twW2P02qTsEwjyaI0TUDf6CfKP2DMgUWzf
PvLh3oSvizIUDDwjZBjML5ovNKllmIPT6rEMvapZ7FM4pDiV6RvcvH2oV87ss0MdVEUi0wajmabJ
D6OpDNQMI7KFMMxXzEE6I6W6uk5EeSxu6rU7mCEtai36usy7DoN5+yxvR0EB5rcQj3ZNOo9kFDmW
285hf5X2KSyiRIJKrwLv7ApusbKyxiMn+ZV7mM00rRAiIGzGNAf7ar2aumqK88nPGIEFaMhnf5p0
5aSyELMvg2EfOd5rF5XhO9Unyinq0IMzjcDfcSKVgPPUAv2DGJBhX0nlMIIc3rx9UVFbHBSQ6x1E
6vIaQIO8nN7r83s3UTIrCwFY+XBeRESk53HAlj1M2m5oVNoLabdStrLQ7nZmKSveW6itLk4QMMJ4
IIX4kbeliUrHGZVPeNlhbkXogHAmj6nuSrwweuw8B/gtMWRd7Mc1hsNHBldNfAxctlyrFAYKf5K4
cmGLuzrJcifoajmiyPsvMblQ0QKobtJKLrf/RSbXqFtY8hcQ9T0w9tHZ15rS4FlM+jGAdb0MvjlY
IHEkPFyyVyp2NbpCW+CwTVM27PW+tG9wAYzXalqY0O9hEebyaMtbXZ7S7DIBQVRApVgm/aLFTN1/
rfM41b/pTRzkQjdSLOp9BDQgnONTJa4k5SYiG2ZNFelwTBv9H20tCV+rQtXPR2hubu20eX7eo/Uu
tiPBx6YH/Ggfg3QTezx9yZmaCyf9OIW0YK8kXbRbzLby55CScdyv7C91K6VGh4ly1sbSt8JF28UY
RvFaDnl+02Z48rFelZiiOnn4Ek/zkhNc02I861BFAJUZDaM/xxfRd0eeshcD0PXOp7dKW2dtpdOd
e37nh6HUiWogCaDppRmwrTOcLtEkBU0Y66exrDfCTavVs2wvvESAoFleMpbfUsmyr+tQkbYhTJnz
Ctf8kYfytfUGrDVOHEZ2dA7X9eFJnZCpE/BiZ6Far8f3sEKrcwUzqmG3rlbm7fdl/f9eOfv/b6HK
RPPJaveiUL24/5zd/22J+viHf5So9rtH9ThnnH4GbW/WyB89HvsdA2EUoOh0ULXQc/yzRDWcd1Sg
qxaV24g37zp9+Nnkcd7hcEKwzdCYUpVq5FeqVPVwi7+2PHnzOCYtQbrWhyWNXFM4VmPc+1OfQjpt
Jkf4S9P1p0KTlKu8SJaLhdm15D2BpYo4zfcIntmf2m1b3ENyKLypMVvg/AAoZ6cYiRwj6vQGjSU0
cVGaRuaTzHdssP7KU0aTCIMDfyG6Rn73/GZ2mpptMhoOP4oZQNlTwVtCX2eXydIAflTz9JOTgqxx
6nD5gs6umT20B/eRSOaJh7IzAt0s8nOGrZpwn9wOr9SKL8s2NiUU5VTI6C8YqT3/aHCgxzQVS4+V
Kqw9rSfsucYBsm2ryN7BMn2IpCutU7rvj/d/7yeOvvejTg7ZGjs18M3rjPbvN4knVZYV/P3aFvHV
X/X9SVSVd3hIVg00JQlGutVE+uNJZLOISgX9JhtU1kbKlB/dVtN6xzRgdbauliFcUFzmn3tFgx+h
+qRs+7Wd4uHcFb0GqafoJnjksX7yED6/VYB/O2Vhq03Q25dJOqhu3zgboyFvNfsGB97VE3tP3Iof
LuV+REhtzrCYnpzAV+7Wg2bv+hHAgzBptVA3IIk66LZqA41IAJRN4JSdp4mYqNvmTO2LYArNLZkc
HheOIZ04mrlsHTwnuonaft1AaghxbKyUB0eenNgUCfHvQRIDl33Iww6iOpoEW75JjAp2j1t3SRp9
soTWuI2qZ27H5AjHlr6Ym8EpDLp5gyM14akNGlsBpFlC5fbixZp9w8isLUsvm1+3qxQrHlx8ZoUu
+2tVB+RgRArXXphzyVR3q6bl2ABWTRVkJFM2k8MxqnUMSQCacPEH6GxOvJfWtYTFeaoi3asXKinK
GEP/kgxsfk+GPAMsaw1ltomzRDmLJEP5pIDJOSmdwqIuSUsZSgwI/p3QQOV6rZaNv7e91fxhMIYp
3MXRUYoqrGGryfITPUCxlWR1H1vmcE+QVfNQ4sCcPSxzYsO2Tf1YxtUyuEWRhTogxbhOLkBRmD4A
YSqyboY55mm09jrwVNawBKAngR3YCPmAZXdDSPPZccTehIIapI2W5TsnN3uy9SJ1r4cQfnw7UagE
zdHuPjYyH07PkectRg1uUR2Jr4fJvwxkMRAsc9Y4knnSGBXXMcn3xsggd8IwtbjDaIZ7YjWIGpYW
2aalWTfp1lCj5mZmm1dQ+8AXz6vErZy59o0+S3YDTLbA6av3OcoC/N3ObJ3aYdU6Lo7RedpalTr3
a/zEn8AadcRmhYq5BxFqN1V8J8020RNaNUBSa6HArXkzj+waPE7RprLgeH90RlPIhBaMsvqJajdy
sHnqhWAADiBBgaKvLHKyRmmoyijfNjXXalwBbVkQKbOaPmgdeNpTIfpJrnyJNITaz5mzUPIWxLIa
gyR/M3FaflVN6Q6ti7qB0zjwvyzaXRkPe1ldLnqnYxOQmXxFdidhfD02jbYzc7KGpbKCsDeNN1DD
4LBNDTFAbt5YxWVCiR/AXirQCFlAe3vdujOZ7wkiAGx4x6Jqx6CtIMls4j51qPXrrLH9PGoixU1s
C9qt0eSfpbHubtVChUQT44LdFdNyjX6x20RaGgUCIlMcZdZep71PIlINlCuWWySFdZ9vkM4lgVzr
34p4tM/mbNpVPeyr3HpoGueHpvq/95uN+21teq7Ro3//PvvXf6JqvG/zrw/z/zhHR/s5qe9zBpqv
tD7XX/Rn65NdBToqVm7E0Ihn/3ybWe/oUK1vs1XaSl4bL9OfrzP5HdUeSoF1TLja7/6qK02ZiSNS
UazzjwUnG4OfXdof74/vA97Xh4ePyZHPpocGPU82QDSPqFWx8T5/pzU9gOAFYryvgiK8lCbCNNKx
6k6hRwIXDPu7koy107Sy1Acl7Q0Ag/F8OQJUgnfTUS0yHM1WGh+SPvhQ09mCrdQzeNQ3Sm7qFwM4
Oh8Sd/GBxBMgKQUk58R7gkKvI4PuEWtUK5XS/Rz3Rgh/TSmhSxrjlZTpRUPqC8zTJJOqTxmElJkQ
go9zCcKxGbpKoOwr7MZl3eZnSjovt9oIZR9iyhAd0cOt5+LgXK1mmrWQXf1Kh4SEeUhRtfel8JVS
NJD4NWWbxTBSntxTr7ziXzZ+mOfipKPjxbG40M+vCJXHaCZwAX1rsHdjnJwUcB5NNfEfD/OPeEzX
ivDvH9P3Q/nlcTRx7CFdf82fDyl2Qhwo+MHWKvGvehMHA8Iye/XksQHjD/x8QtV3zvoYMrdgO0ZF
yM3ys+BU3yGLWZ8pACgofPnRLzyhB3WXzNYE6RetCfZ+SELkg/1J44CrBeA0kna1daLq/SzB0RSx
C8VoQ/LEajV4crJeuf/sdTP27DZnFMP2l80s7gISzA9uQKimzuiANPJ11RrOv/PdB0Y4fmMpxe+p
naUEcETdpxec9xmYamBGqBY9kZvKfhzbyM/6UkPIqcAvOf33se+mU2OU62mPfS5TrT4V9SAsykKL
NA0lEXQJGb3SwQoL4ZV1SspSF58VZlORRiugD8aTxBBAd+jybCKpW+bTsCzr6gzYIoTC3pxV+SIz
BKJ7GmtVdF/oNSaRoSqL9tROx4eYhekj1EExfuiodiFb0I+Gso0wrSx3Bl6+/KRR++ZOTtvU+TRH
GIu9Qevay7xeJtMFR1ud6XWvh0Fu5g6YTKMqICnXSDF3McTD63TqC92P29Sc73NZEuYHXc801IUT
7bRkIntJktoGQ4LgA95Cm83EJgH5eSL6mVix0Y5n62zI4lHdRU2V7EEhlZ7aRYa1cYYpX35/+y55
geJYB3ZYbGQ8m+BceEc9X6acYdGGaTAXH+dUCDZOUbkMxUKuIchwYHNuZ0DjZ18yqgIoaAoJiG2F
UfqStpj3QlZxErz9kV4snI+f6FGIwz4FGMnzTwQBSi3okMu+Os8pslf4y7U8O4ETlcccGy98hHx7
NJHIP3kHQxyyD16baZjok7w0sp8s0oXFPm+ryr1Knpg9bhNoefU4a1i81eVrgmMf2HAYkbk8Ma2v
7NvBLu3vq/kzHdfTiddrH8gCDfDYyGRYoLFSPW0XxsSFRMmKRKXfk27kfKGYJ8nV3C4J0TYOWEO3
WsZPfRKXV0SgfwMQbJ3mtRpSLwtC7uc42j1ejn/CC+ZxuvP3L5j/aFN65lX0Wl/jeyH5+At+vFqc
d2zYcdegUAa4/te7BRGYZSHpZcLNbQRP8K93i/WOJR+/PB0NDCKgSP56txjvoDmzB+dlQM4v3ulf
ebc8SuqfLPV0MriHeUthpOfj0Vt8fteQ90t7HXypL41mvI+6/E4p2886SUENeVoDQ2o7D8/rxWIP
PtgqQUFS35pnRGBZ9XaY5/5kUKiI7kFmNEHGiBftfKYHUaklJ3EnfTH7ZKfmhtN42lSXRElKpnRm
l6O4NwmLfZCHOVlOyrgA1Tuwj2ZzRUD3oN9qYtLC9+P3vdrC8Z3T+HETN33f0bXr7q593Oip33d9
8/c9oP5jR/h9f1g9bhYJt2DjWD9uIgk/FMXVYudmuE1nZcwungJRUdKYFrLjNBM3P6ioi41F8UFY
rX32lIwaOaKXPEBh2oa13uhaTxdgwcwtIQDddK+UhBG+D9u5a4PGIhLy1lI6Jz8v7drsrp3QYkm+
mah4u/u4bBP5ThpMxsWtpPZuyxindidK7Il4OLWAz9yIzdtL5boaPL/u/HHcZrR0KGuo/59fd6XE
8m7ri+TXEEVjrQUNBWMQGpyS3/xzVoH1nff3q8BV0n/91/86UmOa6+/4s63pMGNiB0GEOl3MNfv5
R1vTeYea+ZFGsLY3Vz3on2WmwUYQlYuBp+Kn8vRnmWmgnFmhUBCxkCkylP6VpeDFyxOeHd5KZgt0
+V6aw3C1p2MRmlVAQPiV0ZsbhtJXM/9+copeKS4Pbrz1nqNribFcZfGTWdue33iyOY9kEWl1UOYw
x4l+MX+3rEjzK0cOgxDU7+nbx3vla62771Wza1GpH26mmI0o0ajAWLaHrN2q+RjtsnilhlnpUZXC
y2NhHKQmQuxL/QE35Pl305F8iJ5sriC0w55IdcJN06o2A4RUFnTQMNmoCQmiDRDzG33I5mAWdbrL
1Ny+DtE27ltyTxhACLjTyyQd8TauB3/yxHPi+XCreILFHqHToRlP6LWGDgapPI6oxjMaaG242QDD
dYN00lSVvQOUF7nK3JZHLvmjgurw0Ix+aOdTKzH7OdhPoCbtKzkeqkBUuUq82v/jpIq0tZQP2LfM
S2gd0+I1gxJ9e4yssNVF7b00kQmNAOM5GjuVWOtL1Rmn2X0rvoJqXMr9oR3V81qrVdRUZJN8DVtu
svOSqfW9qk+97ltasuLoWy0nsGPsJ4IZkqS3oMB3U0bnt5wSu/dJgSMxuAJmd6PUyhbHVtoiX1KY
UQugqKR0LFB8XZwkQxcwkijSK8cI/TYtGtQSZWhsEnIoybqRJ8241CZFrT36FlbizhExnkEhrE0c
6yXR23khFhollXmeyfpI+NRQ9F9JXsloMjbck9uqGTFauqHFHN5LsrHdd11bhPucaV3tVxXV7IPS
PQZpxFVqXIsBpIY/WmRD5l7UO84QuUSQN1iFi7EW/qCBPTUBBMdFcdFrC6rRZZFi3WfubhfXYTF0
JthU+prH6uN1PHF4EyIhwvq67ugpdZ4/nIsMS1ofJO5/Xoi72uiWbSrpBiGxLdm0VZyRddGn5Y6G
ev3NkhZz35ljdAqKwrw3pDqD0baOK2MMLzOyLo+xgEYMkzlt2OUO5KFOx1Q5ry0nbPt5YrDsMppe
f/5EAICtT1mqcq4CDZS0r+eq4vaTkl5aczXv314lXzs52Bvwz0FhgS25/vzJoWhyVFUfcqheX8Qu
lCrrDJoSIC5T0i4bPSLyM5sVaPrDtEE9fYw8+nI8zOJkWqjYLZAN2O7XjsST449ZZgDAZ7doyGoH
5thJS3+xiTxz8TIRLdXI6qXUqd8ySslgKRZyGVtjupjm3jnrLCvxkapnxIeR7H1kT/namUF1xoTY
wYKOCuD5J5vSopszJ66DNovV09AkQS+RI9kLNZDXcLWkndTK0i6zpfhUJ47m7evy8m1JmxFxCu3j
R/zjQe8nJYnBwsJYBylbxouoBkzsLrGpni4M7HdKnh21lq6F38FjwsYWISO+erYgh7DARVbW79M2
QVQDwy/nSL0thaZ5mF7vJSXfJVLzKSdvFNj/7Enl4hpdujRHTvoj7uXFp8DUwlsL2cALElaXq2SR
2GUTaENqeiX5wntitB9oiC8Xdj6uSWia8DR6KOdTrI9XgqbdiR1mt0Y/x3vZjD5bUyFtcXhcj53h
9Wk3IZbQy32WT+cY6xOvFmF1M1Z5tpUEMPwkLPQtmV8soFb53okAMTB7w4fYxpOxJTam3iIii720
yN3YAK4x6Va7e/tiv+yo0EhcnUJQLgyLjuLB1eYnJPkZSUM4rvisF21yToOYWIghrD7ltM5ORvSG
vkmMMGO/ZtyZIzNngGvHoEyvlAqIXdBos9NEq3woNVk4t001CDZ0M9QhR50RztrooBeTNyKf8YHE
KCkQUiIfOQPrGnx42dnc4rND2k0342AZIgQ7TETFCagI8t2Ngrdazhbm+sh5fuWpovjkIPQ4AXwc
Kr6Rc0mJMRt1MDgtmQK9lp2EWdJ5Igvbc9hE0oksp3+QplZu+M+WbxW9/K1SRXMW12n2pe5EtJ2S
snC1WU83ix2nH97+hK9cAJ48nH9UkyyM5kHBlPZQplotpGi1ClqMfdl4dmyNn/I6/JJPprIp8ko/
jYR0DGH8yplB1IHYjF44CKlDtl4u5IWBddwEZBdM+yJz7It+XMob24GtGSVz8r06/2e0iHg8/35z
+K//Kb7C02jL/4Mt4uoc/7FF1N45TA2YN3w3PCg8Ad+3iKpGFwn5BT/gwpio0f7aIprvsGhbK0uK
++W7OfHnFhG9DDwFfp9DMc/oUfmVLeLBu1BjPIoYEfAPq7IBsOawINHruK9zfLf0Cn8XdbIZqli4
cpueT2F8Is3hyTBGBBv2x7iWB5XQjwNzSlaLBuyqg5cw24rIJH1lDobGIuFF7LADeTY+sCdX6Or7
QvOsh3rw3K3HYU/KFpwNKrvtw65IVdD3WhqiCsTSXE/LROat6TURALyZxC+tLBH66N/QkG0j+A5Z
Me1nk8jPMI/mbVZZl4aMgMJkm0n8aWQe6zmvT/2T1fH7p1PotNNVYnMpr6/uJ0WSVTg9EVoY8yZ1
9CbVj/SLiSwCKTvRxJEzcbAQvzjUwZuoSuw56RMOVRE7kxZn0jgeqWxeuaQU8X99mYNLquLBKJIM
j/M4VkHaty4ZlludsM23L+mr50xF1a7RIcF6crCSKsVsGGG41uzlV0fv3dy6TfqIUN/doh7ZYL/6
jZ4car25nlwe0N+F0DIOlTYyCkdjSzKa63THvB7HvtHBO5Jqt1WI8qIyIUQvrMpPaobypWqDRM7O
pGw49uwdit6+3wt/fa/Dd8KULpWV9xwwnfJPTml6oshO5bCv8WZe5FHrJmYYFHEFslDyEfWRffGL
tLwXH+Hgzi8aIElofEAazJfSktyFml+eDg9gN35/+3Y5cg0fxRJPrqGdmnKiR1zDpckDpi3e0OQ+
cqHg3zkMyQ4OQIGVMfv8VinApYkIYX0wlW1gNZpLSo87N6P364dBVcK0YO1I0d97fhgnroyOeOcZ
yulG5Leh8jUziiMP2GsrBai/lTDKP1k4nx8jSrq2zbNlZuCKAKnGYS6OJR48glQOFz6Yxuv6T7nG
wvz8GNT1UdgV8xxYcYqUrQKJFn5IZPOizKWzbCzJDuaGKJBi2sV55swXIRJNDFrAwtrbOZo2iUFS
VMoT2aBpGR6STjwIx75eMlRy/8Yp/+ujOgdD0SytNFIkuVN16yImkXQ47+X9v3EIinKVAp0N2qEC
FNlhJpx2YkkzRkQA2U3RQGmVtK9vH+bQEvT40IEyRNYOZY7n/2DphDC06uVGvsrwoQ3r65reSZJ8
05JB86zCPCnwRBdM+jMLL7FMI0cxSI0VWu2R8OqXyyXxkMQ2nmuS5EM39aLavC7w7hw546+9s5ER
coPDL0bFfXCTN1UUGknfczogxg7zVhu+kMdyMjiblMCw+tjZf/1mfHK8tYR+skQk9JOTDCZroNsY
4JQk3WSi3Ugkh3b0h2RFkM++nWQyAmczOcF2ctkmfaDV6R92md2m5beuSi8G8gwLwinmoT3rHWML
WfBURMnm7Uv42qtidaxh+gTwx9Th+UclozIl6o2PKrRhS5DChtArD+FE0MRdYNS/SIt/vGEI/iGg
49God9jE0ayiNAmCht0T5nedPpyXcnxe2cr27W+1furD1eDpYQ4aeVVs1UVk13OAdsIvNHzhnVpf
Js2Ceai4bSL7btKrc1WOkiPhBo9cmZdHxnSMpo1n7xDjY4RJqldDwToUsfkTahEHA/GIg41Jq6vI
0QJX5FaWc5bCC3Sx9GEiWjxy7oJEInIZ3Ni2qcv2yFV+5QGw8U0z3Vjl70ggnl9lu2og8SzhBDW8
+wYaTCYxl6F+1W1k535sLW4yrGNvX4P1oTo4Ezxpq1uCM7Guys+PuaiaiGL2gwFMFKKJYxIuW3eS
piNf7ZUbGFsG7pqVB8W3O7iBJdNM6H85fLUkoWlcNoxFRbXFShykNam5hOi+/b1ePyA2dEvT2Tcd
csFxyRlkitoAVIQ/1ZcQ4rw17yDTXDLT3z4UspSXJxHnEOYumm268uIkAhJt+qrpOZhjDad2RIhZ
a7kwtr14XArqelTB8kdyh8nqlbvY5RV4Qpv0utUsWs9LKXRPNa0JSHx/WsTTRaVVp72xbEet3OZW
f00SHpqPNPE0x1jYpNxpcXVB2shVNqIMkkq1Iqu+Iyh3GJOPsoVGxrbHwExIm8OLuBDJtAbyMSFq
lo9EcPsSpLW7ovqYZwkR2iS3zvo+lpIt2Pq7wTYImbbr1ZIbnzhNtAvHak/OWVAgTtZRmI5bPBvt
7E5KZxdkuenpmZZd2gmQxi5bXD6S4uP7u59VcS2UtAkKYuD8ZcgqdPuQdPW8bi+koTe+Mb/SMQ+0
qa91ImBXFhg6odIhZnYD9lyH5ixMgOBk9viR0LVlU6QqWuuoNXyIVNswF/uIb+kPieL1WV1ugdd9
IwN24HUmiQA74OfQdCYvM+RtxszD1dvEBprHrS6Eci/XeRrUdn0O+m2TRn2+r1Urd0uh7iZbO40J
4/DUrApI9WxcWXJuomxCYp5lp62VpAF8knZj5mQaTuFW7SssAYt+Zyz6xZq2sxdGdKYhM92tKFhP
ifTeF0O+wV8mPKePvmglcxyggqmH7Gp0jSn/HPVacVanYRRouRj8mbYNWbfQakxSSc0Z3KcSr6Hk
7e9T1XnolHmP961vxNM5oWLgMXtjV03JeTOv4bmYwwjzrrwuhEzC+cCYKkY8kNrAuDbP6q2RWtdO
R9TmvEJE5kQLkg6hul6onhnNe0uKdknRfx57Rkuwv0KvMMl6tytt5dLA4BzUQb3Eo565TdkLL5lV
aQtxm9hLkb/vSgvwd198JlaTfr51JmnFstFTbQMQ3nHtwXLwgHfvk5HRV2ORzl3mAaGBBXH1U+Kp
enQyOqBnDGXgG1vXqrE6HkzloRtg99pkpLp9H19aSrjXZPm0tokjnYV2W2Xzh0mJztI533TyfEtK
cOb2Wv5FqqRdXGV74pbri2po0BhOzR02gKtYEoYHjdgtIvUSbsstet5dJeS7rMYfYiaU91bfgngz
xLm6mkXMtOlcndB6r27ykwWPUA6AxZvqheoVp/OtstREGA5/iHE9a1F/paNeNBrNLySt8q3yHJ7N
ViKb3dPrj73MoKQU0akaOUkwNfGuIVL1MkqbYUMI7QORAzvK9mxbGzUR5V3rypMwN72kA8bJzG9K
l51UpsNQttBucuLBdkWCYE6xJyDWWhNbk0eQVa4GA9m753XRcD9Zc3xZLL0ufesQgVbXNuma9WYN
otwpapW07zunqKsHITviEn7bdC1FjJS1TCGQvWqLK6O2Saky7athVE5EiOl5meBTMuWQTqZUGrdY
G1W/Soc4aEQyEBiYima+YCA71G6hm/35lPfXtgoQ3iYcPNy1hIk3OU0ErbnRl8nPy/lkTnTXkCWS
eDK3IKvbMOfTviSxmI5mZd5gnfGzrHTRRZ6VdfYh7qvPyqy7y5Cc9UV3Dufopuo+JZpyVkl9MMnp
t7IhKDkYEzt6wLKtb1vyli/GsiSksmdF8UtkpkkAxUfxR/oyZazclOn4xZxzAI3x7NJR5Zm1WF9Y
RxpjuJrNyR10LkSay8mVI9PFIe7C8rJIUpBQhvU2VYpL2J05sdehPd1njbQnVMWt62jl6xWXpET+
nhjTTZdEkmfqoWtL+OWn8cIyBHmeVyNrT5faTLH74SIChXMflal1I88Vk+QkJxi2++BozTW0odOo
1+9sYQRyr+9HWdvqpEJomvQ7dm42ppM3RZPfG7McKCO59s1YnI5KLnlpW93hRLtkHMj1GDTy4MsP
85je5a1+mg6Ka4Stu8w7hnRZ7v+GT6zU7KKagqIwMa9YqYc364YB/Oz9lrDCzggSJ47R27eSbkaX
dspbK6YQO5G0rPd+M0RGji46pSBHfHXZN9MJmgZ0nlJienbNyvJbXFSxkwtVCbDNqKfRnLQlq0z5
PlVq4361KgqXNGRp95sjl70NZ1IO2gVJri3NvJkWed6ResgvwvhgJVrRyAF6XL6JQwqjXnY9pAN2
M78REEmuTSfkgF/p+LnR7mpTjYNSC29+0zWCewHOyYEspv5S1GZ1MjkF3zIdonkJQzbLo1Iqbhvp
bgJW2/0N5eiIMx9FiGJJuZtFLteC2GqCjaUv2IP8t0uPw0ETlbplMmFRZBrJlvai8ljKWYHmnSyB
IyfdSZXKf5TMXdxFarnFRvM+pF51NZFObkg4K7dqsUVVcizj7WURuepkVuMtUA9ExGt99GQnBfI8
Vqo4XQKTCbprDs1WhdTsLby23/6+5otC6/mBDjpzFSvJDKVjoVb4VLArrxzzkxbNH410So8UkC+/
E1stkiSI07GwnB4WkGqk1xkxXXJQ981mmcqNNs+bRgxHCuNjh1m/8ZNTh7TZaAkYl4kxtrd2UgVm
GW5x+AS/euJsxs6Pf3O/vOi7szCRatMVPLIdiDUB9iHW3oPw/T0ypOX7Pv4fMQpaw3f+fhT0H61I
vnTp/dC+oRdef8WPGZD8DooQjD+UeOvGR+YnP2SCcAisdQRio/pjQrfKgn+6UUx+xFrIzhub2aOD
5ecIyHiH6+zxZmSW+6sWaGIBnj9Mj4phSAhMgcgpgPa8/vzJrYc+B/xcL8VBkgM1dKWILlSxVE7p
CRgDLgGdlXxlIkPKTyFqDn6s1JrbNLjAprS33YIkb4gxdlinpTsYutC3SVg1DYqcWFR+nZtC3Wfd
xRJHPjLFEytRfIL9GHlKpWl55Xc9kjREy1aL5dS5Xt8biicTXk2WckbTz+61xLmN52VUzvFyxOGl
1TFA1admW+bGx2m6qvE+zuO8q6qHaIrarVYb7+3U+taZF0oT3nQyVeLcXoTjlGE9Y5tkt/VlB9pE
J3o9MTB6DBXuysm8DAcYzDgAqGqFWbuGZIUeBJPWM+QOuJdKSzdEvOCNuDMHCTeuLRovYy+pJeo1
wdyu02jfMifbjJMVlMZ4gkX4fZO0Pu+nhLZmpt4PmX6qmnCQLXXYWOD0PSg+vcd2J77U9OY+miov
W8vQUs3zS5jl10ppbTt1hEE5FSPYwlS9RP2ffXB6iTz6gSh66sk7UZTJnqD0xitEq2wGC8WTOcbY
XxrlNFvSgiafqu7H1ZzKWGE+zZql2Bm1qbGVqv2ht8u9JdRhWzfGHct7B09wTtzJimUCUEJjuCBt
tnTxX2xUpGl+Plf6vneij3ZVmUG0yLuydXrMvo7GLgsuFm7x0DWVQt0oklO7qjzfRBWeWmuM/HRK
LowCH4nIa3kbdSEeXPOTmSCHMeOWCmjQTnRL5C7TuwDxWwzLgrDvdGzOMmUIQVmyzVRWd3KTprey
xWYZRy8W+61MzxJM8SfeyjSQZPQgmZz7SqogPq9u06RRN3WivB/0yO/nzPABC+dbx2IzgbOGEAoB
dRtoWuxlo5AoB1Y/cdSt3uLWHEjlrTDzmkENI0G/lSnyeohy+ohqoIla6T0G63g5MVYpfEaP9N55
1Me3wine5wS8Kq4UDqTcp/EuQkxfqUNyYq36+qxJHD/OrcBGsdIZ0cYIaRBUocS2J+Sl3lyJVZuf
PMr0owHFfgFtiDffo5A/WTX9ko11chxMHotprj5LbX5Xsbttaw39FWf2Kl/KDgZRMw8QTefxpG47
a8tuzezIrJDigZRGQG4bSUTpXuXGd+25o7qMh+lCkiyTAHhmKJbc2zK1r/hjrtHLi4yIRyPuLg0D
Jntaj/vcTtAymo1Np2XNCUe3k13mXGCT3ZupdPcdnm4i1KvWdfSoe29mmbJHulShuGvJhzQE3TWD
JgHg985XVj4z+obtkNmFTy7CPiX9zBWt1txmk6xcdflkuIpDhaUm5kOp6RhFUQ33ULVU6aFIrcw1
5vg8iyI4ankcGGX6eaiXD31u3o6L8jVuBBaHLuvcsCOFOJpJro6G7JMO+cxT+m72WkOXPrWqyoQx
tYSXanN0GsWSn8ZZy+rR5bZnSzQwzLaB3I5e8n+Tdx7JcSPRut6Q0AFvpgDKkRS9ETlBUA4J7+16
3k7exu6XpTYUpRavprcHHaFokoUCkHnymN/4WTuYl0bUp35cjteKWPJQ8VQf/1sYPAMU7kiJLpHz
3+NAsB31+kuerp9wjwIStfCJSjTteycvQviu2R7eaONrwvvgTDzqZLK1s7pGkImy4zojyfaRghp9
ImuxB8HcnhW5fVk487TBZyvfLEl5qtjDzfG4+28c7Uxw/v1of/+c/y8YAHzE31QgznMa8eTcknMt
cZD/HO3gfKACsSUZkkrowV9HO4wf2GwkymiiwCOS5IC/znbzD0kj4NMY1NBG/C0mOJ3g10c7DHgS
DCgAiDXyFV4n5I3D2Yx+fKgCiY4Gf1HbhHZJgQNIiIakaqHLNtysrBHOsXyDpuMEjN++5Lu3ZxCZ
ir0Yi9HP5TJrWW+NXHipXIKuXIw6q7KQyxNQcLYf5JJN5eKt5TJePPuAQ+Wndei+dKm2baIFHGp8
NcsNQHaxUkqi9pGwOQS7BGem1M/lxtHkFnLkZkJbxKRAY4Nlx70m2HWZ3H5wD6XnGFuyk5tTl9s0
HjGBF+xcbJ2zUJGbeUlE5ydyg8/s9IEdP7LzNTf/VBMJchkS+iZ9Tx2dccwRLiBH9rThjjGEaKLL
sNLLAJPLUDMdg44MP8goHwrKyTCRoUknRvFNuzCVYauUAcyRocyQQc2R4S2SgY5zveVAIvgl1fi8
tN7VnChSOSm7GI+BUoZMMCrMHUZ7ONgyoOZ5czHJEEtjWUEHsn9yj/G3k6E4jl37EiGL+Zx2ahUY
MmTHE8G7OMbxQvEkzPcY3xsZ6p2o1ktfw+UiMA0wDeECKu0hjgaVE7FDBzvJZns95Ikdds7UO+9j
bVQuRbQwDQ60qXqq1jq6aga6DR59qp1jDR+EPedn3aKdC2f9QGdrhXDkCGOvWLFVXf13oo4cxv57
1DliyzKUJ+a3yEfyc/5GlukwdpCwh4IBB8TS/wo9qC1Jygq2NLDYYRy+UDez7T8gI0n9ehU39O85
7hQcDMIYYjFfPNIaf4PiDq/8+9AjOxJIaoJ5ZBaBeYz83i+rCogYy9pk3bRpvEr74OF3f1G4k+Y9
H7OIClsJhj0fS/QmCoGeT+HQTWuMGcWVlIaJW3i7OcrO1zrxWwVveDU5U5uWpKywnAcjcuij0Wy6
KGVrLZdNtlK227Axop0rW3CjbMZZVhWW+nBWmK4v+HzcaxY/SevZb7v+c0VXz1w0CNq0+apjxy/L
MV4KY7VPt51sCaJHDoi46+OPyNnQRlXK5rLp1S9JVD+hAv4eX5f7PGk/pXNxpymOHrRu9TTWxld0
jT7PtDDtJd7aXXyYXVC39J+L8aqUXc/s2ACd1cX62vdOUu6pOOmOVn3FBFK2TBO7/rAAz71OlDHX
wg477RNFs8QGGHXxANmHtrnN+HL1a0VD1Kczmmg/Ga5ynhWeF4VmH6sNGhq90T4JYaPfXcN+ODfH
nMbt6GYhFkibxh3t62JIqktWpoKWh7cmw1aOHrd9pK9br/DunEw1wsWD/GE4ZK6dOZ1MmZ4EizVc
laOHsnl0GHokJQFJPFAg+E4qaBgOd0637mcz+hgX+kM/mIe61lZec1qc1kms5QctF1ZyZlH+rR/X
NQndIruNo/TUtubnRJmeev1BibQQEV63uzCUxJs2kZ6OyhYYo6huasWujZvSbcvqoqmMor+dpwF+
/yyoMBpbbYJ+MutbhET007kmQV3Tsp73+Havum8OjlrflBMy2PsUucc6oBQyPo1qW1pBiTDoHdtL
BRgO5Z8On1876VtwuR9nhXJ/sG8RqJDwz1eT0NrEI7fJa9QArIjF25zz/YK8RTUlB3IY9fsX8eQn
SEjZP/p+vgvAVCIhmQapKLC9KvL/aceuOAgHvYbYvSfbsbFFY1aVLdpfX+8no3XQUJLojLIubnGv
uwqN3tm93o7TJqGTgS7SuKnT4lx3ol3bt7fr7KFljGxWAwGBrFiv3fM4WferPZ+KTiB/upRvDPt/
0mH77gu9QhmMde5OWARMtP0PUXJT4AxG+v7ru/7ZU5YtHmT0oPn8EPRyI9abyKS+Lr2LNrJOJmXb
9TgCvmWJ92Nw5eHC58AqlBQKIcnvg6sYGApFNddZh10GZWA131vRxqnPEu3a63//wWEkCbtYWkf9
CAjTU8TpUthCm8qsEym4QedcqYvAGIrfRyG4XMoCnQRl6EdcmBHZZh5nXMq1aYJYLVXjoLRtkBT1
W7wY+bpfbQhJ3TUt0AhS/PDV/tONQWng042b3HNAcpjKBwgY4a+Xw09eE9cAqm3w+VLh7/vXNCH5
0ZbzwtI3Py2N/QTP4GJSKfkQV3aItGb5loXTTxY52HB6hijfuFKa6vsrdovat44xcFcWEhWaJTvj
vmm+9Z5++vBeXEbe+IuWoRH3o8UsbQS+7e0cYW+aSX1j1R0ThB9eEBjfoyGulI78/hpJZBZJ5YAH
SOZ0Z7aMRm390jbEXqII1C7ZKAa32PQXSZJsi64Liom2XNI+G9F5aubYUZKL6/VZtTahUMTeVucT
Jfn06zf8k+cNDgvlSmmSh2bIq1XExH9OHHL2jaszXC90VNz0aoYXqmXxN3z1/+2aG0wV61DWvwhf
oD5EA/zFA/5B2tevPn8pf9ZT/+nn/JkHo81kQrDA/V3OZ46sym8luK7+Ae2N/+0iA4XSksSv/VWC
238Qnmm4S6/Ib0z7v0tw+PkoZxy9y/HqQoX/dxgWEL5Ypy/WsYTrAS87yr7R0CdYf7+OFWwJMpQk
mg2JketS70W+jm/2BeoZDewzDRSUByhCWPeVpqS+xQR0C3YDpfCP3Syu1PS20Df04P0Y/RK/yB+b
pbxobNtfcoMZevxJW6OTIsYvMFImP8uaYRMlDm1izQBwYbrLbYdy0XAoq8J3zdpE+HqMT5hiX615
op4lZnWv9GSFtk27NJpon3XDrD5myVxd5as3uf6MFiXjdXOy91GdH9Bhcnf0AE5ieGwHWM3AQEQt
0aCm74jqZOzUreYObgR4gxZ6jdZ5pq1POQuEnp59ndXDcFXU2bNWTxl5ZD36QpnXXYTKOdceAjMt
Nm4mdrYTfSkSDDS8im72fO12yaMDnXsc56DLPxopYudauzEyzqLevBUghNTe2EFbXn01Xj4nTJMD
xzjTxnNv/ZSmNyCLAzGK3E8clDjWpNp2hQ0TdImi4aMC7TpYDE8ZtyPDiJhnznA557fjCTAXR8U2
rbz1Xu00K2NU0bSB1q53lrXuS0e5Hp2E5LLMz/F9TqRpt36uZ82yV+lqglRYaKHTM1mDbIULhoym
PsZ+HvXFTujxeFMbebevVT3Zl+YwB5WKcLwwLcbtZgNDDy39EQgELlS4nbuKBAnF7/WscEPkI+3d
gojrtYC7Sabb+pxDEaAYk84MfdrpK6Oc9anld6IAwKJNH1ps60byvoWOUckqZnGDFSc5tYPNl30t
IqZRfjo65nZBAKUESlRkLhUKucFZ2tWKsTEYNY8n3jfV1/EoAatbSonq/DzMX6O1kNiFxm6Qf5eK
sbXUjrWliqynrHH8uCDhCTl+BBC3HiBzENz7vFEfp8EE8mtoYN9AKiFeumy90ajUJ6NzjGavdU4z
hDU0wHjT2UrunRmomu5hOTvFTWmBkXShU/cn8Bvdg8H4w680JGrdUmNetZSb1VF50NaWBPNJlNVl
r6pbo4kvbQ9p1Bzi0zF0/d8O2H+KHam/bJKethUOQT+L0y/+/M8GKcNKlSMS8iFBmo4nJ+SfDVID
TWgULyHnIx1iseL/ic7mH4xE4S2itSKn73Jg+leDlL/iUzBl4Ye0W/nRb7QpCMWvozNYakazOvAJ
6QX5mk60AIKb3CgdwrFJ8o81WKt7Olc9spNNEWhZd9LPYx/SrvXus3x0vkA4yE7gm4Gtqs6dwgp1
m7g6V1EQx+UWMRFl76V9f1HhyL3tFuOgTbY/1s5B0ewPIh/n0OoGzx8SJmXqVF/rvRxJqqjpZhV0
9LJpcXsw8m2jpE7ACOumH4dno5qfHDHDnbeU6wlxWr/M1tnHRG1pUdUFiRbL8KN4oJLauYBev5pn
mTVrQesIIEwCJGbaJU+dZX/Na3oiq/fAaPlEt6P7jJ0c1FjMEXzS6zExTtGCtvagBlGGqtZtDlpN
jcQ2syc7yLu6OiwLCPSDIsZLbUUmF7276mq1My20Js34WnjG8N7yUnMHqBXcVmRqgWInKkDEaba/
ZpOCil4hSjus1GSItib+3hpDZscE2hpVup+tNaxc9xPaOTdkrigALue1kgUOUClftGXrLx38CEN5
cltMzArUTv2IYaU3ZKeRxjjH7+nVzLt8NOJp18yca0GdGclngzHyh3TE0ygcwePOwajnzC1z9Sxt
WyaN8zifJZYD7sv0VnAea1Zlew+fOW/PmPhGXYuN0vXwzrRPtMO2xaid0X2+ULP+SnPLM9VezxNR
bGIPprmNquHixHy92r0yOdPcvmFqJjRavcpzjZXNNDb7dIkulN4+CIterCE+Up76rQB6umRuuHrR
WZvXvpvq+GncltZs71qlvqyjKVg9e6sL97xV7lyNOlMT6cIZCSte3cSj17Vh5rGhAB/NanRYjCT9
XE7M0zaW0YrhdqbapuNT+maclGIb63F65q1wta9ib6Kpnlou41e3dYEQ6dO6wgThZFj8VGtNevSp
GQ4xPSarvNL18bKL1yC2yvegvvNDu/DKCnP40nc2lIHsbEq6h2k032cFvfhac+6xO9JygHFFWwSA
3uxs5ziLPty764JesmoVlLXqmGYxz2sU4/rQ4g7Dn7WxC1CsEgkqDaMcMEwdk9swckWg0vi64bFz
kNdb7NQD/JMfo6x7SsZ2v9gN55CFfJceoLROD16VfSultpnMMRodk6b1x9UJDDM/UyP7y9SX5UVm
lEGc96dTrd3CuArQHwn0Uj/vrWzrmQzczGk6cWNQgqPdnzLlve3jYkCr/WMpvH3SW7s2csI5KXad
R/1qew/KpJxM5rDH4eq5c2g7KiIsK1ZoGV1NWQmlC4kVv2taLLcLfSXvaNJHNCyqE2ZJCQiF7hzP
rx4gHG16f8rS8eM6ABcPcjQkEO8ezfR2KmZOzkhIeyonSvowS+obsbTBkM3nTT1cDYAgcwUXdK8E
ejAABm8Ok0liqDH/bHVclqbCrwsv/aIXrXUgAEH+Qn+cOUgdqfZh6XNjaxuLmhz6wtiDmDtNlupu
QUnlfTcvblDSeLygnTScD5CqgJgLjXAXJeqK0zQepptRaz7xjX3m5H7WuzfWZLGMnYUcMsu2Wmod
zLqj7ddn53OTnnjRcKgrLFK0wQw75VE1M3JkA9T0yYpYvFEPX9f1IgUTnGolAGbtUuhXavOQkZEu
KLIb44SGcGQHWkGY7JYbFCVJSh6jqDst1q9kcWFnOGfjwCqhPYvID+keI6+SWeqMGry63CutlpAn
tGQmqHOmYeakIBqospk2jbPYdFoG2HQ107AcXZSPdRB4o+Fc4T5DjLam/kuD/Uy/XZVqnzWkjaru
ie3oWu4Hp0sVZCjsz9rsuQHx8sPUKVu1VOxgiJRkg41OdD8slQElaa7UQNNBAG47dDDZkg7r1NfA
hecg3IVxtsZC9csm9XYtyjL3YkbDvVdbb9t7Bv2uwsKFqSwgMo+LZ5280/S4T7rJnELWUuJuE9sJ
k9Rq7DPErnJUYUZD3xpJoqt+ZqR2vm/jNftTUfLfRS5lQ+K76gjrAQ+8IhYoaGTAQ/++Opr7TsFh
G8ELsgQpHvhJcYarnErbX9UmBFRuB6amnKvZXLEhRa+WzAsK73bpp3j2jdWJDjWyI34au7drJsx9
bNIK+O8kcpLS/+9zp93//395nozP7Zc35058zj/1NhU1FS0Fh4QQklL9mdHZf8AOopnGINo+ls7/
ZHQA3eiQ0AYzjvmc/Fp/ZXS2zAMthlUoZODZ9HvayozAXq8oUkfJZMJLw0WZT0LqXvamvM4cvcXt
oeFGqzqe2AMhqwjsQnXLvVEl1raCQRN/rWELeHd13ETdxTCoe8DqT02nPqdNSVt6sufk00x4Tc5W
Yy6oIbOGPacMDTLN3cLglxILwu99VcIo8qJ2AshENc0Q/m6QoxO3izv7wjIHU63DaEJv0tbW63Yt
qh4bDYZz3SP9LMFHAjY7ayrV+JAnsR50lV3fV+gw0wHnv2jVN643ptiT5/kUZDlCUWlUjzvRZ+0X
Q2n6POhiV+DD1UNO7dVd19pMyXI1Mj+1mrM8wavQb0cSyXXIa6zHGvfM6TotEF22RxjwmrwOXdB1
Ce1lPS1z/WkwMGoz2gHRXWi1Ya9Nl0Uz2kzaMyzXRmM7wdTaoNgsZD66XrSDvnDzPW7A+G5GT7WS
Ew9ddRmumHo46a6JcuVamZN7lD41+rmct0HUo0dkqqPne/l60SSgeZZJizfq5Nnn1dg+mWPREOiU
5W5Af8/e2cOYHfLC1MNpWe4Yl1tzqLfTtpH4gZHn3x4c/nkDIYSpF9Np+JHkbhdzP+mYyZNTV2HT
dNb7xK7avXCL5jGa3fbeHib93nKzzvJtJQY6Z6EhFghPzE99W3FC9vBVHo0xqWo6xbH9OPBGub1I
7a5AP3YfVj3fRysp+ZqgdbpaZv4sErPwQuZ90zYbovWrqQ1MzNN+xu/WuRRjXvaXTVaLM8HShJdT
oGa8TZxUsxk9joq4yYvcNEOYCW5zVTpWfZnoaB02yETk67oRnJRWtal1wjJaQgXgJQAHjVam19qQ
GuYDj50A3yqxCy1g6hB80o3CCDOJlsM34kYnl9rgLJPsTWHWSNBJ8w/cJcvDjCEIwKfm2pUeIewf
JouMXbEO6aWLyHQ0FDGP3iJqeqil2wgwffsEcWibLdJjbseBhDEJXR0MAAzpV1JL5xJLepiA/MTO
BJMNrE1I5vUDmq39h+RofWJJFxQml+MhOVqjIFCATQqTXCxTmqN9iv7NSuVoq+IcLVaAUtihejRe
yY8mLGgW0L5abbxZVunSgswAhi2L9G6JHVxcnFw7MPoad6jrPYrZsPmZ5PGYRwOYRnrB8GWmh8GQ
BjGl9IpJ41wbw+JoIaNKNxn4sPoj/ADtTHH6bNsfbWfE0YKmYrLxuToa0wxHk5rkaFgzfHOv0duj
lQ3LkSpNmaTJTX00vNGO5jfWNyeckYZke55988hBu0Q65rTf/HO0b246pnTWSaTHDhpZ2O28s7Bw
EYWZT5sYmtChtccM79d48Z26Ky8dZKbeGGv8cGYT4fGWdFCvQbqG4v77CDuMlS6shetRjgaz5vgR
3DFo06Tr/ty/cbFXowYplEZm4DAopd6X45rvL2ZGTAKX1RpZ4cmDW6j3enb73zne5Ujp34/30yOi
5N/MnI9wsL+xJBa6VIyiPTSiZLPmrzNd1/+ggU17g1OV3jaIkX/OdA5uGioMlU3so46Ikb/PdHro
2I8iLoQghgSpe7/TpXm13jBKZJ3JjMJipEVvXk5dX0yb6r6nV9Q386arv2hmcb7E40aTYBBkU87G
6S2OBPf6MiX9djkWOB0hOBIw6r6/3D+0pi41l2CC0jT0RhrkkJxevIzLb1nuS3WiHy9Ex0mK88Ly
djGNeXVfqT6QDOn6sKG+cr/CBvPAydvxVoeK9MYuejWY5p6Q/uMS2BrS72Jm/P092VLNdOnVYaOs
o/s154EGSWTdZlGe36u1yDa/vrOfXY5knoeH2gTyVzJHe/HGcAto9SQ2uJwxv1c7RbtvCxhBuRrb
1zkqfN8S9H+vIl7lfPL20LQAMUnOxiJ1Xt2e1g9xkZInbXRt7f1q1kbaMIl5moCGfp/EseIXLo6D
SLM+CwNKtKhojrgRcwza02+pOslc9tUCYhCFjh+bRXfYTzKkvbj7stMzu13mYSMsr72E1AB+11qy
87KtEQ02HjDLpuMv4KD3apEeEj3OgeKVGEF6/QePl7NxY3jXXpeL98iPIIQRx2HV06VfjQTSxRSd
qn2vk1bStarsWW/phWRoE4yUrv6v36QEsP54M+w+UKpSRk5/NeptISaDY2flkIUVp+siiq2K8+OW
9x40U/XBUsxnxDPWoOqQFuzUFcnPvPJOGkTPNs0wZIGhRtUbWlPGTx4xughoYGjI8JPvv1pgarnq
sbF4w2bEav49iHbdj+y+CnsxqWGzdN4ljBs30Ftv2Q5TZcxBq/cZ8odl/DAVDalJxFmOGl57ng9e
vavquApbq79eRpSC1ZimQV6lH/E8Ad1fZY0vausG8kYwlKa3jyUH1PZKbRejE4xRcaeeFIpzQl+v
vdX0Vj1YxtTu4rXPTsDAWW8oYL/qWcvVzs0DGqLaonQ6+vq9WF8WIU8BHMIrcbU2JKNDgbpW3H03
OTe9yKnXlVzbAp97S7fnp08dFyt0p2VcfM3vWwRgYxxJWdiDZ/hWr8XnGJUPuwR1jO2v192PMV9a
XtCaR+Fayoa+WnZO1RmdmBKwM9oU7+I5uy8BPew4JYhcXmtdeIh+/n7UQhUHaV50KaAIePL2XzxX
gfqfPXcO9PqiAuOilcPFlJTLxsPkwDeXpbr+9T3+7D1SowIPMRGnQw7+++u5pbpW0H/GzWhG6n4W
g0Yt1/V3zCsARtda5I90xw/Fqpe7X1/5J/FZB82jW9DONEroVzUyLXdviiswWeUAjcb2GqINLFqM
tyDdtqDd33ibP1k4HKbg2nmnRzjM93da4/KqlDnyF9YSZ+9rK2kfWt1cdkNZZI+/fWtMchgncX9Y
a9pyYb14idhXVuNKD3ijCmB9jts4Ybyg4wN1ZEj9ZIzWNyzEfvIskWnkOZIwkPO8ljQpKzNbbQD1
UHjiaIvN4JfCTPR9BhY1MCfKxl/f308eJRkxUiZS3J8D/dWiEThHVnGrTpuOILGh7MeJqR7NzTLb
9eHXl/rBNopAI7MgTaZx0BReK2xTUQ760APBWe1xFRsBoPJ8Equ5N0v2Zoih9vjk4BKPO2i0OCfL
mLt3eTFY6VbkZmWFFaOigI4DYzIsD+Irz6zzE6jKbi/95UAO6fbwaDWz876dFVT2i0xXD9HoIC4Q
u61W+2BZM+pK+QeYiyeXyPYmnJqtxuxAF46zZeiComytjleGsdT6fm20qQuNdvEYyKgo+5xiDQ1h
bfGU8i7N7SHfUaUmVrCYufNs1Y2DKVs5wcNTUa6QtlzOV1dilZPcUT94CXP2cFW96G46QkPp3xif
tEFFWyVIS/s4reohMPm4PDbtNi9rMQWc1rVyuoz2Cj1x7YgkbbucjykekIzs9Gy+zfMZ969mRPgB
dUm9Q6jc0yoQCcSJO2HM9rWZz04XDLk7n8RVrdE7dyzlkKPjYZ5OdjMdxgHc7j5fdHHnVGn6IUks
c4JcVs5AnRWza7ax0wOeRu6a4h6plMY3jdp6Y7MdA8WL9q08iigEVfAtaJLawNC/322IE6EqFkXj
BqxetUfgXFS+pc/WKRRkIpeZTOFs6SR9VdRtBS4pl+icfRroBG0tRX8eh+R8QJHyJqNjdZZPiCv1
LbzPdkHoQDRmYJdeIkmeGZUl85s59qQuzGNUqCZobg7aqe8/FK4LHSOFb/Lr9a+9os/Iu4Oog2q2
7F0Sn1/tNVRkGseW8xgNfqw/zwXvMnWmx0RJwDu76kk3IUimmdl+VbxuB4/a+PTGV5CZ66sHTNUj
AUl4hkgd6e8fMCI8onZEPG9S1fk8MMLbgm65aY3K2ZidepninrvREBR/sDvoIph1fZ0p1b5VD/8F
JAPZw4sn/gPg7OxL1j3jLfivdvLHv/8bykAwxPWCyTP9CGk88mffG7gCsZ+uGlhP9A/4wV8wM/UP
CmdE5kHAEUbpY/zT9lb/oAwD3eD86SH6W0K+r+HWMjiDOpbSfpYp0W6v1gnQMlg641qHfVQFy4QB
XppMgaVmEGglVRGdLezzysHZ5vWIkYPlfHDdWwcehB/NzkWRirfKIHnFFyv3+I2A7ZFdkEuh9fUq
m4rzWS9SNarDMuqgkosMd6YbPRsOzJUZ3CnefnTuOcrfEG19Va/Iy3IUkx5rJMc6j+P7DcMQ30y8
oi/JZaowms/HOHsjmYFD9+OtEfcYZqBzoQNceVVudoUxNUsxlSH3Tfqv5KvqK6mp2HBnbcAgHhCj
JvOdcd3ZSnrCyqEDW50iKYQzU+T6tavoQR1HZJWjejYJrwt0RAh9J4fHhjjpE4a/p1lmL4hiTXtR
5DfGgkWzbxTjuetM3klmdsiNWGsCbVxLBO7Wy+e6AeyGpKbnxIAhxhj1sRKF83PDrl1310HRONNJ
o9U0P02ciopUOZu5BPQXTEsizWkxAmPu7WhpaMaw9w0b7rYeONl4wQqB165DpZt2LaC4eqzfg0I5
MXHXoPZJAs2DBY8LImx+NwmTSTsHCF8EHkotQR8/QDSA2GuOB5G7XcCEYq836WbOPya1YJygfOrV
KtqMsfox6502jC3jJubBxK1zqxTJCS5G3baaAP/lw2NLEa2rIP9WqAXtEohm6oNSSYLchXbMSbGL
rMeligBRTCKFhp972wZyURMMVMuliackfoyAdc3YfG7wA1BKJtFOnyK9WWtkjJmp3ehNdreO2mNS
VF7odjoMEHd+D4bjNFIJ/WOqhP3an8qbHUeUg6aesXDvIEJaOqEm1J2jYgNdF8WXoZcqWvCI9pYb
JeGgahfAG4sn8gKITa74mqSoxQJ7XwKzicmTLBFWsOxTsSa+ixdko+sbbZye89529wgllacOtAUy
0Usl6Sq47HVxHqlpBr4ztq8ajpK7aozt+8azzfe2hlBXZZTDbTyihDMsDijSeGtOt5NRn3VuwuR/
0c6QRAjoq3RId+VRMLfpe3V0BRzPuN/kS4ENetYtu1nXxHkCHvHSEwzhbTM7TctyK5LbNUWCyZ54
sjPTrlomZ1WXhEaEp3CTxtZp0pSXFAcnECTuEKbCeMatzozidl3qcwwnP1V1qQcGpOrrtUx738Tf
0LBXy2+S5jkbm92UY7EuBssXZnIeL8aZXbZQZOLIvklhV5X9Exqzww75vQtrMcNlqrBe7/qgjeJ9
gzzXmmt7Ho0wD2ufBKqHxF5ccoCOj+y7j55ixH42Dmhd5OtnVaZQedvQcWZad2c4/bbVjXtzdaBN
zumVBsomjHObLWSyrGnuPedafdI3jAbVRaqp4RvDBHIjVi00BzoJjsg+t8bKNB+nHy/7EOcPZWFj
IG5tCgZHcedhf2GOzi3g0+ULJC+WYbVW+h1sNPA/TnQ5dVaIQcgZQ3yqe9u665foWm2UKZjSL7Nn
yezIlC7i66dxIVcSIAGyVCzBag73MW2dUEWvNIiyeut56VevEenGdMd9bkYPk45gQheNma+VYqPE
/QddSx+ifHkuFH4rqXExavGaRDV9K7gIMpEbrV4EwKRoa631x6m2H0rdCJD02pg8PLo+NrKpX3JN
Y+66uPnBKLQJ79h17pCw8DL9Y9FnyEvpKFbwKVnbAyZh9LhTmtig2HCRwlNq4BfF5BEa0eHDe3TW
k3nYLR146o3FUlx2Uz9oTrhqjagCW1mNMzBxSnV4N2P2tOJPX4ZVDmSoQiWhy8iEM93hEEzDcRqS
gx5hwfzOGkph1M1QhkgAaYdclHd2M9x6bjFubHM5IMR7/m42FbeOHH6pjeYCTNViwR8Eq/NubJQC
nHNWhd2YX1QJmJNuGRH4Yhlm7hqSLOzfuVlD7lCgsGFYJcxeD+umbCdY8DPb4x1xGH+WSNShaJTn
grmL32StTH+9cGomxEUs48Rp9MZ/1y68oYKSEghKvZ5kcV2cIOcXunN7muvpjbCTK4r6LXAKv0us
Zm83ZQgC/HIa0D9cPPAqzqZHzFZrrAMOGMihKWE84XmrjNrtxHgJNXXjjJzgKWvrEwctdyvtn5GL
87XVUB9aoXyAQxyH7yZzabIhWeowNtT5NDeTC1bh525lJqx2dkl5Z1xGhdB4WlEDLiaC4+aKx6a5
rabeCKW8ILNdoErp3KPviLCePvlj10hwzW5FeZ0J61yFaJt8KCmWMMq1g1hFTAJ3JiG1UcySTsXg
GtFWa4fnlQ6Kj5jOY5URwNIENZERSiGAwxPNAtUlPs55vX1XVj2Nst6qwxkIWupJd1fjMEbWTi/W
w7tx6dYpn4YqVJGXuqsoSve6Gl/22ng98e5K1/1AtBeO2NpTmgW6hT6hJ1UPa0Q2FYRAajc2t+/6
erD6RndrcKMqcJ483iNhib+BZ15ppF8+jUG/SJEhUyxdhK1EJGqFc6B9a/nvUFRrG1xl6nDJe5xn
xUmKLPu7ohsXSKDkU265FsxmRXGYk77wK1ZZoPcQ7KchsLzoNKp6RDsH7UyoYwh4L8wm995Ft5Ap
+EZxQXUhkYgX1FZEE9P75HHInxk+N0E8pyIEWN0hoXbrHOtRm+2XpGd1d/muX0cA+nldh7kj/cfc
BeiBW3/Uh1zxX+Tgl9+SxJeDEeNV1XNM4hj2UXvBpMOh4tWEEddMghv6MiHykiaKBaMUzkC7MGiT
TATlUL+fk+nJsEcOe+2q7O8zVbkEO/aAESGqvWYPptuZT2Yh0eutGTileYb5WYjqXu9nC72atT13
0V4E9XuNVLPw7byXgL/SeTLKYgZnqp0YaXxdWjSvv93df6Gaorx48SZ/qKZusEcZiuefMnj+RIbL
D/iznHL+QJWCIRGlE1Mu2lkv6ilybt474leAQV85o8ghz7cGGNxZOTP7C0dkgj5iHsBMDdXwIy7p
N5DhP6T4ePXI4RukWZ3B42u+7ILoUdpCOwhRH6TU3zju/n/IO7PkuJEuS2+lrJ5/yDAPZlX1ACBG
BoOzROkFxkmY5xn76S30Bmpj/SGkTJEhJqOzq9/SLC3NlEzRAwiHw/3ec76TKBcSwEnlxYyvXt2l
d+b7UU1P5QjxZrD5TPOqZllA0hti9o9waK7jeN/KnItOdEyOqpS/DXF0LCpSTc8m1n+3Ty8lAaBF
sQN0bZxKhpzrPW8OfUdXMn+MV1dSqt3oFz7D4CPppbPBuzQeTAkFTHii5ffbMY/qJ8IAU54lCGxl
j867qjG14Kop7nrDpoe60RCw+/GXcmIE7agNHNKRiwUV2rZoIpBnFSimExbHd27W62vQjo6ReonD
KBsZQZZv4/ZCLNeVsBiBLAurjy/l1EBHy6k5UCDNWyZzDI1RBAUM0NQWRkp1WU1YpOF+PNw7c22G
UszrNlwc3JFvJwH4FUAgEQmHIrJ9aoJOT+aGJN4WdXH/8Ui/1RjmWfBqpKPpZkiIrAuLkaxwZ/Wf
s/SrHK2MrHLiSrN74axu4xPX9s6jSid97puwNNAKO7qVuEWCKIs55U051jZ9K/c30nBibr97/16N
Mc/MVw9RX6HJq42UuY25lZerWW5quGjohE9M8XfnxauBjr4o36+AB6s5687EQa0VbQ0eAqK4DMtB
EN58/F0dM0rnJejNrTv6smqttMQSS6+rWP6a80EVfzPGeKkXZ116JuAq9wksr4gzFTFFfjz2u3f0
12oxv2pe31HAtmxg53nS664mLLtNJKJGv/5/GOTV3Zzv9quvrfXAqGslU0MmOtK2onhlVrddJC3E
0DsxQ955O725lfPPXw81qTC7yadywTFGZFFQwFCXcupEpKIYJ+7dqRl/tNJmrYnDqWE2BuZDQuNf
mFls04nH6uOZyLb47QVFkhTUqjxP+ekKgSXeRHWhDxtZnxFqdx9/Tx/fPLYYb8eCjTSF1nzz0tg1
vDMZYlGJo3Jlgom6/Hiod9cn6oM0D8DuKMd9ViU1xChD9OnGArVXfABL3byJ1cvAOCv1ja+uPh7u
3bv4a7hj5VKcl3nU9AwXmGsVFHfK8d1ub+ov/7Nhjm4gTac6z6cYe4uRwUss6dF3u4E2k2hOdh7r
Jyb7uw/vq6s6enjrdkKWWnFVCKxt4H0oQj1vq738zy5KeTsrgDBiBBQYhcoN3t2UpG8N/YijKSee
p+OuEh3w2XLOtkVGSPF7VlQpTMWYTKHhauUmtT57mbL0ooUSSgshXcTqXvHPhVI7cROPe7mMivmc
pBOTUBGYUMd1cQHsV5HQ9KQXYGoYpCdv7G+LdEiTlINt1qgLaxrMgQha0RhvMwUAE4WNvdVSx4W8
SbU1E1PxWsmK0j+vLeTZG4CyJlIa04pEOXEGCpTeHVXwLF7ocdhIFLbjFkAlhesxMqzwzJcBrMJu
8lDMKKQcNbTJkeha5u0IdTNAgCMGHAldrenhzTuqSft06estk5pplkad5Eimn3QXAmjt8osKPs8D
OQvlDGJOPfSJI2U1O81Wq9OnPgitjYerTXE8FYbcGchYQfoCDy+p1mndl9Wa43QkuyZJFvcmqX8u
11udi0lJOAKVb7DrrWHAtJWoBg8roUFJS1yE4e2J2wbEPnl+HoMp19RoPk0Hay32gv5Mm8hzWCWq
Dg8u66NMvB8IBFVCG99bw1/QNHAj9Vxz13osjPwnGwTPd7qhmXcpmiFSK6e2KP95jtj5CrT2SjPr
ZKJep08LvMzdeWVODyZ+0Gkh6L2wM0UshzdWybnpx6T5J5xUDwnDf62MXWV5Hf33/z7hejn8kp+n
VfWTSDcYaBqYAujmJpuyP33M/BHPlorZBOeJzMrxs/2nGZ9UTiizcm6GsR3a4z9Pq/xoJj9aCD95
KFEK/i3KBMJalqc3By9dF8FMIHhBETbrUd4uX8R9R9PgGYaTFrgr/MrOrDW9jzN1zm65Yho7Rr3r
hacejkqp4fvb6laySMzHorkc5Z2ag4LKXloNZrx4bRpnXreRrX1t8Da+l+O9CYhiWI1qbdNas9sG
u+gOu6xprDXxIRbE5ehHtlEv6rmtIX7Nu69tisp9tuF/7cFW5CLw53ztkWyYCVeUEZxhLJ1grDdy
04DrEhC5k7UFJSOOvyTFXTtZaz0IryH8lnZMaK49VOZOj0z/m4eHbqdpebjWkwCiY5rWvjPoAhEE
Mzx57CFt6LAVQFA7Whxmi7oVfHeospVG5nPi57Clld6t5G5X6K5E3azJF4lcfOs0/G6yvIywljSh
+lKKwhaazpOpF+vM1EqbNSPGDx5+NwM/PQ/8vFuoWrnztBpyWiyXT3gw8BZLPNF9eUk9tcBiLBDW
kwBuDvFzClgUlY6IUUlx264oViQ8kuPAj1r5vE6uE32VAezFCS0jgaE1W9BF1KUzS1io7QZAdlUt
RbRhgbDPYtAZ+AmlnUGgqSjblnxWj5cVDV9JuoVXnfn8N2ErjZuk3RXtHi+MXD+O5s6q6MBeVHA4
hO+Sd28UrtDflMJLl11o7SXxDoq+Gkhi75+D8l5Ubupkm/ZXUbCP4isLSPi4jaNhEeb6Zuq0G7nu
r7IhQrrTXAhsAfIcOI/3koVA1gw4a6sq1+5bS8C1R39T3El8QNO6R8RKk4JCa3/uW1a50ouLZvym
lfCeOnSUWrEcxGYVa0+S70wzT8eKF0SYUH1ZQrLYaICnkx1vHE6vntvgGVW+WK0zBfx7FSWZo1Sb
oKtsrwU5ki6sep9re06qG0k7LwhZInEwpTnDF5SnZ0m1pRnRo0qWkvs02LDXWIVB9rVoaED1gxMC
Zas5JPd1ZidAn+H+ukbvbapevsShE9nZJDxIfoLwpr/MAxUw9oSmrnDM9EUc+YRUuWmjnVn3yc20
ETg3ovEeeIMY3qOBPChMPqe5Smp1QzdK+BZ1hQ2gGFCIYYcKTSFJcoXa2opdfAnxbzWm8m1qtLdy
QGOj8ugpWTqNZMvAlJ04pXqmyI2N9ZxjyDbg00Wi7g6Cd65l8lXKtMKrCz8gk82lUIfn6ZgOS1/E
ZBa4Yui7LZFfEDYWRSWhs2TO+9uObJOSXnSaXVf5s9yDWqVyapLQJPrpsjevVQPKakjVGGq6aT1X
pXpT5nQVzGJYFXylmIixcm8LWtnjhQHQBf+rM7DU6OTktSvSS17yNvyicJAuImxaAj71LiFsAeJy
RiCR9T2e9iAIPCIJ8/Zc4pKzql0Wzb0Ev1vwOYjXm2ny7Mi4HeiLt/JNBHIaxCRIQ7PznDYSXVF3
GsQ6kWUHXr0Nw2494Cqx9Un/nHbid6CLxDuKywTAuie7quC/GF6/o8+BbLtfBm2KAvRLJWWuoFRs
TTR7sJATBpFtDS3I8m+SDNTOGfXUpVqvWxepoS+V6qGpnszkoTYuZBmUrPgAGNKZBRhJdzXWq7or
z4GgOHn/vRLTbU9cCoYwNfoWKwvLLFeGlG4ngaQv0VaYdY3p0Ksoxo0klJBpvIUXs42KSiRywoYp
+6Ql2U0sGasU949fmRd6cS1VFf0GJzck22g9PEGTayFS9irHaI1dLN5AUInSZAkblv3KCALoSsx2
yOOD5jqn+OBlq9bfdEroRMQPTeU1jjYimzPEqQhUlaFdl6O4Lv2V2GK4opHqD3tDAUBQ989arkAY
JuzHVsN8G+DWNzJ916V1aFM+ecm6eJ8a3rmp48irXkimszNlfCKLhhgzf+e3KLG1djXl14kWYSy7
tAgxKWQ6wVPiQOFb9YVm11nsZoW5EHnj2xMhK7VRX0RdujEy5bGthp3c9k9Drq/HgTKRYK5wLtqy
bm0nJmLmT6k7mEHgYDfbTNlLRJ7RQACP6aMsMJu7MQ/vPNoo3SjiBEEjMc06vWzE7ZZ596owkIZm
LEplgEu8qyd46Ea8VKeXSKr3g3yeStdyPZByeq2SxBVqPCep5xjFZzjLSfqQEingSeg6MlpHM7Y9
vCKslk7laCfdg0QdayyvAJ7aiY+YAnyOUC/HrNrVQnqVD7dedmuNot1lJnqDb4koku6F0X2onchb
a41ityLqlFR3Amkt9WzjFZ7PkPQs/7uJTy7IlrACoabbDb+6U1aVzvzyVxbvAhZuuWydxsq4DHmh
KKkPvaErz4q8XjdFgFFzXshNZU0q6wihXoC6obpZPfLuSq6qWoYOPICGyx8Euf9q1jdWfOdlxVNX
yitfHdVtOvWNi7pijPStkAYF3fRiG2v6Ag2xW7WCTW7v0ieIYHg2ha3gt06W33XeVsx55MLPAkbC
e3Ow5Vpflilxmyps03tiqRZpKu1SUXycO6wV3CslSc6EZvgyiteV73Xs28HdQ/zxkSMrg7IUUsQg
E20xo5LuWoBVMUczMb4Lq2ohNE5h7VSPNV32F31XLuUZi+pDmNBkGo6yq7cc3cBnIwfQWYzicRfB
upIyun2SPLkKLBGaoXzNXbxAkkGFX1pGEdVJrRrEKz8ehXU8SMGXwSLtsVx+fKb9rdKhA9CZvdhg
AXTS5Od6wasyUTfUqNxbC7RFvomS5nzKA0cwErewFoGXb6Um3BwG/CccGGAmvrq5v7W2duNTXL8k
L38pFDz8/Z9nBesTL2XC4bC1gy2gg/TnWcH4hB8IySwHCYPG0kxN/kMqqH2ahfg/7XdErlKH+9XZ
EuE1w3E/yA5F2qV/o7NFieH4rKBhT6JXJs4HFvx5c8Xv1bSopgQvZW2YLgQ6gbALNYztQlQ2hd9A
K1GvrOhWx/q9TscEZrNfkiplwCWakBWEXbD1Q09xhqi8CaNg5Yv9XjIJSbd9uRBwC1sWvFw85PKq
r2QNG0PdsNXLk468YKv7ZpZkZJWTB8Wt1tmmx7O0ptTJ2sXtnCyFjJUTqkcKjQOvhpTt+zQewLlH
Ma0KMle73YTivgLJZIh5YJeiKqbPYOpiocMwLffsen19Ro/LM4VcPwDJQ9DkgOH2ErHnOxS1995M
L6fzzZMwE80LP/0W/qCcBxLE88bogZ9TDhma0YmQN/o22DLAMZPkj4VT1TA4zFwLF1lt0ePKDNMO
hVa9s3oNh3V6KKY0VRtRWRnnKovfNJFIuLo0DeKqIpYyg87GZpyDS30mdnLl0uFvXBwm0eg2fqxc
a0ahv1hNrKSLSe3JNNM6AUNRDNikoo3ndk3LmlgNdb1oyNIOnAKXWe5qU6eMXwbDQEcwyAM7DXZb
iqvElrpO+7pdlc0kxtj5lRaciwq7WV3rWlM4JAIAkc2weAemsMut5FyUp62eSbsoU1aRFT0aHmq4
1nfEML6A6vyZGOKVrsyU/8BpVWPNfneFPGU5hvV9B1feWJKflu/lqNbrNcaygHRKs7bInbbE6k4X
AqHYAtmTOVkiE338F9wS9CTQzl2lmD7LbeZkrLBVNa0sSVrRcPks8ZbOVU+2R+HuX3IJA0UsJcuN
uuQOdPRinF8z7Nwss78YRH9lVNauLM//5SvIp41xstxCJlJAZVFu64eJWUj2ZY4KMFjlLUpY9HqY
uXaGmS97rdiUhfj0j1kbaXd9tDYu86oOHvyHv1wbD3//59qofKJIQuce3xFcaLIx/lwblU9zQQSi
kY6Mman359KoWZ9MSTM0yMqYbFTyMf5cGvmRiqcVSysC6zl3928FZqjzyvy2jIJKG8G/pEAfhht6
bOYpKhhmaL18N0ytK29AgzM+BvpwM2kXsclpgZQgVh8Esnp2W4i+uIR8SRZWbCvR15pEyRbgiFwn
ILVk1w/XARtquYd5394K9RWLBy5FpxmLBfoWziHtrtJkdn0ck2p111TZ1mhqRwhE7F+a9wgkZJbx
ec96ittGHSByiN3LpCbLGHGfnQ4lmdWmLSXdZV9yvLaScRkPKmpHb9l5CeXkYRPJ912j0fSl7pN3
dpk/F8LDEHwTffKQ/dbmEmd+ZjeRc6sG49qaFYmlEMKQU4szFTUz9CplWXv7XhAXTb0e0vsijZ0G
HA9RuMtKIf99Ik3RVoPU1ZJkEZQQjQwIBxRuAqKl4jMzeozAWUnmbdw99uoWSKSjmf7XtoqRFFuI
/ZDqZWdzNqrl6Q+WWZy1EhHL2D0U9p76QCFehfs5tPFTFMP7akJzH+YtGP9OeFDGcKUM8gK0yd6M
Ck0CFJzxsywtdApUQDBVtftWN6YJRCV9iTzqQmjpv8mttG4AriVldyu3AVgwDkxlxQLUF3sEncK0
aaBrReOyyyZqwzhxmgWMKja7HinxLMLZpTktuuBrM7AM6+kG6KVUPUaivzSIM24B7Ydri+8jHL56
SnaniQWcqWecwVR2rTkOyUW/a01fu3aPt5yAkZFTmJtL9ojwDS21uoS9z2mB4CLR/1IJyB8F0bVS
dQltS4zOPBAc0mOBiWgQr8tqXzegm0ynNjpew5y5Ut2ueonr2ssBaalDvUKKz4GuWRfDJUWpGBRW
mE+Ox4E18+mCBYOtN5a0bSbCAFFFBvBMquyxVpSHfjLJPIvOfbXaSb54LmXy9TSU6ynpz0xBilB0
SzQBej97tibsdmPdbMTosYLG0iTRupwj1LxJIhu3X/b51uNgYn7O2n4/RNpl2SoUp/KNIFPUSqpz
XrlEsIYLrf6sUTJT/elSEQqn91bJnZzEmyiEmcdbtMDRN6jGbe1NrjBpJEq8iL0P5ObRol7Equ8o
iPI69uUWFcdi4kDQWNo+USP9ZgKls4zLtaCQ2ymteuGuVu6IoMZ5dh4Tw5Xs5L7muHydhLfltCfc
dVH1CIqJ0u6R2wLCM0ePClvkhN3lpKw6qpxlvoG6yMl8tslRW2rWIefsMAGrtsvj9kxVJZzHo/Il
j5ISQZuWr+XJpHo5AZQDmFNsMLZtoqi9mFKCw33jXE2bykksaUK1ZtzrfqQtZE2l/lST1OxFEqe/
OK+3OnBI2ufFU6NVmhOQILVh97AAgusWfS9Tc53KlTZQCdCfyfr2mJRB/oV2hW3krHUFnDKKnJEw
oyrHLbFo15K693OaYKy8kl0bxRLZM5o/nObjTRZqi6K40tA5j5LmaBx4smiO5nUVoySKLtnL3fee
6ijP6UZDVlCiQZwey2lYKfxP6fhSxs2yUyHpGZrTScpCKy41NScstfsqcUgNwcWm2nXXLD2TuLhY
WrJjpdHzlfRUh3pVqX3ruguwMI9d13xtZPTTUM/ZfPpqtpBBnztNWcmu1s9sFwkZvBW7YJZc4H9X
MufWVAPK2eaZeInK65xHAMF3o143ssmZVq0JOA7UCz0KAjfyvgcTImJAs+HXRMTCQQFEltm1UQp9
9c68/F30OO+631Tw6RFj6DQxA4uyjpP67a485iwHd3EM8A8Q5rusiSoLV/+YLQj0j1e387fj2fqh
eKgwcv31HuTwC37sQWT1k8TdnKngvOdnXv4fexCZPYgicT6jNyPi2ppTOf44nxGPA0Mc0jvFITY0
r89n5Hlx0OZUZx1MXjRn/sb5jM3M63mA6ZDSlW7Oikg+JT2nt/PgV6RwNCcJZ5VCoY2i5qu7885k
e28QjUvVMF9ynQfqw6sjYAAuoCCwZlw0Y3RtcWALlBPSh3m6vprOs3dSUTlcknGiKfwzd/VfjSA2
fwQgY2pyEbk/J4Qft0i/n8U5Efnjyzl6dubBeI5pbCPUZD940BO/GkyIhrr0ph5ShuEY6cVkfGX/
9fEQR7WUH0PwNSNWZZsJ8f/t9cDZzia9xV8lxt91UhFTgZYLtmRx35DlGP/9L8jCEEPZRiR4Q+WA
9HY4iAiU94G3Lxqj3Zn0vlT4qx9f0eErOPqK+MUUA5hx8ozpeTuGHrRYjcNhWDRYRdaaQh+t5CB7
FbWRhJ2ngb+lSTd4fImM5+CPxjJql8E0ziCeUeDtbE0XzALe1wi6htDzYXwH1rKL2OMKcrdSon5w
Oz35PmrNSAdO/pxNZk5QmyLa1kgPLmVHtxItn4jXuB+WoSVcF3GkLCEFROtsiMU1Ro72SfaBr5oT
O5aPb8A7s+YAFaISM1vpj218yN0hsRUSETxlE6wmg9Rzisa8jcouW3w81DtPA/iqeRwiB+jezueO
VxNUaRJfgdtBeV/08LX7ap+u8oKo2aIdCI0cJ/D9JcGjH48q0Xo+fghnDAKoLlTWzKSjdwpvZ/bY
eTIsilGUOQSYAdVIREJrS++KZY+/xDGCli6a38uLKZUMXrIyr2WKF5SVcYtEY5NvP/5Qv911bOLK
vMaRBcHRTT+a2bpR5tJAUPsipVawryWCcOVc7VeFzn7z46F+e2YZitMc0heKoMQVzj9/ddeLKOn0
yBBJEB0hPXtJ/uxBabRFg5QtqlOKLcTmjemlP16zf4kj0uZLePNgMS42XBwMrLCIbuYC3KtxBX8q
yRG2hkVVsFmwO6ut7gpVEJ4iHE1PekBYopfm5bPRJjQRYjm6qKEspM7UYxWytcjzVu1UFRwRwyID
ouRPwq3XtN6l3ur6E4Gggg9qvBa2ZoBIlXghVc2wIBleto6RiqROWE/4w5WwvCrAuua2OJj5ngzC
7L5R8BQmVuUl16JpVjhMmQ/9SpQy5MBVNIX6NqGTQGMWA3SGNAXf0HI6kBTkA1VhPBAW1JAO3cos
FO+m7KpodleFIVDfZAImLEajceONHfEzVpLFzULvvPrLlACN+CFQ+cs7Pb9EfrvRvMd4slBe/EbQ
yvChRaYuEE2Ua2ZkT4Z2qejCvaZ2nI/Hqk9OPMZHlVP2ZSKYA9givJdVShFHKguSNJVGz9moTjLZ
z4ZaPbaRJW0mbQw3JA9ITqpiVZUFJTlXM/OUhv+d6QxjAaIWUCrKyvrRdI5FvY8BFpCONE6di9rK
34YaXU41VbVdOaoDXJ5W31qDcmpv+tvyxXWzbOFS4MUDbO3oZa7HlsQdtRg5xxrctDVITXOQXMqQ
41IRtfGLSIzyieX5nS9Xm5n8KhYRAyf5vJC8eooCS6GSUpCtiQrrEjLzVTPJ4XU2qs3CaPr0xFr5
zrLEaIphIO1B3D3vCV+PpiNikaIey1sQNp0rarWMeAMMK2hI44fu/x/RJZGZGn8tqzoLqzZ7wOGT
NWEzbp7/899/2n7mv/Zz802AA98nuXC8BmefPs/YTyGV8YluBMBAoh1+hFD+2nxbs/qKVyfqFrw/
c5nvz+aI8YnnkToi8RIIG9mY/53Nt3Iw9rxaUvhEEMMs9nkSYQ28pOZX6qtZZxAKGykSCpfEiLVD
W2JDrwMaaOch3kuy6TlTRCVxfTXyrb0qgO5dx2lFdx+5owdXpkd2UpNoWeYmfnoj6Mx1g9cW+FwX
bZD15byBBJkWB1QWye+vhDCdmu9KjD01WkwYaTVO3VjtnFYXZMj+8bZn+XamrumeZE/zsIiDpLUD
S29Xei8re8NCFxE00O+UgLIUPZABYUGroirl/GuN0UU01enK9GNcpRoOTZ4D4OdxEYOCb+TvkShV
uOIKHIqa0vguzkRItWP6QozQt479wdw8Nte5GSOjSGM9cuqmk7Dh8QJ/0tU8q6iOWY/SEFurqK3V
Va1N5T5Mx9iZMlOmaz119UVGF/SCWPTga8E/dL7tqunMzViG8TNR2ZSfClMmjJ1cenZKRHqXNSpV
+gfFvoh4MVEkKYxbr5faxo68YeeXenqh9oq0ksEhFWQCpB05lfEXL9ZGu0000hRrtXFlUt2x/Rub
YJIfUIi1fPACvbLnF/LFWEzeA9TZuXYGz702pQGWgu5nWNxb2uiZSXIMItlVN2o30CIn1R55n5Lg
mwWhkwLr38tTVm2yYJSZHLMyWTCKh2CwlmJfDjd6n1tXoupbl8GIAxEn7Q5fI/lkgXApp4K+a+J0
9B0prM/QuF3GBvWnhAye2sGkWmxkqbjMw7C0ozjdq3lAuywMhYUsRyMv2T7eeGLAbErLolmpnUUh
LIUFp2T5smst6mOGoOovY9JRIcSBrCEiidvapcgg37VRryxLylO216jxum+L3o3V1t9ym+jl+Za2
0GAx2L6goRQhCGXdZYSV0zDctCpEaUMjEhCKh6h8iZvie9oqwpfGz/ItxcKVKsjFSjD1bZ6b4QVk
EkN2VG1cZdWQkJOejuj7YYzJRb2NxrqAdpA02F817XMja6AFxLqI1nnn3VvkWiBJqVICWUSruKp9
6yz1GvIcwlKmaNxI1rWuyI4QyuqVINYoYhpTP+uE0LuHsdFuxMpKr/VAUC5I2ELBEEEraII2csQI
96itmiYqXa3xvlMOFM4kEllWhhBz5pazVKqhhvOesaYuhdOd+cpDKaSkgqpjDHyRg9m3cIqpF/A+
VgphqUg1EqsmLqbrmWOrOmxKkl1pWp659YKwTbaIotTxvCCxsXgpgqoK9oNv9uS21kQ6hAArJgVx
StN1BPgFoQzScczHOd+xAusJJJKMblGM3cAjOGR0TPbqwk1ulklHnbFXu3Mepqa+jTxFrC+sgfXN
LVQ5EG5is/L4xSFidPPR/4GP7n+wpH+ApVODCpyqNl55FR/Y0zyycKjHJJJ1tzrwqf0Dq7qYsdX+
gWAdpNqlOUOtfWVK3GgGXYOn6Jcs7RmyjhmEPc5IbGuGY49QssMGXLYxg7ObA0MbRrH+VT6QtesZ
sj2IBrxtf0Zvo/eBwj0WCaX6A5t7pG30uRWL+rM/o7vHrq/WRVlr59WB7N3/oHzPwO/0wP42Zgy4
PgPBW6+CDV7MmPA0JT/rQA73y/4unmHi2owVbw6E8WqGjSszdlz18m/TDCIfZiR5McPJ2dgyg+ay
vQW5vDkwzPsZZz7l/udiBpyD+cO6Hsdee5UfCOjMFMR8NF0Mp2xBpE/mcBEeqOmgwHx2UvKympHq
9B/0tZReV6Z4rszE9UjIUZHOFPYUHDuty7NsUEc3mUHtANtDwO36THCvGtHcjTPVvZ/Gm6DnqSyB
E3yLDvB3sZDnRgm8dFLh2oFotWbmxMsHZLw/0+MJMe4QS0KUrw9wedEDsxDPxPkYZz7bX05KaVOQ
EORDq5kJ9d7Mqk8P2PpXu4TLH6/X14bvo83XAfLMppaIqDl3D97c25euTpO2tDoJqJ1v8WqrTaZ1
6s4F9o/HOSp7/RzHgLskE0vNZvbtOKWYljFieYBeVBQ6oblQkubErvX9S/k1xNE+cvSLTBVG7BKz
INGSQjuuhttCPeV8PNocH64E16uhaCR+EM16dCW/mN9dgzzWLCB9Y3YcbUGqYkdAtnhie/y7a2WG
fhu0RedDALvxo68oov3oNVI453nfdO25ae7VLHX76yJtHK8CdQgvKJFOkE5/9wy+HfXwqV7txqqp
ispRh+YI3cbB8YuSJI3cKBUXETxove43g64sZigIg2e8uGJ98fGUOTr6/LjReGeozAOA+y3HeIpC
Xm14gxZVc1/lX2TwF7O6i92KW/ndCUcwm9U3B9rDaOyNLcqZsK4PHO7Xu09lGNOqawSQoH20zGa5
h2ysCtVzeUGg4lVdIDiOUU2Okj57ifQQnyrbvveEvP4AR9N3qKe0wwwDWwleVVcQuxX2p7zb7z0i
HOxo8ouYI6TDFvzVl5oTlG5J8341mCZXC+1Db1E78b0diixvNvI/wfGUXwxwAnMp//WtzLyYwkAF
4zTOQzeT07vARIIpEWBFH9AKw9QRquy7THgmCCcnYE9vW2k+d6c6X9zT9gLW4n2ZhTt+dYYs5MRS
9N4DRdGV3QnJpbImH/d7Jg96/5TxpheifFflKTYlYeH3w7OhjPs+LlbZ8JC3vSMZwomnar7yozvz
ZuSjOkLYUmAKS0Ymw24R0ykmneEz3gZnQmWZe6jHp85mhp6Y3Efli3luU/5UqGeDw4Plf3Syqgoz
032r6RYg5ZeJ8q0eXtJOOWuLjnTNjLC97ETJ/p1HF40bp0wYIhpizKM10oyG0CzIgVgoPh6GKtl0
qNjjsN20umwnqrb6eKV4b7FilcAHBMjN4Iw6f55X85oTlRf3IrhUS+6uJRnrBgw6SCzCPQEl+Ezv
8M65HYlw/GDW6AYnrvf4e+X8yypLOZ8yBg0X8ag6NZRVOuYF3HEKuQvk9aF/Y2arPNxpfbTqSUH2
Xj6+4uMH+TAg0xdMMyrH3zyFUl6xpQK+vhgV9L02ouY+O1EtPn7PHQ9xtB5VVherHM0YAhgRBiY2
dW5unBjkeGYeD3L0xY1jhlFoHsQX115Lsy1T+mUanIMVcnsZ4F2vCScwhcdz83jIo2cws4YszGqG
NKxtEi1VQuzSXZY9i219YqF59w5Si9bm9E1wlkfroAaR3RArvqS0vS6khe4/CfFWO8nsefeCfg1z
qIm/mvzIIxGiDPNcSFdqGDp6cj3gKUvvreLbx7Pu0Jx8vX5BQpXFuUQzQ7moCh1dkd6Jg9gmeb1I
CbgRYpT1coFrI702SPHJI0mwo7Y4JxDJAz44bGIp8Owkk2UnSgwEU6eIk79f+fxxZpaNSi+Z9IG3
j700NkZgJkW9ELQYy6jbRsh5UFN+HusTK+ipkY4mjZWNnPxA6y2yAflZLVz7Rmt3PtKltFzH8akF
7dRwR/e5y1JPVLusnrt/ZK1VNPPQ85ApKmziRF528c9AjP9/hVEaA7AAR3BzQfNf5+FTldf59+bf
nCrvnxFLV08vz/+2gEb3FKSUIOv/mEf+9Rfe/rH+r8Of/Zd8VhO8+cPiUL68al+q8fqlbpPmj3b+
/H/+3/7wZxH0dixe/vPfH57TMHPDuuGzNWz6fiuQSnyXf11X3bXJy3//rxNuVRQNfxZZZRSTCttI
CYSSTBWTV8GPIqssoXDAr0pvSmU7T+jaryKrTmVWIQuXdxi0AoPV/g8BujYL2tmlIJlgBwxA+O/U
WI9eU3hT8YWQeKKbhoHW4rjSLso+vEqjbRYc5zH0y5yBJ2pzMdvcZd2J0plqkVGrt2RRUc9U169u
3DtHzaNJ/WN0mbK0rOvsM4+ZzkJL4yxM6CFADmvAsY4KGnS93raiVi3CpJcWlVaf2lVzj97uuX4O
i7rfpGvElvdokYjNRCsoJ5SLzpQm6lgR5p6w0HHlJFZgENhE0ekODVTqO42ZaQqCfAH5dRkozTaw
SpNwtwrj72okhRHgQpgZyQqCHOVKoZ+Kp34cwjsM+nnJhhpXbk3cJYpPU7ceJ3Y/GM6p2jkV1dXv
Xt8Pu7HspmchUmoZw79X3Iq51Ju2Vk4RpbFiRMLfa1G31aBQ1uuxTIS1PorIRYNQJ7OXQvdEQdac
vK81ARgP1v8h70yS41ayLr2hhAx9Mw1Exwj2FEVJE5g6ou/dAQcWUhuqjdUHPr1MMcQkf5XVoMze
IM3SkimCgQDcr997zndIHTVXCLfBkUZWW8J6bbMb5lXale019l0flykgitb14N8V5ac2HQm3rHK6
TivyHxcZ6mR4mCadoTJX9WhHIAnVhBWq02PTCS2cLLS9RETcRd8LyI1VNYnP9Niyh0T6uDm9SFvS
gW2/a1dpl8m9hwlThlNv4a9HLUtB6010ifWc9rEKCvkxNWWJWcgorHuaXEw1aseYLusnYPu8sNsJ
KgfjXj4h3ZnygXdPSB0Yd3UhSuNx+W9gyHTU4qlnXVixvnCONKeC0/OUvD5OCzMqkkOZhh0uQ8ov
11YEixqTs6+kCaIxX/KLCXvu967VeOUa0qP0VvQZnTmcPOkOIYgr5gR8HeW0l0HO/8JbQTR9DoI4
2/qJW2ln5TglWWj2XYcbDNPCtdbQ7baD1lNkomYYsl0c0/Qlda3dQAFlnDu6cHbsNn2fYztxV33c
BPj0CnOR90lK2PUYJC3gWPY1dIRLpLped0Bsijjle6TjwK1trSKhGrPSHD+kYSucd6URiC9B52X6
n+17Ty/PotZiVULoy6JxssPKWJuAknab0cjKs6Jirqv3drYJ9Dl/9CCI3oADG//slLRcdJl2op4w
zKdDxPOLRlmR+XneYAJrHeSXae3s02ZCiKI1zVUdVeNGLIzEIDblNp4b64116qRse7o84Sc6AESE
GyyYzy8vSe/Fmjt0m1Lg7xCaFp+LJgiQDnvGxmxn/ez1dfH09PLXBRfQPcNtjmjuyfHMS0SWmebY
bQxArqFKY+9Au7ENG+W65xWBc6HsO0GUkd2icxZ2hBGmYJ3KhfmHU/3lzj85lGyQTQuy5PlH57nC
FZrwdU/emB29hVeQCKE+ELK3KFLUW7f6KcPol4Lyr4+OHAVqIM4s//TghAXHrSqUzaharWBbla6z
kRMkzbnp0pu5Tz8EWUWCY5KWWxQbrQf7GKO/Pxtin+A5tvPovhsBdogRt5+HoGPlqNHZiwhfam8R
/shZr2aM6Dccte0u9DvtezDgQWpnIYBTus2XFsvuDnzA9MZj9OLXSt/Kt7wloY1ot+c3M9dUQYxg
TxxqOd6z9/nYFz0AxhlxwAKxD1Jm0z3PYnRPvt6pVTYyGAImLN84nJ6cFZ/uMX4P6nbyfpdi+fnf
YVqaN3elQ+3qeNN1WpGcoIbsS5ThjX79SX7pSg4tSgBtpLEQwfX8SlpQ6ck4gMUqYy+4sEezRtsV
BXsCatLN65d6oZjAyOItQkp0jjw8zy9laItnwq3FJuiMkrxUJGqFPhn3unTlGgy9fd8GqJdfv+iL
nw+ePq0jfOaoUJ5fVERJ66V6KzaqK6qtnHV1CHxrPBst/HivX+qlRWjZAtCaIEhF3vr8Uq0VV1NG
5bApirbdNCiCcOSLCUW+DIjVEW8ZVl/6aLQFEUDz8XQYoM+vBwgYvLHl9pu2G8at9BysCgtJITIZ
vr/+0U77b08PJCpgF8oshiP7VP1HP1sTfZKIDalPJkTisdnHleuSY+YDD7AxEubADcPcE+15ahCo
JUjUeuNs/iQYOl153ADemUkak/mbBHNuwKBOmC03cYUMr3WaYR+7U0atlEMjo0ahEEAGb2qafJ/r
SbyPvGrYT2nS7/Okp/grmujeHrT+nun8gyg7LZQGsekiTvPt2Iz6zmImd0yiIroSid5TUZTjZ4zc
wKUHg7DVzp43pjd0HaYfZul248WrzCIOWLUJ/vYkOrMNLAgJJyb4W9HMILsl5ahus21fFF8NZ5yu
A1v84H323njOXzgnBOzA0D15BHmfTzakyOyj1gxkT1MpNy4CX50rSzeug6pKrhQeois91awvpDFX
W6tSwRsL5wubQoDy1qW3hcAMQfbJs8gIcqL1FbFwJjla37KMqNV6996VeXWF4yQ61lG7ADPK/s4r
B7GOSF/EPFQxuOy7/iGoGA8AgCsvmW21m7KqA5ZZP901nQZ3pkK0kUXCeaQY/pQqu9xWeY0AZJoe
cKfbuMQwmDpaMiPec9o3FuPTOQMPP6pITMjs9WwNpHc+f9Eqy+0S/BvtJiO+iMKN+IGySQe4/FbB
I1NNIR5Y8Mh4WbfzEDTbvh2IMWia/SBN9en1V/H3VSYg3pUcMsvmDcAz/fyPsZreaDS0DxvPqvIQ
5g0NuKhkHJ/6JY6Vunqr1HnxggHid4MZAf7nkydrIM8i8/2i35gEo4R+j7vNHcQhzR1tI4VRXlvD
4JzniCJWMME+RJaZbbsyuNO9bKszSsXzU/ePQkRq+b6869dvxwtbNveDYpeQP+LocH0/vx8Ompte
Ofx5kiHBZ6Sa8txsWXv8SpbnDYnFq8GZQljjt44z6BdqGuZV1pkPr/8ZyyPwfGnibE4pRjcZzRGU
1ed/RSaLTB8lDmPdJ/+inOMO/AKHyjqOPuTD9HEYTHUwne4t9ezye3+9LtuMDiqLyEnqMdMyly/v
l0Yi2cIaOmVkr0a9RKPSjViRKKa98Qycfrqnq6DvWobOi3P05BHgbA1rR+Zyw3gcCRGaqZBJY4An
LkrOLEsNWy+eQTtMRf9GefLb18ulWVLsZe+mtkW48PwDopxtOTnQgfALLz436Rru0WibdOmNfo2P
CVpURDRE61j1wSkbZ2u3kQk6R413r3/Dpwvs0x/iOhRJrAH0LU+OGAOpiiSolBRKUyd2hFnXRN3m
CUFvOrqBEk7ghr0fSrBeT/9XNwG1H9Ugoy8U4c9vwiBlbZYxTSCSpOdtZKc/dKqpXV5qZGr7EHBU
Qb+xINTza+dk97Y+5leaMRRvPAbLq3TysNEKYkREshZ6Z+9kZEL+S5QGDd+FE0O4CUp3vKy7pL+O
jCnZitZ1VhrKhzc+/EupaQb3fUFX86j/1sAuUi/W47wRm9TuzEth2fmFrUcweChTQtNMk7DMEP8U
og72nT+6ZJlghreSqdqrBomYS1Gwz0Rv3lCyFQ901KxNlRT1LiitYZtXugIsmXBCiatiQ4+Hh8mf
8+vAwidpDKm3ieoI4pWs4jNAjvraNQf1+PqzdbrELs8Wc2wC63DqcrQ6ubEKZ19RlRnjAN0SYSsg
g/IIOvuu0Pp95zrFt9ev99IX6bNLOzQoXRsf+fPnqermOKpNVo15TMpjb6UCPpQPKjJxviJtxEyJ
XfqN7/ElewVqFbJCeZnZRayTh3hEjTVrS0hON+ID7SNTocyJ0i1WGCiU7mjtVZHbeDw6cQl+SGdN
gdaWuE6/dVPDuJZd3c1vlJQvvdSLgtVf6CIsoieri2ELORP8QH/TckFINogEat/NLzCaEoQkZ1gf
up/M61TTk22WEyj3+hfx8k0h8mxZV/CWnZYW5BSrVDqV2DTefLRg22D7klGoOal3m+aDtbWn0bmW
rpvvHGKXSFTy7fVQE0OURbFzBr42fWNg9MKOwphosTrRygHgeLKfjoFTSNMSnNJmMdynqerXpnSd
+zc++G+uDydAf2wy22b2Sxv9ZMNMq6FwRDD3G7ejkAvsKkcqWZJf2cfoI+shzCwNhIXqV6aJES5R
0vrz1YxW1dI+QcLOl3/yEhAAPnVMu3gei8w9ZsBBQ7/q+13KvHkjKpMU6bb/w/ki4wU+NsrsZR6H
Gsk92a/ZWwi5I3FtQ2tSriB6G3AdYZvlXpRC6RqHN5IMXnrATBrsyw7qcsL3Tt46v8eIiYFWbAjN
WjSbqKRV5H6PqxZHD5mX/WZIu+KYgfpgWmw4H+whoe2AlmKtg/naTgENiNe/+xdWH/4kh6wn7rrJ
sv589RFDS4yxmMVGk7PYTbVR7hHw6ptCG/xr00Dc0QXddPP6RV8oYXjHTYijZEBDFD65D2ioU71w
2EL7BRgmpeWslS2KVec72re4Ab6nV+alh8vzrWPri1fGkkFDCd4oFeLzj8sU0nOJjhKbGvzgWUeR
qlf2fN7o7fhJkrZL4lUbvfeKKH5jcXnpwjSzlhYdxlLkDs8vPAjTRBs7UjqhKV5ZdRAfHESzd1Ds
bTgDEtKVVQLlIN7l49PN/n83mnw2avz/arbI+/nLg/Wbdfp//69e/Oh6uaRgXsgq/ZY2Xwqay78P
KZ9+0U+MC5Znht2ckKkcWVSXHu1PF4f9bnkkl8mawyLkLqPHvy3U1jtsU5xoYN4u5Jdl9vj3hNF8
R5MJCzVTS4IVqRj+ZML4u/bLx7tBR44BjMGr8VtDN1K+5tlou0eacEey+wYYzVkN/9DRDPvgemN9
4zqle230vK6xEypj2lf4q0Ikhcl97WkkC04xBjhNMwBh6vO8bfEeb2fmhztDxOKNBeQ3TcOSWWNi
VHSXZZtT8Mkr1RNsXOqm1q+Bq5ISDIhANxsOW+1YXTD4XjcuxrrKSrrzMi1zhKUFU695StLDnGgE
G2ozev++Ld7Y1E4aclDDWdEYFqOhwsvNt/P8hUN7nnXWCKkPu4FxlkT2tsP1fOxUvv/lmXthLAtI
l1/1SynOpRg+UC7yHwStaBCfX6q3GfJMsyXW7TBY1xkB5Q/WEH9LaNM9ePW86Ldn5Loro1dzheQ0
N64CfQAm6hcj4XTufBZ4Q7Fpy55TKfyaxBbJWii1LwI5r0cRBBvpAIzsKqVCP5+uB8f9NGkOTBc3
XlupM66TyQG9MmvuJheuBP1VZWvdrq2dsP33bYStAjg0v9jM2cMNjTA8mQimcWNGAkNRTO7XvjNu
TBwN36VhRRkBdiRyrlSLYDTrAJj5kuAVVT99VdHaJOsy8YPPTioAa3X20e+69YBBRWjdlb4MKnGR
Yqwuk2PnyRkKrSydT5mvH8l7ZAZj5bB0kvEwmdOkr6q2sW4EfcOc/ESFcHMZJbfD18I2d33n7kp8
x62hD4jCybtqVHysA+e+ThrRr10IkCps84EMbnfsL/qqvyg6DDUWRw0jnHKwZz5Id9wpxTzjFwZD
KmRxUdjaXZfKcmvqDJnn1oaSWwsfzfxjXOTfDdGfa3EysCU1TVgW8HNzhVK4W+Ed3+je0nXs2ns6
TVew5cPC07JdM/dyZcoMXUZbklTDaJRpBTWbH5puBFTHqb3pA6w4/7HOhxrsSaVb3N6hdS69Apkw
M1yPXDv+5h3Y+dQOl4TLudRnbn9sQw9SNfvieiRILAqSH3gllh+AqB4K2D7ttyjC9uIxGImL+kvF
zGKd1JO3bnJCw0l/a2Cxkic6r3z9pvXgIWt3zne6Bw64SAxA90Lc+IM8Kq8/k44elma0ztOjF0dH
u+sgLZUk1EGKiQTB2J67cQypDTs5+UrtJMFmA7zg9Bg1EO8Dwi/wHaAgVJ/bnm+T2E1CWmXJPydY
h4DBy7GD/hvod2njf+uJPGfkbK40t2Vy7gwpz1o9e320xb9SuWuoTGWIwNR9jNxUT3FY6UZoehNP
0uRbuyKw5EUwFdYjAmR9XWdWfaMzVt1nmbhuLXrzZ3nfAJJ0OZDO4Hjz1lpH9ULo76KVkSgHoL51
xKOZ3dZUnlk6D6HhRh84/UP7DB5yVB2d4z6mffp5SCpjze0z1tC2jdCe7fNWlR4fGo6VJj2izXPM
a7imgNbMM/IjOAI8F46Gm0fBBqzVZydRXwKcD42WeeBs6JuUUArzsTWPZumLc0MoZv+yuo18g/YG
Pe+V4TZqHRnuR9l4ZzoQmDwzzyqnrLdNn4orhsHafvQY4oiAP70u8So5tL3rSx0Xn2xlfgAm7v6g
Vx18SKAGrFkJDsgJyLmMHQGmNRAfMGzkX8cpcA4JDrlqXZVM2pTfpXeNnQcgb+J4o2m18aGDP7Kr
ODGsxJBY4Ia6pNiQG0ko5gLtQPzgW0B8JjpSD6pUzcGM5gCpmynvJk22RxOH4dqrq+BgNl10Hmdk
1duaJUm5I8yzxCW474LCP0y1xk0k0KG9Io7A27b1Uzp8rdZJ4+4zWX81mTigHfiAhgCrXHlBBbb1
qybfyciN+H5n7axtzUONXuXANthMK48tagv+mWTIrnXW0J7GYtXEzbRLzfoundLP+pzuRh1Ma1R3
t2KsvtrKJpOJSOAuJOezPqu5lVunSYiwcXVYrP+Yeo1pxy9752/1Gg2o/0F0wdMv+em41d+xqy6C
K05N7K7s8T9LNf8dglDEXnQhGXWgyvpPqea8Q5rF0Y5YcYcZ41Lf/V2q2ZRqHr36nybdPzPcPp1S
nm37XNclsg97FNEXzm+WHDATFue1lI1HUZ/JZBIGqMYmP6pUWyuGnVDRUE8R06mSayOIUmboZrrW
XPM6pUOsr2aNM8Aqpe/x4NkD0M1R68B1z769Rcdj3VtWJA9FaRmPVdoRJJlgLSpM3pgaYp0V5N+D
yd4R7eof9CiIacGW002uOWEDWsGV1mYEbzA3eYrLMP7qpeXFSANvZbcq3xYGwSKJG4hdwaaz1eY0
uXO8wcdk4ClYVKpXVbYBxm5/9pM0b65NBrdbQwZCW41TVFpX4KvfT5Z+HSfE6grry1zLg5D59yyX
66JBiJE6gmQFM4XK5x+T5XTbTcQcYBQJB7qLxb5E0mCdS2qHlTmPPimWCb7lxXM7njUDfauR/h5k
/tyMp0VXldLsZrb5FzKVrQpgWdP0cNe9Eez+5BSdD+p7AorSJFwizXbmENf4EHpf03CYdhrpqn0+
UD8kdq4/dEhBfbAHLNZ4JRJXr1hV82MTayr7q7f1TziEsWC/9lLf5T+K4sej+B+oPJdf9PPFNt5x
ZKINQiuZ3ssiy/z7zYZAzEu7eA7JH1kagb++2RT1AfoBxzMWLxeLzX/ebJNRCIczpKPwlPjR38LX
nxU859r/yubgz/q1nmfEiCEa7w2DfE5GdAOf1/OeDqAV9Hu+IQbd2CDspEaO3Qi8DhBNp8/1LYY1
h/xh2b7VIQqWs8Ivi8oy3oS/bHFgoRfDgfOkJyXwKwD3ifKNPbOUkZzXY1bGlc7W2qWVlGst6d2Y
niQlADbZ6lDEhvoERiM92HGtbqLKxo+bKW380mh2/dg2pC5va7CYHahMO69Wc9H1Nz08kLtIRvlZ
p0r56MzCuk061fxQTV2hn8vEQHpQNX2Zk8Cew8Z+DAC2UF22HDUBMSrhr/S50uR6tif/vk1yauWk
imEXBvl0MIy+TtbIVgADtI2LktH3vD6ADTp315WpJmCklsgG/Nl61d04rT+mhzTzOewGDSKKIDOo
zOuh2ic+AvlWq/utpIPyRbdF8KjLVpnbdir8ESj46MFqFlhw6CyTzdH4kWjWaZf41cZo3IGDVDDW
CJzbAMahTzhICork6DgVWfFyzv1t18feTdTVMyAEpvlNaLWDdTb2dmuEbeU0577QxPt81OZvRj4g
X6fOzrdVVY15KPPBu/B6vLRnc+Yy8jZlyhGLnoXzUAKJitb+6Ml9Z9TxwWIeei4yf1e6FetNn43X
OsTNPo4qbdf3TGvHaCIxo5S9S9q69EuqWHQ6a2nNjNx9KynLy4HCCtghOJ5mWHs2B5d7AAqBhL3v
tcqCYym9iBSYpM6cG/JhqPzCIXKt4siT7i2F/bLwunr6yLabbFQ6lAe3LxOLY9uythvLMh8pEAYf
x6ctIH/aDgr19DTCX4YZw9J8Pj9tOJOKxWX9tDc5dWU8eq3Xm6ts2dA0zvlEHyPHYp/z9Gu+pq/V
PAxfocraZ+PT7jiyT9bLhmn2c2+sOTOKaMXf0UcrCA2O/sm3lIiPOSOmaGU+reJRzn0Phw4t65ZO
DQK71ojKidCg6IOCztRdYZ7K51vwDdU3X/PnT8x5rXnnS6/ZiyfrfF/08TWUr3LaLuLb67yrrfmO
fq+4wxzQfyrdj0Q18BaMyVhfOkOjktCRcgLm7HSwp0UyuDRi5slcS4/zk9e05kz0Yz7imwIhbIdx
RCY1ZxHZbjulJ2HHiRqBxBLNY1s5XlDa2vk3M2+TFuh2Yt4hFr/jxJvfpsIrMzjR2Lw3lkmTZE1V
2jV7f4z1lmOkASSzq7RV0iTbuOE4ORdGooUiX1SvgR0NHzWs5HsVl7SQf1nWf66Svzqdf5v+sjTR
LmdtgvAITs49GYzBxhbkRZH0lrldvE8BsIc985zPY9LaKH44V2lzPoUF8LRdMZXONlBpd8YM9a0m
7mnP+ukPYeiJXQyyD8DB5+szQABvTKOg3GB3bHg7suRiykq43bKPjlljgRYN8vyNBu5pl2dZmen8
obiyuS4l6cnKPNRN5pswSzce8omdVTj5hQI8R+5Kah7yoEJpAH58NbDW7vqZMVqKOuosZXyyKu30
zE8DwE4zFInZhM+AMIMX28gPDGmx9A2gRImiSMNCWfW6H73sz1xbT389HTF2RxylUIJO/vqe1yHo
Y/KiJjN1dioykv1kDOVOU2TqwJLJOaF23Rs9uKWp/Wwzw3ex8KbQKtAY/K3Pb4NsV7k15RvhxFdU
cVex+vD6Q/nbo7BcIcDbvcwR6KufbNXGYDYDkXP5Rqsos1cxqTYDDwJxS8TPPV3qn1DCke/2y239
7Vy2qqngvk4xbfS8LktZ/d5Af/oNPxvo5js2boBFdHvp+j65YX+eysx3LLn49NCloE36pXRzACTR
Wl/OaiZmMwSS/y7d+BH2H/7fyDiYQDEb+5PSDVP/82cOGylOXQtMAlBN1qtT4ScG4TGdYh1XQAkD
a2SRQjT8Keq+EfG7rYl9EcCFdvUs0+9mHI93YpATRRVpBeVaZ96UamLLrBC8+JUMqjDrj/jI192g
tvkYgP7J79viprSbs8L+sOj6BwzHZWiCWlkzFGdzABBNRuLntLkc6hmbCJYdD9hFmm5g9tHuFXvh
Gl8mf7RJ4/HFlW80NrB26QKrs+5pt2mrFgz6PJYOJ0vn0ZViHTc4wPOWwLDxgy3Fty75onU6/Ztd
TuyLn1mfGFgp2NNtfDdl3VkQWVf0rMEbDd3WZaQ45+JzrM1w/YbHIRuYJIZ5K99zcA3TrFy7pb3X
I0lrcf7aUDEYsbFLi45gmYQ+20d6ztsF0FRCk0rEeWF37W4cEdybWoIMe2rLjebOVBM1qTMO4UvI
y5QEhJn7ZwKWS55493ap/dB6F3sOLqB0qne6r257c9qO8otu5W1oNV21aYaRl7iuw5yQsE1iN2EP
jef9pJL51mwSumV6SYGh+1vpfEus+ht5rgdH3A4ONCEAekfhXVYty8F42+n+2sm6z85yMo79DAFJ
FHyfZnOf8TXrjEmi2AIjLcW969LGLjwr2DVD5odWDEVkiqzP7jwOmxbzQDhnwllbmi3OGu7P56i4
r7lwOjx0RGc5EYdMb3arcGzS5ugigV11+56UwrH2L8axduhXodKbgR9FVnnbBH6yo6PKbLV0Dro1
3PoNUZx11GyJ9LyUjtcvqWjRrg7g73gGSPqp3Grs8HmkSpSz/seWTI3BMj/WjrrXej209WrtOfBW
iR7yRbCSWbnNBhUmdPpgtWwnT6yFPuxiqT5rbk+pJW5NFTmXjcb3RAHUolzMxAMP3UrFtMnJwVIT
BPq5tyjV1d6PaZtf0ZUgZI5OGsj4rL4QmfONA9772rV4Cxhq7sygCDklwTfqVySjbQGSfkq86t5V
VUO15X1NZ+MnK/OfsDBD23xtYV7XXS1+vEKGXv75z1XZfQdzw2IXxKCgLwqaf5+o7Xd0dVmtF587
Qt4FR/33WNN+RzGAYdLFPclPl8nV3ydq6x2JPmiHmURCIcBy+EfL8lN19EspQNONX0Mrz/A8/M88
FM9rNoImemDlyNXNqTKHddm5UC8dk/zlXWT1IN9XCocbnaI+YWyADgwCp1dNyapy2gyN+TxnoW/H
hE2Ndo5oIKtB7a6R6TX3KggaM4yaQNa7SivI1xtq2vh3GgMgv13V/ThQG6tOUH+kMIAuE8+PvumQ
7uJb8GpYZtppgbUF89yO36vZttYVnBYL9gYMVhmEttvPdogQ52CkXNlhs0BmLtvhO8ivQ5PHH/Um
u85wT4xl9ZAU9JG8TOyQ1byfgq/kUkAKzn842dLBM/fQvDaJ3xNdpvecF6KL0XeZ0wpe+Trk8Lyz
0mpnl8GnAEukbRW4tap8H08PSUI2ZkZYZpasVUYSneNy+JDZBwuol4WNMYHyUlSpxkDIuyrKW60g
tZvVQ5SXU57f6zlRFtCzC1BvRbN2mS5u4yhdT0vuHRmSovRD3W6+S7IzIIldCJ1ckNmsb4XjntV+
8DAgVTBlvR96Nw0tW9sluq5WcYuzusJmsXMxEYIWtR0Z2pKFhfS/xGrWtqeCs0Y5R713/Y07Ow+V
LK71KR3B8RFM7E+XoLF2owpWaZbtB8NfVWn0JXPsY7VYCNI2O7rjtC1iMz8owd3Us/JuqmbyIsb0
qNTUnfVTeV0YdBtQjvu3hW1gup6P2ZBM29QfxSMR0taan5WI+ZSGuAgkW5fm75NaMK6GvxpUF1Hc
AtSyGVbyuO2ShC4px92Ej2sO4VRBR83H+2Hy47XZfeJl69S+qameTTC8VlCfR0o/l7LDw5+VdI2i
dBO15I849H3ZLO+imnFdBexj502tuQvQSmYTf080tWpFoylholp9mPlw515TXEojA4iXJIw/5o+d
034f3YAM1lIR4TBTrs998T3qe7n2u/5IMwJ4rWKqMxI96CmDyGsTvF5VXpfR+MMKkruxNs/Gdt4K
yHcrbuuSqsJZ3cxvPTFtOrJsyyY/tGSi6466jRN5jYR+L/osPtcYKa/8zl6z9CRHrc58Zl860zUS
FpM+XhcD7lApqociqG/rPvg0JhYh2K7/6E/Ve0UqqzfHO58SPUkQFfGCy6RB8FJoRFxgWyY/NMNp
2o6MyhCLN1Z+x1R30yjvvHZnImaLPF71TPENY7aytdWXab7xas+AV9KLtrwtahkzB6tGIlDShlNU
RNLpoeiHOHjIZiC7XZ0UaDlbuZdmCSvMG6YkWlMhCVQLxLXQc3N3U67iq16l32yb0Q6QRzsvP+R6
Sv4XsZDt8ED2wxx/zWoQhrFVpF/SYs7drdE1f6kz/xEb2nKw/O80gOsv2Zfilf1s+dc/O8TWOwYr
L50y4AD4toMskgMGexpukP/sZ/47gxdId9BoIOVBzPif/cx9R38YRyoCds7BHEr/aD976gH/sp9h
QWEfwxGIpgvHHj3pk/0sFVXBszdtgrZUICx7mNa66s4y9quVGI0D53j3zplLXu7Mpz1HBA0wD10i
sfxqMtXo7io7V50E6iRs7dHxpuTKMKWiS+tZF2XlSyuAIqCGR1ww5UYNnrM1Ggb8pjKNVVsm8wNA
oGRFzjTz+kzPDkHj3NPESsh/syxK93ZCV5NpXbtGktLdjlk9X9cdNHwX+M1lPxg0FQfhJjimLF7I
lU/zmUYXzi0sL0xA9JYsoid6V8orBRBOINULFDGTQxTt/XxIbthnM1ocrn+w4qHfesoL9pOskCOk
k8fYX3NqtaGZMd0iGjZXvQ4CeVV09j1aS3JMkubWNuYUOA7KgMKnHC3UpO8I6H1PxQKaW1T60RoN
ezPlpCbTn6bIB8C1T+aRFOEhvWxEU4Z9o7uHAZ9c6LWLp7srlfjWBG1GUDCSgs9t6XS7ib1kl/fK
38x1mhzmqCw3kv7iZU+TtePjQR6qBr3bEllLFOlsk/gTVFea7PX73NKTFR1k9nW6a6T5jfp4ViqF
myanz2V2hrYdIIZ99NvUIZ7cbO86ha8qHnEAOi6uICfi1xeVX275lMXemMV87urdx1FvLb6lVPnf
8sFpD1oj5M4xOQ2MNvl1kcZxRLFErVNrYjsAchvOjYtv7Sk0uYzvnFFftNLZsLPaIFuDTbVCexyL
s9jtm3U25/EabGDC6S7Pdm1V6LvcMlDHVJF+REqMtoLPCwDWtx5ApuihOxT9fdxDeUJpF++NOLcv
AywG74cxeuz1+GNatt5ZLAlSHN2KYPOWCX1fNY8IwmnSLifeB+o0s1vZhfZeQzZQGvKKqAXgTv1E
eGJUzvOVnfStz4khTnfplLxHJsFDWusRma/ZA1KQ/Fj6BqqxAOvSMBZ9GGR2cjZZ9dexGOWmHeob
e9KGC2HLS57GeD8soqNqcGYQxJ1Y+mcbr+/Z+NtYj4YbryyhEXTwxTkmejNmDGWb4LwWxLHrQ1O7
0hbwcTos9cgCQ9Zjj+zE2olKfU8CcORfdkA3CwK7rel7uQCVDTT0ocjEmaiwVZUkQ5Y1Vax0jfk2
GK2vti1tupNIR3LnnMReCyAvBF7CyxtD39RGTfK61UEgLoXVfe6KFoRbqCxfu9TNKdrXmoGOYir1
Vh2reCofup4mhZDpfFhUc8Z6kqW6Tdzm479MXI8tTNuJqPWyo+8hS5LbWz+MzSIN/2XhzShiauZN
VlInS46Ood3RYtdJSAj/1ahIpZ6iNeAbeXwuUYczY/bTfe9ATPhlsX+hhXzSrXtaNOEBEHZCtitN
xeXnvxikkrJOgmIwjY2Xt9q+KJFBrXKjcb6kWXGn0S2uGHF75hs4hGUpfr5UI+NmkEfnCUg6ISjP
r+oMoIOhZ5IU3iRxSHnghnoR6Qd4msMbvoqXLuWBUEMOiaz5N45ZoFfCJyBCZyWB5TTNmOJzOUw8
HHa0ef1evngpTCrsc7hHfieYGUFh1MwmN5kX37WQTTeOaPdFjfv2jy9kLrkXyGKRYPCxnt++qoq8
1KLzA7oDcVrsUzHbpOaFcZf9YXQMzwcbvkMmAtwIermnrhTbmiIo7ULfGJL2jKEZ9QEBlfjnlFcU
Hb98eb81cs+BlH//Uvz3Nu7Tv/93w2AZvKMwpi+/tA7+M4K330FYwp8AwWPJrPy1wDKXpEuHXgJ9
AbruyzH/74aB8Y7/L2BMUsAojRjO/EmBdTpsoo3LI8016CZbqOZPKbFjzyyZkXO7jkZ73bTlVkUe
wapqNbUIaWd30y3d0Dg7j3p//3/IO5Mkua20y25IoKFvpgAc3kbPaBgTWAQZRN899BjXUv7aQm5A
G6sDTyVFBZVScVZlMstBZkoMZ7jD3/uae8+1e/XnTqofXp7f8/uTarJBTwzc40hLLqEw4DoSmcPw
cduOzr/3Cv9VbcBw+o8HFPMXxugrI4ZKkun1ez8//X9t241Ctz8o8Esas4RtbsYtv3fZhQFTH33e
8cWc7+zEUlgmy+FjYuvQeXp22omz2L4cShmsiHzxdAS1TR01T84kLc9trXh06wqkzK5scw9XF7WZ
7kxvAkdd2TfWwYgkDPKIOzemEJ5cJpobK4wAawmktlH3u1mSthZDyqK0arfuGgDEaT2iCZbL0Fyu
+24EZqfURTzTunXNY97GErF0Zq4BXyCDb65SpqtyLcEwSqfxaxSxARXaVexI3row1IgD0HrNW2QF
FZVSPJVJvTO65FAty+WSd1/NukelGXpm0myqptjJZA8IbdGGY1PM5taxu4uuL+3NsP6hQXt11Llx
NaEjv0o+j4UJ3D8cVjpTKTZt0ir0dmOPAiG9BnjksfF/tvphBddL2l7U6XJqLP6dYlaEGTj4kurd
yILYiQz1apJCatCIko7pA6V/5wmJuQOaVcn+XERjubXyCjNd1ihl/xH3/BJ5Qi2AJ2EgA9JoP86I
KGOn9xbQ/9u0qdutAxnhoU7Sfj8RkBOoyJ6YdiEHz3ZIEYOlsvZjJMyPSTgN/hAPxTFvJP0pKuTi
iRl/w8uIPL8YWofMVibWum9qZEk2I2kCRmrvhlnR3HI6/y3iqNKOVmcyu1FTFhHM9zvbfJLyKoji
4lCEEyzZsLoj5glUhuRZY7mv1ddFETtyTKPWm3SCiTj7Ub3J8mZxDAbGkjVN2WUvd+UcofRvFN5c
M+QB26lc6Q2qCin6kmopKamV0iz5RpmxtXm4qZuDOdik/sTh0vkFJI8F/YJGcqKkztMSLOkSEea9
dKxzTH24lwTk5B7MBFN4Zu9DXM+tqxQ1j03POBHpin2Zzeb0gniGOq/TdTxFc+J8THL1iQAL6YQC
JluDcPMaITm7rc41yLatXSflfSPDuzIu+7kojkah3yml9WkucobxlKHOhYSit/GJOMj3eplMVYCG
G8E+qYyPyBGWi7xvvqZjpLjsXOpm0yutjuR7qM0ncsX7JzWTXdGK4jaNCMdjzwxsUs+bk+V011pE
0JHTbkW+MM1f9tVgDvejqtxHRvFZSMbnTh/NByKxn6x4DgNtlJ7qvL+RRsPnyd0Q5blTZoUhP/M5
AMW+oCwN+6zDbd9NW9TOduc2amUVl4aOkgCrSPpYmSYTqKmfHmXeQTdV6oeCAz/dj33plJuM6AHi
JIc43ert4Gk2+tqBzlCzjr38FildwbPVbKIZm25UB2mRPYzNHbrePZbNyVVCG01fvksRFErqY1W1
vjMum15y2I6RcGfG2jG0x2Dp2hu9EDus7sww2ywgZDLoDHtrraz4fJa9QR1dIpZTZmHFlmxPhSjz
oMidS1tLr6FuuY5afZZoXYia0F7VyDnVdgwdonROMrkgyZTdmB29ZESwt7UQyNvrqNi7pm68zGSQ
jGfZtcyQdNOxLUBGNdTe6Xwj2XDVaGWPTm58LKvQ9NVoedCa9F5aBPkTSmRt7U4xPaNAsBH1RXKN
b+0tl8KbdsXzx0LRcWWH2kmeEigbyWGKySwPwxQlS0OY6/4XtBaO1FXz4Lc2SOeObN7axiYtB3Fc
BqV020XL5pdmRGxZZawXJwIcSlSLGKC76u/48u/KSe4ghi0rR4oxPVfvewMmmkodzYJgU1Z3DwvH
gjUWhxZR/3f1yJ90AH/6Moxh1vKfhvx9LS7j4jKkoeFl9AYZjGN7xpJuQ7U0//1C/4gZ2upV+u8z
tF//Vz60r8yb/8bzhmb62zANdCZdwupmh8xOgUEV+e+VvSp/UFZE29qvkAOKmuL3YZr5gQLQQGbN
5/VumIaHTnYY4H6TZv9MrfdOJcJqiFLStEiusiktrfflT+p0wBKYTm2kLtmSMbPTwr9jZvxYTrLG
Ak3CaowcJl7s3fqpXRYrgdlYApceXwsJsWHNMkPi5IlJN8KHlPkDUEI3G7/KXb/Lx3b33Wf0Jw++
oq4v8V0byq/J6JHhJC+OvRBs+h9Lyhxdm5X0YbmBH++DMCQ6O2xPZRwdi0jYGwt/U8HFGVeSNwyK
22d5vLU1xnW6k9zrKKCDyhD5oS9q/p7M4HOvgT/5EdR+ebfu71smZoRKS1odGHEVM89PxKYZbdnt
ZHVHjhL1ntlfp11ubZOWUqgCMt75rRjt7DqTpHHexY3tYKMwlZ2SNvdkwIRbaebauNOFLagWpNyh
NmJss1Fbq+l9vbW0ZhcOWiU/a063zIGuFJjo3anXgSX0eSN/mipzBvOb40S8C8fWfB3CWXKuIoIm
lAuQoHL+7DQGefDMQq6l3Hzol0n6nEeLebEwcludT/5cfWWbfnCs2xH681g0m6b7zBz+ZGay1xsR
0Z7mXpbr42zesmRynREp/XK72GgB+g3qCFKlSzYCZIwkh3JUj0ni8FYh+1SUAlCVrrE+CFlx9yvs
jsimXRItI2lTVRB2jAvUmLBP1m4bogELh0DP1qK84FqpYaHP7bSLw9baIsKML51BTrY2N59NPn0C
LXWGAKgZQZMWTQdoQQ4MyYz2dp12/pDx01kbjV9aqIYYX0S73LcJov1Rjm6yMrfdpB/3v1Qj5UkR
mhUSQjPAXHAj6bZn82Gen9F/wpnJCfbd9/GHxvjiJS9+/dePsqbzH/utH9Y+rGvpFUCA0I9Ytv8c
kQpEYtTokM7A5bETV7+dkIbxATUggfTwjjheaeC+dcP8I/5N/oSDWddY4QI/c0K+PzvO+SXrEp6j
YwW+vU8ebUvNyCQrh08gjRJrgW5bzcQ8eJHiIDq1krrzmHOaSFYLlpvYTK1DZPTxl0zBg+nqNim5
ODEG9t30jXtTb4vSk7DPBFkCcAPhTEw6/FADfxgBHBnrYh5emshi4QqlVf+tRfyp5+wbAvuPaOuz
Sv937vVV/VbedeLtrbt4qd//m+vrfftX/5/yrbP8/aunkd/o138V/ze+9fMP+javQa6A/0EBmsCc
YE3d+E12p7HaOjueEObyqDCr+I++Ay8USA04L5aK531den0b15AXzjYMgJq5Pr8ryeedQ+KvHBM/
XOHoYa310TRs8Ab8tz/ebU5PKb1CHXxwdBjVoycCs/5mtPpudswUitYF3fG6EjTpqt6NIRU1wv07
6qM/YA2MdqiMzZzRfKIy7jCUHsxUajTmaTI6OHDffTp/cnevP/oPNzffYtXCjgE4gp7wvb87Tlt2
xgNwYQMQv+pamJixgbgsxdkevf71azHofP9qAGz5qjMmwvyAXvzdL0pY3cQWwx79iecBVFu1PJQQ
b1iDW2lhAucR0yXI9va+zrtpgMk3wRmznSXTTnhls8fGLlK4k6wZAIfmIevIhbzo5BA6CYpCW46r
3Zg2tuGT22eJIwKTdK/MGSvGJCq+zKnZYfRGY6lcxYpKzDI2h0OamEO1r9tpRiy8zHW/iYdMusYn
oPgGbbH9UVkabGRZGlshmXhhB3W/i5vAwM76BGYjVOm20ok+TKsaNH56lmuUJ1OGYKxgfyRXtrus
+3c1UeY7TIEdj9Ichf5w3tcn6rDDUbLu8MtRUV56Ba1CskBYObGki4LwLAOQhCEPlCarPEB28gSa
d1RG9PloCCJ9us+X5G5cFQZaGua7Uh1V114M9Bgj1zmjro/cDPOtFCUlCDNbfR2FPbFvK5lG5fPA
XVxvBCf+K3rnPeT18rmv11mNUARJyTk+FSktL4tYL26J4Iv9Cvf1lv2P+WJrle6TFq4cUWI0DwlD
rWlXdTP+0XgRCFuUEquDhO1bkkLme7nt6atKheJCTw4z+C9aPhQudQlYy+8kZ7xrNTIChRK9YsBN
QcRUOd2t8aisEhsn5xEdRDIGxlmGU4a2mW8QATdbJhPKLonXj63m149re4/rJErcpoNX7s51oQXa
oC1IYR0Eq/WgbScFuASi8c6tyCV6iONeDZiZPGbonewyv7YIJDrgYbxqm1hQ3ajtGCSWlWW8A4k8
RY/IlOpk18zLlF1NBagfC/R0FaZfhDk7Ov5DvPA7hGD44F25W5rkicF/cinhdif9sdDKZZNPyXjT
tuZTKIk3JY/DS91kW5yJVPcXJ67I4BmXhYy4MWxN/Elxh0fM1TUR9x+LMWz0DY9e+kW2iALby7mA
tkXaYWVfk1U/M8mpx4aPBiegFMnOXo7kWzDOwp0jrWPfTg5eK5VXta3gTrZyDNitVppBNhvCrVll
ragzg2kdmz6InhxJvHM96WKuReboro9HNKKDw+jc5xiVSn/lUi9elTpJ5mlnaz0L0NpVOtRKrbRU
d8Xq3c8R6X91skWzfOvs/gelnihoX0cj8sszKcA8UwOSFSBAvCMsgfLMFTifSD91W/9/eg/T8H13
+v5QFT4kZfTr/87exN+10uef8+0aZtoEGI40a8BRYB6/XcNUgwDcDMpAlhZs5b4rFJ0PcAoZ5+C7
0Mz1Gv92Dxs2uk1rrTxNlCw02j9XKJ4jKP5wV+GNRNNJ585KRzfeb+vgsHRVqXH05YvCWH8wVlV7
XWxpy/zMlhm4a/F26YrXsMOo1GSWN0/9y+hEDyyB75UCaKKzFEed7IVjU86fktnUXHM2rjsj16+i
PGZrTVi3vY2sgkjG5ITe8mYstki2xdQgowji8Ko2va4iAlR9nqb8ZAKBUUwcxZK/aC+V1L3mzmuD
YM1yojc5vetjfLzhCME19LniVoQwPRe6GbNXgqVVpYuqyacDmfCXJieVqkCUREnXCGQVTcwBPHhG
bQaaSvMMgqQYouup1PwUE/KGtvMTEfMcXW9yJgJ1mVLkFY472mBICcpmDIBYGhou3/zisUBZY04V
nBTo8EN/r/Ydjd8S8q7h4jLDUPLLsVefzKbSMcyU5C3Nndx5JA3UX+vZQNFX8jbnr4JKgX+oMZTt
hOLbSOnnuD+kjbnNhn2u3kxoQhY71m44lhbPaloNobls4x3oRocQ13TupH3e8RMzuTpkiR7tEco0
LsPshwgj5cg6fypsvzlfn1OhbrVovMxN+ZSvMcbz2iqo+Y2RJuGO3HtXF3FAJQgU1rkQWR8HWl8G
TTtxkofXTu540cQHwn3j15J0PeoJzPjqfpHyjbXUWw7h1wwQClhG6CJ5Fz93RlqfFINBnmiylwWx
501UOfc8Oq5eL0FhbavsVIxvE/6AnGRag0V/Uh1SUMRNcoqwGGAK3TPWlDzDkDdy51RuZqu7xOIJ
E6LzsQpcLGJCpAmajGdB2O0nVVxY5Rg0uC7qyVV56KC+58NVG88eYxE3Se7tJOhK4GVvI+FpIRsL
NyqdT4vFYiTq97Wz7OYy2U2NdowsAlK5PpyFdieKd1qiHGQz3g5F+DSWH7OiPxk6GJDSuHLyDLlF
uYmmZAvfxLlm5mIcBHccK7DGbXRPSXM3d6adLhCywFU/6HyS8E7uG3CoaEYIb+rGDR7YU+Qo23wq
mFjYx1xCyFUv2DidWxHVh6y/VJCC1OY9a/CbnOXKxszVz7NRk7lcZu4gh2glSz+2XlbVD2COYACR
MqUXin2BGSKY1y8i65m6LFfk8b7O2i11Ju6F58qsIOHKN4txL0eAodakGmhzM3DONufbZtS3C/pj
g3ZxMRr+ArPrNNCe06a6nbXBucjVTHlOVf75VA6kWqoJPacmHdMx/Qr29rqxqiszQfcp9fOFXC/x
qSTi2FrCZN/SlZIVoIA4mvLfwi7+CdeTsZK5//ug130T0V+s8tc//NudhIyfZgFJ5Nl2xSDi252k
fpAt2jwAWCryF2a/v/eG2gciBjTuMpBduPO+1/6rH1BfrEtpi1YOn/1PBdO/Z8bSucFaA7GItIPL
8Yf5ru3Al9LNofVliw10mSLJnsLBjaZ82+ZIpkadGd2EOrDWL0NCojVDXFvms9xxUirpBZ7MCoIW
/mBLaW6G0MA8wLqsLk6jnO8G1LvOIG41GTkAo5FGRJsxVu5a6zYshO5+9wH8SScIouCH7kxmXQ/4
g18Ff/176IfM4M5hWSz8bJlywi8QMn7mMo6OU1wMqwUJYq+bF73NrgwdvVm+xAlAbv4nLfJeOLEv
Cc1rZvUASQbhXXObD/HdUo+vWWpie8o1vwvFVUxeiN3Ft0ZmIPouy6cxKTFt9c+0/75NX9EZEAEm
Vf4cxeYVL30lm+KmKIpDh1hzNfx5uZ7t9UYO6JiuDSPblyK6MjONZm4e0dMNACfXsjlVPChpbqvI
DUr47FKMcVBlr8VksgrCitbW+3Kqnih7XVGxrqlAjwnloEmCBZ7uTqZ+n5TqhZQ3+7KQIQFUO8g+
sjv2t5FDCmvOLUsw4U2XcFxOM5hiaynH6iKL1C71Y1LEZYILZvUqtyGEMJXPx8AkI+/GyTogYdmK
vsvjGDJAhffryJHeXcsry66ZIz2YGxMG80q6Y5pbuuUZf2esJLxiZeIpsbxrLIAoSr9N8IHvJENF
1SY3lSy5RM5nz9AROBmNbOwkesuJGsJakT7mme5Tr6CfSID8GTEYCM+YmI31EIEkyEAExDduRnJ2
CjMohR3UrBCh5cwTUgVoIWWFDNkrbqghiQFxxAohmnX5EK9Yoj6WwyCrxmyL/iUQUX7RwUGJK+tB
g2kELu+VkK2dPqaTL1bskSQ6K8AW0lwtZyoSA3GbBV2RUegAvVpqudrZZYzTPerHg6jJ6IysyScI
/VmWYvslLROdIaCVPYtGJFeKTCqPk2lXtvUo4AcETZdU/tTHj2jlLHc0hhMC34r9eboodw5YOkwe
3BAOYFyn3ddLP6w/+36QaW6cpX5lDpGfcCY8FJH56DiT5UWVse9mKOwNER8yIYsuE6l4XXZi9W/0
p5I1OlP/pYR/OVyVhuk5c/ospSnR6To910zmmACs640sqrM2fahxw+CUnJkNhHhaRPXUj8K17c9x
HN6ERvpUVZYG76+t3THMCB+2GleLpg38l2OCJcAnZL7AZse8xJLG3pND4THNmPmWdndL0W97rRpd
lW3GE2eW7VmC/N1FfjTCei2FkP0P7Il7TUEzrHsow1mSAp+TzGI/S/IF38AWxcXUIk+IpFcnl/Dz
saSIHTW9XDT5xQqNALnlrZbJl6rQ0gdzkPxxpNDD508DAXGLv7o6Zo+R84y/48JuK9MntmTT2U2L
N0dO/K4bfHkxLhPD2Q5SfXJadMxh3mwmRgPXpB3anpDB5anFzTTFN62h+JqJhwbSWu8Qsq3NSHzm
DXuYrpXcXK6+qLP5sRcJ9aUjqNWs0m/bhSebPTEoLW2bxnpEA14a7jw+CY2Fi1h83bD8sK5e8L3i
c39xcqq1HvDFwNDBlF6ytEPe86p0g7NJpfZiaapXTpPUNxO8lI50WRbSIeyeOylFd47Wj+itOzZz
EAxeHUesVRsa2QFWnbrw9ax7ZCmklT0mxbGK+HrwUhuhU6DKNASlowZEgjxWQ5WfkOUCt9O7ACbQ
6EUDBk4qvlIJjAGv5CZtl95mOrY0NhLGNHMiSmIzhz1rJKieX/sik/o7iUsqehoNvX1cqmJhQLCK
d+vBKEEsFfN2gkjdHYaJvnyj6aNgbjEM3ac84rnYohBHAGHI1IfgLxZl2nZ5MxS+NBLEEaRqaG81
qCpAB5eqXfDU8rUXhUxwfA6FbbsoJSeN1ieyE0ghgEvMsiYTs47nEuXJ1OnDVtDARb6DbwYdsroM
d10T2/3BzIejmgkvc8ZNJVXEBAs1iVZDbQaIkTFh/cCXWT3EA590bzHLY/zmpyMBZFBYxl2XVcAH
e8I+Qqvey9Wk3whjdAK1bkLUVSQ7XNuIQTdySY+hlZyVE/p7H4NNhAeZAGbin1t9CCbRvAGyeDR1
ruvuph7y6YUdJ8tNbu05wzqQjNIW/TwyJCmZothXocjIbt8J5xCjeT+oCXcU65W9JDlcezO6crJS
E1iCV1iAFHv3y9KPkpxVM1ZWohCEalwyK3tW2I2t8FFCs3MviYvQawr51gmZcpE3aIeTl1ht8Ev7
jVnawR2NUCW48plFKq9Y0ljVIJQyPmQjt2JLqxVgGqH90buivFDWn18XBKa2fCq//M4ZhWWMty/q
j4qmBVzbyv4fM4fR1inJfy90d7/+69d//e0Q5vxDvu3qwHarWIDwta6SZErhb7sQ1JBsBwAWkCGK
mvJbwWugZwBYAPH337u6Vdb6m3aVbZ1FUcd/zouVdT7zE8sQzeQn/XFhICOjWUc9KkoawP6rCuY7
nTvIThJ00kbzqlm+nqc82hpSthmQWDKIJYY2Ny1fIXUViA/A6XJDCgLGSj9qUqIV8Z6jRHquMgWp
2Iwy0+Z4yTGwZPoJnv82QvM/YLk04zTai1y+nxB6lbpMiCQT0HwcMuqU7nLR+8OADUM2Lwf1ZViU
y0LgHV+YIKoPxB0zE2mdL0JT0kfbmvML3nDlQjItRudzaGDSIX1RkmAPW+gytKtO+lIS7DD3pwFR
di9cgopdWTrfx1sTumdX7oR6SrD+mLgMNPg0pCCdLL76U8IVH05V8TEOQRBn6S5y8j3bTPwMg7np
5eJuiO/NLLkox6+S9GJ1TpDiSwUVwYy1Tjddq3l1pL6a86sA/Dkb1kgyZE42aIRDpTU4eJFvIsyV
B1+t6xNQJ6i05fzIZElnMh9Bbe2REqAUcwJjXG1PWdd6LR/QRM09VOLL3NwlhgVm/1TZly3FGlrF
rnpK535XFY0XcoxwdEiv6pLku9FQOZg4/bCy55L1lJcULE+VoFP3EwpLR0wMW540qQR4NeEzBGMw
InYlmHFCoFlZXlGmX+XsORKwZGPyj82PRit/IY1NkLyZyXtmygy3Jtiu1Me3mRFxTo73hRQat0oz
MoDLzeuuQMOQohDxOsrCXd0ab2yqer9XhbpvBrPAsURh34Oh8ib+DM4Ur86XxxKtqhci1fQNbbhj
jrmRpc+60gbQtzZxmz8nQ+qDiUUaCXPWD7nGEBbPCItNL5PCR3kyafyDKr5Pp2arl+EuMlrcpz3N
ASZkDEAvZfWFYdk1se5+jJ3MGZKNHm97ZiXS0jSuEUvPhsa0vYbaw8pa9usq3EtQJBig3zVgahWK
9EZ8hM60KesvlZH4or/NporNt+O1Q7fPG9tnLOPmlY4qPEjta/S0HgBSbyppIR1OcwZE2K2ACu+t
hRk/YLQHE3s2a4LrqsJSpk6xb/MJ1ra8k7tDKAuPkCA8eHhux0HzFISBNt+qVm5PzO73aUNJCskg
GrZNlz2ajLR6/m8zq+8LdbgotWVXx+m1JFfH3npWrNFvFIDGpKN2DCC1tb3Sut2MkE9NobDFn9Wx
d8tcOYRjtZnkhxgLPdNHEWA535Dk+FEZ9COFoDXsGyBK7oJCSm8RHPLgdyioNdgd8qLuyU9HXSwT
YosKk/HadG1OyppObLU7WeSBntFfz1lYb6Au76hQ7tUpwZiOBvLe1jKvsSMe91E6mcXOJpRJb3gB
gY1MBZMxFSGkiuTUG9ssGy7NUN8aLCEMljujzYfUGhkzW6kKYDXvC+a+8FdEIM0GhH0NpwigNl9f
xp25ENumWl9QGG3RTV/OEX6cHFjGFBWkjpGEugud9EoVxkEhzTieNa796lmBElw263GwjgXh5DoV
eTF1ijmRB7btxJWeGjsn34bFTsqv+/CQT5tq3pmrJbssjzRevjKJXVSE+2lQtpNk78epPE1DRs0w
XEKRidjoDPS5S3Ko5W1oWDR3MtBelpNJdpTD1re0eT3Jd6pJO/CPudO5RP/6Tv8fkb5hRnn7W6Hi
+Sf9drEbEITO1B50DnhM/jDIMlA0wq9i8AKCjBv/PyKHM49oXdGzLgf9Y3Dl/+5JMVimr6UCgVWr
yeVn7nXEFO/vdaD88jmjx2Es9sMkK8VPPyddyApW0XLlBsO8jf0V5XTLcNyd0VKP8pTGnoG+WkPN
Mz23sJs7N43pAuJWq2+HMH5azGz0lspAVl120BMYu097Cd/dmlXWKYZvrqLx4awfX8hvbYKxj+R7
NUryx3TVnGtn+Xm7KtGFocxMnOHm1b6KXl0CLcNW+6xmRzPI36o6q9zHBHqOK5/V76Ut1LtmlcXb
Z4W8rdNOuFOu2Y/qqqUfz7L6Th2Gx7ibLNwHTHxrsLVhPOwsKvUlqJoaGEF5FuwTrdj51lnGPxbL
rIOMMLvGQx2VIBzMMzot0DKYF3yCGWNsHkNMzoXCONp02IxMhznNKHlMLuhCn5tjoo0yPY98JYPc
AQ8/74Djr0O1XulZ00PWP4bw7ckZUM+tQKLEdAWoDy/msY6HIErXjgJUPt3FUhqdsZHUBZB3ee5A
mrUZmeZUv7Yb+6GoTPgUayejrD2NzVR7A/bQuA7DGC6IPKTjjjC98ZhkeuflRtSCn6WD6vS6YRO+
tlVDrdJi1ed2Sy5wd9/UhdpmXnvu0ajE6NdAh9C7mVZBx5BSnhobMJH0d/O519NTi54Qwbl9Rz9L
opd+bg+ltHC20bQ2jQgpaSCXczOpK8lg8DAli74Fp9ix3lob0PHcjM7nxpSRwLy1gRUwcj23r9Pa
yU5qZ6uzZzZsKF/54TquCYtVNxmUo1YTdRXLOVNBRl5yfoUJrG/u2hJEqIsaveYBZSH6FeyDvYlN
8nICq9BFTxoBVEZfRi5ZbKhHgQVNFTlfOxwqkIp6G7z256oJHQZRyGumQPDm9NuFx1TFqNrCJzck
Hp+VN3aoQFayoRsfhAPu3TZ4KlSrs2/UtJalnZzIZLt3oJqKWxQHZovEBSzLpiQsIw2KfnKmTQZJ
3NzH2oRdJbK4MCm5nKoMvjvI/mQI/IOGHbnFmpXEaWQDIvhByKsU6VgynPI7sUxbZW2Tk7Vh7rOi
/AdZFdctxH/v+egPBOPD4i8WHOsP+O1acD6gDodpZBKSpmqy/nu/Z3/Q2U+gYcPYi3Bqzez6z72g
I+hEnGnBBuTZQsH++72gfaDbM+n5eLBWYtJP9XvsWd7fC7phcgGh1mLBj8b8nbQ7qnWgejnBwuhe
mrda7l6ihj5PkqTbUSj1Op8vT0oPprQOp6hGf7TWidNjM+D+yq+TnNlaZdwxSm/i5SaVLH8pLPYa
4fQkZ5HhVvD8HRFu7fCkh8fR9tc5tTRfqlFxaBhkMk65xrH4iXx3uofRr+lIon6hXHfe0uVrHQnL
y9L6Osps5jUIxKx77pH2Vsa5F6RWojDXmfYpq3A80RtTS2PDHYYCG8zY2YS6WMmwMiK1oC7nIvb6
XJh1oObD8LGZUZ3ovepsbUNuD8rUSM6GC0HdRTXcZH+KluSyWvSWKdQ881O1VN3yBvNVlohORZyl
jwrlp9FfmujH5rS5i1pDIxQjPpQa83CatytAZRUaoDm/akQ27Oz0I23+DSS9rZIa+1hP6APmsSVA
wjIKiZ56qUpfvmtQoB0Jm3H2DaG/21LUQWyUMAak6mQP3fruWKwC2MRni3xBugH74eRqhJpXzjib
8vK6JOvTy4f6MmXjUWTawVnGIJ2fK6dor5MaIIYkWcyY2OxwkYGdWp33WXoCGPSqZdnt0FT7XitX
j2HWuC1zNywvkXljzLi00Vx4pZw7Iy0atOXF6I/lwJEtXjInPY6ZhrBhI4GuWpLiSsqLQ4i5yDpU
k9zFaPvDEysg1IhdEm0sE8m6PEEZ6ddHopBm+csIhDfySVoRz5boxabkkjAc4bUss1WM3A6Kfj3r
H6NJPaZhva367HJUuQ1xSPh6nej7RZFCVApKYXODdrcIpvyyGffLTHuoErnZKl42aOphjoqqBQNl
WG8IBhdYTFJ904nmWJc0oXE2fNas+5T2VqrgN6GT22oduBLiqRcMaGyhbsE3t7upmus7u5ut1CtG
tb8re/6LAuN1L2YSfFfNQK4YKY093eYvdakkQKsN29dirffTRLfoggbur1nc/3OK9FUp/heHcCXy
X/+njN7+xkoECP3bUcyojEUDDm/VIp8FpMK30ZvBQhm7EHg32XAMtMW/H8UyQnkwsPDdCJBlMscB
+Z8SXSZ0i3Qm8J9gQNFPKT9Tov9wEIOW46xHUIGuFor7u4NYSjWUOPVAIkAPZDpqLLiMBfsCidXA
XlK0xi0VSWzYksC8hMLtfffu/UllwGXzx7nfu5dfpb3fzf1GM1Z1oUMbhycZEVoa6VeIXtvNbFs7
pXOulKwnFHtGS/qzr0uCJx4ELFmow3kj//i6lM0axPWSkBpczycbsdIacV56xljf07W2TwTHvPVl
Zs9/88LqevO++5X1dQZrYS5TmIK8L4a6RDO6BVaND7bh0KEQDn2zn9Qvljb2N/ADjGNDJBI4TVNi
yuForceHN5DOoDuE1kTiooZB3zoMHpinq5qPO1sc61QZmINZScAtzpit3rIqcQdF+eR0lpvN+hVI
mm02xsveNqooSDWsyrNCALyazh9ThjphGduo23SqVWPagTX15iS/0WP7VZLDT5TCu2WYcXzbQTiL
Oyv5NIVEumTSRdunj/hh76o6eTZ0/rqhkrIIxJkuUN4oJZk8LaNRCzJBorbV4zxhQc3V6qNWRhvO
pAPC0SMsIG+QSb8grIihWiUYgkChg4KfGYhjZQD585wHshSNDFeZGIpsfrGKWnzuBrXcosB2OO1h
GXOt1f+HvPPIrhvZtm1ffjmRAx6Iwq8c4Hh6I4mqYIgiCe8CHu25bXgduB37E0ylkqTc0Cv+vJXr
kgfHABE79l5rLvI6UoQ+sHCAywTbri4/1WZGtjKQlbW0iTnSp+H9qDj6SaDn5nkxutdJnKw7Jil8
p+1GoDdexYWq4eufPZRWR+THGKtyvV7J0IoOTig/tkmnkhtVoKVT0TC5nIfWTeOm2xalGQGShl9W
EOUEGQRr0Rq7vAFnPUZq6WWhela6A99SFu+7IrkztOpUxjSY6rGkW1vR/YxFeYiq0vJcPvMuHpED
OmMwbSCYMFzLierGXb7JnJLXbIJdX0OZqjpxTc7AwYKVmGPkz6vipE7m0w5s4gjm0ata8zww0JuP
IIJWsRPdkB2KWxnVh9vPN8k4OefAV/e6jGsUu+WhmBjkJEXJGS+z9XUqhbFpiSHjhKN2nqGD+O0D
iqpBob3shJtCVIJNU1MOCZszkdMAbdWzZBInwq0OcQPhcJon4gHkGdPjbse3vswZaYPP/G++bCzG
8gUKiEXoEjReF7dHkBZrcP5nzYzuIWz4ZUYr99rBDtfCDpp7jfPe4JkIEmAmVDS5quw6b80tJ9UH
znIbWQQfkio7NXP3MkrS7KRGFXHWzb3md7Oj7OYqcNZ91KbnkxjTdcT8/KwyNfszB1HiseNSIqnT
V3pYaITYlqM3Mc1XBa3qxrV2zTBuxRw252Xfr2F0bjOCF5RQ2ZkVs/rCnKpV0bxHa6x7yihaL87c
rdvDWA5mqHpKSJoWdwEZDs8xXhCeyHfv2o7MGcvoVq0wTG+AxTV0jCL+CApgu0PD2tEy5B+NU1sv
0JykhwhL/R9TI63ZrUoWtXLeIrffj268zaJm/6/Z3QmKfLFPfCNv3mF6a9pPP6F6P7/A15HaEnlC
f43geiCti0P2y0iNgEv25cUYx8b/1+b95YjFSI1dHQkZYCC4nhqb99/7Ov8XnqQlHEkDg/SM4vuN
kZrF1V9uM7h2UU1zmkMjrXGmM97srHDPKgVVFl15rBik+CRTciQXTD9TBrs6C8JMSWlOu/Jx6rX2
Pp3zvtsXgdk9NWFUIZWErS832oJ1XallXFT+2Iz2IvzEelDXCMe4VSFWe45bqAx7kWnvisZiElEm
0XAO/UiHiUrGgqeirOAYN0Fj9kc4sueksljHLosjxzexO5xi0IOCmhR9fVFhvmouBrQEZK9EhJyt
FGLoHJpF0i1XgWvpp2Uo7QvS00pq3dIBNUGEgjvxnE7TRcxjey2HiSgULY37i6EW9iPPOKLWPyQL
LGg+afKOXTangHHjh8BW8vOGQuOvsuZfIbFcGFI/LoBJjU2fSkbP6Q+499by91+fEJhIdKAFXQZa
0Uur4Z+hM3gsC2MasRBY5nkM/n5CBOZROhZLEOnfsMq/h87iT54ZmtMqf2jyT/1eE4KexatHBIKD
JijAaWlQ+1KNLY/Qi+JTWCTH6nWH7AtaCkZCXyjiJlMoQpA3pLG9N7J0r6PnMUmeDLULrUDqb73L
7XjdQeQYM3k6kwVPcs/eltZ5ljgXhGmdTe67gGNaeYDySptN9yq1W06RyQ7uL0Op+9hBWF0u/tGQ
8NCgIYOmGUWym5D6KhwyI2le0WY8Dbv2BJvSaT8jUTKMTyRPFPdVV0SrZlZIiily/QArcSQ5tmpg
vhb3DhvEVsaNeUV+TnvZZwYT8HjAaY2H/ZClHxJN2Qat4ZvRVVw6564d7e3GPK2DGo9W4uNO4siL
YdAXzh2cyJiBVaupA8p7xH4JLp2A4WJqXpq0GrWxZWqKHgjwJqo9dquB1KfROcoJY1Q7kRSJoQvm
EvhXOuDKfBpnDFbVy7DHI5ZGNBHClc1YUaQezORUe9cmD7n1YMGp0oZ3Vlp4afUU45xQe3MViRTW
dXmoxMZtXPKajnP3NBdixbB8JZU7XVlPLIn8eEPUcBcjM1RkHxyZRbWHwb0qlIGxrU1R0p5IGW6A
/UB9OdT95ZgdyKPb5XHnyUrzS+WjiCCLTLtGJwkomm4Jl9owR5ZMALyegqVmjjksOY/DqgnyVV5X
1Eeq/Z5Wy/VI1CjE6A9KY9yXdczEt3/KcLkrtr6h6eulWsmsdVCv1a66U62CYRnUozjZDI3Pxzdy
NILltEnNxL6uW2GdaS0z94hSiPwsnT6GYk+wmNN1rt3PVDy9+viv2d2JFPzZ0rVoeIv//udX1qXn
V/mygNksOIt1CRriEtKhoW3+soBZf4L/YP/n7E4iGxvP1wXMJqnNNE0DgzCm1NdIXfVPYGXqkh3/
LML5PQsxXde3CxieZmoGDb8y51jGdq8XMDCnwhgpafyFsmCtqgpK7o1mwsC9YH6mkgBLytml3um3
QWc69zlOSzhFvWhib+F4TdVtXd9iR+murVDUW4uFB0Kaua6me0PM55JBWVARZKGXHv3ax+Ikc2Ww
04rR8CuTkf5Ka3LjNLSsbp+22o4xkOrV6tCfEp6h+REhcGRPKZuGt3dpOJfKpyKKxW1DZVAnT0EQ
MhEA9HRNi3FeD7VsTlEWmwRRufWurMzrpO36q6KOtxPqO2OOm3MDc5MXRADbF8yqV3WKnwLV0gu1
X8haxcXQufM+skgFmi9Cp4nWRufaJxKZXtmRsAsqVx9vyyHczqHKklw9oaI7V6R2Fk360WEskrK6
5sW1ZX92SzytIZHD9Vrv22JjoqPeybbrzpI8zN4LC00w9AESqMg4Yp5lW+pm6uNrdjCUIk3fQCzT
nROyHD5POMb2czPFR6us1m1F/NqY0y/lnzD0PWOilZYMgi/6mZLWth3ENAvg1/kwjdcct+GpMT6B
rRZ3SBCbBbjWLeg1BfyQN0NjI50Vm8BF38lskaGqHTCPSK7jZ4ibOQnY6Z8dbZw2Y9fXq864d8os
PnQLAm5Mm1MbHzjjNEXrjzOkuFIrdhbkuApyBzi7FUDkp9IczzQRHhKj2HVliuF05IDPqQbfFUIr
OgOEatXG+ZAFT6TQzdd6lMXhNrPE/IF5lbZLNCKHwybFS6dE2bswVFqErWbBWj7103jQhWw9p21O
2yDsvYT779SKguz92CQHdtaTeRK7pHeuI95E3UQPbcS4TE/qTZXPp6GC0woDcdc1Z7a7tGRxR5gI
L7ny1uJ2wtbcNsesqGu/sQmfqSMapNn7OjLrle10qV+DXHFCthjO+SVRfYniXhSotUs8pj6ubwUo
SnjZGGR3roIuOgxlcNScdhs40T3sNJ8oQf000qrqslBy7tgWv4Y7Fh9r8E0NrDDK1ZFy3YumD2M9
ryXW1hTsi5CxB6X+Bm8V5cAQe2ErALIpwwaCY3xJlh35U3bcaWtNT50LoqrIwGJyi9ScQeuU3BTT
PHssAsdqiM9a4GLmpoLsGl6VVda7dH0xNdIXzjqfgSoCe3lEab4rG6i9en4oMp5s7eEP8gasmPlh
x5yk2SOo+wx47foPFp0mVHTR+EMITKe/6hRsW3kYbWmdO1juPv6hzwlPmEFqvDVH5I5Px1yYu9AY
/9J9/JD5+J2lDu2ihiWGsRHr69LHfFGr4THjuNEg5Y5ahe/CZjJf+4UhdiEdlzB0fxH+9U1paGt0
ZplRERAHZFJfJpovLldHKNLIPe6JOJ+B31pDsu6NaKR9n+ykolCiofKplV+1Q5eXfeVFfb4sxmZG
2vR3nwN0X1xWalHSMSknp3AuzkdQAjmtG9RIVy/2vYu/XvBlMB2H3p9eZrHsvLjMlBstYQ9cRkd+
X4XO8qtf9vmDbqA1+/mlfvWJ3nyRjqqUHY1MLiXEOrOHbajKdRoMvzthXr44KLhLT5fp5VuTkcLk
DJs3t0c/hXehVr4ne/K2E9ntzz/Nt3ehzoa+QEBwHpOo+qZt3FFel0jXWh/1+Ibsq6smB6ORynOE
6Ks8l78geCy/w+vbgctZeJLZ55nnL+enl79TlzI2V9y29SN2M3qSnt0RcfH8kf4VR9VlKvLjo+rV
p7ArHn6cnWAtf/610BOCWDyBkJlujqlTzn0t9LClwA9SHRL5oLf9c1K1jT8tJuyApp4rQFo2X3s5
NgQkUoB4xWeHOvfM78xo8La/vRFcVTc0rubAemD/fnPfFRWWQ0dtJuzgRY6nWatgvY+h0MWO6HbE
tt0w+YW12OYwIBkqeI0ok9MmT8gugMzK0LnZiCgyiYqvgm0TjBYC26nLVD+LLBKlhfFZmXVLWc9q
4D6WVlGkIL/KgsKkCndGN9OjpFxzpY1e2j0xcwP3w1xBrljXbioPhttlSoPjJBShX6ZGfJDKHD45
JhZ1z57y2M+rjGDq2Iwd6CYGNnBoGByVkpqKJkxcFYNikGgUfsVliX9kIkEmDI3rntSjcoWwE28K
AI7ytghrjj1d4s4LRGIBt8QLw4VykI50Y2g5Wdo1rbEVVo+h3+JkaW47ioWzQCmx7UozAQyj2UFX
0p4aG07WDfMev2k5d3mBHj7WcwPK1lGSLbZfpq00rGR9qzmYTuxGUKfSXE9H/tGlAVxVRHAT5Ku3
zUmUpQ91/DRSPuDgMh3fUENEB3ORb3JTua6wQsSBta2o9GysdC5MnBG1tpdgNdU8tOa9n/b1aWEP
DY7zvgJPbmCWMvu8a/xCWLflGB4jYHZA7oee0S5y8sjaWjj7mrq/L2jCG8qIjqpGwssUetKCg0wm
B/1Cr2CorgcZ1XsJSdPcjVEvt+BWSZGYuinq/apNL3J9octHF5Y63tO+Xo6dtykza/IXOEoEplJv
QdKaV+7YdA2/al/e6a1OrJI2o20mIwJGR5rMJkE1uhhuiAMKAPQRZVxUQT8dA9JgHrTMQpTaVzFO
KLJla9I/HWUJaxDT/ehGnJ91KYGm2kP271EGsfb/bKHzAZgr6590rZ///stKp6PxEcwKQY/rFiDz
rwsdx1aL86wArAERg3721xOtJf4kB4AFDUe09Ze7+WvT2uWELJhm8lo0wxe8+W80rY1v9aJs3bTG
dSzDLifbb5hVZhCXrY1uPlREehpP+eSVozFuWjUad4qubwci+oypPoUEOWztpt2RJHzZZdVxiDF3
zIO8b+BGgoKhCE8Kua8KdxdXyzwFOsllirwk7wzLHwN5G1ZADPuBSDA1YlYD7I1IlaitV9mo7LWW
zOCqicj3yBTCaqdDWFmYrrWMlY3JJzgHX0mLY6GIj60zrMZBPBI9Y3HqSDErwB4waXvTOoyvCJRZ
M+l/Dy3OV+vq0Y5AY5gJHr+k2NWBmvtgbS6LEJcAfrTrSrHuwk4/6va414LkWOm3shrOYTJ5s7II
aEwccwkaFEJO9mKMDulIvDmURecInuo0aR25LSberDq3n3CsaCunSLw0KjnWy4h1wZ78KVIemJse
Navb1nWGFZv8lC7CSGOyNq+jcH4M9Q7sk0WOlAhwo9CLVOB50CMsCjIl9WwzYnLzY1O7bWqlwL5i
3peG6LZwSZhEGvZ5iaxgNQntBnPMNp7nYpvI+MCx+V5trCtH15+knSZHMwNVnsJvH2M8K2i2+G9i
M04fa5Nl2cpI3rQN0jIjWntZmGyQE38o5in3Hbc9uLjXUFDhKC7Fii20XTuaQplkhPvR6U7o/d4b
OoCTRnnqHIWTk9gBFV0zN/4A1ZwXlICHixgbdRYJfBEcdc5GrRzgPBhEfOYHdyKVPVOHe+YPH3JO
moVjboqwY3DMwBkUxaFS+r0JiiJSgUGJeU+IUb82sLnSBrQu+HSPojBOYle5mJitJ8WAHQAefGCP
EAeVOH4nsyQgRW1INnOYJSsg0p8KEj7O6lmbdzn/x1rOeXFgigFbYyrUnZ456lY6dQwIxGz2vUvr
WbE/9sxX2p4cs3FYjyRtj5MBIrRXIRTauFo0q31EpfY5bO1ji5LfY2C5TCHJ2kuRT23DqPmQosLV
O6Xyyiq4yDuOxD0WozbwB8pOWXO+E+4tcZQXva1eZFW11yKZfVTbYcC3GYcb03kSWCeGBP94YkKG
kTpVx/Ckh9F1bBbJRrULWgydrh16g1hnmV01znzoGkSpVei7dt54aXeTsZMlJPelBmqxd7p9j1eL
/oaY4KNeNaSqyuypdSO4UbBTkqWjxbQa1V3v4qrndJ/lT33trGuyQOHtoIYlaBUt4Z5mGiNiDUGJ
Gu7UTEOCZeTvQgJvII+0LSOAsQOJHsBVO8Nw/2kctXNDfrZHcbCVpN+780ijPzqLugzHb87NZhuX
SThfM0V6LBGbrdSmM/wuHQCqirlEOmOvh5b3HGRnmYTLLpFGzEqFx6yQ4MwwTDdYRGxjS7QrcreO
KNJsE/HRVEIOk6u5vAwGbKutu02cCX9Hv8asdqdECOFnmg79rGyhEOzcDMm0EWDzzvLhukg7y0sd
6TGm68l47upt2BPHpPZiPIdL63gCeDQ10fs5ClHaDIehyN6ZFkd4aF1lRUCB5OSJjiQZwIpfykdn
mM+S8FDC2I2yLanYN8bc3tnhgB0aiFeSewkB8XGMGtK5twdm73G8V/G28HtxR5rA+/Xh6IJzravT
0PyUWg+tshM74frzHYjZVcxovv48yHJrIzN0EUdaFqTAcjhDLhjCizGBKLkebCTM5M7/4gT0/zVc
k17Cz8qHlfzvfz6nv1S0LS/y9bRE/WAuwzNnOXMv56gvpyWSUxdtmtBJooNdsnSsv8z1OC1xWMJU
gs0TnQ2dlZenJf7Z5a8sHCT85W8lzfFa356W6IVDHEHCjJL5rcIK2SlWR5KHEayNfUbcfYU0hy7P
zENAmjDpQgGH+PGk76pReZibOC94cAqkMIYdW9Wl1scUDiGOx1Vsz32zThMaZicpY8xhMxbCPGcP
LYsdprg1EDMq1em5ap2oX6epme+dxA4N33iubwk4ptR9rnqVpQBmaaUWLpayGNJ+4OHuGW7SkGGl
Vz1X0MS2hLeBnVFXO0uJLZ6rbZm7xtWgQubbBnPEGkddPlGfQ+j2bOr1tLkolvKdrvwFh9mw93Fq
0ZSgtqfQf67540Yo1V4+nwWa53OB+nxGQMWMNpggC/h/fXeIhGMctCQ1wUupx7bLrbvG6eYSPRjm
jSnonB1YGtz/9XkHPEztan+W5rGNK7IDXPHRcCRljgBBzRS1QYcOUQLOwVQXLL6DAzyi1YyAciOx
84e0ni/zbLLvYWoyLsgJsaGb35sMEk2dv+q4t5GAl5vGdG9mszS2sV4kfqpoHZ4hy15ruTqBg5oH
X8u1EGe9tR4s+06k00WDowXZHN12pMFiXY2Ao6Ap7TKbPV2Dz4EpvTm4eGXWVUhMs97G1HFwQNYd
g4xzq4NNCMHDyNqVW85TtjhV2/cJOEs21RDOgZHmvvnMQSlzwyKEd8GjAG5AnjZXLIE0tgMAXbUz
QapyKTLKsdDPaVYiZEqeYS5GP1gEzaBAKE8ZUct1Ow7hKVkb6vbf0+VZeK4/7vIc5af854KE5e+/
LFzun5ZtszbBInQQgL7APjnwBmnwcJRBMkNGJq24fxauJWILFzwoa7qMSxjR31JcjHQ051yBgJQk
1988/bxZthgJAhUG6b+AEg1DFSyQL7t9paGp+hwiLCjbYcRIO36WeeBsNYgSDNKNcPfia/pOE/hN
T+n5cpzdOA2iXqJ3+qa5WOp5OxVNZPpSS0+yrrvA/VQV9BYM4wqskXvRZYnmrn9+0W8/I8oOWzdR
Jy3iqGdfyIvOM71mOyptVfelCIu7orLqDYcmY4vtyfGGhWL429fjwy0CLYHMZGE2v/pOLQkWOB7I
p5asMUoe9GtrmKqN7B2WlXxQfvGdam/8jnypixaMTh0wMN0yzDeSkqGq51TLcsMXdUSIocKAzK1I
S5bYFi/0MLsKZhXTdqUmm6Bq2sdo1KxffOTn7e1F15j3gOiMfZQsMp0byXrTch/DPktF5Zp+YuTJ
rqts2MtJr7IgkwuOYKM9SavZWA/cGicugwz4TZLs+ioQB7Dp0i8Th66WNWSYt6N5V7iTu+uTCNGI
Y8/bwuns1SRZ5AeL5NSf/1xM0F/v3c9vnieRnRuyK9al5a59cYOgkikKW6cjFAyEMJIjUCl+IiHk
eaKR9pNNXqU42ikOEaVz1UNA8tKsprBh6q4fP3Qdo3w/bRX5gIkzIQenjB5oHjp7rTR7fovGMC5G
g2OUbzk19KWUkIJVkUbVjVmGDMj6MKlcb2jzwfFQfH5OMYd+DHqeTXJdLVIkMnM7OM64w7aBiHMA
22P4MSSzzOvDOrqmxBZofGYZmhhXSJs9VlE3BL4e2xBSIiVvr1uFA3feWS0NTaNQbS+3SEcA92CA
I3BiM/XjtoLQGQ2VMq5Q4SkNSu0kLP0mttsB5bNQbudCl6U3zIKKvVCwhCOam7voNBijlnmjqU5q
uFHLyj3tDTd0iMjtzAe3hNNEULgZ3ITkdJa+UcFD3pfxqO+GrsluZ9l386WrTao4iaXMP+dJSZIu
R8P+XVkhnIlK3b1Xg4iQVnpB47uYhvBnta/EiRmSNERgOwPWQYx94KW1KXb5ZBkX4ICK68i2w3kX
dK2jrwatta5oO2YPE0G+5DFCTejPJi0MJxRHupMdOX5jUVIj2rCIFhvtGPRZccd3xtk0YSme0Q7Z
84nAtpl4RimpR/JZ1x/5JYNLmRf1B8dgaEyFNs8HI+0nZa3rwIzcTGGc50BCPaMRZgReIpz0Vu2n
qfYq3U5Ps1ij7eFCETqCErHQBqWa4VEzZTitct1ZE1E/viOjwsE3VtURWMiepog3WqFzhBJQ2Suy
Y6pTVhm1X8nYpbHUpowOfjEOXZ7hN8+4xpjC/ItfD4/+9WOSEg5X0sgy/KHh/S2dm401IQoPne7z
8yP5b5gP4Wl5sfx8o/Y9b9JPsok+5fjtf6RmfH6Jr6cexL6oOAi7YB4EM+frqQcxEJsaZQVNUowd
5j/Fg+X8CdaYkoLFFCzr8/jobzUjJQfuEDalr8mQv9E6/WY3t9huuLSNJ4jOqftm0V9cbLLtE1iQ
Pcp1RYnXmV45yETAfhhmMfmsOMb1i6/rOxXEN5s516SJjBzT4aS3JHa8WqsFgC0zr8vUx5GYnanz
kG6cZADrVsnIb80+/sXO9s1Nv1wPVhW9adOgif1mM58x9dOQhN8nowBQvovwT5Q1vWKJr/p/8dHw
aCCqolLUjTeXahqW0c7kUoOpl8BvNOlBDJv8OgzVHSutvv/59b730RCi8tuhbaD+MV5/lTK2O73I
6tTPoedGLmu7XmnFBqDl/Isrfe9HW/xmUOPpo9DSf30l0G4kJg98ssyOP1KbFJg/a8ZAI13Q6zYb
vhiyfyjc+N4n495A2b7Urzwmr69n6lOoOKUDyE6r603vKM15X+vuITaqzz//DheL3etFkfuDSDaV
MenyICxDk5e1AyQ9Cd1uhMQch+7dFIXchnM2zdcc6vRq1QeFfdeWGu0qVTHFbRr2AUncThn4aQDo
Jc0xBEUR+CDYDFW5AirA7mqxz5+aMtATXpZOgi/RwrQAWILwvNOKSGdEWFfZykUdlWybxEDVkxAT
bvL3Yp5WhQSvsw4TJ910muBBbN1w7lZRQ5dkp8V2JbeBUWU13cyieD+M47UptebdMCUKs498RjZH
i26gORq780ozku5M1fnfUc6S3Q4xR6b7iicOITzq+ptg7LhoBTOpgoylTtKPRVDctrKLk5XZzh1o
BBf0S5A3H2Fu24FXVK2FcauKSmr/SNX8UBsLAgcUxfxCHv6tewFZCzc5Pw4V3vIDviju4Gm2RdRW
ia8a0CpLJtTrtA2SbWrY/S8e4O/ddi8v9WZirpHdSM4gl+oalFhkg9tr5E211+GDXP/8vlvWgld7
MbcdGTOs8Bwgyel7c9vhirC10CRKvg7S8Zip6DHLkIl3IEVxGMI4Pakqk9xJxtRe1fK7/Pzy33mg
MdEjGdJQRXFGfXP5sAEiW/RGTJM+eQiCQt/ks0GhkjWMXwK1+8WnfRsMx2qvc8AhWMlejslE5Lz+
EaXAMhfV8M4zYk9XXakguikjcUpO0ry2yLZYqW4yrttajl4yS1xIkTKeWc0sL37+wb/zEzvL085s
kgE5joDXb2RMLJd3wkSqa0ZJBzon8jSKQEgmgMqfL/VvKIIYp774Wr8pgnb//Y8s/vs/zJSYHyOL
jz/H1acsbid6JkXLv+8f/u//0RDB0c9dXulrI4UqW1hLr9ZYVNdf2r+UNPigSG2wFnsyEOt/uij6
n7SLbaRZiGsIdli0TP90UahjcUgvmfN/lU+/UQgtxKPXjyPmESbRnHspi1FhvzlBQswOXOg7ZLrO
St5sszg2D7MxJqT/uU2zoa2LR3Ww9ek0S40rODG4O4wygVEZ2Q55z66FyKUY3FHzjKLrL9A1LuF4
sTE/svvbvAykikOdO2tZ1uboG80y0xLWpB4JWuUIQxxOyFQHkxFxv8spxzQi64oJE0ef+PkYlMa6
imibQ83lYkH0YQxWjGnj2HgXxkYCN3O0hnhTsRndyh4PdAMUwJjL42BxoguFw36gZy1pua6tqNIP
cCQu88ERKj0m2nUca+FdJETZ/GJVfS7pXq11iwwJx5vNjwXaaRHEv1zBxZi3EQ0B3a9JRdrW+mCu
Ndd+nxpB4GcTQmYXpdFDCHh6FWAmu+ylGAHdZeKYZ2PiB01lbc2YoBgK7/BaifQvT+oPt5jvvUNd
pR1HXQ3EnU7I63eopUTQzA4QNWzFkY82qD5LkqI9JwSmP1VheByKCgdZqxpMu4OGBoeArnpeqSbj
wHDK12CEu62SuM0aWrfi94Emti+esO/Uzd8uoUuXiA4Yzw8aUx6h1+/RqcrKimGA+H3sMvIMtQBT
hxOM5vuodxeIgymN9yZKmpAKoAZPGdcJ76wfyYpcwacY5S/2EG3ZJN78rgs8DIGH4Be2F9Lny9+V
wXMiEr5Wf57akcb4xBF/pQIvVL00NKKDkSupBbfZqhdxjumCBShzPECdTD+3YAUPnNu7j/+eRXfR
1fy4Z31WyoecVbb4WVrB8hJfVlt8b8swi0MmLPy/eG1fFlwXnSE7H6pFVDOsw//0rF0WGA4SKAaf
j6T/rLbGwv+hsYY4kOXY+h29zjc7MNJIhnYm0zxYBlhhXt81/xBFVLtF/wVLpM9VZ6UvfJEX38/3
HpnlkXh9g+omuwZPNFJY0BhvHmuH7HRW/Az+2Zw6uzitiFRnPu+rynhTJIWx76MOa/YMgLVUUPmo
AyE0U6fEXjIKFHCK2/+eOJdO5fOX63Cs4SzK7vj6w8O8r0FmtCCM6qE9lZQj/uQG5ubnH3xZUN9+
bpANTLdJt4Ol9+ZzByItJvQEHOKdbN4kbTKv6l5Gu59f5bkP/voy9IqJ5kTTTOv1Gx5Gr4TJQIC5
8Fs1y6KdGxiDs0IHWDxBlkH8nrLNpBC1C+PDWGT9J5L1SN3lxlCh+GU5OShNNshx59IDqVbY9pXH
meAxqzd7am634xQjrRDZoxkQCDDkZloQRcTeu9Y7VXnsHIwwfjWYmg9oJOOVM6ej4amHlgFosij7
XSb5QRs1VEwPPwr7bmnjSl7r9owE1LCCHnqrYtm30TOxSckdAGwACh5y9Cq4adomfyd7dzT9MAoR
8otnbE5hVfznzE1UxxddEz0pzoQSisJo3s+lGmO7qJKsgd9Au3FXD8I54+xKqAxmJFygqVOXC4DY
Su8Cwft1m5oUinCWE34VwhoQAtmR+8GuBrf50A9iyHyzl8FJlqnZZ00FPIWPiVqAZdTtrnUsHL8a
8nx7+zBsoU9osghQZH1jcTWgJHJIBTGiZ2QjSDr7OjbTv3oK/4byGOL0i0flm/L4tqr6+IGF+vHH
LcLlFb4s1NafBHLTmKI9Rdy3vmgovyzUoH5YtWgDkh5Dp26RTHxZq2kR4vpHqSCwNX9Bc//dIrR5
PZWO15dXM35LGGEsHcqXi8kCHjA1/rUIP03dfWuikbkoCghWKLJDxNpqXGDJ1Y3yZnY6631Oc203
tiOZisLSDlUjg2GxkbnQ5+HFj8UF1P8R7DZyrxzhEjjafiyDdy4ve9HErCkUK43uN4Xu6zhc9ypN
CvKOiCiLax2STVxeBBl9kSRxg7WZ9xAq1bZOHxurUD4SCaKvKrMAjCmFeg4BsYGtoW5A4WxHssWn
aDb2yZhHF8LGEqPROdDLbe8+WkZr7uhE5j5ONAZAqifo3ehaBb6y6DZk0qxbqTBkH93TvBwJHBsC
cgYt+7yF+rMd4m6EcJKB95dLBMJw2mjUZSyRK9o0BLA0y+S/LVWpeJraDSwy5Y1SR+9aVkDPMOm4
9r3zUQExN6v9wZyk7eeJudf18DSaKr9TSOHpFhQ/5q4orYB0Q2dJR4NwqsH5GIAq6FSyP4GMQbps
FdvjG4NSjdF6NffmzZSqxrkiqv2oOrRtXO1TbCbjWeQ4GAFtZ2u2abiRjVJcdH04bEL09YzOOuGR
FHaiTy4BAuBC8ljZFnnpVTmqkbhL4eIN+0iTm0mNDxnIlTUSSaxx4ZQiR8/AjGOJK90jsogLLcHi
PcSXbELGZgiMW8T0NaGK+U4SGOe1yCjDbG7W+TSs5zFXV3pVnkXMOTdhmd4AZVUe5dDbK3Qwd6rI
b/OQb6JXrE05jjCQ4I0rM99zUGv3TaEdXbMCiN4Hd3o4cZbvyMiCY9ZaRbnJc3Ap86gfci3zU1s9
1dR2OzS1lwVasTLdyl6njREfkxYc+1jS8hOSoR8YbvZMzhyloe6UcuYwNZh7hoAnql2eiCG+EgqZ
r5lulsSWIrtR9PHOreZH0KzKQSeHaTUuIXhl9l5z4sQTisPPyYHPm4b6AFgQjvzUnwyzvVFE42U2
HyYA0037aacKZPyhaq9i0pyCKf1cDu+dqTwmWe8T+XoWJJ3PiekcJdCDoEPnTArbbJG/Z89Y6UIm
fhJyJxAd8UGOKngYYaLr69h1ocaEvIuO5DurfyxFeJdW43uhhKUXz0SWKP1VZr+fk77zCiTDG5J4
PkDqOE+t7iIT6a0AQT0584Y24kcwItuqDMflReczxMHg36vubGw7v5Qw+G24eStj4WH30doleR6x
0KWFBXcVqopzplfhXTyycOhlpuNVmgiVasTTFKJ2jELLudTc0V11BR77zAJiKp7q3vjgRK5PBt3/
I+/MduPGuiz9KoW6Z4E8nIGuBooRjEGzZMmyfUPItsx5Phzfp5+kX6w/KoeSQpGKcl1W/8g/gUyn
xCDj8Ax7r/WtlRW3XwC9Dpx/HeOh0eCQKxXAK4NAtXIWj3MFUj1CUB1q8WVQO9aqJ4Pb74PhS5QZ
zjbNjfixcPtia0e0TV1MnhtRu4Izfpx5VmJleHMhbKfWRRmZV3DQ9VVe1cne0Ovbye6yLwWGBqi/
3WXc1fY2HNSzTNLCcwyvxknMJu/zZOf1xpmn57rqak5HFvSu2i5uXVrSxMhNsMz7jR7UXyKMHpHT
fwprfqXG203VufUTq9r1JnxL0nC2STafWdg06ja81N3suiOywCbOxu1tD+YSFPXqMsb1dR6byU6k
hp+4+coys8+Dan6tw2hTiUz3A9X53BqVPzvxWVgAbAMz930cwSkaqbIWRppQwaUWyAFt31ch1QUc
4g8gRqX3sh7+/7D2c/T+aO2/RhSZfS//ceF/+fG/e4N4KnBV2EB/2EIvJ/4/F37r3xA5LBt37KRI
JhdVz1+HNA38H0INjmF4CjmOsVv4qySmIixCuOLQVqOG9ZsY7oNjGrtwEILwiODOUXSnTfj2pDIa
TiB7m3yGsbi23PByTM+qSDl/9WyOnNBe5EmvjhAvV6EdCPkAySJcl4O6sGzMaC7a5Sq4IEqtVSH/
lA9Jlp0tgLJJNGSdN4Za7mfDVTZJOGRLqFqtCWiePUHEiYJi3J5iarl57rTbJI10HzrdcIXkw7oA
oTZe9oMA76+znGai+Ga300VWGMpFmYZPMs1Rz7NuRVcxmIGYvga9NL9X5vEiVzCNR/V8ObTdp3KC
L97YWbhqBJA7Wm1Tj1vgax+zO0cSUEbyuRL21zzrL2KDtE36SjFOdWn8GqosZZeSpA/5WNnfA6JE
FB3CQvwCWyAoLRxvpBzy+L7LLRC1A0DVhHDpqsm2grxihBOblNIP8sDmknkqNhYcWpTtg7kCIxsr
Ceq/ELG/iwUtVO9b/BFx1dy4qrJHNugbnXZdzZlubhxC2UhvaGtxkxILOoY/DPNBj6CTOW1/W5qD
7s2YY0gcICs1R6AwO/f2nH/NB+3ZLrLLTiT3nTHafxzT/8dNBq+L24sGjmLJq9H+7hRAvab5Xkr5
XPzLCtXq2+L43z//x1QggCgvTXiYHNQwTXPJG/77DIAseRH5sdN/ebv/cypw/w0CKLVqFVUczZWl
lPPXVPBycuDf/VWy+S3o0btmEbdKswgfPR9lmZPeTgWqtRDfJ52QkEwje1Hk1qNto1UuXQ615Hql
J2aFg6lHVZfr0auHOE1JnibV2+vp5AyGg+ZUvtOlzVZkQ7hLoxj5sp2c8s4v88ur+We5FIclCmXo
A+ChHCogVBEGasJW21erdgnzYF88z+IprYxg0/aqdr4EuILa7MJ1FEfGiQrKMoe+u7qgUYIIlMQk
cVCnIV5RbeMMFH1gaoDhCcAgKsxqzzqVcI44GzS/MVv95tUoPDLnHrvoMtCY2REDYWp9+3S1LlQm
oSWk+9LU3mfFkPlqazDjqHP6i4SQ9NaeQfF/fNHllx7c6XJSXWT/FNpZm95elEiexEnTqiFk2ESH
FZcmBjsce2o9sy+WEBIJqxfdJpwr/cRDPjJ6YSOgwCGgVWBHPFhiuoB+VT4SNJIDoVxJRSGRsXKX
FCNb81HkqX/UNf65mbAUMA/vlfPy0rDmjt+JF+xIJokQQ+Nz9KtWYxzaZ7aJtasaLeuiiGd71aGt
rz3NqA1Pk0aAmzgjCTuVYvXxUz966/ai8NFwNqCBefvUM6SDNDT4qiecYuco2EwvknL83PGZ/ASm
6olH/aIDeXfrxNnS4HXZ6RwWHtVeWEURGo1fVbq7IV3H9LvJDc5ZuuJbPBOfydnIQFnFHGCzoLbR
IxQq1VlN7qLEvreDpN2y0kfP9IvcmySIyv2YOJVnDpxgrKgThGnqJbmLeThttYLQio8f2PsmC3Mw
9WkM80tp/B1LI1VGDjNz2/icLR54O52NCxFoHSamXEmXVO6xEdZFEuq676jEYifDoG8cIzpVuj4y
BULpRAPGlgjR6aHoQeiKPTe52fqFaYMoLAZ4Xn3yxPOxf7cizR1TX0U9BHaPneby5r6SVyhuoUZD
n0g/D2330hiWAgnp218+frDHRiKrF3Ie1ikU3Mufv7qKBpOGvG6St9xGyxG2utkmUyftQe0s8DFq
ger24wsee4Csoyblf2Z1iv9vLyiDqLZjtZb+2GTFppvV8YzAm2E/QN3ffnypY/dmEUqAPoVeGLk5
by9V68tRqjOwg2Y1/CPVLnaEiU6eERJVEE6y3nx8vWO3hnRhEUZBDKe/8/Z6bYOTv9St1q+bfth0
til3lYW4NhBBemICWT764fvMvgTWIU+Qvy+1wVdfmzFiXmmjiGTU0qJIZ87FfQmt+DozgPUhwCFB
QANU58kxSE98gS8HjHfXph9Ly4S/HPXgNueKpgMUI+SpBeLx2qz6XWhxZu0gFazHmMCzyQa7DGS/
u6coF+4CQIa7KY5adgsEIShZFTwYvdI+OGnymFrx8CjR1WyGalC3ukiHc0hRwbWM1JaCQz58qwgR
Wg+91u85rdEFrxVd2xoVVsJSm4adoUTB3tBks4oo9a8zAnluKq2OH2GAf9fQ7t7Q2HnmTbVPfN9H
9ih4T5beNKOMN/Vw7STgrxY0GvyhSLVL1xkvRl3VbijLRtdjOHbXaqzoT3E7ETFTjO7u49G27CIP
xgB2PYOKjgalkxDGg/UzM5OJOTNgSoxSQvcAJ3u2BrFxzWfCj0bajlwHOBvW+lCQMdY27aNLLuNl
bkNMtmu39vOiJOw0hCtcNWTdawXRgEkgzV91PFADMvJNkZaJT0TwY+BCk5OTGfumEuG5Hc36VFPw
yP1o7EMM2o82GyD1YFE0qqrupZ1WdOoDirdRB7erpAoYpwjq1SCINyJuSCprFPPO6MByT32V7FKR
ObfBOJn7hp7USpd9g2BuVH4PIcV+dNmrIPSz6VnSsDx42L1R6QMKjMq3sRqsTIY63EZoooK8oLO6
LJ3dnLWhp03NqbgdaIPvv2jWPJN1hzlTRXH39mUXU0HFOupKH4q/ICNPBHgpRpybFcfKEmwV8G33
dtZ6q90UbKoKb0E/ANdSwYaCYwmLO81quulMHTLj0wwGlAIZQhTdH7WgBgUzxONMumw27vu8rbpV
FrP99bRGiYHO5HDzMHBPhbaKHMXN/Imze74izhYst0DYeO0I2mOrBPovCE1q0XC0J1Ki1lk/zw9l
bU7daph0kjyiKXX2YZAPC3dgENam0isB+K+AaozXMe6u2hDMwwrhPU2JzI2gL6Rpoz+YC9tkJZ2C
BmKlKoUG9luXmBtrh7yuhu9sOzXhXPtBXNjZNkk0PooyzNUPmHvxA5XSkriizA4RrUQmsJgWMGJL
EGk3/QqGYbyY6n7+maWjNqMq0QaHduackLVRTSS1DBhuzsy5FDQu6kzZWdgx0Hyi8g02URqAbBud
OfjaEqjy5I7MgGQRzmJTBXqdr3OjTm5T1VKuDRsKYouWEKFFbVFHzbL8K28a6u4itU0Unorg946A
/GdKhH0hvHIwAoh94wRPHDWsMFc63LQUbFqgNbjWZZR7RTHJb7SKkkfeGGwpdqAQNR4ZTlN7cZN0
O8IrZ+ZkqpGpl0J06anLqNUqqtTCs4a0xu8AL+5HoPdm68keFQ6+ohHYTWcJokaQSnIImGk2P5As
Zd0Z2WgDMM2c8SwsK831KtskwrvH/XE+WPWw77u8i3fZJKIHMg1DjhYBTH7sMgYx7qEtwSG2WR+N
nqFX5tfZ6jH0Awds6T0nbRruJFhplzJO5jxk6NyTDYXh0lx32VRHG45s4a1rVBk0e82RGPwR9OBe
6b6a9WjTuFeYQPJUqPugp6dDfmjDa5LmbnqhpcsPgHeMbxQCkHVPNlqTk5JgdveFLIKnEHIXW9i+
Ia8B2j3+USebQearGEQAN/aa6VGPTqVPQ4Nk7KyIBhizwIO93u2ah8pQlB9JPrg/rChMd1hy6p8U
pIMvRiqS61a2fb6aKSLpGLgCggzmpqoZRRWJAr1FdPYq6vPsLCs6Jdyww1XOnAjVph8MBj2ftreD
Ype22QzHt51tGCRxfVvFls1gJuX8orI0uj29E5lrvL80StRAz9qVsONo4zaCRkLU1BrlOkciOijr
bks02GDCABhRwVl5PzirNKslzSNhGegCXAp2OGMpLAA/oKo9Sze5JBLeLbfCnMXPXAnl99II0wwM
bqbRAZfVOdxIh0jxqN8LM9opNFHx+ItqCedFCLB2y6C5JiUv1ta8Q3RVZANYeG/RLuSn2lYZVpaW
8V/XeTQ/Em+DtzZle6qvpQIQYSdVbYGUEzn2WGbtHJxHRk7JsQkUeTkp4ElWtZtr1/1sknnL/GVG
53rclPfB7EQqufFCuyMhKcfvbJjBQ5kjdYKX7sAUoVn3CQW23qwcLRHXmTUFxS15EvPP3I50Z18a
RfdA4md4Y9XOJg4rlcQeBWKGR+adIHHbIJ/YC0vXvZTuNHwJOsepdsiL83PEhfVPJQORuW1GwU+k
uSJu5mFuAXKCnxtWNX6o68qcm9LPnNluvKDqtQd8ZEYGAiXVAZ8GUdCvCQdw8C23obuu3KEDr1WT
b0BofWbQvlLzMbtoMj1iojWG5GoygvErsAX1Tuf7osiqSPGrdCI8abYbyQupu+W45R5LUkSTSvfa
hBSQLaBXeYFYIiDLNtRCiejezfRVaPMaeKh5kNZPeQ+RxHbDW30IzJp1ITG/gUAhX0U0RFVoWUNH
TEYT9G27Uwf3UpdRS6ZdYVggzMLexL/IyDWZ9DNF9VJziTKNipB+Y8neEn38TISMXxa1vDdcpJXn
HUp8gmSynnlJSKu0dw1hFS7sLzf5HgxOWm0mRTSNrw4J65VooN5s3bw0HsjeoH3iEJ1lnxmRiQPR
yCnMWkW9nL/x9oO6blOK0BH2OYyIoZ1jlk8cJ/JshcWH9cUKC0IJi7Zfl2anZZt4Tk1N+KrTuWrt
6fUwmZtQFSwj1lJUyO3KAoFTkY1ePVdRA2RkxCYe7IYWZj0dSZBpkMKiWJAoncEnUmGYmcKmOty3
kMK7uHB0kgpbve4e6q6u5+00lQ4drUWcdJ8Eutpeu4TcLuBeESmfUkC+euXFaGid75VIYRV4IRGB
KdFYNdT/Oz206j6AU5I02TpPp1q/N4ygKq5q7Iaq5imuWyzZuFYbXoVKI+hIFqqiPOLZG3Ia9UNt
Lz+Xx+V5FFV598nS+rkoPMWZnfLZLrHxU1TJIXR7lHAqR2Gh0XL9e51iJuznQdV2E00v/TvVL5Jt
Q1yNDV67tLKt7dQXxvAk0fNPn4KGbarPAXEq7hWjpruRWIk23ZaNoZUEDIAMnwJ/VAqwOlHRxOoX
pbOMDZZSQRfAUIlNSVoWwc0wxA7a6Ni19nOkUUYMOOl2PtomwrV7liDoBOzaIeCWlS1g4xL9gMxg
iLeybDnGwECdnjhLDXS73Z6WnlnCnh1sapBeFuSRztvEmvI9SgTZZV2rmFcxQdvqtnND0L/qXMfk
xrkalMckckr1Jgk7Mzuvzbaj/00vxDFpb6ilSS8hAqiJb6fTZarQWE+tXnyeweoatJhz6f5Ar4eP
4+PDw0sE+9tD3ILooBK0YDpwwB2cXXDZBrYBHMhnM27tKgT9W2p/jHnsnQQr11VY/bKxV+5bawjP
a6NL4AESd3YxJXJe9VREz8LEGnnQTedZ+XjqbHXsMMCpiu0uMnL93SEzsgMwdMVU+jrt47WRCY2z
rJZc026fTtQF3x/jlowOBh5+fRdz2EGxl3NuWcqAS0lj7neABe2LBn0bfFNFv64pFvhJOhGSl3Tj
xhmQH5z4Kpaz+uFX8aLA5iCHA3SxOb4+yw9pavLCLoRAVbQzBzAAPpxjLCR7tSqulVb8SiEv+zP2
IShLoHS62Ey/F/WYntMaR8n38Qc69jwoO1HJoOKG83w5jryqLYxJ3pLPF1V+k0biPEDztooJMFgB
W4HhLwJlpzQEkqaOEp0bbMU/vvpSPTh8Grir6Dty0qEodfBtJKwnthRZ5UMiLq7CCowyYeGWOJ9N
tdxptOxOlFKOXJB6CMoxB/krHZt3bwKJaCoiRL9Pu/C5Fdh8ikCMHiF9zZok4/kURPfYwX2p6VGD
prdEFfhAaNsSlxVODiRyHWrKCktZtMfH9l30pviiOATaO1Uida+n83zmBOm9Kador1rhjwyTMtR2
Q/fn2ij2aTZeltNU/RrKLN0qfVeexUFubEPKL/Rkik/Q26Nk1Qx5/mT0pboSVlV/+fjrOjJY2ITa
rrOYRlHLHXxd/Alu6gUvnij9DyNv4kvIzmHhZdQLzoYRCag1QslOLUPeOG3anJjHjn55NOs5dcNu
5a+3Y3XmadVl19d+Oknzsstz/Wa2OIDyqb6nYnS/fny3R07i2JMQ3qHgRfv3kkHy+tWw5yDuS+62
LEiUGHoTn4Rj2LcfX+VFx3nwDtDQ4yJLUwYv2nLXry6TlL0Sm5NZ+Z3b6CvO2+lZkMaAA9QWvZOq
Jt/mkeKpPvAfeaXo64tGkjCP67PIPR3N64b9bvJw4lMtz/LwU1HYpNplUod/168pdGhp5mhTSdWD
9iKv4h5CkJ5RsivwOwwy2PZOITeFMWpbK6oQyXRIrz7+EO97ZC7lF6DQFIqYtQFUvn0yEuVDs2iX
HDuH7iaLeuVE9vCVkuJPte0RUYW9IvyPL3pkLSIsApgMUgjDZIp4e9GshzWVTxE3bsfjPk9d50oO
c3GHD9A58TodGc9UmDTB9LcM50MZul61WqVAe/NtvcBfuISzFkGunGtYS7zQKov9x7d2bKgZyP3p
YMMhxhV2sPj0wWiz1UUULZIIGoPBCwQaQ/E7qeU3et+bF7EeWetAF8mmiAxYd+MYJKu4bH9JGYxL
bdC++fgzHZlS+EiQxXRazQy2gwnZ7O2I7Ak+UjcHxbcmyLoLgRnTc4ouv6hcA/33yCGTUJjyS9KI
x4+vfuwbwAtFo2yhj6PufftlJ3ByVPAZLbt7jnUycGoCeqoY6EYvyDUwm/xEl2Kp3r1+rWhMsNJR
wsXFzV7r8BugmCU0pUOUOyiDthVDiNGynpCWiCDa6/rYb+xwTnx9ytoTHabDcf1yZdemBUmjfem2
H9yq6NA+C9H5TMzOr7wkKThtrXAjMmJtPn6qxy6FR51qMx0LVFAHw8xSXCWbJPZVZe6dX5l0jBX0
5HuKtagTP77U4Re43JVJPxkrh06H7tDGkmVdg3RH51JIjCijaJ+bfGhgG4bWXeaQ0vHx5d5Bgrge
Xl0TURZdOvYRy3B+NVlrsgvzxAHmKLRZejPFjhWc1fI67qzxMiYZw0P/ZJIRERdnUVnyuajYnfgm
37VHlw+BMmPpqNHfRoj29kPEZl/Tq0ew4FDkvBCKme5SisUX5qCRqAw+ZaMFgenXJjGQZl6RnlkD
M4umcfj08eM4MprZtJl0LFkj9Hd7mz6kcEYfjK7l1EjCMzdleafnYXeTRw49Z6MtMaKUJ+//cG16
uX+IHXRBIDapLyX0V19C33UQsELOeZFJOFVgxM8qBz7UpEq6YbAl34j3GtdZYMnvjZk8hCAaTo27
w6Vp+Qh05NCqgFF0SOB++xXU3RTEBD9KFMJ6vHJza0CIFLU3gTZFG1lbJkLYUj3xxb8QlA5mD4y2
uA9ZmHDKHvpjs5iokTCtpB8bjbiSupFeGmqQbQKahish4qW0tVQZZLkA1gcE6a1JfTqait1YNYln
0avbJbIVt+QKZ4/obnS/II+P2gki2LRQWfBcamdOWGS+qRWUX1w9mNdQFW0/KAPKI10BdcgxJ+P3
X2QeJ+s9QhzklIcPdCTnOCvypPMnVYc1KgEmLICsXQObftdQTvjx8dB9aZoePksc/4slj/6IeqiF
KUgIsxrCfRhEbnOjR9R2NKLKrxLLQgrjdv2noez0K2qV2ZqqBdpIV35xmcx8J6xgLLRZdJmU+uSj
FkRhPePiH/EnnKtSLgSsPqO4NYrGG1q+kRqBf37iib0zfi5jEP6MBYB62a+Ig+1RE0KRjnqm2bSy
8nPEiPnGDrp8Z9NfXVd0ZVZlyz65VWdOm1npntUMK79eahK6GpQnjnLH3giImY6J6AYQymHfqmjm
MCgF5e15iPJztPxyU0mce0pkfk+Bx1GjGusTL8S7Dc3yCBa1HnOy47CqHqzfQ6aqszKE0m8G0vxa
TnI7q6V3GAch6m9r0HdQoAyvQjt9NY22yupqW6vIMtuNFWsatNyymU98L4c7mpfPRK2bEya6Xfya
b6cGzSCLPlJ7qlA6iA61yrSn0oFPJWbH3dTdvNCxnGhexwrJ1VC3TtkOj44Ll6P8Mi9bbFwOxkWJ
ySPuzEKyg53P9VEj8qfDOKSAzbyLqepsjGkwb+CcpFvTlsk5enQDDsSkXbRTOP0ZUvKPQqzDU9TL
43AZoHxVMOsPN7mDu6Rh6RLNySz7hzge27XoLPPh49f5yEMHPE8Bg9ljIdYc7G5Ae2WmdLGyWA09
bNco0v3CALogBOkXOQb9qhXjMkXCeI7GTt9/fPUjYx89HftI5i+8BYd7K/ZCBH1pCDQAglvniTUo
VL/bdhtbWNFlIcjVqNv2xDg7svXhojYDjIoGBKeDsc+SjIvYZfFFFtl59pTSsgVhu03tIF4hdetP
vODHth3k5gGGIhyFisZhJcNp8dJC1JS+kU0cUlRFnI2B9dMll4QNc9xk54nBLpoXy/ycDs1wrWYy
hHyNdOr3HzfnwiXWAHMk0KW3b5jsa5r3cpa+0s1yO5VavpNmpfqZ0js3QivpV7vNdOKcfuw7ZmCx
ZbdZ86kdvr0ovNlYzUw2HRY8/vPRkJnXOKbyI6yqcasW4srGgHqqOnf0oqh9UQQIalaHc8kUJLaV
GYH0S6A/+4YTkloY80Wl1sPXLqQ6qbtN+Kct5B/f2CO7OoH6jnIxCmAKZQePt5dC9F0/sL2cUtvT
8SedmcOsf8KKZHgy68gI0XN1I9O5OXEgfvnVB4vyApuy2M2TwQxQ6+1DVouZLcnk0iN1Lf2SfBnh
sYsr6S4N6rqeWvcGr7WzEg1l9w751YgRQKbUg4rwcYBntqJ1Js8q1aRV3ki9I0lcNpuQls06TAtt
DZ1SJQ0imlAyjeJizFr1LFfsMwW6seaZ+kD+QjSYxX/jVWVx4m3VKbIyfN7eltkPqsJywUrt0Ml3
ZKl4gi7NpYwIXSYzbzyhXzlyAENIiPoT1TZ7nMOS0hRRz6prznpR59KAllp4JRq7A8Asxeb330Xq
F7bGK0eV8+XA9Govbpet3kZD3NNzIZqRA8HnQrXFllmLQ59LtC7ModT/+JrHZj6KBQgLVZZ+/v/2
cUYNOrgRsLVv5qVDCF7RXQ9xMfluwPnLoHt29/H1jr2FiBhhBb+Y7F92Ia/ukZTsueynovd7I1DJ
3+m0VRu28sEmI9wLqyWROtSGExvUYzdJZB7yV5C0i0T87U32ceQOIeRTv+hMfWW5yHTdLFbWS7q3
17DSnvgij4wZ3V42bpSjABkfCrQrh0m9wMnqm1OYXuJ0aR4bYUzbrsjTrx8/zyO3plNBJpCdNXuZ
Ut/emjmPJWKhhFDfCGmK7dQ2Ak1L9SylI+kz7oP5xD7xyAWhyfAc0U8uxfiDZ1mUBsxRMK5+WhOG
SErTM8ZDsUsrPIzGQK7nx/d35FFSX1uIdktKz7uFMkrajqhzdfBbOlA+UoZ021e94U+jVZ3YeehH
zsLL3grDGaxk1zmUJaLGRqaDg9OXSTTtTL0NV3WsdLdJl1CNHyR6WFP7RER1fi7HpNtg8Rz9toKq
arbkxCoTS+bIdhnfLg6nkpL3Xk+Gcd1b2S+10ZtdQdN3Ffa66tERCD6pbggpKB3ojnE2Jpd6SHYF
LN7dMIvuh0BVsyLeKzsxOMXySh8sDNTLOKXRwaRN9EKOevUKzpqeTxbSAN9s2nJHwxDknSlG85y6
RLzn2xzWI0voXVYG7aaexvBLN8bWxlTEE/fvfNViV70z1OjcdDkZtEDQVlbhxtsUIhJy8hDUURNH
NQa4Rt0PUn6pxoHm/cfj4sjCaoole2GxJdicdN+Oe/IUa9tqGIaaJRWMybmzQoYH/QKn+WOlGelu
xoWMr73UT0wmx67swFXUGZOcTA47J47ZRZUdhaMPLYPYcs4cSTrLK9z8pq/RgHu0KKdzVHW7E+Pz
yKuwAJ1gh2GeQgBzUKoKYXcVstJGn0AT4mNtDNZ2gWzfrPvixFt3ZJYmSXK5DoURaDsHq4Ius1Bn
pR19DreLWNIY8i39/pHT34hSZJqbnV2L/sQNHjttLdMYyQpkpXKDy9zzamROmolPt8xGIpoghqvo
ixDJwRbZuVZf0TEnCRR1q+VF4SDo6mq21+FgQKXFVIcGaPz+8Rh798B5OdgaY5qgp7TA9d5+HAus
iTY63URJLm6vWi0qsHYbwxaRSnRiOB+7FKNZX7YYEIsOZ1XoKr2V2Ork96FGolJPzmDaO/FFG+jd
f+NSKANo17MJNt8VrwlVmhJ4aZNfIltIvLwxyJAwIJuDM8c59fEjdA/nGguZN0cquhFEpVA6e/sI
nVGhH1+Wkz8LhWqK0XzvEhcxnTnF+1GT5P0ZTDJC0bNLo3DsE8esd68qV+coSYuap8r/DtYqxKND
yjlrYvc992vLCcIzgk2WFG/DvKgnY2RT11ln7ohQ7OP7fvcCcWVeHGDIdKsXWNPb+7ZSV+OJuly5
DOud7NA/E82krWWnTBsaGtOjqmW/mf6K8mBBELMNwKLFQefw9YlozJDlDRMkCgv0REjX7oqJuqot
0SJ9fH9HxuvSy7WpG3NMx7ZxeH+KSla3waVi0mZVkzzyXrgoHkvX/gOG/1tm2v/ZuUQa89w/U9L+
A89t+EF86/LTf3N3qORjsYJq/EdIxyvPLScYpnM6pBbuE4bjn+57Qg2RbCLSIveP1YWKxN+WW/6I
xibNGTZFtBPRM/0OJA2t69u5AGf84vNn0Yb4x4g53PozwRVBqef5uuftSNZoHSfbTzkNr9w4zpwV
h1PyAJ/7eXzKJvfLnD07WYJ2/bwjHMJoo8dOdFuQDtsy0z6pLSlGFjl1nJk+a+JnpiOuyua9mlCx
xJAVVtiXqgY9nmspJqJq61MZV1fdCPHHrtVmpWTGr6njFC4SM/UaS7dh0yy0nITqYvlU58MFSMvC
K1uQ9m7ZjWtjLklnneX3NEtrgF042UegFsaODKVaic+UCJE8ISWpXgC9pWxsF0jxn43M9EOh04dN
28InahXRcq6gXsn9JFMuJu46h5+RWsBMrHynGdNNMT6DZr5ISrZNlVme52b+1DZqREG/eR4Eq08t
6Y9ICsTJRGrthd3iF+i7tUzkpZ3JB7Zr49Sj71WGq75WHoYg83VN3ma9sVb7nYxIStSH7Yh+Mh+H
dRqCZs7CNeX1lSNV/t1Xq3hS3Icg+exUzSokHnBqH5RuIGtBXSNc00Sz0s075DIEaXpZvTNauckF
RdD72CTCjfSHWCEzUZ8w+edrafqVaLa2BUInis/jKIpXIqitbcWZ7cpNmyfYtXtbi/vz0I3PVHfY
u1AJUhcxsrnvjWatxcnGjucHpBTFHln8HYHuXyIwjG1yKZFNAon02IWN2b3Ic6/S/by7HMkEDkHi
jtei+0oZ80l28bbQ7tDXQtIR1WrOgmjj1Np529q1l2dxdIVJ0b3LjbK8pLd8P4+1urPK2jNibfI6
tYBR1osbJ7ZjPgSDM8zP0dEOcMXKXcOkq060P3a5YwHeueqHvRHwAIJ6bbl7YKI7NbXPR0AJ5OOS
TqzfZAu3twj6Td2LzZxZ+ypInlS4DecNp43QVZ7I7rrI7OhbpOu7Mi8+a+50GSyJebny08LoIwQ5
HWQuOs7Erx3xIEovL+SnMM+8wf68MFvhsK61Qd9HAEA9m1+y5Hd+ybV5o+c0Xoe57lBhh98KI7jM
BMcX0c+Np+jpbUm1x5OKWu27trN2dRF9UmLCngbiHLJUflWnX3pgDJs4Gs+ood/MJdS7lp6TGqTX
JsUkAi2624kmJnXcgs2jOK9r895RB2TJcLL6CExWxKPHMwJfvohKwhwHYh4B/IyK7fWcKy55M78K
YGOApc3ONlYvc+lvrS7X1XPxSTbPz/Lyqfpfy4/+KKupicNI/u+3/9j+8c/hc7nAEd78g/+CCb7t
npvp7rnFw/MXvHf5L/+rf/gnbPh+qp7//V+ffuZxsY5b2cQ/JBun50MQsc0M+8/rxnX/VPzf/5M+
NyeBxsvv+RvgwguHnkWHTAx1Zdmv/U1toIxJo95m42hjPP/PJcQiMhd7lclmgI3yH1C3v6gNsF0I
sQEH80cMnqr/zhJysKliAVk+3AKaQIFLb+BgP97bYZHgC23X2kiSLUHMG6kkDPPkzsxIr0U5/up5
3fxxJP4XtC83ZVzI9t//9WCTs1zPovFEtpqgkoNG4e0mp2sG6N/BIEmdNnZoFdYCZr6Y3BMleFpZ
71bG5YFSK+Lhme8Ps6lQImp8L6pJtqabcoivbEJ159Qg7Da5JxZ22BFYNF8YJXjNSOntm1hmREoG
kYHzQWNKoeI0bIxSuZqZloYuVQnqqe955VfZIpyftLXbqn48fXF7F2uIViJFyjR8S+5YfLMCa4HD
kxUsY6261cNSXIJZWrt29L1K++3gKudKF52pyhBFXiSsm2qWwicNLlqXWfKgBMFNITHYJY3ngMMC
uu5BZlsSKgxi2o3PWh31KxXgBZk09bqbrK49h577EmVs2rEfDphRbKdaB3N95RBdECnVGoPDJRTo
jZmqzOht9DOT8Vna259Aw+EPdi4gFp9lbZM/kuyB+J/i76pg2tfchq53YY9niu62+KcwkLDeK132
OWpTtA2a3l02ZqbtqmiYv+gRCLFt1RfzJy1Fsf8Ln4eymsskxCroaNhU4EzlLf4cjDFh/SiqnJo3
7hMH+hoczvkmrYaiZUmuKdhkBVOgosq7Wgu2iVl1Oy0ob7GDWN5M5gQzXb0iuyPztcgiDR7S1pmi
TGvCB8dnmUWp59p9k9Hq7FQVS4C2Motx/lZVYf1Fn8gQrCKWxYBNUOLOzlqptHIfOUa80tlcPdYT
XoL/R955ZNdtddu6Qz80kEMV4UTmJIoVDEqikONGrt+e/K8LtwPu2PtAyTZJWdJV2RUXTPvgBGDv
tdea85uHZTWsBzaqZ+eyBEdRceUUCk7V4VC4aZSMwXpfy5eix6DmDbPDKf8ymtg2HaVop9N5WKhg
iCM31cN/+nJIK2IieQiK9hyL5G1XqLtlzq5m09z8p8/SsYTSBa+wJxwXh2tOrOrXB+TfsEbrFovG
j9dodp0//rcQ3eMvqfPPL/RtkVbe6ZxoWaRRLNj681++LdIyCTzMFVkc+dM6XXxZ56/AS6iboHeU
52L+T7SOAT2ZSREAe3R0DIxYV//cu74tkmx7P5x4Ka/LfHQnvAMiXDhMwJxY7b9vVs3VR+WMxEhL
9TQHHaHjlzNdFq8V93q8qLuCqSB/G/OLfs6GQMlD12n6kRtalGdJHUaevvTSL9bY10v51ze1KpwA
RHP+oG39+k0hcWockdWGZ7XrI63qwOUGkfg28TKHF7/gL3eNPy+FfI6Z8dp9WL+fF00shqyxoi6l
4dmj3uD9mRa45WSES4P0e0iIr5fibMY+BWpNhWX0+lJKlGetJvhUiTI6eNO0GlGRMWP30edfjMHW
U+WLrvG3ayEsZT9ERIzM9PW1+iKK0rCuDE9Z4kexECzQaXO4SY35ozCsgcl52eztwShv57YYfMlI
bW9h/dtUstTjwW3CvcS4ZYNVlzaB3ejBz7/2N3LCb29wtdGtezYa2LdvkNUXfHtjUAj02nsehcrr
9bbcF3JebVpo2DiiK4zBKFLnpQEr2kfbn7+Ff7rJOGHTA1d4D99FkDj5WI+tyTtgc569SJ4JIsCS
tqvbTPyi//JPP8cax8kUFOMuSoI3n9bulGRWClP3tATTraS04tEszHjbV3rvDkQ87I3CnDn8Vqdh
2DzVZfMQ23kYpHGDrmcpbhma3lnVbWvawy/Kpmfe0t8DhudfgptxXX7QjzC3edPGLZOYxMycW0UD
2+pbaRgdcZizYhyqKUx8OVbQdWgkmsOitUOEYWrRyy5ZwInHerIOIyqxsefJ3i7Lcj7Kse6iIa5/
8Wv9ww3Nu1yVD8i9ABW/+QYHuZ+IKiKjXVvoG9QdUxnJNsVJXcat31YAf39+d6yv9923QqgVy4IO
w/6tXNmWgJv2KQcYSxkU3A/Rmhw+uIZTnaXz4vAMV3pgdEv6i5/jHz8nmnjk8WhNsF+8fnBzgBFa
bZMKgxnxU97WwHKbbthgyHS82ADk9/OP+byUfvc5Ee8gqKPbRB/q9fUsuYtpd7IomeUyHvM+QTks
SsKGsUNbGV7i0Dk2xAMt5PUBnE4i9XlcUsrbmtltGMgRBn0zp9eyTKn1SURKeVM7S/slqUwJX7rA
gMdgswxsKdJLr6uLDFYDOYDwTIVDPCL+zEMfxtnoRTg6Pye2XA2u3enxVZ4Z84eGn+Z8lrr0bMDA
FHCuUW61XB4f+ik9NzLYlW5q2vWlWUrSGU4K6YLQgenx59/Sm3TSr8+Ixo/CgYq5NOea199SOLDd
tUayPiNg4aw4LT3LBPkbat20aeJ68jE5Pnb6FJ2YRaSc0mgWN3BNgQvL3XBtyiiER6gUHlr0hsK7
009UhHteZ4rZLTTnQV+yCn+0XPjP7/xfUYzZbJA/LsbcqsvQlv241coQ9q+DskWltRITGWvQ18RY
89dB2XpHqhe78jqZpD7jD3+3WqHiKavKnvoITB0rxLdzMq1W5iQYCvQ1EYy/Ob9Tgj1vdX8/ghRd
6wUYBqz+LiKen9VnL0oQPS6qUrPwjGEwTmaXpF881vGBBtfqAXGy/LElU+cGvBDpPhFskGuDLKTK
6wYc3rCB5KfFTseP2Bjby2QmMNwNOaO+HzmTX9j98lRMGfSEVh+1LY1j7cIJzfbGwD8uBZ0ca0en
mDihgfE49mWenHRIuDVtnEyvTYpcd510qcEameEXZRGnBZ050EsTQimSwqeyd4vIlA44gct/Ua9n
1az8+Nb943/a9I//rjkqv8iuWl/m2ylCfYcWBvMMNx4CJ0qWv+5g+jnoSxkWrJIZNivqnL9vYYvV
DnobOiX++SIEfJ0WoFpA6IbRjXHpb0L635RzNEPwJRpIFBCwP7M6eeMvy+iwARTpdLHjsfYPlZv1
Wfi42DkFPOqyyIivhm44YWypuUpRSL7W1bt8iWZX0/POF0ujnnYNU4bQlIYjgXWuqS9u26a70Cm9
QZm2zMi+1DQhnaS7Zos4zpDxekOP3aQXd1akPqlk84mJGipN8iAeFWQd+vKYYuWdom6fZ/l1jArZ
1ZE5eLishTvjo+A+XsKgJ0Taz7PZDtLOqFwiBO8syEq+BJIE4dOknuaSvokrvQkQuCRB7bTxQeAJ
uBqt6byplgDFBTtD4Zf1fM8GeFcVRbFTjWh4VKNFvsgLkjl6iTypPOrtvYxz8X0iskJzE/I0zi1R
bXp7OirFcCGP4ixa1sAOaPDoSs7sQb90WubrXWpeG9OUkZvl4OGlBtLH93aXnYoYUiGuhTyX3i+G
sg+nKqj7NQYhSXaWctKRcrAxU+TNuoqTDdqI6hsLlHQVE5QXIXzexHJyb8edS1Cp31QkfqW1Mrpl
Y38xc/MmseNjr5tnapgeFV08KuzraTXeFrD5E2b5Zt+eTjMB0l11rZXawVqi1MU2HR3zNMRip4td
FaNa6TPnZJnHw1JmU0m5kNi7grpuR77VBpZLkA7DFs1cuQP/lwSIGK2nQWDviDsgLnZDtqVUXOgi
gl0wbgihnN5TR1z0Ws5vjCy3qSkv7DEYyjLAH7xDx+OG+JDiDknQeKqENd98+WHRlKfcHN9Hw4x9
Vn5vq9mDCrpJzOoZwcr3bOTxVpVFYPT6h0TRrrXKtA9FbXa7xralu1qTZxeiwYOg9OCULCWq48Y9
4CK1OxbFp5TUa7rqMCPTAYrT8jlL60sQLPIpqdhBKAxv3Yv2TWYFy4L/RAb+NOjWWZ3PV0pr3pQL
Qy7SGqJkky7Jziwct2oHWnGlp2VAoHmlbZhOOzltL9vBXHhOksbaS9NQ+4rNZ0cgFG4Sde48QPV1
FExzrHT+4Nj9Z6NKmEcYqAX3PIrGRxb4ZlsBIj3PYHxcTVUjn4dZTedNr6WTfGzO+7RoP8TMyTZj
ldkfrW4qXKUz8wKWdeGcyw3HGWB30UVmFAru3XrY5q2mnki6Xe3RBj4wNgpPRkv+Muc9UtRK6dx+
0ccjV+ZEw5QFoEY979NQzTeTXU7+VOXNScw0nhgOAZtVEA7iZ4Z6kxd5AEl/Q3aBDtCJ7DnFRO4t
GY99UgWV6I8RT1SanUuK9RSSYhEneuDYMcHxsy9Z2UGXx3XObt9li840RbE+CrVyvEIRy6mmxvDq
l6kLRMfIJYqEYBECvXRZG9MXE34FjxOmdNNJNgAJT+BtkT5bkD5QK/Yh18yzuk+Bq8L5yBr8wp3P
/JSRiFMfknQQQTVkDSojebVFTGdDKh2yqt/qcbKFPvbILJ5AYN1iN2/l6mglne6STGS6Zhg9ktxz
VLXG2ANKYdSiGVdqwfz1X1Mn0rT52WZ7VX18Yvz2pWKy8qPA7OeX+LrRqso7GmL4KhGAU/GD1Pxz
o1Xld/wLIMlkhiHI4Rz210Zr6u/WccBK+GWAiqyT3fnPmYr2DnUUutJv83qqvzftuZ+169ZZz4tj
KbUiqhF6ifLaSUTP+RaG6BjpNAkpowfP9beqUbdXUqYgrdLAaTDJnfThrikguLvpNPSfpTJqzswl
1nyr4fYtsip8P81J8tCjqOcgskz5baMkDC7CMlroBXFGhKokOduclIrZDedRp9UPwMa3Fp1nXeEA
eAr/priUFjxWLtglS0beqUTbIa/KK/iRynlOwyj2LDD4u1APh3vw9k3pltCqJG+Ef3OX59FGlJJL
t6RlPRwjufEYKbb1TldnUiWaSKpGdmOLBA9jSbMruCLXIcvmdWhMESAm084+jZocRVSqs/YkNWGS
Bs0kx97YSX1DpInScEJDZu8pRTZiqq4bdQFDXOZbkSQtsxXUj/tWNHrh19E8WlsTJduDJU8t4J3W
FLHPnHa+sOZSy++rQgI9ICXXZs3g9HS2pKSjWRMDVa7a5Juc719xZluDdX9c+N788b/t08fq8+Mv
Cl/Ern8VvjxaKp5fJJSr9YaZ4p/Po6IRzor+nhmcqSD351H5s+6lRY7YCT4r1S/qxBexrXTPUXg5
pP4YeKZWm9rvPI5kTb5+HtfTJMI8pPgMBAFcG2/qXj0roFamtuRhRF2xMUlqu7B0HiIL4Xrky+J2
tt/3sKexZtvL1QAdrBt3hVr5srnt2xUzBa7kssV4sdBsMparMUUlYRP/IhBlkAbE6mIG4OO6c10y
yUdJ0hs9kg5zahBfKflpfcp+yqkRyNnGLmKeO609zllkbZK8OW+69Klshm2TVJ/ydJMAIKQcp2VS
W+yVOMeQw87m3oSD7IZ59zGVxb6QMPJmw4WwxG1oPar1bZYm2An1W/YrJChz64WzeiX05YpDtTsk
TtBZYt/HwjOiC+wkpxpdTcPoAyJCd2K5S3ul3o/VF7O6WpI9M0A3UxcQR+tycp4CpzOro74sD0YS
nnRRdCzTojpV036PckFyDTw/qzSnaoj6WZx9TzLctqzPoQV4UvU+Bsw2WeSRI0mZm9uxq1xTfSIs
KMhab+kIMZIviVYdHoyuDXeZftq1thdFBG5Jl0hR5h0ZFYUPo6Q61fMwDdppvKlraRcSQjEVw6bF
KFN3jTcqpOAwD3RJrt45ei8Yaeu+aG5bJJFCabZdM5536E4ke925Leq5IOvhc5pOVm2SarYOwl76
m0RuT0nTQV1pcRbaLUR6If3R09DnGO6jeXSS8kaV763yYera4iqZx+wYWafW8CigXLaU6aM5bk05
hXNWummR7m3pS7fkVErNJ4puU1L2SkOkjvWE2WhrSmvrbnBx/fpL+nGA9I7518vJSCOG6qHq1O0A
jXJUdhFuBG0M+rC9k83TajDwzzza5UmnPshWQ4neegr8ONFcWYinFzuYa+WTUZFZnN/DTYJY6Tpj
waT42BJeaacEa9qyN8u3WkPlaayAngBsGPBY5WIO3SpRrqx5OFXrh9G5tZxik3DoyibN0ydOM8mX
rPkQQwkK0dSLNt7IJAtJ8b0MQ9Ush4smBOKrqaeVSGmc5Y+FlrtGQauiGbQMK+D94igborKg3IWQ
FtX0VvQ1IVof5m4f9c6Nmt1ZmNhJAXeFVQbOoyrzaFBt64RZJaN+0qO57xgHzTXezetaPzFEcQUx
w8sLzRd2dRK3FmEpt4UGtWilFjqqC1mNPDnDVcpAWBSv9C39sVW3UZ+dAxoph7h8MJwl8WyJL8SW
BRj6OtBTPair2iem2NfaCxRFu8xsAOJ03iR0X+t5KlTkAtyq026EDC1FJolWmS8QRNGI3uOMazeD
Qf2YS2d81Z+guYJi9tEJxEjcATXKhw7yua9HhArDofNqjBnVTVRzfU7K4gaE5L6JpkOqW/cg6DeS
5vc1eFoMA0PqGcLiH2VIdmTE+cEAxprRC59qX2p6KcBOULpZjawAeiFP3yHWT2td2rI0QgJVvRo9
mwpuxW0tSJyNxbtbyD4Lpal1B+VBhKdzjPi/hvOFZdmspxCo7BQG81xIh4nl67qP2vGpSrJ7yzkL
y4J0vL45544+X2R+rQqLl0fIwjkL9UlXFfvR+qQW92ljHwyiMzGBj1Y0+bA23Tmxo0DFse3NNme9
VLuZW+RyfUpFbqs9JPE5vVLzatdLxfVKW4Qgdx5bt1O47AdzQ8QNo/rqTNXEXuPda2aEz1hjLdP8
pP0y1clWr0KawcKniPyoNvvEOjPaARss6cO9IV83tvZJIaAnjUN5O/UszDfZgjm6OBpZfSlG9VyJ
0toFjHqF2ArxI4oI4wzyoBs1X8Ia4oIlbqJkG4uDph/M5BKQZLxhVLe4zpzvdfO8lM5wWqCEJKyN
NUxSP5mLHmS6ta2I+xpnv3M+T+dJ3p5n8kZrMGGUAJPddCi1YAxbn4SdTSy0HXyHQFagFKuHjC9G
s3yheCVAQ8HCnRvHZZE93Sz2EVub4MC8/Q8sRb0TSxv59Yj4Rdmk0kczL3di4pWiyp/qx1YKpGi3
iKvGuWRw5MrGLpU5jB6t4pxTcTee5vhZ6s9Jx9BJhzn56V9zziGK66e1VfLU1j8+4jz/3996ifY7
QAUMNRiwE6X8p2TMeoeLGxsHY3D7W4/8Wz1lyu/Wf8H0w7AgRoDr+vt4I7+jnNKxzfFswbv5PdUx
F399uqEDDvIKxAd8dMhIb6qpxUglTiDMo6cwzy/UtO0Q7FZtQKb8V5n6D3UP1pvCjT4qiTf0KjlN
YfZFgv+6YTm1HErA7XW+3NVXPelohmv1SXOl2WF1qgF4C7QJnDOVje3c8dfxs7wkKbp5HXImfj1W
uYH0rwbPWT2RzGsV8uDCIR8u4cwfS7s27lvSGlNfiqNq8Sc9tbttRJVDyo8RbWy45GQraqOwPSPW
Ecgtctvy1FZGfO50qkQBiN4ZbJ40ZBKnlVHwButEihGISvrs9xVlBscaOXWCHCh+4jatPIdeVKgI
aJdpMjxVG8KTdG5C2R/pWUZePpr1Y1fIsJVjdrjM1+tB9qkIpnOzklGRVlneHxFVdfd537MJVuIY
9ZwPd/CcaHJFk4CFqov6PnNMQt3zyKwfZgZvn2jbduz+toM8JInC+cFuGqmiVYmSw5001UzOUEEt
nWcUcvNk5Eu/7HNpakzUr21U+pFll/XXlsYPf+LvbyZ+YVAQK+IEUfxbR/VSzaoiYwX2YbholHX8
aoNG8DVC8BfP2cXXSc1PhIdfbyUeDeZInP85XLy+lZLarjOt4EJgfIfNbCpuCkBm06hfRR3/hnMh
s60X3+l3UWXXVZ4/feme/vh/vzgYPr/OX6sYsxAgSAzOVGB1Mk/4X+JXMAVM1DgdKhZnPVo4f65k
+jskVSwsKDFYY2ii/L2Sqe+g/tEqWfNaoErQw/mNRg2Dj9dr2bMznHWFZRGWAMyq9fZ8MdXDP5FJ
KKZkv5JpU7YVz1NKxm9RWqHHYi1z/0f0MO1ZRBBR4/NUViinNImkVJ4ibWupQr0oSvkyXTFTeqeu
CchAUxrfiBT9rEjM4nRMFfGptMr5bjFzu/fojhhPTj4hi6iK8a4PKwfbQtsWn7KwVkEUp3l3NaRJ
wjjBVHCQm1rdnE0yPZ5I1addZ7eWsZWnfMeD+6kAmuypKeb91uZEg49iq04LXWvkoI4OfrtihuJ2
4/tSS3uPbAB/sVkgR8aDUZ0PF07RWhunNsJNG4f651TTYstTqto+baxaStcWzO0QVSfykyQlJ0OO
DCUwmQJ9LIiQNTes0FJzHEzqQWY5RqvdwdcxB29umnDA2TED2C/lpCmDPLKSq1qT9KA1h9JTaBI7
s4y0fx69OJf2SjQ1iTemkUnsgDDNz/EQm25v5T2M97qGODlOhnGMLSv/rA7OOHnlWHprrPNk7ACz
busy3KpxBWl77McZ4UKm7zRLkiy/jh39tBBG7Ld4D6IlL64Xq5R2oo7a03FeSnMPlpD+e9WnfbcG
Su6KcTEuDCJIpLINolgDFSbNVrqvhxgLSrQMMkoss3+shNIe+hSImlrEoGOK1rgvwjz9MEtCvI8F
sTdZNBw5kh3qCKp7S0ZTRFziR6fKnWYHHWuL7Gc8U+dQhWghifIEcpP8Me6nRrpTimkZ79S25gC+
ZObGatl3QSmp/ehqebpcT2ATmkfiDgil1Qu7u1e7uKGnQACwa7ayecGwfb6IQbtK2BgE9wy01z73
1SxXfDId3SjLAl0MNMRTF6x8SuJAuiPRgekS6Oo+QMmL+BiC0xmDSpS4D+z9NaSaKRaDW4zZQYbb
MDkNOWZSWezJhMM2opUXzhKpynk5RfFNUnXGPmOkd1OLU2SJni4tFwVnM7dp5q3Wpmdj+qUqsBev
EaOU2aWd3EcW6jg3nhzpAeV6QIItUtoMJL/jJIURzDh3k4NGY7Jx23oZyOOY0+pWHnQDP6vWo0qT
JPWaAbhXLtWmLi+XMFWaXZQ0MlN2U524yQApxyiVmH3GZFvfQ66v2KBlWpumntgh0T5L9GVc+uQA
y5M+kWr30L7c2s7aw1yrYgy0QkNGHhvmiSQ36+On9gs2Uzmto12cVLRTDQ5hx6o3Mq6Hz0lsNAi7
3e4/Hapi4ogSmQNP6ioivV/06fbfU0av+/OPW5R3DObLP/77y9H8+irfNiJnlfGSjYTN2+BhfrER
Oe/AFGIFYEQFYQLuw6uNiIE53fHnJiRq3r83Iu0d2i9aoIzl7XXM8HsC37dkGR2pMO9iNfSiPGQ+
8WYjWvJOTAtpur482vV1M06Oi32h8vMZXbquRjQPo7lKP4VLTI50Zt2VChglhiOcDs1qpuCMiRf1
ShKjSbO2KCmXT1I6V4em1B23ydvTWODdl2tGkcI5D80pAFbvELYQC9DMsfS5U533vTRdgWbBNTea
l2o6pUe51hiUIgM+Dk6cNxxYJRp8Q6RvK7vKj10joNbMYsJaPTdeb9jJhxbqIZKySnfjmAc8luEA
k/auuVoaymdqM56IJUv365CEm7/tQN9on1MxhdvJYgJhyb3MWSIlcCZHa+hKRkevRsLE8shWljR+
TOdxdJsYjltAVkLk1T0JDLlSPsoWRv66I/EXnPwJKv3ZS0ppswyPOWaBbasPB2Q8PN6qjiUyuxty
xdngCmi3S6Pba66vpWyMKUGbkxqBHubXZmTus8K8w4y9Dm82uWVthZ5dcUK3CIGRjiEa/QMUn4rZ
iF0haBCzpV4Biy9ij1tR29R1QYutsydcbkU6X8bqIh/rJGEAWp45MIM5YLSNDtFCicptJKeTF9bL
lZW0h0mmORQT/a0t6lOqmyG4ZcH+2SzzBcYHrzGqi6lnC9VO03bepsnJyDelmrdpZfpSdJvkH/5F
C8pPZx63xf+lrP1r3sH8cQWocDJntAF0Z1WDfStrHaRqCmcZDUEqgul1qvF3WcuBWbYBEHJCfzt/
xHKw6js5pkPUUY3fKWvRFb0ua5l28OQD05WBPiBYe0sgC4dKyypShPw8rzJKhYruJtWvYyEXiXDl
8uaTL3mo0J0dUhRom7Kqu8+sEu7CqfphXInZPAOTcWpXGVmcpSTjPJKjVCq9cUbl608jqyL7czw0
PmkmTC0QvzZnoxXqNQXOgOxSsQY1x387P3DsxrArN4NxX4d2+kUSUkmd7KQDapakQveW9jCmOf7J
xL2ZZhHCa4vmowowjvTMNFEav13WT1KUYryblApISkSgxrU01VLnxuHEKKBPWBaEM9yjJCxZ8pr4
krwApn+mJZgENnMXQptcB4Q1k0L768xwaOeL+XmSaD9PFa11wNg8zxrF89zRJF5tr8AsNAPLovLy
adObh9xoQxAtfT8r26JV89zlEy+Q5gGc6G6rNOkd3CkO60Yi8a0iHLQ+gzlVH/Asb0j0BVw2JnkX
aEsxzB7pQf11qYM38WYt0dDfOO2qrLCNu3R0atLD7Fl3fN2qqvsm6sPeM8k9WVF2IIm8UUWiT5eC
BXIp0pK+7/O62QxTyHAKkOqNk7cOFaQabYpaT6lSoTicxh3X2jaFQkc9V6Uu8eJKnQvPoiZ9H2Vj
R3FdGBLLkxSuTXcyu4jcsaT8XnRjzZA1H64pb1iUUmt5Iqwz9GZDLSdXHqXG2dFhBYymoNOXvGoE
vd9Zi6bSJpelpwriIdA0Zn+/CVJi8M6RkgfS5ElTeQBfH+daxg2FKSWrnIZkHEujEzumkgR2Nh29
KRyGX/hStO8fNKz/nEIpLFAcfJe6yHdgL5qcR0GRjtpJ3kzwG0t98AwlQpROdEygATz2KzWDopPl
NXFZAB5GkXabpuJwFrX48JtRwk2hZItXDkm/j+M02msyCfMwYoyzNVb7VkFPcxaSlLSJOYsiwk7k
gNgGJuRhKXBjz/U26ax8s07fBSobX+SK7PWdIf2iX7O2SV7JYPmGWScAVHAOZ9LKwvfywCyqYcKK
MId+ko7VthZVsrcK66awHLHvpO5rI/iH3aG1lfj2anyzgBtRJKCofFMVkRk29XErQgZOYvDUXHI8
B96BK0cl7W/DKjiflL+LB+cm0lFJyvyi2FRptr7+iLqWijQ2lyjQ5ZyB2cJOnmaRvkGWG38Vfv/O
54N6BDsC3xmOo7col2pwFhLMRQy1ALt3F1mWq5tNFSw562c2ys1xqfDrvyiV/y+dMLYe/Mg0ZSD+
QWBd1Ssveh7pFE+kiZgJ2c5MllW56L1otPrrouu6X8BinvkTb35AOtLwp5+z5zH9vr6WPStCTRc1
DizigumyjpWHJqw/K4AMXZOpY/hmLYagyuTZk0WW+P0SOQ94RuzDtJjKOUquLz//9M8unrdvCTA5
DSdzdee9RWaQEmWOIzNrYszU4lyQcu3X5tCetxyDT7Q6ZWNSmv7YE/DodT10ArnQ6s3UhSk/kD5s
wxlfAf9Ko1Qfyl2HvW4r92UV2GUW0ncx841u9f0NGpXJHcHWul2nDUGi1fVxDd7yxiTsmavW6rYh
szX4+cf7pxUJ1TuCd8Cj4GqeW+ovfl16eFoYTRJci6q1H0sNyWeraMmBIvN9mBYFVtQ4d5MiLs+N
KrJuxJjD3CBBy8/NtApM9PwewFTYFk0CU20MzUDoJRtFI9TThuPFuZM6EUlIhLPrxYwhLYrlWza8
A2GZ/Tm26/LDLLrqOGgc2SenJIaXAJ/NQsW0FQ2nh59/4H+6xSAhQbwnVpkFaT2jvbydGWFWFAxd
HICSuK5qOWeunq3n+jz2Sosw2hiz6Dbra9UdrazbSjnS5pR4yrMc8m1A5tM3vt6/ogVs/vTcvf3j
v0P+9Kv27/oa307d1juWUkh74M6InnmW3H2rk8134L80Do7MuJ617X/XyRTX/KJ4eIheslkUWTT+
1OnJ71Q4zbwSNzdzLPINfqP9+wwbeLUUMAtb4eSrGJDi++1KX+GfaGPLEL6ZT+ZTZ9b63opqYjil
bm4rb1mHJlNZNQ/58yTF4r+4z/WkK93ERF8TaYXyKOfAU32RTCcJnnr0Hb0654dZLAxqCTxODL9e
HGtZ62zjsVVEeAZWR7oM6zb8NIpqmoG26JftlLSQ4fRxGAKEfEILarq+71PFQsQ7CdkMTNQxqNkG
knXUQtEQ/6qkls5SJu2YeEi2b0EVGNwywcXvRpLdnJAPtx79Z6wnDESML5I19Rt1HGkyaE68DES5
dvKFXVX6Qa+b00YROogbe0xkr05FXHptOItaEF2b94j+i/ijUoVndl4g3iHNTx9d4LxF4VV1ZkT7
kG0MaQeNF5fzDUYxhm/SRpFT/FRjyawMRVMjHYrFcJC5lNJJVw/a6LY2VnmiCMjK0fVqSyxpZXpk
VPbDlo5I9pDoc3VRyF1zqRW13bpqMoxnJN4OH4dQbvqNFHd0Lk1lFJHPR2/Q4yuxFXSdJD1oWaZ/
VCUFQk5Tm3lLGEIafo71SCXPd5Kqj79Yidba5+3ttNrEcT9yU30XjTyHloFZtR38RJmuAB4ZG6nK
0QIkWbIdDXEHdFG66cAHVVNUfOzj+YtlJtL25+9i3b2/exPmGvqggt4nieH1cijsmOaRAppNaYmN
i5qhOyZi6na/fRUCoHE+cg3aam9riDheMk1tpN6nsZbvsGAWh1AV38xFPyyPvoMXkkKzUiGx3Wv4
Sbja6w+zDJroFcIOfMHdsS0IZ1/WNnkZw9VeDBSjYTIOW51dkDuSMipJZD2Q2j45LgpRrr/9mTmk
4ydjIo1+eB1YvdxoKmOskmXSe4JjdYyV1iAFsdbWm59fZX2VN78fw1AaW0ibuc46xX95FYYzWeOY
C9wpQyQXUduFB6mdE8T1o+JrpaRsFY45bpmJ9he/Kav091de+5/rikjp8KZWQ6fYUxcZvb80hf3R
IWPDi+jREczSI1Qepl+VKuud+PaTrt1VjY/JCPjt6gvPyoxzumO+6IspUOOkObQ6t9QoluRrVfRv
2JFhhr64gf5hKNuKJ7bkH4rm1//9r1ksOyZHGpumNbX/Ghj3bTPW3zmw48BM0MfG5bie6v5sWpnv
mIpiO+d3euNOM413FEecXRD8Put3f6sFztt6eTcABYURzCOOSgOV7ndJSWrDuFFuFMdv5FO7dU6I
ZN6G9njuhKT7quMHC0w3qaa3L76si69320tVwJt7/utVFdmi8c6YehXGvHraaO8XZI3Jjm+rB3wb
QrtqwnO5//zzq3xvvFs/3IvLvFk6SPftEwjSDsS3u1pnuDbpMfph/Y5m4bZpl22LXZPsY0+tl7tf
XJvxxfdfLPpjCuQVav2WuES7L44Q8zl+W8ufJqPe23ZFUrx0oukp+DD7ZjQkUraYmA3kC3fiEa8q
DQsmer94I8abrWn9sukcYDUw1xWOb/v1l62KCa4NbHx/SIk6kRyd3GECgyr6Y2NJ67y2AcAzuE1M
v0kje9k7khRPxwhd+cY0q/o90aSN7KtAez2bUTm/F1Ehh6id+7uCRGQCzM1kvBhsc3HrQXlMR6Iq
lbQZNqFmF8GsyvJENZMQzJs9h/RGA3m9VRl22s5Ea9QEIMYJ862FFC4npZbo5ikGhLxoeU9yNUa0
3UhIC8K8amZ2PuHkp+3XeODnqODYDD/GYinyq9Y0xfSoUM31VCVtnO6XuY+symuHGr3o8jVzGLeo
xgA9/f/knUl23Na2bbvyGmB4IE+KF0DkESTFnKxgUCKFPE8OgIa9DvyO/QlZ1qUoWXwqu+CKRQYY
EcA5++y91lxK7nZykXUuvclg60xl7jyOk97Hp1pUzPOBnFbzRu/ndF7JdpgN53g19XajmRHSWZG0
enmUjL5M6KbaRTav9U7IzuBJ+Kq2ppoIo0GrNTAb9yEsVU9aBP37BPlJRUsQZ5dqYAWugG1xDhzA
iQ8Cd5dbOPYWQeyTkcadcpTJ89qBOAw4v3dAX280BNaUpomFbggQrY3zz2ucIa93alHV4amhTXzp
jGrhtVZ1U0tOtbFC0mI73Sk28YRCmQPwlWS2HxBen5EbvZNL+9PUQxyIHTCHJ2My6ueOTcmFQKAc
yOeOV39kk9qW5Zwy0k9NTyGEibhPEEvDUe0X/Wjh/mHWaMWsgIDmxJwu29leKyroKSnlP+H+EcLg
H/W6tXwUbvy2xghKcWWl8BJKNTl+/CNRlAhDY77MdwbfGHftYKyk6iWJOz9Xb/9AVDEMTHEtv4yv
hDrsW/3aTtKNJqef/2iN2pGR8Vu+kisube5VHuU7DsDePByQoeJTWRfqQ5t9bmZp80fI/k5sBT+O
eHnO9Us+WcdKt8yk3FqZ/S9P4L9hF2SY8mq1+WEX/E+7MPn6AuTTP22EX17h60ZosKdZ5CXgE4PA
+gUb8m0jXNqbzF9BtLIfLji8rxvhghOgq2JYRAPQbHgtr8SushBykB9yhPwyDP6dUykN1R9WbMci
G4MsDjLkgOq8KQGLQjWjGf2PH0XKslZJWpOfByoCbEs+RrY27tQ+IT0rkBRQFcHaQobe1dPRrgId
fTTsl7BpGVfW5MALZa0lKGrKuOdYG+kIRJrRUwqp2gUlGXhGomw0GHc75B6MbIxi+iDV2XmESN+t
liBzhhL7lMMgEer7DOSQJ8XyedpVz0EeANRuzyBd1/FTC/a0UcQuaogsUJ1zahDASbNY6QaayEm2
ruxG2fQzf0WAsxQTau8V6XLUlM3qOUfOf491gdeIw/loSCMa78o6zD0Y0smyqoOa3ywjGLKI77q8
36pSewlSbku7ylMX9XVpYCO2EjZR4eVNc9XoHxAfnZvhnYWxg1xepldOSR7tnPgapJAVrmRrO6oN
xhwbqfa8neWhXPVa2B4Y9rAeWmN9YaPo8rNSUdHUF9JFutgfYvnMRD3qpjPutd4hr2GQjtYw7foZ
XGvgvAQpRg47rg622VyRpewjM7k3K6ihiSOui5IMxNbES1Kdoiy4y0X0SW2aIwJS2w9askSzbH5A
jB4dCxV2eDFPu9QJUxRCeAmUNL/Wu4hzvZzgdC8UrTsEZLd4gxEzZgC254ct6qrUohVQCXw1XaaC
IuVAeGrhTa7aGi+4XDmnnFtZcZs6D1HEjs4GK7Bnj7Inw2avu9t2jMQ50tFVKdkrPWfkVGnTFlnY
I0zcbTPnGKNKi4hQheZuWlr0DBfvbCZJbkd9odvjPaRgt0naZbjk4us+yCOpAkYduuVAZvCUPxr1
qLucH32A8yty8D4ypTmrtWQ9WcZdns5nuk6/bmi6vaIw3p5k/XKKsbcIZfjQzObkIT5wZ1RpNAAT
V+RT8ET3QNqYenAR2RbUvNn+0BH9HBUaFdfeUNLR1SPV3KhW4w3tEm6qof7Rh1FfiahfULPlmjyA
GgQslmPmo+5oiGIgUz47T3rCARwdVZKkqslisNC8Ki7IfsXNhKdKuVIL8yqUhuHYOPNV1BNwZxQK
fgpN25mVdiFo8dd9+GynieVVRPlFiaVtQpFOWDOFGzN204A9TrKDfaS5tWX84LZVeaZRFX6bO9fV
LNtLJfIpKGzno2qU5mYWU+jZWB03qMvIp7cnYyvnFanbqddl1UueEwDYlFvQI5dxF+xSxWy5J9J9
aZNDRINamvNV0DTbJp3YsyuMKkiESbM1gUmLyjzYQZZivm7ei117c/ijFlyoXtxi6F44k7y15PH6
iiBKOvaZUTAcuB/aZJ+azl/NkH/Djkf/81c73tX/+9/nlyZ6YuD9Xjt2eaFv7VhNQ7WAPgB7MolP
bKrf2rGoWW28A0ju+V4gjfy98YGiRWm7bJdMcYAcLjvx3+1YOrUMWheiCL5qEJi/JVt4cxZDCLxk
li6G0CUdg8CY748HkSTJRg1sFLvStlROVn0X1QxW8Qi++qB+cuZ7c+v9dR1UVkyJdY67i0P8dYfF
Gh0jthHk+Ur5EDfasXWkj0J9jyb303dDvDC9b+gtjJu+v0o1K3HRJ1kPzPWlzEovKcp9kdcXemE+
vPN+fnhDBlBIAH20pjjGE9X+/aUCHFxh0JdI21Wpj72gq6ZMccVYtYmfWq3yTCaZdCmrTUhJmmC8
cwGkmBcpp6J+PbVGcamVRoj2Y1Knisi2uJ5djmnFI2IGBB/pcsrylGwYYgSgExOxALc1uWa1x3Tp
OPRCLnZjICJjrZA0cm0PyQhcRo33pRNkz7YWW/s5p4fgTqJugjWbiLYJOo5qfioMozt1hrWcB5oG
LVg8TjMNxZYzeOkIbQXLoaxpr8vtLSeCPiEcoYmbtUUw9oQFibPbYe4yOUMMpZOWJLe5BnDbaFOX
ikT1m6GUinWdBEFxIhGQT4cjkx6eETUEf/jX38Nyf37fz2KzWA75rGpUm2+/cT3SlGIkT8WvbU+2
GR0HcdX6oyZOsQR6N42n9/JFly/2zRWXrigLKE0TAq3f3Mk0ltOpdArh20RI7Zt0YMwgycVeNsPY
x/9lniGMyW6lfMjeEVr85JajNUHBAF+LRNW3Ec+TLBF5JPMNmg5KxajIZD8agnabWOK9HMnlQfn+
TVIv8tCaTJGRNP0Q+2G0geIIiUQMU4sf25GbOMEmgpF7E3aJeaYPau4nqmz8e4wcdOZf3bo/nJZu
n7Lnl/ypITMp/cWBaXmRb/uGvDT5lsWebeBLas+3fUNly5AZ40HjwL/z6sBk/7mIcGj3YLuH9f1q
jGdAemPcy8SWfuPvbRo/3ogA/xCH0LWmF8kz8P3aZ0XF3HbJkPuaFMVrTh/WnlZY4wLb6v46Pv/j
NOKnlyIrlZ41+ZM0yL+/FG0NlToNgFScj+ZRIHzHmDx1a7tt36uOflxKiBJDj4zJj//omb25lBNN
pamNuV9KRM84Mx5eJTMkN6grNFykB2yjVFVWr26C/8u+iAWLtWShwPOo6W9XEzS5JG+ZUuZnGBv8
JlEnvxURencSYte/vtRCbH7zUHMtescUIozslbefpTkF1WTrIvNzTQs/9GJGKmenqo5tRuo7X2Jc
dqFLRqZ6ZgQ6BHy3Bcakt6F9j1WW0DCym8jN0yG7CvWmVSE0ieyQDoFtHC0l6ASJfXol78K81A1v
1pEwbAYNVc0pxImjekQfkEXi1OKxKxV253RKBIbGdB6vA4kVx22Hatx1/ZLAB3hWkrZ9mFaeU09J
7k9pYame1iXqhl8ot5WO3E+OY9MNRXVe6lHySR+69IH1LI22mhSPdCZt7HSuMpQ4EhymHq4NEUb1
rUHmRBzHWiHcPspA4usB4t2GNqS0qmJgspRr0aWoDAdmRCstlgLJwZ4bhRw/NNSXH4ZOcyAmdXJC
8J2mcIaFYGwDchmbtW3Phu2r9MMOiggSFDgoQPxWctApz7X02EfJeNP3tLkKtbPcX3/JP3tebCof
uiYgd1BUfX8TixkpdKgWJJWg/XCNBQGRxiLwo1qZvF9f6sc9YtGIMfXEQEgN+3boGdmh0IXNSbK0
MGo5Q32ypjDyB6MbVhIW0vWgJMVWa2fpnTXhJxNKrkwNycRChWbiUDe/Lialkdxl1QqhymVZc1QT
J4e+VjrrPFOyfd9I9GfDuT1IY9Ku0jEplhD26ozkUXVlyUl58ZufAzoGEOEsxpT59KqWr+SV+Kcf
LW0UGvthhupWqWOkv/Qy3X4Zi0ddeW8LYXh6Fsu7X1/3h6+a6zIM5hOgA4b06M1X3bZVOYeDlPsm
2nUvS6zaFyIWFGXBe1m1C0Px+6VjuRYVD40xh2D1xbP4+j3qk4Lzhp65z7m6b72RBv8hD0qB0zU1
APrV44Nw8hIoYVWv6j76bODroToRxT7EpbeqU4cUgDRfmeQdudaSQ//rD+PttIedgb+Qv4/u3bLH
vUWIz7Y1WEWtUZX0i3w5Es/DUACOlUp905BR45JTYNOAUrDGdZx55y7W37kvf9hAlj+BbLIlp5i/
wXyzgYRUx2MXs4EAH83Wud4A/7TGM1GjIm7HVZw72TvV789ugWWrx8uLx5xrf/+1MCPGwYHDFmpk
GB2SIItWglDY7dC38TuX+uFp581RizBCogDF8f7mDsh6FB4dTjhfT03jYZBTE+BaXp9oOVYHmivi
UnH0yo+n+b1a9Kdf7SKrXw7PGkflt+9ytKdINACA7VAxtpQbtl8k5oDdOxHbNm6BBTNm9MdZKxcf
G85wWR/fedh+9gBYCk8b3y8QgLfrqpqkWVDp4HASRZv3Vmvd1zxA66y3P8tS9B57+qdXW9BJDkQ1
NFdv7qQuHjCRxri/42yIMPNoyW3ZFu1epXt7htVP++vO/Ve0bHRuh382rf2nod7+ZxIyz823elv7
k/GDDvcV2SxpgEsr5Gu9rf6JLRr+AzU3FdR39hL5T1IZwaXhI1mUP4uP7WufhtkFp0T8agz5FaBa
7FK/IZtjcvz9EoxigyYSPTtw5JhG0BN8/6wvi04wE2Xr9TMnMQ6KKymLd1XTVm7dZsCQYuz88h6A
44q9YkkD2+Fkndwa8jYooksaI5MXRQFG4zzUIKgKMnlyvVv3ERt2jHf0ZIZjdzlOrX4cZDU8rzKJ
hJ2ZukawpoJHHfMXmRvSZY0IMJbpwU3fYt5KDUk/jbQe1AHVKwYJ5UqZxK7Xp1PWywdEuBeKIT0r
c7afEWC5QV6p62nG8l3okrrVscMyWoQLi0LOXnMWKphDDCZrt8IDnYy9lxh6+WAKeE5mL9+TWltu
DUmhkz7qB1PB9jlWDeFGjLNjYXzQiFKDiX/eqYavRtnnyUxzylFoPkq0tYPcU0KjOLNl6ZDj5Asa
gA6KOR4S4tTcFMOvKBW8dOxWAIsmXnLAvRoJ+5QbykXQpp+MmumMFfj6wOnAsCK/aItDXPU3YjzD
1EcJ1CSPddADZxdr5rKOO860FLyoAshvjYE0ueg+NHfKmKnT+yNVDXutGwzW2g6jrYGoygtGjAqt
E+ySWF/3Su+s8XTsgri7DkrVh8y9rc1wSQjazR3rXz8Ni1roLCT03sukBNbvslTbItyWFsi0Mh7x
wxlUoE7NwHq2LsdGVtZ63hlPZulEL6h8w3OsSdqFPplnFL7alaRG886a7NuYVeeLES8kaoJRc3ih
m9w8ei9D0iiqzJfUjLsAlu852JCXdkJSKKFRnDXoHopyEmHIeEMZJYSeXflI6uHapgmt2mgp50Y8
M5023LAAgFRMWJkloSkkmksPkYSXUAstTAGaQSpiXkcumgWyQCev0eWzCXRU0GacDemfMlKutgMg
Fj8Qle4LGCJhE8ElCpvE1cf0XpKh0yoDdCcU4H5jc/7xyrlVTBfvylVcTZ4IB9BSWVBvFbxLq0Yz
zTu1t0GS4Mw5r2u0BG5vBjJWkCR7IXx20/PbrcSPZqLYZLKxj+TpEEA0RRkX6V7ax3dUh8825k7T
iDajBA/I+Rj2wuQwka4HObFJYzQFurP4aI/oL9Wi3+SqM+yF1kCq6hntxCZTFzYfrJ5hoRSfFVmo
d6QLbgOtvcqN8kgfIARElZ5sfJlkwDLSifLLLJDxZmtd72GSFx8kso28MS4ead3ASZPmTWYYE+S9
MkIyqye3ThikJ04WO7Jn7tC8njFmOaQtHnxDrS5pa1ybVXSey/mDplb7wPmk8y465b5D/+FVbbUD
poB9U3qGBUxITK9JXpw3sofoHvyJfF9qxV0skmDNGe42FhnLCMHH/lzBBeyFdd4Oitcpjepjb008
Re3bC837nIhQdzs9mF2SF86Gim6b45DjJ6tB8CmBWonwNduZoLj4gewcmdMB9DWIFRCyQRMfp5IU
q/hT05svOdDmeKE3M4RE+APQ2YIYFwJ4lkZIz0GjLok90J/bhQMtFFJ167SX3HahRBftcQAa3QXw
o+CJriZw0qNu38XgpeXIurDATXdtfzcr466n0OzGFggZYGo4bapnDfoHyWrPJioLV2jGWarWZ0bR
XWBRPRRlsZ4qKT2nKwymF8JhepcuNOxu4WKnCyFbWVjZfTOQlLfws2k33s7Mb3CO+ZEabatOXqdx
hGPf0KI1kuTpmfYdg9kvO+e/oUqgPP5VlXCMs+zpf1bPL92vWnO8xNfWnAp5kzMXoeKcuwippVj+
WiooXxzvisNshjMhp9RvIx0EC+hpadwhZVWJT1lOrX+XCvaXdEFKXCw7RGnQtfuNUuFN8UihQJWy
mFHoKOGGfesWkykPLLmqTQ+CPGQ1Ak7RPHlZpEKnMBzv1ef0k/6VRoHz+mT49Wq0KJfAhyUR4vuy
xBrTLDNa9OO6Ul2izb+Zrfk8DgiHbuT7hDjzFpJIIC7TmcFoRaMa3NraqnkM56g9RypB9Ouikpid
e70LNnUYBG6t9Ruinlm2oaGzR1/wHnCmRpAYE6RBJND2luIJzlSEg1AsOKNf6Nl7+eLYEn58b3iD
0RDafKAEBy///upk78hJUNYOvKgqcOF7Hsu081q139nJM+/6OiFGFlKNx5zDmyfAgJ21YsTcfiIL
fFrnxmPnxB9C0VabmnA9+lJo8K7tMnE16T4JJQAfePTbKrm0Svyrg8rawFCZtNJ4do6FUqsrMzCs
3eBQQ2W5TMJdf5bqpr+Mk5UB4bcwdXabCgtAMGheYdcPLPIktpKMJGhNuXCI77UcJEyiVB9TJ3Wz
MfAC+ThNABjJ7MEtX8XjmvwwXmF0SdrdqNLHcUbp0e/nKXG7kpLLeSGHcJP02ioimRJhy4ozJynn
Arvph4oWzUWoarvK3MuJ7Np47p22xTTcyLGLEewRfcxFLq2T/gwpQepYwDzDTdTpm2hRDQIHkM3d
zPds43OI54gtB6GF0ogEn2b7HIFcN0iCiWChpmWyKdXxbmBTnK3PiFo3UH1WVrM0TVPnQhmWsLau
WW6ZTSJj+MJid1Vbk6tO9mYIugtLq48iDlPf6EPKsdbXymHCGNFthV5dJ7O47p3xXIsBmLTS2pYf
i/QxaFEKGs0qUW/74dLAgRxwR5fdujNPcdSgt8lB+tdrZkI3CbxYRG+99tDk96kRrVqUKJGC5DN8
HPHixQmhw0OznocXYSW+kXxo5wsQN15mmkcD4yzCvn0S22uaOyCNpI08DVczBM3eis6wKvN9ARlI
xArH9D6MdAXobUO7liFh4kS71jG3Ui35JBtS9xQfjDyrNkXIdx511Sop1XVt9zsc2XdRL+/DQr2c
pf6LX93v7NBritlvnG1oHlT5UQ0pcGkpKT1sn/lQg+c1ezwomHNGonXBUCRh/EiojNt3zipUPrfd
dIrlvZ3yZRRPljQh3sCFAqvWsrvrpu4+dVmXuuG4UImIcKj06mik5uWkqjupni/TSvYNEJTIWT4H
eXJlhyaEhWITOFrsEnLryUvAni7RjIWagbrGATUaXLPhpwX4hpxAaGGfF/Nttli1SRROA+zcrbxJ
u/t4RD6VGteSItYB54Y6kXCBPxjyOSlxXjAoRxAb50krLA8jMecE64nx8rOuqU8Zzpmxy05FkCOR
aa1V02R3FrVjTGxrbYu9Hlimn8311laT1Rhj9nPkcoNN9p5pnTtaMbqgcBv359SvW6vVXJVAbHIi
qrRYV2gswytFJt2BRASrPY+c+0BJN475IcRiX8ZnuvigJ8fMvtCI/sSTUQK2gGVnhOkG4hGUyGzw
AGG4k00idJKuOl07S+a08p3OtndakTD0rZ/nsac8Kz+qZXjqtc8jD5dlTOva1A6GqHyi1s4MBsBC
fsC/uCUT1R1gZpV51O+M/lyXr+T+8xwscGLgtFb4Werx8KnBBmEOqqvKWbdVtheIL8MZRfG0B2vL
A2GdCsaFmReg2SFOY3wulG5Nb3LE8A43o5SdQ0LPzrUL+2jLc+85E3dZSZAJJCgzX/WK2ISK0GEd
zOtZfUyBHgojOA8WfID43JbSukA/17ZWBvfAi438BOBqP3KXSbkBvxVHYgQIXarFXiPcJDCIS8ij
lR08VI20yVkDBk5kQjYG0Ku4nMmExTK8maXg3iDWMbXsoxGJU52CKJq0aK9LIIIxeOnk9Q5c075B
4hUQRX0IzSD3a8it+djyQRReLQqMSLxeHbNpLdBqdT2owe1QGa4ZNqtMxsgi7UZguaOpnGaybA2z
Xj72TWHTRh4ygzyLbcj8gBghbas28anXlQ//moqOgdmrSuWHces1Z4v3mXnLa3ybtmKAYF7yFSCy
zBy+TVsdhv2oT/kn5ipL7/tvnwZgPNYClTg6TPkqc5dvJZ2p0v3BqIVs9S916m/5NN6UdPLixTJx
QVFwAir5YTSZtyanzBoZPrCsaS8I1cCxES4gWI2ddW7Nd5QGXzzw383/8UJ9wSJRSi55Xryx15VP
3c1aGOWz7FdDla2VHKDFClpISlxHJs2G2wGao5cRC/STttQNI7r3dueYEtnPWtbpNEwcS8CrNWDa
xak2lwfOdylocIfQ9xu2bcHgOMZa4E99qzl3xMLL8pkTQsF0naKoENcH7TwdGBd20jrEOJh5kIOE
D/YH+pzcJdGRULAVGTH5gE7WDCZGEcXg6UGdPBOMIIgYacpauANziT3xDRIP+VRp9p4oFUdf1Oej
5ZpjD3hoGsdYe6cw/hIP++YjhKKA3JlmOX3ABVH7+iOM20zEZmrIvqZzzLSMqD4pbM77uq4cl/gG
3beMjCFZj/yQ7neTelkddntNMBO0tE7ZSamqsRg0qCbjmJz72hJemeAqHJkku1kFFuVfsxrwGf9q
NTi+tC3pCv+oU//y618XAuNPg0kKeY8LoBJhHLf+14UA6xWPH18q/4zqa/HO/a1TNwlcIC8Vjxdm
n7+iGP4+25kQghemMLTLReL3eyknX+hn35+3EMMzWuJ8CVWVXNI3561ZSfqaKPiA8O3uhmCTrU3u
1jx+RrzsRXLL2JEzAtX2B0mL3MJqKJDszXgRlfLeYN6vyEQzCXVTANjXkvAsnox1mc3Ej7ebFnoD
mvYEHzRS6wTIkFC75wFKjduGxiXZXl5HEvcI3h3Rq+X1DMbpzLltvm2cGzXazdq2KKGE1ReR8+So
F71Su0usU4FUPZ/vcQZd1mO8dmaYkGB8i0on0g+eCJladxQdOzGdL2lYSWUD0LU245TdRN1ncF1u
zGVyGJAGA+aUdVCXBTVXtK4V61a1BVEo9qm0x11qyp6KfNfqDlZRrhW73pGEcV5T/9Qcr/qq2WAd
35C1fp4IWP5XQeV4whC3dnnpTIdqlBhjabMbze0HhkpUedRXZpGnrghp836wZw4+vsIH2cm+Ezz1
isM2viw9PTT1AJ1+sRrRvVcd/TW6mi1HKq2lIMYojaHKcHZqDHkwilg1G49JvTsYwcpoJFIc9pJe
HZzhU1yn61D/NERBDpwp0k9Smh2F0Zk+TmpQw3X+kPK/V5CdBlaKz7hrfCc5SK1J5oGY7ith4EuX
q/VEKQvV3reU8CzBtjBrNke4dYTxnjQDxdnU8IdKgmxbWgaExAvVulHHcVxFHYNzxc7bQzN0i6we
b686rcbuMMiteQqcYNOGL5ExXhipp1XjylCodiI/VA6yujckY281s9+Oe2eI9iUKExf/tqF4dmzZ
Fxidglu7TeHNTVhC3DFcoJSJLjRXDHvqZjK1n2JavCVxqta0HkFh5lN+1pIICx/DCPHMkeA+c27f
d1kN605KU28ZWXJ67o27RNXKa5LfptOkWLQb+oaGd1hnWx2JJLhnpGyN7HxyFuH/uKnyswIlOYf1
luysYiGHQpQMBXdWQySDHUPs04Lnqe4zGEuz6ed6eF6UcIG6Id+UmmRcjJnlOsa1Ew07MoBD37Q6
l7n9tdkP2kYHYi+vZXh+mXknyL+b6EFed+Z6Hjcxfb+cJGcC6ycJUh8VsKx3ns7pmQY0pegd2sdD
VHUXELC1TZQXya3RVJHmhr1+pipTt21Uszhmkf4EWpQqXAT4P9qbKAor8rJiPriesVBotRe5OhwK
UTKiibcJowPf5JymatWL6MmXBrCtuekwrpyx3owo5ZWGqLXiPIeMGvZ8BQ1NzxQi5wX2nY2R4OtL
NN+Jr0LiQmRRc1QvPLnsVhYfYJlzjOF7DaKVkx2KiqNH94ALAPuH0V+2NUeERPbiKvXK0fECuwy3
WPslbqkm8uf0owOvM8z39Ux+Gp3kopD3as9RQYWtT0iKgc6on29lokEmAna1eUULYteMvV9Psp8G
pj/o2P7Dx0HleDxYezRFhXPbBBz0kNnbRruL83NmFWX2ICRtLXXqMZLiTZx5ETZ0Lxf5bTRHp0YO
trbRX4ThEeAUvKeUVa3djuaZQAPqQhT8aPbAZoS1m0rtsicepoz6Y1jzLgSP4oDRUq45I+r2Z/oH
Z5B2Nhhf3URXV8QLckCnkqsqcsvCzpX4zNXga3n/j+K5N4IE1l6LoTlMGjBOKkbjNyUIzcEicUzO
/3MarYYWkmH9IdEATdLrMZx/T/WAC/lX1cN/hpe2+8UMefntr8UDgBUKZnSWdAzZ8Rey+rdTBFUA
Y1sL/MnS/+V3/j5FkJ4GiwrfKb+5NG6p/r8WD8QLUGzYloVBDsWvRZH5G43hZUL8qiJFoAraYfkL
kKlgdNPfTJB7rUwnSGYNozLzVCcDoLzq08jehipun7YC7hVI09R8h9eGzuOHC0NrXKLszS/Y1rdE
sbAbqw5HdO2j/btjEHYoTMWbwqG5xCno5pBBaqt9hq0c+VFKEzFnmmv1EpBR86Fy0r1dmvdFa2nw
q80zzC0SsT3ToY6UJ+R7p6YmK0YNLtVJPw/zbkMVc+wCpdoYc30QybR2JGvXmdrkE1/fPnVqbm8S
ra8OUxhkrHJdcjFUjblW7azZDTSEVoNVks5jaltptl8qCcCMlvc0FHRzQ5zHRSBqkkHa8rFJhiMG
qMivnRDBT25MG9B+rZ9qCrVXZudPuVzJK/I+r9MpO7MaSTmK2UlvMTEfxy48TBUtYBPKnNzYkz+o
NLN1uYxv9FmxdjEm6kNQZFys6kDnTwMfjRnO1EqhsWwTKryoKHT2Zf0paVWmZHNONLLVbmoxWJe5
jg/YmtROdo02zG4KNTOuaxhMm7IhW7Jve50k0BbATdZrn5Kseq7TybkMzTb2mNXeSFV/P8VWdiMp
DZGqWh36iOC2Y537oCPiDSa7NSqKu8auVZSVo01qT2PcmAV5Ed0wrZnt03qzrkjRelQr41Ivxp0A
HcJmwxg0bUg16KXmYlLKR8JHB6/tmbVJmnrb4iQf8/zQyQgYFftQZpo3t/InOYXLp4OuyGbcdRSR
9BKDa9UoxhPiiKdhzExfVmcvlARh0Il9XyBumNTgWRa58IvR1Fey1PgycG4kCCmOK3IY2qjPSX3K
1wONnkQbNdrOTkrXNB8onuZ0X7B5RlJ3THKHlqzM5eNaXSuTutej8ZQ1hbwOHZ6hgTmnH+LVdrOB
AlTpwHCOqZngdjNbrzX1O5txP9T1xcBHOaHiFcyrG6bTC4r3sOQRP6tyHD2GdTt7ZjPDFe6Ccq22
gEB6TakQOwivL5ql9Ky9FgkHJ4GL1ok/BZiPaLqr2cbuO+atarhvSkc7RLXzlwrq3zABZOD2qzX+
Ns6iFxQKxT+v819e4b/dIoZCMIdQ4yAZ0v+rFdL/1BAhIlJhy0V/uyzmf6/zxp8LGoj1nX8zNQwr
/13n+S0qVOaDpPNBP8Sd/BvrvPXDvo/qiNx2dhkm1TJ47Teth7mRy0QmeMkkdqM9QyljYjGqRzz5
6mRUeut32XJ/hYP+YE9iPCFBZwzDPZTh7pf0QWyB29fXBeTqjOzbTEe4aVXmC3ps7dKYpmTysdJB
s+p1tf3Y2n2/iFVS6uugNmSZHN/Qma5A4UtHx4pIRpB69ckplOFUmvK8ag27zZApDaFGjkLnlDOy
JsVGaEPnXlKLAIFJ+NnpytQFRvDUNVTG6LU6N8B6W6behEyBoUApkkK+z3VzeUNpaMYbMw0itjFr
jLakK4DakIOQn+/HDJEBi2JwRpYmbEfDQIO9GSwrgSqWJpyjlIxFk42wbE5UTKTezZW4RyU2kvju
LDETY4ns/DbOSXb3BzOBSRhZVppGPhKmVqybOmrWQQi3YcGS5rIW+0OlSyhWqilpq7N6mCYH9Khl
B58keKnqmT02XXje001DRDIictbJzRuJXrjk5qpuXt3MPxnT/nBHUFwsCrVFq41EdqHQvG5GOWqk
NvAZdN+xT5HYtPqdoZ4vJ0/a87++0nJvfVdkvLnS8pe8mpmifyJxB3CFL+tr0GGMEhzHM9C0YKn3
Pv/6Wm80qfRSvn9Xb+5zPZkAc8SofSrNE7caYQVYlHo3f+B2+vWV3jRg317pLRNLyxRtmGuuNGi0
HVG5ns2CmJJ3xPs/1Enfv59lgXj92fVlE9VWwlXM7kbRtspXpfq/YfmmgfrqG/uh3X98Gt/t9n95
ia/rt06QAIzUxeEm4x5c+t9f63T9T1prOM3p6KPDYJ3+tn4j6MS9alDDLha8pe//bf1eYBTgnRgD
sCMsrYzfS8gxfrixaTIuHq7F/YuI9C0haZq00IEnE/mSmR5lrex3cwhiBus9PZFcehGGdmcntK4i
RUz/n7wzSY7caLfsVspq/CBD52gGNQkg+mAT7MkJjExmom8cPTCvLdQKag21gX9jdUBJWUqWlDK9
4fs1kFJpmQxGEHC43+/ec7fT2GhnNxdNBgcZMvgSSneXeHoxYmkylsi6soTXC1Lscomzt+Ta7SXg
PixRd5fM+zC1D1PhoCfUK2zkjzLjZDvKaZ11sbmV5OZVt7C9KU3eIdkeZCWujZze7SVqHy+h+z4G
LAPr+ZS3zq0Zare6OZaIWlWIr5EBYDKF6YWY+d94ifTHSXGlFWnZrwgP4SUl+V9rjSQNW25wCwYr
0YMHMJYJ97AgAwzYAWKBCGgwe1GF2IOCGAhADcQOzAHLDM/FQiEY1FF4yRDtkzFl1+WmmRf3mupT
GKm+2AIj3WibO8x/W+mW2zqbTg2OwRGLACHZy0gtH5RM3mXqMqSm2d3MchpkoCf0gXmipOWxkiXl
75QMJmAjPTXSX+dGWNeRsMZVk/XZJmzmQyc1KggI+V/HWgcHUTely8Yvv1dS+ybOpvcpr7J13mvo
+YM9+0phAtmIrQCjmKEhmshv9XBFpRlll12bMB/tN/CZ5rehtx5cKa6sYD4qVpweszbrX6w0W+Pn
OwRGf56iyVppRgWAtXcvmkRbxQi+oV7fxPldR3h0wbbT02kqd1po38yUNhaiNvFyzgUWu0RU9yKo
FH+s67OZJq+w5hXktvloOaN+clLnKz3aq9ro9lowHRNRftWbbKuNQ3mOlO7WGgFY2p7aT08zmStd
CbiEdOyT3wpGGtgvY6o3hZ4cAksHJFE/wFrw20S9zorwEPUKMuW0Jg247qSKaFe89ZS/MuJeR05y
nuxh14pK7sZM7Gmtf4qar4QT2dBTbJTH+Woe3bO00WbondhJihjKwERlToprIn+5J5b2xUQ9xcPX
PFM6Jrqth42m9ep5WA1qfBPF2sEZxd6V4bZ2ejrDdXFqFs9SmyVeIdOtMgnOg/iF3Ug9lTgT6IVD
iNWF17QV6a50y/313CnRNicT5CmYPFYgPltkraz1HadRDkWo71PUYZMmOTtRVBilnOPYVmTbSUug
Ow1jwTOsTEoOXR38zB4LLn7Z3ubZzUmQfnGWB9pLg+bY1whzQDCASrigUep45TSD9I02X9t985Bj
o9jWeamsLADLlWFw9LI2RIi/hWYyXtR6X7E7wShGY9Dlf/w/OgTx763tpIehLH+VAv4dHkDWEs38
65wBJuj3rxlciL9CIX38/V+fPjqhAfyDYomSoOkgyHx/+ji/sOQTJ0AnWeI8Sxr499MDjyz+IflN
tfev3TffVSKq25BXHL7ib+nef3J64Dv4vIXDgugAmlfRnUj2fTYQKoBd8ylKFL+scPcrXe+iCEx2
ve0WkZm03YOgy4WUZ+wj/h/ypealCF4TWl8ojIAl18X9qVoqYRx3gh6UvdI9YO+cdAw9yeA3pzoS
ZBB3ht3vLUBqntmXbzBo1moW39RxnNJf3FUWgot6VnPWDRy/K9We3HWfTt1FQWr2MSCH+WIs5QxF
rMdrktCnUnf4ewARuLypEZuFn7VyD2cNbdtwuacKvfeLmcRiUAbZQWu78mKQVb/DP17eS6Cn/iSs
eQNB4q7GAn9QnfaMrSm9qaHS5CjqGpJGkjcnTdRvmGiIdjaL5ay07yINOa2JTOzGaYG8UvTJdN8V
E6dwaMPToB0piDslpfMwF9qpGjDjBdRU7cFEcbZZmipauuI8JXesTd4N3Un/aLKg3eYpSKbpKpTp
18hSyvuRno1DXQ3VMYnDmOJsZJmxIARi5eI4zmN62Qxj4qVOVO3bJq/9MKZ5WPQzcdVuqTLWTbqx
u+YpzcvmWfDAOFOZUKLvt2LyZxUIVFm3LWg1R62uQ6PPp02aGuG1Fs/T1Zy8WOYcHlXaL3alnpGY
GA31zVWEzXLZ28ZzxJjli8vjd76ZtNGpr+BRPIx2BkxZjuW+DRMIe5LnYzeuAeUQXCQyh4IGN4NW
TCNlECcmnbwDZ+lKjF6tI7IFSVo0PIfSERoT+NbicuahynCxoOYP3lHr8OS1dUqedePBzphvrKo5
aD1b4h4vm/YlLCFpYPCf40ul7FUAdL2m71Tq3tx107s0Bne6u63Yd30wN+7arLaqDVAn46aPBLmS
7KNtKG8NgPQ0EOkDVUQ1nUTVaC321k2WWRSO01kUWnuDDiN36TJaSo0+FpV/hwVULD0Ef72A/ut/
FuHfQs6XL/FdaUdhgJ3jWrR4LZLJ9zV02dvjpAanC+GW1Cqb69/XUP0XGi2cpXiMmK6GG/77Dh6/
DsN5jNDs4lHJKSr4R2vo0pb54zHYtheasIvWTmPZh3T0x6OcQg85AoQCETpwVTYjCiNjGyF4NXbB
VVthJLsKlZiSb6VOmQ2rk3MOM5Mm7DrHD+3ZVKzvjVpet+JLXSQ3iQZ2PDrXZuvXMm125hDBYEun
TcUlplozM+U+fUunYYNDMRrTgIKwvLWuJ4MKAk/SFXiUZSjI4ILC2TV2yDgzJ98x6s56zJXZZntq
1MNzrbfyKUvKpj5JWnabdUZlZrNialjvTSsW1Xls3YjlXsuywrexzyjvua204ylQp25ahaE5qCQ7
ijJv1nGt0XooskrdduNAWknX67XVaG15kQSYnADD9csSPFnDZRPbTCvz+TwCo1SojfXM+MYq4d6g
Lu9md7wPMrmPCv1CG/V7vWATOrfHsdZoBTKei9b2LCoVkjR/kkGxV9jzBKPwi/QN4hjewfSy1lRQ
aQgEKjlmr6kK5t0Uj06DJ1IjPeR1eJU1yb4qhmtDqptRJnvS5V4TK4wd8/wwW/U5zPurITGvBl39
UhFux/k3bTkV+qPbvTBM2OhF8eTSMbZyauXMM3aN6+eKcgjiTEbpGVr7lvfRrSVv6pAJQ42IPI86
xxTsAPQ4Lj2lGWwkUbySb12lebf8huLqjZ8V0ZZ9Yr0dZBQZVOvEwehnjWNQhI7HirfW0CKc3066
1UoPHroKxK5idAwvs4/eg87FRDGllEDuckPyY0FEbgvCbZ2su/k2biOogH+4ff9EctK4mX68BZCs
MZcQFyKabCE6/ahmzN2gqGk5NRxIu40bUJjKoTIInP1U6TfdzJaUyU/mgVllD+ue3cl8USzj0k27
9c+/E7ZTP/1GPolfnQC9ALmu8emNkvptJTZ6fPfvsy4v6sLP1uX6b5fl5St8F1YQR0BCgIZZ4iAm
F8VvwgrJGByWNgQ6PEYAtv8wAGX/yl8AubJMTH9wT7Eso2NzPHPYpuJ7QnP5B8K4+ZljYBpYOHHj
LeNZhiLmZ4Ut1ozUlnmZ+zqukzajr5QlmUZV4p20REG+BKTZl4KwvixL8pGMadZGGABV6JR2A+7k
bLpjdjJt47F09Q2EiXjVh/V9izPSVIhcRPmxj+3HdgDNqc0WEdfenlfU76wjMgcrxwzehugNle9W
zWavUbD3uu2LbTILdJVLAWmRtSvxi0C+xUpDqhaDUdaR6GuvJv5TjhvFZCtUKfZFYr3qBlp7Vb5i
BCB0Ovv9qHkyeKpkjWyt0xhjF8bWmRSLLIMuV1UTlr5wQ4RmM9lrk3UnZP3eQdJpqi9ONdN9Bd8x
jOaVDO+SsN+kJkG4MTpbenlu2IPHle54Q9aW14gUa6fJcShp9SkR7pYD6mXTAowyROxXZd94ENLW
jottqU+Li8h96bL4MeETwS9bMIKO/SGMDlYfrvU6TR9sRbukMPK2z+zNZKivUFzYyirzycmUalOG
yhtJ+WnPMkwaZDL1i8DK90WE8zQY6GxWTUYbxmVjxpU3KRkJ26C6L4pHOIyx72SZ42lGqT7pOeaa
Ke+2U0OwItORJIIaqoxGHRPHMiK5xI4su4z8MQqOS5WYJASxWHS2quS4PBghAdM8fwqj4Jw27zmo
TVk+6UGbX47TxHJrGplPl9WDSat8E4QUjakVl4a0vTBNpCeY8C1WFMQiciYDhnF6flauNJ9qJ9f8
xAAipuZNuJqlAdhVxfFuWGRwRvwhjfM4zMYDTJbs5MzVGy0fo8do477lEOPrIw5cu5uki2XItnnq
J7N2qxoTXGmcYqcaAylB7uixauOSibXbbWz7UZi9caWq4UlxtfjKsdMXpdbpPZ2VyHm1tOyl5FQg
K2bcXAvDoRmoejZcu9wVU6r5Kk1zfq4V5i6ThF6FYnR+lGQh58I6ODll4RIFKB2fmIk8GpXe3RrB
7PIDGKvDrAfRo9KaHRhSIFPUZQOjZ+tARE7dZP3IA7LHWLPJ8hnbfKDEawC6ljcuwZwJpO5IqK2t
rHenISczOMJ5IvYebTIpMcyqxa7GNEy4XQztV9H1iIaaOI+RVR/KnjMTlS6J32qpidu4H6K1bhsd
WXdGuyaJmsQ3ZQ1YzbTjjW6q00PJeX5chUHFyCtfULNzVHL+wNVwaouGQ+U37MpHqlPgojF0utVz
bH56QCquH7LVXMWXjWAoLB/hCs26dq3g+0o73mFwZVbdN5VMil4c2vJdQ3VbtcqzaIXPJ1eTPRn2
E0VPeZteiori10o19l2UpuRojYnErHGpgkBdjFej3a/YWHyRLWUsXSVR/uai7t1VT00hV3TrdJdJ
jX+tqQ3Hm6pUu4hlfj+Y7REE+M42JjXex1pATCgglDVi0iM8MU84rSioFHuZu8nXGQwtfjxjw/q5
Gk2yT3mzLxIyZm6xyZXiOu+MU1115z4dLzXZeGpe39JQCcjbjWpx6HPM1qyKZnKXUiBOsKLTLdsb
06R/S5wYWOxUVO3amuUlfpn4QNSyPNTJM0jKGAte3drDWi013IJjSnllEZypy9jGuA9Ti2C8rb5S
WbmbkwhzvPvYujWO1mLbBDYFtNa2jNydZr51If1rQMnvbDyOboiPXAzDQeRQZ4WbbYIYex13XJOS
MhyMuyhrwVyV3tgWyNaB9dU0sxMPC8+uSZslGoaFuXVuACbiZ6ti2PoWJHfdIyIuM4y09U5Jmxdt
mp8VZ/DmgGazOVtjDnBvg5nQF1bxDCdCsXyyZRQXnpVS7I2Yr9fjt5QZb7gpVYHEm4WTU13b82C8
U/2DuzFJ7AoKc2zVUkejwfVzP2i5DvfGVALeOfjZLW1257zpbLHrxdwpt/pIzeFpwPRT8zNP5+Bc
hEZyNeMpDa6bdI4tNIpgFleDsILolk72RPf+Y2wbhSBEWvtQ8Pmpkm/f9UVwJ9kPrMzZDvaySNHm
i4jhwmBVWuGrJQqHJzQFLEFneb1Rsapi00zs5pyK/kufm2//NtswLN0/34Z9NI5cdEX8Ja5es7id
2HMVLf/dv/+P/66R9nUXW/j3jZizVGVbxImJIXOWWrKt351oDLGwA9Lp9Tuy5PfzsfkLoy9cCEtw
GRjKIkz+7kQzfsFTgD+BTMuHj/0f0Uw+CnV+mBKD7sLbpcIopP4bW/2PZ4Mad1oShpnw59qlyAoQ
SBI/2hZcaY5FHA0azzVkT5LR0tfOvVoWfu+iE/EAprTRwmur58lbRN39pa1ESnVoOGXX91bkNO49
29PIp0/SamBk6CVLHhD5zRw3TzM2ZXJD2960d6x1TFsQ1Ad7O5nBgxanVxaBMSfQnvshf0vZOdlI
dZo+Hyo6J7Q0OLHQBvvIpn3VFi3LuWPutMRkMmB0K27ZKb0uhqbb1qVm7hhEBFhk0aq8ybZhW1hz
b0yPmQaWwe+CNIw8Ivx1sx7aTjn0mRn5mSof617GB7gh8i5YbBhRNLJ9FKLMtbWIbSX/6i5+DdsN
TfoM8HAY4TQ7O8G8ZsQcprENralCpnsB9gBgGDG1zaVRFcngmwZeuBU7zdFdK/k8J14uJInF3kDy
kwWDs1XlNNjv3SJiwGE0Ljk6E1Mq7YtN5ST49CqN/V0+zsND2CGdPdRZpL6xIhXWZVgYPBMsSmOI
BzfCTs7/Ne/sP96UC2Qb1+PPbuuHf/3vps1fi+y1eP9vHmXxP97W37/Cd9GLAJiLgwaphPnwAjX4
7abGW7TcuehXi+D04S36/aZm2sBfgSrAHogl4Y9jaybaoDeWkBJHsuWG/Cenq19TYT/c1ezTOHPp
aF84jhmr/3hXY4spKIoFdtinLsFnLasnEvFJrgW+VjjaKpsI+WfxoaN/12yiR/VXGsyt2qAZWW6D
x7950PR3yvoIe817NYlho+d+iGVpDdmes5KliF02WbfMGPCISpXzUmZ+mzoTv3oi0lVtGTYQoOrg
ugp3qGqMXtmE9tEt6c8257JcmeEUYihnM59y8DjpbnyK4smzA8vdWSw6G61mpBcO3YYhCLsT+yqz
jHQXwjpm6ua0aG5V8Y2qgTVxZkhz1fzENHClg0Ji8zpeNXyxaHwiQ3FR0HIJjXPV02E7GFSSjK1X
ZCnjzN6harZ19WPtVGKZcGbX5YSzNKvutaq7UJQ8gEkkK9Q+52YS7b1DX9fiEI8PLSPZtWXq+XUX
1ZknBK6lGQzb8IRsfqJpdS01caFM3UZ0sBTm2DkFemStHcK62BoLxZdWbb8Wkz7sYhtmMxvK6q4Z
G/O2Kye5Rs2u0PFsQTA2KfYWXcfDDpb1UhExx/kxU0M9xNTTt/vcNqd65VJCeKeym2xXxWAE1qrr
InJ6TVMfQoDB/kDYe+z1ZufORXkKG51d/jzdKJEcBhgVxgO13njyl4BAGsGkggS0dTSlviR4+VAT
zN4OlU71gmL4WjscK5cJdyxWUaJupK5bF3kgbmamCU0zPQoyLCsm8ltdf9LABCQy3MHlg7k5fy21
alcl0UMhGz/uFc70zTj6OlWI5U6NsyczUPdVEu/DMrxTh9jTI7m2eatLO5w3Z6d0eFbxKojcuRTj
fMz0SEPdndakSt8Nt3oowX6CrgBIYMqUtuTprayNC3tuRt+hh2iX0Mi4Ut3SpZS6WVO78LVx1Cvi
ENautuWW4d92zIktzpMEWNnQ15s88LOxt11HS4BGyt+kUtGFEaBdjHG8T5PkVLapvU4JoBQi8cbx
W4s/JASzWET0b5Ay91MuEpgVFLBOT7DmaHxMkm8dFScrkcSHWnYLDjH8WtUS1Ffk7jGp+pyUuTey
YOuoabWb+/DWztP6EjOcN6jaM0Y13BMOY6J6fBzG6SpPYwx01TycCwfGkqUt6XpBTCXNdIk+Kmtf
SKRmUjql0u5VkZBwNBnTPbpBfBuI/jhkyes4ocdUdmEhTRqXlBa/KR2P/Tn+YjjtbpoZToVZus6r
+ZF28cfRMDH5DjhlrXWm1F/i+VygP6xE4VZH2p806D4Z6ZEuc0incAgDiXtQyCuJQL201eaKIM9N
NnbnOFQL/OT5KbeM60JllTLT50Iv0Lsf81F5Sc0AKC3r2oqNxI5OpubaNqwvUtjpqZmaN2pLcxRi
DYPhMKzrmK8QR0zQFfK616CM6otORjedKbcQUY5N8W0U1JxWsUiekqnv90XV3NQAC1e4jIFl2p7T
qic0HsufzC+SWNQ+rOtjhmbhluxPBpXPGkzC3ECvGtKHbraNfaG5sMG6Y2oFt5g21bWt8dTJFhv6
pPS0ybvjtLV6K93kjepFJgUuBb3Ttp29BG3BGc6YrvVObJNhLjdL5HY16fZrXMl9t1jhk34S65zf
3wcIy5tWsMQ2uDTjwMIar2YVioNibzlT16+NhdG+Gqw9A9BNG1bHnH0cdgYbj3gmTkrWbqNAnHgd
oBw3FBxv9Cq54Of16szaPmZWJ+ZwkzQUw6kwXn3HMp5ceip4VMQkZyQyxYqZho9tU10lJdm3iuxA
bcPQau6Bfe4tDqCXSaixMkZHPtPHGBt0s/ihq8UZPbCusOEJFru0shin1TL8EuOkzsiZcT14GtSK
eM6fJQYOUNovA003atpe1aMGa62kwDtSfPJthRctTm08NdGLW6X6e4SNuyxSv+7q+1kuBm8qqbRt
NUzNrtFGPoAWF3i62MGnxRiuLxbxfDGLLxVftFZjIDcptVoJJjFoE8pq1C+kASrPBXodxy9KMcAV
znTdwxEEU7/ap+a8Beu8r0x7zSR33s7saAWVdia5v/tqDKBkupoG9Weug/QQttIHYEZvSVWV122E
MhC1jkeDgYM7hnAUYDFDFHTk6CYrWJt/Aa7owaNeUoLATEQ4cIh3TD9Xx3yrsB6oLGVQ5ErmrYBU
kiw5mWV0K8aBdGIPdtBYE3kOcDiJVyeI79MSuEwWavf6IE+xBbZ2dJNs5YJg2E2sD2pzsDDEyzBZ
a252E6j9uhsascsj16+yYSt5UNgOZn5ilRgl3wJhAgDrgrM1p3Lr4Pk9j027CTsyiWOcMFgnv8cS
hyV1pYfRjaW17+2YpavZuo7hDzZ0sGkzTQk9k4G5064oWTgUJY0I2nhsxo3TFSzU3wLnjmd/3q6k
k9MshBzMjj5Z15F7VNoKFH8VPrY1nwFPGo4Bnu6SUImxRCu+wysEYNrUrWOAih6qi6bdBzLatPHw
NPTgK2bbfa2mnD+ysvtKuaAo9z1CNPRiJzjn/fgSJXN3srIgAaVDMDaBAtNdNFG6VkbcGW1p7dJQ
DKtWa3E8TJxxEgr+yl00d09JlL1E/XQXm7Vz7gwennlyjNUEenb5LU+6a0uylivudRrPF4C+12Ec
XsJR5L2yDrbNrQjhJouHXqNobmpJ5Xoa8oZXJPneLvWXOZISU7Mgxq52cOIwewFAu26HhuEk8VVX
7ynYY8CjTPmTMKfkMmrgAoeD9j7F1UAIcNLPdqMSUSygVZKkc744pNM0nlJeLClBirU7XCAWcyP5
FCnFhd6Y8jKyh/C1ytx6XRtm7XW240tndPfx0GdeoVWHMZy3U/bs4LiOpvzUwPBkQqbmuBW0auOM
qeprFK/vxsHcGA04PFdbhwGZInucSFcqS07Q0oJNBinei0DxXY0V6sVcR4AXIB/cZBUkRMaebrQa
atumIIj7NnRIn6SqrLdpyMjOHMBSKRyorDblkFjkrWeU7Jd0FujjQAX0RYp/gf1rPr1nYQ/kx6hf
5jlPPI5z+7yepsukU6HU8ZTeCWQVn/xszBo0PViQ1NGzyp1hNFg9mws9DJ/bIjrHMv5mqLVx3arh
khCGA+SUkacWEe28ejHhXOZUrRGOBcNALDCDXtUoNsMCNn0yHKtbfHsdch++bYPN3doM8Va7aTD4
ZThMKJOw9xQnQrYc0K2ztH1Wp29GYA6bGF+o6ojrubTZP5b1F9Gm69oqpsfSamxPSnHnqMNRD7pT
U0SI6rJ1Encl4CeB8LKiKVyHaSN1X4rONv9mGLnMGn88mRg655/leCRgedifgLok7MLYdiLmDgaU
pTKaX3WtP2fpQxuEL9Kaj/81T6uLXPRJQ1o4tT8bB/6vumjSf/2f7L35KLL4uSD18cV+O7u6GKs/
DNKMgz/s09/PrvYvGrMV4LbmUlZPNcV3v4ZBZQW8Z86oVJhDVuC8+7sexWDQxtGNlYPCesDQ/ygZ
CZH3xwsEwgowBQvaG55w4AqfYerO4HCaMyMBX8SiRa2xc4ZeXe6wn7QY69WAy85RrlKF0NCW3rFq
9yO/LQxSimGl0J5AgIORXRK8RoR5w1U9Vh2IHwY6GMfGoH0Xsu30Czufs2ZtMBb7OsqAKUA1V9lz
XqfgaZs0iRN/cJOFKNaRQPHCPuePWIGd9keRIcdvSicabrOZaEuNIOhJQoKRjxuLNXvm02qAQ00C
ElrZehPPbOhUwAOCMIseHcbv04bRf4VkTa2j3/e69VgrJo9DusvzYg1WEltsTDDwXjUi55utTRR9
RlrroKcBq5Own+RwSvNJsb0BdPC56Kzo2ZSzlXGiIuC8wqyaMSBrZjKdwRyK7slElHtSdepC1tGM
HnByG0CqpOor2gGLOn3GCA8ST40bK17LWMwBAAXDvBrbbialHikiOgXSOYV5iqFQyZTAPvTFmNw0
WVGNrKOZ3nqpUTNcpZimvbC6prwzypLGvUn0Oo2kZaazk2tFEsxeRObucSQsTiB/+pCp7A/JymTq
RREi3pDipE1L3TlzP/cclJkrd5E952+sd+rtqDTNYxCZ8XPvFvk9R6juHOg5G1xLrdzYt5QqPGSp
Ow90i7a7kNLSdgcjCGdhGKe5tccsUl5MTh8qeyVPrGaNrK+cAdcNTPKqLqKtITCm+pzZU92tmkqb
APiqgThWRQ45iwtQFvBG4ypm7NgD32KY3TJNpGJRuU/0Ti6YX/7McRCNpt66Y9QKjHPsIKKLRh/C
6u+yvZ+o1NwrpspUwaK+GtMnv/xR8plaAL99IYUveFKgQrT1WgnCq6FusLEMx64H+lxgT+SEVUM5
K+hN+sPy8yc2k08r+8c3wMBRh3OJDwzs/o/fQGo0oxhhNFL5O6crA4O5R8FrgmVoYOOcgfeizGP1
z1/TVMlT8XKAocSnNw0zpeExYgqfQZEOqE7qW25Dk+mt5F9dPt0PKcjfn7/oJxfLxxs16TbTcOSS
UPkoMP1DsEqJGrA/Rsg4fU5pvghI1fH0pxKTFWTzn3gpCgVcvMlUDJmf1PkBqr3iZAWkSc61ntMR
CpyaiJPpCIv55y/1KVj167vimUw43TV+tX780Sc3h3WsaBwI/TI1TmOXhJvYyIx17wQ9Z+Tkt076
vyQifArW/PZyLv3pS98dHVo/Xi2qrsDwoAnCp9gTDIcxZRsoO9TN6E1yUzH0XuWaEWxLi43Zf+KN
olgB1mL48v9V081mnxVGP/CZxhoD6spIMaBF6kXRNhnFQoq7+/nr/ek7XR5mKGgYHhfS2R8/WA2c
5hSCJPBdxP+dbQ35HXSt8dBMwbmvLF4zyMGhWOVw8fMX/hQA/PiIeYvaIjbrKsj8H184ycM401Je
eACcstVDgprRJGqC77lJVJreCAVvN1lxN923mjD/5tr9swsKAMPSRwN8EuLSjy8PaiA30ozPWa8m
dxcEwmC8g63XaF0Tt13Y/SfWHwZYuJ0EliIc8z++XjUNPLr72oI8gtSTuTwlIPEYB1wygc/Zwt6E
8P7+Zi34s0WP2R6LgNAoZVE/fcYG3T6ZgIrgl8i2BzfEXBglUQ+3aQp2KD4SybT9u/6oPyGaEQnQ
DKoO7IVk7LB7/OGSGhMkoKFg2Qs5I8RWLHepQm2AaZHu7DQaAgsrx2VXNfqFQShtXeF1P+giu7YY
GvkVZtlnpPD6WmXYtpYKQkINhHUv4xTbRW1Hdz+/Ev/sUmAcAgSFoQTD0WXP94cVE5z/MLcRJQBq
0IpDORr9etZQI4hmtX7XgaD9+et9UPH+cMr4uPQdXCZLYo9mts8VDe6I0ShXYkHbUl1vc21S6IVN
tE1OfGknMcJvuFPnr0PB+bOLk96XMmqRXLXobxabP7k+SDBCIuMmwPLmfLookzalCqmcaWwPtFMC
jhVtOl7HcZJ7De3rdRdPf3NF/slnDeBMswQtjHAQtU/LTZlmyjjHKg3vy9aqMxAkbKgFvkxHID1t
1P+6yvxbGOF1Pry/NlxelvVfMwh47n+f8AuOTUzPF8LgclcuDaS/DQPNX+DFYMMkk6rxi2UN/G0Y
SIaVZxCeALYvrFes/99PVEtfieB2YQnjqUGN0j/LsH4+UfFAN3BsYtfiicc38TnDmlXOqED0pvl7
HkdEuvx6Qs6gn8DB1gdgGeCsKd2dGOQzw57kEpyLcQw1Ke/GsoIhIJ0iurBIb24IfKjHVGVQXxuw
kUMnpFE6FMLLtPmoFfm1HdfhvsyIFxE62ucCVTzpLxAUsXES+xGFsXMc5dHseqI4ekjZhCUxIpa5
UVzXdr8t7WDcYbRChE2saaMG7sWc9sW2nRn+J65xpXfmQWNMUI9F6vVJSw3QhMutVvXLTJYkL+3n
Mg/vJpERsuw3kWnhKo84TyjpNy1TDqOUl3mV0l0EVLvT9UsLXWyYKrTG/LJumS1EkU0MNd0XRrBO
EOXKKHuiLxZKcfwt0gFCj/Y97sy10cu9rtNqNyBPdVBByqQ6GlFyHbhY4HV7nSs0hofKumik1+O6
Wzjgjd7fhqV2mPOJ99CDXg+SqxZjWBxh8IJLbgQAgQf7JWP6w/GFrFXhmwVY22o66mApPTJh6zp0
75UMY6fd2DQS1O8a8Eyv09F6mL028sIcJmhWStutEvq+8EA5sK8ZVyTwtBmUxd9cAdFPoaz7NbVT
9eikD4451CulL55iWhJqEV+0eGaPmYyDQx0QutQ7ZTzZRhZsLKmtUaG3Y6HeIZM+t5V4nPESZmV6
Isl5EtlkrtnT3OrI1bhTqWNz6GNlfrHSs6Q9uXEVeIMtg01gl/LGGFWk1xFYTxa6MCiK6osVNq9K
JuIt50ggwUMacFC2FrZNH9yBdHg3yyVcGjZMcZW0Qg5NKqP0+xyOuFlVAIgZgOzjQNabmAz2duia
Yl900XXJp/YQjHQnKqUuV5Zp134WlNeTVqP7F0Ff6CvZzekVUwXMfwEul9D+anaNBhHZ9WUfHpRk
otfdwIhF55p7+X/JO48kya10S2+lrccNGtSFGLzBczjgWoQWE1hIaK2xn15Jb6w/JMkqVvYr9uOY
A5JGJjPC08Nx7y/O+Y6EuTan3IgyknN6Y88LWZWjup2spF4VcqO5o1SmfMJUeuzsHFmZsc7lV6tP
KT/LmQjgFlxbAY66uxRzD7a9Sw1HQqWGpcH/0pvxrbGbN9VAJFPYHStVE78rm99VqPrBXRcNWFrr
2c3UujgYKd5bKfvAfse7wSLypQTUyh4CP3kFujjGDFYvL+/px7H4d7gCqKD+7Ar4z/Tr3/pIf/zW
30ZqxFBohLL9F3IQdQmUQO0O5wtXE/3iP28A6xeFtRawRPMHw1Tjpv5tpkZC7A91l22j34BUw5H+
F8T2nPbUV38oh/TfgihoI5ncURYtVcof6i+lLKxABwzmmOFG0VzKJxQM9mrA0q7Hp0SH1mfFj03S
HAgvAagFuoBApF7X9onaeqOWeqSdlCtFDR1WqE4Tt4fG4oRh9eEr7bYme5MeANanNnCiwxgBpJgk
52XikTWgMWvDqSMqEqNAQiEpBJz6aL6mRt8pCUoEuY4x/9Vdu7fhkoZEdGrCozRDNVW9ChY9kAXO
czLtR+XT0O/73hNo7CNHR4/excqma5cIpw77TlBv+yyYr3UA7L0Lz3F7F01GL1aJWZcORzoIrjg4
RB0oxKjwkKavYXYZsErHkZQgCKmZT9PJxoiG6GkABImWNz4wiN036adZmTf6zHkyfmWKQjyNIlLX
t0zdBaK6cBNCpmM654kOf+Ekqe3Z6qZNz6HLyXSyBjzlhtG8zKm4BQABMNWEmn6o9MIzjZRVIqYF
ufP6xCfs1dA/VatzWS+sulFyZYDLALCQle/rXtpF5pm9L0t6Q6zImMUmYD2kwj8Zbb2WiL7WBkzq
XYi8LV0HfhaA4JdcEEFuxx9RJxukmPPbYknqKKVhLZbsjpEQD0oIR4annrBnt1QCqw4asHZ5uool
/wM97CoK2P0h9FsFQMUC2X6W2JjxVssEjVYXroYBrKLppSVe/cTMvhQCRzR5yT5YzQIliAF9ppW+
DBtRLWpgkzpAGaCQRXlx6gkXMYeoQtMHT2MS46oN0xe1lM8KwByXhwX0WswJloCRt2fjqWm0jTYf
x6D6zFP9oTbld7l4i6XnXn9j3YHSZ0Lwys/QXzTl7ViwHvJfmhHbwnBFeeHoBT4IQkWmXQ8fqSNr
jNfnT7oTorgjVRPdMJPUbEOo2WpmOJHOsDAUv9/Kc2msKBdemOFq+AGyEGmRfhiLApktrhAKv7Wp
NedqCmVnIDakGkdzQWGoLheUfTSIbbwxyahBqINgSlfs6DaGQKeRb6JKz4kerbr4PmOaWxJYErSk
R5Q2ZA3xmkX65KWDUn8EOiknUo2hC7pcUTgRISiJFN2b8aeVg/CtG0dp4iMxJD24eg1sPSs7hg0Y
XXDYqgvXvq6HV3NuNwkmcoorHzJsBtBYT8OL77/35nhv1t8Q+sWK+xZhGOgucOIk7yYrU8q3JiOE
Zopvp4qs+UEPTLZHNi7IxQpMwkwJawSZTjkjRi4K7RkbEC+JTzWXHHOmoCG8jSOGldh7WAfY28m0
V2aNR2jkkqpfQc8+kw2KVGpExy0A1sHSQoiVztMqiibWcfkdwXrXctTf6bzcqmJLgJQIfSRj8ZnY
J9Ab22kI4K8VrtWOz8aY4ghkm26k0q+N3t/jDqQf//dt0H/mX+/Tn9yC/ObfbkH6II1mhweRyCX6
XSZh/+iD2ChB9IexwIpIkf/lFlxuTX5tESEjpGSW8c9b0ERMzWYJUSTIfehpf+EWpHn6+RYUMMQX
mSWGdcapP1vOZn4VIXyPydcEQbNkVRhBdxtNCBaFXcGQIdatntYThXKBFCdvATXDHjECe5vWgAzV
ci0ncCelVRUi/wjKNY9ZY7lGazuWefQ7eaVL7hQdfO3eNGl3fO0tFumNFeUvlWYgXePfdiUUxsDy
H2RVAUmbTTESruDaVupNmaZubdVulxPvEmiYqZaNiplC+Y9tn0WNDG1wlm8awdDAptBf6z0hgwY7
GvjepJNwjYvMbdrITSi29Ykj37iWDDkNJkUYygaDDu4rC79MZR3W+nEoNjYKIil5qZRDFn/43Wvo
77X6ZPaObN91wynVSrccH+votgl3qg6kfC0GZD9BjMyaiz28NOOpsb+h32JXg3qiXMAOwbrmvTUp
NfU3uUQkcElkivKmZjT3aBCuqCfrWNW3LNJwh32M04dGjEuovMwt46ulKCkfUMEpQYmv533MXltu
OB+/F3eeq3XzOpohh8Np6bRNkOcM+nfZtGeoGTbEItnSKg03dcj/ip4dGY9bqQVy1I3Bt+uKWzDG
bjBtZw6LXvlGw3lFnPraauiUwv46EKmnsfmPYtewn1sldWLF3yXZeGuXklOzyy/KQb3qdf+i1xd7
+Lay0bGl6NhJ+ExysU1alLMS2wf6qZA0Xn6A4qkIy/tkeG/HFj1oeZr64BzY+VEG+uLoKupWgiQ2
gmAniOq5Bk0eN7EAY+rWZLdM0XMZcCfV2X3TTQR/vteT5XQl5q5qPiBr/cbee2OFtivm5rQcgihA
iRkDAvQUBlxIenBfmpjhWq8AvsnAF5P2TMKOJdeuOUv7mbe8RZ+LEOSj5uYrgmA9CTNaXEUbXr6T
J8tdUazp5ugojZW5qFXRMHm6kqxT9cRm0SnlzlXT5nbJ+fPbG7P/EbGTddjDqeRSEzeVPvZ7pUj2
7QzZKQ49UfXoNblo+GSxuUTTIDlSbHuSCB7sbgLh1EqrGl8BIngJDBZooskouZmxFrbkEHUoGwsZ
rx7+8cEciS7F1mwjBix1by7tjVZT7Mzmqa+/wSByay7M0UTbm6ihMrs9kY25youvtr9Se24GZga5
Cmq6Ht8pDqmKWi47sU/r1BOxsm1ImrKktlmNBipqM/MKxgeSmW7iRrtlm7zVwTBaKu7q6iENz1P/
kFlP03yxoq/YupQLgUAYB605VEa/0eRrRr1AU1kWu1p7bFCkSqk3jp/wRFqA2/I4ubMKc3v2pNK+
wO+PR32tAb+XGusxkyUsq8iqx+mcGyhEouQhisgFkw4ibj/imadV3oNPRUj3ia0KN6z6JCvthjbw
oRDpeiAQrgd9UqvnpFZQnZCJaWvvYf6tNWR2DvPFb7W94mtbBTR9k77NoGvdHD1owpR33RY2DP8B
dZU5Kg9Kpd7XMh/gJSCqqngbilbfyX1xl3LgGTUqaTHfmnP30HXjLojkg+HrruByTszoreMDM9J+
++ljxsEnKSjVk3YrV+a6So91eh5xqfZYJvNpZ4kW99bdyKlFhXnWJDSqUFnViEoIY0ZsmQ9Nl+5S
KDJpMyMfrAaUZFS0BF25FgKaLkh3Q5SfK1/ZhS1i9y4JM/g3nBtatiS7OlXWrQkOcOLsPJndxlAe
OiZBubnod04dq+kx1865TCZXd9L1C1LJntajVnYs6bEfglrHxjpw6JineeHSmBKowtu5HR2GgFvG
wGyKLWBrrQO16tIPFznmIEKJXcK/FVntlX3zoM4xzLXBKWcMcdrBLN6k6lbN4Dc0tfSmxLWnx+a+
iPWDbhcrID67Anackh1r+VFrOQhzPihGQyZWUrpzLV6CLNyUWu7mEF5GttKm+sQC32VG7DbEIk2P
jd+te1Tq05hi6hWOjGCx788yqaUKAvPA7sdTGeVbYva+k8pIvQFZJenzm3CioNOLZ4mQmZoSldsy
Zl6z/Gs+3/j4Eg15vAxG66XtuMnVO1V/gzRzjKTT1FiVE5evg2G+lXHAAVBEL2Nhn5Bip9g/aTn1
iJeVTCtGX6Q6het26tbaNCD3LlmHHgJSz3yD7pPHTmf3MpOAlpH3Ws7CKdQrqrNmeFYUFNms/7V6
Yp7zOnHVivElirI3VjNLssF9imlxqWs5FJweQBlFBO7SmDdhXsXqQH5av9GV5rVDspVnNCBpup7M
9zqsVgnfo8VprFvlhrE7iX05RStqtMqCGa3OZzHhMuqNne6HZEZM8WskmS9ZBxjuBz+719UtsjTX
iHnEiYc9lua8iYveqYoPTO8PYddylo2eOQBoUnYJ+avpXLLNY5m2jXvdI1zgnLXROkFOuZKQzto1
kT1quB9odmfxYeg3DKAvfm5PcEzG81B9BTzPDRrjGOjerJ4iDLESMQ0rrdCYv9Gat7U4xQ1pDH09
8gVlLFJ2Zkn7qSS5Vu8diT2GSTrX98zkw4kZC7RJvFZJZ54iHoonGyNI/jX35wS5d0MbGwO9CPhU
BdmukwnH8N8LxnlS9ZqG0d4U52AMNyq8o5jh5ly6WvrQZBLf/T4rQ0dk0VMLXk6Vmq0EeCOZHiei
nENm7ne48vFotq7dhms70/fB2BP2zLyhgmtnKUjui0LHb2LrZ4XhXi5FO7ma10ykVxJticWBhWgS
+NqlQ4vcQBJJpf7K1NHGFj9z4oekj9msUEm7g8KCzohoMBxnllVt20G/UZNgwwiVn4dy5lPQKT5u
UsXFvOnFFegTA8R0URLBeYMnZDeRZrJqRnmnpoGnhoFT4AOIrH1mEjgBK1JY/jYm6q+z9W2BvHpq
aN5qpgDZcdD2CIr2dWe88EE6jnZPGpy00VKVEAX70refTaZxBBDkuEpJe4sqTni5BoaoIn4vh1ct
mp6LJnnoLB/qFWpkBvNYalpxrVL9MRpN2sP6ODbnJH2NoLoYao/YPr9KonxuifjwGkk/Yv11ZwJH
ugaulXzu8w85R6MqPdQDxpt5V4eci/h+0mCbj29+sMEEkgT5r1KFv0WvtYjq/qTXSslybv7P/27+
x5/L+Ygb+kfXtaCUMI0hRsFZZiAt+0fXRfIZ6x6kB4bxI/vsX0aP4D9UBo8GNKgf9rU/NF0GTBA6
Jb4J0Ji/xvmwfxIh/Dp6NH5gXJfpo/rTqrqyjSyeeX2O1LDysZ4CUe7V6YEgj+R1XmINsbVjsBdD
7UwoXl28Ea+mDx7TLgrLyWgsNpXJPgnJBlp1Mp8xWzrRBLg00LelGnzpOWP0FO/7GpDOK+m1a9O6
NaslJe1s9uEx1sgMVMRtwjdOm/qDGX+4ilDpWVS9sunKGPhzvfHC4JzgezHkrep/G023qnpoHmgB
R4MQ+OlURYUbWA3qPUHIzKVXr1iY1sYsO3LaHiMdZkOwS5vQJWzMwwnsmsRts8Zx0v48V+qqsA6+
Li2Yi8Jc4QNjNwObCPT8dKOiAu4IGR9jlD5A5lCltKyMG3Ua7mQqp4B5XDBFTm13G3nk1sNKm6aB
W5abQVpLxJTls+kWrbpBBbIyQTaZQE9sX/ZiMHDJTR35n7ryZIrODWDNlgi0kwLFWyM4U28TLrWk
Szd1Oa4RLB9KyT9mCOZTPPiRxGwp2yV9FbMZMWOI35NCwAHIIDuTbwf/iimNMuC759bohkzzsrJw
q7FdGyLf9pxfHjaCzwnuUKsMB2MZGokJEoqpDSecrtOmrsUZD8MxGMVzHcXPo13rB2WgLYq0yVWW
cAJkdEwJBS+zRCPoxb29jkYD6gnqxI+kSjdRR+KQRe5uVuDMUseoeLOZWbbdnmDVhXc0JXdsCfej
iX05sq5KsJHiC8ATajrtlC3CeT3aQFP3cG1g0KiQCIwHubvHjcLxbJ9zwWVSHEs5dWr/aSw084sc
kf6ezgovDaruOrlP7FuR2ljqyweZY9xAPy+V6wmjRoo+Ncsa3JK0KUOlswvlyo7Kuyr8tPPz4N/m
tc9y6YYmBHwI8FlB8lfS0xUCrNE38BcxBhDXs+6sSzSvMWGp0esyxizGO3lyDMlB1urgzDQZIZLy
o7L8LC/k2lH0peKgFXx8EMLC5FrTY1KyzKtS26cRXWBLEwbcXakIvDLaG2lIbyfYWmQ6OVMf7TL7
sRyCm3qkecSel94NROgq1NOKNh2aLDj4gzgbIna7Gn3nDzs2y0fK7SLf97qxRRPo9pBZAJmtUynd
aFh6iME5KKXb+NgkJbdUbjrr0TR5jGZpHWWM6ot1PL+ZE228igVgvG+xkMVJshHWTQbyB/HsqlZi
4FUTYLP+GjXge5uBm7To17F5T/d6YuaHB9DFfp3NCxwMqoWn9p6kpF6oSmxEq/Ebo/duXuJoQSPU
bXoxmCk6gQ72xV+0M9ESWszm2SD+Kr9OHQiPonwZX/XwMQ1LeK3JSF4XpREvOG2csJ+2DTjDyZj4
zJBhKw+FzPuqnZneYr1NXGiyT5be0cKiQhoLXVmVItJdtZtgrjXZWl7m4DmFLFu8TYRCPpGtL5Hy
3OkkQ/vjpWV23zLDj5nlFzFEED+EM402tx45Npj6TyBnE7YAVfmIIGAm3YywtpA9QWiee8ne5aSS
sEOY2SW07BQsdgu+AdcmVj9jnS4yYPuQUBEZbCPwpXjWsp5QzceYyA92FqAtXuxliUHsygmyqGOl
4waF7jlgrXryExlPXF3f+Ubicuh6UhNtk/RexkaPfoodb9Q4Wcu2HZSMms3r0c/OWmg/WFOSuJYg
QrcKo2HZeIt1OcvfoYFqZwDrwTkrr4JSfkdB/RKk1ZeqPSRgmqj9uVzW9rhBFr1w/okZcSrmAnGV
7jQjeMkiFgZjwUyJb5fHrK4nSNgpXXpsv7QqLlK7OqLqKFyExJwS1WkQYeQNgx846jRNaACCGfPt
fCXwVkamjTE2DSWeF5lsYLeWe8ooWXqNav9RpaJEYzVAzG7stYbLA2adSPkAY/YJp/AaFMCk0uCh
a3uL2aLPzocGrGlr0w0wMy99x96Y1MsQJcdeucwIHYBgD7Ipdlp6mPt7I2DpBk4JSUM8nQaz3IR4
UC10DHJCoE9grXu5u5sYtDiowUviAQt0EWfEcOQDnhFd8f6Wh+Wf8YQcSJv2wGWdiEQ3TCKJ5PVl
VB6M2chJ7iwG539lVWiIVoX0M7e6w6olLZgEZb+qI/8WtdyyzP33tdzqKw/a5ruo/z2KWF++wj9X
yKRYoCBkVWFRr7HD/W14rvxiaUyDKe4soG3I/f5Zx2HlIFlkgWzir0bryZf7vY4DO7KwQ0BzYqaA
5vaXVsh8nZ8XyAumTWEBqCN3FD8tkK3ET0SF0M4ppq00eKbsRv7uD2/OfyEf/1mzt1SKKCjxkoBq
MIS8/Fn+uKSG1RpOPX4PR7PteCXk0C2qZhumS049qs5WNW/DZHgd5PbZHMDioik///lL+P/9KXmj
//gKbJgJqmj5U7ahm+fbNGJ+tPnzb4H46v99K9loqIsqUYED8fNb2ccwU9HGQxFTdevQ4ZfcdYHi
Smr9JMf956jcjHJzqwE5kkDwhwhBCLDZYQuj0sMkzhMorwttucIlJozlcPWbduCUJ3x3isRrMmaO
1TCyZDXMvQunpMMn3S7RWYmd2lviltq1KDnSpIr9AYyzpvsiQpG0JYXk20S0gI58CSNy9SSN1ieY
F3cM2AcLjeS9/GYU6s0UzPsxDJoLiAyHHyQCgAUfydXUwsBbRzW0+6AiRT5m404NjNbRx3TbBLPX
d72Ll1N3WlbK2yAneVHp/SfZB7gViePU65ZrEjEgk77SpKSnQ6XGj0FyHnXnKZSoq0NZO42IRp1+
Rjg+TVeDAexKpPW5idPHwcw/jaUEDjOO7CnpWFPn0AXaID9VWI4TdTJXsSbOWjvc17oPJX92xDDt
fCnx0jE9qIxRAyXYt7X1nKjxVxaLyMGb8xa3rQtCx8tae9xpFgysUSIHK9TMSzRl0X4cEKCxZXT1
pn9rZLb505QTaGl0d0TCfkTaOdPti9o027YvwdKX26ERbgxUzx3U6SAa3wMqAHbeZyOcFMDSgspL
ASHDsW4YCKN8XiW6QvUBlEyw5SB2cjqqCqmavmreZxEjMbR+DBK+fZm3J8u40jPQpRu255krfEZ5
Ne5uYRM6Lxtlu09i1StleNRibNs1Tm1KimzeF3KlrXUh47YOcXUPTbCo36wlKCFUt71cuSM1oter
GterBZmV9fUbMNq+wK4I38/XxK252MY1rRI7qwyOph+8ZUNtEH1E0mxRolUKdXNgVxMZzLGjN65d
rpduM8TSXinH89jIcPL7hKl33EPS6eo9CUH84KyF4F8RrUUARZweM81gruPvpwwlYqEt1qMwhB9g
R57eFHRlIPeASH4bfmnd8IltZLIBmEeY80hE5mAvJtVmPtVkEfHeiPd41mevma1HTR6wC5sJgi5W
XnlwDCjVfAUwtmJ+ASha8ufzpjtA8HMhobzJBocF+mHau1BfZYnpIfx1k0m+t6qBbZvWsE6JYoze
UACr40T0NcswFVAtO6AdmnbTjbMqeOxnnXKhgOBRKYVY96b87Y+Df/T76XWW5QI3qqYeEb31VPYZ
QkKkAV6FZ2yvUgaj81bgyiqlOGPuepuCFMkhBmmvSmOfzLc+erSN0dzrkYrIrIfWZpGaa0lXQaqG
lnIQYBtVTbovtTB6d7TnXQA1RcOtVEg9cQwlmRqltM+C7sgu1+va8ZT3Geup7j1RaIfZWe27iP2A
Eg1o0gDJgLLQMeVGjZvUMCwn9AK8r8Xz3Nk4yq1ty3w8baRvE/secRLvLc30VElbQ5FSZ1a11o3g
dMAHjzdWgm/cave1omVrHMbPSRB7c6jHbGQ0UPY0mVStDaXQm5zYHvFS/mogThwFD+N9tC6VkcQH
ZhXfRIXclln5LhnBPhqbfDP6gv2Hcp+XJcsLzbgUC3sFNny/iX3jva7og0OdTcdIqcXfWKSx0JQm
8IRjITmlAT9SF5Tkodoto4n5K2Ax4iJ+ZZAR0jOVVQp/vt1wUh6wU3/mFdsCWyHmMQ4LVwNykjeL
c3Bu37KpFJBQ5HpjZLBFrdk8NAPxMdYY4hnRdlY8qowS0EXIUrMqDAg9i3hQfRA1q+d62PHoHpRe
exFpf1cELPz8iBmAL9NixPl2qKuTGVKryxN3A8c1IYRP2AlcRhi3mppNGyL58G+ZCZvlWtBU2F8d
z2oh2a8m52MnEBKHuuTBWUz3UiFcpoxkxNp7jCgz9r5cWpUhdC5RVit2Z6dON8CkRu19DMBKD9pT
l8gcz8mHL506VlNdkLNt7Dy5hwHR9yiRu7rxV7UUmLuhYdsczgRo98QUNLnZHXJ/0LYSC+Y4CXGR
xw0N4eDaFbxDmg76iB07whTN+3iMlHSDqXOfyJ103xqNpKz0tL6HUT3vIH6tCVD4mG11Ytej/33y
NVAp/qGmWb8RuPqrNfn8ln39x/+8r9/y/86Aki/yD1mIbKE6t1FIMgeUZXSO/5CFLNEbhLUvBHl0
kn+obBFHEin5e/oG6sF/VrbmL0vqu4GZZBlUwhz4K7IQYPM/F2RisUksxTXVJ3Su5df/II7s0X4k
SFQC0AfjSzCY6rU2TkJhSIfiYAJW3cRXvTpYIcE4AUIK+5h0DHUEzttmAOYUuiK91FF1R7LFFZ3h
TuuNlcEQBOcXS3t6ZiV+Hsa3cszvw0wci6z7HAlnB1jHHCN/NWtt3SyaOaglVp54ABtdarqrHKFZ
ozgZ2mJno9EH7LbqUNGb7D/t6kqppDPsKXhmpbsMHSVj/4glchgdx8K6lWvGdOqhHDpKH539O9oR
VoR92V469ICT9eIvGgOfI4vX0UfWrjeU9yiN3Kkt4D/FJGkWafE4ydzw5LHG2yb20f2JinxVuWc6
1pxIkkJ4WTOimOXGX/edWt/lXfTqW+nFN3vPCntlJZnB55Q3V6O3T51CBHfZ5h7Ql6fOZAArkuUm
MTzoPAyoGty0vRVyoqjotCJ5rQVnFXoNrjXP1pJNix5mTLD0xq9UGl4rxcceVkZcqP1N1Nv8h/bD
yGceaAGtJZiS4Z56+7UI4+eypRoK+2DTCgkUT7vVs2QfWfAlahBeRGNZmyFKcQTPqxb8kM30rKDG
Klka1biiJXBQIvskYAh1BCQzMbt9+DT7JOgOvLYs+VTjB61dUoMa26uS7gB1yBUtJ7Sq+3etaXNz
G26bAiB9VIkq0tmaNiKAmyq8QT7WxVXVsk2rl1s7eNJDaodC206aem0G86BWzxr2pCZ1ioQIkSF/
tXxIGBkbrHkIdrigvlM72TadtA7lEilIBoy/c0rSPWDRICVkE6gI5Bm3UJkBz+AAyVhm5UH8Xifg
zOoieUgG1Hf2cAbTv42H4hE3yzZHKJGMqb+eMuWjr7rHOpQuZKVGhLh3zWM2uM1wYoazLtm25Vl3
9SGM5Mn91NbOSF2Z2uCKLN3xq8qbfLKuc8WV/aUumi8ahLM52/lNRQ1qHCsbnHGVX1DuO4k9MjWT
1lpn0loMSI1MttSkzNY3fkjrWdpc9ic9bGkpCJkJxUrmKZTMaQ/Af9UC8GBtGZOmq3isNI/mLJ+Z
eV8LRbtGApZznbl9OZ+Mktl1x/+4vCFpmd62KR5bbMuDRCiykZ3SIb5ogdij5L2xuBO7rKudqmOp
ZodAfi15TVh7yoxNycpjOrWeyWrAXp6k4taK0ZbM1UaXc0+bmmtoXiX5IIHZxVRzRjqxIm5upSXx
xh7EiVHLXpCau3Q84K3doYeExoaUxbTHahWWAO9vdZR1g9Fq81ACzsva7EGzg2fs725F6spsu0Zk
rbK+PUX+Rzl367jGXMeMZ5WXFWvHJq1XOgV5J5jOt2dMefy3Q8DjXRbDRqmsvd5bpzy6M00+KUsH
TAboFLtU9ysal8JoHRsZr1mLta1+26PxrqIasbhU4QvXC3KAjaNuJWug4Q+ooDYRmhOLCz4ZPy2U
KH69j9ClpPBmA+kQ0mbNMI+XJkWowzlh0O+jzfNRt8xNuM4HlhPVysz5wKGBoVyeUcQ0KGOY7Q7j
5yzx6MC5qx4LjsfJgvJymMtribZGbQ4hY2+sbmQNX8zoyyguqfVkRA+hdlKqh4YMOA2RioFmJ1q0
O3GOLkE9l0HhDWh75Gpk0cvuNx3UbUIrHaAC0lEDsQJCdDq+Z6iEhjm+l9QOGRoQsq8EeTQck5MG
sXBeJEZAetcKmqPa/BYokHSUSNrsb1qUSd2cHeGFUy8SNB0v2cbqug2hKINJYm7n/EABIuzbW4vo
SdP5yAz1yMkrz56PMspHISViiU9oioMJPjIKKh0lVYKiqkFZJaOw0lBasZbm3MqYQucd14KOe2bb
iRsDGmlXdLcVei1z0W0FZ4GKK5hqj90xxSv6LgudV4XeK0P3lRNKN6ADQ3PDrnwBdvvJwrb4WOKU
euxKfRYeGhWURv0Dw2wC2KHm1GZO7AydRnRva7lTSU9ZeJcQsVRZoJMauEmpDyEVuAf6NRUdW4ue
LddYSSBvQ+UWoHYjQtWJlKcKDZzd0Cv3iywu0x5qoEEIscPQ2miLeM6aVfZFU3kc0dX56OswBsFl
es9R3Rmo72C5QThCjycvujz0eZnYqjLpHaWSHE30e9bwDVnoR1X0txhs2n8qCL57S7+yPxlqLr/7
t9LP/IWJJRhUQzFsXVvYML+XfuYvjCsZ+WkMPO1F/vsvQ02Y3EvaBEUZsT0MG38faoJJJWIIpTCg
CQbzVKp/QRGsGMvY8l98MTiEVV3DoYFlVqP8+9fSj6RhjRkOvthw7m+HggBFVUU5y5PzzXZwb1SR
W6YJu5PqqtvT+1zlt4MuPDsunWrWdlVj3Slh405ycDMJeZWNW007goo5sq2Hja5txh4YXX+BGH6Q
CYQE3TWFboQTYac2/lGUPDlaxaPFao+xXoPBITbVH3/lHVMw8i7eDAPopFm+d4sz0rDRKPU35C1j
HdTQCxOkdl+M7d2olRybs3xpVOwAQyK3jir6qyqQS2IyQmxXnvpIZC/zqLLSGLLocxi0+iCxnGfL
bk6OXI4WPR3MLyQGsluqNYox2bzGQXRnJJpBU6dhHCWCUcNfw+4k/wpzTjv6xDSubwqosno4v3Rx
h2eG2kVQjPayXK1VPN7DKFg9N3eVgtiupTCYjbvU9PftNLLB7fyV3NTXmXzItJxOOnAVp6eRryyx
7xAeV2p5E+rNNSdWzhgqr863UdttK/shNj1VfSwUlEOZkw7dA7YqQqkf0gQfRZVRobNhT8TG0IYH
Jd3WpOClluzA5l0jk+LY7R1/RFkjsqfQn58q/V1WeheJ+xkgPkTFpH0fJzRJBePW/KG2q/oYmsFZ
wcshd2sjw+C5lhh0VsEpax7LZnkP6tVkRAc5L73Uj651cTGmt0KUV8jQB36gmHxK62PBmbAwl22W
jMEWmBfSchvXvr2GMQSJrHNy23ShfOBMB63LO/A3CjD7wZb5k8VLUf83GtSFT/PbKaX9AkVhYZKp
QsGkt+Qj/dagqr8QD8/hRAgjiAdV5ld+92/ThbISsYjWYYwv9OUA+/2U4mxbYAd0lJppcrj9JZgz
iISfTymCjtkKmYisLKjTP8c3dbGpj/iFDScI7Y1CfazV8niVS518uyo6tnFxHaToLGZGwkngcokf
yDM18dzE5jUlI35dJ9aB0dKGWafbpVnyVIfFU8HaFToI6t4aQ80MMpotOpOyQqs3GnM3DtJNP6qs
UwXb2yJRkfvD0BPsFwdfOXUxvQ1Wg3pR/42foo+eqqCm3OppqdIJKaCh4ZSrjrGhFJeuV27NkFgM
3KcoxTKTImSeuc6nsfwaoTCCzt9M8DKRHn/0Alt6VZIvgQDjDdcEisMm+2qFzHbUx6EhQfUDuofk
IVOOSS6dB/x2aYe0mryZQsQewamraBy9oigVJr7UURkNgBGMHBeEG8ekbtgxIt/8/5J3XsuRG1sW
/aGLDriEea0qlC96/4IgmyS8R8J92PzA/NgstFoSRUndoTuPelKE2GQZAJknz9l7bYfSRE+X41DJ
pTmU0crW5GVFZFre5u+NVe4V2XJWwxSl5/Yt1eV5SzNpY42MZK16awVxt7QttPMBY73Z3AQGiHiV
9ZC5IBqjyp72tp/xqE8gw+JWRznYUUynIrjGn4uNKgnvLdgkz13qtrtJRcVQCeOkE2RblemlyNDx
uiWXpmVuBvHMHI84r4IN0MCvNkrjwXCv46J4qW2xViPd+NrFqGaTqr2tNXHWhaaX0QVIpvqsyGqm
/+VTF/XICOrGQes0Aqs11W3pFNssb7jAVv6chZSKmDyuuHbLMp7O01g9RQUT5LJAXt/S2KBQdk4J
2CVck52+hS3gLuNJTMiq8n5bTf1VSCYyWhZxzc3EAdoCgMMpLrhSNGjfwEFfVKU95XF0CY7szA/j
JdO9I3OTLQJ3eviZDIkZHfJdk4b5rm5YK1tRG17fWCdbzs7UZKf38bKsnTszV1EH5GO+9fUEp4hC
Dk5opEuZu49JrJxwa9CWRvVS0kXMZr1WgCKrpOwkLA6z4aDKYdOBwyGqZLgyksTFAVRWYGoILMlp
OJQJSBm1e2whsGq0gxxMfQt0fEfTROdc9pqBHdCt1iKVBI90KlGCVkREzTBeNgWhCXV9alXtom3K
ZyXAp6fxFESGEKei7oxF2/YVxxoRIhyeum0PLs7GuUroNfBoYpupr/u+9hKzrjYl9pektC799iEn
LGdRSKIHRyOkQ5UeiQQY0Ky9Bz4jqKbT42+nbomfcmPb+Zkty/U0kFDQ9HdN5a6UgluVg84qtcS7
oVNdl3j7CUukO6IatwM5IeuRox/3Y9Kai8bSntuA2aSMIk8xIUqumkk+Kb6K/VGV3aqpNSBc7kmv
SLZKcnXZuqSnhIGzl/bUXUdGg4g+t7+2dgjXGkpuyEQCGx6HDSAOahhsAsR2trhgRy398ljFBrzy
BsS73DHOWoc2c5jibbQvC+u2o/Hhhq+BYl2kib4MCJlZ0XlHiFo9wsWk0M+GNYh2QaHRHYo6Z/aD
VqMpErowKOKbwLwJeoPzc09Ua3XUjYbxqDaxoE3DQVdeo0KQA5ReyCbesJvn165R4JDAm8B01QnP
spphXMcEkROxtQoMdga+NtRGdv2gRYyuHMG3rhBbzuxHCc96KXJGKdrKLE1CLdxFxje4/M800XFR
iYMiO0x5BpERLow423xoz/7FYP1PRS7bh4AXJAS0q1kQ+sciF+G2PunhRLuS5dZSztQOuLq1GFtP
j3458/wt1OtPs+0/vpT2iYZU4LAZccLwcYa1GawBuXqKdmppl/57zlYGX8qPapchLNIfna7m3/+t
sQ7WhYQY8DLAOYX5u2TE/OLQtXQADhEdo5tzSfFr3eJQ7PD/gGC6psU/4Ue/1y0uaYG04SmHEHlw
8PoHpyvx7Wr/4XRFY90CJje/iE43a65rPjTWqwraRJGJEIu9fwVY4Cwb65PFgWsJCn5YxiYRoOI+
o4NHEAwrcS49LQy3BjsTs7aRBnBxVtUtxq9erO28fqVTu9PjZOVOI/3fsF0W2dYY3UOkV+MiCa11
N/M8UCkSTUMA1bQs0DgIFrJSBK8yNnZh1F1m1rATxUp3DoV8HpwXGz6UdPYR5z6TGV1EJov6ToCb
RFRaYv+ETl6rFzj3lq6G1BUwaRT56yR2oAhAQmbSiZSePlOVa+pyqnA9hjlBfLGKVqY7ZKYKmsDa
RTBHhjZcGgLdXIB4F1eeO+y1eLbyGOl5rzCin9zJs5xm1QWSdFmrfw4NNGjDhVbZ9pPAhxe5/hXS
M2DfeOLSHHcbPOOCM1VfvInhrqNMgQGCbwFeSwLs2yVMb3gOqeems2TuI0HvQV9jeXG4UYN3Z1jh
Qe1NRHe5l9kXucrQYS/6O2eOEsi3pDfEOWuWedlE9CDtg89sL212Wo+XzXhv85OtE3tvQbY+wGVn
eIBrJQBlfuSCkPExmzgWVrjvfBD6TFCLkc5MvKRoZpAPyOVSi64qoKdEzi6KJzc4c7nYIjXRzFVo
rNlDtZNDlrTZvcxe0JyC04a92TY3cbvPuUP06CRoVVn6XtAgTQ387xky6hIP/oMiMrZOFQsr0SDC
3tWMOjP0vwXpIMiCp6Jatl1IktjlaNLtMurHCPduGIWMlnvPZNii+8QEjgZ2d1eeQy6DXyExzHTI
kE5JiV6Qzcs244M9ltwLqEAocPSyIQmIsXQ0XMuEcoZ7PHV3wzg8IcG5o0lCRh0zhlTQtRb64M2G
QjevV47DrN6FdA951QuNczlCmr9ligm0uluoFcDk/lyfzs2BTBJ6bByiHQrQLm+XVuVsqIKatUob
cVuLMN3YhnYRu90+h0lnQr+zL43OJ+vsxUzp4dsrpe73peZcT6hU8nmkkL8nsL1JTmFCBE3ath/F
UFzC+DDo4kH3BwsH1W4sX4ocuoV8EEESIKW87mI99yTXCK3B05hjSXWrTdhvG/TOrehXJZEThCQs
VXqUhiS3iU26qxe1KM5kdpXUztXEfqyQcyAD/R4ozx2/bDdXypi8WYO60SS+NMcgMTy9dnDCaMo+
R+MOmdVT0AXUDLVH/01DCS9sBDlO+qCV+M8y4gYFDr0HowZgETxpivRy8wKWFLJnc1ch6a/IaFHV
USDrnfLD/B4bXICBshpILLDCq1LqK0Tni6YFMtTT6qekAvU7bpP8CUHSZaW84MwmmGlcd4idFiUM
B9QnMF6LclcFupfGCXQSLLLVclKgqNdlSsQ6DVYb5rrj7mlHwXyCMWRVwL/t8aJ3xQFFTkxqcR8c
KchXFhWd+FpyGaYclVLbbqbmttVNJjovU3Fo0Js4NKCbIkfI+0J0FMOp5yIMX7SEo4FNm4T2e5zu
WhTHnd0BUEL4DF+KXlWc8VxgvWAEVyVXTRbfkxM2R0uFqLfJLAmC8qJp3msN5JSprNgwsGNx9Irm
T+mnRL0b28Gm2+6E8b3LqCBE4oyCSzWKh94vNrol13FqrVXrxoge0u5eZ8VIIn8Rs66a6Oodh2x3
6wYtAIdCv9xXYXNudASL1YZY2lw2DPoeoTXOhGpA6ZAyOcqxd1wOqSr/wJG7UtPPCGyAVWNxoDHI
gJ3nfcOcmigIZBRq/zXS/bWBkRKNeeSR8Xok53hdDU9a1lH9N8uyp75Tq7XGkHHSTzYjR2dWjPcM
ITtJVkE9zyUtBpQmg8p2nli6jC4LRphEVqprPKyngeGmnfpf7Xna6TL2dBl/kor0JOd56DhPRod5
RmqVAcxqHel0IA8mY9T620BVKe3CM2V/XWMl09KcC6Zpj6nWHvrMhNff82x0WnPPwHllxsqc7Rnf
+4ZkUNdjc0urO63njqgibbwISf5+9aeQ9T7eOrm1SRV9OkpXBdihJn51N0UlQwCyXZZ9QOMvqIx4
Q+LbjIiebiJ3uEQ+zeed6D3amuIpo3jXGaf9B1xw1lZEpvL1XBWWszC6y7EVi39NWSdUiq+/L+tW
pIq91ePr33fNv/2B73Ud2geVCCAHiaYOs2KmV37vR9F0oobnp/yYsgrpw291nfuFMo9mFZUgpRs5
zb/XdfAEZyOXo6Ja+MeWrs8CVixEttAQFutoNvDH/IncO5SuokpSRH2DciOiTVmgjAc3tybfS4es
Ft+YjanvrWY0D1pQMUJKoNIwQwuRdLA/sfD0KeDZqs0WoSj8pS0FoyjT8gCLw3nvJRCjNq1QPKV3
HOHpyuOrhHhBFEfVModVNbb32LkoVIVV0VfEphyw4ga+uW3GweutNDi1BVGv/5rbEzLlD2/Pt+Ct
/rFSff4D329PoJbfEONoemBXcg/8dnuaJAvMLj/yAJDmQFf+eHt+gx/jyTWY+6gfhzrOFzqv8/3O
yQNMGvr2f3Ds4K7+3C6dwyUcoVLjuLZjC974x2NHYFpsUhlecR2m15sBZJplXB9WFTA+FVzfSIc+
SImhkdUWtTn4+yVOvJXthptxCDtUY+etT4iqcRvSKjSCa0kPFHTwDZZ2kIFUp9Glkva7emCk6vpv
42jrx8lSD2THKvNE/xmd5GU74VdDO1zeCsnmDUAJ0TNaa9gGGMWU8DbyhwaJd4XagEjI8GYctuxn
5vgUZzetvY0YXlsKw3/sRyAhATYV6zHblAxKUVdHzoopM0hBT4xHYgxa9dryt4M7KyJ2VWcTrLGZ
ByY02yh8rF2prNUAd85LXt84jIRC0m3Ivh3Phjbl0WU1Hwi1tZPUC/WpewIYWm8R7mxtfwJqZZ93
nXXnu4X6gtZ8Hc+IFmzBIb2kc0D873hQCNdWvDbMapo3Y7ppsoPs6SqnTrNtQuFT874AzVwxTSdJ
PdlgggRORTwfQhe33Utm/cRxtcsawmWgoGKIXgf1dVD2lnyyq8fOHxfh8Ban+THRyUyPycdC/3re
2BIhFn3BODqrU7xApmWd0TMkMi7A3mKZLvWRfHaFnl4H3VUUI/Tk7GFhzXuzLRRVVz2J5/elkk6P
tHKhTGX9u5VSrAUxgYlN1o83MT3QZdtOzUWfhiQeaPo+7K6r4FLvPcYz8GMWTbi18o1aPUcZdLbL
saofzKm5gqvsLK15oEfuXjTO1WVsfK3R5DPciV4nLXIXjKFHlB6cnFwSDmaJ/LUyBszNRy8WKGBz
n5uAh+6McKxNExJkGvckXUekFKcryuLCVK6lnVDkaXyZhbkx8GEqTwZ6CYRT1dLO7eBCGexwGRU6
GmsJC8H1cu3ZKN1+F6UJhfVRHe4bqz7OxW3e4VnssclVnXbSlCBGZV/DVmBRXunyYNcxytDCGwZn
oRmb0j/Tp2RVTRW5HLg7z3HNE1lNNZen3NUTic1DwGqOcIylnsT6QBu8kgCcEQ9WPw87HVKmK7OB
D2dhzer61ov7ZNvq3VmNNMYKsM7J9q2qybKI8qlcdFP4kDDxQNRitf2GKaAqOKkpN33krhqfwJ+C
7irRh0p8F6hvXU9cWkRpDwrarWHREJsYxNpN2PIbSR5v/SQ/M8tzQVx9CxjDF4//6VvwhGmXkFYP
BUqvuOGDLUb+pen8e9DJBE38aEM5PNeEoNRF/vcA5W9/4fuOYn1RIeKCq2Y1FohEfx/AiS+Mz1QL
/SVJqrbhsJj/2siyvghVxwtkAsj8Lh79tZHF38PcbjF802wT3tc/amR9VglQ8EDUxL3CciEw5Qik
qB83lE4Oaq+NWJ5LRyfHyYy69gwVCyNmqbByBrnJ4qbb8SlWnJEk+aIab+xoPnIR3nUWhGieAU3E
5b1CjiLnGpz3TwEHBVoqqMtaj9nDLO+O5TJFK9HDZcyxagQFNlM88bLajUYjXPw+lvpYM+hnYI9J
sORonst3K5ixVvhTpnceNf/WMhvfpzGGe93Ft5egISjNr+0IJ2mRpfb0VCeM8tZp6NaPvQiGezWx
her1NfibMtabHV4E42AR686Jrn4QurIbIr/D/h4wcQA4Nan4vS3rwY4nxUDeJp2Hoq7MkZ57ne0a
CBfBMiGOTF2rtTM8ZrXd7gSxse9p5NBRS3yNHDGHs4Mii+psSILiPGqwCjMZr77PuP+2H/3J0PXL
lTMZm4J2oz9qUql8vHKhznCH6ExlmdT09fRBgm4h525FXEx8/HB//0WXXfv8WiDASffVDIGpDwT4
Z/tag5GTHkzizk1HtkOjaHdWIZSzJBbVVviAg0p6Y37bZEvQynSIcvoJRUc6bwpXlrbXlG8to0Zs
kDs3P3lvM2ThQydW5cmZn4f5LGESRm7MP//QidXj0IliyqVlMyBWoGWJWEIJBSSwELSrSu/MsHv/
LE/yCudBli2FUmhMjRvmwn1Z/9K9/9ur8hlH++3tIPvWBZEtYPjmFvTHt6OEGk7psGFo2IzE4eJd
BPeNm7rLEigOPT7hYMAMXkq2CMetZ+RjTV8ECB5tHQo71Zy0xx9/RfOd8PkbAkxIxBVtc6yU8xDl
wzcUx43mI1t2iQjXnBMH5OeqyHUI1eZXAj+zZeiW5ioJuv4nsT1/+bqkrswFNfnw5qfhjO1kQWoW
zPQbVp6VQzAek9Sp2WRuCTsqsAAfqP2TUw3x+r/4wJzhuGVZ2ijA//iBQ6KXCMfFv9fWqbGacg0v
lx2O66FAvc66QfywVsWrIcex/+NX/mz0/OXyU+6jmTA02zY/vXRuAjwkh8Klnd3I29pHyqdasYtw
18y9tklMCoqCZZF+8iawU+vSdNXbfuizn0yr/vzEsqoLFBz4TTnL6J/W9choYhr8rjuT8FFJFaJZ
qv1YIbEIyp+sDn/1UoLNih0JQYn27Sv5cHslOqPMtLNRb5E5uxy0gkQxmWcHaMj1T1Jfvr3tz7ey
wCDBOQzRhGp/erqmBOsXUECubOMUnp/nhSc7BEaIutWNbKJ6IZ1iZEjeOusYDslGAzm10NQg2Ksy
uEniptkEpQO2rCQycyzm9DPR9JsssnHNixYMnJY5O3gUyjFQRnKibYJUK2PKf/JszBEIf3ooWbVn
kqgKi31usXx8KJVYbTpbIi7IEWzA/KjAUpKduI1k0uMrCOuVqQ/9arBR1k19HUKQJ1sV+UXidTWq
GBiCHYMQPmdRUYDaLSeO/+JeRtxoo0UU9FyMT182lqKs70ZkeZZvWLvCilgl4lajWR+DCm2ITRp1
UMFGmtTrsQLqgN0U5IdBf/HH7+Svvitka/RmsMXwdc134Ic7THY68XDEwixxbzlLs3JiyGV2y3Ia
E76jtuNPFvG/uqNdVFMYzGk6/SKt/PB64Zgn8VjQjnWk2q0bGVzSk9RWeURz8J9/so+v9GkT92U0
RWPFV8wRQXjkYLG7xky3LPJ7iUIwH/6Ll2M8qqO4osv1p83Jmfyg9k13abZh6QUETRzaMVO9wYjK
uzJiyvj/e71Pq6GGsV+6FV9kB4LNiwGKrYK6g1ZoMyHKB1wT317v36BLZgLx4bv9szMN1MIPSMXf
fvv7gcMgl0VDQEzFRssJPMJvLSz9i8467bgmEZmzZJmffD9wWNoXFV/1b3Rjm0fi+4HDUr+oVA+E
DUFpYCbv/CPYAmKuPy58oBAIgEGBxBsQBkjlT9VIa2Cw7Tu6CzkrG7GXgO/TO8e+hpO8mmn8JaCP
aHisCiMqmN2q4pZFu7+OlR6XEFQdYCe1jx6sMp9EZTIi9sEndrR/lDRBSx93gAcIETkq3YjPLZmZ
qzKICoCS8OvCMDTuGZ+547JImTL2g3IYp4nOAyC7XM2NXR23A4mTvf9MTbmSMW5+8Jy1lR0wPZ9o
OawssqRbZsMRHjYjj72qJWzYqkn6kDEn/tq50fp3YfV0xKwHYDAnBCorhWlPnN91ybAEZHRdO2I3
2fEqDkuEQVa679HyjQO5vUbSW1snBVZXXCUWxuTERB4b6AWnlHYjEkby6M9M4WkCjZIKTR0Xr+oQ
EBAOKAHD5kAuRkTWSvCSOmgbGRDFq6LHJZf0X/WWU6dXBPZIcrzvNAbuUHp5izqLkwlznFE020BX
R5D8se+vELCRMTbYCt0joYgLNWODFRCJiLc5ywJN5F4XjMiri4CRbW4Md3mn0qMYAuNBWNbeIUAb
8/qKeBXa5smZb9NyiVNBJkDFwJikdAQPtkDGxJVkFEsp2M7BLwreCJ8NmkDKEFIX9hqFE6SnRZOX
U+17pW/Cs68ClBn7oU7s99xtwvyyCo0gWLVJWJxAfVQ37FiheWwdYGigZBzzFaZoQdBpILd5M41X
BWfE2W5SSLHt1TJI1j6KTSKcg7r2kIFKZV1TsjXIqKFgEoWpw0LS5UBXMerTQSy1tmMDD1U9YBKe
iQ5PH5kl1QIbUYkg25rESRWS0TbDpbWSF/Y9QKrWw3RWbXu9qpgwTBiYkUtOjWZx8XLhITnB2Asv
5b2Dj7RxlTi9aOx3P+b3pvipxq4+hsE99ELkR6NnJtqbzQBrgRfkOUzyVcsA3UjL7VhYGz9/0koN
mK2mXpAVvyg0cpz59MNs48stwsubI7fY1rWKPU2ir4VFtnPRfU30bFNZVtcvpXgrex9SVIfoTPVr
3OBo5Jq8XwxJMm3dwX0giwxtSC93jZK8NC64o6rJ4EkmjySQ7hqrwcedwL1VK4ljCHhF35MPwenL
QHDB3bcIU3jYzEr2diaXTjsVG6MDuPVrnfqv2BwMzk5/P4HzXv++FSXmX/2+M5Dkwo2DK0XFtsJC
znb8AcNDLwpNFYs8/CwW5V93BpZ/U8XdwgYw10PzL/3ainK/zOMy3aJ+nQ0rTMv+yXBDzPXkh+Ke
ncE04ddTENMXg/fzaWeo7SJTEpszS567b0FMdAkR340WHcc+w/nmLOMXippDYaXnY9Tgx9PSXTLa
+ULTff+riNxyVztYQie1OoMXoC6SHnewseKo3kDMQ1M7gBdYtR1JENI9N9LcwcCKXSKm+70w2/gu
7gFpmVHFc2o8gIxaRDzUQPMcBdVEVK+Yx73mCFVbq4J1P2MBtYcAzmLWvk55vU/V7JEOO6FX0Q2a
3itnABsS55DkrO6Mo/n9kDq7wcnTk6+SCu4QxeuV+DZADGubAP4zSAc804Q+LaXe9JcNVD1SPdTi
Fv9bdoWb40VNwqXVJCdTN9GoCGi4RnMduhGer16/D3Mtf9cBzoMetjhfm1JRFkXVTQsclf3eyPH0
mZAKpIiOpksXuwfQPIcGr0PZW17TfDUgxRL0s0nckjOz8dqI5J4V1VwqBf65tFAPZWaTFwM9LkE0
QwcMsaW7CeP0jfynlXCy7MmwJv2tzdOo3yg1NuRF41eWvVYqJ6zWljRzpDtp8ZTKSrFRHDfxYSwd
dmOXyJtSMeUbE1FrBboiRjhhfy1j+SwhgpG3CZjddQImQhreVXdvifqrGhf7uNOe7Ci5d23Yrgzo
4J/p1Y6WGQYCpQBGAjvN5AgnErPbCljgh0Axi20voQtmIWdyRYufgzHUoTDU5yBu3alDOZdrx4F7
oUsHY03ZetSZKLgmphglWcZGuUIi7UUQjcni8RP/MoQzYRbqFfB6vsMOgVPpEokYGLhM9U0UxF5E
VCEK0l3TkbdVtBEdQ9uDTKXtXPB3g195QdGpJxBKl8X0qjU4cGuDuYCFbjzNvhoRllYwMDgQcNj6
97U7c/vEU2Go46Ike+6OyXO7ndLY3YeacW1K8zGbasZeYbhRJAzKUT/TBSJsxOROp+IdHLallPej
ob1NY/6o+uWOpJWTFl66hfQkJkyyzrYyzz1qda8u86WWh0c2w5z7oUBQN1P45bA2mmBTkA0UORXp
Dq3cTKGrM8+GJemW+CjKSubbpCOaeVA9rWjWMnPklpQ5Z8tZC3/pOPb7KPCP+ezCaM1mm8wgQMcq
8KDP2iM9x8jUFtdpUC2ErE8V/y+T+dJQ2lvgwoshq551AB6taZ2FTkiMufVLn/FfsXvMUoof7B7J
W/2///MTKC/NzN+2EYQaNIINYh3n7Ed0Db9tI/YXU9NULEV4AOfm2+/bCLmP9KppI1jsJfx3Phb8
vo3ogp2HBi4tXLJQ/tFEQ5s1w3/cRnRoHKpuUf3xbuiw/LFbEEcl6qrOZzKXlZBr+srFKZyjhpzR
KWAbUOUXfQ6KdAgx5A7byIVUIxKFAXjNnT4Gg7bwJRZ3EfnRPtXUO0U19pZmXtQunDBwETdghNhQ
kvMeitAC0M65rlSeD+woM4szm7CKemQ9Q8WcLequ300WIPuiTRjSotS3JqzWpRwjcgurY5FX1/Ho
vPeBBmTTNu+kAZZciv5KU50bVFaXVlxMywGq+qUkmsQv4ZTnfny09f40pDeGVOiLuHF0IFaL8KYw
xvc4dGdK15BvkSmnUI4UnxrGJ7gAdwjDnHWSwBXqy056YUmcCP+yO7rDUK6qdujgIbTmc1tNqFW6
Llxj/CsxFbVXoeIOC5mOZ5iQ9GVYoW1Do3KrWP5XSLANPpUeGLo14WYnsHwlQLOuEo3kLN+XUBTi
h2ksolWWZvVl4gzJfurFcIBcOaEQwPns2vug9NurpC2mnUOa2WXmBuFxMqLhLMxHIJcO8ZikD2fB
w8QoaQcfAW2XD88uQzTDKSprzu2MBPFF7Rjov9SgOXSzGXScbaFyNoiaOEUxtnkZWyjc5O6im82k
9WwrHWeDaY/TNNC7a0ke1SCyMyGDEXAZtIdcBqDEnKj9pcn2b1hWuCI/Xlaa+KfLyre/8b06FV9A
ZaP2p3FuAb6ZV4jv1an5hcGORiOf1t9sSOQnvw5KMWELcIMWMcTUjrMd8bdlhcWIsHfQ4VSo3PuO
+U+qU1aQz8sK5sRfVEE6C5WufuqG6lh7KwNa9yoX9rmViLXlzzL4ONzXNnF9ZIEupE8TYCqYOYTj
eJ2CF901SeScs2mutbTe9lQ0s3rc0tJTVXRncabZS8Zq3UUwt84DU+chHcLzZHKWdS/zVZWhAM3i
oyE6lNsG2gGoHoCmN4EV72Ma/6BP7IXR1udmGVKUmMpzkfg7IdsDMQ9rN1U9NQKDNvjTeWBNR7/h
CUQXmR7djPYxQqMXIBRiG5BMVqRE1mpSvXIzfTjV0iDqyKqri7bijwygGgHXAEWU5mqYzFsgH/Y5
7dhtbsrlROU09IVnSw57fXcpIs1hkSUXtG/v4qyxqL6SFrK2Nq79mDyTLvAvzCA7KNnwEPrAOQID
loySo6tTegQkgNocPTwkHCTLOLrS6b5C4If1W09bImZrJmfOc97R8JBlCevFpY/fO8p2EviyUh1b
ZE/PpOatZQnFdOGom6Lvb7ugfyu1kljZZ+a//tFsFapOV94FU+AFygR/CG1fW7HyDXRNeosZkd+C
BnQ2ka73O5l3/pGguG4XxrF5xKW3imacZihpNBmZeR3N6qFAjzGclfzFKIEHlqabNJs8/HgEdhRl
+6j20tkSZZ1ucsfpvX4c3ktGAE5dVafUtE+t33SeoZBtW7rQeSLH2HaVmQKvGJ9S+H5kbNvKc0YK
wRQ9tAZEmxlz65Ne0OgWl7jqDpJsA5uMAwLvvDyKL/Bby01HOEKdwYwbzfYpMcYLDdgL3KhsyZBc
7m3nFRjFuapE5rIKaQpZyEdYkC9LWk52hHi9obgr8mKD4oVaMCipw8FGSbUgS0R/IHMQ7bYMXgIw
9ZKRLepp6AMIk6lVY69mXjPqQKiILukKm6HwGEAI0hMOECOGNmEvegOXZlM66FuQFTGQQE6fbCKT
TouqEvihuaG2SDn6LdUWLTU9OnrYJUIrme3iyiL9Y/YVxNfFhBDHVC8CO98Qw1SuW5Ib4sB+MpLu
HhvXdR5BagT2ftJgZAaTvSVSxGVn5WBYca2WoZOdh1V6SuznKuvufQBRyDvP4mB6LZz01WyBJ+lB
rSynEqYVx4zb0kRfnpQVaRt2lGIYqbfClkcMcIsgIajDpCTXC7A/JoFXdmuSgFPrBDPWXkXyVtnV
R+lzHdJhOYjmljVtB3qC8ypcKCMc90YEpkirsRx01j5t4Y2aNv0yyJy01hsX60WsEjMZ7h1sqZCG
RgzOHLX07JBn2lpDMG6V4RpS5pzngY57PLlkOwEo3RYyohRKoukw5uHEDdOLDXlKS3tK5bkJVJ3M
nHaRlmFxbePgeGUheJQDorsMryw5pcEmb+E1OBZnV+6Ihg5m0YX7sOTltRqKxAScHcMJhs4Rrr6E
quTK7FAO40RYsv3aZ/1Z2slDrSTwvhG4Do2h7vwgulFDl8vBI9gIoJzqwKCphNCQ20BDIfld5p22
KvOuXWdVdU481R6dE35k+1p3u7ceVxaFAuwFS813yPitjekDGg2JnESQTlhmSMTxygC9uI7qPNh9
2+n+Dbs6I7Yf7up58r//QxZS8LMUj29/5/vODjMANy10KA0Z1LfE3193dougeOaLgPNQQM0Jhr/v
7O4XB0HHPKeAUWDTZPp9Z0fz7RgGVAOaVXOw4T/rO806qz8eGOiIzagUVOc0xgxnnlh8GPc5Iq7d
OEYKEsSVvMrnShTrUDFXpoYejQentZI9pN/6cpwrWBa8gWSNKNmhODFrz8hGSUBQUauPkTMUEHDx
vRDAQ2dfRgGxTsBjd6HmPgptfLBA2cIaaNu1T/BNExXVQiN4UG+lV6gdsX7acCQUW97H/pDMbitz
mY5kqfcNq4hSht1OxD6G7yDZSz3E5C9ThtlDa++FY6YMSE3N6zSaV7BSFpiwCxK0ASvrGXnlmjvd
UVbMXdfYbEEoDDWBXQa7AFKG4QAIaS2GfK/S15mqOl+oxXujUKwL57ywh5eqnbwaJQ/oTOfS7d6t
Nl0qzoSJ2jWee3IS4vZeKbOtE1jvmSGfmoTauXvRiexKebkJZDNpY8vUVNEkZ6uacB1cKEdLJft0
zjGpfWSSiRa+FnM6k1/byp0zZeDqOORjwU4gtyY+HnyjEDvhMh+fWkAMuLSPKTRqIi4RmrGwX6mZ
syE0kJXLXKn1tIfwANg321jdcLIqpXt0J+3CKgcuj+MPdArz6CJ1o4cRmu3CcoiIHYrnqdB2hf1O
+uuuJ4e4LDRI0dnFQIMpbLsH4hVsbbrhqHtQxnSh20F1q/Rg1fysjnfC4MwZt8whBqB5rfOgJC3c
uEu408o+dPS7tDfzpRvGwZIDI9BAAxqsYx7TqJlWqmCNt3rypsKx2FduPdyKLN6V0j9OE6OuJFU2
Es5UFhOMYCn3obCCpyBxidqySAFoJTEwbjtu2KnLTZpE3aJX+/O8rof7ioZnXvMRvlVZjqjOjBrT
ZeAW21hP/U3atDswvrvWTFXiDIK3rqnJl5kARrO7L5Qofg8jYkFAG39NJTfkpOA2nRzUdbl6OfVU
oKm9CDLf8kSCj4q+0imSzlJ0eHh6bdnKU5r39iaN7zQjxOWjlau0bkjpHKyNETcbbTDCU2MCVe7l
9eRigot6QGi2DOytNTXDqmDTnoLxRWg1SQCTmGvUQV9y6NwliARW/0feeTQ3cqxZ+698MetbiqrK
sovZwAMESNCTvalAs8nyNrPsr5+n+kqaNrrSaPtJoZAiFGqAhMl8zTnPCbT6AW7IdVeVYLpgQRpR
vdbtiFSv8MGoSaKD9BAuKgk1mxqHAEuCO8skeiqw1mkj07Pes3dWT7RTI8fnsR3WWWDfVSyyTwD/
WDtSIxfOQlf91ZRooKSRHtalhJphkvRhaM31SB+8TSKqiJRIBasJJOGi4knxsRyXnhU2xzTo5hDy
OnsTXjKuQh+ZtW1FxpWXxeom0TQKMOjdnxOwkDszYw3Jru0L4QdIqjVqflCSez8JAXDiRwdfp9rb
KStjho4kH15p6CG7FR5/fyMsqS8tPJpnw9JIZzXVxTBa+5SbaXY93iWJqR2wZubFP2gNPyME/mRW
Rr/Gt6D9E+2vPT/Crxef8wtXGBkG7E2c2fzB9fZrS2vPJnZEt9TX2Cr02d7+W0vLpAz4l+vrCJ0E
S5HvJmXMs6CHsSkBeQDV5++0tNzr3197KI895ADMyVAK8FzfX3suyM3SFm21Snv9ZWSa5ZAW+c2L
c/737ub/FW1+JjVeyf/+rx8UgFyp3z/F/CN8c7MmE4ZI6fAUgU9d6DmMdeO1cIYbksHBzCcrt5ef
//wpTfHTdc6IEfklsRI6BDZe4e+f1Kj7TqYDWVBiUOWumKkodVDxhQy1qj6EptPvh642cXbNxXO4
nOJI30RGpR+MLLE3JQkHS+kpeI3O0OsH9AW3aQIi1uY+CvD4EhkZQRUdT1XuH6Npzq3idi0Af/iH
bL5VJD6aFFOuavyj1KCq1tP4Zo3MBqrGCD4wEPkbs7bUOegNRmpppenbqvSTs9Yo77GZghIhhDi1
unUVVTxXp6FODjSzXk1ZvR3leJr6e6d22E6M3jog48uDEB/XqsVPDRGx6paZ52NC8fzHkmGibnQM
zZ+S7hl0yN7WgmeIPacJ5GFV4XkYh2ZTNtWyG2purovZQf8qhxjzBFwzN65O3E3j2sPlmREIPUH+
6KrkKrfFgzfDx8epePSA0swEks8GMPvCAj9tGRX4L3MeuTaV6LZ1btg7/O7RU5o2zbELWaVbTmB+
JK4dnoag+pLVOHSoKpuFytpzS2QkHgU6HSWci1eZ3SHXQzNcQF3NripVaeMxMN2GVALOxIUcjeHQ
lWBXSbtJ5PJrlC4DCIg9me9cskk8ga9EIe1q+I5Mv9gMONf9zgGEP4JWN+xT4AEokP3Rc/sXDPE3
KmoIuWGEe0Yxq61jx84f66F5FLlzN5hZBVu8i5d5Gc6RxF78JL3KXnmpbl5loesxBqL2QpuskxTA
Ki2yn8hm25p2dyPmxXpaTS+Rz9vmx9Xa79IP9mTjJqptqwPkw7lfS/+mAMbThH27sWHVuqIm5Ekb
/V0YYwDGwW51g3doWOrB46nCQ9kSM0TYLLdkLJwrvhzAH9mpAVIwWabWoNbM0gcaIS1yjJj61I1e
USOOcu0MxWpKYmzC3KNiWlbFl0bIpzpprj0GUgskJfdYbD/ZMnrmPAMIlRzy0X+poOjMeDoDG76F
U+o2l5Jykn0hlq3uHd3iXWtqLfMDhUCEWAQ+baXeLt1AvWpsbr9oJdSf3niZpvajnnG1VTebqhq+
QF4Fo2ej1+QkuCRTV6M2Uj8y8hV+l6+G2ICA5ca3LpxNRC7DhXiDq8x09jrh0GNaRYd/Rai9uy5U
1UqmeC9hZMN+RZ7iClQsI9FRmd8A/+r8+8koX78eQ/+EDhCR+DdH7k9KNLbAbRH+Z8HB1z/+6/0n
fpn3MNxy/P3v++q3+8/8xTYNi8bLQCBOh/fNSNfDaIk4jaYQPf+8K/rfxs/7hTBIk0vlV6T635Ki
8Tg/3H8IxLkjEBMDk2FY+v09QXZtGAPjItMjCjd1XF1QnC0iwwFU7f2F2tf5+SJkds1GDD+PxT9+
VLDqaKWyuoB+qDJ8lC4y45CsBfsp1y8EHgzQR6bj2H5AafcXRg3FUY8mwLriNM8kA9QHIZx2HH9A
ImO29ZChG6Ohw4E4myGDrdnLYMSwd2OOs69RNw1otdH8zHzoMcvFUUh9FbLLsSfSve37EUnbumcw
12YfUhxr77atb+FVZ5Z99a9m0om4l8iIVMe4hW+/lTrL3ri1w52Or9D4DM5j8a8gmUTKAt2F3Pfm
DSdXe6nzKwgBTKYZ3LQTWJhgZ1lvMrtN24fEfPjmQ/cHpcUfv3tg912BouWnW15G2LDdnncP9hY4
DbFmpJb8RfkyN/7fCVIQG8+SSDzpApXujwYGy/dyIGmeyw28yWP1LMdNL7OnP/9F/uBJcGC5uk1O
gO3j7P3+YwiQpRhwU7qoyZClXWdiW8q/yn76eXnhgqLlY45uGA4kdef3TyIGU459CIurktGVoxzz
frDi4qQDR7Ygb7ioCCug5QvROPFiIuFvyAHnC7Wzk2qt997GSx36nHgejXJ24tKiPHIJG7XttVY4
zSaTUO3JMwK180YfTGrJ5CpYPjkciSnp5tDgetuW9DNcV6baNMSuVdl9btUrldgMA8rNBAQogG2o
OXeueJMdLCT8sPBpGKHIAqyYyvZ6jOqMtFW1gwJ5I0pvIZviyfSoc/pVqs1rv9hcBQgwEqhrVQa2
TJEJJdA/dnV1YWJ87ZqoijTztg+dDTjbx8xpwYkE7Bjrsxtrb6KzYC8i7ivqxyol20W0pHNgiKtT
wvZsE/VMEBzJWye2CGRRENXHvBLD1Qw38sfmvdeJAQhCfMjje9XedgaDcHnjYLSVHvLOxlymqnjy
mv0kPwzyIFmInzyBUdUHBlt9Ln2Ys/q4cjG9VtONBDFgjME6INs8SoOlYATbGFvRD1s+mTvQk7vK
8vcu0+RxelHpY5AxV3GwWeftmvLrsY3cK7t711vifaotxq1WvCdjtxdVvfPiQwmhr6sCmuFtPoGj
XE5IN8lwbjIWE8UKD7Lj3TC19Wlb+34ZFA/IxLdws/cD1BYPKSyaIMyBFLd8GRc+eyJgHotKQLiK
qI4uaeW/CHNFICfAjs8akHfd619YMW/zhohGo992c3pQfV/Lh7GuDzHx5FYyTJyA8OenYRMP3kqf
wHkmTGAe68AFJ+zstJJASZInObO6lT+nfA6Duw7iG9m6K7u27/tkuLJK5wEMyL1Cf9OBzUIM/Ioh
66GF2FtIQrCVp4ilqJ4IGNjO4JfCDA5Jfjdl5saxV0mHaTlpN8V0jGOYD4SrFu4XRjrLsb6ajP6E
1jLch/nMGHI2EWqdsC7vLErqwSmeDUaFlXZVgrQydXYz0Q3Ii6VRP1uNe99AFWztIFgT3Z73cukU
kJiH/rns0P73JTPBZ0PCDfKN+0kfd6Rzj8vAJGvBdsGUGIjcOqcjjXSDDeNapEzwlDoX6Qvq02RD
JsZDnlAu+T3uTC2pcHE7IzOBiF1Y3nCi16T25E55FSfD1m9I7gkJ4c7ZDJGtFPjraRpBtsMF5r8T
CjljEjXCiA6tD785/AjNO6toz6PnEeHFJD288QbIS8+SpxzgaPb+JTH3SfneYE52Pvv1opzS5aRn
d+johHErFeHHlXfKg1Zf0RcMl7REkDCM1ioIyFojkyyoLm1BvpXTa7eIgpcJutLAGBiE2OTM+g9G
AvBL29Q2cAJ/X/nWmTBSzYP8lyBC5vKrx5JsAmUaBAvnexuj91UXoN9qa3J546ROF5xMldssjPIa
KziiYPIrroOehaPoOR9OIwAP1tUL0j81g7UJG72dKs5B+uCgqoZiSR7YR+8cGrywUX/djLuwPgRJ
C9mgXsX1jQDolauNOX3uZ3CIvZo1IPM1bDAx5vMat1d2D8sguPUkhCuq0y0ZxItO2xvTUgTvtvw8
JVuhLoF86f2rVqyj4maeeHbtHfDahmF0s02afc5UyE0fNA3rFTl4pv88slAKvsCnz7E+FdaLlLS5
G+EdG/9SFZdE3/cxghAiSUDH9pzhvLYDn4wUZ/t008rnNrkaaEOy8jJn94b9xgR/6qonuFY9AKoe
/sOuHo7CfIWUmXh7t52/+Pe2OHfRvmzP/nSrur1VvebJvR0ua58M4nEdTG8y/VCoO82jMJi0GudR
+xRCHVCbqdmX3RNift+57btt1D0EgPT116B9CoZ7gTCzIrd+65vPurirxa7qbpOGuTdLnvG6ir6Y
eXOPIOW660kgHghBhUK4Y/wGy79f0QKtYvnFq8J9TICxNQcZ+3dTQ6xxFy4NxoF4+boHolvdd615
KQlCdstjTixyBJtg5P2d2ofaG6+IMdx1HRo4ctQ0AXCAcGW2lCcScddBcmPbm8g793MO80Ag82jd
MV5e5uad4cmDXZyNObs5od20YHnhQObfzAC3bi2st2gg85lcNvMlM8xn2TY5FZYYXJb/pCm2w0No
3ghxCV3nsWYi0GYrCEaJc+2xTk7AcdK//YuFr+EVdDlLvT5K81KU56+Vyj+hp4ER+k1V9lNPs7nA
iJGEQaW0hG3B/K5QsRr3X/77v4y5f/G+/vnfh3qoynCzijnI9N/zud+HeujhmP8BocR5M8Nefhvq
zSYaRnYIq21XmNYslf5dp8Kiy54V2b+KW/6eod+cOTQ/FK0G7mPKYuTaEDKtud78ZubmhZ1h1zrD
BzciWnwaWB4VpkEQkRI7RMysGqQgzLgPqF9aw9o7qWSqkiObaqW45vIhI3dKPrMRz1d90Y3LTnQ3
ltPfVuZ4bZBVvbACjBhp5/TEPnfexnV3gbjxauIvhgd8KhCI+/AURz7jCEagapE2DiN+OTlXqiEQ
J5iA43atsa0jtmwkxHdoPiefoiBJzmIiCMiCL7zrM/N5KvI9cNujWzobpu27pGzWg5NtDbY0JWpS
C/Jyc5PY+n2Gpz/15uwzR78u6m6hGcNHyOqahT4AkXSr5SOtk1wH7iNDUcz+64nOoRlZcNi591y7
1AdjDb0s1GFGGl69980aipvrslQm0nwIHoEALDhhVoW6N+G4aA0lca+zxwmBcDYLkKTLAA1ICfQQ
qp1OXjlTH7OBt21RPjplQYkVB0dC8Uh7VOtulghmFB2y1K60ZiDLyE63RcfUjQnRYmi6lZe4r2HE
xn7UHkGrZmgUhm2FgM0SbzEj1c7eBbikHO+TWw5H3ZPeLqfIXtrUCagKgpsayo8ZkjSqgqUsAmNH
giMaQpEdilKtEDWsJwpSQkvXSfIReA8c+yVw275I911if+L4XLpkLK6byGexwEiv8qmCOMSrRP80
IM+pk3CLhICN0srDURvI+1zfsrzFWlWdWCcF4M9V3L+QRIjkUOVLLSQjSog7aJBRVk2nWEcgAFEB
HMTQHkV9l3fDJyeMp1fTEnyAwPyEnX+tEE6Gql42cZCuMYskSwNM10Ixx03Z66cCZ0vWThBStYXf
2Z8adM9W685VzcoNtXUaO4t0PGUwAUPeII1D007k2qy861y3llP50RIi6Wsvsf7sGlhRHLEoxhYV
Iy5bRQ1YJCeKHfanbLhqL4hWQPO4b+mN1TobHsp+BNYZwyaUKLUGf2/mzgY7Et37u5uL+2ZejhnO
2urHqwmUkW5cinFcK/EipgmKqrH8x5zVGED+/KzO/o8ShK8P9PskCnjXrzYVDuHf9zDiF6bgtFiE
U1vID2ZH7G97GO8XpAec/YQgCAcyAj/Vb4plFNAGSwaCC5DRcZz/raiWmQDzw4nNpUFoG0pF7g0x
py18e2LbGoIs+JjB0gi0njJP+zxl2XXd2vvMVXLjsDTPSW2PC3qsQR58k5Ez3eY2xHgFIwnZroGK
pbUqXPH9KTCbo6mahpMvOIvSwNDH9BSd2FLEl1j56AWNfkVF/+tH7j+iL1hb/fyLMEljngf9wESX
8cPVM3T0PvEQ+nPfb9/4AGD2shf1Xo2hj964Lo7U8dk2lvq4iXW1M3sFHgHX3sRIoFy4bCMepJ8f
BqdJrhLpdYvEqk+14R4MMoj71j5MHRJowyWgNtCQRxGJFE/s2k0H8aHy7vKiNJFtpxg0PaXPmWHZ
KgA6bswem6RZ2xPSu6FixF7a58nDwMkcngeUjMZ6k/y82r2tVLZlUEMS4AQZdiAHVETNOXMK4L5O
NhwNFU9Po5MMh6qfbkHyf5hJeMHJWKyKqXXPnlO9uH764SnziMua61IHtYs4a4BDgKbNU0F1L7UW
zz6lHTS38XOFNmlJm3Zve9ktWLUHNksH5Y+AX9vGrAnwG8gzS9t9Bu6JFK8HPTX2zuAcpRWVB11P
UdPVmXedaK3ciVEHGtV3JA26ij5xMg9F28Da6Mt7KSsANr52qHECJmW6UXn8zO9ycItM0VzREcvA
3heN9qF388ykSmvBAgPDOCCeMDCSY4+wsQqCJx2ARqX6t9EuiveeCEBIK+5TEdP1GhYjv5HVUGY7
X3KUep5oNrllPtsNKbJ+Sushgpd4FOnK6fxbP0+M06BgsJJyheg6Nttb1eZi72gZQoKguhsyOhWN
YngZ8iJYfXw7ip5zOUHE4vVH5TcP6CTOQ4eJElDMPi8IADSS/NyiWOyH5jlCCWcl3comeCvMmhZJ
ga0AjHEe3JMRzWSiP2dtCne6pO8fAuNNs5HfQcg/2sEbNpX9KJ3rMdZeSmADZT3A9FInyK2YwzDN
Ysmp7WZbCnnWx1sjhKVtN9VZM/RhF/lau0SBVyx8XSOd2O3MRc+ocaHn91owwamhFHvAMsWAIybs
Z9K7lx5RSDleAJ5uxHDW7OwwcEPcDj6dJIlre9XY7wGIXcLw2gelWyVMWXQaMiJ2kUVeSew2Rgdk
sJlVf2i59FdhUd80FkhZ+PXE8wILg3xKMET9XAUN675KYmHOxuytyoksIjcCLWqs1EetynrFNswn
DYN42XXZnOmpaSjBn+8y29+iZbiLOqmee2OQKAwZxGrs3fat7AmZh+PGH25IsB3fvLHqt6Iqwvd0
Cu5DVAobuJivuWFcB17vnSzAtiGipD78hCDCmV24j6A6PoVOf+82cnjLzHE7luqicTWPxEIvRj8j
nqWFg54lYX8dl8kp1b27xs8wcVTOqvKM12q2MRCdsIz6iZpKC9dpqJGY+NRIMT70o//Q6dlt4NVQ
CfElDzXodBxSDh4jUBsfKiGQI1E3nugeK1+gymZ6SNLIKcUUuIpNf0t0O6401K5sNHd2H700zbSO
VbD/uqCS5X2EIrV3zXbJKlbte8Qir6JRm9CStLTk0WrBWkEkTNp3rhxAbka21juaTk2Xd5H0X2Qe
vrW602xJf793254IEYX7aY5WVjF1NvtDwCy7WQqSVcE85jx1wERkMbxVUXQ7+tbskrBRg7jajsbm
6MZEPOEdBnTrlZAk52Abz9x4ecW7XDra3rY7g06fL7BhsFwGRIhbvE/3sSn2OYqYun5I6zmf0NI+
7JhMkCnjPRjCbl3n1MB+1923RvcqimplJMO6y42rPHTJoqiZqTXjk6EyjCEojnXwv3lL1dx+0QqG
i6b+yiabjalVavCz9YsYY3MnJJ9X8En02dSQY0KGSZ3ek2EJdarvGPwbBSMfhUtcLwElu+F416XO
+9C5G0Jxhq3qS/DjqiAnZJyeYslUCm/T0kS8uyUdCO2de9IindOKvQYx9ittJOjMRa6G/ewMlXgi
hG9g3qRI+xw053MjmBtVYfM6St+GeyiPdtO94V/4CPHdPlZVEC3DPmFnj0xLs+p4ZUfmVSe0e4yZ
/AZxs9Uc57aecAAKc/yYtQTm5JyGoQG9PID1a1tB5gZt4/w4G9UT7a7Zz6mUiO+K8mPsp+yL26NJ
Y3bOwojpMXqSCLmhseiKEWDjNC77Nt1Prf7FM6VxcKZmKw0Ay+A7H5MO6fI/pty057Cs/6z4uWpi
qWLy3i5Ayf/zfOCbxC3rF6YCJGOh03FdY/ad/Lb0FL/YHsZrlLCUm8asaP2t1kTz4/lgJ4CZQcpC
2/2/taY/8/5MAyER4oe/6477udRET0T9y5CCzSya2+9LzTAjgUAN4B9TfMRpB/Vrl2fdJnWRuZR/
sT2DN/JTPTiLdOeERJO/ftrRqRIlvqws2EVUDjCVwV8dY+iUXVs7WDqdx2ly1k3iH50cnsZUEKu7
VDYppc3MxFQlYrt2MIhFViaRXTNFc+w0yTDWG0geMDnr6nOML1ybEZwKq+tKCPshq4f61azLWwG+
s6qmkV1RPyzNGfhZl+I0Bi58clmvtEja82xgmYzZsBdmocqVH+XeoodOktrS3RKKu3TK4DFXw9ka
pqPttPnagQZN0GYGyeuRmduH0eOtCJgdLHNZPbl2ZWylImUVKu4pjVLCEiOlL02T/AcHOOiKCFHS
pGJqM5LzFGwuLDwpOTmrLucoHB7LlK8/iwfHP8QWY42IpFL8xukIP0M95a08mswy2SLlAwP69plo
xEUZuNpDnFvJa+IbgmTgobyLC7s4iozA4MY7hKEHxtbaxP2HGU+3rYkborZWVQ4HvnKtT1rqveZV
zZQ6vYlGfTfa1baITKrGcBXVw3LCISPJUzPr/qbPjSenHnZ2mDw5NNSGjxkcpfZiPuYa1M7czDFd
cLnSe5JBEvHQsIJIadVz7zKD2g21qqn8oYSILHhxxgqGIERVIsOaEbNBiNDDds69QiYzq0jHdGFG
8Ow1wqDCeD8kTxl5WRXTo8iM1wW/QeQ8jzkvlZEhSg1rx1yZsW9vPT/VV0SgrwKWfCtDyOk8FdW1
OZJEBpzG3PhddmoJXonS+2jy0IWKcVPE0aH3gZ84OJQb9VBM/sUAvsUNQtpBKFLRrVzqU97tvr62
FFMWJGMYCKecKy3vW5admA2dhR0yPjnIzItjRJ3dPdjdprrSBacv6GK8DoxxBowimBNg4SbRuIyl
k1O1u8GmVFi6O7MKNrlL5G1gFGhHFf6WeMopX2rjrsaguzHq1lB8qkhXbw30vlSP1fTpH3O0fz17
/+Rov6hmPtn/PJNoPot/n/yyPffgXzJEh7/9HcoVYAUeB1fXHZBHCDO/Odq/Ijc83NAzwmzWgP42
RvB+wd8AFJbcKgfjI43/3+BnMC/48bil86YXs5H2kiCLvub7w105baxZAUpEs2Zj22s4ilAlkwzn
K+KYmVdVgLVTfa389OjBI21ThB+Ur6vcSy+9QW/ZOt2L4RJyGBfVtIrZ1G6EBonM82rzpjAUsR1+
Qnh00qnhkEf5/YQUHI+zkzvgjNJ4p4VwVEX6jrobs14hj5kbPnVGdgseaWk2LLDDTjrnaRDeXu/t
93JWTWsAMlx7q2YTcVGLbQavc9Xz3WWbOFIHWdmpIlMk5os8dmW+Cog7TFL2crFGeAherIT1YmL2
W7fvF8oOnoFO4SbT5DpOux0pREeYiw+Ol6U3lhixofXOU42QDg02md+hslYTIWyhYdI9ttY14vCI
6a1x05nTxkjkZwfnoReM74YmTwWhT0uj0an3rcw9BL14FC6tdmaNpBCx82ud8Y75303QWDAf8m1c
Ri+V3z1CRpjP82pV5PpdY3k7mzQ0AlKzVaPnT6mnedBJPAnDlfW5kZjDxtPgn2BRhOAxlNd0vZvJ
sZASevWaeI63yic/pzMIiXElYAzHDQ9aOgDfcI8ZRjYNBY7XZqfEyGgPIdEu8iLeeB7u0yIlO5z4
kAyZRDrvwDhj5NKLMq4Mop20Tpz7We/REWaQBuWxDJxjBizdteH5BNy9QICZBnSKDOAIRlGl1ddS
GeFWizu5lsnYgnnLLKDd0sP74YX6gVn5tEEev6gQ3aomNdeWGkmrnxW5Y0ZexzIBHbV02RnsCM2J
DnrF7hBaSoqqr+naizfL/Ho3vR3nvsqaJYDdLAasZ1mggz7QmIWCzsDTzX4/BIQ1SsJmlhTqaAsz
NIYBWkPMfogOVf86zTJEH2PiokP+wFE7qxSZcN+56BbxHN0XX5WM0+D1yS3HO+IC1wsB2gaVPu0r
3Qt8sm2k6NbsiHiS1Am48bNmP2cFhqVzsUJ6KxmbrFOAPlnsm/vWfJGojLBxBEvEqISlRHpzbbB3
77AGkDiA1WJIti6637jgx4mzql07dZEt4xQRaF5j18FYMN7p0tRO3uSAgEKZTN5UsPLTnjDHSRDl
y9qh/Gq+uBjEszSau8bDd6zLT4wrXtKmRewVHZPGu4ZvsLCRDN24o33Ws9xZl0YbXmG6uQKvPkdI
hnxPmguUkmUOIW7JME87yyHOt3ln56tK75E4TJP9qRh7F4p9W5nbwaEt8ZoZr6L7m7gYykXlTJ8G
MW5twTbZpQOasDazrHmz3UJusOve9cl4FmJ6noLsPUvwZuDMWWQOSX4irYE2oDZal0PYw+OJ6hNX
8JehLJneM3zIA4UlN392kSw0pcSIHNin1k9ORRG8Nt3n0rDfOgX+gapxo0bWV0jHTqxbZLtA8qqh
kjZORSBwM6toNXtYbW3ah02411GhLLTMXPduv2Fy4C0Bb67UiGaUsewRDI4fXZOVCYDNvpVThm6l
ZUDEwCxB5YVkj3ZLd4O3ABnOsRDmdaxXr8KMPhIPxXKHuIS6sCY2QMOqwndgEYl436f1e17HBuds
l7y2zfBvWOv/3ztcblW0a+gbuXi5sOb4iz9r2TaXrP2DTu0PH+X3m13QpTDMt0z8FV8xAr/vdGcv
AWNt6NcOXZv5+83+lZnIKpeGzjQRIc7r3l9vdta9+DQsbnb67lnE6vydm53H+/Fmp7hw2VMYJvGG
DJ9/0AhCTq5KyXh0lRXVfdZV5HDimvOHsMZLFR05BAG6+XwDCs1bm4X+QhbshaZy7UXpk946K+kX
15NtPXrsK+0xutTdp6r/FEX5Z9As1qmq1TO7RrK/2oNT9WeR1O9E+OmvuIzjuyqIHWBTUdGxaGMS
O/TDwaX/8WDO9pBY4ffkhv82xDFj+b6uw7VppRvR4emL3Ngh+mYoPZxHpnetE7zDXKTKcu6joaW+
5eI4Wxmqmk4dcyILTd1eW2Hxuem0GxOphzl1UbewZj8+JizS5QQ177FvvXEfoHdcaFMVflUsRRlz
3zq2uLqbU1bZHOeRv5lvzCCrmmw71EIlqHiyzlvUvOUhaiSTdL2pm0Sx6r0aN2WLktbO8C12E52W
X6BTUoKJtBX4z0IUkbH1MoZ2DFoksXAaL8lDMLrJvqzy68TPgGonlnX2UG/4Zlpc2e3o7RikX/CP
rb1c28fRFC9C1D42yZGiDlEFFdT9UcKhoeUq+tAlUhqQrCs/G1GM+HbMGj9Ru8CiF1Nt8u7pWFMH
a9y2kChxgnefw6EEVdA1143HoElrrgivXvl6jPxL1Vd50548G70YoFl/pXfGaxDHj4Ix472j9SQ2
z+7tRJLWVpHKJ0LrEpP/HLMFJpYkD9JF3SYtOS5G4G3q1I03cU4WXdC8DtxUuYe9I9dIkKl7Zqbp
xFCtXxs60CabrXTWvhZ9/Braqdq4ZniwEvuhJ+RZs8S9nIi5bkP9s+23wXpItLdYxZsx+0yG7bpp
nJ0aQjg3VrcvqOj4P5+jsSFl0aPxqhtxndf8timNk+53+EKlHi9FAj1ZdIcSyIvWtwsgBlvqVrLV
qOvS7gb6+dKIuFLCepe481WuihsmMkSXNBP5BDaqy4r9fFwhR0iyq7zE1GHL8WjbTJDXRthTaXbB
dTL0mzCifJBhxGsHFGjTZY65josyxr7eXUun3zaiPBhNXO+7vtwDFnVv/G56sCWFCcbNbeJGD9h6
s4Um2JrTDN+MWtYsO10y2h5ORVUcwYi9+cAt8kFh7fDvUa5Vi16ShCPI2xRoaPWSLG+9lCVsyWza
RAP7ZVfXQrCMib2M/PIQT161rIaSclAzWJMZ1SmwwtfOCvcFhc2ychn0RgAceLIYfr/Y2RFO5KIy
EYfQIfN6gP2SXrp1jUKuLR3jYj81TJeTlitsUJ/4DEcHyfRjkaqBL09fX4UI2OhOwdvHE+4f5F1t
RG8Rx8naRcJo4su9UUYmjmYwPtdO2+94XPp5K7M3qi4vygmQt4XEM9ZpvEnHvlqYKSUWenL/IDuz
2GqpU7+lbn8JlK4tJi3s1/o4ZptIH8n5sWlavJ4wwqIxVyHDhps2yC7fXCjnn41tP7Va84HMqnMO
4PA4Zn5otZohsORgMC/p1Fb5u6Ii0lueCTSS7iUECVKbj3/+hD+Szy2E23jTBZB1d9Ye/ehqC0OJ
xINyeTVBb8K64iU3qcZRKor3QZvTFqrhxPjCYLJVvPhTdIpAUGETmuSSbmKpV+LIAQE4IiqPon8o
YXjo7Yhbd2bA4SF6IC+7QN7hWKeiC52/ELn/DOXix2fkiNXfNABqix8Gj4kbOkkKX27VNhuMA0fd
gqvuIBaV00Pj0KoBZUDZiusLi8SFAcprHPQ3obQ3JPxB/bP3TVwyGwGE13tPQtBh6B3jvoldd+Wi
4AuuON+XQhmbiiJiqXCiL3gZ8r1bTPnWM3d//n58lVF97w3gl0H9RZwwg03jxyQuNRlNmBROtfK8
bsks6TCW1XmUlX01NY6+agsyH+oGt5IkdcjtyfRJvRTU4oNoyo1tpVd2yEnuaIZ9Hk0jutYmMzlJ
N/ooXeMYWvE1NpIFEiFEgl29rfvi0kQ94aAaHHKPPjOJjODO0mNz2TnT2zj+D3nnkRw5lnbZrfQC
CmnQYupw7U6nlhMYRfBBa/nWU/9KamP/QaRiMLIiOnvYOam0srSkk3AA7xP3nstYK7sJ3eKohZTr
Xers/iXSUc/i+aJzL58G585pFMxVLBE11qhKet2FySY26FB+cm2+q1ZMYvyYj1AAUbF91jOkocK7
HHjnUlfG8zgL97Rm6x9/xPeTZT5ixubjHzL17yItCCArRo51jKU4AVn2ly+BO6XU+Hr5kz/mK+X+
2y/aNHSD0TudkMbnUeV9VGfUE/SmbCj4ooOSCNg+fNSlod7r1B523D67JmDzutwbTvUUTtax6MZu
EZfyxvSw3ueKQtkyHdFs7ehpNkTpruBfewSjvQSmfWGRfasaot5WvEE57daeJS6x6107Yz1n784Y
3GwfO6X8iSPpry4giPB5KDVnMX5eBPRTFDqQh1GG9WIf5TpsCZee47e90H/VhMwX5/PFg0BLqWnw
8APQ+vbiaRa6ZDUIy2UvLY6I2tqPFRyHNvSWUQGNIMWqgmpe+cnrea7Kv/tcbg5nLpihenz2W7Vl
ZyENc3nyLGmxand2eeioS8fBRqF3tF+hbEm/RgnSuPolpw1C4FRs0Wkq/w93Kh07eyBeabb51a38
QY5ZjGoT5/Cgl97AWRtYm451fOglP/uYv/yLeSbm/ZEznxPfXmnqqirpIu6YtqrWOLsvzdjdp70k
ecYEX5dwGGhF8KjO/y8MhucWxN7azEMO5hGNpsvoRGjFSgjH5/2lLXiVPHjBWCxzjaJYlcidI22l
wgAJerVd1MrEDlpXWcG2xtLWbwo3fKwlIibdCSry2Rx1xWbjQjZ2DieIBEsUTm+lmpwrujoe/oUz
dkoovZmHxSFfRQ+P1+jZhrg3RR48JGWfYvTMX6OQLKgqWJqze5pazx8HPjMrfvKUawx1v7thQL9o
eL0o+mnZPl2+KQ9MAA18TaO1bKr2PADzhV3mqbfCHTET120ujUss0TfKqG9LAr8VqWz0huXUUIy/
/jb/fzfpvwuleQX895H7mlybEqH1j8Ji5ySr39py85eZkaCDJyBLiQ0oN/VvbbkBEpDHGgApw3YX
KsKfbbn6CxY3OIGczzOC9FupNY3dTO9jWmVaM8v6bwzcmTx8f9OoGm82dgLcORRl3940JTJ9dH19
tBwyjIo+Y60Zf+6Fw6aZ0MSWxq537AveOdd62CN9dfp0QdLT1iuZLIdAUVwegUMmFXXnFhFN10hg
bDp7Gu3kMjPKVx1GzHYQ7mrqWYxR7K47R9r7xEE9a6vZe5myr+pImbcz7CrCSFklFjkjQY2Im64w
jl3cPOapcanFw02XlSvCnc8lRrFhUI4Zje6i0ZprMXj3WUtyiz7sTc9eVRE47ESNHgI43I3Xn9xG
29oFSzVsHZQXsOzch5aPzugchL6tI3xkTXiRI0TS4APp0ZxqhRc91EHQt4TG1L5bKrf65JaLCou5
GqfrQr3LQJ/lMauJutJ3dibtrUtVsy9S0Es4bKD8ltmqi/uzzgEJ4wGnx5l4NMP86CgkOQdK2e7Q
fac3zVCjyHJ7c5nO7g5jVt0R7A1bnyKzS6SzCiW0MNdscPmEzDkjYqF7wAsG6CEzxq6Wq/1FKKT6
6oJr7jvSI0cD22fZrAdjFteNm3LS5/iw7YicKxRMQpByX6R1gEuI0nVfquO5kK2JAhopVWTxZ3ec
48vODK/NemLQasSHPtGPfVGDBH+aPASPqVLsMjpnk7DrLBuv0qTYTZOVMY7W1lnRnNlpkvmlG9PZ
JI/lYAQjgkTDZrdCkHfM8EAPLtsxTbC6tfomYRFMaJ9q7mMruzGd+sxWg6NRFstapitCGEBgqO55
qsqtLO0TIZk3ZUpcdsWGlrysq1gbN4U9bhCLPYFquECGvh4UJkIg/1mCKmPJNkPbR2OHkDI+gdQ5
2cjhDBUDU928JQPTGSutr9J83BYRSQumiqIPHdNC0xqsdF29g5YC3rE6tj1zJJEz5GV5ADGoWyNM
79ZIeE/xkCvTCvDS9GaLwZ3zssaXpGo3dkV1PFZ8su5mm65KkMB7m6Ed39ssjJG0pbVLBcg01aTC
Kmk4PWYbSuimmI3aiYMktmLg3okzFZnfD1pobCpDw6mpK8OWwMd1PpnIhrzLJtaOUxztwiZ40Cro
nlM2HTPsZTdeqYYsxwT5zfr4FFfmRVCSuopbm5mOKx6YGeR+Emlnjp6+19y/i4Ip8JC0K8c+TwKo
GppSYkSQyGP7PFwwDTMXLbMI5mmvlV1e8vuglQ/4DC5QZQnCeiNDPzqZtmXXj/FQWxayMK/6QGex
4PYhYNsQwIQyU5Q4GiOW+zozllQmJ9MasUYKIN72FD5pSle3S2sU66RK8HOWiPHtSdxJwziNMX1T
PAUSEJaA/x2BEuHCIMYIATnUV8JQnmWez/bFBKnY1xPgn3DambPR/0enXd6U//mfn8Pyvv6cP0bR
HF06cnQLiOkne9FM19Y57iw6aPeDvQi6No0JoT7MUGeN0Nxy/blktulaHETsFmJ2VO5/68z72rx9
U9FbM4OXY5lmCDzfvM7+2A4pdaANQx3wZss4tRftpLUrLWXW1LPEwSqRpdDdahvln54eUlMxFm0w
hMwhm3wtLX0hIVBu+hanaVnpDNTIDVvJYJrflPjiZP0I8u06R9K2rxtd7k3by0DcaJsoa6xDJFoI
maisD9qkVYsRmDA3N5NKRmnLGFIoE1wn28a5R+qiMMxl3ZneeT/p+nWmB2ZP5JUdUv+qwPiRuGJL
jhks5Ch2uqoxl47Haq+rDlGrrQIRb0RtrYzWPaYxsX1FvdcdeSNHRKUJaukub17rZuAhyoyFSgRm
jYQZQYav9eRGDJy1PXLfsNgGFTqkJPEurEYcVFtDcfagVMwBbTW97eOMwBlp9MdBoyWZVGvcOS7w
ORWw6kMeufYlxlnQXqY17EReAB7t1XWQhQs4GeJYKt0rPhgAaO5a0KpihxqdbYeYayMTBTdm3j5W
jq5u47IEHezaec4Wi2TwnLWZHk5X07xHM1moxfNmDSjegBeMbRshiYx25w1cMAEMnHdyRhZ/cWJC
LFjWZSzt7Hl7F7PGU1nnhfNeTzOUpSbUTcXCL543fwNSFm/eBU7zVjCa94PF11UhUat4dMZ0wH6N
4LUdMsUnnCzaebUV3TuMcX3bqM5F514kQ/wuouBAxHPre3Qjq0RnjgXDTHviunlnCabrEcoIYiZJ
OIaeXzmqsP266XSmWwlTowb23NA6DwQZnAwreiu4CgKPNsBmee4CZ3aY4i/sPgguJkIxM+lZq1ot
Kn9q2Zdnirbw8uAgRNCgJpLOIorRlxtsgD3F3KP9ZAyoOk+VA1u1dDJ2ooV91WSd6UcKEwE1SB6C
zHi1dWAeQ4BMtGvdZBfCOyS1tlYv8yC0Nxhx9ZOd19p2HBu50triMEWW79jBvimsae2kQpy1Tmnc
iqkPWV1Dnvfa9ihdZD+OMqmHzKvCDW0Y87wB01udCeNCb6d4nevTYcxvgU3aez0uboK04VFrovPS
U8KzLCE/YVLVM8fNq4Uyud1BF7CX7VRBr1VT7ZR9cQYbj7QTSCN+bscQca2tnmRrzRONbzDlkUZL
xgiC/jjS0sPAz0SQEMs1q+bODxqWN7Y7jms9NHBPCX0VKLLHCdDtcIaX9IcdNsOyZH7cN6+JQE6G
GNfvswj507AptChYzW3CwtCCymeVfHB17T7HAR/1SB/C+bGgUF+Diqj8BiE/9MgMxF6WxZtU72AJ
6Gp5DjIIj0lrT5R7PDHzzwMbez82NRLh8EI64KLHEHXFP+d4mzueHxxv6ZcfSGKZVv/RxzlzhhCy
JOSwhmXxzv6jj7NJjGB8iiwWXyymqj/Xq5xpOvJRnQ6P02s+Cz+eafMimDBiTWXFOluz/k4f53w3
paLln2czHGyqZ4Hq+/ZMc4ewDbkhGcWlTrKf4urGyzSwPJ0I0eYXlKxfHd+ZvLBbZ+sUA15ZBclT
3YTZupDNS2rWyRr27RcmTcgbtCnahzZFsJCSG00LUZZY7jFWZLFsCh23jbEX/GdRDQnBaJjGk0CN
/Ef/YgWsVDLlrh2C8WVIwgHNaIKlBmL1dYo3dicnYG6N0owsfnV3qSNHASUttn1p3o2l3DZgQuMq
unGCcJMavAa+/o+qZHtsQfexZR/MCK2t3r5xIMu9rsiRtNYe7QwxweLCS7KuX3Qm5grFWskM8oli
dDS4qlc+gCCFtFYhd9czHc+mdyD7FcU54+uNMnWbsKmbPdsY7PzOmWp4+xHHVjBgYzXyHbx7ytc0
fhudlOQd68GsupXomOyMMW1JcQanfjkY3p1DOgaz7a1eR9u2q/YwT1dZqV5OQ/dQa/DxWm03aPGd
VaEHJlGOsy2xL8zZGGHp2L+0wUxWltMCpc7H6QjpT/pFYTh3ukzZ101AA2xv7k4YwHfPU2AAxy18
DF+FHyvg1xXR2NdjFeiIcrVuiYUIxkmeWhuBu/tMVE1JE45eSqY1XEQbWowaxBvdHlmNzaA+LS9x
paDhGWD49T2A1LoT7i3yr/gCjxcxtWMI9S/LIXbU5uittToN3q0ZD2h7/aubMrDsZnKg18JMUCGh
wRQsMxe2txT5MoponCuwoRIvMK0uTmPD6ZmxuTg1Ou8uBVUolObSNnN1H3wVZPWd2HhJyaYPsVaR
ZMaGrq6Bt4uUy0bTlaDtKnLrGKP1kjGisln8JQftIpzlYA66sHT+g5HcCT/8qhrLxtcJLYwajCgS
IjSC/BY5vFs/MUiKF9MuQYHGk30MUKTZtbLLG/Zx3SxWY7uNeBv9WuWUq1xqSNxw31EsnIxZ6kb7
VmKbdsd1PAvhWtOkagkdHpMquVN6uAd2Rn9cO+j6pqvIweY+C+s8tb1NKm5PBdmdKZ3zHhkezEta
T9epLhVkegKd+l6tUe5ls4ZPRczHsf/FNNCOy2FaSxR/Wg/Xw0EDGM5iwGlWBXbGciqwreESIJ8S
5aAxSwixiiTnJarCCHVhiMpQkAXlMiFaWI17n3v9IkKPaJB3OKFPZKeXz0q7MwXlot3GGQPgaumV
7t4WCYd6B8GvClWMRQgfERBtOoEUEjAVcHVlX6KRJPb8izqLJkUe2oD7EVISieh3KCsTFJZillpK
bG062ssADSaw2Gib5729m4xZoZmi1Yx6RJvuLN/88NL/i13o96NTBu3QpWhM9L+YgnVKGECLSljt
RdsYbZULReyfc4RaTCZ/cIT+59+1+JI+5yT4nXV59ApmDsjv9D2Bwpx/0G8t4pzjOhuTUQQBiSWi
7o/jVAM4y2LeY6fjcuA6/JvfLSaIjYlWmY0pROzNeX4fj1NWXHx1JgfuHAto/Z3j1Pp+Neqw/ONQ
JozP4Jb/rFZqTRK50jiw/BYKKnKLfgIdbe26gJw0E/S+jDLNjx3Fd7IzW1aroT7YlIO8PP1Iqstm
FLtsrK4q3Z+0lESGm6KMVoP2XKqw8wK3f3L4D0HUNUf2dRYrg6hbSZ2UirpInF2ar0IN8rf1bAx7
KeOt2YebBDgTgOUw2ueRd1aLd02frhsMhAtyRjZtku5bSU1YEnCp5meIPp7dlkOwhU3pW/V0bQ0t
TzBOcb+Nm21V1WBeixiNS1RaCwkAfhMX+dmUp+FJlj32rnPcb75eXqTJ4zA8o893aWiVG2HGGznq
izK6jVgRBicVX22uPysKZbbw3Qz51avjFH6JiiETYiGD5yF6c9FgywnvJWZAvylHWAneilU7Q0+6
rEarzI3VwC1Km/FgJYOBbLgOzxBLKvrCnp4Q0w7kOMX3suubK8/Qk9cumICXCu+iz/OztkqvDTHe
S70cVs3gm5m96AyxqSuDZf2tTUkQpMY26AYA3NmqCUjBMlbz+3kUk493tor6eluK/iYnPKS22LYp
CHJG5bEbppVmnTvV46jBr48shKqPHQqssTDX1uTsqDd2QXqfZOaedMrJT3O5ieWwdcpd1z+7GrA3
c5eq8D+YLN4MmEoQ9Oj7FMopeR3WhYWC2xOPAL4C40o1imVn77sA2fahd5couwNnOwQQKF4HSS9R
rr3yBn48KPxiPzRz5sweAnodnZXO5BvOg6UZvFQRcq5V50XiaLSHe294a1uotLa3CiPKHYLCzAK3
naAwUIbhbJopQQD4w6p8RXbVHTrKplRnUNg3QwRFwrR37uyjloB6hsjbaj2DE2l1a0Mi0Ule+zBY
xQzsqEjas4R4xmqCOk8Sbo9IYlH0LxSnGxR271qYY0McbOw4jOLx8xgXUXokpWwxSJygisX8QymA
4F/G1TxJLtJjMNVXqh0uAYFsCh01eI2DcPRb2972euGPkbfomQFgvMEYJYH9e123VNziJQa9UpdQ
BOiP+IpjeiQFK46yVJV2wf7i0klfdZeQY+2Uel9yK9qoXXTqMr4fYTVrCgZcsQP2aG1jTUj5B8VI
/CjUbgLHXQmV+kNTewstYeoTHswI3rV4Qps7rQDOywO2xVo5NAzHK88L13gv7zrvRshrRsXesKWX
JfwDdOCL6m10QE+jjXSJSwzQNyw3ThP7xbCOmr2ir6dpwi22dmXNN8xduh3qiGtXU69y74y3+Ygi
+l4Kc1GPBqucdI2L+Wa29NRkVzJPWuQ8WmZ4k04xhmgoaeOXql4mVbi0yfDVuhXKspUEkuPMd9Rg
Q4SvrzLuRTvzFtALC++xi6qDqYtDjMjdQt3mqtMTYkM/BqZnNe+FUHYkJzPoylEVAg3R5DHGE+4b
IeN5JTligt5NiOlrpsIADf1Rf4whRvVJd852dGE5q4RNRO2qa3tWVsaEa7ZYnIYl4Czdllsn5KvQ
CeHt3DNjglWGV0k139QGVBaNxlzne68dcASGMZP6HjKj1rmUZn/vEdk8ZRs9NdAQub4GOk811Edj
4H6V+EbUuLb3kxHs6oQoBQRgJJ4yOqrHdu2NSyu+ECUyMsvamNqEyO3AzeEbZsVjdNSVZ618aZkE
qru+z+AyX/YRTl0Ni9dr3D9Vr214nQzcoYDQxBlu24U68GbqNymRyUa+1UbGDIw/6jC+TuRwNl8t
I55iP0vDo4okf9kGiljqU/tQJ/FdjVG/sCq/wkc1MLjywRgCdrb4djsL/qpiPTn2q13OjqoRu/a5
6d14uXWl9IQWj8NeQOWZy/Qks46DyV6rxBizC9SrgOQ+PCOGztPrm1hfkIwAdn4f9BOx4qzdl0ol
IKeSp5kg/MwKb12a4iYcIAcOdhL7UVpdTF1wwcG278tbjRlmV7YE58iTlhyalshOWNOGVFdEdlf1
Pm6570H78axbOCk7csAqAjEDRMDnOOuP/QgBY2C4oiwr/BBlp10WpXNIwo6JifLsZh1xFt2ElyTy
+8Q8ZQThLLKyPRucF6Gu+2JNmsZ1g7Vb7+CPU972e8O6QO/qt9oI/JzHnvOtB2CREhpEpICHykkq
4aJp9efCyJzFv4wgDSc2aJz3XnpqUyVfOz30HWBAHnd/oztX6cigWKTOMq+araYK0G3tsi+j05i9
/2MqSFj2P6ogD8912vzYnPz1J/xWOlq/UKvb1EW8w1z763L8t426+YtNyCeSYlbtlIczhOf30tEm
b8cmbWBuYDxGMvyr37cL9i9oiHR1Tvw0WNDjaf4bk5hPcxi2FPwkPp7akbkOivpv5zAwSKYO5xFE
5pzZvAaOHgW2qSIURsW2wcT50sDJ+HC1/qJ7+SrU+7DQ+PVDTRPMGwMqG3HAtx9atkUb4O2Fvxvm
EFXcZDsYTnrXxOLYiKm5ICwq4xgwyxs3zTK/bQv3HHZsQxF2VST0zoA9jOzcUrD14qQbjJ0iMeqM
yCAZCeEGxsNcuevIcpqNXZBbPySe8eS0iQkBixb8YNYgIGyOk3Yh3BzYLI6C5WQmY7KOYxmtNGfI
IIzNaQVj/iZC4e5k23R04GQOdxNoMTbD1jMzDcY+QqkfVamZ1MB1dsLpJw4Tu/8hbthQBEI6756a
uydHC+IDcTPqm0JX/p6rOmE+VSHahx9f3fni/ejizt/4B/VTZDsVi32+xbI0YvLNaMitQstXaeLg
DJ6AEkVNXi9+/KE0Od9/KLqQuZmh17Fn2caHD+0E4TBjwPvdbL3q0DGb9ztn0veF0wSbLJbar5/3
T1hgIp75cG2/4yJunkX+5f0H2IP5P//jzYLEj5eEodq0l5h1/mhKzV8sVGngzz0UVrx0/pzx4pPh
NaQxgzFnOPVXv+6fFhqdaE8LKBeGF9jYxt95s8xBYh/vifkugPUOmBF/LlBE89OI16sUOfQNmEy4
jeTWSiKB2oQJ5YSwXAPJE00VMKFEWQJ7AjAw7tVAu/xw6f7qTfOTX+HT223C0BoaKr9CmWFMW+vG
FUbMv/8RhKW5MC0wK30nNiTcgOATKQnXCktfBo+5rcC9mvwff4r2Vdj04bHmas4jBBtWGQ8ZKlxO
qI9PmE7hR/cbZctWNRLBeDybviSEL9Bkq0ybBr1LVo2SDKuYzSTwHatCH9G7o7ULq/6CUD8fjZHv
OCxoDW3XF+p0LpVOnaWI56GAMC7tB1XXHjsm3QtHPnhpnx0nPSPJRY8pHjN6TJj0RgcWgORYRpNE
XTCDLAza6cIdz8eBhmahWXW5djrYEwtDjUn+q0EIbh3NSM4BGLmrTsaCrEFNW1ZVkJ1YFqZHI3Mv
FZGfIcR4DGqxwZP0mkOrbsfrrNRILi9KMtnmeEQc/mrbvjTDzA4ec9yu2B1aicPKlPqpJRmuj9pD
m9ItZ026mUhP5wct+whORQvm9dhzOKwNT+u2Tlufoko92haaYaut98nkHWuF1qqPt4nVHVqC0Bsi
WC6CXgj05iPwRxd+oNfrvj69DRHRplStbEhTswEA7jmDtzez/mROAy9+ZGTXptNtk0mfFqJNDuiK
ntwUqDT7cTKxNLPxWTIeW8ENU+GL8lNkw7QhdMP4mGrNwa0S7e1ebrQaDJ0Wuuugtxd1Nwb2OgVP
phLJisMEYDeaJkchT1bVZkeV4Gt1CNLRtWlThi1GJEcTSIE1ZAP2VK07uPX6sjGjwoLVkVS7KWB9
1zLS0KF+A3L3B91Tlv/SMLdWVl5ly9QyVujuzkQBjdGJdnbw/OPb+1MVMt/c6DEw4fEAeXPO0rc3
d18pGVJtyOxNYW7txJXLIGzO6wk1N2pU3x6crdu9/e3PpO4CHqtBZqEM4eX58YEa1XGQtCn5sgvZ
2QxDF+1azLVDMgeR0SWI1lvkqav+pPj5dDzPf6rFSs4gONkgq+mzTNrqcrRDFet7UnlPjjlb6jIo
TklzU1rJLe4Xbffjv/PT0fzrB1o8urhm0Kp8fnHg8TaZzCN6t9AHiv6xqC6jfC2M7Y8/5vuRNH8X
5wplKzIa/vnpcpqKiyyLv6tpRizREYOGiiH1r1fvH3HuzzaG/z6WvsUGyUy6+T93//l38zL9ZDTN
pf6jCiChhcMVghFeWVu1UBv9rtglqZv5M8xManzT+Zrn+Xt/4cFF4pag9bBsbYYq/9lfAEaCmDxj
kQAIseP/W4rd+cn95tjioWYAbvIpWEZc61OpDzNDRQcjUcH1rt9F6lIJsFuq7k/Ox7/6GOy6bLpn
/THq4G/vPvA4U2zbiO2YBNi5up4y31TizYcv5P+mmuBv+fghn94YkvMttODTLLMBDBg+pwhEjHR/
ZrRBPPYXF21eNvCy5+vUP78jqoSF6uSCb4rA1QdqfGdIKnaSxEDeFO0xGtVzI7wfx2QpwxuzXYeM
u7zU2dhuuDJcxtXdsrZSdqaAhDg/oCr7bYm2xqJHQU6PVPVMmE+pF29HuZa4nHES2qQee6vatauF
h9swLis/6DFmCiKP0UK12UMYu/6ARkSfQEsWjPA72MAiPrbMVXplemnjR9mUT7W3icfoSeS8BjIP
GrMWbk1bWYVex0AX/qShrjJyQruo33IIbWgGEXNV9VMODssorU3gIofufJbYTvMswvcG76U6sZmW
THhkvMqt8RK1y4qM6FXXLMNWuRoCuUkR8TAybFaa0j9nw4g6LcOzxsOBV9nW9gCC0iWKmrCJd0aj
I/geN1oPHvUaufIisi8S40Yw/icwnpt5k5EQRm7GeJ1UGZtRAh78BNE4bpCFA8dkNN8mgUCrOdOS
yndyi+1Ert0VcVf7tQoDs8GptGtcKicJhPipj7LoBt8uGMwMOxq6c4VpcoVyVrGcaxiz01Kx2MMq
an9El39h5hy7KM+qR7tWV3n9pLXDypTaMmEnmmnhMi/Fuu21yzQe9nrDyA900pyEHrEA1YZUPYsG
ZQ/iG36nfter94PM/NwtN7WJmqEs6KPHk6lfpR6UC4oopSBVNOAX8zoD2dyg7tlSyEOJ7XHmQMav
FqnbgUE0RbNPbIautcoVrobobGgwWFMG03SrlbhWpHPKE3Fh0cHjIb3txpxxec1iw775+jj+E84C
DBEfXj3f94BRkz73X37g2Pj6A37rAo2ZjGyhQHU5BH5t6H6bL5EFhv8LWZWr47xAv/rnfMn5hekL
RlqmUtQ/VLx/vv/tX/AREsJk8K9m7+jfQiR99yqzYTzQGaEFm5189qcOjHIPpXhZOwyJMRHIiDCM
BNRj/9Qrqe/m8iHLkn5l8hr8dULwX21wtvM9GpkDEc8J8ddcArwy354JCMQt4UoL0ofqidVgaXI5
WfZw23sYnQsIwWjbGvt17GzkFMXY3zbcovXIZDpLtmNvv6nKcGvGyqIn6DdJMiwMDo5zcSHBPU9K
cYx5QEfUJJOML4MG/W2KgEeEqV9m9Yl8PzztkjD1HG7CIJSbOg1RLBWTcVGoTrlpKfERzJvFfeOo
WBrC/ppRm71oi0FuBUPvteel5TqVzrbRiJtpleQyLHCC4NvKicXSpHdpC7Dvo2CxE1NvSd2+C0wo
CTKPbpTcfM9isbINFDienRi+U1fYE5jK72urgmts3ZjYXNRQ+VIm2n4w5AlWwUamwInq4C3P6h20
mlsvjd55K28LV3jrPDMIE/LSg9DB3ZSOAyoWV0MUbmEfrUdL9/bYAF8YaN4qZfIg2Z/ZADSLrlK3
kac8d7odHkhE9PvIuIiR5LPWCuENowM2m6coc1/oshFcQEOIk+EWphBZvd14n06AYu1QV2DZs/XE
C3dnNIsgQqRB0GFHqlpnfjEKNMqu9jJULN90G+JdaE7mvo5bG+9hoy31mr2LpXGJ2eGeN55jMxnU
TKZigXnZiuBa1sFxEO9KU+wVAMwDcEDHq7dAkTlUbMKPOQBzdxPQetVI+V2lgPXaHD0tPi+G6CBF
sQOEuIn5kYrG7G+c1iam/bj2TmHsHXTJAdd3J6tX7s1KtTYK79YFgl1SBdrsrBqSW7bftx4L3pTY
nnqODdJm4G6WOaR8oUtJsB3IKbubCnubJfK1B1bj5sYLYqCdVccC3n4NvqB0VwlaISzm3BnIXpx8
eJVGeBzZ7TuN9hpYbAED7dS7GeRX0XypE9w1gcxfBlnuBz1FZC5cy09i+WYbIB5dbCsTqq+s3XZa
QP4o8KQsQPqbcpM7k7rBXrWMWOMxA1jYZABkFsGimnOwU3uPPIoQHLVfhGH+Si+269ri6CXJVSaH
o5tuCWVRLDrVZd06YtsZOOdzJC1oAw1nejfrZ3oiNsdi3cn0MAI0Cozaj+0CJ5M2HQcj/tKbxjJN
9LXEt+EzyLir1Mjz074j+dt91hEiVBGps5pyz/o3Qt5HpYFI5yKurZzcp/RLgdnXDLpdyE49yEjb
NHr7ugjEbaEFb5mIrwFdEAyk30SiAxUm4U9MDdVAyRsWoU88R1dbR1sUywK2Gzb6hyEMXpl77YQq
NnlabnWcOE7fPJfCtBdR8V5WyjFRQVEHRrkcRm0FDpclHUOZVofnkY/XI6etrkJMgpTmtx6K4TLK
EqS4ZIFiBQUrKy/Q/5OBlCwJST3gcjIXkozugXSbBTsnbVF0ZeGbVtUtsZU6iLzCwNyOZBRtEcs9
2trNSBqFJqMTSda+gd3MRxeHnK4Id05pPo1O3y2IuBdLryGPKcVqFevNS+ux/tO9q9h8DHn0hqFd
1dwCo8PSV2msvR7F2ylQu1VsBs9GWZoIG5LokI7APvSm3AyxdgNhAoWd0R8iiUELaNobDjQcT+XJ
giwRFt1jF2ZIHtxyB1b0psjqS89iw1ZBt+QKrmRLJ0Eho9cnxSi+ADOxD+4kjRdVMZc2Ak1R185q
VMv7vC3hqxDv3RcOC1b21mUekrRm8AvIFv2z63GHea2A+ztmW1kV7BKbjkgncCa1fQ/cbT0zKzH7
shhkJz+GxADw3FodVooiowPIJnVES4JTDd8h7yBPgu9L8pvYLPdtnW4lHmy9syjJiBVeGGNyN3nZ
aRa7J31xnmb6u5pFz9OoLRWjuS0EEZNacDcU/E5dDpFzYmhjlFiqLJFeaoF9wqIQLUguf5JjcjFN
4s0Y4/iLJovLyCB6rkkckA3DZoiMhwJZnd8qxN+W7Fx1/Alq6uKDz85iiwyAQEdR0Yd8R8hc3mA8
8DSzCmnsJiloOLoLK7VvvYbEmcE+WdCqyS7f2vp4wqG5QqZ02fJkLPrCWukhZx74ct3EVZlG2U3d
NAdbMY81QfItED4vhoUII6YAx80vX+8SrT5EJjL7QvsCOMNkZFZw+sFVCmz3qMrR2TUpi4RaNSqf
MauEy5OtFDN6DErvUcC4exgiHQ2EAtttKglU7k5BxFQvqtahESd+wQtn68VSbGzDW5qt3A0Z5+7I
dHRSyWD5X/LOZDluJNu2v1JW44IMfWN26w4iED37YCdNYOyE1tE62vH7s/djd4HJLFFUpvLq2Zvl
qEopkSARgPvxc/Zee5L0Lx2m4xgLZwCNHmNm62R/40b1IYWY4dXxiwT65oPXA5IqR3CrwbNrQT2I
6/0Q3RuNcdRUY1h30uZlch8tsq/XCjz3rWmaG+JZCp5hFJ3dSF2hOcqqqe+w1xyriv0P+soiEenC
TWwVhYNzmdvBbUBeIlClHSJGnteaxtwgN1VZnU1RT8rnKP0+qJ4yWOFLOBKrxqpNP3LLowYdVoV+
6jvpuA/cAEWESLpl6V2BsBgVk0S7PhuXTcPyo4WXIYovZgfn9O4fRVDeK2yyPHG7wkjWZcjdSFOd
BSQnW6VL3PueOXPmAcy1IzQdcIGumqJaNeS5rp1J+4x1c6VaM17Iw+1vtukDw4fAV9P6SxHTJfVY
VToWiqWjZBvR5H5FovAyAVByhdyr3JGC4CjgiJEgBx30d/1RLYPMH9LmJXeDHTfLCacTGXMShWh3
MIUgNWnq2OBJK0hnpVBZcGrLNwgv3Y3mBRd6WpUsZOygjKsIX1DdfRzXE+z3OY6ibi486ek+eA+O
s+ba0bA9jMOK9DA/Z71cNJnYjDpqZxSj8IEED7lZugSppzqAgzE97TiHl6KHMEt1FbvXzoCdhQrv
YjKs87Z2r0BSl4dSDHurUghHtneRrSxBmW4zFPlEI+X+mMgTTydEM3HJUES2Huf50U4Z+Ddgcx/i
Hs1WqJGQQDADiUmFteN8726sFMGGVk+4LfP8rmx0X4xRTMgzKgdKShosIaHXrIi07HHWRrSlyXvu
LX9qGG/2SX3txh6BfGl0roY4QXu18jZlO+Cux+RSIZtZTGH8nHdDuf+XZoZQlnNCPk2bvq+Lv4h6
tMNj9O588wetlR+blLZD31A3NNpFBAR/qNUrQ0Bk5x8gXPC+gmVZy956jAZ2blqavzV+/w7nRs5r
7+7rj+fG/OVniWqvX/12aHQwgdATpvGtWxQps3Hk7dBof0IKAK2cKZM1N43pDH5rGoKC02xG9g5E
JLDm3w6NLodQ26Q6Z9yozWKGXxkd/vA0YA4x6HJYjDf5ph/7X+EUgWNK4L/owUAi50gebnxTuNd9
iRbr3Q36gwcPCsEPzbbfnCgmv5Vt0HL7/phIbEvaKyUblFkOUPjaswopaw2ZmpUJb3Z3T7DhjfRo
W7ajdttTDLqmR5hGN2BRs9hbKqbcHaxe8ANW3WLhc9Irwh/k0hiwOqnemYhgkQ7hdJP2zp3IlVsv
V3xhYcrUB1RtNdbLxVgXt8NQ5QzsiSjoa7NezrUm8fHawRAloAIXSehMjtOC7HQk9zXilFFDsgsG
d5EWod8NF95wVKxkrRcPuPoxfRUbE2ag0r1EkbNJ9LNw+ByI4s5MlU0a97ZvBec1hGx/6pBoybRm
nSiJzC0AoUkEnOqmh2vkZVjoqgtMpAfRSH9Mn6byurCLjaDMGLNVoeHpLJorWGHmOodItUxkfxtL
hIwS95sVFpLSKkAD2awgvt7r6RlE1IUS3NBH8pHG58XOMk5DeVn3cFdRM6LkV8hZxTOunScqitBR
tYOdMXobEneoWbpw+JqnrHn24Bw7Bpl6QNCMPqXBRqnvBuu2pEkn269mWqwZne3jPjvHaH0TpICw
6uNg6qd2OG4RAdZtuWaYlSfMfUx5iMVnASMgsc8DNcZmKvr2i5d56oWXOGwv7j5p9f0wZHQR+Qi1
M7Rs1nGYi8i2J+1DVdqTSFO+FFJdVMre6k6hGKGDWAQ55xvLrxx7j2eFfY+NV6BTNYbevCcVh2ba
TrWS88Aq16aDdPmk9YC5tkWzVcVJUOy0Nhsu47DDRpKg3m5ng00whfo6NNkfzNl544XefUuqycKc
HTnG7M0Rsb2v3TtFEugmA43zBRrN2h18op0fdT3eOLRlK7R/noexxHK2Q9/eZ/h+jCoCqF6Bm462
bXQCtGASK0EWsY0GtOr7E51cZpI6/dAVp9SeHPA92Irtqg8NQGjuYpQ6GXjR+dyzHKtlORuR3Kzc
KTR1tdDZp9yeAalo5J2OmJeQMmc4fS8J6txkY3oXDQWe3vZrGkkNm4Z30BqggjU2KI9O06KbnVGo
D2xY9dNLlIWXDD6vUbpg6xWan6n25wEKEtpW78nF7jUKgwhGPuBFmpm34QjiF18mY2HbuOiyfarz
FxEUW+0YtBvvth+vSMhd64m2jUPDF5Q2hXrvDIDfYsSrp8gabowpOk7RjRVfQIvo8nYFTngRhvAO
SDKMwkszU5+6ySantiOrBj7VsgjbE4D5G8uM92UWIJTVV635UNWDX4e6X/CWQNhCoNP4bhpf1G1g
nrXG8JUJ7izUy87dTD41hkZ7IbAvGyKUT23L6lAhqu6qbHiC4vLz6O61wt14FKEpPE5cZdMSzMQO
X+hLMLG6qCwgVknjXfOObmaszfDRzN74S3+HDZaR7Lv944cN9rdkkgesUz/D6bx+k7d9FpyOM3dZ
gbORM4fT4z/7LDgdJt2eR2uUxFAGd9/2WcR/qubhtYTN8fZFv4v/rE8A7flLlfkxjpNfso285ty/
G85xYb6RS9FF81Sdgfjfb31I8IYy7GkoiDbSWhwEZXmjxEWJ2KLzpEtDzzH8Ip7K2gfzTPENTSOA
5iE4E7udc91rltL6SYUCA5NGih0kdYzAgk9KXH1Ye+od0UrFcYrHdO811USzaXKdBvfelN0W+MeT
RY0f+k4NtXPMCieRUxD1ONVmcB3jKBR9NcvMK4A9U4XFQ5QWjUFm8iX508H0EI12KreZSnuZxkAj
/HYyLQU9tNu9BPY4Mh4y7c8oSxhcdemYWwAPuia8SaiViaY0puE8LnVP3SlGXhzH2qopgoFromeH
OsVwql6RBp5hGcfuvLVj49aKHPHYWPHw2Utsgzceg7WZe82XNg3Hy7mPe6R71H01w5hepd112i0M
0vrOSAbCliatsoZ5HFSuKXPNhR3k9WMQ5vr56zP5d3j/oCL+9P0j3/PPE4Nfv/jtvbM+oX+bhyJo
pkBIz7C9t/rWpFKFI8qkxDPmApO/+VbfkkxJ3ITlWLMOZdat/v7eQfuAJcdLybDc5YTyS9I45igf
i06mnEQPod2jC4pGbp5nv9NL6qkoyAQ08eiH8qQVI2ryqd4OUX0bFsreHYMzitWbWBzDmGFF5/Dc
981zp7Ltxs2L2cZ0JAuihAgya5cGR17jLkjA4zfIwYlTm5w1wIy9Y21bWhzNxKvs4gOdKbbSflG1
bs9Uns7Xo+62WH8TmMJaNyBbtf0qmE4rnC6Nrm3UAfUtp4VNV2m3Oh5Ks9XWerqrMazE4Vlh9vcF
qMQJHZ/ixMg+2xQ11pzwigAeNbsUJTlnhmAgWdFXRRVV5e5equ3X1i4r5iaYCZiVXCi2tsQEs7cA
5enW0Wq8YtXBchZ3eoGnpyBpT7pfaiG2WkClEeT8Plp/LvhnDfEEJCMoih6t1ZJgIdOJT9LhqQCZ
LNv2i2UlfgiO0wPU4zTrTvH8RmXZoT9Sw98V2lM+E7Nq5vm0WgoQXpK63rnvOOomyjGRV6bEvmLk
e13cKBblt4LtRqIe9uKnUm7rpoet/TDInSinhRyCTVuD5XIeMix2VLB8bF9LE7FjDtKovw6iY6f1
W0F9Y6Yzz8EHnLSmBjt0olwSXHhqZNAjXMKInIkhjbPBI9/QuLVvJ4CJ2Tg883ns5FQcPZmdpCSh
13x9PIVzP/BMuFhnEjImR2MJDPMlV0JMFY0Bp+y6pFwBCrywtGi2+UAhlBLCdZclS7p0ptMDIlzP
yQgV4QxOfg9klVLBPkpjuhR6McGO0hkmg71VhkOj5dsmtwBBZMXag/MkgnEfNkymwirc6/b4EulN
vjKJTA/S8EryxIIH007VYnxsscGfweK5c5nIBfF57GFnAKXd+2E03g+OdZnQM4qacTsFOjOIdC2q
r32Iv9C4ELBFGL1X6qrKrzQSWoNapa9/TQtl7dbbGGSi7Szd4nPY343pWaFhLBuuqx7gNO5G5npB
fGOPB0+7dLq1ol1Ii4akdzO6KVi0nU13uSC8OFFPkNrNjz3uGlu9iFri8FJPnhpMTZeBEaFu7nC3
wLqwOKOphcSIlJJcUhviThPZtRtGjt9ErrM22u42MoKthmvfZVyzsEZ5NRTEWGs66QlkH/LeMrLR
aDqxkWytrgZ43g1ssqpfExJIBGjRIxe0cWjGdP8aDJEou3du6DwN5hH8EOEe+druKesNDYmNMjPT
NoTAbMt8Ip1oos6NDr1lYu8uFm4bbxRjME6iMU43Qc2hamy1R61Vw7U77EilXDgVjSqyk0Gd6bie
EnOn6w7QtOAiGk4H89S1H4m1KXl3of1krDLOSadcDCMInrlA1o85x1bYaASuMNY6WAGhSbR8deHu
ov60nWV19rombKrdieRCa4DdH6zyrC1vpvRoqmdmeik7n7EwtwfFh7YPbLEILGKxdYQkCV7Eh1G/
jcjoTopnvQCFvU/bg+udts0dTppW8/nd63wVZ/coR5nUrUP+hxGTLs67kKayyXvvPsEETZqnMrmo
jGfX2FnllTWdFrhCPYuBVFWcSUUXizYVOB0r6MJOWi57LJwYPc1lNhBsI2mda+ZN2Apl05TKA5v8
zgRQSEK3/ezG9UpVbBJ9QK9FhrXozE0Uw7GfiTClt3bydgfm+tiBe6nFEwma+yTQULnmK6MLj6ge
UfYtSKusR2dJE3qnUqehgP1scWjzsE4qQK/n1K9VHr0UeEAjMa7/PnWEyrb+52K7TQHRehbbpYUQ
bf4H1u/5699KCY9wQcRYlAyvcog5lPqtlCCTGk0bqFko4TM47J2+wv3EWmDTU7KworzWC/8pJdBX
0F9j5zeIjPpVfd2HQoKGMY1TDg/8GJQs2tySe19IhJNexECSkIoliZasGnBFT2TrKcxDG4MGDlyU
wa88Fhw5dvCTAftMn9/duj9ooX3o1vEjIBeBtku95ELCnVuJ73+EIe0cI2vHym/LvmaTG8PlaBE1
a4BzhVqfWX/BUZ4rtPL9sYULUoa9qjo47yOi/f6C7Yhm0RMmnTOn0tZKE1mdH6MmnxZNgBZxoZWM
SsBhm9YmojlTLJhZ0wKJnKnb5kqaX5kjyUaTGRpHNdeVZmm1aWotbC3tbrEpuKduW4MRV5y2+9zr
NbZOxR3d21x4yBpcJaBB7lXBKpS8gosmV5vzoiNyyf/l2woeZ9bgQJDT7Dnt8v1tnTSFSCE8RDix
MvTtPftaHrfKV0KOsmVbduL659d7bXR+vK0GsHuVZ5baWP1wGsQiwPd30hpCm66sWl3WQMyl7Rc2
4020Gt5K18fRd2pV88l3lRvXI86VrC+yAxMvABfCKOrnP9OPjxauNKB3UA0c7sBMXXh/D3jnQHQR
x0SGEa5pRn7G0upCKlle11U2Rs7ql68HCRCWgutCmccf8/31GpnbRDorwqfZahw4D8O2MqtyJUuZ
XORoxJc/v978GX5/yz0knkiTXMNEN/0qBH13DBiMKaw4n1a+qRypj4e1kcdndR/KjQPkz6dFPB6q
Pij/ouk94yV+uDCenNmvZeHRQQr8/S9qUCAKwyL0pE4UHuVec6YTh9zo+7BT5HYc1WSlJ23cblK+
niQlI3hsPHLmfYsFbVjSGBRinRKkjO+hj9NV4VYwvyCneQGN+oERaoC/AN9dCVjB0UiEAZyGrsWs
a+25KKua4DDHqu5aaSYXMVk1dM6KAnlNpYWCA4RDej1xo314UWGz2Akl6RGVqxPXrkmiQJ9C2mS0
GlIEpk5jhPdWkdvXFU4JnNm2sEqQ7xkQn6lNrNs6Ei05pjyuT9jKSdAL26PXJ8qV7EhOWAyCeANU
oVQZdRw2O8YSGUl8JLhfhomivgD7p0lXekGCk2LMYel0TdAvO7BzB70129sUWdM+a1L9ZezcqPFt
c4ofbbXjQBATpnajDZMIF55BZUh52bjnTWA7CtpdF7QEuT/OZdRlza3VkDS5YH1pSI9WB/whdW95
+lKkIJj63ByfWgvMxloj3G+ZN5GKiAeBG64U6cDy88gm8ZB8EBHNZLi0oIaXaTLsi9hOmErWlgE6
oy2e8iaZYPoQF5huNLRp+TIg/YpJp55ji9Z7I9pnrjfcGjIilVsxqu5eqUUMM8OsmMY0CWXsouCt
JMfP1Wuy29MBWW9rsdUSxRekl1lKD3phclY76+PBU1HGGpyECiPULF9LjWZTEJpzzXC/LRaxg4yZ
Aw9JEnZgjki5ujo81H3fMdFvYKgs22FSVpPjpdix8WNvX1/Bv0WzxOC1/vMi5/ah/kmvZP7atwLH
+GSq6K5oUBKyiZWACdlbgaOD/OY8SdqGzX5A6+Nbr4QCh/KUDotD6v1rFfOfAsf9RLcTtedrdvKv
Ninn0eF3axVlLjwbNgGQ3wjwwbB+v1YBOiCJq/cc0DSWBPbkHNoBC5b20gMijLXeWSWKuDUbFcST
edLWys2kP/J+0LmHsSbsYls7ww7/1FOspBdxkr/EOUO+csaJoAYCD2Ta8lwY9+zhL3rl1EudpXhH
Bsa06hy7vurGVtkSPyTWpivGr2VuoCQpdTDfr/HypUOSkciOZVMcbXtEK86wSqorzUuAfsttGHLG
0jkrJ2TXq9ng+jlp9pj9IHNznMTxfNOTd882v9S6/KsFhZsMTkQ73iFC9shhGryoml1iFLuGQDVd
F8Ntk5IuooTIEpF7yiGplxVjl8rVPo9DO2ePZSvCBq5sJT21uqo/a1vi4u0ATFrccqoJGJANhXwo
oZx0nTM8RXbPkcP9wlEW9YsC8QFV4oMSquKGeDEUGJL5hxq4zUXRJE/oCMNLI//ConwjYIezUNXs
DGI3CG0xNWzQSBJOPEkIFTiCc3qd66LqAcMw34C42ngN+kzvrIqUQxMNl02uLMIsOSEFs9hnIW5q
YqI3ksdhnRUB5I+B3yZBj6U3zcp0mZB0OjwJRZkHxOm+DyAe1eQpSDST7Y3j0ddpMu1Yei5KBnU3
NHbhZ6xd28ZTjk6v0UTLUGdKj2mgPFOaKfGJpjzSJb9vzGA/pgLVe6K5CJIicM5kMdO8uozk7E7P
DoyPlo0odkZvsnT2Q7yuHSM8OJ3dkqf6ZYppKUShWWAiT/YqkhudIVbq9seKtnaXheugnbZpizcb
V/oKz/rXIiOdGGPjpiDTiFITLKvHYNTaQvFd96VYC5tPuQmDQ1/eo/1ah7gFK/pliQEmoohPhpQk
yDAizrkDxqOwAZUmSTAEkKai8YeSXVPrUel3juLdkuC6jAaEaHpKI4xTT7Y0XQVqdws8NGISG6R3
Ze5Y68Qqyn1oBqiXLPRmSejdmo5y2ngmAapdtJuSWluMqXEvS7XYKuUg9mxVll/kWnqSyYC0R2BS
LcZL79ItkD22ptwOzTOD4HWdCPz4IjzRY5UOo0YDX9XuahflXNASxBUSUWUEhrKEOrPgHl/0gXGt
qQO03UwDasjO4yeKt0jNXQjcplWjlaZrpzJg7p1LB2WQMoW7UetPOzVdlb35bLWeWMSeftHk6UUr
tFPoLbeBVlVby9SuSc3+3GaRHyF0BOYvMbqOB7OyjkmQN9vU7PyEnOsNoqdF3qOOqhVo8zFpKlNV
7W3zupqqpaL1myDo53gnGm5gKjsbOj/LG8PigZ7NsKm1yl1aqnY9Kf0BhR6iRKAvEuJhI1ZOQZrl
2C8I7vYbC7qVRj9r7HaiKZaRFa2F7h680awxkFyTe6ehhLoepnuDdmBWKLRS1C0v1Rat74ZUqI3e
P8P1WQYy9pGFrdyyZ60rH9EF7ziunZSactonceZPtQ7e9oU7lzJYVdeWXbxYbuOLpKUhPCLRBuDH
qJ0VhLlleVGkcbMyKivbuxWqwtA2131oXZLWfTe5KCl7k6wTCQS9Q6xtwYHiDaTSRj2N0inUqy8I
DAHukNbbjHJrpZ16KDta146CArio8yucmgsABhdNYvlAU86pPbRDCkz+Ug/acvNuR/yDs+uPewuR
FvTgcfQwbWMv+35v6VoiE9VagVuQ8QppjyoiJ7Ax1aWVMsEyHwTsmZ9fUfvRlvD9JT+c6yJ6olkR
c8mBIpicXGVCDI3T+pCrD0NzK8KK/eHXzlE8Y99f88O5Ri9rSQ+Da47I1JM62DYEGOYQuoPLn/92
H84VrxciCRvhEJIizfjouXD0TnNzqoxlPV2QBm/2m6n6O8SpviW1zGOoPy/YNnUr/rwlxaDoXcUG
wVfnkEtuDkCT2S/9n4qNea5DYeYx/XdeQ6a+TbeQqMyAQE62OsGdHKa/TbfQW6kEjXAYnCfSv6Te
wtz5sWJzdEbLTNDAG8I3/FixZXEdl6NF0G9jx9FiGvq7flS6s8wYS6hFldYDlM8jxaecAuWeaiR0
TBjyosDwMcwcQvc6Vs7G2FnkOFgWHYIfjlykjMTlk0dAtk1+ZKCcBcUznNMNRwSayPK0CVaVwlmj
YXUmwWvJe4+dcBtNxwbB6ZQjlzJz9u581HchrpqVdGMOpH1YL4HxyTO1NGemOm0lS07bompunb7f
R8l64D+JsGQ6fe01gw9RQdKMABCDQYShEjGEtLRdg6wtOPajFuzbCFPgZUyE57iRYm0Pl27qkY8K
ZyZiaKw48llkMOmN6KEfSn9kShxDYtCj0JecFVfSyu7LvliHtrWQiFuNIEAj2pwm3Vfpmr6Jo2PA
zmDZA3KjaWWWkqlH9TLlFeHheTKsQGsR1jdLixOneIkNi+Msia1hDAdsuNKrYGOm064zy1stP8u9
fMtOt3As158HHrncqkEhifKjL0WyXoOkuCK4MnZDImIC4wEADOzb2HFIJ2UkZ4Vp6jPl07cxKLqF
sKYbm2pv2Xkgd8sk3auW8jya+QWRGAdpjqdR2u2cWDu2uTpchG7TbWjsvFS07wrjqtAbPEGub6lT
tNWd6iAbR1sjq4c6gfJqr2nMCNOSOWfbTdE+FbT3kqA6MyUsxyTPEREMhEN51gSLluu4SU87QUzr
JE6YQUxqvW3ZVMuO2GpFY0yaTy9hVD3mRXvnVQb9fgRBFsqvdRufCOT5ijCXfRyehphvawMiZT93
MVYiR8wgyFDnGKxohyomXG1bJ+h0q+CLFV0Y1C/jUo055qe7acDoMT9/8RcrqRdo0QA+dlUEX6nj
RDNidLBnYffYqOs4Uhzwt8pnQT49xUbE909GBgsKgjcP8lDcxJs8xhyrGFuVn61C8ERlM5FlsosD
lnhB9YIVVrKZd0Wyz0Gw6ZO9Esm6KRo/G84tUNjDwXalj5xyNCndTI7yEbfPWToF0DzvUAXxNgvn
80pnkApW9G21oIyAv5E6GXIvA5V9jyHA6m9LN0roPkc7JazeZMF/j8M5m+zP1nps/rKoy+YvnP50
9f+z7Ouf6D3NUwh35rZTtLxb9k0TjhdAMNZ47cNB3TRMOGMmvSyitmfn6e/LvvuJfRp5hAHxY1ZE
/NKyT/vw47I/O1CZANBPhObhfpTtRoITQ08M5pIY4HydcAIfkuG2zm2cPmd0Hy7gfOzi5LSHbcib
MnjXunTbhcAXFJPiVRHkYY/RlSA6euGVD6oVL3Ud8QDxcG4O5F3Pi/EhqFTV1+OAUbK3rKMrjzJT
p6VfZUsa8035xMpoGC9dsCuaR3LiAA8xF4ju6Ghp1XmJHHBy3bWVtxeRfpWGX1ugNWq0r1NlLXjX
OLyuRobdSsV4dmCYOlhnYWRyShcng0pVngybQMx8lgRZ5yxOoFFOfN/Y0UqVysKlecvhEX9WE5rX
nayStcAI2XQXk0nyqsjOoMwm03DqFjrRTQbOB90Nr4cWMIwRUsLH5tEC9xn1dzPXse88H+7NnZWn
Z1nfoA7eks3MTtd2PsEVt4Z5Y3GIshomLRpmTxCnSyfkrC7qZbhCbxrACmj6bFM0D5m5zaazsJoW
1eAsEUUsUSrfOcrgY9Q6QzehLlNTwcmZn9C227VOIkDRHMbQvCMfBzMKo2Z3PrOZKFAyJuic4zzn
ueNU583HuxoykJ5rkHgBb1bh2ginL/oEs9KQw0MxqvHJSOhq1SWfqU22aYcPVdJkD0WIZ+G6EuoX
OR3dvNjU6kQqxGOXnAubNJjorCblV9VViPf2eph0ssBfWv3LyHTiwuufBpvDbONm11oXAf7Olwyo
LXrmOP+PdWke9dFKyCwHeQNWH6elweAfKxlAN1LW+kcaT4LBEUfnQBEPtYwPTT7eGx6psoTbGBk6
4BJ8UEP+huLQmZdQGHv5IsrDzI3jLCqLK4YXaEjzeDPk3sbKGNHnnGTjAl6yogp9WRAmt0Ax8uCO
KrQAadwUen6TKepJUdVkqE8nvbQ35kirfcy3ZRUerCpl0H0kIh0mUK0epLC1Re4YAg81qlMrI9As
tKd+V0rrpcVDyn1KEIFPOKIGgmcW+eBx1LzCTbiJIEfdBEhC6Ej4VmOdd0riZ4F3miCDIyiUImHc
uoMOsklH7cbnutLhjyZ2SiW1VzEqDs9dvE3xMU3UczznN5a5JYp34apPAe/JxDPVdkRfddGx4JSB
f4vXH4OKaZerPiqYCjoH3CV+l8UbzU53braZ+nBTmROyFSieoV/lmh8AdaLQMNMHJ/jqBUeVKOrs
y5hdC/O2o4OuiBrbarhp2XlqHnbnJK3vVSO/lMldFWoHrbSUu3So9UUF/F3HU7IWoR3Q8nLvwBet
ikQzd2q5sqNVYW00ppOtDPdpjkLCOnMG5UwGaHvcRwcKhCKI31FGoz8J5KAuQ8H+KNvoqY2my96O
HrpoeioUDODMeu+r2P5cjy4iyfiGrfbO6aNpKULuRFbRjMonD1B2EF5iNSJFPphVSqgCD5Undggl
tOW/6kbjUcyFQy49ONtxrfRk53XPmgGyJw79PtNX/8KOJMoi5B+VJUdkKMxNkG4T9QrFl4P8uPN2
I0Uwkjdo/hcF+Koq3ojpq4aNwYRtj7Ennga6kCsYROt/0YaKVD1izzcDx4d/DIM4Rx52a6VfKIyb
2F6W+kEhltwe3Nsq79Y5AA0H6Oi7fe8PjuAkQH7s77qAIKEHGWxQaFE/HE4DY3CwqrEkGWjRGt4D
R35O7TMaKG2IJzhahqN5oxsPRX0uh+vXi/8tCgzvpwXGscjyn7T/5y9+a//DDyLUBQIWJ0mHuoLP
55u+geqAwyRlxRz6wtd8O0yieKCfBI1uVjfMH+rvVQV6CRj0Jgvy61ESVcQv8EnnscT3I1JOseim
ySPVmEkzi+Dv341IS8DYceY4DUQwE2jMtA0KZuKTNVq+5Knayi4/GWgVyTY5jSeXjmqG2CGKasJA
8aqdkn2xmm3P1UAgbo13c0OXPKa3k2mrELc2KwpIepE4GWwTt170sZkt4flVSy/ZpVRNK1jeBL4A
qvc9MzzrRiR2boSMivPNxi5FsFV63tq/z3OpMj/6SeFbyOglR+QX8gDmkuCF3fO///lbf8Scv/Tt
qSRwYVY9MGFCTk/dStn69lRqn1Dc2GgUkOM6zK34m9+fSucTVadnomVHfcMgC7X970+l8wkh8NwA
QfZhqYTH/spTOffovpvbE95AJCBkrTlynar7+4ey0EC1x1JHC4h5kokAaWaEJ0saH34+mzGBXB16
L/j67kb9wUo5qx2+vyrkOIKSHYP8CRPT3vdXTTSpl1rPPk4YzWc8mHTvEWhexQ7ZWkEq293PL/ex
U6lS+cwLskEKgK7RZJpfzXevXiM6PYp61VjGhpNtotI2t02lfoayEB7yivoxLBDpRXUDDzvU06Ub
irO/+BE+7A2//QgM/jw8DxrBGx98oZralL2W8itXbi4u1Cj74hnC3ujMFRaSA8OhkHMBxX/006aD
5j42UMWj66KHHfjzn+WP7j5CCUaddI44hc0/6ru7EVdJk0Umn/ko+5kQb+HONekSW6BhCJWL2+3/
y/UY8NNmmT+HD3dfi0M7tdP5eoUNRt+DaBG4fcqZSj6NShCvfv1yvG5I0lzeK8/7cDlpJWptT5OB
Ax6ul2vpNl5vzGVaGKc3KRLHv/hoX1VaH59m2+JBpls8J6B8WNgHg4j2drSN5ZCF1lXoluIrWVBi
16YQLk8kMd/xwD1W3PBzKAf7siPxIliKJIbLgJyY4hP2jsT+rU8XhdkOlPhRtnWUAGW7aavGimLZ
q6A9JBjpxzR1r0M9Hx89GmSbYQrSq16SeLsYyZ16lGx/a7evxm4rKpfIBo4kpCHPVB6ZbDmMh5du
2KCSn9yyePBIBbQL+EF9Veb7CX1YXrCBkEDZuTcubA5tHQdTeyNnmFeRZPUh4CqPTRGNj5Tx0VOi
FK6LyZERVaCT6WxMJXBagRGEJGtwzQQfIQkZQ9+NouRClmZMb2wE20uobn3388+dFfaHRQWpjQ5B
mI8CM/yHx5ozgUrcNXigsEHMwz3zkfXof7WWzC/qD5+26xFbxFIOb+rDZRIGZrgyOlbMvLqrhjjb
6WHvrkyS7Em6SJBZkV6iJGdFxXlgKOPn3hpz//VX/f9X7AGXeirKEZVPJP/7NH6qi6b4Kv8BXL9/
Zh+pn16e/wFrLX6KBFtX81/zlb99wfd/bP779c/hSzG7yL77w+p127tsX+rx6qVpM/l7fTT/y//t
X75tntdj+fLvfz48i5gcskbys0kWpo8bqzErN/58T/6//ycTET/HX/WiXr/N2/4Mux5FCOsg/R5Y
FjNA8m1/xtgGaH2WzJoou0Ayftuf7U+vMj4GF4wgcZCzg/2+P5NKiMiD6QRLC00u1Ie/35W3nZEb
yu3mfr79+R95S9hbzOfw739SbX7/vDGIom5EzQL6TGUWNc9O3q/WOkCOIkjBO+BK1naiM6MvY6Qm
j+wy9YNG8EdAbll9ac6x6C0JIB6CjSoed9HA/0kIMqUbowXLQBmvApm590nladuCForVhvTCY6Jp
o+7AdHWiy4LoTObZsdcMEH0N5t/CqHbFjHXKZE3gS/x1aPsnb4rxrnb5/5B3XsmRW+m2ntBFB7x5
TSTSMQ2Z9HxBkCwWNrw3GwM7E7gTux9Kaqla3dKJjnseTkQ/SRFVZJGZib1/s9a3tm5fvWsmMSZd
clc77UGNh0PjdXtbCzcg9IqHqXFhbZnTsPbU6AS74wRLe8mw2ahuNPpaFH5hD8Fhh9dOm8PDbEiE
Lo4T3ZKyfuMUHjlCGaeeCAU2u/lL92T/ohTGquyaylcdEGd9qXzL1YKOPg+vWTueo3LWfHy4/Us1
9PNr4tn9m3DH92KGW4pYxTyo/WRvJw+ecER9cnB7i1jCjFg0SI+AIyCH7DNhxETLK2Si6/1GjJ1D
Snq2IXcVptMTZ2fgpZAsjVL6BTyLFLNQURbPyHh9pcCxU8bavp6toFCZc4v+Q1FevcHaFV4M5jGb
Vpna3A6jBQppguclJis8DWY077yOcRmL9jBpx4CIPBzkGosExSmZaXniUPYfWa0gJWNQ4Y5E9/V8
oANL5DsoQ18tGMMVIkS/VcIBJ692LHW5eFxwhiS2jNdlWrybRv6J2u8DqipD9DI9mqyMybVRTbJr
JKwXo8M3aIQvKG2CHNT+mJEGYgn5OMB38bVZF34VIzGA8rhWSuVT05CZpHjNGSuAjCOzvGP2VBO0
G9hmso9bs91EWvmAdx6XmLg6nrwUubuyXXm2m3rjashmevtFqs5za1uXNOkvlhZ9tmN+VJgHn0pd
u5t612Roh3yjCUkYMZ1v6uS8A5fUbxyvALKZaBei1zeZBCKXjV230bvwTR95LVKAVXO+U3hdIQGR
e9h72H9mktQdRBZt1ba7idUdTCMSXskOFt1zps2PjAptwJaCwCeTGazW38RCbKUY76RiXHUCCIJo
yEt40gU4Hc397uXOG0DVZmVb3QmB8ReOZpZlyLBIeIZluiTnErjn8saN5rbhJ096J9soRrUBHYPL
nb+6Zp5MXpCOW1S6Nz1uzJUGIsZuMb6XGSZSqbfljT2NkObsAv95FV2dAZmSrl+RXlaBGJ0PSSQD
OqG59QsbZexU1vtWOue0NG8Za680KzlbboWLvwtI/vZVg/yXOvW2nhH7ReXue73a5G54g27shazC
c9gYW9Uaqt1gc3SgoQz62P2mwNTeaDZK+ViG1aFomZhDeLJxhedDQ9jLFBfX0K5vB8VBHBLW1Tl2
sm8EDT/AWgLfNNSvnVwiTy2Jxa1pT6JJoQFqzRq2X7upw/SYFoTyohnZNpTq38Iwq1fmWD82AreV
h9JpNrw9JK29FnYbi6d1qKPHqoMKoUqUH6kxZXjz5mvjjFYgPWS5EQLolW1MO10rboao4lPoFJfZ
meKV0NWLU1f7IYwewo5RP6up0sUwPFo7anaQAcrOyxoyj0S2jZXEBXiHtUnNULxYPCaCuGwBxEY1
FLal5Smz4q1ee0eIfUsuWGkEU9Wmfu5qHUI35TxW1hRIQ6NVV6Kq3aMevDEie/il+v6fqxX+4e7/
X3XZ//Ct/vllv/2//9V9FV//3dppMb/+pg9d4DyoQHViCehFqCV+u+oZCi3THoe6zuHa/v2qJ/uQ
bpvWkeUTmJmfW3F3uepxr7MjwiLDuvjfuerptv/pqmdCZJIjzA9g6It44R+uejPvw2JoHM/PDSdo
xes4n0S7sTuYZK6fuIvplB37JxfFSlbhIlf24fsKBy6F4vleSm/JSDWe97VSblVVebDCqGZ7wLEr
sZuFLMRtWB6pVjz1iXHqjM9u1uBZFY29iWtOu0ggqyyww6fWPS3hu2W1rFWcl7TRmGXuO9uB8Bd9
hkKLVrX1hE0GW25Q1kxmQzvoQuGTsMqaJ/K9Ml8JTKg1D54Y8U4WhKor6rUayLFafnDdlIcE9nEP
wT8240ujE4/A78dWBX4T2ncr3zVTBIpKTh9h5h4iTu3Krd9l1r32Hri9eKd4WMzsCPRXeSuifs8m
dzvl5ZucOTDqyvc84oMzcZjZ0cUG4gcbdX7PoqrXwVtpmp9ZTyYQGjvdpoKmdNTXYxz7rroLlfs8
V48Jf6fp7VUrwWe0Pe4R0iQBCjcWpVU3qOsxqSUCR9MnIDGoesNPpnbfQDBtZi3bVG60bVv4kfk5
E/3DxA3r9rV3KNQccFxt3Btu/aDb1XTf9/KEfGt+YRxzzVHdCYPqCB3ZsmtTdWqFPsC1mYs7EZ56
86YWpxrVfDikF16IIGOBo8yIZN370ap8BtQH2Rv7PHyOnAElAMhtOR67wvnGJhxGjbQI/1UoLZpN
Z897AWhtlq8J+j11BnSycHNyzryneUJvh8BqKMZNp9nduk7sfvVZuzSeAwuAb50Rgxq7QAJAEuAE
Xh4QgWFQgtyNY5C19aoTb2oNYMiWd2l8jrJbp2amicByyMB657tWIC+1T06XnBXCLwTks0Q0h3GR
cXbYLvX8ikf5PJZRy2fqqW4ems5C4NZyTN90UrlIL+icNDAB9a0Grq65v0ksfVVUByNSAq3MDqqd
wOREPqoL89UTpNd3lXvxEhnU7WM6v7WJsRqji2F9U2vTT8bpUDSngRUUGqeFVlaC/w9KHYt7NQzW
jWQfhYhleE9MfYr35dDphPemShEkwtWPsk6dCgaNl8Bes8oQtQ0r0duharz2oBHaUigthnfdQXJK
avyBEAOVW40dEtmFQZMemvrGEU+9feLd8S38J8qdrV9kHLTkDMLDNBr2G/mXhtV2wKA5HGJCNyvr
hcn2ZnhJdRNn7NlR9w7apNhcmdFrnTy7zoOFRNyKkJtnh9G5RzzpqpwipzmZwNTFvjr4QvlUnGNr
fO9KHLTROnSxSDf3Wu2sQM3asbXCQROx9VX5jMn+yYluFGc/4Yyei0uhfBvSm5p6ZdZvjO6Q1PnG
ctb8UHP3kg137nALJM+vp8/UCgCpc5xusKg6jJwyeZ/orJpO6LN4gB40XQeZdBczl5iA5IDYwq66
VdkfylRbOQtfEchrBkw8vUta6Br6M0wrNb3r46sjsMH0j67xIaIYTdTzEhMz3uvxKz5aPTvFQJTM
nSMvPaqXju106650qa0NN9DJyzTGvZbuoRH4wg0K90atXxwyvagG6uk5J0bduh9J4YoiCucbOOiq
/RYT8e6AD7C3snitvKcGc2v4FWGm5x0uqkej4lk4m8pbDjqJxbNmfoYuDu690pf7HHBvNPWrLNpr
1W3jwpa/pNpORpR7PN9q/I4D2PXQTDecLcpb3YdBVW5T6ENx8VjNMsiMa84hXbyTgyH6I9wTd8x2
CjmG9CH8TnBPC+cLcc9tqcQIsrDcCu2kJdm6QM09i/dIKlupgbINV1Ayw/l1aHc54ZYDHh/Nu8yw
nziViQw3juygV5F6radilRv7lkefgD6nb/3arECyHzsXtJAISLNdFQOML+Q/WRcUJOiUJU4be2vg
pM/7L1Znq0Yr7mbli0oQNcQqREEbKxyv/NvxwyR26VztKwOCfxeU3RQYyl1i/RpF9J9QGf3wlvx5
ZbTjdf36U0vwjy/+vSICHmIvww+8wT9Kjl8rIiQ6uuosCh2qVwogxiK/LyeWdBSLPAdmurgaqVN+
H36g2qQnQ4SpEcOn//9Fbtg283p8sfxrtLF/zML4Hdk4EPiCUxYjir0exu4Xysyfzlh+2Tf8NNNj
xsLK0NMXsacDsO+PEBOB6H2ekt7yZQJp1NUyF05HhzCuUorD5EWIY3RUb5HKc+FUOulR9bjN8oa0
YK7Wobt1q/QONMBTlFfPWGrXll4GyBHvtH4+KSr7BUP/Hs/DRznVz02KmFjYtrIzBet0LwFVN1F5
YkgzH3IR1kEXOx/eFD96I6DiIVT6DajNTdQp2crqk+tUJe+9WX/SSWwHa9hWOlc0g5a3sBDmR9s2
HN0aujm4F0CumdR247urTndWFlpg5PrzXIwY/ocCbGgr3/La/JiSeNvKoeWUldF5AaGWqptxvdTo
TDE0ZBd95DXR7BAIeKGpqxBihDqJKxXnK5abbjWRBbGe88rkRoS3qQLelDlukEj9weKckJgm3lZb
OJ1xlFxYAsgtbp8HtYXliYOAcOfE8JhZQvoExKbAUyoE2RWUnDNA0B/LqJruSsrqWV+YofZCD3UW
jmhnUeqUSPvFwhhlb+KuuoU76iwEUjvO7juQpIWZXsKFUSq75hgVhAjVkB1mMKZdGPpTau+zzLv3
VLJKF95pPoRX5ryXIUlu3YWIWtXhg0jIZibQew77ows61VwYqmhd4kAucBvo7+0KVxIBp166hQ2y
oDYkP/oULDDD3LI2MXM87Dr8Gg0GpIXgmiws1ziGyrfQXUXbIyJJIb6Sh3c7aSFRKJREOJIO+OGb
RaMR2AWSKWsBxwKQrXJGGC5IWRnfNa2379rqKy2RNzTD/KGjvcin197YRkpXc61Bqa1La/AzdMRG
UaA/gWQbD9SIFVOHVC3fjIV2G3nivceNvm5nJhJ1T4HDJ8It4mjTAMvthop7dmYe2BC/OgDUbTTr
xYwosZKFtetlKJdHJ91Y+tjt5/Q5A8s72/rHpGgXYggIYK7uxfAdYJ70ySQhADd7j6GWA4l2gItQ
jaol8cNWOOw0o7hnoWKuCxMn7MIKNufuM1zowYqcDg04YYFdyQAvjDgKmSnAYQXwcAmAuCZXALoV
gzP0w+nCKLarJYfWuxuVLx2E8biwjPOFaqymCWUzoOMog3icdGmxx0McQQpehFzGi0yLLSyfA0Fi
Cc2Wzf0+ro25QzlsO7w9w6bUBZXM4lYaxVGJGf85nQyx0CC3wd6drtsE8bfe17cuHctYo7aWlYhu
hkYnu5ohXe3W6k2a5UA0hHhZ5OYd3YfVuI+w8rGiEIWjdDySY+sOh3LB5iR5ubNgFNR4TZ2xWjGR
9kdvXo8mcuHUs/3JGY8OmiV6m4Sb2sJQM6cVH8gXTXuJ7b2ukmhQ6UGVn/P8bSKIF997grEr6cNh
3TmYhXNU4GlYST+qdSJ/a+BiVUU2ddpvSmG4qzLxXkazfRgbPsoJCsaCgArA+oq3DGGx1jtwRKdS
XXveEWccPMeScrsZZHKKEiLexOC+RVp738NWMQXtpOy/PJW3pbSJK++aGU2jhYxv6q8gmdy4xZ7m
0PCRzkwouQoqTUyvMRD21Ug1Tq1T2f6sF74H9jTSm0s/0IPMoe8ZzclhHPWRIm/r91P1HeEDtRgV
XrtW68tcewTsEbW87go+WwkUCNzE0SZqhqDzyndDaPuU9GMdvg5FeBSjvJCOeZ2xcq0USZp3Zd3o
MJb3hbSuXq1s3cZl3qqMb7zCV+nZ2zIzAEuY+1idX+NyvESzdcQOyrFPtecW1keex3uO6DWMeKJi
+/KU5lNEg1ueHI2lXC+Y3Y19qK9K4ZrHVGDwm8d7BdBcnhu3iq5u+NGT1WABGOD414xbRCaJZd/o
ePEJwPV5ZlFqKuHem5xtRDu7TuxxXE1FhvoqXV4PpfMHsx6RWQszaGf+u8sRb7LC99P+3VI/CtN6
VemR66bxM5VhsejwEGYnwMrvtUEXMjvvjANnAPCh4jNGvY0sWmcV/o3Uh4NiN59db5A2YtKvVXYb
tKRIG9XIJhTzJT/fkluN/96QWyV8rnu2qrNlnTprpN/Rp7cuM3VGp36TiLWWNx+ESa7SyTmOaGDn
Eqx3rfZXHSifBrC6GRkxtq2Gaa865IAWNL3m7SflSSkrxa+04VZGXbYeMV/yT5aaPyoaR061tIgG
Pw4muf9T/0Z0tkO87157cvQPUoIAW43WxyDjTZE4v+gj/hMqU8RVf7Wg271/lH9amP742t+2cgYS
EcSp6LmI/Fm4D7+N6vAJ2fYPcxajsiWI5++FKX5t00ZzyxhPt6Df/VSYIqhBOK5Sx6LRY7D4b6lm
sJT986iOopRh4SLrQZL+BzlHZzCEM0LT89FMLIGE0t4r8cBDkuzD0OOcz/1SjkHKqKbvgGHcacXJ
q0/Nknc1fyegK7MeW2UnKIn0AHPGyLwsM1Ii2b2jTPf1IhKV92Z7zMI7Ow43vSPZ8rTQH4noqmCq
3QmVJ08wjhYOrNbDhFLWbc5Rel+Oziq1HyoCTUJMobN9SKc3dD4rZdwMIFW9DTumLHxwGukn8rmZ
12n15SkVpiMWGpdOkloQBzwJgTMrfm6Dhe2JX070PUQIj4AYtlYxfV/a+bn53Foby7q4MLSGehHE
w70PyowO/32gtU7gS+b2OUQcD2y3bjFQ9vs0uxPGQ4+e2jVflltWrdbxMG1S7rEE1FoRshvIdnYd
B6n6CcEXJqDpvtVaya4NuBshKPK2NwqWOG/WNPgKhpZlOpobLT07xmzQwS6uoWcjvmJUewRfdsB6
E7XKI9sMP5Vy25Kb4lESJYxedMVYDe1NBJQWvpzDwM12wODKY+N817GpjBRio7ZPpvM4kEZDOK1Y
6q9XLTtV4aNT38/a90a5iwZ3HbsksW5CxfDH+YM+vm6Sbaqi/aQqlm9tAZdjPnvFw+DeOfo3xpd0
GWIdZ7M812W9xL5U2eSno8iOMAnqPXblSq4q164e8ryd76qSyUvMft/djoj2Bt+pSw2rGcoRZIPp
9ylmqFKjyCCN/Mrtv44qfSMI/7a7oOYSL7WdIKi1xYXlOYGcOsY+J5UwIDf83uLobflIhIsmcXpM
xvwmVvTVKHUExmhybdwy6Z5GoVsTQHJK+q3lAHkO5Tkn9q40UNl0XlAqZ7NEyGUd1VYcRThNW/I+
+hdzjhy/nUcX/3b+xocqXFA7AqjBtaM3QNXCM0MzVHzIst/asvle2oSjTCzLuBx0avOto+Sxge1r
IqGls3mt9jZQ77olK6a/CdEVx97JhkyoVd5xWj6xHmBAoxCQAfsi3owWmo0+iviMWSUv1+RMWxAM
bKZscK9hyuNj6NsFO8jls1GGOyMz18y2ZITEGxq1k3u+au08llyOJU5T9JUpDGVpfZLRXZu19NPm
QaSHUk/OHvesUSHs4jpWCAWzqWuIzY25criLdt4A+40PbaifdZn6CdazFNBdfBi1R2II20V0r+MS
K4LBOy7kw7n5BG6DycKk4No2+gljE6BphcZUNY8GaYGMnEN5HEIs7EDYojXliTBZgB1V5xSaQae+
JCm+JmWb42yrWeHbHEq+TXPX3YjGXffK+zAy6mntrdAjojcEhfa3lBibusUONopd3X8fxTZLn7uc
moxgpshagDjjMWmu1FIx+gSxq+BTewASSixdkfZotgTC0raM5X7qpk8GnLPMLgaFVogdmSk1qfF+
VPE5lgYDwDBQs3nfpc9o1vzUTa75qLz2ubnS4NvON6O+G8H5ECa80uTBdUhrHpObymLUhTWOKn7M
yiOj6K0e+qXdbsgbWWXpzZQySi/xsenHof2Uydto7Rnint0iWWs9vHTWFE4S3qWI5b3wxjAGBmED
WnFMKl1x8ShMEru768PndMSPUk0V/2Nu+u6u4eHs21MkAN4z7G2ulm5eFJbymqE9Fo37gbvnAGAq
cJvm0cqfKj07ogqCwGE+hiX17eCJnTmp2kqvUz6z4o1oN/yY8xaX8xxMccUZDBzITO4JuFrPFGYl
bE3r2nWvMzEnMrxVjLMCR2H2tgZWPGvsXlRwIBRT4jSm4J/Ifgx9pYYzFOsl7RkR1zMMJE4CDVqY
8TpmSgAipIUe4dziPzXGU8NIPAVGWIY3QwVKPxPP9UwsVQH0AjHic+XVyEaUjQnevwg19xB209v/
sL7pf+/OEorUX9c/0fey+Qtv9PLlv5VACH6WDBGXCRhig5+FSUzFFhk5klbWiBoKz19LIFslDoNQ
ZkdD4bmo2amb/j6b89AsUReBuSPJZyEF/DvbSkqnP5ZADtMypG6OCscb4dQftpXqYGb5OJTxWskg
cLGXV2mHam3dRliTZ30nDLYh+ki7kRTYM5MphKQUvTR2dacY8SfJ6muXb8ISq6A50IyLrvA8qU4X
+7Z9AUgTjIyp2rrKMY+W31NHPxWoqHzbjV7anKGxQkzzKq3NW0Bebwm8Vt/KDey0snIeYm8+Tp0S
+50dEeqT7LtEO7J1vyul+eVCZNIbcoQggafwGsLY2LoT/5CvtLnDMwejgclV7JJUBVAvVbexI5Nz
5SD/uemjEcJTY2JF2AAgoLGptLm5m6omKtaq07DiV1S3R0syxiz+I2+cPIL2JiRVVt99FmAldDEm
69TFlTQ34XtHgMJa7zAIC46RAi0YWJZsirdiyvo3GYHcDLQcXGcVd9sozE+ZCY8rs5UBl0x5bYej
mY72bp4kpqKK+YmdHYqcAlLFJNWSQsj85H5k5ZoWT8vgq0/kmkf2pLX2SydGCKnf58Z90IdxhT8L
EBFxG2u9SAJBdu3i8rWSDJMOGFiMCbWd31RIWEK2Hgnu5rwfw/c66aY7NFjGXmlrfG2cFs44KTfR
4K06+JESoVfJ5kbIukXf3aIQ6sEiEhVQP8LWYqZaW+yrnNs+MxL4xb3ri4bpXpJN5VpNtHNaTSQJ
hs1Zj9Jt2WCtKqWQ20j0QUVJK3WHdQhRBO4wPDeZfLYw+YC6M9yHXs2dj7KOn0LQwsccZs9UqFfN
7o+KpByzDdkdmD721a5kDat744vXLBH16m1rfVVRs3ESa98n3wrR7zOaUwWjpEmQoT7Mwag2m0KU
sT+j4r+BLxMoYALWRMStitS8GwcuSq5cv9VUsgq6hPg/bODN2FtnOS88DsutsWxpmoLDrs4OOVGD
nWHLLRDw2Tf0bmtEHsxHiyGA0e+GpryK0pNIW4vHfIqvzAq1VRmlR/z2m5gKqsjMOqhMsEJpPTy0
ESsYt8K31lDjD56V/4Kv/I/oUh1Os7/Yn7xnWfvx1UR/flCby3f49aC2/rZYNZgLY/nyMCIjBv21
VzVxeOA5oldlJ0Jv+pOC1PsbZyc7ElYPKmfxzwe1S6+K4sQ1HUhNyEv+Pd/Rv3Azo0dFmu4sWBic
TH84qKM0zu16yGEbGNlw47oFtBZVPel1XIGMVsRJtvGFBE+O4qp+6EgUOcjisWEcCV0x2dCLEvQ6
Mno01WraEZ4mtkXhqjcDzsgVDIRj1Qh1pUwM+idDNx4HpYqAWChy49rhofZIJuvKGzm1KEyx+u4m
UJjnMhQ21ObKH2wMTrox2Vim55dOgZGOYVCJdjwdV32wP5WQArepEnEvwnJLaX0V1jzfAd5zfLJB
nqa2eHSoW7wEvtAAIPYgI/nkMWWlhToBjzrxWtO/zLC5JLsRRcnio5nXb9GUik8dbXw0475K210h
TfgDsXc2q/a1TEp5KEZivVOBkTrfhjOYYmD1h9LLyWav4mNbOxdPcDRVblUEREF8tImnEF7Emjqy
tNNkw3vX+OXhsOcFOgf5ZcWde3W5XbLMtJjBs5TXk2xeDekE9SGT+2msrlgYMX/l9YEw0n6jAcYn
pcjA70i2JSx0jN4MqmhJ0jY6EwkT+Wl3Qtt7bJkKu4QDEgBHpnfkx8DWme0R++bZ4alN4vcKPvsI
PV42Dv/lPKs7M4gd516MLqwsb9u7zRYML1dBLp4Hx3y1gMYTSXEaoMlPZbi2TADjKdk/U6S/9HDp
K9Su6pA4DzP0ephtDSETzmYC6rAx2L+ES/ZrqikQ/YHca9Z9F4crjV+OHDYOwh6Evmn1Gvv2Zkc+
H0ZtUPuEI93nFukSeqJnKwfvNk27ussLZnUA/B1X3apNzJAUtD9RNLQe82kC+W85A7coi2u4mSUj
5wzxJ3Axj/i7qJAnE/pFQaKAawIFNZ5HcVVd9v7IMfBT33tV9TUrnKjeZzKPMkAffHHIL1iCFC4x
TGqzYCYIEg/NPQtBx7zkvf2qAbPugVprenlxmvCqyDwYU/upzT/ndGAOTTwNgGx9DGFY2IcBQY9f
eka2sR1z8Dtg25EShtvIA3yNkDbZV8mori2jYDGFFyeAqe5sCgMFdqP4Fk4plL1njQRQI6N7m0iR
6tgUYX7kvVTHp5FwdKGV1PwedDyTsmJVDeYuaTVl7cZ0srX9YhXixLThw5qqbK2G3qGvaRtmGybq
XCmbsJyidJ2OUbzVCG2CafU8F8axy/DpGlkOVGTcTIxfAnIxHzyvfqqa8MzUfNXaWCB6xjwaEbNz
tx0dE72ZzY4nUea3Oub3as0oww2Ttn6MajNqdcsf3Uh5Z67Bb6amx1jgeZ75mipCaDvF+IUGTDVW
OBNH0B2isAERk87nuHSfJSsmxZvOTR99TkYWVBpJ8zijV0pcvY0KDiub7LOJ0ZQaVoSJRn6BlNrT
abFq9aV3y82QEa5kVsAVk9Lh5SfCuSsdbVvPWLOQTu0qSIIdPLJIY7hnxmHADi1I63a81NHT3MvA
wVJtuWz8KPIU3eLKzVQ8Qqu58k5NTahsKnsryLVFRtFlOoyIakSFXAyI9gcmWLqCGs2KCWfSxDLq
jvqbOeEWh1lqAo5N8wcNRdE6zZr0nM9yn+tjFkCSFcc0m1/JM42oUBUXbVN3zEbxGWXhs9kUpxor
m0Mk26D3D3BUqHRK5bmg5G716l4lksJLBT9r6H11c7exB77zoBx73QPpoFFIR2x740KSbpBtEqdQ
blPS0RgIhiqjoNnpzuZkfNeiTF8R0TRyui6Lh2Qintgjk6KNd32WffCtu9WPe/g/oeawdIbI/03N
0b2L9xw2w5/XHT++y691B+lKUEow1nlMokGn/z4jt/+G+MLFhYLnbmFn/TQj9/5mg0IFPoq51IWv
xeT69wbRxD7lqRpCK2pMXNJ/cKr8lXNF/4Gc+0dVhWrAhSdhEZS65fz48598htU44UjzSqKkI0Oe
yD4g+kVyjRRjMd+HqnnTVuLOE95bn6nHMQGS4DXlQ5Omu84OSWhqp32cht9gHuLkikGVskfcKhG5
wJ6AilVlTqCYT1UOCCVWbvNWAQRZftqsj+Pevnd6ciSwePQoXBUuACMc7xsYzqiyyy5de5CRZfs4
6QjsuSJGJn7halIfKsLM3f1onGW0yWLSCFG4o4xjRqnjZCOcTyqrNsWe50WkiGfJKvJaLBNcN8zF
Nz0Butmdpa9NwONybtcGSA6PmdgsLxFuFXZz3625JvE5hbd+RZIDcaV5yDoiNzI2fwZgKxM1fp7G
O6FEwKky+lmAMMuU09G3ffStSiZUpIzgZHjowlOsE0jHr8i5AN0DWYd6CovkWSnuWru/x4931sit
14C4Gl9KsqAcd0YBgIuZ0/DUhrcxU6/S3iCl01GutVSD9K17eqwpqAixYy9Q+EqYfRsiyZ7fZsbt
SBiojj+0A82G2yJTHb/IhKwDNMk6VA4KgBbFV8I21XqLTW5nuQ1NJp5s8Tv9i+RBXsBji/JnleCO
aR195QzEdmPn3OsTejdFxoJqyiq2tkqEOPgZOFnDqxOf+oz0PKMbNibF3JC/lbL00/JmjJ7N7kIa
zl3bvAwCHQGV7eRVvtE0gEfyjSOQbCaWb8rog+mmDdCzTgGe5JeSNaRTfKu5KQx12DURgdAeG09D
nSXs10lfJZShqssvbDKnFbNAVWiV68ZGx4JPh2hDd1UJNVxjoDjj02diwTU0aNA+vWxtaS9q8grR
J2Egip7yJkNJ6znGXs9odMvxHEsAY45NXPRQfW9n5arbT7p7QQ+FpcTZlCofPkEwC2Hgoee9N563
rtz5Wjik8Ayp4ksDclthKPeWTK+9+qgKEcR2/exke9U6kl25ddNhE0eL6Dpom7sZ9aQ5YzYpFa0J
hih6SNxJ3SAlQEOgCMSe7uckGSfgTFUZK8crXU0/mpRiQi31RzVJox3Qsm41NhpNbdPsicnW1wpt
qUat4bS4Xd1p0zcqWnBh4L+1VeKBHEa3tv0RgW5FvvDKvbCxJnfbRkE0ShcdNkGUZag5PiCSZN3F
wOHUaT4YGlMAz+2fk/hz0OS8kb0YAtUUD8IQm59O23/htOOw/NnXiQaM4xDOH40d3RgjNP78p9MK
6G0zZ4os19J4LRIgxiSJpy//ObfXwj7889vrVP4FopsV6U+9MstSOmJ64V94G7/1ysbfrIWOgBSR
na6u4nP8+0xT+5uNYWOBQao/98nMOmEg8L4BUYC7+m/eV//8/psknNgU88gNTcdd/vyn97+gFDMo
hMv10Hj6Mw/eFauze5pH0ux/emX+xSeNJv6fPmswCPiwQT9b7KPGHzydbDv6wXRRHphmheMwkznd
gfCm+raLOtbEEV+22MDZDRGIMwRiHnN9206y7fbhzKY3HyyuAGHP+kcZLwfiXKeIeAn+yPc5bQQD
xO+LcYFZpRu4HNQl9vtId5959j9YdmxENwiGU3C3Gb5WUbzBHBn5TFU/2tjDHmcmj9o8vsxIZ/K4
HFZJHN5qXb4rJ815izuWV5O7oAvr+JoayrYu7Z2Ynt3sPdIKgFT5cbDJva0uU8vcQNOi76qst1K1
X+MKpDDhYZSuPPLK82DoN61LAV7E64jrNh2LfWaNh/9H3pslx2100dYTunCgSzSvBVTPrthKekFI
IoW+S/QY2J3AP7F/gdYnk5RNhe6rnhxhm0QRBWSePGfvtedW2wR2dLQ7qdBu66hSI9WInhKraa7h
8tbOvqyJUdyWWt+Yx6AeoZBr0SKoHqXd0spt01JysFPUvVA090EAqb7jmN09ZBK9IwkzMmbEq2wM
re8IJOusHj1zqt42pMNDwgwTOmdk2GV+E0h5RqxxsRr6rBgPrVStCzPpBWpAR6ndVaQO/d0UjtOX
ENn71k0TAkmVxC2LDVEtSQl2YoSBnIVJZu2LbnTHNYSvZjjqdoLGvkvj8aFOMCToY1tTWrsAklZ6
W/XXRi4AmaWmA+arzMecVq/gRk2OyihUOjRFrvp5QEo/NVHipbXcTm3zhfs3r6LOoG8opvmoTujE
504utUa7azsXpGVQHzRTMukyVMWrhQoNmriMrlaCnWuAhlrM3dahTmOLSZZWinhdDqE676qEB3dl
M/q07tswilHyRL2VbhqXigajP4GQZMRiUjDCW9KZ52RVR7oyeTmRxZ91ESdHiyIs5qGq6XOWde5s
rHBA2u+W0ngKXAcVHT5C9xZkg1at0b2OTM7M/CxMq/TOwB3VY7Pv9okSJue/eC3fOPuJAQcfaBuL
2xoeC7OV1yvASM89kW6YUbR9rc3bQvEc/ZE5Q1J+bUmkxXYygwSM4/rPOdPQUXxxkxfX/3fH/sXn
HDf/7vkw8//9319Z9Jbf8v1Mg+cen53JGQSUFs1KvqQfuh+4DqCt0YM7JmGvP/YHAaeJxiv/lsmX
ypbw6kijChBOLOwqMEfatL9zpFmkRa9rBMZqxOqA+LDYxdy3e4TZBfXgRrg/AJnetN1ogJyrgLr4
mGtMZ0cAQuepaiYuzN5S8WyxoXm2W5e7PjQ1MqbD8t60GkYCUz23R0bx/cpVhmqbkoGHZtGE85YS
2MO/vOznrx2A2MW31+XxmWjmc1OciTx4LPLuMTf7bF8Wxi4rAvRoLrGF6Nu9VvbQ2N0tybdeZasY
jYt1xEAcLfWNhSF/VSs1BiPpmWp9kVO5BhKC3KTvHKvwUj24ShfJ6UCrBtkFFf08jWLbzS6Cx9TJ
5CYMZwV6WofOcIUWdTGG5ImF3GZyB8XXw3mA2ooU5A96QRwexv8um3afi7gI/9uqwRn+x5vh/LXk
JWOtsAV+BRioP94MmyBYkqV4Z8D5PGvb/lc68Wo8exrAa9MJ0Hm1/jntM2VABkefgJYCWbHgVH/j
tM+I4+WbwcvFoglIjYRoqifdXP77i+ppjELQC65J5HeUtSikEXA0KvZO1DNQd/u0PU724l4nVXz7
4ob9SzXFX/Dmyg6IDur25S/h7X+zancZjySSztavdKLPoilPHww1sP5mtf+nR+RNdbgsHnA4NGDk
yBE5I7yp2CpF75kkIFzpGHHfcBQ6FlNMEAGhFskvysNlrv/TXwTEBhTJM5JrGTS9vJdOIArapAo6
rC7XTrVRZZ/MLCuROBfWpaIq2cZU7gl/ODE+ApxFWbGNnfaxB1hZe8lcSkT+JlpCNaARsrEyV1xU
wi1gBxW2fiVCLLzeIJPwiEc6Y1Jh9hzbFakc0rIN17klM3PD1AbFVVhlt3WnVDZxUdgQJqcwEexD
OFDqGLNrlafBCca3/k04WcUxftDzz7OetIk3AQu1VnFrHOx+GLNdNXMg1uyx39rSTFfDWF6C2bBv
SpVm42A1ipeqhYKgp1cOY20Ph17X6pMSaf2XBp2QY3Tzpdri+e2KTv9G+YxeK9QH+diLoDuXsaH7
XW2oGVr/yd2TbOH+Iqvvefd/0c16fgKWB4D3DNMJ4+nX3wrzGcQzhtL4M4QVPALYQDrHutND2wZ4
ARWedPBGua6liiVVGUyin+optfH3KGgTmyY+p7Ha37//8C+P3U8fyoAmuPAL6bCxJrx8VKYmk40G
6cXPVWc8zRB/1hMLs29lQr3U3NDy2iL6nqb5n+/C8vz9dFHajUvqu8WM8s08MRKKYypKjw4wgzqo
YBD35Bh8TXpEYJWFJeb/4W9kgWO71bVFEfP6b5SZNYqinLlcrURr15m1xVmOybixhZdaLkOxSKu8
9y/6099oiWV/ZzhLE5Uj4ZtkRtLr3IARU+PD20gfC0WMu464VS/gbMuGbIa/+CN/Wl+W6/FO2dAm
yeZelv2XX2RcWGbR9rzzY6/3F1ErNQrnztxXDsL39/+0Z9Tcq+/PgvdHZ5j6isfm+aT98lqytBTG
CZAtkjFsCQgiVOOWuReJZPpqtNMLbEfEDKvNtO0LVzlFyHKuiRUqWSRQRsY6Sg/c62BgCGhuk2tl
NClesshywIJEJSrFCZv92InhaTLs6he0teXhevvhKfMI6gS54HKMfn2j3GYOKACbxm9DHA2dHVqH
qisKxCVxtK9txJJOTLIU2UbDrirtXwUO/vTCce/YgxeYHbWosxAkXt47OG1CazF0+4XbwQ7RqjPu
5aXRmuWREVx0DKDKn97/vv7l0UBTQOGJUICQRffNdtACEw21DuD9XCjMQGfaoR2vBEcoY/7FU/9v
l6KPby9RF0wI3l6qtq0pURQUwKTxzX5oSbIK2mk+E0Td/eopXO7U2y/y5bXe7KhOwgAzJs2PsWTP
FAlj5qbOqvCs6IYnwpHrXSjUxUVieSrg7lUZ9Bp0meomqIMlMpgEWLr9m0RLb52sfnQV1UcxgxRe
5DeoUU1OnLjaZar+4kXVlnX+vc/9ptIpO022LtulnyttsJH28LG2I+O8s2FfxeOg3jdoe/wqEbaX
T0m/c/TFcpS26MSZDftay4C4QQH2i69uKf9+/lzLO72gHXVHvFmxRAV5J1xSsmTmlrsYnfLZ3FfK
Our06THuZLeKpa0eMo2Iw6D+YvZtyYRijLbvP60/FYKsmKwriFdgbaoUg69fkNJxZdLDAiOnPphO
kSVoIEE2QBKbiW0MZ9AP4yBDcI7O/v0rL4yWN3fAWgQ4CCWhu1C7vLkDdRCiiAqrhogQm9ySAWNX
FSc72iTIw9LmmDjaLqsiGN5dX/oE7Erk+Kh8C8MZrhJ9Ire8X5QitZpdoJlBjTzpsAJmECaDEwm/
xyfESLZQd5Mi8gqv4fSN/AqVta7vbiQY6nUXknISJF3zJS0hTdgjov5eqbeWVmDD0vrp3miSHFoF
vXKocONG6UAepQaqmLxz5837d+R5NXr9rCIcpfIXRC2w5r81UOM0pH84yNaHpDId9RneMGGZSMpo
4DFPV2E1JggLZ+s6wizghuaAoHy0xC42pP6LB/Tfvh2atOyl2HfQVSzv1YsTgk1TqwrDriUSxLD2
rdJ/hEMZouZmwoxxR4NzFd6VVkzUebp/vg9/wtDYFKyL/31+PO+K9Onxc/bf8+LnX/C9t6L9tbyT
7JomadOqMPnV33srGiAjIi94eYTJEWpx9P/jqXK0ZavF7f9WpbZMkOm8YKdyaJz91vnR/Gnrofcv
aPEjTeaktTRqXj0eoZHrzRDlAs8gvEOgaobyoJp5u9bnAcuJPtQ1Dil3YhjqJgl+Wq0IGkg0ZnFT
gfRJ11hr7cVLY4mzSGlCa2OrEndHrbdADcOpWgWqgn4o76qaxLYs4ewW6ZBxzDSAS9LZqaavSGgL
ziARDeOuUrPzLNJUjOhzWX7QZqsjiKFfojSburRv9HEMrwJlGCNfysi65tWhr1NqpUTeoXaFu47Z
H3ZxkpqkB+p0aj2jSNOzYJxLYm0UDWSGGE39JKwJhdSf88AvB/h3HvinLHuS3XuB98sv+P7Aw7BA
oY48Ak42uoYFCfv9gddRX3KU54EnRYD2INXJiwee8x3/Gm+fyYGDeut/AglaMCCMdXp/zKHQdP6W
gl5bAmteblhUsXAKee3Q0C+Mz7fYiXwmJ2yuYHapJebwTY496hN7tBbuLIXD7acIzTL+4ErNp6X+
UeJ0NTk90nJTFC7C9daiO5fM+VnhZIgg5n6dTy2Kh9nBYDedzRCvJo3zEZyCyZtNMa0jTf+oZ0Ho
dXjIMIfgm9ZL7WtfNTnCsvyowFsCevtFCdSLuW4+l6MMV00/qmtSIWYvNcBEMDoDfolaUoNJn6Qf
BoekbNMG9xOSL6qa1F5dx5TWGjcywE41tpzKCwMjnZuofiJhRUVWisTcXJyPzMabxN7ZwiW8TJOX
cT8eMlM9xcWpaiEYMlbBdJatw8l5zIwa46KyykQ7fjOHImUu1CSrRpVP5hwRo1n7Wj1eAY1g62eW
sGsUtIBt2VxVLKOWJRoG1BJB05jDRhKfQsDgHs1T5jjVgIugvQtT5kcl9RvW39iDzUC0m+7sXXRj
4VxusF7S2Wius+haS/pHKauHNtTWuSnTfSB756ib90ne7WXX2d4Av0lxPlisArKwR6Ys9r7Lkye4
gnKnxc1JlQ5j1XmhDpmbzErPe52ML7QsJLqNGTHhESz0K7XSWDtciVijik/lUPcbqA35bWCU5g4d
/3zVF5bfypyBGEK0qMJd7aBDM/rsUujyZnbU8zgwr9ooNjYxGZyrtLWvY4uJkhUY2b5Iok8pcbrj
Vhe5H8yPOTqALRUJwb3YTE2tnPy+/SKkeqo61x+a9EttOgFmK4OHJ8vP+wjfZjSmt3nfhr6qplsV
vGVRG2uXRLpQrXaoXz3NGFDWpMxX6eEdGH+qG4vcI8tQPsRtfyxzBe0fEejoijN0AJzA8I79Gasi
Aw9zKff/e1XcPX2Z/t1V/b+f/b4g2n/RPUagvkB9kKMvbdrvC6L1FxAgG5QhBmp6EEuj+H/jd/Uv
FkMLkjFcQgslF8XB/xZEF0iQg1SMlWwpKJCW/0YPmZ7z2wWRX7K4sylV4f1QWrwuAkRptHLiFUX/
6iBaysV9qs3KIRanMGtvq/rjxDRZqSRwTa3DZV3OyZ5IpeJcn9v6TsISSzrjaGnzraU0971Krm5g
pyiZQoKTZuXEYoh0p8uPIrPxfJajL7o5O2aTI7xGj+W2Tx2kvSpwegc+CvifuLpC4AV8QVpPXUQP
M9Hb5jpveZdrOD5eAKF4miKGhEngJVW3Uy15gXsHxRJeTqKRe8Na6zGR3mBe8WoDvVmCdIhtWpRS
N7k1fixwuG6lM4njCLH3Y1Ha9blqzAUdZqu+4uUgbLlzuqsCfzY8tNJXogqQIJJurMtRddO60JGU
qnmcRDX4sdRvqyxxNt2iMq/ASHC+cKavjC7bDUTfyzwc5bEcMxczCzGFWg8zZ+jbT4oatnhysdRm
JqaYQRIV3o5ptU4WEKoYbBqsoAxPc+PcWZlELj7T9CBvuT/rGoHYu+pwbBWK80AvK7hMg9RdDjvG
JjWrY91H1lM+KuUXSw3D3QgpzAsbvNJFbymbVBvFTm/0bGfMqGANSHkiUj4pPQ72xLoa6mabK2l1
x9lOet10nVUgdZJQQ7APqS9bIgjVBw34bytJsu50NiDMtlthM5tXaVQhZ+iuOfjdx44++dasFY9d
CY1Fq9HGOzrS5TLDc2Wy/BW1Z+Q9ozlLXRNgjfa9X8SJk4rR3q1uNSV50ABdG/y1fhMjXdJbhdU0
1+XBtkXi23l7Vw142oVWEhhKaGYTojooUQhP3OjKHIy9VTwaRUO2OXu0gpMeOM+hVjkPk9VyTVBy
v896SeK6kPyU8QQTm7TJetuVyqnuRH2Oq1+9qhDYXdlGXl5Wwk7PlMj8OtvsdHz/O4Ae0Cl6fdzr
ivPJsB5kme9TM/04KyrGMYO9ID+bCu4VcohTZobXhVlfko99McfwBXT7oNRY7/Iuc1Y44pDAFyCR
kqAiI2M+5Yr8akuLtM6ecGnTSxXlIXeHB6NUkvWIbE532p0ss69hX/haIr+IXlyUNuF5qD8RKGYJ
U+PuGCXZjZU8RXN72+QwOWH3Fz7qL48Z5mwhXU4yvSalDt5J3LjBOneQHqvVPJyKoqy2ndtOW9GC
urdmdzMoqbFz3TJC8608ZFgBOgDTSUao6tCj4cwIOlDTfeXK8a6NioMY1HI1ix42QtwgBKXbd+ZO
Oo8+6EPix/4++/4JB1BQG+/vPI9P+bvar+Xnv+8+6JWBrIHfxdS6IDzYY77vPuIvxheIoWiBw4wz
lhL+n91nsavqtA5g7SIM+KccR/9FT5RZo0FL9llM9lu7z1Lzvy7HEX7hx+DqECaX48Hr3YeEilrM
Mq/8NpnsniJ7bu/GUip7PcdmotmHJtK2oVXtU7p3Wqbr3kz7xTfj+NPgNpvMTta1RnPHkIOPd5IE
8mg8p4d0qAdjI9S8940enDWv+xkY1atoBhaQw0kMaYRsCxXi/SqxxvNmyjdqOuYrvFDo+nFdODKa
Vxotx8QIxRotGMu8Yj/OLhCmMfigBIPmafrsdWNm+UzPPmuiGM+VIbh1Zsw3M7aD0eTyaWhfTI36
1QRQodXBsVENYODFEQbsijC+e3q9yiqNiGCMc/mpVeRVquLQ0iReI7MtBk6w416rxHWcTp+S1mbi
heVfQ5YZKWKFEv0O87nl9b2DXLTJnIdBpBs9M+PtUOd+k+KyUnkb4TLN+xkW+F1Ydx8iO7qPrAac
UhK414YtH/PO+Er6AuBauVCAGf1opk/kRgVKwiXYtp+scU24C5uuggWjpFNnO8YMc0r1JqAYTdut
ApydKwMrLere9NlcVA01aeEjHeK54sOm7OKF+SEHrnFse7C+VKup/eBOTQ8t2Z0PORZs5KumVZ6B
UR5uhqKMgKrgDPHHYso6hBZ8OCcZnY1NpC5FBPDWjJq/K6OdDaLfpFKvYkjxYnhgKvjF0lNsvvCP
JGyvKMrpSQKMiPubIq4IWrKC41C6l26aJgc3VcFxVf6SdhcWkZ8N0zWNnRgAqrrLnDFcWZL9a7bV
UzM/KakNizyvtmhAiJ/Xy+tqardm0c0+vp/06KgzuX+AuDgdiJKSqIs3kYkYvZ69zAEhU2Hu29SG
/ijhRodD12Oraa8yeqPEiZFuSWb0hyBz74wpe4YT4siqL5vBPG/MHmG8GFMYq6NcVxjZIuxSVxWz
iXOZKhLPFKprQIoWLWC0eZsgkmuG+RBYZHaZDJ2Xq6V8aElxLsgvGwJynYMuuExq3ShwqQXpgfKT
s+GfcRJgBors6P31WMos6YrwncS85Td8X5ENzgOLPZWxgWMsrpAfKzKtE/oSLtopZkEv1bgCyNKi
M3EMfsikK/jPgiyALKHfpZVLmhjLqP57LcHn/seL9jUHANhKEEgRY4PnxCb7ekHOgUQ2fA6O0s11
Y/dEi7b3igAT0xHZ5dQYJTUYtUPg6bw4MPeIuzOBOQ5CxQ89qR8cs5kuJywkQ0BGpXNbtp9kd+iZ
UY6FfWraOwBuiSiunfIQOtqR8fmFTdbFFMY3hgrZyN0TDAALJaWDZwYUPwFHaYiOZef4FdEcthl5
Tf/FNoKYFbO9EkmVecxXzvDSAyme18mwT7m0kZKHXhM5mX4MbfWTE1yF9kdAZrsxyB/ypCAqG+c3
OQADsoaNTNvLPkDN5fRJ/TAt5vs09+0RqcbE9jHq3cVkT/4yad/ETjWxq1iXZW65Xjm0FV7L4r6V
lbGeLZof6IJv5sT1awlzhlYGq1Lmj2rqhYJxlQTgM8U6TZvxs2mWCr0fFdVY0pL5/kVGo6d0j0W3
TOCGjyVy5SYfDjr/7DX1XtFQyFvcfA3/pLpgS74RUwFUiKyZnrmheQqS3VTDpDlU6nWqbwXLlp5O
H4U63lBfEhjKXExMfhj01Hxe3dpeG2P3aMp9OZoGXR6m0G1cn3pSdLO6ILdBv0U9u7ZyfR8M6b5r
jGRjxHKta2m6GcJwqdE3cQVZsdYL8hdGZd80qetxHN4YQu5NRrZoUi8gj20avAdOkDEPmb7V0sAF
SkytrZi7sRdng/tUisYfyaPwx0k9oIDLCYUbkequdcwPooBG3gGYxz2UjAcb107R03M76tT4Y0ma
RoAvIoD5eEsa2WpUgpVDKrxROzs79cqw8iFJwKy7VwFjdDOauXoHlGhfidjPNNS8fUUWNK2zEFh6
PPMlwVys5/OsME4SOHWZi8OAkDrXqwMVcGLEF9KGJK0116qZMIGSWoaCd1NDtYy7J8aqK3J4GnsX
1d+s4WEsIg+WBa7L+sqULYtygyurQLyHU2v8lnTYlufyQiMOZCZ0J42I1s1xINX9g5X2F27u16a+
1/VvQRSfgeMiwvKKHdQmQpobp6ozkvPI2Qejn6XAnBbQUgfEQ+T7QY6bqV2D+eOA/S0zPjiLURdq
EAjObBqvWfyrbQZ+49Sqbrd2DGXehO6jORte021jzFSSViSmKPIuj5F2a7hsr8aH0FEwkIHcAHU+
8Z0lUL9jkmVIqI2uOiK52UELHp8QFGL5bdD1reruZoKU8FxVCSXZLNfSSHDnxl+NGsQDqErepgMH
MFJb/Mg5YmWaZzw5Oh3JbEHN5hrGocrKb/lf482UNLdmjbtF6t10lRZkrZmD8lkwYlhHKmwzE8zn
3nRmeafGxbprBxSVp3i8smkGWOQH1Tdun/mheVZGyPCr1GujhqkjsSJumyD41u8ItuBkbKqrFJWV
RyHgddp12Wz1qfzkdhrj3cG5HlPgpilAcnobpK+hkR6z1CEWjC5lmty67Xyuk9igOeUpbhxvqvIN
EtBNU2nnJvk9Rn8I7P5qbNzuyAG1ksVmaGc/yoctw6G1BniD+cpmMK/6HAdeY67VwSVYTxN+RlFV
N0LAquovigoUmKqU+ybv6ELwLMBp9Jg/noym3zW6fZZDbdKL7IIUvFNq9udijqjSjFMHLClzNhSr
0ABQv1aQS08i5YRaFEAGMEKDv+zFTSI7LHj1V1nSfBwEz34ZrosiRIm0n42HSA23RWVbBDKnJ5R2
HFo/19V2DLVtDP5tqABavthmr/7elV4GdbHrvTk8AGzQljEr7StgEJxgXo43DTc0YN3QuSyJpS54
d2Hl24o8Tsbd+xfS3kzK2BVfX+nNpKyf0jiIZ64EF3nNKuXQkI14f2fA9dUjTJXzoTFv6E11arKr
0NPN2ewhR5v6p/c/yU/jizcfZPmgLya66Dd0J8Gl5ukj3ObkHEd8xntO4OHKUfLVJNbvX+9Xt3jp
Hr64XtznYN1ynVRuJfDIONpoXG2GtgLbdPP+pX71py3//cWlCvgs/VByKVuhewi1nsixWrLww/UP
o+ZSS769f8Gls/m61Hn9pS5/+4sL1m3V2eVyQVxxgG5pzg1XEYEvuAgPc7h7vtif0I5gZvbixv5s
OEjeoYsuP/q97jUXrxntapeDoaEvzK3vjQjjL0xZkLWwZzH1Jnn3RyOCuhfXgYmMHreiu6hb/mmD
LyUx9TBKLMpzCDC/1Qb/6VGg5GUGrttM4hlaLu32l4+CROZlxpGm8FqRop6S9p6x8sMo6EEsVOpR
i/GEdubqxX36l/Xrb3HX60eQOv+5ma/Rn+G+vL5uW89lVXYxlAmcLqFjbCPwjzEYyCJW7/IRBsHM
Ju2yt3ybQUZCNJjqzutDlxdE8cOJ8pxx9+wxIQf85EHI3WhiZCLnXAc1TMq2cjeiKL5NC63Sqhdw
pVKmxpZ8iJgjbyESFnB5BwvShPcxjgXBp4DK6dBq6WckgcXjQFKfXE1DSVWRFSWOsFgcK23s1iKB
pF8Y46VKsHXWY2JGClxP0kOORzBfet9bCTWaWp47I9tIOJWbWoqNNYx3QTjudFgionwEf3GRZ1Q2
pet3VJCY7piYQmTniEtQXMzRWfcLAos6EI1WBoRjcBTfYisaJ7Pc90pReM1EbaXauIPtfh9oGcVo
M66zeNpWlviMn4IKvaHLGUhwjWgFCBtKAgPspgaJC9fZw+jiyA4ZJGDsJT52HssVni48y4uXtvDy
dldU6apEt5TQNKnS7dBN3sQO3FXjaoL2WqVUDzVgQEOFRRYXQUQlIM4Z/VZe2z/ZwWxvkSc/CQPw
ftOA86pXRnGdNMQ9LmeM5rxIs4vYBN9c90fzGSLYbut25wB46YxvtHX3soL6ccbYCkghDeqCaJnq
DJWIJ6wH07ycGGxGAu3geLCc/HwwRtDdqqcH3YqWDoDT6oOZF5ssgSJIPO84ODxpzgxXNh1AcybG
TTh+w2xCnAgssDgQO0Uhjmb0J/W6iOnqS33aLdzWRHE5cehXTIoPMJ7LGQSa5/ruU1A1W6VSDq2p
bYvprNJHSFmYtCd7o0fkNtEgD12e4sqCGuaSxQ5IJcSA6SuWl+nyAjGXr2vdbqpSmm0xsYoJYP06
ouFGx90lJAIH/URqQg9Bss9oM1tEwqzjrPOZ01y05rA2kodoZogcZrtc6Ejml7NDtImIX6cLZOmP
SEbWriIvW82OnlDAM0D2C7jSCrk+iC4Xl3U+PLrmJqzXme7u4rBbheBsyb+iEz+mT4ImvRLhmZyA
90tI/kUD0lvRI5KngB5k3bqtqb3VC+LyPD0e1731CWeSn9FpFAZs38oA6TibZ7FenYXaQUkYxs/Z
GgeSuMoFPHCDdaZxbl0uNOjZZ+LK94mR3xcRwV3JfD3WX/roNGnXCb9V0sUy81MpTy2ECwKNtLS6
CR346qNdb2zrPso2bXSWCcjh9ldpX4bVhWNdJAWhBbuMGOy8+TQllGySb0FcpzSulDOrCHcqLBNp
3zlJcdZKCtOpJsvMCT1mMB8AoFDB8zq3OAAsPFUlmaay2ppQQ2PtKxX6zpnP2vrzqG3XcFEr+8rO
1xQSu4Tul+Bva5wZ0+S4LRfCndH6fPiyTL0A9l/RCOZ3RzI2EAF9qa36sbYBFhhfrPCLwQHVgO4L
EUu3mCMCJGUJAk57UTmcKkXhF2q3xtlLrDboOI1POI77TK1PcSnRLMAlahUGNLq8Flb/raojjszq
jpPQmRQxQQCu72ijH0Y4uVQIsEa5mUulOHZt6wmpNNsEssuoIdmWIfOfcCHtMrk4i0DvGuW1qV4I
avAQyFRuwkwA02uC61Vyxkj2+bBQfEtn1wH1/T+2HAJNsTIsGESszKmzm8zZ01ioRHweT9af03sT
i4DynSl8+Qu0Jz/9vf5g2k5HC2wL8kzwLEtH7sccXlvyczDIa/yDVOIfBchid8fmRdPNXBS+TPF/
FCD8J0NQ0ViQXXhCflOL93di+etSACGtaqg2jTxmIc9z+hfV6GSMQzpovfQRtTWwvG3N16Rt+E45
BDfx0l4bh/pI6my00l3aOmpsp4eIQ+SQlMwaYuNpzBlsduq0UQvi0Ahi2aT1huH7yIw4PBidZ9OP
snPLY30WVWCRiqvs1DmyCctbThR6FdDtHoYNCuUY3UiyJrBcWQMI22ti+JA5nKCDylBrT5/UraM0
6qPFRGmFU/qRw+chTcITyNK1wZR6paUwJsdoGmiqwMAqgYSaovdzI/EHTdlGaFCmTN8UeQES197G
SUNWWXcO34OEVougBkmimwm+DAwcgXAGk5RIrB1EQZnxJbD0FrAwCWHp1+AZhTFSACTVV60okr2R
I7pd5wxcb9XSqVtPkewUTRrQ2anSxrlwkIZ9RvPIrEEhwlaLwgIv/l0cuPZKRO7OWaYSzfOAIltm
FWl6A+BEb+QqCeSh0bKLUj8QsHoTL05vTrytGp1TUNSrpnSuwWyudPsuAivcl0+VurWYhshK6cA2
MSCRTEpGJiaJST2zjFDMeNEtMlRJlvFK+zxpKZehi7WMX1Bi6h2uNGdLYqS9jikXtzJSAlx+s7s2
mzC7sya9Vf8uTf+I44qLCP2dFaN7fHzf/7n8/Pc1g0MGvAj66+gPectdXv/vawZtd5amRaooWB9w
ef5YMxb/p4PwwHbopP/N/H2h3SHLFKM7vw7qxm+Gl/5tw3q1ZuhwqBBSIiGCPkzP/vXxobCqgMBK
dnuH8qUqevOLWT4lxcc2erSQn3sOmTLsxbj+u/xeKWsmmhqd57mSB43nmrMEPWTRPk05wN9OjniU
9ftpJNfUIimORCIQkOcKPedyImucN6ULdsngztvYRNcHgGk1Ul0pRB655ZlhMFSqUjxbHCLkuDPa
tMc6FqYHq2rWbrfETRniHrUw/EDiVLUZo6SGQi2JJjj1AUcTgXeyckZEJ3cBAhsz37fV17GPz0sx
ntPm87sU+t1EFwtakIX9R/PIUmQwV35IE9CyFY6U2mXRm+KZ0MJgEZckD1Xa2WTk2Yh/RQjz6TiJ
r/iNPA3JUW5vUkGXVXx0x6uwxrdXNc6BAWNzMajdUY7xeT6X1z0wK0jAjXE90xh33OJQNzSXu9ps
DlWQf6qsdcVAdzLFXQekcgHDgr2B5kueE+RLgrkaW67mQj8pDkygsdlNjvJkj/oK7hJk9WVsUT9Z
2U2d77RIW7v2Ses9jkH+rByhK80HLeg/ub3zMCLHIebmLFEluUwqsE2t2Bsi+4B6cVMSztBeabTd
mWOvBD1TrFOnWkarQNM/xJz0VGnsckf5lkAtXVljVKwpYIlVkswoaS5dli51VVGunWjwgVZs2jna
FRxYLEcj+YLeV6h5aqVvy5jRjD4vqKaroGaSUIdsK2BVePrCWf3SD0uKlSVaIBOC8ES2Dd8IiRPX
R7UB19Re5Cq5HE3CHckIHlXVPNqXZqRvQgfCNNGt6qFtA0hTUKeIanfXUZ91W7tv8j+nNgKb8f5K
l7XNN/n0jnD7+Tf8qI8Wf59KhUTRS4fmx1In/sLQYKoouh1bNRBs/LPU2VB4seVRORH08kzN/bHU
2X8R3IzfYcl35lf+3lySCSlL2aulDtvhQglij0S8repvGp8T5UTdQdhmqgCNxJT2uhZM5eYiAjON
0moOSHmJ7JF9v+3XdBESf3S6zs+C2d3O3VBdD5xprhIZSr9SI3Kba3SNUzCBTlXO3S6hxTkw0mmK
j3iTypOsk/yiDGt1PdbjBLWxblfqrH2RgPf2SWS2WzVz4PXYl05ino252OYTwRlqfDmbyS5BweBm
7X6wcA+m81pwUhxbTqRDFpMb2IDDBs0eGelyNgvkPrHzjLyv/5+889iS2+iy7rv84wYXvBn8E6R3
leXdBKsc4W0E7PP0M/QLfC/WGxQlkZRELa0eaiaxyExUJhBx495z9uEZ9tMkHW7rTDmFGJpxhiNA
J2OY5NSyEwTQdCUhtZaxQdtFF1ZWSbvCMs5ROQESC3nosuwaayGDmlGXvIsy7WKwU0I54uqxGp0X
PSTVznZ2CRQjbFVrzsIgdsAFw17jVE+vXumND7K9WFxCUg3sWifCuZfuA2uM/oLw7tW0lc+hjXfJ
De1bVaXVkVSlu4ymFklCLkgYbNsLK/PiU1Dq4VXZuea1AgR350aKsxZEx3OIl0jpG/DIXc2yKVRB
jimtEi0mqtAekGcz8Hlt434ftTPkQn9sZHKy7bb1Izlc2HM/SJkMSW8u1/fJvLhMvXdbTU59Wc1X
ZAu1eOB2qnY5TS4omfjF+W6Oao+1F4jSW0iw1NrBLtZanLxbt39JDZQSRXWGxLHpJpcobaXYqj1o
YRvURxvZ0YbAuozkP1FVi14a496TjH3Q3NSMpQVaICkM4qosdDCnqh7lXSLL+2BKwIkYE670frjs
u57BFeDla9HOOXAsuhr/xLGClciL9EjuAIIVEwpdXRekJAIBKdXbWJb4awwNhY16MLGyKIV6KJ28
Jq8o/RjL5KVPtH0RkZRZDNnBNlDepiziVsnG1wu+yxrEnNLYj/RRybPwCtpEMXZjLwCn79qrviQa
xizuM1oYWOsvw7QtLnKlIOJD0d/pXD4qmUoRDLKotbQns3ynp3Yqc/0MiRhIK8a8Ok42oxVBRwFT
y3x1dM5azQTNas2laNWz4PLwkE9ItcL60hgmEH65GE5DM173AvRe6WrHJGZ5H3BiE3IBbC7t0XM2
0r6YLHeVTC9J3208RrKtUgznSiME0evUdGkR/7Fyav1BHYtHx+MVkkasHIuYIae7J8npYiynihxt
PBhRnh8NE18eSQJuFZG6525SLBSmMoLGfZSpe+NGzqwTu2iMAUqYzlgW1/NGJfY7T7jlyJpDExkV
W4ynV+iLrkPVVZekXI7gWXjS2qmEz5iNH0bVnQcpsDWO70E67fp+2oVqE+0zpYMz3B+kU54GQ9WW
GRiwtAKLW470BUfwGri843BldkRZE84OGavyp6S+QS/9JqIYIjPRFRznONKlzilUUc4NUPuK8qDB
ywA93eHYMtOHyaYxnJcSLYLtbtMy+0joSiyYnT9lE6+p9vpKkonMELd8SZvuulSi+4ykgz5poePC
uMVlKWn8yOdJZreWpi4aqjtTDTaB3T3oOdHTJL48cAAp/Lia55I5gamFoe5MBLMAKYEnC2bXNphk
A1EZ+Yvd2jFg+M5TS3pKaEh9MdV36I2uWzC7DqO2RevlG2PgP4aROGK9a/dEIizDNDzD5yR1FYSW
BpoiHtxF5wYquibSkUPbExdtP//CmtpvKErW3MYKLVrrhpbU9WTVxH2zmvYW6ZFBs7YRg2i9iVkF
BZ6ObiFR0BAmzoXopw0mzj2LyyI2ybkT/SJXyDCPW0Lr0T58syn/yRRgHqH9sLPNBAJ8fdDqQQT8
MHvQpREERLKzs2n1OlZz2t+ErptsGMypE6/59yQI4ED45qP94yDqP/+NUe1LPwiPZvwWVy9ZLEcO
c4DT5Lh7////T6ObQx0zv87Xqsf8RNQd/kyOUJQx37ozTEi/Gh2jX0VXfG+/62MpQJgW0TYiuXi2
YPxW9nifTFSzeDYQs8L1tYx/pI+djW/f3xyUOy5nT5S6DKbml/tuMNW2ZjoONnxOg6akxVYmSJGP
jBBFhqucWAd910o/G2pPGHvXvZTK9OKWwUdTl+xzeW0vymKidqj6s1aW24zo2aGlze4gfJjiF1o7
NqbO/MKctOWoVJlfqTzfCAeIvSVLjbIdeY/JAS5ZlklzCg0W+0B3L1ABofBPR8YXZM1Uk4upg/nM
EDo0yGvEs0DoGtLmzo6ZlroPTIjwN8IFLmMlpDfdOiwi8dTdNyK5LEe12MVWQSR6NzTrpJu8nVVV
KNByfOVcQrkMcR/MufGEpxmlwzMc5+q7g0mDLMPcN3iA4RBq6HSbL2CeqX0RRfUW0X5adCbGNA4d
ZJ2pan3dOTXDh7hCQpUlkvwnApZSQkPhGeRLo4/mQukm1jt4eqk2DmdGDwr1ERO6qQ+uFDk374ly
krRonXLqyHk1PKLYUlvBsaCm6xh7laqspibeeml2rXjt0lHvbUEF4QYbO0touiHAsXbViIwpnRZe
/kxmNEfKz+T3gCBUkN3XZcYpsNt5Tb/NDex8JZNIbsXt1HUPuXwDlshBy3rQZp6fJV3i0NzO2TU5
cSx9ETh3vRz6Q5Hb1McmBZCL106lfspqtpcsSgmo90yIiOtQTdHExWsrS3MUZPWp1bV1rVP8VHq+
y/LhmkJ7UXDXVAT3AeLg+synlp6fI9WjaSSHUraBL83oRqZU3LTg5dJDTbYsm8Fka5jOg4ucT5cw
eguxT5uAmhusZRYLwNQK+5eXbrWOA2/Us+aqfluJdTQgP3SUdueQS81ESn3Lkqq7LEwCWan1mMSC
BWZcYivWSiWDaKVlRCAFrnBWOaqwwFSmhR4xsCN/2APS1plIZZthk/ZGdttakdzZSkydFhXHUShH
10b55JjhUSbdqaryFVqsU5GxdyFcq8iQUGI9uQmqpn7MlWB47hxxpxv2GK4GEcwde2IDF1HcPBkt
w9Yg3ztpsHZm+6ht7rQgevovxYsdW0l7RHxRemMUOFha57roys03y92f7CQ/sgeQqcDxM0CWEBDl
4jn74ZCk2dKOXVyGTM+mZU0CTlUSNdGG3HjQjgf9eUQKHRJckWfRuqs/m1V4+PklsJD+uF59dwU/
aCoMp0sZo8xXMK3qBp1kvJ36t9bdt2ygsbH9+bv9Yeucf9+ZXOjgn/+TrdOO4RLnUwZouqQvfF8N
bzR9B3FkSfibWf2frcTfvtfcJPxWIoA72IsI/ea9xuyOfAAfLvarJcXBIBi5MO4tBlhthBtJVg+o
pNa9dUuzf0PU6iKj6Hdl/fHzX/5PP2oczPgGgWh+oUJ+e0F5YPa9O/FR29kqI4KZyovkip1jXRkW
AdKA0n7+fvM5/4/f7TdvOF/QNxMKxFaDXnBGXbacgr7AwKp3Dy8qKHf9za5OSnDREm9SgkGrmlf9
a0v6LxFYf/plf/P2P9RJhlTyusBEtxSjvS2d7GCwTrWOuZjC9q6L/46d8SPc5ZeH6bf3I8Lt+18X
ZnU2Ghbvl6Cl7+uWVVguNfcpx2xdGg+zfxGhvq8H9UUtv07s/vKX/fmXS47R928epJaWlhzmltMs
SmnfJ8l01O/QZxQ9jo+/KUG1P307nPHzoIs6aM5M+varzRtD77XZIJmhKzMc0XHCsUmUtJhx0+fs
OSxOVbwOnRt2XjI0EcggiaVh0i5Y3QhZSdJxhvaiqqSXqxrVqWOn/Pn9N1/Dd3Xy/LB/c40/LC2V
4jlBMXKNZp5d493zi4aEFuG9/d/eZr4Nv7nLC0gpYyz4bVz5CuLCDu8HfBtf3uPfMF2hovrm8/yz
GrxpxveXv6HPfnmVrxW4/olSWiW0ggaizmrO63+dseifVAs7goeLCa0XPNnfKnBcD3A1qcEdE68E
jyI/+tUf/aUnCc0EmRnzhJm48o/80fNj/t1tB/wBsxv6Ujh4PB4/PInVJGOvN0sLk8EAv5q4K73c
2t3WsT8SyE/IpRYdwXxe33CoTY9dOaxtfVwbwnkJkHuzEOZb23swkIUXhPBx2aspf8lrak5ShVQd
v6lDaDVdnSAgfNlWF/Ec64vemJgwEmrHvLzRAnNcOkOB+cAp7jDDPpXIYiopaHSBTiZzCTKBtzGh
C/mA4W+xp76FaXlqkH9HzZ5D8a5tz26xQa61Neh6SYX1LAQElum2T/Nyjo54EKVRgwTq9WRrDAGB
ebiuQ6hSUTs8t2q3IYJmfq+1VrTLFBNSUDBhJqyZGKW1QTEdYuYNpbow++5uqtRHiq4NI7LHLBjI
+6LPGE75WgEe4leeu+cLDDZ5fE+u1cFN9WVsvbrjo93IxyIPEN6BefHdefaLrrcrPoosfiy4gRZF
LowG3VA33GZYM6IyW1Cg3aXWdDkqDipxLKueYm+0EDI4nsGQWHCShArfSKmiVaNGssFRKrUXOtDg
cEr4Yl8sArIsHThVUjsbQYTaXYBgkTQJGrJZSu+urEW47T15stABr6TduLtOTfaspqEPVrw8p4Nq
LaLa6u9Mqqu1EktliXLVONJXc7ddHXw4GrOibJrTw6BeJeIupm1WxfShhNhkKN4StVxFIrp2s3ij
Dw/NUN+g9NtWUfJiVG4OGdhD6iNBwNtxforzaQsQbANzY0No53bQtGVdN8+6QWfW8QgIsyH0AQNN
c4JYZH2yhn7nIPoaQJQtkiA4aMLWafuRrqHCXqQf6545gDnPfd5+NF5GF6+tWlKjzPYpDKX3rBCC
HlrPJWeaRu4U1SQJg5jIS3jFPeelsOMDsPG/Rd5Jrwh9AYg89tO+G6v4teLoQDbnwXIDglbkEn76
QxMM61pLs5VeYy3nQDl66Uqr4AcWLhEhvSPMBZCU+zIIH2sybfxQ6velbm8Vt3lhZkuSnq4iE+ZM
uUWwz3c0siG4eJGqdahjyrwrDce3q/skfHf6XcYBxUt2aR7fhqRbSIKRCW7uckSWJ4LECP8iCL0s
Lgfztq1Xw9w1XEIALNWXf83ib85kvr8erT+9Nz/BKs//9uuST3gjmJ8vuY3O78s9rRjccMhv4P4a
IJd/l+GgA8aOjPoGI+M8azd5qd+Xe/oiZFEYs3L3n+qA9fmVvl/ueXMPqzQqHCTB9Iq+3/4BKkiv
MsJoWct4FYh0KS1hHq0463ZtaAXHSNf7nZZlB91T7qk+6nWI0pYyYST6KH3IUL0oPZPtSVj5InGs
92wQz0bsYrUAlbdyZlCmU5qfAQVdqmRod9awB6/7krfyvZXpW2aS8m0K1J4BJPIaLoceFhmyHDSL
eXMg/Ecc8w6PinTDkdiF+HZA/6sQaUZe0cG2qn2eF1uyKV/ztFkyTFrWhX0cNOvN0oYKgQoBQjYa
z6TVVzaR6bljV74yTC/jZC2qxCEaQDuTuNdgDouCtTZh/JnIcF0MJsMEmi+0YDosMzYbCIEQYtfp
wVsWQBrQpUls/ZBjx4vLM2XxoiZdyKNx7ntzOlGckDfZI4R1CqbYNkM56zU2dcZ2en1NpvtqNNoM
a4wJCYKsqIbs4I50yUiZWtwHZbOILQZxIy5XN4qeGfytBmK1fANRpczBwXvJKUosP57spVojkEoT
C/legGPZGp6CttRWZaAK8mqDBF+cYqE7MkcsdO51lzam7wZSvy3pLLCKIzIsSzx4Uya8ay0N6vsO
6RZmNUWfjughXi3TI6Yn9qrxUu9102+y+p42MXvK2F/QrnuANkjKutFBZ8hN4jEiRuhpoIAwDdZW
2984rVYitW6S7aC62YJ2w32S5CnotJgQYDIIO0J0FwPxSCCuPjPG23qucmGGTrIZPILy6tFSVx1p
5EugM6i6inTdMabwyQF8DiaTqMLG1NeZWzxFCcEgDZMz0B83ZnY262i2P023SamfQEwzWchKQCcO
51TURMsh0Z75zJNVkGBfYx7Mbjo96zQNGUOtarvCpYSfLgexQl7d1CnjKmvHezOb7mKzehoclCAy
XZtucasN3qMWFB8BCEq6IfZemBnJl8Ybn/zZ6HAOsa8M+2ZSr6StknBO70vQ/1uUsQCsXzCYUGyW
YnK2KBlCLM5jspnA8h9KzPBjYmU7rTbadWxlVz0poYi5p60iq7Nwm2NQEifB5I6RBgFIjOwYMVAu
jLQhguYa39MW9yfHNyX1fBEAPkpN5+Q0dX1Cc4MDcficu26/grFOgmPfuuA1KvlE2gmm6VJd5fOf
m1Z2klW0wpdpAf0kjw+lrnmTRzwq/45Nw4aZP3uM/3rT2P/nv5vPc+f+p2eGX1/n6waC+grdE9MS
oBFzXC+9gN90WQ4CAZWwdQp2+EnfnBk8SHIukF0XujS7ywxc/HUTIc0CLRcqhV9gS8wH/sGZAUHX
j5sIZm24TUwGIAQA3fhhExERYXphBrF47IiLnugLekWEbwpV5yJ2vRco2uAmaJyGxclt9WvEwFth
QTrq3WELlJGMIo3Z5gcN9NEKr3qVDm+DgLDvx1sT9WSRE0trxv0WFXRQAshIcQJY+SHV1LWXGst2
HPyovTJlug0LxP7Seu/NvUuBpjVUNNqTGqMdQE7NSktWqbwwgvpU2g5qUUzRtXaq+mHlpqjWXchx
4UiAmpIqL8zpLzovfq6EdRN5wVswJNuSQHKb2k3o+xbINqLxhDE6++bE6M9k/TLE5aAO0F+Mq0RG
a0K0l64Ilv2o0xbuV2XzXLfaSjefcgWPL4QGz74Mte4Y2ixNwyAwK9vOTVNjEqgGpQMilxzURLlJ
A/M6nZpXr+5O6HM3zTSdJCFqmjYnwLsIZE19P7bBVacgBO8I0EA4ITv4NU26kiootiF1gysoInCb
qukeynizCduRsXOVNicvHyI8haqzVkr1jtXaN+IAm0J2HPNbR6QXrpQx9iDVY0qZ/9KD+Df0B7B4
/fxp/58i/c//VCgwxd/0CL680tfn3YRVg5SSOg+gJIfx35934xMNb37CH6tIsb8vGlEgsUh8WQZm
wdCvTzsdAlYGXGW0jLEA4vb6B0+7Nafg/FAycl2AwpnU8bqgvL8vGWWZmujNFRK8yuxhaN2LwDQu
qqLeRaF+SRWmotXmeNdapiQm14TnFGJZdeWdWsQ34wzajr1Qu7XV1MHPkjLTISd2NY56hxWHuJqm
sy8bM74ymIR5IbUlwxNjkU3F2sIo02nlwlPJbZQq5mYGQ4bGfcnEXsTi0rNEzWEf5G9s3OV2k2+k
niEOpBpzILfOF5FYwVtvIQDRukBf1EGRL3gukpWWTxtPDa48khZnPNtlYRcrF9dvLOQyno+CmZCr
LsGdFlruedKVag2CZJ0r6mXugaOaRlfzOWKGO8vM2+U4ITfqpuS6GcbPTt5cqIEWrnWQKT7jnRsj
z0I/nzjUhQnoe1c/4DRuo/rsduVlNZKlmZqXOopQB8Gn2iaHoKOSMtiNTTN7hCN1TNwRUkS6mdzm
Yuz15ZioD0bL/Eo20trJCZFHUBEAWSMpKW4j+97JkhyS0Dxb8/CMTXmiwsie84PdGCu6rAn8jKko
wqzZJKHcYUnC4K2J50yfy93JvBn7bj8YJq2RWr+Ck0VoWk4rqHQvZD8SlK5sdFIq84rG+DCcewaE
WNhI7gqVolxoRJb5vQxe0upZeD0grJalNe03cacSwJ0rZHko8S5w+LLToss3dYEkIqLxcYrVxvJx
FG3UsJ2HowxcEXI041bV6ievqO4UR3+y4Mg5oifQnAD2oKkP9YB+h8+g8hNBwWvkaNNzDfG57nxO
Q5UGt1nCTmpvDRKOQPaQrtwoa7YFtDcYvdWJRFidaqx5y+3Uj7T6BHLj6KDv9BkNXGRuIKCPalju
y4u8xTRQJpceSMw51PicionTfNzc5To+MDsYX01+Qa9uL7q4XOih/eEO8aGf8acG0XepuSxk42xk
O+zsqb2LPe16hNea1O7oV9LcNfUExckmjFSv9Vt30O5yGYfLtvSQexlK8lw18O0IfKMk04RfFu0i
ab19XPBB6z2IJupRTFBZ45dVLfyuZ2BnlO2yntrlEBa3mJ2ueBZQ5qsGEhpxJ6jpClf7MEKFstcb
eTh762SmCTY9nd4EsuTaE/fgJB4FnIIW8rwvveHzOHWLCbyPm0XuArFMiBRZucrclBhbDW+hOl3q
0bhqSdTx84q+R8ZBQy9MsAk2bMDwqqk8IddeD2ptmyjlXaIOkX7GPBQrt60WTlcafZrbia9z9CGN
mCAsmsGOmEF73mUAA0glIbfMLL8aM3genXenBu3Cc8YHpbPvW5iOc7CpptefnbHatkasHA3RuOjw
YM1VyXFSsgt9SLeOHt46VnVlzw6TrN1NErNlNGAyZRRq1BYQ8VPvGOvGVDgWzI0mRVuFclwp7RnA
1cqYg94zqpX5uBCVEcsC8i7pjKugCQ9di67B8o4WPs2Otp/hKR8V9paFGsa7WibtgZjVYqnI4Xks
mvJqGBmFF0zvienZ9uzYK4Yjqt8M09bTjX1FGUBbi1H9UPIpK3LyHuogCE9DQSQyfOtFXEOD5uN7
sBVp3g+sdvCA76RsqMjiB5M7380gEHbkh2X99E6/gMiVVhk2ZoxVd9S6XZHWt10VXeoZYDtCdI+V
Awx2zLEUtiaIDYL0Hm0XVESsuZ8JeUjOhUSZVzUJX7LNjjCl/ZU03b3sHGCzs7OFYquYsnU7+3B1
DyfedOk2I19WVixIcG5PzLHREVr2Gj39pteoD6vow0VAIXrhgfpiUFPkPTHJLKI6LJXdiHpxP1Va
cEwCVV/DFi7RHZqQ571u2pnC+Ij6fNUzKNdtuL6MhmzY9KN7HiNouIpFJ6RCee9PUbdsA23jFeY2
bJN1T2szDiOOxICA0+CyHhoap87G9tx7tPjXwRRvPKGhig23U1XJhZMLVrXGPQSuvQ9kcdSj4Mqd
v9LYWhUZxWvibNwwupYUnX4wQa3XZOkckr6BAnqRVM8Sza1Ul6XjrBpEpJHLMonc7cqW1W3qIvWU
tWAPbp+8oF2NXnWRliROZuU7aj79mDXDYWyQSPa1cWtAfxtcQDi6LuODE8l5mhS9ErXergzyCxLF
Rn6uY/7G6TTQm/CoZov8WejetdXVfqqLV9ZsE52EvnG1Olz2qPH4P1riaGC5Kz2yKNRuLDdGk+rh
ojZrjFICqqlWtp8VHdBGTQcgj+Sxho9muugh1ACM6ZjM9DiZH5KoyZn8eWcADMvGVs8qlrBt2tYf
SVlsharGi7Au12jytllMymYpN2VbQ1rtFN8QEMbc0fV4BkkUHtzPXkR7KpenTvMKwi4h4oQNqc+K
d9BhvAvAyywvn6PgRupq+VyoQ3Ji5RbLbjBSjhem4LSfKZ8ddLXHQsuv7KppVm1PqeEYdEs9JhT+
JKq1GKxXo7wJSPquewtL+xM+NB+c5kpVPzz0QoM3vrdZtWgRFxZ0ktDFpK96EdyrTBbINb62Rbkd
sECo8XM6FvvZdJaxPWyha0cLAsMhWQ/cnRYj6JZ0PVVP8I4nT66X3OdxeMzL6LEptBOq7IteMWHM
BrR6Kq1fKk23SaNn12xRizu7MbVORTubTuxFY2bvFiIWw1SXYz3dW4zUXamebKGnRFVYKJmFdRCD
jvzJVP8m5uyPp0Xo/4g2EEE5OnXpHyZMZknckqyIZBaMmSj7lFWaM4btrK2mC4GpGCXK5N0g9Hmv
YQoNXrEbWnlH23wpXYMU7fxa1B73TYgMykhHRETW7t/Rf5jpbdZPTySHlyYTr2XDeSQtgaAWf9QL
fnmF304iDoZPkFyaisaP5OLfOg/mJ53+AkNMjwP/944w9xPjTRyn/EjFAfk9xgJ7BCBONIOzteKf
2SS+vP2PZxEIcghCiHXAm/qjmDSJaxgOpYE/vYZJRFmSw9d8MQdHXBcwJX0vyIAC9ZV96ArHTpaJ
RkFSIDwV6XhSmmbrMFGpg8GvXLlHpT9n1wg/kcHOzcdrpym3LRruwWs+elIhNACIiRT0JA23oXU4
CO0q1HpIgxUIsFJqD5nyYZspvVImYJQNfUjdkCXHcggvZN3BrfRIiehNOZwQWn7WGgKJDGOBqHAh
cpR3eqDEG7cT91NbrDzR10uhfUF9YV7CPD/FXk2ysTjEKZNPz0uvXDQh6UT4TO+M7rpuswaPJMJr
0BYmm5iWYPooRuABJPcNK/5ibeNGopEu23Oj1ZspaG46ZEUI2+pF4NJH6YNSZa8pNBaexASBUGXt
pdVo5ksReM+9PpK1HGKJ5TjWJF69MRJll3plPfhSuhXbdkkjX7hGcmXogblM2uyMwADRs3ZOlGht
mh8KexXnk/u6LJ9yw3zwtHNui4VwBJJkh4NY8VnkDsKaJMv8dAzRc7r1okGGNmTyslS6F6wmr0PU
ajdp3bINO7YCt6u+TTPgD3DU3jtFgRzh0kIpzDTz9Vhiny0QyDdRr+wg1VOh4VEXq3iKm6tRsW/0
oPkQRFEpdnltpaOxQnOKdZ91NnOWWi/ZY1Lx3qrGzgTggTv51YLrQc29VoZyLbKMUkygJ5wRIM6Q
3ycwQWyLqw6MxwleyIgF9haPAjwRSG3GL4Fl/4b+iTWzp/66W/pltUrLn6Amv7zA74sVfdI5VI+m
ybzyfLNYGTraZYKrMHX9Irr4Km7GvmqZuk4aMGhC+qvfSitwthqMzFAjz2vgP2yc4Nr6sXFC28RE
qehoqLJJQJvbqN9IbdgVsQm2lDdDoj+4KV7VTJHxmtn0fgIb6IJhw+KBfsEh9xKe+zqYagXG1aKL
rxWBqlVrl1q78owQ9V9tHScaEtoYX2DmWMjEXI10VTEzOK1cdDMmxn6gcbILBPYKrVtqpFJUGoEV
sINXlizLpSFwTbaZzjOzhoGSp6u+j8mUeFHK29DKOEqw0NV+r27K6UXN6YGuO02uqrTbhuqdTmle
KPcTfvTBQRdyTfyUlygQz9+q4uikCQ72cpMUZxImfIK3I2dv5rBmnRUjCz/rb0S/a4gsd4Lrnsq0
sk9aRqh8ciOrF0wvsd0uWndmIB6U8EiWICBHWsrYb4QGaI7VFzJcea2195zeODiSF2IhzaCEWJF1
DkXxPSLuDWMKYVCwetFmFur9rEhxZsGEATCln0FyFvPLFAw/lB28aOCV8/4GCjsHg2gJknxbRu9S
u4yzi3rQH9JkQCluC3PLnriFZNMztgcq9BQ3obFQ1JeweLMyzrRmgJS6SN4JPuk4jKmroNLkMm1k
xkmNpbvKVJwkjnqsPI7ZFEsx07nhMiW13aI7jSTABtqsaZshvYiNNxMJBC0IofoaPJ4+fS06YCv1
pi7fdO+F36UaNhm8w9S+rmjqIoYIss6v7bt0KBYVJ2RsbRtd1mtzGPxsfGso7nQMvvsE0Gmk7qrq
ss+vvHGbQaRPLnL3lYKcvFMUv6ztyBsp5sPqoDnxUvYHDTiOYrOHGC8TipoAAfFGR6sM4ng/twaQ
1tHD21XKZSLDNbYYAH1r2onoJ74IiMEl0AwwC1I6goM7YcYLmnzkrhd3xSw4JnyhfgwTRMgJW4jm
y6hEl9cLeS6C1NyVIIJBM0+rHn5pHyUnne0UZP975QTqESgkN2407kuJBL8hymWHHuetD+v3uKFD
VOrsCsYAQgdbk0EcbKreW7gDMoLKyGCy3Eetf8JrtwjHgIHjivAGX6py41XMJJxLMk990T11Gtp4
Rq72m5qfB+5qu7bolhxt5bn2At+M4D1/RMlu9NiQ8gTEaOOTJpFAXOLvqd7W48lz3eYjdBpjV6jN
OkM8RJvmXCSpdiwrUuAUF/9Qysli3cNPXYD9cX00Na5fgxENw0NAvnajWv6QXMQ6hy3t1UTk03YF
XQhH7hiEvFbeMtCZLyrieuhfi9nahAzfFVdx9lyKcaHqclFHE47D9Dm3cK9H+XNOMgWiqmpfW4i9
01ZL0Bzp8SYYnGhhFw6JVFJn/y8YxcgXUlek6MxNnGkLnQNvYSo3TbMQIUDHdBn3zrEhgIioG1A9
rneRB0QxxJaSLSxzxbXkyyacblzwD75rVtzTshq3xph7/jRl74VIaGVw/0cjecC57luJo2N6d92F
MYlrNDKPorsii3eqX+wQTMQ2a/jcHJzuq1i7DLubVtP3XcbKI6A3XcYV0oEmZ6gkO5pLWhjVh0Tj
8MPeTYOy0dQzvkbn/l9zlDAsNNF/vTmv8vzltUT8+FcHiS///uvebH1y5o2XZhQjQiYHbPtfR5gW
xiOHrCvgDjY+ozlz8de92YYQjQiG2Cpj3ppnzv+vQw37E0NBttFfIscNdDX/YKhhfNl7v5M9zspJ
NHiEBqAK/uXn3+zNQ1RHqqaPAXSx+m0sTQZ86I8V59Ht1W1LIe07aY7k17UISiL7bVG4BfQAwh9G
M1uq1lisAxqERCe1ZFDjRyTtDrQAwSH9pGybGi3KWMLTrKM9gRj5XsTAGEZ9/CgimGSamr3XrcgP
NtlKGxKxIHUNya1ZpQ+JY5BEE61KzXqMCJdYiFo+qYNtrkIFMXgyNkcr6rjUybfq9GCEnF+AcqRI
/tR8UUwW+5VOr0Qz5b1ZTvqe+PJjIN1zmskj0+x4Iy33EioxnsqgRU+iOvDvh24d1+Iqs8plDG3Z
GolHQRYc2+PG5iGqMqXd4JJm89Q1Yi2YpyzNFlFcPHkveWLGfqV1qyYaL1xd27pxe+5DO9mruRYu
a20CvBHjkPFMLlzP+gvFcK5aj+BukiKLJRk453gstq0VrAvCUsIOS5cy6KS8BGvRUABB6MhZ0wi9
Xpuh2IsO9odag6SbPFwqXfFgdV60E7UD6iPzlDunki5woAk3kHM/h9uSIcBXYRytGcyBQ2jVT9iO
AW4g0CFgkxOMmrc0KK3R3oB/HfcwOvODNzjFVneiHiVQEztLY6qbnTYMsPc4Wd2lnt2EC6BCSzPh
hBNaZU+vjNq/bHCUqdW6VKF8B18OM53VMcTAFhaHdf5UFoG9+l/yziS5cWv/0lupqPGDA81FN6gJ
CfakJKqXJgiqSfQ9Lrr11Br+G3gbqw/57HQ6XzkdHjvs8CBTomQJvM3vnPOdTB3L20Sd4AFWyTof
ilvmWw8TyNXRFtss9DdAvdJNNEGKQMUQaXczyCKHA82RyNRoTsPXs/V5UjuzfwzaYh31j4mJehFW
m1bAEcft+z7KuU9bC57inN+4rZfk+VtlrTkj5QTGKa8JmMtIJfiaTc/29FqbCu7fcWkiQ0sinaDA
zFvJsXUhlOqjUJId0Xd9xfjJWqI+fAlHkIcl8djBKC8h7T1ZqwXLaBjvKEp7sqZDk8XrutWojc+v
m1RdYpxfq07r5c3YLfnfaDwiUPB8G5WdzubilbQ59mEyVAxPF4Nq7SYy1OwoBT8D4I+oCrSqun2u
AV5rgMsJ9a0U01VXBcMyst37qRf4w3DVVkP3MUlw2r7OnLQqrruxfUIKIwk4LcglftQWhLQ2EWfX
7/ZmYJ7zqaSqxwG7hv5VKetOT1ZdAqKQjNXSGhjvCyPy3NB9iMLsC2UeAJMmyl/Uzaj7V0boHktH
P1OtwRkm01b2VD8FBpuf6vOa0cTpGkrKQOGP52a+sYLbdCsr4nWO1vOgRID8kuZGylZfhJjfEp95
uYj9S828a5mq4nMqBgwQ6FxeoqEiNWn5Brkz8ZImvbclOR0tjKOrShFPYxP6u7xrPlw5vrpQDUt3
5bvKomUimCpbLhCY0ZawrKn/uYwMpMl3N4s6me5kEu6NCgiX7mCs+IywoCkFaaoy3bRhgHvCeB2q
5MYxpDxU1peQnr+FSrIt6ZVbtymA5wvaH3TqkkIQcYw0JVOScgtmHG3w1FrrLoneDB++RQJGi3Y6
iqFVEHPjqjG6XZP6e7Pt/kH35XmY9udb8iH6SU8rJs9vllSDNlaNESwMFAZ7MGe/bcc6Da421+h5
RDvHEfib37ZjF6ScpYFKwpsKTcLm5X7bjskB2zoeVz6eGkzT0P7Odizs/wo/2Xxz2BnwO9GLhArz
x6uybZkpBiF/5kdCoMgBZ6rLKX9p6k/Wrk+O0o+joq7TUR7siQ/CCdjQ9cUD62IULVddVX/0vUYy
QTAyHrwwn3au1q1D4uYCx4v/QP3VVVtG13BBP/yWXoWsoxu82AYlmNCQlYnjrcXulI85Qqq5zdzm
VDGTHrmhl+FO2p2+NGp5MlrjGqQqlgaV73V2pn4kprmvAbME3TZsb/z3MrCPoPqOmercFerAxhNT
ECaeInZ1qVe7WBT0aMqT3+7KOvIMXPx0OqqA25LyxcUmUCqPzAJXo3xo4nqVTBuin4vcWgfGNtJO
tsMa2HOB2MfTWmEqpzBKRzGKt075YYYPDiT06bq2uMJZd0kEqFGcmLCL5jMKN1Fyioc7q1vl4jbN
1zguEutgySMw11a8B8Wqaw7c9Sdz5cv7nCtCVF3Rx5AGe7LJsX1E2/ajcx+eZAw3aRkxrATsIsuj
zIiyLtPhiUnDAkEmL486lQBtu8p0KhtWvnUPxMCxpReWB1vZqQPaE70zC53jDgARec7TvQy1hcw+
G/dllMeBmvag3FrqeTCeypwN8NxEKz3fJS2arQZLX8FzQnx3ukkTZWFl1VKUHq2Yq8k2d4yBh3pr
JitRJCg3wcZN3zrjLMxLyZmn9AwFiBczGNqA63GvhgJkCITsvN22pb5zIza++jxxa1czfvj2lEZL
u6TEc4Th5NmtHp5yswcsSvDaKui2wEFQWdD2O+tk9bAqCFVhALNdvA22S8ZWJ0ghdbdZTH73ArPj
re+ua/OV9bzhjNS5L5kN7oRqb8XB0auus/QO4s2ilMFS5xNEwX6tYpMRKzBCS5uT0FjKdT5+ikz3
MA0wD3gj4m1JdcEhZjcUHU/FlxxtW9gV3wj5dr5TbXqlQoutzF4jnhcok8K/82kJ0dt42QLzNLHb
gjGh6EwXV3JMbvty3Cc4GaRVbmNowA4gB2U+EWlPykBRW+715WcK1oZofrVJU42OEZ+GC6D76ZAr
O2mC6wmt8t0Oh4pRRtGAhNUoBGlmIpcpEk8oLk0bZf4FZv9joBjnXkzXtuLEnDoTk2w7M/U+VYIP
yx+MfaS6HON8r2Q+sxRxGt0lBatCZk8QkwPhryghJCcScKNUeuwa8rr176zWOIDkmrRzPAxHzj2e
WToPgXMVGw9pkZF6rDZJt+dIugqTnYVzKAJwS4sjdJt1XaNETuvG57yJiqvemeSUlCZ5z03tRtOt
U9ihjwdzeRJ/mqHuQ0ZUQewqtst4fYo9vct4Z9yGEauW01FjeKnwQMj0rFRHtaE4It6I6hSKKy36
zDJ+vUpWHtPMnxPen0p4N7Njy+gqsvdBt88ZElHesjQgFGUc+93EX5WGYIUxvJEe9ip9iLXwNErj
XLgaC9UAHNim/7cZ8M8rjPlpZcyAVKqb3JQLQmgLOerVSo6+zpgCziyuYXey6HIaUoHdOLmMWiOX
dAgW63IAuQBb+kJU2Ce21MRLNGewIqR1D5NftPPEbisZH1mm4xUBkN2i3HItwDDwKCZ1R2E22Z9b
oAVzN9eqihVcNxOrfIRTszWZacV5PKzGHH0hsSogM+0m0KDqWPzeNKbyLhKJQxNH9yVympPuU4gC
TkcxzYVGs8SQFc/cKRp4J/yEItp163cwERynnn2bbA3nJdjGwNeWQ6c99hRfGqnyylN7sMf+IwBf
mZSSh7uuTqJbj/5grY2m2pij+5lZ8Z3wcVu1woM2xxNw6cEe5BDUEyu7UMdTq8ZVpxApu0+D8tjT
lBzE4MD7fV41j6LFaGXzZ/9SakhXps1e1yX9RbbZ3p/8bYE1/V96WfGDMKCAUTA06f4uyf0OevZ9
VvYHs8Wkib938Y8ZVyAA/vxslP9kVvH1k3+dVVi/qFDeVNeybQ1lQGcK8vusgswwOZmvWBVzTs3/
djhyftFV/NczP3MmZ/4xs4NTU0Bd0TWDyA+K+N+YVXD++VFH4FjGCQ2rJ6IE5CC+ve91BLdNdSpJ
GFC7zCGsli4jf7hNXPMSxwqCG44WOyq1XVHK6EPqOv630DgDpb+t/OloltN2mtRwGYNgZ9TQkpVs
gFYlXKWmGEpXb1pbt88+0Sv9lRhikOfqdNCy2jqWFbmCqKlNjhMlrhZVwdw1UZYdjG96hctBD8CC
Ufd3ZZbz0C0KHDAW8iCp2eLGUdcvlRqTovAbXz133HzhnU3DIRuraq2rZX8cAa6/mxguDlUismMt
rHyj0RmAd8yZ3lS3BmeEm0rNoMpVdXoTp2LlAK1gXNhj7RhyfW13RgQDvP+gpEk/TZpjb/PBgLMy
EeEMrbnAi0qe51onvF1YZaAt4KSUKwmM9sp0KTcRg/yM607luubIl2osNKpGQH43OaNsA0zMTqv5
eKWzPfZtezWUlb1Qi1Y/qZYa7pWRWYicxNpUMR3GSpmsQ2twOP0U9kYDm6IknCG7xPXKIHuq1Rky
LlWf/RIPyhhR6m1Qr/WiJ/QgunrDPLOMVwGUCVi+YXpTdZl7krT3kG11c0awSbsBAgw4aThSLAyl
sh7wwjmZ66UmqURAxYD1i5FJKfZLWRkTY1Aj3eQpKBSlvSEK1FPLXjzSWAFnJgbIHAyIImqOWpBm
BHvU29oCDsWfBYP20vSxNdPuKBzTrIVSO9S3WkR3po6CgbC3nGUyRsHSJ4V1ETBCl5Zlm6uubh+r
hugMdWwUihucMuloHM1NqtOz0xsPekgF4MAM1ux2EDphhMpqy294wq7fnAtSSu7EyYco6THREof/
1PedBawEjwFdBgy8DvYAe18ke/j7HnjNmzYJnoMp5NarxiuekTuN9I3XhyZVDkrCuNi3Zjl6Wmdw
FFfWYIpNa4SmpxUz0osZ3IIMw6rp5M0wThffxRjUE4PNQfzbpRG+RmI6j5jj9VxuE1rCWjj2Ar0l
ctkC8AeS6ImNXRr774Wj3PptyKEJSCi+mDUd9yoeJ9StMO5fZc7DDDuFkc9H15vrsm4H3sHFVSBQ
6uvUPMuowiHWLPK0AbpGrzEsoHiTz/Eudw56dYX6wmM3N0STAZvDYNZksttgms2iU0NaLKZNvS2Y
WIzkyJzBfxlL7RTOATPODDSoz6GzZo6fOeTQfPBHLrk0CyvG2sENlunVbcXgyxvJsLW6vcm1p54c
bjhH3Myxo4xnjr1ZjQkAplqq5OHUr8G4OSKXzGE5SWqumeNzGFPlQidRl8/Run4O2RkmgmU5Is1Z
veWuldCql3BXrxkirwdSerjZLukc2zPJ77lzkK/NBg4SFfMfxqo9Wb+SzN8/Zhs0dYTnPx8R3LVF
/XOI/Pz53xR1puK2zYUezicC+reNUPxCzmCmGNCKYtn88/tGyJSAjpe5WcYWsLz+SAszqG40IcgT
4/saSfobGyGBiB83QnKwCPqOo3EzcM35K32/ETaNTwOarUaeFSDZak3NljRxScKDmgEZ8MfXcla3
1E4ug2xaVtNrI84KElgdkuZU3uhmxBRO/s7FZSne+hKH79hqqzktb2pvFlCxMb5qENlk11yhgJZf
L01ocPGsxgV5ThBIbaY1mKYWdCV16bVotWOHkJcg6NVms+4zTCOJJj/ZRPi6ypbK+UUZpMk2RNTq
DErjEQnTetd0nwUCANspI7jCOVaclgnjLprhuimZUcDPCm/r7oVzH0L1TehCCHMpqWHWBkgwRK4M
VAOv04tWvZTFc4agaX0VNh8FMmec4pZG9ixn/TOeldABSTRDGmXEpuzKWS0dkU37WT+lggIldfww
ZmV1QGIdkFpTJNcCfuAqrvCjO7nRXg8Wvnx0YkRaaDmIdaWgzaS2tjlJ30B5gLqwrFP5BMrdky20
qObGh2JpaDf6uA9FtLRAAqgN1OoXtU5XBbtmMSFZCg7yXt/sNPOcMrDQuVEk5E305HryVzW/g75+
jq2bBi+gnR+l8uAY5O8J0ro7EhNBpy8CZW1yb8lEwQY08cVtrxSbEdx0Ge0ZtmCOWPQWDT1cZcEV
Ubhx6Dpg2OY2pDtkcItFkw3QmK+FI5l3kvl/UgN1S7Dlyg+CL9TzPZtlcF2Jp0G5jvVLJz4D8Aj9
2Y0fBDtqiNxvMhKPi51KQDfw22XoNodWa+7o8XlyhxGbrXLk2b3S8FEwML/usnLFL/XejrWz2THu
ipVDoXJTmrY6FUBUGq19qz0loy7XqspgBTTpQ1RhQSiooueeN65tNfuS2kO/1JWK9KmqrAdm3Eg6
YMGUB8MN4y2F8gs7GM+JFZ0THPpwf7VF1nL/18K9SINdHPdrQwsaogg6RfZ6SJKnRxjBulq49D8X
OVkdS18TfQkcwg7SruitHMI72xY3hbFrrQrLN4h1975lg+uFWi/tprwlnhR5dewrL0osy2dGDl7p
F4WxCPGq0EPyMEplV5sjYQA9zK6jvq/5o2QXJfKAdXtJO/xIgUs1bTQgxQlJ1Ki87RmlOKRMxs7M
UfKf3NlZ3lNY6Sr0JZKtUWlOtsB1l/jLRD15E/PlMDdxY0O6uyVlYawbfQxfzOna6qdlDDy1GUV7
4k29qN0vidl7NQSTeN5xRNz3IFaZcMnm6A/1Y2Qk45U21cdMG+9HMElWqxnLOrbcfZ5ISdwwfZCZ
tRzlW0sZqY9bDqr3qqJfSaHvwO81uOKfZXDTmbeIeesgpa7UYbwI+QFsRD4QV698SgyrZq3pHAqm
ENwIaCxnpVTpiYexWWC+RLyYy39klD+6Oke5BZdvarR6ybnPOlF2ZLuXCByZHt/mpmcVYqc40Fuj
NNxw7/waaz8aMYGFYTpmsrtBzHtoM/IjZgM5FLdKUd+rIe+6PIm83pTjXRv5nOIz7eKs/hm77te4
7s9tt3nUNe2fSOW/ffqvmy4tDPhpdSL2QuiGg0f2t+unzdZKENhVTXuudJnrWX67frq/8IEqdly6
5ujRmCvdfp/Nk9bDDedCyQXpw33x7+y6Blv7Hz23VNMJ4sMGjDDQ6e4P+T+/qtxkLDhLm1SauWW2
bQf1sdS7lfnVtjJ2KwLjt4bJlQ9CTsz7cRm7t47qr/GqB7G1oMBjySkc1nRmZTupDrMmfK9m8VGv
w3pJsOy2m4ITA6FFFoQ6QzLrOVZL2kvM6iobwTrLgaX9flCwFAnl03BuDRuzTXXUWvJ25fWYKa96
jAOtCtJuQ4JYf1ateNOmsCUpBb+xNaTEfOqSZdPkAiYKNWsGgIq+cB4aUIJOTYSsN0Io0Q6QnALq
MmW1zaVsQtDoqVdMVz0ymxLubRpwe1td+OAf3YGxd45ppw6LZZaD5DPifKFgTRvdp0wVnsxGPidb
27q2UfvSm1iVgLxtqENSdSJJ9K3W2bGdctBy7cr3e66IVFrRguIeEIgHRb+tSAABd78qk49AONAs
khUzohPi250aZpcefvVKd4JLPPX3dkUnbz6LDOChy/BFdETKEAcH90YE6hMtFVe5WRwr9QNBvaWv
GovCfGuBZ9MSEkiL9C6vtsncBjeyb1amB2zxWFlxvZYq+xc2LLMqPGcWYcZbZ7K2M+6SgmqYqTgK
4MTJpjzUvn5T69lnUCgPXE9I5gWe2Zj3rWZujTzZyLwiMu6b+OSshGI2erNOHd26jVuzfhtwoypb
AC1l91rmxVzxGrwl1bM/MaQecDnQKaX5+guRS7E0e5qgldQxSGDELYx0nU66KXisJZ1lffxhNyEy
eZpx/aU41qfYY3ZUrHtDOfr9eYqeMhQRm8OfKxhtN4Y2bmqXMNBcVFcmXzI8eSGLct7kpEex7FWE
qoPuY3Q5u2QMG9jVqc22FkGjLpW0JDGlUV746FrvGVkwX9TvhsmlM++HcKlpabKpAEWo7rCJI+3i
SqR/y76OEozKetDSqtPSrGXxNPAyZdYhk0RrKljXWXuOk+4+1l5CfGWORsxzcqMDsfUWWCAtE/Vz
yE6CUWGjNaXX6WtV4jzAElUYOjI4A1C9CUiDzCa+DFJLn9wbBW2+ZTLtQWVse2N0dkbYEuBLW33j
43Vb+7A9pgBHeuWHuOIt5wl3/9kfyhtYsiVydHRlkngF+u9VWbSzCeIQ2qAXBEpIKcqzG40PSt+R
cY9r+76al4bApCXJDuBSm10rgbBq5hdzdC6E2t47wfwdc4ZfYw9wqYXkuVsPGnt9b5rweHVmH110
w6myWEwjgrZuK7QD59V1Pc3sJZ/dH+rpe2006bGQ/aFW/G09phs7qnf6mB7AdLfwzpkdwdlxmHk3
z2EhPDg1wyxwHzvVE1RMVq2/NTTOmMNyHPC56ebb0O//1bpmHAi+bc8Wr12IUy5K7mPLSBf/Svym
L3qnpcWI679JwR5qvU4KKVO8sLv8q6RgNlaiTnqd4nujf1uMwEqzfGNnJZK4T1R5mZeKN0RQ53Wv
Md/7Plg0MaEq6FQTJJl/xp7LMceYIZZ/ftOlwif99/90fxW8//oqv269xi8wrgUyHLF20HwOCvev
k18DJNMP3vLftl7zz2Vx/urrmBbYMoWvhqb/ra33h52X8iXsbpjILQ0sgGuIH1Tx0tbDbkyppqlZ
lki+d6R9kQtBT1Oy55SQn2061XPmd9SSg4BTC302lHgOfYFrolXJVo/BW6qNhVvTf2x4P3g475BP
GAcy82r3eVZdB0Pd/uc/vsvKJtoGGVgKgMIAiHir5ux2kJ8AYSdlegvhnzd/QPwZYWsiPvmPeTrN
n4Ng7v79f798ST//ggrx9UW+PZzzrGMGdQmdZ4Gn49dnU/8FpxPyAu2nqu1oM/vht2cTXwaPsyAV
Nrd3zXTIb8dCUlq4LQ3Ocfg9wEn8rWOhrv23ZQOjJkkKGCGIH1+tn98PYwy7haCk5T7BXcttd8Kq
rcxLOYgEO0Vm0SUs8pEYUx2b7Z1aK5YBggD46EKLtaQPllgTY3YzRopqTztEWAZzlJFnu0AmrKid
9Lpq8N+CSbuyaNxdavmk0L/QGXiJzVjdM2JBJaiIqPqgmEGr45Ag7T6xyrdNcDDh+5GRmJahFuc3
dkWTgxiYzfdFY98FFpEIJWWOWcgh3FSSZvOhA1SW1rdTnmBaKlOkbuk4XkBx1zIMq7cqnz6rUkG1
G7udMan1NqHUb+ErjIMUp+xXrt7tTLTNaCiGZa67NNS0FF8AxrzilqufwyzKPvuW5l5HB1lOBQ53
fjpNrlMnEkfeke1tFVfBqQsp+DGmoV2rBPnZrImaazlGh0LG49IqtFuqz456xizXrbSd2TlryjVX
oT/uI2hjURXftgkQBGJIeGBAzxRcGxWcPDF1ggx5fHbhdRqFxqpq1TWfwuYeLqNsXPU+4nQ9Grcp
wZR922TRKipEtTKFsWY90E8cUcUqh5rg1Zr+qGSY/0OndlY+xl0vHhjWDFlATLjGS2YM0OODiYxu
GMR3/cyXoAuxyoaLpjKRi6J01ZATXoA9WVqB/hnK5rElpLqwUjg9jnpwopZkhgpDK/8yNf3Gpdal
AihmwxtLyKzhJOoOsmIZqqdqPoxxQwkjJPcpKrbg5xXP6GKDJArkTkOhQLalmkOrV1Q561t9ctJV
kFnmKklMDqgkH5mqpaCFtGHPNX9+Wlr6TNWJcFtprCc8jnvhAp2uQu2SDiWEgUJkcH0ymgtTNTsp
jjatnSk1r7MxJQOX11wdtNc+oPxMJtStRgVhGcVVrwNHyxc6KZKWe9PCns+GmJH4aW4I/VyNDXAO
PWnlAxyB0ut14rKWG72PUbTufP/Y5sFLmePA7IAhRZQOb3NX3BdVmy8lU4Rxqi3eDjK74ir0NFKH
ck9FFH4UiwIkKZqKms0sux4B6OtmXXih37xhabHwQRLuN+tIfxshLTV4J7tGMunscHVMmT3Qe22m
9EFORBH1Oy4i3U2BD1f+g04n9s8nAhIm0NvlPfmTocB8vplf4dfFf17j2fLRpElMq6QSvq3+2i/A
fTDdWarNO4/7/e+rP+Qf154v/sIWGpG474YC9i9QwwQjBNhgfBC7yd8YCvBtfT8S4IXwFqqzYM7g
gW9wTr59555HqHZbv6mN5agE/QFqFK3THVyq705vN/9x4/+vXGYYjfK2+T//+4cd5j9fBTncJPOn
GlgUf/gqlW1lbcpX4SLNqmnnWAOLuthktdQQzPD5DfhC/uKLWv+fr8oO6pjUSM2WAGc+lH33/xYZ
bYOVHkNY7LMKweFovS6jzFQxQzwvdgy5YwHArzoqZBm8PjHtY4inddP4qQ4KCTgk6ptMUuqdmNrW
wNLo1qgDzvrDEGaebTZyI4M0fMc2glEsiB1F8+rCYX/k9vbEDN8eGXsO+MCSiKnMIs6r+JEyx/xO
K2wUcQMexxHaNCWRqG+kCVQ64E4MRmwuJQYFYFpm8UW5zeJPyez3YTByhn0GKE0czOOFvkk3ZuKx
6FJHQd7HjyRE1DAY7FLYJgy2zIOB8YzwkEGyma1uoSaFA92im8zaE7ADb2RJVRerT3xwUFLnAHEQ
YtqsQT6SRZQO4GUdjsQwypxOamNo8OYNC1eb+oZKaC6+/5xT4zxv+/M7DQ7NHJzcpW0/3z5/FuIn
Xv9t7TB/ARnL6I/kPadBVolvawddhzqJHFqiTTGXFn7HoHVpCrI1/p3nfF8XiG8nRxQ+rjI8a1QC
cbT8m/jA2Tb8/eqBgKhpvLssPDIOlyRrlvm+e4clMR7IsRhyTHz5Pbxs+Mo2frNmLveJMgUQlO9N
yXgnrezZjGMi7JrbGGcToXwB6lrzdCo/vaYZIpqTi3u1jutrJQYPlKcpznUrcyG++B0sGiIgxV09
d634cTFulLjho7SKUX1qDl5JI91EkK21Sk4F1T7U2IsDB660kVnr0TXY//okSKFKyb5Z8QMloF47
NDF2dWmjxrmPhTN9wZpzHBHhwZSp7y5ZucgKPwiGr3pde69N/TQgyANZv/AtvZpwU0ML1aswjL1v
aoReRZOeFL3fikq5CpC9ZeKHKQfjSR4ZD8SvNm2O/ohPDgJZUlFO4ydJvkoCc3Zhtgj/46Tl8TJQ
iy0lhc9xmL5ybbyPRO2cpdEfyiw+RGq8LUXxJYvljVU1m0rB/ql2lyAKrnIXT2A8vUxp8JA5AKdt
B5Z7DIqs0F+nkKY+sNgkACBomfq40idtuGl5H+uJn82n3nbRkkJWRn5ZAvk0BEnjBb32MdKYtozK
UT+DVfECO99pGVwS592xB5gCcQyjyKEnSbuXeKkWvl8900l40htRXYV2H1zK1K1XNYPapbQdTK6D
u4t6ola5Vu6HYNqMKViUfDEHnBqu+dRTq1CuBq1cO0OiepoVg1rpgbdD5+1dkCuq4dXCifgla5XC
nBmQxJreNLESAvx2NlmPEVluiHKQxLxicA5JTt1DZE4rQw08wyHeJIAV6wG/Hxr8Lu4QvzVxg9oa
NxvcfPvMre45VXEl149qYbkPQ34XGiytqn+Ji/a6bJubSUWzKoyNlsqP71aGv94v50YPUhkmTjFd
OPOx4Y/vK8e2g8iekUOZQbayCKeLrnXnNHls/eCVIsr/dOH8IygEKrv+ny+6h/mo9u//qf9qkmTO
L/Prec3ifGURJcRXCH4ex8N3ay4eQFZj5qMWJj7+4rvL+iztqLgIOUfNmcbvllzaQLAWcu+2beNv
Lrm6xRf5YcnFO4hzEGrsvLT/+GhovjvaCvgmwksYxAUBZrwO9WS8Jjjx9OHaDBz+6iEMnR2R46Xg
MEIzDy0pkMsSLsYNVlmQqNjCKyvC7x/WXu2UKATAuK6sNvnip+VD4Y8HfK4RkkJ8Cwz14Jrqoa6c
29FsHxTpv4BETk4ivWuHkEuN0LMbGdZEuLrQy7qniqIv1+6fEbw5W3Gp18yTMmJyr7m8V2AFyfbR
SsCBxxpxazkiCzaTBCUZK/W0TqJ3sxiehMaZSm3QRy1hvGa9r6z7lCyh04A4HhXlXIgIv9cowXi4
5vigNnQKdCOdFKJ7NvxsHUfI4KMBlWlIH1xfvdPGGDTJuKdfoPQsBbeAKB5SlbJapz06berBY9kw
YQZvx81Nhs1FmOHOr91V3eJf0roTXrot+O0FMkblO1sji7bFYC7sGYLSn/WpWTdO5rFSeb5yXerl
fu7LrGBCFKuYrFtJM03b2jvQVUxHUlQ1EtJKegm0cgvb2nO7VwlRLqjsfZ+42zkG6g6VB192WYKR
CsggBMgDMNdouLihdPWc9fImVUKvZ9jv1AfeDKcm52w4gY9zsdO06wAUNDD4bJWic7BUr6sS919W
EZagYLeLPH73PZETbc6EIaetVEtblFRHFHSht2G3TtrkJs4+HOcadQAYl0tlATg1u5Bv1GQ/9t1A
Ugdvmxf52SkMKWnowuhgQLwq9HpTTism9Z6DIZtKTJR5LNyoJMK+9+WG5Zx9kHIIe4GRzG5vVR2a
OwUNGl4SySSneShMzWvIGwDNiocHM+fG/mK3/PgSfYkX0IuDhHhC7/Ug1tgiN00Y4GjclpK8gdae
O5+mzil8rJT+qh+xl1TTOpcdcZz2lDPIt5rpoXWPedsf3Vau5lW9I+2CIU5+UiwUrrK6vGhNdcgz
OspV3Tpmw+dg9jeOlW0ddLe0tr6McPuiVDnGTb7ipKMs+8ZZJTDIFc3A+m+k5ipzPys7JwASew3D
NZcd32cwVirRXg7HSGz7xnL2quafZPkYRjSf+pa7tQy6QbVarKqgl+sM9+ko7evUMhgHZzCSB13K
Nx5e7C+kLigLXM38Udfu3uNyev7HHMyF/tM94j76YISZZj/Bas0v8OvuIJD4CVJzKudQ7rIUf9sd
jF/wnNPE8BVXQxUPn/Pb9oDDnA82VPAxiBNERn7fHiiMYOzKi+lcxenwFH/rNq/9N6mGF5pxXxzL
Sd/Z8/bx3Yk8C/UsmAJmuVoLxiFTWEMRwfG2WPBqQgjzhN+wkI+S0VTpHkdzvK/yK70wCKkdykYs
zAQfc7XryXfCHFE3XRPGmNOmxt2obr9QwWj2rr2yx/rLVMiNn78ZoEjEmJODGZZZdqcHtMFKUdEa
HoJCnHpnSRoEtIPtyucmsJPjSKgXMlR/j1m93XRtu1QLJT+o5IkrxmuFWS4TdfTS1CVbnBy4BR1t
oW5pEloycfwizfa2lNNO1bp9TLKanpjiDLZ2l4HPthK5y8ZsWcBHdDWWVNTKflCvVGbM1rif64mo
y9yafrIRxmLs3lrjzRoUwjUg66a3GIhfbxyA6CEDz62EVOVll9ZouWLY3qiPlKlrG9E49woMXt+Z
qeGryr6Zw8TORlYXdzoi52xj7Z3FERZ6uZFwQu32UOoGxc4jmmgQeKKUz1TE085Js7Cs8UnF+bGT
DxTd4IsLtlAg4+QQy9tJll4kcQM3ryF+MDPZRvnOtq6Ef6rs67B5Jya+bMKj5q+M9nG0afPTgCGW
QX7X9MGG713oZzM7K3g6OmlT0nZrN+fWfOvi6XZy3VXXJo9O4uwGPb3MTNfWudcN/NC5GS1ZwtmC
sLCnS8JeVVAchwn7Lz2nuIbd+3741IMe3K66zCNS8xk/cXStRNFpq86bwUvpkncYv3M1Ic5W7hg5
1O2LGB9A1y7KWNmGTKQVRPWPFs7zNB0nzB11InBeuF6rLKVmh59lXF2TZ7CXuoWW3AklOrQWHzeJ
HCCushtKIv8+DnhVubROshUORB3ADnrRVctsnph3moXi7K6tAh7EcAi7/hj+P/LOJDmOK+vSWymr
8e8y7543g5qERx9oAyAAcuIGkuDzvu8XlhvIjdXnkEoCghBgVA2Vg5TMMskX3r3m3nO+k0DkyYdy
Fzsd6PjwBsjIarI44MV4xfEFpepe45mmor6dhBot+rzZpbPOxOATYXOxxCm2jwkIZ3a/ligaGlPA
arokWmjJydTrhpZ1rJ7/33ml/Oinajvo1rboiiNa9nRRDV8SiSarg5WPNQgs87epu4xgBGkukXbp
sNGes7bitTVVqx6TmW2DgjAbzEP+Yiqt80i9lUV6Hrnp6FXuvnSAvpJTYSvWZ7TwqzDgXMeOdZPW
Opwkaj6+nd5Q4ME/qOTZwfWtXRywhYzDY9vdqDPdxUTkPlm3wkFnDwAuG8Z1k+xc/67RqVhb/i1R
317FBzbVXQo/gujGu1B374pZfIFZ/2th8b7nqbuXwt125J+aDnkXTrTO6D3kpl97WVztbHN8csm5
v6RI7plJ+KXVwdsEVXmtI0pFuWSgTGWqQQO3MtMYnYUK0Kcdl12mLjFsnmVG9sO2iofKpG6Qgw3Y
EYsBDFepFlUTnEu8NUN5nN9qHEKb1ud8yKEN4pEA7ssMPcBZmL4M+nBQm3C6UwtnlQML4ihxaMLk
OoZ87kba2p09ZmC7femCzqhpT9Vr0ykR0yULq20QZAYpesVSO+itbM8a3/WyAP5DOK4qBade86QU
RAL4njpcK/4nl32gA0ZO48ipZpPXGBdjZyxMcBq62NkNQmfGSiI2QABsNfWsqrRFWWs7oLsU3Nr7
kDOuEwKKytV1ILJPzqgfREWObTTq977dnJkIQpVgh/pv2RrMQc0qQb3qSA66uFccbAxJwF/vfzbV
Rw6YMMBaUmx0InvwYYA60KJvegPxIDnI/ntsXbbVbaMAKAmM4ELnqf57NhQay+r7h05yQj6UL5jz
X/Nnk+D5UDlX+0yOn9ZfhT6NCCrwdij3OOxpmsGf+WtbgZKfFjFielezaCz/ta0gdtAVOibfPw+k
v9AkmP+il4dO6veGRsNZsBPnX/QZz/dyV5GZBeVE8nBo2LbaQbr+Q9MF+W1lSexnI8eUstLv+4o0
nTHv+qXfV1CcS2GAvGmDVVma/QaCGv77L5OS/iE9/dsEUnZc7/04cdLCMJK2KGDuG15WZmDnp5zz
jVZPZ22eNOcvnuMbdZn5Af08FhJOkhxM+vkz8ejljTBNGdlmyFi5uuuSIiGgWJ82pN76eyqL2Nzj
EuI0s8MVMXE6B7oKooBaWvQ8Q2WFjsxZf/CL5lLQC/zR/GgIARMOUgA0AuwyX/+iWPaBO42xyV7C
J18hSNSzpMAV3vN67FR92E7CmGNaUn+N1iS4LO36gNFs+/7PeOMZ4KFEgOOYlKuFyev76r6oudMn
emFS0WNNjIbSPba5nu1DvE0fXDFK2Z8umKgeSt6wiOdE4ddD4fsOU1Ei/iyc0iJFnKi+Mb2TKUIA
eh9k7kWsXu2X969vvound5m6ObXH+ZviCPx60I62aQ8GnI3wWHWrXg0xjjvg1uKikxvIlOkahzEc
m6kzFz1L2e/Yk799xTk6/Dw8H7Q5a0Rc4jteDx86rWvnHZ0sq8KXYeNgUUPg7XHgfuEgiDe6v3n/
et8acFY+zS86X/08Hb18no6OMGksud4QzB/KUbWAKencEjG6oGVtH60y/vbrIwpVF1weIDFE1K9H
BBTXi7JniskyW1/6AjcdutAGmgg2M2gSiFSE9/6Q5hvTGgMamjkHtpDAcvIqxcKcOttOeJX6GHeF
4qbIGAwcRr07ZHuR2FEJmuu8q82cBbMu6Bn0BWZZO5KwKFKTAwZI4AA7XFzqziXNz2ZfO83GSknd
6cdYbDRjIP8kd6+qpigX1J/psDmity/VxNIvpjZVtrLzCxqjvtSPcBjEtcynfi+0LqNwZcWrsnUs
MgTSgHA6JUYMaSskeA/GIqYPISfBoaudfGi/auog3BT+cNGM2XDu6329Jx2Vqk6UWeUltxb64/s3
8DR5ep580NohdqdDBa1iRsO9fE1IVe4Ajbnod4Gt4Fti/wKT1P4CbZNWwlVLzc7UTfJiSVc7Po/9
b6hZw+55cZ9/Sia+I2cs/f7f/3ygL3v+W/7YPTi/UYzQEBZiJMBJwHv8h77M+Y1SNaUKDOzUH7T5
O/5/mwf0ZVS5ceBZgql0FpG9KFmrDi4FhI883F/Vl/20NDB/UNbQbIthHHt2+r98R0r4yWGVIKoF
5lxtNV+glWeqXaS5nv++pfzbafKnWZplEK2nJjQHQBIWxpOhxkCYbaK2yzSqwvMQlPVahpNYpFE+
c37GS4FzA+bQoEKInn55kmZ0FKiGBilxlnuczGB5mkHunPyWpB4j9fq2Iygitm+7lHabW/VQbPF/
vXgxrn7WVczT8KtlaR5yDijVNDSCtn1ywZXPRC1ZCpZwz+pdJgrtBoB28cEoP+965mEsOPL0jilR
nc6TDZx2J6L3ioqqr9Zm9j1vsb1TkWxbZ5d0nLvK3A2IfLAxPiaIIBQiIChuovkfB/nt/Wt+6yG/
/DEnS1PcppMTJIR8GHanrNly8tp9bRt1ZyjLLhrLI00EC7lbEV+9P/DPu+D5NtBVx/7KOZnW3OvX
SyQJlIXe4U12yc4e2spZBmMZH1kaYpxZnVg1BVnEHQUkLZHmPguChyjkJqSaSRnO1UhFMVJ/rxIR
fWxBRC/f/4FvfGk4aZ99tTSHkBq9/n2aQqJVF0fdsm7T/MLy+7O2BLQjE6jTvz4SN4BDCXZhKpon
+xFQhbYGIqfDvqs2cLpGezuqzqcAVv0HmRM/7fa45zYXgyUZ5BeS19fXZAFqtKgudWyt2gRQkYZ4
JSfrouULp3hFJyAb4PJNQ3L//iXONPOfvi0arWxImEgsGOOvRwZWHiQZxpGl0dfB3rFx/ECex3M6
jZCqYE+1iQYkL8vd6j6zx69xPBpfgt4t8PSAmfB7+1iHw0NYaeGn93/aT5sz7sn8xWO8fAatndwT
mTOlVyNg8GZu9jWwRGYV56e6sO4JlNqFqHQ+et7zxZ5MNMjhqU8zIp3P553Ui7IyHm7UGjnhaEPd
Q7ka7LbkXCOyO6wm6eckQleq6Ig1EjfIm0VXJvGDEVbRZ2pJ9HyObtRxDkjbuF9HxCQdHc5FXtsG
NtAoAmIfc701qJSRmXWvjqLeYSinWeSTKH/MJ6UCc11eilxVD42SjfeiNZ9alX6nP2ndtteQCqQm
ufSLts3rbZrE+FZLA6ECeXXsjwiHqhoEzOS3jFvbjfPPUQVyVEuCh9BWKPhOcbozXEm4FtYvAlnG
puq9Ko+n26InTKAJgTkuxirOTeqh2uqXH6bFrGoIgWAHPd/J8ghjwST3LGiXtfDda8Wyfhh8XZio
ehtgVbpOKeId3x/yNMeFVFGH5A9TFTjvbZbn04nMBZVZ6zO6s/LD+zxLAYxYziCvRoJ1F249UXnK
stD6Vso0JbqolkW8qsn0vcxBozirNLLii57S003Y0kkkvHf2MCHcge6d7SWql7XiVqb49fltRhOw
/swNdfQbr79IbUBR7gdZu/TNaFxMUpsxV8Cz2p5+7vu36I1pB7mmEPhG4KRxPHg9VIngDy0emXWV
mdpYeKtq02ky2/qdBTROzapVhAcIQj9V6PdHfuPj5hK5QEuQjcKe7vXISWopZtwLFMuN2ezsPrE8
H0zwhjLn5wkG2UrM6slfH5NOls5enBMfutPXY3aozOgEm1iiBjPYjm6Osqmww7Vd+82d4o5rE//m
B2O+sYwTS8Nu4lmQhpz19ZjUKHihdNGCQkJ4FUeXvWO4iwx1vWrTMBHdwiotrM+zLuj9qz31Ozy/
/i+HPrnFXWf3kF8ZOhXYafIAaU07UxpYa4rLZhgOxZBNxG+l9fApm8zxWw0E70LDjbQ32iHaxCqF
XfLhdq1NxTyJjH4V23V0fP9nvvUioNBDLsuRn1X2ZJYPAqMrycBrl/w/aBjQJBBhfKP12b43o3pd
VsQovD/iGyves8t41qmw/Z9PKS936praR9owsqoHIF0Qd+pgnVoMIcNEMu/7Q83ulZ8WFJfkDvbJ
OJFJ6Hg9VueYVT0oQ7s0CuEc1ViIz2nxvQi0eh/12rjWk5DD7EQEYnzE5DHSSmD6V5MbQXz2WZCp
FpoHM1qneqdCgZTxgUSYJyDQ00VR1yMxiiRCBKqBpM306eRZhkQq04DQGIGMtsS81Xpd3mrM7RxP
S/XRDx0F46WxofSOlsKCDIXUeZH7lbUrLFhaTsQ+vmHfcfU/QZ1Lzk1mu0zcMlzn1YQ1Og3UZYgR
cRGCjV7FluJu8iK4e/++GW/eN8FXM+PN+GTn//3FQgypX2YsX+xB6aiGxOblSWJtIot62KCAatQR
Da5D6SrqilrALLwAbaL0uTwzFDMgaKwDju1W4WUZbqeGdpKp1g/qhD6aPNHmrO+wVlv4UVdw1szL
YrL3ZTjWV4Udw/s0jRgn50iMvTX2u7CwSHEDS3E2lYnYNtLCa6uVGNSMTNJvMpyOOhHHLyNVug9e
1TdvAwdUqja8qZxvX9+GrNCRms9OTJnL7KkOrGRb9ihyXFdPvdTECF3X6J7fv/lvTVlgci1VaKxA
2iwMe3nvq6iNhIMQetmFzQ+FxKdD7FDzzRyo40kDijpua3JXKzv3hqIXH4z+1vEDgdmsBOYU7bIj
fT18x+o3URRol5FqJl+inOtTByZotbAvYEk8kSO/1xLkReWAZCSXfkGrDz92hwnoRziSwGsnjiCp
F7BE0PTlt/fvzqn0YJ5WbeYi/mNhf3CemT8vXk2z9cu+c7JuidzepEMGKyAze3vRl0V2bsoghM7p
nhOA9Rn02S3yy48qw2+8FGglqc7zS1i6Tw/gdp3js0hSduwOsBBTj6JNXtqP6qjeFjYKLliUmfdP
LppCH5USLp/2zeuHguLWGQ2tZM7MjHCLXUdfZHbBgT+KTPJj6MpquIqvJaW9lQJO1lMNAgfe/xFv
zNu2yo7I5OJnG8nJUtr5gGkDwjyWbetq68C1HtsWKVJtOv5H7+BP3Yb5GXMAIHCJoimS9NeX64wd
R3Mj4Tim19XDoJIX0CJzmyvnyInz1lNtgHuyV0hPGEL3WsaAZupI6z+67/NadHIgefVDTq7ZdqKS
zlfeLbtJUy5t/0va+e21nyTOHsJzue6kuVUDPBbTBFUuLRIqyMZog7sHtvb+7Z8f8elP0fgwWTPJ
R6Qb9/qe1L4bKGna81Nq5A9ku6FOazGIiwCJSN2E8QfjvbE3pQJBQY2ABlbQ0zAqKdOoSSzG4+Az
3MogmhGHouqOREE4i6lHAoYQKdgGSt0c37/Ut940NEzzWjtf7GmBTZADV3bW1JHBUxTrfkgBvxYJ
bL60L3/XJP9tLe/n2jKv2suxTnb7qoqRxa/VDihBOkSEHTU/dKrLSlHoW6eOZ50OMkq36uptb8Mm
DLPx3EKW8cGbNs+qPz1dncYLUuA50P3kZ4AhA59l05LvyrxfaaM7rc2Siv/7N/atqUvDruFSgaSc
4p4U8hD6VWoR8UxbUyFHQUc2yNQ9rNqxKuH45tMWekq/eX/QN5+mgY0MlCb/rZ4M6li5m6QtT9NV
82yvjhphZIKeD/rY4J9c33zCxWjM9vJ0KG3CF9A0FCqtfExBY9jF18CqO3CXTJhUj+FtZ3V98w+u
j4YdexyX2XmG471cr3snNHI5sJ81SgOcTTRlBMDY8pNVA/D4J0Ph4KMCTEt+rsC/HEobJ0cZ50Ks
Vsfw4cYxx+UQOSs7Nz5act76/KnWOzTkKb7h2X49lFn1Y6pheV5S5nH2oWyQXVvIa/UsPqoo+M7y
UYozUjX821+/RqYcjeq2yu72dH2nPtDYEGy6pQoK9nYyyTVzFbe4hnP+0Uf31pup422fibsO/zz5
6BpVcZWyYVWl8KRwFsjJsourYttn8Fbfv6o3NnWE2XK84oxFt0M/eXJShWOrOWwaFAVmZziKJ4fl
a0tfNLhJzStfOl6uuAHpar7/wRT35tCwGZlbeJa6ob9+klXpWjLJQhLNDFBrvaF6Rau6l4Ek682J
O6KwUN4sK2oU61odmt37F/78+p/ObDxJqnrgIakFnVw5ZYa4jAtqeqobwfhPNUJOxUCf0WRniSOw
8GQgNc40oXIRt+55ZKnljebcJ12brC1kBx5yhmZZ+W69GRoLCqHok4MIA3vNgdYle0VzPzg2vvVe
vPzJJ1tgCyhvMSQ52/40dm6Nuu3RirfFATd78cF78eZ2ltUc7jubHQpB89N7sZ2diig0C4VqU5EW
HLvnwNfKWLWOe8nhb9NUMXs50rHPdX1b9Si03n86b33lvGNIgag+AfI8+QJ0UQYtybiUBQvwPqnb
/VCMemE6PyYEkit7aC6n0Fi9P+abd9fGx0Jfl5l6Vim/vOLG7zjP9EqzbGWg7XSnwmzaQMWSMUim
94d6a73jlWezpOJGZFl9PVTgCxopPWdKY0LYx5c3rqIE5lZTCX1txAZGVYxj3j8YlGMBrVCNh3pa
xI71VI8k/XnIKSCBh1kXV7vzR9+ZnxpCnzzbrD+4zrf2hiwIFM6pt6LfOtmm+vDjDcjVHNeHtDj0
Iss3doL3MJ0ID66ok75/hW8OJzQEQeSrUVg5WRuGSU0N0fFJx7BKN1kqqlUYZcNiGMAokINmtR+8
pvMrcTqH0PxHKYL8h5bTyfXNVqiktSil2QXM30jk6bqhR/37i/lv6PWjwXvxCH/q9R/++58ixJXz
Qa//+W/5056mG5xxkciAUebN4h34E3HPo2dv9QyX19jwvGz2Ywg2+VMINU4MCM+cmRlZoLOj+NVm
Pxbk128E1kWKeST+QRYmABAC8esvu0yLPAWOij8tic2LtCKHzca29c0YXRNwuL8ucBFVqeGR2X2F
d2Wd4TMCoLcq/OxccK9Wuc0OqqmXSpjvZYZRCcNSFjrBHFHplViaXARtDS4n6NwBeNRgmeGCCqR9
Pc6uKCfaqKFyQyP+Br+94/UphW3ZGMWiaSKa1+RUFFN5baZEWgx4aakaNR3CwboNzx0zEl6el+o6
drMUgzyNhbjrik04e8nQy++rKLeWU43VjHb/tM+ePWgDbjR7tqWZKDTWfQAAP45cfZETcLaWKSlh
PShmL3D80IsZY9lGA9zc8XMwhQvZuV9D15SHoLZLrBKJtuvB6bbCaS7YAPZ3NRPXgniar709xrgj
huBSpoIQVl939oUCCMVsaduMvklAuHXsy+48md1HucFdMFJ1EeE4yO0s9LBKH2uXaFGqIkaUXlRx
eN2FCZHeCiLw4keJxNArovHCSKIVEdk7UQ/o3KLDEFZ7o1PI+O0z4nqQLGeFLbcWVHE2n+WiAz0r
uroc2bJgtFCkXe7cxsjI20E6FsB5A2IMcbq81ML0tm5xjHDiCZaFVmhLa3aDE6hjXGt9w7OGPfdg
KN1NgXncmXyf0KTh0aww8hmFCng+Tm4Hp//u47w1OgfOW31F8++ybr6G7AgW2gRdAcNujnPXmh28
OHntmQVjEaY3W3yLJP2a4/k1ZvOvO9uATfzAUx8sI/zByWwU7h3r0M7WYaBHuIgT/MQ5Br2FOluM
m9lsHPzuO372INd4+3b2MBrAi2kjULv117C+SMvpjepyKAyAkVVgwd/rqmMCj2GnNIMbLPrKtj2s
hoTCOqQvxGpZbWJZLxOzH/CIB9gjadQhiIOEZORjBWGnUA+9k+fntA0jHCrp+D2RtKhbo/oyEVfL
0a3a8c2NFxEN0mWkUPWyhRjOM2zR51gJ3GMCMOii4lVb2CjXx4Q1yGnJkguyYCP14FHNCcXt0MtY
irPUQjjAIwuxqIJsZ7U9L2isHCKT3AJ/zINLJ64e/6ev9dg0zSJf4he8dLDv0CX5YK98srI9Tysz
RAV1IAoH+7ku/mI31vlj4Zou0deuj4d1Y0c3Pv5J5/Z58v03LDTond5baM6e4g+wE89/wR9rjPiN
3ifQGbLObV2HPfvnGmOiRqe6isoMigvld3bFfwnKWD6wTEPgQ21GNN0rQRlCS1A3cCpYFuDi/ooa
fd77vth0zO54fNYkzLHUEWb3LFd68S6kjoTj3GNvMybadAnhiMhhx43o134ArSxJaU3k+zSNbksV
+yfYrO2LW3f1+1Dv4Gz++AF4nCADciNO5fC1j9c7RGdAhPbGJeHBSM4UTV1mwbeJJLL3xzrZlM9j
wdjQQQOTTYPw/OSURkN+pL1C5mzFqdAsz9ISZ0z56xf0apB5m/fijjb6lJiyYpBMu7A1oOriwhU1
KoqjZWz+/65nvt4XQ9lFiZpiYKjZH5Swisc1PW3lo/PT89t7+pYITtao4uZWGf2S1wPpmsyTXiX4
vFbNRyV1e0/Wkc+GISxafOwPenVIkuaHIJ4epuciHhS59I3ugX/ZK1J+180t3Z6H3je/WllwPpbW
g1qmG9Y2ZenaIHD1poTrbeHX1nLf66bUK9T+7sBZUC4Cv91I+ti9AwmcyBzbybclviodBZEthgu3
iYjQ+xxY9xO59KYW3QCTTZdNN36pkw6qKAnXi7CMUStO+ecgmkdhLSs6sZC2XLruuVUcXWNnpU9l
dJXZ3xp32VbfY/J2ot7ZtcOlLzaE5CyUaa3zjyh5yJqVI7c+9niSO+v7OL9I2kOdHYx83xnf6YMu
rOg+01lp+Ted5OQBri9UYJ+VM1jopJRSBBXxda5cGP1NU+Ccv8j9w0D8YHTVtbvauooC4uTBoPbn
re7uBhvIOez7lrA1M96lBvnItufrNxarxzjCJSiviThEM22aSxfvWlfAu/zWm+fhcA6N4BqIza4J
a3MnMl0H6U80c4m5Wq9Are0GYcm1FZpfQb+5G3Cw8SZqbeOs1mnQD8S4ScwBVnDI2LhB/FuIXtlM
fbbBdrlWSZyzWWODPl8HhgaK+iZvxLIttQana4vfn75+mtFHEnsRshbWgACtflz5eXzbtuZNDxNh
4Udzgk6o7AwITFk3JfwRsRXyupLWyplNqCTrsCesCuiENuYEr3O1ozWMKxOsjFoZ8owz7xHR+dqs
bc+k6w0qGftWt7IasgvkRJxtwm532pAiRLU/tTcBxD7aXxsnGL83tXmhM++FKVqR4pLVc9uwGZxG
fyGDdlfBSpH1teqDaNGaXc0LVaJal8S0F5teigPNsk0p7IUk8TEOCKvUNlnw2TKPfb419e/uFC+b
ItriW18q2XVlaxstx3jgirXR3ETjQZ2u87Ff5gGWBF8ux6RykLGPa+qS143ulWKEVrBO2PNm8a1e
r1v9YMNMNHy/XpTFdJZV8gYdoWd2Mtwx/1XrWDUupaj2UlF0T0PrgwfPWZXDrRvT6TflBQAgsTCD
lKdXrFtQhajjF6m4KZ27IfveZeZnif6NwlVGBy6+NwrFU6YzbTwPiNUtlxxIwJy2WrgjfsQT2a7w
yVfEmRkiEfsSwwCww1VfbcNx2ZsagclH6UYrjfXFqYw9iikPZ4fUz4rqDnuukoerlIBP97KwzrPo
upRrvUeMIC8zFdceJEf6dZu+F17TB3stvNWTcdmoAs3q97lypeqrAfhBLMBbrminLdT2bsqPzVwK
WTbwHsH2sWVPFxh3MSGeOe1Bj2ovslpSEeAEPNbGMSD7l6iA3B6Wjn9UipJa1C6Ib2xo44pFrgjZ
ofbeyJ7cGFkeMYlBvlHgRwjxzQdiOEVnTnKE+aaGOs3iOwOEcqB+gi65tXHESnetWkczfsybzWiU
MDs3gUBs6dwM2mNPnnoSr3TQcS4Xzu1KnXxhNuzRKgMzTpPbW7JB1iFCRTQ+iyo0dpV132aZhz/K
qyANWZgoI3NlEGKsjiHAxGZVTMaZbyBY1dtVqlHoa5yFrV8PgJjV9BnXpq47XCJFBDfUDQNuGhO4
7++LKQvXcaN328aY7p1at+9qTb0EE597MXZ5OEy+QQ6MreX0iypyo0Il9MKm+WEZCqAg3xg/d1Uc
3yvpUUEnqDwp5bfeBw5FFzk6cuZNcMlWjx3Kc5hH475KQF1A/L0okzRamoW8iIXBzEHxRVwq+cZl
HuLLD5PsTA5PVYm/xHkQ7RdN3/fq9yT8LgtnYRAa0zeebzwx/xTJniPJKmDmJf7Qc9toU0/RuQng
qmq+VgkEDsD5C0FslQ53i+LVvnGrBOZFWi0LlRzUMfLYTqyG1s+XeS70R6dvkVx2MOiz3gaq4Yt+
5rV2HEOtjVZFj2G2pn18bMRtG5Oj0zrBDAfwheSO5OmVPrQG0+iwx5yfrJMcZWkXt9bvyup/w7Zb
zLrgv7eC3vA6P/2vOE/TNsPrmTVhM+6+/5//jWqFksvzH/5jy238hjmCHTd2DZX6yVyc/JMRPEs0
nwt6szFU5X/5Y8ttqb+xC0ZvgVYQA+azkPNFdIRAI8wGGRnhnGr4K1vuN7BDxDpTWqI4PFMnaXW/
3k0lHdY4jngY+ccUCClWFFJTSjate3Q+IvYUsxvP8K9eKr5Buu94J6PyhzEHwgrSzFa19B9SoIEL
mBKV58o+IW+5u0xk0501QdbxIRCnNxkC4GsEpi1SxD2+h9zLahPygf5YjMnN6AY4OIKzCfq9UWPG
jtLDvEoN1DaHYTrEkqoR7YDPftCrNzHM1SoBDhYP3Q85xp/62mFelfkXGbj3WVmEK8Nu1x2fH3/f
VMxBoCwEXZ3stc6mrkBpIh+VYwqT6Myc4rtOTe2vbWE4t1ZJlE6djKTWdPdRlvjAd8Gadc7GDDsY
LMG4MVs18gwZb1K/ukDsOHrQki8MPC/LsALKUdij43WJEa2c3r5iRtsNEUWcIi8/dVTylkpcE6vG
Ml+CZ0PxvdBQ4d2bovVXaSOyPfUlAnKoBNrUknXnrBCJc2A3apEqnX/NA5JHrdI00YiV5pc8qnyi
s3sMEiYgA2JJ+xunzMQncvpCyL8D6Y7tTUJAQaE5S7W7ASLBUjTtK0N4MRGoVW8t3WbKNw7pMqHI
98mYqBjbusWcUCXkROq8+q22C2TVZbsuYs1eNVZNRrLT7aY2/uyWNWwJN141SvxV7WF04FXw/MF9
GON42jaY3cBRhSvNBxHXpcMaNRd7NUpSYKE4J+jpJsq7b4UVXKuR/OaTaxiq7ZaA2LMqs1Za4qwd
2W5NYAkq4AV8fFc6oQT8yxfLNzeTlW1rBQAcKcfhpD8qcczONtaeJBi81s9WIxgDVM57cMlfFIzz
NVs65tr4qup8baP4qfXDN/Rkk9pSrNjIg3Nuy9rnXsUbX1V5H4f4wZHASJQyIN87bJakpxAcMj/L
ti63qHJclsGEYOcyJX1KvZjMAcCmdkRBTbCWISaesy0J38pn+o/y2e8NbZmObBTMpmbXA96YKmDz
nWTJnlJ+yHoNr1r42ZcwhYORK2JYac5EmvWIlpyAl7rMNkJvniKiBC99PdHWWlYkSzIrBesWV4BM
78odKUfpfr8OyAiCkOLc+Xow7Uw3MG6M0bpQ/cC4YuqR6O/d4Mng5XvsK1Vb65N9hOaE6B4XwoJl
Bt0TlAmwLnIbhlq6JC1hoQxs68NuuKjbkfhbmB5BTVa6Jc+L3Ny6OQ7psLlFf7xrtNZdh6G5rhu5
dwcAH2ZcB15dhVuiodZcj1ggAyyXQxIlHv4rY2ENvgIDsmXx6xEwAveWevP7afXfsDKZc0fz71em
s6eqfQ95NP/pP5YmAMb0r4hWmF3vKEVY8f5cmmiasyqYs4MWM+ifK5OwcSTSF0JWgsPwdagRaAI6
GHOmLoBjInp/bWV6Nga/qgYhAyVryVGxwFF+Oi3GFH5ESK4Ws0EMCTgISLyBUNt5wfjoKNZG8m0O
CtFf1HavZKR/QjrhDaL08sYZbm3Hp9WY0jPEFRg+RMYTKDsMRumiVXrarqnPoUl0D/b4EObf7Fhf
qnF9SMI7PVY43E7E+fjFGgEmpDprOHamte9KUtUSJwo3ipEeVYwKrm9wxJUQyWTon1cEMxCQCndn
kSeVso44KJLlAg8+GfbdpC5zR1+EbXaY/5n6M+AXiP1FpWbLvLWK68mm8dwzXaNMWGpxuXSh2jWx
T4Q61ePx3JxsT+3ZWxcHtbs1k8PAOW+n2p/U1txX8orSy5k96pdRk++RkLaeow7I4izFX+WNv/aL
iQ13HX7KOXImfXQVwB21EsLeAg+n84E6w8ABM6IqoJM6q8v7gYQAZFoduXt9vApkyyETKFy0Av+j
wsmZrlJDTktjHMcdmsDAy5M8XI/qeZJng+dT1F1pIPZb8g/dyP0shnZhj7mXR/66S8l9G3IklSHH
i9p/iMtkV4KvqpTam/k8wPb8YUMFnfQXHNHFwTA+BUn5pMTJ56BQv7qdy9LUVAuMMMq2nNQfTsVG
u+xRhNcKpFCnLOMVUpZPTZxcGAyXh/o6tcDsF5XH68YSbEX7JLkllois2HxN1NFKZsWNAljay5E8
XnX0QIkGRg6R4jRf1ZDjV0g+sUoNT33hb7JCXFfJ97SO970dHTo63vRpxL1Us0VCdyOCNdUPWPul
6uX2V4Fs13DTddC2OzOSBzu0gfSMGdTpKKH8A0ufeMDzWoZeFGgjrQ9Rbodkps/yvljTRgCXTRrO
Uyyk67K+NWuvoGXVklEwPIhR3bgyNs8DIwJrJImItTsrQhsZP2RK5ingvUClXTCprhJp8eMPFseq
7HIMLtm6PZ9ZaYgBEyK2tyeyaZQu9bM+PaR56YHHeBxq9xu2FtoD01Kl+TShmlh0DS0Hijztoxl8
g9m9yI0LPgYEJuOyFcksKt+1YGRHoEI4fDf+8J3z8ihvMt8974kRwHS3mDRjp+SDuu97yMHaoO5S
u5Cf9J4jotpZq6Z11nFXXrBlOIMshsrfX6cdXhIWKSXB3dWEIwFRGbtJC2CUBx5YIYbR5oYEiOIF
HCnrUeEIlQb2hUmWVAx3cTLKjY5Q5veq7r9hXeGY8t66cv7f/ySktScftbSf/5o/Fxid8wvmwrlF
rdrzkeqPBQZCPpJ2Ii1UGqRAaP46+7DCzEsShxIWpZN2A/B8VE0sO5yNBH/dL2X3/K6oe7XC4DKg
cY7200LeRyn+9dmHpNqykqWkEzfisk5HueeXrtxIvRs7sFHQPpMsIWIa2yEFDPcprO5L5Ws9TdAy
93Wf0N1kXi/0ZG9X7dZxTN5xfU3PdczLbdbQ7BYAmrpr3CvnMqZtPGGwlNsy0o+x6y6qUadeSgnT
dyuV8FvUWUEMF1tZmpnt/1/yzmy5cWsLz6+SyrXRhY0ZqSQXBGdSU2vWDUqW1JjHjfl5kifJi+WD
ut0tyT5u92XiOhfHtkRSJIG91vrXP1x0nRPc5wUE55YO0SdqrrBG0sbwrHRJT3GNXZdotG9+pXlt
PvvJhWF7mltGz77c7bzWPC2J7PBio71HGMM/4f2Gt1pbv/RDbT8QC3Im9HwmehPkpkmLiQoqXINY
ylNybZHGtPiClSQJ9Iot9gLXbTnjLZoJ3dMsHlxNxRI13foTt5rhbggy2rI+OaFKA9+MbnYxxVG+
qsL4sQ/cLW6fl5lyK5t4k7YEXwpUhW3IkdlsmkKjXpYIReX1RKI40SvTqZK1+77yXzojd7YZAs2F
4ZdkXGoan1V2mU12sMgSe4V1Gy5/6qoggd4vLyw/e8LWdTMmyhd9nmj1zTQ+27NBbXbCRhOLcQ5/
J7sNpivIANRgDWqA/4xqkJmRJKcM9UlU3if6TuvbLYK9MV03EQLhyj8qfv9ZTELCXzQBkArC0A0D
mL4ESXS0s2HwPbM7q4h2suGur/pCW0WzvyjNhCaZn1Ibv1h90/On58Roz1BSx+JaJOcNonOzS86N
vB4OKVPS50Z3Vo6SE3VP+g5buUXd2ftGjjdqJ664jDoBEG3g4J/eREaIe/e2dG91jLATGdGNEFZe
jcdk8s9LbRn1mafVKSzds7nhqMqlGcDP5RvFd3hVOjggWmzuDxXHZ9DdGTYw72SuR8BLhtRL0gnM
6lrY9cLUTi1cxQg+tACiSu0rk+vfcHwC+/zd8XmMnuG4/APzD57l2+mJuSjuDAR1sBalJXE5nr6d
nniLckJa5EQhVzIgQv/oz91PEF5Z185aDna1HwyrdSjT8IRgBMGa/qV0qTnd5O0aDlWQjcEIpglY
+kCn/Nieu9IJZRaW8ERDme9UZmtGAm1pSCuCDqQtyyImSqMdKw/aDAHEzmAgN80Iy1QqtMSFeeLK
vNzGv6v1ROQNYqtlHoVkIwKuenXkFIcsCtaxpmD61zQ+tnqKQfRljaVwzQTatw1tcjqSNaJk94ah
npGh5m/dzLxj1udcjUtif8zxuqZl9RRIJmN4PkmGhE7IbBO5hfQ6IIOVZA+0TPLW9SJNcsZYPlkZ
jRTrPCBRl5ie29BtuQt1HwGW76Zbre6uGrOtMSPLxzM9+moJ9a+4BeaL5G8m0+g5+We0OGN+ou/4
Keplysfs3E6gzsyG+D6kgkxCFVAxKpqvRrqLPygLzicYVKibcbYDiEFT/oOygHMO/wmpHc+FoO3X
KAtfHbre9xCwXXFsJxaYZT6OU+97iAr0imSzFswv7JcBW6gxYSGQR0clGnAz7/YhKy8rctZDeSeF
cvBLq190Jb5iarQOLGtLftUycEevtyGykR4fNBAPRGd8CQp/5QzsmpV22tZluC4N/yp1+suWAHau
fCAX9gqBUaxyIRg9ggers9qNYgbYujOQrWvDyWHkFVipsskLcH9sgqOSXQzE3GzZBwzLJBYOPvOY
m9SGvx+keZczgNaIYZdj3Zz6BARHkFrz3NRwe1Auk2potk2vFEui12GXubjCiEsUuXhO2tcuMJDt
E1vrA9R12d5HTR0bbFeJZcC50nDJyHCiVR0Ua1FXXqpgQdDVxkaM1b5stDX2aoYXDZ+DMp7hxJcs
M59Trb+sbbl2ufmnEPepgWRcGv4et2/j2Fr9RZhcdIlF68R629V61nbnmbiuGPAHIILafUlc67Nt
NUSGKP6Cc5ZppgQbVWx1OY2jynSndJ60YYuZ5qFKXhJJ0EeenHW1c1SabI0TAcZgTIxJZZyGjVZg
D1yztm/VDmTPfw5bNlGTDIt1MN3plQg8h1HbDJmPEUKA/I7gA/isJXOtLiEvGkSK9IZ5hpsz/aF1
URds0bSMFX/jpF/GScffczpvMth4oTJEYGU97mwjIWgpRC68LEoSZtVNPJ2TD77n9PRGnEsBaRe6
oFU12cLOSWLNtRMXq5ZwVQcnNB8OYjI8asLZmep5lfGUfnE5lE+11HazIFqjITCrYTmK+0bDQZk1
QNGMZMZlG8u/RQewcEA5Yp11+kBDIdlxQX/GW3df+LcRU6ur/z7S2xXRs5mPD1MiFioKMu4ajyXD
Yqjkw6h1nydD7kSvgbUQE5Ihh7Ly4SnDAXiAFpfYeNzkUNTs5G7EKUCSgyfMeStR7LASwDfN2af5
vWuKTc8W3KCjUYBQo6hcgrITv2kfSZTbChYNvcHcb+N3USgyJu2E6Gp9D11aay8k2qGWHWXoYOPK
6I2RtIHgYVe+hqVBtG7P1UTttMv0NU4txUOAFXYRYEeSwmoH0cYrpn/ANYgs+wRvZm1dadztlpFU
T4XZGxuZWYLGczzYVegsZkJMUQUHerKtPmrYuUJ2zKcjhri040FQXLBmb3ajKeTRVpuVVnYUU5aE
jhXpS2IZd8YoWz41udRSGrl8HD3NNQ+JUO+Iazj4Q/mY5Oh3tD5Iz7SWwAExzp9aa12affgCz3VW
xcdXjXAoZP1TBB/zPFb056ZzIHxi4Rse0ZCreruv1IlLxd8WmPMsUvartNRDth+wKdyOkGvGmI+0
6sKdQylc9iI8RZN+E9t6tFB0X513COUejb651vSbwNRPUJ9Pa50edmE67PchBMdo+/g7CJLx0HC6
N4Ba0aIvtcGjiVjiD1MsTAOIvbGU5Wu5+TeUVpZzf19a8+cX+bP4KZ7iW1E1P2Fdis/pjK/C9lN/
DOYG0XV4AxBMz0/t13XlH0WV+Cky7rXZr4kNJAquH0WVrhNVLlvEWS3wWqR/gQf4VZv1vqjqOEbO
Do6z7Bx2+/uiqhHfLHTce+ARC5eU9WncB241nZSJix/5CGYUdvGw1BFheOxPaxbkWE1zvLT0fW55
qWl9yfEGj4eTsfSy0uWGGU/isVOWqpaPS5EDefpOwU5ckJypBgQMQdw5r+L0ywDlQw+IcKzbk9oE
R9OgeOVljy5PhbMdxzsrzNwlNuR4acxE3GSm5BL2Np5asHS7WQzuZ+UD9OCOLDlteJahjL1hpvfq
M9FXmym/9lQ1rK1wVi1mQnA2U4PTmSM8k4XDmTaczwRiBnWbohrAKs5mgnE9U40J+LWW40w/RmUm
z7KZkoxFn08OADRlPBT0hVpZ7U6djOVAqhJmSEyvOoQx4pakX6rcW9W6maOYGta/tBt5cSS8k2jK
e1FSWbIasw7O53oOdGJnupQ6EU/VHPaE2DN4zKK2Oo3mJKihuPPd3loYpX4VkxVlxvCXbXsgVfaZ
teouKMudQ7ZUBLWUOHfipkJypxo0t0trjqKKg/KuhTESzqwmfY6rqhskLh6y2d7Ty8qrnDxfRLDr
iJd5CHL33FTx+pC+dRJNXf00MpWXnxtUPvfpmGvbbIBuJIqA5NT2vE+KY2Kpz53KgCK73223300Q
K7YEcdw45XClDej4TSzJo6xNb7Q8vdYG8qwae9uPobO3MmONxeAamhmIMlZvVlcvolhdGJ2yFaHc
VbrBd6Q3+jJJ9X3SpsepNdsr7AEOgZxwCdYOo6aQRI7bKt9LckNmwLZJ46NQ8tPaVdmGCvhnKfU0
NI9Daa+SobpWCvN+srWnbgRILW1ggRpDK3J5tZwtp5tYV7he5auwsDzRkgykq8RLHwMyQTvMiL18
KIi7EuNwFmp0pgsjHY3VGMpjUiTHjmB1WZq3k+ncI7q8yv1oUxXqipx0fy3IVD9Ws1V5UkX+Xk5W
cajM6ASHao/w6jvZgbjbyU2i2tPBHvzuceiV9Fr1x+hLFHWEpA4dLBYSY6rEXXTsSzpHeeoFYaoi
ltVJA5ZQL8quirywKp4tae9ios68XLeufUus2pToBNakBz0vDg4mJwlPE5bR0urtBxtm5RQmy3Bm
tJnc2X58hlPgYsywKFVysUdJCYIOT9JmdJQVls3BOptowidrpbi2N8XhuR+yhFVZiC+Kwt1GTno6
KiTKOUGz0mHyeL5sH0fkIEufLPm9Lwcc1i0SLFxfLDB13SWqESwdpyzLhWVWL2bOdoDOzV5wy6xb
yKOi6rYG6Y+PYgKBI1ptmerFVZnqXDTkLuExb424oAV3ltXjJiHcwbiyOhxdVSskjB4bjHlJgiIi
qM9TveLqFFTV0o/uwiLajJZ5LuLHuHUPekssVDo8mNl4kiXVhZvgUDyEcbbIRizZGNw3iVYbiyDj
GxdyPOkgjvZBbqy1cij5oGBH+pr0sqCYo4JcThBunZ1d++oRKU1yboU9sbni4I5ib0zOurDPfsNW
71t+WU1W2dDGD1lyI0R3kZNk5qtp9C+Cg2a78r+bhfN/PAv/WNhan9jpge1Az4f4/Ia9bwIVmWgD
kSQiDnzl9f9RtZ1PM0wDex8/R5Dut4GzwEi4i7xWefAkoKJfKNp/wctGzAoaxL6WVTKGmh+YRCPF
zE6UOFpiVxQ9YFODNsndtT6JLGmqPTZdew59ZWUPcBfJhUkXA3MlJhCjQTccwqP11bVShtFauHWw
MQKFtAoit5dBlV3amYXr0xTu2iS4E2p2bg0OFm7JXh+4axr9EBHuhNGXij2KajdXCTujow6SfMTs
zQtsjOw7eWG5ALahVW/HGISa/e8OuZUnwngf9fp1opmXymCSEqtwDhhLCFjbUirjahLdzey3t9JL
a/LcKrcek9FXWLJZDskQDrSOqYYAXc8YrWJQDFP3AGvFOlV6cT/LpCS0lqDUPmNicyvyah1yYJNI
2NW0DQYRIAW809qYI1aac+QHrDh1KCl9pJ47PUNypKl3ReM2G/D8wtM76S4DrN5XlShuxNAQCAvl
VB0CZSlxplqqtamcBMEIb9k9EOvNzjytD3GcCS+tydDoBsVfq7lzoXc9gTC22AktvMjSgiDtNA02
oyzB6xprX4fGdaGQsDvBAilqeS1GdQ/zZR1GclspxWmB7mpJ2nuUX7SmShAk/vgcwwvV5lRXXXaN
MnfuQ2GvjUj1lwDTd3Vi/x7JL8iyMfrIieceGY2VbnyxbLYhftKNBwWTeTbHuAxZzHgqzoM2Q1cM
n2qt+OUB3d2jjqf4ovXFnPiR8PrjkUX3oZVRdyxyjnmMKEinmU6CiYnC1IdVWuXVAh7YoyGFxs5a
44hNNJdKjkMjpKF4mWmZcRnhvOCqpLXoLgTOggKxNFRlXDPN+iscMfVd2iZPWg/TWXHdcC3tLvT0
CJOcahoOrjSfCglLwOBJIxFtYXXROIzlYWrK7TA5n+H+3HTtZZjADNYbbaVpcmvBjqrgSUVdksFo
XadZ/2gQa1/LbdPy5mxtX6LO60P7RulUotswrcwHtlY+46Pmk/8T2+Wqz4qV2Vv5coxhaidrF666
Moodm9c7Y0D7rffdKrQU6mW/G630WM4kZD1f95W65xqqQVRJf1Lq4Q4XlJPWOnSRf2Ug4hZ60G2H
IsNuE4N3Ou/ZH6Jk+ZsXSYGWgeV6A+d95jCX6EwUd42T7xGNKwhVrKyHwc4hKEln36OlPhGd6cKX
x1EDrxv6Jmn7Xu5PmCvXIfmucXOiVdMq6NhqjOlt6SS819NuyAlk8F8i7qU2ch/LgivKDJ/piiR5
PsZRSmXfps5MblWeuyGSKyuOMDwbsMoKWucsMxR9ocVairNXbS31Jks9wvH4C0fyfkKVgTtTE3zW
kc3VnCBG61HdzrkUNubU3Y6MKDjPNXAb3RFoBHt4GVTlWZhUk0cwXLSBHdXuyFk6GLKV8+eTbNTM
Bx5W0+wk8rvbyITvkcxGq3oNS9fm20iU9toiuHohIyHOswElS9tphNRWIzlL6qkvx4e0wRqn7NuK
fkeXm96NlqbN8rEYZheHJ3WQCzOdnqBQe1rBBm0YYnqGrCC7sLzF/uGkU6SxrhtrA1wVeaPufolw
c1jlkP8ZES+ryDhLJnGumfm53tKCTWJZpfZ5aKCRTLWNQYOaac5p2dCIaoUarTACW0xpTh5D0HjD
3DXOGFXlpFu2vMXKADfssLtYBmqFRpGLLC9z+B3dtNUb/GyJyl12dnEStckGGOJGqapx09XV7SRq
tBA6V5nSN3R8JCyybDwIwd5ezH6AWJnqoeaZTnfid+k+zDT4MOnecl5ai/RDvSWS2O230C+W1SBY
2SaeFqoHM9DNdeD3c17OVW2o53GSPSRFfDqZ9npK6c5LNWpPuHeutNgJLjv4/QmexF4f53hgj80m
1PGGLCJV5/KMn0r4QzkoyTiesAglH3DYj3q9h/q6xUfPJx8zfHDrYpVZZA4ksYU9GVs0t7Ktbe4n
1RGXjeJ1rFvydpbNqLxUUX7TprLk9O1XWtddx4ScSFEjOeE9JNyvLWtAS+WAM4zJkxzxhWKdJ5H1
XAuhgD1qe1tO6E6jDJVXBmVyKjKP9cTvSpSG28TgsKyFeyaRXoC4ljdl27Mz1bWLvGCIgDWqLt2J
I0cbqkXS91dNEuxHl42yjODfhxtFi0rShIhsinQSjh3rzM0bPvnss9k5wI5NnK3GgncAjdTFiA7a
xRSg6GBHKxZWf99XwzbPohARg1tsZJujqI3sxovV5LSy+kfoSs3SqfxzfZRyG4oSM3LDHfZxlfq7
xNceUp9OPMjrox4YTBC5UD0H/4Mztx2jhSgg7IfGdPGbCJ2ojZ2cMEZQV2lmiNDNhQz73Zte7S90
gjOo/w6fwM1JezVnp92hJ//Q6oQWgadGXpLzWDCd9oV5hWT3AEnz/N8DWM0fyt/0vzFOdY/1zyCr
+Um+Q1Yw4udVDk2uEGBD3/dABmAWKM8MZuGaYGg/uCQzjx7viplkwk4USIsv8gePHicDuIy00diU
gIL9Svc7kyjfXxEYxKl04JqJ0a5mfbwiOiPN8T200mWc13t0izsf5hX7HG3Z9OW17J+wI1/ErIYi
RflJOMJf8VhI6rBsdlCsWDFv+3A5gh2GeaGTc2tjahwcwyIczwJu7LBhARD1g3UlQA4AaQkKc5u7
kKO8B1tQwRiwZblPwRxGsIfIsI4WbJJlzaHfxdpaA6UwrQRparq1yeIJZxij8tlPOSAbIQiHHfkH
xU27qxjsIwUDsVttWellkizCvtkFbrAbGX3tjjDgMllUbE8Wfl6ubZCVoKucfQXWkqFI0sFexsxO
6WcHONfAMjb4TCNVep4p3TogNwIEZ8qyXQqigwLyyJrq3CxCUmKBfMqm07Zh35r3ka+Im3bIi5Xl
12m3auJGLAOzgidnh2nxNFQlwrkcbFDE6uXUWNq2SosbljDoBkOUQquBcf0E7N1f6jgibYu4ybwW
43Hu9CpB05rNSqguXAWFsSxgdPSQ/LWg3xTUbhgt56rlH/MKcabqx16Deh7Vn9vC/tF1gpfx/36R
ZROoBCyyGepTrguBFsx00WJyPDdDf+hy376usll/4HT2TjUbgpc1CmUSm7dh5rA4+X1EolC3YlvC
YWPxkSFl67dlT3PnxtvaclemOnYvqp7c2+4XNe4807hX3MnDRWy2Dtg1ym2EWrdx/E1EEdTzG5vt
S5nnn3Mt3mphuVIbLCHidWwRMhfo2D6wKpw60pURD3S67/nkRyzM7PffhNWw4bSGdGmWrDmsL2z2
6I2D5mR0fpcDVH1+MWyDTVEYK7S0CFLH5W+WAqrpBMgr3aZ6KdV4DdgLqQ9ub3PluFg9mvVtR5iu
QVhnXN1olo8PQXsIten3eb0Rjen1bzB2UqvKeel+XvMX/XUGnUdzMgAeQnWw0P0Nalo66ia/Qhvk
kfx4GnVAeaEJ7nSr5bqnOvdGJpcd+gJ9nBa/TRgVqOPIA0okCVmNjneynn7Lah01nOA/4/fZegaN
q6upqygQ6GkvqYHroEfgUmeIYag6aDaWtP0IkLVh9eao/Cflh8PG4n8sK1F9uTr0j3dS62iqJzPm
gzPyg60BdW4M81cr3PwScPA0LAGgi3xcaytuZFtK0vOZISrVW/vzhJK1RYD49+/kA4lkFsG/e5n5
529E44peTQRr8zKRc8ls3ubXOjmW/te9z9Pw34KX4p9+XpRp6AIYXLI6eP8qLlQzJaODWBonAcrC
rN9jpvwVqvqPr/H6JO96gg9fCsuWt2+FjJSoIl49XQ5PCHfVldhq9+7jdIqq0LjLV+4zg/7ff3h/
6kLmV3zztj6I+wcQw1STvKISHREvZfKu1H7y/fzsJeafv/1+3K6wqFrpcgLxFHp5kugWouCfXW1/
eRm8eScfLoNmlHE9FrzMnBZRsm+Y7EMc7ofs8fUT+zcsALlT3lwdf/Kbgp2by+al/j//+6f83PmJ
vvVU1ieOEaDEGbh73el976ksBIgqPTbCREwqXlHDPwBF+xP7P+yqVRoeDViRy+6Pnsr6BMvRmsMV
5of8IqJoz23LmzuKOxXZB1YPeILwf6/Mn7cXn5Y3FuMCQ9KoqsVJZ7EAX/Q9CAUOC92FbbfnrbTb
50Do6rUabWNT4jk6kShcD/qFb3XOZ4iyo7LMNTTk5LkiSMgaO/wcAnIt7EBAxIl8twST785JLRg/
D1FQK4uQ3JUEiMIw79h0jpfWvBhoiqhfxeTjnCtMHCRhX4+D2p3GRjMu7JqiMs8jDI2hGDBHEkEp
yI1l9ShSLaDYGCU7vsn1jYfxrIlj6eN3lbsXTkcys5U2/rYdESounCmsWHLWJlNTHO3T0EV45gBq
gs50Srfr1CSVm1arxRNRnMoCWxYHLWE67mzp9GtjmKyD4gdQStuIguTRF+MH1LjmsMnVzriptDK+
L8I6d5cl/iZfxCR/H5wUarIi9eIn2YYfbur568ObDE9R4qUIsxIfjiff0hWHEF/0bHA/1uzCgtMp
n6hZd5lpJr9WEl9fbCZ1MRwAPWPr+P6gKoc6CZIG5Ujqz5ppK5RrzO4TT++z7CfVRMwn+YfrEg6l
iw6LiQR7cJbnb69LHZJ21JsOr9X7Kl0k3wYLqlut0LpFqqEs9SOgVid1ypUTwswNB1fdBP2MVwQo
ULIK4UsN+WQha4odXY3iwrB5c/f/Rcn7q7+RjQAreZO/9U8bdBzCnd5U6ghHMoEJAHJKMaX+CYh4
sGiL8aFXg58mln6YgV6/A3ilDFXoyTRj9gl6+7lIlY1kNrGuc3P1nhZ3odtVvdbtoVhqkyYXtmKH
Z2FUd8ukBE4tEnfa/v27/vMlB8bkMJgbDIgYxXPSvf0L0CHYpZpE5HvDS19EssJxAxLQKity6bmi
DL5edf+GesK18eaz/VM9ObbPXZQ8/meF+/zwH5O5MfvTM8JihMm5+L2KGJ+EwdyNCMuiWqhz5s23
KsJkTrod5ydyQQiUgCk/qgg8E5c4QUyCWarMwai/MpkzgL+/Xecec/YuxDbTmgvdRztcocwhVI2K
QJbxqmfM0snjDue5a0LK1LyOYiW3w4uhtXi5mK/DGu6sMNFieFvMcTJ2j0mvnOUMeL7eboqZMsfg
p+SEqXfBypgnQugg0BZfx8R8nhgho6RbtaWZJVpUP2mQmBD6OU+ZJePmOM+dZqFdQphwIOKTL2HN
06lizIOqnGdWSwGqI0TeqfRFDWNRWNUFI+YNYpFDjo+fgPlmlsa6bxPWL0ocbjVW7iCNLKmqyb6i
QCR4d8xj6HiaKtG0ZB3RUw1K+yDCsLhoZrnVqOUvpVZh2xHum2C4rK3sOrTnBTFtWFKOGx87rK6C
pmilzlVRYw6ShNa08v1hfCgE8eeGsVbNMllmqXamlfZV6KIY8201ZCKtVlIR+wlsdiFCO2dbxra5
naZq408mSq4GB5QSX32KNToGVBGlWVBeQx/okCHNpeh5UedugtEFLRw75JzyNh66kncOQc2e3G1S
4EATmpuy61awgeszaTInl/bWieK55sqdZePyowc5Njg6EsyoqC/GxmB9ZgjrKfID81Q4FaHoKgpK
zSRlcexrPP8KfAz8bNS9RNc85IOB9Fp4JwTNZAOeKRRo1Qv1NDs6010WOkCemrhnUrwTLcTNwThj
mFS9tlDHs0oX/BXGsoxSL0IOh4LyvHcGc8euB0beJGsPwmu/GrQ2mQUjDPNBaOkLO9aHl6ZynNrr
rJD0y2s3LXZ6Z+FKiO1k5V/XWJz0AerpYVi3+vDgF+Y2tOIz8AUIGAliJnieOaqTrsLMX8I2Vk/K
Wnb2AhYhFrmNrSR3aWjER6mOSr2uMEXg4JaSwRsGo1MvmqL3qhIPBwWCLazrUzc02rWBA1BS8uJG
7y5kh81XhtZTtzG/beudKiQwsErCrzqWxzxCkFnaMzGi/oyL1bTQa/lcy3pjQjCtW7SwZngaDi2U
FrGHzbhR2kcT04BOafeK2a0dvT1Xsuoht+hjZL/RyWasHPUK8IX1rdZeqaV1mqjTVpmcs0YZUMCP
GNhwC48ua2C7PonM7AoPMNXYg60jUtQ3UDuS4YABlX8xGpnLTZhlVnv6G6v3tKyNhiUCFhPEpG1s
ytRQkiEUNee/uZUy9Z0c8qXwxYUqJzBquSkTttAjckRYo4t+ZqrKBJ/sQYReReP1de77/67qUCC+
+6LYJnqUuQX8z5Dw8jF9rPPH/+IVLXF8f/ng72MLsyJTho6z6Lfw2++SACYZC6kMICy+WCZt0R8F
R/vEwp5HUQXwr+WX3hac2bFFQK1wv2lmfoEIQZzu+4KDyTaRYQDLwLwwkcHS3nchkzvJxK5xyh3b
0hRLJ+8ROQ+Ovu0GQicgDsk52EM0k7nE1yO5Mx2WiV48KH2+DCxjwIuT0/MlnOAZLnJ8Sq9RvBjp
CgTaOCMQk51K67OaXMzgwBfD9611qOYYXzR5mzSe3WJUwhbZNqNVnjeutbQyNynxpKgrczVWLW1q
zct3eHv4lVyVTY1sUAIyrgfL92meRqew1nGFVdY2qNoipGa0ncrysHDqowJkuU3tbmQb3+mhsUih
9lGJcGjSl30bGwHE48pId2PoKp/rMgFINjhqnTVgn4WVaFfg0AJKV44HaFWxtU1GtxYnyui7p9rU
hd2iwSqeyDh8ZVQOLwQUD/WkdHwYcQRT8UVXEj2990VWDydpVPc16oFAqa9EPWAVgmlKNVufJD20
s3bozf6kjZK2QFltusx4QyTahyoZoTzoGVtyDxSyvc1lV72kdhG68Ke6QrAmL2EVQlrG85iMALfI
16E9xYUX6QOruRx5lb0Tfmn2q8JwZMzOXU7GyioaZsHWsho8AgyOooUe4+C0TXNHx9KSq/A+zJAc
naoKfZEnSpZvmzEmSGddoi6C0xoLtWLZVpR1vI2wNWdVxjpXXjiZQUZ8ZLVtsIamgp4hCvNy2DW5
T3U1Ya1Xl5D0huTMznq+3FThESrU+S6FaKq2VBRMegg8Y/MnIiO7Kx07LnCDUzp/NTiDHh0QNfWX
eCk42X7yC9s/SenoA66rMCWSMYTxZx8GAuRR5utdlx3VpKyMDd+ngz7DiXFBJMRR9T1C/hTmZpdo
931gqL2+dhQHikTRw+OMIrVGgxGOk9YusERM/NlFTF8NoMmwSrI4mVaTXcvEa2wK/abUpT0em6DX
G+LJaiV8CurMR8CdpKq6Ywi3LcSMvbMcqnR8DmIZTitpZf2txb3F+4dU3m5D8iu1aeH2JsbJ0OlI
QtgQptU466YIDWAFPJXPSvj7cjO2kXz82q3ZdqhgRwyEj2t9XcHEfN0odEWG9DcHVo5S1qUGaUBv
zr2/GN7mYfXdgMkBwioHTyhymVXxcZBq9SKBfjpiVRhaJxU0IbqdpyEjOiYRe+Qph4l7Mkisr4uk
X6orJ9ETm47iS/Pf54c9FeVYR0HYvJ6HP/7trHzJL5v65aU5eSw//ua7B8r/+fpjcNp5xHj3L6vX
4nDRvtTj5xfZpl9f5Ntv/tMffisxV2P58j/+6+NzxqkayaaOnhqm8h/l56stl2H8/cwzypckQuD+
n2y9Xh//rQaJTyisWUaCAMwI/JzN9a0GCbjwc3nSYcrjs2tS9P6AzpxPVAQcV+YU868OKd+hM+cT
uQwzqvBquDIr1n6hBulziXl/BVF7dBcXW/42UPwPJSjrjbwYR+RULiwnFOqd9NHsunnqlWX9u6vU
mrkRDf50uVF+VhXKAYKZOHhhbxbfGWmBFWlSiX6VWyjLsNYIr8suhzUrE1jrTVZAp5h81lWbZoq7
Y2przdEvXR1+gGbheEFxWMGKtc8jwBLWJw64mRrAccfVp/Uks9N9NonhCsZ+chaRM3Cux2i6FvnU
db/mL00x5pOwVCZQJkmTXIr3xdhv8kJpcXzyCkw8WGtJfV9CmiYyLy9Q/IQ/Cwz6EwTBihp5NKpE
/gGq5gdwSNFkLDOOxTm1kZggVo4YM2XExuskdylxXP3yWYHUhyl5tnQG6kHO+A7yAOWrTdy+DE/N
aoFf0lSuxZinqzKzpwVRHPDzsrH4HGpKt3SCrP/Jx/uajf7hSsPEAUMgzcLr4VWk/BZyCRW/0huL
TDxrCs3l0DDKGCSveu6EaEo3G/mZi0kQm+k3x5GkNo9efTrr/ABGSxvFe2ZguUzQJPCwaPQKmHur
0eiQyyX+sI4mAU2Q9MGFiepx58p+PEls3DDJIv5ZishffXNY6kEXM4D2uA3ff5KlqfjC5iL1AgKv
KT7JRWjWI+28cVtZmK2+nvG/dNj+P3qMkkX/pp79CTo6eUzbPFAu/8//Sl/yn20jXp/r25FqfEI+
NEd6cfppM1f5+5GqYQkyp9K7s/EhuBGv/0dbzzlM527YJLEIHMPn6//bNmImfzB24CXCHKBSSX+J
3/xKX353oevwm0G3KMez/sn6cKR2OuZoRKTGEDPn9kNJ1SzaByPeUdtQTdUUM9BygkwcJgbG+wXq
Wp8QtmAhEr1EjKCA1cNUtp1oq0ryoU6IHnavaAJpa0O4bP26mfX+d1Na5/kmwOgQJQN4Tnji9n2i
/F/yzmPJcSvboj8kKODNFAA9mWR6M0GkhffuAl//FqqlVqlaJhRvqJEU6k4mkwRwj9l77VOGCcoC
oJai86pTocqwkioEArkThBtUFFNxm3VN84apsI0IF0oR58+oG5FZG4kqb4tWahxcst8VcfQuY+9h
AEI58mel3CjJE7DBaLBaD+jszLrir8o6cnaz6EzgQSz2f1nbjVUTAr5S5ub6fwu8f82dRhX4V3fa
8bX4aNOmpGn+s5Ll2yv8cn9pwP9J9OG44HiCcE8x9N+2GdIoTkDC0n6tS34tWYyfGaMrSy4AT0UY
pZxnv277jJ9RTlECQTW1yJay/l/wfxkM6fImNGIEteVAWbrq71bNI4sFouAmxUPOU+01Ql/dgFNv
ZdMnP0d9I3wFu/AR7wz1vQGbWjbgVip6UK6++wz/oPpe9lLf3+jLG6FqY3vCGc7DZZknf/dG6Ppw
+vaG4qWNDFIu6621HfS/rA7+VC+g/rihWX4Ne80l7QAzpfVjSFyk9jmG4AJ3tNRhmBemXdx0dSoz
wU2q6qubm+aDNFTr1Nl9e58rAMLB1CcdPDhNOjJ2jh/lJKGq03AImLNKlLZopPwkAz14ayYJb+PI
prFZN00TQtpR46tcy/GPT/ZVFIeomVrKNIjRNLUGk0d92v1r7jssNN9dM39wwjXxZ9u9fvxFq7C8
wn/PNfQzbEFo7uWlBv3tvoMNvMyiuOlQ8Vuo5/97rhnOcrOSiyKDYcRNs2Avfr3vbI48IC+8FCJ6
CDDOP2kVfrgM2Y4skR9Ln4moCdAwb+H7q51UXyuOalxtTm34sQQlrpQQhTniwO3mTsosHb/7qP7g
9mKi9vsbjF9pwYtZDtPlwCbv9ve/UhubXkN2L5GJtIAXMQOg+ANVrqonO0OV1Zi3IFgzdNmELSjD
U1HiJIzrEKuEFfXMhaLnvInlw9zoqj+Tz+xpDS6frLCmFXwtQewcMUj5k+HMZ7nXjrXEVh71vymz
RGnV4XaecmlfByJYITIMsP929wxIzpIk6LSnMPNqi5Rv1SoM1I7ZSqo1b0b8L/fS3jayxdAhXaaU
h5HT12QDpANm9vSpa6SVMkqJZ6czmnUthhsxddpGqoynJhT7uQ13tXGn41YywqI7A1tQ/Kg15H3K
GX7MYdyuQfG+4vz3A9wbZdSRbDGx1Ym2MlMiUt29ebSfcjasPd4nNzWZwWud4enOHOODHooXNb/w
YZ3tbGKrXCemN7JFwRWD9QCwQBZjosLaBAkwJss5RlotbdK5XslI7/v4XdVmwQzeyS7SEpqXHxu7
uphSvpcyK3VVYb6Ucz1hhKA00dP3ucIN28M5l6/DXtv1OYF/NbjbvEtR/qv1a1x9lPTCpWcHnX5j
dkQc5KBtx9inDvK6JntN2KJ3GKLylgyIIEqCZbwmPvWxS89N3M8nZeylL1KQSvmmVIXc4zGK8uoi
S7Cx8WAqgdrdOpEQi+ocXmWazGO4s+x5SrbR7ITDURRi8WoPxsHpgnY/JqGPUBiLgnpoEjwhoeRC
CArumGQ+U5bRi8zxpqwMYCxzf1j4aNivp7tBsoGJ9JNHglLLei0FlRlZiNqb25g4AWmOrsDg7XMj
exoHgesYlUobvRi8jikMyP9OvSujFo9Op3T+UEnXE5efmTGgssvjPI8rLGu+PD2PE2uWztSuOBQM
NyulZtXDA2a+eWYfiRekbZ4Cq31W1ebIQ/+i6sFGgfaWL3TRIof578SfilmJW94k9k6Z1Cerr519
BvCdcMY7sNWRU99HYdjukmqyXMOYXgGBPoc1iaVdrLmtQjCGHD5PFdPqWlocRlF9xY7Ts8KSyV12
6jXeVl3XFuMvbdtrpo+7pF/ninioY0K/gj59cUIQk6EMSMwGxzGXw0eRZRtnthDkSOyImp6dfCac
cKPUDY4ceN8KaRBROF0NWNJLIfaFGqn7yMJa1DYts9z+QTarfWPhpjdwOcC9ZheJ0azQNraZHyuG
4B7pB56cIiIuuHBdWerwu4jMy+L6piODatdW+gifoz9GVOGbGMCrWmOTLcBWgRtJMTFDba7z4IyL
bhdF6JCLESOKwzbMSs/yZF/sgixqbRrCbSi9/VQ5qS7VYSF5RKJsZjthsiWx4LLcn3pFlpnUYc2p
muKctNjbMkjKOITOMkbIdDRvwN7GJLHwyClHHWWzs0pIOit6zY9j88oCzBMl8d8l4/4wHFqevwYP
U4hFFnMDzpDfP391EKgNgkjJw8KwK9T+JpZrUATz/b/m/CeA+btD7Y/O//TPj/5vP/zL0a9SPS+z
PvrS/zgQviu50c6ReaY6zOeYT/El/FpyA8BcQuAtna4Wbd73myq0dzArmfMs9l8LH/A/Ofr/4Bym
3UaqY4Ntxifxw3VgZXklz+1oepVzj2jaYk9QhdeQtv5mRMX19T8nPhoQxEgyH4KDP+GHIRV/CNYk
vdGZ8Wj5MSy1EwsIKIKleZeH9pHTAJ9WrGOjb79sZyJwK/6iSniIIu2YaoAppFmtV2kJMbeAULgI
/bam0JCm28cRVFucxrqfmrm8jpv0Tajo7Es4l4ds+krUyfCLNn6QQoTZMuZQh2AAewhg6cCmkMSw
4cS51Lp11jvSNPSyX0ep86QFgn1JLH/mTnRCMQWFQX0Nq+nOUsBI1QYQ5SLA/kth5ZL3GqCKtR67
GGVhnfVMr3LnIR3p7aUyrB5jKFejNuwaU7lN6obf+joG6XMRF2d20pEnRXG9ihm4EjKTblqyEuF+
zahhlRVAi851nHrfTL1NbyBrkYvQ7Zk0oEOmd/i9ihV5KTd6oS+JTGF5suspfmiAODtaww4SOSEE
52JLOUeNoCJWL6xLiDCrTkvHZ02JEzRbMwTYdU25DwKHcCHcXlaKaoQJry+VSOMl6WqSbWRuAPqs
kcjOsEFglcSjj1cLY6zgRC2inYwSf1UP6mkwbBB9oJQxYQwQE4TEmi+vV0EGZnKesRNahLEkN2WM
8oEHrVUZlG1DLVREB9K5LqE4qcI5OfWyKlXr+siwECttFOyMJIaA2kHGd2Jdv46wxBZ2v2lT+yDg
T8Fg080Lf6MFryo/qGm46moQglJ81SflZRZRfFQqfWfllbjIs+OFmgUnEKNdYzJlzB3ses9pOPHx
rHQwhqInTqhPR69Qs5WRKb4GFK220ZsUjldYzVM9hn6kUbuzqgxN38r7O5S1sFST8ErJAjP3hBFF
JBXExW2Qxhslu9BwkfsgfRDFdcjQYPI3t5k71UfYnMYhGjVSi/U7PGYVYTvpLg4H8hia6joqxEFS
YsMFtLFuAmyFed89Lx4DfSyRh6Sqpwc2kAt8gYJj5dV0HuCpdcbsS3K/rquFPN2vqXvAzDRHjNB4
R2rxBgdn43TQGjPJdJ1J2kW2veotrBeN0N8TrUWsx+LtQ0h2tElzWT0Mgq1bBb6JZXFe3hqBmW3q
hdAuE1ikC+MkZEoF6HKPwnZWTvNKw/0ao1GxILdV5Hn4iUKy51x4Qh9XKIrpfzuvTwYyIPPVjHPP
M+37el6SFlCwlLEUbitVxtyvTpB9FAAD4QRbu+Q7dhEdsTDV9AiTY5qtWubGYWs+8vSFLW2Z0ds8
zntlLL12bG8UiyqVdNMkAOgj7E1bNsdyDuwX4q5arzOueHqQJ5EVwzmh9p/qMr40atCAJCetR3Na
H53XeB1i+H3R+W0220XhFCeEW1QIYpcCI5J2U23o20pC7zJAo69K8tpqc0fwFQQ7GG6egum9cMRa
tmPHA+S+wfHz6YwoSJoAnFEDg9abysHwcvPdVoedKRx9Vba136oOWBHfjlAyTRXsSz+QnVt6qUi5
ltqSjfSjsspO1NMu1/NZzDOJ86UvSgRNgVZ/5rHrFChXhxRkiXXVsf9Oatn2ZtneqemEu/bUdgLq
PVd9Z2OWIMv+kKBfLdURIzMBQieRkr1HRsNXp8THMpUqz5YhDyTGUbUmCcnrnF83GD7VjsZO4rGx
irvyLGrtTtcwok6N/lz3SedWUXYjNaNvmAS4xdp6rnMohvb0pMaa9e+ZtjN2+8taJIHL/Tb9Tc70
txf5pSYxfkYiw3Jq2RrR+y96yF/GgPrPjN9YfGg2WBBmfr/fXDKi4vBGP2Mr1CffjyOWlYnCCpSb
mOH4PxoD/k+lwBwfQ8Iiq9b41x9TpmUNLeLQ4XC2nadAN45ozTy92cQG8z5p/BuF+lJ2fDfp43Lj
lyH9oXxnti5bfBLfzz4qSSuUjFG9b6rPo3UbafeJEW/N7kASSdWO/nffyx8MPqwft7L8Poe56/JB
MfZhj/DDrGWsMzMlnBhF/CB13pAHz6zlUBveOyKb141aRVsREsJrQnJ4VktJYZ2a3XW1OORG2rJ8
nTidoPm5SVEhnozmSy+6jYUNO+e4GKxNhjM70s/2DAVKUjZB/JlVPPvHtSr2Nv2fZOXXKsFzgQF6
CDxuuzHRblTGdsbsDVplb6vTnRanOxhVWzFQoc2gkIhb8/N22CbQmCytX5dptU8wj+M2OGdysG2U
5qFbrOXFLJ1tQG1IgpK7bBjPOTq5ZohfQ7V4cxZPum0F8doSHxIPfMzqBr1wnA0nh7gm8IwypGpb
2vTdSxCWtRup3TaAatSTDxdK9oWZAB4OV9PLszWHH+m04W86DHjjM/WR+OuVobwlSfMMVmYb5LdA
nbZochisiPvJprSiAWtM1jI0VFYfMWMB3UF5sWAjUgFWeL4PZnPTlMbOnGNfcULb5zlcuuVi25fL
4q5O7mG+MDT61OwBTANRe6y1V5m2kc3CqzAEIi9wUXO6WIT3wp6u85YIqgAaQNSmL/GCBzBaiFRl
t5/UaY8vfS5StD4nY96koLFK2AKOed/pxCEPyQrqB0eepF5x22n7zHDoexkVuUNGSBMfTNTn+8rk
3aYbscAKFmrBZOzS4dMcr6aeTlsthOnmbfdijubdqAArMQHleGFenUFiIQ2GgcB7vupnCeGw2KfF
XtPUS08AlIxQiNo8n187Q3NHTSDEbTSvX+JDuHACRTmQYu1NjeoRHmdXE3GB4xZRTYKNDwMsh9U8
PkkNGAf7s5XJNjTgUDw2+jHGCdGHxb5TxKkcp20wWmhsmfOBeOiNdK2CfKhgRaZS4Imi3qsiINFk
+oqr9C4z0Vvl5rZvycpLW2rX4NwA4pttcT0Fwapqh0OaBV4SAhnSOR05YFKQrCOiubK8N0LBxc+w
CM4LO7ejOeerulhV5G0wbaQ6GlZ99GE3D3Gi7DUMrFZ/q5cvDJTuosxZi6B5GcR7oEsuleBst4Dh
j3l0Zyf2tigiauWy33T1mmwAySWcZpsB37KmzrX46syczM98HQNEhe6D2rUYxw179Y9cqRG1JE8p
UznucKC06zFRvMQiJ34kurW7VVKzxkQrtloBa08CnxrI+SO7QwRns/DLdpeRcJZ216YMybMxXSu/
7S2iWRv5xtClPU4c9Eo6BvR5ZcfzRUE2tQkN0l/lem1Sda8RelyrMThWVCXTru2DvS2bbsg76sKM
VLMBAi2yYoD5KxO4qJvK3HZS814YGpdU/56QpUaXMm+w4K6j/EaXxTLK8XQMv8NnGERgb3IiBWz1
usv0B6PjKabZcLVluzunKTD8wXkUjTgLB4RZ01U3SbJvNa7DfIg2DTg3s8W+0Rr11SwPwICmdVc1
G7Wl6hsxxbuFBpYegdl5DIO7USbCgcu562eUY+p6QP3vGIwr0Xrtoi5dBdVwFZL7DsveCxRuMz16
dqT6K69uh5GVDDOfyC7ekow0nyzWiG0rjX2QgEYkemiZJ0W1+So6yHFleaO1o4eSjgXviFurvEdW
7jrZspuhhN7q5Hd5aZsTiTPNwYvsbLXk3Z7Xo7HR9LsR6Vx7b6l0U4q2L8xqa0stY8V+DepgXYjr
ogMSYrasbWKDOxDZRJA/xwlSi6B4D9r7iTkPVdbJCM8tD2xlfoqL7MYo51WS11srizxZDl0pesxm
WG4gfqJo1ncNgUIaEsIseGI3tc/0uxryX3WGzbUlkYsI1CdNSVZmGwN9UbbSuMM8cRAJXJ25+Aoy
tDoR8QcQftlXISrpE3Do84eYh7uxfEoKOgvl3VEOXf/SoSCyUtJgnfIxg4MdVagHyz1p0WtJSk9T
uVPr8MuqLDJngpM1vgX1aPimtdM1pvHW0bQBmJwcHtxR3j1Gcd8dmgWBPBrrSgYPVPfvE2OLVnkZ
UnlL8wkmEF9Dx7S86kY3A844dTcIxDwAe5gFONOgfpZzcWAnZtDtjccagI1AjS+nw77ULyIaV1L4
0jA+Zdyu6vCC4pIwqK1SlU86oGi5qjYi+KxlUopKcjwEBF0ZCSwYlqZfjcaNBcam0hJilYW8Cab0
U9NvYtz5av3AFfuYAMmeaO7snpSH/Eab66tiaNyZcNuwH49y9768R5hJwIJoOpDt88NJ3m5IXfNF
mL104Kv6ROXBJW51OIeeFvRPJeV+9RaG/Yp9x5q6L3dp/bupvo6a4DlhvgmhjCBm7InaV0ko3MCj
GufZLc9Ivg7L17KHcX6zKElU69rWAz+JDkMv9uyHL7URZWwgIo1HkNyujdre9KxE2rzb5l1AOonF
KXAKynM2nue68LnB0fcITua7nrxZ7VzFBjRzKDxsnNwqa/0A5rSONT41IkAxmAJsXeO/5ryJSbzM
mbNT8XsG9maKxS0mynUfd16Uhjdm45xNmFqmnhyYK7hJJWA9nlpV3NjjeGzt3led/iw0zVMC9FYa
tJloHFdYv/1Il1aV1jwLurUsvsblwKVQQzi6GVXgGOUSjUGQo2HtqkSQACOfAsolLIuL/URigETe
ox6oXtzvdabagX7MlYnk1H0U3pkB2XYKkfVhhYOFz3FkSnKKcuFKKojVUXPtjq5cPRUvDXEiVQYj
Q7uO8+vYvkNaxWWUgHY+CbjIPWneRrRvlsKnuFdqwpSiY61/RTyPk+4cDgfdfCmWwU5xMooveRz8
KN05RDbW02FJoSy767hQfN3cZGmBReasjw9zvE+qC2wnO1oNSPEMfDutP4dfhbmm5IQbNciHJI7d
proKm80YvwYO8hD0uQC1PCOL/aRxPF2Adf4godMtWYuJVvfmXoqw3Soc8PZNxpBPri3r5ae+cKLA
iijli5xcw/q6YgyRFx82IcgIDlY/aVoy2VrF/yHiSJSTx1i1XI7zb1X3v0FnhZfxuw7jf6bQd2X+
icI4+wvxx/ICvy2hTQsBhywTq4d3+7euT/uZ8A64zVAbv6WJ8DO/TqLBRJMKqEN0/E/U7HdLaONn
wA1oMjTE/YtH7x+Jq/QfLBN0o+Q4Ys5DfqdjN/8RN1HnQ1A4CdLRCDNDKCcbLS0e9eYojAp45Bnx
CBxYcdWHPrIIRlZ+1n+2ypbs5lczPRSyvi3GdVx1ux5uWTSBgSb7UzeLtWY/TeNBUQ+FNV5Xlrlj
b4PAokEV1Vw5BmF21uTKzWsrXslDXalF+NXaJiXNrm2kv5mDIzD/oeH89meSOaXTRoMrWuwp3zec
Od03Bjpd89p4V4TDOrA6a51lFRMwQun16MFsNhzLqzm+Y5z7xIfgB5Pw9L6BLfIQ1OyeDeciGtlH
FgTyz52ll/ncZW/IY1Y6DiuyoI8VK6QVmbKaxAkTwhymnmTSuINMvLJfSJI7DhonE/YyE54ZK2bN
Zpjo3EpzcyNM6rkmcq7kyN6rRfeQROrHBO9fMXLdZy1e+Hqukmdwn5saRBm+CGJBpyi6gmPpx4Ic
gnkazwF6VAGNGXomLQt1YzZezanu1uPRMvaDeLRkHu3aQdYbRmUw+hr9tnMCaJf0G8U2IwUDtXsf
DrcGh0zIC8pftWK/2fLnYDaQsXm0W/HTlNuY2r4S/pSxQS1vLbtahuchyXs6jzA9V7Z93XtpdicJ
HvxZdavYKc9jzvBUv53T57KnKObz0YMHBSp/TAp3ytfDn0CAhsUr7gy79Ag7b6qdNSqPfaoxjL8H
o2jmwy4vhn41zA0Yn4rjrgHL2T+ZzUrKrqriA4s1zLnEi8yzbKVeJE+7Sm08lP1u0dgroUUrLddz
doXjaejTN743F1f4Q1qll2Rpsybec5I8R5zcGALocZZmCuT+tq3ZDDs28KHcVZTZN/vzWGIkTImH
7Kzg3HfxM3E7uFfaPnUV1pVV+GDpX8R88wRWiIrU6tWEucSr25geyFkNhIBHYbGrxI0W95eybMCg
PrVdcVvq4bXIa3I1aZkEQfdy/W7WJQ1ncpkEhpToc8y5lOq3stLf51y/wf9JMV8fUwPb3xgwVLcJ
dnXyi5MTfAHThLYSUNKyZHCC7NPW1Turb30pjffADlezIeGz8Mt0m+xO8mlMNoF5yAvf3MlsdSes
nDG3rONQIF8V9Wc5Dp6Yb4zokdJYSRyvFl89WwLzZVmBsGc7NNFqTK4689AVYK1yDv7+Q5g0GeO7
RcdZIX7qDhTqKW1JIdwOwNyUlhv85VzwV2ZKnGMS5ifHKXddgC7E6JoAFwtZupk46wxjTaIfNHoS
ndFyntCPjOpDX1SbfnS80oHmdw9Bc83+bZPwLSpV7yc1OZeTQ+s0Zbuk0Fa2M/hjON6PJZGHEyCI
uvb7AjJoI2WfAG1vkHsdRXTOY88kLNQ17R25ix8s092sUK+V5KbVxmvuCe622O3GA82SO7aElkmB
byQ3AtzkGE6bUgEmddHy9USQB5T6t6l5J63Da4oPJb0W4oz0FV1Jv4dLWjgHPaSVpZpREx/Cto8G
1ivNaI2R3yOA+FopP9DdcuHjb2MEwahODW/LlKfTZG1Cygw5Mu8mxbWiNTIEr2PTN4UEwXDRJKtY
w99ajxJigUy4CEYPU1TpN5Wwe/qe5n026yuJcXkltkP9plN+g2B0lc5y5aVpo4SeU3odUH8N3mH9
Qcslfq72gb2vQ5XItMDZR0Ho9ez/iB1+yutj3OtcBJR8RbuC1+g6dIJJ/mkmbzrAsiBhZdS1W0la
vPESb1mevIqp1XpKO31rgLPLs8uELlEl6YvNwL5CpRHtqJxneFBNN63KoAHEL/wuTb1K3mVY6pCt
66zc5n3fJKgr9gNSK6QrDZbngq+dzYohEcLJsKfCBg3o0qjI5rDlC2b0I8nMG7Rg+4AkSx6ShGOS
FmiwZ7OVjQpLa+qBDeek08Q8ozZ9SxuswkQkY0u+GyKCgeLSI8nAmQAfjZdohK3cn+xC2he5/S6F
IRiK4bVsdgiQNkSJ+8ZY+ZU4Ucgh6tE2kQOfAvB/XO80XpRZ6YqIEd+yeRZZhJrWxUvnfI7SLbEv
enOq1BIEie42TE/HyVcV9SzJxX0ZPWfm/CF3w1vDoiQ0H3DBP+Fc59ml8+QmzMXgo5/yAL3FeHGK
Zg2vawuK+AH/2fWgOEcnkry46xRXXeprBEVpUrDfAr3m3ODD2jr0VYXtERvjSWw4wKXdVSBFU3gr
mcaSF1NCYxhrTrqVVGauYxnMp8hNLeQdUOkttAh0H1H1ycMJ+lyvU+An+Z7BIcFgOrEKKctJo/Xl
zr4xJNmNM3kjwmY9iJIHEbHYdrILNPUcy8WxbvtnHEo0VsW100KTCe9CYgiIOKsJE7Tiw2TvA+XK
Hoi1ro2nvhR3QTe+aaxX2ObZHsv10i2krdYc08De9tjvtDJeBXq7tlMENy3hAdYVsio6u8cesi4P
mRAdnDMswqtlqCITBnOex1fJecLu4tndtVrFm0DPblNTL1Y96aeEwDC+SWFBt1m5N4GSUG4cNZ50
ljXep118SVmCQm0ZWvEgTYJANCAEgrX4lCpswdilYUK/MrU5dFXybqDG+UnISkd6mBImClsRPTja
Xos/NFvdNSgK086kKQlox7mVNSLaLyW/NZVgAVv4fmqanJ1jXUS4pAeztH7Wuy8ozdQiI1lJx+pV
fhHjXoe6LQ8jz6UEVED6Lpxmaw9o+wxl3WaaDypZjKtWczb9rCarvG0G8MHZ85TjJgxeg9o5zBwT
hYWnEXIgpH2X0dBZnflsR4YZ8AKaS13fZSMZ9vUB9Q88v5Xp0Od3zhpghVenHFuFynersfyv0Ey2
8mUwJRRxWuowNI6IXIYOMMXP6pJG0qbP/5p+hsr+r/qZU9nhAP9TJfu3n/7vCou0RZtqmlEahm/K
6P9usEyIVKjYUaUbmrpAQn/tZYiEMw15MXDwDw1d7fcbLOoAnLzAXGlodHh6/8R7twCwflgrWYoB
74jOyOAVf1zzWE5T9DWZ2n5IQvXtWKQPFtXMSHhrnN/MvVgDN2Tez8R0BmruagMUIXPgoWPOwczB
VN8y/Z53yjKOJUjqOk6QdgCmWJdzN55JGCP0PCoc12iIBMm665TZL5406BIcCRKD4YABsbpMintd
6j/ryPyYZuktUq1NwgAhRqPYYy6dGT0nkKFmieiWorgEzKttFugYyId+kzPOtkdna4XRdR9L3Bgg
F0Nm4JhO2GFXAMPTCToVAW1g/c3BKwdya7LkQXKivRxKnqaGn3G2JLo5wedU2z0xPJQEsYAlERZq
56sMySRlRHnKozqZxbQxzOGByncDH+Q0WHnq6xCj7USbtzkMaSkDZP8NKm2Xsm803dWMonfVQJ6u
Yj6CCTeMZXT8Ezh1aw08N7FuK1ZiQQCzGWmoSJzUTUyHGGeExCHuaIS6UiBfMxtF52qcCeIknq30
kwWRHU8ckIGKtLZAIjIuHO3Irk8mXG2pYXAomJj0w8LFQ0rXWcq7AoxbCt9loZDpDaRbAOueEqnd
1Au/O19I3tj2X4pYvQpAfOejGRJJHQuvixV+f1HjpQcJznJ2WAEGGUCKEbSblA1iheERYnh+mhem
OCTVjdb2YMan7oKve2drZb+TmryGqQ4xvsocwGMKsii8j1xZ+DatSZzSRH9UYMfoSlCzD4FoPgZE
DNIYb8Y8pg01bC8Li405tO+zaJEzpPNSAEF9DtJ+1/fUuE2orrSI9Xw86WIttWPiDzVeDAu50hqH
suSmsZIdCi31ZSSdLouTs+qgmOULXDNJ3YITfBy6sUaKFHApVkN5Kmx87ZmZScDH40MF/XtZcL1J
UEibGN1lw3ppNDvG6bU2ItjlYzSE9jXO7Ee0oSbkz9E7hDqWqC99JBhGzlpz0IyKrVs8b4fZxmfK
IA5o/FYPWKslMwrrlgRjtyeGqAiLtRE+KvN0lpIbwlxuexIT8orhKCGlrlKzwWHPFU7hTpHaG6Sj
BDh3j05n8H7vZ8uqDiizJNeQjQORyRHqTXU65iN1BoKK9KlGs/oxC8irTkqBbA/jPu8QtMsxRYRs
3WoGHJ8BAXCr6pTahnWOCWDWaC9hFlHjDkRyX/WlRRxbV31Y2XRmq1Ojcc32bZV7jdPvsxlmC4iT
mYFjdq6IWr0eeM/uXIXSLhhsouGxeBiwu3e9wyIijPWn0OaH9cTsMYlWCg0wImy1oLqyKE56RQeK
zyS6rz214J6HqetpJLl5MeXtjuLvKKnByVasKj8rBve0W+pDe0PRqM6vSdQPzDZ4Mq4ii33lm1kN
HMQzXGK3sAsWgqhTCiu6Rf4MzLuz9kY/7liRHJB9+c6E7Eizrgi0I4Gou2kd6Q5p+0NvhZj1Fy9a
m/qNPW5Uad5i1ySkuPanpW/qKQpiOwcDG1d39lxz6dT1cO30ma+an22nPzPb5ppCPj8kF4p5c41m
3F5PEtvvPC1VL8F9ipZq7DdaIBleViaHKkVv58TGmnZ2PM12fR9IsR+VHcrgWftoWWb99BsPXAUB
nhjFQR+su4y11n9kLH9qGvpxfvRNQPBtiISv25R/9CCOljAlHRk4YFr2QMOJPgq36mOM9O67k/cP
tAqL9PP3yoglyo2tMoAVBMLqD0qF3zjqHTtqa6amh6XeoIL89xQzCp/Zn8NsTn2WtUhz/k6Xs7zK
L0WNhlZYNe3Ftk+2nrpQfX+parSfTag1SH5hyRDMt0xHf6tqkA6jEab25H9lEPtbVWNhz0OSg7iX
dFpIa/o/qWoQh/94STA+ZtOzEMaBGCBh+f3sMrLUuMm12qFrSi6dQ2BGE7mLInc2hxVr/HarxfCk
pJ1OaK2fTPFOD/uNztZXGYZjZIaHCcrTULcMOsoHmVkCBYy0xiziBmZ51XfNSVPj+6ymyQ+SFxhP
R9Kq4BI40VYqgX1FpNGYQ7yt1exo5g8prh1RZqtckfZlY78RJog6A1e5SqKF3d3QtUjhQ48WlciO
QL8GkrB27OYx4S5yg/ExNjuWXKVndsXZEFgReo63ZnTt4JBw8JtJcD2SI2fUCfkwqT8TQ8KK0GQ1
Zb3ro3o05gsZNl6eHpY00VHq1iCxSZjZlFZ1VB3ZC8WK6oZWODnYPfjuaT+zRQ8VAOPqtkatap/R
gLvZKD3jdrqpRgaq4pEB/s4cOZYl4xHmqIfy0UMUJMmw3MhblafsTCbh1Il3Ue4a5ghGS66Lco9W
dcvm1K9Ze7VBtCUoFEVAc1O00zHCzaNUSDoZ1AnxOJabpv9qR+IY2hKJQnVlzB8w5D1HRL6jUCUy
A8j7N6VGH9wdiDjRC89gCz++53rJbktCObTr5accw5P1f+SdaXLbSLqut3I3gA4kgMTwlyRIihos
a7DK/oOwLRfGxDyv56zhbKA3dh7IriqJZknXde+v09ERHdXtKCeRSGR++X7vcOmGsLk3MDYbFdL3
W9fNR226KGD6tvD54sswilZaezC98z68ypNd1kpwBzQS9tcEKuTgXbhT4c+tuW7FemguRnGPslo0
OVD4Hut5XLavVImIaDGEK/ZeeKPSeG0451Z8Fg5+GST4bcO+rTH2GrIrQZaaeTekmID1Hm2xjoUz
+FP4jRzwyxEnBiH3eYz7PRVsACWobZqNlVk4sb8n9GfrcTdsImtnGMCJNqW21QA3lkQM7ab6Bseg
wxCZuJXNAwA2dJR30fDYZedmC5ki+RpBjUaBBDPCWFGLbt0QNEL/TP81IvSu4aTPhgsvzLOVCtp1
nvtGJfcp0EKoIDYLkOn2AmuiB5sWNyehcR7L/J58vm2jmTeJGW7z4qHrWcB1I87Q/q56oV/UXU/S
U7K20HRinIDIRSLcmWxj1ZlXbosudFgyprB3gtqQTPfz+H4ICGMuMab/huEbV/cRtVm6jYBPMQjt
SAms6N3HkTpUSbMvQPVNF9yUK0iMRC7gIkFtm9OH+RIRfks45GqJgOrz8DyE77QstToHy49M+gvJ
0nR0E4qUwtgOeh9t6mr07e6jnu0MD051Id+bLbUiEbhqMbOXRbh1LeTvhEVTMBXmdYZTkD137p4M
Hdz5l1gVFDvDTVvuouEjUrKskNs+f6elEQk4MifOMOY3Z/G8jYWG/3240wnrIOPGz5qYHDG8CekD
XRmwv3QnM1ei/kJM0QdH3FeSOxVVSEXFHsBhl+KO1WNWV9MQAxC8s+X7AJunYb6wPBR4jcum4Vrp
eZn7VfIuBlFJChyB54ONf9OdaIl6afrgazQ2yUYXHV3kuoMxUOSWHwdVtBldcd9T95VBtJLhewDi
q8r4nBnBuu+Lm6JGp+cCVCFlynpn08cAvHI+GyL4u9jgIA1Du1/N+rmgm67P4ypuq3M3d/dEfm6d
8Mw2xv2QOku3XeKJZdx7DWSvoOFFYFxsVc77vG78Phj3Weqc1T0hXbIznUPXwjSogNPUUPpwtuH+
TSsbLmGc01xrChndugkWlZG1JtlpNZps1l29NmpYxvo9C2Gd0Jtoptl3Cv3jqHp3g8rrjCNuJ9zs
0OvgZcjE5i84Kq006a0yy/7PAUpgpL5WW1wV9RtJv8u//6OqsP9lCCwZ4Lnif0858GdRISkqDBqR
+LYKMJElAvhHUbEYZxCLQotS0KJEtUz194f2GG9WJEMOyIuuu4t67FeKCpxcj8pMaljHgH67lDAG
/NiXNUWd44AsWf6kzV8n0Dsj69E0vog6usIPNS9sgnD92ZOYX2/HpnmjHbt4Kbwscp9G5yHxQuBp
jmNTLL3XzaCW5UarPXw0qo0ldiGtAaOBAwHJoyxNf9lHpFJXin0tdXYF0CL+qT72oduEa3TRUDCo
9zYxcz3QyrO3eqIIp/n90y9EII1ADNWUgafUsVI61UeD0OGUdPMizGjQsu+OHdluZtpusGSQN64k
w4yt3UT7CeyemaTQpldp3u6NAWAh4BIaJe9ssVNRf64l/ddAG9jIKxEgIqqjtRyi5JOT9e56sRlb
W3X8Me9tQgOLbI+BUQ8fieAS8ZuByrhS7nVPv0Nzfm+cZj0r98pJ0tuQRrAyNeLr7qR1VsQA6CVk
m1HA5bieCfsoS7gi8qAbXxwcAtP6ITcuAxKTiT5dERSG1PSmj3VKGlSknGhe7fngSvW4rVpamHFT
X45Gb2xL+2ZK4S6l8N2qzD1ERnJeEPdY2N7GqoVfxw2XYfhgwz7G3yy6r6cHI7nsiO5VbnHoSZyr
1KfZusrgusYWbDqnRn8SVc28LhFlo10mU2/GEHUVOmXgZ4PXnEepeV7k3De7+n5+ck4kiljsPLub
Dn2OlhhrW5tW6pLzY1sPpCPQ10vtZG20tBZV75TrKCQDcCjicmO5hAVL2r2bANaibocr5SQ+IrR5
IFUmjj8J9MG2t6S7ZwYkxGxXJDp5leVZRYvLkryz8XGo/ZwF0Xnzrsf2jimbP5FIQ787b+9lxs6K
xNm+brMwwbtIh2U410F6CFsaijZy77Isi+sWm8M+akGwDc1dQ4Q8kwWxbQp5j5XRQIwM5OWyMK+8
SR4oFNfcfR/rRKElX8b0ItfaKH1UO80itb1Lmy0WyCDy/bRKSDfGAOpWAsRXFP78LeAkGZz1jn9A
lu0Zd9AXKYuVn2hXbhDfp8U477NQ3BsDPTpOmTUkUGYvpldr8urXk5Gu9eZg00GrwsTXTdIFOW4p
sYtLq+aA3jfTeTryu+tvbr8dplvyzSSdgZWNNW7idL6KduVwadTvU5c4bHfY5FO/c5Lyi9eK7UDz
tR+8nWOEF2l7D5262sGwc/eqSAXnd7sNu3L09cLc5jSqui7GK5ZK3tChYnDhEO0jWMfWy3nI1tyr
fhV7hBpdxvgGNg7Ox7ND6U+Xqw3WJANsyFhaFX3wDgEhCCItgrVr6+7eLsYLx/0U4FLQYeLr1XC/
0M+bfjBNO6iHtKrdCBkjtVzifBywUR9KqtB6snk8tQtqzCZVU2jnMsvo42D4hv+WRxpBNsfBhU3V
ryxk64ID36s/zHyVrksNJwins26jQBLfzG2C4J5y6X4s2HKJKW57W8/lBkefVTYG95qlrpoMxqhr
VHdjR2tthkkWE/h3XsI13bRz8JAPTNCEZgzJJvQhctgJjmrglxF+laW7ksJASzn8xfi7sxR2tn6V
uM58hlUK2LR+K+t3I62+wdiVFsBqnO9wbPbNWjJD9pZN6aIX+VkP5z+0rYnYhyEjmYbOrDf8BsOd
7tn0vowo3fpO7IpgDs5GVW4D0qzPkxp8h/tt+x2X+U8gmYEMPDuVfiKZUWvU/7dBxcvf9GfVQcHh
0W0h0tPF1IuD7QeWQdkhaNt4tuVQmJAV8GfZIenQ4ICINJ3UD0mx8peVF3/E4bcohz2Uz/zTL7kj
Hsl+cPVZ/iaaPbZETS3lgrI9M/jJoj4j18MBFcR89ZNHquUuqKrqMkvJbsjzTvk2Mdc7txnE7bO5
O3GiL/XMM1jt+8iw7Wxsk4Bs5FKRPBtZDfOod3OuyDpM610FiH5Rz5O9M8pM7F4fSugLIHM0GDgN
nmmYDOFD6B09ptnhoDwstKxEjTp+2rN7PwKokJI8SzJJnNBUgCLhYHHn54reDBDlkSe53GTsaOx9
0TfGxYC2GQp/p9ERGmKXC36o8FvR4hDjCE3KYNu2mvPRVNIazo0WmTbm9XVBbpStMLLACttdzUIT
7kZr+/EGjRkcZNpD5JnNE+xlnHG6rzUCTTzrQ3dh5OPC3a9KlYyfiGCzXK7SObeMxA2i+byxhjo7
qNlKvmIjG+wyERf5LkvCYvLx6ht/NzOMmVeVO8B7F2HiLEHuiB5W7jiGDUwvbbixIjMsKODi9Cqu
M2EREpqSPBtATroNo9A0efsufpHI4UGxO9urgHREtBhlODanit2RWUWnmdnZTuZo7tTM5G9lX6oS
ij9nfRpGIzWEG1trcH39A4603fVIs3n2acg5A97MwBB9iE4bh93e+1DKNsq3XZkGH1THIcsBlX1B
uUXM7FDgrIum2QtjqgbXhMYzGcZtOQIMrLs80a4LbZZ3xbwI2TP4II/pnDXssGNpPwZGLJuzsXdx
Te2GnPj5QXblALNc37qisTEuD5vx1hT0yJeTPSexrKrlAhbkQGCp62npGyK4o97o8gXw6XPt4Dt2
HctaFu2zL4CebsprdtVmMLp2H0cTnpWFab1ROS8815drH4wS/R0fBWpd/M6OhpEElvZBivqMGERu
8okLl58gBcRepdZ9yEMIfnqae7t0mLSV1erqUlmVB++d/DzcQedrQEO5igdPXBojSRFdYk+XTx/o
/7ozgz39Txd3sRg4PCHTf498f/j3f4E8fP4/u3//99LPzx9PGLr/9ff8OC+I8HTwn8KWjrAnQXjL
n+eF/i98sLn/gDhbYM9Ls/0P7Nsj9B6k3IU1/P3P/rqmOgSP2IbjIrPEUM5mi/+Fjr54eQ3D8Z9f
4JCDJbCnc/iNR7TdLjNpt7OVrrVynPy27Jz3wCXAhtFs7BUxSGiIiixHQdcNu8Rr8qu4hHlmwYy/
fn1Xf3mAfP8lMIcFyD4Hor0Yhj3/fDiwKq9Jy+Xu4oqVomN4GfeIdGjh5W/Eip4eSnJaYzRm6+Lo
E8IPMBLGjDDLHeiYq5RUhbgqK1watOF7+fS3ba2Xm8L3p6K9YfLGBH54x3mGIszS2mx4KhFH1mHo
5LTBMX56Q+379Iv/OhB/DGOa2BhieYIv6NHkdSoMk6AsuHvMtrdvzSnY9qTPH7our84COrMFUFSC
Fl6WiFx1rVvRaA3OtMDTtpoBkuu5leW//kKXpfPTb6I9w2oV1uLI8/KFdpVhoxSruF1rbYNfvVXn
Zwoi0rbnTo0pUMzaGuBOvD7qqXdLIwn/OMG4T06Qz5eRlw3lUNuMGrfZhK8nHPOqi/N9iebp7PWh
lkk9ekBDlya0HBtzEdCMlw/oYhIwCQWzvzKmCPdQZUe7hBvWe7uGVWexT28iNwt8WjPoh8rGfGOC
jzCmp7fOklp2DlhgtDKXavDZiZPTIwVy5K2TCaKDeOe4eoVGteV3eR8xdjSvDHsmGEXntJUGYTLu
hC2Ek6Ge7XujfKMse3kw/fFrFuW9YcAmPM4p6/UOx6uE+685Z/NZ2RKOq7k2OtY8qjd1Ebn716f/
xJvG6YnrI21DEL2ncKRnT+/CoA26xLHwfxPm3g6HfjVN9nQvMe5+4ys+ORQoo8VOTi6pyx7+fKLJ
NkC97ypJu6H6mtXlQgGGnRRJ4uVef6gnK+bjRUVrmlpi8TbnPy+HgsThNbUEwjEnQtaqMRh24Mkg
RohENq1efG6tMaRJGIpLbikNN1U1+DMM1Ftbb9PtMKBPGGQZfTBqPMSQV04rZXqfrDkt1lWPrO/1
33viI6f7CFFtoZ7R4z2qxB2404lmEDgblYZ25wUdOgUnms7qudK4KnsmVxEnfytF4OU15/tSM5/u
WJySLgjiy0kqRurr0OB9FLGwV1WIIahyTbkNx0E7kN3T7braQ0TZxfXvrz/vqZVgUsoTxLZAxObR
NWeyEqCy1sUTvEsfMtGBQWWp3JQEx7+xkT0dvT+tBEyPMI3AU5LC8uVDgpiNTS0Ci5fokS0C3+Ms
Ej10aEQriEiwd8u4ZflZj0vUGHlyr0iMvwaWiHZdJj5jDZ+fA0D/XnkOIs40tw8iTutfP0qXAHJc
vmAXYsB8dJTGMdb6einplURJtm+MGPqR8Eh6Irn+je/9VK1C4BklD2WvDtV0qWWeffBwXxHb6owV
1i7dXMyoaEQmri8nI0BaQEp3EBu7oansW1MVxNQmzqNGct8b2/5RIPrT6gNI4aQlJcGV7HQvfwfQ
QN/jCI+iyxxZ+EF03zu558f4DsJLqnTEpbSMLS/5lAyqAtbRv72+CE/stKbD/Z6EBgzWyOJ5+QPa
Lp9DPbIs4gbAPkdNpucmbN4tATs591zA79fHO7HouWqwApfIVD63o/HKfPZ6Sw6sRPIut3pcmhtd
hrEf6lzgXh/qVCVDy2ZBTxbzc5bWy2ebe63WZYBVfRZkiHiMtrgJUm2CF53pdDISqKSCTG97wGcx
UNLem60wL/vZhCJdDtm7ulfyjT35xOPjAeOQXLLwQxAZvvxJtgUJSWTsq3ZYohiFGruSs10fpIeN
1OuPv8zk0Tfvui403cW1ZblKvByqJAyIC78Gz6Fe1lGop9uqmYo3RjlRuLwY5Wj7LMu2z3UN6AGJ
pP5ussgWdYIeiHcgWzSDcr82JOYfKSEyUNGjyn/9IV8Ozy2D3AqYO+BUaH/576O6qS0w6hiQ6q/h
qyD4oHt+hntk8a4L5/eDFVbXQUdMUKu67iD1QG1fH/3lx/N99OepGcvbfraL/D+nZrxcPU/jAflx
84Nxxt51nNLhVHNHf4MD3YqHYVuxwWF+R22E3+34xns92iGfxvKsZRhWKxRx/WhmWcQ0wmS+5DwU
M14sRbKLwr7HN6zoz92q7XdGY2L8XenIxVI8BTyl0TAosP56fZJPPDS0bINbL/pXdqqjdfy3USGW
1XU3rw91YjU9+T1RMMESs4zlfT97n/+/U0KOCrbvc76Yuv+REnI0/lFKiDS68PyvgJCmtMS3ySEb
JOns4iNOfz/FgugxYuC/EkFklxq3vxQG8nKP+fGDachybXgKAzm6lx2FgVSlgETe0Bt+/bWc+MwW
bh6NdCAM7ihHe4xeRb0ROAupFa3rtls6SJrXNbjpQF1KwcW2r4938qnoehvLjYg81qNzYwIQd+gg
W2vTLY2zAerzRVf12Rsn4dHZ/2Py0ISjNXIWycXRY4lBBU42YA0gNTN4dBdfwiFvofB5mtV+9TCx
wVlKqJiS3EB6RCTIboJt8NZ9/yVs8/1nLOcEXqroreE6vFz0CTdCYbGu4LWp0HeqCKXnZKIIDLTU
TxMsjlfSLvWtJvXhmr+kfpdg/v+uNYkAfX3eT71n1+XTw/eJXKbj7a3G08wWDidWBSC8iHkJEY1o
qypzJk4JO5A33sDP73nxWl2YA0DPxKUcvQBlOOls5IxndIaGus5tz6bGkW881c+bCqPQSbEdsBST
W9/L+bWgdoOXLyfkHKbvAPYT30jz2ufIn9b20Ab5uq+6bo+tdn9R6I18I3vo51k1ubTCXuHjYV9b
1EXPN7V0rMUgOr4eizJ33wUE5hE2h92gG2An62bjG8+7PM9fdceynhgPqy2EQo5E4bPM+rNNdE4d
5ZUNqt2kRUdnOSPGoJ7h+J4YY98JRrkpiHJcFcp6q7g6cWYxNLfqRfPkkHB+VF1NoaUN7pPk3sCP
I2xxzBpbafh146jNFHN/DUVfb1U34qeoDKQZNoRBXWIy8/pK/vnMMnW+GkIvAWzB0I7mvO09BPYJ
lacmemyUqgp/ITS5B1tO9er1oU69XhYYpSTFO4jn0WbVxOGAyADUNexaSd2KA1lNAM8eULhfiaYd
fgma+f56cQSkCqGwZos8mmP0g2LQPdS6FgvLDzXFBHZ2dtHxVrm5NdMv3Qq/j0ezkzlEJQZAtjz/
s+XUYck2yRbUM3V17Ph0fFHwBsCATCBdfH0qT+0HC/JgLI3VBRh/OVTcaKlt5gxVO9gDeWnTb8zc
tf/BC4NHBo3LNRD3Lgq75w8UDhPBzfSP1gN3z1UQwQCOrGlxRk6g/jjijU3uJaryff6cJeqdmwD1
k1yW6rP5m1sVJVihccEbE7H43GhrTa+bQ+Ggzu5F6PljJt4CVcSpqeRowy7SwAEA+PTlqKKcJAk2
rbUOQoErl61iWCYtDa3cbIkWr9XsG3BgvmDc/2gMbbbXRFDfW9ikHtomwyhMFfYGs/D5jdk4tTlx
0aVaQQQA2nA0G2gHJpzo6aRN8RRh79txunQVdsOa5921MJp8U8u9jWaXw/vXF9ep75SzjVqJc9Yh
pevljJhjA1NvoJHqZiXWd1ZbLRnb8c4L23bVNXiNvD7e0194vA+DKoBnkgZGv+joFeSZ1FNbh6xl
Nd4A7Zq+ZesHYec+Dm5gV7T1MyMHUMd7eWObodTRlsf5lT72xW8iyDF2qmAHDGt2F1i5xVhC+Yri
Firf2JEUsfKibFiMquLxoYlt8XsW2iFk7crAiEs2S6oCPtdlv55Ehe7K0ez0xo0FXLUsIJtkJdGX
5aty7svvVkZ/2yY5cd4iv1joA4uslHvhy4lGsTwX/QyiUY09JnupjZe2l7X+EuAJj63LsZSwEWwF
4OxZm7+FtRk/11O48+i2JWmC8dUdf9+e2XilDFyT/okef8RwGc67smv965AJiM94wHW3rejhqVmS
OgACl2ncVWJC6D23SM4K1wr1TRkRQ7xL2y64lnFXBYubgg5psM4QGpDbXp6FSlYwD00Bmb6NFEZv
ry+gE2cYLSCxtCOA5OgSvpzHZJqVjGrqQgf62kZ4U3Y7jBqSDw6xNzbeE6WwKaS5HCt8ICDVR3c8
4jUdYcWMJWUnzkMv+K2FonRHCghKQRye4QJCsbjog6q7Ighl3I9Y9/2D533+G46+FxM/+hLapMkS
JiCDRYSFpMAYtSuy9ntT+2+X6OnnhQhh2lzn8Zg7mlsLZb5jxYylWa68DJQx7xwc0w8wS8frZOgK
LgF9LQ901uyd58Uazga1++sPvFisk7YEcQ705OhHRG6TjxE/bq3XpsL9LK5QGbrVRWDoX395KdHd
Ip+JipC+xxMH59kZlIZD5M1TarH4R/UxK0dn61kV4g9ppd7D62OdOHlejLX8+bOxxryAV99RbkdN
pt/2tI0+lSaO86+PcuLjABIBw3MXfy9i0V+OYukF5BOjBKsWIcSJsfJuusLID3ER5P/gNRE7QS8b
zJA2/dGRlRDFzZcOENOJEFM7VQ++FTf2vszyx9cf6kSpQEFCB8amOFwKoZcP1SsH6UsUcB+aahg0
gLNbzUUUk5Z9uEuTSqAWU/Lj64Oeel9Q1ZZ1AXxnHueJxm7nOUXP+8omKFN6vGggDPkPCnJKVS5h
fHHsMgsH7/mqcA3yuKeKR2vq2vgY1vm3MjecG7tK/8FS51EobujmAsAdvS3T6Wk39KO5LqI+vixk
xSljhNBZ5znQzl6fulOLkDp80R+wQAAFXz5UaRrKzjwEcREl1EbqaFXarml3ZBpHu9eHOvWWqMLp
U5jkrxk/yRonMchqYIMWTTJu5yKMdsSWyzeqs1MLEBLFwnpiloS+/Pmzb7fMpTvY0cSR09ZfsM2q
fECReWsNi2zOiu2VsPty//qTnR5zWXwu2Y5UZi/HXM4kw9Q62HqDcraQbsqVYWFC42TI3ObZyw5Z
aXk3rw961Jp4qsoNuWQt/xj16NXZGmZDJb7c636aES4pO79SWhG8qzAb8EfVjFvLxAvKLfFmMNoW
JdJMqpVLoOOeW4Xa4QMev7GlnarZuWNxY0ciCyj/9OfPZn+AKG9n+WyugzTxUPdhbRHUZbjNajfw
4SJrG6eT5b6Pp3Y7OCidp2b6hl2WvfHSYGGj47ETC2LXXp+rU0uP+xLIkiRDUz/mfiQibZJO54uK
EiU3mcxxtiMw641r5ulRWHwuOhsSg44Ow8ntFd6mDdiT6tuDVyXOPjbS8R8scGaY1PoluxdR0cvF
VogkV3FrMMXjHF/QKMnWbRbX8OwjQiAC93zwgt9/dfqAfqjeAE7hz2Cq/3JIAkSMUgx8UxkXk8Xe
2b4RvenevT7KMj0vLxsLwEQP2+NOSyboMr3P1k6jegP9qG4STOdku6i0LdZJU7/PK0KAw2LJ/qsX
360i6fx/MDK0NzgObIJM7cuRhd6Ug0h5vsrN1bWpmfED/e3uvGhR0lU9dr98008O6v3q9ZF/3n6B
twBMcQW1eZXH7cUY0WcWsXkQX4gFfaVhBwaJQ+xVFndvbFL2ield4i0hZFGScz89esg4tFM7XYYq
7BqXQOJQAk7mzZi0Xyei596Y01PDsQ2jh2MXJnbzaM20MtFre2YnSHusLSjrbDSMODyIME7vU4IG
3sCgf/744F6z6dhLVxS669HjxbjP4FbHlckJG7HykA8TfhcYbxyXP+/0jAKRRWcnoQb1lvf5bI0m
NQQTx8NRrPMaYo6wAtxpZL+u9Xlo13Fc4ZIpp3zz+iIBgPz53S3SPXMpfumaLUEiz4cFvrLigEb0
WmPn9FYqU+G1qKeC3b1JqmgbBoF81ztA8FySU3UV486yxPsm1SVRjyLcsZvEn+Z4rhzCFs3uYS6s
9DJpyZbYzMKJLIREmqwpAoy88rkk5t+ENWdy1WV285EdgW5s6HrReZU7WG1YMkGVo+UYZa+MoiB9
whyI7R1tmGbrcA6VwAYgWaw/Hc1Vq0kLMQ1DUoNqJvLUZx1eOP7Oc+TcAX1O0AAVdAEWfiOxSEy0
cjNMATl9WirqraEZzmNuWVl41oxcL6wRo+++iRIuPnPrtru5wcxghWN57KwMN687RGlTKa/7kqhe
tDRtOioL3fqoEwAYClE153k1IbYbTbfONrGlZbSBJj7S3eCSpE1ElLARBg26nS6scsTbxuiGNQGP
WlIugJJ20Mu4IfgrUPa6kFak+bVT1btOcwSwU2yN/YaWCIozZ0bVFuWO3mJ2mkQAHiF0dj8U3EGV
UVn7IJpG08etPnY8dPLwb/GVa0WFxMtEfxhcDT1N6YeyH3F4UKaE3a7FRo+N90ylXbMh9+GFNqlc
21izNTuo1ovQwrntzk4dXLLnbOx+M3urn9aehgoa4k2bEKDRZ+lFYigwdKcLs2iVpaY61/pIFauy
SrR8W7t1CKhYLG7pbqsFo99rRHScjWERYyhrKbxjmsZ07tMp6uWtAwGt3oQRKZ5bZTZNvWlBzbF/
strpYxeO0TcMQwl/7KK2xpk0x3R2M6KR+qiFBI6SOdIP90OthjMZRtLdjLqX3sSFMruVknn/NR0d
0juSgc/eHyKLvp3WDUvaozfXv8eFreGV0KSBg31SgEdSWypkT2HJX7BWjZd/bGYjRilppOZjh80E
MXVaVeNaP1V0puASifvOGtBryJStbNV5cnCpE23tuiqzMNukbjJ/miqnuGnGWdxNbqhDFiXqzm+q
KGY662EuV1HlYURuall0mWMWct3GA06zxkC+hNXAAgmIXf3UNmxP6x5PLfIWynL6jXv7hMX/1Ov6
RnRG9XUCdPtt6NLxoJVOvHgyFPZZ1ygUeSK2fQ3s/Krz3PQMyX+1trJ2vkh6XqhfhL11jnoVu83Z
6DAZKqeg3nf0+dOLzDHaiwEYCZW7uchE+8goW+QhClFZmSjji5rFuMRnYY+OYKfHnj0z8QTryqoX
rJ3awFM1qsUdZg7sr5Eqs3ndSbh1a7Sm1rzK+GgCIm2VeRdXYCQ0Vfv6N2lmLoQZJdJtiAbPucEG
OHiosjnBjIz0skev6FMMLGPZTBgwS4X9xTCmfh162B84ZuqEmyZMSQnqKjMmO5PmZrFpWjHsgyCr
1FmvY66heQGS1nDi5oIr6yhJOcajqUHgmmP9jssX0uKprojLGQxiO1x3khhndgEuRlrVeHiPzW6O
i1kV4BJSSaf+VIVZndHDVBHLrjcyLNhSj3K5m4Npr3V0iTaN26joHEKWpnxpxQobs2Du7mcRkd3Q
FNH0BUe56GuiFS4en5EkWsicy35rKJxD2UubVd0OgKou8Q7XbWnFM8riELAzqEZAb31I89uk5H/4
TZm7OuExgV2ep6WHS9Sk8eY201CH5RpHKoFFESwdY1cHGbreLM9dwJ8gQeRTDoV12xux1cBLbHH0
NkcBhru0gjS+DY1F0IKzE42W9NVX9MTZfTObOHJoEUaVS8VF26vtAydc5+QhaGuRhd0IC17Pc7pz
TRWu6LmH7wNQRnJgRondBfku8ouhEj1+o1r6+fS1kQUsvV0uqrRBj07fUY0gigQirI2qJSoAHLHm
QBgemmin/agJ/9eJRrhrPlON2HghEjHOneDvZSP7f/83N9837JKe/o4fkpHFLonKf6lRQamWKNQ/
JIbmvzBQ4E9AH9EawQr9SzIi+ZfA0L0F9jWtJxDjD2cDvO4XLh3kGJwjHQEt6BckI6Z9dG+gVcxl
YQkXW2QN3FKOVkWPS5lZmVzuhKXwB94WiJSbD4T5HjzypbP0A2a191SGHxM34RIMLppY2aFqHBJR
SS0Jkf06nIORufNcMjXLGCO/AmUeDnsVyoDl/2y75HKwAjo+ftnqK8yFodRT2V5YThT8pqL5Ltes
PXmqO693zvSO72ciCwNDotUwFV/DgU8ubacN+ocVcYgmOsCH1rG/FHn+jrSHjKQpy652iMAOgOnX
+oTRqydI7CEUZhqvJG4txBQXgjyK8Wru7AvVNN2mlNgM1yW5jO4cP/Ltr9q+03au2mZ9dz7gz1f2
1eVYYNfbSF9V5iZ3L2rjU95+moOrOdbPNHaOskbDlsTfCAIKzIYqDttl7PBxSfxsh8Lai6hX29Sy
prUgfJBb/35swvFMtXZMrOO8CSQeJAbRKxsrLA7dWGyJqzgvZy5tJlHZ67Zv8CHPdfNqVhCHg6hA
6V3p981kX5alfg+vGa/rNHzwQgIDIPoN6yySHwILg3jZ76chu+tmbx9V+4AulzezYxKECD5LrEpo
IQVKik00w662RLb4G+3yRN+2nH8RjoaZ212QDsUenvuQJFe5Fel+2lV7rTWwD9f6Q1rcaqO3TZkF
bwzfpx3SZSTTOs5JfbvL0H6HNgY59aMdvS+k9w3R3zuTyMnBJS4kJMPDsS4iIzsfi2/5aF7Vyt5y
91AY2rs3deVc4D85nE2lSZsWMbczTbi7FM6XsTVu4MA/eB41JXFOt808PnYVBr1J9cEbhstg6jbj
VFhntoMvlt0R1BVg6iuJICKexpkI6tEORgS9B3MBReKc3n7AlzdLSrrAjIFRQL0dr9X71HKuKfmi
SvdWIkdE73rfNJwL7yNiSpxB4YgT9vODPggfs9TzzIlqvP3j3zBUqGQiV6XubroqO6vAP33PaMa1
h2P5SFvWjvyJqNK5vDICLA5LTK34JvAQcetvYVhs1cz6bN3kwlAE8RIjXo+f1fB71YaXjn6HFPC2
6W3f7PvI19yMTKBkHwYCtrib3Xlej8XS3H3uhHvhZCFm3cY64jQ3m4sm31cTxr/lCKKcbTRsnKeu
XnXFIc4uvEng1fM4D3wsqeM7mrZS9MjBc+VqBo7xJUffJQkU2WVF8NJD3niPsqk48IoPNY7TGQuh
tuarzvg8kwtOfkWftwdrbK8qgvKGTpzRRtkt/+zme2o1sgKjbY1LSJ5dae10MGVY+WXSE1M2oYTI
cPfMUA77rns39+Gt68XbKKv8sPQOQVZ+JdVMk+oKMB1b89wfKt0vc7ayOfSrYG+n2u2gkk95gv2Z
7dSsY+1GAS+RAtO1h7rvPb9UZLq00hlIvlMEIjRnOCtdzzVZaXl/05Tzx3qwDiJTztob4k2qPtuY
zLq6nxAepGVGdO4F0WFeTMEWG0lXQz+M10Hp6hvP3bv5Zh4vtTE+g0SJbCbfG8OjFr7P2UbbaRdD
wE6bWzyPHqDzQIiZVzVqlBw3qcbe6J1zkSbyVkt030zlxzkzPrdBJ9YTVqKRl+5z1yMprbjUizPO
9U2L0C+tvuNl/wkHOQyS1w7yxTGg/fd/Zcm3Nw7zp7/nx2Hu/QsdJ2L15UAH8l+w6h9+Ae6/AC7p
cACgwPV4at380H9iU2RwUnuQeelKoPHkX/rjMPf+h7wzS45by7LsVNLyOyC76AGzzPyAwxv2vSjp
ByaJFPq+vRhPjSEnkBOrBUpPIp0UGaqKMiuz9xFhTw0FuAO4OPecvdd+R7NX0J1gEklVhs3qD17m
HH+/02EicWOquYTk0M7Zl5oo7DRKaai9b04u2RV2a+m7Tushc5Ua09uxS4Cm5LEZXLUU0vctTEOl
Lljkpzq8K2pTQq5j9QKnkbHzX2V4NMJVIGADe1ZNKoHvlhLWbGYmBB6rcae/b5oa+3w89/EdoaKh
hnWDDb3VL3vhSaUE8DDsERShdhKkfhDdI1eY0/XMnDXzghoC4IFW9u0didjquC0CzZDkH4phQ3To
7AJR7Vh05zYS8XEJER77vx7P7mGNi2BTFzFkMnuO1LN0VknEdopKW9NFcJfEyTlfyT7QhhUvX3FK
ZZYJr3I7QNZpNiMCc8jIuO3H+CLuR60kvTKe8V7HbUvQo5Es2hS7zN8LQ3E/hpmsD5C/X7pqkx8i
UrI/90bOX0+sEP9ANDXyrMJLtIQYBOm4CZWsOOYdFVxj9yMvis7HhY7UAIpJ4FjfyJTXzrKcnHDB
u3BY6aKcAr/j29/MHR2GFWlU03kvLe3MKGtx0GnIERJrJrKqDkR3LIvBZfEZtME6SKRLiExM+/5C
65r0Yzbb7eWY1TUNNactSwyquTFslAouWsUU7Bx1TCoALjYYnWqyfdgIuQrYxVpAvQX8qFBntXN2
H/QzrAOTrrK6mseBDRO2mJuKevQz7GYtWhdTSdYXxLfPdl+FX7XehH+cBqhX3ti3LBXok842LkQe
Gvyw2EBxBu71l+2gnFC2qJPPiVt+HBE5rTnKvAnGuXlDqfng+No/FgpXelQ8kAvf42mrkAl8MHdl
M/mTafNia6wT8uT6gyEMDB8yYnlaYBM7hrV8l6kutgbZwAeHMgXNqhjWdZl/IeqvWTeyLVbA8bLN
wOv8PI1ndVctpBw5zmDsDGIIYlxHF1pg3YURpXEAlf+2dtiQ0WEnuzzDWtxiRN2yXZmCN2Ygy4zj
2YdEXs88W8X2tq/1CMJxLrOqnHyNCGxUmaPlZ40SbGD4EINLaM46xJS0TsSE3I+h2Bvj9OeHd4Tp
ophUMcUvavKn3zHVPCn2to0AlEag9GonrS6CqjnRkoFHAilbfA7k2lEfZgfJQSPyj4/W+fPvn/Tf
wJ+clzQ02v/892fNdezxCIIhBusaoov9izwMep5UUHiAKbHg5XVno/shciFEYs4jQDrr68fbs/Yy
a1wOyOKOClBdELd7oy2rE4E1TVg+7YJVqY0VouRMhU5bIvojOgLcSD2JWoE9LIy30TqbY0IxwCmB
dG11a/v66Tx/njgbg7EnliRg3/ZyfR514cXSvFMH2hBqZ45sjFyLpmMEHUlr1DemJi9cavaXlokK
DgvUM4F9GfRaYhTcaXlnG1jVR+00Y2n2U6VwzuqybNfVA8qxY74hRKq9cae9eKEt/AMIRRBfL9Dh
x59UD/W6ttx4IqdjpvBOp+C4zE1SFoMRUQB4subq9a/2xQPa7M+Rm6PZ2h/SF4lbS4Cjkx87dn1k
O5FGVmNSrnIA/hsg7z/i4n8rY3rp+8U2vbzyUTwIa+9RCnnVG0FFzFw+6slh3OjjoauiaJP1nPoI
HrOrMqvTbTlUs2fMzefXP+0LNxLzHEtDGIPU75mFM8ITD/8GztpE2umB7YAOSwfQwYoZvBVJ98IH
pbhCdkIFRfb7vkZF5OUMrZ74yMLSQSCT23Qwg3nzsSR3PrKVmMwbMezqOZp9PY/DN1bMlz4pLhEK
OOQ/Gn6MpzdSb4VGG5fO4Is4FIdOpn9BHVu8H5rZeeNIy6Dt6dpMFflgUMT4wkXdezhro6oKEQeD
Ty0Dh65Lq+s5qOM35G8v3Ke0GhZmBrNiKN57D4ZZZ0ZEzQqOFyETnR8J73UmepTcTnVV5nQIXr9T
Xrx8LAMaFlAb5+lStz5acmrbLXJDt0iJSGsSIGoxrvq5LQ6zwNUvVQ3j/VAZzBVidYLkZjRvjABf
vHxMiGFI0AB6Nk21Fe4t0+Ly5RAl/VjmvHvqMmH/DZDy9U/63AHBlHiRn6IvwEbPvPjpR2WIiADI
jEeI1C72WjUPiShJkJSk0VVXkic0kEh2rMVd7g8Q/BiXOCUJbER4vXEiS1m0fyfxfkPwTL4j4mP9
6YmovePUTplBXkzn8bQWIjrUx4G2dR1iAMmtkrTKbLq1AqCFOkTum0gicXv9JPaai8uLj2EFKnT6
m4iJ9k3esL4thhXQvt26i5muDfpWjaHzdkabrh1ZCG+KJXPZAF3T60d+6TlarjcYFfZiDLWffnoJ
67jXiGvwG2odL7Mm5VKXZXL++lFeeo6W5i33FWswz9PTo9gJkxKD6CefYY+5DgLmnxFax7WVEOIy
aWQuv368l54jndKJmRpbRsRST4/nhjLpq1kBRRJl81HKBmWrBpr0456eK+Lme1xz7IsGujiZ+Ise
+Nu3zUuflhmhiUafyfJ3kNujp5iUShPfY8l63zTUDHStTvu+LWlUWNppn5nTG5+WbNbntzDjceBY
i3+cy/n042bNHGgjwz08C3X2PnfjmvBDZlVKnSTnBYvYqV412UHRZup53QUJWXIjkpNETusqdomg
s/UZkXegKmeJo4MxVe0MuCOv769zUmHuc8VYrxF8iUNKycvQymFzhuXiOuHZOcYiV29ev4AvfYUm
NyV+DFoCjGGefqJxlgYZMN3gM+VpNyHvab8a2p70PXVkDjb3b3yFLx7Ppk+B5pe1aP8xCDu+uIq0
c1+vcvOmI3BzRUNa0J+PChJ1oNu//vleumI8CKg8+XA8/XtXLB1cZSw1rhi2EneLXNHZag17Ieh5
1htf5YPkZn+BWxY3hihwG1hzn36XoUXDPx+XV2XYwhXOTULfR0dibqONnfQDnpJeMbcawONzRZtD
QkvjDogOHHCM6MFR6cbVpcq/sUv0hBHsoA4H2AbSdTS6B4mmKshgtWanp5isrcn+mOpTegjrzr6x
o+5Llivg202bmDaj1glSMmy+5ZoI6Yzv9l6T4bBrHLjxsfKmiO2Fq7os64viCUiLMPZep4uriewa
QfGudB1DA6YLnWnmWwb3+YFtl+Eb78+XNjD4FhdnAFRLjrl3QAoVQXcDDhKafNZxOjDbTImtY0OZ
I56fSXgMZ81NPSeK16VWgTbKCLbUgh+Tyrl6/RZ76cOj2OcJshDPoyZ6etk7NB1aBv/OZ6Xq73Qj
S4hFt2DZGnrpw1I0Pr5+vBduae5lDPDASJic7pMAhWRykFsYIIysVE4AI6XMmJ340km6/o3v+cVD
UR09mGb4lveKP9IepIOGc/TpKLmbSIaMUFCnrEc0wX++CVwMfTQrUdzSBth7UCFgRHQW2KlUgaZ4
cH9CXyoO7UAF9P2ff4HoRp1lk8IuZb8iKpsxYvGJJlpYBCsmJphpuN7DdSZHefz6oZb7cG9J4G0B
Cc4EmyAgCTy9N9q0Xbb9HEqNTCZJCaQymVXjxtLCxi/7JYEhqMP16wd94aW8KErBokGnXyrJpwcd
wCRljtqNiHOBIJcioaXJ62ZXNnSqei0OqMAi9wgrXbuFqaS/Ucu/cNPQOGa1RZ1LqbPMlx/X1lWh
gqIQ7OQHtE0bdyLJrkyqCvd4+32/93eYBTA+eXRRn9ODJfFkUPx/H+q4/PyPGYD9jm4kdj4Up0RP
kTDwcwZgv9MMkgiWegWJ0sPm7REDEs4n0sflt7lMXMVfMwCqR4QZS4FDY4YL+AczAKSHT58BUCFM
KAQoxGW5dqFUPr0fxjmTgzZptS9aUonavN8EBvk3A7HQUaXezsK9Nas68lzi3I22P7AMsWkaeWWg
EYsj7WgcnStnqi4bad/1fTAdtEVP5stlHrQ7WwwtyjBVHidzTWAN+bTE2XxNDKkyrie817Y+RXUE
DJ6GQ5jKVR4wixAY/sggNDAnjvGdVE0Pk4hLKEkLkb4h4qNGoZzIjd3Wh2IGKRiTe9JmlxhTQh8q
LCsFsqWAqQVV8V059DOCZrLjzZBxKRuAlABLc74A8Y6p1/EbNJZFRM6zuk1CNHAxcbBhLj9GmXNs
0EbWZPvFmHej8q0jiZL0xXOB0tGUfeIp+qew24gwXumNc1Qq2XqRPTINep8YJJTnnZqthwSpp16R
lNS6QX3S5lDuExs0mlQVw08ltLY0si/MgNhfBhQMQKxY80rLqr0y+5RDpkyRDzZ2x+Q6Vj4PxVfZ
k9RkEz4kiCLpzQOUagnFWXkXTrdp2RxJ6LYk5F5XnXHXdSSiG+871WWkiPINWrDN1kOTJ2MZZR4v
sptZivNWIuCKSTXcNKZ+1ZDnY5vusWQqoGGPEvV0astiVxIFLdObuHPXCAtIz9O3XfNpnuIL06w+
hRXA9whZd1edBG6aoEVQDsNsqr1IMYADl9rg1WORkXt7YegneXlg5JvEasnUusFiSQLCKUvjBxMa
STAXZ05jX6YZ0RR5twaq4ZuDfpj0C3uZdN4Vvddw3ZlDMngmYTRx4rQHuVNNHvKoZGn6T2RFJ9la
rZUzZejIBiTVCwJa59UKfgQdbTb+EVQlzkWR6ye6iiVTrvNgY3X9Zsp0MDm0Wf+BQr8NZpUMDUX5
YEefZLT+B7ak2nAzp/Zd7WxSzsrkgoSbf8TdnKpDsPy2w0xfmdcidw4eVpm/xYq6kLN+L5M6lf8s
jX35d36trA/vbipMEybLgh/5MV0lHYYFl2mFu5glmW3+kkq57+jvUshY7Dpwzi3lxV8rqwPDne4v
aTKL9wLM35+srM/qTiRaSwff4SQM9ht72w1rwJ4ax1FFRJF6yGb3m2x7sTNrMsH6kkCMR9/WPzOj
WI6GK/S7F+tZKRildWHaRVb5FBHjobXI0osgzDaMyS6jQTHe0P8/KyKWw8Fg4eujeEJ29vSlEWY6
OQ0V2R+QPZ2tIvqG+aKRYJBR9TfKwQdexJMibeGu4ZZT2dUzrt7H3ZARn3WBYNSE17UbD2b6xiSu
WeE3nTDRBnGswgIexJ1svTwNEZnVQcdcV+KC2pROcNfIRLuXpUz0rXDHNPH6pq6/0H6yzitFy4NV
XQV4+1t7tAXDbmf+mJZmLr2CLny1GlppYKlXShcneIHiE4tXXeOxyCQNMmEWpj+PUUMiRm+z5JdO
hTA6V9sWvke0xHnXfRPlq2KccmTpQr0r7CC9TpoBMUsxjR0x6KogrKNvI8Vaq1Vjaceh1UKybNNp
k6VqvWI17E8Z2Zp+rOcGvkG7d7Q1iBhSYVqlNthD5YvyplaqLFsNShmC/VS7ovXl5GYJwi5yS+h+
88KCRqbqwNAH59ypRx2xSGTGiNgIOScG3i3685mL8V6xHiDvD8B3F/S7QeMeCPyUGqhhY1PfWg+Y
ePMBGT/Ybdwe59TScrtwiKM/7REs19+wMRiypxJi3y+kSeSOQcnrr3an/tBw89lvZZIfYf0o3+gC
vnBb88DSHUAtSfW17/zAwqCpralXiATsedsiJ99YVo9mu7F/RIT+tjn2XHvBx1ocyTxGJMPT5n76
CM3MJHjRjxXEkqnxHaUmP7FPQ5/GlrmJBkfZ1JnIt/pofO5Us942SmKf6gt8hGfO2LRd1BwN9P52
ZalrKwT/iJOJtLl5fV1ZzmL/4WOOwo5hoeNwqk/PsubMmzFUSWqikbFLJfvaOCRy7/WjvLBW8k9z
HVkxgX3s25dCaSsubTe8H8KuLntRdwWlyuge5kY/n/BK1y5eP+BLF1ozmCczC9Nw9O9tgkb003WU
EdDV9nG+BqD/berdyM8H9y0Q9rPdHjNTJkFYcWG5AO/fa8HasdkQmcdlLpomPMjCWfcDIS9lP5Yo
KrPuSqRjfWCB5wZdFvl/+jE5OCsm0uBlxLCPMMEhYaiEFVU+/6+Tj1EohHcDzdWYX3+/hH+H0gRl
w6Ov9dlm7/J//lfXDXHavqX7Wv6ZH5UJomt8eNhXaETToFk60T8qE+MdNzjFMyJvkmQYUP6sTCz1
HX7Z5Q1H3QKMZOmq/ahMkIRhPAaxi4+JWmfZDv7Bnm/fN8zkzFgCVGjy0s15zu0dZDuPGcwKHy+D
sbHpCkZeU1TroCcQ04wRMCvJKrajDZnZ+Ck+oD/xoIJdwFXWbgurfovNsPf4P5wPm9ylW8h2GHXb
00WmiRXhIqUsET/Wzok7pxeqCM+LZlJ2mBPe6H+AF3u6pn0/HM05GsHWAqrc2/EyUE1kMFK8YJAf
1gTgOl7hqHfJgKx1sokvC8rkS+hMH8keW8/utNXZzNRKHc+HQ8a+7tSKxZQcpTLf2mMIomcc+stS
l+omjOcT4F6o4vTiXpANjpfpjDU69IkRsy5s2RXXuGzZiLl0fbHchFOsbo1GVfJVoLV489zhfWfX
chPESGGdOiqJYKAOOYlIeCWl/nKULvp4V0WB1VfiolHT4KjqQqW5FkXSdrtS1ATDuTPhLRcoLTQD
bZEqcsT5troLNFde0YonXaojISXY0K/AO6YXSACmFNP8tp2M+D7pzXL6GIpA3iqdwG/Zo/X32ikc
3kfCSYIjtwhK50APo/YSPXh0j6KflGCUGUTt2tGRpJxJzfEwDcoDhbzNIiH5nJzVXteOjOnWaZ14
pbjRFaMvbxLWx1nWW6GG38aWCK1COe2tkUCy8rgkDNzOPiMbrkprl8zNaYLINyFRAPG49K0CIyUs
hTGyi12cz9NhYHTnnbAyTyTmbSKU88Z6r5jqhWEN226Wn/K+OqnjNFpNOlavyMUXGZYDO/YS1CxV
ThJexo16aBT5RPBrtovj4DyLy4EEUnJ15/GDoic3bYF/BxDTl6GKQpQaMebBuGq9TEnWbiY/q5zv
PNcfRBGtUR2m3qDVsTc1zm049TtztuN14CbfciTbs16RbtsPmi+NnuDnJbOAZkgvF+eupn5lKsl/
WOCChuQepvq4qrTwKrHMmyxf6E+mOBbuEQ5QoE7hRZXLyitIo72ZoDtVK81V5H1gDPY1s5WW0q9n
joEzIbfWhv6+cNMP7dx4tT6vsQrf6f2IowFbHObMtZEAfHHwSLSA8Kiwm0PLIWqpNQMf4ho6xC5p
0YskF/psZ6ta099jt9xYc15+Lz/+Dm8VJO6vvVVOZUGgTPQ5L55bih5+9MebBJ2wQY1IViaM2UUB
9/NNYmPsWcY5kKsY7vJfP98kJrJj/vqiHfv5Q7/2uEyCcBB9Vxb/0XvkeW1IdB0b22WUzV24D9/F
ql/nKU4aP+e5uEqyBmc2T8dbFehLh2GaJJYZNu1Jjdfi44Z14mDFboRd+6NBB6l1NYKfw6k8VSdp
bPKxtlZhQceLAL3ksk87DVqevq0KBn2zmU40MfGJJ6pxkgtGjBDPsi2W2cyfjSjy8de5K9qsuY/y
4B4N8eVoFZkvhrVCjLCVq+s5L5ptAlTwqO1C56jIw2prhmVCWrSlr8k20ValmqaHljYT+1lHBrYj
66zQ9ZR3iT2s89D+llVqzHCwxD4tCCfXErF7dOu8sPt/YTNh4oRHtoFdj/phP37DDrg/dAMuhdNU
81ZzyVMm5F2cllmLi8m5TGYjZGgcqOt61sgpZuPsl5ZJfFYPYyLKI/WEuBa5NYDbHSqMPzZDAgLi
9bPce+9yo5q8jNFwqsgJdarSpxdSVvTnnEGvUT8Y3/opdE/duS7Amhrvm1YWb+Z2LJO9p3sXkwqM
oRUMBkrgfRWWpo3p0JWLU9qui/fksGI9DylvFBxO53BcdbEetYDZfu9aH4wmk8qqz6oIO5JtYaPv
9Ps8p7L39NHR/MQsh5MxDNs7FmwaDgMWmffq2Ffb0rTKjZrUbbnq47C/JQiMnZnSYHzGLXdkl/GX
xq5wt4TY7AeYmHSUrXA78fBg6I+c6Qt+LQw2tWuuyDnFlEQOKam8dUOPt29Jl8PGW7IVolfZu3K6
MjU8K5Pa2abP8GoGDMtvHzazzHbdNGMx0ntXrJW2cL41U2++xS99zsvjOsKYMOBNEF+FWPPpdRRG
1IkUWgA0/L64LrQBPWHhqjR/o+ugnO/isk3PHPqna2dqzY9TOq/bthuvMk1utCLdqKX+rXSKyxFG
wTadQuUyrDvnMNNbx5eEFGPZib+8fus9CP727gX2jsQhg1ZhI7SvLCpaIPMtpgbUfuYW/mV+nWBC
XzVOPh2D2402cyP7E3ti42lOzspOA4aCJtL6hYEb9W61YT/aXqdK5/qNmDWiUJv6bEpDLNSD7N7Y
tz3HzUGshtu0MPYEX/P+/rSKrErM4Fj8SMN5pzdmumpEr8CYi+9jLW7OSR6Uh2JcvBjS8dFtvRXS
/HyHzBkQjwVfyXBor+7V5IiwAA7ETePPWnCup5nwRZo3K0S3P3bI/7p3PD2Vr2UlqaSi7r9O4q8N
7dFv3b+tGsJ5ea01X+/v/m1dNPHXKMec2/7HcuRfP/D0l+1/Pfw6vC+Xfd6TX6wf4uAu+vtGXt63
fdb9tcVa/uY/+4c/7MHXsrr/z3//fAd/04/bjnPreG1xdrQhD+7+899pPS/WYcGj8/ue+HVzn2X3
X8om/P2g8eGf+FEq6O/oKLH2ozlAdgVC42epoL9DPL+I6B9KCF4Sv0oF8x27LtSHOkRxxpBLm/qv
UsF8hwbaXsaDjIEWMeufbDofkDCPn0AqBBrFi/aGEZsNh+fpqgFNUIsnCS23bmvCiSxFpJ/FIMwd
d/h0FnWuOO3jlJhtmVRAK6mJkiNXcZ2jKtStD6piE+9YNuyqkNRS/+sjGJIhMI8w1oXXSrYMlvSi
zAlx7kiItDv9XE7ldJ/JLj0cgMz5LljMyEvyzNpMvXROCxuDUqaF5aopNBXjYOj1ELZ7glVIsPQy
8BDjatQ08CLShfQ+sHqA2DzMInecvMwOgjstTrdmWopyV8b6kG0mVfu+cP3rHo4nN/v/V3c3DafX
7u5Tyt82+Z//fqOr8vCv/LjBDVzuS1MFPC72ALGAYn92VUBZLc28hSJLF+FXV8W0aZ3Q00WHhOGO
uTn3/l83uP1u6bziwUMo/kf39gP+89HNzRR/OQKD/AVWaGsPSKFHUse5U/J6XjzrgWLCrdDT0h+H
eTrOnbH16LIA6omkh+D5HFzixiiXpPgCC8NwpIVEPctinQ/qIQxqf85V6oN+FUXmrmnVW2maR+YA
pwIkSB7XqmcaNPYdGTOpdHc0rHeDND4NGVyOILuYRHxuDnXM5i+6ccfyijbzjgaPrwdwM9zAa7IY
QojmyYgm7qDHF3Jo2XnKw061P0+l2IHDuQExsul7PaF+sb4g/AbjpyFaTWNNrlWl26kqJJ46h0g9
nJtBglU830SUzRJiSpX2MG7L+bgLx+oiCm3lMJFhukoRHa6g8+G6i82l6bKdZhzFGYSzxN2IIKXV
Iz3CCT93rnle9qafxN0mqozj2REHhSaJkpfxB72Eamcm7iF0q4YIQeGpWXecdc2uBt9ylC1KhcwI
IAGk2Y2uEYqmho2ygsVCbqUs7wpdves085TybNfkw21mf3aj4qQzyrNaB9QbuLMKtIUc+Wi2d5VQ
VrLRTxoLVz24xistHW6Hyf3URwF+PxXcplVsGTKeYxhZu3l2ZbTzOq2tU9cuDoCMrPo2rddqN1Vc
fPCAlcxU6Jyx6iG6MFfFkG4Vx9GxtcMKBNrkjUgTFdP2akNuhqm0PZTwZDywLoEH0s7rYvg4uAgx
gmTdAvp0ChYlJEP2FiA5Q//kS9epEIlK80M3mtBC4iVAnUwwZu5ZZV9iIitWQu/Zsg3nDVGwhhNe
iNg6IACd5VblO62dzkFQNpyVdVQwnHJXbtDaN5EhPsRVHKxRPB5YQ9ytMgNwJRj7uKjxetvH82Th
Ke6JWhfJNo/Ke4i/ymEgwmgFqFQ7nMDmnFeOk6xC+05rJnzsQh7gaDwzFUFOZXRYafmxE+K3zqeI
dOckglTQ3SrJuIn7bhOPFGZK18eow6MPka0pKxqWiqeERoLZTqsPZElcO401TxQtDBmCd6A8NYkn
oKOs0F5zEeK0xsgTZL7bvi+K7LrFWq4H1Xoqxl2kpOaBrWLdnhNxa02qT3vs1ErzbepIEAHasdEk
H9SZtlRQuhu1T450PIy6kR9oqXFeS7G2h/I8SMuzyPpaOdoR08jLoKEtY+S8XUi2ugqatAcgMbDB
aqvTQR8o0aPLeU4LArzy3u/Yex0UbPG8nhHeLlAkHSh9IzWFe81wzpKKDauStt26NiuM+K3vmrjA
zXxdquCqNJdMaBFciJzxVWom6wZ0N2gyU4OCVAYeVt6voWhu2M1HftXCMdfQQ1tNvmWMcdMq4dqc
qtpr4vbcbppPua7G6J+tldmJi6jLtz2NRzcf/HTmfBl4kNaAGtm2Cr8wwot6sM5dUOPeJNmpizQa
1pzutIVxBY+uEeJ6guXjzUV8tZwE7DJ7xYva60y05zMYNchYDXyqUDsviS5F1Hk69s6p4cS3piGO
uwl3bqD16gkKcmejpiw5jSm+iT48zqkfvcpoN1G5gIPY621irP7bPEyP9VbZJibTyUxAmrKIxySU
kIvsRmflXNb+IEqqfh6pLZW9epRFeeGBPbT81Mb0OvPO99DmXddDde0qxX0ayWwl9eyCIObSSwd7
148zPCQFeoLxxa7ri3yA25AXKmOXzKscnjjJGFYJE8BZc+lsqElgEOn2aqR7Zs36TYuAiX7lSekm
6J/U8CxSVbmquvwDTUpPtpCTzGGt4a+GplIMqzExjhOJhidNjgbHOCVbZ5tNxbdkFmsnvaM0ofVo
HXS6/UFnUSm6CJyDZn403IkgSCHXY5Yf5PPgaUHpO0K5NlqeGkYWPkCtL7PuHBOydxONg/TsymSC
LKfdXLp4YZBFD3wQP3ZRhZe5+7FiPLuyEvPEGMpdayxfGBowx+k3EnHvGMJ10aPPdtBtZVJ/marq
bKqRxmT5aT6wJCfDppOqCidCpiu3kF/rMjueUnmiVkO0+kePGSXrgziAWlcc23kJfYslszLO5mRY
dZP8ODf5d1Ho36HkwufxWsl11rSffytZfPjZn+MraigKqoUy9FAx/SqzBCUT235kAgwKf24jHmZX
BiZomjsUQ+YiMf9RZfFHhKMv9hOmXt9xBn9trH50tqhafz82f2j3PSm1ls0oquAFkMQ+fl96MpZd
C4S/K5GDWBaMQ5FY4BKztAfHlkxWtlWnKQuOumVcMSyDixAhWEJYaDvfDhpe7Y9OVCb3XW65cqPX
2K5IQk6AveCAoQYJD0UXXqH31487saQe5obmV65z4Y79PV7U+NxlnuG5HTUQbANr29ipvjHq5AbM
4ns205ZvBtq1MWYFWPzic5XIi0zGwc4YW2Qg0mJyE0PVAVnmgfiqV4MBj2hwcOUrlr2BTAcRCcqA
GoYrktyPa4cIvkAPSAnTv4RMeb2obb4alAmplp0HoXI6gQvbaMbpXBVbiGCUPsyXMK4IcJXprjed
bRuYGxxUvGFcDWpIsxNdewEofAOG6ahAEMLsO/CccV4DuPNDnRKHrtec7dg6emlTTojl3YOpvtKH
/L0RVhtD5niWCBY1xpwF7h6O2FFTgk5wGi/M2TVFyZb3sMLCFdrkZXpVmyVXSIUSviqowNua9NIv
oRiHmxTlA/kiyWCOXtsI63QYsmI6nICfeE3QNMdDiK7Sn7swqdaNC1LTblNxnfYWCyK2ZEhpItg0
TXwMGXRNvQrLr781xtS9MRTVvU3MAohMhy7SHxu7y78rRv4OiwUIi9cXC4yHv10tHn74x2qhviNc
CCGL4zJQZKKMSenHeqG+Y6uP5hklP7NWyGE/FwzTebdkIMGZYIgBPWGRfPy1LWPkwWCWJuuDqG/p
L+4tEK8tGM+azpzpMgdZzFMLPICTezw9+L+OonsIpHm0Pgn6zKx1v0LiaKg8PqD6MySuIYZxjRE5
Pn5IiisD10UupwZnsDTLjdFRPRWxUa71RLnPp6C4/T+IjmMH/rQlzsnR6PkZHce3/vjk4KQiFJG4
J1+KjtPs3Lrs9ZKWJu3H/wfxcXtnsxcflxtluhYhJdM/Gx/3/F7gnnsUH7d3L/yKjzNNanIzA8Dy
kCE3Ty0quzH+9Oh5eWkqs1zqp7fCwo34FSS3nM+jrsDrQXLIzKngB5X4DqKl9Bk9UKFEJ0aVDeuH
ZLkqhJwWCO0NZsnSZ9s/qSV/4K90ub0vYS9dru7MiAqNtpxBcbwu+vnLAF1y8y+Imds78L8wZu6B
ULL/mekOMSf9nqy0N3n6lazU22pxamUVjsY8EidRLuHJxUn5cRBRv7bdvjrOiUVLPEstnKvvgUtl
2I4fTMY/O6Qv01aTsbEWsWZ/+pW+xC6UrdyA9BQp3bhSdSffyihzde97CpPMhui9DsJlk9rs07vB
Cj/2zNqqlUI3ctTD7NLWkhUkUT+mEK9Frt59T2daNGwnSp7N9doAzvtlKsvqJBkDFZ1BrJyOcSSu
+V+7eRTX1LoIJHvwfiNbmSPHGKbDX6lNf4s333KD/L7vfkZX+H/+u+2Lu7ckX6hlf0q+7HfMp/9S
bvGi+/EKtN6x4C4qaTjiD6qux69AlGACQBidedJilpCdX69A/J9LjYuMbDH52H/yCjSfD0K592HJ
oKN9wJovb4VH61DmmiwzAn1V19jCb2xG2CWiGb+ocroAA2LmYJSbxGC7BwbgpBD9Dmb21gpQ2fAc
pN5Mps5xPgiaCIM8CpXgIjHSmF5B2PlJdY44uD9K9aI/xEDttZwH00frSM21TyiY0l1pwT0utGlc
o2ZtfHfo/FIN6q3ZDoZXula6bhedVFZG50tOSQNC0IfE1dGLys67efxEyl+5G+oh8mso1f5gRmdE
Ek1ruHjhIbnV/UZPBTgIp3ljsL5MuZ4sHJTEy9AaDiqyPbGv3iQ/3lViHSwWbjxnh1vx1J0cOm/J
vA1C+1bJG1LfhXXdKOkfU5eWQ9skkiH6o3O9PwIMEeQqo038N3AltATB5zFMe5Q70c6ZEQyT/ZGs
JqU4DQz36uFu/1s82Uvn/fdP9vnnpouZqf2+rF1+/kdZq73Dm2nz0CI951oY/MmPZ1qjQIVPweXR
kVI+1nAybcDKh8aBMCY00w+DiL+eafsdXTXGc2gfWBD+cORgLrXRozuTbTkZsSizGWkjWLT3Q1Zk
FtuZMgIGHdsuwyeQTzfJRGZBo2vl2ShoG9lpdliVwjngPTODYx9OQmsOd5VS2F6klqPHMMP1cGxg
UC6k9hnuHlKavAb37nbY25PVrCobcyrWMkmORdWeVipdzwUiOpINX9hVeFOqbLgSpHLSyI2NLDIG
AH1JO4793SHxnJaXKzY7S963duvB+D/Mmuooj4PtqDRby/nsmPn/Ju88uuQ21jT9hy504M0WSKSt
LMcyJDc4xSIJ7wIugF/fDyi1VFWkyMOZzXTP6l4diUQmMhD44rVfI2lcaVG88Yb5WTHJF21NnAo4
u+qSsNUyDvpOOcF4XFdD4qW+W4DHVsbD/zeL/hva8u+L/t1T8RPUZ0Vq/lrw9h+c01d0h8oyNPir
oOzvlxhpECvsA7zDWW0V6P4TVrkudoADtqjVaMW75b8XvPcHkZKcN+C6MZjy5vmtl9jb9Y63iU5Z
tBuc4vgf3rAv32FJa2D703tUYCDpmXbJOwf9pOa/2A6u/3x+Xka9Geb697x6rjCF8diTOkQswp/P
9svrVJWlx9NYImqL5D4acyDMlegyfbupn0jhcImF8ObzMjrHSvXuCLhMrsWgXvVT/TEqismfZ3tn
L7LfzxkCyqpTNsjLWkb64sqenItmGqiLmoiQm1vaYLrhssweGtVwdsNwFtQX2LwT24aIeEM79xW5
YzXpdyFOSL9Cj9JW6k2F93Ik6X5Dj4cIkP08axwY/DjLvg4JiUhWRmI2MZrgvvGXRrTENybewfLE
Acgo2rlq3uzXdFynzMWliw22FhXX9FxgbiEfJzlflTn1r1qzTDeE4ZNvrGVKaFgJoFOhI9a1W4F4
+iSJAirBlM/p0t9Z2RcvSt9F1niaiuxJzj3Yt1PZiEqNy2SqPylDtRmX9NlwuTfLvFkA7cKyWR4z
RXmUBn4pcndtYYeFIp7T5abqaG2wKq85xX0ZXVYkFfuxQKXq6s5RQRFjReqlo3ZXpRnf0rxxgzCg
CkgSvaBQ+rpSNYjA/EOlQ8TZj6VUPuYmyHQf1YZP3M5edWpIDsN+poIgv3CNsr7SxNBfK22rXrdd
Js5Dm9wOZrszhHrqqq/SEnXQpFb2PpvH8VA13a1QTYm7tT/SDhm4vXoBN2sj5n1uESYftFXHO+V1
HfTxvQpHWi9T/jASDnRBP8llbkfvKpWjiKP15RMtzRRnKmO3iRA37+zRzrfVHCWbqu8vHKf4GPVV
yUltviY5c6eXg7WtORf4mWN9kcS2Dk4NxzXOCHwNrz0Ak9vbqEqza4oMUPWrRXNKGsXZjYsnnjrb
mDfNZB9GbNR93JwGzDc7t7AulKLfabN5pc/ubdt2W73JziLRnvpkPn2j3HTIzboDQWBoeu912bGv
P7qDQuyroIAkz1Q/q9nLG6f73LZlAC7sL/EobrNYoys0OXG3HtPWO3S1R255Ct7qDX0QdXqxQ9Ok
+modP1Ofei1icvdc/Hf4ZvxWksg8cWY3OnzUNb/hNjFTK4hq7aZw62OP5n0xi1PX2o+Kg+RRz07p
Yh+7KpqvwUvPkHnwb+0pEl64dN5zRQNTk8bv6FkmN1Pd2dAtZqH7ZjOFE4avttcpAcRSVyspLbvu
pUrumUhpqZjRmWLcqYt9OdonQ6QfiJ8WgV2MbtCLJf0IF50QODoXuygbn4do+dB3qbNLKgHXU8N2
OVY209HbW7fWpHQboMl8S9NJ80iOPJSMkLnjW25/G+Frv7BsOZFnu3yhY0T5wLAYn8Q0ksDRqbBU
VlONB60cQYgzyNzZzowbr67gXPAy7h0lbi8JUZSHPGrUTaKl7mGCZIwJZo+XfVJFU6AWlbqB99NA
pCOkbzLxa8M6Wp3i3STzusBmUtRvsjKKz4lHwPSoZX6n23u9qeKD6FI/EsVtXfVU/MA1Eswdxd8A
7nJiB5nEgpw9WtJLM+pKnsmhgK3uEdd0kx10dCpt0nqBc20wL6Z3mVTWFqM2DWuRefdCNhDQnncw
F+NhbKKtknbocfVQ7+etluahTTKuz+N0yGLvPREe5rFOWFD/IblBONaIvQtd8UbvYnZKo/B1/VPs
lY9zfP0fE+WRAe7SbHCM3sQxqqOyuTLN5HkC/ufjmWFZYAnIir86XP/XDdcv1Wrgp+ivGQf+fci4
b5punTOCeqj6+Yd/+K8pw/2DMw1+XnSN39igl0dlDtCOTeoUvhQVhfDLKYNZdI3lXMU1zCjM4v9M
GaQsol5Dk6qjkv+9fovvEDs8QSiLGGOYgJDQv0EkyXTwlq6vRo69Y3tsM4OIyoT988Wt+cGU8WbG
IOaOVEoCXhEfYc4z3wrnFytThMtju5FMDNc6FQhhZtYibJLkV2an747+6JFMdQUmUCYh1n+jutMy
O3H6jERVjGDiirIjwx8Zro6KdJKgmaznxrSSyzlu+nAYKd5Z2vmvyfpfKbtvyYEvRiq+Lp+BgC+T
eYp/WDnKlyOVHChWFVopN0OaQBLVZbV2Jy5knvrI9TFdLSUiqIHMjXFHWoqeQJOl1hCkUsKt2wm1
C2U5Y662u8Et/antXEK0NEfZ5l5f3+tidN/BncUXc2KOz8UUeaUP8+5G+3msKQYpJt1YNj//CVfo
9vV3YkQED4CLRFpPKPLr72Rm7D9a1stNV6KtKHOO5l5LQ3iykOAx6N0S/Px63y9Mruex8FFomi4h
ha+v140MxUW9JsU6abtZDMFqqfJp9/tXgXThZ4LCgF1dv/ULoCjCw6Y5C6tlJJp2V0eWtpUOKuSf
X+X75c8ZGU8kWbCwPBwQXl9lXIRWxw5XiXUXcbUixY0ZtTkynSr5RUnod2A3k7zFgYWmQjyPJO2+
vhSDml0WHoG3ednNvliwTumzui9pmiAxpUTVYMTUxy6Z99vJUrxaSMziyATJxenp9YUbtTRoQF2m
TWOiWrKmKjmkbHlHvaq7VeqfHXNd/qp4+keLEmkkGwobJbd3RbNe/Hz0SyH8N5RpM3cmRROOGoWN
FuVnt0rM98Myqb9YlG8wiPVZZpmszmI2X9xGAJgvryekrKgojVHKq0RbUOxCJZyeUINFmsOhnS0Z
6GkxhT9fPT8Il+OqDlYoFWAMlOXtItVa6VFnwnZCRguNhesP61n3YjZ4aefTEOSdaQaN44FKIAEj
sEhUvo6pEFR81N7/4tN8+yXf7gScR7HX6Oq6w775OK6VCS/LGlwmWTvcysny9mO8ZFvRRlx3aW07
8jFwOAfAZNi+GqUSiuPUpq1elUV9tvPKvq2WLYc7i5w6gq0bnVIgNbFqnOlRT8j/UngXPZbtOGix
HRyjtnXaXVHU42Wnz8X9SqZma01kK9ElDKT5lJggt/RMi8tUr63tRDv4sIVhr8eNxekPhoEUomAm
grncdGNbWPgMtEINaLZtroVTrd4nYY3bNV643shv9QBWV/W3Q2vlH9IuNm7Q4PRWEE9rqUCbdhEV
dlPUXyjdQPKFlZbqxpxn9UC7WHzVec5yn0G7dAxkjTVgPZqgO1IG520GpJ6FbZrmLm0IOvbH0ZWR
GpBBNJ0brWUiNsoy52BgZXIMNeLtGx/LhMZVmja6VXWRgzIJmd6OGRj1IRlVrwhQSrhPMs48YzO2
akQ0cqOawkcSa6S+5o0asjcp9U3p2oUTKrVwnux6JBd09oaLNE3LxHfwwT46DdWMQd9694XXnRfX
yt+5i1JwqLeKrPQdnenWr9IiPpvx5OnE1cVbAkpyjnHGhKHXSsyBE5AqxERPBbi11+sMuc08mHZQ
KWOu4H+a1rylhph3P04Vk0IFuuopnGjUzAsLr6T9sxXqHAHO6fLKGeaMSsBIta9dCogPnT4gp6/4
IJ+ZV+KQ0lTliaRiXkadURjF1sx0ckwmyKD38zKVRqgqhSyOKdpQpu1uvMiraVE2iVFqT5k900sa
S4LwFLNr3ueezZ2Aimo+zpWiPGcdcf+B0WBeCjq7McncT2zYa6X+lJqxznkvzqLPs2dSamDPETji
Uro0FRhm/3VUzLGkB1RgjSM0f6r8IS+Es7GkmiR0RRMq6PeiFvcqUc9BO1jUqa5n8abO+utWlW1P
uBerntEBj+ui5vRbTJVieeTXzTQHehX4Jl4ZmZd+O1J34UdVol5ENeVC1Uh0Pt52MWLSit35uuyV
pfOr2YufNMWtPpOiEt8MeTeQ++JKDMq54Qn32CRSUYIRhk7iHDK1j6OkgiEBJ0s3jG1EurjVXMQ4
oSbzlFmjmHduyiuauxe7X+u+129c1kn1iwHyRxsv4zAe4BWTQ3j+euOVXuyxKfB2GdpBpQ1gdJoL
jBHjzgACuR0dwKKpMdLbn+91P3pvewbqrhUBRMn0ZuZxC8cZ0omrugva8BLjnV80bnM2p0b+YpP/
jnfhzcL34jpsqSDmb16fIOzzpGDS31SMCjTANeEAFEbTU8GojL2OY+t4LIuGM2/5q5nhB9fGHQtz
b60jENTd65u7SLofk5b2hblja7C9jsGzqEqmVw9p7LjQzTH3C48gtjBo36X7xXj0g0hw5kp0JASQ
A58CnL7+AKbjaHpJ5R1BtUuONL4odzF9JvsRbUngpHTxuoU0aaCxwAwFFXytXWE2paDrt3/vV5/j
zZvNKOJ5ISiClS86sl9IPDqhSpNB4w327y9oLgXahkoItvMtusttIOR9Zk6ThOltpWkDT1W1dqwH
pUU8pk4nN9f6/5OLEg27nikQML1VEhZyUmdXpe4h9eL3fZE5t7JgIFWNBe1qjmpOhXj7dkt/6/T/
t4PttTPtm8bpH9vaVfOleteLL1/681Pz9r9cr/f3f/r/lOmHWocXi+y7LJV3T9VnolS+/CQ689vf
8DcjsT77aMvYBRhn19nrb0YCHzGAAJsDHsVvzVX/MBKkrhFwQnL/yry/jlEhjg1RKwZQF63q7zES
0PA8iC9GP2Y9DakrMx8ECEGcQA+v5l/NHgdklhhhh064tx0fhty/AQV3Nxx1JXsE3r+rXUMQPDiq
F05nx3uqj/CU29NJqVo8MXDwBYazWtDQplXYgfHKgMTn9efMJae9N+oHBohbxiA9KCz2myEX6W7U
zQDfLzqtRt9ao/rogOTVs6BoT9vnNYnucONmOR4bCdKYKtsoI2tEGIEqrt1BBHmj+M1Snz2Uskcq
MMxPosKYQ7u1eTkL92rKafYd1M81RiGscod6msYvUEDXreYwdVch3Pu14eWf8CKd+mqugrIfAxDK
rYMnHrs0fL56cNQaLUsNM1GKFYyf2z1J8SDicX8dlXRael4IIuDX5gL+mh68NMIcNOT1JbQ7jmIy
p+LhnCb2IV+Sq8xoTh6k5SQr4j1kaFU29XlEeajSOQwFfh1p7Ks4OrWWffCyZENiALCB87XzqAON
2VHpYrTGg4OdZNM0Tb9TBQ731lpcopkQOtCvNaDcMURoplQoFUN2M+H2y2svJCdYI5o0ucTLUmyy
ukXcYxxql+ajZPQuc1WxT7QJnyp2jj4eiKnUD0XlbLPBp1OyC2k23s0uTWD5skn69pkMAc8Hkt2q
brInvPPDEnmIbAdXSahZ11YZxUTZuUnT9g6TIq3ZihKFWbcwFo1glSRdX1b1HEI/wPrMvs7fK1u7
2MgpKYJCgLLiPbqMI2V5nhiR6HK5aVV7Ccn5Wissy1u1009WL0Y/KeJdLYkL6DgSbPSY3OEkm454
H4dHUcTagxAEyhwWXaibqYv2hpodl7a+r7SO44Jt+qMpWRN0SNLMfK4m7Yu7lB9m967KFvQJLhao
yhz2lTUZNJvLGzOpJTzA/Rw/F3V+8LpWv/b0NFWDdikIPpvkcoUfOYxU5WBX2CRwOCjLXYSvCFvG
EVfyEJ/L1Lb9cXDnw6Ll2oXelu4Cdj1lm6h0Y4ir1tjj0roy4uqTzpuykO4n2xIXRpEjHF6u9amq
o21JbVkNm0x7nC/yKMbzP7kz4XIpHqQDjcvZIR/UmjQdmwYO1NduQ1XpAOy0mB4FcLNoKFKwr2yi
X/lWBmcve1fSqW0LYxsbyvtaRLuCSWkyBuxNabGjm2AKsMciV0Eis6pI6GYV1KikDi3aXmOo7Alk
HNJaKx3fwEARMuRF+1RQZK2YcN/ERmNcWRInxBq71/S4CK103Jc0R6husdUg5fHmeOOxmNYwiGnO
j0Pbi/e4+5i3E0IWN3Vui7AwdYrUp9G5LQqn23UmK51cIp+uVFpOvaMBH0PFudUHVrxoj5LxGdrF
1hiy6QH3k6wdT8aiOQe66NL7QScQYRFk6dtudonHA5Cuh6jwiotiJne15p/8ahzvbbgP0iZ0cfyP
4uVJOziz2Khld1yduXACp8iQe9WKA898XmkVnvT2F4joG0SIPRvUAmcDqkyAUUzRr/dsozSqsoJh
JATxzJ1Tn2st0L4uoXP9+2/6/6nv8J8Lw9+lcT9UP5EUrH/8b7CfBAMadNYGCxtwmX/z1wucVGwH
bx8Kt2+K3FU0/k/2NWpxjv22jWyc7A5OP/+A/Za5zqSEhYGfE1r9fyUpwKBGTCwnDXTra6f166Uw
dZoknq8eNpN+7BwSNti5veXwYr75AdZP2MjbKYHLMI2siW4uIJnzBiUrbKMZY4fq9ywudiJzyW/s
3kk1v5KLvaVzNsiqOUi7CbKbzmHdC62R3HtXJEdhT4EXZ34j1CPhmyQdu7epNZ7lcmptDX3dfEZD
f0+nRdBlylMy9dGur06DqK9iOV4uRGkMmdwoHnmgrblpFW0A2Jl3eu5dF8PyYLKZTEu6j716qzaf
2jq9mnPlaGQEizaFDnXH/NHkcq+r7RpIUhJpXbthnGAibcj9Ud3pcqkqM5Rp+YXIjA9mlF9XsrqH
Rl1hhHIIZq25S4maDnRAJCK+jSqoJ/sWKZtJ5Aavc7VbtmT8P8Yp+4qVORuBrbIjeCdTl93slVv2
jCTUarkr6afOWvOrMqf6RjHNiB30TDxzztt9woX5YMUVZl59S/jVsZOfLOOB/JarIjuSVq7oT1Dd
YtpG9SmVxzgGC2pItbICtd+kme13E2kl4dQ/I52FH32IUgc4QsHVq4rdktF6RetlRIt2VHQPrbOR
Lty8QybYhCa4N4fPGfParMpPrVddAvCGCwYe22wf0qo5z1XErbOSLe+7T4iYzgukQa/VfpThfBRM
WlZ90Y7tpRWrj4X0rpeRkPL8tk4+9KILMy0OlbHEJtQNd4YbP0ld0UMtKZ/MYXhXt8q5crgL9LC2
+edxai7bpqZuW7/17NBeTqkTtrH9QI/jhiCwcFiqs+KeLNzOmg7QkR/iqt0p/GKEqW+A7XeLl2/7
kpEIa1A6PVLWGmYz0Wwwf35HJN3gjD3KDHHhyW9l44AgPdl3RzlRS+5dlgXeaE/6o948NaNKZ9Vs
Cx9gdB3vSsjYfN7Qk35vmuKaXlFYID01A4ds78DV8BxTaXo9FA5qhyXd4R/V36e2N+yGXEk3qeZ+
NKJLKZJb2V7oTnZwpluaKL54uRno4s4dJKiO/X5R6N5ssVf1rv2+ihMdSt/zpyXGWLjcGgLhTCcT
ol+Wu1GV1MSVh1q9tgfC0rVg6jFGL49uT1O5dwtQ1AQ0AaF0pYW5mG+jeQwLMQPr6mOYVPMDxuF9
Ab0/T8dMtz4t0tyNigyy7kL00d4avWBQWSvKqapXL1VtbohgfM8BheLcmZdl75UErSvZyU3FoUM5
AC61b4bp1BldcSEG75OMssbvqBr1wd+uDBrKfHVW4PJ6DwtqVBX8rflF1gL46+anWauvACbIjKkI
+8xFJrf22H7oy8mlC0lgH1X2eFA/uA5z6VLcg+cOgEiIOAarakOlia9ljNV0RhPSMMtEOmFv9a0c
LZ7n5MYzCe4rE5KTyYZNNr2Keqis1yCk4oZ6v5uKyTvObJrfZWiM+WUip3uMtpdGR0yeN3h3nC2y
YyULZevVLG1rlCZJCTU25zh/HrriwRFuvDEm5AQFTRo7YWf9oVVbHBIZx5e+0h7sCne7Sn21k55p
JN0UzeeKSZ7KQ7QPyyHtYzPI2lJu1UR9F3nE8Jm2tnPEUVG+qu1dYjNZLj6O3sa6ELYk4YsacAtn
e8QziT187IyjqrhemJZGvCkmSSiYMj4ZScepQ+18s9J2ca/c6tAQdJNFVbwtLXkjlzTsFhwVdbLP
Heb2+OvoPI30N6VD4LlhFpu7El3B/85Z440sgAo9TtT/ril4ICGk/yI+AZN+qX6sLPjzr/hz2NA1
4tvX4BvYdYM23jVf7K9hw/zDWF/wgJYGJI31IirPtrGoEfhsWoTmAAS9UBbY5OkwZyA61MmdIzfk
N1xo6yjxAikgdoqTL4jFNxMcwU5vkAJ8AID5qZrTH7++2kzRJIGFj3GbKEb5/OIm/WDi+D48CiUE
Cx1NhLZqke036PA4jz0cr1KGmS3ifdoqY+BijJWU50XJVlno2eBYMq1dQRYFMOw5RAn+hXT9K+v/
HUS9fghsDY7FHMeU9WbqiYzGmTjQl+EYq82GMJHkTGi3s22GLjplHHX80cvz7S+++pvpnvvMQIlc
BdshGPx3/WVj3YCbjHkdOj2zkFFY+VkaXbylPVs/5mvFG0elwh+Rde26hd6O1E67Q01vSTCUk9zq
MX9iilHhUe9lENSppEEhKYrqJif73Qz9VbCCOdIziYJiG1vRpZdsratXXhf3dSjMUWPPHgn7dmS5
1S0h7n9xXwDKXq8/tKw8EqQ4MYHarIzX13JKag8sq/CA7nNnn+bkjsZyDbhQJCf1yjiMySCDeSFF
XioIUueBL55Jj9B1xR2vfv5p3sBmRLgTvU0qsgGD+y1A7vWHWQOvB88kSC1tp/4sJEF5sxuZv1gL
P7rKCvKhDiL7Ckbw9VVoIKnmfLLdjeEUjJg9h+12FMn+59/F+B6txyVAmhUGEShpG0jy9XXWNISJ
onmP9yAlWXsX3g/9nkoaQ4kROyOIAaDJ78nsey+rYnwanKwmkIZzKvkdRenVQVdMQu5XfBxTYrOY
lMuMJq6cwR2cG0VYIBOdGRFEGEcu8TFOFtUX8GA5Q28t9B27G8R71cYGmIFpp1+LSIvWyFhUOXRo
Nv3nvugHZPpdkpMUt6ZmVAq1ZBs1zpQqmGaVbmc5uYYOhpaM7aYVeZFta9L9LycnMinbccYm9zVn
1JEDzlE6bdV2tN43kZt9VTqlipB5ZoyERlqj3s8GesFDgRnhK+Q3U8KYxvNJT+ZZ+lmWau3ascmH
L6tueiBWnqcwpn7xnSIbkn2TiNTn1ogs16eqSlw4y7gW7eQIUwhqmciaIaN4fGjL1uh9GOHhMxHD
7WXRpvFzmdfRo5zT9OOAFrH1kWEX97TjmOT6VPFyD7ap8SVNhTq6wiRjMZrJFMUo0TiMZ2YGvpLG
+lmMUXkDyUg8CgoERw1n1KO7EfnNLYrF/namHIFBuOkyjmRLC7sn0grYV0lAeIN4bpo714G/8s24
ljdRZdISibRxemoUs/7aNlPdbNmAHBGMi7kiJ4XobjqpGO+iIcoPQpbDV2vpjdsEBeQX2dTEbxfF
jMZ16tUY725iME87IHoTFKfEi6GS7D6QaDq79y3BSMB6XVfjEOxqzig4zSDYG7smLshxOo8MzEVc
Y8eaC7SePTkaSC0qcWO17pQeadIZiTdo7C70Mo3dqB6rPULciQTsutsOuj4+qTy8pK60lFS3c4Hh
UXEmh+XZ59UGm3hGYQLCBdAxkbgVnRYU+fYS6p2ovJZaqdyV0+fV/nqyrCo7q8OSu1vRxc5NJGoC
RiayYJvAaEfjMHVmS2JcZTUXbq/0d/kEpKnlY3VHy56DQrqqpjwYCGE5O91Sx7Q828mC2oM4dxo5
KuuxLOUQbegLYRqbZnu8mqnEWHzNpAZo37aGV4Hklb33rC4K4a1tbo/6w2j05Kf4qcKXb3xAQEsU
OxrwEHtwjqhbOv3GyDaKk2G6JQx1GxEJgzok4dADN4uXbixidTd2inXZzw2K4VIpwcvLqERDL52F
AEnXqntt103eOG/Mrpy+APrOT1TD5N7G0KZ015awDv4IEqyH1VTlON0ooEoAtT0OJqXixUOoJtoA
I8rjYx/klLrPeedO9VaZUtkw+KMy9uPRNrcp8Ynq+xlpQPfE71zPHBSESaXDJrczbb6JrdaLz8JJ
54q06LkT4WDlw/xuGStzerJGnhB7t8S91YmAt4yxHe3GIPpBddLen6M22qs5sMFHQyHtAYGAqjXJ
sIWpnWZ2BUKX7gjWQjQemVmHTLsCiiAntYj7z65Wa9OlivrYDmSdL/LBKgCb78ZYa1PLl/bUkTeh
6B1Hd4zr6FxIgoCk7xXrK2JwAN3M41Kmq5g7SbMl2ucUtdyeEuvE3I+DLj9OQ1tPvMtBqk86BxIO
bY7sLqZcA+IQs+5c69Y4NPvYVkFjhqjOo30BdERWEI/KXWnU5ZfUKyjDqko3q08q3ryDpq0kuNGV
6JCd2tEwbXd9W94W9RBvk4W330WUJfmxARPXngRlWz15HGr9FRdHaxxcfRhVpP5GzosvsyhEzzea
aLCRVHkJhmtmjYdoBcYCAlSPuzpagqZlijzXZqK0m45yxLO6OACrSKu1PhBF1cjTUMnsNiooSD5G
Ss9mbCWKlVzQd7HEmwkZxlXLTBKFZIvaaYjUmiDjFmU6OoaujZ3QdXLb/WLYifvebia3ew/1Q7wJ
2SiYTNSccFotTldgSLjDO72Z0vgX79OVU341KMNdaLapoaeC+iOe//XbFNFUUtpKGsOZaMXWMRqC
jPGHBGWGOURG4/gLgeA63393QVx5YI3r8Ig0+fUFcdujZlCLOCyzybgoWmlsksocA1KYwCR4IEJD
OMam1lGVoFdpQOpM8pO6rN+2NWBFLDQrINCy3pLFD9kxUm2fJFkMMl5ZYWxO1uU8Ncm9JvXiMnK8
ZKuW6XQRwzyHaVR1TFkcs9PeKbag8+86iuo29BOrwdBbSvDzYeX7kQhhNXwlgj2AVXxOr7+rZyjE
P1RE19l6Ye9NwS6Lfmz6BeL5o5+QicNkKLJWrvXN5N/Vo0wTGhaA1aZ613R1enBK5650vO7AHv6L
08535wwWzKoZwISGLAI75uvvZBQd+mLRRZtcdnCQhbLm1WHxUeNKbhPLKUMjoQ3w5zfyu+OcjpoU
ZSdLBtcbmsrXFzVpCs0SzJShqaKa05YyCbI8NrcchZJfXOoH3w9zNaJ3oispfDTfiKfrkUBCt+mS
MCsSeexjxwHJgHhcCkayfFLbE8Fcv4p4/sH3I3iYkUrFxwpXsv77F0eTTCayVwU7BK6SfqurALnx
5Azvyh4z0s9vpbbeqzdPPDQAun5EoRznV0jg5bXcWev0bNGT0BmjhhlqqoOp0bDFDZ7+bqnp17Kb
bgxrQiqJl88Jd1ti76PCQH4EQNeubC/9+vOP9K1h9u1HwuDLhwFc5v+8eU4UF4Ie3jQNjUgvr6gI
ws9kj+JKmKjl6Gxg3sUffxp6KHioErSJpdFsJY3i/EDmuIvmDErcaIwNCUfVHvlStFOHqg5dogfD
ZUGcaTrDcCdFJP2pnjW/740xTI0Gr5s7RdReRoNfp42+a7uoDX/+9X605aHhIgp43QnWLubXd7wu
CiOKpZKEcy3cp8qYCfzTjPRoubVzO4/UQiJ/rK4sRNp33VQ0vtTGZVPYWR3aPeCB1ThFaLSp6jtT
ZIedWTGstJ1+bo16viLOMw4Npbb2ZjnTaEKjxb3WZsesEsOVriTVh7nr69NoAPBKr/I2MmdTXDzD
pG1C+VUn/I+WF8yTZhGwgMiHfe/1l21MpeYM0ifhoFbv6kYtDlpLAwjpVtgMnFyBVu76XT40uj85
eb9TKOre0JbtXhaVHiMGsps/7/9vaYD+hzKDvDxerLXv1T35k/h3XvDbH/6LFzT+WP0FSNtA1mwQ
NjaFv6A64w+CYFd3kE3B7Z9+4v/mBd0/cD7gTCAZiocTAvcfXtD9g18WS/43YAGH8G9FRq1Go5db
EmdvZ7U088kwdvAB32x/WJ17b5R2hCjigbofUyEapriFKHHUh8iNAk432mmekn3VbjHn+/ALnLga
8lscvzfb0CjRU8zORtPPhnLrNvu+DAcj1NszVsKgbD+606Pt3jjt9VDFgTpthaf6Ut7lTt9tX/wA
139uWi8NzYj/v/8y3oq0MNoQVwCt+voBaPU0llRQeoFrxneQrnvFzZ0PrjVNu6idnxOpPhhxBzBG
J0akGNU+g7A9NKBIoVkRqAnG2D+SeXmbWx5h17Yd5BKrqg723pctsoD4uvcIlQs7a/aCdsaibZfT
11lt2zOMYTsgNk/KZ+yyNRHclh0sOgkD5rBjDXDbcPvUzjX7f9B1aHdUX8dkCDg5OO9J49zYdnxT
lDdzZ58z6/OkOttEOKSOvhvzZBMDqmeFFqSLvicOzpL9V3jO0BHxs0YOnplgnWyTLchwqMvubKaO
GaheogVKY5wG2iAyBKRWv7f6JIDWO5vatMl6wBShfpQpXBhqEGTPlOosx9iywrkH2SGPwNT2+LA3
xvxZFV+MHoNq1PUXA4bHfpBPo/nEEXBT4QFQa/G+pAHJpkA2s4yznQZtnV/K/FHDWZaoqDuzTzaF
u9pdxKtAT9+nyMGorDiMoBO2XT14CgZVlDkRAcSR6tIwgdNR3M6QtnX3OTcurP7B1Sd0JLZvwI0Y
tXNZNvtBN+QuLcWJOdW39S+N/VGDrOVweNLHq2g41PZ/kXcm2XFbW5eeS7Z/aKEuGtkBEHWQDNai
OlgUSaMGLupiIDmCzCn8E/DE8gNtyxStJ6ay69d6a8mMAgHce+45e3/7WqtVtx2jfV6zEs/TOm91
QozsvRLBeybjq4KeXvayG8vmNhHyZ5wr1504ayFaR4NCMxkDen2cB8MftXEdpsoKBI2nhAR1dtdC
BL4xKDuhSgeFrz3U2j6Lxc4xmlXrdH7abntUR/mk+HaGTB6OepCdRc1db1H66tJFG8b+VAk30SDG
0Dt3nSzaR2HvN6Q/o4DZZGr2pTK6DZEbdBTyE9BTFE/AKhi99M5hUqsHFFqP9EQ8dbECT+PXXrVN
1zTybTAHrgBw0VYI8MZ6jeLnQtUU2gTBKoc+OKWj56CedxtJvpIK04sHaVW1Op37wA/K3JU6Ng7G
RB2RVyNS/tVgvrT2qhfDdsrvOweZVZknT51p+Vq2syN5o43GZ9No7ss8fhxT49qU9JsSR0dSAZJM
Wtza3az0riifuko5S5Tiroq6sw6ijYGtF8+745tBWDEcdaDNlORZjbvaxnUONjVxSGurvKnbLB/c
FERUoJqe+6cq9jV4aoHmmTwXyrQe+P2ih2BmOGdMXiJfinZcReWq0uDfz2I3sabFN6G8TZhfSlO7
1VAW5xCUpZdGKZjumW7RvVg1UmxzI8oaTi4Sf0TZUbQqe/LOoDaqBefWkSTUYwzgyu6aZfrg0ZOn
zYyjGBXSVSN0V2qP9eRnxI72Z8YEFC/D1LxQS7ZB9kAQ6SKCqNqdXgSbYv4y0wrB8OYTFH7WGdJK
SBxfqxAYp8VxtYM4bq1w3XjOkG0rcatox0jb2sVj0dyL+koi3VpVFuEjxUyauZLJRDf+siSwVfla
Kk4Z3dUiOqPGdbvxehhOrWLAQrqY5Hmf5SdOAqFfDvq5OjLT41pNdbqKSSBQl0DpWroVMf6Dakcy
ylkjXcgNC1t5KuOBhW4t92RLw8LtZ5xJ8ZWZnyLzkDfHsv0q5VdFhZbjkNh3BEYrxWOA+sCJVxk/
SboeR2+Q9waP5aQAhN+NjU6ACj8H9D40pVcd537TSS8C8xJxFjHps+Gr9ujLk3ZBg9MDwn2k+3Sd
0FLOYumlb8N9VU5+FdXPacHCaGmbpsd7MjOIrqtdlm3tJGOJ80vaz0azppfkS9PnEnlHXI9fyRNc
WSgNWoXmrXBtLgTcUIFUcYIaEGp+QcSY9SjI9On80bln+UxGIuJ8k+VeJy6s4xGyS3mvp6ukfbQY
UfXGrp1AEnu29RhJB7nZysra1PZOvp3AkXtZpZ9LKXqUOcasDhCiSVOWZ/NoFOkFirGtSF9QBx84
PzO4Hffz4i6fcB55sQTryhHq3pTqlWLQCrGg4wiUNSYhLy0Ns6E/EVfrNs4LQnA36E3kBzeQVbe1
vIGvLyG6CZ8WqW20jns/g4NFUiBAaVcMl4oReDXuc21wNlKxCdPL3rkvq3XH1si4N0MqOOkvqnGB
r8oT3YWDaETiHmLToSe6OJ0IU70rytsmmrzAZpKP/QmYuGMfpdhk2yKHPjjLTfASk71xXoLAXtnw
uULBTrRS0W2M4CCMmXRB3cct76dsePwxc4YzsMyuFJ0SDa0tVAF2i1bftB24+bZ8nFuQIdkzlhtf
yrCqYkbrF7DEYvXPpUvo/zr/UgLgstR4ResRN8sKn9rFRD0Uw32dqIj9RA4RMh7HRNmPsrTS9V1R
22QD55/TdK69UjJOTcY11xxtU7BQ9TGK1Girl2diLB+CXiv3eo/8gs21FvbeSVdze1WkXwEsLDl6
5Yy+xNpZ6B3U5F5rH8Yi9viSerSq620dP6FtbgJWXh6fgdkFaxDNxabZj724CAcj8kyECq5Uj/uR
4oFLa4TUJ/3jWFHU8ZAPueLWurqaq8+z/tIEn6euw35HVjwiMLvrd+iIkDidz+p+ICPsEgPQ0xzY
zUm0Fj/SUAW7IJTz2868wv2ih/ioskc7snJY4Nq5GekP2BLLP2q5f8XBYWkh/GTSH+c5g/7pJ1wu
/v6bKYBYJDxPmOeZWcJ0/HZ2MD4tHkx8M4uqkG4ef/PX2YEUECbCjL1R7C/nA0r+vzSFpIBgxlet
BTC09DzUXxn0IzR4X28v/iimrLwNkgILj8F3/YxIsog260gBSZgAtMYiTRuMB+4t7mowIZ2XZYEH
tmZdF/Ie+saDzWnC7a38kIbpuoZqUiox3NhsbTfmmuO/4jlxg01O8NDnOPrcJKyaA5FfjqeFV4O5
V0IJBZ6xqYIqdFWNm7mdfFVEG1VvYz8w5i+RGaZbhYD0uu1XvX6lS5UXoQZcte0EaiVVrsHHPNbI
fG/jQRtWdTLjSy1bJN+atiHCwWPYJichD1cBzZkhRsHUkjyLxWKsDOZ1GaqHvO+sg9IzZirDecbP
kG0qyTlvsAJmUsuxp605NTBUn9GBjWJbSkShFLp0x8zHvKXJyiQsyR9jJiRGWt+HhX6phXS/h26+
jqHgUKzWxPv0NfPRBWKC1CrcyUOwhFnIaOkxNPoGWXxH02bETzf7vNZQBlkBuiHTSHOvJ6LHjevw
VmlN7Lazn/aOslFN6cXhifbtuAc9JpPnUX3uSp3AIKnYhVmwDlLL9vpFqJZjy0TrvgdehlIMvsrW
ghvip4YovRgZOQ65jVowkMtKwfEoTO9gqV6zj/n8xv4EABvHXDW7EDvlrY62Ch2cUaygB7lBpLia
hiyxF/HnAQNCqXabVnIQg4lW9cdcDdhb1cRv5Fw9Ykgjti92sMsW6lxsKqXLj0re5AdQOdoTGu7h
2EVpRXDGPB6GkLAWCT/TJcxzzIlK4FQPQWESfKp3hzYO7ZMpImuvGsW5Fqozszca3UAZvkrRLAFw
CRi9huY+aWrjoqoEbeO8No9ElB3CwCz3USSCVQQASm+MrZx0hZeiFOwb8pX0IkONVaQZQjM58nQx
b81iOtq9dKlJMkkJs0APK0XPvR4qu35GrxYnkg+y8pF0mSujLZcjhGvniU82hI9p72uWE/cqyr3T
6IcASWDrzBwv4htRozksehwmToX0ruP0Mw/1YgLIXEzWIBMr1F2R3uxoJa/6FqmZVj0T9P6YlMNe
dvqVjCBR65TfoOFNN7BTu5UaYzGhs/wFhf7z1Bg5qRHQJlNuv1RDcDotEIPUXtWWWq3VyblTWjL+
THaqxY0wypbLgX0vBTMVKh5b2+nutFYKkMfVwVFMXzSx0MB6PKnDSzEMt9C2Nvmotp5U6RjZOQQy
DePGQHBLIvx2zpnGt6BY3LwfR9dy7EeJITlDiHkbMIxQ+PSU5PFV0oDAIOPjkDvGCZjP4HWD2Guh
RgJiYO+x33zW2/TQhcHJSdCHNgwB1ygGW1p/jekN4Z1VTip7tmJTzlyaXdO4yihWvaq6OZ+s4vt5
o0GNLeJkEwIyLq2sZ44vXwyGOBuMJ1a+ByUiGaYIs+s51T4rkvrcSe2wkrhBzhFcngyAua1e3JWT
w2OJ6UNWnbXVxrVbOIUH4IDxdm1+Jr/zqW+WpNwSK3VCG9XQmMPWaXFgCoUodilCyoTSOX0pE1TG
1jwdGK56ea8eWqYGrhlXx6iUb5pgiegsOP7Z1mIyTP06L1gvjACUPBR+gS2nyUu6u455Bc4XJ+J4
sjpSeNRR5hCWtuUdlXx7qzP8PWsaHgqYJDwvdWZXPf6WVPPQXk17q+EZAQqQUflHZrSxTUe48yCd
skpsa5wybjglG6cQF6kjr4NufmwNhsTaa/hPEK6tJnqaBw7alhwfuwRxlkHypPe6xf4rygkdAdN/
Lieu09//u39++ShZbHmRP2sK/RMCLCY6DD81wi1k/uVbP5KqYKkoUBWiO1jaa3/VFDZ57QvAnsBs
lY7hAof9q6agH7kw5xeAK+zYJbX3/188uLQjAX0uLBGVORCmw+8rCqsG9yyZmUQwXXCcEbNAJd0m
GAXeXKMftAqpjt53PVWKFgYnGCqxXbxrFDJq1ay6I+m6ikLyx/dK72zC6fnnb0IJ9M+3gXkEUZwJ
GkC39ymwRVZMoVmpAd1DVbqdO1qPwTRyPsfs76WZcT1m3WLp719A/xQohoyY6PCI2N6yqm7gDyDE
rpSnJEHQGC1n8HgWGOGjYUuuq5+HMuduMmYZ4uBYULYEfxGxNbOBUzkpERi0rL1pY4QadnpA7oQx
SaUsctFj2ma5grm2nQn5pH7Iclcf1GVLEU/xoGDds5HgZEWouYNm+GkirTkYr5NBfC5k09MY2TSl
2JlyedbY2n1MBitxjV6nyJWrtfa5U8b3dRJ6I4fhwSY3skOeXtecOs2IBkx2o9SF7UplvBGkWoQL
/IGcp2PYWWuK3WGtDxNq2RipjJ7dykoynlLJMfZ5og/72Ux3XfcQd2S6h3Ak2BhIINnUOiqcblaP
RpTfJhNWzJTTVTW3X61heNZs9WKQinVFOI/eG1cByIiqeQiVmZQ6fV0H3VElE6Ubbb/vobeOM2Vm
/aybDTIZcdLa64ZZ3NZUwvKApGub13TnWuvWSvJbw8ZeJdu4V2mzIca6YJLmWgUhdAOntTC3r2r6
bYzZ9glfmNwxy4+sbhW1aeZZ8wHGesPpNgYDW/2W9OY6xBh4KKvpAcpGza5qi35rINqPJWnVZx37
rdiaobaKOb7nwbR2hF5s1IpOUZLVOG1AbiTVOo1JgFaNlVU8iTTcVur1IMmrLG0zBnxTBEYX0IA2
4VgzX3ConKlycyUKEnXbQb1os/qS04N1iJzAczJy4gq7oklUhagqx4KbYjqfYuuJEVnMI9rsZCM/
7+tmPQXzbtD0W0eJexJ+89hn/B7s89SYDxblegVxn8JTr7cJ5yQvij9nnQZ+mzEbOS76tRyatK3l
s3kMV+lI1eZkkgIW+kmf+nDrFHLp2ZN5mqX4ggF0QiNr9OLI8lLL3NV5cBFRErVais6rBX5C5I3u
xkANYpyxmzbvjvIgDZsIi8jOSJurKaBjAXzlt1oFtqWk1BldiR92SFJq/uw4F9rGNhpPgjqiIEQC
7Jt4NvVYP3Z3mGjJOyylfalG6h4T6n4w6T1lKHzSZK23Mx28svFzCBYbLcZVMzM52HEUkfzZSTZT
2T9za6HcI8bXEwy3nS79ImKez0wZ73oZjE1OZY5UYyug4Li5adSrsErObGI882HBf1bntRTE7iz4
zW28tTKbcBcDk6xoSlWq/GAa02MqJsvFmVXv4lRGfjE2OweLdRrZZ4OOPaUPK0DpJXFaw2DMe5tx
kGcnRGVXoA8Sk8GFBAjSHRx9L9PdBvl41Ol2Z0Lise7XuCgu0qD8PNAjby1a6HlHlC999IJ+elhh
NK4HAEZ1Sbu0GaaDVtiIkpXK2FvK8JziVJAollF7Dpu0SnybIYDBMKAuET4xHFDgX5a6fCx6+4tg
nkDSmeIW9UCVpz9GdvcY0ElucEdNGgTNyUjXhqYVa0UdlasoMDjfpZLiAdM9gyLiKzNmF2s3OKHq
ZpEpX4ZmtlfHk1mOsGMYZyBtCfL7sUqh8Ki4iGU7CW5CacY7RZlEIie9Gmgrow6XNUIxhsfDQjCg
yuO2reqTobC6z9PloFcnCT/opq8L2tN6U8ucMdqzcp42OIv8SrY/jw052aaJDeMp16JjaOq0dMv5
KSWsHIgjPFUB0dN2pE0BkeraNPCdl0UAFFSv8xsMZ5Tj+aF02vvOhqGU5Kdg5N0B1O2yyjBd4dSn
SBP8l/0RfBujKYWqdUwvKUqX6L/cGzJm0G3Ec0AhvGq6XNvF2oAy8Rw0DUIqGrGiVc7izrqcxgnL
dPB5FJj2sxFMHbbae3uq1tmivjPM51RwoJP17JLnIiYYTbXu9NrezUZRvDha+0QwjF8Fwd3AfSM5
SnKMAwD6cSY+K5NmXJXEArr/NfFA2LA/JC9MuV/ze61mJi8N4YqEx8N/6ZKoayHl+AhTJK4I9HK1
u9KN4tdkPUsVgsgGKeiiiwCMzPT1rU7DikUV1oKIUyX44phfU+I+HfYTem0/rxDeC6r/mL5SNfE+
5BHjY/j+jeaI3qwSyES+aXpHDK/tNbp6PuB7QmtZMY6oMaXlBysqNxnjVJ7d6w8+wQ9KFHQvf3+C
5d/fyF+iwkocI1UALrXUHlxdD0Y839XGPCfrpZcE3U1qlL4ujBuDIaPRsuhqztc2KPYEHFbuzz/P
Dwoz+HVAr2HvLCaWRSL05uMIrG1SFRaSN0eYR1sJq3dCzJ+6+fnbLD/gG9XL63V/+zaUs2/fplc4
VPMHEn1QUlV1m8PPRWEe5rr84E5aBvX/fCcb/y4WEUbs7423VEQ4DSPuWM7Y9OOhvE4O3Zpe9QEw
EZSKOHXQGRUy24IqGbtyo1/N4H9IYCclgqVSIqEFaPUHvoQfXuc3H+vdHW6G9AY4A0vooVE3Q7if
LizWiNer/G84dfF7vbmj/qH++P1/LW6t3/9P+lJ/lJvy+kp/Hr3sTwgscGctYjNNBe/+7ehlf0IB
At8XndJyWFgOZX8dvRyOXtBd+PVBwnNk40j019HL+YRgC2oTqh9ASRw1fuXo9W4lWBhQvAMfF3Qk
/q1XccWbR29UUsvJnaLzo8RqENhXCAjstvu1k9fru9j40og9WwwF76PRNWoMU/QV5Yk5Emo8Ed85
BZ3wgsRJPlhdX81fb57y1/cCdcSFYRXH2vZubWNSHuJnmlvf15VQUOgnlI/C1l7SWUyPylCL58Rs
xj3ycHsTjgg8aTs6jDD7hLxOoM5R7OnottiB7EbbJSpN3UBem0M75rumDgxXrXTzi9zBTwM5rSq/
0XysToUVpB42MZwwSlWtyXvBEpMXL62i5D6t5mkT4bS8mkfSd2keCiBT/J8iJXfdaosnIlfzk9nA
OR+bFG2yXGv2WssPhaAb3Zb9nhgL6tRBQQ9tG1K105wZ102Rp9axc7ARK8QJH8Oq0+lUGSjX5k7D
eV0ooXw/1UpyVSvwbnBKhNf5FE6bEt3X5ZuH4fQDJc73i94fFx6dMZfdQVv53o8Us7kKRccmIqfO
6AWKzscbGDuLKZdpxiMy+Pn7/UM4yq1LYiuOQ+4pbIDvl3OgNsIQMjSiNCy2ZvJ1sqOvBogSPZCG
vWg4Ev/8DV9vnX/cWsiMSNlDFIvX7PsNBMtE2XHe73wHkq/s8bCPMtGxkvW1qALNxW4gLlUNjB+2
PGONcShWvOUmOGHHHrgYYXvR58YC0Y2a7MLuotd2q/qg6SVNuTARdun3WrJvMpmbztbL63QKzGNT
6yhZwhyY4Acb76vQ8903AlpB0UP8DhKqfzz+vR06laJyvMSkARc68OumbLxQqoOdqAmkjKHEuLUq
MCDIBCmkERId25nbfWZI9QfX992uudxAS+wqJA3Iepb9qlp9sxZh6hrRnra9H4s28XFgRausqiE3
TI69DntN9n/+e/7gBmJWBl2LaKrFV6t9/3NOnKJ6xsO9r2t9A1pJyVcpcKKLvifOogv0bqXUZfyr
psjlS75503f3kDZie0ghOvulNqirYTKcfTFx5iJmo/vgev7w1+XtiFDjpl02ku+/oFGVNmkfTOvD
ru0PVaDrbqOky7PRPIWys2VqHV2ClOJ4W5lim47qljNkariYxvQPPszyNL6/02gr41XkLkOvuvwY
b37cKI2B2uo2T6vjSGtJTzpPJxsOBqEBcEmznM9dAdSKbtlHCtl3Vc/rbYVtkTxfxPN0Gd91F20r
As9qIqwiZKtZyyZgjooUFD8YO3X78zvqh1+SLW4hVi4d03cdxiwRbdUl3FFjA90Er0mxmXvkdlUY
ShR4te1qcIs8vR4+uLo/eHQweC+eU7Ts6E7frYVxFivJPCI7M4wNx9l2dqkxh+7u51/vfV37x6WE
RL+w4x1anO++H/Mnp8T+x6W0mvC3QRbjWhNGhFRhJoZAl6dtmioj+QmzuusnUl0CvecQJ3qvlxIG
bpaoVyBOI/ZNiXGHyJoPsh+XD/D+LgNLTasaT6zDAvz9XVZ1hUgUZ+79PKGF0Whi9uagsL0kGtg3
w6zbhlYRb4sWmEU2bX5+eX706yNT4+hokyeAiPb7NzeK0jYri8etCPAVz7RT1gOxJK6JSklSK7qq
YGKAqgcfrOI/+PF5R5ZNPCn0z+V3jzm0iJj7f+x9LZ2ylVOYyb1jEnXFZLI5lK39J978X1HhL03/
n8xV8pfn5OXr49PPAY7Li/xZ3BufiD9lqCJj6lpgTt9qe+OTwkRl0VejxaBeYHP5s7Y35U/IMKlO
qeLpyyzxv29qe5ZrFcXxMg35VSYDH+H7x4ETr0aEGgAqmRezOS58f0fOZD2kFt5dns1wOpnqRGO4
R7IXrQvDqgrXLNUvyVjsLFBlXoaVtWjj2yCZH0pHcXUrOhdy/1hLzomO+gY0yanC32sGBB7mCQaH
4UA32r5kMbxJo+xLPHefI7ncogItEw/PHmq9JDQGFw5CsUoq1JS5JNbdSJIh6UZT3aRfwmTuaPON
XxI7uGxnpr+RjJG1zef5bOnpZ470dTSGaj3hqlQlVEfX0tBtTTs/Von8hbm8lznBKeyYbBZqcLAt
HOkxlYqqk8aktbMvF+VXiwa6o4GE7gzlAo/YRp2tvT1K7tQ86QjUzVM3ZjSMpeo5CeLEVZFv1ZLZ
bRxHGJfGnFYb8NOXOHILgLgAPQhykEz6m0Gzy7pxU+COz1vZ2Eoy3suwvKrDZBWO1YXR2gY6PzSH
cZnNXtagy7UjY95aQXzLQvYoS5GyFn1/JAZnpTfJNcrSWyOnfSiHdNbnafJURc830aTqfmtAOBpK
7Cd6EJjrhGLijOgYZtCkgXu1BYi/iRzUAXKJ8C8PtyUxVmml0hrVcV5fwBsOGiyqoW5uTYHB3h2a
4pSoascUG5U2sPtNZjeQcJk5aPI+rex90Zkr3ZAvYkPe2Gr+ZEv2rpONW9pLyHNMS5xVNvdUBuuy
qOZNFvbgxCXFfCGJBsqMWYTMrzqWYZrLHhlhOaefWqz71ryIo/Bp0noPn/NB6kcaxBLTo0H0+X0f
1PNJbuW9VVerXCK0J3RKgAGxcRMU8sVsiNQfJ21dKMGtQ4rnl8WttipqmnVTYNwk2mxekuwE0Wja
yJFq41QortmRIAGN15WI9vyw3qgWL4D+gEREUXkp5tA6OAGWczBMM73M6bxiMFJWHOnihvetzNlT
G6SEHVXzNoyN/FIX+lpowIGyhJn9dBBqeBeZ5WWP1MfOCpZ8Ul/QeBtkCPWrdmS0HwWScgdwPhBX
tJLrJwaCZzp8Tbq81kmY6ZeIabywccSrokL1rA9eOujJR8kGP1oZTNYfam4bq4n8rigCRZtxAG55
RKL+NIFL1cZpWwbpRkjqv6khxF76k+0CJ9kLyU8/YwUqvMK3RpCs4PqhJUGBaCDE+7ZZIN4jOoZ+
DyNYyodl0P53I2ixmlK8U9UsmwJ/9HcjiFG+gibKZKxP3/qXZvCEWrzfLFQKZPYkBU4QQgBruWXe
VOhNY5SRQ8/Db8XwNdN8Ps5mjlZS2DxbRuo2E8G4s0ARj4hDVTD4V3PyOCewT+lldphu08J5nGOU
cVrWr2fLbYLAy+vnUGk3SZc9aADUEHRdkP0cbEATNgyNDR/R1iaUBoeMEiZWsXlTVP2KmLObJGCQ
MhbHwI5uTTj0ZRqeKKbPe7mih1H2GDQa5qf1EJ815Exg32tQDUXN3iAMocXmkDzlzfjEAMoKg+mQ
SdM+oGdzAlEBlo7E2xHjgKG1a0O9AgF4XpVXjc5YiXYRGXI50MJ7KVHvyKDxJsfZR701n5UBqQ5q
gUy/0OI1niPdldu9kageoyGU6SmkweCpbIzrzom/2EZ1HqTS45B3wzq1EwXtv4nKflyN43xGwtqq
MK31nIuzsm/PM+CDiBHRgaNaKx4EAzULHpne76PqWcpV04ctwjIa7wcrupa1vZaKZR/zxshat8x2
Vc3ZdQkGgASRcU1rGXz8Kl2y8bB3VrA+6j65V5KEuIkadaXlOWTFtXaEaj/WfkuSz+Gk7PJyOCyR
YnP4GEajq7QgjCSrnldVXRCkoISPYu58YejbTHmQsPQUcKewmvR/1NL/hhqTTsLPFw1gX4C/PhTv
8Cp/LhzKJ900aBSD38CzB/jr28KhfEK7swQIOPi1HcZGfy8cmAmZpVBfwgjS6WK+qTJtaGE6JSFr
0a/WmMr3p2v2CVaupfTF2Ualydj6+1Vj7qVaNoJc97IgI75Fbcsr7vnpoIeZvM4dHg1Tkeil6guY
OcUQE+SGudVaRTvrZ03zE2ZfpDokSHfpjX1wMvrhh7MtnaaSSbjU+3QkU48LVLoYRcwQu1ZPOY7m
wqz3hhMl/psf8Qfdz3c+3NcLsXScNRyGQNZg8H5/IYRo+4JqDlOKPY0rRQksb9K1GHluzyNJhvc6
C5n5YzV6yCcTmtKikCgr8KPRRwbo5Zr/fQr+50dZDqpvVnJRz1JYQk/0mpopPzLtdF2h1v/gGy/U
2x+8DY06BOEGwvLl39+8DV6pSJOGRPdaaTDdLjPjy1DezVPMgbsMex0EfF+elbWsHeeFnd7SJsAd
ThV0mZdJDY7VIQdI6krjqWlq7SQVUMhbwG7VuuKHu7FGdb5TB0QhFGPZbujScS8JK848Ry3NXdeg
mQV+ZK4kcDLAF9E81nqw/qXfldM0G7Ou0VjhPqKhsOznb7+lYgNU741Cxy3WhBuwOt5UlskGp16/
0rqZ1R/BpV21/UbFUOeNlax4PUqCrZMTVFXwHf+47v+KpXFhZfyknmJlxBAMtui5+c9OieU1/lwY
1U8ynZZFpGgwVqKL/WZhtOhScYamE0T1tAzd/qqomLqxJiI2fJ3GEcjxd0VlfSIygX2SgQLjOgfn
xS+oGv/ZfuW2sZfOq2LZCqXV8pi+eT74bBOTbU33pniKCEmmrkjL3/KuijcQiy/iKVYOcoA/LLTE
SpMgBdQhtcmsOfLuzWX8weL0/ZO63MOsSAwMyImzgdO9Tx9py2guQXHpXjX2wzrC4+xqDqbGOIxa
D0p5QYljVp4Km8bN2g8nNdr36/Dr+6uMF7kaNKjQHfALvr0SOFxjZyoD3SOaWTt3jMG6APFhAn9S
mooMUmv+zVT6+NBqY7bRajvea9ICJoTOcY5IbAzRjJn9fjRC59aInbReS9ENGqkODrsqR0fbnozM
09NRv5Q5aSEub5AzoILmZKpVgaVDss1IdHYScbDDxTZtmP2rnK+v0Ma7UjGj08tS8zK3GvVK6gKh
4TbNpe3Pf4d/TpCW2ZHKzbeIZ3ETvutPjplslhpLHAJ0vMn2S0kpKZdfswQBHMop3LuNdacqYgsf
Ax8B/uTiKCfShu3/skB5qDRsqFS2utWuNe3UNddRrOyLdAPQ4Y975t+wzGiLpOY/LzNuXea//3dG
mOtZV8RPsXjM4nZiUaG71U675//5PxQeVkYVy8v8udLonziaoUHkFgaHw4Dq20oDenWJJKQD6CwV
xtuVxvwEr4fhi0qJxMbxttFnfiIMkYE7Z0E8Wyi+fmWl+QfwBDAj9ETgjBCC+N97ngN5ballWYJE
jXKyBt+QzObLpIz2KS+lc6fO8N8WgQoieJyMZydVneciaUXlK47oYhT9VbWLDXPQSThOxJUTw9B0
qdqOc6hcVI4U3RsiidaJbkjnczBnd3Wr2A3hF8oko9MS6V6bDMJ+tOm+yMOa8JMOP3QVL7PyfMI8
aNRx98e0+d9we7Iv/ez2vG7LpzQqs/yD2/P1Zb61FgiehWTEMZM6V1006X/K+61Pi+9vUZKQrMpM
9c0JASHJ0jpwwGYsHNHFyPd3a4EbGQncayYrL/dLGpNXR+Df9SjLv7GYBLjdGcks84l3q15aCFON
S4PIwHo0L2cFCZ8+ttq+iGPEs1pEw9cZ69u8i+g6aDNmvHo2rE08mOjOIpLMzaYLTjLDtVUIe+sa
35kMW7TKSbmoM2faNn2PEykmjnkLckiN0LXjrI0DO+SVhd2ZuIfjTVcuSGsD+48tpclznEnhvmOc
tXOqOLtXnUbJqDTbdWYpyW+isZqWkL54IgnOadib0nEA6ZeXOMG02SCZMtPuhqJTbmybyQ8aD2W4
jOZ5vqwjp74r82AkFFyOJUxzJKGScW4BLbUqo7+Npz5/5tD0we7y7gjy53W2GGjTSWLHX9abt9ss
c2tYdmHcEv0hgCnmaXxUjLBcyVDn1nmkSscgjDM3bGAalrHlg0h/GWP0dhD7Yzd1hj8+0L/iGV2q
tf+8hRBc9vv/LsL/h3M8QqRvmwhG3KW5x8OI32aJy/j2lJqfGN4tPyCl2mum19/lKkqw5aFhoLk0
CF8f4L+fUmZ+FMAOgDgkE4jEfqVcXVqJb85znG6IBOQ0D0WZvjBk8KWKe1OvSqXV4tNhW4ji6CA5
Kb6GVpwBY0XMnfKcFt2tUxh4NpXSU6oR7H25pg/2RVLRFRjadWLZxEMhK3alUT2lUXg3QoUkFkJ7
tJz5ouPxRW72XHYEYWhyd2aNNZbDMiEeSApXajVW2yxLjyjrGw8BLGE9MR10Jc/slS6c4gmrKhDS
fACaGdgofswWIkTWaF7eDBs1YLBeGvZG77UHitvqOsEm4awcDVeorILMB4sKybaIJGk/XxVqmp2r
Smec0bJ4VJEi7PTatE+6TuyTQC+3Dl+lIdqQJIQxlmBJDaJnL2Mrx86TIMYvTERYkuzgzE+ZPYXK
s5Ypjp8i79jWnEO/FiU0nqbTmgtTjxSMpE7gWmPA1CipsqcsAETs6GF91KOcwFpByMHRkSaQsERE
+AUn4n2P6Yd+oRbAS8C1QIcxy6faFVrREhnWggjQzEeLmGfwG1CHm6w7cdyosQWl2WoIxDOmzvBM
MwP1ty7MIDGmNbxhdYjuJtEaYES0flPitqRFqDA/y/V+qZHF/v+SdybZcSPZtp1QIhbqouuAl3TW
lcgOFiVRqAFDbUD/zeSN4U0gJ/Y3GAoFSSmkr3aszGxkMsPd4Q6YXbv3nH0yLf7oxNBh5FzeuhMS
bzA2N71g5qeGm6x1cWlo/ITMExU7EadDbq2JQvP7ckBJZDwhHAKXgDC/rTcVMqKVUhMsMWen+eze
zySjGfG92d/NdFsFqS9ydm4zF050Srax1ak4GboeL+LL4HDTET+1tmr7OGTXsp1OU9d4KO2BU1Xe
FBcgQHFqCBCqCj3y03hurW3RNjgjPD4LGANk+/A227WiGAeK8oMlrYMNovhDIbmh/aodTkhHBGZU
b8z2C4bXnSbN06m5Xk4ZdanfgjTBByHEppyzM23Owi0iAzRDpZr4HijmlUdi2ReRY8fCH7vFRxmS
hB0twRlFvvsPKWG92dq9IKyq/Wi6OGftMnAlbiERiX2mXbXJ9KGghe4Y8zkt3vU4WDvvl8TDd0dA
RsE83PD/qRIszqILkOz1wx1XRTEMEW6pIWsexOBdF95C7e7RJuO4WGmELSPkt3FOoMF+WRr/FdvA
Iqb4yTZAp+Lj9PG5if65X8GS/moDQDRIs1ajWbaU/azA38o0kA4ESJkWzdSFE/l6AyAB0uSsyNaB
puB1kQYeQmXRpiuMqoqy6zeWfzpZ75f/RalOSIjKEAgpw/tmaZroHsk8RhtkI1SX2DlLl/WLPJnw
ZG7BvXEARcTYxgc1DTqOx9N5Fp1mgwi8eoce92D29pkh1lK7wPYDZajeLf+N24qhuV596cjHsza5
9xFYvY72YAic+xwCMKjlC+NYn/XGoSuQvD7aBBkvybizhW9RvTaXfDWVNd95iMMTdNarqRO++pS5
zSa319XVUGy0TvCImieFX96DJ0kJN42inW4lB+DlOItIRjaIQqD+Ut2jm1z0EL3NQ48ayMPwHt72
0x6KHIgvhtUcWQxoAGKtncPt3kDwp5FASu5JltkQbPbY01wzv9dY76j6zDK7qCNxxAy0izDWiKpb
Y25esdCl02OhHPi3plxk7S5y9+W8J6Qvas/D5DHROBy5X0y12dktsXMtJqv2o2t9Gm/qCwM2Wr9y
HtM7PSlXxd4tlR1N9RUTa/oZPjyeBQGTzo9JfZN617EExGuAye6uBgWNxhcpzlwVs2mGIKz72LlB
U6KDWDWX5EOksw8ZC6Ne6O5mMJXKBb0oR7vBUof9iUYvquzHtge/E0GBCvL8MLm7psMssSoyv26J
OwzibF0eZO3jCCUfZ6CS3PXRWkR+owX5rTTPKqtYpVuhnYzWoWNkbquUnfynce5csnwjAgK65FOt
PWnFFevkqtafDG3TQcspAHGI/NM4pkzCTvRQ+n0K9qt6gL+5iso92VXDgwBeY2YZ/PF8yxfUWa6f
Rce66XDxDaSVp6seSeUc4pIdzH/RarY05n62mjVP8VNRPGFvyNgP+vL7ngjkgW+rGckyGpQaDDu0
NphCs2Z9Xc2sP0itZZ1b8KsgKxem71/dV+8P5ED4oplJMYN6Oan+Xc7a0G54uUUbhU3l97qvy9u/
LWeZw3jY3dntVAPB6rLevSpns2FGkiG6ChEIPj9dELWUJ34JHU/VBsdP3PqKEyGJ9pEFTQZ6PzJN
eTZHcjfVMXanz2RGrmp5LjKqEmw7eh5ERfpxqBgnofdxAKs1Ywf8pCYAgvUH/W5mwXRMLw103tE9
QXMC+FRjoqYK6Un1m97pdBgIp60pH1jyCdHQx3WhR4SgVlW81uM0Rv7v7pUR3vIwlPSLxbliRUFX
YD5Ng4H4iHbkI0/gtWjQUD5FF/kwYyJveYvCprlqp9zxpivhxRDT0Q0sSd5+4eyH5MwiI9xkSIAG
87HJnnCtnrfGAKFqTm76vnvSsmQ/KtboFxYZGkifbsqwandhk37RafUEQh3lniN+A7fcBto2Ouou
rHhoaS9PProwSnbbo/ynb0v9prortKLXtiiHPdhK0BsELjy2I+/IfhedMKynOmt09YyMvGcbBRSo
NdaYQuhW0EzGgRiCldbUwSy3mlxQZ1DSyGR3JfgQ41yZd15TuRu1V5FO0QJeS3j0LCXTmWn1l7Pd
nVd6Pfk9CUTBGMUfbZFBLZbaGYJgMIlCILJKOpNcAey0amugHWo9nTskN7DIz8eSzELYRvnkG7Le
VvNdTG+tq6Mb4MIHO5aF3xPafs65CnVZisOjJhx5L+a6uu4G3JZhPt9rfXuZdEaxLns4PYiCTLEK
I6cGoU7qR2JUaoqAzVLO/zOEk+CRQpgg3BuPMr9ot1iM/zPYfTOjXsBom33gWVsV6fkkHl496D8Y
EPzgWUF8Qh2BwATP0XtL4tjqGWNtAcBUP1amc6LGyKPIE0xAMv1rikFova++1e/sYdfDc5mDdon+
mRD88gpfW3YGKlB8SjhYFscjS+K31VNHUwrJlvk8OGfAHLzrX6un84e9QDpoIPCPvWA3vrXsnD8W
DxliIcbdjICRPv9GNbhMiF917DgtEF1GdiliAxqBQMXerp0WXHDSK0oHR+6u44muwiuvhktobqr8
HC7Vn3vqP2ZpcW3fvSHvgsrJpNPB5b0X6ZtGTwJiaVo+lx/6kFgZDDcuEiEiPVYc13Q/dtPGl4XY
AjvbT0ZIl8KOtqNalbvcKTM/TYATeu1ZVIxnpVFv1Bqjo0z0bcQC8UER3kNkJQ/u4rJ0xBwYIUBR
NTQxYcW2sy+m8BjnRbhx42olczg6dqU915PcpFpz4uBJp1JrVzmJ2rTIA8lxGwzWztbto6J0J6Kq
bgo9h8xYjl8Ktz0bK4sQcfoNne1cslqu6QGe0YGgwxH67mifWbO3sXP7Viv6CykBO5FasTU85cRu
dWMxwVa+lQ6M1VN7S2sXFEhNX7No253eu3AfVePZbUpAWIjpRdEc7Tm/iqKaDa4dttLDu182jKO1
YbhoSJ9ee4Vjbsu8vRZWla9mM7EvPOn0u94THagBByVW7sFpcvp6Vc0unrUQ8n+oda5v0q8JWexh
efVH1ynDVV4blwC1LuOiabFfFWesecZG1bsHW5KNqDjkRFDvZkN3nPoYMmjdX49hTbp7aq2twj2d
1GTjJX23/KUlQ1xe9sp8isjE5+an7zQAZ4ipFis/78aMLboMzLk/KdRk3VjTvtGNu7iy7vHQ8Xp2
zs8KYHIe90aTkshI1hRBnQLmgtHVH/U534ejo3CwJqJEJ/8xMTwsGlWMforx3y5JIJdqVsMan8bF
dizq7GbIHJIsjaqzYOfeGx3IShOglEOUfdGv7NLT1xZJFnd136grawDnVEWFiSrAhHSWJ7s8QimW
WN5VC+MAA1XOYaH047av/Mxw/ZDuD7o0uSnJQu1mDg7jTPKVrUMptonxJJ+0puC24v6Ewv60bbwz
i8xYmjeVX1tOE0SGOQU9utxUS585Ig5+2tdP3LPjGnosln9n/DQx12VesNWKaDNZxTOC2DKmn+YI
5LpMbsrZAOg8aHApCdSVxI0mUifYswdruZBqm6g517LovpWfl+hMyw0K02lXQ6idal3iu6hmVyM6
PEZH2crpgYKUeCpSvV0Lo9m2JX0jY1YKcoPgerYTW0mZZWvyVe/5VOm9GFvzMg0jZZ/HljjJJneP
EHURzsb1EaZd6mvSO02MMt0hATifZ22ERK7MEk6NsS+TxnfG+KrqnCun18562oIpvi1HKvYuccHZ
oqkCim9hxBSDfuqKWK7ZrvcWfokzFSNKmQ2BUo+w00aX7t4Y81ir7qdeYcjVNEFoeMFUlWeeSKoD
0ARi0kNAEHZxaFoS9dp8Eakca5l4AYCCTVNZFxysNR9Km99AcJsi6LtC4/xZU7fQkkrQsgAvHQdS
pVQvuVJU/GZmd0YRe8Lk8SE2sawk1kxTphZrwkQAomSquxkN27pQi+lczWaI3mpCySqoDVpaSU0j
A0UaUJYbEO3tIKe9EnN01Fv7qUFbsOrFQ6zMjzmxuAwI4Uabvhw6x2/m+MvgKF8w4qxavdyUbe5w
dylEaKnjkp3XwoTRFAJaZ19BQOUIeF1POBBWbVovs5Bwp3SLcrAMBqiKJNySHQv0/FkY9llmkhqq
AG9ZW1F2ErpEJXvNWo3aVVgTWwX7hRarvob2AZUGIlpLmmuMcohOKGQ+FdJe/tAZyDir3ry2J2C6
SAISkqJIhepJaBv1O4fYq9UA8lXLQZLKmACytdJu9RywKiFtLGYDKNu2lau6FdBTExEwoDrhrtpN
jJZU1A5lqgep9wzl9ATU9ypUGpIKVSLhkhyIiyTexcGs0NmnOssGOVzAWZ0vhuox0CnLBl6LfcBh
nNM16z7LRD5PekezlhrvTLgQXsaW7/pVPfH/VaW93STfzdFUI9XzsGFXLoAWVh3xEuxe0ZmliH9P
kYYW7dWX+n2R9t//xcP/K/Hly4t8rdNsTPo05lyPsopu2+LE/3bK1VUmMkS74B98Q07D4rMcOrH5
MFUh7Uml3Pl6yl3cP5x+8Q8vmkzD+a3UVZR239VNvNpif17G/yS8LzOdV4fcRiNVbkrJ78Qgwjmw
iPTmnvY02K38HAfIvFXiZl1E2sbxSojlKis7mGQ9R40oWuPUUyL7os5njpUSzpCtLwGKqvRVYZ9C
djrvE4eVffFgDMpt3zUfem7CQxwSEBx63QVM/GFDbN526q3PLKXFpnBZ9ZoMOrUJ3JBsAvLnCeRz
CwzOGUgffyDP/MRkTBp4+GtcvboqbBjbS2HnxIrLmOBZcfXLBIjaShoq/MFR2xUz80kxq/SKYmDQ
3UrT6yDM1Mcwy9KDWTvnkUOXMiuApSXDNXOOG80rgr5hbBMm/SeH62oa9SPLwz3wtCtCvzYuhKCQ
mIEMbLqVqtlhSOzyRFXw3SN2oKgM87I/8YaptAMiJOMbKFrjNfGS4uipCp3ydKLeI+h5ow+MW9eM
AgiNVuxPyTLtzQwAkmSOoUtXhgOw+ZXVEdpHn7218MdArLoa3VR90NP62RLjRWe2By91Huu6uy/0
2WSHTT8CohHDYx4rj86I3XzUbxuy1wGaB60Z3+H8WuulfLKj+QPqD4KcB/wmCFs2WRofZW+JLQ4T
DvOD+GAl2F/C/Kly6u68LpI+XY8qw3WnN3xy3k8g8h7MkowwvbqZpaGDq1TKe/jngT7CbBN5foU7
nJJXhiswPr7W0hIWIgFdVV43fXpvZsopS/bGTh76Xlw7yMa958my0Wd1uzR3H4zY/Vgn6WVNzlsb
D2zR0sWrGLu+AfRIS6cbqaEDKB0HgDWBmpt8jOd9aEXbdDLPrdRdETP3MFB/dF21VSV0KwcJfprC
tMX2SBAE2IdABZUA22VM9zP+KTCdpneOambwO8kHlrbCEq/3hC0UUlontjH2l1Oc6J/F0I5hMDvT
QfYN66rVbMk4MH04x/fdPNdbSPMJPiGnpD1Qh6s0M+aLYXEq9YtnKZ3obXrYmCR2JltLPrFtnKcd
Pqc4rgt/WrxPPGWz3y9+KMXFGdWPevvBM5vbJs9hDY92vKmNxjzmk3gsMFJZMI+xAQ2cufL6dJn5
+xjMbh3sVw42rBg7lkH5h9Jm7Rr2gQjYQ4ptyyp7mrX2lrvWuE4WZ1fUiAvrxezFtBHj1394K91s
TMj32jQNEIv7mS6Mcg4zdDfFRsvrRcToDRpNCSU1OinEUJGyWaqA6xhNzlPerkMN21k4VPl+KNn+
49oZfSPRzD9FaP94MPzh8sbxBq0kgw5Ow2+XN9QZzKUUp+brejTVvQGtyBa//R4GKZas8HQJkXC9
z7cFKGXN4N0whAzdnujTrVpY+7qat6/2mR9s3t9fioFQTOOHQqUDvWX5+6uVepjtqMJKWQZeeWPB
ESv2XvWLt/j+EM1bLMhwZP2L+/TdW4T8EgwZzTLolOI+RpaV2AU+5FOLAu7lYv4NIz00cq9+uB8V
CEOb/vf/fiG+enmVb9pAZBn4MFB00rVdTLhfCwSkgez9jPr4F6WCR5fl70bO4keAX4zJc/kLIpG/
2uBLI8fAzI81j075gn//jUYOGo73FcKCScE4wlGYvgp8jbf3Hc1tGj2opEhRISegLNBeEIJtptND
HZOS4uH5GeOzwQIGqVy25MNkhlhFzrAb3Ad073vGYeu51fe50sagqA1fTxi/1d3JYLuoCSz9mKDw
c1gjPZGzCdGetvUwmLpoXRLUG82hXKeaez6BJ1i11A+7NCKIsxL2uWoP16Fq+OXEqdlVSiJGkBDg
WlCAjIT83+O23sOCy3ZFP210N7wirHmfxJxSymnc20U+n/VTl/kiH9117zTOOW6FFbHSH+yhOFQG
eU5TEtL4T/WNrbfjnU0DwapgotYssXFDJwTFjrlWzbHxp0Fn5oRRbWrnE10oM/ScDzQDzvXBqrHR
apsBh7XfeE+i784ki0nQOPWzFvE5I/0Du0Qwp7DPq8pJV1o03rlmeGsWSFb67DbLEIJVPLYbKPL3
s4L8W+anTWJtbaPY9Ip+BwxhQ7DFXnTyxA7DrTdaRNyEE0WdQR/OsR9HU9w0M4kZZi3JbcrLh9nh
MPhSsIliAseOZ5ZLUlrtXo3nkxB9hhlm9x24zKjojonFUb/JD3Fi4LMow+7T4IRf5DDLY6EqZRBG
GuROMdAHz6ZT2yuOYTl9QsVOAPGkafxkRNSSKseR64zT6Zoc6HOu+CM7wJa66CkyCFdPFXJ5Bvy9
874zMyuwBhosnn1aT1yFKLyH2o6AThIqHqREIas4zRHnTTtXgLzuwoY4XVUhHNc5Nm36MXZhdA/k
fLSkAkGFDPJ5WJlGthcqGaVaVwHZNR7w5WvsTfhmhfVBJXGldMhxyT5n4C0tI/sCUW/buyaxVClt
hulUpuaScjj4Ru4hdMUHbtEBQgZCt676kGja5HtWeCa8tMfB7J12HMyd2biVTu73guuI5XAxUtFs
GuralTblhMwu7R3IbWWpBeXQklJU15do7j7Gk/I0jMQLDs5OyeSi788vQdznfqiUz4kob0Qz3JTD
iPTe4QurpsoO0OMBzlRn7QRP8wlcwru0n1aTXV9BJV33KakBlTs8KIQ04653zvI52fDPrbGxrxtT
9AEWeJioFbGs4XjR6xZNuYI5lc2QK1G0i5KWU6BkyUbtOu1ggwLGn9B9mFMVxCfouVFCAh28nqOC
IcAAco4ezJrxMD9xp1DZpsM8+FJ1/L6aN21unquE/LhRexWT9tapXDreHU1ZzqpjxPx/wTK1yrqr
c8ZeVvNgFuoN7ZBrc4zvW4Q8gSvstWHEfJFzeRw6orsHFP962p9kbrcL+euAlqlZbpJhvCHtFlKp
tiZk2+9VvNxsuFtCyJ5Ve5Q8ABB0+YH1tYiT5EhUwcYlJ21NgkLh5xGSHRtPdieHlT2N8EHr+SmK
moeopY0Ko8UC0bX0zgwYxu40Wpdq6SiMn+qrJk7O+UKPMpwfM5ldV810lMQcdz1BTYq2jwXjcyN8
Jg5LBybgpwO9B1ZlP2rrg20z429YRKu0vPrXbMfoVn6+Hf/f5+cG3DkHCUQ2Pxfsv7zWt2M7kxDM
7aidFujcokn+uisjvccPuExcOMz/mbL4164M8HyJZHageXw9nH/blQGeL5ksTOCIZ8Tg93vjlXfF
ICpPdn6dc/syQWe7fzdfUatJHcl8L4iJEwUscnPreByvV4izug19+XnLIYwmUhMCc1tRezwboasl
4PIXHV9XdWHH84AiMahRJN+GDKDPY3LonxxTEglfwiDTk1TepeYtuAnvauhdlC5h0qZ7AzYRQmz2
bKoamawIHHNIHCsmFRiukV2M8XQcebK/eCQe0aBPwAyn5byDW9LnRDTlDA48o9rR+0KuTSQVLc9c
148NE1EywvOCxrEjehl0eFw2oRbHK/SEgxmIHn4zPkB/mq0oJa+r0iJ2TjzOrTq1e23SGW83XtLV
u3TO5qOias1KJ7el3DRCWgk2qll7JgW83TpOTKswzAUJUY46xj4aknvGrdALKhDmaa9J+nCVCQap
LmZCWGolOeQLPr004/STQoiS6uY2OFsjvUtnWe30LtW3MisXSEWml/YKnWy61Yl5ZYAvXTeoSQvG
gARUbrR6jiGvbuofHA5eXISvBm7LDeER/mkiVyAtlOPO2yqtVBydYPWpCOIxB4AGEWWtEgC4ZgvC
dt/J7GgRuAHP3TIPoyKP5uA2Fz//DIs6/P1HYKqIP0yzVBy977qLrewV25ihFdLUlHs10cQ6SuZ4
8/N3eadDfLnQxXTA04lCHS7R2wslTFIqGeEYgdHa+dFI5mFvelCzw6lh2G4bKXm9izaSW3Dd9L8N
ouRr5uk1loYZx+Nl6Pr6EBaZrabPasipiMP2lTJJKprStsikAXvy8wt9N0J9uVDIO8s0lnMrx4C3
bzVVURY6FudlZ1JOE4uoemfu2rNCQsmiKQb0enYfOw9ey8/fd7lT3v+Mr9/33c9YoMLOq+WcDs7a
3Klhe+zcsN/mcyXXnirRCmvRr671+9sX5SI4MLZdFIz8Su9uXzUse7qNaoHWDrxZAvoRo8HZoAzo
MZhzIE0ZZ9/MC82vMH3vzfHTzy/65Wj75qr5ACyj+ssPC4/m3VVLRsQVOSJFoDS6/mVUCnsl445V
CvvwB0ANH2YHqQiK3IJCkfizTuntL7lnkNZotsVFP6dfHEzG/kQq99ooJRWUW6ubSmoGZUPKHUlT
Mz12c6zfzrqR06dJtSM668I3ufZ9PyjenaI1JLSnCwMUo8XKpoTnWEOZH43KAckT664yb2Jqxvum
JEpFcwjTATLhHvoG8RxanIE4SSSAhKcGxcCLpfZY7ZSq+QUm7Ye/F2oBJKWcL0HiLZ2EV80Ie1LM
ZMh51hu+jPumumlbsziCHp53ej1sM3VE6+igomltp9jr0YAG+ue/2PcfAUc+khPDxhCJf81alqNX
H4EZ+4JdZdBs9ZrpV6KD7y115ldk5dHFGvzEZuBvd0Qw5vJSkGl9+PkneNctQQj99gO865ZMTmQk
uqZQerZjwkzYMpFRyXmlaZ2+LdET/WLle8/9/vMNGVUi46X3jx/37RWXU9tbrUoia5KRkpiN7kNa
0CnPZ6mdSOlS9UuPoEKpHdt4FkHkuTihJAmFP7/u72oPVHbW4n82QQ8DIHvXEMA21Ru2ZKIeqeKp
AhJ3SpESBtE8dX++07+hS4QN/NW3+l2X6A6AxwsL+lcl6cvr/F2S2paHHhyT5ksN+aokRQhpL+Mi
pCDL3fF3o8j7w4XsCMiDPhLV4lv9Nxl8lAugBnVnKVh/p1H0J9/+1RK6OARAxQGsw7QKMeN99zAr
Jr0wWzRgtd04T0SEjbvEIUZD65y05Zw31esGU+nB0RUVJjEZ9wfNVaL5SIxJcZKrkY7ZzqOHitIE
+dr04lgpX9wr/WJkYRrbHCKTgbhsHIM4irJCC02MH0MUmBm+YRp31kJUSzKZrjO4NHNUjohflOaM
r4BwiFbZjkIn9UAxAq0bTwQyPi2xVnGqbmpssadFaF3NvVy37XRvjbqzqoSzi1AC7io81Yx17sq6
DZKBuLC6lTIQAtBajKYdRXJ0o+Ig0oFxOFzIKCobG3lypij1Ta7HWpDk4z62pc4OZpFyZxH7okbT
x6oxTp25lQFJXc4uHUtyBD1GXu7YX3dmdNSlEZ/SJ6Jmdbb1SND66BxDOz83DNQKTcvUIbX56yy7
nV1ZW9yLI1Vx8VjK6dyFCnvhtM6NOjgHz54nZiw2B1RRPaE2WQ1RcQiJRc1DuUMSHR30pTzUU/uO
seCJkxDfqifZenKPo/A2XtadjSLcWLNxN3fK3tDacoU7x7t15bIASoVQwTy/cTWBMFHddw2aQ6xV
JP8smbPpLPLACtksh3BOzkaDQUufoDPSGbKlJNm2YdkFAlwW/5NIrxSXKBZRkmAoyMwbphSEm3Ms
WzU6TZpyusR6TCKr3SrepTCsQ671qPMJSmuUSCNxmfjx3ECK6oTmtIs0He41YAJnr8pMDejQIIFC
ltpUcbuzEuMmXxSr5qCNvjCifYeYtUbU2izqVldP7nvzMa7lhYcGFg19oCAbMhaNLBIrYsdrWz8r
uyUcaBpHasFxSWvD4DSpwh/R3ZJishmR4nL0WBUFB7AClQaCmrwwA8OK92GSH+xCl+sxmuu1KsZn
tdXlZpLNRW1zdBjRiLiKQCNEgjUxJnLtjsk+GcqnfhoCbyL8RZ0/5/MId0mcTVPyODWkjBRAErOW
CZBtrfF/HVwMEaH0TspJ25INuAptIIpteRepCqEVYr5WZnHTzc2phtg5Vewvis0Icp7OPUa4Syos
WcduS2o67aphVrZ2Nl+KfD6KmCFhUkUBZPDViNo+1pONm9OywhuLr+7aBfJFjw5Pggym2b22sumg
D3jYWrhxiXeRk1g/lMm4oQ+e0+KwTjpl2s5mj+nOnbwgNqv0yhaI2EaUVDi14spvBcYDFctGazrP
ehUptxn35cua/G/Yf4Cl/2z/uf7v0hbp/vu/efrLFLjllb7uQJjBF7D2Mowg0w31/bcdyEHLj5Jg
4RZrLKYWu99fTRHvD4IsaHqYyyDBpgPy96iCaAOUovRLENl7EOV+i2LwXV1icSLk5QmnZNanLh/7
dUGYYBDUhtDFx6h7+ypOfaW4cNEOvfqefnDS/tW7fFf51rVJnVsTzH4p0ktNPSck7PffwuQbJmIO
Ez1+2rcXops2oCPNq4O6XIfelVOsQ+XDz99iIQK+PeWBXEJFAicd1Qfsv3e1ZCMr7N0GIwfbTaPH
EQEfm2+SzyRi67nYi8odz9jiEvyyNCF9qPQINWPhrbVUEHCLDX6Tqg2rgpeF9wOaPVrZtri2ijw+
7Uw0Esxe+tM6qZUvIwP9K13TWtefhE2waJ23t71QslOJ/fU87GudllSe958TgyzWrjMVgmzamJGO
7PSb0rHC81AMGsp42wgc1IiIWTtHniiwpImkmrP+Y6pL2tue4sVBaKpiQikZQWYtySFDi3E7eZCi
dSoGemGRoq3q2K2fOweJGckONeOcUZo1BDF8D5dRPcxBR6CtN3hhYBQk+YrevW+pIx6VGEGnHw6a
bq4VtUZFpXfTtNbcEER0pBF+B792Q1qrAv5+rPRzq9bp3ptEDTdJbT4nBr7OMk4a0zfIpdp0Unms
Rtt5rirNZoNNii8//52/u1shpdOlIFSAMxqBoO9q9b5iKK4bzL+LXFp3i74PbUJYXBe02H4xBn/B
db2q/xZjqKZxWyFMAtgAbu7tbZuio1VmE2FzBt8ftR0+X0i4wNyQE+c5kU/Ua9jRMM1msvc+FmS5
nZraSpdteop0Az+a6aTTqi/dlu5jn1DTRMkDrpCYQ7ZOGw//R7L++ffz3WPAZ7bIfrA9Grquob/r
JsnBLGe+FMTYQ/Os9DILotTQzmyrazamTRxg6bXRWdsrX0Oc/hVby0IH+WcX2H//pxuSz09/mlp/
0W9fXunb4YaF2wWETe+QRjk/1DeV3KLeIPGINjdrof1qZ4FDyH4Eu0BHt8Dhhz/9NQR3/8CGCtkA
bdsLcue30AbL7vVutUSMR8AUexhNVhr8b29toy6phTVknWh3huMw688gd4eNBBN80odlfailXQXq
rDePIxGJ4QpfxHRVCA0dtmLOCaDk0Wk/DFGlXrutwq08VmMY+7atxVeeVYrbtiTuYx2bIcO7nr4S
SYdGiV3WSK38UI5JfAOXI9K2kIEp4GXSELFodB4dJw478aWu1eHHbrDmaUdOo3cUs2ecj7WZfxx6
KGGya+tzgaFTBMJplU9lEuONyCa5HbTPSm4xKTaTvvZ8XVM7saEITx+dOWF+xYwUd3fetcaxdcpI
rHqqUXoLZUkn8OU2+Vc8Eot58J8fiZunsi/+2RPJQvLtMdD+QGPBDAnWDd6PF6bO1+dAQ0eKkpQH
hF6wrS1L+V8VlvuHx+KF9Oir+5uX+/s5wBTDX5bD+SIx/a2x09vW8AsXEgqbhnYFuSgf713R4BCl
nVJ8WyT86cqNF8J+YpKCnWJmPsL2a+SB7iDzevVd/aDi+vG7LmARWl+LSObtw+eG7eg4TW3RQkA1
2VsV/M1+rJGUm4yW6949iW08hD9/07djhq+Xyp65JBTjJV1Uu6+LyUpOQkZ6YflVgma9jkheKJBO
bSJJKzYTSr/tG8/aNNGAIMsr+t8qAb++vUNjE4wgRfX7Vt9kpnWvd3De7D6752hrbeec2b7I3F+l
IL1Ee/y9bX99K+w+3CW0gNDyvL1Sra0Y6Gmw9TrbwyNY18M+hqXnNxNmjqhAi5Ink7nOh1bbyNiz
Fi1NcoHvLN72ufbEplmeUOF8qT2nXleMZg4SRjXwpMj9xWb9tph5+aR4cbmTKfSX+nhZpV91fJPE
BEUqLNMv4zTftQwog5YVdp1oVbz7+c//Uhi9+1aWMQQRaSASFmbu2/dqDdSYi7rKjxo3hlCQ9ysv
cgqfztyldGcSjrDSqxN9/BCL2Ahw+tooKpXy2PlMNOkvEwHfqrC+XjtjaGhbdL2N9zsQErBhmOnO
+LEhef7C+HZwSm8NAh+Rj1gorUsYlOmljymSo43Sq88//0Z+8BQaCyl8QYW/EB7efiFAzOdIjUFA
tmWHLZ5W897Vu7WR9fHGNmW5yQip+sWT/6Mf3LFMet1shDyEy99f/eCinL3BtEZuzUpiyEsEAl0r
StY0LNzg55f3A9gmBHXWUHqriwzv/Vyxq2y9RDFsApFx4n1OFUgqcyoxY7nVeR/Nl2GFYGuaCmbW
+GuwsYxmQDwpQhDmgZuff5r3snxWcn3psZM6BFttydd6e+Xu3LluH06mb05lnPtdXOT1pqQttlfT
qfLWQqsaexWlXkToeRPbV6HXwgjVpIwumrpyrudhCaKVdgs8uJ2r6oOYG6w6eVueKgRxyV1bJOER
dRkuYkR/ggn2mCfXIxkQsIT0cv4kVS+7SqrC6GkklcOnTOKSxCDQezsQlFa0bnK1mH1vdq1HOmsV
lvdYSEl704TjYaTiA8jy+XGqHcDoctZuJjdC7xOWbQKfPU44VjXjLFaNoYAV7418YygcHjnuuRdd
Mn5EfjNqnAlaqM6hHcaPXRvB9x3+H3nnkSQ3Em3ZrfwFfNCgxRRAqIxIrTmBpYTWGuvpnfTG+ngW
WZVMspJW1kPOypJWIRCA+/P37j3XaLrBzasK6I26zKOraD0t4Lfr/0eUImJp+KQUiR+b8l/pDDho
/65EEJ9Sfgi6HwWH+rbafqtE9C+CGIPr2MFkLKjh7ysR0P+icKGv8y2I4J9KhIE5SlWKEJC7zLD+
07SBg8L7ilzUApifafMQCcZg46PfF1K23rVLE/qW8TQMWPe6vaM/TwpC7+Mo2BX2CWqHwd4psJBK
bjLnfNAvwmjLbTZXDwSy+3KPBTMrSB941GMmtePh3XX9RdnCCOUXn5GOlGAmkY/JCfzHh1h3Rikb
HFXyzMw+GqoJign4/nLx6pQwnMQrptZrsD4G8hZ1vGe15HU0nS+j8cNNnBKLrSvbjE3PhTcQ3vZE
bGsDg4602/Y8/X0sH1IROh4bNo7Mzn7IY7qm7bRSbb5yYg07fOK1C9vfW/K28MZZL3E+C2UuKdxR
a7ns6V6iaH5v+13sALlFqOhklh+32UnT4czEGTiaySqXqy2OB7eVXuxiPpbV1gfa5ilqvknTzgvU
/mU2CQAvb+r6jAXAzZ1+x73QH0/0E7dpb27A/yOzq9VkONVGXYJuoNQobZVxG1nBcamnRLnbxJh0
mTLTXY4HGizWc1B2p3by2KEkDLJ9YtRXNTaSUJlXizoaeHrlBxkNCArgGaAtaCINEyEgR8dxiVOv
u+ypZBw9K+EL0O1TszLMta01eztzQjDc8bQmMojIcOmQxJI/T4QihNJR5IRXYagTdGCGvP0ymatI
rVziKV0b09zAWFlfLqSQQqTB6mqeA13whmavmJucuWs/bsc2Z2G8kJwa8S0RordLe01Ass/3q8vg
Ps0lktnT5AKZ9D2Rwsu+JYKBBIygKl45LrrjUO9buz3V6r0cm6x5Prk85IMP21a7n0i4i8UqWmo7
LYw21jgeUS/5C8ulFOJjRj+QTHeMazrXwQ/bBE8S+oM6KE4VuUkgjD/maAvnUV4PdbFWISyZSX7d
psZ1Qa5gvSC4lbViP0/EM2EGV7tLaZrXQINCOjHLcJygoQWllBoKwJL+QCxrKq2mYvL7AVvXZPma
rG/TEIxIcVxGslcvftRO67G9gGPmJvGxvRjr2rzvR8l1xvZgqLem0m5wRqHRVk91dlepaS5nqX5M
pGQVpME+07HsFKsoiddDfmYYZ0bIjb2oB1mlb6f3qreUjg9rY1P1Dzif/cLcOv1XzjHwfXCI9n4v
H0XZbd5Fq1I5GY0L23g1jKNKjBIyZOcTY7BEcoyjRUkmEEjZdcHIy7aV1lNDnd8wGgsvXsxdCVnK
ivYJOaXZ3LM/EY4F3FCvkWNEy4opohf3utsrEoQhY1OU1XoZrxUhbca6Y8YJnJPF2rTDC0OpirGL
dhwVgKUSY0y9tpa0kzJNf1NH/XiYwULIYklBQSMEMBiNjA911D/56CUcUpm4xlo9JvLBC4uHXJku
Tf1GSprd58vfj7Xbt/ekuQZPVughP7pi7CgUIjtH4pbcO+krA8Ko+vrH7NKkWL67nD/JAy7jvIlb
WErFv3cN3l7iW/OMvZqfmIOiaaIyFTTo790z9mqY7eLgDJnNpHz/Z682IPsSLfeGfv4QI2d8ocdA
MgEmUzHMQd7zHywkb2eTf85SFNOWsLDQZ6WBx39afLr3ZfxML2paIjxEsaUDf6jJgzHcdnbO06Se
jmY54ERTSu3yOOjAivj3nowE7HuI8xvn3po7vGGxUzu7tErT26mSs8s8HpzraWwCWsPVbBzCkQ6X
O1idPblpa9YzPB5FMWH30INOhkx9rdvKjHw5BOnj8hhcBFIsvBbmUOluFxXpyo6k7lTNbGsPrVNZ
J6HlnE7pibVsR2s01pgru02ezcu5HsXLtG4rpzvN6XFjOQf4faSjLnA7Z1zuHZiMhpEU9l+Hgj+i
KBUCsU+KUvxSDbf6b7rF4kW+3fC0yeAMiVvLBjDzlsHwd5tMFKz0kekaU2+KiNF/2mRopcnhIF6a
QHUBpf67TUZwA8c/Jpd/k9b/ww2vfFj7OL1xcLNB4AhvN5xGsR6/O7fOoS6Ndm7COMQI4WqTfBF2
I0FLHdACTclULBw0eFsV4q2KNmFowBJMYNeRAKwlUxIp34E3JtbvMmZ+9blQpothrIh6/cjw7Bho
VWz1RJEoQ7oK6jryZNQ5R6aB3ubdD/iL6ld8xffPvLgEFiNdmvZiXizk8+8vwdLlUSKN1IjtlCib
WTQoHFi3EhAcdAjPmAwbf1BCZzVlyu8ahj9PonhzJl7C8SlE9+aHwlthRYCd2XF6LpGqNsEyekVF
wIPJsuGaHZrBgt65qzX5gqME+44kG7MY5XWbUmqe1bHLKIH69Ewqq97FmlwddW02eklOd942leU3
+/NPUyjxeYWemQ4Lsn4BbHp/sVDUFyU2dd1LM9tZoVdh+BUMDrmBcRlvnJBCrkfc+ZuWhxi2fPyN
xMwdwa0l80PJ4t/f3aagOkG0Bbbm9QROIz2CgDZregclyGzkpyGRotcu7MJNnAXR1pAb0pXBaWiW
a0qUMkE+2XipjBSWRS2rnp2HxUWtzGbrMv7T74oZrpkLM3k4E1pq3XWKAXROrhcPaSdw7KhCoPqq
BVZylPvC2k4ppzVZvXhonioyl3Kb1HKjxgSoKbQl6IKwEH9+n/7ikQB7pXA4E31FEKo/XoNkXnIj
Qk7mMQyefIWByuU4SRRqPBOrz9/qxw4ap0CmV/R1GMaSBEGP6cOqwMSlmCIy9Dy50fJtCpzaJeOK
vLkE4IvWXpvt7edv+Ivvhp6ZrV1lReSB/9DDZN46FGFPolREIPylUlVA9RZ7PEPhZP51L/0JexOG
iXeX9adSbJ/FVfXwWR0m/v9v25KG/0c1kJ7gGKSVKGTs37Yl9Qt9CtQpkJPFMydkmN+3JZHyoTCj
R+ev8SCIXe57zwSrEUIWMRUVM1EwIf+lDmMX/PGBZ5Wh+mc5pKEHQOSnVr8VyvGA5lDzjBgVA4G1
RoWwjKN6VwZeCmK6MC8qI/YX/dmRqpWpXalgc9hmOZ3Ml1ZTrMoy2A25jAUtB6CQkAOAov0hWGqK
r4JTULmpyM/N0KE7RQsCLDxftGetaR8UmBB25XgRGCrXKALC4utN2F9LsIxay7Ob6E4HK6S1ABcl
i9fWotiXWKbduklFPwLuYwp5rVsv0lNNWKxiT5cOkA8/NwZgsJNyq7IIcZznCFbDotUFyGdBD91H
srrLKx0pupv1ZNoqE2s67toeJFMzPbVUh0g6O6gaOhLVMMVAnEJ1au0pX1cIKJHhLCfJcKLgXV1Z
5bC2Ks3eajKW32UawUtIsk8LVt8WIOjIRRr1VbtUjKeG84o+jK7dy8GLPlwDBtHAYFXGcaXfCT4S
9Ec/NOqntr6jm3yq1gg39XsHS+5AApw2SmgmTvtEc5tKS9dNBE1jsXV/aZtTruJeCfJm7UDzNeNo
ZecLiZeeVE6boO+eUoQxDiPergXhhH7H6IBH5pE8rQVuwes5dq7kPDpTWhDHiHVS6aKdExQwNYs5
zROHk/xs1x7bw7kNr3kY2RUqQRSd9BblZCdm0LaQwjBSHtPY3Mr5SV5JDL7brTORoLxsOeGI0IgH
voxnJSw+Rg0WXwZovzWMhqjcgoSO+cRqT1tzY5HpgY8cq2hyUWbaG+RMDuWLpnlqgyvb7tAOm9x6
OsdxeweJc9309a1iZLdWNDwGerwx1H7lkCqqy1/zcqVNz1odgai3XAcmE4ZLN9ADr1L8JD9nR90b
2nWrsc0G0a4KQk9Jd00a3OEb21olDe5orZl30/SodzlGBhkD5knafx30elcU0nrBajdFp6rBLdsC
EquK4Dxqo35bGrPqm/lj00GmdobU6xRoIM5esg5SWj7pgkSBIW+uaz+ZuHJV4hnyQJLh6RAHz2Y8
eRnmZjzsCZB37NgVkuKY4iww0p1t7pZqT5Z17WqddRLq2a5SBD5rvraloIPaH62dpncH2GqqKe3I
1bnIahinGtYhqVlH03UAmkuuSdfDK2HcZSOtE6tea/mLJdOfiPNdLR0x2brstH43VTeWOazn7iiM
cK0Pvqlc6/Thmu7FkEbXDLZ2uK7k1C2zQ9TstWHTM4vKUxDMzXWUv2Ays+M7G1J31F04y2OZn2rS
DT0YDfOxJZ+WDnHhQdghSGq9yATenPtWeyjokaJkPagLIPE2vu6HOym9UaXTOaGQcDYVT91gb/p5
5qY1zssuva3A3fTcXDDwDhD1PQc9mVJcLGoLn8a8GvrtIlcrmxHuAi2VjO6gkveklgFSYaKDNEnL
Ouh8/VGWOFstjh9pXRBLpN7WQ38vSTdkVGwDpV+bKJL1HnKaQzvuHt8geFqo1XF8nULyAXfppU29
BWTH3UIywMi8tCz8LLpRI9OVhtkLKmIfyn4b2N1asm7wG21q1pSoRHgh6dTijbuQCjCjQG9m5ida
fDwNhyzdl7A4aGrVU8Vd9dQQgttW6hmNcZbq5sTRe1+WkYpbOUZnHyHNdsrTK5IDj1PFjdLyrBlt
mIMwxezjSj1vrPwStbOdN9suvwhlgx853OW6cQTCkWkiNCeHhrB2leCFzMq11TzV+pk2x1hGjyzI
i+UQuWazo+V30Pt0342otoZdnEQuxCWiN/h1nsK5DbYDMe/psE8b0ZUszsS5Xq/WIbQ+ass6Vfwo
7D2qptU8a8dq/SjFZ7GzgaQHZmrGx8rAikU6odos+q9Wf0wQLTjN9Wh/rRTttswPdkWbLZSPx1y+
7bJ0a+AOkCQJazo+byIVhwXdAKg6STqLzWptjedyO/iFfXCC9hbBHiV2ya3Hmp8JpxARpHuL49hk
Kq4VhCWBauM6pvPomkp3pJTB2sJEK5upr0AJzZl/wgVyIyN6DEtgBENrrGH8kEhh6LGnkEZRzA2Z
eXwHA9eew8cnYeexxuMGsC/x9GbTdPWmluwj6AUrbv3CZQ+6yqh+e76QTu67Ex8W86xTjumxh6CE
7QD6MQQhnsa5uxPWgzkJR57ofL3YsdePs0UeSlEcMVX05wJWVQ07SlZf5DrfO5qBXSnrbmrA9cBI
W790KneSOzZe32xtP2PcH0aKm+VnklTg92PZrIJdP2I9z0b04p1CVHKOa9rVh+kEE4hzPJVa/dfs
5I8oJ22qrk9aHc1D8ZL/+wQOHdu7ahL1L+cEod9Ef/ZOba0JphyKDQZtCuxtcXL7Xk1C+LUVAOjG
2//yBlX/Xk1aXzhdICvGQUQTzkBJ9x+aHB9OM4Lwq1Gukk4nFOHoEn48OE05eOfFYC9RaxZP0dpu
qP/G2zbaSL9z3SJ++li50kwRLU5hYCL3QhZHnXdHVa5QHBmEf3lgUZkipcx5rDk6pJK0UeJodm0t
SBnFZCzNC59FtuPnxcDiAKgKEESTchuP5fGS2Y95l+xqjUprkHlq+GLeOBp3kTFtHAJ33Eiz9hX4
iSZekhezTJ7xi5w5GY4KE4ScGpgnWVScWzqhj7PWsGl1oxciFaKyCG50A1CK3l7Xo+q3evpQhcYr
2VmnSll7plaesPDe1DKsSDnomn0gyWejXp9izzxy0uIKfTIxM1Zt7R1ryLeD3iiToIUBZiEZmQkK
KtgSRGWaELrTnhhFQRPfWmPJhgfTuxMXf9DY/8MERH0Z8JnSsScWgcboSPQss6A8W+WmnFB+MPtL
GAA0UvOQhe3tOE/Wqm6VlSLpvjzE+qO09JhxMilx7SA4z9ipGr3Y89IrvLq+FgXnUlcc8sFmYhbs
tXIAG2MzCqQi31aquumtZJPBqUDQddPmzqaZmo2RBmewO18iUKOcyQ/lnK4n2dgChIUaO/gc1Hsq
nTDyTX1hkAfY9FTGA87fQIRN7E3OWKzGzHyZCn3ZVZU++qTOB1hdJ5j2RQMnJMlI4nAqv66D6xl6
qpsWOpYa4gX3UZQll22bZBczzaGLOEz4gb62LTgdoPEqbtmoYUqhdxuF8TGAnxPFJtewsJ9oWw8d
5Wt+ogBcfcDnSyI9HnGxzUoPy5y+JjYTstBSd30A+g0LvnmUDnRKWCk5QNmS/TCmbbSam5Lq2YA6
Cu1gtQzLIdUhv1XheKmnVedVbKcwjObtyLaQhaOfJiqMQMDBLj0cPHHihzPU8KC1RrtSlWbegWOh
UJJida2q1CcjvU+vqJeJfJWA/Weot6aU7KuskDYdHWs10K/HKA6I3uhwGpVH1pK+Vjk3ntyeG1PF
4W+qe69FgcG+5lykgkPcW+G2S2WLlCoYxVlpCEk83GKWJri6s7TsGkE11nVAddijwcZG9q0q2Mf9
GwZ5nNX0aiQyYiMbUJJrGZKdIsjJo2AoR4KmrIBVDhPSZNVckVYKyGUV9HKHr9QBxWwlI5lYMUye
YUewFDKW5B69GaklQJxrYM41UOdgiVYakOchyf2p5ZKhPIE9G7n18EofmcEbeOgBTPRcDOcWEa+u
LQjS8xitOyitHfd2GRXAk+v+cqZV6qaErSyjuQvAURuCSy0Xzf0sSNU6yGqlHdkzcSEZpXJuCao1
DnJASDXzzxrHul3aHjMejg4T+QGd4GJD0Rq8UrCyO0dQs0EIbbVRM84ULSPnDLi2LSjbGvzrlTF2
Z7kgcONx7plYDJvaJn4iXJKLTLfrgwa4mxP5U2XLL0oP0TtryYipoV6zZE8EegHMEfzv/630MjOn
rrK9kKzgiBOtm6HjneRmNYSkDxCgoiN012oSEtThWhnyXWU762oZcZQ5l40duMz7AQcnDHXTcdVw
hF+H8Tj81QT9E/b8N4vOZ3t+mWUR4NhO9JF+M+R4101SyYxFj4aAHS4Cmz19pr+7SQodU0Q4DiqY
vyYZ3/d/NPE6jg8MvzTf/6LTfN//0cTzV5NpFEMJggD/0/4vGqPvGvzQGlC1CLcxGzPtK1GcvN+R
c+BvEEkRNFiYY0dCKYJdOm5mmu7vyqNfDBL4bL94p7ewAqj+Ck4xURu82/vDmYzlrB8Ip+3yVZST
nJm2shvX0RlchRp1m07ZumyzEmNlO3IIyVg0/aikw6KRVPd1Lqt7Mw1cvavOyJUNaVKZSu/2aefj
dYp9c4F91nbZKVhmT55kTDvhzqqn11iVOA5N6Vob1lnAAdLrI0SfElArazVWex1nbmyB3uKgCvsL
1RNzSlyiZrOspDjbpbhtsik76PZ5TNhQiwlYGq9SlcMQtAYteszIlkHdJi/hSlJEdP2NE15MqrSS
xztOrCb8bLWnfVsUmzQp/YYDrYq8p8mQ1JQFHJeU5txxQa5AUNs+M8dV31onXR7ujYYTLmqNSYHR
Ol2mHVAKFaJOfJ45N9MQ7wbdRBQ0nDZLcWGb3XkU1Hu95jxUyOs8tqBc7TMH/E2iuxpW/5IQLb2c
dlN8yMtNqvu5fKplVzUqHxg6OoODoKOFThPRG53Lji8ejF9lBRCP3xdnHQqQpjrPos2k06dxM3F+
TLSVann14KvyptG2cnIZoAMpN4V8pic3eXAp9TcAYkH6xsOVrm5s83x0vGq4GZIdfu3IOor7hzg6
15XRXdoDO5csv0jLU9iuoNy6Zujl2gXNN06mk3Re9YCJdqZ2Fk2Xdm8Dlt/17Cvp12Y64PFOx/Op
2oIDNLsbDXNuNK6TRvLz8iEjw6VDStbeJsFpVh0pdCsCOpFYyVKovFYGZhhRir2riwetf9DtQ0KI
JVmJ+X1hLS6o/Tp4XiSaW7czfuWmgEmRXhVEPkrxbmk2nEzzedOYF6Bn3c4+GbQV/SLVvGvsBznZ
KNajHrxUBH5LuxozfZtsDejA8qYKzp0G11m/twzsJUDzO9m3nNKlt0/lyBd8VPO1LrWozk5LExBv
NPhRfYQwJhxPJHpKk3m0qK8Ztmnaq66UXk3zWVltE4vrt8mH43kgEhciXVmdiIK5x97dZydzvlKZ
j0TLSW3RlzLXc8JWOwTxuTVBZZoK4LgquF1M36hD89C5DeX0WpocP57t+yix7wiWlFz0tU9lmz6o
sXKOu/8pAvzsSd3Edrlo4yEsaHeI9F25eeqJ3tW66HQ0TrKC+8nhPDocKTrPpVFscyO8VAKCz9OE
ThOp7GqkrRJTYYYWrSg+I/PWSvVL+iRkCAAldvVwKxlYzpsiOnMAtXjTXB4P5SYZAmh2ExCr3Es0
223Knd5i8zMCh+BLpHbGk9rtKBG3NqLfRrkaTDyQzUk5yoR9gHFegn07c9JIi7solw+xcmsEMiPg
QaDiiPucbXeoS2Of01AnOGBBeRgU67C2uBs7YlGBFmj6RRc+lpzng1kNKJROJ+26jqtXKQh8u4mx
GlCWiJ5GJevrvCQ4tUmKzE1tDkXVQVuWq8jQVs7E3QX23hNmDCcZAQ+P66VpVmXT3hj0C7whyk96
Sz2PtGqtdMaRPNMsgEEDSkHxGCOcOoPmzxbLXRcmHgUE/avwmM4BwiaCHxICIeSQQVbB37nX+I6j
tYuGZFNMjEkjlFoqOEWpD5yzIYnPjBhOQTyBrjNenJ5gWEUgEecRdCPgYGfKV7Z8WVX8TZlAH3b6
eJCcbm2W0i5UyQUdZbI/Q2WLsfRWnQEcTJzBzOfJjH0DPk7aXXf9q5m3/pSlzyCXqdxu5757mRvd
TaPLVrqlTyT3nFTTctwlrUO03eBKS8e9hxTUqU5QREcs/bZ5JzXyJhFJDawSKSV0vtwso33q4NVP
islr5z0l0dWi2P4ygBuA6AVpcXBcEN908eSYq5NvrNA8DuLocsikV6KqVkkl+0G9sLirDFvsi6xv
DpFJWzCcS/Y0Iko0aWDkOl4NSb9DQOaZID6b4sFKZz+Sj5puPg5ZajoWcqjwbhzGX4tsn03RpcYe
qDSrRnoyCN6oUB7Ww17ul42wfSph4Pf5V33cD8qWOYZfLRFT5tLXmirw9US+6Oz5KJq1W7PriH5Q
1n1eEB4BFtFJgnIzhdl5Bf09aQJfHo2tNoQ70mgp/3MS9BpZcQc9OUpQawKP88eJdkAUnuBy9e2u
uzQSadO0FVMJhxQK9cjhXqomVsjeJjqHZf58QOMwDy+D3K6BcJCBba6CaheyazUKgE8COOr8jgwK
Q0Lmau4Kp7hO7JryM3dnCurWPFbKbh1EmyxlMpBcSOVNxHnPYciUqPdy/jVvpbVKWGEfjqdD21+V
c3FlW8020VgPFGI6Mp14mThMiXeoD33QnSmzvZmxOEuDdRnLJBRmsrzhvO7KIvxCTi32d3UmQIdM
HsvYaM0riR9uoU63SZlswizla2KQrrIbjhjPcjMiQGp1hxUz2ltlcDIkED8TKNzddBSOZ2HHiWqC
Uu5Yvpxexv1Jnm/QXJ+Fhfm1rzS49fYwoo1F2EQKW4nSKAemG6IrLeXz0O63nZofw+xgS2roWuur
Se6hAb5EarqboWYoUn/UWVu1f4LWvTGDyU3eOhklWpMBVus0WzFIzUOO5qQlHQNu2+Oi8IzNJY7F
jnZBukysgziuxooGdbeZktTt0S5mQSqWGS+EG18lMmOq417dSbLpGSWK/tlbxjNRChTBfTuVludY
Wu9J08KIQpvpXxBAoz/E0t1SPtSW/JhnHE3D+lldSFL6C1j1RxwuBMvv08NF+++BYTSA/m4nAm+g
8gewhuSDMAqRyfXtOAG8wRAuQRWs1FtM7D/tRKyFOI44aKCwoPEmlIX/HCdQeZLzailIBWEO/SdB
/08iQfGhZN4L6RbiJE39IEaBqCKh8TOQTwfFU6FX81nW5tPdqOX2DnF9dtaS5FWjaqf5rmN/PV6g
zz91qtPIXgt2No/rYV3Vyk0QtepZQG8JcuqchmR+aVmwVpWafp+Dg9xDWIO0vZbn5LXIavncbDp4
PnI/LqWHwPjBUvt0Xb6Z9BPh12+Fcz9hyLoxhZu/Fr7+bDbqVUFG1Ssifmml187otW3cHpdFSBZX
kdl7uxHxg3QX0Ii3iV1OyOtnZo+Vba2yRr0nGSIPfnNY+mBb40jGVVQ4EIpfzCAR+MNZSe4w7OUh
EeyaSdtEGZm60kcmiNuUW0IvEkiXJGVzWEMI1Rooplun22iEVsWzeTk6U3jx7l78xentl5Q2IXgQ
ESfcZB9tVTkIwzJGZ+QTLyImdhYNUEVdN6NOwFZeTn6uAseGpveg1uWBIm38zSX5SQQjroiBzhXN
Hzf3xytSyQ3tujxkK0xSqDFWUK5LaWTggUFx/fmX/dVbobLWsG1hpQRn+ONBdTSAoikB35VuYbHR
DEn17RgOECBTZ/X5W/0kr4NbwJNiWELXy1MozszvzsSG2XdZREqQnyC9dmGDG66iJPqazBVm39F5
ojvnQf9CPKS5+/yd31wr7w7+QoqCWgUNpVBSCgvQj2+9zGajkzJSI4Tr9HUE8kdN4yekBeZeY5mn
QDTgLQc5LoiwPoLVqRzm2DhNjSXfOnPRHmjFWXdjVuh7LHUwMLD+XVv6cGBQeZHothgl15b79qn/
iPX/89TIq7l5aX8bN6CLF/kmUrK/6OhSgcVx36AtEt7ib/uA/UWx8JiC0MG+C9mRHeJ7W8kBX8zg
CMAcy/SP2lnni8JMhn4SHEjRp/lPbSWaUD/0lbC3I6DkZUwWMbRUYhz2/s5W21oAZ+TOb2R1WdXh
WlFLY9vpnImqDhlpWFOF4Zg4CcSs0oAtz9SfToj1m4f5gy+apZQPgmAdBwPKYFDIH0SkUU+eT4XZ
1W8Hpec8pU7JfRDM3XETFGQZAtftnrNyNiu6CDqxMHaVhL4KvOYwlXv6VfljnZbJyTDi8oorA/vX
rCYdXehRzWkTZIDoPn8yf1p+3j4w/BU0XjQORVrE+yu3yI62aN2CgSxOre2YTOlFW+WKqxSTvv1j
HidD3HGflFP/9/88zv/zeY/27SX+fpgUhqAa9nkMuyhI+VH+LqpQ/FlgZcUjxtjy/bOE4JT7SuzR
zK+ENvp7TeV8QZ1tKmgBoTaCsfpPNdUvbmGLfq9sqW8RIegofrwjUsPALT5XwlLISXmcLLXh3DUo
51Jiac80Sqyb2SBNK08vamL5qvUk1Zuekv7KycpwbeSG/mgVmpO4IyYND+in9Wigafftoafe/2Pu
KV3nyv77PXX9/PwykIb9SZkuXuDbHaWynOpg0kx6/3/5ZL/fUcoXShlRJIsSmRuOJf378syaDowX
MgDDHf7tvbWBRZ1ykAQLFUsPZh/7/2PqT13DUshr4caXkRCI2Jn3a4xVL71uBKhH9ZgItBoxuG/S
/JExr7mj5Fz2uAx/s6zxrd4PGsRbUjsimUUAwSxE5Me/f8sZK4c1TaIj4lTTtkOlI1sPNgmn+74e
st9Ui2KN/KG4QSNL9YZnF4SXgq7hxzdrY0jLasAOE/ad4QdjdudI1kWjzBKGxoUeT/CqtN24eXc7
/KpKFnvJT2/L1eQYhW2Fb/rhbTNNGWVWGM9QWuCVU3a/xGjgJqW5yVB6HDUokICbodZhojd28gAY
qBr/0nD/a1aWOBt8/BAIgSxOgGhH2Ol//BC9OZqz0VWGl9py7ypykvlxScb5GNFxDoij9Iak+s17
ivvl5/fkG0Ny1iHYfiiZ41ZCyoE3w2usEPlmijhLK2jmfn59f/WrQonCB4lbiOfgwzcLR7JUg7ox
PFufNVfO/IlwnqnjYBbpcyA4D4/WYCm/uZfevAMfvxxfyeHowZmMo/ePFxQUCKKwiHwCpxw6EkqX
5VBG9XBf206NzEq3bgw9DBS/7aIKIS+BvAMDv4aDWSQHbg8hbs0r1B4MBmPXRVrMb5Fq01G/9OMe
MrzykDVlKbnWEJqnw2yOR3m6gOwsg8Tcd2p3MRZKNpBmN6oGyDulPM2dGWLUIrXJrRZr5M/D5+98
tDzqZjGtbq+ZnZn4hpbZF4PMIXFl2uEpvoFzQHtWchZGdGxnJTkj3cg8NywGF2OEMwWFwmQ8R9Fo
31iZHtEVgkm9tQo7kxjCK8pWjrI0dI1xIomV83FDDkxqhbwRxnC4uAD4+lqLEckMus68oTCFAgFr
+OIYDXB9u67JniGnYVt0uszxOrXSc7uQlyNSa61XwyTdAZCokTPsAMPKh8DUF5oMRLjxpHPTvDLm
LqnXeaiZV3/OrvV5JXSdNfHTy+ceVF28xLd9S/vCyoGyDFGYAOcIWMu3Sgi12ttJ1cSEogrQ9Pt9
S+bfDPBVuLXeiqTvlRA6NtAJTIPxJ/1VJP0HsZrq/MjPoVEFQs4wFIfuCM0qSqwfn8WEYMoeFrrl
qUMUYbKjTznpmNqb4tWa5SM1Ns7IAKBxo4enEkiTLSjrDpBtzkgP3Y/5pgCK0AJNwPortEEyGiEl
HDYdieFBOgL+Tz0Sim/L8GuEsmhWiv6ixXl6kcUTsiNUX/tESJEmIUqqUCf1RYwYfMp3ixAugVIC
TB1KBJ81IVGngYwxAk3Zwezz+ihYlnRX5PJFSRrStpfjxk0H2dnacbWro/RFn/JTQ5s2JWmu66mZ
3LBw+uPAQpIsZyRTFcoZLr2DmqqrqFiyda4pZDQpb0ODOjiSGX8aKoFPdZPkLrodcsxw3pMNbr/S
ruldEXg/wMFREdH1dRvCfwubB0YfOyRbd2wN52hIZwYq9JubVKp3vNqWkw8YfDQrc6HuS8MARxOJ
PIc0vbKJSQNyQHarEdWQCZgF8bXdhMBXX4ojfaV1hL3bZd15eVPoq0QmBJSUF+asTropzbA49HMI
46EZ6l2ghcaOAZZ+mg6N5EVLc03sNYniTFfbUVGO5l5+nvp0Vxva7I3FvB1iBTcACQsiiIFIeUHb
LpXVQob6cx01r+2C2T80b6t0pOMupyhryWUaevxs+DSNFWDmYt2b+nFbzseWTdi8AF6W0YvWVRe1
WW2mhQV+1KTLTNX2jYnIIMDLVsbhwDaegAOsbPNVb/4feWfS5LbRdem/0tHrD28kZmDRG5LgzJoH
lTYISaXClJjHxK/vB7JfWSq35XD00huHHFIVSRDIzHvvOc8ZvmhJe55a3151U/nSmkxUZWN9nhby
l6djjzMh+a+cWruOXRs1e2WfQxO9m81Ydu7mxQdwaWe1MeeqYAUX67RtorWj5qeqk0Sal5CaSYmf
GGi427qq1oWPuLcu2QGRFreEbj83JGljeOmupyErtpVbnYxQbrH8YTvpB+Iys5e4DgnFM5FTNmUh
7tyOkx/ZV0q41xL6v1O5nEcsYuycnpV8ipL7Av9A0VVXaWWewRmgPZT27WSMwVA610nnvrZarEj0
I3QUuWrI3GxQzC3cfVsWd3lerWddowPgDmcruqtihk+WsgkwNQpjD3YVu3hUehe/w6YT2RnCyLK8
ylJxKdP5OqrBc4zJnYxja6WV8pMsWiQHU7H3LbFPmLy0Tcv165PRXku3+lia7TGdmyvAsSfcckx8
zStSiB9dni6Cvw3zC3G7W6Zpn0fTv3f8Zu133pfFA7mDia3gIloLQp6ger0CSJNABQ5dtJW2edEs
k61N+h3Kg9D55GTxc0qk+YoH+84dyJZNOuYogIujrRMCm4trdz6OuY/es1p0ffqi8DMWrZ+F6K8e
EKim3Hyr0KxhfCBzWVXJsBkQC8YoYMpFPThOXQfRQt23jkm2OBLDmGFhQGtnPS3qQ7CscWAvikTE
xcnKq/E6UA0a/x4F9zeY0C+quaqSnwruUO72vwQpffsdv2+MLpBrG/0WlmQLcPbSl/neIqB56zs+
nfFvkuwfCjr/P/zNwv6iZvuGS/q5R+DZHCdxGeLkFuY/KejQjf18BEe7xn1Pa1ywhi18xXclT+0X
xuyjltrQlsU0YRcaT+oSRyw5rSlXDLs0A+TSsP5v5z685UMeS2wHVTPhHB6dfdHqF8qqXVgPFy/v
P+OAoPEUP3R6dtJICS9XRp13qzHJkweR6s5HVjfMaGjKdhZxB+gavGgztPJpjrIvhYe80sFldg6J
9wrKSWpbh5Ds41S4D6RLtDzw+VUyjY/WkF1JnDIxo09iqVdZNN5i8r6FuLLrRQF9psFPhmcPratV
mStmmreKw7g1lXdxaGwEmZ4xI24Vuauojm7IKq2DbHS3RWacrAIUcNmqs5vbp1KZ1+iUezTCUu6G
bN4OYthjK0RS6cOEnVJywxCuWCUutQkymlk7ezMrn6NCu9D/+VBkAIIqS3Al3I9ohpE9RQbBg4mZ
rjj+3Nj1m2NhDcoH9ZXQCWRdEwIUYoLWbqS2LWNhXAIBBjPGqRWrPakWcetsJmfcZc1YHUOwi+tG
z+w9yQrFmcqCYc8U5keHmHTd6vWbHmgzMXAtCrIYl+L1nCXZIdWz+lomC5Q/sYyNmdlkOuZETEwR
zjCYa1/a0niMaqQShZ0azNDFFVgO9nl7uNNnC+iUq8fbuODNTnlnfaqIRNx4E8a2vs2HMzPweDdU
w+92gH9DM5/Ozg+l65/Mxo9V1X76RZ/o249/7zxaLth85jHMXhdI5Q/LCugFItLwEi/kxGXQ+3uf
yBH/gUuxtLSNxf/Bo/7f47YP2Z8ey3+BL/Y/Ir68q7e/LSksX4yIILMxJnp32M4gtpaj1/X46T/Z
uYZk66L1n5v+LrPRW5t/M5H6u1d71zyp+jRPtWTg1YR2UTgibLM++Hm0N+RwUxcmqRnh3+BZ37Ut
lg/I2HRB2eCjZmz+rrHa+XYaWfbQbXTkUaveliXP8W90o79sx7zre317DVrAFE0m/n0ioH+uWLpO
gD5HLIG9ltKghTXVsmnXBDiupeHf/XCb3fzWlPhfQIhvyqTo2v/zv5nk/3kbYBEhW8plOMTA9t02
YI1ea0ijQtJeDORsAMzHBTanVseCIerrttFL7MhCsEJrQEsMhzN74+doxk33oRxMazOW2qscaAQ2
gyPXUdxAQ9WccBV2nKTDuNyraFyC2DOkqGNNoBpqIVW48QWP0zHF3bNKxuyBRLt1ExEWkmfJBT0A
kLjU7IjyyflTh0WFVzi1dR9uk2x4MKxbNxM17r3iolehvx9UiHLRq1YCXPfOnciVaWRMuG3afXFG
75BnEO9EfaAKsTdFblxg0yNpF2A8c4RuJNqMlfvQF25x7VnMbAajJ561lvPBrtxXl895O+T5a82i
WeRt+aDMtGOT8cxV11vh0cxpVHrGWGz6YTnGl5gtu+7UxDwsjJCGcDVHZhfUFeItVeAg1/FEjrpx
wcu9aWv90JjVrk2wWnoTziU/Tp7cGfkPzY708yybveFED5712KA3tGKkV144WlvD76qNXyJYU7MZ
nfRWtgHvEG5GJ/pNYVjb1C7vdWXOlA4tykjjIRXtW1Fk+I01ww7iqPyQRYpW0tw8FbqhVuZY3BTW
8EQiLRFz7Wju66zJAiOO7Q1ZfFe9zJ2Li/QstayLBTilhi6aTHoFIZRtcdaDqtPdDaXtVUnOrhwo
QrKmv88tPI5iHPZ66rxmlbdrbHUHO9G+jEmzfOEkN+lUNhZa5ZXL5AHJRcdVUrdOgnu4yY5NYn6M
OJFsZe/7G71ptzoRMUlU7lCKb9lpj62yRuR7unxZapoAhmWQFACqYZ0+1Y7gw2V2oJcFOqTZ3Hk9
kTJx5nQ7NU+4toEQHqesM+7Ssg1mWZ0jUV77iY0tTMJmx7xJQ6p/zYnYhqnq3xST/sEC87gpZZ1u
BVbdda2b4bqQt0nTKgrwO8O4F5kAYI2pV6vM5uMwd3vdTikkjEdpaHbgVE59KEt6XRF0oBkdZQaU
QCNsPcw++V3INl75J08VBDiN5yJ19pOd40xtHiOQzJsyjy9xlslLx7x9VWLNo7KZWypODl5IVdxt
U/ZPitCgwZMNF2eIW750H6VWK/U7b0gwsxe1XIWD+jxo3Zlh4kceySAM7Qs5iDWUQ3jvKs1fLaN+
aYsBlWV90KV49dvsTRZRdMSs3VLK+9dVFtTGeFk8UHHUGGs7UnhN4w7LXjW+5KEKsQd5W76kjQop
Pjt7wJemJXxo6dzqRHgFofOU6fgo26beD8Qpb+LYPOSmxHJOh2GIPO8R+J61oao/x279bOnNBxcv
Niadt4m7Z/DBfkVGZewyl/aMBHnHKSj6ipzN3nnjOD0oSZa9xe2KPGXcCTXQFQWs3zhQ/GrE/R+6
Yg5U3+xqWtItEUt7PsonFUNgrPsggn+7S/TlzNteT1iEIKntS4A99JH2RquHlFQ1jSP65v50RWjA
bTo62ymJ7lEl45XQwqBOp4uXtoGjRn9P0LWz4865qau+/pg2WYQbNxP7fub3tcLQKb/RRJi13UAp
rAlpEQhNmVvvyr7cN51FDZjCEW2CPH3pHbmtZXI2JT2LEVAPsEkjj9QjY+utUN4bnWUuH0jIYrFo
w2WbsmRdduapNvmOTdS7dQszMcc4bJq1TjeXfmwUt8lBK9Cg8ujPG38qFaOfAtNlaexRVG1yH4Gw
po6kkZ3rNqHz0BJkdug8PvAietrGjfHACj8ywm9fYwsbpK7F1X3GwGXllom1xX5UbuY8DOZ66m8c
KwmRazo17qi5ODX1VFPx9/qLpir71Oh8bRlXgDYEeCdDQ39senF718X8YkOZX60Y9kOpJdWNaxbI
voWebfoMjFBjJM1uoiZby76WpMgQNVxYyaru89PkkHmgzbc6trcVCHAiuQQmkCmGGetMHzrGB2OU
3/i1ESD/Xk21PJQ0rlSpk4uMjJFiY/LqcZX5yQerKZKbfBDcABhECdLSOehrw4sq5wuJdTtdQgFy
AOApkNIi45MjPG2duzbBu1AZjreetFAg6sYYYPnNhobCIUV7gBMuQ4yJJLZHgzOZN37jak8j2FhY
rvGrlpM5HOnNEvY8Em+fnOsCma4mN5XCY8LKZNInx8e4yhfnf/S5ydRWmvjrI+ct1bJ90j0PLMOV
b34KPVzttZGt6XHZpnfLPggFs1FB4U6fU9u7xkB661lfVU0L09O6ABD4cbBy5Hbk8/z6iPKnA4op
FhmGTVlscNr9ZhH+QfKkZuWrPJ46ZNdXuv1lwc02065hC/v167yP2bTMdy+0nDd/eKER55NMe14o
e8uvbLGKr80r49rcpftmqc7+P1/t3QRMC+20gpuNzMSx1wU42/EEOacOsdqT/46JNj5YoGjH4p/R
9OmI//wx34sDROU6CS4Lonag8liXtLyauuHvPt2fmguMU22+NQ9pEGro996tmCRxwY7fbrqpuzdA
B/iLPySP1S6ifDSTFnSOsAMNk2la6Y9iwsvjNFeD3+7NwkebjAPh2wX/NxSPDEh/uLn+VDw+fXol
U7T4lcqAn/+9erQJsXeW2ST6XXyCCxf096aUBcNKwIbCN47H/ydiKPH2jFAZ7YD3BmKG0ut7/Yjt
kBnuEiNBGUkA1D+qH5l6v69G0FuhQPN8OmYIAIxlMfjhGWwSZuVwnaJNaKYpUWL2Jtfkh7KgIzvO
4I5l8pKmj6LM2YAw4npbqRK5ovjj0FOo0XoxNbz4oxtjl8pyHp/GZY95tA1v5PyA9qUlGbIs78Yu
Xke186mr8nWiwW/u9B0SYxwRgJZMSTFDCM7nKYJgBOC3qO4nu3ubrfgl7Mq1PUbrCLiOX7EidTLA
+n+oUpwCIyPmyhHbvp/PCf4KkDpPBIQ+WqTwlCZb8sS4eGVUbryyp3anxWIrmOl7M67+lmNMDQk8
pL3sSROZbnHUhgZfUMHm3EzXafNBZgWzbK25trweYYBQgKnhbCUlOCJNSzaDKB+lXY4Xz6hsNKFU
BMAAyvQ0G5mzDn15EhwUV7iUaDSZ11nuYO3OSoNwCcI6R+8u96qHNC2P3XLMqNP4QwS/FVrPEBgd
Suwk2XiGhhbDeunrt7CXgEZUFSCT8zf+MvpoldzBZVp1w41lssVazqq18J5cxeku1MWhiYx1LrJn
FcKlqRrOcd06sp/DBpOKN+5Gw9+7nXcX6v4hTu21Ct+8OfBxDcqwO/sal0r3H5r4WJrqtqyGo6b8
q1Clm5zAOkx3qXdBPH6S0XCowVsqsAgrG13u7HKjhDjavALzUkxkgXQj+pMCLFINEnse/cMwdbzJ
Yg7bcMdd4gWGmWgesTPDbVKGQ39k1uC8+U4r6m01lMVrliWf8pGp9wYiBYi0pAiPjgqjAInfsPOK
vt3+a1YwWKi/XsGi6GujXn8BPV5+we9LmIXmadHqCAe1KB0wukzfB86kBbFKgT30LV6THfy/QinG
yqhbXKI1frdO/7GELXiUJWcMkes/17H+qSmFWhYKDh01VlAIjO+29b7PZolxkTIwLs92pL8MUBWi
2rpOBuD/U35WefE3gQOkob1fNR2H6foitQc7SxfnXd9tyOeYYm/w1sQwNl8YqsEdsusztfEQuGQC
X4x8fg57zmh1MdJD1nlCW/+cDFjbcoU19MOsm6wg2b7QvrpeH3gU+LPtQeTTTuX4NEoBhPNLhPVp
hv8noFoUDJssUBQMXgWu06YQzGPTwJjKszQGrE0y9HqY8q4LRq3eKhfel6tHEBxASuSu2vZmJlYz
dVWRaYesLoPEKfaOqT0wNj8ky/R4YnpVyw16uX0uJiJ/aydQc0ziTd1sQo8DbhNlKojsedwl5uC/
uqOPhaoFpNJ08EIyfHk6PirourdRM1Tbxiipq5MYm5KzRsz+WJrUBnkiMZMO4REm9OLVMKtNM8A7
G0PD2MROSmw0LhM5flBJnW+ywtCPkUy2aYhDj2GdfjNjOA/zep1rXs1yo27aMn6kfxtTsNKdzHHO
zqUTVGa6nSLWqyFEy9WoF0CrkEAnLZid+q5I5hXq+idXc06OFaa7UZAWV1ro7QXYL7MfIGwo/yUX
IL0yW6idRap1EWXnVLNzxJtM95PSTGCoNduiwuar99G5tcWbkcH80nvH2yLr1C9aScxuadoXt+V8
73fi4jiSymt+akx9g8fvXovTV34p6DeQdr5zkbN7aOvuIOOP0YKj0PGV5q5NlWLZa1EaV0NPYeOG
QPZxwor4KXeil6xKDmNfR/j1E/pD3nU0hkiSLVyduRGBDYynlVTF0Rs/qlgP3Lbcm1ZylyUEE6jo
mSyDz6U5EFVN4o9BgATS2ddQCWbXb8JUAR0RmgkvzmJQJXDYFXjP7c8DaUEhkVZggfo6wEJPLVRh
f3VFdjv4dXEOPT18K3PVBuk0ZrumiiBhiSnFvybKj139EPolKoAYSglGwoaEsSbaR7aZMWCfCxz2
3SWOFJMf703igfQVnhqrjZFuLR7aEVvhWKIesZ1HRC57q6+2y07KFlzsqTm/6rGr71t82Z1CGTC6
15qT5+tMZfmpNYDjzGFzZXstnEDXgabXnGtRBGmGKREVy9uIlw5PPG4/q8kM0IWDKnc0iaFnRhUe
8iIutujaP4oyPhQ4f1eGw9Y+IgyQiXNOw2lbVw+tsF7GnKGxThG990htgFQ5yZ5WkizXynYpGWuT
687b7ktstNXUnKwOEmSq9vRqb7RaU0gcLALSUL7EpkdoySx6EAn9agyhSxbTPXCkMTAsdZ0SehIN
ImgdRbI0nbCy1s64qsqIk4HpU1z3zQHk4V6bo53C38h57UsdUqe2o2UETWUMCMkIIOFAhGhP2fh2
R4yz8knvCowBTnxPX9yjVR1qG8ttrp0RTimzubZ1vzaeS+mrHqbQMZhTzVdWfLIRDBgNvBU350Bi
xocoH9+wGb/KWFvNfUt/TTVXDNtwdctjL2CQSjQSLjEGHDeXOeJ9XDqHLB6DUZ/Onfc8gksprtzQ
wDx7n42k1XJCTI38Jday+4hyv1PpviBl123UJRaZ96kbqmo3cprYKIfbuGk4NZZqXMih7gtkR7H5
15wb7MUO+Ncj+SfE1V8Jhv9F7fPtN/wxOVu4Zb7t2GiLmeB8PziAgXdceO2guPHBIEj74+DAQH5J
t0Z7bRDA/FOKNaL9ZR6PcNdhng9X958M5DlzvN/F4aWjlMOvRkoS5fO7wY/nsS5ZCQ4YsgiMdTMu
KLDFHv1JIwPLKA5m1ftrtWDEZKIdhCivBg2JjVX6JjIQ+6xFNrA+uztVI+rdrGw2Sdi91uN8wcx7
iceBDj8gIN05Rln13BJuurItlgknTJ+6oTu5U0xSaKGejcG7HcEk4bQO8sZXnMUppYRmPGQkwjNh
TjfhDOHWT1kycumefdhcuHz1M25SHDNufVOmfb4Oc9nR4XZ3E6KecoKyMicm7jCij6C5kYMEMaE0
ryr/0id2uWmrLD/7tgYvMUdZDv+R5SozKcfuJfE7Zgy2DWItu62noUTK2dkxJYOTuo9dgMSRYZAN
CfwXmG8DlVJrX6QzPxQ1pFshtYszj4HUkm4voriEbhjTTZ3Yl6mX2rWlVQ/MQNJVYrTuzhri19Bf
jlPa84CyjhtjXNUEUO9QUoybkmtJr/++dKNLJwmpKLzu1liEd9yqKHMcbechYQK0HCCCtY8wzvaT
X97GA7S1wrFe89ncOCLe00G+9gm5x8Onf5CT9lhmA1N2Q5rbunCRvhIwV7WAOqYhjpagaWMVxtO+
L4d18c03bvT71hhuesSCK8a/j6r2N5HLd6oDdZ6y9DCh/VmrVNn41uPnQsF/VeLSegioADi89V2/
tzWCkqSIg8TmCCHmnZcKpkjpyUrdTbSMIobWey5DOW81ylKa29bWaq07LSUh2/AZz8XgvIAPFA9J
lPdrKyQenG8bT3d6Q5bTC8SvrwTPWoG+ZItDJInjuICH6gVpnWcIzknt6Ig4Mrr8qZTYGueEO2TK
tGNVJtdz9TmxuH3aXVTFe1oasGbmpxA7Pml22FcVRv3a2rgVLFI5bswx3WrjcEU4Lw36E/kg4a5L
tU+lHNb0qR6NXF2SXJy6+qSi/iJr506beBO2OoaMdDXsZj4FJnqLcKX7AYDsFV6zW6MTgQBAUFcE
NMyQQ62EIry6HzrCtKx0lznlx5ZWOlHiya5Lhn1Oc5cqhp2PaOkFD+1AN9PjvfTtJy2fIDlMMG50
hJL5R6Bm86x/rsLkgQPpue3pAkTRDhDaduAQHgFVMaLsQ21wmrLf+vycVLSBGQyL0A7GRFx6YsP0
8FjV+R5VUU1nQLdPIxDsQBYbVdrXgwHeZHkipUkvWfQXAqpquNSl/zAlV3TozBPB8Jtu0AJ6doVH
sx/6J8MXgKC4iHtZ7SKaKuyipVwxSgMH0hUHfUL/+j8tYUsisQkwk2EZOLwzUEKIAoW7+x/WYpFW
Fd60UMCsYXHoEsG83v2td/tvaO4tOM5fbnFF+/lXgrPlx78XxvTultQNNjCsFYvd4Y/CmJbfMuZ3
4Cai9vi+v6EMcRbjB3IGFoifDJ78FTJ54je/R/f9k/3N+3ORikUaXbdFBxpjxHtdQ5t7KrSKCuCG
IdTrYFfRHAitodNGBLwdT2sqegwCaaPidFVpSGtXjVALv3qImfYNnfwwGzkj6k4mo7vSZ3EZ8nav
oTryCzcI6S+njQzaSGABSK/h4e8Hc/roNyNlF8mlyCcT5Nda660bzT2EsjyEw+NIOFArvJuxSSPw
gyHvJZaiMTZz2DPQrbL6wLNe2vTWOCAAC+H9iDbwdADueCs6NQOh0uj6KCOZ+l05GG26Kkbfb9do
d9yaMisc6ptJ13w4kYryxx1DDvTKm40vWpiIU54qfwfgpj0mVevfqzZjE5FVR0SJST7nqvWyGECx
062bPjm7g15cmbM+bGgutFep6sqdR0zbvUgj8NQgC6oVwX8891YnjFsvM28TUyQBHp9rvSmhHOfb
Om2St7TumGOX02c7Gv8uVHXp0v5ggEF0j7IQcC1dFVxpmNN+7uLq1YIqKqiWVfe5dZND6VtPdS4u
GYyif8/ZdqH3/upsO8Wl/EV6OA7T708+NsCl70PDCe3XbwKv3598XICowRCf4rcwUBP9oQmzOb5i
sfjG1zXdnyRhPJ7LD9HuJzfinwV24lz96V4QOECYECIxQ20Kg3QZZfzY0Z+cWk+EwbipsyZzl/lK
O0qt+v0/3/6XIk/beI/AVZttCkfsyuyndD8bDMlDbmLcZ0BYi055+6LpuqM1cZBTdd8EY+9EG/g6
oHvxLImH1h+fdL2HDzgW89FxWu+oIQ46oKM6ppUzXRxo4z98J/8P/dSfORe494hTM+i7AWVgfvLz
x7PGWgMJ7vLxapvhvdQeOOoEcxjqiIpsgscM60pG8jQ4WgiVLzn8+vW/DUR+eNS4vD+//jv5VmRI
rkTigzRklr0uWEtp7cX1LjTE1VxCzxrgXM312G8bu7qygNzPTm/utNknIKExOAgUyA1i7WC+zKl+
qkrvS27IV0j18Tr1ehhmNXEY0I/MTVF+6RhJF51e/fYU/6Xkbamvflwwlk/BhJdtS/iChNj3jrlh
oEtpjXyKQoXl2qphNKmWIIC+PLuhHMAkh97RF9UTUHM8E4MfDEr3jm0IKvfXF/TPGV7f3go12KLw
wwy5vNUfJlCDVXeemaQ9iBTSSg2vkkFW2Zx262v0By8d+VXVAOyLQ+q6i+VtLJud350Nf5ONY3Jt
AoT8m3f0ri787eLQz16MvnBMvHfviGGeWxIMjyAQKtc20pIzXKkAMBQqHQ6SETwlrbG6i8+aP00m
5VGuPs3JSOwBaqqdiDV/XfbNtEGNwCF4Gn6bS/zlt/dutV/eH91My8EFD/HlT6lnrtEqJHG8v0oL
402k8FjYOUXYoOg863Pxd+ngSwv93S3vLNNl2BPsLrzmz99QLJPG0pjUb8xc22PYWIlErTjE0PWz
TsojK0FHl8dQZ/47P+k3uOmvXvrd02anST7kUYK2ziJw1Qy5qKGFhigqQII2ekznLrKnw2w3G+iI
b2nWfQmHYyX7Rz+rxbbKqIdd4ygjc8k0dMF1Rjurscybxi1u8/E16WuDuNJ5+O0B+zecj79tTb/Y
Jr92iyvjr4ff337++/Cbzg9zGRNBybfT7vcDskWuIAdTyA060lsCK78fkG33PwyUgDlwesWH/q03
9F/xtAuO3+TIjb+Q/DaaRP/kgMx28fONzRNuY4dcDMuGbmG1f3d3dZVu9gUK17UlwwmYJ62gMJb7
SpTkRev1Ky78g5hDMiJqM73yW+PWbEPr4NUph80EWZIxGljg2nprg8SFFrtzicBJte5kzGLbkjaS
Lm3hRrQIAUlUy51nHp07pwVzXdDKyfT52WrSl8QevoLJMlcY2KJV1SOSrSrsT/UkvBVWrA9JFFZU
xw0MP39kUJ0/F4IxfJikK+lF/Gx/vVBHwXpeaQnUCFWeLP9ZU9kX1XYbhzkSdPk66Kd6r4UMlOIK
157RrScq60QNZ2UgN5vH+pj6Nukp2gKqC5HpSlE8Szvb6c5Ad0pZ2hGD4tcmFy96yppMR7vcVwsX
0cMHNjvludFAio7WISwXfYAp9tXAemErZ2VHpEb5VCErLU+clWii9GR6FYnPKa73iUF85fe7bDYu
Usc1V5tHYFIIGKseczaVQbLg/SPlkokHS96G0NoU+inXzM+k/GarWepL63xivuZuAboT/CER3031
Sz1i5W86T/uqFdmD1JELcMq/UhNDeanGQMvmNmgBIQI/xrdXyX0bT/VqCs3HgbPctjRvJg0Qq2bP
N9F8wh29grSUCPJkmggqjmy1epPhC8RXlxwjsw7KqDpmdFysmTjDcd5BTb0q/AkwbHyMARLHs0tR
L629n3bbMSVqx8epKOx6NzCLHypa3lmPmB/wQ6GLESaimAPcJO1Vt/AJRi8UO3RbHjJX/VobxlWE
fiPOomsnZU4XjcdRmURETLy5gQGdN/CHHPQn291dN9ePJi7D2DV2yTBuSRQGuC/Gp4wcpDLFUm7W
NYRBRgMCJQjXf/SJ+R4xzk7dM1hmLoQzPEfkQRSDFTB1WSMafDC68eMw9BwbdeZHJfdiXqEtLrMn
2Qx3Xl1+qqSitJrNgB4iO2bSvmRmiHq2lF8rx9v3zNo2hR+JoMqK59kHOFExA1s100lxl1sJWgQn
c5mmDQj/aEohP5TgVqMvIq3vPQ1QLNEFTBWrc2EXUYD6Ezakk6KbrqBGZhj9pHT0DYbRS5uPzJmm
fZmJ+DhqDFJncUgTBWWovzKq4brqhq/dzCLQ4qZf6xOxO1iVxcY2srt4Gm/nuNg3HKVX/eAAv2vy
a60lWiunJAUMqYivzq5E7N+ggry37A+2pg6ZoUhn93YeGmhKiq3bilOS5+c6YzyadFa1sZMFtaSe
POpcGU8tAabFWlfFB682nh1tKIJwQLyI/Js5p1ZM13aqX7JxgCr3eeFkt51z5c1Q+MuQUC1pgZDM
EiClXqHZe9pCn8OcjbMxU3nW2hJKTarOHeZQDhmEg6b0Bnxva/V0s7PwkFjaJ7OKSWvommulMwaj
U7+yquRoE08eAwanCWnuXfK+oc2eqzzctCMpay0d85HArtgymp0l9WaN2n24QdfurqtyuErC9KLX
8BeK9ChQ2WPvIBQo8a7jynQOshvvtYXmNiDT5DtHiFO7KGYTNzo6mVjbmb2dXRtlThEdrAkVeFJi
PQPH6kJ+smD5h8zyBLSXnWe0xaFeVhAr9+5Mf/jqhe6901rHMemPRlde18Djtj6Rcmaubl3k/ny8
tF1R94M4tqqAAFeAEdYS9Z480GEUh4iwuCHUmGAP/clq+qupIb/PK+dz5yNpDfsx4Di9Lu15WDXt
7AJi0JuDJG2dVfCYyRbLbhX43DJll7KMz0m0q3M6w2FsH1TWvnj+NL5OuV7cY+HjX2Ef5hvtrxMY
sJJIzh1nu/mgZcl8wtDH85oUXMFiF7rq0oKWrqx853CDGdivm9bYukZOIEW9pYWsUPXY92kRH0Mr
XXQA7tOcJ/4aQBkRCp2LcNy3jrPejEAfcQHH6uhDGQ49K0XHZByU3T56ciI1IkdHXp0bOL+4yIOo
ss6aR1JU56Detm/arv1k0DPy5nTvpf42JfNPr8edGQ47N7G5qTGBS515S9GTFBFFrnZso7G61YoZ
IUM9LM3oQK+zjd/lWymSfeEON7Q2jgyZ1kLr9vxrFQgjpnvq6g6pg85no0eSlE7mttXrRzi7+ymx
P6VCHaehZcpONmIMvDYfcWTL5K4jQcII8wCfw8YkPg9L+n0vs0XonqxHkdyEobxNXW03KutjUet7
uwMA0BNeoRIqpA7SFw2+nW7069m2T0U0P0cxanS7g02gbzjVbOSgH9GeBGxYKOn7U27lG+Tbl7p0
t10obrRIsVmlbB4eBsA09t7aIuy+RImpr10nPca2fheNkIvLke538uwbfORuOrm81kxHuIqnG6bq
65ZsKJI3NJ3QluLFrCfoAYmJqAL4rlVZH0lFWeMhRDI8kvdt46TAA3Aqcv8Aw38bCvFkmzkzbHOH
H+SiICH3KSE1iaFvMxmGFDbJo5nLtWuFj5PRPY0lClmVkuc9GNUmiowPU0dwpFt/ldkMNafv6CV8
6jmJwX0WW0/J8vJ/2Tuz5LqxLMtOpSy/HTL0uDDLrI+H17HvJZE/MIqk0F70/XfVFGoEkVOoCfjE
aoGSu5OPdLL0Ic+I8gqLcDMPSsQDHnBx7jl7r11nhblFfx4sK0EQiUolE4rkYnSKYxCZX/o0vfRL
83jSHJDjkSsYCRREy1mps5cw9WjtOkP5Mi9d9ngwdRg8sxh4AuBRT3EzlrtEudPyfj9z+smrCrjd
GnPnt7eEcyH4ZBtCoYivgGKRt6GGAGpXXTu4HUYpXVM8Pd1D+IHFdQvy89u+8/+5PQNNsKyJmnHv
/j/+DewaBCeK9z/fMBzcpvK2+m/seGkZvfp3v28WKO4hET7rmX/vqVkfDAMtOk5LHIBzU+2PzcIM
3QIgBU0JlO3zzYL9QQOwaMCFY4ehEsz7I5uFHZkZe+55nwCd15h/3SPt92mXwpVtlueZQOjQRc4S
axRNnoHW7xRVci1UFVaBz4zHJnX59MnVeqXj9XK3z5FBRLLzsegOPtrKn/RHatn0bSpmiiuM6pWF
kGO/AKrIPejU7BBE806Ha+de/3am6OhobXLpyDB8vtvHw5CMCHuZolUq4IU6Ddad0Nvj2qq+w6L/
tJHx6qFsNuBokOm0uDutykgiODIyXqhBB4Uk9yexVkoyZfOs0vffvoovexiMW2jJ0pmdeaqzhvHp
9xfImFuM7LKl8KW7VIPEouomCtXqXPfOpue26rTQxOFDoaJUVvZOl+u1M2WmbCCCQHCN6uD54ctw
ZN/hByn5tRo5aa3ir+uCDRHd0vadM33tftGwfahIGzhnc74ST+6XyUGuJy2kwpPRqcvMr4qLlC0S
l7fKthrers3bV3Z+2p8ujo83jEZKDuhTpl3oOZ4fMBrlBA4GywGb3eomztgYQo+p1yPz1ZUvwmCT
Az3e5MCk9hKD2nSoWu2UYHpnPYqWwXw+iHfu4Z2N/YuPNH8dT66B0WqI5xM+EqlaxT7aOTZlhZ6t
NaZc7LoZscdhXHpvX4jXlgi09AhddFYLx9xpGwptGJtOn9IlzXfjYMoY2mrJXLTUKCmqrL1N3Ezb
b4EJvHPg124u3ZqnPw4kVSiUz88W1i9W4WjeDjVTsB1bOV7FKtYmFrThnfv4tZuLqEPG2ZjNZxPC
80OFCO6zQkXfaOvamShpVChtmh/kHaKMqVX9d5S2r50ZRgeN9RZbCz6K54fjyg0mXcUZsC0jb6on
ZdUPWYqY0KnWb397rwwWVC4eQZomjjQmujunlukFTlmVxSgcbUbtOURvoQ/1oUbHZOmm8rwsK2Vj
FMlMj6EUCPVquHrnM7yc3fAZYH1ZfA76zrv8PJuwr8bpLRbESdGQYcboUuge7YnRRiI5gRBnnD8d
OJH41JVhXkGEtm12g9Z7A8XXHiDKHNPiiYaFqe747kcfsq0tm4QhUuzutXroLE2TxnKZZreaCIxl
ken6O7fxvE48KbIeH1re0uBWZrAZRqbnX3YR6bILipFjRr61JP66PcNQKI7fucavHgZoAl80QDTe
Ps8PQ2jTOIQ1kkUjTZS1qkQCphLfrBgHf8079oYJjb4ikbJb4/SrPmJsmCvVkf1YohvrAhbZV00h
YOOdzzXfXy9OH2woWV+Mcqk3n38usqiNLKlkuuyQKHOLxc55XhQPCUzDrUlK4Gqok2CbKnMSWOaz
w7fkF3RSzb7Bpm07wIm9LCW9vYpphKcw4z6OhfD3g045MtgtvgNmeG0hsGffENJ7clB2X2hNSwg2
lFrEBbxZUSW5JFKGbbzsVRww8Neidy7PaysB787ZMCXmAIV58X2yokf0boJG4XhWjE9ejC5G7dKO
16Fbpe+sBK+dmoOgAyo24HfIP88PFVeDU6PspuCaE+LdXNgXaeHXW9AH46onBe2dO/LlqbF44yEw
iJ8DRrwbuWqb1SyDIBilG/rzoKpJEVFj+GS+Xb5TSr52JDbYnBSFJKYN4/mZpZ2TV65Z08CIixbB
O8uGo6vdWlYYE96+nR9djc9vZwp1/gv8ZC4NdpdTt85Mgr1kstS7qT7QTZPMMpKX1krW3plJJo7M
NkIu3uTanRyV8pBlHhuClTubfqDPULtttE60wdyz7QmJdJ7h40KtR0Y2NoYgcjPMSuV7lNRXQM58
ZIb28zLMfH93LpqqimNCCUuWfZcgRqcbvPCrIN0LfPTTlutDJRpx+vs2osXUqs2tFjjpMV5y64JQ
dtTyPIsoFcEHuBoJosKV49oZauOgE4r6zn36co3msyLvseH2C1jBO99mqweyarqYhayz72hRRyuw
Is5hS1YwfQ2GlLK1jIu3v9aXz4aOlBeIFlBtdAa73mAwCoYpSa9bmr2WHmMIT9ZEhqpHalGFvCu6
H3/sOR6JKMwdWWTcXZrk1LeBga8woW72mbIITBtuXpItWFXtOyvMq6fG0jsXGpBgZlD00xWmrsPG
aiF0LxHC54suoXfZULcvS75X4vUI3Hn7Ur72MM6vV/yd+E3Z1j4/XhXZrU4sCg9jZp2EAtkoFUi2
RgcwvXOk186Mzc98iyBWe/FiHbPIQMDLmaV2dCOog9m20holTi+qL5r03XfDa2c2j4l1w2BjDgbp
+ZmZ+EkUJydwytZKFJWOUp90pS72I6O4e/saskfkd+0uM7BO2aY+Pgm7D4HIa9ON25ioSHST0aJO
DR3nammjGtY7DSvMiGkf5oTom3u9CgEoalzzTZKO00GQyuzSqBtV4mUU8U1A6O6IUtoqMCK0VuBF
vm12i6GX9gkJzTka6MBE/uoKQKMM1SwNyJ+FqlsL45bQWZamYul3MjxVlNIY99wygOHVirK6IXOL
4OaAd8AVI6sMjJev99fMO0YFbMyQ3atqPdnbMJ2xD5oKJiJRpPgMyKJSFqFbB/Moh1ECXfjxggBw
oqrBaaxC0WSJNyqNezdxRhcDBo6CjMDMvmZhJV9PVUz3Kgk6H8cMmVjLxE8Il5WOfhiGogeNKBC8
mbjCEvLVlO7IrHw9Xrp8U9my6gOyJkfHD05aLQt1b2hK1kOW+iDe1LExoP9rMQzy910iZyDQqMkq
l6K+h4Ggjisc68VxhsGlWhqRRu7VBOBgqYIK2kAZ7z5XFNRkZFmKqizdOo/XlVSU1OMNZRprvQde
mTXp+EDSVjgg6xHN5ejCdDkIWLpPlalkQGq0EznhgqQ9jwFg+9VI2wz3kWWRD52bvWcZfA9XjhGg
5HWzRiEgIqt6HDFJbCgLaaUnTihivDaRY5/VTEUuAtCxKO7r0C1XVsJ3siCdFc3kVEHaIN47JibT
NUqsYnXdBOddXAfHg5Wd6XVvWXt+OUKwzJBSxisZNN0h0n1ikybgz8h04db1XhcN9rCaJjL/Fn0T
p9kqK21Om4lJ1zLqSEgwy+oh+6y2AUnkUCOVTRg3jJEVgn8OxyDWPlP4TLbXaoly4Apsg3MwRrXu
0qQSCyG6fDU0SgRAozHohpphV54lqQyvi6IkwbSyIqaNWaG5yboU5XieO7PoWpv06mZstHwpS6XY
742JmBlV4YVrTw940YmNyWhpL/RyCgta71mAj2mU7qdm8sVl67TcuYkcJrZpShnfSCdFdJnZZNot
4oQB5dZhfDyxpJYMpvzKJ72ukhh8Qyq4CtvbHI4WGx2gvgzHYptSJ6wUQNcB10QqyZ4tleqyDAQG
nyJQeMRykTK0iLVS4dZu8SEwD4N/5dht6LHPU2/Grm+/ZiY97KUWaWyPwQBqJnrrKb+zU03iSahs
gwUqDSYIe3mMESiJB1FzpZ0WHEWWNgdRC1pnWQ7RqC3qKrVuCxsVaCkLYltDtzgLg4boehcWDk1/
QYq7FhNSyhjylpm93HS6zFZar9lU71PqsA4l2m3D1Uy9AYgTnvLOcI78MuCPjWB+N6MepJbXS4Ot
tT7Y6kWdq1g+Rc11Wzr+oK7tWlW/+hFyMd/vw2M7NefZvUgZxSdktN+M/SQKEh0laMmsiHjEdNlw
i1QddC/Lr8jRNcYWoflUOFeJa2NXw1877YUNgzxu8HrdScNXCZ4di/MCLvNnugv2x3LOv861HJZ7
ntCeE/k8FNdEN13LHAXyqgLhW2cG/2dHOfQVRmp4ZTC9+jRMLvGNKU/eWVWG7gMGF8Ndt/nSH5l+
AUtUifks0VHZXq7Y6vVg1MyIkACWMwYnZCZvYknyElV3WbFiku3E7MYboBE3KwXjx5xhqL1HhXvt
JUbgMm9nW8Dw222qEIbjWAByYwiLfgfehq/QSjAKtFTMq7ffYu8daqeQy7BbZGHDoVQD02megn1J
GhypiWF/z/7+047ra69L+o/urBtTARHuvJoHdnNawBtz5p4MB6lKkmce8ID4JPnu90GUHBaFaS2d
zE5IAcJy9PaZvlKJkCJBF5Yu4RzKsrOLC1CuqOxz5+FzfO/7mb7GmeOsorSGcuyr3/mVf3q2L7f6
9MSo53Ga0ztHqPu8EPFxN88FQoQXqqzXdWgPp06YWu98fbscG4rh+TAzQX22q72odypXl2ZYcpjU
9YnlyhVIwXnoHkViHkk7ESNpEQ+rhtedB//Y3htCBVZRPVU/vr+bI2g0SIAMDIjweH6+A6AgPokx
37NDhYMW0LEdhg4TOyd456RfuWfRb2GBxyQw6593uiiYVJMgaWb78wzUwxdKvzfrE6AWUr6zlXyl
waxzPu485aGatKydytwIEwlCWnCs3ldZYCvtro+nnO3OqJz7kdQ8kYpiJUIzXIaDq2KdYWBupLS6
sxYTHPVbe/v2jfzK3osqggkJuyCak7s9AlP4TFQVcoLbWFup1NGH2pT6R9Joqd/y8aZXA7F++5Cv
NCjBU1LrYprkIaIN8vzbxeid23IiftvN1Ou6aBaGU1bgsod8qU/wZh3FQXgRVaSkg71e5Yk7bd/+
CC8fX4O8JI3VA+eK9WI3NidaFtSmEfgPVAtRXXYr23BgoeVZ7bkaQJW3j/fyJmOmB1/CZvTFvmxm
5zzdkhl+MGo9BLhlkQplWUZ6vnU1m8n9FCqbHz8UMmjuMiLRLLG7VLTJgLWdh2U5NL1BCYRwyLfq
eOXCGnxnEXy5KpEbNpOqOS3meXNg3NOzgos/xsikgiWtJGU95Ya56TPglm+fkJifimc7Iwy2WGSY
N836S16Ozw9TJHFsjQDLvJbppLLnoHvZKx2LnOKsraCq+USY4GbvmVAIP1CB6ZR6M2yCWljUmjQ3
IGUZ4+RpiRmv8hj5JPbMNvbXTmho8TrtG/oyY5UWn/Q8pGjCX62HC4EZ/ghpBIDjRIa51+pOdBBU
qAUSW5lQB0jUCBRO7lVZ6NSoNBlQJvi9cE5j1C2XUzuR16Y60onXPrHEJw5Yi8Oe7kmwzHN6IUg4
wmpaTrmvbpnWzti0vCSLUROFhejNVwQPvNJaLH28vlPsetN0JN2WMOAIw+rVUPRjtEbBFRfgayZl
2FhEn25kklITJflEigNAbmonI9aKGkb14D/k0US/d2hronYHphznjVKK9sBF7CfXrgBdoALSUhZN
YkVfTFK5HSBbhbpmGxqYnoORda+sCFVaGgFpzLYqbc2rrJqDjE6LhtkfBey7cQz9eqMlcfe5UCBi
Fm30PSnnhyQGR9Ed+Pn8a/Pv81+7y0FTYFJoHkM//vi3k+Ihu2iqh4fm6LbY/ZPP/mL93x9/HDzk
Myjr2b+sHnUCZy2omfMHIo2/HeT7n/y//eF3tcHlWDz8x7/d3ssoW0Z1Q2RKwzToDyWCNg8q6KJS
Uvy5FuHjr/9ZBfwP+fLbyXOPv+e7LkH/wCwclT2mGv4BA/p3EbMOpoteIf4/5Pj0VfnJb/gbdAmk
WiEY4GU8e4R4yP8QMfPGZDGjN6rNbp8finGcK6YnTznOr3lETx8Q9TJDo90uEjZWt1dlyc6iyjam
bNaB9ZCCt7XyUxNVjdPId9pkFDWvHNKE7TNPyogsfnxdP2nFo2oNs65tbU/P7yNVrN2iJLUiksDW
m2Y6Z9vgXDZwE+smi1eDX93WqnbqVNVRUhmrUQN+hRwYNZtXtuNGtuISEM14QTZJsUbHc15qQ+uN
rX2e1q6xNVuiOoCUHBKo4dUFWljtVB/rpWUlpBGP1wGPT5l/abBSD2QRaf7HIIsfCiauur4efbbd
rasgrG70YzUezqcxSbe9GRlIkYfbHhd3VRleLbWVrtN0tpJt2/qr0b/oKwlN61y21VpJuuOsqq7q
usVzDyW/PG2Uhtdt+dGW7KM69F6xchRIuAH6WRYaSFfdhNlzXp2oQQ9X5C7wHbKArfRT0YHUqtYa
IeMARwOSlKV/EjJWkqjH8kp8jFxn5bbDZt5Qul2+Vg2IfrI7cJ3u1MoHVHAndWQc+V3E+eIshN1X
uOWZ0YqVJbWjNL40Ks6GbpXw7CiIj7KOLsKQGAAqCWia/PNCmO1CxtVNUW867Zyy21OLUXpMzNRF
xno16Vd+E0fLQdCiaMN6hYfUK/DDmyHHTZdpeeFYe4JUl3g4DZMzWJELLcpWxAjUV7nSWHuUwcPa
7kN9ZfXKrdDSGNd8O0LlnGDTlO2l2RfRGvG3vKR6kzjStWhh6zX59RaX6aZJD0XE6wepV7+fIxOc
sHuQEpHeGVm6z4iJ9xEQsZQpoX2t0p0PzI0kTsbRgwOJVLmJGO81JBJgTAPOY0NSjqYlsv1PIIDg
2oVHOggm0z3Xwqu8gAVDa6ezV7HFQq5tCPf0+vrBpVpAIW/LRVve2x3sZvo8iyC3+fqmFV0+3KjB
Eja8FwiChvLIqztGxoWD87tYtUazbTALGa17UlEnL9yWjBeBWR3l3UYDg4SmRx6VstUvNEvZb9oK
Haamf4pFpH/uOsE9VenrMC0VbETpiN8gLmDDDuOqMGc6T2QelFH8OYiNz4lIDpXOOI7rctyoTtMD
ga+MDe+Zba31B6VDba4F97GZ2kQ8yG2FOTAt8pVvKPoadpanpV+lVi3y6dSKx/MQ30IpBh3DugIt
sitjHV3TXqhknjVx69SkRSj+YRJYByXvtLhNN0mHl1c5F5W9nGHOsF32lDxbGk63MrRPihU8BMlZ
lt6Eqb62ee3Z3FGTai1oIW8mXaycmI6osnRqQsrSYGUSOj60tJ+aDXAFhpnDnhDaeaWP/UXbTA4e
oKby+jizl001YYwYjyQi3kjQLCUYEfJVnOK2MwHnoNgfWZ54hEPUnTZYQzaLq0AQqMx5OMFeRPCa
2lWH1qR66N+XVXUqrBPUaHSB6k9FxGXKj9QOH/EE5MMObq2a/qD/Fa6FwHfgakds6daMjFAmr6DR
UtwAEc4ohX6JOslYVuooirjyFM6LIsDqgFu/TXzvF2T5kR8h4/Km7sEsDjraY24Y4mlItkaPCEq/
6IP6SFh3UxrvjU2/cJIvWsbeMlj9gu3N0Htl/sv4FKbmIG0OJaRhszVOfgGnPFW8lBwPkEMYU7qw
XlkKyArzRGbt8S/ZOMmOeHVSuuKvptuckPq7KM0aIvaiqSQk7/5bKf9Dlce/ak0xS6jeqin+kT1U
9Ze8Cur3qor5N/1eVaAQojZnD43O7ikbR/+gYm3iP2SoMayZC/c/qgoaGUyJ0fhYkE/mV/NvVYUg
N9rG+EtBgs7sB03EO9tbE/Iuh6CBgPbfZAI+b8yevOKrWhN1n/FGz3ODLiwBggX0me6+GsHIds07
e6/3jrazIYKaJQu6UA6eDh3/iZ9d4us4L8dhnRb9cV6472zAXhQwj2eHZkFjN2vQBnt+dn47hejH
KdLbuX9a92srgnglY3U7K5qf3Aun3yqxp3kP+mOj8FmFhmiY+PZ5VkvLC2Xe86NphdnGRFDZSDra
4AuBIZA4m8HLaC4snA6/hJmb5oJV7cSd+6BVYM06/nhdTxYBeWZ7OA3Yf7ISUA2TgousGo4jG/1x
aKwSDBHbVrQPA54JpU8FqHJ0TJsk6/SFXljKJ3CigPUiuUma8LifyhMFCoqqTmu1DzZpm5h7UGUQ
unTmZ2njgWPzcdSX5r0PHDylkS4jsnQoIbpNmxX1R52hHt1b1NlqfGVm0Y3bEOQAPF3f6CGp3JMa
lAdurETKIouS+JR+b3ZoJqa5ccykvLPbctjWZog1oQhKTayhxqnEh8hI3OB4asggt9y6WxW98DAL
H9iV87GQjGtgLDmG8nlshNd1JsJynOZB2tD4MHBFWLCylanY+gFNrwbsTW9uCB7DoNSQEjYkl3FE
j9hI5dGQGhiF6N54iGm+aK1Y2pV6VokvZhlDmSutM8ftWy9zlBDH9j1zteWcilBN8Y3jGym2GOL0
0sY5tyvwaGzdDGpM/dSIQT45zYXZpScu0XNRwXSpEOx+Kyn2OpxifUGtpBi5CYKokZdFT+XX+EV0
FlofNYRnXGmoamRDf+LR4/uo2c3Oc7nwyI7SkcbiBOq8jE0cYknjuQnuH1VjTFJkh7YD/iwt9oa+
w61l7admx9wPIqodOMFx1qdHRlC1mC/4jTIOcjIRAak7NTvuoa80D8tPtCD04xRnr8R0hrxd07to
T8hwOoiUz2UZbLN+DynUUTHYwC4a7lYFD0XlkDRh4PNzOsZr7NhDqp2aCI0YX0+mhZ/TcVy13bDu
RXdnT1eIdiovI1zXxRuXd+7CjfD2yGIb2BHRsBJOYYZR0nL34vqGLutxUOWXDtWyWekfxwJ/v+Pj
Q4pWQ+QcOoX9sbM6WMPtwndwjCQwdAKf4UVgnrqS+I+e0phuwyIjZkDNtE/mpBxi8XgoYv0AmA7h
u9OmVrJT+v+rQquO0iYooCTWNPDi9qRpSKtiUkbwReJfd5nvoavVPTF8MlKNMi9pP7XQojjjeB03
V6k+fImq2CNBOWPyp219uL3HUVPVnjrUhH9ICtgkvMTUEjPyNJCGtEnMgBltV1T7tBGj08os/FNt
4GcujHBNTzamc1I5KL1n5rsj9pNucIB6QuoOB32JsfVEb5nKziTEpohuK7x0i4l8wz29UC8TER9B
LXYBlAHqFRSPZZxx8+a6uXAbYx1DDPGaanb5YxKrTCfeFvn0hQiyDVglwQbNz9Z++V4L8cV+1cH/
AqXEcmmbmtpu9jEeMEQ3wnA8md21bbZy+gcprjiPxWCe23r1rQv2tyg7ZknVm2UHEPKqi5J3q475
F32vOuwPQpstVuC+gejRgvi9l2HR5WDexQ9QojEy4TX1R9Xxpx4LvNoa+iNGZBq9DhWB7g+Ex6Jz
fd5aYJKi0laeTTYzPQX0wvN3JW8eW0NHEC9TQ0LuLKTKhqPNNJJ89KGYPpWNPl38f3XBz1AXGGo+
XSd+X55FbY+68l9YXZDQdN6nIWXc5uqcIpQ17nTRGxbWeU0fm/M+mboWh6Z0PleaIqtFqLMfH1xl
hCyIefPMcabgVNET/RrznPKpstQpWQSdpbOQpmp7w2shq1eVYIn0aqVPvq9afzq33Fkk58eAh+AP
s9FOQfwXmo12jvzTzUY7pfjPNBvt7Gl+ptlo56z+arPRzir6M81G89buyUbx55uNdmbB/wxmo50N
3l9jNto56F9nNto58M80G+3cxz/bbLRzZj/VbLTz3PyXmI12Lu9/ldmIttfzReQvMRsxS3y6cP0s
s9HONf5nMRvNlMKnp/9PbjbauUF+utlo5+n8iWYje+cG+elmo50C7yeajRiOP73FfqbZ6NGM9KQM
+RcxG+3cZn+F2ehv0UiZ2wh/3kj59X/KX/8zfbeJMv+S30c3WBCRitmmA9QYPd7vTRT9g4lGEZUI
tjc6LLN97LcmijsHgqsIJvBqMQuYV9w/RjcOv4k/joSEPh4/+pEmykt9xtxXA/5v4WLDFAMk79mD
h+LR8aVaIAwA5FqhsJUOatCkK+kBa9Oa6Pj7yZI01yP9S0jTExa0btOKrL9It5+xFv3BiIrzhDAE
coTsaVxJf4oXE7iuyzDtPlU4zBmbpPaqa/xFPwwZ8Rv65YhOZou2ALxaoq3qLLhuff8Qj9E6KoK7
vi6UVUIu77KtgvZqZgN4fi2OfalvirBd2wNMahdrn6zCa9LGmLT7KnEmzOu7REXtHYwTlKrbUs+Y
g4xpekKug3kSuJxRjo75iIBbgjbzkgRr5WvYMtk0rcLTO+tS0yqmnz64KxAv9OUHcR2b2kdyqUn7
LgpQd80MfwrKdZw3D4EEJDemjP3t2l/30XCQFVax6mprxfBgW3fFRqvrbWs7J6FxbNjuF0JbL4Yx
y71KzQjAs2tyhIdV6ob5PoqucH8IDeckTcxjxHjJosXUuBdr1jpqGnC76W0akyIBWPWhcK3PQars
aZExQ9AOGLaszX5EtDcx3gC3lLWX+AGPYx0KXtGTmpKnR4qEeYdDUtkEsoFQ5jBZ75zsHmfJx6Yq
+J5yg5S48dSxqsvGGYl/Uw2yjQlGGIV6RHCF75VMdOpQIRDCis9tB+5gNiInqYzDJJf3aud/6sTM
/wk/S805GqxyW8GgXqGn2ChJqHpVN6irbGCq0JnFre+rxzSBv/i6PPd9edAWNRIK37gLDWwWfjCQ
LySBnmmJdT2aFj4h2GgeabgkUJnVUgtIeZnEWToSLzwC5pSIe70mnuQhZC5rY+JoIqxAwNBYkJOn
4GV5fPr/DisdlKI3V7r/kXb3twS4vLfYPf6e74ud+QG0B3wWLBwW6BS6Jt+hPDoszlkwO0NpXLAJ
rILf1zpb/8BiZs40a0Rz9PNZBr+vdbb2QUVCp88mfySpcybLj6x1j37cZ8NVeC62DvlcA78/ewCf
r3V1rkO+jdN0qSCvtD8iu7Kw8/eBOm2lllvRyhal0K7wPZM1Hg4RjPdS8bcSjlhhqYD2sDh5qll1
3KHl/uDjGSvtBoZG5XoTSbgr3cIoqMVuwLC1nxZDU38R0J6HOpylMQzr14zq4vAUPCCiMuaxGW4D
NMoImNoxBT5nmcrWaIruHLyRTYgzJrrmuIrjcdUlEdMkpC/xQicmvD/ITVFjkMZ1Blgxb6zaQ/08
MnFzszbcV01lmFClFqqyZVkTZ46FoqTO/Y2NS1VAG4Hvtc54vLQJnKNrH5b92QzXqdBz5e1J2aE5
ksjQZHqMsV/fV2rkb3Gt3MFl8xHAmaOWYhjEQOoVWtreK60a995kuc6wLsgbh5DaWAl6tlyJnbNC
9KSNk/PiXvtlqqfLKA5qY6HmCtyzOq0dEOMSSJ6Hz7UN1iSoCXTbsr4u7PrULn2rxUfUCtcDx9b6
8E6H0to3k6ktF6qMJwapcoy6hRvqjlwRymskX6Jew6iGOvfGtopcX+A00e8nJzIkJpa2ZMmfUjev
SZl0pbkOggLCTCGcOL9XJzX+Kpo0HRZqWBZg6/yol0TXV/1FEOtC7lexKrNtl1nKbVabBaxKlMDu
uEkSt5Sr2A/c/ji0WlXfKnUMwifLJqPYnxrCzEm7JF+a1B1UN7DP2/jE0mKv19MrNbuudY8cwNUI
IM5WPhsFMjzy5k1eLKtCgdJ4UMVYKudgK2ieS8TSKMs+pWfkf1nZ8WB0M2SP6J17DTAs7wE3NBYE
Vq8HGy7pHrROJeX7dsLjoTM2jgCt1p0hGBp4Q+lReU/S+l6oZ0sMXHyHLP/ZhcknhUHoGtMSlbN1
QPiBgKwoSLxZuI7fZ5u6I1d6KB1Emno22au/zfKKD/2t5fXg1390uNiCh3dUQI+/5vvqanzACjCj
7DGSCN2iC/H76kpmDB4PLBUohFl1f6sjrQ8wIlxAUpSYs3CI6u63OtL6AHzIsni5zgiRWXP8A2vr
oz/gydJKajG2ljlKGjozSt9dwofb6U6t567maU3Vz7N4mKdAaz82dardCGKOoGraLpyKpETsRpQW
jkWQktNnRWniwyhM5X0bJfKakJH2JJlQKi+SlhF7BXT3su0j0/TKXu/3Rh2GOjBGtV+PZYTXdErM
Qx594/MA2/hEqNVGqp3yRUiZ7QM0bKO/zwufce1bd+Sv/+sueah+/d/v3ZDzb/l+Q2ofkCvhGWEf
Ah/nEfD0/Y7UZiw36BUyZRjOPuKtfrsnnQ8ODmC4eOo3yje/7rd7khhYPIVYvYHtADtAHfUD9+TL
2AITMAO5cY+3Jdaindc9elIYKt1geEMX9XuVCA5sJ7yQroBY2iREkPqhWHTWJqrCL4A6boCkOthf
CUF+chlfUXXNW6inz4Y6f47ZCMVThjh5NyGgMHRpp25vAIHqG7DAiNDzbLY7S6/Lq3rlyK9WcK+7
SCjePvBLryFHtmabIcENaGB2N3dFZgkSdCjYnab6Mg4ExvlYAkFNqwR+2jC3B99rhmAVN/3XwugO
Hbtqvq3gfzqdfDmlf/wM87qEL0KIx6LsSbfFVtzRLCC3Yb8n/qdf1qWGCIfq6jBCRFtd6N2nNseo
H6Vi2wVWRXaDc9MUQmDUrh9kiXVtbCgPCmJyTHe8JroI8OqEzFhYYQuhfAI1gC20N9xZIvM9u+pP
P/+rdxF2zd8//07fhaIN3bHC5+d+XWkq9iZC44oF28xwOyYbprqARJv6Qg4xiTrrCokg+UDIxd/+
LnVW9xd30Ww147PQEmDBfV689p0V2Cl1BDIxjAy13Osz9bTsGqKL2xUBZ/d2qMIor4QPpJwLppMu
mprhPnF6A8iCsVkDQiWDCFzUWI8PfTDaS4I7Jq/eAuAAiaxhFnz7M/Mkv/jIsz5jpnECY9qFUcZa
Qu6EygNIQqG1TK0MRVegvgdr5PX2ylG4zTHK0Gl5MRAQnex1uzY8jXcPFhLx4ILD2kZ6Mnx7kP8O
mz1aC0++u9l79d0NdXwrcUp9/PUfVXYr8/fW/vm3/L7Vg6xBbpBOtiYioTmT4fvab3wAjQfyR9ch
sz1aln6vR5wPQGVggP22O/xt4Udp5Lg0tIxZFWT9yKq/s9gC330MWpo1S5ROeMefPya6O+htpyUu
3PeN0xHGm6+mdr8T19q0DUXh+c17lMOd+28+Iuwqe34yyTe0dh1ORai2JnRuQTxvvRraU+K1Vl36
5cnXcfrtbfFUGUzYxfPbnGvNHU5tBaUN0wEv3OcnFtZ5kGek6XrB4EOzdkv2UHaDizA4D2Nlk6jx
pkizI2AkNKvwjkdNq5y7Qa3tR36rb/IEcrJP6nVsu5tSL2KIFQFilsY4Q7P5cQKnAmPcZd9gTZ6a
lNEx7k3gFhVx2K3ffMQluIb+HeKIwJKgExmgN4lEQVt1Xt8kLQ5OUXq2Pp4pfUN2JGD8ADyz6LV9
R05ro2vsdWKHWzgWN3FlLSOt3CItXraTYnhlnVkHXSvvCj1FW6MSrlmoREL6oXo7lvAdcFfeoYr/
nDZgH3QVrLe/xfBlrtpmvMLjmS6kqiBkdepyKXo2n6KpqoMEauLh2ECnTbraXMKp9Vem/9CgTfOs
Xt1jq3k6gj01Q/UwHZKL0Z9uQm08rMPohE3RuSqCgI2301+OMsch6ngWzJQgag6DrrmGbXIbqcRP
pELtFkVTLsieoUcYZJ4o+nBFqM8ao050CCleXwVNRSqe3Q8Lxy0faIZs/P/D3nlk2Y1lWXYu1Q74
ghaNaiTE16YlrYNF0kiIB62BgeQMago5gZhYbTDoEWbmTLPlGU3P6ARdfXx8PAD33XvO2TUtR3N1
XjVyQFvEN8r+tpHjKwnORWZ3u14bjlYzHZaBLWSzoI3WYO85/NMuQ3xrjPFDqOg3Ri7fmkbzaZpj
3R3HaHXCUgSnmEf01vIKdbk3lvJKMaaNnPbXBOEd7cS8GMplowClh189eL00jSRxRN6o17LLJjo8
9Fq609URhgAodh0kO1Yejxof14hZVhtyiK560HWu3kXe0OaBkcTWESl5vk3KyHmOV+67RB+A0A1Y
8CKGCj8PiW+Bic9nhNF4BncmAPl6iiFG085Lk309Orf4YHYpwPlGdvYyAPowjWW3X5n0gqiXeaXU
L+S3SGa9aVZ+PRpcUPZGXeqozutTrwvayfK+jVRXIwvFIPZjKjqvbb7I5B2WVAp9/DUyZZqi9ykh
JuTaeRZQEjLncSp9s6B0kmHtpeUnkc+HBH933zqnRAF1HVXgNayyOKjm+FDp0jeQvuKwLPzXllnt
LEgqnsYW3DW1UUeorpq+AgAw1hI9cGo7D+S2rS6qUtLOaZnzc1pZbN6m41CCWUTQ/tTJkMCBX7tE
MxERlVdQr0UdSBhtKpNXOiVbNLf7zKy8OG5B2l+NusoDod+p1ids1ez/m0thLJumbT21V0jMJ/AT
FfswQxo1Sy9Um8DUlKDqvhhOFmga1acQO/ZoY5gehyU5irVtbZKk6prNJLMWCwPftnVDkPxtZ0/m
MWmRdVvC8Httio+pI30m0E7eTUtZeLLzPXXiR8rAu7I3vnR25xwwUGwcTdpKhnleWtYTQVN0uoyt
XItjnmumC8+U5H/cm0YrfVMM667Mm726WLSUeCTl8na0p/NaKAe5tL+NDgwYS70tmmpvNCI9mE3d
nNkmlkUzz6i84ERanfKdGLNbtTRHV1bN+9iZOYmoxbRkai6wx6uynTddJ10kpQiwOl3JWTm5YrF2
tpNVG130YgMnYtk1JplORjzcoKwGL9HhX69mQp+jSa7opBXaJV6NFBm5dAtAcz8TS+gbU1ECb6vO
pWjFkjD5UDu8h0t6pdQ2SfkS5rXypEU1GUkR/m6shIKm0aTsNOYXizTejYP53OX4uhzQELXJiUwD
KExIr8WwxtmOid/auAPMcBm+NLIdfpaGhdur40oLvb8jYsvNTVYBEGOxAEMou8k1WvMmMqwG8p68
yUg5RsavOBudH2dPmI9xmtRE9rJhzMnrNwpxro+WfidK4u3mgtwv4tl4Z4Q8NBqnP5hzHu3loh4f
x65vA3lRHbLQ8smV5KlCRc4zxnTEycEudG4WVbrXxsgXhbRRLBaUlKqfaA/CVQ+vnLraCGkBT8HL
JyHh24XPdShz83LCFJ/KOtEVzUQeC07QMqXOz/PaX+whvVCG0K+0a/qn9AaKY02Y4tC2R+rdPZ25
W7vC7r8kBaCbcpM1ZI7GWX8d5kt5YZgMYMb4i23BMoSlI88btevN+7/xWu7yuGosb6QT44LvGwKr
WB6tIvOk/kky9ZM2is+LrOX/CC/+K9SWNPtfFDN/qC3//p/P39r47//1seFt/Zx/VpfEUDDdhOtu
GIr6r6Gp/tvqA2CGsIY8kr3BNun3xoLN8GHtRRBdaK9lJxXS7/Wl/Ztso2Dn75NtQafsz7Hg5Td7
sbXkW0e6KN+J0eNwa632Yk+bpHIqJoWQiS5R1KeuH7apJhZ3HLL7SK6u2j4K2K6mlyTpPuEx2oFY
MT1dQK/FP0NPXf7OPOFrRdBGH0a3mbHy0Zs6SPQBLnS4iUIwK3Yunhul3chhfHRa8xIVTrC0zrmI
rAoGY3rmDPZWShWVYIoOXEcuDmEprpIh2iLp76B+pI94yZ6MSd8UAw3woaEJQoyrR/7uZ70B4Gst
7U522k/qMFUuNPqLbGgO9sggo4TDNQMAIWfle0FAWJKqd1MIy1Y0jwSrXokue3DkZdhKqrJbIp6z
Y8NYgZTntldPfbTaz1SqMgV6vStP2UOIz8iXVHNa4SKy65j15I7QbuGDQhVux3vS1lRIJLJvN9Nl
lylu0phbub0jGWGBJmW5HYXCRs0mGOfrVJASIiWZVmyaSA2Udj53SN1wHUeQwpZ3D3I7bcKwDaR6
NHxVme8I1Je9PlQzD9jTXnPKB/KW3NABMA8rqnY+N6r9FUE786C53ZRq6gQ1SY0uAVt3bWpvyaPH
iyPDoG/FfBaBdyCiUDlKYedrduwNU7PLqONMkV73cblV8Ld7TnunLPVXolWocvqOZ4ocEr0wbFq5
2ZVUDOYMo0malxAclt2dFpMr4uKCF3h2KnuTahaoKkKHJexTAiaNwSnmtaM8zqWIiYCTDmkSCvli
0abxB1fNccpdDaqg23RpdJXz2lMKnXe6oCWRYBmPkKaH0JsyGTxZB1POFil/I75uJ9YQ5YjN7Dxc
v1j2uS1hMY+a8iiRPOl1/Iu1XLcAj4fvRDDsafYXwSLpJ9mSHX/p5IMcEtCWAuIiSY4aBoQReDqR
fKNpoWzN2bhsojrescBdin+4sTK/rql6iaxvFe2xltIdELY6li5ICyjOe2FYnkb3wk3H2f+brFXw
frqK4NiZrxpK8ZMYH188l36xyfrFTs5BhkEgP2p6Vf3RynpxWztFkXc1dey6s3L14aoUNk616/cP
svaLXnQDfzw7bOyy7BZlwISrdebls6MnmiK0Ys6Dxxs47Nxn2O2YQK6ky5zf7/2DrU2htwdzQHEx
3CKGCa3J64NpWjrbWsXB2uoyTW7H4tSq9xE/+o/D/BVeXj/26+/off6z+bYC3t8PgPnxIT/fXMxV
GHpqDuOQ1bW2etZ+9kWgWEKWIciOLhWw5XU6/vury/kNiIBF/0PGZ78OcV6+uhia0z0jgo8QKF3+
U3Oaf0S8vFoRtNeZsxPF4kD9ID/+9Yqgw5grncKgt+dVeRWt2/twEGtmdR5+x7NCYG2ufV1C8ZjQ
0D0J1EBuldg7p7GvHYMMM1wyxkGqOudy1NMt46ULlUhiu8NRacnRJ8WMt3qiHBypvMSC6tvT8qSV
5XPWjmf2nM9+lehng734Vbt8smf7WJiO7GrtcoX7FWBf79daSZeB8lbpHMpOQw70iDxwvcaWg4XV
LaeIzQRvvGrZALIieWFSSZ3MP1fR2PpT1VWnykmf7NgQbhsNla/n2hetKbcZTcLA1jCod1UWewBP
4s1imp8Iot4sNZwuAPQ7kM1XIq8Vr5MzBqYze/AGnoM75zYftARlgls0ce4nK0MQkOjR3hb1IR4I
nJmNOWx9qZKX/dxXtu6NTVepfk8HPgrMcckLt+nAnEHCXSwSw+Tx5MjIpybrtlwmy2t5rD50dMlL
p/sqlxYQT9u4TOPpoCM12Cjz92oZPhljkbBLyH1Yx/Oha6EtV9YFaaCbcFYOZaYcEwPSvbSIS7sJ
5ZMzmc2eHopB7xWQ3xKSnCLjBA1bp4I32DFdDo0tlOCzmNGIm6mNTmqHugVOV2xmOrduKAbdLUR9
ZebzmcZA3aqoCHrnWClPi2lcKlG8LcPk0VR4xVYhwaVpUmFzZjumJGwkWRKkdQxje6iaTL+1zLHq
2QFGj6Uw573REfOSTQtiLq28pevAYJuOhJHJ5Wee+Lu8tMggbjZh3Fn84LnjAWihgVIRMpDJeuQP
drEXpaW4VgFWr6a1IKWRfkhIrmTH3HxeTAJRWqkJqHBWanZ2XpTOzhYjlzeGCxaxd+gUcqB7Z6Os
NwCRtXtJm4O2NO4i1WaNSN86OHNFnD1qMQNGLQycLt1HcC4GVWhoHPJzHQGXSbBZp6rnykqXzCqx
G+v6vNKjY5sn33VBPZRxGTos9POS3hZ5dJuXxqfJyA+trJ4XSoQnPi5zv+iAvZHO6Cm9ftAkhf1K
txxkMRREUdtnoxEhzFsWzNlkvO5aa9hWuVZckolucMOQe+WODqHPli096I6k7tg6EWeWBh1+fcza
92UX73VB3waS9rqLyy9hyx5TpVU8Ys0UlfCQouYiNt3TqIKerJtS2dRJGAGxHhja6Etkmy4BimBu
4xKSnLMjHZmrNGB5ts8nmv50H/JLjViIYNH0e7JuR9eKROEKMRIIU/c+XVPbD6UJ9mCVBrrUB5aU
3NlRp/j9PHlClWcXwzUjMsrRjks5dO1FbUmGS1TudCGFkupJenOQJ+OCuE2iDYco2ZtS81xVyymt
KanNdgqEjOJEm65UfeJh0dCkzZ1jMY++IpXPtaVslam9ygbnuuyyoDEsekuwnmz1NquqKwYYNxGJ
hRjwhvOsCX0ZZMbWEPqNHhMIbHS9qzqt4soL9NuGp9yNQeIOLNjrUWspr3HC7pZRR+2iGIcff7DA
PIagBPchyqOBoGY3r9SbYajD/ehYy7arFVpVkgZ7sNL2622aMbnxdSWJ90Mx9luC+9NtZBafOqlK
N1MkZDI1TZehuOPHNqwDLdwtorsXiO821rpCjba4rVQwqdHcLAQIdhdOZXuLSMx7daSlSV8m36iz
LPt93bi9EZNpZIoLa4zdaIrPhHLD6gs65r/0nhrSSaVbc1gOgwFBV04fevNbn9SXI9IXenJD5/aO
4xI67Fd9q94yHXOChibRJUS0L6UN99YmlcgTpXNhVAk5XXnvotY7OAu/hRll25bC1irjbZGW80Gr
2k+mE57ns85OASlhvPBaIPsIG2X8Vcvrp1DKklOk5BGP2UUi3IvITyk6W6LqLJbC81od7nunNA92
Sj4UbbkzRWR3rZXfOzmRHllZLld2s1ync7WtUWbdpOQfse13vtLholeeyNblkpn2adLi4RF116Oi
TYRpm5jsafF4f8vtKCPGgLh8Wy37XaLkQWY6FY8w8bkdrf1kE6KtLnQi/joVl8Gc8L2Kq+3izzkU
wA+Fh+sH/ay6bJQIqw2cHBzUgusM6feqC7kBBTD0Kf42kgObEvln1WXKJPKpaBdoGViM6NeR68+G
Af9ojY8lqZdewVqp/Rkdwh+yNWFBUreRz4OOUeXjXpdcgKJiq0uZwpJS0lxkVIHuQNvjIJHO4FWj
8bXSjfh8jqqOAIyscRcktvcvfsJf7GxUOikvNwKcON9BQwzBafIXb7UQUx8PSaPkE7HmMVDkMi9Q
IUhMrSxXdGrPQSEd7foI6u8WzRABVsVMHeGRdWMhX47jyCU0qxc8VHsCzMa6tQuXTo20EU5X3qnN
YN9IBFieGEIMX4nedQhqqzM73M3QWMi9G1U0ZO+flLZulV7UsquABF2980NzBKPpDyPxqnVa8EyD
X+mKH9I/IOLMtMvLKiL5xS73IBbQwJ1TWe+ypd6LKD+zZtmLh963GCSJMr0bk+gka4tbpomXVVCF
47Z1HdEcZ+JxulpDaqjeVmif5ZHEEiUxCJQbHiTJ8CozC94/nzebtT+czpt1Ymk8xoaE01nmJlgH
Z5GaHAYke+U87v69QyFVe7kJdeRyKPo0Gnx5US5mUlEGOjNJmW86ssf+vUO92YI6SD8Q6HBWwrkR
OqGrbbUZ2+kgJR/xeD74/d76esIisdLQ4KQk5aTqV5rzaSLsPqSWf/+M3rQJ1uu0ZkKRIcoLfDV2
vP7xzEifSC9NBvYat4CjqWkgWVnVB7/bR0dZ//mLZsRSKXJbpylHoSRQAHcQT+kXzELfP5lfQIxe
n836q744jj4btah1jmNixKgca6uWaZAovadUNW2s8qSr4SHOO+wFS7jLUO+JWDprynudSorN1JmV
0OLXcgbu0v7977Yu+Df396sf+s0NQUi2IYaKH7qYzyc43MlWWU5MgrVJ/uBX+MXSeXWkN/cD4AFz
pWDwJHGI4I30IO3v5OaTDqnk/VP66Kq+vRtID2YcyIHs9HlUzy3pfuhv3z/EB+fyNm28Bo5BWjyH
aMtzYr8kdU+SljtVT+8fZl3l71wc600fqzBmK2d8xiNEfB/LAJrEv/dTIQZ8tTBrIQ15CFjPH9jp
qZ3sJTa8HUji75/H+ou/dx7rm/PF+s8ngt8ag8NYzoXcjsSJ3YGkn9V7Wc4IrT1mQ/vBEX+5rCEs
4bqiP4NG5vUR27ydhDHwy/XRld7wVuEZrKfLtqi2vJ3eP7tfrbdVoYNfAEoZUVGvj0VKce3gxWK/
FRNEWcEytczoAcXgB+/ij47z5gYaKyEpZNwjA+kM16gfooxCnG3++2fzx6XN0EdG+0J7jXHOW6mN
niqJUFIUPG1uqF4uRM9c3QgZIvCm7tV2+eDX++Ma53iUjgrOOFRO+ps13g6YWbKymPzEShg6ak0T
VIUYt++f1a+OQhYjhZkDkpU+4OtrFGqzAs58VekVqUMnxVA2k9V+FBPzxyvEa5bmNglMDnGNqw/x
5TpnQKyUkcVRaGkkAUyJ5koPa4F/oog/gAqvF/v1LbUeCtgj8FesPm8fDek8MIt3agIC83ZGuWIa
d2wwd6S0N0Fh5dNu0SJu6SV1PiDArufw9sBYLNG1oyNjK/DmzqpkSDiTtowUhBMB9GMR7xNZ1Q5q
gdFjrp30IMBnbd6/fL9alLCTdRbkyiF9+7xtpapnCUmjPxNWSPSyHJIQF4ozu4j1x34ZP7qlf3WS
iHnxjpK3qfyQVr+8kA0WSo3s4slX5F7eSZNjuaHKmISCQdnXszF5apL9TGT9EzJYrqNtKWSN6uxl
EPC9Xj6hUk8O7DM2EFPdb1RpvbCOcdfMiLByQQyiaNHoV5aT7WYjpBOjs0VWexPB7zwoj+//5PZ6
Id9eaLieJhnm8rqlevNtirHGPjsb1PEtWzx3KlUe3HViyNdDPmXwqca5PoJtjXIvwyyIcGEx5cRX
VcnaG2HcFigGwu6EqanVCUvO0YDNs7zns6KLlkbMXWpmVetbVsUxkJGoSItT7LGpYjtpUMPEQocX
qSiTBnui69m0xnhWKfUyuFqeY0yVjXQaUApPIRnCtOI5Cq6oa1ltBE6ZZkqAgZ3yYR8PspN5EdvQ
z1OECMYfajnUgr7CZuZisCULWnHQf+2LiRQ/DA2ZFUhlY302yyFTLmenPyVJgiwP1JHxYFU2gKau
du4ypz1bbEPcAC3IUA4ZGY1cS+3DxZVF2Ef0oDuYWQ3JpotfjMaU+nRnjMeyio8V1fpV1SycTDIN
4+RZeROi7ctm9cC8gNhF+IOJ6omxHp87I+2OclkyWFXmsXU82XaWypshwR2KEeGGroMpw30lO7eV
njkPQ68twag0U+rZS1iUH7yIfnV3YC8gOZXJMD/sm0f25ETOghlrpJvV4zHpBqs6yU0ybKEpFNeD
RdTzWGnJ9fsL8lcPV+QA2GnYj1osyNd3h53BAEtGjmovAHVy3vr0f+3qTB+rKXj/UH+sVyyMFQrH
YeGvKtfXh8JTMY/SjAS04HlOeDnp4UWcB1WadUFqN0eY28Mhz8jvnPOPHuy/ODZ2CvgFtFHwUTpv
8pSWiQxqHHETjzrWoem09AOyghzQhFh/d8C1s8OIq7gUGw66s6X94OL+uHpv7nvIBTKeeV4u/Ahv
ri5WD0XNG0ErhUk20ogspxmqTLsB5LdnJakG3GfSqXmNbY/0cgP9ExmkVU3b9y/CL673q+/xpjbV
Mgzmy5jB6GhaxhN2Nh/p3k+k6/fmBzXPLxY0h1opPrzRcP6vr58X9Sk/g1TLMy/TSY6I8dcZFVdF
yaSnl2q3ahkgQYnr/icHBf+5tnqQtzB0fHXQbBplDN8JhY8TPXZZal1jr0oCOiWbORXbNpSLv5CT
Go/Ti+XzBwHUf2TDtxbBPf73vC9oWf4Aneyf/+//oYUAhuTHf/5P3RP3NSqm1eBBDvQ6sP/n9Bg9
FDwnbHwGjiKHJfn79Nj6TVmhR6tJZb01Df6j34VPJi3OVWeAzu6H7ulPCZ/QnHPdX9x/q3gBdgmV
DkBfgFZvMUGYjYVkNCmK2VDZZ21/3jaha41NANjrrnMk5LgmKboT8sQNsJpiZ3Qj7tYC7YxJbK5f
i69FNI8lo4Kihu456hvolMTgSypW1TC7VZvySitBWVhtfuZI0UUBHAsD0GQEK52L4cmAcKiP9qIT
o2erDG242T2q+Od+uUJBv3eUdl8N2b5f6scs1dxC0z0MUsyY0dYozcVszzsASt+Tua09EI/ODgVR
tpXHJt3IRt89iLZkigatWQvzp6Jqvkkpc72RTTsWYNlxR/IxmENscsU+dBJcSCPapvLiZZCNyExe
6D1ZkMAnQwTOrJREAZO7LbJPulyPxEBGzFsjeBSK+NTjBd5bYVHvlDGLb7BLh1taZIy0TXEy1Plm
/aA+rgKjKA9qlj2UtbTVcuNERzNIzNTTZl7Utn5ut5nXKbh8x9Bn5vapgUYZJH1+iJJo2KW2uumw
CiyG2Gshc5BGke9qy/aaSfZjrW8OapjEbhkJcSRldwfNFiCKjsw/TBmI9fbZ0JHwPAwnfen3VT16
kdneS9O0NZUOhTVaMUOL95VhZZcqxZdujE+T09/nuLFuJUsDKrr4edPDloRJoqbMvpsqQ9IuVVcK
dUGAevNGTcpyF6XTnZRVT3wx+s0Io90ut/aDBR2jF+iQhsssFqe5np8H8A0eZoHvTUowh2yGj5le
n4rVH91GxQZbaO0uehJ03Zk5AgF1usNcWM+w9DwmmszCqfLcsSjvZs1A9IXZoAAsmGbHFN7hJk3G
h8wp+OCm6P2oJKY6zg9pGrraOHqJNe+g5/kkF1/DrrrX0I+6fTedEY1/Y03aA4v0FNJWZwzVbapK
BPZSb2tWBzqd02jazUmpu2OIirt3NGApZewPjrxXci3Ah7Hv7U/l0O9S1LwoqYO+uW4i7axXpbPM
UfZNbAb0oD+pkuTywHHjGjd4lVLboLC1zDZBEV8fKFJQWAEfLxtmk8wewwCDhI5OCzdEmy3qCUtg
c7RWr4Ssci/2nUWw8+qkCMV416zeinaxdwVmC0GvHGvfIw6xr/juHZeYbsJS8WdktVbjx8CzsRjp
1yQN9WOPF9kTi+ybVbWTGt1PouWJCciO6QNAEawg1trZBmqcYBEJV69IostXi8knjXQMfGybAy5i
vCUKJhPbieQNsQfwUzCg9HJzDw3WdLvVm8I1Ts6BkXrMfkgTacmRT+LwTmmUqyy0a7fWiM9OsLvk
yczyDpNbcynU7VSkyqHuEggkSz55MoaZrsvO5DbZJhhpegw1pko8TI/FJioMajrRIhapGDeHGynr
Pav9gu10Q0t0Fxf5fgqToCTznQnpZlrar30eZUer1gY0kTZQ0/iyNvHiNSNfWY2rrVYgeyQL4NwC
8urNnbprlyqI52qfL0WQRe0mA5Caqjw8mR0aHYt1MLdzpsEmmc+zuL2EwRFgJzhHnL2ZDMM1UXYw
jo+8EIeQ3zrJuZCTe7upIg//fuPNtXymzPO3eh7OMkpvtKXWE1Cr73VOPo7U5wDRplkLkL1dT/F4
ZRrSplD6o6yH3O4xyDdbYVyiLHdG3D1oMsQlnSwfoZyaiuyARIr4eWc0nzhrPHseeSSi65fKbNcI
pPx6wfUMeSQAnBKrDL91ls2QKhdDAyRJK3L1yJ7kM0+/5zYsNy0nwCMe/UykLFepMcirvv+UxeEX
WmcX5FJf4BB6UNtHSykk1wTaY9jzeTNaaB/mCzMMr8rR8SW5xBYztZu6SfbQ4yiRI3GEYkAr1BGe
nOkX04RJJiylr7pZkdweAYQEq+b1dopad+nnu1Ke9ioz70Gq8dzE5DNMPALMWd9GmaVvND2bd6IU
JzGiPOpN5Yum5V9LFZyvOaPRB7d1V6jzdLQy+dRIGEwSo/CaegTw01XfEBHsOkQbQdsyRejqhdB+
SfGAILVdeijrGeIv3sarF7XH5T9e1i+dZG9K1/UVjmqXtgFbLhur6pv9gzTGAs4CUe/NjCwE4Qx5
ImJytfLmTx+HOn31fmq0HSllXpeQMqH+rYPAy5NYHMm5o2Ej8X4c4q8gO9RM6vz/fgjOYxlla5a3
7xSNfMDPopH6T6e/6zD6Zl9IFPQ/i0bKP6rGNd9Lpx33UiyPExPpnGprRLwTumNQ6f2rZjSJe5dh
1WHEX8PB/sz0e53JvywZf3gVX5AltTd7RsLjl77MwtifJbWALPG/PMh/8CBHC+7WJk6SQt0ZvWqG
fgfCVPj0v4E6/HVulLWX8s6N8vf/x9bq+SOpiLZ+ys+7BUIjTCS6CPI/1LZ0r39usSA0shGgccSO
V+EOZVf/+xbL/E2n+UlOFXYU8IlrksK/bhe04vIPHOwq99X+1Bbrjx0OfTVPs+FHtWIymeVAL7f7
lpFLWb7MqtctOEqcKM12ejpO2CF5DzXJeJ7pGAezuho9KZfywxTF+bUdqx9xlFeLzev7lkYPshW6
Pat6hf9//UWiTmoFm0DafOmwFL4M2mdS6vzRapCJejFGuXNqM0TrZGl9F5FMf7GZ9GZb24CS3Nha
qHLp+CvI2TLnqCuFUu31rOp3ZtEBWVF6JXVtwl/wnIbg44ZF13u3NjLzkDR6/ilLqSv9SranIB+k
bmsvyfTXsVxpKxjqv78riMz6+38NH94U64f8vCk0PPvAwxz2pgRC/ghR+HlTaLBJ2T6DJsSfr2C5
enlT8HQ3mQqYusYf1vHY7zeF8Rt2bP5HGhwdA/78Z94hOFBfL0Y+nrYGMk7sVijk0fq8XoyWrjWp
lpeaJxVluhnLaJOpJrX97dSk1OdU1xEbv0n6NtQrtxJ3e2ZlKDRFE1D+YU6FTNyLwzBYT3LS4Ngp
ngr8W66qPKqpOrmdDNuwKVDclMSdcaO1V9r43JJiFGmtH83JXp4Qv/qxsmtRA/mNSW8cyrQm7KBY
VM/oo0OUq/FR1IXvyEFtSG6af45J5ppCssbaUT901fIJ/ez1MKW3iWFfNnK3J4s2iM0Y3LsVql6h
K04wyFp3yPWKAwzSdWZaaLPs0dPV7Gmu49sq3BlLHDhEhaGVDQac1xpGGUsSJI4d2Tx/jSvnkGR1
4DjJRmvCa8e+rQw8v4NT1pTpY1Cng71Df02wWT+jGD+X4t7vBGL4zHAdgpv495DWbqee3SZ/Nhp0
VLDBXMue6MUIDJn2dIeoTdrhuEZAWj3Se9quSUxoyrd5buPwjCe/EMo1PM6nNh9IvDGYZPQENoJX
jdnmjKSPAX8fNMnyxRRDXhUZMmBB7FsobaJlvtRM5OpjvbM1AmwWlPXKkBz7JogqeXIBr35RrC3N
yIOdgTRiYUduqyLTHbOACdlplmgF6eo2ztnD5GsIZQdwjI1ZmG/50HyibX6M8ksp38Xd1kiNXdc1
F7ZJTErJttFo6CLPYiPFbD1peG0mdm9J3zx1ur6p9JqoP+0gOelFUivpbo5y3ePpeFwFuVgM2vOk
trdRHz7j7fKNZdzNs4JXtcTnt2BIl4YMWHSFp15X93YqlRuy8nzyXbDTi9jHP+HOpblNAVGST9SK
hMQ3e6vNGBrYXZcVBFKHbRFJctUokXAg0EoPmdfXd2xftCm5bR3zrpkMvhj28YiBT6A02UaoVruz
MC7ypL4kpdPVq43V4YJjD2kn+t6qSQJA6WfSnMEu7MkpNnwmnq7NoMp5Ugf9iC/3Fk5UYJL2mmi6
7XbFfUjvBN/Bocd1KMdfe7YtzI58ODw7el5uVZfuqBd+ozAGMphyW0+Rgq6CHMS0mXeqQ4vGzu/6
bNnX9A4ZZz3MGO2n4k5w5xipum/k9iSy2FXpUkW17qlqHLtSslxIckMkwaFG4IfEHpFI4ke9pQfa
lF7Wc/UgFfq9vczlBur2vgc7uzHGZMTPjO0OAbAnNzIWuMs02s6lVp90stTODKFcwsId3KjnC8mZ
Cd40+9pp2n7ScZQ0XeZWanuutWwLge/BbkNC9T2TayBbTkhiYtYYbm+D0eJOPo1l/UUdpAst705T
Gj2kzKPcsR38TJeaGyZ3z/lkl49iWnb9QGqfkjmP49SdM50k+QC0rFT5qN9PGUg+F4KfOyGv7mbS
o5Sw9aJS/ZLmAgelOWYb9pV7RQstRm6zJ7WmPzQ0H5vPZqFcxtqzwf6TzoROz2ianqtBbCtBx2wC
JGsQRjVujTgscOPj6hwUDAOJYvnd2EQ+pFje/bN8M8TlLkGUTwZFixq8Ss9zZ02tRMmvLXq5U6qp
cAknOBXTp3rIzy3CEtzI5rGg51fLkOIkgpdsSvVRjPGdk3aePiYwfMMyD5yq8vNl2PXGar07z1vz
UdaiJ6mcAjvvgjnP/BQrulxLOwjbmDYkGrqDm8XPBahcVfCEqp6tVjsIrIdqjnD12c5J6yynYwp6
Tk5md0ouMS3SxW1pnbKmPFMf92bS0jvJWD02rb5pqgh9lL4kERaI5n4eqy89hoB2Jm+W4MdTyE5W
tNk1JpIqtJ+WPrRXa2aP9xMarOaEhy6ctjZtX9Qi1rkK841Ik42Qiy0dfd9OlntLfJ2ITEzjCzB6
W+xgLo39DYKBnR3FN7JDWmhXbEwR3tQOXb/WifnCKX5YnZATLdpodXLqlYbqD/oqSlYaJLzjslt7
eOqU1q8dAkCM7sr8/+SdSXLdSNplN/QjDa0DmD7gPbyOfSdqAhMpCX3fOIBxLaV2UhurA2aWRClD
EaWxLM0izSJEUiQd8K+591we5/Wnn5YHI7O3iXLdNSfIln5VtWykQ4Lr4quKaWEn00NoDxR43bbT
1DPeDoT4YtvU9mXkAtwljDptxsBO9V03Td7EC5GIRlnEt4RJcs78Fgetg5244JgYU+QlY+VFY7Ml
qU44t5M9wQLAqqydwJAg0V38hIlryzNQV+mmr7b6tNKnma8pN6F+aqpTnRV3pI9dCP2GWHKeTeIw
Zf2pH2v7BqPX53CZYVQUOXPN5iLshmFj2PONiVbHZ+B0LJrk2iUduM5QRhT8ClTQK3pZHidX7Ayr
ZZZPhYrgagEW0VAW5AugY9xksUtAIl8wF3eivTWSx1LlYsV63M04UcV9707k9ua7DvRpbt7G6uUY
lddM7B60KT8s4AocOdzG8XRVNeZB16bVxouVhnfukz1sZ0ARU+8V0TktpBfXkDaTbsdEdsMyf+s4
0melvVH0u5m/UvQIXWJfkW9JaXYjpOmNPPksVhjIS191k/M8uQfkCLuBsE5mOjxX4ykPYUbzVtbk
6PWmBO9TeFFWc0AsPutzpb0orX2M+4+1NcO2Rr7A6edXgeacgdlZ0dUteoRgjE7hSqgegoJsLHfn
ooVMB7zHEbZtI4cR7dw2CL2Ao5h669UNsdzYs3ZwuoNJWOe+eB6s9ce7WfR6b0lJCRWrfq9bq0V7
Clpp8jZT/ESJ79v0ozoMj7Uub2uu0H9vjP+MERGl9q9r/N2nPPtSvnxZg4R/vVnkU3yr8BkQsRhS
HQtCwtv+8FvbywSIp0O3V9QC+8fvFT5TIj4AJ6ulY074abNo88noiM03ajMDpN/wSPy0V2SxbfE3
wIrBFtNCrfjTkIjz4GJQgwQV5eCm+qs2C1kYbvPR+YfFNhmDP7e1KBfIPEb25TigTtZO4906fXAh
iOL6WTF6Iq5IEbWS8jrhDrkm49Jm5p5Q6UcDCs1tk2dPfVZRt5p9wktTG2XLa7IfdF/tRENdOALq
o0fXwcpH5Nb6fa+qMLWUQje3ddXkD3pi90daW8BQdt1NLuqgFGaSNvXixU7G7jHpFe1jyBAOtY/t
RDfG6DSIc3JaD9Zb/D38NswyxSM+1I682uhJY+/jdrqYZB7KgDG5sS/rstiZmC8f58IAThOPiwtd
dZ6HczNpEKcE9sqrKdIJu686myKTfQzm+9RdqkPjOHPkNWbNXL7pRiXzkH9ZGluyrF3WcNLmQ6eW
C3H3bXyTtl3b+1W3FsThPDnxThv4B0IbZfDSuEZF9O5I/8Ww+r+Gh0xdHGIckSvyf+5/RUu3yZxk
U2uy3exdWriYkqbUnTL6gybJa7P869fE/kvegRl+eQsc/+V7Yv0c38djPOeregoT+woUfj8e418y
BNARH63+9u/vCQGZGLEC6oO3F8j66b5PAlgCABlm7+cQWvF7kwDzZ2kpnOEVgcftD00VssRPwpQm
r2PB1gZf5DTQ6ziKCuEXk3p0YTGv+ij0MvkwFvC+1H5mOSurO0VrBIMmtTmYitaf+jmBlFHPdMS+
MZvOvqhLCl2YZcpGLWOtgCOVrcV7mIevfYiBt+xHOYC0eG3ceK3ikCzEY8RTrgza1o4kjMFSVdjc
tsYtzPAckWCyVt5kTNxMphpjXV5UZACLrt9p6YKMZuStM21aFSLHXBt+GEv5PPZ6HXuLI4wX2SrF
BQM+qg6pGNCylpSrF3vr09tB+CPuxhWP+DeH/v/8767Lv/x7g/L36AYQPt+OvvmvlcihgwkiVoWr
gcP1bQi2LkLYobAp+e/JMEhGE+IQ2y79h8kwKbkmrJ3Vcc3vDSTR71yR+tvG7AfxDRsce33O0Bdi
WlwhEe+vLmOyErtiOOrNeLcw1OeDP85y2lGyvkoLW7BZVne56SXzVnxR9m1sv+rxESOcpxc0D26L
XFVRNaz1Z+I3Lga846JatlrJFhyvkwZ5IT1y1mn8y/yyNQ2/7tXan7oQnIB7IDFarmtpZaMwXt9N
Sij2USwvmp57xeCec5ZyuVJ789lFhkFlv9Ijoowrr1wOeml07Gfr/HoZnHPRObt2licL7cnSDAEu
qyti6hfPCaubEYWPYa3tPt2Hzdgp1RZfsR7GPvZDez4ZtIgek3C+4XLq9rnaZ7dlOdj8uaoL4lCn
fC13gP4nz3KpiceWwHcRekYx3zQw7MmM3xkCX5VwT04XmYewEoympq3t4h42IyBs0irRXvBBG94T
2TFLMhIV1ObKle4DuP58izp7+Ein1DFJcRO/LMYd5ovXKlzuFgWjYB0hFLIFUyYtHeR66zM4g9Cy
LdvG8VvCBTBKNF/CoY13EaS2ngXqJhPuYy2N+YbLP7oU8zpIyZ2aPymOM9tj2AWwAdSRn/pSbmSa
24d++cJ7w+saWz8kuZ5sjHgevbFXzW3c2jlrdPe2LfIRw3R6XVvNLZpNXxQy8hDf8AoSefah73s9
yIbhqlSix65RLF6UbhN0aKivq4W+2TTGMDDjNtkW2qxAUtSck5Y77XWPHdKGaWfFwN8S/mHOAtSM
hqd7WuaDqqYhHMWovG8ZLBguInG1UA59ghBrSDPNj5ER3jVEq28Kch2OQ2Q9FDb4bWIcKjiecRas
7T8jrE2lzXd9XXrz4Gg3E6xuUbty7civxyhKL3g287PVakRudAiYhVAc9L+uDvAJ79piHK2iVQKG
y9POiSaDjnt+jSZl1xBdcUQfrflzRl8aml120BbzmtMcXXZpUhyXeTzXUbQStLRnNY13bZjQVTK+
fDSGSUFJZvZnurENu/Bj3c+kwFunVhuSPROZm5bB1qZJOogoDKRQskx65JUL49Q6LbZmP+00LT6G
nQUKtbgnVX1jhsw10nGbtvJrahpPWUk5mLvKckjK8gAzsUPWM6zK13jbGdZdT1Q852kqdjJW1fM8
0n93UWMcJRY+fnNYcIzeTPdMYNw970x+TIh2trkSWreL6B9SxGuKLW/7jhOaNq62kWoTfSqYmzCy
jfx4ajw9C008+UO4Gy39EOZNvhdj8lqATfUYrXpj0e+dqdvU9lj5Esqkk5mMc/uO8Q52QYzxgDUK
BMKLgyqnqGl4F0gnc+ZEmAzrcxMtfZDpITQzSCKQCDiuAxKUJEx8UeL8R86dAGWsdzFi2CDMBrS+
ZiSP/TiOgbu4fjMDFdSa7jmz49ZzmoWgCnVbRePyJ12Zf9tO7gH0fSq5N/8BdYTO9Nt9qQM0YkvK
aoiWzTHc96Uis1LsKSZLRExAXKTfF6m0XiDLIBmvAfKQ+L5ViuJfb7oUblJo1bxBf6uj1P+7UsRt
zwKVhHrudPXNQvKu0WuiAb10QSJFBban97O1MpvXGs1aqzVnrdu0iZCYbeKy1UgrCzU91qHoVtbJ
cjnM2vCxHJLS9OJCWiuon/czJ3kzzmmtM7NEjUuRqRuvRqzYr2mucWWEXXcHwMKOtmrMtVDHeZ3v
+7Rbjhl2+cYxyss/p4RbfdN/V8IBjHyZ/+k0rp/kP40LPYhtEbCgc+gsrHS0J/+p3qxVBcMq/b+w
WzbRUyZFlck0gJqKk/3/uhaBSIAkE6DksCTQ1fzWWXwTdL9fpiO64iyqiK1snGnMHfhK70u3Dp9O
28YIzAy7vS1nXqyJieqTmL9g5rRlKcdQ9lyiFTFmcmU6tymj3SkT3sw0d53PhYxciwLvESb9efgo
YM+Gtf0xleIp6ebD6AIt1fU5OrnhfBOJmU2Pi3xZgKV0q7OSt3eRMZGl0CyxX9b5/ViqT6UZ3rnp
3B+saRGnqB3jILVEiKlM5R5Xej6jrffnLo9MZs31xkyNl5L9FSZIWCszRMo51OsvWlzVe9wmF2MT
H21F+9A7ci/s/KyPNbPIiv2kJCNqkxfanTVoOzuMDy4BHI2pbkmC6XaJ5UkTIpjTYiWBftjaMdCv
dDfnMXpM8rYKEyFCYkVrMdJu7ZmlVqQdC8u+tlrxYVTLLSDwk1V0n0DeVJvBEKXfaMaFa8zJjZ0M
xn5Yqs6v5y99fZwcEi9gtJg2wsSRUXZmHcO6ugS5wFyaAD2As6MXhbHxYapjSJpF0qAXzNhKhv6g
zb6l1W2QWLHcjapQkk1tzvEH6NJaYDH0+YpUoTtEaHWpgaFyyhmqohXPN2HS37bm/GTPuFaahD3o
o2Sn3K6cTnbT4ZJ5ZcoiYqjTAQsL6MRNAgokSNSxumhF2t3YVN6savBTxYo0t22uXGSLIe+jhK0W
K6Zs9upFbw99A4lDRatY1vMtMUSpn694TbPtQaqTJSbUvZP3B1IjzkqfkMMYXeWzs8GqELipeY51
mEq585DFZh90huEcnNJ8KcJmPT4Tg+OoUbfACYrLtJmqG9SLz4pMLkNwo14JHECwn2oboGmNGmde
1katL7tYXJd6Vt/GmMQC+gqal0JPYV31cLdjmwzEBZFY4WaHuYwfmx5zwTLhMsrk6PcKRUCiBEvN
HlHjb1pmyOzbxfUUI2FLNUZyh0umvDbA4e/QrQAuUAYksel0GTraJ6myKg3d+jBl8Orm0bxPFIx5
zPYRCPcK7USeSUQAYJJdrdgNkudqAprJzG7D+Dzx+WV7YuhBglAr5mPja3p0ES76wZhb4Ss5kHYk
pwOrTd1MEVgTI+aFTfxITuL9rM6ndNAP6aju0dlnyM6LlD9rWPvKzKNTtCThvnXLYJ6a+4HdF0w3
Z5PadnLI8+ySIQ0rhHwLFcbedG1OHKM6BbwBu4tG49kfvxRSspEb2N2NwmdoeSy6j80sz4seM/mg
H5itkbnmuB/TrzOi85TvdbHlychfVWcM2u5V0Fr6cekyNEwOi9Yd7NE+5Vp10DvnnBvQXdmuN7Zx
bykRgmmx0SOofJDastl86qqb2YGur4BVXQeojqptZa/bHD5N27Zxdp279jYelK81ZcGmHTj6kVrN
FIYsjDCx3ZjYSrF7JGXgWCnzF3JiJvhdwyyuJ6j+fSNvZGQHY303NBpYA7o83dhHFhxQ2dv7VMej
CfYjlrD29cwTSCmUwr50Vqb3oG2mVLknXC1GiKo1w62JRbKQ/YWUyTHutFu9gBpouTdLXh0cGH3K
KLx+aA+GKZnPlLxuFlZdbMdaGH+9OdJ/gM2uok+qw6lTms+qnfhFQpxaNLZ3euHecRKvZLicDErg
RF2Z7fXWwWTpzYhogv/REfqFXVxFvh6bN5nN271Xn53Bwkwa/duK/UfMeKy/LVhPn3IYUb9efawf
/a0yMB1M/KtzWcUy/ENlwNoBGibFGlo2yALvC1XXYNroYClcYQPsN94VB2RwgHAlqwQ54LoV+Z3V
xyqkezfWYWYKX8DB/o+nQsNYuc7A3xWqaqIlPcZeCJcTHIptznwBuxBBklFelPdGh+ua4SE6mgiV
CQSM1KqPAx4dFq2hMDFbyUJc1blSyV0TmTMAT2dK70TErNYfMws7ERxjCCAtOKTaD8civubUGvOh
7YTyUM+I0QWPzi7qHPayQ1GmHW+KRJ5gszkKgwIjDJBZ2Q/0wPN2iDivhdGNI6r4PLspKz2cN2Gy
EB7RVsUkvX4aOgVVTuWA7tBb1g1Tnyf3o1GFZ13X08WDUCyGrdm00YcyddJ710qWJ1UuEVkLpg14
MS/vtam1P2vwd56XSZRe3qcaSOo2MzFeU6NYpF2yL99YlRZiXe60JvLNDBb+ZokqY1fP2NR3Yhn+
MdNordR++m3p9PKklCFrp0n5aVOFRHfWZE8BV+fov5pEr/bUkAWypVgJ3hW8f7H8+Ksv9SYrZcPG
6O9nvNWQTSIXoLf8qWfRWjQpzFCkAFs3h8T/919qPWM/f1faunzj2zJ4IKid359BWc5zWgLOw7Ng
KkACDaoiTHL+n9OtrJLDX3cr50//oNZfP/zbIhYsMEZOnB2cJPqVb32K/i+A9wTFIWDhYCHbf/82
QmdJn2LQjdDLIDJ+9zYy4NStpHwCsGi7jd95G62f6MeTQMfOp9fpVXgjYgL68SS4qR4DImATW0+t
EZ2qelZ62Ad5edCbZq1IkTxGnlNU09fRHQadksFYSs8ezLQhETVr0B86RR2E6zU/jgUhqs0w6+Ss
JmY/HKZR61+Srm+/hErjZpd2IevLxZh1xm11eqLVWR02Uou/xooKAbWjk7HgaWjz4ulajd5Lymp8
MbKE90oL1fNaScecoWTZ8qedPIvM/Z9zaNd96a8P7eOX/N8JpL9cC64f/+3U8irSGNisWV/rAvD9
qdVUjCdMgVjMYVH/fmrXxpvsQTQCOo4Sl6P57dRa/yIPGs8K51nllaP+1ql9M8G/f39xEdArA36B
/MBTZa1b/3d3qG2EZqMhUUNCa0eXGu0qVFlx2fS2/Ei+zHTShircpomi34J7omMT6m1LVthdGFnD
SVilJJQIkmutDq2fr5cJZt7psTWtcafFzPJzWqqDVcHlzVTR+2qeImmdJu3KHZzoPPZG9w9v5L/8
lvBqYedhTCbWIuOHbyleFPhHuOQ8kfR0kgVQ2IEgvY1BsF9DEEuGeIGnzpfD7FyipSu3ZDj1qVe6
Msw3laKkDavyDGXT3IE6jtRYKz20PZUiFdfPO90W3LaVl6btsk/dEl1jnymAi1PFzR7auLXupbaQ
Sm3nbvEHrdstzvevn6lzOrBsn/+mLOXD//NIEZaurgl64Ee5ewGCfXukCPp1iXpcASbY/bkQvj9S
9r+o2xzW6G+mrZVz+n1kBSAC7hIRKKRsrg/bb1Sl7Od/vAhWnyCID2HxdwQzItZv+/0j5eq5AFuL
EzIhV9Ps7Etj6lw/XOf4TWJEnyMrDhyZw4VZirNwG5JKMPhrUTvvrHS4AIaOUHZe4z/C7jmGc3aw
ZHo/T9VnLWzqy0GxqWWt7ppWr7x1kxImzzKL5AgTBikzztTmaOXoHO1+slA0hp9LpS22mCz3izXW
8OiJsKY91sTyAczoadTr3WKJg0M6aCPsYEEnSRpUcpdW5rWjW5coccmAJf271o3Om0pV9/E9vKQY
b7fhrN4KAkrSOmI8bB8bbVToaE1kyjHEKNwE3C+bivxtK/zKqupk6cSwzwDOhzHqfNyf0SY0CEXD
Js5u0Th1wMQCYjfQR+edid4ye+yx5YZEYjD5o3KHB8tu0dp0g7GbMR1IANgF1t45Vy8XrL6pZQcC
6y8q300Z1/tYmNsMazCLGSzCLbu1ZrtgHXZWD7GKmdhcXcUG9uJu9Rm3q+PYRgU9YUEeLUSv/OLy
04w9WWBTlmlB4FeyddXyAGx8jwoEk/VLVKDiiaLARIxJLoxn9IN4xBUy71x7DUqq5ItYk5OQnlZX
bilvizVVaSYNTgn5F2vekh0lDwkBTGk0nFoCmRiWn6a59Pr2dhoVn3lDejWtCU4lUU74gIZ7tJDo
Y0l5mtFP1sQ+qVZ7ZPXFhrPA1k2yrW+NDRV9eBP1wo8y/dlSkVjnhEktHTEaa7rU1Ezqpdqp2Rnh
1inSyKAKFxacHUte2g8SqrQ1q4rJW4Shl/yq3Jx39ppohQS72mQJytRKHcwHNr/Z5VQ6Od6rlHBU
+gDzLE11PsRrWtbUGdit1VXutbTHvjTvxJqtpSY5CPd4j1xqFzXhJieEa+nx70eSXK5uTehqsnx8
6dfULmXUElBvJHlR3wPwUZOdPbrWK4eIFZkFOJeSSz7IXi4+hViE9rk2D7laVH4+9PycOuuZiOsb
t0iDBBcL80kb2J4EWDsrTX4lnGxAR9cyf3MWjZUYy2S1Z2hCQHYQatpLbo8f5ViiYitlTvRCB7De
sBB5TjdlLz8NsXzJiJSD2IBVewStXUD5eukc96Orp6BOrTEoHS3Q+/51rtNPJE7exr2COllTd3Zj
DTvLrIGDN9FDPJgvZRxink7Ne9pSl80r1OwqFTybYmZ96koZ1FPzlC7jS2zoXyOt5tnULiq3vHGN
GjVqw0qxeNKr7tGusxtHsnYOEZJr9dGMx0DUuvAiq47IG0JTqsUImzXAF2ioVfjxjGY2jRYOnsXr
yNfthlK2eXU4w6FqfMVmN+2HToRbBNX1uWoX/S6xoB2YUZZC9bFbJKsRs0vGaFELZZ1IhO2IwBXg
mJl4xiifhrcK112LXWcQ5SFOapdNv1r6U+NaW5mn/Jj5zZgGp2EOja+MifFdaIVzN+qdeZC5tltU
sH9O6b6ICEb50n9G4XZZscjeGGV1Zdt14JIumhXWtdrklY9sqz+7JePBls3udQv34K7okTmXEWA2
t5y9BAG0Gsr7SthMsxJPyTuvH3vPgX7Rx2RVzjaPBsTnjUUKp7YKj414PxpzIKP+LMeYpKZ5K5f+
kGDVWeKCFCQCpOKRX5ulKK5Oop3yMYaJzqIWIXlTg15oHIuzKernxCCuMOoNkOzm+NRE41WdNfsy
rx81enuiRT/PQEnqKeEiUReTUKX4spjaKyDZQV12N3rlUIgNHfmNuUWgUN/mnoXiOydq0+2si/+J
+nqsx9YC+9L1WydJz1afX/85Vb9Gmf03FQpQkL9hEa0f/L3kN9YahA0YOzXUKd/qEyy0YI9RKHFs
rR+TbIi/ARqlueraJFDZfK9PsASaTNgo92lW32jrv1Gf/NymrpM5hIj8D9kwxfFP1ckIWM+sXXSq
BLenfhbmJpFQc7J995P5iwnMWxrOj33F+mVY3mGKxBL88whGCvQ6yiw01hqLAbivaK50iVbIt/Is
9A3FGT7k45DFzNwy62roCNIsM9N4jDpLPRg4yZh9o6DpBEk2FXKZwWszDRiJQubulz/nxK7I01+f
2P/zv8roS/7/J+b7Xl3jW11Nq3i5qW3XQMB3p9emr4Kk5SByNWhqv1fXAioCJTfFNQeM88sHfS+v
kbZCRWDOgt4PQu7vlNd/pWNd1YSrMBCft/qzlo9tcJI1/ah7jsYgYyHd2d3NE+xAJZ26z8Rb5Lfx
DAFv9Xndgf55XnVp97Md51cGM1T0b5WV+0NR1xdYcCsmvSBSqkW1XtJKsCRR56I/xcRg3ONR4iap
Bya5dQY2K50Wjz/oflK5wE9R9jY9WQcp5ttMRZvb/I4sWuUSv5bjeFrs5h8ma4CAVEXqJpXrddDx
rFmBUoQkzSwOoUoJiwuzkhORy+TAYo1FcBRaj4QSsk11oFmSzUxUhjclqdX/u5n8JZp0lfz+9Izy
fhIs6hEgi7fR2PtGJS3tiGh5VffmKSJMzdw4psR1Vu3r5D/vgz9im7K+2379jJ2H8vM/aS3Wz/Dt
ahAwkVFH8O5dNQ3fH67VLq7hk0T3A8aAfdb3h2tNRgPczM3BCobx4g8i8RVmCf2YoRDPpKb/zsNF
Cf7jkVjd6Jg8VmEHZhekk9xC74+EIdhE2xpPF0X/qrVLv+Zj8aiw6JM1irh+KXbLfMX0BsJ4kGNu
da614jZB9Zjl0GQjPHnGQw/bXuDw8PS0eILV8GJZXDWWnR3UdW6ZMpvUIR7lXohEOyrr60ojqFpM
jzNG6Frqgd5YN3lTfjImO7CHivDK6MFJY9S1oLhz1+/ZG/Ik+WXlbMIlyDFHZX1LYhqCUvGJv+1d
VcXbZnSvRV1cCUsGvYL5s5WbYq69MesI7UzabVEloJWdTVceF03u05RvUCF3o0n2Vjlu7LkMchXs
UNGuhdi6eN6lev9R66KXLMp3E8Y4GTvmdlYHoqbraW8hNdH7h9z4ImKaGXJ1yIF3ut24QmCNi8bs
97ShHj1jlF1o+q5MSlyOAPEMwHiYw6z0uixn36gvx/5KiWuayZSGIFTCCfXUsbN9fMeTyg5c7GHH
leWDpoJ0WuWouwaspyS0fdg1uJcTtk9B6Wab0fXy9GOOi7In4f7D6PipfYBkl2qPixbgNVOrSzUr
vbjfKQz/SmTH46jfjQqS57Kvdm0TXpPLdELCjOw/zEDvRrsoDVKBY7WSdR6UnfJqteO9Uc6VH9fm
askuAvwzjd9gTdOG4bHUnlMMa+B0sfPHZIdOwbA62qw8GfAyYvAetUPaZ56d4UWfbAQ12UVWGF5I
tbCJ6aaq6TmnFp+YILpTxt5X5c2c3dhDG1jQ5jPrkuGD0faBW3moVh0tCyJD3ZbYF42tNueexK5H
q7vJ8xnhwseos4+19rJkzy0GvxijH6tEb+D9p2MAHBIHVx4qBkTQ3DZbfVFQyrrYFxx+diSfYySc
MRRKjIWQGL0Qo2GN4TDBeFgvD4lziIy7EEuiE0LHx6KItpuQPOQ6WBdHRRIod17MzlvSnTNsx+wJ
m32C4VGvkYhggEwwQiL6vVVp7HUMkgVGyTTJr7X6su5ue0yUpZHtBkyVZiTuLVK/lNre2KZnJo9J
dFuIOxszZl8W5xhzZi06r8WsqWLazJYA6R4+VMycTJh3BmeY/dmGGwnRyWr7xP5Z0gWNS32sNBK4
FiFv2DgQdGJWFz0SAy8sp32FmTRONfsmT7pPCzZTiy/YtHSeHHNMqI1ydPVTq940TESM1aY6bNfH
tMG8OmMJSxENC0YHkX5yJDQCrK6iuutD3+z5VRglK120Bg5x4NhjsarQFhFXN3gyU24sjK1YaR1D
eoar7jIstgBBN6aYtgx+Lm0suEaD9xRLLrOGbUHQrJMkh0ojbDa+0lYHb72KEhHHd0ieF+5vVBbY
fZUeZYt5UDABt5iBB0zBavyxyUmcMwYShgAalvhbGK2ZWIlLLMVTN+zSbhcT4QUdoXSH13RWP6e5
uGgKDPFLvq+LBb3EdKEiMR8mmxPA82xCdBZym9jWuUJNWaS4c2HS9nG3s1v6RRPrcqE0j6ZVYmrO
2JiaMfQGuw1SOwmMuXxAULUjyfZ5NPGGh0n7mouwhRshPorUDsJOQx01p16RIuZxUpX6IWbuTvdH
eHcwNo9D3BQkH5e7NTA5Y23d6Edrzu47ZZEez7BA/Jkdmex1HiZzFD6h+2o2z0t4XeZGhBlOkiZG
xr3iZ87R5WFclse4cmAK+HotAtQswqBwH55bWt0R02BUt97Qnxp93w6buv0QL6SFMJDk+1L3Ru7Q
xFpnq8RyjGLaZsoVabeYs3cjRDo65CAacbcPmyK3GKpocjM22W2GQ71SNpErIIdEUD3uqhDFH3nG
l4hZqtFJPE1tCdgQGxDdm1BGwjP09lkU9ScMFttZz3Y4Ow91W3zQGvT99WR8TPVGwZF3SVK5DBpQ
yJsxKnZ1z+wCjKaXWuVFXOLgNXMQ8otioB7rttZyHCyMD3Z63Vfuth+0U+bUWx1wQK2JgzvTttto
CJ0iv3DBEl/U00geix9De9YW5i1TEM7zGfUvNl+k9XutSmGFooU5meqlzmQ2No9pl+11wTdVYJhM
09c4qU5F5jwkDdMwWTfXGbgPqU0BO3jfNVs/LchqH5gLn8yFV8DCFC09iu4qdhmjXpbt8jpX1JeR
y9Avs+WV0Li+3sQCRCKa1iGuVcEdHXnxnAZd7G6zstubyw5/x9WSrROGjqCbFr5CoyR7bRnPzYLz
0ax827p0krNdzLs0tH0M47U49eo2Mh7aoiQkuN6ws+SCLTz4UCDdIDeK6WSoaTCN1OCRKa6qXkA7
F4SXKHeaDN4gTmqPBOxlIMZTyS9EeQTeu3f651S0Xmu9mtMrGru9GzY+h3dT1bxe5rMJPkXixR4/
U44xem6eyrg7tgtyqXBLdLg7pat9fWsVr90UvSxJfo/JYev02lUxZF6TyAfGiFDi6ztXrXHO2zny
Uxb+hJB9TnvVV7XQc6tnQd59+ClaeGG+VkuVYaqxdyPJ4enyBPeQtbCr7AncVIsdLZJXhtpDrRfP
CiNHRapbW2YXQ3QqDNdDuXDTOoKc0rCN8CaFk8dP5+ldkfoXDfpayL2r/d8KvTVnwqaaXPUzPxV6
ZiiNcXZq0kzjpzK/GcrdYGzfvsQfUfOvbeeva/6LT232qZ2Bp/1yAbx+gm8lv6PjAsN9RtvJ1vZ9
yU9VT67xmgqxShH4JXxX+4NEY2ksuH0R9P+4rkLNsMZnUXK8/ZffmAbRJfx8EARzqFUng00dx7BB
T/++4k9SNRs6S4ENo/DQlIPab2MGvKRD8gLS9o2ULGzIfDg6U/5g5u1eTEt/YRNqnM01Dk7TCASi
hxDUSNIZT6oeHXvbweItHPgU2abBwaSoXXkvWpYGEIS3tmAuy6rG5138hMO63IbkICP9OKXY0g6y
H+/EOCMZdWbq5wRNqjDmvcg+20I9Mj/vYYDSnFTwdHl9YSmrJt57S7+PwpvCSoKuujBcqhH1nHZw
eArgP6lGYUV5z7TX16hAFWIy49pjdwcXxw64TdlkbGumHrBzNXLdGbeO/deoHw9pY9g+eLZNIqND
0cWbIdtrzceJSCUpbwblckYsLa+zhVDdSPpxexrm+zZL7/E3edmaKFshX1zxEErqTVl4EiYy6/7V
MSD2TrcMuuS653KofFcmTEWmMyNAP5LRuexOlvrYqlG6KXPZecMcWOaj2xlf52r240T/sCzLbW7g
z6jitvLIEfGTOFd35oBWlW+tmkKwHNhzyXLu8SHKmCxU5aAaW5l013UoqepalhKWbB6WsHD9arIu
RZ4ScWxdJOFtB7BbjZlfc52aNZQTHUSMuc6WVzOjCrpuU9q9x6D5WKVyn5eYoCJWPwQ8a+kYOPFM
eTyiCCBMA0dYdtbn57yHlEx4r9lxx9rOdkKNjxx51D4X1Ulvu+1i8TWmT6bZsXaYV9zdphjS86hw
Nf5f8s4rvW0s7bojQj/I4RaBSaRIZck3eCRZRs7pAPP5ptAT6In9C65gu7rL9dd13ba7KIoCz3nD
3muDxJ5LaDoEzXNdhbknRnOjzv0GKud5zThC900m4bIO0+nE2BE5W4fHbuodQDBregeOq040e+Sj
VcVeQTr0+B8t5pBmVlPSkHWtWHwZciJvKI4F2yGCRKolhmVE2cgPXoreU+dtHTNhYgk0gwCKyxst
vkV1l6Dw69vFb/vdROB3o2b7Yn6WmQjJCpl3B5tw6HQH4IfLADVz9cgKy5u4IKOjPT6slLbUMjzN
7je9mnhCX0EuY9CxeDAUaEnpJrPeZ6KY27710jIlSZF+W/8CVSrVgBX0TUB87yWdWAEaEW1J8drr
u9l6tvT3MD+U66rD6MADSzTXu8nUBfq/6QlSV+uKYkn2qDlXK0Vb+YSwBLa0bKc0gRmdW0drwd93
o4oPbam2bVucIzg2bsG+heb/s8H+pVvMNxw8wNG76k3gJUgTwT2dX9u0txtWQdYdWMPQBQtUeGkO
WcahSlVHbHdMd5c49CXepFANmoPuJnZ4yHB8DxIfEXbHxmfxS6B0BxysOZQ0RrJes5YOvbplhUyy
1bDckZS5jgVxhFBDd6eWxBhNu+uIbnFUBN64CRq4ctIs26AR7Zi6ZpJ2kSNBgAqzAHV9ouHD67yi
NiX6hcqfh2tkfwuLGuuSSzLOuK65TqWO2FsZjnU7vlWCrG4x+SPAfATtxSi20hJN22owdsSKP0V2
fppm6bbOLqoVkr4hu0Z5awLpzg3FNSaKRic9SmlJkE5DY1Y78aaoo10Kmq+RN6wyn03JB27u4Wnx
QopqYVIJs8IJE/NTJG/TkLQoS+YXbnoiqAvlKqqfwSqfusU6sgNgSZ78xdyQC+vH2oErA3kD2iXm
Ucz4/3BlfNsiOQPHKDHlJXbjlmKbfViDEhUzyne36/9PsfL1B0JOwCq3+sX/oOipsr7sBkyooH/S
oO7MDYvrvPsHLa4MJoI/KVf+8+/2bc7/839l9PpXo8r1lX6tW8x/MctXASHhN2RnZXyrWxj2A5Cg
OpERYf4yj/xWt1gQb5D5IsxeyTToyb7bA/A3QpZj8x/L9DJ/Z1T5FWzzXQG7ir+pW3lv8pqTpn2d
ZH4nXKuzNDXm1pIw7Vd96HYZXwTPmpJh31hGFPrl0KrYrjWJs83J2eXqYNI1rrErO4xgzYgCIbeI
Bqr5hsfdQ8TNvSblRtf7nYZoUsn0NBi5iaYELpbH9U2zI5biTWLjBzczTy4SqC93mqfrwWnBAwgY
M7umnAp4+7p21eRke2xmKaW2SqcqpOfh2IqKERpbozURDnCl2DctGFifjKXwMs9jGlSh2spuMkcr
ngMCwUwaSOKGs80Ekwg4fV+WSKkDBbjscy1xXdZD8mtO6z+jcv/ptP68OiP/vGj/NqfX/2UwjEcY
icJpTTH89vADfKX0hutqKozw5RX/++3h56Ek/IcvAPber1LPbw+/SonNf8VAga0rr/c3qnZUaf99
BFvQjvFqrmW7af6hfeurWdaTYqE9n9ODXevvQ5M91PriO9F1pkiHwbmbDTxES/lgqH0AmBMnmgaZ
UafGI87NHk8z2IFxyvcd1+IAUbOjb5cniWHTpRILyq5yU6SbAcar2klElj1j5nNJf/DIndmGwA59
NXEuBI1ekrrT/cieHyMyRsXUHtuyPYVTO7tNOT61OVIRdZGvq0lm+Cn8dDb8zoLdVsbXg0GTbqAh
pSiu23OovHCseL2jbmtreZwSppgVVjeViSHepMz0OQnOo62ipBOEu0yuLDMRH6/DLCYQ4hjFT2Nj
bK362R4R6NTBMoFK5H2TbuaiSrty8I5G4V0KSCCGjVglG6qCQB2sB8a3XVdfR13p6xJ5YJjg0obJ
q32xm+sZVhO+QQxghGJ14aNUsaOGlpESlRLvu7Sb2BPmEf9+jKMdem+Hj9r4kJXsi9Cn3Kvm8H1M
HsYuPwBlvVLBNLjzDNqBr3OPc5SYG/BTerSJy5dMv9fjg6QepWTbMn/L2+eylYNMBBxIB1ly7e6W
gK6kfYwpBSvJPNrU8ZKpunW3teiObHPwE9xnzn5qTD/MDjg5m3zxUmALYrgMxVMDqlReTuryGs+x
b3fzbrSPcwvIo559J9w2/W3PO7MeWJ2AMKXYJMpCQKP2UODzdGiUoE16ZTUC3m0ifa66/PMsTSQw
ZNqIJZY/fAPwLyuem8UMKnUgs6ScIjCc8Tnsndso67Yh83ZpcrZxL45OOJxrs74sjB/dZWwp5oTi
Idxl/gozs8wfhrq9IveaWluJYU50KZRJRQbqyYHP5LdnUJxhjVWZu/SLqG4VxpzJwkxQVncxhF+t
j5BaFt6omYFchLelwnaKmmsw6LvCUA8/s88a+VjYiG/FPD6rXQgklOmeMw/PeiQ+JDFvitCGDiI/
65V1QHZEepGeXtVJczGhICfj2YxxGtqscSklp97mD8I9g8Ix0Y0tQYVuo7ev6hIeVExFkG89XnOX
sHExDPoGC3tPlAT2MPPVjPaDeqLfK5L4JDmtL1S23K2yM4zjSG5Ovx9ZS4dydNK5HLQJhrBp+8KK
NiBx3UQZPTIMGn8crKM5ki1jmsvtepeUarACKlHQGc37NA/0yoecXrIHTWwIbpUS1amzbWgDZoth
afq5Wq6V4bXHOSqpuitYnU+95Bv1x+TA+yXLpNoBQanz91JCl5Vvw0W7QTVOQYHlRjn2tfQh1+1F
DOFxWGiZVgVaGgZ8SE8xrszZvGOgSCQyDuN0O0nnSLGPi9gXjdhZ6fUsLJ98J3nYk5TitdpmyOeg
bpDMjZxJuuCGVsNTNF6J8KIWyqNdHeteB/USmgAyLoY+nwtDOUnyA5K3Tb8Eur5v5VPGCBGVGolN
s5mbQR+qvk3ZHwqCXTUc42AypmL2pbJ/pC0O1l4q4vsVWcWpYKTLguBtXqY9EtEDLmAgMmLXVNkV
ugOPrC3XDE/rEqJe1Vwcrr227dTKr7Brx8qbVeAhYc1iElLVKY+wVpJdZFFJF00Tf4KjwCasrZ/q
HE+XNlfbjlQ+uU/PE1wY9Hz3hWpy4CVveS49Kl/RMZzjbFg2kTry7UDAsAJm2hbUjCo0yZsgxfJW
FMVV2wSR+8qlYYA+X8a8ijc9QwrHiEs/1UmnHMX9FEHs7D5jJPNkRvd6Je/WS5D14ZI9T4C2aqv6
YqwcHIOBeWU0t5V1htV11JV5r6Mqy4YPPO2CLh3/nMySsF9hd/h1Xasc9GAq+B7IFQvXmpUnSxET
3n2wiPJ2sW8j6Dz2+LlbPqwx2oqYf07o7HJCCWtbDRqQPiZhnhDGNotOaGNEfqGU+0bWcOW8V/Ps
zfl56gwOFxNwRO1rWpXxdNnljT2I6LpQ2i/xBP+kipSbLj0N6V3fdrvQqB/IFcW85cVR6+WO+aLY
VUFX2XzohrI3h2rZVmNru4M+DMyQ18ev5ix8SNVrFQKs2vG/KlUwoqrKdLeolKCSRg/d6x4SBo2u
YY1X8SgGH2DhC0LOdfbtbBJil4tRPyyO4qc525Sz1j2X1m06XS3dzZLeT8M71SMvjS13ZPEe+zWD
rJgGUB2P5aL5sABcgTs3ggdbFrYbJSTJLncVJaeujLuOb1rPCYoKl6s98/PsMid4jEEbJP0r874j
QtatDr2Xb5RgTtVE0qd6GXa9QiyUzpID/74+8i3+lFvXBrEKFitUND7HlM8qz0p/ilj1cgxQbDN0
vxnFUy++lIw0wj51JfJKtZEcGyZKSJ2nGSTW+DyKNOgqLphgyW57nhWmDoFQ3nAxDu4krZ/cJ0Oa
8F1HnxfrXe4+GZHsiTB0l/ycW4WvJePGIPRKocuPTCjL2quTLK7JLECZPvphO5bgCVAv1wfF4js3
3OR8ck26DodAzz6Zo+VFRX/TJRhb7DnZxo20b7hAPacslKDhOuEbxzYpqXblgo3ESvdwQT2QsvuB
07ErYzcf5O2swtq2qo1ZKUT1oGSboTU40zZymFpKIlgWBOR8ptVBKd7t8NQVGP4xf1bQgV0ORRcZ
RTdepwyFihlU3dbAJRYab050rw8XGOpBA65RsZGTo5wwNNdiMc4fppPue2GRsnUOm608gvsKdWxk
vgWTeNGKoKgPK8ySr647466Jpg+l2lbLhb1W19qeQ2I78JYyORUIuEUOrR2csboJ83MydNuq0F1+
IaGyVsGJ3/kONrLJujXyW0l7iePPacIeVbmZ5is97TxLBnp1NWryvhs+UKdHEftUoJrmul68XnFb
5TAjKXjtkqDVr43lTB/mNvX9kB8jfs7SN24JOzOSTgJqFXWR6WDENTZQPBjSIWk96dpZaNSinZcm
B7m/pKzBRjQQUKE6NAOtdTUtil/NZAGE6aFLHmbrMNlnwUQGhxvfifJJY2TA6lblI0m4j8tRdptJ
cUnr9HMWtRNHhWIyX6SEsRgilpCulOizJjA4oNRaZzIlkJE0uuulYR9ZJ9X83KqynyLyKMrT2L21
quT24iUbxNFWKrfTd+38QM4X3ekKFzkXnbSxKuI/esqCVs+enSTx+MQhi+yZpLmjWflFlH0MNti2
0Zye2iY6hRLYOWZChe1QALSHNu52XCg+cAPSxyOY5gvRwr6MeosA9CroYGYp43jQ4nVConrawOR7
srfNCIxibm67agvza5OXPRFyxJLlPKci800+akd/Nu23WOzU7LlTvwz2IUtvxnhnM6ckhLEwB2TP
j7F2kyAuYSI7WnjuuZJVHfDDANZ4OUbj8+w09za2CsMOUvEqm9twpYEXb+nITxSXIpF8dpthr/Du
EVb3y0m236t69CqW5uMAK6Tj2g3F+CDPABrqlpqWpy+lOiF662oxIp5+Z/oYCrYDmdETPSZflkac
w0Q5TsmDKcLzP2eHtQ5s/nwodD2/tdWft8Lrf/z7HEjV6DAJIwEuxTSIXvMbHmhFRCES/R37+Fsr
jNsK/Sh4oF/hQbzct1Z4jSTBsIvzEZnp32uFf/HVfjcIWglB2P/pyNdNmWaoDLC+X2DpQzu2i1ZK
3rxY4Q0b14LoCkwGuQGZMG6VW9BmLh1GCSkf4afC1zOv2gOcgJaTM90qBpV0GwVRrHvNXJ1oF/we
H/2os32IqjJ8EkUlH0CBXM9hLLmsB0p3Zm+eauTslC2ccks9lAZkl1HMww5rUHEInVk8jUo17Mac
9q/ibupz3cI4VecuERBy0Jvj3lY5qovMQZXgfDh1cTAUvpNpg21SUxvdzyMF10hYG8ekFNmxR8x/
1U8mBOFWJZtbpXXRm+qYqOGryEkuqFA/jMW9UMLHDmfEYKm39qAfyCi/RcmwMVv6tZ6bxF9rZb1t
ioOqTA/mvMKBGHjDBqgm644vuhOXn0hw+KxIduWDXwJ5F0/GZp2AO72hMeIvez+vs3EXs4/AqAZa
c1E2JMaTK1AMmxCrF/Y3ykU1Us03MkgcQlla9htod6/iirDCMsX8XOmN30rk3be8hzEmowRs9F1W
Y1xYKrnejsMQ0E0be0lnKZJG1ZW5wn7CieWdXk7PLAb9YU52MuN1244SBoDme0FeGjCISdxUDtkS
tVntRgAHG8McXops5vaZ+xlPNNbqiQgCtj5S/9I2dfEc5Sw7l6o3ApMKZTZSOLJFJFhHsaGI52U7
2sq8afO+Ps1FWPK3wwlSGpIBemXFTjWteldMlEkJJQDrsUCAqGKXRkNFyIElyxQrRn27rDATXGB8
3AsrGzgnOrwTAfekhX9SxNbd1NR3qqnXroLSsa1x/kFMgbP2qrQ2s8XxBhYFo582kJT0doG0krJg
I9ql3ac0tjIPqAyTpbekmyLr/QRWC8acA/7VY0UTDBXhFoC8KysvM9poOyF0F+LLkjgET6heNeRe
AhGG1trPIMQISDHxioxJYMfYU49+SPGH+g6153aAMNMj1ypm5iR23rsWC1mZPsNGY1HvDPg0Kpwa
ZwXWTHmHoH81/CgSYuMEro2IHNZb2aVagTeiB31DABls4KLeLVBxFug46Vq+6U9RQhIusC8FMY+i
0gta2j0gMIAaE+va8FjA3LFh78wweGRYPBFMHnOW8YtZ7/YybPX8nfhQ1Hz8+RNUUOkXE66P2Q87
C84PgncD7fVwzLtPEI0Oy0AFu4KBwlRQRCDndJ5Kq+lOxtgTibGkJ3mFCi0k1FrotYqVNmSwQIsn
mgRINwCYGqJkym0km84uMm3pMK7YIrECjMIEb2cG00gK5f1MsyyjJ3S7Sm5RmuMbZkE1WKQRGPgm
ZFXxTZY5fdtvkjJv3TEhDbjL5HhrGuZZS62e00yseB3zFDO1d8EkBGmPoQmf8yHmSegHmQKyfa5R
tnP+5Ppusj/ogLcsxYO46txMADZJ1Ebbz1O3K0rGThNzalntdnbryOdG58tO6I2CUMwIPyl9k30Y
xejoxLgoYSDl9Pqzk1QXLUzVQE8I5FuI2FC1Ut63mOXACKpI0xgfdI6VB0NjJ346muLaCFvrHlZB
dxWB+kNl2bT7jtQpy1cbHKK2WGVkkihItphnPK2mSTcMLnOQOIZjXQ1ins7JVO+LOAv6xKJniQ1k
VTwd6VMhcBfOGL7NuieECBLoQ4ZA9MMZlHifZ/kTNxMDjybz7KGPSKnoDouebXKWewYFTdsOjNwc
9HgYEy3qRWy1LOBp2kqyR+PkrI0OCh1HgIFSjZuwGa5DZgxQTBcO+GwUXlcTK1zR7RwywlflRt4R
SXpdKWMQZhjp48V5jWyUjUY/8IH1ko4Znh1zLmnDFnqZlxATnSNI7Zt2Gwv2nDYpWk1304txM2N9
d0G0YamUdGxpRnhBXJ5ss7E9Or19VsrqqFUL15Ki949Gp/ZbsBqo+Fg9Y5vOOJbNjhcgFoqJ2z+n
ZFq3SH9eMl0+2q6v2vonsp/1BX6X/ZDeBsPB0JD/4OpiS/pr2YRJ3TQQBBkGuiCVhLbvNwj8f9k3
/AJ9QC30fdmELszREekYBq+MQexvbBBYEfxxg/AL0Am8hIFh/b+CI5q+VVRYX5pH98VEVUxbaw2F
wu1IK00WW92SGRTXV3Dj0dgmHP/9cFNT7qsOt0yDPNGZ/KzHO55PgTV8hNkWCPAqys6G8Vo1zJ0l
PbLilrB7kblDXrBjcMfTmmv2oTdum8R6HHAwD5yBsH0LLlEyEaM4v7RgfzXouVhBu7C/ryxPm/rb
bkUD191uSG+w8GwydDJj6Fdtz3Ww4egILIZE5gejj57MJxtydYOuppxl08+dEfHMqDKXXRnECjBi
y2y1c8x4yG1gFMuwivsVWqyFjFMVu5a3tsax58UN3aBYQq9zxM4mDcmS4+jSseZxGVLWUfnZzMtr
h/mQq4TqrRwBk1BA9DF9kZBzj56hJFcVYCB1nD5HJfKQJm/f1QnB9TwHEksLRVttu91V2d52ZpDO
nwwNMnfNlN9wQo9Q5d4NW6nynUYjTbqlexwEypi8HsvtGhdp4QZQIulG2I1nj6CEeWtN01JQpVSS
6A4SzQXbeJArCQNeSjx21qZeHstox4H0r3BKL+Y25mRBUU16BYPhFP1CEnpZJO6tCSMFDZocFu1G
74qruWvPK7ROK2z0/TUy9J4+O7Z5cWkz0IOzIQNX+WkIudKi+Zzpz9XQv/dD6fcmlXfxUhkn+Hqe
igkiRXX0odcvOW0/xetNu9Se6sBnLNYhQIN1f/fPOZv0n55Nt1VZfvx0t/ntZAIuQ9mxRkL+4jZl
g/nryaT/i8OH0BpYaqRVcHR9fzLxVINgRfKxMt1+PJk4qEhL5l8IsljtSX/jZPrDuSSTe00zZ4NS
0ta8AJm3/X07R1xVWXUtU8MwrUs3C7sRbXKRIPlPTZZsi/kXuJj19b5rH7/+PBtkC7tUdNGsbn/8
eYgYl1CnWvT4j9R9voxib2dkbn93UfwPBcv/+q0wTYImUVciiP2HfS0LjsLKROowE24Wv54AqGqh
wkR2NHSS+lrjLyQ66+v98bfCL6ySKgIqi0Xxj7+VWi1514V0lo7ZvCU6qX3RxJmYDJUa/Pw342H5
75+ExRfbGIpVrrQff1JUKw0LmcTxSE1Xt7SeFo3xqFIRTl0w5qxocwNr2M9/qPK//mrAvjCjco0x
gVjf1ffqD6M1IETzVwPxn/thORgnbWJ462g5pXZjj57SAs9tEI5xiNvkRWaxtlXjTPexpwxB1Sgo
1ktV/ovP3eQb8oePg8cWviHkISx5IJF+fGOhQWtczgz6FCOSamgsRAVKjhPjX47mAtVqPA63y4SB
S0csv44hF6xmcxKOaP1A/E/9M3s+bZWb6FdNqnZsmbRio2SWQTtpROKJFUX30mVVhn8st5ZPHSJ+
BawRIgCR5AYo3KIZX82mktClh2b4wJtcvrCQYrTQtxFyAbsyA32qx9eJZmHxTLsZrI3WJso70/rm
0xKCwuXBsbJTbtncY1Gt2hXDaPml6LIagG0yjmzfulo8YA+LQw/MrkWp3Fsq/IylnUNsCIq5YeUQ
3+lSKRYYp115ziaSar1E69u7WCCFT+S1mo8rU33oFUwfXjtmyz1cZOklqyLz2hKDKrvm0EbTL3+m
f4TAZVWJ/3mNepf+599v1V+pvNbX+L1M5bQHlMXZR3D9mln/22WgIYHhklilfhz3+mrp/m26Z/zL
sjCPIuXCPgxxnqf8t+neermgykIX+Ovo729dBqv87PvvEz4Fw1Ig0QPLgabEd+vH7xNNzCyTGMoX
Ykm8TJM9FjgSi3/H3Ob0iIvxUYTSHjXV2XJUmuj8FOvjmS4XN0lxllPE3hpTOM54r2mPw9T7RSz5
lbVKW2/DOvKyIdma1vjR9Ga66ZX3PDwJp32S6mBieVDX9/bUbproSwsoQTEFyX3OTiHnHFsicWDJ
U5K/qasfJ7xpmKEgKi2umYgVN5NnU4EZNKBD+LRYanPVLUlNmaPdhF0WDCzCwaagl0buET03cRz0
yImX5M3UIx9OVFBH+cFgcjOvkor8nXrPiZmpxIwAM/skK90uw+dD4iP13fCuJ5qNRINfUxurZzDK
e8T0kKLt+QI7mnxYEUxNfOvYiIEI8BQN0WWJ8C0t3VTyQzcxxWjtieVi6Rwn/I7uwnKo0tWjCTgn
Y05ps/bJwKxTjpKRJssAXRw9vysE1iDjZsBjaLUvpfRqi7Nqy68D54Y9YpiHpSpPjkcyZ5w/Vbnt
MpZICkQnR4uUWhd33gYvUBCKAomPvWuVYyXtUvDP0LwdL4WR5YYx1qVK3DNAfe5IsdXQMRNKfVXM
uH82ulEf++4+7CQ3NEsWFECcuuEllcujpKlnMKl7sUjbSSC5ifhTDgoQbQXLVXhLE+znyeyn4NxR
OqGpT4uDlRJ/glleIMtYYYvy6CVLvJOZZlSd7IX41CKGuBg0AkkyaX86nst6n4b6p6ptnvTevl/Q
jBsWc0quxVh/TCt7Nzq3eeIEtgxUlqAPTWH3kggQyw4resU5FnF10+f5YzFru7BsN0k8XRYSmLHz
obqAGaTo5D9jHmyr7hnxBMOlk9KPb7VQP9fxS6SUD5jDz800++WaZKy7jVqRbceOm93f3eB81E35
iXw/z7Z5Y7JESB4k2YGSfNjXesu01vKjVt02KToVIrt7ci0byU+RA03LXlsEgHiMf4X93ikOCpZT
LmOcmi5UBKc4eqkSvGZxhZXjPuRFiSgemdR1+dZOMZK03jKgxa70AELb1oxJNVrQeym+5ID2dzL1
wI5tqw3MQCz1olTjJTGhxocygAckkVp8oe/amFMVpHFPcwNkf0gOapn5iyFDszcJkQ6HjWLvO/Js
M/6SdUjAcY+NIxk8JQqGeN9oDJxQZGTJR9MWqBHobxN5X9ZYzT5p2WtlH0vUy3zGQQ+/P9eqkwCp
WYzDVddv6PWkrdTlruxI711NAFlDIvKm7DoCYAfzyHb/Ok0q5Yy5MEO4Ia4VxlxrLIwy69talS9i
TA+swLfF6j/FEFuW5xg4fKg8lUzGfTokiD2zPwkcOJOTv1fMogWaPbv+qoqw9jb08kLSd4M53WNc
CZ/l/NhlArfyoempJKogctYyLD4ZmEvlnsSh1pS4P8vA5Bhc/0ebIigcCJyNtKBkN0e9cJ/p+SHi
38vGWWX6ygumhAfdih+JJKUeOHTSQ0kMd7KJ7a9SC965LyMuYuCaZdWpsh0UWsVukWdXNA2r8Hl5
TRX1ZYmXIE+NOwUR0tAbvgQjrYHNxmiQeQTZTMZT3t0lakvbiIG3uCZuCjwzi+h5xnehPFsokvAA
lJ8WgudXQryMiXkikN6M4h3I4oDmmnWxTOj4Ujk3nW5/lCOmbZTz/Zj4c38vIqTyGQlzVpxuOlzp
0WpPV1ejut6O9yxl38sJC3uymtmR2w2tFCDOOBomE+68IVIX9ztYDjy+PDltI99Vqz8+xBFJgiyu
+S48ETMukdFbPmLA0eZ9mgSxxCFwqodtrLzgAsG2ycp+O4dua+yWYVNFp2RMN2W8VVgtCOlclQ+s
IoZkP9PLw8KzFX+aD9Jq+pfXWydKAAFM/TlFQgkdwEwvCayAEmaAA5FgYXusqliQT6a9KaELtFAG
LO00wRywMF7Mld25c1qEPEwf1dA+IEdKw3EnVmhBPxtXmlSw5lh94Fa6EYbzOubtp6JW8RfT4a/s
A/iw6Jf5ww53jfZJXxAWVvrDxOE3G2ys1W1YwPMjZGwo1U2Exi1smw2ULL/Xqle+2OgJ5nc5nshy
kPZzRmD3XJ0b+3ZyJNbsCLbFo5Dxll9xsmCQzvjOPeCNW01RB2XJGfIwdTLv5d72O0fbSOMZP6Nb
h53nADYco5tQC/rumsqT45SnY2XGO/SKfr/c53WzbfOQSGMMn+xfOvFmTLJroddoOdJIupjUGQcD
WLV6k6WEcyskKWkOYDw0hRNhWrLs6XJ/Y0usCIszCehuZe6JvX6L8G2E3UGKdqUMc627iTSWhtzj
DJqw6F5n6kUg8itzbCfjg6O95Txe9cAcvC6dDXa618Q2UfRZrZsrA3ze0mJoBZUOJUJU5btUxH5f
gE5Ec5HjgYs2BZiEemle6MYA/WE4M+39kKNJ1DBcoYQZ9cbVLLSFjUK8BTINCWO7bd44fbHpgKPD
IQZItqKf7hcJQIbBQy3MQ4y+Kjbx1UL8sNcyJ7o0WRTECCwiW6DQPFkqkrXBobhHClenEaqJyBcG
aotW1RCWHTSOSEv+VEEOxNRHekUwz8tNhVNttvYYHXGic/EV/HZfi9t/RCEvU2r/pJDPhnb42ah5
/c9/r+HZGNLkExSKIhzM6Xc1PAZMg39heb/adaj7v9XwJE8BFDPgVtND2z/U8BBqVvzw13GOTBTw
3xjoaCvY/YdZhGkbtkodwEaFd/OVl/pdry5kIzSBVKFHybKYTZVkp5OXobb70qcZeAKplz4aonhz
XBF2+wKeRnleZqV6lGOrwCPVQPrL2g71WDvbxVUnVRvC2tJLrccYIqG9ED8F+/uEBTQ9YZ5OWF+q
yXgtesCPem0gGl6EhvlTH8c9Q670SqS1xDw7yXCoOVap/IOypQAI/eyh7F+/fHkt/2oLsr7I748m
dGvmgljNaRe/Dr5+34Iossa/INxAWrLuM757NHmIVZB3qk5Yrqz98Ggaa3fprP3g33Y/s2758dn8
aoPHlW0rTOWYYGl/mCMtdlva5I6p3mRkO/ZyG30JHd8Zh2Pp6JvEmpFG6kFeZCeJO7pF/DvU4gsL
Q67ArZm9z/q9SEZXXfEEBXZDyWb7hzhdA8XaxIbrrDUs5GFQpplfhIFu15t5JNhWD58VOX+RyQbU
yvaKdCCf+yhZYEsbVCSSEwetsA23aHpvovYZxUOjOBc5QXlGm9SzyFvazylABjsLA8XItqoTwagk
4ZPLcZ809WX8ynIYYIZMZ8mG8SBW2gMxke9pf+3EvtGdDQwJzfKmgYeYw6tKO5Sk19ugIwDmIzyZ
t3JHZV0T8b0yJsoVNgF0IkvfC0Qk2sqiyIBSONGVBqKikq5FeBWbZyHQtn2lWOjrppsEoQz4SGqE
V3OhbFqxxQ3C8tF2yUhtAGGEKxEjG9NTszIyQmAZTmbv1UhgyWyCAZjGAFQjM/NLQVScuRx0kBuR
DHuDSIldstI4MrAc1kCpv6z+UTvbzBPx42M/TWgKT9nK9EBM80ldKR+9Xj2zY9s3M1o4MCBUkK+6
2r4QimV4UcO1SufCNcveg19Qo1sCKDJ1Anl1f4fmnuLP9DPAI515NYEhKZFTY9A2kCCupE/+/rtp
pZa04EsQGt/a4EzsMDCBm6zEFx3YSdXtZNAndrRj1Kc4T+B1WnU39lfT1GBl1wAFU5APL2ZOgVvu
Qknf2hYMTwuZzaPArZzbB8SHfh3BHZp24bRsZq33coAfQzmBvAVXs/SBooV+3L9ISbsh9Mjs502N
sDYp621L1Ec69ejfFwN7+EfMLECq1adoKNhbDct+wkvQkEZG8721eHYGdB3q0DV+bZj8DWzzPYTr
2hAi7aH6eWjb8VVqKLyBxTux4uW8HtUpNjXlYKa31NaiuBsmAxHIfIqpiO0+PiLyC5IWXS54+udV
s8v6JyQESoD5SsWekWEQ1/fEkg4DfdtKiUw2aUHGpXWUu/vWNh5nQZmK0CHQBAldk6TelvaVUVUo
5QO1hjKC/qfpd7lW+tFlyKSNXCN+bIHhkBTPyEM0ehP8cyqS1a35k4pkfM3/8+/xL3Mu11f5dvqz
sKaW+IY7/fX0B4RKKcA+W7XYu6wDxN/qEhPloP3/yDuPJMmtLdtO5dlrF2jQF2i8jmsdHlp0YCGh
5YXu1xRqBP9PoSbAidVCZjIZzFckP7ufxgYbmRke4QEHzt1n77VRFWGoI/p+oRL+qi0S/p1AGd9L
h/7CXGJOTSKfB5Pp5o9U7yJxkuWjuOOHRhq9tO1yHBp9guTSp5Um47l3G8AGSbvQwgIqdN4iGmXD
ViKZ2dKO5jQ2TGr9eUpRxOyDVWeg7UchnP3GeQt3OkEsbWdar8w6cN6KWRq8mWNLL7I383Rj7hj+
NgM8EEbpwgWZEVVIFJn3mEn7AYNh2opZ6TYbrygWZA2InnShxXGZj3YX3Jaj3FMmuzTMtILVmF/6
o33I6C+aVW16yvtH7EcHteAsq49mvjFoIVroTTrzo+RkuXhYyp4D8ygBHRjwmiUnHKxgcNWBQ06Y
spkAYLA2A4gdqd1BQuDxw9HLtfd5GyOgveF3Y5+/d4GWadnbgKfcjqrnYU/wogJOZ5gDoRFPrIou
3NrU+K6ydqK/O+ZLCo59bqU40tlPs6TgYYlK2pjuoVfoaY4M9Jt60/f1SU/ch7YNMcL044bK3OJh
MPO31FSq6x54WNwKXHFNeC9wa+l1cO7z8qWqrEPtAMxMqb+d6SL0ZgUMAGQY68PF3FNxMyb8BlLt
ZFDxAP+QzFXKE6DPX0tZEv51cSF0UTtLYuNsIeV4mmfNGq1PFmlnx/O2w1uvFN6WBO/M94GKpOcA
AkQBW4KqjMWY4ayS6FwFX7daDA4MC277d55h4bkq033ijAhweOwy48q0CDW1HibRXIrlwDPGtAm0
sHWnxR6WkngQ2m2Axcn1sDnh6zSa9145qva5t/a0xSTckx+CIp9bQ3mTqzb9qLRfVQpSTV2urWrN
1hfOqR3Osy5+8UKfUKgKjwv1GQvb3GKdP1gYZLUAlxlpmVWQw5+nqO/FSlRo/M2yDwbqAeJFBmFV
zz147/UumrI8rt2tiE/zobBxdhBoUqjhSwFPIOZBwM9tEk5E8Chpu0dO0/h9Od1lZBerqrpUg49u
LK15U7drn5Zz3+fRCw2qSeJNn6r3pDyOLgFS8iYae7kk7NZeHl3h3GSMckBd+USzho6xqqZ4mYCA
dSQdsJG0YpLzM8ShpIJDQzQJpT7vk4gIJeVSzUnJPwoN40VTrujDWnRVvpNGMquSfeLF1N/c+e1H
GJDJgLdqubu8fOgr/kAjVFnBlUrGYxZQh6ceWsrYA3NZat0uqF584T+alPtRBr/kW4QXQ2lktvas
naayVnDDowl7PCh5VhPGKNLoOjTDbVG1y9bF6wL8tUQ47J15FseAV0Ryb+vxuvHKe70YlqYhV5Wa
HtoMyo2ZwArkcMXcFD/mrBFnaky6oLjG3YImrL5IsC2T7UuAiRDceJI6OQ1jv8Pp9WR23a2HqQkm
l3tOapJsQXaT5NEO4vu7P1rXEdvZYYCO5S7BdG7ReyFsNvgCS+u6V91Nxh7RqpVdqZhb1XnLEawT
v79MRnGnaxOLx1h3lj1C87lP82ADuvnCqfTXtCLN0gyItV5wJJUfpddem+9wM2NHpNwz86KWHWL+
0dETT5AVvYJchoWdnwtIrzDzjb0KX0WB/WVWTLXJumm+oFxwncotZfJ3Q7CSEnjkwFvvmNaJ+e2u
G+A2+qG7bzMMsEwQXlveuo73IPnbOezIOelPySCkuXw0sCOaYXenhONjluhPXc15M/fg+5yJI+yd
IbvXQJ3UvnckR+wbhj23e2PXZOUsHsdd2VzrgbEQlERI7TR8SVWS7ApfDUBzuC8uYr2b99R79C3c
HWdt+09ZIOYi2dOQOixCrz/oXp6eKqV1VoPK2Ri0xj4Li2bVF7f6UOyrGLU0zNt9p8e7MpUfVQ6a
UnqT1posS/1GqZmPnnPgG4N56brdXmOj2kYBPwJo1IQYsldtO2J5DU2x+shePnRvyT12ZKc8AYwP
3/AGIxC9ztW5VfCXpt7TpyHh/PWg/4+sSc85k7b81z8nA8Wn4/+XpyxkaLSEaZeIMZE//3T8D5jM
EggLbJSptUvHdImItCR8+dTW5UHW0dKS+fg32u+qjCl/NIS9vz0nf4Chn/759+lrykTg2kECMjlm
f1KFYLd8kWMovnFofvp1+oI1D/174v8yl3Fs56v9On1NIpKG58KGVO9wyP8r05fKVPjjdaEapEpw
FKkaBXrTdPbpuuhMoBydkerzoL8uhn6V0HjfIharRslWkQUNsMUsf+qUIN9Fnbrn6GLMkHAELM0R
0bEWt2VQ5mg9TjEfB7oMuR30l203oNfKKdlHV2u9tHW5pGx11uGTM+DuWU9W8+56Hfk4bWmMV12l
LXWz3cngIs2hArSew00nfcihac0MAMYl7n/u497BNG4HX8wkwTGbbIIO99g5py0QImdd++fWvWjA
I/cTJ3ksiGwn8V0JQFkkkpsOAL9gIvn1fuKv5UT3E2D+MnB/DUQS4H9+Dx8xYUUCFDAHDijB3cT1
ys22JeBAMREEjWSaerYxYMFiIgy21WswLrLu2WqXgXgYARHGAAlH23wzABSqE6nQmvInrZJeay3H
tnK4zYAa0hh5YQM5NPLsRo2jFzt9DScEYg0OoVwO5lKCR8zBJBrgEukMJ7/31hOq4/YbDIcctlMB
K84DtFgCd7D616x8DYEwivoRk9hGZDsvOXrT7zN7KVX2xyRwCEsSee6IcpqUVywDEI/cELRF5cRr
3p19AQSyoR/eAQqpQIqNomImGQ8C47a3l1oEy3UdA5N0gEpKeXAs0rwoggAnua0dKgCU+kSijEFS
qhOb0gVSSVRGsd8atBKJZqJN2gkaSuXd9igqGcqKnCQW+qqXNppLNIkvivJMoGxhosmoqPRBGj3q
pfMwlOXKQruZNg0oOXxAFr201VmFxmOi9Qg0n7FKODpbzPlID5QbMIjcWPErJILUVzYtuhEEW/yX
kjaE+DigK9kOG3jdWDnoTblvURLljcDbIhDUnEvd6YQqp7OqNp1aW46vprMb87fAXQh4GX1yrpVg
rzeQOEwMlZgqa/Z+ghxj7+NUXQXjo6ZcFuRMEv84Rnc5u4skYwQiM1rW03DE9xn6T6Wz4YiwU0ud
uOPUYzpPcflMSogW6DulOFOtMg/FugcR6SUxbeYscycoqQZpwhkIWhjjavSHAKnIPLn4jLARbbxq
p3I5N+7CJ1nsGIu83plFsPKykFAmms0Y3zUC16nabuHrezFHdqOdmRqENudRz+RcY93aqPdFfYjs
+6B5dPr9qK+acdERAn7gMCGcQ85mr0kIQmg7FYxcQ5PW2IFD80+9mjfzIigTiH/MfZ4JEsD2zxkK
hRaXu5E7JGvhhVvTPYMPYJALAXDLq/T56MKgzduT6aZ4nSY09HXovFddsUoIG61y5ZAK5aqzi3Po
pVvUMiqxkamelel5X9Im7/rF3KnJw8fxMMtMNs2KyDlhSvvKFsVl3oVXYADWtdGuqjzZB2axSEAz
jNJ41sBKzGu1nJnmRjcr+ribAXguMHEJMtfF+NFLDCbnjGSvy9aXii8DldIysmNnPuO/aloHkCGB
dLt0XpOWM0rQcwBa2PBhLaLma5frS7PVdc4RsfNLLFzOY8ArzkEh4WMptZfSrd86imUZp6zCWDjT
hhb3r8ngljlExG6HISEZuvAIO5COmRa6rYDPwReNqxLfcHnhJMsW0zVhqIXw0ntiMFva1HcBh8xq
2oCNdcBdsKNyoJDXA5UMG5NFv+Ck/OXh+LfYD02LlD8YBH7+76R9ly955f+pIjN9pW8zgfkT0ib6
OSg1xA9D8Oj/7v1lRWPigCUPYE423l+HAvsnxHj+ugbR64sg/3kocNHiqR74Vlzzlxqd/31VJOjz
o3IERYazlip+kOPRMUOeYDa18pTTwDCksLTh2voIaimrRZXI6EKv8/SyV5pkgypYPWhZR2JYDcC6
jLrIlpPH7d2p7JOyDPUiuVH8UXz0tsi6uZbiJ0rN6IQWbtxJX03fTCBibzbAMHamMeWsvAslS/c4
JMCpKtt+6MiLYbgf268D6u9Wb0w/yKehGE1MJ5DjAoQiziFwWv92+Ak9X0uGuGDh2/gW3PhiZbn9
R5pixPHteLIOlNnx7/NRMPFT//5H4QZA9M//908/BdMX+fYpsH/CpAs660u5uUqnzfdPAfMvqZ1f
cza/+RRMpBPs7eym+KBMg/YvozEfENijGh5cbJKsUv/SaDyxxX5zcZDAxU7NnG2A0mMz+4MF3mH0
dKMmUnDyuigwMjH0gt0DyX9WQ/KmrLLoWm81gpStwpVrRVhFwG9awYjCVxqH8kuHt27g3KMWrKEf
EHpoAwY+n+lEa3lu9oq+dhVeZdHn0mdO6+vx2WCn8WQNAL+cwHecmRWnIVSCPkkOcD/dPlHquXUz
Gc7zc6oa7VxEsKudmPSOaSt0M8URLXqswARCTCychPCeZqz+PlfxtH38/av47uf/02Pe/TPr7vRF
vl3F1k86ic4ppkFvKSxEbiLf7+XsXC0Br3gCLX5pY/pFXhc/6fgvKSrnP/Or3/fXq5g+JUTxXytS
/8IBj7zIby9jDp3CAoPHeVJgPzB+3K3qEV74YKyBzROwXrBjpLqiExfksA6BoMhl4AY7qq92TwjM
dl8GJiHRsxXU7OIE4O49JcQwZyYCGiOvc2EB4Bj117pojioWe2hpxR2DsZgVdfUh46yhpU+9dGOm
7hAeaQ8jzp+VrZ/fSt3ODoY21JugMU/gdwJjFqZZdNcqg0EQu52Qufsk8BfUBt8kcUOwFOKRoq2Z
1ObY0OSxTkCsNTTz9V23DRI8iUppn8mUpdDCeKkm5JTqFZnyFkyDzHToDBtj0wXQ17AxzduKCVfB
HmWYMQ+2WKE4kINO3fqvxBaAbjmgTSxaZFTnrtQTY1n5yFWx8yis5E6hhMaIOS5g4YkUp97jTzvi
rQK07PBZBefnDQvTpcAyCo8ljHoahnaNB6c3KhnH7GJDqSigLI06QqVmbvQHxEjlOpL1Q84Mmuhe
f2Sd9xEZKS5UTSH9VzTlTIzDey/ScpXm4q6ypk0fGwHi0frg70JBOU9mN8co09AKWyd56Ex5mSGJ
Q+9y4N0H1slP7IPWyXVvU5IMChfpWgmAhSdZuXICnqq5i685AdeAj9p0kD+7BxE447IZ0NoCLTwS
2Yi5gQWLbNTvTSjHfokwkMWct1olt24FPehIbvJB95i5uUWWrvUQpO6Hh8jaUH6oOz30Od8SlyM0
BfYU7gemKneh69Nu0DKHtVH4j4GqiJOt4e7LoIAJyjHG1l+azPWk8CPU7ThZDnWDbi9PY4BO5iRE
+8scBx92+DVj09MQaCsPb0qQZLexiXu3yy/snvibYporFT1x7mqFtSqJ+2eJ19JYREhkVOkIkHvw
L6dWYGmvwU+psuSQpN4mBbtsqWBkHX3d3DpSv9TDOjppBDTmiui3hpe9lWrOmG1Emzxu64UvYDpz
GNxDQfRmuejGeWD3uyJWXn0PbJGlDXSIRgjIbZ7P20bdpybxd5rrwX219hV9O2LrB0U4b0OX/bwm
RlzAJiW74U0YOy+jKE6khtGFPbAXfbbBm+gv6qwwN+6QwF1vMYb6ZX6Raw9GQbR4lONeUcJHlEcu
8loy3vQjBtuCS6Eqx7VW495B+lyGo9LeFQSoSGBztCgMKHQKwrDTPPCxgTdTiYvELZwlZPiYTVIy
nsao3doKOwwFErRnOldN3q8kVIqN6+bo2EQI497GFe+jNKsK19HImDsjNgUkur4uCvtCAQG6VAdp
bEY2f1TCOBdA5XoKhdnywbkLDQ5OLZ9vXn/VhJF+dG3IW551z333Ok1hKFLyyz6qvxuH4aqLrEXY
AtHpunnLL0AEKUeeSRnIQCm4/Bxh2N2HPHe5SqJkPyZttuwNqytRSvLblHw8h0SV8zoie6i4iO31
TgA06aPjYMIGHOOSvVKyEoQDZrGJfiqdB0VqOrVY8UcTOhXO/uEtDuJDVNTnPggfGsF5OhXbJOrY
nGtYakctfVLC/hYcer4JZXKtkuRYlkpxqZQ527EIB2FqD7ukAjXQRYzXYNeT0BM3ndvA+Gyemtad
aWaH/lD621qtKGTO2YEWmC0seZeXFPOMzVa07SHyg22m2UcXG7sXkCR2JDU8eJ03uS+ivR4yfPhG
U+0UpKACeLghh1vdo6BKqaKthEMYO5hbQ7/dDG68M/IgWVZd9th17kISMZJk2dkvEhWqL22wE6ND
lUZr4ORW1o0d3idGumuDgrgT7nl9uB6T6JCYkOmInHprtQMuaHsZYoVO/8+gsV7JKeaG9b4y1LJb
JskjNdXWxsGONnd6K15qPHhpxx4P/VAFs1DlTG4h6LGDZZuw06Sx8i2YaQ0IlzbEGSTg2M/SonrX
vfSp9I1NJFECWH7W92NXRauWk8xk7nchqchyPhblx9BxBVUX+og2wkENxIWJfdJANcofQDduHRAX
lups6xGx039XdGwrKtwvCrQ6VDtl05QSakU5seHqns2UGB/9HnyBmWoOmmj4rghl6xnJnnXplVTS
J37b7l0aOHLrkQzwec5GLR701PkgmpBQRa2tHN+6NGI2nZF5QbJ6FQfRRZmFK1sJhwOf2H1maad+
0I6AjoOFzL1+B2+T4kKO+3LdVY3HTRIpK9SRo2Bhcl/RQuLK2qNh8Vzi9zZPG2CEkXUTOCTLu4Jw
c6R7i3jMNoQBJmGIjandvLASW8IrMpZBwL1KHe8ItF67tDHNK8+4brsC2GT2QVJx0hB96nQEtNny
OKpRMv8P0UjF7VOsrBr3YZ7IvFG5mFUhWaK/z6Cq/uFx61HWz39UfTL96+9qg64xl7JGwKxHIuZX
tQGKso5K6lq477DdcT7+ZUAlQAZCnOUDWAIQ41Ps+ZcB1YI7zr/hsfPNUfKXNhB8W785ZnEGZ0ad
0m0gzKEp/yA2+NjZ2Ge7U3eIsi/jnIe+3tTiTWNY2Gee37cLWWAbcrvx0colkSh+0B0eZkF/gxW0
e+k2DUXjMA2WTswiQAmFmpBd11HPW6twH/REDc+NqbPNkKMMn3tFBMcaGx5piQrjiBlIcIozpTbl
QYY+aRMp3PYi6/P8rnIrDetDgy+t8CAJKHXiTnA8+za2lTZewp+uz53vOyu8h1BG49K+CsdaG/Ee
sh0ADSe6RcjZAFpeUe8yEgz938nqxOn9989iP//nN4vrERLsa1g8J2E9cFVnNf/fvv3rnxqGIZez
OV/l26VOfacKzQMiPlwPB43g+2FM/wmtTeA0UsGd8Unggv7lWkeHcHA40ZGM++hrHfQv1zo2KJ4N
3N9V4oMaFUB/5Vo39B8C09MWljUbcWkdZc+2fux7YmQl7+NAd6p1nm8jOTg8EcL8EM1JGNlywC9h
w1zmJICZiDUPforp5q2tdM3dhCAbQpZOOC8GHBigaWdFV+6jyZqRVhTu4um0YCdqgX3fO0+ZLWF1
LZzmmDdP3JhnMY/HPkcmyIZVH1C7ErNwOHvieaQ8x6QbJ/S/9Dsv/PAjsIr9SM0lCWMS6+eY5EHS
7ps02udMnZt2eC0NOPzaPKADkH4eSWjRDNJ9l/UH4lwFuw2FppTG2vEUWxbmWYEIBi+Ej0QQ39au
s1CLkUoTaPqmtQN4uqEgaOum1cbMFoaSX7vBVe8cBTt+2XFyiPNzgojuSpBf8Y2mmRsMSxqeVk31
Dx7sVNwJJzrAFnWhn6UbXOjybRjY3kAeK+JdGu8T65AY4RED+8MIks6AvyGxVzTg1urIw2ESLFtK
+3znTsf1MToAaRnHK72fp5L3N7gbcg5kHRwi1jCZ1s8dJd9wyiDJF3BYVm4qHJmWDzsteNRC0nL8
lib6qtasRMA77d9XbcMEoENcFiBdw5c0AkpVdjsTYNeYYNMqxnVljc8iUO1NWxGTURRoKyx/UmjG
jIxWkq2EBboqa+SMDrWFFtXzMVR2fQvIM/zIxvQiTIulNPqTrEClBHLd6u2T38tFVkzNTDYBQ+9e
WuXJq5NDluPbtbP5kCrAiDkVxpxoiBPxc2dJeeFx2lYlvZeWv49j6Hd6c3Z8ZSkhq4QGSyi7xEmN
AwJPE1g0zhIEIzMPOIyaHkP7xUjElSb3qnObhS7pl40PzTdpdj2TaRDfmOI5cuW+6ftVbN5SfUEt
jPZYmPBVLhTgU96mKvE5YXMyyifJLBVmD0ZnLRvd2o7xwjH1rZ+LVeeOK5qbnzQrfbRabZOabxOF
Bc0d8AprUQBfPtE0+9qytJlBlfRIcExplmHQHsYY6/Ogz5B2ZrLGOm1fjsmJUD9GP1S7AYK7/9IO
klg+MNU45TFk6d1CbUC1hNkZh2Q555q9jDR84qDBFdokaXLMY2PhBWKtD+4W/0mDPydNWza6m8B4
q4rD6DUAUk1103A9e/qws/1smXX7wTDWJlWxLnQ8IR+9kqeIXtwpms/KkRpVa9xESVLfjom3alNj
w6/Vi64Bx21idL+uvGeYRwpsLwkTzjQiyTwVz7pLc45a1KcUqy/r6jS3rs0Uo3pqLLQW5aXTxZNi
DM+dp74FUT8saMrO+cIOr2PBnnaY+hgXjQ0o21eF1d7sP6LvndUlHdU5k7sAkaWHtAloyt/IRGL+
4e7o5/+q4vckiZr/h0KY6St9f8RZbECw8Vik7wTJ/++PuKm7mmsO38iXZpfJy/HrI26y+JLvUAUH
kQkO832c4+nHlIeEadgYTv+iaj5tTD5tVL7ajCDG8ChlOgRcwZ9/spPQQpU6dtOB8KYPuWGusr11
GHxVn393bfNnLzJ5Wj69CEJFnhjF9CLtOpAdJcunWChfTw6/+yK8PT/+LFOcC6Yq+r85Tc0/WKaa
ulEiV9Dm2XTudupeUAJnq3oNgOOb1n51Iv0qIu5v0rvny+RKw6Fb22tHXoSVevK8bG1b1d6JFQlk
hEilHRWEIuRAkMF8LqkhLmNtg5Ox9Z9VGgOMq0QA5SR5IAQWtBFfCICqwa5fTQ2dSk/Ht07x1xg7
96k671zqNCBGobbZA/s2sFd9IHGp+cWpBIil9lupBx6lr9I/CyzSFeisAYSWP7G0hDFhtYrRPqdC
jbmb0gPskbZ2TWyBqZpc8VBp5p5mUq9pLoNeWdWd9ir8nhy0afUrxVIiOu6AyjT2KeEBVXvUKUya
orAVZ1FXA42+1TQEO2ZySG04oaUNdzUV+blNk13ki0vpdQs3LJ6qMnivQEvsZJFhyquOA17pAIVl
MmW7QQxgghAE2RGax7ntAAWoHginnaqpEjGwNTL9AZooZ822qSd5dRKYQpDIOk0D4pCAbQyKB1Cr
e2uq5nJidCRF6RbUqukUzfrUzLlEhjwyHoYVzdXJvKksGhq/mLViUswZPWAl7GlrKgbzY+oqCK8d
bDrDKDWYkYWb29kV3l4ynx5Ym3NPzxghbTQpnmrC3aWahgjYZQX2o854CcfrtMPPbYzJpQcKN2vd
rZqhKRel3COXuYtBz7adrtD8mmDOzrN9rSrroNEnNDUyjXhQutBeIJ7NncFa+4ZO/0puXrWOAtzC
RrJZeT4XSbyKz4ZZ67QUV/W1xCfEE81Y0csLK7xZddQl5NmRC9HZJA3+jDCp7pKS1IhaGNW+m0zw
8FQv3SkDorzH8cr06qNRvTVeoi+GnMqYuK+3dWBDR7fYC+tlSo2exWvFSmYuFTgWfIP9sfQxxyAw
pc5a2GfT7BYZftQyD0/YqHalWq0L/7lK7BuDltY0fDf1cJEa+l7LJI88xJvcVAH4tt7V1GVAuBAg
zQI1cGFl9xkFJ6YdYv65xAvEbLSE6AmGJ38RtDOFabBSx/RKWMraSl/AP9HoKIOGn9sDX1fxfXPR
d8HFUFP/nCkr8LPbqHkKSDEH2CzoRun6lzF/zIwAvvxmCk0bg/9oyW2CftbIaFsZ4RpHmuPX+zC9
dNtFQ/i/I6beoyUX9FJVPk00/VsT0rnw5IxIhGYLsgPaSdC+qFZyjyP63irir7fIv4XjYoqh/MGh
8L9kXT3/Y/3zf4eZ//5ne7rpa31XQYjcmTpZFxKQbP35k297OuOnSRqxJ4A2oBvu+r95bhKL0WxH
1772vP7muQlvTRMEaDgiTvSdv7Kn++FZA70buI5J0gbMjvo1JPPpkdZmjWHLJMSwTKtP6wPFL9ZS
XH56o87/7gHmlvrDyyDm8HPwJBImos+Xg/PnJ6dt9L2rKdQhyEFdZfZdUBIl68m2H0bMZF72ESuH
rA5eDfEc4pfvu3Sju9mGelEKXDF6VovWUI6FT5TGzY52jwSj4vfkBozxeNXjFklRwVElWdzwsDOI
DKv1Hd71mVbB7i5nxqJI2+kf4bD2TzDj8+AIbXvR6kube4jnH8jdqPmb0VUzHHVxA/iHjum1whm3
9la6dxX6N8XYtStoMAu9sDlBCwgw+szGUkrvJmdKZ5bZ1cJEwkd2vHfShgQaDiwcg/Mkp/dZ6HNJ
XN9wIsRwuZ2mdJqdF2xOaGXgQEp1aAkEKOjJLgsKL09j21Cpyq6JBnu9nE0tsuki6T/s+N0bQHhY
+rWkAEWJVXgkRBR8tkwm1Sw1pm4HVAQbB1PfkQK/y6Pgoc44j0SU3Xs6+hFlNQZfXSsD/P9V9Jyk
xocOb1v6/q0ahydYGainQXvurOLGHbJ6N6bNSQ+oOp8qIIxgoZ278s4QW9iOg9InNC+x37H09nZU
W5IVtX9ZTPQHMz87Un2LWQdPSqy18kbeYEGLWIllMWOccNwHgz6fpsQtF60UmscKGsjK5Kx2/lJi
82ypK8D/MO/oKxvpu0ljtAWNKq8W+z2MFJMWrkSjoJa+s5Hes7S/VkNvB5oG6Cg9ZeFtrGqv/H8n
qAjI21uFwgCVi0CP1XNCkUA7NQrUVAtkKpqx44ScO6mP1QgoKg3XleLcN3Z/O0r6Cbibl1xIWORg
PFVvRaodpSXnekhbQb3JKDmI+nMWNsByXhQgK5rNLvmZOmRKj/EWljem81CPB1h0Mx0idsXnrsNj
C+yNjCwu1at6vGOxSkxqE4Og6oJNQhcD6R5g40b8EPYbu3rlzDkELa8ULyQPtYg3KMUkGtDvIIN1
PZRXdirXMe0PQqGEmTaIiiOrTjtE7eCtBh+0dDgxqV8KJBRGFx75bNJ8wCxaudGScpdMDj8Gj4Y6
QmXw+Jw29/VUT9HkwfvoYiMlSpXn3VZJ6F+gBcmMHxr4pM5Uc5HRdwF8KWSL29OCkSm3NNE60UQb
6g9N/6hIxCXxklGe4SskibRFWr4H4hg03Tb2r4Gpz6bJB57VjD3qUvffKnpJHCZIcuNEmEDj0NmR
0t2R0uEREmHJybdFLBNTwLAldKExoIKruG/9FPqJQW/8eRS7uL21mmSH3XyZ80g2YOqzTWxIJXsV
1J5qo9XnyfxFlouBxTIu0tA7gliPmwVbHlqapg5H5Kt1XpxyWksywmgBLSZec7A1zL78sr0LCfoD
UJH3XGGPdOOJmHWy6EPJa6yj6jmjyrZ5H1N9ayn7DJYKBS8m3dfBlYKLNwT2kT7ZyVWXXQe6vWzy
ehHjXI2fCurVBKRtWM684x3fn3AvBvRmrMCRPPba0gpQCDC5wRHvvLPFEaV7H8r6S6e0oPklK3at
mS2VCDx7Q/UZi5hJLSvXTX4uMsDlyk3O4JclB21qmwE9yKSHVW0+jhSGNeeivvHyV5tcjxqtKxua
r7uu2xPed62oZtxqxXCqaLip08u4OOnpK1GrSrV5qtyVwIB8lI2efpygceZ+CLqWN26gP2fEGp7S
pxOjFLYs0wt6dmh64DQCxMxSiZVtZKHKa9uCjNTHPrWGiq3PE9vdKk4Vrh1a2fKkugSAgcfvPiiv
CjLFhe4T4rykN2XVFTuLNB8J4yJbq917CbLQix/b4NIy7nOPT0Gn88MX2GTrVe8l3JAvEkqN3HTE
f/LUyldNuq/u2G66pn7KrSW40HrWaeTmLby22UYxL8lsVflV1IecHB46qoOx9AnC0aMqaO0dlyn5
Q8oJ4M98RPE9RomaxqQQ77Rp4n+nScmoyaHSrOTQsGRTIZCKU1M85enBooOpM+HdJD6cmnpjN84T
Q/A8aWg4xH/tNesxig6D99RPvU60DqTxWcN42+k99n+CiIqDmbtBRaGzKbvuMvobOjHLgZQNtAAU
ENYqlRk/PdQcR2D1oP34C69dNYI6HFjonfIyRDdZcKmk+6q9ipR7zr0hhVWeiiHC3JXkPxWKCWw5
PYZT65EdOFVXFqVX+VR/BaJmS+0pxDF1WbUGucq5rgJKnkzK4LOM6hT0tx2NWg3V4A3k9RlFYFDI
0mBc9z7U6BSPMmAsZVH6vLN6Ot2ireYKXNfGEJLPss+6dWC5QrF4fz01dCuldyWA4OfjR1EnbOM1
1rB+lbh3FqnaAPUsBI014uHm0OEctfK9GsJFza+v8PJT1XLs6FtYdfXI4xy3xAeCnUsPuiD5FRic
bi1IBIlDYte1brISTx1ZvmVDmD5y3SengpGlmwkTPj4PBZiaXHLkmILtKyfv11512eXxukhjpvTd
qPPoq4BNN+RPe0fjTGsd1cGG+pOvIK+u8Y4jpNVwitKMtnKdvdNKDjJdK5FHqqviN8TWQqqwqJSt
onFGmvT2pLfnhd09ZsAUVggNxaUzhs2KwP8ylvTx2Mca64clzVXJUhdHtvj/9CTwea+DqmWBy/k0
3S6e6+dvi5/Tc/r+r3/i05P1e4W+VSXP2ds/5nmT/XY59P2LfJv/3Z/ofkUymwCWNpgRpvzvPj2B
Fw/vqGpi88R5+n3+t82fVJ3+ZME/hM75eQ1q67hXbWx1lo2Jj72R+Vfm/y9i0ifhjAUTWyF2qhwB
HGMKjDG5fzoAjE0HTzMn/lDyeXFxkupJT7bH2Q6FftWMbChSPU3mGlsTy0dNH8wnxTZOLja5T2/j
/3JI+EFc+7dv5Id9bGMBAxxtvpFBYzK8xiulhzd//BL/5qxVOYIgUdJkBKzYVn8Q1vCGlU4ArmOR
av/D3Zkst42ka/tezh4dQAJIAIuzIUFKoiRLtmzLrg3CIxLzPCSu/n+g6uhfothiuJZn09VRVa4k
gBy+fL93uAji6kEb0Gs5A5Mi35MXoSlV3h5wfXkvXi7exFIA5SFxs21afC9fboXbtoC9RQhGP8Gr
NecfbRF5F5gTT5tK2fHl28O9eoWkCfhEIXHPdCyTDuXL4eoYUVlFGGnYBjEkmT6aP/ka15Cp4YL3
9lCvLJihQlt48dDF55Jq0sR/ORYsCqIFfaqoBlSUD4ZtO9rBx8yOojDXFoAX6XM/40ph4mhNEmPU
fKaD1NXuhZOoFtBKxA+GEvGZafT6la9E7NU9AtcrOvJH08hFjkdl7thhq+V3Y83rdLFd3LejRyBr
MRlnXvnr9cNQdH5Xky2Tdfqkc3y2fqxMx/YC3RShi1JhUsrmXZqW/Z05ueMt7LzuEDdBoXhytVwG
fpbc1SaHUVcG6rOR+t2uKLPh85mPA6RwNO94fiaBS3CNC6H9CKj26qp2EwfkbkzIV9nGViT11otm
51EhQku3CA3sRydduCxW2EVn26RJNV56s4XxDGkxc3sG1H618tYP4lkuZByYyfiAvZwtU90smcUV
E+NXw/nLr6EDtn3c3Is4/4A59PIQ1ey6asYg+u1XcWI6oHShN0HXm7+ssMzz7a3oZGf0TUOlUiX6
MOW2ZMICmqXSNvbp0sm/E+P+K3r/5PD9csmzX7P6Vm+rwIdN/XLAYFjsYR4QxFe2jNodMRsJUaBL
q4ptnoPcbTocGOrdHE1iDLF8XCVwwnTLkLhM+W00Ra/PvPsTuwK/CON+W0B5gQ/+8hdpaxAF0fFm
KLROr6rGq7m+6mDHHtGfGco68Z3RFKP0RkSE1tM9Ggs6IRBx5pqYgRBd4bmqubXwkT00DfWTV6QO
WGmu9uOQthvONnK48ybuCazsPZoDvYUrk+e/hzpnfSkaDz5bOuML4q+ku5q95u25cepbPcmaXPpP
Dn5V65t7tnbTKHFmc2FyQD995+k6vhDUWXhA+tPFMmNQUc5i+QXpdm2rRqvBIo4gtVqWc5sITbXj
9Qoy5osn3hM5dus/f/ZD8MNIg5RdJlx0P0MCraaC3mpsKzLGjIwGkHQb9LWc38RlVgVXsI5I3/uE
zvgZuf6pd0LRwc5uIsHirRztnyp13TiBSh8a/pLuzXzpF/ChXF7QmrHCgFhWjEly+Uh93z7AUSYu
XGD0TMbqudNMvH4r8F88zmxH0idkRr18K3M85hmcX1SJdpFeDqsxppuOJj2AJiXFOuhvsnqxYSpa
zg3neoTTTeZ97bBGDauUWR67ZK/rkn2Xg8q/xBfBDh1PLhelB+ioW68NJ7dXfwut/usO8HoJOJz2
Qkqxpj1wMr781XxAyxrLxg1dJAq3cSLnyzpwVlRxyQ9l+XTPaUd0B+V0Zj4DKb+aRwy4ytQQ6EsL
xPXl2CqRwRTQvg+pLIdbSR/d3ju8RriObjDgSxck5hR2Ma8WCk89fO9SeBg7rFKCz1lf2tnFiFPP
eB20TkRa/BjJ9CKSE4AllUztb6WKbJyPjMD5NEYlvufsNtyTmim2f9TlSAqqMBqU3Lr1DTxXdE3Y
j1/OgQOXvGRik3SOGQb7X75HjremgXl21nF9N7g6ES6P0y02bBLLRjjcHXFo2Dte5ElCSLI9Q+DE
eCywLgqkSc7WrlJqUqIfswWnGx9KkF0O471LVGGxmRJ7+UW2j8y3Gby8m7ZCxx+K0sdkNV1Mld9H
hFN8HXA2qbeE5mEelC1yuQmKQqf8p1u25WIR4leZKVo2pH998ew89S65iy0HOxu1sRPCnXeTsmdk
+ngwRFuattknc4T+sx3Z3uUWaCK4TmPtvscNAKs3Lpb5HjNe4aH5I8g9TjUIUlavzS9njOx0S8SD
dy1m8lk3tAzqW2oXE81s4uNQ22coMcHkJDdLoWpwxtZAHRx0SDekCzvxWmYl6vnBNw9RVD0sZhZg
qjmM85dhCCxM63qj/YmWE/GEVamf1uh4V1bljIK4Ptu+n9HIlKHrNfnNnJmcVDx7TcoeZrThGKd8
fgxSAOdlEwDEwXPGtNZxq/paNAtx11OW9naYzIrbwhg36mEM5qDZLEsbQ1oJkkFd1+B7EXgsTt4b
ZRQ9eboNNGS+AubA5MUBYrpLB1UcUjxwYOJkYdLX6ETUVBs4URmtATJnEQQZdonsp02bkeu2lALz
ZVe0SwW5BPcUiesV+rVSmlQZWeC9V4VJDlI3FhXeDB6ZbHQIgjrBftxxvidco78pI8Vypp3rwdgp
5OPAdThS/aRzO4hbr8DlfWcHvfw1N1GB/cFS519xuAEh7/A2JKQzSIFRsiHAwi4eYWpDP/Cy8drF
/CHeV76aHvLF4ddQs2O8nzYqNNnyLX6N6+PPHGn33hqrHhvGRB2cKMtvojhXjz6XMb13SzcvtuMo
JMiLkxNJZS0Fq9YsjdVlYHA+kdXu//Ys7RIsZ5G4DrRZFw0KkGa6yQqgkS3B6/37cpDqK8EjZKYk
o4kN3+jp3AmXpNC0wGugyC+OVP4X5rH0fwVdE68T1QEKZ58mY9xMOpnsmsRdoh1KQ+du7oclDqUy
XHUzoAND6Z4bkXcYSzJHCZGnxUP7QvRY5LcDlqupxBnbUcaKgSaVeSt6N42WrTCmzmg2uZPWgb0b
pjIr6lC09Z1Mmsj/bZs6dYAbdY+NTLqQBYlzedTD3U6VFwGhFWO3lyUqnEs/aEkkSP2pGna2yulb
i1Im7SeIyG57N/YxjIegcdVV1i6QJNw8durPOp6Jlm6twcU/jdzziZN2ALilWjTMqzhBZIPV1yzI
J6dCtW648SQhAqNZfUynEsv67QJUOnWYx+PIAPsEqcAd/fMCFkY6fZcEiVo/2jbQ1bypZVmWl25k
6fyQp1XX3pQK0OB6yOJMfBobMgEVdAWjh85Ii1xv/LLlb22qRZXx/ZQa+OnLzuqrW5T+afBodj6O
DJWy8GYTTB4OS78pP5kDIOSGqBt/2OZGILrQnDr7Ku2abLq186zxMS2KYJY9aIF/13ZqW7jLw5LX
YGpt4aLpyBxjuTT7ufXbXdBhtJtiND4a019AljZh29xgcpzh3Kn6yIGQ0RgjkfYw9hoZ9uQrje17
piYB07BKrpxEqPIyGOZ8eXy7iDt15EFHWu8XNpJG86jizGzcr+ZgXg05nOTSy93xYFCaHt4e5fU1
gks10Yj8DwL6J4vl5wVaot3OrhPHJb3TEQ9+3IgLFvFamZDTm2UD4OzbA74u2hkO/1vceITvCnl0
vTZUR9GLkVQ4LlkRokpbdjZBKBwWS73/B0Otl3nIyJIe9dEbnPIBiDgvJeHcBfkQZJBvdIdRFQGc
f34556m4kVJs4wlFVfeyPlniliJSRXilZvbNPKTxPrFRO5IuSm82wTz/7Sc7VYqBAWA+Jdfw6qfb
yrOy2mRfWSSsZG4+Tf2xt3W+x3yghgTdpR9qPNDpGtvRRSXL9I+vnTyoJ3xUDBKJw8qIez5fFofq
wh4B/K3EarcjQXn0tJV5i4VWfqlYL2duEGtV/vLWyXjYdZu2Y2NnfHyTsfwq0jEE8DAo0+nSk1Px
MYjd+dBpMrFriRY7qdufb7/d9RmOx+TpsEtE9G4y/MtnTIs4yTF4xSlY8hJFTENBabbQaSmcfbxy
mwxqdnqkQXbVw0E4M21PLUkXdyvI7KvDlTiqs/u5Luws5xWLWgeXUeTaF7gkEeXaB5SLczycqa5P
vWKgQ9I8IWZgj3V0Wawxg6CUbimjorS9zYPSfDA6aYMp9FFod+DnsYzP4SYnBwUkxK6LIpTN4OU7
thcSzVy/kmHF9nYIYlS/EN/HXe3r6FIbY3Mx1b0482atU6N6IJYIxAEUhX90HbVmyqNmKtntYBRs
Bmjha9cGG+GSrnKo607cEnHS7YgmsQ7Cze9lQchXDRb1dZSqvTetJENRyM2tVXV3BfNP7J3WUx/f
noCnZoDH5+feCwYJ7vDy5fRK4/lOekFoRr17qGZ73C2WgS2ysfThMPTOxdvjnZrw0FhW2w5PmGTe
vxwvmFEwF0ZClomwSbQgj3qPai69bKog2lutbHhLSTqGDR6VV/7K1Hp7/BNnAiQdOKEWsn/yuo5m
YJabdVUMth0S0wI5VGFG5OoOL2xv+PH2SCfeLMA1oi3Wlr0eQC+fFClhkVvV4pGjY92kXfmtWtxk
l2Bbu00bDFH/eDSShyxCcdEjsU2Ll6NVWW7MS2J6K78dR00bcJy+owWncW7Drlfj/1ErlKPOlER1
9OzFnupMtcV/70n9/cf/w0kDnPOwXgZXoWNg/6clZf1rPSj5+LScAKRW5PjfVG5p/csE5Q4CtJNA
Q/a6AXaEt6r//R/X/9eK6mIohHIPWRSNlT+gpFG58cGfnSxUB6CnoNcA6mx87H4vJ4Tt9RGXozLa
Vhzt6tGZhyx6x/2kr2LseWg/EUqY6ra+Nu2xJWksUHq2d87ct5cq5cpfpkqTWeP+7kyYCUDS0d7A
5PJyIjDmu983eje2/kXTJ++g/FX7Trg/ajwbcHnVxJ80q25CLpl9PRCkXW8WFEN/5RGaF0D8zLkx
kgY9KbGG0bZ3STuX2mu+gLRg6jYakG48H8mIMPUupha+yPFk+RqMuOFNVRo8CEQhyKOtpAxzy4qx
SViM0G586z3p4tllUgVfDI/yOqUqQ6LUJN/Tvi2+4IpYcnfoQdBLL4dRW+XzGiyUT/onjZD6YHoj
poKJDQ+ZDPGa62GFy2uEf2+pShRS5Y1nAN1FRt1fYdLsDmsG2fy+62CzFNLDuy5Sso3DujTHe7/S
/qr60f2uVQlUvNacv8xuRwTOXLXvfDBTaKRZzYlXYr4bYXhXRrjgqxZiclGhlWLuXUCUj+b93Nly
2KhiKdMwjdumeO/F9RJfpy4lyqzv57n9kYop3xk4FoNQXERedFsH08c6JyW1Se2PRoQbDebXP8Br
8ZobrqJFf8MnEKbYu3mZsXf3NqmUd0mCf+lsTXQw+192lxrhhLm3QCwU2NlPX2b+TzByijEsEHPf
2o3N+yyCftQWZnTFRc7QO93k+qdEKRc2SzV/z5r+Qjae+l2LZcSsLYdFA+FfQrIbAoKTy2TmtPGA
Hq+HeMKBvyWmxdqnbYTv7+DNY31hei3+j22RZgsOEjbO//E6NUwrpU9mlAh5HlzDve8NHKYrayb4
b4zhU5hV3EcbPXKrRQCu4q3mVrIhYftdhNRmTHO3gv/DOjn4LjYmtE+8yAVfyUt8HiMiVrDoTpZd
qfyV0uBgoJ8v5A2CQ8UmHJ8+U9Wt6U8qhkqhfeengT4U3gU3J3UtccOY/4o0wQ+beY4prtq+y7pt
NPcYJzeVIPLOcZNhvLL6MSLizhRxtzELF2jWTibcoLUxjNG17IBAMB+YUNL2eEkTMS5ogLwzaMI2
ezk45aF08uovSODIrtrFRLBXIB9HtpcO37ScQDPgT2LYGZi7KYkJr8Pj2b7mumdfm94EiIRR6H1f
5Qnk8rG9KErrZk6ax7zX3PuJcbxCuL+1mxxDQ/lNWenXfpYK89l+PvSSlAcJG02JDD7SAL2sNPNs
j/FXio5KrmCdXAhIShrvSse13gzkFV7EeDneE5JQxzudjPX1SEVOEjmW6D+zijgwK1ZZfMWvdL9n
hk3mIE63wQdMys07RG75Z7z+DKQBzd2QFu1XbkLTHiqI/93rEQknrapgoZRpAxPPsss9CEx5FzUy
upk887fOBzd0Ju7+JHgJOtYgq2FWqp6shQSL5dpuyFb00nE/L/UIjdD/bOFv/zjFFVL72Z/beF+7
sEc7ssShTyVQBdXNpBH4WTgFXmX1PHzA6p2vXjvLHsSD+Au31HcunbpPbUamhTYzg9TLdNU1rLlW
LoDXzuvXsEixYPoXFxJ1flcEXyw9QMMpQTK3OajaNqicYiccuPilUXGP9cGm72RWp19xgpZAb76z
XEfDHMDka/gEWC0ikSOz8lrHegpzOS2XbifErQOhkRiMVu7obcJYW0b1KzPLBG9LYfwmyP66rn8r
M7FAj3FUEP1CcgkFPZ/S6JedX4h3KWVzvhTeTOiWkQgIw6Qzj/cVsULDmZLxqJJ+Osnw27P+plZQ
4Lw8yWLCj51+zhIwAjyu4RXHl0U+7jPvUEXV35DB/znq/cuyhjJk7an/d979Q1/9YDvKi5NUm3//
8f9QbdZEK5RTWAi6aNKoXv5NtcH3CsUa6Aaeav7a2vr/dY35L2oXGsQOoiB6C5I/9KyuWZGKf/99
90+qmleXB/oWaN0sH7Y/d/Rjy79xxAzTjpM+XJo6Pkz08G7UXFQwk+flU9wlSDUprTD1beOLLJjO
4AOvrBXNtW2yQmT0gGkTukd3paBDk1uouudG1pWQpSPSQQFz6VKjyVUOYHHtz86+iGX06C9E5prt
guft7A13mSz0t5TCZWskefMpGfDVtZxYfRqWudsqb9bv+hTmfR2b9k07EWaeL/CI3MWu3sMGKO+L
lid2JFFI9dLaN1nuEcMdsH2SYGf8od+4yYMyobijQUqxuSwd3ZhnFefdFDgdatK839bw4baELxk7
HeOEbI9Zf609GgAgytOZtS7cV3jTU0kNsSig/UaZfLTahZiykeOoxYipKT9rsslhHWKcNQexkSOt
iswfqcP3Pyxwjt83dp3/lZf+oGFA0xgy1fgla2a7vsAeqfNBuqv2QyShVdIcGQlidAOqAV164t6N
pzkGtE2JXvIcBOoxXZzQpT9yyKqeMg0VdnFFoYUDZkJQwy41uuJbMo9YCtdNbX43VQtfPYp0f9tG
5UR4x8xOiB6r8onDxY3FWJ2wd3XBQb936cZdjirNIdwu6JOS0TBbak+TulpNPcJhbAUX4h8trcPe
5WjdV5ZX/QxU289EAEf4x4gk42xpMhJUdaD/akacAzeB1fePTqX7uzZY+vfkcZTI91r6zHLUw7iV
dTfnlEU1TbpFpN0ucnqT6mdksZjtPhhbWn3W1NY/U9nhc9XiIRbP0sG6amjQQk3JiELEmQPYmtFs
GRRLvZfQr3LkX512y2Vrp+W9Yce0Rp2pXfILZglSZdkkgxMGFTxbaPhp7QDj9fbntm3abJMsQ/IT
0DEWPIoydnJQHH8zpsI2zbZEo7TqdXmLrfQv30uWbLc4+MtsoqaL1JWoBvwB+tSaLspI0NSoKnPc
pyjwsaRRfVlimcXhdVMNmVSbzk6W4NBkht5jtkPTyFuUdZfh4BTQF6jFzrM4lNWArf5WD6tNiONo
8x1aJBipNZEQ0ybLF/QBfjS5j8OUvGfxiop+b0LkV5lQ/V9GTqpVmHtV8dl0jOBrnOvmCs3qh4Ds
g0NnZN63wSn41zmloVGrudV3ddoM1TaOo2zaM7PLm7kX0Uf2nfSRblr93nYznoTWjfydOIW4Iy6T
tF0a/OPWNmmsMUkI31r6rE+3nqrn+0FLcedQJV31IjZDYp9bArsjs7/RyBThxoxilFeppg8Bc9fE
Ca1vs69kUHQfprzByTvx8VUKnYaQv71RY7tcx3F9z3aYmdusbTM3bEoac6EOjGpr0dDhOkbnYgzj
shiGPRUpOShFz93GGd2cSJTUvMdCiMiWPuooR3wjzz8VOa7QRtN4DXdHsz3MNKypzJc8uOk0yhW/
cspit9Siqwjt8IAmHSypaE0VnvuBMJnqdhyzCo51Os+kxVItVLtyoAlrEkUEqVh3bbkZYmgX0+QG
lxmGZvR/7Mh8nxURhJ24VOzTkTFHLB2uISSStdWMDKjQvw1KPVroKqGxM3sCOk2QS2wm4IZrb+tW
c3yVKxN7OkMZ3HaUO83b0anVBQWu80tLpbOdYyl1XU3S+1VVmGvhpVj8bmrSYKgvc5Qfk8jrq7ry
p3dNR20IADbi2+Dq4T0JJY67oYdqkGIM/W0+6HGN8eI4MTDmbsrtUrQQm0wxKwy5xsINYymqL1yV
CVTCSW767MVRjpmWXB4mfPt79uuBlL3WNtgAcpdE2cLJYAa1FvYkdNtQXTqBWvwdPHicuPLEJaWM
yDD/dzvTx/u7tPqvnI5XyBt8CgoDcMYncP2Y0+FFFRcnaWHXnpkSATI6K+Ebyx7H4vb6WXFz/zfK
8Twv49RJDXcDO1m8M6GRrOa0z1sHFS3PpSfzNpxd7yf6VnnrKkK6xzhyQtUk1buSuNgbq/F/5hZR
7L1u+1B0XnfIsnLcNaiOcJyEeKa7cou1Y74fJ8I9smSxLmsV0Niblm6HEKSkB7yo9yKSP2OyCYhe
s7PHxm/JkiWc7iLLkU51QqsL37bm6Azkd6IaWk9IOiS0K3CQpuZ6/pBRPC1VXldQMhRBwTphrRCP
G+0r3GhCkFTCrIdy2aXmjFNoga3i2y/59fA+eal48sBJxLlXHOGbk+SUyjwcklyzJsqroYeKJrq9
FenITkU/J7lnPfnQ0caKAHmieL6+/QNeAayYW5G9gf8zpDy0/lTAz59/HGE00baYwnHSiCYa1uvS
N8F1jMMbEsYo2r093hOG+gxSoyxiQHJQic6EBSmP3a5kb0ZynmtmMGYt2y4xVKhctPZ9ag7XeYxU
sR9kC/gyksfVTvIOulfwhSzuNMxAcM6USq/XE78Gzjt8UGQ72Eq8fHwTklBvjcMcWr2LfisJ5B6U
g0By0VpnKt8Tn3rV1tIjgqBrczV4OVQVDSLFgn8Oi95z9pU5CYwDhiJEK+7fNVVFF2M0o9DthQxN
k0bF2y/+5IemNbGSv0nBO06/tWO7abhqo/KslxnB/xzdVKRnbhTaugKGTd0+/IMBKastE2kB3/lo
apdp0OggARlIfK+59nzknQCB1ZYot9VJcfHObI2n3q9Yr1uwBtf2+9FKjh1rwCeVzIxistND0trT
AeiWbQbGL1Ul/pJYKqKYGyFrOUv77e2nPbpfr9OaOxtsNmzmPGQU6+t/1uF1psaw4CT1Yd+4EFFy
42OZqN3SF+ONtDUH5Gqb8PaQr5nvR2Ouv+nZmLHIYT4lAarROckv+05RDqgZhA2zYXoWdnEvSiHu
g1bcQoOT11ZAOCWenGJPenN5mybYRViiyc/MtPVycbTCHQB99jNueBa32Zc/iwLUC4oAp1EFpzhc
nMbZmn7/xyoNHp69k0VLnDSza50Ozx7epjKR9dgMYSOBTyLNTqWjYQ3uDP64h85QHPirHzVbNRf7
l0Phk+rWloPHHjy2eTUFwZ33SQmn8SFRRnlO0nBiU2KPoGGPDJ7He+qKPns0sgrn2q1NtJ5ZXF5C
YESK3VfLbd0t/vbMHHp9U1ybiKZjC8y74YkfrZoeS7TB9K2BFEg94vggBLq/DKLW97KJ7A2eKAvh
LG7mElrW16sPFLujFmZX43vZ5Xf+oFwigAPx1XYqYl/TrrDwePad6iHTkbypYxTNf75pQ0+jJ4yi
BQPxJ4+5Z++nmecxaXNckLEhRioboc2E3b4C/qI6Q7c5dVyR8Aw0BJgD6ebVZB79OGgsMYTOSBXS
l1HYYpq2jY2WEMY2JZSlLKHTCdh+ECNmlpfpb30ukYecW/CZr3Vii+PHUKUgYCEa4HgPb7RynYFQ
3bBI2+Q28e10DwcN1DClH5UEAKSrqTD6FqTJ3dL8HSf+B7Unx6TkneMDATplH61rhX6A+MB4CrHz
xVWX0KSLjITMjeEiXX17Wp56UIHhxLrBgVgerwATy/VB6GkMS2l327zT3tWSFmkICaEPdWEnodmb
42WzkDtlF0l8ZvgTCxDhDugYYzO9jrUag4ydLqmIiTORsR783P5eQM35PLZn19+JvRJuNiwOFiD6
t+NOfuPU9LmSiHzKsoZw2Gf1xyVqkjNM8BNnP7RCdhJMPKi8rKMqh+R6B3aCTeydkxBn5Gj8bZdp
2qkcdLoqADX+weej0iHnHNSHXfrlhtl4QVmASI+hzJrhymjMCQv0rjzkUWB/sESGj3UNha1MrHlT
9AQXvT38yc+3+pms2SYCwc3L4T2D3AzESDxu3liImwvK66ZKd1phf/T2UK9VCrSgbWwx0U6iPyOp
7uVYjvaGrneTKWz7oNmbVhHT/Ukr9OEKPNnN7kdX9DdsVEVIGyfbDESIXgyTqc+88qdveHTqYmeC
fQqSTI6qNfz4+XloDb7f+FU+hUO2cC82TSQbE+aVRRPDcitkdWda+fwo8dzY2lEzfVK6dM78iBOH
Cc13wG0Ubwis7KPf4EDhzJe0wdaKlva+rEYcMpN6Iem8y3akWBITBYFxCzHXPjPyqXW0fm+oQiub
Tx59cjqH2SDcgc/AdQ40dzY+2LpK79/+2qfWEZX7Oq+o8jifX75jL7UT1+EARCRPWk5EjuhG1Tbx
sSlpXbOogjOz69Q2iFwXJJmpRUzMUYFHPkI6wA4cQ6Xy5ToDGruwcEsMaXlWO3xGfnkzrOxm1NYu
N51zGqpTTwv3YpUuIsmF+/XyaZ3CcgeJsUY4ty3Xoqgu3g1DV0GOkeLdkLvzmad9uuweT2G4HgiR
0U0iLT6iNeXtEolJaXZ9WqWfcSpoLjOnJwuP+ELsKnLnnQ2+e1V2uXXfwMz4OBI0fYVgcN7V5AYu
CLcWWNiRZdylBFzDqfRyzVXOMn8smMKjFzKnZjdFlXkgQ/RDDFks2cRVN4Y2a+eGI7fZ//mEQdMF
hLJ2dvzj3YH0ZlD0tB/DpO7T0GxGtcsbiB5Az/4e05hzV4JTn+zZeE+QzrPKaFq0g98Z49Vm1O1j
rj5hPXbDfkisaec6dNbffr5TOy1GJ9bKu7SYK0dfzJ6hyWeiHeneTGI3aTc4lBpJU6XVcGaFn3y0
Z0MdzUZtRMk4EIQeOvbYXZaxVewgI6/0BlgFO4tA2jPlzskBMZOESGTCPDsmPsc9kxD7HyZHXbif
+qFPcFsszF0jFV6lHrnY/+BdelRYTBSW/DESkxHHPFWC2V8ZxO1Nnu1fiBboLGAVnpmWJw8LDi5Y
3ZT+1JFH343T0MezaQR1Hvrxuokch+TgbDrUXfejlV31qYyjlKDhpbimA5G5m4kG15kPeuqwwDwA
3M1xoLIec6JVlsxB7+BGAdXL2OOVjGWUkUsCEN0UlZUXfBmgT4VDt5zbaE7N2lVuydbKjR3rz5cb
m++pDolITBOc6nJvQgChq7GSTOdBXL79UU/AAtxPwVBXg1EudUcvuirKuBS43YYOtrjbaRivM6SB
H5lHwyZoMQI0xXDm4546Cldm8Eoz5xA+1v22kS/a2EzGMIjG7qrk6vpgGO05rv7JixHmDzBuV1+4
VzUeDCLswzxjCEGyCGUsf/YRIV3D4F/la34zVFRF48CT2JHRRjNMBYeTVtsWlsePt9/xqYX6/Jes
//zZppfRdaLFiglVJa3mIpVFTWdON/jDwM1Iqjo7UwWcnD6ADgQOwggEO345Xp7WfTOk7ETAL9Wv
ZQw8NMHl9Dvu/XPo9CmIB3cNqmigbhSox1Wd+2SeO7FIRECozDy0fqh0k+Ep02EWHhRiP4xkRlnI
hw44M7f7wkLdVQXWcEumcXQwoTt9GKKlOVNin/5h/ipBCVaI5xg4xUw1IAG+Zg15Xfx7Mut5bxNG
cIC+BRHeMfVllkHfRh4scMhczAvc20YCgFN0aWll3SnLSLcOMXJnuhYnPw7MBrQADj/tuGixjMLA
9A3uczcU1TsZTTcDnewDacf/Zrn80XV4/SKY/K4OB8f+DtAwPcvooNLI2AT287V3ScTWJzWSy/r2
BD+1U2KNwt0bxAOD4fWZn01wuTStJI2dU30Z8kdjxqjcqyjj0a4nu7HvTRpXdKeWOX98e+DVEeYY
yoPULleffrwS7CfPiWcjxzIwsmJar6dxt2aVud1OThj6Va6G+zWMCbGwhnshyFS9NzAY2UDz698J
2dH4jorousLf9oPFf+MytdMVmLTGKzfys51aDYWFZYSWEO2lndlIamfvK3qu7LBYlffJU/13OO7m
DoVxDG8UjsKWjZbTuCFoK+cM/kX613jZ+kGON142nzmdTm3cAMm021bPhr9zDJ49eTOUdWpB5lvR
huhiiQicTRUlpE829mXslcllMOI9//b7PrWTUSQ6K+4haUmtn+PZoG5Z+bA8OZbLKKjDhf11Lztt
bA1BS38uhPgn4/FZuVzgCYr958vx+pIoatuceakZBm5BKdPHQGqJ9/3SXVe9f+5ifvLQWBUr66LB
ReC4XmQrgRha8ID21KkDsVPWNqdo3ZZLjTEaTH8oclXQPi7aQDHJJKlv7aGtd9Hk4chcTGdOjlOb
xXpM+gEmLcy0o4UV01x2W23BCnUxHOyDLg5LkdjEAST5mQ3z1KeF5L7ejU0uU09W288+7Th6Knam
Fas3BxPqLbL8uXQ0+EecxWRyjfkf+yes5Hj6TSAdvGtwgZcfd3Sa3reTFF+zzjGuCKfPd1ntfqgz
fP76suViAFl6wY+nV/l70L5DOffRmaPy1Cpa+WygTwHYxPEpATbjVZrKLmzIXcMRfLY3pWH7d24n
c/7vaHr3o0jy328voxO7Fo0ubKzgOK8yyeNrOm6WZdExqjvZ6gpSQrODqX6uc3oK+qGRhwaBrg9z
+tiwyk2TYkR6NoSlQxAJLvcg45k9NQ+Qi+xwNKy/yKeeL52YaLgi1v47zFGmL/ikdt/fft4T0/jF
DzkqSEDxWipnnjc15D25yvjp+XO9qweVnIHDnxbo0RWdrgRYOAsGUc6xfY7rwJaz0P4gcp0sUii9
ocFa0S0/y7yarY0hiCrPA1URE9/k2RezT6pvtYp7CpMBjk5qxskHf4SZNwzKy+DJaPfbVMbC3pko
W6+gohD7Femi+jBLxF1uZZrX5LQjifeF1//VlhYRsojMk4c+KXHhJuoSuIleQfAbI1n2jCWdf8dj
oiGVtFnJH8s1Ye54npNeKFqDXaa2SoTrSfqUZOj52CVmy0dstJVCqYG+48y17sTCp0rGDWud/qu2
9eUynNxuStMRHVhUrsmQRaIf2ir2L00M7Dd2Z3X7P58MVOTMS1Aj2mJHe3qGG0ZQt2oIOzcK3mu7
da4qtyBdBpTpw9tDnahLAHh9Ms6cgM3zGJ4SXbMSb9biB005nUTS03snnrbUxyY0p7qHATXam54L
7cXbI5+a8TjCwJxYVZ+83pcvdaHHvdg9L9VMMu9ywn32Q4f/Lb6Us3P59lCnNhNK/bXHiA6I9sfL
oYYc/A29ZR/WgnuwInzn0YbCcKbEO/VAa5OJGyI6UiRRL0epDYFnCTZI4bA01oNZiesSLkq6mei4
nDmJTu5bVHTwTrharLvXy7HcoM+cTvg9LvTJYIbSn+P7MUdDuy3LRP5ousmxDpinxNPt1Jb9A3Jh
/R1di2FBzMrG6R9MWCpbYD/cdWhFHiHo1txWS6RoF68EwA3hqOIyMGDE/D/uziu5bmzd71Nx+dlQ
IWOhyvYDsAMzKZJSS3pBKSLnuDAQD+VO4EzMP7B1ztUG99nb0ptvVXdXd6nJBWClL/xDP47VmVc/
tmCdF+4YO2Ppoh2+eT2qWDfNEHIbM3d2mt40yMzQYg0GG9k0tWi2yQAoLWjN4swpcKSSSxq3MMCp
jfMvq/lNpzDNWkNBmQFQmLyYe2G/00OHm0EdEpCAdUNJcBtMqUDaCG9d5JYNffpyeikfuY0XFUfO
Ivp3XFmriEC2WdNq0dRtclVMb+eC7EF2WQ5awVLvNTckFCgieWZ6j51/AJEtRC+WSsiaHQ22R5iK
gifskOkIOztIgDRT8BV8U+xXtn5uio8OR/RMRYlX5fo/nOIstxUzRUwJoUOzu3TGzPYDPPL2g131
l5aD9+zpb3ps41I/ox9NyZpC6Op4b2g1ELZzEpktTKOoVPDHjF3tyoi0c121Y9NHnWUh3lIkhPl7
+GoDJMVuiM1u40xmhA0pRmZR5cQ7pw2694ord+biwn769Y7tGFj80B8JXTWShMMxKYC2ZkhjZeO2
8w+ZJvddhs9MpML9cqzBszE18SgPndsur4nflrB/HXf1WQmXRzei8rnJ6WpiJqoNb/ugwzO2Royl
m6braipIN8e8nd4Vsym/tlOf3Wmwe69QvUv2qYo7WlZql72DuFaWGOOWQkXyePrrHJt8usSguWgz
UgRY7eooMobaHlxC7F7r/dgsEMk3E3xtGkxj/mCoxfGIbQsiZB1GaOqYaJOk2hBJaEcpCP8b2bsd
zuXAxU4PZRyb9EWIlXolRRR1XYkehNm0kzLxWpUlHtUUNn1hz/11MmpyZ8Si5gApwk1ri/HGMpLy
JkIxaTN22N3lOvLnqRiLR+RJ5jvqySDLCyfZRqqBjr0Z4G9qG7D07A72Yms1g98SRzxrcZT6GLSo
nwPIVBgWG/ue4s7ezUaUIfEEv0R0rboSgATBBybNw/+I2jI0yNtZmm4U3tk5SnGYn6PwJMtmO1ma
c+aKPlYMQZOKraBRv2Ifrm4Pvc3CImlAHOmOjwZBeonhm029kTbqhHvuVk+ibBeHLkWLyQryDW6M
gUdNP7wxUFTHu3rA8nye1Lu56665n9sPKnazcM2S7qZuDOdW19PmuY5l+1A5KL1HppHuJuzp/c6W
4yVSXDXgE2xu5xpJ/g5Es19pNRrWRoELc2CI4dGuQYOg1DecWX3Hjh6uZgoFUL+dV4UCEP54x9F/
2YRlWHxvI3Q86jEQF2jG5Gh4Ru5t2yKrdHodHh8U6CAdLShT62oI2vuJJabFgm4YpycWFYUJEQRe
1mHo3bW1vJiq0Toz6LHCpoOIFB1skEWEY6s9PRCNzIS7JFOqmX1KSl6rHGTwRUeAcVbb/raeGhOl
76CiUQN/aMi65Ecs03HjZMLyAnyTNlE31mdKFUf2JP5kCJxwEgOpWOe0Zk/LfhAFTguBwGSuxzWj
MEfHG+uquHWrWt/FqfpRn8b2TMq3vO8q46NHBKiSltSiLbs6iZ0W6juqX5RskJBCzi9J9mRTwlcH
8fvqk+QQyLfAEyerhgi3rIhfiiQFwkDS0GoOucKIL2qJ4wXOBnRKksTEeFaw74J2fBsunlxYQOFV
ZeDRcXrVHX1fAlHQWpZJRr56hiEAvRh19IR7pOp2kWt/7vu22LamOJcZHlnfRIML+hgxVE7b1UoT
kKpJrzLKunrbfJhUE1J5HVRPauMWV+OEY2Sb5OnF6dc71vo7GHUJoH75xo5AN0MYdC8GJErurSK0
HoMsE1fuiKggbCxS6FliVFZB5nIM6WxFEpy73o/kVDQ0AIggBUHyuN7ZbeAiupcD7xragZpJE+vX
+NDkZ1712JYBskcHlzCQ2GX581/eNAzzpIOuO2y0XE7PYZSUGJ5y4zw6sMvR3Je42GhadBEpbXcm
MDiWY+GwtIAZKHMu2c3h2CoCdT18HSRY8pwuSKR2P3TMQZSq0i9Em45LeI85T0Mre3SciyAu5K09
qKV/eraPLeZfH2OVW1mJEtXAjigoW1W1G6c82NYVELoxxzb39FBH5xSdMPYtwhsUUw/fGPmIbJid
njmty3GrSUxJEY04VyE/tmc0g6YTqRQaLWL1QrZBolQlzGlvkkyFOgQkDmEcD2RTbyAhzbjo2uf4
lEe/orHgvATsG2PdUxJ26WZ5z1d01bK4UqUm0dsIDN9CSevMhB19v6VyAzeCUE9dnbbaDLyp62je
2qXMN+hhVF8iu0VOSHAWgonN4Im17dPpqTv6fiBUCEhQRgIjeDh1o4iNMpyILY3ayDdJMgM6UJzw
HX5c6f5PhiKOJReEibAmH2tyFopcmtNam6YXkZQA1UUitk5pFGc+5ZFMEHEkQnO8a5fMZXXQmc0o
c01Zjte6rN/HuQg2atWaN6UMrZux0ILn3381ThqNRj8G26jFHH5Fqiid04906VQ1Ec+zacONU9zq
rSKKP9nWSDRTUwQ/QfF5tQtwQ3SVuuOepB6r7PSsrL0xbaqLsVDPXVJHvyIoWFDHWFK86oOFKtxq
TXD9V1kf4kWMbn3WJOkz4uLNDsHS4MwxcqRQQuPL5uUwaUW1brUWm9q1wwzTKjBgKqoIhupXvere
RyG2CPjwYi8c4fjV0JvftSrui6fn8LVsOHEH00eFGxQhFbLV8NQO0hrFUqD+blLd6LmGaxDymqln
GBglhlEInjSKcVvt3Vu0qdXnbOiznT1Grm82lNSawG33U4f+qETz+dqKI8yuCHiuQJe7Z/K0Y9v2
12ddnbh2wm0Cl5OgPE/Fs9HCHQ61vroORrM6ExUfWwXc0xryb8jOwVY7XNtzlcTohVCjE5GYb3vh
3sOEVDeqLudbBDXPBeHH7hIcShBmpEhHD3a1lXSrjhA5GZcUSA12jbkYri7k19OTffT74cpn0Svi
wF3DhLtgIKcYFWquYaTRIGuK7VJTxuEUgaXTQx071lnNmOiqVIn46/D7Ia+CMPRITmfMvcTZTEp0
lRK8PBtL39H9RhsqQmT+DwYFrEqXDfwhtrSHg6Z6ridhy6IEs5tiYFRkXuviqhQP5jvwq6XvIE5w
eshjE7cAFBaCgAkGeHUwBVlYGXackSJPeXWNQIp9K7sg354e5dhqJGLGjADqCiWK1YtNs5obGEr1
m1TLrX2BSOw2hurrTVMlQw/J4HMwx6OvhXeKurRvaRivpm/RIMPnl2qUUwlrl1h4KHaIFf7BaxES
c9LCtl26bIfzBaRbS6IeWfRY6bqrfjKXMMPKF3smJBScMjwzWce68Q4YBxRXAZcw5mq2aBqrIJjS
aTOXNnBtKP77TIntG/R2I2CyEIEM+vKLLZOCUJNd+KSewR7Kx0c0uM/EIMfmFOgDC3VRfuU0PHz5
bhwgdSOltCFP6r8ZZoY3iG4PXmwa5UYLE/Pj6TW0fMx1WiuW9I5FpFNbWB2eqqyCILcHxstK5Zam
POWnWtCcTOAV/cFQi2G5zp0Nj3r1akUcSIEa/rhBssDdRTLs9plEF23Eu+IPwisavMRxgMUJV1cL
VcuyCI40nMsqQAK/QKAcDy70LRTF/QPmLCQ/mLOsIPiWa2m8shkjcLHRhEYCAmGJhYpQjU33cyZH
eabyduT0pDsETAMIHJImazUTJL8WAjNDaZFl7wxkID2ZVePO1kMMFnpH+LT3zykEL4t/tUAIHQno
TI3Sh75+vyHoY7TZOso6vWNsSzVBMwNU+UXZwLnv9TiAaBGhdK/N7d4NeuMMZefI+qSHCxAY5IRK
OLSayQpozjiqcJIH5FB27gSJEpsBrOmC9vNvLk+wt5TYIPnpiJfSTz3ceX3JM+iGQ1E3m6z37YDU
w1K+fMobp7o8PdTL7zr4qIyFfCxlJNqPC0v3cKzEghg7m1oN4GXG6HRIW4G6v1IioTEVJTSZouj9
dOrdLznoitt+0tpbzQnpzJsOzcEUBgaNOoTXP9pBCm1ZmICUzoQFrw57nhGU3UIkBtPBpX34jBDt
6zw1qbXmipE8JUS7vtoW5rvTn+JVcYJRFkYWNCVo938rT/5SnJjQPZj51DXu5813pcc+NcQs+M62
gEqAbAm9AjTSXdsr5zLMFxLOeg449tWFU8JhtEY/JwK8RqMy3yKJwssJIcU7OgsoLo217YeFkm4Q
zUse+xQjyLQ3u91spdNlVGF96MgAeIbRthm0XkymCqPDP11JXD+13XZTzJa9xRCg2aPcY19jvCuu
izys9laIZn+g28YWsXYdHZ00vbL12fQwnDDRxEZsbohC4yqrtJhqTX22S/eCxXn10ohvL1kFpkhr
zK4TcDAbZtxssETE9h6ZOp/CvHpXZu19OIjHxYEKlkSgbetZz66GfOBksTFD6ntH30R5pN1ijSP3
potJkNQU98wR9+r6YznQWFi4eSbqHuuWi6xENYnBqGEWmT/6KXTvXMRKtrEw3zeLpMuZNX5sODqW
EMUowwHOWpWnjCJ2A7WJkVDW2/RbgYPARd+aMdxmQ3hIEJ4LNV6dZrweyT4wQ4JfsH+r2xYzMrPo
gIVvJvRz7qKu0TxCfPOyEmN75tWOnjGIw4L+ZUQgcMu7/7KzVPyeVLDHGHXrffFc6MO0GbOxuYnL
Nr0XdV9txdRaH/VIDT/PSCV6Zpy413Tolcew7sRVZrRi+S7xDmDVl9O7/gUwu1qHKJQvwTiG60Q6
q4drSlvJmhRg5WxattxUSQsOUAtGnJOzMHgXKZV8LNW+3CQj3TDw0oiRbih3o0DaJE1Cu02KCveO
MFPPZAvHvptOKZ8gl2IJJ/5qjoo2yNAu0hsMGvr+Q9Kbo9+IfLpptDHazY3sb0NLKl46lvO2zCf9
KQrHFseFzt006qzDP27q+wnGum9hkHEmhnp1Gy+acSB+dNSulyLV6lCm+xyQbrTtpgvp6PdOaF9V
GOnSKIyjy9pBEk7Eyfwsq368qEq8bE7P25H1y8VIPWCZOfLgVQgHUcXSuqlvN5VAIbS2x/BBV8Po
mmZB9vYPhiLyoGq8ROXrClkHHZAsvkQ4oVDUi3zGs6YHY+DnGAn9yZQv2EW4zkRx7M3DrSISI7Pj
GZcqEQ+UF7k1dnCewpuiH7+bdlxeKUZg+6rkGewwNHZBHWDzE/fJJrToPo4VfGi7qe1dXOGQc/o7
vM5OmPJfH844fLiy16DUwqHnHsb3vnHGjwjgGrfjCDcIWgE2corRz89CxxUGk/T6aVYomSJ5lm9b
PTqXTB9bAb8+zWoB1o4tE0UJUNQT84xmVNP6opPzjYXvx5nFdmytv5wQlGLpWqyFA61K2nGYom+P
TXB5Ebt9djMPFXZAvS6/pY4unxzk8BAk6MqtnKfoTA5xJDLBLALsDPWX5QxdxWhVZFfqHLfNJtL7
2AvKorx0h/h7rMfNg0KD7sppLfcOqnF8Zjke+8R0eymyL4USqn+HEw5vuEVnruFs1IMHHBWoL6V5
4yOFcw5M8foVKSyhwsO31TmO19u5FG6D9CriJO4YyLfY3uAtWwJioRtn7WNaqpswRgRMBOY56tmL
a93hBbDEfOS5JqQeOrmrk6QOwraPwqrdxKFzC+UOPxz8RqAxVM4mTtvrRGgXWRU1yOgN5SYw0Mlq
FnXLwhDjQ6LLHtS0QOi3VrM7ZNECcLO6eeHMo7XF68bakEYHnorYDKYMVo5HvNNmO6rSY4WgW9d4
QdK3X9IyMj1nomk84Lpua4V9rWuDfI9Wdb41M4STiz6n5tanckdxSrvIMZTa/fb+XvQISCCpfMIh
XYdkwoYHFI9ohjVIO1/r87LiFrOjvpuKfd+gRqgnMvZm+5HS2MYFPR956mRbF7EB2/r0w7zKMAmE
FhkwsnMYTfTYD5eeg5IBOn092hKYZV52yvAxbBdl5cHEHw4NtC3mUPbf2/y3VHJvY7zn2/JH9z+X
H/taVrKJw6h70az/z/+6r74XT13z/Xt3+7la/58HP9j+75c/Dr+Xiyj/wX9siy7u5Nv+eyMfv7d9
9vcgP//P/9c//GlAzT2KAfXnbzni8HHbNfHXbqWl+3dGc0JL9x//8e17k38u/q1NAMSbpRH1U0/X
eeNQjqIopi7CJy/EkZ96utYbNhThFJg/8Eocmf/S07XcNxxhS3a1WGWgWsKv+0893SXy5doDJcgh
S6HyN3wCltVxuKcpWAHJWgR0SBzXkZM9ZH0Vx1G1CToN2Zfph2zheFi1LLdc5OX29Fo9OhqFZMID
YlyKL4drNUrrAhxjVm0oRIxXNuSquwKPth1pxWM0KOYZGvTrU5mXQ9fCQK6YvbqOWMPMGJuhikG7
RELsFbVvEME0kxuHXOHMzXNkKLq6VORRfcFBaN2H1CWI76DskNt2p/7KdPN502JSeG3Jsx00yjiv
J83lelta9NSvkD86/IyBG2KXoyLyV3WiGy9n5GyuB4xzfhgGyR8+AUpaeFTQpUFmDOLJbzV1/oKg
gPp5GgcHjwag7ihrxFPz1EiVY1om+ndZysTYqy4ehF7f1PWXhaH7ALw7D/y6CjhZW2d0VDCiYv6Y
AsyXHu5sKEYOrSTgVpTSRcjTmY3RX2Ts40tt1p0PetHC54AJVtReYtb21zB2x/gC/mV4PU1mLDdC
pmHjT0YWoMZf4LI2uGlHkoVh3Y8iq9W3dtMpo6+CTir9UUXNfLYXpc12Ed1M7BiZxRclTuT4AECD
pSt39iLVyS9EtRObVRQ8pbOoeQYvyp4O9l8Wxrm6/OE2/URsgp2hl+eJAm3rRR00eVEKtaZSi1EA
TXJcI7pOfxvCtPqhtpONg5g1NHI/6qN57RYygwXVdHnnxaSRMV3owf6WiEr7ZDSCHkY5uCg62PCl
IzwJuvkbil8Nrpsy0BwuvQZ/J/Ym0gNpbOnypuiMabwocsMMvIgEr/VzBelZP2WLll4TmW+x7+hd
rzPwx8Lcoc5yD7H6ovb7YlR2qhEqYtu6g2F6mZyL/ApHSuPKTPXka5qO831p6sMDznTDhzLJNVT7
kMB3to4ItWRBHttylyS6+tTLNsHyEJxHs5UZwAtXThQ3cF8sLK9tnLbzNJkMP7IOTKTfVSB4vTBX
q6uKWFxeyEr9AraldvypoPXpmL1WbjLRRco+DJDr2o9Udzvfraqh2KpTGNARcZt7U8pY24yOJFNT
EWJ7ANCmvldsEZv+kIYRBpYSYVjUnJBLm1LT3ckY0ypbH1p9Z/X1zPJx2ri9yam8SjT+K1RqTx9i
rwEynNbUnmBW4AwON2wV7KldmDuUhih42GO60Ub4f3RGMm+y1dbTgFL6USpchKHjwUNQvL6sgNh6
ozuFj6ef5HUsyINwrWBSgeQavefDcyAPHAtXAuiWeevW25oW0K4ZyWaqfJFqpBW5aYq6pLsrfz+l
YGTIHsjVLISq9Seo1CaQWR7WGy1JS79F23VXKmPnG3EQngm2jp2seLHRx2c09BRW2YuNgazWWkZF
7dSZ9y02Jzvbpl9cNY7cnP6er6HbzCxtMoNLwwQIsQZFz4h12bEOd8MocE0SSp1usc0JNzq4nh2u
7wo5pprvjdH83GlWvW9Q673DIhPVkEiYO2yWmms2u4rDraH7WoK/ydyO0bvTj3ns+AelRI19wWyQ
BhxOe82TN2OoVVRfSucilXSC4rDs/uC7L18BLAFNrVcs+dGi66otXN5i6Iq9YSk6qbbQvG4M3e3p
FzoSFry4ZLOUwE7QJTl8oVA6mMgGvBBFnuqxV+uu8KjQuFc5piu3nEz6bxcqmOfFF5JKuU4ndpUn
jh2Q1CgzK5j2cb4VdfKDun20yQf3XLp2bPUu5VEDwNeCzV1FPGpUugoQpXJDs0VcCLh7Xp246s2Q
WNXvtl1YvGDsmSwIX0u4s/qKrBZlOTg3VhWPAH9HdS9mlnHZmtmZZsiRNJ8AFE4ZDXpkS51lQn+p
Uzqx1dhVwz4pcFq4zMIZb3dVPsoeO5mB4ORJTcf60k6QE6z06Mwuff1JFyFBKllEWdR99NUndbl0
wdkiscs/DRCfhXI1kbRintKd00B6fcACboW3AkyJEB0li8P3tOy+yyLBSZ+oQB7TeLninMF9NqK3
iem+DfrvRqnaZz7ukVNoIXih17kABCDwr068WdqNiR47XQ67M3dDA6MrInu8Nlq8cPBKFt/GsL4i
xtNuuPzuU2vOL1xZtDcAZJ0PY1aY10FppjsrnozPUVo+OjEOzy9b9rcywP//cjtwEAu27d/ndv/4
P233vQn/8R/dv03ufv6OfyV3S14HvJ0FSYtggZj/TO7MN8B3geEbFCmBnx0md1SKFjNVKmTwYRbw
wj+TOwfrOH7PS9qy2Nbqv5PcLTvhILmD2sWlD4We6gCV59VOQVcmU13pZBs9D8dPrl6q+4boFU80
aiRb2wnjvYAL/fTLF3v4+/f/Kr7+an8uo1KeWlpCKK+vZcnzEZ5IT9y5EXXa7OGEmDcNa3qvA8ve
nx7q78r++hVJ7CiJUQlm4NUOxfephmERRhtZNNUzptiJ5mvGNES+nWj2X20Yi47oGD8MItcOf+c6
VKKHWCR6vndypXkezTnMLoNoFKGfjvQXt4UaokODf5JAYQ2xd5JGeqo/8thMwru+riusICQ4E9+Y
6jC6KCm/aF5joAiwFThRxP7gLFbGVdFwUMjc/at1ipASVj2SiYZFMeUUudLkOWon80c5DCpcGr35
NGZpFRBI6vIxrzQ33SnmjEV8lrpNS4cljz4a0VC/HTrDDWg+CtK6PksbJpNDfifEbImNjoPZNbpH
wbgtR1FnnjVX6gerWJKf3DDCt+RQM49PWXJjhQpFIwWS9wOhe6b7JFXG96HJnM4ze3C1OFhlyZ0e
CawB8nTInkK4VdCaVMCBKcYm1o2jBYAMQmlWOHznpWn5swn/dD8YWZXehoVDw9Ryk/FmcUL9lCuT
jtX6lCaPRbCgdad0np6xAKePFZuhXXk5XhiD707EeZOhV7UX1V0zeEYgSMRECSD8zh7BSUF6jStk
eDAkQ7zIabxudipY84D7ct/NLfHeRk+ZH2xaO7oy0eR/CBUTKRanMNXMB1UD5WlCd2nmOA31fT7G
IuSD5IYfxXbY33ed4nw0csscr/G+0mu/TZoy2zQ2fvWYeidA8DXqyRulG6ZHqjRIG6lkXR05XTU9
OVxJhd8ZUcAyCkWGkX1u8zjwoadPwo5B8CtNEZl+IoJovm7NscmucqztvyoB9aPLLAlLubUaOf0w
Ms3Bt0+MWeSDJHLcTZDggucJPOVYFVIZH83ICMttZ8bpHcrCmunrURrVVwFaxk+APg1jiyxIF791
9bA272ir0+Ry7Na6sF+yJeclczJFpzSX1kta1c+tM3PPvaRc86i+b6O5f5heUjLrJT3DM6G5T2Z9
tnbTSxYXvWR0+Ut2J14yPbdAta8CWkPeiBuIJOFvqqv+JUuMc3N8j4tfesshguohH6HByiPJim+R
BTtp0yhKV3qdUxnvXIzQ3g7ujM5rMKj1w5xOhevlGOJ9RzRYxwaScjI8PQE0wMuC2f0yVAkSDlbu
YiAyO051LcjKf4is02M2tV19Y9klBQLftv1XUTUpVN6OAw2RBlt0W9Eriu4hglLl9xoXaIUmo6RM
4VlopeJvN5Ob67UnRpf+hmVkinWvJXzea+L/NPa6aIpv+txoK2+SiZosBoLKZ9cOoneY95RfqYmH
9MPawL4ALTyEvuZEgYKjmVHuW4l5jm8pJeY5g5V2D3M2BjydbpSf3MboqfFHrfpxjFXzWVCLj/e4
laDbmTrWfB3NALZ9pQ5RZiAwwEJSGZSo8MNOKdrrzpL219NH72syzqIsgMjwAhiH77RG4BWKA3i7
p20VjQDV42KYtmqmI8WT9PI6xK/tBo5Bcj2h+3w1KtONOeCgcfoZXiVCPIJNZkIGuMgbrEnh8Gax
McXIB5BdNl1iV1dt0ZSOziRCR0eh1raULBE7fqnG/RLsgvxL2cQi34x6313EkaQ+URrnJAVf5UDL
u1CrpFOJ4h6U5cNQ0+iaiYgO+1EDfZkbPIuGS8Qww6vYhgvgaWXXnrk7j70WcQuIV/pV9IfX6YLZ
avqM0tVmro3msdPAuw6VaC9OT9GREATyJQ1a0JFYTGNqe5ApyDJMqVJEBfgb5TaDpPdXPiGwFltl
shGz+NRBlT5Tnzn2JX8dchU+54nDkTszZJ2m5kU09c4Vvp3T1lW5eTstPPeKr8azVFIDADoL7hUM
7KoKowZFX+Whyn2mN6Y3JL3rj6bTXJhZTiwSl+ZvsxoRrwECRZeRliPL7/CTOlExt12CD5OhRAA9
msq5ojoEDNs0zkEXjFexHO+GyBYtLhYJ+d5qVU51NZZ94uTYmej6j1HJbW9Cz//CJOb60Gnuh9kp
xa7Is9x3ZsxM6Vj2nVeIyfngUCFCjap3txRTIMKKWt2hs4NaTkzw5TWpmtx0c6S/m3Uju8lkot0g
PpT7Jp/zkpOQI6wLQnRm8IP6bCPOhrdUXv7VFKnBqdllvpLo4qrHFs9vjWHwsX3FaUopz3kJHf0E
SwHEoqfP86+C6KKqdTmxBzdxPtk3o+r02wUkshNte05G9VW6uXxthkFwgixAf0kMfzlp+gnTYsh1
OU6d8pM1iuLzGORyPzvcA15rO/nlVLcJBmVZrJ5JOl/tU4ZGeFNDcYu/EWg9XFSFG8nSNqYcYrAm
t1C9Sa9xAcBxrQp3eQecA+8NbXv6cDj2ael9AXVaCMuwVg8HndOEOgyook1Gpr1paBFvqJa1VNuL
cxYyR4d6gWijdbAYUxwONS6lvVAnKelm1/CsyKr9NB4DzKBgxJ1+q2PnAfI0dGgoyID4Xf78l1mM
IBqZ40J360acWh1JcjJY3bBV0ijaGW4evD893uubmLlbfHmAXQF2Bdl8OKAy0W/TnZBrcAqTxsMR
zd1hPZ+xOZTyZgwRxFMmjP+WWu03oE5Y3qlJeeYufk0+520dRK6WiiG2jWvsKfXBGALyVMCzJ7L0
EoHbcUFpzQ+roSqAQhTuPqXo75mdmt/mZu3udEDzl70+zQ+Di/FaPLrabeWI6uPpD/RqbfNk7F6D
r8OeeuWTNWUBnPmBC9zqCY/LqlP8ZNLlpegDA8esKNpXdRqdOaVfrYLVoOuLzwkN1LsVsuB2jLcx
vn1e0mJwo2mdvi+EOKdVs5z6B4nwMh7oZAT6oP9jlXS4CAr6tlar1sVGV4piC/laxUF00uixCRv0
vpt7I16Tu9AlzzUmW//drQxphg4Ey53i+aIrdzi8rPPesKkYb0K1+lwiwniLnkmwCWfsz0/P5qud
vNBzFnodzVYdPYvVSdW2VTmHAx/WDqrZzxLQwOMYj35tneV6H8MVAljmvdjOCPKs8Zim1HQk0Agw
G8PoW3/Skvo6D0rQHFlqYeleTx9HNy8vKJPTf+mjH1aVlZtoGIurMAHMVaeu6oWq2XpOK89C4JYp
PZxyvgTPRpmFgi+tmMNvPgtncIoX2muPGCMSn9+GgW5zrZTmvoGCSL5gi20IMNkrOtvdA1s3N6cn
4/Uq5xEWJTNwvzzDWmEsTFQ5dTHXhpmPcAnxg70faxdBoWkb5252cXq0ZRGtX5giOsVtYhKmZNX4
wA27xbaRygEeBtF1VtrRu6Fv4zOjLAvo9SgvzRWVyHgd72e9FjmgfHmn1LY+Dmpqe66R17euU1VI
YDvjI32FCm+O+Q/QczQlqCUagNheX1JyEjKiBMWZEWrWBZGd2BQJRKIwTsYLmpqoqYD/30yYAu9w
fczOXCTHJhO9ZiJKCFXUJ1dHiJ6kWVCZnJOJZsxA5ZwPNR9ul/V0vZVIPxOmH9vHpDrg9Eh3QI6v
JhOiuBkVMSfGzLKZvLIt2iu9SOO7GQu4v5fpf+1qNS0A4rFfdsiCi/qJYrr7nINiuvic/bsy9T9/
+GeZ2qCsjCkXOJ8XKfdFqO5nmVp7A2YFWZzF5W7RDGHAomy66H/9d8t5w9FCCEMTAmq4tvzQP8vU
9huSfgjcwMFhw5P2/E6Z+tW2xk+cwBo80OKtSGPp8BzjXHExiG3QrlXC8ZoaQrR1h/aczcqrKGAZ
ZcGm0lxhjLW4pAkMNu8yRumR1NiKRU5NlE25z5setZBY4BVq2uekmF/dygwnOKEphS+UnDU4b3TC
frBzjK30BH/EpDQ+qcOnhYi8ceeq5EJRvUTJLVhLZzW+j7yvjRQD9QQAsfQfVrdDUc+xWRU9JU2z
/6hRwrjCcjq7UWSCOaUyKvgZ5+nlL8vv4e9D8nTpn8QbnW/cGQjp0S44nEkMzWUdFgbEc4qe9A63
bH0QLt396WGQQVmf0bD6KSdQ9wFlvhgGHA7kJnpErKsYfjU1RngNOFHBv5gK4qVe19ThYiMlzhHg
IH6gcYb+xCwNpCGc3kzqi6FI669RJfJqH/Q1VK4B+pjX0HZOvLh0sFzqew2oTR+U5AqFnU3flDhG
si0JrpAizZOrjMrW5zrOgKO0wxwGSLXGQ+6rY6R3nopX+FfQoOFTWjQ2jkGh0dwhtVXcT2Mtn9ta
9G+1OQ+mndWU7rfcTt2HqDeAbAl48c9j7+TptomMypvFNGMXVkusJeI5saUflE3xOKSO/QEJoVrb
G4myUKPDoia8rCRKsXrsdFcDlKDYc6p2cpHUStTY0yD2f3HioX0fd6j7gjwCnUswGb41BlEvWrNt
Wfg6JqYTQgBpqvj9EDihn2msXyDFhal7Tp87Xl3U3UezGrN3cxXzi6vqL84deY2jurC9MExxvG+A
Bd938VylnuPMVre1+tT9hABh4Y96TDRUj6X5NAmNVQJBmT4LBA4arIpUDH1v8IBYeI9NiGz6NEVU
GI2ipc5p53TPW+SnuYbLyFF3Sgb1aKuNafEEEoLSvJGp5Q22GUXpaUE945dNRfiWuEWj0prbUedj
GCyxXU+ymgqtBkDq81j12DIPmVD8uE2DzyY+Ywi1DZmp4L49d09R1CPVoqYlypbOMFvNxpzk9NAl
xlAxZZOlIh0f0ksIGydrfNj6cekrdCtuwiRXL2Pq4dcz+8XCAD02/xo7fO2hD6LJ5uuzxPshmePq
Opw6VdsOwMsHz4oXIxprjuuPaW2Yz6o7BRledaPjeEmv6fk21qzAQZKnaWLqPvn8oVUXp1+roTHd
tACTy7ZJxI7StYh2+GtFu16tcKpVYLx9d5JhUjyK+O1bhWja8SqlEaVHR0e/LcPGfmgi3E6BlTtA
BZU5FXIbxVI+xBT5nqSbGsq2NPP+m5Rm+iPOOtB0bWhLa1tpiKT4ulYt8hcYg38x0jiLvUY3pwcl
GTLFbwt4Ob7I0vCn1u1vXfH/VSHJi4Ylx/uptnXz/UtT/je/7ItOHuKZf/7wz0DAeoPGkY4CJykv
ycOCR/lXv5q7nDMZ2ihtZ+qY/woEbPUNugHAV9C8AkqLteF/BgLijY1gqY5yEqEAuk+/FQgg8nx4
rmOsZ5BDIp2yOOuAfFhfWoVuR3MSx7iGafReBkhdsT8tzZxdoAe30lFvImFMl3qfzGgrKigI9sBG
7drvankjqsC84u3vIFe3tA3rXaiOGqxrVBXKuM99JTI/6FTafa1QqsugtLa9lXCKmqVymSBy4WnW
/+XuPJIj2bL0vCF6mWsxdRUaQEADEzckEulaX1d3Yb2B3hi/eGVVLLaxaVZDcprvQQRc3HN+2WxX
pa/uaQaVPBe8zkdvOrqK648d/joOiUDJ1ftSdL8piYBrGe+mYC3q37lxP2jLgaE94AV0j1ig8xe5
RJ6Zr77UTX9TnSd30Hbp0EEXZ8oDQWJyl5RTwNBLVMyNmqpNpXxP1qHy0dpj0FHWzBedcyJzV0HD
Cpml1y/ZasOsiTdRT3tdGR/NUtl7Be0OKqec8F3ZBf3kvKq0XrAuBI5Guf23NMrzgHJUbvd2+uaU
bUzWFaSl1/rGJovQSOaCVRE9GSj2ZZLuM0zKXqqUtekrscY6Ps6trwjcXxN/wX/xgH/55mdG9+MT
niXuzNX4Aw+DF8uWiz/bHKZzsfp9zu9G9ON+qqpfRJQIktmq+eS66IHpSIrH2vD1Pu8oflGyyzbm
94TMmz5tyM+JXTZ7GLPd1rw02XSz70WG2Iq4r1PjoV3QvZpqt+4rr892TUMe5VxAvGXlfCZFnOPk
JgMogL6Ok8bJOCtdehkTZYtdOzn2nhXooj1t6ygjp8EosuqZftcmmb2bGFev6ZDYPjkr1SHlSv+x
dEmYX218y6R8z3mUzqWzDn6XkyQ5uI+eNeTUCfXWUYFOfCBKdcfzdK831j32+0vB4bo2z46afmh2
tjNz7egp7UNfmNhKi3sTb6dfjcvF3Wqclbl5IaEwbPvxm3i7QwPWiHNZXofavdB5G/YGola1Nfea
4PpRDh6ZqakEZi+flqlrfNTPO8VKfauT8Vo1xIyt+nvj1l8dtsdw7UR37ryCOdQqeXOjpDJr4xcL
IalnpRW5RpaGooNxNmYV+6Rtf5hzHhPu7VNrl1AAUV3LmvBOoVbEM2zGfBoIGfO32uUbYbDME1/m
3uvqVL1fwewf3LI/ZrOXBZu1JWOoYNI6bFPnmsEyiE4PJ6QHNBEu+K/9QbiF57uGdHo/UZczcgOu
kfPcytUJRrvZ3gTkPYW+3+rNK4ly9KHI1qOZmEusbX86OX9YS8PwY4/JfVd63SHd5OZn3IuhkXYG
z4M5RM7Gk73p8+RviDSfdH3psIvB629l1QV15wW6t12KbVZCVW+2UGuy/JS4LR9BMzhLUzMy1cHg
AlZ/1qa4Gmn60Q3TZWDYcfR2T4L8gscP7rwsioOd1R7u7X6iVUot6UNqtjt7HQ7zLQcyqbvPziB7
C4vP+nvMxiJY0ZFcDLVTT3rLtOLInuG27MAulaz1Yc/XsErHsFL7YZe5ugyavKAXYHCcwElSD7lG
N6WHIZmHR3XIqCXj+4ckU433Neh/wOCexJlCJDHhqIbflsN2QkEXOYrwq96Idbto92PSqaGw+xi0
doM2M+yeiPr27OE12+QHZ/yuqIdjscxVMLird5gdNxwNcwj6yhsiguDSrzqf+rtcaS762r4n3mL7
Zmc8F70bWUVDCrOz+vbwW62dQ9p1B3ckBRc705VxaAmyRfstbu8o29yKuyLt3qmT9LNhFL5REssz
CAJ0AiL1lsDo+qB3cdQyvPu9XX6mjfdgqbeQ3sS+wKQO32RgqFm02QYmLXuQ/S7pMveUc4C8TqQ3
RGnRF3lor3YTiUJoeET7SQ0c5qBvOLCVT869oRXqkxS2vu+r9nWSrBlofPZqPdLx0u1l6hTMm7pW
8oRVxgWhRxIaRGzt20LU+H57oyHytCwiq0YPOtCnqJenXrp+WznR4hgHPV12rY4Macoe0PCck3x4
Qv0cq/TZdfWwn7C+jX4rDSMPhLc4P2MnUhW90hamS+X5AJUIBzxfNxKcGfZ0p1urqd1pQuuWa9Wp
xcWu+pRnMrvFDLXGJESsdb9TlQgLM4+tqqwRWfSXSdfiXndrv9PrQ1Wvj+bgBA3qbsoRDquHNEMx
P6aWG1OoZ9MoqNuZEl+YtMZiMggziy4Ab6Rtsx1W0xervF9dZw1R0lCRMx7LIeFlkScPVT7m/sJU
6njlXpu1yMuWHZAiPRdjnK0Gd7NCWXNqRGkq1W/Ky+aHxiyYgTs8JplZ1IzKtmJFatGkkXYrzE3c
0YlqioKTm0BLz9hASpM/Te3OZjgswwoFYVTPk5WJg63kvCKz5ryNytm1s6twzPQMs3rpujoqpuHS
MAYnfql0JN6Q3pHASGatxTk0ivvZddNPvs39khV8AZ8b7RW63sytgjXbji2dcqyhZvpBHKF+NQko
KjEydOkjexxlBMoj6u1f1iooAdfwOg5VuHmTvxr2cFRBBLakObtTNT006hCTAbBbZHbfFKV2bjts
kopL2leZVDJetlwPyK1yOUBorkT5+YjQIMz1GxNk7aZUL/cjR+7e6ozLpEzXPpNKuGK5CBqNnCZL
QWjVaF9G5xHUXJWB0/IZG06FbdEqGlq1C8UmRTBL5iZ+kW2vS1wPfXu1hqL/kIvxvKY4qxJyUf1M
dwMkcg/uovnw8CszgznumtRugwocIBKrJoKxzS2/HyqTYD44gq1ZZRJYNb9wMzrnGTsors4XcFCb
7njlmXwb42wR8SDQh2/clplZ60+NwyjgazmBQZZeHBNbD/pxeF1m62lqslfitJ/JUAiG1AxHB/Ed
J2ja/JqLhEgCEWT1Y+YW181Z9gvyqSBvDaqqnPI9G38w5YXUwrAw5rUvV+/aO+jwtBTJTl59tInJ
XVw0DzCpdWANKUEI6jlfftxl4MVQPG6GCGzp8equfgYmoUXNHzPOe3e1Dl6f7gZ3xkmlW+exW0Ya
Boug6cudslk/LGiMGJl6Hlrl2NnyqS3NqNJ5a86Zb9ozik0WZmJVdjU8cYDYG32ZNopQlthzXHdU
jtTRHEohd6Z4r5xCwWxbIMmpt7nabRoiQn+huYlnv2glrpRqiGZnc2PCCZ3Quz3wSX3dOND9LBlP
85AOvpVqxy5h+ZZsmlBZt5SPOnLAEeqkLnZD3Sq+XSRBZxiBStWuZqh/kE+ul8bKrVDM4qNZ0zvF
Ls+bbC95Em3DckQO6ATILmXcjxpVTrXyp2+x/prKyS04ezNt2XYMZtoVMR+BLbkYi50KXEMdUSCq
7qeut8ge2j2xzo+5SA6lZo9+Lspj6wp+XWQAsmYbPWzpZ9pHpnEo2+tQbpea29Ii2tA4ztNw6gf+
iO3n1Dh2cbPx2Cc34f6vNcSi/4MqsDR3XGQkgy1P61R81uWrRpZ/k8mvRP2Hg/zf2l//nxNUA6Qi
ivq/baanAZP9LyTV/6fd9B9f/s/dFEsLjip8qBa1tf+ymxp/wwWLxhf7j6GC9vEj/xdITQIE8OZN
2c3iesvd/heQmipFvvCWIHhDQv8dkBq4+78QQ1SBIcwgSAOugsxFmnX/d9BxK/jv+dC6Qe3S1jSl
w6ctgHZxYiyxlPZH4gFCusa4fpWJlYcy7T6J9bN9R1965i0/V3bmppyM4V1Pn3NlOrIbdbHllfpl
MJ1DkVRxcVMxkvCiKPWXWzT7usl2SdJ8V3p/GPI6DzZzuu8J8WTkYvoxtR0lxr5d6p+K2hAzvtGK
YitX+xa+xVhaSn32W/yPrKR4BXDl09bGzGuOV9c2Hxy25H4oND+B07KRPabWEGQ2RVNuVVDnMz/1
aqDp637trb3e5bFaugbaY/WqG+tu3GzyBOtvt20ipxpFUG4NGXHkm1zUKvMT1FbThNZZ8n71Jtvg
b2Te985wSG4ArbPgWjTXo4AlXKi4Dux83s9aFlaJANY1pQ/AHMxsxhMRMg/TTZYyV3XsEp6GLe9z
tMoqGCkvIdfv3rGnI39zksfb186rjuT7PyLqfe8Lfb8myndmO7diMQv/5Vj+IY3+GakEAfRqFzdF
/tp1NohZuUZtoj5MZaG8zdr6YvE/JJm/zFG64j49jDaCpto08rBZFk6euMhZ5Gdt9BF8x6DMu4IO
6Zb1O2tnEjbErlv4fLM46gmJDJW+hkRm29Z2nDbrJPMi6gdK0TdnB/gbqZOe+sM6/+5Mq2Zt+lJp
lUjxWy1mdkkq8dgo4JGmcxwKlVLF8iBMDJbpWgUJgcB4edFWm7W3cpQTWNWnyLyBg7ewKt1DzWvM
b/rkgVHmy6ZgHj0hIuS20Tv/FgIXpsCr9jzYrFMEbMMujooaFFNzP+IKF3UR597J7bu3ZcQE5m34
w0V92zs/tW78Wqbi2y7lyavkn5F8AqCYgpFN1IdFF79nhbA0wJzrJpCUb6oedLGaHhe80aOl7Jv8
awS+vDl9CDjfvoGR9SizzYsO6sjqerMvx67e3VfoOhOzCce2O3jirdW9K6XgiIuHR2tyvm2LNArZ
NsyOwy6X/XPVpJyQS5BwnizW8qpoABheZ4VDuz2Di0hmppmkCr7ELNeHSfMiHqMjwd3abtWBTBBS
AzeL8tLOre8qQ8AY53dT/9Ku7WPel3GFbD/S2ZMeqV5zoiylpq9cMzPqZ2uGMnZ7QnfbCRie24yG
uKOjpXdpuiw7s636Q5vk4Ug8RhqgKHZe9HXFiixuMh23Hk/VZjrP5WyvdzPRjqHwHJZeZPt+W3MN
SCILyYlRDyooVWooSejkvR6tIM8PGJ7hApCWR+bNz+aroi9/RqtRPomk0DnQF9CltihebSyyGL3l
GIyLGoOo7dZl3G+ZNA7FWmcPHmdqyVNX6u1udn8s4r32Qr+lbG/ifRA208KztvQXM4kUnaqiieAP
elQYJLRIDMwe1upeYGBu3XQJsI9l34tSzXYGPeGW1OIEMGW1vQdjoxiCT7Aslyql66abb+bviZ3I
Y6fThSr3o9yq0Jt/93rGGOtGWy3uE+HuvCa56j2BRlrSsvuoThopffYqnIJXDulv3RytkCZ5lQbU
8nwqixsCaR3NbbBDzRZBxWXV9fRS5Zg6+7jA2uFQlo4SicL0sstDw+VvsPKKnRcH0qSOR9pdiuGp
s16Iqwyt5Zuc8cUvbo0wXIYCNi+Bt5nN560E/iFD+7CqDkqRpDpkdR8zteehvm16SI3VUdPye2R9
TGtlGg+j0jxMc7rEqZk7YbKgI6Xe76xvLjFfirun8azEepqeTXTOBJGjau2aqB6VPhzTrQwK3rqR
mMqwdU+pLR+wn6b+kl8XOhPiJTFewO7QZan1figAOQQPBCPYyHS4RHKtVV/v2rsskWqctuUz7zXl
Z1hmLnPefqhe/YKHCG+LYqHiXMNGsNopkhKwpNd+jY12ck2WLXtOPvR0c3werHubYFJBw1Rc11Bk
ctWPtVaFpa1eNFXslrEn+xKmx3Q7OyqJzzkVIoEKbXkr4TrXA3Oz/X7OBlZVda+0yC2yxTwY2nZW
bYCIJX/0bq1RlW4ixa/YJRV9/XA7uk6w5xxJYB2J1S12Vlu9aQ5IC8HwXFrP2oJt6Y8rZBedePN5
kXaseGNQkXpOsCpOmbrbq14XWalqkzg8hslWfrfLGw6IU4HWPRHrHVk04WaMhIYlvz3eE8ibS180
9ZvdLb5ORk9YULPiG43+Pqyq66OlBxmBhPGdirWTZCSD4NH5h8yEj7Jb3zzltoVQJ6sq82Nlv3na
Lb0WP3lTJbNfCjfQuDDzwFhut3ezY+8qMQSVOvZx0qgvFS03/kjGE2O1/lc75FXPRXGnSYobgf8O
RtL87tWWLAGj2LclnWapY7KTm9lpRjnlt84iOfrXY1cq32kCOW4hjOQ1wQE+t20wT+qpNreZnXpF
zDfbj4lVgdtkHfdE7tGZrDkyVHCYLEr+nJfuLyw5d56RP1Fb11Hy3OzTvANXbDpgy7Zc7uaBcz7t
2/tWezc6anHkKE+Kkn9I+lZ5a41DkK7SjEAieWH1cqeJMeUAySIsFTPHvKvFleJ6YWd4u14pj8Kd
3pVG5zQenPvK4zWBTLdksazknSxm9n3uVsUE9zfdx4lK8hGXEjVAZEQlbN7larsBpPLMJShpEsGL
7HuMd64mnhgQ7hXklyQWjcaenZD/XXPvTQaYqM5mfxNKmBuEybW2GbjASz0ALWzLmWdvOGu9OCU2
+aceg03WIgf11INWG5Ec6sPkfrTzRMc0XKLrRtPwOKTs6TpqeU87gN5Fizp/6Bz+Le41DFFu0BVw
wEsaAnHymhr7I944auPJn6jJ/gy8jZtCVYjZkoIwgLGS+hlB03Cil2y9wZl9OAmnDoYqo3qpXF4G
iJhoxJ7c6Oq+FHbAVP2OmQLoCzRpmtevVuWsBBrsg1avylBaxXdeJOZpwsgQlJIixq7bK4OJD11+
Fna2Rz5lx3YtY2fRjmnj+lSA3yeLcKPcVK/S5jstWkemuINye7rp5pE4R66XqrHhFJnftyMo6/Ca
3EB4USSjL8s+J2JU0ptDwug85szTWfKiDdq1StzeRwcHe4/KjZbSzOdwfbZlo+8AZymEFLny6Mqa
MW7kdBDVRcU9kxfKDnP/I/SW8CevD+3JmgNrs2LbGNYXVCRb7DkTFSjt8su2UdYptWzvvWZ5rAdP
BFvbxUrCP3RIA1gWX/J2PRTpdBrYK1FZnNYNF9jwuN5AZBeUf61rMlMLJxJZPz0X9RKXqgkM3alx
V9sPRJseC/MGEtZ8QtVTQ2vu425Lrqmww7TUPyx1sPyqUWI5ZqFDyzd6cDq51FEtz2tpnVI4syCR
4JUjB6u/iolpgpLZd2er04M+wGRV5hY7Ws+fKq9bHM1w5GQ2mi+L1ZR3a+NWksaiRAYWkaPnxVQ3
ji3Ni9fRIORClTH8/nAUjflkt2L11bw6jmq2r1MtTnvqrczpRQpu5XSRQ0j0cfKFpn/+JVzICmUm
IXVuZqx3duULxAOxM3vW9zKCSUoLhSoijuVlEbRQIe0gwqruMMOpNbkhQJX+xl6kzgqYQLHLG03F
T0cajUYFCF8IZWe7cGlpNYByuFL7KHFd3qmiHXeVm+4STftVOfPnMjM6qQ0zEFGwd9pArgO+kGsj
li86kH+R37tHEDQi66jTsB4249foelhniyJcrBnhrrabGvOXrUyf2pg9gk9Vfq2psdNbUww2jMDX
dd/IB/3VZEkPmGw+e6Dj4JQQgy1pNT7afsZejzFQlm/5qr12iuMjnX2oXJojerSmOYKJYgvR1B5I
drt6RkcUCipXu37T2/HV6cork71v6PleJLg5bXCwjSvSMYWlVgesz2sd8WeS+tpUH0fRqP5IWQCa
EV5sJF1PgWUxUOlOj2am/76VfBAn9EdurHrTaCcR+YXduR2k/iRLXQRAJ+Z+LI2rU6Qsh7QSusgE
cLglTTSv7ItrSwCrMS9v019SGu+mqnEnuzlkeef5m6Y24ZZp3lXlWqHuA+5MjD+TY9UBGcW8ZjVk
y5jhdBuZfOZxgLp5NClYabNE7UNRtLG42a4Gl7A7Q772dvfk5lXk1tNT4undXbbR7UF7HXBlUkaF
Vzp3WeNJH0tBdWjH/m4CX7+26+KvwLv1vO4UeQPbJ2ufbNpbwtHCnZkecuU0KenLpNT9PmsZrZf6
cU4eN5fjCcB9hzDlMcntT+RqcUloum/2wqA3LbkmlGaGOh0c/qJLcDjTO0Jej4FO1xxnqst9wTLw
BM+khWPOKKPq6VEOVC/2yJZRDDXPpFEyP/b5S5bS6F6vWndfo5H83DK1+AVBP3xptCwB/Q7D1Syq
GC2Ar3hCjbBYH/LlFsA7HtPZ4Cc9llnQe9p+tCWfUNkeE1G57y654PvG1M4dEbE+jWyBpT4IKxsO
LW3Ty8zq4tgNSH5TPS0YdUw5qpz+t2iFtR2C1n6YOsdfy033a77at0S9L2ixa+2TJ3OCodrsWdTq
STP7QBMFuOl4pC/nmE/zkefc1pJYRR72vA6uFzfmeislSi+KuZHDLCEA3FjFO4HPNfnBgRpAwFo+
A8xRGlvv1+BxKFCKU7Gm+ZFv/WHVaiQXAtyTdClCJZ3no9JAZwmeNNVZAB9a5Tdtj2qA2OoRdvUu
baUW4HCe3r2CJPS1ZRyrc9Yc8FFRoeJZvhrZVV8AsaZfzt2xGKjFVKfV3q3exu2gm/bRRWd/hitJ
gmY1+DO3RnEYnekXfMAbAp8PjchP2CvhnExRxVLRlqDKcqo56KM52xYvzUzL97VC8mF3UrFxNat6
r9bqt7UZT9ZYz4cmx3DM4tEXIhoX44WEH/RC7ZfjfGe6czTzqLPnh4TAaI7jR7vxTpmqYxmslJ+C
5VCYC/mPqfGc/vHcoUDjs717Xpf77QS3mGz6ETKJ2axWTqSumGGb1ukKIMNjNMx/11L/W6jm/6eq
HAL9XRuI8L9X5Rz/8z+a8j//o8ub/wb9/Ps3+Cf6idOAKCeMBsj5qbT6pzLH+Bu5MSpyd5SkhvaX
N+sf6Kf7N80jdps4wFvS/r/ocuy/Icm5CV3//u//RkIgmt7/KsoB16TX20EY5KjU9/4XK8utrZQX
ROUG5axqR/JIhG9XTCoILG4ql4ESTTRepRvVNI09eIXHpn2b23r0l6HKAxiPnm0HMtfNs1ICi1S1
WR8SS8OHU9T5bq5GEuZQB/v92FgnIIl2z9bco4lh7Gy9XmKIa/BVSE+cJrG99LfJ1fZ4W+PDXkP3
NtyW/Ppn8IcyLOfxdlOb4lLMHXqYOZcn4FxIAAZqvfWyS6UwP4EzvMy38Xy9hfKQNGS9Ls6kPBVp
6kSSHAB/SItbkLZlnCp0l0+m3rsH+7ZNICecV99Y29QXy+TuEyH7GrBnrT/w2BQM0LlCEMtfi08P
iUQc2K+lqp57ZwE2bQsG1G2d05hhbA6k3WTfhbeJ2+7ndj/eqF+NMWGJ64l+442v30+zMkX23PQj
xvMem3fFSxNljZu954nZRUo9WgRtyAQLqimua1dne3i7OkYGU7w4bMRqCTkKfNTuOwP7eusVpj8o
y5mMr+Y82RvOduO2hpOgS9qV4JWGBqI+OUatPya3LV9qM1fhhgBYk2IGBNV1NFoCGNSb40JbAi8Q
ejA+N4nGEZUafVQn05O98ArXjdzgT05B4CzcR/pZlp8EUCfqe8V8axZb7jK0O4Fec6TIPPtT2QVz
XGIv70aCcLcePvDZy5NDOuWD4uXeYUx0fW+TiHEiEgRQQKVQ1CN9MZCWkb/qlsh/J1Rr7Ib1tHFp
AU+wUEg2UZgCqDkjsGvnHvHVm6msKAdsbbxb4Zaf20maHMfttFuye7mpO7QzxVVfgCg6wpOZAWDq
nlVdOelsM52YfzZEGYfKlFfXNY+KdFWcflIPh9Lb2Jts4c/kH3RSC5VxtHdetjV+TyBu2/eRmnlA
ze5Tk6Iz4R5Sqm7nEWBUiteaLAtnVE+5LtIoF3hNMrcMjKaMt34eTpATftMeaa7lFtHfbIUAvZUz
JZKT+txakxkYIpGRPa4PA3PMmKx7VwLIl0oWSlK8KpDogPArctsB1/x8eAdVIMLpnOfNU73lcSWH
XzAtVBnrqgknK8xTlbruXkNCGtn8AFoWRuPVm0mdn4azM42jT+fFrylrwMo1yoxcN1zE6yp+CH8h
f04Sc61muuYbiocWFkI0IQLy1iawqzT9z0TLecj03p/p6nqkHNVfOmOfcwa7ECqFAkPMJKtYcpf2
pXtMs/ycVuPRc2eg7XITQdNsSiTEFCyizD429jxvVb4noIajdJILHbCRXlUns6lQAGcUsjLbIoze
ip2nQlyPXZDP6c6mhTlrNgj5em18u7U5oNvlkublBTusBr9v1zcJiRKhC+ApXMjnaFrlTk9m5VSZ
zgW1A0BUK186DwjebuqFsEKtmABK2+4oC6s6VKJuHvuan5y1G+EMoMxTM7U8MIseqJqUgZcMyi5T
rO6FDey+r7TvUiZfFv4JdGC5Py2XJvPOtrrSr2yqrytoRwD/BQ6oPWIJCgSj5kYg5aLICMdFfhw6
0tucT4pi1IekzYddqjaAl8BFN5NafcxSK0y8czkhe18R5fUtf/SqNVgN6vNUefd9l2s7fXYdtu6J
DiWLdJyl2iDuNeqiycyBxjbH01SDzrgff0FHbB6DQDSS1riHS8yIyHLqNnYpJNmLv2Iuehv9wpaW
zGuOZKs1Ug30x0l/98Oo382KsYLj4PQmVScLPK8fYqEYr90yA+OVwB5Fq89XPruLNKlTHoxbuEab
Fe+duD11NceSWZdHwn/YhsxV96tOMcNSat+tLICahnyKl9GLy8Q9O40TuMhbfMeTT8LxDq2lfgtX
KXaTAhiiOhl5H8lw700AM5naXde5ejVKBN/TNBNUU+ufPQ/73kMlfycSd/PdGtrNrZTTBkaHuMFv
ljzbb/DSTv1HzbmM6K5V8gnynxJ/td92Ts3OI8EheEog+2ntGyg69c79NNAdSAYZe0+n73q7f1Xt
dPM7l5bnvHM+hs4bRez9FUeyEfRpPcA0uLwpSjBvxIx+2U77StFRnRjkAak09xKojHJKgyDy0vll
qfU39Eww/uu666plel+XdD4rrGEH7qEtoDbgYxzTrw2K/uQoZPnjH13VXeMM2Y2ygQPyznrZ4/f4
Te2IW0ZkIeQvyezOd1pSn/oGuLhbwVJuLW6a+xe+xqSuhex+G7kBw5krdC2qNS5l9U2J2Fc938SG
Is/qo8WRiA6JZpexICUWSwIDR0N5e8VP2pProMdLKSXudNs9M3knIYRmdrZytwpXq1EjOy/RazQt
utSUN7mt1SykM0FOWCeQa6VrVGbFI2U+Mw3GRX63ZK37IsnUkUCaEyhPzlXPiQsM120AeNJnOJgW
705Xls+9pjjnyZjaWDeT5WFRkaRgxQbN0tf+axI0zetmfVGhecJcc/9shVLcN8Iq/G4AWa3sKQPY
Wq7CdCEKneAW9TSuen4hw+gHyge/RCOnC7olhBv0RxEb1P4Wao5Spl7S/TAtFTpniyHqFj07Is6b
5aF0LfdO2pt7j5uQIc3CgL50+hBMibariuVzWYwzY8uPyVK9Y+dG9CgLX3adCFpQzIgw1ni0v/QM
5Knb/tATMbJJF9be3aTxy0zwS7ee91ghtCA7sRxjvGefq7Jx43vDV0ZqFeCE7cRtX7Etncytv9PK
YlfNtb7HN16/e6JwMz/r2nrvrJlz0jxoiFIHWscU5d2TcAUPU0z585CIH/CK16UVKS9KsYAVtuR/
IrMLgF44ZCHRti39jd4Wqjk3nBNFbOFi9gjoEEkCshROO11W8n3YoIGKwRaU7KCB48Su0ytH8EMl
HO0RXSAPewf1sU4+3swoVa7aXGuX2xypA6hCET2TEfNaAs6bo33qrKPg3FzsIyG6cW6NvuVEmv3O
Ow6k2Ttno8P9pYAdIdkUrYLbPWsAa9rcBXhW0bZtq4H0TJ+izV0MIoyG6U5zp+fMKMqgzbIGUbdM
sad5rxkVCr9RRRJopOe3MRyYLJWoc7wh/8HEbnOuIHHNtHiTDAfGaDzhMl1jYCiEVY0tY9J5iEqS
aOt4cVchDub1bHv1U98bD6WZJ8fSPLveM76nC1w5AJkI1l7rYUwBp/R0mgJPoxhlSfrvsro3E0Q/
g3wZyZUtjDYaLaDfdqQrup9OxDYvl5ssK3XUh74SH1ufhCMdo33T3nHdQ5vOJcYhP9fSq4atGrgK
0qrf8EaVZEz4DbK2qBssrt2Q51HSpbDr/C66o7xSwPD+P8k7j+U2li1dv8udF6O8GdwJLElRlKXc
pEK2vPf1PP0m/WL3SwCSgCI3edRQ3FPdjThxJtpSoRKZK5f5jaWW32t64WlgvCVfDFY6eFah62Cv
6Xpn60Jz2iVDLf19nNNG43pe1lJS3kR6sc6NXr6rE9X+EQS02ZRB+hioDhxXqDw+zoGlYpk27Y6v
fVm97LL8o9kzAaux5Ohl/1MKKnRRxQztYwMKj28spf4DgwZBaIJ5gAAKwgtjWaytnhFYV0UtzCel
uJU7sMt+bAc3jtp3K4TlXtDS+FgWVQJsqWvthZ0H/jsjIluNLCdYQtz/lAw+jU2mBQlfagWLzN/2
dmU8x1HAWXeRrb/uwvKtjQrWVs65ElDGdrZ50y8h939hKhkvLW2A3iU73rpj3r0aDLO7k3xqGk2p
zK827dAXYd8xhRbdWdMd2y+l6NiCz89egFekk8LKeIZVXksNFAHUta2PNXpON0Qo1AXajuFzK/rG
GC6wMAVEvXYhi35zJzrPjMfBooYJN7lp+9+En+GtKZrWdYd6C9IQGvFX7r76jFvwShAdcsat+TI1
pLdM8Uj5bPDpsWi1j00SvbLpXxv8Wwq111FZ/jRtEWAP+sL4GyK7YiuokUxYJ7lPB7waOVncnQj+
vsyjEazJl8cfcg89hF28ht6/hTyDoLgIFuyRLEjO0N/s6xzDvyozlnWmj9cIEvYg65w3RiTRZyp8
EDNQ49aPP3hC64ZTI57Jw3kxXYbBc/pgBiNAHkwhzuc4P0Y13NSd8QU/RxqFqv1t96w/6vf8N0Sx
YUTNqj3WyfkPuMGf028Po9j2f/3QxzEvYEwLmxQbppEKVuxXHweqtYVIBoNJwGWoY8KOPfRxTAOG
FcahiIWqhjD+YnMcUGymcsGshf6P6uj8J+dRrXWNlpPgAwtZAyay4jnHm9BpIhN3nkBesVUXhuR9
qO3qCXKurosNdSSgAIuc4RR8MVSj0PxCe+b0IejlU0UCf17BGoiVV7YCofSqkJq3lZ3T+m96cERx
/8JrvIiGZ/iepAUw8oBKbXJbtYVTo2Wh9Fu/0nK67/6H0Yy65RjvhHRU5U6IS14SdxpgI/1VU0s9
N1S2cMbUpw9VK3cWee0SFQenWJptbiJzn1bQOzQTlfKu8eQ71Qvi92GbVde4yfWgnUYzvioZeBcr
pB9cdKhT66Pk2D6QOAgO+gZeM988Q8moBlGh5rBvcNsmr7RL9U0xBM5bu9bBBdv6CDCqjzX7vZqg
5onP6FAtaNRK6g8JEcAWtxt9GMmMcmgUqMDA3QjgmK4s+D7JkoA66OuRlKxYyqocJG/0OCrITAGp
ufDTC99n3Ir4y1UiORglxEljN0ukzt4XkbUplWfIZ5WS8qbwMjBivfnR8b1vfVGOSAISaGJtxbzo
xVC1EDi1vt0E0TdD9le2FL1SZPl9o5VXDd0bO5TrZ4r6TdeHVRBYNPqN6CpD4OWlpA7JdVqrX70c
MFqVX6UQO5QwNLl9qBKYHyD5bPl3zZi8CFL1uSRwTvBcMTy+Lvzs0soYRXXNa8/JI+KgSk6nvKoD
+kv9YHa3SZAjl2pU2NY8l1W1XLs4GkQLQJOZ91I35FEGVojFxbBwqbD6G+SjPBCDoGci9S6sG0tF
nwPm643CGCK+VswhS2msYPwxLCJcn0jsShVMiJVfFoA3No7v64vEyN2tr6BY+4rUhR59W4GtfIE/
F9RVTylsJl1xZ9/AkSq7yyzuImbeXeA5HpBBjfqaUdIPSw+YTdFHgwRW99kIh1pTAPW3mDU6cqQ1
Cy+0ZcFHDpXisjYNABUw8KSN52lvuB5DCMutbnRLA8G1u9QrOm9pxS7oFs8vpB5sjyMjxuUECZRF
63MqLcGFxNusSD8CL4MTCDcbEreVWOUzLe7CK2WIknUfeMm3AZNbZdGLvvMLOgjZy0Ap6clZlNVI
A0Mp0pmYaYzDNU0Kr1U/9uBRo2ParP02kl665IHQS5oWGHaUmdYljhAdS2c4A/hR2XwZAtikGcpM
e2OgAPohddQRKwsvNuCMgGna9mM8djc6MoPdguYGYx/4a4tcaFVtmy5Fv5SZEklYQkdCzpBWxc/w
hRoow5uM8R19NOuNRibjYoqYkGMGantZZX5cL4u0U5TPjZJT6I+ypd2oYdYB+gDGU9VF8loqDbkF
oZcE0dqoNSgadadcJR7dJND1zHsgfTVGvik6/UWHKSsSawX1AZ2/TQenrjP8N47aDGt7kF9FRv7W
MO0fYVSZy7Rq3yYOutr6jcZAGlkHyDcZE2NoZgPDNCTsoI5ba1SFX/lpvtF0FPoxb9Qs3ELzEH9W
IzG3kuS974txw0D0qu+V5s5z3HdaY73tjOKjVdfSJ8lLbrUg+9amkruRwhQaVAFcrnQZ9tDMawf4
lT12Ji8zJG23tpbpq0JtTMT1ahhUumeb4CHdpOmWqvGxG9C4hV0Lm8RT0o+2JoGxxxYOrAatfb2X
pKVJSUD3CHoNxCWr5ogXXniX6aZ7hTXdyxiq3NaWOpCVteR0bypNba5KxfvSUrOs0wytGCZnS8bI
a3gk0JHeazLzUENdJ0VEiza2mHeVQbcxGv47gqVuwP2RjJRTFRfbOsU6TLXL68xpXwY+247DoC6K
hJGnA5CzE2qAFRfEmyGwvyoRMwCtk2/Hgbz8LkiANecJQLfYD2nwKi9qH2ZBHdLz1LRnDemwVxcw
9fXPYxcyO5e+2dKrdpAg4QdEdct0UaMdIWmm4wvNoteLEPLrUIIaNuTvo0G5s9P4Ze93AxNi2F9B
O2yQPKu6DYGrAsUd2MrrElZT9wKckC1dZQEMm/du6TsVykGwYK6cLrGytV8FYW5CKhgcfRvHbVZc
ukoLBgvI01gEHyQlC24lRpOxIPxW/ucUAaJoa8FYbKiD+8688wo7ygfG6jxe3eAxDN8bIjL2MISI
vIK0H4a0LhFUY6SMDQWURfXOVHRcnqKSRuJlUjF75wodGXeovZwaN52E6+ilpdFrfJV6Wviigjw4
IB5VywW6uUbgVfYXs6Cq/yKFCcY0DVRWOd2oDpPTZSTZic7aynHYLvD9lSkRNcxY3lQps3EKusZ2
lkbhGg2TbkX7ERqyDci3abyNlehls0QrzgYkA3ooWfuhB3O5z+iQXMbEPnJie6jqr1nhMusZUJDp
EZhI1GY7ckXzevqgxKDHDQxwDYm7lPxbvXar8Dai1TN6WrItHeBOFBMBNWRtv1LDXJYu5UBmpFub
Zp28BgxjwhmLKvBmqW5X4SZpeofWkBfG5pWv9SyOZ42gSt3QydLNUS75QPkheAMn+RLUBGoPSPSw
65GQn+gu+SFlYNh24H3UZaguOCXhgn4CHL3+tvryvyFBVzCFZ7j5zwn6Nvvn9Pzwlw/puXOh6fj2
ML8Q8vok6b/Sc+sC+wxUDuAVaGgeCRmi32NWVO2oodDXk5E7Fiq2v0kmjmygW2ugqYCdCOn+H8xa
JztBlkWpRieer0EWrViT9Nwb1SzwuLxWQRgq4bqqrfxrOMQSKP5KwzJJGYJ+VTgZLYmhdXCdQV76
49G6PbAZJ9UiX0FMdRSh6USfEJOP0+S9hwqmxQ2ZcJN3ALq7gczcGLIN8IIWGfTYeEInUZ1IPogH
6owZhZwbqplUyKcPbAbW1CEKrEqrUDZMZg3UpAuXi6jCQlJdKLnfXdcBBezWr/MCApzipnRrrLG9
xPE7fc35h6enk0jJKXoIDCijCLCaErXvZETxn9tNWSL9YDXtx04tmxru5GC/SxPHvpNsyQV75hQu
kU7yEHtI5epFhhjMUy7SDywrIU9wl2z+D/+707dELj5z4xCfyCbE/ljvTBi1QSP98Mhklk3eJm8f
/xkVMZQ/Ciq7ZRVioDJ7FiUNWSz7UbuhMEP+fYsxQhyq0rpRa2RrLHCEGaMjgMaGs1bBoa9I4YSc
dVxvbYdBURgCLGtCx11qBT29x7/T/TXAr06gFdBuQrhYSI0dfyXOHAoLJhKVHqXewgOisjRaZEvF
cV3Hg2/9WeODJbBx6cRPCOsdDcmvyRKAe2O0Cyt1ZTet9gzFD2A1epGDKK7Dl3B4muXj7zfp8PA8
R0EA1QRLgAksIpyn79dro1dISDGtdOmNizPehuryFqememsNSr0yrGh4RqPwKYPnnf7K5Ld2SNgN
cWIZBBr25AhBhNUSzUCiuAwltnIHFPvGkt36gwf75nIY0KFXaac324i/f5NqmvulcoIeywMCWr9M
fD9JNhFJJgoPYATXmV0045KUyHHvMrvv7nCTDbJFF+VWJvQTwOfXtTcs9bJUvmV5URYLQmfxvoH+
8ZKCmpFNmMGT6wrFS9YgBTxngTY8ztMF/AaK15C5BCIQPLuMTLIytPkdf91HjvHOqjTvg5GlJsOV
EjCaYVKgrRME3r3F2ITGu9JPmmw5sF2/plqXvBm95o3ThdLrulUVCp2ks98hoiCyYLKWKzp/8Yg8
fVO+QjBM/t6a8JhXueMyBrSGFOHMtnK7ZWslwTO10Zt3UaOa13EVYYjY2n5FOjEGX0y5RX0giEb9
TulHEn2qqSSGmFDZpEqmJa1G305QVg0L6xW2K9U7A5QfQFTJrSDVy71eLcsOM7llAnD8jqpn+AoJ
XdE3Skv2kla+DIoSf2YmBGCzJYrGjOwFiB+6HmDDjZE+eBT211lghi+xvTa0hRk02de0Csd4pWjY
z26ZaoA4dpMC/SkHKcVwqXaafx3bTv+O+syol5JWtB+kEoI8U9GiJ96FNoaRGafS40CqJY7u4OCj
VWMItHlDUfQqjnQVxz1Qo7dd0KNE0qQaFnwZE1sUrSKt2mYGPirMNJhjB1YfrVIuWDjQLsINVG+l
96zsujbfZNQLCmy+UVqPMP4BjGqjfLk7gn/Uf/yfijejXSdaaY8kQf/5H238/Uv2D2Tbw98/5EEY
DUG2pR2IajCcWmHf8EsISkf0FkyZohPEjvMgUyV54hYDN0AQh3dPhP/ZppQv6E6a/E/ILO/+vT/I
g8RNcHJ5yci86hAkiHVIUzqTSCo3zHaktoCYqLMxoZcsjTHcump6MDLGkBh34AeynQcfZNDzxz0I
RaypwO/oRNj/BCUPyut3IwNtqwMwnbeLo9/hgcfcl+hWNR6h8wwLKUgW9fRqUNVUKT2G7yuty/01
U7B2jXVR+2xo9XSTOB4CdALGM44dLbe2FjDNqnrierp3/YrvQG+a1jQ9Wy7H0+/QwhC2Ws7uqoEA
AP0QLpZKXF/nhZ+vOyyLnrh+760txGyZhrdQlCXluSfrGYclAhTluOKmVYVuXUS+yrwdfaHuiczi
Xg5J4YkWJNk5ty4wyUl21SO/OLaOWkAivIWt6NN/i5ARkLdV5zyxivfdP0+fpU32ZlelXuT4oK3d
DgGLItn0LrkcuN6hwBF1NNcl887aC2/cCsM/3vzxrXQvyUCSGN02x1DYT1jTERGOkyjNMPAHaX0Y
eEpLx7J0wo1ppN2qHHqMcPlrUFGk9FVVDPbN40++t394soUFBDkcIwTknk+f3HWp1TsQF1YaRKWN
UzvNptKq4XvKWPmyTqNhH8v/8Ww++Dx+V1GSsYumWU2A+01loHOzcstkeNY5GexrGV0jfudha8Y0
1Z9Y2nu7SEjEg68lDCATjzPK6QvGCHelDC8GoCaFu83zQt+E9ajCHy2N675lwqsFTfjq8VW9d0p4
qCaqLeEOTiNmkqTKakkCG6LoZI+mCzJwtJ9h79Atyzr2Xj/+qIfe7/hR0wBAG9oooBmvQL2kiA9B
sbWqxlspZiPdmMxQXgUtaPnHH3o/9IkXdEwiOrHcpMtxuqp1FMMizdmwpW4jjBUOEF8kx1qUg1u/
DGuY/zYSUZtAHQBiJOysFC7i9vEv8cBWMmmj2qbBFYVK+SRB1rO+gocc96vIMOs1xhrDCu9p5Tqz
wCKMjWE/8byHflRmbZqMErhKYTsJ9yiKOg5uE/0qtAZGOaZWr/WUHhSKLdbm8Ve7H49YX4aJqCQb
himbxqRgd12parMmpy8AIGYZpE7zbPR6cqzQ6GIkh0HMueA/l0oUjfk2dxUJMpScPs+0zn3iu4hH
nVzbfBUa/1zZuNmTrEy+SqT2YVM4Ywe2mu5w7Qwv+kIP3z7+wg+srcUAFTU0mwSFVOR0PzEuUFKE
dEEr+hoADLNhdCFJtDaDoXhilPnAgWGYRktOxD1bmw4yHehSAwysbgVDSr8uoxa8A7foNcZweJbk
YfVOStr4iYc+8H4MiNEZEWFWTIVP32+QpRERnaBbmQ68MT+NQaW2bnWJ8PxTevP3jwW6H3AHGEAC
7VcU8edHPQIT5z3F6aR2xQ4NPkkG1YM+tvlrnUnLKqTSvH38pxNf/XR/8DzDtsQdTU9Cm/x0A05Q
NJXKdqUPhn0tZYjosMbBtjOqd30+pJ8RLkyAEQ8/sGGWnjiT9zcnDyeVZKhKqIXPcPqyle0XXa+M
7UopS+BdRVs/Cyrktx5/xQeeQopMssMzbJXzePoU3x8jAPZSs2LzxpfCOunaVav0qaAqAtZkJcnR
2ZHcUmxRa7JJxlarGoUbGOa/rkN57d5b6Vi/HQ3GpS6Ioi29TBVzwwq2dCDra6lsgmcjg/irP35d
lLhpVKoktULh+fR1M6PLgrHXm5WT6fI2t5gs+1qZbx5/yv1zyM8FZAYAi3jOtBwYbeClqIo2q5qq
+qVX1u61xKyFaN4pK71trJdpVJVP/JLiq0+X2CKccf6hvfBznr5agEAPKY/RrOB22F8EeHXphX1/
6WNDsUBBuVg//pL3z71OxYMGP2+IfOjUaqtyCtOP86TFkzrp16ofFNelzkbqQCY98ShoQ/dejupP
xz9FJJNANMSXOTr5FljPqKxouo4aimCL2LbRuAj7AlEehuYNQq5yc0fEwVGryE10wgwvdL/5uqcm
y7iXsi+IopvfAUzq6PPlor0KrBsCBiI1X9FTLD7Fjpn4CxqO+Qe0BfHzbmsDnJwcAxSAANnfBJFM
A6Vq1CG+Hqox1da49CAZlo8O7pPYYxufZXwoHCZapfsVM3v4uGUflP1a07u2XTP2rDSIcFr+PlQs
hseh3io3eCoCXFMTRXvn020kKZdQxyX4SfaqUVtd23qSXdxYSBE5iwJi6ne6h8YPFBKajdp14AiL
HuexFQKc+nWALVAF6K4D7RYW8CSXudEZ4SqyKuWbptjSa7I3D6fFQtGgHbma3WwgKaevtcwAnMkc
dEABAs3UcQH3Ov2kGja+oFGlA5tU4rYFxc7F4iNDGxXLwa8L60ozIIE+AwonnJ7jCtFdWwus6zGh
i75AtaJ0N1HjlsUyMevxuZ5Wqkt304sH0JS6jLuqpZc4+imGBeuwbXIfDLuF4BtYzqxahRUUZhfM
OzJEqawsA1VSrI2CDtB7A4iMt4UHVg2XcMrlV5UPFHgJcz5fWTSWALTyg6UAGGIoEYjJ9zSTLCGh
ouBLusi1ACFzF4+SN3JVKvXab0b5M26ppbxxPbUst2HcFe9jQOHYxkmFuY0wd3uJxxnaSoWvoN5i
OIhoNl41VCtIrSnaEGZqX8slY+2FWlNobeMeTU9Q80kJjJUQ3C1SP636TWhidQklrXQvB9qaSBnZ
KiOSUCuguZJ0MjZOc2QUEdwAC4H8YFW9dR2DRassTftQeQDFQWD6g43ME1D7vk6NT1GlgsKJwQBF
6IoagHjxlDVuSuRA/UUlV1D0VfxhJJqSVgG8RK2r52kfRy0Da2sEzyjJyUswPDKSjFFaFO+AO3jp
pV9kwVWjofZ0iTT7YN109WChLllCB44lJ2o3eUtQfdtUqYNQnR5pxALLtbtPFEMSEgdKDX22XJso
I4yXljzqJea8RqpdZkoxxut2ByEyd3AivU/gdnSNBrEK5E4/buA+eO0lW9lRfyh2D0u4E1glOw2A
LVk7CBNx1XmL7J7zOkrQM1lkeswL5wRKTFV3MCiOvxxvbLn1ffQytPcy2jLFShr0Hqq2QFLpO1BV
JPBVCClH7/EcHjFyFfArhBOBYhkCleU1WQu7AOsKQMSpUshbycRrFURp3cO8Ygi1SLx67D6ZQMRC
Jr7eXdekDlynJKf7jMiKCTk3sjLfQVtIyr9Ltt+8H30dY2RkgnX/VdcHSvPJDm0I0HUQNdnzuu8M
sX2jDt2ZQbWZJskl6pWX4MvpYUZB2ZXXjkLv/jmUAy3+GARo3n4vEBwBm+mkvqR+KpVMQXugc0G3
uijBtQt3cJ1bG4EK5Xmf5oF5GatGPjwjLc+DNWMOM1tpBeC+TUELV930viO9VptCj6/aJtQ9DNHU
ViOqOGi4uK0GJimy2sHi4HTxpaifrNXuqvmjLul/P5SmwBJyT/1z/3MRf4/g2n5/EKR5+Nu/QJrQ
ZYFys+uIhej5HXU/gS8iNUjqRoa6Q2L+nAKbF0gM0h0geTRsjCCpZH9OgQ1An8KRilYitDXSzD+Z
Aiv3Z6LwfDWF0lEHKawKzOfJ9ex2cChqhsXC6RHOYGO01g+/rhgflnEVvkC3PHnVS0gLN81Yfghh
1aHsrhJH4rp3XpRq1X9KXA8NPalR5B+prAK4LjKv/mAEef7Spkj73OoScxB0Pqt40XmQBVH/yfTP
Rd6COwiKqrnFkkOi+arV5Ru/t9MrAC09bMvMVO9qxYKeW7bR+NZVc+kjZifmLXeoKoNaKAWHH3dx
ZOiTPLqRHAdZ2tIbEkFraJvXeqGio+T7fXvDlWV/yMoCNqucIIaD0zR6aNHo4xVK5O8/JqVVXxm5
Xv2IA1tf5JGrvG10uzZ4s6y47SMvexFUunnpdiHXLLSoVt3odFBvC9uOgKlIWvvKA9LxxVOt8HnI
6FdegrkZ3loBV3Sb1MqtR1oDTVgL8/eS1KTlsqI8++Q5VotinOah6O0h0YibDLTUGJhu9zrTU8iG
Xhb7+XIYm+IKMCFKOblkyh/LXsvNJeKDUY42egEHENXFyhk0Z2MyVrM2WhkoX4Xpyie0meguUeFG
z2PLllBNyVUb/kIqf0yqKJfXVdC2yLpXeX8X5XZvXnp22vAPGsiIAaICIeDLXeWiSmTa7dqWNOXW
LszWR2DQa8sNQxzsOHL+QfTUkF1NXFl6Tut+HNZZGQBuc2sVx1YDPNQAgGsodfetplL/eWGdohOP
pEKwRF3aMy516D/fzIIhH9iygdAsY5x9TWqKGmLTUzQ+UeDcT4Y5AKLpZ1sKLQ19Ut/4oJIaW8aF
JioDJtV9U6LP5IQrIwzCJ9qa04qNPirgSTEqFt1qenGnZy2FOtN0dsS0Mg/LTQK/4aoNQ+0Pe4u7
pzBXoeON55E1reoD04IBOaaIN+UayucxIC0jUziwkQXdj22G+Qz0oKPw93JfrBzbMU1LmN1Dd3Nh
6m2q0smrNZ5Shr2LTIReO8WzBn28ZQOOjLZX5W6TcFSeeN70V+N5CvY2FExQMxh0TMJWABo3hhJt
LXM80bf4+tRbz4wa0LVF+vyPX03IutJjY6OYOLqe/mpAN1OAvq0NIAvDg8it2mXECHc7CDAy/ben
BkUP7BKBJaCtReudjt6kexAN+ejq6Mov+VXUq3hse1wNnKd2yQM/GA0fCALQ4Gg6TRELKTN8K+rp
SSYkc6u8s9Kl5iIoH7cQhY2wNP7wmIkfDESTimsgoB/ZnHS81WyMq8plVOKYxReUuSKQvsjCMFh+
yh90WsLvnqTICtYuTC8MY/IkTCiLvJACYICqjCqXwswE/yQVgllXwbVJu0Vs4B3y+Ca550m7e6rQ
B0Y+QwNGNOk950ZpxHnMrwa3L15h1G08BzKA0LwWS9ctyPqlUhoWnH+5WPoF0qVJhL6j6kcAaaOk
WWcFUi0KsmhPrPs9Y9HdF2MyZlDy072ZNoirurRAGrHwmYRDLnho5OgZo99GoVFcGi4GMDniEm4N
eICUOtwgZYYMWauEmD7IKGvGY3ppaqWyhgv79olFUzk6x40PJiBkJDB1RUuHwn9yitUQr+0Qj/pl
1QsLCCWg5JfgutnYQm1SQb3UMKS+Talq1howARTkM7SZompYjB1CCU98HfG46dcBGAAvxhBRemr6
KflKJWs+BMIQweE1uBskccMeJTHkSwF0o/WPTKC0yptOEfzTnBSpVDchGCYuQNgBsj4qHx//TmLb
3PtKwoFUo1OjotpyGnzCsFJc144dOCuKjWNx+rmght64lv4VSkay9J0csrnXdk9g5R58Ll1+ER7A
5k0PkQXCJNazkV+GpHFlY8yxDMex2iZOjqefhz+cInef7KIPN/+FF7ZUMXUkKyU+nb4wZLFexxrG
WdYlJJIxBWczWP6w6TPBjtSjYq2iKbfqU8QnHn/yvfGG2I2Mj2jCA6mxgAqePhqYiuOZSe8sA6dq
7kq319cyDNJFzeR8XVfipI4ZKRpGY8jDx+Yr2od3Xd8lf9iWF9+DRTfJ/kHvARc4/R6BVoU53CRC
ZW9HCyczKuz+hmKrIPP9REZy/xplb1FoMOUlaimKOKBHzblIZfAZtxa3QI8eNzYR+dJr0uTZAM7m
iWt0N5KZbmVYWjprrO1AHafPGiOnKpjc8cvCAl27EOXXqM3Iq7DL5G1TwTRv7GxYJX5tb0LVb7ZK
TntOkT3vmlns2yisqq2HRMCqxf4Cuirq155RdbSkLedjbSBgkiqJfVVRQt94EunoiGolAW9Mnzgb
u2HFvTehMkNYmWYtM+PTN5FCuWqtxnWWaajZq6AvEBoY1RQdkajDAckH/yjIt701IEXUlQiNe250
japCtG5L7NCdRqiborS6yQpJdEOqp4zhH9zLggEKqg4OAAOl069YSUrStYPpgI2Cs52Z2DFHIW4z
SRdG26oKg/Wg5iYuhlGJ1IuwHrDG9LbTbH/9+Km6n2fQngSSxxwfyuu93nbTqj4CbfT3sACF+1HY
CM+pVk04DZ1LV66HJ4L4Q88TkxeGwPi7Acg+fXF050amc7w4vRBjHScKd14YuSvARNUai44Pj7/e
Qwfo6HHWZJ2R2YnCIYNzYDdyu2HEjTxfo6zSAG7340968MVgZqqgFBhxO5M0FBcWF5k6HXZ7DYjG
K/v0GUwZed1rQf4OTrf5RCB+6nniz49CA2mciVIpb9b6zrAO1chbeWXrrm0LQZe0R2Fk935/1Cn6
9+LpDl9VeB8jTBLUw6vmezm8/l41cV39hJiJP32ZBWn9Nvuv/UeP/0MH0+W3Q47p8udvSZCuAlK0
4GtNaP6++1ZX3/7v/wH5C7UA94qjPfTrm+2+9qP/UPyZ12u+8QjDvoCGI2DLwu2cD4+JkVg7/LFi
XgDOw0EQC4r95/hH/fXEB9bi8dfcL+rj/82jb/B7KfjeCthBmRkTIELoBBb35Unnbvdz/cmimOYF
cyoGY5Qsuw/LfLwozgXVoEMtw0RbfEgUeODR9vmnDfL4C//xonwFlFuLHeoFWXq8PVQBO/lX1mDy
LxztC+dCXB5wxNX9EpAgHi+BfkH1BGsDyP/+829agqeOCAjRf20lpv/Q76VgN8hA4OgN0ZAVHwrO
46WwLqDTo6Y4+6UQecy/sikeWQoDn3YdiQe4FbvPZCmcCy5cjg1ohN2HYPJvORjTN/gdLfaBk47R
2UuhXCiqrIDeOwSBSeDULxDzZhquz28NRMSk3iaiE+QAh5D9n70axgUtKx1mN/nW0eFQlQtwUzqt
Om2/I/5dofKpHQEM82+sgUEooGB7KE6o2gVzcXJSJj37z0wPBzX/31gKAfcQ4Pzd5zROqPoF/Sga
godr6v//zfnUdmDHnrsGBveCJlr9ysOZlX5h06SUQcjPdR8Ikd8z7wtL/NA0mFWGmOJzmkip8gUU
VEH8OFwn840OpD9nLgVzW3SSdXpqpxFSvRDdYkHk2y/RbNdADCLOXAOOBIM2psmHd52EBfkC3oow
fZ95hKSZcfZSKBfwN8mtBYHk6MKk4KIbR2JBObP7zHY7CPT9mdsBKSpBXgVevb8lSNWPl8K+YEgK
zlslrxCf/Rmc32Vh2Pscb083+VUU/1HFqVJPQRuw/qEMN3aBUmiv7xZ9fmuwgx+fuR30C8FKYdZx
2Pqnl4XiXEBCgtAtZr08aX5rAJLn7COhXZCUgwYSFLbjs+BcgNBnCI3T4bzDgnr+Gli0pBgVWzSd
dp/TsEAeDbwAADihc95hQVAvzzsSBl0Y2g7cBftXFW60x7uCqEHrQQWuPtMjYZ6fRyNYKAA6AOgO
v/fpGlBhMmaDACSoQLvPXJfiHqP6z/uS1E3ky2g9PngyFIucAkkGJGVmHiTk89NpnYAIfkMwzXcf
8qSjk0FlATsMcR1K7p9/PMs7wxQCP+cFCVMnXrIQSL3uD8D9qwMiOD2J2RdZ5y8FeRL3JG2Wwwk4
bcqJXQFgFkHcmd+ixj2N2D+PFcoFdyThwj70Yk9vUWKFgpgU8Kjfm2aWBwTvo3MPCLeoDoEd5urh
Gj0tO8WMi6Y1eeXcb5B/daoz7W6dzDLgfcsCEvArLh6HTfWCZgx/CCZ95mHz/ApcE80IjLAOsUAE
4qOlUBh1UNhRpO/33/zKDfK+c08Goy0oCDJA4cPWP10DUu3d8sAWm3duxRzy7KVQL9DDAzbyMyBO
goR+oe8ktgWyeZ6B8vzxHoFSE9LfzLZ/Hf/TI2GDj2PIvq/x5nckjEOP6JxODBU4sotIiR+mOPey
KZQcadsh4jPrCGkY+87hOUuB0BIDHLRYHsymuDfBqRM4DiCJGffnzi83iA5CIgq9/F+R8PRkCLlF
IGe/r9VZBgmAY2cHSqAfKCtg8nA4IJM2nU0KLmD3sx9zimHU+ZUXWaUK5OjBysu8QCpFQ1hjtneG
kH09cw0YZICVBnd1KC9PUwjSKGZbQsVpfjiIAxbE5hufuQbqBcomQqxqclnoNGQc7kx9rhsASY9z
X96g5kYbjEvzkENOEicsZcGb0NTfPWiGOYOgGJz9+1uKgc8VWJrdZ7IE1gUytDqHZL5rsJ8rnZMs
qORNMori8Nb2n9NyijXgIACV/v3HLPr8tgPjyHO3A2m0jNeV0Jjer8QkKoiJvwri9nABzW8NKP7P
XQOTKQ1lo/C42q/B5EhQTukOuI8ZwuMO18LhwjrjSIjpjfBfIkH4VSscJ42Q/CEBI8M++27k+dFB
AR8I7WfXszhdA3pv4pLcr9C/DUo9bZlNEaPm4ZudsR3o08NTZoYr7tyjNaArbWOaIi6IX+FilqHR
+As4UYzJwM4LTfb9u54O8+hKA0nVaFD+/uNZLoV+/lKIW0IEQDTVfv3sR7tCJM5CxtfS9xnaDG+J
A3LxnCNh7FrvlIuHzvwpNk4MKRjwIfM+2+LhAEY5Zw00XPeYzwkV/91nUkAxvAD6RNdt5keCmcLZ
SQOREJ0cG/DHg0fCvKDEQkaH1GH/2T1wficDTu25SyGqKljXDO9+58vH0UG7oNmEjCbq2rvPXGGC
tIrOXQpSSYXGPJyme9EBQjxyjeZ8o8P5pSUvT81ER20SFpjcMJ/Sf3HQZrsG1v6bnRMhRVjAdGTH
7Ds+BOBHoRqhXfL7jMwyW6BHePYhYByJACtSGfvzPp1WWvwx2rrkJXOPB+dvB44EEyohtPLgLQHz
CnIJcXMfeeZ3PdA8P3s7YI8h/JZgce0/rOrxyQAJJvyPfvJXBW5wlieD3+nspVAuAAZC1kUsY/e5
txQM8yg4fo7553pTYoN87lIYIFl2VfbPcnqyFBSg6OILr7X9Ss11KfTzyXiwr1C+YCzxczQz6T/R
sactIwQi5noyDkOjc+5NFcQ8UjY2Kmm7z2QNCBJIVVqzBQ9zoM8+ETbDSjh28Ez2SzDpNzDCptgA
MfgbRTrPOHmI4OfsBvBOaMEI6NdD1yZdKCS6kSWkL737zDU4IIl07q6gE2eqXD0CyLH7TAoL5B8E
2R9lq5kGB1jE564BdwXUTCjslNu7zyQ4MM6BtomK5GyzKKHDwGE970hgn0g7EgbmQ2ugXYj+PAdm
9kX2fqOetxSMpGg3oLa3+5z2qBW4eGCJUWjF1mv3menJoCA+d1fsUoedrczD9QWkG86fkLSa6xoI
0avzTgayQGQNKJDeRzQgcMC0/8DrmV9xxSDlL7w8JGWmEBTcu88kjQYhCNWPHfKbkDTLpAEaxNlL
gXcj8c/EWG9/7Cc3JWfBwp4Ry72ZngV8qs5dA1MmjQa/grLUfg0modGAXQCj5GeTZ4ZH4i+AfIBv
qDQikaXcr8ED2QK5I02XeSePZLfnbgfmdqQD4BsZUzwUHYTsB3M9Vf899J9ndBCakGffEqBehYrJ
YV4z2RVM91BaIsX8iRCea5AQ9mBnLoVDoakJRtXhzpi06w0wP1gsCAu5ee6G8zUMyBkctDvgzOxD
hMCDH/ckGf2jcYLZ5cwLzJ8wvTOyaZYCPCjsuyMe1elSoIPOVHu2tdVfyBwEl4Teki5ETsRnEhvs
CyHSCh5on6vO8NY8f7QvrgrG1UwuD2swORGA4PADg90+8xNhHGRHzjkRaGYK8hBTiQe3A/MMGa1i
Zb7tBuGvePYdgQemUPae7ANSBvTx6ELsE4rZguA40GevgSgoQEJjzrDfBxz/48iIBgxBg6t07n2G
8+lVXBLMMFGu+IfetGBoU3QAEZt3To3G5dm7AqQseoEkzZPtAB6QFgRF3GHCz8GZZfoEfu0vrIEm
4E0QsH/93scnQ1iCMahg8j3TNdj5bZ8ZIW0ohbZGBvnwuAYWngLdEHuIma4BSj3n7gPaDeh8oYsm
/JLF514lgeQJB8KYa/KIhN+5a0Bo3AkJO8K86vgQgJUEKo065/wCAaGclgDQRPT5AXmjW7E/qGck
TWwFEiYMgX8iXSY5tMAIwkNmIvbrLp1ndDxgmM9YClJpS3gYCVHy/ed0YwhlJHq2/N+vP57nUhym
7WcuBbuCSczDS2HSaiC5mi3ZDCmvvxAfaDsDG6e5tPswrD4OE8YFf4bryE9I0Fxn2egQ/YWlQB0O
0dR/1GxgimuohKNfKzXLg8Ec9uylgFGB6DRs49/verwryKCAw0BGnbm4DY6sf2EpGNJxM9CG2n0m
SQSTbaQbYCnONZFCJ/nsNQD7A8cSWvLD3Wn6kVDzqDNnrtlAkDt7KSCRAJhFjeDwrpOJJs04qi/+
+HB57ouZ+fXkaAycuxTkVKKcBN1zuD25jI6DBJhyjTxCFeZ/swyUmhjJ883OySAEPJgyCsnh/Q8+
WQOybIF+YsfMdA2gSp29BoJ+Ry2B//b+M8mtxRIhgzZbELl+vpILQBdT+Bj9Ely+FxXoTovUYrYY
2b+AE2ZMgSQ9VPRDw3GyDQT9BsgkYjczPQra+fwa9gHQz//H3J3kSHIeWQC+CsEDEDEPgMhFSwI1
AAK61d37JCsgFpiVSWQlBdRFdALqCrxAXkyf+RDh4eFBCjJfWEAbVpXS0y3st9+G955ZL2oLZPMZ
2YCMjZXO2Ddt4Kl3LcBqpsOBiV2YgBj99X2w0qSNuURdktkuPZiIPgMKrqWjbbI4bjnpRCu8wWXL
1lF5LSeHIJBMa9iN1ggjP5Athgl0aIsGgs02X0DJmElL6yddpIKHuZGqwVEAZCguWOFWT8cD/JFg
iEgRJguojcEEYXbtuS59qOoVef6t1tvSDq81NtmkKWQRK+DgiCDNp2qQ2EZozyXO0ZsnDknqabo3
H6zsEI4EHy1tCpzprCl4hT0+i1BEbN91FC/VUfJnV0b311W9gmxd2hSuDlcDXdS+fh6nEHoQhnd9
u7ZsdZ3flckrYIWxlHup7VFlGb1pnWmiiMXD5gw9F15hn43hdRcXRwfEZarTEGG17NXRpjqZRoPq
amWibSJ2DoijhCLSykCBtZ+qpshrBMYtSupLQtFaYrxo2cRTH59QYsn8Eg1qjpWIR6SymNP1+eXo
SOwIYTkz1JeL+kGzvC+dQqwgWogFTyPpmzWBWNzlE8sZNG7k2LyBqnJ3+n3t19FBu9qmp4LD/m7/
el7XA9JhQRgTzfJeybXAVFWHlM2fZsDO670sdNzP18AoabDfhiQ9leWSoXFDe2LbdsYSN2WMJdSa
oTF+fQhkTH5+CMGdb9CSYwkM+nQeDS5tjH0gUnFtA3ECL/2wqr5Emr5l2gb70GzQb+41OkbuQBUQ
zo4CWvFie90FrMSRwFCn4EExs+vABCx6eD1EC2a/t63igpcseTIwxdJeAf2Ep25K0d2UNxFyC/Oj
2CiaN61n6EJpMxGuoeo0zaVYkYok+7Q9ltRs2Pl2FnlEQyyyiilNnxyO3CCoh/v1erm/oGdLngii
hekTobr2XVutMN1+IuGh9F70FOiCM6tOXCQTINkgJF1WRAD78vk6QC53+JcEbqqGhRnGNraDcgTC
ytN9evPb0DDpgQ5lhdDkfukjYXojProUBZprP4jmIz2HrvNQtZTY5ncH67KY5sMI9yTUUYTESF6r
JeqOsrczlNXRdFNYW6N9JyzYabcDDqzaZSG7kT4LlPC21DKJYt6chUOExLqCFTO8PAeIHps+U3vi
b8Cf28WKau6+6iBik9e+01c5UmmxjqRLmUeBQG0R5OPV9jLtL5kqyevTZ0FMpNwE6nUP7SdjDL2z
qtUDCG/aBloIZIIBni918/CKxKSxkiXwsc2TiqWLTfWQzw8Ukc680dtlOj20QWSTB51GXIHm0zpe
MVPotkFdpN1BeUAY1LbPrus66rJYg7vVcXKLVnSH6DjOIOnjllAyA/5NM/IxqixfsPek7zkUNQVG
bNodzOZWRpR9LTmezcEywPqoI4qaQGRPmyD6jgdef2eLG73c0FlfdRiaelHBMH0GGxA/3ZtDXAql
YYAEAYT2Cp5E+6nqDr6ltCmijuJW3L5911EKaUp5xK3Z23radx5Kpk+bqIX9Zpkui0zyQHs/Koah
N9CQxVVf7QbqDTVN0HVEMyYQH/caLPalt94wui43VhUtsFH7BLNqXdEvoUyYwpxur7o2lJ2WNaJf
ctzRi920flcwTuZXZGuygIPQ8eo3P5vLDk8GKIuKwoXaBYeSObUkimbjDMFBUaGh0EuFjoKE9uMW
6AeVqvaVQWVmBlMYwKAZd9XFeFxnQKPCMrBrHlTvYFAqS5uAyNXeZLaH9owV8CI46D/qxta+NbXN
sqYQJ5dxMjTgzu86jBFSappXR+Szou4g9cnaQA/KsE4k7NHiHGxogyVelT2xLpOiNrCXLmsDfiBD
sqRrUEYObQAxj3YEAVo9QHZxK5E6cAdZUuBhL5yRa1Mc9KA0qaq6A2RO1h2wrLQuFiFfMllXYNup
K4g4VIV6WQiQtgHdt7gHtnda07a26MZudtgVzafqhdljEnNHwpbo4FF1NfWosAgyPqwTCbjzJVKy
xoJRSnuFiRVol2Wno0mFRRyA46qN6jCnGfSulqTPyPaQwGu/71FhsYGR1J7mEY216+WQNqak/cAU
Hz5GcdUd/5sjQRTSbdnRvgvaoGMw5MJCE/7OrbZRVbWM7j2V0KqRUbco7QZKCRhKaVN7CYyrKRId
G8rrsKDFI+MMgvuB/KOdjnk5GRW0ppfGuIey6Eey7zO4Q1QKZh0dDHx0IkIvEQeROGLRyAjanrWB
UmLhbqDYMn0k9KQxlG1mKRsWunsrExnNcKEagnreGmF0O0SJoW2PYtV+qprCrCnrDkGos7kLu/Ci
DTwspwy0YgtHv7imLLqhgSglRxQui5DqsQ+6/dpH0QG64SCH1noqGh2ssU27A9cXZNbHOyRsStJB
LNz22w+rzig2u3SgDOyTGhpzblrPBxaGwdvdXiXLqU3XAskEykgaCLkd6Jw1n5tSYkfZSqOzS5/K
usMMmx61IREMAw46GR0imza/OGzaLKVgRdEtRMi5A/VDkMdBvjy8LII9oiuFb9r5Q9FAaeF3OlAi
Ya8WaCR9C06OMDQFaFQED0ST4qaYQeQHn2Z/2PH9e4FSN5ZcRY/4KJtNdTi1zAGJrWbwDPCm58xx
6BXAgTsaYJym6MkAa0yfDORKa5mWq55rO0qj1laXLGhZlJUA01HO2iDmNQj3xvujymIXktoiQnkd
6RnkUUNHmsSoqX4bAke5gy0U1Nflkl2ArJo7gKhk3UGRZVO29KFH/owuC4xDjJWdxeG1LwvXWdoU
VArkSEThugg5OiD0fOxHiuZ186SCadQMWxjCBkcX5nL6wrRiHqhmjZ1e2x3QyrPuEAAHiYFKyo04
vCmtgw0xj37TaD0/8MtlX15YMKriBerI5nMTFuidySI7lHo9G2DCzGADVZX18D1iejS3I+wCO7/T
jzibqGaxPYPqW4jYoI0g51+fhaW+FD/RtS4aE3uwRS5zNsNe4hRO3wthG3qRq91F4KekH2xnIOVD
jVvBQ//y2g0I+OAVcI+qXrDMj+9hYvc7Lz/Ij4e3gvYjqPgSL7l4NMhP8aP9uFYsUEU6v+vQFMsA
k8ujyuu2LOa4J9e7la6Sdmv7uT4YOrGcYk3X5GypmrFhhvTZjML2Zxo2ztrQHUCkcasOi74HUzVI
WMmXThnMpCgpyxu7k3FTQug+xAa5boxTtd/kpk+bwvTOPN8CogvKbegVUE+xGFVIrXpn5GEuSggw
P3GwZ1GNMkhbzJjggFtTOzrgP6TdwcmgL+7amEY9IVsRGBdEi5tC5Zs2xSF2c8mZewllAXF4MnbU
PWyjoApY2ysguGYwRZCI8M46EsGoEbeMnR3Bpyg7uZphXMMdRMLDoa8fRtdnLL7E44YrLxoo13ky
CSVAHUZ7gXfTfrAFhiNnU3c/Sb+sN1FmNpcFjVS48Tup5JaWroZ1WYzHMh8P5MuxlWN5p9Re8oOA
wXQaSvXaTogN2ZgYfUfQV5yiHrpwfT2stZ00oenCVY0HM0C/QqxATMRBb8/CKHFaNzu9QhjvfFRK
llVm7Fl3UGwv5I/ab/eo2db8KTl6UZeqJUUzb/QlJSIkU8QOMzz0LjMajW9XX+Btu0Y7oYh60cF8
fQZ3MJ8xnhyrFeBdgTosYWeLH4kZqmxQhvVx14ABm5cdZY3cZCWA2klRNEKans3gB4jY1M+OHT9g
ZANZIxuRQax6S2w2+eabYSXWgGtgGhVLzmUdC/+6xdP14gEly7QfhI6L5VyrfuHOyA8kVICBIJKX
Vm3Jm5L40gym8F3vgIDvJdAUgxvFm6phYQYbKCblTVgSo4yJgsvRJtxV2eoB9CLtANF9PXj1/izc
2GApq7SbpW6OlD8ELj/8wa3tM9dlQ6A+bZa21LB2ftDvpM7kidYMyRKxZLoK6tYU9ozviUbXNgVR
6/SRiIHt2kLPMb0whtY7SiYu0ObDRDXvhTzhVkENEQPEsZzGshheSxeVDa2166UJuGBpPxAWvOHK
mTh/38Oes2kMCyCkVj8SMwjKgzZZGyAadpOIURUpqVwv/a8vqKsWEaR30l7hwozQcB7KuBiHXkFM
3WwKk6BqdNjMMKfEI0IkMp++XIzXNjCcWCNTlB1BzFBERI/JKgmg6PPIaWgDarmoRZpQVc+CkXr6
LATy1ZjFNPacFVzbIK7RSK3PJip5YQIXpE0B6tRuHZkupMJSkmjLeGqbYrvKt9uY4ij+2U7XesWo
vEYrW0PPn+cVZSuLGQBwqABW9Mmr783oVsTgYMcvcbTkAdnm+SO7ZeyxA1XoUwhHbhgrLC6zpum4
2RYXz5XyZWOF5HrnBKzW6xGKIfAex9WhIzvXS6p9Pdl3p3UGsRKt5g4YPMok8W5jMiOBap5UzwYk
XtM2UFisl1Sbelb+KEDC9dAsOXfkyq5ncp2lTWEsgS8hSejuxVFU2H5B2WRpoVl1nPgMREs1FojT
dm2K3X6uAySniVWH+17kpOq12cvtJJpRAqTtbQ0udmwDd4T1bdVn2Ouu8knYYIsytYLaMLNrM8ZR
oMQqw00uy7p1y6djg5YkMMPWQK49D6OWJOE7ExC7UKuO69YzXBUEEPdW9cFxTQaFzRdkjTAH7PBp
PlWDAjBe2h0I9kQz3jLoOwciNt/iLpW1wQziybtoPgEy9crq3nWYRGs64NogYJa1wQz6FAQJYmsX
Eemzzw9tAOekxmiYVf01WrKmco+lj8SOppEkcmv7bfMZJZJEcy28U4aXjZAzSFzt4drwBQTByQhJ
S1vGFGrbjbXrFRTa5jP4wQKZHyT8MooYHonQZiDfsbUjufYtMQPGx5HwCcph6w6jpGH9BeCLANFD
gNoeaEWvyHdnd7Fnw5qe3TTcycnQxOd+xWEuRG1nOCCShoOuQ9edvQmUdHO3jk/VGLGbo/FiWhFg
zy5V9BOHMUKiadp52PYHo+r4Crcl7Q1EUQ340Y6nC4uQEd6uDXaLd2Uh3tOmAHEJLi6a9tgdQsTB
H1+mWzWzqBnWuomTe80GCVl7PY56UGBgyESxtKT47TnDRlimoHRFMnmagIpTdLBC23S7aqDsGF+Z
xgsbWOsW8JY7CSWkw8pK2LKpwwzDbSzbqBz6tmsMsYeXBXr6AkNXFVbVD2YYbu9i26P5nHK6+dxk
kgsLSSRYl9l30QiZ78QpuYHmiRdNd+m1HZDw9m6L84mpaYpOCT4XHfSYbL0dg4VNKjReVnbiVj0S
eW4+yim+KbXovhk5ShrW8ioJtsBR1QYzTKy0Ia2zC2ngyWwB1RDJRG5Z1g+6mUHmELgeFqFT0WfI
o3LK9aDphPZf1gYzqP5pxcZahZCPv74arSKwj71s/ZSXQzXDt2NF17EXuByZgGWMtum8VR9KdKSG
zEmQJKxwK4/A8e3n2hvoUphY2Ap7+euiN2PrrzlTiIsS42sLqLUXbst+RVzBTtsMchTxNQeOwTRy
ygvci6QowP/Kd9rybaaonuSB1gy0lhjFBtOZI5opyauqKcIM+2h2UCuLwP5e1GiGV0SkiiFZ0Zuo
rClmAEDqGGyhmbSYJk/GJtioWo6HsjZYtK2OTGCE5JAsAotfjv/QHbQb7eqiIV42W1q2ffGcDbSN
IDl0VprPaHBtLEOCADy0bNo0gyqFq5D2LcZAFxpvs+agpsOFVg2Ni/aU5vzAoMUCqjuTSn6gsIKS
v0TOmvnSDLo9IdAUGy17AslNj+1o+zqaXXsnV0yc8sxbpYJ1ZNx+WibYUMqw1sqmsjbIUy1VU8ud
vgk61eQVuYVvsGvA+uOyYSE/hnJFRteE9EZrg5vQGBurcAMut0fNsJDfDR/ucKDQERJ/zcdtMMwW
8CQklnYqlHWHPEEi+oz4Q/T7ug7CjQ1w6ywx7CQ2C4bGDkmQuSl1FrZLeXPfOXD3XvuBfGlJCrZ6
z32dT6DVU/pNptHTLddAPfKVfV34xgy6PWxAyBDA9TZztl0llJvOifW/Gxr/jXPzsRcf++137x/f
/f7p9f3r+9PH//7x9PLpf04ff3x8/dV/cP8HfHaKH/fpj+++/HwFFnr1D//30w+n9ke3/yj++6uH
dx/eP/3u/cfXl/ffvv4mfvvBXzb//bfTc/OLdv/37gVvf/erZ/Vv1f/hH96fXh5evv3uU/MXn7pf
8y8PH05ffv7/bz99fP3w8PT48PTus98+//j0+unzwXuQCohl7P0fxa/x5edXv3Zzh7dh4Vefc3p5
en55+YVHaTrO9qhvnl9fT0933mkXQjMXY//H7/Ty4f7bWMbItbMP+b8ffvj48Pgw/R66LlLW7CP+
+vr87fffPT9+mHwIvkIMmdIPefv53enllzxtbxQ3g8He/vHx9fTyt7efX+9+NQd6YWbI2Vd6+8fL
6ZuX50mr6QCFzl/2EX9xXn7BkY92uGkwZJ/y55fnp+dvGG3qVUIeJurk7EN+x4tfniYd2fzZnDn/
iD8/PH54eJl+CYCoGbz4T28/P33/9vMP75/u2MqiyRm+kD+9/fThrvsCf2u35q31h4fHeydEXUJE
Mv+Ir5/vv4UaMXQJs2719dtPf388ffN8x3n15QPrk33Kfz2evvednyZ9SxswqA/ZZ/z1+7d/Pk09
gcAj3E6kndlHNLf9y8NnX4uOjuPkld897Ve9eCoX+eoqafn9bXb1q/9AjhQ/+NvH08PLV/8CAAD/
/w==</cx:binary>
              </cx:geoCache>
            </cx:geography>
          </cx:layoutPr>
          <cx:valueColors>
            <cx:minColor>
              <a:srgbClr val="DDEFEB"/>
            </cx:minColor>
            <cx:midColor>
              <a:srgbClr val="86C7C1"/>
            </cx:midColor>
            <cx:maxColor>
              <a:srgbClr val="46A9A2"/>
            </cx:maxColor>
          </cx:valueColors>
        </cx:series>
      </cx:plotAreaRegion>
    </cx:plotArea>
  </cx:chart>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Elnät!$A$2:$C$291</cx:f>
        <cx:nf>Elnät!$A$1:$C$1</cx:nf>
        <cx:lvl ptCount="290" name="Kommun">
          <cx:pt idx="0">Arjeplog kommun</cx:pt>
          <cx:pt idx="1">Arvidsjaurs kommun</cx:pt>
          <cx:pt idx="2">Bodens kommun</cx:pt>
          <cx:pt idx="3">Gällivare kommun</cx:pt>
          <cx:pt idx="4">Haparanda</cx:pt>
          <cx:pt idx="5">Jokkmokks kommun</cx:pt>
          <cx:pt idx="6">Kalix kommun</cx:pt>
          <cx:pt idx="7">Kiruna kommun</cx:pt>
          <cx:pt idx="8">Luleå kommun</cx:pt>
          <cx:pt idx="9">Malå kommun</cx:pt>
          <cx:pt idx="10">Norsjö kommun</cx:pt>
          <cx:pt idx="11">Pajala kommun</cx:pt>
          <cx:pt idx="12">Piteå kommun</cx:pt>
          <cx:pt idx="13">Skellefteå kommun</cx:pt>
          <cx:pt idx="14">Älvsbyns kommun</cx:pt>
          <cx:pt idx="15">Överkalix kommun</cx:pt>
          <cx:pt idx="16">Övertorneå kommun</cx:pt>
          <cx:pt idx="17">Bergs kommun</cx:pt>
          <cx:pt idx="18">Bjurholm kommun</cx:pt>
          <cx:pt idx="19">Bollnäs kommun</cx:pt>
          <cx:pt idx="20">Bräcke kommun</cx:pt>
          <cx:pt idx="21">Dorotea kommun</cx:pt>
          <cx:pt idx="22">Hudiksvall kommun</cx:pt>
          <cx:pt idx="23">Härjedalens kommun</cx:pt>
          <cx:pt idx="24">Härnösand kommun</cx:pt>
          <cx:pt idx="25">Kramfors kommun</cx:pt>
          <cx:pt idx="26">Krokoms kommun</cx:pt>
          <cx:pt idx="27">Ljusdal kommun</cx:pt>
          <cx:pt idx="28">Lycksele kommun</cx:pt>
          <cx:pt idx="29">Nordanstig kommun</cx:pt>
          <cx:pt idx="30">Nordmalings kommun</cx:pt>
          <cx:pt idx="31">Ockelbo kommun</cx:pt>
          <cx:pt idx="32">Ovanåker kommun</cx:pt>
          <cx:pt idx="33">Ragunda kommun</cx:pt>
          <cx:pt idx="34">Robertsfors kommun</cx:pt>
          <cx:pt idx="35">Sollefteå kommun</cx:pt>
          <cx:pt idx="36">Sorsele kommun</cx:pt>
          <cx:pt idx="37">Storumans kommun</cx:pt>
          <cx:pt idx="38">Strömsund kommun</cx:pt>
          <cx:pt idx="39">Sundsvalls kommun</cx:pt>
          <cx:pt idx="40">Söderhamn kommun</cx:pt>
          <cx:pt idx="41">Timrå kommun</cx:pt>
          <cx:pt idx="42">Umeå kommun</cx:pt>
          <cx:pt idx="43">Vilhelmina kommun</cx:pt>
          <cx:pt idx="44">Vindeln kommun</cx:pt>
          <cx:pt idx="45">Vännäs kommun</cx:pt>
          <cx:pt idx="46">Ånge kommun</cx:pt>
          <cx:pt idx="47">Åre kommun</cx:pt>
          <cx:pt idx="48">Åsele kommun</cx:pt>
          <cx:pt idx="49">Örnsköldsvik kommun</cx:pt>
          <cx:pt idx="50">Östersund kommun</cx:pt>
          <cx:pt idx="51">Ale kommun</cx:pt>
          <cx:pt idx="52">Alingsås kommun</cx:pt>
          <cx:pt idx="53">Aneby kommun</cx:pt>
          <cx:pt idx="54">Arboga kommun</cx:pt>
          <cx:pt idx="55">Arvika kommun</cx:pt>
          <cx:pt idx="56">Askersund kommun</cx:pt>
          <cx:pt idx="57">Avesta kommun</cx:pt>
          <cx:pt idx="58">Bengtsfors kommun</cx:pt>
          <cx:pt idx="59">Bollebygd kommun</cx:pt>
          <cx:pt idx="60">Borlänge kommun</cx:pt>
          <cx:pt idx="61">Borås kommun</cx:pt>
          <cx:pt idx="62">Botkyrka kommun</cx:pt>
          <cx:pt idx="63">Boxholms kommun</cx:pt>
          <cx:pt idx="64">Dals-Ed kommun</cx:pt>
          <cx:pt idx="65">Danderyd kommun</cx:pt>
          <cx:pt idx="66">Degerfors kommun</cx:pt>
          <cx:pt idx="67">Eda kommun</cx:pt>
          <cx:pt idx="68">Ekerö kommun</cx:pt>
          <cx:pt idx="69">Eksjö kommun</cx:pt>
          <cx:pt idx="70">Enköpings kommun</cx:pt>
          <cx:pt idx="71">Eskilstuna kommun</cx:pt>
          <cx:pt idx="72">Essunga kommun</cx:pt>
          <cx:pt idx="73">Fagersta kommun</cx:pt>
          <cx:pt idx="74">Falköping kommun</cx:pt>
          <cx:pt idx="75">Falu kommun</cx:pt>
          <cx:pt idx="76">Filipstads kommun</cx:pt>
          <cx:pt idx="77">Finspång kommun</cx:pt>
          <cx:pt idx="78">Flens kommun</cx:pt>
          <cx:pt idx="79">Forshaga kommun</cx:pt>
          <cx:pt idx="80">Färgelanda kommun</cx:pt>
          <cx:pt idx="81">Gagnef kommun</cx:pt>
          <cx:pt idx="82">Gislaved kommun</cx:pt>
          <cx:pt idx="83">Gnesta kommun</cx:pt>
          <cx:pt idx="84">Gotland kommun</cx:pt>
          <cx:pt idx="85">Grums kommun</cx:pt>
          <cx:pt idx="86">Grästorp kommun</cx:pt>
          <cx:pt idx="87">Gullspång kommun</cx:pt>
          <cx:pt idx="88">Gävle kommun</cx:pt>
          <cx:pt idx="89">Göteborgs kommun</cx:pt>
          <cx:pt idx="90">Götene kommun</cx:pt>
          <cx:pt idx="91">Habo kommun</cx:pt>
          <cx:pt idx="92">Hagfors kommun</cx:pt>
          <cx:pt idx="93">Hallsberg kommun</cx:pt>
          <cx:pt idx="94">Hallstahammars kommun</cx:pt>
          <cx:pt idx="95">Hammarö kommun</cx:pt>
          <cx:pt idx="96">Haninge kommun</cx:pt>
          <cx:pt idx="97">Heby kommun</cx:pt>
          <cx:pt idx="98">Hedemora kommun</cx:pt>
          <cx:pt idx="99">Herrljunga kommun</cx:pt>
          <cx:pt idx="100">Hjo kommun</cx:pt>
          <cx:pt idx="101">Hofors kommun</cx:pt>
          <cx:pt idx="102">Huddinge kommun</cx:pt>
          <cx:pt idx="103">Hultsfred kommun</cx:pt>
          <cx:pt idx="104">Håbo</cx:pt>
          <cx:pt idx="105">Hällefors kommun</cx:pt>
          <cx:pt idx="106">Härryda kommun</cx:pt>
          <cx:pt idx="107">Järfälla kommun</cx:pt>
          <cx:pt idx="108">Jönköping kommun</cx:pt>
          <cx:pt idx="109">Karlsborgs kommun</cx:pt>
          <cx:pt idx="110">Karlskoga kommun</cx:pt>
          <cx:pt idx="111">Karlstads kommun</cx:pt>
          <cx:pt idx="112">Katrineholms kommun</cx:pt>
          <cx:pt idx="113">Kils kommun</cx:pt>
          <cx:pt idx="114">Kinda kommun</cx:pt>
          <cx:pt idx="115">Knivsta kommun</cx:pt>
          <cx:pt idx="116">Kristinehamn kommun</cx:pt>
          <cx:pt idx="117">Kumla kommun</cx:pt>
          <cx:pt idx="118">Kungsbacka kommun</cx:pt>
          <cx:pt idx="119">Kungsör kommun</cx:pt>
          <cx:pt idx="120">Kungälv kommun</cx:pt>
          <cx:pt idx="121">Köping kommun</cx:pt>
          <cx:pt idx="122">Laxå kommun</cx:pt>
          <cx:pt idx="123">Lekeberg kommun</cx:pt>
          <cx:pt idx="124">Leksands kommun</cx:pt>
          <cx:pt idx="125">Lerum kommun</cx:pt>
          <cx:pt idx="126">Lidingö kommun</cx:pt>
          <cx:pt idx="127">Lidköping kommun</cx:pt>
          <cx:pt idx="128">Lilla Edets kommun</cx:pt>
          <cx:pt idx="129">Lindesbergs kommun</cx:pt>
          <cx:pt idx="130">Linköpings kommun</cx:pt>
          <cx:pt idx="131">Ljusnarsberg kommun</cx:pt>
          <cx:pt idx="132">Ludvika kommun</cx:pt>
          <cx:pt idx="133">Lysekil kommun</cx:pt>
          <cx:pt idx="134">Malung-Sälen kommun</cx:pt>
          <cx:pt idx="135">Mariestads kommun</cx:pt>
          <cx:pt idx="136">Marks kommun</cx:pt>
          <cx:pt idx="137">Mellerud kommun</cx:pt>
          <cx:pt idx="138">Mjölby kommun</cx:pt>
          <cx:pt idx="139">Mora kommun</cx:pt>
          <cx:pt idx="140">Motala kommun</cx:pt>
          <cx:pt idx="141">Mullsjö kommun</cx:pt>
          <cx:pt idx="142">Munkedals kommun</cx:pt>
          <cx:pt idx="143">Munkfors kommun</cx:pt>
          <cx:pt idx="144">Mölndals kommun</cx:pt>
          <cx:pt idx="145">Nacka kommun</cx:pt>
          <cx:pt idx="146">Nora kommun</cx:pt>
          <cx:pt idx="147">Norbergs kommun</cx:pt>
          <cx:pt idx="148">Norrköping kommun</cx:pt>
          <cx:pt idx="149">Norrtälje kommun</cx:pt>
          <cx:pt idx="150">Nykvarn kommun</cx:pt>
          <cx:pt idx="151">Nyköping kommun</cx:pt>
          <cx:pt idx="152">Nynäshamn kommun</cx:pt>
          <cx:pt idx="153">Nässjö kommun</cx:pt>
          <cx:pt idx="154">Orsa kommun</cx:pt>
          <cx:pt idx="155">Orust kommun</cx:pt>
          <cx:pt idx="156">Oxelösunds kommun</cx:pt>
          <cx:pt idx="157">Partille kommun</cx:pt>
          <cx:pt idx="158">Rättvik kommun</cx:pt>
          <cx:pt idx="159">Sala kommun</cx:pt>
          <cx:pt idx="160">Salems kommun</cx:pt>
          <cx:pt idx="161">Sandviken kommun</cx:pt>
          <cx:pt idx="162">Sigtuna kommun</cx:pt>
          <cx:pt idx="163">Skara kommun</cx:pt>
          <cx:pt idx="164">Skinnskatteberg kommun</cx:pt>
          <cx:pt idx="165">Skövde kommun</cx:pt>
          <cx:pt idx="166">Smedjebacken kommun</cx:pt>
          <cx:pt idx="167">Sollentuna kommun</cx:pt>
          <cx:pt idx="168">Solna kommun</cx:pt>
          <cx:pt idx="169">Sotenäs kommun</cx:pt>
          <cx:pt idx="170">Stenungsund kommun</cx:pt>
          <cx:pt idx="171">Stockholm kommun</cx:pt>
          <cx:pt idx="172">Storfors kommun</cx:pt>
          <cx:pt idx="173">Strängnäs kommun</cx:pt>
          <cx:pt idx="174">Strömstads kommun</cx:pt>
          <cx:pt idx="175">Sundbyberg kommun</cx:pt>
          <cx:pt idx="176">Sunne kommun</cx:pt>
          <cx:pt idx="177">Surahammars kommun</cx:pt>
          <cx:pt idx="178">Svenljunga kommun</cx:pt>
          <cx:pt idx="179">Säffle kommun</cx:pt>
          <cx:pt idx="180">Säters kommun</cx:pt>
          <cx:pt idx="181">Sävsjö kommun</cx:pt>
          <cx:pt idx="182">Söderköpings kommun</cx:pt>
          <cx:pt idx="183">Södertälje kommun</cx:pt>
          <cx:pt idx="184">Tanum kommun</cx:pt>
          <cx:pt idx="185">Tibro kommun</cx:pt>
          <cx:pt idx="186">Tidaholm kommun</cx:pt>
          <cx:pt idx="187">Tierps kommun</cx:pt>
          <cx:pt idx="188">Tjörn kommun</cx:pt>
          <cx:pt idx="189">Torsby kommun</cx:pt>
          <cx:pt idx="190">Tranemo kommun</cx:pt>
          <cx:pt idx="191">Tranås kommun</cx:pt>
          <cx:pt idx="192">Trollhättans kommun</cx:pt>
          <cx:pt idx="193">Trosa kommun</cx:pt>
          <cx:pt idx="194">Tyresö kommun</cx:pt>
          <cx:pt idx="195">Täby kommun</cx:pt>
          <cx:pt idx="196">Töreboda kommun</cx:pt>
          <cx:pt idx="197">Uddevalla kommun</cx:pt>
          <cx:pt idx="198">Ulricehamn kommun</cx:pt>
          <cx:pt idx="199">Upplands Väsby kommun</cx:pt>
          <cx:pt idx="200">Upplands-Bro kommun</cx:pt>
          <cx:pt idx="201">Uppsala kommun</cx:pt>
          <cx:pt idx="202">Vadstena kommun</cx:pt>
          <cx:pt idx="203">Vaggeryds kommun</cx:pt>
          <cx:pt idx="204">Valdemarsviks kommun</cx:pt>
          <cx:pt idx="205">Vallentuna kommun</cx:pt>
          <cx:pt idx="206">Vansbro kommun</cx:pt>
          <cx:pt idx="207">Vara kommun</cx:pt>
          <cx:pt idx="208">Varberg kommun</cx:pt>
          <cx:pt idx="209">Vaxholm kommun</cx:pt>
          <cx:pt idx="210">Vetlanda kommun</cx:pt>
          <cx:pt idx="211">Vimmerby kommun</cx:pt>
          <cx:pt idx="212">Vingåker kommun</cx:pt>
          <cx:pt idx="213">Vårgårda kommun</cx:pt>
          <cx:pt idx="214">Vänersborg kommun</cx:pt>
          <cx:pt idx="215">Värmdö kommun</cx:pt>
          <cx:pt idx="216">Västervik kommun</cx:pt>
          <cx:pt idx="217">Västerås kommun</cx:pt>
          <cx:pt idx="218">Ydre kommun</cx:pt>
          <cx:pt idx="219">Åmåls kommun</cx:pt>
          <cx:pt idx="220">Årjäng kommun</cx:pt>
          <cx:pt idx="221">Åtvidaberg kommun</cx:pt>
          <cx:pt idx="222">Älvdalens kommun</cx:pt>
          <cx:pt idx="223">Älvkarleby kommun</cx:pt>
          <cx:pt idx="224">Öckerö kommun</cx:pt>
          <cx:pt idx="225">Ödeshög kommun</cx:pt>
          <cx:pt idx="226">Örebro kommun</cx:pt>
          <cx:pt idx="227">Österåker kommun</cx:pt>
          <cx:pt idx="228">Östhammars kommun</cx:pt>
          <cx:pt idx="229">Alvesta kommun</cx:pt>
          <cx:pt idx="230">Bjuv kommun</cx:pt>
          <cx:pt idx="231">Borgholms kommun</cx:pt>
          <cx:pt idx="232">Bromölla kommun</cx:pt>
          <cx:pt idx="233">Burlöv kommun</cx:pt>
          <cx:pt idx="234">Båstads kommun</cx:pt>
          <cx:pt idx="235">Emmaboda kommun</cx:pt>
          <cx:pt idx="236">Eslöv kommun</cx:pt>
          <cx:pt idx="237">Falkenbergs kommun</cx:pt>
          <cx:pt idx="238">Gnosjö kommun</cx:pt>
          <cx:pt idx="239">Halmstads kommun</cx:pt>
          <cx:pt idx="240">Helsingborg kommun</cx:pt>
          <cx:pt idx="241">Hylte kommun</cx:pt>
          <cx:pt idx="242">Hässleholm kommun</cx:pt>
          <cx:pt idx="243">Höganäs kommun</cx:pt>
          <cx:pt idx="244">Högsby kommun</cx:pt>
          <cx:pt idx="245">Hörby kommun</cx:pt>
          <cx:pt idx="246">Höör kommun</cx:pt>
          <cx:pt idx="247">Kalmar kommun</cx:pt>
          <cx:pt idx="248">Karlshamn kommun</cx:pt>
          <cx:pt idx="249">Karlskrona kommun</cx:pt>
          <cx:pt idx="250">Klippan kommun</cx:pt>
          <cx:pt idx="251">Kristianstad kommun</cx:pt>
          <cx:pt idx="252">Kävlinge kommun</cx:pt>
          <cx:pt idx="253">Laholms kommun</cx:pt>
          <cx:pt idx="254">Landskrona kommun</cx:pt>
          <cx:pt idx="255">Lessebo kommun</cx:pt>
          <cx:pt idx="256">Ljungby kommun</cx:pt>
          <cx:pt idx="257">Lomma kommun</cx:pt>
          <cx:pt idx="258">Lunds kommun</cx:pt>
          <cx:pt idx="259">Malmö kommun</cx:pt>
          <cx:pt idx="260">Markaryds kommun</cx:pt>
          <cx:pt idx="261">Mönsterås kommun</cx:pt>
          <cx:pt idx="262">Mörbylånga kommun</cx:pt>
          <cx:pt idx="263">Nybro kommun</cx:pt>
          <cx:pt idx="264">Olofström kommun</cx:pt>
          <cx:pt idx="265">Osby kommun</cx:pt>
          <cx:pt idx="266">Oskarshamn kommun</cx:pt>
          <cx:pt idx="267">Perstorps kommun</cx:pt>
          <cx:pt idx="268">Ronneby kommun</cx:pt>
          <cx:pt idx="269">Simrishamns kommun</cx:pt>
          <cx:pt idx="270">Sjöbo kommun</cx:pt>
          <cx:pt idx="271">Skurups kommun</cx:pt>
          <cx:pt idx="272">Staffanstorps kommun</cx:pt>
          <cx:pt idx="273">Svalöv kommun</cx:pt>
          <cx:pt idx="274">Svedala kommun</cx:pt>
          <cx:pt idx="275">Sölvesborg kommun</cx:pt>
          <cx:pt idx="276">Tingsryd kommun</cx:pt>
          <cx:pt idx="277">Tomelilla kommun</cx:pt>
          <cx:pt idx="278">Torsås kommun</cx:pt>
          <cx:pt idx="279">Trelleborgs kommun</cx:pt>
          <cx:pt idx="280">Uppvidinge kommun</cx:pt>
          <cx:pt idx="281">Vellinge kommun</cx:pt>
          <cx:pt idx="282">Värnamo kommun</cx:pt>
          <cx:pt idx="283">Växjö kommun</cx:pt>
          <cx:pt idx="284">Ystads kommun</cx:pt>
          <cx:pt idx="285">Åstorp kommun</cx:pt>
          <cx:pt idx="286">Älmhult kommun</cx:pt>
          <cx:pt idx="287">Ängelholms kommun</cx:pt>
          <cx:pt idx="288">Örkelljunga kommun</cx:pt>
          <cx:pt idx="289">Östra Göinge kommun</cx:pt>
        </cx:lvl>
        <cx:lvl ptCount="290" name="Kommunkod">
          <cx:pt idx="0">2506</cx:pt>
          <cx:pt idx="1">2505</cx:pt>
          <cx:pt idx="2">2582</cx:pt>
          <cx:pt idx="3">2523</cx:pt>
          <cx:pt idx="4">2583</cx:pt>
          <cx:pt idx="5">2510</cx:pt>
          <cx:pt idx="6">2514</cx:pt>
          <cx:pt idx="7">2584</cx:pt>
          <cx:pt idx="8">2580</cx:pt>
          <cx:pt idx="9">2418</cx:pt>
          <cx:pt idx="10">2417</cx:pt>
          <cx:pt idx="11">2521</cx:pt>
          <cx:pt idx="12">2581</cx:pt>
          <cx:pt idx="13">2482</cx:pt>
          <cx:pt idx="14">2560</cx:pt>
          <cx:pt idx="15">2513</cx:pt>
          <cx:pt idx="16">2518</cx:pt>
          <cx:pt idx="17">2326</cx:pt>
          <cx:pt idx="18">2403</cx:pt>
          <cx:pt idx="19">2183</cx:pt>
          <cx:pt idx="20">2305</cx:pt>
          <cx:pt idx="21">2425</cx:pt>
          <cx:pt idx="22">2184</cx:pt>
          <cx:pt idx="23">2361</cx:pt>
          <cx:pt idx="24">2280</cx:pt>
          <cx:pt idx="25">2282</cx:pt>
          <cx:pt idx="26">2309</cx:pt>
          <cx:pt idx="27">2161</cx:pt>
          <cx:pt idx="28">2481</cx:pt>
          <cx:pt idx="29">2132</cx:pt>
          <cx:pt idx="30">2401</cx:pt>
          <cx:pt idx="31">2101</cx:pt>
          <cx:pt idx="32">2121</cx:pt>
          <cx:pt idx="33">2303</cx:pt>
          <cx:pt idx="34">2409</cx:pt>
          <cx:pt idx="35">2283</cx:pt>
          <cx:pt idx="36">2422</cx:pt>
          <cx:pt idx="37">2421</cx:pt>
          <cx:pt idx="38">2313</cx:pt>
          <cx:pt idx="39">2281</cx:pt>
          <cx:pt idx="40">2182</cx:pt>
          <cx:pt idx="41">2262</cx:pt>
          <cx:pt idx="42">2480</cx:pt>
          <cx:pt idx="43">2462</cx:pt>
          <cx:pt idx="44">2404</cx:pt>
          <cx:pt idx="45">2460</cx:pt>
          <cx:pt idx="46">2260</cx:pt>
          <cx:pt idx="47">2321</cx:pt>
          <cx:pt idx="48">2463</cx:pt>
          <cx:pt idx="49">2284</cx:pt>
          <cx:pt idx="50">2380</cx:pt>
          <cx:pt idx="51">1440</cx:pt>
          <cx:pt idx="52">1489</cx:pt>
          <cx:pt idx="53">0604</cx:pt>
          <cx:pt idx="54">1984</cx:pt>
          <cx:pt idx="55">1784</cx:pt>
          <cx:pt idx="56">1882</cx:pt>
          <cx:pt idx="57">2084</cx:pt>
          <cx:pt idx="58">1460</cx:pt>
          <cx:pt idx="59">1443</cx:pt>
          <cx:pt idx="60">2081</cx:pt>
          <cx:pt idx="61">1490</cx:pt>
          <cx:pt idx="62">0127</cx:pt>
          <cx:pt idx="63">0560</cx:pt>
          <cx:pt idx="64">1438</cx:pt>
          <cx:pt idx="65">0162</cx:pt>
          <cx:pt idx="66">1862</cx:pt>
          <cx:pt idx="67">1730</cx:pt>
          <cx:pt idx="68">0125</cx:pt>
          <cx:pt idx="69">0686</cx:pt>
          <cx:pt idx="70">0381</cx:pt>
          <cx:pt idx="71">0484</cx:pt>
          <cx:pt idx="72">1445</cx:pt>
          <cx:pt idx="73">1982</cx:pt>
          <cx:pt idx="74">1499</cx:pt>
          <cx:pt idx="75">2080</cx:pt>
          <cx:pt idx="76">1782</cx:pt>
          <cx:pt idx="77">0562</cx:pt>
          <cx:pt idx="78">0482</cx:pt>
          <cx:pt idx="79">1763</cx:pt>
          <cx:pt idx="80">1439</cx:pt>
          <cx:pt idx="81">2026</cx:pt>
          <cx:pt idx="82">0662</cx:pt>
          <cx:pt idx="83">0461</cx:pt>
          <cx:pt idx="84">0980</cx:pt>
          <cx:pt idx="85">1764</cx:pt>
          <cx:pt idx="86">1444</cx:pt>
          <cx:pt idx="87">1447</cx:pt>
          <cx:pt idx="88">2180</cx:pt>
          <cx:pt idx="89">1480</cx:pt>
          <cx:pt idx="90">1471</cx:pt>
          <cx:pt idx="91">0643</cx:pt>
          <cx:pt idx="92">1783</cx:pt>
          <cx:pt idx="93">1861</cx:pt>
          <cx:pt idx="94">1961</cx:pt>
          <cx:pt idx="95">1761</cx:pt>
          <cx:pt idx="96">0136</cx:pt>
          <cx:pt idx="97">0331</cx:pt>
          <cx:pt idx="98">2083</cx:pt>
          <cx:pt idx="99">1466</cx:pt>
          <cx:pt idx="100">1497</cx:pt>
          <cx:pt idx="101">2104</cx:pt>
          <cx:pt idx="102">0126</cx:pt>
          <cx:pt idx="103">0860</cx:pt>
          <cx:pt idx="104">0305</cx:pt>
          <cx:pt idx="105">1863</cx:pt>
          <cx:pt idx="106">1401</cx:pt>
          <cx:pt idx="107">0123</cx:pt>
          <cx:pt idx="108">0680</cx:pt>
          <cx:pt idx="109">1446</cx:pt>
          <cx:pt idx="110">1883</cx:pt>
          <cx:pt idx="111">1780</cx:pt>
          <cx:pt idx="112">0483</cx:pt>
          <cx:pt idx="113">1715</cx:pt>
          <cx:pt idx="114">0513</cx:pt>
          <cx:pt idx="115">0330</cx:pt>
          <cx:pt idx="116">1781</cx:pt>
          <cx:pt idx="117">1881</cx:pt>
          <cx:pt idx="118">1384</cx:pt>
          <cx:pt idx="119">1960</cx:pt>
          <cx:pt idx="120">1482</cx:pt>
          <cx:pt idx="121">1983</cx:pt>
          <cx:pt idx="122">1860</cx:pt>
          <cx:pt idx="123">1814</cx:pt>
          <cx:pt idx="124">2029</cx:pt>
          <cx:pt idx="125">1441</cx:pt>
          <cx:pt idx="126">0186</cx:pt>
          <cx:pt idx="127">1494</cx:pt>
          <cx:pt idx="128">1462</cx:pt>
          <cx:pt idx="129">1885</cx:pt>
          <cx:pt idx="130">0580</cx:pt>
          <cx:pt idx="131">1864</cx:pt>
          <cx:pt idx="132">2085</cx:pt>
          <cx:pt idx="133">1484</cx:pt>
          <cx:pt idx="134">2023</cx:pt>
          <cx:pt idx="135">1493</cx:pt>
          <cx:pt idx="136">1463</cx:pt>
          <cx:pt idx="137">1461</cx:pt>
          <cx:pt idx="138">0586</cx:pt>
          <cx:pt idx="139">2062</cx:pt>
          <cx:pt idx="140">0583</cx:pt>
          <cx:pt idx="141">0642</cx:pt>
          <cx:pt idx="142">1430</cx:pt>
          <cx:pt idx="143">1762</cx:pt>
          <cx:pt idx="144">1481</cx:pt>
          <cx:pt idx="145">0182</cx:pt>
          <cx:pt idx="146">1884</cx:pt>
          <cx:pt idx="147">1962</cx:pt>
          <cx:pt idx="148">0581</cx:pt>
          <cx:pt idx="149">0188</cx:pt>
          <cx:pt idx="150">0140</cx:pt>
          <cx:pt idx="151">0480</cx:pt>
          <cx:pt idx="152">0192</cx:pt>
          <cx:pt idx="153">0682</cx:pt>
          <cx:pt idx="154">2034</cx:pt>
          <cx:pt idx="155">1421</cx:pt>
          <cx:pt idx="156">0481</cx:pt>
          <cx:pt idx="157">1402</cx:pt>
          <cx:pt idx="158">2031</cx:pt>
          <cx:pt idx="159">1981</cx:pt>
          <cx:pt idx="160">0128</cx:pt>
          <cx:pt idx="161">2181</cx:pt>
          <cx:pt idx="162">0191</cx:pt>
          <cx:pt idx="163">1495</cx:pt>
          <cx:pt idx="164">1904</cx:pt>
          <cx:pt idx="165">1496</cx:pt>
          <cx:pt idx="166">2061</cx:pt>
          <cx:pt idx="167">0163</cx:pt>
          <cx:pt idx="168">0184</cx:pt>
          <cx:pt idx="169">1427</cx:pt>
          <cx:pt idx="170">1415</cx:pt>
          <cx:pt idx="171">0180</cx:pt>
          <cx:pt idx="172">1760</cx:pt>
          <cx:pt idx="173">0486</cx:pt>
          <cx:pt idx="174">1486</cx:pt>
          <cx:pt idx="175">0183</cx:pt>
          <cx:pt idx="176">1766</cx:pt>
          <cx:pt idx="177">1907</cx:pt>
          <cx:pt idx="178">1465</cx:pt>
          <cx:pt idx="179">1785</cx:pt>
          <cx:pt idx="180">2082</cx:pt>
          <cx:pt idx="181">0684</cx:pt>
          <cx:pt idx="182">0582</cx:pt>
          <cx:pt idx="183">0181</cx:pt>
          <cx:pt idx="184">1435</cx:pt>
          <cx:pt idx="185">1472</cx:pt>
          <cx:pt idx="186">1498</cx:pt>
          <cx:pt idx="187">0360</cx:pt>
          <cx:pt idx="188">1419</cx:pt>
          <cx:pt idx="189">1737</cx:pt>
          <cx:pt idx="190">1452</cx:pt>
          <cx:pt idx="191">0687</cx:pt>
          <cx:pt idx="192">1488</cx:pt>
          <cx:pt idx="193">0488</cx:pt>
          <cx:pt idx="194">0138</cx:pt>
          <cx:pt idx="195">0160</cx:pt>
          <cx:pt idx="196">1473</cx:pt>
          <cx:pt idx="197">1485</cx:pt>
          <cx:pt idx="198">1491</cx:pt>
          <cx:pt idx="199">0114</cx:pt>
          <cx:pt idx="200">0139</cx:pt>
          <cx:pt idx="201">0380</cx:pt>
          <cx:pt idx="202">0584</cx:pt>
          <cx:pt idx="203">0665</cx:pt>
          <cx:pt idx="204">0563</cx:pt>
          <cx:pt idx="205">0115</cx:pt>
          <cx:pt idx="206">2021</cx:pt>
          <cx:pt idx="207">1470</cx:pt>
          <cx:pt idx="208">1383</cx:pt>
          <cx:pt idx="209">0187</cx:pt>
          <cx:pt idx="210">0685</cx:pt>
          <cx:pt idx="211">0884</cx:pt>
          <cx:pt idx="212">0428</cx:pt>
          <cx:pt idx="213">1442</cx:pt>
          <cx:pt idx="214">1487</cx:pt>
          <cx:pt idx="215">0120</cx:pt>
          <cx:pt idx="216">0883</cx:pt>
          <cx:pt idx="217">1980</cx:pt>
          <cx:pt idx="218">0512</cx:pt>
          <cx:pt idx="219">1492</cx:pt>
          <cx:pt idx="220">1765</cx:pt>
          <cx:pt idx="221">0561</cx:pt>
          <cx:pt idx="222">2039</cx:pt>
          <cx:pt idx="223">0319</cx:pt>
          <cx:pt idx="224">1407</cx:pt>
          <cx:pt idx="225">0509</cx:pt>
          <cx:pt idx="226">1880</cx:pt>
          <cx:pt idx="227">0117</cx:pt>
          <cx:pt idx="228">0382</cx:pt>
          <cx:pt idx="229">0764</cx:pt>
          <cx:pt idx="230">1260</cx:pt>
          <cx:pt idx="231">0885</cx:pt>
          <cx:pt idx="232">1272</cx:pt>
          <cx:pt idx="233">1231</cx:pt>
          <cx:pt idx="234">1278</cx:pt>
          <cx:pt idx="235">0862</cx:pt>
          <cx:pt idx="236">1285</cx:pt>
          <cx:pt idx="237">1382</cx:pt>
          <cx:pt idx="238">0617</cx:pt>
          <cx:pt idx="239">1380</cx:pt>
          <cx:pt idx="240">1283</cx:pt>
          <cx:pt idx="241">1315</cx:pt>
          <cx:pt idx="242">1293</cx:pt>
          <cx:pt idx="243">1284</cx:pt>
          <cx:pt idx="244">0821</cx:pt>
          <cx:pt idx="245">1266</cx:pt>
          <cx:pt idx="246">1267</cx:pt>
          <cx:pt idx="247">0880</cx:pt>
          <cx:pt idx="248">1082</cx:pt>
          <cx:pt idx="249">1080</cx:pt>
          <cx:pt idx="250">1276</cx:pt>
          <cx:pt idx="251">1290</cx:pt>
          <cx:pt idx="252">1261</cx:pt>
          <cx:pt idx="253">1381</cx:pt>
          <cx:pt idx="254">1282</cx:pt>
          <cx:pt idx="255">0761</cx:pt>
          <cx:pt idx="256">0781</cx:pt>
          <cx:pt idx="257">1262</cx:pt>
          <cx:pt idx="258">1281</cx:pt>
          <cx:pt idx="259">1280</cx:pt>
          <cx:pt idx="260">0767</cx:pt>
          <cx:pt idx="261">0861</cx:pt>
          <cx:pt idx="262">0840</cx:pt>
          <cx:pt idx="263">0881</cx:pt>
          <cx:pt idx="264">1060</cx:pt>
          <cx:pt idx="265">1273</cx:pt>
          <cx:pt idx="266">0882</cx:pt>
          <cx:pt idx="267">1275</cx:pt>
          <cx:pt idx="268">1081</cx:pt>
          <cx:pt idx="269">1291</cx:pt>
          <cx:pt idx="270">1265</cx:pt>
          <cx:pt idx="271">1264</cx:pt>
          <cx:pt idx="272">1230</cx:pt>
          <cx:pt idx="273">1214</cx:pt>
          <cx:pt idx="274">1263</cx:pt>
          <cx:pt idx="275">1083</cx:pt>
          <cx:pt idx="276">0763</cx:pt>
          <cx:pt idx="277">1270</cx:pt>
          <cx:pt idx="278">0834</cx:pt>
          <cx:pt idx="279">1287</cx:pt>
          <cx:pt idx="280">0760</cx:pt>
          <cx:pt idx="281">1233</cx:pt>
          <cx:pt idx="282">0683</cx:pt>
          <cx:pt idx="283">0780</cx:pt>
          <cx:pt idx="284">1286</cx:pt>
          <cx:pt idx="285">1277</cx:pt>
          <cx:pt idx="286">0765</cx:pt>
          <cx:pt idx="287">1292</cx:pt>
          <cx:pt idx="288">1257</cx:pt>
          <cx:pt idx="289">1256</cx:pt>
        </cx:lvl>
        <cx:lvl ptCount="290" name="Land">
          <cx:pt idx="0">Sverige</cx:pt>
          <cx:pt idx="1">Sverige</cx:pt>
          <cx:pt idx="2">Sverige</cx:pt>
          <cx:pt idx="3">Sverige</cx:pt>
          <cx:pt idx="4">Sverige</cx:pt>
          <cx:pt idx="5">Sverige</cx:pt>
          <cx:pt idx="6">Sverige</cx:pt>
          <cx:pt idx="7">Sverige</cx:pt>
          <cx:pt idx="8">Sverige</cx:pt>
          <cx:pt idx="9">Sverige</cx:pt>
          <cx:pt idx="10">Sverige</cx:pt>
          <cx:pt idx="11">Sverige</cx:pt>
          <cx:pt idx="12">Sverige</cx:pt>
          <cx:pt idx="13">Sverige</cx:pt>
          <cx:pt idx="14">Sverige</cx:pt>
          <cx:pt idx="15">Sverige</cx:pt>
          <cx:pt idx="16">Sverige</cx:pt>
          <cx:pt idx="17">Sverige</cx:pt>
          <cx:pt idx="18">Sverige</cx:pt>
          <cx:pt idx="19">Sverige</cx:pt>
          <cx:pt idx="20">Sverige</cx:pt>
          <cx:pt idx="21">Sverige</cx:pt>
          <cx:pt idx="22">Sverige</cx:pt>
          <cx:pt idx="23">Sverige</cx:pt>
          <cx:pt idx="24">Sverige</cx:pt>
          <cx:pt idx="25">Sverige</cx:pt>
          <cx:pt idx="26">Sverige</cx:pt>
          <cx:pt idx="27">Sverige</cx:pt>
          <cx:pt idx="28">Sverige</cx:pt>
          <cx:pt idx="29">Sverige</cx:pt>
          <cx:pt idx="30">Sverige</cx:pt>
          <cx:pt idx="31">Sverige</cx:pt>
          <cx:pt idx="32">Sverige</cx:pt>
          <cx:pt idx="33">Sverige</cx:pt>
          <cx:pt idx="34">Sverige</cx:pt>
          <cx:pt idx="35">Sverige</cx:pt>
          <cx:pt idx="36">Sverige</cx:pt>
          <cx:pt idx="37">Sverige</cx:pt>
          <cx:pt idx="38">Sverige</cx:pt>
          <cx:pt idx="39">Sverige</cx:pt>
          <cx:pt idx="40">Sverige</cx:pt>
          <cx:pt idx="41">Sverige</cx:pt>
          <cx:pt idx="42">Sverige</cx:pt>
          <cx:pt idx="43">Sverige</cx:pt>
          <cx:pt idx="44">Sverige</cx:pt>
          <cx:pt idx="45">Sverige</cx:pt>
          <cx:pt idx="46">Sverige</cx:pt>
          <cx:pt idx="47">Sverige</cx:pt>
          <cx:pt idx="48">Sverige</cx:pt>
          <cx:pt idx="49">Sverige</cx:pt>
          <cx:pt idx="50">Sverige</cx:pt>
          <cx:pt idx="51">Sverige</cx:pt>
          <cx:pt idx="52">Sverige</cx:pt>
          <cx:pt idx="53">Sverige</cx:pt>
          <cx:pt idx="54">Sverige</cx:pt>
          <cx:pt idx="55">Sverige</cx:pt>
          <cx:pt idx="56">Sverige</cx:pt>
          <cx:pt idx="57">Sverige</cx:pt>
          <cx:pt idx="58">Sverige</cx:pt>
          <cx:pt idx="59">Sverige</cx:pt>
          <cx:pt idx="60">Sverige</cx:pt>
          <cx:pt idx="61">Sverige</cx:pt>
          <cx:pt idx="62">Sverige</cx:pt>
          <cx:pt idx="63">Sverige</cx:pt>
          <cx:pt idx="64">Sverige</cx:pt>
          <cx:pt idx="65">Sverige</cx:pt>
          <cx:pt idx="66">Sverige</cx:pt>
          <cx:pt idx="67">Sverige</cx:pt>
          <cx:pt idx="68">Sverige</cx:pt>
          <cx:pt idx="69">Sverige</cx:pt>
          <cx:pt idx="70">Sverige</cx:pt>
          <cx:pt idx="71">Sverige</cx:pt>
          <cx:pt idx="72">Sverige</cx:pt>
          <cx:pt idx="73">Sverige</cx:pt>
          <cx:pt idx="74">Sverige</cx:pt>
          <cx:pt idx="75">Sverige</cx:pt>
          <cx:pt idx="76">Sverige</cx:pt>
          <cx:pt idx="77">Sverige</cx:pt>
          <cx:pt idx="78">Sverige</cx:pt>
          <cx:pt idx="79">Sverige</cx:pt>
          <cx:pt idx="80">Sverige</cx:pt>
          <cx:pt idx="81">Sverige</cx:pt>
          <cx:pt idx="82">Sverige</cx:pt>
          <cx:pt idx="83">Sverige</cx:pt>
          <cx:pt idx="84">Sverige</cx:pt>
          <cx:pt idx="85">Sverige</cx:pt>
          <cx:pt idx="86">Sverige</cx:pt>
          <cx:pt idx="87">Sverige</cx:pt>
          <cx:pt idx="88">Sverige</cx:pt>
          <cx:pt idx="89">Sverige</cx:pt>
          <cx:pt idx="90">Sverige</cx:pt>
          <cx:pt idx="91">Sverige</cx:pt>
          <cx:pt idx="92">Sverige</cx:pt>
          <cx:pt idx="93">Sverige</cx:pt>
          <cx:pt idx="94">Sverige</cx:pt>
          <cx:pt idx="95">Sverige</cx:pt>
          <cx:pt idx="96">Sverige</cx:pt>
          <cx:pt idx="97">Sverige</cx:pt>
          <cx:pt idx="98">Sverige</cx:pt>
          <cx:pt idx="99">Sverige</cx:pt>
          <cx:pt idx="100">Sverige</cx:pt>
          <cx:pt idx="101">Sverige</cx:pt>
          <cx:pt idx="102">Sverige</cx:pt>
          <cx:pt idx="103">Sverige</cx:pt>
          <cx:pt idx="104">Sverige</cx:pt>
          <cx:pt idx="105">Sverige</cx:pt>
          <cx:pt idx="106">Sverige</cx:pt>
          <cx:pt idx="107">Sverige</cx:pt>
          <cx:pt idx="108">Sverige</cx:pt>
          <cx:pt idx="109">Sverige</cx:pt>
          <cx:pt idx="110">Sverige</cx:pt>
          <cx:pt idx="111">Sverige</cx:pt>
          <cx:pt idx="112">Sverige</cx:pt>
          <cx:pt idx="113">Sverige</cx:pt>
          <cx:pt idx="114">Sverige</cx:pt>
          <cx:pt idx="115">Sverige</cx:pt>
          <cx:pt idx="116">Sverige</cx:pt>
          <cx:pt idx="117">Sverige</cx:pt>
          <cx:pt idx="118">Sverige</cx:pt>
          <cx:pt idx="119">Sverige</cx:pt>
          <cx:pt idx="120">Sverige</cx:pt>
          <cx:pt idx="121">Sverige</cx:pt>
          <cx:pt idx="122">Sverige</cx:pt>
          <cx:pt idx="123">Sverige</cx:pt>
          <cx:pt idx="124">Sverige</cx:pt>
          <cx:pt idx="125">Sverige</cx:pt>
          <cx:pt idx="126">Sverige</cx:pt>
          <cx:pt idx="127">Sverige</cx:pt>
          <cx:pt idx="128">Sverige</cx:pt>
          <cx:pt idx="129">Sverige</cx:pt>
          <cx:pt idx="130">Sverige</cx:pt>
          <cx:pt idx="131">Sverige</cx:pt>
          <cx:pt idx="132">Sverige</cx:pt>
          <cx:pt idx="133">Sverige</cx:pt>
          <cx:pt idx="134">Sverige</cx:pt>
          <cx:pt idx="135">Sverige</cx:pt>
          <cx:pt idx="136">Sverige</cx:pt>
          <cx:pt idx="137">Sverige</cx:pt>
          <cx:pt idx="138">Sverige</cx:pt>
          <cx:pt idx="139">Sverige</cx:pt>
          <cx:pt idx="140">Sverige</cx:pt>
          <cx:pt idx="141">Sverige</cx:pt>
          <cx:pt idx="142">Sverige</cx:pt>
          <cx:pt idx="143">Sverige</cx:pt>
          <cx:pt idx="144">Sverige</cx:pt>
          <cx:pt idx="145">Sverige</cx:pt>
          <cx:pt idx="146">Sverige</cx:pt>
          <cx:pt idx="147">Sverige</cx:pt>
          <cx:pt idx="148">Sverige</cx:pt>
          <cx:pt idx="149">Sverige</cx:pt>
          <cx:pt idx="150">Sverige</cx:pt>
          <cx:pt idx="151">Sverige</cx:pt>
          <cx:pt idx="152">Sverige</cx:pt>
          <cx:pt idx="153">Sverige</cx:pt>
          <cx:pt idx="154">Sverige</cx:pt>
          <cx:pt idx="155">Sverige</cx:pt>
          <cx:pt idx="156">Sverige</cx:pt>
          <cx:pt idx="157">Sverige</cx:pt>
          <cx:pt idx="158">Sverige</cx:pt>
          <cx:pt idx="159">Sverige</cx:pt>
          <cx:pt idx="160">Sverige</cx:pt>
          <cx:pt idx="161">Sverige</cx:pt>
          <cx:pt idx="162">Sverige</cx:pt>
          <cx:pt idx="163">Sverige</cx:pt>
          <cx:pt idx="164">Sverige</cx:pt>
          <cx:pt idx="165">Sverige</cx:pt>
          <cx:pt idx="166">Sverige</cx:pt>
          <cx:pt idx="167">Sverige</cx:pt>
          <cx:pt idx="168">Sverige</cx:pt>
          <cx:pt idx="169">Sverige</cx:pt>
          <cx:pt idx="170">Sverige</cx:pt>
          <cx:pt idx="171">Sverige</cx:pt>
          <cx:pt idx="172">Sverige</cx:pt>
          <cx:pt idx="173">Sverige</cx:pt>
          <cx:pt idx="174">Sverige</cx:pt>
          <cx:pt idx="175">Sverige</cx:pt>
          <cx:pt idx="176">Sverige</cx:pt>
          <cx:pt idx="177">Sverige</cx:pt>
          <cx:pt idx="178">Sverige</cx:pt>
          <cx:pt idx="179">Sverige</cx:pt>
          <cx:pt idx="180">Sverige</cx:pt>
          <cx:pt idx="181">Sverige</cx:pt>
          <cx:pt idx="182">Sverige</cx:pt>
          <cx:pt idx="183">Sverige</cx:pt>
          <cx:pt idx="184">Sverige</cx:pt>
          <cx:pt idx="185">Sverige</cx:pt>
          <cx:pt idx="186">Sverige</cx:pt>
          <cx:pt idx="187">Sverige</cx:pt>
          <cx:pt idx="188">Sverige</cx:pt>
          <cx:pt idx="189">Sverige</cx:pt>
          <cx:pt idx="190">Sverige</cx:pt>
          <cx:pt idx="191">Sverige</cx:pt>
          <cx:pt idx="192">Sverige</cx:pt>
          <cx:pt idx="193">Sverige</cx:pt>
          <cx:pt idx="194">Sverige</cx:pt>
          <cx:pt idx="195">Sverige</cx:pt>
          <cx:pt idx="196">Sverige</cx:pt>
          <cx:pt idx="197">Sverige</cx:pt>
          <cx:pt idx="198">Sverige</cx:pt>
          <cx:pt idx="199">Sverige</cx:pt>
          <cx:pt idx="200">Sverige</cx:pt>
          <cx:pt idx="201">Sverige</cx:pt>
          <cx:pt idx="202">Sverige</cx:pt>
          <cx:pt idx="203">Sverige</cx:pt>
          <cx:pt idx="204">Sverige</cx:pt>
          <cx:pt idx="205">Sverige</cx:pt>
          <cx:pt idx="206">Sverige</cx:pt>
          <cx:pt idx="207">Sverige</cx:pt>
          <cx:pt idx="208">Sverige</cx:pt>
          <cx:pt idx="209">Sverige</cx:pt>
          <cx:pt idx="210">Sverige</cx:pt>
          <cx:pt idx="211">Sverige</cx:pt>
          <cx:pt idx="212">Sverige</cx:pt>
          <cx:pt idx="213">Sverige</cx:pt>
          <cx:pt idx="214">Sverige</cx:pt>
          <cx:pt idx="215">Sverige</cx:pt>
          <cx:pt idx="216">Sverige</cx:pt>
          <cx:pt idx="217">Sverige</cx:pt>
          <cx:pt idx="218">Sverige</cx:pt>
          <cx:pt idx="219">Sverige</cx:pt>
          <cx:pt idx="220">Sverige</cx:pt>
          <cx:pt idx="221">Sverige</cx:pt>
          <cx:pt idx="222">Sverige</cx:pt>
          <cx:pt idx="223">Sverige</cx:pt>
          <cx:pt idx="224">Sverige</cx:pt>
          <cx:pt idx="225">Sverige</cx:pt>
          <cx:pt idx="226">Sverige</cx:pt>
          <cx:pt idx="227">Sverige</cx:pt>
          <cx:pt idx="228">Sverige</cx:pt>
          <cx:pt idx="229">Sverige</cx:pt>
          <cx:pt idx="230">Sverige</cx:pt>
          <cx:pt idx="231">Sverige</cx:pt>
          <cx:pt idx="232">Sverige</cx:pt>
          <cx:pt idx="233">Sverige</cx:pt>
          <cx:pt idx="234">Sverige</cx:pt>
          <cx:pt idx="235">Sverige</cx:pt>
          <cx:pt idx="236">Sverige</cx:pt>
          <cx:pt idx="237">Sverige</cx:pt>
          <cx:pt idx="238">Sverige</cx:pt>
          <cx:pt idx="239">Sverige</cx:pt>
          <cx:pt idx="240">Sverige</cx:pt>
          <cx:pt idx="241">Sverige</cx:pt>
          <cx:pt idx="242">Sverige</cx:pt>
          <cx:pt idx="243">Sverige</cx:pt>
          <cx:pt idx="244">Sverige</cx:pt>
          <cx:pt idx="245">Sverige</cx:pt>
          <cx:pt idx="246">Sverige</cx:pt>
          <cx:pt idx="247">Sverige</cx:pt>
          <cx:pt idx="248">Sverige</cx:pt>
          <cx:pt idx="249">Sverige</cx:pt>
          <cx:pt idx="250">Sverige</cx:pt>
          <cx:pt idx="251">Sverige</cx:pt>
          <cx:pt idx="252">Sverige</cx:pt>
          <cx:pt idx="253">Sverige</cx:pt>
          <cx:pt idx="254">Sverige</cx:pt>
          <cx:pt idx="255">Sverige</cx:pt>
          <cx:pt idx="256">Sverige</cx:pt>
          <cx:pt idx="257">Sverige</cx:pt>
          <cx:pt idx="258">Sverige</cx:pt>
          <cx:pt idx="259">Sverige</cx:pt>
          <cx:pt idx="260">Sverige</cx:pt>
          <cx:pt idx="261">Sverige</cx:pt>
          <cx:pt idx="262">Sverige</cx:pt>
          <cx:pt idx="263">Sverige</cx:pt>
          <cx:pt idx="264">Sverige</cx:pt>
          <cx:pt idx="265">Sverige</cx:pt>
          <cx:pt idx="266">Sverige</cx:pt>
          <cx:pt idx="267">Sverige</cx:pt>
          <cx:pt idx="268">Sverige</cx:pt>
          <cx:pt idx="269">Sverige</cx:pt>
          <cx:pt idx="270">Sverige</cx:pt>
          <cx:pt idx="271">Sverige</cx:pt>
          <cx:pt idx="272">Sverige</cx:pt>
          <cx:pt idx="273">Sverige</cx:pt>
          <cx:pt idx="274">Sverige</cx:pt>
          <cx:pt idx="275">Sverige</cx:pt>
          <cx:pt idx="276">Sverige</cx:pt>
          <cx:pt idx="277">Sverige</cx:pt>
          <cx:pt idx="278">Sverige</cx:pt>
          <cx:pt idx="279">Sverige</cx:pt>
          <cx:pt idx="280">Sverige</cx:pt>
          <cx:pt idx="281">Sverige</cx:pt>
          <cx:pt idx="282">Sverige</cx:pt>
          <cx:pt idx="283">Sverige</cx:pt>
          <cx:pt idx="284">Sverige</cx:pt>
          <cx:pt idx="285">Sverige</cx:pt>
          <cx:pt idx="286">Sverige</cx:pt>
          <cx:pt idx="287">Sverige</cx:pt>
          <cx:pt idx="288">Sverige</cx:pt>
          <cx:pt idx="289">Sverige</cx:pt>
        </cx:lvl>
      </cx:strDim>
      <cx:numDim type="colorVal">
        <cx:f>Elnät!$D$2:$D$291</cx:f>
        <cx:nf>Elnät!$D$1</cx:nf>
        <cx:lvl ptCount="290" formatCode="###0" name="Balans">
          <cx:pt idx="0">73.333333333333286</cx:pt>
          <cx:pt idx="1">73.333333333333286</cx:pt>
          <cx:pt idx="2">73.333333333333286</cx:pt>
          <cx:pt idx="3">73.333333333333286</cx:pt>
          <cx:pt idx="4">73.333333333333286</cx:pt>
          <cx:pt idx="5">73.333333333333286</cx:pt>
          <cx:pt idx="6">73.333333333333286</cx:pt>
          <cx:pt idx="7">73.333333333333286</cx:pt>
          <cx:pt idx="8">73.333333333333286</cx:pt>
          <cx:pt idx="9">73.333333333333286</cx:pt>
          <cx:pt idx="10">73.333333333333286</cx:pt>
          <cx:pt idx="11">73.333333333333286</cx:pt>
          <cx:pt idx="12">73.333333333333286</cx:pt>
          <cx:pt idx="13">73.333333333333286</cx:pt>
          <cx:pt idx="14">73.333333333333286</cx:pt>
          <cx:pt idx="15">73.333333333333286</cx:pt>
          <cx:pt idx="16">73.333333333333286</cx:pt>
          <cx:pt idx="17">72.962962962962976</cx:pt>
          <cx:pt idx="18">72.962962962962976</cx:pt>
          <cx:pt idx="19">72.962962962962976</cx:pt>
          <cx:pt idx="20">72.962962962962976</cx:pt>
          <cx:pt idx="21">72.962962962962976</cx:pt>
          <cx:pt idx="22">72.962962962962976</cx:pt>
          <cx:pt idx="23">72.962962962962976</cx:pt>
          <cx:pt idx="24">72.962962962962976</cx:pt>
          <cx:pt idx="25">72.962962962962976</cx:pt>
          <cx:pt idx="26">72.962962962962976</cx:pt>
          <cx:pt idx="27">72.962962962962976</cx:pt>
          <cx:pt idx="28">72.962962962962976</cx:pt>
          <cx:pt idx="29">72.962962962962976</cx:pt>
          <cx:pt idx="30">72.962962962962976</cx:pt>
          <cx:pt idx="31">72.962962962962976</cx:pt>
          <cx:pt idx="32">72.962962962962976</cx:pt>
          <cx:pt idx="33">72.962962962962976</cx:pt>
          <cx:pt idx="34">72.962962962962976</cx:pt>
          <cx:pt idx="35">72.962962962962976</cx:pt>
          <cx:pt idx="36">72.962962962962976</cx:pt>
          <cx:pt idx="37">72.962962962962976</cx:pt>
          <cx:pt idx="38">72.962962962962976</cx:pt>
          <cx:pt idx="39">72.962962962962976</cx:pt>
          <cx:pt idx="40">72.962962962962976</cx:pt>
          <cx:pt idx="41">72.962962962962976</cx:pt>
          <cx:pt idx="42">72.962962962962976</cx:pt>
          <cx:pt idx="43">72.962962962962976</cx:pt>
          <cx:pt idx="44">72.962962962962976</cx:pt>
          <cx:pt idx="45">72.962962962962976</cx:pt>
          <cx:pt idx="46">72.962962962962976</cx:pt>
          <cx:pt idx="47">72.962962962962976</cx:pt>
          <cx:pt idx="48">72.962962962962976</cx:pt>
          <cx:pt idx="49">72.962962962962976</cx:pt>
          <cx:pt idx="50">72.962962962962976</cx:pt>
          <cx:pt idx="51">78.241262683201739</cx:pt>
          <cx:pt idx="52">78.241262683201739</cx:pt>
          <cx:pt idx="53">78.241262683201739</cx:pt>
          <cx:pt idx="54">78.241262683201739</cx:pt>
          <cx:pt idx="55">78.241262683201739</cx:pt>
          <cx:pt idx="56">78.241262683201739</cx:pt>
          <cx:pt idx="57">78.241262683201739</cx:pt>
          <cx:pt idx="58">78.241262683201739</cx:pt>
          <cx:pt idx="59">78.241262683201739</cx:pt>
          <cx:pt idx="60">78.241262683201739</cx:pt>
          <cx:pt idx="61">78.241262683201739</cx:pt>
          <cx:pt idx="62">78.241262683201739</cx:pt>
          <cx:pt idx="63">78.241262683201739</cx:pt>
          <cx:pt idx="64">78.241262683201739</cx:pt>
          <cx:pt idx="65">78.241262683201739</cx:pt>
          <cx:pt idx="66">78.241262683201739</cx:pt>
          <cx:pt idx="67">78.241262683201739</cx:pt>
          <cx:pt idx="68">78.241262683201739</cx:pt>
          <cx:pt idx="69">78.241262683201739</cx:pt>
          <cx:pt idx="70">78.241262683201739</cx:pt>
          <cx:pt idx="71">78.241262683201739</cx:pt>
          <cx:pt idx="72">78.241262683201739</cx:pt>
          <cx:pt idx="73">78.241262683201739</cx:pt>
          <cx:pt idx="74">78.241262683201739</cx:pt>
          <cx:pt idx="75">78.241262683201739</cx:pt>
          <cx:pt idx="76">78.241262683201739</cx:pt>
          <cx:pt idx="77">78.241262683201739</cx:pt>
          <cx:pt idx="78">78.241262683201739</cx:pt>
          <cx:pt idx="79">78.241262683201739</cx:pt>
          <cx:pt idx="80">78.241262683201739</cx:pt>
          <cx:pt idx="81">78.241262683201739</cx:pt>
          <cx:pt idx="82">78.241262683201739</cx:pt>
          <cx:pt idx="83">78.241262683201739</cx:pt>
          <cx:pt idx="84">78.241262683201739</cx:pt>
          <cx:pt idx="85">78.241262683201739</cx:pt>
          <cx:pt idx="86">78.241262683201739</cx:pt>
          <cx:pt idx="87">78.241262683201739</cx:pt>
          <cx:pt idx="88">78.241262683201739</cx:pt>
          <cx:pt idx="89">78.241262683201739</cx:pt>
          <cx:pt idx="90">78.241262683201739</cx:pt>
          <cx:pt idx="91">78.241262683201739</cx:pt>
          <cx:pt idx="92">78.241262683201739</cx:pt>
          <cx:pt idx="93">78.241262683201739</cx:pt>
          <cx:pt idx="94">78.241262683201739</cx:pt>
          <cx:pt idx="95">78.241262683201739</cx:pt>
          <cx:pt idx="96">78.241262683201739</cx:pt>
          <cx:pt idx="97">78.241262683201739</cx:pt>
          <cx:pt idx="98">78.241262683201739</cx:pt>
          <cx:pt idx="99">78.241262683201739</cx:pt>
          <cx:pt idx="100">78.241262683201739</cx:pt>
          <cx:pt idx="101">78.241262683201739</cx:pt>
          <cx:pt idx="102">78.241262683201739</cx:pt>
          <cx:pt idx="103">78.241262683201739</cx:pt>
          <cx:pt idx="104">78.241262683201739</cx:pt>
          <cx:pt idx="105">78.241262683201739</cx:pt>
          <cx:pt idx="106">78.241262683201739</cx:pt>
          <cx:pt idx="107">78.241262683201739</cx:pt>
          <cx:pt idx="108">78.241262683201739</cx:pt>
          <cx:pt idx="109">78.241262683201739</cx:pt>
          <cx:pt idx="110">78.241262683201739</cx:pt>
          <cx:pt idx="111">78.241262683201739</cx:pt>
          <cx:pt idx="112">78.241262683201739</cx:pt>
          <cx:pt idx="113">78.241262683201739</cx:pt>
          <cx:pt idx="114">78.241262683201739</cx:pt>
          <cx:pt idx="115">78.241262683201739</cx:pt>
          <cx:pt idx="116">78.241262683201739</cx:pt>
          <cx:pt idx="117">78.241262683201739</cx:pt>
          <cx:pt idx="118">78.241262683201739</cx:pt>
          <cx:pt idx="119">78.241262683201739</cx:pt>
          <cx:pt idx="120">78.241262683201739</cx:pt>
          <cx:pt idx="121">78.241262683201739</cx:pt>
          <cx:pt idx="122">78.241262683201739</cx:pt>
          <cx:pt idx="123">78.241262683201739</cx:pt>
          <cx:pt idx="124">78.241262683201739</cx:pt>
          <cx:pt idx="125">78.241262683201739</cx:pt>
          <cx:pt idx="126">78.241262683201739</cx:pt>
          <cx:pt idx="127">78.241262683201739</cx:pt>
          <cx:pt idx="128">78.241262683201739</cx:pt>
          <cx:pt idx="129">78.241262683201739</cx:pt>
          <cx:pt idx="130">78.241262683201739</cx:pt>
          <cx:pt idx="131">78.241262683201739</cx:pt>
          <cx:pt idx="132">78.241262683201739</cx:pt>
          <cx:pt idx="133">78.241262683201739</cx:pt>
          <cx:pt idx="134">78.241262683201739</cx:pt>
          <cx:pt idx="135">78.241262683201739</cx:pt>
          <cx:pt idx="136">78.241262683201739</cx:pt>
          <cx:pt idx="137">78.241262683201739</cx:pt>
          <cx:pt idx="138">78.241262683201739</cx:pt>
          <cx:pt idx="139">78.241262683201739</cx:pt>
          <cx:pt idx="140">78.241262683201739</cx:pt>
          <cx:pt idx="141">78.241262683201739</cx:pt>
          <cx:pt idx="142">78.241262683201739</cx:pt>
          <cx:pt idx="143">78.241262683201739</cx:pt>
          <cx:pt idx="144">78.241262683201739</cx:pt>
          <cx:pt idx="145">78.241262683201739</cx:pt>
          <cx:pt idx="146">78.241262683201739</cx:pt>
          <cx:pt idx="147">78.241262683201739</cx:pt>
          <cx:pt idx="148">78.241262683201739</cx:pt>
          <cx:pt idx="149">78.241262683201739</cx:pt>
          <cx:pt idx="150">78.241262683201739</cx:pt>
          <cx:pt idx="151">78.241262683201739</cx:pt>
          <cx:pt idx="152">78.241262683201739</cx:pt>
          <cx:pt idx="153">78.241262683201739</cx:pt>
          <cx:pt idx="154">78.241262683201739</cx:pt>
          <cx:pt idx="155">78.241262683201739</cx:pt>
          <cx:pt idx="156">78.241262683201739</cx:pt>
          <cx:pt idx="157">78.241262683201739</cx:pt>
          <cx:pt idx="158">78.241262683201739</cx:pt>
          <cx:pt idx="159">78.241262683201739</cx:pt>
          <cx:pt idx="160">78.241262683201739</cx:pt>
          <cx:pt idx="161">78.241262683201739</cx:pt>
          <cx:pt idx="162">78.241262683201739</cx:pt>
          <cx:pt idx="163">78.241262683201739</cx:pt>
          <cx:pt idx="164">78.241262683201739</cx:pt>
          <cx:pt idx="165">78.241262683201739</cx:pt>
          <cx:pt idx="166">78.241262683201739</cx:pt>
          <cx:pt idx="167">78.241262683201739</cx:pt>
          <cx:pt idx="168">78.241262683201739</cx:pt>
          <cx:pt idx="169">78.241262683201739</cx:pt>
          <cx:pt idx="170">78.241262683201739</cx:pt>
          <cx:pt idx="171">78.241262683201739</cx:pt>
          <cx:pt idx="172">78.241262683201739</cx:pt>
          <cx:pt idx="173">78.241262683201739</cx:pt>
          <cx:pt idx="174">78.241262683201739</cx:pt>
          <cx:pt idx="175">78.241262683201739</cx:pt>
          <cx:pt idx="176">78.241262683201739</cx:pt>
          <cx:pt idx="177">78.241262683201739</cx:pt>
          <cx:pt idx="178">78.241262683201739</cx:pt>
          <cx:pt idx="179">78.241262683201739</cx:pt>
          <cx:pt idx="180">78.241262683201739</cx:pt>
          <cx:pt idx="181">78.241262683201739</cx:pt>
          <cx:pt idx="182">78.241262683201739</cx:pt>
          <cx:pt idx="183">78.241262683201739</cx:pt>
          <cx:pt idx="184">78.241262683201739</cx:pt>
          <cx:pt idx="185">78.241262683201739</cx:pt>
          <cx:pt idx="186">78.241262683201739</cx:pt>
          <cx:pt idx="187">78.241262683201739</cx:pt>
          <cx:pt idx="188">78.241262683201739</cx:pt>
          <cx:pt idx="189">78.241262683201739</cx:pt>
          <cx:pt idx="190">78.241262683201739</cx:pt>
          <cx:pt idx="191">78.241262683201739</cx:pt>
          <cx:pt idx="192">78.241262683201739</cx:pt>
          <cx:pt idx="193">78.241262683201739</cx:pt>
          <cx:pt idx="194">78.241262683201739</cx:pt>
          <cx:pt idx="195">78.241262683201739</cx:pt>
          <cx:pt idx="196">78.241262683201739</cx:pt>
          <cx:pt idx="197">78.241262683201739</cx:pt>
          <cx:pt idx="198">78.241262683201739</cx:pt>
          <cx:pt idx="199">78.241262683201739</cx:pt>
          <cx:pt idx="200">78.241262683201739</cx:pt>
          <cx:pt idx="201">78.241262683201739</cx:pt>
          <cx:pt idx="202">78.241262683201739</cx:pt>
          <cx:pt idx="203">78.241262683201739</cx:pt>
          <cx:pt idx="204">78.241262683201739</cx:pt>
          <cx:pt idx="205">78.241262683201739</cx:pt>
          <cx:pt idx="206">78.241262683201739</cx:pt>
          <cx:pt idx="207">78.241262683201739</cx:pt>
          <cx:pt idx="208">78.241262683201739</cx:pt>
          <cx:pt idx="209">78.241262683201739</cx:pt>
          <cx:pt idx="210">78.241262683201739</cx:pt>
          <cx:pt idx="211">78.241262683201739</cx:pt>
          <cx:pt idx="212">78.241262683201739</cx:pt>
          <cx:pt idx="213">78.241262683201739</cx:pt>
          <cx:pt idx="214">78.241262683201739</cx:pt>
          <cx:pt idx="215">78.241262683201739</cx:pt>
          <cx:pt idx="216">78.241262683201739</cx:pt>
          <cx:pt idx="217">78.241262683201739</cx:pt>
          <cx:pt idx="218">78.241262683201739</cx:pt>
          <cx:pt idx="219">78.241262683201739</cx:pt>
          <cx:pt idx="220">78.241262683201739</cx:pt>
          <cx:pt idx="221">78.241262683201739</cx:pt>
          <cx:pt idx="222">78.241262683201739</cx:pt>
          <cx:pt idx="223">78.241262683201739</cx:pt>
          <cx:pt idx="224">78.241262683201739</cx:pt>
          <cx:pt idx="225">78.241262683201739</cx:pt>
          <cx:pt idx="226">78.241262683201739</cx:pt>
          <cx:pt idx="227">78.241262683201739</cx:pt>
          <cx:pt idx="228">78.241262683201739</cx:pt>
          <cx:pt idx="229">80.887372013651827</cx:pt>
          <cx:pt idx="230">80.887372013651827</cx:pt>
          <cx:pt idx="231">80.887372013651827</cx:pt>
          <cx:pt idx="232">80.887372013651827</cx:pt>
          <cx:pt idx="233">80.887372013651827</cx:pt>
          <cx:pt idx="234">80.887372013651827</cx:pt>
          <cx:pt idx="235">80.887372013651827</cx:pt>
          <cx:pt idx="236">80.887372013651827</cx:pt>
          <cx:pt idx="237">80.887372013651827</cx:pt>
          <cx:pt idx="238">80.887372013651827</cx:pt>
          <cx:pt idx="239">80.887372013651827</cx:pt>
          <cx:pt idx="240">80.887372013651827</cx:pt>
          <cx:pt idx="241">80.887372013651827</cx:pt>
          <cx:pt idx="242">80.887372013651827</cx:pt>
          <cx:pt idx="243">80.887372013651827</cx:pt>
          <cx:pt idx="244">80.887372013651827</cx:pt>
          <cx:pt idx="245">80.887372013651827</cx:pt>
          <cx:pt idx="246">80.887372013651827</cx:pt>
          <cx:pt idx="247">80.887372013651827</cx:pt>
          <cx:pt idx="248">80.887372013651827</cx:pt>
          <cx:pt idx="249">80.887372013651827</cx:pt>
          <cx:pt idx="250">80.887372013651827</cx:pt>
          <cx:pt idx="251">80.887372013651827</cx:pt>
          <cx:pt idx="252">80.887372013651827</cx:pt>
          <cx:pt idx="253">80.887372013651827</cx:pt>
          <cx:pt idx="254">80.887372013651827</cx:pt>
          <cx:pt idx="255">80.887372013651827</cx:pt>
          <cx:pt idx="256">80.887372013651827</cx:pt>
          <cx:pt idx="257">80.887372013651827</cx:pt>
          <cx:pt idx="258">80.887372013651827</cx:pt>
          <cx:pt idx="259">80.887372013651827</cx:pt>
          <cx:pt idx="260">80.887372013651827</cx:pt>
          <cx:pt idx="261">80.887372013651827</cx:pt>
          <cx:pt idx="262">80.887372013651827</cx:pt>
          <cx:pt idx="263">80.887372013651827</cx:pt>
          <cx:pt idx="264">80.887372013651827</cx:pt>
          <cx:pt idx="265">80.887372013651827</cx:pt>
          <cx:pt idx="266">80.887372013651827</cx:pt>
          <cx:pt idx="267">80.887372013651827</cx:pt>
          <cx:pt idx="268">80.887372013651827</cx:pt>
          <cx:pt idx="269">80.887372013651827</cx:pt>
          <cx:pt idx="270">80.887372013651827</cx:pt>
          <cx:pt idx="271">80.887372013651827</cx:pt>
          <cx:pt idx="272">80.887372013651827</cx:pt>
          <cx:pt idx="273">80.887372013651827</cx:pt>
          <cx:pt idx="274">80.887372013651827</cx:pt>
          <cx:pt idx="275">80.887372013651827</cx:pt>
          <cx:pt idx="276">80.887372013651827</cx:pt>
          <cx:pt idx="277">80.887372013651827</cx:pt>
          <cx:pt idx="278">80.887372013651827</cx:pt>
          <cx:pt idx="279">80.887372013651827</cx:pt>
          <cx:pt idx="280">80.887372013651827</cx:pt>
          <cx:pt idx="281">80.887372013651827</cx:pt>
          <cx:pt idx="282">80.887372013651827</cx:pt>
          <cx:pt idx="283">80.887372013651827</cx:pt>
          <cx:pt idx="284">80.887372013651827</cx:pt>
          <cx:pt idx="285">80.887372013651827</cx:pt>
          <cx:pt idx="286">80.887372013651827</cx:pt>
          <cx:pt idx="287">80.887372013651827</cx:pt>
          <cx:pt idx="288">80.887372013651827</cx:pt>
          <cx:pt idx="289">80.887372013651827</cx:pt>
        </cx:lvl>
      </cx:numDim>
    </cx:data>
  </cx:chartData>
  <cx:chart>
    <cx:plotArea>
      <cx:plotAreaRegion>
        <cx:series layoutId="regionMap" uniqueId="{3BDBE352-9C23-4C1D-AC6C-3E1FF3040537}">
          <cx:tx>
            <cx:txData>
              <cx:f>Elnät!$D$1</cx:f>
              <cx:v>Balans</cx:v>
            </cx:txData>
          </cx:tx>
          <cx:dataId val="0"/>
          <cx:layoutPr>
            <cx:geography cultureLanguage="en-US" cultureRegion="SE" attribution="Powered by Bing">
              <cx:geoCache provider="{E9337A44-BEBE-4D9F-B70C-5C5E7DAFC167}">
                <cx:binary>7H3rcttIku6rKPT7mMb90jHeiJYsW9OS3T0tt/fM+eOARJiiSAIakJSt/j39Cv0E9ivoBfhi5ysC
IFGJLC5woOqNrTjcmdgYyplM8kNW5T3/dvP1h5t5mhRHXxfzbPnDzddXx7er1f0PL18ub27TRbIc
LaY3Rb7MP69GN/niZf758/QmfTkuki/TbPLSsWzv5c1tUqzSr8f/8Tdwm6T5ZX6TrKZ59o91Wjz+
mi7X89XywN/YPx3d5OtsJcgn4PTq+OohLaaT9PgoGS+m2evpclVMb1bOq+PLx2U6m86PZvlisc6O
j9JsNV09fni8T18dy//2+Ogl/aiWWEdzSL5aj0HsRyMnDO3QsWJr+7KPj+Z5Nqn+bNsjz3OtOLac
+kPfJwvQVQItu0i0lScZj4t0ucQ32/5/hoP0PV4d257yZ9h/Kv39vqTjFD/PdJmflr/saS6+5dXZ
9md5KSP3H38jb+CHIu80wKW/6n/1p87YnuRfb/P5Yv+lnhNcO45sy7bcePsKZXD9keWHtmO5dvnn
WMa4j2A8xi0OBGPLb2PcojEC47t1IUDuoi79FDhwR7HrWIHlVBhHMsbxyLGjOHYcd6ff5fNV6vFJ
JVinp08BcosFQdlhNLn9uSbAfJHMp181YOyPIj+KcUqzeuy4I9uzXCd2fVaPO0vF4yuTU2wZDZYJ
TMD1bbHWcj7HI9eHdnpuyJ7PwNXyg8h1Xflg7iwOD6hMTgC1cUdIb8H6kAlMAPQkX80ei1ny/Lrq
48C1LN93o8qgguHUNKjCUeR6ru14Hn8e9xCMR7f11SQ0Xx1bsPCktwBwi8YEjK/WRXKbLBZJ0ely
63ftAubQCmE+xd7uzG3CHIwcB1aVh6uved32lIlHmGMiIQrjGaac9BZA5shMwPnH4i69n+eT59fl
IICBbIeB77H3rg1dju0gjEP+3q0F6/T48VC3WUiovjp2mPu3TWQCzB+T+RyqtM70HNq+6zpOIA7H
phpHIysMPN9yKy2Hcd1U534y8RAzPAjG3InNUJkA8tti8225yov751dmRDoAceREPrmRnRFU2LHt
gIQ4drIsj96ts+nN9B7W/eqxfgLY4AsPsZITAZoLeShpTYD7x+JhOl7eJWsdV3Tgj/zYg/qGdmlq
kehHPLKD2LeE1m9fBP6esvHIc0wI6PwJ3v5dTMD754ck23yfpcXzq3dgj9ww9Dzbq9CGz9Q8yeFC
25Ed+i6BeSfSYC1XcqKAMwa4ktYE1E8Qg806GUH9bHAoeOSEuJldWLsNrB17FMSBZ9u2IubVWR5e
qcn3ofAyFhmhMAHUzZ/LVVos19lYgy4j8BHGbhBaQelckZimNwpcH85XjJ+6aY7tZRqszGpWFG6c
M9Jb8LTUxCYgf5IWEx3a7IzCIIis0K+8KXJdeyPPdTzc1sSl7iyOQpmlbyMhCe+KAVf+PBMA/WW6
SjffNaixP3Jt1wui2OFiJDimPcTIHM+vtJyknyqxBtreLBcKM3Nks3QmoH2e3CdFko2T+uxkHZn+
N7Hr47z2Kihl3XW8kY0D27EdmD7NA3snS5eHj9ffNosO4LaJTED27ebbfD59SIq0y8/ZE+FQQOh4
gROV3hJO4abJZY2CwPIiRLbLPxOgG6IN1Gclpw6wK2lNQP/Hh3S50hAbCyxkF+Eou36FPAmfBCM7
cqD2dQ0BCZF1F4vXb0JPUbba1hehMAHbn/LZbIH/6jC7glFg+RHiIBWAsmLbMfJVsMUdf18f1DzB
e0nGI9xmQUFmruc2kQk4b/4s0usif/7jW2QlQy90gijcBbsax7fto0rEt+2oDp6Q47uWa+DZzbMh
aNs4QKS3tg5V+bvIn28C4r/m12mxWn7OtURAYXdBdSPXkh1ox0I9iSceCD6t0VMoXq05JhKucK9w
1khvAWqOzAigkwliJTruZ1ElEvlhGJKIZ4DiEj/ydic3CXz+2l0gBcCEgYQk7zvTzzQB2ItpoSUn
GSC7jOIgKwiqShHiU1kjx3Mj26nDJcR7LsWq3S3Wx+NhrQkpnMwlXP9TE2C8XM91BUHiCFUivh/I
HpODChEU56IaiPWYKnnkG6+0vHqAyXLpgCxLZwLM75K5plCXHQUecsuotRUvchZHo9ALfDdw+Au3
lGog1hwTCjVz4XJkJiD9YbootEDtjLwodu0oqrCUz2UUBblO6IYuyU1U4gzEmOVCQcZFL70Fq4ql
MwHlzZ9omUHBSKbn8IYNBb/X81EpwKg1Cq8D30cIG8XZ5au+b8viekm4gcgf4CWBzZeEHaA24Sm4
ylEb9llTFgP2NdJSKOeUL3AouoPKQBSYEMO6IcxAzJWcKOKMxitpTcD7IzIYGoIk6IULbBt+caXt
stdsO6PYD4TBtk9nNUNhXYXizW6JmuDL1YVJ/94ETN8jBHK3eXp+WANvFNsu4lu1I9WKcHqIbIeu
sNmaeNYCDVRing1BmIuE8IQmQP1LcpfMNSgwXGbRx4o6sCpVIVvhuK5dVAPCRK8UmKQquovFqzCh
pxAzDjShMAHbq1mq8S72RqHvIFUR7rMRjTA24pqxH7tujHa47YuEsZuyDdRqNSsKO+NyqYlNeALO
1+PpbPmAcn0NZ7k9gv7agRVVRbuyhsMmQ8ecjxKiqoaIaPhetE6ZNF7NOSYUdDx40ltwwTgyE+De
/Hv+sLx+1FTgGYS+6G1lU89C3eMgdlw0aHDqvpdsoLKrGEkQKxyv3a8jy2AC8ifwujL0a2hRczTG
4pZ25MpeW/jjmFVh+/wBv5NI/rF7h00VfCjejJYrKE2AextDmGnqcAewDip6g6jSdPy0zYvdGaG0
CH+Mq2OfXOwN0QYir+REsWesOSWtCei/gXt2m0w0WO2oTfCdGBMsXP5OdxFvRY+OayHQ2vTP+kjE
3+QtDgRkrhe+RWMCuCdou7uZ6SgbRFG3j7rPqO6QJee5P/IwoSbcXfBEr2u5Bio1z4aAzdZ6V7+L
/PkmIH6FmPl6kWiy2iz01YWhj7lR4tWKm9rw30Lbo3HTPiLxCt3+VhRkzhtrfa4JAL/Oi3yVajiu
EU5DlDR2PETMti8SJQ1GnhW5opZMPq57CMSDSxl0gJaSmACsaCnVNLhEDDqAZV3CGpOj2kE3LXqk
HZrY7C4PDyuhJ6hyVzChMAHUiyLHaD8dnhRinkhPRjYCY9sXyVajq8rD/KHWYdxDIB5WyoDgyt22
lMQEYM833zCeZJxgdIUOdJ2RsJoxv5Ecwh5q/+LIbc2fkcSRrZreTvIBXh3APkBtCu7Z5mmJRisN
4RFY1SjXxtxGVQkKClBQ3EunD4nfvBJqcIPsAV4UfSY7fYDaBPQ3f2QTPd4UWrBc5LdUVfyiCcvC
tE/Z9CrFGajuHJMOSHNkJkB8USSLz3qq9lFn4FqBbQW10yzFwpDjCHGyx6j5rgw1Gew+gqmubvLV
OsDc+lQTML68Wy9xdWs4wG1MrohdlA7hbGzEORHfhussru4yoSEmPzVDXpVAnSwJHtsWB4otPlF6
C5mrFo0J2F5tnsZpgfmAmRZ4kbtAT523Hy3URDkcIdoZou2OR3kv2uBbWs1KAhm5KwZ3NbEJD8Dl
481smc51XNMeXGU/CjC3tTyhScFRhIFjiI4JPS9fRMl7CKZQcsqBgs1EwVo/hwkYfyhEMcp1rmVg
iY/xFpj8iA67KhlJahFQN+oFNgy2CmVilPWUjUeaY0LAthnzmyMzAe+THCX/nW7HftMPfNhcDrrs
vLrQm0RRYLF5VuhhIhFbiFCJNdAAZ7lQsBnNZulMQBsFkmNkMFZTHaNf7RHiJyEu6X1pP7nCffwd
nfPsGb4XrdPTyCs3x4TgzV3bHJkJcH+cZuN0rsNcQ0ZD1BRGdYyUBNMw6tmORbaDn21SyTUA6BYH
ijKj1S0aEyAWj+4CFSaZlgFj7giTpkKUALPVwZh0gZs6QrutWqV7yKZWacqkA9jc72IC3j+j6GB+
rWHeBYbWoFhIzOBXJSkRM3cDG8kPzgTvIRePM2VAMWa8LUpiAr4Xa2jy5knDuFcUDXmOFyERXaUr
iUW2DaQAfLdq5SHGdy3YYAdbxYgAzs3jV5GaAPwVIqN6fGsMdXYRHa2HUVnE6QrxZwy58eoIOQmg
9ZCLV2zKgODM9fFQEhPwfZ1O0kJP+FuMKsLJjH7LfZdO0/JGxtrBLW7D+N6+CMK9JOMxbrMgKHMj
itpEJuB8tSo2T4ulrim/GHASbDuot0gSVYam+xHKTUQJSDMIvpdp8OmtZkUQ58oV1MQmIP9x8y3T
VNyPjXWIlCA62vazUPQfuQHfzrGTaGAcRcGHIs75XPVvIktgAtzI8WST68fnz4X4AQYIlhVIpaVN
qkHF+kLEwXHYy1reQyD+FKcMCL6imlx6q0x0ST+CCcBe4ezeNuN1ik/0C4sGjhiPEfpedRWLJbHN
qxqjUFCbtJssKSoKpYO8Fm3ofpXddySMJHyR42Ii4SpSI6DfPM0xFPYa6Q8teo38JS5vlyg0kl8R
4mVWgOtcQnsvzfB7W82LYG4zA2KR16x/FyqJCbBfJrrWCQcjH4MUREdmeZST+9sdWR56MVHbzwZV
esilONHJF6NQ44GT3hInOiExAd8r1BSiBDzVEQnHGG+sCw6waUE+yYMREtZAFSsPOadrJ1KnS4ZH
l+EhoamoUah/jP0nm4Dxbws986xc1B35gWiz5DQYDdVOgCvbq6cEE9+6lEo2fssjvsdIQo4JBZqx
vTkyI5CeF9ObVE8dkkhbY/RNBMRLtSVajc5KrEjyXGG3Na/q33Yy7bWqP84ME4IzN9eI+2wTcP44
nd+m88VUx/pKtGQFDhYiiUXv2xcxyTDiXawwdUR0solzP5n4Y5vhQVDmYqIMlREgJ2NsxdIBMbZX
eh7aeFBwIN/MnthB62NQAt6XsO0higJZyoHgajEt8B8pjQmobv7QslEFnVmeKDHBGODti2SwcDgH
LhZiRVgnLl7kLt4KNfAqZngQjLm4J0NlBsqaMlYYwo+uDAdz+EsgSZgbQRLEuW23rvlu4bwVazDS
DBeKNWN1bf5g6IxA+88iW84QCEBwbDp7/vBI4I6cKMKUKrdaq0KObQyExlPhiAXy5Us+vbEpoyEe
jVL0tsUOs6PPARMmO8zAhAfiJM0muvZwIKWJ8SW4o+tNd+RhEKPg8bRgfZr8FPSTib/FGR4Eb84K
Z6hMAPlHHeX+8LJiB4OAUVDEXuTo0cW0BAfN8zK6HYXhYW0Sd8Cz+c/NAFLUCOqq9RbzQdF8p5oC
jB3SMebSkbT0j9uyRSHSwLtaxagTzPXPIstgBORZqiU/iTUrWKMC14rvqYV/ZVu2hZGiRHu7iqPQ
X4mcQGvhpJDeQiT7R4nACECL61zTPDEMPrCxdGW//ruZlcTWcDdGma9Hz+PO8iggleklAF8dcxWA
P8oURoC6nOnaCo4QCHZu+DGmO9MQSGxjylhsE9fpx1qWAVFMhgcFFtJIbwllbX+yCeCK4ZY4hCca
RlrAiBKxjgDR6tKIIiFMTB8KLfRg0azyTqQBGDM8JEChvIxrzFCZgXExR5mTlvEVFiY5Ygq/7VVO
L9FjDAMUs3xR0y1ftWhgq0SSrZrebrCKEUHbYWoGVKQmQP46mS9fnOlQ6gibF1D75VSOkYhRN29i
9Nihd9bGQJMyMkbO70quAZrd4kCQ5vS6RWMGxOidKx51YByLkcwYG1eXa5MwdjSyMNMXgy6IUr9G
4l5INAhdyoLAK2Lm0lu4mtufawK+Zzo2iyJsFQlTGTV8isAGksexY9tk1VlHYXgrukksYYdbmCnZ
bP5zI4CE+axjCY7oqoixyCwKyBkM9xc1AEhClUcwTTOdlfIMvHhZLgRdTllZOjNg1rPraGtGY/Cb
U6cdcOo2b1ysQsJZjeJ7Pu1wNtuKNRhthgtFmwlxsJ9uBNoZMk33erqaodiBC5sZY0ZkqDFkCJ6y
jylD5eENvW/WB5ztZRoKt4oThZypz1RKYQLsPxdLHfOX7ZGNDRi2qLHevkhRl6gFchwfW+pkwLtK
w1/LEjUBlvOXpH9vAphny9l0vlxpWfUNHXZFPzp2XOwcoeapjbprC0XXCGjKkPaTiQeW4UHgFVlJ
6S1Y0QyVCSC/f6wO6ucvCED0Eo0yPiLTdZFe67iGWqOvef/n5nG9k2xweknJScL41TEHu5LWBPDP
luhz1ZKQiEbIL7mIguyHETTVW0zzxRix0CEZxR4CqXRb/kYEYS76QT/TBGDfJGhWX6503MXWCNN2
0S8B32r7IrVdPuqvMeoR6+jkg7uPRDy0LQ4UW1iD0ls4tFs0ZoA713lmY/E31phExLbGJCEf40ew
5ILiWgsz+Jh+k6hYSbDyuQk1sSGQr5//gsbIIES6LKhrdUqTQKYPP8vB5JHGeozmBY2fvJNQKnVu
UBOAOfNa+jQjMJ3Op/c4o7vFg/u1KcO8Dm1EqINwP+2pef+KAt0IhZoBb3q96SWaAt82D4IyF9xk
PtkMrLPl/eZ7pqMrGVY2wh5oUd1XzTehxoUcIgaKDe87R0tS4mkl2fDjW8WJwM41UbxR0RoBvp5N
KNBxbI8MUcW1zyU2gYcLjXlw6KJQAN9VKoV6S+QUYsZ/fiMRmIDrRTJfJDoGvaF5LUBxNIblyw4z
NobiD3ibXwXbXR4eUkJPMYXhJ70F85pQmADqGyyMmaRzpGo1OE+IiKCmx3OCmK+bRnUAFgAjUbFf
CSud1Q3ZBkawm19TZiVhrLC1lXKY8AS8TSZZ+lmLtS1SE2hK5WdJ+CNkJV3UFJAodinPgKIByoAg
zBnblMQEXK8231YIimgB1vXEmF0sdt2+SL4ZFhjGdopmF9YCq+WS1bDU+x5DBng2HbDmCU1A/O10
OU8eUh0lQGLOE+KXu1UHBHJES0TzuRuQ+GYtUaenkL+l2ywIxlwpfZvICHyzVEuMU1jWHqJdaDIv
XyQuIsDHXvaYhDjfdhZHgaxMT2FlbGryiUZgmq+E8fX8p7SoE0ENCAoHKuuZJJEjVAuFcWQ7pEfi
bSnQEI2lHCiyTOC69akmYHv1kMw3Tw8asPVRdSuGaNb7t4nCYi8NQpwRDmQ5eF0JNDj0oeBDcObW
0igoTUD77Xo+7xf0ennz9YdJml/mN8lqmmf/WKNa9td0uZ6vtgdmjz8d0R/wIS2mk7TtwW7+XK6K
5Ojt5gm1ShoWY2EWKBplY9epDh1R8tcM0niiZClE59a+DKLp8RHxBpqIB7l1eFgP0tNf/Es6TrPj
o+kyP83X2ap4PM3H6avjq7NjEcomULfeWLbe+Suehrebbw86+qVFoiX0Ldur19+RpGko9maJYUak
HaCSZyDsLBcCN7dVh6UzA+anlbYVaRhAhtpi160Lm4iZgRCPQBq1T/JVhAv/Ns2u18Wkfr+H79ck
JsByFQ/Nf24MnpmO0xvxOsywQQJ0vwepeXpjYBGaARynHjbXUl88Z5BrsP5ybLrgvOEITUD8XVLM
OlnkPdOm2KVhIfaKJWdlqIac084IYR6RdCHK21kc3vGTyTsAKxOYAOh5omMnkphTIiaRwJln8RTW
lweP0OJ7A7oKxaMqURNQuRiN9O9NwPTDNC3uNWgprCmUeqNJq7FNtnkqQ4lR2IAMCylV6i4PDyih
p5DirJDeQn6MUJgA6nky0bMEB6haLqaDYfAIq6su7CoLBaU2nxvrIRePLmUgYcl34lESM/CF136d
apmfj7BqgAlwUb0zlpjGSIAhrAoniF8pe55UknU6UlQgt3hQnJk0N/PJJkD98zz/jOgHth11jcgR
r/2vcMkv01mq7XFEA4pnYSNTeeCQxxFjkEIr9uJGCV0zNFMLNuBpbLPo8DC2iUx4FrcqtkowFHyR
6MjRIqWDQSvoNamXJ5KEHcJ0Toxxw40m0ibY/cU7cP60vyaFnUkIKCQwA3sBuqYWcBQwRxjuz9dG
wn8XUTcxqqF81bGX98kCscrz7dMIwQY68Ao+FHU4ldJbMCAVlGagnmkKuccobkaN3C7YSs51tCZ5
sDFtOs3wPOkskEq5ZQYSmOguY0Zz0M80AdjL5Ovme1eLQs74IOovv3E0RyZotRaJA9TOxREWoYpx
WE1vD82/aDVzgmjfadY8uUtpBiowx4Sgyy3I5MhMQPhcz1jKeIQZhmhLqIOtRG+xVQ+jo0XHKDml
O0qjUNomNcFUbNqV3hIncvPfmwHmOF3kyIHO8sVijYxdqT1s9qFfNBUevYNxDHEUVl0muOCamouk
PSxs9BEqom9IIHYVTIUt4SCBie1KzNSzc/qpZmBcFHOx7lIDyjiXrRAbTO3ajSIZbqxIw6IWxGBJ
cuQ87SOTCuAWDwIxl/5iPtkIkO/y59dhoItCRwRbaxOZ+E0eZv6HiLDTjMh5N2EUsDaIu+DZ+OdG
AJlri7BiHIPnI2MpH8RwfiMfpayKoYTnneVRwCnTE0S5ygPyiUaAuh6Ptfk7UE4M9PZJuxCSXyg8
jxy0FWxf9ADuIZECWMqBQMt6PJTGDHDnWKRRaKo0x/iUCJvDKxSJ7mK0t+dE9s7bbYFcSTYgTHmO
Arztt9vzoEBzQfM2lRFQb75f589oJCMwid2UDupT5TMZSUwoNZYN871+50KMwXEphglFlnOBGLKB
0Kq9/v+fwd/Wwv731EOeb75h/LkeawQPPtyGMMaWxvLVsix9B4NWXbzdjOc0RBoY1FFyIirARXaU
tAP1gCTY/ntQv4CjuLxObmY6vMUQA9EjBHLQA7t9kZgANgeFEdqqfFxzTdj7ycSbKwwPCjVz2jFU
JoCMJ7jALGo9ECPPhtocXGDbF1FsZwSt9rFbGw1NTYh3Eg3X6/KbyXwo1Ew7lUICE+D+CXB/Fqe5
DsBjbDFwQsz9qgJ5BHCxbih0XTvkI/QN0WTEDgQieQVXciLYc36JktYE9P851rHOFdWVESI/sVcD
S85yH+FftMEG7n4GUVPfuwrFYy1RU3zRmCm9hbi99O9NwPS9lpi9cEfQjYSy9sosI7rso0gPAT8M
bpUP767S8GBK1BJyKLzDJ0lvAUzp35sA5k+bp3qktIYYLlpSIsdHCLfuZ5ZdTTEMzBezlWH9NBW0
IdTgDskDvCRwkSaHIyy9BbwPUJuAPiYwfP6so+8M2mxjcyOWHexnQDUzcA7WeGI0RUhXTNUCDbyP
eTYSuHxhLU9oAtQXSYHy2ryY7GNpB8ycfvlWMV0IZjcaSnH/NWH2xDBtuF2NHtSmnveTiT/BGR4U
Z8bgZqiMAXmmbdOj2KuLIQalc0XGtAJqYWejzlo+y7e/dFeRDkAssaAIMzd1+3NNAPifusZ2in1w
sW9jFa+iByLa7kGQse0uDQ8soaeoIhIjvSWMafn7mwDp9kHVNozVFVVNKIZRoOpbThhg7puMay+R
eGjbLCQo+du3TWQGwKtimqW3+Xyh5+6NYx+VawHvNyHFLjbCYUlJ+QjQ8GbSTzgV2gwXAji34+CC
+3QjMMf+Eg3+FHxkC3C6dWcI8ZHdEWJdPvIaxEe+6CiNAtwmNQGVm6QsfZoZYOqZyYkMIzIOllv3
fJP6NQxBdxyYzlELzY7iqOBskhM8uRHJF9MmgRGAZtMHXfPbsFkkRi/Pvle06Q+JeAgil55TWVn0
MO4ulwJbwoCiy2WZCIkJ+P5crJcrDccvJrWh3FR4QKw5ZWPWTox6GbrsvrM4PKgyOYGUKzOVCUwA
9KKYLlfChkoWmQZcsRIMmUGsnOB3ryJMiRVwAZYn7zxfKYrREK7Tpc/D3PyOezYUbqZViyc0Avb1
QlPaEC6Rg326pRpbOIabpzTawTGbwwtIRdtFV2kU+ErkFFcugiERmIFnNkEqWMccRmQEMf0K1eIV
pMSWwvArpIgD9N+Vrxa0pWCDsw2iZkN8Q8qIws2FJBWkRgC/PSKTTERvNJzfATo9sGYXgzZLdIk+
4/z2gyBCaQgPfkO4/cF7IDiu0G+WDQUeoklvIaZVnt/lj7P/fBNg/1DkOrayIt2AIchiHBbs2ebB
jdJVD2tJ7HoYKwlrdRaHB1gml1DkNzjKBCYAelGuVtagwiL7j7AG7t1SRwmy6NjD/DMvrAfdE2Qr
ueip21+H69XRcv6RYG3j06W3hBLzlCaAjrkfSwzG3h9NB37WfnlD9GmGyBKjTa8q2CN1PNigHqNE
HSPR5fh0H4l4XW5xkPDkGzRbNGaAW6w7T+GRi+UP9swj0oEBF5iFsN/z1jypnRHKcEVuuPKoiD5f
ppCq0wOngleiJ+ByPjP5RBOgxeCWhZwuezbFxXDpIESY2Qr5CUaO6Jj3IuSLZcXtJRIPbZsFRZcJ
crWJTAD46iHNtDVXo1w+Djzbq6feEZsag+1t9H6hioe1qfuJxiPN8KBQM24UQ2UC1pdT0cSpa1RR
4LloiOGjX5hag6wS4iX7HUPlOVKOKtoJJptMB44aHm0FH4I4V0CtoDQEdZ0Ll5F7QvWlW7nFxOSG
hvsYZoSIN6vh+NUr0QZb3WpWBH324lbKYcYDIBonzsbpqpM11M/8hh+NfhjMnK7CJkK5ZCPNRv4R
SyLkS/xy2ksmlbq3mXRCu01mBs7ZON1OP9WBM5xrlOL6fr3rg2g62iWcALc9vC/5ZO8lkwrnNhOK
MxP7vkTOmf4ehuC8OzWffewR9BmpSSySEst3xYvosygowBAOofH1nwneO9kGX+Z1UwG9HAj2XL0B
sFfIYcQTcLdeZpg0qm20LHpogHDtdkO3mke6iKigjwaeN5vKvGwI1+kgUig9y4ZAz7XX8J9vBOzr
8cNUR18zYmiId7vod9s3OTYRRzIzEolrl8bQugukAJkwIPByI84uCYkJwL5L5kjcvUDjCNaMP39g
HPBiwKTnhY3igya8GE6P5U4YJMtb6ZJ09Czu7aMd5NYB/4P0ZjwMxVRsBtURLMftjqngYqrwfmqh
/CRgzaCoJ0SkpnmtY2VLD5l4XWd4ELg514yhMgLkFKNJirWORHaENT+4n5HYLK9ncns7I0xRw8Zn
7DLgDLh3lWADbu42iy44tz7XBJjFzsG02HyfpcXzH+voj0R43PWxd2RniDWVWeyERR13WKdDiQve
kG3woX6AF8GeC74doDbhIYAfNNM2hSjC3nbc66UuU2cNi7y9yLYwYm33gEineg/BFGc65UDQ5kr7
Wz+HERjfbZ7m148alBwjTLGDVbn4Gaa5ixxKuHPWyMVdyTXQF3/HsiFgc344T2gC4h/yRTrfRjGf
PwbjQ2+RSwnq8XmtvFnse1jc6CN11dTnXiLxCt1mQUDm1kC3iUwA+J2WESWBPbIsDC2I6slxrXIV
X7R2QKVlbLtKw8MqURNEOSdb+vdmgLlKtJSBY2qB5yB0goV+2xdRVUycgaZiRSN1qPKu8qgAlegJ
pOxJLH+iEaBij2qCMXCdfJWeaa0AbhJqvcWkoKZNDYsKKe6IDhCCl9pdEgWiLRYUVKZto/25RuC6
xp47WBwarCm0S2JJB1KSlUFM5ta6oyhChagj4srNm/VdLdFQO4rnQ5FmhggpJDAD7myWjhMtzc7I
ZolIx65pg2QtRbed6/o+cY2Fi9JZIoU6t1gQkNlgV4vICHzhGqH7Vwu+4SjwkXbG7tVSoYk1hYGs
NoYWtM/rnUhDFVrBqAvYClITIH+vaf4umiwR68LUxir7TNQZtSjYbo4iBWI8dxaH12WZnEDLBbRk
AiMAzQuRbNZgaSE5ZcEdcpCALF+tgoMY8+WFLSZfyZii2FkiBayUA0GWa9Fofaoh4BZVtYQGkwse
EtaW2lhUuQtCNi3qYCRmN8Lh5fcm4wevZRscpT7Ai0DPOVAHqE15CFZIQN+lGp4BTMuH3xTuOrOI
lyyykmjcwva83RHQtL7FL1+JNvC6VnKi+OOwkd5Cd5aS1gT0fxuP0wesKNcxYBsRbCg3JrhWZf7k
0kZbtRthhVOE95uo9xKJP+HbLCRQMUCMKf5vE5kA8NV0slpnOuDFbmr03mHZS9XGQ+5vNNX7onVa
GG7bl4xyD7l4jCkDgjBnnlESE/B9/zh7SAoNxUNiCm8Yij3UVbkfiYihx8e1sX2tjqiQyEklVyfD
kQe4xaEDwi0aMyDONt+WmsbXYD8xjmiEvqrCIOJII26GZeMx0oyy+r5/rGWq32dXr6qQ3RN3AnX/
z43AE2hqC3MGCHtgbiffjoWt0yjx9rHegD2T39eCDbW2eD4UaibaqZDABNQ/5MVSR6GAqOFFJBO1
QDWqNHNhCT8bo/RrTS1777rLwysxoSfgcgUghMIEUK/yVSoOJw2uE6znwIrsoE4wEvPKHiFZbCNj
LKO6E2igCiv4UJQZM1pBaQLaP39N55un5VrLPAuU6GIsjSU2G+wO52a8JByhoAuzxeoxVCQs1pRt
IPZqVgR+biqvmtiEJ+CXpFih9kdHqARDLzwMWw53KUr5GBf7xyy05mAkd/mS9b6PYPx53uJAwOZc
5haNCRj/uvm2WqHf5vnPdFzVEZaKYc4UCYWgmA9dlGKFIAtuLdHgQKiKEYGaqwxSkZqA+JWeEqEY
e2osrJhTjGjGGBTheWEJHQt6V6F4bZaoCbxcfkP69yZg+mE6TsTU/OfXYtH5HiFsbdWzD0hQ2x1h
pD7u8IDHtRask83Ig9tmQRFm7LI2kQkw47lNuw176lkHFmP1gY2Vr041FJSY37itA2+bc5bv4e7y
8NASeoIrG9SUfwEjQEVNnY6INVwqzNe24hrTluKKrhlRoksw7SqOAlKJnCDKWVVXEoEZgE6zbDlL
VqtUX+u6gym9fr0trGVgBRFimIiMUWglwQacyVczBScKODP/UUlrBvabp4exDo9JqDP2tGLAVGlA
kdA1ajo9NEN6df6CjAm8QuWDkGugs8yzoaAz9zFPaALiF2JboKZ0BapGMBoyRNaxrBggR7g3igJk
pTB2iC0o2Ek2QNEZHhRtq11EwFCZAPXJ3VrHQHbM5I6wUi4U5djNGBg2f6LQD3b1fkZNs3JASDMA
WZmcgoonTXoLlSEygQl4Xi3S8V16jSpOTfMoMBPSQ0YRUesmrlggaKOMwItwhDcBbYozAFiejYQm
P7WXJzQC6Nm6WN93+k17Ok7AEkaYi26L3RHchBqNNCjNxrpXUvVz1V0glZktfyMCL9e/SD/TCGBz
hKczbSU/OJVhb6EkYPtqOcUYy4yYlkWt7F4yKeBt8yAIs85xm8oQkDWVdGFFlRtgIFBpUZPrN0IL
K/4ce3vVlk7rfN5NKiXCDfJu4DYIjMAV2WQMhBIZRi1xS7Sjiult5Pa1Rxj+gxUoMb1999J0uigU
sHJcCLpsFISjMwPk/GamKTSNPhlRFoCtCOUBTdwjKDA8o9gJePfoalVLNtQpVjAisLMntoLUBOQ/
br4VWbLINeg2qgMiFFtjznYJPIl/eaIdHWV8AQlt7iQaCLiCD8WbqfhSUJoA9/nmaaKl5MsH2gHW
nqC/sUQbqDZtbLHSKrAjP65qc4k5Vss1EHOeDYUcny29BbeZJzQB8c0fKBwYJ5pi3JjrZWFELwLZ
7OEO1JGxihHlZvPJDdkG1xEc4CWBjdVWsDWkt4D/AWoTHgLcooW2sV8+HGtXbEZp6rs3QtkQiglo
hLuHICrbjXwVCUq00cBilN4Cuq2vbwamxeZbNtFU6gmrLUTYGtNiSsUm8IbiOI/s2OGjnlervWwD
j3Q1KwllfmOdmtiIJ+BBDIbQkZXG0C/bRyNNvccMWtxUbhd7ozE0ysdw1u0LD4fkdHeXS6HjhAFB
mo2bERIj8IUWPWlbeYUuGzcMfd/fR06aGNvIaqHaGyM7eYwbsj2DhtdfU2ZFcedSlko5jHgCEHW5
ftRku+GIDxwU76KXqnzJSo42K5zwrmrL7NVOtCGBGIYJAZ11yBkyQ+DOdFQlxCg7QIY6FoP8mjqO
lUjYCx5ZjQnc0jm+zrqJozjFJXICK2umSQQmACqmCaPqYIH9GM8fYEHptoOslcBVhhVFKKIaIVRU
8TaFks/bEvweXZNqVgRuC8Ef6S3hczV+HFkOE6C/2nx70NZR6SGqhsubn/OIjsoAbTsYvM7f3LVg
8m/eG/vdF5T5SCjDKmfiawpKM1B/Gqf7ITHPP44XQ+QwZx3VZfylHSDYbgfYm6CwzDeSeDJy/w9P
wAFu9Dlggi5Xh6Qx52nQOMnGxkpTF2dBqegkwI55dE5o4yg49Cw8zyybEkmWF30O4CtKb4nwzPY5
YKlNeAo+JJmWldSYVCRyK5FfZcZJrak9csVyFV+cwE2rbitOJ3OEN+sIvQQmP8WGUJiA6eaP4k5E
357fqsOMEzd20HcXq8ZIwmZ3XLtOp5LYSy3YM8TTy29IGVG8mXCrSgYTgP8wvS50JEtxr6PNOorq
NDgx6T1k11wk0V1kzyVl7iqOQpclcgotE26Rv74RgGK4s5ZZRYifwEjD3czXPdgY1i66Q2wYRhKi
W3mo1vW2zT6wbLogzBIagXSRZKmmSgfUl0bIbFddH6RGzR1hpiSuaYU//qG7XAotJgy6oExITMF3
872TZdOzfhg1SlhthEq1ytAmJUxYQhqia9pGIdv2Ra5kga+Qa6C3xbMhWHPuNk9oBuKopb0VsxGS
TA/uToQhZJ4oIRYv4mA5WGqG/Sm2jfelI7xoijUYdjUzAj5XsvjhgCxGPAKPRbrUsp4B3dauWHtU
TyYj7hUqXxyMuIroNpUPlUBDYWfZEMC53Aj/+UZAvfmmY1iZWF3oBhh0g1TY9kVOdxz+vtjZUA+V
JBUtH7ZSDUWbYdIFa4bMDKSfivQ6H+sobRDznbGHEEMHy6QnUWs4WlD7EHETcqbDSyhFGgw1z4jA
zZ7lChlMgPy3+/t5IoaYofhWT4FqjJoWhEMROmGB327j8fC3fTlE806n8g18Cg6zI88Cd8wfZmDS
E/HiREvABad+iMbs3fZpcg5gmIpvIWGuGG1X//xdheMdN5ZLD/ClTzcE86WeijaUQGCrvO2gIpUv
dgnwJHioaZOPfSDUVSAlxBIDii6TF6efaQKwH5PJJNW0Hg9Tv3Foo06pOthJ9AU3OqIzISa/y9D2
EokHt82Cwstkv9tERgA8zSb6dotbYsYoRuWUqksA9kdwwrCj1sP7zSv7Yy3S4NCLkhOFm4mYK2mN
QD2Zj1NR3YTZlJoCMGgS8yMx6r1ZuCbmFLroKgm93WkuId9XLJV6c9+OYs4UNnxkP98MwLOllgQY
itkwbQNN3pils33htG4ijn4ShFsQa4OKyVB3FkgFssyAwMvNHf2IaGPzRzAD2O0Ks6757Jc3X3+Y
pPllfpOspnn2jzUu91/T5Xq+2v7KPf50RH+9h7SYTtJ2lcjH5Ku2DmXPwpxjC+Xu2xcJ86Kc0rXx
nzq8T1KwlVydjj/VI7j9ZnsO5Bnk/L/Wp9Kf8Us6TrPjo+kyP83X2ap4PM3HKWptzo5F8oPg13pj
2XrnL4E4nc9xaesogcYIGMR9sN2psv+Ju+diOSeWOWL12+70kU6ZHoIpMKYcCMZcT8tHSmMGxisR
6NER2oMjgJZDbAiq9JhcIdh/HoVi+DG1E9PuEqnAJRwIuFxW7iP9VCPAnS4WaaElSo9qRuyRgROw
N/ma9gGcAAxWxGBrUu32sYdECnApBwouHifpLVQ0tj7VCHA3376iOKSriSBbCLhQ5DeO5rAcVmtx
J/kBPLgoRHVT1WtGLmBMUEQoDvEZ6sFXAg2MxSLivP1eMhsJUtSx48KQ3hIos4RmQP29gDtfaDmm
RTUFZkVY/v6ubWqyI9AWo0GonQV5KplkpMqLukfXykcVJwlgvpZVSWsG7N+ytFhe54WOwlYxGxcl
jBgWsXPaZdxdLJyIkJvjTTCU21ayDY/nqHl1egSUkhjyEBSLsZZzfjsKCmVwPh+EFw8IwrToK1c9
AaVgg9X/G8eHIM86XRiWtP1pZAkMQX25SgstO2YwGwhbZLztNKgtsqTCAtE80aeACZ0ktoNUcCnT
c2i8ghWFnbPmlHIYhLyeykks5MWOqDiu9y0TlyxAEXSA4pt6dHbbwBOoPUPxpKgqYDkR+Lk9NEpa
E9Df/LHYfJ/vQ08HjKmeRbMx6qbgrsGqL697EnFxUIeDgz6orwJSVlXLJZ+0B6TjnTeeDQWdSdvw
hEYg/u/5A8bGpDoqZgOsgETbEiplVa3JSNu4Is62MwGbYbbNXrShuKs4Eei58L5SClPQn2EZQqoj
SIMkToDmNMd1ycAgRObQChMFpLpC/NK1MM8AOM+KIM5OIlDKYQTkf2J0PiYJaQjcwLADriiDrnqc
SODGHgWiLwIxV9mw29QSDQWd50MQ50opFRKYAfc4Xd5izqcGvFH07tq+53mq4tnAR1Rnd6XTO/3P
SrLB5vxGxYlAz456VNGaAP6lqKGdFXljCPkBm6mnRYcYO8qmMU2fH/aJwJ0TByHmBrKXez/ReHOO
4UEQ5/JoDJUJWP84f0iXKx2JNMTj0cvoowq+RJJU33gjaHngxbRYsodAPLyUAcGWi8FTEhOAPUH8
VZQ66PDKRKoFy27gdbPQBrixfSw5agx+bBrovSTjMW6zoCgzEZg2kRE4F/li8zTXMsETk5fDwPaD
YO9pNYPt3sjDcD/MduSnO6LkvpJsoIWmYkQw505tFakRyK+LOVb9abDQfHhgKIx0UOm+fRGLHHUu
IYZ+4u+yRX5SCjTYMFPw6QI3L4ERaCOAuUrQ2/T848ACUfISYoP7Xo+bag6TDBOcsd6Mwl1LNFS9
eT5d4OYpTYD7DPMeNTUv4np2sWHBCfiRTxjbjDpGrFkgcPeRiL+1WxwIxGK9lvQWyiNaNEaAu9R2
cEdoYYiba0KbmowZIgiqbifql4abfH6fbcUafHzzbCRgURaBaI70lsCa/XwTAH+TzLF4Uoxg1nN+
o9Qliv2Q3xfsoLXJdjAJjAROewrF6zTHRMIVUMN8kN4C1ByZCUC/zXJt81pdzOgLYW7vAiOyaoeu
jzkiYjpz09mqBRp4R/NsJFT5Ma08oQlQn6fzJerMr/XUOcH18jwHcxmrAX4kFyISn67IfVbzecld
3ZCt04HD6zbLhWDOneMsnRGQP85XOvoKAkx5i7EB2lKN/kLlA27uetoEiYifd5VKgbJETuFlzm75
84zAFYUdy3mqqTMIq92hp6gs5/Md7giVKy5ag/iZEed72QZbZgd4UdwZ8+wAtRkPwZOepgPRVWDb
mAhTZTxa0ZQgEBvCxTKD5s2NbXJCnoEXN8ulE9jMpxsC8wSj9L51uhd75rYCscguQiab7w9zkPJA
H7JPEtlibWAp0XCsWUbd4GZJDUEcqqQhbuZj+ZELx0qR4cJGeMx9i1xv32xE9BtiPcOZ/sSw6QY5
Q2gC4BcoTdKWv8ZtHmCEJ9rId/XlTT8M0bMoCDw0CMqneT+ZeEuN4UFxttquNkNlBMjz6f19kmlQ
ayDsYjcKEFZ42ujjdhxoNUG4FKjTvaLAl3Kg6DJG2QWlMQJbbJfR18MdimgYCsrKF37Tpv5im5UV
ushtU3R3Ig28pC8UjLpgrSA1AfLLdLnEaEQt6oxUpYc0NilA8bFc1vYc24M93ryXe0jCqzFlQJDl
ClAoiRGI5khhacATyekQdhV2hyoUGLsIIxhlFNau4ihAlcgJpFwQ7FIiMAJQLEzsdLv19Jp8xDKd
2EW8s7xvSY8HTmTkLjxATvQU4gz1ji/bPLpA26YyAd93yRz1Ono01kIcGxlnBcBQZFQZkcxFKU6N
eY/O7JqwA5L1PzUCvs1TVrenPX+NCHZ1e8ggotirxJBcpighQT23Bcu4PJRJPuJdQ7aB9pOaFcGb
qyZQExvyBCBiON98zyY6Ll70WTrYYhArGq+xNRAlY66LLt3yVavu+2SB+Rz46ffCDX8GVLy6PQQq
ahOegvePzbFypWXLnp49r+lgBLMLfq/sLyEGZsG2RimwDHdnKXhzSybvAKpMYAKOP+uZYC7U1Am9
EKX3tZrK/m+MixoJCz4b1VUoHlWJmoDK2dDSvzcD0xnmnGKZs464VThyMLwK4PJlQNsrGpENF1d3
09/9eVnL1Mm4VyHbZkIA5u5j7rP/J+FczUdsHrKS+NsxifLIqoMzrDDpQJTvOXXVB7Gy0DMjSkIi
xRV79V+Kw4NX00miY8rj/8Tpj79gvM8qL+47Pcu9b0Dsyw5iX2EDo7oyxi4frFKXFayXSDxCbRZE
ubjTs01kAsC/5lmmpe8cA+TEajYEhvcb2Jo3o4gXYrzrDn2Ccg+5eIwpA4owk9qhJCbgezVdFNPt
FalDhZGe89Gc5og9i9uXbM16IxdmUYT/k1W4p1A8wBwTCjKT4eHIjAAaYyC1BPxF95Iohd21kMsY
o94KowNt5GjZUMVVKdZAD5Xl0gVs7tONQHuVfP6Mkee67maA7jmwbZG53b4QgGoe3i7OdhuV08II
bRq/V33FUqg2y6YL3iyhCYB/QG30EstausaTyTDxv2JS+Ie8WKKDrKuEPex4+Fo2anaDuDpjSJIZ
xd2o5w3hhstPYy3QwMOHZ0OeRs4d4wlNeBqxDulhOtY0Fj5ESRDmGGCuNGtU+Njc7LiB5xO0+8nE
HzwMD4oz0mnSW+i+YahMAHnzx/Z60aLPGCiKbui60o+kKJ1R7AWOqDGQ9bkSaHCNn4KPBCvfUqeg
NALtf88Xt9gVogVuFOrCR6gzGfAGmsYEloG5WDGDmZM7fW/aFBhIthVsOOwKRgR3rqBEJYMZwGO7
x1zfbBMHiU4U6/PlJaIZHtMoQ1rEvfn3XqiB17eaFQGeC/qoiY2A/s9ihn0md2tdGU4nwt7eUGz5
ayo8vIcwQvILmz9q50JS+KZUQ8FX8+qCvpr6L4Vfbczvwt+vk1VylmF7w2PD1D/8160JhK1QhLRy
6PgcZ4nT38e4HrF/O8bYA1hh2F1UGvOCk+QPntytH6hDQIjTZLkSTc0YguIgUITMZyQyoDDxv6Tb
v+CIwOFhx5hRjoQ4ikmPj7K8WN1ud1TYmHLoR1GA6rUI9sTx0TJfb/+ERCqoPJwung9iVDvVQv6S
zx8nebb7bar/fZStF7/k02y1fHWMI+v46L78d0Lc0HMtDGeCj4GVFxbuMjE08/4m+VU4ZRD+f4W3
vz+s8+XKOY0ze34STIrz6ez+TXg7O1mvpyd39i92Pjl9+Po2nt59jGeh87oI7s6+vPh6GnyavVvd
zU5uP8Uf729//8fEn7yeLdNgHfx9Nbm9CIMXp/bti/N7/8qxi5MXL15/dd+urNnfixefzn5/HL/w
nZPb3/HH20/pw9xzTmYr7xTze3+JEbR/7X758ptrz/7PdP77T/dZ9j6YzU6jYnH6aRX9HC3D9+G9
dZ0/Widf769m0cNv95PHxYn7++yfq8x/O3mMlqdfMj8+eXGfX07i1ZtPxe9nD5/+9Z+Pn+Zv78P5
f+azWfzayp3o9MVt/K/XhT0LTvPi4ezWm/599a/51X0Rna6C2xN/Gp36y3e39mpy+sL/qVi/tR8+
nTy4wZkz+f1scn978uX+7p+xf13YX35yb72zMPz73Lq8s7+eZJ+sd+7D6e3s4eRL8Wl2OvH+93L5
4qfb+PeTfxXvbx8+L/8veV+2JDeObPlFvAYCBEG+zAOXiMhdKm0lvcBUkooguIEE96+/hynV7YzI
6IhRz8OYzZi1VZcqq9IJwOHuOH7c3f9Q4Z/b8q5nZdQE5nZa42zEVvGGfMtWJxmWMlXOkPi2WeOg
L9Khb++FskvCA/xaUnIVOTr4EKqmSXI9L8ksyffMW77OVHzhRcf2rGIJrwrUXvN3hOmoVveu6R+h
EGtUOOMbWlRR6ZVRFo5vPa3juf1ULioKc3qQ7I++TqaKHUgpd7X17AfdLwfoeCrdbEep+Ri2axTY
z8YZIz6GcT7Qva7vRFanQznfjqF9KJqJHIgcbq25d+vvq3eoqzEd3T7i/EnmwY2jxN4ULNGsipZw
TNtw55AsNZV5O3asjfPgaR2YF80TiVpvN5RuogsWNbXcS6aWmzWnD0J+GeY1iyhp/6BlGzXydhTz
3ey2kVuym4HWVezasIzkGmU2OJi87yOp7ivGbnF1pyhYPnmtdeM6D6c9z97Z8Zat83e+DN+Hpgwi
XZWfVGiSccpSZvMH/H+i5BDNbh4P4dpEyvM/GNzjiIliifK2K3Yemeqk8ByVLLP3wVO5jcjKPkox
7UXHPjSj81c+d/d8/KoFjzFRNtFyDKNxuFH1bWDX966gaWXDt1kJzZcmsdMUz+GMDafJbKJq7uOV
LmmXmbgMayfJRX//bNB+mdwjY/GtMQvm4Kn+p+34nz/+ryfzo37Xdz9+9A9fzfMct3/97PiP+C9/
/ebNVh794ZX1/sdgndjn45F+Jz/8LeONDheXjPdjg1kzgBjzV102/mXCn3/FLxOOaVAMfeq2fpTg
tXk+wvxfJhwAjYs5UEGIxvMBoGLEA79MuE//C9V9Ln6C4nu8EbamSL9MOPpWw73AuMN6gz0h0EDn
nx05OhV4sDMmnGNpLy04AZeK49dtxQhogc5CzKR6acHDsBirqm3mZHAIGZIqLIYpbRnU35opvFnW
TPcp6sb9OiGDCuIZRvJLYWnfxmWgaBHlDVdN5C+S33dzC6tmifVxnwqfO9E6iHaJCtrbh3ouYXfa
Sqx5tDqkemN9kQ+xnXOv/TgQzsRucdY6Vm2T3wyMDPQwB2oR91O/iDrVHc1uSwefuzMjn5r3WWbb
Pq3zmWZRN3d77hVsTqmQwfRF9yon8dh2w/pOinkuHpeQVzwqCUmbUmnv75aRpf9RTuvsPapmltWO
kVkXTwWZArLXTW0ianI/CkU/vWV9HfzR4NcM+LC1iys3aKZILmokMR+E10Yv9OnMobhIur06lG1O
MBqgudCcTTFeHgqltdtlJFjgyYxKdaDGdGqK8W4ZvXpXhZmKRmes03WdliQfex3Lxdr48kdsB//C
tT8rBigeAJvcrUWE2L7xhWsfHVKLsWZLMgi3vWmkWyZUenlqWmXSaSiz9LK8LVQ4kbcNycVMlYB6
uAwn8rxSd4hZujWZpoEigHKLqHGzOQ2YmpJnUf9f2CaGffn3geVzFd6Z/m0vLNP2C35ZJm+bbkVB
JyAwJWCD/I9hQtQZoNkP6k6fOfEvY8vwvwTyHwFgCSRCYDUQdv4TW4YAKBGNYoAGJt/5oI/8jmGC
DTpWCEzJhpcKAg/4B6gQaEpzrIBBX7rjUFAnnmje04+VVTyas9H5WOo2lFFVOEVUSbhNmv3ldFl2
4FVz32ZtPPUsi4Y5Z7FPQxPxLHvsl7K+1+H0XXZZGPdVfj8Net+FbuThVz5YMNnqOHAms3e8YlL3
Q+a5iR+2zWEYsFOxky/jiPtWDbeZUk3M+lE+YURU+1iTpYq9NffGZKjdNqZlJqNmDb96Xf9+qKbD
HMqkW/LbMlx3+RpkUTm9G33vhtf1g14k3Q1DmEWO6h4NAqs3w7AFbYgrbduSRA6Fv588hyakVF3c
Yu54nPufBM2jnuq0VTpSg5cu+mPQ65sWAcPg23hdioiMVTT3U1zx4E2VLVG79BFBwB0Gc8IXc9Ak
++zQP9uJp4vbJ9p7PzpfAstSa5zIbfl7d1JR3ptkDfOkrpcmKim729pPRDSs935bINzXH326HMbK
/Ujr5an385itKs3bOZ6tShpFY191+3whh9yvnoaqSwSRn1vhfQm1ySOv9ZIR0abU7ls9/Y2hijuV
BTESbLe9B0tAeHtQJNitGta4UHuuutuVL20yhnXaD1UZQSfufAbD6FTlF9rZ6imjFWIbeDp/R+ra
jxVzvi5q+GPg6p3yihi6NEQwodNDscj1zaJ7d+cs/FEs2UfZmb6KidGp66oddYauT3J/UV9MqxHm
ektSrcVjNZL7Fl+czSQSeRCNuWIm8oNRJZOkddzRifJogsO5nTusYgiMSYecHLxq/VKTqo1noX8w
udC0GIsh0qPD72tetcNe+M1j63Yf29H5qpphjmwePOZFoOJpKL7RbunjTvccnneiKRqByDoJpP91
cr2db+sHUc1e5I23qilSVfoHMwW7fi33TleLuMebKeVyOdRMtanx1RAFpM3vScVNbDm8NGHfJ1mm
o4/lzK3KoxwXIOkmk8W6y9eINswe8taQSHH5V09oFSvfN5EM+Xu6LibqcyhALyJ3Cr9mE37jSFO5
luSm5RpHtf0LIekj43VJVTc7t7Fe4o6hSuHwsiYy9bi+rTvix8bl0GBRjIexqcmboKfqYfUUTcJW
8jsnM0sy+e59Q2YahV751uUsUWWTp6TEZ2AX47YvqgOzfdSqz81o2ygc3tvGRFa+bxwbWUT1dG0f
Hf4uW9yYzTSe5jaLKjPGTIkfpZgT1waPZWE/eWzAM4zqz2L1PoVeIWBxCB4t4qnMxoPK1IdJ9ndy
JO+71T7QqqNxT4KninhNxOqlhhWab7V6aogbdWVzEL6uo2UKvg8mf6rG7rGpy4N0x13L9J8+Y8k8
uTuxNt+NaNK2CKN29Fe8pd0/c3TXTDVC/NV4daIc3z42VQB96uQcT6EVqdbuTeMXQ8xaV0WmavZV
ODlxb5tIah4T2z9Q6r7hnbMvpiXmooP6sXSwZRhBs7ABlc6iORdRWOXR4uu7TkmWDM2Kq2y76XFa
a+Uk9Up13kWM9/pK6HMSjsLoox0smj4jBkCmQwQngAI1rZNXrMoSmXVBVJvpLufvreeP0ULljZbf
X3jHM5HWax9Dt8bD4JtjkhuknfgYp4NucCGd2AvKxFnlQQbF7VBMXy+L2cY4vAxunpeFin3AMUjV
Asg5ibJVOBcoThMOlIvcydrdV47eGw4PFQZvOlI2kSdNNFL7qcpFsW8Ra96KInwY6yolunq4/Dlg
I7z6GrTlRK8nvnnYU89q1AjllBvE0v8ZVm3k+N80IuCiOQQz/JOpfx7q/wvx1refA8f/+JFhNPw/
abUtWsI1eLGprxC8f1ir/wL+nv+Dn4EVRepma20abhA+KvwDHPevJx/5rzCgyOuAXQtdeA6f/nny
bUOoQgwl2LiBUMotHvonskJuFyNlgQNyvNAQEQW/E1kdnz6SSfgA4QOnxC8D0uxuP38R2A8lU3U4
hV7smHlJezOIt2UhbOKplR48fwi8SMFymshbB+fNi026et9+ykbVrBtQPGpQHHD6sKmyNrSF4bHo
AjeqqGce8tHmSWDc+vY/EcVxDAF2Ezt6vExCPeXStQY8MnltUhXzGsN3tYkzOtMVo3V8u3+uKiQh
ep4KNGBCQH0sygXK0jGLVbm58m6ngS8JQpvl8fKCzp0bInIPryAgvuL01g5VlmlpGh6b1Q8PPVvk
blyIuR2Gur2RNBibaLYdS+tBz+6VFR6b5V8rRCd+5J+31+D2IDjSmZb6pdYtj1unt3U0eF19U8Fs
7caKOXEz5SKWUzBceYIeW+dfUnF6GzhCAXecaEtYTmbqfEjN+3KJM7LMcTvk9cF0hb25vLnbEf3r
9fksCog5xvsx38X93B5JLxcY9G6+uJXvxS1dVBX5la/2ei3at35XzIlH8zFRQSnTMOjmB2kQJ1+W
f0aFoDibQaBYLt/6uryUX+dKu0GJwx3nTt/RJuz9GIfZ8ytyjl/1P9cJxGdru44yDu/U4Y1kmMNM
IxRga7nemJ6RyAl8e29q1SVdo4LD5XWdOUI4V5/gEgL5wuTM43UFzlzIQQsvLgCFHfxsgiNf/OUD
79drocNZUXh5InhAbxxw9I5FIQtAmAkqHs9T+63sjNhnQdm/VbygV27DOWX5WUiOknK04TrRSznq
0HY8xyYugUkF04By/SpzH/BUtO+rmcxBPHGjPpJCuvftSKrk8q6euY4YboQygW02NTotn2iLcGpX
O1TxWBnqvA/lkMdCANDuVoRPgMIZsBpRkyvX8YwBgoq6vkCBrgtHdGIEmnkxM55XPG5y14/arFFx
FTC+y+bJuS2MM+yHLuQ7M+Td35fXe+5oMYwPNsAFWooA8fhoF0+3A+0DpHiG4lPpDny/lgVPTBH4
/8kaQzTB3HodoxvAib66toENdaWHDE7YJH3bjjdjvyx/Gzv6D9Ww5G/GDYSMcuN519zImVXC+mAc
4YbGonX6iVrluaczYrgX10qXB0tznVg3LNLcbdSVa+luv+vE3jFMX/C54BuJ+dTeWeSnC5QoeDHC
bIVnVTlEgusg5QizI7KU96XM6X6yrf+OVQ1JXS2+O0Q1V8zuCdL5bI/AWYNHC5E1BbftJDAGDDWO
q8J3KDZDnaX6MIo6THOVZdFqgIBoxYGvhPqLnqp25wzkx2XVOmMQEaPhQ7a0O2z/digvoqF+qNeM
KM+Lbd23yezw4o4Vg9r53lzvCtapKwp27pCBtAMi2yLEV3i7qddw9PgEBWvmdkdywwBzZHmaESe4
YiXOmCkAqbiuoJFsEd/J0tbR6QiXlReXssziRowBjTx3md7509DdyIr7h1aM5ocwU/nUjcDHL2/t
maVikLLw4E5RBorZDsdb63t5rdyyxK3NjATQw3nEV7+75aHSv7/UYIMKt4QJg96eGAhj+rEmjvJi
vPHI0+KxPBFyNJGelN2VmUdjypEZLLw+iEwB/OPySjfLd3KbXor3T6yG6VYnaxaHwWVvKpuRYtfa
pbmyyGNVfQ7VfZwkYiEm8Cd+elf8BdmAhZm0Lt0cIEQFIFBkLGlCIlNZ+MXd5VUdn98veahUgYcR
cDfkRB5zXDebXHi4YCi6PS2n7FCovIpLoa+5lmNVfRYVINuBF/KW8UCb0mNVITSTRIuhT4mxJNK0
yHbrSr8WxpM7OxL3zgtNk/jDgNwpYuwr1vDYnf6SDscGAoOPV9b28ntpA5zBJTYvvT6V3O1hiRaG
lJVvb5GV6tK8nNy045a9uby754RuL0RoLbCO576sL4W6Q+Ys1NVdOrm6uinrqUyJ9XQakrX4WwS6
eCvWYbpypMcu/Hml4VZ4BmIhBW98a0r1UqjUpQ6KwnSp03Ik8ZG7O+Rm8WPSrgKQsmjmKMzosMtW
w65s8hntDbeiN9dD0ARWyvZpLwztIMHRqeaxSysQPIBGOtl9b8IwJqNwU9qu5IprObdU9MPdYkEs
GC3rj+UJ1WtN6dSlLhlMPOeZuBV8amMz+/592ZStjnvmdH+YAvSVy0d7dqkYLoi3GmJRd3v+v1xq
qZxKSIWjXcSk70Td8kj1/fxxwEekepmvbe3GyHthf34eKxKFMG5hyGHwT8wfGalf15nXpcawcFdX
Pt8A3tWNMr6aD43w2yA2VBBkXr1Q/VB1EL7REt6cSbak7jiJ8sppnwQYPz8JkAgghgBOFYDH8R4U
zlzm62q7VFTTB9yvYBdmABkyzfu4D5E3njvq3+uMsTQg3QxLPbFd4KnhitE8Y8RCpKqQQIJv2ALX
4++gzBFrV3Gb1lwsb/J6YvE86q9SW/F0+dSPncDPFXPkSTcSPtrX0JNTd8KaqGlEtrzKRPjgTbTZ
j9L0f16Wck63OMYzYLYpuOAYfXi8HhdOTi1+06dh51YJzcNyV5LF/UAGf0hmUuvfi0p/LQvthFH0
7wXowLHp3ot720vVipwg1T53Zb0bVjLfgv823UxMq/3vr81HXOT7QUC37sbHolqW1YsePJuWZYsU
BRH1Ya37JfKyIUyypW93l+Wd0w0fYBtBJwqfhMGJSUJdUTU1zLdp243TbhC8Pxg/NLGk4FZdFnXO
GiHgQ/UYmHz464nh9WYC4ESpPu0bnyaWr/X7xgbFU+llIK8hVI+1WyKv38+yuBKGPQN6/4pOfp6g
j8AIT378L9gGzb48wdUgm7v4uU2Dyg9ubLh66ZzTIV7E2CPL5Qzv88XKb0uu7EGVa0gOfZYXO6dv
hAJBr5RPvSI2ruZMBHd+SSug1Y6SN57bd7FfiiW44qXORAN4f6EBEFqWY1oBOTHdklrZ0nCw6VQX
7gMylvczI+6bsK7V05zNwxPJHfY1t0u9Y/UcXjNdr60pxl0A68JoSTTMhy4e71fJ9QIMU8J0qcKJ
SjVIPx1bDYZi7jS+G6vVgnPiSBt+NZ3jJ3YYehsFng72YVl3HzQHV+uy+py8k7YzhPPEk3uL5hEu
PJvbF7fQM6Yde1GYVAayB8FyCCKlRX9LpMx3NO+caMqnKosLWgZvzerJN8rJ8s+Xv+K1Em8eHH2H
N0oKQoiTMHf0DJvCxgLy4KKNOXJT8dYicU/t4Ny2TRMc1tJmkbt09ZWbenb9eCwF2whvQKynCZQV
SIrwBgeiQ4HEJrcr2JQTYfvWZOZv4az+jfWn7A7ZdjBmgAZ7H/LBna4YqNcGYxufAfPOUN0NsuKJ
8VVCumuDXHjKHCMSr6QuLqyrn8TSLDeX9/q8KFhSEHyxh6dKiMvcNL2EqGL1+r86p+OptGj6EuFS
+lfu27lz9YElYToAR2OJrV7wpYGYioIzzUaTYhijRapRTnWJRK4vokUG67e1WkXUtrMAvaoNu2v2
6fVtB6pDKAxxiH7WiAyPpc+6sksRglTUFYreSR8ks5xkJJasqqHP0jngHescisBRd17t/uQp/iRe
v/lpBl9ymF/7U9Ds8OQA4vLsU0/iAy15K3pamlQPQf2YmXFCkKR8erdy0hzcsvj94BDlmkjjIjAU
yE6cPlXHZezRdNSpUu13GdLpzhiXduZu3It5vcszd26uOIBNK4/tPySiJhn9XJDqRBLyeIMlM2LK
ZVilI+ClZIDfflh0JQDUWXmnDSDgMSyK/+DGgiAEbwdi4cZ+PPE6Y2N0QMeiSUXfyz0refEwM5vt
Zh52bx3Q5m7bcAQjd8pGm+imLx79Xk3ff/sWweGBw4aun0gknKI7NqB1aLO+STtvdP9a3LHaMzFX
O8q77sNlUWcUCW4aOSCk1wAePqeAX1jolbibmnZtCk5H9sOCJHNbSzpHrCddwq1ef58liPQibBFe
NxvKA5rU8bnakjZgq9dtChR45InT9rICH6R4L7kjF1C8vfFLC1tq0hwo0N5yX/YJy6Qo08tLP2Or
2IYzYVwzoEvwVo8/BD8ZnZLnbQrbHc5gFHfIgs1gUDHZAl28LOzsPoccWiU2npk48c5rwMa2GcY2
LZaePwxVxd6s/sQP+Ia/CjqHV3zedjlOLg+KtJAxCRkurL9Rg1/axlmsMh8brK2p3eUwjVwmJQjX
by8v6owFBqYDGdu7HPj2yaI0GN05Xzh4QmHH4qVnxa0scjC5BAKymE34WaTnoTT7NVD6P9BcBMAw
Dkg9bW3bjpdYM79TfBaIuJm095XJx3hUIygltTe7e181q//7FgkBxJbGBNAO5T1dbj+KpmMSyJKo
hsj0dRsHSkyfSyO/EzvmWQSeH/19LcWtDJH4BdiMXt0nfqYcyUqqZeM+iXy+qYoweOxBZ/nDeDz4
8/JxntFRKCZq81GsjTzCKVLHjHWNUwhEkKwuYtMWLko6KufOzYMqyvymvhIsnHGhHvrNo5x0qwhC
W73jE8RZCR0EpU2pVibWHu4EnqOLiHOm/KT3m+m+c7sGPqaXc7oui7gCZp3/gADvGuCF0KNtQ14Y
Pz6ismTm+IBhlfWXTpbDPW3xkglQXXRvQi+P+Azq41CL5k8wuT/9/najKyzQD2RQEaOcSNdDqck0
WJsiuFijXgYtWOgGOelxBPUKtr7aXxb4GnDZkpoYyrKxGLbSrG0/XqxXVIDYOC/DJFgLsdU86Tib
Zzchzvy+1jW7GdUwx8vqONHsVPrjMjh5rGeUgbROMP4u8ICPQUJXAKJF41R0pDn+GFJM7RB6fZjk
7dQ/dLPmyRJIb3d5za8MIaTgoQgzyBCu4dV8LEWGRb0Ukx8kTJTrTvcatUhjdy0x9ermgD8MF4pE
KbIGoP2eSGmwRrpmlCZNP6FchczfukqKvdvxKWoUyw6XF/XKc1HMKAaOAj8C1g164h0vymQC5s0n
qEsLs/rzhNvxIVisiKc2v5ZZPCMKwd42AhuBNgFP5FhUOFc9cLeFJq3M1iUyTj70EdNZ3cdz4y36
irV7vZE4JjSEQDCCnhDhKX2fd0GAF6HHwD32/3IqOaZ8WsyuGwUyINXkXNnIVwYAkrb6RISYAFJg
hY5X5xZLxlYxU6RdlEryGsxorev+iUx8fCCNtbdg/lQqkVath7HrHO/aldwkHDnqba04Ro4RtWAh
b8T0oytpGsNzb6DJCCNr48yV/hILOXuf1BgMOq68jn3y9OohFVa1YwE2kF4QE89upSJWoITkipPb
nNirD8KLCpM+QAIDBnn8QZNp18ItUUMXWMf7Ehiqo67P2jc0K/9YHIvKFING22p2+RWs6czRIxJF
g8AQE/+2Sa7HgivrWweZa5KAEbvcTiXzk5Zk/Z32mbPTq/Wv2J/XWC/M/jbqBIlUsMuQVzgWGA4r
G+bBXxOAaYBNOhd0mbhaO4VcUTlYcH+5wetylhMdkwWJHqAlYOPUicNW/+tIKDC+377X+CJQQVBe
RdES5eReL+5AqxpWOqHLom+aVpjYkCVMccv7K6JeQxMbnwau/p9inZNz/r9RrHN6Av/HxTpnrjvw
ROTsGYrGtlD8+MRzW065X3CSME/1YA6o9sF1WufWBrXzw7WMtannhO1bEEXmKV4R3npXtv2MkoO1
sIU8wKUB0p0AqlrmwFRXKDmAseKWkp5Gs7Trh3qm64+pCZv8yq06t2S8OABRAI5xUfZ8vOQM/LdQ
wwQiXV8F+o8iY+qWVU7BY8fnbRcjGxS0Ud1URR7Z1XXf5MBYv1xW6zPfgCcIvAjas6LMZuux+9LG
Kc1BFQgUSZxg1TtSrv0aLV3p740/GB5J8LnflYbKfUvHNUYx7n/gL18WaZ1uwv9Gkda/BWbOxFjo
jQE8CMQx2BeMpT5eLOpyyiI0gZfMQ92hOtysLJ1QrHYfqE5GmS7EZ1uzLgmUExyKMixR6Ou4/HHp
RJdMvFe/x5oG4ga3hukSoCKiQz0ioOPvWYD0uSNyeQn3MvOQ5f58QGTbRcO4lrd1bU08qG7cA6X+
Va/2b7fidegFcAq4Lxwc0mneKexYMMTWqN7lyWy9/CBKPt46uJZXCLOvbxTCoI18vGkXxyiN4/Xl
C3LcJvd4gqtF3wVZi4LsVnmorkaZTlGg4u/KFX4dEUEcQld3I99wepqhdZQF55llfjKuRZXUcl5T
hgrpCCdtdpcvzllRSJkB6xM+RbR3vLapHAInKGs/gUN242AIcG+sEnEwi2t1jGe3EREIjBIY9ogt
j0WtWZc7rpI8aQp2Pw862+WsZOkYyDE2uc6vxHmvowxsIge7Bs8uf0MPjsUR6kyr7+KVR5fWvAcr
uNyhtsLEPbX6D7M6KqpcJveNX+srBvHsQlE/APcHiBq0wGPJqzeWNRsn7GnudvFoWAHmpSIPaCVR
HpA5uZaXOStvG0TOPEwxfpVVR82tXDJAYUmIJCeqaKbqfZhxvO9KWd/4uem+X9aZ18YW2Np22UHt
QdWGd2JsdZXlpVtA3uRjA2nG8kgtvLuf1srbZWHhR85gfDSWCIubHgmHKyp7brlbZyhM9wQ6jZEI
x9vbz6ZiRYntpWYJD1JytgevKQMuH3q365xdS5Rvx3UcrqKTIPEDNPHYWFunSQCzTIWXjZ2fFFJ3
D+gKQN451meIH3uZoB5A7DL097hiAs4KxZPOBzKI3Pwp7sVWUFV50PgJaJfebZixJlYa1c4mWORh
ccZ2P5meXtnZcwcr8LzE2x2vP7TSPt5Zd9YsbNHiI7GBbLp4cPNuZ0FO8SJXjf7fBcmqMSZuXoAl
k9ck8jqh3l/WrXOHCxYg0FIw9DbWxvEn9GqZ1l5RnhDZ89tmZigudR2ZGGftk2Hor72OzskDHoWX
GdwI8PATKxHOQVlWgBgTh7LlG6m0uwPls/nsgl7PIls0xV+XF3jG4AL+AmKwYQU+KGTHCyxKYppq
QDHbZF0Gx7jkO44a9TQTw7fLks4sDZABA+QO+AeO5MTeahT6lW6zisSAa61t/bVZeZ7mua5i3frX
8vhnpIF4Ddo1ohKwt9yTsLMpSmdecyLQDGErMmaAJcTA3KQt5i6xvRqvBB2v5cECoU4GZP0NOwhP
5HWtVJXv5Fk6L265E3DQ8aQdJ660RkcPOY5XgoBnUuixGUA1HLglSL0DSkQP4+ODM+UYrIygur+r
F/pt9vLgW7Da6m01jeQRTUi8L1VpxjdK6ewmN0Nb7KUI1Y5U+XSPbARBrqG2KFCVwScEsHjzXj7t
7TRPPw81Eh6KpxCM4ySOPy9kDpLjtZKJT1HgiptpYrqU081lKed2HTfFg+2HI0fMfyzFNuOMgoxF
ojHO1OyNRUcKUYn3lQjtTe/0VzT4tRFEVg4OBnX46PWBTMqxNIb0HyJHK5NitiMKyJ0wDmXDIpLV
805xUaWo2LpGJn19QQELIW7AKcPB4fYcC/WYtlr5a4beHiWJ3bVSsS4yb4cw41rG5sz6PETNCFFA
idvAtmNRzRiuYJFaNLIo1XzbZ0JEnt826VqaIiom0t6tTXjNs5xZH3rouzA/qJDYWMHHQvWsZiTe
/Bx8Ow6WC6mGOJvE8K7q+1+tbv5teH5GWzjSi6hcxV6CLnIiKlhcS/VKFRC2oS8jI/22jnxUDKCT
Efz6zg/zvy/r57lbyuGmIQzPQfzNyTXA88+fpqnOU1HPzQ/jj93TNK1DGY+cO3tSMQNv7S0qngPa
fSND3aQWJdZoydQs4Cz08Dfh5A0flmxSDy3oNlei0uew8+SecqAioNTiqhJgnsfb35Qlk9nsqHQe
F1S3di7Lb3NqnCedc6JjO5UmyueKvlknah5lN+UP1qvzfdta+tCyZnkKdYiGSQ4YqjPppI103Q1P
1FH1Z8odRiOEDshpts58xcI8m/CTT98yYSiL2BBvTGM4/nTjgeRTyV6lA6nfNYaUN25bqK1gSsW1
ACNIVbbfF4Oh0SSKfu/As6JMYUC1eE2zFNwRc2U3XykYDB6qCpEYREYdfz2JRDfKWD2p1Yv1JNRN
VhcWBekeoMQitOwPTlC7e1m/zgnEnYEXQBZrQ3iOt0D2deMMs+PFwOO9A1WW3ZqBzoko6+bGjKrY
X5b36rKi6g1iwNYFiubD6B7LE+06eFyioMrLp2nXonAFNAXwEtYJ3SouizqzNITTkILCBMzX3vpT
v4RQEPk6euS1F49Ty7vIAi76G124yndh5UxJ3YT2isAza0M9Ox4Q22RDePD/5uw8luQ2mi38RIiA
N1sA3T2coacoUtogZOE9Cu7p71dc3J9AIxoxipC0UZDZharKSnPOyZ33U8jD+rJpzWBWhHuBplWE
Bl3rwDSF+Px4bXeBrZydCLcPVKjsju8bucaQdVSiIFyoZQewYiWN1paqQBDNWf3JnfqwKJf6c6Ir
Y+jG5Rm4/L4OjH1HIk2I5x1aRbtjkyhRC2oog/ABpSe0dBG/eOvQXdEJ6D83ioI+E3cn6q+pNmm/
eP20vMudpn2K82gKHn8KaWpzieVPAdADoZKKBn3t7TY3ICA0J4b7EuteGbSN5oRVX/Wvv5hECRwl
l4GE9B53Xk5tk1GPnNoMQPOPV+GhGqWAW/TdZvTCvDbOcsLDVZGk6ZIrKhPh7aoW6CGoWQkzMGgn
vJmquHor2rE4+XZ377X8dmQLEuCGF9zHnNpEx62YejPAz0Z/uyUQqKkaKgoztEyUALy8+XEBbnTC
bz66mZLDI1V/4KjL0eg/38yMsE8zFweBG22wv/cI782+ZTfqdTVbLbsMRndWFTq2yF2hqkcpe4+x
63SUNTQH2k47rrQXc4gQSzLBajRWQOpZNJx82PvtY24ptRJwMhRMQD5sV1jqTr7qFfZ0oSs36HbD
G5qN1vXx0b/fPqzQYQSrwpA9Z8+lMb0oTihOw4Va4/yD3rnZxei85b1Ne7MKKq91/q3V3jrBEN5/
S6It1MtNbgLux96tjfSHOy24CiZkwicRddmTqU7uJXUj9cVyi/lklfICby849kxKM8w34LG2dk8G
bffSa3oP3PRgVhfTmas3wtOdi6fNREURxdLacnu/Ls0zWtuBm8M0tBJX7iRYvZ1vWWJTmYBSG4Gl
51EYD5ODKh7iOl3vlOECLNmPtbG7lmKe0M/U56tiK8Zn1QK9+3in758WQ+VOEONC/SC83rmDYQTs
amc4OUUb80vUtkmgaoPzbFvLWTh9tL0cK+rxRHTIN+xM9Wk8KXqEaEQsBit0GmMOOm1RnlAWHH2t
H86Qtof2LL6tpBvLjHR7VfrC0CbwohwnDtYlVko+oLCLt4JdhR/bLyd579GnBDnCxURUERmA3Z4K
e7LJE5BwyF1V+JqaFeGSuETwGjJbj3ftyAtI1jY1b3iggB22S0t7JbeNClOdE4uLRzAXGpV7BrE6
+oAAF6gcEsZSFpYL/gmhEk9LnERtZwUTDF8ESwsbodElCroo+9MZHe3EtR05HRBIAKwAkPER5c/5
ydw6lEmmTOxXP2farcgrJVDUrn+unSq+jFrsXeZCO2MNHhnlnWLIiWSL0JPbGtWahc6vg/Jvai4I
d7W6Kd7pUNz+xGlY75TRrlCMy9X5++MNlBu0dz2QhQkseCVhbMuf9dNakXBZvBzoV7CkSxIWyGIG
pWjTm6Z43i+ktw1pS+WFit1Mnx5bPtpUSrOENbyRDoveWjbmvqpt1L4Ct2jaa28OrZ+mdXrzYkRp
RW+M4WN7P4j1+6XS5UW6QU5qBbeyNVgVlprbasw17D304PS4smFJxsL9e0J4rA31skDxrFUiuwxt
I7ZUfynT6r06j/V3Laqy2W9JZ6YA39FnFHkbh/QpHfrJn0U9jr6XFCjTugDyvvWprf1bUGMegqrV
y/4JjH/ew0ys0ORatHalz6zY+Wc31UxEiqIK2IaVraLym3VsTiAN95G0BBpRLSUZ4XDtEWVDndCz
XmGFtzPMoCS3bd/wiuEiVXBRKBVVsHg2Yn9U5/xiQGbu5LtL97b77kD5qNCg0MOd2t9ez+i9xopc
A60XNf1tMcyBPo7dqX9NhdbHgcg68WXQAKP6ppVXnV+mhv5Lqy12769Dan6vXTOmNZ50rXXLBxF9
tFLRRr5OORtEcle0a5A3TvMmLq129GP6LVCPknI6i0UO3CpyNYCdfsgakBRsz0+2rCWifcR0jmKi
qOYtxZdpVmKfBHw5catHpizaxMARaPQBuNmaMgrRNBrXktMD5pL9oz+j9SsvRjGcFGUP/I6kBv2/
qd1jWJmNo5kpq7Isob2MelN8X2VS5JP/JYUPnHV+mq16vT4+FYdmLZQ36dDgZI3dxzTNGCGVlBUW
dN0Kv2usboE3KerUVxvRfPe8VLlEZuee2D34srRMqW5RbSLS2LefE7ev5oTfE6idUT7lgKGB7Lrt
20hX/3q8wkNL6GWRxuC58TjbPcypRnmIV5oc8LkEDTw7V89sO91H3Nf79tjWwTPMq/g/W7sIY67q
sYoFYXLSF+qXERWc3xvZjH5s5XBFEqbvUgKFPrk7laZau1OhN2h6aHELhLv1Potar57TOjrjSB2Z
0tgkhksA/wIJt/142Tyn3GYqG0KLhw9x2U0XM+0hSxXV348XdXAQCSloftC2I0PcA07H0pknlPfJ
YxZ07ydELK6KO1HLbcb4lmet9nmZS+u3x0aP9gtMmzwXNLJIf7fLS13hOfXIfhVLyVFMRzeEePwf
QmqKQiRPkuHFnu32i2qpsJeWpfVdp/8Wd9U/TaU7n5E7/Q9HnaUQn6A6RUFrt1uGMwJMHWcjqJMx
fVdbLS+JHsfora6R8ubxpzs6GUTSnszPqFHvy3mNlIooPJjPiT4NoaUCtxsENcx6Wc4ovEe7RByN
nguy4uRbu2UlizZZ7YRr1Ppsvq51nNycITpDOB4dQMnYhWfNV+LMb89CU1nuZCOFEThD9+cyi/ZC
kWK9mhNaMUBkbF+zx+bp8Uc8XJmshxK3y7RztzJb8RazcQXlCcqjbyvRk21FhROp4WM7x2v7nx25
mT9Fl/LVgbSOHWOCo6VpFtq3ZiuA/SAgvK5e8Vw0pndSOTw6IVD/gK2AGUajYWcUWktsF9WK0R6q
qR9FffotH5P6e1zm7Rmj/OhLkppQ57GYZE22tV1hpuV9JlSOfpKVVlhYVRdUsaqfZHTHVjglktpy
Lx+9uGM56XZPcacch2evzcDp6/kcvH63JLFMqndSsrrrbWlZVaJObQSgl9K3aM4UwVCkXVgt6Ocq
kfsyedG/j03eL4wqi05dB+Aj0kl77kGmDXqjTRz+giwh9KzG/qyNhvvLYyv3SY6s5WhA8GU7GLbr
dpP6ctSTBIItFBKnuCWNbT6Nad99qtqoCWLE6H1aljZ4x0xc/oNl9DEpJeOtYIxtLaMV0Uzgydk4
tyo/GoqRfgPNLF7qoe3etGPtfuBSzO/qaRlPWj/3t4BKkqw8Sm0UqFjyy/909ahu9kXC7YOANcms
xnJ9xOO0p7JIxYk3kWd8G+BLU4A44Qf9KJptTWlpbCPYI03VdofideoFDC7Iwzkb/lqU6AwldmQO
f+nB0WOuGNdha26wMnqhK/c7HwVcK8B4oZ3kia9B9P+ai1I5qeUenVHpSiQhkkhkj31PNSSCppj8
xYl7zfeM0gsrJdJP3rV7V2nRAqWHjSeRVLLdfmUdOnhwD8GXeH36nvx3uikTg2jUdRqCNG3dEOJc
FT4+ngdLkxECWb6c6oHV7acEPOkNMLHZOSWeXgq9SC7eiJt5bOXgKJJ2Mg2MY4KNfSRsto5dDgVW
RLkwA8GpEGM37f4DWl/5q7MZIh1ZP+HPUkrdN98mqlCjXXLT9UyNgOTPme8m7hp6a1MHmlmJYLZQ
5368voMDadOcl40qjshdx69qUcxvKl65xBS/aXnsPtPPqr4pyqT4blTmJydFbsr2ukmiLPgK2lM0
NffYXccq6dKuCzJg7jJ9NLNpvsA2doLCJJsu2oYKRamg1x4n5WemmpzpNd7vJrQIAgeVBg0iNNYu
XimSsVC9xUGVsYyn3107Uls09UV5WeslFief9tCYLF2woTa8611iUzLTRBVrBRW4RbarTRfzbbcu
9o00Vbs93sV77gMKNGjpS+48tVP0GbaXoVIcvajFUobJVIzQfsYZCXa9uHiZWF7iYc7fWjMSSHNi
wQhW5rfm6HYfH/+G+/uIXVpV8plCO2aPNAA7o9jGihYOMrzzGzXVmkucrsn1P1iRjy0hJ7GfKT/6
T08D6ThntHDLcNLF8JQS5wKloAT42Mr9rZCRCiQaWeNjVfrWijF0s5JX1NKMnlq3ka7jG30Y4+fU
nhhRptVDf7KBRx8PH8bwNqhC95jv2OzRSAY/EK6t0X0eGGX2bmzc/tWPHSsCBAJgRQ6q21ezysxB
2nZNKlByufmUzHD/i7WekTqbS3/Q4jN79+/C1t7utVtqGspwUqrQWZR3BSiob2iyLk+pVWcQNt3f
By/xTi7d3c5BKKbxJWFzFO0A6213To0q0ZQxQq+z3pn+mAkvmEynezIl3lxL6zOw/t0lxx5EAMpQ
TLKQOf/WnpNUaz9kIydFSdJr0jV0fQzwDPzK4eTB+9Hb2ThPaYtBMT8OCczpXSjIUKepRsO3DPtu
XLzAnOb4O2dp/uCsYkS5Li0rOm5LESyl8C4tY0z+UNNML/0uV7O3w5roX1fdQFJ0yVDDzQtGbHTz
CKjYrMo/kPvg95dl/Y20vn/S7G75RCF7RLHNaGdfqbuTRuXhl8Nn0X3hhaVTuv1yVYPC88x1CtNy
tt9OqiMu1rgMV5cJeyeH4u4cyg+HGbAYUmB0D0IQs2PME8l3WNjL79bkVn9MUbncKsZTgZVv+2wM
zCI9E747siohYUDR+PeO/ld5CTGlMZdhrWjLxVvnBtYDs7gipHKu5aCogPN17fLYcx19Vcol0I8h
CQPx23muNc9E1NpKQTqHDlmX6UvYo71JobA6g28fmqLbA7gMKUESvO0GTmu/ODHogHAAAuZbidUG
eTpFYUL9+7X+mA1EUA9td/ABsvS0NZW48WROrlmEw1S6N0bEJOFoDeNFyZPkanhl9Ovjr3j/nkqD
gBVNiAcIQuyhF8pMsU0HtxJqc5x1vmbW3hV4c/EsOqV+O8Vr/6LMWY8cb17/nXqdfnHUrD55UQ8O
EFbAfcBYo/2wV27xSuCCdeXmIUoMTtilRh0yJo1BSlO6vPcir0Ue3axOjB7sKq6TmJC6Og/fHtrS
lwMzxVwzD5EwTC8RGkS/rJrT04ABJfH4Kx+aokKF3jCsDuKy7a62FdnlMmEq7tT41vdFfB1dXbzv
ra54vbMBriNFRSXJ6a5DzyiT0TQqBVNj6zFbcnWvCkpKQV11Z/WOuxCX6Edq2QHmRdeZFG67qrjM
JEYpylGAIdtS49y6NciUBwzX9P6yrXamDYtyaifhCqhJnaVFRx8VOLbU6CKVoDKxNd8SEdlqFBdh
h+avPwoF4dZG1QOtYYDn4/07eGvBlYJ6kC0CnMDOg69OlrSlJYpwNUYV3ljXfCkiJKrqqKuetNIo
bo/tHd0HSqdEfza4Fmov26UZgiqJnc9FmMd681w6FmIwjV5dEfyhjaaVpZ8lWXvieuQido8uWuD/
M7p7dNOlXMcOEU3GshpjSRpYLF+gc9u3usqdN7lhJFcG6mrMfDD1/LfHCz60TT0L4AXoaXCS2wW7
2rwMo76SrsyD8bJW6uATGcrxQUYSdJX4I2fc77OY7TPU3tEhonYs1XARbAVssjXsLVXlKmlahOqw
xk8Lue9XKLdxgLs6w4EemiJa+/FMSr2mrSlKW0XVqFUBkUD7tJaq86UeHajKQo1OFMaOLDETF8II
pCPEH3aL4qPNJhy9PARYlwZrvyqXaQaVmc1Od339xpGLQXgn2AOOuLsZFYXBzFZxN0iEVm+WMusY
fFWUn9uWgU9GA1eZR1KhDdDNXx9bPnq5KEbSccE805vUXQBspxP6hJOFp1sVLdS9zLi2ndq/cRc7
CUQ3MxiYYWnfxjapOzkc1GaEpeWehKpHN5WWObwq3AKv9m79S5Tmsm6Sh4OZeczuTRDpM6skaIvq
D81FKptmzpme210Khd+VMBOpCEgeuu9LNalejgwkw2YK6XM2e/EJ1R/3pKB2dCWhoiBcJOsY9p7g
PzDCb056L8e9ivlDZbKf7jJHV17L353IalYmnjnN+8VGyOLkox49LHLgA2w5gJLOHsA8VSMiRl1Z
hOaod01gDul0mfuceYtMif6WDY37h+vFc+J3brkE/eqqyskvOHL4ZI8I+EphD6KS7V0dRN4miI/m
oc0jF5A+AxFJRBZOKtWbrDLPqP5HN1a+oETvYKkp7W/tpYVNB1XBnpVZReAu3hpqrZ1dE68rTm7s
0dIg/ZD0Ux3i2u5MZd3s9GltEPYwNtv3ateGwB/1T4VdLZepX82Tc3S/NPyrVO+kb0Z1cd/Lt81O
W6M4zsNxnj7HXS+eB5VAswDM8+qADgwGJRnpi2iO7OORQkp8eWafh2XWiNvEuPoQlPx4LbvRPDkf
91IBEu/BP/Sj5Yu593teX5kUg0siViWdf9P7fGx9U6TITnX9tH5Z6Oj9Pc3FHPSeSK+pbYlPDBa0
mWjIOOFymuoTb3jvh/gxUiAVlwjnco8mLFTFMYc1xw8rafFLXVlTHhRWbz7ZE+UqPyqb/mssmio+
CRoO7VJhQWnYBWywb/QKna7/MGZ5aIz2X7OipBewB85bYVEKJ9tmfqWwjC+PPf/RiYK+wTwCqf53
h7T3aH6ZDJDOQ3PSChiCU351skl9txiM0vgPpnjVUMrDC5Anbe/lOomYv5RtZihhe7VcZlJ6dWsz
w6Q7Gz11fy91wBocYF5siezfuZy+TwZLmJiaTL32xxyG+0CMG7ZxrD6BOjtrZRx9RflqAbEBEwpu
c7u0LrWZNF+03JbK+pC4XR3wlldXd0jWN48/4tHKSBQ4HRKpefdeLVVqMOiWlRV2KlWJ4CysbSmH
Pqb9l6GYqhMonfzl20BWgkSImmFjkFXuN83Ul1hxaicLba1tr6Oj9B9at9M/PV7V0fcD9yLV/iWD
fd+d1/SaGn/ZZCGapqNP5cO+WDmtLoHPuTw2dbSgn03Jn/JTKbhKzaFKBky5da59yIcouyHgPf6H
q0weRRMSLD889V0MPvMUajFzb5ALy+cXrxrcd1GHpqg1ztGfTgWxuRmYZ/p4aQdnQ04YkZor+C2u
83ZpMWNRVZ77NKSL9ncUUbopV8NhBAaEsyVSzzq9B1/yh8Y2yFKSfpR8tuYi9KhcZsCmAEPb/ton
9vwRetTrRp4hnQ2a7EchjGifZsX+AHaeXppJixXBdNfOV7KI8bBdk/0+J8r8HpTpWUfi4CxCSqCu
QCTKTdvXwtDfc7FoyLM4dwHsL4sxyAliytmp2MiRKR48CgvUM3n9dm6qmbs8zgc2rIgYrszMh/66
VDw2YEfOelhHj6ysY0KnIlYh2t1lTEaSw/HG6YbFFKk+k0u0v7RIMSs/SqWmSiEHxTCcIExmT73F
U6kH6J4Ut0pUVTCVtvjj8Vk9WrrEJTC7nJ9FxWN7eEwY5pOldCmi7Er6QVuL6B1Oj/HxanwGgDx4
Vh1apHQraVVKFcStqZ65V3a5NmnIqJTCN5y2u+aNAHKdpN2IMJEWXercW59eu0BeH8ABYI3QG0DL
bGs10WnjuWoO4apLvYs+i87PZxyClaXZSYp6f+8NGukAxGC80wnez3gAz+80ap6mYTlPhZ/27XgB
ssaolhouv6c1Zxo59xcf/J6srFLsY5H7PA1qMDixAUH9FZG4b9R6ywuUQeX26g8o517JMTecV3za
9gOKfLYL2OxJyBx0IyzbrEUhq2fCDrNfThzn0YIgr5KYoVR1r9Y+VcjMVZoSh0TsCrA3qMkTZf7w
8YLkkd4+pVigKsz8D04hp3m7IBRHaQuOyRxWCFF9Ujsvu9oWalMdueEt54/5TqxUn/p2cV9/QHjE
qS4SDcmW0y5NgWruzB5TY0NeYCa5DJ649ka//FOtGdMiqnw5OfsHB5JoSJIcZAcF7sF2pcxcinpr
wF7UlQsYqroISlXEbzy9XW52AYn3ZAPvrzjJA5Ee/VdNasPsanxFM6AqVBIh91kb3Rr4ukicMvQ6
SjvrmWaV+WykIjsJWo6MQlDFh5HZIy22iyTG3CAyn+eZYddzddFz4VycnhFXmi2Ut7Ye159Sxpqd
BBb3flOig/9nVH76n8IXVe/ASACAoBNqR0Hdru4LTagp6IYi/vz4vB6ujzAddX9uxh0feciLbhob
zitzcZc/NW1ibIabKtU11Rcl7EuOUlU7r6aOkQfCQuTKU4tG3HW3lSZSQvWcFHOYW5BV6Lot4YwY
OVSkzKO+Z7mvdzPYI0RjioBM5He72IjVY2ZWNYeZs7QBoc5wMdGeDCYnc66PP+iBAyC1+yH/R9+L
t2i7d1Gk9GMtmjns6d28rAgsXLrIgGuUMfhde0IBR7lFmlq9q40pOrF94OJo78luGGUYiiK7c4O0
eiZab51476Yv/eAtH+bWzH55vMCDw8kIZWjHqDIRa+zLIURNWsX41ikUiSGFFUV643lvwjxd2pO8
5OBwghmjZykdG7oDu3DGS/N8qT28p1vRne/ycaUiqVbPpUW/r2iy/lelHIsTowfrQ+WAEp70oxoP
7nYDF1VZKc2kU2h7s+cnVaGGKK33T5kz9f7jTyn3Y/tYQOOGIw47nfIL0gpbU7bVR5o3wfTnRKa/
KwDhAhOi1GeqeGWYUfg/qSwd2gO2CRIH8BHVj629BcRFM3XEQ+Ziuc9lMafvkiJuMr+e4/LP1hPl
icH7A8kC6c1KdTaS5n3HqXeTdpq1dQy1juEocTsOL2k/Dycv0YEV9OYkwEgKAaGJsV1Wkqy5obeK
CDmw8JqBQTwzn6g6ccoHH4+iDTxGoDicyn3BaB2NXmi8quGYGJNBRD2Nt2iK829KJ9KXVeuikyrA
wbIkT0qKRFCf4p3dLqu2pjqlqStCrzbVW+OMyiU5J9jf3zHCVhoRiJJLO3uo8urqeevZqwgHq08/
xt0QPSvdkuKZJ41ysnA+omXSnezY0bdEfIIwBQknmVpul5amiiBesQSYptL9E8XfIoghxzwlC4Lb
2Tifad3c32kyMOqOUpoTbsAeqtl7LaSvphyZA1UyISdJ2+fO5MBQvT2D8R7sGv0VkFTU22Bk7lE/
i8i8tR8qjnw1ts9tZmi3PCEleew5DhbELQYOJlWdWdPuyK9WpnSuxoLmqCg+6lk3XDKzZrhgciap
em8JvAhYa9j0wGTMvc+gWZU4Q1YTi7hq98HsVesXryxX3U+n1ktOlvWDM771iFj7sUvMA8QF715P
RLbGlKF5cyjSpB5RAa8kRn9NXcdH04L0aqXL8iTichlvFjENcj9LaqEbVWVqFZTlInLf7gUjHIZV
sfog94b6q96N7hfFduK3S2KOfxG4eiD1WgTQnhZqzIZfTLqxho936P5ewQKkwoBOhhTM2MNERqgN
uRGnQ5jGFGz8ZC7rrzl9o9gvkSrx0VeHh+VNJxfrXviAmJzyELQCdFk587vXy8Pl9mXSDOEIx+vb
HK0KgsejtWqXRohluKVisq+mnK977Sao5/YSGf8qTtfY/ponpnfiw+4vukOoTn0dDAfy6vtZ3XMS
F/1EiwHZ8T596UmVL0tcMLlqzIeXPHXikwfnyB5NaWAj9MY5tPJ2/hQ5m4x5z7VsIPoqLT0okcS9
eC0U3ATwpC+YnHXyKNzfdurczCInLcHD3L2o/UhfpagJLFMnbQE7dFzBKj8Ll4+sSF9Jy5amO756
uyoGgILTBo0ZjlXm3WpG4F7pSXUnJ/b+pktJIqllyItNQLKLDsa10+qY8bJhrLvphcJb98mM2txX
uYSvhodIUwSpSDXTCd6DCLIFNHvhtcT/DBZj4nQ5/V46DGMlJp+f7KiOf318GY+WhkgF0kvIXEpR
9O0HbFBbg8xEYNyYsxt06JFnvl7VKJYZdvHX623JSITjR/Wems3WVq80ggODUNXSm8kLz190ofqU
vxuVpTqbL3XgZDgQBKtyahORwm5d3TxXeIKY7E0V6pMye44f6UntN6CQ3rSLNQc6efrl8QLlArY+
GikTgmNUqHkYQJZvFxhp7ewNqvTRcytAK6bJlzKfhJwj4H5Z0Ah700Sjc+2XUfv+2LL8m/eWEWwG
WATSj67v7oTOXuyta8E2ilaoDfpqCI/wAEzun4/tHB0XwmN0uiQpDXm87QrdwnFEOmEHnc0sLGkk
+kXjNu/MqZlPPuaRw0JlCDs8riSnO1N0EJZJWSJkzbh8foaO3LXJUDHI3O7Fzqfxt8crO9g7YklU
YmS4ZwAg3K5snfOUYbEyO60sjUGhQDRF6jWtP66r9rQMzCNOEuH5o7GeiawdnFUZeZF3cO1Z8S7m
A56h6WWXE0jEaw5L0ihQi0gBCxj6oHynR1j5s9PMt8cLPtjKjdXd9zWKeFnXiUqDgfQPAwqL5UWL
4zloPHEm53K8QFl/lkqhHJvtt2XRSqsuOLVZjdPrbNoLWJaaoobgDWZm+vTi5trZaAv5l+6uhOwq
oFEs9batPVDSieoZQQ4N3b9cRRc67uL30bS+HpDNk0orUoZUpAh7JdJinlR0Y1OeOS/+PhSZ87lY
nejaGUI/62/9SHr3K6LAR7WbAIpRiPIz//SEI10QrUMNRMbu3fKDlRTizRhHJtjhtH6vzbPy97B0
Q6j3Tv+MDHT92ZjyYQ1wDvnndFyTT3pk/x0nZhQQY/T/0mal8FpYS+i5sThrNB7dJ0h0ZGf0vJnu
tSuCRvGELmHDm6knqxSWQgu86MBV1uCLQoSb60ssqvVCS185eULvTxvVZZyhiiOm6bE/bZM9WEPu
OMhXqU26+K2bN5/USoUJTK0+/aiti6u9ETB94hPD9zeKSoxK4kY1lNEPewDDOBqgRRbqvsNi29d1
aL0XEvvCX8coerVzxJSk8KHiTANpr1BtD2pkzzPeKluUCv6uMzah0k32B0up297Pe8N+tbvAokwR
wYWAi9nrjqtK26HZInhQB2sK09Szr6WRTH6qd9rTY890f3QwRUsV7R7Q5Bye3TmPhJ6ZFUenHBzz
Ouhr/k+uVO4HhvT2l2aE52cNcEBVNT9D59+/OVjGR9GXo25C2WRr2YiNtkXwdg6XZp0DL5+jt3XJ
G5dEEwoHVd50Xx4v9dAgE5boWlPsAq26NUjQ2i5eKqNk12lfHNh7flFndVB2s35NUnDBj+3JV2zr
Qlx0Q2le0Z+Qyevu08amJsyowROXTEB/TjtjevY0JHgWxj2FKDQVX2pwHLd6bFbfXLs/Xm3ddGQp
3eAH0BzZ5bCxXrSCdiCZn23SUo5T6rW+Ubp4L68bghxqxxV2WfUuS8Vw0fT2DLB2cEM3P2D/0k6t
opWTM4RDS/+OzgjwkaEc3/bWfMZxun9+CCfoWvF7wbLSeN7u7Kzljld6lQiZdN2HqEAibOoOZyCE
owXh7biQFBHRhd0f2Gmy7GZsRdjadOujBUezRIIh8Iz7CR5v3sFRlU1PuhIEKlJdfbuglP/ZaKYQ
oZozJjXSzNyvJvQJm6VUg0Q5lZE6WhosQkIGVka0twvIxqqbG6tRRWjlcfXkKjjSZKjXdw0gzZOl
3StSU1sh30BTlxYgU8B252LIlVqAK6GgSPlEJe6ife3ni+L8STfLW33m/1pXJi0v1W3RofhfEnR3
PrgiQbIjSgXqQgAlNHGhuFx/yZfIftvEhP8nLvjoSFEwoCvMo0phXH6xn95/mm2UgIpBoGQM0rIj
GfDLWq9PXrGDQglxIVPBoPgDAqQ2vTUzj27stZrORtdNf+36mnl0CjXcpssYxltVTILTG3FlssvM
lVXdwEUn9xmSVneyLQcnjh9C7ECFjQxg/+S0C8RbgUJdWIvCY6pqulo+im12QC5rwFCMnVdnNzxv
Nl+X8J9Ydd9HTZj81pRZPIVzkoo3jjtSoRxHymxWpJys7cARQxUAcY6XIFHcNzjUsgaGt0xjWNkG
Ewdghb1ZszILGSkyhJAJU1gE6vjUrskaGmV6hrU8uFxUtim/YVumcbsDL2zIs2nt0l9JY/XZLYw/
S4bs/Dp2p3fr4NCSvwF75HJR+90DsFsUWSo1jdBsrhrjIoa8+WWN2vREBuBwPUDLKSszJ4ke8PbM
Wm1hJiSjY9jN5fqcrdN0SYpUo0yqNCc7dxCdUJxB/AKGC7DufejVOl5V0nMZQ8tOyq9i7avnIvKM
z5qe6/7YMIKqSrXZLwfz9WUoYN3UTihEaYDrvN39dxROFBjzMSyLVgsh2RDitnV2WZLBOIkTDp0A
rA+pDAOAB4e//aBIGaOxZNHr6wavvapaGd/KKqsvc558GWor/zha+vBWT4cyHO0194Xn1jdBMnTy
tY98ANE0lHLYyaAjd85IE67bunUxhfWCIJ5frD0dJlUr5m9JZQKRThY0wx4/dAf5A/hnGMPwJunm
Gru7YS66XawZbVyvHVJ6/KPBACrbeXEXxunMTBoLlAiNqMdGj66J3Fha36irkilvv/cCeVDoluB7
kzb5hT0rn42lzj4+tnJ0TQio5QEiAoM7vrXiZEZqmV0CEmaIrUsUjbWPYl37ftbrM0754Vfk3PCO
UCkCyrA15cVLJpjgNYZMNEYzUYsg1aZirC9oQP4zzOX4tVDNs5z/aH08WGAnODEuj9fWqFlqlrDr
egqR4pg5lKKvQ1XY+ntmWZyNWjhaIJVtldMp2wr7Tl3RrZE+JQsuRxsT941tDWn6uUUw2vpqzPKV
imvEcS19Ks56QUd3ArwpdQBcGq/HLrSc1sU0B6QVwkZFjj4mdg+bsRdXkWrTBRThmSbHmb1d2B5p
0Ww0GfbSZshCtR2TS9F29VVdPPcaj8aZiNjRLsJfATvIf+R2bndRKgiNYqnHUAG19o3RekzEFpEp
LkwBT0/aIme2dsfUmCH857TBaMNM+mVaLO+5WiiA1Utyhso/NEV1mGYyulQ0DbfLigejRRSSlr/R
lNbXQQxpkIylepkV+/WsPXq6YDTos8lUel+JyEdPmWqds1krnXdD0c696R19f4/rcX3sUo4cFwo4
DEKUaDc6CdtV8QC5laWPYwh1ytQuFd9zlLyDM698dAhJAjjtCDIBt965riRPqa2bLlGpaaefTKWw
aSNY2XPjmHGPfPB6dr+PtksOaYX9SMoKxWm7MJeh8EjUxEBkidCuqi3Ma1sxdy2ahX5S8Dg0JREN
DGc9oIbQy40rfY0IdNWluuQMB/2FgyEoBVjZiamj7QKPS0+EqigJ4+4zdpGrdzH6k6EXjf2bipTu
i6KcziY4XBDocZtnlDbvHp6EJtfqJggHhTW8iVtmlwy6skdR+2nd5Cdv2pEfBlf2/7Z2+zQYteFm
DpAF9AWKG+Ql98VRZvePoYDKqaiJE2aQyf7DqadBh64CgHLKnDJI/CkVK7JmaEWGi6KiUf9Tah2c
rXhwo5Oo4PA7/iDeSiozAJutGasoMlFNHHo4zVn2Riti89mNTS6xiNY2fHyTD43BvJLoDIk63j0r
HaCuOl4acoKxNyPfaKzkeRk6ZbmZGl7e/w/WQAAgR4kqEeO3t0vTkKxSxzz7ATyp39vRxDCQ2XiO
i1O1rqN18e10mUEi57Y/8pGWOZoCqy60Y5XKj7s4TwwA+ZqMtXICND5KDcg9SCFJ0ZnTsws/7LXt
7CrlCzZMs/qmzGgJOLWeS8Xr9DIOg+pXs1IE61x8e/wxtSPvKENkpjIyrJ1bt/2ase0peTmRZaGf
vb7Yk7swQWKpb5kYkXYXinUrSnP+2DZj+h3FpOil07N0DVDpzi91Uvc3O4uN39VIlPbbwk6qf4Qx
Lv8+/pGH+yBbAvhwxEH2hxnd8SbTPN4/T52sL1kygactlPhvb8zOZpUcfQ6aMsAqgEjKFsT2c1gV
VNTW4VGq/o+08+qN22j3+CciwF5uSe6uuixZlmXfEE6cDDlsw14+/fnRF+d4VwstnAO8eREgiWeH
057yL0mAKC33w97tFlT9TcAOGHddolGfm9qGZSHSBYoAyPR4vL4yMp6Smac9X9APq1z51d60z+ve
/y9JIBxCemZb7onK5fFQHN2U3iRTcxuJAwOeT+1XVLRHN8oU7iHRn6/Z9lT4CABB6DpNv0QNuaNd
DPaVI/y4DzoRV2aGfGCJzsHHQ51bM3BvW94FTAWE6fHExtFLhT1RHB63jr0w8aqeK3shkxY5BtrB
WHz/eMBzi0ZBk6oBAC0ShpP7brSb3rcyOaBXZmvXojARga7GdOWQ9smFR+rcs4vYHLoGFA621OR4
ciTzXr3YjFWP9vic526vxaSDo3dhvc6Ms7VYIYtBWqQVdfIueWa3VCUCtbEzWem1Uy7Nrkia8tvH
X+7sKIAAwN2QZ71rrcLhKUcMhgcUAbuu3o91al6LzJyCw/9vnJO9TgUHLCJPYAwWaw4Xf1ZgtdLs
QsHzvU8ELX+Ez37tcTq4p/kG9ojZaGD4GivTSpcbt6hnI6xVwbU0NkX+pvdZ/WNa6na4surCIBkZ
Uvj1NjCSH9hYmdZOX5zu2tCFlsYlTeYhrLLC43ozvf57WxmGFupWmn3us6ow40RVFBdaAwnTh7HN
q+0aXKwxHJPKWqMB5mxOmUHa135HKrFr63x9aZeiTS6EgmcO3EbwQxeGhISq2UmJZ3I6iJIjlr1J
hSquX2bL57YW/pU+BVlodUa3//PVJBxk3/wCkJ82EPKksgOFAkTcOUnwtFitfQ3qwroUt5+JB6nM
QaUlkqYedlp4MLumlKPaXvq2hXlmAvMnWNNjrDj6vaYIZHqyogs79cxdstEoaDtTfyS9O3kAVvqJ
q9XzLXVEPK4mOefPnSqNEEKAfWHZzh2+TbiSdg8SCAShx1fJUFBUwey6Z7fmDvWvMv9q0Q2+EMqc
G2VrAWxCnBt9b9s8vwW4SjNHUxMVrbpG196Akk4ynCiOxx/viXN1xi1qoWG/qXfzhh6P4wR9bnem
36M5nQ167Pqz+DQWmJdHVZW5fzfdBPmlaTsx3U9t1X/Go335S7quZuxsI8fe5OPfc27aRG9UdfA2
gnhwciaMua3XJKVrl9hyCVdhmFfdYOp/XnRwEX8DqLURKSDEHU+6mfRZT1ZM0H2KYd8wGKqu0JPN
5zDBRvRCnH3uOGzrSPpAVQwq8fFY+SzyorO0LjY6zTPuTeF5ABdHqdWRjY5t/hxIzS9ClP7mvz7+
ltuffNJrdqmecsHQTOGdOIlJl65oOwMj2zh1dIxFlr7AZgdPnkcjEG4EDX25sHjnDiEtUBi1Hu1Q
uPHHU00dzbc1bSSCKMw81DzNQ0cZIX/lmurCvj07N2LLja1PIe5UYaHA1trOJ6eP697ur72pcKPE
ScfD6Krh2tkEjz/+lmenBmgX2TewAnQ5jqfWUhAmqOV+sbsxuU1rzcI1JzBurNS41N84NzVaypv/
OfUjADTHQ40IE/UjMgGxN9vp1UJOGKXKy/Zel/SvGuNfCFnOXgEgtBD3JviDxLv9oN+uGgK/CUlT
KA8l/Z2oHAc/CPt5vlVztYpwKrv5S7Xay9+OhzFfaA2zPNCgFU+ulVeXTsu57/z7bzk5mdTnOltQ
h49Hvg1i+FA1UQh20D9JxX94MrjvALj8Eko4hX6kqTU27ghrBom2AROwygC2Kbt908727uPdc+5W
Q/x3O4Sb49fpS2/ok0QVjQw4XbQ8yk1zuqP0qr99PMq5Ljr46E19gYLKBoQ6WUjfbrtZm7k829pz
d3Iylr2V+U0MzB9ysetPd44l67u0ApDXNc7CDZsMc79v88GDu0Cp5QDEu36pEse57smaL0Thv0Du
p1cS+FiAwah8ssdPnmkTtcQKWbEBClnb/1Ov0ru39WWZDxXn+KBUhxlymXvdeDDNvH0Bhh+8pbaV
7zHdlT8yZRll5Cx+p+JWTdWFVTq392hdkkQaLBKp5PHnqxT6QAaVbxCorZdFzZT4V0Azne8dtNoL
98m5Q74JApAm8NIBjzweq5UDOg/zMsTZOM2fcwxJospPEuzAtDVsssx++nhvnJkbbCZAw+gPwHt7
d8Z5VlfCNaq3YyvqXd/MHG1HEsLFhjX7+YU7ZUtzTtYZYWjY3Nwp9GhPqaY2cq7T6EM1kolvh+6A
dnplT144Naq6B9Rr7rNc/2bOU3chlzg7z03BjaI77/spHsfrauihBewjapJTbJtSHvwcYL0++pcU
Fn7FIu8mCdiQ13UznDhtB1cQkxbLaDjVlZVdNctghpWnhjCQmBhrve9FRtJNT0LjPtGmDGcBa/lj
2yZGpl8JqRdtNwhXp3d3Asop7elzDUNgIDHm/hiGrtp1CFxc2LHnp0t6BjpjM504ddj1fNkAuafk
Oq6G9uhUwnmG4eXfBBPmKHra5uG6Ll5cIhQfetbi7XyZXHoezgRThFH/+xtOQa0+7AxyD8Tildm1
b7NOA9rFUuQzagbVzTRnwVMny/zPA34CURrRHBuSmtOz2iVBqpUlUJGxG6cQPQ3zNoHKdGGUMzfC
xlugPUXhYLNoOb4RBBKsfeEyioFnw4tIZS2jxu69h3Va9F2SUpW5sKJnXiWYvVsLlTrW1ts/HlHX
s25IOp2PaafLGpZBq9ehmQb2P39+9/w+zklAAyEwxSqZuiPdDrWf5jLZNQqUzVROzQWNr7NTMkH0
YFVCJngagap0LcbVG1iqpp52Btp7e7vJLlU3z+1C1FXRjmErYiFyUkxyLbQplWSpBpu4XpjJFuza
825Y2iZOuWqvysW9xLQ6d7MR51KggyWN6MPJoL5bo8U5/Kre1tWNviBX3TtYjWGRkF64vc9uxa1I
ALR5c2I/eaWNFYhE39OjcmuUziuMko1w9bneAMcVsai67vN/2CGbAJEF2QQ0/8lOnHxUosVMfGQ1
FvRyudIp1Tzxxe2K/PBfhiIWI0MBZXzKtzKW1deWrf9mdHkOq3ep48aX/s6rrUu07HMrhkEVOur8
RVl6eyR/i6vtFp14Q9suq6ZuXodmFd8x7HDupspIXj6e1bl9v4XuGwMc+ZHT95akvfeGaWsd6dJ/
gSBdvGooE1zYF2cnRMmLNBbpN5L04wn1ugaPpOfBo2Kn7fHuaMIpb9XVVOmXXptzWxDqCEBllBxQ
ZzzZEQIPktnwecdVMYg9SuraVdHK/GW1hnaPCFdy4eI4d6SBBDCpTaGGz3g8tRaiucCLgGTAnptY
DXrwmIp5Dn1KHLsstVIMedfkr49X7dz3ZL3sX4wnApaTc+ZKTakZB5QYnzT/BRL/hPf3oG6TCb30
j4c6F5D9NtRpBkKynDe5osSq+2k577M00x6K2tNU6OKaGXm9U97PXgUUkusuiD8e/Nxi8m4iVErs
QHn8ZN+sSma20ijqbM5A96SXj4XT6rFuLut9ZqaXLNbPHQYAXBAJttIOEPbjtTRxQ0TzdQL5besw
gWxn3mud/ueiTXiokcptxDFuytPor09GovZJ6+NBpMa14Sssa/KLok3n9iX7cROeo+4AbOx4LmmC
QhPOXuzLdVjA4yzLDovqKuxbx9xbuYVnR4rw9MfrdfYDAlKjKwLECYDs8aC5WZpSdNQEgenlB9Vj
MgHr41Ij7dwoXMFse+qPIDxOdkWCvIflZgVNjLlUQAZwj1n6pNx9PJdzZ4xwFUUSAOakxdve/O0S
nlcIts7IxpcocH7NZDWH8HYWEXq5+18Cqo2DBg2Ul8V4B4JFWr8YXIoXnvKdvXTqEvKMf4nYde40
EYtyM1pwlAlAjme0GbbLdNDhAGl9j466vQUCTnlQZV5ee14tLpzec/UhogDQMRswgTFP3jFadzog
C+iRuCKDx8zW4FBomXtna2u6mxKQ+taqnH2zSi3sc7fCi85ODqu5XLKJPzdzusqbeQcCcLSLjmfe
T+NkFt5EXmc7w0/LLmRUAmvB2wyTCUNI+9uf7x3UyjafEAyMAf4fj6cvKklKd2S8otbuCcDzKGn8
7NmXcAA+HurcYaALusEkkEd4b5WeJYsfTFDX0rkN9iLo8i8TJqn/IfhBYoooC1lAAsmTCRlFkVrG
DNtJJaYWVoYU8aL5RK9a8B/oarBvoKuxczZpk5M7pG6nFJQd6l3S7ZNQOkmNmXsyvhTLtFxolZy5
I+kX0CMHooNI52mFvcs7SmHBJhSWOu7ekl0VLoWa9migtVAXPD+iBXtJhPDcoMgdkj6hyb+ZDhzv
jTEZssI3+gllBU1+N6VvXdXtOER+LrS/XGPtDkEyWH+Osqd9B6KQLjZZ/2nHXAFzmNDCnuJRy2Bq
IaEV1VKpiDTuxx/uRwpFG7lxY+PYGxXveHruiCF6lqXU2dKii5YOREBNd/X541HeHehtFJ42Vg0M
Em2f41HSvKmo1ReMMg7TjQuE5qHCBWRPZPicjtofy5dvwyG1ALuczULudjycKKypHVWm4jr1/YOm
D22sjbbEeNWwDh/P7N2zA2GGuAB9KW4PHoTTGGShV5nUvYqbYB5u7KBc426R5S1CWpei8u2POipD
MRSBPy1JNHc3m5jjWem9KL1SqAY8w7TZRCgn9Fo3R8pVC64SoLwhuizNtaLKHU7B/McyfdvwJITo
m0IWo7h4PHyJcleddaB8SrSMdlTJmmdVbtxR4rC4rRraXO1yKUI593kN2qIbUJ934HTOSm9xDCtF
E29WRlEH13xfa9h2Wlki9n++ktRnyUUYjY7hyaPjrry3nWOp2Fu99dBJk4vFJVJXrbdceATe3Sl8
SiIHZCSpjm9+O8efcrOmckFxqFgPhN5SREu6bybN0DkUytaeaqt3nuBfpF8+nuG7t2cb9hcwYEsh
gcAeD9vwU9pJGCqejRohgoUHLxN1/x++4zYtE4o2ejSnZ31yZkHeyz6pxr46WI5mxn7mG2E/iWD3
Hya0oQG4wiiPnvrVisXTAjthQqbuqWer5JBSSnMREvp4nHO7kGITYE1eOiTRT66vqafMnRa2Qrsr
K3d+I/+dhwAEyhhcaiCdG2lj4aHHx4So4x8vERLCgUaNpI55WfwrH3RK2MhAvxulo/70jWE30Khi
jUA4bOjQ46EEb542eZRFHJVNYT1O+sFfZx7Szi6uP/5+Z65/eiAQ2tkUkGFO+ZRsgWxEn7yKRe0O
TdgthS7vTQK86xy94SxSnq++/fmQNAaAdlEefN+Nx/vNypgg9qbdlO0yLJRC2c1raOCLfah8/1JL
/NyR/n28kzBhLhIWc8T50xkMHmvVa5GczeXaHxILPYY0Pagmv6RhtO2G0xeBOgab3+DFe+dAUvFc
O53eVLGpVdWOgrgeFZRTbufZdzeB7TKcCt0jyvRFZM2ueeH4vZ8zrNHNHoQEEqq7dzJnL3NaV7Vc
YxVKYteFWK146mF4jKLoP+v51Fx7Jufl44V9f0I2qipFBpJkWHOn4naBCU6lGVFh4P8tOhGVdjOT
SYQmMhB/fJOxZfkfBQ00lBju+IQMNfEZG5q2ajE7r904L+HsJOXnsvXUhRPyS8T+eCkR+oRJQuMO
XAWs4+OxpOMW2srMwF+ufYaVROfLsNLq/FsxVzX8P4yAo6YrRR8Ns9HdAy7nxc0hmpk8WCL75iY5
ygm+DRD2wu33/tkgrSY25LaA6OKfnl681Jsyt10+g2bJz5LyXKRjpfLl43V9f0fQawIOgXA1RQIk
o44/AH6QfZH6RDdSN6GEZ5oTCm8MXoZcvZlT71/oH56bFAOSqVMrACS9bbPfygXr4rZ2Q40z9t3e
3rewvZtHPfXdS9qF56a10WVhdqJU8q6+OY92tbJxGqjGDbpifVrkIahSEVZAfB+6QbtU0/8VcZ7u
JNJ4NLiBA7F1T3Ytqk06RTd2rS9TcT2LuX4IyAdfeg2aDZ6Myn7xlgSmIApZ3X0yBMO33A26OMmD
+qusfPe264V/q48VqZwVNNO1alIbk1wpngtlZPStmouwm217v/vR+OJuVVkkHE5pHl5CrmzZWQvZ
tq+8UAty/alZzeLGwlPzIfB6/a5yFuttMbTgQlZ5boXAKWwYNAI/1FuPd8KCqtbsjxZhdW//O8wi
eAjWptplvv3aAvK9VE48NxzgIji2tBo3lPLxcFaVBYneZl28YED0s9Kc+WrA3AKdB8sPh9K+VNU5
c1/+kirzuCwJYE5r+Vnl2lU/ai0iHOb4kPatEVI2ta+VP13SEj7zHjDUluER/ZN3nZwp3U57PccD
B9xpO657vxnUrtLJD25EwwEurM6PO5FlF0r67+tWqHnhn8FLhIYZFaOTu7OtcZRtcwgAK4apKF7J
DkS7kUxtKAuRfEk1tTzX+lDHckqSBlvLoJtvHWvxVdjaorgknf7+VebnoBa9NXe3B+Kk3ll1SeF3
tdnG+jQMb3KwUU33y/muNaZ0L+myfUu9uS72tTllz0uVD/uPb9IzZ4m3ihtUp+JKm23bgb9dbUG3
JvCtuy5uxZK/KYw1Qi/N0uvG00TkZ3J9WdQwXanau9R8OLPXQOUCMd3Wgif6JMGAN+gY/Tx0sfI1
L27cSXwydZHeAl4onj6e5Nmh6LjRz96KlacYnh5CNC2UGsGXCqvichV2OADdi8oMaPfHQ505sZR9
NnUZf6uOnnZJ68GAmo/oRjzo+M4cVq2dep5mB3in0S/lrjPTS2nvmZP025AgqI6X0JcWtktIeWKR
7NEobQEI3hhmZfwrHFeLJoV4hGPL+fnjiZ77pv83UcAJx6M2nrtITUvaWPjrGgu3pUnUL+udk1uX
roqz33Q7sDSBf2ldHQ/lYJGSCZQ347YI6qssGIq7dVQaPtRLpkVJOiXZhSjm3KnARoTiNnkpF9TJ
5FTqKn3NUCxNzSELk7qqr4Mx+yczs/YT9Oflxuuc4AEFhEvMnjORBtULoKTIf8BFtk6iZPQNus7K
2jZOhtw96HnZRuhp/XniCCONoswGDtpa6yd379KUg+WSecdCVz/qqljvLcNIoGou/e6PdwlefbRO
KXqZ4PtO5tN1ql7FSGblJvhJIsTXxNOEMwQat5dQQGduUmIhpkVvDzryaQ/fXgwT6oTBAbCsoYtm
Qza37QD1Dy0grbvxEc96TcepuqnsKr+TAzC7j+f6Hgu1tawYn5oXSTI3wPE+XX1v9KpfWIUBghRU
up/jSGGv0Wr70FrUbozU9XeCsCisejc4ELtfsi08c1SgUpLFEpvwG94piUl9mfsMo3a7nIq9K+3p
cWoC8MnzLiuD4urjGZ/Zrb8KmRDNOSogJI8njPh5Nyc5dw7CFeltUbvpl3HosgujnDmMjAJJixTO
Ifc+eSiKwUg9IhHmhGHwt1HP3TCwyuY+8JS6zbE5eCaUUQSD66WL59yWItKDa85lgNrVabQ3+0s6
tTp1AWE4V2mr/LiStJZEJqerLus0emyGGc+rVe89fy5eP/685xYTmjHNra2/Rk3z+POaMi8SZVMm
kIa1cuV4bw1x8h7Z2n91LTUv3HlnLvSN7M59B3aR6PZkMUH22GmVcSmsbJs5rLuquzGrPHtYaQRc
OCrvl5QuPKPQgTGJxk6JsbUftHJsUGALpmR5Sl0niUqMM0JQfM4BoXYViyzBJjXhh3z8Td/DoYml
AS9RA0EoCBjqyZo2ieiGVKgu9hyBrV+eOtnOHLSWixbX7yLUF9O+8tbJ2RV+6/u7xeuKfUd+k+/z
OrVDvW9aGcoh98xwttIuHu2p/3HhR27f+jjDAf1LuQLbc4qIxEjHK++7QtbZhGpoO4vl1ly3l2jI
63Do5wrxK7+/W91nWvxxADkzDfXZda4yq71EoH0fWfAzIACx+ygR0B05/hnISrhKiAHpq9pyr3tt
/CY6jLuW0S72BpqnO5msl8qn7zc9NO2NLrJpU8HE2f75bwGpWM06E0kHxQn/GbnT1nk0wgLpTP0A
ch0RyKBvF3n4+IO/3/sEwDZtO2A+dNJO0zpAZp5VDCTeA34jEc1IEc2jmzx2snAu1BLeWwa4Hjkr
ycUm701z5GRth4UjEZTIUCVab+Nb1CTlGnaJFZihodLpps+QID/gBtmQUU9gY6Kxcue/1lYbrV1g
SYRd9NXx7/2hbctIA9f4bTJbfCg0f/FfXW9yvXgNmmSH37Dow67Su8d6LPxLueL7hWKBHL4aShJb
u/PkaQfuWyeFZGcOkqzIZtgIqJT2r6jTAr7kWL788RqRpxBHUPfatA5PbkPMkvnjvbyNPWkLFx1M
FTytSB2+tM7Et7sw2PsbCiQbaSK9HW5f/uZ4G6pcSmdpPYzNC71u7nPTSpxvUz5hWY+GRuk/AIVx
plDDgrePtULDbNIpB5nsPZrpcl9MmzT10hbqq0lfsQvr2jXT0Nfr9F6UGZXzYUwTaina+mAN5Yjh
QqCCL42Cxh1SWsN2IZl87xOgx/RlHVZlhrqH5Pw+kU766CX+cDf5mi7iuiYoCpsibdc4LyyvioAV
dvUO6JGDYXEC4C+atMFxMCzH6e9qhP+1RLOalmy/ppVUoYBBK27KvBisMK+RK4+CYtZhhiEIF9xi
6SIk/tiZHPe91vjD7UiYl761gEDxKjB7Ye6aNkDz1hJ68smac0NdIVOGDUZlFK1Hncz1v68KFaQ/
zrRARlCGAYJNAYu+xPEKgTo1U9Olni28LAgFVuyRM4oS2eQg2BVL6v1xKAsFCQXhXyiJjcZwPB4e
Ka7RgfmOV2qPb53dqF2P8tKnakJL/uPd9/5okaWSrSKkRBZAbnw8FMr/ooHm2cTm1JSHxDfSW28x
QF55+XILA+VSKv6r93X83tDgY1dx+23PzWndx+oXC0AUsN4lcTAwXcx2/WrKIRsOOf/BXWVZyV8d
CrwiJoxNxKdiqe0yqinarJHnJkHypfbn6QvvdVaHOV3h5NZuW+NnrZq2CXlhmq9Db8tP2VxTR0kz
sfoPSD2T8jejmK5LTaIfR8plzlGbu40e9mYWpMjaBc6r11nizcFa+6Ux2ioJHbd01K4UxSzCFcLM
a5uWQx2BlFF/V5iUftZlpX3rR2BziEpM/mvaIXUTtpnorunoFmucVUP7JKSm/wMAHeFuFSRyDb2l
ImrfVuOrOdjDK8pv7k3R5eY/y4hJSezaa/YXQV6rdsaMrUuoCtx6H9fUL2mYyMZ7Sseie8WVaKW0
riVdGakObvltmRv+lxWanXioulR3wpJ9qj6vQzqln7zEsnsUDjq5FrEp9Mr5lJQoh0cBsRcHD8GA
m8IP5lerT50+0qxmfNPaMusgabXZQl3IbRDhRD+IMhbulHk8gDArqW8k+VORb07TtpEMDxNCTXo4
VMjXhcZI/XRfU6V4GTRJDlvhFNJHbmIvMhygAt2uQ1BPn4Z51XZC0B27sL9Pn9tNKp1wlu45Zxfm
xsn+njhmQIRBgs1uq26MPijuoItIL2oX/sGFwU6TlG0wj/eWCAY6DHjJ48PU95AolsEx8DzVi2gu
Bm/vJ8Ml5M+7uuLW7Nis+niZtlKeYx0PQ1vebqDz6ZEhq1TbVb6Yb6k5JTtHcO+GrRnMnxPhDLfu
2HSI5ha+PYWFr2syMiqjuQR3RfFji2R/P9T8ou07b6DsTRv8FLCJhKCZzYuH40RFbPfiDYU20t5z
ghZ9cjdzvk4CW1u7szcuoNGgoyAmp1qvkFKRaJxWzdwDMTA1LN5V36rXGbd3CxDVlAKuENWUxmbQ
5l7YqaGVVwlGDdS4VK+bEUCTPnlSjsytXd2ZZRomc5YYu7x08dno+lLsjDQZPrVjJ/i3i3S7coKi
C/3Jr8Ue9OI6RjhILlU4OKP376RnTXUIrDErdlILjCduCq/aFf0cPLZmN38vE2FvDLnEyQ5NLfo3
J1Pqkz80wY/R1jjiadLx0SfhdnOUurX9o1EjSM+s6YaHpIBTH4rOMoaXdszXl8RU2re8Fu6Dh6qY
DlOtFVNkOALV0qZU+Z0WBOjQ5UWFJbjdmPWtTNN5vLP1wX+r28Ze8KBpy+suXTsR5Wva6Hu99edv
9AL766WdJUCRPDFeBtvvnVAbarQec1E/0leqZTyLFUe4xvfzBE0Lv7YiYXryHkI4u4v+2vKSK+nd
YBlAeIeuNP2Vsk4GP8QmiYp2j3b2cCC/QoIzL5b1VhRlBY4cC5TIQ3TnO+eBX2gCErgZ9MEREGpL
jIZUodXTvhH2AlnNn+VnhJkcIx5zpyExS3FqDFuvzVWcjGX6SVRELc+D37TfU6mjAi0wIfxC06/y
wzkxp28VWpMasjRz9VPXu9W9qhEvXqNcK/23OROtRsTTiTwCFuG8UbZdPo9F7z+kPtav0aL1wd8r
P/7z3CosGxDhcL/1tSHLSNfs4Is+owew69w0UfFSrYYHnCgx0enNLIWPwSSSPlq8RDwORpWa0dxD
LQoxKxYSrI41Z2HpLkH3Wpd+93PUCn3ZAZNXD+DOaEhYmeHclWtj5nEwNKUVtg3sX9CKmq7FQVfL
fVtqCEa1qEFYe9qN3s+qL5Z/yOQ9/ujGHKz+uvCdRUZrYQz/kllU7S715/WLA5Vl+eJZAtdS/Ne1
LsqqdtLupqV1mshLfSnjMfPcJwRcss8DDEnn1sn5eiFJ9Mala7sMHdLKzcoD50g8t9boO0VYtWsv
eRP78c6xhzK4cYRdT9GYze682wh4aTj1sqh2VUP7I0qrZbSuq26u3nDA7eaw8TztkMoe5wCEatK/
srlKHurJbwrMjpT+5lRm74WlZYmnYcJgGQaEacccCHJDDcmST7bmFGbkpov1z9gWXh/aA/SdcEau
5cFM/ZYtmo/FZwEX2TygNFXc5mPiO3eekYCWFIut9Gu8MWwnkjLPHBmKyqvMyMFV9m5rK34vtdnk
vM65fK6SrcY25+v8kuCZloD0Fa4KyySfxiiYwWPNlqka4hDDxhKnhmj24E6gu6+SMVOPcPPdH6qa
vBbPNQxcos2fqt0jZjOModWyqW5saeWfhGYLwnJrUN7XLhfmoZwykihHlFaUZq4YHofELLInE0/f
JupkWxdo09LVDUmNDD/W+nF+9iyz9WMkaPweTVc1f/ZoQVRRb6UJYB3hFzVNVpeBjVlmxV5rq9SO
pJ+k621nT21xU662/FtLyF2vCynqZYfFT6rvGx8B0wh0sxfECZ9sDf15RnER44npGcvTjc1rZ/kD
yuQgTExEbZobaKiuyg4yUXUa1mINyvtRuOJfehaetwPdv1h7zR465+AVi/5jnmj5hmiaTE7cGrn1
k7SbWKhepHVY0WV3o03J8BOaJGUSNSrpwep4kwfu25QF5Ubb6fUbTasDwVFcrSmSK9yde5Nth2A5
mMxnlZre4+gZ9neRBVN2tSo1uZ+gCA/FvqmDtNxXRaM/LbmzLpt4ZfXoTSlrgh9Qij1KVqxsa7NQ
19J0yh/6JjATYUo6PNlj6acHDGyr+WYZ52oItbo0Xtey7bmazTm9GdH4dOhamPUbhTt7RF2qml7z
BXXzcFq9vsf2DW/oqbU4LjXElGZf2rn/NLYGVlyz0XtODLp49XfFAGAnLDJnZvCu8v9t58FpgSM0
1SvHUh9DnF604noyE/1vaa+NulmH0njCTcMadrKr3ZsciT11UEXR+Xykun1OXJfoUW9Nd32aWilu
NUJUIouEZREdYtrXnlDFi5ZpeseD2JU/snmszVA1Sv8L0m1mhkmy9PdtwjaPpxmBrxtUrboaOoDt
ZHsnDYIrdx5XWEwY1LZhB/In2adTPwaRagmRhwpSSQxerrVvg7Tt0ZSXam5AfjX5ViMLlu/NuIHE
A6Pvv9r10j8WqbHwVrYtAo/5kOjqpjYULybeYtk3okwbr3kjqOvIG0Ex30zZmGaRjQW4IjowtBvC
VAduFbt+LQ6Y7tU4IzbZYGMnutRIzDtS2bg+99Zr2zbchdk6ZD/B8woz1Bq7ENfNkC1mWFtjUX1K
mi5Jr+t1NJt76SNy8mUl9M7uatoqaUiLZQ3wuqzkhodJjcd8NcogdK0yGXYLx3qMxGgUFplB70Pu
LdalDd1xoQM0TGa9A6K2dlQ7um652iRp0rjw6vJVL6RMwryp1WOn5d6PwS7516QrHBSB5nZ5VBLK
RCQEN9VeZYEMQjAG8mumSfWk6Er2uzE3vHmPoOpk7tc+72XE45Sgeu8pGCS1O5kyIhVv94USC0UI
YaZ6OPozu6PtnOleGc06AuyZjenOMGYyxY2TYkeOapJnfLqpnRtCJc+aZgxVJADZ/JiFDCyosXqC
ELzSWaZFb9sHo6l17zBlbdbeKAdGxdcsy4jkPDk4Xzupa32EnaX35q9UP2LTKWQZeiYCmJvKlrhH
7D3xQyrJw3TvpPbghSt/KtDBmvpF0JtaEc61aVH4EJlmL/FQ+7TgfaVLkncMO3lHW2YeidKcH71h
kRh9Jbr7icTKv+7MYdKiitF+Ylgq0D0WSHR0VmEVe1uanESWv18Oag08LJil4/zQqaEHYaLa5G8w
BqUgps319LOXq87aKddSX6XhFWUo7dG4C9xxZW1Kw3pNqTIgcqbl2hXKRJofD+ZoWwcu9ObO29QT
wmYx9H+oGjjYUs4D8cDkJ3EzF8ROupWkydXsT5keycZJ20g5kyNjtCyMn3AXtG1JhMH+Naw8zhPL
H/bI51bPVu0IvEMXc1GgarJmDU247N/hyvJ45J0NdNoo8EDgqajqNKqF9Kdbi1tK3vqj/B/mzmM7
biXN869S5+5xGy5g+nTVAkhkJq1o5TY4lEjBewTc+8yTzIvND6rbVWIyi9m3Zhaz1KGkIICI+Nzf
TBUHugOMgpCefb4UwLS9eWzacMu5bBu/sPrlyiw7Pdw4MspnL2HyQnC1zZbuBsCz0c8HWcc7CYFZ
wtBoGJ2Dk8A/OJLOsE90RbO3WlXqn0RJQ3iH9g8noZlU9ZYaKckCWysd9zLOsGL01DAfr3JDZNlZ
rhGxvNpI0KANmZ/cq12r9UEsF/UJq7VW3YaR3ra7NB+bT7Y6MVSikIhuxEg15TcxcnCecMcaQ9Vu
ZnjQq7gsRVbpnJNeG9DUaZoWO7pXirVpmJ2qSLYbHOAyJuhsmdwosWetkm24++CVTUVXWVgqNnrn
mRQetKxwRQAIIqCn+DhsdA+hK3g/HWpDn7sIsR92aDwjHCFjh6yyFF+zTu8bP8ciiBuJvU08p4dy
2U5NzT2jdoC3dMZWCq0Ku5m9TO+7q3LKs8FrCnsBuwebGZm3ls3rW0sujK0Z0UbwQuECJ+fbQ+li
5Wjw6rGW37o0sUrun8L9mFrS0UgjW5PxN6Y5VroLrREgIDOe2iEXw4bTy8A8P5I9m2RrpjU4XjNG
xve6REbM0zGP6raO0tTpg1NOLrMNhNFsT4hhGuD21TT5C9fOA2kbWRdUYA6FB0odakkhKDlJ4F1c
SNpFKbpdjjrJ+WJMKY+B9JS2K0RWmL4BE2XxFqPMFh/O4qT5RimHG7HEI3hT4BcvTRRZOWVBYl+2
VWPiTFY6pU0cRJ3qJuQu/yJFTxhJ2ZeLly3Wcsn1QG5tVC35Cc6++kuZxeFtW5TN524plOLSyIZZ
QWROTMEYG0jZrHSW0E9dO3tUh3lu/CEcdYv5kuNepNEsbvkimuG31AJbCBm6jaPKMH2M0hnYSwak
TfPNITRSfxKRfaFPCahxCDn1lRhnInybOGUCy40Z6SYcLTMn46qVTdoqcvbdrrV+WGIR7oWo+/hj
jP0IX18O02eJPAcmeL3SPlemS29LG0z7TKvMQfedzjBuJkObS9p+TX45ZWoHyDOL6wezisg1hyjl
M489zkm+1eA977WGXvR+OdXhhd6gR+ePUE+NTTLFRe4PURPfD6gJN+BgWxAwiZvI+KKO5Rhu9MQa
K4/mZo/Y4CSWYOhiszpHYV68xHZiZpukr6nJLW2M0OmFIlZtusTqR6/NXOVxKfW28gVdw2qnF7jQ
WLosHE+UFgRb/gatsUKlHOiGopLeYg8TEzTDrZMN29P8RvwLn2IlRZuxnWqJbTiXeoHJe9g/i6aX
+pVdLHkXGG5vvUzMSzAMXeqccprs1OuyNEk3o5vSdsuwBaqJ3QV/ZTHwJHvWlEX/LpuIbaym6SpZ
AEGgY1aSzC9zmMTnUdpbNcIl6MP4A42xT61iArvEBb7goKmlwsXYSfMRqUjnh63NAncLrXfiTTpM
nX05FmZ/W0or/oJum5VvkkHtMo/ubbecLxjtveAI0J85pF0uhqNq/l1TM3UkCCc0FmTryHu9HpNo
36vALvdOaIwcQHUqfxSjPqZBRnaW0Q0tjc9TmQ9P0k4rxcfoRK3pxBQunZh8bKf9yoKrPVHjaOWJ
wRwaXzrSvlVawagE3WgTgGyIrh3hO6wuc5IrLpeq1XdQXAB6lk1k2B6aRMmPHGOBeI2ZqHOXQNOf
e7yNvsm0izNqqazMN2CoZEZNkxKL2P6Yz03jWvbEUzw0G1KzPKW5KJvr0Q5NvgYueDSG7EFnpsAr
H7dqM4jPaj0wKbDcdOg9I6nsipkqJoRBO6niR2NZFBVDsg4/UWOg+E4T4M7sL37vouzGj7BSosSP
yKLulalWerKDSdk3TGkcD0ZcS3AeZOopGXIWnhGOWNl25Pkfm6IxsGyfBvmslFFznTdJ9L3IqvDT
NCfJV0nKTMMaLejHRkO02Q/LaHmc8S7n+UwFjmtuOrNnREsU+XqOq7dNgZZ4WhLpV+1MoQMNFUJn
ME9atBuwWr5r56q/m52EnktXd2lGRd0QFlu60HKjxEQIH33v+sGxcVb1zKiabrmvaSSkkzI+1YpZ
/WjqsarhMiV26w+LmZXegorfLbJexn0ow+yMkkD+EEtv3MWcoJeprsDx5fRPKup+lf6tGxsW3KFG
tUYvREnX8VQKUfzszdl5bCgPBy+m5/CkaV0Vb8C32GnQ1BY5OKrHHeMVsbQ3NHPmnAS7TwefyUzZ
3grq0OTccBc4A6leGF/a2CpvpK4PT25WZ8NlM+fOyJBytIWnNlZUXyZt7JQBNTjqxZM7Vpuka9zq
LGN+8JzQ779wMYIsz9GWtG9RLFu15pg91r45L5oaQA2sL51e6R+yUVm+ozVZPsDHtbNtWZa0jiWT
3Cu7W6oI4yYL1WDwW1nndbIUn4pikiHXJsbq3jhbw4fZzen7a6ZStnvu33rbm0WseJYecoNPBDGG
Y2qlqH7BRX27aMRqiM49XUnweAKFJ1WraJGmUXmnWa2cz+lrmPcLeTLzvoGSOQBY2iReRPN9odeY
T2dDQbfUzxO1Y8+0Cg38osD0zkvbudT82FHcPJh7Yyr8VuaIn+mA7D7krdHM+8h1M+faZHj4Azmb
5bFCqk1yANccOp4z5ywKizElT1Ob8ZYjQFsIpxx53UVp2SJDbY2Fn7tI5PpZ1hqPwqyYW/TYRKyT
F6XULpvY6M9jWhihN7awd3dzGy1NECalnVNMaxPjznGpv4/zlDwC1a2aDVJ8UboJY4GJQNdKk2yA
MfqPcByny7kZluc84yK9Uitt5FhCBe935L/DuVgqvdvPTa7srVmNJCMhS4bbYnTdcteRtDy500QV
a9SLvq1Doyk2hdmkt3jGKh9MuzbvO6aoiScby76FwFx8aZJRSYIys0XtdYrOfznNeJD7lhhKisLR
DGkCTDPxoqViFL7B7Z1t4j5cEchdv/pIlnP/lUw2/RRLh2hoh0odcegdJlhJm8o9XZFFwno1OBVZ
llJn2bNaI8OoluhlZA3ZgSuS76ExiM7rB/BZQTNMUc4sRu8KDwp7NXnQNvRHchLrzswnu/Nl7kzn
UVVrrlfbQjnLh7k3L0YLJP0gC5ns81mPH4uFFtJljM5js43svk5I8AfqEtOoxZeFaiUOBC1uYkJK
q2rf207o+jND/0fUgUS6hY9WiY3M5ybeMr6NbgFM5ViqaLSl6kpzdyDq5RfRTPZVOykZ47VMV8/A
/KcVs6WWg5AVbnapMcnqPX3IkhtF1wjorRy6NCj7MnyKgP/VXjO03Ia4NsMSc/LFLDyVHOo+nAeN
3DEvsz6whrD7tOQlONi25qrwUFtsH6EyKt9TNsD3HmBD7DOtCD+bmZ5+6HrSBn8ZG4PJOBovO7m0
dPfipC5lMFhRh8/hUOTneSmVaKupnXLucNtZAYIpZrnpBjss91mXL4Vv4ZtQeHViEW26TmiXptlL
O0CsgISL+hdSs24n8dZt9ajy47bRzhZa9EwWqkbuUmZiwpPxRL5qFcPo0F5v+pLOmWUSnbliSTEi
wH0u18/MmNhNr+y2csmJxKI/F6AxvlUmwq9+puUaiUCPwIUbJdzUEtF4n8FbZ3tuFbYfxmJJtA0n
o7AR9Zix+TNdOZs7S8vViMohXj71hhhVP5utytj0Ct0eUghNpr5dTeanKgfXfRHjvKR7LTiTq1mZ
Xc1v3EL7MCxrbcnlI+ILoKbVQ4gryIop0bU7QfbceQzTGOgWeXY+rJmOjwaZcm836Ir4jpbqH3JK
nPI21IvluQDu4JxVZikfnSSJbqzG2SZRrXb7SdHilj57q9MRMOfMBGjgule9O4+fGVY49R7CVHFB
FdQ8K3nEzYC5Kv8iKxT9ZhmXziWhHHqgotQAH2riDyZVzkLXNiRzoJ1jmzl1ZmbEwVplD5uozpwN
F2vk0rYZZbOvwHrRN6pztDBm/N/zyzY3Yi5Lc0yvZzOcvjTE6juDj5N4udLrPyonJtVdtfMue8Ot
ph3PWH0w07Qmd02nkB65wc/UBN+sVYYYuecld3NqUJtt7uFyYcKULQYggXzYW2MM6erT1Bdfrckm
bdDbMPkOKgL1px7Rz9SzUexwrxjt0u5zSpPWFNY2Qt3M7FDB9Z0rsJtAmLQf4jIqVK+ykBDD5d3q
o6Aqm/7BdLELu5CMNLpgzuHSUQNb8HVra6kxC8EF+wkcSVZvZ4XCOlDHlGCjt3G07Fza7Y8Qpo21
YSwoV+aBYdN+pl8lvb7LIJbFrRYBMYrswvSy1HHo/ijEDsKDFZWBuZRIDJLpafk2WTKQkIHqSFdt
PKMZZ7EdjL5Qrgu6zljZ1lne1y913Lbx9RQ5Y7gfuyQjy8HD0pi5RRM904M8nxSgJ0MEorO9lgmD
6dm3OqORj41smmVH1lJHipeGBqgmdwK7iU6dHiv3ej+ZDkL0egZCyosKi3swsButTO+MyGqG0FPR
GM3REZ0b48HEbre8bkplUum+EHTMfadacKyw1NRJrUtVUT6pcTEWZ+k0Nvb674qkuoiRr5D3ljYs
5FeKszjVi10lOvkMAz/W6GsXNoMnK0WM1PbLqGp7MWX6eNWYtM+ZFdRD+cNQhmGpfAbJVF/btrai
8EfoLjaO0UjN5hddiSHupwzTlf7Z0Yid16pThZY/oTk/fWTQ0qoPxWBlQ+qHrlVoXyqlFqq1zXOm
g/tQGwbGyZ2xOMuzMlUrlIccLn4qQc5mO5ZpmSNGqwH3TEjEl+CzYSoqh1uzUc13sakOe7Txndbs
UH6qgCbQdmGWgu5DxtuBQNFJW+wHsUjlvhB6RaYhx1owJgmHdgbh3KsNR0qAuHC+WY1h2d+k5WR2
v0uYkEaxZ05WWne0nRKz+Fw7RJlnl3o1DCZnMpKLKUny/oOYG8SxfUhwyH1Dggnti6mFtrFLjGEo
LlXKcnPnYK4xBjlN8+XWqvn9K091GBKg3o9533OURFP+YMWqMn0N54mwwZRkdvct+5tHs7TM3dEQ
l8OZ1g+EzFjVGaLQUxvb81mRiDpbnZ0N+64YsRHpyzwZCZWyS6+BQsXNthptWZ23i7qkwSAKI/va
tVnYUNx2ThvQ7zTVfQvIZPHSkvx1YyhzYTPFoMPiz8Isnc8ZJ+YOicB0uuxmQQmzqMTXoJ96hBLQ
e56/yGiKX9pp0dozi0sg20xmFn5RorZSvUgZxkdENyN9O6kufvJVYUgPPn2OvxLhzwwQNcuqr1GX
hTYFluFO+6jmL/nEjTk8izguz1I0qdioQJ3nHbhM7RESEo0lQbfe9aRL882DWKPcMEON8k3mpMvX
ubGrOxjS2sPsRKpNldQlQdfEScn4gBzRixu4tx7Dk/iqpOC+cdDzAMdsdoXwQiuMv/Zd1Gn+INp+
8Iq6nj8X+jKPJLKDqm40qTffZ0TJP48ym84VhK5zADGVdSY7xO6pzKxAMTgX+FtmZ0aaNqAF+uWS
AdCQB1U0mBcVp2f0Fl0yuKnnsN1LMxmzy9zGH3M0e0YPkVHXhTfEeo0/ACNxZvJ0fr4VizY91FVt
0zO186HcNDno9s0SM/O9S7kRH1Sl7ehGI2mKL4Sw45mJhgH8INcs4B4xb/chaQSY6awa2s8gjpy7
MCu0bBuVoW3fVXh9f2rwsgSqY07i2a2GbKYDI7p5E86iKH0xTlnQRu60qj1kNiLNaIjl/jhhgHvZ
9dqIgEfeFGeDOsb7ESxzdSWgM2EPkQjCt9uWNDCQtWNSg/YkDZ9RV+NLaOwi92sZphEN5w7rXgJ/
ycizCW3Ta4Tdfm0iYlMwzQVIjpR6nWicuZjeyiWc9/SyInPTOV0RX4CjUgpMDZMiD5JwkY8LAIEu
oHacvxWWFn9HyN5xvDEW00WBDtSwnZsm+dr2I2hlJ47Tm742E4aWulOBWJyXnvlKr7cX1EvUrMjw
u1cruyHytcKKex+MDxMYxqrMefuhxPWgLrBc9fAa7QhWQ24qXhMu/X0cUw57alYhnm+T6bQbc5qn
mz41hppXMgnVi7mBFi9q7ZwbT3OBWkVDx3XuuvXc7TT6mJ8Y6YN5GDKUqX22Jd3qdEnqi2gixQoG
mDsDl9vqRyiWpPmSNYb5oLpTmGNJPLJv9G7u9UulbtvEU5kBfY6izsqp8ToQ3VXXps6Wy8iJt/io
xlup1or0bcZW2jbX3O5WdNGyov6EflVFrXWD2A6qr0XFJe4pS+bMQZzM800CKPfeSJqmuGhdq4qD
0BzSyG+AG/RBKMLIYcpDkrF1Wubha9+AXv4gZFTTwNREs9X0Ii22sjZdmj4UgHRe+2nw5azJryWx
1/RzDWWcTzAsymXTqKDeaLbFdhSosZsgkG4b3QXjk7n6rKWLkwSLqThPdtU5ht805TQEHG70FNKi
LHB0nzrXPGvUqr8aJgyufISRaK07RVGe65VC3zrWqOS2JAj6x0YM7Qt3KGOtLFHXDhHtbJXyc9Ic
v03xgX5M03bZp4AochqvCkNZgEHZYxu34kGb0Cm+0Ih3t0uhWeQD78Mz3yDKAIujtOSgg6SS0x3K
IJV5P0uSKpqvddpuiykWZ0N6cpVD8D2avwggIQOOUJ2LCtIBEJ4ipbGKpXT8uqbxbOd8fVFpoJ4y
0BzTbER+giT5iUd7g8xbF/0JBIWVSRtx/fkv6HsZaUSiEJFqE4PhC2STq/sKi4FdwfD+zy+FYTIw
XfSkiCqHfC00ebR8zmrbrzUQBYaT9LvIyuQu1pryhHrJIZ52lU9e3dl/mkIgTHeAzYvHuuTYDY4f
pnXpZSFuCZldJLs5TS2vlsspDsORDbJChbGjRu0MTODBp8vmegkBj7ggB2b9LF+G6czhIj3xAo89
FVhmeK06aqhvNggU98LOptT1Ae/hNTuC/TZCLdvkg2Dgm7biBJDyyN7QsHDXSeQhSzCjf703dLDh
XQfx33et5ltiqtkmGkGXJ7I6pRVy7P2hlIh+FRc7u/EAHwpDrqkbJXF9OiDtPVAA+yon7T3x/t7I
aKzbwoWmx46wEFs45OrWohVUh3wmpadzH5ZSXIEf1iBZ5Mr50DiDr7XC9ptQpYprALwUWWzsANOY
63RRBjpgmfs/fbXA+AH8bRJC4desb+aX80elZ8PX4B13LRh6P3HBrADXMoxT1iVv8apwvdYt6tDJ
wwjaOFhJT2PY3Xif+sBx1E2vJXQHlRh2A+Fmi3SvzofVRcyUoMBdQam0TZt1WEOM9SnJz7f7CqsW
pKZWhC6XqntwOpVY6xiuUO8rcTZ9Y8LC+BON7uYzpLzklBf1Ia9D47FXXq9lrJL1PP7rF5ymnRYy
CKE7ZmvOVW2XTw1z7C0p0HdaZYUPDcPcZNEwnqD9HF131fbgsK7I54N1bUDi9OAWXjfeVxtHLWZG
nOgBFm5db5TImkFTjV+dZkq37++oowvjbsyuApcMV+f1A4M7mcwmY/rU0/2AAA8qHjjgvJ0wJ/R6
M2sCXWsAnZbylDfw0e+6mo6sfFwbstDrlUuzwVGomFx2cScfp26aPs5GTu91nMbiw/tP+fbGgPKL
YvIaMAlgh7IzidGl9dC47jqvcXbqODc7bWHa8P4qx55IUALDQuLC0A4lC6jjQ/quNjfuJFoYxhXT
LVkWFzNQ+hMh6230Z5PqMMUgn9rrxOj1y1syt2tsRJx8F2DX9dTP4bUJTOiLhoiDGiylGY4eWUMq
gvcf8diLREIPyzTcF6Hdrq/glwtISVUappJSeBn14muuR6LY5G5vjJv31zmk1q7nECKmDQFUIF9m
HASTTtHwTpgtF9YB1EIkZDl1aa9tGGFkQFtT0sZRiucWvOT1aDjxicd8GzuB10ALsJlvoqt6aBMv
B50hLiNoP0Rk2zcRe/dSbAE3/Zgij6j2p0T8ju0cZB9XLVeDRv+hRmeMckc6Q3v1HakOW5xjbkMM
hjaYqTknotqplQ5eLAqkSzI3vNjIquCwFhqGEWkWboqmNs/e/4ZHl1r9XHW0LlAsOzjg9L/CqA1N
1zeVxPyGugWu6UZSf6yT+JSf+bHvBbfiH0sdRCsyEksymXL9IXYRu9bxHo1ouAX4gQuwm/hQvv9o
h7emLsh0VgUI9adCtDhYj2oIPTiZyWBURm0HUWkCwDW720wHVmgY07C1I3o+xpx3J26yw5f6c2X0
haAfrmH5kOaY6hL6o67LwOky50dRVe5Zxox4q+dadeIMHlsK0UWVuxnBQmEe3DEWwv353KsSku3g
/AB9b/owKB76oVVO1RWH3299Kphlq74wOsNE39fXSp7LVk8iAK+KMV0xotE+tsXYekwzrLvcyU8R
6A5vT5ZbybzIywBvRDPz4Mm0XmKc4rhDMCkJcErL2Ymf/AroFkxZq4rfg3HfiS93eKWti3KdkLmZ
a2XoHmStiRia3q4AcTpMRS91RWT7YVS6xxZu8ZasQwR0harzWDbOUzxP4/2f3rKkNXxF6imDZz44
+EPE1K2diz4o5rbf9dm2qu6MIpI3ReyIgNlsBbCkOvXQR/YQTH4XYTQX6UQIVq8/7CDJ/lmkD7I2
ZbBj6crik8NaP6I2AXHw/iMe+6wre990Vg1dNtPrxRoJfIT8rIdTZSS+W1jjddXG3U2ozfG2b4Ck
KXWlnvis2pG9q/FebTaUijnIodJ5ntiRGmV1D2i91a91+ryMaRyr/5b3lbtvhnF8sOMlO0/7Tr+l
JMw/0UU2ggZyb4N/DrO10C0SWlkwO4KwCg1Pw4j8VBZ99LcEx7bKD4JEPdzyE1U9DtQp+GUVLl/T
O4vHLhH7Nle6fWuJ/Pv73+JN9bRudxtaDAx20A7qm/SuA9fYzpMMYhhl8Bgn+7F35XA/VtK4TnRa
xXoUJg9uRw84b6byAi/WZAP3KbzIkrzbD3Y1utsTv9S6yX/lvP38pahNTaQmUZw51JtpaZTqqylS
kNVWcUHrrtja2Kfv7SjJNnU3L37V9eKqU5c6EHkFCJyPHjQSEXfsWqsT+eKx/Yp7jUPqjd6Eeajm
A/w/CiudMfUyxsUFqPN+W/fO8IE661tWRzZzqqk5sV2PrYlqBOkw0rMEsIPIhYanuihj1AfwilJQ
M/qwjrN6+zadnSHzGADSkShC0z4RTI6ui//AKn0JtOHQY01jkr7EtOrwPjcsZhB9ucrRSrxMmcjE
kG4VFUGzrDFPfPKj66KWuF580MAPv3jVx1MiRdkHqp4bezvNLAs8cp9ehHDGN0M1awxWoKKduIrW
13i40ThtRDVktlGEPFBxGMEFS92AJ4IC5/CYJFO30aUlHt/fz0dCCl5BkM450whQHqoQAELNRe8u
XWC1VRq4CBedQSoAiNFFPyA9D1STk+6TLRgouErjRH535NXC9VQxATU14H6HqQipw9xmWsxWylPr
IrXA3DvYPO1IWrugL3XUB5rulObOkXuMRenIkCisHPiD/UtwQ7/WJYxJyRzanjMC9kxjPrPDxLfF
OPz5M4pakr7GbVyb1cOw6XSrjLPl9IGZz8pFZ3XtbQwkuNqqMCsTX837aDu79nzz/pc99m5p85Dl
8WJ1rJxfh7IevoUAht8Hilz63Vxpxb4XtRrA0XVudIDu0Avb+fbfWNSk66GjrrKm068XrYsuUXNB
sLayuLqYTHrnrSOU71FdTzu11K8x552zEyflSIZAZsAW1nmPOrr+rxedw9S2cjPsgyosOhrlhrzv
MevMAbe3EFjff8IjeTteGTCf2bWrr9BhOtIDPZTDSA42w0w2IJ+di3Ex7hVmoV4P99s3UP7e9tnS
fn5/5TcupoQehqkY0K7aW6tt7uvnVMuFqD+7YJJoHjDjmJvrhkHmD5gb8zauDdxVjboV3506rGG+
A24GEKLo6nmOcfgjE53xotbHMt6AjIJo8P5vd+xUEak5WDQ6qSsOPoIYRlXh5iYuOgDeHLzWoR5F
1hXTddULo2H6k17aP18G/W+6uKRp2G+8fhlz7Gh201DFxJK+t+jRPtDpaO4Svdf/fABYBYcBnGLe
puJG83op5k1GF8MmC0LA6Tuy4I8lp3zHBUM547big6sXWfDnXyd+ukjnIcyPpc/BQYIQV1mgv2Ug
ior2gVbKD2NSzoEbAk4xsY+7e3+9Y7cFMn2Oa5DfORhLvX5Gp1SXapjLIRjMUN1PsdRg4Hf9I9xJ
DY6+FvINtfFEhndszyCQijMMypmr8OLrRYckdscILkJAY9zwLbcBnJYnygZsobLqGRgnPuSRi8IA
WWwafE4cRg7Xqx0uYCbXYyDmKLuqRdJ+anVz3tFhy768/z6PPBrddcTkeD4awdb681+6XGKh+7ks
6cgkEwSn7TQ2HGQL9qIiAY2jP7+cyMqOLGhC0SaGMy5c1QFfL1hWJswVSBZB1kThtrTGl8JM9D3m
ayCbAXef2J9HXiWKnAgGMyRGkOKwUGIWLxkdq2PQcWcFgAOzHdAIE1S6dUqM/I2eFUd9TYPwVEMo
jP7ywb1nxaDPrGSagj6N570wkDxoEkXeYmasbayx7yhI1fImkZ163tXwckTnLh/UUUZfE5S1v0EJ
N5FHMNr9sLq82IYI76OwldcOZeA5+yHdl5Bf9lGU9acEzn4KzR2kcfAbKFtpQ4q3tlmLZmDKCYQu
EG1XgTIKIXAJfRIXmN6VnyrAICSx8xR9dgnHZ1WTIFoC2kh56Y0qgUyCmkC3eX9vHglhzAiYtGmk
OjYzsNdbRVUqtFVbtopm9Qp4pcJZpZsGJF0AhdWame0Xxe1gZlbGiQN/bGW69bS2mVAgc3R4ywiJ
pXwcTUGq2s+4WJjk60t/DR1dBFqv55+sbki8sXPliUTzyHZlMLKaFjOFA/apv37kCNZY2dfaFCCy
HoNQszIP10EjEM1wys77yE2KfPe6Dt1xxFEOntHo88ggGk4IPoQrvt8cix1gn4kx8AQ+cl7avd3o
w4kHPHL815sGXwvyAlU/7KrPmpBtVsGKr2fkUVRAtcC90frYL+NUcgOgC1L772+jN++U3Ux+KdZp
BQ2+wwIF9EClTY6cOX1Jd91pcbnTK3PcgcY8NUs8thQbFnkLkhjnjcNdneaDldqIaKy4zXM4e4mX
DQ5QJXrcJ/KYY0shU2XwBR1LkFi83imlVs+pYylzAI+Ynn3RmhJx4yGNQTqNefD+K1yj+KvLARlC
WpXIr3PFgd09OIkO9BrAtGguJCCurwFxgxZYlgr1lvfXeXPuWIcya7UfUZF6P7SmhNQwQnzR0XaY
cfK1nDA6T0SNRRKsMRg0eAjHUlrn7gTW+f2V35yGVWjRIlHmAqcQ+SmW+UsctDIXOYO1ow77tdn3
squDDpLmppfKvKU3Pn9StXzcvr/okW8o6N8Zqz4tdcGh4VaM3h6cVw0YE4A4NDj05K6caerZPXDb
f2cpA4eD9eHInF5vFwv6nAYOckVM9djgig4cFFp2gOxd++8Du//4Pv1n9FLd/H1fdH/7L/78vapn
5MLi/uCPf7tKvrdVV/3o/2v9Z//4a6//0d8+1C/lfd++vPRXT/Xh33z1D/n//1h/89Q/vfoDpAqY
RrfypZ3vXjq4QD8X4Tdd/+b/9Id/efn5vyDh/vLX356ei6SEbdW3yff+tz9+dPb819+0tRZHHu6X
V78u8sffuH4q+Mf32f/+X+XLX/xKlv18/B+/PHU9/5n5O2Na4FPUBew62hq//WV8+fkT/Xc6rGCd
KIZXD0vu0LJq+/ivvwnrd4E7G74xa3Ri9sqp7yr580fid4N7h7zjZ8gicfztv1/Eq0/2z0/4F4SJ
bqqk7Lu//rbeHr8eeGwzqSCgSiJKxkKHWZoN/SEvYN37ujOPN2ZKmMCEw/Zzk6Qmh4XnKxAkzuGl
F3cwvosTkf8wSjAO5aoBHPBTFg1oz+vdekwWDfKJ+CIhCX5q/x9Iox3E3X9XGu3wlqEcZz5Hv+EP
abT1nv3llvmnNFpp2tSBbh1PSM69r4+Gaub0sTXFsNVi1fVQxrLPhFo699U0aR9cYOSXQ39SaR5d
g4MtwO/6SjRt/Ua//K7/FE1ruoZ+V29CMdz/Kp1WFmOpA+1N0DP4RUAtWXpt8YhBSeZHP2XUmG9V
d/qM4h6sxX9qqXXZ1AgPZsj0wYqzxdz9K1k1YDn5PfDfkPnBL9pqEZpdNohjlEm2pxXWHJy477kA
0ZL9KbPWly02NmBixXOlYju+11ykOX2kn0rk9YHH3S3oCTzA+A6KETAKylJQb0Dqd6EOWbcwzu2p
tRZQsdCOt4MD0MKLo0G2P4ZECZVt1o/uct654fLZnj6AVdXvUf0S6FzJDEdHRTHC0q8yxCA8J4H/
sJ1q+KDnvSUNTK9Q+lZ9mxsKWQMrnDvUP8bEDEapWS2MBYGqF0NKLbpw8yyCsoF+U+F386pGYTJT
gGnZGsM3Q6vVlalkoDOvOn1i+g5d0vnmLRq2Ebl1nrRm8SVPK52BxRtcrFr3kWcyvXx6A47tMEXZ
ZCgIsTsVBFjP38XJhmLMtOsiKWAo/Au0bKUs84/CKNCJ/TtkFrLJ3MHKb/nVfgHOSoTR7gp1UL79
G+BZRMrQc9XypZHn/zMIbVuZE5wOC+jOfu6sOvx7OvCnAue7IfFVKP2XIfb/k8DJFfr3oPozctJj
IjKtGtb/8d9h6U3o3Et4zd3whLzTXzLAdLL8F//FHwHU/h2gHOEOnibNeeaS/wig1u+qBXZQpQ1J
HwWl0n9EUEv/fb2BiWqAiZhGrV3uPyKopf0OyAgsMzMMJGD/r8KnihK0sUZ1UEtArA+yLYRpC7ix
pLBt/CTzM8QVMnlrR6g3IKAWw3g/UeIc5s3kEK/WW3/+y12NFENuaEjZIbQxwY6/0/4PeWeWHLfV
bemp1AAMBfrm8aLJhj0pSqb8giDVoO+Bg+b5jqFmUCP5J1YfKMkmkzSz9N+KqIprR9iOMC0iE83B
Pnuv9a282kxlcSlHF2EfBqwaRw74MuFhbRmh/qLbgcr/BeRTMwyE/Bhv/VIR5TWkgg9J5KSYjMvR
x476odEzoIv8cdeKpPK6a2b7yLjisEbgmGzqZNBqNFy0F9Fv41haILOIhKaFZm8cJq5wj7r5a7mk
8g504rx7ci/+KJGelkSH7+7H4xFqwd58FVQcZkwmOZI3RlCjH7bFfDo6Ve4VMAP3jtrM2zweu7Ms
jJqPbx/0xYVdoxgZLrNHRypFU/35hc3r3ilZAme/S5twW2P02qTsEwjyaI0TUDf6CfKP2DMgUWzf
PvLh3oSvizIUDDwjZBjML5ovNKllmIPT6rEMvapZ7FM4pDiV6RvcvH2oV87ss0MdVEUi0wajmabJ
D6OpDNQMI7KFMMxXzEE6I6W6uk5EeSxu6rU7mCEtai36usy7DoN5+yxvR0EB5rcQj3ZNOo9kFDmW
285hf5X2KSyiRIJKrwLv7ApusbKyxiMn+ZV7mM00rRAiIGzGNAf7ar2aumqK88nPGIEFaMhnf5p0
5aSyELMvg2EfOd5rF5XhO9Unyinq0IMzjcDfcSKVgPPUAv2DGJBhX0nlMIIc3rx9UVFbHBSQ6x1E
6vIaQIO8nN7r83s3UTIrCwFY+XBeRESk53HAlj1M2m5oVNoLabdStrLQ7nZmKSveW6itLk4QMMJ4
IIX4kbeliUrHGZVPeNlhbkXogHAmj6nuSrwweuw8B/gtMWRd7Mc1hsNHBldNfAxctlyrFAYKf5K4
cmGLuzrJcifoajmiyPsvMblQ0QKobtJKLrf/RSbXqFtY8hcQ9T0w9tHZ15rS4FlM+jGAdb0MvjlY
IHEkPFyyVyp2NbpCW+CwTVM27PW+tG9wAYzXalqY0O9hEebyaMtbXZ7S7DIBQVRApVgm/aLFTN1/
rfM41b/pTRzkQjdSLOp9BDQgnONTJa4k5SYiG2ZNFelwTBv9H20tCV+rQtXPR2hubu20eX7eo/Uu
tiPBx6YH/Ggfg3QTezx9yZmaCyf9OIW0YK8kXbRbzLby55CScdyv7C91K6VGh4ly1sbSt8JF28UY
RvFaDnl+02Z48rFelZiiOnn4Ek/zkhNc02I861BFAJUZDaM/xxfRd0eeshcD0PXOp7dKW2dtpdOd
e37nh6HUiWogCaDppRmwrTOcLtEkBU0Y66exrDfCTavVs2wvvESAoFleMpbfUsmyr+tQkbYhTJnz
Ctf8kYfytfUGrDVOHEZ2dA7X9eFJnZCpE/BiZ6Far8f3sEKrcwUzqmG3rlbm7fdl/f9eOfv/b6HK
RPPJaveiUL24/5zd/22J+viHf5So9rtH9ThnnH4GbW/WyB89HvsdA2EUoOh0ULXQc/yzRDWcd1Sg
qxaV24g37zp9+Nnkcd7hcEKwzdCYUpVq5FeqVPVwi7+2PHnzOCYtQbrWhyWNXFM4VmPc+1OfQjpt
Jkf4S9P1p0KTlKu8SJaLhdm15D2BpYo4zfcIntmf2m1b3ENyKLypMVvg/AAoZ6cYiRwj6vQGjSU0
cVGaRuaTzHdssP7KU0aTCIMDfyG6Rn73/GZ2mpptMhoOP4oZQNlTwVtCX2eXydIAflTz9JOTgqxx
6nD5gs6umT20B/eRSOaJh7IzAt0s8nOGrZpwn9wOr9SKL8s2NiUU5VTI6C8YqT3/aHCgxzQVS4+V
Kqw9rSfsucYBsm2ryN7BMn2IpCutU7rvj/d/7yeOvvejTg7ZGjs18M3rjPbvN4knVZYV/P3aFvHV
X/X9SVSVd3hIVg00JQlGutVE+uNJZLOISgX9JhtU1kbKlB/dVtN6xzRgdbauliFcUFzmn3tFgx+h
+qRs+7Wd4uHcFb0GqafoJnjksX7yED6/VYB/O2Vhq03Q25dJOqhu3zgboyFvNfsGB97VE3tP3Iof
LuV+REhtzrCYnpzAV+7Wg2bv+hHAgzBptVA3IIk66LZqA41IAJRN4JSdp4mYqNvmTO2LYArNLZkc
HheOIZ04mrlsHTwnuonaft1AaghxbKyUB0eenNgUCfHvQRIDl33Iww6iOpoEW75JjAp2j1t3SRp9
soTWuI2qZ27H5AjHlr6Ym8EpDLp5gyM14akNGlsBpFlC5fbixZp9w8isLUsvm1+3qxQrHlx8ZoUu
+2tVB+RgRArXXphzyVR3q6bl2ABWTRVkJFM2k8MxqnUMSQCacPEH6GxOvJfWtYTFeaoi3asXKinK
GEP/kgxsfk+GPAMsaw1ltomzRDmLJEP5pIDJOSmdwqIuSUsZSgwI/p3QQOV6rZaNv7e91fxhMIYp
3MXRUYoqrGGryfITPUCxlWR1H1vmcE+QVfNQ4sCcPSxzYsO2Tf1YxtUyuEWRhTogxbhOLkBRmD4A
YSqyboY55mm09jrwVNawBKAngR3YCPmAZXdDSPPZccTehIIapI2W5TsnN3uy9SJ1r4cQfnw7UagE
zdHuPjYyH07PkectRg1uUR2Jr4fJvwxkMRAsc9Y4knnSGBXXMcn3xsggd8IwtbjDaIZ7YjWIGpYW
2aalWTfp1lCj5mZmm1dQ+8AXz6vErZy59o0+S3YDTLbA6av3OcoC/N3ObJ3aYdU6Lo7RedpalTr3
a/zEn8AadcRmhYq5BxFqN1V8J8020RNaNUBSa6HArXkzj+waPE7RprLgeH90RlPIhBaMsvqJajdy
sHnqhWAADiBBgaKvLHKyRmmoyijfNjXXalwBbVkQKbOaPmgdeNpTIfpJrnyJNITaz5mzUPIWxLIa
gyR/M3FaflVN6Q6ti7qB0zjwvyzaXRkPe1ldLnqnYxOQmXxFdidhfD02jbYzc7KGpbKCsDeNN1DD
4LBNDTFAbt5YxWVCiR/AXirQCFlAe3vdujOZ7wkiAGx4x6Jqx6CtIMls4j51qPXrrLH9PGoixU1s
C9qt0eSfpbHubtVChUQT44LdFdNyjX6x20RaGgUCIlMcZdZep71PIlINlCuWWySFdZ9vkM4lgVzr
34p4tM/mbNpVPeyr3HpoGueHpvq/95uN+21teq7Ro3//PvvXf6JqvG/zrw/z/zhHR/s5qe9zBpqv
tD7XX/Rn65NdBToqVm7E0Ihn/3ybWe/oUK1vs1XaSl4bL9OfrzP5HdUeSoF1TLja7/6qK02ZiSNS
UazzjwUnG4OfXdof74/vA97Xh4ePyZHPpocGPU82QDSPqFWx8T5/pzU9gOAFYryvgiK8lCbCNNKx
6k6hRwIXDPu7koy107Sy1Acl7Q0Ag/F8OQJUgnfTUS0yHM1WGh+SPvhQ09mCrdQzeNQ3Sm7qFwM4
Oh8Sd/GBxBMgKQUk58R7gkKvI4PuEWtUK5XS/Rz3Rgh/TSmhSxrjlZTpRUPqC8zTJJOqTxmElJkQ
go9zCcKxGbpKoOwr7MZl3eZnSjovt9oIZR9iyhAd0cOt5+LgXK1mmrWQXf1Kh4SEeUhRtfel8JVS
NJD4NWWbxTBSntxTr7ziXzZ+mOfipKPjxbG40M+vCJXHaCZwAX1rsHdjnJwUcB5NNfEfD/OPeEzX
ivDvH9P3Q/nlcTRx7CFdf82fDyl2Qhwo+MHWKvGvehMHA8Iye/XksQHjD/x8QtV3zvoYMrdgO0ZF
yM3ys+BU3yGLWZ8pACgofPnRLzyhB3WXzNYE6RetCfZ+SELkg/1J44CrBeA0kna1daLq/SzB0RSx
C8VoQ/LEajV4crJeuf/sdTP27DZnFMP2l80s7gISzA9uQKimzuiANPJ11RrOv/PdB0Y4fmMpxe+p
naUEcETdpxec9xmYamBGqBY9kZvKfhzbyM/6UkPIqcAvOf33se+mU2OU62mPfS5TrT4V9SAsykKL
NA0lEXQJGb3SwQoL4ZV1SspSF58VZlORRiugD8aTxBBAd+jybCKpW+bTsCzr6gzYIoTC3pxV+SIz
BKJ7GmtVdF/oNSaRoSqL9tROx4eYhekj1EExfuiodiFb0I+Gso0wrSx3Bl6+/KRR++ZOTtvU+TRH
GIu9Qevay7xeJtMFR1ud6XWvh0Fu5g6YTKMqICnXSDF3McTD63TqC92P29Sc73NZEuYHXc801IUT
7bRkIntJktoGQ4LgA95Cm83EJgH5eSL6mVix0Y5n62zI4lHdRU2V7EEhlZ7aRYa1cYYpX35/+y55
geJYB3ZYbGQ8m+BceEc9X6acYdGGaTAXH+dUCDZOUbkMxUKuIchwYHNuZ0DjZ18yqgIoaAoJiG2F
UfqStpj3QlZxErz9kV4snI+f6FGIwz4FGMnzTwQBSi3okMu+Os8pslf4y7U8O4ETlcccGy98hHx7
NJHIP3kHQxyyD16baZjok7w0sp8s0oXFPm+ryr1Knpg9bhNoefU4a1i81eVrgmMf2HAYkbk8Ma2v
7NvBLu3vq/kzHdfTiddrH8gCDfDYyGRYoLFSPW0XxsSFRMmKRKXfk27kfKGYJ8nV3C4J0TYOWEO3
WsZPfRKXV0SgfwMQbJ3mtRpSLwtC7uc42j1ejn/CC+ZxuvP3L5j/aFN65lX0Wl/jeyH5+At+vFqc
d2zYcdegUAa4/te7BRGYZSHpZcLNbQRP8K93i/WOJR+/PB0NDCKgSP56txjvoDmzB+dlQM4v3ulf
ebc8SuqfLPV0MriHeUthpOfj0Vt8fteQ90t7HXypL41mvI+6/E4p2886SUENeVoDQ2o7D8/rxWIP
PtgqQUFS35pnRGBZ9XaY5/5kUKiI7kFmNEHGiBftfKYHUaklJ3EnfTH7ZKfmhtN42lSXRElKpnRm
l6O4NwmLfZCHOVlOyrgA1Tuwj2ZzRUD3oN9qYtLC9+P3vdrC8Z3T+HETN33f0bXr7q593Oip33d9
8/c9oP5jR/h9f1g9bhYJt2DjWD9uIgk/FMXVYudmuE1nZcwungJRUdKYFrLjNBM3P6ioi41F8UFY
rX32lIwaOaKXPEBh2oa13uhaTxdgwcwtIQDddK+UhBG+D9u5a4PGIhLy1lI6Jz8v7drsrp3QYkm+
mah4u/u4bBP5ThpMxsWtpPZuyxindidK7Il4OLWAz9yIzdtL5boaPL/u/HHcZrR0KGuo/59fd6XE
8m7ri+TXEEVjrQUNBWMQGpyS3/xzVoH1nff3q8BV0n/91/86UmOa6+/4s63pMGNiB0GEOl3MNfv5
R1vTeYea+ZFGsLY3Vz3on2WmwUYQlYuBp+Kn8vRnmWmgnFmhUBCxkCkylP6VpeDFyxOeHd5KZgt0
+V6aw3C1p2MRmlVAQPiV0ZsbhtJXM/9+copeKS4Pbrz1nqNribFcZfGTWdue33iyOY9kEWl1UOYw
x4l+MX+3rEjzK0cOgxDU7+nbx3vla62771Wza1GpH26mmI0o0ajAWLaHrN2q+RjtsnilhlnpUZXC
y2NhHKQmQuxL/QE35Pl305F8iJ5sriC0w55IdcJN06o2A4RUFnTQMNmoCQmiDRDzG33I5mAWdbrL
1Ny+DtE27ltyTxhACLjTyyQd8TauB3/yxHPi+XCreILFHqHToRlP6LWGDgapPI6oxjMaaG242QDD
dYN00lSVvQOUF7nK3JZHLvmjgurw0Ix+aOdTKzH7OdhPoCbtKzkeqkBUuUq82v/jpIq0tZQP2LfM
S2gd0+I1gxJ9e4yssNVF7b00kQmNAOM5GjuVWOtL1Rmn2X0rvoJqXMr9oR3V81qrVdRUZJN8DVtu
svOSqfW9qk+97ltasuLoWy0nsGPsJ4IZkqS3oMB3U0bnt5wSu/dJgSMxuAJmd6PUyhbHVtoiX1KY
UQugqKR0LFB8XZwkQxcwkijSK8cI/TYtGtQSZWhsEnIoybqRJ8241CZFrT36FlbizhExnkEhrE0c
6yXR23khFhollXmeyfpI+NRQ9F9JXsloMjbck9uqGTFauqHFHN5LsrHdd11bhPucaV3tVxXV7IPS
PQZpxFVqXIsBpIY/WmRD5l7UO84QuUSQN1iFi7EW/qCBPTUBBMdFcdFrC6rRZZFi3WfubhfXYTF0
JthU+prH6uN1PHF4EyIhwvq67ugpdZ4/nIsMS1ofJO5/Xoi72uiWbSrpBiGxLdm0VZyRddGn5Y6G
ev3NkhZz35ljdAqKwrw3pDqD0baOK2MMLzOyLo+xgEYMkzlt2OUO5KFOx1Q5ry0nbPt5YrDsMppe
f/5EAICtT1mqcq4CDZS0r+eq4vaTkl5aczXv314lXzs52Bvwz0FhgS25/vzJoWhyVFUfcqheX8Qu
lCrrDJoSIC5T0i4bPSLyM5sVaPrDtEE9fYw8+nI8zOJkWqjYLZAN2O7XjsST449ZZgDAZ7doyGoH
5thJS3+xiTxz8TIRLdXI6qXUqd8ySslgKRZyGVtjupjm3jnrLCvxkapnxIeR7H1kT/namUF1xoTY
wYKOCuD5J5vSopszJ66DNovV09AkQS+RI9kLNZDXcLWkndTK0i6zpfhUJ47m7evy8m1JmxFxCu3j
R/zjQe8nJYnBwsJYBylbxouoBkzsLrGpni4M7HdKnh21lq6F38FjwsYWISO+erYgh7DARVbW79M2
QVQDwy/nSL0thaZ5mF7vJSXfJVLzKSdvFNj/7Enl4hpdujRHTvoj7uXFp8DUwlsL2cALElaXq2SR
2GUTaENqeiX5wntitB9oiC8Xdj6uSWia8DR6KOdTrI9XgqbdiR1mt0Y/x3vZjD5bUyFtcXhcj53h
9Wk3IZbQy32WT+cY6xOvFmF1M1Z5tpUEMPwkLPQtmV8soFb53okAMTB7w4fYxpOxJTam3iIii720
yN3YAK4x6Va7e/tiv+yo0EhcnUJQLgyLjuLB1eYnJPkZSUM4rvisF21yToOYWIghrD7ltM5ORvSG
vkmMMGO/ZtyZIzNngGvHoEyvlAqIXdBos9NEq3woNVk4t001CDZ0M9QhR50RztrooBeTNyKf8YHE
KCkQUiIfOQPrGnx42dnc4rND2k0342AZIgQ7TETFCagI8t2Ngrdazhbm+sh5fuWpovjkIPQ4AXwc
Kr6Rc0mJMRt1MDgtmQK9lp2EWdJ5Igvbc9hE0oksp3+QplZu+M+WbxW9/K1SRXMW12n2pe5EtJ2S
snC1WU83ix2nH97+hK9cAJ48nH9UkyyM5kHBlPZQplotpGi1ClqMfdl4dmyNn/I6/JJPprIp8ko/
jYR0DGH8yplB1IHYjF44CKlDtl4u5IWBddwEZBdM+yJz7It+XMob24GtGSVz8r06/2e0iHg8/35z
+K//Kb7C02jL/4Mt4uoc/7FF1N45TA2YN3w3PCg8Ad+3iKpGFwn5BT/gwpio0f7aIprvsGhbK0uK
++W7OfHnFhG9DDwFfp9DMc/oUfmVLeLBu1BjPIoYEfAPq7IBsOawINHruK9zfLf0Cn8XdbIZqli4
cpueT2F8Is3hyTBGBBv2x7iWB5XQjwNzSlaLBuyqg5cw24rIJH1lDobGIuFF7LADeTY+sCdX6Or7
QvOsh3rw3K3HYU/KFpwNKrvtw65IVdD3WhqiCsTSXE/LROat6TURALyZxC+tLBH66N/QkG0j+A5Z
Me1nk8jPMI/mbVZZl4aMgMJkm0n8aWQe6zmvT/2T1fH7p1PotNNVYnMpr6/uJ0WSVTg9EVoY8yZ1
9CbVj/SLiSwCKTvRxJEzcbAQvzjUwZuoSuw56RMOVRE7kxZn0jgeqWxeuaQU8X99mYNLquLBKJIM
j/M4VkHaty4ZlludsM23L+mr50xF1a7RIcF6crCSKsVsGGG41uzlV0fv3dy6TfqIUN/doh7ZYL/6
jZ4car25nlwe0N+F0DIOlTYyCkdjSzKa63THvB7HvtHBO5Jqt1WI8qIyIUQvrMpPaobypWqDRM7O
pGw49uwdit6+3wt/fa/Dd8KULpWV9xwwnfJPTml6oshO5bCv8WZe5FHrJmYYFHEFslDyEfWRffGL
tLwXH+Hgzi8aIElofEAazJfSktyFml+eDg9gN35/+3Y5cg0fxRJPrqGdmnKiR1zDpckDpi3e0OQ+
cqHg3zkMyQ4OQIGVMfv8VinApYkIYX0wlW1gNZpLSo87N6P364dBVcK0YO1I0d97fhgnroyOeOcZ
yulG5Leh8jUziiMP2GsrBai/lTDKP1k4nx8jSrq2zbNlZuCKAKnGYS6OJR48glQOFz6Yxuv6T7nG
wvz8GNT1UdgV8xxYcYqUrQKJFn5IZPOizKWzbCzJDuaGKJBi2sV55swXIRJNDFrAwtrbOZo2iUFS
VMoT2aBpGR6STjwIx75eMlRy/8Yp/+ujOgdD0SytNFIkuVN16yImkXQ47+X9v3EIinKVAp0N2qEC
FNlhJpx2YkkzRkQA2U3RQGmVtK9vH+bQEvT40IEyRNYOZY7n/2DphDC06uVGvsrwoQ3r65reSZJ8
05JB86zCPCnwRBdM+jMLL7FMI0cxSI0VWu2R8OqXyyXxkMQ2nmuS5EM39aLavC7w7hw546+9s5ER
coPDL0bFfXCTN1UUGknfczogxg7zVhu+kMdyMjiblMCw+tjZf/1mfHK8tYR+skQk9JOTDCZroNsY
4JQk3WSi3Ugkh3b0h2RFkM++nWQyAmczOcF2ctkmfaDV6R92md2m5beuSi8G8gwLwinmoT3rHWML
WfBURMnm7Uv42qtidaxh+gTwx9Th+UclozIl6o2PKrRhS5DChtArD+FE0MRdYNS/SIt/vGEI/iGg
49God9jE0ayiNAmCht0T5nedPpyXcnxe2cr27W+1furD1eDpYQ4aeVVs1UVk13OAdsIvNHzhnVpf
Js2Ceai4bSL7btKrc1WOkiPhBo9cmZdHxnSMpo1n7xDjY4RJqldDwToUsfkTahEHA/GIg41Jq6vI
0QJX5FaWc5bCC3Sx9GEiWjxy7oJEInIZ3Ni2qcv2yFV+5QGw8U0z3Vjl70ggnl9lu2og8SzhBDW8
+wYaTCYxl6F+1W1k535sLW4yrGNvX4P1oTo4Ezxpq1uCM7Guys+PuaiaiGL2gwFMFKKJYxIuW3eS
piNf7ZUbGFsG7pqVB8W3O7iBJdNM6H85fLUkoWlcNoxFRbXFShykNam5hOi+/b1ePyA2dEvT2Tcd
csFxyRlkitoAVIQ/1ZcQ4rw17yDTXDLT3z4UspSXJxHnEOYumm268uIkAhJt+qrpOZhjDad2RIhZ
a7kwtr14XArqelTB8kdyh8nqlbvY5RV4Qpv0utUsWs9LKXRPNa0JSHx/WsTTRaVVp72xbEet3OZW
f00SHpqPNPE0x1jYpNxpcXVB2shVNqIMkkq1Iqu+Iyh3GJOPsoVGxrbHwExIm8OLuBDJtAbyMSFq
lo9EcPsSpLW7ovqYZwkR2iS3zvo+lpIt2Pq7wTYImbbr1ZIbnzhNtAvHak/OWVAgTtZRmI5bPBvt
7E5KZxdkuenpmZZd2gmQxi5bXD6S4uP7u59VcS2UtAkKYuD8ZcgqdPuQdPW8bi+koTe+Mb/SMQ+0
qa91ImBXFhg6odIhZnYD9lyH5ixMgOBk9viR0LVlU6QqWuuoNXyIVNswF/uIb+kPieL1WV1ugdd9
IwN24HUmiQA74OfQdCYvM+RtxszD1dvEBprHrS6Eci/XeRrUdn0O+m2TRn2+r1Urd0uh7iZbO40J
4/DUrApI9WxcWXJuomxCYp5lp62VpAF8knZj5mQaTuFW7SssAYt+Zyz6xZq2sxdGdKYhM92tKFhP
ifTeF0O+wV8mPKePvmglcxyggqmH7Gp0jSn/HPVacVanYRRouRj8mbYNWbfQakxSSc0Z3KcSr6Hk
7e9T1XnolHmP961vxNM5oWLgMXtjV03JeTOv4bmYwwjzrrwuhEzC+cCYKkY8kNrAuDbP6q2RWtdO
R9TmvEJE5kQLkg6hul6onhnNe0uKdknRfx57Rkuwv0KvMMl6tytt5dLA4BzUQb3Eo565TdkLL5lV
aQtxm9hLkb/vSgvwd198JlaTfr51JmnFstFTbQMQ3nHtwXLwgHfvk5HRV2ORzl3mAaGBBXH1U+Kp
enQyOqBnDGXgG1vXqrE6HkzloRtg99pkpLp9H19aSrjXZPm0tokjnYV2W2Xzh0mJztI533TyfEtK
cOb2Wv5FqqRdXGV74pbri2po0BhOzR02gKtYEoYHjdgtIvUSbsstet5dJeS7rMYfYiaU91bfgngz
xLm6mkXMtOlcndB6r27ykwWPUA6AxZvqheoVp/OtstREGA5/iHE9a1F/paNeNBrNLySt8q3yHJ7N
ViKb3dPrj73MoKQU0akaOUkwNfGuIVL1MkqbYUMI7QORAzvK9mxbGzUR5V3rypMwN72kA8bJzG9K
l51UpsNQttBucuLBdkWCYE6xJyDWWhNbk0eQVa4GA9m753XRcD9Zc3xZLL0ufesQgVbXNuma9WYN
otwpapW07zunqKsHITviEn7bdC1FjJS1TCGQvWqLK6O2Saky7athVE5EiOl5meBTMuWQTqZUGrdY
G1W/Soc4aEQyEBiYima+YCA71G6hm/35lPfXtgoQ3iYcPNy1hIk3OU0ErbnRl8nPy/lkTnTXkCWS
eDK3IKvbMOfTviSxmI5mZd5gnfGzrHTRRZ6VdfYh7qvPyqy7y5Cc9UV3Dufopuo+JZpyVkl9MMnp
t7IhKDkYEzt6wLKtb1vyli/GsiSksmdF8UtkpkkAxUfxR/oyZazclOn4xZxzAI3x7NJR5Zm1WF9Y
RxpjuJrNyR10LkSay8mVI9PFIe7C8rJIUpBQhvU2VYpL2J05sdehPd1njbQnVMWt62jl6xWXpET+
nhjTTZdEkmfqoWtL+OWn8cIyBHmeVyNrT5faTLH74SIChXMflal1I88Vk+QkJxi2++BozTW0odOo
1+9sYQRyr+9HWdvqpEJomvQ7dm42ppM3RZPfG7McKCO59s1YnI5KLnlpW93hRLtkHMj1GDTy4MsP
85je5a1+mg6Ka4Stu8w7hnRZ7v+GT6zU7KKagqIwMa9YqYc364YB/Oz9lrDCzggSJ47R27eSbkaX
dspbK6YQO5G0rPd+M0RGji46pSBHfHXZN9MJmgZ0nlJienbNyvJbXFSxkwtVCbDNqKfRnLQlq0z5
PlVq4361KgqXNGRp95sjl70NZ1IO2gVJri3NvJkWed6ResgvwvhgJVrRyAF6XL6JQwqjXnY9pAN2
M78REEmuTSfkgF/p+LnR7mpTjYNSC29+0zWCewHOyYEspv5S1GZ1MjkF3zIdonkJQzbLo1Iqbhvp
bgJW2/0N5eiIMx9FiGJJuZtFLteC2GqCjaUv2IP8t0uPw0ETlbplMmFRZBrJlvai8ljKWYHmnSyB
IyfdSZXKf5TMXdxFarnFRvM+pF51NZFObkg4K7dqsUVVcizj7WURuepkVuMtUA9ExGt99GQnBfI8
Vqo4XQKTCbprDs1WhdTsLby23/6+5otC6/mBDjpzFSvJDKVjoVb4VLArrxzzkxbNH410So8UkC+/
E1stkiSI07GwnB4WkGqk1xkxXXJQ981mmcqNNs+bRgxHCuNjh1m/8ZNTh7TZaAkYl4kxtrd2UgVm
GW5x+AS/euJsxs6Pf3O/vOi7szCRatMVPLIdiDUB9iHW3oPw/T0ypOX7Pv4fMQpaw3f+fhT0H61I
vnTp/dC+oRdef8WPGZD8DooQjD+UeOvGR+YnP2SCcAisdQRio/pjQrfKgn+6UUx+xFrIzhub2aOD
5ecIyHiH6+zxZmSW+6sWaGIBnj9Mj4phSAhMgcgpgPa8/vzJrYc+B/xcL8VBkgM1dKWILlSxVE7p
CRgDLgGdlXxlIkPKTyFqDn6s1JrbNLjAprS33YIkb4gxdlinpTsYutC3SVg1DYqcWFR+nZtC3Wfd
xRJHPjLFEytRfIL9GHlKpWl55Xc9kjREy1aL5dS5Xt8biicTXk2WckbTz+61xLmN52VUzvFyxOGl
1TFA1admW+bGx2m6qvE+zuO8q6qHaIrarVYb7+3U+taZF0oT3nQyVeLcXoTjlGE9Y5tkt/VlB9pE
J3o9MTB6DBXuysm8DAcYzDgAqGqFWbuGZIUeBJPWM+QOuJdKSzdEvOCNuDMHCTeuLRovYy+pJeo1
wdyu02jfMifbjJMVlMZ4gkX4fZO0Pu+nhLZmpt4PmX6qmnCQLXXYWOD0PSg+vcd2J77U9OY+miov
W8vQUs3zS5jl10ppbTt1hEE5FSPYwlS9RP2ffXB6iTz6gSh66sk7UZTJnqD0xitEq2wGC8WTOcbY
XxrlNFvSgiafqu7H1ZzKWGE+zZql2Bm1qbGVqv2ht8u9JdRhWzfGHct7B09wTtzJimUCUEJjuCBt
tnTxX2xUpGl+Plf6vneij3ZVmUG0yLuydXrMvo7GLgsuFm7x0DWVQt0oklO7qjzfRBWeWmuM/HRK
LowCH4nIa3kbdSEeXPOTmSCHMeOWCmjQTnRL5C7TuwDxWwzLgrDvdGzOMmUIQVmyzVRWd3KTprey
xWYZRy8W+61MzxJM8SfeyjSQZPQgmZz7SqogPq9u06RRN3WivB/0yO/nzPABC+dbx2IzgbOGEAoB
dRtoWuxlo5AoB1Y/cdSt3uLWHEjlrTDzmkENI0G/lSnyeohy+ohqoIla6T0G63g5MVYpfEaP9N55
1Me3wine5wS8Kq4UDqTcp/EuQkxfqUNyYq36+qxJHD/OrcBGsdIZ0cYIaRBUocS2J+Sl3lyJVZuf
PMr0owHFfgFtiDffo5A/WTX9ko11chxMHotprj5LbX5Xsbttaw39FWf2Kl/KDgZRMw8QTefxpG47
a8tuzezIrJDigZRGQG4bSUTpXuXGd+25o7qMh+lCkiyTAHhmKJbc2zK1r/hjrtHLi4yIRyPuLg0D
Jntaj/vcTtAymo1Np2XNCUe3k13mXGCT3ZupdPcdnm4i1KvWdfSoe29mmbJHulShuGvJhzQE3TWD
JgHg985XVj4z+obtkNmFTy7CPiX9zBWt1txmk6xcdflkuIpDhaUm5kOp6RhFUQ33ULVU6aFIrcw1
5vg8iyI4ankcGGX6eaiXD31u3o6L8jVuBBaHLuvcsCOFOJpJro6G7JMO+cxT+m72WkOXPrWqyoQx
tYSXanN0GsWSn8ZZy+rR5bZnSzQwzLaB3I5e8n+Tdx7JcSPRut6Q0AFvpgDKkRS9ETlBUA4J7+16
3k7exu6XpTYUpRavprcHHaFokoUCkHnymN/4WTuYl0bUp35cjteKWPJQ8VQf/1sYPAMU7kiJLpHz
3+NAsB31+kuerp9wjwIStfCJSjTteycvQviu2R7eaONrwvvgTDzqZLK1s7pGkImy4zojyfaRghp9
ImuxB8HcnhW5fVk487TBZyvfLEl5qtjDzfG4+28c7Uxw/v1of/+c/y8YAHzE31QgznMa8eTcknMt
cZD/HO3gfKACsSUZkkrowV9HO4wf2GwkymiiwCOS5IC/znbzD0kj4NMY1NBG/C0mOJ3g10c7DHgS
DCgAiDXyFV4n5I3D2Yx+fKgCiY4Gf1HbhHZJgQNIiIakaqHLNtysrBHOsXyDpuMEjN++5Lu3ZxCZ
ir0Yi9HP5TJrWW+NXHipXIKuXIw6q7KQyxNQcLYf5JJN5eKt5TJePPuAQ+Wndei+dKm2baIFHGp8
NcsNQHaxUkqi9pGwOQS7BGem1M/lxtHkFnLkZkJbxKRAY4Nlx70m2HWZ3H5wD6XnGFuyk5tTl9s0
HjGBF+xcbJ2zUJGbeUlE5ydyg8/s9IEdP7LzNTf/VBMJchkS+iZ9Tx2dccwRLiBH9rThjjGEaKLL
sNLLAJPLUDMdg44MP8goHwrKyTCRoUknRvFNuzCVYauUAcyRocyQQc2R4S2SgY5zveVAIvgl1fi8
tN7VnChSOSm7GI+BUoZMMCrMHUZ7ONgyoOZ5czHJEEtjWUEHsn9yj/G3k6E4jl37EiGL+Zx2ahUY
MmTHE8G7OMbxQvEkzPcY3xsZ6p2o1ktfw+UiMA0wDeECKu0hjgaVE7FDBzvJZns95Ikdds7UO+9j
bVQuRbQwDQ60qXqq1jq6aga6DR59qp1jDR+EPedn3aKdC2f9QGdrhXDkCGOvWLFVXf13oo4cxv57
1DliyzKUJ+a3yEfyc/5GlukwdpCwh4IBB8TS/wo9qC1Jygq2NLDYYRy+UDez7T8gI0n9ehU39O85
7hQcDMIYYjFfPNIaf4PiDq/8+9AjOxJIaoJ5ZBaBeYz83i+rCogYy9pk3bRpvEr74OF3f1G4k+Y9
H7OIClsJhj0fS/QmCoGeT+HQTWuMGcWVlIaJW3i7OcrO1zrxWwVveDU5U5uWpKywnAcjcuij0Wy6
KGVrLZdNtlK227Axop0rW3CjbMZZVhWW+nBWmK4v+HzcaxY/SevZb7v+c0VXz1w0CNq0+apjxy/L
MV4KY7VPt51sCaJHDoi46+OPyNnQRlXK5rLp1S9JVD+hAv4eX5f7PGk/pXNxpymOHrRu9TTWxld0
jT7PtDDtJd7aXXyYXVC39J+L8aqUXc/s2ACd1cX62vdOUu6pOOmOVn3FBFK2TBO7/rAAz71OlDHX
wg477RNFs8QGGHXxANmHtrnN+HL1a0VD1Kczmmg/Ga5ynhWeF4VmH6sNGhq90T4JYaPfXcN+ODfH
nMbt6GYhFkibxh3t62JIqktWpoKWh7cmw1aOHrd9pK9br/DunEw1wsWD/GE4ZK6dOZ1MmZ4EizVc
laOHsnl0GHokJQFJPFAg+E4qaBgOd0637mcz+hgX+kM/mIe61lZec1qc1kms5QctF1ZyZlH+rR/X
NQndIruNo/TUtubnRJmeev1BibQQEV63uzCUxJs2kZ6OyhYYo6huasWujZvSbcvqoqmMor+dpwF+
/yyoMBpbbYJ+MutbhET007kmQV3Tsp73+Havum8OjlrflBMy2PsUucc6oBQyPo1qW1pBiTDoHdtL
BRgO5Z8On1876VtwuR9nhXJ/sG8RqJDwz1eT0NrEI7fJa9QArIjF25zz/YK8RTUlB3IY9fsX8eQn
SEjZP/p+vgvAVCIhmQapKLC9KvL/aceuOAgHvYbYvSfbsbFFY1aVLdpfX+8no3XQUJLojLIubnGv
uwqN3tm93o7TJqGTgS7SuKnT4lx3ol3bt7fr7KFljGxWAwGBrFiv3fM4WferPZ+KTiB/upRvDPt/
0mH77gu9QhmMde5OWARMtP0PUXJT4AxG+v7ru/7ZU5YtHmT0oPn8EPRyI9abyKS+Lr2LNrJOJmXb
9TgCvmWJ92Nw5eHC58AqlBQKIcnvg6sYGApFNddZh10GZWA131vRxqnPEu3a63//wWEkCbtYWkf9
CAjTU8TpUthCm8qsEym4QedcqYvAGIrfRyG4XMoCnQRl6EdcmBHZZh5nXMq1aYJYLVXjoLRtkBT1
W7wY+bpfbQhJ3TUt0AhS/PDV/tONQWng042b3HNAcpjKBwgY4a+Xw09eE9cAqm3w+VLh7/vXNCH5
0ZbzwtI3Py2N/QTP4GJSKfkQV3aItGb5loXTTxY52HB6hijfuFKa6vsrdovat44xcFcWEhWaJTvj
vmm+9Z5++vBeXEbe+IuWoRH3o8UsbQS+7e0cYW+aSX1j1R0ThB9eEBjfoyGulI78/hpJZBZJ5YAH
SOZ0Z7aMRm390jbEXqII1C7ZKAa32PQXSZJsi64Liom2XNI+G9F5aubYUZKL6/VZtTahUMTeVucT
Jfn06zf8k+cNDgvlSmmSh2bIq1XExH9OHHL2jaszXC90VNz0aoYXqmXxN3z1/+2aG0wV61DWvwhf
oD5EA/zFA/5B2tevPn8pf9ZT/+nn/JkHo81kQrDA/V3OZ46sym8luK7+Ae2N/+0iA4XSksSv/VWC
238Qnmm4S6/Ib0z7v0tw+PkoZxy9y/HqQoX/dxgWEL5Ypy/WsYTrAS87yr7R0CdYf7+OFWwJMpQk
mg2JketS70W+jm/2BeoZDewzDRSUByhCWPeVpqS+xQR0C3YDpfCP3Syu1PS20Df04P0Y/RK/yB+b
pbxobNtfcoMZevxJW6OTIsYvMFImP8uaYRMlDm1izQBwYbrLbYdy0XAoq8J3zdpE+HqMT5hiX615
op4lZnWv9GSFtk27NJpon3XDrD5myVxd5as3uf6MFiXjdXOy91GdH9Bhcnf0AE5ieGwHWM3AQEQt
0aCm74jqZOzUreYObgR4gxZ6jdZ5pq1POQuEnp59ndXDcFXU2bNWTxl5ZD36QpnXXYTKOdceAjMt
Nm4mdrYTfSkSDDS8im72fO12yaMDnXsc56DLPxopYudauzEyzqLevBUghNTe2EFbXn01Xj4nTJMD
xzjTxnNv/ZSmNyCLAzGK3E8clDjWpNp2hQ0TdImi4aMC7TpYDE8ZtyPDiJhnznA557fjCTAXR8U2
rbz1Xu00K2NU0bSB1q53lrXuS0e5Hp2E5LLMz/F9TqRpt36uZ82yV+lqglRYaKHTM1mDbIULhoym
PsZ+HvXFTujxeFMbebevVT3Zl+YwB5WKcLwwLcbtZgNDDy39EQgELlS4nbuKBAnF7/WscEPkI+3d
gojrtYC7Sabb+pxDEaAYk84MfdrpK6Oc9anld6IAwKJNH1ps60byvoWOUckqZnGDFSc5tYPNl30t
IqZRfjo65nZBAKUESlRkLhUKucFZ2tWKsTEYNY8n3jfV1/EoAatbSonq/DzMX6O1kNiFxm6Qf5eK
sbXUjrWliqynrHH8uCDhCTl+BBC3HiBzENz7vFEfp8EE8mtoYN9AKiFeumy90ajUJ6NzjGavdU4z
hDU0wHjT2UrunRmomu5hOTvFTWmBkXShU/cn8Bvdg8H4w680JGrdUmNetZSb1VF50NaWBPNJlNVl
r6pbo4kvbQ9p1Bzi0zF0/d8O2H+KHam/bJKethUOQT+L0y/+/M8GKcNKlSMS8iFBmo4nJ+SfDVID
TWgULyHnIx1iseL/ic7mH4xE4S2itSKn73Jg+leDlL/iUzBl4Ye0W/nRb7QpCMWvozNYakazOvAJ
6QX5mk60AIKb3CgdwrFJ8o81WKt7Olc9spNNEWhZd9LPYx/SrvXus3x0vkA4yE7gm4Gtqs6dwgp1
m7g6V1EQx+UWMRFl76V9f1HhyL3tFuOgTbY/1s5B0ewPIh/n0OoGzx8SJmXqVF/rvRxJqqjpZhV0
9LJpcXsw8m2jpE7ACOumH4dno5qfHDHDnbeU6wlxWr/M1tnHRG1pUdUFiRbL8KN4oJLauYBev5pn
mTVrQesIIEwCJGbaJU+dZX/Na3oiq/fAaPlEt6P7jJ0c1FjMEXzS6zExTtGCtvagBlGGqtZtDlpN
jcQ2syc7yLu6OiwLCPSDIsZLbUUmF7276mq1My20Js34WnjG8N7yUnMHqBXcVmRqgWInKkDEaba/
ZpOCil4hSjus1GSItib+3hpDZscE2hpVup+tNaxc9xPaOTdkrigALue1kgUOUClftGXrLx38CEN5
cltMzArUTv2IYaU3ZKeRxjjH7+nVzLt8NOJp18yca0GdGclngzHyh3TE0ygcwePOwajnzC1z9Sxt
WyaN8zifJZYD7sv0VnAea1Zlew+fOW/PmPhGXYuN0vXwzrRPtMO2xaid0X2+ULP+SnPLM9VezxNR
bGIPprmNquHixHy92r0yOdPcvmFqJjRavcpzjZXNNDb7dIkulN4+CIterCE+Up76rQB6umRuuHrR
WZvXvpvq+GncltZs71qlvqyjKVg9e6sL97xV7lyNOlMT6cIZCSte3cSj17Vh5rGhAB/NanRYjCT9
XE7M0zaW0YrhdqbapuNT+maclGIb63F65q1wta9ib6Kpnlou41e3dYEQ6dO6wgThZFj8VGtNevSp
GQ4xPSarvNL18bKL1yC2yvegvvNDu/DKCnP40nc2lIHsbEq6h2k032cFvfhac+6xO9JygHFFWwSA
3uxs5ziLPty764JesmoVlLXqmGYxz2sU4/rQ4g7Dn7WxC1CsEgkqDaMcMEwdk9swckWg0vi64bFz
kNdb7NQD/JMfo6x7SsZ2v9gN55CFfJceoLROD16VfSultpnMMRodk6b1x9UJDDM/UyP7y9SX5UVm
lEGc96dTrd3CuArQHwn0Uj/vrWzrmQzczGk6cWNQgqPdnzLlve3jYkCr/WMpvH3SW7s2csI5KXad
R/1qew/KpJxM5rDH4eq5c2g7KiIsK1ZoGV1NWQmlC4kVv2taLLcLfSXvaNJHNCyqE2ZJCQiF7hzP
rx4gHG16f8rS8eM6ABcPcjQkEO8ezfR2KmZOzkhIeyonSvowS+obsbTBkM3nTT1cDYAgcwUXdK8E
ejAABm8Ok0liqDH/bHVclqbCrwsv/aIXrXUgAEH+Qn+cOUgdqfZh6XNjaxuLmhz6wtiDmDtNlupu
QUnlfTcvblDSeLygnTScD5CqgJgLjXAXJeqK0zQepptRaz7xjX3m5H7WuzfWZLGMnYUcMsu2Wmod
zLqj7ddn53OTnnjRcKgrLFK0wQw75VE1M3JkA9T0yYpYvFEPX9f1IgUTnGolAGbtUuhXavOQkZEu
KLIb44SGcGQHWkGY7JYbFCVJSh6jqDst1q9kcWFnOGfjwCqhPYvID+keI6+SWeqMGry63CutlpAn
tGQmqHOmYeakIBqospk2jbPYdFoG2HQ107AcXZSPdRB4o+Fc4T5DjLam/kuD/Uy/XZVqnzWkjaru
ie3oWu4Hp0sVZCjsz9rsuQHx8sPUKVu1VOxgiJRkg41OdD8slQElaa7UQNNBAG47dDDZkg7r1NfA
hecg3IVxtsZC9csm9XYtyjL3YkbDvVdbb9t7Bv2uwsKFqSwgMo+LZ5280/S4T7rJnELWUuJuE9sJ
k9Rq7DPErnJUYUZD3xpJoqt+ZqR2vm/jNftTUfLfRS5lQ+K76gjrAQ+8IhYoaGTAQ/++Opr7TsFh
G8ELsgQpHvhJcYarnErbX9UmBFRuB6amnKvZXLEhRa+WzAsK73bpp3j2jdWJDjWyI34au7drJsx9
bNIK+O8kcpLS/+9zp93//395nozP7Zc35058zj/1NhU1FS0Fh4QQklL9mdHZf8AOopnGINo+ls7/
ZHQA3eiQ0AYzjvmc/Fp/ZXS2zAMthlUoZODZ9HvayozAXq8oUkfJZMJLw0WZT0LqXvamvM4cvcXt
oeFGqzqe2AMhqwjsQnXLvVEl1raCQRN/rWELeHd13ETdxTCoe8DqT02nPqdNSVt6sufk00x4Tc5W
Yy6oIbOGPacMDTLN3cLglxILwu99VcIo8qJ2AshENc0Q/m6QoxO3izv7wjIHU63DaEJv0tbW63Yt
qh4bDYZz3SP9LMFHAjY7ayrV+JAnsR50lV3fV+gw0wHnv2jVN643ptiT5/kUZDlCUWlUjzvRZ+0X
Q2n6POhiV+DD1UNO7dVd19pMyXI1Mj+1mrM8wavQb0cSyXXIa6zHGvfM6TotEF22RxjwmrwOXdB1
Ce1lPS1z/WkwMGoz2gHRXWi1Ya9Nl0Uz2kzaMyzXRmM7wdTaoNgsZD66XrSDvnDzPW7A+G5GT7WS
Ew9ddRmumHo46a6JcuVamZN7lD41+rmct0HUo0dkqqPne/l60SSgeZZJizfq5Nnn1dg+mWPREOiU
5W5Af8/e2cOYHfLC1MNpWe4Yl1tzqLfTtpH4gZHn3x4c/nkDIYSpF9Np+JHkbhdzP+mYyZNTV2HT
dNb7xK7avXCL5jGa3fbeHib93nKzzvJtJQY6Z6EhFghPzE99W3FC9vBVHo0xqWo6xbH9OPBGub1I
7a5AP3YfVj3fRysp+ZqgdbpaZv4sErPwQuZ90zYbovWrqQ1MzNN+xu/WuRRjXvaXTVaLM8HShJdT
oGa8TZxUsxk9joq4yYvcNEOYCW5zVTpWfZnoaB02yETk67oRnJRWtal1wjJaQgXgJQAHjVam19qQ
GuYDj50A3yqxCy1g6hB80o3CCDOJlsM34kYnl9rgLJPsTWHWSNBJ8w/cJcvDjCEIwKfm2pUeIewf
JouMXbEO6aWLyHQ0FDGP3iJqeqil2wgwffsEcWibLdJjbseBhDEJXR0MAAzpV1JL5xJLepiA/MTO
BJMNrE1I5vUDmq39h+RofWJJFxQml+MhOVqjIFCATQqTXCxTmqN9iv7NSuVoq+IcLVaAUtihejRe
yY8mLGgW0L5abbxZVunSgswAhi2L9G6JHVxcnFw7MPoad6jrPYrZsPmZ5PGYRwOYRnrB8GWmh8GQ
BjGl9IpJ41wbw+JoIaNKNxn4sPoj/ADtTHH6bNsfbWfE0YKmYrLxuToa0wxHk5rkaFgzfHOv0duj
lQ3LkSpNmaTJTX00vNGO5jfWNyeckYZke55988hBu0Q65rTf/HO0b246pnTWSaTHDhpZ2O28s7Bw
EYWZT5sYmtChtccM79d48Z26Ky8dZKbeGGv8cGYT4fGWdFCvQbqG4v77CDuMlS6shetRjgaz5vgR
3DFo06Tr/ty/cbFXowYplEZm4DAopd6X45rvL2ZGTAKX1RpZ4cmDW6j3enb73zne5Ujp34/30yOi
5N/MnI9wsL+xJBa6VIyiPTSiZLPmrzNd1/+ggU17g1OV3jaIkX/OdA5uGioMlU3so46Ikb/PdHro
2I8iLoQghgSpe7/TpXm13jBKZJ3JjMJipEVvXk5dX0yb6r6nV9Q386arv2hmcb7E40aTYBBkU87G
6S2OBPf6MiX9djkWOB0hOBIw6r6/3D+0pi41l2CC0jT0RhrkkJxevIzLb1nuS3WiHy9Ex0mK88Ly
djGNeXVfqT6QDOn6sKG+cr/CBvPAydvxVoeK9MYuejWY5p6Q/uMS2BrS72Jm/P092VLNdOnVYaOs
o/s154EGSWTdZlGe36u1yDa/vrOfXY5knoeH2gTyVzJHe/HGcAto9SQ2uJwxv1c7RbtvCxhBuRrb
1zkqfN8S9H+vIl7lfPL20LQAMUnOxiJ1Xt2e1g9xkZInbXRt7f1q1kbaMIl5moCGfp/EseIXLo6D
SLM+CwNKtKhojrgRcwza02+pOslc9tUCYhCFjh+bRXfYTzKkvbj7stMzu13mYSMsr72E1AB+11qy
87KtEQ02HjDLpuMv4KD3apEeEj3OgeKVGEF6/QePl7NxY3jXXpeL98iPIIQRx2HV06VfjQTSxRSd
qn2vk1bStarsWW/phWRoE4yUrv6v36QEsP54M+w+UKpSRk5/NeptISaDY2flkIUVp+siiq2K8+OW
9x40U/XBUsxnxDPWoOqQFuzUFcnPvPJOGkTPNs0wZIGhRtUbWlPGTx4xughoYGjI8JPvv1pgarnq
sbF4w2bEav49iHbdj+y+CnsxqWGzdN4ljBs30Ftv2Q5TZcxBq/cZ8odl/DAVDalJxFmOGl57ng9e
vavquApbq79eRpSC1ZimQV6lH/E8Ad1fZY0vausG8kYwlKa3jyUH1PZKbRejE4xRcaeeFIpzQl+v
vdX0Vj1YxtTu4rXPTsDAWW8oYL/qWcvVzs0DGqLaonQ6+vq9WF8WIU8BHMIrcbU2JKNDgbpW3H03
OTe9yKnXlVzbAp97S7fnp08dFyt0p2VcfM3vWwRgYxxJWdiDZ/hWr8XnGJUPuwR1jO2v192PMV9a
XtCaR+Fayoa+WnZO1RmdmBKwM9oU7+I5uy8BPew4JYhcXmtdeIh+/n7UQhUHaV50KaAIePL2XzxX
gfqfPXcO9PqiAuOilcPFlJTLxsPkwDeXpbr+9T3+7D1SowIPMRGnQw7+++u5pbpW0H/GzWhG6n4W
g0Yt1/V3zCsARtda5I90xw/Fqpe7X1/5J/FZB82jW9DONEroVzUyLXdviiswWeUAjcb2GqINLFqM
tyDdtqDd33ibP1k4HKbg2nmnRzjM93da4/KqlDnyF9YSZ+9rK2kfWt1cdkNZZI+/fWtMchgncX9Y
a9pyYb14idhXVuNKD3ijCmB9jts4Ybyg4wN1ZEj9ZIzWNyzEfvIskWnkOZIwkPO8ljQpKzNbbQD1
UHjiaIvN4JfCTPR9BhY1MCfKxl/f308eJRkxUiZS3J8D/dWiEThHVnGrTpuOILGh7MeJqR7NzTLb
9eHXl/rBNopAI7MgTaZx0BReK2xTUQ760APBWe1xFRsBoPJ8Equ5N0v2Zoih9vjk4BKPO2i0OCfL
mLt3eTFY6VbkZmWFFaOigI4DYzIsD+Irz6zzE6jKbi/95UAO6fbwaDWz876dFVT2i0xXD9HoIC4Q
u61W+2BZM+pK+QeYiyeXyPYmnJqtxuxAF46zZeiComytjleGsdT6fm20qQuNdvEYyKgo+5xiDQ1h
bfGU8i7N7SHfUaUmVrCYufNs1Y2DKVs5wcNTUa6QtlzOV1dilZPcUT94CXP2cFW96G46QkPp3xif
tEFFWyVIS/s4reohMPm4PDbtNi9rMQWc1rVyuoz2Cj1x7YgkbbucjykekIzs9Gy+zfMZ969mRPgB
dUm9Q6jc0yoQCcSJO2HM9rWZz04XDLk7n8RVrdE7dyzlkKPjYZ5OdjMdxgHc7j5fdHHnVGn6IUks
c4JcVs5AnRWza7ax0wOeRu6a4h6plMY3jdp6Y7MdA8WL9q08iigEVfAtaJLawNC/322IE6EqFkXj
BqxetUfgXFS+pc/WKRRkIpeZTOFs6SR9VdRtBS4pl+icfRroBG0tRX8eh+R8QJHyJqNjdZZPiCv1
LbzPdkHoQDRmYJdeIkmeGZUl85s59qQuzGNUqCZobg7aqe8/FK4LHSOFb/Lr9a+9os/Iu4Oog2q2
7F0Sn1/tNVRkGseW8xgNfqw/zwXvMnWmx0RJwDu76kk3IUimmdl+VbxuB4/a+PTGV5CZ66sHTNUj
AUl4hkgd6e8fMCI8onZEPG9S1fk8MMLbgm65aY3K2ZidepninrvREBR/sDvoIph1fZ0p1b5VD/8F
JAPZw4sn/gPg7OxL1j3jLfivdvLHv/8bykAwxPWCyTP9CGk88mffG7gCsZ+uGlhP9A/4wV8wM/UP
CmdE5kHAEUbpY/zT9lb/oAwD3eD86SH6W0K+r+HWMjiDOpbSfpYp0W6v1gnQMlg641qHfVQFy4QB
XppMgaVmEGglVRGdLezzysHZ5vWIkYPlfHDdWwcehB/NzkWRirfKIHnFFyv3+I2A7ZFdkEuh9fUq
m4rzWS9SNarDMuqgkosMd6YbPRsOzJUZ3CnefnTuOcrfEG19Va/Iy3IUkx5rJMc6j+P7DcMQ30y8
oi/JZaowms/HOHsjmYFD9+OtEfcYZqBzoQNceVVudoUxNUsxlSH3Tfqv5KvqK6mp2HBnbcAgHhCj
JvOdcd3ZSnrCyqEDW50iKYQzU+T6tavoQR1HZJWjejYJrwt0RAh9J4fHhjjpE4a/p1lmL4hiTXtR
5DfGgkWzbxTjuetM3klmdsiNWGsCbVxLBO7Wy+e6AeyGpKbnxIAhxhj1sRKF83PDrl1310HRONNJ
o9U0P02ciopUOZu5BPQXTEsizWkxAmPu7WhpaMaw9w0b7rYeONl4wQqB165DpZt2LaC4eqzfg0I5
MXHXoPZJAs2DBY8LImx+NwmTSTsHCF8EHkotQR8/QDSA2GuOB5G7XcCEYq836WbOPya1YJygfOrV
KtqMsfox6502jC3jJubBxK1zqxTJCS5G3baaAP/lw2NLEa2rIP9WqAXtEohm6oNSSYLchXbMSbGL
rMeligBRTCKFhp972wZyURMMVMuliackfoyAdc3YfG7wA1BKJtFOnyK9WWtkjJmp3ehNdreO2mNS
VF7odjoMEHd+D4bjNFIJ/WOqhP3an8qbHUeUg6aesXDvIEJaOqEm1J2jYgNdF8WXoZcqWvCI9pYb
JeGgahfAG4sn8gKITa74mqSoxQJ7XwKzicmTLBFWsOxTsSa+ixdko+sbbZye89529wgllacOtAUy
0Usl6Sq47HVxHqlpBr4ztq8ajpK7aozt+8azzfe2hlBXZZTDbTyihDMsDijSeGtOt5NRn3VuwuR/
0c6QRAjoq3RId+VRMLfpe3V0BRzPuN/kS4ENetYtu1nXxHkCHvHSEwzhbTM7TctyK5LbNUWCyZ54
sjPTrlomZ1WXhEaEp3CTxtZp0pSXFAcnECTuEKbCeMatzozidl3qcwwnP1V1qQcGpOrrtUx738Tf
0LBXy2+S5jkbm92UY7EuBssXZnIeL8aZXbZQZOLIvklhV5X9Exqzww75vQtrMcNlqrBe7/qgjeJ9
gzzXmmt7Ho0wD2ufBKqHxF5ccoCOj+y7j55ixH42Dmhd5OtnVaZQedvQcWZad2c4/bbVjXtzdaBN
zumVBsomjHObLWSyrGnuPedafdI3jAbVRaqp4RvDBHIjVi00BzoJjsg+t8bKNB+nHy/7EOcPZWFj
IG5tCgZHcedhf2GOzi3g0+ULJC+WYbVW+h1sNPA/TnQ5dVaIQcgZQ3yqe9u665foWm2UKZjSL7Nn
yezIlC7i66dxIVcSIAGyVCzBag73MW2dUEWvNIiyeut56VevEenGdMd9bkYPk45gQheNma+VYqPE
/QddSx+ifHkuFH4rqXExavGaRDV9K7gIMpEbrV4EwKRoa631x6m2H0rdCJD02pg8PLo+NrKpX3JN
Y+66uPnBKLQJ79h17pCw8DL9Y9FnyEvpKFbwKVnbAyZh9LhTmtig2HCRwlNq4BfF5BEa0eHDe3TW
k3nYLR146o3FUlx2Uz9oTrhqjagCW1mNMzBxSnV4N2P2tOJPX4ZVDmSoQiWhy8iEM93hEEzDcRqS
gx5hwfzOGkph1M1QhkgAaYdclHd2M9x6bjFubHM5IMR7/m42FbeOHH6pjeYCTNViwR8Eq/NubJQC
nHNWhd2YX1QJmJNuGRH4Yhlm7hqSLOzfuVlD7lCgsGFYJcxeD+umbCdY8DPb4x1xGH+WSNShaJTn
grmL32StTH+9cGomxEUs48Rp9MZ/1y68oYKSEghKvZ5kcV2cIOcXunN7muvpjbCTK4r6LXAKv0us
Zm83ZQgC/HIa0D9cPPAqzqZHzFZrrAMOGMihKWE84XmrjNrtxHgJNXXjjJzgKWvrEwctdyvtn5GL
87XVUB9aoXyAQxyH7yZzabIhWeowNtT5NDeTC1bh525lJqx2dkl5Z1xGhdB4WlEDLiaC4+aKx6a5
rabeCKW8ILNdoErp3KPviLCePvlj10hwzW5FeZ0J61yFaJt8KCmWMMq1g1hFTAJ3JiG1UcySTsXg
GtFWa4fnlQ6Kj5jOY5URwNIENZERSiGAwxPNAtUlPs55vX1XVj2Nst6qwxkIWupJd1fjMEbWTi/W
w7tx6dYpn4YqVJGXuqsoSve6Gl/22ng98e5K1/1AtBeO2NpTmgW6hT6hJ1UPa0Q2FYRAajc2t+/6
erD6RndrcKMqcJ483iNhib+BZ15ppF8+jUG/SJEhUyxdhK1EJGqFc6B9a/nvUFRrG1xl6nDJe5xn
xUmKLPu7ohsXSKDkU265FsxmRXGYk77wK1ZZoPcQ7KchsLzoNKp6RDsH7UyoYwh4L8wm995Ft5Ap
+EZxQXUhkYgX1FZEE9P75HHInxk+N0E8pyIEWN0hoXbrHOtRm+2XpGd1d/muX0cA+nldh7kj/cfc
BeiBW3/Uh1zxX+Tgl9+SxJeDEeNV1XNM4hj2UXvBpMOh4tWEEddMghv6MiHykiaKBaMUzkC7MGiT
TATlUL+fk+nJsEcOe+2q7O8zVbkEO/aAESGqvWYPptuZT2Yh0eutGTileYb5WYjqXu9nC72atT13
0V4E9XuNVLPw7byXgL/SeTLKYgZnqp0YaXxdWjSvv93df6Gaorx48SZ/qKZusEcZiuefMnj+RIbL
D/iznHL+QJWCIRGlE1Mu2lkv6ilybt474leAQV85o8ghz7cGGNxZOTP7C0dkgj5iHsBMDdXwIy7p
N5DhP6T4ePXI4RukWZ3B42u+7ILoUdpCOwhRH6TU3zju/n/IO7PkuJEuS2+lrJ5/yDAPZlX1ACBG
BoOzROkFxkmY5xn76S30Bmpj/SGkTJEhJqOzq9/SLC3NlEzRAwiHw/3ec76TKBcSwEnlxYyvXt2l
d+b7UU1P5QjxZrD5TPOqZllA0hti9o9waK7jeN/KnItOdEyOqpS/DXF0LCpSTc8m1n+3Ty8lAaBF
sQN0bZxKhpzrPW8OfUdXMn+MV1dSqt3oFz7D4CPppbPBuzQeTAkFTHii5ffbMY/qJ8IAU54lCGxl
j867qjG14Kop7nrDpoe60RCw+/GXcmIE7agNHNKRiwUV2rZoIpBnFSimExbHd27W62vQjo6ReonD
KBsZQZZv4/ZCLNeVsBiBLAurjy/l1EBHy6k5UCDNWyZzDI1RBAUM0NQWRkp1WU1YpOF+PNw7c22G
UszrNlwc3JFvJwH4FUAgEQmHIrJ9aoJOT+aGJN4WdXH/8Ui/1RjmWfBqpKPpZkiIrAuLkaxwZ/Wf
s/SrHK2MrHLiSrN74axu4xPX9s6jSid97puwNNAKO7qVuEWCKIs55U051jZ9K/c30nBibr97/16N
Mc/MVw9RX6HJq42UuY25lZerWW5quGjohE9M8XfnxauBjr4o36+AB6s5687EQa0VbQ0eAqK4DMtB
EN58/F0dM0rnJejNrTv6smqttMQSS6+rWP6a80EVfzPGeKkXZ116JuAq9wksr4gzFTFFfjz2u3f0
12oxv2pe31HAtmxg53nS664mLLtNJKJGv/5/GOTV3Zzv9quvrfXAqGslU0MmOtK2onhlVrddJC3E
0DsxQ955O725lfPPXw81qTC7yadywTFGZFFQwFCXcupEpKIYJ+7dqRl/tNJmrYnDqWE2BuZDQuNf
mFls04nH6uOZyLb47QVFkhTUqjxP+ekKgSXeRHWhDxtZnxFqdx9/Tx/fPLYYb8eCjTSF1nzz0tg1
vDMZYlGJo3Jlgom6/Hiod9cn6oM0D8DuKMd9ViU1xChD9OnGArVXfABL3byJ1cvAOCv1ja+uPh7u
3bv4a7hj5VKcl3nU9AwXmGsVFHfK8d1ub+ov/7Nhjm4gTac6z6cYe4uRwUss6dF3u4E2k2hOdh7r
Jyb7uw/vq6s6enjrdkKWWnFVCKxt4H0oQj1vq738zy5KeTsrgDBiBBQYhcoN3t2UpG8N/YijKSee
p+OuEh3w2XLOtkVGSPF7VlQpTMWYTKHhauUmtT57mbL0ooUSSgshXcTqXvHPhVI7cROPe7mMivmc
pBOTUBGYUMd1cQHsV5HQ9KQXYGoYpCdv7G+LdEiTlINt1qgLaxrMgQha0RhvMwUAE4WNvdVSx4W8
SbU1E1PxWsmK0j+vLeTZG4CyJlIa04pEOXEGCpTeHVXwLF7ocdhIFLbjFkAlhesxMqzwzJcBrMJu
8lDMKKQcNbTJkeha5u0IdTNAgCMGHAldrenhzTuqSft06estk5pplkad5Eimn3QXAmjt8osKPs8D
OQvlDGJOPfSJI2U1O81Wq9OnPgitjYerTXE8FYbcGchYQfoCDy+p1mndl9Wa43QkuyZJFvcmqX8u
11udi0lJOAKVb7DrrWHAtJWoBg8roUFJS1yE4e2J2wbEPnl+HoMp19RoPk0Hay32gv5Mm8hzWCWq
Dg8u66NMvB8IBFVCG99bw1/QNHAj9Vxz13osjPwnGwTPd7qhmXcpmiFSK6e2KP95jtj5CrT2SjPr
ZKJep08LvMzdeWVODyZ+0Gkh6L2wM0UshzdWybnpx6T5J5xUDwnDf62MXWV5Hf33/z7hejn8kp+n
VfWTSDcYaBqYAujmJpuyP33M/BHPlorZBOeJzMrxs/2nGZ9UTiizcm6GsR3a4z9Pq/xoJj9aCD95
KFEK/i3KBMJalqc3By9dF8FMIHhBETbrUd4uX8R9R9PgGYaTFrgr/MrOrDW9jzN1zm65Yho7Rr3r
hacejkqp4fvb6laySMzHorkc5Z2ag4LKXloNZrx4bRpnXreRrX1t8Da+l+O9CYhiWI1qbdNas9sG
u+gOu6xprDXxIRbE5ehHtlEv6rmtIX7Nu69tisp9tuF/7cFW5CLw53ztkWyYCVeUEZxhLJ1grDdy
04DrEhC5k7UFJSOOvyTFXTtZaz0IryH8lnZMaK49VOZOj0z/m4eHbqdpebjWkwCiY5rWvjPoAhEE
Mzx57CFt6LAVQFA7Whxmi7oVfHeospVG5nPi57Clld6t5G5X6K5E3azJF4lcfOs0/G6yvIywljSh
+lKKwhaazpOpF+vM1EqbNSPGDx5+NwM/PQ/8vFuoWrnztBpyWiyXT3gw8BZLPNF9eUk9tcBiLBDW
kwBuDvFzClgUlY6IUUlx264oViQ8kuPAj1r5vE6uE32VAezFCS0jgaE1W9BF1KUzS1io7QZAdlUt
RbRhgbDPYtAZ+AmlnUGgqSjblnxWj5cVDV9JuoVXnfn8N2ErjZuk3RXtHi+MXD+O5s6q6MBeVHA4
hO+Sd28UrtDflMJLl11o7SXxDoq+Gkhi75+D8l5Ubupkm/ZXUbCP4isLSPi4jaNhEeb6Zuq0G7nu
r7IhQrrTXAhsAfIcOI/3koVA1gw4a6sq1+5bS8C1R39T3El8QNO6R8RKk4JCa3/uW1a50ouLZvym
lfCeOnSUWrEcxGYVa0+S70wzT8eKF0SYUH1ZQrLYaICnkx1vHE6vntvgGVW+WK0zBfx7FSWZo1Sb
oKtsrwU5ki6sep9re06qG0k7LwhZInEwpTnDF5SnZ0m1pRnRo0qWkvs02LDXWIVB9rVoaED1gxMC
Zas5JPd1ZidAn+H+ukbvbapevsShE9nZJDxIfoLwpr/MAxUw9oSmrnDM9EUc+YRUuWmjnVn3yc20
ETg3ovEeeIMY3qOBPChMPqe5Smp1QzdK+BZ1hQ2gGFCIYYcKTSFJcoXa2opdfAnxbzWm8m1qtLdy
QGOj8ugpWTqNZMvAlJ04pXqmyI2N9ZxjyDbg00Wi7g6Cd65l8lXKtMKrCz8gk82lUIfn6ZgOS1/E
ZBa4Yui7LZFfEDYWRSWhs2TO+9uObJOSXnSaXVf5s9yDWqVyapLQJPrpsjevVQPKakjVGGq6aT1X
pXpT5nQVzGJYFXylmIixcm8LWtnjhQHQBf+rM7DU6OTktSvSS17yNvyicJAuImxaAj71LiFsAeJy
RiCR9T2e9iAIPCIJ8/Zc4pKzql0Wzb0Ev1vwOYjXm2ny7Mi4HeiLt/JNBHIaxCRIQ7PznDYSXVF3
GsQ6kWUHXr0Nw2494Cqx9Un/nHbid6CLxDuKywTAuie7quC/GF6/o8+BbLtfBm2KAvRLJWWuoFRs
TTR7sJATBpFtDS3I8m+SDNTOGfXUpVqvWxepoS+V6qGpnszkoTYuZBmUrPgAGNKZBRhJdzXWq7or
z4GgOHn/vRLTbU9cCoYwNfoWKwvLLFeGlG4ngaQv0VaYdY3p0Ksoxo0klJBpvIUXs42KSiRywoYp
+6Ql2U0sGasU949fmRd6cS1VFf0GJzck22g9PEGTayFS9irHaI1dLN5AUInSZAkblv3KCALoSsx2
yOOD5jqn+OBlq9bfdEroRMQPTeU1jjYimzPEqQhUlaFdl6O4Lv2V2GK4opHqD3tDAUBQ989arkAY
JuzHVsN8G+DWNzJ916V1aFM+ecm6eJ8a3rmp48irXkimszNlfCKLhhgzf+e3KLG1djXl14kWYSy7
tAgxKWQ6wVPiQOFb9YVm11nsZoW5EHnj2xMhK7VRX0RdujEy5bGthp3c9k9Drq/HgTKRYK5wLtqy
bm0nJmLmT6k7mEHgYDfbTNlLRJ7RQACP6aMsMJu7MQ/vPNoo3SjiBEEjMc06vWzE7ZZ596owkIZm
LEplgEu8qyd46Ea8VKeXSKr3g3yeStdyPZByeq2SxBVqPCep5xjFZzjLSfqQEingSeg6MlpHM7Y9
vCKslk7laCfdg0QdayyvAJ7aiY+YAnyOUC/HrNrVQnqVD7dedmuNot1lJnqDb4koku6F0X2onchb
a41ityLqlFR3Amkt9WzjFZ7PkPQs/7uJTy7IlrACoabbDb+6U1aVzvzyVxbvAhZuuWydxsq4DHmh
KKkPvaErz4q8XjdFgFFzXshNZU0q6wihXoC6obpZPfLuSq6qWoYOPICGyx8Euf9q1jdWfOdlxVNX
yitfHdVtOvWNi7pijPStkAYF3fRiG2v6Ag2xW7WCTW7v0ieIYHg2ha3gt06W33XeVsx55MLPAkbC
e3Ow5Vpflilxmyps03tiqRZpKu1SUXycO6wV3CslSc6EZvgyiteV73Xs28HdQ/zxkSMrg7IUUsQg
E20xo5LuWoBVMUczMb4Lq2ohNE5h7VSPNV32F31XLuUZi+pDmNBkGo6yq7cc3cBnIwfQWYzicRfB
upIyun2SPLkKLBGaoXzNXbxAkkGFX1pGEdVJrRrEKz8ehXU8SMGXwSLtsVx+fKb9rdKhA9CZvdhg
AXTS5Od6wasyUTfUqNxbC7RFvomS5nzKA0cwErewFoGXb6Um3BwG/CccGGAmvrq5v7W2duNTXL8k
L38pFDz8/Z9nBesTL2XC4bC1gy2gg/TnWcH4hB8IySwHCYPG0kxN/kMqqH2ahfg/7XdErlKH+9XZ
EuE1w3E/yA5F2qV/o7NFieH4rKBhT6JXJs4HFvx5c8Xv1bSopgQvZW2YLgQ6gbALNYztQlQ2hd9A
K1GvrOhWx/q9TscEZrNfkiplwCWakBWEXbD1Q09xhqi8CaNg5Yv9XjIJSbd9uRBwC1sWvFw85PKq
r2QNG0PdsNXLk468YKv7ZpZkZJWTB8Wt1tmmx7O0ptTJ2sXtnCyFjJUTqkcKjQOvhpTt+zQewLlH
Ma0KMle73YTivgLJZIh5YJeiKqbPYOpiocMwLffsen19Ro/LM4VcPwDJQ9DkgOH2ErHnOxS1995M
L6fzzZMwE80LP/0W/qCcBxLE88bogZ9TDhma0YmQN/o22DLAMZPkj4VT1TA4zFwLF1lt0ePKDNMO
hVa9s3oNh3V6KKY0VRtRWRnnKovfNJFIuLo0DeKqIpYyg87GZpyDS30mdnLl0uFvXBwm0eg2fqxc
a0ahv1hNrKSLSe3JNNM6AUNRDNikoo3ndk3LmlgNdb1oyNIOnAKXWe5qU6eMXwbDQEcwyAM7DXZb
iqvElrpO+7pdlc0kxtj5lRaciwq7WV3rWlM4JAIAkc2weAemsMut5FyUp62eSbsoU1aRFT0aHmq4
1nfEML6A6vyZGOKVrsyU/8BpVWPNfneFPGU5hvV9B1feWJKflu/lqNbrNcaygHRKs7bInbbE6k4X
AqHYAtmTOVkiE338F9wS9CTQzl2lmD7LbeZkrLBVNa0sSVrRcPks8ZbOVU+2R+HuX3IJA0UsJcuN
uuQOdPRinF8z7Nwss78YRH9lVNauLM//5SvIp41xstxCJlJAZVFu64eJWUj2ZY4KMFjlLUpY9HqY
uXaGmS97rdiUhfj0j1kbaXd9tDYu86oOHvyHv1wbD3//59qofKJIQuce3xFcaLIx/lwblU9zQQSi
kY6Mman359KoWZ9MSTM0yMqYbFTyMf5cGvmRiqcVSysC6zl3928FZqjzyvy2jIJKG8G/pEAfhht6
bOYpKhhmaL18N0ytK29AgzM+BvpwM2kXsclpgZQgVh8Esnp2W4i+uIR8SRZWbCvR15pEyRbgiFwn
ILVk1w/XARtquYd5394K9RWLBy5FpxmLBfoWziHtrtJkdn0ck2p111TZ1mhqRwhE7F+a9wgkZJbx
ec96ittGHSByiN3LpCbLGHGfnQ4lmdWmLSXdZV9yvLaScRkPKmpHb9l5CeXkYRPJ912j0fSl7pN3
dpk/F8LDEHwTffKQ/dbmEmd+ZjeRc6sG49qaFYmlEMKQU4szFTUz9CplWXv7XhAXTb0e0vsijZ0G
HA9RuMtKIf99Ik3RVoPU1ZJkEZQQjQwIBxRuAqKl4jMzeozAWUnmbdw99uoWSKSjmf7XtoqRFFuI
/ZDqZWdzNqrl6Q+WWZy1EhHL2D0U9p76QCFehfs5tPFTFMP7akJzH+YtGP9OeFDGcKUM8gK0yd6M
Ck0CFJzxsywtdApUQDBVtftWN6YJRCV9iTzqQmjpv8mttG4AriVldyu3AVgwDkxlxQLUF3sEncK0
aaBrReOyyyZqwzhxmgWMKja7HinxLMLZpTktuuBrM7AM6+kG6KVUPUaivzSIM24B7Ydri+8jHL56
SnaniQWcqWecwVR2rTkOyUW/a01fu3aPt5yAkZFTmJtL9ojwDS21uoS9z2mB4CLR/1IJyB8F0bVS
dQltS4zOPBAc0mOBiWgQr8tqXzegm0ynNjpew5y5Ut2ueonr2ssBaalDvUKKz4GuWRfDJUWpGBRW
mE+Ox4E18+mCBYOtN5a0bSbCAFFFBvBMquyxVpSHfjLJPIvOfbXaSb54LmXy9TSU6ynpz0xBilB0
SzQBej97tibsdmPdbMTosYLG0iTRupwj1LxJIhu3X/b51uNgYn7O2n4/RNpl2SoUp/KNIFPUSqpz
XrlEsIYLrf6sUTJT/elSEQqn91bJnZzEmyiEmcdbtMDRN6jGbe1NrjBpJEq8iL0P5ObRol7Equ8o
iPI69uUWFcdi4kDQWNo+USP9ZgKls4zLtaCQ2ymteuGuVu6IoMZ5dh4Tw5Xs5L7muHydhLfltCfc
dVH1CIqJ0u6R2wLCM0ePClvkhN3lpKw6qpxlvoG6yMl8tslRW2rWIefsMAGrtsvj9kxVJZzHo/Il
j5ISQZuWr+XJpHo5AZQDmFNsMLZtoqi9mFKCw33jXE2bykksaUK1ZtzrfqQtZE2l/lST1OxFEqe/
OK+3OnBI2ufFU6NVmhOQILVh97AAgusWfS9Tc53KlTZQCdCfyfr2mJRB/oV2hW3krHUFnDKKnJEw
oyrHLbFo15K693OaYKy8kl0bxRLZM5o/nObjTRZqi6K40tA5j5LmaBx4smiO5nUVoySKLtnL3fee
6ijP6UZDVlCiQZwey2lYKfxP6fhSxs2yUyHpGZrTScpCKy41NScstfsqcUgNwcWm2nXXLD2TuLhY
WrJjpdHzlfRUh3pVqX3ruguwMI9d13xtZPTTUM/ZfPpqtpBBnztNWcmu1s9sFwkZvBW7YJZc4H9X
MufWVAPK2eaZeInK65xHAMF3o143ssmZVq0JOA7UCz0KAjfyvgcTImJAs+HXRMTCQQFEltm1UQp9
9c68/F30OO+631Tw6RFj6DQxA4uyjpP67a485iwHd3EM8A8Q5rusiSoLV/+YLQj0j1e387fj2fqh
eKgwcv31HuTwC37sQWT1k8TdnKngvOdnXv4fexCZPYgicT6jNyPi2ppTOf44nxGPA0Mc0jvFITY0
r89n5Hlx0OZUZx1MXjRn/sb5jM3M63mA6ZDSlW7Oikg+JT2nt/PgV6RwNCcJZ5VCoY2i5qu7885k
e28QjUvVMF9ynQfqw6sjYAAuoCCwZlw0Y3RtcWALlBPSh3m6vprOs3dSUTlcknGiKfwzd/VfjSA2
fwQgY2pyEbk/J4Qft0i/n8U5Efnjyzl6dubBeI5pbCPUZD940BO/GkyIhrr0ph5ShuEY6cVkfGX/
9fEQR7WUH0PwNSNWZZsJ8f/t9cDZzia9xV8lxt91UhFTgZYLtmRx35DlGP/9L8jCEEPZRiR4Q+WA
9HY4iAiU94G3Lxqj3Zn0vlT4qx9f0eErOPqK+MUUA5hx8ozpeTuGHrRYjcNhWDRYRdaaQh+t5CB7
FbWRhJ2ngb+lSTd4fImM5+CPxjJql8E0ziCeUeDtbE0XzALe1wi6htDzYXwH1rKL2OMKcrdSon5w
Oz35PmrNSAdO/pxNZk5QmyLa1kgPLmVHtxItn4jXuB+WoSVcF3GkLCEFROtsiMU1Ro72SfaBr5oT
O5aPb8A7s+YAFaISM1vpj218yN0hsRUSETxlE6wmg9Rzisa8jcouW3w81DtPA/iqeRwiB+jezueO
VxNUaRJfgdtBeV/08LX7ap+u8oKo2aIdCI0cJ/D9JcGjH48q0Xo+fghnDAKoLlTWzKSjdwpvZ/bY
eTIsilGUOQSYAdVIREJrS++KZY+/xDGCli6a38uLKZUMXrIyr2WKF5SVcYtEY5NvP/5Qv911bOLK
vMaRBcHRTT+a2bpR5tJAUPsipVawryWCcOVc7VeFzn7z46F+e2YZitMc0heKoMQVzj9/ddeLKOn0
yBBJEB0hPXtJ/uxBabRFg5QtqlOKLcTmjemlP16zf4kj0uZLePNgMS42XBwMrLCIbuYC3KtxBX8q
yRG2hkVVsFmwO6ut7gpVEJ4iHE1PekBYopfm5bPRJjQRYjm6qKEspM7UYxWytcjzVu1UFRwRwyID
ouRPwq3XtN6l3ur6E4Gggg9qvBa2ZoBIlXghVc2wIBleto6RiqROWE/4w5WwvCrAuua2OJj5ngzC
7L5R8BQmVuUl16JpVjhMmQ/9SpQy5MBVNIX6NqGTQGMWA3SGNAXf0HI6kBTkA1VhPBAW1JAO3cos
FO+m7KpodleFIVDfZAImLEajceONHfEzVpLFzULvvPrLlACN+CFQ+cs7Pb9EfrvRvMd4slBe/EbQ
yvChRaYuEE2Ua2ZkT4Z2qejCvaZ2nI/Hqk9OPMZHlVP2ZSKYA9givJdVShFHKguSNJVGz9moTjLZ
z4ZaPbaRJW0mbQw3JA9ITqpiVZUFJTlXM/OUhv+d6QxjAaIWUCrKyvrRdI5FvY8BFpCONE6di9rK
34YaXU41VbVdOaoDXJ5W31qDcmpv+tvyxXWzbOFS4MUDbO3oZa7HlsQdtRg5xxrctDVITXOQXMqQ
41IRtfGLSIzyieX5nS9Xm5n8KhYRAyf5vJC8eooCS6GSUpCtiQrrEjLzVTPJ4XU2qs3CaPr0xFr5
zrLEaIphIO1B3D3vCV+PpiNikaIey1sQNp0rarWMeAMMK2hI44fu/x/RJZGZGn8tqzoLqzZ7wOGT
NWEzbp7/899/2n7mv/Zz802AA98nuXC8BmefPs/YTyGV8YluBMBAoh1+hFD+2nxbs/qKVyfqFrw/
c5nvz+aI8YnnkToi8RIIG9mY/53Nt3Iw9rxaUvhEEMMs9nkSYQ28pOZX6qtZZxAKGykSCpfEiLVD
W2JDrwMaaOch3kuy6TlTRCVxfTXyrb0qgO5dx2lFdx+5owdXpkd2UpNoWeYmfnoj6Mx1g9cW+FwX
bZD15byBBJkWB1QWye+vhDCdmu9KjD01WkwYaTVO3VjtnFYXZMj+8bZn+XamrumeZE/zsIiDpLUD
S29Xei8re8NCFxE00O+UgLIUPZABYUGroirl/GuN0UU01enK9GNcpRoOTZ4D4OdxEYOCb+TvkShV
uOIKHIqa0vguzkRItWP6QozQt479wdw8Nte5GSOjSGM9cuqmk7Dh8QJ/0tU8q6iOWY/SEFurqK3V
Va1N5T5Mx9iZMlOmaz119UVGF/SCWPTga8E/dL7tqunMzViG8TNR2ZSfClMmjJ1cenZKRHqXNSpV
+gfFvoh4MVEkKYxbr5faxo68YeeXenqh9oq0ksEhFWQCpB05lfEXL9ZGu0000hRrtXFlUt2x/Rub
YJIfUIi1fPACvbLnF/LFWEzeA9TZuXYGz702pQGWgu5nWNxb2uiZSXIMItlVN2o30CIn1R55n5Lg
mwWhkwLr38tTVm2yYJSZHLMyWTCKh2CwlmJfDjd6n1tXoupbl8GIAxEn7Q5fI/lkgXApp4K+a+J0
9B0prM/QuF3GBvWnhAye2sGkWmxkqbjMw7C0ozjdq3lAuywMhYUsRyMv2T7eeGLAbErLolmpnUUh
LIUFp2T5smst6mOGoOovY9JRIcSBrCEiidvapcgg37VRryxLylO216jxum+L3o3V1t9ym+jl+Za2
0GAx2L6goRQhCGXdZYSV0zDctCpEaUMjEhCKh6h8iZvie9oqwpfGz/ItxcKVKsjFSjD1bZ6b4QVk
EkN2VG1cZdWQkJOejuj7YYzJRb2NxrqAdpA02F817XMja6AFxLqI1nnn3VvkWiBJqVICWUSruKp9
6yz1GvIcwlKmaNxI1rWuyI4QyuqVINYoYhpTP+uE0LuHsdFuxMpKr/VAUC5I2ELBEEEraII2csQI
96itmiYqXa3xvlMOFM4kEllWhhBz5pazVKqhhvOesaYuhdOd+cpDKaSkgqpjDHyRg9m3cIqpF/A+
VgphqUg1EqsmLqbrmWOrOmxKkl1pWp659YKwTbaIotTxvCCxsXgpgqoK9oNv9uS21kQ6hAArJgVx
StN1BPgFoQzScczHOd+xAusJJJKMblGM3cAjOGR0TPbqwk1ulklHnbFXu3Mepqa+jTxFrC+sgfXN
LVQ5EG5is/L4xSFidPPR/4GP7n+wpH+ApVODCpyqNl55FR/Y0zyycKjHJJJ1tzrwqf0Dq7qYsdX+
gWAdpNqlOUOtfWVK3GgGXYOn6Jcs7RmyjhmEPc5IbGuGY49QssMGXLYxg7ObA0MbRrH+VT6QtesZ
sj2IBrxtf0Zvo/eBwj0WCaX6A5t7pG30uRWL+rM/o7vHrq/WRVlr59WB7N3/oHzPwO/0wP42Zgy4
PgPBW6+CDV7MmPA0JT/rQA73y/4unmHi2owVbw6E8WqGjSszdlz18m/TDCIfZiR5McPJ2dgyg+ay
vQW5vDkwzPsZZz7l/udiBpyD+cO6Hsdee5UfCOjMFMR8NF0Mp2xBpE/mcBEeqOmgwHx2UvKympHq
9B/0tZReV6Z4rszE9UjIUZHOFPYUHDuty7NsUEc3mUHtANtDwO36THCvGtHcjTPVvZ/Gm6DnqSyB
E3yLDvB3sZDnRgm8dFLh2oFotWbmxMsHZLw/0+MJMe4QS0KUrw9wedEDsxDPxPkYZz7bX05KaVOQ
EORDq5kJ9d7Mqk8P2PpXu4TLH6/X14bvo83XAfLMppaIqDl3D97c25euTpO2tDoJqJ1v8WqrTaZ1
6s4F9o/HOSp7/RzHgLskE0vNZvbtOKWYljFieYBeVBQ6oblQkubErvX9S/k1xNE+cvSLTBVG7BKz
INGSQjuuhttCPeV8PNocH64E16uhaCR+EM16dCW/mN9dgzzWLCB9Y3YcbUGqYkdAtnhie/y7a2WG
fhu0RedDALvxo68oov3oNVI453nfdO25ae7VLHX76yJtHK8CdQgvKJFOkE5/9wy+HfXwqV7txqqp
ispRh+YI3cbB8YuSJI3cKBUXETxove43g64sZigIg2e8uGJ98fGUOTr6/LjReGeozAOA+y3HeIpC
Xm14gxZVc1/lX2TwF7O6i92KW/ndCUcwm9U3B9rDaOyNLcqZsK4PHO7Xu09lGNOqawSQoH20zGa5
h2ysCtVzeUGg4lVdIDiOUU2Okj57ifQQnyrbvveEvP4AR9N3qKe0wwwDWwleVVcQuxX2p7zb7z0i
HOxo8ouYI6TDFvzVl5oTlG5J8341mCZXC+1Db1E78b0diixvNvI/wfGUXwxwAnMp//WtzLyYwkAF
4zTOQzeT07vARIIpEWBFH9AKw9QRquy7THgmCCcnYE9vW2k+d6c6X9zT9gLW4n2ZhTt+dYYs5MRS
9N4DRdGV3QnJpbImH/d7Jg96/5TxpheifFflKTYlYeH3w7OhjPs+LlbZ8JC3vSMZwomnar7yozvz
ZuSjOkLYUmAKS0Ymw24R0ykmneEz3gZnQmWZe6jHp85mhp6Y3Efli3luU/5UqGeDw4Plf3Syqgoz
032r6RYg5ZeJ8q0eXtJOOWuLjnTNjLC97ETJ/p1HF40bp0wYIhpizKM10oyG0CzIgVgoPh6GKtl0
qNjjsN20umwnqrb6eKV4b7FilcAHBMjN4Iw6f55X85oTlRf3IrhUS+6uJRnrBgw6SCzCPQEl+Ezv
8M65HYlw/GDW6AYnrvf4e+X8yypLOZ8yBg0X8ag6NZRVOuYF3HEKuQvk9aF/Y2arPNxpfbTqSUH2
Xj6+4uMH+TAg0xdMMyrH3zyFUl6xpQK+vhgV9L02ouY+O1EtPn7PHQ9xtB5VVherHM0YAhgRBiY2
dW5unBjkeGYeD3L0xY1jhlFoHsQX115Lsy1T+mUanIMVcnsZ4F2vCScwhcdz83jIo2cws4YszGqG
NKxtEi1VQuzSXZY9i219YqF59w5Si9bm9E1wlkfroAaR3RArvqS0vS6khe4/CfFWO8nsefeCfg1z
qIm/mvzIIxGiDPNcSFdqGDp6cj3gKUvvreLbx7Pu0Jx8vX5BQpXFuUQzQ7moCh1dkd6Jg9gmeb1I
CbgRYpT1coFrI702SPHJI0mwo7Y4JxDJAz44bGIp8Owkk2UnSgwEU6eIk79f+fxxZpaNSi+Z9IG3
j700NkZgJkW9ELQYy6jbRsh5UFN+HusTK+ipkY4mjZWNnPxA6y2yAflZLVz7Rmt3PtKltFzH8akF
7dRwR/e5y1JPVLusnrt/ZK1VNPPQ85ApKmziRF528c9AjP9/hVEaA7AAR3BzQfNf5+FTldf59+bf
nCrvnxFLV08vz/+2gEb3FKSUIOv/mEf+9Rfe/rH+r8Of/Zd8VhO8+cPiUL68al+q8fqlbpPmj3b+
/H/+3/7wZxH0dixe/vPfH57TMHPDuuGzNWz6fiuQSnyXf11X3bXJy3//rxNuVRQNfxZZZRSTCttI
CYSSTBWTV8GPIqssoXDAr0pvSmU7T+jaryKrTmVWIQuXdxi0AoPV/g8BujYL2tmlIJlgBwxA+O/U
WI9eU3hT8YWQeKKbhoHW4rjSLso+vEqjbRYc5zH0y5yBJ2pzMdvcZd2J0plqkVGrt2RRUc9U169u
3DtHzaNJ/WN0mbK0rOvsM4+ZzkJL4yxM6CFADmvAsY4KGnS93raiVi3CpJcWlVaf2lVzj97uuX4O
i7rfpGvElvdokYjNRCsoJ5SLzpQm6lgR5p6w0HHlJFZgENhE0ekODVTqO42ZaQqCfAH5dRkozTaw
SpNwtwrj72okhRHgQpgZyQqCHOVKoZ+Kp34cwjsM+nnJhhpXbk3cJYpPU7ceJ3Y/GM6p2jkV1dXv
Xt8Pu7HspmchUmoZw79X3Iq51Ju2Vk4RpbFiRMLfa1G31aBQ1uuxTIS1PorIRYNQJ7OXQvdEQdac
vK81ARgP1v8h70yS41ayLr2hhAx9Mw1Exwj2FEVJE5g6ou/dAQcWUhuqjdUHPr1MMcQkf5XVoMze
IM3SkimCgQDcr997zndIHTVXCLfBkUZWW8J6bbMb5lXale019l0flykgitb14N8V5ac2HQm3rHK6
TivyHxcZ6mR4mCadoTJX9WhHIAnVhBWq02PTCS2cLLS9RETcRd8LyI1VNYnP9Niyh0T6uDm9SFvS
gW2/a1dpl8m9hwlThlNv4a9HLUtB6010ifWc9rEKCvkxNWWJWcgorHuaXEw1aseYLusnYPu8sNsJ
KgfjXj4h3ZnygXdPSB0Yd3UhSuNx+W9gyHTU4qlnXVixvnCONKeC0/OUvD5OCzMqkkOZhh0uQ8ov
11YEixqTs6+kCaIxX/KLCXvu967VeOUa0qP0VvQZnTmcPOkOIYgr5gR8HeW0l0HO/8JbQTR9DoI4
2/qJW2ln5TglWWj2XYcbDNPCtdbQ7baD1lNkomYYsl0c0/Qlda3dQAFlnDu6cHbsNn2fYztxV33c
BPj0CnOR90lK2PUYJC3gWPY1dIRLpLped0Bsijjle6TjwK1trSKhGrPSHD+kYSucd6URiC9B52X6
n+17Ty/PotZiVULoy6JxssPKWJuAknab0cjKs6Jirqv3drYJ9Dl/9CCI3oADG//slLRcdJl2op4w
zKdDxPOLRlmR+XneYAJrHeSXae3s02ZCiKI1zVUdVeNGLIzEIDblNp4b64116qRse7o84Sc6AESE
GyyYzy8vSe/Fmjt0m1Lg7xCaFp+LJgiQDnvGxmxn/ez1dfH09PLXBRfQPcNtjmjuyfHMS0SWmebY
bQxArqFKY+9Au7ENG+W65xWBc6HsO0GUkd2icxZ2hBGmYJ3KhfmHU/3lzj85lGyQTQuy5PlH57nC
FZrwdU/emB29hVeQCKE+ELK3KFLUW7f6KcPol4Lyr4+OHAVqIM4s//TghAXHrSqUzaharWBbla6z
kRMkzbnp0pu5Tz8EWUWCY5KWWxQbrQf7GKO/Pxtin+A5tvPovhsBdogRt5+HoGPlqNHZiwhfam8R
/shZr2aM6Dccte0u9DvtezDgQWpnIYBTus2XFsvuDnzA9MZj9OLXSt/Kt7wloY1ot+c3M9dUQYxg
TxxqOd6z9/nYFz0AxhlxwAKxD1Jm0z3PYnRPvt6pVTYyGAImLN84nJ6cFZ/uMX4P6nbyfpdi+fnf
YVqaN3elQ+3qeNN1WpGcoIbsS5ThjX79SX7pSg4tSgBtpLEQwfX8SlpQ6ck4gMUqYy+4sEezRtsV
BXsCatLN65d6oZjAyOItQkp0jjw8zy9laItnwq3FJuiMkrxUJGqFPhn3unTlGgy9fd8GqJdfv+iL
nw+ePq0jfOaoUJ5fVERJ66V6KzaqK6qtnHV1CHxrPBst/HivX+qlRWjZAtCaIEhF3vr8Uq0VV1NG
5bApirbdNCiCcOSLCUW+DIjVEW8ZVl/6aLQFEUDz8XQYoM+vBwgYvLHl9pu2G8at9BysCgtJITIZ
vr/+0U77b08PJCpgF8oshiP7VP1HP1sTfZKIDalPJkTisdnHleuSY+YDD7AxEubADcPcE+15ahCo
JUjUeuNs/iQYOl153ADemUkak/mbBHNuwKBOmC03cYUMr3WaYR+7U0atlEMjo0ahEEAGb2qafJ/r
SbyPvGrYT2nS7/Okp/grmujeHrT+nun8gyg7LZQGsekiTvPt2Iz6zmImd0yiIroSid5TUZTjZ4zc
wKUHg7DVzp43pjd0HaYfZul248WrzCIOWLUJ/vYkOrMNLAgJJyb4W9HMILsl5ahus21fFF8NZ5yu
A1v84H323njOXzgnBOzA0D15BHmfTzakyOyj1gxkT1MpNy4CX50rSzeug6pKrhQeois91awvpDFX
W6tSwRsL5wubQoDy1qW3hcAMQfbJs8gIcqL1FbFwJjla37KMqNV6996VeXWF4yQ61lG7ADPK/s4r
B7GOSF/EPFQxuOy7/iGoGA8AgCsvmW21m7KqA5ZZP901nQZ3pkK0kUXCeaQY/pQqu9xWeY0AZJoe
cKfbuMQwmDpaMiPec9o3FuPTOQMPP6pITMjs9WwNpHc+f9Eqy+0S/BvtJiO+iMKN+IGySQe4/FbB
I1NNIR5Y8Mh4WbfzEDTbvh2IMWia/SBN9en1V/H3VSYg3pUcMsvmDcAz/fyPsZreaDS0DxvPqvIQ
5g0NuKhkHJ/6JY6Vunqr1HnxggHid4MZAf7nkydrIM8i8/2i35gEo4R+j7vNHcQhzR1tI4VRXlvD
4JzniCJWMME+RJaZbbsyuNO9bKszSsXzU/ePQkRq+b6869dvxwtbNveDYpeQP+LocH0/vx8Ompte
Ofx5kiHBZ6Sa8txsWXv8SpbnDYnFq8GZQljjt44z6BdqGuZV1pkPr/8ZyyPwfGnibE4pRjcZzRGU
1ed/RSaLTB8lDmPdJ/+inOMO/AKHyjqOPuTD9HEYTHUwne4t9ezye3+9LtuMDiqLyEnqMdMyly/v
l0Yi2cIaOmVkr0a9RKPSjViRKKa98Qycfrqnq6DvWobOi3P05BHgbA1rR+Zyw3gcCRGaqZBJY4An
LkrOLEsNWy+eQTtMRf9GefLb18ulWVLsZe+mtkW48PwDopxtOTnQgfALLz436Rru0WibdOmNfo2P
CVpURDRE61j1wSkbZ2u3kQk6R413r3/Dpwvs0x/iOhRJrAH0LU+OGAOpiiSolBRKUyd2hFnXRN3m
CUFvOrqBEk7ghr0fSrBeT/9XNwG1H9Ugoy8U4c9vwiBlbZYxTSCSpOdtZKc/dKqpXV5qZGr7EHBU
Qb+xINTza+dk97Y+5leaMRRvPAbLq3TysNEKYkREshZ6Z+9kZEL+S5QGDd+FE0O4CUp3vKy7pL+O
jCnZitZ1VhrKhzc+/EupaQb3fUFX86j/1sAuUi/W47wRm9TuzEth2fmFrUcweChTQtNMk7DMEP8U
og72nT+6ZJlghreSqdqrBomYS1Gwz0Rv3lCyFQ901KxNlRT1LiitYZtXugIsmXBCiatiQ4+Hh8mf
8+vAwidpDKm3ieoI4pWs4jNAjvraNQf1+PqzdbrELs8Wc2wC63DqcrQ6ubEKZ19RlRnjAN0SYSsg
g/IIOvuu0Pp95zrFt9ev99IX6bNLOzQoXRsf+fPnqermOKpNVo15TMpjb6UCPpQPKjJxviJtxEyJ
XfqN7/ElewVqFbJCeZnZRayTh3hEjTVrS0hON+ID7SNTocyJ0i1WGCiU7mjtVZHbeDw6cQl+SGdN
gdaWuE6/dVPDuJZd3c1vlJQvvdSLgtVf6CIsoieri2ELORP8QH/TckFINogEat/NLzCaEoQkZ1gf
up/M61TTk22WEyj3+hfx8k0h8mxZV/CWnZYW5BSrVDqV2DTefLRg22D7klGoOal3m+aDtbWn0bmW
rpvvHGKXSFTy7fVQE0OURbFzBr42fWNg9MKOwphosTrRygHgeLKfjoFTSNMSnNJmMdynqerXpnSd
+zc++G+uDydAf2wy22b2Sxv9ZMNMq6FwRDD3G7ejkAvsKkcqWZJf2cfoI+shzCwNhIXqV6aJES5R
0vrz1YxW1dI+QcLOl3/yEhAAPnVMu3gei8w9ZsBBQ7/q+13KvHkjKpMU6bb/w/ki4wU+NsrsZR6H
Gsk92a/ZWwi5I3FtQ2tSriB6G3AdYZvlXpRC6RqHN5IMXnrATBrsyw7qcsL3Tt46v8eIiYFWbAjN
WjSbqKRV5H6PqxZHD5mX/WZIu+KYgfpgWmw4H+whoe2AlmKtg/naTgENiNe/+xdWH/4kh6wn7rrJ
sv589RFDS4yxmMVGk7PYTbVR7hHw6ptCG/xr00Dc0QXddPP6RV8oYXjHTYijZEBDFD65D2ioU71w
2EL7BRgmpeWslS2KVec72re4Ab6nV+alh8vzrWPri1fGkkFDCd4oFeLzj8sU0nOJjhKbGvzgWUeR
qlf2fN7o7fhJkrZL4lUbvfeKKH5jcXnpwjSzlhYdxlLkDs8vPAjTRBs7UjqhKV5ZdRAfHESzd1Ds
bTgDEtKVVQLlIN7l49PN/n83mnw2avz/arbI+/nLg/Wbdfp//69e/Oh6uaRgXsgq/ZY2Xwqay78P
KZ9+0U+MC5Znht2ckKkcWVSXHu1PF4f9bnkkl8mawyLkLqPHvy3U1jtsU5xoYN4u5Jdl9vj3hNF8
R5MJCzVTS4IVqRj+ZML4u/bLx7tBR44BjMGr8VtDN1K+5tlou0eacEey+wYYzVkN/9DRDPvgemN9
4zqle230vK6xEypj2lf4q0Ikhcl97WkkC04xBjhNMwBh6vO8bfEeb2fmhztDxOKNBeQ3TcOSWWNi
VHSXZZtT8Mkr1RNsXOqm1q+Bq5ISDIhANxsOW+1YXTD4XjcuxrrKSrrzMi1zhKUFU695StLDnGgE
G2ozev++Ld7Y1E4aclDDWdEYFqOhwsvNt/P8hUN7nnXWCKkPu4FxlkT2tsP1fOxUvv/lmXthLAtI
l1/1SynOpRg+UC7yHwStaBCfX6q3GfJMsyXW7TBY1xkB5Q/WEH9LaNM9ePW86Ldn5Loro1dzheQ0
N64CfQAm6hcj4XTufBZ4Q7Fpy55TKfyaxBbJWii1LwI5r0cRBBvpAIzsKqVCP5+uB8f9NGkOTBc3
XlupM66TyQG9MmvuJheuBP1VZWvdrq2dsP33bYStAjg0v9jM2cMNjTA8mQimcWNGAkNRTO7XvjNu
TBwN36VhRRkBdiRyrlSLYDTrAJj5kuAVVT99VdHaJOsy8YPPTioAa3X20e+69YBBRWjdlb4MKnGR
Yqwuk2PnyRkKrSydT5mvH8l7ZAZj5bB0kvEwmdOkr6q2sW4EfcOc/ESFcHMZJbfD18I2d33n7kp8
x62hD4jCybtqVHysA+e+ThrRr10IkCps84EMbnfsL/qqvyg6DDUWRw0jnHKwZz5Id9wpxTzjFwZD
KmRxUdjaXZfKcmvqDJnn1oaSWwsfzfxjXOTfDdGfa3EysCU1TVgW8HNzhVK4W+Ed3+je0nXs2ns6
TVew5cPC07JdM/dyZcoMXUZbklTDaJRpBTWbH5puBFTHqb3pA6w4/7HOhxrsSaVb3N6hdS69Apkw
M1yPXDv+5h3Y+dQOl4TLudRnbn9sQw9SNfvieiRILAqSH3gllh+AqB4K2D7ttyjC9uIxGImL+kvF
zGKd1JO3bnJCw0l/a2Cxkic6r3z9pvXgIWt3zne6Bw64SAxA90Lc+IM8Kq8/k44elma0ztOjF0dH
u+sgLZUk1EGKiQTB2J67cQypDTs5+UrtJMFmA7zg9Bg1EO8Dwi/wHaAgVJ/bnm+T2E1CWmXJPydY
h4DBy7GD/hvod2njf+uJPGfkbK40t2Vy7gwpz1o9e320xb9SuWuoTGWIwNR9jNxUT3FY6UZoehNP
0uRbuyKw5EUwFdYjAmR9XWdWfaMzVt1nmbhuLXrzZ3nfAJJ0OZDO4Hjz1lpH9ULo76KVkSgHoL51
xKOZ3dZUnlk6D6HhRh84/UP7DB5yVB2d4z6mffp5SCpjze0z1tC2jdCe7fNWlR4fGo6VJj2izXPM
a7imgNbMM/IjOAI8F46Gm0fBBqzVZydRXwKcD42WeeBs6JuUUArzsTWPZumLc0MoZv+yuo18g/YG
Pe+V4TZqHRnuR9l4ZzoQmDwzzyqnrLdNn4orhsHafvQY4oiAP70u8So5tL3rSx0Xn2xlfgAm7v6g
Vx18SKAGrFkJDsgJyLmMHQGmNRAfMGzkX8cpcA4JDrlqXZVM2pTfpXeNnQcgb+J4o2m18aGDP7Kr
ODGsxJBY4Ia6pNiQG0ko5gLtQPzgW0B8JjpSD6pUzcGM5gCpmynvJk22RxOH4dqrq+BgNl10Hmdk
1duaJUm5I8yzxCW474LCP0y1xk0k0KG9Io7A27b1Uzp8rdZJ4+4zWX81mTigHfiAhgCrXHlBBbb1
qybfyciN+H5n7axtzUONXuXANthMK48tagv+mWTIrnXW0J7GYtXEzbRLzfoundLP+pzuRh1Ma1R3
t2KsvtrKJpOJSOAuJOezPqu5lVunSYiwcXVYrP+Yeo1pxy9752/1Gg2o/0F0wdMv+em41d+xqy6C
K05N7K7s8T9LNf8dglDEXnQhGXWgyvpPqea8Q5rF0Y5YcYcZ41Lf/V2q2ZRqHr36nybdPzPcPp1S
nm37XNclsg97FNEXzm+WHDATFue1lI1HUZ/JZBIGqMYmP6pUWyuGnVDRUE8R06mSayOIUmboZrrW
XPM6pUOsr2aNM8Aqpe/x4NkD0M1R68B1z769Rcdj3VtWJA9FaRmPVdoRJJlgLSpM3pgaYp0V5N+D
yd4R7eof9CiIacGW002uOWEDWsGV1mYEbzA3eYrLMP7qpeXFSANvZbcq3xYGwSKJG4hdwaaz1eY0
uXO8wcdk4ClYVKpXVbYBxm5/9pM0b65NBrdbQwZCW41TVFpX4KvfT5Z+HSfE6grry1zLg5D59yyX
66JBiJE6gmQFM4XK5x+T5XTbTcQcYBQJB7qLxb5E0mCdS2qHlTmPPimWCb7lxXM7njUDfauR/h5k
/tyMp0VXldLsZrb5FzKVrQpgWdP0cNe9Eez+5BSdD+p7AorSJFwizXbmENf4EHpf03CYdhrpqn0+
UD8kdq4/dEhBfbAHLNZ4JRJXr1hV82MTayr7q7f1TziEsWC/9lLf5T+K4sej+B+oPJdf9PPFNt5x
ZKINQiuZ3ssiy/z7zYZAzEu7eA7JH1kagb++2RT1AfoBxzMWLxeLzX/ebJNRCIczpKPwlPjR38LX
nxU859r/yubgz/q1nmfEiCEa7w2DfE5GdAOf1/OeDqAV9Hu+IQbd2CDspEaO3Qi8DhBNp8/1LYY1
h/xh2b7VIQqWs8Ivi8oy3oS/bHFgoRfDgfOkJyXwKwD3ifKNPbOUkZzXY1bGlc7W2qWVlGst6d2Y
niQlADbZ6lDEhvoERiM92HGtbqLKxo+bKW380mh2/dg2pC5va7CYHahMO69Wc9H1Nz08kLtIRvlZ
p0r56MzCuk061fxQTV2hn8vEQHpQNX2Zk8Cew8Z+DAC2UF22HDUBMSrhr/S50uR6tif/vk1yauWk
imEXBvl0MIy+TtbIVgADtI2LktH3vD6ADTp315WpJmCklsgG/Nl61d04rT+mhzTzOewGDSKKIDOo
zOuh2ic+AvlWq/utpIPyRbdF8KjLVpnbdir8ESj46MFqFlhw6CyTzdH4kWjWaZf41cZo3IGDVDDW
CJzbAMahTzhICork6DgVWfFyzv1t18feTdTVMyAEpvlNaLWDdTb2dmuEbeU0577QxPt81OZvRj4g
X6fOzrdVVY15KPPBu/B6vLRnc+Yy8jZlyhGLnoXzUAKJitb+6Ml9Z9TxwWIeei4yf1e6FetNn43X
OsTNPo4qbdf3TGvHaCIxo5S9S9q69EuqWHQ6a2nNjNx9KynLy4HCCtghOJ5mWHs2B5d7AAqBhL3v
tcqCYym9iBSYpM6cG/JhqPzCIXKt4siT7i2F/bLwunr6yLabbFQ6lAe3LxOLY9uythvLMh8pEAYf
x6ctIH/aDgr19DTCX4YZw9J8Pj9tOJOKxWX9tDc5dWU8eq3Xm6ts2dA0zvlEHyPHYp/z9Gu+pq/V
PAxfocraZ+PT7jiyT9bLhmn2c2+sOTOKaMXf0UcrCA2O/sm3lIiPOSOmaGU+reJRzn0Phw4t65ZO
DQK71ojKidCg6IOCztRdYZ7K51vwDdU3X/PnT8x5rXnnS6/ZiyfrfF/08TWUr3LaLuLb67yrrfmO
fq+4wxzQfyrdj0Q18BaMyVhfOkOjktCRcgLm7HSwp0UyuDRi5slcS4/zk9e05kz0Yz7imwIhbIdx
RCY1ZxHZbjulJ2HHiRqBxBLNY1s5XlDa2vk3M2+TFuh2Yt4hFr/jxJvfpsIrMzjR2Lw3lkmTZE1V
2jV7f4z1lmOkASSzq7RV0iTbuOE4ORdGooUiX1SvgR0NHzWs5HsVl7SQf1nWf66Svzqdf5v+sjTR
LmdtgvAITs49GYzBxhbkRZH0lrldvE8BsIc985zPY9LaKH44V2lzPoUF8LRdMZXONlBpd8YM9a0m
7mnP+ukPYeiJXQyyD8DB5+szQABvTKOg3GB3bHg7suRiykq43bKPjlljgRYN8vyNBu5pl2dZmen8
obiyuS4l6cnKPNRN5pswSzce8omdVTj5hQI8R+5Kah7yoEJpAH58NbDW7vqZMVqKOuosZXyyKu30
zE8DwE4zFInZhM+AMIMX28gPDGmx9A2gRImiSMNCWfW6H73sz1xbT389HTF2RxylUIJO/vqe1yHo
Y/KiJjN1dioykv1kDOVOU2TqwJLJOaF23Rs9uKWp/Wwzw3ex8KbQKtAY/K3Pb4NsV7k15RvhxFdU
cVex+vD6Q/nbo7BcIcDbvcwR6KufbNXGYDYDkXP5Rqsos1cxqTYDDwJxS8TPPV3qn1DCke/2y239
7Vy2qqngvk4xbfS8LktZ/d5Af/oNPxvo5js2boBFdHvp+j65YX+eysx3LLn49NCloE36pXRzACTR
Wl/OaiZmMwSS/y7d+BH2H/7fyDiYQDEb+5PSDVP/82cOGylOXQtMAlBN1qtT4ScG4TGdYh1XQAkD
a2SRQjT8Keq+EfG7rYl9EcCFdvUs0+9mHI93YpATRRVpBeVaZ96UamLLrBC8+JUMqjDrj/jI192g
tvkYgP7J79viprSbs8L+sOj6BwzHZWiCWlkzFGdzABBNRuLntLkc6hmbCJYdD9hFmm5g9tHuFXvh
Gl8mf7RJ4/HFlW80NrB26QKrs+5pt2mrFgz6PJYOJ0vn0ZViHTc4wPOWwLDxgy3Fty75onU6/Ztd
TuyLn1mfGFgp2NNtfDdl3VkQWVf0rMEbDd3WZaQ45+JzrM1w/YbHIRuYJIZ5K99zcA3TrFy7pb3X
I0lrcf7aUDEYsbFLi45gmYQ+20d6ztsF0FRCk0rEeWF37W4cEdybWoIMe2rLjebOVBM1qTMO4UvI
y5QEhJn7ZwKWS55493ap/dB6F3sOLqB0qne6r257c9qO8otu5W1oNV21aYaRl7iuw5yQsE1iN2EP
jef9pJL51mwSumV6SYGh+1vpfEus+ht5rgdH3A4ONCEAekfhXVYty8F42+n+2sm6z85yMo79DAFJ
FHyfZnOf8TXrjEmi2AIjLcW969LGLjwr2DVD5odWDEVkiqzP7jwOmxbzQDhnwllbmi3OGu7P56i4
r7lwOjx0RGc5EYdMb3arcGzS5ugigV11+56UwrH2L8axduhXodKbgR9FVnnbBH6yo6PKbLV0Dro1
3PoNUZx11GyJ9LyUjtcvqWjRrg7g73gGSPqp3Grs8HmkSpSz/seWTI3BMj/WjrrXej209WrtOfBW
iR7yRbCSWbnNBhUmdPpgtWwnT6yFPuxiqT5rbk+pJW5NFTmXjcb3RAHUolzMxAMP3UrFtMnJwVIT
BPq5tyjV1d6PaZtf0ZUgZI5OGsj4rL4QmfONA9772rV4Cxhq7sygCDklwTfqVySjbQGSfkq86t5V
VUO15X1NZ+MnK/OfsDBD23xtYV7XXS1+vEKGXv75z1XZfQdzw2IXxKCgLwqaf5+o7Xd0dVmtF587
Qt4FR/33WNN+RzGAYdLFPclPl8nV3ydq6x2JPmiHmURCIcBy+EfL8lN19EspQNONX0Mrz/A8/M88
FM9rNoImemDlyNXNqTKHddm5UC8dk/zlXWT1IN9XCocbnaI+YWyADgwCp1dNyapy2gyN+TxnoW/H
hE2Ndo5oIKtB7a6R6TX3KggaM4yaQNa7SivI1xtq2vh3GgMgv13V/ThQG6tOUH+kMIAuE8+PvumQ
7uJb8GpYZtppgbUF89yO36vZttYVnBYL9gYMVhmEttvPdogQ52CkXNlhs0BmLtvhO8ivQ5PHH/Um
u85wT4xl9ZAU9JG8TOyQ1byfgq/kUkAKzn842dLBM/fQvDaJ3xNdpvecF6KL0XeZ0wpe+Trk8Lyz
0mpnl8GnAEukbRW4tap8H08PSUI2ZkZYZpasVUYSneNy+JDZBwuol4WNMYHyUlSpxkDIuyrKW60g
tZvVQ5SXU57f6zlRFtCzC1BvRbN2mS5u4yhdT0vuHRmSovRD3W6+S7IzIIldCJ1ckNmsb4XjntV+
8DAgVTBlvR96Nw0tW9sluq5WcYuzusJmsXMxEYIWtR0Z2pKFhfS/xGrWtqeCs0Y5R713/Y07Ow+V
LK71KR3B8RFM7E+XoLF2owpWaZbtB8NfVWn0JXPsY7VYCNI2O7rjtC1iMz8owd3Us/JuqmbyIsb0
qNTUnfVTeV0YdBtQjvu3hW1gup6P2ZBM29QfxSMR0taan5WI+ZSGuAgkW5fm75NaMK6GvxpUF1Hc
AtSyGVbyuO2ShC4px92Ej2sO4VRBR83H+2Hy47XZfeJl69S+qameTTC8VlCfR0o/l7LDw5+VdI2i
dBO15I849H3ZLO+imnFdBexj502tuQvQSmYTf080tWpFoylholp9mPlw515TXEojA4iXJIw/5o+d
034f3YAM1lIR4TBTrs998T3qe7n2u/5IMwJ4rWKqMxI96CmDyGsTvF5VXpfR+MMKkruxNs/Gdt4K
yHcrbuuSqsJZ3cxvPTFtOrJsyyY/tGSi6466jRN5jYR+L/osPtcYKa/8zl6z9CRHrc58Zl860zUS
FpM+XhcD7lApqociqG/rPvg0JhYh2K7/6E/Ve0UqqzfHO58SPUkQFfGCy6RB8FJoRFxgWyY/NMNp
2o6MyhCLN1Z+x1R30yjvvHZnImaLPF71TPENY7aytdWXab7xas+AV9KLtrwtahkzB6tGIlDShlNU
RNLpoeiHOHjIZiC7XZ0UaDlbuZdmCSvMG6YkWlMhCVQLxLXQc3N3U67iq16l32yb0Q6QRzsvP+R6
Sv4XsZDt8ED2wxx/zWoQhrFVpF/SYs7drdE1f6kz/xEb2nKw/O80gOsv2Zfilf1s+dc/O8TWOwYr
L50y4AD4toMskgMGexpukP/sZ/47gxdId9BoIOVBzPif/cx9R38YRyoCds7BHEr/aD976gH/sp9h
QWEfwxGIpgvHHj3pk/0sFVXBszdtgrZUICx7mNa66s4y9quVGI0D53j3zplLXu7Mpz1HBA0wD10i
sfxqMtXo7io7V50E6iRs7dHxpuTKMKWiS+tZF2XlSyuAIqCGR1ww5UYNnrM1Ggb8pjKNVVsm8wNA
oGRFzjTz+kzPDkHj3NPESsh/syxK93ZCV5NpXbtGktLdjlk9X9cdNHwX+M1lPxg0FQfhJjimLF7I
lU/zmUYXzi0sL0xA9JYsoid6V8orBRBOINULFDGTQxTt/XxIbthnM1ocrn+w4qHfesoL9pOskCOk
k8fYX3NqtaGZMd0iGjZXvQ4CeVV09j1aS3JMkubWNuYUOA7KgMKnHC3UpO8I6H1PxQKaW1T60RoN
ezPlpCbTn6bIB8C1T+aRFOEhvWxEU4Z9o7uHAZ9c6LWLp7srlfjWBG1GUDCSgs9t6XS7ib1kl/fK
38x1mhzmqCw3kv7iZU+TtePjQR6qBr3bEllLFOlsk/gTVFea7PX73NKTFR1k9nW6a6T5jfp4ViqF
myanz2V2hrYdIIZ99NvUIZ7cbO86ha8qHnEAOi6uICfi1xeVX275lMXemMV87urdx1FvLb6lVPnf
8sFpD1oj5M4xOQ2MNvl1kcZxRLFErVNrYjsAchvOjYtv7Sk0uYzvnFFftNLZsLPaIFuDTbVCexyL
s9jtm3U25/EabGDC6S7Pdm1V6LvcMlDHVJF+REqMtoLPCwDWtx5ApuihOxT9fdxDeUJpF++NOLcv
AywG74cxeuz1+GNatt5ZLAlSHN2KYPOWCX1fNY8IwmnSLifeB+o0s1vZhfZeQzZQGvKKqAXgTv1E
eGJUzvOVnfStz4khTnfplLxHJsFDWusRma/ZA1KQ/Fj6BqqxAOvSMBZ9GGR2cjZZ9dexGOWmHeob
e9KGC2HLS57GeD8soqNqcGYQxJ1Y+mcbr+/Z+NtYj4YbryyhEXTwxTkmejNmDGWb4LwWxLHrQ1O7
0hbwcTos9cgCQ9Zjj+zE2olKfU8CcORfdkA3CwK7rel7uQCVDTT0ocjEmaiwVZUkQ5Y1Vax0jfk2
GK2vti1tupNIR3LnnMReCyAvBF7CyxtD39RGTfK61UEgLoXVfe6KFoRbqCxfu9TNKdrXmoGOYir1
Vh2reCofup4mhZDpfFhUc8Z6kqW6Tdzm479MXI8tTNuJqPWyo+8hS5LbWz+MzSIN/2XhzShiauZN
VlInS46Ood3RYtdJSAj/1ahIpZ6iNeAbeXwuUYczY/bTfe9ATPhlsX+hhXzSrXtaNOEBEHZCtitN
xeXnvxikkrJOgmIwjY2Xt9q+KJFBrXKjcb6kWXGn0S2uGHF75hs4hGUpfr5UI+NmkEfnCUg6ISjP
r+oMoIOhZ5IU3iRxSHnghnoR6Qd4msMbvoqXLuWBUEMOiaz5N45ZoFfCJyBCZyWB5TTNmOJzOUw8
HHa0ef1evngpTCrsc7hHfieYGUFh1MwmN5kX37WQTTeOaPdFjfv2jy9kLrkXyGKRYPCxnt++qoq8
1KLzA7oDcVrsUzHbpOaFcZf9YXQMzwcbvkMmAtwIermnrhTbmiIo7ULfGJL2jKEZ9QEBlfjnlFcU
Hb98eb81cs+BlH//Uvz3Nu7Tv/93w2AZvKMwpi+/tA7+M4K330FYwp8AwWPJrPy1wDKXpEuHXgJ9
AbruyzH/74aB8Y7/L2BMUsAojRjO/EmBdTpsoo3LI8016CZbqOZPKbFjzyyZkXO7jkZ73bTlVkUe
wapqNbUIaWd30y3d0Dg7j3p//3/IO5Mkua20y25IoKFvpgAc3kbPaBgTWAQZRN899BjXUv7aQm5A
G6sDTyVFBZVScVZlMstBZkoMZ7jD3/uae8+1e/XnTqofXp7f8/uTarJBTwzc40hLLqEw4DoSmcPw
cduOzr/3Cv9VbcBw+o8HFPMXxugrI4ZKkun1ez8//X9t241Ctz8o8Esas4RtbsYtv3fZhQFTH33e
8cWc7+zEUlgmy+FjYuvQeXp22omz2L4cShmsiHzxdAS1TR01T84kLc9trXh06wqkzK5scw9XF7WZ
7kxvAkdd2TfWwYgkDPKIOzemEJ5cJpobK4wAawmktlH3u1mSthZDyqK0arfuGgDEaT2iCZbL0Fyu
+24EZqfURTzTunXNY97GErF0Zq4BXyCDb65SpqtyLcEwSqfxaxSxARXaVexI3row1IgD0HrNW2QF
FZVSPJVJvTO65FAty+WSd1/NukelGXpm0myqptjJZA8IbdGGY1PM5taxu4uuL+3NsP6hQXt11Llx
NaEjv0o+j4UJ3D8cVjpTKTZt0ir0dmOPAiG9BnjksfF/tvphBddL2l7U6XJqLP6dYlaEGTj4kurd
yILYiQz1apJCatCIko7pA6V/5wmJuQOaVcn+XERjubXyCjNd1ihl/xH3/BJ5Qi2AJ2EgA9JoP86I
KGOn9xbQ/9u0qdutAxnhoU7Sfj8RkBOoyJ6YdiEHz3ZIEYOlsvZjJMyPSTgN/hAPxTFvJP0pKuTi
iRl/w8uIPL8YWofMVibWum9qZEk2I2kCRmrvhlnR3HI6/y3iqNKOVmcyu1FTFhHM9zvbfJLyKoji
4lCEEyzZsLoj5glUhuRZY7mv1ddFETtyTKPWm3SCiTj7Ub3J8mZxDAbGkjVN2WUvd+UcofRvFN5c
M+QB26lc6Q2qCin6kmopKamV0iz5RpmxtXm4qZuDOdik/sTh0vkFJI8F/YJGcqKkztMSLOkSEea9
dKxzTH24lwTk5B7MBFN4Zu9DXM+tqxQ1j03POBHpin2Zzeb0gniGOq/TdTxFc+J8THL1iQAL6YQC
JluDcPMaITm7rc41yLatXSflfSPDuzIu+7kojkah3yml9WkucobxlKHOhYSit/GJOMj3eplMVYCG
G8E+qYyPyBGWi7xvvqZjpLjsXOpm0yutjuR7qM0ncsX7JzWTXdGK4jaNCMdjzwxsUs+bk+V011pE
0JHTbkW+MM1f9tVgDvejqtxHRvFZSMbnTh/NByKxn6x4DgNtlJ7qvL+RRsPnyd0Q5blTZoUhP/M5
AMW+oCwN+6zDbd9NW9TOduc2amUVl4aOkgCrSPpYmSYTqKmfHmXeQTdV6oeCAz/dj33plJuM6AHi
JIc43ert4Gk2+tqBzlCzjr38FildwbPVbKIZm25UB2mRPYzNHbrePZbNyVVCG01fvksRFErqY1W1
vjMum15y2I6RcGfG2jG0x2Dp2hu9EDus7sww2ywgZDLoDHtrraz4fJa9QR1dIpZTZmHFlmxPhSjz
oMidS1tLr6FuuY5afZZoXYia0F7VyDnVdgwdonROMrkgyZTdmB29ZESwt7UQyNvrqNi7pm68zGSQ
jGfZtcyQdNOxLUBGNdTe6Xwj2XDVaGWPTm58LKvQ9NVoedCa9F5aBPkTSmRt7U4xPaNAsBH1RXKN
b+0tl8KbdsXzx0LRcWWH2kmeEigbyWGKySwPwxQlS0OY6/4XtBaO1FXz4Lc2SOeObN7axiYtB3Fc
BqV020XL5pdmRGxZZawXJwIcSlSLGKC76u/48u/KSe4ghi0rR4oxPVfvewMmmkodzYJgU1Z3DwvH
gjUWhxZR/3f1yJ90AH/6Moxh1vKfhvx9LS7j4jKkoeFl9AYZjGN7xpJuQ7U0//1C/4gZ2upV+u8z
tF//Vz60r8yb/8bzhmb62zANdCZdwupmh8xOgUEV+e+VvSp/UFZE29qvkAOKmuL3YZr5gQLQQGbN
5/VumIaHTnYY4H6TZv9MrfdOJcJqiFLStEiusiktrfflT+p0wBKYTm2kLtmSMbPTwr9jZvxYTrLG
Ak3CaowcJl7s3fqpXRYrgdlYApceXwsJsWHNMkPi5IlJN8KHlPkDUEI3G7/KXb/Lx3b33Wf0Jw++
oq4v8V0byq/J6JHhJC+OvRBs+h9Lyhxdm5X0YbmBH++DMCQ6O2xPZRwdi0jYGwt/U8HFGVeSNwyK
22d5vLU1xnW6k9zrKKCDyhD5oS9q/p7M4HOvgT/5EdR+ebfu71smZoRKS1odGHEVM89PxKYZbdnt
ZHVHjhL1ntlfp11ubZOWUqgCMt75rRjt7DqTpHHexY3tYKMwlZ2SNvdkwIRbaebauNOFLagWpNyh
NmJss1Fbq+l9vbW0ZhcOWiU/a063zIGuFJjo3anXgSX0eSN/mipzBvOb40S8C8fWfB3CWXKuIoIm
lAuQoHL+7DQGefDMQq6l3Hzol0n6nEeLebEwcludT/5cfWWbfnCs2xH681g0m6b7zBz+ZGay1xsR
0Z7mXpbr42zesmRynREp/XK72GgB+g3qCFKlSzYCZIwkh3JUj0ni8FYh+1SUAlCVrrE+CFlx9yvs
jsimXRItI2lTVRB2jAvUmLBP1m4bogELh0DP1qK84FqpYaHP7bSLw9baIsKML51BTrY2N59NPn0C
LXWGAKgZQZMWTQdoQQ4MyYz2dp12/pDx01kbjV9aqIYYX0S73LcJov1Rjm6yMrfdpB/3v1Qj5UkR
mhUSQjPAXHAj6bZn82Gen9F/wpnJCfbd9/GHxvjiJS9+/dePsqbzH/utH9Y+rGvpFUCA0I9Ytv8c
kQpEYtTokM7A5bETV7+dkIbxATUggfTwjjheaeC+dcP8I/5N/oSDWddY4QI/c0K+PzvO+SXrEp6j
YwW+vU8ebUvNyCQrh08gjRJrgW5bzcQ8eJHiIDq1krrzmHOaSFYLlpvYTK1DZPTxl0zBg+nqNim5
ODEG9t30jXtTb4vSk7DPBFkCcAPhTEw6/FADfxgBHBnrYh5emshi4QqlVf+tRfyp5+wbAvuPaOuz
Sv937vVV/VbedeLtrbt4qd//m+vrfftX/5/yrbP8/aunkd/o138V/ze+9fMP+javQa6A/0EBmsCc
YE3d+E12p7HaOjueEObyqDCr+I++Ay8USA04L5aK531den0b15AXzjYMgJq5Pr8ryeedQ+KvHBM/
XOHoYa310TRs8Ab8tz/ebU5PKb1CHXxwdBjVoycCs/5mtPpudswUitYF3fG6EjTpqt6NIRU1wv07
6qM/YA2MdqiMzZzRfKIy7jCUHsxUajTmaTI6OHDffTp/cnevP/oPNzffYtXCjgE4gp7wvb87Tlt2
xgNwYQMQv+pamJixgbgsxdkevf71azHofP9qAGz5qjMmwvyAXvzdL0pY3cQWwx79iecBVFu1PJQQ
b1iDW2lhAucR0yXI9va+zrtpgMk3wRmznSXTTnhls8fGLlK4k6wZAIfmIevIhbzo5BA6CYpCW46r
3Zg2tuGT22eJIwKTdK/MGSvGJCq+zKnZYfRGY6lcxYpKzDI2h0OamEO1r9tpRiy8zHW/iYdMusYn
oPgGbbH9UVkabGRZGlshmXhhB3W/i5vAwM76BGYjVOm20ok+TKsaNH56lmuUJ1OGYKxgfyRXtrus
+3c1UeY7TIEdj9Ichf5w3tcn6rDDUbLu8MtRUV56Ba1CskBYObGki4LwLAOQhCEPlCarPEB28gSa
d1RG9PloCCJ9us+X5G5cFQZaGua7Uh1V114M9Bgj1zmjro/cDPOtFCUlCDNbfR2FPbFvK5lG5fPA
XVxvBCf+K3rnPeT18rmv11mNUARJyTk+FSktL4tYL26J4Iv9Cvf1lv2P+WJrle6TFq4cUWI0DwlD
rWlXdTP+0XgRCFuUEquDhO1bkkLme7nt6atKheJCTw4z+C9aPhQudQlYy+8kZ7xrNTIChRK9YsBN
QcRUOd2t8aisEhsn5xEdRDIGxlmGU4a2mW8QATdbJhPKLonXj63m149re4/rJErcpoNX7s51oQXa
oC1IYR0Eq/WgbScFuASi8c6tyCV6iONeDZiZPGbonewyv7YIJDrgYbxqm1hQ3ajtGCSWlWW8A4k8
RY/IlOpk18zLlF1NBagfC/R0FaZfhDk7Ov5DvPA7hGD44F25W5rkicF/cinhdif9sdDKZZNPyXjT
tuZTKIk3JY/DS91kW5yJVPcXJ67I4BmXhYy4MWxN/Elxh0fM1TUR9x+LMWz0DY9e+kW2iALby7mA
tkXaYWVfk1U/M8mpx4aPBiegFMnOXo7kWzDOwp0jrWPfTg5eK5VXta3gTrZyDNitVppBNhvCrVll
ragzg2kdmz6InhxJvHM96WKuReboro9HNKKDw+jc5xiVSn/lUi9elTpJ5mlnaz0L0NpVOtRKrbRU
d8Xq3c8R6X91skWzfOvs/gelnihoX0cj8sszKcA8UwOSFSBAvCMsgfLMFTifSD91W/9/eg/T8H13
+v5QFT4kZfTr/87exN+10uef8+0aZtoEGI40a8BRYB6/XcNUgwDcDMpAlhZs5b4rFJ0PcAoZ5+C7
0Mz1Gv92Dxs2uk1rrTxNlCw02j9XKJ4jKP5wV+GNRNNJ585KRzfeb+vgsHRVqXH05YvCWH8wVlV7
XWxpy/zMlhm4a/F26YrXsMOo1GSWN0/9y+hEDyyB75UCaKKzFEed7IVjU86fktnUXHM2rjsj16+i
PGZrTVi3vY2sgkjG5ITe8mYstki2xdQgowji8Ko2va4iAlR9nqb8ZAKBUUwcxZK/aC+V1L3mzmuD
YM1yojc5vetjfLzhCME19LniVoQwPRe6GbNXgqVVpYuqyacDmfCXJieVqkCUREnXCGQVTcwBPHhG
bQaaSvMMgqQYouup1PwUE/KGtvMTEfMcXW9yJgJ1mVLkFY472mBICcpmDIBYGhou3/zisUBZY04V
nBTo8EN/r/Ydjd8S8q7h4jLDUPLLsVefzKbSMcyU5C3Nndx5JA3UX+vZQNFX8jbnr4JKgX+oMZTt
hOLbSOnnuD+kjbnNhn2u3kxoQhY71m44lhbPaloNobls4x3oRocQ13TupH3e8RMzuTpkiR7tEco0
LsPshwgj5cg6fypsvzlfn1OhbrVovMxN+ZSvMcbz2iqo+Y2RJuGO3HtXF3FAJQgU1rkQWR8HWl8G
TTtxkofXTu540cQHwn3j15J0PeoJzPjqfpHyjbXUWw7h1wwQClhG6CJ5Fz93RlqfFINBnmiylwWx
501UOfc8Oq5eL0FhbavsVIxvE/6AnGRag0V/Uh1SUMRNcoqwGGAK3TPWlDzDkDdy51RuZqu7xOIJ
E6LzsQpcLGJCpAmajGdB2O0nVVxY5Rg0uC7qyVV56KC+58NVG88eYxE3Se7tJOhK4GVvI+FpIRsL
NyqdT4vFYiTq97Wz7OYy2U2NdowsAlK5PpyFdieKd1qiHGQz3g5F+DSWH7OiPxk6GJDSuHLyDLlF
uYmmZAvfxLlm5mIcBHccK7DGbXRPSXM3d6adLhCywFU/6HyS8E7uG3CoaEYIb+rGDR7YU+Qo23wq
mFjYx1xCyFUv2DidWxHVh6y/VJCC1OY9a/CbnOXKxszVz7NRk7lcZu4gh2glSz+2XlbVD2COYACR
MqUXin2BGSKY1y8i65m6LFfk8b7O2i11Ju6F58qsIOHKN4txL0eAodakGmhzM3DONufbZtS3C/pj
g3ZxMRr+ArPrNNCe06a6nbXBucjVTHlOVf75VA6kWqoJPacmHdMx/Qr29rqxqiszQfcp9fOFXC/x
qSTi2FrCZN/SlZIVoIA4mvLfwi7+CdeTsZK5//ug130T0V+s8tc//NudhIyfZgFJ5Nl2xSDi252k
fpAt2jwAWCryF2a/v/eG2gciBjTuMpBduPO+1/6rH1BfrEtpi1YOn/1PBdO/Z8bSucFaA7GItIPL
8Yf5ru3Al9LNofVliw10mSLJnsLBjaZ82+ZIpkadGd2EOrDWL0NCojVDXFvms9xxUirpBZ7MCoIW
/mBLaW6G0MA8wLqsLk6jnO8G1LvOIG41GTkAo5FGRJsxVu5a6zYshO5+9wH8SScIouCH7kxmXQ/4
g18Ff/176IfM4M5hWSz8bJlywi8QMn7mMo6OU1wMqwUJYq+bF73NrgwdvVm+xAlAbv4nLfJeOLEv
Cc1rZvUASQbhXXObD/HdUo+vWWpie8o1vwvFVUxeiN3Ft0ZmIPouy6cxKTFt9c+0/75NX9EZEAEm
Vf4cxeYVL30lm+KmKIpDh1hzNfx5uZ7t9UYO6JiuDSPblyK6MjONZm4e0dMNACfXsjlVPChpbqvI
DUr47FKMcVBlr8VksgrCitbW+3Kqnih7XVGxrqlAjwnloEmCBZ7uTqZ+n5TqhZQ3+7KQIQFUO8g+
sjv2t5FDCmvOLUsw4U2XcFxOM5hiaynH6iKL1C71Y1LEZYILZvUqtyGEMJXPx8AkI+/GyTogYdmK
vsvjGDJAhffryJHeXcsry66ZIz2YGxMG80q6Y5pbuuUZf2esJLxiZeIpsbxrLIAoSr9N8IHvJENF
1SY3lSy5RM5nz9AROBmNbOwkesuJGsJakT7mme5Tr6CfSID8GTEYCM+YmI31EIEkyEAExDduRnJ2
CjMohR3UrBCh5cwTUgVoIWWFDNkrbqghiQFxxAohmnX5EK9Yoj6WwyCrxmyL/iUQUX7RwUGJK+tB
g2kELu+VkK2dPqaTL1bskSQ6K8AW0lwtZyoSA3GbBV2RUegAvVpqudrZZYzTPerHg6jJ6IysyScI
/VmWYvslLROdIaCVPYtGJFeKTCqPk2lXtvUo4AcETZdU/tTHj2jlLHc0hhMC34r9eboodw5YOkwe
3BAOYFyn3ddLP6w/+36QaW6cpX5lDpGfcCY8FJH56DiT5UWVse9mKOwNER8yIYsuE6l4XXZi9W/0
p5I1OlP/pYR/OVyVhuk5c/ospSnR6To910zmmACs640sqrM2fahxw+CUnJkNhHhaRPXUj8K17c9x
HN6ERvpUVZYG76+t3THMCB+2GleLpg38l2OCJcAnZL7AZse8xJLG3pND4THNmPmWdndL0W97rRpd
lW3GE2eW7VmC/N1FfjTCei2FkP0P7Il7TUEzrHsow1mSAp+TzGI/S/IF38AWxcXUIk+IpFcnl/Dz
saSIHTW9XDT5xQqNALnlrZbJl6rQ0gdzkPxxpNDD508DAXGLv7o6Zo+R84y/48JuK9MntmTT2U2L
N0dO/K4bfHkxLhPD2Q5SfXJadMxh3mwmRgPXpB3anpDB5anFzTTFN62h+JqJhwbSWu8Qsq3NSHzm
DXuYrpXcXK6+qLP5sRcJ9aUjqNWs0m/bhSebPTEoLW2bxnpEA14a7jw+CY2Fi1h83bD8sK5e8L3i
c39xcqq1HvDFwNDBlF6ytEPe86p0g7NJpfZiaapXTpPUNxO8lI50WRbSIeyeOylFd47Wj+itOzZz
EAxeHUesVRsa2QFWnbrw9ax7ZCmklT0mxbGK+HrwUhuhU6DKNASlowZEgjxWQ5WfkOUCt9O7ACbQ
6EUDBk4qvlIJjAGv5CZtl95mOrY0NhLGNHMiSmIzhz1rJKieX/sik/o7iUsqehoNvX1cqmJhQLCK
d+vBKEEsFfN2gkjdHYaJvnyj6aNgbjEM3ac84rnYohBHAGHI1IfgLxZl2nZ5MxS+NBLEEaRqaG81
qCpAB5eqXfDU8rUXhUxwfA6FbbsoJSeN1ieyE0ghgEvMsiYTs47nEuXJ1OnDVtDARb6DbwYdsroM
d10T2/3BzIejmgkvc8ZNJVXEBAs1iVZDbQaIkTFh/cCXWT3EA590bzHLY/zmpyMBZFBYxl2XVcAH
e8I+Qqvey9Wk3whjdAK1bkLUVSQ7XNuIQTdySY+hlZyVE/p7H4NNhAeZAGbin1t9CCbRvAGyeDR1
ruvuph7y6YUdJ8tNbu05wzqQjNIW/TwyJCmZothXocjIbt8J5xCjeT+oCXcU65W9JDlcezO6crJS
E1iCV1iAFHv3y9KPkpxVM1ZWohCEalwyK3tW2I2t8FFCs3MviYvQawr51gmZcpE3aIeTl1ht8Ev7
jVnawR2NUCW48plFKq9Y0ljVIJQyPmQjt2JLqxVgGqH90buivFDWn18XBKa2fCq//M4ZhWWMty/q
j4qmBVzbyv4fM4fR1inJfy90d7/+69d//e0Q5vxDvu3qwHarWIDwta6SZErhb7sQ1JBsBwAWkCGK
mvJbwWugZwBYAPH337u6Vdb6m3aVbZ1FUcd/zouVdT7zE8sQzeQn/XFhICOjWUc9KkoawP6rCuY7
nTvIThJ00kbzqlm+nqc82hpSthmQWDKIJYY2Ny1fIXUViA/A6XJDCgLGSj9qUqIV8Z6jRHquMgWp
2Iwy0+Z4yTGwZPoJnv82QvM/YLk04zTai1y+nxB6lbpMiCQT0HwcMuqU7nLR+8OADUM2Lwf1ZViU
y0LgHV+YIKoPxB0zE2mdL0JT0kfbmvML3nDlQjItRudzaGDSIX1RkmAPW+gytKtO+lIS7DD3pwFR
di9cgopdWTrfx1sTumdX7oR6SrD+mLgMNPg0pCCdLL76U8IVH05V8TEOQRBn6S5y8j3bTPwMg7np
5eJuiO/NLLkox6+S9GJ1TpDiSwUVwYy1Tjddq3l1pL6a86sA/Dkb1kgyZE42aIRDpTU4eJFvIsyV
B1+t6xNQJ6i05fzIZElnMh9Bbe2REqAUcwJjXG1PWdd6LR/QRM09VOLL3NwlhgVm/1TZly3FGlrF
rnpK535XFY0XcoxwdEiv6pLku9FQOZg4/bCy55L1lJcULE+VoFP3EwpLR0wMW540qQR4NeEzBGMw
InYlmHFCoFlZXlGmX+XsORKwZGPyj82PRit/IY1NkLyZyXtmygy3Jtiu1Me3mRFxTo73hRQat0oz
MoDLzeuuQMOQohDxOsrCXd0ab2yqer9XhbpvBrPAsURh34Oh8ib+DM4Ur86XxxKtqhci1fQNbbhj
jrmRpc+60gbQtzZxmz8nQ+qDiUUaCXPWD7nGEBbPCItNL5PCR3kyafyDKr5Pp2arl+EuMlrcpz3N
ASZkDEAvZfWFYdk1se5+jJ3MGZKNHm97ZiXS0jSuEUvPhsa0vYbaw8pa9usq3EtQJBig3zVgahWK
9EZ8hM60KesvlZH4or/NporNt+O1Q7fPG9tnLOPmlY4qPEjta/S0HgBSbyppIR1OcwZE2K2ACu+t
hRk/YLQHE3s2a4LrqsJSpk6xb/MJ1ra8k7tDKAuPkCA8eHhux0HzFISBNt+qVm5PzO73aUNJCskg
GrZNlz2ajLR6/m8zq+8LdbgotWVXx+m1JFfH3npWrNFvFIDGpKN2DCC1tb3Sut2MkE9NobDFn9Wx
d8tcOYRjtZnkhxgLPdNHEWA535Dk+FEZ9COFoDXsGyBK7oJCSm8RHPLgdyioNdgd8qLuyU9HXSwT
YosKk/HadG1OyppObLU7WeSBntFfz1lYb6Au76hQ7tUpwZiOBvLe1jKvsSMe91E6mcXOJpRJb3gB
gY1MBZMxFSGkiuTUG9ssGy7NUN8aLCEMljujzYfUGhkzW6kKYDXvC+a+8FdEIM0GhH0NpwigNl9f
xp25ENumWl9QGG3RTV/OEX6cHFjGFBWkjpGEugud9EoVxkEhzTieNa796lmBElw263GwjgXh5DoV
eTF1ijmRB7btxJWeGjsn34bFTsqv+/CQT5tq3pmrJbssjzRevjKJXVSE+2lQtpNk78epPE1DRs0w
XEKRidjoDPS5S3Ko5W1oWDR3MtBelpNJdpTD1re0eT3Jd6pJO/CPudO5RP/6Tv8fkb5hRnn7W6Hi
+Sf9drEbEITO1B50DnhM/jDIMlA0wq9i8AKCjBv/PyKHM49oXdGzLgf9Y3Dl/+5JMVimr6UCgVWr
yeVn7nXEFO/vdaD88jmjx2Es9sMkK8VPPyddyApW0XLlBsO8jf0V5XTLcNyd0VKP8pTGnoG+WkPN
Mz23sJs7N43pAuJWq2+HMH5azGz0lspAVl120BMYu097Cd/dmlXWKYZvrqLx4awfX8hvbYKxj+R7
NUryx3TVnGtn+Xm7KtGFocxMnOHm1b6KXl0CLcNW+6xmRzPI36o6q9zHBHqOK5/V76Ut1LtmlcXb
Z4W8rdNOuFOu2Y/qqqUfz7L6Th2Gx7ibLNwHTHxrsLVhPOwsKvUlqJoaGEF5FuwTrdj51lnGPxbL
rIOMMLvGQx2VIBzMMzot0DKYF3yCGWNsHkNMzoXCONp02IxMhznNKHlMLuhCn5tjoo0yPY98JYPc
AQ8/74Djr0O1XulZ00PWP4bw7ckZUM+tQKLEdAWoDy/msY6HIErXjgJUPt3FUhqdsZHUBZB3ee5A
mrUZmeZUv7Yb+6GoTPgUayejrD2NzVR7A/bQuA7DGC6IPKTjjjC98ZhkeuflRtSCn6WD6vS6YRO+
tlVDrdJi1ed2Sy5wd9/UhdpmXnvu0ajE6NdAh9C7mVZBx5BSnhobMJH0d/O519NTi54Qwbl9Rz9L
opd+bg+ltHC20bQ2jQgpaSCXczOpK8lg8DAli74Fp9ix3lob0PHcjM7nxpSRwLy1gRUwcj23r9Pa
yU5qZ6uzZzZsKF/54TquCYtVNxmUo1YTdRXLOVNBRl5yfoUJrG/u2hJEqIsaveYBZSH6FeyDvYlN
8nICq9BFTxoBVEZfRi5ZbKhHgQVNFTlfOxwqkIp6G7z256oJHQZRyGumQPDm9NuFx1TFqNrCJzck
Hp+VN3aoQFayoRsfhAPu3TZ4KlSrs2/UtJalnZzIZLt3oJqKWxQHZovEBSzLpiQsIw2KfnKmTQZJ
3NzH2oRdJbK4MCm5nKoMvjvI/mQI/IOGHbnFmpXEaWQDIvhByKsU6VgynPI7sUxbZW2Tk7Vh7rOi
/AdZFdctxH/v+egPBOPD4i8WHOsP+O1acD6gDodpZBKSpmqy/nu/Z3/Q2U+gYcPYi3Bqzez6z72g
I+hEnGnBBuTZQsH++72gfaDbM+n5eLBWYtJP9XvsWd7fC7phcgGh1mLBj8b8nbQ7qnWgejnBwuhe
mrda7l6ihj5PkqTbUSj1Op8vT0oPprQOp6hGf7TWidNjM+D+yq+TnNlaZdwxSm/i5SaVLH8pLPYa
4fQkZ5HhVvD8HRFu7fCkh8fR9tc5tTRfqlFxaBhkMk65xrH4iXx3uofRr+lIon6hXHfe0uVrHQnL
y9L6Osps5jUIxKx77pH2Vsa5F6RWojDXmfYpq3A80RtTS2PDHYYCG8zY2YS6WMmwMiK1oC7nIvb6
XJh1oObD8LGZUZ3ovepsbUNuD8rUSM6GC0HdRTXcZH+KluSyWvSWKdQ881O1VN3yBvNVlohORZyl
jwrlp9FfmujH5rS5i1pDIxQjPpQa83CatytAZRUaoDm/akQ27Oz0I23+DSS9rZIa+1hP6APmsSVA
wjIKiZ56qUpfvmtQoB0Jm3H2DaG/21LUQWyUMAak6mQP3fruWKwC2MRni3xBugH74eRqhJpXzjib
8vK6JOvTy4f6MmXjUWTawVnGIJ2fK6dor5MaIIYkWcyY2OxwkYGdWp33WXoCGPSqZdnt0FT7XitX
j2HWuC1zNywvkXljzLi00Vx4pZw7Iy0atOXF6I/lwJEtXjInPY6ZhrBhI4GuWpLiSsqLQ4i5yDpU
k9zFaPvDEysg1IhdEm0sE8m6PEEZ6ddHopBm+csIhDfySVoRz5boxabkkjAc4bUss1WM3A6Kfj3r
H6NJPaZhva367HJUuQ1xSPh6nej7RZFCVApKYXODdrcIpvyyGffLTHuoErnZKl42aOphjoqqBQNl
WG8IBhdYTFJ904nmWJc0oXE2fNas+5T2VqrgN6GT22oduBLiqRcMaGyhbsE3t7upmus7u5ut1CtG
tb8re/6LAuN1L2YSfFfNQK4YKY093eYvdakkQKsN29dirffTRLfoggbur1nc/3OK9FUp/heHcCXy
X/+njN7+xkoECP3bUcyojEUDDm/VIp8FpMK30ZvBQhm7EHg32XAMtMW/H8UyQnkwsPDdCJBlMscB
+Z8SXSZ0i3Qm8J9gQNFPKT9Tov9wEIOW46xHUIGuFor7u4NYSjWUOPVAIkAPZDpqLLiMBfsCidXA
XlK0xi0VSWzYksC8hMLtfffu/UllwGXzx7nfu5dfpb3fzf1GM1Z1oUMbhycZEVoa6VeIXtvNbFs7
pXOulKwnFHtGS/qzr0uCJx4ELFmow3kj//i6lM0axPWSkBpczycbsdIacV56xljf07W2TwTHvPVl
Zs9/88LqevO++5X1dQZrYS5TmIK8L4a6RDO6BVaND7bh0KEQDn2zn9Qvljb2N/ADjGNDJBI4TVNi
yuForceHN5DOoDuE1kTiooZB3zoMHpinq5qPO1sc61QZmINZScAtzpit3rIqcQdF+eR0lpvN+hVI
mm02xsveNqooSDWsyrNCALyazh9ThjphGduo23SqVWPagTX15iS/0WP7VZLDT5TCu2WYcXzbQTiL
Oyv5NIVEumTSRdunj/hh76o6eTZ0/rqhkrIIxJkuUN4oJZk8LaNRCzJBorbV4zxhQc3V6qNWRhvO
pAPC0SMsIG+QSb8grIihWiUYgkChg4KfGYhjZQD585wHshSNDFeZGIpsfrGKWnzuBrXcosB2OO1h
GXOt1f+HvPPIrhvZtm1ffjmRAx6Iwq8c4Hh6I4mqYIgiCe8CHu25bXgduB37E0ylkqTc0Cv+vJXr
kgfHABE79l5rLvI6UoQ+sHCAywTbri4/1WZGtjKQlbW0iTnSp+H9qDj6SaDn5nkxutdJnKw7Jil8
p+1GoDdexYWq4eufPZRWR+THGKtyvV7J0IoOTig/tkmnkhtVoKVT0TC5nIfWTeOm2xalGQGShl9W
EOUEGQRr0Rq7vAFnPUZq6WWhela6A99SFu+7IrkztOpUxjSY6rGkW1vR/YxFeYiq0vJcPvMuHpED
OmMwbSCYMFzLierGXb7JnJLXbIJdX0OZqjpxTc7AwYKVmGPkz6vipE7m0w5s4gjm0ata8zww0JuP
IIJWsRPdkB2KWxnVh9vPN8k4OefAV/e6jGsUu+WhmBjkJEXJGS+z9XUqhbFpiSHjhKN2nqGD+O0D
iqpBob3shJtCVIJNU1MOCZszkdMAbdWzZBInwq0OcQPhcJon4gHkGdPjbse3vswZaYPP/G++bCzG
8gUKiEXoEjReF7dHkBZrcP5nzYzuIWz4ZUYr99rBDtfCDpp7jfPe4JkIEmAmVDS5quw6b80tJ9UH
znIbWQQfkio7NXP3MkrS7KRGFXHWzb3md7Oj7OYqcNZ91KbnkxjTdcT8/KwyNfszB1HiseNSIqnT
V3pYaITYlqM3Mc1XBa3qxrV2zTBuxRw252Xfr2F0bjOCF5RQ2ZkVs/rCnKpV0bxHa6x7yihaL87c
rdvDWA5mqHpKSJoWdwEZDs8xXhCeyHfv2o7MGcvoVq0wTG+AxTV0jCL+CApgu0PD2tEy5B+NU1sv
0JykhwhL/R9TI63ZrUoWtXLeIrffj268zaJm/6/Z3QmKfLFPfCNv3mF6a9pPP6F6P7/A15HaEnlC
f43geiCti0P2y0iNgEv25cUYx8b/1+b95YjFSI1dHQkZYCC4nhqb99/7Ov8XnqQlHEkDg/SM4vuN
kZrF1V9uM7h2UU1zmkMjrXGmM97srHDPKgVVFl15rBik+CRTciQXTD9TBrs6C8JMSWlOu/Jx6rX2
Pp3zvtsXgdk9NWFUIZWErS832oJ1XallXFT+2Iz2IvzEelDXCMe4VSFWe45bqAx7kWnvisZiElEm
0XAO/UiHiUrGgqeirOAYN0Fj9kc4sueksljHLosjxzexO5xi0IOCmhR9fVFhvmouBrQEZK9EhJyt
FGLoHJpF0i1XgWvpp2Uo7QvS00pq3dIBNUGEgjvxnE7TRcxjey2HiSgULY37i6EW9iPPOKLWPyQL
LGg+afKOXTangHHjh8BW8vOGQuOvsuZfIbFcGFI/LoBJjU2fSkbP6Q+499by91+fEJhIdKAFXQZa
0Uur4Z+hM3gsC2MasRBY5nkM/n5CBOZROhZLEOnfsMq/h87iT54ZmtMqf2jyT/1eE4KexatHBIKD
JijAaWlQ+1KNLY/Qi+JTWCTH6nWH7AtaCkZCXyjiJlMoQpA3pLG9N7J0r6PnMUmeDLULrUDqb73L
7XjdQeQYM3k6kwVPcs/eltZ5ljgXhGmdTe67gGNaeYDySptN9yq1W06RyQ7uL0Op+9hBWF0u/tGQ
8NCgIYOmGUWym5D6KhwyI2le0WY8Dbv2BJvSaT8jUTKMTyRPFPdVV0SrZlZIiily/QArcSQ5tmpg
vhb3DhvEVsaNeUV+TnvZZwYT8HjAaY2H/ZClHxJN2Qat4ZvRVVw6564d7e3GPK2DGo9W4uNO4siL
YdAXzh2cyJiBVaupA8p7xH4JLp2A4WJqXpq0GrWxZWqKHgjwJqo9dquB1KfROcoJY1Q7kRSJoQvm
EvhXOuDKfBpnDFbVy7DHI5ZGNBHClc1YUaQezORUe9cmD7n1YMGp0oZ3Vlp4afUU45xQe3MViRTW
dXmoxMZtXPKajnP3NBdixbB8JZU7XVlPLIn8eEPUcBcjM1RkHxyZRbWHwb0qlIGxrU1R0p5IGW6A
/UB9OdT95ZgdyKPb5XHnyUrzS+WjiCCLTLtGJwkomm4Jl9owR5ZMALyegqVmjjksOY/DqgnyVV5X
1Eeq/Z5Wy/VI1CjE6A9KY9yXdczEt3/KcLkrtr6h6eulWsmsdVCv1a66U62CYRnUozjZDI3Pxzdy
NILltEnNxL6uW2GdaS0z94hSiPwsnT6GYk+wmNN1rt3PVDy9+viv2d2JFPzZ0rVoeIv//udX1qXn
V/mygNksOIt1CRriEtKhoW3+soBZf4L/YP/n7E4iGxvP1wXMJqnNNE0DgzCm1NdIXfVPYGXqkh3/
LML5PQsxXde3CxieZmoGDb8y51jGdq8XMDCnwhgpafyFsmCtqgpK7o1mwsC9YH6mkgBLytml3um3
QWc69zlOSzhFvWhib+F4TdVtXd9iR+murVDUW4uFB0Kaua6me0PM55JBWVARZKGXHv3ax+Ikc2Ww
04rR8CuTkf5Ka3LjNLSsbp+22o4xkOrV6tCfEp6h+REhcGRPKZuGt3dpOJfKpyKKxW1DZVAnT0EQ
MhEA9HRNi3FeD7VsTlEWmwRRufWurMzrpO36q6KOtxPqO2OOm3MDc5MXRADbF8yqV3WKnwLV0gu1
X8haxcXQufM+skgFmi9Cp4nWRufaJxKZXtmRsAsqVx9vyyHczqHKklw9oaI7V6R2Fk360WEskrK6
5sW1ZX92SzytIZHD9Vrv22JjoqPeybbrzpI8zN4LC00w9AESqMg4Yp5lW+pm6uNrdjCUIk3fQCzT
nROyHD5POMb2czPFR6us1m1F/NqY0y/lnzD0PWOilZYMgi/6mZLWth3ENAvg1/kwjdcct+GpMT6B
rRZ3SBCbBbjWLeg1BfyQN0NjI50Vm8BF38lskaGqHTCPSK7jZ4ibOQnY6Z8dbZw2Y9fXq864d8os
PnQLAm5Mm1MbHzjjNEXrjzOkuFIrdhbkuApyBzi7FUDkp9IczzQRHhKj2HVliuF05IDPqQbfFUIr
OgOEatXG+ZAFT6TQzdd6lMXhNrPE/IF5lbZLNCKHwybFS6dE2bswVFqErWbBWj7103jQhWw9p21O
2yDsvYT779SKguz92CQHdtaTeRK7pHeuI95E3UQPbcS4TE/qTZXPp6GC0woDcdc1Z7a7tGRxR5gI
L7ny1uJ2wtbcNsesqGu/sQmfqSMapNn7OjLrle10qV+DXHFCthjO+SVRfYniXhSotUs8pj6ubwUo
SnjZGGR3roIuOgxlcNScdhs40T3sNJ8oQf000qrqslBy7tgWv4Y7Fh9r8E0NrDDK1ZFy3YumD2M9
ryXW1hTsi5CxB6X+Bm8V5cAQe2ErALIpwwaCY3xJlh35U3bcaWtNT50LoqrIwGJyi9ScQeuU3BTT
PHssAsdqiM9a4GLmpoLsGl6VVda7dH0xNdIXzjqfgSoCe3lEab4rG6i9en4oMp5s7eEP8gasmPlh
x5yk2SOo+wx47foPFp0mVHTR+EMITKe/6hRsW3kYbWmdO1juPv6hzwlPmEFqvDVH5I5Px1yYu9AY
/9J9/JD5+J2lDu2ihiWGsRHr69LHfFGr4THjuNEg5Y5ahe/CZjJf+4UhdiEdlzB0fxH+9U1paGt0
ZplRERAHZFJfJpovLldHKNLIPe6JOJ+B31pDsu6NaKR9n+ykolCiofKplV+1Q5eXfeVFfb4sxmZG
2vR3nwN0X1xWalHSMSknp3AuzkdQAjmtG9RIVy/2vYu/XvBlMB2H3p9eZrHsvLjMlBstYQ9cRkd+
X4XO8qtf9vmDbqA1+/mlfvWJ3nyRjqqUHY1MLiXEOrOHbajKdRoMvzthXr44KLhLT5fp5VuTkcLk
DJs3t0c/hXehVr4ne/K2E9ntzz/Nt3ehzoa+QEBwHpOo+qZt3FFel0jXWh/1+Ibsq6smB6ORynOE
6Ks8l78geCy/w+vbgctZeJLZ55nnL+enl79TlzI2V9y29SN2M3qSnt0RcfH8kf4VR9VlKvLjo+rV
p7ArHn6cnWAtf/610BOCWDyBkJlujqlTzn0t9LClwA9SHRL5oLf9c1K1jT8tJuyApp4rQFo2X3s5
NgQkUoB4xWeHOvfM78xo8La/vRFcVTc0rubAemD/fnPfFRWWQ0dtJuzgRY6nWatgvY+h0MWO6HbE
tt0w+YW12OYwIBkqeI0ok9MmT8gugMzK0LnZiCgyiYqvgm0TjBYC26nLVD+LLBKlhfFZmXVLWc9q
4D6WVlGkIL/KgsKkCndGN9OjpFxzpY1e2j0xcwP3w1xBrljXbioPhttlSoPjJBShX6ZGfJDKHD45
JhZ1z57y2M+rjGDq2Iwd6CYGNnBoGByVkpqKJkxcFYNikGgUfsVliX9kIkEmDI3rntSjcoWwE28K
AI7ytghrjj1d4s4LRGIBt8QLw4VykI50Y2g5Wdo1rbEVVo+h3+JkaW47ioWzQCmx7UozAQyj2UFX
0p4aG07WDfMev2k5d3mBHj7WcwPK1lGSLbZfpq00rGR9qzmYTuxGUKfSXE9H/tGlAVxVRHAT5Ku3
zUmUpQ91/DRSPuDgMh3fUENEB3ORb3JTua6wQsSBta2o9GysdC5MnBG1tpdgNdU8tOa9n/b1aWEP
DY7zvgJPbmCWMvu8a/xCWLflGB4jYHZA7oee0S5y8sjaWjj7mrq/L2jCG8qIjqpGwssUetKCg0wm
B/1Cr2CorgcZ1XsJSdPcjVEvt+BWSZGYuinq/apNL3J9octHF5Y63tO+Xo6dtykza/IXOEoEplJv
QdKaV+7YdA2/al/e6a1OrJI2o20mIwJGR5rMJkE1uhhuiAMKAPQRZVxUQT8dA9JgHrTMQpTaVzFO
KLJla9I/HWUJaxDT/ehGnJ91KYGm2kP271EGsfb/bKHzAZgr6590rZ///stKp6PxEcwKQY/rFiDz
rwsdx1aL86wArAERg3721xOtJf4kB4AFDUe09Ze7+WvT2uWELJhm8lo0wxe8+W80rY1v9aJs3bTG
dSzDLifbb5hVZhCXrY1uPlREehpP+eSVozFuWjUad4qubwci+oypPoUEOWztpt2RJHzZZdVxiDF3
zIO8b+BGgoKhCE8Kua8KdxdXyzwFOsllirwk7wzLHwN5G1ZADPuBSDA1YlYD7I1IlaitV9mo7LWW
zOCqicj3yBTCaqdDWFmYrrWMlY3JJzgHX0mLY6GIj60zrMZBPBI9Y3HqSDErwB4waXvTOoyvCJRZ
M+l/Dy3OV+vq0Y5AY5gJHr+k2NWBmvtgbS6LEJcAfrTrSrHuwk4/6va414LkWOm3shrOYTJ5s7II
aEwccwkaFEJO9mKMDulIvDmURecInuo0aR25LSberDq3n3CsaCunSLw0KjnWy4h1wZ78KVIemJse
Navb1nWGFZv8lC7CSGOyNq+jcH4M9Q7sk0WOlAhwo9CLVOB50CMsCjIl9WwzYnLzY1O7bWqlwL5i
3peG6LZwSZhEGvZ5iaxgNQntBnPMNp7nYpvI+MCx+V5trCtH15+knSZHMwNVnsJvH2M8K2i2+G9i
M04fa5Nl2cpI3rQN0jIjWntZmGyQE38o5in3Hbc9uLjXUFDhKC7Fii20XTuaQplkhPvR6U7o/d4b
OoCTRnnqHIWTk9gBFV0zN/4A1ZwXlICHixgbdRYJfBEcdc5GrRzgPBhEfOYHdyKVPVOHe+YPH3JO
moVjboqwY3DMwBkUxaFS+r0JiiJSgUGJeU+IUb82sLnSBrQu+HSPojBOYle5mJitJ8WAHQAefGCP
EAeVOH4nsyQgRW1INnOYJSsg0p8KEj7O6lmbdzn/x1rOeXFgigFbYyrUnZ456lY6dQwIxGz2vUvr
WbE/9sxX2p4cs3FYjyRtj5MBIrRXIRTauFo0q31EpfY5bO1ji5LfY2C5TCHJ2kuRT23DqPmQosLV
O6Xyyiq4yDuOxD0WozbwB8pOWXO+E+4tcZQXva1eZFW11yKZfVTbYcC3GYcb03kSWCeGBP94YkKG
kTpVx/Ckh9F1bBbJRrULWgydrh16g1hnmV01znzoGkSpVei7dt54aXeTsZMlJPelBmqxd7p9j1eL
/oaY4KNeNaSqyuypdSO4UbBTkqWjxbQa1V3v4qrndJ/lT33trGuyQOHtoIYlaBUt4Z5mGiNiDUGJ
Gu7UTEOCZeTvQgJvII+0LSOAsQOJHsBVO8Nw/2kctXNDfrZHcbCVpN+780ijPzqLugzHb87NZhuX
SThfM0V6LBGbrdSmM/wuHQCqirlEOmOvh5b3HGRnmYTLLpFGzEqFx6yQ4MwwTDdYRGxjS7QrcreO
KNJsE/HRVEIOk6u5vAwGbKutu02cCX9Hv8asdqdECOFnmg79rGyhEOzcDMm0EWDzzvLhukg7y0sd
6TGm68l47upt2BPHpPZiPIdL63gCeDQ10fs5ClHaDIehyN6ZFkd4aF1lRUCB5OSJjiQZwIpfykdn
mM+S8FDC2I2yLanYN8bc3tnhgB0aiFeSewkB8XGMGtK5twdm73G8V/G28HtxR5rA+/Xh6IJzravT
0PyUWg+tshM74frzHYjZVcxovv48yHJrIzN0EUdaFqTAcjhDLhjCizGBKLkebCTM5M7/4gT0/zVc
k17Cz8qHlfzvfz6nv1S0LS/y9bRE/WAuwzNnOXMv56gvpyWSUxdtmtBJooNdsnSsv8z1OC1xWMJU
gs0TnQ2dlZenJf7Z5a8sHCT85W8lzfFa356W6IVDHEHCjJL5rcIK2SlWR5KHEayNfUbcfYU0hy7P
zENAmjDpQgGH+PGk76pReZibOC94cAqkMIYdW9Wl1scUDiGOx1Vsz32zThMaZicpY8xhMxbCPGcP
LYsdprg1EDMq1em5ap2oX6epme+dxA4N33iubwk4ptR9rnqVpQBmaaUWLpayGNJ+4OHuGW7SkGGl
Vz1X0MS2hLeBnVFXO0uJLZ6rbZm7xtWgQubbBnPEGkddPlGfQ+j2bOr1tLkolvKdrvwFh9mw93Fq
0ZSgtqfQf67540Yo1V4+nwWa53OB+nxGQMWMNpggC/h/fXeIhGMctCQ1wUupx7bLrbvG6eYSPRjm
jSnonB1YGtz/9XkHPEztan+W5rGNK7IDXPHRcCRljgBBzRS1QYcOUQLOwVQXLL6DAzyi1YyAciOx
84e0ni/zbLLvYWoyLsgJsaGb35sMEk2dv+q4t5GAl5vGdG9mszS2sV4kfqpoHZ4hy15ruTqBg5oH
X8u1EGe9tR4s+06k00WDowXZHN12pMFiXY2Ao6Ap7TKbPV2Dz4EpvTm4eGXWVUhMs97G1HFwQNYd
g4xzq4NNCMHDyNqVW85TtjhV2/cJOEs21RDOgZHmvvnMQSlzwyKEd8GjAG5AnjZXLIE0tgMAXbUz
QapyKTLKsdDPaVYiZEqeYS5GP1gEzaBAKE8ZUct1Ow7hKVkb6vbf0+VZeK4/7vIc5af854KE5e+/
LFzun5ZtszbBInQQgL7APjnwBmnwcJRBMkNGJq24fxauJWILFzwoa7qMSxjR31JcjHQ051yBgJQk
1988/bxZthgJAhUG6b+AEg1DFSyQL7t9paGp+hwiLCjbYcRIO36WeeBsNYgSDNKNcPfia/pOE/hN
T+n5cpzdOA2iXqJ3+qa5WOp5OxVNZPpSS0+yrrvA/VQV9BYM4wqskXvRZYnmrn9+0W8/I8oOWzdR
Jy3iqGdfyIvOM71mOyptVfelCIu7orLqDYcmY4vtyfGGhWL429fjwy0CLYHMZGE2v/pOLQkWOB7I
p5asMUoe9GtrmKqN7B2WlXxQfvGdam/8jnypixaMTh0wMN0yzDeSkqGq51TLcsMXdUSIocKAzK1I
S5bYFi/0MLsKZhXTdqUmm6Bq2sdo1KxffOTn7e1F15j3gOiMfZQsMp0byXrTch/DPktF5Zp+YuTJ
rqts2MtJr7IgkwuOYKM9SavZWA/cGicugwz4TZLs+ioQB7Dp0i8Th66WNWSYt6N5V7iTu+uTCNGI
Y8/bwuns1SRZ5AeL5NSf/1xM0F/v3c9vnieRnRuyK9al5a59cYOgkikKW6cjFAyEMJIjUCl+IiHk
eaKR9pNNXqU42ikOEaVz1UNA8tKsprBh6q4fP3Qdo3w/bRX5gIkzIQenjB5oHjp7rTR7fovGMC5G
g2OUbzk19KWUkIJVkUbVjVmGDMj6MKlcb2jzwfFQfH5OMYd+DHqeTXJdLVIkMnM7OM64w7aBiHMA
22P4MSSzzOvDOrqmxBZofGYZmhhXSJs9VlE3BL4e2xBSIiVvr1uFA3feWS0NTaNQbS+3SEcA92CA
I3BiM/XjtoLQGQ2VMq5Q4SkNSu0kLP0mttsB5bNQbudCl6U3zIKKvVCwhCOam7voNBijlnmjqU5q
uFHLyj3tDTd0iMjtzAe3hNNEULgZ3ITkdJa+UcFD3pfxqO+GrsluZ9l386WrTao4iaXMP+dJSZIu
R8P+XVkhnIlK3b1Xg4iQVnpB47uYhvBnta/EiRmSNERgOwPWQYx94KW1KXb5ZBkX4ICK68i2w3kX
dK2jrwatta5oO2YPE0G+5DFCTejPJi0MJxRHupMdOX5jUVIj2rCIFhvtGPRZccd3xtk0YSme0Q7Z
84nAtpl4RimpR/JZ1x/5JYNLmRf1B8dgaEyFNs8HI+0nZa3rwIzcTGGc50BCPaMRZgReIpz0Vu2n
qfYq3U5Ps1ij7eFCETqCErHQBqWa4VEzZTitct1ZE1E/viOjwsE3VtURWMiepog3WqFzhBJQ2Suy
Y6pTVhm1X8nYpbHUpowOfjEOXZ7hN8+4xpjC/ItfD4/+9WOSEg5X0sgy/KHh/S2dm401IQoPne7z
8yP5b5gP4Wl5sfx8o/Y9b9JPsok+5fjtf6RmfH6Jr6cexL6oOAi7YB4EM+frqQcxEJsaZQVNUowd
5j/Fg+X8CdaYkoLFFCzr8/jobzUjJQfuEDalr8mQv9E6/WY3t9huuLSNJ4jOqftm0V9cbLLtE1iQ
Pcp1RYnXmV45yETAfhhmMfmsOMb1i6/rOxXEN5s516SJjBzT4aS3JHa8WqsFgC0zr8vUx5GYnanz
kG6cZADrVsnIb80+/sXO9s1Nv1wPVhW9adOgif1mM58x9dOQhN8nowBQvovwT5Q1vWKJr/p/8dHw
aCCqolLUjTeXahqW0c7kUoOpl8BvNOlBDJv8OgzVHSutvv/59b730RCi8tuhbaD+MV5/lTK2O73I
6tTPoedGLmu7XmnFBqDl/Isrfe9HW/xmUOPpo9DSf30l0G4kJg98ssyOP1KbFJg/a8ZAI13Q6zYb
vhiyfyjc+N4n495A2b7Urzwmr69n6lOoOKUDyE6r603vKM15X+vuITaqzz//DheL3etFkfuDSDaV
MenyICxDk5e1AyQ9Cd1uhMQch+7dFIXchnM2zdcc6vRq1QeFfdeWGu0qVTHFbRr2AUncThn4aQDo
Jc0xBEUR+CDYDFW5AirA7mqxz5+aMtATXpZOgi/RwrQAWILwvNOKSGdEWFfZykUdlWybxEDVkxAT
bvL3Yp5WhQSvsw4TJ910muBBbN1w7lZRQ5dkp8V2JbeBUWU13cyieD+M47UptebdMCUKs498RjZH
i26gORq780ozku5M1fnfUc6S3Q4xR6b7iicOITzq+ptg7LhoBTOpgoylTtKPRVDctrKLk5XZzh1o
BBf0S5A3H2Fu24FXVK2FcauKSmr/SNX8UBsLAgcUxfxCHv6tewFZCzc5Pw4V3vIDviju4Gm2RdRW
ia8a0CpLJtTrtA2SbWrY/S8e4O/ddi8v9WZirpHdSM4gl+oalFhkg9tr5E211+GDXP/8vlvWgld7
MbcdGTOs8Bwgyel7c9vhirC10CRKvg7S8Zip6DHLkIl3IEVxGMI4Pakqk9xJxtRe1fK7/Pzy33mg
MdEjGdJQRXFGfXP5sAEiW/RGTJM+eQiCQt/ks0GhkjWMXwK1+8WnfRsMx2qvc8AhWMlejslE5Lz+
EaXAMhfV8M4zYk9XXakguikjcUpO0ry2yLZYqW4yrttajl4yS1xIkTKeWc0sL37+wb/zEzvL085s
kgE5joDXb2RMLJd3wkSqa0ZJBzon8jSKQEgmgMqfL/VvKIIYp774Wr8pgnb//Y8s/vs/zJSYHyOL
jz/H1acsbid6JkXLv+8f/u//0RDB0c9dXulrI4UqW1hLr9ZYVNdf2r+UNPigSG2wFnsyEOt/uij6
n7SLbaRZiGsIdli0TP90UahjcUgvmfN/lU+/UQgtxKPXjyPmESbRnHspi1FhvzlBQswOXOg7ZLrO
St5sszg2D7MxJqT/uU2zoa2LR3Ww9ek0S40rODG4O4wygVEZ2Q55z66FyKUY3FHzjKLrL9A1LuF4
sTE/svvbvAykikOdO2tZ1uboG80y0xLWpB4JWuUIQxxOyFQHkxFxv8spxzQi64oJE0ef+PkYlMa6
imibQ83lYkH0YQxWjGnj2HgXxkYCN3O0hnhTsRndyh4PdAMUwJjL42BxoguFw36gZy1pua6tqNIP
cCQu88ERKj0m2nUca+FdJETZ/GJVfS7pXq11iwwJx5vNjwXaaRHEv1zBxZi3EQ0B3a9JRdrW+mCu
Ndd+nxpB4GcTQmYXpdFDCHh6FWAmu+ylGAHdZeKYZ2PiB01lbc2YoBgK7/BaifQvT+oPt5jvvUNd
pR1HXQ3EnU7I63eopUTQzA4QNWzFkY82qD5LkqI9JwSmP1VheByKCgdZqxpMu4OGBoeArnpeqSbj
wHDK12CEu62SuM0aWrfi94Emti+esO/Uzd8uoUuXiA4Yzw8aUx6h1+/RqcrKimGA+H3sMvIMtQBT
hxOM5vuodxeIgymN9yZKmpAKoAZPGdcJ76wfyYpcwacY5S/2EG3ZJN78rgs8DIGH4Be2F9Lny9+V
wXMiEr5Wf57akcb4xBF/pQIvVL00NKKDkSupBbfZqhdxjumCBShzPECdTD+3YAUPnNu7j/+eRXfR
1fy4Z31WyoecVbb4WVrB8hJfVlt8b8swi0MmLPy/eG1fFlwXnSE7H6pFVDOsw//0rF0WGA4SKAaf
j6T/rLbGwv+hsYY4kOXY+h29zjc7MNJIhnYm0zxYBlhhXt81/xBFVLtF/wVLpM9VZ6UvfJEX38/3
HpnlkXh9g+omuwZPNFJY0BhvHmuH7HRW/Az+2Zw6uzitiFRnPu+rynhTJIWx76MOa/YMgLVUUPmo
AyE0U6fEXjIKFHCK2/+eOJdO5fOX63Cs4SzK7vj6w8O8r0FmtCCM6qE9lZQj/uQG5ubnH3xZUN9+
bpANTLdJt4Ol9+ZzByItJvQEHOKdbN4kbTKv6l5Gu59f5bkP/voy9IqJ5kTTTOv1Gx5Gr4TJQIC5
8Fs1y6KdGxiDs0IHWDxBlkH8nrLNpBC1C+PDWGT9J5L1SN3lxlCh+GU5OShNNshx59IDqVbY9pXH
meAxqzd7am634xQjrRDZoxkQCDDkZloQRcTeu9Y7VXnsHIwwfjWYmg9oJOOVM6ej4amHlgFosij7
XSb5QRs1VEwPPwr7bmnjSl7r9owE1LCCHnqrYtm30TOxSckdAGwACh5y9Cq4adomfyd7dzT9MAoR
8otnbE5hVfznzE1UxxddEz0pzoQSisJo3s+lGmO7qJKsgd9Au3FXD8I54+xKqAxmJFygqVOXC4DY
Su8Cwft1m5oUinCWE34VwhoQAtmR+8GuBrf50A9iyHyzl8FJlqnZZ00FPIWPiVqAZdTtrnUsHL8a
8nx7+zBsoU9osghQZH1jcTWgJHJIBTGiZ2QjSDr7OjbTv3oK/4byGOL0i0flm/L4tqr6+IGF+vHH
LcLlFb4s1NafBHLTmKI9Rdy3vmgovyzUoH5YtWgDkh5Dp26RTHxZq2kR4vpHqSCwNX9Bc//dIrR5
PZWO15dXM35LGGEsHcqXi8kCHjA1/rUIP03dfWuikbkoCghWKLJDxNpqXGDJ1Y3yZnY6631Oc203
tiOZisLSDlUjg2GxkbnQ5+HFj8UF1P8R7DZyrxzhEjjafiyDdy4ve9HErCkUK43uN4Xu6zhc9ypN
CvKOiCiLax2STVxeBBl9kSRxg7WZ9xAq1bZOHxurUD4SCaKvKrMAjCmFeg4BsYGtoW5A4WxHssWn
aDb2yZhHF8LGEqPROdDLbe8+WkZr7uhE5j5ONAZAqifo3ehaBb6y6DZk0qxbqTBkH93TvBwJHBsC
cgYt+7yF+rMd4m6EcJKB95dLBMJw2mjUZSyRK9o0BLA0y+S/LVWpeJraDSwy5Y1SR+9aVkDPMOm4
9r3zUQExN6v9wZyk7eeJudf18DSaKr9TSOHpFhQ/5q4orYB0Q2dJR4NwqsH5GIAq6FSyP4GMQbps
FdvjG4NSjdF6NffmzZSqxrkiqv2oOrRtXO1TbCbjWeQ4GAFtZ2u2abiRjVJcdH04bEL09YzOOuGR
FHaiTy4BAuBC8ljZFnnpVTmqkbhL4eIN+0iTm0mNDxnIlTUSSaxx4ZQiR8/AjGOJK90jsogLLcHi
PcSXbELGZgiMW8T0NaGK+U4SGOe1yCjDbG7W+TSs5zFXV3pVnkXMOTdhmd4AZVUe5dDbK3Qwd6rI
b/OQb6JXrE05jjCQ4I0rM99zUGv3TaEdXbMCiN4Hd3o4cZbvyMiCY9ZaRbnJc3Ap86gfci3zU1s9
1dR2OzS1lwVasTLdyl6njREfkxYc+1jS8hOSoR8YbvZMzhyloe6UcuYwNZh7hoAnql2eiCG+EgqZ
r5lulsSWIrtR9PHOreZH0KzKQSeHaTUuIXhl9l5z4sQTisPPyYHPm4b6AFgQjvzUnwyzvVFE42U2
HyYA0037aacKZPyhaq9i0pyCKf1cDu+dqTwmWe8T+XoWJJ3PiekcJdCDoEPnTArbbJG/Z89Y6UIm
fhJyJxAd8UGOKngYYaLr69h1ocaEvIuO5DurfyxFeJdW43uhhKUXz0SWKP1VZr+fk77zCiTDG5J4
PkDqOE+t7iIT6a0AQT0584Y24kcwItuqDMflReczxMHg36vubGw7v5Qw+G24eStj4WH30doleR6x
0KWFBXcVqopzplfhXTyycOhlpuNVmgiVasTTFKJ2jELLudTc0V11BR77zAJiKp7q3vjgRK5PBt3/
I+/MduPGuiz9KoW6Z4E8nIGuBooRjEGzZMmyfUPItsx5Phzfp5+kX6w/KoeSQpGKcl1W/8g/gUyn
xCDj8Ax7r/WtlRW3XwC9Dpx/HeOh0eCQKxXAK4NAtXIWj3MFUj1CUB1q8WVQO9aqJ4Pb74PhS5QZ
zjbNjfixcPtia0e0TV1MnhtRu4Izfpx5VmJleHMhbKfWRRmZV3DQ9VVe1cne0Ovbye6yLwWGBqi/
3WXc1fY2HNSzTNLCcwyvxknMJu/zZOf1xpmn57rqak5HFvSu2i5uXVrSxMhNsMz7jR7UXyKMHpHT
fwprfqXG203VufUTq9r1JnxL0nC2STafWdg06ja81N3suiOywCbOxu1tD+YSFPXqMsb1dR6byU6k
hp+4+coys8+Dan6tw2hTiUz3A9X53BqVPzvxWVgAbAMz930cwSkaqbIWRppQwaUWyAFt31ch1QUc
4g8gRqX3sh7+/7D2c/T+aO2/RhSZfS//ceF/+fG/e4N4KnBV2EB/2EIvJ/4/F37r3xA5LBt37KRI
JhdVz1+HNA38H0INjmF4CjmOsVv4qySmIixCuOLQVqOG9ZsY7oNjGrtwEILwiODOUXSnTfj2pDIa
TiB7m3yGsbi23PByTM+qSDl/9WyOnNBe5EmvjhAvV6EdCPkAySJcl4O6sGzMaC7a5Sq4IEqtVSH/
lA9Jlp0tgLJJNGSdN4Za7mfDVTZJOGRLqFqtCWiePUHEiYJi3J5iarl57rTbJI10HzrdcIXkw7oA
oTZe9oMA76+znGai+Ga300VWGMpFmYZPMs1Rz7NuRVcxmIGYvga9NL9X5vEiVzCNR/V8ObTdp3KC
L97YWbhqBJA7Wm1Tj1vgax+zO0cSUEbyuRL21zzrL2KDtE36SjFOdWn8GqosZZeSpA/5WNnfA6JE
FB3CQvwCWyAoLRxvpBzy+L7LLRC1A0DVhHDpqsm2grxihBOblNIP8sDmknkqNhYcWpTtg7kCIxsr
Ceq/ELG/iwUtVO9b/BFx1dy4qrJHNugbnXZdzZlubhxC2UhvaGtxkxILOoY/DPNBj6CTOW1/W5qD
7s2YY0gcICs1R6AwO/f2nH/NB+3ZLrLLTiT3nTHafxzT/8dNBq+L24sGjmLJq9H+7hRAvab5Xkr5
XPzLCtXq2+L43z//x1QggCgvTXiYHNQwTXPJG/77DIAseRH5sdN/ebv/cypw/w0CKLVqFVUczZWl
lPPXVPBycuDf/VWy+S3o0btmEbdKswgfPR9lmZPeTgWqtRDfJ52QkEwje1Hk1qNto1UuXQ615Hql
J2aFg6lHVZfr0auHOE1JnibV2+vp5AyGg+ZUvtOlzVZkQ7hLoxj5sp2c8s4v88ur+We5FIclCmXo
A+ChHCogVBEGasJW21erdgnzYF88z+IprYxg0/aqdr4EuILa7MJ1FEfGiQrKMoe+u7qgUYIIlMQk
cVCnIV5RbeMMFH1gaoDhCcAgKsxqzzqVcI44GzS/MVv95tUoPDLnHrvoMtCY2REDYWp9+3S1LlQm
oSWk+9LU3mfFkPlqazDjqHP6i4SQ9NaeQfF/fNHllx7c6XJSXWT/FNpZm95elEiexEnTqiFk2ESH
FZcmBjsce2o9sy+WEBIJqxfdJpwr/cRDPjJ6YSOgwCGgVWBHPFhiuoB+VT4SNJIDoVxJRSGRsXKX
FCNb81HkqX/UNf65mbAUMA/vlfPy0rDmjt+JF+xIJokQQ+Nz9KtWYxzaZ7aJtasaLeuiiGd71aGt
rz3NqA1Pk0aAmzgjCTuVYvXxUz966/ai8NFwNqCBefvUM6SDNDT4qiecYuco2EwvknL83PGZ/ASm
6olH/aIDeXfrxNnS4HXZ6RwWHtVeWEURGo1fVbq7IV3H9LvJDc5ZuuJbPBOfydnIQFnFHGCzoLbR
IxQq1VlN7qLEvreDpN2y0kfP9IvcmySIyv2YOJVnDpxgrKgThGnqJbmLeThttYLQio8f2PsmC3Mw
9WkM80tp/B1LI1VGDjNz2/icLR54O52NCxFoHSamXEmXVO6xEdZFEuq676jEYifDoG8cIzpVuj4y
BULpRAPGlgjR6aHoQeiKPTe52fqFaYMoLAZ4Xn3yxPOxf7cizR1TX0U9BHaPneby5r6SVyhuoUZD
n0g/D2330hiWAgnp218+frDHRiKrF3Ie1ikU3Mufv7qKBpOGvG6St9xGyxG2utkmUyftQe0s8DFq
ger24wsee4Csoyblf2Z1iv9vLyiDqLZjtZb+2GTFppvV8YzAm2E/QN3ffnypY/dmEUqAPoVeGLk5
by9V68tRqjOwg2Y1/CPVLnaEiU6eERJVEE6y3nx8vWO3hnRhEUZBDKe/8/Z6bYOTv9St1q+bfth0
til3lYW4NhBBemICWT764fvMvgTWIU+Qvy+1wVdfmzFiXmmjiGTU0qJIZ87FfQmt+DozgPUhwCFB
QANU58kxSE98gS8HjHfXph9Ly4S/HPXgNueKpgMUI+SpBeLx2qz6XWhxZu0gFazHmMCzyQa7DGS/
u6coF+4CQIa7KY5adgsEIShZFTwYvdI+OGnymFrx8CjR1WyGalC3ukiHc0hRwbWM1JaCQz58qwgR
Wg+91u85rdEFrxVd2xoVVsJSm4adoUTB3tBks4oo9a8zAnluKq2OH2GAf9fQ7t7Q2HnmTbVPfN9H
9ih4T5beNKOMN/Vw7STgrxY0GvyhSLVL1xkvRl3VbijLRtdjOHbXaqzoT3E7ETFTjO7u49G27CIP
xgB2PYOKjgalkxDGg/UzM5OJOTNgSoxSQvcAJ3u2BrFxzWfCj0bajlwHOBvW+lCQMdY27aNLLuNl
bkNMtmu39vOiJOw0hCtcNWTdawXRgEkgzV91PFADMvJNkZaJT0TwY+BCk5OTGfumEuG5Hc36VFPw
yP1o7EMM2o82GyD1YFE0qqrupZ1WdOoDirdRB7erpAoYpwjq1SCINyJuSCprFPPO6MByT32V7FKR
ObfBOJn7hp7USpd9g2BuVH4PIcV+dNmrIPSz6VnSsDx42L1R6QMKjMq3sRqsTIY63EZoooK8oLO6
LJ3dnLWhp03NqbgdaIPvv2jWPJN1hzlTRXH39mUXU0HFOupKH4q/ICNPBHgpRpybFcfKEmwV8G33
dtZ6q90UbKoKb0E/ANdSwYaCYwmLO81quulMHTLj0wwGlAIZQhTdH7WgBgUzxONMumw27vu8rbpV
FrP99bRGiYHO5HDzMHBPhbaKHMXN/Imze74izhYst0DYeO0I2mOrBPovCE1q0XC0J1Ki1lk/zw9l
bU7daph0kjyiKXX2YZAPC3dgENam0isB+K+AaozXMe6u2hDMwwrhPU2JzI2gL6Rpoz+YC9tkJZ2C
BmKlKoUG9luXmBtrh7yuhu9sOzXhXPtBXNjZNkk0PooyzNUPmHvxA5XSkriizA4RrUQmsJgWMGJL
EGk3/QqGYbyY6n7+maWjNqMq0QaHduackLVRTSS1DBhuzsy5FDQu6kzZWdgx0Hyi8g02URqAbBud
OfjaEqjy5I7MgGQRzmJTBXqdr3OjTm5T1VKuDRsKYouWEKFFbVFHzbL8K28a6u4itU0Unorg946A
/GdKhH0hvHIwAoh94wRPHDWsMFc63LQUbFqgNbjWZZR7RTHJb7SKkkfeGGwpdqAQNR4ZTlN7cZN0
O8IrZ+ZkqpGpl0J06anLqNUqqtTCs4a0xu8AL+5HoPdm68keFQ6+ohHYTWcJokaQSnIImGk2P5As
Zd0Z2WgDMM2c8SwsK831KtskwrvH/XE+WPWw77u8i3fZJKIHMg1DjhYBTH7sMgYx7qEtwSG2WR+N
nqFX5tfZ6jH0Awds6T0nbRruJFhplzJO5jxk6NyTDYXh0lx32VRHG45s4a1rVBk0e82RGPwR9OBe
6b6a9WjTuFeYQPJUqPugp6dDfmjDa5LmbnqhpcsPgHeMbxQCkHVPNlqTk5JgdveFLIKnEHIXW9i+
Ia8B2j3+USebQearGEQAN/aa6VGPTqVPQ4Nk7KyIBhizwIO93u2ah8pQlB9JPrg/rChMd1hy6p8U
pIMvRiqS61a2fb6aKSLpGLgCggzmpqoZRRWJAr1FdPYq6vPsLCs6Jdyww1XOnAjVph8MBj2ftreD
Ype22QzHt51tGCRxfVvFls1gJuX8orI0uj29E5lrvL80StRAz9qVsONo4zaCRkLU1BrlOkciOijr
bks02GDCABhRwVl5PzirNKslzSNhGegCXAp2OGMpLAA/oKo9Sze5JBLeLbfCnMXPXAnl99II0wwM
bqbRAZfVOdxIh0jxqN8LM9opNFHx+ItqCedFCLB2y6C5JiUv1ta8Q3RVZANYeG/RLuSn2lYZVpaW
8V/XeTQ/Em+DtzZle6qvpQIQYSdVbYGUEzn2WGbtHJxHRk7JsQkUeTkp4ElWtZtr1/1sknnL/GVG
53rclPfB7EQqufFCuyMhKcfvbJjBQ5kjdYKX7sAUoVn3CQW23qwcLRHXmTUFxS15EvPP3I50Z18a
RfdA4md4Y9XOJg4rlcQeBWKGR+adIHHbIJ/YC0vXvZTuNHwJOsepdsiL83PEhfVPJQORuW1GwU+k
uSJu5mFuAXKCnxtWNX6o68qcm9LPnNluvKDqtQd8ZEYGAiXVAZ8GUdCvCQdw8C23obuu3KEDr1WT
b0BofWbQvlLzMbtoMj1iojWG5GoygvErsAX1Tuf7osiqSPGrdCI8abYbyQupu+W45R5LUkSTSvfa
hBSQLaBXeYFYIiDLNtRCiejezfRVaPMaeKh5kNZPeQ+RxHbDW30IzJp1ITG/gUAhX0U0RFVoWUNH
TEYT9G27Uwf3UpdRS6ZdYVggzMLexL/IyDWZ9DNF9VJziTKNipB+Y8neEn38TISMXxa1vDdcpJXn
HUp8gmSynnlJSKu0dw1hFS7sLzf5HgxOWm0mRTSNrw4J65VooN5s3bw0HsjeoH3iEJ1lnxmRiQPR
yCnMWkW9nL/x9oO6blOK0BH2OYyIoZ1jlk8cJ/JshcWH9cUKC0IJi7Zfl2anZZt4Tk1N+KrTuWrt
6fUwmZtQFSwj1lJUyO3KAoFTkY1ePVdRA2RkxCYe7IYWZj0dSZBpkMKiWJAoncEnUmGYmcKmOty3
kMK7uHB0kgpbve4e6q6u5+00lQ4drUWcdJ8Eutpeu4TcLuBeESmfUkC+euXFaGid75VIYRV4IRGB
KdFYNdT/Oz206j6AU5I02TpPp1q/N4ygKq5q7Iaq5imuWyzZuFYbXoVKI+hIFqqiPOLZG3Ia9UNt
Lz+Xx+V5FFV598nS+rkoPMWZnfLZLrHxU1TJIXR7lHAqR2Gh0XL9e51iJuznQdV2E00v/TvVL5Jt
Q1yNDV67tLKt7dQXxvAk0fNPn4KGbarPAXEq7hWjpruRWIk23ZaNoZUEDIAMnwJ/VAqwOlHRxOoX
pbOMDZZSQRfAUIlNSVoWwc0wxA7a6Ni19nOkUUYMOOl2PtomwrV7liDoBOzaIeCWlS1g4xL9gMxg
iLeybDnGwECdnjhLDXS73Z6WnlnCnh1sapBeFuSRztvEmvI9SgTZZV2rmFcxQdvqtnND0L/qXMfk
xrkalMckckr1Jgk7Mzuvzbaj/00vxDFpb6ilSS8hAqiJb6fTZarQWE+tXnyeweoatJhz6f5Ar4eP
4+PDw0sE+9tD3ILooBK0YDpwwB2cXXDZBrYBHMhnM27tKgT9W2p/jHnsnQQr11VY/bKxV+5bawjP
a6NL4AESd3YxJXJe9VREz8LEGnnQTedZ+XjqbHXsMMCpiu0uMnL93SEzsgMwdMVU+jrt47WRCY2z
rJZc026fTtQF3x/jlowOBh5+fRdz2EGxl3NuWcqAS0lj7neABe2LBn0bfFNFv64pFvhJOhGSl3Tj
xhmQH5z4Kpaz+uFX8aLA5iCHA3SxOb4+yw9pavLCLoRAVbQzBzAAPpxjLCR7tSqulVb8SiEv+zP2
IShLoHS62Ey/F/WYntMaR8n38Qc69jwoO1HJoOKG83w5jryqLYxJ3pLPF1V+k0biPEDztooJMFgB
W4HhLwJlpzQEkqaOEp0bbMU/vvpSPTh8Grir6Dty0qEodfBtJKwnthRZ5UMiLq7CCowyYeGWOJ9N
tdxptOxOlFKOXJB6CMoxB/krHZt3bwKJaCoiRL9Pu/C5Fdh8ikCMHiF9zZok4/kURPfYwX2p6VGD
prdEFfhAaNsSlxVODiRyHWrKCktZtMfH9l30pviiOATaO1Uida+n83zmBOm9Kador1rhjwyTMtR2
Q/fn2ij2aTZeltNU/RrKLN0qfVeexUFubEPKL/Rkik/Q26Nk1Qx5/mT0pboSVlV/+fjrOjJY2ITa
rrOYRlHLHXxd/Alu6gUvnij9DyNv4kvIzmHhZdQLzoYRCag1QslOLUPeOG3anJjHjn55NOs5dcNu
5a+3Y3XmadVl19d+Oknzsstz/Wa2OIDyqb6nYnS/fny3R07i2JMQ3qHgRfv3kkHy+tWw5yDuS+62
LEiUGHoTn4Rj2LcfX+VFx3nwDtDQ4yJLUwYv2nLXry6TlL0Sm5NZ+Z3b6CvO2+lZkMaAA9QWvZOq
Jt/mkeKpPvAfeaXo64tGkjCP67PIPR3N64b9bvJw4lMtz/LwU1HYpNplUod/168pdGhp5mhTSdWD
9iKv4h5CkJ5RsivwOwwy2PZOITeFMWpbK6oQyXRIrz7+EO97ZC7lF6DQFIqYtQFUvn0yEuVDs2iX
HDuH7iaLeuVE9vCVkuJPte0RUYW9IvyPL3pkLSIsApgMUgjDZIp4e9GshzWVTxE3bsfjPk9d50oO
c3GHD9A58TodGc9UmDTB9LcM50MZul61WqVAe/NtvcBfuISzFkGunGtYS7zQKov9x7d2bKgZyP3p
YMMhxhV2sPj0wWiz1UUULZIIGoPBCwQaQ/E7qeU3et+bF7EeWetAF8mmiAxYd+MYJKu4bH9JGYxL
bdC++fgzHZlS+EiQxXRazQy2gwnZ7O2I7Ak+UjcHxbcmyLoLgRnTc4ouv6hcA/33yCGTUJjyS9KI
x4+vfuwbwAtFo2yhj6PufftlJ3ByVPAZLbt7jnUycGoCeqoY6EYvyDUwm/xEl2Kp3r1+rWhMsNJR
wsXFzV7r8BugmCU0pUOUOyiDthVDiNGynpCWiCDa6/rYb+xwTnx9ytoTHabDcf1yZdemBUmjfem2
H9yq6NA+C9H5TMzOr7wkKThtrXAjMmJtPn6qxy6FR51qMx0LVFAHw8xSXCWbJPZVZe6dX5l0jBX0
5HuKtagTP77U4Re43JVJPxkrh06H7tDGkmVdg3RH51JIjCijaJ+bfGhgG4bWXeaQ0vHx5d5Bgrge
Xl0TURZdOvYRy3B+NVlrsgvzxAHmKLRZejPFjhWc1fI67qzxMiYZw0P/ZJIRERdnUVnyuajYnfgm
37VHlw+BMmPpqNHfRoj29kPEZl/Tq0ew4FDkvBCKme5SisUX5qCRqAw+ZaMFgenXJjGQZl6RnlkD
M4umcfj08eM4MprZtJl0LFkj9Hd7mz6kcEYfjK7l1EjCMzdleafnYXeTRw49Z6MtMaKUJ+//cG16
uX+IHXRBIDapLyX0V19C33UQsELOeZFJOFVgxM8qBz7UpEq6YbAl34j3GtdZYMnvjZk8hCAaTo27
w6Vp+Qh05NCqgFF0SOB++xXU3RTEBD9KFMJ6vHJza0CIFLU3gTZFG1lbJkLYUj3xxb8QlA5mD4y2
uA9ZmHDKHvpjs5iokTCtpB8bjbiSupFeGmqQbQKahish4qW0tVQZZLkA1gcE6a1JfTqait1YNYln
0avbJbIVt+QKZ4/obnS/II+P2gki2LRQWfBcamdOWGS+qRWUX1w9mNdQFW0/KAPKI10BdcgxJ+P3
X2QeJ+s9QhzklIcPdCTnOCvypPMnVYc1KgEmLICsXQObftdQTvjx8dB9aZoePksc/4slj/6IeqiF
KUgIsxrCfRhEbnOjR9R2NKLKrxLLQgrjdv2noez0K2qV2ZqqBdpIV35xmcx8J6xgLLRZdJmU+uSj
FkRhPePiH/EnnKtSLgSsPqO4NYrGG1q+kRqBf37iib0zfi5jEP6MBYB62a+Ig+1RE0KRjnqm2bSy
8nPEiPnGDrp8Z9NfXVd0ZVZlyz65VWdOm1npntUMK79eahK6GpQnjnLH3giImY6J6AYQymHfqmjm
MCgF5e15iPJztPxyU0mce0pkfk+Bx1GjGusTL8S7Dc3yCBa1HnOy47CqHqzfQ6aqszKE0m8G0vxa
TnI7q6V3GAch6m9r0HdQoAyvQjt9NY22yupqW6vIMtuNFWsatNyymU98L4c7mpfPRK2bEya6Xfya
b6cGzSCLPlJ7qlA6iA61yrSn0oFPJWbH3dTdvNCxnGhexwrJ1VC3TtkOj44Ll6P8Mi9bbFwOxkWJ
ySPuzEKyg53P9VEj8qfDOKSAzbyLqepsjGkwb+CcpFvTlsk5enQDDsSkXbRTOP0ZUvKPQqzDU9TL
43AZoHxVMOsPN7mDu6Rh6RLNySz7hzge27XoLPPh49f5yEMHPE8Bg9ljIdYc7G5Ae2WmdLGyWA09
bNco0v3CALogBOkXOQb9qhXjMkXCeI7GTt9/fPUjYx89HftI5i+8BYd7K/ZCBH1pCDQAglvniTUo
VL/bdhtbWNFlIcjVqNv2xDg7svXhojYDjIoGBKeDsc+SjIvYZfFFFtl59pTSsgVhu03tIF4hdetP
vODHth3k5gGGIhyFisZhJcNp8dJC1JS+kU0cUlRFnI2B9dMll4QNc9xk54nBLpoXy/ycDs1wrWYy
hHyNdOr3HzfnwiXWAHMk0KW3b5jsa5r3cpa+0s1yO5VavpNmpfqZ0js3QivpV7vNdOKcfuw7ZmCx
ZbdZ86kdvr0ovNlYzUw2HRY8/vPRkJnXOKbyI6yqcasW4srGgHqqOnf0oqh9UQQIalaHc8kUJLaV
GYH0S6A/+4YTkloY80Wl1sPXLqQ6qbtN+Kct5B/f2CO7OoH6jnIxCmAKZQePt5dC9F0/sL2cUtvT
8SedmcOsf8KKZHgy68gI0XN1I9O5OXEgfvnVB4vyApuy2M2TwQxQ6+1DVouZLcnk0iN1Lf2SfBnh
sYsr6S4N6rqeWvcGr7WzEg1l9w751YgRQKbUg4rwcYBntqJ1Js8q1aRV3ki9I0lcNpuQls06TAtt
DZ1SJQ0imlAyjeJizFr1LFfsMwW6seaZ+kD+QjSYxX/jVWVx4m3VKbIyfN7eltkPqsJywUrt0Ml3
ZKl4gi7NpYwIXSYzbzyhXzlyAENIiPoT1TZ7nMOS0hRRz6prznpR59KAllp4JRq7A8Asxeb330Xq
F7bGK0eV8+XA9Govbpet3kZD3NNzIZqRA8HnQrXFllmLQ59LtC7ModT/+JrHZj6KBQgLVZZ+/v/2
cUYNOrgRsLVv5qVDCF7RXQ9xMfluwPnLoHt29/H1jr2FiBhhBb+Y7F92Ia/ukZTsueynovd7I1DJ
3+m0VRu28sEmI9wLqyWROtSGExvUYzdJZB7yV5C0i0T87U32ceQOIeRTv+hMfWW5yHTdLFbWS7q3
17DSnvgij4wZ3V42bpSjABkfCrQrh0m9wMnqm1OYXuJ0aR4bYUzbrsjTrx8/zyO3plNBJpCdNXuZ
Ut/emjmPJWKhhFDfCGmK7dQ2Ak1L9SylI+kz7oP5xD7xyAWhyfAc0U8uxfiDZ1mUBsxRMK5+WhOG
SErTM8ZDsUsrPIzGQK7nx/d35FFSX1uIdktKz7uFMkrajqhzdfBbOlA+UoZ021e94U+jVZ3YeehH
zsLL3grDGaxk1zmUJaLGRqaDg9OXSTTtTL0NV3WsdLdJl1CNHyR6WFP7RER1fi7HpNtg8Rz9toKq
arbkxCoTS+bIdhnfLg6nkpL3Xk+Gcd1b2S+10ZtdQdN3Ffa66tERCD6pbggpKB3ojnE2Jpd6SHYF
LN7dMIvuh0BVsyLeKzsxOMXySh8sDNTLOKXRwaRN9EKOevUKzpqeTxbSAN9s2nJHwxDknSlG85y6
RLzn2xzWI0voXVYG7aaexvBLN8bWxlTEE/fvfNViV70z1OjcdDkZtEDQVlbhxtsUIhJy8hDUURNH
NQa4Rt0PUn6pxoHm/cfj4sjCaoole2GxJdicdN+Oe/IUa9tqGIaaJRWMybmzQoYH/QKn+WOlGelu
xoWMr73UT0wmx67swFXUGZOcTA47J47ZRZUdhaMPLYPYcs4cSTrLK9z8pq/RgHu0KKdzVHW7E+Pz
yKuwAJ1gh2GeQgBzUKoKYXcVstJGn0AT4mNtDNZ2gWzfrPvixFt3ZJYmSXK5DoURaDsHq4Ius1Bn
pR19DreLWNIY8i39/pHT34hSZJqbnV2L/sQNHjttLdMYyQpkpXKDy9zzamROmolPt8xGIpoghqvo
ixDJwRbZuVZf0TEnCRR1q+VF4SDo6mq21+FgQKXFVIcGaPz+8Rh798B5OdgaY5qgp7TA9d5+HAus
iTY63URJLm6vWi0qsHYbwxaRSnRiOB+7FKNZX7YYEIsOZ1XoKr2V2Ork96FGolJPzmDaO/FFG+jd
f+NSKANo17MJNt8VrwlVmhJ4aZNfIltIvLwxyJAwIJuDM8c59fEjdA/nGguZN0cquhFEpVA6e/sI
nVGhH1+Wkz8LhWqK0XzvEhcxnTnF+1GT5P0ZTDJC0bNLo3DsE8esd68qV+coSYuap8r/DtYqxKND
yjlrYvc992vLCcIzgk2WFG/DvKgnY2RT11ln7ohQ7OP7fvcCcWVeHGDIdKsXWNPb+7ZSV+OJuly5
DOud7NA/E82krWWnTBsaGtOjqmW/mf6K8mBBELMNwKLFQefw9YlozJDlDRMkCgv0REjX7oqJuqot
0SJ9fH9HxuvSy7WpG3NMx7ZxeH+KSla3waVi0mZVkzzyXrgoHkvX/gOG/1tm2v/ZuUQa89w/U9L+
A89t+EF86/LTf3N3qORjsYJq/EdIxyvPLScYpnM6pBbuE4bjn+57Qg2RbCLSIveP1YWKxN+WW/6I
xibNGTZFtBPRM/0OJA2t69u5AGf84vNn0Yb4x4g53PozwRVBqef5uuftSNZoHSfbTzkNr9w4zpwV
h1PyAJ/7eXzKJvfLnD07WYJ2/bwjHMJoo8dOdFuQDtsy0z6pLSlGFjl1nJk+a+JnpiOuyua9mlCx
xJAVVtiXqgY9nmspJqJq61MZV1fdCPHHrtVmpWTGr6njFC4SM/UaS7dh0yy0nITqYvlU58MFSMvC
K1uQ9m7ZjWtjLklnneX3NEtrgF042UegFsaODKVaic+UCJE8ISWpXgC9pWxsF0jxn43M9EOh04dN
28InahXRcq6gXsn9JFMuJu46h5+RWsBMrHynGdNNMT6DZr5ISrZNlVme52b+1DZqREG/eR4Eq08t
6Y9ICsTJRGrthd3iF+i7tUzkpZ3JB7Zr49Sj71WGq75WHoYg83VN3ma9sVb7nYxIStSH7Yh+Mh+H
dRqCZs7CNeX1lSNV/t1Xq3hS3Icg+exUzSokHnBqH5RuIGtBXSNc00Sz0s075DIEaXpZvTNauckF
RdD72CTCjfSHWCEzUZ8w+edrafqVaLa2BUInis/jKIpXIqitbcWZ7cpNmyfYtXtbi/vz0I3PVHfY
u1AJUhcxsrnvjWatxcnGjucHpBTFHln8HYHuXyIwjG1yKZFNAon02IWN2b3Ic6/S/by7HMkEDkHi
jtei+0oZ80l28bbQ7tDXQtIR1WrOgmjj1Np529q1l2dxdIVJ0b3LjbK8pLd8P4+1urPK2jNibfI6
tYBR1osbJ7ZjPgSDM8zP0dEOcMXKXcOkq060P3a5YwHeueqHvRHwAIJ6bbl7YKI7NbXPR0AJ5OOS
TqzfZAu3twj6Td2LzZxZ+ypInlS4DecNp43QVZ7I7rrI7OhbpOu7Mi8+a+50GSyJebny08LoIwQ5
HWQuOs7Erx3xIEovL+SnMM+8wf68MFvhsK61Qd9HAEA9m1+y5Hd+ybV5o+c0Xoe57lBhh98KI7jM
BMcX0c+Np+jpbUm1x5OKWu27trN2dRF9UmLCngbiHLJUflWnX3pgDJs4Gs+ood/MJdS7lp6TGqTX
JsUkAi2624kmJnXcgs2jOK9r895RB2TJcLL6CExWxKPHMwJfvohKwhwHYh4B/IyK7fWcKy55M78K
YGOApc3ONlYvc+lvrS7X1XPxSTbPz/Lyqfpfy4/+KKupicNI/u+3/9j+8c/hc7nAEd78g/+CCb7t
npvp7rnFw/MXvHf5L/+rf/gnbPh+qp7//V+ffuZxsY5b2cQ/JBun50MQsc0M+8/rxnX/VPzf/5M+
NyeBxsvv+RvgwguHnkWHTAx1Zdmv/U1toIxJo95m42hjPP/PJcQiMhd7lclmgI3yH1C3v6gNsF0I
sQEH80cMnqr/zhJysKliAVk+3AKaQIFLb+BgP97bYZHgC23X2kiSLUHMG6kkDPPkzsxIr0U5/up5
3fxxJP4XtC83ZVzI9t//9WCTs1zPovFEtpqgkoNG4e0mp2sG6N/BIEmdNnZoFdYCZr6Y3BMleFpZ
71bG5YFSK+Lhme8Ps6lQImp8L6pJtqabcoivbEJ159Qg7Da5JxZ22BFYNF8YJXjNSOntm1hmREoG
kYHzQWNKoeI0bIxSuZqZloYuVQnqqe955VfZIpyftLXbqn48fXF7F2uIViJFyjR8S+5YfLMCa4HD
kxUsY6261cNSXIJZWrt29L1K++3gKudKF52pyhBFXiSsm2qWwicNLlqXWfKgBMFNITHYJY3ngMMC
uu5BZlsSKgxi2o3PWh31KxXgBZk09bqbrK49h577EmVs2rEfDphRbKdaB3N95RBdECnVGoPDJRTo
jZmqzOht9DOT8Vna259Aw+EPdi4gFp9lbZM/kuyB+J/i76pg2tfchq53YY9niu62+KcwkLDeK132
OWpTtA2a3l02ZqbtqmiYv+gRCLFt1RfzJy1Fsf8Ln4eymsskxCroaNhU4EzlLf4cjDFh/SiqnJo3
7hMH+hoczvkmrYaiZUmuKdhkBVOgosq7Wgu2iVl1Oy0ob7GDWN5M5gQzXb0iuyPztcgiDR7S1pmi
TGvCB8dnmUWp59p9k9Hq7FQVS4C2Motx/lZVYf1Fn8gQrCKWxYBNUOLOzlqptHIfOUa80tlcPdYT
XoL/R955ZNdtddu6Qz80kEMV4UTmJIoVDEqikONGrt+e/K8LtwPu2PtAyTZJWdJV2RUXTPvgBGDv
tdea85uHZTWsBzaqZ+eyBEdRceUUCk7V4VC4aZSMwXpfy5eix6DmDbPDKf8ymtg2HaVop9N5WKhg
iCM31cN/+nJIK2IieQiK9hyL5G1XqLtlzq5m09z8p8/SsYTSBa+wJxwXh2tOrOrXB+TfsEbrFovG
j9dodp0//rcQ3eMvqfPPL/RtkVbe6ZxoWaRRLNj681++LdIyCTzMFVkc+dM6XXxZ56/AS6iboHeU
52L+T7SOAT2ZSREAe3R0DIxYV//cu74tkmx7P5x4Ka/LfHQnvAMiXDhMwJxY7b9vVs3VR+WMxEhL
9TQHHaHjlzNdFq8V93q8qLuCqSB/G/OLfs6GQMlD12n6kRtalGdJHUaevvTSL9bY10v51ze1KpwA
RHP+oG39+k0hcWockdWGZ7XrI63qwOUGkfg28TKHF7/gL3eNPy+FfI6Z8dp9WL+fF00shqyxoi6l
4dmj3uD9mRa45WSES4P0e0iIr5fibMY+BWpNhWX0+lJKlGetJvhUiTI6eNO0GlGRMWP30edfjMHW
U+WLrvG3ayEsZT9ERIzM9PW1+iKK0rCuDE9Z4kexECzQaXO4SY35ozCsgcl52eztwShv57YYfMlI
bW9h/dtUstTjwW3CvcS4ZYNVlzaB3ejBz7/2N3LCb29wtdGtezYa2LdvkNUXfHtjUAj02nsehcrr
9bbcF3JebVpo2DiiK4zBKFLnpQEr2kfbn7+Ff7rJOGHTA1d4D99FkDj5WI+tyTtgc569SJ4JIsCS
tqvbTPyi//JPP8cax8kUFOMuSoI3n9bulGRWClP3tATTraS04tEszHjbV3rvDkQ87I3CnDn8Vqdh
2DzVZfMQ23kYpHGDrmcpbhma3lnVbWvawy/Kpmfe0t8DhudfgptxXX7QjzC3edPGLZOYxMycW0UD
2+pbaRgdcZizYhyqKUx8OVbQdWgkmsOitUOEYWrRyy5ZwInHerIOIyqxsefJ3i7Lcj7Kse6iIa5/
8Wv9ww3Nu1yVD8i9ABW/+QYHuZ+IKiKjXVvoG9QdUxnJNsVJXcat31YAf39+d6yv9923QqgVy4IO
w/6tXNmWgJv2KQcYSxkU3A/Rmhw+uIZTnaXz4vAMV3pgdEv6i5/jHz8nmnjk8WhNsF+8fnBzgBFa
bZMKgxnxU97WwHKbbthgyHS82ADk9/OP+byUfvc5Ee8gqKPbRB/q9fUsuYtpd7IomeUyHvM+QTks
SsKGsUNbGV7i0Dk2xAMt5PUBnE4i9XlcUsrbmtltGMgRBn0zp9eyTKn1SURKeVM7S/slqUwJX7rA
gMdgswxsKdJLr6uLDFYDOYDwTIVDPCL+zEMfxtnoRTg6Pye2XA2u3enxVZ4Z84eGn+Z8lrr0bMDA
FHCuUW61XB4f+ik9NzLYlW5q2vWlWUrSGU4K6YLQgenx59/Sm3TSr8+Ixo/CgYq5NOea199SOLDd
tUayPiNg4aw4LT3LBPkbat20aeJ68jE5Pnb6FJ2YRaSc0mgWN3BNgQvL3XBtyiiER6gUHlr0hsK7
009UhHteZ4rZLTTnQV+yCn+0XPjP7/xfUYzZbJA/LsbcqsvQlv241coQ9q+DskWltRITGWvQ18RY
89dB2XpHqhe78jqZpD7jD3+3WqHiKavKnvoITB0rxLdzMq1W5iQYCvQ1EYy/Ob9Tgj1vdX8/ghRd
6wUYBqz+LiKen9VnL0oQPS6qUrPwjGEwTmaXpF881vGBBtfqAXGy/LElU+cGvBDpPhFskGuDLKTK
6wYc3rCB5KfFTseP2Bjby2QmMNwNOaO+HzmTX9j98lRMGfSEVh+1LY1j7cIJzfbGwD8uBZ0ca0en
mDihgfE49mWenHRIuDVtnEyvTYpcd510qcEameEXZRGnBZ050EsTQimSwqeyd4vIlA44gct/Ua9n
1az8+Nb943/a9I//rjkqv8iuWl/m2ylCfYcWBvMMNx4CJ0qWv+5g+jnoSxkWrJIZNivqnL9vYYvV
DnobOiX++SIEfJ0WoFpA6IbRjXHpb0L635RzNEPwJRpIFBCwP7M6eeMvy+iwARTpdLHjsfYPlZv1
Wfi42DkFPOqyyIivhm44YWypuUpRSL7W1bt8iWZX0/POF0ujnnYNU4bQlIYjgXWuqS9u26a70Cm9
QZm2zMi+1DQhnaS7Zos4zpDxekOP3aQXd1akPqlk84mJGipN8iAeFWQd+vKYYuWdom6fZ/l1jArZ
1ZE5eLishTvjo+A+XsKgJ0Taz7PZDtLOqFwiBO8syEq+BJIE4dOknuaSvokrvQkQuCRB7bTxQeAJ
uBqt6byplgDFBTtD4Zf1fM8GeFcVRbFTjWh4VKNFvsgLkjl6iTypPOrtvYxz8X0iskJzE/I0zi1R
bXp7OirFcCGP4ixa1sAOaPDoSs7sQb90WubrXWpeG9OUkZvl4OGlBtLH93aXnYoYUiGuhTyX3i+G
sg+nKqj7NQYhSXaWctKRcrAxU+TNuoqTDdqI6hsLlHQVE5QXIXzexHJyb8edS1Cp31QkfqW1Mrpl
Y38xc/MmseNjr5tnapgeFV08KuzraTXeFrD5E2b5Zt+eTjMB0l11rZXawVqi1MU2HR3zNMRip4td
FaNa6TPnZJnHw1JmU0m5kNi7grpuR77VBpZLkA7DFs1cuQP/lwSIGK2nQWDviDsgLnZDtqVUXOgi
gl0wbgihnN5TR1z0Ws5vjCy3qSkv7DEYyjLAH7xDx+OG+JDiDknQeKqENd98+WHRlKfcHN9Hw4x9
Vn5vq9mDCrpJzOoZwcr3bOTxVpVFYPT6h0TRrrXKtA9FbXa7xralu1qTZxeiwYOg9OCULCWq48Y9
4CK1OxbFp5TUa7rqMCPTAYrT8jlL60sQLPIpqdhBKAxv3Yv2TWYFy4L/RAb+NOjWWZ3PV0pr3pQL
Qy7SGqJkky7Jziwct2oHWnGlp2VAoHmlbZhOOzltL9vBXHhOksbaS9NQ+4rNZ0cgFG4Sde48QPV1
FExzrHT+4Nj9Z6NKmEcYqAX3PIrGRxb4ZlsBIj3PYHxcTVUjn4dZTedNr6WTfGzO+7RoP8TMyTZj
ldkfrW4qXKUz8wKWdeGcyw3HGWB30UVmFAru3XrY5q2mnki6Xe3RBj4wNgpPRkv+Muc9UtRK6dx+
0ccjV+ZEw5QFoEY979NQzTeTXU7+VOXNScw0nhgOAZtVEA7iZ4Z6kxd5AEl/Q3aBDtCJ7DnFRO4t
GY99UgWV6I8RT1SanUuK9RSSYhEneuDYMcHxsy9Z2UGXx3XObt9li840RbE+CrVyvEIRy6mmxvDq
l6kLRMfIJYqEYBECvXRZG9MXE34FjxOmdNNJNgAJT+BtkT5bkD5QK/Yh18yzuk+Bq8L5yBr8wp3P
/JSRiFMfknQQQTVkDSojebVFTGdDKh2yqt/qcbKFPvbILJ5AYN1iN2/l6mglne6STGS6Zhg9ktxz
VLXG2ANKYdSiGVdqwfz1X1Mn0rT52WZ7VX18Yvz2pWKy8qPA7OeX+LrRqso7GmL4KhGAU/GD1Pxz
o1Xld/wLIMlkhiHI4Rz210Zr6u/WccBK+GWAiqyT3fnPmYr2DnUUutJv83qqvzftuZ+169ZZz4tj
KbUiqhF6ifLaSUTP+RaG6BjpNAkpowfP9beqUbdXUqYgrdLAaTDJnfThrikguLvpNPSfpTJqzswl
1nyr4fYtsip8P81J8tCjqOcgskz5baMkDC7CMlroBXFGhKokOduclIrZDedRp9UPwMa3Fp1nXeEA
eAr/priUFjxWLtglS0beqUTbIa/KK/iRynlOwyj2LDD4u1APh3vw9k3pltCqJG+Ef3OX59FGlJJL
t6RlPRwjufEYKbb1TldnUiWaSKpGdmOLBA9jSbMruCLXIcvmdWhMESAm084+jZocRVSqs/YkNWGS
Bs0kx97YSX1DpInScEJDZu8pRTZiqq4bdQFDXOZbkSQtsxXUj/tWNHrh19E8WlsTJduDJU8t4J3W
FLHPnHa+sOZSy++rQgI9ICXXZs3g9HS2pKSjWRMDVa7a5Juc719xZluDdX9c+N788b/t08fq8+Mv
Cl/Ern8VvjxaKp5fJJSr9YaZ4p/Po6IRzor+nhmcqSD351H5s+6lRY7YCT4r1S/qxBexrXTPUXg5
pP4YeKZWm9rvPI5kTb5+HtfTJMI8pPgMBAFcG2/qXj0roFamtuRhRF2xMUlqu7B0HiIL4Xrky+J2
tt/3sKexZtvL1QAdrBt3hVr5srnt2xUzBa7kssV4sdBsMparMUUlYRP/IhBlkAbE6mIG4OO6c10y
yUdJ0hs9kg5zahBfKflpfcp+yqkRyNnGLmKeO609zllkbZK8OW+69Klshm2TVJ/ydJMAIKQcp2VS
W+yVOMeQw87m3oSD7IZ59zGVxb6QMPJmw4WwxG1oPar1bZYm2An1W/YrJChz64WzeiX05YpDtTsk
TtBZYt/HwjOiC+wkpxpdTcPoAyJCd2K5S3ul3o/VF7O6WpI9M0A3UxcQR+tycp4CpzOro74sD0YS
nnRRdCzTojpV036PckFyDTw/qzSnaoj6WZx9TzLctqzPoQV4UvU+Bsw2WeSRI0mZm9uxq1xTfSIs
KMhab+kIMZIviVYdHoyuDXeZftq1thdFBG5Jl0hR5h0ZFYUPo6Q61fMwDdppvKlraRcSQjEVw6bF
KFN3jTcqpOAwD3RJrt45ei8Yaeu+aG5bJJFCabZdM5536E4ke925Leq5IOvhc5pOVm2SarYOwl76
m0RuT0nTQV1pcRbaLUR6If3R09DnGO6jeXSS8kaV763yYera4iqZx+wYWafW8CigXLaU6aM5bk05
hXNWummR7m3pS7fkVErNJ4puU1L2SkOkjvWE2WhrSmvrbnBx/fpL+nGA9I7518vJSCOG6qHq1O0A
jXJUdhFuBG0M+rC9k83TajDwzzza5UmnPshWQ4neegr8ONFcWYinFzuYa+WTUZFZnN/DTYJY6Tpj
waT42BJeaacEa9qyN8u3WkPlaayAngBsGPBY5WIO3SpRrqx5OFXrh9G5tZxik3DoyibN0ydOM8mX
rPkQQwkK0dSLNt7IJAtJ8b0MQ9Ush4smBOKrqaeVSGmc5Y+FlrtGQauiGbQMK+D94igborKg3IWQ
FtX0VvQ1IVof5m4f9c6Nmt1ZmNhJAXeFVQbOoyrzaFBt64RZJaN+0qO57xgHzTXezetaPzFEcQUx
w8sLzRd2dRK3FmEpt4UGtWilFjqqC1mNPDnDVcpAWBSv9C39sVW3UZ+dAxoph7h8MJwl8WyJL8SW
BRj6OtBTPair2iem2NfaCxRFu8xsAOJ03iR0X+t5KlTkAtyq026EDC1FJolWmS8QRNGI3uOMazeD
Qf2YS2d81Z+guYJi9tEJxEjcATXKhw7yua9HhArDofNqjBnVTVRzfU7K4gaE5L6JpkOqW/cg6DeS
5vc1eFoMA0PqGcLiH2VIdmTE+cEAxprRC59qX2p6KcBOULpZjawAeiFP3yHWT2td2rI0QgJVvRo9
mwpuxW0tSJyNxbtbyD4Lpal1B+VBhKdzjPi/hvOFZdmspxCo7BQG81xIh4nl67qP2vGpSrJ7yzkL
y4J0vL45544+X2R+rQqLl0fIwjkL9UlXFfvR+qQW92ljHwyiMzGBj1Y0+bA23Tmxo0DFse3NNme9
VLuZW+RyfUpFbqs9JPE5vVLzatdLxfVKW4Qgdx5bt1O47AdzQ8QNo/rqTNXEXuPda2aEz1hjLdP8
pP0y1clWr0KawcKniPyoNvvEOjPaARss6cO9IV83tvZJIaAnjUN5O/UszDfZgjm6OBpZfSlG9VyJ
0toFjHqF2ArxI4oI4wzyoBs1X8Ia4oIlbqJkG4uDph/M5BKQZLxhVLe4zpzvdfO8lM5wWqCEJKyN
NUxSP5mLHmS6ta2I+xpnv3M+T+dJ3p5n8kZrMGGUAJPddCi1YAxbn4SdTSy0HXyHQFagFKuHjC9G
s3yheCVAQ8HCnRvHZZE93Sz2EVub4MC8/Q8sRb0TSxv59Yj4Rdmk0kczL3di4pWiyp/qx1YKpGi3
iKvGuWRw5MrGLpU5jB6t4pxTcTee5vhZ6s9Jx9BJhzn56V9zziGK66e1VfLU1j8+4jz/3996ifY7
QAUMNRiwE6X8p2TMeoeLGxsHY3D7W4/8Wz1lyu/Wf8H0w7AgRoDr+vt4I7+jnNKxzfFswbv5PdUx
F399uqEDDvIKxAd8dMhIb6qpxUglTiDMo6cwzy/UtO0Q7FZtQKb8V5n6D3UP1pvCjT4qiTf0KjlN
YfZFgv+6YTm1HErA7XW+3NVXPelohmv1SXOl2WF1qgF4C7QJnDOVje3c8dfxs7wkKbp5HXImfj1W
uYH0rwbPWT2RzGsV8uDCIR8u4cwfS7s27lvSGlNfiqNq8Sc9tbttRJVDyo8RbWy45GQraqOwPSPW
Ecgtctvy1FZGfO50qkQBiN4ZbJ40ZBKnlVHwButEihGISvrs9xVlBscaOXWCHCh+4jatPIdeVKgI
aJdpMjxVG8KTdG5C2R/pWUZePpr1Y1fIsJVjdrjM1+tB9qkIpnOzklGRVlneHxFVdfd537MJVuIY
9ZwPd/CcaHJFk4CFqov6PnNMQt3zyKwfZgZvn2jbduz+toM8JInC+cFuGqmiVYmSw5001UzOUEEt
nWcUcvNk5Eu/7HNpakzUr21U+pFll/XXlsYPf+LvbyZ+YVAQK+IEUfxbR/VSzaoiYwX2YbholHX8
aoNG8DVC8BfP2cXXSc1PhIdfbyUeDeZInP85XLy+lZLarjOt4EJgfIfNbCpuCkBm06hfRR3/hnMh
s60X3+l3UWXXVZ4/feme/vh/vzgYPr/OX6sYsxAgSAzOVGB1Mk/4X+JXMAVM1DgdKhZnPVo4f65k
+jskVSwsKDFYY2ii/L2Sqe+g/tEqWfNaoErQw/mNRg2Dj9dr2bMznHWFZRGWAMyq9fZ8MdXDP5FJ
KKZkv5JpU7YVz1NKxm9RWqHHYi1z/0f0MO1ZRBBR4/NUViinNImkVJ4ibWupQr0oSvkyXTFTeqeu
CchAUxrfiBT9rEjM4nRMFfGptMr5bjFzu/fojhhPTj4hi6iK8a4PKwfbQtsWn7KwVkEUp3l3NaRJ
wjjBVHCQm1rdnE0yPZ5I1addZ7eWsZWnfMeD+6kAmuypKeb91uZEg49iq04LXWvkoI4OfrtihuJ2
4/tSS3uPbAB/sVkgR8aDUZ0PF07RWhunNsJNG4f651TTYstTqto+baxaStcWzO0QVSfykyQlJ0OO
DCUwmQJ9LIiQNTes0FJzHEzqQWY5RqvdwdcxB29umnDA2TED2C/lpCmDPLKSq1qT9KA1h9JTaBI7
s4y0fx69OJf2SjQ1iTemkUnsgDDNz/EQm25v5T2M97qGODlOhnGMLSv/rA7OOHnlWHprrPNk7ACz
busy3KpxBWl77McZ4UKm7zRLkiy/jh39tBBG7Ld4D6IlL64Xq5R2oo7a03FeSnMPlpD+e9WnfbcG
Su6KcTEuDCJIpLINolgDFSbNVrqvhxgLSrQMMkoss3+shNIe+hSImlrEoGOK1rgvwjz9MEtCvI8F
sTdZNBw5kh3qCKp7S0ZTRFziR6fKnWYHHWuL7Gc8U+dQhWghifIEcpP8Me6nRrpTimkZ79S25gC+
ZObGatl3QSmp/ehqebpcT2ATmkfiDgil1Qu7u1e7uKGnQACwa7ayecGwfb6IQbtK2BgE9wy01z73
1SxXfDId3SjLAl0MNMRTF6x8SuJAuiPRgekS6Oo+QMmL+BiC0xmDSpS4D+z9NaSaKRaDW4zZQYbb
MDkNOWZSWezJhMM2opUXzhKpynk5RfFNUnXGPmOkd1OLU2SJni4tFwVnM7dp5q3Wpmdj+qUqsBev
EaOU2aWd3EcW6jg3nhzpAeV6QIItUtoMJL/jJIURzDh3k4NGY7Jx23oZyOOY0+pWHnQDP6vWo0qT
JPWaAbhXLtWmLi+XMFWaXZQ0MlN2U524yQApxyiVmH3GZFvfQ66v2KBlWpumntgh0T5L9GVc+uQA
y5M+kWr30L7c2s7aw1yrYgy0QkNGHhvmiSQ36+On9gs2Uzmto12cVLRTDQ5hx6o3Mq6Hz0lsNAi7
3e4/Hapi4ogSmQNP6ioivV/06fbfU0av+/OPW5R3DObLP/77y9H8+irfNiJnlfGSjYTN2+BhfrER
Oe/AFGIFYEQFYQLuw6uNiIE53fHnJiRq3r83Iu0d2i9aoIzl7XXM8HsC37dkGR2pMO9iNfSiPGQ+
8WYjWvJOTAtpur482vV1M06Oi32h8vMZXbquRjQPo7lKP4VLTI50Zt2VChglhiOcDs1qpuCMiRf1
ShKjSbO2KCmXT1I6V4em1B23ydvTWODdl2tGkcI5D80pAFbvELYQC9DMsfS5U533vTRdgWbBNTea
l2o6pUe51hiUIgM+Dk6cNxxYJRp8Q6RvK7vKj10joNbMYsJaPTdeb9jJhxbqIZKySnfjmAc8luEA
k/auuVoaymdqM56IJUv365CEm7/tQN9on1MxhdvJYgJhyb3MWSIlcCZHa+hKRkevRsLE8shWljR+
TOdxdJsYjltAVkLk1T0JDLlSPsoWRv66I/EXnPwJKv3ZS0ppswyPOWaBbasPB2Q8PN6qjiUyuxty
xdngCmi3S6Pba66vpWyMKUGbkxqBHubXZmTus8K8w4y9Dm82uWVthZ5dcUK3CIGRjiEa/QMUn4rZ
iF0haBCzpV4Biy9ij1tR29R1QYutsydcbkU6X8bqIh/rJGEAWp45MIM5YLSNDtFCicptJKeTF9bL
lZW0h0mmORQT/a0t6lOqmyG4ZcH+2SzzBcYHrzGqi6lnC9VO03bepsnJyDelmrdpZfpSdJvkH/5F
C8pPZx63xf+lrP1r3sH8cQWocDJntAF0Z1WDfStrHaRqCmcZDUEqgul1qvF3WcuBWbYBEHJCfzt/
xHKw6js5pkPUUY3fKWvRFb0ua5l28OQD05WBPiBYe0sgC4dKyypShPw8rzJKhYruJtWvYyEXiXDl
8uaTL3mo0J0dUhRom7Kqu8+sEu7CqfphXInZPAOTcWpXGVmcpSTjPJKjVCq9cUbl608jqyL7czw0
PmkmTC0QvzZnoxXqNQXOgOxSsQY1x387P3DsxrArN4NxX4d2+kUSUkmd7KQDapakQveW9jCmOf7J
xL2ZZhHCa4vmowowjvTMNFEav13WT1KUYryblApISkSgxrU01VLnxuHEKKBPWBaEM9yjJCxZ8pr4
krwApn+mJZgENnMXQptcB4Q1k0L768xwaOeL+XmSaD9PFa11wNg8zxrF89zRJF5tr8AsNAPLovLy
adObh9xoQxAtfT8r26JV89zlEy+Q5gGc6G6rNOkd3CkO60Yi8a0iHLQ+gzlVH/Asb0j0BVw2JnkX
aEsxzB7pQf11qYM38WYt0dDfOO2qrLCNu3R0atLD7Fl3fN2qqvsm6sPeM8k9WVF2IIm8UUWiT5eC
BXIp0pK+7/O62QxTyHAKkOqNk7cOFaQabYpaT6lSoTicxh3X2jaFQkc9V6Uu8eJKnQvPoiZ9H2Vj
R3FdGBLLkxSuTXcyu4jcsaT8XnRjzZA1H64pb1iUUmt5Iqwz9GZDLSdXHqXG2dFhBYymoNOXvGoE
vd9Zi6bSJpelpwriIdA0Zn+/CVJi8M6RkgfS5ElTeQBfH+daxg2FKSWrnIZkHEujEzumkgR2Nh29
KRyGX/hStO8fNKz/nEIpLFAcfJe6yHdgL5qcR0GRjtpJ3kzwG0t98AwlQpROdEygATz2KzWDopPl
NXFZAB5GkXabpuJwFrX48JtRwk2hZItXDkm/j+M02msyCfMwYoyzNVb7VkFPcxaSlLSJOYsiwk7k
gNgGJuRhKXBjz/U26ax8s07fBSobX+SK7PWdIf2iX7O2SV7JYPmGWScAVHAOZ9LKwvfywCyqYcKK
MId+ko7VthZVsrcK66awHLHvpO5rI/iH3aG1lfj2anyzgBtRJKCofFMVkRk29XErQgZOYvDUXHI8
B96BK0cl7W/DKjiflL+LB+cm0lFJyvyi2FRptr7+iLqWijQ2lyjQ5ZyB2cJOnmaRvkGWG38Vfv/O
54N6BDsC3xmOo7col2pwFhLMRQy1ALt3F1mWq5tNFSw562c2ys1xqfDrvyiV/y+dMLYe/Mg0ZSD+
QWBd1Ssveh7pFE+kiZgJ2c5MllW56L1otPrrouu6X8BinvkTb35AOtLwp5+z5zH9vr6WPStCTRc1
DizigumyjpWHJqw/K4AMXZOpY/hmLYagyuTZk0WW+P0SOQ94RuzDtJjKOUquLz//9M8unrdvCTA5
DSdzdee9RWaQEmWOIzNrYszU4lyQcu3X5tCetxyDT7Q6ZWNSmv7YE/DodT10ArnQ6s3UhSk/kD5s
wxlfAf9Ko1Qfyl2HvW4r92UV2GUW0ncx841u9f0NGpXJHcHWul2nDUGi1fVxDd7yxiTsmavW6rYh
szX4+cf7pxUJ1TuCd8Cj4GqeW+ovfl16eFoYTRJci6q1H0sNyWeraMmBIvN9mBYFVtQ4d5MiLs+N
KrJuxJjD3CBBy8/NtApM9PwewFTYFk0CU20MzUDoJRtFI9TThuPFuZM6EUlIhLPrxYwhLYrlWza8
A2GZ/Tm26/LDLLrqOGgc2SenJIaXAJ/NQsW0FQ2nh59/4H+6xSAhQbwnVpkFaT2jvbydGWFWFAxd
HICSuK5qOWeunq3n+jz2Sosw2hiz6Dbra9UdrazbSjnS5pR4yrMc8m1A5tM3vt6/ogVs/vTcvf3j
v0P+9Kv27/oa307d1juWUkh74M6InnmW3H2rk8134L80Do7MuJ617X/XyRTX/KJ4eIheslkUWTT+
1OnJ71Q4zbwSNzdzLPINfqP9+wwbeLUUMAtb4eSrGJDi++1KX+GfaGPLEL6ZT+ZTZ9b63opqYjil
bm4rb1mHJlNZNQ/58yTF4r+4z/WkK93ERF8TaYXyKOfAU32RTCcJnnr0Hb0654dZLAxqCTxODL9e
HGtZ62zjsVVEeAZWR7oM6zb8NIpqmoG26JftlLSQ4fRxGAKEfEILarq+71PFQsQ7CdkMTNQxqNkG
knXUQtEQ/6qkls5SJu2YeEi2b0EVGNwywcXvRpLdnJAPtx79Z6wnDESML5I19Rt1HGkyaE68DES5
dvKFXVX6Qa+b00YROogbe0xkr05FXHptOItaEF2b94j+i/ijUoVndl4g3iHNTx9d4LxF4VV1ZkT7
kG0MaQeNF5fzDUYxhm/SRpFT/FRjyawMRVMjHYrFcJC5lNJJVw/a6LY2VnmiCMjK0fVqSyxpZXpk
VPbDlo5I9pDoc3VRyF1zqRW13bpqMoxnJN4OH4dQbvqNFHd0Lk1lFJHPR2/Q4yuxFXSdJD1oWaZ/
VCUFQk5Tm3lLGEIafo71SCXPd5Kqj79Yidba5+3ttNrEcT9yU30XjTyHloFZtR38RJmuAB4ZG6nK
0QIkWbIdDXEHdFG66cAHVVNUfOzj+YtlJtL25+9i3b2/exPmGvqggt4nieH1cijsmOaRAppNaYmN
i5qhOyZi6na/fRUCoHE+cg3aam9riDheMk1tpN6nsZbvsGAWh1AV38xFPyyPvoMXkkKzUiGx3Wv4
Sbja6w+zDJroFcIOfMHdsS0IZ1/WNnkZw9VeDBSjYTIOW51dkDuSMipJZD2Q2j45LgpRrr/9mTmk
4ydjIo1+eB1YvdxoKmOskmXSe4JjdYyV1iAFsdbWm59fZX2VN78fw1AaW0ibuc46xX95FYYzWeOY
C9wpQyQXUduFB6mdE8T1o+JrpaRsFY45bpmJ9he/Kav091de+5/rikjp8KZWQ6fYUxcZvb80hf3R
IWPDi+jREczSI1Qepl+VKuud+PaTrt1VjY/JCPjt6gvPyoxzumO+6IspUOOkObQ6t9QoluRrVfRv
2JFhhr64gf5hKNuKJ7bkH4rm1//9r1ksOyZHGpumNbX/Ghj3bTPW3zmw48BM0MfG5bie6v5sWpnv
mIpiO+d3euNOM413FEecXRD8Put3f6sFztt6eTcABYURzCOOSgOV7ndJSWrDuFFuFMdv5FO7dU6I
ZN6G9njuhKT7quMHC0w3qaa3L76si69320tVwJt7/utVFdmi8c6YehXGvHraaO8XZI3Jjm+rB3wb
QrtqwnO5//zzq3xvvFs/3IvLvFk6SPftEwjSDsS3u1pnuDbpMfph/Y5m4bZpl22LXZPsY0+tl7tf
XJvxxfdfLPpjCuQVav2WuES7L44Q8zl+W8ufJqPe23ZFUrx0oukp+DD7ZjQkUraYmA3kC3fiEa8q
DQsmer94I8abrWn9sukcYDUw1xWOb/v1l62KCa4NbHx/SIk6kRyd3GECgyr6Y2NJ67y2AcAzuE1M
v0kje9k7khRPxwhd+cY0q/o90aSN7KtAez2bUTm/F1Ehh6id+7uCRGQCzM1kvBhsc3HrQXlMR6Iq
lbQZNqFmF8GsyvJENZMQzJs9h/RGA3m9VRl22s5Ea9QEIMYJ862FFC4npZbo5ikGhLxoeU9yNUa0
3UhIC8K8amZ2PuHkp+3XeODnqODYDD/GYinyq9Y0xfSoUM31VCVtnO6XuY+symuHGr3o8jVzGLeo
xgA9/f/knUl23Na2bbvyGmB4IE+KF0DkESTFnKxgUCKFPE8OgIa9DvyO/QlZ1qUoWXwqu+CKRQYY
EcA5++y91lxK7nZykXUuvclg60xl7jyOk97Hp1pUzPOBnFbzRu/ndF7JdpgN53g19XajmRHSWZG0
enmUjL5M6KbaRTav9U7IzuBJ+Kq2ppoIo0GrNTAb9yEsVU9aBP37BPlJRUsQZ5dqYAWugG1xDhzA
iQ8Cd5dbOPYWQeyTkcadcpTJ89qBOAw4v3dAX280BNaUpomFbggQrY3zz2ucIa93alHV4amhTXzp
jGrhtVZ1U0tOtbFC0mI73Sk28YRCmQPwlWS2HxBen5EbvZNL+9PUQxyIHTCHJ2My6ueOTcmFQKAc
yOeOV39kk9qW5Zwy0k9NTyGEibhPEEvDUe0X/Wjh/mHWaMWsgIDmxJwu29leKyroKSnlP+H+EcLg
H/W6tXwUbvy2xghKcWWl8BJKNTl+/CNRlAhDY77MdwbfGHftYKyk6iWJOz9Xb/9AVDEMTHEtv4yv
hDrsW/3aTtKNJqef/2iN2pGR8Vu+kisube5VHuU7DsDePByQoeJTWRfqQ5t9bmZp80fI/k5sBT+O
eHnO9Us+WcdKt8yk3FqZ/S9P4L9hF2SY8mq1+WEX/E+7MPn6AuTTP22EX17h60ZosKdZ5CXgE4PA
+gUb8m0jXNqbzF9BtLIfLji8rxvhghOgq2JYRAPQbHgtr8SushBykB9yhPwyDP6dUykN1R9WbMci
G4MsDjLkgOq8KQGLQjWjGf2PH0XKslZJWpOfByoCbEs+RrY27tQ+IT0rkBRQFcHaQobe1dPRrgId
fTTsl7BpGVfW5MALZa0lKGrKuOdYG+kIRJrRUwqp2gUlGXhGomw0GHc75B6MbIxi+iDV2XmESN+t
liBzhhL7lMMgEer7DOSQJ8XyedpVz0EeANRuzyBd1/FTC/a0UcQuaogsUJ1zahDASbNY6QaayEm2
ruxG2fQzf0WAsxQTau8V6XLUlM3qOUfOf491gdeIw/loSCMa78o6zD0Y0smyqoOa3ywjGLKI77q8
36pSewlSbku7ylMX9XVpYCO2EjZR4eVNc9XoHxAfnZvhnYWxg1xepldOSR7tnPgapJAVrmRrO6oN
xhwbqfa8neWhXPVa2B4Y9rAeWmN9YaPo8rNSUdHUF9JFutgfYvnMRD3qpjPutd4hr2GQjtYw7foZ
XGvgvAQpRg47rg622VyRpewjM7k3K6ihiSOui5IMxNbES1Kdoiy4y0X0SW2aIwJS2w9askSzbH5A
jB4dCxV2eDFPu9QJUxRCeAmUNL/Wu4hzvZzgdC8UrTsEZLd4gxEzZgC254ct6qrUohVQCXw1XaaC
IuVAeGrhTa7aGi+4XDmnnFtZcZs6D1HEjs4GK7Bnj7Inw2avu9t2jMQ50tFVKdkrPWfkVGnTFlnY
I0zcbTPnGKNKi4hQheZuWlr0DBfvbCZJbkd9odvjPaRgt0naZbjk4us+yCOpAkYduuVAZvCUPxr1
qLucH32A8yty8D4ypTmrtWQ9WcZdns5nuk6/bmi6vaIw3p5k/XKKsbcIZfjQzObkIT5wZ1RpNAAT
V+RT8ET3QNqYenAR2RbUvNn+0BH9HBUaFdfeUNLR1SPV3KhW4w3tEm6qof7Rh1FfiahfULPlmjyA
GgQslmPmo+5oiGIgUz47T3rCARwdVZKkqslisNC8Ki7IfsXNhKdKuVIL8yqUhuHYOPNV1BNwZxQK
fgpN25mVdiFo8dd9+GynieVVRPlFiaVtQpFOWDOFGzN204A9TrKDfaS5tWX84LZVeaZRFX6bO9fV
LNtLJfIpKGzno2qU5mYWU+jZWB03qMvIp7cnYyvnFanbqddl1UueEwDYlFvQI5dxF+xSxWy5J9J9
aZNDRINamvNV0DTbJp3YsyuMKkiESbM1gUmLyjzYQZZivm7ei117c/ijFlyoXtxi6F44k7y15PH6
iiBKOvaZUTAcuB/aZJ+azl/NkH/Djkf/81c73tX/+9/nlyZ6YuD9Xjt2eaFv7VhNQ7WAPgB7MolP
bKrf2rGoWW28A0ju+V4gjfy98YGiRWm7bJdMcYAcLjvx3+1YOrUMWheiCL5qEJi/JVt4cxZDCLxk
li6G0CUdg8CY748HkSTJRg1sFLvStlROVn0X1QxW8Qi++qB+cuZ7c+v9dR1UVkyJdY67i0P8dYfF
Gh0jthHk+Ur5EDfasXWkj0J9jyb303dDvDC9b+gtjJu+v0o1K3HRJ1kPzPWlzEovKcp9kdcXemE+
vPN+fnhDBlBIAH20pjjGE9X+/aUCHFxh0JdI21Wpj72gq6ZMccVYtYmfWq3yTCaZdCmrTUhJmmC8
cwGkmBcpp6J+PbVGcamVRoj2Y1Knisi2uJ5djmnFI2IGBB/pcsrylGwYYgSgExOxALc1uWa1x3Tp
OPRCLnZjICJjrZA0cm0PyQhcRo33pRNkz7YWW/s5p4fgTqJugjWbiLYJOo5qfioMozt1hrWcB5oG
LVg8TjMNxZYzeOkIbQXLoaxpr8vtLSeCPiEcoYmbtUUw9oQFibPbYe4yOUMMpZOWJLe5BnDbaFOX
ikT1m6GUinWdBEFxIhGQT4cjkx6eETUEf/jX38Nyf37fz2KzWA75rGpUm2+/cT3SlGIkT8WvbU+2
GR0HcdX6oyZOsQR6N42n9/JFly/2zRWXrigLKE0TAq3f3Mk0ltOpdArh20RI7Zt0YMwgycVeNsPY
x/9lniGMyW6lfMjeEVr85JajNUHBAF+LRNW3Ec+TLBF5JPMNmg5KxajIZD8agnabWOK9HMnlQfn+
TVIv8tCaTJGRNP0Q+2G0geIIiUQMU4sf25GbOMEmgpF7E3aJeaYPau4nqmz8e4wcdOZf3bo/nJZu
n7Lnl/ypITMp/cWBaXmRb/uGvDT5lsWebeBLas+3fUNly5AZ40HjwL/z6sBk/7mIcGj3YLuH9f1q
jGdAemPcy8SWfuPvbRo/3ogA/xCH0LWmF8kz8P3aZ0XF3HbJkPuaFMVrTh/WnlZY4wLb6v46Pv/j
NOKnlyIrlZ41+ZM0yL+/FG0NlToNgFScj+ZRIHzHmDx1a7tt36uOflxKiBJDj4zJj//omb25lBNN
pamNuV9KRM84Mx5eJTMkN6grNFykB2yjVFVWr26C/8u+iAWLtWShwPOo6W9XEzS5JG+ZUuZnGBv8
JlEnvxURencSYte/vtRCbH7zUHMtescUIozslbefpTkF1WTrIvNzTQs/9GJGKmenqo5tRuo7X2Jc
dqFLRqZ6ZgQ6BHy3Bcakt6F9j1WW0DCym8jN0yG7CvWmVSE0ieyQDoFtHC0l6ASJfXol78K81A1v
1pEwbAYNVc0pxImjekQfkEXi1OKxKxV253RKBIbGdB6vA4kVx22Hatx1/ZLAB3hWkrZ9mFaeU09J
7k9pYame1iXqhl8ot5WO3E+OY9MNRXVe6lHySR+69IH1LI22mhSPdCZt7HSuMpQ4EhymHq4NEUb1
rUHmRBzHWiHcPspA4usB4t2GNqS0qmJgspRr0aWoDAdmRCstlgLJwZ4bhRw/NNSXH4ZOcyAmdXJC
8J2mcIaFYGwDchmbtW3Phu2r9MMOiggSFDgoQPxWctApz7X02EfJeNP3tLkKtbPcX3/JP3tebCof
uiYgd1BUfX8TixkpdKgWJJWg/XCNBQGRxiLwo1qZvF9f6sc9YtGIMfXEQEgN+3boGdmh0IXNSbK0
MGo5Q32ypjDyB6MbVhIW0vWgJMVWa2fpnTXhJxNKrkwNycRChWbiUDe/Lialkdxl1QqhymVZc1QT
J4e+VjrrPFOyfd9I9GfDuT1IY9Ku0jEplhD26ozkUXVlyUl58ZufAzoGEOEsxpT59KqWr+SV+Kcf
LW0UGvthhupWqWOkv/Qy3X4Zi0ddeW8LYXh6Fsu7X1/3h6+a6zIM5hOgA4b06M1X3bZVOYeDlPsm
2nUvS6zaFyIWFGXBe1m1C0Px+6VjuRYVD40xh2D1xbP4+j3qk4Lzhp65z7m6b72RBv8hD0qB0zU1
APrV44Nw8hIoYVWv6j76bODroToRxT7EpbeqU4cUgDRfmeQdudaSQ//rD+PttIedgb+Qv4/u3bLH
vUWIz7Y1WEWtUZX0i3w5Es/DUACOlUp905BR45JTYNOAUrDGdZx55y7W37kvf9hAlj+BbLIlp5i/
wXyzgYRUx2MXs4EAH83Wud4A/7TGM1GjIm7HVZw72TvV789ugWWrx8uLx5xrf/+1MCPGwYHDFmpk
GB2SIItWglDY7dC38TuX+uFp581RizBCogDF8f7mDsh6FB4dTjhfT03jYZBTE+BaXp9oOVYHmivi
UnH0yo+n+b1a9Kdf7SKrXw7PGkflt+9ytKdINACA7VAxtpQbtl8k5oDdOxHbNm6BBTNm9MdZKxcf
G85wWR/fedh+9gBYCk8b3y8QgLfrqpqkWVDp4HASRZv3Vmvd1zxA66y3P8tS9B57+qdXW9BJDkQ1
NFdv7qQuHjCRxri/42yIMPNoyW3ZFu1epXt7htVP++vO/Ve0bHRuh382rf2nod7+ZxIyz823elv7
k/GDDvcV2SxpgEsr5Gu9rf6JLRr+AzU3FdR39hL5T1IZwaXhI1mUP4uP7WufhtkFp0T8agz5FaBa
7FK/IZtjcvz9EoxigyYSPTtw5JhG0BN8/6wvi04wE2Xr9TMnMQ6KKymLd1XTVm7dZsCQYuz88h6A
44q9YkkD2+Fkndwa8jYooksaI5MXRQFG4zzUIKgKMnlyvVv3ERt2jHf0ZIZjdzlOrX4cZDU8rzKJ
hJ2ZukawpoJHHfMXmRvSZY0IMJbpwU3fYt5KDUk/jbQe1AHVKwYJ5UqZxK7Xp1PWywdEuBeKIT0r
c7afEWC5QV6p62nG8l3okrrVscMyWoQLi0LOXnMWKphDDCZrt8IDnYy9lxh6+WAKeE5mL9+TWltu
DUmhkz7qB1PB9jlWDeFGjLNjYXzQiFKDiX/eqYavRtnnyUxzylFoPkq0tYPcU0KjOLNl6ZDj5Asa
gA6KOR4S4tTcFMOvKBW8dOxWAIsmXnLAvRoJ+5QbykXQpp+MmumMFfj6wOnAsCK/aItDXPU3YjzD
1EcJ1CSPddADZxdr5rKOO860FLyoAshvjYE0ueg+NHfKmKnT+yNVDXutGwzW2g6jrYGoygtGjAqt
E+ySWF/3Su+s8XTsgri7DkrVh8y9rc1wSQjazR3rXz8Ni1roLCT03sukBNbvslTbItyWFsi0Mh7x
wxlUoE7NwHq2LsdGVtZ63hlPZulEL6h8w3OsSdqFPplnFL7alaRG886a7NuYVeeLES8kaoJRc3ih
m9w8ei9D0iiqzJfUjLsAlu852JCXdkJSKKFRnDXoHopyEmHIeEMZJYSeXflI6uHapgmt2mgp50Y8
M5023LAAgFRMWJkloSkkmksPkYSXUAstTAGaQSpiXkcumgWyQCev0eWzCXRU0GacDemfMlKutgMg
Fj8Qle4LGCJhE8ElCpvE1cf0XpKh0yoDdCcU4H5jc/7xyrlVTBfvylVcTZ4IB9BSWVBvFbxLq0Yz
zTu1t0GS4Mw5r2u0BG5vBjJWkCR7IXx20/PbrcSPZqLYZLKxj+TpEEA0RRkX6V7ax3dUh8825k7T
iDajBA/I+Rj2wuQwka4HObFJYzQFurP4aI/oL9Wi3+SqM+yF1kCq6hntxCZTFzYfrJ5hoRSfFVmo
d6QLbgOtvcqN8kgfIARElZ5sfJlkwDLSifLLLJDxZmtd72GSFx8kso28MS4ead3ASZPmTWYYE+S9
MkIyqye3ThikJ04WO7Jn7tC8njFmOaQtHnxDrS5pa1ybVXSey/mDplb7wPmk8y465b5D/+FVbbUD
poB9U3qGBUxITK9JXpw3sofoHvyJfF9qxV0skmDNGe42FhnLCMHH/lzBBeyFdd4Oitcpjepjb008
Re3bC837nIhQdzs9mF2SF86Gim6b45DjJ6tB8CmBWonwNduZoLj4gewcmdMB9DWIFRCyQRMfp5IU
q/hT05svOdDmeKE3M4RE+APQ2YIYFwJ4lkZIz0GjLok90J/bhQMtFFJ167SX3HahRBftcQAa3QXw
o+CJriZw0qNu38XgpeXIurDATXdtfzcr466n0OzGFggZYGo4bapnDfoHyWrPJioLV2jGWarWZ0bR
XWBRPRRlsZ4qKT2nKwymF8JhepcuNOxu4WKnCyFbWVjZfTOQlLfws2k33s7Mb3CO+ZEabatOXqdx
hGPf0KI1kuTpmfYdg9kvO+e/oUqgPP5VlXCMs+zpf1bPL92vWnO8xNfWnAp5kzMXoeKcuwippVj+
WiooXxzvisNshjMhp9RvIx0EC+hpadwhZVWJT1lOrX+XCvaXdEFKXCw7RGnQtfuNUuFN8UihQJWy
mFHoKOGGfesWkykPLLmqTQ+CPGQ1Ak7RPHlZpEKnMBzv1ef0k/6VRoHz+mT49Wq0KJfAhyUR4vuy
xBrTLDNa9OO6Ul2izb+Zrfk8DgiHbuT7hDjzFpJIIC7TmcFoRaMa3NraqnkM56g9RypB9Ouikpid
e70LNnUYBG6t9Ruinlm2oaGzR1/wHnCmRpAYE6RBJND2luIJzlSEg1AsOKNf6Nl7+eLYEn58b3iD
0RDafKAEBy///upk78hJUNYOvKgqcOF7Hsu081q139nJM+/6OiFGFlKNx5zDmyfAgJ21YsTcfiIL
fFrnxmPnxB9C0VabmnA9+lJo8K7tMnE16T4JJQAfePTbKrm0Svyrg8rawFCZtNJ4do6FUqsrMzCs
3eBQQ2W5TMJdf5bqpr+Mk5UB4bcwdXabCgtAMGheYdcPLPIktpKMJGhNuXCI77UcJEyiVB9TJ3Wz
MfAC+ThNABjJ7MEtX8XjmvwwXmF0SdrdqNLHcUbp0e/nKXG7kpLLeSGHcJP02ioimRJhy4ozJynn
Arvph4oWzUWoarvK3MuJ7Np47p22xTTcyLGLEewRfcxFLq2T/gwpQepYwDzDTdTpm2hRDQIHkM3d
zPds43OI54gtB6GF0ogEn2b7HIFcN0iCiWChpmWyKdXxbmBTnK3PiFo3UH1WVrM0TVPnQhmWsLau
WW6ZTSJj+MJid1Vbk6tO9mYIugtLq48iDlPf6EPKsdbXymHCGNFthV5dJ7O47p3xXIsBmLTS2pYf
i/QxaFEKGs0qUW/74dLAgRxwR5fdujNPcdSgt8lB+tdrZkI3CbxYRG+99tDk96kRrVqUKJGC5DN8
HPHixQmhw0OznocXYSW+kXxo5wsQN15mmkcD4yzCvn0S22uaOyCNpI08DVczBM3eis6wKvN9ARlI
xArH9D6MdAXobUO7liFh4kS71jG3Ui35JBtS9xQfjDyrNkXIdx511Sop1XVt9zsc2XdRL+/DQr2c
pf6LX93v7NBritlvnG1oHlT5UQ0pcGkpKT1sn/lQg+c1ezwomHNGonXBUCRh/EiojNt3zipUPrfd
dIrlvZ3yZRRPljQh3sCFAqvWsrvrpu4+dVmXuuG4UImIcKj06mik5uWkqjupni/TSvYNEJTIWT4H
eXJlhyaEhWITOFrsEnLryUvAni7RjIWagbrGATUaXLPhpwX4hpxAaGGfF/Nttli1SRROA+zcrbxJ
u/t4RD6VGteSItYB54Y6kXCBPxjyOSlxXjAoRxAb50krLA8jMecE64nx8rOuqU8Zzpmxy05FkCOR
aa1V02R3FrVjTGxrbYu9Hlimn8311laT1Rhj9nPkcoNN9p5pnTtaMbqgcBv359SvW6vVXJVAbHIi
qrRYV2gswytFJt2BRASrPY+c+0BJN475IcRiX8ZnuvigJ8fMvtCI/sSTUQK2gGVnhOkG4hGUyGzw
AGG4k00idJKuOl07S+a08p3OtndakTD0rZ/nsac8Kz+qZXjqtc8jD5dlTOva1A6GqHyi1s4MBsBC
fsC/uCUT1R1gZpV51O+M/lyXr+T+8xwscGLgtFb4Werx8KnBBmEOqqvKWbdVtheIL8MZRfG0B2vL
A2GdCsaFmReg2SFOY3wulG5Nb3LE8A43o5SdQ0LPzrUL+2jLc+85E3dZSZAJJCgzX/WK2ISK0GEd
zOtZfUyBHgojOA8WfID43JbSukA/17ZWBvfAi438BOBqP3KXSbkBvxVHYgQIXarFXiPcJDCIS8ij
lR08VI20yVkDBk5kQjYG0Ku4nMmExTK8maXg3iDWMbXsoxGJU52CKJq0aK9LIIIxeOnk9Q5c075B
4hUQRX0IzSD3a8it+djyQRReLQqMSLxeHbNpLdBqdT2owe1QGa4ZNqtMxsgi7UZguaOpnGaybA2z
Xj72TWHTRh4ygzyLbcj8gBghbas28anXlQ//moqOgdmrSuWHces1Z4v3mXnLa3ybtmKAYF7yFSCy
zBy+TVsdhv2oT/kn5ipL7/tvnwZgPNYClTg6TPkqc5dvJZ2p0v3BqIVs9S916m/5NN6UdPLixTJx
QVFwAir5YTSZtyanzBoZPrCsaS8I1cCxES4gWI2ddW7Nd5QGXzzw383/8UJ9wSJRSi55Xryx15VP
3c1aGOWz7FdDla2VHKDFClpISlxHJs2G2wGao5cRC/STttQNI7r3dueYEtnPWtbpNEwcS8CrNWDa
xak2lwfOdylocIfQ9xu2bcHgOMZa4E99qzl3xMLL8pkTQsF0naKoENcH7TwdGBd20jrEOJh5kIOE
D/YH+pzcJdGRULAVGTH5gE7WDCZGEcXg6UGdPBOMIIgYacpauANziT3xDRIP+VRp9p4oFUdf1Oej
5ZpjD3hoGsdYe6cw/hIP++YjhKKA3JlmOX3ABVH7+iOM20zEZmrIvqZzzLSMqD4pbM77uq4cl/gG
3beMjCFZj/yQ7neTelkddntNMBO0tE7ZSamqsRg0qCbjmJz72hJemeAqHJkku1kFFuVfsxrwGf9q
NTi+tC3pCv+oU//y618XAuNPg0kKeY8LoBJhHLf+14UA6xWPH18q/4zqa/HO/a1TNwlcIC8Vjxdm
n7+iGP4+25kQghemMLTLReL3eyknX+hn35+3EMMzWuJ8CVWVXNI3561ZSfqaKPiA8O3uhmCTrU3u
1jx+RrzsRXLL2JEzAtX2B0mL3MJqKJDszXgRlfLeYN6vyEQzCXVTANjXkvAsnox1mc3Ej7ebFnoD
mvYEHzRS6wTIkFC75wFKjduGxiXZXl5HEvcI3h3Rq+X1DMbpzLltvm2cGzXazdq2KKGE1ReR8+So
F71Su0usU4FUPZ/vcQZd1mO8dmaYkGB8i0on0g+eCJladxQdOzGdL2lYSWUD0LU245TdRN1ncF1u
zGVyGJAGA+aUdVCXBTVXtK4V61a1BVEo9qm0x11qyp6KfNfqDlZRrhW73pGEcV5T/9Qcr/qq2WAd
35C1fp4IWP5XQeV4whC3dnnpTIdqlBhjabMbze0HhkpUedRXZpGnrghp836wZw4+vsIH2cm+Ezz1
isM2viw9PTT1AJ1+sRrRvVcd/TW6mi1HKq2lIMYojaHKcHZqDHkwilg1G49JvTsYwcpoJFIc9pJe
HZzhU1yn61D/NERBDpwp0k9Smh2F0Zk+TmpQw3X+kPK/V5CdBlaKz7hrfCc5SK1J5oGY7ith4EuX
q/VEKQvV3reU8CzBtjBrNke4dYTxnjQDxdnU8IdKgmxbWgaExAvVulHHcVxFHYNzxc7bQzN0i6we
b686rcbuMMiteQqcYNOGL5ExXhipp1XjylCodiI/VA6yujckY281s9+Oe2eI9iUKExf/tqF4dmzZ
Fxidglu7TeHNTVhC3DFcoJSJLjRXDHvqZjK1n2JavCVxqta0HkFh5lN+1pIICx/DCPHMkeA+c27f
d1kN605KU28ZWXJ67o27RNXKa5LfptOkWLQb+oaGd1hnWx2JJLhnpGyN7HxyFuH/uKnyswIlOYf1
luysYiGHQpQMBXdWQySDHUPs04Lnqe4zGEuz6ed6eF6UcIG6Id+UmmRcjJnlOsa1Ew07MoBD37Q6
l7n9tdkP2kYHYi+vZXh+mXknyL+b6EFed+Z6Hjcxfb+cJGcC6ycJUh8VsKx3ns7pmQY0pegd2sdD
VHUXELC1TZQXya3RVJHmhr1+pipTt21Uszhmkf4EWpQqXAT4P9qbKAor8rJiPriesVBotRe5OhwK
UTKiibcJowPf5JymatWL6MmXBrCtuekwrpyx3owo5ZWGqLXiPIeMGvZ8BQ1NzxQi5wX2nY2R4OtL
NN+Jr0LiQmRRc1QvPLnsVhYfYJlzjOF7DaKVkx2KiqNH94ALAPuH0V+2NUeERPbiKvXK0fECuwy3
WPslbqkm8uf0owOvM8z39Ux+Gp3kopD3as9RQYWtT0iKgc6on29lokEmAna1eUULYteMvV9Psp8G
pj/o2P7Dx0HleDxYezRFhXPbBBz0kNnbRruL83NmFWX2ICRtLXXqMZLiTZx5ETZ0Lxf5bTRHp0YO
trbRX4ThEeAUvKeUVa3djuaZQAPqQhT8aPbAZoS1m0rtsicepoz6Y1jzLgSP4oDRUq45I+r2Z/oH
Z5B2Nhhf3URXV8QLckCnkqsqcsvCzpX4zNXga3n/j+K5N4IE1l6LoTlMGjBOKkbjNyUIzcEicUzO
/3MarYYWkmH9IdEATdLrMZx/T/WAC/lX1cN/hpe2+8UMefntr8UDgBUKZnSWdAzZ8Rey+rdTBFUA
Y1sL/MnS/+V3/j5FkJ4GiwrfKb+5NG6p/r8WD8QLUGzYloVBDsWvRZH5G43hZUL8qiJFoAraYfkL
kKlgdNPfTJB7rUwnSGYNozLzVCcDoLzq08jehipun7YC7hVI09R8h9eGzuOHC0NrXKLszS/Y1rdE
sbAbqw5HdO2j/btjEHYoTMWbwqG5xCno5pBBaqt9hq0c+VFKEzFnmmv1EpBR86Fy0r1dmvdFa2nw
q80zzC0SsT3ToY6UJ+R7p6YmK0YNLtVJPw/zbkMVc+wCpdoYc30QybR2JGvXmdrkE1/fPnVqbm8S
ra8OUxhkrHJdcjFUjblW7azZDTSEVoNVks5jaltptl8qCcCMlvc0FHRzQ5zHRSBqkkHa8rFJhiMG
qMivnRDBT25MG9B+rZ9qCrVXZudPuVzJK/I+r9MpO7MaSTmK2UlvMTEfxy48TBUtYBPKnNzYkz+o
NLN1uYxv9FmxdjEm6kNQZFys6kDnTwMfjRnO1EqhsWwTKryoKHT2Zf0paVWmZHNONLLVbmoxWJe5
jg/YmtROdo02zG4KNTOuaxhMm7IhW7Jve50k0BbATdZrn5Kseq7TybkMzTb2mNXeSFV/P8VWdiMp
DZGqWh36iOC2Y537oCPiDSa7NSqKu8auVZSVo01qT2PcmAV5Ed0wrZnt03qzrkjRelQr41Ivxp0A
HcJmwxg0bUg16KXmYlLKR8JHB6/tmbVJmnrb4iQf8/zQyQgYFftQZpo3t/InOYXLp4OuyGbcdRSR
9BKDa9UoxhPiiKdhzExfVmcvlARh0Il9XyBumNTgWRa58IvR1Fey1PgycG4kCCmOK3IY2qjPSX3K
1wONnkQbNdrOTkrXNB8onuZ0X7B5RlJ3THKHlqzM5eNaXSuTutej8ZQ1hbwOHZ6hgTmnH+LVdrOB
AlTpwHCOqZngdjNbrzX1O5txP9T1xcBHOaHiFcyrG6bTC4r3sOQRP6tyHD2GdTt7ZjPDFe6Ccq22
gEB6TakQOwivL5ql9Ky9FgkHJ4GL1ok/BZiPaLqr2cbuO+atarhvSkc7RLXzlwrq3zABZOD2qzX+
Ns6iFxQKxT+v819e4b/dIoZCMIdQ4yAZ0v+rFdL/1BAhIlJhy0V/uyzmf6/zxp8LGoj1nX8zNQwr
/13n+S0qVOaDpPNBP8Sd/BvrvPXDvo/qiNx2dhkm1TJ47Teth7mRy0QmeMkkdqM9QyljYjGqRzz5
6mRUeut32XJ/hYP+YE9iPCFBZwzDPZTh7pf0QWyB29fXBeTqjOzbTEe4aVXmC3ps7dKYpmTysdJB
s+p1tf3Y2n2/iFVS6uugNmSZHN/Qma5A4UtHx4pIRpB69ckplOFUmvK8ag27zZApDaFGjkLnlDOy
JsVGaEPnXlKLAIFJ+NnpytQFRvDUNVTG6LU6N8B6W6behEyBoUApkkK+z3VzeUNpaMYbMw0itjFr
jLakK4DakIOQn+/HDJEBi2JwRpYmbEfDQIO9GSwrgSqWJpyjlIxFk42wbE5UTKTezZW4RyU2kvju
LDETY4ns/DbOSXb3BzOBSRhZVppGPhKmVqybOmrWQQi3YcGS5rIW+0OlSyhWqilpq7N6mCYH9Khl
B58keKnqmT02XXje001DRDIictbJzRuJXrjk5qpuXt3MPxnT/nBHUFwsCrVFq41EdqHQvG5GOWqk
NvAZdN+xT5HYtPqdoZ4vJ0/a87++0nJvfVdkvLnS8pe8mpmifyJxB3CFL+tr0GGMEhzHM9C0YKn3
Pv/6Wm80qfRSvn9Xb+5zPZkAc8SofSrNE7caYQVYlHo3f+B2+vWV3jRg317pLRNLyxRtmGuuNGi0
HVG5ns2CmJJ3xPs/1Enfv59lgXj92fVlE9VWwlXM7kbRtspXpfq/YfmmgfrqG/uh3X98Gt/t9n95
ia/rt06QAIzUxeEm4x5c+t9f63T9T1prOM3p6KPDYJ3+tn4j6MS9alDDLha8pe//bf1eYBTgnRgD
sCMsrYzfS8gxfrixaTIuHq7F/YuI9C0haZq00IEnE/mSmR5lrex3cwhiBus9PZFcehGGdmcntK4i
RUz/n7wzSY7caLfsVspq/CBD52gGNQkg+mAT7MkJjExmom8cPTCvLdQKag21gX9jdUBJWUqWlDK9
4fs1kFJpmQxGEHC43+/ec7fT2GhnNxdNBgcZMvgSSneXeHoxYmkylsi6soTXC1Lscomzt+Ta7SXg
PixRd5fM+zC1D1PhoCfUK2zkjzLjZDvKaZ11sbmV5OZVt7C9KU3eIdkeZCWujZze7SVqHy+h+z4G
LAPr+ZS3zq0Zare6OZaIWlWIr5EBYDKF6YWY+d94ifTHSXGlFWnZrwgP4SUl+V9rjSQNW25wCwYr
0YMHMJYJ97AgAwzYAWKBCGgwe1GF2IOCGAhADcQOzAHLDM/FQiEY1FF4yRDtkzFl1+WmmRf3mupT
GKm+2AIj3WibO8x/W+mW2zqbTg2OwRGLACHZy0gtH5RM3mXqMqSm2d3MchpkoCf0gXmipOWxkiXl
75QMJmAjPTXSX+dGWNeRsMZVk/XZJmzmQyc1KggI+V/HWgcHUTely8Yvv1dS+ybOpvcpr7J13mvo
+YM9+0phAtmIrQCjmKEhmshv9XBFpRlll12bMB/tN/CZ5rehtx5cKa6sYD4qVpweszbrX6w0W+Pn
OwRGf56iyVppRgWAtXcvmkRbxQi+oV7fxPldR3h0wbbT02kqd1po38yUNhaiNvFyzgUWu0RU9yKo
FH+s67OZJq+w5hXktvloOaN+clLnKz3aq9ro9lowHRNRftWbbKuNQ3mOlO7WGgFY2p7aT08zmStd
CbiEdOyT3wpGGtgvY6o3hZ4cAksHJFE/wFrw20S9zorwEPUKMuW0Jg247qSKaFe89ZS/MuJeR05y
nuxh14pK7sZM7Gmtf4qar4QT2dBTbJTH+Woe3bO00WbondhJihjKwERlToprIn+5J5b2xUQ9xcPX
PFM6Jrqth42m9ep5WA1qfBPF2sEZxd6V4bZ2ejrDdXFqFs9SmyVeIdOtMgnOg/iF3Ug9lTgT6IVD
iNWF17QV6a50y/313CnRNicT5CmYPFYgPltkraz1HadRDkWo71PUYZMmOTtRVBilnOPYVmTbSUug
Ow1jwTOsTEoOXR38zB4LLn7Z3ubZzUmQfnGWB9pLg+bY1whzQDCASrigUep45TSD9I02X9t985Bj
o9jWeamsLADLlWFw9LI2RIi/hWYyXtR6X7E7wShGY9Dlf/w/OgTx763tpIehLH+VAv4dHkDWEs38
65wBJuj3rxlciL9CIX38/V+fPjqhAfyDYomSoOkgyHx/+ji/sOQTJ0AnWeI8Sxr499MDjyz+IflN
tfev3TffVSKq25BXHL7ib+nef3J64Dv4vIXDgugAmlfRnUj2fTYQKoBd8ylKFL+scPcrXe+iCEx2
ve0WkZm03YOgy4WUZ+wj/h/ypealCF4TWl8ojIAl18X9qVoqYRx3gh6UvdI9YO+cdAw9yeA3pzoS
ZBB3ht3vLUBqntmXbzBo1moW39RxnNJf3FUWgot6VnPWDRy/K9We3HWfTt1FQWr2MSCH+WIs5QxF
rMdrktCnUnf4ewARuLypEZuFn7VyD2cNbdtwuacKvfeLmcRiUAbZQWu78mKQVb/DP17eS6Cn/iSs
eQNB4q7GAn9QnfaMrSm9qaHS5CjqGpJGkjcnTdRvmGiIdjaL5ay07yINOa2JTOzGaYG8UvTJdN8V
E6dwaMPToB0piDslpfMwF9qpGjDjBdRU7cFEcbZZmipauuI8JXesTd4N3Un/aLKg3eYpSKbpKpTp
18hSyvuRno1DXQ3VMYnDmOJsZJmxIARi5eI4zmN62Qxj4qVOVO3bJq/9MKZ5WPQzcdVuqTLWTbqx
u+YpzcvmWfDAOFOZUKLvt2LyZxUIVFm3LWg1R62uQ6PPp02aGuG1Fs/T1Zy8WOYcHlXaL3alnpGY
GA31zVWEzXLZ28ZzxJjli8vjd76ZtNGpr+BRPIx2BkxZjuW+DRMIe5LnYzeuAeUQXCQyh4IGN4NW
TCNlECcmnbwDZ+lKjF6tI7IFSVo0PIfSERoT+NbicuahynCxoOYP3lHr8OS1dUqedePBzphvrKo5
aD1b4h4vm/YlLCFpYPCf40ul7FUAdL2m71Tq3tx107s0Bne6u63Yd30wN+7arLaqDVAn46aPBLmS
7KNtKG8NgPQ0EOkDVUQ1nUTVaC321k2WWRSO01kUWnuDDiN36TJaSo0+FpV/hwVULD0Ef72A/ut/
FuHfQs6XL/FdaUdhgJ3jWrR4LZLJ9zV02dvjpAanC+GW1Cqb69/XUP0XGi2cpXiMmK6GG/77Dh6/
DsN5jNDs4lHJKSr4R2vo0pb54zHYtheasIvWTmPZh3T0x6OcQg85AoQCETpwVTYjCiNjGyF4NXbB
VVthJLsKlZiSb6VOmQ2rk3MOM5Mm7DrHD+3ZVKzvjVpet+JLXSQ3iQZ2PDrXZuvXMm125hDBYEun
TcUlplozM+U+fUunYYNDMRrTgIKwvLWuJ4MKAk/SFXiUZSjI4ILC2TV2yDgzJ98x6s56zJXZZntq
1MNzrbfyKUvKpj5JWnabdUZlZrNialjvTSsW1Xls3YjlXsuywrexzyjvua204ylQp25ahaE5qCQ7
ijJv1nGt0XooskrdduNAWknX67XVaG15kQSYnADD9csSPFnDZRPbTCvz+TwCo1SojfXM+MYq4d6g
Lu9md7wPMrmPCv1CG/V7vWATOrfHsdZoBTKei9b2LCoVkjR/kkGxV9jzBKPwi/QN4hjewfSy1lRQ
aQgEKjlmr6kK5t0Uj06DJ1IjPeR1eJU1yb4qhmtDqptRJnvS5V4TK4wd8/wwW/U5zPurITGvBl39
UhFux/k3bTkV+qPbvTBM2OhF8eTSMbZyauXMM3aN6+eKcgjiTEbpGVr7lvfRrSVv6pAJQ42IPI86
xxTsAPQ4Lj2lGWwkUbySb12lebf8huLqjZ8V0ZZ9Yr0dZBQZVOvEwehnjWNQhI7HirfW0CKc3066
1UoPHroKxK5idAwvs4/eg87FRDGllEDuckPyY0FEbgvCbZ2su/k2biOogH+4ff9EctK4mX68BZCs
MZcQFyKabCE6/ahmzN2gqGk5NRxIu40bUJjKoTIInP1U6TfdzJaUyU/mgVllD+ue3cl8USzj0k27
9c+/E7ZTP/1GPolfnQC9ALmu8emNkvptJTZ6fPfvsy4v6sLP1uX6b5fl5St8F1YQR0BCgIZZ4iAm
F8VvwgrJGByWNgQ6PEYAtv8wAGX/yl8AubJMTH9wT7Eso2NzPHPYpuJ7QnP5B8K4+ZljYBpYOHHj
LeNZhiLmZ4Ut1ozUlnmZ+zqukzajr5QlmUZV4p20REG+BKTZl4KwvixL8pGMadZGGABV6JR2A+7k
bLpjdjJt47F09Q2EiXjVh/V9izPSVIhcRPmxj+3HdgDNqc0WEdfenlfU76wjMgcrxwzehugNle9W
zWavUbD3uu2LbTILdJVLAWmRtSvxi0C+xUpDqhaDUdaR6GuvJv5TjhvFZCtUKfZFYr3qBlp7Vb5i
BCB0Ovv9qHkyeKpkjWyt0xhjF8bWmRSLLIMuV1UTlr5wQ4RmM9lrk3UnZP3eQdJpqi9ONdN9Bd8x
jOaVDO+SsN+kJkG4MTpbenlu2IPHle54Q9aW14gUa6fJcShp9SkR7pYD6mXTAowyROxXZd94ENLW
jottqU+Li8h96bL4MeETwS9bMIKO/SGMDlYfrvU6TR9sRbukMPK2z+zNZKivUFzYyirzycmUalOG
yhtJ+WnPMkwaZDL1i8DK90WE8zQY6GxWTUYbxmVjxpU3KRkJ26C6L4pHOIyx72SZ42lGqT7pOeaa
Ke+2U0OwItORJIIaqoxGHRPHMiK5xI4su4z8MQqOS5WYJASxWHS2quS4PBghAdM8fwqj4Jw27zmo
TVk+6UGbX47TxHJrGplPl9WDSat8E4QUjakVl4a0vTBNpCeY8C1WFMQiciYDhnF6flauNJ9qJ9f8
xAAipuZNuJqlAdhVxfFuWGRwRvwhjfM4zMYDTJbs5MzVGy0fo8do477lEOPrIw5cu5uki2XItnnq
J7N2qxoTXGmcYqcaAylB7uixauOSibXbbWz7UZi9caWq4UlxtfjKsdMXpdbpPZ2VyHm1tOyl5FQg
K2bcXAvDoRmoejZcu9wVU6r5Kk1zfq4V5i6ThF6FYnR+lGQh58I6ODll4RIFKB2fmIk8GpXe3RrB
7PIDGKvDrAfRo9KaHRhSIFPUZQOjZ+tARE7dZP3IA7LHWLPJ8hnbfKDEawC6ljcuwZwJpO5IqK2t
rHenISczOMJ5IvYebTIpMcyqxa7GNEy4XQztV9H1iIaaOI+RVR/KnjMTlS6J32qpidu4H6K1bhsd
WXdGuyaJmsQ3ZQ1YzbTjjW6q00PJeX5chUHFyCtfULNzVHL+wNVwaouGQ+U37MpHqlPgojF0utVz
bH56QCquH7LVXMWXjWAoLB/hCs26dq3g+0o73mFwZVbdN5VMil4c2vJdQ3VbtcqzaIXPJ1eTPRn2
E0VPeZteiori10o19l2UpuRojYnErHGpgkBdjFej3a/YWHyRLWUsXSVR/uai7t1VT00hV3TrdJdJ
jX+tqQ3Hm6pUu4hlfj+Y7REE+M42JjXex1pATCgglDVi0iM8MU84rSioFHuZu8nXGQwtfjxjw/q5
Gk2yT3mzLxIyZm6xyZXiOu+MU1115z4dLzXZeGpe39JQCcjbjWpx6HPM1qyKZnKXUiBOsKLTLdsb
06R/S5wYWOxUVO3amuUlfpn4QNSyPNTJM0jKGAte3drDWi013IJjSnllEZypy9jGuA9Ti2C8rb5S
WbmbkwhzvPvYujWO1mLbBDYFtNa2jNydZr51If1rQMnvbDyOboiPXAzDQeRQZ4WbbYIYex13XJOS
MhyMuyhrwVyV3tgWyNaB9dU0sxMPC8+uSZslGoaFuXVuACbiZ6ti2PoWJHfdIyIuM4y09U5Jmxdt
mp8VZ/DmgGazOVtjDnBvg5nQF1bxDCdCsXyyZRQXnpVS7I2Yr9fjt5QZb7gpVYHEm4WTU13b82C8
U/2DuzFJ7AoKc2zVUkejwfVzP2i5DvfGVALeOfjZLW1257zpbLHrxdwpt/pIzeFpwPRT8zNP5+Bc
hEZyNeMpDa6bdI4tNIpgFleDsILolk72RPf+Y2wbhSBEWvtQ8Pmpkm/f9UVwJ9kPrMzZDvaySNHm
i4jhwmBVWuGrJQqHJzQFLEFneb1Rsapi00zs5pyK/kufm2//NtswLN0/34Z9NI5cdEX8Ja5es7id
2HMVLf/dv/+P/66R9nUXW/j3jZizVGVbxImJIXOWWrKt351oDLGwA9Lp9Tuy5PfzsfkLoy9cCEtw
GRjKIkz+7kQzfsFTgD+BTMuHj/0f0Uw+CnV+mBKD7sLbpcIopP4bW/2PZ4Mad1oShpnw59qlyAoQ
SBI/2hZcaY5FHA0azzVkT5LR0tfOvVoWfu+iE/EAprTRwmur58lbRN39pa1ESnVoOGXX91bkNO49
29PIp0/SamBk6CVLHhD5zRw3TzM2ZXJD2960d6x1TFsQ1Ad7O5nBgxanVxaBMSfQnvshf0vZOdlI
dZo+Hyo6J7Q0OLHQBvvIpn3VFi3LuWPutMRkMmB0K27ZKb0uhqbb1qVm7hhEBFhk0aq8ybZhW1hz
b0yPmQaWwe+CNIw8Ivx1sx7aTjn0mRn5mSof617GB7gh8i5YbBhRNLJ9FKLMtbWIbSX/6i5+DdsN
TfoM8HAY4TQ7O8G8ZsQcprENralCpnsB9gBgGDG1zaVRFcngmwZeuBU7zdFdK/k8J14uJInF3kDy
kwWDs1XlNNjv3SJiwGE0Ljk6E1Mq7YtN5ST49CqN/V0+zsND2CGdPdRZpL6xIhXWZVgYPBMsSmOI
BzfCTs7/Ne/sP96UC2Qb1+PPbuuHf/3vps1fi+y1eP9vHmXxP97W37/Cd9GLAJiLgwaphPnwAjX4
7abGW7TcuehXi+D04S36/aZm2sBfgSrAHogl4Y9jaybaoDeWkBJHsuWG/Cenq19TYT/c1ezTOHPp
aF84jhmr/3hXY4spKIoFdtinLsFnLasnEvFJrgW+VjjaKpsI+WfxoaN/12yiR/VXGsyt2qAZWW6D
x7950PR3yvoIe817NYlho+d+iGVpDdmes5KliF02WbfMGPCISpXzUmZ+mzoTv3oi0lVtGTYQoOrg
ugp3qGqMXtmE9tEt6c8257JcmeEUYihnM59y8DjpbnyK4smzA8vdWSw6G61mpBcO3YYhCLsT+yqz
jHQXwjpm6ua0aG5V8Y2qgTVxZkhz1fzENHClg0Ji8zpeNXyxaHwiQ3FR0HIJjXPV02E7GFSSjK1X
ZCnjzN6harZ19WPtVGKZcGbX5YSzNKvutaq7UJQ8gEkkK9Q+52YS7b1DX9fiEI8PLSPZtWXq+XUX
1ZknBK6lGQzb8IRsfqJpdS01caFM3UZ0sBTm2DkFemStHcK62BoLxZdWbb8Wkz7sYhtmMxvK6q4Z
G/O2Kye5Rs2u0PFsQTA2KfYWXcfDDpb1UhExx/kxU0M9xNTTt/vcNqd65VJCeKeym2xXxWAE1qrr
InJ6TVMfQoDB/kDYe+z1ZufORXkKG51d/jzdKJEcBhgVxgO13njyl4BAGsGkggS0dTSlviR4+VAT
zN4OlU71gmL4WjscK5cJdyxWUaJupK5bF3kgbmamCU0zPQoyLCsm8ltdf9LABCQy3MHlg7k5fy21
alcl0UMhGz/uFc70zTj6OlWI5U6NsyczUPdVEu/DMrxTh9jTI7m2eatLO5w3Z6d0eFbxKojcuRTj
fMz0SEPdndakSt8Nt3oowX6CrgBIYMqUtuTprayNC3tuRt+hh2iX0Mi4Ut3SpZS6WVO78LVx1Cvi
ENautuWW4d92zIktzpMEWNnQ15s88LOxt11HS4BGyt+kUtGFEaBdjHG8T5PkVLapvU4JoBQi8cbx
W4s/JASzWET0b5Ay91MuEpgVFLBOT7DmaHxMkm8dFScrkcSHWnYLDjH8WtUS1Ffk7jGp+pyUuTey
YOuoabWb+/DWztP6EjOcN6jaM0Y13BMOY6J6fBzG6SpPYwx01TycCwfGkqUt6XpBTCXNdIk+Kmtf
SKRmUjql0u5VkZBwNBnTPbpBfBuI/jhkyes4ocdUdmEhTRqXlBa/KR2P/Tn+YjjtbpoZToVZus6r
+ZF28cfRMDH5DjhlrXWm1F/i+VygP6xE4VZH2p806D4Z6ZEuc0incAgDiXtQyCuJQL201eaKIM9N
NnbnOFQL/OT5KbeM60JllTLT50Iv0Lsf81F5Sc0AKC3r2oqNxI5OpubaNqwvUtjpqZmaN2pLcxRi
DYPhMKzrmK8QR0zQFfK616CM6otORjedKbcQUY5N8W0U1JxWsUiekqnv90XV3NQAC1e4jIFl2p7T
qic0HsufzC+SWNQ+rOtjhmbhluxPBpXPGkzC3ECvGtKHbraNfaG5sMG6Y2oFt5g21bWt8dTJFhv6
pPS0ybvjtLV6K93kjepFJgUuBb3Ttp29BG3BGc6YrvVObJNhLjdL5HY16fZrXMl9t1jhk34S65zf
3wcIy5tWsMQ2uDTjwMIar2YVioNibzlT16+NhdG+Gqw9A9BNG1bHnH0cdgYbj3gmTkrWbqNAnHgd
oBw3FBxv9Cq54Of16szaPmZWJ+ZwkzQUw6kwXn3HMp5ceip4VMQkZyQyxYqZho9tU10lJdm3iuxA
bcPQau6Bfe4tDqCXSaixMkZHPtPHGBt0s/ihq8UZPbCusOEJFru0shin1TL8EuOkzsiZcT14GtSK
eM6fJQYOUNovA003atpe1aMGa62kwDtSfPJthRctTm08NdGLW6X6e4SNuyxSv+7q+1kuBm8qqbRt
NUzNrtFGPoAWF3i62MGnxRiuLxbxfDGLLxVftFZjIDcptVoJJjFoE8pq1C+kASrPBXodxy9KMcAV
znTdwxEEU7/ap+a8Beu8r0x7zSR33s7saAWVdia5v/tqDKBkupoG9Weug/QQttIHYEZvSVWV122E
MhC1jkeDgYM7hnAUYDFDFHTk6CYrWJt/Aa7owaNeUoLATEQ4cIh3TD9Xx3yrsB6oLGVQ5ErmrYBU
kiw5mWV0K8aBdGIPdtBYE3kOcDiJVyeI79MSuEwWavf6IE+xBbZ2dJNs5YJg2E2sD2pzsDDEyzBZ
a252E6j9uhsascsj16+yYSt5UNgOZn5ilRgl3wJhAgDrgrM1p3Lr4Pk9j027CTsyiWOcMFgnv8cS
hyV1pYfRjaW17+2YpavZuo7hDzZ0sGkzTQk9k4G5064oWTgUJY0I2nhsxo3TFSzU3wLnjmd/3q6k
k9MshBzMjj5Z15F7VNoKFH8VPrY1nwFPGo4Bnu6SUImxRCu+wysEYNrUrWOAih6qi6bdBzLatPHw
NPTgK2bbfa2mnD+ysvtKuaAo9z1CNPRiJzjn/fgSJXN3srIgAaVDMDaBAtNdNFG6VkbcGW1p7dJQ
DKtWa3E8TJxxEgr+yl00d09JlL1E/XQXm7Vz7gwennlyjNUEenb5LU+6a0uylivudRrPF4C+12Ec
XsJR5L2yDrbNrQjhJouHXqNobmpJ5Xoa8oZXJPneLvWXOZISU7Mgxq52cOIwewFAu26HhuEk8VVX
7ynYY8CjTPmTMKfkMmrgAoeD9j7F1UAIcNLPdqMSUSygVZKkc744pNM0nlJeLClBirU7XCAWcyP5
FCnFhd6Y8jKyh/C1ytx6XRtm7XW240tndPfx0GdeoVWHMZy3U/bs4LiOpvzUwPBkQqbmuBW0auOM
qeprFK/vxsHcGA04PFdbhwGZInucSFcqS07Q0oJNBinei0DxXY0V6sVcR4AXIB/cZBUkRMaebrQa
atumIIj7NnRIn6SqrLdpyMjOHMBSKRyorDblkFjkrWeU7Jd0FujjQAX0RYp/gf1rPr1nYQ/kx6hf
5jlPPI5z+7yepsukU6HU8ZTeCWQVn/xszBo0PViQ1NGzyp1hNFg9mws9DJ/bIjrHMv5mqLVx3arh
khCGA+SUkacWEe28ejHhXOZUrRGOBcNALDCDXtUoNsMCNn0yHKtbfHsdch++bYPN3doM8Va7aTD4
ZThMKJOw9xQnQrYc0K2ztH1Wp29GYA6bGF+o6ojrubTZP5b1F9Gm69oqpsfSamxPSnHnqMNRD7pT
U0SI6rJ1Encl4CeB8LKiKVyHaSN1X4rONv9mGLnMGn88mRg655/leCRgedifgLok7MLYdiLmDgaU
pTKaX3WtP2fpQxuEL9Kaj/81T6uLXPRJQ1o4tT8bB/6vumjSf/2f7L35KLL4uSD18cV+O7u6GKs/
DNKMgz/s09/PrvYvGrMV4LbmUlZPNcV3v4ZBZQW8Z86oVJhDVuC8+7sexWDQxtGNlYPCesDQ/ygZ
CZH3xwsEwgowBQvaG55w4AqfYerO4HCaMyMBX8SiRa2xc4ZeXe6wn7QY69WAy85RrlKF0NCW3rFq
9yO/LQxSimGl0J5AgIORXRK8RoR5w1U9Vh2IHwY6GMfGoH0Xsu30Czufs2ZtMBb7OsqAKUA1V9lz
XqfgaZs0iRN/cJOFKNaRQPHCPuePWIGd9keRIcdvSicabrOZaEuNIOhJQoKRjxuLNXvm02qAQ00C
ElrZehPPbOhUwAOCMIseHcbv04bRf4VkTa2j3/e69VgrJo9DusvzYg1WEltsTDDwXjUi55utTRR9
RlrroKcBq5Own+RwSvNJsb0BdPC56Kzo2ZSzlXGiIuC8wqyaMSBrZjKdwRyK7slElHtSdepC1tGM
HnByG0CqpOor2gGLOn3GCA8ST40bK17LWMwBAAXDvBrbbialHikiOgXSOYV5iqFQyZTAPvTFmNw0
WVGNrKOZ3nqpUTNcpZimvbC6prwzypLGvUn0Oo2kZaazk2tFEsxeRObucSQsTiB/+pCp7A/JymTq
RREi3pDipE1L3TlzP/cclJkrd5E952+sd+rtqDTNYxCZ8XPvFvk9R6juHOg5G1xLrdzYt5QqPGSp
Ow90i7a7kNLSdgcjCGdhGKe5tccsUl5MTh8qeyVPrGaNrK+cAdcNTPKqLqKtITCm+pzZU92tmkqb
APiqgThWRQ45iwtQFvBG4ypm7NgD32KY3TJNpGJRuU/0Ti6YX/7McRCNpt66Y9QKjHPsIKKLRh/C
6u+yvZ+o1NwrpspUwaK+GtMnv/xR8plaAL99IYUveFKgQrT1WgnCq6FusLEMx64H+lxgT+SEVUM5
K+hN+sPy8yc2k08r+8c3wMBRh3OJDwzs/o/fQGo0oxhhNFL5O6crA4O5R8FrgmVoYOOcgfeizGP1
z1/TVMlT8XKAocSnNw0zpeExYgqfQZEOqE7qW25Dk+mt5F9dPt0PKcjfn7/oJxfLxxs16TbTcOSS
UPkoMP1DsEqJGrA/Rsg4fU5pvghI1fH0pxKTFWTzn3gpCgVcvMlUDJmf1PkBqr3iZAWkSc61ntMR
CpyaiJPpCIv55y/1KVj167vimUw43TV+tX780Sc3h3WsaBwI/TI1TmOXhJvYyIx17wQ9Z+Tkt076
vyQifArW/PZyLv3pS98dHVo/Xi2qrsDwoAnCp9gTDIcxZRsoO9TN6E1yUzH0XuWaEWxLi43Zf+KN
olgB1mL48v9V081mnxVGP/CZxhoD6spIMaBF6kXRNhnFQoq7+/nr/ek7XR5mKGgYHhfS2R8/WA2c
5hSCJPBdxP+dbQ35HXSt8dBMwbmvLF4zyMGhWOVw8fMX/hQA/PiIeYvaIjbrKsj8H184ycM401Je
eACcstVDgprRJGqC77lJVJreCAVvN1lxN923mjD/5tr9swsKAMPSRwN8EuLSjy8PaiA30ozPWa8m
dxcEwmC8g63XaF0Tt13Y/SfWHwZYuJ0EliIc8z++XjUNPLr72oI8gtSTuTwlIPEYB1wygc/Zwt6E
8P7+Zi34s0WP2R6LgNAoZVE/fcYG3T6ZgIrgl8i2BzfEXBglUQ+3aQp2KD4SybT9u/6oPyGaEQnQ
DKoO7IVk7LB7/OGSGhMkoKFg2Qs5I8RWLHepQm2AaZHu7DQaAgsrx2VXNfqFQShtXeF1P+giu7YY
GvkVZtlnpPD6WmXYtpYKQkINhHUv4xTbRW1Hdz+/Ev/sUmAcAgSFoQTD0WXP94cVE5z/MLcRJQBq
0IpDORr9etZQI4hmtX7XgaD9+et9UPH+cMr4uPQdXCZLYo9mts8VDe6I0ShXYkHbUl1vc21S6IVN
tE1OfGknMcJvuFPnr0PB+bOLk96XMmqRXLXobxabP7k+SDBCIuMmwPLmfLookzalCqmcaWwPtFMC
jhVtOl7HcZJ7De3rdRdPf3NF/slnDeBMswQtjHAQtU/LTZlmyjjHKg3vy9aqMxAkbKgFvkxHID1t
1P+6yvxbGOF1Pry/NlxelvVfMwh47n+f8AuOTUzPF8LgclcuDaS/DQPNX+DFYMMkk6rxi2UN/G0Y
SIaVZxCeALYvrFes/99PVEtfieB2YQnjqUGN0j/LsH4+UfFAN3BsYtfiicc38TnDmlXOqED0pvl7
HkdEuvx6Qs6gn8DB1gdgGeCsKd2dGOQzw57kEpyLcQw1Ke/GsoIhIJ0iurBIb24IfKjHVGVQXxuw
kUMnpFE6FMLLtPmoFfm1HdfhvsyIFxE62ucCVTzpLxAUsXES+xGFsXMc5dHseqI4ekjZhCUxIpa5
UVzXdr8t7WDcYbRChE2saaMG7sWc9sW2nRn+J65xpXfmQWNMUI9F6vVJSw3QhMutVvXLTJYkL+3n
Mg/vJpERsuw3kWnhKo84TyjpNy1TDqOUl3mV0l0EVLvT9UsLXWyYKrTG/LJumS1EkU0MNd0XRrBO
EOXKKHuiLxZKcfwt0gFCj/Y97sy10cu9rtNqNyBPdVBByqQ6GlFyHbhY4HV7nSs0hofKumik1+O6
Wzjgjd7fhqV2mPOJ99CDXg+SqxZjWBxh8IJLbgQAgQf7JWP6w/GFrFXhmwVY22o66mApPTJh6zp0
75UMY6fd2DQS1O8a8Eyv09F6mL028sIcJmhWStutEvq+8EA5sK8ZVyTwtBmUxd9cAdFPoaz7NbVT
9eikD4451CulL55iWhJqEV+0eGaPmYyDQx0QutQ7ZTzZRhZsLKmtUaG3Y6HeIZM+t5V4nPESZmV6
Isl5EtlkrtnT3OrI1bhTqWNz6GNlfrHSs6Q9uXEVeIMtg01gl/LGGFWk1xFYTxa6MCiK6osVNq9K
JuIt50ggwUMacFC2FrZNH9yBdHg3yyVcGjZMcZW0Qg5NKqP0+xyOuFlVAIgZgOzjQNabmAz2duia
Yl900XXJp/YQjHQnKqUuV5Zp134WlNeTVqP7F0Ff6CvZzekVUwXMfwEul9D+anaNBhHZ9WUfHpRk
otfdwIhF55p7+X/JO48kya10S2+lrccNGtSFGLzBczjgWoQWE1hIaK2xn15Jb6w/JMkqVvYr9uOY
A5JGJjPC08Nx7y/O+Y6EuTan3IgyknN6Y88LWZWjup2spF4VcqO5o1SmfMJUeuzsHFmZsc7lV6tP
KT/LmQjgFlxbAY66uxRzD7a9Sw1HQqWGpcH/0pvxrbGbN9VAJFPYHStVE78rm99VqPrBXRcNWFrr
2c3UujgYKd5bKfvAfse7wSLypQTUyh4CP3kFujjGDFYvL+/px7H4d7gCqKD+7Ar4z/Tr3/pIf/zW
30ZqxFBohLL9F3IQdQmUQO0O5wtXE/3iP28A6xeFtRawRPMHw1Tjpv5tpkZC7A91l22j34BUw5H+
F8T2nPbUV38oh/TfgihoI5ncURYtVcof6i+lLKxABwzmmOFG0VzKJxQM9mrA0q7Hp0SH1mfFj03S
HAgvAagFuoBApF7X9onaeqOWeqSdlCtFDR1WqE4Tt4fG4oRh9eEr7bYme5MeANanNnCiwxgBpJgk
52XikTWgMWvDqSMqEqNAQiEpBJz6aL6mRt8pCUoEuY4x/9Vdu7fhkoZEdGrCozRDNVW9ChY9kAXO
czLtR+XT0O/73hNo7CNHR4/excqma5cIpw77TlBv+yyYr3UA7L0Lz3F7F01GL1aJWZcORzoIrjg4
RB0oxKjwkKavYXYZsErHkZQgCKmZT9PJxoiG6GkABImWNz4wiN036adZmTf6zHkyfmWKQjyNIlLX
t0zdBaK6cBNCpmM654kOf+Ekqe3Z6qZNz6HLyXSyBjzlhtG8zKm4BQABMNWEmn6o9MIzjZRVIqYF
ufP6xCfs1dA/VatzWS+sulFyZYDLALCQle/rXtpF5pm9L0t6Q6zImMUmYD2kwj8Zbb2WiL7WBkzq
XYi8LV0HfhaA4JdcEEFuxx9RJxukmPPbYknqKKVhLZbsjpEQD0oIR4annrBnt1QCqw4asHZ5uool
/wM97CoK2P0h9FsFQMUC2X6W2JjxVssEjVYXroYBrKLppSVe/cTMvhQCRzR5yT5YzQIliAF9ppW+
DBtRLWpgkzpAGaCQRXlx6gkXMYeoQtMHT2MS46oN0xe1lM8KwByXhwX0WswJloCRt2fjqWm0jTYf
x6D6zFP9oTbld7l4i6XnXn9j3YHSZ0Lwys/QXzTl7ViwHvJfmhHbwnBFeeHoBT4IQkWmXQ8fqSNr
jNfnT7oTorgjVRPdMJPUbEOo2WpmOJHOsDAUv9/Kc2msKBdemOFq+AGyEGmRfhiLApktrhAKv7Wp
NedqCmVnIDakGkdzQWGoLheUfTSIbbwxyahBqINgSlfs6DaGQKeRb6JKz4kerbr4PmOaWxJYErSk
R5Q2ZA3xmkX65KWDUn8EOiknUo2hC7pcUTgRISiJFN2b8aeVg/CtG0dp4iMxJD24eg1sPSs7hg0Y
XXDYqgvXvq6HV3NuNwkmcoorHzJsBtBYT8OL77/35nhv1t8Q+sWK+xZhGOgucOIk7yYrU8q3JiOE
Zopvp4qs+UEPTLZHNi7IxQpMwkwJawSZTjkjRi4K7RkbEC+JTzWXHHOmoCG8jSOGldh7WAfY28m0
V2aNR2jkkqpfQc8+kw2KVGpExy0A1sHSQoiVztMqiibWcfkdwXrXctTf6bzcqmJLgJQIfSRj8ZnY
J9Ab22kI4K8VrtWOz8aY4ghkm26k0q+N3t/jDqQf//dt0H/mX+/Tn9yC/ObfbkH6II1mhweRyCX6
XSZh/+iD2ChB9IexwIpIkf/lFlxuTX5tESEjpGSW8c9b0ERMzWYJUSTIfehpf+EWpHn6+RYUMMQX
mSWGdcapP1vOZn4VIXyPydcEQbNkVRhBdxtNCBaFXcGQIdatntYThXKBFCdvATXDHjECe5vWgAzV
ci0ncCelVRUi/wjKNY9ZY7lGazuWefQ7eaVL7hQdfO3eNGl3fO0tFumNFeUvlWYgXePfdiUUxsDy
H2RVAUmbTTESruDaVupNmaZubdVulxPvEmiYqZaNiplC+Y9tn0WNDG1wlm8awdDAptBf6z0hgwY7
GvjepJNwjYvMbdrITSi29Ykj37iWDDkNJkUYygaDDu4rC79MZR3W+nEoNjYKIil5qZRDFn/43Wvo
77X6ZPaObN91wynVSrccH+votgl3qg6kfC0GZD9BjMyaiz28NOOpsb+h32JXg3qiXMAOwbrmvTUp
NfU3uUQkcElkivKmZjT3aBCuqCfrWNW3LNJwh32M04dGjEuovMwt46ulKCkfUMEpQYmv533MXltu
OB+/F3eeq3XzOpohh8Np6bRNkOcM+nfZtGeoGTbEItnSKg03dcj/ip4dGY9bqQVy1I3Bt+uKWzDG
bjBtZw6LXvlGw3lFnPraauiUwv46EKmnsfmPYtewn1sldWLF3yXZeGuXklOzyy/KQb3qdf+i1xd7
+Lay0bGl6NhJ+ExysU1alLMS2wf6qZA0Xn6A4qkIy/tkeG/HFj1oeZr64BzY+VEG+uLoKupWgiQ2
gmAniOq5Bk0eN7EAY+rWZLdM0XMZcCfV2X3TTQR/vteT5XQl5q5qPiBr/cbee2OFtivm5rQcgihA
iRkDAvQUBlxIenBfmpjhWq8AvsnAF5P2TMKOJdeuOUv7mbe8RZ+LEOSj5uYrgmA9CTNaXEUbXr6T
J8tdUazp5ugojZW5qFXRMHm6kqxT9cRm0SnlzlXT5nbJ+fPbG7P/EbGTddjDqeRSEzeVPvZ7pUj2
7QzZKQ49UfXoNblo+GSxuUTTIDlSbHuSCB7sbgLh1EqrGl8BIngJDBZooskouZmxFrbkEHUoGwsZ
rx7+8cEciS7F1mwjBix1by7tjVZT7Mzmqa+/wSByay7M0UTbm6ihMrs9kY25youvtr9Se24GZga5
Cmq6Ht8pDqmKWi47sU/r1BOxsm1ImrKktlmNBipqM/MKxgeSmW7iRrtlm7zVwTBaKu7q6iENz1P/
kFlP03yxoq/YupQLgUAYB605VEa/0eRrRr1AU1kWu1p7bFCkSqk3jp/wRFqA2/I4ubMKc3v2pNK+
wO+PR32tAb+XGusxkyUsq8iqx+mcGyhEouQhisgFkw4ibj/imadV3oNPRUj3ia0KN6z6JCvthjbw
oRDpeiAQrgd9UqvnpFZQnZCJaWvvYf6tNWR2DvPFb7W94mtbBTR9k77NoGvdHD1owpR33RY2DP8B
dZU5Kg9Kpd7XMh/gJSCqqngbilbfyX1xl3LgGTUqaTHfmnP30HXjLojkg+HrruByTszoreMDM9J+
++ljxsEnKSjVk3YrV+a6So91eh5xqfZYJvNpZ4kW99bdyKlFhXnWJDSqUFnViEoIY0ZsmQ9Nl+5S
KDJpMyMfrAaUZFS0BF25FgKaLkh3Q5SfK1/ZhS1i9y4JM/g3nBtatiS7OlXWrQkOcOLsPJndxlAe
OiZBubnod04dq+kx1865TCZXd9L1C1LJntajVnYs6bEfglrHxjpw6JineeHSmBKowtu5HR2GgFvG
wGyKLWBrrQO16tIPFznmIEKJXcK/FVntlX3zoM4xzLXBKWcMcdrBLN6k6lbN4Dc0tfSmxLWnx+a+
iPWDbhcrID67Anackh1r+VFrOQhzPihGQyZWUrpzLV6CLNyUWu7mEF5GttKm+sQC32VG7DbEIk2P
jd+te1Tq05hi6hWOjGCx788yqaUKAvPA7sdTGeVbYva+k8pIvQFZJenzm3CioNOLZ4mQmZoSldsy
Zl6z/Gs+3/j4Eg15vAxG66XtuMnVO1V/gzRzjKTT1FiVE5evg2G+lXHAAVBEL2Nhn5Bip9g/aTn1
iJeVTCtGX6Q6het26tbaNCD3LlmHHgJSz3yD7pPHTmf3MpOAlpH3Ws7CKdQrqrNmeFYUFNms/7V6
Yp7zOnHVivElirI3VjNLssF9imlxqWs5FJweQBlFBO7SmDdhXsXqQH5av9GV5rVDspVnNCBpup7M
9zqsVgnfo8VprFvlhrE7iX05RStqtMqCGa3OZzHhMuqNne6HZEZM8WskmS9ZBxjuBz+719UtsjTX
iHnEiYc9lua8iYveqYoPTO8PYddylo2eOQBoUnYJ+avpXLLNY5m2jXvdI1zgnLXROkFOuZKQzto1
kT1quB9odmfxYeg3DKAvfm5PcEzG81B9BTzPDRrjGOjerJ4iDLESMQ0rrdCYv9Gat7U4xQ1pDH09
8gVlLFJ2Zkn7qSS5Vu8diT2GSTrX98zkw4kZC7RJvFZJZ54iHoonGyNI/jX35wS5d0MbGwO9CPhU
BdmukwnH8N8LxnlS9ZqG0d4U52AMNyq8o5jh5ly6WvrQZBLf/T4rQ0dk0VMLXk6Vmq0EeCOZHiei
nENm7ne48vFotq7dhms70/fB2BP2zLyhgmtnKUjui0LHb2LrZ4XhXi5FO7ma10ykVxJticWBhWgS
+NqlQ4vcQBJJpf7K1NHGFj9z4oekj9msUEm7g8KCzohoMBxnllVt20G/UZNgwwiVn4dy5lPQKT5u
UsXFvOnFFegTA8R0URLBeYMnZDeRZrJqRnmnpoGnhoFT4AOIrH1mEjgBK1JY/jYm6q+z9W2BvHpq
aN5qpgDZcdD2CIr2dWe88EE6jnZPGpy00VKVEAX70refTaZxBBDkuEpJe4sqTni5BoaoIn4vh1ct
mp6LJnnoLB/qFWpkBvNYalpxrVL9MRpN2sP6ODbnJH2NoLoYao/YPr9KonxuifjwGkk/Yv11ZwJH
ugaulXzu8w85R6MqPdQDxpt5V4eci/h+0mCbj29+sMEEkgT5r1KFv0WvtYjq/qTXSslybv7P/27+
x5/L+Ygb+kfXtaCUMI0hRsFZZiAt+0fXRfIZ6x6kB4bxI/vsX0aP4D9UBo8GNKgf9rU/NF0GTBA6
Jb4J0Ji/xvmwfxIh/Dp6NH5gXJfpo/rTqrqyjSyeeX2O1LDysZ4CUe7V6YEgj+R1XmINsbVjsBdD
7UwoXl28Ea+mDx7TLgrLyWgsNpXJPgnJBlp1Mp8xWzrRBLg00LelGnzpOWP0FO/7GpDOK+m1a9O6
NaslJe1s9uEx1sgMVMRtwjdOm/qDGX+4ilDpWVS9sunKGPhzvfHC4JzgezHkrep/G023qnpoHmgB
R4MQ+OlURYUbWA3qPUHIzKVXr1iY1sYsO3LaHiMdZkOwS5vQJWzMwwnsmsRts8Zx0v48V+qqsA6+
Li2Yi8Jc4QNjNwObCPT8dKOiAu4IGR9jlD5A5lCltKyMG3Ua7mQqp4B5XDBFTm13G3nk1sNKm6aB
W5abQVpLxJTls+kWrbpBBbIyQTaZQE9sX/ZiMHDJTR35n7ryZIrODWDNlgi0kwLFWyM4U28TLrWk
Szd1Oa4RLB9KyT9mCOZTPPiRxGwp2yV9FbMZMWOI35NCwAHIIDuTbwf/iimNMuC759bohkzzsrJw
q7FdGyLf9pxfHjaCzwnuUKsMB2MZGokJEoqpDSecrtOmrsUZD8MxGMVzHcXPo13rB2WgLYq0yVWW
cAJkdEwJBS+zRCPoxb29jkYD6gnqxI+kSjdRR+KQRe5uVuDMUseoeLOZWbbdnmDVhXc0JXdsCfej
iX05sq5KsJHiC8ATajrtlC3CeT3aQFP3cG1g0KiQCIwHubvHjcLxbJ9zwWVSHEs5dWr/aSw084sc
kf6ezgovDaruOrlP7FuR2ljqyweZY9xAPy+V6wmjRoo+Ncsa3JK0KUOlswvlyo7Kuyr8tPPz4N/m
tc9y6YYmBHwI8FlB8lfS0xUCrNE38BcxBhDXs+6sSzSvMWGp0esyxizGO3lyDMlB1urgzDQZIZLy
o7L8LC/k2lH0peKgFXx8EMLC5FrTY1KyzKtS26cRXWBLEwbcXakIvDLaG2lIbyfYWmQ6OVMf7TL7
sRyCm3qkecSel94NROgq1NOKNh2aLDj4gzgbIna7Gn3nDzs2y0fK7SLf97qxRRPo9pBZAJmtUynd
aFh6iME5KKXb+NgkJbdUbjrr0TR5jGZpHWWM6ot1PL+ZE228igVgvG+xkMVJshHWTQbyB/HsqlZi
4FUTYLP+GjXge5uBm7To17F5T/d6YuaHB9DFfp3NCxwMqoWn9p6kpF6oSmxEq/Ebo/duXuJoQSPU
bXoxmCk6gQ72xV+0M9ESWszm2SD+Kr9OHQiPonwZX/XwMQ1LeK3JSF4XpREvOG2csJ+2DTjDyZj4
zJBhKw+FzPuqnZneYr1NXGiyT5be0cKiQhoLXVmVItJdtZtgrjXZWl7m4DmFLFu8TYRCPpGtL5Hy
3OkkQ/vjpWV23zLDj5nlFzFEED+EM402tx45Npj6TyBnE7YAVfmIIGAm3YywtpA9QWiee8ne5aSS
sEOY2SW07BQsdgu+AdcmVj9jnS4yYPuQUBEZbCPwpXjWsp5QzceYyA92FqAtXuxliUHsygmyqGOl
4waF7jlgrXryExlPXF3f+Ubicuh6UhNtk/RexkaPfoodb9Q4Wcu2HZSMms3r0c/OWmg/WFOSuJYg
QrcKo2HZeIt1OcvfoYFqZwDrwTkrr4JSfkdB/RKk1ZeqPSRgmqj9uVzW9rhBFr1w/okZcSrmAnGV
7jQjeMkiFgZjwUyJb5fHrK4nSNgpXXpsv7QqLlK7OqLqKFyExJwS1WkQYeQNgx846jRNaACCGfPt
fCXwVkamjTE2DSWeF5lsYLeWe8ooWXqNav9RpaJEYzVAzG7stYbLA2adSPkAY/YJp/AaFMCk0uCh
a3uL2aLPzocGrGlr0w0wMy99x96Y1MsQJcdeucwIHYBgD7Ipdlp6mPt7I2DpBk4JSUM8nQaz3IR4
UC10DHJCoE9grXu5u5sYtDiowUviAQt0EWfEcOQDnhFd8f6Wh+Wf8YQcSJv2wGWdiEQ3TCKJ5PVl
VB6M2chJ7iwG539lVWiIVoX0M7e6w6olLZgEZb+qI/8WtdyyzP33tdzqKw/a5ruo/z2KWF++wj9X
yKRYoCBkVWFRr7HD/W14rvxiaUyDKe4soG3I/f5Zx2HlIFlkgWzir0bryZf7vY4DO7KwQ0BzYqaA
5vaXVsh8nZ8XyAumTWEBqCN3FD8tkK3ET0SF0M4ppq00eKbsRv7uD2/OfyEf/1mzt1SKKCjxkoBq
MIS8/Fn+uKSG1RpOPX4PR7PteCXk0C2qZhumS049qs5WNW/DZHgd5PbZHMDioik///lL+P/9KXmj
//gKbJgJqmj5U7ahm+fbNGJ+tPnzb4H46v99K9loqIsqUYED8fNb2ccwU9HGQxFTdevQ4ZfcdYHi
Smr9JMf956jcjHJzqwE5kkDwhwhBCLDZYQuj0sMkzhMorwttucIlJozlcPWbduCUJ3x3isRrMmaO
1TCyZDXMvQunpMMn3S7RWYmd2lviltq1KDnSpIr9AYyzpvsiQpG0JYXk20S0gI58CSNy9SSN1ieY
F3cM2AcLjeS9/GYU6s0UzPsxDJoLiAyHHyQCgAUfydXUwsBbRzW0+6AiRT5m404NjNbRx3TbBLPX
d72Ll1N3WlbK2yAneVHp/SfZB7gViePU65ZrEjEgk77SpKSnQ6XGj0FyHnXnKZSoq0NZO42IRp1+
Rjg+TVeDAexKpPW5idPHwcw/jaUEDjOO7CnpWFPn0AXaID9VWI4TdTJXsSbOWjvc17oPJX92xDDt
fCnx0jE9qIxRAyXYt7X1nKjxVxaLyMGb8xa3rQtCx8tae9xpFgysUSIHK9TMSzRl0X4cEKCxZXT1
pn9rZLb505QTaGl0d0TCfkTaOdPti9o027YvwdKX26ERbgxUzx3U6SAa3wMqAHbeZyOcFMDSgspL
ASHDsW4YCKN8XiW6QvUBlEyw5SB2cjqqCqmavmreZxEjMbR+DBK+fZm3J8u40jPQpRu255krfEZ5
Ne5uYRM6Lxtlu09i1StleNRibNs1Tm1KimzeF3KlrXUh47YOcXUPTbCo36wlKCFUt71cuSM1oter
GterBZmV9fUbMNq+wK4I38/XxK252MY1rRI7qwyOph+8ZUNtEH1E0mxRolUKdXNgVxMZzLGjN65d
rpduM8TSXinH89jIcPL7hKl33EPS6eo9CUH84KyF4F8RrUUARZweM81gruPvpwwlYqEt1qMwhB9g
R57eFHRlIPeASH4bfmnd8IltZLIBmEeY80hE5mAvJtVmPtVkEfHeiPd41mevma1HTR6wC5sJgi5W
XnlwDCjVfAUwtmJ+ASha8ufzpjtA8HMhobzJBocF+mHau1BfZYnpIfx1k0m+t6qBbZvWsE6JYoze
UACr40T0NcswFVAtO6AdmnbTjbMqeOxnnXKhgOBRKYVY96b87Y+Df/T76XWW5QI3qqYeEb31VPYZ
QkKkAV6FZ2yvUgaj81bgyiqlOGPuepuCFMkhBmmvSmOfzLc+erSN0dzrkYrIrIfWZpGaa0lXQaqG
lnIQYBtVTbovtTB6d7TnXQA1RcOtVEg9cQwlmRqltM+C7sgu1+va8ZT3Geup7j1RaIfZWe27iP2A
Eg1o0gDJgLLQMeVGjZvUMCwn9AK8r8Xz3Nk4yq1ty3w8baRvE/secRLvLc30VElbQ5FSZ1a11o3g
dMAHjzdWgm/cave1omVrHMbPSRB7c6jHbGQ0UPY0mVStDaXQm5zYHvFS/mogThwFD+N9tC6VkcQH
ZhXfRIXclln5LhnBPhqbfDP6gv2Hcp+XJcsLzbgUC3sFNny/iX3jva7og0OdTcdIqcXfWKSx0JQm
8IRjITmlAT9SF5Tkodoto4n5K2Ax4iJ+ZZAR0jOVVQp/vt1wUh6wU3/mFdsCWyHmMQ4LVwNykjeL
c3Bu37KpFJBQ5HpjZLBFrdk8NAPxMdYY4hnRdlY8qowS0EXIUrMqDAg9i3hQfRA1q+d62PHoHpRe
exFpf1cELPz8iBmAL9NixPl2qKuTGVKryxN3A8c1IYRP2AlcRhi3mppNGyL58G+ZCZvlWtBU2F8d
z2oh2a8m52MnEBKHuuTBWUz3UiFcpoxkxNp7jCgz9r5cWpUhdC5RVit2Z6dON8CkRu19DMBKD9pT
l8gcz8mHL506VlNdkLNt7Dy5hwHR9yiRu7rxV7UUmLuhYdsczgRo98QUNLnZHXJ/0LYSC+Y4CXGR
xw0N4eDaFbxDmg76iB07whTN+3iMlHSDqXOfyJ103xqNpKz0tL6HUT3vIH6tCVD4mG11Ytej/33y
NVAp/qGmWb8RuPqrNfn8ln39x/+8r9/y/86Aki/yD1mIbKE6t1FIMgeUZXSO/5CFLNEbhLUvBHl0
kn+obBFHEin5e/oG6sF/VrbmL0vqu4GZZBlUwhz4K7IQYPM/F2RisUksxTXVJ3Su5df/II7s0X4k
SFQC0AfjSzCY6rU2TkJhSIfiYAJW3cRXvTpYIcE4AUIK+5h0DHUEzttmAOYUuiK91FF1R7LFFZ3h
TuuNlcEQBOcXS3t6ZiV+Hsa3cszvw0wci6z7HAlnB1jHHCN/NWtt3SyaOaglVp54ABtdarqrHKFZ
ozgZ2mJno9EH7LbqUNGb7D/t6kqppDPsKXhmpbsMHSVj/4glchgdx8K6lWvGdOqhHDpKH539O9oR
VoR92V469ICT9eIvGgOfI4vX0UfWrjeU9yiN3Kkt4D/FJGkWafE4ydzw5LHG2yb20f2JinxVuWc6
1pxIkkJ4WTOimOXGX/edWt/lXfTqW+nFN3vPCntlJZnB55Q3V6O3T51CBHfZ5h7Ql6fOZAArkuUm
MTzoPAyoGty0vRVyoqjotCJ5rQVnFXoNrjXP1pJNix5mTLD0xq9UGl4rxcceVkZcqP1N1Nv8h/bD
yGceaAGtJZiS4Z56+7UI4+eypRoK+2DTCgkUT7vVs2QfWfAlahBeRGNZmyFKcQTPqxb8kM30rKDG
Klka1biiJXBQIvskYAh1BCQzMbt9+DT7JOgOvLYs+VTjB61dUoMa26uS7gB1yBUtJ7Sq+3etaXNz
G26bAiB9VIkq0tmaNiKAmyq8QT7WxVXVsk2rl1s7eNJDaodC206aem0G86BWzxr2pCZ1ioQIkSF/
tXxIGBkbrHkIdrigvlM72TadtA7lEilIBoy/c0rSPWDRICVkE6gI5Bm3UJkBz+AAyVhm5UH8Xifg
zOoieUgG1Hf2cAbTv42H4hE3yzZHKJGMqb+eMuWjr7rHOpQuZKVGhLh3zWM2uM1wYoazLtm25Vl3
9SGM5Mn91NbOSF2Z2uCKLN3xq8qbfLKuc8WV/aUumi8ahLM52/lNRQ1qHCsbnHGVX1DuO4k9MjWT
1lpn0loMSI1MttSkzNY3fkjrWdpc9ic9bGkpCJkJxUrmKZTMaQ/Af9UC8GBtGZOmq3isNI/mLJ+Z
eV8LRbtGApZznbl9OZ+Mktl1x/+4vCFpmd62KR5bbMuDRCiykZ3SIb5ogdij5L2xuBO7rKudqmOp
ZodAfi15TVh7yoxNycpjOrWeyWrAXp6k4taK0ZbM1UaXc0+bmmtoXiX5IIHZxVRzRjqxIm5upSXx
xh7EiVHLXpCau3Q84K3doYeExoaUxbTHahWWAO9vdZR1g9Fq81ACzsva7EGzg2fs725F6spsu0Zk
rbK+PUX+Rzl367jGXMeMZ5WXFWvHJq1XOgV5J5jOt2dMefy3Q8DjXRbDRqmsvd5bpzy6M00+KUsH
TAboFLtU9ysal8JoHRsZr1mLta1+26PxrqIasbhU4QvXC3KAjaNuJWug4Q+ooDYRmhOLCz4ZPy2U
KH69j9ClpPBmA+kQ0mbNMI+XJkWowzlh0O+jzfNRt8xNuM4HlhPVysz5wKGBoVyeUcQ0KGOY7Q7j
5yzx6MC5qx4LjsfJgvJymMtribZGbQ4hY2+sbmQNX8zoyyguqfVkRA+hdlKqh4YMOA2RioFmJ1q0
O3GOLkE9l0HhDWh75Gpk0cvuNx3UbUIrHaAC0lEDsQJCdDq+Z6iEhjm+l9QOGRoQsq8EeTQck5MG
sXBeJEZAetcKmqPa/BYokHSUSNrsb1qUSd2cHeGFUy8SNB0v2cbqug2hKINJYm7n/EABIuzbW4vo
SdP5yAz1yMkrz56PMspHISViiU9oioMJPjIKKh0lVYKiqkFZJaOw0lBasZbm3MqYQucd14KOe2bb
iRsDGmlXdLcVei1z0W0FZ4GKK5hqj90xxSv6LgudV4XeK0P3lRNKN6ADQ3PDrnwBdvvJwrb4WOKU
euxKfRYeGhWURv0Dw2wC2KHm1GZO7AydRnRva7lTSU9ZeJcQsVRZoJMauEmpDyEVuAf6NRUdW4ue
LddYSSBvQ+UWoHYjQtWJlKcKDZzd0Cv3iywu0x5qoEEIscPQ2miLeM6aVfZFU3kc0dX56OswBsFl
es9R3Rmo72C5QThCjycvujz0eZnYqjLpHaWSHE30e9bwDVnoR1X0txhs2n8qCL57S7+yPxlqLr/7
t9LP/IWJJRhUQzFsXVvYML+XfuYvjCsZ+WkMPO1F/vsvQ02Y3EvaBEUZsT0MG38faoJJJWIIpTCg
CQbzVKp/QRGsGMvY8l98MTiEVV3DoYFlVqP8+9fSj6RhjRkOvthw7m+HggBFVUU5y5PzzXZwb1SR
W6YJu5PqqtvT+1zlt4MuPDsunWrWdlVj3Slh405ycDMJeZWNW007goo5sq2Hja5txh4YXX+BGH6Q
CYQE3TWFboQTYac2/lGUPDlaxaPFao+xXoPBITbVH3/lHVMw8i7eDAPopFm+d4sz0rDRKPU35C1j
HdTQCxOkdl+M7d2olRybs3xpVOwAQyK3jir6qyqQS2IyQmxXnvpIZC/zqLLSGLLocxi0+iCxnGfL
bk6OXI4WPR3MLyQGsluqNYox2bzGQXRnJJpBU6dhHCWCUcNfw+4k/wpzTjv6xDSubwqosno4v3Rx
h2eG2kVQjPayXK1VPN7DKFg9N3eVgtiupTCYjbvU9PftNLLB7fyV3NTXmXzItJxOOnAVp6eRryyx
7xAeV2p5E+rNNSdWzhgqr863UdttK/shNj1VfSwUlEOZkw7dA7YqQqkf0gQfRZVRobNhT8TG0IYH
Jd3WpOClluzA5l0jk+LY7R1/RFkjsqfQn58q/V1WeheJ+xkgPkTFpH0fJzRJBePW/KG2q/oYmsFZ
wcshd2sjw+C5lhh0VsEpax7LZnkP6tVkRAc5L73Uj651cTGmt0KUV8jQB36gmHxK62PBmbAwl22W
jMEWmBfSchvXvr2GMQSJrHNy23ShfOBMB63LO/A3CjD7wZb5k8VLUf83GtSFT/PbKaX9AkVhYZKp
QsGkt+Qj/dagqr8QD8/hRAgjiAdV5ld+92/ThbISsYjWYYwv9OUA+/2U4mxbYAd0lJppcrj9JZgz
iISfTymCjtkKmYisLKjTP8c3dbGpj/iFDScI7Y1CfazV8niVS518uyo6tnFxHaToLGZGwkngcokf
yDM18dzE5jUlI35dJ9aB0dKGWafbpVnyVIfFU8HaFToI6t4aQ80MMpotOpOyQqs3GnM3DtJNP6qs
UwXb2yJRkfvD0BPsFwdfOXUxvQ1Wg3pR/42foo+eqqCm3OppqdIJKaCh4ZSrjrGhFJeuV27NkFgM
3KcoxTKTImSeuc6nsfwaoTCCzt9M8DKRHn/0Alt6VZIvgQDjDdcEisMm+2qFzHbUx6EhQfUDuofk
IVOOSS6dB/x2aYe0mryZQsQewamraBy9oigVJr7UURkNgBGMHBeEG8ekbtgxIt/8/5J3XsuRG1sW
/aGLDriEea0qlC96/4IgmyS8R8J92PzA/NgstFoSRUndoTuPelKE2GQZAJknz9l7bYfSRE+X41DJ
pTmU0crW5GVFZFre5u+NVe4V2XJWwxSl5/Yt1eV5SzNpY42MZK16awVxt7QttPMBY73Z3AQGiHiV
9ZC5IBqjyp72tp/xqE8gw+JWRznYUUynIrjGn4uNKgnvLdgkz13qtrtJRcVQCeOkE2RblemlyNDx
uiWXpmVuBvHMHI84r4IN0MCvNkrjwXCv46J4qW2xViPd+NrFqGaTqr2tNXHWhaaX0QVIpvqsyGqm
/+VTF/XICOrGQes0Aqs11W3pFNssb7jAVv6chZSKmDyuuHbLMp7O01g9RQUT5LJAXt/S2KBQdk4J
2CVck52+hS3gLuNJTMiq8n5bTf1VSCYyWhZxzc3EAdoCgMMpLrhSNGjfwEFfVKU95XF0CY7szA/j
JdO9I3OTLQJ3eviZDIkZHfJdk4b5rm5YK1tRG17fWCdbzs7UZKf38bKsnTszV1EH5GO+9fUEp4hC
Dk5opEuZu49JrJxwa9CWRvVS0kXMZr1WgCKrpOwkLA6z4aDKYdOBwyGqZLgyksTFAVRWYGoILMlp
OJQJSBm1e2whsGq0gxxMfQt0fEfTROdc9pqBHdCt1iKVBI90KlGCVkREzTBeNgWhCXV9alXtom3K
ZyXAp6fxFESGEKei7oxF2/YVxxoRIhyeum0PLs7GuUroNfBoYpupr/u+9hKzrjYl9pektC799iEn
LGdRSKIHRyOkQ5UeiQQY0Ky9Bz4jqKbT42+nbomfcmPb+Zkty/U0kFDQ9HdN5a6UgluVg84qtcS7
oVNdl3j7CUukO6IatwM5IeuRox/3Y9Kai8bSntuA2aSMIk8xIUqumkk+Kb6K/VGV3aqpNSBc7kmv
SLZKcnXZuqSnhIGzl/bUXUdGg4g+t7+2dgjXGkpuyEQCGx6HDSAOahhsAsR2trhgRy398ljFBrzy
BsS73DHOWoc2c5jibbQvC+u2o/Hhhq+BYl2kib4MCJlZ0XlHiFo9wsWk0M+GNYh2QaHRHYo6Z/aD
VqMpErowKOKbwLwJeoPzc09Ua3XUjYbxqDaxoE3DQVdeo0KQA5ReyCbesJvn165R4JDAm8B01QnP
spphXMcEkROxtQoMdga+NtRGdv2gRYyuHMG3rhBbzuxHCc96KXJGKdrKLE1CLdxFxje4/M800XFR
iYMiO0x5BpERLow423xoz/7FYP1PRS7bh4AXJAS0q1kQ+sciF+G2PunhRLuS5dZSztQOuLq1GFtP
j3458/wt1OtPs+0/vpT2iYZU4LAZccLwcYa1GawBuXqKdmppl/57zlYGX8qPapchLNIfna7m3/+t
sQ7WhYQY8DLAOYX5u2TE/OLQtXQADhEdo5tzSfFr3eJQ7PD/gGC6psU/4Ue/1y0uaYG04SmHEHlw
8PoHpyvx7Wr/4XRFY90CJje/iE43a65rPjTWqwraRJGJEIu9fwVY4Cwb65PFgWsJCn5YxiYRoOI+
o4NHEAwrcS49LQy3BjsTs7aRBnBxVtUtxq9erO28fqVTu9PjZOVOI/3fsF0W2dYY3UOkV+MiCa11
N/M8UCkSTUMA1bQs0DgIFrJSBK8yNnZh1F1m1rATxUp3DoV8HpwXGz6UdPYR5z6TGV1EJov6ToCb
RFRaYv+ETl6rFzj3lq6G1BUwaRT56yR2oAhAQmbSiZSePlOVa+pyqnA9hjlBfLGKVqY7ZKYKmsDa
RTBHhjZcGgLdXIB4F1eeO+y1eLbyGOl5rzCin9zJs5xm1QWSdFmrfw4NNGjDhVbZ9pPAhxe5/hXS
M2DfeOLSHHcbPOOCM1VfvInhrqNMgQGCbwFeSwLs2yVMb3gOqeems2TuI0HvQV9jeXG4UYN3Z1jh
Qe1NRHe5l9kXucrQYS/6O2eOEsi3pDfEOWuWedlE9CDtg89sL212Wo+XzXhv85OtE3tvQbY+wGVn
eIBrJQBlfuSCkPExmzgWVrjvfBD6TFCLkc5MvKRoZpAPyOVSi64qoKdEzi6KJzc4c7nYIjXRzFVo
rNlDtZNDlrTZvcxe0JyC04a92TY3cbvPuUP06CRoVVn6XtAgTQ387xky6hIP/oMiMrZOFQsr0SDC
3tWMOjP0vwXpIMiCp6Jatl1IktjlaNLtMurHCPduGIWMlnvPZNii+8QEjgZ2d1eeQy6DXyExzHTI
kE5JiV6Qzcs244M9ltwLqEAocPSyIQmIsXQ0XMuEcoZ7PHV3wzg8IcG5o0lCRh0zhlTQtRb64M2G
QjevV47DrN6FdA951QuNczlCmr9ligm0uluoFcDk/lyfzs2BTBJ6bByiHQrQLm+XVuVsqIKatUob
cVuLMN3YhnYRu90+h0lnQr+zL43OJ+vsxUzp4dsrpe73peZcT6hU8nmkkL8nsL1JTmFCBE3ath/F
UFzC+DDo4kH3BwsH1W4sX4ocuoV8EEESIKW87mI99yTXCK3B05hjSXWrTdhvG/TOrehXJZEThCQs
VXqUhiS3iU26qxe1KM5kdpXUztXEfqyQcyAD/R4ozx2/bDdXypi8WYO60SS+NMcgMTy9dnDCaMo+
R+MOmdVT0AXUDLVH/01DCS9sBDlO+qCV+M8y4gYFDr0HowZgETxpivRy8wKWFLJnc1ch6a/IaFHV
USDrnfLD/B4bXICBshpILLDCq1LqK0Tni6YFMtTT6qekAvU7bpP8CUHSZaW84MwmmGlcd4idFiUM
B9QnMF6LclcFupfGCXQSLLLVclKgqNdlSsQ6DVYb5rrj7mlHwXyCMWRVwL/t8aJ3xQFFTkxqcR8c
KchXFhWd+FpyGaYclVLbbqbmttVNJjovU3Fo0Js4NKCbIkfI+0J0FMOp5yIMX7SEo4FNm4T2e5zu
WhTHnd0BUEL4DF+KXlWc8VxgvWAEVyVXTRbfkxM2R0uFqLfJLAmC8qJp3msN5JSprNgwsGNx9Irm
T+mnRL0b28Gm2+6E8b3LqCBE4oyCSzWKh94vNrol13FqrVXrxoge0u5eZ8VIIn8Rs66a6Oodh2x3
6wYtAIdCv9xXYXNudASL1YZY2lw2DPoeoTXOhGpA6ZAyOcqxd1wOqSr/wJG7UtPPCGyAVWNxoDHI
gJ3nfcOcmigIZBRq/zXS/bWBkRKNeeSR8Xok53hdDU9a1lH9N8uyp75Tq7XGkHHSTzYjR2dWjPcM
ITtJVkE9zyUtBpQmg8p2nli6jC4LRphEVqprPKyngeGmnfpf7Xna6TL2dBl/kor0JOd56DhPRod5
RmqVAcxqHel0IA8mY9T620BVKe3CM2V/XWMl09KcC6Zpj6nWHvrMhNff82x0WnPPwHllxsqc7Rnf
+4ZkUNdjc0urO63njqgibbwISf5+9aeQ9T7eOrm1SRV9OkpXBdihJn51N0UlQwCyXZZ9QOMvqIx4
Q+LbjIiebiJ3uEQ+zeed6D3amuIpo3jXGaf9B1xw1lZEpvL1XBWWszC6y7EVi39NWSdUiq+/L+tW
pIq91ePr33fNv/2B73Ud2geVCCAHiaYOs2KmV37vR9F0oobnp/yYsgrpw291nfuFMo9mFZUgpRs5
zb/XdfAEZyOXo6Ja+MeWrs8CVixEttAQFutoNvDH/IncO5SuokpSRH2DciOiTVmgjAc3tybfS4es
Ft+YjanvrWY0D1pQMUJKoNIwQwuRdLA/sfD0KeDZqs0WoSj8pS0FoyjT8gCLw3nvJRCjNq1QPKV3
HOHpyuOrhHhBFEfVModVNbb32LkoVIVV0VfEphyw4ga+uW3GweutNDi1BVGv/5rbEzLlD2/Pt+Ct
/rFSff4D329PoJbfEONoemBXcg/8dnuaJAvMLj/yAJDmQFf+eHt+gx/jyTWY+6gfhzrOFzqv8/3O
yQNMGvr2f3Ds4K7+3C6dwyUcoVLjuLZjC974x2NHYFpsUhlecR2m15sBZJplXB9WFTA+FVzfSIc+
SImhkdUWtTn4+yVOvJXthptxCDtUY+etT4iqcRvSKjSCa0kPFHTwDZZ2kIFUp9Glkva7emCk6vpv
42jrx8lSD2THKvNE/xmd5GU74VdDO1zeCsnmDUAJ0TNaa9gGGMWU8DbyhwaJd4XagEjI8GYctuxn
5vgUZzetvY0YXlsKw3/sRyAhATYV6zHblAxKUVdHzoopM0hBT4xHYgxa9dryt4M7KyJ2VWcTrLGZ
ByY02yh8rF2prNUAd85LXt84jIRC0m3Ivh3Phjbl0WU1Hwi1tZPUC/WpewIYWm8R7mxtfwJqZZ93
nXXnu4X6gtZ8Hc+IFmzBIb2kc0D873hQCNdWvDbMapo3Y7ppsoPs6SqnTrNtQuFT874AzVwxTSdJ
PdlgggRORTwfQhe33Utm/cRxtcsawmWgoGKIXgf1dVD2lnyyq8fOHxfh8Ban+THRyUyPycdC/3re
2BIhFn3BODqrU7xApmWd0TMkMi7A3mKZLvWRfHaFnl4H3VUUI/Tk7GFhzXuzLRRVVz2J5/elkk6P
tHKhTGX9u5VSrAUxgYlN1o83MT3QZdtOzUWfhiQeaPo+7K6r4FLvPcYz8GMWTbi18o1aPUcZdLbL
saofzKm5gqvsLK15oEfuXjTO1WVsfK3R5DPciV4nLXIXjKFHlB6cnFwSDmaJ/LUyBszNRy8WKGBz
n5uAh+6McKxNExJkGvckXUekFKcryuLCVK6lnVDkaXyZhbkx8GEqTwZ6CYRT1dLO7eBCGexwGRU6
GmsJC8H1cu3ZKN1+F6UJhfVRHe4bqz7OxW3e4VnssclVnXbSlCBGZV/DVmBRXunyYNcxytDCGwZn
oRmb0j/Tp2RVTRW5HLg7z3HNE1lNNZen3NUTic1DwGqOcIylnsT6QBu8kgCcEQ9WPw87HVKmK7OB
D2dhzer61ov7ZNvq3VmNNMYKsM7J9q2qybKI8qlcdFP4kDDxQNRitf2GKaAqOKkpN33krhqfwJ+C
7irRh0p8F6hvXU9cWkRpDwrarWHREJsYxNpN2PIbSR5v/SQ/M8tzQVx9CxjDF4//6VvwhGmXkFYP
BUqvuOGDLUb+pen8e9DJBE38aEM5PNeEoNRF/vcA5W9/4fuOYn1RIeKCq2Y1FohEfx/AiS+Mz1QL
/SVJqrbhsJj/2siyvghVxwtkAsj8Lh79tZHF38PcbjF802wT3tc/amR9VglQ8EDUxL3CciEw5Qik
qB83lE4Oaq+NWJ5LRyfHyYy69gwVCyNmqbByBrnJ4qbb8SlWnJEk+aIab+xoPnIR3nUWhGieAU3E
5b1CjiLnGpz3TwEHBVoqqMtaj9nDLO+O5TJFK9HDZcyxagQFNlM88bLajUYjXPw+lvpYM+hnYI9J
sORonst3K5ixVvhTpnceNf/WMhvfpzGGe93Ft5egISjNr+0IJ2mRpfb0VCeM8tZp6NaPvQiGezWx
her1NfibMtabHV4E42AR686Jrn4QurIbIr/D/h4wcQA4Nan4vS3rwY4nxUDeJp2Hoq7MkZ57ne0a
CBfBMiGOTF2rtTM8ZrXd7gSxse9p5NBRS3yNHDGHs4Mii+psSILiPGqwCjMZr77PuP+2H/3J0PXL
lTMZm4J2oz9qUql8vHKhznCH6ExlmdT09fRBgm4h525FXEx8/HB//0WXXfv8WiDASffVDIGpDwT4
Z/tag5GTHkzizk1HtkOjaHdWIZSzJBbVVviAg0p6Y37bZEvQynSIcvoJRUc6bwpXlrbXlG8to0Zs
kDs3P3lvM2ThQydW5cmZn4f5LGESRm7MP//QidXj0IliyqVlMyBWoGWJWEIJBSSwELSrSu/MsHv/
LE/yCudBli2FUmhMjRvmwn1Z/9K9/9ur8hlH++3tIPvWBZEtYPjmFvTHt6OEGk7psGFo2IzE4eJd
BPeNm7rLEigOPT7hYMAMXkq2CMetZ+RjTV8ECB5tHQo71Zy0xx9/RfOd8PkbAkxIxBVtc6yU8xDl
wzcUx43mI1t2iQjXnBMH5OeqyHUI1eZXAj+zZeiW5ioJuv4nsT1/+bqkrswFNfnw5qfhjO1kQWoW
zPQbVp6VQzAek9Sp2WRuCTsqsAAfqP2TUw3x+r/4wJzhuGVZ2ijA//iBQ6KXCMfFv9fWqbGacg0v
lx2O66FAvc66QfywVsWrIcex/+NX/mz0/OXyU+6jmTA02zY/vXRuAjwkh8Klnd3I29pHyqdasYtw
18y9tklMCoqCZZF+8iawU+vSdNXbfuizn0yr/vzEsqoLFBz4TTnL6J/W9choYhr8rjuT8FFJFaJZ
qv1YIbEIyp+sDn/1UoLNih0JQYn27Sv5cHslOqPMtLNRb5E5uxy0gkQxmWcHaMj1T1Jfvr3tz7ey
wCDBOQzRhGp/erqmBOsXUECubOMUnp/nhSc7BEaIutWNbKJ6IZ1iZEjeOusYDslGAzm10NQg2Ksy
uEniptkEpQO2rCQycyzm9DPR9JsssnHNixYMnJY5O3gUyjFQRnKibYJUK2PKf/JszBEIf3ooWbVn
kqgKi31usXx8KJVYbTpbIi7IEWzA/KjAUpKduI1k0uMrCOuVqQ/9arBR1k19HUKQJ1sV+UXidTWq
GBiCHYMQPmdRUYDaLSeO/+JeRtxoo0UU9FyMT182lqKs70ZkeZZvWLvCilgl4lajWR+DCm2ITRp1
UMFGmtTrsQLqgN0U5IdBf/HH7+Svvitka/RmsMXwdc134Ic7THY68XDEwixxbzlLs3JiyGV2y3Ia
E76jtuNPFvG/uqNdVFMYzGk6/SKt/PB64Zgn8VjQjnWk2q0bGVzSk9RWeURz8J9/so+v9GkT92U0
RWPFV8wRQXjkYLG7xky3LPJ7iUIwH/6Ll2M8qqO4osv1p83Jmfyg9k13abZh6QUETRzaMVO9wYjK
uzJiyvj/e71Pq6GGsV+6FV9kB4LNiwGKrYK6g1ZoMyHKB1wT317v36BLZgLx4bv9szMN1MIPSMXf
fvv7gcMgl0VDQEzFRssJPMJvLSz9i8467bgmEZmzZJmffD9wWNoXFV/1b3Rjm0fi+4HDUr+oVA+E
DUFpYCbv/CPYAmKuPy58oBAIgEGBxBsQBkjlT9VIa2Cw7Tu6CzkrG7GXgO/TO8e+hpO8mmn8JaCP
aHisCiMqmN2q4pZFu7+OlR6XEFQdYCe1jx6sMp9EZTIi9sEndrR/lDRBSx93gAcIETkq3YjPLZmZ
qzKICoCS8OvCMDTuGZ+547JImTL2g3IYp4nOAyC7XM2NXR23A4mTvf9MTbmSMW5+8Jy1lR0wPZ9o
OawssqRbZsMRHjYjj72qJWzYqkn6kDEn/tq50fp3YfV0xKwHYDAnBCorhWlPnN91ybAEZHRdO2I3
2fEqDkuEQVa679HyjQO5vUbSW1snBVZXXCUWxuTERB4b6AWnlHYjEkby6M9M4WkCjZIKTR0Xr+oQ
EBAOKAHD5kAuRkTWSvCSOmgbGRDFq6LHJZf0X/WWU6dXBPZIcrzvNAbuUHp5izqLkwlznFE020BX
R5D8se+vELCRMTbYCt0joYgLNWODFRCJiLc5ywJN5F4XjMiri4CRbW4Md3mn0qMYAuNBWNbeIUAb
8/qKeBXa5smZb9NyiVNBJkDFwJikdAQPtkDGxJVkFEsp2M7BLwreCJ8NmkDKEFIX9hqFE6SnRZOX
U+17pW/Cs68ClBn7oU7s99xtwvyyCo0gWLVJWJxAfVQ37FiheWwdYGigZBzzFaZoQdBpILd5M41X
BWfE2W5SSLHt1TJI1j6KTSKcg7r2kIFKZV1TsjXIqKFgEoWpw0LS5UBXMerTQSy1tmMDD1U9YBKe
iQ5PH5kl1QIbUYkg25rESRWS0TbDpbWSF/Y9QKrWw3RWbXu9qpgwTBiYkUtOjWZx8XLhITnB2Asv
5b2Dj7RxlTi9aOx3P+b3pvipxq4+hsE99ELkR6NnJtqbzQBrgRfkOUzyVcsA3UjL7VhYGz9/0koN
mK2mXpAVvyg0cpz59MNs48stwsubI7fY1rWKPU2ir4VFtnPRfU30bFNZVtcvpXgrex9SVIfoTPVr
3OBo5Jq8XwxJMm3dwX0giwxtSC93jZK8NC64o6rJ4EkmjySQ7hqrwcedwL1VK4ljCHhF35MPwenL
QHDB3bcIU3jYzEr2diaXTjsVG6MDuPVrnfqv2BwMzk5/P4HzXv++FSXmX/2+M5Dkwo2DK0XFtsJC
znb8AcNDLwpNFYs8/CwW5V93BpZ/U8XdwgYw10PzL/3ainK/zOMy3aJ+nQ0rTMv+yXBDzPXkh+Ke
ncE04ddTENMXg/fzaWeo7SJTEpszS567b0FMdAkR340WHcc+w/nmLOMXippDYaXnY9Tgx9PSXTLa
+ULTff+riNxyVztYQie1OoMXoC6SHnewseKo3kDMQ1M7gBdYtR1JENI9N9LcwcCKXSKm+70w2/gu
7gFpmVHFc2o8gIxaRDzUQPMcBdVEVK+Yx73mCFVbq4J1P2MBtYcAzmLWvk55vU/V7JEOO6FX0Q2a
3itnABsS55DkrO6Mo/n9kDq7wcnTk6+SCu4QxeuV+DZADGubAP4zSAc804Q+LaXe9JcNVD1SPdTi
Fv9bdoWb40VNwqXVJCdTN9GoCGi4RnMduhGer16/D3Mtf9cBzoMetjhfm1JRFkXVTQsclf3eyPH0
mZAKpIiOpksXuwfQPIcGr0PZW17TfDUgxRL0s0nckjOz8dqI5J4V1VwqBf65tFAPZWaTFwM9LkE0
QwcMsaW7CeP0jfynlXCy7MmwJv2tzdOo3yg1NuRF41eWvVYqJ6zWljRzpDtp8ZTKSrFRHDfxYSwd
dmOXyJtSMeUbE1FrBboiRjhhfy1j+SwhgpG3CZjddQImQhreVXdvifqrGhf7uNOe7Ci5d23Yrgzo
4J/p1Y6WGQYCpQBGAjvN5AgnErPbCljgh0Axi20voQtmIWdyRYufgzHUoTDU5yBu3alDOZdrx4F7
oUsHY03ZetSZKLgmphglWcZGuUIi7UUQjcni8RP/MoQzYRbqFfB6vsMOgVPpEokYGLhM9U0UxF5E
VCEK0l3TkbdVtBEdQ9uDTKXtXPB3g195QdGpJxBKl8X0qjU4cGuDuYCFbjzNvhoRllYwMDgQcNj6
97U7c/vEU2Go46Ike+6OyXO7ndLY3YeacW1K8zGbasZeYbhRJAzKUT/TBSJsxOROp+IdHLallPej
ob1NY/6o+uWOpJWTFl66hfQkJkyyzrYyzz1qda8u86WWh0c2w5z7oUBQN1P45bA2mmBTkA0UORXp
Dq3cTKGrM8+GJemW+CjKSubbpCOaeVA9rWjWMnPklpQ5Z8tZC3/pOPb7KPCP+ezCaM1mm8wgQMcq
8KDP2iM9x8jUFtdpUC2ErE8V/y+T+dJQ2lvgwoshq551AB6taZ2FTkiMufVLn/FfsXvMUoof7B7J
W/2///MTKC/NzN+2EYQaNIINYh3n7Ed0Db9tI/YXU9NULEV4AOfm2+/bCLmP9KppI1jsJfx3Phb8
vo3ogp2HBi4tXLJQ/tFEQ5s1w3/cRnRoHKpuUf3xbuiw/LFbEEcl6qrOZzKXlZBr+srFKZyjhpzR
KWAbUOUXfQ6KdAgx5A7byIVUIxKFAXjNnT4Gg7bwJRZ3EfnRPtXUO0U19pZmXtQunDBwETdghNhQ
kvMeitAC0M65rlSeD+woM4szm7CKemQ9Q8WcLequ300WIPuiTRjSotS3JqzWpRwjcgurY5FX1/Ho
vPeBBmTTNu+kAZZciv5KU50bVFaXVlxMywGq+qUkmsQv4ZTnfny09f40pDeGVOiLuHF0IFaL8KYw
xvc4dGdK15BvkSmnUI4UnxrGJ7gAdwjDnHWSwBXqy056YUmcCP+yO7rDUK6qdujgIbTmc1tNqFW6
Llxj/CsxFbVXoeIOC5mOZ5iQ9GVYoW1Do3KrWP5XSLANPpUeGLo14WYnsHwlQLOuEo3kLN+XUBTi
h2ksolWWZvVl4gzJfurFcIBcOaEQwPns2vug9NurpC2mnUOa2WXmBuFxMqLhLMxHIJcO8ZikD2fB
w8QoaQcfAW2XD88uQzTDKSprzu2MBPFF7Rjov9SgOXSzGXScbaFyNoiaOEUxtnkZWyjc5O6im82k
9WwrHWeDaY/TNNC7a0ke1SCyMyGDEXAZtIdcBqDEnKj9pcn2b1hWuCI/Xlaa+KfLyre/8b06FV9A
ZaP2p3FuAb6ZV4jv1an5hcGORiOf1t9sSOQnvw5KMWELcIMWMcTUjrMd8bdlhcWIsHfQ4VSo3PuO
+U+qU1aQz8sK5sRfVEE6C5WufuqG6lh7KwNa9yoX9rmViLXlzzL4ONzXNnF9ZIEupE8TYCqYOYTj
eJ2CF901SeScs2mutbTe9lQ0s3rc0tJTVXRncabZS8Zq3UUwt84DU+chHcLzZHKWdS/zVZWhAM3i
oyE6lNsG2gGoHoCmN4EV72Ma/6BP7IXR1udmGVKUmMpzkfg7IdsDMQ9rN1U9NQKDNvjTeWBNR7/h
CUQXmR7djPYxQqMXIBRiG5BMVqRE1mpSvXIzfTjV0iDqyKqri7bijwygGgHXAEWU5mqYzFsgH/Y5
7dhtbsrlROU09IVnSw57fXcpIs1hkSUXtG/v4qyxqL6SFrK2Nq79mDyTLvAvzCA7KNnwEPrAOQID
loySo6tTegQkgNocPTwkHCTLOLrS6b5C4If1W09bImZrJmfOc97R8JBlCevFpY/fO8p2EviyUh1b
ZE/PpOatZQnFdOGom6Lvb7ugfyu1kljZZ+a//tFsFapOV94FU+AFygR/CG1fW7HyDXRNeosZkd+C
BnQ2ka73O5l3/pGguG4XxrF5xKW3imacZihpNBmZeR3N6qFAjzGclfzFKIEHlqabNJs8/HgEdhRl
+6j20tkSZZ1ucsfpvX4c3ktGAE5dVafUtE+t33SeoZBtW7rQeSLH2HaVmQKvGJ9S+H5kbNvKc0YK
wRQ9tAZEmxlz65Ne0OgWl7jqDpJsA5uMAwLvvDyKL/Bby01HOEKdwYwbzfYpMcYLDdgL3KhsyZBc
7m3nFRjFuapE5rIKaQpZyEdYkC9LWk52hHi9obgr8mKD4oVaMCipw8FGSbUgS0R/IHMQ7bYMXgIw
9ZKRLepp6AMIk6lVY69mXjPqQKiILukKm6HwGEAI0hMOECOGNmEvegOXZlM66FuQFTGQQE6fbCKT
TouqEvihuaG2SDn6LdUWLTU9OnrYJUIrme3iyiL9Y/YVxNfFhBDHVC8CO98Qw1SuW5Ib4sB+MpLu
HhvXdR5BagT2ftJgZAaTvSVSxGVn5WBYca2WoZOdh1V6SuznKuvufQBRyDvP4mB6LZz01WyBJ+lB
rSynEqYVx4zb0kRfnpQVaRt2lGIYqbfClkcMcIsgIajDpCTXC7A/JoFXdmuSgFPrBDPWXkXyVtnV
R+lzHdJhOYjmljVtB3qC8ypcKCMc90YEpkirsRx01j5t4Y2aNv0yyJy01hsX60WsEjMZ7h1sqZCG
RgzOHLX07JBn2lpDMG6V4RpS5pzngY57PLlkOwEo3RYyohRKoukw5uHEDdOLDXlKS3tK5bkJVJ3M
nHaRlmFxbePgeGUheJQDorsMryw5pcEmb+E1OBZnV+6Ihg5m0YX7sOTltRqKxAScHcMJhs4Rrr6E
quTK7FAO40RYsv3aZ/1Z2slDrSTwvhG4Do2h7vwgulFDl8vBI9gIoJzqwKCphNCQ20BDIfld5p22
KvOuXWdVdU481R6dE35k+1p3u7ceVxaFAuwFS813yPitjekDGg2JnESQTlhmSMTxygC9uI7qPNh9
2+n+Dbs6I7Yf7up58r//QxZS8LMUj29/5/vODjMANy10KA0Z1LfE3193dougeOaLgPNQQM0Jhr/v
7O4XB0HHPKeAUWDTZPp9Z0fz7RgGVAOaVXOw4T/rO806qz8eGOiIzagUVOc0xgxnnlh8GPc5Iq7d
OEYKEsSVvMrnShTrUDFXpoYejQentZI9pN/6cpwrWBa8gWSNKNmhODFrz8hGSUBQUauPkTMUEHDx
vRDAQ2dfRgGxTsBjd6HmPgptfLBA2cIaaNu1T/BNExXVQiN4UG+lV6gdsX7acCQUW97H/pDMbitz
mY5kqfcNq4hSht1OxD6G7yDZSz3E5C9ThtlDa++FY6YMSE3N6zSaV7BSFpiwCxK0ASvrGXnlmjvd
UVbMXdfYbEEoDDWBXQa7AFKG4QAIaS2GfK/S15mqOl+oxXujUKwL57ywh5eqnbwaJQ/oTOfS7d6t
Nl0qzoSJ2jWee3IS4vZeKbOtE1jvmSGfmoTauXvRiexKebkJZDNpY8vUVNEkZ6uacB1cKEdLJft0
zjGpfWSSiRa+FnM6k1/byp0zZeDqOORjwU4gtyY+HnyjEDvhMh+fWkAMuLSPKTRqIi4RmrGwX6mZ
syE0kJXLXKn1tIfwANg321jdcLIqpXt0J+3CKgcuj+MPdArz6CJ1o4cRmu3CcoiIHYrnqdB2hf1O
+uuuJ4e4LDRI0dnFQIMpbLsH4hVsbbrhqHtQxnSh20F1q/Rg1fysjnfC4MwZt8whBqB5rfOgJC3c
uEu408o+dPS7tDfzpRvGwZIDI9BAAxqsYx7TqJlWqmCNt3rypsKx2FduPdyKLN6V0j9OE6OuJFU2
Es5UFhOMYCn3obCCpyBxidqySAFoJTEwbjtu2KnLTZpE3aJX+/O8rof7ioZnXvMRvlVZjqjOjBrT
ZeAW21hP/U3atDswvrvWTFXiDIK3rqnJl5kARrO7L5Qofg8jYkFAG39NJTfkpOA2nRzUdbl6OfVU
oKm9CDLf8kSCj4q+0imSzlJ0eHh6bdnKU5r39iaN7zQjxOWjlau0bkjpHKyNETcbbTDCU2MCVe7l
9eRigot6QGi2DOytNTXDqmDTnoLxRWg1SQCTmGvUQV9y6NwliARW/0feeTQ3cqxZ+698MetbiqrK
sovZwAMESNCTvalAs8nyNrPsr5+n+kqaNrrSaPtJoZAiFGqAhMl8zTnPCbT6AW7IdVeVYLpgQRpR
vdbtiFSv8MGoSaKD9BAuKgk1mxqHAEuCO8skeiqw1mkj07Pes3dWT7RTI8fnsR3WWWDfVSyyTwD/
WDtSIxfOQlf91ZRooKSRHtalhJphkvRhaM31SB+8TSKqiJRIBasJJOGi4knxsRyXnhU2xzTo5hDy
OnsTXjKuQh+ZtW1FxpWXxeom0TQKMOjdnxOwkDszYw3Jru0L4QdIqjVqflCSez8JAXDiRwdfp9rb
KStjho4kH15p6CG7FR5/fyMsqS8tPJpnw9JIZzXVxTBa+5SbaXY93iWJqR2wZubFP2gNPyME/mRW
Rr/Gt6D9E+2vPT/Crxef8wtXGBkG7E2c2fzB9fZrS2vPJnZEt9TX2Cr02d7+W0vLpAz4l+vrCJ0E
S5HvJmXMs6CHsSkBeQDV5++0tNzr3197KI895ADMyVAK8FzfX3suyM3SFm21Snv9ZWSa5ZAW+c2L
c/737ub/FW1+JjVeyf/+rx8UgFyp3z/F/CN8c7MmE4ZI6fAUgU9d6DmMdeO1cIYbksHBzCcrt5ef
//wpTfHTdc6IEfklsRI6BDZe4e+f1Kj7TqYDWVBiUOWumKkodVDxhQy1qj6EptPvh642cXbNxXO4
nOJI30RGpR+MLLE3JQkHS+kpeI3O0OsH9AW3aQIi1uY+CvD4EhkZQRUdT1XuH6Npzq3idi0Af/iH
bL5VJD6aFFOuavyj1KCq1tP4Zo3MBqrGCD4wEPkbs7bUOegNRmpppenbqvSTs9Yo77GZghIhhDi1
unUVVTxXp6FODjSzXk1ZvR3leJr6e6d22E6M3jog48uDEB/XqsVPDRGx6paZ52NC8fzHkmGibnQM
zZ+S7hl0yN7WgmeIPacJ5GFV4XkYh2ZTNtWyG2purovZQf8qhxjzBFwzN65O3E3j2sPlmREIPUH+
6KrkKrfFgzfDx8epePSA0swEks8GMPvCAj9tGRX4L3MeuTaV6LZ1btg7/O7RU5o2zbELWaVbTmB+
JK4dnoag+pLVOHSoKpuFytpzS2QkHgU6HSWci1eZ3SHXQzNcQF3NripVaeMxMN2GVALOxIUcjeHQ
lWBXSbtJ5PJrlC4DCIg9me9cskk8ga9EIe1q+I5Mv9gMONf9zgGEP4JWN+xT4AEokP3Rc/sXDPE3
KmoIuWGEe0Yxq61jx84f66F5FLlzN5hZBVu8i5d5Gc6RxF78JL3KXnmpbl5loesxBqL2QpuskxTA
Ki2yn8hm25p2dyPmxXpaTS+Rz9vmx9Xa79IP9mTjJqptqwPkw7lfS/+mAMbThH27sWHVuqIm5Ekb
/V0YYwDGwW51g3doWOrB46nCQ9kSM0TYLLdkLJwrvhzAH9mpAVIwWabWoNbM0gcaIS1yjJj61I1e
USOOcu0MxWpKYmzC3KNiWlbFl0bIpzpprj0GUgskJfdYbD/ZMnrmPAMIlRzy0X+poOjMeDoDG76F
U+o2l5Jykn0hlq3uHd3iXWtqLfMDhUCEWAQ+baXeLt1AvWpsbr9oJdSf3niZpvajnnG1VTebqhq+
QF4Fo2ej1+QkuCRTV6M2Uj8y8hV+l6+G2ICA5ca3LpxNRC7DhXiDq8x09jrh0GNaRYd/Rai9uy5U
1UqmeC9hZMN+RZ7iClQsI9FRmd8A/+r8+8koX78eQ/+EDhCR+DdH7k9KNLbAbRH+Z8HB1z/+6/0n
fpn3MNxy/P3v++q3+8/8xTYNi8bLQCBOh/fNSNfDaIk4jaYQPf+8K/rfxs/7hTBIk0vlV6T635Ki
8Tg/3H8IxLkjEBMDk2FY+v09QXZtGAPjItMjCjd1XF1QnC0iwwFU7f2F2tf5+SJkds1GDD+PxT9+
VLDqaKWyuoB+qDJ8lC4y45CsBfsp1y8EHgzQR6bj2H5AafcXRg3FUY8mwLriNM8kA9QHIZx2HH9A
ImO29ZChG6Ohw4E4myGDrdnLYMSwd2OOs69RNw1otdH8zHzoMcvFUUh9FbLLsSfSve37EUnbumcw
12YfUhxr77atb+FVZ5Z99a9m0om4l8iIVMe4hW+/lTrL3ri1w52Or9D4DM5j8a8gmUTKAt2F3Pfm
DSdXe6nzKwgBTKYZ3LQTWJhgZ1lvMrtN24fEfPjmQ/cHpcUfv3tg912BouWnW15G2LDdnncP9hY4
DbFmpJb8RfkyN/7fCVIQG8+SSDzpApXujwYGy/dyIGmeyw28yWP1LMdNL7OnP/9F/uBJcGC5uk1O
gO3j7P3+YwiQpRhwU7qoyZClXWdiW8q/yn76eXnhgqLlY45uGA4kdef3TyIGU459CIurktGVoxzz
frDi4qQDR7Ygb7ioCCug5QvROPFiIuFvyAHnC7Wzk2qt997GSx36nHgejXJ24tKiPHIJG7XttVY4
zSaTUO3JMwK180YfTGrJ5CpYPjkciSnp5tDgetuW9DNcV6baNMSuVdl9btUrldgMA8rNBAQogG2o
OXeueJMdLCT8sPBpGKHIAqyYyvZ6jOqMtFW1gwJ5I0pvIZviyfSoc/pVqs1rv9hcBQgwEqhrVQa2
TJEJJdA/dnV1YWJ87ZqoijTztg+dDTjbx8xpwYkE7Bjrsxtrb6KzYC8i7ivqxyol20W0pHNgiKtT
wvZsE/VMEBzJWye2CGRRENXHvBLD1Qw38sfmvdeJAQhCfMjje9XedgaDcHnjYLSVHvLOxlymqnjy
mv0kPwzyIFmInzyBUdUHBlt9Ln2Ys/q4cjG9VtONBDFgjME6INs8SoOlYATbGFvRD1s+mTvQk7vK
8vcu0+RxelHpY5AxV3GwWeftmvLrsY3cK7t711vifaotxq1WvCdjtxdVvfPiQwmhr6sCmuFtPoGj
XE5IN8lwbjIWE8UKD7Lj3TC19Wlb+34ZFA/IxLdws/cD1BYPKSyaIMyBFLd8GRc+eyJgHotKQLiK
qI4uaeW/CHNFICfAjs8akHfd619YMW/zhohGo992c3pQfV/Lh7GuDzHx5FYyTJyA8OenYRMP3kqf
wHkmTGAe68AFJ+zstJJASZInObO6lT+nfA6Duw7iG9m6K7u27/tkuLJK5wEMyL1Cf9OBzUIM/Ioh
66GF2FtIQrCVp4ilqJ4IGNjO4JfCDA5Jfjdl5saxV0mHaTlpN8V0jGOYD4SrFu4XRjrLsb6ajP6E
1jLch/nMGHI2EWqdsC7vLErqwSmeDUaFlXZVgrQydXYz0Q3Ii6VRP1uNe99AFWztIFgT3Z73cukU
kJiH/rns0P73JTPBZ0PCDfKN+0kfd6Rzj8vAJGvBdsGUGIjcOqcjjXSDDeNapEzwlDoX6Qvq02RD
JsZDnlAu+T3uTC2pcHE7IzOBiF1Y3nCi16T25E55FSfD1m9I7gkJ4c7ZDJGtFPjraRpBtsMF5r8T
CjljEjXCiA6tD785/AjNO6toz6PnEeHFJD288QbIS8+SpxzgaPb+JTH3SfneYE52Pvv1opzS5aRn
d+johHErFeHHlXfKg1Zf0RcMl7REkDCM1ioIyFojkyyoLm1BvpXTa7eIgpcJutLAGBiE2OTM+g9G
AvBL29Q2cAJ/X/nWmTBSzYP8lyBC5vKrx5JsAmUaBAvnexuj91UXoN9qa3J546ROF5xMldssjPIa
KziiYPIrroOehaPoOR9OIwAP1tUL0j81g7UJG72dKs5B+uCgqoZiSR7YR+8cGrywUX/djLuwPgRJ
C9mgXsX1jQDolauNOX3uZ3CIvZo1IPM1bDAx5vMat1d2D8sguPUkhCuq0y0ZxItO2xvTUgTvtvw8
JVuhLoF86f2rVqyj4maeeHbtHfDahmF0s02afc5UyE0fNA3rFTl4pv88slAKvsCnz7E+FdaLlLS5
G+EdG/9SFZdE3/cxghAiSUDH9pzhvLYDn4wUZ/t008rnNrkaaEOy8jJn94b9xgR/6qonuFY9AKoe
/sOuHo7CfIWUmXh7t52/+Pe2OHfRvmzP/nSrur1VvebJvR0ua58M4nEdTG8y/VCoO82jMJi0GudR
+xRCHVCbqdmX3RNift+57btt1D0EgPT116B9CoZ7gTCzIrd+65vPurirxa7qbpOGuTdLnvG6ir6Y
eXOPIOW660kgHghBhUK4Y/wGy79f0QKtYvnFq8J9TICxNQcZ+3dTQ6xxFy4NxoF4+boHolvdd615
KQlCdstjTixyBJtg5P2d2ofaG6+IMdx1HRo4ctQ0AXCAcGW2lCcScddBcmPbm8g793MO80Ag82jd
MV5e5uad4cmDXZyNObs5od20YHnhQObfzAC3bi2st2gg85lcNvMlM8xn2TY5FZYYXJb/pCm2w0No
3ghxCV3nsWYi0GYrCEaJc+2xTk7AcdK//YuFr+EVdDlLvT5K81KU56+Vyj+hp4ER+k1V9lNPs7nA
iJGEQaW0hG3B/K5QsRr3X/77v4y5f/G+/vnfh3qoynCzijnI9N/zud+HeujhmP8BocR5M8Nefhvq
zSYaRnYIq21XmNYslf5dp8Kiy54V2b+KW/6eod+cOTQ/FK0G7mPKYuTaEDKtud78ZubmhZ1h1zrD
BzciWnwaWB4VpkEQkRI7RMysGqQgzLgPqF9aw9o7qWSqkiObaqW45vIhI3dKPrMRz1d90Y3LTnQ3
ltPfVuZ4bZBVvbACjBhp5/TEPnfexnV3gbjxauIvhgd8KhCI+/AURz7jCEagapE2DiN+OTlXqiEQ
J5iA43atsa0jtmwkxHdoPiefoiBJzmIiCMiCL7zrM/N5KvI9cNujWzobpu27pGzWg5NtDbY0JWpS
C/Jyc5PY+n2Gpz/15uwzR78u6m6hGcNHyOqahT4AkXSr5SOtk1wH7iNDUcz+64nOoRlZcNi591y7
1AdjDb0s1GFGGl69980aipvrslQm0nwIHoEALDhhVoW6N+G4aA0lca+zxwmBcDYLkKTLAA1ICfQQ
qp1OXjlTH7OBt21RPjplQYkVB0dC8Uh7VOtulghmFB2y1K60ZiDLyE63RcfUjQnRYmi6lZe4r2HE
xn7UHkGrZmgUhm2FgM0SbzEj1c7eBbikHO+TWw5H3ZPeLqfIXtrUCagKgpsayo8ZkjSqgqUsAmNH
giMaQpEdilKtEDWsJwpSQkvXSfIReA8c+yVw275I911if+L4XLpkLK6byGexwEiv8qmCOMSrRP80
IM+pk3CLhICN0srDURvI+1zfsrzFWlWdWCcF4M9V3L+QRIjkUOVLLSQjSog7aJBRVk2nWEcgAFEB
HMTQHkV9l3fDJyeMp1fTEnyAwPyEnX+tEE6Gql42cZCuMYskSwNM10Ixx03Z66cCZ0vWThBStYXf
2Z8adM9W685VzcoNtXUaO4t0PGUwAUPeII1D007k2qy861y3llP50RIi6Wsvsf7sGlhRHLEoxhYV
Iy5bRQ1YJCeKHfanbLhqL4hWQPO4b+mN1TobHsp+BNYZwyaUKLUGf2/mzgY7Et37u5uL+2ZejhnO
2urHqwmUkW5cinFcK/EipgmKqrH8x5zVGED+/KzO/o8ShK8P9PskCnjXrzYVDuHf9zDiF6bgtFiE
U1vID2ZH7G97GO8XpAec/YQgCAcyAj/Vb4plFNAGSwaCC5DRcZz/raiWmQDzw4nNpUFoG0pF7g0x
py18e2LbGoIs+JjB0gi0njJP+zxl2XXd2vvMVXLjsDTPSW2PC3qsQR58k5Ez3eY2xHgFIwnZroGK
pbUqXPH9KTCbo6mahpMvOIvSwNDH9BSd2FLEl1j56AWNfkVF/+tH7j+iL1hb/fyLMEljngf9wESX
8cPVM3T0PvEQ+nPfb9/4AGD2shf1Xo2hj964Lo7U8dk2lvq4iXW1M3sFHgHX3sRIoFy4bCMepJ8f
BqdJrhLpdYvEqk+14R4MMoj71j5MHRJowyWgNtCQRxGJFE/s2k0H8aHy7vKiNJFtpxg0PaXPmWHZ
KgA6bswem6RZ2xPSu6FixF7a58nDwMkcngeUjMZ6k/y82r2tVLZlUEMS4AQZdiAHVETNOXMK4L5O
NhwNFU9Po5MMh6qfbkHyf5hJeMHJWKyKqXXPnlO9uH764SnziMua61IHtYs4a4BDgKbNU0F1L7UW
zz6lHTS38XOFNmlJm3Zve9ktWLUHNksH5Y+AX9vGrAnwG8gzS9t9Bu6JFK8HPTX2zuAcpRWVB11P
UdPVmXedaK3ciVEHGtV3JA26ij5xMg9F28Da6Mt7KSsANr52qHECJmW6UXn8zO9ycItM0VzREcvA
3heN9qF388ykSmvBAgPDOCCeMDCSY4+wsQqCJx2ARqX6t9EuiveeCEBIK+5TEdP1GhYjv5HVUGY7
X3KUep5oNrllPtsNKbJ+Sushgpd4FOnK6fxbP0+M06BgsJJyheg6Nttb1eZi72gZQoKguhsyOhWN
YngZ8iJYfXw7ip5zOUHE4vVH5TcP6CTOQ4eJElDMPi8IADSS/NyiWOyH5jlCCWcl3comeCvMmhZJ
ga0AjHEe3JMRzWSiP2dtCne6pO8fAuNNs5HfQcg/2sEbNpX9KJ3rMdZeSmADZT3A9FInyK2YwzDN
Ysmp7WZbCnnWx1sjhKVtN9VZM/RhF/lau0SBVyx8XSOd2O3MRc+ocaHn91owwamhFHvAMsWAIybs
Z9K7lx5RSDleAJ5uxHDW7OwwcEPcDj6dJIlre9XY7wGIXcLw2gelWyVMWXQaMiJ2kUVeSew2Rgdk
sJlVf2i59FdhUd80FkhZ+PXE8wILg3xKMET9XAUN675KYmHOxuytyoksIjcCLWqs1EetynrFNswn
DYN42XXZnOmpaSjBn+8y29+iZbiLOqmee2OQKAwZxGrs3fat7AmZh+PGH25IsB3fvLHqt6Iqwvd0
Cu5DVAobuJivuWFcB17vnSzAtiGipD78hCDCmV24j6A6PoVOf+82cnjLzHE7luqicTWPxEIvRj8j
nqWFg54lYX8dl8kp1b27xs8wcVTOqvKM12q2MRCdsIz6iZpKC9dpqJGY+NRIMT70o//Q6dlt4NVQ
CfElDzXodBxSDh4jUBsfKiGQI1E3nugeK1+gymZ6SNLIKcUUuIpNf0t0O6401K5sNHd2H700zbSO
VbD/uqCS5X2EIrV3zXbJKlbte8Qir6JRm9CStLTk0WrBWkEkTNp3rhxAbka21juaTk2Xd5H0X2Qe
vrW602xJf793254IEYX7aY5WVjF1NvtDwCy7WQqSVcE85jx1wERkMbxVUXQ7+tbskrBRg7jajsbm
6MZEPOEdBnTrlZAk52Abz9x4ecW7XDra3rY7g06fL7BhsFwGRIhbvE/3sSn2OYqYun5I6zmf0NI+
7JhMkCnjPRjCbl3n1MB+1923RvcqimplJMO6y42rPHTJoqiZqTXjk6EyjCEojnXwv3lL1dx+0QqG
i6b+yiabjalVavCz9YsYY3MnJJ9X8En02dSQY0KGSZ3ek2EJdarvGPwbBSMfhUtcLwElu+F416XO
+9C5G0Jxhq3qS/DjqiAnZJyeYslUCm/T0kS8uyUdCO2de9IindOKvQYx9ittJOjMRa6G/ewMlXgi
hG9g3qRI+xw053MjmBtVYfM6St+GeyiPdtO94V/4CPHdPlZVEC3DPmFnj0xLs+p4ZUfmVSe0e4yZ
/AZxs9Uc57aecAAKc/yYtQTm5JyGoQG9PID1a1tB5gZt4/w4G9UT7a7Zz6mUiO+K8mPsp+yL26NJ
Y3bOwojpMXqSCLmhseiKEWDjNC77Nt1Prf7FM6VxcKZmKw0Ay+A7H5MO6fI/pty057Cs/6z4uWpi
qWLy3i5Ayf/zfOCbxC3rF6YCJGOh03FdY/ad/Lb0FL/YHsZrlLCUm8asaP2t1kTz4/lgJ4CZQcpC
2/2/taY/8/5MAyER4oe/6477udRET0T9y5CCzSya2+9LzTAjgUAN4B9TfMRpB/Vrl2fdJnWRuZR/
sT2DN/JTPTiLdOeERJO/ftrRqRIlvqws2EVUDjCVwV8dY+iUXVs7WDqdx2ly1k3iH50cnsZUEKu7
VDYppc3MxFQlYrt2MIhFViaRXTNFc+w0yTDWG0geMDnr6nOML1ybEZwKq+tKCPshq4f61azLWwG+
s6qmkV1RPyzNGfhZl+I0Bi58clmvtEja82xgmYzZsBdmocqVH+XeoodOktrS3RKKu3TK4DFXw9ka
pqPttPnagQZN0GYGyeuRmduH0eOtCJgdLHNZPbl2ZWylImUVKu4pjVLCEiOlL02T/AcHOOiKCFHS
pGJqM5LzFGwuLDwpOTmrLucoHB7LlK8/iwfHP8QWY42IpFL8xukIP0M95a08mswy2SLlAwP69plo
xEUZuNpDnFvJa+IbgmTgobyLC7s4iozA4MY7hKEHxtbaxP2HGU+3rYkborZWVQ4HvnKtT1rqveZV
zZQ6vYlGfTfa1baITKrGcBXVw3LCISPJUzPr/qbPjSenHnZ2mDw5NNSGjxkcpfZiPuYa1M7czDFd
cLnSe5JBEvHQsIJIadVz7zKD2g21qqn8oYSILHhxxgqGIERVIsOaEbNBiNDDds69QiYzq0jHdGFG
8Ow1wqDCeD8kTxl5WRXTo8iM1wW/QeQ8jzkvlZEhSg1rx1yZsW9vPT/VV0SgrwKWfCtDyOk8FdW1
OZJEBpzG3PhddmoJXonS+2jy0IWKcVPE0aH3gZ84OJQb9VBM/sUAvsUNQtpBKFLRrVzqU97tvr62
FFMWJGMYCKecKy3vW5admA2dhR0yPjnIzItjRJ3dPdjdprrSBacv6GK8DoxxBowimBNg4SbRuIyl
k1O1u8GmVFi6O7MKNrlL5G1gFGhHFf6WeMopX2rjrsaguzHq1lB8qkhXbw30vlSP1fTpH3O0fz17
/+Rov6hmPtn/PJNoPot/n/yyPffgXzJEh7/9HcoVYAUeB1fXHZBHCDO/Odq/Ijc83NAzwmzWgP42
RvB+wd8AFJbcKgfjI43/3+BnMC/48bil86YXs5H2kiCLvub7w105baxZAUpEs2Zj22s4ilAlkwzn
K+KYmVdVgLVTfa389OjBI21ThB+Ur6vcSy+9QW/ZOt2L4RJyGBfVtIrZ1G6EBonM82rzpjAUsR1+
Qnh00qnhkEf5/YQUHI+zkzvgjNJ4p4VwVEX6jrobs14hj5kbPnVGdgseaWk2LLDDTjrnaRDeXu/t
93JWTWsAMlx7q2YTcVGLbQavc9Xz3WWbOFIHWdmpIlMk5os8dmW+Cog7TFL2crFGeAherIT1YmL2
W7fvF8oOnoFO4SbT5DpOux0pREeYiw+Ol6U3lhixofXOU42QDg02md+hslYTIWyhYdI9ttY14vCI
6a1x05nTxkjkZwfnoReM74YmTwWhT0uj0an3rcw9BL14FC6tdmaNpBCx82ud8Y75303QWDAf8m1c
Ri+V3z1CRpjP82pV5PpdY3k7mzQ0AlKzVaPnT6mnedBJPAnDlfW5kZjDxtPgn2BRhOAxlNd0vZvJ
sZASevWaeI63yic/pzMIiXElYAzHDQ9aOgDfcI8ZRjYNBY7XZqfEyGgPIdEu8iLeeB7u0yIlO5z4
kAyZRDrvwDhj5NKLMq4Mop20Tpz7We/REWaQBuWxDJxjBizdteH5BNy9QICZBnSKDOAIRlGl1ddS
GeFWizu5lsnYgnnLLKDd0sP74YX6gVn5tEEev6gQ3aomNdeWGkmrnxW5Y0ZexzIBHbV02RnsCM2J
DnrF7hBaSoqqr+naizfL/Ho3vR3nvsqaJYDdLAasZ1mggz7QmIWCzsDTzX4/BIQ1SsJmlhTqaAsz
NIYBWkPMfogOVf86zTJEH2PiokP+wFE7qxSZcN+56BbxHN0XX5WM0+D1yS3HO+IC1wsB2gaVPu0r
3Qt8sm2k6NbsiHiS1Am48bNmP2cFhqVzsUJ6KxmbrFOAPlnsm/vWfJGojLBxBEvEqISlRHpzbbB3
77AGkDiA1WJIti6637jgx4mzql07dZEt4xQRaF5j18FYMN7p0tRO3uSAgEKZTN5UsPLTnjDHSRDl
y9qh/Gq+uBjEszSau8bDd6zLT4wrXtKmRewVHZPGu4ZvsLCRDN24o33Ws9xZl0YbXmG6uQKvPkdI
hnxPmguUkmUOIW7JME87yyHOt3ln56tK75E4TJP9qRh7F4p9W5nbwaEt8ZoZr6L7m7gYykXlTJ8G
MW5twTbZpQOasDazrHmz3UJusOve9cl4FmJ6noLsPUvwZuDMWWQOSX4irYE2oDZal0PYw+OJ6hNX
8JehLJneM3zIA4UlN392kSw0pcSIHNin1k9ORRG8Nt3n0rDfOgX+gapxo0bWV0jHTqxbZLtA8qqh
kjZORSBwM6toNXtYbW3ah02411GhLLTMXPduv2Fy4C0Bb67UiGaUsewRDI4fXZOVCYDNvpVThm6l
ZUDEwCxB5YVkj3ZLd4O3ABnOsRDmdaxXr8KMPhIPxXKHuIS6sCY2QMOqwndgEYl436f1e17HBuds
l7y2zfBvWOv/3ztcblW0a+gbuXi5sOb4iz9r2TaXrP2DTu0PH+X3m13QpTDMt0z8FV8xAr/vdGcv
AWNt6NcOXZv5+83+lZnIKpeGzjQRIc7r3l9vdta9+DQsbnb67lnE6vydm53H+/Fmp7hw2VMYJvGG
DJ9/0AhCTq5KyXh0lRXVfdZV5HDimvOHsMZLFR05BAG6+XwDCs1bm4X+QhbshaZy7UXpk946K+kX
15NtPXrsK+0xutTdp6r/FEX5Z9As1qmq1TO7RrK/2oNT9WeR1O9E+OmvuIzjuyqIHWBTUdGxaGMS
O/TDwaX/8WDO9pBY4ffkhv82xDFj+b6uw7VppRvR4emL3Ngh+mYoPZxHpnetE7zDXKTKcu6joaW+
5eI4Wxmqmk4dcyILTd1eW2Hxuem0GxOphzl1UbewZj8+JizS5QQ177FvvXEfoHdcaFMVflUsRRlz
3zq2uLqbU1bZHOeRv5lvzCCrmmw71EIlqHiyzlvUvOUhaiSTdL2pm0Sx6r0aN2WLktbO8C12E52W
X6BTUoKJtBX4z0IUkbH1MoZ2DFoksXAaL8lDMLrJvqzy68TPgGonlnX2UG/4Zlpc2e3o7RikX/CP
rb1c28fRFC9C1D42yZGiDlEFFdT9UcKhoeUq+tAlUhqQrCs/G1GM+HbMGj9Ru8CiF1Nt8u7pWFMH
a9y2kChxgnefw6EEVdA1143HoElrrgivXvl6jPxL1Vd50548G70YoFl/pXfGaxDHj4Ix472j9SQ2
z+7tRJLWVpHKJ0LrEpP/HLMFJpYkD9JF3SYtOS5G4G3q1I03cU4WXdC8DtxUuYe9I9dIkKl7Zqbp
xFCtXxs60CabrXTWvhZ9/Braqdq4ZniwEvuhJ+RZs8S9nIi5bkP9s+23wXpItLdYxZsx+0yG7bpp
nJ0aQjg3VrcvqOj4P5+jsSFl0aPxqhtxndf8timNk+53+EKlHi9FAj1ZdIcSyIvWtwsgBlvqVrLV
qOvS7gb6+dKIuFLCepe481WuihsmMkSXNBP5BDaqy4r9fFwhR0iyq7zE1GHL8WjbTJDXRthTaXbB
dTL0mzCifJBhxGsHFGjTZY65josyxr7eXUun3zaiPBhNXO+7vtwDFnVv/G56sCWFCcbNbeJGD9h6
s4Um2JrTDN+MWtYsO10y2h5ORVUcwYi9+cAt8kFh7fDvUa5Vi16ShCPI2xRoaPWSLG+9lCVsyWza
RAP7ZVfXQrCMib2M/PIQT161rIaSclAzWJMZ1SmwwtfOCvcFhc2ychn0RgAceLIYfr/Y2RFO5KIy
EYfQIfN6gP2SXrp1jUKuLR3jYj81TJeTlitsUJ/4DEcHyfRjkaqBL09fX4UI2OhOwdvHE+4f5F1t
RG8Rx8naRcJo4su9UUYmjmYwPtdO2+94XPp5K7M3qi4vygmQt4XEM9ZpvEnHvlqYKSUWenL/IDuz
2GqpU7+lbn8JlK4tJi3s1/o4ZptIH8n5sWlavJ4wwqIxVyHDhps2yC7fXCjnn41tP7Va84HMqnMO
4PA4Zn5otZohsORgMC/p1Fb5u6Ii0lueCTSS7iUECVKbj3/+hD+Szy2E23jTBZB1d9Ye/ehqC0OJ
xINyeTVBb8K64iU3qcZRKor3QZvTFqrhxPjCYLJVvPhTdIpAUGETmuSSbmKpV+LIAQE4IiqPon8o
YXjo7Yhbd2bA4SF6IC+7QN7hWKeiC52/ELn/DOXix2fkiNXfNABqix8Gj4kbOkkKX27VNhuMA0fd
gqvuIBaV00Pj0KoBZUDZiusLi8SFAcprHPQ3obQ3JPxB/bP3TVwyGwGE13tPQtBh6B3jvoldd+Wi
4AuuON+XQhmbiiJiqXCiL3gZ8r1bTPnWM3d//n58lVF97w3gl0H9RZwwg03jxyQuNRlNmBROtfK8
bsks6TCW1XmUlX01NY6+agsyH+oGt5IkdcjtyfRJvRTU4oNoyo1tpVd2yEnuaIZ9Hk0jutYmMzlJ
N/ooXeMYWvE1NpIFEiFEgl29rfvi0kQ94aAaHHKPPjOJjODO0mNz2TnT2zj+D3nnkRw5lnbZrfQC
CmnQYupw7U6nlhMYRfBBa/nWU/9KamP/QaRiMLIiOnvYOam0srSkk3AA7xP3nstYK7sJ3eKohZTr
Xers/iXSUc/i+aJzL58G585pFMxVLBE11qhKet2FySY26FB+cm2+q1ZMYvyYj1AAUbF91jOkocK7
HHjnUlfG8zgL97Rm6x9/xPeTZT5ixubjHzL17yItCCArRo51jKU4AVn2ly+BO6XU+Hr5kz/mK+X+
2y/aNHSD0TudkMbnUeV9VGfUE/SmbCj4ooOSCNg+fNSlod7r1B523D67JmDzutwbTvUUTtax6MZu
EZfyxvSw3ueKQtkyHdFs7ehpNkTpruBfewSjvQSmfWGRfasaot5WvEE57daeJS6x6107Yz1n784Y
3GwfO6X8iSPpry4giPB5KDVnMX5eBPRTFDqQh1GG9WIf5TpsCZee47e90H/VhMwX5/PFg0BLqWnw
8APQ+vbiaRa6ZDUIy2UvLY6I2tqPFRyHNvSWUQGNIMWqgmpe+cnrea7Kv/tcbg5nLpihenz2W7Vl
ZyENc3nyLGmxand2eeioS8fBRqF3tF+hbEm/RgnSuPolpw1C4FRs0Wkq/w93Kh07eyBeabb51a38
QY5ZjGoT5/Cgl97AWRtYm451fOglP/uYv/yLeSbm/ZEznxPfXmnqqirpIu6YtqrWOLsvzdjdp70k
ecYEX5dwGGhF8KjO/y8MhucWxN7azEMO5hGNpsvoRGjFSgjH5/2lLXiVPHjBWCxzjaJYlcidI22l
wgAJerVd1MrEDlpXWcG2xtLWbwo3fKwlIibdCSry2Rx1xWbjQjZ2DieIBEsUTm+lmpwrujoe/oUz
dkoovZmHxSFfRQ+P1+jZhrg3RR48JGWfYvTMX6OQLKgqWJqze5pazx8HPjMrfvKUawx1v7thQL9o
eL0o+mnZPl2+KQ9MAA18TaO1bKr2PADzhV3mqbfCHTET120ujUss0TfKqG9LAr8VqWz0huXUUIy/
/jb/fzfpvwuleQX895H7mlybEqH1j8Ji5ySr39py85eZkaCDJyBLiQ0oN/VvbbkBEpDHGgApw3YX
KsKfbbn6CxY3OIGczzOC9FupNY3dTO9jWmVaM8v6bwzcmTx8f9OoGm82dgLcORRl3940JTJ9dH19
tBwyjIo+Y60Zf+6Fw6aZ0MSWxq537AveOdd62CN9dfp0QdLT1iuZLIdAUVwegUMmFXXnFhFN10hg
bDp7Gu3kMjPKVx1GzHYQ7mrqWYxR7K47R9r7xEE9a6vZe5myr+pImbcz7CrCSFklFjkjQY2Im64w
jl3cPOapcanFw02XlSvCnc8lRrFhUI4Zje6i0ZprMXj3WUtyiz7sTc9eVRE47ESNHgI43I3Xn9xG
29oFSzVsHZQXsOzch5aPzugchL6tI3xkTXiRI0TS4APp0ZxqhRc91EHQt4TG1L5bKrf65JaLCou5
GqfrQr3LQJ/lMauJutJ3dibtrUtVsy9S0Es4bKD8ltmqi/uzzgEJ4wGnx5l4NMP86CgkOQdK2e7Q
fac3zVCjyHJ7c5nO7g5jVt0R7A1bnyKzS6SzCiW0MNdscPmEzDkjYqF7wAsG6CEzxq6Wq/1FKKT6
6oJr7jvSI0cD22fZrAdjFteNm3LS5/iw7YicKxRMQpByX6R1gEuI0nVfquO5kK2JAhopVWTxZ3ec
48vODK/NemLQasSHPtGPfVGDBH+aPASPqVLsMjpnk7DrLBuv0qTYTZOVMY7W1lnRnNlpkvmlG9PZ
JI/lYAQjgkTDZrdCkHfM8EAPLtsxTbC6tfomYRFMaJ9q7mMruzGd+sxWg6NRFstapitCGEBgqO55
qsqtLO0TIZk3ZUpcdsWGlrysq1gbN4U9bhCLPYFquECGvh4UJkIg/1mCKmPJNkPbR2OHkDI+gdQ5
2cjhDBUDU928JQPTGSutr9J83BYRSQumiqIPHdNC0xqsdF29g5YC3rE6tj1zJJEz5GV5ADGoWyNM
79ZIeE/xkCvTCvDS9GaLwZ3zssaXpGo3dkV1PFZ8su5mm65KkMB7m6Ed39ssjJG0pbVLBcg01aTC
Kmk4PWYbSuimmI3aiYMktmLg3okzFZnfD1pobCpDw6mpK8OWwMd1PpnIhrzLJtaOUxztwiZ40Cro
nlM2HTPsZTdeqYYsxwT5zfr4FFfmRVCSuopbm5mOKx6YGeR+Emlnjp6+19y/i4Ip8JC0K8c+TwKo
GppSYkSQyGP7PFwwDTMXLbMI5mmvlV1e8vuglQ/4DC5QZQnCeiNDPzqZtmXXj/FQWxayMK/6QGex
4PYhYNsQwIQyU5Q4GiOW+zozllQmJ9MasUYKIN72FD5pSle3S2sU66RK8HOWiPHtSdxJwziNMX1T
PAUSEJaA/x2BEuHCIMYIATnUV8JQnmWez/bFBKnY1xPgn3DambPR/0enXd6U//mfn8Pyvv6cP0bR
HF06cnQLiOkne9FM19Y57iw6aPeDvQi6No0JoT7MUGeN0Nxy/blktulaHETsFmJ2VO5/68z72rx9
U9FbM4OXY5lmCDzfvM7+2A4pdaANQx3wZss4tRftpLUrLWXW1LPEwSqRpdDdahvln54eUlMxFm0w
hMwhm3wtLX0hIVBu+hanaVnpDNTIDVvJYJrflPjiZP0I8u06R9K2rxtd7k3by0DcaJsoa6xDJFoI
maisD9qkVYsRmDA3N5NKRmnLGFIoE1wn28a5R+qiMMxl3ZneeT/p+nWmB2ZP5JUdUv+qwPiRuGJL
jhks5Ch2uqoxl47Haq+rDlGrrQIRb0RtrYzWPaYxsX1FvdcdeSNHRKUJaukub17rZuAhyoyFSgRm
jYQZQYav9eRGDJy1PXLfsNgGFTqkJPEurEYcVFtDcfagVMwBbTW97eOMwBlp9MdBoyWZVGvcOS7w
ORWw6kMeufYlxlnQXqY17EReAB7t1XWQhQs4GeJYKt0rPhgAaO5a0KpihxqdbYeYayMTBTdm3j5W
jq5u47IEHezaec4Wi2TwnLWZHk5X07xHM1moxfNmDSjegBeMbRshiYx25w1cMAEMnHdyRhZ/cWJC
LFjWZSzt7Hl7F7PGU1nnhfNeTzOUpSbUTcXCL543fwNSFm/eBU7zVjCa94PF11UhUat4dMZ0wH6N
4LUdMsUnnCzaebUV3TuMcX3bqM5F514kQ/wuouBAxHPre3Qjq0RnjgXDTHviunlnCabrEcoIYiZJ
OIaeXzmqsP266XSmWwlTowb23NA6DwQZnAwreiu4CgKPNsBmee4CZ3aY4i/sPgguJkIxM+lZq1ot
Kn9q2Zdnirbw8uAgRNCgJpLOIorRlxtsgD3F3KP9ZAyoOk+VA1u1dDJ2ooV91WSd6UcKEwE1SB6C
zHi1dWAeQ4BMtGvdZBfCOyS1tlYv8yC0Nxhx9ZOd19p2HBu50triMEWW79jBvimsae2kQpy1Tmnc
iqkPWV1Dnvfa9ihdZD+OMqmHzKvCDW0Y87wB01udCeNCb6d4nevTYcxvgU3aez0uboK04VFrovPS
U8KzLCE/YVLVM8fNq4Uyud1BF7CX7VRBr1VT7ZR9cQYbj7QTSCN+bscQca2tnmRrzRONbzDlkUZL
xgiC/jjS0sPAz0SQEMs1q+bODxqWN7Y7jms9NHBPCX0VKLLHCdDtcIaX9IcdNsOyZH7cN6+JQE6G
GNfvswj507AptChYzW3CwtCCymeVfHB17T7HAR/1SB/C+bGgUF+Diqj8BiE/9MgMxF6WxZtU72AJ
6Gp5DjIIj0lrT5R7PDHzzwMbez82NRLh8EI64KLHEHXFP+d4mzueHxxv6ZcfSGKZVv/RxzlzhhCy
JOSwhmXxzv6jj7NJjGB8iiwWXyymqj/Xq5xpOvJRnQ6P02s+Cz+eafMimDBiTWXFOluz/k4f53w3
paLln2czHGyqZ4Hq+/ZMc4ewDbkhGcWlTrKf4urGyzSwPJ0I0eYXlKxfHd+ZvLBbZ+sUA15ZBclT
3YTZupDNS2rWyRr27RcmTcgbtCnahzZFsJCSG00LUZZY7jFWZLFsCh23jbEX/GdRDQnBaJjGk0CN
/Ef/YgWsVDLlrh2C8WVIwgHNaIKlBmL1dYo3dicnYG6N0owsfnV3qSNHASUttn1p3o2l3DZgQuMq
unGCcJMavAa+/o+qZHtsQfexZR/MCK2t3r5xIMu9rsiRtNYe7QwxweLCS7KuX3Qm5grFWskM8oli
dDS4qlc+gCCFtFYhd9czHc+mdyD7FcU54+uNMnWbsKmbPdsY7PzOmWp4+xHHVjBgYzXyHbx7ytc0
fhudlOQd68GsupXomOyMMW1JcQanfjkY3p1DOgaz7a1eR9u2q/YwT1dZqV5OQ/dQa/DxWm03aPGd
VaEHJlGOsy2xL8zZGGHp2L+0wUxWltMCpc7H6QjpT/pFYTh3ukzZ101AA2xv7k4YwHfPU2AAxy18
DF+FHyvg1xXR2NdjFeiIcrVuiYUIxkmeWhuBu/tMVE1JE45eSqY1XEQbWowaxBvdHlmNzaA+LS9x
paDhGWD49T2A1LoT7i3yr/gCjxcxtWMI9S/LIXbU5uittToN3q0ZD2h7/aubMrDsZnKg18JMUCGh
wRQsMxe2txT5MoponCuwoRIvMK0uTmPD6ZmxuTg1Ou8uBVUolObSNnN1H3wVZPWd2HhJyaYPsVaR
ZMaGrq6Bt4uUy0bTlaDtKnLrGKP1kjGisln8JQftIpzlYA66sHT+g5HcCT/8qhrLxtcJLYwajCgS
IjSC/BY5vFs/MUiKF9MuQYHGk30MUKTZtbLLG/Zx3SxWY7uNeBv9WuWUq1xqSNxw31EsnIxZ6kb7
VmKbdsd1PAvhWtOkagkdHpMquVN6uAd2Rn9cO+j6pqvIweY+C+s8tb1NKm5PBdmdKZ3zHhkezEta
T9epLhVkegKd+l6tUe5ls4ZPRczHsf/FNNCOy2FaSxR/Wg/Xw0EDGM5iwGlWBXbGciqwreESIJ8S
5aAxSwixiiTnJarCCHVhiMpQkAXlMiFaWI17n3v9IkKPaJB3OKFPZKeXz0q7MwXlot3GGQPgaumV
7t4WCYd6B8GvClWMRQgfERBtOoEUEjAVcHVlX6KRJPb8izqLJkUe2oD7EVISieh3KCsTFJZillpK
bG062ssADSaw2Gib5729m4xZoZmi1Yx6RJvuLN/88NL/i13o96NTBu3QpWhM9L+YgnVKGECLSljt
RdsYbZULReyfc4RaTCZ/cIT+59+1+JI+5yT4nXV59ApmDsjv9D2Bwpx/0G8t4pzjOhuTUQQBiSWi
7o/jVAM4y2LeY6fjcuA6/JvfLSaIjYlWmY0pROzNeX4fj1NWXHx1JgfuHAto/Z3j1Pp+Neqw/ONQ
JozP4Jb/rFZqTRK50jiw/BYKKnKLfgIdbe26gJw0E/S+jDLNjx3Fd7IzW1aroT7YlIO8PP1Iqstm
FLtsrK4q3Z+0lESGm6KMVoP2XKqw8wK3f3L4D0HUNUf2dRYrg6hbSZ2UirpInF2ar0IN8rf1bAx7
KeOt2YebBDgTgOUw2ueRd1aLd02frhsMhAtyRjZtku5bSU1YEnCp5meIPp7dlkOwhU3pW/V0bQ0t
TzBOcb+Nm21V1WBeixiNS1RaCwkAfhMX+dmUp+FJlj32rnPcb75eXqTJ4zA8o893aWiVG2HGGznq
izK6jVgRBicVX22uPysKZbbw3Qz51avjFH6JiiETYiGD5yF6c9FgywnvJWZAvylHWAneilU7Q0+6
rEarzI3VwC1Km/FgJYOBbLgOzxBLKvrCnp4Q0w7kOMX3suubK8/Qk9cumICXCu+iz/OztkqvDTHe
S70cVs3gm5m96AyxqSuDZf2tTUkQpMY26AYA3NmqCUjBMlbz+3kUk493tor6eluK/iYnPKS22LYp
CHJG5bEbppVmnTvV46jBr48shKqPHQqssTDX1uTsqDd2QXqfZOaedMrJT3O5ieWwdcpd1z+7GrA3
c5eq8D+YLN4MmEoQ9Oj7FMopeR3WhYWC2xOPAL4C40o1imVn77sA2fahd5couwNnOwQQKF4HSS9R
rr3yBn48KPxiPzRz5sweAnodnZXO5BvOg6UZvFQRcq5V50XiaLSHe294a1uotLa3CiPKHYLCzAK3
naAwUIbhbJopQQD4w6p8RXbVHTrKplRnUNg3QwRFwrR37uyjloB6hsjbaj2DE2l1a0Mi0Ule+zBY
xQzsqEjas4R4xmqCOk8Sbo9IYlH0LxSnGxR271qYY0McbOw4jOLx8xgXUXokpWwxSJygisX8QymA
4F/G1TxJLtJjMNVXqh0uAYFsCh01eI2DcPRb2972euGPkbfomQFgvMEYJYH9e123VNziJQa9UpdQ
BOiP+IpjeiQFK46yVJV2wf7i0klfdZeQY+2Uel9yK9qoXXTqMr4fYTVrCgZcsQP2aG1jTUj5B8VI
/CjUbgLHXQmV+kNTewstYeoTHswI3rV4Qps7rQDOywO2xVo5NAzHK88L13gv7zrvRshrRsXesKWX
JfwDdOCL6m10QE+jjXSJSwzQNyw3ThP7xbCOmr2ir6dpwi22dmXNN8xduh3qiGtXU69y74y3+Ygi
+l4Kc1GPBqucdI2L+Wa29NRkVzJPWuQ8WmZ4k04xhmgoaeOXql4mVbi0yfDVuhXKspUEkuPMd9Rg
Q4SvrzLuRTvzFtALC++xi6qDqYtDjMjdQt3mqtMTYkM/BqZnNe+FUHYkJzPoylEVAg3R5DHGE+4b
IeN5JTligt5NiOlrpsIADf1Rf4whRvVJd852dGE5q4RNRO2qa3tWVsaEa7ZYnIYl4Czdllsn5KvQ
CeHt3DNjglWGV0k139QGVBaNxlzne68dcASGMZP6HjKj1rmUZn/vEdk8ZRs9NdAQub4GOk811Edj
4H6V+EbUuLb3kxHs6oQoBQRgJJ4yOqrHdu2NSyu+ECUyMsvamNqEyO3AzeEbZsVjdNSVZ618aZkE
qru+z+AyX/YRTl0Ni9dr3D9Vr214nQzcoYDQxBlu24U68GbqNymRyUa+1UbGDIw/6jC+TuRwNl8t
I55iP0vDo4okf9kGiljqU/tQJ/FdjVG/sCq/wkc1MLjywRgCdrb4djsL/qpiPTn2q13OjqoRu/a5
6d14uXWl9IQWj8NeQOWZy/Qks46DyV6rxBizC9SrgOQ+PCOGztPrm1hfkIwAdn4f9BOx4qzdl0ol
IKeSp5kg/MwKb12a4iYcIAcOdhL7UVpdTF1wwcG278tbjRlmV7YE58iTlhyalshOWNOGVFdEdlf1
Pm6570H78axbOCk7csAqAjEDRMDnOOuP/QgBY2C4oiwr/BBlp10WpXNIwo6JifLsZh1xFt2ElyTy
+8Q8ZQThLLKyPRucF6Gu+2JNmsZ1g7Vb7+CPU972e8O6QO/qt9oI/JzHnvOtB2CREhpEpICHykkq
4aJp9efCyJzFv4wgDSc2aJz3XnpqUyVfOz30HWBAHnd/oztX6cigWKTOMq+araYK0G3tsi+j05i9
/2MqSFj2P6ogD8912vzYnPz1J/xWOlq/UKvb1EW8w1z763L8t426+YtNyCeSYlbtlIczhOf30tEm
b8cmbWBuYDxGMvyr37cL9i9oiHR1Tvw0WNDjaf4bk5hPcxi2FPwkPp7akbkOivpv5zAwSKYO5xFE
5pzZvAaOHgW2qSIURsW2wcT50sDJ+HC1/qJ7+SrU+7DQ+PVDTRPMGwMqG3HAtx9atkUb4O2Fvxvm
EFXcZDsYTnrXxOLYiKm5ICwq4xgwyxs3zTK/bQv3HHZsQxF2VST0zoA9jOzcUrD14qQbjJ0iMeqM
yCAZCeEGxsNcuevIcpqNXZBbPySe8eS0iQkBixb8YNYgIGyOk3Yh3BzYLI6C5WQmY7KOYxmtNGfI
IIzNaQVj/iZC4e5k23R04GQOdxNoMTbD1jMzDcY+QqkfVamZ1MB1dsLpJw4Tu/8hbthQBEI6756a
uydHC+IDcTPqm0JX/p6rOmE+VSHahx9f3fni/ejizt/4B/VTZDsVi32+xbI0YvLNaMitQstXaeLg
DJ6AEkVNXi9+/KE0Od9/KLqQuZmh17Fn2caHD+0E4TBjwPvdbL3q0DGb9ztn0veF0wSbLJbar5/3
T1hgIp75cG2/4yJunkX+5f0H2IP5P//jzYLEj5eEodq0l5h1/mhKzV8sVGngzz0UVrx0/pzx4pPh
NaQxgzFnOPVXv+6fFhqdaE8LKBeGF9jYxt95s8xBYh/vifkugPUOmBF/LlBE89OI16sUOfQNmEy4
jeTWSiKB2oQJ5YSwXAPJE00VMKFEWQJ7AjAw7tVAu/xw6f7qTfOTX+HT223C0BoaKr9CmWFMW+vG
FUbMv/8RhKW5MC0wK30nNiTcgOATKQnXCktfBo+5rcC9mvwff4r2Vdj04bHmas4jBBtWGQ8ZKlxO
qI9PmE7hR/cbZctWNRLBeDybviSEL9Bkq0ybBr1LVo2SDKuYzSTwHatCH9G7o7ULq/6CUD8fjZHv
OCxoDW3XF+p0LpVOnaWI56GAMC7tB1XXHjsm3QtHPnhpnx0nPSPJRY8pHjN6TJj0RgcWgORYRpNE
XTCDLAza6cIdz8eBhmahWXW5djrYEwtDjUn+q0EIbh3NSM4BGLmrTsaCrEFNW1ZVkJ1YFqZHI3Mv
FZGfIcR4DGqxwZP0mkOrbsfrrNRILi9KMtnmeEQc/mrbvjTDzA4ec9yu2B1aicPKlPqpJRmuj9pD
m9ItZ026mUhP5wct+whORQvm9dhzOKwNT+u2Tlufoko92haaYaut98nkHWuF1qqPt4nVHVqC0Bsi
WC6CXgj05iPwRxd+oNfrvj69DRHRplStbEhTswEA7jmDtzez/mROAy9+ZGTXptNtk0mfFqJNDuiK
ntwUqDT7cTKxNLPxWTIeW8ENU+GL8lNkw7QhdMP4mGrNwa0S7e1ebrQaDJ0Wuuugtxd1Nwb2OgVP
phLJisMEYDeaJkchT1bVZkeV4Gt1CNLRtWlThi1GJEcTSIE1ZAP2VK07uPX6sjGjwoLVkVS7KWB9
1zLS0KF+A3L3B91Tlv/SMLdWVl5ly9QyVujuzkQBjdGJdnbw/OPb+1MVMt/c6DEw4fEAeXPO0rc3
d18pGVJtyOxNYW7txJXLIGzO6wk1N2pU3x6crdu9/e3PpO4CHqtBZqEM4eX58YEa1XGQtCn5sgvZ
2QxDF+1azLVDMgeR0SWI1lvkqav+pPj5dDzPf6rFSs4gONkgq+mzTNrqcrRDFet7UnlPjjlb6jIo
TklzU1rJLe4Xbffjv/PT0fzrB1o8urhm0Kp8fnHg8TaZzCN6t9AHiv6xqC6jfC2M7Y8/5vuRNH8X
5wplKzIa/vnpcpqKiyyLv6tpRizREYOGiiH1r1fvH3HuzzaG/z6WvsUGyUy6+T93//l38zL9ZDTN
pf6jCiChhcMVghFeWVu1UBv9rtglqZv5M8xManzT+Zrn+Xt/4cFF4pag9bBsbYYq/9lfAEaCmDxj
kQAIseP/W4rd+cn95tjioWYAbvIpWEZc61OpDzNDRQcjUcH1rt9F6lIJsFuq7k/Ox7/6GOy6bLpn
/THq4G/vPvA4U2zbiO2YBNi5up4y31TizYcv5P+mmuBv+fghn94YkvMttODTLLMBDBg+pwhEjHR/
ZrRBPPYXF21eNvCy5+vUP78jqoSF6uSCb4rA1QdqfGdIKnaSxEDeFO0xGtVzI7wfx2QpwxuzXYeM
u7zU2dhuuDJcxtXdsrZSdqaAhDg/oCr7bYm2xqJHQU6PVPVMmE+pF29HuZa4nHES2qQee6vatauF
h9swLis/6DFmCiKP0UK12UMYu/6ARkSfQEsWjPA72MAiPrbMVXplemnjR9mUT7W3icfoSeS8BjIP
GrMWbk1bWYVex0AX/qShrjJyQruo33IIbWgGEXNV9VMODssorU3gIofufJbYTvMswvcG76U6sZmW
THhkvMqt8RK1y4qM6FXXLMNWuRoCuUkR8TAybFaa0j9nw4g6LcOzxsOBV9nW9gCC0iWKmrCJd0aj
I/geN1oPHvUaufIisi8S40Yw/icwnpt5k5EQRm7GeJ1UGZtRAh78BNE4bpCFA8dkNN8mgUCrOdOS
yndyi+1Ert0VcVf7tQoDs8GptGtcKicJhPipj7LoBt8uGMwMOxq6c4VpcoVyVrGcaxiz01Kx2MMq
an9El39h5hy7KM+qR7tWV3n9pLXDypTaMmEnmmnhMi/Fuu21yzQe9nrDyA900pyEHrEA1YZUPYsG
ZQ/iG36nfter94PM/NwtN7WJmqEs6KPHk6lfpR6UC4oopSBVNOAX8zoD2dyg7tlSyEOJ7XHmQMav
FqnbgUE0RbNPbIautcoVrobobGgwWFMG03SrlbhWpHPKE3Fh0cHjIb3txpxxec1iw775+jj+E84C
DBEfXj3f94BRkz73X37g2Pj6A37rAo2ZjGyhQHU5BH5t6H6bL5EFhv8LWZWr47xAv/rnfMn5hekL
RlqmUtQ/VLx/vv/tX/AREsJk8K9m7+jfQiR99yqzYTzQGaEFm5189qcOjHIPpXhZOwyJMRHIiDCM
BNRj/9Qrqe/m8iHLkn5l8hr8dULwX21wtvM9GpkDEc8J8ddcArwy354JCMQt4UoL0ofqidVgaXI5
WfZw23sYnQsIwWjbGvt17GzkFMXY3zbcovXIZDpLtmNvv6nKcGvGyqIn6DdJMiwMDo5zcSHBPU9K
cYx5QEfUJJOML4MG/W2KgEeEqV9m9Yl8PzztkjD1HG7CIJSbOg1RLBWTcVGoTrlpKfERzJvFfeOo
WBrC/ppRm71oi0FuBUPvteel5TqVzrbRiJtpleQyLHCC4NvKicXSpHdpC7Dvo2CxE1NvSd2+C0wo
CTKPbpTcfM9isbINFDienRi+U1fYE5jK72urgmts3ZjYXNRQ+VIm2n4w5AlWwUamwInq4C3P6h20
mlsvjd55K28LV3jrPDMIE/LSg9DB3ZSOAyoWV0MUbmEfrUdL9/bYAF8YaN4qZfIg2Z/ZADSLrlK3
kac8d7odHkhE9PvIuIiR5LPWCuENowM2m6coc1/oshFcQEOIk+EWphBZvd14n06AYu1QV2DZs/XE
C3dnNIsgQqRB0GFHqlpnfjEKNMqu9jJULN90G+JdaE7mvo5bG+9hoy31mr2LpXGJ2eGeN55jMxnU
TKZigXnZiuBa1sFxEO9KU+wVAMwDcEDHq7dAkTlUbMKPOQBzdxPQetVI+V2lgPXaHD0tPi+G6CBF
sQOEuIn5kYrG7G+c1iam/bj2TmHsHXTJAdd3J6tX7s1KtTYK79YFgl1SBdrsrBqSW7bftx4L3pTY
nnqODdJm4G6WOaR8oUtJsB3IKbubCnubJfK1B1bj5sYLYqCdVccC3n4NvqB0VwlaISzm3BnIXpx8
eJVGeBzZ7TuN9hpYbAED7dS7GeRX0XypE9w1gcxfBlnuBz1FZC5cy09i+WYbIB5dbCsTqq+s3XZa
QP4o8KQsQPqbcpM7k7rBXrWMWOMxA1jYZABkFsGimnOwU3uPPIoQHLVfhGH+Si+269ri6CXJVSaH
o5tuCWVRLDrVZd06YtsZOOdzJC1oAw1nejfrZ3oiNsdi3cn0MAI0Cozaj+0CJ5M2HQcj/tKbxjJN
9LXEt+EzyLir1Mjz074j+dt91hEiVBGps5pyz/o3Qt5HpYFI5yKurZzcp/RLgdnXDLpdyE49yEjb
NHr7ugjEbaEFb5mIrwFdEAyk30SiAxUm4U9MDdVAyRsWoU88R1dbR1sUywK2Gzb6hyEMXpl77YQq
NnlabnWcOE7fPJfCtBdR8V5WyjFRQVEHRrkcRm0FDpclHUOZVofnkY/XI6etrkJMgpTmtx6K4TLK
EqS4ZIFiBQUrKy/Q/5OBlCwJST3gcjIXkozugXSbBTsnbVF0ZeGbVtUtsZU6iLzCwNyOZBRtEcs9
2trNSBqFJqMTSda+gd3MRxeHnK4Id05pPo1O3y2IuBdLryGPKcVqFevNS+ux/tO9q9h8DHn0hqFd
1dwCo8PSV2msvR7F2ylQu1VsBs9GWZoIG5LokI7APvSm3AyxdgNhAoWd0R8iiUELaNobDjQcT+XJ
giwRFt1jF2ZIHtxyB1b0psjqS89iw1ZBt+QKrmRLJ0Eho9cnxSi+ADOxD+4kjRdVMZc2Ak1R185q
VMv7vC3hqxDv3RcOC1b21mUekrRm8AvIFv2z63GHea2A+ztmW1kV7BKbjkgncCa1fQ/cbT0zKzH7
shhkJz+GxADw3FodVooiowPIJnVES4JTDd8h7yBPgu9L8pvYLPdtnW4lHmy9syjJiBVeGGNyN3nZ
aRa7J31xnmb6u5pFz9OoLRWjuS0EEZNacDcU/E5dDpFzYmhjlFiqLJFeaoF9wqIQLUguf5JjcjFN
4s0Y4/iLJovLyCB6rkkckA3DZoiMhwJZnd8qxN+W7Fx1/Alq6uKDz85iiwyAQEdR0Yd8R8hc3mA8
8DSzCmnsJiloOLoLK7VvvYbEmcE+WdCqyS7f2vp4wqG5QqZ02fJkLPrCWukhZx74ct3EVZlG2U3d
NAdbMY81QfItED4vhoUII6YAx80vX+8SrT5EJjL7QvsCOMNkZFZw+sFVCmz3qMrR2TUpi4RaNSqf
MauEy5OtFDN6DErvUcC4exgiHQ2EAtttKglU7k5BxFQvqtahESd+wQtn68VSbGzDW5qt3A0Z5+7I
dHRSyWD5X/LOZDluJNu2v1JW44IMfWN26w4iED37YCdNYOyE1tE62vH7s/djd4HJLFFUpvLq2Zvl
qEopkSARgPvxc/Zee5L0Lx2m4xgLZwCNHmNm62R/40b1IYWY4dXxiwT65oPXA5IqR3CrwbNrQT2I
6/0Q3RuNcdRUY1h30uZlch8tsq/XCjz3rWmaG+JZCp5hFJ3dSF2hOcqqqe+w1xyriv0P+soiEenC
TWwVhYNzmdvBbUBeIlClHSJGnteaxtwgN1VZnU1RT8rnKP0+qJ4yWOFLOBKrxqpNP3LLowYdVoV+
6jvpuA/cAEWESLpl6V2BsBgVk0S7PhuXTcPyo4WXIYovZgfn9O4fRVDeK2yyPHG7wkjWZcjdSFOd
BSQnW6VL3PueOXPmAcy1IzQdcIGumqJaNeS5rp1J+4x1c6VaM17Iw+1vtukDw4fAV9P6SxHTJfVY
VToWiqWjZBvR5H5FovAyAVByhdyr3JGC4CjgiJEgBx30d/1RLYPMH9LmJXeDHTfLCacTGXMShWh3
MIUgNWnq2OBJK0hnpVBZcGrLNwgv3Y3mBRd6WpUsZOygjKsIX1DdfRzXE+z3OY6ibi486ek+eA+O
s+ba0bA9jMOK9DA/Z71cNJnYjDpqZxSj8IEED7lZugSppzqAgzE97TiHl6KHMEt1FbvXzoCdhQrv
YjKs87Z2r0BSl4dSDHurUghHtneRrSxBmW4zFPlEI+X+mMgTTydEM3HJUES2Huf50U4Z+Ddgcx/i
Hs1WqJGQQDADiUmFteN8726sFMGGVk+4LfP8rmx0X4xRTMgzKgdKShosIaHXrIi07HHWRrSlyXvu
LX9qGG/2SX3txh6BfGl0roY4QXu18jZlO+Cux+RSIZtZTGH8nHdDuf+XZoZQlnNCPk2bvq+Lv4h6
tMNj9O588wetlR+blLZD31A3NNpFBAR/qNUrQ0Bk5x8gXPC+gmVZy956jAZ2blqavzV+/w7nRs5r
7+7rj+fG/OVniWqvX/12aHQwgdATpvGtWxQps3Hk7dBof0IKAK2cKZM1N43pDH5rGoKC02xG9g5E
JLDm3w6NLodQ26Q6Z9yozWKGXxkd/vA0YA4x6HJYjDf5ph/7X+EUgWNK4L/owUAi50gebnxTuNd9
iRbr3Q36gwcPCsEPzbbfnCgmv5Vt0HL7/phIbEvaKyUblFkOUPjaswopaw2ZmpUJb3Z3T7DhjfRo
W7ajdttTDLqmR5hGN2BRs9hbKqbcHaxe8ANW3WLhc9Irwh/k0hiwOqnemYhgkQ7hdJP2zp3IlVsv
V3xhYcrUB1RtNdbLxVgXt8NQ5QzsiSjoa7NezrUm8fHawRAloAIXSehMjtOC7HQk9zXilFFDsgsG
d5EWod8NF95wVKxkrRcPuPoxfRUbE2ag0r1EkbNJ9LNw+ByI4s5MlU0a97ZvBec1hGx/6pBoybRm
nSiJzC0AoUkEnOqmh2vkZVjoqgtMpAfRSH9Mn6byurCLjaDMGLNVoeHpLJorWGHmOodItUxkfxtL
hIwS95sVFpLSKkAD2awgvt7r6RlE1IUS3NBH8pHG58XOMk5DeVn3cFdRM6LkV8hZxTOunScqitBR
tYOdMXobEneoWbpw+JqnrHn24Bw7Bpl6QNCMPqXBRqnvBuu2pEkn269mWqwZne3jPjvHaH0TpICw
6uNg6qd2OG4RAdZtuWaYlSfMfUx5iMVnASMgsc8DNcZmKvr2i5d56oWXOGwv7j5p9f0wZHQR+Qi1
M7Rs1nGYi8i2J+1DVdqTSFO+FFJdVMre6k6hGKGDWAQ55xvLrxx7j2eFfY+NV6BTNYbevCcVh2ba
TrWS88Aq16aDdPmk9YC5tkWzVcVJUOy0Nhsu47DDRpKg3m5ng00whfo6NNkfzNl544XefUuqycKc
HTnG7M0Rsb2v3TtFEugmA43zBRrN2h18op0fdT3eOLRlK7R/noexxHK2Q9/eZ/h+jCoCqF6Bm462
bXQCtGASK0EWsY0GtOr7E51cZpI6/dAVp9SeHPA92Irtqg8NQGjuYpQ6GXjR+dyzHKtlORuR3Kzc
KTR1tdDZp9yeAalo5J2OmJeQMmc4fS8J6txkY3oXDQWe3vZrGkkNm4Z30BqggjU2KI9O06KbnVGo
D2xY9dNLlIWXDD6vUbpg6xWan6n25wEKEtpW78nF7jUKgwhGPuBFmpm34QjiF18mY2HbuOiyfarz
FxEUW+0YtBvvth+vSMhd64m2jUPDF5Q2hXrvDIDfYsSrp8gabowpOk7RjRVfQIvo8nYFTngRhvAO
SDKMwkszU5+6ySantiOrBj7VsgjbE4D5G8uM92UWIJTVV635UNWDX4e6X/CWQNhCoNP4bhpf1G1g
nrXG8JUJ7izUy87dTD41hkZ7IbAvGyKUT23L6lAhqu6qbHiC4vLz6O61wt14FKEpPE5cZdMSzMQO
X+hLMLG6qCwgVknjXfOObmaszfDRzN74S3+HDZaR7Lv944cN9rdkkgesUz/D6bx+k7d9FpyOM3dZ
gbORM4fT4z/7LDgdJt2eR2uUxFAGd9/2WcR/qubhtYTN8fZFv4v/rE8A7flLlfkxjpNfso285ty/
G85xYb6RS9FF81Sdgfjfb31I8IYy7GkoiDbSWhwEZXmjxEWJ2KLzpEtDzzH8Ip7K2gfzTPENTSOA
5iE4E7udc91rltL6SYUCA5NGih0kdYzAgk9KXH1Ye+od0UrFcYrHdO811USzaXKdBvfelN0W+MeT
RY0f+k4NtXPMCieRUxD1ONVmcB3jKBR9NcvMK4A9U4XFQ5QWjUFm8iX508H0EI12KreZSnuZxkAj
/HYyLQU9tNu9BPY4Mh4y7c8oSxhcdemYWwAPuia8SaiViaY0puE8LnVP3SlGXhzH2qopgoFromeH
OsVwql6RBp5hGcfuvLVj49aKHPHYWPHw2Utsgzceg7WZe82XNg3Hy7mPe6R71H01w5hepd112i0M
0vrOSAbCliatsoZ5HFSuKXPNhR3k9WMQ5vr56zP5d3j/oCL+9P0j3/PPE4Nfv/jtvbM+oX+bhyJo
pkBIz7C9t/rWpFKFI8qkxDPmApO/+VbfkkxJ3ITlWLMOZdat/v7eQfuAJcdLybDc5YTyS9I45igf
i06mnEQPod2jC4pGbp5nv9NL6qkoyAQ08eiH8qQVI2ryqd4OUX0bFsreHYMzitWbWBzDmGFF5/Dc
981zp7Ltxs2L2cZ0JAuihAgya5cGR17jLkjA4zfIwYlTm5w1wIy9Y21bWhzNxKvs4gOdKbbSflG1
bs9Uns7Xo+62WH8TmMJaNyBbtf0qmE4rnC6Nrm3UAfUtp4VNV2m3Oh5Ks9XWerqrMazE4Vlh9vcF
qMQJHZ/ixMg+2xQ11pzwigAeNbsUJTlnhmAgWdFXRRVV5e5equ3X1i4r5iaYCZiVXCi2tsQEs7cA
5enW0Wq8YtXBchZ3eoGnpyBpT7pfaiG2WkClEeT8Plp/LvhnDfEEJCMoih6t1ZJgIdOJT9LhqQCZ
LNv2i2UlfgiO0wPU4zTrTvH8RmXZoT9Sw98V2lM+E7Nq5vm0WgoQXpK63rnvOOomyjGRV6bEvmLk
e13cKBblt4LtRqIe9uKnUm7rpoet/TDInSinhRyCTVuD5XIeMix2VLB8bF9LE7FjDtKovw6iY6f1
W0F9Y6Yzz8EHnLSmBjt0olwSXHhqZNAjXMKInIkhjbPBI9/QuLVvJ4CJ2Tg883ns5FQcPZmdpCSh
13x9PIVzP/BMuFhnEjImR2MJDPMlV0JMFY0Bp+y6pFwBCrywtGi2+UAhlBLCdZclS7p0ptMDIlzP
yQgV4QxOfg9klVLBPkpjuhR6McGO0hkmg71VhkOj5dsmtwBBZMXag/MkgnEfNkymwirc6/b4EulN
vjKJTA/S8EryxIIH007VYnxsscGfweK5c5nIBfF57GFnAKXd+2E03g+OdZnQM4qacTsFOjOIdC2q
r32Iv9C4ELBFGL1X6qrKrzQSWoNapa9/TQtl7dbbGGSi7Szd4nPY343pWaFhLBuuqx7gNO5G5npB
fGOPB0+7dLq1ol1Ii4akdzO6KVi0nU13uSC8OFFPkNrNjz3uGlu9iFri8FJPnhpMTZeBEaFu7nC3
wLqwOKOphcSIlJJcUhviThPZtRtGjt9ErrM22u42MoKthmvfZVyzsEZ5NRTEWGs66QlkH/LeMrLR
aDqxkWytrgZ43g1ssqpfExJIBGjRIxe0cWjGdP8aDJEou3du6DwN5hH8EOEe+druKesNDYmNMjPT
NoTAbMt8Ip1oos6NDr1lYu8uFm4bbxRjME6iMU43Qc2hamy1R61Vw7U77EilXDgVjSqyk0Gd6bie
EnOn6w7QtOAiGk4H89S1H4m1KXl3of1krDLOSadcDCMInrlA1o85x1bYaASuMNY6WAGhSbR8deHu
ov60nWV19rombKrdieRCa4DdH6zyrC1vpvRoqmdmeik7n7EwtwfFh7YPbLEILGKxdYQkCV7Eh1G/
jcjoTopnvQCFvU/bg+udts0dTppW8/nd63wVZ/coR5nUrUP+hxGTLs67kKayyXvvPsEETZqnMrmo
jGfX2FnllTWdFrhCPYuBVFWcSUUXizYVOB0r6MJOWi57LJwYPc1lNhBsI2mda+ZN2Apl05TKA5v8
zgRQSEK3/ezG9UpVbBJ9QK9FhrXozE0Uw7GfiTClt3bydgfm+tiBe6nFEwma+yTQULnmK6MLj6ge
UfYtSKusR2dJE3qnUqehgP1scWjzsE4qQK/n1K9VHr0UeEAjMa7/PnWEyrb+52K7TQHRehbbpYUQ
bf4H1u/5699KCY9wQcRYlAyvcog5lPqtlCCTGk0bqFko4TM47J2+wv3EWmDTU7KworzWC/8pJdBX
0F9j5zeIjPpVfd2HQoKGMY1TDg/8GJQs2tySe19IhJNexECSkIoliZasGnBFT2TrKcxDG4MGDlyU
wa88Fhw5dvCTAftMn9/duj9ooX3o1vEjIBeBtku95ELCnVuJ73+EIe0cI2vHym/LvmaTG8PlaBE1
a4BzhVqfWX/BUZ4rtPL9sYULUoa9qjo47yOi/f6C7Yhm0RMmnTOn0tZKE1mdH6MmnxZNgBZxoZWM
SsBhm9YmojlTLJhZ0wKJnKnb5kqaX5kjyUaTGRpHNdeVZmm1aWotbC3tbrEpuKduW4MRV5y2+9zr
NbZOxR3d21x4yBpcJaBB7lXBKpS8gosmV5vzoiNyyf/l2woeZ9bgQJDT7Dnt8v1tnTSFSCE8RDix
MvTtPftaHrfKV0KOsmVbduL659d7bXR+vK0GsHuVZ5baWP1wGsQiwPd30hpCm66sWl3WQMyl7Rc2
4020Gt5K18fRd2pV88l3lRvXI86VrC+yAxMvABfCKOrnP9OPjxauNKB3UA0c7sBMXXh/D3jnQHQR
x0SGEa5pRn7G0upCKlle11U2Rs7ql68HCRCWgutCmccf8/31GpnbRDorwqfZahw4D8O2MqtyJUuZ
XORoxJc/v978GX5/yz0knkiTXMNEN/0qBH13DBiMKaw4n1a+qRypj4e1kcdndR/KjQPkz6dFPB6q
Pij/ouk94yV+uDCenNmvZeHRQQr8/S9qUCAKwyL0pE4UHuVec6YTh9zo+7BT5HYc1WSlJ23cblK+
niQlI3hsPHLmfYsFbVjSGBRinRKkjO+hj9NV4VYwvyCneQGN+oERaoC/AN9dCVjB0UiEAZyGrsWs
a+25KKua4DDHqu5aaSYXMVk1dM6KAnlNpYWCA4RDej1xo314UWGz2Akl6RGVqxPXrkmiQJ9C2mS0
GlIEpk5jhPdWkdvXFU4JnNm2sEqQ7xkQn6lNrNs6Ei05pjyuT9jKSdAL26PXJ8qV7EhOWAyCeANU
oVQZdRw2O8YSGUl8JLhfhomivgD7p0lXekGCk2LMYel0TdAvO7BzB70129sUWdM+a1L9ZezcqPFt
c4ofbbXjQBATpnajDZMIF55BZUh52bjnTWA7CtpdF7QEuT/OZdRlza3VkDS5YH1pSI9WB/whdW95
+lKkIJj63ByfWgvMxloj3G+ZN5GKiAeBG64U6cDy88gm8ZB8EBHNZLi0oIaXaTLsi9hOmErWlgE6
oy2e8iaZYPoQF5huNLRp+TIg/YpJp55ji9Z7I9pnrjfcGjIilVsxqu5eqUUMM8OsmMY0CWXsouCt
JMfP1Wuy29MBWW9rsdUSxRekl1lKD3phclY76+PBU1HGGpyECiPULF9LjWZTEJpzzXC/LRaxg4yZ
Aw9JEnZgjki5ujo81H3fMdFvYKgs22FSVpPjpdix8WNvX1/Bv0WzxOC1/vMi5/ah/kmvZP7atwLH
+GSq6K5oUBKyiZWACdlbgaOD/OY8SdqGzX5A6+Nbr4QCh/KUDotD6v1rFfOfAsf9RLcTtedrdvKv
Ninn0eF3axVlLjwbNgGQ3wjwwbB+v1YBOiCJq/cc0DSWBPbkHNoBC5b20gMijLXeWSWKuDUbFcST
edLWys2kP/J+0LmHsSbsYls7ww7/1FOspBdxkr/EOUO+csaJoAYCD2Ta8lwY9+zhL3rl1EudpXhH
Bsa06hy7vurGVtkSPyTWpivGr2VuoCQpdTDfr/HypUOSkciOZVMcbXtEK86wSqorzUuAfsttGHLG
0jkrJ2TXq9ng+jlp9pj9IHNznMTxfNOTd882v9S6/KsFhZsMTkQ73iFC9shhGryoml1iFLuGQDVd
F8Ntk5IuooTIEpF7yiGplxVjl8rVPo9DO2ePZSvCBq5sJT21uqo/a1vi4u0ATFrccqoJGJANhXwo
oZx0nTM8RXbPkcP9wlEW9YsC8QFV4oMSquKGeDEUGJL5hxq4zUXRJE/oCMNLI//ConwjYIezUNXs
DGI3CG0xNWzQSBJOPEkIFTiCc3qd66LqAcMw34C42ngN+kzvrIqUQxMNl02uLMIsOSEFs9hnIW5q
YqI3ksdhnRUB5I+B3yZBj6U3zcp0mZB0OjwJRZkHxOm+DyAe1eQpSDST7Y3j0ddpMu1Yei5KBnU3
NHbhZ6xd28ZTjk6v0UTLUGdKj2mgPFOaKfGJpjzSJb9vzGA/pgLVe6K5CJIicM5kMdO8uozk7E7P
DoyPlo0odkZvsnT2Q7yuHSM8OJ3dkqf6ZYppKUShWWAiT/YqkhudIVbq9seKtnaXheugnbZpizcb
V/oKz/rXIiOdGGPjpiDTiFITLKvHYNTaQvFd96VYC5tPuQmDQ1/eo/1ah7gFK/pliQEmoohPhpQk
yDAizrkDxqOwAZUmSTAEkKai8YeSXVPrUel3juLdkuC6jAaEaHpKI4xTT7Y0XQVqdws8NGISG6R3
Ze5Y68Qqyn1oBqiXLPRmSejdmo5y2ngmAapdtJuSWluMqXEvS7XYKuUg9mxVll/kWnqSyYC0R2BS
LcZL79ItkD22ptwOzTOD4HWdCPz4IjzRY5UOo0YDX9XuahflXNASxBUSUWUEhrKEOrPgHl/0gXGt
qQO03UwDasjO4yeKt0jNXQjcplWjlaZrpzJg7p1LB2WQMoW7UetPOzVdlb35bLWeWMSeftHk6UUr
tFPoLbeBVlVby9SuSc3+3GaRHyF0BOYvMbqOB7OyjkmQN9vU7PyEnOsNoqdF3qOOqhVo8zFpKlNV
7W3zupqqpaL1myDo53gnGm5gKjsbOj/LG8PigZ7NsKm1yl1aqnY9Kf0BhR6iRKAvEuJhI1ZOQZrl
2C8I7vYbC7qVRj9r7HaiKZaRFa2F7h680awxkFyTe6ehhLoepnuDdmBWKLRS1C0v1Rat74ZUqI3e
P8P1WQYy9pGFrdyyZ60rH9EF7ziunZSactonceZPtQ7e9oU7lzJYVdeWXbxYbuOLpKUhPCLRBuDH
qJ0VhLlleVGkcbMyKivbuxWqwtA2131oXZLWfTe5KCl7k6wTCQS9Q6xtwYHiDaTSRj2N0inUqy8I
DAHukNbbjHJrpZ16KDta146CArio8yucmgsABhdNYvlAU86pPbRDCkz+Ug/acvNuR/yDs+uPewuR
FvTgcfQwbWMv+35v6VoiE9VagVuQ8QppjyoiJ7Ax1aWVMsEyHwTsmZ9fUfvRlvD9JT+c6yJ6olkR
c8mBIpicXGVCDI3T+pCrD0NzK8KK/eHXzlE8Y99f88O5Ri9rSQ+Da47I1JM62DYEGOYQuoPLn/92
H84VrxciCRvhEJIizfjouXD0TnNzqoxlPV2QBm/2m6n6O8SpviW1zGOoPy/YNnUr/rwlxaDoXcUG
wVfnkEtuDkCT2S/9n4qNea5DYeYx/XdeQ6a+TbeQqMyAQE62OsGdHKa/TbfQW6kEjXAYnCfSv6Te
wtz5sWJzdEbLTNDAG8I3/FixZXEdl6NF0G9jx9FiGvq7flS6s8wYS6hFldYDlM8jxaecAuWeaiR0
TBjyosDwMcwcQvc6Vs7G2FnkOFgWHYIfjlykjMTlk0dAtk1+ZKCcBcUznNMNRwSayPK0CVaVwlmj
YXUmwWvJe4+dcBtNxwbB6ZQjlzJz9u581HchrpqVdGMOpH1YL4HxyTO1NGemOm0lS07bompunb7f
R8l64D+JsGQ6fe01gw9RQdKMABCDQYShEjGEtLRdg6wtOPajFuzbCFPgZUyE57iRYm0Pl27qkY8K
ZyZiaKw48llkMOmN6KEfSn9kShxDYtCj0JecFVfSyu7LvliHtrWQiFuNIEAj2pwm3Vfpmr6Jo2PA
zmDZA3KjaWWWkqlH9TLlFeHheTKsQGsR1jdLixOneIkNi+Msia1hDAdsuNKrYGOm064zy1stP8u9
fMtOt3As158HHrncqkEhifKjL0WyXoOkuCK4MnZDImIC4wEADOzb2HFIJ2UkZ4Vp6jPl07cxKLqF
sKYbm2pv2Xkgd8sk3auW8jya+QWRGAdpjqdR2u2cWDu2uTpchG7TbWjsvFS07wrjqtAbPEGub6lT
tNWd6iAbR1sjq4c6gfJqr2nMCNOSOWfbTdE+FbT3kqA6MyUsxyTPEREMhEN51gSLluu4SU87QUzr
JE6YQUxqvW3ZVMuO2GpFY0yaTy9hVD3mRXvnVQb9fgRBFsqvdRufCOT5ijCXfRyehphvawMiZT93
MVYiR8wgyFDnGKxohyomXG1bJ+h0q+CLFV0Y1C/jUo055qe7acDoMT9/8RcrqRdo0QA+dlUEX6nj
RDNidLBnYffYqOs4Uhzwt8pnQT49xUbE909GBgsKgjcP8lDcxJs8xhyrGFuVn61C8ERlM5FlsosD
lnhB9YIVVrKZd0Wyz0Gw6ZO9Esm6KRo/G84tUNjDwXalj5xyNCndTI7yEbfPWToF0DzvUAXxNgvn
80pnkApW9G21oIyAv5E6GXIvA5V9jyHA6m9LN0roPkc7JazeZMF/j8M5m+zP1nps/rKoy+YvnP50
9f+z7Ouf6D3NUwh35rZTtLxb9k0TjhdAMNZ47cNB3TRMOGMmvSyitmfn6e/LvvuJfRp5hAHxY1ZE
/NKyT/vw47I/O1CZANBPhObhfpTtRoITQ08M5pIY4HydcAIfkuG2zm2cPmd0Hy7gfOzi5LSHbcib
MnjXunTbhcAXFJPiVRHkYY/RlSA6euGVD6oVL3Ud8QDxcG4O5F3Pi/EhqFTV1+OAUbK3rKMrjzJT
p6VfZUsa8035xMpoGC9dsCuaR3LiAA8xF4ju6Ghp1XmJHHBy3bWVtxeRfpWGX1ugNWq0r1NlLXjX
OLyuRobdSsV4dmCYOlhnYWRyShcng0pVngybQMx8lgRZ5yxOoFFOfN/Y0UqVysKlecvhEX9WE5rX
nayStcAI2XQXk0nyqsjOoMwm03DqFjrRTQbOB90Nr4cWMIwRUsLH5tEC9xn1dzPXse88H+7NnZWn
Z1nfoA7eks3MTtd2PsEVt4Z5Y3GIshomLRpmTxCnSyfkrC7qZbhCbxrACmj6bFM0D5m5zaazsJoW
1eAsEUUsUSrfOcrgY9Q6QzehLlNTwcmZn9C227VOIkDRHMbQvCMfBzMKo2Z3PrOZKFAyJuic4zzn
ueNU583HuxoykJ5rkHgBb1bh2ginL/oEs9KQw0MxqvHJSOhq1SWfqU22aYcPVdJkD0WIZ+G6EuoX
OR3dvNjU6kQqxGOXnAubNJjorCblV9VViPf2eph0ssBfWv3LyHTiwuufBpvDbONm11oXAf7Olwyo
LXrmOP+PdWke9dFKyCwHeQNWH6elweAfKxlAN1LW+kcaT4LBEUfnQBEPtYwPTT7eGx6psoTbGBk6
4BJ8UEP+huLQmZdQGHv5IsrDzI3jLCqLK4YXaEjzeDPk3sbKGNHnnGTjAl6yogp9WRAmt0Ax8uCO
KrQAadwUen6TKepJUdVkqE8nvbQ35kirfcy3ZRUerCpl0H0kIh0mUK0epLC1Re4YAg81qlMrI9As
tKd+V0rrpcVDyn1KEIFPOKIGgmcW+eBx1LzCTbiJIEfdBEhC6Ej4VmOdd0riZ4F3miCDIyiUImHc
uoMOsklH7cbnutLhjyZ2SiW1VzEqDs9dvE3xMU3UczznN5a5JYp34apPAe/JxDPVdkRfddGx4JSB
f4vXH4OKaZerPiqYCjoH3CV+l8UbzU53braZ+nBTmROyFSieoV/lmh8AdaLQMNMHJ/jqBUeVKOrs
y5hdC/O2o4OuiBrbarhp2XlqHnbnJK3vVSO/lMldFWoHrbSUu3So9UUF/F3HU7IWoR3Q8nLvwBet
ikQzd2q5sqNVYW00ppOtDPdpjkLCOnMG5UwGaHvcRwcKhCKI31FGoz8J5KAuQ8H+KNvoqY2my96O
HrpoeioUDODMeu+r2P5cjy4iyfiGrfbO6aNpKULuRFbRjMonD1B2EF5iNSJFPphVSqgCD5Undggl
tOW/6kbjUcyFQy49ONtxrfRk53XPmgGyJw79PtNX/8KOJMoi5B+VJUdkKMxNkG4T9QrFl4P8uPN2
I0Uwkjdo/hcF+Koq3ojpq4aNwYRtj7Ennga6kCsYROt/0YaKVD1izzcDx4d/DIM4Rx52a6VfKIyb
2F6W+kEhltwe3Nsq79Y5AA0H6Oi7fe8PjuAkQH7s77qAIKEHGWxQaFE/HE4DY3CwqrEkGWjRGt4D
R35O7TMaKG2IJzhahqN5oxsPRX0uh+vXi/8tCgzvpwXGscjyn7T/5y9+a//DDyLUBQIWJ0mHuoLP
55u+geqAwyRlxRz6wtd8O0yieKCfBI1uVjfMH+rvVQV6CRj0Jgvy61ESVcQv8EnnscT3I1JOseim
ySPVmEkzi+Dv341IS8DYceY4DUQwE2jMtA0KZuKTNVq+5Knayi4/GWgVyTY5jSeXjmqG2CGKasJA
8aqdkn2xmm3P1UAgbo13c0OXPKa3k2mrELc2KwpIepE4GWwTt170sZkt4flVSy/ZpVRNK1jeBL4A
qvc9MzzrRiR2boSMivPNxi5FsFV63tq/z3OpMj/6SeFbyOglR+QX8gDmkuCF3fO///lbf8Scv/Tt
qSRwYVY9MGFCTk/dStn69lRqn1Dc2GgUkOM6zK34m9+fSucTVadnomVHfcMgC7X970+l8wkh8NwA
QfZhqYTH/spTOffovpvbE95AJCBkrTlynar7+4ey0EC1x1JHC4h5kokAaWaEJ0saH34+mzGBXB16
L/j67kb9wUo5qx2+vyrkOIKSHYP8CRPT3vdXTTSpl1rPPk4YzWc8mHTvEWhexQ7ZWkEq293PL/ex
U6lS+cwLskEKgK7RZJpfzXevXiM6PYp61VjGhpNtotI2t02lfoayEB7yivoxLBDpRXUDDzvU06Ub
irO/+BE+7A2//QgM/jw8DxrBGx98oZralL2W8itXbi4u1Cj74hnC3ujMFRaSA8OhkHMBxX/006aD
5j42UMWj66KHHfjzn+WP7j5CCUaddI44hc0/6ru7EVdJk0Umn/ko+5kQb+HONekSW6BhCJWL2+3/
y/UY8NNmmT+HD3dfi0M7tdP5eoUNRt+DaBG4fcqZSj6NShCvfv1yvG5I0lzeK8/7cDlpJWptT5OB
Ax6ul2vpNl5vzGVaGKc3KRLHv/hoX1VaH59m2+JBpls8J6B8WNgHg4j2drSN5ZCF1lXoluIrWVBi
16YQLk8kMd/xwD1W3PBzKAf7siPxIliKJIbLgJyY4hP2jsT+rU8XhdkOlPhRtnWUAGW7aavGimLZ
q6A9JBjpxzR1r0M9Hx89GmSbYQrSq16SeLsYyZ16lGx/a7evxm4rKpfIBo4kpCHPVB6ZbDmMh5du
2KCSn9yyePBIBbQL+EF9Veb7CX1YXrCBkEDZuTcubA5tHQdTeyNnmFeRZPUh4CqPTRGNj5Tx0VOi
FK6LyZERVaCT6WxMJXBagRGEJGtwzQQfIQkZQ9+NouRClmZMb2wE20uobn3388+dFfaHRQWpjQ5B
mI8CM/yHx5ozgUrcNXigsEHMwz3zkfXof7WWzC/qD5+26xFbxFIOb+rDZRIGZrgyOlbMvLqrhjjb
6WHvrkyS7Em6SJBZkV6iJGdFxXlgKOPn3hpz//VX/f9X7AGXeirKEZVPJP/7NH6qi6b4Kv8BXL9/
Zh+pn16e/wFrLX6KBFtX81/zlb99wfd/bP779c/hSzG7yL77w+p127tsX+rx6qVpM/l7fTT/y//t
X75tntdj+fLvfz48i5gcskbys0kWpo8bqzErN/58T/6//ycTET/HX/WiXr/N2/4Mux5FCOsg/R5Y
FjNA8m1/xtgGaH2WzJoou0Ayftuf7U+vMj4GF4wgcZCzg/2+P5NKiMiD6QRLC00u1Ie/35W3nZEb
yu3mfr79+R95S9hbzOfw739SbX7/vDGIom5EzQL6TGUWNc9O3q/WOkCOIkjBO+BK1naiM6MvY6Qm
j+wy9YNG8EdAbll9ac6x6C0JIB6CjSoed9HA/0kIMqUbowXLQBmvApm590nladuCForVhvTCY6Jp
o+7AdHWiy4LoTObZsdcMEH0N5t/CqHbFjHXKZE3gS/x1aPsnb4rxrnb5/5B3XsmRW+m2ntBFB7x5
TSTSMQ2Z9HxBkCwWNrw3GwM7E7gTux9Kaqla3dKJjnseTkQ/SRFVZJGZib1/s9a3tm5fvWsmMSZd
clc77UGNh0PjdXtbCzcg9IqHqXFhbZnTsPbU6AS74wRLe8mw2ahuNPpaFH5hD8Fhh9dOm8PDbEiE
Lo4T3ZKyfuMUHjlCGaeeCAU2u/lL92T/ohTGquyaylcdEGd9qXzL1YKOPg+vWTueo3LWfHy4/Us1
9PNr4tn9m3DH92KGW4pYxTyo/WRvJw+ecER9cnB7i1jCjFg0SI+AIyCH7DNhxETLK2Si6/1GjJ1D
Snq2IXcVptMTZ2fgpZAsjVL6BTyLFLNQURbPyHh9pcCxU8bavp6toFCZc4v+Q1FevcHaFV4M5jGb
Vpna3A6jBQppguclJis8DWY077yOcRmL9jBpx4CIPBzkGosExSmZaXniUPYfWa0gJWNQ4Y5E9/V8
oANL5DsoQ18tGMMVIkS/VcIBJ692LHW5eFxwhiS2jNdlWrybRv6J2u8DqipD9DI9mqyMybVRTbJr
JKwXo8M3aIQvKG2CHNT+mJEGYgn5OMB38bVZF34VIzGA8rhWSuVT05CZpHjNGSuAjCOzvGP2VBO0
G9hmso9bs91EWvmAdx6XmLg6nrwUubuyXXm2m3rjashmevtFqs5za1uXNOkvlhZ9tmN+VJgHn0pd
u5t612Roh3yjCUkYMZ1v6uS8A5fUbxyvALKZaBei1zeZBCKXjV230bvwTR95LVKAVXO+U3hdIQGR
e9h72H9mktQdRBZt1ba7idUdTCMSXskOFt1zps2PjAptwJaCwCeTGazW38RCbKUY76RiXHUCCIJo
yEt40gU4Hc397uXOG0DVZmVb3QmB8ReOZpZlyLBIeIZluiTnErjn8saN5rbhJ096J9soRrUBHYPL
nb+6Zp5MXpCOW1S6Nz1uzJUGIsZuMb6XGSZSqbfljT2NkObsAv95FV2dAZmSrl+RXlaBGJ0PSSQD
OqG59QsbZexU1vtWOue0NG8Za680KzlbboWLvwtI/vZVg/yXOvW2nhH7ReXue73a5G54g27shazC
c9gYW9Uaqt1gc3SgoQz62P2mwNTeaDZK+ViG1aFomZhDeLJxhedDQ9jLFBfX0K5vB8VBHBLW1Tl2
sm8EDT/AWgLfNNSvnVwiTy2Jxa1pT6JJoQFqzRq2X7upw/SYFoTyohnZNpTq38Iwq1fmWD82AreV
h9JpNrw9JK29FnYbi6d1qKPHqoMKoUqUH6kxZXjz5mvjjFYgPWS5EQLolW1MO10rboao4lPoFJfZ
meKV0NWLU1f7IYwewo5RP6up0sUwPFo7anaQAcrOyxoyj0S2jZXEBXiHtUnNULxYPCaCuGwBxEY1
FLal5Smz4q1ee0eIfUsuWGkEU9Wmfu5qHUI35TxW1hRIQ6NVV6Kq3aMevDEie/il+v6fqxX+4e7/
X3XZ//Ct/vllv/2//9V9FV//3dppMb/+pg9d4DyoQHViCehFqCV+u+oZCi3THoe6zuHa/v2qJ/uQ
bpvWkeUTmJmfW3F3uepxr7MjwiLDuvjfuerptv/pqmdCZJIjzA9g6It44R+uejPvw2JoHM/PDSdo
xes4n0S7sTuYZK6fuIvplB37JxfFSlbhIlf24fsKBy6F4vleSm/JSDWe97VSblVVebDCqGZ7wLEr
sZuFLMRtWB6pVjz1iXHqjM9u1uBZFY29iWtOu0ggqyyww6fWPS3hu2W1rFWcl7TRmGXuO9uB8Bd9
hkKLVrX1hE0GW25Q1kxmQzvoQuGTsMqaJ/K9Ml8JTKg1D54Y8U4WhKor6rUayLFafnDdlIcE9nEP
wT8240ujE4/A78dWBX4T2ncr3zVTBIpKTh9h5h4iTu3Krd9l1r32Hri9eKd4WMzsCPRXeSuifs8m
dzvl5ZucOTDqyvc84oMzcZjZ0cUG4gcbdX7PoqrXwVtpmp9ZTyYQGjvdpoKmdNTXYxz7rroLlfs8
V48Jf6fp7VUrwWe0Pe4R0iQBCjcWpVU3qOsxqSUCR9MnIDGoesNPpnbfQDBtZi3bVG60bVv4kfk5
E/3DxA3r9rV3KNQccFxt3Btu/aDb1XTf9/KEfGt+YRxzzVHdCYPqCB3ZsmtTdWqFPsC1mYs7EZ56
86YWpxrVfDikF16IIGOBo8yIZN370ap8BtQH2Rv7PHyOnAElAMhtOR67wvnGJhxGjbQI/1UoLZpN
Z897AWhtlq8J+j11BnSycHNyzryneUJvh8BqKMZNp9nduk7sfvVZuzSeAwuAb50Rgxq7QAJAEuAE
Xh4QgWFQgtyNY5C19aoTb2oNYMiWd2l8jrJbp2amicByyMB657tWIC+1T06XnBXCLwTks0Q0h3GR
cXbYLvX8ikf5PJZRy2fqqW4ems5C4NZyTN90UrlIL+icNDAB9a0Grq65v0ksfVVUByNSAq3MDqqd
wOREPqoL89UTpNd3lXvxEhnU7WM6v7WJsRqji2F9U2vTT8bpUDSngRUUGqeFVlaC/w9KHYt7NQzW
jWQfhYhleE9MfYr35dDphPemShEkwtWPsk6dCgaNl8Bes8oQtQ0r0duharz2oBHaUigthnfdQXJK
avyBEAOVW40dEtmFQZMemvrGEU+9feLd8S38J8qdrV9kHLTkDMLDNBr2G/mXhtV2wKA5HGJCNyvr
hcn2ZnhJdRNn7NlR9w7apNhcmdFrnTy7zoOFRNyKkJtnh9G5RzzpqpwipzmZwNTFvjr4QvlUnGNr
fO9KHLTROnSxSDf3Wu2sQM3asbXCQROx9VX5jMn+yYluFGc/4Yyei0uhfBvSm5p6ZdZvjO6Q1PnG
ctb8UHP3kg137nALJM+vp8/UCgCpc5xusKg6jJwyeZ/orJpO6LN4gB40XQeZdBczl5iA5IDYwq66
VdkfylRbOQtfEchrBkw8vUta6Br6M0wrNb3r46sjsMH0j67xIaIYTdTzEhMz3uvxKz5aPTvFQJTM
nSMvPaqXju106650qa0NN9DJyzTGvZbuoRH4wg0K90atXxwyvagG6uk5J0bduh9J4YoiCucbOOiq
/RYT8e6AD7C3snitvKcGc2v4FWGm5x0uqkej4lk4m8pbDjqJxbNmfoYuDu690pf7HHBvNPWrLNpr
1W3jwpa/pNpORpR7PN9q/I4D2PXQTDecLcpb3YdBVW5T6ENx8VjNMsiMa84hXbyTgyH6I9wTd8x2
CjmG9CH8TnBPC+cLcc9tqcQIsrDcCu2kJdm6QM09i/dIKlupgbINV1Ayw/l1aHc54ZYDHh/Nu8yw
nziViQw3juygV5F6radilRv7lkefgD6nb/3arECyHzsXtJAISLNdFQOML+Q/WRcUJOiUJU4be2vg
pM/7L1Znq0Yr7mbli0oQNcQqREEbKxyv/NvxwyR26VztKwOCfxeU3RQYyl1i/RpF9J9QGf3wlvx5
ZbTjdf36U0vwjy/+vSICHmIvww+8wT9Kjl8rIiQ6uuosCh2qVwogxiK/LyeWdBSLPAdmurgaqVN+
H36g2qQnQ4SpEcOn//9Fbtg283p8sfxrtLF/zML4Hdk4EPiCUxYjir0exu4Xysyfzlh+2Tf8NNNj
xsLK0NMXsacDsO+PEBOB6H2ekt7yZQJp1NUyF05HhzCuUorD5EWIY3RUb5HKc+FUOulR9bjN8oa0
YK7Wobt1q/QONMBTlFfPWGrXll4GyBHvtH4+KSr7BUP/Hs/DRznVz02KmFjYtrIzBet0LwFVN1F5
YkgzH3IR1kEXOx/eFD96I6DiIVT6DajNTdQp2crqk+tUJe+9WX/SSWwHa9hWOlc0g5a3sBDmR9s2
HN0aujm4F0CumdR247urTndWFlpg5PrzXIwY/ocCbGgr3/La/JiSeNvKoeWUldF5AaGWqptxvdTo
TDE0ZBd95DXR7BAIeKGpqxBihDqJKxXnK5abbjWRBbGe88rkRoS3qQLelDlukEj9weKckJgm3lZb
OJ1xlFxYAsgtbp8HtYXliYOAcOfE8JhZQvoExKbAUyoE2RWUnDNA0B/LqJruSsrqWV+YofZCD3UW
jmhnUeqUSPvFwhhlb+KuuoU76iwEUjvO7juQpIWZXsKFUSq75hgVhAjVkB1mMKZdGPpTau+zzLv3
VLJKF95pPoRX5ryXIUlu3YWIWtXhg0jIZibQew77ows61VwYqmhd4kAucBvo7+0KVxIBp166hQ2y
oDYkP/oULDDD3LI2MXM87Dr8Gg0GpIXgmiws1ziGyrfQXUXbIyJJIb6Sh3c7aSFRKJREOJIO+OGb
RaMR2AWSKWsBxwKQrXJGGC5IWRnfNa2379rqKy2RNzTD/KGjvcin197YRkpXc61Bqa1La/AzdMRG
UaA/gWQbD9SIFVOHVC3fjIV2G3nivceNvm5nJhJ1T4HDJ8It4mjTAMvthop7dmYe2BC/OgDUbTTr
xYwosZKFtetlKJdHJ91Y+tjt5/Q5A8s72/rHpGgXYggIYK7uxfAdYJ70ySQhADd7j6GWA4l2gItQ
jaol8cNWOOw0o7hnoWKuCxMn7MIKNufuM1zowYqcDg04YYFdyQAvjDgKmSnAYQXwcAmAuCZXALoV
gzP0w+nCKLarJYfWuxuVLx2E8biwjPOFaqymCWUzoOMog3icdGmxx0McQQpehFzGi0yLLSyfA0Fi
Cc2Wzf0+ro25QzlsO7w9w6bUBZXM4lYaxVGJGf85nQyx0CC3wd6drtsE8bfe17cuHctYo7aWlYhu
hkYnu5ohXe3W6k2a5UA0hHhZ5OYd3YfVuI+w8rGiEIWjdDySY+sOh3LB5iR5ubNgFNR4TZ2xWjGR
9kdvXo8mcuHUs/3JGY8OmiV6m4Sb2sJQM6cVH8gXTXuJ7b2ukmhQ6UGVn/P8bSKIF997grEr6cNh
3TmYhXNU4GlYST+qdSJ/a+BiVUU2ddpvSmG4qzLxXkazfRgbPsoJCsaCgArA+oq3DGGx1jtwRKdS
XXveEWccPMeScrsZZHKKEiLexOC+RVp738NWMQXtpOy/PJW3pbSJK++aGU2jhYxv6q8gmdy4xZ7m
0PCRzkwouQoqTUyvMRD21Ug1Tq1T2f6sF74H9jTSm0s/0IPMoe8ZzclhHPWRIm/r91P1HeEDtRgV
XrtW68tcewTsEbW87go+WwkUCNzE0SZqhqDzyndDaPuU9GMdvg5FeBSjvJCOeZ2xcq0USZp3Zd3o
MJb3hbSuXq1s3cZl3qqMb7zCV+nZ2zIzAEuY+1idX+NyvESzdcQOyrFPtecW1keex3uO6DWMeKJi
+/KU5lNEg1ueHI2lXC+Y3Y19qK9K4ZrHVGDwm8d7BdBcnhu3iq5u+NGT1WABGOD414xbRCaJZd/o
ePEJwPV5ZlFqKuHem5xtRDu7TuxxXE1FhvoqXV4PpfMHsx6RWQszaGf+u8sRb7LC99P+3VI/CtN6
VemR66bxM5VhsejwEGYnwMrvtUEXMjvvjANnAPCh4jNGvY0sWmcV/o3Uh4NiN59db5A2YtKvVXYb
tKRIG9XIJhTzJT/fkluN/96QWyV8rnu2qrNlnTprpN/Rp7cuM3VGp36TiLWWNx+ESa7SyTmOaGDn
Eqx3rfZXHSifBrC6GRkxtq2Gaa865IAWNL3m7SflSSkrxa+04VZGXbYeMV/yT5aaPyoaR061tIgG
Pw4muf9T/0Z0tkO87157cvQPUoIAW43WxyDjTZE4v+gj/hMqU8RVf7Wg271/lH9amP742t+2cgYS
EcSp6LmI/Fm4D7+N6vAJ2fYPcxajsiWI5++FKX5t00ZzyxhPt6Df/VSYIqhBOK5Sx6LRY7D4b6lm
sJT986iOopRh4SLrQZL+BzlHZzCEM0LT89FMLIGE0t4r8cBDkuzD0OOcz/1SjkHKqKbvgGHcacXJ
q0/Nknc1fyegK7MeW2UnKIn0AHPGyLwsM1Ii2b2jTPf1IhKV92Z7zMI7Ow43vSPZ8rTQH4noqmCq
3QmVJ08wjhYOrNbDhFLWbc5Rel+Oziq1HyoCTUJMobN9SKc3dD4rZdwMIFW9DTumLHxwGukn8rmZ
12n15SkVpiMWGpdOkloQBzwJgTMrfm6Dhe2JX070PUQIj4AYtlYxfV/a+bn53Foby7q4MLSGehHE
w70PyowO/32gtU7gS+b2OUQcD2y3bjFQ9vs0uxPGQ4+e2jVflltWrdbxMG1S7rEE1FoRshvIdnYd
B6n6CcEXJqDpvtVaya4NuBshKPK2NwqWOG/WNPgKhpZlOpobLT07xmzQwS6uoWcjvmJUewRfdsB6
E7XKI9sMP5Vy25Kb4lESJYxedMVYDe1NBJQWvpzDwM12wODKY+N817GpjBRio7ZPpvM4kEZDOK1Y
6q9XLTtV4aNT38/a90a5iwZ3HbsksW5CxfDH+YM+vm6Sbaqi/aQqlm9tAZdjPnvFw+DeOfo3xpd0
GWIdZ7M812W9xL5U2eSno8iOMAnqPXblSq4q164e8ryd76qSyUvMft/djoj2Bt+pSw2rGcoRZIPp
9ylmqFKjyCCN/Mrtv44qfSMI/7a7oOYSL7WdIKi1xYXlOYGcOsY+J5UwIDf83uLobflIhIsmcXpM
xvwmVvTVKHUExmhybdwy6Z5GoVsTQHJK+q3lAHkO5Tkn9q40UNl0XlAqZ7NEyGUd1VYcRThNW/I+
+hdzjhy/nUcX/3b+xocqXFA7AqjBtaM3QNXCM0MzVHzIst/asvle2oSjTCzLuBx0avOto+Sxge1r
IqGls3mt9jZQ77olK6a/CdEVx97JhkyoVd5xWj6xHmBAoxCQAfsi3owWmo0+iviMWSUv1+RMWxAM
bKZscK9hyuNj6NsFO8jls1GGOyMz18y2ZITEGxq1k3u+au08llyOJU5T9JUpDGVpfZLRXZu19NPm
QaSHUk/OHvesUSHs4jpWCAWzqWuIzY25criLdt4A+40PbaifdZn6CdazFNBdfBi1R2II20V0r+MS
K4LBOy7kw7n5BG6DycKk4No2+gljE6BphcZUNY8GaYGMnEN5HEIs7EDYojXliTBZgB1V5xSaQae+
JCm+JmWb42yrWeHbHEq+TXPX3YjGXffK+zAy6mntrdAjojcEhfa3lBibusUONopd3X8fxTZLn7uc
moxgpshagDjjMWmu1FIx+gSxq+BTewASSixdkfZotgTC0raM5X7qpk8GnLPMLgaFVogdmSk1qfF+
VPE5lgYDwDBQs3nfpc9o1vzUTa75qLz2ubnS4NvON6O+G8H5ECa80uTBdUhrHpObymLUhTWOKn7M
yiOj6K0e+qXdbsgbWWXpzZQySi/xsenHof2Uydto7Rnint0iWWs9vHTWFE4S3qWI5b3wxjAGBmED
WnFMKl1x8ShMEru768PndMSPUk0V/2Nu+u6u4eHs21MkAN4z7G2ulm5eFJbymqE9Fo37gbvnAGAq
cJvm0cqfKj07ogqCwGE+hiX17eCJnTmp2kqvUz6z4o1oN/yY8xaX8xxMccUZDBzITO4JuFrPFGYl
bE3r2nWvMzEnMrxVjLMCR2H2tgZWPGvsXlRwIBRT4jSm4J/Ifgx9pYYzFOsl7RkR1zMMJE4CDVqY
8TpmSgAipIUe4dziPzXGU8NIPAVGWIY3QwVKPxPP9UwsVQH0AjHic+XVyEaUjQnevwg19xB209v/
sL7pf+/OEorUX9c/0fey+Qtv9PLlv5VACH6WDBGXCRhig5+FSUzFFhk5klbWiBoKz19LIFslDoNQ
ZkdD4bmo2amb/j6b89AsUReBuSPJZyEF/DvbSkqnP5ZADtMypG6OCscb4dQftpXqYGb5OJTxWskg
cLGXV2mHam3dRliTZ30nDLYh+ki7kRTYM5MphKQUvTR2dacY8SfJ6muXb8ISq6A50IyLrvA8qU4X
+7Z9AUgTjIyp2rrKMY+W31NHPxWoqHzbjV7anKGxQkzzKq3NW0Bebwm8Vt/KDey0snIeYm8+Tp0S
+50dEeqT7LtEO7J1vyul+eVCZNIbcoQggafwGsLY2LoT/5CvtLnDMwejgclV7JJUBVAvVbexI5Nz
5SD/uemjEcJTY2JF2AAgoLGptLm5m6omKtaq07DiV1S3R0syxiz+I2+cPIL2JiRVVt99FmAldDEm
69TFlTQ34XtHgMJa7zAIC46RAi0YWJZsirdiyvo3GYHcDLQcXGcVd9sozE+ZCY8rs5UBl0x5bYej
mY72bp4kpqKK+YmdHYqcAlLFJNWSQsj85H5k5ZoWT8vgq0/kmkf2pLX2SydGCKnf58Z90IdxhT8L
EBFxG2u9SAJBdu3i8rWSDJMOGFiMCbWd31RIWEK2Hgnu5rwfw/c66aY7NFjGXmlrfG2cFs44KTfR
4K06+JESoVfJ5kbIukXf3aIQ6sEiEhVQP8LWYqZaW+yrnNs+MxL4xb3ri4bpXpJN5VpNtHNaTSQJ
hs1Zj9Jt2WCtKqWQ20j0QUVJK3WHdQhRBO4wPDeZfLYw+YC6M9yHXs2dj7KOn0LQwsccZs9UqFfN
7o+KpByzDdkdmD721a5kDat744vXLBH16m1rfVVRs3ESa98n3wrR7zOaUwWjpEmQoT7Mwag2m0KU
sT+j4r+BLxMoYALWRMStitS8GwcuSq5cv9VUsgq6hPg/bODN2FtnOS88DsutsWxpmoLDrs4OOVGD
nWHLLRDw2Tf0bmtEHsxHiyGA0e+GpryK0pNIW4vHfIqvzAq1VRmlR/z2m5gKqsjMOqhMsEJpPTy0
ESsYt8K31lDjD56V/4Kv/I/oUh1Os7/Yn7xnWfvx1UR/flCby3f49aC2/rZYNZgLY/nyMCIjBv21
VzVxeOA5oldlJ0Jv+pOC1PsbZyc7ElYPKmfxzwe1S6+K4sQ1HUhNyEv+Pd/Rv3Azo0dFmu4sWBic
TH84qKM0zu16yGEbGNlw47oFtBZVPel1XIGMVsRJtvGFBE+O4qp+6EgUOcjisWEcCV0x2dCLEvQ6
Mno01WraEZ4mtkXhqjcDzsgVDIRj1Qh1pUwM+idDNx4HpYqAWChy49rhofZIJuvKGzm1KEyx+u4m
UJjnMhQ21ObKH2wMTrox2Vim55dOgZGOYVCJdjwdV32wP5WQArepEnEvwnJLaX0V1jzfAd5zfLJB
nqa2eHSoW7wEvtAAIPYgI/nkMWWlhToBjzrxWtO/zLC5JLsRRcnio5nXb9GUik8dbXw0475K210h
TfgDsXc2q/a1TEp5KEZivVOBkTrfhjOYYmD1h9LLyWav4mNbOxdPcDRVblUEREF8tImnEF7Emjqy
tNNkw3vX+OXhsOcFOgf5ZcWde3W5XbLMtJjBs5TXk2xeDekE9SGT+2msrlgYMX/l9YEw0n6jAcYn
pcjA70i2JSx0jN4MqmhJ0jY6EwkT+Wl3Qtt7bJkKu4QDEgBHpnfkx8DWme0R++bZ4alN4vcKPvsI
PV42Dv/lPKs7M4gd516MLqwsb9u7zRYML1dBLp4Hx3y1gMYTSXEaoMlPZbi2TADjKdk/U6S/9HDp
K9Su6pA4DzP0ephtDSETzmYC6rAx2L+ES/ZrqikQ/YHca9Z9F4crjV+OHDYOwh6Evmn1Gvv2Zkc+
H0ZtUPuEI93nFukSeqJnKwfvNk27ussLZnUA/B1X3apNzJAUtD9RNLQe82kC+W85A7coi2u4mSUj
5wzxJ3Axj/i7qJAnE/pFQaKAawIFNZ5HcVVd9v7IMfBT33tV9TUrnKjeZzKPMkAffHHIL1iCFC4x
TGqzYCYIEg/NPQtBx7zkvf2qAbPugVprenlxmvCqyDwYU/upzT/ndGAOTTwNgGx9DGFY2IcBQY9f
eka2sR1z8Dtg25EShtvIA3yNkDbZV8mori2jYDGFFyeAqe5sCgMFdqP4Fk4plL1njQRQI6N7m0iR
6tgUYX7kvVTHp5FwdKGV1PwedDyTsmJVDeYuaTVl7cZ0srX9YhXixLThw5qqbK2G3qGvaRtmGybq
XCmbsJyidJ2OUbzVCG2CafU8F8axy/DpGlkOVGTcTIxfAnIxHzyvfqqa8MzUfNXaWCB6xjwaEbNz
tx0dE72ZzY4nUea3Oub3as0oww2Ttn6MajNqdcsf3Uh5Z67Bb6amx1jgeZ75mipCaDvF+IUGTDVW
OBNH0B2isAERk87nuHSfJSsmxZvOTR99TkYWVBpJ8zijV0pcvY0KDiub7LOJ0ZQaVoSJRn6BlNrT
abFq9aV3y82QEa5kVsAVk9Lh5SfCuSsdbVvPWLOQTu0qSIIdPLJIY7hnxmHADi1I63a81NHT3MvA
wVJtuWz8KPIU3eLKzVQ8Qqu58k5NTahsKnsryLVFRtFlOoyIakSFXAyI9gcmWLqCGs2KCWfSxDLq
jvqbOeEWh1lqAo5N8wcNRdE6zZr0nM9yn+tjFkCSFcc0m1/JM42oUBUXbVN3zEbxGWXhs9kUpxor
m0Mk26D3D3BUqHRK5bmg5G716l4lksJLBT9r6H11c7exB77zoBx73QPpoFFIR2x740KSbpBtEqdQ
blPS0RgIhiqjoNnpzuZkfNeiTF8R0TRyui6Lh2Qintgjk6KNd32WffCtu9WPe/g/oeawdIbI/03N
0b2L9xw2w5/XHT++y691B+lKUEow1nlMokGn/z4jt/+G+MLFhYLnbmFn/TQj9/5mg0IFPoq51IWv
xeT69wbRxD7lqRpCK2pMXNJ/cKr8lXNF/4Gc+0dVhWrAhSdhEZS65fz48598htU44UjzSqKkI0Oe
yD4g+kVyjRRjMd+HqnnTVuLOE95bn6nHMQGS4DXlQ5Omu84OSWhqp32cht9gHuLkikGVskfcKhG5
wJ6AilVlTqCYT1UOCCVWbvNWAQRZftqsj+Pevnd6ciSwePQoXBUuACMc7xsYzqiyyy5de5CRZfs4
6QjsuSJGJn7halIfKsLM3f1onGW0yWLSCFG4o4xjRqnjZCOcTyqrNsWe50WkiGfJKvJaLBNcN8zF
Nz0Butmdpa9NwONybtcGSA6PmdgsLxFuFXZz3625JvE5hbd+RZIDcaV5yDoiNzI2fwZgKxM1fp7G
O6FEwKky+lmAMMuU09G3ffStSiZUpIzgZHjowlOsE0jHr8i5AN0DWYd6CovkWSnuWru/x4931sit
14C4Gl9KsqAcd0YBgIuZ0/DUhrcxU6/S3iCl01GutVSD9K17eqwpqAixYy9Q+EqYfRsiyZ7fZsbt
SBiojj+0A82G2yJTHb/IhKwDNMk6VA4KgBbFV8I21XqLTW5nuQ1NJp5s8Tv9i+RBXsBji/JnleCO
aR195QzEdmPn3OsTejdFxoJqyiq2tkqEOPgZOFnDqxOf+oz0PKMbNibF3JC/lbL00/JmjJ7N7kIa
zl3bvAwCHQGV7eRVvtE0gEfyjSOQbCaWb8rog+mmDdCzTgGe5JeSNaRTfKu5KQx12DURgdAeG09D
nSXs10lfJZShqssvbDKnFbNAVWiV68ZGx4JPh2hDd1UJNVxjoDjj02diwTU0aNA+vWxtaS9q8grR
J2Egip7yJkNJ6znGXs9odMvxHEsAY45NXPRQfW9n5arbT7p7QQ+FpcTZlCofPkEwC2Hgoee9N563
rtz5Wjik8Ayp4ksDclthKPeWTK+9+qgKEcR2/exke9U6kl25ddNhE0eL6Dpom7sZ9aQ5YzYpFa0J
hih6SNxJ3SAlQEOgCMSe7uckGSfgTFUZK8crXU0/mpRiQi31RzVJox3Qsm41NhpNbdPsicnW1wpt
qUat4bS4Xd1p0zcqWnBh4L+1VeKBHEa3tv0RgW5FvvDKvbCxJnfbRkE0ShcdNkGUZag5PiCSZN3F
wOHUaT4YGlMAz+2fk/hz0OS8kb0YAtUUD8IQm59O23/htOOw/NnXiQaM4xDOH40d3RgjNP78p9MK
6G0zZ4os19J4LRIgxiSJpy//ObfXwj7889vrVP4FopsV6U+9MstSOmJ64V94G7/1ysbfrIWOgBSR
na6u4nP8+0xT+5uNYWOBQao/98nMOmEg8L4BUYC7+m/eV//8/psknNgU88gNTcdd/vyn97+gFDMo
hMv10Hj6Mw/eFauze5pH0ux/emX+xSeNJv6fPmswCPiwQT9b7KPGHzydbDv6wXRRHphmheMwkznd
gfCm+raLOtbEEV+22MDZDRGIMwRiHnN9206y7fbhzKY3HyyuAGHP+kcZLwfiXKeIeAn+yPc5bQQD
xO+LcYFZpRu4HNQl9vtId5959j9YdmxENwiGU3C3Gb5WUbzBHBn5TFU/2tjDHmcmj9o8vsxIZ/K4
HFZJHN5qXb4rJ815izuWV5O7oAvr+JoayrYu7Z2Ynt3sPdIKgFT5cbDJva0uU8vcQNOi76qst1K1
X+MKpDDhYZSuPPLK82DoN61LAV7E64jrNh2LfWaNh/9H3pslx2100dYTunCgSzSvBVTPrthKekFI
IoW+S/QY2J3AP7F/gdYnk5RNhe6rnhxhm0QRBWSePGfvtedW2wR2dLQ7qdBu66hSI9WInhKraa7h
8tbOvqyJUdyWWt+Yx6AeoZBr0SKoHqXd0spt01JysFPUvVA090EAqb7jmN09ZBK9IwkzMmbEq2wM
re8IJOusHj1zqt42pMNDwgwTOmdk2GV+E0h5RqxxsRr6rBgPrVStCzPpBWpAR6ndVaQO/d0UjtOX
ENn71k0TAkmVxC2LDVEtSQl2YoSBnIVJZu2LbnTHNYSvZjjqdoLGvkvj8aFOMCToY1tTWrsAklZ6
W/XXRi4AmaWmA+arzMecVq/gRk2OyihUOjRFrvp5QEo/NVHipbXcTm3zhfs3r6LOoG8opvmoTujE
504utUa7azsXpGVQHzRTMukyVMWrhQoNmriMrlaCnWuAhlrM3dahTmOLSZZWinhdDqE676qEB3dl
M/q07tswilHyRL2VbhqXigajP4GQZMRiUjDCW9KZ52RVR7oyeTmRxZ91ESdHiyIs5qGq6XOWde5s
rHBA2u+W0ngKXAcVHT5C9xZkg1at0b2OTM7M/CxMq/TOwB3VY7Pv9okSJue/eC3fOPuJAQcfaBuL
2xoeC7OV1yvASM89kW6YUbR9rc3bQvEc/ZE5Q1J+bUmkxXYygwSM4/rPOdPQUXxxkxfX/3fH/sXn
HDf/7vkw8//9319Z9Jbf8v1Mg+cen53JGQSUFs1KvqQfuh+4DqCt0YM7JmGvP/YHAaeJxiv/lsmX
ypbw6kijChBOLOwqMEfatL9zpFmkRa9rBMZqxOqA+LDYxdy3e4TZBfXgRrg/AJnetN1ogJyrgLr4
mGtMZ0cAQuepaiYuzN5S8WyxoXm2W5e7PjQ1MqbD8t60GkYCUz23R0bx/cpVhmqbkoGHZtGE85YS
2MO/vOznrx2A2MW31+XxmWjmc1OciTx4LPLuMTf7bF8Wxi4rAvRoLrGF6Nu9VvbQ2N0tybdeZasY
jYt1xEAcLfWNhSF/VSs1BiPpmWp9kVO5BhKC3KTvHKvwUj24ShfJ6UCrBtkFFf08jWLbzS6Cx9TJ
5CYMZwV6WofOcIUWdTGG5ImF3GZyB8XXw3mA2ooU5A96QRwexv8um3afi7gI/9uqwRn+x5vh/LXk
JWOtsAV+BRioP94MmyBYkqV4Z8D5PGvb/lc68Wo8exrAa9MJ0Hm1/jntM2VABkefgJYCWbHgVH/j
tM+I4+WbwcvFoglIjYRoqifdXP77i+ppjELQC65J5HeUtSikEXA0KvZO1DNQd/u0PU724l4nVXz7
4ob9SzXFX/Dmyg6IDur25S/h7X+zancZjySSztavdKLPoilPHww1sP5mtf+nR+RNdbgsHnA4NGDk
yBE5I7yp2CpF75kkIFzpGHHfcBQ6FlNMEAGhFskvysNlrv/TXwTEBhTJM5JrGTS9vJdOIArapAo6
rC7XTrVRZZ/MLCuROBfWpaIq2cZU7gl/ODE+ApxFWbGNnfaxB1hZe8lcSkT+JlpCNaARsrEyV1xU
wi1gBxW2fiVCLLzeIJPwiEc6Y1Jh9hzbFakc0rIN17klM3PD1AbFVVhlt3WnVDZxUdgQJqcwEexD
OFDqGLNrlafBCca3/k04WcUxftDzz7OetIk3AQu1VnFrHOx+GLNdNXMg1uyx39rSTFfDWF6C2bBv
SpVm42A1ipeqhYKgp1cOY20Ph17X6pMSaf2XBp2QY3Tzpdri+e2KTv9G+YxeK9QH+diLoDuXsaH7
XW2oGVr/yd2TbOH+Iqvvefd/0c16fgKWB4D3DNMJ4+nX3wrzGcQzhtL4M4QVPALYQDrHutND2wZ4
ARWedPBGua6liiVVGUyin+optfH3KGgTmyY+p7Ha37//8C+P3U8fyoAmuPAL6bCxJrx8VKYmk40G
6cXPVWc8zRB/1hMLs29lQr3U3NDy2iL6nqb5n+/C8vz9dFHajUvqu8WM8s08MRKKYypKjw4wgzqo
YBD35Bh8TXpEYJWFJeb/4W9kgWO71bVFEfP6b5SZNYqinLlcrURr15m1xVmOybixhZdaLkOxSKu8
9y/6099oiWV/ZzhLE5Uj4ZtkRtLr3IARU+PD20gfC0WMu464VS/gbMuGbIa/+CN/Wl+W6/FO2dAm
yeZelv2XX2RcWGbR9rzzY6/3F1ErNQrnztxXDsL39/+0Z9Tcq+/PgvdHZ5j6isfm+aT98lqytBTG
CZAtkjFsCQgiVOOWuReJZPpqtNMLbEfEDKvNtO0LVzlFyHKuiRUqWSRQRsY6Sg/c62BgCGhuk2tl
NClesshywIJEJSrFCZv92InhaTLs6he0teXhevvhKfMI6gS54HKMfn2j3GYOKACbxm9DHA2dHVqH
qisKxCVxtK9txJJOTLIU2UbDrirtXwUO/vTCce/YgxeYHbWosxAkXt47OG1CazF0+4XbwQ7RqjPu
5aXRmuWREVx0DKDKn97/vv7l0UBTQOGJUICQRffNdtACEw21DuD9XCjMQGfaoR2vBEcoY/7FU/9v
l6KPby9RF0wI3l6qtq0pURQUwKTxzX5oSbIK2mk+E0Td/eopXO7U2y/y5bXe7KhOwgAzJs2PsWTP
FAlj5qbOqvCs6IYnwpHrXSjUxUVieSrg7lUZ9Bp0meomqIMlMpgEWLr9m0RLb52sfnQV1UcxgxRe
5DeoUU1OnLjaZar+4kXVlnX+vc/9ptIpO022LtulnyttsJH28LG2I+O8s2FfxeOg3jdoe/wqEbaX
T0m/c/TFcpS26MSZDftay4C4QQH2i69uKf9+/lzLO72gHXVHvFmxRAV5J1xSsmTmlrsYnfLZ3FfK
Our06THuZLeKpa0eMo2Iw6D+YvZtyYRijLbvP60/FYKsmKwriFdgbaoUg69fkNJxZdLDAiOnPphO
kSVoIEE2QBKbiW0MZ9AP4yBDcI7O/v0rL4yWN3fAWgQ4CCWhu1C7vLkDdRCiiAqrhogQm9ySAWNX
FSc72iTIw9LmmDjaLqsiGN5dX/oE7Erk+Kh8C8MZrhJ9Ire8X5QitZpdoJlBjTzpsAJmECaDEwm/
xyfESLZQd5Mi8gqv4fSN/AqVta7vbiQY6nUXknISJF3zJS0hTdgjov5eqbeWVmDD0vrp3miSHFoF
vXKocONG6UAepQaqmLxz5837d+R5NXr9rCIcpfIXRC2w5r81UOM0pH84yNaHpDId9RneMGGZSMpo
4DFPV2E1JggLZ+s6wizghuaAoHy0xC42pP6LB/Tfvh2atOyl2HfQVSzv1YsTgk1TqwrDriUSxLD2
rdJ/hEMZouZmwoxxR4NzFd6VVkzUebp/vg9/wtDYFKyL/31+PO+K9Onxc/bf8+LnX/C9t6L9tbyT
7JomadOqMPnV33srGiAjIi94eYTJEWpx9P/jqXK0ZavF7f9WpbZMkOm8YKdyaJz91vnR/Gnrofcv
aPEjTeaktTRqXj0eoZHrzRDlAs8gvEOgaobyoJp5u9bnAcuJPtQ1Dil3YhjqJgl+Wq0IGkg0ZnFT
gfRJ11hr7cVLY4mzSGlCa2OrEndHrbdADcOpWgWqgn4o76qaxLYs4ewW6ZBxzDSAS9LZqaavSGgL
ziARDeOuUrPzLNJUjOhzWX7QZqsjiKFfojSburRv9HEMrwJlGCNfysi65tWhr1NqpUTeoXaFu47Z
H3ZxkpqkB+p0aj2jSNOzYJxLYm0UDWSGGE39JKwJhdSf88AvB/h3HvinLHuS3XuB98sv+P7Aw7BA
oY48Ak42uoYFCfv9gddRX3KU54EnRYD2INXJiwee8x3/Gm+fyYGDeut/AglaMCCMdXp/zKHQdP6W
gl5bAmteblhUsXAKee3Q0C+Mz7fYiXwmJ2yuYHapJebwTY496hN7tBbuLIXD7acIzTL+4ErNp6X+
UeJ0NTk90nJTFC7C9daiO5fM+VnhZIgg5n6dTy2Kh9nBYDedzRCvJo3zEZyCyZtNMa0jTf+oZ0Ho
dXjIMIfgm9ZL7WtfNTnCsvyowFsCevtFCdSLuW4+l6MMV00/qmtSIWYvNcBEMDoDfolaUoNJn6Qf
BoekbNMG9xOSL6qa1F5dx5TWGjcywE41tpzKCwMjnZuofiJhRUVWisTcXJyPzMabxN7ZwiW8TJOX
cT8eMlM9xcWpaiEYMlbBdJatw8l5zIwa46KyykQ7fjOHImUu1CSrRpVP5hwRo1n7Wj1eAY1g62eW
sGsUtIBt2VxVLKOWJRoG1BJB05jDRhKfQsDgHs1T5jjVgIugvQtT5kcl9RvW39iDzUC0m+7sXXRj
4VxusF7S2Wius+haS/pHKauHNtTWuSnTfSB756ib90ne7WXX2d4Av0lxPlisArKwR6Ys9r7Lkye4
gnKnxc1JlQ5j1XmhDpmbzErPe52ML7QsJLqNGTHhESz0K7XSWDtciVijik/lUPcbqA35bWCU5g4d
/3zVF5bfypyBGEK0qMJd7aBDM/rsUujyZnbU8zgwr9ooNjYxGZyrtLWvY4uJkhUY2b5Iok8pcbrj
Vhe5H8yPOTqALRUJwb3YTE2tnPy+/SKkeqo61x+a9EttOgFmK4OHJ8vP+wjfZjSmt3nfhr6qplsV
vGVRG2uXRLpQrXaoXz3NGFDWpMxX6eEdGH+qG4vcI8tQPsRtfyxzBe0fEejoijN0AJzA8I79Gasi
Aw9zKff/e1XcPX2Z/t1V/b+f/b4g2n/RPUagvkB9kKMvbdrvC6L1FxAgG5QhBmp6EEuj+H/jd/Uv
FkMLkjFcQgslF8XB/xZEF0iQg1SMlWwpKJCW/0YPmZ7z2wWRX7K4sylV4f1QWrwuAkRptHLiFUX/
6iBaysV9qs3KIRanMGtvq/rjxDRZqSRwTa3DZV3OyZ5IpeJcn9v6TsISSzrjaGnzraU0971Krm5g
pyiZQoKTZuXEYoh0p8uPIrPxfJajL7o5O2aTI7xGj+W2Tx2kvSpwegc+CvifuLpC4AV8QVpPXUQP
M9Hb5jpveZdrOD5eAKF4miKGhEngJVW3Uy15gXsHxRJeTqKRe8Na6zGR3mBe8WoDvVmCdIhtWpRS
N7k1fixwuG6lM4njCLH3Y1Ha9blqzAUdZqu+4uUgbLlzuqsCfzY8tNJXogqQIJJurMtRddO60JGU
qnmcRDX4sdRvqyxxNt2iMq/ASHC+cKavjC7bDUTfyzwc5bEcMxczCzGFWg8zZ+jbT4oatnhysdRm
JqaYQRIV3o5ptU4WEKoYbBqsoAxPc+PcWZlELj7T9CBvuT/rGoHYu+pwbBWK80AvK7hMg9RdDjvG
JjWrY91H1lM+KuUXSw3D3QgpzAsbvNJFbymbVBvFTm/0bGfMqGANSHkiUj4pPQ72xLoa6mabK2l1
x9lOet10nVUgdZJQQ7APqS9bIgjVBw34bytJsu50NiDMtlthM5tXaVQhZ+iuOfjdx44++dasFY9d
CY1Fq9HGOzrS5TLDc2Wy/BW1Z+Q9ozlLXRNgjfa9X8SJk4rR3q1uNSV50ABdG/y1fhMjXdJbhdU0
1+XBtkXi23l7Vw142oVWEhhKaGYTojooUQhP3OjKHIy9VTwaRUO2OXu0gpMeOM+hVjkPk9VyTVBy
v896SeK6kPyU8QQTm7TJetuVyqnuRH2Oq1+9qhDYXdlGXl5Wwk7PlMj8OtvsdHz/O4Ae0Cl6fdzr
ivPJsB5kme9TM/04KyrGMYO9ID+bCu4VcohTZobXhVlfko99McfwBXT7oNRY7/Iuc1Y44pDAFyCR
kqAiI2M+5Yr8akuLtM6ecGnTSxXlIXeHB6NUkvWIbE532p0ss69hX/haIr+IXlyUNuF5qD8RKGYJ
U+PuGCXZjZU8RXN72+QwOWH3Fz7qL48Z5mwhXU4yvSalDt5J3LjBOneQHqvVPJyKoqy2ndtOW9GC
urdmdzMoqbFz3TJC8608ZFgBOgDTSUao6tCj4cwIOlDTfeXK8a6NioMY1HI1ix42QtwgBKXbd+ZO
Oo8+6EPix/4++/4JB1BQG+/vPI9P+bvar+Xnv+8+6JWBrIHfxdS6IDzYY77vPuIvxheIoWiBw4wz
lhL+n91nsavqtA5g7SIM+KccR/9FT5RZo0FL9llM9lu7z1Lzvy7HEX7hx+DqECaX48Hr3YeEilrM
Mq/8NpnsniJ7bu/GUip7PcdmotmHJtK2oVXtU7p3Wqbr3kz7xTfj+NPgNpvMTta1RnPHkIOPd5IE
8mg8p4d0qAdjI9S8940enDWv+xkY1atoBhaQw0kMaYRsCxXi/SqxxvNmyjdqOuYrvFDo+nFdODKa
Vxotx8QIxRotGMu8Yj/OLhCmMfigBIPmafrsdWNm+UzPPmuiGM+VIbh1Zsw3M7aD0eTyaWhfTI36
1QRQodXBsVENYODFEQbsijC+e3q9yiqNiGCMc/mpVeRVquLQ0iReI7MtBk6w416rxHWcTp+S1mbi
heVfQ5YZKWKFEv0O87nl9b2DXLTJnIdBpBs9M+PtUOd+k+KyUnkb4TLN+xkW+F1Ydx8iO7qPrAac
UhK414YtH/PO+Er6AuBauVCAGf1opk/kRgVKwiXYtp+scU24C5uuggWjpFNnO8YMc0r1JqAYTdut
ApydKwMrLere9NlcVA01aeEjHeK54sOm7OKF+SEHrnFse7C+VKup/eBOTQ8t2Z0PORZs5KumVZ6B
UR5uhqKMgKrgDPHHYso6hBZ8OCcZnY1NpC5FBPDWjJq/K6OdDaLfpFKvYkjxYnhgKvjF0lNsvvCP
JGyvKMrpSQKMiPubIq4IWrKC41C6l26aJgc3VcFxVf6SdhcWkZ8N0zWNnRgAqrrLnDFcWZL9a7bV
UzM/KakNizyvtmhAiJ/Xy+tqardm0c0+vp/06KgzuX+AuDgdiJKSqIs3kYkYvZ69zAEhU2Hu29SG
/ijhRodD12Oraa8yeqPEiZFuSWb0hyBz74wpe4YT4siqL5vBPG/MHmG8GFMYq6NcVxjZIuxSVxWz
iXOZKhLPFKprQIoWLWC0eZsgkmuG+RBYZHaZDJ2Xq6V8aElxLsgvGwJynYMuuExq3ShwqQXpgfKT
s+GfcRJgBors6P31WMos6YrwncS85Td8X5ENzgOLPZWxgWMsrpAfKzKtE/oSLtopZkEv1bgCyNKi
M3EMfsikK/jPgiyALKHfpZVLmhjLqP57LcHn/seL9jUHANhKEEgRY4PnxCb7ekHOgUQ2fA6O0s11
Y/dEi7b3igAT0xHZ5dQYJTUYtUPg6bw4MPeIuzOBOQ5CxQ89qR8cs5kuJywkQ0BGpXNbtp9kd+iZ
UY6FfWraOwBuiSiunfIQOtqR8fmFTdbFFMY3hgrZyN0TDAALJaWDZwYUPwFHaYiOZef4FdEcthl5
Tf/FNoKYFbO9EkmVecxXzvDSAyme18mwT7m0kZKHXhM5mX4MbfWTE1yF9kdAZrsxyB/ypCAqG+c3
OQADsoaNTNvLPkDN5fRJ/TAt5vs09+0RqcbE9jHq3cVkT/4yad/ETjWxq1iXZW65Xjm0FV7L4r6V
lbGeLZof6IJv5sT1awlzhlYGq1Lmj2rqhYJxlQTgM8U6TZvxs2mWCr0fFdVY0pL5/kVGo6d0j0W3
TOCGjyVy5SYfDjr/7DX1XtFQyFvcfA3/pLpgS74RUwFUiKyZnrmheQqS3VTDpDlU6nWqbwXLlp5O
H4U63lBfEhjKXExMfhj01Hxe3dpeG2P3aMp9OZoGXR6m0G1cn3pSdLO6ILdBv0U9u7ZyfR8M6b5r
jGRjxHKta2m6GcJwqdE3cQVZsdYL8hdGZd80qetxHN4YQu5NRrZoUi8gj20avAdOkDEPmb7V0sAF
SkytrZi7sRdng/tUisYfyaPwx0k9oIDLCYUbkequdcwPooBG3gGYxz2UjAcb107R03M76tT4Y0ma
RoAvIoD5eEsa2WpUgpVDKrxROzs79cqw8iFJwKy7VwFjdDOauXoHlGhfidjPNNS8fUUWNK2zEFh6
PPMlwVys5/OsME4SOHWZi8OAkDrXqwMVcGLEF9KGJK0116qZMIGSWoaCd1NDtYy7J8aqK3J4GnsX
1d+s4WEsIg+WBa7L+sqULYtygyurQLyHU2v8lnTYlufyQiMOZCZ0J42I1s1xINX9g5X2F27u16a+
1/VvQRSfgeMiwvKKHdQmQpobp6ozkvPI2Qejn6XAnBbQUgfEQ+T7QY6bqV2D+eOA/S0zPjiLURdq
EAjObBqvWfyrbQZ+49Sqbrd2DGXehO6jORte021jzFSSViSmKPIuj5F2a7hsr8aH0FEwkIHcAHU+
8Z0lUL9jkmVIqI2uOiK52UELHp8QFGL5bdD1reruZoKU8FxVCSXZLNfSSHDnxl+NGsQDqErepgMH
MFJb/Mg5YmWaZzw5Oh3JbEHN5hrGocrKb/lf482UNLdmjbtF6t10lRZkrZmD8lkwYlhHKmwzE8zn
3nRmeafGxbprBxSVp3i8smkGWOQH1Tdun/mheVZGyPCr1GujhqkjsSJumyD41u8ItuBkbKqrFJWV
RyHgddp12Wz1qfzkdhrj3cG5HlPgpilAcnobpK+hkR6z1CEWjC5lmty67Xyuk9igOeUpbhxvqvIN
EtBNU2nnJvk9Rn8I7P5qbNzuyAG1ksVmaGc/yoctw6G1BniD+cpmMK/6HAdeY67VwSVYTxN+RlFV
N0LAquovigoUmKqU+ybv6ELwLMBp9Jg/noym3zW6fZZDbdKL7IIUvFNq9udijqjSjFMHLClzNhSr
0ABQv1aQS08i5YRaFEAGMEKDv+zFTSI7LHj1V1nSfBwEz34ZrosiRIm0n42HSA23RWVbBDKnJ5R2
HFo/19V2DLVtDP5tqABavthmr/7elV4GdbHrvTk8AGzQljEr7StgEJxgXo43DTc0YN3QuSyJpS54
d2Hl24o8Tsbd+xfS3kzK2BVfX+nNpKyf0jiIZ64EF3nNKuXQkI14f2fA9dUjTJXzoTFv6E11arKr
0NPN2ewhR5v6p/c/yU/jizcfZPmgLya66Dd0J8Gl5ukj3ObkHEd8xntO4OHKUfLVJNbvX+9Xt3jp
Hr64XtznYN1ynVRuJfDIONpoXG2GtgLbdPP+pX71py3//cWlCvgs/VByKVuhewi1nsixWrLww/UP
o+ZSS769f8Gls/m61Hn9pS5/+4sL1m3V2eVyQVxxgG5pzg1XEYEvuAgPc7h7vtif0I5gZvbixv5s
OEjeoYsuP/q97jUXrxntapeDoaEvzK3vjQjjL0xZkLWwZzH1Jnn3RyOCuhfXgYmMHreiu6hb/mmD
LyUx9TBKLMpzCDC/1Qb/6VGg5GUGrttM4hlaLu32l4+CROZlxpGm8FqRop6S9p6x8sMo6EEsVOpR
i/GEdubqxX36l/Xrb3HX60eQOv+5ma/Rn+G+vL5uW89lVXYxlAmcLqFjbCPwjzEYyCJW7/IRBsHM
Ju2yt3ybQUZCNJjqzutDlxdE8cOJ8pxx9+wxIQf85EHI3WhiZCLnXAc1TMq2cjeiKL5NC63Sqhdw
pVKmxpZ8iJgjbyESFnB5BwvShPcxjgXBp4DK6dBq6WckgcXjQFKfXE1DSVWRFSWOsFgcK23s1iKB
pF8Y46VKsHXWY2JGClxP0kOORzBfet9bCTWaWp47I9tIOJWbWoqNNYx3QTjudFgionwEf3GRZ1Q2
pet3VJCY7piYQmTniEtQXMzRWfcLAos6EI1WBoRjcBTfYisaJ7Pc90pReM1EbaXauIPtfh9oGcVo
M66zeNpWlviMn4IKvaHLGUhwjWgFCBtKAgPspgaJC9fZw+jiyA4ZJGDsJT52HssVni48y4uXtvDy
dldU6apEt5TQNKnS7dBN3sQO3FXjaoL2WqVUDzVgQEOFRRYXQUQlIM4Z/VZe2z/ZwWxvkSc/CQPw
ftOA86pXRnGdNMQ9LmeM5rxIs4vYBN9c90fzGSLYbut25wB46YxvtHX3soL6ccbYCkghDeqCaJnq
DJWIJ6wH07ycGGxGAu3geLCc/HwwRtDdqqcH3YqWDoDT6oOZF5ssgSJIPO84ODxpzgxXNh1AcybG
TTh+w2xCnAgssDgQO0Uhjmb0J/W6iOnqS33aLdzWRHE5cehXTIoPMJ7LGQSa5/ruU1A1W6VSDq2p
bYvprNJHSFmYtCd7o0fkNtEgD12e4sqCGuaSxQ5IJcSA6SuWl+nyAjGXr2vdbqpSmm0xsYoJYP06
ouFGx90lJAIH/URqQg9Bss9oM1tEwqzjrPOZ01y05rA2kodoZogcZrtc6Ejml7NDtImIX6cLZOmP
SEbWriIvW82OnlDAM0D2C7jSCrk+iC4Xl3U+PLrmJqzXme7u4rBbheBsyb+iEz+mT4ImvRLhmZyA
90tI/kUD0lvRI5KngB5k3bqtqb3VC+LyPD0e1731CWeSn9FpFAZs38oA6TibZ7FenYXaQUkYxs/Z
GgeSuMoFPHCDdaZxbl0uNOjZZ+LK94mR3xcRwV3JfD3WX/roNGnXCb9V0sUy81MpTy2ECwKNtLS6
CR346qNdb2zrPso2bXSWCcjh9ldpX4bVhWNdJAWhBbuMGOy8+TQllGySb0FcpzSulDOrCHcqLBNp
3zlJcdZKCtOpJsvMCT1mMB8AoFDB8zq3OAAsPFUlmaay2ppQQ2PtKxX6zpnP2vrzqG3XcFEr+8rO
1xQSu4Tul+Bva5wZ0+S4LRfCndH6fPiyTL0A9l/RCOZ3RzI2EAF9qa36sbYBFhhfrPCLwQHVgO4L
EUu3mCMCJGUJAk57UTmcKkXhF2q3xtlLrDboOI1POI77TK1PcSnRLMAlahUGNLq8Flb/raojjszq
jpPQmRQxQQCu72ijH0Y4uVQIsEa5mUulOHZt6wmpNNsEssuoIdmWIfOfcCHtMrk4i0DvGuW1qV4I
avAQyFRuwkwA02uC61Vyxkj2+bBQfEtn1wH1/T+2HAJNsTIsGESszKmzm8zZ01ioRHweT9af03sT
i4DynSl8+Qu0Jz/9vf5g2k5HC2wL8kzwLEtH7sccXlvyczDIa/yDVOIfBchid8fmRdPNXBS+TPF/
FCD8J0NQ0ViQXXhCflOL93di+etSACGtaqg2jTxmIc9z+hfV6GSMQzpovfQRtTWwvG3N16Rt+E45
BDfx0l4bh/pI6my00l3aOmpsp4eIQ+SQlMwaYuNpzBlsduq0UQvi0Ahi2aT1huH7yIw4PBidZ9OP
snPLY30WVWCRiqvs1DmyCctbThR6FdDtHoYNCuUY3UiyJrBcWQMI22ti+JA5nKCDylBrT5/UraM0
6qPFRGmFU/qRw+chTcITyNK1wZR6paUwJsdoGmiqwMAqgYSaovdzI/EHTdlGaFCmTN8UeQES197G
SUNWWXcO34OEVougBkmimwm+DAwcgXAGk5RIrB1EQZnxJbD0FrAwCWHp1+AZhTFSACTVV60okr2R
I7pd5wxcb9XSqVtPkewUTRrQ2anSxrlwkIZ9RvPIrEEhwlaLwgIv/l0cuPZKRO7OWaYSzfOAIltm
FWl6A+BEb+QqCeSh0bKLUj8QsHoTL05vTrytGp1TUNSrpnSuwWyudPsuAivcl0+VurWYhshK6cA2
MSCRTEpGJiaJST2zjFDMeNEtMlRJlvFK+zxpKZehi7WMX1Bi6h2uNGdLYqS9jikXtzJSAlx+s7s2
mzC7sya9Vf8uTf+I44qLCP2dFaN7fHzf/7n8/Pc1g0MGvAj66+gPectdXv/vawZtd5amRaooWB9w
ef5YMxb/p4PwwHbopP/N/H2h3SHLFKM7vw7qxm+Gl/5tw3q1ZuhwqBBSIiGCPkzP/vXxobCqgMBK
dnuH8qUqevOLWT4lxcc2erSQn3sOmTLsxbj+u/xeKWsmmhqd57mSB43nmrMEPWTRPk05wN9OjniU
9ftpJNfUIimORCIQkOcKPedyImucN6ULdsngztvYRNcHgGk1Ul0pRB655ZlhMFSqUjxbHCLkuDPa
tMc6FqYHq2rWbrfETRniHrUw/EDiVLUZo6SGQi2JJjj1AUcTgXeyckZEJ3cBAhsz37fV17GPz0sx
ntPm87sU+t1EFwtakIX9R/PIUmQwV35IE9CyFY6U2mXRm+KZ0MJgEZckD1Xa2WTk2Yh/RQjz6TiJ
r/iNPA3JUW5vUkGXVXx0x6uwxrdXNc6BAWNzMajdUY7xeT6X1z0wK0jAjXE90xh33OJQNzSXu9ps
DlWQf6qsdcVAdzLFXQekcgHDgr2B5kueE+RLgrkaW67mQj8pDkygsdlNjvJkj/oK7hJk9WVsUT9Z
2U2d77RIW7v2Ses9jkH+rByhK80HLeg/ub3zMCLHIebmLFEluUwqsE2t2Bsi+4B6cVMSztBeabTd
mWOvBD1TrFOnWkarQNM/xJz0VGnsckf5lkAtXVljVKwpYIlVkswoaS5dli51VVGunWjwgVZs2jna
FRxYLEcj+YLeV6h5aqVvy5jRjD4vqKaroGaSUIdsK2BVePrCWf3SD0uKlSVaIBOC8ES2Dd8IiRPX
R7UB19Re5Cq5HE3CHckIHlXVPNqXZqRvQgfCNNGt6qFtA0hTUKeIanfXUZ91W7tv8j+nNgKb8f5K
l7XNN/n0jnD7+Tf8qI8Wf59KhUTRS4fmx1In/sLQYKoouh1bNRBs/LPU2VB4seVRORH08kzN/bHU
2X8R3IzfYcl35lf+3lySCSlL2aulDtvhQglij0S8repvGp8T5UTdQdhmqgCNxJT2uhZM5eYiAjON
0moOSHmJ7JF9v+3XdBESf3S6zs+C2d3O3VBdD5xprhIZSr9SI3Kba3SNUzCBTlXO3S6hxTkw0mmK
j3iTypOsk/yiDGt1PdbjBLWxblfqrH2RgPf2SWS2WzVz4PXYl05ino252OYTwRlqfDmbyS5BweBm
7X6wcA+m81pwUhxbTqRDFpMb2IDDBs0eGelyNgvkPrHzjLyv/5+889iS2+iy7rv84wYXvBn8E6R3
leXdBKsc4W0E7PP0M/QLfC/WGxQlkZRELa0eaiaxyExUJhBx495z9uEZ9tMkHW7rTDmFGJpxhiNA
J2OY5NSyEwTQdCUhtZaxQdtFF1ZWSbvCMs5ROQESC3nosuwaayGDmlGXvIsy7WKwU0I54uqxGp0X
PSTVznZ2CRQjbFVrzsIgdsAFw17jVE+vXumND7K9WFxCUg3sWifCuZfuA2uM/oLw7tW0lc+hjXfJ
De1bVaXVkVSlu4ymFklCLkgYbNsLK/PiU1Dq4VXZuea1AgR350aKsxZEx3OIl0jpG/DIXc2yKVRB
jimtEi0mqtAekGcz8Hlt434ftTPkQn9sZHKy7bb1Izlc2HM/SJkMSW8u1/fJvLhMvXdbTU59Wc1X
ZAu1eOB2qnY5TS4omfjF+W6Oao+1F4jSW0iw1NrBLtZanLxbt39JDZQSRXWGxLHpJpcobaXYqj1o
YRvURxvZ0YbAuozkP1FVi14a496TjH3Q3NSMpQVaICkM4qosdDCnqh7lXSLL+2BKwIkYE670frjs
u57BFeDla9HOOXAsuhr/xLGClciL9EjuAIIVEwpdXRekJAIBKdXbWJb4awwNhY16MLGyKIV6KJ28
Jq8o/RjL5KVPtH0RkZRZDNnBNlDepiziVsnG1wu+yxrEnNLYj/RRybPwCtpEMXZjLwCn79qrviQa
xizuM1oYWOsvw7QtLnKlIOJD0d/pXD4qmUoRDLKotbQns3ynp3Yqc/0MiRhIK8a8Ok42oxVBRwFT
y3x1dM5azQTNas2laNWz4PLwkE9ItcL60hgmEH65GE5DM173AvRe6WrHJGZ5H3BiE3IBbC7t0XM2
0r6YLHeVTC9J3208RrKtUgznSiME0evUdGkR/7Fyav1BHYtHx+MVkkasHIuYIae7J8npYiynihxt
PBhRnh8NE18eSQJuFZG6525SLBSmMoLGfZSpe+NGzqwTu2iMAUqYzlgW1/NGJfY7T7jlyJpDExkV
W4ynV+iLrkPVVZekXI7gWXjS2qmEz5iNH0bVnQcpsDWO70E67fp+2oVqE+0zpYMz3B+kU54GQ9WW
GRiwtAKLW470BUfwGri843BldkRZE84OGavyp6S+QS/9JqIYIjPRFRznONKlzilUUc4NUPuK8qDB
ywA93eHYMtOHyaYxnJcSLYLtbtMy+0joSiyYnT9lE6+p9vpKkonMELd8SZvuulSi+4ykgz5poePC
uMVlKWn8yOdJZreWpi4aqjtTDTaB3T3oOdHTJL48cAAp/Lia55I5gamFoe5MBLMAKYEnC2bXNphk
A1EZ+Yvd2jFg+M5TS3pKaEh9MdV36I2uWzC7DqO2RevlG2PgP4aROGK9a/dEIizDNDzD5yR1FYSW
BpoiHtxF5wYquibSkUPbExdtP//CmtpvKErW3MYKLVrrhpbU9WTVxH2zmvYW6ZFBs7YRg2i9iVkF
BZ6ObiFR0BAmzoXopw0mzj2LyyI2ybkT/SJXyDCPW0Lr0T58syn/yRRgHqH9sLPNBAJ8fdDqQQT8
MHvQpREERLKzs2n1OlZz2t+ErptsGMypE6/59yQI4ED45qP94yDqP/+NUe1LPwiPZvwWVy9ZLEcO
c4DT5Lh7////T6ObQx0zv87Xqsf8RNQd/kyOUJQx37ozTEi/Gh2jX0VXfG+/62MpQJgW0TYiuXi2
YPxW9nifTFSzeDYQs8L1tYx/pI+djW/f3xyUOy5nT5S6DKbml/tuMNW2ZjoONnxOg6akxVYmSJGP
jBBFhqucWAd910o/G2pPGHvXvZTK9OKWwUdTl+xzeW0vymKidqj6s1aW24zo2aGlze4gfJjiF1o7
NqbO/MKctOWoVJlfqTzfCAeIvSVLjbIdeY/JAS5ZlklzCg0W+0B3L1ABofBPR8YXZM1Uk4upg/nM
EDo0yGvEs0DoGtLmzo6ZlroPTIjwN8IFLmMlpDfdOiwi8dTdNyK5LEe12MVWQSR6NzTrpJu8nVVV
KNByfOVcQrkMcR/MufGEpxmlwzMc5+q7g0mDLMPcN3iA4RBq6HSbL2CeqX0RRfUW0X5adCbGNA4d
ZJ2pan3dOTXDh7hCQpUlkvwnApZSQkPhGeRLo4/mQukm1jt4eqk2DmdGDwr1ERO6qQ+uFDk374ly
krRonXLqyHk1PKLYUlvBsaCm6xh7laqspibeeml2rXjt0lHvbUEF4QYbO0touiHAsXbViIwpnRZe
/kxmNEfKz+T3gCBUkN3XZcYpsNt5Tb/NDex8JZNIbsXt1HUPuXwDlshBy3rQZp6fJV3i0NzO2TU5
cSx9ETh3vRz6Q5Hb1McmBZCL106lfspqtpcsSgmo90yIiOtQTdHExWsrS3MUZPWp1bV1rVP8VHq+
y/LhmkJ7UXDXVAT3AeLg+synlp6fI9WjaSSHUraBL83oRqZU3LTg5dJDTbYsm8Fka5jOg4ucT5cw
eguxT5uAmhusZRYLwNQK+5eXbrWOA2/Us+aqfluJdTQgP3SUdueQS81ESn3Lkqq7LEwCWan1mMSC
BWZcYivWSiWDaKVlRCAFrnBWOaqwwFSmhR4xsCN/2APS1plIZZthk/ZGdttakdzZSkydFhXHUShH
10b55JjhUSbdqaryFVqsU5GxdyFcq8iQUGI9uQmqpn7MlWB47hxxpxv2GK4GEcwde2IDF1HcPBkt
w9Yg3ztpsHZm+6ht7rQgevovxYsdW0l7RHxRemMUOFha57roys03y92f7CQ/sgeQqcDxM0CWEBDl
4jn74ZCk2dKOXVyGTM+mZU0CTlUSNdGG3HjQjgf9eUQKHRJckWfRuqs/m1V4+PklsJD+uF59dwU/
aCoMp0sZo8xXMK3qBp1kvJ36t9bdt2ygsbH9+bv9Yeucf9+ZXOjgn/+TrdOO4RLnUwZouqQvfF8N
bzR9B3FkSfibWf2frcTfvtfcJPxWIoA72IsI/ea9xuyOfAAfLvarJcXBIBi5MO4tBlhthBtJVg+o
pNa9dUuzf0PU6iKj6Hdl/fHzX/5PP2oczPgGgWh+oUJ+e0F5YPa9O/FR29kqI4KZyovkip1jXRkW
AdKA0n7+fvM5/4/f7TdvOF/QNxMKxFaDXnBGXbacgr7AwKp3Dy8qKHf9za5OSnDREm9SgkGrmlf9
a0v6LxFYf/plf/P2P9RJhlTyusBEtxSjvS2d7GCwTrWOuZjC9q6L/46d8SPc5ZeH6bf3I8Lt+18X
ZnU2Ghbvl6Cl7+uWVVguNfcpx2xdGg+zfxGhvq8H9UUtv07s/vKX/fmXS47R928epJaWlhzmltMs
SmnfJ8l01O/QZxQ9jo+/KUG1P307nPHzoIs6aM5M+varzRtD77XZIJmhKzMc0XHCsUmUtJhx0+fs
OSxOVbwOnRt2XjI0EcggiaVh0i5Y3QhZSdJxhvaiqqSXqxrVqWOn/Pn9N1/Dd3Xy/LB/c40/LC2V
4jlBMXKNZp5d493zi4aEFuG9/d/eZr4Nv7nLC0gpYyz4bVz5CuLCDu8HfBtf3uPfMF2hovrm8/yz
GrxpxveXv6HPfnmVrxW4/olSWiW0ggaizmrO63+dseifVAs7goeLCa0XPNnfKnBcD3A1qcEdE68E
jyI/+tUf/aUnCc0EmRnzhJm48o/80fNj/t1tB/wBsxv6Ujh4PB4/PInVJGOvN0sLk8EAv5q4K73c
2t3WsT8SyE/IpRYdwXxe33CoTY9dOaxtfVwbwnkJkHuzEOZb23swkIUXhPBx2aspf8lrak5ShVQd
v6lDaDVdnSAgfNlWF/Ec64vemJgwEmrHvLzRAnNcOkOB+cAp7jDDPpXIYiopaHSBTiZzCTKBtzGh
C/mA4W+xp76FaXlqkH9HzZ5D8a5tz26xQa61Neh6SYX1LAQElum2T/Nyjo54EKVRgwTq9WRrDAGB
ebiuQ6hSUTs8t2q3IYJmfq+1VrTLFBNSUDBhJqyZGKW1QTEdYuYNpbow++5uqtRHiq4NI7LHLBjI
+6LPGE75WgEe4leeu+cLDDZ5fE+u1cFN9WVsvbrjo93IxyIPEN6BefHdefaLrrcrPoosfiy4gRZF
LowG3VA33GZYM6IyW1Cg3aXWdDkqDipxLKueYm+0EDI4nsGQWHCShArfSKmiVaNGssFRKrUXOtDg
cEr4Yl8sArIsHThVUjsbQYTaXYBgkTQJGrJZSu+urEW47T15stABr6TduLtOTfaspqEPVrw8p4Nq
LaLa6u9Mqqu1EktliXLVONJXc7ddHXw4GrOibJrTw6BeJeIupm1WxfShhNhkKN4StVxFIrp2s3ij
Dw/NUN+g9NtWUfJiVG4OGdhD6iNBwNtxforzaQsQbANzY0No53bQtGVdN8+6QWfW8QgIsyH0AQNN
c4JYZH2yhn7nIPoaQJQtkiA4aMLWafuRrqHCXqQf6545gDnPfd5+NF5GF6+tWlKjzPYpDKX3rBCC
HlrPJWeaRu4U1SQJg5jIS3jFPeelsOMDsPG/Rd5Jrwh9AYg89tO+G6v4teLoQDbnwXIDglbkEn76
QxMM61pLs5VeYy3nQDl66Uqr4AcWLhEhvSPMBZCU+zIIH2sybfxQ6velbm8Vt3lhZkuSnq4iE+ZM
uUWwz3c0siG4eJGqdahjyrwrDce3q/skfHf6XcYBxUt2aR7fhqRbSIKRCW7uckSWJ4LECP8iCL0s
Lgfztq1Xw9w1XEIALNWXf83ib85kvr8erT+9Nz/BKs//9uuST3gjmJ8vuY3O78s9rRjccMhv4P4a
IJd/l+GgA8aOjPoGI+M8azd5qd+Xe/oiZFEYs3L3n+qA9fmVvl/ueXMPqzQqHCTB9Iq+3/4BKkiv
MsJoWct4FYh0KS1hHq0463ZtaAXHSNf7nZZlB91T7qk+6nWI0pYyYST6KH3IUL0oPZPtSVj5InGs
92wQz0bsYrUAlbdyZlCmU5qfAQVdqmRod9awB6/7krfyvZXpW2aS8m0K1J4BJPIaLoceFhmyHDSL
eXMg/Ecc8w6PinTDkdiF+HZA/6sQaUZe0cG2qn2eF1uyKV/ztFkyTFrWhX0cNOvN0oYKgQoBQjYa
z6TVVzaR6bljV74yTC/jZC2qxCEaQDuTuNdgDouCtTZh/JnIcF0MJsMEmi+0YDosMzYbCIEQYtfp
wVsWQBrQpUls/ZBjx4vLM2XxoiZdyKNx7ntzOlGckDfZI4R1CqbYNkM56zU2dcZ2en1NpvtqNNoM
a4wJCYKsqIbs4I50yUiZWtwHZbOILQZxIy5XN4qeGfytBmK1fANRpczBwXvJKUosP57spVojkEoT
C/legGPZGp6CttRWZaAK8mqDBF+cYqE7MkcsdO51lzam7wZSvy3pLLCKIzIsSzx4Uya8ay0N6vsO
6RZmNUWfjughXi3TI6Yn9qrxUu9102+y+p42MXvK2F/QrnuANkjKutFBZ8hN4jEiRuhpoIAwDdZW
2984rVYitW6S7aC62YJ2w32S5CnotJgQYDIIO0J0FwPxSCCuPjPG23qucmGGTrIZPILy6tFSVx1p
5EugM6i6inTdMabwyQF8DiaTqMLG1NeZWzxFCcEgDZMz0B83ZnY262i2P023SamfQEwzWchKQCcO
51TURMsh0Z75zJNVkGBfYx7Mbjo96zQNGUOtarvCpYSfLgexQl7d1CnjKmvHezOb7mKzehoclCAy
XZtucasN3qMWFB8BCEq6IfZemBnJl8Ybn/zZ6HAOsa8M+2ZSr6StknBO70vQ/1uUsQCsXzCYUGyW
YnK2KBlCLM5jspnA8h9KzPBjYmU7rTbadWxlVz0poYi5p60iq7Nwm2NQEifB5I6RBgFIjOwYMVAu
jLQhguYa39MW9yfHNyX1fBEAPkpN5+Q0dX1Cc4MDcficu26/grFOgmPfuuA1KvlE2gmm6VJd5fOf
m1Z2klW0wpdpAf0kjw+lrnmTRzwq/45Nw4aZP3uM/3rT2P/nv5vPc+f+p2eGX1/n6waC+grdE9MS
oBFzXC+9gN90WQ4CAZWwdQp2+EnfnBk8SHIukF0XujS7ywxc/HUTIc0CLRcqhV9gS8wH/sGZAUHX
j5sIZm24TUwGIAQA3fhhExERYXphBrF47IiLnugLekWEbwpV5yJ2vRco2uAmaJyGxclt9WvEwFth
QTrq3WELlJGMIo3Z5gcN9NEKr3qVDm+DgLDvx1sT9WSRE0trxv0WFXRQAshIcQJY+SHV1LWXGst2
HPyovTJlug0LxP7Seu/NvUuBpjVUNNqTGqMdQE7NSktWqbwwgvpU2g5qUUzRtXaq+mHlpqjWXchx
4UiAmpIqL8zpLzovfq6EdRN5wVswJNuSQHKb2k3o+xbINqLxhDE6++bE6M9k/TLE5aAO0F+Mq0RG
a0K0l64Ilv2o0xbuV2XzXLfaSjefcgWPL4QGz74Mte4Y2ixNwyAwK9vOTVNjEqgGpQMilxzURLlJ
A/M6nZpXr+5O6HM3zTSdJCFqmjYnwLsIZE19P7bBVacgBO8I0EA4ITv4NU26kiootiF1gysoInCb
qukeynizCduRsXOVNicvHyI8haqzVkr1jtXaN+IAm0J2HPNbR6QXrpQx9iDVY0qZ/9KD+Df0B7B4
/fxp/58i/c//VCgwxd/0CL680tfn3YRVg5SSOg+gJIfx35934xMNb37CH6tIsb8vGlEgsUh8WQZm
wdCvTzsdAlYGXGW0jLEA4vb6B0+7Nafg/FAycl2AwpnU8bqgvL8vGWWZmujNFRK8yuxhaN2LwDQu
qqLeRaF+SRWmotXmeNdapiQm14TnFGJZdeWdWsQ34wzajr1Qu7XV1MHPkjLTISd2NY56hxWHuJqm
sy8bM74ymIR5IbUlwxNjkU3F2sIo02nlwlPJbZQq5mYGQ4bGfcnEXsTi0rNEzWEf5G9s3OV2k2+k
niEOpBpzILfOF5FYwVtvIQDRukBf1EGRL3gukpWWTxtPDa48khZnPNtlYRcrF9dvLOQyno+CmZCr
LsGdFlruedKVag2CZJ0r6mXugaOaRlfzOWKGO8vM2+U4ITfqpuS6GcbPTt5cqIEWrnWQKT7jnRsj
z0I/nzjUhQnoe1c/4DRuo/rsduVlNZKlmZqXOopQB8Gn2iaHoKOSMtiNTTN7hCN1TNwRUkS6mdzm
Yuz15ZioD0bL/Eo20trJCZFHUBEAWSMpKW4j+97JkhyS0Dxb8/CMTXmiwsie84PdGCu6rAn8jKko
wqzZJKHcYUnC4K2J50yfy93JvBn7bj8YJq2RWr+Ck0VoWk4rqHQvZD8SlK5sdFIq84rG+DCcewaE
WNhI7gqVolxoRJb5vQxe0upZeD0grJalNe03cacSwJ0rZHko8S5w+LLToss3dYEkIqLxcYrVxvJx
FG3UsJ2HowxcEXI041bV6ievqO4UR3+y4Mg5oifQnAD2oKkP9YB+h8+g8hNBwWvkaNNzDfG57nxO
Q5UGt1nCTmpvDRKOQPaQrtwoa7YFtDcYvdWJRFidaqx5y+3Uj7T6BHLj6KDv9BkNXGRuIKCPalju
y4u8xTRQJpceSMw51PicionTfNzc5To+MDsYX01+Qa9uL7q4XOih/eEO8aGf8acG0XepuSxk42xk
O+zsqb2LPe16hNea1O7oV9LcNfUExckmjFSv9Vt30O5yGYfLtvSQexlK8lw18O0IfKMk04RfFu0i
ab19XPBB6z2IJupRTFBZ45dVLfyuZ2BnlO2yntrlEBa3mJ2ueBZQ5qsGEhpxJ6jpClf7MEKFstcb
eTh762SmCTY9nd4EsuTaE/fgJB4FnIIW8rwvveHzOHWLCbyPm0XuArFMiBRZucrclBhbDW+hOl3q
0bhqSdTx84q+R8ZBQy9MsAk2bMDwqqk8IddeD2ptmyjlXaIOkX7GPBQrt60WTlcafZrbia9z9CGN
mCAsmsGOmEF73mUAA0glIbfMLL8aM3genXenBu3Cc8YHpbPvW5iOc7CpptefnbHatkasHA3RuOjw
YM1VyXFSsgt9SLeOHt46VnVlzw6TrN1NErNlNGAyZRRq1BYQ8VPvGOvGVDgWzI0mRVuFclwp7RnA
1cqYg94zqpX5uBCVEcsC8i7pjKugCQ9di67B8o4WPs2Otp/hKR8V9paFGsa7WibtgZjVYqnI4Xks
mvJqGBmFF0zvienZ9uzYK4Yjqt8M09bTjX1FGUBbi1H9UPIpK3LyHuogCE9DQSQyfOtFXEOD5uN7
sBVp3g+sdvCA76RsqMjiB5M7380gEHbkh2X99E6/gMiVVhk2ZoxVd9S6XZHWt10VXeoZYDtCdI+V
Awx2zLEUtiaIDYL0Hm0XVESsuZ8JeUjOhUSZVzUJX7LNjjCl/ZU03b3sHGCzs7OFYquYsnU7+3B1
DyfedOk2I19WVixIcG5PzLHREVr2Gj39pteoD6vow0VAIXrhgfpiUFPkPTHJLKI6LJXdiHpxP1Va
cEwCVV/DFi7RHZqQ571u2pnC+Ij6fNUzKNdtuL6MhmzY9KN7HiNouIpFJ6RCee9PUbdsA23jFeY2
bJN1T2szDiOOxICA0+CyHhoap87G9tx7tPjXwRRvPKGhig23U1XJhZMLVrXGPQSuvQ9kcdSj4Mqd
v9LYWhUZxWvibNwwupYUnX4wQa3XZOkckr6BAnqRVM8Sza1Ul6XjrBpEpJHLMonc7cqW1W3qIvWU
tWAPbp+8oF2NXnWRliROZuU7aj79mDXDYWyQSPa1cWtAfxtcQDi6LuODE8l5mhS9ErXergzyCxLF
Rn6uY/7G6TTQm/CoZov8WejetdXVfqqLV9ZsE52EvnG1Olz2qPH4P1riaGC5Kz2yKNRuLDdGk+rh
ojZrjFICqqlWtp8VHdBGTQcgj+Sxho9muugh1ACM6ZjM9DiZH5KoyZn8eWcADMvGVs8qlrBt2tYf
SVlsharGi7Au12jytllMymYpN2VbQ1rtFN8QEMbc0fV4BkkUHtzPXkR7KpenTvMKwi4h4oQNqc+K
d9BhvAvAyywvn6PgRupq+VyoQ3Ji5RbLbjBSjhem4LSfKZ8ddLXHQsuv7KppVm1PqeEYdEs9JhT+
JKq1GKxXo7wJSPquewtL+xM+NB+c5kpVPzz0QoM3vrdZtWgRFxZ0ktDFpK96EdyrTBbINb62Rbkd
sECo8XM6FvvZdJaxPWyha0cLAsMhWQ/cnRYj6JZ0PVVP8I4nT66X3OdxeMzL6LEptBOq7IteMWHM
BrR6Kq1fKk23SaNn12xRizu7MbVORTubTuxFY2bvFiIWw1SXYz3dW4zUXamebKGnRFVYKJmFdRCD
jvzJVP8m5uyPp0Xo/4g2EEE5OnXpHyZMZknckqyIZBaMmSj7lFWaM4btrK2mC4GpGCXK5N0g9Hmv
YQoNXrEbWnlH23wpXYMU7fxa1B73TYgMykhHRETW7t/Rf5jpbdZPTySHlyYTr2XDeSQtgaAWf9QL
fnmF304iDoZPkFyaisaP5OLfOg/mJ53+AkNMjwP/944w9xPjTRyn/EjFAfk9xgJ7BCBONIOzteKf
2SS+vP2PZxEIcghCiHXAm/qjmDSJaxgOpYE/vYZJRFmSw9d8MQdHXBcwJX0vyIAC9ZV96ArHTpaJ
RkFSIDwV6XhSmmbrMFGpg8GvXLlHpT9n1wg/kcHOzcdrpym3LRruwWs+elIhNACIiRT0JA23oXU4
CO0q1HpIgxUIsFJqD5nyYZspvVImYJQNfUjdkCXHcggvZN3BrfRIiehNOZwQWn7WGgKJDGOBqHAh
cpR3eqDEG7cT91NbrDzR10uhfUF9YV7CPD/FXk2ysTjEKZNPz0uvXDQh6UT4TO+M7rpuswaPJMJr
0BYmm5iWYPooRuABJPcNK/5ibeNGopEu23Oj1ZspaG46ZEUI2+pF4NJH6YNSZa8pNBaexASBUGXt
pdVo5ksReM+9PpK1HGKJ5TjWJF69MRJll3plPfhSuhXbdkkjX7hGcmXogblM2uyMwADRs3ZOlGht
mh8KexXnk/u6LJ9yw3zwtHNui4VwBJJkh4NY8VnkDsKaJMv8dAzRc7r1okGGNmTyslS6F6wmr0PU
ajdp3bINO7YCt6u+TTPgD3DU3jtFgRzh0kIpzDTz9Vhiny0QyDdRr+wg1VOh4VEXq3iKm6tRsW/0
oPkQRFEpdnltpaOxQnOKdZ91NnOWWi/ZY1Lx3qrGzgTggTv51YLrQc29VoZyLbKMUkygJ5wRIM6Q
3ycwQWyLqw6MxwleyIgF9haPAjwRSG3GL4Fl/4b+iTWzp/66W/pltUrLn6Amv7zA74sVfdI5VI+m
ybzyfLNYGTraZYKrMHX9Irr4Km7GvmqZuk4aMGhC+qvfSitwthqMzFAjz2vgP2yc4Nr6sXFC28RE
qehoqLJJQJvbqN9IbdgVsQm2lDdDoj+4KV7VTJHxmtn0fgIb6IJhw+KBfsEh9xKe+zqYagXG1aKL
rxWBqlVrl1q78owQ9V9tHScaEtoYX2DmWMjEXI10VTEzOK1cdDMmxn6gcbILBPYKrVtqpFJUGoEV
sINXlizLpSFwTbaZzjOzhoGSp6u+j8mUeFHK29DKOEqw0NV+r27K6UXN6YGuO02uqrTbhuqdTmle
KPcTfvTBQRdyTfyUlygQz9+q4uikCQ72cpMUZxImfIK3I2dv5rBmnRUjCz/rb0S/a4gsd4Lrnsq0
sk9aRqh8ciOrF0wvsd0uWndmIB6U8EiWICBHWsrYb4QGaI7VFzJcea2195zeODiSF2IhzaCEWJF1
DkXxPSLuDWMKYVCwetFmFur9rEhxZsGEATCln0FyFvPLFAw/lB28aOCV8/4GCjsHg2gJknxbRu9S
u4yzi3rQH9JkQCluC3PLnriFZNMztgcq9BQ3obFQ1JeweLMyzrRmgJS6SN4JPuk4jKmroNLkMm1k
xkmNpbvKVJwkjnqsPI7ZFEsx07nhMiW13aI7jSTABtqsaZshvYiNNxMJBC0IofoaPJ4+fS06YCv1
pi7fdO+F36UaNhm8w9S+rmjqIoYIss6v7bt0KBYVJ2RsbRtd1mtzGPxsfGso7nQMvvsE0Gmk7qrq
ss+vvHGbQaRPLnL3lYKcvFMUv6ztyBsp5sPqoDnxUvYHDTiOYrOHGC8TipoAAfFGR6sM4ng/twaQ
1tHD21XKZSLDNbYYAH1r2onoJ74IiMEl0AwwC1I6goM7YcYLmnzkrhd3xSw4JnyhfgwTRMgJW4jm
y6hEl9cLeS6C1NyVIIJBM0+rHn5pHyUnne0UZP975QTqESgkN2407kuJBL8hymWHHuetD+v3uKFD
VOrsCsYAQgdbk0EcbKreW7gDMoLKyGCy3Eetf8JrtwjHgIHjivAGX6py41XMJJxLMk990T11Gtp4
Rq72m5qfB+5qu7bolhxt5bn2At+M4D1/RMlu9NiQ8gTEaOOTJpFAXOLvqd7W48lz3eYjdBpjV6jN
OkM8RJvmXCSpdiwrUuAUF/9Qysli3cNPXYD9cX00Na5fgxENw0NAvnajWv6QXMQ6hy3t1UTk03YF
XQhH7hiEvFbeMtCZLyrieuhfi9nahAzfFVdx9lyKcaHqclFHE47D9Dm3cK9H+XNOMgWiqmpfW4i9
01ZL0Bzp8SYYnGhhFw6JVFJn/y8YxcgXUlek6MxNnGkLnQNvYSo3TbMQIUDHdBn3zrEhgIioG1A9
rneRB0QxxJaSLSxzxbXkyyacblzwD75rVtzTshq3xph7/jRl74VIaGVw/0cjecC57luJo2N6d92F
MYlrNDKPorsii3eqX+wQTMQ2a/jcHJzuq1i7DLubVtP3XcbKI6A3XcYV0oEmZ6gkO5pLWhjVh0Tj
8MPeTYOy0dQzvkbn/l9zlDAsNNF/vTmv8vzltUT8+FcHiS///uvebH1y5o2XZhQjQiYHbPtfR5gW
xiOHrCvgDjY+ozlz8de92YYQjQiG2Cpj3ppnzv+vQw37E0NBttFfIscNdDX/YKhhfNl7v5M9zspJ
NHiEBqAK/uXn3+zNQ1RHqqaPAXSx+m0sTQZ86I8V59Ht1W1LIe07aY7k17UISiL7bVG4BfQAwh9G
M1uq1lisAxqERCe1ZFDjRyTtDrQAwSH9pGybGi3KWMLTrKM9gRj5XsTAGEZ9/CgimGSamr3XrcgP
NtlKGxKxIHUNya1ZpQ+JY5BEE61KzXqMCJdYiFo+qYNtrkIFMXgyNkcr6rjUybfq9GCEnF+AcqRI
/tR8UUwW+5VOr0Qz5b1ZTvqe+PJjIN1zmskj0+x4Iy33EioxnsqgRU+iOvDvh24d1+Iqs8plDG3Z
GolHQRYc2+PG5iGqMqXd4JJm89Q1Yi2YpyzNFlFcPHkveWLGfqV1qyYaL1xd27pxe+5DO9mruRYu
a20CvBHjkPFMLlzP+gvFcK5aj+BukiKLJRk453gstq0VrAvCUsIOS5cy6KS8BGvRUABB6MhZ0wi9
Xpuh2IsO9odag6SbPFwqXfFgdV60E7UD6iPzlDunki5woAk3kHM/h9uSIcBXYRytGcyBQ2jVT9iO
AW4g0CFgkxOMmrc0KK3R3oB/HfcwOvODNzjFVneiHiVQEztLY6qbnTYMsPc4Wd2lnt2EC6BCSzPh
hBNaZU+vjNq/bHCUqdW6VKF8B18OM53VMcTAFhaHdf5UFoG9+l/yziS5cWv/0lupqPGDA81FN6gJ
CfakJKqXJgiqSfQ9Lrr11Br+G3gbqw/57HQ6XzkdHjvs8CBTomQJvM3vnPOdTB3L20Sd4AFWyTof
ilvmWw8TyNXRFtss9DdAvdJNNEGKQMUQaXczyCKHA82RyNRoTsPXs/V5UjuzfwzaYh31j4mJehFW
m1bAEcft+z7KuU9bC57inN+4rZfk+VtlrTkj5QTGKa8JmMtIJfiaTc/29FqbCu7fcWkiQ0sinaDA
zFvJsXUhlOqjUJId0Xd9xfjJWqI+fAlHkIcl8djBKC8h7T1ZqwXLaBjvKEp7sqZDk8XrutWojc+v
m1RdYpxfq07r5c3YLfnfaDwiUPB8G5WdzubilbQ59mEyVAxPF4Nq7SYy1OwoBT8D4I+oCrSqun2u
AV5rgMsJ9a0U01VXBcMyst37qRf4w3DVVkP3MUlw2r7OnLQqrruxfUIKIwk4LcglftQWhLQ2EWfX
7/ZmYJ7zqaSqxwG7hv5VKetOT1ZdAqKQjNXSGhjvCyPy3NB9iMLsC2UeAJMmyl/Uzaj7V0boHktH
P1OtwRkm01b2VD8FBpuf6vOa0cTpGkrKQOGP52a+sYLbdCsr4nWO1vOgRID8kuZGylZfhJjfEp95
uYj9S828a5mq4nMqBgwQ6FxeoqEiNWn5Brkz8ZImvbclOR0tjKOrShFPYxP6u7xrPlw5vrpQDUt3
5bvKomUimCpbLhCY0ZawrKn/uYwMpMl3N4s6me5kEu6NCgiX7mCs+IywoCkFaaoy3bRhgHvCeB2q
5MYxpDxU1peQnr+FSrIt6ZVbtymA5wvaH3TqkkIQcYw0JVOScgtmHG3w1FrrLoneDB++RQJGi3Y6
iqFVEHPjqjG6XZP6e7Pt/kH35XmY9udb8iH6SU8rJs9vllSDNlaNESwMFAZ7MGe/bcc6Da421+h5
RDvHEfib37ZjF6ScpYFKwpsKTcLm5X7bjskB2zoeVz6eGkzT0P7Odizs/wo/2Xxz2BnwO9GLhArz
x6uybZkpBiF/5kdCoMgBZ6rLKX9p6k/Wrk+O0o+joq7TUR7siQ/CCdjQ9cUD62IULVddVX/0vUYy
QTAyHrwwn3au1q1D4uYCx4v/QP3VVVtG13BBP/yWXoWsoxu82AYlmNCQlYnjrcXulI85Qqq5zdzm
VDGTHrmhl+FO2p2+NGp5MlrjGqQqlgaV73V2pn4kprmvAbME3TZsb/z3MrCPoPqOmercFerAxhNT
ECaeInZ1qVe7WBT0aMqT3+7KOvIMXPx0OqqA25LyxcUmUCqPzAJXo3xo4nqVTBuin4vcWgfGNtJO
tsMa2HOB2MfTWmEqpzBKRzGKt075YYYPDiT06bq2uMJZd0kEqFGcmLCL5jMKN1Fyioc7q1vl4jbN
1zguEutgySMw11a8B8Wqaw7c9Sdz5cv7nCtCVF3Rx5AGe7LJsX1E2/ajcx+eZAw3aRkxrATsIsuj
zIiyLtPhiUnDAkEmL486lQBtu8p0KhtWvnUPxMCxpReWB1vZqQPaE70zC53jDgARec7TvQy1hcw+
G/dllMeBmvag3FrqeTCeypwN8NxEKz3fJS2arQZLX8FzQnx3ukkTZWFl1VKUHq2Yq8k2d4yBh3pr
JitRJCg3wcZN3zrjLMxLyZmn9AwFiBczGNqA63GvhgJkCITsvN22pb5zIza++jxxa1czfvj2lEZL
u6TEc4Th5NmtHp5yswcsSvDaKui2wEFQWdD2O+tk9bAqCFVhALNdvA22S8ZWJ0ghdbdZTH73ArPj
re+ua/OV9bzhjNS5L5kN7oRqb8XB0auus/QO4s2ilMFS5xNEwX6tYpMRKzBCS5uT0FjKdT5+ikz3
MA0wD3gj4m1JdcEhZjcUHU/FlxxtW9gV3wj5dr5TbXqlQoutzF4jnhcok8K/82kJ0dt42QLzNLHb
gjGh6EwXV3JMbvty3Cc4GaRVbmNowA4gB2U+EWlPykBRW+715WcK1oZofrVJU42OEZ+GC6D76ZAr
O2mC6wmt8t0Oh4pRRtGAhNUoBGlmIpcpEk8oLk0bZf4FZv9joBjnXkzXtuLEnDoTk2w7M/U+VYIP
yx+MfaS6HON8r2Q+sxRxGt0lBatCZk8QkwPhryghJCcScKNUeuwa8rr176zWOIDkmrRzPAxHzj2e
WToPgXMVGw9pkZF6rDZJt+dIugqTnYVzKAJwS4sjdJt1XaNETuvG57yJiqvemeSUlCZ5z03tRtOt
U9ihjwdzeRJ/mqHuQ0ZUQewqtst4fYo9vct4Z9yGEauW01FjeKnwQMj0rFRHtaE4It6I6hSKKy36
zDJ+vUpWHtPMnxPen0p4N7Njy+gqsvdBt88ZElHesjQgFGUc+93EX5WGYIUxvJEe9ip9iLXwNErj
XLgaC9UAHNim/7cZ8M8rjPlpZcyAVKqb3JQLQmgLOerVSo6+zpgCziyuYXey6HIaUoHdOLmMWiOX
dAgW63IAuQBb+kJU2Ce21MRLNGewIqR1D5NftPPEbisZH1mm4xUBkN2i3HItwDDwKCZ1R2E22Z9b
oAVzN9eqihVcNxOrfIRTszWZacV5PKzGHH0hsSogM+0m0KDqWPzeNKbyLhKJQxNH9yVympPuU4gC
TkcxzYVGs8SQFc/cKRp4J/yEItp163cwERynnn2bbA3nJdjGwNeWQ6c99hRfGqnyylN7sMf+IwBf
mZSSh7uuTqJbj/5grY2m2pij+5lZ8Z3wcVu1woM2xxNw6cEe5BDUEyu7UMdTq8ZVpxApu0+D8tjT
lBzE4MD7fV41j6LFaGXzZ/9SakhXps1e1yX9RbbZ3p/8bYE1/V96WfGDMKCAUTA06f4uyf0OevZ9
VvYHs8Wkib938Y8ZVyAA/vxslP9kVvH1k3+dVVi/qFDeVNeybQ1lQGcK8vusgswwOZmvWBVzTs3/
djhyftFV/NczP3MmZ/4xs4NTU0Bd0TWDyA+K+N+YVXD++VFH4FjGCQ2rJ6IE5CC+ve91BLdNdSpJ
GFC7zCGsli4jf7hNXPMSxwqCG44WOyq1XVHK6EPqOv630DgDpb+t/OloltN2mtRwGYNgZ9TQkpVs
gFYlXKWmGEpXb1pbt88+0Sv9lRhikOfqdNCy2jqWFbmCqKlNjhMlrhZVwdw1UZYdjG96hctBD8CC
Ufd3ZZbz0C0KHDAW8iCp2eLGUdcvlRqTovAbXz133HzhnU3DIRuraq2rZX8cAa6/mxguDlUismMt
rHyj0RmAd8yZ3lS3BmeEm0rNoMpVdXoTp2LlAK1gXNhj7RhyfW13RgQDvP+gpEk/TZpjb/PBgLMy
EeEMrbnAi0qe51onvF1YZaAt4KSUKwmM9sp0KTcRg/yM607luubIl2osNKpGQH43OaNsA0zMTqv5
eKWzPfZtezWUlb1Qi1Y/qZYa7pWRWYicxNpUMR3GSpmsQ2twOP0U9kYDm6IknCG7xPXKIHuq1Rky
LlWf/RIPyhhR6m1Qr/WiJ/QgunrDPLOMVwGUCVi+YXpTdZl7krT3kG11c0awSbsBAgw4aThSLAyl
sh7wwjmZ66UmqURAxYD1i5FJKfZLWRkTY1Aj3eQpKBSlvSEK1FPLXjzSWAFnJgbIHAyIImqOWpBm
BHvU29oCDsWfBYP20vSxNdPuKBzTrIVSO9S3WkR3po6CgbC3nGUyRsHSJ4V1ETBCl5Zlm6uubh+r
hugMdWwUihucMuloHM1NqtOz0xsPekgF4MAM1ux2EDphhMpqy294wq7fnAtSSu7EyYco6THREof/
1PedBawEjwFdBgy8DvYAe18ke/j7HnjNmzYJnoMp5NarxiuekTuN9I3XhyZVDkrCuNi3Zjl6Wmdw
FFfWYIpNa4SmpxUz0osZ3IIMw6rp5M0wThffxRjUE4PNQfzbpRG+RmI6j5jj9VxuE1rCWjj2Ar0l
ctkC8AeS6ImNXRr774Wj3PptyKEJSCi+mDUd9yoeJ9StMO5fZc7DDDuFkc9H15vrsm4H3sHFVSBQ
6uvUPMuowiHWLPK0AbpGrzEsoHiTz/Eudw56dYX6wmM3N0STAZvDYNZksttgms2iU0NaLKZNvS2Y
WIzkyJzBfxlL7RTOATPODDSoz6GzZo6fOeTQfPBHLrk0CyvG2sENlunVbcXgyxvJsLW6vcm1p54c
bjhH3Myxo4xnjr1ZjQkAplqq5OHUr8G4OSKXzGE5SWqumeNzGFPlQidRl8/Run4O2RkmgmU5Is1Z
veWuldCql3BXrxkirwdSerjZLukc2zPJ77lzkK/NBg4SFfMfxqo9Wb+SzN8/Zhs0dYTnPx8R3LVF
/XOI/Pz53xR1puK2zYUezicC+reNUPxCzmCmGNCKYtn88/tGyJSAjpe5WcYWsLz+SAszqG40IcgT
4/saSfobGyGBiB83QnKwCPqOo3EzcM35K32/ETaNTwOarUaeFSDZak3NljRxScKDmgEZ8MfXcla3
1E4ug2xaVtNrI84KElgdkuZU3uhmxBRO/s7FZSne+hKH79hqqzktb2pvFlCxMb5qENlk11yhgJZf
L01ocPGsxgV5ThBIbaY1mKYWdCV16bVotWOHkJcg6NVms+4zTCOJJj/ZRPi6ypbK+UUZpMk2RNTq
DErjEQnTetd0nwUCANspI7jCOVaclgnjLprhuimZUcDPCm/r7oVzH0L1TehCCHMpqWHWBkgwRK4M
VAOv04tWvZTFc4agaX0VNh8FMmec4pZG9ixn/TOeldABSTRDGmXEpuzKWS0dkU37WT+lggIldfww
ZmV1QGIdkFpTJNcCfuAqrvCjO7nRXg8Wvnx0YkRaaDmIdaWgzaS2tjlJ30B5gLqwrFP5BMrdky20
qObGh2JpaDf6uA9FtLRAAqgN1OoXtU5XBbtmMSFZCg7yXt/sNPOcMrDQuVEk5E305HryVzW/g75+
jq2bBi+gnR+l8uAY5O8J0ro7EhNBpy8CZW1yb8lEwQY08cVtrxSbEdx0Ge0ZtmCOWPQWDT1cZcEV
Ubhx6Dpg2OY2pDtkcItFkw3QmK+FI5l3kvl/UgN1S7Dlyg+CL9TzPZtlcF2Jp0G5jvVLJz4D8Aj9
2Y0fBDtqiNxvMhKPi51KQDfw22XoNodWa+7o8XlyhxGbrXLk2b3S8FEwML/usnLFL/XejrWz2THu
ipVDoXJTmrY6FUBUGq19qz0loy7XqspgBTTpQ1RhQSiooueeN65tNfuS2kO/1JWK9KmqrAdm3Eg6
YMGUB8MN4y2F8gs7GM+JFZ0THPpwf7VF1nL/18K9SINdHPdrQwsaogg6RfZ6SJKnRxjBulq49D8X
OVkdS18TfQkcwg7SruitHMI72xY3hbFrrQrLN4h1975lg+uFWi/tprwlnhR5dewrL0osy2dGDl7p
F4WxCPGq0EPyMEplV5sjYQA9zK6jvq/5o2QXJfKAdXtJO/xIgUs1bTQgxQlJ1Ki87RmlOKRMxs7M
UfKf3NlZ3lNY6Sr0JZKtUWlOtsB1l/jLRD15E/PlMDdxY0O6uyVlYawbfQxfzOna6qdlDDy1GUV7
4k29qN0vidl7NQSTeN5xRNz3IFaZcMnm6A/1Y2Qk45U21cdMG+9HMElWqxnLOrbcfZ5ISdwwfZCZ
tRzlW0sZqY9bDqr3qqJfSaHvwO81uOKfZXDTmbeIeesgpa7UYbwI+QFsRD4QV698SgyrZq3pHAqm
ENwIaCxnpVTpiYexWWC+RLyYy39klD+6Oke5BZdvarR6ybnPOlF2ZLuXCByZHt/mpmcVYqc40Fuj
NNxw7/waaz8aMYGFYTpmsrtBzHtoM/IjZgM5FLdKUd+rIe+6PIm83pTjXRv5nOIz7eKs/hm77te4
7s9tt3nUNe2fSOW/ffqvmy4tDPhpdSL2QuiGg0f2t+unzdZKENhVTXuudJnrWX67frq/8IEqdly6
5ujRmCvdfp/Nk9bDDedCyQXpw33x7+y6Blv7Hz23VNMJ4sMGjDDQ6e4P+T+/qtxkLDhLm1SauWW2
bQf1sdS7lfnVtjJ2KwLjt4bJlQ9CTsz7cRm7t47qr/GqB7G1oMBjySkc1nRmZTupDrMmfK9m8VGv
w3pJsOy2m4ITA6FFFoQ6QzLrOVZL2kvM6iobwTrLgaX9flCwFAnl03BuDRuzTXXUWvJ25fWYKa96
jAOtCtJuQ4JYf1ateNOmsCUpBb+xNaTEfOqSZdPkAiYKNWsGgIq+cB4aUIJOTYSsN0Io0Q6QnALq
MmW1zaVsQtDoqVdMVz0ymxLubRpwe1td+OAf3YGxd45ppw6LZZaD5DPifKFgTRvdp0wVnsxGPidb
27q2UfvSm1iVgLxtqENSdSJJ9K3W2bGdctBy7cr3e66IVFrRguIeEIgHRb+tSAABd78qk49AONAs
khUzohPi250aZpcefvVKd4JLPPX3dkUnbz6LDOChy/BFdETKEAcH90YE6hMtFVe5WRwr9QNBvaWv
GovCfGuBZ9MSEkiL9C6vtsncBjeyb1amB2zxWFlxvZYq+xc2LLMqPGcWYcZbZ7K2M+6SgmqYqTgK
4MTJpjzUvn5T69lnUCgPXE9I5gWe2Zj3rWZujTzZyLwiMu6b+OSshGI2erNOHd26jVuzfhtwoypb
AC1l91rmxVzxGrwl1bM/MaQecDnQKaX5+guRS7E0e5qgldQxSGDELYx0nU66KXisJZ1lffxhNyEy
eZpx/aU41qfYY3ZUrHtDOfr9eYqeMhQRm8OfKxhtN4Y2bmqXMNBcVFcmXzI8eSGLct7kpEex7FWE
qoPuY3Q5u2QMG9jVqc22FkGjLpW0JDGlUV746FrvGVkwX9TvhsmlM++HcKlpabKpAEWo7rCJI+3i
SqR/y76OEozKetDSqtPSrGXxNPAyZdYhk0RrKljXWXuOk+4+1l5CfGWORsxzcqMDsfUWWCAtE/Vz
yE6CUWGjNaXX6WtV4jzAElUYOjI4A1C9CUiDzCa+DFJLn9wbBW2+ZTLtQWVse2N0dkbYEuBLW33j
43Vb+7A9pgBHeuWHuOIt5wl3/9kfyhtYsiVydHRlkngF+u9VWbSzCeIQ2qAXBEpIKcqzG40PSt+R
cY9r+76al4bApCXJDuBSm10rgbBq5hdzdC6E2t47wfwdc4ZfYw9wqYXkuVsPGnt9b5rweHVmH110
w6myWEwjgrZuK7QD59V1Pc3sJZ/dH+rpe2006bGQ/aFW/G09phs7qnf6mB7AdLfwzpkdwdlxmHk3
z2EhPDg1wyxwHzvVE1RMVq2/NTTOmMNyHPC56ebb0O//1bpmHAi+bc8Wr12IUy5K7mPLSBf/Svym
L3qnpcWI679JwR5qvU4KKVO8sLv8q6RgNlaiTnqd4nujf1uMwEqzfGNnJZK4T1R5mZeKN0RQ53Wv
Md/7Plg0MaEq6FQTJJl/xp7LMceYIZZ/ftOlwif99/90fxW8//oqv269xi8wrgUyHLF20HwOCvev
k18DJNMP3vLftl7zz2Vx/urrmBbYMoWvhqb/ra33h52X8iXsbpjILQ0sgGuIH1Tx0tbDbkyppqlZ
lki+d6R9kQtBT1Oy55SQn2061XPmd9SSg4BTC302lHgOfYFrolXJVo/BW6qNhVvTf2x4P3g475BP
GAcy82r3eVZdB0Pd/uc/vsvKJtoGGVgKgMIAiHir5ux2kJ8AYSdlegvhnzd/QPwZYWsiPvmPeTrN
n4Ng7v79f798ST//ggrx9UW+PZzzrGMGdQmdZ4Gn49dnU/8FpxPyAu2nqu1oM/vht2cTXwaPsyAV
Nrd3zXTIb8dCUlq4LQ3Ocfg9wEn8rWOhrv23ZQOjJkkKGCGIH1+tn98PYwy7haCk5T7BXcttd8Kq
rcxLOYgEO0Vm0SUs8pEYUx2b7Z1aK5YBggD46EKLtaQPllgTY3YzRopqTztEWAZzlJFnu0AmrKid
9Lpq8N+CSbuyaNxdavmk0L/QGXiJzVjdM2JBJaiIqPqgmEGr45Ag7T6xyrdNcDDh+5GRmJahFuc3
dkWTgxiYzfdFY98FFpEIJWWOWcgh3FSSZvOhA1SW1rdTnmBaKlOkbuk4XkBx1zIMq7cqnz6rUkG1
G7udMan1NqHUb+ErjIMUp+xXrt7tTLTNaCiGZa67NNS0FF8AxrzilqufwyzKPvuW5l5HB1lOBQ53
fjpNrlMnEkfeke1tFVfBqQsp+DGmoV2rBPnZrImaazlGh0LG49IqtFuqz456xizXrbSd2TlryjVX
oT/uI2hjURXftgkQBGJIeGBAzxRcGxWcPDF1ggx5fHbhdRqFxqpq1TWfwuYeLqNsXPU+4nQ9Grcp
wZR922TRKipEtTKFsWY90E8cUcUqh5rg1Zr+qGSY/0OndlY+xl0vHhjWDFlATLjGS2YM0OODiYxu
GMR3/cyXoAuxyoaLpjKRi6J01ZATXoA9WVqB/hnK5rElpLqwUjg9jnpwopZkhgpDK/8yNf3Gpdal
AihmwxtLyKzhJOoOsmIZqqdqPoxxQwkjJPcpKrbg5xXP6GKDJArkTkOhQLalmkOrV1Q561t9ctJV
kFnmKklMDqgkH5mqpaCFtGHPNX9+Wlr6TNWJcFtprCc8jnvhAp2uQu2SDiWEgUJkcH0ymgtTNTsp
jjatnSk1r7MxJQOX11wdtNc+oPxMJtStRgVhGcVVrwNHyxc6KZKWe9PCns+GmJH4aW4I/VyNDXAO
PWnlAxyB0ut14rKWG72PUbTufP/Y5sFLmePA7IAhRZQOb3NX3BdVmy8lU4Rxqi3eDjK74ir0NFKH
ck9FFH4UiwIkKZqKms0sux4B6OtmXXih37xhabHwQRLuN+tIfxshLTV4J7tGMunscHVMmT3Qe22m
9EFORBH1Oy4i3U2BD1f+g04n9s8nAhIm0NvlPfmTocB8vplf4dfFf17j2fLRpElMq6QSvq3+2i/A
fTDdWarNO4/7/e+rP+Qf154v/sIWGpG474YC9i9QwwQjBNhgfBC7yd8YCvBtfT8S4IXwFqqzYM7g
gW9wTr59555HqHZbv6mN5agE/QFqFK3THVyq705vN/9x4/+vXGYYjfK2+T//+4cd5j9fBTncJPOn
GlgUf/gqlW1lbcpX4SLNqmnnWAOLuthktdQQzPD5DfhC/uKLWv+fr8oO6pjUSM2WAGc+lH33/xYZ
bYOVHkNY7LMKweFovS6jzFQxQzwvdgy5YwHArzoqZBm8PjHtY4inddP4qQ4KCTgk6ptMUuqdmNrW
wNLo1qgDzvrDEGaebTZyI4M0fMc2glEsiB1F8+rCYX/k9vbEDN8eGXsO+MCSiKnMIs6r+JEyx/xO
K2wUcQMexxHaNCWRqG+kCVQ64E4MRmwuJQYFYFpm8UW5zeJPyez3YTByhn0GKE0czOOFvkk3ZuKx
6FJHQd7HjyRE1DAY7FLYJgy2zIOB8YzwkEGyma1uoSaFA92im8zaE7ADb2RJVRerT3xwUFLnAHEQ
YtqsQT6SRZQO4GUdjsQwypxOamNo8OYNC1eb+oZKaC6+/5xT4zxv+/M7DQ7NHJzcpW0/3z5/FuIn
Xv9t7TB/ARnL6I/kPadBVolvawddhzqJHFqiTTGXFn7HoHVpCrI1/p3nfF8XiG8nRxQ+rjI8a1QC
cbT8m/jA2Tb8/eqBgKhpvLssPDIOlyRrlvm+e4clMR7IsRhyTHz5Pbxs+Mo2frNmLveJMgUQlO9N
yXgnrezZjGMi7JrbGGcToXwB6lrzdCo/vaYZIpqTi3u1jutrJQYPlKcpznUrcyG++B0sGiIgxV09
d634cTFulLjho7SKUX1qDl5JI91EkK21Sk4F1T7U2IsDB660kVnr0TXY//okSKFKyb5Z8QMloF47
NDF2dWmjxrmPhTN9wZpzHBHhwZSp7y5ZucgKPwiGr3pde69N/TQgyANZv/AtvZpwU0ML1aswjL1v
aoReRZOeFL3fikq5CpC9ZeKHKQfjSR4ZD8SvNm2O/ohPDgJZUlFO4ydJvkoCc3Zhtgj/46Tl8TJQ
iy0lhc9xmL5ybbyPRO2cpdEfyiw+RGq8LUXxJYvljVU1m0rB/ql2lyAKrnIXT2A8vUxp8JA5AKdt
B5Z7DIqs0F+nkKY+sNgkACBomfq40idtuGl5H+uJn82n3nbRkkJWRn5ZAvk0BEnjBb32MdKYtozK
UT+DVfECO99pGVwS592xB5gCcQyjyKEnSbuXeKkWvl8900l40htRXYV2H1zK1K1XNYPapbQdTK6D
u4t6ola5Vu6HYNqMKViUfDEHnBqu+dRTq1CuBq1cO0OiepoVg1rpgbdD5+1dkCuq4dXCifgla5XC
nBmQxJreNLESAvx2NlmPEVluiHKQxLxicA5JTt1DZE4rQw08wyHeJIAV6wG/Hxr8Lu4QvzVxg9oa
NxvcfPvMre45VXEl149qYbkPQ34XGiytqn+Ji/a6bJubSUWzKoyNlsqP71aGv94v50YPUhkmTjFd
OPOx4Y/vK8e2g8iekUOZQbayCKeLrnXnNHls/eCVIsr/dOH8IygEKrv+ny+6h/mo9u//qf9qkmTO
L/Prec3ifGURJcRXCH4ex8N3ay4eQFZj5qMWJj7+4rvL+iztqLgIOUfNmcbvllzaQLAWcu+2beNv
Lrm6xRf5YcnFO4hzEGrsvLT/+GhovjvaCvgmwksYxAUBZrwO9WS8Jjjx9OHaDBz+6iEMnR2R46Xg
MEIzDy0pkMsSLsYNVlmQqNjCKyvC7x/WXu2UKATAuK6sNvnip+VD4Y8HfK4RkkJ8Cwz14Jrqoa6c
29FsHxTpv4BETk4ivWuHkEuN0LMbGdZEuLrQy7qniqIv1+6fEbw5W3Gp18yTMmJyr7m8V2AFyfbR
SsCBxxpxazkiCzaTBCUZK/W0TqJ3sxiehMaZSm3QRy1hvGa9r6z7lCyh04A4HhXlXIgIv9cowXi4
5vigNnQKdCOdFKJ7NvxsHUfI4KMBlWlIH1xfvdPGGDTJuKdfoPQsBbeAKB5SlbJapz06berBY9kw
YQZvx81Nhs1FmOHOr91V3eJf0roTXrot+O0FMkblO1sji7bFYC7sGYLSn/WpWTdO5rFSeb5yXerl
fu7LrGBCFKuYrFtJM03b2jvQVUxHUlQ1EtJKegm0cgvb2nO7VwlRLqjsfZ+42zkG6g6VB192WYKR
CsggBMgDMNdouLihdPWc9fImVUKvZ9jv1AfeDKcm52w4gY9zsdO06wAUNDD4bJWic7BUr6sS919W
EZagYLeLPH73PZETbc6EIaetVEtblFRHFHSht2G3TtrkJs4+HOcadQAYl0tlATg1u5Bv1GQ/9t1A
Ugdvmxf52SkMKWnowuhgQLwq9HpTTism9Z6DIZtKTJR5LNyoJMK+9+WG5Zx9kHIIe4GRzG5vVR2a
OwUNGl4SySSneShMzWvIGwDNiocHM+fG/mK3/PgSfYkX0IuDhHhC7/Ug1tgiN00Y4GjclpK8gdae
O5+mzil8rJT+qh+xl1TTOpcdcZz2lDPIt5rpoXWPedsf3Vau5lW9I+2CIU5+UiwUrrK6vGhNdcgz
OspV3Tpmw+dg9jeOlW0ddLe0tr6McPuiVDnGTb7ipKMs+8ZZJTDIFc3A+m+k5ipzPys7JwASew3D
NZcd32cwVirRXg7HSGz7xnL2quafZPkYRjSf+pa7tQy6QbVarKqgl+sM9+ko7evUMhgHZzCSB13K
Nx5e7C+kLigLXM38Udfu3uNyev7HHMyF/tM94j76YISZZj/Bas0v8OvuIJD4CVJzKudQ7rIUf9sd
jF/wnNPE8BVXQxUPn/Pb9oDDnA82VPAxiBNERn7fHiiMYOzKi+lcxenwFH/rNq/9N6mGF5pxXxzL
Sd/Z8/bx3Yk8C/UsmAJmuVoLxiFTWEMRwfG2WPBqQgjzhN+wkI+S0VTpHkdzvK/yK70wCKkdykYs
zAQfc7XryXfCHFE3XRPGmNOmxt2obr9QwWj2rr2yx/rLVMiNn78ZoEjEmJODGZZZdqcHtMFKUdEa
HoJCnHpnSRoEtIPtyucmsJPjSKgXMlR/j1m93XRtu1QLJT+o5IkrxmuFWS4TdfTS1CVbnBy4BR1t
oW5pEloycfwizfa2lNNO1bp9TLKanpjiDLZ2l4HPthK5y8ZsWcBHdDWWVNTKflCvVGbM1rif64mo
y9yafrIRxmLs3lrjzRoUwjUg66a3GIhfbxyA6CEDz62EVOVll9ZouWLY3qiPlKlrG9E49woMXt+Z
qeGryr6Zw8TORlYXdzoi52xj7Z3FERZ6uZFwQu32UOoGxc4jmmgQeKKUz1TE085Js7Cs8UnF+bGT
DxTd4IsLtlAg4+QQy9tJll4kcQM3ryF+MDPZRvnOtq6Ef6rs67B5Jya+bMKj5q+M9nG0afPTgCGW
QX7X9MGG713oZzM7K3g6OmlT0nZrN+fWfOvi6XZy3VXXJo9O4uwGPb3MTNfWudcN/NC5GS1ZwtmC
sLCnS8JeVVAchwn7Lz2nuIbd+3741IMe3K66zCNS8xk/cXStRNFpq86bwUvpkncYv3M1Ic5W7hg5
1O2LGB9A1y7KWNmGTKQVRPWPFs7zNB0nzB11InBeuF6rLKVmh59lXF2TZ7CXuoWW3AklOrQWHzeJ
HCCushtKIv8+DnhVubROshUORB3ADnrRVctsnph3moXi7K6tAh7EcAi7/hj+P/LOJDmOK+vSWymr
8e8y7543g5qERx9oAyAAcuIGkuDzvu8XlhvIjdXnkEoCghBgVA2Vg5TMMskX3r3m3nO+k0DkyYdy
Fzsd6PjwBsjIarI44MV4xfEFpepe45mmor6dhBot+rzZpbPOxOATYXOxxCm2jwkIZ3a/ligaGlPA
arokWmjJydTrhpZ1rJ7/33ml/Oinajvo1rboiiNa9nRRDV8SiSarg5WPNQgs87epu4xgBGkukXbp
sNGes7bitTVVqx6TmW2DgjAbzEP+Yiqt80i9lUV6Hrnp6FXuvnSAvpJTYSvWZ7TwqzDgXMeOdZPW
Opwkaj6+nd5Q4ME/qOTZwfWtXRywhYzDY9vdqDPdxUTkPlm3wkFnDwAuG8Z1k+xc/67RqVhb/i1R
317FBzbVXQo/gujGu1B374pZfIFZ/2th8b7nqbuXwt125J+aDnkXTrTO6D3kpl97WVztbHN8csm5
v6RI7plJ+KXVwdsEVXmtI0pFuWSgTGWqQQO3MtMYnYUK0Kcdl12mLjFsnmVG9sO2iofKpG6Qgw3Y
EYsBDFepFlUTnEu8NUN5nN9qHEKb1ud8yKEN4pEA7ssMPcBZmL4M+nBQm3C6UwtnlQML4ihxaMLk
OoZ87kba2p09ZmC7femCzqhpT9Vr0ykR0yULq20QZAYpesVSO+itbM8a3/WyAP5DOK4qBade86QU
RAL4njpcK/4nl32gA0ZO48ipZpPXGBdjZyxMcBq62NkNQmfGSiI2QABsNfWsqrRFWWs7oLsU3Nr7
kDOuEwKKytV1ILJPzqgfREWObTTq977dnJkIQpVgh/pv2RrMQc0qQb3qSA66uFccbAxJwF/vfzbV
Rw6YMMBaUmx0InvwYYA60KJvegPxIDnI/ntsXbbVbaMAKAmM4ELnqf57NhQay+r7h05yQj6UL5jz
X/Nnk+D5UDlX+0yOn9ZfhT6NCCrwdij3OOxpmsGf+WtbgZKfFjFielezaCz/ta0gdtAVOibfPw+k
v9AkmP+il4dO6veGRsNZsBPnX/QZz/dyV5GZBeVE8nBo2LbaQbr+Q9MF+W1lSexnI8eUstLv+4o0
nTHv+qXfV1CcS2GAvGmDVVma/QaCGv77L5OS/iE9/dsEUnZc7/04cdLCMJK2KGDuG15WZmDnp5zz
jVZPZ22eNOcvnuMbdZn5Af08FhJOkhxM+vkz8ejljTBNGdlmyFi5uuuSIiGgWJ82pN76eyqL2Nzj
EuI0s8MVMXE6B7oKooBaWvQ8Q2WFjsxZf/CL5lLQC/zR/GgIARMOUgA0AuwyX/+iWPaBO42xyV7C
J18hSNSzpMAV3vN67FR92E7CmGNaUn+N1iS4LO36gNFs+/7PeOMZ4KFEgOOYlKuFyev76r6oudMn
emFS0WNNjIbSPba5nu1DvE0fXDFK2Z8umKgeSt6wiOdE4ddD4fsOU1Ei/iyc0iJFnKi+Mb2TKUIA
eh9k7kWsXu2X969vvound5m6ObXH+ZviCPx60I62aQ8GnI3wWHWrXg0xjjvg1uKikxvIlOkahzEc
m6kzFz1L2e/Yk799xTk6/Dw8H7Q5a0Rc4jteDx86rWvnHZ0sq8KXYeNgUUPg7XHgfuEgiDe6v3n/
et8acFY+zS86X/08Hb18no6OMGksud4QzB/KUbWAKencEjG6oGVtH60y/vbrIwpVF1weIDFE1K9H
BBTXi7JniskyW1/6AjcdutAGmgg2M2gSiFSE9/6Q5hvTGgMamjkHtpDAcvIqxcKcOttOeJX6GHeF
4qbIGAwcRr07ZHuR2FEJmuu8q82cBbMu6Bn0BWZZO5KwKFKTAwZI4AA7XFzqziXNz2ZfO83GSknd
6cdYbDRjIP8kd6+qpigX1J/psDmity/VxNIvpjZVtrLzCxqjvtSPcBjEtcynfi+0LqNwZcWrsnUs
MgTSgHA6JUYMaSskeA/GIqYPISfBoaudfGi/auog3BT+cNGM2XDu6329Jx2Vqk6UWeUltxb64/s3
8DR5ep580NohdqdDBa1iRsO9fE1IVe4Ajbnod4Gt4Fti/wKT1P4CbZNWwlVLzc7UTfJiSVc7Po/9
b6hZw+55cZ9/Sia+I2cs/f7f/3ygL3v+W/7YPTi/UYzQEBZiJMBJwHv8h77M+Y1SNaUKDOzUH7T5
O/5/mwf0ZVS5ceBZgql0FpG9KFmrDi4FhI883F/Vl/20NDB/UNbQbIthHHt2+r98R0r4yWGVIKoF
5lxtNV+glWeqXaS5nv++pfzbafKnWZplEK2nJjQHQBIWxpOhxkCYbaK2yzSqwvMQlPVahpNYpFE+
c37GS4FzA+bQoEKInn55kmZ0FKiGBilxlnuczGB5mkHunPyWpB4j9fq2Iygitm+7lHabW/VQbPF/
vXgxrn7WVczT8KtlaR5yDijVNDSCtn1ywZXPRC1ZCpZwz+pdJgrtBoB28cEoP+965mEsOPL0jilR
nc6TDZx2J6L3ioqqr9Zm9j1vsb1TkWxbZ5d0nLvK3A2IfLAxPiaIIBQiIChuovkfB/nt/Wt+6yG/
/DEnS1PcppMTJIR8GHanrNly8tp9bRt1ZyjLLhrLI00EC7lbEV+9P/DPu+D5NtBVx/7KOZnW3OvX
SyQJlIXe4U12yc4e2spZBmMZH1kaYpxZnVg1BVnEHQUkLZHmPguChyjkJqSaSRnO1UhFMVJ/rxIR
fWxBRC/f/4FvfGk4aZ99tTSHkBq9/n2aQqJVF0fdsm7T/MLy+7O2BLQjE6jTvz4SN4BDCXZhKpon
+xFQhbYGIqfDvqs2cLpGezuqzqcAVv0HmRM/7fa45zYXgyUZ5BeS19fXZAFqtKgudWyt2gRQkYZ4
JSfrouULp3hFJyAb4PJNQ3L//iXONPOfvi0arWxImEgsGOOvRwZWHiQZxpGl0dfB3rFx/ECex3M6
jZCqYE+1iQYkL8vd6j6zx69xPBpfgt4t8PSAmfB7+1iHw0NYaeGn93/aT5sz7sn8xWO8fAatndwT
mTOlVyNg8GZu9jWwRGYV56e6sO4JlNqFqHQ+et7zxZ5MNMjhqU8zIp3P553Ui7IyHm7UGjnhaEPd
Q7ka7LbkXCOyO6wm6eckQleq6Ig1EjfIm0VXJvGDEVbRZ2pJ9HyObtRxDkjbuF9HxCQdHc5FXtsG
NtAoAmIfc701qJSRmXWvjqLeYSinWeSTKH/MJ6UCc11eilxVD42SjfeiNZ9alX6nP2ndtteQCqQm
ufSLts3rbZrE+FZLA6ECeXXsjwiHqhoEzOS3jFvbjfPPUQVyVEuCh9BWKPhOcbozXEm4FtYvAlnG
puq9Ko+n26InTKAJgTkuxirOTeqh2uqXH6bFrGoIgWAHPd/J8ghjwST3LGiXtfDda8Wyfhh8XZio
ehtgVbpOKeId3x/yNMeFVFGH5A9TFTjvbZbn04nMBZVZ6zO6s/LD+zxLAYxYziCvRoJ1F249UXnK
stD6Vso0JbqolkW8qsn0vcxBozirNLLii57S003Y0kkkvHf2MCHcge6d7SWql7XiVqb49fltRhOw
/swNdfQbr79IbUBR7gdZu/TNaFxMUpsxV8Cz2p5+7vu36I1pB7mmEPhG4KRxPHg9VIngDy0emXWV
mdpYeKtq02ky2/qdBTROzapVhAcIQj9V6PdHfuPj5hK5QEuQjcKe7vXISWopZtwLFMuN2ezsPrE8
H0zwhjLn5wkG2UrM6slfH5NOls5enBMfutPXY3aozOgEm1iiBjPYjm6Osqmww7Vd+82d4o5rE//m
B2O+sYwTS8Nu4lmQhpz19ZjUKHihdNGCQkJ4FUeXvWO4iwx1vWrTMBHdwiotrM+zLuj9qz31Ozy/
/i+HPrnFXWf3kF8ZOhXYafIAaU07UxpYa4rLZhgOxZBNxG+l9fApm8zxWw0E70LDjbQ32iHaxCqF
XfLhdq1NxTyJjH4V23V0fP9nvvUioNBDLsuRn1X2ZJYPAqMrycBrl/w/aBjQJBBhfKP12b43o3pd
VsQovD/iGyves8t41qmw/Z9PKS936praR9owsqoHIF0Qd+pgnVoMIcNEMu/7Q83ulZ8WFJfkDvbJ
OJFJ6Hg9VueYVT0oQ7s0CuEc1ViIz2nxvQi0eh/12rjWk5DD7EQEYnzE5DHSSmD6V5MbQXz2WZCp
FpoHM1qneqdCgZTxgUSYJyDQ00VR1yMxiiRCBKqBpM306eRZhkQq04DQGIGMtsS81Xpd3mrM7RxP
S/XRDx0F46WxofSOlsKCDIXUeZH7lbUrLFhaTsQ+vmHfcfU/QZ1Lzk1mu0zcMlzn1YQ1Og3UZYgR
cRGCjV7FluJu8iK4e/++GW/eN8FXM+PN+GTn//3FQgypX2YsX+xB6aiGxOblSWJtIot62KCAatQR
Da5D6SrqilrALLwAbaL0uTwzFDMgaKwDju1W4WUZbqeGdpKp1g/qhD6aPNHmrO+wVlv4UVdw1szL
YrL3ZTjWV4Udw/s0jRgn50iMvTX2u7CwSHEDS3E2lYnYNtLCa6uVGNSMTNJvMpyOOhHHLyNVug9e
1TdvAwdUqja8qZxvX9+GrNCRms9OTJnL7KkOrGRb9ihyXFdPvdTECF3X6J7fv/lvTVlgci1VaKxA
2iwMe3nvq6iNhIMQetmFzQ+FxKdD7FDzzRyo40kDijpua3JXKzv3hqIXH4z+1vEDgdmsBOYU7bIj
fT18x+o3URRol5FqJl+inOtTByZotbAvYEk8kSO/1xLkReWAZCSXfkGrDz92hwnoRziSwGsnjiCp
F7BE0PTlt/fvzqn0YJ5WbeYi/mNhf3CemT8vXk2z9cu+c7JuidzepEMGKyAze3vRl0V2bsoghM7p
nhOA9Rn02S3yy48qw2+8FGglqc7zS1i6Tw/gdp3js0hSduwOsBBTj6JNXtqP6qjeFjYKLliUmfdP
LppCH5USLp/2zeuHguLWGQ2tZM7MjHCLXUdfZHbBgT+KTPJj6MpquIqvJaW9lQJO1lMNAgfe/xFv
zNu2yo7I5OJnG8nJUtr5gGkDwjyWbetq68C1HtsWKVJtOv5H7+BP3Yb5GXMAIHCJoimS9NeX64wd
R3Mj4Tim19XDoJIX0CJzmyvnyInz1lNtgHuyV0hPGEL3WsaAZupI6z+67/NadHIgefVDTq7ZdqKS
zlfeLbtJUy5t/0va+e21nyTOHsJzue6kuVUDPBbTBFUuLRIqyMZog7sHtvb+7Z8f8elP0fgwWTPJ
R6Qb9/qe1L4bKGna81Nq5A9ku6FOazGIiwCJSN2E8QfjvbE3pQJBQY2ABlbQ0zAqKdOoSSzG4+Az
3MogmhGHouqOREE4i6lHAoYQKdgGSt0c37/Ut940NEzzWjtf7GmBTZADV3bW1JHBUxTrfkgBvxYJ
bL60L3/XJP9tLe/n2jKv2suxTnb7qoqRxa/VDihBOkSEHTU/dKrLSlHoW6eOZ50OMkq36uptb8Mm
DLPx3EKW8cGbNs+qPz1dncYLUuA50P3kZ4AhA59l05LvyrxfaaM7rc2Siv/7N/atqUvDruFSgaSc
4p4U8hD6VWoR8UxbUyFHQUc2yNQ9rNqxKuH45tMWekq/eX/QN5+mgY0MlCb/rZ4M6li5m6QtT9NV
82yvjhphZIKeD/rY4J9c33zCxWjM9vJ0KG3CF9A0FCqtfExBY9jF18CqO3CXTJhUj+FtZ3V98w+u
j4YdexyX2XmG471cr3snNHI5sJ81SgOcTTRlBMDY8pNVA/D4J0Ph4KMCTEt+rsC/HEobJ0cZ50Ks
Vsfw4cYxx+UQOSs7Nz5act76/KnWOzTkKb7h2X49lFn1Y6pheV5S5nH2oWyQXVvIa/UsPqoo+M7y
UYozUjX821+/RqYcjeq2yu72dH2nPtDYEGy6pQoK9nYyyTVzFbe4hnP+0Uf31pup422fibsO/zz5
6BpVcZWyYVWl8KRwFsjJsourYttn8Fbfv6o3NnWE2XK84oxFt0M/eXJShWOrOWwaFAVmZziKJ4fl
a0tfNLhJzStfOl6uuAHpar7/wRT35tCwGZlbeJa6ob9+klXpWjLJQhLNDFBrvaF6Rau6l4Ek682J
O6KwUN4sK2oU61odmt37F/78+p/ObDxJqnrgIakFnVw5ZYa4jAtqeqobwfhPNUJOxUCf0WRniSOw
8GQgNc40oXIRt+55ZKnljebcJ12brC1kBx5yhmZZ+W69GRoLCqHok4MIA3vNgdYle0VzPzg2vvVe
vPzJJ1tgCyhvMSQ52/40dm6Nuu3RirfFATd78cF78eZ2ltUc7jubHQpB89N7sZ2diig0C4VqU5EW
HLvnwNfKWLWOe8nhb9NUMXs50rHPdX1b9Si03n86b33lvGNIgag+AfI8+QJ0UQYtybiUBQvwPqnb
/VCMemE6PyYEkit7aC6n0Fi9P+abd9fGx0Jfl5l6Vim/vOLG7zjP9EqzbGWg7XSnwmzaQMWSMUim
94d6a73jlWezpOJGZFl9PVTgCxopPWdKY0LYx5c3rqIE5lZTCX1txAZGVYxj3j8YlGMBrVCNh3pa
xI71VI8k/XnIKSCBh1kXV7vzR9+ZnxpCnzzbrD+4zrf2hiwIFM6pt6LfOtmm+vDjDcjVHNeHtDj0
Iss3doL3MJ0ID66ok75/hW8OJzQEQeSrUVg5WRuGSU0N0fFJx7BKN1kqqlUYZcNiGMAokINmtR+8
pvMrcTqH0PxHKYL8h5bTyfXNVqiktSil2QXM30jk6bqhR/37i/lv6PWjwXvxCH/q9R/++58ixJXz
Qa//+W/5056mG5xxkciAUebN4h34E3HPo2dv9QyX19jwvGz2Ywg2+VMINU4MCM+cmRlZoLOj+NVm
Pxbk128E1kWKeST+QRYmABAC8esvu0yLPAWOij8tic2LtCKHzca29c0YXRNwuL8ucBFVqeGR2X2F
d2Wd4TMCoLcq/OxccK9Wuc0OqqmXSpjvZYZRCcNSFjrBHFHplViaXARtDS4n6NwBeNRgmeGCCqR9
Pc6uKCfaqKFyQyP+Br+94/UphW3ZGMWiaSKa1+RUFFN5baZEWgx4aakaNR3CwboNzx0zEl6el+o6
drMUgzyNhbjrik04e8nQy++rKLeWU43VjHb/tM+ePWgDbjR7tqWZKDTWfQAAP45cfZETcLaWKSlh
PShmL3D80IsZY9lGA9zc8XMwhQvZuV9D15SHoLZLrBKJtuvB6bbCaS7YAPZ3NRPXgniar709xrgj
huBSpoIQVl939oUCCMVsaduMvklAuHXsy+48md1HucFdMFJ1EeE4yO0s9LBKH2uXaFGqIkaUXlRx
eN2FCZHeCiLw4keJxNArovHCSKIVEdk7UQ/o3KLDEFZ7o1PI+O0z4nqQLGeFLbcWVHE2n+WiAz0r
uroc2bJgtFCkXe7cxsjI20E6FsB5A2IMcbq81ML0tm5xjHDiCZaFVmhLa3aDE6hjXGt9w7OGPfdg
KN1NgXncmXyf0KTh0aww8hmFCng+Tm4Hp//u47w1OgfOW31F8++ybr6G7AgW2gRdAcNujnPXmh28
OHntmQVjEaY3W3yLJP2a4/k1ZvOvO9uATfzAUx8sI/zByWwU7h3r0M7WYaBHuIgT/MQ5Br2FOluM
m9lsHPzuO372INd4+3b2MBrAi2kjULv117C+SMvpjepyKAyAkVVgwd/rqmMCj2GnNIMbLPrKtj2s
hoTCOqQvxGpZbWJZLxOzH/CIB9gjadQhiIOEZORjBWGnUA+9k+fntA0jHCrp+D2RtKhbo/oyEVfL
0a3a8c2NFxEN0mWkUPWyhRjOM2zR51gJ3GMCMOii4lVb2CjXx4Q1yGnJkguyYCP14FHNCcXt0MtY
irPUQjjAIwuxqIJsZ7U9L2isHCKT3AJ/zINLJ64e/6ev9dg0zSJf4he8dLDv0CX5YK98srI9Tysz
RAV1IAoH+7ku/mI31vlj4Zou0deuj4d1Y0c3Pv5J5/Z58v03LDTond5baM6e4g+wE89/wR9rjPiN
3ifQGbLObV2HPfvnGmOiRqe6isoMigvld3bFfwnKWD6wTEPgQ21GNN0rQRlCS1A3cCpYFuDi/ooa
fd77vth0zO54fNYkzLHUEWb3LFd68S6kjoTj3GNvMybadAnhiMhhx43o134ArSxJaU3k+zSNbksV
+yfYrO2LW3f1+1Dv4Gz++AF4nCADciNO5fC1j9c7RGdAhPbGJeHBSM4UTV1mwbeJJLL3xzrZlM9j
wdjQQQOTTYPw/OSURkN+pL1C5mzFqdAsz9ISZ0z56xf0apB5m/fijjb6lJiyYpBMu7A1oOriwhU1
KoqjZWz+/65nvt4XQ9lFiZpiYKjZH5Swisc1PW3lo/PT89t7+pYITtao4uZWGf2S1wPpmsyTXiX4
vFbNRyV1e0/Wkc+GISxafOwPenVIkuaHIJ4epuciHhS59I3ugX/ZK1J+180t3Z6H3je/WllwPpbW
g1qmG9Y2ZenaIHD1poTrbeHX1nLf66bUK9T+7sBZUC4Cv91I+ti9AwmcyBzbybclviodBZEthgu3
iYjQ+xxY9xO59KYW3QCTTZdNN36pkw6qKAnXi7CMUStO+ecgmkdhLSs6sZC2XLruuVUcXWNnpU9l
dJXZ3xp32VbfY/J2ot7ZtcOlLzaE5CyUaa3zjyh5yJqVI7c+9niSO+v7OL9I2kOdHYx83xnf6YMu
rOg+01lp+Ted5OQBri9UYJ+VM1jopJRSBBXxda5cGP1NU+Ccv8j9w0D8YHTVtbvauooC4uTBoPbn
re7uBhvIOez7lrA1M96lBvnItufrNxarxzjCJSiviThEM22aSxfvWlfAu/zWm+fhcA6N4BqIza4J
a3MnMl0H6U80c4m5Wq9Are0GYcm1FZpfQb+5G3Cw8SZqbeOs1mnQD8S4ScwBVnDI2LhB/FuIXtlM
fbbBdrlWSZyzWWODPl8HhgaK+iZvxLIttQana4vfn75+mtFHEnsRshbWgACtflz5eXzbtuZNDxNh
4Udzgk6o7AwITFk3JfwRsRXyupLWyplNqCTrsCesCuiENuYEr3O1ozWMKxOsjFoZ8owz7xHR+dqs
bc+k6w0qGftWt7IasgvkRJxtwm532pAiRLU/tTcBxD7aXxsnGL83tXmhM++FKVqR4pLVc9uwGZxG
fyGDdlfBSpH1teqDaNGaXc0LVaJal8S0F5teigPNsk0p7IUk8TEOCKvUNlnw2TKPfb419e/uFC+b
ItriW18q2XVlaxstx3jgirXR3ETjQZ2u87Ff5gGWBF8ux6RykLGPa+qS143ulWKEVrBO2PNm8a1e
r1v9YMNMNHy/XpTFdJZV8gYdoWd2Mtwx/1XrWDUupaj2UlF0T0PrgwfPWZXDrRvT6TflBQAgsTCD
lKdXrFtQhajjF6m4KZ27IfveZeZnif6NwlVGBy6+NwrFU6YzbTwPiNUtlxxIwJy2WrgjfsQT2a7w
yVfEmRkiEfsSwwCww1VfbcNx2ZsagclH6UYrjfXFqYw9iikPZ4fUz4rqDnuukoerlIBP97KwzrPo
upRrvUeMIC8zFdceJEf6dZu+F17TB3stvNWTcdmoAs3q97lypeqrAfhBLMBbrminLdT2bsqPzVwK
WTbwHsH2sWVPFxh3MSGeOe1Bj2ovslpSEeAEPNbGMSD7l6iA3B6Wjn9UipJa1C6Ib2xo44pFrgjZ
ofbeyJ7cGFkeMYlBvlHgRwjxzQdiOEVnTnKE+aaGOs3iOwOEcqB+gi65tXHESnetWkczfsybzWiU
MDs3gUBs6dwM2mNPnnoSr3TQcS4Xzu1KnXxhNuzRKgMzTpPbW7JB1iFCRTQ+iyo0dpV132aZhz/K
qyANWZgoI3NlEGKsjiHAxGZVTMaZbyBY1dtVqlHoa5yFrV8PgJjV9BnXpq47XCJFBDfUDQNuGhO4
7++LKQvXcaN328aY7p1at+9qTb0EE597MXZ5OEy+QQ6MreX0iypyo0Il9MKm+WEZCqAg3xg/d1Uc
3yvpUUEnqDwp5bfeBw5FFzk6cuZNcMlWjx3Kc5hH475KQF1A/L0okzRamoW8iIXBzEHxRVwq+cZl
HuLLD5PsTA5PVYm/xHkQ7RdN3/fq9yT8LgtnYRAa0zeebzwx/xTJniPJKmDmJf7Qc9toU0/RuQng
qmq+VgkEDsD5C0FslQ53i+LVvnGrBOZFWi0LlRzUMfLYTqyG1s+XeS70R6dvkVx2MOiz3gaq4Yt+
5rV2HEOtjVZFj2G2pn18bMRtG5Oj0zrBDAfwheSO5OmVPrQG0+iwx5yfrJMcZWkXt9bvyup/w7Zb
zLrgv7eC3vA6P/2vOE/TNsPrmTVhM+6+/5//jWqFksvzH/5jy238hjmCHTd2DZX6yVyc/JMRPEs0
nwt6szFU5X/5Y8ttqb+xC0ZvgVYQA+azkPNFdIRAI8wGGRnhnGr4K1vuN7BDxDpTWqI4PFMnaXW/
3k0lHdY4jngY+ccUCClWFFJTSjate3Q+IvYUsxvP8K9eKr5Buu94J6PyhzEHwgrSzFa19B9SoIEL
mBKV58o+IW+5u0xk0501QdbxIRCnNxkC4GsEpi1SxD2+h9zLahPygf5YjMnN6AY4OIKzCfq9UWPG
jtLDvEoN1DaHYTrEkqoR7YDPftCrNzHM1SoBDhYP3Q85xp/62mFelfkXGbj3WVmEK8Nu1x2fH3/f
VMxBoCwEXZ3stc6mrkBpIh+VYwqT6Myc4rtOTe2vbWE4t1ZJlE6djKTWdPdRlvjAd8Gadc7GDDsY
LMG4MVs18gwZb1K/ukDsOHrQki8MPC/LsALKUdij43WJEa2c3r5iRtsNEUWcIi8/dVTylkpcE6vG
Ml+CZ0PxvdBQ4d2bovVXaSOyPfUlAnKoBNrUknXnrBCJc2A3apEqnX/NA5JHrdI00YiV5pc8qnyi
s3sMEiYgA2JJ+xunzMQncvpCyL8D6Y7tTUJAQaE5S7W7ASLBUjTtK0N4MRGoVW8t3WbKNw7pMqHI
98mYqBjbusWcUCXkROq8+q22C2TVZbsuYs1eNVZNRrLT7aY2/uyWNWwJN141SvxV7WF04FXw/MF9
GON42jaY3cBRhSvNBxHXpcMaNRd7NUpSYKE4J+jpJsq7b4UVXKuR/OaTaxiq7ZaA2LMqs1Za4qwd
2W5NYAkq4AV8fFc6oQT8yxfLNzeTlW1rBQAcKcfhpD8qcczONtaeJBi81s9WIxgDVM57cMlfFIzz
NVs65tr4qup8baP4qfXDN/Rkk9pSrNjIg3Nuy9rnXsUbX1V5H4f4wZHASJQyIN87bJakpxAcMj/L
ti63qHJclsGEYOcyJX1KvZjMAcCmdkRBTbCWISaesy0J38pn+o/y2e8NbZmObBTMpmbXA96YKmDz
nWTJnlJ+yHoNr1r42ZcwhYORK2JYac5EmvWIlpyAl7rMNkJvniKiBC99PdHWWlYkSzIrBesWV4BM
78odKUfpfr8OyAiCkOLc+Xow7Uw3MG6M0bpQ/cC4YuqR6O/d4Mng5XvsK1Vb65N9hOaE6B4XwoJl
Bt0TlAmwLnIbhlq6JC1hoQxs68NuuKjbkfhbmB5BTVa6Jc+L3Ny6OQ7psLlFf7xrtNZdh6G5rhu5
dwcAH2ZcB15dhVuiodZcj1ggAyyXQxIlHv4rY2ENvgIDsmXx6xEwAveWevP7afXfsDKZc0fz71em
s6eqfQ95NP/pP5YmAMb0r4hWmF3vKEVY8f5cmmiasyqYs4MWM+ifK5OwcSTSF0JWgsPwdagRaAI6
GHOmLoBjInp/bWV6Nga/qgYhAyVryVGxwFF+Oi3GFH5ESK4Ws0EMCTgISLyBUNt5wfjoKNZG8m0O
CtFf1HavZKR/QjrhDaL08sYZbm3Hp9WY0jPEFRg+RMYTKDsMRumiVXrarqnPoUl0D/b4EObf7Fhf
qnF9SMI7PVY43E7E+fjFGgEmpDprOHamte9KUtUSJwo3ipEeVYwKrm9wxJUQyWTon1cEMxCQCndn
kSeVso44KJLlAg8+GfbdpC5zR1+EbXaY/5n6M+AXiP1FpWbLvLWK68mm8dwzXaNMWGpxuXSh2jWx
T4Q61ePx3JxsT+3ZWxcHtbs1k8PAOW+n2p/U1txX8orSy5k96pdRk++RkLaeow7I4izFX+WNv/aL
iQ13HX7KOXImfXQVwB21EsLeAg+n84E6w8ABM6IqoJM6q8v7gYQAZFoduXt9vApkyyETKFy0Av+j
wsmZrlJDTktjHMcdmsDAy5M8XI/qeZJng+dT1F1pIPZb8g/dyP0shnZhj7mXR/66S8l9G3IklSHH
i9p/iMtkV4KvqpTam/k8wPb8YUMFnfQXHNHFwTA+BUn5pMTJ56BQv7qdy9LUVAuMMMq2nNQfTsVG
u+xRhNcKpFCnLOMVUpZPTZxcGAyXh/o6tcDsF5XH68YSbEX7JLkllois2HxN1NFKZsWNAljay5E8
XnX0QIkGRg6R4jRf1ZDjV0g+sUoNT33hb7JCXFfJ97SO970dHTo63vRpxL1Us0VCdyOCNdUPWPul
6uX2V4Fs13DTddC2OzOSBzu0gfSMGdTpKKH8A0ufeMDzWoZeFGgjrQ9Rbodkps/yvljTRgCXTRrO
Uyyk67K+NWuvoGXVklEwPIhR3bgyNs8DIwJrJImItTsrQhsZP2RK5ingvUClXTCprhJp8eMPFseq
7HIMLtm6PZ9ZaYgBEyK2tyeyaZQu9bM+PaR56YHHeBxq9xu2FtoD01Kl+TShmlh0DS0Hijztoxl8
g9m9yI0LPgYEJuOyFcksKt+1YGRHoEI4fDf+8J3z8ihvMt8974kRwHS3mDRjp+SDuu97yMHaoO5S
u5Cf9J4jotpZq6Z11nFXXrBlOIMshsrfX6cdXhIWKSXB3dWEIwFRGbtJC2CUBx5YIYbR5oYEiOIF
HCnrUeEIlQb2hUmWVAx3cTLKjY5Q5veq7r9hXeGY8t66cv7f/ySktScftbSf/5o/Fxid8wvmwrlF
rdrzkeqPBQZCPpJ2Ii1UGqRAaP46+7DCzEsShxIWpZN2A/B8VE0sO5yNBH/dL2X3/K6oe7XC4DKg
cY7200LeRyn+9dmHpNqykqWkEzfisk5HueeXrtxIvRs7sFHQPpMsIWIa2yEFDPcprO5L5Ws9TdAy
93Wf0N1kXi/0ZG9X7dZxTN5xfU3PdczLbdbQ7BYAmrpr3CvnMqZtPGGwlNsy0o+x6y6qUadeSgnT
dyuV8FvUWUEMF1tZmpnt/1/yzmy5cWsLz6+SyrXRhY0ZqSQXBGdSU2vWDUqW1JjHjfl5kifJi+WD
ut0tyT5u92XiOhfHtkRSJIG91vrXP1x0nRPc5wUE55YO0SdqrrBG0sbwrHRJT3GNXZdotG9+pXlt
PvvJhWF7mltGz77c7bzWPC2J7PBio71HGMM/4f2Gt1pbv/RDbT8QC3Im9HwmehPkpkmLiQoqXINY
ylNybZHGtPiClSQJ9Iot9gLXbTnjLZoJ3dMsHlxNxRI13foTt5rhbggy2rI+OaFKA9+MbnYxxVG+
qsL4sQ/cLW6fl5lyK5t4k7YEXwpUhW3IkdlsmkKjXpYIReX1RKI40SvTqZK1+77yXzojd7YZAs2F
4ZdkXGoan1V2mU12sMgSe4V1Gy5/6qoggd4vLyw/e8LWdTMmyhd9nmj1zTQ+27NBbXbCRhOLcQ5/
J7sNpivIANRgDWqA/4xqkJmRJKcM9UlU3if6TuvbLYK9MV03EQLhyj8qfv9ZTELCXzQBkArC0A0D
mL4ESXS0s2HwPbM7q4h2suGur/pCW0WzvyjNhCaZn1Ibv1h90/On58Roz1BSx+JaJOcNonOzS86N
vB4OKVPS50Z3Vo6SE3VP+g5buUXd2ftGjjdqJ664jDoBEG3g4J/eREaIe/e2dG91jLATGdGNEFZe
jcdk8s9LbRn1mafVKSzds7nhqMqlGcDP5RvFd3hVOjggWmzuDxXHZ9DdGTYw72SuR8BLhtRL0gnM
6lrY9cLUTi1cxQg+tACiSu0rk+vfcHwC+/zd8XmMnuG4/APzD57l2+mJuSjuDAR1sBalJXE5nr6d
nniLckJa5EQhVzIgQv/oz91PEF5Z185aDna1HwyrdSjT8IRgBMGa/qV0qTnd5O0aDlWQjcEIpglY
+kCn/Nieu9IJZRaW8ERDme9UZmtGAm1pSCuCDqQtyyImSqMdKw/aDAHEzmAgN80Iy1QqtMSFeeLK
vNzGv6v1ROQNYqtlHoVkIwKuenXkFIcsCtaxpmD61zQ+tnqKQfRljaVwzQTatw1tcjqSNaJk94ah
npGh5m/dzLxj1udcjUtif8zxuqZl9RRIJmN4PkmGhE7IbBO5hfQ6IIOVZA+0TPLW9SJNcsZYPlkZ
jRTrPCBRl5ie29BtuQt1HwGW76Zbre6uGrOtMSPLxzM9+moJ9a+4BeaL5G8m0+g5+We0OGN+ou/4
Keplysfs3E6gzsyG+D6kgkxCFVAxKpqvRrqLPygLzicYVKibcbYDiEFT/oOygHMO/wmpHc+FoO3X
KAtfHbre9xCwXXFsJxaYZT6OU+97iAr0imSzFswv7JcBW6gxYSGQR0clGnAz7/YhKy8rctZDeSeF
cvBLq190Jb5iarQOLGtLftUycEevtyGykR4fNBAPRGd8CQp/5QzsmpV22tZluC4N/yp1+suWAHau
fCAX9gqBUaxyIRg9ggers9qNYgbYujOQrWvDyWHkFVipsskLcH9sgqOSXQzE3GzZBwzLJBYOPvOY
m9SGvx+keZczgNaIYZdj3Zz6BARHkFrz3NRwe1Auk2potk2vFEui12GXubjCiEsUuXhO2tcuMJDt
E1vrA9R12d5HTR0bbFeJZcC50nDJyHCiVR0Ua1FXXqpgQdDVxkaM1b5stDX2aoYXDZ+DMp7hxJcs
M59Trb+sbbl2ufmnEPepgWRcGv4et2/j2Fr9RZhcdIlF68R629V61nbnmbiuGPAHIILafUlc67Nt
NUSGKP6Cc5ZppgQbVWx1OY2jynSndJ60YYuZ5qFKXhJJ0EeenHW1c1SabI0TAcZgTIxJZZyGjVZg
D1yztm/VDmTPfw5bNlGTDIt1MN3plQg8h1HbDJmPEUKA/I7gA/isJXOtLiEvGkSK9IZ5hpsz/aF1
URds0bSMFX/jpF/GScffczpvMth4oTJEYGU97mwjIWgpRC68LEoSZtVNPJ2TD77n9PRGnEsBaRe6
oFU12cLOSWLNtRMXq5ZwVQcnNB8OYjI8asLZmep5lfGUfnE5lE+11HazIFqjITCrYTmK+0bDQZk1
QNGMZMZlG8u/RQewcEA5Yp11+kBDIdlxQX/GW3df+LcRU6ur/z7S2xXRs5mPD1MiFioKMu4ajyXD
Yqjkw6h1nydD7kSvgbUQE5Ihh7Ly4SnDAXiAFpfYeNzkUNTs5G7EKUCSgyfMeStR7LASwDfN2af5
vWuKTc8W3KCjUYBQo6hcgrITv2kfSZTbChYNvcHcb+N3USgyJu2E6Gp9D11aay8k2qGWHWXoYOPK
6I2RtIHgYVe+hqVBtG7P1UTttMv0NU4txUOAFXYRYEeSwmoH0cYrpn/ANYgs+wRvZm1dadztlpFU
T4XZGxuZWYLGczzYVegsZkJMUQUHerKtPmrYuUJ2zKcjhri040FQXLBmb3ajKeTRVpuVVnYUU5aE
jhXpS2IZd8YoWz41udRSGrl8HD3NNQ+JUO+Iazj4Q/mY5Oh3tD5Iz7SWwAExzp9aa12affgCz3VW
xcdXjXAoZP1TBB/zPFb056ZzIHxi4Rse0ZCreruv1IlLxd8WmPMsUvartNRDth+wKdyOkGvGmI+0
6sKdQylc9iI8RZN+E9t6tFB0X513COUejb651vSbwNRPUJ9Pa50edmE67PchBMdo+/g7CJLx0HC6
N4Ba0aIvtcGjiVjiD1MsTAOIvbGU5Wu5+TeUVpZzf19a8+cX+bP4KZ7iW1E1P2Fdis/pjK/C9lN/
DOYG0XV4AxBMz0/t13XlH0WV+Cky7rXZr4kNJAquH0WVrhNVLlvEWS3wWqR/gQf4VZv1vqjqOEbO
Do6z7Bx2+/uiqhHfLHTce+ARC5eU9WncB241nZSJix/5CGYUdvGw1BFheOxPaxbkWE1zvLT0fW55
qWl9yfEGj4eTsfSy0uWGGU/isVOWqpaPS5EDefpOwU5ckJypBgQMQdw5r+L0ywDlQw+IcKzbk9oE
R9OgeOVljy5PhbMdxzsrzNwlNuR4acxE3GSm5BL2Np5asHS7WQzuZ+UD9OCOLDlteJahjL1hpvfq
M9FXmym/9lQ1rK1wVi1mQnA2U4PTmSM8k4XDmTaczwRiBnWbohrAKs5mgnE9U40J+LWW40w/RmUm
z7KZkoxFn08OADRlPBT0hVpZ7U6djOVAqhJmSEyvOoQx4pakX6rcW9W6maOYGta/tBt5cSS8k2jK
e1FSWbIasw7O53oOdGJnupQ6EU/VHPaE2DN4zKK2Oo3mJKihuPPd3loYpX4VkxVlxvCXbXsgVfaZ
teouKMudQ7ZUBLWUOHfipkJypxo0t0trjqKKg/KuhTESzqwmfY6rqhskLh6y2d7Ty8qrnDxfRLDr
iJd5CHL33FTx+pC+dRJNXf00MpWXnxtUPvfpmGvbbIBuJIqA5NT2vE+KY2Kpz53KgCK73223300Q
K7YEcdw45XClDej4TSzJo6xNb7Q8vdYG8qwae9uPobO3MmONxeAamhmIMlZvVlcvolhdGJ2yFaHc
VbrBd6Q3+jJJ9X3SpsepNdsr7AEOgZxwCdYOo6aQRI7bKt9LckNmwLZJ46NQ8tPaVdmGCvhnKfU0
NI9Daa+SobpWCvN+srWnbgRILW1ggRpDK3J5tZwtp5tYV7he5auwsDzRkgykq8RLHwMyQTvMiL18
KIi7EuNwFmp0pgsjHY3VGMpjUiTHjmB1WZq3k+ncI7q8yv1oUxXqipx0fy3IVD9Ws1V5UkX+Xk5W
cajM6ASHao/w6jvZgbjbyU2i2tPBHvzuceiV9Fr1x+hLFHWEpA4dLBYSY6rEXXTsSzpHeeoFYaoi
ltVJA5ZQL8quirywKp4tae9ios68XLeufUus2pToBNakBz0vDg4mJwlPE5bR0urtBxtm5RQmy3Bm
tJnc2X58hlPgYsywKFVysUdJCYIOT9JmdJQVls3BOptowidrpbi2N8XhuR+yhFVZiC+Kwt1GTno6
KiTKOUGz0mHyeL5sH0fkIEufLPm9Lwcc1i0SLFxfLDB13SWqESwdpyzLhWVWL2bOdoDOzV5wy6xb
yKOi6rYG6Y+PYgKBI1ptmerFVZnqXDTkLuExb424oAV3ltXjJiHcwbiyOhxdVSskjB4bjHlJgiIi
qM9TveLqFFTV0o/uwiLajJZ5LuLHuHUPekssVDo8mNl4kiXVhZvgUDyEcbbIRizZGNw3iVYbiyDj
GxdyPOkgjvZBbqy1cij5oGBH+pr0sqCYo4JcThBunZ1d++oRKU1yboU9sbni4I5ib0zOurDPfsNW
71t+WU1W2dDGD1lyI0R3kZNk5qtp9C+Cg2a78r+bhfN/PAv/WNhan9jpge1Az4f4/Ia9bwIVmWgD
kSQiDnzl9f9RtZ1PM0wDex8/R5Dut4GzwEi4i7xWefAkoKJfKNp/wctGzAoaxL6WVTKGmh+YRCPF
zE6UOFpiVxQ9YFODNsndtT6JLGmqPTZdew59ZWUPcBfJhUkXA3MlJhCjQTccwqP11bVShtFauHWw
MQKFtAoit5dBlV3amYXr0xTu2iS4E2p2bg0OFm7JXh+4axr9EBHuhNGXij2KajdXCTujow6SfMTs
zQtsjOw7eWG5ALahVW/HGISa/e8OuZUnwngf9fp1opmXymCSEqtwDhhLCFjbUirjahLdzey3t9JL
a/LcKrcek9FXWLJZDskQDrSOqYYAXc8YrWJQDFP3AGvFOlV6cT/LpCS0lqDUPmNicyvyah1yYJNI
2NW0DQYRIAW809qYI1aac+QHrDh1KCl9pJ47PUNypKl3ReM2G/D8wtM76S4DrN5XlShuxNAQCAvl
VB0CZSlxplqqtamcBMEIb9k9EOvNzjytD3GcCS+tydDoBsVfq7lzoXc9gTC22AktvMjSgiDtNA02
oyzB6xprX4fGdaGQsDvBAilqeS1GdQ/zZR1GclspxWmB7mpJ2nuUX7SmShAk/vgcwwvV5lRXXXaN
MnfuQ2GvjUj1lwDTd3Vi/x7JL8iyMfrIieceGY2VbnyxbLYhftKNBwWTeTbHuAxZzHgqzoM2Q1cM
n2qt+OUB3d2jjqf4ovXFnPiR8PrjkUX3oZVRdyxyjnmMKEinmU6CiYnC1IdVWuXVAh7YoyGFxs5a
44hNNJdKjkMjpKF4mWmZcRnhvOCqpLXoLgTOggKxNFRlXDPN+iscMfVd2iZPWg/TWXHdcC3tLvT0
CJOcahoOrjSfCglLwOBJIxFtYXXROIzlYWrK7TA5n+H+3HTtZZjADNYbbaVpcmvBjqrgSUVdksFo
XadZ/2gQa1/LbdPy5mxtX6LO60P7RulUotswrcwHtlY+46Pmk/8T2+Wqz4qV2Vv5coxhaidrF666
Moodm9c7Y0D7rffdKrQU6mW/G630WM4kZD1f95W65xqqQVRJf1Lq4Q4XlJPWOnSRf2Ug4hZ60G2H
IsNuE4N3Ou/ZH6Jk+ZsXSYGWgeV6A+d95jCX6EwUd42T7xGNKwhVrKyHwc4hKEln36OlPhGd6cKX
x1EDrxv6Jmn7Xu5PmCvXIfmucXOiVdMq6NhqjOlt6SS819NuyAlk8F8i7qU2ch/LgivKDJ/piiR5
PsZRSmXfps5MblWeuyGSKyuOMDwbsMoKWucsMxR9ocVairNXbS31Jks9wvH4C0fyfkKVgTtTE3zW
kc3VnCBG61HdzrkUNubU3Y6MKDjPNXAb3RFoBHt4GVTlWZhUk0cwXLSBHdXuyFk6GLKV8+eTbNTM
Bx5W0+wk8rvbyITvkcxGq3oNS9fm20iU9toiuHohIyHOswElS9tphNRWIzlL6qkvx4e0wRqn7NuK
fkeXm96NlqbN8rEYZheHJ3WQCzOdnqBQe1rBBm0YYnqGrCC7sLzF/uGkU6SxrhtrA1wVeaPufolw
c1jlkP8ZES+ryDhLJnGumfm53tKCTWJZpfZ5aKCRTLWNQYOaac5p2dCIaoUarTACW0xpTh5D0HjD
3DXOGFXlpFu2vMXKADfssLtYBmqFRpGLLC9z+B3dtNUb/GyJyl12dnEStckGGOJGqapx09XV7SRq
tBA6V5nSN3R8JCyybDwIwd5ezH6AWJnqoeaZTnfid+k+zDT4MOnecl5ai/RDvSWS2O230C+W1SBY
2SaeFqoHM9DNdeD3c17OVW2o53GSPSRFfDqZ9npK6c5LNWpPuHeutNgJLjv4/QmexF4f53hgj80m
1PGGLCJV5/KMn0r4QzkoyTiesAglH3DYj3q9h/q6xUfPJx8zfHDrYpVZZA4ksYU9GVs0t7Ktbe4n
1RGXjeJ1rFvydpbNqLxUUX7TprLk9O1XWtddx4ScSFEjOeE9JNyvLWtAS+WAM4zJkxzxhWKdJ5H1
XAuhgD1qe1tO6E6jDJVXBmVyKjKP9cTvSpSG28TgsKyFeyaRXoC4ljdl27Mz1bWLvGCIgDWqLt2J
I0cbqkXS91dNEuxHl42yjODfhxtFi0rShIhsinQSjh3rzM0bPvnss9k5wI5NnK3GgncAjdTFiA7a
xRSg6GBHKxZWf99XwzbPohARg1tsZJujqI3sxovV5LSy+kfoSs3SqfxzfZRyG4oSM3LDHfZxlfq7
xNceUp9OPMjrox4YTBC5UD0H/4Mztx2jhSgg7IfGdPGbCJ2ojZ2cMEZQV2lmiNDNhQz73Zte7S90
gjOo/w6fwM1JezVnp92hJ//Q6oQWgadGXpLzWDCd9oV5hWT3AEnz/N8DWM0fyt/0vzFOdY/1zyCr
+Um+Q1Yw4udVDk2uEGBD3/dABmAWKM8MZuGaYGg/uCQzjx7viplkwk4USIsv8gePHicDuIy00diU
gIL9Svc7kyjfXxEYxKl04JqJ0a5mfbwiOiPN8T200mWc13t0izsf5hX7HG3Z9OW17J+wI1/ErIYi
RflJOMJf8VhI6rBsdlCsWDFv+3A5gh2GeaGTc2tjahwcwyIczwJu7LBhARD1g3UlQA4AaQkKc5u7
kKO8B1tQwRiwZblPwRxGsIfIsI4WbJJlzaHfxdpaA6UwrQRparq1yeIJZxij8tlPOSAbIQiHHfkH
xU27qxjsIwUDsVttWellkizCvtkFbrAbGX3tjjDgMllUbE8Wfl6ubZCVoKucfQXWkqFI0sFexsxO
6WcHONfAMjb4TCNVep4p3TogNwIEZ8qyXQqigwLyyJrq3CxCUmKBfMqm07Zh35r3ka+Im3bIi5Xl
12m3auJGLAOzgidnh2nxNFQlwrkcbFDE6uXUWNq2SosbljDoBkOUQquBcf0E7N1f6jgibYu4ybwW
43Hu9CpB05rNSqguXAWFsSxgdPSQ/LWg3xTUbhgt56rlH/MKcabqx16Deh7Vn9vC/tF1gpfx/36R
ZROoBCyyGepTrguBFsx00WJyPDdDf+hy376usll/4HT2TjUbgpc1CmUSm7dh5rA4+X1EolC3YlvC
YWPxkSFl67dlT3PnxtvaclemOnYvqp7c2+4XNe4807hX3MnDRWy2Dtg1ym2EWrdx/E1EEdTzG5vt
S5nnn3Mt3mphuVIbLCHidWwRMhfo2D6wKpw60pURD3S67/nkRyzM7PffhNWw4bSGdGmWrDmsL2z2
6I2D5mR0fpcDVH1+MWyDTVEYK7S0CFLH5W+WAqrpBMgr3aZ6KdV4DdgLqQ9ub3PluFg9mvVtR5iu
QVhnXN1olo8PQXsIten3eb0Rjen1bzB2UqvKeel+XvMX/XUGnUdzMgAeQnWw0P0Nalo66ia/Qhvk
kfx4GnVAeaEJ7nSr5bqnOvdGJpcd+gJ9nBa/TRgVqOPIA0okCVmNjneynn7Lah01nOA/4/fZegaN
q6upqygQ6GkvqYHroEfgUmeIYag6aDaWtP0IkLVh9eao/Cflh8PG4n8sK1F9uTr0j3dS62iqJzPm
gzPyg60BdW4M81cr3PwScPA0LAGgi3xcaytuZFtK0vOZISrVW/vzhJK1RYD49+/kA4lkFsG/e5n5
529E44peTQRr8zKRc8ls3ubXOjmW/te9z9Pw34KX4p9+XpRp6AIYXLI6eP8qLlQzJaODWBonAcrC
rN9jpvwVqvqPr/H6JO96gg9fCsuWt2+FjJSoIl49XQ5PCHfVldhq9+7jdIqq0LjLV+4zg/7ff3h/
6kLmV3zztj6I+wcQw1STvKISHREvZfKu1H7y/fzsJeafv/1+3K6wqFrpcgLxFHp5kugWouCfXW1/
eRm8eScfLoNmlHE9FrzMnBZRsm+Y7EMc7ofs8fUT+zcsALlT3lwdf/Kbgp2by+al/j//+6f83PmJ
vvVU1ieOEaDEGbh73el976ksBIgqPTbCREwqXlHDPwBF+xP7P+yqVRoeDViRy+6Pnsr6BMvRmsMV
5of8IqJoz23LmzuKOxXZB1YPeILwf6/Mn7cXn5Y3FuMCQ9KoqsVJZ7EAX/Q9CAUOC92FbbfnrbTb
50Do6rUabWNT4jk6kShcD/qFb3XOZ4iyo7LMNTTk5LkiSMgaO/wcAnIt7EBAxIl8twST785JLRg/
D1FQK4uQ3JUEiMIw79h0jpfWvBhoiqhfxeTjnCtMHCRhX4+D2p3GRjMu7JqiMs8jDI2hGDBHEkEp
yI1l9ShSLaDYGCU7vsn1jYfxrIlj6eN3lbsXTkcys5U2/rYdESounCmsWHLWJlNTHO3T0EV45gBq
gs50Srfr1CSVm1arxRNRnMoCWxYHLWE67mzp9GtjmKyD4gdQStuIguTRF+MH1LjmsMnVzriptDK+
L8I6d5cl/iZfxCR/H5wUarIi9eIn2YYfbur568ObDE9R4qUIsxIfjiff0hWHEF/0bHA/1uzCgtMp
n6hZd5lpJr9WEl9fbCZ1MRwAPWPr+P6gKoc6CZIG5Ujqz5ppK5RrzO4TT++z7CfVRMwn+YfrEg6l
iw6LiQR7cJbnb69LHZJ21JsOr9X7Kl0k3wYLqlut0LpFqqEs9SOgVid1ypUTwswNB1fdBP2MVwQo
ULIK4UsN+WQha4odXY3iwrB5c/f/Rcn7q7+RjQAreZO/9U8bdBzCnd5U6ghHMoEJAHJKMaX+CYh4
sGiL8aFXg58mln6YgV6/A3ilDFXoyTRj9gl6+7lIlY1kNrGuc3P1nhZ3odtVvdbtoVhqkyYXtmKH
Z2FUd8ukBE4tEnfa/v27/vMlB8bkMJgbDIgYxXPSvf0L0CHYpZpE5HvDS19EssJxAxLQKity6bmi
DL5edf+GesK18eaz/VM9ObbPXZQ8/meF+/zwH5O5MfvTM8JihMm5+L2KGJ+EwdyNCMuiWqhz5s23
KsJkTrod5ydyQQiUgCk/qgg8E5c4QUyCWarMwai/MpkzgL+/Xecec/YuxDbTmgvdRztcocwhVI2K
QJbxqmfM0snjDue5a0LK1LyOYiW3w4uhtXi5mK/DGu6sMNFieFvMcTJ2j0mvnOUMeL7eboqZMsfg
p+SEqXfBypgnQugg0BZfx8R8nhgho6RbtaWZJVpUP2mQmBD6OU+ZJePmOM+dZqFdQphwIOKTL2HN
06lizIOqnGdWSwGqI0TeqfRFDWNRWNUFI+YNYpFDjo+fgPlmlsa6bxPWL0ocbjVW7iCNLKmqyb6i
QCR4d8xj6HiaKtG0ZB3RUw1K+yDCsLhoZrnVqOUvpVZh2xHum2C4rK3sOrTnBTFtWFKOGx87rK6C
pmilzlVRYw6ShNa08v1hfCgE8eeGsVbNMllmqXamlfZV6KIY8201ZCKtVlIR+wlsdiFCO2dbxra5
naZq408mSq4GB5QSX32KNToGVBGlWVBeQx/okCHNpeh5UedugtEFLRw75JzyNh66kncOQc2e3G1S
4EATmpuy61awgeszaTInl/bWieK55sqdZePyowc5Njg6EsyoqC/GxmB9ZgjrKfID81Q4FaHoKgpK
zSRlcexrPP8KfAz8bNS9RNc85IOB9Fp4JwTNZAOeKRRo1Qv1NDs6010WOkCemrhnUrwTLcTNwThj
mFS9tlDHs0oX/BXGsoxSL0IOh4LyvHcGc8euB0beJGsPwmu/GrQ2mQUjDPNBaOkLO9aHl6ZynNrr
rJD0y2s3LXZ6Z+FKiO1k5V/XWJz0AerpYVi3+vDgF+Y2tOIz8AUIGAliJnieOaqTrsLMX8I2Vk/K
Wnb2AhYhFrmNrSR3aWjER6mOSr2uMEXg4JaSwRsGo1MvmqL3qhIPBwWCLazrUzc02rWBA1BS8uJG
7y5kh81XhtZTtzG/beudKiQwsErCrzqWxzxCkFnaMzGi/oyL1bTQa/lcy3pjQjCtW7SwZngaDi2U
FrGHzbhR2kcT04BOafeK2a0dvT1Xsuoht+hjZL/RyWasHPUK8IX1rdZeqaV1mqjTVpmcs0YZUMCP
GNhwC48ua2C7PonM7AoPMNXYg60jUtQ3UDuS4YABlX8xGpnLTZhlVnv6G6v3tKyNhiUCFhPEpG1s
ytRQkiEUNee/uZUy9Z0c8qXwxYUqJzBquSkTttAjckRYo4t+ZqrKBJ/sQYReReP1de77/67qUCC+
+6LYJnqUuQX8z5Dw8jF9rPPH/+IVLXF8f/ng72MLsyJTho6z6Lfw2++SACYZC6kMICy+WCZt0R8F
R/vEwp5HUQXwr+WX3hac2bFFQK1wv2lmfoEIQZzu+4KDyTaRYQDLwLwwkcHS3nchkzvJxK5xyh3b
0hRLJ+8ROQ+Ovu0GQicgDsk52EM0k7nE1yO5Mx2WiV48KH2+DCxjwIuT0/MlnOAZLnJ8Sq9RvBjp
CgTaOCMQk51K67OaXMzgwBfD9611qOYYXzR5mzSe3WJUwhbZNqNVnjeutbQyNynxpKgrczVWLW1q
zct3eHv4lVyVTY1sUAIyrgfL92meRqew1nGFVdY2qNoipGa0ncrysHDqowJkuU3tbmQb3+mhsUih
9lGJcGjSl30bGwHE48pId2PoKp/rMgFINjhqnTVgn4WVaFfg0AJKV44HaFWxtU1GtxYnyui7p9rU
hd2iwSqeyDh8ZVQOLwQUD/WkdHwYcQRT8UVXEj2990VWDydpVPc16oFAqa9EPWAVgmlKNVufJD20
s3bozf6kjZK2QFltusx4QyTahyoZoTzoGVtyDxSyvc1lV72kdhG68Ke6QrAmL2EVQlrG85iMALfI
16E9xYUX6QOruRx5lb0Tfmn2q8JwZMzOXU7GyioaZsHWsho8AgyOooUe4+C0TXNHx9KSq/A+zJAc
naoKfZEnSpZvmzEmSGddoi6C0xoLtWLZVpR1vI2wNWdVxjpXXjiZQUZ8ZLVtsIamgp4hCvNy2DW5
T3U1Ya1Xl5D0huTMznq+3FThESrU+S6FaKq2VBRMegg8Y/MnIiO7Kx07LnCDUzp/NTiDHh0QNfWX
eCk42X7yC9s/SenoA66rMCWSMYTxZx8GAuRR5utdlx3VpKyMDd+ngz7DiXFBJMRR9T1C/hTmZpdo
931gqL2+dhQHikTRw+OMIrVGgxGOk9YusERM/NlFTF8NoMmwSrI4mVaTXcvEa2wK/abUpT0em6DX
G+LJaiV8CurMR8CdpKq6Ywi3LcSMvbMcqnR8DmIZTitpZf2txb3F+4dU3m5D8iu1aeH2JsbJ0OlI
QtgQptU466YIDWAFPJXPSvj7cjO2kXz82q3ZdqhgRwyEj2t9XcHEfN0odEWG9DcHVo5S1qUGaUBv
zr2/GN7mYfXdgMkBwioHTyhymVXxcZBq9SKBfjpiVRhaJxU0IbqdpyEjOiYRe+Qph4l7Mkisr4uk
X6orJ9ETm47iS/Pf54c9FeVYR0HYvJ6HP/7trHzJL5v65aU5eSw//ua7B8r/+fpjcNp5xHj3L6vX
4nDRvtTj5xfZpl9f5Ntv/tMffisxV2P58j/+6+NzxqkayaaOnhqm8h/l56stl2H8/cwzypckQuD+
n2y9Xh//rQaJTyisWUaCAMwI/JzN9a0GCbjwc3nSYcrjs2tS9P6AzpxPVAQcV+YU868OKd+hM+cT
uQwzqvBquDIr1n6hBulziXl/BVF7dBcXW/42UPwPJSjrjbwYR+RULiwnFOqd9NHsunnqlWX9u6vU
mrkRDf50uVF+VhXKAYKZOHhhbxbfGWmBFWlSiX6VWyjLsNYIr8suhzUrE1jrTVZAp5h81lWbZoq7
Y2przdEvXR1+gGbheEFxWMGKtc8jwBLWJw64mRrAccfVp/Uks9N9NonhCsZ+chaRM3Cux2i6FvnU
db/mL00x5pOwVCZQJkmTXIr3xdhv8kJpcXzyCkw8WGtJfV9CmiYyLy9Q/IQ/Cwz6EwTBihp5NKpE
/gGq5gdwSNFkLDOOxTm1kZggVo4YM2XExuskdylxXP3yWYHUhyl5tnQG6kHO+A7yAOWrTdy+DE/N
aoFf0lSuxZinqzKzpwVRHPDzsrH4HGpKt3SCrP/Jx/uajf7hSsPEAUMgzcLr4VWk/BZyCRW/0huL
TDxrCs3l0DDKGCSveu6EaEo3G/mZi0kQm+k3x5GkNo9efTrr/ABGSxvFe2ZguUzQJPCwaPQKmHur
0eiQyyX+sI4mAU2Q9MGFiepx58p+PEls3DDJIv5ZishffXNY6kEXM4D2uA3ff5KlqfjC5iL1AgKv
KT7JRWjWI+28cVtZmK2+nvG/dNj+P3qMkkX/pp79CTo6eUzbPFAu/8//Sl/yn20jXp/r25FqfEI+
NEd6cfppM1f5+5GqYQkyp9K7s/EhuBGv/0dbzzlM527YJLEIHMPn6//bNmImfzB24CXCHKBSSX+J
3/xKX353oevwm0G3KMez/sn6cKR2OuZoRKTGEDPn9kNJ1SzaByPeUdtQTdUUM9BygkwcJgbG+wXq
Wp8QtmAhEr1EjKCA1cNUtp1oq0ryoU6IHnavaAJpa0O4bP26mfX+d1Na5/kmwOgQJQN4Tnji9n2i
/F/yzmPJcSvboj8kKODNFAA9mWR6M0GkhffuAl//FqqlVqlaJhRvqJEU6k4mkwRwj9l77VOGCcoC
oJai86pTocqwkioEArkThBtUFFNxm3VN84apsI0IF0oR58+oG5FZG4kqb4tWahxcst8VcfQuY+9h
AEI58mel3CjJE7DBaLBaD+jszLrir8o6cnaz6EzgQSz2f1nbjVUTAr5S5ub6fwu8f82dRhX4V3fa
8bX4aNOmpGn+s5Ll2yv8cn9pwP9J9OG44HiCcE8x9N+2GdIoTkDC0n6tS34tWYyfGaMrSy4AT0UY
pZxnv277jJ9RTlECQTW1yJay/l/wfxkM6fImNGIEteVAWbrq71bNI4sFouAmxUPOU+01Ql/dgFNv
ZdMnP0d9I3wFu/AR7wz1vQGbWjbgVip6UK6++wz/oPpe9lLf3+jLG6FqY3vCGc7DZZknf/dG6Ppw
+vaG4qWNDFIu6621HfS/rA7+VC+g/rihWX4Ne80l7QAzpfVjSFyk9jmG4AJ3tNRhmBemXdx0dSoz
wU2q6qubm+aDNFTr1Nl9e58rAMLB1CcdPDhNOjJ2jh/lJKGq03AImLNKlLZopPwkAz14ayYJb+PI
prFZN00TQtpR46tcy/GPT/ZVFIeomVrKNIjRNLUGk0d92v1r7jssNN9dM39wwjXxZ9u9fvxFq7C8
wn/PNfQzbEFo7uWlBv3tvoMNvMyiuOlQ8Vuo5/97rhnOcrOSiyKDYcRNs2Avfr3vbI48IC+8FCJ6
CDDOP2kVfrgM2Y4skR9Ln4moCdAwb+H7q51UXyuOalxtTm34sQQlrpQQhTniwO3mTsosHb/7qP7g
9mKi9vsbjF9pwYtZDtPlwCbv9ve/UhubXkN2L5GJtIAXMQOg+ANVrqonO0OV1Zi3IFgzdNmELSjD
U1HiJIzrEKuEFfXMhaLnvInlw9zoqj+Tz+xpDS6frLCmFXwtQewcMUj5k+HMZ7nXjrXEVh71vymz
RGnV4XaecmlfByJYITIMsP929wxIzpIk6LSnMPNqi5Rv1SoM1I7ZSqo1b0b8L/fS3jayxdAhXaaU
h5HT12QDpANm9vSpa6SVMkqJZ6czmnUthhsxddpGqoynJhT7uQ13tXGn41YywqI7A1tQ/Kg15H3K
GX7MYdyuQfG+4vz3A9wbZdSRbDGx1Ym2MlMiUt29ebSfcjasPd4nNzWZwWud4enOHOODHooXNb/w
YZ3tbGKrXCemN7JFwRWD9QCwQBZjosLaBAkwJss5RlotbdK5XslI7/v4XdVmwQzeyS7SEpqXHxu7
uphSvpcyK3VVYb6Ucz1hhKA00dP3ucIN28M5l6/DXtv1OYF/NbjbvEtR/qv1a1x9lPTCpWcHnX5j
dkQc5KBtx9inDvK6JntN2KJ3GKLylgyIIEqCZbwmPvWxS89N3M8nZeylL1KQSvmmVIXc4zGK8uoi
S7Cx8WAqgdrdOpEQi+ocXmWazGO4s+x5SrbR7ITDURRi8WoPxsHpgnY/JqGPUBiLgnpoEjwhoeRC
CArumGQ+U5bRi8zxpqwMYCxzf1j4aNivp7tBsoGJ9JNHglLLei0FlRlZiNqb25g4AWmOrsDg7XMj
exoHgesYlUobvRi8jikMyP9OvSujFo9Op3T+UEnXE5efmTGgssvjPI8rLGu+PD2PE2uWztSuOBQM
NyulZtXDA2a+eWYfiRekbZ4Cq31W1ebIQ/+i6sFGgfaWL3TRIof578SfilmJW94k9k6Z1Cerr519
BvCdcMY7sNWRU99HYdjukmqyXMOYXgGBPoc1iaVdrLmtQjCGHD5PFdPqWlocRlF9xY7Ts8KSyV12
6jXeVl3XFuMvbdtrpo+7pF/ninioY0K/gj59cUIQk6EMSMwGxzGXw0eRZRtnthDkSOyImp6dfCac
cKPUDY4ceN8KaRBROF0NWNJLIfaFGqn7yMJa1DYts9z+QTarfWPhpjdwOcC9ZheJ0azQNraZHyuG
4B7pB56cIiIuuHBdWerwu4jMy+L6piODatdW+gifoz9GVOGbGMCrWmOTLcBWgRtJMTFDba7z4IyL
bhdF6JCLESOKwzbMSs/yZF/sgixqbRrCbSi9/VQ5qS7VYSF5RKJsZjthsiWx4LLcn3pFlpnUYc2p
muKctNjbMkjKOITOMkbIdDRvwN7GJLHwyClHHWWzs0pIOit6zY9j88oCzBMl8d8l4/4wHFqevwYP
U4hFFnMDzpDfP391EKgNgkjJw8KwK9T+JpZrUATz/b/m/CeA+btD7Y/O//TPj/5vP/zL0a9SPS+z
PvrS/zgQviu50c6ReaY6zOeYT/El/FpyA8BcQuAtna4Wbd73myq0dzArmfMs9l8LH/A/Ofr/4Bym
3UaqY4Ntxifxw3VgZXklz+1oepVzj2jaYk9QhdeQtv5mRMX19T8nPhoQxEgyH4KDP+GHIRV/CNYk
vdGZ8Wj5MSy1EwsIKIKleZeH9pHTAJ9WrGOjb79sZyJwK/6iSniIIu2YaoAppFmtV2kJMbeAULgI
/bam0JCm28cRVFucxrqfmrm8jpv0Tajo7Es4l4ds+krUyfCLNn6QQoTZMuZQh2AAewhg6cCmkMSw
4cS51Lp11jvSNPSyX0ep86QFgn1JLH/mTnRCMQWFQX0Nq+nOUsBI1QYQ5SLA/kth5ZL3GqCKtR67
GGVhnfVMr3LnIR3p7aUyrB5jKFejNuwaU7lN6obf+joG6XMRF2d20pEnRXG9ihm4EjKTblqyEuF+
zahhlRVAi851nHrfTL1NbyBrkYvQ7Zk0oEOmd/i9ihV5KTd6oS+JTGF5suspfmiAODtaww4SOSEE
52JLOUeNoCJWL6xLiDCrTkvHZ02JEzRbMwTYdU25DwKHcCHcXlaKaoQJry+VSOMl6WqSbWRuAPqs
kcjOsEFglcSjj1cLY6zgRC2inYwSf1UP6mkwbBB9oJQxYQwQE4TEmi+vV0EGZnKesRNahLEkN2WM
8oEHrVUZlG1DLVREB9K5LqE4qcI5OfWyKlXr+siwECttFOyMJIaA2kHGd2Jdv46wxBZ2v2lT+yDg
T8Fg080Lf6MFryo/qGm46moQglJ81SflZRZRfFQqfWfllbjIs+OFmgUnEKNdYzJlzB3ses9pOPHx
rHQwhqInTqhPR69Qs5WRKb4GFK220ZsUjldYzVM9hn6kUbuzqgxN38r7O5S1sFST8ErJAjP3hBFF
JBXExW2Qxhslu9BwkfsgfRDFdcjQYPI3t5k71UfYnMYhGjVSi/U7PGYVYTvpLg4H8hia6joqxEFS
YsMFtLFuAmyFed89Lx4DfSyRh6Sqpwc2kAt8gYJj5dV0HuCpdcbsS3K/rquFPN2vqXvAzDRHjNB4
R2rxBgdn43TQGjPJdJ1J2kW2veotrBeN0N8TrUWsx+LtQ0h2tElzWT0Mgq1bBb6JZXFe3hqBmW3q
hdAuE1ikC+MkZEoF6HKPwnZWTvNKw/0ao1GxILdV5Hn4iUKy51x4Qh9XKIrpfzuvTwYyIPPVjHPP
M+37el6SFlCwlLEUbitVxtyvTpB9FAAD4QRbu+Q7dhEdsTDV9AiTY5qtWubGYWs+8vSFLW2Z0ds8
zntlLL12bG8UiyqVdNMkAOgj7E1bNsdyDuwX4q5arzOueHqQJ5EVwzmh9p/qMr40atCAJCetR3Na
H53XeB1i+H3R+W0220XhFCeEW1QIYpcCI5J2U23o20pC7zJAo69K8tpqc0fwFQQ7GG6egum9cMRa
tmPHA+S+wfHz6YwoSJoAnFEDg9abysHwcvPdVoedKRx9Vba136oOWBHfjlAyTRXsSz+QnVt6qUi5
ltqSjfSjsspO1NMu1/NZzDOJ86UvSgRNgVZ/5rHrFChXhxRkiXXVsf9Oatn2ZtneqemEu/bUdgLq
PVd9Z2OWIMv+kKBfLdURIzMBQieRkr1HRsNXp8THMpUqz5YhDyTGUbUmCcnrnF83GD7VjsZO4rGx
irvyLGrtTtcwok6N/lz3SedWUXYjNaNvmAS4xdp6rnMohvb0pMaa9e+ZtjN2+8taJIHL/Tb9Tc70
txf5pSYxfkYiw3Jq2RrR+y96yF/GgPrPjN9YfGg2WBBmfr/fXDKi4vBGP2Mr1CffjyOWlYnCCpSb
mOH4PxoD/k+lwBwfQ8Iiq9b41x9TpmUNLeLQ4XC2nadAN45ozTy92cQG8z5p/BuF+lJ2fDfp43Lj
lyH9oXxnti5bfBLfzz4qSSuUjFG9b6rPo3UbafeJEW/N7kASSdWO/nffyx8MPqwft7L8Poe56/JB
MfZhj/DDrGWsMzMlnBhF/CB13pAHz6zlUBveOyKb141aRVsREsJrQnJ4VktJYZ2a3XW1OORG2rJ8
nTidoPm5SVEhnozmSy+6jYUNO+e4GKxNhjM70s/2DAVKUjZB/JlVPPvHtSr2Nv2fZOXXKsFzgQF6
CDxuuzHRblTGdsbsDVplb6vTnRanOxhVWzFQoc2gkIhb8/N22CbQmCytX5dptU8wj+M2OGdysG2U
5qFbrOXFLJ1tQG1IgpK7bBjPOTq5ZohfQ7V4cxZPum0F8doSHxIPfMzqBr1wnA0nh7gm8IwypGpb
2vTdSxCWtRup3TaAatSTDxdK9oWZAB4OV9PLszWHH+m04W86DHjjM/WR+OuVobwlSfMMVmYb5LdA
nbZochisiPvJprSiAWtM1jI0VFYfMWMB3UF5sWAjUgFWeL4PZnPTlMbOnGNfcULb5zlcuuVi25fL
4q5O7mG+MDT61OwBTANRe6y1V5m2kc3CqzAEIi9wUXO6WIT3wp6u85YIqgAaQNSmL/GCBzBaiFRl
t5/UaY8vfS5StD4nY96koLFK2AKOed/pxCEPyQrqB0eepF5x22n7zHDoexkVuUNGSBMfTNTn+8rk
3aYbscAKFmrBZOzS4dMcr6aeTlsthOnmbfdijubdqAArMQHleGFenUFiIQ2GgcB7vupnCeGw2KfF
XtPUS08AlIxQiNo8n187Q3NHTSDEbTSvX+JDuHACRTmQYu1NjeoRHmdXE3GB4xZRTYKNDwMsh9U8
PkkNGAf7s5XJNjTgUDw2+jHGCdGHxb5TxKkcp20wWmhsmfOBeOiNdK2CfKhgRaZS4Imi3qsiINFk
+oqr9C4z0Vvl5rZvycpLW2rX4NwA4pttcT0Fwapqh0OaBV4SAhnSOR05YFKQrCOiubK8N0LBxc+w
CM4LO7ejOeerulhV5G0wbaQ6GlZ99GE3D3Gi7DUMrFZ/q5cvDJTuosxZi6B5GcR7oEsuleBst4Dh
j3l0Zyf2tigiauWy33T1mmwAySWcZpsB37KmzrX46syczM98HQNEhe6D2rUYxw179Y9cqRG1JE8p
UznucKC06zFRvMQiJ34kurW7VVKzxkQrtloBa08CnxrI+SO7QwRns/DLdpeRcJZ216YMybMxXSu/
7S2iWRv5xtClPU4c9Eo6BvR5ZcfzRUE2tQkN0l/lem1Sda8RelyrMThWVCXTru2DvS2bbsg76sKM
VLMBAi2yYoD5KxO4qJvK3HZS814YGpdU/56QpUaXMm+w4K6j/EaXxTLK8XQMv8NnGERgb3IiBWz1
usv0B6PjKabZcLVluzunKTD8wXkUjTgLB4RZ01U3SbJvNa7DfIg2DTg3s8W+0Rr11SwPwICmdVc1
G7Wl6hsxxbuFBpYegdl5DIO7USbCgcu562eUY+p6QP3vGIwr0Xrtoi5dBdVwFZL7DsveCxRuMz16
dqT6K69uh5GVDDOfyC7ekow0nyzWiG0rjX2QgEYkemiZJ0W1+So6yHFleaO1o4eSjgXviFurvEdW
7jrZspuhhN7q5Hd5aZsTiTPNwYvsbLXk3Z7Xo7HR9LsR6Vx7b6l0U4q2L8xqa0stY8V+DepgXYjr
ogMSYrasbWKDOxDZRJA/xwlSi6B4D9r7iTkPVdbJCM8tD2xlfoqL7MYo51WS11srizxZDl0pesxm
WG4gfqJo1ncNgUIaEsIseGI3tc/0uxryX3WGzbUlkYsI1CdNSVZmGwN9UbbSuMM8cRAJXJ25+Aoy
tDoR8QcQftlXISrpE3Do84eYh7uxfEoKOgvl3VEOXf/SoSCyUtJgnfIxg4MdVagHyz1p0WtJSk9T
uVPr8MuqLDJngpM1vgX1aPimtdM1pvHW0bQBmJwcHtxR3j1Gcd8dmgWBPBrrSgYPVPfvE2OLVnkZ
UnlL8wkmEF9Dx7S86kY3A844dTcIxDwAe5gFONOgfpZzcWAnZtDtjccagI1AjS+nw77ULyIaV1L4
0jA+Zdyu6vCC4pIwqK1SlU86oGi5qjYi+KxlUopKcjwEBF0ZCSwYlqZfjcaNBcam0hJilYW8Cab0
U9NvYtz5av3AFfuYAMmeaO7snpSH/Eab66tiaNyZcNuwH49y9768R5hJwIJoOpDt88NJ3m5IXfNF
mL104Kv6ROXBJW51OIeeFvRPJeV+9RaG/Yp9x5q6L3dp/bupvo6a4DlhvgmhjCBm7InaV0ko3MCj
GufZLc9Ivg7L17KHcX6zKElU69rWAz+JDkMv9uyHL7URZWwgIo1HkNyujdre9KxE2rzb5l1AOonF
KXAKynM2nue68LnB0fcITua7nrxZ7VzFBjRzKDxsnNwqa/0A5rSONT41IkAxmAJsXeO/5ryJSbzM
mbNT8XsG9maKxS0mynUfd16Uhjdm45xNmFqmnhyYK7hJJWA9nlpV3NjjeGzt3led/iw0zVMC9FYa
tJloHFdYv/1Il1aV1jwLurUsvsblwKVQQzi6GVXgGOUSjUGQo2HtqkSQACOfAsolLIuL/URigETe
ox6oXtzvdabagX7MlYnk1H0U3pkB2XYKkfVhhYOFz3FkSnKKcuFKKojVUXPtjq5cPRUvDXEiVQYj
Q7uO8+vYvkNaxWWUgHY+CbjIPWneRrRvlsKnuFdqwpSiY61/RTyPk+4cDgfdfCmWwU5xMooveRz8
KN05RDbW02FJoSy767hQfN3cZGmBReasjw9zvE+qC2wnO1oNSPEMfDutP4dfhbmm5IQbNciHJI7d
proKm80YvwYO8hD0uQC1PCOL/aRxPF2Adf4godMtWYuJVvfmXoqw3Soc8PZNxpBPri3r5ae+cKLA
iijli5xcw/q6YgyRFx82IcgIDlY/aVoy2VrF/yHiSJSTx1i1XI7zb1X3v0FnhZfxuw7jf6bQd2X+
icI4+wvxx/ICvy2hTQsBhywTq4d3+7euT/uZ8A64zVAbv6WJ8DO/TqLBRJMKqEN0/E/U7HdLaONn
wA1oMjTE/YtH7x+Jq/QfLBN0o+Q4Ys5DfqdjN/8RN1HnQ1A4CdLRCDNDKCcbLS0e9eYojAp45Bnx
CBxYcdWHPrIIRlZ+1n+2ypbs5lczPRSyvi3GdVx1ux5uWTSBgSb7UzeLtWY/TeNBUQ+FNV5Xlrlj
b4PAokEV1Vw5BmF21uTKzWsrXslDXalF+NXaJiXNrm2kv5mDIzD/oeH89meSOaXTRoMrWuwp3zec
Od03Bjpd89p4V4TDOrA6a51lFRMwQun16MFsNhzLqzm+Y5z7xIfgB5Pw9L6BLfIQ1OyeDeciGtlH
FgTyz52ll/ncZW/IY1Y6DiuyoI8VK6QVmbKaxAkTwhymnmTSuINMvLJfSJI7DhonE/YyE54ZK2bN
Zpjo3EpzcyNM6rkmcq7kyN6rRfeQROrHBO9fMXLdZy1e+Hqukmdwn5saRBm+CGJBpyi6gmPpx4Ic
gnkazwF6VAGNGXomLQt1YzZezanu1uPRMvaDeLRkHu3aQdYbRmUw+hr9tnMCaJf0G8U2IwUDtXsf
DrcGh0zIC8pftWK/2fLnYDaQsXm0W/HTlNuY2r4S/pSxQS1vLbtahuchyXs6jzA9V7Z93XtpdicJ
HvxZdavYKc9jzvBUv53T57KnKObz0YMHBSp/TAp3ytfDn0CAhsUr7gy79Ag7b6qdNSqPfaoxjL8H
o2jmwy4vhn41zA0Yn4rjrgHL2T+ZzUrKrqriA4s1zLnEi8yzbKVeJE+7Sm08lP1u0dgroUUrLddz
doXjaejTN743F1f4Q1qll2Rpsybec5I8R5zcGALocZZmCuT+tq3ZDDs28KHcVZTZN/vzWGIkTImH
7Kzg3HfxM3E7uFfaPnUV1pVV+GDpX8R88wRWiIrU6tWEucSr25geyFkNhIBHYbGrxI0W95eybMCg
PrVdcVvq4bXIa3I1aZkEQfdy/W7WJQ1ncpkEhpToc8y5lOq3stLf51y/wf9JMV8fUwPb3xgwVLcJ
dnXyi5MTfAHThLYSUNKyZHCC7NPW1Turb30pjffADlezIeGz8Mt0m+xO8mlMNoF5yAvf3MlsdSes
nDG3rONQIF8V9Wc5Dp6Yb4zokdJYSRyvFl89WwLzZVmBsGc7NNFqTK4689AVYK1yDv7+Q5g0GeO7
RcdZIX7qDhTqKW1JIdwOwNyUlhv85VzwV2ZKnGMS5ifHKXddgC7E6JoAFwtZupk46wxjTaIfNHoS
ndFyntCPjOpDX1SbfnS80oHmdw9Bc83+bZPwLSpV7yc1OZeTQ+s0Zbuk0Fa2M/hjON6PJZGHEyCI
uvb7AjJoI2WfAG1vkHsdRXTOY88kLNQ17R25ix8s092sUK+V5KbVxmvuCe622O3GA82SO7aElkmB
byQ3AtzkGE6bUgEmddHy9USQB5T6t6l5J63Da4oPJb0W4oz0FV1Jv4dLWjgHPaSVpZpREx/Cto8G
1ivNaI2R3yOA+FopP9DdcuHjb2MEwahODW/LlKfTZG1Cygw5Mu8mxbWiNTIEr2PTN4UEwXDRJKtY
w99ajxJigUy4CEYPU1TpN5Wwe/qe5n026yuJcXkltkP9plN+g2B0lc5y5aVpo4SeU3odUH8N3mH9
Qcslfq72gb2vQ5XItMDZR0Ho9ez/iB1+yutj3OtcBJR8RbuC1+g6dIJJ/mkmbzrAsiBhZdS1W0la
vPESb1mevIqp1XpKO31rgLPLs8uELlEl6YvNwL5CpRHtqJxneFBNN63KoAHEL/wuTb1K3mVY6pCt
66zc5n3fJKgr9gNSK6QrDZbngq+dzYohEcLJsKfCBg3o0qjI5rDlC2b0I8nMG7Rg+4AkSx6ShGOS
FmiwZ7OVjQpLa+qBDeek08Q8ozZ9SxuswkQkY0u+GyKCgeLSI8nAmQAfjZdohK3cn+xC2he5/S6F
IRiK4bVsdgiQNkSJ+8ZY+ZU4Ucgh6tE2kQOfAvB/XO80XpRZ6YqIEd+yeRZZhJrWxUvnfI7SLbEv
enOq1BIEie42TE/HyVcV9SzJxX0ZPWfm/CF3w1vDoiQ0H3DBP+Fc59ml8+QmzMXgo5/yAL3FeHGK
Zg2vawuK+AH/2fWgOEcnkry46xRXXeprBEVpUrDfAr3m3ODD2jr0VYXtERvjSWw4wKXdVSBFU3gr
mcaSF1NCYxhrTrqVVGauYxnMp8hNLeQdUOkttAh0H1H1ycMJ+lyvU+An+Z7BIcFgOrEKKctJo/Xl
zr4xJNmNM3kjwmY9iJIHEbHYdrILNPUcy8WxbvtnHEo0VsW100KTCe9CYgiIOKsJE7Tiw2TvA+XK
Hoi1ro2nvhR3QTe+aaxX2ObZHsv10i2krdYc08De9tjvtDJeBXq7tlMENy3hAdYVsio6u8cesi4P
mRAdnDMswqtlqCITBnOex1fJecLu4tndtVrFm0DPblNTL1Y96aeEwDC+SWFBt1m5N4GSUG4cNZ50
ljXep118SVmCQm0ZWvEgTYJANCAEgrX4lCpswdilYUK/MrU5dFXybqDG+UnISkd6mBImClsRPTja
Xos/NFvdNSgK086kKQlox7mVNSLaLyW/NZVgAVv4fmqanJ1jXUS4pAeztH7Wuy8ozdQiI1lJx+pV
fhHjXoe6LQ8jz6UEVED6Lpxmaw9o+wxl3WaaDypZjKtWczb9rCarvG0G8MHZ85TjJgxeg9o5zBwT
hYWnEXIgpH2X0dBZnflsR4YZ8AKaS13fZSMZ9vUB9Q88v5Xp0Od3zhpghVenHFuFynersfyv0Ey2
8mUwJRRxWuowNI6IXIYOMMXP6pJG0qbP/5p+hsr+r/qZU9nhAP9TJfu3n/7vCou0RZtqmlEahm/K
6P9usEyIVKjYUaUbmrpAQn/tZYiEMw15MXDwDw1d7fcbLOoAnLzAXGlodHh6/8R7twCwflgrWYoB
74jOyOAVf1zzWE5T9DWZ2n5IQvXtWKQPFtXMSHhrnN/MvVgDN2Tez8R0BmruagMUIXPgoWPOwczB
VN8y/Z53yjKOJUjqOk6QdgCmWJdzN55JGCP0PCoc12iIBMm665TZL5406BIcCRKD4YABsbpMintd
6j/ryPyYZuktUq1NwgAhRqPYYy6dGT0nkKFmieiWorgEzKttFugYyId+kzPOtkdna4XRdR9L3Bgg
F0Nm4JhO2GFXAMPTCToVAW1g/c3BKwdya7LkQXKivRxKnqaGn3G2JLo5wedU2z0xPJQEsYAlERZq
56sMySRlRHnKozqZxbQxzOGByncDH+Q0WHnq6xCj7USbtzkMaSkDZP8NKm2Xsm803dWMonfVQJ6u
Yj6CCTeMZXT8Ezh1aw08N7FuK1ZiQQCzGWmoSJzUTUyHGGeExCHuaIS6UiBfMxtF52qcCeIknq30
kwWRHU8ckIGKtLZAIjIuHO3Irk8mXG2pYXAomJj0w8LFQ0rXWcq7AoxbCt9loZDpDaRbAOueEqnd
1Au/O19I3tj2X4pYvQpAfOejGRJJHQuvixV+f1HjpQcJznJ2WAEGGUCKEbSblA1iheERYnh+mhem
OCTVjdb2YMan7oKve2drZb+TmryGqQ4xvsocwGMKsii8j1xZ+DatSZzSRH9UYMfoSlCzD4FoPgZE
DNIYb8Y8pg01bC8Li405tO+zaJEzpPNSAEF9DtJ+1/fUuE2orrSI9Xw86WIttWPiDzVeDAu50hqH
suSmsZIdCi31ZSSdLouTs+qgmOULXDNJ3YITfBy6sUaKFHApVkN5Kmx87ZmZScDH40MF/XtZcL1J
UEibGN1lw3ppNDvG6bU2ItjlYzSE9jXO7Ee0oSbkz9E7hDqWqC99JBhGzlpz0IyKrVs8b4fZxmfK
IA5o/FYPWKslMwrrlgRjtyeGqAiLtRE+KvN0lpIbwlxuexIT8orhKCGlrlKzwWHPFU7hTpHaG6Sj
BDh3j05n8H7vZ8uqDiizJNeQjQORyRHqTXU65iN1BoKK9KlGs/oxC8irTkqBbA/jPu8QtMsxRYRs
3WoGHJ8BAXCr6pTahnWOCWDWaC9hFlHjDkRyX/WlRRxbV31Y2XRmq1Ojcc32bZV7jdPvsxlmC4iT
mYFjdq6IWr0eeM/uXIXSLhhsouGxeBiwu3e9wyIijPWn0OaH9cTsMYlWCg0wImy1oLqyKE56RQeK
zyS6rz214J6HqetpJLl5MeXtjuLvKKnByVasKj8rBve0W+pDe0PRqM6vSdQPzDZ4Mq4ii33lm1kN
HMQzXGK3sAsWgqhTCiu6Rf4MzLuz9kY/7liRHJB9+c6E7Eizrgi0I4Gou2kd6Q5p+0NvhZj1Fy9a
m/qNPW5Uad5i1ySkuPanpW/qKQpiOwcDG1d39lxz6dT1cO30ma+an22nPzPb5ppCPj8kF4p5c41m
3F5PEtvvPC1VL8F9ipZq7DdaIBleViaHKkVv58TGmnZ2PM12fR9IsR+VHcrgWftoWWb99BsPXAUB
nhjFQR+su4y11n9kLH9qGvpxfvRNQPBtiISv25R/9CCOljAlHRk4YFr2QMOJPgq36mOM9O67k/cP
tAqL9PP3yoglyo2tMoAVBMLqD0qF3zjqHTtqa6amh6XeoIL89xQzCp/Zn8NsTn2WtUhz/k6Xs7zK
L0WNhlZYNe3Ftk+2nrpQfX+parSfTag1SH5hyRDMt0xHf6tqkA6jEab25H9lEPtbVWNhz0OSg7iX
dFpIa/o/qWoQh/94STA+ZtOzEMaBGCBh+f3sMrLUuMm12qFrSi6dQ2BGE7mLInc2hxVr/HarxfCk
pJ1OaK2fTPFOD/uNztZXGYZjZIaHCcrTULcMOsoHmVkCBYy0xiziBmZ51XfNSVPj+6ymyQ+SFxhP
R9Kq4BI40VYqgX1FpNGYQ7yt1exo5g8prh1RZqtckfZlY78RJog6A1e5SqKF3d3QtUjhQ48WlciO
QL8GkrB27OYx4S5yg/ExNjuWXKVndsXZEFgReo63ZnTt4JBw8JtJcD2SI2fUCfkwqT8TQ8KK0GQ1
Zb3ro3o05gsZNl6eHpY00VHq1iCxSZjZlFZ1VB3ZC8WK6oZWODnYPfjuaT+zRQ8VAOPqtkatap/R
gLvZKD3jdrqpRgaq4pEB/s4cOZYl4xHmqIfy0UMUJMmw3MhblafsTCbh1Il3Ue4a5ghGS66Lco9W
dcvm1K9Ze7VBtCUoFEVAc1O00zHCzaNUSDoZ1AnxOJabpv9qR+IY2hKJQnVlzB8w5D1HRL6jUCUy
A8j7N6VGH9wdiDjRC89gCz++53rJbktCObTr5accw5P1f+SdaXLbSLqut3I3gA4kgMTwlyRIihos
a7DK/oOwLRfGxDyv56zhbKA3dh7IriqJZknXde+v09ERHdXtKCeRSGR++X7vcOmGsLk3MDYbFdL3
W9fNR226KGD6tvD54sswilZaezC98z68ypNd1kpwBzQS9tcEKuTgXbhT4c+tuW7FemguRnGPslo0
OVD4Hut5XLavVImIaDGEK/ZeeKPSeG0451Z8Fg5+GST4bcO+rTH2GrIrQZaaeTekmID1Hm2xjoUz
+FP4jRzwyxEnBiH3eYz7PRVsACWobZqNlVk4sb8n9GfrcTdsImtnGMCJNqW21QA3lkQM7ab6Bseg
wxCZuJXNAwA2dJR30fDYZedmC5ki+RpBjUaBBDPCWFGLbt0QNEL/TP81IvSu4aTPhgsvzLOVCtp1
nvtGJfcp0EKoIDYLkOn2AmuiB5sWNyehcR7L/J58vm2jmTeJGW7z4qHrWcB1I87Q/q56oV/UXU/S
U7K20HRinIDIRSLcmWxj1ZlXbosudFgyprB3gtqQTPfz+H4ICGMuMab/huEbV/cRtVm6jYBPMQjt
SAms6N3HkTpUSbMvQPVNF9yUK0iMRC7gIkFtm9OH+RIRfks45GqJgOrz8DyE77QstToHy49M+gvJ
0nR0E4qUwtgOeh9t6mr07e6jnu0MD051Id+bLbUiEbhqMbOXRbh1LeTvhEVTMBXmdYZTkD137p4M
Hdz5l1gVFDvDTVvuouEjUrKskNs+f6elEQk4MifOMOY3Z/G8jYWG/3240wnrIOPGz5qYHDG8CekD
XRmwv3QnM1ei/kJM0QdH3FeSOxVVSEXFHsBhl+KO1WNWV9MQAxC8s+X7AJunYb6wPBR4jcum4Vrp
eZn7VfIuBlFJChyB54ONf9OdaIl6afrgazQ2yUYXHV3kuoMxUOSWHwdVtBldcd9T95VBtJLhewDi
q8r4nBnBuu+Lm6JGp+cCVCFlynpn08cAvHI+GyL4u9jgIA1Du1/N+rmgm67P4ypuq3M3d/dEfm6d
8Mw2xv2QOku3XeKJZdx7DWSvoOFFYFxsVc77vG78Phj3Weqc1T0hXbIznUPXwjSogNPUUPpwtuH+
TSsbLmGc01xrChndugkWlZG1JtlpNZps1l29NmpYxvo9C2Gd0Jtoptl3Cv3jqHp3g8rrjCNuJ9zs
0OvgZcjE5i84Kq006a0yy/7PAUpgpL5WW1wV9RtJv8u//6OqsP9lCCwZ4Lnif0858GdRISkqDBqR
+LYKMJElAvhHUbEYZxCLQotS0KJEtUz194f2GG9WJEMOyIuuu4t67FeKCpxcj8pMaljHgH67lDAG
/NiXNUWd44AsWf6kzV8n0Dsj69E0vog6usIPNS9sgnD92ZOYX2/HpnmjHbt4Kbwscp9G5yHxQuBp
jmNTLL3XzaCW5UarPXw0qo0ldiGtAaOBAwHJoyxNf9lHpFJXin0tdXYF0CL+qT72oduEa3TRUDCo
9zYxcz3QyrO3eqIIp/n90y9EII1ADNWUgafUsVI61UeD0OGUdPMizGjQsu+OHdluZtpusGSQN64k
w4yt3UT7CeyemaTQpldp3u6NAWAh4BIaJe9ssVNRf64l/ddAG9jIKxEgIqqjtRyi5JOT9e56sRlb
W3X8Me9tQgOLbI+BUQ8fieAS8ZuByrhS7nVPv0Nzfm+cZj0r98pJ0tuQRrAyNeLr7qR1VsQA6CVk
m1HA5bieCfsoS7gi8qAbXxwcAtP6ITcuAxKTiT5dERSG1PSmj3VKGlSknGhe7fngSvW4rVpamHFT
X45Gb2xL+2ZK4S6l8N2qzD1ERnJeEPdY2N7GqoVfxw2XYfhgwz7G3yy6r6cHI7nsiO5VbnHoSZyr
1KfZusrgusYWbDqnRn8SVc28LhFlo10mU2/GEHUVOmXgZ4PXnEepeV7k3De7+n5+ck4kiljsPLub
Dn2OlhhrW5tW6pLzY1sPpCPQ10vtZG20tBZV75TrKCQDcCjicmO5hAVL2r2bANaibocr5SQ+IrR5
IFUmjj8J9MG2t6S7ZwYkxGxXJDp5leVZRYvLkryz8XGo/ZwF0Xnzrsf2jimbP5FIQ787b+9lxs6K
xNm+brMwwbtIh2U410F6CFsaijZy77Isi+sWm8M+akGwDc1dQ4Q8kwWxbQp5j5XRQIwM5OWyMK+8
SR4oFNfcfR/rRKElX8b0ItfaKH1UO80itb1Lmy0WyCDy/bRKSDfGAOpWAsRXFP78LeAkGZz1jn9A
lu0Zd9AXKYuVn2hXbhDfp8U477NQ3BsDPTpOmTUkUGYvpldr8urXk5Gu9eZg00GrwsTXTdIFOW4p
sYtLq+aA3jfTeTryu+tvbr8dplvyzSSdgZWNNW7idL6KduVwadTvU5c4bHfY5FO/c5Lyi9eK7UDz
tR+8nWOEF2l7D5262sGwc/eqSAXnd7sNu3L09cLc5jSqui7GK5ZK3tChYnDhEO0jWMfWy3nI1tyr
fhV7hBpdxvgGNg7Ox7ND6U+Xqw3WJANsyFhaFX3wDgEhCCItgrVr6+7eLsYLx/0U4FLQYeLr1XC/
0M+bfjBNO6iHtKrdCBkjtVzifBywUR9KqtB6snk8tQtqzCZVU2jnMsvo42D4hv+WRxpBNsfBhU3V
ryxk64ID36s/zHyVrksNJwins26jQBLfzG2C4J5y6X4s2HKJKW57W8/lBkefVTYG95qlrpoMxqhr
VHdjR2tthkkWE/h3XsI13bRz8JAPTNCEZgzJJvQhctgJjmrglxF+laW7ksJASzn8xfi7sxR2tn6V
uM58hlUK2LR+K+t3I62+wdiVFsBqnO9wbPbNWjJD9pZN6aIX+VkP5z+0rYnYhyEjmYbOrDf8BsOd
7tn0vowo3fpO7IpgDs5GVW4D0qzPkxp8h/tt+x2X+U8gmYEMPDuVfiKZUWvU/7dBxcvf9GfVQcHh
0W0h0tPF1IuD7QeWQdkhaNt4tuVQmJAV8GfZIenQ4ICINJ3UD0mx8peVF3/E4bcohz2Uz/zTL7kj
Hsl+cPVZ/iaaPbZETS3lgrI9M/jJoj4j18MBFcR89ZNHquUuqKrqMkvJbsjzTvk2Mdc7txnE7bO5
O3GiL/XMM1jt+8iw7Wxsk4Bs5FKRPBtZDfOod3OuyDpM610FiH5Rz5O9M8pM7F4fSugLIHM0GDgN
nmmYDOFD6B09ptnhoDwstKxEjTp+2rN7PwKokJI8SzJJnNBUgCLhYHHn54reDBDlkSe53GTsaOx9
0TfGxYC2GQp/p9ERGmKXC36o8FvR4hDjCE3KYNu2mvPRVNIazo0WmTbm9XVBbpStMLLACttdzUIT
7kZr+/EGjRkcZNpD5JnNE+xlnHG6rzUCTTzrQ3dh5OPC3a9KlYyfiGCzXK7SObeMxA2i+byxhjo7
qNlKvmIjG+wyERf5LkvCYvLx6ht/NzOMmVeVO8B7F2HiLEHuiB5W7jiGDUwvbbixIjMsKODi9Cqu
M2EREpqSPBtATroNo9A0efsufpHI4UGxO9urgHREtBhlODanit2RWUWnmdnZTuZo7tTM5G9lX6oS
ij9nfRpGIzWEG1trcH39A4603fVIs3n2acg5A97MwBB9iE4bh93e+1DKNsq3XZkGH1THIcsBlX1B
uUXM7FDgrIum2QtjqgbXhMYzGcZtOQIMrLs80a4LbZZ3xbwI2TP4II/pnDXssGNpPwZGLJuzsXdx
Te2GnPj5QXblALNc37qisTEuD5vx1hT0yJeTPSexrKrlAhbkQGCp62npGyK4o97o8gXw6XPt4Dt2
HctaFu2zL4CebsprdtVmMLp2H0cTnpWFab1ROS8815drH4wS/R0fBWpd/M6OhpEElvZBivqMGERu
8okLl58gBcRepdZ9yEMIfnqae7t0mLSV1erqUlmVB++d/DzcQedrQEO5igdPXBojSRFdYk+XTx/o
/7ozgz39Txd3sRg4PCHTf498f/j3f4E8fP4/u3//99LPzx9PGLr/9ff8OC+I8HTwn8KWjrAnQXjL
n+eF/i98sLn/gDhbYM9Ls/0P7Nsj9B6k3IU1/P3P/rqmOgSP2IbjIrPEUM5mi/+Fjr54eQ3D8Z9f
4JCDJbCnc/iNR7TdLjNpt7OVrrVynPy27Jz3wCXAhtFs7BUxSGiIiixHQdcNu8Rr8qu4hHlmwYy/
fn1Xf3mAfP8lMIcFyD4Hor0Yhj3/fDiwKq9Jy+Xu4oqVomN4GfeIdGjh5W/Eip4eSnJaYzRm6+Lo
E8IPMBLGjDDLHeiYq5RUhbgqK1watOF7+fS3ba2Xm8L3p6K9YfLGBH54x3mGIszS2mx4KhFH1mHo
5LTBMX56Q+379Iv/OhB/DGOa2BhieYIv6NHkdSoMk6AsuHvMtrdvzSnY9qTPH7our84COrMFUFSC
Fl6WiFx1rVvRaA3OtMDTtpoBkuu5leW//kKXpfPTb6I9w2oV1uLI8/KFdpVhoxSruF1rbYNfvVXn
Zwoi0rbnTo0pUMzaGuBOvD7qqXdLIwn/OMG4T06Qz5eRlw3lUNuMGrfZhK8nHPOqi/N9iebp7PWh
lkk9ekBDlya0HBtzEdCMlw/oYhIwCQWzvzKmCPdQZUe7hBvWe7uGVWexT28iNwt8WjPoh8rGfGOC
jzCmp7fOklp2DlhgtDKXavDZiZPTIwVy5K2TCaKDeOe4eoVGteV3eR8xdjSvDHsmGEXntJUGYTLu
hC2Ek6Ge7XujfKMse3kw/fFrFuW9YcAmPM4p6/UOx6uE+685Z/NZ2RKOq7k2OtY8qjd1Ebn716f/
xJvG6YnrI21DEL2ncKRnT+/CoA26xLHwfxPm3g6HfjVN9nQvMe5+4ys+ORQoo8VOTi6pyx7+fKLJ
NkC97ypJu6H6mtXlQgGGnRRJ4uVef6gnK+bjRUVrmlpi8TbnPy+HgsThNbUEwjEnQtaqMRh24Mkg
RohENq1efG6tMaRJGIpLbikNN1U1+DMM1Ftbb9PtMKBPGGQZfTBqPMSQV04rZXqfrDkt1lWPrO/1
33viI6f7CFFtoZ7R4z2qxB2404lmEDgblYZ25wUdOgUnms7qudK4KnsmVxEnfytF4OU15/tSM5/u
WJySLgjiy0kqRurr0OB9FLGwV1WIIahyTbkNx0E7kN3T7braQ0TZxfXvrz/vqZVgUsoTxLZAxObR
NWeyEqCy1sUTvEsfMtGBQWWp3JQEx7+xkT0dvT+tBEyPMI3AU5LC8uVDgpiNTS0Ci5fokS0C3+Ms
Ej10aEQriEiwd8u4ZflZj0vUGHlyr0iMvwaWiHZdJj5jDZ+fA0D/XnkOIs40tw8iTutfP0qXAHJc
vmAXYsB8dJTGMdb6einplURJtm+MGPqR8Eh6Irn+je/9VK1C4BklD2WvDtV0qWWeffBwXxHb6owV
1i7dXMyoaEQmri8nI0BaQEp3EBu7oansW1MVxNQmzqNGct8b2/5RIPrT6gNI4aQlJcGV7HQvfwfQ
QN/jCI+iyxxZ+EF03zu558f4DsJLqnTEpbSMLS/5lAyqAtbRv72+CE/stKbD/Z6EBgzWyOJ5+QPa
Lp9DPbIs4gbAPkdNpucmbN4tATs591zA79fHO7HouWqwApfIVD63o/HKfPZ6Sw6sRPIut3pcmhtd
hrEf6lzgXh/qVCVDy2ZBTxbzc5bWy2ebe63WZYBVfRZkiHiMtrgJUm2CF53pdDISqKSCTG97wGcx
UNLem60wL/vZhCJdDtm7ulfyjT35xOPjAeOQXLLwQxAZvvxJtgUJSWTsq3ZYohiFGruSs10fpIeN
1OuPv8zk0Tfvui403cW1ZblKvByqJAyIC78Gz6Fe1lGop9uqmYo3RjlRuLwY5Wj7LMu2z3UN6AGJ
pP5ussgWdYIeiHcgWzSDcr82JOYfKSEyUNGjyn/9IV8Ozy2D3AqYO+BUaH/576O6qS0w6hiQ6q/h
qyD4oHt+hntk8a4L5/eDFVbXQUdMUKu67iD1QG1fH/3lx/N99OepGcvbfraL/D+nZrxcPU/jAflx
84Nxxt51nNLhVHNHf4MD3YqHYVuxwWF+R22E3+34xns92iGfxvKsZRhWKxRx/WhmWcQ0wmS+5DwU
M14sRbKLwr7HN6zoz92q7XdGY2L8XenIxVI8BTyl0TAosP56fZJPPDS0bINbL/pXdqqjdfy3USGW
1XU3rw91YjU9+T1RMMESs4zlfT97n/+/U0KOCrbvc76Yuv+REnI0/lFKiDS68PyvgJCmtMS3ySEb
JOns4iNOfz/FgugxYuC/EkFklxq3vxQG8nKP+fGDachybXgKAzm6lx2FgVSlgETe0Bt+/bWc+MwW
bh6NdCAM7ihHe4xeRb0ROAupFa3rtls6SJrXNbjpQF1KwcW2r4938qnoehvLjYg81qNzYwIQd+gg
W2vTLY2zAerzRVf12Rsn4dHZ/2Py0ISjNXIWycXRY4lBBU42YA0gNTN4dBdfwiFvofB5mtV+9TCx
wVlKqJiS3EB6RCTIboJt8NZ9/yVs8/1nLOcEXqroreE6vFz0CTdCYbGu4LWp0HeqCKXnZKIIDLTU
TxMsjlfSLvWtJvXhmr+kfpdg/v+uNYkAfX3eT71n1+XTw/eJXKbj7a3G08wWDidWBSC8iHkJEY1o
qypzJk4JO5A33sDP73nxWl2YA0DPxKUcvQBlOOls5IxndIaGus5tz6bGkW881c+bCqPQSbEdsBST
W9/L+bWgdoOXLyfkHKbvAPYT30jz2ufIn9b20Ab5uq+6bo+tdn9R6I18I3vo51k1ubTCXuHjYV9b
1EXPN7V0rMUgOr4eizJ33wUE5hE2h92gG2An62bjG8+7PM9fdceynhgPqy2EQo5E4bPM+rNNdE4d
5ZUNqt2kRUdnOSPGoJ7h+J4YY98JRrkpiHJcFcp6q7g6cWYxNLfqRfPkkHB+VF1NoaUN7pPk3sCP
I2xxzBpbafh146jNFHN/DUVfb1U34qeoDKQZNoRBXWIy8/pK/vnMMnW+GkIvAWzB0I7mvO09BPYJ
lacmemyUqgp/ITS5B1tO9er1oU69XhYYpSTFO4jn0WbVxOGAyADUNexaSd2KA1lNAM8eULhfiaYd
fgma+f56cQSkCqGwZos8mmP0g2LQPdS6FgvLDzXFBHZ2dtHxVrm5NdMv3Qq/j0ezkzlEJQZAtjz/
s+XUYck2yRbUM3V17Ph0fFHwBsCATCBdfH0qT+0HC/JgLI3VBRh/OVTcaKlt5gxVO9gDeWnTb8zc
tf/BC4NHBo3LNRD3Lgq75w8UDhPBzfSP1gN3z1UQwQCOrGlxRk6g/jjijU3uJaryff6cJeqdmwD1
k1yW6rP5m1sVJVihccEbE7H43GhrTa+bQ+Ggzu5F6PljJt4CVcSpqeRowy7SwAEA+PTlqKKcJAk2
rbUOQoErl61iWCYtDa3cbIkWr9XsG3BgvmDc/2gMbbbXRFDfW9ikHtomwyhMFfYGs/D5jdk4tTlx
0aVaQQQA2nA0G2gHJpzo6aRN8RRh79txunQVdsOa5921MJp8U8u9jWaXw/vXF9ep75SzjVqJc9Yh
pevljJhjA1NvoJHqZiXWd1ZbLRnb8c4L23bVNXiNvD7e0194vA+DKoBnkgZGv+joFeSZ1FNbh6xl
Nd4A7Zq+ZesHYec+Dm5gV7T1MyMHUMd7eWObodTRlsf5lT72xW8iyDF2qmAHDGt2F1i5xVhC+Yri
Firf2JEUsfKibFiMquLxoYlt8XsW2iFk7crAiEs2S6oCPtdlv55Ehe7K0ez0xo0FXLUsIJtkJdGX
5aty7svvVkZ/2yY5cd4iv1joA4uslHvhy4lGsTwX/QyiUY09JnupjZe2l7X+EuAJj63LsZSwEWwF
4OxZm7+FtRk/11O48+i2JWmC8dUdf9+e2XilDFyT/okef8RwGc67smv965AJiM94wHW3rejhqVmS
OgACl2ncVWJC6D23SM4K1wr1TRkRQ7xL2y64lnFXBYubgg5psM4QGpDbXp6FSlYwD00Bmb6NFEZv
ry+gE2cYLSCxtCOA5OgSvpzHZJqVjGrqQgf62kZ4U3Y7jBqSDw6xNzbeE6WwKaS5HCt8ICDVR3c8
4jUdYcWMJWUnzkMv+K2FonRHCghKQRye4QJCsbjog6q7Ighl3I9Y9/2D533+G46+FxM/+hLapMkS
JiCDRYSFpMAYtSuy9ntT+2+X6OnnhQhh2lzn8Zg7mlsLZb5jxYylWa68DJQx7xwc0w8wS8frZOgK
LgF9LQ901uyd58Uazga1++sPvFisk7YEcQ705OhHRG6TjxE/bq3XpsL9LK5QGbrVRWDoX395KdHd
Ip+JipC+xxMH59kZlIZD5M1TarH4R/UxK0dn61kV4g9ppd7D62OdOHlejLX8+bOxxryAV99RbkdN
pt/2tI0+lSaO86+PcuLjABIBw3MXfy9i0V+OYukF5BOjBKsWIcSJsfJuusLID3ER5P/gNRE7QS8b
zJA2/dGRlRDFzZcOENOJEFM7VQ++FTf2vszyx9cf6kSpQEFCB8amOFwKoZcP1SsH6UsUcB+aahg0
gLNbzUUUk5Z9uEuTSqAWU/Lj64Oeel9Q1ZZ1AXxnHueJxm7nOUXP+8omKFN6vGggDPkPCnJKVS5h
fHHsMgsH7/mqcA3yuKeKR2vq2vgY1vm3MjecG7tK/8FS51EobujmAsAdvS3T6Wk39KO5LqI+vixk
xSljhNBZ5znQzl6fulOLkDp80R+wQAAFXz5UaRrKzjwEcREl1EbqaFXarml3ZBpHu9eHOvWWqMLp
U5jkrxk/yRonMchqYIMWTTJu5yKMdsSWyzeqs1MLEBLFwnpiloS+/Pmzb7fMpTvY0cSR09ZfsM2q
fECReWsNi2zOiu2VsPty//qTnR5zWXwu2Y5UZi/HXM4kw9Q62HqDcraQbsqVYWFC42TI3ObZyw5Z
aXk3rw961Jp4qsoNuWQt/xj16NXZGmZDJb7c636aES4pO79SWhG8qzAb8EfVjFvLxAvKLfFmMNoW
JdJMqpVLoOOeW4Xa4QMev7GlnarZuWNxY0ciCyj/9OfPZn+AKG9n+WyugzTxUPdhbRHUZbjNajfw
4SJrG6eT5b6Pp3Y7OCidp2b6hl2WvfHSYGGj47ETC2LXXp+rU0uP+xLIkiRDUz/mfiQibZJO54uK
EiU3mcxxtiMw641r5ulRWHwuOhsSg44Ow8ntFd6mDdiT6tuDVyXOPjbS8R8scGaY1PoluxdR0cvF
VogkV3FrMMXjHF/QKMnWbRbX8OwjQiAC93zwgt9/dfqAfqjeAE7hz2Cq/3JIAkSMUgx8UxkXk8Xe
2b4RvenevT7KMj0vLxsLwEQP2+NOSyboMr3P1k6jegP9qG4STOdku6i0LdZJU7/PK0KAw2LJ/qsX
360i6fx/MDK0NzgObIJM7cuRhd6Ug0h5vsrN1bWpmfED/e3uvGhR0lU9dr98008O6v3q9ZF/3n6B
twBMcQW1eZXH7cUY0WcWsXkQX4gFfaVhBwaJQ+xVFndvbFL2ield4i0hZFGScz89esg4tFM7XYYq
7BqXQOJQAk7mzZi0Xyei596Y01PDsQ2jh2MXJnbzaM20MtFre2YnSHusLSjrbDSMODyIME7vU4IG
3sCgf/744F6z6dhLVxS669HjxbjP4FbHlckJG7HykA8TfhcYbxyXP+/0jAKRRWcnoQb1lvf5bI0m
NQQTx8NRrPMaYo6wAtxpZL+u9Xlo13Fc4ZIpp3zz+iIBgPz53S3SPXMpfumaLUEiz4cFvrLigEb0
WmPn9FYqU+G1qKeC3b1JqmgbBoF81ztA8FySU3UV486yxPsm1SVRjyLcsZvEn+Z4rhzCFs3uYS6s
9DJpyZbYzMKJLIREmqwpAoy88rkk5t+ENWdy1WV285EdgW5s6HrReZU7WG1YMkGVo+UYZa+MoiB9
whyI7R1tmGbrcA6VwAYgWaw/Hc1Vq0kLMQ1DUoNqJvLUZx1eOP7Oc+TcAX1O0AAVdAEWfiOxSEy0
cjNMATl9WirqraEZzmNuWVl41oxcL6wRo+++iRIuPnPrtru5wcxghWN57KwMN687RGlTKa/7kqhe
tDRtOioL3fqoEwAYClE153k1IbYbTbfONrGlZbSBJj7S3eCSpE1ElLARBg26nS6scsTbxuiGNQGP
WlIugJJ20Mu4IfgrUPa6kFak+bVT1btOcwSwU2yN/YaWCIozZ0bVFuWO3mJ2mkQAHiF0dj8U3EGV
UVn7IJpG08etPnY8dPLwb/GVa0WFxMtEfxhcDT1N6YeyH3F4UKaE3a7FRo+N90ylXbMh9+GFNqlc
21izNTuo1ovQwrntzk4dXLLnbOx+M3urn9aehgoa4k2bEKDRZ+lFYigwdKcLs2iVpaY61/pIFauy
SrR8W7t1CKhYLG7pbqsFo99rRHScjWERYyhrKbxjmsZ07tMp6uWtAwGt3oQRKZ5bZTZNvWlBzbF/
strpYxeO0TcMQwl/7KK2xpk0x3R2M6KR+qiFBI6SOdIP90OthjMZRtLdjLqX3sSFMruVknn/NR0d
0juSgc/eHyKLvp3WDUvaozfXv8eFreGV0KSBg31SgEdSWypkT2HJX7BWjZd/bGYjRilppOZjh80E
MXVaVeNaP1V0puASifvOGtBryJStbNV5cnCpE23tuiqzMNukbjJ/miqnuGnGWdxNbqhDFiXqzm+q
KGY662EuV1HlYURuall0mWMWct3GA06zxkC+hNXAAgmIXf3UNmxP6x5PLfIWynL6jXv7hMX/1Ov6
RnRG9XUCdPtt6NLxoJVOvHgyFPZZ1ygUeSK2fQ3s/Krz3PQMyX+1trJ2vkh6XqhfhL11jnoVu83Z
6DAZKqeg3nf0+dOLzDHaiwEYCZW7uchE+8goW+QhClFZmSjji5rFuMRnYY+OYKfHnj0z8QTryqoX
rJ3awFM1qsUdZg7sr5Eqs3ndSbh1a7Sm1rzK+GgCIm2VeRdXYCQ0Vfv6N2lmLoQZJdJtiAbPucEG
OHiosjnBjIz0skev6FMMLGPZTBgwS4X9xTCmfh162B84ZuqEmyZMSQnqKjMmO5PmZrFpWjHsgyCr
1FmvY66heQGS1nDi5oIr6yhJOcajqUHgmmP9jssX0uKprojLGQxiO1x3khhndgEuRlrVeHiPzW6O
i1kV4BJSSaf+VIVZndHDVBHLrjcyLNhSj3K5m4Npr3V0iTaN26joHEKWpnxpxQobs2Du7mcRkd3Q
FNH0BUe56GuiFS4en5EkWsicy35rKJxD2UubVd0OgKou8Q7XbWnFM8riELAzqEZAb31I89uk5H/4
TZm7OuExgV2ep6WHS9Sk8eY201CH5RpHKoFFESwdY1cHGbreLM9dwJ8gQeRTDoV12xux1cBLbHH0
NkcBhru0gjS+DY1F0IKzE42W9NVX9MTZfTObOHJoEUaVS8VF26vtAydc5+QhaGuRhd0IC17Pc7pz
TRWu6LmH7wNQRnJgRondBfku8ouhEj1+o1r6+fS1kQUsvV0uqrRBj07fUY0gigQirI2qJSoAHLHm
QBgemmin/agJ/9eJRrhrPlON2HghEjHOneDvZSP7f/83N9837JKe/o4fkpHFLonKf6lRQamWKNQ/
JIbmvzBQ4E9AH9EawQr9SzIi+ZfA0L0F9jWtJxDjD2cDvO4XLh3kGJwjHQEt6BckI6Z9dG+gVcxl
YQkXW2QN3FKOVkWPS5lZmVzuhKXwB94WiJSbD4T5HjzypbP0A2a191SGHxM34RIMLppY2aFqHBJR
SS0Jkf06nIORufNcMjXLGCO/AmUeDnsVyoDl/2y75HKwAjo+ftnqK8yFodRT2V5YThT8pqL5Ltes
PXmqO693zvSO72ciCwNDotUwFV/DgU8ubacN+ocVcYgmOsCH1rG/FHn+jrSHjKQpy652iMAOgOnX
+oTRqydI7CEUZhqvJG4txBQXgjyK8Wru7AvVNN2mlNgM1yW5jO4cP/Ltr9q+03au2mZ9dz7gz1f2
1eVYYNfbSF9V5iZ3L2rjU95+moOrOdbPNHaOskbDlsTfCAIKzIYqDttl7PBxSfxsh8Lai6hX29Sy
prUgfJBb/35swvFMtXZMrOO8CSQeJAbRKxsrLA7dWGyJqzgvZy5tJlHZ67Zv8CHPdfNqVhCHg6hA
6V3p981kX5alfg+vGa/rNHzwQgIDIPoN6yySHwILg3jZ76chu+tmbx9V+4AulzezYxKECD5LrEpo
IQVKik00w662RLb4G+3yRN+2nH8RjoaZ212QDsUenvuQJFe5Fel+2lV7rTWwD9f6Q1rcaqO3TZkF
bwzfpx3SZSTTOs5JfbvL0H6HNgY59aMdvS+k9w3R3zuTyMnBJS4kJMPDsS4iIzsfi2/5aF7Vyt5y
91AY2rs3deVc4D85nE2lSZsWMbczTbi7FM6XsTVu4MA/eB41JXFOt808PnYVBr1J9cEbhstg6jbj
VFhntoMvlt0R1BVg6iuJICKexpkI6tEORgS9B3MBReKc3n7AlzdLSrrAjIFRQL0dr9X71HKuKfmi
SvdWIkdE73rfNJwL7yNiSpxB4YgT9vODPggfs9TzzIlqvP3j3zBUqGQiV6XubroqO6vAP33PaMa1
h2P5SFvWjvyJqNK5vDICLA5LTK34JvAQcetvYVhs1cz6bN3kwlAE8RIjXo+f1fB71YaXjn6HFPC2
6W3f7PvI19yMTKBkHwYCtrib3Xlej8XS3H3uhHvhZCFm3cY64jQ3m4sm31cTxr/lCKKcbTRsnKeu
XnXFIc4uvEng1fM4D3wsqeM7mrZS9MjBc+VqBo7xJUffJQkU2WVF8NJD3niPsqk48IoPNY7TGQuh
tuarzvg8kwtOfkWftwdrbK8qgvKGTpzRRtkt/+zme2o1sgKjbY1LSJ5dae10MGVY+WXSE1M2oYTI
cPfMUA77rns39+Gt68XbKKv8sPQOQVZ+JdVMk+oKMB1b89wfKt0vc7ayOfSrYG+n2u2gkk95gv2Z
7dSsY+1GAS+RAtO1h7rvPb9UZLq00hlIvlMEIjRnOCtdzzVZaXl/05Tzx3qwDiJTztob4k2qPtuY
zLq6nxAepGVGdO4F0WFeTMEWG0lXQz+M10Hp6hvP3bv5Zh4vtTE+g0SJbCbfG8OjFr7P2UbbaRdD
wE6bWzyPHqDzQIiZVzVqlBw3qcbe6J1zkSbyVkt030zlxzkzPrdBJ9YTVqKRl+5z1yMprbjUizPO
9U2L0C+tvuNl/wkHOQyS1w7yxTGg/fd/Zcm3Nw7zp7/nx2Hu/QsdJ2L15UAH8l+w6h9+Ae6/AC7p
cACgwPV4at380H9iU2RwUnuQeelKoPHkX/rjMPf+h7wzS45by7LsVNLyOyC76AGzzPyAwxv2vSjp
ByaJFPq+vRhPjSEnkBOrBUpPIp0UGaqKMiuz9xFhTw0FuAO4OPecvdd+R7NX0J1gEklVhs3qD17m
HH+/02EicWOquYTk0M7Zl5oo7DRKaai9b04u2RV2a+m7Tushc5Ua09uxS4Cm5LEZXLUU0vctTEOl
Lljkpzq8K2pTQq5j9QKnkbHzX2V4NMJVIGADe1ZNKoHvlhLWbGYmBB6rcae/b5oa+3w89/EdoaKh
hnWDDb3VL3vhSaUE8DDsERShdhKkfhDdI1eY0/XMnDXzghoC4IFW9u0didjquC0CzZDkH4phQ3To
7AJR7Vh05zYS8XEJER77vx7P7mGNi2BTFzFkMnuO1LN0VknEdopKW9NFcJfEyTlfyT7QhhUvX3FK
ZZYJr3I7QNZpNiMCc8jIuO3H+CLuR60kvTKe8V7HbUvQo5Es2hS7zN8LQ3E/hpmsD5C/X7pqkx8i
UrI/90bOX0+sEP9ANDXyrMJLtIQYBOm4CZWsOOYdFVxj9yMvis7HhY7UAIpJ4FjfyJTXzrKcnHDB
u3BY6aKcAr/j29/MHR2GFWlU03kvLe3MKGtx0GnIERJrJrKqDkR3LIvBZfEZtME6SKRLiExM+/5C
65r0Yzbb7eWY1TUNNactSwyquTFslAouWsUU7Bx1TCoALjYYnWqyfdgIuQrYxVpAvQX8qFBntXN2
H/QzrAOTrrK6mseBDRO2mJuKevQz7GYtWhdTSdYXxLfPdl+FX7XehH+cBqhX3ti3LBXok842LkQe
Gvyw2EBxBu71l+2gnFC2qJPPiVt+HBE5rTnKvAnGuXlDqfng+No/FgpXelQ8kAvf42mrkAl8MHdl
M/mTafNia6wT8uT6gyEMDB8yYnlaYBM7hrV8l6kutgbZwAeHMgXNqhjWdZl/IeqvWTeyLVbA8bLN
wOv8PI1ndVctpBw5zmDsDGIIYlxHF1pg3YURpXEAlf+2dtiQ0WEnuzzDWtxiRN2yXZmCN2Ygy4zj
2YdEXs88W8X2tq/1CMJxLrOqnHyNCGxUmaPlZ40SbGD4EINLaM46xJS0TsSE3I+h2Bvj9OeHd4Tp
ophUMcUvavKn3zHVPCn2to0AlEag9GonrS6CqjnRkoFHAilbfA7k2lEfZgfJQSPyj4/W+fPvn/Tf
wJ+clzQ02v/892fNdezxCIIhBusaoov9izwMep5UUHiAKbHg5XVno/shciFEYs4jQDrr68fbs/Yy
a1wOyOKOClBdELd7oy2rE4E1TVg+7YJVqY0VouRMhU5bIvojOgLcSD2JWoE9LIy30TqbY0IxwCmB
dG11a/v66Tx/njgbg7EnliRg3/ZyfR514cXSvFMH2hBqZ45sjFyLpmMEHUlr1DemJi9cavaXlokK
DgvUM4F9GfRaYhTcaXlnG1jVR+00Y2n2U6VwzuqybNfVA8qxY74hRKq9cae9eKEt/AMIRRBfL9Dh
x59UD/W6ttx4IqdjpvBOp+C4zE1SFoMRUQB4subq9a/2xQPa7M+Rm6PZ2h/SF4lbS4Cjkx87dn1k
O5FGVmNSrnIA/hsg7z/i4n8rY3rp+8U2vbzyUTwIa+9RCnnVG0FFzFw+6slh3OjjoauiaJP1nPoI
HrOrMqvTbTlUs2fMzefXP+0LNxLzHEtDGIPU75mFM8ITD/8GztpE2umB7YAOSwfQwYoZvBVJ98IH
pbhCdkIFRfb7vkZF5OUMrZ74yMLSQSCT23Qwg3nzsSR3PrKVmMwbMezqOZp9PY/DN1bMlz4pLhEK
OOQ/Gn6MpzdSb4VGG5fO4Is4FIdOpn9BHVu8H5rZeeNIy6Dt6dpMFflgUMT4wkXdezhro6oKEQeD
Ty0Dh65Lq+s5qOM35G8v3Ke0GhZmBrNiKN57D4ZZZ0ZEzQqOFyETnR8J73UmepTcTnVV5nQIXr9T
Xrx8LAMaFlAb5+lStz5acmrbLXJDt0iJSGsSIGoxrvq5LQ6zwNUvVQ3j/VAZzBVidYLkZjRvjABf
vHxMiGFI0AB6Nk21Fe4t0+Ly5RAl/VjmvHvqMmH/DZDy9U/63AHBlHiRn6IvwEbPvPjpR2WIiADI
jEeI1C72WjUPiShJkJSk0VVXkic0kEh2rMVd7g8Q/BiXOCUJbER4vXEiS1m0fyfxfkPwTL4j4mP9
6YmovePUTplBXkzn8bQWIjrUx4G2dR1iAMmtkrTKbLq1AqCFOkTum0gicXv9JPaai8uLj2EFKnT6
m4iJ9k3esL4thhXQvt26i5muDfpWjaHzdkabrh1ZCG+KJXPZAF3T60d+6TlarjcYFfZiDLWffnoJ
67jXiGvwG2odL7Mm5VKXZXL++lFeeo6W5i33FWswz9PTo9gJkxKD6CefYY+5DgLmnxFax7WVEOIy
aWQuv368l54jndKJmRpbRsRST4/nhjLpq1kBRRJl81HKBmWrBpr0456eK+Lme1xz7IsGujiZ+Ise
+Nu3zUuflhmhiUafyfJ3kNujp5iUShPfY8l63zTUDHStTvu+LWlUWNppn5nTG5+WbNbntzDjceBY
i3+cy/n042bNHGgjwz08C3X2PnfjmvBDZlVKnSTnBYvYqV412UHRZup53QUJWXIjkpNETusqdomg
s/UZkXegKmeJo4MxVe0MuCOv769zUmHuc8VYrxF8iUNKycvQymFzhuXiOuHZOcYiV29ev4AvfYUm
NyV+DFoCjGGefqJxlgYZMN3gM+VpNyHvab8a2p70PXVkDjb3b3yFLx7Ppk+B5pe1aP8xCDu+uIq0
c1+vcvOmI3BzRUNa0J+PChJ1oNu//vleumI8CKg8+XA8/XtXLB1cZSw1rhi2EneLXNHZag17Ieh5
1htf5YPkZn+BWxY3hihwG1hzn36XoUXDPx+XV2XYwhXOTULfR0dibqONnfQDnpJeMbcawONzRZtD
QkvjDogOHHCM6MFR6cbVpcq/sUv0hBHsoA4H2AbSdTS6B4mmKshgtWanp5isrcn+mOpTegjrzr6x
o+5Llivg202bmDaj1glSMmy+5ZoI6Yzv9l6T4bBrHLjxsfKmiO2Fq7os64viCUiLMPZep4uriewa
QfGudB1DA6YLnWnmWwb3+YFtl+Eb78+XNjD4FhdnAFRLjrl3QAoVQXcDDhKafNZxOjDbTImtY0OZ
I56fSXgMZ81NPSeK16VWgTbKCLbUgh+Tyrl6/RZ76cOj2OcJshDPoyZ6etk7NB1aBv/OZ6Xq73Qj
S4hFt2DZGnrpw1I0Pr5+vBduae5lDPDASJic7pMAhWRykFsYIIysVE4AI6XMmJ340km6/o3v+cVD
UR09mGb4lveKP9IepIOGc/TpKLmbSIaMUFCnrEc0wX++CVwMfTQrUdzSBth7UCFgRHQW2KlUgaZ4
cH9CXyoO7UAF9P2ff4HoRp1lk8IuZb8iKpsxYvGJJlpYBCsmJphpuN7DdSZHefz6oZb7cG9J4G0B
Cc4EmyAgCTy9N9q0Xbb9HEqNTCZJCaQymVXjxtLCxi/7JYEhqMP16wd94aW8KErBokGnXyrJpwcd
wCRljtqNiHOBIJcioaXJ62ZXNnSqei0OqMAi9wgrXbuFqaS/Ucu/cNPQOGa1RZ1LqbPMlx/X1lWh
gqIQ7OQHtE0bdyLJrkyqCvd4+32/93eYBTA+eXRRn9ODJfFkUPx/H+q4/PyPGYD9jm4kdj4Up0RP
kTDwcwZgv9MMkgiWegWJ0sPm7REDEs4n0sflt7lMXMVfMwCqR4QZS4FDY4YL+AczAKSHT58BUCFM
KAQoxGW5dqFUPr0fxjmTgzZptS9aUonavN8EBvk3A7HQUaXezsK9Nas68lzi3I22P7AMsWkaeWWg
EYsj7WgcnStnqi4bad/1fTAdtEVP5stlHrQ7WwwtyjBVHidzTWAN+bTE2XxNDKkyrie817Y+RXUE
DJ6GQ5jKVR4wixAY/sggNDAnjvGdVE0Pk4hLKEkLkb4h4qNGoZzIjd3Wh2IGKRiTe9JmlxhTQh8q
LCsFsqWAqQVV8V059DOCZrLjzZBxKRuAlABLc74A8Y6p1/EbNJZFRM6zuk1CNHAxcbBhLj9GmXNs
0EbWZPvFmHej8q0jiZL0xXOB0tGUfeIp+qew24gwXumNc1Qq2XqRPTINep8YJJTnnZqthwSpp16R
lNS6QX3S5lDuExs0mlQVw08ltLY0si/MgNhfBhQMQKxY80rLqr0y+5RDpkyRDzZ2x+Q6Vj4PxVfZ
k9RkEz4kiCLpzQOUagnFWXkXTrdp2RxJ6LYk5F5XnXHXdSSiG+871WWkiPINWrDN1kOTJ2MZZR4v
sptZivNWIuCKSTXcNKZ+1ZDnY5vusWQqoGGPEvV0astiVxIFLdObuHPXCAtIz9O3XfNpnuIL06w+
hRXA9whZd1edBG6aoEVQDsNsqr1IMYADl9rg1WORkXt7YegneXlg5JvEasnUusFiSQLCKUvjBxMa
STAXZ05jX6YZ0RR5twaq4ZuDfpj0C3uZdN4Vvddw3ZlDMngmYTRx4rQHuVNNHvKoZGn6T2RFJ9la
rZUzZejIBiTVCwJa59UKfgQdbTb+EVQlzkWR6ye6iiVTrvNgY3X9Zsp0MDm0Wf+BQr8NZpUMDUX5
YEefZLT+B7ak2nAzp/Zd7WxSzsrkgoSbf8TdnKpDsPy2w0xfmdcidw4eVpm/xYq6kLN+L5M6lf8s
jX35d36trA/vbipMEybLgh/5MV0lHYYFl2mFu5glmW3+kkq57+jvUshY7Dpwzi3lxV8rqwPDne4v
aTKL9wLM35+srM/qTiRaSwff4SQM9ht72w1rwJ4ax1FFRJF6yGb3m2x7sTNrMsH6kkCMR9/WPzOj
WI6GK/S7F+tZKRildWHaRVb5FBHjobXI0osgzDaMyS6jQTHe0P8/KyKWw8Fg4eujeEJ29vSlEWY6
OQ0V2R+QPZ2tIvqG+aKRYJBR9TfKwQdexJMibeGu4ZZT2dUzrt7H3ZARn3WBYNSE17UbD2b6xiSu
WeE3nTDRBnGswgIexJ1svTwNEZnVQcdcV+KC2pROcNfIRLuXpUz0rXDHNPH6pq6/0H6yzitFy4NV
XQV4+1t7tAXDbmf+mJZmLr2CLny1GlppYKlXShcneIHiE4tXXeOxyCQNMmEWpj+PUUMiRm+z5JdO
hTA6V9sWvke0xHnXfRPlq2KccmTpQr0r7CC9TpoBMUsxjR0x6KogrKNvI8Vaq1Vjaceh1UKybNNp
k6VqvWI17E8Z2Zp+rOcGvkG7d7Q1iBhSYVqlNthD5YvyplaqLFsNShmC/VS7ovXl5GYJwi5yS+h+
88KCRqbqwNAH59ypRx2xSGTGiNgIOScG3i3685mL8V6xHiDvD8B3F/S7QeMeCPyUGqhhY1PfWg+Y
ePMBGT/Ybdwe59TScrtwiKM/7REs19+wMRiypxJi3y+kSeSOQcnrr3an/tBw89lvZZIfYf0o3+gC
vnBb88DSHUAtSfW17/zAwqCpralXiATsedsiJ99YVo9mu7F/RIT+tjn2XHvBx1ocyTxGJMPT5n76
CM3MJHjRjxXEkqnxHaUmP7FPQ5/GlrmJBkfZ1JnIt/pofO5Us942SmKf6gt8hGfO2LRd1BwN9P52
ZalrKwT/iJOJtLl5fV1ZzmL/4WOOwo5hoeNwqk/PsubMmzFUSWqikbFLJfvaOCRy7/WjvLBW8k9z
HVkxgX3s25dCaSsubTe8H8KuLntRdwWlyuge5kY/n/BK1y5eP+BLF1ozmCczC9Nw9O9tgkb003WU
EdDV9nG+BqD/berdyM8H9y0Q9rPdHjNTJkFYcWG5AO/fa8HasdkQmcdlLpomPMjCWfcDIS9lP5Yo
KrPuSqRjfWCB5wZdFvl/+jE5OCsm0uBlxLCPMMEhYaiEFVU+/6+Tj1EohHcDzdWYX3+/hH+H0gRl
w6Ov9dlm7/J//lfXDXHavqX7Wv6ZH5UJomt8eNhXaETToFk60T8qE+MdNzjFMyJvkmQYUP6sTCz1
HX7Z5Q1H3QKMZOmq/ahMkIRhPAaxi4+JWmfZDv7Bnm/fN8zkzFgCVGjy0s15zu0dZDuPGcwKHy+D
sbHpCkZeU1TroCcQ04wRMCvJKrajDZnZ+Ck+oD/xoIJdwFXWbgurfovNsPf4P5wPm9ylW8h2GHXb
00WmiRXhIqUsET/Wzok7pxeqCM+LZlJ2mBPe6H+AF3u6pn0/HM05GsHWAqrc2/EyUE1kMFK8YJAf
1gTgOl7hqHfJgKx1sokvC8rkS+hMH8keW8/utNXZzNRKHc+HQ8a+7tSKxZQcpTLf2mMIomcc+stS
l+omjOcT4F6o4vTiXpANjpfpjDU69IkRsy5s2RXXuGzZiLl0fbHchFOsbo1GVfJVoLV489zhfWfX
chPESGGdOiqJYKAOOYlIeCWl/nKULvp4V0WB1VfiolHT4KjqQqW5FkXSdrtS1ATDuTPhLRcoLTQD
bZEqcsT5troLNFde0YonXaojISXY0K/AO6YXSACmFNP8tp2M+D7pzXL6GIpA3iqdwG/Zo/X32ikc
3kfCSYIjtwhK50APo/YSPXh0j6KflGCUGUTt2tGRpJxJzfEwDcoDhbzNIiH5nJzVXteOjOnWaZ14
pbjRFaMvbxLWx1nWW6GG38aWCK1COe2tkUCy8rgkDNzOPiMbrkprl8zNaYLINyFRAPG49K0CIyUs
hTGyi12cz9NhYHTnnbAyTyTmbSKU88Z6r5jqhWEN226Wn/K+OqnjNFpNOlavyMUXGZYDO/YS1CxV
ThJexo16aBT5RPBrtovj4DyLy4EEUnJ15/GDoic3bYF/BxDTl6GKQpQaMebBuGq9TEnWbiY/q5zv
PNcfRBGtUR2m3qDVsTc1zm049TtztuN14CbfciTbs16RbtsPmi+NnuDnJbOAZkgvF+eupn5lKsl/
WOCChuQepvq4qrTwKrHMmyxf6E+mOBbuEQ5QoE7hRZXLyitIo72ZoDtVK81V5H1gDPY1s5WW0q9n
joEzIbfWhv6+cNMP7dx4tT6vsQrf6f2IowFbHObMtZEAfHHwSLSA8Kiwm0PLIWqpNQMf4ho6xC5p
0YskF/psZ6ta099jt9xYc15+Lz/+Dm8VJO6vvVVOZUGgTPQ5L55bih5+9MebBJ2wQY1IViaM2UUB
9/NNYmPsWcY5kKsY7vJfP98kJrJj/vqiHfv5Q7/2uEyCcBB9Vxb/0XvkeW1IdB0b22WUzV24D9/F
ql/nKU4aP+e5uEqyBmc2T8dbFehLh2GaJJYZNu1Jjdfi44Z14mDFboRd+6NBB6l1NYKfw6k8VSdp
bPKxtlZhQceLAL3ksk87DVqevq0KBn2zmU40MfGJJ6pxkgtGjBDPsi2W2cyfjSjy8de5K9qsuY/y
4B4N8eVoFZkvhrVCjLCVq+s5L5ptAlTwqO1C56jIw2prhmVCWrSlr8k20ValmqaHljYT+1lHBrYj
66zQ9ZR3iT2s89D+llVqzHCwxD4tCCfXErF7dOu8sPt/YTNh4oRHtoFdj/phP37DDrg/dAMuhdNU
81ZzyVMm5F2cllmLi8m5TGYjZGgcqOt61sgpZuPsl5ZJfFYPYyLKI/WEuBa5NYDbHSqMPzZDAgLi
9bPce+9yo5q8jNFwqsgJdarSpxdSVvTnnEGvUT8Y3/opdE/duS7Amhrvm1YWb+Z2LJO9p3sXkwqM
oRUMBkrgfRWWpo3p0JWLU9qui/fksGI9DylvFBxO53BcdbEetYDZfu9aH4wmk8qqz6oIO5JtYaPv
9Ps8p7L39NHR/MQsh5MxDNs7FmwaDgMWmffq2Ffb0rTKjZrUbbnq47C/JQiMnZnSYHzGLXdkl/GX
xq5wt4TY7AeYmHSUrXA78fBg6I+c6Qt+LQw2tWuuyDnFlEQOKam8dUOPt29Jl8PGW7IVolfZu3K6
MjU8K5Pa2abP8GoGDMtvHzazzHbdNGMx0ntXrJW2cL41U2++xS99zsvjOsKYMOBNEF+FWPPpdRRG
1IkUWgA0/L64LrQBPWHhqjR/o+ugnO/isk3PHPqna2dqzY9TOq/bthuvMk1utCLdqKX+rXSKyxFG
wTadQuUyrDvnMNNbx5eEFGPZib+8fus9CP727gX2jsQhg1ZhI7SvLCpaIPMtpgbUfuYW/mV+nWBC
XzVOPh2D2402cyP7E3ti42lOzspOA4aCJtL6hYEb9W61YT/aXqdK5/qNmDWiUJv6bEpDLNSD7N7Y
tz3HzUGshtu0MPYEX/P+/rSKrErM4Fj8SMN5pzdmumpEr8CYi+9jLW7OSR6Uh2JcvBjS8dFtvRXS
/HyHzBkQjwVfyXBor+7V5IiwAA7ETePPWnCup5nwRZo3K0S3P3bI/7p3PD2Vr2UlqaSi7r9O4q8N
7dFv3b+tGsJ5ea01X+/v/m1dNPHXKMec2/7HcuRfP/D0l+1/Pfw6vC+Xfd6TX6wf4uAu+vtGXt63
fdb9tcVa/uY/+4c/7MHXsrr/z3//fAd/04/bjnPreG1xdrQhD+7+899pPS/WYcGj8/ue+HVzn2X3
X8om/P2g8eGf+FEq6O/oKLH2ozlAdgVC42epoL9DPL+I6B9KCF4Sv0oF8x27LtSHOkRxxpBLm/qv
UsF8hwbaXsaDjIEWMeufbDofkDCPn0AqBBrFi/aGEZsNh+fpqgFNUIsnCS23bmvCiSxFpJ/FIMwd
d/h0FnWuOO3jlJhtmVRAK6mJkiNXcZ2jKtStD6piE+9YNuyqkNRS/+sjGJIhMI8w1oXXSrYMlvSi
zAlx7kiItDv9XE7ldJ/JLj0cgMz5LljMyEvyzNpMvXROCxuDUqaF5aopNBXjYOj1ELZ7glVIsPQy
8BDjatQ08CLShfQ+sHqA2DzMInecvMwOgjstTrdmWopyV8b6kG0mVfu+cP3rHo4nN/v/V3c3DafX
7u5Tyt82+Z//fqOr8vCv/LjBDVzuS1MFPC72ALGAYn92VUBZLc28hSJLF+FXV8W0aZ3Q00WHhOGO
uTn3/l83uP1u6bziwUMo/kf39gP+89HNzRR/OQKD/AVWaGsPSKFHUse5U/J6XjzrgWLCrdDT0h+H
eTrOnbH16LIA6omkh+D5HFzixiiXpPgCC8NwpIVEPctinQ/qIQxqf85V6oN+FUXmrmnVW2maR+YA
pwIkSB7XqmcaNPYdGTOpdHc0rHeDND4NGVyOILuYRHxuDnXM5i+6ccfyijbzjgaPrwdwM9zAa7IY
QojmyYgm7qDHF3Jo2XnKw061P0+l2IHDuQExsul7PaF+sb4g/AbjpyFaTWNNrlWl26kqJJ46h0g9
nJtBglU830SUzRJiSpX2MG7L+bgLx+oiCm3lMJFhukoRHa6g8+G6i82l6bKdZhzFGYSzxN2IIKXV
Iz3CCT93rnle9qafxN0mqozj2REHhSaJkpfxB72Eamcm7iF0q4YIQeGpWXecdc2uBt9ylC1KhcwI
IAGk2Y2uEYqmho2ygsVCbqUs7wpdves085TybNfkw21mf3aj4qQzyrNaB9QbuLMKtIUc+Wi2d5VQ
VrLRTxoLVz24xistHW6Hyf3URwF+PxXcplVsGTKeYxhZu3l2ZbTzOq2tU9cuDoCMrPo2rddqN1Vc
fPCAlcxU6Jyx6iG6MFfFkG4Vx9GxtcMKBNrkjUgTFdP2akNuhqm0PZTwZDywLoEH0s7rYvg4uAgx
gmTdAvp0ChYlJEP2FiA5Q//kS9epEIlK80M3mtBC4iVAnUwwZu5ZZV9iIitWQu/Zsg3nDVGwhhNe
iNg6IACd5VblO62dzkFQNpyVdVQwnHJXbtDaN5EhPsRVHKxRPB5YQ9ytMgNwJRj7uKjxetvH82Th
Ke6JWhfJNo/Ke4i/ymEgwmgFqFQ7nMDmnFeOk6xC+05rJnzsQh7gaDwzFUFOZXRYafmxE+K3zqeI
dOckglTQ3SrJuIn7bhOPFGZK18eow6MPka0pKxqWiqeERoLZTqsPZElcO401TxQtDBmCd6A8NYkn
oKOs0F5zEeK0xsgTZL7bvi+K7LrFWq4H1Xoqxl2kpOaBrWLdnhNxa02qT3vs1ErzbepIEAHasdEk
H9SZtlRQuhu1T450PIy6kR9oqXFeS7G2h/I8SMuzyPpaOdoR08jLoKEtY+S8XUi2ugqatAcgMbDB
aqvTQR8o0aPLeU4LArzy3u/Yex0UbPG8nhHeLlAkHSh9IzWFe81wzpKKDauStt26NiuM+K3vmrjA
zXxdquCqNJdMaBFciJzxVWom6wZ0N2gyU4OCVAYeVt6voWhu2M1HftXCMdfQQ1tNvmWMcdMq4dqc
qtpr4vbcbppPua7G6J+tldmJi6jLtz2NRzcf/HTmfBl4kNaAGtm2Cr8wwot6sM5dUOPeJNmpizQa
1pzutIVxBY+uEeJ6guXjzUV8tZwE7DJ7xYva60y05zMYNchYDXyqUDsviS5F1Hk69s6p4cS3piGO
uwl3bqD16gkKcmejpiw5jSm+iT48zqkfvcpoN1G5gIPY621irP7bPEyP9VbZJibTyUxAmrKIxySU
kIvsRmflXNb+IEqqfh6pLZW9epRFeeGBPbT81Mb0OvPO99DmXddDde0qxX0ayWwl9eyCIObSSwd7
148zPCQFeoLxxa7ri3yA25AXKmOXzKscnjjJGFYJE8BZc+lsqElgEOn2aqR7Zs36TYuAiX7lSekm
6J/U8CxSVbmquvwDTUpPtpCTzGGt4a+GplIMqzExjhOJhidNjgbHOCVbZ5tNxbdkFmsnvaM0ofVo
HXS6/UFnUSm6CJyDZn403IkgSCHXY5Yf5PPgaUHpO0K5NlqeGkYWPkCtL7PuHBOydxONg/TsymSC
LKfdXLp4YZBFD3wQP3ZRhZe5+7FiPLuyEvPEGMpdayxfGBowx+k3EnHvGMJ10aPPdtBtZVJ/marq
bKqRxmT5aT6wJCfDppOqCidCpiu3kF/rMjueUnmiVkO0+kePGSXrgziAWlcc23kJfYslszLO5mRY
dZP8ODf5d1Ho36HkwufxWsl11rSffytZfPjZn+MraigKqoUy9FAx/SqzBCUT235kAgwKf24jHmZX
BiZomjsUQ+YiMf9RZfFHhKMv9hOmXt9xBn9trH50tqhafz82f2j3PSm1ls0oquAFkMQ+fl96MpZd
C4S/K5GDWBaMQ5FY4BKztAfHlkxWtlWnKQuOumVcMSyDixAhWEJYaDvfDhpe7Y9OVCb3XW65cqPX
2K5IQk6AveCAoQYJD0UXXqH31487saQe5obmV65z4Y79PV7U+NxlnuG5HTUQbANr29ipvjHq5AbM
4ns205ZvBtq1MWYFWPzic5XIi0zGwc4YW2Qg0mJyE0PVAVnmgfiqV4MBj2hwcOUrlr2BTAcRCcqA
GoYrktyPa4cIvkAPSAnTv4RMeb2obb4alAmplp0HoXI6gQvbaMbpXBVbiGCUPsyXMK4IcJXprjed
bRuYGxxUvGFcDWpIsxNdewEofAOG6ahAEMLsO/CccV4DuPNDnRKHrtec7dg6emlTTojl3YOpvtKH
/L0RVhtD5niWCBY1xpwF7h6O2FFTgk5wGi/M2TVFyZb3sMLCFdrkZXpVmyVXSIUSviqowNua9NIv
oRiHmxTlA/kiyWCOXtsI63QYsmI6nICfeE3QNMdDiK7Sn7swqdaNC1LTblNxnfYWCyK2ZEhpItg0
TXwMGXRNvQrLr781xtS9MRTVvU3MAohMhy7SHxu7y78rRv4OiwUIi9cXC4yHv10tHn74x2qhviNc
CCGL4zJQZKKMSenHeqG+Y6uP5hklP7NWyGE/FwzTebdkIMGZYIgBPWGRfPy1LWPkwWCWJuuDqG/p
L+4tEK8tGM+azpzpMgdZzFMLPICTezw9+L+OonsIpHm0Pgn6zKx1v0LiaKg8PqD6MySuIYZxjRE5
Pn5IiisD10UupwZnsDTLjdFRPRWxUa71RLnPp6C4/T+IjmMH/rQlzsnR6PkZHce3/vjk4KQiFJG4
J1+KjtPs3Lrs9ZKWJu3H/wfxcXtnsxcflxtluhYhJdM/Gx/3/F7gnnsUH7d3L/yKjzNNanIzA8Dy
kCE3Ty0quzH+9Oh5eWkqs1zqp7fCwo34FSS3nM+jrsDrQXLIzKngB5X4DqKl9Bk9UKFEJ0aVDeuH
ZLkqhJwWCO0NZsnSZ9s/qSV/4K90ub0vYS9dru7MiAqNtpxBcbwu+vnLAF1y8y+Imds78L8wZu6B
ULL/mekOMSf9nqy0N3n6lazU22pxamUVjsY8EidRLuHJxUn5cRBRv7bdvjrOiUVLPEstnKvvgUtl
2I4fTMY/O6Qv01aTsbEWsWZ/+pW+xC6UrdyA9BQp3bhSdSffyihzde97CpPMhui9DsJlk9rs07vB
Cj/2zNqqlUI3ctTD7NLWkhUkUT+mEK9Frt59T2daNGwnSp7N9doAzvtlKsvqJBkDFZ1BrJyOcSSu
+V+7eRTX1LoIJHvwfiNbmSPHGKbDX6lNf4s333KD/L7vfkZX+H/+u+2Lu7ckX6hlf0q+7HfMp/9S
bvGi+/EKtN6x4C4qaTjiD6qux69AlGACQBidedJilpCdX69A/J9LjYuMbDH52H/yCjSfD0K592HJ
oKN9wJovb4VH61DmmiwzAn1V19jCb2xG2CWiGb+ocroAA2LmYJSbxGC7BwbgpBD9Dmb21gpQ2fAc
pN5Mps5xPgiaCIM8CpXgIjHSmF5B2PlJdY44uD9K9aI/xEDttZwH00frSM21TyiY0l1pwT0utGlc
o2ZtfHfo/FIN6q3ZDoZXula6bhedVFZG50tOSQNC0IfE1dGLys67efxEyl+5G+oh8mso1f5gRmdE
Ek1ruHjhIbnV/UZPBTgIp3ljsL5MuZ4sHJTEy9AaDiqyPbGv3iQ/3lViHSwWbjxnh1vx1J0cOm/J
vA1C+1bJG1LfhXXdKOkfU5eWQ9skkiH6o3O9PwIMEeQqo038N3AltATB5zFMe5Q70c6ZEQyT/ZGs
JqU4DQz36uFu/1s82Uvn/fdP9vnnpouZqf2+rF1+/kdZq73Dm2nz0CI951oY/MmPZ1qjQIVPweXR
kVI+1nAybcDKh8aBMCY00w+DiL+eafsdXTXGc2gfWBD+cORgLrXRozuTbTkZsSizGWkjWLT3Q1Zk
FtuZMgIGHdsuwyeQTzfJRGZBo2vl2ShoG9lpdliVwjngPTODYx9OQmsOd5VS2F6klqPHMMP1cGxg
UC6k9hnuHlKavAb37nbY25PVrCobcyrWMkmORdWeVipdzwUiOpINX9hVeFOqbLgSpHLSyI2NLDIG
AH1JO4793SHxnJaXKzY7S963duvB+D/Mmuooj4PtqDRby/nsmPn/Ju88uuQ21jT9hy504M0WSKSt
LMcyJDc4xSIJ7wIugF/fDyi1VFWkyMOZzXTP6l4diUQmMhD44rVfI2lcaVG88Yb5WTHJF21NnAo4
u+qSsNUyDvpOOcF4XFdD4qW+W4DHVsbD/zeL/hva8u+L/t1T8RPUZ0Vq/lrw9h+c01d0h8oyNPir
oOzvlxhpECvsA7zDWW0V6P4TVrkudoADtqjVaMW75b8XvPcHkZKcN+C6MZjy5vmtl9jb9Y63iU5Z
tBuc4vgf3rAv32FJa2D703tUYCDpmXbJOwf9pOa/2A6u/3x+Xka9Geb697x6rjCF8diTOkQswp/P
9svrVJWlx9NYImqL5D4acyDMlegyfbupn0jhcImF8ObzMjrHSvXuCLhMrsWgXvVT/TEqismfZ3tn
L7LfzxkCyqpTNsjLWkb64sqenItmGqiLmoiQm1vaYLrhssweGtVwdsNwFtQX2LwT24aIeEM79xW5
YzXpdyFOSL9Cj9JW6k2F93Ik6X5Dj4cIkP08axwY/DjLvg4JiUhWRmI2MZrgvvGXRrTENybewfLE
Acgo2rlq3uzXdFynzMWliw22FhXX9FxgbiEfJzlflTn1r1qzTDeE4ZNvrGVKaFgJoFOhI9a1W4F4
+iSJAirBlM/p0t9Z2RcvSt9F1niaiuxJzj3Yt1PZiEqNy2SqPylDtRmX9NlwuTfLvFkA7cKyWR4z
RXmUBn4pcndtYYeFIp7T5abqaG2wKq85xX0ZXVYkFfuxQKXq6s5RQRFjReqlo3ZXpRnf0rxxgzCg
CkgSvaBQ+rpSNYjA/EOlQ8TZj6VUPuYmyHQf1YZP3M5edWpIDsN+poIgv3CNsr7SxNBfK22rXrdd
Js5Dm9wOZrszhHrqqq/SEnXQpFb2PpvH8VA13a1QTYm7tT/SDhm4vXoBN2sj5n1uESYftFXHO+V1
HfTxvQpHWi9T/jASDnRBP8llbkfvKpWjiKP15RMtzRRnKmO3iRA37+zRzrfVHCWbqu8vHKf4GPVV
yUltviY5c6eXg7WtORf4mWN9kcS2Dk4NxzXOCHwNrz0Ak9vbqEqza4oMUPWrRXNKGsXZjYsnnjrb
mDfNZB9GbNR93JwGzDc7t7AulKLfabN5pc/ubdt2W73JziLRnvpkPn2j3HTIzboDQWBoeu912bGv
P7qDQuyroIAkz1Q/q9nLG6f73LZlAC7sL/EobrNYoys0OXG3HtPWO3S1R255Ct7qDX0QdXqxQ9Ok
+modP1Ofei1icvdc/Hf4ZvxWksg8cWY3OnzUNb/hNjFTK4hq7aZw62OP5n0xi1PX2o+Kg+RRz07p
Yh+7KpqvwUvPkHnwb+0pEl64dN5zRQNTk8bv6FkmN1Pd2dAtZqH7ZjOFE4avttcpAcRSVyspLbvu
pUrumUhpqZjRmWLcqYt9OdonQ6QfiJ8WgV2MbtCLJf0IF50QODoXuygbn4do+dB3qbNLKgHXU8N2
OVY209HbW7fWpHQboMl8S9NJ80iOPJSMkLnjW25/G+Frv7BsOZFnu3yhY0T5wLAYn8Q0ksDRqbBU
VlONB60cQYgzyNzZzowbr67gXPAy7h0lbi8JUZSHPGrUTaKl7mGCZIwJZo+XfVJFU6AWlbqB99NA
pCOkbzLxa8M6Wp3i3STzusBmUtRvsjKKz4lHwPSoZX6n23u9qeKD6FI/EsVtXfVU/MA1Eswdxd8A
7nJiB5nEgpw9WtJLM+pKnsmhgK3uEdd0kx10dCpt0nqBc20wL6Z3mVTWFqM2DWuRefdCNhDQnncw
F+NhbKKtknbocfVQ7+etluahTTKuz+N0yGLvPREe5rFOWFD/IblBONaIvQtd8UbvYnZKo/B1/VPs
lY9zfP0fE+WRAe7SbHCM3sQxqqOyuTLN5HkC/ufjmWFZYAnIir86XP/XDdcv1Wrgp+ivGQf+fci4
b5punTOCeqj6+Yd/+K8pw/2DMw1+XnSN39igl0dlDtCOTeoUvhQVhfDLKYNZdI3lXMU1zCjM4v9M
GaQsol5Dk6qjkv+9fovvEDs8QSiLGGOYgJDQv0EkyXTwlq6vRo69Y3tsM4OIyoT988Wt+cGU8WbG
IOaOVEoCXhEfYc4z3wrnFytThMtju5FMDNc6FQhhZtYibJLkV2an747+6JFMdQUmUCYh1n+jutMy
O3H6jERVjGDiirIjwx8Zro6KdJKgmaznxrSSyzlu+nAYKd5Z2vmvyfpfKbtvyYEvRiq+Lp+BgC+T
eYp/WDnKlyOVHChWFVopN0OaQBLVZbV2Jy5knvrI9TFdLSUiqIHMjXFHWoqeQJOl1hCkUsKt2wm1
C2U5Y662u8Et/antXEK0NEfZ5l5f3+tidN/BncUXc2KOz8UUeaUP8+5G+3msKQYpJt1YNj//CVfo
9vV3YkQED4CLRFpPKPLr72Rm7D9a1stNV6KtKHOO5l5LQ3iykOAx6N0S/Px63y9Mruex8FFomi4h
ha+v140MxUW9JsU6abtZDMFqqfJp9/tXgXThZ4LCgF1dv/ULoCjCw6Y5C6tlJJp2V0eWtpUOKuSf
X+X75c8ZGU8kWbCwPBwQXl9lXIRWxw5XiXUXcbUixY0ZtTkynSr5RUnod2A3k7zFgYWmQjyPJO2+
vhSDml0WHoG3ednNvliwTumzui9pmiAxpUTVYMTUxy6Z99vJUrxaSMziyATJxenp9YUbtTRoQF2m
TWOiWrKmKjmkbHlHvaq7VeqfHXNd/qp4+keLEmkkGwobJbd3RbNe/Hz0SyH8N5RpM3cmRROOGoWN
FuVnt0rM98Myqb9YlG8wiPVZZpmszmI2X9xGAJgvryekrKgojVHKq0RbUOxCJZyeUINFmsOhnS0Z
6GkxhT9fPT8Il+OqDlYoFWAMlOXtItVa6VFnwnZCRguNhesP61n3YjZ4aefTEOSdaQaN44FKIAEj
sEhUvo6pEFR81N7/4tN8+yXf7gScR7HX6Oq6w775OK6VCS/LGlwmWTvcysny9mO8ZFvRRlx3aW07
8jFwOAfAZNi+GqUSiuPUpq1elUV9tvPKvq2WLYc7i5w6gq0bnVIgNbFqnOlRT8j/UngXPZbtOGix
HRyjtnXaXVHU42Wnz8X9SqZma01kK9ElDKT5lJggt/RMi8tUr63tRDv4sIVhr8eNxekPhoEUomAm
grncdGNbWPgMtEINaLZtroVTrd4nYY3bNV643shv9QBWV/W3Q2vlH9IuNm7Q4PRWEE9rqUCbdhEV
dlPUXyjdQPKFlZbqxpxn9UC7WHzVec5yn0G7dAxkjTVgPZqgO1IG520GpJ6FbZrmLm0IOvbH0ZWR
GpBBNJ0brWUiNsoy52BgZXIMNeLtGx/LhMZVmja6VXWRgzIJmd6OGRj1IRlVrwhQSrhPMs48YzO2
akQ0cqOawkcSa6S+5o0asjcp9U3p2oUTKrVwnux6JBd09oaLNE3LxHfwwT46DdWMQd9694XXnRfX
yt+5i1JwqLeKrPQdnenWr9IiPpvx5OnE1cVbAkpyjnHGhKHXSsyBE5AqxERPBbi11+sMuc08mHZQ
KWOu4H+a1rylhph3P04Vk0IFuuopnGjUzAsLr6T9sxXqHAHO6fLKGeaMSsBIta9dCogPnT4gp6/4
IJ+ZV+KQ0lTliaRiXkadURjF1sx0ckwmyKD38zKVRqgqhSyOKdpQpu1uvMiraVE2iVFqT5k900sa
S4LwFLNr3ueezZ2Aimo+zpWiPGcdcf+B0WBeCjq7McncT2zYa6X+lJqxznkvzqLPs2dSamDPETji
Uro0FRhm/3VUzLGkB1RgjSM0f6r8IS+Es7GkmiR0RRMq6PeiFvcqUc9BO1jUqa5n8abO+utWlW1P
uBerntEBj+ui5vRbTJVieeTXzTQHehX4Jl4ZmZd+O1J34UdVol5ENeVC1Uh0Pt52MWLSit35uuyV
pfOr2YufNMWtPpOiEt8MeTeQ++JKDMq54Qn32CRSUYIRhk7iHDK1j6OkgiEBJ0s3jG1EurjVXMQ4
oSbzlFmjmHduyiuauxe7X+u+129c1kn1iwHyRxsv4zAe4BWTQ3j+euOVXuyxKfB2GdpBpQ1gdJoL
jBHjzgACuR0dwKKpMdLbn+91P3pvewbqrhUBRMn0ZuZxC8cZ0omrugva8BLjnV80bnM2p0b+YpP/
jnfhzcL34jpsqSDmb16fIOzzpGDS31SMCjTANeEAFEbTU8GojL2OY+t4LIuGM2/5q5nhB9fGHQtz
b60jENTd65u7SLofk5b2hblja7C9jsGzqEqmVw9p7LjQzTH3C48gtjBo36X7xXj0g0hw5kp0JASQ
A58CnL7+AKbjaHpJ5R1BtUuONL4odzF9JvsRbUngpHTxuoU0aaCxwAwFFXytXWE2paDrt3/vV5/j
zZvNKOJ5ISiClS86sl9IPDqhSpNB4w327y9oLgXahkoItvMtusttIOR9Zk6ThOltpWkDT1W1dqwH
pUU8pk4nN9f6/5OLEg27nikQML1VEhZyUmdXpe4h9eL3fZE5t7JgIFWNBe1qjmpOhXj7dkt/6/T/
t4PttTPtm8bpH9vaVfOleteLL1/681Pz9r9cr/f3f/r/lOmHWocXi+y7LJV3T9VnolS+/CQ689vf
8DcjsT77aMvYBRhn19nrb0YCHzGAAJsDHsVvzVX/MBKkrhFwQnL/yry/jlEhjg1RKwZQF63q7zES
0PA8iC9GP2Y9DakrMx8ECEGcQA+v5l/NHgdklhhhh064tx0fhty/AQV3Nxx1JXsE3r+rXUMQPDiq
F05nx3uqj/CU29NJqVo8MXDwBYazWtDQplXYgfHKgMTn9efMJae9N+oHBohbxiA9KCz2myEX6W7U
zQDfLzqtRt9ao/rogOTVs6BoT9vnNYnucONmOR4bCdKYKtsoI2tEGIEqrt1BBHmj+M1Snz2Uskcq
MMxPosKYQ7u1eTkL92rKafYd1M81RiGscod6msYvUEDXreYwdVch3Pu14eWf8CKd+mqugrIfAxDK
rYMnHrs0fL56cNQaLUsNM1GKFYyf2z1J8SDicX8dlXRael4IIuDX5gL+mh68NMIcNOT1JbQ7jmIy
p+LhnCb2IV+Sq8xoTh6k5SQr4j1kaFU29XlEeajSOQwFfh1p7Ks4OrWWffCyZENiALCB87XzqAON
2VHpYrTGg4OdZNM0Tb9TBQ731lpcopkQOtCvNaDcMURoplQoFUN2M+H2y2svJCdYI5o0ucTLUmyy
ukXcYxxql+ajZPQuc1WxT7QJnyp2jj4eiKnUD0XlbLPBp1OyC2k23s0uTWD5skn69pkMAc8Hkt2q
brInvPPDEnmIbAdXSahZ11YZxUTZuUnT9g6TIq3ZihKFWbcwFo1glSRdX1b1HEI/wPrMvs7fK1u7
2MgpKYJCgLLiPbqMI2V5nhiR6HK5aVV7Ccn5Wissy1u1009WL0Y/KeJdLYkL6DgSbPSY3OEkm454
H4dHUcTagxAEyhwWXaibqYv2hpodl7a+r7SO44Jt+qMpWRN0SNLMfK4m7Yu7lB9m967KFvQJLhao
yhz2lTUZNJvLGzOpJTzA/Rw/F3V+8LpWv/b0NFWDdikIPpvkcoUfOYxU5WBX2CRwOCjLXYSvCFvG
EVfyEJ/L1Lb9cXDnw6Ll2oXelu4Cdj1lm6h0Y4ir1tjj0roy4uqTzpuykO4n2xIXRpEjHF6u9amq
o21JbVkNm0x7nC/yKMbzP7kz4XIpHqQDjcvZIR/UmjQdmwYO1NduQ1XpAOy0mB4FcLNoKFKwr2yi
X/lWBmcve1fSqW0LYxsbyvtaRLuCSWkyBuxNabGjm2AKsMciV0Eis6pI6GYV1KikDi3aXmOo7Alk
HNJaKx3fwEARMuRF+1RQZK2YcN/ERmNcWRInxBq71/S4CK103Jc0R6husdUg5fHmeOOxmNYwiGnO
j0Pbi/e4+5i3E0IWN3Vui7AwdYrUp9G5LQqn23UmK51cIp+uVFpOvaMBH0PFudUHVrxoj5LxGdrF
1hiy6QH3k6wdT8aiOQe66NL7QScQYRFk6dtudonHA5Cuh6jwiotiJne15p/8ahzvbbgP0iZ0cfyP
4uVJOziz2Khld1yduXACp8iQe9WKA898XmkVnvT2F4joG0SIPRvUAmcDqkyAUUzRr/dsozSqsoJh
JATxzJ1Tn2st0L4uoXP9+2/6/6nv8J8Lw9+lcT9UP5EUrH/8b7CfBAMadNYGCxtwmX/z1wucVGwH
bx8Kt2+K3FU0/k/2NWpxjv22jWyc7A5OP/+A/Za5zqSEhYGfE1r9fyUpwKBGTCwnDXTra6f166Uw
dZoknq8eNpN+7BwSNti5veXwYr75AdZP2MjbKYHLMI2siW4uIJnzBiUrbKMZY4fq9ywudiJzyW/s
3kk1v5KLvaVzNsiqOUi7CbKbzmHdC62R3HtXJEdhT4EXZ34j1CPhmyQdu7epNZ7lcmptDX3dfEZD
f0+nRdBlylMy9dGur06DqK9iOV4uRGkMmdwoHnmgrblpFW0A2Jl3eu5dF8PyYLKZTEu6j716qzaf
2jq9mnPlaGQEizaFDnXH/NHkcq+r7RpIUhJpXbthnGAibcj9Ud3pcqkqM5Rp+YXIjA9mlF9XsrqH
Rl1hhHIIZq25S4maDnRAJCK+jSqoJ/sWKZtJ5Aavc7VbtmT8P8Yp+4qVORuBrbIjeCdTl93slVv2
jCTUarkr6afOWvOrMqf6RjHNiB30TDxzztt9woX5YMUVZl59S/jVsZOfLOOB/JarIjuSVq7oT1Dd
YtpG9SmVxzgGC2pItbICtd+kme13E2kl4dQ/I52FH32IUgc4QsHVq4rdktF6RetlRIt2VHQPrbOR
Lty8QybYhCa4N4fPGfParMpPrVddAvCGCwYe22wf0qo5z1XErbOSLe+7T4iYzgukQa/VfpThfBRM
WlZ90Y7tpRWrj4X0rpeRkPL8tk4+9KILMy0OlbHEJtQNd4YbP0ld0UMtKZ/MYXhXt8q5crgL9LC2
+edxai7bpqZuW7/17NBeTqkTtrH9QI/jhiCwcFiqs+KeLNzOmg7QkR/iqt0p/GKEqW+A7XeLl2/7
kpEIa1A6PVLWGmYz0Wwwf35HJN3gjD3KDHHhyW9l44AgPdl3RzlRS+5dlgXeaE/6o948NaNKZ9Vs
Cx9gdB3vSsjYfN7Qk35vmuKaXlFYID01A4ds78DV8BxTaXo9FA5qhyXd4R/V36e2N+yGXEk3qeZ+
NKJLKZJb2V7oTnZwpluaKL54uRno4s4dJKiO/X5R6N5ssVf1rv2+ihMdSt/zpyXGWLjcGgLhTCcT
ol+Wu1GV1MSVh1q9tgfC0rVg6jFGL49uT1O5dwtQ1AQ0AaF0pYW5mG+jeQwLMQPr6mOYVPMDxuF9
Ab0/T8dMtz4t0tyNigyy7kL00d4avWBQWSvKqapXL1VtbohgfM8BheLcmZdl75UErSvZyU3FoUM5
AC61b4bp1BldcSEG75OMssbvqBr1wd+uDBrKfHVW4PJ6DwtqVBX8rflF1gL46+anWauvACbIjKkI
+8xFJrf22H7oy8mlC0lgH1X2eFA/uA5z6VLcg+cOgEiIOAarakOlia9ljNV0RhPSMMtEOmFv9a0c
LZ7n5MYzCe4rE5KTyYZNNr2Keqis1yCk4oZ6v5uKyTvObJrfZWiM+WUip3uMtpdGR0yeN3h3nC2y
YyULZevVLG1rlCZJCTU25zh/HrriwRFuvDEm5AQFTRo7YWf9oVVbHBIZx5e+0h7sCne7Sn21k55p
JN0UzeeKSZ7KQ7QPyyHtYzPI2lJu1UR9F3nE8Jm2tnPEUVG+qu1dYjNZLj6O3sa6ELYk4YsacAtn
e8QziT187IyjqrhemJZGvCkmSSiYMj4ZScepQ+18s9J2ca/c6tAQdJNFVbwtLXkjlzTsFhwVdbLP
Heb2+OvoPI30N6VD4LlhFpu7El3B/85Z440sgAo9TtT/ril4ICGk/yI+AZN+qX6sLPjzr/hz2NA1
4tvX4BvYdYM23jVf7K9hw/zDWF/wgJYGJI31IirPtrGoEfhsWoTmAAS9UBbY5OkwZyA61MmdIzfk
N1xo6yjxAikgdoqTL4jFNxMcwU5vkAJ8AID5qZrTH7++2kzRJIGFj3GbKEb5/OIm/WDi+D48CiUE
Cx1NhLZqke036PA4jz0cr1KGmS3ifdoqY+BijJWU50XJVlno2eBYMq1dQRYFMOw5RAn+hXT9K+v/
HUS9fghsDY7FHMeU9WbqiYzGmTjQl+EYq82GMJHkTGi3s22GLjplHHX80cvz7S+++pvpnvvMQIlc
BdshGPx3/WVj3YCbjHkdOj2zkFFY+VkaXbylPVs/5mvFG0elwh+Rde26hd6O1E67Q01vSTCUk9zq
MX9iilHhUe9lENSppEEhKYrqJif73Qz9VbCCOdIziYJiG1vRpZdsratXXhf3dSjMUWPPHgn7dmS5
1S0h7n9xXwDKXq8/tKw8EqQ4MYHarIzX13JKag8sq/CA7nNnn+bkjsZyDbhQJCf1yjiMySCDeSFF
XioIUueBL55Jj9B1xR2vfv5p3sBmRLgTvU0qsgGD+y1A7vWHWQOvB88kSC1tp/4sJEF5sxuZv1gL
P7rKCvKhDiL7Ckbw9VVoIKnmfLLdjeEUjJg9h+12FMn+59/F+B6txyVAmhUGEShpG0jy9XXWNISJ
onmP9yAlWXsX3g/9nkoaQ4kROyOIAaDJ78nsey+rYnwanKwmkIZzKvkdRenVQVdMQu5XfBxTYrOY
lMuMJq6cwR2cG0VYIBOdGRFEGEcu8TFOFtUX8GA5Q28t9B27G8R71cYGmIFpp1+LSIvWyFhUOXRo
Nv3nvugHZPpdkpMUt6ZmVAq1ZBs1zpQqmGaVbmc5uYYOhpaM7aYVeZFta9L9LycnMinbccYm9zVn
1JEDzlE6bdV2tN43kZt9VTqlipB5ZoyERlqj3s8GesFDgRnhK+Q3U8KYxvNJT+ZZ+lmWau3ascmH
L6tueiBWnqcwpn7xnSIbkn2TiNTn1ogs16eqSlw4y7gW7eQIUwhqmciaIaN4fGjL1uh9GOHhMxHD
7WXRpvFzmdfRo5zT9OOAFrH1kWEX97TjmOT6VPFyD7ap8SVNhTq6wiRjMZrJFMUo0TiMZ2YGvpLG
+lmMUXkDyUg8CgoERw1n1KO7EfnNLYrF/namHIFBuOkyjmRLC7sn0grYV0lAeIN4bpo714G/8s24
ljdRZdISibRxemoUs/7aNlPdbNmAHBGMi7kiJ4XobjqpGO+iIcoPQpbDV2vpjdsEBeQX2dTEbxfF
jMZ16tUY725iME87IHoTFKfEi6GS7D6QaDq79y3BSMB6XVfjEOxqzig4zSDYG7smLshxOo8MzEVc
Y8eaC7SePTkaSC0qcWO17pQeadIZiTdo7C70Mo3dqB6rPULciQTsutsOuj4+qTy8pK60lFS3c4Hh
UXEmh+XZ59UGm3hGYQLCBdAxkbgVnRYU+fYS6p2ovJZaqdyV0+fV/nqyrCo7q8OSu1vRxc5NJGoC
RiayYJvAaEfjMHVmS2JcZTUXbq/0d/kEpKnlY3VHy56DQrqqpjwYCGE5O91Sx7Q828mC2oM4dxo5
KuuxLOUQbegLYRqbZnu8mqnEWHzNpAZo37aGV4Hklb33rC4K4a1tbo/6w2j05Kf4qcKXb3xAQEsU
OxrwEHtwjqhbOv3GyDaKk2G6JQx1GxEJgzok4dADN4uXbixidTd2inXZzw2K4VIpwcvLqERDL52F
AEnXqntt103eOG/Mrpy+APrOT1TD5N7G0KZ015awDv4IEqyH1VTlON0ooEoAtT0OJqXixUOoJtoA
I8rjYx/klLrPeedO9VaZUtkw+KMy9uPRNrcp8Ynq+xlpQPfE71zPHBSESaXDJrczbb6JrdaLz8JJ
54q06LkT4WDlw/xuGStzerJGnhB7t8S91YmAt4yxHe3GIPpBddLen6M22qs5sMFHQyHtAYGAqjXJ
sIWpnWZ2BUKX7gjWQjQemVmHTLsCiiAntYj7z65Wa9OlivrYDmSdL/LBKgCb78ZYa1PLl/bUkTeh
6B1Hd4zr6FxIgoCk7xXrK2JwAN3M41Kmq5g7SbMl2ucUtdyeEuvE3I+DLj9OQ1tPvMtBqk86BxIO
bY7sLqZcA+IQs+5c69Y4NPvYVkFjhqjOo30BdERWEI/KXWnU5ZfUKyjDqko3q08q3ryDpq0kuNGV
6JCd2tEwbXd9W94W9RBvk4W330WUJfmxARPXngRlWz15HGr9FRdHaxxcfRhVpP5GzosvsyhEzzea
aLCRVHkJhmtmjYdoBcYCAlSPuzpagqZlijzXZqK0m45yxLO6OACrSKu1PhBF1cjTUMnsNiooSD5G
Ss9mbCWKlVzQd7HEmwkZxlXLTBKFZIvaaYjUmiDjFmU6OoaujZ3QdXLb/WLYifvebia3ew/1Q7wJ
2SiYTNSccFotTldgSLjDO72Z0vgX79OVU341KMNdaLapoaeC+iOe//XbFNFUUtpKGsOZaMXWMRqC
jPGHBGWGOURG4/gLgeA63393QVx5YI3r8Ig0+fUFcdujZlCLOCyzybgoWmlsksocA1KYwCR4IEJD
OMam1lGVoFdpQOpM8pO6rN+2NWBFLDQrINCy3pLFD9kxUm2fJFkMMl5ZYWxO1uU8Ncm9JvXiMnK8
ZKuW6XQRwzyHaVR1TFkcs9PeKbag8+86iuo29BOrwdBbSvDzYeX7kQhhNXwlgj2AVXxOr7+rZyjE
P1RE19l6Ye9NwS6Lfmz6BeL5o5+QicNkKLJWrvXN5N/Vo0wTGhaA1aZ613R1enBK5650vO7AHv6L
08535wwWzKoZwISGLAI75uvvZBQd+mLRRZtcdnCQhbLm1WHxUeNKbhPLKUMjoQ3w5zfyu+OcjpoU
ZSdLBtcbmsrXFzVpCs0SzJShqaKa05YyCbI8NrcchZJfXOoH3w9zNaJ3oispfDTfiKfrkUBCt+mS
MCsSeexjxwHJgHhcCkayfFLbE8Fcv4p4/sH3I3iYkUrFxwpXsv77F0eTTCayVwU7BK6SfqurALnx
5Azvyh4z0s9vpbbeqzdPPDQAun5EoRznV0jg5bXcWev0bNGT0BmjhhlqqoOp0bDFDZ7+bqnp17Kb
bgxrQiqJl88Jd1ti76PCQH4EQNeubC/9+vOP9K1h9u1HwuDLhwFc5v+8eU4UF4Ie3jQNjUgvr6gI
ws9kj+JKmKjl6Gxg3sUffxp6KHioErSJpdFsJY3i/EDmuIvmDErcaIwNCUfVHvlStFOHqg5dogfD
ZUGcaTrDcCdFJP2pnjW/740xTI0Gr5s7RdReRoNfp42+a7uoDX/+9X605aHhIgp43QnWLubXd7wu
CiOKpZKEcy3cp8qYCfzTjPRoubVzO4/UQiJ/rK4sRNp33VQ0vtTGZVPYWR3aPeCB1ThFaLSp6jtT
ZIedWTGstJ1+bo16viLOMw4Npbb2ZjnTaEKjxb3WZsesEsOVriTVh7nr69NoAPBKr/I2MmdTXDzD
pG1C+VUn/I+WF8yTZhGwgMiHfe/1l21MpeYM0ifhoFbv6kYtDlpLAwjpVtgMnFyBVu76XT40uj85
eb9TKOre0JbtXhaVHiMGsps/7/9vaYD+hzKDvDxerLXv1T35k/h3XvDbH/6LFzT+WP0FSNtA1mwQ
NjaFv6A64w+CYFd3kE3B7Z9+4v/mBd0/cD7gTCAZiocTAvcfXtD9g18WS/43YAGH8G9FRq1Go5db
EmdvZ7U088kwdvAB32x/WJ17b5R2hCjigbofUyEapriFKHHUh8iNAk432mmekn3VbjHn+/ALnLga
8lscvzfb0CjRU8zORtPPhnLrNvu+DAcj1NszVsKgbD+606Pt3jjt9VDFgTpthaf6Ut7lTt9tX/wA
139uWi8NzYj/v/8y3oq0MNoQVwCt+voBaPU0llRQeoFrxneQrnvFzZ0PrjVNu6idnxOpPhhxBzBG
J0akGNU+g7A9NKBIoVkRqAnG2D+SeXmbWx5h17Yd5BKrqg723pctsoD4uvcIlQs7a/aCdsaibZfT
11lt2zOMYTsgNk/KZ+yyNRHclh0sOgkD5rBjDXDbcPvUzjX7f9B1aHdUX8dkCDg5OO9J49zYdnxT
lDdzZ58z6/OkOttEOKSOvhvzZBMDqmeFFqSLvicOzpL9V3jO0BHxs0YOnplgnWyTLchwqMvubKaO
GaheogVKY5wG2iAyBKRWv7f6JIDWO5vatMl6wBShfpQpXBhqEGTPlOosx9iywrkH2SGPwNT2+LA3
xvxZFV+MHoNq1PUXA4bHfpBPo/nEEXBT4QFQa/G+pAHJpkA2s4yznQZtnV/K/FHDWZaoqDuzTzaF
u9pdxKtAT9+nyMGorDiMoBO2XT14CgZVlDkRAcSR6tIwgdNR3M6QtnX3OTcurP7B1Sd0JLZvwI0Y
tXNZNvtBN+QuLcWJOdW39S+N/VGDrOVweNLHq2g41PZ/kXcm2XFbW5eeS7Z/aKEuGtkBEHWQDNai
OlgUSaMGLupiIDmCzCn8E/DE8gNtyxStJ6ay69d6a8mMAgHce+45e3/7WqtVtx2jfV6zEs/TOm91
QozsvRLBeybjq4KeXvayG8vmNhHyZ5wr1504ayFaR4NCMxkDen2cB8MftXEdpsoKBI2nhAR1dtdC
BL4xKDuhSgeFrz3U2j6Lxc4xmlXrdH7abntUR/mk+HaGTB6OepCdRc1db1H66tJFG8b+VAk30SDG
0Dt3nSzaR2HvN6Q/o4DZZGr2pTK6DZEbdBTyE9BTFE/AKhi99M5hUqsHFFqP9EQ8dbECT+PXXrVN
1zTybTAHrgBw0VYI8MZ6jeLnQtUU2gTBKoc+OKWj56CedxtJvpIK04sHaVW1Op37wA/K3JU6Ng7G
RB2RVyNS/tVgvrT2qhfDdsrvOweZVZknT51p+Vq2syN5o43GZ9No7ss8fhxT49qU9JsSR0dSAZJM
Wtza3az0riifuko5S5Tiroq6sw6ijYGtF8+745tBWDEcdaDNlORZjbvaxnUONjVxSGurvKnbLB/c
FERUoJqe+6cq9jV4aoHmmTwXyrQe+P2ih2BmOGdMXiJfinZcReWq0uDfz2I3sabFN6G8TZhfSlO7
1VAW5xCUpZdGKZjumW7RvVg1UmxzI8oaTi4Sf0TZUbQqe/LOoDaqBefWkSTUYwzgyu6aZfrg0ZOn
zYyjGBXSVSN0V2qP9eRnxI72Z8YEFC/D1LxQS7ZB9kAQ6SKCqNqdXgSbYv4y0wrB8OYTFH7WGdJK
SBxfqxAYp8VxtYM4bq1w3XjOkG0rcatox0jb2sVj0dyL+koi3VpVFuEjxUyauZLJRDf+siSwVfla
Kk4Z3dUiOqPGdbvxehhOrWLAQrqY5Hmf5SdOAqFfDvq5OjLT41pNdbqKSSBQl0DpWroVMf6Dakcy
ylkjXcgNC1t5KuOBhW4t92RLw8LtZ5xJ8ZWZnyLzkDfHsv0q5VdFhZbjkNh3BEYrxWOA+sCJVxk/
SboeR2+Q9waP5aQAhN+NjU6ACj8H9D40pVcd537TSS8C8xJxFjHps+Gr9ujLk3ZBg9MDwn2k+3Sd
0FLOYumlb8N9VU5+FdXPacHCaGmbpsd7MjOIrqtdlm3tJGOJ80vaz0azppfkS9PnEnlHXI9fyRNc
WSgNWoXmrXBtLgTcUIFUcYIaEGp+QcSY9SjI9On80bln+UxGIuJ8k+VeJy6s4xGyS3mvp6ukfbQY
UfXGrp1AEnu29RhJB7nZysra1PZOvp3AkXtZpZ9LKXqUOcasDhCiSVOWZ/NoFOkFirGtSF9QBx84
PzO4Hffz4i6fcB55sQTryhHq3pTqlWLQCrGg4wiUNSYhLy0Ns6E/EVfrNs4LQnA36E3kBzeQVbe1
vIGvLyG6CZ8WqW20jns/g4NFUiBAaVcMl4oReDXuc21wNlKxCdPL3rkvq3XH1si4N0MqOOkvqnGB
r8oT3YWDaETiHmLToSe6OJ0IU70rytsmmrzAZpKP/QmYuGMfpdhk2yKHPjjLTfASk71xXoLAXtnw
uULBTrRS0W2M4CCMmXRB3cct76dsePwxc4YzsMyuFJ0SDa0tVAF2i1bftB24+bZ8nFuQIdkzlhtf
yrCqYkbrF7DEYvXPpUvo/zr/UgLgstR4ResRN8sKn9rFRD0Uw32dqIj9RA4RMh7HRNmPsrTS9V1R
22QD55/TdK69UjJOTcY11xxtU7BQ9TGK1Girl2diLB+CXiv3eo/8gs21FvbeSVdze1WkXwEsLDl6
5Yy+xNpZ6B3U5F5rH8Yi9viSerSq620dP6FtbgJWXh6fgdkFaxDNxabZj724CAcj8kyECq5Uj/uR
4oFLa4TUJ/3jWFHU8ZAPueLWurqaq8+z/tIEn6euw35HVjwiMLvrd+iIkDidz+p+ICPsEgPQ0xzY
zUm0Fj/SUAW7IJTz2868wv2ih/ioskc7snJY4Nq5GekP2BLLP2q5f8XBYWkh/GTSH+c5g/7pJ1wu
/v6bKYBYJDxPmOeZWcJ0/HZ2MD4tHkx8M4uqkG4ef/PX2YEUECbCjL1R7C/nA0r+vzSFpIBgxlet
BTC09DzUXxn0IzR4X28v/iimrLwNkgILj8F3/YxIsog260gBSZgAtMYiTRuMB+4t7mowIZ2XZYEH
tmZdF/Ie+saDzWnC7a38kIbpuoZqUiox3NhsbTfmmuO/4jlxg01O8NDnOPrcJKyaA5FfjqeFV4O5
V0IJBZ6xqYIqdFWNm7mdfFVEG1VvYz8w5i+RGaZbhYD0uu1XvX6lS5UXoQZcte0EaiVVrsHHPNbI
fG/jQRtWdTLjSy1bJN+atiHCwWPYJichD1cBzZkhRsHUkjyLxWKsDOZ1GaqHvO+sg9IzZirDecbP
kG0qyTlvsAJmUsuxp605NTBUn9GBjWJbSkShFLp0x8zHvKXJyiQsyR9jJiRGWt+HhX6phXS/h26+
jqHgUKzWxPv0NfPRBWKC1CrcyUOwhFnIaOkxNPoGWXxH02bETzf7vNZQBlkBuiHTSHOvJ6LHjevw
VmlN7Lazn/aOslFN6cXhifbtuAc9JpPnUX3uSp3AIKnYhVmwDlLL9vpFqJZjy0TrvgdehlIMvsrW
ghvip4YovRgZOQ65jVowkMtKwfEoTO9gqV6zj/n8xv4EABvHXDW7EDvlrY62Ch2cUaygB7lBpLia
hiyxF/HnAQNCqXabVnIQg4lW9cdcDdhb1cRv5Fw9Ykgjti92sMsW6lxsKqXLj0re5AdQOdoTGu7h
2EVpRXDGPB6GkLAWCT/TJcxzzIlK4FQPQWESfKp3hzYO7ZMpImuvGsW5Fqozszca3UAZvkrRLAFw
CRi9huY+aWrjoqoEbeO8No9ElB3CwCz3USSCVQQASm+MrZx0hZeiFOwb8pX0IkONVaQZQjM58nQx
b81iOtq9dKlJMkkJs0APK0XPvR4qu35GrxYnkg+y8pF0mSujLZcjhGvniU82hI9p72uWE/cqyr3T
6IcASWDrzBwv4htRozksehwmToX0ruP0Mw/1YgLIXEzWIBMr1F2R3uxoJa/6FqmZVj0T9P6YlMNe
dvqVjCBR65TfoOFNN7BTu5UaYzGhs/wFhf7z1Bg5qRHQJlNuv1RDcDotEIPUXtWWWq3VyblTWjL+
THaqxY0wypbLgX0vBTMVKh5b2+nutFYKkMfVwVFMXzSx0MB6PKnDSzEMt9C2Nvmotp5U6RjZOQQy
DePGQHBLIvx2zpnGt6BY3LwfR9dy7EeJITlDiHkbMIxQ+PSU5PFV0oDAIOPjkDvGCZjP4HWD2Guh
RgJiYO+x33zW2/TQhcHJSdCHNgwB1ygGW1p/jekN4Z1VTip7tmJTzlyaXdO4yihWvaq6OZ+s4vt5
o0GNLeJkEwIyLq2sZ44vXwyGOBuMJ1a+ByUiGaYIs+s51T4rkvrcSe2wkrhBzhFcngyAua1e3JWT
w2OJ6UNWnbXVxrVbOIUH4IDxdm1+Jr/zqW+WpNwSK3VCG9XQmMPWaXFgCoUodilCyoTSOX0pE1TG
1jwdGK56ea8eWqYGrhlXx6iUb5pgiegsOP7Z1mIyTP06L1gvjACUPBR+gS2nyUu6u455Bc4XJ+J4
sjpSeNRR5hCWtuUdlXx7qzP8PWsaHgqYJDwvdWZXPf6WVPPQXk17q+EZAQqQUflHZrSxTUe48yCd
skpsa5wybjglG6cQF6kjr4NufmwNhsTaa/hPEK6tJnqaBw7alhwfuwRxlkHypPe6xf4rygkdAdN/
Lieu09//u39++ShZbHmRP2sK/RMCLCY6DD81wi1k/uVbP5KqYKkoUBWiO1jaa3/VFDZ57QvAnsBs
lY7hAof9q6agH7kw5xeAK+zYJbX3/188uLQjAX0uLBGVORCmw+8rCqsG9yyZmUQwXXCcEbNAJd0m
GAXeXKMftAqpjt53PVWKFgYnGCqxXbxrFDJq1ay6I+m6ikLyx/dK72zC6fnnb0IJ9M+3gXkEUZwJ
GkC39ymwRVZMoVmpAd1DVbqdO1qPwTRyPsfs76WZcT1m3WLp719A/xQohoyY6PCI2N6yqm7gDyDE
rpSnJEHQGC1n8HgWGOGjYUuuq5+HMuduMmYZ4uBYULYEfxGxNbOBUzkpERi0rL1pY4QadnpA7oQx
SaUsctFj2ma5grm2nQn5pH7Iclcf1GVLEU/xoGDds5HgZEWouYNm+GkirTkYr5NBfC5k09MY2TSl
2JlyedbY2n1MBitxjV6nyJWrtfa5U8b3dRJ6I4fhwSY3skOeXtecOs2IBkx2o9SF7UplvBGkWoQL
/IGcp2PYWWuK3WGtDxNq2RipjJ7dykoynlLJMfZ5og/72Ux3XfcQd2S6h3Ak2BhIINnUOiqcblaP
RpTfJhNWzJTTVTW3X61heNZs9WKQinVFOI/eG1cByIiqeQiVmZQ6fV0H3VElE6Ubbb/vobeOM2Vm
/aybDTIZcdLa64ZZ3NZUwvKApGub13TnWuvWSvJbw8ZeJdu4V2mzIca6YJLmWgUhdAOntTC3r2r6
bYzZ9glfmNwxy4+sbhW1aeZZ8wHGesPpNgYDW/2W9OY6xBh4KKvpAcpGza5qi35rINqPJWnVZx37
rdiaobaKOb7nwbR2hF5s1IpOUZLVOG1AbiTVOo1JgFaNlVU8iTTcVur1IMmrLG0zBnxTBEYX0IA2
4VgzX3ConKlycyUKEnXbQb1os/qS04N1iJzAczJy4gq7oklUhagqx4KbYjqfYuuJEVnMI9rsZCM/
7+tmPQXzbtD0W0eJexJ+89hn/B7s89SYDxblegVxn8JTr7cJ5yQvij9nnQZ+mzEbOS76tRyatK3l
s3kMV+lI1eZkkgIW+kmf+nDrFHLp2ZN5mqX4ggF0QiNr9OLI8lLL3NV5cBFRErVais6rBX5C5I3u
xkANYpyxmzbvjvIgDZsIi8jOSJurKaBjAXzlt1oFtqWk1BldiR92SFJq/uw4F9rGNhpPgjqiIEQC
7Jt4NvVYP3Z3mGjJOyylfalG6h4T6n4w6T1lKHzSZK23Mx28svFzCBYbLcZVMzM52HEUkfzZSTZT
2T9za6HcI8bXEwy3nS79ImKez0wZ73oZjE1OZY5UYyug4Li5adSrsErObGI882HBf1bntRTE7iz4
zW28tTKbcBcDk6xoSlWq/GAa02MqJsvFmVXv4lRGfjE2OweLdRrZZ4OOPaUPK0DpJXFaw2DMe5tx
kGcnRGVXoA8Sk8GFBAjSHRx9L9PdBvl41Ol2Z0Lise7XuCgu0qD8PNAjby1a6HlHlC999IJ+elhh
NK4HAEZ1Sbu0GaaDVtiIkpXK2FvK8JziVJAollF7Dpu0SnybIYDBMKAuET4xHFDgX5a6fCx6+4tg
nkDSmeIW9UCVpz9GdvcY0ElucEdNGgTNyUjXhqYVa0UdlasoMDjfpZLiAdM9gyLiKzNmF2s3OKHq
ZpEpX4ZmtlfHk1mOsGMYZyBtCfL7sUqh8Ki4iGU7CW5CacY7RZlEIie9Gmgrow6XNUIxhsfDQjCg
yuO2reqTobC6z9PloFcnCT/opq8L2tN6U8ucMdqzcp42OIv8SrY/jw052aaJDeMp16JjaOq0dMv5
KSWsHIgjPFUB0dN2pE0BkeraNPCdl0UAFFSv8xsMZ5Tj+aF02vvOhqGU5Kdg5N0B1O2yyjBd4dSn
SBP8l/0RfBujKYWqdUwvKUqX6L/cGzJm0G3Ec0AhvGq6XNvF2oAy8Rw0DUIqGrGiVc7izrqcxgnL
dPB5FJj2sxFMHbbae3uq1tmivjPM51RwoJP17JLnIiYYTbXu9NrezUZRvDha+0QwjF8Fwd3AfSM5
SnKMAwD6cSY+K5NmXJXEArr/NfFA2LA/JC9MuV/ze61mJi8N4YqEx8N/6ZKoayHl+AhTJK4I9HK1
u9KN4tdkPUsVgsgGKeiiiwCMzPT1rU7DikUV1oKIUyX44phfU+I+HfYTem0/rxDeC6r/mL5SNfE+
5BHjY/j+jeaI3qwSyES+aXpHDK/tNbp6PuB7QmtZMY6oMaXlBysqNxnjVJ7d6w8+wQ9KFHQvf3+C
5d/fyF+iwkocI1UALrXUHlxdD0Y839XGPCfrpZcE3U1qlL4ujBuDIaPRsuhqztc2KPYEHFbuzz/P
Dwoz+HVAr2HvLCaWRSL05uMIrG1SFRaSN0eYR1sJq3dCzJ+6+fnbLD/gG9XL63V/+zaUs2/fplc4
VPMHEn1QUlV1m8PPRWEe5rr84E5aBvX/fCcb/y4WEUbs7423VEQ4DSPuWM7Y9OOhvE4O3Zpe9QEw
EZSKOHXQGRUy24IqGbtyo1/N4H9IYCclgqVSIqEFaPUHvoQfXuc3H+vdHW6G9AY4A0vooVE3Q7if
LizWiNer/G84dfF7vbmj/qH++P1/LW6t3/9P+lJ/lJvy+kp/Hr3sTwgscGctYjNNBe/+7ehlf0IB
At8XndJyWFgOZX8dvRyOXtBd+PVBwnNk40j019HL+YRgC2oTqh9ASRw1fuXo9W4lWBhQvAMfF3Qk
/q1XccWbR29UUsvJnaLzo8RqENhXCAjstvu1k9fru9j40og9WwwF76PRNWoMU/QV5Yk5Emo8Ed85
BZ3wgsRJPlhdX81fb57y1/cCdcSFYRXH2vZubWNSHuJnmlvf15VQUOgnlI/C1l7SWUyPylCL58Rs
xj3ycHsTjgg8aTs6jDD7hLxOoM5R7OnottiB7EbbJSpN3UBem0M75rumDgxXrXTzi9zBTwM5rSq/
0XysToUVpB42MZwwSlWtyXvBEpMXL62i5D6t5mkT4bS8mkfSd2keCiBT/J8iJXfdaosnIlfzk9nA
OR+bFG2yXGv2WssPhaAb3Zb9nhgL6tRBQQ9tG1K105wZ102Rp9axc7ARK8QJH8Oq0+lUGSjX5k7D
eV0ooXw/1UpyVSvwbnBKhNf5FE6bEt3X5ZuH4fQDJc73i94fFx6dMZfdQVv53o8Us7kKRccmIqfO
6AWKzscbGDuLKZdpxiMy+Pn7/UM4yq1LYiuOQ+4pbIDvl3OgNsIQMjSiNCy2ZvJ1sqOvBogSPZCG
vWg4Ev/8DV9vnX/cWsiMSNlDFIvX7PsNBMtE2XHe73wHkq/s8bCPMtGxkvW1qALNxW4gLlUNjB+2
PGONcShWvOUmOGHHHrgYYXvR58YC0Y2a7MLuotd2q/qg6SVNuTARdun3WrJvMpmbztbL63QKzGNT
6yhZwhyY4Acb76vQ8903AlpB0UP8DhKqfzz+vR06laJyvMSkARc68OumbLxQqoOdqAmkjKHEuLUq
MCDIBCmkERId25nbfWZI9QfX992uudxAS+wqJA3Iepb9qlp9sxZh6hrRnra9H4s28XFgRausqiE3
TI69DntN9n/+e/7gBmJWBl2LaKrFV6t9/3NOnKJ6xsO9r2t9A1pJyVcpcKKLvifOogv0bqXUZfyr
psjlS75503f3kDZie0ghOvulNqirYTKcfTFx5iJmo/vgev7w1+XtiFDjpl02ku+/oFGVNmkfTOvD
ru0PVaDrbqOky7PRPIWys2VqHV2ClOJ4W5lim47qljNkariYxvQPPszyNL6/02gr41XkLkOvuvwY
b37cKI2B2uo2T6vjSGtJTzpPJxsOBqEBcEmznM9dAdSKbtlHCtl3Vc/rbYVtkTxfxPN0Gd91F20r
As9qIqwiZKtZyyZgjooUFD8YO3X78zvqh1+SLW4hVi4d03cdxiwRbdUl3FFjA90Er0mxmXvkdlUY
ShR4te1qcIs8vR4+uLo/eHQweC+eU7Ts6E7frYVxFivJPCI7M4wNx9l2dqkxh+7u51/vfV37x6WE
RL+w4x1anO++H/Mnp8T+x6W0mvC3QRbjWhNGhFRhJoZAl6dtmioj+QmzuusnUl0CvecQJ3qvlxIG
bpaoVyBOI/ZNiXGHyJoPsh+XD/D+LgNLTasaT6zDAvz9XVZ1hUgUZ+79PKGF0Whi9uagsL0kGtg3
w6zbhlYRb4sWmEU2bX5+eX706yNT4+hokyeAiPb7NzeK0jYri8etCPAVz7RT1gOxJK6JSklSK7qq
YGKAqgcfrOI/+PF5R5ZNPCn0z+V3jzm0iJj7f+x9LZ2ylVOYyb1jEnXFZLI5lK39J978X1HhL03/
n8xV8pfn5OXr49PPAY7Li/xZ3BufiD9lqCJj6lpgTt9qe+OTwkRl0VejxaBeYHP5s7Y35U/IMKlO
qeLpyyzxv29qe5ZrFcXxMg35VSYDH+H7x4ETr0aEGgAqmRezOS58f0fOZD2kFt5dns1wOpnqRGO4
R7IXrQvDqgrXLNUvyVjsLFBlXoaVtWjj2yCZH0pHcXUrOhdy/1hLzomO+gY0yanC32sGBB7mCQaH
4UA32r5kMbxJo+xLPHefI7ncogItEw/PHmq9JDQGFw5CsUoq1JS5JNbdSJIh6UZT3aRfwmTuaPON
XxI7uGxnpr+RjJG1zef5bOnpZ470dTSGaj3hqlQlVEfX0tBtTTs/Von8hbm8lznBKeyYbBZqcLAt
HOkxlYqqk8aktbMvF+VXiwa6o4GE7gzlAo/YRp2tvT1K7tQ86QjUzVM3ZjSMpeo5CeLEVZFv1ZLZ
bRxHGJfGnFYb8NOXOHILgLgAPQhykEz6m0Gzy7pxU+COz1vZ2Eoy3suwvKrDZBWO1YXR2gY6PzSH
cZnNXtagy7UjY95aQXzLQvYoS5GyFn1/JAZnpTfJNcrSWyOnfSiHdNbnafJURc830aTqfmtAOBpK
7Cd6EJjrhGLijOgYZtCkgXu1BYi/iRzUAXKJ8C8PtyUxVmml0hrVcV5fwBsOGiyqoW5uTYHB3h2a
4pSoascUG5U2sPtNZjeQcJk5aPI+rex90Zkr3ZAvYkPe2Gr+ZEv2rpONW9pLyHNMS5xVNvdUBuuy
qOZNFvbgxCXFfCGJBsqMWYTMrzqWYZrLHhlhOaefWqz71ryIo/Bp0noPn/NB6kcaxBLTo0H0+X0f
1PNJbuW9VVerXCK0J3RKgAGxcRMU8sVsiNQfJ21dKMGtQ4rnl8WttipqmnVTYNwk2mxekuwE0Wja
yJFq41QortmRIAGN15WI9vyw3qgWL4D+gEREUXkp5tA6OAGWczBMM73M6bxiMFJWHOnihvetzNlT
G6SEHVXzNoyN/FIX+lpowIGyhJn9dBBqeBeZ5WWP1MfOCpZ8Ul/QeBtkCPWrdmS0HwWScgdwPhBX
tJLrJwaCZzp8Tbq81kmY6ZeIabywccSrokL1rA9eOujJR8kGP1oZTNYfam4bq4n8rigCRZtxAG55
RKL+NIFL1cZpWwbpRkjqv6khxF76k+0CJ9kLyU8/YwUqvMK3RpCs4PqhJUGBaCDE+7ZZIN4jOoZ+
DyNYyodl0P53I2ixmlK8U9UsmwJ/9HcjiFG+gibKZKxP3/qXZvCEWrzfLFQKZPYkBU4QQgBruWXe
VOhNY5SRQ8/Db8XwNdN8Ps5mjlZS2DxbRuo2E8G4s0ARj4hDVTD4V3PyOCewT+lldphu08J5nGOU
cVrWr2fLbYLAy+vnUGk3SZc9aADUEHRdkP0cbEATNgyNDR/R1iaUBoeMEiZWsXlTVP2KmLObJGCQ
MhbHwI5uTTj0ZRqeKKbPe7mih1H2GDQa5qf1EJ815Exg32tQDUXN3iAMocXmkDzlzfjEAMoKg+mQ
SdM+oGdzAlEBlo7E2xHjgKG1a0O9AgF4XpVXjc5YiXYRGXI50MJ7KVHvyKDxJsfZR701n5UBqQ5q
gUy/0OI1niPdldu9kageoyGU6SmkweCpbIzrzom/2EZ1HqTS45B3wzq1EwXtv4nKflyN43xGwtqq
MK31nIuzsm/PM+CDiBHRgaNaKx4EAzULHpne76PqWcpV04ctwjIa7wcrupa1vZaKZR/zxshat8x2
Vc3ZdQkGgASRcU1rGXz8Kl2y8bB3VrA+6j65V5KEuIkadaXlOWTFtXaEaj/WfkuSz+Gk7PJyOCyR
YnP4GEajq7QgjCSrnldVXRCkoISPYu58YejbTHmQsPQUcKewmvR/1NL/hhqTTsLPFw1gX4C/PhTv
8Cp/LhzKJ900aBSD38CzB/jr28KhfEK7swQIOPi1HcZGfy8cmAmZpVBfwgjS6WK+qTJtaGE6JSFr
0a/WmMr3p2v2CVaupfTF2Ualydj6+1Vj7qVaNoJc97IgI75Fbcsr7vnpoIeZvM4dHg1Tkeil6guY
OcUQE+SGudVaRTvrZ03zE2ZfpDokSHfpjX1wMvrhh7MtnaaSSbjU+3QkU48LVLoYRcwQu1ZPOY7m
wqz3hhMl/psf8Qfdz3c+3NcLsXScNRyGQNZg8H5/IYRo+4JqDlOKPY0rRQksb9K1GHluzyNJhvc6
C5n5YzV6yCcTmtKikCgr8KPRRwbo5Zr/fQr+50dZDqpvVnJRz1JYQk/0mpopPzLtdF2h1v/gGy/U
2x+8DY06BOEGwvLl39+8DV6pSJOGRPdaaTDdLjPjy1DezVPMgbsMex0EfF+elbWsHeeFnd7SJsAd
ThV0mZdJDY7VIQdI6krjqWlq7SQVUMhbwG7VuuKHu7FGdb5TB0QhFGPZbujScS8JK848Ry3NXdeg
mQV+ZK4kcDLAF9E81nqw/qXfldM0G7Ou0VjhPqKhsOznb7+lYgNU741Cxy3WhBuwOt5UlskGp16/
0rqZ1R/BpV21/UbFUOeNlax4PUqCrZMTVFXwHf+47v+KpXFhZfyknmJlxBAMtui5+c9OieU1/lwY
1U8ynZZFpGgwVqKL/WZhtOhScYamE0T1tAzd/qqomLqxJiI2fJ3GEcjxd0VlfSIygX2SgQLjOgfn
xS+oGv/ZfuW2sZfOq2LZCqXV8pi+eT74bBOTbU33pniKCEmmrkjL3/KuijcQiy/iKVYOcoA/LLTE
SpMgBdQhtcmsOfLuzWX8weL0/ZO63MOsSAwMyImzgdO9Tx9py2guQXHpXjX2wzrC4+xqDqbGOIxa
D0p5QYljVp4Km8bN2g8nNdr36/Dr+6uMF7kaNKjQHfALvr0SOFxjZyoD3SOaWTt3jMG6APFhAn9S
mooMUmv+zVT6+NBqY7bRajvea9ICJoTOcY5IbAzRjJn9fjRC59aInbReS9ENGqkODrsqR0fbnozM
09NRv5Q5aSEub5AzoILmZKpVgaVDss1IdHYScbDDxTZtmP2rnK+v0Ma7UjGj08tS8zK3GvVK6gKh
4TbNpe3Pf4d/TpCW2ZHKzbeIZ3ETvutPjplslhpLHAJ0vMn2S0kpKZdfswQBHMop3LuNdacqYgsf
Ax8B/uTiKCfShu3/skB5qDRsqFS2utWuNe3UNddRrOyLdAPQ4Y975t+wzGiLpOY/LzNuXea//3dG
mOtZV8RPsXjM4nZiUaG71U675//5PxQeVkYVy8v8udLonziaoUHkFgaHw4Dq20oDenWJJKQD6CwV
xtuVxvwEr4fhi0qJxMbxttFnfiIMkYE7Z0E8Wyi+fmWl+QfwBDAj9ETgjBCC+N97ngN5ballWYJE
jXKyBt+QzObLpIz2KS+lc6fO8N8WgQoieJyMZydVneciaUXlK47oYhT9VbWLDXPQSThOxJUTw9B0
qdqOc6hcVI4U3RsiidaJbkjnczBnd3Wr2A3hF8oko9MS6V6bDMJ+tOm+yMOa8JMOP3QVL7PyfMI8
aNRx98e0+d9we7Iv/ez2vG7LpzQqs/yD2/P1Zb61FgiehWTEMZM6V1006X/K+61Pi+9vUZKQrMpM
9c0JASHJ0jpwwGYsHNHFyPd3a4EbGQncayYrL/dLGpNXR+Df9SjLv7GYBLjdGcks84l3q15aCFON
S4PIwHo0L2cFCZ8+ttq+iGPEs1pEw9cZ69u8i+g6aDNmvHo2rE08mOjOIpLMzaYLTjLDtVUIe+sa
35kMW7TKSbmoM2faNn2PEykmjnkLckiN0LXjrI0DO+SVhd2ZuIfjTVcuSGsD+48tpclznEnhvmOc
tXOqOLtXnUbJqDTbdWYpyW+isZqWkL54IgnOadib0nEA6ZeXOMG02SCZMtPuhqJTbmybyQ8aD2W4
jOZ5vqwjp74r82AkFFyOJUxzJKGScW4BLbUqo7+Npz5/5tD0we7y7gjy53W2GGjTSWLHX9abt9ss
c2tYdmHcEv0hgCnmaXxUjLBcyVDn1nmkSscgjDM3bGAalrHlg0h/GWP0dhD7Yzd1hj8+0L/iGV2q
tf+8hRBc9vv/LsL/h3M8QqRvmwhG3KW5x8OI32aJy/j2lJqfGN4tPyCl2mum19/lKkqw5aFhoLk0
CF8f4L+fUmZ+FMAOgDgkE4jEfqVcXVqJb85znG6IBOQ0D0WZvjBk8KWKe1OvSqXV4tNhW4ji6CA5
Kb6GVpwBY0XMnfKcFt2tUxh4NpXSU6oR7H25pg/2RVLRFRjadWLZxEMhK3alUT2lUXg3QoUkFkJ7
tJz5ouPxRW72XHYEYWhyd2aNNZbDMiEeSApXajVW2yxLjyjrGw8BLGE9MR10Jc/slS6c4gmrKhDS
fACaGdgofswWIkTWaF7eDBs1YLBeGvZG77UHitvqOsEm4awcDVeorILMB4sKybaIJGk/XxVqmp2r
Smec0bJ4VJEi7PTatE+6TuyTQC+3Dl+lIdqQJIQxlmBJDaJnL2Mrx86TIMYvTERYkuzgzE+ZPYXK
s5Ypjp8i79jWnEO/FiU0nqbTmgtTjxSMpE7gWmPA1CipsqcsAETs6GF91KOcwFpByMHRkSaQsERE
+AUn4n2P6Yd+oRbAS8C1QIcxy6faFVrREhnWggjQzEeLmGfwG1CHm6w7cdyosQWl2WoIxDOmzvBM
MwP1ty7MIDGmNbxhdYjuJtEaYES0flPitqRFqDA/y/V+qZHF/v+SdybZcSPZtp1QIhbqouuAl3TW
lcgOFiVRqAFDbUD/zeSN4U0gJ/Y3GAoFSSmkr3aszGxkMsPd4Q6YXbv3nH0yLf7oxNBh5FzeuhMS
bzA2N71g5qeGm6x1cWlo/ITMExU7EadDbq2JQvP7ckBJZDwhHAKXgDC/rTcVMqKVUhMsMWen+eze
zySjGfG92d/NdFsFqS9ydm4zF050Srax1ak4GboeL+LL4HDTET+1tmr7OGTXsp1OU9d4KO2BU1Xe
FBcgQHFqCBCqCj3y03hurW3RNjgjPD4LGANk+/A227WiGAeK8oMlrYMNovhDIbmh/aodTkhHBGZU
b8z2C4bXnSbN06m5Xk4ZdanfgjTBByHEppyzM23Owi0iAzRDpZr4HijmlUdi2ReRY8fCH7vFRxmS
hB0twRlFvvsPKWG92dq9IKyq/Wi6OGftMnAlbiERiX2mXbXJ9KGghe4Y8zkt3vU4WDvvl8TDd0dA
RsE83PD/qRIszqILkOz1wx1XRTEMEW6pIWsexOBdF95C7e7RJuO4WGmELSPkt3FOoMF+WRr/FdvA
Iqb4yTZAp+Lj9PG5if65X8GS/moDQDRIs1ajWbaU/azA38o0kA4ESJkWzdSFE/l6AyAB0uSsyNaB
puB1kQYeQmXRpiuMqoqy6zeWfzpZ75f/RalOSIjKEAgpw/tmaZroHsk8RhtkI1SX2DlLl/WLPJnw
ZG7BvXEARcTYxgc1DTqOx9N5Fp1mgwi8eoce92D29pkh1lK7wPYDZajeLf+N24qhuV596cjHsza5
9xFYvY72YAic+xwCMKjlC+NYn/XGoSuQvD7aBBkvybizhW9RvTaXfDWVNd95iMMTdNarqRO++pS5
zSa319XVUGy0TvCImieFX96DJ0kJN42inW4lB+DlOItIRjaIQqD+Ut2jm1z0EL3NQ48ayMPwHt72
0x6KHIgvhtUcWQxoAGKtncPt3kDwp5FASu5JltkQbPbY01wzv9dY76j6zDK7qCNxxAy0izDWiKpb
Y25esdCl02OhHPi3plxk7S5y9+W8J6Qvas/D5DHROBy5X0y12dktsXMtJqv2o2t9Gm/qCwM2Wr9y
HtM7PSlXxd4tlR1N9RUTa/oZPjyeBQGTzo9JfZN617EExGuAye6uBgWNxhcpzlwVs2mGIKz72LlB
U6KDWDWX5EOksw8ZC6Ne6O5mMJXKBb0oR7vBUof9iUYvquzHtge/E0GBCvL8MLm7psMssSoyv26J
OwzibF0eZO3jCCUfZ6CS3PXRWkR+owX5rTTPKqtYpVuhnYzWoWNkbquUnfynce5csnwjAgK65FOt
PWnFFevkqtafDG3TQcspAHGI/NM4pkzCTvRQ+n0K9qt6gL+5iso92VXDgwBeY2YZ/PF8yxfUWa6f
Rce66XDxDaSVp6seSeUc4pIdzH/RarY05n62mjVP8VNRPGFvyNgP+vL7ngjkgW+rGckyGpQaDDu0
NphCs2Z9Xc2sP0itZZ1b8KsgKxem71/dV+8P5ED4oplJMYN6Oan+Xc7a0G54uUUbhU3l97qvy9u/
LWeZw3jY3dntVAPB6rLevSpns2FGkiG6ChEIPj9dELWUJ34JHU/VBsdP3PqKEyGJ9pEFTQZ6PzJN
eTZHcjfVMXanz2RGrmp5LjKqEmw7eh5ERfpxqBgnofdxAKs1Ywf8pCYAgvUH/W5mwXRMLw103tE9
QXMC+FRjoqYK6Un1m97pdBgIp60pH1jyCdHQx3WhR4SgVlW81uM0Rv7v7pUR3vIwlPSLxbliRUFX
YD5Ng4H4iHbkI0/gtWjQUD5FF/kwYyJveYvCprlqp9zxpivhxRDT0Q0sSd5+4eyH5MwiI9xkSIAG
87HJnnCtnrfGAKFqTm76vnvSsmQ/KtboFxYZGkifbsqwandhk37RafUEQh3lniN+A7fcBto2Ouou
rHhoaS9PProwSnbbo/ynb0v9prortKLXtiiHPdhK0BsELjy2I+/IfhedMKynOmt09YyMvGcbBRSo
NdaYQuhW0EzGgRiCldbUwSy3mlxQZ1DSyGR3JfgQ41yZd15TuRu1V5FO0QJeS3j0LCXTmWn1l7Pd
nVd6Pfk9CUTBGMUfbZFBLZbaGYJgMIlCILJKOpNcAey0amugHWo9nTskN7DIz8eSzELYRvnkG7Le
VvNdTG+tq6Mb4MIHO5aF3xPafs65CnVZisOjJhx5L+a6uu4G3JZhPt9rfXuZdEaxLns4PYiCTLEK
I6cGoU7qR2JUaoqAzVLO/zOEk+CRQpgg3BuPMr9ot1iM/zPYfTOjXsBom33gWVsV6fkkHl496D8Y
EPzgWUF8Qh2BwATP0XtL4tjqGWNtAcBUP1amc6LGyKPIE0xAMv1rikFova++1e/sYdfDc5mDdon+
mRD88gpfW3YGKlB8SjhYFscjS+K31VNHUwrJlvk8OGfAHLzrX6un84e9QDpoIPCPvWA3vrXsnD8W
DxliIcbdjICRPv9GNbhMiF917DgtEF1GdiliAxqBQMXerp0WXHDSK0oHR+6u44muwiuvhktobqr8
HC7Vn3vqP2ZpcW3fvSHvgsrJpNPB5b0X6ZtGTwJiaVo+lx/6kFgZDDcuEiEiPVYc13Q/dtPGl4XY
AjvbT0ZIl8KOtqNalbvcKTM/TYATeu1ZVIxnpVFv1Bqjo0z0bcQC8UER3kNkJQ/u4rJ0xBwYIUBR
NTQxYcW2sy+m8BjnRbhx42olczg6dqU915PcpFpz4uBJp1JrVzmJ2rTIA8lxGwzWztbto6J0J6Kq
bgo9h8xYjl8Ktz0bK4sQcfoNne1cslqu6QGe0YGgwxH67mifWbO3sXP7Viv6CykBO5FasTU85cRu
dWMxwVa+lQ6M1VN7S2sXFEhNX7No253eu3AfVePZbUpAWIjpRdEc7Tm/iqKaDa4dttLDu182jKO1
YbhoSJ9ee4Vjbsu8vRZWla9mM7EvPOn0u94THagBByVW7sFpcvp6Vc0unrUQ8n+oda5v0q8JWexh
efVH1ynDVV4blwC1LuOiabFfFWesecZG1bsHW5KNqDjkRFDvZkN3nPoYMmjdX49hTbp7aq2twj2d
1GTjJX23/KUlQ1xe9sp8isjE5+an7zQAZ4ipFis/78aMLboMzLk/KdRk3VjTvtGNu7iy7vHQ8Xp2
zs8KYHIe90aTkshI1hRBnQLmgtHVH/U534ejo3CwJqJEJ/8xMTwsGlWMforx3y5JIJdqVsMan8bF
dizq7GbIHJIsjaqzYOfeGx3IShOglEOUfdGv7NLT1xZJFnd136grawDnVEWFiSrAhHSWJ7s8QimW
WN5VC+MAA1XOYaH047av/Mxw/ZDuD7o0uSnJQu1mDg7jTPKVrUMptonxJJ+0puC24v6Ewv60bbwz
i8xYmjeVX1tOE0SGOQU9utxUS585Ig5+2tdP3LPjGnosln9n/DQx12VesNWKaDNZxTOC2DKmn+YI
5LpMbsrZAOg8aHApCdSVxI0mUifYswdruZBqm6g517LovpWfl+hMyw0K02lXQ6idal3iu6hmVyM6
PEZH2crpgYKUeCpSvV0Lo9m2JX0jY1YKcoPgerYTW0mZZWvyVe/5VOm9GFvzMg0jZZ/HljjJJneP
EHURzsb1EaZd6mvSO02MMt0hATifZ22ERK7MEk6NsS+TxnfG+KrqnCun18562oIpvi1HKvYuccHZ
oqkCim9hxBSDfuqKWK7ZrvcWfokzFSNKmQ2BUo+w00aX7t4Y81ir7qdeYcjVNEFoeMFUlWeeSKoD
0ARi0kNAEHZxaFoS9dp8Eakca5l4AYCCTVNZFxysNR9Km99AcJsi6LtC4/xZU7fQkkrQsgAvHQdS
pVQvuVJU/GZmd0YRe8Lk8SE2sawk1kxTphZrwkQAomSquxkN27pQi+lczWaI3mpCySqoDVpaSU0j
A0UaUJYbEO3tIKe9EnN01Fv7qUFbsOrFQ6zMjzmxuAwI4Uabvhw6x2/m+MvgKF8w4qxavdyUbe5w
dylEaKnjkp3XwoTRFAJaZ19BQOUIeF1POBBWbVovs5Bwp3SLcrAMBqiKJNySHQv0/FkY9llmkhqq
AG9ZW1F2ErpEJXvNWo3aVVgTWwX7hRarvob2AZUGIlpLmmuMcohOKGQ+FdJe/tAZyDir3ry2J2C6
SAISkqJIhepJaBv1O4fYq9UA8lXLQZLKmACytdJu9RywKiFtLGYDKNu2lau6FdBTExEwoDrhrtpN
jJZU1A5lqgep9wzl9ATU9ypUGpIKVSLhkhyIiyTexcGs0NmnOssGOVzAWZ0vhuox0CnLBl6LfcBh
nNM16z7LRD5PekezlhrvTLgQXsaW7/pVPfH/VaW93STfzdFUI9XzsGFXLoAWVh3xEuxe0ZmliH9P
kYYW7dWX+n2R9t//xcP/K/Hly4t8rdNsTPo05lyPsopu2+LE/3bK1VUmMkS74B98Q07D4rMcOrH5
MFUh7Uml3Pl6yl3cP5x+8Q8vmkzD+a3UVZR239VNvNpif17G/yS8LzOdV4fcRiNVbkrJ78Qgwjmw
iPTmnvY02K38HAfIvFXiZl1E2sbxSojlKis7mGQ9R40oWuPUUyL7os5njpUSzpCtLwGKqvRVYZ9C
djrvE4eVffFgDMpt3zUfem7CQxwSEBx63QVM/GFDbN526q3PLKXFpnBZ9ZoMOrUJ3JBsAvLnCeRz
CwzOGUgffyDP/MRkTBp4+GtcvboqbBjbS2HnxIrLmOBZcfXLBIjaShoq/MFR2xUz80kxq/SKYmDQ
3UrT6yDM1Mcwy9KDWTvnkUOXMiuApSXDNXOOG80rgr5hbBMm/SeH62oa9SPLwz3wtCtCvzYuhKCQ
mIEMbLqVqtlhSOzyRFXw3SN2oKgM87I/8YaptAMiJOMbKFrjNfGS4uipCp3ydKLeI+h5ow+MW9eM
AgiNVuxPyTLtzQwAkmSOoUtXhgOw+ZXVEdpHn7218MdArLoa3VR90NP62RLjRWe2By91Huu6uy/0
2WSHTT8CohHDYx4rj86I3XzUbxuy1wGaB60Z3+H8WuulfLKj+QPqD4KcB/wmCFs2WRofZW+JLQ4T
DvOD+GAl2F/C/Kly6u68LpI+XY8qw3WnN3xy3k8g8h7MkowwvbqZpaGDq1TKe/jngT7CbBN5foU7
nJJXhiswPr7W0hIWIgFdVV43fXpvZsopS/bGTh76Xlw7yMa958my0Wd1uzR3H4zY/Vgn6WVNzlsb
D2zR0sWrGLu+AfRIS6cbqaEDKB0HgDWBmpt8jOd9aEXbdDLPrdRdETP3MFB/dF21VSV0KwcJfprC
tMX2SBAE2IdABZUA22VM9zP+KTCdpneOambwO8kHlrbCEq/3hC0UUlontjH2l1Oc6J/F0I5hMDvT
QfYN66rVbMk4MH04x/fdPNdbSPMJPiGnpD1Qh6s0M+aLYXEq9YtnKZ3obXrYmCR2JltLPrFtnKcd
Pqc4rgt/WrxPPGWz3y9+KMXFGdWPevvBM5vbJs9hDY92vKmNxjzmk3gsMFJZMI+xAQ2cufL6dJn5
+xjMbh3sVw42rBg7lkH5h9Jm7Rr2gQjYQ4ptyyp7mrX2lrvWuE4WZ1fUiAvrxezFtBHj1394K91s
TMj32jQNEIv7mS6Mcg4zdDfFRsvrRcToDRpNCSU1OinEUJGyWaqA6xhNzlPerkMN21k4VPl+KNn+
49oZfSPRzD9FaP94MPzh8sbxBq0kgw5Ow2+XN9QZzKUUp+brejTVvQGtyBa//R4GKZas8HQJkXC9
z7cFKGXN4N0whAzdnujTrVpY+7qat6/2mR9s3t9fioFQTOOHQqUDvWX5+6uVepjtqMJKWQZeeWPB
ESv2XvWLt/j+EM1bLMhwZP2L+/TdW4T8EgwZzTLolOI+RpaV2AU+5FOLAu7lYv4NIz00cq9+uB8V
CEOb/vf/fiG+enmVb9pAZBn4MFB00rVdTLhfCwSkgez9jPr4F6WCR5fl70bO4keAX4zJc/kLIpG/
2uBLI8fAzI81j075gn//jUYOGo73FcKCScE4wlGYvgp8jbf3Hc1tGj2opEhRISegLNBeEIJtptND
HZOS4uH5GeOzwQIGqVy25MNkhlhFzrAb3Ad073vGYeu51fe50sagqA1fTxi/1d3JYLuoCSz9mKDw
c1gjPZGzCdGetvUwmLpoXRLUG82hXKeaez6BJ1i11A+7NCKIsxL2uWoP16Fq+OXEqdlVSiJGkBDg
WlCAjIT83+O23sOCy3ZFP210N7wirHmfxJxSymnc20U+n/VTl/kiH9117zTOOW6FFbHSH+yhOFQG
eU5TEtL4T/WNrbfjnU0DwapgotYssXFDJwTFjrlWzbHxp0Fn5oRRbWrnE10oM/ScDzQDzvXBqrHR
apsBh7XfeE+i784ki0nQOPWzFvE5I/0Du0Qwp7DPq8pJV1o03rlmeGsWSFb67DbLEIJVPLYbKPL3
s4L8W+anTWJtbaPY9Ip+BwxhQ7DFXnTyxA7DrTdaRNyEE0WdQR/OsR9HU9w0M4kZZi3JbcrLh9nh
MPhSsIliAseOZ5ZLUlrtXo3nkxB9hhlm9x24zKjojonFUb/JD3Fi4LMow+7T4IRf5DDLY6EqZRBG
GuROMdAHz6ZT2yuOYTl9QsVOAPGkafxkRNSSKseR64zT6Zoc6HOu+CM7wJa66CkyCFdPFXJ5Bvy9
874zMyuwBhosnn1aT1yFKLyH2o6AThIqHqREIas4zRHnTTtXgLzuwoY4XVUhHNc5Nm36MXZhdA/k
fLSkAkGFDPJ5WJlGthcqGaVaVwHZNR7w5WvsTfhmhfVBJXGldMhxyT5n4C0tI/sCUW/buyaxVClt
hulUpuaScjj4Ru4hdMUHbtEBQgZCt676kGja5HtWeCa8tMfB7J12HMyd2biVTu73guuI5XAxUtFs
GuralTblhMwu7R3IbWWpBeXQklJU15do7j7Gk/I0jMQLDs5OyeSi788vQdznfqiUz4kob0Qz3JTD
iPTe4QurpsoO0OMBzlRn7QRP8wlcwru0n1aTXV9BJV33KakBlTs8KIQ04653zvI52fDPrbGxrxtT
9AEWeJioFbGs4XjR6xZNuYI5lc2QK1G0i5KWU6BkyUbtOu1ggwLGn9B9mFMVxCfouVFCAh28nqOC
IcAAco4ezJrxMD9xp1DZpsM8+FJ1/L6aN21unquE/LhRexWT9tapXDreHU1ZzqpjxPx/wTK1yrqr
c8ZeVvNgFuoN7ZBrc4zvW4Q8gSvstWHEfJFzeRw6orsHFP962p9kbrcL+euAlqlZbpJhvCHtFlKp
tiZk2+9VvNxsuFtCyJ5Ve5Q8ABB0+YH1tYiT5EhUwcYlJ21NgkLh5xGSHRtPdieHlT2N8EHr+SmK
moeopY0Ko8UC0bX0zgwYxu40Wpdq6SiMn+qrJk7O+UKPMpwfM5ldV810lMQcdz1BTYq2jwXjcyN8
Jg5LBybgpwO9B1ZlP2rrg20z429YRKu0vPrXbMfoVn6+Hf/f5+cG3DkHCUQ2Pxfsv7zWt2M7kxDM
7aidFujcokn+uisjvccPuExcOMz/mbL4164M8HyJZHageXw9nH/blQGeL5ksTOCIZ8Tg93vjlXfF
ICpPdn6dc/syQWe7fzdfUatJHcl8L4iJEwUscnPreByvV4izug19+XnLIYwmUhMCc1tRezwboasl
4PIXHV9XdWHH84AiMahRJN+GDKDPY3LonxxTEglfwiDTk1TepeYtuAnvauhdlC5h0qZ7AzYRQmz2
bKoamawIHHNIHCsmFRiukV2M8XQcebK/eCQe0aBPwAyn5byDW9LnRDTlDA48o9rR+0KuTSQVLc9c
148NE1EywvOCxrEjehl0eFw2oRbHK/SEgxmIHn4zPkB/mq0oJa+r0iJ2TjzOrTq1e23SGW83XtLV
u3TO5qOias1KJ7el3DRCWgk2qll7JgW83TpOTKswzAUJUY46xj4aknvGrdALKhDmaa9J+nCVCQap
LmZCWGolOeQLPr004/STQoiS6uY2OFsjvUtnWe30LtW3MisXSEWml/YKnWy61Yl5ZYAvXTeoSQvG
gARUbrR6jiGvbuofHA5eXISvBm7LDeER/mkiVyAtlOPO2yqtVBydYPWpCOIxB4AGEWWtEgC4ZgvC
dt/J7GgRuAHP3TIPoyKP5uA2Fz//DIs6/P1HYKqIP0yzVBy977qLrewV25ihFdLUlHs10cQ6SuZ4
8/N3eadDfLnQxXTA04lCHS7R2wslTFIqGeEYgdHa+dFI5mFvelCzw6lh2G4bKXm9izaSW3Dd9L8N
ouRr5uk1loYZx+Nl6Pr6EBaZrabPasipiMP2lTJJKprStsikAXvy8wt9N0J9uVDIO8s0lnMrx4C3
bzVVURY6FudlZ1JOE4uoemfu2rNCQsmiKQb0enYfOw9ey8/fd7lT3v+Mr9/33c9YoMLOq+WcDs7a
3Klhe+zcsN/mcyXXnirRCmvRr671+9sX5SI4MLZdFIz8Su9uXzUse7qNaoHWDrxZAvoRo8HZoAzo
MZhzIE0ZZ9/MC82vMH3vzfHTzy/65Wj75qr5ACyj+ssPC4/m3VVLRsQVOSJFoDS6/mVUCnsl445V
CvvwB0ANH2YHqQiK3IJCkfizTuntL7lnkNZotsVFP6dfHEzG/kQq99ooJRWUW6ubSmoGZUPKHUlT
Mz12c6zfzrqR06dJtSM668I3ufZ9PyjenaI1JLSnCwMUo8XKpoTnWEOZH43KAckT664yb2Jqxvum
JEpFcwjTATLhHvoG8RxanIE4SSSAhKcGxcCLpfZY7ZSq+QUm7Ye/F2oBJKWcL0HiLZ2EV80Ie1LM
ZMh51hu+jPumumlbsziCHp53ej1sM3VE6+igomltp9jr0YAG+ue/2PcfAUc+khPDxhCJf81alqNX
H4EZ+4JdZdBs9ZrpV6KD7y115ldk5dHFGvzEZuBvd0Qw5vJSkGl9+PkneNctQQj99gO865ZMTmQk
uqZQerZjwkzYMpFRyXmlaZ2+LdET/WLle8/9/vMNGVUi46X3jx/37RWXU9tbrUoia5KRkpiN7kNa
0CnPZ6mdSOlS9UuPoEKpHdt4FkHkuTihJAmFP7/u72oPVHbW4n82QQ8DIHvXEMA21Ru2ZKIeqeKp
AhJ3SpESBtE8dX++07+hS4QN/NW3+l2X6A6AxwsL+lcl6cvr/F2S2paHHhyT5ksN+aokRQhpL+Mi
pCDL3fF3o8j7w4XsCMiDPhLV4lv9Nxl8lAugBnVnKVh/p1H0J9/+1RK6OARAxQGsw7QKMeN99zAr
Jr0wWzRgtd04T0SEjbvEIUZD65y05Zw31esGU+nB0RUVJjEZ9wfNVaL5SIxJcZKrkY7ZzqOHitIE
+dr04lgpX9wr/WJkYRrbHCKTgbhsHIM4irJCC02MH0MUmBm+YRp31kJUSzKZrjO4NHNUjohflOaM
r4BwiFbZjkIn9UAxAq0bTwQyPi2xVnGqbmpssadFaF3NvVy37XRvjbqzqoSzi1AC7io81Yx17sq6
DZKBuLC6lTIQAtBajKYdRXJ0o+Ig0oFxOFzIKCobG3lypij1Ta7HWpDk4z62pc4OZpFyZxH7okbT
x6oxTp25lQFJXc4uHUtyBD1GXu7YX3dmdNSlEZ/SJ6Jmdbb1SND66BxDOz83DNQKTcvUIbX56yy7
nV1ZW9yLI1Vx8VjK6dyFCnvhtM6NOjgHz54nZiw2B1RRPaE2WQ1RcQiJRc1DuUMSHR30pTzUU/uO
seCJkxDfqifZenKPo/A2XtadjSLcWLNxN3fK3tDacoU7x7t15bIASoVQwTy/cTWBMFHddw2aQ6xV
JP8smbPpLPLACtksh3BOzkaDQUufoDPSGbKlJNm2YdkFAlwW/5NIrxSXKBZRkmAoyMwbphSEm3Ms
WzU6TZpyusR6TCKr3SrepTCsQ671qPMJSmuUSCNxmfjx3ECK6oTmtIs0He41YAJnr8pMDejQIIFC
ltpUcbuzEuMmXxSr5qCNvjCifYeYtUbU2izqVldP7nvzMa7lhYcGFg19oCAbMhaNLBIrYsdrWz8r
uyUcaBpHasFxSWvD4DSpwh/R3ZJishmR4nL0WBUFB7AClQaCmrwwA8OK92GSH+xCl+sxmuu1KsZn
tdXlZpLNRW1zdBjRiLiKQCNEgjUxJnLtjsk+GcqnfhoCbyL8RZ0/5/MId0mcTVPyODWkjBRAErOW
CZBtrfF/HVwMEaH0TspJ25INuAptIIpteRepCqEVYr5WZnHTzc2phtg5Vewvis0Icp7OPUa4Syos
WcduS2o67aphVrZ2Nl+KfD6KmCFhUkUBZPDViNo+1pONm9OywhuLr+7aBfJFjw5Pggym2b22sumg
D3jYWrhxiXeRk1g/lMm4oQ+e0+KwTjpl2s5mj+nOnbwgNqv0yhaI2EaUVDi14spvBcYDFctGazrP
ehUptxn35cua/G/Yf4Cl/2z/uf7v0hbp/vu/efrLFLjllb7uQJjBF7D2Mowg0w31/bcdyEHLj5Jg
4RZrLKYWu99fTRHvD4IsaHqYyyDBpgPy96iCaAOUovRLENl7EOV+i2LwXV1icSLk5QmnZNanLh/7
dUGYYBDUhtDFx6h7+ypOfaW4cNEOvfqefnDS/tW7fFf51rVJnVsTzH4p0ktNPSck7PffwuQbJmIO
Ez1+2rcXops2oCPNq4O6XIfelVOsQ+XDz99iIQK+PeWBXEJFAicd1Qfsv3e1ZCMr7N0GIwfbTaPH
EQEfm2+SzyRi67nYi8odz9jiEvyyNCF9qPQINWPhrbVUEHCLDX6Tqg2rgpeF9wOaPVrZtri2ijw+
7Uw0Esxe+tM6qZUvIwP9K13TWtefhE2waJ23t71QslOJ/fU87GudllSe958TgyzWrjMVgmzamJGO
7PSb0rHC81AMGsp42wgc1IiIWTtHniiwpImkmrP+Y6pL2tue4sVBaKpiQikZQWYtySFDi3E7eZCi
dSoGemGRoq3q2K2fOweJGckONeOcUZo1BDF8D5dRPcxBR6CtN3hhYBQk+YrevW+pIx6VGEGnHw6a
bq4VtUZFpXfTtNbcEER0pBF+B792Q1qrAv5+rPRzq9bp3ptEDTdJbT4nBr7OMk4a0zfIpdp0Unms
Rtt5rirNZoNNii8//52/u1shpdOlIFSAMxqBoO9q9b5iKK4bzL+LXFp3i74PbUJYXBe02H4xBn/B
db2q/xZjqKZxWyFMAtgAbu7tbZuio1VmE2FzBt8ftR0+X0i4wNyQE+c5kU/Ua9jRMM1msvc+FmS5
nZraSpdteop0Az+a6aTTqi/dlu5jn1DTRMkDrpCYQ7ZOGw//R7L++ffz3WPAZ7bIfrA9Grquob/r
JsnBLGe+FMTYQ/Os9DILotTQzmyrazamTRxg6bXRWdsrX0Oc/hVby0IH+WcX2H//pxuSz09/mlp/
0W9fXunb4YaF2wWETe+QRjk/1DeV3KLeIPGINjdrof1qZ4FDyH4Eu0BHt8Dhhz/9NQR3/8CGCtkA
bdsLcue30AbL7vVutUSMR8AUexhNVhr8b29toy6phTVknWh3huMw688gd4eNBBN80odlfailXQXq
rDePIxGJ4QpfxHRVCA0dtmLOCaDk0Wk/DFGlXrutwq08VmMY+7atxVeeVYrbtiTuYx2bIcO7nr4S
SYdGiV3WSK38UI5JfAOXI9K2kIEp4GXSELFodB4dJw478aWu1eHHbrDmaUdOo3cUs2ecj7WZfxx6
KGGya+tzgaFTBMJplU9lEuONyCa5HbTPSm4xKTaTvvZ8XVM7saEITx+dOWF+xYwUd3fetcaxdcpI
rHqqUXoLZUkn8OU2+Vc8Eot58J8fiZunsi/+2RPJQvLtMdD+QGPBDAnWDd6PF6bO1+dAQ0eKkpQH
hF6wrS1L+V8VlvuHx+KF9Oir+5uX+/s5wBTDX5bD+SIx/a2x09vW8AsXEgqbhnYFuSgf713R4BCl
nVJ8WyT86cqNF8J+YpKCnWJmPsL2a+SB7iDzevVd/aDi+vG7LmARWl+LSObtw+eG7eg4TW3RQkA1
2VsV/M1+rJGUm4yW6949iW08hD9/07djhq+Xyp65JBTjJV1Uu6+LyUpOQkZ6YflVgma9jkheKJBO
bSJJKzYTSr/tG8/aNNGAIMsr+t8qAb++vUNjE4wgRfX7Vt9kpnWvd3De7D6752hrbeec2b7I3F+l
IL1Ee/y9bX99K+w+3CW0gNDyvL1Sra0Y6Gmw9TrbwyNY18M+hqXnNxNmjqhAi5Ink7nOh1bbyNiz
Fi1NcoHvLN72ufbEplmeUOF8qT2nXleMZg4SRjXwpMj9xWb9tph5+aR4cbmTKfSX+nhZpV91fJPE
BEUqLNMv4zTftQwog5YVdp1oVbz7+c//Uhi9+1aWMQQRaSASFmbu2/dqDdSYi7rKjxo3hlCQ9ysv
cgqfztyldGcSjrDSqxN9/BCL2Ahw+tooKpXy2PlMNOkvEwHfqrC+XjtjaGhbdL2N9zsQErBhmOnO
+LEhef7C+HZwSm8NAh+Rj1gorUsYlOmljymSo43Sq88//0Z+8BQaCyl8QYW/EB7efiFAzOdIjUFA
tmWHLZ5W897Vu7WR9fHGNmW5yQip+sWT/6Mf3LFMet1shDyEy99f/eCinL3BtEZuzUpiyEsEAl0r
StY0LNzg55f3A9gmBHXWUHqriwzv/Vyxq2y9RDFsApFx4n1OFUgqcyoxY7nVeR/Nl2GFYGuaCmbW
+GuwsYxmQDwpQhDmgZuff5r3snxWcn3psZM6BFttydd6e+Xu3LluH06mb05lnPtdXOT1pqQttlfT
qfLWQqsaexWlXkToeRPbV6HXwgjVpIwumrpyrudhCaKVdgs8uJ2r6oOYG6w6eVueKgRxyV1bJOER
dRkuYkR/ggn2mCfXIxkQsIT0cv4kVS+7SqrC6GkklcOnTOKSxCDQezsQlFa0bnK1mH1vdq1HOmsV
lvdYSEl704TjYaTiA8jy+XGqHcDoctZuJjdC7xOWbQKfPU44VjXjLFaNoYAV7418YygcHjnuuRdd
Mn5EfjNqnAlaqM6hHcaPXRvB9x3+H3nnkSQ3Em3ZrfwFfNCgxRRAqIxIrTmBpYTWGuvpnfTG+ngW
WZVMspJW1kPOypJWIRCA+/P37j3XaLrBzasK6I26zKOraD0t4Lfr/0eUImJp+KQUiR+b8l/pDDho
/65EEJ9Sfgi6HwWH+rbafqtE9C+CGIPr2MFkLKjh7ysR0P+icKGv8y2I4J9KhIE5SlWKEJC7zLD+
07SBg8L7ilzUApifafMQCcZg46PfF1K23rVLE/qW8TQMWPe6vaM/TwpC7+Mo2BX2CWqHwd4psJBK
bjLnfNAvwmjLbTZXDwSy+3KPBTMrSB941GMmtePh3XX9RdnCCOUXn5GOlGAmkY/JCfzHh1h3Rikb
HFXyzMw+GqoJign4/nLx6pQwnMQrptZrsD4G8hZ1vGe15HU0nS+j8cNNnBKLrSvbjE3PhTcQ3vZE
bGsDg4602/Y8/X0sH1IROh4bNo7Mzn7IY7qm7bRSbb5yYg07fOK1C9vfW/K28MZZL3E+C2UuKdxR
a7ns6V6iaH5v+13sALlFqOhklh+32UnT4czEGTiaySqXqy2OB7eVXuxiPpbV1gfa5ilqvknTzgvU
/mU2CQAvb+r6jAXAzZ1+x73QH0/0E7dpb27A/yOzq9VkONVGXYJuoNQobZVxG1nBcamnRLnbxJh0
mTLTXY4HGizWc1B2p3by2KEkDLJ9YtRXNTaSUJlXizoaeHrlBxkNCArgGaAtaCINEyEgR8dxiVOv
u+ypZBw9K+EL0O1TszLMta01eztzQjDc8bQmMojIcOmQxJI/T4QihNJR5IRXYagTdGCGvP0ymatI
rVziKV0b09zAWFlfLqSQQqTB6mqeA13whmavmJucuWs/bsc2Z2G8kJwa8S0RordLe01Ass/3q8vg
Ps0lktnT5AKZ9D2Rwsu+JYKBBIygKl45LrrjUO9buz3V6r0cm6x5Prk85IMP21a7n0i4i8UqWmo7
LYw21jgeUS/5C8ulFOJjRj+QTHeMazrXwQ/bBE8S+oM6KE4VuUkgjD/maAvnUV4PdbFWISyZSX7d
psZ1Qa5gvSC4lbViP0/EM2EGV7tLaZrXQINCOjHLcJygoQWllBoKwJL+QCxrKq2mYvL7AVvXZPma
rG/TEIxIcVxGslcvftRO67G9gGPmJvGxvRjr2rzvR8l1xvZgqLem0m5wRqHRVk91dlepaS5nqX5M
pGQVpME+07HsFKsoiddDfmYYZ0bIjb2oB1mlb6f3qreUjg9rY1P1Dzif/cLcOv1XzjHwfXCI9n4v
H0XZbd5Fq1I5GY0L23g1jKNKjBIyZOcTY7BEcoyjRUkmEEjZdcHIy7aV1lNDnd8wGgsvXsxdCVnK
ivYJOaXZ3LM/EY4F3FCvkWNEy4opohf3utsrEoQhY1OU1XoZrxUhbca6Y8YJnJPF2rTDC0OpirGL
dhwVgKUSY0y9tpa0kzJNf1NH/XiYwULIYklBQSMEMBiNjA911D/56CUcUpm4xlo9JvLBC4uHXJku
Tf1GSprd58vfj7Xbt/ekuQZPVughP7pi7CgUIjtH4pbcO+krA8Ko+vrH7NKkWL67nD/JAy7jvIlb
WErFv3cN3l7iW/OMvZqfmIOiaaIyFTTo790z9mqY7eLgDJnNpHz/Z682IPsSLfeGfv4QI2d8ocdA
MgEmUzHMQd7zHywkb2eTf85SFNOWsLDQZ6WBx39afLr3ZfxML2paIjxEsaUDf6jJgzHcdnbO06Se
jmY54ERTSu3yOOjAivj3nowE7HuI8xvn3po7vGGxUzu7tErT26mSs8s8HpzraWwCWsPVbBzCkQ6X
O1idPblpa9YzPB5FMWH30INOhkx9rdvKjHw5BOnj8hhcBFIsvBbmUOluFxXpyo6k7lTNbGsPrVNZ
J6HlnE7pibVsR2s01pgru02ezcu5HsXLtG4rpzvN6XFjOQf4faSjLnA7Z1zuHZiMhpEU9l+Hgj+i
KBUCsU+KUvxSDbf6b7rF4kW+3fC0yeAMiVvLBjDzlsHwd5tMFKz0kekaU2+KiNF/2mRopcnhIF6a
QHUBpf67TUZwA8c/Jpd/k9b/ww2vfFj7OL1xcLNB4AhvN5xGsR6/O7fOoS6Ndm7COMQI4WqTfBF2
I0FLHdACTclULBw0eFsV4q2KNmFowBJMYNeRAKwlUxIp34E3JtbvMmZ+9blQpothrIh6/cjw7Bho
VWz1RJEoQ7oK6jryZNQ5R6aB3ubdD/iL6ld8xffPvLgEFiNdmvZiXizk8+8vwdLlUSKN1IjtlCib
WTQoHFi3EhAcdAjPmAwbf1BCZzVlyu8ahj9PonhzJl7C8SlE9+aHwlthRYCd2XF6LpGqNsEyekVF
wIPJsuGaHZrBgt65qzX5gqME+44kG7MY5XWbUmqe1bHLKIH69Ewqq97FmlwddW02eklOd942leU3
+/NPUyjxeYWemQ4Lsn4BbHp/sVDUFyU2dd1LM9tZoVdh+BUMDrmBcRlvnJBCrkfc+ZuWhxi2fPyN
xMwdwa0l80PJ4t/f3aagOkG0Bbbm9QROIz2CgDZregclyGzkpyGRotcu7MJNnAXR1pAb0pXBaWiW
a0qUMkE+2XipjBSWRS2rnp2HxUWtzGbrMv7T74oZrpkLM3k4E1pq3XWKAXROrhcPaSdw7KhCoPqq
BVZylPvC2k4ppzVZvXhonioyl3Kb1HKjxgSoKbQl6IKwEH9+n/7ikQB7pXA4E31FEKo/XoNkXnIj
Qk7mMQyefIWByuU4SRRqPBOrz9/qxw4ap0CmV/R1GMaSBEGP6cOqwMSlmCIy9Dy50fJtCpzaJeOK
vLkE4IvWXpvt7edv+Ivvhp6ZrV1lReSB/9DDZN46FGFPolREIPylUlVA9RZ7PEPhZP51L/0JexOG
iXeX9adSbJ/FVfXwWR0m/v9v25KG/0c1kJ7gGKSVKGTs37Yl9Qt9CtQpkJPFMydkmN+3JZHyoTCj
R+ev8SCIXe57zwSrEUIWMRUVM1EwIf+lDmMX/PGBZ5Wh+mc5pKEHQOSnVr8VyvGA5lDzjBgVA4G1
RoWwjKN6VwZeCmK6MC8qI/YX/dmRqpWpXalgc9hmOZ3Ml1ZTrMoy2A25jAUtB6CQkAOAov0hWGqK
r4JTULmpyM/N0KE7RQsCLDxftGetaR8UmBB25XgRGCrXKALC4utN2F9LsIxay7Ob6E4HK6S1ABcl
i9fWotiXWKbduklFPwLuYwp5rVsv0lNNWKxiT5cOkA8/NwZgsJNyq7IIcZznCFbDotUFyGdBD91H
srrLKx0pupv1ZNoqE2s67toeJFMzPbVUh0g6O6gaOhLVMMVAnEJ1au0pX1cIKJHhLCfJcKLgXV1Z
5bC2Ks3eajKW32UawUtIsk8LVt8WIOjIRRr1VbtUjKeG84o+jK7dy8GLPlwDBtHAYFXGcaXfCT4S
9Ec/NOqntr6jm3yq1gg39XsHS+5AApw2SmgmTvtEc5tKS9dNBE1jsXV/aZtTruJeCfJm7UDzNeNo
ZecLiZeeVE6boO+eUoQxDiPergXhhH7H6IBH5pE8rQVuwes5dq7kPDpTWhDHiHVS6aKdExQwNYs5
zROHk/xs1x7bw7kNr3kY2RUqQRSd9BblZCdm0LaQwjBSHtPY3Mr5SV5JDL7brTORoLxsOeGI0IgH
voxnJSw+Rg0WXwZovzWMhqjcgoSO+cRqT1tzY5HpgY8cq2hyUWbaG+RMDuWLpnlqgyvb7tAOm9x6
OsdxeweJc9309a1iZLdWNDwGerwx1H7lkCqqy1/zcqVNz1odgai3XAcmE4ZLN9ADr1L8JD9nR90b
2nWrsc0G0a4KQk9Jd00a3OEb21olDe5orZl30/SodzlGBhkD5knafx30elcU0nrBajdFp6rBLdsC
EquK4Dxqo35bGrPqm/lj00GmdobU6xRoIM5esg5SWj7pgkSBIW+uaz+ZuHJV4hnyQJLh6RAHz2Y8
eRnmZjzsCZB37NgVkuKY4iww0p1t7pZqT5Z17WqddRLq2a5SBD5rvraloIPaH62dpncH2GqqKe3I
1bnIahinGtYhqVlH03UAmkuuSdfDK2HcZSOtE6tea/mLJdOfiPNdLR0x2brstH43VTeWOazn7iiM
cK0Pvqlc6/Thmu7FkEbXDLZ2uK7k1C2zQ9TstWHTM4vKUxDMzXWUv2Ays+M7G1J31F04y2OZn2rS
DT0YDfOxJZ+WDnHhQdghSGq9yATenPtWeyjokaJkPagLIPE2vu6HOym9UaXTOaGQcDYVT91gb/p5
5qY1zssuva3A3fTcXDDwDhD1PQc9mVJcLGoLn8a8GvrtIlcrmxHuAi2VjO6gkveklgFSYaKDNEnL
Ouh8/VGWOFstjh9pXRBLpN7WQ38vSTdkVGwDpV+bKJL1HnKaQzvuHt8geFqo1XF8nULyAXfppU29
BWTH3UIywMi8tCz8LLpRI9OVhtkLKmIfyn4b2N1asm7wG21q1pSoRHgh6dTijbuQCjCjQG9m5ida
fDwNhyzdl7A4aGrVU8Vd9dQQgttW6hmNcZbq5sTRe1+WkYpbOUZnHyHNdsrTK5IDj1PFjdLyrBlt
mIMwxezjSj1vrPwStbOdN9suvwhlgx853OW6cQTCkWkiNCeHhrB2leCFzMq11TzV+pk2x1hGjyzI
i+UQuWazo+V30Pt0342otoZdnEQuxCWiN/h1nsK5DbYDMe/psE8b0ZUszsS5Xq/WIbQ+ass6Vfwo
7D2qptU8a8dq/SjFZ7GzgaQHZmrGx8rAikU6odos+q9Wf0wQLTjN9Wh/rRTttswPdkWbLZSPx1y+
7bJ0a+AOkCQJazo+byIVhwXdAKg6STqLzWptjedyO/iFfXCC9hbBHiV2ya3Hmp8JpxARpHuL49hk
Kq4VhCWBauM6pvPomkp3pJTB2sJEK5upr0AJzZl/wgVyIyN6DEtgBENrrGH8kEhh6LGnkEZRzA2Z
eXwHA9eew8cnYeexxuMGsC/x9GbTdPWmluwj6AUrbv3CZQ+6yqh+e76QTu67Ex8W86xTjumxh6CE
7QD6MQQhnsa5uxPWgzkJR57ofL3YsdePs0UeSlEcMVX05wJWVQ07SlZf5DrfO5qBXSnrbmrA9cBI
W790KneSOzZe32xtP2PcH0aKm+VnklTg92PZrIJdP2I9z0b04p1CVHKOa9rVh+kEE4hzPJVa/dfs
5I8oJ22qrk9aHc1D8ZL/+wQOHdu7ahL1L+cEod9Ef/ZOba0JphyKDQZtCuxtcXL7Xk1C+LUVAOjG
2//yBlX/Xk1aXzhdICvGQUQTzkBJ9x+aHB9OM4Lwq1Gukk4nFOHoEn48OE05eOfFYC9RaxZP0dpu
qP/G2zbaSL9z3SJ++li50kwRLU5hYCL3QhZHnXdHVa5QHBmEf3lgUZkipcx5rDk6pJK0UeJodm0t
SBnFZCzNC59FtuPnxcDiAKgKEESTchuP5fGS2Y95l+xqjUprkHlq+GLeOBp3kTFtHAJ33Eiz9hX4
iSZekhezTJ7xi5w5GY4KE4ScGpgnWVScWzqhj7PWsGl1oxciFaKyCG50A1CK3l7Xo+q3evpQhcYr
2VmnSll7plaesPDe1DKsSDnomn0gyWejXp9izzxy0uIKfTIxM1Zt7R1ryLeD3iiToIUBZiEZmQkK
KtgSRGWaELrTnhhFQRPfWmPJhgfTuxMXf9DY/8MERH0Z8JnSsScWgcboSPQss6A8W+WmnFB+MPtL
GAA0UvOQhe3tOE/Wqm6VlSLpvjzE+qO09JhxMilx7SA4z9ipGr3Y89IrvLq+FgXnUlcc8sFmYhbs
tXIAG2MzCqQi31aquumtZJPBqUDQddPmzqaZmo2RBmewO18iUKOcyQ/lnK4n2dgChIUaO/gc1Hsq
nTDyTX1hkAfY9FTGA87fQIRN7E3OWKzGzHyZCn3ZVZU++qTOB1hdJ5j2RQMnJMlI4nAqv66D6xl6
qpsWOpYa4gX3UZQll22bZBczzaGLOEz4gb62LTgdoPEqbtmoYUqhdxuF8TGAnxPFJtewsJ9oWw8d
5Wt+ogBcfcDnSyI9HnGxzUoPy5y+JjYTstBSd30A+g0LvnmUDnRKWCk5QNmS/TCmbbSam5Lq2YA6
Cu1gtQzLIdUhv1XheKmnVedVbKcwjObtyLaQhaOfJiqMQMDBLj0cPHHihzPU8KC1RrtSlWbegWOh
UJJida2q1CcjvU+vqJeJfJWA/Weot6aU7KuskDYdHWs10K/HKA6I3uhwGpVH1pK+Vjk3ntyeG1PF
4W+qe69FgcG+5lykgkPcW+G2S2WLlCoYxVlpCEk83GKWJri6s7TsGkE11nVAddijwcZG9q0q2Mf9
GwZ5nNX0aiQyYiMbUJJrGZKdIsjJo2AoR4KmrIBVDhPSZNVckVYKyGUV9HKHr9QBxWwlI5lYMUye
YUewFDKW5B69GaklQJxrYM41UOdgiVYakOchyf2p5ZKhPIE9G7n18EofmcEbeOgBTPRcDOcWEa+u
LQjS8xitOyitHfd2GRXAk+v+cqZV6qaErSyjuQvAURuCSy0Xzf0sSNU6yGqlHdkzcSEZpXJuCao1
DnJASDXzzxrHul3aHjMejg4T+QGd4GJD0Rq8UrCyO0dQs0EIbbVRM84ULSPnDLi2LSjbGvzrlTF2
Z7kgcONx7plYDJvaJn4iXJKLTLfrgwa4mxP5U2XLL0oP0TtryYipoV6zZE8EegHMEfzv/630MjOn
rrK9kKzgiBOtm6HjneRmNYSkDxCgoiN012oSEtThWhnyXWU762oZcZQ5l40duMz7AQcnDHXTcdVw
hF+H8Tj81QT9E/b8N4vOZ3t+mWUR4NhO9JF+M+R4101SyYxFj4aAHS4Cmz19pr+7SQodU0Q4DiqY
vyYZ3/d/NPE6jg8MvzTf/6LTfN//0cTzV5NpFEMJggD/0/4vGqPvGvzQGlC1CLcxGzPtK1GcvN+R
c+BvEEkRNFiYY0dCKYJdOm5mmu7vyqNfDBL4bL94p7ewAqj+Ck4xURu82/vDmYzlrB8Ip+3yVZST
nJm2shvX0RlchRp1m07ZumyzEmNlO3IIyVg0/aikw6KRVPd1Lqt7Mw1cvavOyJUNaVKZSu/2aefj
dYp9c4F91nbZKVhmT55kTDvhzqqn11iVOA5N6Vob1lnAAdLrI0SfElArazVWex1nbmyB3uKgCvsL
1RNzSlyiZrOspDjbpbhtsik76PZ5TNhQiwlYGq9SlcMQtAYteszIlkHdJi/hSlJEdP2NE15MqrSS
xztOrCb8bLWnfVsUmzQp/YYDrYq8p8mQ1JQFHJeU5txxQa5AUNs+M8dV31onXR7ujYYTLmqNSYHR
Ol2mHVAKFaJOfJ45N9MQ7wbdRBQ0nDZLcWGb3XkU1Hu95jxUyOs8tqBc7TMH/E2iuxpW/5IQLb2c
dlN8yMtNqvu5fKplVzUqHxg6OoODoKOFThPRG53Lji8ejF9lBRCP3xdnHQqQpjrPos2k06dxM3F+
TLSVann14KvyptG2cnIZoAMpN4V8pic3eXAp9TcAYkH6xsOVrm5s83x0vGq4GZIdfu3IOor7hzg6
15XRXdoDO5csv0jLU9iuoNy6Zujl2gXNN06mk3Re9YCJdqZ2Fk2Xdm8Dlt/17Cvp12Y64PFOx/Op
2oIDNLsbDXNuNK6TRvLz8iEjw6VDStbeJsFpVh0pdCsCOpFYyVKovFYGZhhRir2riwetf9DtQ0KI
JVmJ+X1hLS6o/Tp4XiSaW7czfuWmgEmRXhVEPkrxbmk2nEzzedOYF6Bn3c4+GbQV/SLVvGvsBznZ
KNajHrxUBH5LuxozfZtsDejA8qYKzp0G11m/twzsJUDzO9m3nNKlt0/lyBd8VPO1LrWozk5LExBv
NPhRfYQwJhxPJHpKk3m0qK8Ztmnaq66UXk3zWVltE4vrt8mH43kgEhciXVmdiIK5x97dZydzvlKZ
j0TLSW3RlzLXc8JWOwTxuTVBZZoK4LgquF1M36hD89C5DeX0WpocP57t+yix7wiWlFz0tU9lmz6o
sXKOu/8pAvzsSd3Edrlo4yEsaHeI9F25eeqJ3tW66HQ0TrKC+8nhPDocKTrPpVFscyO8VAKCz9OE
ThOp7GqkrRJTYYYWrSg+I/PWSvVL+iRkCAAldvVwKxlYzpsiOnMAtXjTXB4P5SYZAmh2ExCr3Es0
223Knd5i8zMCh+BLpHbGk9rtKBG3NqLfRrkaTDyQzUk5yoR9gHFegn07c9JIi7solw+xcmsEMiPg
QaDiiPucbXeoS2Of01AnOGBBeRgU67C2uBs7YlGBFmj6RRc+lpzng1kNKJROJ+26jqtXKQh8u4mx
GlCWiJ5GJevrvCQ4tUmKzE1tDkXVQVuWq8jQVs7E3QX23hNmDCcZAQ+P66VpVmXT3hj0C7whyk96
Sz2PtGqtdMaRPNMsgEEDSkHxGCOcOoPmzxbLXRcmHgUE/avwmM4BwiaCHxICIeSQQVbB37nX+I6j
tYuGZFNMjEkjlFoqOEWpD5yzIYnPjBhOQTyBrjNenJ5gWEUgEecRdCPgYGfKV7Z8WVX8TZlAH3b6
eJCcbm2W0i5UyQUdZbI/Q2WLsfRWnQEcTJzBzOfJjH0DPk7aXXf9q5m3/pSlzyCXqdxu5757mRvd
TaPLVrqlTyT3nFTTctwlrUO03eBKS8e9hxTUqU5QREcs/bZ5JzXyJhFJDawSKSV0vtwso33q4NVP
islr5z0l0dWi2P4ygBuA6AVpcXBcEN908eSYq5NvrNA8DuLocsikV6KqVkkl+0G9sLirDFvsi6xv
DpFJWzCcS/Y0Iko0aWDkOl4NSb9DQOaZID6b4sFKZz+Sj5puPg5ZajoWcqjwbhzGX4tsn03RpcYe
qDSrRnoyCN6oUB7Ww17ul42wfSph4Pf5V33cD8qWOYZfLRFT5tLXmirw9US+6Oz5KJq1W7PriH5Q
1n1eEB4BFtFJgnIzhdl5Bf09aQJfHo2tNoQ70mgp/3MS9BpZcQc9OUpQawKP88eJdkAUnuBy9e2u
uzQSadO0FVMJhxQK9cjhXqomVsjeJjqHZf58QOMwDy+D3K6BcJCBba6CaheyazUKgE8COOr8jgwK
Q0Lmau4Kp7hO7JryM3dnCurWPFbKbh1EmyxlMpBcSOVNxHnPYciUqPdy/jVvpbVKWGEfjqdD21+V
c3FlW8020VgPFGI6Mp14mThMiXeoD33QnSmzvZmxOEuDdRnLJBRmsrzhvO7KIvxCTi32d3UmQIdM
HsvYaM0riR9uoU63SZlswizla2KQrrIbjhjPcjMiQGp1hxUz2ltlcDIkED8TKNzddBSOZ2HHiWqC
Uu5Yvpxexv1Jnm/QXJ+Fhfm1rzS49fYwoo1F2EQKW4nSKAemG6IrLeXz0O63nZofw+xgS2roWuur
Se6hAb5EarqboWYoUn/UWVu1f4LWvTGDyU3eOhklWpMBVus0WzFIzUOO5qQlHQNu2+Oi8IzNJY7F
jnZBukysgziuxooGdbeZktTt0S5mQSqWGS+EG18lMmOq417dSbLpGSWK/tlbxjNRChTBfTuVludY
Wu9J08KIQpvpXxBAoz/E0t1SPtSW/JhnHE3D+lldSFL6C1j1RxwuBMvv08NF+++BYTSA/m4nAm+g
8gewhuSDMAqRyfXtOAG8wRAuQRWs1FtM7D/tRKyFOI44aKCwoPEmlIX/HCdQeZLzailIBWEO/SdB
/08iQfGhZN4L6RbiJE39IEaBqCKh8TOQTwfFU6FX81nW5tPdqOX2DnF9dtaS5FWjaqf5rmN/PV6g
zz91qtPIXgt2No/rYV3Vyk0QtepZQG8JcuqchmR+aVmwVpWafp+Dg9xDWIO0vZbn5LXIavncbDp4
PnI/LqWHwPjBUvt0Xb6Z9BPh12+Fcz9hyLoxhZu/Fr7+bDbqVUFG1Ssifmml187otW3cHpdFSBZX
kdl7uxHxg3QX0Ii3iV1OyOtnZo+Vba2yRr0nGSIPfnNY+mBb40jGVVQ4EIpfzCAR+MNZSe4w7OUh
EeyaSdtEGZm60kcmiNuUW0IvEkiXJGVzWEMI1Rooplun22iEVsWzeTk6U3jx7l78xentl5Q2IXgQ
ESfcZB9tVTkIwzJGZ+QTLyImdhYNUEVdN6NOwFZeTn6uAseGpveg1uWBIm38zSX5SQQjroiBzhXN
Hzf3xytSyQ3tujxkK0xSqDFWUK5LaWTggUFx/fmX/dVbobLWsG1hpQRn+ONBdTSAoikB35VuYbHR
DEn17RgOECBTZ/X5W/0kr4NbwJNiWELXy1MozszvzsSG2XdZREqQnyC9dmGDG66iJPqazBVm39F5
ojvnQf9CPKS5+/yd31wr7w7+QoqCWgUNpVBSCgvQj2+9zGajkzJSI4Tr9HUE8kdN4yekBeZeY5mn
QDTgLQc5LoiwPoLVqRzm2DhNjSXfOnPRHmjFWXdjVuh7LHUwMLD+XVv6cGBQeZHothgl15b79qn/
iPX/89TIq7l5aX8bN6CLF/kmUrK/6OhSgcVx36AtEt7ib/uA/UWx8JiC0MG+C9mRHeJ7W8kBX8zg
CMAcy/SP2lnni8JMhn4SHEjRp/lPbSWaUD/0lbC3I6DkZUwWMbRUYhz2/s5W21oAZ+TOb2R1WdXh
WlFLY9vpnImqDhlpWFOF4Zg4CcSs0oAtz9SfToj1m4f5gy+apZQPgmAdBwPKYFDIH0SkUU+eT4XZ
1W8Hpec8pU7JfRDM3XETFGQZAtftnrNyNiu6CDqxMHaVhL4KvOYwlXv6VfljnZbJyTDi8oorA/vX
rCYdXehRzWkTZIDoPn8yf1p+3j4w/BU0XjQORVrE+yu3yI62aN2CgSxOre2YTOlFW+WKqxSTvv1j
HidD3HGflFP/9/88zv/zeY/27SX+fpgUhqAa9nkMuyhI+VH+LqpQ/FlgZcUjxtjy/bOE4JT7SuzR
zK+ENvp7TeV8QZ1tKmgBoTaCsfpPNdUvbmGLfq9sqW8RIegofrwjUsPALT5XwlLISXmcLLXh3DUo
51Jiac80Sqyb2SBNK08vamL5qvUk1Zuekv7KycpwbeSG/mgVmpO4IyYND+in9Wigafftoafe/2Pu
KV3nyv77PXX9/PwykIb9SZkuXuDbHaWynOpg0kx6/3/5ZL/fUcoXShlRJIsSmRuOJf378syaDowX
MgDDHf7tvbWBRZ1ykAQLFUsPZh/7/2PqT13DUshr4caXkRCI2Jn3a4xVL71uBKhH9ZgItBoxuG/S
/JExr7mj5Fz2uAx/s6zxrd4PGsRbUjsimUUAwSxE5Me/f8sZK4c1TaIj4lTTtkOlI1sPNgmn+74e
st9Ui2KN/KG4QSNL9YZnF4SXgq7hxzdrY0jLasAOE/ad4QdjdudI1kWjzBKGxoUeT/CqtN24eXc7
/KpKFnvJT2/L1eQYhW2Fb/rhbTNNGWVWGM9QWuCVU3a/xGjgJqW5yVB6HDUokICbodZhojd28gAY
qBr/0nD/a1aWOBt8/BAIgSxOgGhH2Ol//BC9OZqz0VWGl9py7ypykvlxScb5GNFxDoij9Iak+s17
ivvl5/fkG0Ny1iHYfiiZ41ZCyoE3w2usEPlmijhLK2jmfn59f/WrQonCB4lbiOfgwzcLR7JUg7ox
PFufNVfO/IlwnqnjYBbpcyA4D4/WYCm/uZfevAMfvxxfyeHowZmMo/ePFxQUCKKwiHwCpxw6EkqX
5VBG9XBf206NzEq3bgw9DBS/7aIKIS+BvAMDv4aDWSQHbg8hbs0r1B4MBmPXRVrMb5Fq01G/9OMe
MrzykDVlKbnWEJqnw2yOR3m6gOwsg8Tcd2p3MRZKNpBmN6oGyDulPM2dGWLUIrXJrRZr5M/D5+98
tDzqZjGtbq+ZnZn4hpbZF4PMIXFl2uEpvoFzQHtWchZGdGxnJTkj3cg8NywGF2OEMwWFwmQ8R9Fo
31iZHtEVgkm9tQo7kxjCK8pWjrI0dI1xIomV83FDDkxqhbwRxnC4uAD4+lqLEckMus68oTCFAgFr
+OIYDXB9u67JniGnYVt0uszxOrXSc7uQlyNSa61XwyTdAZCokTPsAMPKh8DUF5oMRLjxpHPTvDLm
LqnXeaiZV3/OrvV5JXSdNfHTy+ceVF28xLd9S/vCyoGyDFGYAOcIWMu3Sgi12ttJ1cSEogrQ9Pt9
S+bfDPBVuLXeiqTvlRA6NtAJTIPxJ/1VJP0HsZrq/MjPoVEFQs4wFIfuCM0qSqwfn8WEYMoeFrrl
qUMUYbKjTznpmNqb4tWa5SM1Ns7IAKBxo4enEkiTLSjrDpBtzkgP3Y/5pgCK0AJNwPortEEyGiEl
HDYdieFBOgL+Tz0Sim/L8GuEsmhWiv6ixXl6kcUTsiNUX/tESJEmIUqqUCf1RYwYfMp3ixAugVIC
TB1KBJ81IVGngYwxAk3Zwezz+ihYlnRX5PJFSRrStpfjxk0H2dnacbWro/RFn/JTQ5s2JWmu66mZ
3LBw+uPAQpIsZyRTFcoZLr2DmqqrqFiyda4pZDQpb0ODOjiSGX8aKoFPdZPkLrodcsxw3pMNbr/S
ruldEXg/wMFREdH1dRvCfwubB0YfOyRbd2wN52hIZwYq9JubVKp3vNqWkw8YfDQrc6HuS8MARxOJ
PIc0vbKJSQNyQHarEdWQCZgF8bXdhMBXX4ojfaV1hL3bZd15eVPoq0QmBJSUF+asTropzbA49HMI
46EZ6l2ghcaOAZZ+mg6N5EVLc03sNYniTFfbUVGO5l5+nvp0Vxva7I3FvB1iBTcACQsiiIFIeUHb
LpXVQob6cx01r+2C2T80b6t0pOMupyhryWUaevxs+DSNFWDmYt2b+nFbzseWTdi8AF6W0YvWVRe1
WW2mhQV+1KTLTNX2jYnIIMDLVsbhwDaegAOsbPNVb/4feWfS5LbRdem/0tHrD28kZmDRG5LgzJoH
lTYISaXClJjHxK/vB7JfWSq35XD00huHHFIVSRDIzHvvOc8ZvmhJe55a3151U/nSmkxUZWN9nhby
l6djjzMh+a+cWruOXRs1e2WfQxO9m81Ydu7mxQdwaWe1MeeqYAUX67RtorWj5qeqk0Sal5CaSYmf
GGi427qq1oWPuLcu2QGRFreEbj83JGljeOmupyErtpVbnYxQbrH8YTvpB+Iys5e4DgnFM5FTNmUh
7tyOkx/ZV0q41xL6v1O5nEcsYuycnpV8ipL7Av9A0VVXaWWewRmgPZT27WSMwVA610nnvrZarEj0
I3QUuWrI3GxQzC3cfVsWd3lerWddowPgDmcruqtihk+WsgkwNQpjD3YVu3hUehe/w6YT2RnCyLK8
ylJxKdP5OqrBc4zJnYxja6WV8pMsWiQHU7H3LbFPmLy0Tcv165PRXku3+lia7TGdmyvAsSfcckx8
zStSiB9dni6Cvw3zC3G7W6Zpn0fTv3f8Zu133pfFA7mDia3gIloLQp6ger0CSJNABQ5dtJW2edEs
k61N+h3Kg9D55GTxc0qk+YoH+84dyJZNOuYogIujrRMCm4trdz6OuY/es1p0ffqi8DMWrZ+F6K8e
EKim3Hyr0KxhfCBzWVXJsBkQC8YoYMpFPThOXQfRQt23jkm2OBLDmGFhQGtnPS3qQ7CscWAvikTE
xcnKq/E6UA0a/x4F9zeY0C+quaqSnwruUO72vwQpffsdv2+MLpBrG/0WlmQLcPbSl/neIqB56zs+
nfFvkuwfCjr/P/zNwv6iZvuGS/q5R+DZHCdxGeLkFuY/KejQjf18BEe7xn1Pa1ywhi18xXclT+0X
xuyjltrQlsU0YRcaT+oSRyw5rSlXDLs0A+TSsP5v5z685UMeS2wHVTPhHB6dfdHqF8qqXVgPFy/v
P+OAoPEUP3R6dtJICS9XRp13qzHJkweR6s5HVjfMaGjKdhZxB+gavGgztPJpjrIvhYe80sFldg6J
9wrKSWpbh5Ds41S4D6RLtDzw+VUyjY/WkF1JnDIxo09iqVdZNN5i8r6FuLLrRQF9psFPhmcPratV
mStmmreKw7g1lXdxaGwEmZ4xI24Vuauojm7IKq2DbHS3RWacrAIUcNmqs5vbp1KZ1+iUezTCUu6G
bN4OYthjK0RS6cOEnVJywxCuWCUutQkymlk7ezMrn6NCu9D/+VBkAIIqS3Al3I9ohpE9RQbBg4mZ
rjj+3Nj1m2NhDcoH9ZXQCWRdEwIUYoLWbqS2LWNhXAIBBjPGqRWrPakWcetsJmfcZc1YHUOwi+tG
z+w9yQrFmcqCYc8U5keHmHTd6vWbHmgzMXAtCrIYl+L1nCXZIdWz+lomC5Q/sYyNmdlkOuZETEwR
zjCYa1/a0niMaqQShZ0azNDFFVgO9nl7uNNnC+iUq8fbuODNTnlnfaqIRNx4E8a2vs2HMzPweDdU
w+92gH9DM5/Ozg+l65/Mxo9V1X76RZ/o249/7zxaLth85jHMXhdI5Q/LCugFItLwEi/kxGXQ+3uf
yBH/gUuxtLSNxf/Bo/7f47YP2Z8ey3+BL/Y/Ir68q7e/LSksX4yIILMxJnp32M4gtpaj1/X46T/Z
uYZk66L1n5v+LrPRW5t/M5H6u1d71zyp+jRPtWTg1YR2UTgibLM++Hm0N+RwUxcmqRnh3+BZ37Ut
lg/I2HRB2eCjZmz+rrHa+XYaWfbQbXTkUaveliXP8W90o79sx7zre317DVrAFE0m/n0ioH+uWLpO
gD5HLIG9ltKghTXVsmnXBDiupeHf/XCb3fzWlPhfQIhvyqTo2v/zv5nk/3kbYBEhW8plOMTA9t02
YI1ea0ijQtJeDORsAMzHBTanVseCIerrttFL7MhCsEJrQEsMhzN74+doxk33oRxMazOW2qscaAQ2
gyPXUdxAQ9WccBV2nKTDuNyraFyC2DOkqGNNoBpqIVW48QWP0zHF3bNKxuyBRLt1ExEWkmfJBT0A
kLjU7IjyyflTh0WFVzi1dR9uk2x4MKxbNxM17r3iolehvx9UiHLRq1YCXPfOnciVaWRMuG3afXFG
75BnEO9EfaAKsTdFblxg0yNpF2A8c4RuJNqMlfvQF25x7VnMbAajJ561lvPBrtxXl895O+T5a82i
WeRt+aDMtGOT8cxV11vh0cxpVHrGWGz6YTnGl5gtu+7UxDwsjJCGcDVHZhfUFeItVeAg1/FEjrpx
wcu9aWv90JjVrk2wWnoTziU/Tp7cGfkPzY708yybveFED5712KA3tGKkV144WlvD76qNXyJYU7MZ
nfRWtgHvEG5GJ/pNYVjb1C7vdWXOlA4tykjjIRXtW1Fk+I01ww7iqPyQRYpW0tw8FbqhVuZY3BTW
8EQiLRFz7Wju66zJAiOO7Q1ZfFe9zJ2Li/QstayLBTilhi6aTHoFIZRtcdaDqtPdDaXtVUnOrhwo
QrKmv88tPI5iHPZ66rxmlbdrbHUHO9G+jEmzfOEkN+lUNhZa5ZXL5AHJRcdVUrdOgnu4yY5NYn6M
OJFsZe/7G71ptzoRMUlU7lCKb9lpj62yRuR7unxZapoAhmWQFACqYZ0+1Y7gw2V2oJcFOqTZ3Hk9
kTJx5nQ7NU+4toEQHqesM+7Ssg1mWZ0jUV77iY0tTMJmx7xJQ6p/zYnYhqnq3xST/sEC87gpZZ1u
BVbdda2b4bqQt0nTKgrwO8O4F5kAYI2pV6vM5uMwd3vdTikkjEdpaHbgVE59KEt6XRF0oBkdZQaU
QCNsPcw++V3INl75J08VBDiN5yJ19pOd40xtHiOQzJsyjy9xlslLx7x9VWLNo7KZWypODl5IVdxt
U/ZPitCgwZMNF2eIW750H6VWK/U7b0gwsxe1XIWD+jxo3Zlh4kceySAM7Qs5iDWUQ3jvKs1fLaN+
aYsBlWV90KV49dvsTRZRdMSs3VLK+9dVFtTGeFk8UHHUGGs7UnhN4w7LXjW+5KEKsQd5W76kjQop
Pjt7wJemJXxo6dzqRHgFofOU6fgo26beD8Qpb+LYPOSmxHJOh2GIPO8R+J61oao/x279bOnNBxcv
Niadt4m7Z/DBfkVGZewyl/aMBHnHKSj6ipzN3nnjOD0oSZa9xe2KPGXcCTXQFQWs3zhQ/GrE/R+6
Yg5U3+xqWtItEUt7PsonFUNgrPsggn+7S/TlzNteT1iEIKntS4A99JH2RquHlFQ1jSP65v50RWjA
bTo62ymJ7lEl45XQwqBOp4uXtoGjRn9P0LWz4865qau+/pg2WYQbNxP7fub3tcLQKb/RRJi13UAp
rAlpEQhNmVvvyr7cN51FDZjCEW2CPH3pHbmtZXI2JT2LEVAPsEkjj9QjY+utUN4bnWUuH0jIYrFo
w2WbsmRdduapNvmOTdS7dQszMcc4bJq1TjeXfmwUt8lBK9Cg8ujPG38qFaOfAtNlaexRVG1yH4Gw
po6kkZ3rNqHz0BJkdug8PvAietrGjfHACj8ywm9fYwsbpK7F1X3GwGXllom1xX5UbuY8DOZ66m8c
KwmRazo17qi5ODX1VFPx9/qLpir71Oh8bRlXgDYEeCdDQ39senF718X8YkOZX60Y9kOpJdWNaxbI
voWebfoMjFBjJM1uoiZby76WpMgQNVxYyaru89PkkHmgzbc6trcVCHAiuQQmkCmGGetMHzrGB2OU
3/i1ESD/Xk21PJQ0rlSpk4uMjJFiY/LqcZX5yQerKZKbfBDcABhECdLSOehrw4sq5wuJdTtdQgFy
AOApkNIi45MjPG2duzbBu1AZjreetFAg6sYYYPnNhobCIUV7gBMuQ4yJJLZHgzOZN37jak8j2FhY
rvGrlpM5HOnNEvY8Em+fnOsCma4mN5XCY8LKZNInx8e4yhfnf/S5ydRWmvjrI+ct1bJ90j0PLMOV
b34KPVzttZGt6XHZpnfLPggFs1FB4U6fU9u7xkB661lfVU0L09O6ABD4cbBy5Hbk8/z6iPKnA4op
FhmGTVlscNr9ZhH+QfKkZuWrPJ46ZNdXuv1lwc02065hC/v167yP2bTMdy+0nDd/eKER55NMe14o
e8uvbLGKr80r49rcpftmqc7+P1/t3QRMC+20gpuNzMSx1wU42/EEOacOsdqT/46JNj5YoGjH4p/R
9OmI//wx34sDROU6CS4Lonag8liXtLyauuHvPt2fmguMU22+NQ9pEGro996tmCRxwY7fbrqpuzdA
B/iLPySP1S6ifDSTFnSOsAMNk2la6Y9iwsvjNFeD3+7NwkebjAPh2wX/NxSPDEh/uLn+VDw+fXol
U7T4lcqAn/+9erQJsXeW2ST6XXyCCxf096aUBcNKwIbCN47H/ydiKPH2jFAZ7YD3BmKG0ut7/Yjt
kBnuEiNBGUkA1D+qH5l6v69G0FuhQPN8OmYIAIxlMfjhGWwSZuVwnaJNaKYpUWL2Jtfkh7KgIzvO
4I5l8pKmj6LM2YAw4npbqRK5ovjj0FOo0XoxNbz4oxtjl8pyHp/GZY95tA1v5PyA9qUlGbIs78Yu
Xke186mr8nWiwW/u9B0SYxwRgJZMSTFDCM7nKYJgBOC3qO4nu3ubrfgl7Mq1PUbrCLiOX7EidTLA
+n+oUpwCIyPmyhHbvp/PCf4KkDpPBIQ+WqTwlCZb8sS4eGVUbryyp3anxWIrmOl7M67+lmNMDQk8
pL3sSROZbnHUhgZfUMHm3EzXafNBZgWzbK25trweYYBQgKnhbCUlOCJNSzaDKB+lXY4Xz6hsNKFU
BMAAyvQ0G5mzDn15EhwUV7iUaDSZ11nuYO3OSoNwCcI6R+8u96qHNC2P3XLMqNP4QwS/FVrPEBgd
Suwk2XiGhhbDeunrt7CXgEZUFSCT8zf+MvpoldzBZVp1w41lssVazqq18J5cxeku1MWhiYx1LrJn
FcKlqRrOcd06sp/DBpOKN+5Gw9+7nXcX6v4hTu21Ct+8OfBxDcqwO/sal0r3H5r4WJrqtqyGo6b8
q1Clm5zAOkx3qXdBPH6S0XCowVsqsAgrG13u7HKjhDjavALzUkxkgXQj+pMCLFINEnse/cMwdbzJ
Yg7bcMdd4gWGmWgesTPDbVKGQ39k1uC8+U4r6m01lMVrliWf8pGp9wYiBYi0pAiPjgqjAInfsPOK
vt3+a1YwWKi/XsGi6GujXn8BPV5+we9LmIXmadHqCAe1KB0wukzfB86kBbFKgT30LV6THfy/QinG
yqhbXKI1frdO/7GELXiUJWcMkes/17H+qSmFWhYKDh01VlAIjO+29b7PZolxkTIwLs92pL8MUBWi
2rpOBuD/U35WefE3gQOkob1fNR2H6foitQc7SxfnXd9tyOeYYm/w1sQwNl8YqsEdsusztfEQuGQC
X4x8fg57zmh1MdJD1nlCW/+cDFjbcoU19MOsm6wg2b7QvrpeH3gU+LPtQeTTTuX4NEoBhPNLhPVp
hv8noFoUDJssUBQMXgWu06YQzGPTwJjKszQGrE0y9HqY8q4LRq3eKhfel6tHEBxASuSu2vZmJlYz
dVWRaYesLoPEKfaOqT0wNj8ky/R4YnpVyw16uX0uJiJ/aydQc0ziTd1sQo8DbhNlKojsedwl5uC/
uqOPhaoFpNJ08EIyfHk6PirourdRM1Tbxiipq5MYm5KzRsz+WJrUBnkiMZMO4REm9OLVMKtNM8A7
G0PD2MROSmw0LhM5flBJnW+ywtCPkUy2aYhDj2GdfjNjOA/zep1rXs1yo27aMn6kfxtTsNKdzHHO
zqUTVGa6nSLWqyFEy9WoF0CrkEAnLZid+q5I5hXq+idXc06OFaa7UZAWV1ro7QXYL7MfIGwo/yUX
IL0yW6idRap1EWXnVLNzxJtM95PSTGCoNduiwuar99G5tcWbkcH80nvH2yLr1C9aScxuadoXt+V8
73fi4jiSymt+akx9g8fvXovTV34p6DeQdr5zkbN7aOvuIOOP0YKj0PGV5q5NlWLZa1EaV0NPYeOG
QPZxwor4KXeil6xKDmNfR/j1E/pD3nU0hkiSLVyduRGBDYynlVTF0Rs/qlgP3Lbcm1ZylyUEE6jo
mSyDz6U5EFVN4o9BgATS2ddQCWbXb8JUAR0RmgkvzmJQJXDYFXjP7c8DaUEhkVZggfo6wEJPLVRh
f3VFdjv4dXEOPT18K3PVBuk0ZrumiiBhiSnFvybKj139EPolKoAYSglGwoaEsSbaR7aZMWCfCxz2
3SWOFJMf703igfQVnhqrjZFuLR7aEVvhWKIesZ1HRC57q6+2y07KFlzsqTm/6rGr71t82Z1CGTC6
15qT5+tMZfmpNYDjzGFzZXstnEDXgabXnGtRBGmGKREVy9uIlw5PPG4/q8kM0IWDKnc0iaFnRhUe
8iIutujaP4oyPhQ4f1eGw9Y+IgyQiXNOw2lbVw+tsF7GnKGxThG990htgFQ5yZ5WkizXynYpGWuT
687b7ktstNXUnKwOEmSq9vRqb7RaU0gcLALSUL7EpkdoySx6EAn9agyhSxbTPXCkMTAsdZ0SehIN
ImgdRbI0nbCy1s64qsqIk4HpU1z3zQHk4V6bo53C38h57UsdUqe2o2UETWUMCMkIIOFAhGhP2fh2
R4yz8knvCowBTnxPX9yjVR1qG8ttrp0RTimzubZ1vzaeS+mrHqbQMZhTzVdWfLIRDBgNvBU350Bi
xocoH9+wGb/KWFvNfUt/TTVXDNtwdctjL2CQSjQSLjEGHDeXOeJ9XDqHLB6DUZ/Onfc8gksprtzQ
wDx7n42k1XJCTI38Jday+4hyv1PpviBl123UJRaZ96kbqmo3cprYKIfbuGk4NZZqXMih7gtkR7H5
15wb7MUO+Ncj+SfE1V8Jhv9F7fPtN/wxOVu4Zb7t2GiLmeB8PziAgXdceO2guPHBIEj74+DAQH5J
t0Z7bRDA/FOKNaL9ZR6PcNdhng9X958M5DlzvN/F4aWjlMOvRkoS5fO7wY/nsS5ZCQ4YsgiMdTMu
KLDFHv1JIwPLKA5m1ftrtWDEZKIdhCivBg2JjVX6JjIQ+6xFNrA+uztVI+rdrGw2Sdi91uN8wcx7
iceBDj8gIN05Rln13BJuurItlgknTJ+6oTu5U0xSaKGejcG7HcEk4bQO8sZXnMUppYRmPGQkwjNh
TjfhDOHWT1kycumefdhcuHz1M25SHDNufVOmfb4Oc9nR4XZ3E6KecoKyMicm7jCij6C5kYMEMaE0
ryr/0id2uWmrLD/7tgYvMUdZDv+R5SozKcfuJfE7Zgy2DWItu62noUTK2dkxJYOTuo9dgMSRYZAN
CfwXmG8DlVJrX6QzPxQ1pFshtYszj4HUkm4voriEbhjTTZ3Yl6mX2rWlVQ/MQNJVYrTuzhri19Bf
jlPa84CyjhtjXNUEUO9QUoybkmtJr/++dKNLJwmpKLzu1liEd9yqKHMcbechYQK0HCCCtY8wzvaT
X97GA7S1wrFe89ncOCLe00G+9gm5x8Onf5CT9lhmA1N2Q5rbunCRvhIwV7WAOqYhjpagaWMVxtO+
L4d18c03bvT71hhuesSCK8a/j6r2N5HLd6oDdZ6y9DCh/VmrVNn41uPnQsF/VeLSegioADi89V2/
tzWCkqSIg8TmCCHmnZcKpkjpyUrdTbSMIobWey5DOW81ylKa29bWaq07LSUh2/AZz8XgvIAPFA9J
lPdrKyQenG8bT3d6Q5bTC8SvrwTPWoG+ZItDJInjuICH6gVpnWcIzknt6Ig4Mrr8qZTYGueEO2TK
tGNVJtdz9TmxuH3aXVTFe1oasGbmpxA7Pml22FcVRv3a2rgVLFI5bswx3WrjcEU4Lw36E/kg4a5L
tU+lHNb0qR6NXF2SXJy6+qSi/iJr506beBO2OoaMdDXsZj4FJnqLcKX7AYDsFV6zW6MTgQBAUFcE
NMyQQ62EIry6HzrCtKx0lznlx5ZWOlHiya5Lhn1Oc5cqhp2PaOkFD+1AN9PjvfTtJy2fIDlMMG50
hJL5R6Bm86x/rsLkgQPpue3pAkTRDhDaduAQHgFVMaLsQ21wmrLf+vycVLSBGQyL0A7GRFx6YsP0
8FjV+R5VUU1nQLdPIxDsQBYbVdrXgwHeZHkipUkvWfQXAqpquNSl/zAlV3TozBPB8Jtu0AJ6doVH
sx/6J8MXgKC4iHtZ7SKaKuyipVwxSgMH0hUHfUL/+j8tYUsisQkwk2EZOLwzUEKIAoW7+x/WYpFW
Fd60UMCsYXHoEsG83v2td/tvaO4tOM5fbnFF+/lXgrPlx78XxvTultQNNjCsFYvd4Y/CmJbfMuZ3
4Cai9vi+v6EMcRbjB3IGFoifDJ78FTJ54je/R/f9k/3N+3ORikUaXbdFBxpjxHtdQ5t7KrSKCuCG
IdTrYFfRHAitodNGBLwdT2sqegwCaaPidFVpSGtXjVALv3qImfYNnfwwGzkj6k4mo7vSZ3EZ8nav
oTryCzcI6S+njQzaSGABSK/h4e8Hc/roNyNlF8mlyCcT5Nda660bzT2EsjyEw+NIOFArvJuxSSPw
gyHvJZaiMTZz2DPQrbL6wLNe2vTWOCAAC+H9iDbwdADueCs6NQOh0uj6KCOZ+l05GG26Kkbfb9do
d9yaMisc6ptJ13w4kYryxx1DDvTKm40vWpiIU54qfwfgpj0mVevfqzZjE5FVR0SJST7nqvWyGECx
062bPjm7g15cmbM+bGgutFep6sqdR0zbvUgj8NQgC6oVwX8891YnjFsvM28TUyQBHp9rvSmhHOfb
Om2St7TumGOX02c7Gv8uVHXp0v5ggEF0j7IQcC1dFVxpmNN+7uLq1YIqKqiWVfe5dZND6VtPdS4u
GYyif8/ZdqH3/upsO8Wl/EV6OA7T708+NsCl70PDCe3XbwKv3598XICowRCf4rcwUBP9oQmzOb5i
sfjG1zXdnyRhPJ7LD9HuJzfinwV24lz96V4QOECYECIxQ20Kg3QZZfzY0Z+cWk+EwbipsyZzl/lK
O0qt+v0/3/6XIk/beI/AVZttCkfsyuyndD8bDMlDbmLcZ0BYi055+6LpuqM1cZBTdd8EY+9EG/g6
oHvxLImH1h+fdL2HDzgW89FxWu+oIQ46oKM6ppUzXRxo4z98J/8P/dSfORe494hTM+i7AWVgfvLz
x7PGWgMJ7vLxapvhvdQeOOoEcxjqiIpsgscM60pG8jQ4WgiVLzn8+vW/DUR+eNS4vD+//jv5VmRI
rkTigzRklr0uWEtp7cX1LjTE1VxCzxrgXM312G8bu7qygNzPTm/utNknIKExOAgUyA1i7WC+zKl+
qkrvS27IV0j18Tr1ehhmNXEY0I/MTVF+6RhJF51e/fYU/6Xkbamvflwwlk/BhJdtS/iChNj3jrlh
oEtpjXyKQoXl2qphNKmWIIC+PLuhHMAkh97RF9UTUHM8E4MfDEr3jm0IKvfXF/TPGV7f3go12KLw
wwy5vNUfJlCDVXeemaQ9iBTSSg2vkkFW2Zx262v0By8d+VXVAOyLQ+q6i+VtLJud350Nf5ONY3Jt
AoT8m3f0ri787eLQz16MvnBMvHfviGGeWxIMjyAQKtc20pIzXKkAMBQqHQ6SETwlrbG6i8+aP00m
5VGuPs3JSOwBaqqdiDV/XfbNtEGNwCF4Gn6bS/zlt/dutV/eH91My8EFD/HlT6lnrtEqJHG8v0oL
402k8FjYOUXYoOg863Pxd+ngSwv93S3vLNNl2BPsLrzmz99QLJPG0pjUb8xc22PYWIlErTjE0PWz
TsojK0FHl8dQZ/47P+k3uOmvXvrd02anST7kUYK2ziJw1Qy5qKGFhigqQII2ekznLrKnw2w3G+iI
b2nWfQmHYyX7Rz+rxbbKqIdd4ygjc8k0dMF1Rjurscybxi1u8/E16WuDuNJ5+O0B+zecj79tTb/Y
Jr92iyvjr4ff337++/Cbzg9zGRNBybfT7vcDskWuIAdTyA060lsCK78fkG33PwyUgDlwesWH/q03
9F/xtAuO3+TIjb+Q/DaaRP/kgMx28fONzRNuY4dcDMuGbmG1f3d3dZVu9gUK17UlwwmYJ62gMJb7
SpTkRev1Ky78g5hDMiJqM73yW+PWbEPr4NUph80EWZIxGljg2nprg8SFFrtzicBJte5kzGLbkjaS
Lm3hRrQIAUlUy51nHp07pwVzXdDKyfT52WrSl8QevoLJMlcY2KJV1SOSrSrsT/UkvBVWrA9JFFZU
xw0MP39kUJ0/F4IxfJikK+lF/Gx/vVBHwXpeaQnUCFWeLP9ZU9kX1XYbhzkSdPk66Kd6r4UMlOIK
157RrScq60QNZ2UgN5vH+pj6Nukp2gKqC5HpSlE8Szvb6c5Ad0pZ2hGD4tcmFy96yppMR7vcVwsX
0cMHNjvludFAio7WISwXfYAp9tXAemErZ2VHpEb5VCErLU+clWii9GR6FYnPKa73iUF85fe7bDYu
Usc1V5tHYFIIGKseczaVQbLg/SPlkokHS96G0NoU+inXzM+k/GarWepL63xivuZuAboT/CER3031
Sz1i5W86T/uqFdmD1JELcMq/UhNDeanGQMvmNmgBIQI/xrdXyX0bT/VqCs3HgbPctjRvJg0Qq2bP
N9F8wh29grSUCPJkmggqjmy1epPhC8RXlxwjsw7KqDpmdFysmTjDcd5BTb0q/AkwbHyMARLHs0tR
L629n3bbMSVqx8epKOx6NzCLHypa3lmPmB/wQ6GLESaimAPcJO1Vt/AJRi8UO3RbHjJX/VobxlWE
fiPOomsnZU4XjcdRmURETLy5gQGdN/CHHPQn291dN9ePJi7D2DV2yTBuSRQGuC/Gp4wcpDLFUm7W
NYRBRgMCJQjXf/SJ+R4xzk7dM1hmLoQzPEfkQRSDFTB1WSMafDC68eMw9BwbdeZHJfdiXqEtLrMn
2Qx3Xl1+qqSitJrNgB4iO2bSvmRmiHq2lF8rx9v3zNo2hR+JoMqK59kHOFExA1s100lxl1sJWgQn
c5mmDQj/aEohP5TgVqMvIq3vPQ1QLNEFTBWrc2EXUYD6Ezakk6KbrqBGZhj9pHT0DYbRS5uPzJmm
fZmJ+DhqDFJncUgTBWWovzKq4brqhq/dzCLQ4qZf6xOxO1iVxcY2srt4Gm/nuNg3HKVX/eAAv2vy
a60lWiunJAUMqYivzq5E7N+ggry37A+2pg6ZoUhn93YeGmhKiq3bilOS5+c6YzyadFa1sZMFtaSe
POpcGU8tAabFWlfFB682nh1tKIJwQLyI/Js5p1ZM13aqX7JxgCr3eeFkt51z5c1Q+MuQUC1pgZDM
EiClXqHZe9pCn8OcjbMxU3nW2hJKTarOHeZQDhmEg6b0Bnxva/V0s7PwkFjaJ7OKSWvommulMwaj
U7+yquRoE08eAwanCWnuXfK+oc2eqzzctCMpay0d85HArtgymp0l9WaN2n24QdfurqtyuErC9KLX
8BeK9ChQ2WPvIBQo8a7jynQOshvvtYXmNiDT5DtHiFO7KGYTNzo6mVjbmb2dXRtlThEdrAkVeFJi
PQPH6kJ+smD5h8zyBLSXnWe0xaFeVhAr9+5Mf/jqhe6901rHMemPRlde18Djtj6Rcmaubl3k/ny8
tF1R94M4tqqAAFeAEdYS9Z480GEUh4iwuCHUmGAP/clq+qupIb/PK+dz5yNpDfsx4Di9Lu15WDXt
7AJi0JuDJG2dVfCYyRbLbhX43DJll7KMz0m0q3M6w2FsH1TWvnj+NL5OuV7cY+HjX2Ef5hvtrxMY
sJJIzh1nu/mgZcl8wtDH85oUXMFiF7rq0oKWrqx853CDGdivm9bYukZOIEW9pYWsUPXY92kRH0Mr
XXQA7tOcJ/4aQBkRCp2LcNy3jrPejEAfcQHH6uhDGQ49K0XHZByU3T56ciI1IkdHXp0bOL+4yIOo
ss6aR1JU56Detm/arv1k0DPy5nTvpf42JfNPr8edGQ47N7G5qTGBS515S9GTFBFFrnZso7G61YoZ
IUM9LM3oQK+zjd/lWymSfeEON7Q2jgyZ1kLr9vxrFQgjpnvq6g6pg85no0eSlE7mttXrRzi7+ymx
P6VCHaehZcpONmIMvDYfcWTL5K4jQcII8wCfw8YkPg9L+n0vs0XonqxHkdyEobxNXW03KutjUet7
uwMA0BNeoRIqpA7SFw2+nW7069m2T0U0P0cxanS7g02gbzjVbOSgH9GeBGxYKOn7U27lG+Tbl7p0
t10obrRIsVmlbB4eBsA09t7aIuy+RImpr10nPca2fheNkIvLke538uwbfORuOrm81kxHuIqnG6bq
65ZsKJI3NJ3QluLFrCfoAYmJqAL4rlVZH0lFWeMhRDI8kvdt46TAA3Aqcv8Aw38bCvFkmzkzbHOH
H+SiICH3KSE1iaFvMxmGFDbJo5nLtWuFj5PRPY0lClmVkuc9GNUmiowPU0dwpFt/ldkMNafv6CV8
6jmJwX0WW0/J8vJ/2Tuz5LqxLMtOpSy/HTL0uDDLrI+H17HvJZE/MIqk0F70/XfVFGoEkVOoCfjE
aoGSu5OPdLL0Ic+I8gqLcDMPSsQDHnBx7jl7r11nhblFfx4sK0EQiUolE4rkYnSKYxCZX/o0vfRL
83jSHJDjkSsYCRREy1mps5cw9WjtOkP5Mi9d9ngwdRg8sxh4AuBRT3EzlrtEudPyfj9z+smrCrjd
GnPnt7eEcyH4ZBtCoYivgGKRt6GGAGpXXTu4HUYpXVM8Pd1D+IHFdQvy89u+8/+5PQNNsKyJmnHv
/j/+DewaBCeK9z/fMBzcpvK2+m/seGkZvfp3v28WKO4hET7rmX/vqVkfDAMtOk5LHIBzU+2PzcIM
3QIgBU0JlO3zzYL9QQOwaMCFY4ehEsz7I5uFHZkZe+55nwCd15h/3SPt92mXwpVtlueZQOjQRc4S
axRNnoHW7xRVci1UFVaBz4zHJnX59MnVeqXj9XK3z5FBRLLzsegOPtrKn/RHatn0bSpmiiuM6pWF
kGO/AKrIPejU7BBE806Ha+de/3am6OhobXLpyDB8vtvHw5CMCHuZolUq4IU6Ddad0Nvj2qq+w6L/
tJHx6qFsNuBokOm0uDutykgiODIyXqhBB4Uk9yexVkoyZfOs0vffvoovexiMW2jJ0pmdeaqzhvHp
9xfImFuM7LKl8KW7VIPEouomCtXqXPfOpue26rTQxOFDoaJUVvZOl+u1M2WmbCCCQHCN6uD54ctw
ZN/hByn5tRo5aa3ir+uCDRHd0vadM33tftGwfahIGzhnc74ST+6XyUGuJy2kwpPRqcvMr4qLlC0S
l7fKthrers3bV3Z+2p8ujo83jEZKDuhTpl3oOZ4fMBrlBA4GywGb3eomztgYQo+p1yPz1ZUvwmCT
Az3e5MCk9hKD2nSoWu2UYHpnPYqWwXw+iHfu4Z2N/YuPNH8dT66B0WqI5xM+EqlaxT7aOTZlhZ6t
NaZc7LoZscdhXHpvX4jXlgi09AhddFYLx9xpGwptGJtOn9IlzXfjYMoY2mrJXLTUKCmqrL1N3Ezb
b4EJvHPg124u3ZqnPw4kVSiUz88W1i9W4WjeDjVTsB1bOV7FKtYmFrThnfv4tZuLqEPG2ZjNZxPC
80OFCO6zQkXfaOvamShpVChtmh/kHaKMqVX9d5S2r50ZRgeN9RZbCz6K54fjyg0mXcUZsC0jb6on
ZdUPWYqY0KnWb397rwwWVC4eQZomjjQmujunlukFTlmVxSgcbUbtOURvoQ/1oUbHZOmm8rwsK2Vj
FMlMj6EUCPVquHrnM7yc3fAZYH1ZfA76zrv8PJuwr8bpLRbESdGQYcboUuge7YnRRiI5gRBnnD8d
OJH41JVhXkGEtm12g9Z7A8XXHiDKHNPiiYaFqe747kcfsq0tm4QhUuzutXroLE2TxnKZZreaCIxl
ken6O7fxvE48KbIeH1re0uBWZrAZRqbnX3YR6bILipFjRr61JP66PcNQKI7fucavHgZoAl80QDTe
Ps8PQ2jTOIQ1kkUjTZS1qkQCphLfrBgHf8079oYJjb4ikbJb4/SrPmJsmCvVkf1YohvrAhbZV00h
YOOdzzXfXy9OH2woWV+Mcqk3n38usqiNLKlkuuyQKHOLxc55XhQPCUzDrUlK4Gqok2CbKnMSWOaz
w7fkF3RSzb7Bpm07wIm9LCW9vYpphKcw4z6OhfD3g045MtgtvgNmeG0hsGffENJ7clB2X2hNSwg2
lFrEBbxZUSW5JFKGbbzsVRww8Neidy7PaysB787ZMCXmAIV58X2yokf0boJG4XhWjE9ejC5G7dKO
16Fbpe+sBK+dmoOgAyo24HfIP88PFVeDU6PspuCaE+LdXNgXaeHXW9AH46onBe2dO/LlqbF44yEw
iJ8DRrwbuWqb1SyDIBilG/rzoKpJEVFj+GS+Xb5TSr52JDbYnBSFJKYN4/mZpZ2TV65Z08CIixbB
O8uGo6vdWlYYE96+nR9djc9vZwp1/gv8ZC4NdpdTt85Mgr1kstS7qT7QTZPMMpKX1krW3plJJo7M
NkIu3uTanRyV8pBlHhuClTubfqDPULtttE60wdyz7QmJdJ7h40KtR0Y2NoYgcjPMSuV7lNRXQM58
ZIb28zLMfH93LpqqimNCCUuWfZcgRqcbvPCrIN0LfPTTlutDJRpx+vs2osXUqs2tFjjpMV5y64JQ
dtTyPIsoFcEHuBoJosKV49oZauOgE4r6zn36co3msyLvseH2C1jBO99mqweyarqYhayz72hRRyuw
Is5hS1YwfQ2GlLK1jIu3v9aXz4aOlBeIFlBtdAa73mAwCoYpSa9bmr2WHmMIT9ZEhqpHalGFvCu6
H3/sOR6JKMwdWWTcXZrk1LeBga8woW72mbIITBtuXpItWFXtOyvMq6fG0jsXGpBgZlD00xWmrsPG
aiF0LxHC54suoXfZULcvS75X4vUI3Hn7Ur72MM6vV/yd+E3Z1j4/XhXZrU4sCg9jZp2EAtkoFUi2
RgcwvXOk186Mzc98iyBWe/FiHbPIQMDLmaV2dCOog9m20holTi+qL5r03XfDa2c2j4l1w2BjDgbp
+ZmZ+EkUJydwytZKFJWOUp90pS72I6O4e/saskfkd+0uM7BO2aY+Pgm7D4HIa9ON25ioSHST0aJO
DR3nammjGtY7DSvMiGkf5oTom3u9CgEoalzzTZKO00GQyuzSqBtV4mUU8U1A6O6IUtoqMCK0VuBF
vm12i6GX9gkJzTka6MBE/uoKQKMM1SwNyJ+FqlsL45bQWZamYul3MjxVlNIY99wygOHVirK6IXOL
4OaAd8AVI6sMjJev99fMO0YFbMyQ3atqPdnbMJ2xD5oKJiJRpPgMyKJSFqFbB/Moh1ECXfjxggBw
oqrBaaxC0WSJNyqNezdxRhcDBo6CjMDMvmZhJV9PVUz3Kgk6H8cMmVjLxE8Il5WOfhiGogeNKBC8
mbjCEvLVlO7IrHw9Xrp8U9my6gOyJkfHD05aLQt1b2hK1kOW+iDe1LExoP9rMQzy910iZyDQqMkq
l6K+h4Ggjisc68VxhsGlWhqRRu7VBOBgqYIK2kAZ7z5XFNRkZFmKqizdOo/XlVSU1OMNZRprvQde
mTXp+EDSVjgg6xHN5ejCdDkIWLpPlalkQGq0EznhgqQ9jwFg+9VI2wz3kWWRD52bvWcZfA9XjhGg
5HWzRiEgIqt6HDFJbCgLaaUnTihivDaRY5/VTEUuAtCxKO7r0C1XVsJ3siCdFc3kVEHaIN47JibT
NUqsYnXdBOddXAfHg5Wd6XVvWXt+OUKwzJBSxisZNN0h0n1ikybgz8h04db1XhcN9rCaJjL/Fn0T
p9kqK21Om4lJ1zLqSEgwy+oh+6y2AUnkUCOVTRg3jJEVgn8OxyDWPlP4TLbXaoly4Apsg3MwRrXu
0qQSCyG6fDU0SgRAozHohpphV54lqQyvi6IkwbSyIqaNWaG5yboU5XieO7PoWpv06mZstHwpS6XY
742JmBlV4YVrTw940YmNyWhpL/RyCgta71mAj2mU7qdm8sVl67TcuYkcJrZpShnfSCdFdJnZZNot
4oQB5dZhfDyxpJYMpvzKJ72ukhh8Qyq4CtvbHI4WGx2gvgzHYptSJ6wUQNcB10QqyZ4tleqyDAQG
nyJQeMRykTK0iLVS4dZu8SEwD4N/5dht6LHPU2/Grm+/ZiY97KUWaWyPwQBqJnrrKb+zU03iSahs
gwUqDSYIe3mMESiJB1FzpZ0WHEWWNgdRC1pnWQ7RqC3qKrVuCxsVaCkLYltDtzgLg4boehcWDk1/
QYq7FhNSyhjylpm93HS6zFZar9lU71PqsA4l2m3D1Uy9AYgTnvLOcI78MuCPjWB+N6MepJbXS4Ot
tT7Y6kWdq1g+Rc11Wzr+oK7tWlW/+hFyMd/vw2M7NefZvUgZxSdktN+M/SQKEh0laMmsiHjEdNlw
i1QddC/Lr8jRNcYWoflUOFeJa2NXw1877YUNgzxu8HrdScNXCZ4di/MCLvNnugv2x3LOv861HJZ7
ntCeE/k8FNdEN13LHAXyqgLhW2cG/2dHOfQVRmp4ZTC9+jRMLvGNKU/eWVWG7gMGF8Ndt/nSH5l+
AUtUifks0VHZXq7Y6vVg1MyIkACWMwYnZCZvYknyElV3WbFiku3E7MYboBE3KwXjx5xhqL1HhXvt
JUbgMm9nW8Dw222qEIbjWAByYwiLfgfehq/QSjAKtFTMq7ffYu8daqeQy7BbZGHDoVQD02megn1J
GhypiWF/z/7+047ra69L+o/urBtTARHuvJoHdnNawBtz5p4MB6lKkmce8ID4JPnu90GUHBaFaS2d
zE5IAcJy9PaZvlKJkCJBF5Yu4RzKsrOLC1CuqOxz5+FzfO/7mb7GmeOsorSGcuyr3/mVf3q2L7f6
9MSo53Ga0ztHqPu8EPFxN88FQoQXqqzXdWgPp06YWu98fbscG4rh+TAzQX22q72odypXl2ZYcpjU
9YnlyhVIwXnoHkViHkk7ESNpEQ+rhtedB//Y3htCBVZRPVU/vr+bI2g0SIAMDIjweH6+A6AgPokx
37NDhYMW0LEdhg4TOyd456RfuWfRb2GBxyQw6593uiiYVJMgaWb78wzUwxdKvzfrE6AWUr6zlXyl
waxzPu485aGatKydytwIEwlCWnCs3ldZYCvtro+nnO3OqJz7kdQ8kYpiJUIzXIaDq2KdYWBupLS6
sxYTHPVbe/v2jfzK3osqggkJuyCak7s9AlP4TFQVcoLbWFup1NGH2pT6R9Joqd/y8aZXA7F++5Cv
NCjBU1LrYprkIaIN8vzbxeid23IiftvN1Ou6aBaGU1bgsod8qU/wZh3FQXgRVaSkg71e5Yk7bd/+
CC8fX4O8JI3VA+eK9WI3NidaFtSmEfgPVAtRXXYr23BgoeVZ7bkaQJW3j/fyJmOmB1/CZvTFvmxm
5zzdkhl+MGo9BLhlkQplWUZ6vnU1m8n9FCqbHz8UMmjuMiLRLLG7VLTJgLWdh2U5NL1BCYRwyLfq
eOXCGnxnEXy5KpEbNpOqOS3meXNg3NOzgos/xsikgiWtJGU95Ya56TPglm+fkJifimc7Iwy2WGSY
N836S16Ozw9TJHFsjQDLvJbppLLnoHvZKx2LnOKsraCq+USY4GbvmVAIP1CB6ZR6M2yCWljUmjQ3
IGUZ4+RpiRmv8hj5JPbMNvbXTmho8TrtG/oyY5UWn/Q8pGjCX62HC4EZ/ghpBIDjRIa51+pOdBBU
qAUSW5lQB0jUCBRO7lVZ6NSoNBlQJvi9cE5j1C2XUzuR16Y60onXPrHEJw5Yi8Oe7kmwzHN6IUg4
wmpaTrmvbpnWzti0vCSLUROFhejNVwQPvNJaLH28vlPsetN0JN2WMOAIw+rVUPRjtEbBFRfgayZl
2FhEn25kklITJflEigNAbmonI9aKGkb14D/k0US/d2hronYHphznjVKK9sBF7CfXrgBdoALSUhZN
YkVfTFK5HSBbhbpmGxqYnoORda+sCFVaGgFpzLYqbc2rrJqDjE6LhtkfBey7cQz9eqMlcfe5UCBi
Fm30PSnnhyQGR9Ed+Pn8a/Pv81+7y0FTYFJoHkM//vi3k+Ihu2iqh4fm6LbY/ZPP/mL93x9/HDzk
Myjr2b+sHnUCZy2omfMHIo2/HeT7n/y//eF3tcHlWDz8x7/d3ssoW0Z1Q2RKwzToDyWCNg8q6KJS
Uvy5FuHjr/9ZBfwP+fLbyXOPv+e7LkH/wCwclT2mGv4BA/p3EbMOpoteIf4/5Pj0VfnJb/gbdAmk
WiEY4GU8e4R4yP8QMfPGZDGjN6rNbp8finGcK6YnTznOr3lETx8Q9TJDo90uEjZWt1dlyc6iyjam
bNaB9ZCCt7XyUxNVjdPId9pkFDWvHNKE7TNPyogsfnxdP2nFo2oNs65tbU/P7yNVrN2iJLUiksDW
m2Y6Z9vgXDZwE+smi1eDX93WqnbqVNVRUhmrUQN+hRwYNZtXtuNGtuISEM14QTZJsUbHc15qQ+uN
rX2e1q6xNVuiOoCUHBKo4dUFWljtVB/rpWUlpBGP1wGPT5l/abBSD2QRaf7HIIsfCiauur4efbbd
rasgrG70YzUezqcxSbe9GRlIkYfbHhd3VRleLbWVrtN0tpJt2/qr0b/oKwlN61y21VpJuuOsqq7q
usVzDyW/PG2Uhtdt+dGW7KM69F6xchRIuAH6WRYaSFfdhNlzXp2oQQ9X5C7wHbKArfRT0YHUqtYa
IeMARwOSlKV/EjJWkqjH8kp8jFxn5bbDZt5Qul2+Vg2IfrI7cJ3u1MoHVHAndWQc+V3E+eIshN1X
uOWZ0YqVJbWjNL40Ks6GbpXw7CiIj7KOLsKQGAAqCWia/PNCmO1CxtVNUW867Zyy21OLUXpMzNRF
xno16Vd+E0fLQdCiaMN6hYfUK/DDmyHHTZdpeeFYe4JUl3g4DZMzWJELLcpWxAjUV7nSWHuUwcPa
7kN9ZfXKrdDSGNd8O0LlnGDTlO2l2RfRGvG3vKR6kzjStWhh6zX59RaX6aZJD0XE6wepV7+fIxOc
sHuQEpHeGVm6z4iJ9xEQsZQpoX2t0p0PzI0kTsbRgwOJVLmJGO81JBJgTAPOY0NSjqYlsv1PIIDg
2oVHOggm0z3Xwqu8gAVDa6ezV7HFQq5tCPf0+vrBpVpAIW/LRVve2x3sZvo8iyC3+fqmFV0+3KjB
Eja8FwiChvLIqztGxoWD87tYtUazbTALGa17UlEnL9yWjBeBWR3l3UYDg4SmRx6VstUvNEvZb9oK
Haamf4pFpH/uOsE9VenrMC0VbETpiN8gLmDDDuOqMGc6T2QelFH8OYiNz4lIDpXOOI7rctyoTtMD
ga+MDe+Zba31B6VDba4F97GZ2kQ8yG2FOTAt8pVvKPoadpanpV+lVi3y6dSKx/MQ30IpBh3DugIt
sitjHV3TXqhknjVx69SkRSj+YRJYByXvtLhNN0mHl1c5F5W9nGHOsF32lDxbGk63MrRPihU8BMlZ
lt6Eqb62ee3Z3FGTai1oIW8mXaycmI6osnRqQsrSYGUSOj60tJ+aDXAFhpnDnhDaeaWP/UXbTA4e
oKby+jizl001YYwYjyQi3kjQLCUYEfJVnOK2MwHnoNgfWZ54hEPUnTZYQzaLq0AQqMx5OMFeRPCa
2lWH1qR66N+XVXUqrBPUaHSB6k9FxGXKj9QOH/EE5MMObq2a/qD/Fa6FwHfgakds6daMjFAmr6DR
UtwAEc4ohX6JOslYVuooirjyFM6LIsDqgFu/TXzvF2T5kR8h4/Km7sEsDjraY24Y4mlItkaPCEq/
6IP6SFh3UxrvjU2/cJIvWsbeMlj9gu3N0Htl/sv4FKbmIG0OJaRhszVOfgGnPFW8lBwPkEMYU7qw
XlkKyArzRGbt8S/ZOMmOeHVSuuKvptuckPq7KM0aIvaiqSQk7/5bKf9Dlce/ak0xS6jeqin+kT1U
9Ze8Cur3qor5N/1eVaAQojZnD43O7ikbR/+gYm3iP2SoMayZC/c/qgoaGUyJ0fhYkE/mV/NvVYUg
N9rG+EtBgs7sB03EO9tbE/Iuh6CBgPbfZAI+b8yevOKrWhN1n/FGz3ODLiwBggX0me6+GsHIds07
e6/3jrazIYKaJQu6UA6eDh3/iZ9d4us4L8dhnRb9cV6472zAXhQwj2eHZkFjN2vQBnt+dn47hejH
KdLbuX9a92srgnglY3U7K5qf3Aun3yqxp3kP+mOj8FmFhmiY+PZ5VkvLC2Xe86NphdnGRFDZSDra
4AuBIZA4m8HLaC4snA6/hJmb5oJV7cSd+6BVYM06/nhdTxYBeWZ7OA3Yf7ISUA2TgousGo4jG/1x
aKwSDBHbVrQPA54JpU8FqHJ0TJsk6/SFXljKJ3CigPUiuUma8LifyhMFCoqqTmu1DzZpm5h7UGUQ
unTmZ2njgWPzcdSX5r0PHDylkS4jsnQoIbpNmxX1R52hHt1b1NlqfGVm0Y3bEOQAPF3f6CGp3JMa
lAdurETKIouS+JR+b3ZoJqa5ccykvLPbctjWZog1oQhKTayhxqnEh8hI3OB4asggt9y6WxW98DAL
H9iV87GQjGtgLDmG8nlshNd1JsJynOZB2tD4MHBFWLCylanY+gFNrwbsTW9uCB7DoNSQEjYkl3FE
j9hI5dGQGhiF6N54iGm+aK1Y2pV6VokvZhlDmSutM8ftWy9zlBDH9j1zteWcilBN8Y3jGym2GOL0
0sY5tyvwaGzdDGpM/dSIQT45zYXZpScu0XNRwXSpEOx+Kyn2OpxifUGtpBi5CYKokZdFT+XX+EV0
FlofNYRnXGmoamRDf+LR4/uo2c3Oc7nwyI7SkcbiBOq8jE0cYknjuQnuH1VjTFJkh7YD/iwt9oa+
w61l7admx9wPIqodOMFx1qdHRlC1mC/4jTIOcjIRAak7NTvuoa80D8tPtCD04xRnr8R0hrxd07to
T8hwOoiUz2UZbLN+DynUUTHYwC4a7lYFD0XlkDRh4PNzOsZr7NhDqp2aCI0YX0+mhZ/TcVy13bDu
RXdnT1eIdiovI1zXxRuXd+7CjfD2yGIb2BHRsBJOYYZR0nL34vqGLutxUOWXDtWyWekfxwJ/v+Pj
Q4pWQ+QcOoX9sbM6WMPtwndwjCQwdAKf4UVgnrqS+I+e0phuwyIjZkDNtE/mpBxi8XgoYv0AmA7h
u9OmVrJT+v+rQquO0iYooCTWNPDi9qRpSKtiUkbwReJfd5nvoavVPTF8MlKNMi9pP7XQojjjeB03
V6k+fImq2CNBOWPyp219uL3HUVPVnjrUhH9ICtgkvMTUEjPyNJCGtEnMgBltV1T7tBGj08os/FNt
4GcujHBNTzamc1I5KL1n5rsj9pNucIB6QuoOB32JsfVEb5nKziTEpohuK7x0i4l8wz29UC8TER9B
LXYBlAHqFRSPZZxx8+a6uXAbYx1DDPGaanb5YxKrTCfeFvn0hQiyDVglwQbNz9Z++V4L8cV+1cH/
AqXEcmmbmtpu9jEeMEQ3wnA8md21bbZy+gcprjiPxWCe23r1rQv2tyg7ZknVm2UHEPKqi5J3q475
F32vOuwPQpstVuC+gejRgvi9l2HR5WDexQ9QojEy4TX1R9Xxpx4LvNoa+iNGZBq9DhWB7g+Ex6Jz
fd5aYJKi0laeTTYzPQX0wvN3JW8eW0NHEC9TQ0LuLKTKhqPNNJJ89KGYPpWNPl38f3XBz1AXGGo+
XSd+X55FbY+68l9YXZDQdN6nIWXc5uqcIpQ17nTRGxbWeU0fm/M+mboWh6Z0PleaIqtFqLMfH1xl
hCyIefPMcabgVNET/RrznPKpstQpWQSdpbOQpmp7w2shq1eVYIn0aqVPvq9afzq33Fkk58eAh+AP
s9FOQfwXmo12jvzTzUY7pfjPNBvt7Gl+ptlo56z+arPRzir6M81G89buyUbx55uNdmbB/wxmo50N
3l9jNto56F9nNto58M80G+3cxz/bbLRzZj/VbLTz3PyXmI12Lu9/ldmIttfzReQvMRsxS3y6cP0s
s9HONf5nMRvNlMKnp/9PbjbauUF+utlo5+n8iWYje+cG+elmo50C7yeajRiOP73FfqbZ6NGM9KQM
+RcxG+3cZn+F2ehv0UiZ2wh/3kj59X/KX/8zfbeJMv+S30c3WBCRitmmA9QYPd7vTRT9g4lGEZUI
tjc6LLN97LcmijsHgqsIJvBqMQuYV9w/RjcOv4k/joSEPh4/+pEmykt9xtxXA/5v4WLDFAMk79mD
h+LR8aVaIAwA5FqhsJUOatCkK+kBa9Oa6Pj7yZI01yP9S0jTExa0btOKrL9It5+xFv3BiIrzhDAE
coTsaVxJf4oXE7iuyzDtPlU4zBmbpPaqa/xFPwwZ8Rv65YhOZou2ALxaoq3qLLhuff8Qj9E6KoK7
vi6UVUIu77KtgvZqZgN4fi2OfalvirBd2wNMahdrn6zCa9LGmLT7KnEmzOu7REXtHYwTlKrbUs+Y
g4xpekKug3kSuJxRjo75iIBbgjbzkgRr5WvYMtk0rcLTO+tS0yqmnz64KxAv9OUHcR2b2kdyqUn7
LgpQd80MfwrKdZw3D4EEJDemjP3t2l/30XCQFVax6mprxfBgW3fFRqvrbWs7J6FxbNjuF0JbL4Yx
y71KzQjAs2tyhIdV6ob5PoqucH8IDeckTcxjxHjJosXUuBdr1jpqGnC76W0akyIBWPWhcK3PQars
aZExQ9AOGLaszX5EtDcx3gC3lLWX+AGPYx0KXtGTmpKnR4qEeYdDUtkEsoFQ5jBZ75zsHmfJx6Yq
+J5yg5S48dSxqsvGGYl/Uw2yjQlGGIV6RHCF75VMdOpQIRDCis9tB+5gNiInqYzDJJf3aud/6sTM
/wk/S805GqxyW8GgXqGn2ChJqHpVN6irbGCq0JnFre+rxzSBv/i6PPd9edAWNRIK37gLDWwWfjCQ
LySBnmmJdT2aFj4h2GgeabgkUJnVUgtIeZnEWToSLzwC5pSIe70mnuQhZC5rY+JoIqxAwNBYkJOn
4GV5fPr/DisdlKI3V7r/kXb3twS4vLfYPf6e74ud+QG0B3wWLBwW6BS6Jt+hPDoszlkwO0NpXLAJ
rILf1zpb/8BiZs40a0Rz9PNZBr+vdbb2QUVCp88mfySpcybLj6x1j37cZ8NVeC62DvlcA78/ewCf
r3V1rkO+jdN0qSCvtD8iu7Kw8/eBOm2lllvRyhal0K7wPZM1Hg4RjPdS8bcSjlhhqYD2sDh5qll1
3KHl/uDjGSvtBoZG5XoTSbgr3cIoqMVuwLC1nxZDU38R0J6HOpylMQzr14zq4vAUPCCiMuaxGW4D
NMoImNoxBT5nmcrWaIruHLyRTYgzJrrmuIrjcdUlEdMkpC/xQicmvD/ITVFjkMZ1Blgxb6zaQ/08
MnFzszbcV01lmFClFqqyZVkTZ46FoqTO/Y2NS1VAG4Hvtc54vLQJnKNrH5b92QzXqdBz5e1J2aE5
ksjQZHqMsV/fV2rkb3Gt3MFl8xHAmaOWYhjEQOoVWtreK60a995kuc6wLsgbh5DaWAl6tlyJnbNC
9KSNk/PiXvtlqqfLKA5qY6HmCtyzOq0dEOMSSJ6Hz7UN1iSoCXTbsr4u7PrULn2rxUfUCtcDx9b6
8E6H0to3k6ktF6qMJwapcoy6hRvqjlwRymskX6Jew6iGOvfGtopcX+A00e8nJzIkJpa2ZMmfUjev
SZl0pbkOggLCTCGcOL9XJzX+Kpo0HRZqWBZg6/yol0TXV/1FEOtC7lexKrNtl1nKbVabBaxKlMDu
uEkSt5Sr2A/c/ji0WlXfKnUMwifLJqPYnxrCzEm7JF+a1B1UN7DP2/jE0mKv19MrNbuudY8cwNUI
IM5WPhsFMjzy5k1eLKtCgdJ4UMVYKudgK2ieS8TSKMs+pWfkf1nZ8WB0M2SP6J17DTAs7wE3NBYE
Vq8HGy7pHrROJeX7dsLjoTM2jgCt1p0hGBp4Q+lReU/S+l6oZ0sMXHyHLP/ZhcknhUHoGtMSlbN1
QPiBgKwoSLxZuI7fZ5u6I1d6KB1Emno22au/zfKKD/2t5fXg1390uNiCh3dUQI+/5vvqanzACjCj
7DGSCN2iC/H76kpmDB4PLBUohFl1f6sjrQ8wIlxAUpSYs3CI6u63OtL6AHzIsni5zgiRWXP8A2vr
oz/gydJKajG2ljlKGjozSt9dwofb6U6t567maU3Vz7N4mKdAaz82dardCGKOoGraLpyKpETsRpQW
jkWQktNnRWniwyhM5X0bJfKakJH2JJlQKi+SlhF7BXT3su0j0/TKXu/3Rh2GOjBGtV+PZYTXdErM
Qx594/MA2/hEqNVGqp3yRUiZ7QM0bKO/zwufce1bd+Sv/+sueah+/d/v3ZDzb/l+Q2ofkCvhGWEf
Ah/nEfD0/Y7UZiw36BUyZRjOPuKtfrsnnQ8ODmC4eOo3yje/7rd7khhYPIVYvYHtADtAHfUD9+TL
2AITMAO5cY+3Jdaindc9elIYKt1geEMX9XuVCA5sJ7yQroBY2iREkPqhWHTWJqrCL4A6boCkOthf
CUF+chlfUXXNW6inz4Y6f47ZCMVThjh5NyGgMHRpp25vAIHqG7DAiNDzbLY7S6/Lq3rlyK9WcK+7
SCjePvBLryFHtmabIcENaGB2N3dFZgkSdCjYnab6Mg4ExvlYAkFNqwR+2jC3B99rhmAVN/3XwugO
Hbtqvq3gfzqdfDmlf/wM87qEL0KIx6LsSbfFVtzRLCC3Yb8n/qdf1qWGCIfq6jBCRFtd6N2nNseo
H6Vi2wVWRXaDc9MUQmDUrh9kiXVtbCgPCmJyTHe8JroI8OqEzFhYYQuhfAI1gC20N9xZIvM9u+pP
P/+rdxF2zd8//07fhaIN3bHC5+d+XWkq9iZC44oF28xwOyYbprqARJv6Qg4xiTrrCokg+UDIxd/+
LnVW9xd30Ww147PQEmDBfV689p0V2Cl1BDIxjAy13Osz9bTsGqKL2xUBZ/d2qMIor4QPpJwLppMu
mprhPnF6A8iCsVkDQiWDCFzUWI8PfTDaS4I7Jq/eAuAAiaxhFnz7M/Mkv/jIsz5jpnECY9qFUcZa
Qu6EygNIQqG1TK0MRVegvgdr5PX2ylG4zTHK0Gl5MRAQnex1uzY8jXcPFhLx4ILD2kZ6Mnx7kP8O
mz1aC0++u9l79d0NdXwrcUp9/PUfVXYr8/fW/vm3/L7Vg6xBbpBOtiYioTmT4fvab3wAjQfyR9ch
sz1aln6vR5wPQGVggP22O/xt4Udp5Lg0tIxZFWT9yKq/s9gC330MWpo1S5ROeMefPya6O+htpyUu
3PeN0xHGm6+mdr8T19q0DUXh+c17lMOd+28+Iuwqe34yyTe0dh1ORai2JnRuQTxvvRraU+K1Vl36
5cnXcfrtbfFUGUzYxfPbnGvNHU5tBaUN0wEv3OcnFtZ5kGek6XrB4EOzdkv2UHaDizA4D2Nlk6jx
pkizI2AkNKvwjkdNq5y7Qa3tR36rb/IEcrJP6nVsu5tSL2KIFQFilsY4Q7P5cQKnAmPcZd9gTZ6a
lNEx7k3gFhVx2K3ffMQluIb+HeKIwJKgExmgN4lEQVt1Xt8kLQ5OUXq2Pp4pfUN2JGD8ADyz6LV9
R05ro2vsdWKHWzgWN3FlLSOt3CItXraTYnhlnVkHXSvvCj1FW6MSrlmoREL6oXo7lvAdcFfeoYr/
nDZgH3QVrLe/xfBlrtpmvMLjmS6kqiBkdepyKXo2n6KpqoMEauLh2ECnTbraXMKp9Vem/9CgTfOs
Xt1jq3k6gj01Q/UwHZKL0Z9uQm08rMPohE3RuSqCgI2301+OMsch6ngWzJQgag6DrrmGbXIbqcRP
pELtFkVTLsieoUcYZJ4o+nBFqM8ao050CCleXwVNRSqe3Q8Lxy0faIZs/P/D3nlk2Y1lWXYu1Q74
ghaNaiTE16YlrYNF0kiIB62BgeQMago5gZhYbTDoEWbmTLPlGU3P6ARdfXx8PAD33XvO2TUtR3N1
XjVyQFvEN8r+tpHjKwnORWZ3u14bjlYzHZaBLWSzoI3WYO85/NMuQ3xrjPFDqOg3Ri7fmkbzaZpj
3R3HaHXCUgSnmEf01vIKdbk3lvJKMaaNnPbXBOEd7cS8GMplowClh189eL00jSRxRN6o17LLJjo8
9Fq609URhgAodh0kO1Yejxof14hZVhtyiK560HWu3kXe0OaBkcTWESl5vk3KyHmOV+67RB+A0A1Y
8CKGCj8PiW+Bic9nhNF4BncmAPl6iiFG085Lk309Orf4YHYpwPlGdvYyAPowjWW3X5n0gqiXeaXU
L+S3SGa9aVZ+PRpcUPZGXeqozutTrwvayfK+jVRXIwvFIPZjKjqvbb7I5B2WVAp9/DUyZZqi9ykh
JuTaeRZQEjLncSp9s6B0kmHtpeUnkc+HBH933zqnRAF1HVXgNayyOKjm+FDp0jeQvuKwLPzXllnt
LEgqnsYW3DW1UUeorpq+AgAw1hI9cGo7D+S2rS6qUtLOaZnzc1pZbN6m41CCWUTQ/tTJkMCBX7tE
MxERlVdQr0UdSBhtKpNXOiVbNLf7zKy8OG5B2l+NusoDod+p1ids1ez/m0thLJumbT21V0jMJ/AT
FfswQxo1Sy9Um8DUlKDqvhhOFmga1acQO/ZoY5gehyU5irVtbZKk6prNJLMWCwPftnVDkPxtZ0/m
MWmRdVvC8Httio+pI30m0E7eTUtZeLLzPXXiR8rAu7I3vnR25xwwUGwcTdpKhnleWtYTQVN0uoyt
XItjnmumC8+U5H/cm0YrfVMM667Mm726WLSUeCTl8na0p/NaKAe5tL+NDgwYS70tmmpvNCI9mE3d
nNkmlkUzz6i84ERanfKdGLNbtTRHV1bN+9iZOYmoxbRkai6wx6uynTddJ10kpQiwOl3JWTm5YrF2
tpNVG130YgMnYtk1JplORjzcoKwGL9HhX69mQp+jSa7opBXaJV6NFBm5dAtAcz8TS+gbU1ECb6vO
pWjFkjD5UDu8h0t6pdQ2SfkS5rXypEU1GUkR/m6shIKm0aTsNOYXizTejYP53OX4uhzQELXJiUwD
KExIr8WwxtmOid/auAPMcBm+NLIdfpaGhdur40oLvb8jYsvNTVYBEGOxAEMou8k1WvMmMqwG8p68
yUg5RsavOBudH2dPmI9xmtRE9rJhzMnrNwpxro+WfidK4u3mgtwv4tl4Z4Q8NBqnP5hzHu3loh4f
x65vA3lRHbLQ8smV5KlCRc4zxnTEycEudG4WVbrXxsgXhbRRLBaUlKqfaA/CVQ+vnLraCGkBT8HL
JyHh24XPdShz83LCFJ/KOtEVzUQeC07QMqXOz/PaX+whvVCG0K+0a/qn9AaKY02Y4tC2R+rdPZ25
W7vC7r8kBaCbcpM1ZI7GWX8d5kt5YZgMYMb4i23BMoSlI88btevN+7/xWu7yuGosb6QT44LvGwKr
WB6tIvOk/kky9ZM2is+LrOX/CC/+K9SWNPtfFDN/qC3//p/P39r47//1seFt/Zx/VpfEUDDdhOtu
GIr6r6Gp/tvqA2CGsIY8kr3BNun3xoLN8GHtRRBdaK9lJxXS7/Wl/Ztso2Dn75NtQafsz7Hg5Td7
sbXkW0e6KN+J0eNwa632Yk+bpHIqJoWQiS5R1KeuH7apJhZ3HLL7SK6u2j4K2K6mlyTpPuEx2oFY
MT1dQK/FP0NPXf7OPOFrRdBGH0a3mbHy0Zs6SPQBLnS4iUIwK3Yunhul3chhfHRa8xIVTrC0zrmI
rAoGY3rmDPZWShWVYIoOXEcuDmEprpIh2iLp76B+pI94yZ6MSd8UAw3woaEJQoyrR/7uZ70B4Gst
7U522k/qMFUuNPqLbGgO9sggo4TDNQMAIWfle0FAWJKqd1MIy1Y0jwSrXokue3DkZdhKqrJbIp6z
Y8NYgZTntldPfbTaz1SqMgV6vStP2UOIz8iXVHNa4SKy65j15I7QbuGDQhVux3vS1lRIJLJvN9Nl
lylu0phbub0jGWGBJmW5HYXCRs0mGOfrVJASIiWZVmyaSA2Udj53SN1wHUeQwpZ3D3I7bcKwDaR6
NHxVme8I1Je9PlQzD9jTXnPKB/KW3NABMA8rqnY+N6r9FUE786C53ZRq6gQ1SY0uAVt3bWpvyaPH
iyPDoG/FfBaBdyCiUDlKYedrduwNU7PLqONMkV73cblV8Ld7TnunLPVXolWocvqOZ4ocEr0wbFq5
2ZVUDOYMo0malxAclt2dFpMr4uKCF3h2KnuTahaoKkKHJexTAiaNwSnmtaM8zqWIiYCTDmkSCvli
0abxB1fNccpdDaqg23RpdJXz2lMKnXe6oCWRYBmPkKaH0JsyGTxZB1POFil/I75uJ9YQ5YjN7Dxc
v1j2uS1hMY+a8iiRPOl1/Iu1XLcAj4fvRDDsafYXwSLpJ9mSHX/p5IMcEtCWAuIiSY4aBoQReDqR
fKNpoWzN2bhsojrescBdin+4sTK/rql6iaxvFe2xltIdELY6li5ICyjOe2FYnkb3wk3H2f+brFXw
frqK4NiZrxpK8ZMYH188l36xyfrFTs5BhkEgP2p6Vf3RynpxWztFkXc1dey6s3L14aoUNk616/cP
svaLXnQDfzw7bOyy7BZlwISrdebls6MnmiK0Ys6Dxxs47Nxn2O2YQK6ky5zf7/2DrU2htwdzQHEx
3CKGCa3J64NpWjrbWsXB2uoyTW7H4tSq9xE/+o/D/BVeXj/26+/off6z+bYC3t8PgPnxIT/fXMxV
GHpqDuOQ1bW2etZ+9kWgWEKWIciOLhWw5XU6/vury/kNiIBF/0PGZ78OcV6+uhia0z0jgo8QKF3+
U3Oaf0S8vFoRtNeZsxPF4kD9ID/+9Yqgw5grncKgt+dVeRWt2/twEGtmdR5+x7NCYG2ufV1C8ZjQ
0D0J1EBuldg7p7GvHYMMM1wyxkGqOudy1NMt46ULlUhiu8NRacnRJ8WMt3qiHBypvMSC6tvT8qSV
5XPWjmf2nM9+lehng734Vbt8smf7WJiO7GrtcoX7FWBf79daSZeB8lbpHMpOQw70iDxwvcaWg4XV
LaeIzQRvvGrZALIieWFSSZ3MP1fR2PpT1VWnykmf7NgQbhsNla/n2hetKbcZTcLA1jCod1UWewBP
4s1imp8Iot4sNZwuAPQ7kM1XIq8Vr5MzBqYze/AGnoM75zYftARlgls0ce4nK0MQkOjR3hb1IR4I
nJmNOWx9qZKX/dxXtu6NTVepfk8HPgrMcckLt+nAnEHCXSwSw+Tx5MjIpybrtlwmy2t5rD50dMlL
p/sqlxYQT9u4TOPpoCM12Cjz92oZPhljkbBLyH1Yx/Oha6EtV9YFaaCbcFYOZaYcEwPSvbSIS7sJ
5ZMzmc2eHopB7xWQ3xKSnCLjBA1bp4I32DFdDo0tlOCzmNGIm6mNTmqHugVOV2xmOrduKAbdLUR9
ZebzmcZA3aqoCHrnWClPi2lcKlG8LcPk0VR4xVYhwaVpUmFzZjumJGwkWRKkdQxje6iaTL+1zLHq
2QFGj6Uw573REfOSTQtiLq28pevAYJuOhJHJ5Wee+Lu8tMggbjZh3Fn84LnjAWihgVIRMpDJeuQP
drEXpaW4VgFWr6a1IKWRfkhIrmTH3HxeTAJRWqkJqHBWanZ2XpTOzhYjlzeGCxaxd+gUcqB7Z6Os
NwCRtXtJm4O2NO4i1WaNSN86OHNFnD1qMQNGLQycLt1HcC4GVWhoHPJzHQGXSbBZp6rnykqXzCqx
G+v6vNKjY5sn33VBPZRxGTos9POS3hZ5dJuXxqfJyA+trJ4XSoQnPi5zv+iAvZHO6Cm9ftAkhf1K
txxkMRREUdtnoxEhzFsWzNlkvO5aa9hWuVZckolucMOQe+WODqHPli096I6k7tg6EWeWBh1+fcza
92UX73VB3waS9rqLyy9hyx5TpVU8Ys0UlfCQouYiNt3TqIKerJtS2dRJGAGxHhja6Etkmy4BimBu
4xKSnLMjHZmrNGB5ts8nmv50H/JLjViIYNH0e7JuR9eKROEKMRIIU/c+XVPbD6UJ9mCVBrrUB5aU
3NlRp/j9PHlClWcXwzUjMsrRjks5dO1FbUmGS1TudCGFkupJenOQJ+OCuE2iDYco2ZtS81xVyymt
KanNdgqEjOJEm65UfeJh0dCkzZ1jMY++IpXPtaVslam9ygbnuuyyoDEsekuwnmz1NquqKwYYNxGJ
hRjwhvOsCX0ZZMbWEPqNHhMIbHS9qzqt4soL9NuGp9yNQeIOLNjrUWspr3HC7pZRR+2iGIcff7DA
PIagBPchyqOBoGY3r9SbYajD/ehYy7arFVpVkgZ7sNL2622aMbnxdSWJ90Mx9luC+9NtZBafOqlK
N1MkZDI1TZehuOPHNqwDLdwtorsXiO821rpCjba4rVQwqdHcLAQIdhdOZXuLSMx7daSlSV8m36iz
LPt93bi9EZNpZIoLa4zdaIrPhHLD6gs65r/0nhrSSaVbc1gOgwFBV04fevNbn9SXI9IXenJD5/aO
4xI67Fd9q94yHXOChibRJUS0L6UN99YmlcgTpXNhVAk5XXnvotY7OAu/hRll25bC1irjbZGW80Gr
2k+mE57ns85OASlhvPBaIPsIG2X8Vcvrp1DKklOk5BGP2UUi3IvITyk6W6LqLJbC81od7nunNA92
Sj4UbbkzRWR3rZXfOzmRHllZLld2s1ync7WtUWbdpOQfse13vtLholeeyNblkpn2adLi4RF116Oi
TYRpm5jsafF4f8vtKCPGgLh8Wy37XaLkQWY6FY8w8bkdrf1kE6KtLnQi/joVl8Gc8L2Kq+3izzkU
wA+Fh+sH/ay6bJQIqw2cHBzUgusM6feqC7kBBTD0Kf42kgObEvln1WXKJPKpaBdoGViM6NeR68+G
Af9ojY8lqZdewVqp/Rkdwh+yNWFBUreRz4OOUeXjXpdcgKJiq0uZwpJS0lxkVIHuQNvjIJHO4FWj
8bXSjfh8jqqOAIyscRcktvcvfsJf7GxUOikvNwKcON9BQwzBafIXb7UQUx8PSaPkE7HmMVDkMi9Q
IUhMrSxXdGrPQSEd7foI6u8WzRABVsVMHeGRdWMhX47jyCU0qxc8VHsCzMa6tQuXTo20EU5X3qnN
YN9IBFieGEIMX4nedQhqqzM73M3QWMi9G1U0ZO+flLZulV7UsquABF2980NzBKPpDyPxqnVa8EyD
X+mKH9I/IOLMtMvLKiL5xS73IBbQwJ1TWe+ypd6LKD+zZtmLh963GCSJMr0bk+gka4tbpomXVVCF
47Z1HdEcZ+JxulpDaqjeVmif5ZHEEiUxCJQbHiTJ8CozC94/nzebtT+czpt1Ymk8xoaE01nmJlgH
Z5GaHAYke+U87v69QyFVe7kJdeRyKPo0Gnx5US5mUlEGOjNJmW86ssf+vUO92YI6SD8Q6HBWwrkR
OqGrbbUZ2+kgJR/xeD74/d76esIisdLQ4KQk5aTqV5rzaSLsPqSWf/+M3rQJ1uu0ZkKRIcoLfDV2
vP7xzEifSC9NBvYat4CjqWkgWVnVB7/bR0dZ//mLZsRSKXJbpylHoSRQAHcQT+kXzELfP5lfQIxe
n836q744jj4btah1jmNixKgca6uWaZAovadUNW2s8qSr4SHOO+wFS7jLUO+JWDprynudSorN1JmV
0OLXcgbu0v7977Yu+Df396sf+s0NQUi2IYaKH7qYzyc43MlWWU5MgrVJ/uBX+MXSeXWkN/cD4AFz
pWDwJHGI4I30IO3v5OaTDqnk/VP66Kq+vRtID2YcyIHs9HlUzy3pfuhv3z/EB+fyNm28Bo5BWjyH
aMtzYr8kdU+SljtVT+8fZl3l71wc600fqzBmK2d8xiNEfB/LAJrEv/dTIQZ8tTBrIQ15CFjPH9jp
qZ3sJTa8HUji75/H+ou/dx7rm/PF+s8ngt8ag8NYzoXcjsSJ3YGkn9V7Wc4IrT1mQ/vBEX+5rCEs
4bqiP4NG5vUR27ydhDHwy/XRld7wVuEZrKfLtqi2vJ3eP7tfrbdVoYNfAEoZUVGvj0VKce3gxWK/
FRNEWcEytczoAcXgB+/ij47z5gYaKyEpZNwjA+kM16gfooxCnG3++2fzx6XN0EdG+0J7jXHOW6mN
niqJUFIUPG1uqF4uRM9c3QgZIvCm7tV2+eDX++Ma53iUjgrOOFRO+ps13g6YWbKymPzEShg6ak0T
VIUYt++f1a+OQhYjhZkDkpU+4OtrFGqzAs58VekVqUMnxVA2k9V+FBPzxyvEa5bmNglMDnGNqw/x
5TpnQKyUkcVRaGkkAUyJ5koPa4F/oog/gAqvF/v1LbUeCtgj8FesPm8fDek8MIt3agIC83ZGuWIa
d2wwd6S0N0Fh5dNu0SJu6SV1PiDArufw9sBYLNG1oyNjK/DmzqpkSDiTtowUhBMB9GMR7xNZ1Q5q
gdFjrp30IMBnbd6/fL9alLCTdRbkyiF9+7xtpapnCUmjPxNWSPSyHJIQF4ozu4j1x34ZP7qlf3WS
iHnxjpK3qfyQVr+8kA0WSo3s4slX5F7eSZNjuaHKmISCQdnXszF5apL9TGT9EzJYrqNtKWSN6uxl
EPC9Xj6hUk8O7DM2EFPdb1RpvbCOcdfMiLByQQyiaNHoV5aT7WYjpBOjs0VWexPB7zwoj+//5PZ6
Id9eaLieJhnm8rqlevNtirHGPjsb1PEtWzx3KlUe3HViyNdDPmXwqca5PoJtjXIvwyyIcGEx5cRX
VcnaG2HcFigGwu6EqanVCUvO0YDNs7zns6KLlkbMXWpmVetbVsUxkJGoSItT7LGpYjtpUMPEQocX
qSiTBnui69m0xnhWKfUyuFqeY0yVjXQaUApPIRnCtOI5Cq6oa1ltBE6ZZkqAgZ3yYR8PspN5EdvQ
z1OECMYfajnUgr7CZuZisCULWnHQf+2LiRQ/DA2ZFUhlY302yyFTLmenPyVJgiwP1JHxYFU2gKau
du4ypz1bbEPcAC3IUA4ZGY1cS+3DxZVF2Ef0oDuYWQ3JpotfjMaU+nRnjMeyio8V1fpV1SycTDIN
4+RZeROi7ctm9cC8gNhF+IOJ6omxHp87I+2OclkyWFXmsXU82XaWypshwR2KEeGGroMpw30lO7eV
njkPQ68twag0U+rZS1iUH7yIfnV3YC8gOZXJMD/sm0f25ETOghlrpJvV4zHpBqs6yU0ybKEpFNeD
RdTzWGnJ9fsL8lcPV+QA2GnYj1osyNd3h53BAEtGjmovAHVy3vr0f+3qTB+rKXj/UH+sVyyMFQrH
YeGvKtfXh8JTMY/SjAS04HlOeDnp4UWcB1WadUFqN0eY28Mhz8jvnPOPHuy/ODZ2CvgFtFHwUTpv
8pSWiQxqHHETjzrWoem09AOyghzQhFh/d8C1s8OIq7gUGw66s6X94OL+uHpv7nvIBTKeeV4u/Ahv
ri5WD0XNG0ErhUk20ogspxmqTLsB5LdnJakG3GfSqXmNbY/0cgP9ExmkVU3b9y/CL673q+/xpjbV
Mgzmy5jB6GhaxhN2Nh/p3k+k6/fmBzXPLxY0h1opPrzRcP6vr58X9Sk/g1TLMy/TSY6I8dcZFVdF
yaSnl2q3ahkgQYnr/icHBf+5tnqQtzB0fHXQbBplDN8JhY8TPXZZal1jr0oCOiWbORXbNpSLv5CT
Go/Ti+XzBwHUf2TDtxbBPf73vC9oWf4Aneyf/+//oYUAhuTHf/5P3RP3NSqm1eBBDvQ6sP/n9Bg9
FDwnbHwGjiKHJfn79Nj6TVmhR6tJZb01Df6j34VPJi3OVWeAzu6H7ulPCZ/QnHPdX9x/q3gBdgmV
DkBfgFZvMUGYjYVkNCmK2VDZZ21/3jaha41NANjrrnMk5LgmKboT8sQNsJpiZ3Qj7tYC7YxJbK5f
i69FNI8lo4Kihu456hvolMTgSypW1TC7VZvySitBWVhtfuZI0UUBHAsD0GQEK52L4cmAcKiP9qIT
o2erDG242T2q+Od+uUJBv3eUdl8N2b5f6scs1dxC0z0MUsyY0dYozcVszzsASt+Tua09EI/ODgVR
tpXHJt3IRt89iLZkigatWQvzp6Jqvkkpc72RTTsWYNlxR/IxmENscsU+dBJcSCPapvLiZZCNyExe
6D1ZkMAnQwTOrJREAZO7LbJPulyPxEBGzFsjeBSK+NTjBd5bYVHvlDGLb7BLh1taZIy0TXEy1Plm
/aA+rgKjKA9qlj2UtbTVcuNERzNIzNTTZl7Utn5ut5nXKbh8x9Bn5vapgUYZJH1+iJJo2KW2uumw
CiyG2Gshc5BGke9qy/aaSfZjrW8OapjEbhkJcSRldwfNFiCKjsw/TBmI9fbZ0JHwPAwnfen3VT16
kdneS9O0NZUOhTVaMUOL95VhZZcqxZdujE+T09/nuLFuJUsDKrr4edPDloRJoqbMvpsqQ9IuVVcK
dUGAevNGTcpyF6XTnZRVT3wx+s0Io90ut/aDBR2jF+iQhsssFqe5np8H8A0eZoHvTUowh2yGj5le
n4rVH91GxQZbaO0uehJ03Zk5AgF1usNcWM+w9DwmmszCqfLcsSjvZs1A9IXZoAAsmGbHFN7hJk3G
h8wp+OCm6P2oJKY6zg9pGrraOHqJNe+g5/kkF1/DrrrX0I+6fTedEY1/Y03aA4v0FNJWZwzVbapK
BPZSb2tWBzqd02jazUmpu2OIirt3NGApZewPjrxXci3Ah7Hv7U/l0O9S1LwoqYO+uW4i7axXpbPM
UfZNbAb0oD+pkuTywHHjGjd4lVLboLC1zDZBEV8fKFJQWAEfLxtmk8wewwCDhI5OCzdEmy3qCUtg
c7RWr4Ssci/2nUWw8+qkCMV416zeinaxdwVmC0GvHGvfIw6xr/juHZeYbsJS8WdktVbjx8CzsRjp
1yQN9WOPF9kTi+ybVbWTGt1PouWJCciO6QNAEawg1trZBmqcYBEJV69IostXi8knjXQMfGybAy5i
vCUKJhPbieQNsQfwUzCg9HJzDw3WdLvVm8I1Ts6BkXrMfkgTacmRT+LwTmmUqyy0a7fWiM9OsLvk
yczyDpNbcynU7VSkyqHuEggkSz55MoaZrsvO5DbZJhhpegw1pko8TI/FJioMajrRIhapGDeHGynr
Pav9gu10Q0t0Fxf5fgqToCTznQnpZlrar30eZUer1gY0kTZQ0/iyNvHiNSNfWY2rrVYgeyQL4NwC
8urNnbprlyqI52qfL0WQRe0mA5Caqjw8mR0aHYt1MLdzpsEmmc+zuL2EwRFgJzhHnL2ZDMM1UXYw
jo+8EIeQ3zrJuZCTe7upIg//fuPNtXymzPO3eh7OMkpvtKXWE1Cr73VOPo7U5wDRplkLkL1dT/F4
ZRrSplD6o6yH3O4xyDdbYVyiLHdG3D1oMsQlnSwfoZyaiuyARIr4eWc0nzhrPHseeSSi65fKbNcI
pPx6wfUMeSQAnBKrDL91ls2QKhdDAyRJK3L1yJ7kM0+/5zYsNy0nwCMe/UykLFepMcirvv+UxeEX
WmcX5FJf4BB6UNtHSykk1wTaY9jzeTNaaB/mCzMMr8rR8SW5xBYztZu6SfbQ4yiRI3GEYkAr1BGe
nOkX04RJJiylr7pZkdweAYQEq+b1dopad+nnu1Ke9ioz70Gq8dzE5DNMPALMWd9GmaVvND2bd6IU
JzGiPOpN5Yum5V9LFZyvOaPRB7d1V6jzdLQy+dRIGEwSo/CaegTw01XfEBHsOkQbQdsyRejqhdB+
SfGAILVdeijrGeIv3sarF7XH5T9e1i+dZG9K1/UVjmqXtgFbLhur6pv9gzTGAs4CUe/NjCwE4Qx5
ImJytfLmTx+HOn31fmq0HSllXpeQMqH+rYPAy5NYHMm5o2Ej8X4c4q8gO9RM6vz/fgjOYxlla5a3
7xSNfMDPopH6T6e/6zD6Zl9IFPQ/i0bKP6rGNd9Lpx33UiyPExPpnGprRLwTumNQ6f2rZjSJe5dh
1WHEX8PB/sz0e53JvywZf3gVX5AltTd7RsLjl77MwtifJbWALPG/PMh/8CBHC+7WJk6SQt0ZvWqG
fgfCVPj0v4E6/HVulLWX8s6N8vf/x9bq+SOpiLZ+ys+7BUIjTCS6CPI/1LZ0r39usSA0shGgccSO
V+EOZVf/+xbL/E2n+UlOFXYU8IlrksK/bhe04vIPHOwq99X+1Bbrjx0OfTVPs+FHtWIymeVAL7f7
lpFLWb7MqtctOEqcKM12ejpO2CF5DzXJeJ7pGAezuho9KZfywxTF+bUdqx9xlFeLzev7lkYPshW6
Pat6hf9//UWiTmoFm0DafOmwFL4M2mdS6vzRapCJejFGuXNqM0TrZGl9F5FMf7GZ9GZb24CS3Nha
qHLp+CvI2TLnqCuFUu31rOp3ZtEBWVF6JXVtwl/wnIbg44ZF13u3NjLzkDR6/ilLqSv9SranIB+k
bmsvyfTXsVxpKxjqv78riMz6+38NH94U64f8vCk0PPvAwxz2pgRC/ghR+HlTaLBJ2T6DJsSfr2C5
enlT8HQ3mQqYusYf1vHY7zeF8Rt2bP5HGhwdA/78Z94hOFBfL0Y+nrYGMk7sVijk0fq8XoyWrjWp
lpeaJxVluhnLaJOpJrX97dSk1OdU1xEbv0n6NtQrtxJ3e2ZlKDRFE1D+YU6FTNyLwzBYT3LS4Ngp
ngr8W66qPKqpOrmdDNuwKVDclMSdcaO1V9r43JJiFGmtH83JXp4Qv/qxsmtRA/mNSW8cyrQm7KBY
VM/oo0OUq/FR1IXvyEFtSG6af45J5ppCssbaUT901fIJ/ez1MKW3iWFfNnK3J4s2iM0Y3LsVql6h
K04wyFp3yPWKAwzSdWZaaLPs0dPV7Gmu49sq3BlLHDhEhaGVDQac1xpGGUsSJI4d2Tx/jSvnkGR1
4DjJRmvCa8e+rQw8v4NT1pTpY1Cng71Df02wWT+jGD+X4t7vBGL4zHAdgpv495DWbqee3SZ/Nhp0
VLDBXMue6MUIDJn2dIeoTdrhuEZAWj3Se9quSUxoyrd5buPwjCe/EMo1PM6nNh9IvDGYZPQENoJX
jdnmjKSPAX8fNMnyxRRDXhUZMmBB7FsobaJlvtRM5OpjvbM1AmwWlPXKkBz7JogqeXIBr35RrC3N
yIOdgTRiYUduqyLTHbOACdlplmgF6eo2ztnD5GsIZQdwjI1ZmG/50HyibX6M8ksp38Xd1kiNXdc1
F7ZJTErJttFo6CLPYiPFbD1peG0mdm9J3zx1ur6p9JqoP+0gOelFUivpbo5y3ePpeFwFuVgM2vOk
trdRHz7j7fKNZdzNs4JXtcTnt2BIl4YMWHSFp15X93YqlRuy8nzyXbDTi9jHP+HOpblNAVGST9SK
hMQ3e6vNGBrYXZcVBFKHbRFJctUokXAg0EoPmdfXd2xftCm5bR3zrpkMvhj28YiBT6A02UaoVruz
MC7ypL4kpdPVq43V4YJjD2kn+t6qSQJA6WfSnMEu7MkpNnwmnq7NoMp5Ugf9iC/3Fk5UYJL2mmi6
7XbFfUjvBN/Bocd1KMdfe7YtzI58ODw7el5uVZfuqBd+ozAGMphyW0+Rgq6CHMS0mXeqQ4vGzu/6
bNnX9A4ZZz3MGO2n4k5w5xipum/k9iSy2FXpUkW17qlqHLtSslxIckMkwaFG4IfEHpFI4ke9pQfa
lF7Wc/UgFfq9vczlBur2vgc7uzHGZMTPjO0OAbAnNzIWuMs02s6lVp90stTODKFcwsId3KjnC8mZ
Cd40+9pp2n7ScZQ0XeZWanuutWwLge/BbkNC9T2TayBbTkhiYtYYbm+D0eJOPo1l/UUdpAst705T
Gj2kzKPcsR38TJeaGyZ3z/lkl49iWnb9QGqfkjmP49SdM50k+QC0rFT5qN9PGUg+F4KfOyGv7mbS
o5Sw9aJS/ZLmAgelOWYb9pV7RQstRm6zJ7WmPzQ0H5vPZqFcxtqzwf6TzoROz2ianqtBbCtBx2wC
JGsQRjVujTgscOPj6hwUDAOJYvnd2EQ+pFje/bN8M8TlLkGUTwZFixq8Ss9zZ02tRMmvLXq5U6qp
cAknOBXTp3rIzy3CEtzI5rGg51fLkOIkgpdsSvVRjPGdk3aePiYwfMMyD5yq8vNl2PXGar07z1vz
UdaiJ6mcAjvvgjnP/BQrulxLOwjbmDYkGrqDm8XPBahcVfCEqp6tVjsIrIdqjnD12c5J6yynYwp6
Tk5md0ouMS3SxW1pnbKmPFMf92bS0jvJWD02rb5pqgh9lL4kERaI5n4eqy89hoB2Jm+W4MdTyE5W
tNk1JpIqtJ+WPrRXa2aP9xMarOaEhy6ctjZtX9Qi1rkK841Ik42Qiy0dfd9OlntLfJ2ITEzjCzB6
W+xgLo39DYKBnR3FN7JDWmhXbEwR3tQOXb/WifnCKX5YnZATLdpodXLqlYbqD/oqSlYaJLzjslt7
eOqU1q8dAkCM7sr8/+SdSXLdSNplN/QjDa0DmD7gPbyOfSdqAhMpCX3fOIBxLaV2UhurA2aWRClD
EaWxLM0izSJEUiQd8K+591we5/Wnn5YHI7O3iXLdNSfIln5VtWykQ4Lr4quKaWEn00NoDxR43bbT
1DPeDoT4YtvU9mXkAtwljDptxsBO9V03Td7EC5GIRlnEt4RJcs78Fgetg5244JgYU+QlY+VFY7Ml
qU44t5M9wQLAqqydwJAg0V38hIlryzNQV+mmr7b6tNKnma8pN6F+aqpTnRV3pI9dCP2GWHKeTeIw
Zf2pH2v7BqPX53CZYVQUOXPN5iLshmFj2PONiVbHZ+B0LJrk2iUduM5QRhT8ClTQK3pZHidX7Ayr
ZZZPhYrgagEW0VAW5AugY9xksUtAIl8wF3eivTWSx1LlYsV63M04UcV9707k9ua7DvRpbt7G6uUY
lddM7B60KT8s4AocOdzG8XRVNeZB16bVxouVhnfukz1sZ0ARU+8V0TktpBfXkDaTbsdEdsMyf+s4
0melvVH0u5m/UvQIXWJfkW9JaXYjpOmNPPksVhjIS191k/M8uQfkCLuBsE5mOjxX4ykPYUbzVtbk
6PWmBO9TeFFWc0AsPutzpb0orX2M+4+1NcO2Rr7A6edXgeacgdlZ0dUteoRgjE7hSqgegoJsLHfn
ooVMB7zHEbZtI4cR7dw2CL2Ao5h669UNsdzYs3ZwuoNJWOe+eB6s9ce7WfR6b0lJCRWrfq9bq0V7
Clpp8jZT/ESJ79v0ozoMj7Uub2uu0H9vjP+MERGl9q9r/N2nPPtSvnxZg4R/vVnkU3yr8BkQsRhS
HQtCwtv+8FvbywSIp0O3V9QC+8fvFT5TIj4AJ6ulY074abNo88noiM03ajMDpN/wSPy0V2SxbfE3
wIrBFtNCrfjTkIjz4GJQgwQV5eCm+qs2C1kYbvPR+YfFNhmDP7e1KBfIPEb25TigTtZO4906fXAh
iOL6WTF6Iq5IEbWS8jrhDrkm49Jm5p5Q6UcDCs1tk2dPfVZRt5p9wktTG2XLa7IfdF/tRENdOALq
o0fXwcpH5Nb6fa+qMLWUQje3ddXkD3pi90daW8BQdt1NLuqgFGaSNvXixU7G7jHpFe1jyBAOtY/t
RDfG6DSIc3JaD9Zb/D38NswyxSM+1I682uhJY+/jdrqYZB7KgDG5sS/rstiZmC8f58IAThOPiwtd
dZ6HczNpEKcE9sqrKdIJu686myKTfQzm+9RdqkPjOHPkNWbNXL7pRiXzkH9ZGluyrF3WcNLmQ6eW
C3H3bXyTtl3b+1W3FsThPDnxThv4B0IbZfDSuEZF9O5I/8Ww+r+Gh0xdHGIckSvyf+5/RUu3yZxk
U2uy3exdWriYkqbUnTL6gybJa7P869fE/kvegRl+eQsc/+V7Yv0c38djPOeregoT+woUfj8e418y
BNARH63+9u/vCQGZGLEC6oO3F8j66b5PAlgCABlm7+cQWvF7kwDzZ2kpnOEVgcftD00VssRPwpQm
r2PB1gZf5DTQ6ziKCuEXk3p0YTGv+ij0MvkwFvC+1H5mOSurO0VrBIMmtTmYitaf+jmBlFHPdMS+
MZvOvqhLCl2YZcpGLWOtgCOVrcV7mIevfYiBt+xHOYC0eG3ceK3ikCzEY8RTrgza1o4kjMFSVdjc
tsYtzPAckWCyVt5kTNxMphpjXV5UZACLrt9p6YKMZuStM21aFSLHXBt+GEv5PPZ6HXuLI4wX2SrF
BQM+qg6pGNCylpSrF3vr09tB+CPuxhWP+DeH/v/8767Lv/x7g/L36AYQPt+OvvmvlcihgwkiVoWr
gcP1bQi2LkLYobAp+e/JMEhGE+IQ2y79h8kwKbkmrJ3Vcc3vDSTR71yR+tvG7AfxDRsce33O0Bdi
WlwhEe+vLmOyErtiOOrNeLcw1OeDP85y2lGyvkoLW7BZVne56SXzVnxR9m1sv+rxESOcpxc0D26L
XFVRNaz1Z+I3Lga846JatlrJFhyvkwZ5IT1y1mn8y/yyNQ2/7tXan7oQnIB7IDFarmtpZaMwXt9N
Sij2USwvmp57xeCec5ZyuVJ789lFhkFlv9Ijoowrr1wOeml07Gfr/HoZnHPRObt2licL7cnSDAEu
qyti6hfPCaubEYWPYa3tPt2Hzdgp1RZfsR7GPvZDez4ZtIgek3C+4XLq9rnaZ7dlOdj8uaoL4lCn
fC13gP4nz3KpiceWwHcRekYx3zQw7MmM3xkCX5VwT04XmYewEoympq3t4h42IyBs0irRXvBBG94T
2TFLMhIV1ObKle4DuP58izp7+Ein1DFJcRO/LMYd5ovXKlzuFgWjYB0hFLIFUyYtHeR66zM4g9Cy
LdvG8VvCBTBKNF/CoY13EaS2ngXqJhPuYy2N+YbLP7oU8zpIyZ2aPymOM9tj2AWwAdSRn/pSbmSa
24d++cJ7w+saWz8kuZ5sjHgevbFXzW3c2jlrdPe2LfIRw3R6XVvNLZpNXxQy8hDf8AoSefah73s9
yIbhqlSix65RLF6UbhN0aKivq4W+2TTGMDDjNtkW2qxAUtSck5Y77XWPHdKGaWfFwN8S/mHOAtSM
hqd7WuaDqqYhHMWovG8ZLBguInG1UA59ghBrSDPNj5ER3jVEq28Kch2OQ2Q9FDb4bWIcKjiecRas
7T8jrE2lzXd9XXrz4Gg3E6xuUbty7civxyhKL3g287PVakRudAiYhVAc9L+uDvAJ79piHK2iVQKG
y9POiSaDjnt+jSZl1xBdcUQfrflzRl8aml120BbzmtMcXXZpUhyXeTzXUbQStLRnNY13bZjQVTK+
fDSGSUFJZvZnurENu/Bj3c+kwFunVhuSPROZm5bB1qZJOogoDKRQskx65JUL49Q6LbZmP+00LT6G
nQUKtbgnVX1jhsw10nGbtvJrahpPWUk5mLvKckjK8gAzsUPWM6zK13jbGdZdT1Q852kqdjJW1fM8
0n93UWMcJRY+fnNYcIzeTPdMYNw970x+TIh2trkSWreL6B9SxGuKLW/7jhOaNq62kWoTfSqYmzCy
jfx4ajw9C008+UO4Gy39EOZNvhdj8lqATfUYrXpj0e+dqdvU9lj5Esqkk5mMc/uO8Q52QYzxgDUK
BMKLgyqnqGl4F0gnc+ZEmAzrcxMtfZDpITQzSCKQCDiuAxKUJEx8UeL8R86dAGWsdzFi2CDMBrS+
ZiSP/TiOgbu4fjMDFdSa7jmz49ZzmoWgCnVbRePyJ12Zf9tO7gH0fSq5N/8BdYTO9Nt9qQM0YkvK
aoiWzTHc96Uis1LsKSZLRExAXKTfF6m0XiDLIBmvAfKQ+L5ViuJfb7oUblJo1bxBf6uj1P+7UsRt
zwKVhHrudPXNQvKu0WuiAb10QSJFBban97O1MpvXGs1aqzVnrdu0iZCYbeKy1UgrCzU91qHoVtbJ
cjnM2vCxHJLS9OJCWiuon/czJ3kzzmmtM7NEjUuRqRuvRqzYr2mucWWEXXcHwMKOtmrMtVDHeZ3v
+7Rbjhl2+cYxyss/p4RbfdN/V8IBjHyZ/+k0rp/kP40LPYhtEbCgc+gsrHS0J/+p3qxVBcMq/b+w
WzbRUyZFlck0gJqKk/3/uhaBSIAkE6DksCTQ1fzWWXwTdL9fpiO64iyqiK1snGnMHfhK70u3Dp9O
28YIzAy7vS1nXqyJieqTmL9g5rRlKcdQ9lyiFTFmcmU6tymj3SkT3sw0d53PhYxciwLvESb9efgo
YM+Gtf0xleIp6ebD6AIt1fU5OrnhfBOJmU2Pi3xZgKV0q7OSt3eRMZGl0CyxX9b5/ViqT6UZ3rnp
3B+saRGnqB3jILVEiKlM5R5Xej6jrffnLo9MZs31xkyNl5L9FSZIWCszRMo51OsvWlzVe9wmF2MT
H21F+9A7ci/s/KyPNbPIiv2kJCNqkxfanTVoOzuMDy4BHI2pbkmC6XaJ5UkTIpjTYiWBftjaMdCv
dDfnMXpM8rYKEyFCYkVrMdJu7ZmlVqQdC8u+tlrxYVTLLSDwk1V0n0DeVJvBEKXfaMaFa8zJjZ0M
xn5Yqs6v5y99fZwcEi9gtJg2wsSRUXZmHcO6ugS5wFyaAD2As6MXhbHxYapjSJpF0qAXzNhKhv6g
zb6l1W2QWLHcjapQkk1tzvEH6NJaYDH0+YpUoTtEaHWpgaFyyhmqohXPN2HS37bm/GTPuFaahD3o
o2Sn3K6cTnbT4ZJ5ZcoiYqjTAQsL6MRNAgokSNSxumhF2t3YVN6savBTxYo0t22uXGSLIe+jhK0W
K6Zs9upFbw99A4lDRatY1vMtMUSpn694TbPtQaqTJSbUvZP3B1IjzkqfkMMYXeWzs8GqELipeY51
mEq585DFZh90huEcnNJ8KcJmPT4Tg+OoUbfACYrLtJmqG9SLz4pMLkNwo14JHECwn2oboGmNGmde
1katL7tYXJd6Vt/GmMQC+gqal0JPYV31cLdjmwzEBZFY4WaHuYwfmx5zwTLhMsrk6PcKRUCiBEvN
HlHjb1pmyOzbxfUUI2FLNUZyh0umvDbA4e/QrQAuUAYksel0GTraJ6myKg3d+jBl8Orm0bxPFIx5
zPYRCPcK7USeSUQAYJJdrdgNkudqAprJzG7D+Dzx+WV7YuhBglAr5mPja3p0ES76wZhb4Ss5kHYk
pwOrTd1MEVgTI+aFTfxITuL9rM6ndNAP6aju0dlnyM6LlD9rWPvKzKNTtCThvnXLYJ6a+4HdF0w3
Z5PadnLI8+ySIQ0rhHwLFcbedG1OHKM6BbwBu4tG49kfvxRSspEb2N2NwmdoeSy6j80sz4seM/mg
H5itkbnmuB/TrzOi85TvdbHlychfVWcM2u5V0Fr6cekyNEwOi9Yd7NE+5Vp10DvnnBvQXdmuN7Zx
bykRgmmx0SOofJDastl86qqb2YGur4BVXQeojqptZa/bHD5N27Zxdp279jYelK81ZcGmHTj6kVrN
FIYsjDCx3ZjYSrF7JGXgWCnzF3JiJvhdwyyuJ6j+fSNvZGQHY303NBpYA7o83dhHFhxQ2dv7VMej
CfYjlrD29cwTSCmUwr50Vqb3oG2mVLknXC1GiKo1w62JRbKQ/YWUyTHutFu9gBpouTdLXh0cGH3K
KLx+aA+GKZnPlLxuFlZdbMdaGH+9OdJ/gM2uok+qw6lTms+qnfhFQpxaNLZ3euHecRKvZLicDErg
RF2Z7fXWwWTpzYhogv/REfqFXVxFvh6bN5nN271Xn53Bwkwa/duK/UfMeKy/LVhPn3IYUb9efawf
/a0yMB1M/KtzWcUy/ENlwNoBGibFGlo2yALvC1XXYNroYClcYQPsN94VB2RwgHAlqwQ54LoV+Z3V
xyqkezfWYWYKX8DB/o+nQsNYuc7A3xWqaqIlPcZeCJcTHIptznwBuxBBklFelPdGh+ua4SE6mgiV
CQSM1KqPAx4dFq2hMDFbyUJc1blSyV0TmTMAT2dK70TErNYfMws7ERxjCCAtOKTaD8civubUGvOh
7YTyUM+I0QWPzi7qHPayQ1GmHW+KRJ5gszkKgwIjDJBZ2Q/0wPN2iDivhdGNI6r4PLspKz2cN2Gy
EB7RVsUkvX4aOgVVTuWA7tBb1g1Tnyf3o1GFZ13X08WDUCyGrdm00YcyddJ710qWJ1UuEVkLpg14
MS/vtam1P2vwd56XSZRe3qcaSOo2MzFeU6NYpF2yL99YlRZiXe60JvLNDBb+ZokqY1fP2NR3Yhn+
MdNordR++m3p9PKklCFrp0n5aVOFRHfWZE8BV+fov5pEr/bUkAWypVgJ3hW8f7H8+Ksv9SYrZcPG
6O9nvNWQTSIXoLf8qWfRWjQpzFCkAFs3h8T/919qPWM/f1faunzj2zJ4IKid359BWc5zWgLOw7Ng
KkACDaoiTHL+n9OtrJLDX3cr50//oNZfP/zbIhYsMEZOnB2cJPqVb32K/i+A9wTFIWDhYCHbf/82
QmdJn2LQjdDLIDJ+9zYy4NStpHwCsGi7jd95G62f6MeTQMfOp9fpVXgjYgL68SS4qR4DImATW0+t
EZ2qelZ62Ad5edCbZq1IkTxGnlNU09fRHQadksFYSs8ezLQhETVr0B86RR2E6zU/jgUhqs0w6+Ss
JmY/HKZR61+Srm+/hErjZpd2IevLxZh1xm11eqLVWR02Uou/xooKAbWjk7HgaWjz4ulajd5Lymp8
MbKE90oL1fNaScecoWTZ8qedPIvM/Z9zaNd96a8P7eOX/N8JpL9cC64f/+3U8irSGNisWV/rAvD9
qdVUjCdMgVjMYVH/fmrXxpvsQTQCOo4Sl6P57dRa/yIPGs8K51nllaP+1ql9M8G/f39xEdArA36B
/MBTZa1b/3d3qG2EZqMhUUNCa0eXGu0qVFlx2fS2/Ei+zHTShircpomi34J7omMT6m1LVthdGFnD
SVilJJQIkmutDq2fr5cJZt7psTWtcafFzPJzWqqDVcHlzVTR+2qeImmdJu3KHZzoPPZG9w9v5L/8
lvBqYedhTCbWIuOHbyleFPhHuOQ8kfR0kgVQ2IEgvY1BsF9DEEuGeIGnzpfD7FyipSu3ZDj1qVe6
Msw3laKkDavyDGXT3IE6jtRYKz20PZUiFdfPO90W3LaVl6btsk/dEl1jnymAi1PFzR7auLXupbaQ
Sm3nbvEHrdstzvevn6lzOrBsn/+mLOXD//NIEZaurgl64Ee5ewGCfXukCPp1iXpcASbY/bkQvj9S
9r+o2xzW6G+mrZVz+n1kBSAC7hIRKKRsrg/bb1Sl7Od/vAhWnyCID2HxdwQzItZv+/0j5eq5AFuL
EzIhV9Ps7Etj6lw/XOf4TWJEnyMrDhyZw4VZirNwG5JKMPhrUTvvrHS4AIaOUHZe4z/C7jmGc3aw
ZHo/T9VnLWzqy0GxqWWt7ppWr7x1kxImzzKL5AgTBikzztTmaOXoHO1+slA0hp9LpS22mCz3izXW
8OiJsKY91sTyAczoadTr3WKJg0M6aCPsYEEnSRpUcpdW5rWjW5coccmAJf271o3Om0pV9/E9vKQY
b7fhrN4KAkrSOmI8bB8bbVToaE1kyjHEKNwE3C+bivxtK/zKqupk6cSwzwDOhzHqfNyf0SY0CEXD
Js5u0Th1wMQCYjfQR+edid4ye+yx5YZEYjD5o3KHB8tu0dp0g7GbMR1IANgF1t45Vy8XrL6pZQcC
6y8q300Z1/tYmNsMazCLGSzCLbu1ZrtgHXZWD7GKmdhcXcUG9uJu9Rm3q+PYRgU9YUEeLUSv/OLy
04w9WWBTlmlB4FeyddXyAGx8jwoEk/VLVKDiiaLARIxJLoxn9IN4xBUy71x7DUqq5ItYk5OQnlZX
bilvizVVaSYNTgn5F2vekh0lDwkBTGk0nFoCmRiWn6a59Pr2dhoVn3lDejWtCU4lUU74gIZ7tJDo
Y0l5mtFP1sQ+qVZ7ZPXFhrPA1k2yrW+NDRV9eBP1wo8y/dlSkVjnhEktHTEaa7rU1Ezqpdqp2Rnh
1inSyKAKFxacHUte2g8SqrQ1q4rJW4Shl/yq3Jx39ppohQS72mQJytRKHcwHNr/Z5VQ6Od6rlHBU
+gDzLE11PsRrWtbUGdit1VXutbTHvjTvxJqtpSY5CPd4j1xqFzXhJieEa+nx70eSXK5uTehqsnx8
6dfULmXUElBvJHlR3wPwUZOdPbrWK4eIFZkFOJeSSz7IXi4+hViE9rk2D7laVH4+9PycOuuZiOsb
t0iDBBcL80kb2J4EWDsrTX4lnGxAR9cyf3MWjZUYy2S1Z2hCQHYQatpLbo8f5ViiYitlTvRCB7De
sBB5TjdlLz8NsXzJiJSD2IBVewStXUD5eukc96Orp6BOrTEoHS3Q+/51rtNPJE7exr2COllTd3Zj
DTvLrIGDN9FDPJgvZRxink7Ne9pSl80r1OwqFTybYmZ96koZ1FPzlC7jS2zoXyOt5tnULiq3vHGN
GjVqw0qxeNKr7tGusxtHsnYOEZJr9dGMx0DUuvAiq47IG0JTqsUImzXAF2ioVfjxjGY2jRYOnsXr
yNfthlK2eXU4w6FqfMVmN+2HToRbBNX1uWoX/S6xoB2YUZZC9bFbJKsRs0vGaFELZZ1IhO2IwBXg
mJl4xiifhrcK112LXWcQ5SFOapdNv1r6U+NaW5mn/Jj5zZgGp2EOja+MifFdaIVzN+qdeZC5tltU
sH9O6b6ICEb50n9G4XZZscjeGGV1Zdt14JIumhXWtdrklY9sqz+7JePBls3udQv34K7okTmXEWA2
t5y9BAG0Gsr7SthMsxJPyTuvH3vPgX7Rx2RVzjaPBsTnjUUKp7YKj414PxpzIKP+LMeYpKZ5K5f+
kGDVWeKCFCQCpOKRX5ulKK5Oop3yMYaJzqIWIXlTg15oHIuzKernxCCuMOoNkOzm+NRE41WdNfsy
rx81enuiRT/PQEnqKeEiUReTUKX4spjaKyDZQV12N3rlUIgNHfmNuUWgUN/mnoXiOydq0+2si/+J
+nqsx9YC+9L1WydJz1afX/85Vb9Gmf03FQpQkL9hEa0f/L3kN9YahA0YOzXUKd/qEyy0YI9RKHFs
rR+TbIi/ARqlueraJFDZfK9PsASaTNgo92lW32jrv1Gf/NymrpM5hIj8D9kwxfFP1ckIWM+sXXSq
BLenfhbmJpFQc7J995P5iwnMWxrOj33F+mVY3mGKxBL88whGCvQ6yiw01hqLAbivaK50iVbIt/Is
9A3FGT7k45DFzNwy62roCNIsM9N4jDpLPRg4yZh9o6DpBEk2FXKZwWszDRiJQubulz/nxK7I01+f
2P/zv8roS/7/J+b7Xl3jW11Nq3i5qW3XQMB3p9emr4Kk5SByNWhqv1fXAioCJTfFNQeM88sHfS+v
kbZCRWDOgt4PQu7vlNd/pWNd1YSrMBCft/qzlo9tcJI1/ah7jsYgYyHd2d3NE+xAJZ26z8Rb5Lfx
DAFv9Xndgf55XnVp97Md51cGM1T0b5WV+0NR1xdYcCsmvSBSqkW1XtJKsCRR56I/xcRg3ONR4iap
Bya5dQY2K50Wjz/oflK5wE9R9jY9WQcp5ttMRZvb/I4sWuUSv5bjeFrs5h8ma4CAVEXqJpXrddDx
rFmBUoQkzSwOoUoJiwuzkhORy+TAYo1FcBRaj4QSsk11oFmSzUxUhjclqdX/u5n8JZp0lfz+9Izy
fhIs6hEgi7fR2PtGJS3tiGh5VffmKSJMzdw4psR1Vu3r5D/vgz9im7K+2379jJ2H8vM/aS3Wz/Dt
ahAwkVFH8O5dNQ3fH67VLq7hk0T3A8aAfdb3h2tNRgPczM3BCobx4g8i8RVmCf2YoRDPpKb/zsNF
Cf7jkVjd6Jg8VmEHZhekk9xC74+EIdhE2xpPF0X/qrVLv+Zj8aiw6JM1irh+KXbLfMX0BsJ4kGNu
da614jZB9Zjl0GQjPHnGQw/bXuDw8PS0eILV8GJZXDWWnR3UdW6ZMpvUIR7lXohEOyrr60ojqFpM
jzNG6Frqgd5YN3lTfjImO7CHivDK6MFJY9S1oLhz1+/ZG/Ik+WXlbMIlyDFHZX1LYhqCUvGJv+1d
VcXbZnSvRV1cCUsGvYL5s5WbYq69MesI7UzabVEloJWdTVceF03u05RvUCF3o0n2Vjlu7LkMchXs
UNGuhdi6eN6lev9R66KXLMp3E8Y4GTvmdlYHoqbraW8hNdH7h9z4ImKaGXJ1yIF3ut24QmCNi8bs
97ShHj1jlF1o+q5MSlyOAPEMwHiYw6z0uixn36gvx/5KiWuayZSGIFTCCfXUsbN9fMeTyg5c7GHH
leWDpoJ0WuWouwaspyS0fdg1uJcTtk9B6Wab0fXy9GOOi7In4f7D6PipfYBkl2qPixbgNVOrSzUr
vbjfKQz/SmTH46jfjQqS57Kvdm0TXpPLdELCjOw/zEDvRrsoDVKBY7WSdR6UnfJqteO9Uc6VH9fm
askuAvwzjd9gTdOG4bHUnlMMa+B0sfPHZIdOwbA62qw8GfAyYvAetUPaZ56d4UWfbAQ12UVWGF5I
tbCJ6aaq6TmnFp+YILpTxt5X5c2c3dhDG1jQ5jPrkuGD0faBW3moVh0tCyJD3ZbYF42tNueexK5H
q7vJ8xnhwseos4+19rJkzy0GvxijH6tEb+D9p2MAHBIHVx4qBkTQ3DZbfVFQyrrYFxx+diSfYySc
MRRKjIWQGL0Qo2GN4TDBeFgvD4lziIy7EEuiE0LHx6KItpuQPOQ6WBdHRRIod17MzlvSnTNsx+wJ
m32C4VGvkYhggEwwQiL6vVVp7HUMkgVGyTTJr7X6su5ue0yUpZHtBkyVZiTuLVK/lNre2KZnJo9J
dFuIOxszZl8W5xhzZi06r8WsqWLazJYA6R4+VMycTJh3BmeY/dmGGwnRyWr7xP5Z0gWNS32sNBK4
FiFv2DgQdGJWFz0SAy8sp32FmTRONfsmT7pPCzZTiy/YtHSeHHNMqI1ydPVTq940TESM1aY6bNfH
tMG8OmMJSxENC0YHkX5yJDQCrK6iuutD3+z5VRglK120Bg5x4NhjsarQFhFXN3gyU24sjK1YaR1D
eoar7jIstgBBN6aYtgx+Lm0suEaD9xRLLrOGbUHQrJMkh0ojbDa+0lYHb72KEhHHd0ieF+5vVBbY
fZUeZYt5UDABt5iBB0zBavyxyUmcMwYShgAalvhbGK2ZWIlLLMVTN+zSbhcT4QUdoXSH13RWP6e5
uGgKDPFLvq+LBb3EdKEiMR8mmxPA82xCdBZym9jWuUJNWaS4c2HS9nG3s1v6RRPrcqE0j6ZVYmrO
2JiaMfQGuw1SOwmMuXxAULUjyfZ5NPGGh0n7mouwhRshPorUDsJOQx01p16RIuZxUpX6IWbuTvdH
eHcwNo9D3BQkH5e7NTA5Y23d6Edrzu47ZZEez7BA/Jkdmex1HiZzFD6h+2o2z0t4XeZGhBlOkiZG
xr3iZ87R5WFclse4cmAK+HotAtQswqBwH55bWt0R02BUt97Qnxp93w6buv0QL6SFMJDk+1L3Ru7Q
xFpnq8RyjGLaZsoVabeYs3cjRDo65CAacbcPmyK3GKpocjM22W2GQ71SNpErIIdEUD3uqhDFH3nG
l4hZqtFJPE1tCdgQGxDdm1BGwjP09lkU9ScMFttZz3Y4Ow91W3zQGvT99WR8TPVGwZF3SVK5DBpQ
yJsxKnZ1z+wCjKaXWuVFXOLgNXMQ8otioB7rttZyHCyMD3Z63Vfuth+0U+bUWx1wQK2JgzvTttto
CJ0iv3DBEl/U00geix9De9YW5i1TEM7zGfUvNl+k9XutSmGFooU5meqlzmQ2No9pl+11wTdVYJhM
09c4qU5F5jwkDdMwWTfXGbgPqU0BO3jfNVs/LchqH5gLn8yFV8DCFC09iu4qdhmjXpbt8jpX1JeR
y9Avs+WV0Li+3sQCRCKa1iGuVcEdHXnxnAZd7G6zstubyw5/x9WSrROGjqCbFr5CoyR7bRnPzYLz
0ax827p0krNdzLs0tH0M47U49eo2Mh7aoiQkuN6ws+SCLTz4UCDdIDeK6WSoaTCN1OCRKa6qXkA7
F4SXKHeaDN4gTmqPBOxlIMZTyS9EeQTeu3f651S0Xmu9mtMrGru9GzY+h3dT1bxe5rMJPkXixR4/
U44xem6eyrg7tgtyqXBLdLg7pat9fWsVr90UvSxJfo/JYev02lUxZF6TyAfGiFDi6ztXrXHO2zny
Uxb+hJB9TnvVV7XQc6tnQd59+ClaeGG+VkuVYaqxdyPJ4enyBPeQtbCr7AncVIsdLZJXhtpDrRfP
CiNHRapbW2YXQ3QqDNdDuXDTOoKc0rCN8CaFk8dP5+ldkfoXDfpayL2r/d8KvTVnwqaaXPUzPxV6
ZiiNcXZq0kzjpzK/GcrdYGzfvsQfUfOvbeeva/6LT232qZ2Bp/1yAbx+gm8lv6PjAsN9RtvJ1vZ9
yU9VT67xmgqxShH4JXxX+4NEY2ksuH0R9P+4rkLNsMZnUXK8/ZffmAbRJfx8EARzqFUng00dx7BB
T/++4k9SNRs6S4ENo/DQlIPab2MGvKRD8gLS9o2ULGzIfDg6U/5g5u1eTEt/YRNqnM01Dk7TCASi
hxDUSNIZT6oeHXvbweItHPgU2abBwaSoXXkvWpYGEIS3tmAuy6rG5138hMO63IbkICP9OKXY0g6y
H+/EOCMZdWbq5wRNqjDmvcg+20I9Mj/vYYDSnFTwdHl9YSmrJt57S7+PwpvCSoKuujBcqhH1nHZw
eArgP6lGYUV5z7TX16hAFWIy49pjdwcXxw64TdlkbGumHrBzNXLdGbeO/deoHw9pY9g+eLZNIqND
0cWbIdtrzceJSCUpbwblckYsLa+zhVDdSPpxexrm+zZL7/E3edmaKFshX1zxEErqTVl4EiYy6/7V
MSD2TrcMuuS653KofFcmTEWmMyNAP5LRuexOlvrYqlG6KXPZecMcWOaj2xlf52r240T/sCzLbW7g
z6jitvLIEfGTOFd35oBWlW+tmkKwHNhzyXLu8SHKmCxU5aAaW5l013UoqepalhKWbB6WsHD9arIu
RZ4ScWxdJOFtB7BbjZlfc52aNZQTHUSMuc6WVzOjCrpuU9q9x6D5WKVyn5eYoCJWPwQ8a+kYOPFM
eTyiCCBMA0dYdtbn57yHlEx4r9lxx9rOdkKNjxx51D4X1Ulvu+1i8TWmT6bZsXaYV9zdphjS86hw
Nf5f8s4rvW0s7bojQj/I4RaBSaRIZck3eCRZRs7pAPP5ptAT6In9C65gu7rL9dd13ba7KIoCz3nD
3muDxJ5LaDoEzXNdhbknRnOjzv0GKud5zThC900m4bIO0+nE2BE5W4fHbuodQDBregeOq040e+Sj
VcVeQTr0+B8t5pBmVlPSkHWtWHwZciJvKI4F2yGCRKolhmVE2cgPXoreU+dtHTNhYgk0gwCKyxst
vkV1l6Dw69vFb/vdROB3o2b7Yn6WmQjJCpl3B5tw6HQH4IfLADVz9cgKy5u4IKOjPT6slLbUMjzN
7je9mnhCX0EuY9CxeDAUaEnpJrPeZ6KY27710jIlSZF+W/8CVSrVgBX0TUB87yWdWAEaEW1J8drr
u9l6tvT3MD+U66rD6MADSzTXu8nUBfq/6QlSV+uKYkn2qDlXK0Vb+YSwBLa0bKc0gRmdW0drwd93
o4oPbam2bVucIzg2bsG+heb/s8H+pVvMNxw8wNG76k3gJUgTwT2dX9u0txtWQdYdWMPQBQtUeGkO
WcahSlVHbHdMd5c49CXepFANmoPuJnZ4yHB8DxIfEXbHxmfxS6B0BxysOZQ0RrJes5YOvbplhUyy
1bDckZS5jgVxhFBDd6eWxBhNu+uIbnFUBN64CRq4ctIs26AR7Zi6ZpJ2kSNBgAqzAHV9ouHD67yi
NiX6hcqfh2tkfwuLGuuSSzLOuK65TqWO2FsZjnU7vlWCrG4x+SPAfATtxSi20hJN22owdsSKP0V2
fppm6bbOLqoVkr4hu0Z5awLpzg3FNSaKRic9SmlJkE5DY1Y78aaoo10Kmq+RN6wyn03JB27u4Wnx
QopqYVIJs8IJE/NTJG/TkLQoS+YXbnoiqAvlKqqfwSqfusU6sgNgSZ78xdyQC+vH2oErA3kD2iXm
Ucz4/3BlfNsiOQPHKDHlJXbjlmKbfViDEhUzyne36/9PsfL1B0JOwCq3+sX/oOipsr7sBkyooH/S
oO7MDYvrvPsHLa4MJoI/KVf+8+/2bc7/839l9PpXo8r1lX6tW8x/MctXASHhN2RnZXyrWxj2A5Cg
OpERYf4yj/xWt1gQb5D5IsxeyTToyb7bA/A3QpZj8x/L9DJ/Z1T5FWzzXQG7ir+pW3lv8pqTpn2d
ZH4nXKuzNDXm1pIw7Vd96HYZXwTPmpJh31hGFPrl0KrYrjWJs83J2eXqYNI1rrErO4xgzYgCIbeI
Bqr5hsfdQ8TNvSblRtf7nYZoUsn0NBi5iaYELpbH9U2zI5biTWLjBzczTy4SqC93mqfrwWnBAwgY
M7umnAp4+7p21eRke2xmKaW2SqcqpOfh2IqKERpbozURDnCl2DctGFifjKXwMs9jGlSh2spuMkcr
ngMCwUwaSOKGs80Ekwg4fV+WSKkDBbjscy1xXdZD8mtO6z+jcv/ptP68OiP/vGj/NqfX/2UwjEcY
icJpTTH89vADfKX0hutqKozw5RX/++3h56Ek/IcvAPber1LPbw+/SonNf8VAga0rr/c3qnZUaf99
BFvQjvFqrmW7af6hfeurWdaTYqE9n9ODXevvQ5M91PriO9F1pkiHwbmbDTxES/lgqH0AmBMnmgaZ
UafGI87NHk8z2IFxyvcd1+IAUbOjb5cniWHTpRILyq5yU6SbAcar2klElj1j5nNJf/DIndmGwA59
NXEuBI1ekrrT/cieHyMyRsXUHtuyPYVTO7tNOT61OVIRdZGvq0lm+Cn8dDb8zoLdVsbXg0GTbqAh
pSiu23OovHCseL2jbmtreZwSppgVVjeViSHepMz0OQnOo62ipBOEu0yuLDMRH6/DLCYQ4hjFT2Nj
bK362R4R6NTBMoFK5H2TbuaiSrty8I5G4V0KSCCGjVglG6qCQB2sB8a3XVdfR13p6xJ5YJjg0obJ
q32xm+sZVhO+QQxghGJ14aNUsaOGlpESlRLvu7Sb2BPmEf9+jKMdem+Hj9r4kJXsi9Cn3Kvm8H1M
HsYuPwBlvVLBNLjzDNqBr3OPc5SYG/BTerSJy5dMv9fjg6QepWTbMn/L2+eylYNMBBxIB1ly7e6W
gK6kfYwpBSvJPNrU8ZKpunW3teiObHPwE9xnzn5qTD/MDjg5m3zxUmALYrgMxVMDqlReTuryGs+x
b3fzbrSPcwvIo559J9w2/W3PO7MeWJ2AMKXYJMpCQKP2UODzdGiUoE16ZTUC3m0ifa66/PMsTSQw
ZNqIJZY/fAPwLyuem8UMKnUgs6ScIjCc8Tnsndso67Yh83ZpcrZxL45OOJxrs74sjB/dZWwp5oTi
Idxl/gozs8wfhrq9IveaWluJYU50KZRJRQbqyYHP5LdnUJxhjVWZu/SLqG4VxpzJwkxQVncxhF+t
j5BaFt6omYFchLelwnaKmmsw6LvCUA8/s88a+VjYiG/FPD6rXQgklOmeMw/PeiQ+JDFvitCGDiI/
65V1QHZEepGeXtVJczGhICfj2YxxGtqscSklp97mD8I9g8Ix0Y0tQYVuo7ev6hIeVExFkG89XnOX
sHExDPoGC3tPlAT2MPPVjPaDeqLfK5L4JDmtL1S23K2yM4zjSG5Ovx9ZS4dydNK5HLQJhrBp+8KK
NiBx3UQZPTIMGn8crKM5ki1jmsvtepeUarACKlHQGc37NA/0yoecXrIHTWwIbpUS1amzbWgDZoth
afq5Wq6V4bXHOSqpuitYnU+95Bv1x+TA+yXLpNoBQanz91JCl5Vvw0W7QTVOQYHlRjn2tfQh1+1F
DOFxWGiZVgVaGgZ8SE8xrszZvGOgSCQyDuN0O0nnSLGPi9gXjdhZ6fUsLJ98J3nYk5TitdpmyOeg
bpDMjZxJuuCGVsNTNF6J8KIWyqNdHeteB/USmgAyLoY+nwtDOUnyA5K3Tb8Eur5v5VPGCBGVGolN
s5mbQR+qvk3ZHwqCXTUc42AypmL2pbJ/pC0O1l4q4vsVWcWpYKTLguBtXqY9EtEDLmAgMmLXVNkV
ugOPrC3XDE/rEqJe1Vwcrr227dTKr7Brx8qbVeAhYc1iElLVKY+wVpJdZFFJF00Tf4KjwCasrZ/q
HE+XNlfbjlQ+uU/PE1wY9Hz3hWpy4CVveS49Kl/RMZzjbFg2kTry7UDAsAJm2hbUjCo0yZsgxfJW
FMVV2wSR+8qlYYA+X8a8ijc9QwrHiEs/1UmnHMX9FEHs7D5jJPNkRvd6Je/WS5D14ZI9T4C2aqv6
YqwcHIOBeWU0t5V1htV11JV5r6Mqy4YPPO2CLh3/nMySsF9hd/h1Xasc9GAq+B7IFQvXmpUnSxET
3n2wiPJ2sW8j6Dz2+LlbPqwx2oqYf07o7HJCCWtbDRqQPiZhnhDGNotOaGNEfqGU+0bWcOW8V/Ps
zfl56gwOFxNwRO1rWpXxdNnljT2I6LpQ2i/xBP+kipSbLj0N6V3fdrvQqB/IFcW85cVR6+WO+aLY
VUFX2XzohrI3h2rZVmNru4M+DMyQ18ev5ix8SNVrFQKs2vG/KlUwoqrKdLeolKCSRg/d6x4SBo2u
YY1X8SgGH2DhC0LOdfbtbBJil4tRPyyO4qc525Sz1j2X1m06XS3dzZLeT8M71SMvjS13ZPEe+zWD
rJgGUB2P5aL5sABcgTs3ggdbFrYbJSTJLncVJaeujLuOb1rPCYoKl6s98/PsMid4jEEbJP0r874j
QtatDr2Xb5RgTtVE0qd6GXa9QiyUzpID/74+8i3+lFvXBrEKFitUND7HlM8qz0p/ilj1cgxQbDN0
vxnFUy++lIw0wj51JfJKtZEcGyZKSJ2nGSTW+DyKNOgqLphgyW57nhWmDoFQ3nAxDu4krZ/cJ0Oa
8F1HnxfrXe4+GZHsiTB0l/ycW4WvJePGIPRKocuPTCjL2quTLK7JLECZPvphO5bgCVAv1wfF4js3
3OR8ck26DodAzz6Zo+VFRX/TJRhb7DnZxo20b7hAPacslKDhOuEbxzYpqXblgo3ESvdwQT2QsvuB
07ErYzcf5O2swtq2qo1ZKUT1oGSboTU40zZymFpKIlgWBOR8ptVBKd7t8NQVGP4xf1bQgV0ORRcZ
RTdepwyFihlU3dbAJRYab050rw8XGOpBA65RsZGTo5wwNNdiMc4fppPue2GRsnUOm608gvsKdWxk
vgWTeNGKoKgPK8ySr647466Jpg+l2lbLhb1W19qeQ2I78JYyORUIuEUOrR2csboJ83MydNuq0F1+
IaGyVsGJ3/kONrLJujXyW0l7iePPacIeVbmZ5is97TxLBnp1NWryvhs+UKdHEftUoJrmul68XnFb
5TAjKXjtkqDVr43lTB/mNvX9kB8jfs7SN24JOzOSTgJqFXWR6WDENTZQPBjSIWk96dpZaNSinZcm
B7m/pKzBRjQQUKE6NAOtdTUtil/NZAGE6aFLHmbrMNlnwUQGhxvfifJJY2TA6lblI0m4j8tRdptJ
cUnr9HMWtRNHhWIyX6SEsRgilpCulOizJjA4oNRaZzIlkJE0uuulYR9ZJ9X83KqynyLyKMrT2L21
quT24iUbxNFWKrfTd+38QM4X3ekKFzkXnbSxKuI/esqCVs+enSTx+MQhi+yZpLmjWflFlH0MNti2
0Zye2iY6hRLYOWZChe1QALSHNu52XCg+cAPSxyOY5gvRwr6MeosA9CroYGYp43jQ4nVConrawOR7
srfNCIxibm67agvza5OXPRFyxJLlPKci800+akd/Nu23WOzU7LlTvwz2IUtvxnhnM6ckhLEwB2TP
j7F2kyAuYSI7WnjuuZJVHfDDANZ4OUbj8+w09za2CsMOUvEqm9twpYEXb+nITxSXIpF8dpthr/Du
EVb3y0m236t69CqW5uMAK6Tj2g3F+CDPABrqlpqWpy+lOiF662oxIp5+Z/oYCrYDmdETPSZflkac
w0Q5TsmDKcLzP2eHtQ5s/nwodD2/tdWft8Lrf/z7HEjV6DAJIwEuxTSIXvMbHmhFRCES/R37+Fsr
jNsK/Sh4oF/hQbzct1Z4jSTBsIvzEZnp32uFf/HVfjcIWglB2P/pyNdNmWaoDLC+X2DpQzu2i1ZK
3rxY4Q0b14LoCkwGuQGZMG6VW9BmLh1GCSkf4afC1zOv2gOcgJaTM90qBpV0GwVRrHvNXJ1oF/we
H/2os32IqjJ8EkUlH0CBXM9hLLmsB0p3Zm+eauTslC2ccks9lAZkl1HMww5rUHEInVk8jUo17Mac
9q/ibupz3cI4VecuERBy0Jvj3lY5qovMQZXgfDh1cTAUvpNpg21SUxvdzyMF10hYG8ekFNmxR8x/
1U8mBOFWJZtbpXXRm+qYqOGryEkuqFA/jMW9UMLHDmfEYKm39qAfyCi/RcmwMVv6tZ6bxF9rZb1t
ioOqTA/mvMKBGHjDBqgm644vuhOXn0hw+KxIduWDXwJ5F0/GZp2AO72hMeIvez+vs3EXs4/AqAZa
c1E2JMaTK1AMmxCrF/Y3ykU1Us03MkgcQlla9htod6/iirDCMsX8XOmN30rk3be8hzEmowRs9F1W
Y1xYKrnejsMQ0E0be0lnKZJG1ZW5wn7CieWdXk7PLAb9YU52MuN1244SBoDme0FeGjCISdxUDtkS
tVntRgAHG8McXops5vaZ+xlPNNbqiQgCtj5S/9I2dfEc5Sw7l6o3ApMKZTZSOLJFJFhHsaGI52U7
2sq8afO+Ps1FWPK3wwlSGpIBemXFTjWteldMlEkJJQDrsUCAqGKXRkNFyIElyxQrRn27rDATXGB8
3AsrGzgnOrwTAfekhX9SxNbd1NR3qqnXroLSsa1x/kFMgbP2qrQ2s8XxBhYFo582kJT0doG0krJg
I9ql3ac0tjIPqAyTpbekmyLr/QRWC8acA/7VY0UTDBXhFoC8KysvM9poOyF0F+LLkjgET6heNeRe
AhGG1trPIMQISDHxioxJYMfYU49+SPGH+g6153aAMNMj1ypm5iR23rsWC1mZPsNGY1HvDPg0Kpwa
ZwXWTHmHoH81/CgSYuMEro2IHNZb2aVagTeiB31DABls4KLeLVBxFug46Vq+6U9RQhIusC8FMY+i
0gta2j0gMIAaE+va8FjA3LFh78wweGRYPBFMHnOW8YtZ7/YybPX8nfhQ1Hz8+RNUUOkXE66P2Q87
C84PgncD7fVwzLtPEI0Oy0AFu4KBwlRQRCDndJ5Kq+lOxtgTibGkJ3mFCi0k1FrotYqVNmSwQIsn
mgRINwCYGqJkym0km84uMm3pMK7YIrECjMIEb2cG00gK5f1MsyyjJ3S7Sm5RmuMbZkE1WKQRGPgm
ZFXxTZY5fdtvkjJv3TEhDbjL5HhrGuZZS62e00yseB3zFDO1d8EkBGmPoQmf8yHmSegHmQKyfa5R
tnP+5Ppusj/ogLcsxYO46txMADZJ1Ebbz1O3K0rGThNzalntdnbryOdG58tO6I2CUMwIPyl9k30Y
xejoxLgoYSDl9Pqzk1QXLUzVQE8I5FuI2FC1Ut63mOXACKpI0xgfdI6VB0NjJ346muLaCFvrHlZB
dxWB+kNl2bT7jtQpy1cbHKK2WGVkkihItphnPK2mSTcMLnOQOIZjXQ1ins7JVO+LOAv6xKJniQ1k
VTwd6VMhcBfOGL7NuieECBLoQ4ZA9MMZlHifZ/kTNxMDjybz7KGPSKnoDouebXKWewYFTdsOjNwc
9HgYEy3qRWy1LOBp2kqyR+PkrI0OCh1HgIFSjZuwGa5DZgxQTBcO+GwUXlcTK1zR7RwywlflRt4R
SXpdKWMQZhjp48V5jWyUjUY/8IH1ko4Znh1zLmnDFnqZlxATnSNI7Zt2Gwv2nDYpWk1304txM2N9
d0G0YamUdGxpRnhBXJ5ss7E9Or19VsrqqFUL15Ki949Gp/ZbsBqo+Fg9Y5vOOJbNjhcgFoqJ2z+n
ZFq3SH9eMl0+2q6v2vonsp/1BX6X/ZDeBsPB0JD/4OpiS/pr2YRJ3TQQBBkGuiCVhLbvNwj8f9k3
/AJ9QC30fdmELszREekYBq+MQexvbBBYEfxxg/AL0Am8hIFh/b+CI5q+VVRYX5pH98VEVUxbaw2F
wu1IK00WW92SGRTXV3Dj0dgmHP/9cFNT7qsOt0yDPNGZ/KzHO55PgTV8hNkWCPAqys6G8Vo1zJ0l
PbLilrB7kblDXrBjcMfTmmv2oTdum8R6HHAwD5yBsH0LLlEyEaM4v7RgfzXouVhBu7C/ryxPm/rb
bkUD191uSG+w8GwydDJj6Fdtz3Ww4egILIZE5gejj57MJxtydYOuppxl08+dEfHMqDKXXRnECjBi
y2y1c8x4yG1gFMuwivsVWqyFjFMVu5a3tsax58UN3aBYQq9zxM4mDcmS4+jSseZxGVLWUfnZzMtr
h/mQq4TqrRwBk1BA9DF9kZBzj56hJFcVYCB1nD5HJfKQJm/f1QnB9TwHEksLRVttu91V2d52ZpDO
nwwNMnfNlN9wQo9Q5d4NW6nynUYjTbqlexwEypi8HsvtGhdp4QZQIulG2I1nj6CEeWtN01JQpVSS
6A4SzQXbeJArCQNeSjx21qZeHstox4H0r3BKL+Y25mRBUU16BYPhFP1CEnpZJO6tCSMFDZocFu1G
74qruWvPK7ROK2z0/TUy9J4+O7Z5cWkz0IOzIQNX+WkIudKi+Zzpz9XQv/dD6fcmlXfxUhkn+Hqe
igkiRXX0odcvOW0/xetNu9Se6sBnLNYhQIN1f/fPOZv0n55Nt1VZfvx0t/ntZAIuQ9mxRkL+4jZl
g/nryaT/i8OH0BpYaqRVcHR9fzLxVINgRfKxMt1+PJk4qEhL5l8IsljtSX/jZPrDuSSTe00zZ4NS
0ta8AJm3/X07R1xVWXUtU8MwrUs3C7sRbXKRIPlPTZZsi/kXuJj19b5rH7/+PBtkC7tUdNGsbn/8
eYgYl1CnWvT4j9R9voxib2dkbn93UfwPBcv/+q0wTYImUVciiP2HfS0LjsLKROowE24Wv54AqGqh
wkR2NHSS+lrjLyQ66+v98bfCL6ySKgIqi0Xxj7+VWi1514V0lo7ZvCU6qX3RxJmYDJUa/Pw342H5
75+ExRfbGIpVrrQff1JUKw0LmcTxSE1Xt7SeFo3xqFIRTl0w5qxocwNr2M9/qPK//mrAvjCjco0x
gVjf1ffqD6M1IETzVwPxn/thORgnbWJ462g5pXZjj57SAs9tEI5xiNvkRWaxtlXjTPexpwxB1Sgo
1ktV/ovP3eQb8oePg8cWviHkISx5IJF+fGOhQWtczgz6FCOSamgsRAVKjhPjX47mAtVqPA63y4SB
S0csv44hF6xmcxKOaP1A/E/9M3s+bZWb6FdNqnZsmbRio2SWQTtpROKJFUX30mVVhn8st5ZPHSJ+
BawRIgCR5AYo3KIZX82mktClh2b4wJtcvrCQYrTQtxFyAbsyA32qx9eJZmHxTLsZrI3WJso70/rm
0xKCwuXBsbJTbtncY1Gt2hXDaPml6LIagG0yjmzfulo8YA+LQw/MrkWp3Fsq/IylnUNsCIq5YeUQ
3+lSKRYYp115ziaSar1E69u7WCCFT+S1mo8rU33oFUwfXjtmyz1cZOklqyLz2hKDKrvm0EbTL3+m
f4TAZVWJ/3mNepf+599v1V+pvNbX+L1M5bQHlMXZR3D9mln/22WgIYHhklilfhz3+mrp/m26Z/zL
sjCPIuXCPgxxnqf8t+neermgykIX+Ovo729dBqv87PvvEz4Fw1Ig0QPLgabEd+vH7xNNzCyTGMoX
Ykm8TJM9FjgSi3/H3Ob0iIvxUYTSHjXV2XJUmuj8FOvjmS4XN0lxllPE3hpTOM54r2mPw9T7RSz5
lbVKW2/DOvKyIdma1vjR9Ga66ZX3PDwJp32S6mBieVDX9/bUbproSwsoQTEFyX3OTiHnHFsicWDJ
U5K/qasfJ7xpmKEgKi2umYgVN5NnU4EZNKBD+LRYanPVLUlNmaPdhF0WDCzCwaagl0buET03cRz0
yImX5M3UIx9OVFBH+cFgcjOvkor8nXrPiZmpxIwAM/skK90uw+dD4iP13fCuJ5qNRINfUxurZzDK
e8T0kKLt+QI7mnxYEUxNfOvYiIEI8BQN0WWJ8C0t3VTyQzcxxWjtieVi6Rwn/I7uwnKo0tWjCTgn
Y05ps/bJwKxTjpKRJssAXRw9vysE1iDjZsBjaLUvpfRqi7Nqy68D54Y9YpiHpSpPjkcyZ5w/Vbnt
MpZICkQnR4uUWhd33gYvUBCKAomPvWuVYyXtUvDP0LwdL4WR5YYx1qVK3DNAfe5IsdXQMRNKfVXM
uH82ulEf++4+7CQ3NEsWFECcuuEllcujpKlnMKl7sUjbSSC5ifhTDgoQbQXLVXhLE+znyeyn4NxR
OqGpT4uDlRJ/glleIMtYYYvy6CVLvJOZZlSd7IX41CKGuBg0AkkyaX86nst6n4b6p6ptnvTevl/Q
jBsWc0quxVh/TCt7Nzq3eeIEtgxUlqAPTWH3kggQyw4resU5FnF10+f5YzFru7BsN0k8XRYSmLHz
obqAGaTo5D9jHmyr7hnxBMOlk9KPb7VQP9fxS6SUD5jDz800++WaZKy7jVqRbceOm93f3eB81E35
iXw/z7Z5Y7JESB4k2YGSfNjXesu01vKjVt02KToVIrt7ci0byU+RA03LXlsEgHiMf4X93ikOCpZT
LmOcmi5UBKc4eqkSvGZxhZXjPuRFiSgemdR1+dZOMZK03jKgxa70AELb1oxJNVrQeym+5ID2dzL1
wI5tqw3MQCz1olTjJTGhxocygAckkVp8oe/amFMVpHFPcwNkf0gOapn5iyFDszcJkQ6HjWLvO/Js
M/6SdUjAcY+NIxk8JQqGeN9oDJxQZGTJR9MWqBHobxN5X9ZYzT5p2WtlH0vUy3zGQQ+/P9eqkwCp
WYzDVddv6PWkrdTlruxI711NAFlDIvKm7DoCYAfzyHb/Ok0q5Yy5MEO4Ia4VxlxrLIwy69talS9i
TA+swLfF6j/FEFuW5xg4fKg8lUzGfTokiD2zPwkcOJOTv1fMogWaPbv+qoqw9jb08kLSd4M53WNc
CZ/l/NhlArfyoempJKogctYyLD4ZmEvlnsSh1pS4P8vA5Bhc/0ebIigcCJyNtKBkN0e9cJ/p+SHi
38vGWWX6ygumhAfdih+JJKUeOHTSQ0kMd7KJ7a9SC965LyMuYuCaZdWpsh0UWsVukWdXNA2r8Hl5
TRX1ZYmXIE+NOwUR0tAbvgQjrYHNxmiQeQTZTMZT3t0lakvbiIG3uCZuCjwzi+h5xnehPFsokvAA
lJ8WgudXQryMiXkikN6M4h3I4oDmmnWxTOj4Ujk3nW5/lCOmbZTz/Zj4c38vIqTyGQlzVpxuOlzp
0WpPV1ejut6O9yxl38sJC3uymtmR2w2tFCDOOBomE+68IVIX9ztYDjy+PDltI99Vqz8+xBFJgiyu
+S48ETMukdFbPmLA0eZ9mgSxxCFwqodtrLzgAsG2ycp+O4dua+yWYVNFp2RMN2W8VVgtCOlclQ+s
IoZkP9PLw8KzFX+aD9Jq+pfXWydKAAFM/TlFQgkdwEwvCayAEmaAA5FgYXusqliQT6a9KaELtFAG
LO00wRywMF7Mld25c1qEPEwf1dA+IEdKw3EnVmhBPxtXmlSw5lh94Fa6EYbzOubtp6JW8RfT4a/s
A/iw6Jf5ww53jfZJXxAWVvrDxOE3G2ys1W1YwPMjZGwo1U2Exi1smw2ULL/Xqle+2OgJ5nc5nshy
kPZzRmD3XJ0b+3ZyJNbsCLbFo5Dxll9xsmCQzvjOPeCNW01RB2XJGfIwdTLv5d72O0fbSOMZP6Nb
h53nADYco5tQC/rumsqT45SnY2XGO/SKfr/c53WzbfOQSGMMn+xfOvFmTLJroddoOdJIupjUGQcD
WLV6k6WEcyskKWkOYDw0hRNhWrLs6XJ/Y0usCIszCehuZe6JvX6L8G2E3UGKdqUMc627iTSWhtzj
DJqw6F5n6kUg8itzbCfjg6O95Txe9cAcvC6dDXa618Q2UfRZrZsrA3ze0mJoBZUOJUJU5btUxH5f
gE5Ec5HjgYs2BZiEemle6MYA/WE4M+39kKNJ1DBcoYQZ9cbVLLSFjUK8BTINCWO7bd44fbHpgKPD
IQZItqKf7hcJQIbBQy3MQ4y+Kjbx1UL8sNcyJ7o0WRTECCwiW6DQPFkqkrXBobhHClenEaqJyBcG
aotW1RCWHTSOSEv+VEEOxNRHekUwz8tNhVNttvYYHXGic/EV/HZfi9t/RCEvU2r/pJDPhnb42ah5
/c9/r+HZGNLkExSKIhzM6Xc1PAZMg39heb/adaj7v9XwJE8BFDPgVtND2z/U8BBqVvzw13GOTBTw
3xjoaCvY/YdZhGkbtkodwEaFd/OVl/pdry5kIzSBVKFHybKYTZVkp5OXobb70qcZeAKplz4aonhz
XBF2+wKeRnleZqV6lGOrwCPVQPrL2g71WDvbxVUnVRvC2tJLrccYIqG9ED8F+/uEBTQ9YZ5OWF+q
yXgtesCPem0gGl6EhvlTH8c9Q670SqS1xDw7yXCoOVap/IOypQAI/eyh7F+/fHkt/2oLsr7I748m
dGvmgljNaRe/Dr5+34Iossa/INxAWrLuM757NHmIVZB3qk5Yrqz98Ggaa3fprP3g33Y/s2758dn8
aoPHlW0rTOWYYGl/mCMtdlva5I6p3mRkO/ZyG30JHd8Zh2Pp6JvEmpFG6kFeZCeJO7pF/DvU4gsL
Q67ArZm9z/q9SEZXXfEEBXZDyWb7hzhdA8XaxIbrrDUs5GFQpplfhIFu15t5JNhWD58VOX+RyQbU
yvaKdCCf+yhZYEsbVCSSEwetsA23aHpvovYZxUOjOBc5QXlGm9SzyFvazylABjsLA8XItqoTwagk
4ZPLcZ809WX8ynIYYIZMZ8mG8SBW2gMxke9pf+3EvtGdDQwJzfKmgYeYw6tKO5Sk19ugIwDmIzyZ
t3JHZV0T8b0yJsoVNgF0IkvfC0Qk2sqiyIBSONGVBqKikq5FeBWbZyHQtn2lWOjrppsEoQz4SGqE
V3OhbFqxxQ3C8tF2yUhtAGGEKxEjG9NTszIyQmAZTmbv1UhgyWyCAZjGAFQjM/NLQVScuRx0kBuR
DHuDSIldstI4MrAc1kCpv6z+UTvbzBPx42M/TWgKT9nK9EBM80ldKR+9Xj2zY9s3M1o4MCBUkK+6
2r4QimV4UcO1SufCNcveg19Qo1sCKDJ1Anl1f4fmnuLP9DPAI515NYEhKZFTY9A2kCCupE/+/rtp
pZa04EsQGt/a4EzsMDCBm6zEFx3YSdXtZNAndrRj1Kc4T+B1WnU39lfT1GBl1wAFU5APL2ZOgVvu
Qknf2hYMTwuZzaPArZzbB8SHfh3BHZp24bRsZq33coAfQzmBvAVXs/SBooV+3L9ISbsh9Mjs502N
sDYp621L1Ec69ejfFwN7+EfMLECq1adoKNhbDct+wkvQkEZG8721eHYGdB3q0DV+bZj8DWzzPYTr
2hAi7aH6eWjb8VVqKLyBxTux4uW8HtUpNjXlYKa31NaiuBsmAxHIfIqpiO0+PiLyC5IWXS54+udV
s8v6JyQESoD5SsWekWEQ1/fEkg4DfdtKiUw2aUHGpXWUu/vWNh5nQZmK0CHQBAldk6TelvaVUVUo
5QO1hjKC/qfpd7lW+tFlyKSNXCN+bIHhkBTPyEM0ehP8cyqS1a35k4pkfM3/8+/xL3Mu11f5dvqz
sKaW+IY7/fX0B4RKKcA+W7XYu6wDxN/qEhPloP3/yDuPJMmtLdtO5dlrF2jQF2i8jmsdHlp0YCGh
5YXu1xRqBP9PoSbAidVCZjIZzFckP7ufxgYbmRke4QEHzt1n77VRFWGoI/p+oRL+qi0S/p1AGd9L
h/7CXGJOTSKfB5Pp5o9U7yJxkuWjuOOHRhq9tO1yHBp9guTSp5Um47l3G8AGSbvQwgIqdN4iGmXD
ViKZ2dKO5jQ2TGr9eUpRxOyDVWeg7UchnP3GeQt3OkEsbWdar8w6cN6KWRq8mWNLL7I383Rj7hj+
NgM8EEbpwgWZEVVIFJn3mEn7AYNh2opZ6TYbrygWZA2InnShxXGZj3YX3Jaj3FMmuzTMtILVmF/6
o33I6C+aVW16yvtH7EcHteAsq49mvjFoIVroTTrzo+RkuXhYyp4D8ygBHRjwmiUnHKxgcNWBQ06Y
spkAYLA2A4gdqd1BQuDxw9HLtfd5GyOgveF3Y5+/d4GWadnbgKfcjqrnYU/wogJOZ5gDoRFPrIou
3NrU+K6ydqK/O+ZLCo59bqU40tlPs6TgYYlK2pjuoVfoaY4M9Jt60/f1SU/ch7YNMcL044bK3OJh
MPO31FSq6x54WNwKXHFNeC9wa+l1cO7z8qWqrEPtAMxMqb+d6SL0ZgUMAGQY68PF3FNxMyb8BlLt
ZFDxAP+QzFXKE6DPX0tZEv51cSF0UTtLYuNsIeV4mmfNGq1PFmlnx/O2w1uvFN6WBO/M94GKpOcA
AkQBW4KqjMWY4ayS6FwFX7daDA4MC277d55h4bkq033ijAhweOwy48q0CDW1HibRXIrlwDPGtAm0
sHWnxR6WkngQ2m2Axcn1sDnh6zSa9145qva5t/a0xSTckx+CIp9bQ3mTqzb9qLRfVQpSTV2urWrN
1hfOqR3Osy5+8UKfUKgKjwv1GQvb3GKdP1gYZLUAlxlpmVWQw5+nqO/FSlRo/M2yDwbqAeJFBmFV
zz147/UumrI8rt2tiE/zobBxdhBoUqjhSwFPIOZBwM9tEk5E8Chpu0dO0/h9Od1lZBerqrpUg49u
LK15U7drn5Zz3+fRCw2qSeJNn6r3pDyOLgFS8iYae7kk7NZeHl3h3GSMckBd+USzho6xqqZ4mYCA
dSQdsJG0YpLzM8ShpIJDQzQJpT7vk4gIJeVSzUnJPwoN40VTrujDWnRVvpNGMquSfeLF1N/c+e1H
GJDJgLdqubu8fOgr/kAjVFnBlUrGYxZQh6ceWsrYA3NZat0uqF584T+alPtRBr/kW4QXQ2lktvas
naayVnDDowl7PCh5VhPGKNLoOjTDbVG1y9bF6wL8tUQ47J15FseAV0Ryb+vxuvHKe70YlqYhV5Wa
HtoMyo2ZwArkcMXcFD/mrBFnaky6oLjG3YImrL5IsC2T7UuAiRDceJI6OQ1jv8Pp9WR23a2HqQkm
l3tOapJsQXaT5NEO4vu7P1rXEdvZYYCO5S7BdG7ReyFsNvgCS+u6V91Nxh7RqpVdqZhb1XnLEawT
v79MRnGnaxOLx1h3lj1C87lP82ADuvnCqfTXtCLN0gyItV5wJJUfpddem+9wM2NHpNwz86KWHWL+
0dETT5AVvYJchoWdnwtIrzDzjb0KX0WB/WVWTLXJumm+oFxwncotZfJ3Q7CSEnjkwFvvmNaJ+e2u
G+A2+qG7bzMMsEwQXlveuo73IPnbOezIOelPySCkuXw0sCOaYXenhONjluhPXc15M/fg+5yJI+yd
IbvXQJ3UvnckR+wbhj23e2PXZOUsHsdd2VzrgbEQlERI7TR8SVWS7ApfDUBzuC8uYr2b99R79C3c
HWdt+09ZIOYi2dOQOixCrz/oXp6eKqV1VoPK2Ri0xj4Li2bVF7f6UOyrGLU0zNt9p8e7MpUfVQ6a
UnqT1posS/1GqZmPnnPgG4N56brdXmOj2kYBPwJo1IQYsldtO2J5DU2x+shePnRvyT12ZKc8AYwP
3/AGIxC9ztW5VfCXpt7TpyHh/PWg/4+sSc85k7b81z8nA8Wn4/+XpyxkaLSEaZeIMZE//3T8D5jM
EggLbJSptUvHdImItCR8+dTW5UHW0dKS+fg32u+qjCl/NIS9vz0nf4Chn/759+lrykTg2kECMjlm
f1KFYLd8kWMovnFofvp1+oI1D/174v8yl3Fs56v9On1NIpKG58KGVO9wyP8r05fKVPjjdaEapEpw
FKkaBXrTdPbpuuhMoBydkerzoL8uhn6V0HjfIharRslWkQUNsMUsf+qUIN9Fnbrn6GLMkHAELM0R
0bEWt2VQ5mg9TjEfB7oMuR30l203oNfKKdlHV2u9tHW5pGx11uGTM+DuWU9W8+56Hfk4bWmMV12l
LXWz3cngIs2hArSew00nfcihac0MAMYl7n/u497BNG4HX8wkwTGbbIIO99g5py0QImdd++fWvWjA
I/cTJ3ksiGwn8V0JQFkkkpsOAL9gIvn1fuKv5UT3E2D+MnB/DUQS4H9+Dx8xYUUCFDAHDijB3cT1
ys22JeBAMREEjWSaerYxYMFiIgy21WswLrLu2WqXgXgYARHGAAlH23wzABSqE6nQmvInrZJeay3H
tnK4zYAa0hh5YQM5NPLsRo2jFzt9DScEYg0OoVwO5lKCR8zBJBrgEukMJ7/31hOq4/YbDIcctlMB
K84DtFgCd7D616x8DYEwivoRk9hGZDsvOXrT7zN7KVX2xyRwCEsSee6IcpqUVywDEI/cELRF5cRr
3p19AQSyoR/eAQqpQIqNomImGQ8C47a3l1oEy3UdA5N0gEpKeXAs0rwoggAnua0dKgCU+kSijEFS
qhOb0gVSSVRGsd8atBKJZqJN2gkaSuXd9igqGcqKnCQW+qqXNppLNIkvivJMoGxhosmoqPRBGj3q
pfMwlOXKQruZNg0oOXxAFr201VmFxmOi9Qg0n7FKODpbzPlID5QbMIjcWPErJILUVzYtuhEEW/yX
kjaE+DigK9kOG3jdWDnoTblvURLljcDbIhDUnEvd6YQqp7OqNp1aW46vprMb87fAXQh4GX1yrpVg
rzeQOEwMlZgqa/Z+ghxj7+NUXQXjo6ZcFuRMEv84Rnc5u4skYwQiM1rW03DE9xn6T6Wz4YiwU0ud
uOPUYzpPcflMSogW6DulOFOtMg/FugcR6SUxbeYscycoqQZpwhkIWhjjavSHAKnIPLn4jLARbbxq
p3I5N+7CJ1nsGIu83plFsPKykFAmms0Y3zUC16nabuHrezFHdqOdmRqENudRz+RcY93aqPdFfYjs
+6B5dPr9qK+acdERAn7gMCGcQ85mr0kIQmg7FYxcQ5PW2IFD80+9mjfzIigTiH/MfZ4JEsD2zxkK
hRaXu5E7JGvhhVvTPYMPYJALAXDLq/T56MKgzduT6aZ4nSY09HXovFddsUoIG61y5ZAK5aqzi3Po
pVvUMiqxkamelel5X9Im7/rF3KnJw8fxMMtMNs2KyDlhSvvKFsVl3oVXYADWtdGuqjzZB2axSEAz
jNJ41sBKzGu1nJnmRjcr+ribAXguMHEJMtfF+NFLDCbnjGSvy9aXii8DldIysmNnPuO/aloHkCGB
dLt0XpOWM0rQcwBa2PBhLaLma5frS7PVdc4RsfNLLFzOY8ArzkEh4WMptZfSrd86imUZp6zCWDjT
hhb3r8ngljlExG6HISEZuvAIO5COmRa6rYDPwReNqxLfcHnhJMsW0zVhqIXw0ntiMFva1HcBh8xq
2oCNdcBdsKNyoJDXA5UMG5NFv+Ck/OXh+LfYD02LlD8YBH7+76R9ly955f+pIjN9pW8zgfkT0ib6
OSg1xA9D8Oj/7v1lRWPigCUPYE423l+HAvsnxHj+ugbR64sg/3kocNHiqR74Vlzzlxqd/31VJOjz
o3IERYazlip+kOPRMUOeYDa18pTTwDCksLTh2voIaimrRZXI6EKv8/SyV5pkgypYPWhZR2JYDcC6
jLrIlpPH7d2p7JOyDPUiuVH8UXz0tsi6uZbiJ0rN6IQWbtxJX03fTCBibzbAMHamMeWsvAslS/c4
JMCpKtt+6MiLYbgf268D6u9Wb0w/yKehGE1MJ5DjAoQiziFwWv92+Ak9X0uGuGDh2/gW3PhiZbn9
R5pixPHteLIOlNnx7/NRMPFT//5H4QZA9M//908/BdMX+fYpsH/CpAs660u5uUqnzfdPAfMvqZ1f
cza/+RRMpBPs7eym+KBMg/YvozEfENijGh5cbJKsUv/SaDyxxX5zcZDAxU7NnG2A0mMz+4MF3mH0
dKMmUnDyuigwMjH0gt0DyX9WQ/KmrLLoWm81gpStwpVrRVhFwG9awYjCVxqH8kuHt27g3KMWrKEf
EHpoAwY+n+lEa3lu9oq+dhVeZdHn0mdO6+vx2WCn8WQNAL+cwHecmRWnIVSCPkkOcD/dPlHquXUz
Gc7zc6oa7VxEsKudmPSOaSt0M8URLXqswARCTCychPCeZqz+PlfxtH38/av47uf/02Pe/TPr7vRF
vl3F1k86ic4ppkFvKSxEbiLf7+XsXC0Br3gCLX5pY/pFXhc/6fgvKSrnP/Or3/fXq5g+JUTxXytS
/8IBj7zIby9jDp3CAoPHeVJgPzB+3K3qEV74YKyBzROwXrBjpLqiExfksA6BoMhl4AY7qq92TwjM
dl8GJiHRsxXU7OIE4O49JcQwZyYCGiOvc2EB4Bj117pojioWe2hpxR2DsZgVdfUh46yhpU+9dGOm
7hAeaQ8jzp+VrZ/fSt3ODoY21JugMU/gdwJjFqZZdNcqg0EQu52Qufsk8BfUBt8kcUOwFOKRoq2Z
1ObY0OSxTkCsNTTz9V23DRI8iUppn8mUpdDCeKkm5JTqFZnyFkyDzHToDBtj0wXQ17AxzduKCVfB
HmWYMQ+2WKE4kINO3fqvxBaAbjmgTSxaZFTnrtQTY1n5yFWx8yis5E6hhMaIOS5g4YkUp97jTzvi
rQK07PBZBefnDQvTpcAyCo8ljHoahnaNB6c3KhnH7GJDqSigLI06QqVmbvQHxEjlOpL1Q84Mmuhe
f2Sd9xEZKS5UTSH9VzTlTIzDey/ScpXm4q6ypk0fGwHi0frg70JBOU9mN8co09AKWyd56Ex5mSGJ
Q+9y4N0H1slP7IPWyXVvU5IMChfpWgmAhSdZuXICnqq5i685AdeAj9p0kD+7BxE447IZ0NoCLTwS
2Yi5gQWLbNTvTSjHfokwkMWct1olt24FPehIbvJB95i5uUWWrvUQpO6Hh8jaUH6oOz30Od8SlyM0
BfYU7gemKneh69Nu0DKHtVH4j4GqiJOt4e7LoIAJyjHG1l+azPWk8CPU7ThZDnWDbi9PY4BO5iRE
+8scBx92+DVj09MQaCsPb0qQZLexiXu3yy/snvibYporFT1x7mqFtSqJ+2eJ19JYREhkVOkIkHvw
L6dWYGmvwU+psuSQpN4mBbtsqWBkHX3d3DpSv9TDOjppBDTmiui3hpe9lWrOmG1Emzxu64UvYDpz
GNxDQfRmuejGeWD3uyJWXn0PbJGlDXSIRgjIbZ7P20bdpybxd5rrwX219hV9O2LrB0U4b0OX/bwm
RlzAJiW74U0YOy+jKE6khtGFPbAXfbbBm+gv6qwwN+6QwF1vMYb6ZX6Raw9GQbR4lONeUcJHlEcu
8loy3vQjBtuCS6Eqx7VW495B+lyGo9LeFQSoSGBztCgMKHQKwrDTPPCxgTdTiYvELZwlZPiYTVIy
nsao3doKOwwFErRnOldN3q8kVIqN6+bo2EQI497GFe+jNKsK19HImDsjNgUkur4uCvtCAQG6VAdp
bEY2f1TCOBdA5XoKhdnywbkLDQ5OLZ9vXn/VhJF+dG3IW551z333Ok1hKFLyyz6qvxuH4aqLrEXY
AtHpunnLL0AEKUeeSRnIQCm4/Bxh2N2HPHe5SqJkPyZttuwNqytRSvLblHw8h0SV8zoie6i4iO31
TgA06aPjYMIGHOOSvVKyEoQDZrGJfiqdB0VqOrVY8UcTOhXO/uEtDuJDVNTnPggfGsF5OhXbJOrY
nGtYakctfVLC/hYcer4JZXKtkuRYlkpxqZQ527EIB2FqD7ukAjXQRYzXYNeT0BM3ndvA+Gyemtad
aWaH/lD621qtKGTO2YEWmC0seZeXFPOMzVa07SHyg22m2UcXG7sXkCR2JDU8eJ03uS+ivR4yfPhG
U+0UpKACeLghh1vdo6BKqaKthEMYO5hbQ7/dDG68M/IgWVZd9th17kISMZJk2dkvEhWqL22wE6ND
lUZr4ORW1o0d3idGumuDgrgT7nl9uB6T6JCYkOmInHprtQMuaHsZYoVO/8+gsV7JKeaG9b4y1LJb
JskjNdXWxsGONnd6K15qPHhpxx4P/VAFs1DlTG4h6LGDZZuw06Sx8i2YaQ0IlzbEGSTg2M/SonrX
vfSp9I1NJFECWH7W92NXRauWk8xk7nchqchyPhblx9BxBVUX+og2wkENxIWJfdJANcofQDduHRAX
lups6xGx039XdGwrKtwvCrQ6VDtl05QSakU5seHqns2UGB/9HnyBmWoOmmj4rghl6xnJnnXplVTS
J37b7l0aOHLrkQzwec5GLR701PkgmpBQRa2tHN+6NGI2nZF5QbJ6FQfRRZmFK1sJhwOf2H1maad+
0I6AjoOFzL1+B2+T4kKO+3LdVY3HTRIpK9SRo2Bhcl/RQuLK2qNh8Vzi9zZPG2CEkXUTOCTLu4Jw
c6R7i3jMNoQBJmGIjandvLASW8IrMpZBwL1KHe8ItF67tDHNK8+4brsC2GT2QVJx0hB96nQEtNny
OKpRMv8P0UjF7VOsrBr3YZ7IvFG5mFUhWaK/z6Cq/uFx61HWz39UfTL96+9qg64xl7JGwKxHIuZX
tQGKso5K6lq477DdcT7+ZUAlQAZCnOUDWAIQ41Ps+ZcB1YI7zr/hsfPNUfKXNhB8W785ZnEGZ0ad
0m0gzKEp/yA2+NjZ2Ge7U3eIsi/jnIe+3tTiTWNY2Gee37cLWWAbcrvx0colkSh+0B0eZkF/gxW0
e+k2DUXjMA2WTswiQAmFmpBd11HPW6twH/REDc+NqbPNkKMMn3tFBMcaGx5piQrjiBlIcIozpTbl
QYY+aRMp3PYi6/P8rnIrDetDgy+t8CAJKHXiTnA8+za2lTZewp+uz53vOyu8h1BG49K+CsdaG/Ee
sh0ADSe6RcjZAFpeUe8yEgz938nqxOn9989iP//nN4vrERLsa1g8J2E9cFVnNf/fvv3rnxqGIZez
OV/l26VOfacKzQMiPlwPB43g+2FM/wmtTeA0UsGd8Unggv7lWkeHcHA40ZGM++hrHfQv1zo2KJ4N
3N9V4oMaFUB/5Vo39B8C09MWljUbcWkdZc+2fux7YmQl7+NAd6p1nm8jOTg8EcL8EM1JGNlywC9h
w1zmJICZiDUPforp5q2tdM3dhCAbQpZOOC8GHBigaWdFV+6jyZqRVhTu4um0YCdqgX3fO0+ZLWF1
LZzmmDdP3JhnMY/HPkcmyIZVH1C7ErNwOHvieaQ8x6QbJ/S/9Dsv/PAjsIr9SM0lCWMS6+eY5EHS
7ps02udMnZt2eC0NOPzaPKADkH4eSWjRDNJ9l/UH4lwFuw2FppTG2vEUWxbmWYEIBi+Ej0QQ39au
s1CLkUoTaPqmtQN4uqEgaOum1cbMFoaSX7vBVe8cBTt+2XFyiPNzgojuSpBf8Y2mmRsMSxqeVk31
Dx7sVNwJJzrAFnWhn6UbXOjybRjY3kAeK+JdGu8T65AY4RED+8MIks6AvyGxVzTg1urIw2ESLFtK
+3znTsf1MToAaRnHK72fp5L3N7gbcg5kHRwi1jCZ1s8dJd9wyiDJF3BYVm4qHJmWDzsteNRC0nL8
lib6qtasRMA77d9XbcMEoENcFiBdw5c0AkpVdjsTYNeYYNMqxnVljc8iUO1NWxGTURRoKyx/UmjG
jIxWkq2EBboqa+SMDrWFFtXzMVR2fQvIM/zIxvQiTIulNPqTrEClBHLd6u2T38tFVkzNTDYBQ+9e
WuXJq5NDluPbtbP5kCrAiDkVxpxoiBPxc2dJeeFx2lYlvZeWv49j6Hd6c3Z8ZSkhq4QGSyi7xEmN
AwJPE1g0zhIEIzMPOIyaHkP7xUjElSb3qnObhS7pl40PzTdpdj2TaRDfmOI5cuW+6ftVbN5SfUEt
jPZYmPBVLhTgU96mKvE5YXMyyifJLBVmD0ZnLRvd2o7xwjH1rZ+LVeeOK5qbnzQrfbRabZOabxOF
Bc0d8AprUQBfPtE0+9qytJlBlfRIcExplmHQHsYY6/Ogz5B2ZrLGOm1fjsmJUD9GP1S7AYK7/9IO
klg+MNU45TFk6d1CbUC1hNkZh2Q555q9jDR84qDBFdokaXLMY2PhBWKtD+4W/0mDPydNWza6m8B4
q4rD6DUAUk1103A9e/qws/1smXX7wTDWJlWxLnQ8IR+9kqeIXtwpms/KkRpVa9xESVLfjom3alNj
w6/Vi64Bx21idL+uvGeYRwpsLwkTzjQiyTwVz7pLc45a1KcUqy/r6jS3rs0Uo3pqLLQW5aXTxZNi
DM+dp74FUT8saMrO+cIOr2PBnnaY+hgXjQ0o21eF1d7sP6LvndUlHdU5k7sAkaWHtAloyt/IRGL+
4e7o5/+q4vckiZr/h0KY6St9f8RZbECw8Vik7wTJ/++PuKm7mmsO38iXZpfJy/HrI26y+JLvUAUH
kQkO832c4+nHlIeEadgYTv+iaj5tTD5tVL7ajCDG8ChlOgRcwZ9/spPQQpU6dtOB8KYPuWGusr11
GHxVn393bfNnLzJ5Wj69CEJFnhjF9CLtOpAdJcunWChfTw6/+yK8PT/+LFOcC6Yq+r85Tc0/WKaa
ulEiV9Dm2XTudupeUAJnq3oNgOOb1n51Iv0qIu5v0rvny+RKw6Fb22tHXoSVevK8bG1b1d6JFQlk
hEilHRWEIuRAkMF8LqkhLmNtg5Ox9Z9VGgOMq0QA5SR5IAQWtBFfCICqwa5fTQ2dSk/Ht07x1xg7
96k671zqNCBGobbZA/s2sFd9IHGp+cWpBIil9lupBx6lr9I/CyzSFeisAYSWP7G0hDFhtYrRPqdC
jbmb0gPskbZ2TWyBqZpc8VBp5p5mUq9pLoNeWdWd9ir8nhy0afUrxVIiOu6AyjT2KeEBVXvUKUya
orAVZ1FXA42+1TQEO2ZySG04oaUNdzUV+blNk13ki0vpdQs3LJ6qMnivQEvsZJFhyquOA17pAIVl
MmW7QQxgghAE2RGax7ntAAWoHginnaqpEjGwNTL9AZooZ822qSd5dRKYQpDIOk0D4pCAbQyKB1Cr
e2uq5nJidCRF6RbUqukUzfrUzLlEhjwyHoYVzdXJvKksGhq/mLViUswZPWAl7GlrKgbzY+oqCK8d
bDrDKDWYkYWb29kV3l4ynx5Ym3NPzxghbTQpnmrC3aWahgjYZQX2o854CcfrtMPPbYzJpQcKN2vd
rZqhKRel3COXuYtBz7adrtD8mmDOzrN9rSrroNEnNDUyjXhQutBeIJ7NncFa+4ZO/0puXrWOAtzC
RrJZeT4XSbyKz4ZZ67QUV/W1xCfEE81Y0csLK7xZddQl5NmRC9HZJA3+jDCp7pKS1IhaGNW+m0zw
8FQv3SkDorzH8cr06qNRvTVeoi+GnMqYuK+3dWBDR7fYC+tlSo2exWvFSmYuFTgWfIP9sfQxxyAw
pc5a2GfT7BYZftQyD0/YqHalWq0L/7lK7BuDltY0fDf1cJEa+l7LJI88xJvcVAH4tt7V1GVAuBAg
zQI1cGFl9xkFJ6YdYv65xAvEbLSE6AmGJ38RtDOFabBSx/RKWMraSl/AP9HoKIOGn9sDX1fxfXPR
d8HFUFP/nCkr8LPbqHkKSDEH2CzoRun6lzF/zIwAvvxmCk0bg/9oyW2CftbIaFsZ4RpHmuPX+zC9
dNtFQ/i/I6beoyUX9FJVPk00/VsT0rnw5IxIhGYLsgPaSdC+qFZyjyP63irir7fIv4XjYoqh/MGh
8L9kXT3/Y/3zf4eZ//5ne7rpa31XQYjcmTpZFxKQbP35k297OuOnSRqxJ4A2oBvu+r95bhKL0WxH
1772vP7muQlvTRMEaDgiTvSdv7Kn++FZA70buI5J0gbMjvo1JPPpkdZmjWHLJMSwTKtP6wPFL9ZS
XH56o87/7gHmlvrDyyDm8HPwJBImos+Xg/PnJ6dt9L2rKdQhyEFdZfZdUBIl68m2H0bMZF72ESuH
rA5eDfEc4pfvu3Sju9mGelEKXDF6VovWUI6FT5TGzY52jwSj4vfkBozxeNXjFklRwVElWdzwsDOI
DKv1Hd71mVbB7i5nxqJI2+kf4bD2TzDj8+AIbXvR6kube4jnH8jdqPmb0VUzHHVxA/iHjum1whm3
9la6dxX6N8XYtStoMAu9sDlBCwgw+szGUkrvJmdKZ5bZ1cJEwkd2vHfShgQaDiwcg/Mkp/dZ6HNJ
XN9wIsRwuZ2mdJqdF2xOaGXgQEp1aAkEKOjJLgsKL09j21Cpyq6JBnu9nE0tsuki6T/s+N0bQHhY
+rWkAEWJVXgkRBR8tkwm1Sw1pm4HVAQbB1PfkQK/y6Pgoc44j0SU3Xs6+hFlNQZfXSsD/P9V9Jyk
xocOb1v6/q0ahydYGainQXvurOLGHbJ6N6bNSQ+oOp8qIIxgoZ278s4QW9iOg9InNC+x37H09nZU
W5IVtX9ZTPQHMz87Un2LWQdPSqy18kbeYEGLWIllMWOccNwHgz6fpsQtF60UmscKGsjK5Kx2/lJi
82ypK8D/MO/oKxvpu0ljtAWNKq8W+z2MFJMWrkSjoJa+s5Hes7S/VkNvB5oG6Cg9ZeFtrGqv/H8n
qAjI21uFwgCVi0CP1XNCkUA7NQrUVAtkKpqx44ScO6mP1QgoKg3XleLcN3Z/O0r6Cbibl1xIWORg
PFVvRaodpSXnekhbQb3JKDmI+nMWNsByXhQgK5rNLvmZOmRKj/EWljem81CPB1h0Mx0idsXnrsNj
C+yNjCwu1at6vGOxSkxqE4Og6oJNQhcD6R5g40b8EPYbu3rlzDkELa8ULyQPtYg3KMUkGtDvIIN1
PZRXdirXMe0PQqGEmTaIiiOrTjtE7eCtBh+0dDgxqV8KJBRGFx75bNJ8wCxaudGScpdMDj8Gj4Y6
QmXw+Jw29/VUT9HkwfvoYiMlSpXn3VZJ6F+gBcmMHxr4pM5Uc5HRdwF8KWSL29OCkSm3NNE60UQb
6g9N/6hIxCXxklGe4SskibRFWr4H4hg03Tb2r4Gpz6bJB57VjD3qUvffKnpJHCZIcuNEmEDj0NmR
0t2R0uEREmHJybdFLBNTwLAldKExoIKruG/9FPqJQW/8eRS7uL21mmSH3XyZ80g2YOqzTWxIJXsV
1J5qo9XnyfxFlouBxTIu0tA7gliPmwVbHlqapg5H5Kt1XpxyWksywmgBLSZec7A1zL78sr0LCfoD
UJH3XGGPdOOJmHWy6EPJa6yj6jmjyrZ5H1N9ayn7DJYKBS8m3dfBlYKLNwT2kT7ZyVWXXQe6vWzy
ehHjXI2fCurVBKRtWM684x3fn3AvBvRmrMCRPPba0gpQCDC5wRHvvLPFEaV7H8r6S6e0oPklK3at
mS2VCDx7Q/UZi5hJLSvXTX4uMsDlyk3O4JclB21qmwE9yKSHVW0+jhSGNeeivvHyV5tcjxqtKxua
r7uu2xPed62oZtxqxXCqaLip08u4OOnpK1GrSrV5qtyVwIB8lI2efpygceZ+CLqWN26gP2fEGp7S
pxOjFLYs0wt6dmh64DQCxMxSiZVtZKHKa9uCjNTHPrWGiq3PE9vdKk4Vrh1a2fKkugSAgcfvPiiv
CjLFhe4T4rykN2XVFTuLNB8J4yJbq917CbLQix/b4NIy7nOPT0Gn88MX2GTrVe8l3JAvEkqN3HTE
f/LUyldNuq/u2G66pn7KrSW40HrWaeTmLby22UYxL8lsVflV1IecHB46qoOx9AnC0aMqaO0dlyn5
Q8oJ4M98RPE9RomaxqQQ77Rp4n+nScmoyaHSrOTQsGRTIZCKU1M85enBooOpM+HdJD6cmnpjN84T
Q/A8aWg4xH/tNesxig6D99RPvU60DqTxWcN42+k99n+CiIqDmbtBRaGzKbvuMvobOjHLgZQNtAAU
ENYqlRk/PdQcR2D1oP34C69dNYI6HFjonfIyRDdZcKmk+6q9ipR7zr0hhVWeiiHC3JXkPxWKCWw5
PYZT65EdOFVXFqVX+VR/BaJmS+0pxDF1WbUGucq5rgJKnkzK4LOM6hT0tx2NWg3V4A3k9RlFYFDI
0mBc9z7U6BSPMmAsZVH6vLN6Ot2ireYKXNfGEJLPss+6dWC5QrF4fz01dCuldyWA4OfjR1EnbOM1
1rB+lbh3FqnaAPUsBI014uHm0OEctfK9GsJFza+v8PJT1XLs6FtYdfXI4xy3xAeCnUsPuiD5FRic
bi1IBIlDYte1brISTx1ZvmVDmD5y3SengpGlmwkTPj4PBZiaXHLkmILtKyfv11512eXxukhjpvTd
qPPoq4BNN+RPe0fjTGsd1cGG+pOvIK+u8Y4jpNVwitKMtnKdvdNKDjJdK5FHqqviN8TWQqqwqJSt
onFGmvT2pLfnhd09ZsAUVggNxaUzhs2KwP8ylvTx2Mca64clzVXJUhdHtvj/9CTwea+DqmWBy/k0
3S6e6+dvi5/Tc/r+r3/i05P1e4W+VSXP2ds/5nmT/XY59P2LfJv/3Z/ofkUymwCWNpgRpvzvPj2B
Fw/vqGpi88R5+n3+t82fVJ3+ZME/hM75eQ1q67hXbWx1lo2Jj72R+Vfm/y9i0ifhjAUTWyF2qhwB
HGMKjDG5fzoAjE0HTzMn/lDyeXFxkupJT7bH2Q6FftWMbChSPU3mGlsTy0dNH8wnxTZOLja5T2/j
/3JI+EFc+7dv5Id9bGMBAxxtvpFBYzK8xiulhzd//BL/5qxVOYIgUdJkBKzYVn8Q1vCGlU4ArmOR
av/D3Zkst42ka/tezh4dQAJIAIuzIUFKoiRLtmzLrg3CIxLzPCSu/n+g6uhfothiuJZn09VRVa4k
gBy+fL93uAji6kEb0Gs5A5Mi35MXoSlV3h5wfXkvXi7exFIA5SFxs21afC9fboXbtoC9RQhGP8Gr
NecfbRF5F5gTT5tK2fHl28O9eoWkCfhEIXHPdCyTDuXL4eoYUVlFGGnYBjEkmT6aP/ka15Cp4YL3
9lCvLJihQlt48dDF55Jq0sR/ORYsCqIFfaqoBlSUD4ZtO9rBx8yOojDXFoAX6XM/40ph4mhNEmPU
fKaD1NXuhZOoFtBKxA+GEvGZafT6la9E7NU9AtcrOvJH08hFjkdl7thhq+V3Y83rdLFd3LejRyBr
MRlnXvnr9cNQdH5Xky2Tdfqkc3y2fqxMx/YC3RShi1JhUsrmXZqW/Z05ueMt7LzuEDdBoXhytVwG
fpbc1SaHUVcG6rOR+t2uKLPh85mPA6RwNO94fiaBS3CNC6H9CKj26qp2EwfkbkzIV9nGViT11otm
51EhQku3CA3sRydduCxW2EVn26RJNV56s4XxDGkxc3sG1H618tYP4lkuZByYyfiAvZwtU90smcUV
E+NXw/nLr6EDtn3c3Is4/4A59PIQ1ey6asYg+u1XcWI6oHShN0HXm7+ssMzz7a3oZGf0TUOlUiX6
MOW2ZMICmqXSNvbp0sm/E+P+K3r/5PD9csmzX7P6Vm+rwIdN/XLAYFjsYR4QxFe2jNodMRsJUaBL
q4ptnoPcbTocGOrdHE1iDLF8XCVwwnTLkLhM+W00Ra/PvPsTuwK/CON+W0B5gQ/+8hdpaxAF0fFm
KLROr6rGq7m+6mDHHtGfGco68Z3RFKP0RkSE1tM9Ggs6IRBx5pqYgRBd4bmqubXwkT00DfWTV6QO
WGmu9uOQthvONnK48ybuCazsPZoDvYUrk+e/hzpnfSkaDz5bOuML4q+ku5q95u25cepbPcmaXPpP
Dn5V65t7tnbTKHFmc2FyQD995+k6vhDUWXhA+tPFMmNQUc5i+QXpdm2rRqvBIo4gtVqWc5sITbXj
9Qoy5osn3hM5dus/f/ZD8MNIg5RdJlx0P0MCraaC3mpsKzLGjIwGkHQb9LWc38RlVgVXsI5I3/uE
zvgZuf6pd0LRwc5uIsHirRztnyp13TiBSh8a/pLuzXzpF/ChXF7QmrHCgFhWjEly+Uh93z7AUSYu
XGD0TMbqudNMvH4r8F88zmxH0idkRr18K3M85hmcX1SJdpFeDqsxppuOJj2AJiXFOuhvsnqxYSpa
zg3neoTTTeZ97bBGDauUWR67ZK/rkn2Xg8q/xBfBDh1PLhelB+ioW68NJ7dXfwut/usO8HoJOJz2
Qkqxpj1wMr781XxAyxrLxg1dJAq3cSLnyzpwVlRxyQ9l+XTPaUd0B+V0Zj4DKb+aRwy4ytQQ6EsL
xPXl2CqRwRTQvg+pLIdbSR/d3ju8RriObjDgSxck5hR2Ma8WCk89fO9SeBg7rFKCz1lf2tnFiFPP
eB20TkRa/BjJ9CKSE4AllUztb6WKbJyPjMD5NEYlvufsNtyTmim2f9TlSAqqMBqU3Lr1DTxXdE3Y
j1/OgQOXvGRik3SOGQb7X75HjremgXl21nF9N7g6ES6P0y02bBLLRjjcHXFo2Dte5ElCSLI9Q+DE
eCywLgqkSc7WrlJqUqIfswWnGx9KkF0O471LVGGxmRJ7+UW2j8y3Gby8m7ZCxx+K0sdkNV1Mld9H
hFN8HXA2qbeE5mEelC1yuQmKQqf8p1u25WIR4leZKVo2pH998ew89S65iy0HOxu1sRPCnXeTsmdk
+ngwRFuattknc4T+sx3Z3uUWaCK4TmPtvscNAKs3Lpb5HjNe4aH5I8g9TjUIUlavzS9njOx0S8SD
dy1m8lk3tAzqW2oXE81s4uNQ22coMcHkJDdLoWpwxtZAHRx0SDekCzvxWmYl6vnBNw9RVD0sZhZg
qjmM85dhCCxM63qj/YmWE/GEVamf1uh4V1bljIK4Ptu+n9HIlKHrNfnNnJmcVDx7TcoeZrThGKd8
fgxSAOdlEwDEwXPGtNZxq/paNAtx11OW9naYzIrbwhg36mEM5qDZLEsbQ1oJkkFd1+B7EXgsTt4b
ZRQ9eboNNGS+AubA5MUBYrpLB1UcUjxwYOJkYdLX6ETUVBs4URmtATJnEQQZdonsp02bkeu2lALz
ZVe0SwW5BPcUiesV+rVSmlQZWeC9V4VJDlI3FhXeDB6ZbHQIgjrBftxxvidco78pI8Vypp3rwdgp
5OPAdThS/aRzO4hbr8DlfWcHvfw1N1GB/cFS519xuAEh7/A2JKQzSIFRsiHAwi4eYWpDP/Cy8drF
/CHeV76aHvLF4ddQs2O8nzYqNNnyLX6N6+PPHGn33hqrHhvGRB2cKMtvojhXjz6XMb13SzcvtuMo
JMiLkxNJZS0Fq9YsjdVlYHA+kdXu//Ys7RIsZ5G4DrRZFw0KkGa6yQqgkS3B6/37cpDqK8EjZKYk
o4kN3+jp3AmXpNC0wGugyC+OVP4X5rH0fwVdE68T1QEKZ58mY9xMOpnsmsRdoh1KQ+du7oclDqUy
XHUzoAND6Z4bkXcYSzJHCZGnxUP7QvRY5LcDlqupxBnbUcaKgSaVeSt6N42WrTCmzmg2uZPWgb0b
pjIr6lC09Z1Mmsj/bZs6dYAbdY+NTLqQBYlzedTD3U6VFwGhFWO3lyUqnEs/aEkkSP2pGna2yulb
i1Im7SeIyG57N/YxjIegcdVV1i6QJNw8durPOp6Jlm6twcU/jdzziZN2ALilWjTMqzhBZIPV1yzI
J6dCtW648SQhAqNZfUynEsv67QJUOnWYx+PIAPsEqcAd/fMCFkY6fZcEiVo/2jbQ1bypZVmWl25k
6fyQp1XX3pQK0OB6yOJMfBobMgEVdAWjh85Ii1xv/LLlb22qRZXx/ZQa+OnLzuqrW5T+afBodj6O
DJWy8GYTTB4OS78pP5kDIOSGqBt/2OZGILrQnDr7Ku2abLq186zxMS2KYJY9aIF/13ZqW7jLw5LX
YGpt4aLpyBxjuTT7ufXbXdBhtJtiND4a019AljZh29xgcpzh3Kn6yIGQ0RgjkfYw9hoZ9uQrje17
piYB07BKrpxEqPIyGOZ8eXy7iDt15EFHWu8XNpJG86jizGzcr+ZgXg05nOTSy93xYFCaHt4e5fU1
gks10Yj8DwL6J4vl5wVaot3OrhPHJb3TEQ9+3IgLFvFamZDTm2UD4OzbA74u2hkO/1vceITvCnl0
vTZUR9GLkVQ4LlkRokpbdjZBKBwWS73/B0Otl3nIyJIe9dEbnPIBiDgvJeHcBfkQZJBvdIdRFQGc
f34556m4kVJs4wlFVfeyPlniliJSRXilZvbNPKTxPrFRO5IuSm82wTz/7Sc7VYqBAWA+Jdfw6qfb
yrOy2mRfWSSsZG4+Tf2xt3W+x3yghgTdpR9qPNDpGtvRRSXL9I+vnTyoJ3xUDBKJw8qIez5fFofq
wh4B/K3EarcjQXn0tJV5i4VWfqlYL2duEGtV/vLWyXjYdZu2Y2NnfHyTsfwq0jEE8DAo0+nSk1Px
MYjd+dBpMrFriRY7qdufb7/d9RmOx+TpsEtE9G4y/MtnTIs4yTF4xSlY8hJFTENBabbQaSmcfbxy
mwxqdnqkQXbVw0E4M21PLUkXdyvI7KvDlTiqs/u5Luws5xWLWgeXUeTaF7gkEeXaB5SLczycqa5P
vWKgQ9I8IWZgj3V0Wawxg6CUbimjorS9zYPSfDA6aYMp9FFod+DnsYzP4SYnBwUkxK6LIpTN4OU7
thcSzVy/kmHF9nYIYlS/EN/HXe3r6FIbY3Mx1b0482atU6N6IJYIxAEUhX90HbVmyqNmKtntYBRs
Bmjha9cGG+GSrnKo607cEnHS7YgmsQ7Cze9lQchXDRb1dZSqvTetJENRyM2tVXV3BfNP7J3WUx/f
noCnZoDH5+feCwYJ7vDy5fRK4/lOekFoRr17qGZ73C2WgS2ysfThMPTOxdvjnZrw0FhW2w5PmGTe
vxwvmFEwF0ZClomwSbQgj3qPai69bKog2lutbHhLSTqGDR6VV/7K1Hp7/BNnAiQdOKEWsn/yuo5m
YJabdVUMth0S0wI5VGFG5OoOL2xv+PH2SCfeLMA1oi3Wlr0eQC+fFClhkVvV4pGjY92kXfmtWtxk
l2Bbu00bDFH/eDSShyxCcdEjsU2Ll6NVWW7MS2J6K78dR00bcJy+owWncW7Drlfj/1ErlKPOlER1
9OzFnupMtcV/70n9/cf/w0kDnPOwXgZXoWNg/6clZf1rPSj5+LScAKRW5PjfVG5p/csE5Q4CtJNA
Q/a6AXaEt6r//R/X/9eK6mIohHIPWRSNlT+gpFG58cGfnSxUB6CnoNcA6mx87H4vJ4Tt9RGXozLa
Vhzt6tGZhyx6x/2kr2LseWg/EUqY6ra+Nu2xJWksUHq2d87ct5cq5cpfpkqTWeP+7kyYCUDS0d7A
5PJyIjDmu983eje2/kXTJ++g/FX7Trg/ajwbcHnVxJ80q25CLpl9PRCkXW8WFEN/5RGaF0D8zLkx
kgY9KbGG0bZ3STuX2mu+gLRg6jYakG48H8mIMPUupha+yPFk+RqMuOFNVRo8CEQhyKOtpAxzy4qx
SViM0G586z3p4tllUgVfDI/yOqUqQ6LUJN/Tvi2+4IpYcnfoQdBLL4dRW+XzGiyUT/onjZD6YHoj
poKJDQ+ZDPGa62GFy2uEf2+pShRS5Y1nAN1FRt1fYdLsDmsG2fy+62CzFNLDuy5Sso3DujTHe7/S
/qr60f2uVQlUvNacv8xuRwTOXLXvfDBTaKRZzYlXYr4bYXhXRrjgqxZiclGhlWLuXUCUj+b93Nly
2KhiKdMwjdumeO/F9RJfpy4lyqzv57n9kYop3xk4FoNQXERedFsH08c6JyW1Se2PRoQbDebXP8Br
8ZobrqJFf8MnEKbYu3mZsXf3NqmUd0mCf+lsTXQw+192lxrhhLm3QCwU2NlPX2b+TzByijEsEHPf
2o3N+yyCftQWZnTFRc7QO93k+qdEKRc2SzV/z5r+Qjae+l2LZcSsLYdFA+FfQrIbAoKTy2TmtPGA
Hq+HeMKBvyWmxdqnbYTv7+DNY31hei3+j22RZgsOEjbO//E6NUwrpU9mlAh5HlzDve8NHKYrayb4
b4zhU5hV3EcbPXKrRQCu4q3mVrIhYftdhNRmTHO3gv/DOjn4LjYmtE+8yAVfyUt8HiMiVrDoTpZd
qfyV0uBgoJ8v5A2CQ8UmHJ8+U9Wt6U8qhkqhfeengT4U3gU3J3UtccOY/4o0wQ+beY4prtq+y7pt
NPcYJzeVIPLOcZNhvLL6MSLizhRxtzELF2jWTibcoLUxjNG17IBAMB+YUNL2eEkTMS5ogLwzaMI2
ezk45aF08uovSODIrtrFRLBXIB9HtpcO37ScQDPgT2LYGZi7KYkJr8Pj2b7mumdfm94EiIRR6H1f
5Qnk8rG9KErrZk6ax7zX3PuJcbxCuL+1mxxDQ/lNWenXfpYK89l+PvSSlAcJG02JDD7SAL2sNPNs
j/FXio5KrmCdXAhIShrvSse13gzkFV7EeDneE5JQxzudjPX1SEVOEjmW6D+zijgwK1ZZfMWvdL9n
hk3mIE63wQdMys07RG75Z7z+DKQBzd2QFu1XbkLTHiqI/93rEQknrapgoZRpAxPPsss9CEx5FzUy
upk887fOBzd0Ju7+JHgJOtYgq2FWqp6shQSL5dpuyFb00nE/L/UIjdD/bOFv/zjFFVL72Z/beF+7
sEc7ssShTyVQBdXNpBH4WTgFXmX1PHzA6p2vXjvLHsSD+Au31HcunbpPbUamhTYzg9TLdNU1rLlW
LoDXzuvXsEixYPoXFxJ1flcEXyw9QMMpQTK3OajaNqicYiccuPilUXGP9cGm72RWp19xgpZAb76z
XEfDHMDka/gEWC0ikSOz8lrHegpzOS2XbifErQOhkRiMVu7obcJYW0b1KzPLBG9LYfwmyP66rn8r
M7FAj3FUEP1CcgkFPZ/S6JedX4h3KWVzvhTeTOiWkQgIw6Qzj/cVsULDmZLxqJJ+Osnw27P+plZQ
4Lw8yWLCj51+zhIwAjyu4RXHl0U+7jPvUEXV35DB/znq/cuyhjJk7an/d979Q1/9YDvKi5NUm3//
8f9QbdZEK5RTWAi6aNKoXv5NtcH3CsUa6Aaeav7a2vr/dY35L2oXGsQOoiB6C5I/9KyuWZGKf/99
90+qmleXB/oWaN0sH7Y/d/Rjy79xxAzTjpM+XJo6Pkz08G7UXFQwk+flU9wlSDUprTD1beOLLJjO
4AOvrBXNtW2yQmT0gGkTukd3paBDk1uouudG1pWQpSPSQQFz6VKjyVUOYHHtz86+iGX06C9E5prt
guft7A13mSz0t5TCZWskefMpGfDVtZxYfRqWudsqb9bv+hTmfR2b9k07EWaeL/CI3MWu3sMGKO+L
lid2JFFI9dLaN1nuEcMdsH2SYGf8od+4yYMyobijQUqxuSwd3ZhnFefdFDgdatK839bw4baELxk7
HeOEbI9Zf609GgAgytOZtS7cV3jTU0kNsSig/UaZfLTahZiykeOoxYipKT9rsslhHWKcNQexkSOt
iswfqcP3Pyxwjt83dp3/lZf+oGFA0xgy1fgla2a7vsAeqfNBuqv2QyShVdIcGQlidAOqAV164t6N
pzkGtE2JXvIcBOoxXZzQpT9yyKqeMg0VdnFFoYUDZkJQwy41uuJbMo9YCtdNbX43VQtfPYp0f9tG
5UR4x8xOiB6r8onDxY3FWJ2wd3XBQb936cZdjirNIdwu6JOS0TBbak+TulpNPcJhbAUX4h8trcPe
5WjdV5ZX/QxU289EAEf4x4gk42xpMhJUdaD/akacAzeB1fePTqX7uzZY+vfkcZTI91r6zHLUw7iV
dTfnlEU1TbpFpN0ucnqT6mdksZjtPhhbWn3W1NY/U9nhc9XiIRbP0sG6amjQQk3JiELEmQPYmtFs
GRRLvZfQr3LkX512y2Vrp+W9Yce0Rp2pXfILZglSZdkkgxMGFTxbaPhp7QDj9fbntm3abJMsQ/IT
0DEWPIoydnJQHH8zpsI2zbZEo7TqdXmLrfQv30uWbLc4+MtsoqaL1JWoBvwB+tSaLspI0NSoKnPc
pyjwsaRRfVlimcXhdVMNmVSbzk6W4NBkht5jtkPTyFuUdZfh4BTQF6jFzrM4lNWArf5WD6tNiONo
8x1aJBipNZEQ0ybLF/QBfjS5j8OUvGfxiop+b0LkV5lQ/V9GTqpVmHtV8dl0jOBrnOvmCs3qh4Ds
g0NnZN63wSn41zmloVGrudV3ddoM1TaOo2zaM7PLm7kX0Uf2nfSRblr93nYznoTWjfydOIW4Iy6T
tF0a/OPWNmmsMUkI31r6rE+3nqrn+0FLcedQJV31IjZDYp9bArsjs7/RyBThxoxilFeppg8Bc9fE
Ca1vs69kUHQfprzByTvx8VUKnYaQv71RY7tcx3F9z3aYmdusbTM3bEoac6EOjGpr0dDhOkbnYgzj
shiGPRUpOShFz93GGd2cSJTUvMdCiMiWPuooR3wjzz8VOa7QRtN4DXdHsz3MNKypzJc8uOk0yhW/
cspit9Siqwjt8IAmHSypaE0VnvuBMJnqdhyzCo51Os+kxVItVLtyoAlrEkUEqVh3bbkZYmgX0+QG
lxmGZvR/7Mh8nxURhJ24VOzTkTFHLB2uISSStdWMDKjQvw1KPVroKqGxM3sCOk2QS2wm4IZrb+tW
c3yVKxN7OkMZ3HaUO83b0anVBQWu80tLpbOdYyl1XU3S+1VVmGvhpVj8bmrSYKgvc5Qfk8jrq7ry
p3dNR20IADbi2+Dq4T0JJY67oYdqkGIM/W0+6HGN8eI4MTDmbsrtUrQQm0wxKwy5xsINYymqL1yV
CVTCSW767MVRjpmWXB4mfPt79uuBlL3WNtgAcpdE2cLJYAa1FvYkdNtQXTqBWvwdPHicuPLEJaWM
yDD/dzvTx/u7tPqvnI5XyBt8CgoDcMYncP2Y0+FFFRcnaWHXnpkSATI6K+Ebyx7H4vb6WXFz/zfK
8Twv49RJDXcDO1m8M6GRrOa0z1sHFS3PpSfzNpxd7yf6VnnrKkK6xzhyQtUk1buSuNgbq/F/5hZR
7L1u+1B0XnfIsnLcNaiOcJyEeKa7cou1Y74fJ8I9smSxLmsV0Niblm6HEKSkB7yo9yKSP2OyCYhe
s7PHxm/JkiWc7iLLkU51QqsL37bm6Azkd6IaWk9IOiS0K3CQpuZ6/pBRPC1VXldQMhRBwTphrRCP
G+0r3GhCkFTCrIdy2aXmjFNoga3i2y/59fA+eal48sBJxLlXHOGbk+SUyjwcklyzJsqroYeKJrq9
FenITkU/J7lnPfnQ0caKAHmieL6+/QNeAayYW5G9gf8zpDy0/lTAz59/HGE00baYwnHSiCYa1uvS
N8F1jMMbEsYo2r093hOG+gxSoyxiQHJQic6EBSmP3a5kb0ZynmtmMGYt2y4xVKhctPZ9ag7XeYxU
sR9kC/gyksfVTvIOulfwhSzuNMxAcM6USq/XE78Gzjt8UGQ72Eq8fHwTklBvjcMcWr2LfisJ5B6U
g0By0VpnKt8Tn3rV1tIjgqBrczV4OVQVDSLFgn8Oi95z9pU5CYwDhiJEK+7fNVVFF2M0o9DthQxN
k0bF2y/+5IemNbGSv0nBO06/tWO7abhqo/KslxnB/xzdVKRnbhTaugKGTd0+/IMBKastE2kB3/lo
apdp0OggARlIfK+59nzknQCB1ZYot9VJcfHObI2n3q9Yr1uwBtf2+9FKjh1rwCeVzIxistND0trT
AeiWbQbGL1Ul/pJYKqKYGyFrOUv77e2nPbpfr9OaOxtsNmzmPGQU6+t/1uF1psaw4CT1Yd+4EFFy
42OZqN3SF+ONtDUH5Gqb8PaQr5nvR2Ouv+nZmLHIYT4lAarROckv+05RDqgZhA2zYXoWdnEvSiHu
g1bcQoOT11ZAOCWenGJPenN5mybYRViiyc/MtPVycbTCHQB99jNueBa32Zc/iwLUC4oAp1EFpzhc
nMbZmn7/xyoNHp69k0VLnDSza50Ozx7epjKR9dgMYSOBTyLNTqWjYQ3uDP64h85QHPirHzVbNRf7
l0Phk+rWloPHHjy2eTUFwZ33SQmn8SFRRnlO0nBiU2KPoGGPDJ7He+qKPns0sgrn2q1NtJ5ZXF5C
YESK3VfLbd0t/vbMHHp9U1ybiKZjC8y74YkfrZoeS7TB9K2BFEg94vggBLq/DKLW97KJ7A2eKAvh
LG7mElrW16sPFLujFmZX43vZ5Xf+oFwigAPx1XYqYl/TrrDwePad6iHTkbypYxTNf75pQ0+jJ4yi
BQPxJ4+5Z++nmecxaXNckLEhRioboc2E3b4C/qI6Q7c5dVyR8Aw0BJgD6ebVZB79OGgsMYTOSBXS
l1HYYpq2jY2WEMY2JZSlLKHTCdh+ECNmlpfpb30ukYecW/CZr3Vii+PHUKUgYCEa4HgPb7RynYFQ
3bBI2+Q28e10DwcN1DClH5UEAKSrqTD6FqTJ3dL8HSf+B7Unx6TkneMDATplH61rhX6A+MB4CrHz
xVWX0KSLjITMjeEiXX17Wp56UIHhxLrBgVgerwATy/VB6GkMS2l327zT3tWSFmkICaEPdWEnodmb
42WzkDtlF0l8ZvgTCxDhDugYYzO9jrUag4ydLqmIiTORsR783P5eQM35PLZn19+JvRJuNiwOFiD6
t+NOfuPU9LmSiHzKsoZw2Gf1xyVqkjNM8BNnP7RCdhJMPKi8rKMqh+R6B3aCTeydkxBn5Gj8bZdp
2qkcdLoqADX+weej0iHnHNSHXfrlhtl4QVmASI+hzJrhymjMCQv0rjzkUWB/sESGj3UNha1MrHlT
9AQXvT38yc+3+pms2SYCwc3L4T2D3AzESDxu3liImwvK66ZKd1phf/T2UK9VCrSgbWwx0U6iPyOp
7uVYjvaGrneTKWz7oNmbVhHT/Ukr9OEKPNnN7kdX9DdsVEVIGyfbDESIXgyTqc+88qdveHTqYmeC
fQqSTI6qNfz4+XloDb7f+FU+hUO2cC82TSQbE+aVRRPDcitkdWda+fwo8dzY2lEzfVK6dM78iBOH
Cc13wG0Ubwis7KPf4EDhzJe0wdaKlva+rEYcMpN6Iem8y3akWBITBYFxCzHXPjPyqXW0fm+oQiub
Tx59cjqH2SDcgc/AdQ40dzY+2LpK79/+2qfWEZX7Oq+o8jifX75jL7UT1+EARCRPWk5EjuhG1Tbx
sSlpXbOogjOz69Q2iFwXJJmpRUzMUYFHPkI6wA4cQ6Xy5ToDGruwcEsMaXlWO3xGfnkzrOxm1NYu
N51zGqpTTwv3YpUuIsmF+/XyaZ3CcgeJsUY4ty3Xoqgu3g1DV0GOkeLdkLvzmad9uuweT2G4HgiR
0U0iLT6iNeXtEolJaXZ9WqWfcSpoLjOnJwuP+ELsKnLnnQ2+e1V2uXXfwMz4OBI0fYVgcN7V5AYu
CLcWWNiRZdylBFzDqfRyzVXOMn8smMKjFzKnZjdFlXkgQ/RDDFks2cRVN4Y2a+eGI7fZ//mEQdMF
hLJ2dvzj3YH0ZlD0tB/DpO7T0GxGtcsbiB5Az/4e05hzV4JTn+zZeE+QzrPKaFq0g98Z49Vm1O1j
rj5hPXbDfkisaec6dNbffr5TOy1GJ9bKu7SYK0dfzJ6hyWeiHeneTGI3aTc4lBpJU6XVcGaFn3y0
Z0MdzUZtRMk4EIQeOvbYXZaxVewgI6/0BlgFO4tA2jPlzskBMZOESGTCPDsmPsc9kxD7HyZHXbif
+qFPcFsszF0jFV6lHrnY/+BdelRYTBSW/DESkxHHPFWC2V8ZxO1Nnu1fiBboLGAVnpmWJw8LDi5Y
3ZT+1JFH343T0MezaQR1Hvrxuokch+TgbDrUXfejlV31qYyjlKDhpbimA5G5m4kG15kPeuqwwDwA
3M1xoLIec6JVlsxB7+BGAdXL2OOVjGWUkUsCEN0UlZUXfBmgT4VDt5zbaE7N2lVuydbKjR3rz5cb
m++pDolITBOc6nJvQgChq7GSTOdBXL79UU/AAtxPwVBXg1EudUcvuirKuBS43YYOtrjbaRivM6SB
H5lHwyZoMQI0xXDm4546Cldm8Eoz5xA+1v22kS/a2EzGMIjG7qrk6vpgGO05rv7JixHmDzBuV1+4
VzUeDCLswzxjCEGyCGUsf/YRIV3D4F/la34zVFRF48CT2JHRRjNMBYeTVtsWlsePt9/xqYX6/Jes
//zZppfRdaLFiglVJa3mIpVFTWdON/jDwM1Iqjo7UwWcnD6ADgQOwggEO345Xp7WfTOk7ETAL9Wv
ZQw8NMHl9Dvu/XPo9CmIB3cNqmigbhSox1Wd+2SeO7FIRECozDy0fqh0k+Ep02EWHhRiP4xkRlnI
hw44M7f7wkLdVQXWcEumcXQwoTt9GKKlOVNin/5h/ipBCVaI5xg4xUw1IAG+Zg15Xfx7Mut5bxNG
cIC+BRHeMfVllkHfRh4scMhczAvc20YCgFN0aWll3SnLSLcOMXJnuhYnPw7MBrQADj/tuGixjMLA
9A3uczcU1TsZTTcDnewDacf/Zrn80XV4/SKY/K4OB8f+DtAwPcvooNLI2AT287V3ScTWJzWSy/r2
BD+1U2KNwt0bxAOD4fWZn01wuTStJI2dU30Z8kdjxqjcqyjj0a4nu7HvTRpXdKeWOX98e+DVEeYY
yoPULleffrwS7CfPiWcjxzIwsmJar6dxt2aVud1OThj6Va6G+zWMCbGwhnshyFS9NzAY2UDz698J
2dH4jorousLf9oPFf+MytdMVmLTGKzfys51aDYWFZYSWEO2lndlIamfvK3qu7LBYlffJU/13OO7m
DoVxDG8UjsKWjZbTuCFoK+cM/kX613jZ+kGON142nzmdTm3cAMm021bPhr9zDJ49eTOUdWpB5lvR
huhiiQicTRUlpE829mXslcllMOI9//b7PrWTUSQ6K+4haUmtn+PZoG5Z+bA8OZbLKKjDhf11Lztt
bA1BS38uhPgn4/FZuVzgCYr958vx+pIoatuceakZBm5BKdPHQGqJ9/3SXVe9f+5ifvLQWBUr66LB
ReC4XmQrgRha8ID21KkDsVPWNqdo3ZZLjTEaTH8oclXQPi7aQDHJJKlv7aGtd9Hk4chcTGdOjlOb
xXpM+gEmLcy0o4UV01x2W23BCnUxHOyDLg5LkdjEAST5mQ3z1KeF5L7ejU0uU09W288+7Th6Knam
Fas3BxPqLbL8uXQ0+EecxWRyjfkf+yes5Hj6TSAdvGtwgZcfd3Sa3reTFF+zzjGuCKfPd1ntfqgz
fP76suViAFl6wY+nV/l70L5DOffRmaPy1Cpa+WygTwHYxPEpATbjVZrKLmzIXcMRfLY3pWH7d24n
c/7vaHr3o0jy328voxO7Fo0ubKzgOK8yyeNrOm6WZdExqjvZ6gpSQrODqX6uc3oK+qGRhwaBrg9z
+tiwyk2TYkR6NoSlQxAJLvcg45k9NQ+Qi+xwNKy/yKeeL52YaLgi1v47zFGmL/ikdt/fft4T0/jF
DzkqSEDxWipnnjc15D25yvjp+XO9qweVnIHDnxbo0RWdrgRYOAsGUc6xfY7rwJaz0P4gcp0sUii9
ocFa0S0/y7yarY0hiCrPA1URE9/k2RezT6pvtYp7CpMBjk5qxskHf4SZNwzKy+DJaPfbVMbC3pko
W6+gohD7Femi+jBLxF1uZZrX5LQjifeF1//VlhYRsojMk4c+KXHhJuoSuIleQfAbI1n2jCWdf8dj
oiGVtFnJH8s1Ye54npNeKFqDXaa2SoTrSfqUZOj52CVmy0dstJVCqYG+48y17sTCp0rGDWud/qu2
9eUynNxuStMRHVhUrsmQRaIf2ir2L00M7Dd2Z3X7P58MVOTMS1Aj2mJHe3qGG0ZQt2oIOzcK3mu7
da4qtyBdBpTpw9tDnahLAHh9Ms6cgM3zGJ4SXbMSb9biB005nUTS03snnrbUxyY0p7qHATXam54L
7cXbI5+a8TjCwJxYVZ+83pcvdaHHvdg9L9VMMu9ywn32Q4f/Lb6Us3P59lCnNhNK/bXHiA6I9sfL
oYYc/A29ZR/WgnuwInzn0YbCcKbEO/VAa5OJGyI6UiRRL0epDYFnCTZI4bA01oNZiesSLkq6mei4
nDmJTu5bVHTwTrharLvXy7HcoM+cTvg9LvTJYIbSn+P7MUdDuy3LRP5ousmxDpinxNPt1Jb9A3Jh
/R1di2FBzMrG6R9MWCpbYD/cdWhFHiHo1txWS6RoF68EwA3hqOIyMGDE/D/uziu5bmzd71Nx+dlQ
IWOhyvYDsAMzKZJSS3pBKSLnuDAQD+VO4EzMP7B1ztUG99nb0ptvVXdXd6nJBWClL/xDP47VmVc/
tmCdF+4YO2Ppoh2+eT2qWDfNEHIbM3d2mt40yMzQYg0GG9k0tWi2yQAoLWjN4swpcKSSSxq3MMCp
jfMvq/lNpzDNWkNBmQFQmLyYe2G/00OHm0EdEpCAdUNJcBtMqUDaCG9d5JYNffpyeikfuY0XFUfO
Ivp3XFmriEC2WdNq0dRtclVMb+eC7EF2WQ5awVLvNTckFCgieWZ6j51/AJEtRC+WSsiaHQ22R5iK
gifskOkIOztIgDRT8BV8U+xXtn5uio8OR/RMRYlX5fo/nOIstxUzRUwJoUOzu3TGzPYDPPL2g131
l5aD9+zpb3ps41I/ox9NyZpC6Op4b2g1ELZzEpktTKOoVPDHjF3tyoi0c121Y9NHnWUh3lIkhPl7
+GoDJMVuiM1u40xmhA0pRmZR5cQ7pw2694ord+biwn769Y7tGFj80B8JXTWShMMxKYC2ZkhjZeO2
8w+ZJvddhs9MpML9cqzBszE18SgPndsur4nflrB/HXf1WQmXRzei8rnJ6WpiJqoNb/ugwzO2Royl
m6braipIN8e8nd4Vsym/tlOf3Wmwe69QvUv2qYo7WlZql72DuFaWGOOWQkXyePrrHJt8usSguWgz
UgRY7eooMobaHlxC7F7r/dgsEMk3E3xtGkxj/mCoxfGIbQsiZB1GaOqYaJOk2hBJaEcpCP8b2bsd
zuXAxU4PZRyb9EWIlXolRRR1XYkehNm0kzLxWpUlHtUUNn1hz/11MmpyZ8Si5gApwk1ri/HGMpLy
JkIxaTN22N3lOvLnqRiLR+RJ5jvqySDLCyfZRqqBjr0Z4G9qG7D07A72Yms1g98SRzxrcZT6GLSo
nwPIVBgWG/ue4s7ezUaUIfEEv0R0rboSgATBBybNw/+I2jI0yNtZmm4U3tk5SnGYn6PwJMtmO1ma
c+aKPlYMQZOKraBRv2Ifrm4Pvc3CImlAHOmOjwZBeonhm029kTbqhHvuVk+ibBeHLkWLyQryDW6M
gUdNP7wxUFTHu3rA8nye1Lu56665n9sPKnazcM2S7qZuDOdW19PmuY5l+1A5KL1HppHuJuzp/c6W
4yVSXDXgE2xu5xpJ/g5Es19pNRrWRoELc2CI4dGuQYOg1DecWX3Hjh6uZgoFUL+dV4UCEP54x9F/
2YRlWHxvI3Q86jEQF2jG5Gh4Ru5t2yKrdHodHh8U6CAdLShT62oI2vuJJabFgm4YpycWFYUJEQRe
1mHo3bW1vJiq0Toz6LHCpoOIFB1skEWEY6s9PRCNzIS7JFOqmX1KSl6rHGTwRUeAcVbb/raeGhOl
76CiUQN/aMi65Ecs03HjZMLyAnyTNlE31mdKFUf2JP5kCJxwEgOpWOe0Zk/LfhAFTguBwGSuxzWj
MEfHG+uquHWrWt/FqfpRn8b2TMq3vO8q46NHBKiSltSiLbs6iZ0W6juqX5RskJBCzi9J9mRTwlcH
8fvqk+QQyLfAEyerhgi3rIhfiiQFwkDS0GoOucKIL2qJ4wXOBnRKksTEeFaw74J2fBsunlxYQOFV
ZeDRcXrVHX1fAlHQWpZJRr56hiEAvRh19IR7pOp2kWt/7vu22LamOJcZHlnfRIML+hgxVE7b1UoT
kKpJrzLKunrbfJhUE1J5HVRPauMWV+OEY2Sb5OnF6dc71vo7GHUJoH75xo5AN0MYdC8GJErurSK0
HoMsE1fuiKggbCxS6FliVFZB5nIM6WxFEpy73o/kVDQ0AIggBUHyuN7ZbeAiupcD7xragZpJE+vX
+NDkZ1712JYBskcHlzCQ2GX581/eNAzzpIOuO2y0XE7PYZSUGJ5y4zw6sMvR3Je42GhadBEpbXcm
MDiWY+GwtIAZKHMu2c3h2CoCdT18HSRY8pwuSKR2P3TMQZSq0i9Em45LeI85T0Mre3SciyAu5K09
qKV/eraPLeZfH2OVW1mJEtXAjigoW1W1G6c82NYVELoxxzb39FBH5xSdMPYtwhsUUw/fGPmIbJid
njmty3GrSUxJEY04VyE/tmc0g6YTqRQaLWL1QrZBolQlzGlvkkyFOgQkDmEcD2RTbyAhzbjo2uf4
lEe/orHgvATsG2PdUxJ26WZ5z1d01bK4UqUm0dsIDN9CSevMhB19v6VyAzeCUE9dnbbaDLyp62je
2qXMN+hhVF8iu0VOSHAWgonN4Im17dPpqTv6fiBUCEhQRgIjeDh1o4iNMpyILY3ayDdJMgM6UJzw
HX5c6f5PhiKOJReEibAmH2tyFopcmtNam6YXkZQA1UUitk5pFGc+5ZFMEHEkQnO8a5fMZXXQmc0o
c01Zjte6rN/HuQg2atWaN6UMrZux0ILn3381ThqNRj8G26jFHH5Fqiid04906VQ1Ec+zacONU9zq
rSKKP9nWSDRTUwQ/QfF5tQtwQ3SVuuOepB6r7PSsrL0xbaqLsVDPXVJHvyIoWFDHWFK86oOFKtxq
TXD9V1kf4kWMbn3WJOkz4uLNDsHS4MwxcqRQQuPL5uUwaUW1brUWm9q1wwzTKjBgKqoIhupXvere
RyG2CPjwYi8c4fjV0JvftSrui6fn8LVsOHEH00eFGxQhFbLV8NQO0hrFUqD+blLd6LmGaxDymqln
GBglhlEInjSKcVvt3Vu0qdXnbOiznT1Grm82lNSawG33U4f+qETz+dqKI8yuCHiuQJe7Z/K0Y9v2
12ddnbh2wm0Cl5OgPE/Fs9HCHQ61vroORrM6ExUfWwXc0xryb8jOwVY7XNtzlcTohVCjE5GYb3vh
3sOEVDeqLudbBDXPBeHH7hIcShBmpEhHD3a1lXSrjhA5GZcUSA12jbkYri7k19OTffT74cpn0Svi
wF3DhLtgIKcYFWquYaTRIGuK7VJTxuEUgaXTQx071lnNmOiqVIn46/D7Ia+CMPRITmfMvcTZTEp0
lRK8PBtL39H9RhsqQmT+DwYFrEqXDfwhtrSHg6Z6ridhy6IEs5tiYFRkXuviqhQP5jvwq6XvIE5w
eshjE7cAFBaCgAkGeHUwBVlYGXackSJPeXWNQIp9K7sg354e5dhqJGLGjADqCiWK1YtNs5obGEr1
m1TLrX2BSOw2hurrTVMlQw/J4HMwx6OvhXeKurRvaRivpm/RIMPnl2qUUwlrl1h4KHaIFf7BaxES
c9LCtl26bIfzBaRbS6IeWfRY6bqrfjKXMMPKF3smJBScMjwzWce68Q4YBxRXAZcw5mq2aBqrIJjS
aTOXNnBtKP77TIntG/R2I2CyEIEM+vKLLZOCUJNd+KSewR7Kx0c0uM/EIMfmFOgDC3VRfuU0PHz5
bhwgdSOltCFP6r8ZZoY3iG4PXmwa5UYLE/Pj6TW0fMx1WiuW9I5FpFNbWB2eqqyCILcHxstK5Zam
POWnWtCcTOAV/cFQi2G5zp0Nj3r1akUcSIEa/rhBssDdRTLs9plEF23Eu+IPwisavMRxgMUJV1cL
VcuyCI40nMsqQAK/QKAcDy70LRTF/QPmLCQ/mLOsIPiWa2m8shkjcLHRhEYCAmGJhYpQjU33cyZH
eabyduT0pDsETAMIHJImazUTJL8WAjNDaZFl7wxkID2ZVePO1kMMFnpH+LT3zykEL4t/tUAIHQno
TI3Sh75+vyHoY7TZOso6vWNsSzVBMwNU+UXZwLnv9TiAaBGhdK/N7d4NeuMMZefI+qSHCxAY5IRK
OLSayQpozjiqcJIH5FB27gSJEpsBrOmC9vNvLk+wt5TYIPnpiJfSTz3ceX3JM+iGQ1E3m6z37YDU
w1K+fMobp7o8PdTL7zr4qIyFfCxlJNqPC0v3cKzEghg7m1oN4GXG6HRIW4G6v1IioTEVJTSZouj9
dOrdLznoitt+0tpbzQnpzJsOzcEUBgaNOoTXP9pBCm1ZmICUzoQFrw57nhGU3UIkBtPBpX34jBDt
6zw1qbXmipE8JUS7vtoW5rvTn+JVcYJRFkYWNCVo938rT/5SnJjQPZj51DXu5813pcc+NcQs+M62
gEqAbAm9AjTSXdsr5zLMFxLOeg449tWFU8JhtEY/JwK8RqMy3yKJwssJIcU7OgsoLo217YeFkm4Q
zUse+xQjyLQ3u91spdNlVGF96MgAeIbRthm0XkymCqPDP11JXD+13XZTzJa9xRCg2aPcY19jvCuu
izys9laIZn+g28YWsXYdHZ00vbL12fQwnDDRxEZsbohC4yqrtJhqTX22S/eCxXn10ohvL1kFpkhr
zK4TcDAbZtxssETE9h6ZOp/CvHpXZu19OIjHxYEKlkSgbetZz66GfOBksTFD6ntH30R5pN1ijSP3
potJkNQU98wR9+r6YznQWFi4eSbqHuuWi6xENYnBqGEWmT/6KXTvXMRKtrEw3zeLpMuZNX5sODqW
EMUowwHOWpWnjCJ2A7WJkVDW2/RbgYPARd+aMdxmQ3hIEJ4LNV6dZrweyT4wQ4JfsH+r2xYzMrPo
gIVvJvRz7qKu0TxCfPOyEmN75tWOnjGIw4L+ZUQgcMu7/7KzVPyeVLDHGHXrffFc6MO0GbOxuYnL
Nr0XdV9txdRaH/VIDT/PSCV6Zpy413Tolcew7sRVZrRi+S7xDmDVl9O7/gUwu1qHKJQvwTiG60Q6
q4drSlvJmhRg5WxattxUSQsOUAtGnJOzMHgXKZV8LNW+3CQj3TDw0oiRbih3o0DaJE1Cu02KCveO
MFPPZAvHvptOKZ8gl2IJJ/5qjoo2yNAu0hsMGvr+Q9Kbo9+IfLpptDHazY3sb0NLKl46lvO2zCf9
KQrHFseFzt006qzDP27q+wnGum9hkHEmhnp1Gy+acSB+dNSulyLV6lCm+xyQbrTtpgvp6PdOaF9V
GOnSKIyjy9pBEk7Eyfwsq368qEq8bE7P25H1y8VIPWCZOfLgVQgHUcXSuqlvN5VAIbS2x/BBV8Po
mmZB9vYPhiLyoGq8ROXrClkHHZAsvkQ4oVDUi3zGs6YHY+DnGAn9yZQv2EW4zkRx7M3DrSISI7Pj
GZcqEQ+UF7k1dnCewpuiH7+bdlxeKUZg+6rkGewwNHZBHWDzE/fJJrToPo4VfGi7qe1dXOGQc/o7
vM5OmPJfH844fLiy16DUwqHnHsb3vnHGjwjgGrfjCDcIWgE2corRz89CxxUGk/T6aVYomSJ5lm9b
PTqXTB9bAb8+zWoB1o4tE0UJUNQT84xmVNP6opPzjYXvx5nFdmytv5wQlGLpWqyFA61K2nGYom+P
TXB5Ebt9djMPFXZAvS6/pY4unxzk8BAk6MqtnKfoTA5xJDLBLALsDPWX5QxdxWhVZFfqHLfNJtL7
2AvKorx0h/h7rMfNg0KD7sppLfcOqnF8Zjke+8R0eymyL4USqn+HEw5vuEVnruFs1IMHHBWoL6V5
4yOFcw5M8foVKSyhwsO31TmO19u5FG6D9CriJO4YyLfY3uAtWwJioRtn7WNaqpswRgRMBOY56tmL
a93hBbDEfOS5JqQeOrmrk6QOwraPwqrdxKFzC+UOPxz8RqAxVM4mTtvrRGgXWRU1yOgN5SYw0Mlq
FnXLwhDjQ6LLHtS0QOi3VrM7ZNECcLO6eeHMo7XF68bakEYHnorYDKYMVo5HvNNmO6rSY4WgW9d4
QdK3X9IyMj1nomk84Lpua4V9rWuDfI9Wdb41M4STiz6n5tanckdxSrvIMZTa/fb+XvQISCCpfMIh
XYdkwoYHFI9ohjVIO1/r87LiFrOjvpuKfd+gRqgnMvZm+5HS2MYFPR956mRbF7EB2/r0w7zKMAmE
FhkwsnMYTfTYD5eeg5IBOn092hKYZV52yvAxbBdl5cHEHw4NtC3mUPbf2/y3VHJvY7zn2/JH9z+X
H/taVrKJw6h70az/z/+6r74XT13z/Xt3+7la/58HP9j+75c/Dr+Xiyj/wX9siy7u5Nv+eyMfv7d9
9vcgP//P/9c//GlAzT2KAfXnbzni8HHbNfHXbqWl+3dGc0JL9x//8e17k38u/q1NAMSbpRH1U0/X
eeNQjqIopi7CJy/EkZ96utYbNhThFJg/8Eocmf/S07XcNxxhS3a1WGWgWsKv+0893SXy5doDJcgh
S6HyN3wCltVxuKcpWAHJWgR0SBzXkZM9ZH0Vx1G1CToN2Zfph2zheFi1LLdc5OX29Fo9OhqFZMID
YlyKL4drNUrrAhxjVm0oRIxXNuSquwKPth1pxWM0KOYZGvTrU5mXQ9fCQK6YvbqOWMPMGJuhikG7
RELsFbVvEME0kxuHXOHMzXNkKLq6VORRfcFBaN2H1CWI76DskNt2p/7KdPN502JSeG3Jsx00yjiv
J83lelta9NSvkD86/IyBG2KXoyLyV3WiGy9n5GyuB4xzfhgGyR8+AUpaeFTQpUFmDOLJbzV1/oKg
gPp5GgcHjwag7ihrxFPz1EiVY1om+ndZysTYqy4ehF7f1PWXhaH7ALw7D/y6CjhZW2d0VDCiYv6Y
AsyXHu5sKEYOrSTgVpTSRcjTmY3RX2Ts40tt1p0PetHC54AJVtReYtb21zB2x/gC/mV4PU1mLDdC
pmHjT0YWoMZf4LI2uGlHkoVh3Y8iq9W3dtMpo6+CTir9UUXNfLYXpc12Ed1M7BiZxRclTuT4AECD
pSt39iLVyS9EtRObVRQ8pbOoeQYvyp4O9l8Wxrm6/OE2/URsgp2hl+eJAm3rRR00eVEKtaZSi1EA
TXJcI7pOfxvCtPqhtpONg5g1NHI/6qN57RYygwXVdHnnxaSRMV3owf6WiEr7ZDSCHkY5uCg62PCl
IzwJuvkbil8Nrpsy0BwuvQZ/J/Ym0gNpbOnypuiMabwocsMMvIgEr/VzBelZP2WLll4TmW+x7+hd
rzPwx8Lcoc5yD7H6ovb7YlR2qhEqYtu6g2F6mZyL/ApHSuPKTPXka5qO831p6sMDznTDhzLJNVT7
kMB3to4ItWRBHttylyS6+tTLNsHyEJxHs5UZwAtXThQ3cF8sLK9tnLbzNJkMP7IOTKTfVSB4vTBX
q6uKWFxeyEr9AraldvypoPXpmL1WbjLRRco+DJDr2o9Udzvfraqh2KpTGNARcZt7U8pY24yOJFNT
EWJ7ANCmvldsEZv+kIYRBpYSYVjUnJBLm1LT3ckY0ypbH1p9Z/X1zPJx2ri9yam8SjT+K1RqTx9i
rwEynNbUnmBW4AwON2wV7KldmDuUhih42GO60Ub4f3RGMm+y1dbTgFL6USpchKHjwUNQvL6sgNh6
ozuFj6ef5HUsyINwrWBSgeQavefDcyAPHAtXAuiWeevW25oW0K4ZyWaqfJFqpBW5aYq6pLsrfz+l
YGTIHsjVLISq9Seo1CaQWR7WGy1JS79F23VXKmPnG3EQngm2jp2seLHRx2c09BRW2YuNgazWWkZF
7dSZ9y02Jzvbpl9cNY7cnP6er6HbzCxtMoNLwwQIsQZFz4h12bEOd8MocE0SSp1usc0JNzq4nh2u
7wo5pprvjdH83GlWvW9Q673DIhPVkEiYO2yWmms2u4rDraH7WoK/ydyO0bvTj3ns+AelRI19wWyQ
BhxOe82TN2OoVVRfSucilXSC4rDs/uC7L18BLAFNrVcs+dGi66otXN5i6Iq9YSk6qbbQvG4M3e3p
FzoSFry4ZLOUwE7QJTl8oVA6mMgGvBBFnuqxV+uu8KjQuFc5piu3nEz6bxcqmOfFF5JKuU4ndpUn
jh2Q1CgzK5j2cb4VdfKDun20yQf3XLp2bPUu5VEDwNeCzV1FPGpUugoQpXJDs0VcCLh7Xp246s2Q
WNXvtl1YvGDsmSwIX0u4s/qKrBZlOTg3VhWPAH9HdS9mlnHZmtmZZsiRNJ8AFE4ZDXpkS51lQn+p
Uzqx1dhVwz4pcFq4zMIZb3dVPsoeO5mB4ORJTcf60k6QE6z06Mwuff1JFyFBKllEWdR99NUndbl0
wdkiscs/DRCfhXI1kbRintKd00B6fcACboW3AkyJEB0li8P3tOy+yyLBSZ+oQB7TeLninMF9NqK3
iem+DfrvRqnaZz7ukVNoIXih17kABCDwr068WdqNiR47XQ67M3dDA6MrInu8Nlq8cPBKFt/GsL4i
xtNuuPzuU2vOL1xZtDcAZJ0PY1aY10FppjsrnozPUVo+OjEOzy9b9rcywP//cjtwEAu27d/ndv/4
P233vQn/8R/dv03ufv6OfyV3S14HvJ0FSYtggZj/TO7MN8B3geEbFCmBnx0md1SKFjNVKmTwYRbw
wj+TOwfrOH7PS9qy2Nbqv5PcLTvhILmD2sWlD4We6gCV59VOQVcmU13pZBs9D8dPrl6q+4boFU80
aiRb2wnjvYAL/fTLF3v4+/f/Kr7+an8uo1KeWlpCKK+vZcnzEZ5IT9y5EXXa7OGEmDcNa3qvA8ve
nx7q78r++hVJ7CiJUQlm4NUOxfephmERRhtZNNUzptiJ5mvGNES+nWj2X20Yi47oGD8MItcOf+c6
VKKHWCR6vndypXkezTnMLoNoFKGfjvQXt4UaokODf5JAYQ2xd5JGeqo/8thMwru+riusICQ4E9+Y
6jC6KCm/aF5joAiwFThRxP7gLFbGVdFwUMjc/at1ipASVj2SiYZFMeUUudLkOWon80c5DCpcGr35
NGZpFRBI6vIxrzQ33SnmjEV8lrpNS4cljz4a0VC/HTrDDWg+CtK6PksbJpNDfifEbImNjoPZNbpH
wbgtR1FnnjVX6gerWJKf3DDCt+RQM49PWXJjhQpFIwWS9wOhe6b7JFXG96HJnM4ze3C1OFhlyZ0e
CawB8nTInkK4VdCaVMCBKcYm1o2jBYAMQmlWOHznpWn5swn/dD8YWZXehoVDw9Ryk/FmcUL9lCuT
jtX6lCaPRbCgdad0np6xAKePFZuhXXk5XhiD707EeZOhV7UX1V0zeEYgSMRECSD8zh7BSUF6jStk
eDAkQ7zIabxudipY84D7ct/NLfHeRk+ZH2xaO7oy0eR/CBUTKRanMNXMB1UD5WlCd2nmOA31fT7G
IuSD5IYfxXbY33ed4nw0csscr/G+0mu/TZoy2zQ2fvWYeidA8DXqyRulG6ZHqjRIG6lkXR05XTU9
OVxJhd8ZUcAyCkWGkX1u8zjwoadPwo5B8CtNEZl+IoJovm7NscmucqztvyoB9aPLLAlLubUaOf0w
Ms3Bt0+MWeSDJHLcTZDggucJPOVYFVIZH83ICMttZ8bpHcrCmunrURrVVwFaxk+APg1jiyxIF791
9bA272ir0+Ry7Na6sF+yJeclczJFpzSX1kta1c+tM3PPvaRc86i+b6O5f5heUjLrJT3DM6G5T2Z9
tnbTSxYXvWR0+Ut2J14yPbdAta8CWkPeiBuIJOFvqqv+JUuMc3N8j4tfesshguohH6HByiPJim+R
BTtp0yhKV3qdUxnvXIzQ3g7ujM5rMKj1w5xOhevlGOJ9RzRYxwaScjI8PQE0wMuC2f0yVAkSDlbu
YiAyO051LcjKf4is02M2tV19Y9klBQLftv1XUTUpVN6OAw2RBlt0W9Eriu4hglLl9xoXaIUmo6RM
4VlopeJvN5Ob67UnRpf+hmVkinWvJXzea+L/NPa6aIpv+txoK2+SiZosBoLKZ9cOoneY95RfqYmH
9MPawL4ALTyEvuZEgYKjmVHuW4l5jm8pJeY5g5V2D3M2BjydbpSf3MboqfFHrfpxjFXzWVCLj/e4
laDbmTrWfB3NALZ9pQ5RZiAwwEJSGZSo8MNOKdrrzpL219NH72syzqIsgMjwAhiH77RG4BWKA3i7
p20VjQDV42KYtmqmI8WT9PI6xK/tBo5Bcj2h+3w1KtONOeCgcfoZXiVCPIJNZkIGuMgbrEnh8Gax
McXIB5BdNl1iV1dt0ZSOziRCR0eh1raULBE7fqnG/RLsgvxL2cQi34x6313EkaQ+URrnJAVf5UDL
u1CrpFOJ4h6U5cNQ0+iaiYgO+1EDfZkbPIuGS8Qww6vYhgvgaWXXnrk7j70WcQuIV/pV9IfX6YLZ
avqM0tVmro3msdPAuw6VaC9OT9GREATyJQ1a0JFYTGNqe5ApyDJMqVJEBfgb5TaDpPdXPiGwFltl
shGz+NRBlT5Tnzn2JX8dchU+54nDkTszZJ2m5kU09c4Vvp3T1lW5eTstPPeKr8azVFIDADoL7hUM
7KoKowZFX+Whyn2mN6Y3JL3rj6bTXJhZTiwSl+ZvsxoRrwECRZeRliPL7/CTOlExt12CD5OhRAA9
msq5ojoEDNs0zkEXjFexHO+GyBYtLhYJ+d5qVU51NZZ94uTYmej6j1HJbW9Cz//CJOb60Gnuh9kp
xa7Is9x3ZsxM6Vj2nVeIyfngUCFCjap3txRTIMKKWt2hs4NaTkzw5TWpmtx0c6S/m3Uju8lkot0g
PpT7Jp/zkpOQI6wLQnRm8IP6bCPOhrdUXv7VFKnBqdllvpLo4qrHFs9vjWHwsX3FaUopz3kJHf0E
SwHEoqfP86+C6KKqdTmxBzdxPtk3o+r02wUkshNte05G9VW6uXxthkFwgixAf0kMfzlp+gnTYsh1
OU6d8pM1iuLzGORyPzvcA15rO/nlVLcJBmVZrJ5JOl/tU4ZGeFNDcYu/EWg9XFSFG8nSNqYcYrAm
t1C9Sa9xAcBxrQp3eQecA+8NbXv6cDj2ael9AXVaCMuwVg8HndOEOgyook1Gpr1paBFvqJa1VNuL
cxYyR4d6gWijdbAYUxwONS6lvVAnKelm1/CsyKr9NB4DzKBgxJ1+q2PnAfI0dGgoyID4Xf78l1mM
IBqZ40J360acWh1JcjJY3bBV0ijaGW4evD893uubmLlbfHmAXQF2Bdl8OKAy0W/TnZBrcAqTxsMR
zd1hPZ+xOZTyZgwRxFMmjP+WWu03oE5Y3qlJeeYufk0+520dRK6WiiG2jWvsKfXBGALyVMCzJ7L0
EoHbcUFpzQ+roSqAQhTuPqXo75mdmt/mZu3udEDzl70+zQ+Di/FaPLrabeWI6uPpD/RqbfNk7F6D
r8OeeuWTNWUBnPmBC9zqCY/LqlP8ZNLlpegDA8esKNpXdRqdOaVfrYLVoOuLzwkN1LsVsuB2jLcx
vn1e0mJwo2mdvi+EOKdVs5z6B4nwMh7oZAT6oP9jlXS4CAr6tlar1sVGV4piC/laxUF00uixCRv0
vpt7I16Tu9AlzzUmW//drQxphg4Ey53i+aIrdzi8rPPesKkYb0K1+lwiwniLnkmwCWfsz0/P5qud
vNBzFnodzVYdPYvVSdW2VTmHAx/WDqrZzxLQwOMYj35tneV6H8MVAljmvdjOCPKs8Zim1HQk0Agw
G8PoW3/Skvo6D0rQHFlqYeleTx9HNy8vKJPTf+mjH1aVlZtoGIurMAHMVaeu6oWq2XpOK89C4JYp
PZxyvgTPRpmFgi+tmMNvPgtncIoX2muPGCMSn9+GgW5zrZTmvoGCSL5gi20IMNkrOtvdA1s3N6cn
4/Uq5xEWJTNwvzzDWmEsTFQ5dTHXhpmPcAnxg70faxdBoWkb5252cXq0ZRGtX5giOsVtYhKmZNX4
wA27xbaRygEeBtF1VtrRu6Fv4zOjLAvo9SgvzRWVyHgd72e9FjmgfHmn1LY+Dmpqe66R17euU1VI
YDvjI32FCm+O+Q/QczQlqCUagNheX1JyEjKiBMWZEWrWBZGd2BQJRKIwTsYLmpqoqYD/30yYAu9w
fczOXCTHJhO9ZiJKCFXUJ1dHiJ6kWVCZnJOJZsxA5ZwPNR9ul/V0vZVIPxOmH9vHpDrg9Eh3QI6v
JhOiuBkVMSfGzLKZvLIt2iu9SOO7GQu4v5fpf+1qNS0A4rFfdsiCi/qJYrr7nINiuvic/bsy9T9/
+GeZ2qCsjCkXOJ8XKfdFqO5nmVp7A2YFWZzF5W7RDGHAomy66H/9d8t5w9FCCEMTAmq4tvzQP8vU
9huSfgjcwMFhw5P2/E6Z+tW2xk+cwBo80OKtSGPp8BzjXHExiG3QrlXC8ZoaQrR1h/aczcqrKGAZ
ZcGm0lxhjLW4pAkMNu8yRumR1NiKRU5NlE25z5setZBY4BVq2uekmF/dygwnOKEphS+UnDU4b3TC
frBzjK30BH/EpDQ+qcOnhYi8ceeq5EJRvUTJLVhLZzW+j7yvjRQD9QQAsfQfVrdDUc+xWRU9JU2z
/6hRwrjCcjq7UWSCOaUyKvgZ5+nlL8vv4e9D8nTpn8QbnW/cGQjp0S44nEkMzWUdFgbEc4qe9A63
bH0QLt396WGQQVmf0bD6KSdQ9wFlvhgGHA7kJnpErKsYfjU1RngNOFHBv5gK4qVe19ThYiMlzhHg
IH6gcYb+xCwNpCGc3kzqi6FI669RJfJqH/Q1VK4B+pjX0HZOvLh0sFzqew2oTR+U5AqFnU3flDhG
si0JrpAizZOrjMrW5zrOgKO0wxwGSLXGQ+6rY6R3nopX+FfQoOFTWjQ2jkGh0dwhtVXcT2Mtn9ta
9G+1OQ+mndWU7rfcTt2HqDeAbAl48c9j7+TptomMypvFNGMXVkusJeI5saUflE3xOKSO/QEJoVrb
G4myUKPDoia8rCRKsXrsdFcDlKDYc6p2cpHUStTY0yD2f3HioX0fd6j7gjwCnUswGb41BlEvWrNt
Wfg6JqYTQgBpqvj9EDihn2msXyDFhal7Tp87Xl3U3UezGrN3cxXzi6vqL84deY2jurC9MExxvG+A
Bd938VylnuPMVre1+tT9hABh4Y96TDRUj6X5NAmNVQJBmT4LBA4arIpUDH1v8IBYeI9NiGz6NEVU
GI2ipc5p53TPW+SnuYbLyFF3Sgb1aKuNafEEEoLSvJGp5Q22GUXpaUE945dNRfiWuEWj0prbUedj
GCyxXU+ymgqtBkDq81j12DIPmVD8uE2DzyY+Ywi1DZmp4L49d09R1CPVoqYlypbOMFvNxpzk9NAl
xlAxZZOlIh0f0ksIGydrfNj6cekrdCtuwiRXL2Pq4dcz+8XCAD02/xo7fO2hD6LJ5uuzxPshmePq
Opw6VdsOwMsHz4oXIxprjuuPaW2Yz6o7BRledaPjeEmv6fk21qzAQZKnaWLqPvn8oVUXp1+roTHd
tACTy7ZJxI7StYh2+GtFu16tcKpVYLx9d5JhUjyK+O1bhWja8SqlEaVHR0e/LcPGfmgi3E6BlTtA
BZU5FXIbxVI+xBT5nqSbGsq2NPP+m5Rm+iPOOtB0bWhLa1tpiKT4ulYt8hcYg38x0jiLvUY3pwcl
GTLFbwt4Ob7I0vCn1u1vXfH/VSHJi4Ylx/uptnXz/UtT/je/7ItOHuKZf/7wz0DAeoPGkY4CJykv
ycOCR/lXv5q7nDMZ2ihtZ+qY/woEbPUNugHAV9C8AkqLteF/BgLijY1gqY5yEqEAuk+/FQgg8nx4
rmOsZ5BDIp2yOOuAfFhfWoVuR3MSx7iGafReBkhdsT8tzZxdoAe30lFvImFMl3qfzGgrKigI9sBG
7drvankjqsC84u3vIFe3tA3rXaiOGqxrVBXKuM99JTI/6FTafa1QqsugtLa9lXCKmqVymSBy4WnW
/+XuPJIj2bL0vCF6mWsxdRUaQEADEzckEulaX1d3Yb2B3hi/eGVVLLaxaVZDcprvQQRc3HN+2WxX
pa/uaQaVPBe8zkdvOrqK648d/joOiUDJ1ftSdL8piYBrGe+mYC3q37lxP2jLgaE94AV0j1ig8xe5
RJ6Zr77UTX9TnSd30Hbp0EEXZ8oDQWJyl5RTwNBLVMyNmqpNpXxP1qHy0dpj0FHWzBedcyJzV0HD
Cpml1y/ZasOsiTdRT3tdGR/NUtl7Be0OKqec8F3ZBf3kvKq0XrAuBI5Guf23NMrzgHJUbvd2+uaU
bUzWFaSl1/rGJovQSOaCVRE9GSj2ZZLuM0zKXqqUtekrscY6Ps6trwjcXxN/wX/xgH/55mdG9+MT
niXuzNX4Aw+DF8uWiz/bHKZzsfp9zu9G9ON+qqpfRJQIktmq+eS66IHpSIrH2vD1Pu8oflGyyzbm
94TMmz5tyM+JXTZ7GLPd1rw02XSz70WG2Iq4r1PjoV3QvZpqt+4rr892TUMe5VxAvGXlfCZFnOPk
JgMogL6Ok8bJOCtdehkTZYtdOzn2nhXooj1t6ygjp8EosuqZftcmmb2bGFev6ZDYPjkr1SHlSv+x
dEmYX218y6R8z3mUzqWzDn6XkyQ5uI+eNeTUCfXWUYFOfCBKdcfzdK831j32+0vB4bo2z46afmh2
tjNz7egp7UNfmNhKi3sTb6dfjcvF3Wqclbl5IaEwbPvxm3i7QwPWiHNZXofavdB5G/YGola1Nfea
4PpRDh6ZqakEZi+flqlrfNTPO8VKfauT8Vo1xIyt+nvj1l8dtsdw7UR37ryCOdQqeXOjpDJr4xcL
IalnpRW5RpaGooNxNmYV+6Rtf5hzHhPu7VNrl1AAUV3LmvBOoVbEM2zGfBoIGfO32uUbYbDME1/m
3uvqVL1fwewf3LI/ZrOXBZu1JWOoYNI6bFPnmsEyiE4PJ6QHNBEu+K/9QbiF57uGdHo/UZczcgOu
kfPcytUJRrvZ3gTkPYW+3+rNK4ly9KHI1qOZmEusbX86OX9YS8PwY4/JfVd63SHd5OZn3IuhkXYG
z4M5RM7Gk73p8+RviDSfdH3psIvB629l1QV15wW6t12KbVZCVW+2UGuy/JS4LR9BMzhLUzMy1cHg
AlZ/1qa4Gmn60Q3TZWDYcfR2T4L8gscP7rwsioOd1R7u7X6iVUot6UNqtjt7HQ7zLQcyqbvPziB7
C4vP+nvMxiJY0ZFcDLVTT3rLtOLInuG27MAulaz1Yc/XsErHsFL7YZe5ugyavKAXYHCcwElSD7lG
N6WHIZmHR3XIqCXj+4ckU433Neh/wOCexJlCJDHhqIbflsN2QkEXOYrwq96Idbto92PSqaGw+xi0
doM2M+yeiPr27OE12+QHZ/yuqIdjscxVMLird5gdNxwNcwj6yhsiguDSrzqf+rtcaS762r4n3mL7
Zmc8F70bWUVDCrOz+vbwW62dQ9p1B3ckBRc705VxaAmyRfstbu8o29yKuyLt3qmT9LNhFL5REssz
CAJ0AiL1lsDo+qB3cdQyvPu9XX6mjfdgqbeQ3sS+wKQO32RgqFm02QYmLXuQ/S7pMveUc4C8TqQ3
RGnRF3lor3YTiUJoeET7SQ0c5qBvOLCVT869oRXqkxS2vu+r9nWSrBlofPZqPdLx0u1l6hTMm7pW
8oRVxgWhRxIaRGzt20LU+H57oyHytCwiq0YPOtCnqJenXrp+WznR4hgHPV12rY4Macoe0PCck3x4
Qv0cq/TZdfWwn7C+jX4rDSMPhLc4P2MnUhW90hamS+X5AJUIBzxfNxKcGfZ0p1urqd1pQuuWa9Wp
xcWu+pRnMrvFDLXGJESsdb9TlQgLM4+tqqwRWfSXSdfiXndrv9PrQ1Wvj+bgBA3qbsoRDquHNEMx
P6aWG1OoZ9MoqNuZEl+YtMZiMggziy4Ab6Rtsx1W0xervF9dZw1R0lCRMx7LIeFlkScPVT7m/sJU
6njlXpu1yMuWHZAiPRdjnK0Gd7NCWXNqRGkq1W/Ky+aHxiyYgTs8JplZ1IzKtmJFatGkkXYrzE3c
0YlqioKTm0BLz9hASpM/Te3OZjgswwoFYVTPk5WJg63kvCKz5ryNytm1s6twzPQMs3rpujoqpuHS
MAYnfql0JN6Q3pHASGatxTk0ivvZddNPvs39khV8AZ8b7RW63sytgjXbji2dcqyhZvpBHKF+NQko
KjEydOkjexxlBMoj6u1f1iooAdfwOg5VuHmTvxr2cFRBBLakObtTNT006hCTAbBbZHbfFKV2bjts
kopL2leZVDJetlwPyK1yOUBorkT5+YjQIMz1GxNk7aZUL/cjR+7e6ozLpEzXPpNKuGK5CBqNnCZL
QWjVaF9G5xHUXJWB0/IZG06FbdEqGlq1C8UmRTBL5iZ+kW2vS1wPfXu1hqL/kIvxvKY4qxJyUf1M
dwMkcg/uovnw8CszgznumtRugwocIBKrJoKxzS2/HyqTYD44gq1ZZRJYNb9wMzrnGTsors4XcFCb
7njlmXwb42wR8SDQh2/clplZ60+NwyjgazmBQZZeHBNbD/pxeF1m62lqslfitJ/JUAiG1AxHB/Ed
J2ja/JqLhEgCEWT1Y+YW181Z9gvyqSBvDaqqnPI9G38w5YXUwrAw5rUvV+/aO+jwtBTJTl59tInJ
XVw0DzCpdWANKUEI6jlfftxl4MVQPG6GCGzp8equfgYmoUXNHzPOe3e1Dl6f7gZ3xkmlW+exW0Ya
Boug6cudslk/LGiMGJl6Hlrl2NnyqS3NqNJ5a86Zb9ozik0WZmJVdjU8cYDYG32ZNopQlthzXHdU
jtTRHEohd6Z4r5xCwWxbIMmpt7nabRoiQn+huYlnv2glrpRqiGZnc2PCCZ3Quz3wSX3dOND9LBlP
85AOvpVqxy5h+ZZsmlBZt5SPOnLAEeqkLnZD3Sq+XSRBZxiBStWuZqh/kE+ul8bKrVDM4qNZ0zvF
Ls+bbC95Em3DckQO6ATILmXcjxpVTrXyp2+x/prKyS04ezNt2XYMZtoVMR+BLbkYi50KXEMdUSCq
7qeut8ge2j2xzo+5SA6lZo9+Lspj6wp+XWQAsmYbPWzpZ9pHpnEo2+tQbpea29Ii2tA4ztNw6gf+
iO3n1Dh2cbPx2Cc34f6vNcSi/4MqsDR3XGQkgy1P61R81uWrRpZ/k8mvRP2Hg/zf2l//nxNUA6Qi
ivq/baanAZP9LyTV/6fd9B9f/s/dFEsLjip8qBa1tf+ymxp/wwWLxhf7j6GC9vEj/xdITQIE8OZN
2c3iesvd/heQmipFvvCWIHhDQv8dkBq4+78QQ1SBIcwgSAOugsxFmnX/d9BxK/jv+dC6Qe3S1jSl
w6ctgHZxYiyxlPZH4gFCusa4fpWJlYcy7T6J9bN9R1965i0/V3bmppyM4V1Pn3NlOrIbdbHllfpl
MJ1DkVRxcVMxkvCiKPWXWzT7usl2SdJ8V3p/GPI6DzZzuu8J8WTkYvoxtR0lxr5d6p+K2hAzvtGK
YitX+xa+xVhaSn32W/yPrKR4BXDl09bGzGuOV9c2Hxy25H4oND+B07KRPabWEGQ2RVNuVVDnMz/1
aqDp637trb3e5bFaugbaY/WqG+tu3GzyBOtvt20ipxpFUG4NGXHkm1zUKvMT1FbThNZZ8n71Jtvg
b2Te985wSG4ArbPgWjTXo4AlXKi4Dux83s9aFlaJANY1pQ/AHMxsxhMRMg/TTZYyV3XsEp6GLe9z
tMoqGCkvIdfv3rGnI39zksfb186rjuT7PyLqfe8Lfb8myndmO7diMQv/5Vj+IY3+GakEAfRqFzdF
/tp1NohZuUZtoj5MZaG8zdr6YvE/JJm/zFG64j49jDaCpto08rBZFk6euMhZ5Gdt9BF8x6DMu4IO
6Zb1O2tnEjbErlv4fLM46gmJDJW+hkRm29Z2nDbrJPMi6gdK0TdnB/gbqZOe+sM6/+5Mq2Zt+lJp
lUjxWy1mdkkq8dgo4JGmcxwKlVLF8iBMDJbpWgUJgcB4edFWm7W3cpQTWNWnyLyBg7ewKt1DzWvM
b/rkgVHmy6ZgHj0hIuS20Tv/FgIXpsCr9jzYrFMEbMMujooaFFNzP+IKF3UR597J7bu3ZcQE5m34
w0V92zs/tW78Wqbi2y7lyavkn5F8AqCYgpFN1IdFF79nhbA0wJzrJpCUb6oedLGaHhe80aOl7Jv8
awS+vDl9CDjfvoGR9SizzYsO6sjqerMvx67e3VfoOhOzCce2O3jirdW9K6XgiIuHR2tyvm2LNArZ
NsyOwy6X/XPVpJyQS5BwnizW8qpoABheZ4VDuz2Di0hmppmkCr7ELNeHSfMiHqMjwd3abtWBTBBS
AzeL8tLOre8qQ8AY53dT/9Ku7WPel3GFbD/S2ZMeqV5zoiylpq9cMzPqZ2uGMnZ7QnfbCRie24yG
uKOjpXdpuiw7s636Q5vk4Ug8RhqgKHZe9HXFiixuMh23Hk/VZjrP5WyvdzPRjqHwHJZeZPt+W3MN
SCILyYlRDyooVWooSejkvR6tIM8PGJ7hApCWR+bNz+aroi9/RqtRPomk0DnQF9CltihebSyyGL3l
GIyLGoOo7dZl3G+ZNA7FWmcPHmdqyVNX6u1udn8s4r32Qr+lbG/ifRA208KztvQXM4kUnaqiieAP
elQYJLRIDMwe1upeYGBu3XQJsI9l34tSzXYGPeGW1OIEMGW1vQdjoxiCT7Aslyql66abb+bviZ3I
Y6fThSr3o9yq0Jt/93rGGOtGWy3uE+HuvCa56j2BRlrSsvuoThopffYqnIJXDulv3RytkCZ5lQbU
8nwqixsCaR3NbbBDzRZBxWXV9fRS5Zg6+7jA2uFQlo4SicL0sstDw+VvsPKKnRcH0qSOR9pdiuGp
s16Iqwyt5Zuc8cUvbo0wXIYCNi+Bt5nN560E/iFD+7CqDkqRpDpkdR8zteehvm16SI3VUdPye2R9
TGtlGg+j0jxMc7rEqZk7YbKgI6Xe76xvLjFfirun8azEepqeTXTOBJGjau2aqB6VPhzTrQwK3rqR
mMqwdU+pLR+wn6b+kl8XOhPiJTFewO7QZan1figAOQQPBCPYyHS4RHKtVV/v2rsskWqctuUz7zXl
Z1hmLnPefqhe/YKHCG+LYqHiXMNGsNopkhKwpNd+jY12ck2WLXtOPvR0c3werHubYFJBw1Rc11Bk
ctWPtVaFpa1eNFXslrEn+xKmx3Q7OyqJzzkVIoEKbXkr4TrXA3Oz/X7OBlZVda+0yC2yxTwY2nZW
bYCIJX/0bq1RlW4ixa/YJRV9/XA7uk6w5xxJYB2J1S12Vlu9aQ5IC8HwXFrP2oJt6Y8rZBedePN5
kXaseGNQkXpOsCpOmbrbq14XWalqkzg8hslWfrfLGw6IU4HWPRHrHVk04WaMhIYlvz3eE8ibS180
9ZvdLb5ORk9YULPiG43+Pqyq66OlBxmBhPGdirWTZCSD4NH5h8yEj7Jb3zzltoVQJ6sq82Nlv3na
Lb0WP3lTJbNfCjfQuDDzwFhut3ezY+8qMQSVOvZx0qgvFS03/kjGE2O1/lc75FXPRXGnSYobgf8O
RtL87tWWLAGj2LclnWapY7KTm9lpRjnlt84iOfrXY1cq32kCOW4hjOQ1wQE+t20wT+qpNreZnXpF
zDfbj4lVgdtkHfdE7tGZrDkyVHCYLEr+nJfuLyw5d56RP1Fb11Hy3OzTvANXbDpgy7Zc7uaBcz7t
2/tWezc6anHkKE+Kkn9I+lZ5a41DkK7SjEAieWH1cqeJMeUAySIsFTPHvKvFleJ6YWd4u14pj8Kd
3pVG5zQenPvK4zWBTLdksazknSxm9n3uVsUE9zfdx4lK8hGXEjVAZEQlbN7larsBpPLMJShpEsGL
7HuMd64mnhgQ7hXklyQWjcaenZD/XXPvTQaYqM5mfxNKmBuEybW2GbjASz0ALWzLmWdvOGu9OCU2
+aceg03WIgf11INWG5Ec6sPkfrTzRMc0XKLrRtPwOKTs6TpqeU87gN5Fizp/6Bz+Le41DFFu0BVw
wEsaAnHymhr7I944auPJn6jJ/gy8jZtCVYjZkoIwgLGS+hlB03Cil2y9wZl9OAmnDoYqo3qpXF4G
iJhoxJ7c6Oq+FHbAVP2OmQLoCzRpmtevVuWsBBrsg1avylBaxXdeJOZpwsgQlJIixq7bK4OJD11+
Fna2Rz5lx3YtY2fRjmnj+lSA3yeLcKPcVK/S5jstWkemuINye7rp5pE4R66XqrHhFJnftyMo6/Ca
3EB4USSjL8s+J2JU0ptDwug85szTWfKiDdq1StzeRwcHe4/KjZbSzOdwfbZlo+8AZymEFLny6Mqa
MW7kdBDVRcU9kxfKDnP/I/SW8CevD+3JmgNrs2LbGNYXVCRb7DkTFSjt8su2UdYptWzvvWZ5rAdP
BFvbxUrCP3RIA1gWX/J2PRTpdBrYK1FZnNYNF9jwuN5AZBeUf61rMlMLJxJZPz0X9RKXqgkM3alx
V9sPRJseC/MGEtZ8QtVTQ2vu425Lrqmww7TUPyx1sPyqUWI5ZqFDyzd6cDq51FEtz2tpnVI4syCR
4JUjB6u/iolpgpLZd2er04M+wGRV5hY7Ws+fKq9bHM1w5GQ2mi+L1ZR3a+NWksaiRAYWkaPnxVQ3
ji3Ni9fRIORClTH8/nAUjflkt2L11bw6jmq2r1MtTnvqrczpRQpu5XSRQ0j0cfKFpn/+JVzICmUm
IXVuZqx3duULxAOxM3vW9zKCSUoLhSoijuVlEbRQIe0gwqruMMOpNbkhQJX+xl6kzgqYQLHLG03F
T0cajUYFCF8IZWe7cGlpNYByuFL7KHFd3qmiHXeVm+4STftVOfPnMjM6qQ0zEFGwd9pArgO+kGsj
li86kH+R37tHEDQi66jTsB4249foelhniyJcrBnhrrabGvOXrUyf2pg9gk9Vfq2psdNbUww2jMDX
dd/IB/3VZEkPmGw+e6Dj4JQQgy1pNT7afsZejzFQlm/5qr12iuMjnX2oXJojerSmOYKJYgvR1B5I
drt6RkcUCipXu37T2/HV6cork71v6PleJLg5bXCwjSvSMYWlVgesz2sd8WeS+tpUH0fRqP5IWQCa
EV5sJF1PgWUxUOlOj2am/76VfBAn9EdurHrTaCcR+YXduR2k/iRLXQRAJ+Z+LI2rU6Qsh7QSusgE
cLglTTSv7ItrSwCrMS9v019SGu+mqnEnuzlkeef5m6Y24ZZp3lXlWqHuA+5MjD+TY9UBGcW8ZjVk
y5jhdBuZfOZxgLp5NClYabNE7UNRtLG42a4Gl7A7Q772dvfk5lXk1tNT4undXbbR7UF7HXBlUkaF
Vzp3WeNJH0tBdWjH/m4CX7+26+KvwLv1vO4UeQPbJ2ufbNpbwtHCnZkecuU0KenLpNT9PmsZrZf6
cU4eN5fjCcB9hzDlMcntT+RqcUloum/2wqA3LbkmlGaGOh0c/qJLcDjTO0Jej4FO1xxnqst9wTLw
BM+khWPOKKPq6VEOVC/2yJZRDDXPpFEyP/b5S5bS6F6vWndfo5H83DK1+AVBP3xptCwB/Q7D1Syq
GC2Ar3hCjbBYH/LlFsA7HtPZ4Cc9llnQe9p+tCWfUNkeE1G57y654PvG1M4dEbE+jWyBpT4IKxsO
LW3Ty8zq4tgNSH5TPS0YdUw5qpz+t2iFtR2C1n6YOsdfy033a77at0S9L2ixa+2TJ3OCodrsWdTq
STP7QBMFuOl4pC/nmE/zkefc1pJYRR72vA6uFzfmeislSi+KuZHDLCEA3FjFO4HPNfnBgRpAwFo+
A8xRGlvv1+BxKFCKU7Gm+ZFv/WHVaiQXAtyTdClCJZ3no9JAZwmeNNVZAB9a5Tdtj2qA2OoRdvUu
baUW4HCe3r2CJPS1ZRyrc9Yc8FFRoeJZvhrZVV8AsaZfzt2xGKjFVKfV3q3exu2gm/bRRWd/hitJ
gmY1+DO3RnEYnekXfMAbAp8PjchP2CvhnExRxVLRlqDKcqo56KM52xYvzUzL97VC8mF3UrFxNat6
r9bqt7UZT9ZYz4cmx3DM4tEXIhoX44WEH/RC7ZfjfGe6czTzqLPnh4TAaI7jR7vxTpmqYxmslJ+C
5VCYC/mPqfGc/vHcoUDjs717Xpf77QS3mGz6ETKJ2axWTqSumGGb1ukKIMNjNMx/11L/W6jm/6eq
HAL9XRuI8L9X5Rz/8z+a8j//o8ub/wb9/Ps3+Cf6idOAKCeMBsj5qbT6pzLH+Bu5MSpyd5SkhvaX
N+sf6Kf7N80jdps4wFvS/r/ocuy/Icm5CV3//u//RkIgmt7/KsoB16TX20EY5KjU9/4XK8utrZQX
ROUG5axqR/JIhG9XTCoILG4ql4ESTTRepRvVNI09eIXHpn2b23r0l6HKAxiPnm0HMtfNs1ICi1S1
WR8SS8OHU9T5bq5GEuZQB/v92FgnIIl2z9bco4lh7Gy9XmKIa/BVSE+cJrG99LfJ1fZ4W+PDXkP3
NtyW/Ppn8IcyLOfxdlOb4lLMHXqYOZcn4FxIAAZqvfWyS6UwP4EzvMy38Xy9hfKQNGS9Ls6kPBVp
6kSSHAB/SItbkLZlnCp0l0+m3rsH+7ZNICecV99Y29QXy+TuEyH7GrBnrT/w2BQM0LlCEMtfi08P
iUQc2K+lqp57ZwE2bQsG1G2d05hhbA6k3WTfhbeJ2+7ndj/eqF+NMWGJ64l+442v30+zMkX23PQj
xvMem3fFSxNljZu954nZRUo9WgRtyAQLqimua1dne3i7OkYGU7w4bMRqCTkKfNTuOwP7eusVpj8o
y5mMr+Y82RvOduO2hpOgS9qV4JWGBqI+OUatPya3LV9qM1fhhgBYk2IGBNV1NFoCGNSb40JbAi8Q
ejA+N4nGEZUafVQn05O98ArXjdzgT05B4CzcR/pZlp8EUCfqe8V8axZb7jK0O4Fec6TIPPtT2QVz
XGIv70aCcLcePvDZy5NDOuWD4uXeYUx0fW+TiHEiEgRQQKVQ1CN9MZCWkb/qlsh/J1Rr7Ib1tHFp
AU+wUEg2UZgCqDkjsGvnHvHVm6msKAdsbbxb4Zaf20maHMfttFuye7mpO7QzxVVfgCg6wpOZAWDq
nlVdOelsM52YfzZEGYfKlFfXNY+KdFWcflIPh9Lb2Jts4c/kH3RSC5VxtHdetjV+TyBu2/eRmnlA
ze5Tk6Iz4R5Sqm7nEWBUiteaLAtnVE+5LtIoF3hNMrcMjKaMt34eTpATftMeaa7lFtHfbIUAvZUz
JZKT+txakxkYIpGRPa4PA3PMmKx7VwLIl0oWSlK8KpDogPArctsB1/x8eAdVIMLpnOfNU73lcSWH
XzAtVBnrqgknK8xTlbruXkNCGtn8AFoWRuPVm0mdn4azM42jT+fFrylrwMo1yoxcN1zE6yp+CH8h
f04Sc61muuYbiocWFkI0IQLy1iawqzT9z0TLecj03p/p6nqkHNVfOmOfcwa7ECqFAkPMJKtYcpf2
pXtMs/ycVuPRc2eg7XITQdNsSiTEFCyizD429jxvVb4noIajdJILHbCRXlUns6lQAGcUsjLbIoze
ip2nQlyPXZDP6c6mhTlrNgj5em18u7U5oNvlkublBTusBr9v1zcJiRKhC+ApXMjnaFrlTk9m5VSZ
zgW1A0BUK186DwjebuqFsEKtmABK2+4oC6s6VKJuHvuan5y1G+EMoMxTM7U8MIseqJqUgZcMyi5T
rO6FDey+r7TvUiZfFv4JdGC5Py2XJvPOtrrSr2yqrytoRwD/BQ6oPWIJCgSj5kYg5aLICMdFfhw6
0tucT4pi1IekzYddqjaAl8BFN5NafcxSK0y8czkhe18R5fUtf/SqNVgN6vNUefd9l2s7fXYdtu6J
DiWLdJyl2iDuNeqiycyBxjbH01SDzrgff0FHbB6DQDSS1riHS8yIyHLqNnYpJNmLv2Iuehv9wpaW
zGuOZKs1Ug30x0l/98Oo382KsYLj4PQmVScLPK8fYqEYr90yA+OVwB5Fq89XPruLNKlTHoxbuEab
Fe+duD11NceSWZdHwn/YhsxV96tOMcNSat+tLICahnyKl9GLy8Q9O40TuMhbfMeTT8LxDq2lfgtX
KXaTAhiiOhl5H8lw700AM5naXde5ejVKBN/TNBNUU+ufPQ/73kMlfycSd/PdGtrNrZTTBkaHuMFv
ljzbb/DSTv1HzbmM6K5V8gnynxJ/td92Ts3OI8EheEog+2ntGyg69c79NNAdSAYZe0+n73q7f1Xt
dPM7l5bnvHM+hs4bRez9FUeyEfRpPcA0uLwpSjBvxIx+2U77StFRnRjkAak09xKojHJKgyDy0vll
qfU39Eww/uu666plel+XdD4rrGEH7qEtoDbgYxzTrw2K/uQoZPnjH13VXeMM2Y2ygQPyznrZ4/f4
Te2IW0ZkIeQvyezOd1pSn/oGuLhbwVJuLW6a+xe+xqSuhex+G7kBw5krdC2qNS5l9U2J2Fc938SG
Is/qo8WRiA6JZpexICUWSwIDR0N5e8VP2pProMdLKSXudNs9M3knIYRmdrZytwpXq1EjOy/RazQt
utSUN7mt1SykM0FOWCeQa6VrVGbFI2U+Mw3GRX63ZK37IsnUkUCaEyhPzlXPiQsM120AeNJnOJgW
705Xls+9pjjnyZjaWDeT5WFRkaRgxQbN0tf+axI0zetmfVGhecJcc/9shVLcN8Iq/G4AWa3sKQPY
Wq7CdCEKneAW9TSuen4hw+gHyge/RCOnC7olhBv0RxEb1P4Wao5Spl7S/TAtFTpniyHqFj07Is6b
5aF0LfdO2pt7j5uQIc3CgL50+hBMibariuVzWYwzY8uPyVK9Y+dG9CgLX3adCFpQzIgw1ni0v/QM
5Knb/tATMbJJF9be3aTxy0zwS7ee91ghtCA7sRxjvGefq7Jx43vDV0ZqFeCE7cRtX7Etncytv9PK
YlfNtb7HN16/e6JwMz/r2nrvrJlz0jxoiFIHWscU5d2TcAUPU0z585CIH/CK16UVKS9KsYAVtuR/
IrMLgF44ZCHRti39jd4Wqjk3nBNFbOFi9gjoEEkCshROO11W8n3YoIGKwRaU7KCB48Su0ytH8EMl
HO0RXSAPewf1sU4+3swoVa7aXGuX2xypA6hCET2TEfNaAs6bo33qrKPg3FzsIyG6cW6NvuVEmv3O
Ow6k2Ttno8P9pYAdIdkUrYLbPWsAa9rcBXhW0bZtq4H0TJ+izV0MIoyG6U5zp+fMKMqgzbIGUbdM
sad5rxkVCr9RRRJopOe3MRyYLJWoc7wh/8HEbnOuIHHNtHiTDAfGaDzhMl1jYCiEVY0tY9J5iEqS
aOt4cVchDub1bHv1U98bD6WZJ8fSPLveM76nC1w5AJkI1l7rYUwBp/R0mgJPoxhlSfrvsro3E0Q/
g3wZyZUtjDYaLaDfdqQrup9OxDYvl5ssK3XUh74SH1ufhCMdo33T3nHdQ5vOJcYhP9fSq4atGrgK
0qrf8EaVZEz4DbK2qBssrt2Q51HSpbDr/C66o7xSwPD+P8k7j+U2li1dv8udF6O8GdwJLElRlKXc
pEK2vPf1PP0m/WL3SwCSgCI3edRQ3FPdjThxJtpSoRKZK5f5jaWW32t64WlgvCVfDFY6eFah62Cv
6Xpn60Jz2iVDLf19nNNG43pe1lJS3kR6sc6NXr6rE9X+EQS02ZRB+hioDhxXqDw+zoGlYpk27Y6v
fVm97LL8o9kzAaux5Ohl/1MKKnRRxQztYwMKj28spf4DgwZBaIJ5gAAKwgtjWaytnhFYV0UtzCel
uJU7sMt+bAc3jtp3K4TlXtDS+FgWVQJsqWvthZ0H/jsjIluNLCdYQtz/lAw+jU2mBQlfagWLzN/2
dmU8x1HAWXeRrb/uwvKtjQrWVs65ElDGdrZ50y8h939hKhkvLW2A3iU73rpj3r0aDLO7k3xqGk2p
zK827dAXYd8xhRbdWdMd2y+l6NiCz89egFekk8LKeIZVXksNFAHUta2PNXpON0Qo1AXajuFzK/rG
GC6wMAVEvXYhi35zJzrPjMfBooYJN7lp+9+En+GtKZrWdYd6C9IQGvFX7r76jFvwShAdcsat+TI1
pLdM8Uj5bPDpsWi1j00SvbLpXxv8Wwq111FZ/jRtEWAP+sL4GyK7YiuokUxYJ7lPB7waOVncnQj+
vsyjEazJl8cfcg89hF28ht6/hTyDoLgIFuyRLEjO0N/s6xzDvyozlnWmj9cIEvYg65w3RiTRZyp8
EDNQ49aPP3hC64ZTI57Jw3kxXYbBc/pgBiNAHkwhzuc4P0Y13NSd8QU/RxqFqv1t96w/6vf8N0Sx
YUTNqj3WyfkPuMGf028Po9j2f/3QxzEvYEwLmxQbppEKVuxXHweqtYVIBoNJwGWoY8KOPfRxTAOG
FcahiIWqhjD+YnMcUGymcsGshf6P6uj8J+dRrXWNlpPgAwtZAyay4jnHm9BpIhN3nkBesVUXhuR9
qO3qCXKurosNdSSgAIuc4RR8MVSj0PxCe+b0IejlU0UCf17BGoiVV7YCofSqkJq3lZ3T+m96cERx
/8JrvIiGZ/iepAUw8oBKbXJbtYVTo2Wh9Fu/0nK67/6H0Yy65RjvhHRU5U6IS14SdxpgI/1VU0s9
N1S2cMbUpw9VK3cWee0SFQenWJptbiJzn1bQOzQTlfKu8eQ71Qvi92GbVde4yfWgnUYzvioZeBcr
pB9cdKhT66Pk2D6QOAgO+gZeM988Q8moBlGh5rBvcNsmr7RL9U0xBM5bu9bBBdv6CDCqjzX7vZqg
5onP6FAtaNRK6g8JEcAWtxt9GMmMcmgUqMDA3QjgmK4s+D7JkoA66OuRlKxYyqocJG/0OCrITAGp
ufDTC99n3Ir4y1UiORglxEljN0ukzt4XkbUplWfIZ5WS8qbwMjBivfnR8b1vfVGOSAISaGJtxbzo
xVC1EDi1vt0E0TdD9le2FL1SZPl9o5VXDd0bO5TrZ4r6TdeHVRBYNPqN6CpD4OWlpA7JdVqrX70c
MFqVX6UQO5QwNLl9qBKYHyD5bPl3zZi8CFL1uSRwTvBcMTy+Lvzs0soYRXXNa8/JI+KgSk6nvKoD
+kv9YHa3SZAjl2pU2NY8l1W1XLs4GkQLQJOZ91I35FEGVojFxbBwqbD6G+SjPBCDoGci9S6sG0tF
nwPm643CGCK+VswhS2msYPwxLCJcn0jsShVMiJVfFoA3No7v64vEyN2tr6BY+4rUhR59W4GtfIE/
F9RVTylsJl1xZ9/AkSq7yyzuImbeXeA5HpBBjfqaUdIPSw+YTdFHgwRW99kIh1pTAPW3mDU6cqQ1
Cy+0ZcFHDpXisjYNABUw8KSN52lvuB5DCMutbnRLA8G1u9QrOm9pxS7oFs8vpB5sjyMjxuUECZRF
63MqLcGFxNusSD8CL4MTCDcbEreVWOUzLe7CK2WIknUfeMm3AZNbZdGLvvMLOgjZy0Ap6clZlNVI
A0Mp0pmYaYzDNU0Kr1U/9uBRo2ParP02kl665IHQS5oWGHaUmdYljhAdS2c4A/hR2XwZAtikGcpM
e2OgAPohddQRKwsvNuCMgGna9mM8djc6MoPdguYGYx/4a4tcaFVtmy5Fv5SZEklYQkdCzpBWxc/w
hRoow5uM8R19NOuNRibjYoqYkGMGantZZX5cL4u0U5TPjZJT6I+ypd2oYdYB+gDGU9VF8loqDbkF
oZcE0dqoNSgadadcJR7dJND1zHsgfTVGvik6/UWHKSsSawX1AZ2/TQenrjP8N47aDGt7kF9FRv7W
MO0fYVSZy7Rq3yYOutr6jcZAGlkHyDcZE2NoZgPDNCTsoI5ba1SFX/lpvtF0FPoxb9Qs3ELzEH9W
IzG3kuS974txw0D0qu+V5s5z3HdaY73tjOKjVdfSJ8lLbrUg+9amkruRwhQaVAFcrnQZ9tDMawf4
lT12Ji8zJG23tpbpq0JtTMT1ahhUumeb4CHdpOmWqvGxG9C4hV0Lm8RT0o+2JoGxxxYOrAatfb2X
pKVJSUD3CHoNxCWr5ogXXniX6aZ7hTXdyxiq3NaWOpCVteR0bypNba5KxfvSUrOs0wytGCZnS8bI
a3gk0JHeazLzUENdJ0VEiza2mHeVQbcxGv47gqVuwP2RjJRTFRfbOsU6TLXL68xpXwY+247DoC6K
hJGnA5CzE2qAFRfEmyGwvyoRMwCtk2/Hgbz8LkiANecJQLfYD2nwKi9qH2ZBHdLz1LRnDemwVxcw
9fXPYxcyO5e+2dKrdpAg4QdEdct0UaMdIWmm4wvNoteLEPLrUIIaNuTvo0G5s9P4Ze93AxNi2F9B
O2yQPKu6DYGrAsUd2MrrElZT9wKckC1dZQEMm/du6TsVykGwYK6cLrGytV8FYW5CKhgcfRvHbVZc
ukoLBgvI01gEHyQlC24lRpOxIPxW/ucUAaJoa8FYbKiD+8688wo7ygfG6jxe3eAxDN8bIjL2MISI
vIK0H4a0LhFUY6SMDQWURfXOVHRcnqKSRuJlUjF75wodGXeovZwaN52E6+ilpdFrfJV6Wviigjw4
IB5VywW6uUbgVfYXs6Cq/yKFCcY0DVRWOd2oDpPTZSTZic7aynHYLvD9lSkRNcxY3lQps3EKusZ2
lkbhGg2TbkX7ERqyDci3abyNlehls0QrzgYkA3ooWfuhB3O5z+iQXMbEPnJie6jqr1nhMusZUJDp
EZhI1GY7ckXzevqgxKDHDQxwDYm7lPxbvXar8Dai1TN6WrItHeBOFBMBNWRtv1LDXJYu5UBmpFub
Zp28BgxjwhmLKvBmqW5X4SZpeofWkBfG5pWv9SyOZ42gSt3QydLNUS75QPkheAMn+RLUBGoPSPSw
65GQn+gu+SFlYNh24H3UZaguOCXhgn4CHL3+tvryvyFBVzCFZ7j5zwn6Nvvn9Pzwlw/puXOh6fj2
ML8Q8vok6b/Sc+sC+wxUDuAVaGgeCRmi32NWVO2oodDXk5E7Fiq2v0kmjmygW2ugqYCdCOn+H8xa
JztBlkWpRieer0EWrViT9Nwb1SzwuLxWQRgq4bqqrfxrOMQSKP5KwzJJGYJ+VTgZLYmhdXCdQV76
49G6PbAZJ9UiX0FMdRSh6USfEJOP0+S9hwqmxQ2ZcJN3ALq7gczcGLIN8IIWGfTYeEInUZ1IPogH
6owZhZwbqplUyKcPbAbW1CEKrEqrUDZMZg3UpAuXi6jCQlJdKLnfXdcBBezWr/MCApzipnRrrLG9
xPE7fc35h6enk0jJKXoIDCijCLCaErXvZETxn9tNWSL9YDXtx04tmxru5GC/SxPHvpNsyQV75hQu
kU7yEHtI5epFhhjMUy7SDywrIU9wl2z+D/+707dELj5z4xCfyCbE/ljvTBi1QSP98Mhklk3eJm8f
/xkVMZQ/Ciq7ZRVioDJ7FiUNWSz7UbuhMEP+fYsxQhyq0rpRa2RrLHCEGaMjgMaGs1bBoa9I4YSc
dVxvbYdBURgCLGtCx11qBT29x7/T/TXAr06gFdBuQrhYSI0dfyXOHAoLJhKVHqXewgOisjRaZEvF
cV3Hg2/9WeODJbBx6cRPCOsdDcmvyRKAe2O0Cyt1ZTet9gzFD2A1epGDKK7Dl3B4muXj7zfp8PA8
R0EA1QRLgAksIpyn79dro1dISDGtdOmNizPehuryFqememsNSr0yrGh4RqPwKYPnnf7K5Ld2SNgN
cWIZBBr25AhBhNUSzUCiuAwltnIHFPvGkt36gwf75nIY0KFXaac324i/f5NqmvulcoIeywMCWr9M
fD9JNhFJJgoPYATXmV0045KUyHHvMrvv7nCTDbJFF+VWJvQTwOfXtTcs9bJUvmV5URYLQmfxvoH+
8ZKCmpFNmMGT6wrFS9YgBTxngTY8ztMF/AaK15C5BCIQPLuMTLIytPkdf91HjvHOqjTvg5GlJsOV
EjCaYVKgrRME3r3F2ITGu9JPmmw5sF2/plqXvBm95o3ThdLrulUVCp2ks98hoiCyYLKWKzp/8Yg8
fVO+QjBM/t6a8JhXueMyBrSGFOHMtnK7ZWslwTO10Zt3UaOa13EVYYjY2n5FOjEGX0y5RX0giEb9
TulHEn2qqSSGmFDZpEqmJa1G305QVg0L6xW2K9U7A5QfQFTJrSDVy71eLcsOM7llAnD8jqpn+AoJ
XdE3Skv2kla+DIoSf2YmBGCzJYrGjOwFiB+6HmDDjZE+eBT211lghi+xvTa0hRk02de0Csd4pWjY
z26ZaoA4dpMC/SkHKcVwqXaafx3bTv+O+syol5JWtB+kEoI8U9GiJ96FNoaRGafS40CqJY7u4OCj
VWMItHlDUfQqjnQVxz1Qo7dd0KNE0qQaFnwZE1sUrSKt2mYGPirMNJhjB1YfrVIuWDjQLsINVG+l
96zsujbfZNQLCmy+UVqPMP4BjGqjfLk7gn/Uf/yfijejXSdaaY8kQf/5H238/Uv2D2Tbw98/5EEY
DUG2pR2IajCcWmHf8EsISkf0FkyZohPEjvMgUyV54hYDN0AQh3dPhP/ZppQv6E6a/E/ILO/+vT/I
g8RNcHJ5yci86hAkiHVIUzqTSCo3zHaktoCYqLMxoZcsjTHcump6MDLGkBh34AeynQcfZNDzxz0I
RaypwO/oRNj/BCUPyut3IwNtqwMwnbeLo9/hgcfcl+hWNR6h8wwLKUgW9fRqUNVUKT2G7yuty/01
U7B2jXVR+2xo9XSTOB4CdALGM44dLbe2FjDNqnrierp3/YrvQG+a1jQ9Wy7H0+/QwhC2Ws7uqoEA
AP0QLpZKXF/nhZ+vOyyLnrh+760txGyZhrdQlCXluSfrGYclAhTluOKmVYVuXUS+yrwdfaHuiczi
Xg5J4YkWJNk5ty4wyUl21SO/OLaOWkAivIWt6NN/i5ARkLdV5zyxivfdP0+fpU32ZlelXuT4oK3d
DgGLItn0LrkcuN6hwBF1NNcl887aC2/cCsM/3vzxrXQvyUCSGN02x1DYT1jTERGOkyjNMPAHaX0Y
eEpLx7J0wo1ppN2qHHqMcPlrUFGk9FVVDPbN40++t394soUFBDkcIwTknk+f3HWp1TsQF1YaRKWN
UzvNptKq4XvKWPmyTqNhH8v/8Ww++Dx+V1GSsYumWU2A+01loHOzcstkeNY5GexrGV0jfudha8Y0
1Z9Y2nu7SEjEg68lDCATjzPK6QvGCHelDC8GoCaFu83zQt+E9ajCHy2N675lwqsFTfjq8VW9d0p4
qCaqLeEOTiNmkqTKakkCG6LoZI+mCzJwtJ9h79Atyzr2Xj/+qIfe7/hR0wBAG9oooBmvQL2kiA9B
sbWqxlspZiPdmMxQXgUtaPnHH3o/9IkXdEwiOrHcpMtxuqp1FMMizdmwpW4jjBUOEF8kx1qUg1u/
DGuY/zYSUZtAHQBiJOysFC7i9vEv8cBWMmmj2qbBFYVK+SRB1rO+gocc96vIMOs1xhrDCu9p5Tqz
wCKMjWE/8byHflRmbZqMErhKYTsJ9yiKOg5uE/0qtAZGOaZWr/WUHhSKLdbm8Ve7H49YX4aJqCQb
himbxqRgd12parMmpy8AIGYZpE7zbPR6cqzQ6GIkh0HMueA/l0oUjfk2dxUJMpScPs+0zn3iu4hH
nVzbfBUa/1zZuNmTrEy+SqT2YVM4Ywe2mu5w7Qwv+kIP3z7+wg+srcUAFTU0mwSFVOR0PzEuUFKE
dEEr+hoADLNhdCFJtDaDoXhilPnAgWGYRktOxD1bmw4yHehSAwysbgVDSr8uoxa8A7foNcZweJbk
YfVOStr4iYc+8H4MiNEZEWFWTIVP32+QpRERnaBbmQ68MT+NQaW2bnWJ8PxTevP3jwW6H3AHGEAC
7VcU8edHPQIT5z3F6aR2xQ4NPkkG1YM+tvlrnUnLKqTSvH38pxNf/XR/8DzDtsQdTU9Cm/x0A05Q
NJXKdqUPhn0tZYjosMbBtjOqd30+pJ8RLkyAEQ8/sGGWnjiT9zcnDyeVZKhKqIXPcPqyle0XXa+M
7UopS+BdRVs/Cyrktx5/xQeeQopMssMzbJXzePoU3x8jAPZSs2LzxpfCOunaVav0qaAqAtZkJcnR
2ZHcUmxRa7JJxlarGoUbGOa/rkN57d5b6Vi/HQ3GpS6Ioi29TBVzwwq2dCDra6lsgmcjg/irP35d
lLhpVKoktULh+fR1M6PLgrHXm5WT6fI2t5gs+1qZbx5/yv1zyM8FZAYAi3jOtBwYbeClqIo2q5qq
+qVX1u61xKyFaN4pK71trJdpVJVP/JLiq0+X2CKccf6hvfBznr5agEAPKY/RrOB22F8EeHXphX1/
6WNDsUBBuVg//pL3z71OxYMGP2+IfOjUaqtyCtOP86TFkzrp16ofFNelzkbqQCY98ShoQ/dejupP
xz9FJJNANMSXOTr5FljPqKxouo4aimCL2LbRuAj7AlEehuYNQq5yc0fEwVGryE10wgwvdL/5uqcm
y7iXsi+IopvfAUzq6PPlor0KrBsCBiI1X9FTLD7Fjpn4CxqO+Qe0BfHzbmsDnJwcAxSAANnfBJFM
A6Vq1CG+Hqox1da49CAZlo8O7pPYYxufZXwoHCZapfsVM3v4uGUflP1a07u2XTP2rDSIcFr+PlQs
hseh3io3eCoCXFMTRXvn020kKZdQxyX4SfaqUVtd23qSXdxYSBE5iwJi6ne6h8YPFBKajdp14AiL
HuexFQKc+nWALVAF6K4D7RYW8CSXudEZ4SqyKuWbptjSa7I3D6fFQtGgHbma3WwgKaevtcwAnMkc
dEABAs3UcQH3Ov2kGja+oFGlA5tU4rYFxc7F4iNDGxXLwa8L60ozIIE+AwonnJ7jCtFdWwus6zGh
i75AtaJ0N1HjlsUyMevxuZ5Wqkt304sH0JS6jLuqpZc4+imGBeuwbXIfDLuF4BtYzqxahRUUZhfM
OzJEqawsA1VSrI2CDtB7A4iMt4UHVg2XcMrlV5UPFHgJcz5fWTSWALTyg6UAGGIoEYjJ9zSTLCGh
ouBLusi1ACFzF4+SN3JVKvXab0b5M26ppbxxPbUst2HcFe9jQOHYxkmFuY0wd3uJxxnaSoWvoN5i
OIhoNl41VCtIrSnaEGZqX8slY+2FWlNobeMeTU9Q80kJjJUQ3C1SP636TWhidQklrXQvB9qaSBnZ
KiOSUCuguZJ0MjZOc2QUEdwAC4H8YFW9dR2DRassTftQeQDFQWD6g43ME1D7vk6NT1GlgsKJwQBF
6IoagHjxlDVuSuRA/UUlV1D0VfxhJJqSVgG8RK2r52kfRy0Da2sEzyjJyUswPDKSjFFaFO+AO3jp
pV9kwVWjofZ0iTT7YN109WChLllCB44lJ2o3eUtQfdtUqYNQnR5pxALLtbtPFEMSEgdKDX22XJso
I4yXljzqJea8RqpdZkoxxut2ByEyd3AivU/gdnSNBrEK5E4/buA+eO0lW9lRfyh2D0u4E1glOw2A
LVk7CBNx1XmL7J7zOkrQM1lkeswL5wRKTFV3MCiOvxxvbLn1ffQytPcy2jLFShr0Hqq2QFLpO1BV
JPBVCClH7/EcHjFyFfArhBOBYhkCleU1WQu7AOsKQMSpUshbycRrFURp3cO8Ygi1SLx67D6ZQMRC
Jr7eXdekDlynJKf7jMiKCTk3sjLfQVtIyr9Ltt+8H30dY2RkgnX/VdcHSvPJDm0I0HUQNdnzuu8M
sX2jDt2ZQbWZJskl6pWX4MvpYUZB2ZXXjkLv/jmUAy3+GARo3n4vEBwBm+mkvqR+KpVMQXugc0G3
uijBtQt3cJ1bG4EK5Xmf5oF5GatGPjwjLc+DNWMOM1tpBeC+TUELV930viO9VptCj6/aJtQ9DNHU
ViOqOGi4uK0GJimy2sHi4HTxpaifrNXuqvmjLul/P5SmwBJyT/1z/3MRf4/g2n5/EKR5+Nu/QJrQ
ZYFys+uIhej5HXU/gS8iNUjqRoa6Q2L+nAKbF0gM0h0geTRsjCCpZH9OgQ1An8KRilYitDXSzD+Z
Aiv3Z6LwfDWF0lEHKawKzOfJ9ex2cChqhsXC6RHOYGO01g+/rhgflnEVvkC3PHnVS0gLN81Yfghh
1aHsrhJH4rp3XpRq1X9KXA8NPalR5B+prAK4LjKv/mAEef7Spkj73OoScxB0Pqt40XmQBVH/yfTP
Rd6COwiKqrnFkkOi+arV5Ru/t9MrAC09bMvMVO9qxYKeW7bR+NZVc+kjZifmLXeoKoNaKAWHH3dx
ZOiTPLqRHAdZ2tIbEkFraJvXeqGio+T7fXvDlWV/yMoCNqucIIaD0zR6aNHo4xVK5O8/JqVVXxm5
Xv2IA1tf5JGrvG10uzZ4s6y47SMvexFUunnpdiHXLLSoVt3odFBvC9uOgKlIWvvKA9LxxVOt8HnI
6FdegrkZ3loBV3Sb1MqtR1oDTVgL8/eS1KTlsqI8++Q5VotinOah6O0h0YibDLTUGJhu9zrTU8iG
Xhb7+XIYm+IKMCFKOblkyh/LXsvNJeKDUY42egEHENXFyhk0Z2MyVrM2WhkoX4Xpyie0meguUeFG
z2PLllBNyVUb/kIqf0yqKJfXVdC2yLpXeX8X5XZvXnp22vAPGsiIAaICIeDLXeWiSmTa7dqWNOXW
LszWR2DQa8sNQxzsOHL+QfTUkF1NXFl6Tut+HNZZGQBuc2sVx1YDPNQAgGsodfetplL/eWGdohOP
pEKwRF3aMy516D/fzIIhH9iygdAsY5x9TWqKGmLTUzQ+UeDcT4Y5AKLpZ1sKLQ19Ut/4oJIaW8aF
JioDJtV9U6LP5IQrIwzCJ9qa04qNPirgSTEqFt1qenGnZy2FOtN0dsS0Mg/LTQK/4aoNQ+0Pe4u7
pzBXoeON55E1reoD04IBOaaIN+UayucxIC0jUziwkQXdj22G+Qz0oKPw93JfrBzbMU1LmN1Dd3Nh
6m2q0smrNZ5Shr2LTIReO8WzBn28ZQOOjLZX5W6TcFSeeN70V+N5CvY2FExQMxh0TMJWABo3hhJt
LXM80bf4+tRbz4wa0LVF+vyPX03IutJjY6OYOLqe/mpAN1OAvq0NIAvDg8it2mXECHc7CDAy/ben
BkUP7BKBJaCtReudjt6kexAN+ejq6Mov+VXUq3hse1wNnKd2yQM/GA0fCALQ4Gg6TRELKTN8K+rp
SSYkc6u8s9Kl5iIoH7cQhY2wNP7wmIkfDESTimsgoB/ZnHS81WyMq8plVOKYxReUuSKQvsjCMFh+
yh90WsLvnqTICtYuTC8MY/IkTCiLvJACYICqjCqXwswE/yQVgllXwbVJu0Vs4B3y+Ca550m7e6rQ
B0Y+QwNGNOk950ZpxHnMrwa3L15h1G08BzKA0LwWS9ctyPqlUhoWnH+5WPoF0qVJhL6j6kcAaaOk
WWcFUi0KsmhPrPs9Y9HdF2MyZlDy072ZNoirurRAGrHwmYRDLnho5OgZo99GoVFcGi4GMDniEm4N
eICUOtwgZYYMWauEmD7IKGvGY3ppaqWyhgv79olFUzk6x40PJiBkJDB1RUuHwn9yitUQr+0Qj/pl
1QsLCCWg5JfgutnYQm1SQb3UMKS+Talq1howARTkM7SZompYjB1CCU98HfG46dcBGAAvxhBRemr6
KflKJWs+BMIQweE1uBskccMeJTHkSwF0o/WPTKC0yptOEfzTnBSpVDchGCYuQNgBsj4qHx//TmLb
3PtKwoFUo1OjotpyGnzCsFJc144dOCuKjWNx+rmght64lv4VSkay9J0csrnXdk9g5R58Ll1+ER7A
5k0PkQXCJNazkV+GpHFlY8yxDMex2iZOjqefhz+cInef7KIPN/+FF7ZUMXUkKyU+nb4wZLFexxrG
WdYlJJIxBWczWP6w6TPBjtSjYq2iKbfqU8QnHn/yvfGG2I2Mj2jCA6mxgAqePhqYiuOZSe8sA6dq
7kq319cyDNJFzeR8XVfipI4ZKRpGY8jDx+Yr2od3Xd8lf9iWF9+DRTfJ/kHvARc4/R6BVoU53CRC
ZW9HCyczKuz+hmKrIPP9REZy/xplb1FoMOUlaimKOKBHzblIZfAZtxa3QI8eNzYR+dJr0uTZAM7m
iWt0N5KZbmVYWjprrO1AHafPGiOnKpjc8cvCAl27EOXXqM3Iq7DL5G1TwTRv7GxYJX5tb0LVb7ZK
TntOkT3vmlns2yisqq2HRMCqxf4Cuirq155RdbSkLedjbSBgkiqJfVVRQt94EunoiGolAW9Mnzgb
u2HFvTehMkNYmWYtM+PTN5FCuWqtxnWWaajZq6AvEBoY1RQdkajDAckH/yjIt701IEXUlQiNe250
japCtG5L7NCdRqiborS6yQpJdEOqp4zhH9zLggEKqg4OAAOl069YSUrStYPpgI2Cs52Z2DFHIW4z
SRdG26oKg/Wg5iYuhlGJ1IuwHrDG9LbTbH/9+Km6n2fQngSSxxwfyuu93nbTqj4CbfT3sACF+1HY
CM+pVk04DZ1LV66HJ4L4Q88TkxeGwPi7Acg+fXF050amc7w4vRBjHScKd14YuSvARNUai44Pj7/e
Qwfo6HHWZJ2R2YnCIYNzYDdyu2HEjTxfo6zSAG7340968MVgZqqgFBhxO5M0FBcWF5k6HXZ7DYjG
K/v0GUwZed1rQf4OTrf5RCB+6nniz49CA2mciVIpb9b6zrAO1chbeWXrrm0LQZe0R2Fk935/1Cn6
9+LpDl9VeB8jTBLUw6vmezm8/l41cV39hJiJP32ZBWn9Nvuv/UeP/0MH0+W3Q47p8udvSZCuAlK0
4GtNaP6++1ZX3/7v/wH5C7UA94qjPfTrm+2+9qP/UPyZ12u+8QjDvoCGI2DLwu2cD4+JkVg7/LFi
XgDOw0EQC4r95/hH/fXEB9bi8dfcL+rj/82jb/B7KfjeCthBmRkTIELoBBb35Unnbvdz/cmimOYF
cyoGY5Qsuw/LfLwozgXVoEMtw0RbfEgUeODR9vmnDfL4C//xonwFlFuLHeoFWXq8PVQBO/lX1mDy
LxztC+dCXB5wxNX9EpAgHi+BfkH1BGsDyP/+829agqeOCAjRf20lpv/Q76VgN8hA4OgN0ZAVHwrO
46WwLqDTo6Y4+6UQecy/sikeWQoDn3YdiQe4FbvPZCmcCy5cjg1ohN2HYPJvORjTN/gdLfaBk47R
2UuhXCiqrIDeOwSBSeDULxDzZhquz28NRMSk3iaiE+QAh5D9n70axgUtKx1mN/nW0eFQlQtwUzqt
Om2/I/5dofKpHQEM82+sgUEooGB7KE6o2gVzcXJSJj37z0wPBzX/31gKAfcQ4Pzd5zROqPoF/Sga
godr6v//zfnUdmDHnrsGBveCJlr9ysOZlX5h06SUQcjPdR8Ikd8z7wtL/NA0mFWGmOJzmkip8gUU
VEH8OFwn840OpD9nLgVzW3SSdXpqpxFSvRDdYkHk2y/RbNdADCLOXAOOBIM2psmHd52EBfkC3oow
fZ95hKSZcfZSKBfwN8mtBYHk6MKk4KIbR2JBObP7zHY7CPT9mdsBKSpBXgVevb8lSNWPl8K+YEgK
zlslrxCf/Rmc32Vh2Pscb083+VUU/1HFqVJPQRuw/qEMN3aBUmiv7xZ9fmuwgx+fuR30C8FKYdZx
2Pqnl4XiXEBCgtAtZr08aX5rAJLn7COhXZCUgwYSFLbjs+BcgNBnCI3T4bzDgnr+Gli0pBgVWzSd
dp/TsEAeDbwAADihc95hQVAvzzsSBl0Y2g7cBftXFW60x7uCqEHrQQWuPtMjYZ6fRyNYKAA6AOgO
v/fpGlBhMmaDACSoQLvPXJfiHqP6z/uS1E3ky2g9PngyFIucAkkGJGVmHiTk89NpnYAIfkMwzXcf
8qSjk0FlATsMcR1K7p9/PMs7wxQCP+cFCVMnXrIQSL3uD8D9qwMiOD2J2RdZ5y8FeRL3JG2Wwwk4
bcqJXQFgFkHcmd+ixj2N2D+PFcoFdyThwj70Yk9vUWKFgpgU8Kjfm2aWBwTvo3MPCLeoDoEd5urh
Gj0tO8WMi6Y1eeXcb5B/daoz7W6dzDLgfcsCEvArLh6HTfWCZgx/CCZ95mHz/ApcE80IjLAOsUAE
4qOlUBh1UNhRpO/33/zKDfK+c08Goy0oCDJA4cPWP10DUu3d8sAWm3duxRzy7KVQL9DDAzbyMyBO
goR+oe8ktgWyeZ6B8vzxHoFSE9LfzLZ/Hf/TI2GDj2PIvq/x5nckjEOP6JxODBU4sotIiR+mOPey
KZQcadsh4jPrCGkY+87hOUuB0BIDHLRYHsymuDfBqRM4DiCJGffnzi83iA5CIgq9/F+R8PRkCLlF
IGe/r9VZBgmAY2cHSqAfKCtg8nA4IJM2nU0KLmD3sx9zimHU+ZUXWaUK5OjBysu8QCpFQ1hjtneG
kH09cw0YZICVBnd1KC9PUwjSKGZbQsVpfjiIAxbE5hufuQbqBcomQqxqclnoNGQc7kx9rhsASY9z
X96g5kYbjEvzkENOEicsZcGb0NTfPWiGOYOgGJz9+1uKgc8VWJrdZ7IE1gUytDqHZL5rsJ8rnZMs
qORNMori8Nb2n9NyijXgIACV/v3HLPr8tgPjyHO3A2m0jNeV0Jjer8QkKoiJvwri9nABzW8NKP7P
XQOTKQ1lo/C42q/B5EhQTukOuI8ZwuMO18LhwjrjSIjpjfBfIkH4VSscJ42Q/CEBI8M++27k+dFB
AR8I7WfXszhdA3pv4pLcr9C/DUo9bZlNEaPm4ZudsR3o08NTZoYr7tyjNaArbWOaIi6IX+FilqHR
+As4UYzJwM4LTfb9u54O8+hKA0nVaFD+/uNZLoV+/lKIW0IEQDTVfv3sR7tCJM5CxtfS9xnaDG+J
A3LxnCNh7FrvlIuHzvwpNk4MKRjwIfM+2+LhAEY5Zw00XPeYzwkV/91nUkAxvAD6RNdt5keCmcLZ
SQOREJ0cG/DHg0fCvKDEQkaH1GH/2T1wficDTu25SyGqKljXDO9+58vH0UG7oNmEjCbq2rvPXGGC
tIrOXQpSSYXGPJyme9EBQjxyjeZ8o8P5pSUvT81ER20SFpjcMJ/Sf3HQZrsG1v6bnRMhRVjAdGTH
7Ds+BOBHoRqhXfL7jMwyW6BHePYhYByJACtSGfvzPp1WWvwx2rrkJXOPB+dvB44EEyohtPLgLQHz
CnIJcXMfeeZ3PdA8P3s7YI8h/JZgce0/rOrxyQAJJvyPfvJXBW5wlieD3+nspVAuAAZC1kUsY/e5
txQM8yg4fo7553pTYoN87lIYIFl2VfbPcnqyFBSg6OILr7X9Ss11KfTzyXiwr1C+YCzxczQz6T/R
sactIwQi5noyDkOjc+5NFcQ8UjY2Kmm7z2QNCBJIVVqzBQ9zoM8+ETbDSjh28Ez2SzDpNzDCptgA
MfgbRTrPOHmI4OfsBvBOaMEI6NdD1yZdKCS6kSWkL737zDU4IIl07q6gE2eqXD0CyLH7TAoL5B8E
2R9lq5kGB1jE564BdwXUTCjslNu7zyQ4MM6BtomK5GyzKKHDwGE970hgn0g7EgbmQ2ugXYj+PAdm
9kX2fqOetxSMpGg3oLa3+5z2qBW4eGCJUWjF1mv3menJoCA+d1fsUoedrczD9QWkG86fkLSa6xoI
0avzTgayQGQNKJDeRzQgcMC0/8DrmV9xxSDlL7w8JGWmEBTcu88kjQYhCNWPHfKbkDTLpAEaxNlL
gXcj8c/EWG9/7Cc3JWfBwp4Ry72ZngV8qs5dA1MmjQa/grLUfg0modGAXQCj5GeTZ4ZH4i+AfIBv
qDQikaXcr8ED2QK5I02XeSePZLfnbgfmdqQD4BsZUzwUHYTsB3M9Vf899J9ndBCakGffEqBehYrJ
YV4z2RVM91BaIsX8iRCea5AQ9mBnLoVDoakJRtXhzpi06w0wP1gsCAu5ee6G8zUMyBkctDvgzOxD
hMCDH/ckGf2jcYLZ5cwLzJ8wvTOyaZYCPCjsuyMe1elSoIPOVHu2tdVfyBwEl4Teki5ETsRnEhvs
CyHSCh5on6vO8NY8f7QvrgrG1UwuD2swORGA4PADg90+8xNhHGRHzjkRaGYK8hBTiQe3A/MMGa1i
Zb7tBuGvePYdgQemUPae7ANSBvTx6ELsE4rZguA40GevgSgoQEJjzrDfBxz/48iIBgxBg6t07n2G
8+lVXBLMMFGu+IfetGBoU3QAEZt3To3G5dm7AqQseoEkzZPtAB6QFgRF3GHCz8GZZfoEfu0vrIEm
4E0QsH/93scnQ1iCMahg8j3TNdj5bZ8ZIW0ohbZGBvnwuAYWngLdEHuIma4BSj3n7gPaDeh8oYsm
/JLF514lgeQJB8KYa/KIhN+5a0Bo3AkJO8K86vgQgJUEKo065/wCAaGclgDQRPT5AXmjW7E/qGck
TWwFEiYMgX8iXSY5tMAIwkNmIvbrLp1ndDxgmM9YClJpS3gYCVHy/ed0YwhlJHq2/N+vP57nUhym
7WcuBbuCSczDS2HSaiC5mi3ZDCmvvxAfaDsDG6e5tPswrD4OE8YFf4bryE9I0Fxn2egQ/YWlQB0O
0dR/1GxgimuohKNfKzXLg8Ec9uylgFGB6DRs49/verwryKCAw0BGnbm4DY6sf2EpGNJxM9CG2n0m
SQSTbaQbYCnONZFCJ/nsNQD7A8cSWvLD3Wn6kVDzqDNnrtlAkDt7KSCRAJhFjeDwrpOJJs04qi/+
+HB57ouZ+fXkaAycuxTkVKKcBN1zuD25jI6DBJhyjTxCFeZ/swyUmhjJ883OySAEPJgyCsnh/Q8+
WQOybIF+YsfMdA2gSp29BoJ+Ry2B//b+M8mtxRIhgzZbELl+vpILQBdT+Bj9Ely+FxXoTovUYrYY
2b+AE2ZMgSQ9VPRDw3GyDQT9BsgkYjczPQra+fwa9gHQz//H3J3kSHIeWQC+CsEDEDEPgMhFSwI1
AAK61d37JCsgFpiVSWQlBdRFdALqCrxAXkyf+RDh4eFBCjJfWEAbVpXS0y3st9+G955ZL2oLZPMZ
2YCMjZXO2Ddt4Kl3LcBqpsOBiV2YgBj99X2w0qSNuURdktkuPZiIPgMKrqWjbbI4bjnpRCu8wWXL
1lF5LSeHIJBMa9iN1ggjP5Athgl0aIsGgs02X0DJmElL6yddpIKHuZGqwVEAZCguWOFWT8cD/JFg
iEgRJguojcEEYXbtuS59qOoVef6t1tvSDq81NtmkKWQRK+DgiCDNp2qQ2EZozyXO0ZsnDknqabo3
H6zsEI4EHy1tCpzprCl4hT0+i1BEbN91FC/VUfJnV0b311W9gmxd2hSuDlcDXdS+fh6nEHoQhnd9
u7ZsdZ3flckrYIWxlHup7VFlGb1pnWmiiMXD5gw9F15hn43hdRcXRwfEZarTEGG17NXRpjqZRoPq
amWibSJ2DoijhCLSykCBtZ+qpshrBMYtSupLQtFaYrxo2cRTH59QYsn8Eg1qjpWIR6SymNP1+eXo
SOwIYTkz1JeL+kGzvC+dQqwgWogFTyPpmzWBWNzlE8sZNG7k2LyBqnJ3+n3t19FBu9qmp4LD/m7/
el7XA9JhQRgTzfJeybXAVFWHlM2fZsDO670sdNzP18AoabDfhiQ9leWSoXFDe2LbdsYSN2WMJdSa
oTF+fQhkTH5+CMGdb9CSYwkM+nQeDS5tjH0gUnFtA3ECL/2wqr5Emr5l2gb70GzQb+41OkbuQBUQ
zo4CWvFie90FrMSRwFCn4EExs+vABCx6eD1EC2a/t63igpcseTIwxdJeAf2Ep25K0d2UNxFyC/Oj
2CiaN61n6EJpMxGuoeo0zaVYkYok+7Q9ltRs2Pl2FnlEQyyyiilNnxyO3CCoh/v1erm/oGdLngii
hekTobr2XVutMN1+IuGh9F70FOiCM6tOXCQTINkgJF1WRAD78vk6QC53+JcEbqqGhRnGNraDcgTC
ytN9evPb0DDpgQ5lhdDkfukjYXojProUBZprP4jmIz2HrvNQtZTY5ncH67KY5sMI9yTUUYTESF6r
JeqOsrczlNXRdFNYW6N9JyzYabcDDqzaZSG7kT4LlPC21DKJYt6chUOExLqCFTO8PAeIHps+U3vi
b8Cf28WKau6+6iBik9e+01c5UmmxjqRLmUeBQG0R5OPV9jLtL5kqyevTZ0FMpNwE6nUP7SdjDL2z
qtUDCG/aBloIZIIBni918/CKxKSxkiXwsc2TiqWLTfWQzw8Ukc680dtlOj20QWSTB51GXIHm0zpe
MVPotkFdpN1BeUAY1LbPrus66rJYg7vVcXKLVnSH6DjOIOnjllAyA/5NM/IxqixfsPek7zkUNQVG
bNodzOZWRpR9LTmezcEywPqoI4qaQGRPmyD6jgdef2eLG73c0FlfdRiaelHBMH0GGxA/3ZtDXAql
YYAEAYT2Cp5E+6nqDr6ltCmijuJW3L5911EKaUp5xK3Z23radx5Kpk+bqIX9Zpkui0zyQHs/Koah
N9CQxVVf7QbqDTVN0HVEMyYQH/caLPalt94wui43VhUtsFH7BLNqXdEvoUyYwpxur7o2lJ2WNaJf
ctzRi920flcwTuZXZGuygIPQ8eo3P5vLDk8GKIuKwoXaBYeSObUkimbjDMFBUaGh0EuFjoKE9uMW
6AeVqvaVQWVmBlMYwKAZd9XFeFxnQKPCMrBrHlTvYFAqS5uAyNXeZLaH9owV8CI46D/qxta+NbXN
sqYQJ5dxMjTgzu86jBFSappXR+Szou4g9cnaQA/KsE4k7NHiHGxogyVelT2xLpOiNrCXLmsDfiBD
sqRrUEYObQAxj3YEAVo9QHZxK5E6cAdZUuBhL5yRa1Mc9KA0qaq6A2RO1h2wrLQuFiFfMllXYNup
K4g4VIV6WQiQtgHdt7gHtnda07a26MZudtgVzafqhdljEnNHwpbo4FF1NfWosAgyPqwTCbjzJVKy
xoJRSnuFiRVol2Wno0mFRRyA46qN6jCnGfSulqTPyPaQwGu/71FhsYGR1J7mEY216+WQNqak/cAU
Hz5GcdUd/5sjQRTSbdnRvgvaoGMw5MJCE/7OrbZRVbWM7j2V0KqRUbco7QZKCRhKaVN7CYyrKRId
G8rrsKDFI+MMgvuB/KOdjnk5GRW0ppfGuIey6Eey7zO4Q1QKZh0dDHx0IkIvEQeROGLRyAjanrWB
UmLhbqDYMn0k9KQxlG1mKRsWunsrExnNcKEagnreGmF0O0SJoW2PYtV+qprCrCnrDkGos7kLu/Ci
DTwspwy0YgtHv7imLLqhgSglRxQui5DqsQ+6/dpH0QG64SCH1noqGh2ssU27A9cXZNbHOyRsStJB
LNz22w+rzig2u3SgDOyTGhpzblrPBxaGwdvdXiXLqU3XAskEykgaCLkd6Jw1n5tSYkfZSqOzS5/K
usMMmx61IREMAw46GR0imza/OGzaLKVgRdEtRMi5A/VDkMdBvjy8LII9oiuFb9r5Q9FAaeF3OlAi
Ya8WaCR9C06OMDQFaFQED0ST4qaYQeQHn2Z/2PH9e4FSN5ZcRY/4KJtNdTi1zAGJrWbwDPCm58xx
6BXAgTsaYJym6MkAa0yfDORKa5mWq55rO0qj1laXLGhZlJUA01HO2iDmNQj3xvujymIXktoiQnkd
6RnkUUNHmsSoqX4bAke5gy0U1Nflkl2ArJo7gKhk3UGRZVO29KFH/owuC4xDjJWdxeG1LwvXWdoU
VArkSEThugg5OiD0fOxHiuZ186SCadQMWxjCBkcX5nL6wrRiHqhmjZ1e2x3QyrPuEAAHiYFKyo04
vCmtgw0xj37TaD0/8MtlX15YMKriBerI5nMTFuidySI7lHo9G2DCzGADVZX18D1iejS3I+wCO7/T
jzibqGaxPYPqW4jYoI0g51+fhaW+FD/RtS4aE3uwRS5zNsNe4hRO3wthG3qRq91F4KekH2xnIOVD
jVvBQ//y2g0I+OAVcI+qXrDMj+9hYvc7Lz/Ij4e3gvYjqPgSL7l4NMhP8aP9uFYsUEU6v+vQFMsA
k8ujyuu2LOa4J9e7la6Sdmv7uT4YOrGcYk3X5GypmrFhhvTZjML2Zxo2ztrQHUCkcasOi74HUzVI
WMmXThnMpCgpyxu7k3FTQug+xAa5boxTtd/kpk+bwvTOPN8CogvKbegVUE+xGFVIrXpn5GEuSggw
P3GwZ1GNMkhbzJjggFtTOzrgP6TdwcmgL+7amEY9IVsRGBdEi5tC5Zs2xSF2c8mZewllAXF4MnbU
PWyjoApY2ysguGYwRZCI8M46EsGoEbeMnR3Bpyg7uZphXMMdRMLDoa8fRtdnLL7E44YrLxoo13ky
CSVAHUZ7gXfTfrAFhiNnU3c/Sb+sN1FmNpcFjVS48Tup5JaWroZ1WYzHMh8P5MuxlWN5p9Re8oOA
wXQaSvXaTogN2ZgYfUfQV5yiHrpwfT2stZ00oenCVY0HM0C/QqxATMRBb8/CKHFaNzu9QhjvfFRK
llVm7Fl3UGwv5I/ab/eo2db8KTl6UZeqJUUzb/QlJSIkU8QOMzz0LjMajW9XX+Btu0Y7oYh60cF8
fQZ3MJ8xnhyrFeBdgTosYWeLH4kZqmxQhvVx14ABm5cdZY3cZCWA2klRNEKans3gB4jY1M+OHT9g
ZANZIxuRQax6S2w2+eabYSXWgGtgGhVLzmUdC/+6xdP14gEly7QfhI6L5VyrfuHOyA8kVICBIJKX
Vm3Jm5L40gym8F3vgIDvJdAUgxvFm6phYQYbKCblTVgSo4yJgsvRJtxV2eoB9CLtANF9PXj1/izc
2GApq7SbpW6OlD8ELj/8wa3tM9dlQ6A+bZa21LB2ftDvpM7kidYMyRKxZLoK6tYU9ozviUbXNgVR
6/SRiIHt2kLPMb0whtY7SiYu0ObDRDXvhTzhVkENEQPEsZzGshheSxeVDa2166UJuGBpPxAWvOHK
mTh/38Oes2kMCyCkVj8SMwjKgzZZGyAadpOIURUpqVwv/a8vqKsWEaR30l7hwozQcB7KuBiHXkFM
3WwKk6BqdNjMMKfEI0IkMp++XIzXNjCcWCNTlB1BzFBERI/JKgmg6PPIaWgDarmoRZpQVc+CkXr6
LATy1ZjFNPacFVzbIK7RSK3PJip5YQIXpE0B6tRuHZkupMJSkmjLeGqbYrvKt9uY4ij+2U7XesWo
vEYrW0PPn+cVZSuLGQBwqABW9Mmr783oVsTgYMcvcbTkAdnm+SO7ZeyxA1XoUwhHbhgrLC6zpum4
2RYXz5XyZWOF5HrnBKzW6xGKIfAex9WhIzvXS6p9Pdl3p3UGsRKt5g4YPMok8W5jMiOBap5UzwYk
XtM2UFisl1Sbelb+KEDC9dAsOXfkyq5ncp2lTWEsgS8hSejuxVFU2H5B2WRpoVl1nPgMREs1FojT
dm2K3X6uAySniVWH+17kpOq12cvtJJpRAqTtbQ0udmwDd4T1bdVn2Ouu8knYYIsytYLaMLNrM8ZR
oMQqw00uy7p1y6djg5YkMMPWQK49D6OWJOE7ExC7UKuO69YzXBUEEPdW9cFxTQaFzRdkjTAH7PBp
PlWDAjBe2h0I9kQz3jLoOwciNt/iLpW1wQziybtoPgEy9crq3nWYRGs64NogYJa1wQz6FAQJYmsX
Eemzzw9tAOekxmiYVf01WrKmco+lj8SOppEkcmv7bfMZJZJEcy28U4aXjZAzSFzt4drwBQTByQhJ
S1vGFGrbjbXrFRTa5jP4wQKZHyT8MooYHonQZiDfsbUjufYtMQPGx5HwCcph6w6jpGH9BeCLANFD
gNoeaEWvyHdnd7Fnw5qe3TTcycnQxOd+xWEuRG1nOCCShoOuQ9edvQmUdHO3jk/VGLGbo/FiWhFg
zy5V9BOHMUKiadp52PYHo+r4Crcl7Q1EUQ340Y6nC4uQEd6uDXaLd2Uh3tOmAHEJLi6a9tgdQsTB
H1+mWzWzqBnWuomTe80GCVl7PY56UGBgyESxtKT47TnDRlimoHRFMnmagIpTdLBC23S7aqDsGF+Z
xgsbWOsW8JY7CSWkw8pK2LKpwwzDbSzbqBz6tmsMsYeXBXr6AkNXFVbVD2YYbu9i26P5nHK6+dxk
kgsLSSRYl9l30QiZ78QpuYHmiRdNd+m1HZDw9m6L84mpaYpOCT4XHfSYbL0dg4VNKjReVnbiVj0S
eW4+yim+KbXovhk5ShrW8ioJtsBR1QYzTKy0Ia2zC2ngyWwB1RDJRG5Z1g+6mUHmELgeFqFT0WfI
o3LK9aDphPZf1gYzqP5pxcZahZCPv74arSKwj71s/ZSXQzXDt2NF17EXuByZgGWMtum8VR9KdKSG
zEmQJKxwK4/A8e3n2hvoUphY2Ap7+euiN2PrrzlTiIsS42sLqLUXbst+RVzBTtsMchTxNQeOwTRy
ygvci6QowP/Kd9rybaaonuSB1gy0lhjFBtOZI5opyauqKcIM+2h2UCuLwP5e1GiGV0SkiiFZ0Zuo
rClmAEDqGGyhmbSYJk/GJtioWo6HsjZYtK2OTGCE5JAsAotfjv/QHbQb7eqiIV42W1q2ffGcDbSN
IDl0VprPaHBtLEOCADy0bNo0gyqFq5D2LcZAFxpvs+agpsOFVg2Ni/aU5vzAoMUCqjuTSn6gsIKS
v0TOmvnSDLo9IdAUGy17AslNj+1o+zqaXXsnV0yc8sxbpYJ1ZNx+WibYUMqw1sqmsjbIUy1VU8ud
vgk61eQVuYVvsGvA+uOyYSE/hnJFRteE9EZrg5vQGBurcAMut0fNsJDfDR/ucKDQERJ/zcdtMMwW
8CQklnYqlHWHPEEi+oz4Q/T7ug7CjQ1w6ywx7CQ2C4bGDkmQuSl1FrZLeXPfOXD3XvuBfGlJCrZ6
z32dT6DVU/pNptHTLddAPfKVfV34xgy6PWxAyBDA9TZztl0llJvOifW/Gxr/jXPzsRcf++137x/f
/f7p9f3r+9PH//7x9PLpf04ff3x8/dV/cP8HfHaKH/fpj+++/HwFFnr1D//30w+n9ke3/yj++6uH
dx/eP/3u/cfXl/ffvv4mfvvBXzb//bfTc/OLdv/37gVvf/erZ/Vv1f/hH96fXh5evv3uU/MXn7pf
8y8PH05ffv7/bz99fP3w8PT48PTus98+//j0+unzwXuQCohl7P0fxa/x5edXv3Zzh7dh4Vefc3p5
en55+YVHaTrO9qhvnl9fT0933mkXQjMXY//H7/Ty4f7bWMbItbMP+b8ffvj48Pgw/R66LlLW7CP+
+vr87fffPT9+mHwIvkIMmdIPefv53enllzxtbxQ3g8He/vHx9fTyt7efX+9+NQd6YWbI2Vd6+8fL
6ZuX50mr6QCFzl/2EX9xXn7BkY92uGkwZJ/y55fnp+dvGG3qVUIeJurk7EN+x4tfniYd2fzZnDn/
iD8/PH54eJl+CYCoGbz4T28/P33/9vMP75/u2MqiyRm+kD+9/fThrvsCf2u35q31h4fHeydEXUJE
Mv+Ir5/vv4UaMXQJs2719dtPf388ffN8x3n15QPrk33Kfz2evvednyZ9SxswqA/ZZ/z1+7d/Pk09
gcAj3E6kndlHNLf9y8NnX4uOjuPkld897Ve9eCoX+eoqafn9bXb1q/9AjhQ/+NvH08PLV/8CAAD/
/w==</cx:binary>
              </cx:geoCache>
            </cx:geography>
          </cx:layoutPr>
          <cx:valueColors>
            <cx:minColor>
              <a:srgbClr val="DDEFEB"/>
            </cx:minColor>
            <cx:midColor>
              <a:srgbClr val="86C7C1"/>
            </cx:midColor>
            <cx:maxColor>
              <a:srgbClr val="46A9A2"/>
            </cx:maxColor>
          </cx:valueColors>
        </cx:series>
      </cx:plotAreaRegion>
    </cx:plotArea>
  </cx:chart>
</cx:chartSpace>
</file>

<file path=ppt/charts/chartEx8.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Elnät!$A$2:$B$22</cx:f>
        <cx:nf>Elnät!$A$1:$B$1</cx:nf>
        <cx:lvl ptCount="21" name="Kommun">
          <cx:pt idx="0">Stockholms län</cx:pt>
          <cx:pt idx="1">Uppsala län</cx:pt>
          <cx:pt idx="2">Södermanlands län</cx:pt>
          <cx:pt idx="3">Östergötlands län</cx:pt>
          <cx:pt idx="4">Jönköpings län</cx:pt>
          <cx:pt idx="5">Kronobergs län</cx:pt>
          <cx:pt idx="6">Kalmar län</cx:pt>
          <cx:pt idx="7">Gotlands län</cx:pt>
          <cx:pt idx="8">Blekinge län</cx:pt>
          <cx:pt idx="9">Skåne län</cx:pt>
          <cx:pt idx="10">Hallands län</cx:pt>
          <cx:pt idx="11">Västra Götalands län</cx:pt>
          <cx:pt idx="12">Värmlands län</cx:pt>
          <cx:pt idx="13">Örebro län</cx:pt>
          <cx:pt idx="14">Västmanlands län</cx:pt>
          <cx:pt idx="15">Dalarnas län</cx:pt>
          <cx:pt idx="16">Gävleborgs län</cx:pt>
          <cx:pt idx="17">Västernorrlands län</cx:pt>
          <cx:pt idx="18">Jämtlands län</cx:pt>
          <cx:pt idx="19">Västerbottens län</cx:pt>
          <cx:pt idx="20">Norrbottens län</cx:pt>
        </cx:lvl>
        <cx:lvl ptCount="21" name="Land">
          <cx:pt idx="0">Sverige</cx:pt>
          <cx:pt idx="1">Sverige</cx:pt>
          <cx:pt idx="2">Sverige</cx:pt>
          <cx:pt idx="3">Sverige</cx:pt>
          <cx:pt idx="4">Sverige</cx:pt>
          <cx:pt idx="5">Sverige</cx:pt>
          <cx:pt idx="6">Sverige</cx:pt>
          <cx:pt idx="7">Sverige</cx:pt>
          <cx:pt idx="8">Sverige</cx:pt>
          <cx:pt idx="9">Sverige</cx:pt>
          <cx:pt idx="10">Sverige</cx:pt>
          <cx:pt idx="11">Sverige</cx:pt>
          <cx:pt idx="12">Sverige</cx:pt>
          <cx:pt idx="13">Sverige</cx:pt>
          <cx:pt idx="14">Sverige</cx:pt>
          <cx:pt idx="15">Sverige</cx:pt>
          <cx:pt idx="16">Sverige</cx:pt>
          <cx:pt idx="17">Sverige</cx:pt>
          <cx:pt idx="18">Sverige</cx:pt>
          <cx:pt idx="19">Sverige</cx:pt>
          <cx:pt idx="20">Sverige</cx:pt>
        </cx:lvl>
      </cx:strDim>
      <cx:numDim type="colorVal">
        <cx:f>Elnät!$C$2:$C$22</cx:f>
        <cx:nf>Elnät!$C$1</cx:nf>
        <cx:lvl ptCount="21" formatCode="###0" name="Balans">
          <cx:pt idx="0">78.193146417445405</cx:pt>
          <cx:pt idx="1">80.373831775700921</cx:pt>
          <cx:pt idx="2">76.470588235294102</cx:pt>
          <cx:pt idx="3">76.72955974842769</cx:pt>
          <cx:pt idx="4">78.333333333333357</cx:pt>
          <cx:pt idx="5">76.190476190476204</cx:pt>
          <cx:pt idx="6">81.914893617021292</cx:pt>
          <cx:pt idx="8">84.905660377358487</cx:pt>
          <cx:pt idx="9">80.681818181818201</cx:pt>
          <cx:pt idx="10">84.615384615384585</cx:pt>
          <cx:pt idx="11">78.461538461538467</cx:pt>
          <cx:pt idx="12">77.868852459016409</cx:pt>
          <cx:pt idx="13">71.27659574468089</cx:pt>
          <cx:pt idx="14">76.47058823529413</cx:pt>
          <cx:pt idx="15">80.158730158730165</cx:pt>
          <cx:pt idx="16">75.757575757575751</cx:pt>
          <cx:pt idx="17">70.967741935483886</cx:pt>
          <cx:pt idx="18">64.15094339622641</cx:pt>
          <cx:pt idx="19">76.699029126213574</cx:pt>
          <cx:pt idx="20">74.509803921568604</cx:pt>
        </cx:lvl>
      </cx:numDim>
    </cx:data>
  </cx:chartData>
  <cx:chart>
    <cx:plotArea>
      <cx:plotAreaRegion>
        <cx:series layoutId="regionMap" uniqueId="{3BDBE352-9C23-4C1D-AC6C-3E1FF3040537}">
          <cx:tx>
            <cx:txData>
              <cx:f>Elnät!$C$1</cx:f>
              <cx:v>Balans</cx:v>
            </cx:txData>
          </cx:tx>
          <cx:dataId val="0"/>
          <cx:layoutPr>
            <cx:geography cultureLanguage="en-US" cultureRegion="SE" attribution="Powered by Bing">
              <cx:geoCache provider="{E9337A44-BEBE-4D9F-B70C-5C5E7DAFC167}">
                <cx:binary>3HxXctxKlvZWFHoe8KY3HX37IQGUo6dIuRcERVHwPmEXMivo2UJvQBv7T5EURZZ4xf9qpIdRhSIU
LBSQ5jv2Oyfxz6vxH1fZ9WXzYsyzov3H1fjny8ja6h9//NFeRdf5ZbuXx1dN2Zaf7N5Vmf9RfvoU
X13/8bG5HOIi/IMgzP64ii4bez2+/Nc/4WnhdXlQXl3auCxOu+tmOrtuu8y237n25KUXV2VX2O3t
ITzpz5ev+usmDq9fvrj8mMeFF7e2ia8s/vPlRVW1l9nli+zzv4uXL64LG9vpfKqu/3z56JcvX/yx
O843c3qRwbRt9xHu5XpPcSUwQVzffl6+yMoivLuM5Z6gSjJG+Zcxjy5zuO/LbNzt7Kcv156az81s
Lj9+bK7bFhZ18/+39z9aw58vEX35zcYM1x+vYeVxW94M2kxuuV3BK/9myX88huRf/9z5AjZh55sH
qO3u2HOXvpnbX4H2ypZXaVRmefvzcaOEY6wRQTcf8hg3tYckRpoIfHsZf4HoFr77eb34UQC/fcIu
hDDkrmz/n4Tw838+Xjf5ZZFdFh9/OoxqT3LGqWbqL9QPgWoKrr5evtX8Oxgfzu3HoXzyKbtwst8D
zs//3drrJvz8H/uL8GRIK0w0vde7h+aU7wnCOOFI3l9+iOfjyf0woH/xmF1EwaT/Dgq6+fyfIv38
nwrc9E9XT7knFeGCkKe9I9vDgkswwuCuHuL4YEo/DOJTz9hFUPweCO43ZVF+AK386fiJPSUVAETv
1BFweqiObE8hzSDA2XGP9xP6YfS+fcIudvI3we4yyyGq/slRqdgTgihFJUj4Q8DEHoUL8DV70n7u
307mR2Oandt3EVO/B2Kry+yXuD7ATFKttnHnzWcnIiWQaEimiN7Rtbvp/LCm7d6/gxr+TTKJZflr
ApZtgic15V80agc1tUe03AY0oIgPPdzddH4Ytd37d1BD+vfQNZNdpxCXXP98+4gFwYhzcW8HH5pJ
vgc5vWCEgJN5iNr9dH7UQn7zgB3cMPo9cHuVfv6f4qejBtE/4pAaEHGb7AE6D1GjewAmBk18DNrd
XH4Usp3bdwEDff8dkoDXn/8NTNnliyUkdsCS/YJMHVIBJAml7C6U3DGUeE8LibDEOyr3zcR+2GT+
9ZN2Mf1NUnVYcJP/Eiz1HoXAHxOpbs3nTlpA9zgiUhAJXuih+byf0P8Gw9sl3T9hF7vfJC34/N/N
9Yem/Nl+T+8RySQR6o4/2VFCvkcwkKKKPc16fpnUj5rS3ft3sftNEoQbQ/OrCE+9JzAQ05p8zeAe
+kCxx5mgQgp+H9jsaGBr76Z2r0K3P/j/rz08XN/9Q3ax/E0CUA+cYVNc/mxiRSAIZUAHBXo6lIFI
hxIKl+9Y7R1Dejer+83/uwju3r8DHvlNotDl53/32fWH8ucTY1v8JIea5p2abQnMh2oo9zDbhjNq
J1n/OqMfxu6JR+zC95tUjm7szHVTlE3zK6IYQfcoVGbRlt+8+YD7eYwhxZISgPmvTenX2f0wnjur
vH/OLqi/SaKx+fzv/JcwMQAnBiIGtO7OpO7AycCkcgll+p1K/P2E7nf+71rTb5+wi91vwqHdieqH
0trr4qe7RLq3LRVx8aVW+xg/gvaIoAgY0KdLf4/m9sNQPv2UXTh/k/zwCAzrL8JS7iHKGKFAV998
YMcemFaCobsCqIBd7/h1Qj8M4BOP2EXv/1jZ9q7n46FRekQ4/f2GJSGZlgSItKe8HtvjBEFLk/xa
sb0d+q5j4tnpPN2v9OruvkdTh+ajX9rR8tcNS/ctXd6lvfRvesEe9Cx9/+qXZqedW++YjqfSqLtL
649/voRogkKHwwPQto95xJJ8W/q8BeDR7deXrf3zJeZ7ioJHgxosRKKaSGA/huubKxQKDwpvr0Er
BYMI5+ULCKRsBC1rcg8UE3piNAKaRkN94uWLtuxuLkF9cNsro4AdBxJAwqUvqz0psyksi/utufv7
RdHlJ2Vc2BZmA50bL19Utz+8mS20vUHNCnzulkoHXmG78Orq8mzbagC//68pgetxUyo3V2FqurB5
LyyiLtdoWMyzeBdox7qKtuNlGvDYm8Pq/ThWwkgy1IvIMbGzZJOzT5u3JDyPnW5Tx7pacJ2Sw4bJ
dRJki6RBJmv5O8fJL1VSrPIiWgZBcZWRet3EeexOrDuuY+eoUSN3a4aXmqZGpOS9gwrXsZM/WeGc
Cj54fZGcpjPpTVm2hhF9MMV96aW678zE2lMl2IlsWlM3CTbBcAabaFTIGzcS3HQqS7xu7l/VyMVk
XI01X5EqXqBUUVPV6JTQcdlOYpHw/EqVhS+z1rrpVOhFJENxiLLIBGNuui43aA5LV3eCwh6x41o2
6yCNTSyH3Ixs3FidrYY5qVwR96seR14WWOpWbDZMUbePkduNTJ50Dp78PssXqhoWSvP3LU8zt52t
p1hwLEW3gT3fDGP5utLZZgjUWT7Eb+uErMbAuYqEjM2keOSiNv1UD/05HkNpBlQtiiR+XVXCemU6
+mWATro0cd70eLzg8IMgMkPvh6OLunUrpszNGY29YhgMjhdJjE3T49b0slvorlsmXG/KuXKjsneV
tctqgPX1dkOCIHMzMnp9uxJ82nQT35/jxK+bfIknuexo6qOOhKYZ+48V47nJ4ksUpW6osBlYdBhk
9qxwHFMzuWkS5DokXVuGPuBwzNxgKLBXxqQzLNejKXCZmDqcGzONzeRlqVrnKipMUQcnqVNdCjE6
BpdMmbIglRF4br2w1Ub0jTBYWW+g5aJ1kJt0xXFr8cbmySLW+6qu3gwt8ZSeVry2uQHW5j2GNtWh
S65EOu/rbP7UKiVcWyfUD22+Hoj92Ds2NhEeTycbUzMh4lYLFG6GJN9vubMq4ss2n98SzJDb8umq
kIT4kWCHRE1+VpihjcRCkeo4m6NFwAqvLau1tm9Kok85mz3NmjPeySvBWw/NZWG6qlnGc32eFaHr
DIMbVNod+PDawYmZdMW9ppzOLcezG2e9O3VwC0vHkw5rH9Row4TCy5H4BWcuiRNj08OyL41yGleG
xFRdfVGO5Vlcp4sMzcQnbVCdDV0q/Sis83fpGDG/7nlvNFW1G0ZlZ2QFYjbxdiNxeBSGw7BkZVav
yyD22nlsQ3cciLwg4zj6kU1aH6u83c8mJs/TXoxHfa1iz2qZ+WVKmClzwKAtiEeiAa1RPpuQOoEn
45r4o47LkyATzCSJCnyW95oZZOv0uuWF8z6ZYmJ4OGSmKZPktcjT1nTN3LrtgBakS5bj0K6maKbr
ZMyjEy1ak4LWpaRc9uqaU8tWltDcSyb7trHCVME5HupDFvgOEW7QNe5kWeKBQfZt4yDDR3WYl2Pk
JkNgjeTi2KYoWtKp9/iMF0FOr0ahT+jkJQGsYBgOs3Dw06rHpkad9AddFIZYNK/aeco83X+sSbTi
lfKn3B4HVi11EZySOjwhOChz0yMZ+k4dvbYyAZNjF3PV++PkBnEWun0v3zuD8mbUb9jUCA8L62YA
KyHhYRbnS1ovkqoxsgN5jYfYjdIq9qiCPRjBxPaDfB/gfNFGdJk0ryp+kUXU48NVm6WDSawjXIAh
MYkTVGbu2fmUInrs6Go9IpmvSJCto7xeqNnGHpkm4iE1bjCOj1shl8ym4aJpneKk68NhEbJYesHQ
abdM5wMyKcNiR62muEuXdAgPGK78CcWbbK4KP2+d2mvDKXUTsLq+7VKvVPuhmE9wokMzxKeDUHQx
BPTCRmNtEpSvmiSrXAsKEWZz6+fT4M9jjgypyqMomNEiLNNzsGvOdTP0AHNcvkM6v8hD2JXe4Yty
HL3Cjsw4s0xNUOMPbYH3FavAE/XBOxJO0oBiHYsudS0vykWeh4GZR7LJcealAh1iZJdDW7tZgEH9
VCX8tKXxfmIDbsYSrJJueuKySZi6jxpTUrRyyrk10cDWFE8HSJQHeojPtMNrkxFWrnjWxsYh4ztV
zdfzxJwNEX1rxjFZ8jJ7g2WcuNoBLxBrPrnTUG9GkoUmmvqDYRYLR7duJmAxQS5NnlcrpCufh0iY
uG+9YEqvyuGNnMr9JOu9wI5HQdJ5E22PxzT4qMFOyMlJjS3yN6IaDNFN4iUhSAItyNtmRMpoMFRu
3aHKyCwOYRYdNQnvr0sdvkur8Y12wEvG8+Qipz/LxBuNK76oUWuKLOhNapWLAZi+afd7UR71Uiwz
27gZautFUKCLrCLctE7QuHNI2Fq15JTENjnCc1C5jhzXNCg+1qhs3ZwmqzLtrRdKNnqERft9zQNT
ymEG1z9uqtS5CoMiMhxDz32SgAPvy9LtO7Sfs6l3STQWLurFWcAzuQ6jCmQi1spANXT2nJodDU58
HqfqwyyrI03jVyOCfSjGYhXGVejZomIrXKbDUd+Anw/r8rjEb2nlzGZu533Hid/NPUnAarWNG44z
822VgcGq5yW2bQgOJPLj2enBzSu8yBylvYrqZe2kG6u6t05BwBs38jjTYCb6yaYuz7P5aE76tXBA
Wh1WrQOmzrpyXLRZla60Ltc60B2ouVDuGCY9QJCmZiZIGuj1dBW2ryBAOHYYFz6aWrqax+3PsTpm
EMD4edSbyTpeTDX4FsFcNdfLuoyM4uQAdK85wLXdD0TldhoCm6iMvF6jNc6pPzf5ulPvyr5bJbQy
Sim/a86akB52xDnMNF43kfAH1L8j4PzLPDdRDZJQJcVZP4SeFC2YqbbeQILk9kluTc5E7eoJhAI5
OfNmy1KvzWZyIG3T7MtBjx4iRe11VuZuk0WZCdLhotGU+e2sVgVBq9QKF6LqtzGuriDs06brx8sS
ga/Malq7JclSb+bJVZwEbL/TgrrpjDxRVSunYV4czu8TEa0anIuFyOeFHPAmLJSJq/44GKzyY4ZO
ZwFPGnDVeVT2vduRhkGoFftKh2hBZRKZumwXHWpeB00gjE2C1sxpHR8JPruIitD0bQzxdBRc4Aaf
ZoGqTU3zxMRCL/N4igw413MxF2Q5Fgne1DZ2ztScQxjXgnew2SFq42WcOMsuDc+g4deaTtee6Hjv
8okvBG3GC8zRtNCyGxNTDh+EKErXyefyWBfDWd5o605ltXAC+KKaQyPD+CIux3USdvtNM7hTUu2P
U+Ha5mzsHbD2fXI85nntFYn0bVR350k+LFLErJkqtKhycYJ4s0kYhZgnhxUijTze14tqCk5DK7ww
Je84arjJCmcxt5EniypZj/WIjlCL0oMx5fshHis3mKvRtOBYzWg7iCaKengrpzxck0Z3m4xNC4lr
2Ko4L00az6UpUccuBl6kR2OhstnoJJhdLig7GBiawG1hvRhbyo1A8yJM52ZjC/ZKlHY0KM42LYpW
eYgXYR2YjHUXswVRDoe58Vqkgss6zfoPVpVs5fQ4hqykz/xRZMbGKF7IXvOroQ1rM3Odm8mxw8Vg
h9lLHBqCl6/YOkN56WWdhX2CvAj1zqnOk2VcYGSqXCKDBwWhvVNnx0KlnRtmTZYbNeN3qSzCI2TL
dpmpcBlg/CGT/fuhh9AJFRAD0bY9wg3lC43G08IOl100fEjHbpU3XWvaPg+9vJnoh1bp95okiTfw
fllAdNgV7INwuve4jc4i62Qmx2gha94trCAzhNDqTdSxD0UU1L5N2LlWozZcNBWYUxGbTEwQ9moI
A+f0TTzi15UjjRjDk0x1XlHnXhNbnyeTN9X5utTFqaaVj0A8B5G/IWX7WlbpKUT2hpJ4ZYPGKDEZ
PAEiFURhIa9CU4BZNzgKQoO7fNPaApl2cOzbIQbDVuOgczmHgIrI2o2T+kqBaAeIfponSPW6VgR+
h5vqoGxm8mpOiXWbdGKrNqWnMgkhOZSNp0JIFsYpKPx+hHxxLFns0n540/V5Nhrd1bFRnSjWUVxp
M2FUeFOE9SkCrBgF+ZgC+qmTPHeTrAEziwuP9KFLhO39SIMDVbHfOQisW4BqzyblwkYT9hoVgP+a
X9eieqXizFd59yrQpDqKpsFZhdrJFnWQ+olO5VFU6Nk0CcnWZVsfdYOkp+U4mDHpD/N+XDpzOCzL
jq+CCb8JwLWAZIbr2NnvnPCic/J6FZUQWg/5WR+cTQrckx7k0sHFWRCL9zZoF6lExLDaUhN0wWlA
I+wRh6VmILOzKZje9C24W1IPAfhUBXIBycArMlTYa2MIZRAJN3ODO7cOCuOgtjgXDahlUscXURgq
Lx9xdZz3LHo/RSj5AGX05hL3qAyM0zSnLMkWcBjPONoiv46ndTzQ2qPtJuwpjHSWRm6t8aoVM6zQ
mc4Cm6m3KujiVcHwQTURSFpV4XJ0YnnUrOEMIOS5kLpIUQQQxmSvBkx9NrcIvD8Whoxl45bipKuk
GdOJmBzuNtzmq2TgphT7eo6Rycvo3OZoH7PaxTY5rWW7QXG/ibt+A3oucLBAdVicj43Si4KNvadR
eOiw6bB25hXu1QKpcHBxGFy3cnbDBqJBCGA2M51qk0sZnsQs2U/GMN7Ao9/xHPnzYAMThEPiOWHf
b5yCmtKCpiE5APlQOh9zVCB3zoOzrB2OwnLGbt9k3Vud9J07lhCO5TGkOVOf2cxEargs5iq7rJyO
mbSvNklTYIO6USxHPYE4ECY2quPtAc/SwC1GCttc0mTdyu6DUuEbHMfvsGMDNxqs3Gc2W8wOHtws
iq0JQ9QdCA5GM8LxKnfYSlb7qM+9YkTHKEdXfKKveJv36yKu3RYSjzqxfjvQi1ZXpk/LSymvIiI3
LPYr0Z8E0BcD7vhMFHo/QuSAxplznUByaNmQuSqk5+EnrZrk1Gmnt1pXsSm7NnGDiWyqvIHYLHf2
NQuYV4Z5OAIhA2rU9KuH5ysf0WhXZTXBYdXo7tTr/Z//OvxylPbmzOXX77fnZr/+dVxdF69sc31t
Dy+r3V9uuc/7n349vLllG+9Pcu4wmLcncL8Qfn/n4iPu8xHF+6UBbEsHEgKF6fvTtd/wnl+44K9s
580Nt0wn2R4VElhpOIsC3DW0594znWhPK4KpBs6aIQJlh3umU+i97bFcKAlCQxM0hhKg/r8wnXwP
6g8SOFKuoOkezrD8HabzMc0J9UaYgBRYYHgYlKfw9voDmrPLKNjOQTPXqcYJwu9OnmapbD0WzWTF
RKeYiWhrK8Pmzjl5sElPsKywhgcU6+3YShOsbhhbwWCPH45N8rDWbVpxVzZAfeWEVYeQgMWeqnCx
+ZGhOMAAzLKAHX08FAIficlccFcNrPbydARGqK5qz+mdwXx/KADtm1VpBOXcLW9MCN0hjnGYpQ1t
YVU4jthm6PjksZpNR98f5Snc4GwTgz4OAgcvtkz4w73r8jBMgqrkbjULvbJ0Chb9hKpN1xX1OiAK
aKyxbahfdMmIn1nh9tlfqfFb3LRkgkEj+rZUtt2BhzJTE5ElSQ2UtGNbIOFYU6xzlJWLPqeOWw6x
BJpSde73V/yUtGzrAtCZAuNqviMtOhuqoREwamyzyQ3RNEKKHRerqknb9feH2kK0s0A4FQ8FeSow
6CeFpqKHC1QWxxPkNMytyRQB95mLaJlATnIqmnT0GIl7L1JZ4IPFHQ+DqqX+98d/QoRAcLYGAQ56
Q+a4A24RRwlWGYDbj02yT0oNaRqAafkz44Dl+WadBFoLFCJQoWZ8Z5wenJ0Ok4S7dM7mdWUpMo4S
7UFVRA2kt5G6dRC35+9PbnfwYVnlCQgJeE0ESsgE2K/dfXWAQOkSydwUYboS4QDJ9CSmC27n5BkZ
fXIohRiTQELDiwygj+EhhBkjiFYq58C31ldZU8llqDJ7GvGUPDPSU8ICdSqmNcSAcMB3Ry6DPtFt
w2PYxElVvqQJjl0BOdIhVLHa83xEowJOuopeozTAB3WPcu/70vKEOhKKMZVwIhUJInZQlE6BE4dE
3I0q4pxriPtcKaNp3cy1A9mSptvgHwKj74/6hAECEcVCajgGC45oxwiU41SNIYENLmOIGeuwjKBS
BglWOA7OJoWgatk1mi+qLm4+fX/kp6Cl0N6ENZbgVcmOgZ1YUnfEKuYC5fgmwx1fzlnKPYi7xY+s
EWgfrRFTDOqUj4UItyXYUBww1wpderau+3Vvp+lT1fbiMO+m+KTPHJ0C38HYc27kiVWC9aFwbERC
2VXRHbGKIfoNUQWFiSJKslUL5QmvxTr1Y1xGz6gl3j5rx95ROAsGB5o5Rwp6VR6vs6VapnDkiEEU
riJP1xnUMXiifD6RwKApO8iCmGw5XPGK5iXycSI/OigqnzG72yND384D9ploBtaBsq29euBYkNJ9
P0cwj4hCwTMKooteFtqPIUcyM1QivSSCLJLp5H0yAL/udOj6+6L1hEGEGA08HIFeHbD9W1AeTMB2
xRyiiDG3LWztjQ5P92naRQvBxmKR0iZ6RsCeAhneAsEU2kaIVO8suCpm3TM+gICVI9B4cUU9xMPY
D5GjnrEST5gpBnEoRAr8JuLbWdrcOw3iQc6AhocCSSl7BQktnoZXYuigSptzsaplX13LasiOmz7n
z5jJJ5bKMMS54E4F03BU9PHWChYXEc4y0NqwCrweAmXDZ9FsuI6Sv79UYE8hMNYCUZDbHQNRVbYv
kBMxV4ILOp62RVwZ9JVJhqhdZCEjLrymIfRTZpWp0qj2vy9EW8u3o00Phxc72lQ1M9D7k0PBZW9F
NkTpom6n8plFPhbVm1BdAJIQC1EJf/Ed0UFiGqpoAraoyHAM9FAu3kDSTL1So8APUpHuf39Vj/G7
G48CchDXgrtBO+NRB+NwwODhVJc2S5IN4SqN4tzNJJSovz/UY1G9GUpBv5yCnBYaXKFt7rGoAFkS
oARKcz6qgJNICNTL5plcphULFm2P8D7TVQkEbhd6EcTYz1jDx+70bnRwbHDwVUCWtc38HtoAp8PA
F2fM+gHHFizRRE1KRLvpgLL142zAfsNbevL9JT816DZDBKklDBKHnSXjLnQmgpPGH3CSrzOgLH3U
ssTXaE4/SZWkp3LuhmcgfezCb1a6baQB/7Z90wx04jxeaZBkiUrTqoEyKp+BHi75Kq4m4aJ6htqZ
lSWQeyHpFuFc0Wc2+Qnp1aCZ0IYOQROCBPDx0F0Ar7jKx77xcxtGrnWc8MBWWkOtSWKf1DN6xrU8
tVQMbTwQC8KCod3l8XgSau0JIUPjY9RV7hiHciP5ULvVKMRBBhX6xLXUac6q1JJnpPnJpUoIWKAr
CQLfbfr/UJ6yyMllEAG0kxySfVnU3MDrycbXHUzCT6bxua3FBB741f7cwoq1BOOmNQeDv2P+UE9E
UYSs8Ssoli2KXHCgkKIZm5DP1UUpRQ1VJSJRbGamo+uoUPokCcCb04BOPu4HmT2D9k6AcTsloESA
YoDz5PDOox3nkzpjFs9z2/gyHy5Av9RCh0AyhAm3rtUkNWNDxEESUuor1IxgqQe6UCzqnjGaTxgx
KG8RpAX4hm3g+hgLQh0JZTjeQseHnE7iYqDu2CeXQdLK4+8r9GMncLvi7bt+CHg7OAqzPUT/EHVH
FygaeuD08lDqQzZs2yqCyr79/ihPyRaHVn+6pYi2GcjjUTA4uWiC4oyvoQbnkVhn0Kgy4QvUic4b
UZH8vaj0bllcQUGIMAXntbay9zBACqJaxqi2/thkxaKb0bjRig7rgSbR8u+vDQ4ZwUepm7fwPB6q
pmExJR1r/Syra79CsljN8EI6w8JOe+Fk68X3x3tKNuCdaRgRWB7Sascktc2UDyUVLTRq9cMC6hV2
VQkNJTYSpM+YhKesEQR8cEx/e+INGJTHS2MjAuIkiqxvSwH9PXwuzstWpccZg66jFEJ1N8FZGBk7
BukzYdgNobdrHQQERpDywz+FdlRxrpQUk4hbqKcItW41FN1HaCdzJ9nbBVSeu/N4aoOrKY7aVZTN
Gq1sGKcLx5YyMlGQBcc2QtBZAC11al9kBAqLzImCNcPQoiAyOalnvNQT0QDkX5xrAdIAGrVjugNo
uqqJhuLmUKT4EOprByNF+ATahaLjMRy7YxQ79DJup2JBi1E/Z7q+taYaIeC6JOYUQtddscigOAcc
ZgCmK0odk0VdIPy+TnjoxU4psBvNLfTyOUGrL6vGEV7bdbY1iiXQsJQVzUXCZ/r6+5K6kydttRCc
J6Tc22gewoUbc/tAC1lV1b2VaeUHKrALGXXKRIm0GxQE8YLEjQOdQEMeuinJ1Gk1s+AkcsL43fdn
8a0Qbz04vGtCQr8thBA7YW7PKjrosgXKg0NpkdepdmGj6JK0nbOpy1Kt5gx6OPDUFM9o6pPrh2QJ
mnKBbgHqamsWH6x/BiZFss6BobUUq4q30C/SD4gu6yqsPklnFtC/OYT7ow6qyAc2mF3EHR6eMVDf
GgyNQSQZ9CBwDqfKd4xvJAMMPYhT6VOnkh7LCAaFxckxdA5Nz4QvTw8FllQLiEjprhCCMpelDWCo
dGb2Q+M03A/apoXWBxmJZ/TtKVwFcElwuIwrLOWOvg1pymlCe+iIQqSdTQIdp5lLrYA2r0DNV3M+
S1PXoxwhTtPNc/bpW20HVgcRMMQaGq8hMnwM7Zjk7ZTqqPKbNCLQSBMpN0YhcgOaFyDPgQOdJ8hZ
pcqJ9lmBD74v01vBeWwcNdDLEAkDqFufuhMfJAGvpSVZ5SedKo7Cqh8gSIoE2Z85Klc4S/9+cKgh
9IZ6Duw0DLebqvZTb6liTu4noglXce1A5007cuxaOc77MfR4lM84gK1U7iwR4h84Org1qHCcfgfe
gFZyiP8fZ2e2I7exdOsnIsB5uC2yqrpbamv0L0s3hC3bnJMzmeTTny91cbaKRRQhA97eBgQ7KpOZ
kTGstSIOqvNEeSkaebdfl7zyKNT18Zu8oQQ8BUXxH24sEH9eOxu7ZHabV2eqm9w3aWuevWGIr1bp
FK/S6pOLdILugwam96UNptKI5gQEXl4PxW/ukM5/P/66O7eIBw89TYq1NBK21Z3eN0XQJ0N97uzJ
+GsxJnCgnqwuptN1vz82tXOQeKbpAdFeo3hobHZ51Q11TLv2PBVj8k9vBuJFxKY8WYPeRU6fr+3B
Z93ziSrUJLtRVR7LVRfrJ5/Yl2adLL5oz1SBJwdw3hBXkR8Xn2NHi5eTXtrTtxZf2pwzqkDX3nHj
IbKSGKjx46Xv7DJKbShHqcowFI/NHeJPJq10svaM7w5kWAYdXTBpG5EVt1QXHxvb3efA4VRBr9N5
im5XvfrW1Nbj1J6LZXBex6qy3q/u7DzxG/4qTBkcvHnqs20uD8RbOiYAummbKtLKz5ssvTWGV8Ha
amEsT/PkxFHp296Hx4va8cDUdLCh8nLq25tF5fWkZSDTmvMYdBYwa6t4gUXRh6tHQBZaM392yuVY
NtfVT/P/cHIJgHEOtJ5gwW2WKCy3Sx3pEXFbcf+2arIpnNIpliEYDuPqApRxD47ujkcigFBtTArt
HN7tcofJqzsrprLkVeOpGUQb+qk3fy2b+G+9nwDQJpNm/vop5VaioQwZhsK+vXlnyklf9Wqh9td4
mXyuisD/DSia+Aghw//j8efcOaMcTMPkVeGIsre3h8ZqeqPRCo8I0hJF2LSFcRIxeAwj86tT4tbi
IFjYeUJtLzAcBxoFFaVtQ4pv5eW+X/ZnM0+bMLe5E6SjixdmVupGg1vPbzujq3ljhlie12XxDopZ
+z/AJ6+hXsg52izYmbyUN4wfMK6x+NbF5fjWBKp18mFkvW0CO1NkgeQ0Cq/+I+/ML7++3T5ABge1
LYsYZWM9H8tcn8e+PxNcrKcBuGh66ht60tNkyhd8fXV9bPC+4KKamhb3lAoP/+Cr/fjJ9XoVJTbH
KYPIXwvvKSuaHDCzNCJdk59FLqznKR1luKzAeqVW5f+3jFoW5jJoolbzp18tPPBjaOh6lGhtgCXb
6rNezO0Y2EMQZe08vHYyd6LFj+3L4zXfOUKskCjiBlEaIGfeOPk4KMRSgHcG01uul3zIV8D73VFj
Sn2qG3drmgS8sPpoB9OF3z4lNWs0gbibUT3M8uTr8ntXxd7V6Jz5VKdW8vR4UXcvF7olPnUU3hFQ
NzBNb79jk3i4N1c3oy5IxFfAZvJ3f+m9cG6zo87ijimCPZtmLYG2Dk7k1lQgq4G6G8yQNk7W5dRo
2TicrDwRA0A1e8kPvN39RvKZHNWvDVybAGyTqzmd75MR2lbULe5fWhVPZ2demks3eXRAKuCUjzfy
zgFgifaZytkppOCFbldnFEtirZ40abukaZQJt/0tz8XwTgdV+wovAeRiG1RpFPfp+jR1nWYfXUll
4fbksFY+I1RRlBLp3d7+Aq+pGyezRzOacLJ9mBixu4ReLO0v6eSPOcy+zvpi56tNK6xqpwI0UL4Q
E0ujSk9W0cnu4JFTj9jdDyKjMnQPEBg1yNsfNDftWhhlZUV+r9nf/AbWQzck7XszKT8uWr9+AkYy
/JNKwzmoNe18eiJRCLGB6/B/WzhS1bu9Rudaj8o6W17m0nKjVk+GN7lraZd87d0D/3Nf68XtB9wf
Gqmgy+gr3K40GFdrlKO7RhTTKJt0BnCZsFq7lF5RCSjx1DsN2aWMZ3OKFho9VEtA44hIs1b3z0k3
qfE9Po47l41fBBQESRQ02O3NvV6M0awEXlpxsfLnuvWasNGX4MwtHw5M3YfhCk/DU89npgbPG3i7
etMURpfo/hJZtOfOuZ9O5xkGzptlssWlCijqTdokzus6L1E2DQqi2fe//smJUAMSHQXPuvsCE+xg
bxIw7UbA/1AP4WGZsQKStuTV81gmB95l57pTT6RnbznAJAjFb9ec9eWcuYWjR5adKupf2r4aWqu9
9L7Q/jF6y2rPtha0HwCKyDlcCW/tg23fOeSgFlTIQ12aIt2moJrHGTXVlUNOYax4MfXBPMm4X38X
0lz/meugzg62eG/JZByUKCjHGO72ViXg34IcF0i7vvLzj0VipS9WpRVOqLlOC32UWLA9ibqC/dyv
hvE+o8b67fGx3vkNpCC8IogeIKoGDvQm7EhhqCeZn+qR5q/5RS/XYT0tXeleG3dsnFPseN0nqGLx
tTWnNSyX9D+8lwQaNpvum2ALtptgl3kHPLFbo3kezVM+GsWphqR89q10PsjzdmIsVOOoBwEcw79Y
25hSJlNZwPKyIzmKLomKZrWgjBr2Wz/t4lOSF97XXlhwFVLIk0UZlDaxluH8tnQQGGZnSF8fb/69
P+dZQ84VKKJDxLCtfi5U+oyJXl7k2EnzmmSufCKy7SBQreWLED0EMADWcFbF0Vbch14Up6j78sDR
TrO3ZccCyQFHBtKJZG9nT17pgITnWh4AZu9vFGGQAh+r0+WgXXt7uDIozFaT2U7E1TI/+UlrXvM2
taPcau2oKHAiB1f43kljjtAVvQcaMOa2Q6ulPZhnK3GjaS2AycdyPVsWNE++dHN5/O12TVHeo9aH
1CfR3u3a5nL0Nb8UsILLygj9Eb7G0qde6EsoxY9N7W4jEQhOCTELYstbU2vSZRrcHAfBAeutHPPk
klmldZ78eAqbLM8OzO2dSuI78MC0zVT14NacbmrwWw2yPHNpm8+ggkvo9Db0X7PPPzarlkJfsuJr
7Yr8wCHuLtSj3MXVROh9C0Jc7akUcILY08zowqmxCpCXqf6K/Eb5ROfkqC+za4/ODJokFiXbbVfd
8Ot4SSiFRQFNzifPnavPQeKQ35WxeHazpvv78Ye8d7bU1tRlB9rD3CV742zzKslKo8De7LKBZmKh
c7A4HXziyr4kQeGetLFxQ78LEGug4XBwZPeWq2RtmBhEddoxN9dxkE1lFSXbazZL8BTHjnUF15RQ
lw/sl1UmR41ydQVuw1VbKTz6puso1Na2CdAsc2EnaERERZx3kFOF/knrXYv4cYgj+ADeJXGToxh5
1ygpnUtlkN78tu5lrUBVHb92I2CX9kuQWHWY5gRQjb/ET4s2tde5GcyDnd37sB7pJbk72Z+phJ1+
Tt4NmVtBOwsn6v0Y3tNoZN2lB5xiw6mb3H8LPakgCRtZAUomg1tnd176+fHZ2vu4ahaUgoi4vOXq
J/5UP4DtNq9DajqRHg/OSy2t6bwayDzAkx6icRyOsqM9e9SjyMx4RqiHb7xEIP2yrCgxRpppLd/1
KjcuQD7rrwbweuvUF3Xx1+MF7jhcyl9UDFStwAVCdrvAotSbuhotK5p7w+JhXLKLQ9h7Trzx+2NL
O0ujZGBRcqf8w0Oy8bf5UFSlUa9e1IC1znvxZ7062TnLcsiHrXvUx9+xBvAa2DVRCegtYxN21kWp
SbhwXqSPFvUsi7KEN1pG1BYSQuyQTgdBx709PBA8GcD6qnYQbOx1bZxWrpYl6FwY5cXjgQ7nXNPC
Ks/nUMZw4h7v5g9azK0bgA9NH4zWO6VET2mF/nwym3LyV0snYejEYn6XduZ/99e++lDNE0zk1bK/
VWUzvU/THDolcinFNfaC9KJX2fyWboROr0GgteDH/hcCWHLex79Pfc3tzyPDsSFPEYzzJW5/XmBp
NMeh3kauWbpP3MwmNJdyfn5sZW/XuSk2vp+HnJj/1kpfTxJCxhJHWT7X16avs2ev8j5XXtA/D9pw
cILvnSBdOR6YAPSQAXpI/ZqfnIFF+4/IsY+jQvYIMIAvD4O4tk56IuQldbzqDGPrCEx6f0EpCxE3
8JWViNYWY2FbeZ+n7pqcbb1EBGqtkHEpEvtCmHHUsdlZn03UTIgCJE4V227XV0/BCoq0JzcuUwST
Es87oWNQn1f0GU7FrLdv1jo4ell21ueQH+J+YEgoVPCt0Vymksabm4G3c0C56BXc8dkbP1XDMPxq
C1k9mTS/mNHBxWGQ0a0pfzF6M1/NlArbCM20id1WnFwYA+ex5F2/uEH27+PzuXdLHZ5pjJEO8g+b
a0D6587zLLKzJ2T9D3TR7t08r2MZTo6jXfXKanit7SUNpW923/VR1OdeoJgWzfUCZmHgvQlmyPxL
MqevLXCbg6j0R9i5uacOVREgtVxVnZrn7Z7UZWnFidTSs5yWsj51hpW9ZGajvcszR89RJCqbUyYr
8/06w++Ouzl77W2RXdu2N19bq17eBcjbgLMAoSr1DoGIXHTjO1NLxVfT0SzzROhAT7PV5IGH+eHC
Nz9ddcKgRaiKN6MBbn96YwPyqeIhPY+6+FQ3evlstPCtIUylofBABKVVP1yLsTFPs1cMV42XFZrC
6P9WCjM5gx1pDnbzzh3h8GAV0hiko87fN5GogoyJOV1thJa89DkRRT8hG0YpsQh666Ojx9Xl8fna
M8id4RWgi6UqPLdbEA+i1kap2SH1ePvJTHvrpRnRN/NKUT83U1pcH9u7u6yw3jADWpcqGmJ/6s9/
8oBeu462E0OosrN5vrQQV4ApgEtYZ19Gj03tLI1wGisQEywAcZu9JPLV8skRdjjNrdMhpGGu/wZr
XX6CLz1Hog76A4M7awuYYoCjpe/IC77xfhp5WF81rR1KbfTP0LTKyKJrHdr2OH58vLa7wBYL3Dqq
gJ7qjm8budaQd1SiIFzoVQewYiWNNhZRnhHSWE+zP/dRWS31x9TUJhQeqiNw+X0dGPueQpoQz3u0
ijbHJtXiFtRQDuEDSk/kmGOCcMDQXSxn6D82mmahgFb1aCtkxmx8Dvp5eS28pn1KingOH2+FMnVz
idVPAdADoZKKBn3t2xPVgIAwvATuS2IGVdg2hheJXvS/fjEVK5axg5aip20ZW3qbTmbs1XYImn+6
jIFoUGxAXcRvpiAqausoJ9xdFUmaqbiiKhG+XdUCPcSTcrRDi3bC8ywS8XZsp/Jg7+7ea7V3ZAsK
4IYX3MacxkzHrZx7O8TPxn/7FRCoWQyCwgwtEy0EL2+/X4AbHfCb926m4vAY1BTgqNubnCgn7DPs
xbPCzBjcP3pTVBJZFcRzVrs18vNgdUdVoX2L3BWqepSytxi7zmwn1/Cg7bTTSnuxgAixpDOsRmsF
pJ7Hw8HG3n8+xglRKwEnQ8GEWv3t56tMD8FOgT0T/acrdLvhmWajc3l89O8/H1boMIJVQU6ViZi3
VuwgTlKK03Ch1qR4Z3Z+fra6YPnNpb0pQhG03r+13jsHGML7vSTaskiLuAm4ny2OjvSHOz1yFWzI
hE9j3OVPtj6jB+XH+hvHL+XBKtUFvr3g2LMpzXimx2PtbJ4M2u5V0PQobuWDLc62J8XziObsOTAk
UVFMsbR20NioK/uI1rbj5jANrQS9aN8Dq7fxLUtiIzRYAdl2zCKOkmH2Qjk45rnrvSpagCWfEmPq
LtUo58ipTHnRXM36qDugdx9/6funxdK5E8S4UD8IrzfuYJgAu7o5Tk4zpuIct20a6sbgvbjOchRO
731ejhX1eCI65Bs2pvosmTUzRjQiGQcn8hpLhp2B0JHpeNPJ6IcjpO2uPYe9VXRjlZHeHuK+tIwZ
vCjHiYN1TrSKDRzd8u3IV4Uf2y8Hee/eVoIc4WI6gJIIe27tje7skicg4VD4+ngy9LxE0cgngjfM
o878nhdQrG1q3vBAATvcmsp6rXAtganOS8ZzQDAXWcI/gljtbSDABSqHhLGUhTf3I5mXBIGqzgln
GL6nOC3dU2ovcdjF+V/e5BkHrm3P6YBAAmClZNTNbbNmHao012a+Vy9z41oWQgs1vetfalS6zpOR
BGdZGkeswT2jvFM6t4CZzbSjbnfSaBY6v95gh5m9DLzypj2+mlDc/sJpOK/a5Aqkqwpd/vH42qkP
tHU9kIUJLHglYWxvHCwSLktQAP0KF6ToolIfeTFQxLoaWhB8Jr1tSFtEEGluM394bHnvo1KaJazh
jUQpd/NRLdmL2p0NNAjLpr309tCi81Zn1yBBP23srSl6bO8HsX67VLq8SDegh01xeBO8itLR0fNM
uIZ9MKcnMxEuLMlk9P+efdLcyKxKUyAKErtV5FqJo5+WKhO/6XKq/zBikUvkyEx/RtA47nOKvI1H
+pQNPUJdYz2hopuWaPj6APK+9Jlr/FtSYx5C0ZpV/wTGv+hhJooGHV+jXekza27x0c8MOzlR8we2
4eQrIlnNOjUHkIb7SFoBjaiWkoxwuLaIsqFO6VmvsMJbCTMoLVz3ZAXlcFb6SCHqfiJcAqQYTapz
p3IQR1ihH+5ts+9A+ajQoNDDndre3sBCE8qJEchuVj37ulj2QB/H7fTvc2mgKDzm3fhpMACjnmyn
EB0qV5b5uTUWtK5QoLX/qH07oTWedq1zLYYxfu9kI/p9JuVsEMld2a5h0XjNc1I57YTCsOFDPUqr
+SgW2XGr9IMBO/2QNSApuL2h+bJW6I8R03kaaqRGsKA8JrXkRAK+nB+f1T1TDm1i4Ag0+gDc3Jqy
yrFpDK4lpwfMJd+P/ozRr7wY5XBQlN3xO4oa9P9NbR5DYTeegYYvAYAzGm8msyn/WFVSdCL/Q3MT
OCuS6k69Xh6vcNes48EfI1dmsuhmM207QUglY4UlXTc0UxsHlcB8HuvspDdjgwhYpp1ju/MP7O7s
LC1TqltUm4g0tu3n1O+FTPk9od5Z1VMBGBrIrt++jU39++MV7lpCL4s0Bs+Nx7n9hgXVqGBdCpsD
LivQwNK7BHbboWptF8GXx7Z2nmFexf/Z2kQYUtQoAo6EyWlf6p8mVHC+NaoZ/djK7opQhqKGQsDo
bAnXtl77c2k2aHoYqGDmsg2QpjXFS1bHRxypPVPIBNLQgoUA62JzKnMpM24zlY3RSIZ3SdXNZzvr
IUuV4u/Hi9o5iIQUND9o25EhbgGnU+UhaZ7G5DFLB9gJEYuL5s/UcpspuRZ5a3xcZOV8fWx073uB
aVPngkYW6e/t2cj8MfBqNAyBtVQcxWzyI4jH/yGkpihE8qQYXnyzjRehWjq6S8vS+q4zvyad+KcR
pvfRbYv/cNRZCvEJqlMUtDZfy/ImgKmTtMI6nbLX2ml5ScwkaaJ1jbXnx1u3dzKIpAOVn1Gj3pbz
GiUVUQYwn1NzHiJHB26HdOxwrZfliMK795WIo9FzsSB906O5/UqoeM5OixhnaPS5vKx1kl49VL/D
xwvaO4CKsQvPml3izN9aaYTjzy5SGKE3dH8tcmzPFCnWiz2jFQNEhjkH7tQ8Pba5uzJVDyVuV2nn
ZmWuFix244+UJyiPvhVjT7YVl16sR4/t7K/tf3bUx/ypFqpeHUjr2LFmOFqG4TQn025HYD/BiigG
0y/Kxg4OKod7JwTqH7AVMMNoNGyMQmtJ3FKsGO2hmiKT3mdfiimt/0iqoj1ilO/tJKkJdR4mvhC9
qyj3pxXmRtHno87RT/PKiUpHdKFIdPMgo9u3wilR1Bao/2qff7Ky+FM1m25PcadiREfQ5uD0zUL+
h5OoiGXMpgEDyoG8tVIbuaiywbRC0EvZWzRnynAosy4SS4pefey/mYP438cH5H5hVFlM6joAH12E
hLZ1MmMwG2Pm8JdkCVHgNO5HY7L8z4+t3Cc5qpZjAMFX7WDYrrcLQ6fUTJlAwXEH739NG9d+mrK+
+8CYkSZkgMB0omXpgnfMx/N/sIw+JqVkvBWMsVvLaEU0M3hyPpwvqveWZmVfQDOPb+qh7Z7bqfbf
cSnkaz0v00Hr5/4WUElSlUeFoIWKpXb+pyNDdbMvU24fBKxZZTWOf0I8zniqymw88CbqjN8G+MoU
IE74QT+KZremjCxxEexRpmq3C60gC8KYJzSS+fB90dBKf7yne+bwlwEcPZfC41Z1anByeqEr97uY
RrhWgPEiNy0QkYbo/3sxVtpBLXfvjCpXogiRRCJbTHRmIBE0J+QvXtIbp8CqgkhosXnwrt27SocW
KD1sPImikm2+V96hgwf3EHxJ0Ge/kf/OV23O81Bf5yHMstaPIM6J6PFW7ixNRQhk+TAdwUdsjifg
yQB5aMXS05L5TWkylCOYcDOPrewcRdJOnxY9jUhafxu/Yreey2RKrIzVArzWY2BDZrv9O7S+il/O
Zoh0VP2Ef5dS6rb5NlOFmtyKm27megwkH0F8P/UZvbM2dWjYAiFlJzniJO8cSJfmvGpUcUTuOn6i
XTO7EbxyqT1+NYrEf6GfJb5o2qyd/LgqDk6K+ii3100RZcFX0J6iqbnF7qJETpcW/fOQsUPzezuf
5Rm2sReWNtl02TZUKCqtepFJWn30U/NIr/H+a0KLIHDQadAgQuNs4pUynUo9WDxA+QxZ+ea7SvVc
QI07r/WSjL/sxTCmShd8UBfe9SaxqeZV6uMqoAK3yHYhHm6/7dbFvZKmGtfHp/Se+4ACDXO6FHee
2in6DLduTGieWdbjUkXpzOCUTEzyrHMlzkE+Lm+SQRZvHYkEkkwdGMGafGtPfvf+8W+4v4/YpVWl
nim0Y7ZIA7AzmmutaOEgwyufdeZanJOMYVL/wYp6bAk5if1s9YV/ehpIxzmjpV9FszkOTxlxLlAK
SoCPrdzfChWpQKJRNT5WZd5asYZOaoWglmb11LqtbJ2ezWFKXjJ3XiqGeg39wQfc2zx8mEWr34E5
ucV8J3aPRjL4gWhtre7jYBTu69T4/S8/dqwIEAiAFVNJW242r8o9pG3XVICSK+ynVML9L9daInUm
q9NgJEf27t+FW3tqm3/6WEtNQxlOioiY2vNagoL6gibr8pQ5dQ5h0/82BGlwcOnuvhyEYhpfCjZH
0Q6w3q1JPRZjUyUIvUqTYSdTznCn2fa6J1vhzY2sPgLr33kU7EEEoAzlIxhKzn9rz0vF2g856vKW
lmaXtGvo+ljgGfiVw8GD96O3c+M8lS1L9RA4JDCnN6GgxD3WaPhWUd9NSxDas0z+4CzJd946TijX
ZRUDAmOG5y3VGJzbJrD+1LPcrE5doedvhzU1f19NC0nRJUcNtygrCklyAlRsi+pP5D74/VVVfyGt
758Mt1s+UMieUGyzWnnS6u6gUbm7c/gsui+8sHRKb3dONCg8S65TlFXSfTvr3nh2GCR08fteOzgU
d+dQbRxmwGIogdEtCGGUniVnku+ImSDfnNkXf85xtVxFPjD7T7Y9s4jsMjsSvtuzqiBhQNH43x39
TwQpMaUlq6hWMxWDVTawHhyNQV5NcqkGTQecbxrnx55rb1cpl0A/hiQMxG/judYiH+PW1UrSOXTI
mMuxRD3amxQKxRF8e9cU3R7AZUgJkuDdfsB57RdG9fG+DUDATk7qtGGRzXGUUv/+VX/MB0RQD213
8AGq9HRrKmVchT37dhkNc+VfPVpq0eQww0Qr0vRiBVX8f4938f49VQYBKzJrSol8bqEXmqTYZoJb
iZhfmXcnw66DC/Dm8mXstPrtnKz9G02qGYJ5Uf+dBZ159vS8PnhRdw4QVsB9wFij/bBVbgkq4IK1
8BktNTGorsusOlql3ZycOVt+Y5ZWizy6LQ6M7nxVXCcxIXV1Hr4ttKWvBmiKPvOskDDMzjEaRJ9X
w+tpwICSeLzLu6aoUKE3DKuDuOz2q7aC7HKZMZV0enLt+zK5TL45/tY7Xfnrzga4jhIVVSSnuw59
VlkTE580TE1twNSq1b9oKCmFteiO6h13IS7Rj9KyA8yLrjMp3O2qkipXGKW4QAGGbEtPCufaIFMe
OlMQfHedVtKGRTm1U3AF1KSO0qK9TQWOrTS6SCWoTNyab4mIXD1OyqhD8/c0jRrCrQ3TQI0mHg8q
OztvLbhSUA+qRYAT2HjwlQFibeWMZbRakw5vrGs+lTESVXXciSfmrpXXx+dl7z5QOiX6c8G1UHu5
XZo1UiVxC8low8RsXirPQQymMcUFwR/aaAZj2/I0bw9cj1rE5tFFC/x/RjePbrZU69QhohnJ2Joq
0sBy+QSd273WovCeC8tKL4xBMpj5YJvF18cL3rVNPQvgBehpcJK3C/YNuQyTuZKuyMF6swp9OBEZ
OqHeMxCnE+OfRSCMF8bmHKH29g4RtWOlhotgK2CTW8PBIoSvZVkZ6cOaPC3kvr9DuU1C3NURDnTX
FNHaj2dS6TXdmqK0VYpGFyVEAuPDWunep3ryoCqPenwAD9+zZAUAZclNlGL/ZlFsmrTh6BURwLos
ZAqidp4lqMxcet3l1z8cuRiEd4I94Iibm8G8XyN3GW8YIREqnpcq79pTUFYf27bTrlYDV5lHUqMN
wPy7x5b3Xi6KkXRcMO/Bl9sEwG42o084O3g6RiJFZpBbl7bT+2d/cdNw7CRD+7zM/zK1ad2dTNVQ
Z9SofxCq7t1UWubwqnALvNqb9S9xVqi6ScGMpDx4Hs0UkT5bMMSpFH8ajEyKaOYc6bndpVD4XQUz
UYqA5KHbvlSTmdWUNAs2M0if0u7HD6j++AcFtb0rCRUF4SJVx3C3EgtDlSwy7YMC9zrKd8Lme/qL
jC+8lt+82GnWsB2Y8LS4CFkcbOrewwI3DyYXLR3esM35ncWEiFFXlZE9mYzesodsPsu+SJ4cp+i+
5EPj/8lgR5meOr9aGNnt69rBL9hz+GSPCPgqYQ+iktu7yszbNkV8tIhcHrmQ9BmISDoysU+nepML
ZtM9Psx7N1a9oETvYKkp7d/ay0qXDirTRCMndxi1tQRrZLRufkmDrjy4sXtLg/RD0k91iGu7MZV3
0uuz2iLsCTLzFNS+C4E/7p9KVyznuV/tg3N0vzT8q1LvpG9GdXHby3ftjolrSVJEk5w/Jl0/vgw6
gWYJmOeXAzowGJRklC+iObKNR0ol8RXYfRFVeTNeZ53LDkp+ulTdZB+cj3upAIX34C/60erF3Pq9
oBc2xeCKiFXL5FezL6b2ZI8ZslNdP6+fFjp6f8+ylGEfjNklc53xw1QL5t7Rx7hU81wfeMN7P8SP
UQKpuEQ4l1s0Yalrnj2sBX5Yy8rPtXDmIiyd3n5yZ8pVp7hq+t+TsWGE+eODu2uXCgtKwz5gg22j
lxHzVTdMeRFZk/tdMmz3DPbAezs6lMLJtpeoGh3r02ObeycK+gbzCJT63x3SPqD5ZVdtXUT2bJQw
BOfi4uWz/rpYjNL4D6Z41VDKwwuQJ93ey3UeE/6jfOYOaOPF8TOmNtYtQzG77mj01P29NAFrcIB5
sRWyf+Ny+j4dnNHG1GybNdP5YLgPxLhRy5i/J1BnR62MvV1UrxYQGzCh4DZvl9Zl7miKsuW2COdd
6nd1yFsuLv6Qrs+PN3FvZSQKnA6F1Lx7rxaRWb42s7LSzZQqEZyFta2Sk8yy/tNQzuIASqd++W0g
q0AiRM2wMcgqtx/NNpdE82ovj1yjbS+Tp/XvWr8zD5CRe/sH7kWp/SsG+7Y7b5g1Nf6qySM0TacT
lQ/37BS0ukZ8zvnxBu4t6GdT6qf8VF0UmT2IdMCUXxfGu2KI8ysC3tN/uMrkUTQhwfLDU7durUie
QiNh7g1yYYV8E4jBf407NEWdScZ/eQJiczPUzenx0nbOhpowojRX8Ftc51ujSS+YpzkxPIUu2t9x
TOmmWi2PERgQzpZYP+r07uzkD41tkKUk/YjK3JqL0aPya/AaAEPb/tKnrnwPPerXRp4hnQ2a7Ech
jGifZsX2AHaBWdlpi5WxaqbupOVxHbZdk3+TqSZ/A2V61JHYOYuQEqgrEIly07a1MPT3fCxa6izK
LoT95YRumiKmnB+KjeyZ4sGjsEA9k9dv46Ya2RVJMfDByrjqImY+9JdF8NiAHTnqYe09sqqOCZ2K
WIVod5MxWWkBxxunG5VzzFxmlIC+G7Fmi1OcKU2VUg2KYThBlMpAvzJZ1wzRPSmvYhQiZOT1+Ofj
s7q3dIVL0DmmpFbb1pMNw3x2tC5DlF3L3hlrGb/i9FAm0pMjAOTOs+rRIqVbSatSqSDenlMmYMMI
XZssYlQKg6W9trsUjRpZnWbdhDCREZ/rIliffnWBvD6AA8AaoTeAltmt1dSkjefrBYSrLgvOphy7
UyFxCE6e5Qcp6v29t2ikAxCD8U4neDvjATy/1+hFljGVmMnZWd9OZyBrjGqp4fIHRnOkkXN/8cHv
qcoqxT4Wuc3ToAaDExsQ1F8RiftCrbc6QxnUrr+8gWrulRpzw3nFp91u4Fgwhxw2exrJYbaiqs1b
FLJ6Juww++XAce4tCPIqiRlKVfdq7bNAZk4YWhIRsTO+nc7gdabMHz1ekLrNt08pFqgKM/+DU8hp
vl0QiqO0BadURgIhqg96F+QX10FtqiM3vBb8a4yp18SHvl38Xz8gPOJUF4mGVMtpk6ZANfdkwNTY
iBeYSS5DMF56q1/+EWvOtAhRLAdnf+dAEg0pkoPqoMA9uF0pM5fi3hmwF3fVAoaqLsNKH5PnwGyX
q1tC4j34gPdXnOSBSI/+q6G0YTY1vrIZUBWqiJD7vI2vDXxdJE5XM4yzznmhWWW/WNmYHwQte0Yh
qOLDyOyRFttEElNhEZlLKSOo8uJsFqN39npGXBnuqL11zaT+kDHW7CCwuPebCh38P6Nq638KX3Sz
AyMBAIJOqBuHdbv6b2hCzWE3lMnHx+d1d32E6aj7czPu+MhDUXbz1HBemYu7/GUYM2Mz/EwTl8xc
tKivOEqi9n6ZOkYeCAuRK08tGnHXzae0kRKqZVrKqHAgq9B1WyKJGDlUpDygvuf4v+5msEeIxhQB
lchvvmIzrgEzs4SMcm9pQ0Kd4WyjPRnOXu5dHm/ojgMgtfsh/0ffi7fo9tvFsdZP9djIqKd382ZF
YOHcxRZcozzPDeMJBRztGhu6eK2tOT6wvePiaO+pbhhlGIoim3ODtHo+tsE6897Nn/ohWN7J1s4/
P17gzuFkhDK0Y1SZiDW25RCiJkMwvnWOxtRSwopjduV5b6IiW9qDvGTncIIZo2epHBu6A5twJsiK
YqkDvKcv6M53xbRSkdTFS+XQ7yubvP8/rZrKA6M760PlgBKe8qMGD+7tB1x0baU0k82RG8jglIpS
j1Ba759yb+5Pj7dSfY/bxwIaNxxx2OmUX5BWuDXlOn1sBDNMf05k9k0DCBfaEKU+UsWropzC/0Fl
adcesE2QOICPqH7c2ltAXDRzRzxkL47/UpUye03LpMlPtUyqv9pgrA4M3h9IFkhvVqmzkTRvO069
n7azNNYpMjqGoyTtNLzJejkcvEQ7VtCbUwAjJQSEJsbtstJ0LSyz1caIAwuvGRjEC/OJxIFT3tk8
ijbwGIHicCq3BaN1svrR4FWNptSaLSLqebrGc1J80boxe7MaXXxQBdhZluJJKZEI6lO8s7fLqp25
zmjqjlFQ2/q18SbtnB4T7O/vGGErjQhEyZWdLVR59c2iDdx1jAanz94n3RC/aN2S4Zlng3Ly6L1H
y6Q7+GL/j7Qz65HbWKL0LyLAfXllsap60dqSLMkvhH1tc9+Z3H79fNkPMyKLKKI1wL2GAQOdlczI
yFhOnLP3LSGfIEyBwkmmluutJYkiiFcsAaapcP+G8Tc/RQzHPMQzhNvpMB1x3dzeaTIw6o6SmpPZ
gC1Us/Mahr7qYkAHqkAhJ06ap9bEYKjeHsF4d06N/gpIKuptTGRuUT+zSL2l60tMvhyapyY1tGsW
k5Lc9xw7G+IWAweTrM7saWPyi5UqrauxoSnM80962vbn1KwQF4yPKFVvVwIvAtaaaXpgMubWZ9Cs
ip0+rYhFXLX9aHaq9dUrikX3k7Hx4oNt3Q5Vyome11OCIhkXvHk9IdkaEkTzpkAkcTXAAl5KjP6S
uI4PpwXp1UKX5UFExTxcLWIa6H7mxII3qkzV8lQUs8h8uxNIOPSLYnWnzOurb3o7uF8U24nezbE5
/I/A1QOp10CA9jBTYzb8fNSNJbh/Qrf3iilAKgzwZEjCjC1MZGC0ITOipA+SiIKNH09F9S2jbxT5
BVQlPvzqzGF548HFuiU+ICanPMRYAbys2Pzm9fJwuV0R130wMOP1fQoXBcLjwVq0cy3E3F8TMdoX
U+rrXtqR0XN7Do3/FKetbX/JYtM78GG3Fx3GbZJHieGAXn2r1T3FUd6NtBigHe+S545U+TxHOcpV
Q9Y/Z4kTHTw4e+vRlAY2Qm8co5W385fI2UTmPdPSnuirsPRTASXu2WsYwY0BT/oC5ayDR+H2tlPn
RouctAQPc/OidgN9lbwisEycpAHs0HIFy+woXN5bRfpKWrY03fHV610hAApOGzRmMJSpd62QwL3Q
k2oPLPb2pktKIsllyItNQLKJDoal1aoIedkg0t3kTOGt/WyGTearXMI3w0PkUgSpUDXTCd6CCNIZ
NHvuNcT/CIuhOF2MfxYOYqzE5NODHVbRH/cv497WIKmAegmaS0mKvv6ANWxrDDMRGNfm5J5a+MhT
Xy8rGMsMO//f29eSkQjmR/Wems16rU6pBQYDUdXcmfEzz194pvqUvR+UuTzSl9pxMhgEwapUbSJS
2OyrnaYSTxCRvalCfVAmz/FDPa78GhTSYzNb00knTz/f36DcwDpqhcqE4BgWah4GkOXrDYZaM3m9
Kn301AjQikn8pchGIXUE3C8zHGGPdTg4l24etB/3V5Z/ebsyhM0Ai0D60fXdWOjkRd6y5ByjaIRa
w68G8QgPwOj+fX+dPXMhPIanSw6lQY+33qGbO45IRtaBZzMNChqJfl679XtzrKeDj7nnsGAZYh0e
V5LTzVJ0EOZRmUNozbh8fgqP3KVOYTFI3fbZzsbh5/2d7ZwdsSQsMTLcMwAQrne2TFmCWKzMTktL
QygUiKZIvLrxh2XRHuYePeI4Fp4/GMsRydqOrcrIi7yDa8+ONzEf8AxNL9qMQCJaMqYkjRy2iASw
gKH3yg96hKU/OfV0vb/hnaNcrbr5vkYezcsyUmkwoP5BoDCfn7Uomk61J47oXPY3KOvPkikUs1l/
WzatNOqMU5vUKLlMpj2DZakoagjeYDTTx2c3046kLeQf3VwJ2VWAo1jybVtboKQTVhOEHBq8f5kK
L3TURh/CcXk7IJsnlVakDKlIEbZMpPk0qvDGJjxzXvSjz1PnJV+c8NIaQj/qb70mvdsdUeCj2k0A
hRSi/My/POFQF4RLXwGRsTu3+GjFuXgcotAEO5xUH7RpUv7p57YP9M7pnqCBrl6MMeuXE84he0mG
Jf6sh/Y/UWyGJ2KM7j/arBRec2sOPDcSR43GvfvEEB3ZGT1v1L02RdAwGuElrHkz9XiRxFJwgect
uMoKfFEAcXN1jkS5nGnpKwdP6K21UV3GGao4YpoeW2sb7d7qM8eBvkqtk9lv3Kz+rJYqk8DU6pNP
2jK72qNg0ic6WPj2RlGJkcNLVEORftgCGIbBAC0yU/ftZ9u+LH3jPZPY5/4yhOGbnSNLyRE+WJxp
IG0Zqu1eDe1pwluls1Iyv+sMdaC0o/3RUqqm87POsN/sLlhRpojgQsDFbHnHVaVp4WwRPKi9NQZJ
4tmXAt0MP9Fb7eG+Z7o1HZaipQp3D2hyjGdj56HQU7PEdIreMS+9vmT/ZkrpfkSktzvXA3N+Vs8M
qKpmR+j82zeHlfFR9OWom1A2Wa9sREbTQHg7BXO9TCcvm8J3VcEbF4cjDAdlVrdf7m91d0EUluha
U+wCrbpekKC1mb1ERsmu0zw7TO/5eZVWp6Kd9EucgAu+v558xdYuxIU3lOYV/QmZvG4+bWRqwgxr
PHGBAvpT0hrjk6dBwTMj9xTA0JR/qcBxXKuhXnxzaf968+qmI0vpBj+A5sgmh430vBG0A8n8bJOW
cpRQr/WNwsV7eW1/yhjtuDBdVr5PE9GfNb05Aqzt3NDVD9i+tGOjaMXo9EHf0L+jMwJ8pC+Gd501
Hc043T4/hBN0rfi9YFlpPK9PdtIyxyu8UgQoXXcBLJAQm7r9EQhhb0N4Oy4kRUR4YbcGO46WXQ+N
CBqbbn0442jmUCACj9zP6f7h7ZiqbHrSlSBQkezq6w0l/MdaM4UI1AyZ1FAzM78c4Ses50I9xcoh
jdTe1pgiJGRgZ0R7m4BsKNuptmpVBFYWlQ+ugiON+2p5XwPSPNjaLSM1tRXyDTh1aQGiRLWxiz5T
KgGuhIIi5ROVuIv2tZ/NivM33Sxv8dH/tS4oLc/lddYZ8T/H8O58dEUMZUeYCNiFAEpo4kxxufqS
zaH9ro4I/w9c8J5JUTCgK8yjSmFcfrFf3n+abZSA8l7AZAzSsiUZ8ItKrw5esZ1CCXEhqmCM+AMC
pDa9XmYa3MhrNJ2Druru0nYVenQKNdy6TRHjLUuU4PRaXJDHmbiyqnty4cl9YkirPTiWHYvjhxA7
UGEjA9g+Oc3M4K2AoS6oRO6hqposlg9jm30ilzWYUIycN2c3PG82X5fwn1h120eNUX6rizQagylO
xKPjDlQoh4EymxUqB3vbccSMCoA4x0uQKG4bHGpRAcObxyEobQPFAabCHpe0SAMkRfqAYcKEKQJ1
eGiWeAmMIjnCWu5cLirblN9YW6ZxG4MXNsOzSeXSX0ki9cnNjb8LRHb+GNrDu7VjtORvwB65XNR+
twDsBkaWUk1COJvL2jiLPqu/LmGTHNAA7O4HaDllZXSS6AGvbdZqcjMmGR2CdiqWp3QZx3OcJxpl
UqU+OLmd6ITiDOQXTLgA696GXo3jlQU9lyGw7Lj4JpaufMpDz3jR9Ez3hxoJqjLRJr/ozbeXoYB1
UzuhEKUBrvM2999RsCgw5kNQ5I0WMGRDiNtU6XmOe+MgTth1Akx9SGYYADw4/PUHhcoYjiWLXl/b
e81F1YroWpRpdZ6y+EtfWdmnwdL7d3rSF8FgL5kvPLe6CpKhg6+95wOIphkpZzoZdOTGGWnCdRu3
ysegmiHE8/Olo8Okavn0PS5NINLxDGfY/YduJ38A/8zEMHOTdHONzd0wZ93Ol5Q2rtf0CT3+wUCA
ynae3Rk5nQmlsZMSwhF1f9G9ayIPltY37KpkyuvvPTM8KHRL8L1Jm/zcnpQXY67ST/dX2bsmBNTS
gIjAmB1fr+KkRmKZLWp3Rh9Z5zAcKh/GuubDpFdHM+W7XxG74R2hUgSUYb2UF82pQMFrCFA0hjNR
CxmqTcRQneGA/LefiuFbrppHOf/e/niwwE5gMS6P13pRs9AsYVfVGEDFMWGUoqsCVdj6B7QsjqQW
9jZIZVvFOmVbYdupy9sl1Md4xuVoQ+w+2lafJC8NhNHWN2OSr1RUQY5r6WN+1AvauxPgTakD4NJ4
PTah5bjMptlDrRDUKnT0EbF7UA+duIhEG8+gCI84OY7W24TtoRZORp2yXlL3aaA2Q3zOm7a6qLPn
XqLBOCIR2ztF5lfADvIPeZzrU5QMQoOYqyFQQK19R1oPRWwRmuKMCnhy0BY5WmtjpsbEwH9GG4w2
zKifx9nynsqZAlg1x0eo/N2lqA7TTIaXiqbheltRbzSQQtLyN+rC+taLPjnFQ6GeJ8V++9QePV0w
GvTZZCq9rURkg6eMlY5tVkrrXWG0c696S9/f43pc7ruUPccFAw5CiBLtRidhvSseILe09GEIGJ0y
tXPJ9xzk3MGRV94zQpIArB1CJuDWG9cVZwm1ddMlKjXt5LOp5DZtBCt9qh0z6qAPXo7u995xSZFW
ph9JWRlxWm/MRRQeipoIiCwR2kW1hXlpSnTXwknoBwWP3aUkogFx1p3REHq5UakvIYGuOpfnDHHQ
rxiGoBRgpQdL7R0XeFx6IlRFSRg3n7ENXR2932QIvHDoHktSui+KcqhNsLsh0OM2zyht3i08CU6u
xY0hDgoq5iauqV0gdGUPovKTqs4O3rQ9Pwyu7P+utTmn3qgMN3WALMAvkF8ZXnKfHWVy/+pzRjkV
NXaClGGy37B6GnTwKgAop8wpg8RfUrE8rftGpLgoKhrVv4XWMrMV9W54EBXsfsfXwVs5ygzAZr2M
leepKEeMnpnmNH3U8sh8ciOTSyzCpQnu3+TdxZi8kugMiTrePCstoK4qmmtygqEzQ9+orfhp7ltl
vpoaXt7/jdVAAEBHCSsR8tvrrWlQVqlDlr4CT6oPdjgiBjIZT1F+yNa1ty++nS4zSOjctiYfaqmj
KUzVBXakUvlxZ+cBAZBv8VApB0DjvdSA3IMUkhQdnZ5N+GEvTWuXCV+wRs3quzLBJeBUeiYZr5Pz
0PeqX05Kflqm/Pv9j6nteUcZIqPKCMsNt279NSPbU7JiJMuCP3t5tkcEvStrrq6pGKB2F4p1zQtz
+tTUQ/IDxqTwudXTZDnB0p2dq7jqrnYaGX+qoSjsd7kdl/8KY5j/u/8jd89BtgTw4ZCDbI0Z3vE6
1TzeP08drS9pPIKnzZXoH29Ij7RK9j4HTRlgFUAkZQti/TmsklHUxuFRKkMPUlr8w8XuZlj9dcAO
CHcdjVHvbU1iWYh0gSIAMl2v15dawlMy8bRnM/xhpZ1+NyX3edW7v5MEMkNIz0zmnrBcrpfi6sb0
Jtma3aQoMKD51H6HRXuwT0mNesjp7WcmnwoXAiAGurbpV1Qx3NHOGnZlRW7Qe10UlHoCfWABz8H9
pfbODNybzLuAqYAwXW9sGJw4MkeKw4Ps2Ec6WtVTac5k0lGGgLY35H/eX3Dv0ChoUjUAoEXCsPF3
g9n0rpGkAr4yU3mMch0S6HKIFy5pHx48UnvPLmRz8BpQOJCpyXpzJPNONZusVQ3m8JJldq8EpIOD
c3BeO+vIFivDYgwt0oravEuO3s1lAUFtYI1G/GgVc3POw6b4ef/L7a4CCADcDXnWTWuVGZ5iQGBY
wAjYddVlqGL9MUr00bv+/62zsXUqOGAReQIDsFiTP7tTDVYrTg4Knrc6EbT8IT57tXE6uNt8A3nE
ZNAQfA1q3YjnJzuvJs2v6hy3NDR59kPtk+qvca5a8WBUuUYyImLm601gJH8hY6UbZ3W2ukdNjZQ4
KGgyC79Mcgf3pjv9n22paYqvGnHypU/KXA/CuqS40GpQmH4Y2qyUbnA2Bn8IS2M5CSZnM8oMqfno
dqQS57bKlq/tnLfhQSi4c+HkgB+8MCQkVM02JZ7R6hiUHJDsDUtYcd0imb+0VeQ+qKOX+EandZe3
nybhIHbzCiDfNhCysDS9GgaIoLNC7/NstOYjqAvjKG7fiQepzDFKSyRNPWxbeNC7pkiHWr70bcvk
mQ7Mn2BNDZDi6C9KTSDTkxUdWOqOL5FjFLSdqT+S3m0egIV+4mL0fEsVEo+HMZ2yl64uNJ+BAPPg
2PYunySupN0DBQJB6NqViJyiCmLXPdaaWdS/iuy7QTf4IJTZW0W2ACQRpxzfk8bzS4BbK/qgK1FJ
q65RlR9AScfUHymOB/dtYq/OKKMWGvaSvZs3dL2O5fWZ2eluD+d0ItTAdqfo05AjXn4qy8T+X9ON
DL80bReN78e27L+g0T7/ndq2op1NLUPe5P7v2ds20RtVHbSNGDzY3AltaqsljOnahWY6+0uk6Q+d
0NW3Fx1syN8AaslBCgbi1ptuRnVSwwURdJdi2E8EhsoH+GSzyQ+RET2Is/eugzxH0geqYowSr9fK
pijLO0PpAq1THO29HjkOwMUhVaqTCY9t9uKlipv7MP1Nf9//lvIvb3rNNtVTHAzNFN6JTUw6d3nb
aQjZBrGlIiwy9zkyO2jyfNS8yD4xhj4fHN7eJaQFykStQzuU2fj1VmNLcU1FGYggcj3zFUdx4FGG
yL+29frAbnf3Rmwpp/UpxG0ZFnJkrc1stPqg6s3+0Rlz+xRa8XAd7Fo8WpLw+P633N0aoF1o38AK
0OVYb62lIExQi38xuyF8jivFQDXH056MWDvqb+xtjZay1D+nfgSAZr3UADFRP0ATEDiTGT/M5ISn
uHaSi9OF/R8K6x+ELLsuAIQW5N4Efwzxyh/0i6sh8BuhNGXkoaC/cyoG4Xp+P03P9VQukT8W3fSt
XMz5f5aDMJ9viCm90qCNPttGVh7dlr3v/Otv2dxM6nOdGVGHDwa+DWT4jGrCEGzBfxJHv/Fk4O8A
uLwSJWyhH3FsDI09MDUDRZtABKzUgG2m3aVpJ/N833r2vBrkv/ISSsWv7UuvqWMKKxoZcDwr2SnT
9fEdpVf1x/1V9rro4KMl+wIFFQmE2hyka7bdpEw4z7Zy7HM6avPFSNwmAObPcLHtju8sI63exSWA
vK6xZjxsKKb+0mbCYXaBUssViHf1tQwt67Enaz6Iwl9B7luXBD4WYDAsn9j45pnWYUssoRUTjJC1
/b/VkjrvTXWep2vJPb7WdYcYcpE53XDV9az9Cgzf+xGbRnZBdDf9K6kNrThZs9vVQVuP5cEp7dke
rUuSSI1DIpVcf76yhh9Io/INArV1klMzhu4D0Ezrz46x2gN/snfJJSEAaQIvHfDI9VptKuB5mGYR
JMM4fckQJDmVbhgiB6YsfpMk5uf7trGzN6aZAA3DP8Dc280d51ldCNeo3g5tVJ37ZuJqWykhXKAZ
k5sd+BSZ5mzOGWJoprnxKfRot6OmJnSu4+AyapSGrunbAu700hwdf2zq8j2gXv2SZOpPfRq7g1xi
d5+SwY2iO+/7Fo/jdBXjoTnTR9Qkx8DU0/TqZgDr1cE9Ylh4jUVuNgnYkNdVCk5s28Elg0mzoTXc
6tJIHppZ6H7p1ML3UkSMld51TlrYjZ8jBX+ijAnKAsb8ZtkmVqZfyVAv3G4MXG19dwjKKe7pcwnh
aVCM2X8J0ZXnDoKLA4vd3y7pGegMKTqxVdh13LQBck/JdVg05aNVRtYLE17ukzcijqLGbeYvy+wE
BUTxvmPMztlNw6PnYSeYIoz6v79hC2p1mc4g94Asvta79sek0oC2kRT5AptB+TROife5S4vs7QE/
gSiNaK4NSc32rnahFytFAVRk6IbRh09Dfw4ZZTpYZccjyLkF2lMUDqREy9ojRFCw9rnNKhqaDV+j
OK3SU2P2zodlnNVzGFOVOTjRnVeJyV7ZQqWOJXv76xVVNelE2Kl8TDOeF7/wWrXy9dgz/3277/l1
nU1Aw0BgjFQydUe6HfVlnIrw3NSgbMZibA44vna3pIPoQaqETHAbgdbxkg+LIziqphrPGtx7F7NJ
jqqbe1YIuyrcMZgiEiKbYpJtwE1ZpxyVMInrIz2Uwa45ncXcNkGMq30oZvto0mrPsxHnUqBjShrS
h82irl3BxSleq7dV+aTO0FX3FlJjSCTEB9571xRlkQBos1Ri37zS2gJEou/pUdkVTOclQsmav7i4
N8BxeRCVXfflNyxEEhAZDJuA5t9Y4ujCEh1NxEdGYzBeni50ShUn+mZ3eXb9naWIxchQQBlv5620
eXGVWfbftC7LmOqdq6BxU/fsVMbRWPbeiSFQBY86/6csLR/JX+Jqs4UnXlOks2qq5g/RLNGfCHZY
78ZSC7/e39We3cvQXU6AQz+yfW9J2ntHjLJ1pKbuVwak8z8UmAkO7GJ3Q5S8SGOhfiNJX2+oVxXm
SHoePCp2ygXtjsYfs7Z+GEv16LXZM0FGRwAqw+QAO+PGIiI0SCbN5R2vcxFdYFJXHvI2zb4uhmgv
kHCFB45j70oDCWBTkqGGz7jeWsugeYQWAcmAOTVBLVTvYxxNk+9S4jgnsREjyLuEf98/tb3vyXmZ
rxNPBCybe2anSl1PKKAE6KS5XxniH9H+FvVzOMKXfn+pvYDsl6W2GQjJctZkNSVW1Y2L6ZLEifIh
rxyl9m1UM09ObxXvJ6cECom784L7i+8dJu8mRKXEDpTHN3az1Gli1gpFHakM9J708mNutWqg6vPy
PtHjI4n1vcsAgItBAlnaAcK+PksdNUQ4X0eQ36bKJJBpTRelU99O2oSGGqmcHBzDU26jvz4ciNpH
pQ9EFGuPmlsjWZMdkjbt2SX2KInnqDsAG1vvJQ5haELZC7tcxAweZ57PSFSXft9a+sXIDDQ7Yoin
75/X7gcEpEZXBIgTANn1ople6GnUURMEppdd6x6RCaY+jhppe6vggjF76o8gPDZWEULvYdhJThNj
KmogA6jHzH1YnO/vZe+OEa7CSALAnLRY2uYvTnhaGLC1Bgw/hYHze5KWk8/czhz5Tmb/TkAlZ9AY
A+Vl0W5AsFDr58KmeOHUrnVJrapgeMY9Guzau03EonhGgxllApD1jqRgexoLlRkgpe/hUTdlIGAV
17rIikfHqaKD27tXHyIKAB0jgQmsuXnHaN2pgCwYj0QVGTxmsnjXXEnsd6ayxOcxBKlvLLV1aZZU
8fvMLtGiM8Pros9HMvF7O6erLMU7IICjXbTeeT8Oo547I3mdaYl/DDNPTwWwFrTNEJnQotT8+Xbb
ga1M6oQgYAzwf72eOtdhWNgD6+WV8p4APDuFjZu8uCkzAPeX2rsMdEElTAJ6hFup9CScXW9kdC2e
Wu8SeV32bUQk9TeCHyimiLKgBSSQ3GxIy/PY0CamnepQV/xSS6NgVlyiV8X7jXE1pm8YV8NyJLXJ
xodU7RiDsoO9K7X70E+tsELMPRy+5vM4H7RKdnwk/QJ65EB0IOncVti7rKMU5kmisNiyL0balf6c
1+MFDrSW0QXHPdGCPSIh3FsUukPSJzj5pejA2jaGUCS5q/UjzApK+qeeusZD1Q7i5GaR8retLd3V
C4XxdpQ97TsQhXSxyfq3HfMamMMIF/YYDErCpBYUWqcqresTadxfb7RHCkVyuFFO45hyFG+9PXtA
ED1JYupscd6d5g5EQEV39eX+KjcXWq7C08apgUGi7bNeJc6aklp9ziqDGJ9sIDQfSlRALkSGL/Gg
vJm+XC4H1QLT5RgLudt6uSg3xnaokzqoYte9KqpoA2UwU4RXNeN6f2c3zw4DM8QF8EvhPXgQtjHI
TK8yrPo6aLxJPJlesQTdnBbPEGkdReXyT63KUCxF4E9LEs5dKROz3pXaR4VTRHUDnmGUMhG15Tut
nUHlqngPIVBeH16W5rGmyu2P3vRmmj65PAkh/KYMi1FcXC9fwNxVJR0onwIuozNVsualLuTsKHFY
0JYNba52PopQ9j6vRltUAvV5B7Z7rtUWxbAiagIpZXTqmDW/VAqynUYSRpe3nyT1WXIRVqNjuHl0
7IX3trOMOnAWZ7l2qY5jsYnU69aZDx6BG5/CpyRygEaS6rjU21l/SilNZYPiqAPVi9SWIlrY/dRp
hk5+VJvK58rorc/MX8Tf7u/w5u2Ry74CA2QKCQR2vWzDT2nHSKuDSasgIph58JKo6n/jO8pt6Yxo
w0ezveujNUXkvdhJOfTl1bAUPXATV/P7MfLOv7EhiQbAhVEe3erVRrOjeGbIhnTVqV+MgktKKc2G
SOj+OntWSLEJsCYvHZToG/c19pS549ys4e5KirPbpP9NwgOBMnhHDaS9leQUHnx8bIg6/vqIoBD2
FGokVcDL4j64oFP8JvXUd0Nq1W99Y7AGGlWcEQgHiQ5dLxXx5imjQ1nEqpPRr4ZRvbrLxEPamfnj
/e+34/7pgTDQjlEwDLOdp8QEkgF+8jKIKls0fjfnavpeJ8B7zOAbTk6149Y/374kjQGgXZQHb7vx
aL8ZCRtE3rQbk3OChJKfdtPia+hiX0vXPWqJ713pX9fbhAlTHnKYA8qfltB4rOteOaWTPj+6IjTg
Y4jja91kRxxG0hq2LwJ1DIxf48W7USApea6tTm3KQFfK8kxBXD3llFOep8m1JcF24Y+56hBlutHJ
mGz94Prd7pmpUSkPQgLJqLuz2bOTWK1dt7ixEiaxxzxajGDsmfAYorz/omZj8+jo3Jf7B3t7Q+So
KkUGkmSm5rbkdp4OTqUZYGHgnwadiFJ5msgkfB0aiDd7MkyW/1HQgEOJ5dY3RFTEZxg0bdV8sv7o
hmn2JyssvhStUx/ckFcS+/VRQvTJJAmNO3AVTB2v10otO1cWdgb+cukTpCQ6N/VLpcp+5lNZMf+H
EPCp6YqoP4lJ694DLufFzRg003mwouSnHWYwJ7gmQNgD73f7bJBWExviLRh0cbe3Fy31pshMm8+g
GOmXlPLcSUVK5dv9c731EfSagENAXE2RAMqo9QdAD7LPY5foJlV1RsITxfIjZ/C+iqz+oY+9e9A/
3NsUC5KpUysAJC3N7JdywTLbrdlQ4wxcuzcvLdPezUc1du0j7sK9bclxWSY7YSq5qW9Og1kuGE7D
qHEDr1gf55kPqjTySyC+HzqhHNX0XyPOrSWRxsPBDRwI091YLaxNKkU3rNZN4+hxiqbqg0c++LVX
GLNBk7E2vzpzyKQgDFnd+1B44mdme10QZl71PS1d+7nrI/dZHUpSOcNrxse6iU1EctPoJa+1hL5V
cwi7keZ986PRxZVVWSgctmMeTkiubJhJy7BtXzq+4mXq52bR8ycDTc0PntOr70prNn7MmuIdZJV7
JwROQWLQCPxgb11bwgyr1uQOBmF1b/4npsj74C1NeU5c848WkO9ROXFvOcBFzNjSapQo5fVyRpl4
odomXTAjQPRPqVjTg0DcAp4Hw/VFYR5VdXb85StVmYOzJIDZ1vKT0jbLflBaSDj04UPct5pP2dR8
rN3xiEt45z1gKZnhEf2Td23ulGrGvZqhgQPutB2Wi9uI+lyq5AdPUcMFzo3ODbooSQ5K+rd1K9i8
0M/gJYLDjIrRxne2FYqybcYAwIJgKoxXaQeiXQvH1k/zKPwWK/X8UqmiCtIxDBtkLb1ueraM2a39
1ozyI+r021eZnwNbtGzuygdiU+8suzB3u0pvA3UU4kcqTFjT3WJ612pjfEnpsv2MnanKL5U+Ji9z
mYnLfU+6c5d4q/CgKhVX2mzSAn9xbV63hMxbd13QRnP2o0ZYw3fiJH5sHCU6uUm6fJ1rMT7UlXPU
fNixNVC5QEzlWfBEbxIM5gYtrZ9EF9Su4gSNPUafdDWKnwEv5J/vb3J3KTpu9LNlsXKL4ekZiKaF
UkH4UiJVXCyR6Quge6ciAdp9f6mdG0vZR7LLuLI6uu2SVkJjNB/SjUCo6M5cF6Ude55mC3in1s/F
udPjo7R35yb9siQIqvURuqmB7BJUnkgkOzRKWwCCT5peav9Flq2cxhryCMtMp5f7G937pv9vo4AT
1qs2jj2nihK2QeQuSxDZLU2ifl7eWZlx5Cp2v6m8sDSBX7mu1ktZSKQkEcybQZt71UPiifzdMtQK
OtRzopzCeAyTgyhm71YgI0Jxm7wUB7XZXB3btbokMJbGukj8sCqrR29I/k30pP3E+PP85HSW9wEG
hKPJnp1Ig+oFUFLoP5hFNjZRMvwGXWckbRuEIrOvala0J/i03p44MpFGUUaCg2RrfeN756YQhk3m
HURq/VdV5st7Q9NCRjXn/vxmK0Grj9YpRS8dfN9mP11XV0s0kFnZIXqSEPE1wTiiDAHH7REKaMeT
EguxLXp7jCNve/jmrOmMTmhcAMMQ3WnS0ua5FYz+wQWkdE8u5Fl/xMNYPpVmmb1LBTC7+3u9xULJ
lhXrU/MiScYDrO10cZ3BKV+xCoIBKUbp/hkGCnuNUpnX1qB2o8W2e44Ii/yyt70rsfuRbOHOVWGU
kiyW2ITfcMMklqrz1CcItZvFmF/s1Bw/jo0HPnk6J4WXP9zf8Y61vhYyGTTnqoCQXG8Y8vNuCjN8
DsQV8XNe2fG3QXTJwSo7l5FVGNIihbPIvTcPRS602CESYU8IBv8c1Mz2PaNo3ntOXT9nyBy8EMrU
BIPLkePZMykiPWbNcQawXW2jvcmd47FVqQtEmvUQt7UblCmtpShJx4cu6RR6bJoeTItRXRx3yv+4
/3n3DpMxY5pbsr9GTXP9efU0y8PapEyQasaCy3F+NMTJF2hr/1OVWD/weTsOXQ674+/ALhLdbg4T
ZI8ZlwlOYcFsJr/qyu5JL7Pkw0Ij4OCq3B4pXXhWoQOjE41tB2Mr12vToYGBzRvD+XNsW+GpQDjD
B8VnXSFqr4MoCZFJDfkh97/pLRyaWBrwEjUQiIKAoW7OtAmjTsRR3QWOFSHrl8VWctaF0uJoUf3O
fXXWzQdnGa1z7raue56dLr905DfZJati01f7pk39VGSO7k9G3AWDOfZ/HfxI+a3XGQ7oX8oVyJ5T
RCRGWp+8a0dplYywhrZTND/ri3yJRFb5op9KyK/c/t1iv9DiDzyGM2NfnWzrITHaowHa28iCn8EA
ENZHiYDuyPpnQCth11EkoL6qDPuxV4afUYdw1zyY+UWD8/SchstR+fTW6BnTluMikpuKSRz5338J
SKNFr5Io7BhxQn8mPSvLNGh+DnWmegW5Dgmk17dzer3/wW9tnwDYpG0HzIdO2jatA2TmGLkg8Rbo
jZxoRkanabDDj12aWwe1hFvJANshZyW5kPTeNEc2ZytmroRXQEMVKr2JblETFovfhYan+1odj099
AgX5FTXIhox6BBtzGkp7+ntplcE4e0YKsYu6WO57V7RtcVLANf4c9RYdCsWd3T9sZ7SdYPGa8Ize
cNT7Xal2H6shd49yxduD4oAsvhpMErLduXnagftWYZ5imSIlKzJZ9gRUSvkvquKcecmh+PrmMyJP
IY6g7iW5DjfeELFk/ryTtYGTmpEND2btfV6gOvzaWiPf7mCxWw8Fko00kd4O3pd/WZthnaWpNbcO
wua5WjXvM90IrZ9jNiJZD4dG4X4ACmONvoIEbx8ouYLYpFWINLw4NNPTSz5Kauq5zevvOn3Fzq8q
W499V63i91GRUDkXQxxSS1GWD4YoBgQXvNr71tSMcfuU1pBdCEfX+QToMf66iKXWfdWBcv4Splb8
0Qld8W50FTUKqoqgyG/yuF2CLDec8gSssKvOQI8sBItDAH+nURGWhWA5Sn8PA/Nf82mqxzm5LHGZ
1n7EBG30VGS5MPysgq785OWTymQYhHDeM5IuUYo+dpIOl15pXPE8EObFP1pAoGgV6H2kn5vWg/PW
iNTwkzFlWv0ATRkyGKWWtw51Mtv9c6lhQXpzpgUygjIMEGwKWPQl1icE6lSPdZt6duQknh8hxX6y
hqiANtnzzvkcO28OZRlBgkH4FSUhxxjW66GRYmsdmO9gofb4ozOb+tzDvPSpHOGSv299t1eLLJVs
FSIlsgBy4/VSMP9HDWOeTaCPTXENXS1+dmYN5JWTzc9MoByl4q+9r/V7Q4MPq8L7yedmW/cx+tn4
P5Rd13Lcupb9IlYxgeGV7KBoSZZkyX5B2ZYNEoFEIECQXz+r52muz6nrmmfLajWJsPfaK4AQBVrv
RgkCTLfc7m8596M/C/yHu6ko6A8HB152QBlL2aPc5lL1M0Cbva8r2tLXuYnrK+7rce4EpsL0trQ2
+5i1sabDDWPe/FLyxzHOwFGGke3NJ1g9o+U3ga3XKuHwj0PLlcfeisqk3ZKP7QBbu5Z8qV3B3gmi
tV9MZifakUoRfVRMRtbtEMx8sYPycw+mjP45IaT0OeVT8nUJoM3BVGJtvgwOVjedHZm7xkRX7odx
8vaJ8ST9BQI6jLt1S/ne1duEqv3yNt5yX/ovcH6rbqQT+a8tIKTkUJX7+ANFntXHLCLWpdMSab0P
+9AoDEy4qZ+GIN0XpBLtgNYT6lSvHbTlt0pkzesOmR37NLkhJZ3COtXPux/W4bGmRbnA4cDxXR5y
lk7kkSo4h/ctai9sPBgG3MimjV+KZSBLnxQmvCdWjQ4iLTtuwIUqAxNO+AcBxkI6pTh4MMwU8A0q
nqS4JE2XGfWfVhg1pZ2fYF/XZQH46WkGSvHiE44edkJSyNJXtNx45yEFut19O6+PPu7JkTFMx/6y
vv+8bi9W6ShnMT3H3oVy44/1vWKbgSIMJlisrL7JllbeQS7C695u+Ie/fNifTcrlw2rct6hgIIcB
X/I/N9OyQESxeZIh8zSVfZS+PjXU/4358w9c8TLsuET14Wa6QHmk+M+PwVi+NJDzpX3GpyE5Tg2L
t8Cc6JEwnLudzdv4TBnxt1UwDqa5sinXTjZpwvtsyszf6K5w/LhUsv93U+MvujznCyn74g3+J2ET
FoL5GLcaiRMTaruX2sskYLxHWgt/8mokbytDrG3pyosWMDPwUWArmfYrWKlweJxOJi6gGOQJIt71
YvWXiLT3AiSqdQC5gk3rcMhbK+rOaW/5FUVQAzAuvaR5D6LJQp804aI4zi5XQ0fjSLOjUBVyNtyi
2DEbqH+0wTH8tBwuR04rXdeszcxOYC/uoUeC5DZ1noT695qOZjq3RRjlkSdt9oSTop6Ocontg81d
/KYoKy8KOUrGs5nZ8k5GrR8bb9rvoUywxQfq8NBXVrnYD9Vcfjc6gOk5Guc/UQlNfcdckfkXG8T+
QnOdfBUzqz7VcBVLoVSzbO0zwuBaapQWd0nbwodOyAmR4KXJ51s+DDHclalv3mdryg0ZNFZdu2F3
rBf7YNJTapv4FbPA5XqzkYMoImj24stmIV3iZ3g9CjY/YK4080NkOxLhTNMICk+LZi56ltf8HoJw
rC7M17YXoXl9g8gAlHfwlcZ8Rc3UNx1ikoBoL/DO9mf0V7DgFHLbb5lUE3jkiEDpa5jufMN+wF+Y
gyRw41NPGAS1CkFDWibzejKs3CBWayJ/hjETyQ5BEIPGbEBSY2drK/SBBjU8sglVy2ffGPtt4Clc
oBlCCF8x9JuaLtJ8/TrBazKBLU2cPtLU7dXVDPPivReJat7jyGyCiscx0YMWQd4B227PQS7Np6FB
9Gu/JUv7c8cf/xytRmQDTDiqr8uccdWnSdm+phF+AEdXDVQftmnPatCJaA6f3rHQyDFYGV36rabs
wWfTkPdxgbSoQ1gx4+DqFHHsVLW17susGvcREpluR9Dk9SfwzjCQKMaM3Knd5OLQeqOKzhqof8FW
TNLk0LqZn6xKYBhl4QZRnDBurD+mRW6/0MnX+NUm98VyLRuy8X6Xmf+NzmKyx6GJ+yuBlGV7rQuG
1FLkryeuHye7JnfrZonp66Hh/BDGunqCgcv47KGQJLdE4Ol1aKIvWjrrRviQTtWozthH7LMtQkNk
N9l94bgTl3BHSq/aG8LKee3DGKt4vAjwhm5duJyOk8H4ox+mLRTXk4vTOxJwXexMXSfngS9IDoBR
zfBjjBP9NK+NkQg70uk7mfKl7lRRsCe/ImAZCoi8PGBDoDdMYFnyWCZE5n01bMWvYGW9dKWHfKeL
sGv5lA+NxRIVQT4zaJHzM5ym5K0ItCF3dUbBlmRbqdNrZGOUpOdcjIR3bKqnvCdIlb27jBW/qSTm
2K9R8M8TvWBsUezxhSIzjYLpyyrdKSrW0LcRfKxY5NqgDslKROLMEJp9qlawu69oGPUDtPnVdz2t
tUXmGgJc+ks+lT3BzMaHrrBYVDclL8QjS0qGsrzwun5zguVntY5ooghTRT+MFfMPnuZyfMqR6Wt6
x+0s4U2LqW6H1ihrDskS4ue6yG1zgAVNs8DTVcfnGiOIqV+KgYKswxo5Y8ha4YOzyEd5Suw0lD1v
6LDfunK18kbtJf+ZUPSu15KzeTsi4mdIT6aBgWkPdnPdHige2d41McJxEcET62dEnl7UvOUoPsGZ
HAyTHKY25gYy1EqPZ071PHQz21t1H1jFfmNmUddHsPu34pSU3pFzLbf0e1wx8u3gabKSg81E8YG2
G7XQvPHivMOXveovToaP8CRRtDeaLuDq1GsN3nfOJeDGkizpTZLMLcNW3Iu15zu0O/c5lh0My8HJ
/KyHvH4IdVZ+Y2O7jle71mv1CImwlyczt4M6TdKkT5sg+3Yxr5we6nXAO0Ee0IB4lFHuWNa51Nc8
J+p7ejGY6RFK6p/KoJrhjADbKd5sIU6+S2aVfdmVXXA053G4CfD4JJha5PM7gLsywF1qWr+IDe7m
3brXy4LYN2RDr7bAdpkhTDEnVYrmKdgMUVwxW2pyALt4b47Sg7DTyZFEfLibmt82emJBRzDTF2zL
NHRIeknk9ZrT9Ccvd6Nvdq+yJ6RpFP7I3VzdCFjs6bOW0jV4SLP9TKsK1WNq82p/Wi1ntwlKVFQW
FK+FOZhpX9dMy5dkTFKHC9Gp72MMc95po9MfEN2OeUfpttxbimV+WCMMvm7gauVmyAFKMp7I0LZX
VQw7VEwIqLWdA/OHnoZ1CW2vLUpkP0FUcgBfzpa37WAXeMpzHQ2YX0ZcMLJ2+2bChSTeZsvyVs7b
8iCHbMNdaS0MHoWnqb6ZM40bE9li41dUmSWy5rN2nvs6gMV8s45hGPsSEeAa1UGW3KBMJdBWYdXv
8ozQvRnJiGb0JeJEtxkW84TrEqnPS/HFWoOzcNz9+AE+L8u7xJSSXRs/bnk3F0FOj9Q4OlzPe8jN
PW9gcvK6o/Qe72aMVYYOI5a9RdblxC98mCF7EHum2q4qFPXHDds69CxkskBnsDQQ98p9s10VNkyA
/JrPR1DUdge0w7nt6mJJMxxkPasvqeScdsLM+sElov7uS4Uf4xUjcASKdnvQHJKJnjGcVCc9trzt
wDHgb2PC9ZPGVHI5BpHV8QRD1TU/7YtYeI/LicL1vtZQkMzVmvMerbg9Sc02gBAsH9IuNBGrwzqy
3uvM7AHEnpitd1kW0SleNCllT7Shn5HTDew8Y5p+TpLMTz0DyeZ7ZLwtII1NKYzgdYrXtKXWfsrM
nNbndbSjvdEEioq3cRxRydXckzfH02TpEWdZvzc70I9DTiRXXZ3DAPPissXuYfZOmw5Isl/vyVD6
utvxW0EdnIFftEueyC7OeQHgg41JuR383GAE3+iUo3lHYCfuUYtv3jOVx4fabxxBXzStHtFYNdcu
92vST/i0DwSWMvgeM1h0uEIW8lTyHDsRr3/Zznpva0Qwc0K+p8DQ245qS3+CY6AYalqRDs+10K44
6qrQbzyrpep4GbK7tgo73o3Kii8DUAaYnCUiuYIzUdIcfB7K4owD3dzVF/eEzmxZ+guoAUEsZfSo
B9aGHkyUqJ3Sgg70KjbrmPbckMH2mqyEH+BlkX1Au5BcXgnLsH6zQhwELRp/gn3u9LmYCUN26JZv
Gqya0exdDi37N2hlcXkIV4I6nUlkIOCqmOahnxlv1tsCpxS/bQKPMza0AxkFRnr1za5A0+621Vh6
wr60plfVst+Xk8vpofFMbt2IyQsu17q0QDdAPFt7Gbwezh4CZg+FhsHoHDwJ5Acz34SrMU+y+pTN
U/5GJgDCZ3j/YCeYmKZP6JFGcayzqWnvBoEoxi6lcr2XBRHiWma4sTpdjPCgpZifPKfOZstx8Hv6
HVFrNj1Rllt75nI1b3UaMVRCI8EeyYpuqjcD7OA60q4agapuw/BgSZGyxKqpuUF5XUCmDtBUnYFe
JdXBYHaawrK9wAaeBlw6J0xukqGrLpZtSPdBVjY6urlCpKLJXVei8QBkhVQEEEEI5Ck9EjbcC20J
no+D29C7YzD7wQodNhhH+KFBVTmRb8Lli+klIoJwImFt4z4HhnJno9E4Z1IH8laOsVUCqKI2Wyfy
xd1PUYrQGVXv4O5BzQybN4vF21e7JMWpZIAROkpa0Mnx7iHpwiez0OlV+x+Oj9WE80e1X3jlmwxl
pC0x/kZoTsXPtFpBBMSMRzeoxRDD2Qlwnl9RPZeo1soqNJ1ZWfFTT7AR63KER7lTkxjNX5optpht
wBit7ggJMUDbpwHyq7aWR18Xwh1ncA5JB5Y6pCWKoOVEAd8ihcTuiXJnCXeSm72IHF8D1lPZWRGh
yr6AEmXv9mISew/NYsz6YvLhkezDCr4p6Be/DGOVRFsw1nd2NiWSyaZmqnEPwp3qkeIs/+rJgmuE
Y13undir/Q7HA2rrYraoT5Dsm/+axECfrJrMu9tVou4KEbYEJnMkHtehgJXNRc5Ce97W4jUN22b6
QNe8wnypaW8528gT3khW9Ba9wAmCjLxGokqIXxjfQHsRoLRlfRlowftIWH2bxxGscQhy9D1ZN9zw
dmymESo3zEgPdK1KiYpLJwduE7/1rbPV74rspL0lehm+DIgfwdv3Ib572HMgBG9J7MdctsC2slDW
19lchrxvXFE8xiLbJsB+Rt5FkTqQPMWgX8qZodYMjOM1rwuSk/rKIHu+s0Wuln6Kmt7mBn50/Qrp
aXEY46BkH5gZngPchA14sBYMmLEd/XCrB7/SQz5W69wB3FxgNhjJfgxuKOcbOMyTX0M9luIwLho9
eZWtDD69kIjNBzdWy9pZ0Sav+5TbuSdADedzrpBCU+VeNR2ZKghs8ROAxlSKdsAFNftur0PEBK1o
9XjA8ix/4P6j34eEw5vRRu0RG45DXSHknS4fxCw+v6/VLt2xaJfqV8S8BIGhu5Zop1Gddk7wkR/W
lgN2E4gF0ri7FX5kL5BJ9pEle/7TG4ZlnHJ+sSyAQMBhVjJuvzY6DjeML5WGcQn8YfoAYOzNJiVo
l0iBV9ho6ZTgYHS+fIVVZPO7zjaCdItsaYYDD9HVd6sql6fJV8NX+LZV8jCG1IkO6K3bb3YE7f1C
IsBy3aDsahE4msqfWSrSFZfwCGDB28Y/53od2dWSgnZ51dBixQZM4/RbrfnKjwLVmQAaOhXvcZLh
u6/5nPQIOkk1kBjVAomRq41XFxWc7ohGolVHQhlM7xtfPyWWYFQC3+gSBFkKXztc33S+kyiucLjM
Nj9D4gKi52RYUXfwJBp/SwQLDJc7E+7cE6jpHwuyjX547gaBXkpM8gAOlRfoaTjuIix/hM/F9dL2
DHEI5oDSTHKAi958Wmta4m0gBQ/AUB1yzBTwyNdTagJ5T3XApKBqeVi6YpzrGTNVhBAebUzJb1NV
aCrCeBl+wo0BzTcfQXfG+sLfrSa3foEqhY09QxX1nESdLKgOYnJlMKVpOijiLC7n4HmXCNhZdAVd
EWXrUOd/McoUiGyPwX8kEzOfpBnZTyVm+ha3cfzmUTIDsIYX9KvJYNrc04ntrxuyy/H9ygQaV1k2
W1ewnbE+l0j1rtGgjV02svzebmh0IEOFoPO4xYydA6KWP9ttXj5vzQjMxWnHBTpqg2vRAoX2h2TA
DdHD31u/NDWSVbuSzfEJ5zWABB6T9btOyvm30eusoWUaa9uHvRRTt8PF7wm2XsUz9VRcoyXwv8m+
FJ8H7KBfUc/g8UngJzP6/hT4bTsUFbRDJq3WjsJJt+lSNKLIsy+35tWgPQzdAMzhe5a5eTiA31Lz
o9EVanC4HjuMV8huHwHmbBIF9sJDj8nMZJ8I+tDxpmh3aAZ4roqvdqimR5/n4XsrtAh3ZpPNiiHl
WpMuNRXTd6MdmumIHhzuxbFd58PoTDtfC8wPPkbg/bctgiCnG3hL1k9wLLt4zWH2qPty27P0CGmg
vmuWZHkRa7L/hNfk9AI9bi1O0zQBOvaY5N7Xbp8ZgpsquAaDvyVc5/xE3pSKnuLYRLB6t25VeNha
Cdw/K5PJXuH81aelVEPSVTnFCR5xiWE4ls5J2isc1E97hrsaQucFqCT4eAQOT2k2AyLlbPqcVdZv
N8A1yucddTLmfQEt8xHEUjN2DOD7DqxRxuuggJb2ckwd1oxNAOArhdC7jtttyvqhSVp53JYiqt56
CfOzHCS7B2kLs12xthXNpxLDw9+ws9lfZ1i1eWzASw09bKK5ZlStHHVaatYnbAHAQkjK8Z8c45OF
DXW1ql62sMjthbDFKylnzC0WxERcJi/JlN2ZoVhuBkAYtFst1LvnzbLdHOk41RLNdBYx7lx3/XPd
4vgKqu5sDrDiY/xAB4IQAWd9iWoAY/TfdF3j3WbC/iEFDtL7dM5WbEtIwZcz6t9wQ/Y5d1ebkclV
taXMYyRUeXpSa9tOZ4ei5XsbI7rYQu/5SdPCqIMqDX9CZmzyUNa6fHaYoo6dN1X9BAGz+mrGNRmP
k6iJ7lyS41fGDRnkfUXChKZwLSlAgLjhvrDoGElf4PQWh2GhFwayWy45ktO2fEMly98G3+A2rGmi
GTZ9gwnWaLm/Aiqye6heC+wKITj6rHpLNWwY0wl+GcKgOmjJ+JMWgbhuCeBnHU2ITGIWkzvVQcI+
xw6yjfwVNUn1uZSxdr2XTbxhs87aTtckuZZhW8rbtQKTPnjlxyu55cOr2gEh3Q3weTQnVi96RIEf
0JeUhSZfd3Qrw5EA4sadwAFVXS11Q9t+w9D/Fe5AhJ+gR5vJwcvNDCeMb9kTCFMSkSoZYCk9Z+0Z
jHr/lZhY39uYCIzXRJ5eg/PPZ8yWLDaCUK24yzDJWro8iPExyTNc6NYHx4/TMtHvDPQ/3ZlgcRoi
tRkqsUbupepS1FDPdAsZakc5ieVYBeredjmBB2s1jooObov2FVLG5CfHAvi5gNgw9JhW0PdS5PzB
LSgb+n01BSbj8Hg5+90C3RtGPfljqJhDzmFQ8kZOPmGnLHXJTYPTrjrCMKWcDi7UdLoSTu6qr5Cb
oDo9VrhtnCPZXVkuvj7CrAAFF/pfiJrzehxOrc3Z3A/WZNc7IHpMFmbjzxwzMdL5IaJerVRYG8Dr
ZpmAnFUlbmccsSgxGMh9LY6fDWPilt/Xdm5RE5E9/1BgY/yYSxi/9iKTGQqBBQYXLRtxUnuYxvcY
vLm6a2dqH1a1j9kBO0PVMPXYEPNXtn4rz1UmU4bOYdjfloKsaS+2ai4OSwK0ByVE5nlfz7F8myV4
3bcDkpfyzoJncr8lW5v1plXZQ9gvvSUOHzLcgmo6v1Ckglw4JXn2maB6dh2GaRjoKiluwqXS6eFB
ljzXBr4ifZPx/EGixZmeaK72DwW6Q3M9l5N/bcaRPVamOY1Mp+4qJtlggbPbHIhAuYkSRIO2vV/a
bX3HsKLRVxBMqVt0QeYjkQwnA8JV8T+ESvLHfd1di4IyLKCKogd40Lh/EFLV7EBtKSoHwDl1KdFn
imI4XrrscGBaNAccrKwFbLN6czWD6wXcSEt4YWzIf5d3VhYDDsty5Z+2ksavBnf15wIvZ+xksuS/
52ZAqXvxzrtbinaOZ3zH+aHkXKN25ZECIy/wb+mI3KyLDTHsnnfZSvSgNZZ5h5SLEkpZFUAJxIt9
KlYKVB+gPvlWxRplQ27p+BOsCLg/LTD95F0Nx472HqNdwH3NVAKaQrQNSQ8bVijB8S0TqJvAMLEP
w8RU2s0VLMSQ8l4t7DhPZnkpW8SF3XqMNNxxk9DSoQeuoNfV1a4RFoIU7O/gkQh92hI01sd05bhs
cjuw/dwCbn+FYLq4AMYE7coWMGy62oBX+W5xAsKywWYMFCNWq7ITvGmA/iS4O3A9VGw6lvsEi0FU
epk8jbsAE/KYNr5NTVeYdSOnUCwq+aSAOiPKVgu56F96sHb4FFmz0qvVjQJVDjIsiw2n6JiL/Chl
TEA9CQyMTvvJjxhMb33lCuNfjTdmP6Nq0SzpOC3AamojuJvwqcuH5DlfYtnAiD4XYEh1TFU4B4+1
ySb+uWCVCbRL4TEq4SO6meKlRNzu9MlMSUyBvuDSKa9cWkFjhUjNHKX1lCbJWzqoVV3zuJr68v/U
ON8OsK/wz1UWdtRXSbM38696HnPUMxj44TMW3ULN0Pk5ISt6+31NsysSRb7emxLwOWYFOky/iySE
fe4xSEb3dbK6YvQ3bfcaidGwmpW3bkIg7ptA6Mry0WS4Oz+lzUyrPsJzPn7BoMWmLypUIvCetpXK
vs6JJml1khLTwSuahYBxsiv2Zv9I4nyh8qCGG75PYM6KMz7GYo7ILgHcG65E5BK8F2WSYnNnNVzz
W8RU0wXe+I0tHZyfZlATALtglgLfB4GnAwGF8zW5CmT3ybMi+YxKw6+aYExCg93AcF5Sgy1FwLho
flSmqOofvmpEvZxHTEjZ0JWx4toBdhpL9a4b3DIfLfpVeoxNLMbbOI5yeSCbgTl2DxEc7L4hgqH1
bbSQbZzHIgR1l6ItL88NwjXWowRovj9VGn//3KUNhgRw70d43wcbWZQv1ZAm8RvdIq4NTEm29spi
feOrVZlozwDEfbjOloArc0hzDFGAqa32Zks8TJ0rV4tw5dSKGJFlkuOKq9I7/glUqMGc5rX2843d
050fA1GF+OasoAbNrWvsEXhnmV5ZkEz2jk+oXw9FsqkaUwwgLP1Gyql5F9gxn2ERyOOd2whamD3F
/Xpc4gKjBPg9b189i8MvG/fMXlc4BMQhloJ+TZid044lYX2F6SbLTzFtkSc/q8J30NNL5Cvh+iuP
MDUT8zfmBK3RYBVtvGIaP9Tj3tjoNcN2+fDEcHJIQXXezuBlZq8QIQFYIkDr2863AN86CGuSR8xQ
mTyIhu/fNlPPn6GQzl62hqU1uiQ3Hp0ZxgnjA9SI3WCgve0wPBnuJzTcjw38PMBjLp0iHa3o8G1x
zGV9IHYJndJ6e1f5vq0oZEOaHjKfm58bTMnfVy/iTQKjawlCzFxdeweze3Rm1TEpsC+QbymuC84N
2ALLfocBUJDHmYXydsbuWbs99xjc6I3aK1+Oq7iTNfIx13LB6IEVWqsuDLlGPgBG4pjJA/n5ofYs
vuhZ18BMaxmmg5Fgtx/2ATPfzxwn4kuaWAc0GpamyIUg9bBholGAfiCzCnSPAU/3ZTQEnGkxB/sO
xlHzmQqViRObaF1/npH1/WaQZQmqThnJRzsHsQGBIW470I2oqSdrFEfL2nhxexA1TJrhISb7NSIA
984t2QoDD2nUdUjX4WoFl3m+J5AzIR5iJLi+WzsBwICtHSY18J4E4LPm6XAHGTuRvfaUMwDODtG9
uPgnjDwNrcvOkNp+Mwx30zFuCkwOjn4dt7FoEXrrd7pdActi5cE1Tg234FElCqGGo5LHke7+dQdB
wB3RO24/VJUNP2Fk3zTdOpB4q+ADFU6bMeM3u6xgKzfDwB8XXY4YWubNDMbiti+Yryy5vUW/hJ4V
Nvzt/UXdwPpMVcPSg+ODCQzGqpjzLmFC6oFWiFztkDXqcFkFWSadofvyPAxoh7tUzDDPr1Hp2EMZ
t/i48CJoPJJI0m7ACbR3zNYSJ17WgmrFgsNx3rZ6c+cMOOYbRvrgPAQBZ+oeyxJoNd9HfcsiSqxj
gHIn4HC75BGSfTRfhSnKl7SNVCKSeMW6yd225HeJtnbsUsyA3hlzlUSP58Donp3lzQmHUTOckKM6
nHyqE9/XGFtlJ5m17ok4tl9YfyS/n5mtHmG2A9dXNeMQ75JdNNtxGLftcQQp97kYjVG3tq3m4UjL
wFlvQDdYjpRQ1mDKgyLj1FjMwy+4AbD8QDzTADAzYk5Zrrg6eV22AH3QAAJ5XWLo/Zb5bxPu3rKX
GZxx3qCwmPaDScF6A9g21OyYDu0Ig/S6cLcYn2zze8b3ZjzuZdJ8r2fXFL0xUwxHbG74KXA1KSS6
R9eW1yadl/sQEXDVwxgJ0Hqj1HSTzwlw6yFDJ3dCgZB/MSTYXzhDMdYSY3pBiABnp2g/Y9b0liMH
+pVzu19xkCgkgNcEQ1kQg8SrHSx5ySJ8im8z3HdPu8oq1AP/nZ75D0YZyOJwWmrgg5SipvvTBmmS
y+ZRVAF81dyeVBzIdeB//ZQ/yffw/IUBEmzAYVTXwgXpDyI8mhRTqX1qeq0BPNcSb5/MGVhPAmyO
uBWsH2FJ/pev9g9m3uVD/5cIClUmYMTLv/8f9r1nGW4iCpPqEgHDt7BNnp9nRAycFYb3//+PQmAy
aLrwk8Kt8qdeC548mdyErnudgVFQNONyZpXw5yEz01/cS/7k017sky/p7P8bCgFjuj+4ecOqJ2y7
0PSU66kTFGkJolbjeeO86rTf/6Zh+JcFcqEKI44abmfgBP7x6sSmdwrySAvmwJZfyz3E6wYH6V8e
4L99K3CZoWvN4Yb6jwUCibuqReRtD/IesmZXcL8LmomDDAQDX27JX4iU/7I2MkS45yjkIZbAjP4/
10YObrhzEP73bWV+jGUqDmwFu3z089+8Qv7t+cEpEf5VONixGv/gh0IhZ7RJxrYHAmKfQQWo7yXK
3r88v3/YaFyWRQuZHlZEBbOFP7W6mliC7hCvKVmA3NPJk3vwhzOILGRyE0wT+sySujc0RRdnQHhR
YijOINOUl+miP+Ygyzz/v48WKH5A/i5xhUJfc3ky/2f/odOrodfAM3YWHPp+bMFZAV2rKP4WXfJP
viq0Xpcl2gDJQxB08ccn5XyAuhvZpz3oOOlhyUagg8kAdQOumxOse3O82JwMmBIopCskc3awwiEa
YtV/s/z857pCVAuspi4MXRyq7R+7Mxkyh+EK+v1kEPEHJiwYf8Kj27xDlDf+LYv6T11Hhq990fVW
xcWyHl//Px8w5y6jGIQAHauz5l7X03eDOfYJJdBPQGWqhwyjPAgW1r/Ifv71cy/eHtisF+bzH59b
gyQODG7H40b21aFJ1YYRJ/wAVav1IWHVBjbV+q0xkZ/++4r61w9GujFWFXjJ0Or85xcG7ySWRmD6
tAD9gAAerHjQAbdTRDhht5TCHPPMgHQ6+b9lA//re72Ejlz0uDXEQv/5yVNpkCikYotV7PxrdDF+
2QoJ7HWNq3r479/ynycGJL9wTL5cmLjA/rSdGQvHdTBte5nXNOd03cw52zFt+O+f8m/fiKAFhgoJ
B0b2p2UB+ngK3LXGiRuJhcJ4xnTLT+p2A5X+L1fWP29/LNIcSjGIT+vLxOg/H94uWmfq/2HtzJbk
NrI0/Spluh5UY1/GWnURgYiMXJlMkqKkGxhX7Ltjffr5PKXpykBiAk32lFXJxEqSDt+Pn/MviDjt
PYBdD6OYggcTmNAfGiIO6mEuzGDYETUk1uFyF9cGEgk9LNNwX4R2K4fgxQGkJCoJ046n8Dzo+Z+Z
Hlq5n3nCGPzL7SyptXIfQsR0IIBayJcZi8ukVTS8Eybbg3UAtRAJWXZdIjSfEkYKtDUhbBw662sD
XvJhMNxoo5uv707gNdACHOqb6KoubeK7XqeISwl6HyCyvTcRe98l2AL6YkiQR1TFlojf2spB9lFq
uRok+pcanRHKHckE7XXvdmp/xDnmbYDBkI+Zmrtxq221tBhYFEjneKoZ2NAu4bDmGoYRSRr4eV2Z
15fncLUp6eeqo3WBYtlig5P/CsImML29qcTmZ9QtcE034uq3Ko62/MzX5gtuxX81tbitiEjsjsqU
t+8jD7FrHe/RkITbAT9wC+wmPpSXu7Y8NXWLSEcqQKjPCtHWoj1eQ+jBdWl3GJRBu4KoNALgmrxj
qgMrNIyxPzohOR9jytqNk2w5qM8toy8E/VBey0uaY6J30B91vTu4bep+z8vSu06pER/1TCs39uBa
U4guqpzNCBZa5uKMsRHuzyahdpBse/c76HtzD4PivegbZetdsZw/2SuYZVJfGJ1hbt/zYyXLukaP
QwCvijHeU6LRfmvyodlRzbCfMjfbItAtT0+ak2Re5GWAN6KZueiZJjqMU1yvP4xKDJzSdq+sZ34F
dAuqrGXJd1Du25i55ZEmG+U4IXIz5cvQW0StsdXXwikBcbpURe90xUpP/aC0Hxq4xUeiDutAVqi8
ibra/RRN4/Duh5csYQ2zyHvKoM+Ljd+HVN2aKReHfGrElUiPZflk5GH3mEeudaA2WwIsKbc6vbKG
YPJ7CKN5SCdCsDqf2L4j+qcRcUibhMKOrSvznhjW/h42MYiDy11cm1bJ3jddqaHLYjpvrO6AjxCf
CThVRrz3cnt4KJuofQy0KTqKGkiaUpXqxrRqK2tXY1wdFpSKOchS6TyLnVAN00oAWm/0B508L2Ua
1xafM1F6p7ofhvdONKc3iWj1tzwJs49kkY1DDbm3xj+H2lrg5TGpLJgdh6AMjJ2GEflWFL36leDY
pPwgSNTlkh951eNAnYBfVuHy1cKdd6wS69RkSntqbCv7cnkuXr2e5HJ3oMXAYAftoL4K71pwjc00
docIRhk8xtH5ILyufzeUnfEQ66SK9TCI33stOeCsHotbvFhjH+5TcJvGWXvqnXLwjhsfJRf5S87b
80fxNjWRmkRxZqk305Ao1aUp0iGt7PyW1F1+dLBPPzlhnPpVO837shXWfavO1cHKSkDgTPqh7hBx
x6613IgX19Yr7jUuoTd6E+ZSzQf4fxiUOmXqeYjyW1Dn4lgJt3/DO+tzWoUOdaqx3liua22iGkE4
jPQsF9ji5kLDU52VIRQHeEUJqBm9l+Us4bxNJrdPdxQAyUjkgelsXCar7eI/IKUvgTYsPdY0Kulz
RKoO73PDpgYhCilH2+FlSkUmgnSrqAiapbW5MeWr7aKWKA8+aODLGS9FNMadVYiDqmfGyUlS2waP
LJLbAM6435eTRmEFKtrGUSSHcbnQ2G3cashsowi5UHEYwAV3ugFPBAXO/kMcj62vd7b14fJ6XrlS
8AqCdM6eRoByqUIACDWzhDe3B7spk4OHcNE1pAKAGG34HdJzz2ty1PdECwYKrp2xEd+tDC1cTxUT
UFMD7rcMRQgdpibVIpZSlti3iQ3m3sXm6YqgtT2IQkd9oG63NHdWzjEaJSNDoCA58Iv1y+WGfq3H
NdZ11KGdKeXCnkjMp04Q7x1r6H98j6KWpMt7G9dmdXltuq2UcbZdcTCzSblt7bZ5GwEJLo8qzMp4
r2YiPE6eMz1entm1sSXNQ5THwOpYOZ9fZQK+hQUMXxyUbhZXU6nlJ2FV6gGOrvuoA3SHXthMb3+i
UZOsh466igynzxut8jZWM4vL2k6j8nY0yZ03rqV8CatqvFIL/QFz3ind2CkrEQKRAUtYZxx1dP3P
G52CxLEzMxCHMshbEuVG905g1pkBbm8gsF7u4UrcjlcGzGdWrfQVWoYjAuhh1w/EYBPMZAPy2Y01
zMY7hVroTsD93hsofx9FOje/X275lYspVw/FVAxopfaWtM0976dazNz6kwcmieQBNY6pfqgpZH6H
uTEdo8rAXdWoGuuLWwUVzHfAzQBCFF29yTAO/0BFZ7it9KGIfJBREA0uf93aruKmZmOR6ORdsZgE
qx9UhZObe9EF8ObitQ71KLTvqa6ruyDsxx/00n4eDPLfZHEJ07DfOB+MKXI1p655xUQdeW9LoH2g
k9G8inWh//gFIAWHAZxi3qbiRnPeFPUmo41gkx0CwOlXRMG/FezyKw4YnjNeY73x9Dw9/Phw4qeL
dB7C/Fj6LDYShLjSBv3dHay8JH2gFd2bIS6mgxcATjGxj3u63N7aaYFMn+sZxHcuxlLnfXQLdS77
qegPvRmopzHqNBj4rfgAd1KDo68FzKE2bER4a2sGgVScYVDOlMKL5432ceQNIVyEA4lxY297NeC0
LFZ8sIWK1DMwNiZy5aAwQBabBtOJw8iyvcrlAKZyPRysKUzvKytuPja6OV2RYUv/uDyeK10ju46Y
HP0jEWzLn7/Iclkz2c95TgYqmSA4Hbd24CDbsBeVDtA4+vPzRlS20qAJRZs7nHKhVAc8b7AoTZgr
kCwOaR0Gx8IevuVmrJ8wXwPZDLh7Y32uDCWKnAgGUyRGkGL5UKIW31E6VodDy5l1AByYXgGNMEGl
21ti5K/0rNjqMgzCUw2hMPLLi3PPjkCf2fE4HkQSTSfLQPKgjpXuLWbGmm8PouVBqhaPcdeqN20F
L8dqvfmNOnThnzHK2p+hhJvIIxjNqZcuL45hBe/CoOkeXJ6BN6yH5FRAfjmFYSq2BM6eheYWYRz8
Bp6tpCGt17ZZs2ZgygmE7mA1bQnKKIDAZemjdYvpXfGxBAxCEDuN4e8e1/F1WceIloA2Ur4Jo4wh
k6Am0PqX1+bKFUaNgEqbRqjjUAM7XyqqUqKt2rBUNFso4JVyV0o39Ui6AAqrNDM9zYrXwswsjY0N
v9Yy2XpS21QokDlanjJWh6V8FI6HRHW+4mJhEq/P4gE6unXQhJ59tNs+3g2t120EmivLlcKINC2m
CgfsUz/vcghrrBCVNh4QWY9AqNnpDtdB42DV/Zad98pJiny3bIfsOOIoiz4aIgsNbsMRwYdA4vvN
Ib8C7DNSBh7BR05zc3Jqvd/o4Mr2lycNvhbEBaq+zKpPmtU1aQkrvpqQR1EB1QL3RuvjNA9jwQmA
Lki1v7yMXo0pq5n40pLVChJ8ywcK6IFSG91uYvfF7UOrRcWVXprDFWjMrVriWlMsWOQtCGLcVw53
VZL1duIgoiFxmzdw9uJd2rtAlchxb8Qxa00hU2Uwg65tEVicr5RCq6bEtZXpAI+YnH3emB3ixn0S
gXQassPlIZS3+NnhgAwhqUrk1zniwO4udqILvQYwLZoLMYjrB0DcoAXmuUS95XI7r/Yd7fDMkvYj
KlLvS2tKSA0DxBcdbYcJJ1/bDcKb2KqwSII1BoMGD+Go6+wbbwTrfLnlV7tBCi3aBMoc4DxEnsUy
X9yDduohZyAz6rBf65Po2urQQtL0RadMR3Lj00dVy4bj5UZX5tAif2dIfVreBUvDrQi9PTivGjAm
AHFocOjxUzGR1HMEcNufacrA4UB2jsjpfLnY0Oc0cJASMSWwwbVacFBo2QGy95y/Cnb/8WX83+G3
8vGvddH+6z/59ZeympALi8Til/+6j780ZVt+F/8p/9h//bbzP/SvN9W34p1ovn0T95+q5e88+4P8
/X+3738Sn85+AakCptHb7lszPX1r4QI9N8KXyt/53/3hP749/y1IuH/79ZdPX/O4gG0lmviL+OXv
H11//fUXh9qAI9N///Gyjb9/w8OnnD/7TpRfeDJm+T/2ZVeIafWPf/vUil9/0bx/AvqRoSwuMCTG
5IN7+Pb8E+efAFlwyUSlixcK0ou//KMoGxH9+out/pMw1JE0XdAK9rMSb1t28keW+098Lzl8/vr/
rV/+70eeTdm/p/AfCBM9lnEh2l9/kafHyw0vNwPFAhIeroui8fLVAqx4SI0wBtVfV+HNkKfxXTTm
5YcUvaEPYQsYIXdcY9fjYHOVesPpxZD9/TUvW3/W+l82j0AZqXvk4ykjLB5pXovMXB4BRyWnXUCW
x7/MbO3YLw2rfoDMUe8qtEqOeWgHH9257E5qM9dHa3S6N6mdT58SdKz2SpzVH5CpsI+aGUYfOnB3
e9DT0wPhGbDJUDXumgFsUDYH495Cufit4+jFY97QY9MGZFfNjXGXZg4gFy8meZjZSvDn5Z4uDzzG
mQUF9ItnOuG3KefhxbEzRmHWDp7ZYv2biX2laPq+VVPlgOpHtjf6VNxOzphAZuK+utwykczrOSby
p16JERIF4GVlT9eHtBcl6fdnhZYJ5E8LuzGGu7Wm0lIbVfZnVnCP7lB/yo5q1P/+/5BrsYy+gafi
4UgyFY7+aIXDGO6f5Vuo8EO9DaF1+yAFlJu0hL8R/rCQi0E1Sz9lSGX4WK+o4GXQUDq8kHTpoyS7
piwbqfuLui7CElAZS80Bd/8s7lJagXZ09Th9uiDw0pDqfFuPZXFrP4u8IIjSQQmv2hGJnGepl1kH
BByYApkySevN1ebo9Q1Mf21oqq+J3Y43VWO6PNKRWdypHZBdRAAWOjCuJZwYArtp/wkivpjRViwe
FSPshp/ShgHXrhzsLoIRPmpAdclJS5kYDRrnfRhE31wH7grQ1QZhrb9UY/Sya79OItGGqyLgAYpm
CTV7vDhA75ANBSo8v9aSSbkw6yKuIc/+W1DGLSr94GiDt4u6HP7ZX9IypjmpD0B1yLy81Jdxg8H6
2A3x28saM5CQ/0Czo77GnOHJ05r8ZltrhpVd3I1CD95z7vytN4MgBz2pA9f+DgsDUhf8lp0KMK2n
EgL13hcImP2tQeNE1fjYTbb+xixr9VqgU4mD69xgoAdW4o7EhFdgmqn39nWCrpq1jzGuhuzSYEg1
O+3TkBHY72OMTkrfrHOzPypVOnEYhdUjxyFOZGnTpJZfF1D3/clTyr0GUhgpJmsoYXYVEHCPEC6s
Y5SLhodhb2XHqEzUR8tK6nEnAunk7SpZ9iHPyh5yRu3UV7VQG+y+9AoBKmhalAEKwNBw1fIDerqU
Q01sg23fRKatPdq5Yz1pY1be932KKkiZjCMUHR70JfkPVBlUOOnBrp/aBlFCav/HYbC8U9qVIyBm
I1DfpnkweYewiDinAwVd/B16MYjFRygqHAorn74r2jzBgoxi8OOjo6Oo5mV2iZJnAkdyb5UjvmiR
Wh4jJVKC6ySCB7DvTXRYmrg2v02oq6UHU4ui23KwnW9lqdlHL41z6OELPawKMZ2Huh1JX/9bFCtD
6ZECaeIoBXT6f0tjcZ0oNyouRvtNfSwnRJSd6v78bvj/oZF1+WhfhpVcKjglsYB5N4MoXubIcPsc
s9DWRp/1ZPtIzHR73VXmYzDMzYaJ0NpNDftAQpgIGKgOLPJHJaLdM/rnKB9YzlcLgQ80jrLuug8D
049Qb30oEP6702r3K4h+KAtU5H29ddqbNCWJV5f5Z9VNIQhNbbHP9CA7wiZtHtN41k5V5KHABP+R
XF9BvAa3960e2F+RewzALxvpx1oyksmGRldpZk1+q0/RlYuDc7DxglyJhp4hUgCniYgIn89v6SAc
5jJDwsLXo5ldGbNXskYJjiUyDX5j1+UB8NtMsmDsdlqulBvPhNfNuxTXDLJmgMNJW8v5fhEkDDa3
VOqgcW+pVTztJF/tLfpN93rSc1J5mh0/sp9c7RrPOTe5btT8j8sLavloRweZ1iU+XVbgwOKcf0Df
G3lSTbhv9wO6uDngjt0skMQOYaTu5j4INh5jr5JRzw1SSsRhWYNXsFRUt4Ua2NjQs4ILLos2ViI/
suCGiETtbrOwYyF1dnMVOBgaKs1gv5ljxfs9mCYUpVrjJ7y6DfXZbkeV8rHLkoGKOpDQetQ9NIG3
dBx79jE3EIiM9UbbiHxXpprHpHxlU8I1eBqcjzTipXpiFtIeWDjmsVQH/SHjxvRTpXDf1GXZHiq0
XHxL6Lav4oezsdJWJ9pWJbhDmlovfVSN0KgBzGEtAG5/3HvpGNyVuWUgKULZHsmdqnn3EyuLsJri
iIpUi7NY2kXigSWLcVyPXae+dRCP2kHxKfc5FOhjFM/ORoJhbXyBFcuwF7T3K+R+aGpwzqqa8R2M
5CZujOHG0+COTPWc+sbYZu/KrE6vSixy0NVvPl3u7TLJwNrhbYbZu8EHkGuVw/9iI5sDbFZEigBX
onThY135voijAyq1/Z1tTFyQaaFu5FBfFeOWbS4e/qGe1V0Te8Lvxzg7iTYiHIjgL0GRLgHvG/mj
Xuj6I0T/+8ZV7FvNa8Q+jVhapNOK+ySmSKrpdbax0pYZpefP4tXLXwK3gdfs+VAQgDpe7hWdHyWY
nyDWY+5VV3QbB4lcPufvSPmyAk1PQYyK9jL1ZxCZ2KChO7+2x2YfTJxUaAhW3B5esr88tytbh2WF
FSPHJHxlT762XsxtzA9JSSNko6beiC2hiZQ5ngy7CjDoPlIKe6O9ta5RPpWpemp9XMHn7fUF8jaU
yTsfPF9xchVO4kiU833V4nJ2uWva65cinWK9Ag6gHAWw5bwtWGVlp7pa53s5rNQ9hdURNv6kOJ+L
GhBXIKR+W2al1rH0RNUejYbTcdJVkmhR1GZv3C6yEK7w9D8MtFbKfdLmFGDhXZXv0imw76owF/HG
+3Z1fMh1OZLu5GIidv7N9Tj2SL6KDj6paE4oaqILCWIMgWi93GA0rF1XAOJIDZHM0ZiP5WLu3dCr
Nb3zzZ4oBA0QnxpKu4dCH1xXTYLIa4EGYaOjB2aqJgqikeruXR6RNxmv4I3ZWjnipNUvFTYMEzxM
WhcdnyLL7DIWRp408X3sGskxjNGry5MyROpseiMBv3u8edW91c71D5a72ddAVSTgABdFUsaLoYh0
EiV5Eg4+DF3EOt1ew6WHWoliBcpPdBSEA4kNaDsEu4sdgOzO3OnT0PuFDTs/aycHpSNI0ZCW8OnJ
gdipQkW+fQZzZUjY4eVdsbLAYECQHaNtlpe5qJ90dmi2cemSTI1D9cbNjM95aRe/9c3m/ls5K2Ud
zIU4IgFBy0pNbVaIMcYIe/CKRplUpNV7HEniDZ7FygFGmZSTBPQDkdfSHcCqMzMi9dijLxS3e82c
BLycYThEGYYlZY7w4OXxW1unAHDgBPKwlaf0Yp06XpHDuyTNn9bdtVKrw76b2+ImCzzjSUMDY9dX
pgUxQBt3ucAl6HLzq9NHttSGvQJu7dkI5MV57SgWqogwp/08qzUs03LCa+pQhykSW/TEVwwzuSmA
IUJSIdsnnRHOu2riAgPWMh58HDHro6rl4VVeJCWuHhH5ZCt97C3I+BxUuY9EQorUgFtedYM6bQz5
8xwu7kOLEB6zCVldwabh/ENgWbs1Xo2D36Uz72JVjW6MoVf2eR1afpnb5RuqHONHO9BBgQb18AG6
xhYZauUyoWxFchvPbnSxl3wXcJg2lP8axy5EuRDW6w2o5tXsC7NNqfsU6m6MJ2uvBKiAXJ7ytX0k
5xsoKJEfQ3De+8k1cTKxOqaB5xzZ3FF5grKdbODZ1vYRkbtcV0R53M/nrWAtHlsmF6C0ArQOVNSR
k6yQ5rUTXMlGvfR+PKSltMmrQS4tAE2LYxBzgaSr0Azxoyibb1Pkl68Q5Zn8uOvRCdLab844kpHr
J+2QqeYWzGyttyDGsLBjVVHxXKwodJWsjsog533T8CwKqvyh69rSVztbf+gya4uO8vzYXS5hEIoS
CyorBEtfx6yZA31AHMMvjDr7LUcS+JSawvaVOsGBiEPsAWxZhqR/pj3WIkje99HQXNfJRMk59grc
bYw5wA5KU94krhHucsSO0f3lhfJlTqoh3KHJXx+GoFRvqJ08Sd4eunUl+j4Ge+eOK7c+Xl6Wa0MI
0ZUUiqzs4HF4vmBQmRyNKqEqF2Oi5CMJGSHj3AC7nDz3GPa4nP2P2lsaLQ/zhNiXTnuVGrTHkKeP
X/Vtd8SYCsSROf9opVqefjBewHDwD9bK4qI0xsozUr1BIMkY9AN6SB56a0hGlBPWIT/RtRdNLVbj
pARx300kSk2jb09FqOWHIhjraNcFZnfQmjLeCHdW5w6KEkhCFZzWEuoYChZhNVKrNqrc+iA6EUsJ
NnD0doTFhIOG4uUOrt1aHCpgKwl5GFjjfK2kvacMpc7qL7HjvhpAWVzpDakzj124sSxXLwumDjwh
oT9x5GLeuA2RRNR7ss6d6G/rANxoq6XDTdW2Xxq7LT8UYZAgHjOjXRZ3qbUbKHBtTOjaZQFKhbyb
aRIsPL9MXtzSUYo6tTBdXjmep+DJkHRQ7DLbRxs8QWTZ8X7viiTyu3beOmjWRhqEimSd8mIHHHY+
0tDpWrg+Ye+nRJdH1e5MqhqF5Qdjp58uT6o8oZdHGgxTnsHAZkn8LAa6zIuw0OeA50Ns5Puh6/Fy
TZ33rCP8Z5rBL1R9y+x87SqEyaORX+PQBhRw3rsmwCYrVOPe94K+vUZKVHunKE21tYTkfnvVM1uD
VQpYE0TcIsYDGma4pNnR61eH5mgWX0VQ+pQwXNQdYdZJawsKBw706wyvBHgRjl/hpbAHZ/bl8hiv
bVT7xZfIn79YSClVJ0qs6NcgdVVfJTZowz6Z6qdEaexDXFbpRhSwunxIOkjcry7pteftZUkl6i7h
JCL9Un6be89Bf68YvofC3cpOr6V4LJsysgT+QqtdRnVWliUdkuI8dVHqO45oKfvRVKdPDmJX156X
68euH4xbLQvNmw5t6mOumcmu9LTufsDo4UZFzesJv4J646JZ/zC4N0CRZYpnmTht0NhG/7FiDznQ
NAa1Go9GZUU3LWapvm6q0ylNsXvZtbN+LaIZX1Or6vc97O49tq8aBjWSuFNl7UbVYnVyQDZYJGv4
tGXQoim5ovZp0vttl5cPdjDcdRiP3CCUVf7Eef2M5cMszySTvVgGgZY4mtKmPHJClbSfO6EZrrof
or5UNtgbayelQ2dsCjHAhpdbzZ5rDL5jxrqCUvdRGTVkn0rC+I4swKEXQoUcjIMLes4fL++sZx7V
cpPLB4V0liNrvNQCCG1PSfNBPk/D1tjFuQVJZ3An9BCn8irp+vhK6xTrSgcNh1gqMsbobYgH3W4p
fAd5cFt6cfWk8XecEgMV4qzX+msLXaRDNHgY2miKD+m5ORmpNAYYnT9SrDVvZq10PjgR1EPm8oAo
DG44JhiFPQctt3GdYynHHfxNn8L+1LiICcdKOm7cTmsHN4lkym3IOkgYz/kmr7uiSjSP259sQ3A1
B0gU4XWO4l6YYSHnFPHJ6xOx0ejaSUaQaMq8Bx7r7qJRqyhdu3a4lgvU7XxszJyj3U7KXtEp6Y+5
voUMXm2PaeVxgZsfJnrnnRQFGnOGOjKo6ZQdvMJOPnr2ZO+LbG5vS+FuPcxXs2loaQOhJsyHm7C4
DjlKIvibdNAY2uhmZj3sM4LWfTFXiM5C/sblq/Saj/OkhOmORVLdGx1elMHgPM1xvgX+Xzss5DUp
ab0w3JbVt5DistVMGqKHVuj6Aqs2vNxidAPzONs4MNeGGiy+fBtDeYcqdD7UfQ/m2Bxkrl7tgHnr
NU6WKMaS/wih+aden23Aj1YzE2StSfuAM+MJt4hyehN6rBEnnW+0pnKtu1UGX9R6QkC23Yui4WGA
Fcgc21J88i3ZvhsU04ONq3JtF0k8G9kn+LME0ue9JjfjlBORnV/3evIQ8BraFYrhvrGQiuNfe9V5
7PU4+3752JLbZHFqUegC4w1gH/zlEmLmIE2HwRutWhiLXgNKqA9ZUG9VTtcGmEIeiG6qPqzpZ0r1
i7jDSuK8z8O48wszNHZc1GTGU2Oo3+EehdeQov05Tdl4MkMnZZYxMjI8c/i9VbL28+X+rizjsw9Z
rC2yeA2RM/1NFPsRDkC8m1zsxyr8iTfS4c8b9NXQokEjN4zH02F5Qpmg5eDtdf7YIp+JAnBX3zSq
VfxmZ+WIyiym3zgbRSjG93WW/q6KuPxURaEgMOnwg0rUMH5ye5B5XYdIOziZyfo0FCiygkq32mug
KLhUBlNePo12q99bpareYrWEmD2kWPFng7KPAoAnit9hOpvpPgq3pJuoFXjf7UnnzJiT8XvYxxOg
kiYt+GPZZOAVlVIjmvVG4ZSptALnizgxr92Wt9+hQXD2PT6gUbRPUOIMNsKElY1PbPqMAgYICJH2
fAsMVjskST8LpLcCPHDyeMJ9JHRPaCKjZdlq7fHHFwMROeuSrBFlscWZnmKr4FVN1PmtFXhvJ6Mx
r0sUr085Waany02txCUkeGGU8rLh8Fymp/S2lsAbGfw0jUclsbROAie9PfGxCsypEiCgemMHD6+5
utzy2oqHaQ5ygoQ2r5zFuTJT454NiKUk6FPnNCRj+tRWubbD2sc8XW5q7TAh1Jc1RljylD/O56/L
yL/hwCJ8VJdxA5ry9COsCnsjxFvrkCwy8UL0UCZaFsvxF8SsKCwEKqS19k4t9dsCLEqyG6i4bNxE
q+eWlNCwuB2QpTUXPbI8kZqt7gqfJjoVKP4YPvZZiPpsgVTPl7odTO0G16RwuB+aQrwbInX6nCCO
qwHMSvsfRcqT6iBhzd2ASBFZ9CXbQRvxvwgiysXSZE4KjusnDy8NvxuGaqPrawsWtSfJ2OS8fpVy
qAd1RHU17PzGzPH2ki5cvUaJNehtPPLw+jgkPaC0oDW3qKkrFRGecZTf6J/8Fzn/L+6KdEQRvzUU
DLYxTpxOc+faH/TQ4WZQe2Rk99IHzkOjH+aq72GCi42voY+fLy/lldsYaixqOzb1O66sRUQwtfip
aNEo/Fx1x7dzwesB08ActIKlvsE3llCgQDTtcqNr5x9AZDwlSJhTTVucf2B7XFwPegKfDPcwBfL1
vhmDL+Cb4n1l61tTvNoc0TMZJSmEuZT7yXJbMdPBQoJWmOLaGTJ7H1hRf9XbVXdtOT9MC5Krl/yZ
CdqfPDIZl/OJbSg1ELZzEpktQtpRqRi7PPa0GyPStqpqa9NHngWSKqK3MJ4W+7bHfk/0qGX7zmhG
uLuVIbYcTnxEulT8psC/xp+23l2evbUdA9BQMr2poPNIOO8eCdDWDCms+F47f5/S5A1mKJgaqw5i
rVa/s2vb3JEe2touzwXeZZzxst3FsBIuD15E5tPPqWruy0jr33aBCHc8has3Yhxvq7GQrjl5O34o
8Pf50o5d9qAZGiPfjclVqiqVn5Xadec4jZ8lBqRUp02eLo/O2qlNlRg0F2VGkgCLXR1FRl/bOHv4
Rqd1+9gsNBKlmDTWzWgefqIpXKLltgURsgwj0E3Em2Yi24ClAuY2IPzvps4T1+MMXOxyU8bapMPM
JMMFo4jQZXFO9K7Z4Lo00q3Kcp/U1LL+KOy5u00GDcJULJ3U1QLBbtsd7iwjKe+iAjDqIMzkmOs9
8BF3KJ5iU58fyCeDLC/wWYpUHKmEiU0iDqRhu4P2ae9bq5HqHm39XoujdB8EtfopiPEWwHDjqiO5
c+VlQ4h3cWNfV6jp37iABMEHJs3j/4raMjR4t7M0vSh8sHMkiOKoxPJtKpvDCJV344peS4ag6sVW
gCeusg/lsL04w+FzhbgrgDjSnb0WN+l1mWU2+UbKqKPSZQfURvGICD2SFqMV5D6iOQFqzmV4Zyhm
9DAoPbLl86g+zELccj+3v6uzq94GXSLu6sZw7nU9bd7Dvm0fKycFPmUa6XHUeP8Lexqu48rGHKyN
p7u5zoi0QDSjKlxre90osMTAV7N/smvQIEau9Burb+3o4WomUYCeofMqUQDCH/1a6i9+WIbFtzay
s1ON9ekJo8R8n5uRd98i97dx9qw3CnSQChqUqWU2BDci/NnGqQMePIzvWFQkJtwg2GVCmXeixS1q
rPCqubz41xKb0PXQvoR4rROOLfZ0TzSC4SmAn0Q1sz+Tkm6hShB81vX526y23X09Niby+5iylziH
cq2J5Hs8pYPvYIe+C7AOx3FpqL9c/q6VPYmqost/qA+9pk2ZMJWHHiV7Pwlcc2djmr4vzMHZDXVV
3HtVrR/jVP1DH4d248kn+7s4iakRAarkpiNyWlYw8FMGfJflpGzcZPBNPUmueE3hDtq78+lyH9fK
UrRFFkiKTkCEkyvixQ4r0MWZDK3mkCuM+FRPnb7Dz5tKSZKY6Bej2K0F7fA2VDhelSFO9qoxFRvx
ymp/CURBa1kmL/LFN/QB6EVIkb3fdZ52jDz7U9e1xaE1cQy73N2V9U00KNHHqOVy2i5Wmjv1VDUM
bHLgaTS/j6oZc58G1TsVF9ybYYy9t0iTpz81xi9alQHUizF23KS2sZHt/X6mTo6thvUUZJl74w2J
c8JWmyf0PDk4B0PmcozJObhJsHW9r7ypKGgAELHJaUMClD9/8Q1t4OHCiTSq37c9OZMm1m8DWIEb
XV3bMkD2qOASBr7WlQpRRxSZTStaPo3vwyjBYEDeOE+OAjFrHib1gDxBdIqUVmwEBmtvLARMJJiB
NKd83Zz3UFWxbICv0/t1nlMFiVTxXUfbW6kq/YTm5SDDe5UKIKXswXFO2M9N93avlvvLS2xtMb/8
jAX+wEqUqAZ2RELZqqrjMObBAYMT4Q/5UG8UXlbnFIVN9q0rha718x5XEdnc2emY07pE1gFt66NZ
x1sZ8rU9g6IUWjssYRKbiw7ZBg+lKmFOO5PHVKhDQOIQHg+Yy9Q+JKT5hNTFFp9ydRQNifNCRxw+
/qJrrl16yGYzip5aFjfqpE17YQXG3hqHaGPCVvsnMzdwIwj11EXcq83Am4SgeItzDXaAtlN9juy2
P8wuZyFc0wyeWLulx77aPxAqBCQeB+/yiTa4sVEiKSRrKwb+NckM6EBxwg+4NqdXP7Eg0bYkK03c
7C3Jx9o0u8oki9Nam6YnNM8AqruJe3BKo9gYypWXID4PhOYW/5PljfMFaTbDlGuKPF4xtvstzjEs
V6vWvCun0LobCi14/+Nd46RBy4QHAUyexVOJLIpwcIgCNKom7vvZRN/DU7zqrYLT0kbX1iZMKlyR
SQCxjVD3edeEiqhtLbgn0fVVEM0tcb9Jm+o0IGm/cUmtjiIoWFDH+C+8qoOFKtxqzeX6r7IuPLrh
oJyyJknfz9RljlgaBxvHyEqihMKXTedQ9XDhD5x3rak9O8wKmVQ31GY/GCpmPqr3BsGWkSxuPxxi
3On8hgzPsVVHcX15Dtfg8Oh7GGS4pU7Fq2wtuYO0Rq8IqL+XVHc6xir73hpxCjIM4ezDKARPGsXK
Q9p59xgKqu/xkM+O9hChD92QUmsCVGtGBDV2kzVkt1YcOUeejt4N6HLPv/yxa6vg5bcujiU74TaB
y0lQjrz3e6OFOxxqXXWLJWT1E6uAe1qT2nY6tZXFrMxVEpuVQo7Ojdz5vnO9N5nVYKeoT/N9rKNO
fblna3cJtiwIhZCkowa72Eq6VUddWg/yCaQGx8a0xqMiya+XW1kdPzQ60E8GCEXQeb7URNDzphgU
cq5hpFEga4qDzCnvkFcVG1O1dqyzmlFfVMkS8d/zpqLAAsQx8KYz5m7yFW1C3jtLip1oLP1I9bvZ
gY8ZNk6J1UYBq1JlA3/oLuPLVM/1BHM64YPZTa/GsMh2racBiOzND+BXy72DOMHlIV2bOAlQkAQB
Ewzw4mAKsrAy7DjjiTzm+H4qqX0/iSA/XG5l7UwiYkZhCOoKKQo5sS/Cx3FWc+SN2KSplltXRW41
hxiqLzJS1RTunBRl1ssNrnYL+RjkHbmztOX0UYZwss4mG+VUrnVMrDI/Ct1Vf6JbhMSctLBt4f4s
ugWkW0uiToWGqAhx0404egrLyq8qbBmvHef/sHcmyXEr2ZreS81xDT0cUwDRMBhsxE6iJjCqAxx9
3y2klpIbyI3VB+XN98Qgn8KUsyqrWdpNEz0C4XA/5z9/U0Znfqz3pvGYxkBOo55a1zz5tVaDUhhM
6RQsRBMQ+ryQ/K1I+2gqRO2OBMZ6pJpZ25pIY+Kn7MKn9Qx3SD6ek0rc//4Rv/ebQn1go+IhhbXk
yQnTjcOoo1SnwzSt/pthZoSB6fbgSdMoAy1KzOffr7c+zNO2Fv8vk3GAqYMt6K/3kDoTqJ3bA+tl
pXLFUB74qRYMJxN0Rf/BUmsoAqadRAyfQsSFDGfhjkhsiSlxt/EcdbtszovNiOPuf1BeMeCljluN
w7XTeTvRYjEaaTSXVagrXqElUTBDuvMUxf0PlLNYjOikWsEt4PmdnJ5lMxITasUTHgld6CVWWHq1
Fg4P2TzOZ5C3dw4ypkPQNKDAYWly6mZCiuUqYGYpLbbsrZG0hTdn1bi19agJyt4RPuP96MzbuG7+
kw2yhk7Rw2lAH0QvvN4gAxkTmdA6YB0i4DalmsQXOqzyPYluvd/rMkRoEbuXtka+jRv2xhnJzjv7
kxkuRGCYEyrl0MmNQbS5HEcVTfKAHcrWnRBRlklV+XSVL3+4PeHeArEh8lstZZmnvv6ifbl61RkO
oG42WU8tnq7eCl/e541zzkbx59969VBZS4PkDLq2OhmcTmcSC2Es4eA1hJeF6N0hbUUCI6TEQmMq
SmQyRdH76dS7X3LYFVf9pLVXBLYymTcdhoMpCgwGdUskn+0wRbYsTEhKf3rY8xlh2a1CYjgdXNqv
nwdC+zpPTbDWXDGS+4Rq11fbwnz8/VN/A06wyqrIQqaE7J6G+fUqE74Hy2qfGxSEACr9RM4YQVXX
tgVVAmZL5BWwka7bXjnXYf4U4Zz+Bhz76qop4TA6ZT8nAr5Go/J7iySOLqZoKq+ZLOC4NNa2HxVK
GpAJm9z1qxFl2pvddrHS6SKuahE4cwg9w2jbDFlvjImv0RVXtUI6W2q7bVAslr1Z8qLZ4dxjX7Zd
JC6LPKp2VlQmXqjbxqZrCx0fnTQ92PpielUdm4E+lzIY4sg4YJgmQWvqs1O6N/EGqPsZmqCLWr0C
cUlbj5hfSgYn5GA2TIkrcFMtO9zRpA8wr16TIX4TDeIuWcwIlUSobepFzw5DPnCy2FYBCujoQZzH
2lWGgcnOdKPuMGuKe+aIe3P98fkYLKzaPBN3j9ORy1yJahKDUaMsMn/0U+Rekw1WbKQwn5rV0uXM
Hn9vOSaWzN2B4SBnncBTRiHdUG1kG8x6m34rFGva960p0TYbwutz81yp8eY04+vR7EMzpPiF+3dy
28rCNosOWngw4Z9zHXeN5lHimxeVGM9Zq797xrgQNqjUXCDr07JeNeNOhXvcBIPeFw+FPkzBmI3N
UZZteiPqvtqIqbWe9ViNXpayRTAkE/eSCb1yF9WdOGREcq7PRW4hVn35/Vv/Jk+CfUh49FqMu7x9
b0CJprSVrEkhVi6mZc9BlbTwALWQlJgki8LHWKnmu1LtS4KNmYbBl1awRgPuJvawSZqEcdssKq8x
o0w90y2899x0oHyKXMASTvyT36howwzvIr0JcK3tPyXkI/uNyKdjo43xdmnm/iqySBhIx3LZlPmk
38fR2D6kSucGjbro6I+b+mZCse5bw3yugXpzG/PcNBg/ukprAUh1cigzfQ5pN9o26CIm+r0T2Yeq
x9rJiWV8UTtYwhH0t+AB2I/7qnTO9b/v7F8uRvCA9ZejDz49rV0idbqpbwOCz52gtsfoVlej+JJh
Qfbh91vk3aWoPECN16r8FCHrkAPSxZcYJxQKKeRLZHo9HAM/l8byn/zkK3cRrTNVHO/m61NRJEZm
y8XgVJQD8CK3xhbNU3Qs+vG7acvyoBgksqtEInt2FBnbsA5n35V9EkQW08exQg9tN7W9lZWZnqma
33Yn/OS/fjjj9Ycrew1JLRp67uEOEMAZn2vGwlcjTvcOsoJcDRSjXx6EnnYkOHf1/ULuOD4uc75p
9fhcM/3ez/LrpznZgLgVz4mihDjqiWUJIrtpfdHNy9FKjXMn2Ht7/ecJARTLcOjUONCqZltGad4G
TeaWe+n22XEZKgV/VH3+ljr6fO9gh4chQVdu5mWKz/QQ71Qm+hoKBm66Bku5p5VnbFfqItsmiPVe
emFZlBfuIL9LXTa3CgO6g9Na7jVSY3lmO773iJn2ArKvQAno3+sfHN1wS3pMw9moh7dGmoEvpQSD
YoVzjkzx9isCLOHCw7Ml5ZUhz+uViKhrkqHGnMQdw/lDbFshydOQWJjGWTvJSDWIJCZgIjTPSc9+
puG8rr7Wmo8+l9BDh0nuydJ1GLV9HFVtICPnCsldCygtE2QMlRPItL1MhLbPqrjBRm8og5D4CK9Z
3S0LQ4y3iT73sKaFCrtWza6xRQvhzerm3llGazPiHRfQRodEgxfqflYsEqlnp822oNJjhaFb13hh
0rdf0jI2PWdiaDwo9c7WCvtS14b5iYDJnIiQrvbwFwVz69N5Czil7fOecc7vz7l33u/Vj4AGEuST
S/G0JBM2OiA54hnWTNF8qS/rjuvT0uu7qdj1DW6EejJLb7HvgMYCF/Z87KmTbe2lgdr69x/mTYdJ
IbTagNGdo2hixv56QxAjYuPT1+MtQa7PRacMz1FbRZt5MAk1wwNtkyBr8n6u+f+9dP8XRQSzCV66
/9lL9/DPfxTpP/9RySJ6z03333/gbzdd6y8kSNDsiKGgcWRS9V9uusZfBPuhXAGWZjyHJva/3HSx
zEXTQYQzhin/+if/9tK1/2JGyW3+93//Aytd8fOG/OV1RtkAsZFJHdDVSo9544kCCamEfSP8dFC1
w9AgwrezxDQ8hawyCjW4MV6jp2KTM0C8dRPX+YxzjO3VIkdIrxbqtqVr8Repm0clFbWf5WZ+EUKD
95OE8O4ha0O/BsPz6rawLnvsDfYTzZtfqdngly4C78wuyiBe3O6y7+bHOoszD58v5VKM7kQIStNg
HCD040wMbpAOrRmUkdldJUPVeWKQyyX6GOMCj+wL/AsIMVPaOEir4XGwRXOc4Ml7udlbT6PTK/dJ
FDmbJZa210TJWh9bxmUWls29qdfiws6z5drWyFnxjAlDmm7sxT7sljpncDLlzxmsQdu3pOJ8GtWQ
wK5a5vhiiS9jlj3Uzjjt2jKZMTmfhmibmfPgL9i4f03cuZt9kl2q7y7Zc0Ybwtyvk9ZnXK7f9IPS
b+yhqFtPjDXxypmCmWktRfxJhma1UfLW2tVyCYNJN7sPU5XHpNlp+RaOfPLoVMt3NcUkhDum3FeG
XqOdTEyvUcajZpnFsbfn3PQMUdmbKrajQO+M5CKv3PzSMXL9Llxg8C7awK8QjdK3eoU4Fksn712r
yut8dkTvTaHxWChF+1CEWhl6+LBt8rC/t8fQ8nRDGjxy5v5DJ+6AXcfvYacum7pWzI/FaC+7ePXA
1XOBH6uMf2Q2KukotMdPRqh7WFk+WwbOEA5mDLeKK92LNtT1vZ3l8SVdZgvvAJ6QCzbnL8RMP+lW
J7+FIGa7Zrqc+WlNqQxetMj7iTwq315IQMmdm1hZPprKVLPxtPZ6InT4oeyX1Qe17HdjfLPM6m7K
iuQDST6eSVR2BCGrqNMHVVcu9Wq4qbrhO6n35kVmLh8Qah4UiG7BYC06+dru7PWDjUAkhFO/IA1u
W3vn4kbi1dxzZV2TV+Le9qm4L6L5KmEPKVm1c7t6m3ZPeTX5TqteSh1zYdmZVRCjKTaKdDvXQ3Op
OxoCsgOENLaI/tFWiFaYYk1ull59KC3Sn40uXDZ49N42eb1vw2kvliz2UlwIF0UPskyf/IyvRFAu
skrZfGray2gxjlIW92QMbLOl+YIJDAxFUGyvaDsTz0Ih9ppKgcaEwAQ8aY0nd6CZ7Jsj5jAt7kzy
Sx9jiRlhdzMJAVPyaeq+y9nE/X6helVjXfMMxdUuF1XehaPcryDBLtP0Hz3kZRj6aX1kBHcH5wlF
gLGXvYkRLCY+SjCjcdEUa9lFdSoOUSyP2E4fXDGIizzF54cEUGXTdb0/dmn8POdY/03KV9SN5mFx
wiuoXRs9yy7NIos7P4ZndSwb1zPmZOeqTRC2FSbL0c6GXBkXc7fX8qnw7NLeO1U5XpE3eLVMlRZU
jp1vZttQNgXDaNcf5+lHUSrXejgol5npXEGILfdWuTxWLlCQXaDhdGct6b0qLKvDkljZRdblxV2d
s3Jczn7UWabfF33JCzOSJqEti++GjbKLFat6BMu5qTPta7qEL2vDfVHY0uvHqyJ2j7Y6QZs01adp
cBqfwdgmb7U7gX/zGhc5Z1EwKssGlr48NFWxM5zP4L/qbVjKZhepxWPGOBOvoijJDzHWOaF7TPGV
6aeiRtTOQ89Kw5dJfuwz96auJMG5g3A8XDYYjViIr8dsDgMgInWTjg3whtle9nmEJOs5BNeywshr
uoZZcl5F2xSCl1fbebkV4Ix7LFSXjLeOISTpQIZXOksDnzPSlkv4GN/qptWvB8JlvcFJDR/5XOy7
bt1sO8V4qsYhwdaxlX5S6sMHvrvwOq1Sbg2Zll/LOPlUdetbl3Mtka53kAI6dWFOuDJWCrnUi/a1
XNDoLo3st2NLCnAojk7hkIY3dp7jLved4yIlUr92Qkl2vdLRGTpx7YmwuXH7yLgiZejDNGRPRhov
Xt8Pu4kj8nPNy753I1lcd6HARRiGMKIs5XLuCBfHrqUYZbyfyTZ28h+q5GdU2gr1UCq/p/jTe8SW
5J4uFr3zeEuG2GMY38Bfco94H0IJyGLh50al72q7flLtCMNlAXlTVs5zU7ltt2XyQhcFZ6ewbpGY
CU6KNFs5xbz1uMtnin6XQCvKPBVCHpkDueVrS+O50fA45vrHOsPjJ5ymXZWN/adpjIajQmTUBXto
9kEDnts2epnrMmTaSYvuG9Ok7gqniaGazZ+1yj3qae3p+jfQRHTPkZrLx3AQw7UW4q1RTIxqsPBx
1+GsJgauufRALnMA7DznvtMc+YU+JNm0TZfsK7PBl3xAIOR1Ms4PKCsqr9IBbNskwgLRiSg4CjjZ
GSvtCfDRt2O6LPs4tcWRHjoM6iaJj5YUGZa+BdJqmaK3LUpa/4iT3NZy15uH6Lo3GPipIRk5aZzc
gdGvRP9EXo9xKR6X2IgWT9X6zp8JO76SIXbg09xEHtCeiY04mR5Vmj7UmuIce6Mvtzox7rejShKc
Sha8N+pT/dJ3EMh1M79SaW4CqYkftNfJTdFZ2Pc3SY7Cu4+9JR0/dKY4dIPju03rtZMur3JLfCd/
tvDHYsHlgE0wToyFlKYov3WqbDwOl2jf9COe94ZFEeVJy22PrjssFym+AdeLPYubOR4p0qwoDsZK
bxiraLssGT+Po3GkbPludvG803lf5nRJvKWqOr+UhruZCLZq7Rc9Dj9E1fwD+Kf1miSx9qSaGF/M
MN5VpeveZVU4bUSdYrntGp8nZWbju81LTFDo7Bm2sy3r7CD6S5P8PC1NdtmQ63uUH/knt0tEjKtU
SZzrFDt4dmKSnOrQmBb+8k23NoRO0suHJuy+M3B7Gssu4qDssFjTS2Ziaqj7cadwyYYymOfoG4qE
Pvek4VwyXw1Gs75V7SnIxnGXOGV/NdFNMvEOKmMkqS++0AqBS75TKwetQZ9PViQ9GS97tY3KqfcY
/m8i5YM25NrVWkdC3t9mMn9gpPuUZvZHs7UvK+vQcW+O9iHJta20Ws9yNpr9iTPugjzuY9yiIYHD
9Bmh6KoOdLd6jFGrKKXYtlSJvjNPxnFuSdabxWigICAoSxP9Q2wkKWKQuNi7yYLRWuM+xSAj3xZZ
lR4RK2sZ3o2P0RLxAjfyex/SzWVsvDjWtvNCcWC0xr2mGtMW9Dn0LWQN22KYEt9YEtXj4M6Ccoyn
I9mc93Vt3KamDA+peRTuQ99rV7HtBGrR+VOt1R4O7o6nR33vQ6qAUhnWX9PsxgwVz26Wx3Ye/cQo
NxBOqbhbKKB1f6nOyXi1WuJGjnpbZ93zXIdBC3WoLkoSqLjpGaVQDnlSiz5oRt96hd6nQT3X80Oa
UiQUaZhtqsbit2uk3IRV1G9dPovuKE/gKp8cvfne5dj5SuuBelFilgTtrVtcsVGVvNzUhjv4+Tya
H7MqmQOuZ79T8uaYmvWmsib1sct18UNKiTHsrDxL/Pu32VB5MYSABmGA8PTp69S0t6S5PdvTgLsL
SNukxp8Lq+69NsOgLCPXcYhxeZs+uZVoPYQC1Br94G7zpak3pHTAWsc3Y2P1Wn2tjpPjx5mQRxfy
epAIeWPM9XNTt3nrSSjvnqhk/GSlVKsws6UPHe1zPsdonMs4yPlQgRJG8W4SrXUFUOBuxlSYd2PS
PAgcMXdqxZUwqrW7q/rJn2z9C6TGzIfZHH2AoBhtRktbgtmyx0clpqcxtNb+Srb5cJNMowxarPT3
drgMXxpVhC+EnJc35uJ6ZceTiSynORBtmgRY2TvP3RRbR04o1c+GMV+8wSrSa3AUHkwNoj14Klrl
T2PXtxvwctfTk5yb3Bbxt5WmcG3jOHHRjR0yTFEbnL/q+DVW0hQIRAzJjSGoxQpLeRAVwie84VMv
a9zOX/o8/SAat7f4Wxq91y9t+e2/Wtlf81pOQDkaXBiv0BYwOBHgNKfISBWrvdkuvFncnZupv63S
ZTNkX36/yAkehxUknTO4GAbKAizoNM65MktkdF3FHL8tLb8rzeVgdjycdHHvrVTRPLVm2NvXY7n5
/cInc7B1YdZkcb4YHPHTmQd016acbdPCwNb9QbDHthutL9A0SC/Xxbefa/0R3vN/XyoSz2dlzv7P
SM5jVbUv2ct7KI759z/+G8Uhwwg4hoEjqTTAOb+gOPZfCIs4PfgpkFb9/P3/OxMJH9HVsxxUGArN
ygf9N47j/oU/K5IYRotrXCjC4T+Aclb8/hcghyko6m4Ihw7EXWQmpwnbc59w0Xboa7RiqA81s/hd
iszpz96mdZVV6MxKTKHfkmYWCPmN0GDTTmgubvWk6TaJCbxYxfEZ/shPTtrrL4S0G2QMXBOLPs75
15CmltgxAeHYzeMO0kDXVIl0gmxyUCYn9tFNfa1MK76eo4oQ6iFrUFbOxtMvG+Gds+MnleDNZ8DO
zmSOwXd3TsDuqY8xaqZlDHqUecBVecG5rXCaOB7sgp5F8cXY9xHW0ztYoHrsI0m3UFJOk7Pv7TjG
wzGf+9Sz217k3li34CAIPpRt6nblI8aD4l6xneg4x+bwNRtDlxSeOhPhfh7KAk+OUTeWM3OpkyNj
/RpMylYdAApcHu96YP7CJDATTaZa0k1Bm1u6n6dpv3FrK+SK5NDu9fbckO7txmQ9bJsBN014AaeU
mXYwuITL1UbfkXXAsI7dUqTnJA7vrcLEhZ9pTYzSjfVb//KtQmNGkbCwWwZ8+3clAOR2ckDkf78h
Ti6Tn88Ovhg8IxslPDmqr1cZlkYrI4dVIl3ITaxMzQczrNHAszHOyNZOrpS/l4KGCpVyVc3qr5dK
EFflmUsaAIO0mRGKbT3qM/NUJ2kwb8yn/WLQLulLco7J8WaUwGJA1fqqUIEp7Z4sXMFNVSdjGYPK
RCVnkXV9ITnyDnpBCM5cu8kh1adzorX3NiUmP7DwOCh5vOtI8Zefr1Wqni2kjJgnmvElUHW4IS85
vRJFbH7ql/EcWeC9LwldhbOawxepyslstpmmgll9BCNPxc1oxbqh91DMV0jkL/B0mXxcfcYzl/Xb
iRGPloN+5chwsqFWef0tQ63GMVJdjxNqqq2urD+saz02s2Fu8nSEOdaapl85brafrVBe2CYxRnpv
j0E7D9qn3+9lLhmWe326obzAAZBwNzg01BKvP46wkgZh4gp/JnV/N40kJQ1rZlJTh6y71GuUUtmT
qrSq/0o4E9Vc+o0EPWOORQaTnRb2XbFsrcS3foY0qQgBiaeK4RdvRNgRTLUmOkFJr9e0Ybc5hHVN
5FO2pj+1+pw9WrxmgLg/46Hcrldv21y1MyAPo7mW2LFsxxm24nb4GTBlqWkVe3DbKh9cmgiqFose
iymvBpcEC6HqtnGK2TPtxhq2qzF5GUw/I62stuju+tpKn2UbGR+UyuwsPxp1grBq2YZFQIXfHZUW
BhHoPnN5ssHVC6rK6AafzeUxsTPmnY5TQaAu7VFPgM+GZptgO5BsailT4UcRdBxvEFOIlX9rjVeV
Vi8DSuY8VT3VSqZho5H9U3krPZtVqjq8U/UmtQlHneTdkBzz4SLGISHzI80UL1OUuFgw1WqIqXql
mrSDY2lIT3MHDQPhadKDXNiZs1HKxnmxywFHYVLtgXllHq/9tfURqncT+V3tPmZue7VQb9+LhelC
oFsZ+ISj46pIn5VFV1jeuDoMWOQxg5a2DG3Hljc/NnuydNSmGQFFrPjG7XQlIzOiN9Ex4ymjwO4a
W8tzKjJwvEgytwh6Mq1ohCs1cbFRysEuVmOQELBQn26cfk40wCjVvhVKKC7oj0fFp0MMv1GvRJtG
KZQXPM65jFojM7KtmehT5Y9jFn+alzHHY0nJpgzkT+aZl7bDMS3GRQliI9deEntufFQ2cGsVs60+
pS6Keo+sqerzXCjK16QlC8k3qolpTmsD7eNlbH/PJ6X8InGIyH3GueG32TVJfLLn0O2420X6sTbM
7segmCQ7T0ZjpKD+IVBTn2aNE9BwYroUJ/CUva4pm0cVk3i/7q36ip2u3lZl0t3W6lR38MbY9ZQO
pf64qCmZbCOkNRdK7Iw2xy0ie/GMZkpzrx6IaPNAWtUj0wr9pRhWywAD2Wfp95GYb3PU4/TVsxu9
aEizvtWmEn3o05bww0JMQvopEIs4VPGkKD7emhxyRm5qn4eJfKoYipsMKNtyhmfFiiUP+mheJtbQ
zDshuaJ5epH4UXad/kGwT84pZ987eCmHoequdDrmm6/PHPIbXQ4Fbpe+7lWikganOkLkG3YG0PXd
4GT01pUh735/1r13b7s0SRYUSqqeN8qEzHF6ObKqWIwkyBnFAhqL6socq+nMIf+G/MIZz/daSV5k
+ZinMlIYs/OozCHOuJQK4JzVpidsbkP8MqWyaC7VrBgOeYZd4JyfqxneWZu8CVgvP9VfxLO+frjL
lMowrommwinH2cBopfDErpDqFYG9NywEl83dwisY9643GMs59cw7qmHqStRI+BJjkUi7/foDMGfW
9LxBkCGiJd2qIXDKGva2H7QRMFgmhi+yVfquW7ue5B9QRLsgZK+adn/8e7/6HCc3m5FF87KMGTu/
aZ19iofapRZFk1+5eHv/fql3NjRLIXvBTR8Z1qkFI4+BeIiZOm3CGo6xzUqKLErtUPYKSbCtOl6K
VDvnbP/uoozs154CxOHUUDWbRnUWKllY0o0+dVni3E0gUBvVWLZzku7aUMUi7uf3/KPu///V5OSf
wdq//OxrOvOr5OR//u+2+95E//xHl70U396FCv7+G39DBc5fIAXIj9YuGdKwTeP4d3yy+Rf9Ha0D
cdf8dxhy/034cP9SaXZpyeDMrWRvXu9/QwUOAAN/h4Cj9bWC9PUnUMGb3YPZEycw9TbNBVzU9f//
pdjGaTpT3dnJAj2Pxs+uXqqM020pGKX0+YZ2VO4E7oj3vzyxd5rpN2fwuiqEtZUkDlJyGlSYjzjH
9AunEWOFBkbDbB6bZbZ3OkYNu98v9S+u76vSlsVoXyDJwQ3lf5807mOZ1niuMByZi6Z6iAlg0HzN
mIbYtxPN/thGTA+9aWkaBS7yCjjXkRLfSpHo+c7JleZhNJcouwjjUUQ+Y1CGBoUaMRyt0UaTuUD8
YxMoqCx+5NJMmDjVNTN3MaM8Y4JWR/G+hJCleY3BkJPc9lKV/uD0WeRVReM+GHPufmydgg4OUFBC
1yuKKYf2liYPcTuZP8phUHHX0ZvPY5ZWoWcb+nyXV5qbYjTPEMbL0nWelECUeDbiof4wMFgJkSOI
GHZxljI7LZap2QqxWCKAzxFe4oQejptyFIwKraVSP1nFGm6aGwblw7gwMhSQSAIrUqCRKdg+3mLH
lem+Hc/G96HJnM4ze5T23lRlybUeiyb28nTI7iPcljA6UpELp0QdW0dHC5EdRbNZqRdRXq7opIkj
3W4wsiq9igoHCYXlJuPRcOvxc65Meu/JKU3uinDV70/pMj2EigWzncrMrrw8TMeBsb+zMJHVucni
umsorkOhSYYuWERc22M1R9jgyQpj7sp+wc7caUit52rxB+S+ue8ydnuisOv5h01rxweTlM7biGoH
EnZhqpmPzg4TpAkn9sVr00jf5aMUEQ8kN3woQ1F/03WK82zkljle6t2i136bNGUWNDZ3HoO2BFMO
DYZpoHTDdEe6DGbnaqSw05a5mu4dCNGF3xlxyDaKBOWgndt8HBwSp8/Clnh6MAOMTT8RYbxctubY
ZId8MZOvSmhqcFGSqJw3VgM1wcg0R3i1oDL20RY6bhAmSbp4YpoidsWsjHcmY85y05kyvSZrjJ5D
j9O4PoSkm90jAzeMjS6NTn5w9ag2rxHaQHt37Nba231NYeDoQ6tvTdEpzYVFbBbCraV1Fi9yhDT9
gY78qY2X/nZyZuj01jxLLSBFtblJFn2xthOqPegYIZFsu1x0sbITZq+VgVuQ41EhtusC1xyseR/N
TXXoK7Ya7tzm+GQgcrjiEGGwzkNoqNiTrKBsxa8oaBSlY97mVMaja7T5h8FdSH4KB7W+XdKpcL28
zcfvDE3o0Ax6J+ZuArGQl4WL+2WoEkxdrdylQ13o5S4FU9UfIut0ehTVrr6x7ZKCyD/b/lhUTYq5
X8eBhm2rLbqN6BVF97BFrvIbzZITFIRwnjC8sUhPgmC1GNMI9wrKGrN6KE2KdaMlPN7LmGAfyZBp
ksc+N9rKm+ZETTaaXJQX1w7jR+K8y69U7BEM+Ta09/gHDJGvOXGoBGlklLv2J6fCUsqS5sNKu9sF
nJBPpxvlZ7cxeli/cas+j1I1HwTsXLkjv5gkn9SxlktodQqcsjrCqzUtIO17yqDEBewUCF2XnTXb
X39/9L6FbVev0RXmw0KCQvgUySkUBzuHHiJ7PDLzlQwnN2qmY86d9PNl1E3pEdeR5JJRk3kYlelo
DmTq/v4zvMEC+Qg2jv7ojVfD01ObSJz0FNtYNLj0UTZdqFKrNqTMxdv/YBUQzVWoQ/zZqZMw1VnK
SyzyYNT7bi/jWQto0c+FjKyV6slFxjNEAY9tHk3FqZ2E0TWTAsySY4JtZ0dDLsOF3g3RQdq4g3ha
2bVn7s73Hh51C2NwGOwoRk4aNILjNH3B+z4ADm7uOg0F/MAUdP/7h/dOCQKIh2QDvTS4sHqCv81l
lIaOFRco8pSrDNuuj/lE5IK0yoQeTXzuME88U6i/9yR/XXL94r9UPXnicOQuLFmnqbmPp945QDGZ
Nq7Kzdtp0bmv+GY9S0XvA/l1VcKjij9pxtSw6Kscugy8zcb0hqSHVWY6zd7McmoRWZpnAOM39RXr
geuvbjGIENh+r7+fExfMfxJgMUOJobY2lXMgohNjBtM4J2Yy3l1r9YJfNwlzp5PyaqqrsewTJyfg
WNd/jEpuQ2vqyr1JzfWp09xPi1OKbZFndH1Mzi8YrvTdCk8w4Q/nDH/63t0YBQ6NUtTqFudtsB1J
8eU1qZqAGMbAJLqRHTMQoyN25Llv8jgvYJdxhHVhhPM0CfEvNnENpM3n5cemgFCmOQyflUQXh74h
T741hsGfpFFPHjDZGZ+Xdx8BBx18e2Tx6mkMdFHV+jzxDgYyn+zjqDr9ZpWNbUXbngtWWnfKqzNg
/WVZBqY2XYB+GibZTw63i6HnMKXnz9YoipcxzOfd4nAPeK3t5BdT3SaDb2ZSvfjD95SlieLRLIbn
ENhPN3EBrbW0jSnHKlCbN5g/VgH8CMULobZtQaJUyFm6tvn9ou89WhxwGdabDE3xsXu9k5c0wSwQ
nWGQWTZWx4hGgnaMW6/qinOh0u8u9dO0QVudFNY+7ddDYVza2Yl0mhIoJoZnxVbtp3IMiYfHI+v3
3+q98wDDanfNFgT7Og1YjrEeMsfVAKsbc7FzZpqTweqGjZLG8dZw8/Dp9+u9vYn57dAI8X4yDwOU
Wr/7LweeMjHe0Z2IaxA0ufGA8GGwZFrGy6GUxzEiIkOZknajJWn5DXRe3zhqUp65i9/aUfJtHWzv
VYMPsQ5yX38KSyF1NaQ6w3mTytJLRIoWCPq7H1VDVSCOKtxdOqLLNJmMXOVmDZnKGceLXp+W28Gd
qQtHV7uqHFE9//4BvbmD+GS8vQZPh3cKq4TXn2zKQlw0By5weDyYE1QdkoVJny8ErKsga2KocHV6
DqJ7swtOFj29+JzIIM9PoQtuR7mRhmV6SUvktaZ1+q4Q4px79Xrqvzo71vXwKyCyA24KBIHXX7KY
295q1fr/cHdeyZVr15btUEEBb+oTwHH0JjNvkj8IpiGADb/h0ZBqSnXgdawGeO+VkocUT6Tq670I
hT4USuIA2NhmrTnHLENdKcsNal1aJSiQzqfJteF50G8eEaxtY49zroG66Hc/ZTA6FtWOlUS5otmO
3v7cFL1hQ+4JY7V+qohluYRwHIXxMnf/wZVYZBlka0uL6sbrG23bulrigQdrR/USUBJrwnFMx4DW
9qka9ntOYxAG3BefM4juY4e2OWs6oQhsMKWBxi2YNNGcFxHCO47lVrHXm+lh9IpqTwhOs2n65Nmq
cywuw7iqsrF3Npmn+rGKv8Fp51P99rffPc98lYFQZiE85E0rfHGdwSnXgzQ77skn9OfHMEBwa5TK
3EmgZJwXbHcTgyrwy872doAszPDjT+vtKOcnrNkGBiIRcO1Hn1Ys1HnqUpYNsxihiwlzvB4bD8T4
tEkLupsfX20dRK/HOKoUVDnkAWL6ZLf8+tXPfddOEWnxIammyXle2cnnoW/TE1d5swrzWNkYrzZu
lZ3x8X4/7zX0KIhBQjOzrYdBpXfnGUVziU2qJhTPGe8AB9Sk9dKd+fj+3n7DXJkJdO1grPvyo0Vq
nlzEvpKdpBtr1p6dnRuWArRQnIpx36YtfGWIIOG0GNXWwSdwYiF572WS4MaOEsQS9cmjKUQXWR7V
JvOk0IwF86zzteH1bPPefVaVRD9xs29W5PUxG4is1h4KNpGjlwk60kzKlBljYdhMftWWLdKDLL1a
TMP4c5j+Vk37v5+ijUSvlbby7xVt9//1f3/8lMVT+W+L1X/9iX8Wq9dzEQ8bAQZskdXS+1exGt8i
ywbIcFhoSFFeF6sZiyv5BXI86alrhfXvYrXLv8K1yLJDjQs41W/p2t6OvrWCjgqM2jdQm2OFoz3k
fZ2mSR1GnUYk/fTMiqburWauNkAGflNPCeyWqwG5A13AsR4w1OupJMmakoyFvA6RHYxnNsFvV2UU
51uKzHcJbeATEa1vB/ufJX2DXh0+4lWo+OsWLc6NUQ419d8qcd2dovYUlQdTXDhwTE6c69+5lEd/
yqMEv86V6wj69VL6zO4sqro6bLypPzO9YgnbWRTn1nyS7gliij/2ekZG8cX7YseB4oWd3+uLRV6c
d5FqlGHdud14QP+rnQ+xHT8bBmAaPymoafjQ/WYDag809qDV1OUbYcfq0zQOTusTWDOS+p1O8l7O
LFlyFvrPuZqFsVO9MRN+L5vm25oeelMreoHFtI5wfbfO6KjkV7jLQ0ZoEB1x5BWkabYzMBBFqbwY
6chijEFhDWp60Bbd+aqXLVlTpNThjxJmY3+PUw8HG9mQMbskM51Dd86wp0xGHm0JhtfbcPCyDgAM
avjnMm/UW1t2yhioVNGrAKl2cr5QNM82bdqYP4WdJigxrXEKkEkQzgLnv9ra1RQf+IOzE0S5vQqr
nLUYHyUpXhUnq6Hg00qdnz3ZT3ATFmdASCgUIuVoJvM7i4i0FWuqWMO9ly59vTbsY1LgntWWXo6f
vXT0x7W57730+bOXnj81z7X/Lwb7h3Br7dGQLnzFavBIm7bJck0CteqWH9EcSZxUc4Q6fRhlbQd8
m7ROs9TS54uy4zy6LwvDRDUIfKYNCiUarSDjE618mZi3qlToMHfGgMulEU2OeGIh6Aqbx6hsVYOa
+Kb1BsPEsUBH6Axvk3FmZrr4nmXjcl2Z+nAzZ+bwtcJ/EYWWW07OxmH1EyGpKPa8FUJX7/u5FU4w
wqCWmzkHCu3NEwY1aXolBjjptJ2vzWJ4zjvyGoLupcYcF2p9ViOAm/dzrX5jqW+cYCrBsjov9en8
pVYdv9StOZRQw/bqGg+mim8GWiP1bbRBlLrHl7K36pX9DbB99Ytiv5TFM3zC+AIr33wpmROHY3pb
FKHGzn6pp1svtXUGeNpeFFmrzjsR1VVyYgl924ZntoaLxTETNTq5dUd7YbWLCwdsFTAme8xCbURs
YBte7k+22iIMF2hWMtfzIxKpfZTOzaHutd7Hbh3f/bLu3Pz5xf8qvn+7Z+KHrI1Q9qIG++WjH1JQ
46vSlijIovXYCdOU3MoRG3ddoKFEhkEeRIkqx5SYTT6+8nvTHQZnbKYsW28fQa1K6kxF3ITr6TZo
najaVsrYBUYaxdv/4FLIaclQhTvCrPd6srMX6tCtZdRw3ehQtULHxGTDsq2lM/+5Yfk+/e/4Z/XO
83wbK8ObReLKYYq6iMGU/fpaa7nCTnVypSieQb1RmgxPA/mL7MStbTK4CvwbtdgZo/nUaVazk4pw
rowkJ9GcTsS27RJ5zseu7qvK0ANNeHWwUFv5/PETeW/61zmCvWyW0R0e7eEafrkcY60OJ5JQ99kM
pTKNq+4/eO7rU4BzDHDzTYLvaHGu1Nac0XLosMFSaQAD5FIeHGNv8/ENvbMJ4YHzuNmKuA4Ex9eP
PZ4dxTMjbgiJf33Xq01X+tCjvDPQAsslM5N++/EF1z94vIDCoufEgIzIYgZ5fUE8NrgSc44TbZ+i
pWzEM0xB7EKDdwol896VVnSbAYyejcHxjkdNKk8Bn16FgCDdvbvyEhrhqReDsOoTkv53LwXtgjMh
h0K2O69vKuZopawTZ2jVKZrCYVR3Lk1q3GVmfqJu+c6RiQ0olWngwciwnKONlZNa0q4l30kpZXzI
ccCHkTrfzf1Y+QObk3s1G5uDLdzArfXkxFf69j6tF+HHCkpGYXxsxfBYdMkAGSiVNoNBGkWpnE3U
IBFrwwD4eJy8nWCR3rqrpN9ji07K9utHSn20w0DMTC9UndyilDZq7AwIDJJbYXq3Uf/TqFT7xMN9
ZxZaw+dQeSHkYEt5bHdCtSHNBn576NqduR0kaXMJZJtzo50qWufC/THGzRl7PO2Cxe86s5Zi781l
e0F4B+yMvDTPo8rMtjRSjackq+6c1FM+vzyZ/9lnO4RkmLh+GQJvlEjnT3nxJN9TIP39b/95qOMF
rbRnB8ENkAC+kH8e6lg4KA/xZVAAxgbyLwUSyBmsLozbddOOZYOJ++9DnQ2Nhj4WHy+HxdUG9DsK
pDfDlr4sEEEKGuufo1r1eth6RV9WVeli/B5SJ5TMP+EyAX1fUllsiSSRoBK8Bn2EWd788rTeWUHf
zOTrldFjadRSEM28dLZ+KYq3BVCXnJ58WKMy3VixCYePaRHhhtMGzeSeAvK/mQvW6yECZH/AowNN
+PpOm1LLZuyq0FGlGu8Aj8bbAX//VWvJ/Pc7Uhxcqfy9KMToPL6+VFoYg2ms+NN4aDB4Rou7VZpm
CqpS6id6jW+mV+4KJwSgqZc5wDqadgimYYgZURa6UeGhccmsHawCCTjR876zoZw2g5aYe9mNTqBI
KKQfv8T3HqrGK0SVAnyLdfL1nTb02rGJxyhvEqLkh17B016r7GfqqD9xp++NF8TKDFJ8bxhG1ifx
y3hZHJE0hdXDizUGlVhzWd8jJ3F4vLIEJmLkJ47pbwGb66Ndy4vgvBimx2XGdC6WQSpTzoyeyEdR
EnI9uF67hfeNX9pN4l2Vopqrysw5ZIaRbCfZazfIq5zt7PYGuSuTe/j4ca+P89Vm5Ognra/jl2dg
9Bq+w4yfhCiqPiscq9lUtV5uNUUuAQj7giKzaE5s4N+bIlAKkmBGl1lla/36oi5I327QF0SKU2ec
L6XKaY7Ca6C2RhLIsn/K0BIBmbd/++TA3eoruREJFQX0Y+MV61TpKin56Wq3xPu5L+bPAi5HwIQ2
nRjH7w2ulZT/0l7F33Q0uJIRMXitlnmI4+yWRnjtE8NXnVcDUQpLr0YnGL3vfTYUkclBoZwLPfno
kfLkJnNc7PVEWOBDbxdlM05lvhGTI7cfD5m3TQieIntzmscc/EhBObq1Uq8xcAIDIe7RLg9axRHU
1af2QlOQlpBGdNc0sHCMOrMCeq1KkOhy+nziN6yz0PG4hX6OIZazmcvW/PUQsnHfd85oMSEuihbq
njAItlTbgzvbyOYAju26VAU+lbp/DE1SSV/PbNsfFBSTH/+S9z4gC1YiAjpmEGqjr3/IHBHybBdd
FpIw6dHZTBxSAsokaPLySXNjA8W4fooIuC4sxzfPKs3x/UV8clzvq1O9GOJ65pppBKLXbPtbxyjd
EwXMt+1d3jNRSGwN6IrAYz56xh3+1ylpvSw08ozSjrKqiE3erDtP0ZY19tFrSn1jV2LYqlMlvzTI
964SwE5+lenGtoa29kxkujgxe7yMrze37xBnS+8ZIdpxztZYDjC1ZJGHQzwxuhok8lVd/8y8atib
XTpuJiSewHMI8XTKKNnmVvFNN+3uzNDkuJ96oX4i+czxIQjPSEpmD7yFG53RYbw0zLG8/niAvDcR
IIZaU0fYUTNaXw+QjrCYZIrJk7dZWQPUYHCvEii1o9rGgSgBW398vfdmAtZOEF9r/Zmd2OvrpTmU
O7SsWWgBrgpcss44q9iCtECZn5gJ3rs1SpV05RCcMyCPxr6Q2HDTymDD5aVweirXvgcu0+6h/s2b
sV1+u6TOeXnVz68p0esB8GixwjKpLVEcZ+EwjXexbPuzTkX9kEd2c2Ir+fYhsnlGYbhOcdATLfbt
vy6L+eBAGjPbLCxEDVYOUw6qWaifhRxO9VNfYopfD2euxX9YmdatwfF06sHvF1IpslAfkG3opqkE
WTeJLZFG382sdC/NPkWN2lXa92JWmgumeXFATefsximfgtbr022mTebBtvH/4C3nNFplw9ZBb0Uf
0SuDGUnPiWnvnTAqfjJxMCwFqBDM41N4rhJt1y1ZFo4kFZ0nZU3Kq0RWH0em7VtelO+GGSNaZLfO
Lrdac6/FTn5VY9W87+NY9Vu+xQAlDgGhWutAICrmrTO1xjmFLvXEOH07R/NbkSKuIFUaye7R2+z1
uJDdIJjIBvs71rl0kyObv8DL54Zozeaw6C3j/uPP8O23QW2H5Ynz+0tYw9Fnj6HSMIumykJz1PIr
dRmzrSNG9VKF7chaMfz+Z8/1DDg6WE+oDh83kpcRypmVMYpkEjVby00XPsg1NEHK/sQM8+6tMfWu
G421C3j02bctNs4eTFs4mjoll0yTWFGTOWx4r3ux9PqJPep7H+O6vIK+Nc31WPv6Y8SV3Ov0YvgY
S+sab0IVsAMpt5TzlxNXeu/OOPysQ4SWOGb111eay9RwlZE7Az3+SPWo5NjawMeb0rS97/KTa8N7
d+ZQbdEhWjNTH780U59jxakcQYGuabaDo7TXQ4PEMTXq7x8PR/TZ/PbjaQZ0CMfUly/h+CNwqcSh
0xaYclFpoC3MsVtArbDhbumD1sAs8qQD1tQdux+6TOhKaTzzXUYb5zzOi/KT0aLiQvPpikfiSwGZ
6pQRz3q1t+IghYA/+NNY2Nd1roD6amITHLTnTuLejlVLC4fMalY5u0AoJpmaaPoORXKjKI0xHzxc
NUDB3EY+JkIdcrLiDPUzGSelC6JUHx9KL56VsARO8ENV28XeJzl+m15T0fJnSuF+ndIYv09CLkkW
UEi1vtIFnu9t2ZBTBcl5k7hdmQUzgQDfF+7ofpI1tz9Epf3AxCoK4Ham9zmLh0jSaaxoCEUoibPC
0S+SxB3vnMEF42UuyZDhsFGGS1NGugg93lQZUhCPIM45UXzda2WiB1NHkimWAi8WNA2MKfVFDwqC
f+8tNC5lqWZY7t32x6Dk6rwhSK++ojlNLoSRatZFsTR6FqrOpO2mnlYZ/VBIcsJSVIWs+woXf6Eo
ecAKZRpbfeycH2WXzz+V0SSHiHHWfZq92pDnMVP3jbI0ngyg0dtXZEDPIlhyrcdl0pdys4r6Dn1F
A9UyeA+fHSPWYyzLndIGaSlHBX2uMBS/sPJrJ3GFCKnp2LdtW6X3cWk2va+1Cd0fK+Od+MDM14Re
2aa5P4LMcxHRNFXpt4StYIMnMgay3y3yKss6RM1M+mApl05sirgbLrRJSDVYlqRrAko31RgM6WRP
m2WZncQfO6wim3JVjgaJqZNyVKX034CcTuVXtY/byW8cBwCngPlF6qoNoi0W2lc2PgumKS1Tzr0X
u5STmXI7vJioXHeoNlNHhZw/vzqszNVshR45eahrcJa+tPD/++WLM6txG8IvnA5ILp1l+TjTDg2L
RqnPRmOhOqoqLLj28pP+y0Dk/Or40psFaUP34gQzV1NYt0Tup/7FKZYV08IxDe/aY+GQTeuXL5Yy
kcVKvHderGbdi+0skhEB8rKo7OfkxZhm4+5jOBmDQThRG+/7nH3CRnkxs1UpzXdQx3jcMCHRK6pX
55tSuTRpc6E1CkO7x+tlrT45sKh9EnDOUx9p4vTPJTIgAm5SjeNxn3LS3JTtUn23c62oWNrBUPLc
4qX280qUapgJqGY8aadXaVzn3XkKOl6GzZTOGh3a3HqqV0BvA0n0PE+IGk3iTvxQvamDR8waL3wN
otkwRPVTGkfFbtBJHdNGzWb3vuQO81CmPXU8zRyZ96SVPj1lB+t9zP9tthZ3N+txbgWQAzha63Q/
7wkDl0rgtjy30CEgbmu3qvocpV0S4OtPruzcZM5Y3Bzaa9Za0eM8Lm5Nu75QIU3WKZ+YXnRs9ORg
dIEVSedTacw9dvKldj7DHAC5gPdxOSTA1C4Y4O12KIxIDQsC2+5qvei/Ul2wvzS1q/6stEpWnIMo
z+FiI5hIc4flAcMc5iw5sv0pDf7Hge3Qc2X2yWdjyfs/psWbPT/ny7uVTeL9lN5seFsCVyLElhAQ
VSgZfjMZ9OwrxVYfJoO0Ax/ySnNQYOSCYCPJBtKIqnvMWNCYiVfTY9QNsdVtFLSDwpeUpR4/Xlre
W8ReWFckGOmrcvL1oqnplWMVRS3Cvo0GHzG5zXzQIwhgx7z5/7vU0UauTM2uTDoupRqDE1RwSDdZ
F4ldZtjDiU3Oe8sl9ce1xY3QBarB67uaOM1pMStm2KBwPqfx2sIm5wOJXgLQgQtf1LVphU5pZ7jJ
qlOhLu/sRLDRrsFn6/Yaufzry8dtWaicc9NwFOJHFCGOL4gW2aR5O/hzpPYnHuzbigI1MfbziKSo
ndMBen25CDryukFIwwq7wRbVznTjQFA/cZW34gVrvQxeAwpjOMmO9zvS02HON1wm94jk6yuFRO4q
8S6JksJo6KQpoFsxbTqWu0As0j5McJiurHY5ZSNb7+doMwQ2EE0ClZsXQdvr+52E5fJL4EX07SQD
0QLWhejl+LNwTmX1vXcpjnU08fCTcMY7OgjUk8zirONN5lEhw9pOqPeWI1zwsShOHcrW8X98W4hz
1y4Pu0nSIl7flpFkRTqy94egGkFOFVL7Poql4rgzK3dRijkJVxsZU4mZrAJxdRePhR6sPJZdSWIR
s6ndP338yb5z9mIXQYeEUxDFyeMagelG7khQThr2QsMHhDhGW/LosjB69m/V/Diqsbv9+JLvFCh1
2vlsgVd0wwpReP0YWhrfdrHUKZZU9aGtO58EQbk1nKkK9UVHma04yXWSyoEwAS3aVAT+7T/+CW8/
X4N4PvBTJt4D0lyOZg9iMJ2avWkaFtOY+2nbDBvbcOSmqMoWJCvxHR9f7+0go6eHnmClRXIu847u
2IjiWRs7KyYJ21XCBr7Snq40hv8Fe+7vXwoeIqPMYIhhHXr9cPtssnObjyWcutFgCyQaP7JasfHy
5lQS3NtZCTUsSpOVwEk/75jvOZbzDH9HiUNKScp2wYG5G8uT+ccvwaOvvhqb/g/bYvQ9yKBZHF/f
UZ3BSJ6lowQ93Unl4IxpT2yXhSqs7HHOYHFZ7N2YjXQoMOGiWBwbvZt2ceta7DUpbnRha6D11zJT
bCqhaQCWil6gKCTwVGzzceWyzDKv/9BR6rQQl2w98V21Si41vZ9gDRQJACDdSc9jqddhZivLldEX
A613r/Y+NzV2bt/iM4v9aHSdG7GUyaelX2rdVx2ocdtIwHByIre/GKmexGFVUQvxiduQC/m5kbqn
WwuYlax5VLWaW1sNHmcAQ8Go9BZTH8t3vhnTZbksvF5UfqrrzeepHgkVwFUpaqw9izLtrNEodkWW
syfKKkg/gZdP7J0ModXttsym6GeVLtR7CSPrZ/5bje46pQEl7REsUWw9t4GDMHiY6LrMSr+ZIgHh
Lupa3XIMjc3AabTi0EgPyg3IoOjGVgtbC6TVcpHZ6eEzklarwAGfk6jdwaYevtZKu1nqPtX+XP5/
S2LwPxeJQv/xl4/+jRDhv/6P/PlNVu8pEZhMX/7xX0oE6x8OZRJok9ip1tmdP/tPFgofFAod9oSU
h/HI/lOJYKv/gNmNNgCqLuJoejj/UiIgLwezCjF1LVzzLRq/o0SgGsWX+8uXDfaO6u3aouK4gqTl
2JdXlrqdLIJpGMY2vv6BCME0mFZQwDbSo8vZUS8S15gOei8WqPuKFgAs4xzXUNCaL9waODR3f0WU
L7h2ymqxOmpk/JLhXaV9ESgADHVc3IFWKvUhqqxNz9FqZ5iVchBEqvuaVc63SpNfJxbMZdTMnU+5
9szlaNzWpDlKtQmUVL3OuvpHVOD4zNqrPphE8SM1rqU2HjCEBKbuXaNdo1izjBvPTCdo4qY/q869
K7VdLGtQJIly45GMsouyPsBQoQb1ij0oTCX7Gk0y92UaEwenTInf1c750rsKHxSgBL34nEzEx4ju
j67o92AL78xMgWDuu9RocXL57lJDPXO+0GH0saIEjrYpre+LkV1ItMDLfG3HfzhZtR0aMoNir/KZ
CUVoRIPAhoRCEIf0Zb+4n3Dp7xeVE7c+afpeJzV0bki9SKbIH0n7unHNbk3PRckFzMrprszJeMbj
T1vBXkZ/sDuBz5pTfspvo8LAuTf/1i0d6Q9GPpy7LgrvUiTbtjA4eKc1UTlKcjm36bWSt6Yf1c2n
CKbhHhrDbi4/04FZwyI3RjeLLRU+46YaOSSbaj3tIXMmOxrF6jk1C/Di2XBBzVYlNQnEjMBWedZr
bBoHpY4v20iZt64dnTWeFehddT5zet04JbFkk57oVyQ52Lsej/FtvCYrRUO2VsiL6NnSF8pjhfF9
ibKvKZ/SReZM0q9Tdw/h7c6z2DFVagMSF1TFDZj8Hd/TtU4BlLDnS1GVKJs/OWr8oNnJzky1M0+p
bhphAqMT16ZLZSZvx0t3LkBWpebl4C4hk//3PHeJI8GhZrTLrSzcS6Xqw8ZApqzCEtc63p9tqRsz
pglhNsv92Nelj559RxqBb9XLlmgdDv2TzlG3eKpjIuKmuqsvak88kvCW+W2MNs4sjG+YjbZmk1kb
10jisKuhmaCyIKzTth+ofm/XpAgvbaJ9rOe3WdFoQafmhIHPxnAuaSKDUHP5Q8R5phHaIe/L5OQN
Z2MzPpA4c5YMXgL2e47aUCES8DD3tQt4T3a1HgLnneONPZL268vOFZ7vGovDNkUdL0DZ8I6cT9UC
2r2lT/VHBxim8rrv6prMCbr8RiTTmRmZ41abn+tleACTmiKlbqPrOvPqA/gxmP2MRdao2uB7MKmj
zXzZsz70HCC8+l7Xx5pwQpgxxHnUAZFM9P2IC5oHhfIc/QaKhOl55FbcgmZse+hDG1OVBi8wf57I
LjLi+KGW/aXk3O6wl2vKegwVAy4Le5WDnSDMcWXT77NepW2ECeDKnuRhGFMRREX9WBv1EBIoN/1o
k5blGEbRJWUS9VyvZhIalqYL0qzGF6uARYXMQuJC3Ia52shd4upLUKYi8yfpEHYQxR4ooLqPDzIa
5J0qEzuc+fthXqbtdcH2MKCWHm0TZU1sAVyy1jzmczSRG0fp/LyhQGmLijQjglM6u9lSQ55BMhh2
42ukanskG87Lg1arO1HIMzFS75Hu5B0Gx2VXZUoa6Z7cdF0aPxVp31ylSnmpT9XXyBtt8p2MT6Jx
N5YoReA4E+kGP9TCOcR1fXBbFSyxp98SwDAGyaj96NY5yjZncSXi+mtfL34iMRIYWVRsZKdxBmyk
OgZGTbiUS35rWjnk32SPcendWCrdZBgul1A65HcS19VkQ6YQ8RMEKjS7qE7c85QF5AtZPNUG6KpI
Q3uyy00nOo1EUoiIASfq6jt8hYk7Z2xoQr1fOlvfE+PypV9AycCP2lNo2ERjvV9iR8DZ17WMLyw3
LoEIRfSv+nwPeLKguNIYJRvRTGysAoWvHJKNnp03i+tX8AFHxzjo8birKP9kfXIDH+oiSuU9enbQ
fSKoC7nvCVpkM7oYRhp03uj85KQUq7Cw5jAec8/HBAuUhigAgyAcDoZXujWZ2pVGcM94m4MBvbTz
JuabJMOFBdHou26r1T9ilcB0M91aeVYA8Gkue13b0tQofEpkh7yY7kwShsjtoWzSHCZY2WApH3ok
Gk6nXpiGOK9QSPudmdx32EbCxCqxf1ByDis5mX43LdeT60yknS2U7dqzTEZMFml0k6ctCVRKHzhe
ttcGbeMl4w67qt+zO00mg9Gs9AcnNjZxvKjfc6LDbmi9Or4gXoSqsigG37IVa6OKMt7Q/NDCyG2d
TZG2QbTCv/SkznAv8WgKlzawHOWEvd3IP/VW0hEekjJFJiXZIMqFaye3nWPGF1A7Luu62IheXhI/
JSLivGpKmGTFR8jZk8piHWq768F140f+zPWYCP4B9w3XC6V24lL/TOazqqNgkhpm/EDYkn5LI2GX
YU2pYwKC5o2pKXfo8b9ZEylYaNnX00YIMxauqS3P1AIgZVReuH3e35Sq5EQid+OSXJci0y6Qe0W+
4hLrRH7HApU31YMUAygLSNIHaHnvgNiEqb5SBkA7xnq2h+A67K3auOyV/rZJFgVA4hQHpWbOgaUA
8Sq1J6MmiCjNs8ABMEsuaB3ONEK3zaBdvmhC4G2TZjbKea8vqJaa6taSonlYRuPTFOOVixKFAD7d
DcCv3bij5sN4mdgzmO0Oomq1xlh0m27SuoBmhOU3Mjc5/OIomkuSmziA8YPL1rkYCB8lQ/Sz5Czh
J53ySQeafEFDOu1Q/M8My8Qs9PvSYSvga2v+iaWLs8jWg6aVX8aBdnWZfAER/4nE7kDGZki3um9Y
QePy2yAiArCBYRV3dEduZ2fcA2WtAkQRSoAG42vS/sRmGapWGWhFWvjL5N02Dl0FLQYHleYPVWQy
ikV5g3ikCCzJCV6oF+n4E9YuE4O4m6lF24vH1J3/lOyERlLYEtZ7d7LWttlOugPeON26aOux9eFF
BoTd7ZTZ+lkrPVsMWLOyUs5qe7mvMpNKELMmSVWmTUXCgVPWK8muwPMVIN/HHqBxmF0yDFeu2ypn
Zawfsm7Zmd3X3BEKFGQB7gkifr4jII1FGo2ZybcvqgWfUS43gzO7WzcbnNBbP/iouJ1Z0OECt+eD
JPjGirWzOgJgRZKXDyZhzZQvNs7QfimiQuzoc5BQI6KgNoxAlfaWNuAzaL7psrRSK+yG7qGc4ivF
zi7mpSLeaTPL8QzUHP2CmMHbtBqaykJ5JvMKOA45k4K1N9HGecfGTLsFFNfmYdq1YqcW9Q5VTtDl
9U84/htbVntXjHdpFx0yzSbfpcvOKrfj54KYWaC8aoc5foybjUkiZXUrs/myYFha+bllnA29PG8Q
NCjVY186tkCGV9vnbsT4LzQak/+Lvn2cOi6IImkv52iQHovsi6YNt2WyPEXq33nFv3V+/W9nf6YT
Do7mo5Pp/in/d8bnv//xXydTA6omlSPMxQjRcZtT1PnrZKr9A6OsQ8I9gfKgK1Zg8F+BHpbzDzyS
q7UOvxfK4PUf/Usjj9RMgwrHXhwZgvVbJ9M3hS2TozE2eCrhXBA3y+uKEy0Hr4taadCQjsdzEGrJ
xhta40QL4+j0i3OKq6xh3dTzucZxooHZrMLEnKugcyXxy8FA6dKVIpqq13yUkXBtTXs6cdG1WPbL
kXu9KKXXNTcZi/hqPnp9a6MTk6lXqCjdhBqFojIe1YGjAecPj5AweBqqLxQWpMmKK/+XoXDz50V+
dSS+c7+oqqn6otdarYFHly6bJTXrsofoaPYPGgS3s5T++oUyizpUlFEhDbDIDh9fc612vr5dLBME
w6B+g2hkrFb5X4VimhnPTVwadjAwl1IO2WDYwFbbnRARai9dtKMLrRImsHcGsBXzjUpM6KgIhWIE
NBSM+Lyq0TLAqs/Lg94QSMjeIAPzQnLv9Dx4fU8A62wsZeD0pmj2Q5k135PaZc6LeqQew1Dkk0/1
gVM1u9wCZHev4e/to8oz6EXn0w9k0lQMRXRWqFYhzsASiycWrGTy22GJI8IN0wHVxJhw8lEVtf1O
PHZ8n5XSDsi8gvEv7LK8nkbSwVpKgLfaUkTT1pKV96OwM+8m6Q184q4tlE9j7xTZRiYGahuXvnio
NnNuh+nC1oYNiIQdjsb2K6ebhuKKoNXJMbNsoOvUMwdxPXW6s2ExAYc5dTsREFoIFZz+1NnfnJSl
Je0U7RG7M+l0WADjW2Nwm5gbaDlF63lMBVZGWUb5dyCmMMg1xi8Z66Wp+06PTLQpm+7BrMf8My0F
/nBd/8G8M5+XeGJtHzni0mwlOenXXbqwQXSchVOb1WfeIxJWSqx6yjabeCjzniBbRgmRQmBm2yjH
1aXMiqHvDH4goQyjjOvAnqYEwKJRtqySdoFlr9UbCwpJlTjqVqF9M9Emz8p77JeoLYxcrS6oEJWV
r0XNQkIDQMxL9JMaoMnCJjdVsx0Ofa3IGwCVGq7sp7Hul8Qf6BQEaZtFT6aZtr3fDbmp+E20dPcw
xCOCTzKEA74zLJYMzWmebjpUBzWvbLJo+bsxKNVYOrkMNM1LK5Y+JbkgmFQ9pNitzxe+Fws5QWr+
gUAF6c+Q6W0e6MucDKHgTHYeT52qbQb6N+y70xkLurWkzUMGlv8TOoEoJwJxdNie94DHN+hiIsdX
asnGQaUu8LVVy2UjLIkbTrYktVetFO4WcqebbLWe/+pVdkDwMRXx0xHDpPgwTNtbEjw51tVEHaFq
oIJ5WcXSvpEczURQVI6DpmHJ3HmTpPN8k5qafT97GdmxlVn0P+bZzJ7TvMPC38b2bLEp0Cj86xxf
5f9j7zyS5EbSPX+VZ70HDVqYzXuLQCAiUpNJUWRtYCwKaA2HAzjPzBXmAn2x+SHJqspARkcMe3Zj
b1dlyUwHHC4+8Re+lNXwh5ElgKta3RxfK+mQK35XAjOm7ZZF5o8e0y9d8f+flqgtzYZV9ewkflGi
3lf/Uq77z1/+GQjgxLV00H+KawMi/CsQcF7Rk6QOzbltcOUvt/CfgYD7ih4apWjUtSA0L3XoZ4EA
muyoVi4eS1B4IUD/grPXi9sSVD298OUxCEUwqzm+PqJZr0C/EHMnaaqlQQeC/ks6YeSRZ52h7qU2
IQTfeLiy9NPgwfRGXPbTs3k7cWu+aFXCKlNRhiGkcS1usNUjjATrgMGmZitq2fqTnNDRsKZqZySY
uHNsWBdYV08U2aObbJEGRTpskT6lYbnujYqJOfUKs9229Ht2WLpbaMk2IQXyLjQwK9HqWF73Cdo1
e7AeDbeSFgLEjJ15OECBKx/R6CKTMiPjrVpSsfY5azNUELRs+KAiiX3niralOO+I4ZPUW8QpFXdy
PwB7dN8rmJM0m9lrwgCQfEQ5vlS7ByxWEIP+5WnFn5CJJWTklFhCyeeBAWLRVZinuFSJFAsbU9rU
PBKhfI+qOPdFPRTvzo+nsSSPIxGmdZECJKplWaLfczwgSDf+voP/cJ7qSiDoS2xNp7dxtVGRJ5kt
L9D1aQLdpC5itnm/dz0cptO0BXiZeqFvNJiBnn+ml0sL6AyGSOBnkCDivD9+JPYcNXAbgboIEvAm
gg0DixDRwmW7BjkAwOCXx1vc8dDsdUHsIFJ0PB4WeTZ4xEWATwzGDT0ZVLzNpg76uk9flxITpvPj
LWH68Ur2oPNpIJPhui4SfMfj4aQVNQqRyNZU3gLuGHdGmdwDBu33zqT1W8vJphv8hy5hg546ZOuB
Qa6AqlgUSiEfrKJOShVGYVgIlLapwlKW2KPd4qvVf4TD0h9wOEoDHR9esc/4/dvSMMI/Oi8ZETzn
QBv9Io6LYpeVCiUo9HDAotIwmH3HDr3wfeWO8r0bmkm1kVntVEuFu954fR9NiHm02tcKcCT8XaiC
vwlIT6+TsXLpEFeV68tGi4oAbH3kbVCGltHrZojkVaGk0thQpmfsNrMpnqDM7cXBmHnWB6czoo8W
rIV3jdaWISW4wqrBhOYjYD2RWh/auBCVP7Fcv5SAZt7OkXjryVR5hEOoaZuxkO4Hytw2ArNJBAMM
ie4ZcWrRviFeVr8NNpWmbe2F+Ic7U4ls3tCFoEudIrnRhSk+ZEK3r/MuQ4RocOOOCvGc/GGrA/Xh
JJvN99qIEyBQVg1josro3AfKwI6ynWO3QFcxbZw3mC50H6wumYsN50tH2VOFlOW3EqI2Lnya+16W
5vSFMqFm7qhM4qLaxSo5UOTOSPP3uBL4nlrhcF2Jks5LatTWjIEuGMvrKrHT1zjrWcbGTkT1pexS
iJOaEYtsjx3yVFLxbwi/PITUUl+XRnydu974wehjq/cVoxk+Ki0lTKhbzch5l7qINFXsyogNqbfQ
xwB0ZFuBrxcupnaYvcmzBdZvaqG4lwkgoY0ABgmWEat3ArrM6PYVgJ53mCELSpLOmG1LLliqVCGl
9Y2gznPTSjnUu6oD3uGLES7iTE028QEhqP8dBCX9dPX1P/9Bf2aBLz07kV4EQZv8W5aU0bdTjfo/
f/tnFGS/gvmKpAPuPZrlPOlW/NWoNzxYqpRDKJhQjuD+/zMKsl8hskEghAC6BUJm0Rr6sxxivcII
iSvc0lAeo8v/Szpw2suYYEEtwYOAbUjNYqmuHN2WocT3oifRXnSOJyy4rMH5Hvcd12ebd+kDndXi
zQiB9iDE3H5MFU+j96w7ZZD3o/fQ6t34exFG5gzJVlO/I3aFWHRTRf1HK6nr165ovM+DqXAOUIns
QKdHdjf6sV2Zn5t6oHuRNJ24JyMDk5ugy/42Ht0Sa8Rx7DZgyfT3Pb4vjd8O2fwu1GsFBbLIvndG
QQpnizaSvoa3Bo3yos5uFc+jcN5GU7H4gQ/i0Wz06iaN43G4NVXhfqzaBvaEWrTFFT4LsACzOUYp
W6Xv9alonf7Kqs3uew4oclNnofZOYNVg8WZVcz9mUfWQdKZ9CGXaAClw9QErh2To7xvXzULKucbw
Bmi++0ekO+kdIPxJ9YeKLNyBIbEZil67j2KTyMc10vo3RYEG4HcLKDjyFnzw9IQVjrwFN+yCIM6f
sMTVE644qhaM8TSL5mp6Qh7XCwi5HRc8Mn4aYJOVJ5zyUG27J+SyzbXi7Iw20b4sOffvM/Ktuk9V
LLvLHVepN1Gtuxh/g9IruqxWUVUbBhrPXT2+z2p3tA+RW6K2NFi0J3aWIEKOVdmFgTrZ7hC4iqHd
u409xNdiinDt4xAjG6v5g5tGpTBchKpyh2LEPAVVm8RvvbDX0Su35PKeKbVjM3xn6EP9GKV9SSdb
iaBl0f+KrIMJJuyrDQoMtko/5WKjYhtxDacRIKcYzfkS3HgJhY5CiWUD4LVI5KKhkrnWIoj1kZWh
UoTI2oRIbcR/NhtBH1tpkl6girOhj4aitqQiR+gyFtx7HCKP9xpYfaRyXIwNZZ22uwK3hqshTY1f
LMY9jQJdi6YQJa8XJN3EdhowmKXrQxSmN5uTWFuVxobNoHOMLDNqD2V7YdB1wPk06FNcRNkT9M/q
1USktekYuo5v9l5zIwbVoVE66deV04X7IgWG9+y4ff3j+zyvOK6/GuOhVUEcS5kZeo63OrbQG9Py
iSDJhxFv7Cnr9HiiZWIfa015QWDpxKvB6nepAbJQcJ9aHuWZUEMscR7r2sH1wxRIRhZ2g58Rwuyn
NLU3FHQueZ+dWCVLLG1TnyZLQ2XteLxsqucQ/xxsDPNJv8rnYQR3QXHw/ASeeiuCfWACELCXLPh4
lJIY1snG1KNL0szbWjqlb4S0vPPBwkkzba0LEfupD0ZGjzMs9XcT+Zbj8XRQi10XZh6HUIM3JOiJ
CM19n8Dqkjr28uTPN/SyNGDHgjCnwMaSXI2EBHNTN0ri+QTw+n7UQpCOxqDDspMdJvWl3OQW6Kbz
0/mCsv806oKUpSptkEYvGcuzVVJbrZXXOV9N6e18i02FdUfITCsc25rroXEHX2stx29CtYE473Ju
Z7Gxxz7IxDqjEEHVaMlBK/VLnrxPqOAX02GRLZnE36AuVjul6/FvVTsmvoLz5IM4omFOGHmfpVZz
gGuD+SiWimFP8NzDb97NpZ4iI4YqZI7iKV22uTzYRqsFbem+uzBp+otPhRoSK92lJOm4xKrHk4Zm
oot9oeb5iIUCUtGSws+VGGALVcFdCQbDN7BjuC+zsgkMwmR63JW2bTMsfmeJxe6Fx1mGO54qdjgS
exSZllN6LXmtxFqnGuguQEuY7IC8U9vIdEy2A6qS216CRogIqbe1oPvoei16tnmrI5vphVyAWrxV
zVm7UCNaJ7rQfBFVIt6jAbFwfJZt/GxZpWmnhaGbe3AcNRe9/vIzvD59Fzrml7wACAlM2URBZpAX
akUnx0V6YjkeqE2tN5FDhgVba+bLEDRuYbRN0ELmbl+g3LlVqMD6mip/dxvY8uc/wsmBHRgEFqEP
22iVYMcjUBPAa57ft7mxnUvyTGiI026sBkpxZtYEutak27EUl0yBXnBknuYa2Owisk5UuSg2P59r
0jQvsovR8xOvE+/bEE9N1QbD1g8maKJu2alz1eN6lCc0sHP7DQqD7yXU2wstp5dHJQE5TTSif6pX
WO0dP0didABkGo+jcnSxsa2sjm7P1Oy1OaovRCSnhgKlS+MOFyRu1GWDPltemS7DDskFboHRQowX
RRk/EmVxM5FnXrhGnzwp1ruL3MiEJAH354UE0Jx5XYPzJl+2I/QMS9BaYlDUbSqxShRd0kJDrlAE
iHt3R89N7LUaazRNjaJreKbvsrTr9lENyWIAoLPBII1ntTq5L8CafeqtPgpKrXCvumZWbiOFcHQG
OsiBN5cX9ob28u5kR5KZ0S5ChIEy9vGsKanaDY4IPb9MDXebjM3gkxOVh0RkCwU2pv6nj3I7OpPt
01uKAfmF2bVR61kwtJiBeGIafD3jPasGrI3Td5dsUU6uZVTGaanr4FfctUNFp2iFHCbbozZg2FcV
PnjwRsHDFXJxMu3SJJj02qaJlbW7qVnAERjp3UvDjYPz+/nUXHEp0pEGBL5M1/FciUGPNdpXHsUS
Al+zcdNNqjs9x2nqHUK1vyTmemo8UAYE2AQbMG1W1d9QJHMyNbw4UCUrwBWKOy/Nwi3l8C4ARPTx
/Oud2kDPhluTrOKJ2s9UuZ7vCkRKOhG9CQ2hbcvEdi9EGCdfTF+8j4FQAPpfnuTZVgUnFoJkNj0i
7BjrtXYsb/qpUIPRSOoPdRLbu/Nvdmm85efPxiOMs4XX8GZD7E1BqqOHG7VDCJohBlU2gs15Gu+/
m2rUkyjULAHjvzYX2H7OP7fl55PlpJ+//Fc5ifMGvhRHD70GfAT+aqrpr5AFgR1GrICpBLJYf5WT
bP2VzlGA4wA326IYw7f8s5zkvUKXBSk+1BQpJuEu8CtNNRT8WBXPD3k6LtydNLnRh7X4q6tVispC
lzltUm6BhaM94ZaESu3oGodhjEGN2hYiClQ96ONuY9vOPlpuFzU4BCmSXoVtjkgQOGr8LUbrvQCd
pzXvRSvMPMDtznyYx9zRgEp4CG4Th5vfzTC0dzG2zHjNlSLrAV3UE7JTqOklQVn2IELswsvQqi/b
xgqmRugDHAatXxQzwqYL6r4V92WnWv1utFHu3haTW9m7tJGmdogagLqb3iOb9SejcttbMEP5IXeG
ydkpgxGjtE7AbW2sXh+MrRSpGW0M0aC7O8We8thSRqZE1Jiau6Nrb1fA6Ko6CZDorqcbL0TLDRln
r9XusDb37vV5iIcNxHsDdYWCDGfxq1f039tZGZiMNAG1/c1QMiP/FGr0PO7yBCDsNdBhasJaC3bz
MOsuXbt4zCSoBjFKS96JJBPVXRdZ3vQ4jokmfm+ySY/fGAXBjg/GXPxWdkPzLXegA28AGFYEXAXC
90Bq6eAmgZJ6VbmjB5iCrjRGrT2QpBjOlRbWFs63ptshmIQKhYkeWU+ogtxGXzwCAcR/iUKXqhxy
qtTRJmcVfooLZKvuVQVqk69h5CeXLFqTu7oJPWD9qaaClZiquk0PSRpBfMHp1ureQBlGSwc1GhHt
lNFCJzpB92i86ssQwDK+MqJ5Gw7lmD2AqOHj5gq/AVDUG3KgOtR3InCXo53WgAu1xCw+1q6TVl9x
OuVAG12O0BtLtPJthMtdcT2HlRPe5ZQfI9ZVnMOaiZ0xdG4QhbTHfYIBXnGLIEBj7vme7s5TqNcF
elxCu/Mda1CQP/GcHl0zU5XGDs6RETSVBPyQJEArfTOeZh2ayFBxL3kUttDCwKH10BS4zVKwbzvA
kc441Pva6Jzpto8kRf7ebpX4S9QWIeriGbnZ1agOjo2TrnS3Y5NPX6OUombQ2YX8zWZv8f5q2gu8
5IZSR5NIWrNR+DCrRLQfW5Poo3/CoeOvqTzURNbdfhJJ95l+d5cFjhMrXxdrC4Atcds42yVVHIKh
KnI8Bx07R2okgx1zKV9d7uf1AUJejiYLqSHO3Ut+8OzaEUaVTbE7tcSB9l2T0jKx6i9jAT8l066z
Tt7M7Mkos3/EdP99+/xDW5RP6Vmeu37eZv/8X+WpZsbfv/zz+jFfkZhQxATHuViBLwzCn90M/RUR
MRVHE5UjPh9XzLNmBmxD7hcyK0wLlpDsz9vHemXQLCbNI8f8AQT5f4F0INYNQAS1dfCdnP+rpYMW
hpIX86T7ujvJ12Yqx8DuY8fPTSr9gLAACRdKcY2BefHoxjg/Ppuy1z/W6POS5IuAaQGU8B7IQxoM
vmaCS2p6EgaO5o92W1/D6MpvXe65TyLu7N9aEOqZf37AJXR+vlUI7wmsmXTrCXC6Tt44oqNiovBA
5Rqj7TGn4u+G4hLBfU3lVKHTE+sRHSDFYVKjXx7j2Y5Ekdhs0I1V0Thxonvdq+MRr8FovNFEFQZW
RLEc2JU3vg0jS9zYQ0ObB7r1+KE1rWGnxSrCKn3jXFlq6b6txlF78DiQb/FWv2TphULIiykh1yAG
eqqf8qiroHWeMj0ZKZVAIWgkDl4m0JQDuj9oBEWYerTbspClvs3QMMquZIQAAh7qbgPisdfmTSvz
JPMjaZXzoZBt9ahjoTLR1Fj6t3RMFCwzs7GxNjK0xgc7pke9H1GxMzZTLiGSg42UMaywNnPwc1fz
t0YGlWQbJmEM76DuEVOOUO2CDjN4HL+1lWZGUHV6EW/CMQm1ICtsZ9d16H8GWhyK126GMrI0Jy71
FgDofV+26MMDCbS+Vk/NEs2Dge2jvUQTpaU+/TgvnZXEzIJCUptB8Ip+NndeF+oHG9LjNVRHG9gc
bteIMblUFXBcAEL/fUiUUNllvfTm684L54/O+AAYT3+ri5lLncwW+yZFMcLSrzIryzZuomr1boSf
6V73tjDwdRR8a9+h4EjP3g4nqmX0psxACs1u/QjLQC4x19SiG+8Jk9dhJF/4WARpzg47b8B7UWuA
43uC9Lmagc2g6uKi57s6BpLolU1KunNpeuk4pZuQHxort6+T1iw+5WmlL5rGmHPsgCymxU7Upvc9
VwmONmYu2s962Y+DLybin1KAMPVhAUv4/jqe3jk84fgar7ly3uKmQtzSZTFqJGrsJVtDOEZ3E1oy
0+7hkdCf19LZTQJ0EdzPTtW5ht805TgElTJP3wujQGAgLcoC2FRdTDQxMfPN+bNVfzfQIMl8gQra
Y6EOyh9uUZTXekX0sIk1Lc93bRvrHxpraL8BdghVTFPVAZacHSMposgRdQPNcGH5a/nciGsARPMh
RTIsh9Sv0EGkOZu9b+PWeocmpendaIidvWkrc8SX0DZy/TB1dh3ung6hX7o4z9IdsGH5AiYaBEjc
/9e/RE0u4/31z7r/+h8/x18a70f/E5Q9Xfo34ls7PX7rRN7/eV8s//L/9of/8e3pr7yb6m//+Y/P
XwvSkYRlmXzp//HzRwsM4Ofdxy3yr/O2D//8n/zi5//Y//N/96Rw5dcTGdzff+evOxT7Lrr6Kj9x
oV1QdPt5h6qvOLmojxFZm/T/F5nyPy9R75W+9LmokS/FM3729yXq4C8AxGDBwHP5LDXiPyfl563F
fP5rM5ylyvn3rYIVMk+A5COVX1pePOOqMSRyIy496Zm+Uo8TAC7hgEtxuq0Zz/qhoMDnh1oFF9lr
hNynaKjeJ3UY+eYslNfPpvLEhXpcW/nxJLgM0QzjVEA4blXK0TEa8mhOW77TYkBT6GZ9B6g82WKx
damkd3ooyt0uDTGkw1clV1U3YwzaSzoP0my2RTbOfkIXCd84RV6o4yzX5Xp+sXFDdNah3krH6Pg6
hVmftUbHW2lJbF5LYU1bUsTpkoT0cS/jx+SBKgFeinAv5aLV5IkiihYXLMuvZ9s79MYU7oZJRTVS
lM1VqKPAB8gbp5bZqsWuUhWxkBLCKyX0lJ2ig+hHM+SSK85xZ+7nM9H4ZrWCen2KSZ9HEqLR7TxN
G9i+St+RoJpteYUEHBIGBay9SiasLelewgqe+rZLnxPMP+OCHj6ecC+XwGttRk2QavQjTFSRVUjK
Q00f6er8il0mdfVtCZBoEoP1YR+v9WxcOlggZG3Tb/SJlN2GBrBP56x5Y7fZSFE4GbbQSsPA4xq7
C+vOCM6P/xTyrR8A42VODhqtYOhXi6tM4lRzc766MWXq1qYocqNFOpdiMnmfCA5R1LDn7sC2hw2h
V90ORXFss3NQdcOg1/vzj3McET99bxY4zWWVAJKK1GoNDqoY0eFMeRoka65qShsAgu3uti4pkbco
8hzOj3fiS9ONAu+KdtsCY181cFxlzEKROiY6fJpxsCOJYttkT++tfr4kkHRyKEpwS9sSkSSXM/z5
UqaYoRqweiwfns2XvK2dfeTm/RuEGC52lk8tKmxOIMfRHUHTajUUeh6YgEDC5JuiINaModyHRj/u
mhi1nl6tPvfmGN3aRaTdkbJ170ZRyGBW++GtrfbZTsoceQarjj/oyIpSRqB5Whje7+aMhVszYIB7
/iOc2OR03heFYvQqbDLB45lxlFJLFZ0mbkzA/M6jII8+QDxdQdZXFqlbg0CNjvSFXGhZ2OuFTwOL
9JJbklxyNUnVONVjpPM9qkRDfwmst1/Q1txFo1SuM+goe9F61o5ouf1+/n1PrQSwIQvmgJQYWuzx
+06wvIB8I4Fhi+w3BF6t/Yxf9bbO6PGfH2mVif3YT0AGwQXCnAAauNrdWleNXauFJh/Ro5jYNMNV
DO3Wb6dR3+NOmKLSMcE0HjptN8aedSjElLx2DC/ei1z7rKCQcDOY9ffGczAbyUr7Wkuy9kJ37MR8
cPoZC7WCouyLnj60ozRSa0AkZZzmh05P0m2neRk0oiq+sN9XXa6nCUFoiJBngXm4trHa8B2NzWwR
lUZr2423XgNazOFSC6wJZr065bd5mOh72TX2W6Oo1EBLna8KGnUXjv2V7N3P56D8QXuGY4eT7ngN
UAwYhjnmOWJjZOGH8XvMwr0giSOQ1HVDjxMZIh9Ny99TWTQ7Rajfzi+NEyct7lM8CM0h6j1Pvddn
OXovyjlSY5O0piRBHBUruzFQn9hRUS93mdHGF5biqY9M6QHg/aLsDpX3+IXrcvYG05KsRGQrd2pS
L0z7KAkiVblk87GiVzxNLjQOdjY9iiUyXd3f86C0qhUWpp+HecTN2lePYaZMN2aUq7vCS3Xf1kA0
2lK0V2Fh2Qej14y7AXWNrQN38KEdIL2en+4Tr0/Rfmllg3SD97Ha87aZlHgkca7aUR1uBwAlMOjQ
e7C8OL1wnJ4IF3ExhiIFTBip8jVnp6b6H1VwFf2uXdYRGh9w7XH7O/9CJ+6Yo1FWx2dd90OJ7ThC
cK6lPkwmWEsnhHKYSkQz88ikpmapUZBRNQYZGzfBrwxPloE/GigEMFs6xTu0X4+XUw/Ql8rJbPqp
dOIrNZ+rqzB3qwcRzW+kGTWv4c7WG3SyxLWlhsXu/OjHm+fH6MwuYocOYSIwqePRw76sOBoVVHnA
ZRz0uDOua4EtkZOX1VU9xNmFsOh49TyNB4+YzI+2/AJ+Wp7n2WZ1mlmYVsiFbiYSvXYOuK0wiI1m
CTH8/KutTsinsZCLZBhWK7C0NRmKRQwZ0qLeEYHAO0xVle4p+AxBF1ZodzX9sNfRFPFH6h7+kGXo
FRaK3JaV1114khMv7ZngX5dvjUWetzqqFb1D65WWiQ+Y3F26CzmlFRBdFHLE4/mXPl7MP97ZIuok
YAJ3ALT9eH6NHvTiokriA/SGcTXP9Q63izyoC/Ak0kU5Ky+m6jHWEcF1qVFdcIx76ZLDG1KCVsFr
sZyROzgeP4boZvR2yunAnbC1dEHFa+6RQbX67rGrTe3b5BjgqYRdfbJFkl5bFfbXGTpNvokNma8m
ZnubZZC2k1mTG0h2+luvk9Nd5tTNIcrg0JyfsOMz5seEPaFbiSm4Ltcpf21BR3IwFmCReIXf1PhT
l13ZXdjkJ7YZEg8sRGIC4qW15zwO3oMeOpXpayIadsKDWah4otu49eBRkTXM3b/xVnArUGKARwqZ
9PgzTAjUOiMq/r6Bn8SVLKPyVjSIXJ0fZXX3/5w8tBRpyNPop15xPAyuX6GTyw7QLNXRr26R6b4s
e4TLPMXsv3hGKXGxQIKGkBwBXAQLvP1Ed+VSvn9ctvnxGMs9AQ4VvQmo28ePkZIRaibrCtAY1WOn
ia3gCestQiULwE6p9HNt9D4VS5Wv+SPtQ0oD4aE32vrCvJ/6zoDpAfwspJIX2rGt3gy25nBjNQOq
ObTzbH+KJfG4MVMATqkCn/8CL1fvIp5ND4le+5NJ4/GbF7qTAb5iPF3oyp7wr7+aOse68FYvDxVG
wWoSSDHgC7K+41FML4ziiJY/NhxR9qC3LkQ/NBcCrvzJt2VPYXxohDh4djTcVmpnXThVXs4q7Rco
jyabh3NtbTOXja0mabiYRJENZJyQDjndZTdIKBTfWG4+Xnjf5X3+TqiW9bS0ewgKwGKiYrLu+sxA
3L268ww/7UE/ms5YXgmw6oGnjUmAyL+1rcBubKrCvBRcnbizGJqsmpYhbFICjuOpnpBAlG5hQ1nV
aZBHPXaXY2/pQds5xXZKyF8jDc5JAcBhi9rUuFNsxXhUray+cGK9vLOMxWwYlAsFW2poq63dD15Y
2ynnoqINWRA2TeyrWu9c24gWb84v4lOflwVGKEnwTsVzdVh1SSQVPaTqGokebfvagK+pTcqBojB2
MF0vL8QgJ8ezEE5ZUmaOyNUcd7mhSRWTZ99kYQWRUjCBws5vBV+VzK2bfikr/LGcoLQtcBgX+dm1
aZWwJaINPVXPzFXxLlFTVNJimEQoTKQXvtqp82CpPCAXRIbCFXy8fJJOyWyjZKgWRZzAy7oBX3f0
Qn79g9nUhQ00d4CMq8sEPwviItj62D1Bk5DknptwMYOPzSn06cL94Qx0IM8Pd1xV+TF/ziJqTiZA
/PQCV9UXcapIvlc3onObwyD2FbXt4NegmDdoeLOPuXapqPKC1LAcAlxtOJHoi7DQ+tDR6smi292b
PnSbLqaemQwbu3eLbWn0qL20iITqaZ7+USntV132+UHRwvY9Orb1dd/l0k9xT9kCFpsvzMapw2mR
j2Br0vOgVXE8+bCekAbBjMufkgl0rYqdSoG6zl6DAfiuj5w6MJTS2yp2Ld+c/w6n9g13G6B87lnY
nKtMxRi7srKlRlMyr5tdZ/YNoJ4q2XsRgriiM4YLYfPTH1yfw1QVqGdqtIw4E49ftcwtNbORKYWb
58l4o0el3QdhJHADd3Hf2+pFrpcU1EOkc2wohCroraS8V8eh+oh6wyLcq+ku0Ac97FJMJmoHsyZ0
2ORmFNUwIFOXS+m7TjL+1iW29j2P7AifxEYvugP2DxnYczRQB+RSmxnJXwTgHt0E8SW8/0r61hau
Y+UGsdb6Agj+xH27GHMhIMaBQQi32sVAk+ZqafP6zTjIHUKXgJW9vA+WNiMEGhQBJ5hEvh5SZ8+R
H7iwwp4Mx1bzDrwAqQuaYOy69f72jM6rrZDubj2ryafJAHW7KexW/SJzDTiJSFvxttcGC/Miizhg
UySGDo9+Qr9upmn9sXLNSN3WQKesfYas5msLDdVwoyelOrJz8gaT39pB1LawmmET4S8H1DAu5KW4
5cQdthABl3YEKS5dwuP1k05zYcUtcaGjmONW86b8rYRuuQHKMl04eE+EwuDiYTIDMeU/6EAcj1Wa
NYoFCWNZMEZvIi/82A/IN1rMUwyqb5DbULbh7RA2AihDMx5Gq5p35zfoqfd9/gyr/YKgSl1jB2Cw
hLEdYxHZG0XrZi62vL/AaDj9vvjjQRY3OZXXrTzTjGg2JIylUFS4Cwt93qOOEV6bbTK+TqWoSAKG
1rqms2bvPS9RgtBsL3lunHhhCHU6uu4As6ierD4wtgblGPNwqDYaxQFkS7Ope7e5DXX1yy9PLd0t
i7YSpT8CIuP482aRjDFRy0wW/wjmoh6dnWc2rb6xzMz77fxYJy7xo7GWnz+7XpHyHcpIEG7HqB28
HWgb/V4bkX3hdD05d7RiqaYTboKDPh7FVCtXYkhJrVpDTjcdG+8RPmJ5nVRh+evrEn4NNQGyX3ph
4KyPXigFe8tOpxAjMIl9iIpWBoh/2Qc4g1/PT92JUIGAhA4M6Dwy0vWlPRTOKPU4JB+a2iFAtbTe
KYskflYP0T5Dye1xGgvr0/lBT30vdNyWdUH5zliL5CWu8Jxq4HvlU8FSTAZ3C8/u3wjIF/VGbdlx
nDJrEimqGcKeGl6ta1v9U9SW3/B4dh7tJvs3ljqvQnBDN5cC3OprGc5Au2EYjUVGILmrrIZbRo+i
ejvPoXJ1fupOLcLFfHbJ7qCtru0ha0Mv7NyTiCcSQm0tFTXcXnT9vsJsY39+qFNfiSicPgVmNWRr
qx0cT5q0GskBrXXpiK1LFO/BKV+i+p5agIAoPHOpgeHxtPz82d6tS8uVCMFz5fTtH9MomoCiyLwz
JT0Q1H/tjWYP9eH8m50ec1l8QEmXpPV4zOVO0g0FBUpIt84O0A3WdLgkHpzcm3fz7OXXOYiwx/OD
rloTT1E59Kq/R13Np614k1m7jDpMMxaKhV3eF6hPPSA9hMFh0Y070yg6363B0et93+3knOob14rF
gawC672QQvuFZzr5jalj81xcweTwxzOBbnJk5+Vs+GEGd7GLyxjntDra5a0bBkrWK1tHWPVhSKZ+
J8HM7qZu+iajyd56WTj7I9gfP9GwcDr/XKcei3yJyhICbgtB4PixUi3rUqGyo+K0sLa5hfhFGan6
hTTz9CgsPqRikZFbs7AndyikbqPn2hRDf+1hUH5I9OyS0uqpxcYMA1OHnUmJa5UEVFpaFkmvM8Vo
Zt7SKMFOAzLGtpwwylFC90Z64fdfnT5KP0RvFE7Bz2Bqtp6+Xq8RUzb8nMRk61m1/agNxiVC9su8
aikw0cNGCI4VtC76dAVsvVgiIZsYTr6Pa9tknXTtm7KBdBBhbb3o9tubsoLvcP79To4M7I3COYcg
U3v8fpra1VLLeD/0/4vXhmIkv9HfFijSN+1VM1TuA3t6vKvkNGzOj/zy+KW8RcHUI4fnU67bi0mT
dnnM4eFPvVwSKcvdAOLQDkWeiAuH1MvkcRkK6SmAI8tEr7amliBRYWfLUBWIWMNDowCPNmwG0v7L
pITJhTk9NRzHMDISnMI4bK3WTG+lsE1mToIMt0ufsA42VJzFKKAn2ftMFMqFGvTLzYciG4cOnmGw
YuklHH/DRHNSVUakTE7UIW8Gw2iL0NklT+qXm49RALJAIF5KSWseZNoCMHG8AW1lr0vuSbnlXsGq
EQauhOuTYCwurancnl8kFCB5+ON8kBMV8NgS/NI1WwuOUL4yk5BGtK9wckKUyovotdZOFad7lzbx
LgpD62FwKMGTJGfFPaas40IFSJu7EFBWtOc0SX6fk7lxNv1siN/myszuUqix+nbWnNi8xbsIDnas
64gdkCSW3zRzzq2NyO3uEycC3djI9eKbpnSQ7zWttOCsKdOiA2xfyYfCkED/RxukmR/NUaFtQhwW
4Og4cKE2qF1rOyDPKMcWsVd8VmMjmjfjHDvvKH1OwAAL4AIs/M76YpWpUm/lFOZIRmAxvtMVHZ9j
Ew/Xq24kvTDHUd0PXZyS+My92+9n5MaSTVz0ibPR3bIVh6Saauv1gPa9jk1Fn40FFsz1qJqAvDWt
6W7KZkIjfzRc7BISE6egDU+h4zLnQovaoIhgoz4pVSw+aSKENdhuN2r9QlVQlGa1K9dqnXQfWj0s
cGS1zFgJWpwG90JxNMpOiTkidQt4Kw2cOTNucDtTcVnA9oyCR+ToQxBp5KCF3piHMJ5GI5jmEBq5
ryrgb+uN0WOLAJdvFFl4Lwea0r/VAwQ79Pot8XpUEn2wNsVMpN1yIA8RStdFqWzN2ZyxVq6qyNyo
wzsb9D/iwvkoPhqDOUy+R2cwBnjTp6VfY4V8m+pYUW8cEeXxJs+M4mZh+lWbukFqede6bURRsSrh
QLm9Eo7BoBSDuBqjClG50CwmkDWdgUEuwr7WWwcAWruNYs0od4XRIeDVUzWH2mD206f/w915LUeu
XOn6ibAD3tzClGEVPbvJ5g2iLTyQ8OZ55k3Oi50P7JaGLHKTZ5+YiwlFKKSQtrpRABKZa/3rN300
xT+V1Gl0t4+7pvfMMiJsfdKz8IsUNZXsRtIwfhqbYtwbUWygKJOd7CapSIskg7ocvmeTVWbwAfjs
gxGbb9x6+xH3POEsza+kMqXKjbA0ttwwCzHh6kSRrZoJ/gKvaJ3yS7uohIGTYaH96I06Ndga6oYk
krlmMgWXSPnU66PCkCpjK3N7xxjJaTFN6Yo87yj3MztdHufaqm7aaVHuZkKyIIuWbRK0dZzwOJuR
gOS4dtTR1aQ8Pi8tw77qkvGbSNVR8VK9hQUSmmH82LVsT95gNAgFCyHmB/r2eXTjeZBlX+nV+vsM
6PYwkrdIBpSV5Dj8Vea+bwsiaZXEDDC/Gi96x872GmxWjNO65ZgOvNCgigb9UEV5NJIU1tebQswh
cS/M+bNjbqndcQRGSrxII5jEHWJVdCR3EQPkirRQvxWLMt2JSuC8PBNNXfp1rnWR34t6UFg7jWps
07hR7mQJCSufmyAHsDfg1qEn0XBgy/lowiDmkd8lNRgJQ9WhecCU0YYwUyjZJipDy7qpej28r/Ml
xXtQn4wfTjVks68mRjsTd2wUpWeME67gkUMsloWEhRTIKEvxTq21pCadHL6E33bKuAvDvC72A1bk
OwmHL9OPZjoXzzAnI3G1xGBvcpqSbCnbVDOCBJvaqd1RleOjbc9G7ok+TCNXqlsHA5rFLgdXq3E2
QdhhNY91lDc5M8wC7Uw6qDm2XLgg4QG2hPNOwnaMPBC7LeIDhCypCAw9KfIgCZf+00LWfRu0VTx/
I8Uw/p6Sw227Y2xMB2aQYtgQeK1espcSNN6NgKp2HKdXndATpDJlBNgZIviBPrCafaeC/xK0glSy
TZaEJn7gwimdzUzaI9OoJ+fwBfVQSULi6ijePLmL56SYAf6EKa7jYjUgH357kUdd07CtKGC46yhI
4tsgZszvwNkdb0qH+ru22p2jCVVJ+4pXJ3QqLsZe3ZNDOhEcGFsrT87pNBXkxqZduzqqr+bqIShj
48qTgTGFkEPjG0IYTNPfPwhfn74msoB1tkujyhh0raae9XZTMYEoGrXtqXXn6iU4Io6k+njfxlvp
T034Pyct+V8oGoHgQN1MQ/CBZuRng7Cj+RvFyL//kj+CEbQfyNqwTaHXgLWw1o3/tpBccbiVboI9
0Iph/VswYup/MW6jZeAPPpls84f+qC6xAwAcoiRcW1dcgmHvnQhE3hWMrE3ui8pIRmsJd0unUsCN
98kt5dmSWPpRwrB+bv066jdOOOHsP7mYFu1nod70C5kyBUMK5N4LITTONS3zo2RqF072UQ/xqpI/
+SEn9W5vSE60mPyQWdnW6q0wNmpy9+xNXf2+q+caz1dtCuMwZK+wHpkxWTDyXi7/2mHpswWPfqEw
8qluZyjNLeA2e89mIiQp+2ju96qGZ8SE+Rz1LlxD+rKTC8JIk9UlUlW/6saJ5NrpOwJwa4uXGNQK
irgPOpRXj1Bl4GeqmClAbsRgYr3/Z+9SRJaJ7F1W/caJyi+wGqZPNmQKb6yTjyYsr4eL0MQxPcWZ
gnqeru/k1uCpdDE2uiriuLjihY16ACvgPtPC0M9nRaMi1NofMLlhxikASh7JGakftsIgdjFmG7XU
6FaK1Y8Er68fOSQavjIY3Yx/eM8vn4HR2PaYjLrmN7P5TSrCITDGWWyawYL7WIzSB4/8NYi00pOY
Ya5GsGig5RPoiq43IiRxIoMzJNs5Kc36Ik3L7lIejeFcrtr2DB1UAYqDun9H1ZFcCplci7Z04s9S
ardBUWb95/fX+WsOxnr/LALDJvMES6yTH2VRhhikSaj+kNggWJESYvkF7UO/jwe7J7BBb7R7PcUL
3quKesiQS6VzEQwwnWJy/RpKh/d/0asvb/1BRNgDJ9L4PUnjnq/MUdRLpuSF5pOOpT/C6EJ03MEM
VaP8Zpba5RY5TfeTnusjNPON5QBgT0vJJJL/0E+GWkVrthJQhOzncPPOxlwzWbBRd0hNTdqkS2t+
MPh869FDqFaAyFTEeIx8X64/p6c7nHqT2FDNDJugUZANecWCGbeX531LLIkhBhGgA1EHH8Nx/D1t
ZimlL2mL+XWQVQDk95/9G7sCv+hJ2A/e9UpVjWiWiskqZB8b+3Rf1ZagwJidgD2i++BSyhvv2SSf
iZOOmRpjkvV1PNuBEmgDiZkZsq/pMfNmI65Jrauls7oWjmsV5KxaRh5vBgawLmcb3S5RiN2ZNnY0
3vRt+3q27OshSZSHorZGr0pJ5psAjN1csNe8/2DeelcmWAG+B+ByGiOkl782Dek05YXFkSzShTWL
tc3vVHpce9wuU4Ql2aQuPxO6fGL1wsgf9ClnKLx8lHr/ehSpQqphCLkybFZXoBP8LEJX56TsMj7J
wZPlKtVYqLsMwtqZVkgZqIUJJdZDsWGTEVgVxBa1i6JcJYnaP/7zZ7L6EgD/r1AXyQgvn0mcGigB
7Fj2saxKN5C5u2VNRTS3SyIpQJeENTphbt6HVPm3ORmI7P3DwuAo/ug0e0INX5QmnGTU0ascTOX4
PMUzp4gm2xG27qckE+16yFwQFgbZn6s6DWpE+MdMYL8yQrw5cq6HbpRm1pe21Bq/SlnlkTHm3kxQ
3I6Dyt4Naaz5KHCXbWn1JjdlNYBNXfzBXPn1J6Bz2qOcAoPlBp4W3bNPgBeoKENZQx3WI3EeJea0
E46OPd6w5Gdl2Qqvj5th65Tl+MF6Rq/Cyzl9YhBNVkkNMArTlJOXl5jg/8QZIVa0+nMTAErb6DxG
AAfDwRAa0FIe6Qd5tDQ2ov+GlRxZq5JaOJ+zrtSy7aDgkHsAaSBUexpCM92G5ojEnUpG2B5adm0m
idPRPw0hmBL3aA62W4+R9l2Ugyq5KrhAu5kbWxrcmsBb+8wuJwdARSlZ2IYxTAOkfJFvlMKx8gB5
ftYGVS6RDIQ8RhD6y8TecGPHAZtDPVG02xxR0tmiTfSwJhZZyrYwMlh9WpVSky5amRG8C/de8bSy
H66MJR7JV0y05WcdMUvxMimxiHKs4U+opV1iJ7vIcX4F7F9+6Y0O9/FUMaCWZ4u5HB0iDVP+6oZt
uSD09WeZxSGBz2X9QNoL84iqWpYzLRtmiVgQYwJM0aZugxW8FnopeqZP8jDPtTewvZueHdrOIY1m
43rKM0XzGmLVNjNggRUk5TB9jtLZEkx261jxdKZJRA4bkXVQpwRzP+QH4pzaRcbzKrFhJHcZ4mc4
GKZOHFQsJB8wtQeWahvzl2kQVHIgqJv8lt6Wz8Kwul3kzMnduh+mh76HHuYzPWp+gJKmIztM/EMZ
dHygKn1QAUE17WrS4NkTvlHnxymTOam4d3GnV9iX+0OU8vrHroDNadYOQZwR0byNpxsVYeh4Ng7e
iEOhhp1iTLcwRHV8OzgTgMGyYNvnJg6I6kHE/RiCVZgjNldS0d12eDccCt7C6BlaKWOraywtINSk
GT9jCyMMMidhJ5FCLKQJSnYjtVCZ0ggEIzG70W0yR/qE5W1TwTZtlmqrErm8MdW+YAxQmjJVRuaQ
M1HIiUalX1S9u1gDzhpYGjIjYx3r3xIpDb/GUmpFWJ2JXgpARnGOqqaw+2HUXa+eWwXux4HmdObP
ibwdMIFF5DjOZ/CoCJZGIjc6KRkWWU9UnxcNBf8XM7Sy4WAQjxFtKjseb/NF59dQs3s1eWy4zbLl
K/yalYY7A9xcKUPVeXOYxIRoZ/kxBFW8t2nG5o1RGnnhofDFiEbSAWQmQuH4auUS3TcRZPonfG/t
X5YyA9zg14iYTstEUbuVVY/HrJglWoBC765LEr6/EE+OxXEy4CrsDtZM/OuSFMRhWGK02wfdjO0H
1rFp/8TwM1oXqg4UyD5dEasM5SEJ6sRY8N2qNf1y6volYiwhGfERCgGor5RLoXWGmVd60+aYfB2A
hNXOQ8TWR26Xmt25AO6t/a5PKvlcZcrB1FKVxlYCadZT4WhBP+IIB2bciEuTfCP7lybPKcb/w9wR
C5Iu0Qr05GE3uWka4yWq68XQbszS0q0dvr5Tuk3tseoDLc6jzFVLM2k+MdQ0msuBnOZo49RGvM+a
xWh4P5EuPs/RlCZnDeLP5iivwjhOWlL5XKpFSd5HCfYfgLoTpl8jFapypONJ/FAypvguHcvBUr1l
UjqEKabopBgeIRmzl31VFg05quM300hn5XvTOHM1uYJ0vxLjZmVmpp3iTH4sY0CDQ59FmfppqCNb
jv2CCPDpmNQrWRpAnv+JuOm4jK5Ib0kTz8QCrzrvBxLa7+XWJj+gihVSSFQWD4elXZefZEyOKxdn
avT4ueQgUMH/X9unbZ2N59iG4mhNapSeFbezana1NzaYEAWYmwhtBzHUaGiGiW7eyd0EkB04rSEV
KTmNGCo86nqmTQEWAE5+qAZjrO44ELJhkzRqdDZ0M+kSox3P1rHP4lHFh69K9nqCwdrO6ad8uX+/
YHnryEMouvYXAFqvmH7EqkzG5EBonyAnQBgwhjP4XPoHk+nXbQRNNUxC/g1eMiKblwdrMhutJhKC
+SgZ1Vs7qtUtH/FamdRYs2Z9Hn1QSb8u2rmcquMZwrxxHcq9vKAUtxS9K2VqWDIIu4yqA00jp5uK
5yPFx5uXWpt5BmMmZLSTmn0ks1qy89L0adAUnFBtCr4W4y17wkXn/Zf15mOkI6XYxo+Kqu7lXS1R
QxEZh6gPMu1ImG+0SbRcCwY7HDySID8aob5VioEBwP3H0cxBsffycjL7ygKEbNL51OKu0+Z8w5RK
eB1ythux8K0WihZuK7NMvf+PG4VjjH8C2hZlNU173gctOtWFNow800RpvEFoGVYDsXxeQqzG0k9y
du9fb63KTws/pKzopCAAkFBx0skodhXOEcwr3ynTcWeZY3HnRMZ01s7hNXO8fGcmovnx/jXXezi9
JnfHTNymQwVuenmPaYGVtkLksz+aPEQ10jh8ZrbQcSl0/LoyqJvU7LjBO9m+U4yPBGJvrSWcVCGt
0aww2D35JLtJFFqW84hVMeNFHBradtaJx4DbTrnIuO+D6vqtRwx0iCyQFNlVIPXydsU8ct4PDWVU
mDbnuVPKt1JramAKXehrbWdt4F5/hJu8eVFAQsiAFKFsBi8vqi0YLhg2NHy8A/QzJ9IqGDjxEAh7
DnezNNTbUXTq5v0Xe+JUADGKvsUCsYSgD6ConuazKRPlUT2W7Ha4izFyJDOBMMGk2ZRmAT4rWvVc
Ixc8EBi8n6lGfoXvOikUYFFfBjNurmSMCYJaonNrYtHu6yTDSLWx4rv3f+dbKwAu6+pUAAYJ7vDy
4XTxPC5drBo+CW7GWTVpQ7AoUugL5tp+T8ba9v3rvbXgV34ktHZLRSt4suLwc8/zQiJPXVK1+btc
pMqmIL5+V1dECCiY1PCUknTwURp1eztX/pls/+m1IC9CHIikiS3lNMoE11AGsj2TwbGlmejjOdkY
c9sGkdV/f/9O33iyANdIuvm2YBqebidplxW5Ui2WL0LlmLbl12rBkjdJ0sJLa6b6//hqWI5gOEKj
z1M9dUKsshy32US2fLnHabbXAMetXlNI1pgaRpXx8LtD/0+fTK2uXs8e7KtUM9zMmuLvZ1K///i/
TcwA59BCMkdG4rmew39GUgrx77wBvKRBDDkM1f8eSSl/QR9fiUgriRwRJRvgn5GUYf+1orp4G68S
hafY138wkqJy48N9drJQHYCegl4DqLPxsfu9/LA1WK00R2XoVRzt8b3+ROSgP+lgdcgN4yfINOnc
iIOsDQ3mEYg4IYHoU9fs4pSWv0yZqqej8auVBTNVywo3UhdKu9Fpim92V8/B0NjbuksusIerNq1q
fBcm8t5MnnUXaonSueZKPOnxbCZbWxbLY47fcweIn+lHKanr86WcltDrDBNv+tmqH0BasvN5kNpt
ZtmTm6jyTFLqbG3zeqq/ODDz3LFKnVuS0sAXFgVTu1whaxo0UfK12laue0RRMG+cB8mivE6pytbo
weRb2jXFg6yRzSWwZtb80sqJYq3yif4NuHX+wSBEnMnWmr6NioVoylwStIcVycwoVqoyhm8Ul0dL
AroLmVfvZS00ek9T2um6bedsi20lOTJhbDaRL0p5uCLIwYbLkc9d0MRJsVMbeXqYjDYKoqlqLmww
0y1cNMGJV0ZeFKKUKEO07pgX4vRWtecza28rRg0R/NRqZg/dYSlT/C+auri2IrFEh9SgRJnmq2lq
vsPxyAPJTDwQim2Ie7NwxjuRE2pUp9odlEwgpqX9Dl7rmlq/D5f5qz0XG2m+mJZpB6fSTU3zMiGD
ggnGyASzw4IxlfD0xvnCrANHy37YZmb/QPlCMdaDOtskaNfXWRhJblPI4Z5GTpqxGMeIGecpe80K
mb5ldbc1ayv+JdRlGDbkxdgejCw8oKPeEV5cJhOnDYkR4aGPRlyeGxxulU3aQBRy+ycPaPnJD7p5
8oaen3yio3VpyErKnGzlwtW3hmRcdVKbeBXiXIrhaMZEgAw+UjIGulrsnuI1WhhtmN5mF6GVegPp
wtUGNiYu1faTY3VIqIYBvpKXEM3CJ0drEo+DkoSeYPWMhl6yVM0CDhXJsJW6LK4IOx9XhxugUf2H
1EK9gEWk2/HBjGVpeiQQXNTuNEUUVw3xKS102U4DT8KrswX3Sfphr8BrcLxYVqPWlQsDaBbbTzR1
s0Qk/MFsgUB2bTHC5urKPBm3lsoA5EJiCFtvzF4vz0o9rx7zvpYsv1nkJQ2KCrpdINL+62yOoBnp
oDwavSMHYwLzzKuHVDvQ7mkH2SI23C2m4qqr8mTjLEOzLUrlCMPtnqA2+v7JafY2fr5anXuFML/G
Svqlm8w4yOxuOsNIy3TNfjrGKsEWUQ/DrZTzbIM7PflJSFAB62BfAr3hfTtHgrDfrMYmrIikqx7e
URTMySAOkI6w/hgcu/+RVW14rkRxFhELpxnfMkmbaMGRVtxMVS1fhpnIP8e6kI75WF/2adF8oRMa
N2OV2d+sbircpImrhEeV1i6EP4hgIDDlZVib4XG05F+k6Rm+PtL7b9NQZWINsupnZdxNvpMk/V5o
dXWWENm+maDJ3HSL/VlZ5v5+fGKc4ZPeRJjWTr8gWBtebjrJpo3j4zhPkavkg7LPxNTfwCbirQt9
wdR9InnUKOdLwlnqT002Ou5M0h5W9ql4gBMAkmUAeAVWtwB4qYudB1FhGoHWFs6DMvekqJYgmV4O
quY55MAHql7Y21Kq6GNtsOlLMxPplzJMTaA3W18OYT8R5TrUvAKStYVfj3V8mKN59HNzXBA0quq5
Dj+TLMXGDJhtSncVtvs/M7lMZJcUyl/zNB6E+BXLiQJ63KIw7MgtKCnoeZVStwR2oV5A1Nnmv+l/
4x8yICv1qnriCD47ga9+n1nPGQcn9fvTSQYvGrbNSq2gwHl5kkVklendlCVgBDFEXrKeYCYPm8w6
q8LqN2Twn17WoPKmyPiAcFN8Lf++svn9N/ypbMy/mPQ6eGrjRsTwaDUV+1PaGH+RvgIJg5QMnBHU
NZvqjz2rKf8FnYYOlkqXZpZg9/8ubRz+EdJdRppPtuSO9U/YNniEviptZOxQV2cZDPJx9jlZEANp
42GlFYU/ZA4hbUqOtTj7XaGEPqnEnN2z80CW61nPJFxv43u5qx6rXLmVW0BA02kvWq39rKg/cm3x
BmwZ5TTZJErhR0KnH2tkiiFTMnb5bN4WuOX5Vi03npTrv+Ze1101NTK3ofpyk1GcOQ7DDybZk1e1
jB2cqsflcqnIMI7m6EztOUoytcmOqpMcY5xtrBAvUlOrsQVv9KCOxn5TzEhDe+syN7UMpM/Q0RjY
3bwRovxlJ4KY2QyYViwPDjwQdn8Yxup02fKXxdND3KXnpckGIqsufaM/asV+mpAv59kQQFRA9Abi
e2hsQYuXD/lVNctXYS4+KaI/l+B2QDGtiXGr7RvcCT7ZbV+gKFaSs26CUWzqanHFqC1Hz0r8wHLu
WOPDrPZHBptBrRjEdvQbow9Dd0ls9JYxmXF6EW3LlQtcm431tZzVcZdY1FkCu8i7lhb8tq9mMszC
kQo0sgx/lNNyb8JkHXeKLUXL0QBMP+RypDImdYZuX8Apb1y8OOI7WWQUliVVken2fQwLCZovKRNF
6eNIzrRNbXfOUlbHqFVF7C7zjRTXqLuBfD4bTdjuExIfgywmGgun8q2tSM0FENTnpmolYADVlVNJ
8wGiD8JBpZUwRUvlTY2553kRGjdLDxGyne+NUbUgIZhbVX1QJLbzOtpFqfzYx8vPShE7kcafy7pl
QiCNXt1OjM0c4vt2cpI/6KG8F2myj6roTh4TxlB1AI/HXWw185b8mI1fMHtzjcK+MKblkJMe5Svh
HEC6+8HE5TNtJKWcZgQWKXGuHM3fqkY7t5Z2Ino+snZUYcwaHFy9e8aCacqXbcuX9RKZOwjiW4uq
kthyi2eDTV5K9HCRfubdWNu+P2/gCZsD9FMBF1NTzqck2Wdpeqy6zAqy3HJLg/na9KsbYLFnBbUR
zrWQS32o80T5qlspnx+opcn3TtNffaxMTJsZC+A265Zd9FPg4OZlsUNnz3ercbSrebgle1bsliG6
tYqMylifvFFWIPy329qxXUiE0/04zZeM7DECEct4DRN1dk1MNgPNiDU3y9V6K5t14xv1YeIpGpVE
hW6k8CHIPI/unTC5DY3hMObp12nGLZwUQaL0ZO0iHqtvxBCDECffNZv4+mX2F/yJg0Is96kk3U9Y
LETp6JkclrnUfE+W67KFNm2Ujjhg/a74+HjVftnnNubtYw4RxTrDfNAzQvnCktvLQo9u4L9fJ5Fc
gjcUR2xdrkqZXUrPvpRqudfN+2KSHjM9JM2Ffc1NG3XHqKi9sjTzO0Tg7NjO7TeJqCsXcBka7zgG
Dd7zJMDgpCRBzLmqW+C0vo5ver3eao18aMtfk8FETyRG+pDOw7AvRXvTyPrE0LA7Q7Xt2Z181MvW
9Gf9e62P2j5qmgOJilun4pwdGZkqdhQsrVctY/a5XyxtXyrOPkz6Q2aGt6VMZrKldMVXjFTYwKSh
9UmwmbfmYGabopW9WO8yr+y6o2Xlj1jMMdzT5isVe9B0XKoN8Fjnzqr1NRH1vrcq2UuH2QgwZsWd
mUnKpjPYYtsyvIJznLuanIsDE1trOyxO8xXUcPbFaFInzpsuEgcoWJILZaFw7dw4Snm3pTI8ch11
tm/qut2oIj3nfX21F2WPF/qjsUSbtNVKFxJphKJCe3Da9IyjgulEUDtK4oYN2oEsld20grgirPZH
Y41+136SKn1vgiJdpJHCzhgfeKb3Se3s24qyWiTMcEb2lYlQg1bNtxJ0A5du5Dv+B1frPI314CnY
ciVL8aWeaLZk7XGsbVfOustmUvZLVwXpHKNTbJYSq4d28TQ5iR8dkak/Yprqqsz8pm8+YYJPnFNS
WQqd4tzuWmXiAXSmDoeQ5L85M1OqNzV3iwEuR0yXSQedCF+308w1tIa7USR3Us9rTd3MTh8YSfIo
wQTw1VxlpF0yNjbFPtOXrTmHe6FbwUx0z3bRCjaoih6u7D6JKTQRlaBOc7ylIeYvwoCzN0NpK4So
rjpClQYSDb1SlWwPzUEEAf6eolicx6rODtYV3wdCJ1oMsiqmb0FLno/vxCCfhTwVW0wbPJmtbKMX
QBdimF38VpAKxbfGNEJhGY5GpQUQpNZe0Phqh8mnrJqWXR4pn9SxPiamWDWdaU7+j2zsZvYHuT0z
G6QMURooTn4TyrjwjC1msbHji3zc1hwUFuEI5TxsrVR8Cw29JNYqvAbRqLc2thjXU9ttol5MwZSk
nm4lQc8WVyBIUqP4xlS6Hx10BXcxrxLig1omrMpinS0DtNylVy5DDRpL1fmJMh2QyNp9yUb9K7Tv
OPuLzq1thBYzJneWNabAB85B6uB+xSK6X6MlBCdNpsye6kgeNt5uK/k2Vwjb20Lewll37VGct92e
DnqD/uMB+Q4/xXK+irng/+Jag5DOsQr+Edey8LDPui6G6THGx+Ro5mH6KELbzVMHN7HzNs4CaVKA
fiqSuiJQxU7pSC6bF4V5TyRXu3jpH9I4f4yH+Q7XPvu61zg8i/SQyOlO6NWvIu2vTJKVasm5ypLl
vKedjpLoomR0TyI82qj21ojERWJ8HpQKJ9/OxeRUSSrksWmxtyr1kYh6oJvIgPSGdZKhzoGKUOSK
cTEZkmEROCohEZAcXERID4Y+pxd4JlTEKys/5oTQmwTe27XVyn5klXuloBm1v9vWhAwQ1Rx6OXwI
lLueuSik7fohlspztdXri9gao68id2Aganrj9RaQhj05+2RE7loqghydZTvnX2ynZGpTHEGUzdpt
5WKGXSA2NgwQXzHTajeN+obphgvLKohQWx0sjOlACvgUoCCFG5AUPHNHrbmchIbCvmHcVodDc5OL
Ptozx3ZAvhrL8oqE7zayVZxTZLReWYSRoz5OKIli6BIdxhRlWXRwb6iXVDZomANVdZ5hgkP9Wsw/
cowv/V5rHpelSD1javZFM88XyJIz9hrE4kaMZNFOrIQ9aP5sOunoExCy07Q2cOb2HAOAL10ZXzNW
h1HQaFcdvjx8g+rGsfGblss4OeBEN/sJMN5qtXIe8uGT1SW8sJUsV1Mp+upoEreLylREKzDU0Sju
Amhe+Pbh6+hX0Yj6X5LFXrLj8FIfYe3kWfdFnn8RwzNukng6Y758tVTQfqKq+W50KHXMcr6vAEtI
IjHubHk8qGF/bMvYqt26Y8bvGkzUSnbGeAaAy9oazrXR45P+rKv6f2tVV9OttT0yUEGcuuIy8YoS
yyZLtGDSjXPC8lVVBsIjPndh9Fiby29HvP/sbhVzTWdleP99t7r9P/815D8pW6M3skTQnv7+8396
VesvUyMnHtIaynAG7wyc/vSq+l94n8EDRZex2pus3jT/6lXVvyj4gcYhjCKifXJo/5cyhDYWo2H+
hXnI77/vH8Dw6zzzGQj/5GaHUTmDVUwSEOOfTNfkvkwMBoytH+lolBKIS8YCGxA+zW/c4m8zS968
kEEDDqEBPP/UcHVxOKKjpOFCovvM/uFZY3HWio+U4m+RbLkEnmgWg1SoIgw9ns/kUeYqTSTbs6+N
Ig5SmzEq2NtwmAmIxomakMFBGspgWUb2gKFLPUKQ2g8+steDNQIV4IU7cFIJGThlhxOYXFpDSfnX
W0q9r0IFO/1QB6MlDiAYoZEEzxbfGx/1q2f7ZGyKXB3fOWCHVx5HedrgL9Us/ggW7qa9krmVEk2B
rdF/vn+pE6gLoBPcZNVBsGiw/nqyQnvGe2U4miyDo9a+NV6o1TZeSHpfweFtiyXF+5c6RVFOr3Xq
2j+2ZZQ5sVbDhtR9URcb8h290kDCQ12uLGbQ1KHfRekxbO2dzZ2/f/1XvBKE5AiI1ohUprH4Hbxc
SZphtGY+xJxdMH2v5cZJN6YBnRcn/3ib8cdcK5LK67ae7Q8Sv1+tH66MKxAyCkQuhMGefJTjWFoT
+sXR18CxNg7pphsAoflnuaTyriuz+QNeyZvX470+2fWhnF/hrGcvNclJGDc6rhc2xXwYnQosnTjv
Pe+ZbinHn/qDR/tqFeHYg1KEkARcZqEgnNxgLjoYLAWnMLL8kCK81jdpt6hemODEBSFZP9OSPr1+
/32++kq4KJoUA0qSjoXEqVudrDZI5FJqEXsxGTrWi30Agxu9psujm/cv9db9Pb/UurSePdAh03qj
ngBVwmgq8aDtrcAid5paq5eOphpV1wle7h99L+tTe7GXrzeIQGmNIOFYOeWFd1nejAPJf36j29UO
rQ/6Bsmx3GYOuytcDIRnJ2jWE3WW/LZgZZWV9Y89S/kN+jptRikFxnrK19FhsFRTnDOyMNDPjjbv
eJp0BQ9MyvWlN+zt+0/6rZeKfAF9x6pSQ1fx8kmLfnGcSGVEkloQsqGwdIGODMYbrdTavH+p1/sR
94Yi84kcCEfoVKkQhlI7VHRUft1JMxprpz8s0SQFS4oEwU+rgcOEiYenZNlCLmyoMOZU5PK80sY/
iW5/e5quAPLpqyYLkSN7xcFh8ry87Uyd0r52FtLxxHjbds58OdV6evf+Db/xbIG2ccwGRadsORXZ
6bEGnX+sR7+PmSVJ2KBvEwnbiYzw9g8EVW98MGhkUceu+x6c95O9Fqp5NlcOm6tdVvpZkw0Lx7Rc
nhWGnvu5SNvP2CrkH1z0jfuzFWwjjXWbhTd4QruaZWnBZiehgYDD7sZlLvvxELY7UgY/Sr18vcPi
N78eaPA5HR7q+s+fbQim0YaKM+JlzwoFv8D8hDC2QdxAyy/8FGXYBzYvr0hM+OStCXXrGY1MS1uf
97PrzaFlCNi+g6/Phn0mMTz1eMbJdjTaz5OYofpMUfENctEvy0ykD77J14uTi1NKroRBfJD0k4u3
DH4JQlwGX2kaI4jqoTskLQqv91fnG1ehRKbY4RrQ9U7NP+MY7oZaS73P4sVsG1ztLFTb8qNN9WSU
I5NMQ43OiuSUYolaJ4tkGbQWpojTo6fR9W2RjPdWuXR3C2GTbkifvdU5WBEItDHMKVkPpKanw1Sa
cP+Pb3d17FzV4kju0Jq/fKMVDOxkmfTeZ8Yqb4U1IGH42Bf+9XfI60JXS+DFep3TdmBF+GvHXHq/
M9rkKmqgHkjNzGDTGBVf/7/cnVeS3Ui2ZUeENGgHfnEvrggtM0j+wKgCwqEBhxpPz6Qn1gs3M7sY
ohhW7/1VWVlaWTGDCCiHn3P2XntQ4qaUXfvBnXzn5cCQhUppldzBz321mKWpptjyOGq7NIX3DcNi
TkN7mg4J02W0AdNHSSZv33tET4CzViU5tfAJI/TLy9H5jZvkdTFsGSVNZIKnzVlr8yCN3fKRNhl9
FPfl5UpN9YdhmH/i8ndfy/lEXfey7ex2u1jjVAa551mwMqYG+5I7V+rZiHX1yIrTAAFGwgusnkzA
H4lN94uZulZ9c/PJ/dm7tX1EUtPi/Oln2uZLqWnfIXA2X3Lfxc4r+Dc+5XZK7PrQr24TPR91PvMp
DgOpF3nQKRMzwtwtpRVGukDfWC8+hqgBK+BXPTMItI/qNvpO8H0Rb9spbafQskdiSISsCcGr0WM9
ZYbISbm3B+PCd+lyBybSauQOZsKmXJOg0H1QRltavra1jzUIp2JZbB+PmKH/ZGbrPGtiUjtzhIu8
babcMba0f+wzGuyy2094uumxY9xoN7UzOtmWTEvjB1Jo7Y7dW2yAITEsiTTX8hRIPKe8syoHNS55
0jNAID9tlsBs/fILVCqt3MjOnkdIHAPxWxkfloROs2wIOliTji2nbbJzb8iQb3R5V2ZYsVIaoAUA
g2AemzbaSVgdzaZw++WSMYQZrdOrfCap16bHlwq7LaBCOfhX80HVxHdpwibwFipRt806Z9hD2fG6
g8soZZOaa4KuUZXmk4M5MN47wu7mQzPp+m2XpJa/QadWbwXTYf8i4YbR9I/y8TKeenfaaMRr9ZtV
SZYFtZUmAxK1tGNa3Bp9mKhF/4pNqdV3UWy27T5DefKUD97widY5UFtJa+fGGUmD3mBBq+iL+2N9
UDEzm63f66W1QeDlnemtx7jL7Cm09vmkazT4ZNEiuGAJHgP0ZbSBM3dATs9TiizZT/loIqQG3os/
Al0dm04iKUu0ZW2QOZiANh3G+IfIR2JGg9myPmFJdEqyRBJgVvDAPSIDSueL7Ey8KTlp35JBgbP2
CWcGI+3UMB/t9I5ZnSldRwsWJRp8iWbfXZb0rrEeEhaTBoumFzemnuoKnGLZNBju2rg8JKsjRVm6
MrEWr0aV8WRaYXYVn2GWwcpSn2wt6mRxAY+LHs8UsN6+UAytPhjjL1cM/u5oOQh9wd1ZSKe0DhWY
7TwciDG3Q4yRCwE55HkwJlaWBxHGnCdwljiYhgOPsm8+G/RZmVfllveEw68veFkBdbEtT/0Hv3D8
O1mss6fKzjnhmoWyB8Ix13XA68+UydOHJNlMsfWkjxHVsDbbE9Yq/F1HG21atZND1Z2Zpi6fyNFZ
HuGTRNWuzHjOAgdbwKcYiPi8qcGWgN0qjUbfa64dYbVy+mk/5eCYgyLul/GL22VPWVsX8eOoSr+E
jlmTPxLwsS8NIGUVcxLhaPVP+p6w0RI7cWFUzXZyO06pob54mafNd30qVXXZT6OzPr5yhLozmx7p
2HqLXP9Q9bHWPsi0Hdsz3yjI2DQ1aeWfMYOX1c/VYwjG1S8TzfzSGpWh42CNTNamwsPNGs2Rf+Ux
4mDwW9ape8jh187nbMtrWvZe7FaoLJEB7ZpaZuaar6fdwXiy8yNedJuY6d4cQC6tCQhBNJAUwlkN
s+DFGfPDWj+J7emr/d/d/2QXjjD4l+3JeyJkQA3tt6rvf5bvtUD/+Sv+aoGa6I3phPHRZQvjWidR
zv9vgVrARr2TtQvhscve4J8WqEsL1FmraCCMNKpXjc8/LVDrD0Ydxuqjp8pEovy/aYCuqcV0CuGR
OrRdXnNCiRWpUdfokuSpwggzu62TjdNJfZdoVvH9l4v0Tp/ubXPSWAmWlMeI+x2k2q/6HsM89GyC
IGFlqHAPaYOh1pv4wAckyyc7bZEzqLps3ANodnY+3+AjXRT5nzZf1l+C3Tn2f5fsT+9VyRxZtRjT
yAcEEus1s5YsucStLHa16qLzrD4pHaXcfXDqa8vjxT6IowqgSStWe22Gv9rk8YZmnjnICiFhH+3x
u8jLyepA3hapeSb9EuhhhZF5qLR039Ep3qRu2h0rpaINWanTzoz5iTFmho+KkS2Mr6Xsjyw8wpT6
H1RPbzaI/K6eTvuWQFcGW6+r684zS7+LGXG37HS+zcZQ7C0xFTvcpe3jB9dlrWxfXBcTWCx0KPRi
69V5nVkEsUOn05gz0yLO55CildzE02RsUec+sIZbxyFRE1JINDwTX6U/Z8WJZ5OPblLzhg8q4vUm
vP5lqBmpM5DJrfp//vyXnbEux0b5du9v02bsLzHZMkf1oo88Xe8dBRMiLH7qGUR3r44S+bKc5eh6
WwC2C42/bAmaof0oeBRzyduzwU/l0YeiyUgJ9+o4AyL8UbpMzHs9z5ODF1mIihyonc8AiBlbS9JZ
ZNCbpfVpKvPhqxJZpW2oOdHXzXnhVxuU9+10oIRgkufUi93wQbWHZoPhVtxqLRTnoLMj2wniCCdQ
ILKousjzSsJgqFpzz+pG+61sYqR4lu2mz/gLIgYQGSRsmm81M/i8V99UxhCbjbAsc+akKAkADgKX
3IyzjlZvGvFiBMmUDM22aWWe7SpHNVejiPA4xmKoZWAI2HvEKFOP7vRmcD4xH8+etU7DXMGElNGz
hQKjYjIgrDJsJ915bly3iDZDGs/nZjLPq8s6NRr02esvX6B0+3My2M5t4jr177Wp1vogiSbt0OAq
ALHEkIWtPR9VNHeGwdlFY8lgebKHP5uisSjbpkH90Mq4ucqbNP5eyCp6mma0G6qN+DfdZcofATXa
C4DIeHkEJWFwkrbm74ns9Ga+9CNcPUoPsRV46lOUbrF52Q5RcastFZNqm7mZHs4T1NYhr8o7MK/9
3eylWMi7ulvFI1STJcruUqktRlsXCwN7qgdPzKOG9rGabmFbTIjPJ238WmvoABoogPWOBUhg5lxs
CK5L3na33aRZ95GK5LGdCvXsLL11lwAR+DnVVUlFl88LohXmzMyHE8sFedPo7hhE5UQQp06hRmFr
z95jA9cX4WTXVV8NYoKTrYDQC+Kkdivoi0J0PgKCpb0pzWnOg4qIxGEDPadsbwGajelZmlGtIDJ0
mXRnBqsR8QuHxEM90CC23il82191Xt5nXWFj3zVzvkbKiFHwePay3Fo+PvWg9qK+3iJC98rQqF1E
+9DEq23aNX51lN40/kiZbZw7EGYvdbVIb9ciG72N2mpBFkPzuUZrP1jHEf0BUv3SqS8An/YPctSW
74Ycyoc6goqwwwA/yo2Sg7gUHRT745K5kG1NlUq4WKp0nopiUgSzxi5MhnF2h+vZz1kKDFsr20PT
WGxAUUv0/ncdD69NNeIO5p+D1UvNDVKNk68DpVdOm+/zhISyjDl61eD6gGdi5edItQv9pm6iOd8w
26FAHfzYn3fZgDkCMq7mXPVzrVCzaIUvvxVRgU5volxd2e9Vb6wDrWHegiQdfwprnL+qqpP+Fqxo
um8KHOTBMBauGZZwDBBT9XWKz7hgVrMrQNypUE8M1YcZr497nMbU+y47eAU7bUwnBLetZkJeHVx7
l5Yo5T7NWql1X7nP1Rwh8LWNSmyRRhnzbew0fnzZinQuH2jFdG2oHKnm+2Uo7fGrM/CGQO2J6de0
yG08aze4NdqnmhIf8VrURAddWpn/xdKIP65QaRnwOXaZ1yJisNJUNhRoKOc2kIi7HFVeoxlPEjpq
/8Nj+z1e6ZiO3c1UyWX608nxCD0MsQEcIpjcsat3NqGh4y4i1DBjd41fCxWlhiVL9fIBtj2Hsj3N
3jMDmLVApt1gHWiPJjDLlTl9GVVTjXzL7QkeijWsgmAxdRejNEyd+sgUN6ZDbX2IXSwJGxVVMjrk
cNG9wOVVeSisqviZ+nmDmrjwsupcjx3zaBiLleHVLbCnCoRnA2CDvinu8krFu2Th63cRZYk8q8vR
ML4ScZ/3oFH06hnpaGMdPSTROkJBS/Lhy5wkZT02oFRAHl+BFQCKT/iK1ZHToKXqKtAWNbgt/bI6
MS+6FX+hL4LCyY5gOGzaEyFDrbCM6MTNiLSexdg58TTGE1tjXDEbDXuSKFxO9A0pGkgcTdnmfeCd
CB3eidZhreAOt14ZHtU4SmuX53r+3dClDu0lTrlqqvXUvVnjpPlPu3TYk4FWGXSyTqOWVxs4Zq1J
4eIuA/dq5DuxykcAVUBHRcC7maJh+ADGcAoGf7kZIR8O2I3rIpBY6ZkvNyM1LYwFTWUcFtloXeCw
s7bAVoeNY5C0JXghQqsV1rYyZYGQGAFPSr8nHLus3zUVdri4RbPUjFq1a42VHjTgngEiGx8tvaQt
bY/O1YxG4NGYzBzDlZ/sdNq7F/Hs6TBqy45d1lzv017kO/hP9zQzaAKvAW6k/2kftJnfbokAOmL6
pVEIIQxr5stz9S2N9KAywWZo5u7BbllladeNH/SQ3zRauYXsOGw2RdAZ3gYY4n1Jk2yOtmk2Vvu6
o0EiCvFQCL87soZ/UO286SVzNG4dG0nm2KDPXt0/K+8mNNddtJVTN2DX0/yNv6qH9bicdokjCtgt
UIp/v59+s3U3XXtVJ/DIYPLwX8M/bSvrssRd4tDWc30DQSfZZDK2d5RCyQeHeuf8mAxgP8Elyzj7
NXSwGvzF8JD84+JE8UWinQhst6lC8Cp4Gka9OV8q/yNUwDvnxwCbLZVOahCz3vXPf9mhZ1My9SQG
pKhvnX5n6oXaxKNQ90WPjPn3l/Id6CUzTkRL5FbxGhJc+/JY2Oo6M1vMJBQDdHcNJfpmrA3k+ISM
3i8V5AC37gZY6TpWxg77E5gg/wsxUN7ZtLjGNeaz59//SqcR9qs1gcY9HADsO+v/ePWeYOpwEZeX
aWhFZnHdqRTVszu0163dDRdWDcfWxdl7rnqv3PSqRNSMzm034TTmBtm0ZGew7vxf1lYf2T3Rc432
aKCq0Cslay89tZ0tlHqY2mhCiDwbQd8DHEituj6PvTHaUDmrAIGyuW+66KPBxHtLHpo8k9YGK8FK
yn15xas8t1AMaEk4V633FQVRE7SGlZ4BhxB385DkQGyT8tqpYvHQjTkdQmNYsM1lVYi2ct44NbQ1
q8EmJ8bIDTv6g3uU5at6upqv/cyPQ0urnANcekSPcaI/Gk12lpEGcG1Csv48d311PlgotFf9yXZC
frMDTmHvuwYy1+/v5XuPFwF2BvNeSmBMB68er9rWKmqQPgmVXt5XtZ4fjYY+qbXkyYb8BCIQCxKW
pMLzMgrZ49wooKElyrvKS4CyDFv/jq767+7WrddvjWr992rFs//7f4r+3xnr/vnxfxnrsOMjXGN4
Cy7T5AX7u1Nn/MGXA1kbXydkiURh/atT5/yxTs8N1kHzRA3gTv7TqTP+cDCaoUiBlur59PP+k17d
+kT88vavAztee8tioAZyUfivnhhfkcxSdCkGZMsNHC3+1HvdRx2Q1Zb48iBYAEmRhv3hmOvA7tUS
gyypmFNsLhgPrNy49RjlyiNz5ofOoyU/K6w+XT5dxyqW9w4Nc38AQ7OZReoXV93Q+NS+uIr2SWfV
d0OUfFpcOeKaIop2O5jGo8XX4TA4pdpm2GlUz3uFHijAEpYk0HKNR+HHw0YZid9gdKJ7X50a+dGp
qT+qWH80IfI8ZWvP3zq1/7t1EoAnH7dUglccplopPms+85SAgm+wYUOuw4TqNFgY09V1ptsS1n/p
teZ9s04hvNNAAnMuwwkGAt4ThL0IDlo9d4x4hGY+a6QyDAdK8XnZVZivSn56VXkD8++34jQEGU8D
kcVcSWM685jiHordiiArszSij9EkCTE3zNiPVEiwynDywC2DePbUSMEeDWvPptWM+ybGaaNN7mc/
iX9MTQu0sZywUFnbPmqv547Jd2VNkMjkDweMmqfJW0PXnxCNH1UVcc56f4530rYReKaiBEcpjytR
5YbJTHFW9ub3uNaCpquP5UT+apa5AaPSz50diszbiORRLcV1WpqXWo54s4NzWKizJqkOouKDMqq7
GJfLJu/MjSqNW/JUQPXhY78q0rrwnxy2/LjuTbMNI0UJHFD4VPENGAyAlEFkFdhDSKEcpotMkdib
bPsTEy7rlTDP5YkVh2VJz88MxsPlAdKerhh6edVqMGpNvPqiPjRQt3d+wvyicPiCUWouKBTnTFcX
Q+fBpbOAvK0xLo3XukE+ehd2gZfmUOU0xCw+YrEfr3QujG/aEj8TkOnx5SSUFoT5VKHpjCwDdCqE
3o1P+QgzIPPA4+lRZjSH3nU2g9oNjbaLY+t+cKm8AjCTTJcQnVSPNH3GeAO/wmmCOOHDscl447Qg
8tPCCRWOSw3zZ5Tvq6b8TN1UPCZCFWtAQiHacysfs6MxY92b0rj4MVNNGXyNiDO8hvFX3UDaCkxL
JBuf/A3Cb2wZZhbCJMvSsjPzBAO0Fgp7rKVSu4mmxsBloQZYiLJyxQoHGbl0jj/fiFZ3b7ITYtDq
YRXgZ+w/lb65uAEFsANulAbaflryZbywl8aipdNqUA74lgb1xJBxD8MQkVQwSdNnLN6VRFUGi5zi
azM15vsqoymnBnFvWXNMo4O03gxkCLCEU8nZnMpPZdTyLD0VpWZGLTwANYhO5SrtRVw/5qmMdXrL
zLb9aByLmDwHInvyAFpmoJx614z29ehGYELcZsSgP+u70QGl4CT3vqnm0Jv1W+nUD+zwnjPZuZuy
Gx5obt4J+8IatNusYvSPeI07gEPmWJV2yRQ7EmGUjLdJWe9QAWxTRVyzgFtQZ+QZO4W717T4aWpI
DLQs7LyGeiRK9k9LiYfRaT7T49e+aHFxRd/xx0DA1E7LSrxozY01Ey5rpRqL4Uzu8USH74ZsIBNX
UEWPx1RuwSpIT8uOPbcMVFQo3GfO5xFWCQjKpd3hmio/e5Y272dNiw6tAaLAnihEgcMVQO2YYGyt
QfS84tinHivbjY44E2/wC9V7TxthmfSaj2rOMtWxNeJvQ2JlIYFA+a7WWI9mM0wxRmXGk6XLYCTT
vmikufFzca4PLR1WR/HvBZB1wKsIzSl5q/Jmj+mEBozXnlX+cJMmPHa8DCYj6ijgaJtojBiOd3wg
7meaQYZkL2eN+tUyfymdx7RQwQzpbDfmSbZxC+MaHhIs2CxBNgKhRqKI6RudBunXZQTTa2o/PO0W
PC2M2JRxsXCjS9vHRFaWy7UlNDAIubjD9hqy9D/J2Xj0yvxmSsb5XGnVnyod4I2eOjcsXHRxnNQz
6KCm0Xht85xoxyrVp/gpwtjV4ahu7O7oj4WowqQDC+FuW3f2bTq1Q9UcImMYGifQ+6VJP2lGlV5p
E2Nr4nFEl3wtScaWeyGwZP85VtPoPsYNLMs5mA0aR+bOELHJ8ye7aPX5RXUHkjfLRF05QUpsibkx
ZqS8j4wXE3ovLYS6Q9Ep4fAJXZR2b07U8hfjGoF1ADK8RLdlbGXXHdak2QPNozeEXkGz7rxvboO0
/ZuWFXYUKKFjdt2Z/kDvRxK+RTsv0fMMXKbS9Pwaa4Zq7nF2qgg+rvL8jdNA0wk0mNDPGVuqMHEV
3SQBYl9tPFp72lZP46UAKxt3rAhV3WaHnLWP1gThDP33qsF6up0ZjU07JuymWqW5Hqdn003ZuCms
0NBZiWZr3X5GDPiVLPxgia1i3/roWT0HHLgpeu/WzGpdw6etzwtuIWBBd2laYKWMZLfYYWkTdbYr
QGxMoYyz3D2CLubixGLJqg3Apeqj0Nx1ivJyU8bwFlka5pY13uQ08/ylIiXGh3VtGPWtA7aVlv05
XA+HbQPJYVfdt9O+9b97g47YnJL3dxv0Kxziv5ml//3zf8/S7T+I1Pplu83W/+8duvMHO23zJL0E
dg9T+F87dB+qF1JhmminWt6kbfDPDt35g4k09f0/43TvP9mhv+kwcap4iUBfrJt+JuovC1jdXTtq
s1WHZY49eU3NfcJxRpPOp7UZsRT85S/7tzroN+2Q9XhM0aCM4isiuvnl8SwNTdRIFyb0lGz3Zj7G
BwnLapMTc/hBi+7Vc05DCWmeTgXCKAYR+GtaHvijiBwHevp63WG4NkE+Myz4Kms72nWDbpzbfl1t
12Vhm0Do/aD7+qbZtB6d/ivtV/SkDPBfnqimDL1LocyEkUNLObFwZ0rT7c6U7rR8r0YjbIHX3vzy
FN789RL/hmtzOuW1rsNFRSkI3+blQQ0Va7NpZG04Gvhc8xJ+l97ZWejri3wWOLRvxaLGD27p+pf+
sp6sB/VpbpEaSZPfpWR8eVDiuDJPyrrFMO2w9UcRdsAd6270ZhF8EgV4ZRT/ahcvUIx/f77vPL2+
wbEJVaFAeWNuUlHKRmEa2rDo44RdghZf4GomcXAQRgj/XP+gH/t2Qr2+x9TOHo0Qas7XMeACNkpm
mmMbGrqqN2x4xZlwxmZTkxF5UaaL2KiuBbVl2A3Iut6ONm2XW0Ete/ODp/vdUxc0MpEhMC9/nV2b
A2on2oZbPWPoPhckGwRJ309sFaCDZ4D3PrjUayPhzW2mq086GXBXsoVePdA6nPOyjO02rGvL35Ur
Ugo2XnS+1G16u3Tpn37GONznZd4pUHgicO1SRyRh9ND/xIOIsm6PtDT5ST6Rf5NFSXWcMo8x/YgR
2k2UedH7Fly/pojnvVHqH3mm3r13zCdIWmM0jW7IevmcSm3CCrcwjxPF+MjbiVErFtgbM6ffALSh
KGxN9yKLLSv0kL4RyzhaO89O1Pb3D+07SyAdOBQ9qyUUe+WrC2lamlhgeXdh6Yj5JoU8s5mG7CvX
R3zUG3nnltHLRwqPZ3UlVr88Yw0YbjIOWR8WsfAv7RH/H43h/tPvz+e9J5GvF/GhYIdtPlovj2Iw
601mt+pDv4V4ZDLe2+U6O1hduWrLdo8Z9u8P+N4FXNtWqHBWhdprCHcfJY1I9aYPJyZ1O9S00xlz
1PE4ooza//5Q750bTgX+Q3Nk1b29PLfGiss5UzCcqBiakBlteVhKooBW0uAazNjsfn+8906NHRlo
YU4PffWra9m1czFWcDbCph3GHdvm/oC+FKu7GX2Ed11/9dfLNvsSbGdcQf75qm1GxI7WQ5rrQzgM
5rZzlvKhglp/naNkB6tC1yEjExEo4USp+vuzPLlZ3hybYQhdFf6LIeTlZV1q1EYzcrEwJvsgaJx6
YGI8Z4FqmNhPqalozw1MSzS6eFInwiYS5XCY06Rjt9CNxBnU0aM9aN2jJ7Mn6WLy6Mlf3o31qO8t
U47nSZRH1GR6B6KkGL/U9Pm242AMR/bFRJg0xI3u7RohQ2XM48HWkuhoGz1JwWWfbnOaZDc1Q/On
Ls+/Gc443yCy+smb+pFF7Z09is/HcxX2EYDHjOjlhcD/EjWmr7qQWbVx6XvTxcQw6YYUmuR6iid1
raea9ZXAgXJnEdhy+P19WHeRr54BOqdY2YkAo0nLevTy8LmTzZ5vkoclEtr3pKxExD/Fk4AtpdC4
CPLet3gPBN7s0t6gZeie/DIeLguhF1eC4FFi0iqfNdNL9zUEWGBpEFUzuM/PTTp+Tie72JWyysJl
np8i4ms2PWEY1E0IS/SJHN3fn4/xzvkY7ENw8FDisMSum7JfShsbY+rQ06EII0QzO8HogUZJ7YZI
WATNsCglvLClz9Bqzp2tJGTRoc4OEKO822ianSP2p5VUPrRkiUwfJXm/feHWvQo+T1wsuDPeqNvs
2sKp2wFWI8yF+hQbNhff2puUsGdNVXkH8kyAPs7tRxUfyt23N5pvHnjgdWOoo2d9eWHMuewrPVFV
OFT5KsbA3Z5vJpjDAC/0StM3hVL+7WIMbrdD8T6XAOGEM2wT3ajQvWRxeWe4rZrP9DG375c0JSy5
GgxphZMRNTQuUckQ/9Hk03EoOsCSecr2NzBaLZ13RdE4MQyquTQ2iaf5eQhydaJ3rHJg4Oacadd0
pokjQdY7jUHnRaNz6ODBmEhH0cdXjTMrxHXWsEJRpHeMo2LMtuiVTHcH3cS0N+jbHCCofaquupjx
GHwWYPub3E+E3EjZWo+OXRU0krzSYTumg3i9aBKrP6Nr79E4b7ln+7mNlyaMUlC++ywz+FUIKqi/
g+JMH0u9qNDw5yImLTFxFB6Ulu8CWhE1P0fjOF3MzbD8yCU+OvIFDYKWnWZZE9Trmbofb8xw5iwV
LDlgttrBnfUY/G7qqmiXyGihE+Qt0eeOCIKv/sQKGFj1Yu5q7APFtrCb7FbqrnZti9q+7+IiTVkq
XXFrQD7/zJumpWEpcRAGnWby9yL4EMvGdYbSDKrRZgCqTTNq+hYAnrOxBhjF26SPDDDecLyLoCxn
4FXCzp54Y+C3CnjENBdtr22CtM0U+R3zwprcWSwKUmbLEIgZzk9CWm7gjrKB4EYE2ffIGmgk9AMG
+bAB20k3FX4zCSi+QRGwMB1+pLnh3tn5JLoNfLPpLK5qww9qXArHnCQZ+3ykKYr4H0oitEQzeYx8
8MShhjjPgzNmd80uFmi3sADh9A9sq3Y+LzibktBJoo5xT0a0z6EXHgTceci9R4YWTrZLcrtytiqf
4RdRssW3vl3DS5oNrw/qyvBh4LrqMxZwgYhWYwEppKkfowGBKXCclteE7o68IFeBH0AVnTKbMFIr
6FsDh1cjHfVAgnP0NWZUzBZ2aBFAwhdNR9Bhi13AAJzFfTQPBnlaeSl7bChR97TkZYKdvUYJGAw+
8C1GrNr3rBj9724SywOhRs0PwW76ky1NmmR9NxSbBe2RBQMvivZqaYEBJ2ldqnBw4xWQNhQE2JRK
i3fscLUzD32jG4JjsMttN5CcfpAdjFWUN4sIbZKnbzFloG3qOse4qF1DQkzzEhIGJvb7Gx2oFDwk
kSY7HxcOIQdtA0rM9gifa5Du7elOjQ5JBEjiaYIOIxxmtF1lWCD6QKKLujLUAZoR2oygEAxe72eX
oq18EqGcxfxRaHH/rbJjuqXEUBrIovr6vE80KNcMr46mkxygivuEZJs1geZEWGm4KZkpMblKDWIa
40JwC+hQH90ZRBqN+A46omtAeqSOSJan3nJG8IBsTxlGadHcH3rdIGmTotR+qvJuic4Tu0DJ2qLx
upy12Uci6dPOHZbVp8b6BYrNStvqgSht0vf0xTTuHBSIXUACQvRYFbk8GwyynZBV9dq9aKTVbjwj
M2FvzlF5i+ph+VEI9I7Hij79o5emMewqb5fGtd4dJnJXcCm5rbmAw52lDX/I9y/xh4+fIuV59QGj
a3GOb6r5oeXgnfbtZPITstDMm2VcOhqdkKpQlJJscl2jRq3C3FtES2d2MB5J7bLzULBOJwgwkmgA
5iK9LWtzDJbMR813oM8ZO8Q45va8mfViyi/aHJkPb/+YXc0QBD83zHbvLO4X1CStN5/JzSIBDPlV
f9FbfjUBnymqazujjx902QSkLbH4M1i/kUlD1Ij77ZL7Oa41wWsQIKq3D3IuBnM7MTq9xWvvNHwX
MueLOwmUxGYbpd8hsOZIXZNZy0gd0Ef/kpFPR1u1tF0MbfFAmOXMk+uw6DNxC6QDM/6aMCZgZBV7
S4zpi9vHYVU2/YPtR9FwrqyJHeecD6xLZu9W4oBtPfIDMh2yb9FIk5v8cfx4oT5mfK/MNoHF5ReV
/ZjCL8RuiJhbnNmJQ8abXYzxpVs2a/0NJ1kFoLh7glYYT2D4jGkzBzLzPGyeGh8fvi9uXIb2wiRn
ixgcOV66SMcwQx0Otd6Q0D7Ozi7WTT4j7tpUKASJVOxCZN7XP+ukbZOraZWzHMYO3GgaaAz8Zhbg
1JQmtclEDzzAFyHO03roYv0ShptnzRu3sxr12KimgSo2V566TFejwEMWWXAk/YnN1LbGDKrdS4+/
sQ5SlFret9pEgQpNjC61jEPRAGa7I/SoGaKAcq7Nt4WcG+vBtqO6vGpKbdJxevp+aR863e3iKwxj
pl5D7oZ2qSfFWBwzsARi/bkirc6TpC7UvYsSBjU2CiGv+smkykTerBcIxsGu+bWH+FQahfWtkbV/
MSzgOw+z6+TWN7pf1m7+Sz9r/6WmnU/S2v4ks41OklsKxFV+a69S3Owky63+0ujafyl2p5N8NzlJ
eTWFqpfQPgS+gOIR+2Yn4e+4aoDTkxx4YV5LI49KV4XYDJAMD3/Jh09SYnaYwsSNtEqMzVVt3J+E
x+6qQaaWGn+2J2GyOImUx5NgOT+Jl/OTkDnJTOCfatU3pyepszrJnnWmM1PQ+wZ8iizxKv0mi5WT
nzdOp9BMy78U1L1+0lMnf6ur/9Ja1yfh9XISYUcnQTaDFN34n2y2oZd4um/yqJruq9qFHMMI/6zG
fpaIuUPtdMue3h/PPEozaJRNHdfPTLbcY+eO8Xlj45oIRjlYFzPomM1ARxRoqDvtxrFVAVE1H9VW
7xUDVFVsd+GmrdSBl3teMugMfpO5QkGFKcHOTbRhk5Fdi7maP+gLvi3jCJOiXOdy0Oplb//yUNS5
VdVHHKoHEnGItEpctIyDw9zVrOuGZkGYMdNjSVCQGZHOf1BPn1R0L+tpjr8mflPI4Z1ZQdm/1j2j
lA4vLPnFpHZ0CwXYiCXf6jFGO41uXmud+Sxzxw+XYoHS2zrTlUod+a1sJklMpI+p5veF2HvXg7YT
nQy03UTFruXIL3XYlBUEWPiws1qZmOcRGuhNygBvg5oCl7dJ5ofWMhOTnpac22zFf3/09ca+vhoe
HX9rrXRoSr26GxnfEwGhtA4z5ZVXcT2MeI4T1zxfHOiSRs5w+D8+IP0QJKUe8eZMbN68CTCfda1t
wkGq+Gdn+kQoROYUWCg/t0iOluaD6/te4b729OhBM1uiC7w6qX65wF1usp/yyia0VIZAoC2TY2Vk
38zBMT9pnoVLsc56Kxiwbp55kXxw+jk56m78PZd1c5EzPwiXxi6PMp8uq3mun8cql3ttUEQVRIW9
x6aEf12U940+MuBux6L4ag/IfEy3bj79/uq987CwCUWnBrlLAN57dbv4E/JX/x9zZ5bktrGs4a2c
8Ds7MA8R134gGyR7klqSZUl+YbRaFABiJGZwIXcF527BG9DG7lfobosEIdI6PA9E2A822SxU1pSV
+ef/6/7aWY2qRy3K/DubuwN1OsQLrmu4iC6Nxms/BoZW3Ft5kB3ZxwZmi0oYVuPWDWkY/+yacoO1
1klZrZ2gLfS7MorUezCr+py3+gxtj/3pcG8HbuKqSToaEDIr1TB7N3EKVhZ+ldDbJJbbeV3pi0uG
w3xzuJV9rKYA98GF1iVlhHDQbq+Ah6CI1eqpU9qZOuG+HVwvqObAxcs3cE1Iqz8p6CKoVPOlcaJU
69usMOCHaHwK29VWW03xd1fvj7yVsGVvZVLYAwwaGKkF952YClvTNqbYytMbk0iqushvoxQNdt9S
Q0J2MTz2NXWmlRUXU8q8ZJRs0rQrOjkyAPuJOZCNKCKBWwM1SWR39x1WRWXCbr4gA2kC4kiLeD2x
PLP+REjxi5RTYEeZz0hxDvd84CzSZLKeBKVIkLFF7DYaVoDJIOWn46bfXEWBbb0q6k38NtV068hy
GpjPRJgAJFMwxXQWSeVtG6tpLqejwCSmhwYzhS6BjApQNLqRfSsaU3AfXx3u2tBU00xbyLWD8YQS
pHf4VIsGGJ6FFK+y8lBtBrh27wf6yCkLObpXq0q/9VXYZxcgoqaxBymD1DQLSHKT/CuVxY2IDZr3
h99JzKPePOOVIItBLE9Mtt6GrFemh/4or1RuFvGf2SIsb5U1YWwrLqNbZL+BmDRcMsvYTD6uMuXD
4daHRsAiK0q4DWIeqdu8t2b5qgxXUl2iAEfGEsjHwkJ2KE99c4JWcHNNTXJ0JEshhnS7uyQmOOkI
4cJ9hK/VHwGCWYo8KoPSqUe1PFNqiENW69aectJ6V6qAXpouKj4IbR5D3/bnddcy/FiiBrnLtu9O
tpVSogKpKKXDxmx9jZLEvgKx5k4VdOqO7NNDTWkioQ90hc26gwFvWdUY2SgBFFLpjDaV9TUsLMjO
F/rvBGtHx2o2+gMoeqWTTzZV6JVJdvZXa1hmiu+qNKU2d4RR5D+yqM7GRBWMt6EVlkfchz2WAdqD
bUEg68nS4Uf0tkW5KN1oZdmAB2XYizcEOyZ64Cav/dJo7nwXMazIynUnk/z42kvQUB4RsTuSK9xL
j4qXAJkhMmrktwF47g6lr1drcvUAFiyCnLcKggPzgGDxrV7L+WWGzPpURs3TWetqcq1HqT7V1gsF
yqemfnd4+QzMZpw2nYwlZwRMaD3rV3CQ+OTByFq2WTErgmmSvFUjt7xH1ZGcs5ZTiidRHXG41cFB
ILVtkgVRqNbpQuhb86sqy0ShFfh5dCDTsL8uJS58MyItwZTJtvqzCbPmMlwYxedMX71HM9c4Nu/6
R5MYAjJyYFXgI7ZAtO8OwbqkINxOGQId1daJHYFRTjIvv0eWGtr1tYFgSppIRzre0Wj2dg8Zc5vM
QIma+z5rYOibyG8HaeHAta68KlQtuNPgMpouSBpOFMUXoS0RZSgSJMes2piouU582mvjeQNqDvIf
s5qvilx5A1gu/ADuRkXFI0yInahoKsUSBx46M5cWPGGOLseEX2x1sbmUKx/MarIgPFLG7lVi6cj8
HR7UgYWMOTnvAeLAZNU3aAOLSBjDFu+0EjJw68LajEWxwjwLR/k8I5zweLi9LmnatyXclvwG5Bmc
872DB9KpwIBuFjCzbmf3qkdsR9bb4BVCeEBh7LJ6hwS6+opYZXhJ1KK4bOzio81m5lhuao7tPPTu
wPe2jkFubqxuVB9BlXpxIxWFAqtuRZm50SjZuM4ZkXXlQkp2uAd7V0kxB6GwNjRB7kZyVph0axlk
Ljw8Hpz4TpAa0c2m9aKpuSijOTTkwWVKVmaS5PjJuYTEmB4m9vWaaeWsRUxClWBTOPw6QyvCIjEJ
2yOZat5p923ibIPAhEJ4e1N70U2u+sU0LWDRGHkouaWuSYyqOUZtuefQCBOI4hj2ZMviVO0NYh1K
FLDXLiqL9Wg1ybnJzY2c3KEPInhSGrU6h8xKG6dlVrxqG1PidDUNVC105O59Wb4vMzT9joxL36Pp
3olYNzdMiMfh0tk1hKxRduxJFVEo6kpIKoXyQ4J24h36bvZ0XW58VC8syJ39keRNVwH8vIcHYnBe
UNPL6cAWgePSmxdJ4TV+qccFHuzmBoSqN5ME1ctI9823PlGdKdRt+n1pAB7WzWJ1syAqcFlRkIfU
jEsp+eHX6d+iOnPYTFCGSrFhP9w1Rw1FWamoBZiTTVG99/0mvwSJrr8/3MqA0dFJIYDB7oF32ycg
9uMqhGV5kztGRg7b1uLgqtQi0kC5+zWCo2uSK43YIksKnZtSvTrc+sDcB08n0HWi/hd2jN0+4gu1
WSAD0MjClXGzMuoR0e88n/mGlTsFFXWXyTr/Wd5TDEujJhOMiIbOubDbKEcygnk2hy+wyHJstgEp
27YV8qkLfwLUrTqywIfcDgVAuHA8SI1TeLzboJVTjgznESzAYcslRRop14i/fIFmLcVh9rPwZqXh
RbOw9D+COqtfS2HhIiwDdOrnzc29EE8WW1PO2ZvgBfqGOsyBhTMqN8WsTeRoXugIEoWjyrpXoOGb
ZHbWvvkPGoUHmdA8Zz6xw93ep6I4LtRxOgykP28aDSGpzNJHFDylzUyKlVfmiDE4sniGJhZBQqT4
sCzEpD2Tt4uVaYTaonCSRZRfQe/ypxRrm9tUWtefSpfopGpnbnGk0QGvTgF9R7gYBDCBsp55q0JB
nqOqcS/bAPqZxHavEdBQ340AM4yLsDQnqhpJ0yLYZB8P27j76d6hzEVQBjTNlRhMldhMto40Kd7g
kggpogqJhrt1WypjvDjqBT1A8Os2t+/hPbImEFG20xL4VTPJ4J0kHhS7H+poDQfHwiuuUwklE0pd
1HIWJUU2dUnZXLpBLF8qI0W6doFRg2RqlNsmzKXraIRmV1ibMppIdTYjzwuR4uF+CYvtd4uqclMl
yMr02e2WDoR/xHHBSU3J46VVJCPqrFzjrvBCaYxEfPOTJFtiayCUTtBE3Iw4BXbbaz3iWes1dz2v
tElAF7L7Cob2cuYjBzU93LWhGUr8ArIcaA/Q5u3dRVAqU3Ov9ityLrU740LwR4zoBoJsMpc+O9Nf
20oUOIfbHDInwQKAhRJHP//uds/LwME1uYlgVZRQoCTH5evaj1vHFmLEGtmzt4fbG+ojIEYLTI5M
LUbnhWzNSiuWNrA8xpVTId83b7xSnuRuXrw3ZU0eu6mM+pIr10cc1KFOwoAA/FUmZ7N3olW+Z6M7
q1VOXOrqxLCB6dqhj9gT9GzjjJP2yECK46I3R6E6xXEjHAW7Qz/gl1ps6uhG1o7eusFdqvvZh0zR
2lkZR8Gnw/Yc6Bpkz0ICgjNbbKm746dvmgSw0Kp2JA9oimmtTQCahjQ2RiWsV3612By5OA00KJRg
cAxE7H/vfIb3PNgYvlE7wdpdTGOjXkaar8yDNEonGsRUR+bngCmJr+kw4eqMw95BSdlOmbiZVDs5
y9QByhDMqrTSYNRCTu2wKTs5h96wCd+KkhS4pW2kNHZtCRobmI7fNA4Fbe1ch/Zvsob0+c2qXBGN
rwvwsLr8DgW06KaA2B6SnhYVy7QdOXpub16PWo5MGBLdsVF59jQh5H0FS2JzWRnhVzSesnlM0nfi
Viq8B6q+eCfZLhJjAayBFnfjaybMah6jdTWvN0r5qICqmVgbcMWHu6mIJb3XTa76bGwwWRIs3e0m
ZPJRawANcPQsR3YMPD2hBaXRb4hL+FeMZn3ZcIRCRLTIoedq3I9l4xuiEO+B/lufZN+W3mqSd6Pb
3Axyb61Br2r7syDmkBs3rt1AZ+ahiVll0lVdFB/TBuLVI8fAwMEK4SF5J1GWAG9L7zSXRsnaNDKm
oWxQQtk0EQLQYVNRxwYxVCprwZzCtXxW+4l6ZDMZapkCMmDYOplPYka75rP00kNlHdmalWR+KRdC
EyTYFK9WFmEimQTcB4NwOldVuzwyPweWgkG82SLFKJZCv7bGbVZhXKRy46zXhTfbmAZQ1RjYvr5G
KOjwHBnYpaFOEO0QGKEgtXcqqEiNqJy0UGtLCwGW1OpoRr6/4fbXgBRB8XpurpXqSAeHbltiG7NN
hDlEB8Xes3U4tLJeZkTfGidtJXBY4IsAycEwNYfFOyVjvkbIzwM67bm1QlZXNsclFQygtNjqwAA1
nw9bYc/gLA5cY4omyCkB0OnNMQNyK7mxqE2GaQGtY9mLZ0qi1TNAKt6R6TzUFLNZFS6GYSFmsdvz
dBUixmxKLWSnsn29qKiKDyrLv80XVLX/fK9ABpCuxwmGpKfXFHJ77coyRq2TAFtYjaNMKye6Vq2Q
HkV29chEsnnvnb1G0NUKTnk8KC4X/fC1BSchmKOkdTbKiGiKlsEiaQOm01v/qpELeUKZK4qiIzWE
u9wyj1yz9pYqrXOVJEWNVXl6XQU8WkMSiMqh1SLzYFgL99rXU9Q2I02/Xbdag1NXGtd2A1DssJH3
FhAts3CUrkZMcKbujqeBnjYWtWk5caEiKME/Q3ggXxblqJ2S0Gg/SHJYH9nZByYRCVbcAEq0uOj0
l49HYiYPU7l1PDcGTwR07S2014VjFmCRDvdvuClyrQadI6soPt9aqQacpPKqhsfM8wvUQnRYJiqU
uceoJZt3XVM/VUx75z8iHJ18Lf5H/NljkraZ73pFx6f8/b9ep8v4XZEtl8XdQ9r/5s4f5r91H7vL
RHBG7/yHQ6lD0b4pl1n7dpmDxT78Kb/0VAUqfug+8ePi92TvJ/7Rlw7/0L+W3Xv93qbLX395TMoY
gOfbpesn8S/PH119+fUXrppb4/j3K3W9OfQL4QOdLr/w07p9gZYfdQR4QN3DmoKX1H3+WNYuRIqI
Q4gbUfdsD+bfDQ7Y4HD3Xkx9yJY7HXj4EvkxdJ9F5j8W2yYAzoAPx6G8QzTUjcy+GXq/smUGC+pu
OITEQds92HXbDPoFRV94pRSvvHxMe89z+jzMwMEtdoDTzGBfMNZAw0VZ9vNwb5tBaEZapFBEsPjc
+m+KQuRT+29dkHPFAWBSDfefcBISW1zyXj4+OzPo3SX71GmAtysLj/Bpuiu7q8G64GIG6A3k25mu
BhbqPrnBT28K5oVpoVknSiJfhnt7NQjKA6zNCXx2q4EcJ/vZqavBuECqiw4Cuege+rnbf4JIRDxE
NPvMloHYqEWs6bRlYFwIl45SavbV7Y4jAcEHIuRzpvNfFpkNXvBUA3DsARHBjyS9LB5+cNsO6gX9
B8VAqPncxp/0jXBSTxt/cdwBLhTR2e7Z2wbJtgun4enYPSdvgEwLQexT+2+wwcGyKqJG3bPnFOEr
cMcTGcOzG39NFgDl08af9Y8YLKCv53OuN/4KzhLuJ3V959b/5/WPL3+aATgAyTgAL3w+AHoGgHtT
lFQAjDs3AwhUChiCE/tvSOx/4mIN4cvQ/sf2yC7Lx0+fCsWQM1sHxC3BWp1oBu6IFJYAQSBr3D09
P0C9AP5pQnV0hv0XmdCTj0H7AiYxamMJxXZPbxnoFwr5EZnIyNPHZ7cdEMvUoXE/fRoYgmTXpra+
e3rHgXEhWEq4hgLwFM9ZmgF2gBPNYKjwmVEMKhzj7ulFTMwL5IOA0zxb4QzNQMaLm92pZmBvpI8y
uLenp7cpmBdkDDkchGr7mW2KOsAu4dKfdDYyDTCjKCl8Pht600DjbID1CDHss+v/iwreqf0Xd2M4
sp5jIbv9V6QLFDkk3KPzjZg9ExieZgbzgqs2JRi4gd2Dz7F1RUJisHOgfmYV/IN7xN8BZmqfwy9d
/Nlf5ltB7KNfeAnP7v9AL7y880URjn766e/h6d92gqpdTHTrw5cYadfO858/d3C/6Z22Xnr18j/n
/jJ7yB69tvugfX7NVw8RUew/vv07L6KH+Eds8i/n3/cX+/WXndfe2gyOtrPMqCfMDjTVnTH/paYO
8G8+y2H+FxrKoh/35sl/PLWR92maP4QPw5qcT4HrU5t4VySPwAfDaLARMB4iHnRyI9/++rLMDs20
5zD0qQ19+1+hZOp+++uHCgkveY/TW8qWn7Nk0GrP3vOpTfxDItmtjNd/sjhvsiROPmO0oa68BERP
7colsziLByfyy5Xz1CZuHsLoIRvuxFNU89QWrr/9FQff/kr9+Ae2egqen97MPxH4OHHU5w/hjzYv
MGtdEOjUfsySHy5CsONdnPHkJr79uwqXn5MfTN5nh/3UVsbhMmDMl4Nz6zlieGob74Jv/xcPtfA9
Jn1qE91pnz38a8buyHKMvwz053sE7HBrQ77I34ndfQ/lJW899Ge77pf4xmO4fMh++38AAAD//w==
</cx:binary>
              </cx:geoCache>
            </cx:geography>
          </cx:layoutPr>
          <cx:valueColors>
            <cx:minColor>
              <a:srgbClr val="DDEFEB"/>
            </cx:minColor>
            <cx:midColor>
              <a:srgbClr val="86C7C1"/>
            </cx:midColor>
            <cx:maxColor>
              <a:srgbClr val="46A9A2"/>
            </cx:maxColor>
          </cx:valueColors>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AAC85-AB0E-9044-BD2A-09BE8329F8C6}" type="datetimeFigureOut">
              <a:rPr lang="sv-SE" smtClean="0"/>
              <a:t>2025-10-17</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220DC-4B60-3D40-99ED-D8F6DDF5E56B}" type="slidenum">
              <a:rPr lang="sv-SE" smtClean="0"/>
              <a:t>‹#›</a:t>
            </a:fld>
            <a:endParaRPr lang="sv-SE"/>
          </a:p>
        </p:txBody>
      </p:sp>
    </p:spTree>
    <p:extLst>
      <p:ext uri="{BB962C8B-B14F-4D97-AF65-F5344CB8AC3E}">
        <p14:creationId xmlns:p14="http://schemas.microsoft.com/office/powerpoint/2010/main" val="3706434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1E220DC-4B60-3D40-99ED-D8F6DDF5E56B}" type="slidenum">
              <a:rPr lang="sv-SE" smtClean="0"/>
              <a:t>3</a:t>
            </a:fld>
            <a:endParaRPr lang="sv-SE"/>
          </a:p>
        </p:txBody>
      </p:sp>
    </p:spTree>
    <p:extLst>
      <p:ext uri="{BB962C8B-B14F-4D97-AF65-F5344CB8AC3E}">
        <p14:creationId xmlns:p14="http://schemas.microsoft.com/office/powerpoint/2010/main" val="3918321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dubbelstaplar</a:t>
            </a:r>
          </a:p>
        </p:txBody>
      </p:sp>
      <p:sp>
        <p:nvSpPr>
          <p:cNvPr id="4" name="Slide Number Placeholder 3"/>
          <p:cNvSpPr>
            <a:spLocks noGrp="1"/>
          </p:cNvSpPr>
          <p:nvPr>
            <p:ph type="sldNum" sz="quarter" idx="5"/>
          </p:nvPr>
        </p:nvSpPr>
        <p:spPr/>
        <p:txBody>
          <a:bodyPr/>
          <a:lstStyle/>
          <a:p>
            <a:fld id="{81E220DC-4B60-3D40-99ED-D8F6DDF5E56B}" type="slidenum">
              <a:rPr lang="sv-SE" smtClean="0"/>
              <a:t>5</a:t>
            </a:fld>
            <a:endParaRPr lang="sv-SE"/>
          </a:p>
        </p:txBody>
      </p:sp>
    </p:spTree>
    <p:extLst>
      <p:ext uri="{BB962C8B-B14F-4D97-AF65-F5344CB8AC3E}">
        <p14:creationId xmlns:p14="http://schemas.microsoft.com/office/powerpoint/2010/main" val="34673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5B2B5-9417-3021-00B9-A94EB289B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2E076-3224-CC8F-B831-9DE5B439C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75A63-ADBE-8D9C-54FE-6F0A1C1B7B01}"/>
              </a:ext>
            </a:extLst>
          </p:cNvPr>
          <p:cNvSpPr>
            <a:spLocks noGrp="1"/>
          </p:cNvSpPr>
          <p:nvPr>
            <p:ph type="body" idx="1"/>
          </p:nvPr>
        </p:nvSpPr>
        <p:spPr/>
        <p:txBody>
          <a:bodyPr/>
          <a:lstStyle/>
          <a:p>
            <a:r>
              <a:rPr lang="sv-SE"/>
              <a:t>dubbelstaplar</a:t>
            </a:r>
          </a:p>
        </p:txBody>
      </p:sp>
      <p:sp>
        <p:nvSpPr>
          <p:cNvPr id="4" name="Slide Number Placeholder 3">
            <a:extLst>
              <a:ext uri="{FF2B5EF4-FFF2-40B4-BE49-F238E27FC236}">
                <a16:creationId xmlns:a16="http://schemas.microsoft.com/office/drawing/2014/main" id="{49A04470-7B2D-F26E-21BF-9F5AF74D00FD}"/>
              </a:ext>
            </a:extLst>
          </p:cNvPr>
          <p:cNvSpPr>
            <a:spLocks noGrp="1"/>
          </p:cNvSpPr>
          <p:nvPr>
            <p:ph type="sldNum" sz="quarter" idx="5"/>
          </p:nvPr>
        </p:nvSpPr>
        <p:spPr/>
        <p:txBody>
          <a:bodyPr/>
          <a:lstStyle/>
          <a:p>
            <a:fld id="{81E220DC-4B60-3D40-99ED-D8F6DDF5E56B}" type="slidenum">
              <a:rPr lang="sv-SE" smtClean="0"/>
              <a:t>9</a:t>
            </a:fld>
            <a:endParaRPr lang="sv-SE"/>
          </a:p>
        </p:txBody>
      </p:sp>
    </p:spTree>
    <p:extLst>
      <p:ext uri="{BB962C8B-B14F-4D97-AF65-F5344CB8AC3E}">
        <p14:creationId xmlns:p14="http://schemas.microsoft.com/office/powerpoint/2010/main" val="3187242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41454-12F3-CF7C-9B41-C9A4F145619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4107825-11DA-E156-99DC-9719E3BEC77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7C3C0A4-6114-E843-403D-FA4EED3D6943}"/>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2C3AF0A0-E5B6-6742-6DBE-BFB92DE7807D}"/>
              </a:ext>
            </a:extLst>
          </p:cNvPr>
          <p:cNvSpPr>
            <a:spLocks noGrp="1"/>
          </p:cNvSpPr>
          <p:nvPr>
            <p:ph type="sldNum" sz="quarter" idx="5"/>
          </p:nvPr>
        </p:nvSpPr>
        <p:spPr/>
        <p:txBody>
          <a:bodyPr/>
          <a:lstStyle/>
          <a:p>
            <a:fld id="{81E220DC-4B60-3D40-99ED-D8F6DDF5E56B}" type="slidenum">
              <a:rPr lang="sv-SE" smtClean="0"/>
              <a:t>12</a:t>
            </a:fld>
            <a:endParaRPr lang="sv-SE"/>
          </a:p>
        </p:txBody>
      </p:sp>
    </p:spTree>
    <p:extLst>
      <p:ext uri="{BB962C8B-B14F-4D97-AF65-F5344CB8AC3E}">
        <p14:creationId xmlns:p14="http://schemas.microsoft.com/office/powerpoint/2010/main" val="3942864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1B24F-1F06-816E-9066-086FD4108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C6048-A224-F913-A2D5-453B623B79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B153F-CE37-B4AB-149A-47F4123DA88F}"/>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37F69443-9E8A-5B51-18AC-4DED888460F1}"/>
              </a:ext>
            </a:extLst>
          </p:cNvPr>
          <p:cNvSpPr>
            <a:spLocks noGrp="1"/>
          </p:cNvSpPr>
          <p:nvPr>
            <p:ph type="sldNum" sz="quarter" idx="5"/>
          </p:nvPr>
        </p:nvSpPr>
        <p:spPr/>
        <p:txBody>
          <a:bodyPr/>
          <a:lstStyle/>
          <a:p>
            <a:fld id="{81E220DC-4B60-3D40-99ED-D8F6DDF5E56B}" type="slidenum">
              <a:rPr lang="sv-SE" smtClean="0"/>
              <a:t>17</a:t>
            </a:fld>
            <a:endParaRPr lang="sv-SE"/>
          </a:p>
        </p:txBody>
      </p:sp>
    </p:spTree>
    <p:extLst>
      <p:ext uri="{BB962C8B-B14F-4D97-AF65-F5344CB8AC3E}">
        <p14:creationId xmlns:p14="http://schemas.microsoft.com/office/powerpoint/2010/main" val="2209661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3B08E-DDDA-98E7-19EA-6CEC41A18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24C6A-5EF5-36FD-B19A-953749F7F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49F24-4E00-08F3-C198-10B53E4408AE}"/>
              </a:ext>
            </a:extLst>
          </p:cNvPr>
          <p:cNvSpPr>
            <a:spLocks noGrp="1"/>
          </p:cNvSpPr>
          <p:nvPr>
            <p:ph type="body" idx="1"/>
          </p:nvPr>
        </p:nvSpPr>
        <p:spPr/>
        <p:txBody>
          <a:bodyPr/>
          <a:lstStyle/>
          <a:p>
            <a:r>
              <a:rPr lang="sv-SE"/>
              <a:t>karta</a:t>
            </a:r>
          </a:p>
        </p:txBody>
      </p:sp>
      <p:sp>
        <p:nvSpPr>
          <p:cNvPr id="4" name="Slide Number Placeholder 3">
            <a:extLst>
              <a:ext uri="{FF2B5EF4-FFF2-40B4-BE49-F238E27FC236}">
                <a16:creationId xmlns:a16="http://schemas.microsoft.com/office/drawing/2014/main" id="{A0B1718D-CEDE-3C0F-5F4F-EEE25900EA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220DC-4B60-3D40-99ED-D8F6DDF5E56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513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FAE7-8CE5-2B66-65DF-F6E693933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C6EB4-F162-6890-99A8-3B1F2F8F6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BB2F9-DFE8-851B-032D-049326978329}"/>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6A72AA7A-45EB-2495-4B2D-F90B741A3902}"/>
              </a:ext>
            </a:extLst>
          </p:cNvPr>
          <p:cNvSpPr>
            <a:spLocks noGrp="1"/>
          </p:cNvSpPr>
          <p:nvPr>
            <p:ph type="sldNum" sz="quarter" idx="5"/>
          </p:nvPr>
        </p:nvSpPr>
        <p:spPr/>
        <p:txBody>
          <a:bodyPr/>
          <a:lstStyle/>
          <a:p>
            <a:fld id="{81E220DC-4B60-3D40-99ED-D8F6DDF5E56B}" type="slidenum">
              <a:rPr lang="sv-SE" smtClean="0"/>
              <a:t>20</a:t>
            </a:fld>
            <a:endParaRPr lang="sv-SE"/>
          </a:p>
        </p:txBody>
      </p:sp>
    </p:spTree>
    <p:extLst>
      <p:ext uri="{BB962C8B-B14F-4D97-AF65-F5344CB8AC3E}">
        <p14:creationId xmlns:p14="http://schemas.microsoft.com/office/powerpoint/2010/main" val="2323077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F11A5-31E6-90A0-1AE5-89630EA9BB0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39300CF-A58B-96C2-1210-ADF1F2EC133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AAC0D13-FDCD-6DFF-3D87-882DB8F65078}"/>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711F4490-17C3-5C9E-4B06-B7241E540BA4}"/>
              </a:ext>
            </a:extLst>
          </p:cNvPr>
          <p:cNvSpPr>
            <a:spLocks noGrp="1"/>
          </p:cNvSpPr>
          <p:nvPr>
            <p:ph type="sldNum" sz="quarter" idx="5"/>
          </p:nvPr>
        </p:nvSpPr>
        <p:spPr/>
        <p:txBody>
          <a:bodyPr/>
          <a:lstStyle/>
          <a:p>
            <a:fld id="{81E220DC-4B60-3D40-99ED-D8F6DDF5E56B}" type="slidenum">
              <a:rPr lang="sv-SE" smtClean="0"/>
              <a:t>22</a:t>
            </a:fld>
            <a:endParaRPr lang="sv-SE"/>
          </a:p>
        </p:txBody>
      </p:sp>
    </p:spTree>
    <p:extLst>
      <p:ext uri="{BB962C8B-B14F-4D97-AF65-F5344CB8AC3E}">
        <p14:creationId xmlns:p14="http://schemas.microsoft.com/office/powerpoint/2010/main" val="1220912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A5622-3157-5275-7E63-B67D53C78DC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C41DF11-8382-97EF-8EF8-208B97E1626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BE5F46D-8DC1-3B4F-5251-39764F78F53F}"/>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68006566-6163-BDB1-101E-EB94CBCAA06C}"/>
              </a:ext>
            </a:extLst>
          </p:cNvPr>
          <p:cNvSpPr>
            <a:spLocks noGrp="1"/>
          </p:cNvSpPr>
          <p:nvPr>
            <p:ph type="sldNum" sz="quarter" idx="5"/>
          </p:nvPr>
        </p:nvSpPr>
        <p:spPr/>
        <p:txBody>
          <a:bodyPr/>
          <a:lstStyle/>
          <a:p>
            <a:fld id="{81E220DC-4B60-3D40-99ED-D8F6DDF5E56B}" type="slidenum">
              <a:rPr lang="sv-SE" smtClean="0"/>
              <a:t>23</a:t>
            </a:fld>
            <a:endParaRPr lang="sv-SE"/>
          </a:p>
        </p:txBody>
      </p:sp>
    </p:spTree>
    <p:extLst>
      <p:ext uri="{BB962C8B-B14F-4D97-AF65-F5344CB8AC3E}">
        <p14:creationId xmlns:p14="http://schemas.microsoft.com/office/powerpoint/2010/main" val="2511880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8.jpe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9.jpe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20.jpe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22.jpe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23.jpe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24.jpe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25.jpe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26.jpe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1.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8.jpe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9.jpe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0.jpe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1.jpeg"/><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2.jpeg"/><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å/turkos: Framsida">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75320D67-81EA-4C88-9003-6EFAA5482197}"/>
              </a:ext>
            </a:extLst>
          </p:cNvPr>
          <p:cNvSpPr/>
          <p:nvPr userDrawn="1"/>
        </p:nvSpPr>
        <p:spPr>
          <a:xfrm flipH="1">
            <a:off x="-1" y="1"/>
            <a:ext cx="12192000" cy="6857999"/>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Rectangle 8">
            <a:extLst>
              <a:ext uri="{FF2B5EF4-FFF2-40B4-BE49-F238E27FC236}">
                <a16:creationId xmlns:a16="http://schemas.microsoft.com/office/drawing/2014/main" id="{A211D58D-6536-4C28-916F-E8825F23EBFC}"/>
              </a:ext>
            </a:extLst>
          </p:cNvPr>
          <p:cNvSpPr/>
          <p:nvPr userDrawn="1"/>
        </p:nvSpPr>
        <p:spPr>
          <a:xfrm flipH="1">
            <a:off x="-2" y="1"/>
            <a:ext cx="3066389" cy="6857999"/>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Rectangle 37">
            <a:extLst>
              <a:ext uri="{FF2B5EF4-FFF2-40B4-BE49-F238E27FC236}">
                <a16:creationId xmlns:a16="http://schemas.microsoft.com/office/drawing/2014/main" id="{BE5F5B33-84D3-4FDF-94B3-808D9DA282B2}"/>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6" name="Graphic 49">
            <a:extLst>
              <a:ext uri="{FF2B5EF4-FFF2-40B4-BE49-F238E27FC236}">
                <a16:creationId xmlns:a16="http://schemas.microsoft.com/office/drawing/2014/main" id="{1B2FDEF7-68FF-4985-A9CA-09B11A5DF4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9" name="Picture 50" descr="A picture containing object, honeycomb, light, ball&#10;&#10;Description automatically generated">
            <a:extLst>
              <a:ext uri="{FF2B5EF4-FFF2-40B4-BE49-F238E27FC236}">
                <a16:creationId xmlns:a16="http://schemas.microsoft.com/office/drawing/2014/main" id="{B3C9D66E-B447-40DA-A8F0-ECEDEA67722B}"/>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6" name="Bildobjekt 5">
            <a:extLst>
              <a:ext uri="{FF2B5EF4-FFF2-40B4-BE49-F238E27FC236}">
                <a16:creationId xmlns:a16="http://schemas.microsoft.com/office/drawing/2014/main" id="{3D74C2E0-3757-1F88-F67C-2D716AC46B0E}"/>
              </a:ext>
            </a:extLst>
          </p:cNvPr>
          <p:cNvPicPr>
            <a:picLocks noChangeAspect="1"/>
          </p:cNvPicPr>
          <p:nvPr userDrawn="1"/>
        </p:nvPicPr>
        <p:blipFill>
          <a:blip r:embed="rId5"/>
          <a:srcRect l="23044" r="23044"/>
          <a:stretch/>
        </p:blipFill>
        <p:spPr>
          <a:xfrm>
            <a:off x="593937" y="533736"/>
            <a:ext cx="2590800" cy="6007083"/>
          </a:xfrm>
          <a:prstGeom prst="rect">
            <a:avLst/>
          </a:prstGeom>
        </p:spPr>
      </p:pic>
    </p:spTree>
    <p:extLst>
      <p:ext uri="{BB962C8B-B14F-4D97-AF65-F5344CB8AC3E}">
        <p14:creationId xmlns:p14="http://schemas.microsoft.com/office/powerpoint/2010/main" val="1618917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å/ turkos: Delad grafiksida">
    <p:spTree>
      <p:nvGrpSpPr>
        <p:cNvPr id="1" name=""/>
        <p:cNvGrpSpPr/>
        <p:nvPr/>
      </p:nvGrpSpPr>
      <p:grpSpPr>
        <a:xfrm>
          <a:off x="0" y="0"/>
          <a:ext cx="0" cy="0"/>
          <a:chOff x="0" y="0"/>
          <a:chExt cx="0" cy="0"/>
        </a:xfrm>
      </p:grpSpPr>
      <p:sp>
        <p:nvSpPr>
          <p:cNvPr id="14" name="Rectangle 37">
            <a:extLst>
              <a:ext uri="{FF2B5EF4-FFF2-40B4-BE49-F238E27FC236}">
                <a16:creationId xmlns:a16="http://schemas.microsoft.com/office/drawing/2014/main" id="{A32EB31E-1460-4CB8-A2C3-C81FECA160C1}"/>
              </a:ext>
            </a:extLst>
          </p:cNvPr>
          <p:cNvSpPr/>
          <p:nvPr userDrawn="1"/>
        </p:nvSpPr>
        <p:spPr>
          <a:xfrm flipH="1">
            <a:off x="180000" y="180000"/>
            <a:ext cx="11831998" cy="649778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TextBox 1">
            <a:extLst>
              <a:ext uri="{FF2B5EF4-FFF2-40B4-BE49-F238E27FC236}">
                <a16:creationId xmlns:a16="http://schemas.microsoft.com/office/drawing/2014/main" id="{83F4F546-F7B9-4510-B92D-AA11AC67D66E}"/>
              </a:ext>
            </a:extLst>
          </p:cNvPr>
          <p:cNvSpPr txBox="1"/>
          <p:nvPr userDrawn="1"/>
        </p:nvSpPr>
        <p:spPr>
          <a:xfrm>
            <a:off x="-289367" y="3842795"/>
            <a:ext cx="184731" cy="369332"/>
          </a:xfrm>
          <a:prstGeom prst="rect">
            <a:avLst/>
          </a:prstGeom>
          <a:noFill/>
        </p:spPr>
        <p:txBody>
          <a:bodyPr wrap="none" rtlCol="0">
            <a:spAutoFit/>
          </a:bodyPr>
          <a:lstStyle/>
          <a:p>
            <a:endParaRPr lang="sv-SE">
              <a:solidFill>
                <a:srgbClr val="000000"/>
              </a:solidFill>
              <a:latin typeface="Arial" panose="020B0604020202020204"/>
            </a:endParaRPr>
          </a:p>
        </p:txBody>
      </p:sp>
      <p:cxnSp>
        <p:nvCxnSpPr>
          <p:cNvPr id="16" name="Rak koppling 58">
            <a:extLst>
              <a:ext uri="{FF2B5EF4-FFF2-40B4-BE49-F238E27FC236}">
                <a16:creationId xmlns:a16="http://schemas.microsoft.com/office/drawing/2014/main" id="{491536DA-9C00-4AFF-B360-1C87DA7912A7}"/>
              </a:ext>
            </a:extLst>
          </p:cNvPr>
          <p:cNvCxnSpPr>
            <a:cxnSpLocks/>
          </p:cNvCxnSpPr>
          <p:nvPr userDrawn="1"/>
        </p:nvCxnSpPr>
        <p:spPr>
          <a:xfrm>
            <a:off x="3060000" y="535482"/>
            <a:ext cx="0" cy="5800185"/>
          </a:xfrm>
          <a:prstGeom prst="line">
            <a:avLst/>
          </a:prstGeom>
          <a:noFill/>
          <a:ln w="6350" cap="flat" cmpd="sng" algn="ctr">
            <a:solidFill>
              <a:srgbClr val="000000">
                <a:lumMod val="75000"/>
                <a:lumOff val="25000"/>
              </a:srgbClr>
            </a:solidFill>
            <a:prstDash val="solid"/>
            <a:miter lim="800000"/>
          </a:ln>
          <a:effectLst/>
        </p:spPr>
      </p:cxnSp>
      <p:pic>
        <p:nvPicPr>
          <p:cNvPr id="19" name="Graphic 33">
            <a:extLst>
              <a:ext uri="{FF2B5EF4-FFF2-40B4-BE49-F238E27FC236}">
                <a16:creationId xmlns:a16="http://schemas.microsoft.com/office/drawing/2014/main" id="{16C2A90B-9CB9-4962-A436-0CF1E933BE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2" name="Picture 7" descr="Icon&#10;&#10;Description automatically generated">
            <a:extLst>
              <a:ext uri="{FF2B5EF4-FFF2-40B4-BE49-F238E27FC236}">
                <a16:creationId xmlns:a16="http://schemas.microsoft.com/office/drawing/2014/main" id="{DE9205C9-6215-EC92-1A10-1766EAC09C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3699955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å/ turkos: Delad grafiksida">
    <p:spTree>
      <p:nvGrpSpPr>
        <p:cNvPr id="1" name=""/>
        <p:cNvGrpSpPr/>
        <p:nvPr/>
      </p:nvGrpSpPr>
      <p:grpSpPr>
        <a:xfrm>
          <a:off x="0" y="0"/>
          <a:ext cx="0" cy="0"/>
          <a:chOff x="0" y="0"/>
          <a:chExt cx="0" cy="0"/>
        </a:xfrm>
      </p:grpSpPr>
      <p:sp>
        <p:nvSpPr>
          <p:cNvPr id="14" name="Rectangle 37">
            <a:extLst>
              <a:ext uri="{FF2B5EF4-FFF2-40B4-BE49-F238E27FC236}">
                <a16:creationId xmlns:a16="http://schemas.microsoft.com/office/drawing/2014/main" id="{A32EB31E-1460-4CB8-A2C3-C81FECA160C1}"/>
              </a:ext>
            </a:extLst>
          </p:cNvPr>
          <p:cNvSpPr/>
          <p:nvPr userDrawn="1"/>
        </p:nvSpPr>
        <p:spPr>
          <a:xfrm flipH="1">
            <a:off x="180000" y="180000"/>
            <a:ext cx="11831998" cy="649778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TextBox 1">
            <a:extLst>
              <a:ext uri="{FF2B5EF4-FFF2-40B4-BE49-F238E27FC236}">
                <a16:creationId xmlns:a16="http://schemas.microsoft.com/office/drawing/2014/main" id="{83F4F546-F7B9-4510-B92D-AA11AC67D66E}"/>
              </a:ext>
            </a:extLst>
          </p:cNvPr>
          <p:cNvSpPr txBox="1"/>
          <p:nvPr userDrawn="1"/>
        </p:nvSpPr>
        <p:spPr>
          <a:xfrm>
            <a:off x="-289367" y="3842795"/>
            <a:ext cx="184731" cy="369332"/>
          </a:xfrm>
          <a:prstGeom prst="rect">
            <a:avLst/>
          </a:prstGeom>
          <a:noFill/>
        </p:spPr>
        <p:txBody>
          <a:bodyPr wrap="none" rtlCol="0">
            <a:spAutoFit/>
          </a:bodyPr>
          <a:lstStyle/>
          <a:p>
            <a:endParaRPr lang="sv-SE">
              <a:solidFill>
                <a:srgbClr val="000000"/>
              </a:solidFill>
              <a:latin typeface="Arial" panose="020B0604020202020204"/>
            </a:endParaRPr>
          </a:p>
        </p:txBody>
      </p:sp>
      <p:cxnSp>
        <p:nvCxnSpPr>
          <p:cNvPr id="16" name="Rak koppling 58">
            <a:extLst>
              <a:ext uri="{FF2B5EF4-FFF2-40B4-BE49-F238E27FC236}">
                <a16:creationId xmlns:a16="http://schemas.microsoft.com/office/drawing/2014/main" id="{491536DA-9C00-4AFF-B360-1C87DA7912A7}"/>
              </a:ext>
            </a:extLst>
          </p:cNvPr>
          <p:cNvCxnSpPr>
            <a:cxnSpLocks/>
          </p:cNvCxnSpPr>
          <p:nvPr userDrawn="1"/>
        </p:nvCxnSpPr>
        <p:spPr>
          <a:xfrm>
            <a:off x="3060000" y="535482"/>
            <a:ext cx="0" cy="5800185"/>
          </a:xfrm>
          <a:prstGeom prst="line">
            <a:avLst/>
          </a:prstGeom>
          <a:noFill/>
          <a:ln w="6350" cap="flat" cmpd="sng" algn="ctr">
            <a:solidFill>
              <a:srgbClr val="000000">
                <a:lumMod val="75000"/>
                <a:lumOff val="25000"/>
              </a:srgbClr>
            </a:solidFill>
            <a:prstDash val="solid"/>
            <a:miter lim="800000"/>
          </a:ln>
          <a:effectLst/>
        </p:spPr>
      </p:cxnSp>
      <p:pic>
        <p:nvPicPr>
          <p:cNvPr id="19" name="Graphic 33">
            <a:extLst>
              <a:ext uri="{FF2B5EF4-FFF2-40B4-BE49-F238E27FC236}">
                <a16:creationId xmlns:a16="http://schemas.microsoft.com/office/drawing/2014/main" id="{16C2A90B-9CB9-4962-A436-0CF1E933BE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6" name="Picture 5" descr="Icon&#10;&#10;Description automatically generated">
            <a:extLst>
              <a:ext uri="{FF2B5EF4-FFF2-40B4-BE49-F238E27FC236}">
                <a16:creationId xmlns:a16="http://schemas.microsoft.com/office/drawing/2014/main" id="{14B984D5-B18C-473D-A22E-5A85E9EFDE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116518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å/ turkos: Hel grafiksida">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8C002B81-2195-41EF-80D3-1C2C50350C8B}"/>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C0FB744A-53E8-4A9A-9E69-A9723D3EE1AE}"/>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957E9A3D-C98D-4347-830C-EE1DFDD789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2" name="Picture 7" descr="Icon&#10;&#10;Description automatically generated">
            <a:extLst>
              <a:ext uri="{FF2B5EF4-FFF2-40B4-BE49-F238E27FC236}">
                <a16:creationId xmlns:a16="http://schemas.microsoft.com/office/drawing/2014/main" id="{66F5D437-B6D8-DB1C-2113-C38916CE56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142448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å/ turkos: Hel grafiksida">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8C002B81-2195-41EF-80D3-1C2C50350C8B}"/>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C0FB744A-53E8-4A9A-9E69-A9723D3EE1AE}"/>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957E9A3D-C98D-4347-830C-EE1DFDD789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8" name="Picture 7" descr="Icon&#10;&#10;Description automatically generated">
            <a:extLst>
              <a:ext uri="{FF2B5EF4-FFF2-40B4-BE49-F238E27FC236}">
                <a16:creationId xmlns:a16="http://schemas.microsoft.com/office/drawing/2014/main" id="{E09BC5C0-5031-4753-953C-4ED8EAB1C49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3358428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å/ turkos: Delad sida med text">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BDAD08F5-010D-4EB5-B96C-D5547AE7C18E}"/>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1">
            <a:extLst>
              <a:ext uri="{FF2B5EF4-FFF2-40B4-BE49-F238E27FC236}">
                <a16:creationId xmlns:a16="http://schemas.microsoft.com/office/drawing/2014/main" id="{EB372749-BE23-4DEC-9220-258B38339D67}"/>
              </a:ext>
            </a:extLst>
          </p:cNvPr>
          <p:cNvSpPr txBox="1"/>
          <p:nvPr userDrawn="1"/>
        </p:nvSpPr>
        <p:spPr>
          <a:xfrm>
            <a:off x="-289367" y="384279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7" name="Rak koppling 58">
            <a:extLst>
              <a:ext uri="{FF2B5EF4-FFF2-40B4-BE49-F238E27FC236}">
                <a16:creationId xmlns:a16="http://schemas.microsoft.com/office/drawing/2014/main" id="{88B7EFD6-3E58-4C76-9BB6-87DADCA12AEB}"/>
              </a:ext>
            </a:extLst>
          </p:cNvPr>
          <p:cNvCxnSpPr>
            <a:cxnSpLocks/>
          </p:cNvCxnSpPr>
          <p:nvPr userDrawn="1"/>
        </p:nvCxnSpPr>
        <p:spPr>
          <a:xfrm>
            <a:off x="3060000" y="535482"/>
            <a:ext cx="0" cy="580018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Graphic 33">
            <a:extLst>
              <a:ext uri="{FF2B5EF4-FFF2-40B4-BE49-F238E27FC236}">
                <a16:creationId xmlns:a16="http://schemas.microsoft.com/office/drawing/2014/main" id="{05757A29-26E8-4EE5-BC0D-04FEFF00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8" name="Rektangel 7">
            <a:extLst>
              <a:ext uri="{FF2B5EF4-FFF2-40B4-BE49-F238E27FC236}">
                <a16:creationId xmlns:a16="http://schemas.microsoft.com/office/drawing/2014/main" id="{596555B1-4847-4350-B70C-A53FED3B1007}"/>
              </a:ext>
            </a:extLst>
          </p:cNvPr>
          <p:cNvSpPr/>
          <p:nvPr userDrawn="1"/>
        </p:nvSpPr>
        <p:spPr>
          <a:xfrm>
            <a:off x="9117001" y="534563"/>
            <a:ext cx="2526137"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AA57CF1F-E0E6-4E1C-A1D5-4B60546C84FA}"/>
              </a:ext>
            </a:extLst>
          </p:cNvPr>
          <p:cNvSpPr txBox="1"/>
          <p:nvPr userDrawn="1"/>
        </p:nvSpPr>
        <p:spPr>
          <a:xfrm>
            <a:off x="9692210" y="3250908"/>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2328138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å/ turkos: Delad sida med text över helsida">
    <p:spTree>
      <p:nvGrpSpPr>
        <p:cNvPr id="1" name=""/>
        <p:cNvGrpSpPr/>
        <p:nvPr/>
      </p:nvGrpSpPr>
      <p:grpSpPr>
        <a:xfrm>
          <a:off x="0" y="0"/>
          <a:ext cx="0" cy="0"/>
          <a:chOff x="0" y="0"/>
          <a:chExt cx="0" cy="0"/>
        </a:xfrm>
      </p:grpSpPr>
      <p:pic>
        <p:nvPicPr>
          <p:cNvPr id="8" name="Graphic 33">
            <a:extLst>
              <a:ext uri="{FF2B5EF4-FFF2-40B4-BE49-F238E27FC236}">
                <a16:creationId xmlns:a16="http://schemas.microsoft.com/office/drawing/2014/main" id="{31AD526F-1724-4552-9739-888A877AD6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4" name="Rektangel 3">
            <a:extLst>
              <a:ext uri="{FF2B5EF4-FFF2-40B4-BE49-F238E27FC236}">
                <a16:creationId xmlns:a16="http://schemas.microsoft.com/office/drawing/2014/main" id="{57BD72F7-4D73-4165-BD47-4F418984A283}"/>
              </a:ext>
            </a:extLst>
          </p:cNvPr>
          <p:cNvSpPr/>
          <p:nvPr userDrawn="1"/>
        </p:nvSpPr>
        <p:spPr>
          <a:xfrm>
            <a:off x="9117001" y="534563"/>
            <a:ext cx="2526137"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86EBFBA5-5017-4D0F-AB38-16E7973D53CB}"/>
              </a:ext>
            </a:extLst>
          </p:cNvPr>
          <p:cNvSpPr txBox="1"/>
          <p:nvPr userDrawn="1"/>
        </p:nvSpPr>
        <p:spPr>
          <a:xfrm>
            <a:off x="9692210" y="3250908"/>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27538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å/ turkos: Hel sida med text och bild (vä)">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9FC1256-9585-4305-BCA6-687EC078E352}"/>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10" name="Graphic 20">
            <a:extLst>
              <a:ext uri="{FF2B5EF4-FFF2-40B4-BE49-F238E27FC236}">
                <a16:creationId xmlns:a16="http://schemas.microsoft.com/office/drawing/2014/main" id="{4A85DCC4-D948-4BFD-BFD6-4BB3E2D6B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5" name="Rektangel 4">
            <a:extLst>
              <a:ext uri="{FF2B5EF4-FFF2-40B4-BE49-F238E27FC236}">
                <a16:creationId xmlns:a16="http://schemas.microsoft.com/office/drawing/2014/main" id="{F4877005-D0A4-4012-ACD6-FC75BF4AD733}"/>
              </a:ext>
            </a:extLst>
          </p:cNvPr>
          <p:cNvSpPr/>
          <p:nvPr userDrawn="1"/>
        </p:nvSpPr>
        <p:spPr>
          <a:xfrm>
            <a:off x="535250" y="1220287"/>
            <a:ext cx="2526137" cy="438695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2FF86A42-3913-4FD3-9107-7B15BAEB95B0}"/>
              </a:ext>
            </a:extLst>
          </p:cNvPr>
          <p:cNvSpPr txBox="1"/>
          <p:nvPr userDrawn="1"/>
        </p:nvSpPr>
        <p:spPr>
          <a:xfrm>
            <a:off x="1036318" y="3244334"/>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817662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å/ turkos: Hel sida med text och bild (hö)">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31F89B6C-5364-4AF9-A8AA-643D945DA99B}"/>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371AEBCE-FA60-4EA7-90BE-CD27CD357D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5" name="Rektangel 4">
            <a:extLst>
              <a:ext uri="{FF2B5EF4-FFF2-40B4-BE49-F238E27FC236}">
                <a16:creationId xmlns:a16="http://schemas.microsoft.com/office/drawing/2014/main" id="{F5795F28-7D94-4363-B851-D86A79EF4F2E}"/>
              </a:ext>
            </a:extLst>
          </p:cNvPr>
          <p:cNvSpPr/>
          <p:nvPr userDrawn="1"/>
        </p:nvSpPr>
        <p:spPr>
          <a:xfrm>
            <a:off x="7004115" y="1259782"/>
            <a:ext cx="4639024" cy="436707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46D8EF43-AE6C-44D4-A03D-3B6722A0C5D4}"/>
              </a:ext>
            </a:extLst>
          </p:cNvPr>
          <p:cNvSpPr txBox="1"/>
          <p:nvPr userDrawn="1"/>
        </p:nvSpPr>
        <p:spPr>
          <a:xfrm>
            <a:off x="8561627" y="3244334"/>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3571051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å/ turkos: Logga vid samarbete">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0438C3BB-AF50-4B28-AD68-7E64380D668F}"/>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4BA4A557-5FEE-4F85-9898-8C9B69BC7355}"/>
              </a:ext>
            </a:extLst>
          </p:cNvPr>
          <p:cNvSpPr txBox="1"/>
          <p:nvPr userDrawn="1"/>
        </p:nvSpPr>
        <p:spPr>
          <a:xfrm>
            <a:off x="-289367" y="3842795"/>
            <a:ext cx="184731" cy="369332"/>
          </a:xfrm>
          <a:prstGeom prst="rect">
            <a:avLst/>
          </a:prstGeom>
          <a:noFill/>
        </p:spPr>
        <p:txBody>
          <a:bodyPr wrap="none" rtlCol="0">
            <a:spAutoFit/>
          </a:bodyPr>
          <a:lstStyle/>
          <a:p>
            <a:endParaRPr lang="sv-SE"/>
          </a:p>
        </p:txBody>
      </p:sp>
      <p:cxnSp>
        <p:nvCxnSpPr>
          <p:cNvPr id="7" name="Rak koppling 58">
            <a:extLst>
              <a:ext uri="{FF2B5EF4-FFF2-40B4-BE49-F238E27FC236}">
                <a16:creationId xmlns:a16="http://schemas.microsoft.com/office/drawing/2014/main" id="{F8A49536-734E-4EEB-B3C6-8EF16FEFC721}"/>
              </a:ext>
            </a:extLst>
          </p:cNvPr>
          <p:cNvCxnSpPr>
            <a:cxnSpLocks/>
          </p:cNvCxnSpPr>
          <p:nvPr userDrawn="1"/>
        </p:nvCxnSpPr>
        <p:spPr>
          <a:xfrm>
            <a:off x="3060000" y="535482"/>
            <a:ext cx="0" cy="580018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4" name="Group 6">
            <a:extLst>
              <a:ext uri="{FF2B5EF4-FFF2-40B4-BE49-F238E27FC236}">
                <a16:creationId xmlns:a16="http://schemas.microsoft.com/office/drawing/2014/main" id="{3CF16FFA-F82B-4454-967F-277EF70A37A0}"/>
              </a:ext>
            </a:extLst>
          </p:cNvPr>
          <p:cNvGrpSpPr/>
          <p:nvPr userDrawn="1"/>
        </p:nvGrpSpPr>
        <p:grpSpPr>
          <a:xfrm>
            <a:off x="548857" y="6076228"/>
            <a:ext cx="1052676" cy="319706"/>
            <a:chOff x="548858" y="6105930"/>
            <a:chExt cx="1015623" cy="308453"/>
          </a:xfrm>
        </p:grpSpPr>
        <p:pic>
          <p:nvPicPr>
            <p:cNvPr id="15" name="Graphic 27">
              <a:extLst>
                <a:ext uri="{FF2B5EF4-FFF2-40B4-BE49-F238E27FC236}">
                  <a16:creationId xmlns:a16="http://schemas.microsoft.com/office/drawing/2014/main" id="{FD663E88-6F7D-45D0-8F40-A94F7714BDB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8858" y="6188924"/>
              <a:ext cx="896825" cy="225459"/>
            </a:xfrm>
            <a:prstGeom prst="rect">
              <a:avLst/>
            </a:prstGeom>
          </p:spPr>
        </p:pic>
        <p:cxnSp>
          <p:nvCxnSpPr>
            <p:cNvPr id="16" name="Straight Connector 5">
              <a:extLst>
                <a:ext uri="{FF2B5EF4-FFF2-40B4-BE49-F238E27FC236}">
                  <a16:creationId xmlns:a16="http://schemas.microsoft.com/office/drawing/2014/main" id="{6DFD892B-ED0A-47CD-AEF6-535A9367B5A7}"/>
                </a:ext>
              </a:extLst>
            </p:cNvPr>
            <p:cNvCxnSpPr/>
            <p:nvPr/>
          </p:nvCxnSpPr>
          <p:spPr>
            <a:xfrm>
              <a:off x="1564481" y="6105930"/>
              <a:ext cx="0" cy="30572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504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å/ turkos: Tack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2AF68E-A63F-42C2-B9CC-F1F0CEBA98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sv-SE"/>
          </a:p>
        </p:txBody>
      </p:sp>
      <p:sp>
        <p:nvSpPr>
          <p:cNvPr id="12" name="Rectangle 37">
            <a:extLst>
              <a:ext uri="{FF2B5EF4-FFF2-40B4-BE49-F238E27FC236}">
                <a16:creationId xmlns:a16="http://schemas.microsoft.com/office/drawing/2014/main" id="{7D4F2F5E-D19A-4006-A2DA-D7DB1274E715}"/>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Graphic 49">
            <a:extLst>
              <a:ext uri="{FF2B5EF4-FFF2-40B4-BE49-F238E27FC236}">
                <a16:creationId xmlns:a16="http://schemas.microsoft.com/office/drawing/2014/main" id="{074E64DD-303B-4CCE-9370-993657B5E1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6" name="Picture 50" descr="A picture containing object, honeycomb, light, ball&#10;&#10;Description automatically generated">
            <a:extLst>
              <a:ext uri="{FF2B5EF4-FFF2-40B4-BE49-F238E27FC236}">
                <a16:creationId xmlns:a16="http://schemas.microsoft.com/office/drawing/2014/main" id="{BEC44AA1-4B61-425B-8DE3-FA233B8C0EE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7" name="Picture 47" descr="A person working on a computer&#10;&#10;Description automatically generated with medium confidence">
            <a:extLst>
              <a:ext uri="{FF2B5EF4-FFF2-40B4-BE49-F238E27FC236}">
                <a16:creationId xmlns:a16="http://schemas.microsoft.com/office/drawing/2014/main" id="{B22C9FAF-3BC9-45BA-AC30-F100FADA7228}"/>
              </a:ext>
            </a:extLst>
          </p:cNvPr>
          <p:cNvPicPr>
            <a:picLocks noChangeAspect="1"/>
          </p:cNvPicPr>
          <p:nvPr userDrawn="1"/>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538874" y="534563"/>
            <a:ext cx="2526388" cy="5800185"/>
          </a:xfrm>
          <a:prstGeom prst="rect">
            <a:avLst/>
          </a:prstGeom>
        </p:spPr>
      </p:pic>
    </p:spTree>
    <p:extLst>
      <p:ext uri="{BB962C8B-B14F-4D97-AF65-F5344CB8AC3E}">
        <p14:creationId xmlns:p14="http://schemas.microsoft.com/office/powerpoint/2010/main" val="982795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å/turkos: Framsida 2">
    <p:spTree>
      <p:nvGrpSpPr>
        <p:cNvPr id="1" name=""/>
        <p:cNvGrpSpPr/>
        <p:nvPr/>
      </p:nvGrpSpPr>
      <p:grpSpPr>
        <a:xfrm>
          <a:off x="0" y="0"/>
          <a:ext cx="0" cy="0"/>
          <a:chOff x="0" y="0"/>
          <a:chExt cx="0" cy="0"/>
        </a:xfrm>
      </p:grpSpPr>
      <p:cxnSp>
        <p:nvCxnSpPr>
          <p:cNvPr id="23" name="Rak koppling 58">
            <a:extLst>
              <a:ext uri="{FF2B5EF4-FFF2-40B4-BE49-F238E27FC236}">
                <a16:creationId xmlns:a16="http://schemas.microsoft.com/office/drawing/2014/main" id="{5BAF2D1B-3D75-47E8-8FE6-74904BA5FAD2}"/>
              </a:ext>
            </a:extLst>
          </p:cNvPr>
          <p:cNvCxnSpPr>
            <a:cxnSpLocks/>
          </p:cNvCxnSpPr>
          <p:nvPr userDrawn="1"/>
        </p:nvCxnSpPr>
        <p:spPr>
          <a:xfrm>
            <a:off x="3060000" y="535482"/>
            <a:ext cx="0" cy="5800185"/>
          </a:xfrm>
          <a:prstGeom prst="line">
            <a:avLst/>
          </a:prstGeom>
          <a:noFill/>
          <a:ln w="6350" cap="flat" cmpd="sng" algn="ctr">
            <a:solidFill>
              <a:srgbClr val="FFFFFF"/>
            </a:solidFill>
            <a:prstDash val="solid"/>
            <a:miter lim="800000"/>
          </a:ln>
          <a:effectLst/>
        </p:spPr>
      </p:cxnSp>
      <p:pic>
        <p:nvPicPr>
          <p:cNvPr id="24" name="Graphic 49">
            <a:extLst>
              <a:ext uri="{FF2B5EF4-FFF2-40B4-BE49-F238E27FC236}">
                <a16:creationId xmlns:a16="http://schemas.microsoft.com/office/drawing/2014/main" id="{6D69ABD4-ADE1-4D69-B8BC-CDBBBEEAE4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sp>
        <p:nvSpPr>
          <p:cNvPr id="11" name="Rektangel 10">
            <a:extLst>
              <a:ext uri="{FF2B5EF4-FFF2-40B4-BE49-F238E27FC236}">
                <a16:creationId xmlns:a16="http://schemas.microsoft.com/office/drawing/2014/main" id="{68196627-1A0E-4A52-B10E-49EAC88B4AE6}"/>
              </a:ext>
            </a:extLst>
          </p:cNvPr>
          <p:cNvSpPr/>
          <p:nvPr userDrawn="1"/>
        </p:nvSpPr>
        <p:spPr>
          <a:xfrm>
            <a:off x="535841" y="534562"/>
            <a:ext cx="11239456"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919D061E-7292-4A40-8B22-F9ECD5D7FB4B}"/>
              </a:ext>
            </a:extLst>
          </p:cNvPr>
          <p:cNvSpPr txBox="1"/>
          <p:nvPr userDrawn="1"/>
        </p:nvSpPr>
        <p:spPr>
          <a:xfrm>
            <a:off x="1071291" y="2211175"/>
            <a:ext cx="10148643" cy="1569660"/>
          </a:xfrm>
          <a:prstGeom prst="rect">
            <a:avLst/>
          </a:prstGeom>
          <a:noFill/>
        </p:spPr>
        <p:txBody>
          <a:bodyPr wrap="square" rtlCol="0">
            <a:spAutoFit/>
          </a:bodyPr>
          <a:lstStyle/>
          <a:p>
            <a:pPr algn="ctr"/>
            <a:r>
              <a:rPr lang="sv-SE" sz="9600">
                <a:solidFill>
                  <a:schemeClr val="tx1"/>
                </a:solidFill>
              </a:rPr>
              <a:t>BILD</a:t>
            </a:r>
          </a:p>
        </p:txBody>
      </p:sp>
    </p:spTree>
    <p:extLst>
      <p:ext uri="{BB962C8B-B14F-4D97-AF65-F5344CB8AC3E}">
        <p14:creationId xmlns:p14="http://schemas.microsoft.com/office/powerpoint/2010/main" val="16210306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å/turkos: Framsida">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75320D67-81EA-4C88-9003-6EFAA5482197}"/>
              </a:ext>
            </a:extLst>
          </p:cNvPr>
          <p:cNvSpPr/>
          <p:nvPr userDrawn="1"/>
        </p:nvSpPr>
        <p:spPr>
          <a:xfrm flipH="1">
            <a:off x="-1" y="1"/>
            <a:ext cx="12192000" cy="6857999"/>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Rectangle 8">
            <a:extLst>
              <a:ext uri="{FF2B5EF4-FFF2-40B4-BE49-F238E27FC236}">
                <a16:creationId xmlns:a16="http://schemas.microsoft.com/office/drawing/2014/main" id="{A211D58D-6536-4C28-916F-E8825F23EBFC}"/>
              </a:ext>
            </a:extLst>
          </p:cNvPr>
          <p:cNvSpPr/>
          <p:nvPr userDrawn="1"/>
        </p:nvSpPr>
        <p:spPr>
          <a:xfrm flipH="1">
            <a:off x="-2" y="1"/>
            <a:ext cx="3066389" cy="6857999"/>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Rectangle 37">
            <a:extLst>
              <a:ext uri="{FF2B5EF4-FFF2-40B4-BE49-F238E27FC236}">
                <a16:creationId xmlns:a16="http://schemas.microsoft.com/office/drawing/2014/main" id="{BE5F5B33-84D3-4FDF-94B3-808D9DA282B2}"/>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6" name="Graphic 49">
            <a:extLst>
              <a:ext uri="{FF2B5EF4-FFF2-40B4-BE49-F238E27FC236}">
                <a16:creationId xmlns:a16="http://schemas.microsoft.com/office/drawing/2014/main" id="{1B2FDEF7-68FF-4985-A9CA-09B11A5DF4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9" name="Picture 50" descr="A picture containing object, honeycomb, light, ball&#10;&#10;Description automatically generated">
            <a:extLst>
              <a:ext uri="{FF2B5EF4-FFF2-40B4-BE49-F238E27FC236}">
                <a16:creationId xmlns:a16="http://schemas.microsoft.com/office/drawing/2014/main" id="{B3C9D66E-B447-40DA-A8F0-ECEDEA67722B}"/>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3" name="Picture 2" descr="A stack of rocks&#10;&#10;Description automatically generated with low confidence">
            <a:extLst>
              <a:ext uri="{FF2B5EF4-FFF2-40B4-BE49-F238E27FC236}">
                <a16:creationId xmlns:a16="http://schemas.microsoft.com/office/drawing/2014/main" id="{DC568367-7B22-412C-AB2D-449C6E80462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0840" y="530203"/>
            <a:ext cx="2585547" cy="5797376"/>
          </a:xfrm>
          <a:prstGeom prst="rect">
            <a:avLst/>
          </a:prstGeom>
        </p:spPr>
      </p:pic>
      <p:pic>
        <p:nvPicPr>
          <p:cNvPr id="1030" name="Picture 6">
            <a:extLst>
              <a:ext uri="{FF2B5EF4-FFF2-40B4-BE49-F238E27FC236}">
                <a16:creationId xmlns:a16="http://schemas.microsoft.com/office/drawing/2014/main" id="{8B3BF10B-388A-32C6-3545-E74D475C6BFF}"/>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2138" r="22598"/>
          <a:stretch/>
        </p:blipFill>
        <p:spPr bwMode="auto">
          <a:xfrm>
            <a:off x="480840" y="385100"/>
            <a:ext cx="2585547" cy="5942479"/>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descr="En bild som visar träd, utomhus, dag&#10;&#10;Automatiskt genererad beskrivning">
            <a:extLst>
              <a:ext uri="{FF2B5EF4-FFF2-40B4-BE49-F238E27FC236}">
                <a16:creationId xmlns:a16="http://schemas.microsoft.com/office/drawing/2014/main" id="{D350E7B8-A8D4-344A-A0DC-88C59273C085}"/>
              </a:ext>
            </a:extLst>
          </p:cNvPr>
          <p:cNvPicPr>
            <a:picLocks noChangeAspect="1"/>
          </p:cNvPicPr>
          <p:nvPr userDrawn="1"/>
        </p:nvPicPr>
        <p:blipFill rotWithShape="1">
          <a:blip r:embed="rId7"/>
          <a:srcRect l="26937" t="8243" r="16400" b="5106"/>
          <a:stretch/>
        </p:blipFill>
        <p:spPr>
          <a:xfrm>
            <a:off x="480840" y="385100"/>
            <a:ext cx="2585547" cy="5942478"/>
          </a:xfrm>
          <a:prstGeom prst="rect">
            <a:avLst/>
          </a:prstGeom>
        </p:spPr>
      </p:pic>
    </p:spTree>
    <p:extLst>
      <p:ext uri="{BB962C8B-B14F-4D97-AF65-F5344CB8AC3E}">
        <p14:creationId xmlns:p14="http://schemas.microsoft.com/office/powerpoint/2010/main" val="2522375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å/turkos: Framsida 2">
    <p:spTree>
      <p:nvGrpSpPr>
        <p:cNvPr id="1" name=""/>
        <p:cNvGrpSpPr/>
        <p:nvPr/>
      </p:nvGrpSpPr>
      <p:grpSpPr>
        <a:xfrm>
          <a:off x="0" y="0"/>
          <a:ext cx="0" cy="0"/>
          <a:chOff x="0" y="0"/>
          <a:chExt cx="0" cy="0"/>
        </a:xfrm>
      </p:grpSpPr>
      <p:cxnSp>
        <p:nvCxnSpPr>
          <p:cNvPr id="23" name="Rak koppling 58">
            <a:extLst>
              <a:ext uri="{FF2B5EF4-FFF2-40B4-BE49-F238E27FC236}">
                <a16:creationId xmlns:a16="http://schemas.microsoft.com/office/drawing/2014/main" id="{5BAF2D1B-3D75-47E8-8FE6-74904BA5FAD2}"/>
              </a:ext>
            </a:extLst>
          </p:cNvPr>
          <p:cNvCxnSpPr>
            <a:cxnSpLocks/>
          </p:cNvCxnSpPr>
          <p:nvPr userDrawn="1"/>
        </p:nvCxnSpPr>
        <p:spPr>
          <a:xfrm>
            <a:off x="3060000" y="535482"/>
            <a:ext cx="0" cy="5800185"/>
          </a:xfrm>
          <a:prstGeom prst="line">
            <a:avLst/>
          </a:prstGeom>
          <a:noFill/>
          <a:ln w="6350" cap="flat" cmpd="sng" algn="ctr">
            <a:solidFill>
              <a:srgbClr val="FFFFFF"/>
            </a:solidFill>
            <a:prstDash val="solid"/>
            <a:miter lim="800000"/>
          </a:ln>
          <a:effectLst/>
        </p:spPr>
      </p:cxnSp>
      <p:pic>
        <p:nvPicPr>
          <p:cNvPr id="24" name="Graphic 49">
            <a:extLst>
              <a:ext uri="{FF2B5EF4-FFF2-40B4-BE49-F238E27FC236}">
                <a16:creationId xmlns:a16="http://schemas.microsoft.com/office/drawing/2014/main" id="{6D69ABD4-ADE1-4D69-B8BC-CDBBBEEAE4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sp>
        <p:nvSpPr>
          <p:cNvPr id="11" name="Rektangel 10">
            <a:extLst>
              <a:ext uri="{FF2B5EF4-FFF2-40B4-BE49-F238E27FC236}">
                <a16:creationId xmlns:a16="http://schemas.microsoft.com/office/drawing/2014/main" id="{68196627-1A0E-4A52-B10E-49EAC88B4AE6}"/>
              </a:ext>
            </a:extLst>
          </p:cNvPr>
          <p:cNvSpPr/>
          <p:nvPr userDrawn="1"/>
        </p:nvSpPr>
        <p:spPr>
          <a:xfrm>
            <a:off x="535841" y="534562"/>
            <a:ext cx="11239456"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919D061E-7292-4A40-8B22-F9ECD5D7FB4B}"/>
              </a:ext>
            </a:extLst>
          </p:cNvPr>
          <p:cNvSpPr txBox="1"/>
          <p:nvPr userDrawn="1"/>
        </p:nvSpPr>
        <p:spPr>
          <a:xfrm>
            <a:off x="1071291" y="2211175"/>
            <a:ext cx="10148643" cy="1569660"/>
          </a:xfrm>
          <a:prstGeom prst="rect">
            <a:avLst/>
          </a:prstGeom>
          <a:noFill/>
        </p:spPr>
        <p:txBody>
          <a:bodyPr wrap="square" rtlCol="0">
            <a:spAutoFit/>
          </a:bodyPr>
          <a:lstStyle/>
          <a:p>
            <a:pPr algn="ctr"/>
            <a:r>
              <a:rPr lang="sv-SE" sz="9600">
                <a:solidFill>
                  <a:schemeClr val="tx1"/>
                </a:solidFill>
              </a:rPr>
              <a:t>BILD</a:t>
            </a:r>
          </a:p>
        </p:txBody>
      </p:sp>
    </p:spTree>
    <p:extLst>
      <p:ext uri="{BB962C8B-B14F-4D97-AF65-F5344CB8AC3E}">
        <p14:creationId xmlns:p14="http://schemas.microsoft.com/office/powerpoint/2010/main" val="2271655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5" name="Bildobjekt 4">
            <a:extLst>
              <a:ext uri="{FF2B5EF4-FFF2-40B4-BE49-F238E27FC236}">
                <a16:creationId xmlns:a16="http://schemas.microsoft.com/office/drawing/2014/main" id="{42910C0C-6FE4-CE61-E28B-7F8BC9A51688}"/>
              </a:ext>
            </a:extLst>
          </p:cNvPr>
          <p:cNvPicPr>
            <a:picLocks noChangeAspect="1"/>
          </p:cNvPicPr>
          <p:nvPr userDrawn="1"/>
        </p:nvPicPr>
        <p:blipFill>
          <a:blip r:embed="rId5"/>
          <a:srcRect l="23044" r="23044"/>
          <a:stretch/>
        </p:blipFill>
        <p:spPr>
          <a:xfrm>
            <a:off x="593937" y="533736"/>
            <a:ext cx="2590800" cy="6007083"/>
          </a:xfrm>
          <a:prstGeom prst="rect">
            <a:avLst/>
          </a:prstGeom>
        </p:spPr>
      </p:pic>
    </p:spTree>
    <p:extLst>
      <p:ext uri="{BB962C8B-B14F-4D97-AF65-F5344CB8AC3E}">
        <p14:creationId xmlns:p14="http://schemas.microsoft.com/office/powerpoint/2010/main" val="1063641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2" name="Bildobjekt 1">
            <a:extLst>
              <a:ext uri="{FF2B5EF4-FFF2-40B4-BE49-F238E27FC236}">
                <a16:creationId xmlns:a16="http://schemas.microsoft.com/office/drawing/2014/main" id="{8DF2A5B6-5E8B-2A5A-010E-F72AE4FE73B3}"/>
              </a:ext>
            </a:extLst>
          </p:cNvPr>
          <p:cNvPicPr>
            <a:picLocks noChangeAspect="1"/>
          </p:cNvPicPr>
          <p:nvPr userDrawn="1"/>
        </p:nvPicPr>
        <p:blipFill>
          <a:blip r:embed="rId5"/>
          <a:srcRect l="23044" r="23044"/>
          <a:stretch/>
        </p:blipFill>
        <p:spPr>
          <a:xfrm>
            <a:off x="593937" y="533736"/>
            <a:ext cx="2590800" cy="6007083"/>
          </a:xfrm>
          <a:prstGeom prst="rect">
            <a:avLst/>
          </a:prstGeom>
        </p:spPr>
      </p:pic>
    </p:spTree>
    <p:extLst>
      <p:ext uri="{BB962C8B-B14F-4D97-AF65-F5344CB8AC3E}">
        <p14:creationId xmlns:p14="http://schemas.microsoft.com/office/powerpoint/2010/main" val="3446414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2" name="Bildobjekt 1">
            <a:extLst>
              <a:ext uri="{FF2B5EF4-FFF2-40B4-BE49-F238E27FC236}">
                <a16:creationId xmlns:a16="http://schemas.microsoft.com/office/drawing/2014/main" id="{12E0F6B5-E2B8-AFB2-DF61-08DC401BA994}"/>
              </a:ext>
            </a:extLst>
          </p:cNvPr>
          <p:cNvPicPr>
            <a:picLocks noChangeAspect="1"/>
          </p:cNvPicPr>
          <p:nvPr userDrawn="1"/>
        </p:nvPicPr>
        <p:blipFill>
          <a:blip r:embed="rId5"/>
          <a:srcRect l="23044" r="23044"/>
          <a:stretch/>
        </p:blipFill>
        <p:spPr>
          <a:xfrm>
            <a:off x="593937" y="533736"/>
            <a:ext cx="2590800" cy="6007083"/>
          </a:xfrm>
          <a:prstGeom prst="rect">
            <a:avLst/>
          </a:prstGeom>
        </p:spPr>
      </p:pic>
    </p:spTree>
    <p:extLst>
      <p:ext uri="{BB962C8B-B14F-4D97-AF65-F5344CB8AC3E}">
        <p14:creationId xmlns:p14="http://schemas.microsoft.com/office/powerpoint/2010/main" val="3978012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2" name="Bildobjekt 1">
            <a:extLst>
              <a:ext uri="{FF2B5EF4-FFF2-40B4-BE49-F238E27FC236}">
                <a16:creationId xmlns:a16="http://schemas.microsoft.com/office/drawing/2014/main" id="{681AD1CA-1BCD-E18D-3AB7-3AE6007387D2}"/>
              </a:ext>
            </a:extLst>
          </p:cNvPr>
          <p:cNvPicPr>
            <a:picLocks noChangeAspect="1"/>
          </p:cNvPicPr>
          <p:nvPr userDrawn="1"/>
        </p:nvPicPr>
        <p:blipFill>
          <a:blip r:embed="rId5"/>
          <a:srcRect l="23044" r="23044"/>
          <a:stretch/>
        </p:blipFill>
        <p:spPr>
          <a:xfrm>
            <a:off x="593937" y="533736"/>
            <a:ext cx="2590800" cy="6007083"/>
          </a:xfrm>
          <a:prstGeom prst="rect">
            <a:avLst/>
          </a:prstGeom>
        </p:spPr>
      </p:pic>
    </p:spTree>
    <p:extLst>
      <p:ext uri="{BB962C8B-B14F-4D97-AF65-F5344CB8AC3E}">
        <p14:creationId xmlns:p14="http://schemas.microsoft.com/office/powerpoint/2010/main" val="3383759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å/ turkos: introbild / agenda / om undersökningen version 2">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4088A21D-E6AA-44EA-B67C-EF8F8EE031C9}"/>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53303CF6-FC3A-48DA-A63E-C81A7BA4D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14" name="Picture 50" descr="A picture containing object, honeycomb, light, ball&#10;&#10;Description automatically generated">
            <a:extLst>
              <a:ext uri="{FF2B5EF4-FFF2-40B4-BE49-F238E27FC236}">
                <a16:creationId xmlns:a16="http://schemas.microsoft.com/office/drawing/2014/main" id="{F904F011-09A2-4E7B-AA2A-D8D2126C0B94}"/>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sp>
        <p:nvSpPr>
          <p:cNvPr id="15" name="Rectangle 13">
            <a:extLst>
              <a:ext uri="{FF2B5EF4-FFF2-40B4-BE49-F238E27FC236}">
                <a16:creationId xmlns:a16="http://schemas.microsoft.com/office/drawing/2014/main" id="{73FF2836-F0CD-4B4E-9476-7F62BE92F7CC}"/>
              </a:ext>
            </a:extLst>
          </p:cNvPr>
          <p:cNvSpPr/>
          <p:nvPr userDrawn="1"/>
        </p:nvSpPr>
        <p:spPr>
          <a:xfrm>
            <a:off x="3066387" y="535482"/>
            <a:ext cx="8602851" cy="580018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3963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å/ turkos: Kapitelavdelare">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D19A31F3-1053-4F12-9985-283B308BF16D}"/>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3A94C9AA-337D-473E-A4C8-6A44AEB3D2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14" name="Rectangle 13">
            <a:extLst>
              <a:ext uri="{FF2B5EF4-FFF2-40B4-BE49-F238E27FC236}">
                <a16:creationId xmlns:a16="http://schemas.microsoft.com/office/drawing/2014/main" id="{05E29F8F-B95C-4A23-B3EE-C553E06D56EB}"/>
              </a:ext>
            </a:extLst>
          </p:cNvPr>
          <p:cNvSpPr/>
          <p:nvPr userDrawn="1"/>
        </p:nvSpPr>
        <p:spPr>
          <a:xfrm>
            <a:off x="3066387" y="535482"/>
            <a:ext cx="8602851" cy="5800185"/>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Picture 50" descr="A picture containing object, honeycomb, light, ball&#10;&#10;Description automatically generated">
            <a:extLst>
              <a:ext uri="{FF2B5EF4-FFF2-40B4-BE49-F238E27FC236}">
                <a16:creationId xmlns:a16="http://schemas.microsoft.com/office/drawing/2014/main" id="{F9B93E93-B62B-4D01-A30A-29BA044179C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spTree>
    <p:extLst>
      <p:ext uri="{BB962C8B-B14F-4D97-AF65-F5344CB8AC3E}">
        <p14:creationId xmlns:p14="http://schemas.microsoft.com/office/powerpoint/2010/main" val="3122842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å/ turkos: Kapitelavdelare">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D19A31F3-1053-4F12-9985-283B308BF16D}"/>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3A94C9AA-337D-473E-A4C8-6A44AEB3D2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14" name="Rectangle 13">
            <a:extLst>
              <a:ext uri="{FF2B5EF4-FFF2-40B4-BE49-F238E27FC236}">
                <a16:creationId xmlns:a16="http://schemas.microsoft.com/office/drawing/2014/main" id="{05E29F8F-B95C-4A23-B3EE-C553E06D56EB}"/>
              </a:ext>
            </a:extLst>
          </p:cNvPr>
          <p:cNvSpPr/>
          <p:nvPr userDrawn="1"/>
        </p:nvSpPr>
        <p:spPr>
          <a:xfrm>
            <a:off x="3066387" y="535482"/>
            <a:ext cx="8602851" cy="5800185"/>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Picture 50" descr="A picture containing object, honeycomb, light, ball&#10;&#10;Description automatically generated">
            <a:extLst>
              <a:ext uri="{FF2B5EF4-FFF2-40B4-BE49-F238E27FC236}">
                <a16:creationId xmlns:a16="http://schemas.microsoft.com/office/drawing/2014/main" id="{F9B93E93-B62B-4D01-A30A-29BA044179C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5" name="Picture 4" descr="Icon&#10;&#10;Description automatically generated">
            <a:extLst>
              <a:ext uri="{FF2B5EF4-FFF2-40B4-BE49-F238E27FC236}">
                <a16:creationId xmlns:a16="http://schemas.microsoft.com/office/drawing/2014/main" id="{B0494291-2A8E-4C8F-B080-3F7EE64EA7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3035" y="5833051"/>
            <a:ext cx="1357175" cy="195881"/>
          </a:xfrm>
          <a:prstGeom prst="rect">
            <a:avLst/>
          </a:prstGeom>
        </p:spPr>
      </p:pic>
    </p:spTree>
    <p:extLst>
      <p:ext uri="{BB962C8B-B14F-4D97-AF65-F5344CB8AC3E}">
        <p14:creationId xmlns:p14="http://schemas.microsoft.com/office/powerpoint/2010/main" val="330834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å/ turkos: Delad grafiksida">
    <p:spTree>
      <p:nvGrpSpPr>
        <p:cNvPr id="1" name=""/>
        <p:cNvGrpSpPr/>
        <p:nvPr/>
      </p:nvGrpSpPr>
      <p:grpSpPr>
        <a:xfrm>
          <a:off x="0" y="0"/>
          <a:ext cx="0" cy="0"/>
          <a:chOff x="0" y="0"/>
          <a:chExt cx="0" cy="0"/>
        </a:xfrm>
      </p:grpSpPr>
      <p:sp>
        <p:nvSpPr>
          <p:cNvPr id="14" name="Rectangle 37">
            <a:extLst>
              <a:ext uri="{FF2B5EF4-FFF2-40B4-BE49-F238E27FC236}">
                <a16:creationId xmlns:a16="http://schemas.microsoft.com/office/drawing/2014/main" id="{A32EB31E-1460-4CB8-A2C3-C81FECA160C1}"/>
              </a:ext>
            </a:extLst>
          </p:cNvPr>
          <p:cNvSpPr/>
          <p:nvPr userDrawn="1"/>
        </p:nvSpPr>
        <p:spPr>
          <a:xfrm flipH="1">
            <a:off x="180000" y="180000"/>
            <a:ext cx="11831998" cy="649778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TextBox 1">
            <a:extLst>
              <a:ext uri="{FF2B5EF4-FFF2-40B4-BE49-F238E27FC236}">
                <a16:creationId xmlns:a16="http://schemas.microsoft.com/office/drawing/2014/main" id="{83F4F546-F7B9-4510-B92D-AA11AC67D66E}"/>
              </a:ext>
            </a:extLst>
          </p:cNvPr>
          <p:cNvSpPr txBox="1"/>
          <p:nvPr userDrawn="1"/>
        </p:nvSpPr>
        <p:spPr>
          <a:xfrm>
            <a:off x="-289367" y="3842795"/>
            <a:ext cx="184731" cy="369332"/>
          </a:xfrm>
          <a:prstGeom prst="rect">
            <a:avLst/>
          </a:prstGeom>
          <a:noFill/>
        </p:spPr>
        <p:txBody>
          <a:bodyPr wrap="none" rtlCol="0">
            <a:spAutoFit/>
          </a:bodyPr>
          <a:lstStyle/>
          <a:p>
            <a:endParaRPr lang="sv-SE">
              <a:solidFill>
                <a:srgbClr val="000000"/>
              </a:solidFill>
              <a:latin typeface="Arial" panose="020B0604020202020204"/>
            </a:endParaRPr>
          </a:p>
        </p:txBody>
      </p:sp>
      <p:cxnSp>
        <p:nvCxnSpPr>
          <p:cNvPr id="16" name="Rak koppling 58">
            <a:extLst>
              <a:ext uri="{FF2B5EF4-FFF2-40B4-BE49-F238E27FC236}">
                <a16:creationId xmlns:a16="http://schemas.microsoft.com/office/drawing/2014/main" id="{491536DA-9C00-4AFF-B360-1C87DA7912A7}"/>
              </a:ext>
            </a:extLst>
          </p:cNvPr>
          <p:cNvCxnSpPr>
            <a:cxnSpLocks/>
          </p:cNvCxnSpPr>
          <p:nvPr userDrawn="1"/>
        </p:nvCxnSpPr>
        <p:spPr>
          <a:xfrm>
            <a:off x="3060000" y="535482"/>
            <a:ext cx="0" cy="5800185"/>
          </a:xfrm>
          <a:prstGeom prst="line">
            <a:avLst/>
          </a:prstGeom>
          <a:noFill/>
          <a:ln w="6350" cap="flat" cmpd="sng" algn="ctr">
            <a:solidFill>
              <a:srgbClr val="000000">
                <a:lumMod val="75000"/>
                <a:lumOff val="25000"/>
              </a:srgbClr>
            </a:solidFill>
            <a:prstDash val="solid"/>
            <a:miter lim="800000"/>
          </a:ln>
          <a:effectLst/>
        </p:spPr>
      </p:cxnSp>
      <p:pic>
        <p:nvPicPr>
          <p:cNvPr id="19" name="Graphic 33">
            <a:extLst>
              <a:ext uri="{FF2B5EF4-FFF2-40B4-BE49-F238E27FC236}">
                <a16:creationId xmlns:a16="http://schemas.microsoft.com/office/drawing/2014/main" id="{16C2A90B-9CB9-4962-A436-0CF1E933BE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6" name="Picture 7" descr="Icon&#10;&#10;Description automatically generated">
            <a:extLst>
              <a:ext uri="{FF2B5EF4-FFF2-40B4-BE49-F238E27FC236}">
                <a16:creationId xmlns:a16="http://schemas.microsoft.com/office/drawing/2014/main" id="{EE55D184-F9C2-6269-E9FE-131586E688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51756"/>
            <a:ext cx="1357169" cy="195880"/>
          </a:xfrm>
          <a:prstGeom prst="rect">
            <a:avLst/>
          </a:prstGeom>
        </p:spPr>
      </p:pic>
    </p:spTree>
    <p:extLst>
      <p:ext uri="{BB962C8B-B14F-4D97-AF65-F5344CB8AC3E}">
        <p14:creationId xmlns:p14="http://schemas.microsoft.com/office/powerpoint/2010/main" val="2965454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3" name="Picture 2" descr="A person walking on a path in a forest&#10;&#10;Description automatically generated with medium confidence">
            <a:extLst>
              <a:ext uri="{FF2B5EF4-FFF2-40B4-BE49-F238E27FC236}">
                <a16:creationId xmlns:a16="http://schemas.microsoft.com/office/drawing/2014/main" id="{48403CB8-85A3-42D7-9A53-52DDF7B1380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16701" y="529486"/>
            <a:ext cx="2632981" cy="5798809"/>
          </a:xfrm>
          <a:prstGeom prst="rect">
            <a:avLst/>
          </a:prstGeom>
        </p:spPr>
      </p:pic>
      <p:pic>
        <p:nvPicPr>
          <p:cNvPr id="2050" name="Picture 2">
            <a:extLst>
              <a:ext uri="{FF2B5EF4-FFF2-40B4-BE49-F238E27FC236}">
                <a16:creationId xmlns:a16="http://schemas.microsoft.com/office/drawing/2014/main" id="{10932B3B-6120-13BA-0EEE-8513F915A6E2}"/>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1473" t="1018" r="20512"/>
          <a:stretch/>
        </p:blipFill>
        <p:spPr bwMode="auto">
          <a:xfrm>
            <a:off x="416701" y="529486"/>
            <a:ext cx="2632981" cy="586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606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å/ turkos: Delad grafiksida">
    <p:spTree>
      <p:nvGrpSpPr>
        <p:cNvPr id="1" name=""/>
        <p:cNvGrpSpPr/>
        <p:nvPr/>
      </p:nvGrpSpPr>
      <p:grpSpPr>
        <a:xfrm>
          <a:off x="0" y="0"/>
          <a:ext cx="0" cy="0"/>
          <a:chOff x="0" y="0"/>
          <a:chExt cx="0" cy="0"/>
        </a:xfrm>
      </p:grpSpPr>
      <p:sp>
        <p:nvSpPr>
          <p:cNvPr id="14" name="Rectangle 37">
            <a:extLst>
              <a:ext uri="{FF2B5EF4-FFF2-40B4-BE49-F238E27FC236}">
                <a16:creationId xmlns:a16="http://schemas.microsoft.com/office/drawing/2014/main" id="{A32EB31E-1460-4CB8-A2C3-C81FECA160C1}"/>
              </a:ext>
            </a:extLst>
          </p:cNvPr>
          <p:cNvSpPr/>
          <p:nvPr userDrawn="1"/>
        </p:nvSpPr>
        <p:spPr>
          <a:xfrm flipH="1">
            <a:off x="180000" y="180000"/>
            <a:ext cx="11831998" cy="649778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TextBox 1">
            <a:extLst>
              <a:ext uri="{FF2B5EF4-FFF2-40B4-BE49-F238E27FC236}">
                <a16:creationId xmlns:a16="http://schemas.microsoft.com/office/drawing/2014/main" id="{83F4F546-F7B9-4510-B92D-AA11AC67D66E}"/>
              </a:ext>
            </a:extLst>
          </p:cNvPr>
          <p:cNvSpPr txBox="1"/>
          <p:nvPr userDrawn="1"/>
        </p:nvSpPr>
        <p:spPr>
          <a:xfrm>
            <a:off x="-289367" y="3842795"/>
            <a:ext cx="184731" cy="369332"/>
          </a:xfrm>
          <a:prstGeom prst="rect">
            <a:avLst/>
          </a:prstGeom>
          <a:noFill/>
        </p:spPr>
        <p:txBody>
          <a:bodyPr wrap="none" rtlCol="0">
            <a:spAutoFit/>
          </a:bodyPr>
          <a:lstStyle/>
          <a:p>
            <a:endParaRPr lang="sv-SE">
              <a:solidFill>
                <a:srgbClr val="000000"/>
              </a:solidFill>
              <a:latin typeface="Arial" panose="020B0604020202020204"/>
            </a:endParaRPr>
          </a:p>
        </p:txBody>
      </p:sp>
      <p:cxnSp>
        <p:nvCxnSpPr>
          <p:cNvPr id="16" name="Rak koppling 58">
            <a:extLst>
              <a:ext uri="{FF2B5EF4-FFF2-40B4-BE49-F238E27FC236}">
                <a16:creationId xmlns:a16="http://schemas.microsoft.com/office/drawing/2014/main" id="{491536DA-9C00-4AFF-B360-1C87DA7912A7}"/>
              </a:ext>
            </a:extLst>
          </p:cNvPr>
          <p:cNvCxnSpPr>
            <a:cxnSpLocks/>
          </p:cNvCxnSpPr>
          <p:nvPr userDrawn="1"/>
        </p:nvCxnSpPr>
        <p:spPr>
          <a:xfrm>
            <a:off x="3060000" y="535482"/>
            <a:ext cx="0" cy="5800185"/>
          </a:xfrm>
          <a:prstGeom prst="line">
            <a:avLst/>
          </a:prstGeom>
          <a:noFill/>
          <a:ln w="6350" cap="flat" cmpd="sng" algn="ctr">
            <a:solidFill>
              <a:srgbClr val="000000">
                <a:lumMod val="75000"/>
                <a:lumOff val="25000"/>
              </a:srgbClr>
            </a:solidFill>
            <a:prstDash val="solid"/>
            <a:miter lim="800000"/>
          </a:ln>
          <a:effectLst/>
        </p:spPr>
      </p:cxnSp>
      <p:pic>
        <p:nvPicPr>
          <p:cNvPr id="19" name="Graphic 33">
            <a:extLst>
              <a:ext uri="{FF2B5EF4-FFF2-40B4-BE49-F238E27FC236}">
                <a16:creationId xmlns:a16="http://schemas.microsoft.com/office/drawing/2014/main" id="{16C2A90B-9CB9-4962-A436-0CF1E933BE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6" name="Picture 5" descr="Icon&#10;&#10;Description automatically generated">
            <a:extLst>
              <a:ext uri="{FF2B5EF4-FFF2-40B4-BE49-F238E27FC236}">
                <a16:creationId xmlns:a16="http://schemas.microsoft.com/office/drawing/2014/main" id="{14B984D5-B18C-473D-A22E-5A85E9EFDE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1854239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å/ turkos: Hel grafiksida">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8C002B81-2195-41EF-80D3-1C2C50350C8B}"/>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C0FB744A-53E8-4A9A-9E69-A9723D3EE1AE}"/>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957E9A3D-C98D-4347-830C-EE1DFDD789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Tree>
    <p:extLst>
      <p:ext uri="{BB962C8B-B14F-4D97-AF65-F5344CB8AC3E}">
        <p14:creationId xmlns:p14="http://schemas.microsoft.com/office/powerpoint/2010/main" val="1519465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å/ turkos: Hel grafiksida">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8C002B81-2195-41EF-80D3-1C2C50350C8B}"/>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C0FB744A-53E8-4A9A-9E69-A9723D3EE1AE}"/>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957E9A3D-C98D-4347-830C-EE1DFDD789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8" name="Picture 7" descr="Icon&#10;&#10;Description automatically generated">
            <a:extLst>
              <a:ext uri="{FF2B5EF4-FFF2-40B4-BE49-F238E27FC236}">
                <a16:creationId xmlns:a16="http://schemas.microsoft.com/office/drawing/2014/main" id="{E09BC5C0-5031-4753-953C-4ED8EAB1C49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426581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å/ turkos: Delad sida med text">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BDAD08F5-010D-4EB5-B96C-D5547AE7C18E}"/>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1">
            <a:extLst>
              <a:ext uri="{FF2B5EF4-FFF2-40B4-BE49-F238E27FC236}">
                <a16:creationId xmlns:a16="http://schemas.microsoft.com/office/drawing/2014/main" id="{EB372749-BE23-4DEC-9220-258B38339D67}"/>
              </a:ext>
            </a:extLst>
          </p:cNvPr>
          <p:cNvSpPr txBox="1"/>
          <p:nvPr userDrawn="1"/>
        </p:nvSpPr>
        <p:spPr>
          <a:xfrm>
            <a:off x="-289367" y="384279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7" name="Rak koppling 58">
            <a:extLst>
              <a:ext uri="{FF2B5EF4-FFF2-40B4-BE49-F238E27FC236}">
                <a16:creationId xmlns:a16="http://schemas.microsoft.com/office/drawing/2014/main" id="{88B7EFD6-3E58-4C76-9BB6-87DADCA12AEB}"/>
              </a:ext>
            </a:extLst>
          </p:cNvPr>
          <p:cNvCxnSpPr>
            <a:cxnSpLocks/>
          </p:cNvCxnSpPr>
          <p:nvPr userDrawn="1"/>
        </p:nvCxnSpPr>
        <p:spPr>
          <a:xfrm>
            <a:off x="3060000" y="535482"/>
            <a:ext cx="0" cy="580018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Graphic 33">
            <a:extLst>
              <a:ext uri="{FF2B5EF4-FFF2-40B4-BE49-F238E27FC236}">
                <a16:creationId xmlns:a16="http://schemas.microsoft.com/office/drawing/2014/main" id="{05757A29-26E8-4EE5-BC0D-04FEFF00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8" name="Rektangel 7">
            <a:extLst>
              <a:ext uri="{FF2B5EF4-FFF2-40B4-BE49-F238E27FC236}">
                <a16:creationId xmlns:a16="http://schemas.microsoft.com/office/drawing/2014/main" id="{596555B1-4847-4350-B70C-A53FED3B1007}"/>
              </a:ext>
            </a:extLst>
          </p:cNvPr>
          <p:cNvSpPr/>
          <p:nvPr userDrawn="1"/>
        </p:nvSpPr>
        <p:spPr>
          <a:xfrm>
            <a:off x="9117001" y="534563"/>
            <a:ext cx="2526137"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AA57CF1F-E0E6-4E1C-A1D5-4B60546C84FA}"/>
              </a:ext>
            </a:extLst>
          </p:cNvPr>
          <p:cNvSpPr txBox="1"/>
          <p:nvPr userDrawn="1"/>
        </p:nvSpPr>
        <p:spPr>
          <a:xfrm>
            <a:off x="9692210" y="3250908"/>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4118346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å/ turkos: Delad sida med text över helsida">
    <p:spTree>
      <p:nvGrpSpPr>
        <p:cNvPr id="1" name=""/>
        <p:cNvGrpSpPr/>
        <p:nvPr/>
      </p:nvGrpSpPr>
      <p:grpSpPr>
        <a:xfrm>
          <a:off x="0" y="0"/>
          <a:ext cx="0" cy="0"/>
          <a:chOff x="0" y="0"/>
          <a:chExt cx="0" cy="0"/>
        </a:xfrm>
      </p:grpSpPr>
      <p:pic>
        <p:nvPicPr>
          <p:cNvPr id="8" name="Graphic 33">
            <a:extLst>
              <a:ext uri="{FF2B5EF4-FFF2-40B4-BE49-F238E27FC236}">
                <a16:creationId xmlns:a16="http://schemas.microsoft.com/office/drawing/2014/main" id="{31AD526F-1724-4552-9739-888A877AD6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4" name="Rektangel 3">
            <a:extLst>
              <a:ext uri="{FF2B5EF4-FFF2-40B4-BE49-F238E27FC236}">
                <a16:creationId xmlns:a16="http://schemas.microsoft.com/office/drawing/2014/main" id="{57BD72F7-4D73-4165-BD47-4F418984A283}"/>
              </a:ext>
            </a:extLst>
          </p:cNvPr>
          <p:cNvSpPr/>
          <p:nvPr userDrawn="1"/>
        </p:nvSpPr>
        <p:spPr>
          <a:xfrm>
            <a:off x="9117001" y="534563"/>
            <a:ext cx="2526137"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86EBFBA5-5017-4D0F-AB38-16E7973D53CB}"/>
              </a:ext>
            </a:extLst>
          </p:cNvPr>
          <p:cNvSpPr txBox="1"/>
          <p:nvPr userDrawn="1"/>
        </p:nvSpPr>
        <p:spPr>
          <a:xfrm>
            <a:off x="9692210" y="3250908"/>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1880684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å/ turkos: Hel sida med text och bild (vä)">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9FC1256-9585-4305-BCA6-687EC078E352}"/>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10" name="Graphic 20">
            <a:extLst>
              <a:ext uri="{FF2B5EF4-FFF2-40B4-BE49-F238E27FC236}">
                <a16:creationId xmlns:a16="http://schemas.microsoft.com/office/drawing/2014/main" id="{4A85DCC4-D948-4BFD-BFD6-4BB3E2D6B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5" name="Rektangel 4">
            <a:extLst>
              <a:ext uri="{FF2B5EF4-FFF2-40B4-BE49-F238E27FC236}">
                <a16:creationId xmlns:a16="http://schemas.microsoft.com/office/drawing/2014/main" id="{F4877005-D0A4-4012-ACD6-FC75BF4AD733}"/>
              </a:ext>
            </a:extLst>
          </p:cNvPr>
          <p:cNvSpPr/>
          <p:nvPr userDrawn="1"/>
        </p:nvSpPr>
        <p:spPr>
          <a:xfrm>
            <a:off x="535250" y="1220287"/>
            <a:ext cx="2526137" cy="438695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2FF86A42-3913-4FD3-9107-7B15BAEB95B0}"/>
              </a:ext>
            </a:extLst>
          </p:cNvPr>
          <p:cNvSpPr txBox="1"/>
          <p:nvPr userDrawn="1"/>
        </p:nvSpPr>
        <p:spPr>
          <a:xfrm>
            <a:off x="1036318" y="3244334"/>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1542626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å/ turkos: Hel sida med text och bild (hö)">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31F89B6C-5364-4AF9-A8AA-643D945DA99B}"/>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371AEBCE-FA60-4EA7-90BE-CD27CD357D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5" name="Rektangel 4">
            <a:extLst>
              <a:ext uri="{FF2B5EF4-FFF2-40B4-BE49-F238E27FC236}">
                <a16:creationId xmlns:a16="http://schemas.microsoft.com/office/drawing/2014/main" id="{F5795F28-7D94-4363-B851-D86A79EF4F2E}"/>
              </a:ext>
            </a:extLst>
          </p:cNvPr>
          <p:cNvSpPr/>
          <p:nvPr userDrawn="1"/>
        </p:nvSpPr>
        <p:spPr>
          <a:xfrm>
            <a:off x="7004115" y="1259782"/>
            <a:ext cx="4639024" cy="436707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46D8EF43-AE6C-44D4-A03D-3B6722A0C5D4}"/>
              </a:ext>
            </a:extLst>
          </p:cNvPr>
          <p:cNvSpPr txBox="1"/>
          <p:nvPr userDrawn="1"/>
        </p:nvSpPr>
        <p:spPr>
          <a:xfrm>
            <a:off x="8561627" y="3244334"/>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3220641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å/ turkos: Logga vid samarbete">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0438C3BB-AF50-4B28-AD68-7E64380D668F}"/>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4BA4A557-5FEE-4F85-9898-8C9B69BC7355}"/>
              </a:ext>
            </a:extLst>
          </p:cNvPr>
          <p:cNvSpPr txBox="1"/>
          <p:nvPr userDrawn="1"/>
        </p:nvSpPr>
        <p:spPr>
          <a:xfrm>
            <a:off x="-289367" y="3842795"/>
            <a:ext cx="184731" cy="369332"/>
          </a:xfrm>
          <a:prstGeom prst="rect">
            <a:avLst/>
          </a:prstGeom>
          <a:noFill/>
        </p:spPr>
        <p:txBody>
          <a:bodyPr wrap="none" rtlCol="0">
            <a:spAutoFit/>
          </a:bodyPr>
          <a:lstStyle/>
          <a:p>
            <a:endParaRPr lang="sv-SE"/>
          </a:p>
        </p:txBody>
      </p:sp>
      <p:cxnSp>
        <p:nvCxnSpPr>
          <p:cNvPr id="7" name="Rak koppling 58">
            <a:extLst>
              <a:ext uri="{FF2B5EF4-FFF2-40B4-BE49-F238E27FC236}">
                <a16:creationId xmlns:a16="http://schemas.microsoft.com/office/drawing/2014/main" id="{F8A49536-734E-4EEB-B3C6-8EF16FEFC721}"/>
              </a:ext>
            </a:extLst>
          </p:cNvPr>
          <p:cNvCxnSpPr>
            <a:cxnSpLocks/>
          </p:cNvCxnSpPr>
          <p:nvPr userDrawn="1"/>
        </p:nvCxnSpPr>
        <p:spPr>
          <a:xfrm>
            <a:off x="3060000" y="535482"/>
            <a:ext cx="0" cy="580018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4" name="Group 6">
            <a:extLst>
              <a:ext uri="{FF2B5EF4-FFF2-40B4-BE49-F238E27FC236}">
                <a16:creationId xmlns:a16="http://schemas.microsoft.com/office/drawing/2014/main" id="{3CF16FFA-F82B-4454-967F-277EF70A37A0}"/>
              </a:ext>
            </a:extLst>
          </p:cNvPr>
          <p:cNvGrpSpPr/>
          <p:nvPr userDrawn="1"/>
        </p:nvGrpSpPr>
        <p:grpSpPr>
          <a:xfrm>
            <a:off x="548857" y="6076228"/>
            <a:ext cx="1052676" cy="319706"/>
            <a:chOff x="548858" y="6105930"/>
            <a:chExt cx="1015623" cy="308453"/>
          </a:xfrm>
        </p:grpSpPr>
        <p:pic>
          <p:nvPicPr>
            <p:cNvPr id="15" name="Graphic 27">
              <a:extLst>
                <a:ext uri="{FF2B5EF4-FFF2-40B4-BE49-F238E27FC236}">
                  <a16:creationId xmlns:a16="http://schemas.microsoft.com/office/drawing/2014/main" id="{FD663E88-6F7D-45D0-8F40-A94F7714BDB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8858" y="6188924"/>
              <a:ext cx="896825" cy="225459"/>
            </a:xfrm>
            <a:prstGeom prst="rect">
              <a:avLst/>
            </a:prstGeom>
          </p:spPr>
        </p:pic>
        <p:cxnSp>
          <p:nvCxnSpPr>
            <p:cNvPr id="16" name="Straight Connector 5">
              <a:extLst>
                <a:ext uri="{FF2B5EF4-FFF2-40B4-BE49-F238E27FC236}">
                  <a16:creationId xmlns:a16="http://schemas.microsoft.com/office/drawing/2014/main" id="{6DFD892B-ED0A-47CD-AEF6-535A9367B5A7}"/>
                </a:ext>
              </a:extLst>
            </p:cNvPr>
            <p:cNvCxnSpPr/>
            <p:nvPr/>
          </p:nvCxnSpPr>
          <p:spPr>
            <a:xfrm>
              <a:off x="1564481" y="6105930"/>
              <a:ext cx="0" cy="30572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9101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å/ turkos: Tack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2AF68E-A63F-42C2-B9CC-F1F0CEBA98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sv-SE"/>
          </a:p>
        </p:txBody>
      </p:sp>
      <p:sp>
        <p:nvSpPr>
          <p:cNvPr id="12" name="Rectangle 37">
            <a:extLst>
              <a:ext uri="{FF2B5EF4-FFF2-40B4-BE49-F238E27FC236}">
                <a16:creationId xmlns:a16="http://schemas.microsoft.com/office/drawing/2014/main" id="{7D4F2F5E-D19A-4006-A2DA-D7DB1274E715}"/>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Graphic 49">
            <a:extLst>
              <a:ext uri="{FF2B5EF4-FFF2-40B4-BE49-F238E27FC236}">
                <a16:creationId xmlns:a16="http://schemas.microsoft.com/office/drawing/2014/main" id="{074E64DD-303B-4CCE-9370-993657B5E1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6" name="Picture 50" descr="A picture containing object, honeycomb, light, ball&#10;&#10;Description automatically generated">
            <a:extLst>
              <a:ext uri="{FF2B5EF4-FFF2-40B4-BE49-F238E27FC236}">
                <a16:creationId xmlns:a16="http://schemas.microsoft.com/office/drawing/2014/main" id="{BEC44AA1-4B61-425B-8DE3-FA233B8C0EE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7" name="Picture 47" descr="A person working on a computer&#10;&#10;Description automatically generated with medium confidence">
            <a:extLst>
              <a:ext uri="{FF2B5EF4-FFF2-40B4-BE49-F238E27FC236}">
                <a16:creationId xmlns:a16="http://schemas.microsoft.com/office/drawing/2014/main" id="{B22C9FAF-3BC9-45BA-AC30-F100FADA7228}"/>
              </a:ext>
            </a:extLst>
          </p:cNvPr>
          <p:cNvPicPr>
            <a:picLocks noChangeAspect="1"/>
          </p:cNvPicPr>
          <p:nvPr userDrawn="1"/>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538874" y="534563"/>
            <a:ext cx="2526388" cy="5800185"/>
          </a:xfrm>
          <a:prstGeom prst="rect">
            <a:avLst/>
          </a:prstGeom>
        </p:spPr>
      </p:pic>
    </p:spTree>
    <p:extLst>
      <p:ext uri="{BB962C8B-B14F-4D97-AF65-F5344CB8AC3E}">
        <p14:creationId xmlns:p14="http://schemas.microsoft.com/office/powerpoint/2010/main" val="1865467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å/turkos: Framsida">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75320D67-81EA-4C88-9003-6EFAA5482197}"/>
              </a:ext>
            </a:extLst>
          </p:cNvPr>
          <p:cNvSpPr/>
          <p:nvPr userDrawn="1"/>
        </p:nvSpPr>
        <p:spPr>
          <a:xfrm flipH="1">
            <a:off x="-1" y="1"/>
            <a:ext cx="12192000" cy="6857999"/>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Rectangle 8">
            <a:extLst>
              <a:ext uri="{FF2B5EF4-FFF2-40B4-BE49-F238E27FC236}">
                <a16:creationId xmlns:a16="http://schemas.microsoft.com/office/drawing/2014/main" id="{A211D58D-6536-4C28-916F-E8825F23EBFC}"/>
              </a:ext>
            </a:extLst>
          </p:cNvPr>
          <p:cNvSpPr/>
          <p:nvPr userDrawn="1"/>
        </p:nvSpPr>
        <p:spPr>
          <a:xfrm flipH="1">
            <a:off x="-2" y="1"/>
            <a:ext cx="3066389" cy="6857999"/>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Rectangle 37">
            <a:extLst>
              <a:ext uri="{FF2B5EF4-FFF2-40B4-BE49-F238E27FC236}">
                <a16:creationId xmlns:a16="http://schemas.microsoft.com/office/drawing/2014/main" id="{BE5F5B33-84D3-4FDF-94B3-808D9DA282B2}"/>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6" name="Graphic 49">
            <a:extLst>
              <a:ext uri="{FF2B5EF4-FFF2-40B4-BE49-F238E27FC236}">
                <a16:creationId xmlns:a16="http://schemas.microsoft.com/office/drawing/2014/main" id="{1B2FDEF7-68FF-4985-A9CA-09B11A5DF4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9" name="Picture 50" descr="A picture containing object, honeycomb, light, ball&#10;&#10;Description automatically generated">
            <a:extLst>
              <a:ext uri="{FF2B5EF4-FFF2-40B4-BE49-F238E27FC236}">
                <a16:creationId xmlns:a16="http://schemas.microsoft.com/office/drawing/2014/main" id="{B3C9D66E-B447-40DA-A8F0-ECEDEA67722B}"/>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3" name="Picture 2" descr="A stack of rocks&#10;&#10;Description automatically generated with low confidence">
            <a:extLst>
              <a:ext uri="{FF2B5EF4-FFF2-40B4-BE49-F238E27FC236}">
                <a16:creationId xmlns:a16="http://schemas.microsoft.com/office/drawing/2014/main" id="{DC568367-7B22-412C-AB2D-449C6E80462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0840" y="530203"/>
            <a:ext cx="2585547" cy="5797376"/>
          </a:xfrm>
          <a:prstGeom prst="rect">
            <a:avLst/>
          </a:prstGeom>
        </p:spPr>
      </p:pic>
      <p:pic>
        <p:nvPicPr>
          <p:cNvPr id="1030" name="Picture 6">
            <a:extLst>
              <a:ext uri="{FF2B5EF4-FFF2-40B4-BE49-F238E27FC236}">
                <a16:creationId xmlns:a16="http://schemas.microsoft.com/office/drawing/2014/main" id="{8B3BF10B-388A-32C6-3545-E74D475C6BFF}"/>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2138" r="22598"/>
          <a:stretch/>
        </p:blipFill>
        <p:spPr bwMode="auto">
          <a:xfrm>
            <a:off x="480840" y="385100"/>
            <a:ext cx="2585547" cy="5942479"/>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descr="En bild som visar träd, utomhus, dag&#10;&#10;Automatiskt genererad beskrivning">
            <a:extLst>
              <a:ext uri="{FF2B5EF4-FFF2-40B4-BE49-F238E27FC236}">
                <a16:creationId xmlns:a16="http://schemas.microsoft.com/office/drawing/2014/main" id="{D350E7B8-A8D4-344A-A0DC-88C59273C085}"/>
              </a:ext>
            </a:extLst>
          </p:cNvPr>
          <p:cNvPicPr>
            <a:picLocks noChangeAspect="1"/>
          </p:cNvPicPr>
          <p:nvPr userDrawn="1"/>
        </p:nvPicPr>
        <p:blipFill rotWithShape="1">
          <a:blip r:embed="rId7"/>
          <a:srcRect l="26937" t="8243" r="16400" b="5106"/>
          <a:stretch/>
        </p:blipFill>
        <p:spPr>
          <a:xfrm>
            <a:off x="480840" y="385100"/>
            <a:ext cx="2585547" cy="5942478"/>
          </a:xfrm>
          <a:prstGeom prst="rect">
            <a:avLst/>
          </a:prstGeom>
        </p:spPr>
      </p:pic>
    </p:spTree>
    <p:extLst>
      <p:ext uri="{BB962C8B-B14F-4D97-AF65-F5344CB8AC3E}">
        <p14:creationId xmlns:p14="http://schemas.microsoft.com/office/powerpoint/2010/main" val="394356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2" name="Bildobjekt 1">
            <a:extLst>
              <a:ext uri="{FF2B5EF4-FFF2-40B4-BE49-F238E27FC236}">
                <a16:creationId xmlns:a16="http://schemas.microsoft.com/office/drawing/2014/main" id="{D69F2B05-1193-040A-8100-3058AEB4C5FD}"/>
              </a:ext>
            </a:extLst>
          </p:cNvPr>
          <p:cNvPicPr>
            <a:picLocks noChangeAspect="1"/>
          </p:cNvPicPr>
          <p:nvPr userDrawn="1"/>
        </p:nvPicPr>
        <p:blipFill>
          <a:blip r:embed="rId5"/>
          <a:srcRect l="23044" r="23044"/>
          <a:stretch/>
        </p:blipFill>
        <p:spPr>
          <a:xfrm>
            <a:off x="593937" y="533736"/>
            <a:ext cx="2590800" cy="6007083"/>
          </a:xfrm>
          <a:prstGeom prst="rect">
            <a:avLst/>
          </a:prstGeom>
        </p:spPr>
      </p:pic>
    </p:spTree>
    <p:extLst>
      <p:ext uri="{BB962C8B-B14F-4D97-AF65-F5344CB8AC3E}">
        <p14:creationId xmlns:p14="http://schemas.microsoft.com/office/powerpoint/2010/main" val="3505379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å/turkos: Framsida 2">
    <p:spTree>
      <p:nvGrpSpPr>
        <p:cNvPr id="1" name=""/>
        <p:cNvGrpSpPr/>
        <p:nvPr/>
      </p:nvGrpSpPr>
      <p:grpSpPr>
        <a:xfrm>
          <a:off x="0" y="0"/>
          <a:ext cx="0" cy="0"/>
          <a:chOff x="0" y="0"/>
          <a:chExt cx="0" cy="0"/>
        </a:xfrm>
      </p:grpSpPr>
      <p:cxnSp>
        <p:nvCxnSpPr>
          <p:cNvPr id="23" name="Rak koppling 58">
            <a:extLst>
              <a:ext uri="{FF2B5EF4-FFF2-40B4-BE49-F238E27FC236}">
                <a16:creationId xmlns:a16="http://schemas.microsoft.com/office/drawing/2014/main" id="{5BAF2D1B-3D75-47E8-8FE6-74904BA5FAD2}"/>
              </a:ext>
            </a:extLst>
          </p:cNvPr>
          <p:cNvCxnSpPr>
            <a:cxnSpLocks/>
          </p:cNvCxnSpPr>
          <p:nvPr userDrawn="1"/>
        </p:nvCxnSpPr>
        <p:spPr>
          <a:xfrm>
            <a:off x="3060000" y="535482"/>
            <a:ext cx="0" cy="5800185"/>
          </a:xfrm>
          <a:prstGeom prst="line">
            <a:avLst/>
          </a:prstGeom>
          <a:noFill/>
          <a:ln w="6350" cap="flat" cmpd="sng" algn="ctr">
            <a:solidFill>
              <a:srgbClr val="FFFFFF"/>
            </a:solidFill>
            <a:prstDash val="solid"/>
            <a:miter lim="800000"/>
          </a:ln>
          <a:effectLst/>
        </p:spPr>
      </p:cxnSp>
      <p:pic>
        <p:nvPicPr>
          <p:cNvPr id="24" name="Graphic 49">
            <a:extLst>
              <a:ext uri="{FF2B5EF4-FFF2-40B4-BE49-F238E27FC236}">
                <a16:creationId xmlns:a16="http://schemas.microsoft.com/office/drawing/2014/main" id="{6D69ABD4-ADE1-4D69-B8BC-CDBBBEEAE4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sp>
        <p:nvSpPr>
          <p:cNvPr id="11" name="Rektangel 10">
            <a:extLst>
              <a:ext uri="{FF2B5EF4-FFF2-40B4-BE49-F238E27FC236}">
                <a16:creationId xmlns:a16="http://schemas.microsoft.com/office/drawing/2014/main" id="{68196627-1A0E-4A52-B10E-49EAC88B4AE6}"/>
              </a:ext>
            </a:extLst>
          </p:cNvPr>
          <p:cNvSpPr/>
          <p:nvPr userDrawn="1"/>
        </p:nvSpPr>
        <p:spPr>
          <a:xfrm>
            <a:off x="535841" y="534562"/>
            <a:ext cx="11239456"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919D061E-7292-4A40-8B22-F9ECD5D7FB4B}"/>
              </a:ext>
            </a:extLst>
          </p:cNvPr>
          <p:cNvSpPr txBox="1"/>
          <p:nvPr userDrawn="1"/>
        </p:nvSpPr>
        <p:spPr>
          <a:xfrm>
            <a:off x="1071291" y="2211175"/>
            <a:ext cx="10148643" cy="1569660"/>
          </a:xfrm>
          <a:prstGeom prst="rect">
            <a:avLst/>
          </a:prstGeom>
          <a:noFill/>
        </p:spPr>
        <p:txBody>
          <a:bodyPr wrap="square" rtlCol="0">
            <a:spAutoFit/>
          </a:bodyPr>
          <a:lstStyle/>
          <a:p>
            <a:pPr algn="ctr"/>
            <a:r>
              <a:rPr lang="sv-SE" sz="9600">
                <a:solidFill>
                  <a:schemeClr val="tx1"/>
                </a:solidFill>
              </a:rPr>
              <a:t>BILD</a:t>
            </a:r>
          </a:p>
        </p:txBody>
      </p:sp>
    </p:spTree>
    <p:extLst>
      <p:ext uri="{BB962C8B-B14F-4D97-AF65-F5344CB8AC3E}">
        <p14:creationId xmlns:p14="http://schemas.microsoft.com/office/powerpoint/2010/main" val="2888914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5" name="Picture 4" descr="A picture containing sky, outdoor, construction, crane&#10;&#10;Description automatically generated">
            <a:extLst>
              <a:ext uri="{FF2B5EF4-FFF2-40B4-BE49-F238E27FC236}">
                <a16:creationId xmlns:a16="http://schemas.microsoft.com/office/drawing/2014/main" id="{04A83559-127D-F445-920B-EF24E3241090}"/>
              </a:ext>
            </a:extLst>
          </p:cNvPr>
          <p:cNvPicPr>
            <a:picLocks noChangeAspect="1"/>
          </p:cNvPicPr>
          <p:nvPr userDrawn="1"/>
        </p:nvPicPr>
        <p:blipFill rotWithShape="1">
          <a:blip r:embed="rId5"/>
          <a:srcRect l="10779" r="21113"/>
          <a:stretch/>
        </p:blipFill>
        <p:spPr>
          <a:xfrm>
            <a:off x="416701" y="529486"/>
            <a:ext cx="2632982" cy="5798809"/>
          </a:xfrm>
          <a:prstGeom prst="rect">
            <a:avLst/>
          </a:prstGeom>
        </p:spPr>
      </p:pic>
    </p:spTree>
    <p:extLst>
      <p:ext uri="{BB962C8B-B14F-4D97-AF65-F5344CB8AC3E}">
        <p14:creationId xmlns:p14="http://schemas.microsoft.com/office/powerpoint/2010/main" val="33345162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6" name="Picture 5" descr="A person in a kayak in a lake with trees in the background&#10;&#10;Description automatically generated with low confidence">
            <a:extLst>
              <a:ext uri="{FF2B5EF4-FFF2-40B4-BE49-F238E27FC236}">
                <a16:creationId xmlns:a16="http://schemas.microsoft.com/office/drawing/2014/main" id="{80B884D0-277F-4653-8C04-2D2731B614D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16701" y="531589"/>
            <a:ext cx="2632982" cy="5794603"/>
          </a:xfrm>
          <a:prstGeom prst="rect">
            <a:avLst/>
          </a:prstGeom>
        </p:spPr>
      </p:pic>
    </p:spTree>
    <p:extLst>
      <p:ext uri="{BB962C8B-B14F-4D97-AF65-F5344CB8AC3E}">
        <p14:creationId xmlns:p14="http://schemas.microsoft.com/office/powerpoint/2010/main" val="136328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5" name="Picture 4" descr="A picture containing outdoor, sky, tree, snow&#10;&#10;Description automatically generated">
            <a:extLst>
              <a:ext uri="{FF2B5EF4-FFF2-40B4-BE49-F238E27FC236}">
                <a16:creationId xmlns:a16="http://schemas.microsoft.com/office/drawing/2014/main" id="{2325BD74-C7C8-4C77-B120-0EB102C3523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37328" y="539576"/>
            <a:ext cx="2526143" cy="5778629"/>
          </a:xfrm>
          <a:prstGeom prst="rect">
            <a:avLst/>
          </a:prstGeom>
        </p:spPr>
      </p:pic>
    </p:spTree>
    <p:extLst>
      <p:ext uri="{BB962C8B-B14F-4D97-AF65-F5344CB8AC3E}">
        <p14:creationId xmlns:p14="http://schemas.microsoft.com/office/powerpoint/2010/main" val="7248661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5" name="Picture 4" descr="A person parasailing on the water&#10;&#10;Description automatically generated with medium confidence">
            <a:extLst>
              <a:ext uri="{FF2B5EF4-FFF2-40B4-BE49-F238E27FC236}">
                <a16:creationId xmlns:a16="http://schemas.microsoft.com/office/drawing/2014/main" id="{15B84759-5A0B-4791-9DC6-DC4F22014C0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90274" y="537274"/>
            <a:ext cx="2560439" cy="5783234"/>
          </a:xfrm>
          <a:prstGeom prst="rect">
            <a:avLst/>
          </a:prstGeom>
        </p:spPr>
      </p:pic>
    </p:spTree>
    <p:extLst>
      <p:ext uri="{BB962C8B-B14F-4D97-AF65-F5344CB8AC3E}">
        <p14:creationId xmlns:p14="http://schemas.microsoft.com/office/powerpoint/2010/main" val="618174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å/ turkos: introbild / agenda / om undersökningen version 2">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4088A21D-E6AA-44EA-B67C-EF8F8EE031C9}"/>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53303CF6-FC3A-48DA-A63E-C81A7BA4D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14" name="Picture 50" descr="A picture containing object, honeycomb, light, ball&#10;&#10;Description automatically generated">
            <a:extLst>
              <a:ext uri="{FF2B5EF4-FFF2-40B4-BE49-F238E27FC236}">
                <a16:creationId xmlns:a16="http://schemas.microsoft.com/office/drawing/2014/main" id="{F904F011-09A2-4E7B-AA2A-D8D2126C0B94}"/>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sp>
        <p:nvSpPr>
          <p:cNvPr id="15" name="Rectangle 13">
            <a:extLst>
              <a:ext uri="{FF2B5EF4-FFF2-40B4-BE49-F238E27FC236}">
                <a16:creationId xmlns:a16="http://schemas.microsoft.com/office/drawing/2014/main" id="{73FF2836-F0CD-4B4E-9476-7F62BE92F7CC}"/>
              </a:ext>
            </a:extLst>
          </p:cNvPr>
          <p:cNvSpPr/>
          <p:nvPr userDrawn="1"/>
        </p:nvSpPr>
        <p:spPr>
          <a:xfrm>
            <a:off x="3066387" y="535482"/>
            <a:ext cx="8602851" cy="580018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97763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å/ turkos: Kapitelavdelare">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D19A31F3-1053-4F12-9985-283B308BF16D}"/>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3A94C9AA-337D-473E-A4C8-6A44AEB3D2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14" name="Rectangle 13">
            <a:extLst>
              <a:ext uri="{FF2B5EF4-FFF2-40B4-BE49-F238E27FC236}">
                <a16:creationId xmlns:a16="http://schemas.microsoft.com/office/drawing/2014/main" id="{05E29F8F-B95C-4A23-B3EE-C553E06D56EB}"/>
              </a:ext>
            </a:extLst>
          </p:cNvPr>
          <p:cNvSpPr/>
          <p:nvPr userDrawn="1"/>
        </p:nvSpPr>
        <p:spPr>
          <a:xfrm>
            <a:off x="3066387" y="535482"/>
            <a:ext cx="8602851" cy="5800185"/>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Picture 50" descr="A picture containing object, honeycomb, light, ball&#10;&#10;Description automatically generated">
            <a:extLst>
              <a:ext uri="{FF2B5EF4-FFF2-40B4-BE49-F238E27FC236}">
                <a16:creationId xmlns:a16="http://schemas.microsoft.com/office/drawing/2014/main" id="{F9B93E93-B62B-4D01-A30A-29BA044179C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spTree>
    <p:extLst>
      <p:ext uri="{BB962C8B-B14F-4D97-AF65-F5344CB8AC3E}">
        <p14:creationId xmlns:p14="http://schemas.microsoft.com/office/powerpoint/2010/main" val="3116250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å/ turkos: Kapitelavdelare">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D19A31F3-1053-4F12-9985-283B308BF16D}"/>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3A94C9AA-337D-473E-A4C8-6A44AEB3D2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14" name="Rectangle 13">
            <a:extLst>
              <a:ext uri="{FF2B5EF4-FFF2-40B4-BE49-F238E27FC236}">
                <a16:creationId xmlns:a16="http://schemas.microsoft.com/office/drawing/2014/main" id="{05E29F8F-B95C-4A23-B3EE-C553E06D56EB}"/>
              </a:ext>
            </a:extLst>
          </p:cNvPr>
          <p:cNvSpPr/>
          <p:nvPr userDrawn="1"/>
        </p:nvSpPr>
        <p:spPr>
          <a:xfrm>
            <a:off x="3066387" y="535482"/>
            <a:ext cx="8602851" cy="5800185"/>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Picture 50" descr="A picture containing object, honeycomb, light, ball&#10;&#10;Description automatically generated">
            <a:extLst>
              <a:ext uri="{FF2B5EF4-FFF2-40B4-BE49-F238E27FC236}">
                <a16:creationId xmlns:a16="http://schemas.microsoft.com/office/drawing/2014/main" id="{F9B93E93-B62B-4D01-A30A-29BA044179C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5" name="Picture 4" descr="Icon&#10;&#10;Description automatically generated">
            <a:extLst>
              <a:ext uri="{FF2B5EF4-FFF2-40B4-BE49-F238E27FC236}">
                <a16:creationId xmlns:a16="http://schemas.microsoft.com/office/drawing/2014/main" id="{B0494291-2A8E-4C8F-B080-3F7EE64EA7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3035" y="5833051"/>
            <a:ext cx="1357175" cy="195881"/>
          </a:xfrm>
          <a:prstGeom prst="rect">
            <a:avLst/>
          </a:prstGeom>
        </p:spPr>
      </p:pic>
    </p:spTree>
    <p:extLst>
      <p:ext uri="{BB962C8B-B14F-4D97-AF65-F5344CB8AC3E}">
        <p14:creationId xmlns:p14="http://schemas.microsoft.com/office/powerpoint/2010/main" val="2796060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å/ turkos: Delad grafiksida">
    <p:spTree>
      <p:nvGrpSpPr>
        <p:cNvPr id="1" name=""/>
        <p:cNvGrpSpPr/>
        <p:nvPr/>
      </p:nvGrpSpPr>
      <p:grpSpPr>
        <a:xfrm>
          <a:off x="0" y="0"/>
          <a:ext cx="0" cy="0"/>
          <a:chOff x="0" y="0"/>
          <a:chExt cx="0" cy="0"/>
        </a:xfrm>
      </p:grpSpPr>
      <p:sp>
        <p:nvSpPr>
          <p:cNvPr id="14" name="Rectangle 37">
            <a:extLst>
              <a:ext uri="{FF2B5EF4-FFF2-40B4-BE49-F238E27FC236}">
                <a16:creationId xmlns:a16="http://schemas.microsoft.com/office/drawing/2014/main" id="{A32EB31E-1460-4CB8-A2C3-C81FECA160C1}"/>
              </a:ext>
            </a:extLst>
          </p:cNvPr>
          <p:cNvSpPr/>
          <p:nvPr userDrawn="1"/>
        </p:nvSpPr>
        <p:spPr>
          <a:xfrm flipH="1">
            <a:off x="180000" y="180000"/>
            <a:ext cx="11831998" cy="649778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TextBox 1">
            <a:extLst>
              <a:ext uri="{FF2B5EF4-FFF2-40B4-BE49-F238E27FC236}">
                <a16:creationId xmlns:a16="http://schemas.microsoft.com/office/drawing/2014/main" id="{83F4F546-F7B9-4510-B92D-AA11AC67D66E}"/>
              </a:ext>
            </a:extLst>
          </p:cNvPr>
          <p:cNvSpPr txBox="1"/>
          <p:nvPr userDrawn="1"/>
        </p:nvSpPr>
        <p:spPr>
          <a:xfrm>
            <a:off x="-289367" y="3842795"/>
            <a:ext cx="184731" cy="369332"/>
          </a:xfrm>
          <a:prstGeom prst="rect">
            <a:avLst/>
          </a:prstGeom>
          <a:noFill/>
        </p:spPr>
        <p:txBody>
          <a:bodyPr wrap="none" rtlCol="0">
            <a:spAutoFit/>
          </a:bodyPr>
          <a:lstStyle/>
          <a:p>
            <a:endParaRPr lang="sv-SE">
              <a:solidFill>
                <a:srgbClr val="000000"/>
              </a:solidFill>
              <a:latin typeface="Arial" panose="020B0604020202020204"/>
            </a:endParaRPr>
          </a:p>
        </p:txBody>
      </p:sp>
      <p:cxnSp>
        <p:nvCxnSpPr>
          <p:cNvPr id="16" name="Rak koppling 58">
            <a:extLst>
              <a:ext uri="{FF2B5EF4-FFF2-40B4-BE49-F238E27FC236}">
                <a16:creationId xmlns:a16="http://schemas.microsoft.com/office/drawing/2014/main" id="{491536DA-9C00-4AFF-B360-1C87DA7912A7}"/>
              </a:ext>
            </a:extLst>
          </p:cNvPr>
          <p:cNvCxnSpPr>
            <a:cxnSpLocks/>
          </p:cNvCxnSpPr>
          <p:nvPr userDrawn="1"/>
        </p:nvCxnSpPr>
        <p:spPr>
          <a:xfrm>
            <a:off x="3060000" y="535482"/>
            <a:ext cx="0" cy="5800185"/>
          </a:xfrm>
          <a:prstGeom prst="line">
            <a:avLst/>
          </a:prstGeom>
          <a:noFill/>
          <a:ln w="6350" cap="flat" cmpd="sng" algn="ctr">
            <a:solidFill>
              <a:srgbClr val="000000">
                <a:lumMod val="75000"/>
                <a:lumOff val="25000"/>
              </a:srgbClr>
            </a:solidFill>
            <a:prstDash val="solid"/>
            <a:miter lim="800000"/>
          </a:ln>
          <a:effectLst/>
        </p:spPr>
      </p:cxnSp>
      <p:pic>
        <p:nvPicPr>
          <p:cNvPr id="19" name="Graphic 33">
            <a:extLst>
              <a:ext uri="{FF2B5EF4-FFF2-40B4-BE49-F238E27FC236}">
                <a16:creationId xmlns:a16="http://schemas.microsoft.com/office/drawing/2014/main" id="{16C2A90B-9CB9-4962-A436-0CF1E933BE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6" name="Picture 7" descr="Icon&#10;&#10;Description automatically generated">
            <a:extLst>
              <a:ext uri="{FF2B5EF4-FFF2-40B4-BE49-F238E27FC236}">
                <a16:creationId xmlns:a16="http://schemas.microsoft.com/office/drawing/2014/main" id="{EE55D184-F9C2-6269-E9FE-131586E688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51756"/>
            <a:ext cx="1357169" cy="195880"/>
          </a:xfrm>
          <a:prstGeom prst="rect">
            <a:avLst/>
          </a:prstGeom>
        </p:spPr>
      </p:pic>
    </p:spTree>
    <p:extLst>
      <p:ext uri="{BB962C8B-B14F-4D97-AF65-F5344CB8AC3E}">
        <p14:creationId xmlns:p14="http://schemas.microsoft.com/office/powerpoint/2010/main" val="18524004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å/ turkos: Delad grafiksida">
    <p:spTree>
      <p:nvGrpSpPr>
        <p:cNvPr id="1" name=""/>
        <p:cNvGrpSpPr/>
        <p:nvPr/>
      </p:nvGrpSpPr>
      <p:grpSpPr>
        <a:xfrm>
          <a:off x="0" y="0"/>
          <a:ext cx="0" cy="0"/>
          <a:chOff x="0" y="0"/>
          <a:chExt cx="0" cy="0"/>
        </a:xfrm>
      </p:grpSpPr>
      <p:sp>
        <p:nvSpPr>
          <p:cNvPr id="14" name="Rectangle 37">
            <a:extLst>
              <a:ext uri="{FF2B5EF4-FFF2-40B4-BE49-F238E27FC236}">
                <a16:creationId xmlns:a16="http://schemas.microsoft.com/office/drawing/2014/main" id="{A32EB31E-1460-4CB8-A2C3-C81FECA160C1}"/>
              </a:ext>
            </a:extLst>
          </p:cNvPr>
          <p:cNvSpPr/>
          <p:nvPr userDrawn="1"/>
        </p:nvSpPr>
        <p:spPr>
          <a:xfrm flipH="1">
            <a:off x="180000" y="180000"/>
            <a:ext cx="11831998" cy="649778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TextBox 1">
            <a:extLst>
              <a:ext uri="{FF2B5EF4-FFF2-40B4-BE49-F238E27FC236}">
                <a16:creationId xmlns:a16="http://schemas.microsoft.com/office/drawing/2014/main" id="{83F4F546-F7B9-4510-B92D-AA11AC67D66E}"/>
              </a:ext>
            </a:extLst>
          </p:cNvPr>
          <p:cNvSpPr txBox="1"/>
          <p:nvPr userDrawn="1"/>
        </p:nvSpPr>
        <p:spPr>
          <a:xfrm>
            <a:off x="-289367" y="3842795"/>
            <a:ext cx="184731" cy="369332"/>
          </a:xfrm>
          <a:prstGeom prst="rect">
            <a:avLst/>
          </a:prstGeom>
          <a:noFill/>
        </p:spPr>
        <p:txBody>
          <a:bodyPr wrap="none" rtlCol="0">
            <a:spAutoFit/>
          </a:bodyPr>
          <a:lstStyle/>
          <a:p>
            <a:endParaRPr lang="sv-SE">
              <a:solidFill>
                <a:srgbClr val="000000"/>
              </a:solidFill>
              <a:latin typeface="Arial" panose="020B0604020202020204"/>
            </a:endParaRPr>
          </a:p>
        </p:txBody>
      </p:sp>
      <p:cxnSp>
        <p:nvCxnSpPr>
          <p:cNvPr id="16" name="Rak koppling 58">
            <a:extLst>
              <a:ext uri="{FF2B5EF4-FFF2-40B4-BE49-F238E27FC236}">
                <a16:creationId xmlns:a16="http://schemas.microsoft.com/office/drawing/2014/main" id="{491536DA-9C00-4AFF-B360-1C87DA7912A7}"/>
              </a:ext>
            </a:extLst>
          </p:cNvPr>
          <p:cNvCxnSpPr>
            <a:cxnSpLocks/>
          </p:cNvCxnSpPr>
          <p:nvPr userDrawn="1"/>
        </p:nvCxnSpPr>
        <p:spPr>
          <a:xfrm>
            <a:off x="3060000" y="535482"/>
            <a:ext cx="0" cy="5800185"/>
          </a:xfrm>
          <a:prstGeom prst="line">
            <a:avLst/>
          </a:prstGeom>
          <a:noFill/>
          <a:ln w="6350" cap="flat" cmpd="sng" algn="ctr">
            <a:solidFill>
              <a:srgbClr val="000000">
                <a:lumMod val="75000"/>
                <a:lumOff val="25000"/>
              </a:srgbClr>
            </a:solidFill>
            <a:prstDash val="solid"/>
            <a:miter lim="800000"/>
          </a:ln>
          <a:effectLst/>
        </p:spPr>
      </p:cxnSp>
      <p:pic>
        <p:nvPicPr>
          <p:cNvPr id="19" name="Graphic 33">
            <a:extLst>
              <a:ext uri="{FF2B5EF4-FFF2-40B4-BE49-F238E27FC236}">
                <a16:creationId xmlns:a16="http://schemas.microsoft.com/office/drawing/2014/main" id="{16C2A90B-9CB9-4962-A436-0CF1E933BE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6" name="Picture 5" descr="Icon&#10;&#10;Description automatically generated">
            <a:extLst>
              <a:ext uri="{FF2B5EF4-FFF2-40B4-BE49-F238E27FC236}">
                <a16:creationId xmlns:a16="http://schemas.microsoft.com/office/drawing/2014/main" id="{14B984D5-B18C-473D-A22E-5A85E9EFDE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362821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2" name="Bildobjekt 1">
            <a:extLst>
              <a:ext uri="{FF2B5EF4-FFF2-40B4-BE49-F238E27FC236}">
                <a16:creationId xmlns:a16="http://schemas.microsoft.com/office/drawing/2014/main" id="{14C553C5-724C-F9C8-2E95-70EDD3F073B4}"/>
              </a:ext>
            </a:extLst>
          </p:cNvPr>
          <p:cNvPicPr>
            <a:picLocks noChangeAspect="1"/>
          </p:cNvPicPr>
          <p:nvPr userDrawn="1"/>
        </p:nvPicPr>
        <p:blipFill>
          <a:blip r:embed="rId5"/>
          <a:srcRect l="23044" r="23044"/>
          <a:stretch/>
        </p:blipFill>
        <p:spPr>
          <a:xfrm>
            <a:off x="593937" y="533736"/>
            <a:ext cx="2590800" cy="6007083"/>
          </a:xfrm>
          <a:prstGeom prst="rect">
            <a:avLst/>
          </a:prstGeom>
        </p:spPr>
      </p:pic>
    </p:spTree>
    <p:extLst>
      <p:ext uri="{BB962C8B-B14F-4D97-AF65-F5344CB8AC3E}">
        <p14:creationId xmlns:p14="http://schemas.microsoft.com/office/powerpoint/2010/main" val="1830459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å/ turkos: Hel grafiksida">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8C002B81-2195-41EF-80D3-1C2C50350C8B}"/>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C0FB744A-53E8-4A9A-9E69-A9723D3EE1AE}"/>
              </a:ext>
            </a:extLst>
          </p:cNvPr>
          <p:cNvSpPr txBox="1"/>
          <p:nvPr userDrawn="1"/>
        </p:nvSpPr>
        <p:spPr>
          <a:xfrm>
            <a:off x="-289367" y="3842795"/>
            <a:ext cx="184731" cy="369332"/>
          </a:xfrm>
          <a:prstGeom prst="rect">
            <a:avLst/>
          </a:prstGeom>
          <a:noFill/>
        </p:spPr>
        <p:txBody>
          <a:bodyPr wrap="none" rtlCol="0">
            <a:spAutoFit/>
          </a:bodyPr>
          <a:lstStyle/>
          <a:p>
            <a:endParaRPr lang="sv-SE"/>
          </a:p>
        </p:txBody>
      </p:sp>
    </p:spTree>
    <p:extLst>
      <p:ext uri="{BB962C8B-B14F-4D97-AF65-F5344CB8AC3E}">
        <p14:creationId xmlns:p14="http://schemas.microsoft.com/office/powerpoint/2010/main" val="830836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å/ turkos: Hel grafiksida">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8C002B81-2195-41EF-80D3-1C2C50350C8B}"/>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C0FB744A-53E8-4A9A-9E69-A9723D3EE1AE}"/>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957E9A3D-C98D-4347-830C-EE1DFDD789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8" name="Picture 7" descr="Icon&#10;&#10;Description automatically generated">
            <a:extLst>
              <a:ext uri="{FF2B5EF4-FFF2-40B4-BE49-F238E27FC236}">
                <a16:creationId xmlns:a16="http://schemas.microsoft.com/office/drawing/2014/main" id="{E09BC5C0-5031-4753-953C-4ED8EAB1C49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2476111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å/ turkos: Delad sida med text">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BDAD08F5-010D-4EB5-B96C-D5547AE7C18E}"/>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1">
            <a:extLst>
              <a:ext uri="{FF2B5EF4-FFF2-40B4-BE49-F238E27FC236}">
                <a16:creationId xmlns:a16="http://schemas.microsoft.com/office/drawing/2014/main" id="{EB372749-BE23-4DEC-9220-258B38339D67}"/>
              </a:ext>
            </a:extLst>
          </p:cNvPr>
          <p:cNvSpPr txBox="1"/>
          <p:nvPr userDrawn="1"/>
        </p:nvSpPr>
        <p:spPr>
          <a:xfrm>
            <a:off x="-289367" y="384279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7" name="Rak koppling 58">
            <a:extLst>
              <a:ext uri="{FF2B5EF4-FFF2-40B4-BE49-F238E27FC236}">
                <a16:creationId xmlns:a16="http://schemas.microsoft.com/office/drawing/2014/main" id="{88B7EFD6-3E58-4C76-9BB6-87DADCA12AEB}"/>
              </a:ext>
            </a:extLst>
          </p:cNvPr>
          <p:cNvCxnSpPr>
            <a:cxnSpLocks/>
          </p:cNvCxnSpPr>
          <p:nvPr userDrawn="1"/>
        </p:nvCxnSpPr>
        <p:spPr>
          <a:xfrm>
            <a:off x="3060000" y="535482"/>
            <a:ext cx="0" cy="580018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Graphic 33">
            <a:extLst>
              <a:ext uri="{FF2B5EF4-FFF2-40B4-BE49-F238E27FC236}">
                <a16:creationId xmlns:a16="http://schemas.microsoft.com/office/drawing/2014/main" id="{05757A29-26E8-4EE5-BC0D-04FEFF00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8" name="Rektangel 7">
            <a:extLst>
              <a:ext uri="{FF2B5EF4-FFF2-40B4-BE49-F238E27FC236}">
                <a16:creationId xmlns:a16="http://schemas.microsoft.com/office/drawing/2014/main" id="{596555B1-4847-4350-B70C-A53FED3B1007}"/>
              </a:ext>
            </a:extLst>
          </p:cNvPr>
          <p:cNvSpPr/>
          <p:nvPr userDrawn="1"/>
        </p:nvSpPr>
        <p:spPr>
          <a:xfrm>
            <a:off x="9117001" y="534563"/>
            <a:ext cx="2526137"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AA57CF1F-E0E6-4E1C-A1D5-4B60546C84FA}"/>
              </a:ext>
            </a:extLst>
          </p:cNvPr>
          <p:cNvSpPr txBox="1"/>
          <p:nvPr userDrawn="1"/>
        </p:nvSpPr>
        <p:spPr>
          <a:xfrm>
            <a:off x="9692210" y="3250908"/>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3113346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å/ turkos: Delad sida med text över helsida">
    <p:spTree>
      <p:nvGrpSpPr>
        <p:cNvPr id="1" name=""/>
        <p:cNvGrpSpPr/>
        <p:nvPr/>
      </p:nvGrpSpPr>
      <p:grpSpPr>
        <a:xfrm>
          <a:off x="0" y="0"/>
          <a:ext cx="0" cy="0"/>
          <a:chOff x="0" y="0"/>
          <a:chExt cx="0" cy="0"/>
        </a:xfrm>
      </p:grpSpPr>
      <p:pic>
        <p:nvPicPr>
          <p:cNvPr id="8" name="Graphic 33">
            <a:extLst>
              <a:ext uri="{FF2B5EF4-FFF2-40B4-BE49-F238E27FC236}">
                <a16:creationId xmlns:a16="http://schemas.microsoft.com/office/drawing/2014/main" id="{31AD526F-1724-4552-9739-888A877AD6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4" name="Rektangel 3">
            <a:extLst>
              <a:ext uri="{FF2B5EF4-FFF2-40B4-BE49-F238E27FC236}">
                <a16:creationId xmlns:a16="http://schemas.microsoft.com/office/drawing/2014/main" id="{57BD72F7-4D73-4165-BD47-4F418984A283}"/>
              </a:ext>
            </a:extLst>
          </p:cNvPr>
          <p:cNvSpPr/>
          <p:nvPr userDrawn="1"/>
        </p:nvSpPr>
        <p:spPr>
          <a:xfrm>
            <a:off x="9117001" y="534563"/>
            <a:ext cx="2526137"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86EBFBA5-5017-4D0F-AB38-16E7973D53CB}"/>
              </a:ext>
            </a:extLst>
          </p:cNvPr>
          <p:cNvSpPr txBox="1"/>
          <p:nvPr userDrawn="1"/>
        </p:nvSpPr>
        <p:spPr>
          <a:xfrm>
            <a:off x="9692210" y="3250908"/>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1002198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å/ turkos: Hel sida med text och bild (vä)">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9FC1256-9585-4305-BCA6-687EC078E352}"/>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10" name="Graphic 20">
            <a:extLst>
              <a:ext uri="{FF2B5EF4-FFF2-40B4-BE49-F238E27FC236}">
                <a16:creationId xmlns:a16="http://schemas.microsoft.com/office/drawing/2014/main" id="{4A85DCC4-D948-4BFD-BFD6-4BB3E2D6B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5" name="Rektangel 4">
            <a:extLst>
              <a:ext uri="{FF2B5EF4-FFF2-40B4-BE49-F238E27FC236}">
                <a16:creationId xmlns:a16="http://schemas.microsoft.com/office/drawing/2014/main" id="{F4877005-D0A4-4012-ACD6-FC75BF4AD733}"/>
              </a:ext>
            </a:extLst>
          </p:cNvPr>
          <p:cNvSpPr/>
          <p:nvPr userDrawn="1"/>
        </p:nvSpPr>
        <p:spPr>
          <a:xfrm>
            <a:off x="535250" y="1220287"/>
            <a:ext cx="2526137" cy="438695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2FF86A42-3913-4FD3-9107-7B15BAEB95B0}"/>
              </a:ext>
            </a:extLst>
          </p:cNvPr>
          <p:cNvSpPr txBox="1"/>
          <p:nvPr userDrawn="1"/>
        </p:nvSpPr>
        <p:spPr>
          <a:xfrm>
            <a:off x="1036318" y="3244334"/>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38612653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å/ turkos: Hel sida med text och bild (hö)">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31F89B6C-5364-4AF9-A8AA-643D945DA99B}"/>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371AEBCE-FA60-4EA7-90BE-CD27CD357D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5" name="Rektangel 4">
            <a:extLst>
              <a:ext uri="{FF2B5EF4-FFF2-40B4-BE49-F238E27FC236}">
                <a16:creationId xmlns:a16="http://schemas.microsoft.com/office/drawing/2014/main" id="{F5795F28-7D94-4363-B851-D86A79EF4F2E}"/>
              </a:ext>
            </a:extLst>
          </p:cNvPr>
          <p:cNvSpPr/>
          <p:nvPr userDrawn="1"/>
        </p:nvSpPr>
        <p:spPr>
          <a:xfrm>
            <a:off x="7004115" y="1259782"/>
            <a:ext cx="4639024" cy="436707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46D8EF43-AE6C-44D4-A03D-3B6722A0C5D4}"/>
              </a:ext>
            </a:extLst>
          </p:cNvPr>
          <p:cNvSpPr txBox="1"/>
          <p:nvPr userDrawn="1"/>
        </p:nvSpPr>
        <p:spPr>
          <a:xfrm>
            <a:off x="8561627" y="3244334"/>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2193742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å/ turkos: Logga vid samarbete">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0438C3BB-AF50-4B28-AD68-7E64380D668F}"/>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4BA4A557-5FEE-4F85-9898-8C9B69BC7355}"/>
              </a:ext>
            </a:extLst>
          </p:cNvPr>
          <p:cNvSpPr txBox="1"/>
          <p:nvPr userDrawn="1"/>
        </p:nvSpPr>
        <p:spPr>
          <a:xfrm>
            <a:off x="-289367" y="3842795"/>
            <a:ext cx="184731" cy="369332"/>
          </a:xfrm>
          <a:prstGeom prst="rect">
            <a:avLst/>
          </a:prstGeom>
          <a:noFill/>
        </p:spPr>
        <p:txBody>
          <a:bodyPr wrap="none" rtlCol="0">
            <a:spAutoFit/>
          </a:bodyPr>
          <a:lstStyle/>
          <a:p>
            <a:endParaRPr lang="sv-SE"/>
          </a:p>
        </p:txBody>
      </p:sp>
      <p:cxnSp>
        <p:nvCxnSpPr>
          <p:cNvPr id="7" name="Rak koppling 58">
            <a:extLst>
              <a:ext uri="{FF2B5EF4-FFF2-40B4-BE49-F238E27FC236}">
                <a16:creationId xmlns:a16="http://schemas.microsoft.com/office/drawing/2014/main" id="{F8A49536-734E-4EEB-B3C6-8EF16FEFC721}"/>
              </a:ext>
            </a:extLst>
          </p:cNvPr>
          <p:cNvCxnSpPr>
            <a:cxnSpLocks/>
          </p:cNvCxnSpPr>
          <p:nvPr userDrawn="1"/>
        </p:nvCxnSpPr>
        <p:spPr>
          <a:xfrm>
            <a:off x="3060000" y="535482"/>
            <a:ext cx="0" cy="580018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4" name="Group 6">
            <a:extLst>
              <a:ext uri="{FF2B5EF4-FFF2-40B4-BE49-F238E27FC236}">
                <a16:creationId xmlns:a16="http://schemas.microsoft.com/office/drawing/2014/main" id="{3CF16FFA-F82B-4454-967F-277EF70A37A0}"/>
              </a:ext>
            </a:extLst>
          </p:cNvPr>
          <p:cNvGrpSpPr/>
          <p:nvPr userDrawn="1"/>
        </p:nvGrpSpPr>
        <p:grpSpPr>
          <a:xfrm>
            <a:off x="548857" y="6076228"/>
            <a:ext cx="1052676" cy="319706"/>
            <a:chOff x="548858" y="6105930"/>
            <a:chExt cx="1015623" cy="308453"/>
          </a:xfrm>
        </p:grpSpPr>
        <p:pic>
          <p:nvPicPr>
            <p:cNvPr id="15" name="Graphic 27">
              <a:extLst>
                <a:ext uri="{FF2B5EF4-FFF2-40B4-BE49-F238E27FC236}">
                  <a16:creationId xmlns:a16="http://schemas.microsoft.com/office/drawing/2014/main" id="{FD663E88-6F7D-45D0-8F40-A94F7714BDB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8858" y="6188924"/>
              <a:ext cx="896825" cy="225459"/>
            </a:xfrm>
            <a:prstGeom prst="rect">
              <a:avLst/>
            </a:prstGeom>
          </p:spPr>
        </p:pic>
        <p:cxnSp>
          <p:nvCxnSpPr>
            <p:cNvPr id="16" name="Straight Connector 5">
              <a:extLst>
                <a:ext uri="{FF2B5EF4-FFF2-40B4-BE49-F238E27FC236}">
                  <a16:creationId xmlns:a16="http://schemas.microsoft.com/office/drawing/2014/main" id="{6DFD892B-ED0A-47CD-AEF6-535A9367B5A7}"/>
                </a:ext>
              </a:extLst>
            </p:cNvPr>
            <p:cNvCxnSpPr/>
            <p:nvPr/>
          </p:nvCxnSpPr>
          <p:spPr>
            <a:xfrm>
              <a:off x="1564481" y="6105930"/>
              <a:ext cx="0" cy="30572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20892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å/ turkos: Tack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2AF68E-A63F-42C2-B9CC-F1F0CEBA98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sv-SE"/>
          </a:p>
        </p:txBody>
      </p:sp>
      <p:sp>
        <p:nvSpPr>
          <p:cNvPr id="12" name="Rectangle 37">
            <a:extLst>
              <a:ext uri="{FF2B5EF4-FFF2-40B4-BE49-F238E27FC236}">
                <a16:creationId xmlns:a16="http://schemas.microsoft.com/office/drawing/2014/main" id="{7D4F2F5E-D19A-4006-A2DA-D7DB1274E715}"/>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Graphic 49">
            <a:extLst>
              <a:ext uri="{FF2B5EF4-FFF2-40B4-BE49-F238E27FC236}">
                <a16:creationId xmlns:a16="http://schemas.microsoft.com/office/drawing/2014/main" id="{074E64DD-303B-4CCE-9370-993657B5E1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6" name="Picture 50" descr="A picture containing object, honeycomb, light, ball&#10;&#10;Description automatically generated">
            <a:extLst>
              <a:ext uri="{FF2B5EF4-FFF2-40B4-BE49-F238E27FC236}">
                <a16:creationId xmlns:a16="http://schemas.microsoft.com/office/drawing/2014/main" id="{BEC44AA1-4B61-425B-8DE3-FA233B8C0EE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7" name="Picture 47" descr="A person working on a computer&#10;&#10;Description automatically generated with medium confidence">
            <a:extLst>
              <a:ext uri="{FF2B5EF4-FFF2-40B4-BE49-F238E27FC236}">
                <a16:creationId xmlns:a16="http://schemas.microsoft.com/office/drawing/2014/main" id="{B22C9FAF-3BC9-45BA-AC30-F100FADA7228}"/>
              </a:ext>
            </a:extLst>
          </p:cNvPr>
          <p:cNvPicPr>
            <a:picLocks noChangeAspect="1"/>
          </p:cNvPicPr>
          <p:nvPr userDrawn="1"/>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538874" y="534563"/>
            <a:ext cx="2526388" cy="5800185"/>
          </a:xfrm>
          <a:prstGeom prst="rect">
            <a:avLst/>
          </a:prstGeom>
        </p:spPr>
      </p:pic>
    </p:spTree>
    <p:extLst>
      <p:ext uri="{BB962C8B-B14F-4D97-AF65-F5344CB8AC3E}">
        <p14:creationId xmlns:p14="http://schemas.microsoft.com/office/powerpoint/2010/main" val="24621224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å/turkos: Framsida">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75320D67-81EA-4C88-9003-6EFAA5482197}"/>
              </a:ext>
            </a:extLst>
          </p:cNvPr>
          <p:cNvSpPr/>
          <p:nvPr userDrawn="1"/>
        </p:nvSpPr>
        <p:spPr>
          <a:xfrm flipH="1">
            <a:off x="-1" y="1"/>
            <a:ext cx="12192000" cy="6857999"/>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Rectangle 8">
            <a:extLst>
              <a:ext uri="{FF2B5EF4-FFF2-40B4-BE49-F238E27FC236}">
                <a16:creationId xmlns:a16="http://schemas.microsoft.com/office/drawing/2014/main" id="{A211D58D-6536-4C28-916F-E8825F23EBFC}"/>
              </a:ext>
            </a:extLst>
          </p:cNvPr>
          <p:cNvSpPr/>
          <p:nvPr userDrawn="1"/>
        </p:nvSpPr>
        <p:spPr>
          <a:xfrm flipH="1">
            <a:off x="-2" y="1"/>
            <a:ext cx="3066389" cy="6857999"/>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Rectangle 37">
            <a:extLst>
              <a:ext uri="{FF2B5EF4-FFF2-40B4-BE49-F238E27FC236}">
                <a16:creationId xmlns:a16="http://schemas.microsoft.com/office/drawing/2014/main" id="{BE5F5B33-84D3-4FDF-94B3-808D9DA282B2}"/>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6" name="Graphic 49">
            <a:extLst>
              <a:ext uri="{FF2B5EF4-FFF2-40B4-BE49-F238E27FC236}">
                <a16:creationId xmlns:a16="http://schemas.microsoft.com/office/drawing/2014/main" id="{1B2FDEF7-68FF-4985-A9CA-09B11A5DF4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9" name="Picture 50" descr="A picture containing object, honeycomb, light, ball&#10;&#10;Description automatically generated">
            <a:extLst>
              <a:ext uri="{FF2B5EF4-FFF2-40B4-BE49-F238E27FC236}">
                <a16:creationId xmlns:a16="http://schemas.microsoft.com/office/drawing/2014/main" id="{B3C9D66E-B447-40DA-A8F0-ECEDEA67722B}"/>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11" name="Picture 10" descr="A close up of a tree branch with pink flowers&#10;&#10;Description automatically generated with low confidence">
            <a:extLst>
              <a:ext uri="{FF2B5EF4-FFF2-40B4-BE49-F238E27FC236}">
                <a16:creationId xmlns:a16="http://schemas.microsoft.com/office/drawing/2014/main" id="{A1EADDEE-5375-4683-9A7F-60ABC4657C9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4465"/>
          <a:stretch/>
        </p:blipFill>
        <p:spPr>
          <a:xfrm rot="16200000">
            <a:off x="-1129541" y="2136118"/>
            <a:ext cx="5806308" cy="2585547"/>
          </a:xfrm>
          <a:prstGeom prst="rect">
            <a:avLst/>
          </a:prstGeom>
        </p:spPr>
      </p:pic>
    </p:spTree>
    <p:extLst>
      <p:ext uri="{BB962C8B-B14F-4D97-AF65-F5344CB8AC3E}">
        <p14:creationId xmlns:p14="http://schemas.microsoft.com/office/powerpoint/2010/main" val="2024283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6" name="Picture 5" descr="A picture containing outdoor, plant&#10;&#10;Description automatically generated">
            <a:extLst>
              <a:ext uri="{FF2B5EF4-FFF2-40B4-BE49-F238E27FC236}">
                <a16:creationId xmlns:a16="http://schemas.microsoft.com/office/drawing/2014/main" id="{C693830E-3A84-4133-B35A-5F2F1E132B3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6104"/>
          <a:stretch/>
        </p:blipFill>
        <p:spPr>
          <a:xfrm rot="10800000">
            <a:off x="502094" y="548359"/>
            <a:ext cx="2542811" cy="5761063"/>
          </a:xfrm>
          <a:prstGeom prst="rect">
            <a:avLst/>
          </a:prstGeom>
        </p:spPr>
      </p:pic>
    </p:spTree>
    <p:extLst>
      <p:ext uri="{BB962C8B-B14F-4D97-AF65-F5344CB8AC3E}">
        <p14:creationId xmlns:p14="http://schemas.microsoft.com/office/powerpoint/2010/main" val="187541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3" name="Bildobjekt 2">
            <a:extLst>
              <a:ext uri="{FF2B5EF4-FFF2-40B4-BE49-F238E27FC236}">
                <a16:creationId xmlns:a16="http://schemas.microsoft.com/office/drawing/2014/main" id="{12EA15F3-A641-69FB-408E-70AA71E46F51}"/>
              </a:ext>
            </a:extLst>
          </p:cNvPr>
          <p:cNvPicPr>
            <a:picLocks noChangeAspect="1"/>
          </p:cNvPicPr>
          <p:nvPr userDrawn="1"/>
        </p:nvPicPr>
        <p:blipFill>
          <a:blip r:embed="rId5"/>
          <a:srcRect l="23044" r="23044"/>
          <a:stretch/>
        </p:blipFill>
        <p:spPr>
          <a:xfrm>
            <a:off x="593937" y="533736"/>
            <a:ext cx="2590800" cy="6007083"/>
          </a:xfrm>
          <a:prstGeom prst="rect">
            <a:avLst/>
          </a:prstGeom>
        </p:spPr>
      </p:pic>
    </p:spTree>
    <p:extLst>
      <p:ext uri="{BB962C8B-B14F-4D97-AF65-F5344CB8AC3E}">
        <p14:creationId xmlns:p14="http://schemas.microsoft.com/office/powerpoint/2010/main" val="3376844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3" name="Picture 2" descr="A tree with purple flowers&#10;&#10;Description automatically generated with medium confidence">
            <a:extLst>
              <a:ext uri="{FF2B5EF4-FFF2-40B4-BE49-F238E27FC236}">
                <a16:creationId xmlns:a16="http://schemas.microsoft.com/office/drawing/2014/main" id="{5DA84AEE-B31F-F5A9-0BA8-37BB668C2833}"/>
              </a:ext>
            </a:extLst>
          </p:cNvPr>
          <p:cNvPicPr>
            <a:picLocks noChangeAspect="1"/>
          </p:cNvPicPr>
          <p:nvPr userDrawn="1"/>
        </p:nvPicPr>
        <p:blipFill rotWithShape="1">
          <a:blip r:embed="rId5"/>
          <a:srcRect l="7270" r="27113"/>
          <a:stretch/>
        </p:blipFill>
        <p:spPr>
          <a:xfrm>
            <a:off x="530217" y="542236"/>
            <a:ext cx="2526142" cy="5773309"/>
          </a:xfrm>
          <a:prstGeom prst="rect">
            <a:avLst/>
          </a:prstGeom>
        </p:spPr>
      </p:pic>
    </p:spTree>
    <p:extLst>
      <p:ext uri="{BB962C8B-B14F-4D97-AF65-F5344CB8AC3E}">
        <p14:creationId xmlns:p14="http://schemas.microsoft.com/office/powerpoint/2010/main" val="36455023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8" name="Picture 7" descr="A close up of purple flowers&#10;&#10;Description automatically generated with medium confidence">
            <a:extLst>
              <a:ext uri="{FF2B5EF4-FFF2-40B4-BE49-F238E27FC236}">
                <a16:creationId xmlns:a16="http://schemas.microsoft.com/office/drawing/2014/main" id="{3666C97F-3042-55F2-7CE0-247090208015}"/>
              </a:ext>
            </a:extLst>
          </p:cNvPr>
          <p:cNvPicPr>
            <a:picLocks noChangeAspect="1"/>
          </p:cNvPicPr>
          <p:nvPr userDrawn="1"/>
        </p:nvPicPr>
        <p:blipFill rotWithShape="1">
          <a:blip r:embed="rId5"/>
          <a:srcRect l="24318" r="10669" b="4916"/>
          <a:stretch/>
        </p:blipFill>
        <p:spPr>
          <a:xfrm>
            <a:off x="416701" y="542236"/>
            <a:ext cx="2631688" cy="5773309"/>
          </a:xfrm>
          <a:prstGeom prst="rect">
            <a:avLst/>
          </a:prstGeom>
        </p:spPr>
      </p:pic>
    </p:spTree>
    <p:extLst>
      <p:ext uri="{BB962C8B-B14F-4D97-AF65-F5344CB8AC3E}">
        <p14:creationId xmlns:p14="http://schemas.microsoft.com/office/powerpoint/2010/main" val="28601442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3" name="Picture 2" descr="A close-up of a person washing hands&#10;&#10;Description automatically generated with low confidence">
            <a:extLst>
              <a:ext uri="{FF2B5EF4-FFF2-40B4-BE49-F238E27FC236}">
                <a16:creationId xmlns:a16="http://schemas.microsoft.com/office/drawing/2014/main" id="{3CEAD77F-7DFA-4D0F-9BCD-25F29DF9598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5587" y="530984"/>
            <a:ext cx="2526143" cy="5795813"/>
          </a:xfrm>
          <a:prstGeom prst="rect">
            <a:avLst/>
          </a:prstGeom>
        </p:spPr>
      </p:pic>
    </p:spTree>
    <p:extLst>
      <p:ext uri="{BB962C8B-B14F-4D97-AF65-F5344CB8AC3E}">
        <p14:creationId xmlns:p14="http://schemas.microsoft.com/office/powerpoint/2010/main" val="21091220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296E7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spTree>
    <p:extLst>
      <p:ext uri="{BB962C8B-B14F-4D97-AF65-F5344CB8AC3E}">
        <p14:creationId xmlns:p14="http://schemas.microsoft.com/office/powerpoint/2010/main" val="2898991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å/ turkos: introbild / agenda / om undersökningen version 2">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4088A21D-E6AA-44EA-B67C-EF8F8EE031C9}"/>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53303CF6-FC3A-48DA-A63E-C81A7BA4D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14" name="Picture 50" descr="A picture containing object, honeycomb, light, ball&#10;&#10;Description automatically generated">
            <a:extLst>
              <a:ext uri="{FF2B5EF4-FFF2-40B4-BE49-F238E27FC236}">
                <a16:creationId xmlns:a16="http://schemas.microsoft.com/office/drawing/2014/main" id="{F904F011-09A2-4E7B-AA2A-D8D2126C0B94}"/>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sp>
        <p:nvSpPr>
          <p:cNvPr id="15" name="Rectangle 13">
            <a:extLst>
              <a:ext uri="{FF2B5EF4-FFF2-40B4-BE49-F238E27FC236}">
                <a16:creationId xmlns:a16="http://schemas.microsoft.com/office/drawing/2014/main" id="{73FF2836-F0CD-4B4E-9476-7F62BE92F7CC}"/>
              </a:ext>
            </a:extLst>
          </p:cNvPr>
          <p:cNvSpPr/>
          <p:nvPr userDrawn="1"/>
        </p:nvSpPr>
        <p:spPr>
          <a:xfrm>
            <a:off x="3066387" y="535482"/>
            <a:ext cx="8602851" cy="580018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20332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å/ turkos: Kapitelavdelare">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D19A31F3-1053-4F12-9985-283B308BF16D}"/>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3A94C9AA-337D-473E-A4C8-6A44AEB3D2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14" name="Rectangle 13">
            <a:extLst>
              <a:ext uri="{FF2B5EF4-FFF2-40B4-BE49-F238E27FC236}">
                <a16:creationId xmlns:a16="http://schemas.microsoft.com/office/drawing/2014/main" id="{05E29F8F-B95C-4A23-B3EE-C553E06D56EB}"/>
              </a:ext>
            </a:extLst>
          </p:cNvPr>
          <p:cNvSpPr/>
          <p:nvPr userDrawn="1"/>
        </p:nvSpPr>
        <p:spPr>
          <a:xfrm>
            <a:off x="3066387" y="535482"/>
            <a:ext cx="8602851" cy="5800185"/>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Picture 50" descr="A picture containing object, honeycomb, light, ball&#10;&#10;Description automatically generated">
            <a:extLst>
              <a:ext uri="{FF2B5EF4-FFF2-40B4-BE49-F238E27FC236}">
                <a16:creationId xmlns:a16="http://schemas.microsoft.com/office/drawing/2014/main" id="{F9B93E93-B62B-4D01-A30A-29BA044179C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spTree>
    <p:extLst>
      <p:ext uri="{BB962C8B-B14F-4D97-AF65-F5344CB8AC3E}">
        <p14:creationId xmlns:p14="http://schemas.microsoft.com/office/powerpoint/2010/main" val="41002503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å/ turkos: Kapitelavdelare">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D19A31F3-1053-4F12-9985-283B308BF16D}"/>
              </a:ext>
            </a:extLst>
          </p:cNvPr>
          <p:cNvSpPr/>
          <p:nvPr userDrawn="1"/>
        </p:nvSpPr>
        <p:spPr>
          <a:xfrm flipH="1">
            <a:off x="180000" y="180000"/>
            <a:ext cx="11831998" cy="6497782"/>
          </a:xfrm>
          <a:prstGeom prst="rect">
            <a:avLst/>
          </a:prstGeom>
          <a:solidFill>
            <a:srgbClr val="296E7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3A94C9AA-337D-473E-A4C8-6A44AEB3D2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14" name="Rectangle 13">
            <a:extLst>
              <a:ext uri="{FF2B5EF4-FFF2-40B4-BE49-F238E27FC236}">
                <a16:creationId xmlns:a16="http://schemas.microsoft.com/office/drawing/2014/main" id="{05E29F8F-B95C-4A23-B3EE-C553E06D56EB}"/>
              </a:ext>
            </a:extLst>
          </p:cNvPr>
          <p:cNvSpPr/>
          <p:nvPr userDrawn="1"/>
        </p:nvSpPr>
        <p:spPr>
          <a:xfrm>
            <a:off x="3066387" y="535482"/>
            <a:ext cx="8602851" cy="5800185"/>
          </a:xfrm>
          <a:prstGeom prst="rect">
            <a:avLst/>
          </a:prstGeom>
          <a:solidFill>
            <a:srgbClr val="3B9BA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Picture 50" descr="A picture containing object, honeycomb, light, ball&#10;&#10;Description automatically generated">
            <a:extLst>
              <a:ext uri="{FF2B5EF4-FFF2-40B4-BE49-F238E27FC236}">
                <a16:creationId xmlns:a16="http://schemas.microsoft.com/office/drawing/2014/main" id="{F9B93E93-B62B-4D01-A30A-29BA044179C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5" name="Picture 4" descr="Icon&#10;&#10;Description automatically generated">
            <a:extLst>
              <a:ext uri="{FF2B5EF4-FFF2-40B4-BE49-F238E27FC236}">
                <a16:creationId xmlns:a16="http://schemas.microsoft.com/office/drawing/2014/main" id="{B0494291-2A8E-4C8F-B080-3F7EE64EA7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3035" y="5833051"/>
            <a:ext cx="1357175" cy="195881"/>
          </a:xfrm>
          <a:prstGeom prst="rect">
            <a:avLst/>
          </a:prstGeom>
        </p:spPr>
      </p:pic>
    </p:spTree>
    <p:extLst>
      <p:ext uri="{BB962C8B-B14F-4D97-AF65-F5344CB8AC3E}">
        <p14:creationId xmlns:p14="http://schemas.microsoft.com/office/powerpoint/2010/main" val="11329939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å/ turkos: Delad grafiksida">
    <p:spTree>
      <p:nvGrpSpPr>
        <p:cNvPr id="1" name=""/>
        <p:cNvGrpSpPr/>
        <p:nvPr/>
      </p:nvGrpSpPr>
      <p:grpSpPr>
        <a:xfrm>
          <a:off x="0" y="0"/>
          <a:ext cx="0" cy="0"/>
          <a:chOff x="0" y="0"/>
          <a:chExt cx="0" cy="0"/>
        </a:xfrm>
      </p:grpSpPr>
      <p:sp>
        <p:nvSpPr>
          <p:cNvPr id="14" name="Rectangle 37">
            <a:extLst>
              <a:ext uri="{FF2B5EF4-FFF2-40B4-BE49-F238E27FC236}">
                <a16:creationId xmlns:a16="http://schemas.microsoft.com/office/drawing/2014/main" id="{A32EB31E-1460-4CB8-A2C3-C81FECA160C1}"/>
              </a:ext>
            </a:extLst>
          </p:cNvPr>
          <p:cNvSpPr/>
          <p:nvPr userDrawn="1"/>
        </p:nvSpPr>
        <p:spPr>
          <a:xfrm flipH="1">
            <a:off x="180000" y="180000"/>
            <a:ext cx="11831998" cy="649778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TextBox 1">
            <a:extLst>
              <a:ext uri="{FF2B5EF4-FFF2-40B4-BE49-F238E27FC236}">
                <a16:creationId xmlns:a16="http://schemas.microsoft.com/office/drawing/2014/main" id="{83F4F546-F7B9-4510-B92D-AA11AC67D66E}"/>
              </a:ext>
            </a:extLst>
          </p:cNvPr>
          <p:cNvSpPr txBox="1"/>
          <p:nvPr userDrawn="1"/>
        </p:nvSpPr>
        <p:spPr>
          <a:xfrm>
            <a:off x="-289367" y="3842795"/>
            <a:ext cx="184731" cy="369332"/>
          </a:xfrm>
          <a:prstGeom prst="rect">
            <a:avLst/>
          </a:prstGeom>
          <a:noFill/>
        </p:spPr>
        <p:txBody>
          <a:bodyPr wrap="none" rtlCol="0">
            <a:spAutoFit/>
          </a:bodyPr>
          <a:lstStyle/>
          <a:p>
            <a:endParaRPr lang="sv-SE">
              <a:solidFill>
                <a:srgbClr val="000000"/>
              </a:solidFill>
              <a:latin typeface="Arial" panose="020B0604020202020204"/>
            </a:endParaRPr>
          </a:p>
        </p:txBody>
      </p:sp>
      <p:cxnSp>
        <p:nvCxnSpPr>
          <p:cNvPr id="16" name="Rak koppling 58">
            <a:extLst>
              <a:ext uri="{FF2B5EF4-FFF2-40B4-BE49-F238E27FC236}">
                <a16:creationId xmlns:a16="http://schemas.microsoft.com/office/drawing/2014/main" id="{491536DA-9C00-4AFF-B360-1C87DA7912A7}"/>
              </a:ext>
            </a:extLst>
          </p:cNvPr>
          <p:cNvCxnSpPr>
            <a:cxnSpLocks/>
          </p:cNvCxnSpPr>
          <p:nvPr userDrawn="1"/>
        </p:nvCxnSpPr>
        <p:spPr>
          <a:xfrm>
            <a:off x="3060000" y="535482"/>
            <a:ext cx="0" cy="5800185"/>
          </a:xfrm>
          <a:prstGeom prst="line">
            <a:avLst/>
          </a:prstGeom>
          <a:noFill/>
          <a:ln w="6350" cap="flat" cmpd="sng" algn="ctr">
            <a:solidFill>
              <a:srgbClr val="000000">
                <a:lumMod val="75000"/>
                <a:lumOff val="25000"/>
              </a:srgbClr>
            </a:solidFill>
            <a:prstDash val="solid"/>
            <a:miter lim="800000"/>
          </a:ln>
          <a:effectLst/>
        </p:spPr>
      </p:cxnSp>
      <p:pic>
        <p:nvPicPr>
          <p:cNvPr id="19" name="Graphic 33">
            <a:extLst>
              <a:ext uri="{FF2B5EF4-FFF2-40B4-BE49-F238E27FC236}">
                <a16:creationId xmlns:a16="http://schemas.microsoft.com/office/drawing/2014/main" id="{16C2A90B-9CB9-4962-A436-0CF1E933BE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Tree>
    <p:extLst>
      <p:ext uri="{BB962C8B-B14F-4D97-AF65-F5344CB8AC3E}">
        <p14:creationId xmlns:p14="http://schemas.microsoft.com/office/powerpoint/2010/main" val="37731931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lå/ turkos: Delad grafiksida">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id="{83F4F546-F7B9-4510-B92D-AA11AC67D66E}"/>
              </a:ext>
            </a:extLst>
          </p:cNvPr>
          <p:cNvSpPr txBox="1"/>
          <p:nvPr userDrawn="1"/>
        </p:nvSpPr>
        <p:spPr>
          <a:xfrm>
            <a:off x="-289367" y="3842795"/>
            <a:ext cx="184731" cy="369332"/>
          </a:xfrm>
          <a:prstGeom prst="rect">
            <a:avLst/>
          </a:prstGeom>
          <a:noFill/>
        </p:spPr>
        <p:txBody>
          <a:bodyPr wrap="none" rtlCol="0">
            <a:spAutoFit/>
          </a:bodyPr>
          <a:lstStyle/>
          <a:p>
            <a:endParaRPr lang="sv-SE">
              <a:solidFill>
                <a:srgbClr val="000000"/>
              </a:solidFill>
              <a:latin typeface="Arial" panose="020B0604020202020204"/>
            </a:endParaRPr>
          </a:p>
        </p:txBody>
      </p:sp>
      <p:cxnSp>
        <p:nvCxnSpPr>
          <p:cNvPr id="16" name="Rak koppling 58">
            <a:extLst>
              <a:ext uri="{FF2B5EF4-FFF2-40B4-BE49-F238E27FC236}">
                <a16:creationId xmlns:a16="http://schemas.microsoft.com/office/drawing/2014/main" id="{491536DA-9C00-4AFF-B360-1C87DA7912A7}"/>
              </a:ext>
            </a:extLst>
          </p:cNvPr>
          <p:cNvCxnSpPr>
            <a:cxnSpLocks/>
          </p:cNvCxnSpPr>
          <p:nvPr userDrawn="1"/>
        </p:nvCxnSpPr>
        <p:spPr>
          <a:xfrm>
            <a:off x="3060000" y="535482"/>
            <a:ext cx="0" cy="5800185"/>
          </a:xfrm>
          <a:prstGeom prst="line">
            <a:avLst/>
          </a:prstGeom>
          <a:noFill/>
          <a:ln w="6350" cap="flat" cmpd="sng" algn="ctr">
            <a:solidFill>
              <a:srgbClr val="000000">
                <a:lumMod val="75000"/>
                <a:lumOff val="25000"/>
              </a:srgbClr>
            </a:solidFill>
            <a:prstDash val="solid"/>
            <a:miter lim="800000"/>
          </a:ln>
          <a:effectLst/>
        </p:spPr>
      </p:cxnSp>
      <p:pic>
        <p:nvPicPr>
          <p:cNvPr id="19" name="Graphic 33">
            <a:extLst>
              <a:ext uri="{FF2B5EF4-FFF2-40B4-BE49-F238E27FC236}">
                <a16:creationId xmlns:a16="http://schemas.microsoft.com/office/drawing/2014/main" id="{16C2A90B-9CB9-4962-A436-0CF1E933BE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6" name="Picture 5" descr="Icon&#10;&#10;Description automatically generated">
            <a:extLst>
              <a:ext uri="{FF2B5EF4-FFF2-40B4-BE49-F238E27FC236}">
                <a16:creationId xmlns:a16="http://schemas.microsoft.com/office/drawing/2014/main" id="{14B984D5-B18C-473D-A22E-5A85E9EFDE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16867107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å/ turkos: Hel grafiksida">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8C002B81-2195-41EF-80D3-1C2C50350C8B}"/>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C0FB744A-53E8-4A9A-9E69-A9723D3EE1AE}"/>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957E9A3D-C98D-4347-830C-EE1DFDD789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Tree>
    <p:extLst>
      <p:ext uri="{BB962C8B-B14F-4D97-AF65-F5344CB8AC3E}">
        <p14:creationId xmlns:p14="http://schemas.microsoft.com/office/powerpoint/2010/main" val="320380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å/ turkos: introbild / agenda / om undersökningen version 2">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4088A21D-E6AA-44EA-B67C-EF8F8EE031C9}"/>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53303CF6-FC3A-48DA-A63E-C81A7BA4D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14" name="Picture 50" descr="A picture containing object, honeycomb, light, ball&#10;&#10;Description automatically generated">
            <a:extLst>
              <a:ext uri="{FF2B5EF4-FFF2-40B4-BE49-F238E27FC236}">
                <a16:creationId xmlns:a16="http://schemas.microsoft.com/office/drawing/2014/main" id="{F904F011-09A2-4E7B-AA2A-D8D2126C0B94}"/>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sp>
        <p:nvSpPr>
          <p:cNvPr id="15" name="Rectangle 13">
            <a:extLst>
              <a:ext uri="{FF2B5EF4-FFF2-40B4-BE49-F238E27FC236}">
                <a16:creationId xmlns:a16="http://schemas.microsoft.com/office/drawing/2014/main" id="{73FF2836-F0CD-4B4E-9476-7F62BE92F7CC}"/>
              </a:ext>
            </a:extLst>
          </p:cNvPr>
          <p:cNvSpPr/>
          <p:nvPr userDrawn="1"/>
        </p:nvSpPr>
        <p:spPr>
          <a:xfrm>
            <a:off x="3066387" y="535482"/>
            <a:ext cx="8602851" cy="580018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40398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å/ turkos: Hel grafiksida">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C0FB744A-53E8-4A9A-9E69-A9723D3EE1AE}"/>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957E9A3D-C98D-4347-830C-EE1DFDD789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3035" y="5994642"/>
            <a:ext cx="1780317" cy="447566"/>
          </a:xfrm>
          <a:prstGeom prst="rect">
            <a:avLst/>
          </a:prstGeom>
        </p:spPr>
      </p:pic>
      <p:pic>
        <p:nvPicPr>
          <p:cNvPr id="8" name="Picture 7" descr="Icon&#10;&#10;Description automatically generated">
            <a:extLst>
              <a:ext uri="{FF2B5EF4-FFF2-40B4-BE49-F238E27FC236}">
                <a16:creationId xmlns:a16="http://schemas.microsoft.com/office/drawing/2014/main" id="{E09BC5C0-5031-4753-953C-4ED8EAB1C49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21192578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å/ turkos: Delad sida med text">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BDAD08F5-010D-4EB5-B96C-D5547AE7C18E}"/>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1">
            <a:extLst>
              <a:ext uri="{FF2B5EF4-FFF2-40B4-BE49-F238E27FC236}">
                <a16:creationId xmlns:a16="http://schemas.microsoft.com/office/drawing/2014/main" id="{EB372749-BE23-4DEC-9220-258B38339D67}"/>
              </a:ext>
            </a:extLst>
          </p:cNvPr>
          <p:cNvSpPr txBox="1"/>
          <p:nvPr userDrawn="1"/>
        </p:nvSpPr>
        <p:spPr>
          <a:xfrm>
            <a:off x="-289367" y="384279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7" name="Rak koppling 58">
            <a:extLst>
              <a:ext uri="{FF2B5EF4-FFF2-40B4-BE49-F238E27FC236}">
                <a16:creationId xmlns:a16="http://schemas.microsoft.com/office/drawing/2014/main" id="{88B7EFD6-3E58-4C76-9BB6-87DADCA12AEB}"/>
              </a:ext>
            </a:extLst>
          </p:cNvPr>
          <p:cNvCxnSpPr>
            <a:cxnSpLocks/>
          </p:cNvCxnSpPr>
          <p:nvPr userDrawn="1"/>
        </p:nvCxnSpPr>
        <p:spPr>
          <a:xfrm>
            <a:off x="3060000" y="535482"/>
            <a:ext cx="0" cy="580018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Graphic 33">
            <a:extLst>
              <a:ext uri="{FF2B5EF4-FFF2-40B4-BE49-F238E27FC236}">
                <a16:creationId xmlns:a16="http://schemas.microsoft.com/office/drawing/2014/main" id="{05757A29-26E8-4EE5-BC0D-04FEFF00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8" name="Rektangel 7">
            <a:extLst>
              <a:ext uri="{FF2B5EF4-FFF2-40B4-BE49-F238E27FC236}">
                <a16:creationId xmlns:a16="http://schemas.microsoft.com/office/drawing/2014/main" id="{596555B1-4847-4350-B70C-A53FED3B1007}"/>
              </a:ext>
            </a:extLst>
          </p:cNvPr>
          <p:cNvSpPr/>
          <p:nvPr userDrawn="1"/>
        </p:nvSpPr>
        <p:spPr>
          <a:xfrm>
            <a:off x="9117001" y="534563"/>
            <a:ext cx="2526137"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AA57CF1F-E0E6-4E1C-A1D5-4B60546C84FA}"/>
              </a:ext>
            </a:extLst>
          </p:cNvPr>
          <p:cNvSpPr txBox="1"/>
          <p:nvPr userDrawn="1"/>
        </p:nvSpPr>
        <p:spPr>
          <a:xfrm>
            <a:off x="9692210" y="3250908"/>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11078553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å/ turkos: Delad sida med text över helsida">
    <p:spTree>
      <p:nvGrpSpPr>
        <p:cNvPr id="1" name=""/>
        <p:cNvGrpSpPr/>
        <p:nvPr/>
      </p:nvGrpSpPr>
      <p:grpSpPr>
        <a:xfrm>
          <a:off x="0" y="0"/>
          <a:ext cx="0" cy="0"/>
          <a:chOff x="0" y="0"/>
          <a:chExt cx="0" cy="0"/>
        </a:xfrm>
      </p:grpSpPr>
      <p:pic>
        <p:nvPicPr>
          <p:cNvPr id="8" name="Graphic 33">
            <a:extLst>
              <a:ext uri="{FF2B5EF4-FFF2-40B4-BE49-F238E27FC236}">
                <a16:creationId xmlns:a16="http://schemas.microsoft.com/office/drawing/2014/main" id="{31AD526F-1724-4552-9739-888A877AD6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4" name="Rektangel 3">
            <a:extLst>
              <a:ext uri="{FF2B5EF4-FFF2-40B4-BE49-F238E27FC236}">
                <a16:creationId xmlns:a16="http://schemas.microsoft.com/office/drawing/2014/main" id="{57BD72F7-4D73-4165-BD47-4F418984A283}"/>
              </a:ext>
            </a:extLst>
          </p:cNvPr>
          <p:cNvSpPr/>
          <p:nvPr userDrawn="1"/>
        </p:nvSpPr>
        <p:spPr>
          <a:xfrm>
            <a:off x="9117001" y="534563"/>
            <a:ext cx="2526137"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86EBFBA5-5017-4D0F-AB38-16E7973D53CB}"/>
              </a:ext>
            </a:extLst>
          </p:cNvPr>
          <p:cNvSpPr txBox="1"/>
          <p:nvPr userDrawn="1"/>
        </p:nvSpPr>
        <p:spPr>
          <a:xfrm>
            <a:off x="9692210" y="3250908"/>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12117469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å/ turkos: Hel sida med text och bild (vä)">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9FC1256-9585-4305-BCA6-687EC078E352}"/>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10" name="Graphic 20">
            <a:extLst>
              <a:ext uri="{FF2B5EF4-FFF2-40B4-BE49-F238E27FC236}">
                <a16:creationId xmlns:a16="http://schemas.microsoft.com/office/drawing/2014/main" id="{4A85DCC4-D948-4BFD-BFD6-4BB3E2D6B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5" name="Rektangel 4">
            <a:extLst>
              <a:ext uri="{FF2B5EF4-FFF2-40B4-BE49-F238E27FC236}">
                <a16:creationId xmlns:a16="http://schemas.microsoft.com/office/drawing/2014/main" id="{F4877005-D0A4-4012-ACD6-FC75BF4AD733}"/>
              </a:ext>
            </a:extLst>
          </p:cNvPr>
          <p:cNvSpPr/>
          <p:nvPr userDrawn="1"/>
        </p:nvSpPr>
        <p:spPr>
          <a:xfrm>
            <a:off x="535250" y="1220287"/>
            <a:ext cx="2526137" cy="438695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2FF86A42-3913-4FD3-9107-7B15BAEB95B0}"/>
              </a:ext>
            </a:extLst>
          </p:cNvPr>
          <p:cNvSpPr txBox="1"/>
          <p:nvPr userDrawn="1"/>
        </p:nvSpPr>
        <p:spPr>
          <a:xfrm>
            <a:off x="1036318" y="3244334"/>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34300047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å/ turkos: Hel sida med text och bild (hö)">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31F89B6C-5364-4AF9-A8AA-643D945DA99B}"/>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371AEBCE-FA60-4EA7-90BE-CD27CD357D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5" name="Rektangel 4">
            <a:extLst>
              <a:ext uri="{FF2B5EF4-FFF2-40B4-BE49-F238E27FC236}">
                <a16:creationId xmlns:a16="http://schemas.microsoft.com/office/drawing/2014/main" id="{F5795F28-7D94-4363-B851-D86A79EF4F2E}"/>
              </a:ext>
            </a:extLst>
          </p:cNvPr>
          <p:cNvSpPr/>
          <p:nvPr userDrawn="1"/>
        </p:nvSpPr>
        <p:spPr>
          <a:xfrm>
            <a:off x="7004115" y="1259782"/>
            <a:ext cx="4639024" cy="436707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46D8EF43-AE6C-44D4-A03D-3B6722A0C5D4}"/>
              </a:ext>
            </a:extLst>
          </p:cNvPr>
          <p:cNvSpPr txBox="1"/>
          <p:nvPr userDrawn="1"/>
        </p:nvSpPr>
        <p:spPr>
          <a:xfrm>
            <a:off x="8561627" y="3244334"/>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41596822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å/ turkos: Logga vid samarbete">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0438C3BB-AF50-4B28-AD68-7E64380D668F}"/>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4BA4A557-5FEE-4F85-9898-8C9B69BC7355}"/>
              </a:ext>
            </a:extLst>
          </p:cNvPr>
          <p:cNvSpPr txBox="1"/>
          <p:nvPr userDrawn="1"/>
        </p:nvSpPr>
        <p:spPr>
          <a:xfrm>
            <a:off x="-289367" y="3842795"/>
            <a:ext cx="184731" cy="369332"/>
          </a:xfrm>
          <a:prstGeom prst="rect">
            <a:avLst/>
          </a:prstGeom>
          <a:noFill/>
        </p:spPr>
        <p:txBody>
          <a:bodyPr wrap="none" rtlCol="0">
            <a:spAutoFit/>
          </a:bodyPr>
          <a:lstStyle/>
          <a:p>
            <a:endParaRPr lang="sv-SE"/>
          </a:p>
        </p:txBody>
      </p:sp>
      <p:cxnSp>
        <p:nvCxnSpPr>
          <p:cNvPr id="7" name="Rak koppling 58">
            <a:extLst>
              <a:ext uri="{FF2B5EF4-FFF2-40B4-BE49-F238E27FC236}">
                <a16:creationId xmlns:a16="http://schemas.microsoft.com/office/drawing/2014/main" id="{F8A49536-734E-4EEB-B3C6-8EF16FEFC721}"/>
              </a:ext>
            </a:extLst>
          </p:cNvPr>
          <p:cNvCxnSpPr>
            <a:cxnSpLocks/>
          </p:cNvCxnSpPr>
          <p:nvPr userDrawn="1"/>
        </p:nvCxnSpPr>
        <p:spPr>
          <a:xfrm>
            <a:off x="3060000" y="535482"/>
            <a:ext cx="0" cy="580018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4" name="Group 6">
            <a:extLst>
              <a:ext uri="{FF2B5EF4-FFF2-40B4-BE49-F238E27FC236}">
                <a16:creationId xmlns:a16="http://schemas.microsoft.com/office/drawing/2014/main" id="{3CF16FFA-F82B-4454-967F-277EF70A37A0}"/>
              </a:ext>
            </a:extLst>
          </p:cNvPr>
          <p:cNvGrpSpPr/>
          <p:nvPr userDrawn="1"/>
        </p:nvGrpSpPr>
        <p:grpSpPr>
          <a:xfrm>
            <a:off x="548857" y="6076228"/>
            <a:ext cx="1052676" cy="319706"/>
            <a:chOff x="548858" y="6105930"/>
            <a:chExt cx="1015623" cy="308453"/>
          </a:xfrm>
        </p:grpSpPr>
        <p:pic>
          <p:nvPicPr>
            <p:cNvPr id="15" name="Graphic 27">
              <a:extLst>
                <a:ext uri="{FF2B5EF4-FFF2-40B4-BE49-F238E27FC236}">
                  <a16:creationId xmlns:a16="http://schemas.microsoft.com/office/drawing/2014/main" id="{FD663E88-6F7D-45D0-8F40-A94F7714BDB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8858" y="6188924"/>
              <a:ext cx="896825" cy="225459"/>
            </a:xfrm>
            <a:prstGeom prst="rect">
              <a:avLst/>
            </a:prstGeom>
          </p:spPr>
        </p:pic>
        <p:cxnSp>
          <p:nvCxnSpPr>
            <p:cNvPr id="16" name="Straight Connector 5">
              <a:extLst>
                <a:ext uri="{FF2B5EF4-FFF2-40B4-BE49-F238E27FC236}">
                  <a16:creationId xmlns:a16="http://schemas.microsoft.com/office/drawing/2014/main" id="{6DFD892B-ED0A-47CD-AEF6-535A9367B5A7}"/>
                </a:ext>
              </a:extLst>
            </p:cNvPr>
            <p:cNvCxnSpPr/>
            <p:nvPr/>
          </p:nvCxnSpPr>
          <p:spPr>
            <a:xfrm>
              <a:off x="1564481" y="6105930"/>
              <a:ext cx="0" cy="30572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23821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å/ turkos: Tack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2AF68E-A63F-42C2-B9CC-F1F0CEBA98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sv-SE"/>
          </a:p>
        </p:txBody>
      </p:sp>
      <p:sp>
        <p:nvSpPr>
          <p:cNvPr id="12" name="Rectangle 37">
            <a:extLst>
              <a:ext uri="{FF2B5EF4-FFF2-40B4-BE49-F238E27FC236}">
                <a16:creationId xmlns:a16="http://schemas.microsoft.com/office/drawing/2014/main" id="{7D4F2F5E-D19A-4006-A2DA-D7DB1274E715}"/>
              </a:ext>
            </a:extLst>
          </p:cNvPr>
          <p:cNvSpPr/>
          <p:nvPr userDrawn="1"/>
        </p:nvSpPr>
        <p:spPr>
          <a:xfrm flipH="1">
            <a:off x="180000" y="180000"/>
            <a:ext cx="11831998" cy="6497782"/>
          </a:xfrm>
          <a:prstGeom prst="rect">
            <a:avLst/>
          </a:prstGeom>
          <a:solidFill>
            <a:srgbClr val="296E7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Graphic 49">
            <a:extLst>
              <a:ext uri="{FF2B5EF4-FFF2-40B4-BE49-F238E27FC236}">
                <a16:creationId xmlns:a16="http://schemas.microsoft.com/office/drawing/2014/main" id="{074E64DD-303B-4CCE-9370-993657B5E1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6" name="Picture 50" descr="A picture containing object, honeycomb, light, ball&#10;&#10;Description automatically generated">
            <a:extLst>
              <a:ext uri="{FF2B5EF4-FFF2-40B4-BE49-F238E27FC236}">
                <a16:creationId xmlns:a16="http://schemas.microsoft.com/office/drawing/2014/main" id="{BEC44AA1-4B61-425B-8DE3-FA233B8C0EE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7" name="Picture 47" descr="A person working on a computer&#10;&#10;Description automatically generated with medium confidence">
            <a:extLst>
              <a:ext uri="{FF2B5EF4-FFF2-40B4-BE49-F238E27FC236}">
                <a16:creationId xmlns:a16="http://schemas.microsoft.com/office/drawing/2014/main" id="{B22C9FAF-3BC9-45BA-AC30-F100FADA7228}"/>
              </a:ext>
            </a:extLst>
          </p:cNvPr>
          <p:cNvPicPr>
            <a:picLocks noChangeAspect="1"/>
          </p:cNvPicPr>
          <p:nvPr userDrawn="1"/>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538874" y="534563"/>
            <a:ext cx="2526388" cy="5800185"/>
          </a:xfrm>
          <a:prstGeom prst="rect">
            <a:avLst/>
          </a:prstGeom>
        </p:spPr>
      </p:pic>
    </p:spTree>
    <p:extLst>
      <p:ext uri="{BB962C8B-B14F-4D97-AF65-F5344CB8AC3E}">
        <p14:creationId xmlns:p14="http://schemas.microsoft.com/office/powerpoint/2010/main" val="20621935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0_Hel grafiksida">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8C002B81-2195-41EF-80D3-1C2C50350C8B}"/>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Graphic 33">
            <a:extLst>
              <a:ext uri="{FF2B5EF4-FFF2-40B4-BE49-F238E27FC236}">
                <a16:creationId xmlns:a16="http://schemas.microsoft.com/office/drawing/2014/main" id="{957E9A3D-C98D-4347-830C-EE1DFDD789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3" name="Chart Placeholder 2">
            <a:extLst>
              <a:ext uri="{FF2B5EF4-FFF2-40B4-BE49-F238E27FC236}">
                <a16:creationId xmlns:a16="http://schemas.microsoft.com/office/drawing/2014/main" id="{DAD29926-1A4F-EFAE-AEFF-4B791669E3CC}"/>
              </a:ext>
            </a:extLst>
          </p:cNvPr>
          <p:cNvSpPr>
            <a:spLocks noGrp="1"/>
          </p:cNvSpPr>
          <p:nvPr>
            <p:ph type="chart" sz="quarter" idx="10"/>
          </p:nvPr>
        </p:nvSpPr>
        <p:spPr>
          <a:xfrm>
            <a:off x="658813" y="981075"/>
            <a:ext cx="10874375" cy="4932363"/>
          </a:xfrm>
          <a:prstGeom prst="rect">
            <a:avLst/>
          </a:prstGeom>
        </p:spPr>
        <p:txBody>
          <a:bodyPr/>
          <a:lstStyle/>
          <a:p>
            <a:r>
              <a:rPr lang="en-US"/>
              <a:t>Click icon to add chart</a:t>
            </a:r>
            <a:endParaRPr lang="sv-SE"/>
          </a:p>
        </p:txBody>
      </p:sp>
    </p:spTree>
    <p:extLst>
      <p:ext uri="{BB962C8B-B14F-4D97-AF65-F5344CB8AC3E}">
        <p14:creationId xmlns:p14="http://schemas.microsoft.com/office/powerpoint/2010/main" val="526938848"/>
      </p:ext>
    </p:extLst>
  </p:cSld>
  <p:clrMapOvr>
    <a:masterClrMapping/>
  </p:clrMapOvr>
  <p:extLst>
    <p:ext uri="{DCECCB84-F9BA-43D5-87BE-67443E8EF086}">
      <p15:sldGuideLst xmlns:p15="http://schemas.microsoft.com/office/powerpoint/2012/main">
        <p15:guide id="1" pos="415">
          <p15:clr>
            <a:srgbClr val="9FCC3B"/>
          </p15:clr>
        </p15:guide>
        <p15:guide id="2" pos="937">
          <p15:clr>
            <a:srgbClr val="FBAE40"/>
          </p15:clr>
        </p15:guide>
        <p15:guide id="3" pos="6970">
          <p15:clr>
            <a:srgbClr val="FBAE40"/>
          </p15:clr>
        </p15:guide>
        <p15:guide id="4" pos="7265">
          <p15:clr>
            <a:srgbClr val="9FCC3B"/>
          </p15:clr>
        </p15:guide>
        <p15:guide id="5" orient="horz" pos="618">
          <p15:clr>
            <a:srgbClr val="9FCC3B"/>
          </p15:clr>
        </p15:guide>
        <p15:guide id="6" orient="horz" pos="913">
          <p15:clr>
            <a:srgbClr val="FBAE40"/>
          </p15:clr>
        </p15:guide>
        <p15:guide id="7" orient="horz" pos="3385">
          <p15:clr>
            <a:srgbClr val="FBAE40"/>
          </p15:clr>
        </p15:guide>
        <p15:guide id="8" orient="horz" pos="3725">
          <p15:clr>
            <a:srgbClr val="9FCC3B"/>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å/turkos: Framsida">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75320D67-81EA-4C88-9003-6EFAA5482197}"/>
              </a:ext>
            </a:extLst>
          </p:cNvPr>
          <p:cNvSpPr/>
          <p:nvPr userDrawn="1"/>
        </p:nvSpPr>
        <p:spPr>
          <a:xfrm flipH="1">
            <a:off x="-1" y="1"/>
            <a:ext cx="12192000" cy="6857999"/>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Rectangle 8">
            <a:extLst>
              <a:ext uri="{FF2B5EF4-FFF2-40B4-BE49-F238E27FC236}">
                <a16:creationId xmlns:a16="http://schemas.microsoft.com/office/drawing/2014/main" id="{A211D58D-6536-4C28-916F-E8825F23EBFC}"/>
              </a:ext>
            </a:extLst>
          </p:cNvPr>
          <p:cNvSpPr/>
          <p:nvPr userDrawn="1"/>
        </p:nvSpPr>
        <p:spPr>
          <a:xfrm flipH="1">
            <a:off x="-2" y="1"/>
            <a:ext cx="3066389" cy="6857999"/>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Rectangle 37">
            <a:extLst>
              <a:ext uri="{FF2B5EF4-FFF2-40B4-BE49-F238E27FC236}">
                <a16:creationId xmlns:a16="http://schemas.microsoft.com/office/drawing/2014/main" id="{BE5F5B33-84D3-4FDF-94B3-808D9DA282B2}"/>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6" name="Graphic 49">
            <a:extLst>
              <a:ext uri="{FF2B5EF4-FFF2-40B4-BE49-F238E27FC236}">
                <a16:creationId xmlns:a16="http://schemas.microsoft.com/office/drawing/2014/main" id="{1B2FDEF7-68FF-4985-A9CA-09B11A5DF4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9" name="Picture 50" descr="A picture containing object, honeycomb, light, ball&#10;&#10;Description automatically generated">
            <a:extLst>
              <a:ext uri="{FF2B5EF4-FFF2-40B4-BE49-F238E27FC236}">
                <a16:creationId xmlns:a16="http://schemas.microsoft.com/office/drawing/2014/main" id="{B3C9D66E-B447-40DA-A8F0-ECEDEA67722B}"/>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3" name="Picture 2" descr="A picture containing cloud, sky, outdoor, building&#10;&#10;Description automatically generated">
            <a:extLst>
              <a:ext uri="{FF2B5EF4-FFF2-40B4-BE49-F238E27FC236}">
                <a16:creationId xmlns:a16="http://schemas.microsoft.com/office/drawing/2014/main" id="{EECC7D7C-7EE2-6C03-9D73-AE2688FF907F}"/>
              </a:ext>
            </a:extLst>
          </p:cNvPr>
          <p:cNvPicPr>
            <a:picLocks noChangeAspect="1"/>
          </p:cNvPicPr>
          <p:nvPr userDrawn="1"/>
        </p:nvPicPr>
        <p:blipFill rotWithShape="1">
          <a:blip r:embed="rId5"/>
          <a:srcRect l="39022" r="7139"/>
          <a:stretch/>
        </p:blipFill>
        <p:spPr>
          <a:xfrm>
            <a:off x="416701" y="421100"/>
            <a:ext cx="2590800" cy="6015581"/>
          </a:xfrm>
          <a:prstGeom prst="rect">
            <a:avLst/>
          </a:prstGeom>
        </p:spPr>
      </p:pic>
    </p:spTree>
    <p:extLst>
      <p:ext uri="{BB962C8B-B14F-4D97-AF65-F5344CB8AC3E}">
        <p14:creationId xmlns:p14="http://schemas.microsoft.com/office/powerpoint/2010/main" val="939528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å/turkos: Framsida 2">
    <p:spTree>
      <p:nvGrpSpPr>
        <p:cNvPr id="1" name=""/>
        <p:cNvGrpSpPr/>
        <p:nvPr/>
      </p:nvGrpSpPr>
      <p:grpSpPr>
        <a:xfrm>
          <a:off x="0" y="0"/>
          <a:ext cx="0" cy="0"/>
          <a:chOff x="0" y="0"/>
          <a:chExt cx="0" cy="0"/>
        </a:xfrm>
      </p:grpSpPr>
      <p:cxnSp>
        <p:nvCxnSpPr>
          <p:cNvPr id="23" name="Rak koppling 58">
            <a:extLst>
              <a:ext uri="{FF2B5EF4-FFF2-40B4-BE49-F238E27FC236}">
                <a16:creationId xmlns:a16="http://schemas.microsoft.com/office/drawing/2014/main" id="{5BAF2D1B-3D75-47E8-8FE6-74904BA5FAD2}"/>
              </a:ext>
            </a:extLst>
          </p:cNvPr>
          <p:cNvCxnSpPr>
            <a:cxnSpLocks/>
          </p:cNvCxnSpPr>
          <p:nvPr userDrawn="1"/>
        </p:nvCxnSpPr>
        <p:spPr>
          <a:xfrm>
            <a:off x="3060000" y="535482"/>
            <a:ext cx="0" cy="5800185"/>
          </a:xfrm>
          <a:prstGeom prst="line">
            <a:avLst/>
          </a:prstGeom>
          <a:noFill/>
          <a:ln w="6350" cap="flat" cmpd="sng" algn="ctr">
            <a:solidFill>
              <a:srgbClr val="FFFFFF"/>
            </a:solidFill>
            <a:prstDash val="solid"/>
            <a:miter lim="800000"/>
          </a:ln>
          <a:effectLst/>
        </p:spPr>
      </p:cxnSp>
      <p:pic>
        <p:nvPicPr>
          <p:cNvPr id="24" name="Graphic 49">
            <a:extLst>
              <a:ext uri="{FF2B5EF4-FFF2-40B4-BE49-F238E27FC236}">
                <a16:creationId xmlns:a16="http://schemas.microsoft.com/office/drawing/2014/main" id="{6D69ABD4-ADE1-4D69-B8BC-CDBBBEEAE4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sp>
        <p:nvSpPr>
          <p:cNvPr id="11" name="Rektangel 10">
            <a:extLst>
              <a:ext uri="{FF2B5EF4-FFF2-40B4-BE49-F238E27FC236}">
                <a16:creationId xmlns:a16="http://schemas.microsoft.com/office/drawing/2014/main" id="{68196627-1A0E-4A52-B10E-49EAC88B4AE6}"/>
              </a:ext>
            </a:extLst>
          </p:cNvPr>
          <p:cNvSpPr/>
          <p:nvPr userDrawn="1"/>
        </p:nvSpPr>
        <p:spPr>
          <a:xfrm>
            <a:off x="535841" y="534562"/>
            <a:ext cx="11239456"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919D061E-7292-4A40-8B22-F9ECD5D7FB4B}"/>
              </a:ext>
            </a:extLst>
          </p:cNvPr>
          <p:cNvSpPr txBox="1"/>
          <p:nvPr userDrawn="1"/>
        </p:nvSpPr>
        <p:spPr>
          <a:xfrm>
            <a:off x="1071291" y="2211175"/>
            <a:ext cx="10148643" cy="1569660"/>
          </a:xfrm>
          <a:prstGeom prst="rect">
            <a:avLst/>
          </a:prstGeom>
          <a:noFill/>
        </p:spPr>
        <p:txBody>
          <a:bodyPr wrap="square" rtlCol="0">
            <a:spAutoFit/>
          </a:bodyPr>
          <a:lstStyle/>
          <a:p>
            <a:pPr algn="ctr"/>
            <a:r>
              <a:rPr lang="sv-SE" sz="9600">
                <a:solidFill>
                  <a:schemeClr val="tx1"/>
                </a:solidFill>
              </a:rPr>
              <a:t>BILD</a:t>
            </a:r>
          </a:p>
        </p:txBody>
      </p:sp>
    </p:spTree>
    <p:extLst>
      <p:ext uri="{BB962C8B-B14F-4D97-AF65-F5344CB8AC3E}">
        <p14:creationId xmlns:p14="http://schemas.microsoft.com/office/powerpoint/2010/main" val="2181977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å/ turkos: Kapitelavdelare">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D19A31F3-1053-4F12-9985-283B308BF16D}"/>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3A94C9AA-337D-473E-A4C8-6A44AEB3D2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14" name="Rectangle 13">
            <a:extLst>
              <a:ext uri="{FF2B5EF4-FFF2-40B4-BE49-F238E27FC236}">
                <a16:creationId xmlns:a16="http://schemas.microsoft.com/office/drawing/2014/main" id="{05E29F8F-B95C-4A23-B3EE-C553E06D56EB}"/>
              </a:ext>
            </a:extLst>
          </p:cNvPr>
          <p:cNvSpPr/>
          <p:nvPr userDrawn="1"/>
        </p:nvSpPr>
        <p:spPr>
          <a:xfrm>
            <a:off x="3066387" y="535482"/>
            <a:ext cx="8602851" cy="5800185"/>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Picture 50" descr="A picture containing object, honeycomb, light, ball&#10;&#10;Description automatically generated">
            <a:extLst>
              <a:ext uri="{FF2B5EF4-FFF2-40B4-BE49-F238E27FC236}">
                <a16:creationId xmlns:a16="http://schemas.microsoft.com/office/drawing/2014/main" id="{F9B93E93-B62B-4D01-A30A-29BA044179C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spTree>
    <p:extLst>
      <p:ext uri="{BB962C8B-B14F-4D97-AF65-F5344CB8AC3E}">
        <p14:creationId xmlns:p14="http://schemas.microsoft.com/office/powerpoint/2010/main" val="3201463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4" name="Picture 3" descr="A picture containing cloud, outdoor, sky, building&#10;&#10;Description automatically generated">
            <a:extLst>
              <a:ext uri="{FF2B5EF4-FFF2-40B4-BE49-F238E27FC236}">
                <a16:creationId xmlns:a16="http://schemas.microsoft.com/office/drawing/2014/main" id="{12D8555B-F3F1-8E39-75D7-495BC38C91EE}"/>
              </a:ext>
            </a:extLst>
          </p:cNvPr>
          <p:cNvPicPr>
            <a:picLocks noChangeAspect="1"/>
          </p:cNvPicPr>
          <p:nvPr userDrawn="1"/>
        </p:nvPicPr>
        <p:blipFill rotWithShape="1">
          <a:blip r:embed="rId5"/>
          <a:srcRect l="1854" r="38221"/>
          <a:stretch/>
        </p:blipFill>
        <p:spPr>
          <a:xfrm>
            <a:off x="416701" y="499693"/>
            <a:ext cx="2632981" cy="5858395"/>
          </a:xfrm>
          <a:prstGeom prst="rect">
            <a:avLst/>
          </a:prstGeom>
        </p:spPr>
      </p:pic>
    </p:spTree>
    <p:extLst>
      <p:ext uri="{BB962C8B-B14F-4D97-AF65-F5344CB8AC3E}">
        <p14:creationId xmlns:p14="http://schemas.microsoft.com/office/powerpoint/2010/main" val="41321927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3" name="Picture 2" descr="A person on a scaffolding&#10;&#10;Description automatically generated with low confidence">
            <a:extLst>
              <a:ext uri="{FF2B5EF4-FFF2-40B4-BE49-F238E27FC236}">
                <a16:creationId xmlns:a16="http://schemas.microsoft.com/office/drawing/2014/main" id="{1F560AE7-9A2F-4D01-03F6-004FCEB857C8}"/>
              </a:ext>
            </a:extLst>
          </p:cNvPr>
          <p:cNvPicPr>
            <a:picLocks noChangeAspect="1"/>
          </p:cNvPicPr>
          <p:nvPr userDrawn="1"/>
        </p:nvPicPr>
        <p:blipFill rotWithShape="1">
          <a:blip r:embed="rId5"/>
          <a:srcRect l="32063"/>
          <a:stretch/>
        </p:blipFill>
        <p:spPr>
          <a:xfrm>
            <a:off x="416701" y="520835"/>
            <a:ext cx="2632982" cy="5816111"/>
          </a:xfrm>
          <a:prstGeom prst="rect">
            <a:avLst/>
          </a:prstGeom>
        </p:spPr>
      </p:pic>
    </p:spTree>
    <p:extLst>
      <p:ext uri="{BB962C8B-B14F-4D97-AF65-F5344CB8AC3E}">
        <p14:creationId xmlns:p14="http://schemas.microsoft.com/office/powerpoint/2010/main" val="1155973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3" name="Picture 2" descr="A picture containing outdoor, sky, building, tower block&#10;&#10;Description automatically generated">
            <a:extLst>
              <a:ext uri="{FF2B5EF4-FFF2-40B4-BE49-F238E27FC236}">
                <a16:creationId xmlns:a16="http://schemas.microsoft.com/office/drawing/2014/main" id="{7D2F5381-4722-FB73-C426-1BDADCBDB71D}"/>
              </a:ext>
            </a:extLst>
          </p:cNvPr>
          <p:cNvPicPr>
            <a:picLocks noChangeAspect="1"/>
          </p:cNvPicPr>
          <p:nvPr userDrawn="1"/>
        </p:nvPicPr>
        <p:blipFill rotWithShape="1">
          <a:blip r:embed="rId5"/>
          <a:srcRect l="25222" r="20134"/>
          <a:stretch/>
        </p:blipFill>
        <p:spPr>
          <a:xfrm>
            <a:off x="546853" y="539686"/>
            <a:ext cx="2526143" cy="5778628"/>
          </a:xfrm>
          <a:prstGeom prst="rect">
            <a:avLst/>
          </a:prstGeom>
        </p:spPr>
      </p:pic>
    </p:spTree>
    <p:extLst>
      <p:ext uri="{BB962C8B-B14F-4D97-AF65-F5344CB8AC3E}">
        <p14:creationId xmlns:p14="http://schemas.microsoft.com/office/powerpoint/2010/main" val="8301554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3" name="Picture 2" descr="A silhouette of a group of people on a construction site&#10;&#10;Description automatically generated with low confidence">
            <a:extLst>
              <a:ext uri="{FF2B5EF4-FFF2-40B4-BE49-F238E27FC236}">
                <a16:creationId xmlns:a16="http://schemas.microsoft.com/office/drawing/2014/main" id="{E210920D-4AEE-F55D-4C8A-D8306A8952A2}"/>
              </a:ext>
            </a:extLst>
          </p:cNvPr>
          <p:cNvPicPr>
            <a:picLocks noChangeAspect="1"/>
          </p:cNvPicPr>
          <p:nvPr userDrawn="1"/>
        </p:nvPicPr>
        <p:blipFill rotWithShape="1">
          <a:blip r:embed="rId5"/>
          <a:srcRect l="21158" r="21158"/>
          <a:stretch/>
        </p:blipFill>
        <p:spPr>
          <a:xfrm>
            <a:off x="416701" y="555095"/>
            <a:ext cx="2560440" cy="5747809"/>
          </a:xfrm>
          <a:prstGeom prst="rect">
            <a:avLst/>
          </a:prstGeom>
        </p:spPr>
      </p:pic>
    </p:spTree>
    <p:extLst>
      <p:ext uri="{BB962C8B-B14F-4D97-AF65-F5344CB8AC3E}">
        <p14:creationId xmlns:p14="http://schemas.microsoft.com/office/powerpoint/2010/main" val="19998694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å/ turkos: introbild / agenda / om undersökningen version 2">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4088A21D-E6AA-44EA-B67C-EF8F8EE031C9}"/>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53303CF6-FC3A-48DA-A63E-C81A7BA4D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14" name="Picture 50" descr="A picture containing object, honeycomb, light, ball&#10;&#10;Description automatically generated">
            <a:extLst>
              <a:ext uri="{FF2B5EF4-FFF2-40B4-BE49-F238E27FC236}">
                <a16:creationId xmlns:a16="http://schemas.microsoft.com/office/drawing/2014/main" id="{F904F011-09A2-4E7B-AA2A-D8D2126C0B94}"/>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sp>
        <p:nvSpPr>
          <p:cNvPr id="15" name="Rectangle 13">
            <a:extLst>
              <a:ext uri="{FF2B5EF4-FFF2-40B4-BE49-F238E27FC236}">
                <a16:creationId xmlns:a16="http://schemas.microsoft.com/office/drawing/2014/main" id="{73FF2836-F0CD-4B4E-9476-7F62BE92F7CC}"/>
              </a:ext>
            </a:extLst>
          </p:cNvPr>
          <p:cNvSpPr/>
          <p:nvPr userDrawn="1"/>
        </p:nvSpPr>
        <p:spPr>
          <a:xfrm>
            <a:off x="3066387" y="535482"/>
            <a:ext cx="8602851" cy="580018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213743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å/ turkos: Kapitelavdelare">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D19A31F3-1053-4F12-9985-283B308BF16D}"/>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3A94C9AA-337D-473E-A4C8-6A44AEB3D2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14" name="Rectangle 13">
            <a:extLst>
              <a:ext uri="{FF2B5EF4-FFF2-40B4-BE49-F238E27FC236}">
                <a16:creationId xmlns:a16="http://schemas.microsoft.com/office/drawing/2014/main" id="{05E29F8F-B95C-4A23-B3EE-C553E06D56EB}"/>
              </a:ext>
            </a:extLst>
          </p:cNvPr>
          <p:cNvSpPr/>
          <p:nvPr userDrawn="1"/>
        </p:nvSpPr>
        <p:spPr>
          <a:xfrm>
            <a:off x="3066387" y="535482"/>
            <a:ext cx="8602851" cy="5800185"/>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Picture 50" descr="A picture containing object, honeycomb, light, ball&#10;&#10;Description automatically generated">
            <a:extLst>
              <a:ext uri="{FF2B5EF4-FFF2-40B4-BE49-F238E27FC236}">
                <a16:creationId xmlns:a16="http://schemas.microsoft.com/office/drawing/2014/main" id="{F9B93E93-B62B-4D01-A30A-29BA044179C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spTree>
    <p:extLst>
      <p:ext uri="{BB962C8B-B14F-4D97-AF65-F5344CB8AC3E}">
        <p14:creationId xmlns:p14="http://schemas.microsoft.com/office/powerpoint/2010/main" val="38945326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å/ turkos: Kapitelavdelare">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D19A31F3-1053-4F12-9985-283B308BF16D}"/>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3A94C9AA-337D-473E-A4C8-6A44AEB3D2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14" name="Rectangle 13">
            <a:extLst>
              <a:ext uri="{FF2B5EF4-FFF2-40B4-BE49-F238E27FC236}">
                <a16:creationId xmlns:a16="http://schemas.microsoft.com/office/drawing/2014/main" id="{05E29F8F-B95C-4A23-B3EE-C553E06D56EB}"/>
              </a:ext>
            </a:extLst>
          </p:cNvPr>
          <p:cNvSpPr/>
          <p:nvPr userDrawn="1"/>
        </p:nvSpPr>
        <p:spPr>
          <a:xfrm>
            <a:off x="3066387" y="535482"/>
            <a:ext cx="8602851" cy="5800185"/>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Picture 50" descr="A picture containing object, honeycomb, light, ball&#10;&#10;Description automatically generated">
            <a:extLst>
              <a:ext uri="{FF2B5EF4-FFF2-40B4-BE49-F238E27FC236}">
                <a16:creationId xmlns:a16="http://schemas.microsoft.com/office/drawing/2014/main" id="{F9B93E93-B62B-4D01-A30A-29BA044179C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5" name="Picture 4" descr="Icon&#10;&#10;Description automatically generated">
            <a:extLst>
              <a:ext uri="{FF2B5EF4-FFF2-40B4-BE49-F238E27FC236}">
                <a16:creationId xmlns:a16="http://schemas.microsoft.com/office/drawing/2014/main" id="{B0494291-2A8E-4C8F-B080-3F7EE64EA7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3035" y="5833051"/>
            <a:ext cx="1357175" cy="195881"/>
          </a:xfrm>
          <a:prstGeom prst="rect">
            <a:avLst/>
          </a:prstGeom>
        </p:spPr>
      </p:pic>
    </p:spTree>
    <p:extLst>
      <p:ext uri="{BB962C8B-B14F-4D97-AF65-F5344CB8AC3E}">
        <p14:creationId xmlns:p14="http://schemas.microsoft.com/office/powerpoint/2010/main" val="9412514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å/ turkos: Delad grafiksida">
    <p:spTree>
      <p:nvGrpSpPr>
        <p:cNvPr id="1" name=""/>
        <p:cNvGrpSpPr/>
        <p:nvPr/>
      </p:nvGrpSpPr>
      <p:grpSpPr>
        <a:xfrm>
          <a:off x="0" y="0"/>
          <a:ext cx="0" cy="0"/>
          <a:chOff x="0" y="0"/>
          <a:chExt cx="0" cy="0"/>
        </a:xfrm>
      </p:grpSpPr>
      <p:sp>
        <p:nvSpPr>
          <p:cNvPr id="14" name="Rectangle 37">
            <a:extLst>
              <a:ext uri="{FF2B5EF4-FFF2-40B4-BE49-F238E27FC236}">
                <a16:creationId xmlns:a16="http://schemas.microsoft.com/office/drawing/2014/main" id="{A32EB31E-1460-4CB8-A2C3-C81FECA160C1}"/>
              </a:ext>
            </a:extLst>
          </p:cNvPr>
          <p:cNvSpPr/>
          <p:nvPr userDrawn="1"/>
        </p:nvSpPr>
        <p:spPr>
          <a:xfrm flipH="1">
            <a:off x="180000" y="180000"/>
            <a:ext cx="11831998" cy="649778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TextBox 1">
            <a:extLst>
              <a:ext uri="{FF2B5EF4-FFF2-40B4-BE49-F238E27FC236}">
                <a16:creationId xmlns:a16="http://schemas.microsoft.com/office/drawing/2014/main" id="{83F4F546-F7B9-4510-B92D-AA11AC67D66E}"/>
              </a:ext>
            </a:extLst>
          </p:cNvPr>
          <p:cNvSpPr txBox="1"/>
          <p:nvPr userDrawn="1"/>
        </p:nvSpPr>
        <p:spPr>
          <a:xfrm>
            <a:off x="-289367" y="3842795"/>
            <a:ext cx="184731" cy="369332"/>
          </a:xfrm>
          <a:prstGeom prst="rect">
            <a:avLst/>
          </a:prstGeom>
          <a:noFill/>
        </p:spPr>
        <p:txBody>
          <a:bodyPr wrap="none" rtlCol="0">
            <a:spAutoFit/>
          </a:bodyPr>
          <a:lstStyle/>
          <a:p>
            <a:endParaRPr lang="sv-SE">
              <a:solidFill>
                <a:srgbClr val="000000"/>
              </a:solidFill>
              <a:latin typeface="Arial" panose="020B0604020202020204"/>
            </a:endParaRPr>
          </a:p>
        </p:txBody>
      </p:sp>
      <p:cxnSp>
        <p:nvCxnSpPr>
          <p:cNvPr id="16" name="Rak koppling 58">
            <a:extLst>
              <a:ext uri="{FF2B5EF4-FFF2-40B4-BE49-F238E27FC236}">
                <a16:creationId xmlns:a16="http://schemas.microsoft.com/office/drawing/2014/main" id="{491536DA-9C00-4AFF-B360-1C87DA7912A7}"/>
              </a:ext>
            </a:extLst>
          </p:cNvPr>
          <p:cNvCxnSpPr>
            <a:cxnSpLocks/>
          </p:cNvCxnSpPr>
          <p:nvPr userDrawn="1"/>
        </p:nvCxnSpPr>
        <p:spPr>
          <a:xfrm>
            <a:off x="3060000" y="535482"/>
            <a:ext cx="0" cy="5800185"/>
          </a:xfrm>
          <a:prstGeom prst="line">
            <a:avLst/>
          </a:prstGeom>
          <a:noFill/>
          <a:ln w="6350" cap="flat" cmpd="sng" algn="ctr">
            <a:solidFill>
              <a:srgbClr val="000000">
                <a:lumMod val="75000"/>
                <a:lumOff val="25000"/>
              </a:srgbClr>
            </a:solidFill>
            <a:prstDash val="solid"/>
            <a:miter lim="800000"/>
          </a:ln>
          <a:effectLst/>
        </p:spPr>
      </p:cxnSp>
      <p:pic>
        <p:nvPicPr>
          <p:cNvPr id="19" name="Graphic 33">
            <a:extLst>
              <a:ext uri="{FF2B5EF4-FFF2-40B4-BE49-F238E27FC236}">
                <a16:creationId xmlns:a16="http://schemas.microsoft.com/office/drawing/2014/main" id="{16C2A90B-9CB9-4962-A436-0CF1E933BE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2" name="Picture 7" descr="Icon&#10;&#10;Description automatically generated">
            <a:extLst>
              <a:ext uri="{FF2B5EF4-FFF2-40B4-BE49-F238E27FC236}">
                <a16:creationId xmlns:a16="http://schemas.microsoft.com/office/drawing/2014/main" id="{DE9205C9-6215-EC92-1A10-1766EAC09C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12706872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Blå/ turkos: Delad grafiksida">
    <p:spTree>
      <p:nvGrpSpPr>
        <p:cNvPr id="1" name=""/>
        <p:cNvGrpSpPr/>
        <p:nvPr/>
      </p:nvGrpSpPr>
      <p:grpSpPr>
        <a:xfrm>
          <a:off x="0" y="0"/>
          <a:ext cx="0" cy="0"/>
          <a:chOff x="0" y="0"/>
          <a:chExt cx="0" cy="0"/>
        </a:xfrm>
      </p:grpSpPr>
      <p:sp>
        <p:nvSpPr>
          <p:cNvPr id="14" name="Rectangle 37">
            <a:extLst>
              <a:ext uri="{FF2B5EF4-FFF2-40B4-BE49-F238E27FC236}">
                <a16:creationId xmlns:a16="http://schemas.microsoft.com/office/drawing/2014/main" id="{A32EB31E-1460-4CB8-A2C3-C81FECA160C1}"/>
              </a:ext>
            </a:extLst>
          </p:cNvPr>
          <p:cNvSpPr/>
          <p:nvPr userDrawn="1"/>
        </p:nvSpPr>
        <p:spPr>
          <a:xfrm flipH="1">
            <a:off x="180000" y="180000"/>
            <a:ext cx="11831998" cy="649778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TextBox 1">
            <a:extLst>
              <a:ext uri="{FF2B5EF4-FFF2-40B4-BE49-F238E27FC236}">
                <a16:creationId xmlns:a16="http://schemas.microsoft.com/office/drawing/2014/main" id="{83F4F546-F7B9-4510-B92D-AA11AC67D66E}"/>
              </a:ext>
            </a:extLst>
          </p:cNvPr>
          <p:cNvSpPr txBox="1"/>
          <p:nvPr userDrawn="1"/>
        </p:nvSpPr>
        <p:spPr>
          <a:xfrm>
            <a:off x="-289367" y="3842795"/>
            <a:ext cx="184731" cy="369332"/>
          </a:xfrm>
          <a:prstGeom prst="rect">
            <a:avLst/>
          </a:prstGeom>
          <a:noFill/>
        </p:spPr>
        <p:txBody>
          <a:bodyPr wrap="none" rtlCol="0">
            <a:spAutoFit/>
          </a:bodyPr>
          <a:lstStyle/>
          <a:p>
            <a:endParaRPr lang="sv-SE">
              <a:solidFill>
                <a:srgbClr val="000000"/>
              </a:solidFill>
              <a:latin typeface="Arial" panose="020B0604020202020204"/>
            </a:endParaRPr>
          </a:p>
        </p:txBody>
      </p:sp>
      <p:cxnSp>
        <p:nvCxnSpPr>
          <p:cNvPr id="16" name="Rak koppling 58">
            <a:extLst>
              <a:ext uri="{FF2B5EF4-FFF2-40B4-BE49-F238E27FC236}">
                <a16:creationId xmlns:a16="http://schemas.microsoft.com/office/drawing/2014/main" id="{491536DA-9C00-4AFF-B360-1C87DA7912A7}"/>
              </a:ext>
            </a:extLst>
          </p:cNvPr>
          <p:cNvCxnSpPr>
            <a:cxnSpLocks/>
          </p:cNvCxnSpPr>
          <p:nvPr userDrawn="1"/>
        </p:nvCxnSpPr>
        <p:spPr>
          <a:xfrm>
            <a:off x="3060000" y="535482"/>
            <a:ext cx="0" cy="5800185"/>
          </a:xfrm>
          <a:prstGeom prst="line">
            <a:avLst/>
          </a:prstGeom>
          <a:noFill/>
          <a:ln w="6350" cap="flat" cmpd="sng" algn="ctr">
            <a:solidFill>
              <a:srgbClr val="000000">
                <a:lumMod val="75000"/>
                <a:lumOff val="25000"/>
              </a:srgbClr>
            </a:solidFill>
            <a:prstDash val="solid"/>
            <a:miter lim="800000"/>
          </a:ln>
          <a:effectLst/>
        </p:spPr>
      </p:cxnSp>
      <p:pic>
        <p:nvPicPr>
          <p:cNvPr id="19" name="Graphic 33">
            <a:extLst>
              <a:ext uri="{FF2B5EF4-FFF2-40B4-BE49-F238E27FC236}">
                <a16:creationId xmlns:a16="http://schemas.microsoft.com/office/drawing/2014/main" id="{16C2A90B-9CB9-4962-A436-0CF1E933BE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6" name="Picture 5" descr="Icon&#10;&#10;Description automatically generated">
            <a:extLst>
              <a:ext uri="{FF2B5EF4-FFF2-40B4-BE49-F238E27FC236}">
                <a16:creationId xmlns:a16="http://schemas.microsoft.com/office/drawing/2014/main" id="{14B984D5-B18C-473D-A22E-5A85E9EFDE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31494090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å/ turkos: Hel grafiksida">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8C002B81-2195-41EF-80D3-1C2C50350C8B}"/>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C0FB744A-53E8-4A9A-9E69-A9723D3EE1AE}"/>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957E9A3D-C98D-4347-830C-EE1DFDD789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2" name="Picture 7" descr="Icon&#10;&#10;Description automatically generated">
            <a:extLst>
              <a:ext uri="{FF2B5EF4-FFF2-40B4-BE49-F238E27FC236}">
                <a16:creationId xmlns:a16="http://schemas.microsoft.com/office/drawing/2014/main" id="{66F5D437-B6D8-DB1C-2113-C38916CE56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669651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å/ turkos: Kapitelavdelare">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D19A31F3-1053-4F12-9985-283B308BF16D}"/>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3A94C9AA-337D-473E-A4C8-6A44AEB3D2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14" name="Rectangle 13">
            <a:extLst>
              <a:ext uri="{FF2B5EF4-FFF2-40B4-BE49-F238E27FC236}">
                <a16:creationId xmlns:a16="http://schemas.microsoft.com/office/drawing/2014/main" id="{05E29F8F-B95C-4A23-B3EE-C553E06D56EB}"/>
              </a:ext>
            </a:extLst>
          </p:cNvPr>
          <p:cNvSpPr/>
          <p:nvPr userDrawn="1"/>
        </p:nvSpPr>
        <p:spPr>
          <a:xfrm>
            <a:off x="3066387" y="535482"/>
            <a:ext cx="8602851" cy="5800185"/>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Picture 50" descr="A picture containing object, honeycomb, light, ball&#10;&#10;Description automatically generated">
            <a:extLst>
              <a:ext uri="{FF2B5EF4-FFF2-40B4-BE49-F238E27FC236}">
                <a16:creationId xmlns:a16="http://schemas.microsoft.com/office/drawing/2014/main" id="{F9B93E93-B62B-4D01-A30A-29BA044179C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5" name="Picture 4" descr="Icon&#10;&#10;Description automatically generated">
            <a:extLst>
              <a:ext uri="{FF2B5EF4-FFF2-40B4-BE49-F238E27FC236}">
                <a16:creationId xmlns:a16="http://schemas.microsoft.com/office/drawing/2014/main" id="{B0494291-2A8E-4C8F-B080-3F7EE64EA7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3035" y="5833051"/>
            <a:ext cx="1357175" cy="195881"/>
          </a:xfrm>
          <a:prstGeom prst="rect">
            <a:avLst/>
          </a:prstGeom>
        </p:spPr>
      </p:pic>
    </p:spTree>
    <p:extLst>
      <p:ext uri="{BB962C8B-B14F-4D97-AF65-F5344CB8AC3E}">
        <p14:creationId xmlns:p14="http://schemas.microsoft.com/office/powerpoint/2010/main" val="36526862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Blå/ turkos: Hel grafiksida">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8C002B81-2195-41EF-80D3-1C2C50350C8B}"/>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C0FB744A-53E8-4A9A-9E69-A9723D3EE1AE}"/>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957E9A3D-C98D-4347-830C-EE1DFDD789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8" name="Picture 7" descr="Icon&#10;&#10;Description automatically generated">
            <a:extLst>
              <a:ext uri="{FF2B5EF4-FFF2-40B4-BE49-F238E27FC236}">
                <a16:creationId xmlns:a16="http://schemas.microsoft.com/office/drawing/2014/main" id="{E09BC5C0-5031-4753-953C-4ED8EAB1C49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035" y="5835130"/>
            <a:ext cx="1357169" cy="195880"/>
          </a:xfrm>
          <a:prstGeom prst="rect">
            <a:avLst/>
          </a:prstGeom>
        </p:spPr>
      </p:pic>
    </p:spTree>
    <p:extLst>
      <p:ext uri="{BB962C8B-B14F-4D97-AF65-F5344CB8AC3E}">
        <p14:creationId xmlns:p14="http://schemas.microsoft.com/office/powerpoint/2010/main" val="12111602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å/ turkos: Delad sida med text">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BDAD08F5-010D-4EB5-B96C-D5547AE7C18E}"/>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1">
            <a:extLst>
              <a:ext uri="{FF2B5EF4-FFF2-40B4-BE49-F238E27FC236}">
                <a16:creationId xmlns:a16="http://schemas.microsoft.com/office/drawing/2014/main" id="{EB372749-BE23-4DEC-9220-258B38339D67}"/>
              </a:ext>
            </a:extLst>
          </p:cNvPr>
          <p:cNvSpPr txBox="1"/>
          <p:nvPr userDrawn="1"/>
        </p:nvSpPr>
        <p:spPr>
          <a:xfrm>
            <a:off x="-289367" y="384279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7" name="Rak koppling 58">
            <a:extLst>
              <a:ext uri="{FF2B5EF4-FFF2-40B4-BE49-F238E27FC236}">
                <a16:creationId xmlns:a16="http://schemas.microsoft.com/office/drawing/2014/main" id="{88B7EFD6-3E58-4C76-9BB6-87DADCA12AEB}"/>
              </a:ext>
            </a:extLst>
          </p:cNvPr>
          <p:cNvCxnSpPr>
            <a:cxnSpLocks/>
          </p:cNvCxnSpPr>
          <p:nvPr userDrawn="1"/>
        </p:nvCxnSpPr>
        <p:spPr>
          <a:xfrm>
            <a:off x="3060000" y="535482"/>
            <a:ext cx="0" cy="580018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Graphic 33">
            <a:extLst>
              <a:ext uri="{FF2B5EF4-FFF2-40B4-BE49-F238E27FC236}">
                <a16:creationId xmlns:a16="http://schemas.microsoft.com/office/drawing/2014/main" id="{05757A29-26E8-4EE5-BC0D-04FEFF00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8" name="Rektangel 7">
            <a:extLst>
              <a:ext uri="{FF2B5EF4-FFF2-40B4-BE49-F238E27FC236}">
                <a16:creationId xmlns:a16="http://schemas.microsoft.com/office/drawing/2014/main" id="{596555B1-4847-4350-B70C-A53FED3B1007}"/>
              </a:ext>
            </a:extLst>
          </p:cNvPr>
          <p:cNvSpPr/>
          <p:nvPr userDrawn="1"/>
        </p:nvSpPr>
        <p:spPr>
          <a:xfrm>
            <a:off x="9117001" y="534563"/>
            <a:ext cx="2526137"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AA57CF1F-E0E6-4E1C-A1D5-4B60546C84FA}"/>
              </a:ext>
            </a:extLst>
          </p:cNvPr>
          <p:cNvSpPr txBox="1"/>
          <p:nvPr userDrawn="1"/>
        </p:nvSpPr>
        <p:spPr>
          <a:xfrm>
            <a:off x="9692210" y="3250908"/>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11226527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å/ turkos: Delad sida med text över helsida">
    <p:spTree>
      <p:nvGrpSpPr>
        <p:cNvPr id="1" name=""/>
        <p:cNvGrpSpPr/>
        <p:nvPr/>
      </p:nvGrpSpPr>
      <p:grpSpPr>
        <a:xfrm>
          <a:off x="0" y="0"/>
          <a:ext cx="0" cy="0"/>
          <a:chOff x="0" y="0"/>
          <a:chExt cx="0" cy="0"/>
        </a:xfrm>
      </p:grpSpPr>
      <p:pic>
        <p:nvPicPr>
          <p:cNvPr id="8" name="Graphic 33">
            <a:extLst>
              <a:ext uri="{FF2B5EF4-FFF2-40B4-BE49-F238E27FC236}">
                <a16:creationId xmlns:a16="http://schemas.microsoft.com/office/drawing/2014/main" id="{31AD526F-1724-4552-9739-888A877AD6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4" name="Rektangel 3">
            <a:extLst>
              <a:ext uri="{FF2B5EF4-FFF2-40B4-BE49-F238E27FC236}">
                <a16:creationId xmlns:a16="http://schemas.microsoft.com/office/drawing/2014/main" id="{57BD72F7-4D73-4165-BD47-4F418984A283}"/>
              </a:ext>
            </a:extLst>
          </p:cNvPr>
          <p:cNvSpPr/>
          <p:nvPr userDrawn="1"/>
        </p:nvSpPr>
        <p:spPr>
          <a:xfrm>
            <a:off x="9117001" y="534563"/>
            <a:ext cx="2526137" cy="5800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86EBFBA5-5017-4D0F-AB38-16E7973D53CB}"/>
              </a:ext>
            </a:extLst>
          </p:cNvPr>
          <p:cNvSpPr txBox="1"/>
          <p:nvPr userDrawn="1"/>
        </p:nvSpPr>
        <p:spPr>
          <a:xfrm>
            <a:off x="9692210" y="3250908"/>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42728546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å/ turkos: Hel sida med text och bild (vä)">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9FC1256-9585-4305-BCA6-687EC078E352}"/>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10" name="Graphic 20">
            <a:extLst>
              <a:ext uri="{FF2B5EF4-FFF2-40B4-BE49-F238E27FC236}">
                <a16:creationId xmlns:a16="http://schemas.microsoft.com/office/drawing/2014/main" id="{4A85DCC4-D948-4BFD-BFD6-4BB3E2D6B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5" name="Rektangel 4">
            <a:extLst>
              <a:ext uri="{FF2B5EF4-FFF2-40B4-BE49-F238E27FC236}">
                <a16:creationId xmlns:a16="http://schemas.microsoft.com/office/drawing/2014/main" id="{F4877005-D0A4-4012-ACD6-FC75BF4AD733}"/>
              </a:ext>
            </a:extLst>
          </p:cNvPr>
          <p:cNvSpPr/>
          <p:nvPr userDrawn="1"/>
        </p:nvSpPr>
        <p:spPr>
          <a:xfrm>
            <a:off x="535250" y="1220287"/>
            <a:ext cx="2526137" cy="438695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2FF86A42-3913-4FD3-9107-7B15BAEB95B0}"/>
              </a:ext>
            </a:extLst>
          </p:cNvPr>
          <p:cNvSpPr txBox="1"/>
          <p:nvPr userDrawn="1"/>
        </p:nvSpPr>
        <p:spPr>
          <a:xfrm>
            <a:off x="1036318" y="3244334"/>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7334299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å/ turkos: Hel sida med text och bild (hö)">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31F89B6C-5364-4AF9-A8AA-643D945DA99B}"/>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371AEBCE-FA60-4EA7-90BE-CD27CD357D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5" name="Rektangel 4">
            <a:extLst>
              <a:ext uri="{FF2B5EF4-FFF2-40B4-BE49-F238E27FC236}">
                <a16:creationId xmlns:a16="http://schemas.microsoft.com/office/drawing/2014/main" id="{F5795F28-7D94-4363-B851-D86A79EF4F2E}"/>
              </a:ext>
            </a:extLst>
          </p:cNvPr>
          <p:cNvSpPr/>
          <p:nvPr userDrawn="1"/>
        </p:nvSpPr>
        <p:spPr>
          <a:xfrm>
            <a:off x="7004115" y="1259782"/>
            <a:ext cx="4639024" cy="436707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46D8EF43-AE6C-44D4-A03D-3B6722A0C5D4}"/>
              </a:ext>
            </a:extLst>
          </p:cNvPr>
          <p:cNvSpPr txBox="1"/>
          <p:nvPr userDrawn="1"/>
        </p:nvSpPr>
        <p:spPr>
          <a:xfrm>
            <a:off x="8561627" y="3244334"/>
            <a:ext cx="1524000" cy="369332"/>
          </a:xfrm>
          <a:prstGeom prst="rect">
            <a:avLst/>
          </a:prstGeom>
          <a:noFill/>
        </p:spPr>
        <p:txBody>
          <a:bodyPr wrap="square" rtlCol="0">
            <a:spAutoFit/>
          </a:bodyPr>
          <a:lstStyle/>
          <a:p>
            <a:pPr algn="ctr"/>
            <a:r>
              <a:rPr lang="sv-SE">
                <a:solidFill>
                  <a:schemeClr val="tx1"/>
                </a:solidFill>
              </a:rPr>
              <a:t>BILD</a:t>
            </a:r>
          </a:p>
        </p:txBody>
      </p:sp>
    </p:spTree>
    <p:extLst>
      <p:ext uri="{BB962C8B-B14F-4D97-AF65-F5344CB8AC3E}">
        <p14:creationId xmlns:p14="http://schemas.microsoft.com/office/powerpoint/2010/main" val="5061162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å/ turkos: Logga vid samarbete">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0438C3BB-AF50-4B28-AD68-7E64380D668F}"/>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1">
            <a:extLst>
              <a:ext uri="{FF2B5EF4-FFF2-40B4-BE49-F238E27FC236}">
                <a16:creationId xmlns:a16="http://schemas.microsoft.com/office/drawing/2014/main" id="{4BA4A557-5FEE-4F85-9898-8C9B69BC7355}"/>
              </a:ext>
            </a:extLst>
          </p:cNvPr>
          <p:cNvSpPr txBox="1"/>
          <p:nvPr userDrawn="1"/>
        </p:nvSpPr>
        <p:spPr>
          <a:xfrm>
            <a:off x="-289367" y="3842795"/>
            <a:ext cx="184731" cy="369332"/>
          </a:xfrm>
          <a:prstGeom prst="rect">
            <a:avLst/>
          </a:prstGeom>
          <a:noFill/>
        </p:spPr>
        <p:txBody>
          <a:bodyPr wrap="none" rtlCol="0">
            <a:spAutoFit/>
          </a:bodyPr>
          <a:lstStyle/>
          <a:p>
            <a:endParaRPr lang="sv-SE"/>
          </a:p>
        </p:txBody>
      </p:sp>
      <p:cxnSp>
        <p:nvCxnSpPr>
          <p:cNvPr id="7" name="Rak koppling 58">
            <a:extLst>
              <a:ext uri="{FF2B5EF4-FFF2-40B4-BE49-F238E27FC236}">
                <a16:creationId xmlns:a16="http://schemas.microsoft.com/office/drawing/2014/main" id="{F8A49536-734E-4EEB-B3C6-8EF16FEFC721}"/>
              </a:ext>
            </a:extLst>
          </p:cNvPr>
          <p:cNvCxnSpPr>
            <a:cxnSpLocks/>
          </p:cNvCxnSpPr>
          <p:nvPr userDrawn="1"/>
        </p:nvCxnSpPr>
        <p:spPr>
          <a:xfrm>
            <a:off x="3060000" y="535482"/>
            <a:ext cx="0" cy="580018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4" name="Group 6">
            <a:extLst>
              <a:ext uri="{FF2B5EF4-FFF2-40B4-BE49-F238E27FC236}">
                <a16:creationId xmlns:a16="http://schemas.microsoft.com/office/drawing/2014/main" id="{3CF16FFA-F82B-4454-967F-277EF70A37A0}"/>
              </a:ext>
            </a:extLst>
          </p:cNvPr>
          <p:cNvGrpSpPr/>
          <p:nvPr userDrawn="1"/>
        </p:nvGrpSpPr>
        <p:grpSpPr>
          <a:xfrm>
            <a:off x="548857" y="6076228"/>
            <a:ext cx="1052676" cy="319706"/>
            <a:chOff x="548858" y="6105930"/>
            <a:chExt cx="1015623" cy="308453"/>
          </a:xfrm>
        </p:grpSpPr>
        <p:pic>
          <p:nvPicPr>
            <p:cNvPr id="15" name="Graphic 27">
              <a:extLst>
                <a:ext uri="{FF2B5EF4-FFF2-40B4-BE49-F238E27FC236}">
                  <a16:creationId xmlns:a16="http://schemas.microsoft.com/office/drawing/2014/main" id="{FD663E88-6F7D-45D0-8F40-A94F7714BDB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8858" y="6188924"/>
              <a:ext cx="896825" cy="225459"/>
            </a:xfrm>
            <a:prstGeom prst="rect">
              <a:avLst/>
            </a:prstGeom>
          </p:spPr>
        </p:pic>
        <p:cxnSp>
          <p:nvCxnSpPr>
            <p:cNvPr id="16" name="Straight Connector 5">
              <a:extLst>
                <a:ext uri="{FF2B5EF4-FFF2-40B4-BE49-F238E27FC236}">
                  <a16:creationId xmlns:a16="http://schemas.microsoft.com/office/drawing/2014/main" id="{6DFD892B-ED0A-47CD-AEF6-535A9367B5A7}"/>
                </a:ext>
              </a:extLst>
            </p:cNvPr>
            <p:cNvCxnSpPr/>
            <p:nvPr/>
          </p:nvCxnSpPr>
          <p:spPr>
            <a:xfrm>
              <a:off x="1564481" y="6105930"/>
              <a:ext cx="0" cy="30572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73925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å/ turkos: Tack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2AF68E-A63F-42C2-B9CC-F1F0CEBA98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sv-SE"/>
          </a:p>
        </p:txBody>
      </p:sp>
      <p:sp>
        <p:nvSpPr>
          <p:cNvPr id="12" name="Rectangle 37">
            <a:extLst>
              <a:ext uri="{FF2B5EF4-FFF2-40B4-BE49-F238E27FC236}">
                <a16:creationId xmlns:a16="http://schemas.microsoft.com/office/drawing/2014/main" id="{7D4F2F5E-D19A-4006-A2DA-D7DB1274E715}"/>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Graphic 49">
            <a:extLst>
              <a:ext uri="{FF2B5EF4-FFF2-40B4-BE49-F238E27FC236}">
                <a16:creationId xmlns:a16="http://schemas.microsoft.com/office/drawing/2014/main" id="{074E64DD-303B-4CCE-9370-993657B5E1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6" name="Picture 50" descr="A picture containing object, honeycomb, light, ball&#10;&#10;Description automatically generated">
            <a:extLst>
              <a:ext uri="{FF2B5EF4-FFF2-40B4-BE49-F238E27FC236}">
                <a16:creationId xmlns:a16="http://schemas.microsoft.com/office/drawing/2014/main" id="{BEC44AA1-4B61-425B-8DE3-FA233B8C0EEA}"/>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6408345" y="180000"/>
            <a:ext cx="5603653" cy="4305598"/>
          </a:xfrm>
          <a:prstGeom prst="rect">
            <a:avLst/>
          </a:prstGeom>
        </p:spPr>
      </p:pic>
      <p:pic>
        <p:nvPicPr>
          <p:cNvPr id="7" name="Picture 47" descr="A person working on a computer&#10;&#10;Description automatically generated with medium confidence">
            <a:extLst>
              <a:ext uri="{FF2B5EF4-FFF2-40B4-BE49-F238E27FC236}">
                <a16:creationId xmlns:a16="http://schemas.microsoft.com/office/drawing/2014/main" id="{B22C9FAF-3BC9-45BA-AC30-F100FADA7228}"/>
              </a:ext>
            </a:extLst>
          </p:cNvPr>
          <p:cNvPicPr>
            <a:picLocks noChangeAspect="1"/>
          </p:cNvPicPr>
          <p:nvPr userDrawn="1"/>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538874" y="534563"/>
            <a:ext cx="2526388" cy="5800185"/>
          </a:xfrm>
          <a:prstGeom prst="rect">
            <a:avLst/>
          </a:prstGeom>
        </p:spPr>
      </p:pic>
    </p:spTree>
    <p:extLst>
      <p:ext uri="{BB962C8B-B14F-4D97-AF65-F5344CB8AC3E}">
        <p14:creationId xmlns:p14="http://schemas.microsoft.com/office/powerpoint/2010/main" val="3325605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8_delad grafiksida mörk">
    <p:spTree>
      <p:nvGrpSpPr>
        <p:cNvPr id="1" name=""/>
        <p:cNvGrpSpPr/>
        <p:nvPr/>
      </p:nvGrpSpPr>
      <p:grpSpPr>
        <a:xfrm>
          <a:off x="0" y="0"/>
          <a:ext cx="0" cy="0"/>
          <a:chOff x="0" y="0"/>
          <a:chExt cx="0" cy="0"/>
        </a:xfrm>
      </p:grpSpPr>
      <p:sp>
        <p:nvSpPr>
          <p:cNvPr id="3" name="Rectangle 37">
            <a:extLst>
              <a:ext uri="{FF2B5EF4-FFF2-40B4-BE49-F238E27FC236}">
                <a16:creationId xmlns:a16="http://schemas.microsoft.com/office/drawing/2014/main" id="{CDC134DE-A4E0-FC63-1883-D617B08AF70B}"/>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Picture Placeholder 5">
            <a:extLst>
              <a:ext uri="{FF2B5EF4-FFF2-40B4-BE49-F238E27FC236}">
                <a16:creationId xmlns:a16="http://schemas.microsoft.com/office/drawing/2014/main" id="{D104E8BC-3FE1-2AC1-9952-01035A761A5F}"/>
              </a:ext>
            </a:extLst>
          </p:cNvPr>
          <p:cNvSpPr>
            <a:spLocks noGrp="1"/>
          </p:cNvSpPr>
          <p:nvPr>
            <p:ph type="pic" sz="quarter" idx="10"/>
          </p:nvPr>
        </p:nvSpPr>
        <p:spPr>
          <a:xfrm>
            <a:off x="179389" y="179388"/>
            <a:ext cx="4878133" cy="6497637"/>
          </a:xfrm>
          <a:prstGeom prst="rect">
            <a:avLst/>
          </a:prstGeom>
        </p:spPr>
        <p:txBody>
          <a:bodyPr/>
          <a:lstStyle/>
          <a:p>
            <a:r>
              <a:rPr lang="en-US"/>
              <a:t>Click icon to add picture</a:t>
            </a:r>
            <a:endParaRPr lang="sv-SE"/>
          </a:p>
        </p:txBody>
      </p:sp>
      <p:pic>
        <p:nvPicPr>
          <p:cNvPr id="4" name="Graphic 49">
            <a:extLst>
              <a:ext uri="{FF2B5EF4-FFF2-40B4-BE49-F238E27FC236}">
                <a16:creationId xmlns:a16="http://schemas.microsoft.com/office/drawing/2014/main" id="{3EE67588-D0DD-2B4B-9F8A-27A8C72D5A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spTree>
    <p:extLst>
      <p:ext uri="{BB962C8B-B14F-4D97-AF65-F5344CB8AC3E}">
        <p14:creationId xmlns:p14="http://schemas.microsoft.com/office/powerpoint/2010/main" val="4246165530"/>
      </p:ext>
    </p:extLst>
  </p:cSld>
  <p:clrMapOvr>
    <a:masterClrMapping/>
  </p:clrMapOvr>
  <p:extLst>
    <p:ext uri="{DCECCB84-F9BA-43D5-87BE-67443E8EF086}">
      <p15:sldGuideLst xmlns:p15="http://schemas.microsoft.com/office/powerpoint/2012/main">
        <p15:guide id="1" orient="horz" pos="39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theme" Target="../theme/theme4.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theme" Target="../theme/theme5.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14718CD-5C16-4E97-ABB6-228549E9BE17}"/>
              </a:ext>
            </a:extLst>
          </p:cNvPr>
          <p:cNvSpPr/>
          <p:nvPr userDrawn="1"/>
        </p:nvSpPr>
        <p:spPr>
          <a:xfrm flipH="1">
            <a:off x="-1" y="1"/>
            <a:ext cx="12192000" cy="6857999"/>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Rectangle 8">
            <a:extLst>
              <a:ext uri="{FF2B5EF4-FFF2-40B4-BE49-F238E27FC236}">
                <a16:creationId xmlns:a16="http://schemas.microsoft.com/office/drawing/2014/main" id="{498DCC26-9B02-4A78-9DFA-97DF71338EA0}"/>
              </a:ext>
            </a:extLst>
          </p:cNvPr>
          <p:cNvSpPr/>
          <p:nvPr userDrawn="1"/>
        </p:nvSpPr>
        <p:spPr>
          <a:xfrm flipH="1">
            <a:off x="-2" y="1"/>
            <a:ext cx="3066389" cy="6857999"/>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 name="Rectangle 37">
            <a:extLst>
              <a:ext uri="{FF2B5EF4-FFF2-40B4-BE49-F238E27FC236}">
                <a16:creationId xmlns:a16="http://schemas.microsoft.com/office/drawing/2014/main" id="{FF0A0D99-FA12-4A49-9122-367A3CEDCE94}"/>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02955484"/>
      </p:ext>
    </p:extLst>
  </p:cSld>
  <p:clrMap bg1="lt1" tx1="dk1" bg2="lt2" tx2="dk2" accent1="accent1" accent2="accent2" accent3="accent3" accent4="accent4" accent5="accent5" accent6="accent6" hlink="hlink" folHlink="folHlink"/>
  <p:sldLayoutIdLst>
    <p:sldLayoutId id="2147483665" r:id="rId1"/>
    <p:sldLayoutId id="2147483681" r:id="rId2"/>
    <p:sldLayoutId id="2147483687" r:id="rId3"/>
    <p:sldLayoutId id="2147483738" r:id="rId4"/>
    <p:sldLayoutId id="2147483739" r:id="rId5"/>
    <p:sldLayoutId id="2147483740" r:id="rId6"/>
    <p:sldLayoutId id="2147483689" r:id="rId7"/>
    <p:sldLayoutId id="2147483683" r:id="rId8"/>
    <p:sldLayoutId id="2147483743" r:id="rId9"/>
    <p:sldLayoutId id="2147483699" r:id="rId10"/>
    <p:sldLayoutId id="2147483741" r:id="rId11"/>
    <p:sldLayoutId id="2147483704" r:id="rId12"/>
    <p:sldLayoutId id="2147483742" r:id="rId13"/>
    <p:sldLayoutId id="2147483733" r:id="rId14"/>
    <p:sldLayoutId id="2147483734" r:id="rId15"/>
    <p:sldLayoutId id="2147483735" r:id="rId16"/>
    <p:sldLayoutId id="2147483736" r:id="rId17"/>
    <p:sldLayoutId id="2147483737" r:id="rId18"/>
    <p:sldLayoutId id="214748369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14718CD-5C16-4E97-ABB6-228549E9BE17}"/>
              </a:ext>
            </a:extLst>
          </p:cNvPr>
          <p:cNvSpPr/>
          <p:nvPr userDrawn="1"/>
        </p:nvSpPr>
        <p:spPr>
          <a:xfrm flipH="1">
            <a:off x="-1" y="1"/>
            <a:ext cx="12192000" cy="6857999"/>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Rectangle 8">
            <a:extLst>
              <a:ext uri="{FF2B5EF4-FFF2-40B4-BE49-F238E27FC236}">
                <a16:creationId xmlns:a16="http://schemas.microsoft.com/office/drawing/2014/main" id="{498DCC26-9B02-4A78-9DFA-97DF71338EA0}"/>
              </a:ext>
            </a:extLst>
          </p:cNvPr>
          <p:cNvSpPr/>
          <p:nvPr userDrawn="1"/>
        </p:nvSpPr>
        <p:spPr>
          <a:xfrm flipH="1">
            <a:off x="-2" y="1"/>
            <a:ext cx="3066389" cy="6857999"/>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 name="Rectangle 37">
            <a:extLst>
              <a:ext uri="{FF2B5EF4-FFF2-40B4-BE49-F238E27FC236}">
                <a16:creationId xmlns:a16="http://schemas.microsoft.com/office/drawing/2014/main" id="{FF0A0D99-FA12-4A49-9122-367A3CEDCE94}"/>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6224804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14718CD-5C16-4E97-ABB6-228549E9BE17}"/>
              </a:ext>
            </a:extLst>
          </p:cNvPr>
          <p:cNvSpPr/>
          <p:nvPr userDrawn="1"/>
        </p:nvSpPr>
        <p:spPr>
          <a:xfrm flipH="1">
            <a:off x="-1" y="1"/>
            <a:ext cx="12192000" cy="6857999"/>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Rectangle 8">
            <a:extLst>
              <a:ext uri="{FF2B5EF4-FFF2-40B4-BE49-F238E27FC236}">
                <a16:creationId xmlns:a16="http://schemas.microsoft.com/office/drawing/2014/main" id="{498DCC26-9B02-4A78-9DFA-97DF71338EA0}"/>
              </a:ext>
            </a:extLst>
          </p:cNvPr>
          <p:cNvSpPr/>
          <p:nvPr userDrawn="1"/>
        </p:nvSpPr>
        <p:spPr>
          <a:xfrm flipH="1">
            <a:off x="-2" y="1"/>
            <a:ext cx="3066389" cy="6857999"/>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 name="Rectangle 37">
            <a:extLst>
              <a:ext uri="{FF2B5EF4-FFF2-40B4-BE49-F238E27FC236}">
                <a16:creationId xmlns:a16="http://schemas.microsoft.com/office/drawing/2014/main" id="{FF0A0D99-FA12-4A49-9122-367A3CEDCE94}"/>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458209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14718CD-5C16-4E97-ABB6-228549E9BE17}"/>
              </a:ext>
            </a:extLst>
          </p:cNvPr>
          <p:cNvSpPr/>
          <p:nvPr userDrawn="1"/>
        </p:nvSpPr>
        <p:spPr>
          <a:xfrm flipH="1">
            <a:off x="-1" y="1"/>
            <a:ext cx="12192000" cy="6857999"/>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Rectangle 8">
            <a:extLst>
              <a:ext uri="{FF2B5EF4-FFF2-40B4-BE49-F238E27FC236}">
                <a16:creationId xmlns:a16="http://schemas.microsoft.com/office/drawing/2014/main" id="{498DCC26-9B02-4A78-9DFA-97DF71338EA0}"/>
              </a:ext>
            </a:extLst>
          </p:cNvPr>
          <p:cNvSpPr/>
          <p:nvPr userDrawn="1"/>
        </p:nvSpPr>
        <p:spPr>
          <a:xfrm flipH="1">
            <a:off x="-2" y="1"/>
            <a:ext cx="3066389" cy="6857999"/>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 name="Rectangle 37">
            <a:extLst>
              <a:ext uri="{FF2B5EF4-FFF2-40B4-BE49-F238E27FC236}">
                <a16:creationId xmlns:a16="http://schemas.microsoft.com/office/drawing/2014/main" id="{FF0A0D99-FA12-4A49-9122-367A3CEDCE94}"/>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1355108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14718CD-5C16-4E97-ABB6-228549E9BE17}"/>
              </a:ext>
            </a:extLst>
          </p:cNvPr>
          <p:cNvSpPr/>
          <p:nvPr userDrawn="1"/>
        </p:nvSpPr>
        <p:spPr>
          <a:xfrm flipH="1">
            <a:off x="-1" y="1"/>
            <a:ext cx="12192000" cy="6857999"/>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Rectangle 8">
            <a:extLst>
              <a:ext uri="{FF2B5EF4-FFF2-40B4-BE49-F238E27FC236}">
                <a16:creationId xmlns:a16="http://schemas.microsoft.com/office/drawing/2014/main" id="{498DCC26-9B02-4A78-9DFA-97DF71338EA0}"/>
              </a:ext>
            </a:extLst>
          </p:cNvPr>
          <p:cNvSpPr/>
          <p:nvPr userDrawn="1"/>
        </p:nvSpPr>
        <p:spPr>
          <a:xfrm flipH="1">
            <a:off x="-2" y="1"/>
            <a:ext cx="3066389" cy="6857999"/>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 name="Rectangle 37">
            <a:extLst>
              <a:ext uri="{FF2B5EF4-FFF2-40B4-BE49-F238E27FC236}">
                <a16:creationId xmlns:a16="http://schemas.microsoft.com/office/drawing/2014/main" id="{FF0A0D99-FA12-4A49-9122-367A3CEDCE94}"/>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7883607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4/relationships/chartEx" Target="../charts/chartEx4.xml"/><Relationship Id="rId2" Type="http://schemas.openxmlformats.org/officeDocument/2006/relationships/chart" Target="../charts/chart1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4/relationships/chartEx" Target="../charts/chartEx5.xml"/><Relationship Id="rId1" Type="http://schemas.openxmlformats.org/officeDocument/2006/relationships/slideLayout" Target="../slideLayouts/slideLayout12.xml"/><Relationship Id="rId4" Type="http://schemas.openxmlformats.org/officeDocument/2006/relationships/chart" Target="../charts/chart11.xml"/></Relationships>
</file>

<file path=ppt/slides/_rels/slide1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8.png"/><Relationship Id="rId4" Type="http://schemas.microsoft.com/office/2014/relationships/chartEx" Target="../charts/chartEx6.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chart" Target="../charts/chart14.xml"/><Relationship Id="rId7" Type="http://schemas.openxmlformats.org/officeDocument/2006/relationships/image" Target="../media/image42.png"/><Relationship Id="rId2" Type="http://schemas.openxmlformats.org/officeDocument/2006/relationships/chart" Target="../charts/chart13.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chart" Target="../charts/chart16.xml"/><Relationship Id="rId7" Type="http://schemas.openxmlformats.org/officeDocument/2006/relationships/image" Target="../media/image42.png"/><Relationship Id="rId2" Type="http://schemas.openxmlformats.org/officeDocument/2006/relationships/chart" Target="../charts/chart15.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chart" Target="../charts/chart18.xml"/><Relationship Id="rId7" Type="http://schemas.openxmlformats.org/officeDocument/2006/relationships/image" Target="../media/image42.png"/><Relationship Id="rId2" Type="http://schemas.openxmlformats.org/officeDocument/2006/relationships/chart" Target="../charts/chart17.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14/relationships/chartEx" Target="../charts/chartEx7.xml"/><Relationship Id="rId3" Type="http://schemas.openxmlformats.org/officeDocument/2006/relationships/chart" Target="../charts/chart22.xml"/><Relationship Id="rId7" Type="http://schemas.openxmlformats.org/officeDocument/2006/relationships/image" Target="../media/image41.png"/><Relationship Id="rId12"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chart" Target="../charts/chart23.xml"/><Relationship Id="rId9" Type="http://schemas.openxmlformats.org/officeDocument/2006/relationships/image" Target="../media/image44.pn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5.png"/><Relationship Id="rId3" Type="http://schemas.microsoft.com/office/2014/relationships/chartEx" Target="../charts/chartEx8.xml"/><Relationship Id="rId7" Type="http://schemas.openxmlformats.org/officeDocument/2006/relationships/image" Target="../media/image43.pn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chart" Target="../charts/chart25.xml"/><Relationship Id="rId11" Type="http://schemas.openxmlformats.org/officeDocument/2006/relationships/image" Target="../media/image42.png"/><Relationship Id="rId5" Type="http://schemas.openxmlformats.org/officeDocument/2006/relationships/chart" Target="../charts/chart24.xml"/><Relationship Id="rId10" Type="http://schemas.openxmlformats.org/officeDocument/2006/relationships/image" Target="../media/image41.png"/><Relationship Id="rId4" Type="http://schemas.openxmlformats.org/officeDocument/2006/relationships/image" Target="../media/image47.png"/><Relationship Id="rId9" Type="http://schemas.openxmlformats.org/officeDocument/2006/relationships/image" Target="../media/image40.png"/><Relationship Id="rId1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chart" Target="../charts/chart27.xml"/></Relationships>
</file>

<file path=ppt/slides/_rels/slide2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chart" Target="../charts/chart29.xml"/></Relationships>
</file>

<file path=ppt/slides/_rels/slide24.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mailto:Nazanin.sapan@demoskop.se" TargetMode="External"/><Relationship Id="rId2" Type="http://schemas.openxmlformats.org/officeDocument/2006/relationships/hyperlink" Target="mailto:Pelle.ahlin@demoskop.se"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chart" Target="../charts/chart1.xml"/><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4.sv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chart" Target="../charts/chart4.xml"/><Relationship Id="rId4" Type="http://schemas.openxmlformats.org/officeDocument/2006/relationships/chart" Target="../charts/chart2.xml"/><Relationship Id="rId9" Type="http://schemas.openxmlformats.org/officeDocument/2006/relationships/chart" Target="../charts/char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4/relationships/chartEx" Target="../charts/chartEx1.xml"/><Relationship Id="rId1" Type="http://schemas.openxmlformats.org/officeDocument/2006/relationships/slideLayout" Target="../slideLayouts/slideLayout12.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4/relationships/chartEx" Target="../charts/chartEx2.xml"/><Relationship Id="rId1" Type="http://schemas.openxmlformats.org/officeDocument/2006/relationships/slideLayout" Target="../slideLayouts/slideLayout12.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4/relationships/chartEx" Target="../charts/chartEx3.xml"/><Relationship Id="rId1" Type="http://schemas.openxmlformats.org/officeDocument/2006/relationships/slideLayout" Target="../slideLayouts/slideLayout12.xml"/><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9F73-B862-F2C3-020A-E4DFA685F4A3}"/>
            </a:ext>
          </a:extLst>
        </p:cNvPr>
        <p:cNvGrpSpPr/>
        <p:nvPr/>
      </p:nvGrpSpPr>
      <p:grpSpPr>
        <a:xfrm>
          <a:off x="0" y="0"/>
          <a:ext cx="0" cy="0"/>
          <a:chOff x="0" y="0"/>
          <a:chExt cx="0" cy="0"/>
        </a:xfrm>
      </p:grpSpPr>
      <p:sp>
        <p:nvSpPr>
          <p:cNvPr id="3" name="TextBox 48">
            <a:extLst>
              <a:ext uri="{FF2B5EF4-FFF2-40B4-BE49-F238E27FC236}">
                <a16:creationId xmlns:a16="http://schemas.microsoft.com/office/drawing/2014/main" id="{369FC51E-A18A-07E9-9BDB-AB6E53613C02}"/>
              </a:ext>
            </a:extLst>
          </p:cNvPr>
          <p:cNvSpPr txBox="1"/>
          <p:nvPr/>
        </p:nvSpPr>
        <p:spPr>
          <a:xfrm>
            <a:off x="3603891" y="3010784"/>
            <a:ext cx="8111860" cy="830997"/>
          </a:xfrm>
          <a:prstGeom prst="rect">
            <a:avLst/>
          </a:prstGeom>
          <a:noFill/>
        </p:spPr>
        <p:txBody>
          <a:bodyPr wrap="square" lIns="0" tIns="0" rIns="0" bIns="0" rtlCol="0" anchor="ctr">
            <a:spAutoFit/>
          </a:bodyPr>
          <a:lstStyle/>
          <a:p>
            <a:r>
              <a:rPr lang="sv-SE" sz="3800">
                <a:solidFill>
                  <a:srgbClr val="FFFFFF"/>
                </a:solidFill>
                <a:latin typeface="Arial" panose="020B0604020202020204"/>
              </a:rPr>
              <a:t>Politikerpanelen 2025</a:t>
            </a:r>
          </a:p>
          <a:p>
            <a:r>
              <a:rPr lang="en-GB" sz="1600" err="1">
                <a:solidFill>
                  <a:srgbClr val="FFFFFF"/>
                </a:solidFill>
                <a:latin typeface="Arial" panose="020B0604020202020204"/>
              </a:rPr>
              <a:t>Energiföretagen</a:t>
            </a:r>
            <a:endParaRPr lang="sv-SE" sz="1600">
              <a:solidFill>
                <a:srgbClr val="FFFFFF"/>
              </a:solidFill>
              <a:latin typeface="Arial" panose="020B0604020202020204"/>
            </a:endParaRPr>
          </a:p>
        </p:txBody>
      </p:sp>
    </p:spTree>
    <p:extLst>
      <p:ext uri="{BB962C8B-B14F-4D97-AF65-F5344CB8AC3E}">
        <p14:creationId xmlns:p14="http://schemas.microsoft.com/office/powerpoint/2010/main" val="2103849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A229A-9249-2C27-1BB9-01EF3D5449AF}"/>
            </a:ext>
          </a:extLst>
        </p:cNvPr>
        <p:cNvGrpSpPr/>
        <p:nvPr/>
      </p:nvGrpSpPr>
      <p:grpSpPr>
        <a:xfrm>
          <a:off x="0" y="0"/>
          <a:ext cx="0" cy="0"/>
          <a:chOff x="0" y="0"/>
          <a:chExt cx="0" cy="0"/>
        </a:xfrm>
      </p:grpSpPr>
      <p:sp>
        <p:nvSpPr>
          <p:cNvPr id="10" name="Rubrik 2">
            <a:extLst>
              <a:ext uri="{FF2B5EF4-FFF2-40B4-BE49-F238E27FC236}">
                <a16:creationId xmlns:a16="http://schemas.microsoft.com/office/drawing/2014/main" id="{A9CE0A15-F10E-C5C8-DFC1-BFD63A1A2651}"/>
              </a:ext>
            </a:extLst>
          </p:cNvPr>
          <p:cNvSpPr txBox="1">
            <a:spLocks/>
          </p:cNvSpPr>
          <p:nvPr/>
        </p:nvSpPr>
        <p:spPr bwMode="auto">
          <a:xfrm>
            <a:off x="3373202" y="634831"/>
            <a:ext cx="5445595" cy="3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lgn="ctr">
              <a:spcBef>
                <a:spcPts val="0"/>
              </a:spcBef>
              <a:spcAft>
                <a:spcPts val="0"/>
              </a:spcAft>
            </a:pPr>
            <a:r>
              <a:rPr lang="sv-SE" sz="2200">
                <a:solidFill>
                  <a:schemeClr val="tx1"/>
                </a:solidFill>
                <a:latin typeface="+mj-lt"/>
                <a:cs typeface="Arial" panose="020B0604020202020204" pitchFamily="34" charset="0"/>
              </a:rPr>
              <a:t>Förmåga att möta framtida elbehov – ett år</a:t>
            </a:r>
          </a:p>
        </p:txBody>
      </p:sp>
      <p:sp>
        <p:nvSpPr>
          <p:cNvPr id="3" name="textruta 1">
            <a:extLst>
              <a:ext uri="{FF2B5EF4-FFF2-40B4-BE49-F238E27FC236}">
                <a16:creationId xmlns:a16="http://schemas.microsoft.com/office/drawing/2014/main" id="{8320FE77-8FDE-CD10-AAE9-5F63E90FE295}"/>
              </a:ext>
            </a:extLst>
          </p:cNvPr>
          <p:cNvSpPr txBox="1">
            <a:spLocks noChangeArrowheads="1"/>
          </p:cNvSpPr>
          <p:nvPr/>
        </p:nvSpPr>
        <p:spPr bwMode="auto">
          <a:xfrm>
            <a:off x="7302504" y="5978023"/>
            <a:ext cx="16677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solidFill>
                  <a:schemeClr val="tx1">
                    <a:lumMod val="75000"/>
                    <a:lumOff val="25000"/>
                  </a:schemeClr>
                </a:solidFill>
                <a:latin typeface="Arial" panose="020B0604020202020204" pitchFamily="34" charset="0"/>
                <a:cs typeface="Arial" panose="020B0604020202020204" pitchFamily="34" charset="0"/>
              </a:rPr>
              <a:t>Fråga: </a:t>
            </a:r>
            <a:r>
              <a:rPr lang="sv-SE" sz="800">
                <a:solidFill>
                  <a:schemeClr val="tx1">
                    <a:lumMod val="75000"/>
                    <a:lumOff val="25000"/>
                  </a:schemeClr>
                </a:solidFill>
                <a:latin typeface="Arial" panose="020B0604020202020204" pitchFamily="34" charset="0"/>
                <a:cs typeface="Arial" panose="020B0604020202020204" pitchFamily="34" charset="0"/>
              </a:rPr>
              <a:t> Hur bedömer du förmågan i din kommun att möta behovet av el på ett, fem och tjugo års sikt?</a:t>
            </a:r>
          </a:p>
          <a:p>
            <a:pPr>
              <a:spcBef>
                <a:spcPct val="50000"/>
              </a:spcBef>
            </a:pPr>
            <a:r>
              <a:rPr lang="sv-SE" sz="800" i="1">
                <a:solidFill>
                  <a:schemeClr val="tx1">
                    <a:lumMod val="75000"/>
                    <a:lumOff val="25000"/>
                  </a:schemeClr>
                </a:solidFill>
                <a:latin typeface="Arial" panose="020B0604020202020204" pitchFamily="34" charset="0"/>
                <a:cs typeface="Arial" panose="020B0604020202020204" pitchFamily="34" charset="0"/>
              </a:rPr>
              <a:t>Bra/ Dålig</a:t>
            </a:r>
            <a:endParaRPr lang="sv-SE" sz="800">
              <a:solidFill>
                <a:schemeClr val="tx1">
                  <a:lumMod val="75000"/>
                  <a:lumOff val="25000"/>
                </a:schemeClr>
              </a:solidFill>
              <a:latin typeface="Arial" panose="020B0604020202020204" pitchFamily="34" charset="0"/>
              <a:cs typeface="Arial" panose="020B0604020202020204" pitchFamily="34" charset="0"/>
            </a:endParaRPr>
          </a:p>
          <a:p>
            <a:pPr>
              <a:spcBef>
                <a:spcPct val="50000"/>
              </a:spcBef>
            </a:pPr>
            <a:endParaRPr lang="sv-SE" sz="800">
              <a:latin typeface="Arial" panose="020B0604020202020204" pitchFamily="34" charset="0"/>
              <a:cs typeface="Arial" panose="020B0604020202020204" pitchFamily="34" charset="0"/>
            </a:endParaRPr>
          </a:p>
        </p:txBody>
      </p:sp>
      <p:sp>
        <p:nvSpPr>
          <p:cNvPr id="4" name="textruta 1">
            <a:extLst>
              <a:ext uri="{FF2B5EF4-FFF2-40B4-BE49-F238E27FC236}">
                <a16:creationId xmlns:a16="http://schemas.microsoft.com/office/drawing/2014/main" id="{920CE178-3563-ACBE-C6C6-E7732396DD6B}"/>
              </a:ext>
            </a:extLst>
          </p:cNvPr>
          <p:cNvSpPr txBox="1">
            <a:spLocks noChangeArrowheads="1"/>
          </p:cNvSpPr>
          <p:nvPr/>
        </p:nvSpPr>
        <p:spPr bwMode="auto">
          <a:xfrm>
            <a:off x="9150273" y="5978023"/>
            <a:ext cx="1963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Samtliga kommunpolitiker, </a:t>
            </a:r>
          </a:p>
          <a:p>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2 755 intervjuer. </a:t>
            </a:r>
          </a:p>
          <a:p>
            <a:endPar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endParaRPr>
          </a:p>
        </p:txBody>
      </p:sp>
      <p:graphicFrame>
        <p:nvGraphicFramePr>
          <p:cNvPr id="11" name="Object 3">
            <a:extLst>
              <a:ext uri="{FF2B5EF4-FFF2-40B4-BE49-F238E27FC236}">
                <a16:creationId xmlns:a16="http://schemas.microsoft.com/office/drawing/2014/main" id="{482261B8-22D0-BC9E-EAB9-93A17469B031}"/>
              </a:ext>
            </a:extLst>
          </p:cNvPr>
          <p:cNvGraphicFramePr>
            <a:graphicFrameLocks noChangeAspect="1"/>
          </p:cNvGraphicFramePr>
          <p:nvPr>
            <p:extLst>
              <p:ext uri="{D42A27DB-BD31-4B8C-83A1-F6EECF244321}">
                <p14:modId xmlns:p14="http://schemas.microsoft.com/office/powerpoint/2010/main" val="2603766406"/>
              </p:ext>
            </p:extLst>
          </p:nvPr>
        </p:nvGraphicFramePr>
        <p:xfrm>
          <a:off x="903691" y="1282245"/>
          <a:ext cx="5312382" cy="4506239"/>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cx4="http://schemas.microsoft.com/office/drawing/2016/5/10/chartex">
        <mc:Choice Requires="cx4">
          <p:graphicFrame>
            <p:nvGraphicFramePr>
              <p:cNvPr id="7" name="Chart 6">
                <a:extLst>
                  <a:ext uri="{FF2B5EF4-FFF2-40B4-BE49-F238E27FC236}">
                    <a16:creationId xmlns:a16="http://schemas.microsoft.com/office/drawing/2014/main" id="{1975858F-C35B-409C-8570-713ECA7C5C8B}"/>
                  </a:ext>
                </a:extLst>
              </p:cNvPr>
              <p:cNvGraphicFramePr/>
              <p:nvPr>
                <p:extLst>
                  <p:ext uri="{D42A27DB-BD31-4B8C-83A1-F6EECF244321}">
                    <p14:modId xmlns:p14="http://schemas.microsoft.com/office/powerpoint/2010/main" val="2659457975"/>
                  </p:ext>
                </p:extLst>
              </p:nvPr>
            </p:nvGraphicFramePr>
            <p:xfrm>
              <a:off x="5788800" y="1202400"/>
              <a:ext cx="4320000" cy="43200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7" name="Chart 6">
                <a:extLst>
                  <a:ext uri="{FF2B5EF4-FFF2-40B4-BE49-F238E27FC236}">
                    <a16:creationId xmlns:a16="http://schemas.microsoft.com/office/drawing/2014/main" id="{1975858F-C35B-409C-8570-713ECA7C5C8B}"/>
                  </a:ext>
                </a:extLst>
              </p:cNvPr>
              <p:cNvPicPr>
                <a:picLocks noGrp="1" noRot="1" noChangeAspect="1" noMove="1" noResize="1" noEditPoints="1" noAdjustHandles="1" noChangeArrowheads="1" noChangeShapeType="1"/>
              </p:cNvPicPr>
              <p:nvPr/>
            </p:nvPicPr>
            <p:blipFill>
              <a:blip r:embed="rId4"/>
              <a:stretch>
                <a:fillRect/>
              </a:stretch>
            </p:blipFill>
            <p:spPr>
              <a:xfrm>
                <a:off x="5788800" y="1202400"/>
                <a:ext cx="4320000" cy="4320000"/>
              </a:xfrm>
              <a:prstGeom prst="rect">
                <a:avLst/>
              </a:prstGeom>
            </p:spPr>
          </p:pic>
        </mc:Fallback>
      </mc:AlternateContent>
      <p:sp>
        <p:nvSpPr>
          <p:cNvPr id="8" name="Rectangle 7">
            <a:extLst>
              <a:ext uri="{FF2B5EF4-FFF2-40B4-BE49-F238E27FC236}">
                <a16:creationId xmlns:a16="http://schemas.microsoft.com/office/drawing/2014/main" id="{28D6E212-A645-4870-A5B8-48B1F5FC1525}"/>
              </a:ext>
            </a:extLst>
          </p:cNvPr>
          <p:cNvSpPr/>
          <p:nvPr/>
        </p:nvSpPr>
        <p:spPr>
          <a:xfrm>
            <a:off x="7718322" y="5245260"/>
            <a:ext cx="2391022" cy="25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Box 11">
            <a:extLst>
              <a:ext uri="{FF2B5EF4-FFF2-40B4-BE49-F238E27FC236}">
                <a16:creationId xmlns:a16="http://schemas.microsoft.com/office/drawing/2014/main" id="{1A227BFC-3133-0BED-2825-B3A6216B059F}"/>
              </a:ext>
            </a:extLst>
          </p:cNvPr>
          <p:cNvSpPr txBox="1"/>
          <p:nvPr/>
        </p:nvSpPr>
        <p:spPr>
          <a:xfrm>
            <a:off x="6779958" y="5111234"/>
            <a:ext cx="317496" cy="276999"/>
          </a:xfrm>
          <a:prstGeom prst="rect">
            <a:avLst/>
          </a:prstGeom>
          <a:noFill/>
        </p:spPr>
        <p:txBody>
          <a:bodyPr wrap="square" rtlCol="0">
            <a:spAutoFit/>
          </a:bodyPr>
          <a:lstStyle/>
          <a:p>
            <a:pPr algn="ctr"/>
            <a:r>
              <a:rPr lang="sv-SE" sz="1200">
                <a:latin typeface="Arial Nova Light" panose="020B0304020202020204" pitchFamily="34" charset="0"/>
              </a:rPr>
              <a:t>4</a:t>
            </a:r>
          </a:p>
        </p:txBody>
      </p:sp>
      <p:sp>
        <p:nvSpPr>
          <p:cNvPr id="13" name="TextBox 12">
            <a:extLst>
              <a:ext uri="{FF2B5EF4-FFF2-40B4-BE49-F238E27FC236}">
                <a16:creationId xmlns:a16="http://schemas.microsoft.com/office/drawing/2014/main" id="{620B75FA-F6B1-F61A-40E8-3BC1DB5C202A}"/>
              </a:ext>
            </a:extLst>
          </p:cNvPr>
          <p:cNvSpPr txBox="1"/>
          <p:nvPr/>
        </p:nvSpPr>
        <p:spPr>
          <a:xfrm>
            <a:off x="6779958" y="3720055"/>
            <a:ext cx="317496" cy="276999"/>
          </a:xfrm>
          <a:prstGeom prst="rect">
            <a:avLst/>
          </a:prstGeom>
          <a:noFill/>
        </p:spPr>
        <p:txBody>
          <a:bodyPr wrap="square" rtlCol="0">
            <a:spAutoFit/>
          </a:bodyPr>
          <a:lstStyle/>
          <a:p>
            <a:pPr algn="ctr"/>
            <a:r>
              <a:rPr lang="sv-SE" sz="1200">
                <a:latin typeface="Arial Nova Light" panose="020B0304020202020204" pitchFamily="34" charset="0"/>
              </a:rPr>
              <a:t>3</a:t>
            </a:r>
          </a:p>
        </p:txBody>
      </p:sp>
      <p:sp>
        <p:nvSpPr>
          <p:cNvPr id="14" name="TextBox 13">
            <a:extLst>
              <a:ext uri="{FF2B5EF4-FFF2-40B4-BE49-F238E27FC236}">
                <a16:creationId xmlns:a16="http://schemas.microsoft.com/office/drawing/2014/main" id="{9D6ED178-6DF5-9665-6691-9597BC88663E}"/>
              </a:ext>
            </a:extLst>
          </p:cNvPr>
          <p:cNvSpPr txBox="1"/>
          <p:nvPr/>
        </p:nvSpPr>
        <p:spPr>
          <a:xfrm>
            <a:off x="6997968" y="2443382"/>
            <a:ext cx="317496" cy="276999"/>
          </a:xfrm>
          <a:prstGeom prst="rect">
            <a:avLst/>
          </a:prstGeom>
          <a:noFill/>
        </p:spPr>
        <p:txBody>
          <a:bodyPr wrap="square" rtlCol="0">
            <a:spAutoFit/>
          </a:bodyPr>
          <a:lstStyle/>
          <a:p>
            <a:pPr algn="ctr"/>
            <a:r>
              <a:rPr lang="sv-SE" sz="1200">
                <a:latin typeface="Arial Nova Light" panose="020B0304020202020204" pitchFamily="34" charset="0"/>
              </a:rPr>
              <a:t>2</a:t>
            </a:r>
          </a:p>
        </p:txBody>
      </p:sp>
      <p:sp>
        <p:nvSpPr>
          <p:cNvPr id="15" name="Oval 14">
            <a:extLst>
              <a:ext uri="{FF2B5EF4-FFF2-40B4-BE49-F238E27FC236}">
                <a16:creationId xmlns:a16="http://schemas.microsoft.com/office/drawing/2014/main" id="{CB30FE78-AC71-550E-B753-4A6AC4182B5F}"/>
              </a:ext>
            </a:extLst>
          </p:cNvPr>
          <p:cNvSpPr/>
          <p:nvPr/>
        </p:nvSpPr>
        <p:spPr>
          <a:xfrm>
            <a:off x="7017631" y="2433549"/>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Oval 15">
            <a:extLst>
              <a:ext uri="{FF2B5EF4-FFF2-40B4-BE49-F238E27FC236}">
                <a16:creationId xmlns:a16="http://schemas.microsoft.com/office/drawing/2014/main" id="{74912592-0C8F-C396-6A8B-590F33B43F50}"/>
              </a:ext>
            </a:extLst>
          </p:cNvPr>
          <p:cNvSpPr/>
          <p:nvPr/>
        </p:nvSpPr>
        <p:spPr>
          <a:xfrm>
            <a:off x="6799621" y="3710222"/>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Oval 16">
            <a:extLst>
              <a:ext uri="{FF2B5EF4-FFF2-40B4-BE49-F238E27FC236}">
                <a16:creationId xmlns:a16="http://schemas.microsoft.com/office/drawing/2014/main" id="{66835921-D15C-813E-8FE9-CBFABBEACBB8}"/>
              </a:ext>
            </a:extLst>
          </p:cNvPr>
          <p:cNvSpPr/>
          <p:nvPr/>
        </p:nvSpPr>
        <p:spPr>
          <a:xfrm>
            <a:off x="6799621" y="5101401"/>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Box 17">
            <a:extLst>
              <a:ext uri="{FF2B5EF4-FFF2-40B4-BE49-F238E27FC236}">
                <a16:creationId xmlns:a16="http://schemas.microsoft.com/office/drawing/2014/main" id="{3F67DBA9-B249-1D25-DA2B-29CE9DF6C0E8}"/>
              </a:ext>
            </a:extLst>
          </p:cNvPr>
          <p:cNvSpPr txBox="1"/>
          <p:nvPr/>
        </p:nvSpPr>
        <p:spPr>
          <a:xfrm>
            <a:off x="7430321" y="1445343"/>
            <a:ext cx="317496" cy="276999"/>
          </a:xfrm>
          <a:prstGeom prst="rect">
            <a:avLst/>
          </a:prstGeom>
          <a:noFill/>
        </p:spPr>
        <p:txBody>
          <a:bodyPr wrap="square" rtlCol="0">
            <a:spAutoFit/>
          </a:bodyPr>
          <a:lstStyle/>
          <a:p>
            <a:pPr algn="ctr"/>
            <a:r>
              <a:rPr lang="sv-SE" sz="1200">
                <a:latin typeface="Arial Nova Light" panose="020B0304020202020204" pitchFamily="34" charset="0"/>
              </a:rPr>
              <a:t>1</a:t>
            </a:r>
          </a:p>
        </p:txBody>
      </p:sp>
      <p:sp>
        <p:nvSpPr>
          <p:cNvPr id="19" name="Oval 18">
            <a:extLst>
              <a:ext uri="{FF2B5EF4-FFF2-40B4-BE49-F238E27FC236}">
                <a16:creationId xmlns:a16="http://schemas.microsoft.com/office/drawing/2014/main" id="{1D820368-DAB9-EBF5-E2E1-BDCC2C0DB7D9}"/>
              </a:ext>
            </a:extLst>
          </p:cNvPr>
          <p:cNvSpPr/>
          <p:nvPr/>
        </p:nvSpPr>
        <p:spPr>
          <a:xfrm>
            <a:off x="7449984" y="1435510"/>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Koppling: vinklad 5">
            <a:extLst>
              <a:ext uri="{FF2B5EF4-FFF2-40B4-BE49-F238E27FC236}">
                <a16:creationId xmlns:a16="http://schemas.microsoft.com/office/drawing/2014/main" id="{A56759E9-44C1-7BE5-F1E9-FF042584C194}"/>
              </a:ext>
            </a:extLst>
          </p:cNvPr>
          <p:cNvCxnSpPr/>
          <p:nvPr/>
        </p:nvCxnSpPr>
        <p:spPr>
          <a:xfrm>
            <a:off x="8916557" y="2542554"/>
            <a:ext cx="434109" cy="295564"/>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1" name="textruta 7">
            <a:extLst>
              <a:ext uri="{FF2B5EF4-FFF2-40B4-BE49-F238E27FC236}">
                <a16:creationId xmlns:a16="http://schemas.microsoft.com/office/drawing/2014/main" id="{E68CC179-C573-18CD-EA23-A9925DC745AC}"/>
              </a:ext>
            </a:extLst>
          </p:cNvPr>
          <p:cNvSpPr txBox="1"/>
          <p:nvPr/>
        </p:nvSpPr>
        <p:spPr>
          <a:xfrm>
            <a:off x="9553257" y="2690336"/>
            <a:ext cx="1560945" cy="1352422"/>
          </a:xfrm>
          <a:prstGeom prst="rect">
            <a:avLst/>
          </a:prstGeom>
          <a:solidFill>
            <a:schemeClr val="accent5">
              <a:lumMod val="20000"/>
              <a:lumOff val="80000"/>
            </a:schemeClr>
          </a:solidFill>
        </p:spPr>
        <p:txBody>
          <a:bodyPr wrap="square" rtlCol="0">
            <a:spAutoFit/>
          </a:bodyPr>
          <a:lstStyle/>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1: 60%</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2: 71%</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3: 54%</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4: 52%</a:t>
            </a:r>
          </a:p>
          <a:p>
            <a:pPr>
              <a:lnSpc>
                <a:spcPts val="0"/>
              </a:lnSpc>
            </a:pPr>
            <a:endParaRPr lang="sv-SE" sz="1000">
              <a:latin typeface="Arial Nova Light" panose="020B0304020202020204" pitchFamily="34" charset="0"/>
            </a:endParaRPr>
          </a:p>
        </p:txBody>
      </p:sp>
    </p:spTree>
    <p:extLst>
      <p:ext uri="{BB962C8B-B14F-4D97-AF65-F5344CB8AC3E}">
        <p14:creationId xmlns:p14="http://schemas.microsoft.com/office/powerpoint/2010/main" val="27509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8" grpId="0" animBg="1"/>
      <p:bldP spid="12" grpId="0"/>
      <p:bldP spid="13" grpId="0"/>
      <p:bldP spid="14" grpId="0"/>
      <p:bldP spid="15" grpId="0" animBg="1"/>
      <p:bldP spid="16" grpId="0" animBg="1"/>
      <p:bldP spid="17" grpId="0" animBg="1"/>
      <p:bldP spid="18" grpId="0"/>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1AF90-8984-01FB-D709-4AA559D60F3D}"/>
            </a:ext>
          </a:extLst>
        </p:cNvPr>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24" name="Chart 23">
                <a:extLst>
                  <a:ext uri="{FF2B5EF4-FFF2-40B4-BE49-F238E27FC236}">
                    <a16:creationId xmlns:a16="http://schemas.microsoft.com/office/drawing/2014/main" id="{68C00E4A-8802-4EDF-9AC9-92115537BEB5}"/>
                  </a:ext>
                </a:extLst>
              </p:cNvPr>
              <p:cNvGraphicFramePr/>
              <p:nvPr>
                <p:extLst>
                  <p:ext uri="{D42A27DB-BD31-4B8C-83A1-F6EECF244321}">
                    <p14:modId xmlns:p14="http://schemas.microsoft.com/office/powerpoint/2010/main" val="2529407577"/>
                  </p:ext>
                </p:extLst>
              </p:nvPr>
            </p:nvGraphicFramePr>
            <p:xfrm>
              <a:off x="5788800" y="1202400"/>
              <a:ext cx="4320000" cy="43200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4" name="Chart 23">
                <a:extLst>
                  <a:ext uri="{FF2B5EF4-FFF2-40B4-BE49-F238E27FC236}">
                    <a16:creationId xmlns:a16="http://schemas.microsoft.com/office/drawing/2014/main" id="{68C00E4A-8802-4EDF-9AC9-92115537BEB5}"/>
                  </a:ext>
                </a:extLst>
              </p:cNvPr>
              <p:cNvPicPr>
                <a:picLocks noGrp="1" noRot="1" noChangeAspect="1" noMove="1" noResize="1" noEditPoints="1" noAdjustHandles="1" noChangeArrowheads="1" noChangeShapeType="1"/>
              </p:cNvPicPr>
              <p:nvPr/>
            </p:nvPicPr>
            <p:blipFill>
              <a:blip r:embed="rId3"/>
              <a:stretch>
                <a:fillRect/>
              </a:stretch>
            </p:blipFill>
            <p:spPr>
              <a:xfrm>
                <a:off x="5788800" y="1202400"/>
                <a:ext cx="4320000" cy="4320000"/>
              </a:xfrm>
              <a:prstGeom prst="rect">
                <a:avLst/>
              </a:prstGeom>
            </p:spPr>
          </p:pic>
        </mc:Fallback>
      </mc:AlternateContent>
      <p:sp>
        <p:nvSpPr>
          <p:cNvPr id="3" name="textruta 1">
            <a:extLst>
              <a:ext uri="{FF2B5EF4-FFF2-40B4-BE49-F238E27FC236}">
                <a16:creationId xmlns:a16="http://schemas.microsoft.com/office/drawing/2014/main" id="{26907C1E-CB9F-31BE-61D2-23087C1E535C}"/>
              </a:ext>
            </a:extLst>
          </p:cNvPr>
          <p:cNvSpPr txBox="1">
            <a:spLocks noChangeArrowheads="1"/>
          </p:cNvSpPr>
          <p:nvPr/>
        </p:nvSpPr>
        <p:spPr bwMode="auto">
          <a:xfrm>
            <a:off x="7302504" y="5978023"/>
            <a:ext cx="16677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solidFill>
                  <a:schemeClr val="tx1">
                    <a:lumMod val="75000"/>
                    <a:lumOff val="25000"/>
                  </a:schemeClr>
                </a:solidFill>
                <a:latin typeface="Arial" panose="020B0604020202020204" pitchFamily="34" charset="0"/>
                <a:cs typeface="Arial" panose="020B0604020202020204" pitchFamily="34" charset="0"/>
              </a:rPr>
              <a:t>Fråga: </a:t>
            </a:r>
            <a:r>
              <a:rPr lang="sv-SE" sz="800">
                <a:solidFill>
                  <a:schemeClr val="tx1">
                    <a:lumMod val="75000"/>
                    <a:lumOff val="25000"/>
                  </a:schemeClr>
                </a:solidFill>
                <a:latin typeface="Arial" panose="020B0604020202020204" pitchFamily="34" charset="0"/>
                <a:cs typeface="Arial" panose="020B0604020202020204" pitchFamily="34" charset="0"/>
              </a:rPr>
              <a:t> Hur bedömer du förmågan i din kommun att möta behovet av el på ett, fem och tjugo års sikt?</a:t>
            </a:r>
          </a:p>
          <a:p>
            <a:pPr>
              <a:spcBef>
                <a:spcPct val="50000"/>
              </a:spcBef>
            </a:pPr>
            <a:r>
              <a:rPr lang="sv-SE" sz="800" i="1">
                <a:solidFill>
                  <a:schemeClr val="tx1">
                    <a:lumMod val="75000"/>
                    <a:lumOff val="25000"/>
                  </a:schemeClr>
                </a:solidFill>
                <a:latin typeface="Arial" panose="020B0604020202020204" pitchFamily="34" charset="0"/>
                <a:cs typeface="Arial" panose="020B0604020202020204" pitchFamily="34" charset="0"/>
              </a:rPr>
              <a:t>Bra/ Dålig</a:t>
            </a:r>
            <a:endParaRPr lang="sv-SE" sz="800">
              <a:solidFill>
                <a:schemeClr val="tx1">
                  <a:lumMod val="75000"/>
                  <a:lumOff val="25000"/>
                </a:schemeClr>
              </a:solidFill>
              <a:latin typeface="Arial" panose="020B0604020202020204" pitchFamily="34" charset="0"/>
              <a:cs typeface="Arial" panose="020B0604020202020204" pitchFamily="34" charset="0"/>
            </a:endParaRPr>
          </a:p>
          <a:p>
            <a:pPr>
              <a:spcBef>
                <a:spcPct val="50000"/>
              </a:spcBef>
            </a:pPr>
            <a:endParaRPr lang="sv-SE" sz="800">
              <a:latin typeface="Arial" panose="020B0604020202020204" pitchFamily="34" charset="0"/>
              <a:cs typeface="Arial" panose="020B0604020202020204" pitchFamily="34" charset="0"/>
            </a:endParaRPr>
          </a:p>
        </p:txBody>
      </p:sp>
      <p:sp>
        <p:nvSpPr>
          <p:cNvPr id="4" name="textruta 1">
            <a:extLst>
              <a:ext uri="{FF2B5EF4-FFF2-40B4-BE49-F238E27FC236}">
                <a16:creationId xmlns:a16="http://schemas.microsoft.com/office/drawing/2014/main" id="{CE5D7409-CE22-E8D2-07FA-D99BE246E2C5}"/>
              </a:ext>
            </a:extLst>
          </p:cNvPr>
          <p:cNvSpPr txBox="1">
            <a:spLocks noChangeArrowheads="1"/>
          </p:cNvSpPr>
          <p:nvPr/>
        </p:nvSpPr>
        <p:spPr bwMode="auto">
          <a:xfrm>
            <a:off x="9150273" y="5978023"/>
            <a:ext cx="1963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Samtliga kommunpolitiker, </a:t>
            </a:r>
          </a:p>
          <a:p>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2 775 intervjuer. </a:t>
            </a:r>
          </a:p>
          <a:p>
            <a:endPar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endParaRPr>
          </a:p>
        </p:txBody>
      </p:sp>
      <p:graphicFrame>
        <p:nvGraphicFramePr>
          <p:cNvPr id="11" name="Object 3">
            <a:extLst>
              <a:ext uri="{FF2B5EF4-FFF2-40B4-BE49-F238E27FC236}">
                <a16:creationId xmlns:a16="http://schemas.microsoft.com/office/drawing/2014/main" id="{58EF4AB2-79CA-FF15-4B21-E47CCD870327}"/>
              </a:ext>
            </a:extLst>
          </p:cNvPr>
          <p:cNvGraphicFramePr>
            <a:graphicFrameLocks noChangeAspect="1"/>
          </p:cNvGraphicFramePr>
          <p:nvPr>
            <p:extLst>
              <p:ext uri="{D42A27DB-BD31-4B8C-83A1-F6EECF244321}">
                <p14:modId xmlns:p14="http://schemas.microsoft.com/office/powerpoint/2010/main" val="1486731364"/>
              </p:ext>
            </p:extLst>
          </p:nvPr>
        </p:nvGraphicFramePr>
        <p:xfrm>
          <a:off x="903691" y="1282245"/>
          <a:ext cx="5312382" cy="4506239"/>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4579233A-BFF1-B93A-D4D9-D9755138BAA4}"/>
              </a:ext>
            </a:extLst>
          </p:cNvPr>
          <p:cNvSpPr/>
          <p:nvPr/>
        </p:nvSpPr>
        <p:spPr>
          <a:xfrm>
            <a:off x="7718322" y="5245260"/>
            <a:ext cx="2391022" cy="25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Box 8">
            <a:extLst>
              <a:ext uri="{FF2B5EF4-FFF2-40B4-BE49-F238E27FC236}">
                <a16:creationId xmlns:a16="http://schemas.microsoft.com/office/drawing/2014/main" id="{5CD1E938-9447-D859-92BB-00D6D74B86C8}"/>
              </a:ext>
            </a:extLst>
          </p:cNvPr>
          <p:cNvSpPr txBox="1"/>
          <p:nvPr/>
        </p:nvSpPr>
        <p:spPr>
          <a:xfrm>
            <a:off x="6779958" y="5111234"/>
            <a:ext cx="317496" cy="276999"/>
          </a:xfrm>
          <a:prstGeom prst="rect">
            <a:avLst/>
          </a:prstGeom>
          <a:noFill/>
        </p:spPr>
        <p:txBody>
          <a:bodyPr wrap="square" rtlCol="0">
            <a:spAutoFit/>
          </a:bodyPr>
          <a:lstStyle/>
          <a:p>
            <a:pPr algn="ctr"/>
            <a:r>
              <a:rPr lang="sv-SE" sz="1200">
                <a:latin typeface="Arial Nova Light" panose="020B0304020202020204" pitchFamily="34" charset="0"/>
              </a:rPr>
              <a:t>4</a:t>
            </a:r>
          </a:p>
        </p:txBody>
      </p:sp>
      <p:sp>
        <p:nvSpPr>
          <p:cNvPr id="12" name="TextBox 11">
            <a:extLst>
              <a:ext uri="{FF2B5EF4-FFF2-40B4-BE49-F238E27FC236}">
                <a16:creationId xmlns:a16="http://schemas.microsoft.com/office/drawing/2014/main" id="{3382C76C-A6D3-5DD0-6908-AD809C753B32}"/>
              </a:ext>
            </a:extLst>
          </p:cNvPr>
          <p:cNvSpPr txBox="1"/>
          <p:nvPr/>
        </p:nvSpPr>
        <p:spPr>
          <a:xfrm>
            <a:off x="6779958" y="3720055"/>
            <a:ext cx="317496" cy="276999"/>
          </a:xfrm>
          <a:prstGeom prst="rect">
            <a:avLst/>
          </a:prstGeom>
          <a:noFill/>
        </p:spPr>
        <p:txBody>
          <a:bodyPr wrap="square" rtlCol="0">
            <a:spAutoFit/>
          </a:bodyPr>
          <a:lstStyle/>
          <a:p>
            <a:pPr algn="ctr"/>
            <a:r>
              <a:rPr lang="sv-SE" sz="1200">
                <a:latin typeface="Arial Nova Light" panose="020B0304020202020204" pitchFamily="34" charset="0"/>
              </a:rPr>
              <a:t>3</a:t>
            </a:r>
          </a:p>
        </p:txBody>
      </p:sp>
      <p:sp>
        <p:nvSpPr>
          <p:cNvPr id="15" name="TextBox 14">
            <a:extLst>
              <a:ext uri="{FF2B5EF4-FFF2-40B4-BE49-F238E27FC236}">
                <a16:creationId xmlns:a16="http://schemas.microsoft.com/office/drawing/2014/main" id="{DA00A2D2-D59D-DD4B-8303-FE8694AF7510}"/>
              </a:ext>
            </a:extLst>
          </p:cNvPr>
          <p:cNvSpPr txBox="1"/>
          <p:nvPr/>
        </p:nvSpPr>
        <p:spPr>
          <a:xfrm>
            <a:off x="6997968" y="2443382"/>
            <a:ext cx="317496" cy="276999"/>
          </a:xfrm>
          <a:prstGeom prst="rect">
            <a:avLst/>
          </a:prstGeom>
          <a:noFill/>
        </p:spPr>
        <p:txBody>
          <a:bodyPr wrap="square" rtlCol="0">
            <a:spAutoFit/>
          </a:bodyPr>
          <a:lstStyle/>
          <a:p>
            <a:pPr algn="ctr"/>
            <a:r>
              <a:rPr lang="sv-SE" sz="1200">
                <a:latin typeface="Arial Nova Light" panose="020B0304020202020204" pitchFamily="34" charset="0"/>
              </a:rPr>
              <a:t>2</a:t>
            </a:r>
          </a:p>
        </p:txBody>
      </p:sp>
      <p:sp>
        <p:nvSpPr>
          <p:cNvPr id="16" name="Oval 15">
            <a:extLst>
              <a:ext uri="{FF2B5EF4-FFF2-40B4-BE49-F238E27FC236}">
                <a16:creationId xmlns:a16="http://schemas.microsoft.com/office/drawing/2014/main" id="{08DF4FFC-6F82-505D-89BF-79F373335D4A}"/>
              </a:ext>
            </a:extLst>
          </p:cNvPr>
          <p:cNvSpPr/>
          <p:nvPr/>
        </p:nvSpPr>
        <p:spPr>
          <a:xfrm>
            <a:off x="7017631" y="2433549"/>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Oval 16">
            <a:extLst>
              <a:ext uri="{FF2B5EF4-FFF2-40B4-BE49-F238E27FC236}">
                <a16:creationId xmlns:a16="http://schemas.microsoft.com/office/drawing/2014/main" id="{5677CD26-D348-1702-342F-2EEA975C98EC}"/>
              </a:ext>
            </a:extLst>
          </p:cNvPr>
          <p:cNvSpPr/>
          <p:nvPr/>
        </p:nvSpPr>
        <p:spPr>
          <a:xfrm>
            <a:off x="6799621" y="3710222"/>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Oval 17">
            <a:extLst>
              <a:ext uri="{FF2B5EF4-FFF2-40B4-BE49-F238E27FC236}">
                <a16:creationId xmlns:a16="http://schemas.microsoft.com/office/drawing/2014/main" id="{9DF4B6C3-767D-D0FF-0233-8E6CB3901210}"/>
              </a:ext>
            </a:extLst>
          </p:cNvPr>
          <p:cNvSpPr/>
          <p:nvPr/>
        </p:nvSpPr>
        <p:spPr>
          <a:xfrm>
            <a:off x="6799621" y="5101401"/>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Box 18">
            <a:extLst>
              <a:ext uri="{FF2B5EF4-FFF2-40B4-BE49-F238E27FC236}">
                <a16:creationId xmlns:a16="http://schemas.microsoft.com/office/drawing/2014/main" id="{53CE6702-1BC5-82C7-0D7A-C080C3B42CD1}"/>
              </a:ext>
            </a:extLst>
          </p:cNvPr>
          <p:cNvSpPr txBox="1"/>
          <p:nvPr/>
        </p:nvSpPr>
        <p:spPr>
          <a:xfrm>
            <a:off x="7430321" y="1445343"/>
            <a:ext cx="317496" cy="276999"/>
          </a:xfrm>
          <a:prstGeom prst="rect">
            <a:avLst/>
          </a:prstGeom>
          <a:noFill/>
        </p:spPr>
        <p:txBody>
          <a:bodyPr wrap="square" rtlCol="0">
            <a:spAutoFit/>
          </a:bodyPr>
          <a:lstStyle/>
          <a:p>
            <a:pPr algn="ctr"/>
            <a:r>
              <a:rPr lang="sv-SE" sz="1200">
                <a:latin typeface="Arial Nova Light" panose="020B0304020202020204" pitchFamily="34" charset="0"/>
              </a:rPr>
              <a:t>1</a:t>
            </a:r>
          </a:p>
        </p:txBody>
      </p:sp>
      <p:sp>
        <p:nvSpPr>
          <p:cNvPr id="20" name="Oval 19">
            <a:extLst>
              <a:ext uri="{FF2B5EF4-FFF2-40B4-BE49-F238E27FC236}">
                <a16:creationId xmlns:a16="http://schemas.microsoft.com/office/drawing/2014/main" id="{258550F8-15D0-F53B-6737-3F0C0894B56A}"/>
              </a:ext>
            </a:extLst>
          </p:cNvPr>
          <p:cNvSpPr/>
          <p:nvPr/>
        </p:nvSpPr>
        <p:spPr>
          <a:xfrm>
            <a:off x="7449984" y="1435510"/>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1" name="Koppling: vinklad 5">
            <a:extLst>
              <a:ext uri="{FF2B5EF4-FFF2-40B4-BE49-F238E27FC236}">
                <a16:creationId xmlns:a16="http://schemas.microsoft.com/office/drawing/2014/main" id="{1B4AEDBC-72BE-9DBD-A73E-246BDAE6B0C4}"/>
              </a:ext>
            </a:extLst>
          </p:cNvPr>
          <p:cNvCxnSpPr/>
          <p:nvPr/>
        </p:nvCxnSpPr>
        <p:spPr>
          <a:xfrm>
            <a:off x="8916557" y="2542554"/>
            <a:ext cx="434109" cy="295564"/>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2" name="textruta 7">
            <a:extLst>
              <a:ext uri="{FF2B5EF4-FFF2-40B4-BE49-F238E27FC236}">
                <a16:creationId xmlns:a16="http://schemas.microsoft.com/office/drawing/2014/main" id="{5D912B37-340F-F47C-4333-4B92E53E8F56}"/>
              </a:ext>
            </a:extLst>
          </p:cNvPr>
          <p:cNvSpPr txBox="1"/>
          <p:nvPr/>
        </p:nvSpPr>
        <p:spPr>
          <a:xfrm>
            <a:off x="9553257" y="2690336"/>
            <a:ext cx="1560945" cy="1352422"/>
          </a:xfrm>
          <a:prstGeom prst="rect">
            <a:avLst/>
          </a:prstGeom>
          <a:solidFill>
            <a:schemeClr val="accent5">
              <a:lumMod val="20000"/>
              <a:lumOff val="80000"/>
            </a:schemeClr>
          </a:solidFill>
        </p:spPr>
        <p:txBody>
          <a:bodyPr wrap="square" rtlCol="0">
            <a:spAutoFit/>
          </a:bodyPr>
          <a:lstStyle/>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1: 49%</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2: 69%</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3: 48%</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4: 44%</a:t>
            </a:r>
          </a:p>
          <a:p>
            <a:pPr>
              <a:lnSpc>
                <a:spcPts val="0"/>
              </a:lnSpc>
            </a:pPr>
            <a:endParaRPr lang="sv-SE" sz="1000">
              <a:latin typeface="Arial Nova Light" panose="020B0304020202020204" pitchFamily="34" charset="0"/>
            </a:endParaRPr>
          </a:p>
        </p:txBody>
      </p:sp>
      <p:sp>
        <p:nvSpPr>
          <p:cNvPr id="23" name="Rubrik 2">
            <a:extLst>
              <a:ext uri="{FF2B5EF4-FFF2-40B4-BE49-F238E27FC236}">
                <a16:creationId xmlns:a16="http://schemas.microsoft.com/office/drawing/2014/main" id="{B068649B-7D61-8A7B-F449-3D816909A9D9}"/>
              </a:ext>
            </a:extLst>
          </p:cNvPr>
          <p:cNvSpPr txBox="1">
            <a:spLocks/>
          </p:cNvSpPr>
          <p:nvPr/>
        </p:nvSpPr>
        <p:spPr bwMode="auto">
          <a:xfrm>
            <a:off x="3373202" y="634831"/>
            <a:ext cx="5543355" cy="3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lgn="ctr">
              <a:spcBef>
                <a:spcPts val="0"/>
              </a:spcBef>
              <a:spcAft>
                <a:spcPts val="0"/>
              </a:spcAft>
            </a:pPr>
            <a:r>
              <a:rPr lang="sv-SE" sz="2200">
                <a:solidFill>
                  <a:schemeClr val="tx1"/>
                </a:solidFill>
                <a:latin typeface="+mj-lt"/>
                <a:cs typeface="Arial" panose="020B0604020202020204" pitchFamily="34" charset="0"/>
              </a:rPr>
              <a:t>Förmåga att möta framtida elbehov – fem år</a:t>
            </a:r>
          </a:p>
        </p:txBody>
      </p:sp>
    </p:spTree>
    <p:extLst>
      <p:ext uri="{BB962C8B-B14F-4D97-AF65-F5344CB8AC3E}">
        <p14:creationId xmlns:p14="http://schemas.microsoft.com/office/powerpoint/2010/main" val="20369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5" grpId="0" animBg="1"/>
      <p:bldP spid="9" grpId="0"/>
      <p:bldP spid="12" grpId="0"/>
      <p:bldP spid="15" grpId="0"/>
      <p:bldP spid="16" grpId="0" animBg="1"/>
      <p:bldP spid="17" grpId="0" animBg="1"/>
      <p:bldP spid="18" grpId="0" animBg="1"/>
      <p:bldP spid="19" grpId="0"/>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94761-5EC7-BA0A-339A-9B9F97EEB2F0}"/>
            </a:ext>
          </a:extLst>
        </p:cNvPr>
        <p:cNvGrpSpPr/>
        <p:nvPr/>
      </p:nvGrpSpPr>
      <p:grpSpPr>
        <a:xfrm>
          <a:off x="0" y="0"/>
          <a:ext cx="0" cy="0"/>
          <a:chOff x="0" y="0"/>
          <a:chExt cx="0" cy="0"/>
        </a:xfrm>
      </p:grpSpPr>
      <p:sp>
        <p:nvSpPr>
          <p:cNvPr id="3" name="textruta 1">
            <a:extLst>
              <a:ext uri="{FF2B5EF4-FFF2-40B4-BE49-F238E27FC236}">
                <a16:creationId xmlns:a16="http://schemas.microsoft.com/office/drawing/2014/main" id="{A30CE4C2-E8D9-DABE-9FA5-E683B032EB8F}"/>
              </a:ext>
            </a:extLst>
          </p:cNvPr>
          <p:cNvSpPr txBox="1">
            <a:spLocks noChangeArrowheads="1"/>
          </p:cNvSpPr>
          <p:nvPr/>
        </p:nvSpPr>
        <p:spPr bwMode="auto">
          <a:xfrm>
            <a:off x="7302504" y="5978023"/>
            <a:ext cx="16677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solidFill>
                  <a:schemeClr val="tx1">
                    <a:lumMod val="75000"/>
                    <a:lumOff val="25000"/>
                  </a:schemeClr>
                </a:solidFill>
                <a:latin typeface="Arial" panose="020B0604020202020204" pitchFamily="34" charset="0"/>
                <a:cs typeface="Arial" panose="020B0604020202020204" pitchFamily="34" charset="0"/>
              </a:rPr>
              <a:t>Fråga: </a:t>
            </a:r>
            <a:r>
              <a:rPr lang="sv-SE" sz="800">
                <a:solidFill>
                  <a:schemeClr val="tx1">
                    <a:lumMod val="75000"/>
                    <a:lumOff val="25000"/>
                  </a:schemeClr>
                </a:solidFill>
                <a:latin typeface="Arial" panose="020B0604020202020204" pitchFamily="34" charset="0"/>
                <a:cs typeface="Arial" panose="020B0604020202020204" pitchFamily="34" charset="0"/>
              </a:rPr>
              <a:t> Hur bedömer du förmågan i din kommun att möta behovet av el på ett, fem och tjugo års sikt?</a:t>
            </a:r>
          </a:p>
          <a:p>
            <a:pPr>
              <a:spcBef>
                <a:spcPct val="50000"/>
              </a:spcBef>
            </a:pPr>
            <a:r>
              <a:rPr lang="sv-SE" sz="800" i="1">
                <a:solidFill>
                  <a:schemeClr val="tx1">
                    <a:lumMod val="75000"/>
                    <a:lumOff val="25000"/>
                  </a:schemeClr>
                </a:solidFill>
                <a:latin typeface="Arial" panose="020B0604020202020204" pitchFamily="34" charset="0"/>
                <a:cs typeface="Arial" panose="020B0604020202020204" pitchFamily="34" charset="0"/>
              </a:rPr>
              <a:t>Bra/ Dålig</a:t>
            </a:r>
            <a:endParaRPr lang="sv-SE" sz="800">
              <a:solidFill>
                <a:schemeClr val="tx1">
                  <a:lumMod val="75000"/>
                  <a:lumOff val="25000"/>
                </a:schemeClr>
              </a:solidFill>
              <a:latin typeface="Arial" panose="020B0604020202020204" pitchFamily="34" charset="0"/>
              <a:cs typeface="Arial" panose="020B0604020202020204" pitchFamily="34" charset="0"/>
            </a:endParaRPr>
          </a:p>
          <a:p>
            <a:pPr>
              <a:spcBef>
                <a:spcPct val="50000"/>
              </a:spcBef>
            </a:pPr>
            <a:endParaRPr lang="sv-SE" sz="800">
              <a:latin typeface="Arial" panose="020B0604020202020204" pitchFamily="34" charset="0"/>
              <a:cs typeface="Arial" panose="020B0604020202020204" pitchFamily="34" charset="0"/>
            </a:endParaRPr>
          </a:p>
        </p:txBody>
      </p:sp>
      <p:sp>
        <p:nvSpPr>
          <p:cNvPr id="4" name="textruta 1">
            <a:extLst>
              <a:ext uri="{FF2B5EF4-FFF2-40B4-BE49-F238E27FC236}">
                <a16:creationId xmlns:a16="http://schemas.microsoft.com/office/drawing/2014/main" id="{03CFC1BA-D96B-A29A-4C9A-1F8B5982B207}"/>
              </a:ext>
            </a:extLst>
          </p:cNvPr>
          <p:cNvSpPr txBox="1">
            <a:spLocks noChangeArrowheads="1"/>
          </p:cNvSpPr>
          <p:nvPr/>
        </p:nvSpPr>
        <p:spPr bwMode="auto">
          <a:xfrm>
            <a:off x="9150273" y="5978023"/>
            <a:ext cx="1963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Samtliga kommunpolitiker, </a:t>
            </a:r>
          </a:p>
          <a:p>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2 755 intervjuer. </a:t>
            </a:r>
          </a:p>
          <a:p>
            <a:endPar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endParaRPr>
          </a:p>
        </p:txBody>
      </p:sp>
      <p:graphicFrame>
        <p:nvGraphicFramePr>
          <p:cNvPr id="11" name="Object 3">
            <a:extLst>
              <a:ext uri="{FF2B5EF4-FFF2-40B4-BE49-F238E27FC236}">
                <a16:creationId xmlns:a16="http://schemas.microsoft.com/office/drawing/2014/main" id="{EA8CC16F-764E-FA8C-48C6-0C86C72B20E6}"/>
              </a:ext>
            </a:extLst>
          </p:cNvPr>
          <p:cNvGraphicFramePr>
            <a:graphicFrameLocks noChangeAspect="1"/>
          </p:cNvGraphicFramePr>
          <p:nvPr>
            <p:extLst>
              <p:ext uri="{D42A27DB-BD31-4B8C-83A1-F6EECF244321}">
                <p14:modId xmlns:p14="http://schemas.microsoft.com/office/powerpoint/2010/main" val="2804849889"/>
              </p:ext>
            </p:extLst>
          </p:nvPr>
        </p:nvGraphicFramePr>
        <p:xfrm>
          <a:off x="903691" y="1320345"/>
          <a:ext cx="5312382" cy="4506239"/>
        </p:xfrm>
        <a:graphic>
          <a:graphicData uri="http://schemas.openxmlformats.org/drawingml/2006/chart">
            <c:chart xmlns:c="http://schemas.openxmlformats.org/drawingml/2006/chart" xmlns:r="http://schemas.openxmlformats.org/officeDocument/2006/relationships" r:id="rId3"/>
          </a:graphicData>
        </a:graphic>
      </p:graphicFrame>
      <p:sp>
        <p:nvSpPr>
          <p:cNvPr id="6" name="Rubrik 2">
            <a:extLst>
              <a:ext uri="{FF2B5EF4-FFF2-40B4-BE49-F238E27FC236}">
                <a16:creationId xmlns:a16="http://schemas.microsoft.com/office/drawing/2014/main" id="{EA26C214-0494-5DF3-895F-BE1BB9C30731}"/>
              </a:ext>
            </a:extLst>
          </p:cNvPr>
          <p:cNvSpPr txBox="1">
            <a:spLocks/>
          </p:cNvSpPr>
          <p:nvPr/>
        </p:nvSpPr>
        <p:spPr bwMode="auto">
          <a:xfrm>
            <a:off x="3373202" y="634831"/>
            <a:ext cx="5445595" cy="3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lgn="ctr">
              <a:spcBef>
                <a:spcPts val="0"/>
              </a:spcBef>
              <a:spcAft>
                <a:spcPts val="0"/>
              </a:spcAft>
            </a:pPr>
            <a:r>
              <a:rPr lang="sv-SE" sz="2200">
                <a:solidFill>
                  <a:schemeClr val="tx1"/>
                </a:solidFill>
                <a:latin typeface="+mj-lt"/>
                <a:cs typeface="Arial" panose="020B0604020202020204" pitchFamily="34" charset="0"/>
              </a:rPr>
              <a:t>Förmåga att möta framtida elbehov – 20 år</a:t>
            </a:r>
          </a:p>
        </p:txBody>
      </p:sp>
      <mc:AlternateContent xmlns:mc="http://schemas.openxmlformats.org/markup-compatibility/2006" xmlns:cx4="http://schemas.microsoft.com/office/drawing/2016/5/10/chartex">
        <mc:Choice Requires="cx4">
          <p:graphicFrame>
            <p:nvGraphicFramePr>
              <p:cNvPr id="7" name="Chart 6">
                <a:extLst>
                  <a:ext uri="{FF2B5EF4-FFF2-40B4-BE49-F238E27FC236}">
                    <a16:creationId xmlns:a16="http://schemas.microsoft.com/office/drawing/2014/main" id="{F063DF98-3042-4A72-B49E-AF9FA81C1725}"/>
                  </a:ext>
                </a:extLst>
              </p:cNvPr>
              <p:cNvGraphicFramePr/>
              <p:nvPr>
                <p:extLst>
                  <p:ext uri="{D42A27DB-BD31-4B8C-83A1-F6EECF244321}">
                    <p14:modId xmlns:p14="http://schemas.microsoft.com/office/powerpoint/2010/main" val="157321153"/>
                  </p:ext>
                </p:extLst>
              </p:nvPr>
            </p:nvGraphicFramePr>
            <p:xfrm>
              <a:off x="5788800" y="1202400"/>
              <a:ext cx="4320000" cy="432000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7" name="Chart 6">
                <a:extLst>
                  <a:ext uri="{FF2B5EF4-FFF2-40B4-BE49-F238E27FC236}">
                    <a16:creationId xmlns:a16="http://schemas.microsoft.com/office/drawing/2014/main" id="{F063DF98-3042-4A72-B49E-AF9FA81C1725}"/>
                  </a:ext>
                </a:extLst>
              </p:cNvPr>
              <p:cNvPicPr>
                <a:picLocks noGrp="1" noRot="1" noChangeAspect="1" noMove="1" noResize="1" noEditPoints="1" noAdjustHandles="1" noChangeArrowheads="1" noChangeShapeType="1"/>
              </p:cNvPicPr>
              <p:nvPr/>
            </p:nvPicPr>
            <p:blipFill>
              <a:blip r:embed="rId5"/>
              <a:stretch>
                <a:fillRect/>
              </a:stretch>
            </p:blipFill>
            <p:spPr>
              <a:xfrm>
                <a:off x="5788800" y="1202400"/>
                <a:ext cx="4320000" cy="4320000"/>
              </a:xfrm>
              <a:prstGeom prst="rect">
                <a:avLst/>
              </a:prstGeom>
            </p:spPr>
          </p:pic>
        </mc:Fallback>
      </mc:AlternateContent>
      <p:sp>
        <p:nvSpPr>
          <p:cNvPr id="8" name="Rectangle 7">
            <a:extLst>
              <a:ext uri="{FF2B5EF4-FFF2-40B4-BE49-F238E27FC236}">
                <a16:creationId xmlns:a16="http://schemas.microsoft.com/office/drawing/2014/main" id="{42E23DBA-7C63-0836-C9E3-28E76EE3FEAE}"/>
              </a:ext>
            </a:extLst>
          </p:cNvPr>
          <p:cNvSpPr/>
          <p:nvPr/>
        </p:nvSpPr>
        <p:spPr>
          <a:xfrm>
            <a:off x="7718322" y="5245260"/>
            <a:ext cx="2391022" cy="25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Box 12">
            <a:extLst>
              <a:ext uri="{FF2B5EF4-FFF2-40B4-BE49-F238E27FC236}">
                <a16:creationId xmlns:a16="http://schemas.microsoft.com/office/drawing/2014/main" id="{E0942949-D7EC-C5B4-AD44-E6B14476D89F}"/>
              </a:ext>
            </a:extLst>
          </p:cNvPr>
          <p:cNvSpPr txBox="1"/>
          <p:nvPr/>
        </p:nvSpPr>
        <p:spPr>
          <a:xfrm>
            <a:off x="6779958" y="5111234"/>
            <a:ext cx="317496" cy="276999"/>
          </a:xfrm>
          <a:prstGeom prst="rect">
            <a:avLst/>
          </a:prstGeom>
          <a:noFill/>
        </p:spPr>
        <p:txBody>
          <a:bodyPr wrap="square" rtlCol="0">
            <a:spAutoFit/>
          </a:bodyPr>
          <a:lstStyle/>
          <a:p>
            <a:pPr algn="ctr"/>
            <a:r>
              <a:rPr lang="sv-SE" sz="1200">
                <a:latin typeface="Arial Nova Light" panose="020B0304020202020204" pitchFamily="34" charset="0"/>
              </a:rPr>
              <a:t>4</a:t>
            </a:r>
          </a:p>
        </p:txBody>
      </p:sp>
      <p:sp>
        <p:nvSpPr>
          <p:cNvPr id="14" name="TextBox 13">
            <a:extLst>
              <a:ext uri="{FF2B5EF4-FFF2-40B4-BE49-F238E27FC236}">
                <a16:creationId xmlns:a16="http://schemas.microsoft.com/office/drawing/2014/main" id="{4746AA3B-BD0E-975F-0752-4068987C661C}"/>
              </a:ext>
            </a:extLst>
          </p:cNvPr>
          <p:cNvSpPr txBox="1"/>
          <p:nvPr/>
        </p:nvSpPr>
        <p:spPr>
          <a:xfrm>
            <a:off x="6779958" y="3720055"/>
            <a:ext cx="317496" cy="276999"/>
          </a:xfrm>
          <a:prstGeom prst="rect">
            <a:avLst/>
          </a:prstGeom>
          <a:noFill/>
        </p:spPr>
        <p:txBody>
          <a:bodyPr wrap="square" rtlCol="0">
            <a:spAutoFit/>
          </a:bodyPr>
          <a:lstStyle/>
          <a:p>
            <a:pPr algn="ctr"/>
            <a:r>
              <a:rPr lang="sv-SE" sz="1200">
                <a:latin typeface="Arial Nova Light" panose="020B0304020202020204" pitchFamily="34" charset="0"/>
              </a:rPr>
              <a:t>3</a:t>
            </a:r>
          </a:p>
        </p:txBody>
      </p:sp>
      <p:sp>
        <p:nvSpPr>
          <p:cNvPr id="15" name="TextBox 14">
            <a:extLst>
              <a:ext uri="{FF2B5EF4-FFF2-40B4-BE49-F238E27FC236}">
                <a16:creationId xmlns:a16="http://schemas.microsoft.com/office/drawing/2014/main" id="{B195EC23-DB76-3174-A16D-B32EA1BE2792}"/>
              </a:ext>
            </a:extLst>
          </p:cNvPr>
          <p:cNvSpPr txBox="1"/>
          <p:nvPr/>
        </p:nvSpPr>
        <p:spPr>
          <a:xfrm>
            <a:off x="6997968" y="2443382"/>
            <a:ext cx="317496" cy="276999"/>
          </a:xfrm>
          <a:prstGeom prst="rect">
            <a:avLst/>
          </a:prstGeom>
          <a:noFill/>
        </p:spPr>
        <p:txBody>
          <a:bodyPr wrap="square" rtlCol="0">
            <a:spAutoFit/>
          </a:bodyPr>
          <a:lstStyle/>
          <a:p>
            <a:pPr algn="ctr"/>
            <a:r>
              <a:rPr lang="sv-SE" sz="1200">
                <a:latin typeface="Arial Nova Light" panose="020B0304020202020204" pitchFamily="34" charset="0"/>
              </a:rPr>
              <a:t>2</a:t>
            </a:r>
          </a:p>
        </p:txBody>
      </p:sp>
      <p:sp>
        <p:nvSpPr>
          <p:cNvPr id="16" name="Oval 15">
            <a:extLst>
              <a:ext uri="{FF2B5EF4-FFF2-40B4-BE49-F238E27FC236}">
                <a16:creationId xmlns:a16="http://schemas.microsoft.com/office/drawing/2014/main" id="{69174D49-F3FC-DE6E-3E9B-A33863309264}"/>
              </a:ext>
            </a:extLst>
          </p:cNvPr>
          <p:cNvSpPr/>
          <p:nvPr/>
        </p:nvSpPr>
        <p:spPr>
          <a:xfrm>
            <a:off x="7017631" y="2433549"/>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Oval 16">
            <a:extLst>
              <a:ext uri="{FF2B5EF4-FFF2-40B4-BE49-F238E27FC236}">
                <a16:creationId xmlns:a16="http://schemas.microsoft.com/office/drawing/2014/main" id="{3C9A9A1F-EA7E-C602-DF13-F59D7B0F2864}"/>
              </a:ext>
            </a:extLst>
          </p:cNvPr>
          <p:cNvSpPr/>
          <p:nvPr/>
        </p:nvSpPr>
        <p:spPr>
          <a:xfrm>
            <a:off x="6799621" y="3710222"/>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Oval 17">
            <a:extLst>
              <a:ext uri="{FF2B5EF4-FFF2-40B4-BE49-F238E27FC236}">
                <a16:creationId xmlns:a16="http://schemas.microsoft.com/office/drawing/2014/main" id="{25B02C1A-DA28-C6EE-7014-C6ED8B54792D}"/>
              </a:ext>
            </a:extLst>
          </p:cNvPr>
          <p:cNvSpPr/>
          <p:nvPr/>
        </p:nvSpPr>
        <p:spPr>
          <a:xfrm>
            <a:off x="6799621" y="5101401"/>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Box 18">
            <a:extLst>
              <a:ext uri="{FF2B5EF4-FFF2-40B4-BE49-F238E27FC236}">
                <a16:creationId xmlns:a16="http://schemas.microsoft.com/office/drawing/2014/main" id="{820B4F3E-F352-1041-53EA-EC68A52C903B}"/>
              </a:ext>
            </a:extLst>
          </p:cNvPr>
          <p:cNvSpPr txBox="1"/>
          <p:nvPr/>
        </p:nvSpPr>
        <p:spPr>
          <a:xfrm>
            <a:off x="7430321" y="1445343"/>
            <a:ext cx="317496" cy="276999"/>
          </a:xfrm>
          <a:prstGeom prst="rect">
            <a:avLst/>
          </a:prstGeom>
          <a:noFill/>
        </p:spPr>
        <p:txBody>
          <a:bodyPr wrap="square" rtlCol="0">
            <a:spAutoFit/>
          </a:bodyPr>
          <a:lstStyle/>
          <a:p>
            <a:pPr algn="ctr"/>
            <a:r>
              <a:rPr lang="sv-SE" sz="1200">
                <a:latin typeface="Arial Nova Light" panose="020B0304020202020204" pitchFamily="34" charset="0"/>
              </a:rPr>
              <a:t>1</a:t>
            </a:r>
          </a:p>
        </p:txBody>
      </p:sp>
      <p:sp>
        <p:nvSpPr>
          <p:cNvPr id="20" name="Oval 19">
            <a:extLst>
              <a:ext uri="{FF2B5EF4-FFF2-40B4-BE49-F238E27FC236}">
                <a16:creationId xmlns:a16="http://schemas.microsoft.com/office/drawing/2014/main" id="{7239760B-0194-B778-C030-8A7C88163917}"/>
              </a:ext>
            </a:extLst>
          </p:cNvPr>
          <p:cNvSpPr/>
          <p:nvPr/>
        </p:nvSpPr>
        <p:spPr>
          <a:xfrm>
            <a:off x="7449984" y="1435510"/>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1" name="Koppling: vinklad 5">
            <a:extLst>
              <a:ext uri="{FF2B5EF4-FFF2-40B4-BE49-F238E27FC236}">
                <a16:creationId xmlns:a16="http://schemas.microsoft.com/office/drawing/2014/main" id="{D1CAD1F9-53C7-7336-8F2E-317646FC3406}"/>
              </a:ext>
            </a:extLst>
          </p:cNvPr>
          <p:cNvCxnSpPr/>
          <p:nvPr/>
        </p:nvCxnSpPr>
        <p:spPr>
          <a:xfrm>
            <a:off x="8916557" y="2542554"/>
            <a:ext cx="434109" cy="295564"/>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2" name="textruta 7">
            <a:extLst>
              <a:ext uri="{FF2B5EF4-FFF2-40B4-BE49-F238E27FC236}">
                <a16:creationId xmlns:a16="http://schemas.microsoft.com/office/drawing/2014/main" id="{E9AD89A9-35C8-9713-B6D7-30CE5BD054E1}"/>
              </a:ext>
            </a:extLst>
          </p:cNvPr>
          <p:cNvSpPr txBox="1"/>
          <p:nvPr/>
        </p:nvSpPr>
        <p:spPr>
          <a:xfrm>
            <a:off x="9553257" y="2690336"/>
            <a:ext cx="1560945" cy="1352422"/>
          </a:xfrm>
          <a:prstGeom prst="rect">
            <a:avLst/>
          </a:prstGeom>
          <a:solidFill>
            <a:schemeClr val="accent5">
              <a:lumMod val="20000"/>
              <a:lumOff val="80000"/>
            </a:schemeClr>
          </a:solidFill>
        </p:spPr>
        <p:txBody>
          <a:bodyPr wrap="square" rtlCol="0">
            <a:spAutoFit/>
          </a:bodyPr>
          <a:lstStyle/>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1: 39%</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2: 54%</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3: 37%</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4: 36%</a:t>
            </a:r>
          </a:p>
          <a:p>
            <a:pPr>
              <a:lnSpc>
                <a:spcPts val="0"/>
              </a:lnSpc>
            </a:pPr>
            <a:endParaRPr lang="sv-SE" sz="1000">
              <a:latin typeface="Arial Nova Light" panose="020B0304020202020204" pitchFamily="34" charset="0"/>
            </a:endParaRPr>
          </a:p>
        </p:txBody>
      </p:sp>
    </p:spTree>
    <p:extLst>
      <p:ext uri="{BB962C8B-B14F-4D97-AF65-F5344CB8AC3E}">
        <p14:creationId xmlns:p14="http://schemas.microsoft.com/office/powerpoint/2010/main" val="113757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8" grpId="0" animBg="1"/>
      <p:bldP spid="13" grpId="0"/>
      <p:bldP spid="14" grpId="0"/>
      <p:bldP spid="15" grpId="0"/>
      <p:bldP spid="16" grpId="0" animBg="1"/>
      <p:bldP spid="17" grpId="0" animBg="1"/>
      <p:bldP spid="18" grpId="0" animBg="1"/>
      <p:bldP spid="19" grpId="0"/>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950EE-F83F-BB19-CB4D-372A257E1A41}"/>
            </a:ext>
          </a:extLst>
        </p:cNvPr>
        <p:cNvGrpSpPr/>
        <p:nvPr/>
      </p:nvGrpSpPr>
      <p:grpSpPr>
        <a:xfrm>
          <a:off x="0" y="0"/>
          <a:ext cx="0" cy="0"/>
          <a:chOff x="0" y="0"/>
          <a:chExt cx="0" cy="0"/>
        </a:xfrm>
      </p:grpSpPr>
      <p:graphicFrame>
        <p:nvGraphicFramePr>
          <p:cNvPr id="3" name="Chart 13">
            <a:extLst>
              <a:ext uri="{FF2B5EF4-FFF2-40B4-BE49-F238E27FC236}">
                <a16:creationId xmlns:a16="http://schemas.microsoft.com/office/drawing/2014/main" id="{1246C7F5-99E0-E92C-CE3D-2770D386A9C8}"/>
              </a:ext>
            </a:extLst>
          </p:cNvPr>
          <p:cNvGraphicFramePr/>
          <p:nvPr>
            <p:extLst>
              <p:ext uri="{D42A27DB-BD31-4B8C-83A1-F6EECF244321}">
                <p14:modId xmlns:p14="http://schemas.microsoft.com/office/powerpoint/2010/main" val="2201758322"/>
              </p:ext>
            </p:extLst>
          </p:nvPr>
        </p:nvGraphicFramePr>
        <p:xfrm>
          <a:off x="2544110" y="1410421"/>
          <a:ext cx="3217800" cy="47566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13">
            <a:extLst>
              <a:ext uri="{FF2B5EF4-FFF2-40B4-BE49-F238E27FC236}">
                <a16:creationId xmlns:a16="http://schemas.microsoft.com/office/drawing/2014/main" id="{5FF50598-25B5-537D-2E7B-AEA5392B55E0}"/>
              </a:ext>
            </a:extLst>
          </p:cNvPr>
          <p:cNvGraphicFramePr/>
          <p:nvPr>
            <p:extLst>
              <p:ext uri="{D42A27DB-BD31-4B8C-83A1-F6EECF244321}">
                <p14:modId xmlns:p14="http://schemas.microsoft.com/office/powerpoint/2010/main" val="2891090403"/>
              </p:ext>
            </p:extLst>
          </p:nvPr>
        </p:nvGraphicFramePr>
        <p:xfrm>
          <a:off x="6003252" y="1428330"/>
          <a:ext cx="3217800" cy="4756611"/>
        </p:xfrm>
        <a:graphic>
          <a:graphicData uri="http://schemas.openxmlformats.org/drawingml/2006/chart">
            <c:chart xmlns:c="http://schemas.openxmlformats.org/drawingml/2006/chart" xmlns:r="http://schemas.openxmlformats.org/officeDocument/2006/relationships" r:id="rId3"/>
          </a:graphicData>
        </a:graphic>
      </p:graphicFrame>
      <p:sp>
        <p:nvSpPr>
          <p:cNvPr id="15" name="Rubrik 2">
            <a:extLst>
              <a:ext uri="{FF2B5EF4-FFF2-40B4-BE49-F238E27FC236}">
                <a16:creationId xmlns:a16="http://schemas.microsoft.com/office/drawing/2014/main" id="{DC2570DE-EA28-123E-867F-636EFDEDE134}"/>
              </a:ext>
            </a:extLst>
          </p:cNvPr>
          <p:cNvSpPr txBox="1">
            <a:spLocks/>
          </p:cNvSpPr>
          <p:nvPr/>
        </p:nvSpPr>
        <p:spPr bwMode="auto">
          <a:xfrm>
            <a:off x="2532969" y="585815"/>
            <a:ext cx="7126063" cy="3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lgn="ctr">
              <a:spcBef>
                <a:spcPts val="0"/>
              </a:spcBef>
              <a:spcAft>
                <a:spcPts val="0"/>
              </a:spcAft>
            </a:pPr>
            <a:r>
              <a:rPr lang="sv-SE" sz="2200">
                <a:solidFill>
                  <a:schemeClr val="tx1"/>
                </a:solidFill>
                <a:latin typeface="+mj-lt"/>
                <a:cs typeface="Arial" panose="020B0604020202020204" pitchFamily="34" charset="0"/>
              </a:rPr>
              <a:t>Elbehovet och förmåga att möta framtida elbehov – ett år</a:t>
            </a:r>
          </a:p>
        </p:txBody>
      </p:sp>
      <p:sp>
        <p:nvSpPr>
          <p:cNvPr id="16" name="textruta 15">
            <a:extLst>
              <a:ext uri="{FF2B5EF4-FFF2-40B4-BE49-F238E27FC236}">
                <a16:creationId xmlns:a16="http://schemas.microsoft.com/office/drawing/2014/main" id="{3F456C58-991C-2228-5307-B381F1E6389F}"/>
              </a:ext>
            </a:extLst>
          </p:cNvPr>
          <p:cNvSpPr txBox="1"/>
          <p:nvPr/>
        </p:nvSpPr>
        <p:spPr>
          <a:xfrm>
            <a:off x="4283322" y="1573210"/>
            <a:ext cx="501494" cy="253916"/>
          </a:xfrm>
          <a:prstGeom prst="rect">
            <a:avLst/>
          </a:prstGeom>
          <a:noFill/>
        </p:spPr>
        <p:txBody>
          <a:bodyPr wrap="square" rtlCol="0">
            <a:spAutoFit/>
          </a:bodyPr>
          <a:lstStyle/>
          <a:p>
            <a:r>
              <a:rPr lang="sv-SE" sz="1050">
                <a:latin typeface="Arial Nova Light" panose="020B0304020202020204" pitchFamily="34" charset="0"/>
              </a:rPr>
              <a:t>Öka</a:t>
            </a:r>
          </a:p>
        </p:txBody>
      </p:sp>
      <p:sp>
        <p:nvSpPr>
          <p:cNvPr id="17" name="textruta 16">
            <a:extLst>
              <a:ext uri="{FF2B5EF4-FFF2-40B4-BE49-F238E27FC236}">
                <a16:creationId xmlns:a16="http://schemas.microsoft.com/office/drawing/2014/main" id="{78AC62BD-E3BF-FC2E-5750-37217B5A4EC8}"/>
              </a:ext>
            </a:extLst>
          </p:cNvPr>
          <p:cNvSpPr txBox="1"/>
          <p:nvPr/>
        </p:nvSpPr>
        <p:spPr>
          <a:xfrm>
            <a:off x="3091502" y="1569429"/>
            <a:ext cx="611188" cy="253916"/>
          </a:xfrm>
          <a:prstGeom prst="rect">
            <a:avLst/>
          </a:prstGeom>
          <a:noFill/>
        </p:spPr>
        <p:txBody>
          <a:bodyPr wrap="square" rtlCol="0">
            <a:spAutoFit/>
          </a:bodyPr>
          <a:lstStyle/>
          <a:p>
            <a:r>
              <a:rPr lang="sv-SE" sz="1050">
                <a:latin typeface="Arial Nova Light" panose="020B0304020202020204" pitchFamily="34" charset="0"/>
              </a:rPr>
              <a:t>Minska</a:t>
            </a:r>
          </a:p>
        </p:txBody>
      </p:sp>
      <p:sp>
        <p:nvSpPr>
          <p:cNvPr id="18" name="textruta 17">
            <a:extLst>
              <a:ext uri="{FF2B5EF4-FFF2-40B4-BE49-F238E27FC236}">
                <a16:creationId xmlns:a16="http://schemas.microsoft.com/office/drawing/2014/main" id="{F1B8DCBD-C5DB-D8AE-AA88-C57A149DA285}"/>
              </a:ext>
            </a:extLst>
          </p:cNvPr>
          <p:cNvSpPr txBox="1"/>
          <p:nvPr/>
        </p:nvSpPr>
        <p:spPr>
          <a:xfrm>
            <a:off x="7860798" y="1564965"/>
            <a:ext cx="501494" cy="253916"/>
          </a:xfrm>
          <a:prstGeom prst="rect">
            <a:avLst/>
          </a:prstGeom>
          <a:noFill/>
        </p:spPr>
        <p:txBody>
          <a:bodyPr wrap="square" rtlCol="0">
            <a:spAutoFit/>
          </a:bodyPr>
          <a:lstStyle/>
          <a:p>
            <a:r>
              <a:rPr lang="sv-SE" sz="1050">
                <a:latin typeface="Arial Nova Light" panose="020B0304020202020204" pitchFamily="34" charset="0"/>
              </a:rPr>
              <a:t>Bra</a:t>
            </a:r>
          </a:p>
        </p:txBody>
      </p:sp>
      <p:sp>
        <p:nvSpPr>
          <p:cNvPr id="19" name="textruta 18">
            <a:extLst>
              <a:ext uri="{FF2B5EF4-FFF2-40B4-BE49-F238E27FC236}">
                <a16:creationId xmlns:a16="http://schemas.microsoft.com/office/drawing/2014/main" id="{D9EC9D31-695C-F259-E679-C6AD5D44DEE8}"/>
              </a:ext>
            </a:extLst>
          </p:cNvPr>
          <p:cNvSpPr txBox="1"/>
          <p:nvPr/>
        </p:nvSpPr>
        <p:spPr>
          <a:xfrm>
            <a:off x="6684029" y="1573014"/>
            <a:ext cx="611188" cy="253916"/>
          </a:xfrm>
          <a:prstGeom prst="rect">
            <a:avLst/>
          </a:prstGeom>
          <a:noFill/>
        </p:spPr>
        <p:txBody>
          <a:bodyPr wrap="square" rtlCol="0">
            <a:spAutoFit/>
          </a:bodyPr>
          <a:lstStyle/>
          <a:p>
            <a:r>
              <a:rPr lang="sv-SE" sz="1050">
                <a:latin typeface="Arial Nova Light" panose="020B0304020202020204" pitchFamily="34" charset="0"/>
              </a:rPr>
              <a:t>Dålig</a:t>
            </a:r>
          </a:p>
        </p:txBody>
      </p:sp>
      <p:sp>
        <p:nvSpPr>
          <p:cNvPr id="20" name="textruta 19">
            <a:extLst>
              <a:ext uri="{FF2B5EF4-FFF2-40B4-BE49-F238E27FC236}">
                <a16:creationId xmlns:a16="http://schemas.microsoft.com/office/drawing/2014/main" id="{A03D0455-E5AC-D862-3C0C-13148299AF2A}"/>
              </a:ext>
            </a:extLst>
          </p:cNvPr>
          <p:cNvSpPr txBox="1"/>
          <p:nvPr/>
        </p:nvSpPr>
        <p:spPr>
          <a:xfrm>
            <a:off x="7077032" y="1319098"/>
            <a:ext cx="839478" cy="261610"/>
          </a:xfrm>
          <a:prstGeom prst="rect">
            <a:avLst/>
          </a:prstGeom>
          <a:noFill/>
        </p:spPr>
        <p:txBody>
          <a:bodyPr wrap="square" rtlCol="0">
            <a:spAutoFit/>
          </a:bodyPr>
          <a:lstStyle/>
          <a:p>
            <a:r>
              <a:rPr lang="sv-SE" sz="1100">
                <a:latin typeface="Arial Nova Light" panose="020B0304020202020204" pitchFamily="34" charset="0"/>
              </a:rPr>
              <a:t>Förmåga</a:t>
            </a:r>
          </a:p>
        </p:txBody>
      </p:sp>
      <p:sp>
        <p:nvSpPr>
          <p:cNvPr id="21" name="textruta 20">
            <a:extLst>
              <a:ext uri="{FF2B5EF4-FFF2-40B4-BE49-F238E27FC236}">
                <a16:creationId xmlns:a16="http://schemas.microsoft.com/office/drawing/2014/main" id="{6F5874EB-9A5C-6610-CE3B-D4E94D70042A}"/>
              </a:ext>
            </a:extLst>
          </p:cNvPr>
          <p:cNvSpPr txBox="1"/>
          <p:nvPr/>
        </p:nvSpPr>
        <p:spPr>
          <a:xfrm>
            <a:off x="3694591" y="1303355"/>
            <a:ext cx="839478" cy="261610"/>
          </a:xfrm>
          <a:prstGeom prst="rect">
            <a:avLst/>
          </a:prstGeom>
          <a:noFill/>
        </p:spPr>
        <p:txBody>
          <a:bodyPr wrap="square" rtlCol="0">
            <a:spAutoFit/>
          </a:bodyPr>
          <a:lstStyle/>
          <a:p>
            <a:r>
              <a:rPr lang="sv-SE" sz="1100">
                <a:latin typeface="Arial Nova Light" panose="020B0304020202020204" pitchFamily="34" charset="0"/>
              </a:rPr>
              <a:t>Behov</a:t>
            </a:r>
          </a:p>
        </p:txBody>
      </p:sp>
      <p:sp>
        <p:nvSpPr>
          <p:cNvPr id="22" name="textruta 1">
            <a:extLst>
              <a:ext uri="{FF2B5EF4-FFF2-40B4-BE49-F238E27FC236}">
                <a16:creationId xmlns:a16="http://schemas.microsoft.com/office/drawing/2014/main" id="{1988AAF1-0C27-2D91-0395-EC9A043275D1}"/>
              </a:ext>
            </a:extLst>
          </p:cNvPr>
          <p:cNvSpPr txBox="1">
            <a:spLocks noChangeArrowheads="1"/>
          </p:cNvSpPr>
          <p:nvPr/>
        </p:nvSpPr>
        <p:spPr bwMode="auto">
          <a:xfrm>
            <a:off x="6632721" y="6010500"/>
            <a:ext cx="245615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latin typeface="Arial" panose="020B0604020202020204" pitchFamily="34" charset="0"/>
                <a:cs typeface="Arial" panose="020B0604020202020204" pitchFamily="34" charset="0"/>
              </a:rPr>
              <a:t>Fråga: </a:t>
            </a:r>
            <a:r>
              <a:rPr lang="sv-SE" sz="800">
                <a:solidFill>
                  <a:schemeClr val="tx1">
                    <a:lumMod val="75000"/>
                    <a:lumOff val="25000"/>
                  </a:schemeClr>
                </a:solidFill>
                <a:latin typeface="Arial" panose="020B0604020202020204" pitchFamily="34" charset="0"/>
                <a:cs typeface="Arial" panose="020B0604020202020204" pitchFamily="34" charset="0"/>
              </a:rPr>
              <a:t>Hur skulle du bedöma behovet av el i din kommun på ett, fem och tjugo års sikt?/ Hur bedömer du förmågan i din kommun att möta behovet av el på ett, fem och tjugo års sikt?</a:t>
            </a:r>
          </a:p>
          <a:p>
            <a:pPr>
              <a:spcBef>
                <a:spcPct val="50000"/>
              </a:spcBef>
            </a:pPr>
            <a:endParaRPr lang="sv-SE" sz="800">
              <a:latin typeface="Arial" panose="020B0604020202020204" pitchFamily="34" charset="0"/>
              <a:cs typeface="Arial" panose="020B0604020202020204" pitchFamily="34" charset="0"/>
            </a:endParaRPr>
          </a:p>
        </p:txBody>
      </p:sp>
      <p:sp>
        <p:nvSpPr>
          <p:cNvPr id="23" name="textruta 1">
            <a:extLst>
              <a:ext uri="{FF2B5EF4-FFF2-40B4-BE49-F238E27FC236}">
                <a16:creationId xmlns:a16="http://schemas.microsoft.com/office/drawing/2014/main" id="{7BC3F2B1-9EBB-B483-9ACA-607AEDA09FAA}"/>
              </a:ext>
            </a:extLst>
          </p:cNvPr>
          <p:cNvSpPr txBox="1">
            <a:spLocks noChangeArrowheads="1"/>
          </p:cNvSpPr>
          <p:nvPr/>
        </p:nvSpPr>
        <p:spPr bwMode="auto">
          <a:xfrm>
            <a:off x="9255333" y="6010500"/>
            <a:ext cx="1963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Samtliga kommunpolitiker, </a:t>
            </a:r>
          </a:p>
          <a:p>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2 755 intervjuer. </a:t>
            </a:r>
          </a:p>
          <a:p>
            <a:endPar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endParaRPr>
          </a:p>
        </p:txBody>
      </p:sp>
      <p:grpSp>
        <p:nvGrpSpPr>
          <p:cNvPr id="41" name="Grupp 40">
            <a:extLst>
              <a:ext uri="{FF2B5EF4-FFF2-40B4-BE49-F238E27FC236}">
                <a16:creationId xmlns:a16="http://schemas.microsoft.com/office/drawing/2014/main" id="{0F9EF504-AEA3-CFA0-25F9-F41EAE338EF4}"/>
              </a:ext>
            </a:extLst>
          </p:cNvPr>
          <p:cNvGrpSpPr/>
          <p:nvPr/>
        </p:nvGrpSpPr>
        <p:grpSpPr>
          <a:xfrm>
            <a:off x="5878069" y="1779137"/>
            <a:ext cx="435862" cy="3810581"/>
            <a:chOff x="6421319" y="1501782"/>
            <a:chExt cx="435862" cy="3810581"/>
          </a:xfrm>
        </p:grpSpPr>
        <p:pic>
          <p:nvPicPr>
            <p:cNvPr id="42" name="Picture 2">
              <a:extLst>
                <a:ext uri="{FF2B5EF4-FFF2-40B4-BE49-F238E27FC236}">
                  <a16:creationId xmlns:a16="http://schemas.microsoft.com/office/drawing/2014/main" id="{4911E519-8E1F-12C1-A7DE-CD8FAFEEDAE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47584" y="4438929"/>
              <a:ext cx="377194" cy="37719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amhällskunskap - Miljöpartiet">
              <a:extLst>
                <a:ext uri="{FF2B5EF4-FFF2-40B4-BE49-F238E27FC236}">
                  <a16:creationId xmlns:a16="http://schemas.microsoft.com/office/drawing/2014/main" id="{4EEF3ADC-F454-8D38-FA61-843521AF96A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421319" y="3444596"/>
              <a:ext cx="435862" cy="3781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socialdemokraterna_logotyp_staende_positiv_cmyk ...">
              <a:extLst>
                <a:ext uri="{FF2B5EF4-FFF2-40B4-BE49-F238E27FC236}">
                  <a16:creationId xmlns:a16="http://schemas.microsoft.com/office/drawing/2014/main" id="{B427799A-547C-B301-36C5-B7E1B7B933A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447584" y="3957771"/>
              <a:ext cx="377194" cy="3799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Grafisk profil - Centerpartiet">
              <a:extLst>
                <a:ext uri="{FF2B5EF4-FFF2-40B4-BE49-F238E27FC236}">
                  <a16:creationId xmlns:a16="http://schemas.microsoft.com/office/drawing/2014/main" id="{0F9EC2EA-C056-99A6-697F-2E1B8579227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47584" y="2472320"/>
              <a:ext cx="377194" cy="37433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M logga | Moderaterna">
              <a:extLst>
                <a:ext uri="{FF2B5EF4-FFF2-40B4-BE49-F238E27FC236}">
                  <a16:creationId xmlns:a16="http://schemas.microsoft.com/office/drawing/2014/main" id="{92E0D677-AEA4-0798-44B2-D7D42495BCC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424788" y="1501782"/>
              <a:ext cx="366536" cy="3665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Liberalerna – Wikipedia">
              <a:extLst>
                <a:ext uri="{FF2B5EF4-FFF2-40B4-BE49-F238E27FC236}">
                  <a16:creationId xmlns:a16="http://schemas.microsoft.com/office/drawing/2014/main" id="{663170FD-F278-145F-D0A2-8A2DBEC990E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488664" y="1998706"/>
              <a:ext cx="293179" cy="35497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KD - Pressmaterial">
              <a:extLst>
                <a:ext uri="{FF2B5EF4-FFF2-40B4-BE49-F238E27FC236}">
                  <a16:creationId xmlns:a16="http://schemas.microsoft.com/office/drawing/2014/main" id="{206BA698-8B9E-BE2B-EFB0-7E2941FA9F5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66199" y="2987885"/>
              <a:ext cx="335614" cy="33494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6" descr="SD Partisymbol | Sverigedemokraterna">
              <a:extLst>
                <a:ext uri="{FF2B5EF4-FFF2-40B4-BE49-F238E27FC236}">
                  <a16:creationId xmlns:a16="http://schemas.microsoft.com/office/drawing/2014/main" id="{D4186872-648B-6952-9200-81F8A17A45FA}"/>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439372" y="4890144"/>
              <a:ext cx="395537" cy="4222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8472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153CB-3153-728E-1D27-640EE79B76D4}"/>
            </a:ext>
          </a:extLst>
        </p:cNvPr>
        <p:cNvGrpSpPr/>
        <p:nvPr/>
      </p:nvGrpSpPr>
      <p:grpSpPr>
        <a:xfrm>
          <a:off x="0" y="0"/>
          <a:ext cx="0" cy="0"/>
          <a:chOff x="0" y="0"/>
          <a:chExt cx="0" cy="0"/>
        </a:xfrm>
      </p:grpSpPr>
      <p:graphicFrame>
        <p:nvGraphicFramePr>
          <p:cNvPr id="3" name="Chart 13">
            <a:extLst>
              <a:ext uri="{FF2B5EF4-FFF2-40B4-BE49-F238E27FC236}">
                <a16:creationId xmlns:a16="http://schemas.microsoft.com/office/drawing/2014/main" id="{58A8731D-5F8F-EED0-FEA6-F2006F05F09A}"/>
              </a:ext>
            </a:extLst>
          </p:cNvPr>
          <p:cNvGraphicFramePr/>
          <p:nvPr>
            <p:extLst>
              <p:ext uri="{D42A27DB-BD31-4B8C-83A1-F6EECF244321}">
                <p14:modId xmlns:p14="http://schemas.microsoft.com/office/powerpoint/2010/main" val="1333529775"/>
              </p:ext>
            </p:extLst>
          </p:nvPr>
        </p:nvGraphicFramePr>
        <p:xfrm>
          <a:off x="2483509" y="1364415"/>
          <a:ext cx="3217800" cy="47566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13">
            <a:extLst>
              <a:ext uri="{FF2B5EF4-FFF2-40B4-BE49-F238E27FC236}">
                <a16:creationId xmlns:a16="http://schemas.microsoft.com/office/drawing/2014/main" id="{0BD3F118-9E13-EF95-07D1-6FA5F3B4184B}"/>
              </a:ext>
            </a:extLst>
          </p:cNvPr>
          <p:cNvGraphicFramePr/>
          <p:nvPr>
            <p:extLst>
              <p:ext uri="{D42A27DB-BD31-4B8C-83A1-F6EECF244321}">
                <p14:modId xmlns:p14="http://schemas.microsoft.com/office/powerpoint/2010/main" val="4243395081"/>
              </p:ext>
            </p:extLst>
          </p:nvPr>
        </p:nvGraphicFramePr>
        <p:xfrm>
          <a:off x="6064806" y="1343645"/>
          <a:ext cx="3217800" cy="4756611"/>
        </p:xfrm>
        <a:graphic>
          <a:graphicData uri="http://schemas.openxmlformats.org/drawingml/2006/chart">
            <c:chart xmlns:c="http://schemas.openxmlformats.org/drawingml/2006/chart" xmlns:r="http://schemas.openxmlformats.org/officeDocument/2006/relationships" r:id="rId3"/>
          </a:graphicData>
        </a:graphic>
      </p:graphicFrame>
      <p:sp>
        <p:nvSpPr>
          <p:cNvPr id="15" name="Rubrik 2">
            <a:extLst>
              <a:ext uri="{FF2B5EF4-FFF2-40B4-BE49-F238E27FC236}">
                <a16:creationId xmlns:a16="http://schemas.microsoft.com/office/drawing/2014/main" id="{A0F023D5-703E-ED42-EF97-2036215E813E}"/>
              </a:ext>
            </a:extLst>
          </p:cNvPr>
          <p:cNvSpPr txBox="1">
            <a:spLocks/>
          </p:cNvSpPr>
          <p:nvPr/>
        </p:nvSpPr>
        <p:spPr bwMode="auto">
          <a:xfrm>
            <a:off x="2532969" y="585815"/>
            <a:ext cx="7294522" cy="3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lgn="ctr">
              <a:spcBef>
                <a:spcPts val="0"/>
              </a:spcBef>
              <a:spcAft>
                <a:spcPts val="0"/>
              </a:spcAft>
            </a:pPr>
            <a:r>
              <a:rPr lang="sv-SE" sz="2200">
                <a:solidFill>
                  <a:schemeClr val="tx1"/>
                </a:solidFill>
                <a:latin typeface="+mj-lt"/>
                <a:cs typeface="Arial" panose="020B0604020202020204" pitchFamily="34" charset="0"/>
              </a:rPr>
              <a:t>Elbehovet och förmåga att möta framtida elbehov – fem år</a:t>
            </a:r>
          </a:p>
        </p:txBody>
      </p:sp>
      <p:sp>
        <p:nvSpPr>
          <p:cNvPr id="16" name="textruta 15">
            <a:extLst>
              <a:ext uri="{FF2B5EF4-FFF2-40B4-BE49-F238E27FC236}">
                <a16:creationId xmlns:a16="http://schemas.microsoft.com/office/drawing/2014/main" id="{BB4465E8-10F4-2782-B24E-BE22369C089A}"/>
              </a:ext>
            </a:extLst>
          </p:cNvPr>
          <p:cNvSpPr txBox="1"/>
          <p:nvPr/>
        </p:nvSpPr>
        <p:spPr>
          <a:xfrm>
            <a:off x="4459082" y="1410421"/>
            <a:ext cx="501494" cy="253916"/>
          </a:xfrm>
          <a:prstGeom prst="rect">
            <a:avLst/>
          </a:prstGeom>
          <a:noFill/>
        </p:spPr>
        <p:txBody>
          <a:bodyPr wrap="square" rtlCol="0">
            <a:spAutoFit/>
          </a:bodyPr>
          <a:lstStyle/>
          <a:p>
            <a:r>
              <a:rPr lang="sv-SE" sz="1050">
                <a:latin typeface="Arial Nova Light" panose="020B0304020202020204" pitchFamily="34" charset="0"/>
              </a:rPr>
              <a:t>Öka</a:t>
            </a:r>
          </a:p>
        </p:txBody>
      </p:sp>
      <p:sp>
        <p:nvSpPr>
          <p:cNvPr id="17" name="textruta 16">
            <a:extLst>
              <a:ext uri="{FF2B5EF4-FFF2-40B4-BE49-F238E27FC236}">
                <a16:creationId xmlns:a16="http://schemas.microsoft.com/office/drawing/2014/main" id="{9403A759-0D14-C1A8-ED0C-8294D963862A}"/>
              </a:ext>
            </a:extLst>
          </p:cNvPr>
          <p:cNvSpPr txBox="1"/>
          <p:nvPr/>
        </p:nvSpPr>
        <p:spPr>
          <a:xfrm>
            <a:off x="2893972" y="1410421"/>
            <a:ext cx="611188" cy="253916"/>
          </a:xfrm>
          <a:prstGeom prst="rect">
            <a:avLst/>
          </a:prstGeom>
          <a:noFill/>
        </p:spPr>
        <p:txBody>
          <a:bodyPr wrap="square" rtlCol="0">
            <a:spAutoFit/>
          </a:bodyPr>
          <a:lstStyle/>
          <a:p>
            <a:r>
              <a:rPr lang="sv-SE" sz="1050">
                <a:latin typeface="Arial Nova Light" panose="020B0304020202020204" pitchFamily="34" charset="0"/>
              </a:rPr>
              <a:t>Minska</a:t>
            </a:r>
          </a:p>
        </p:txBody>
      </p:sp>
      <p:sp>
        <p:nvSpPr>
          <p:cNvPr id="18" name="textruta 17">
            <a:extLst>
              <a:ext uri="{FF2B5EF4-FFF2-40B4-BE49-F238E27FC236}">
                <a16:creationId xmlns:a16="http://schemas.microsoft.com/office/drawing/2014/main" id="{7393EAEC-D0FD-92AE-A97C-45E1BCD2783A}"/>
              </a:ext>
            </a:extLst>
          </p:cNvPr>
          <p:cNvSpPr txBox="1"/>
          <p:nvPr/>
        </p:nvSpPr>
        <p:spPr>
          <a:xfrm>
            <a:off x="7965834" y="1410421"/>
            <a:ext cx="501494" cy="253916"/>
          </a:xfrm>
          <a:prstGeom prst="rect">
            <a:avLst/>
          </a:prstGeom>
          <a:noFill/>
        </p:spPr>
        <p:txBody>
          <a:bodyPr wrap="square" rtlCol="0">
            <a:spAutoFit/>
          </a:bodyPr>
          <a:lstStyle/>
          <a:p>
            <a:r>
              <a:rPr lang="sv-SE" sz="1050">
                <a:latin typeface="Arial Nova Light" panose="020B0304020202020204" pitchFamily="34" charset="0"/>
              </a:rPr>
              <a:t>Bra</a:t>
            </a:r>
          </a:p>
        </p:txBody>
      </p:sp>
      <p:sp>
        <p:nvSpPr>
          <p:cNvPr id="19" name="textruta 18">
            <a:extLst>
              <a:ext uri="{FF2B5EF4-FFF2-40B4-BE49-F238E27FC236}">
                <a16:creationId xmlns:a16="http://schemas.microsoft.com/office/drawing/2014/main" id="{8CC1619C-7CE0-67CD-8007-47D9FCDACC59}"/>
              </a:ext>
            </a:extLst>
          </p:cNvPr>
          <p:cNvSpPr txBox="1"/>
          <p:nvPr/>
        </p:nvSpPr>
        <p:spPr>
          <a:xfrm>
            <a:off x="6605581" y="1410421"/>
            <a:ext cx="611188" cy="253916"/>
          </a:xfrm>
          <a:prstGeom prst="rect">
            <a:avLst/>
          </a:prstGeom>
          <a:noFill/>
        </p:spPr>
        <p:txBody>
          <a:bodyPr wrap="square" rtlCol="0">
            <a:spAutoFit/>
          </a:bodyPr>
          <a:lstStyle/>
          <a:p>
            <a:r>
              <a:rPr lang="sv-SE" sz="1050">
                <a:latin typeface="Arial Nova Light" panose="020B0304020202020204" pitchFamily="34" charset="0"/>
              </a:rPr>
              <a:t>Dålig</a:t>
            </a:r>
          </a:p>
        </p:txBody>
      </p:sp>
      <p:sp>
        <p:nvSpPr>
          <p:cNvPr id="20" name="textruta 19">
            <a:extLst>
              <a:ext uri="{FF2B5EF4-FFF2-40B4-BE49-F238E27FC236}">
                <a16:creationId xmlns:a16="http://schemas.microsoft.com/office/drawing/2014/main" id="{0B05E0CE-A122-0EB9-D134-B1621CD56280}"/>
              </a:ext>
            </a:extLst>
          </p:cNvPr>
          <p:cNvSpPr txBox="1"/>
          <p:nvPr/>
        </p:nvSpPr>
        <p:spPr>
          <a:xfrm>
            <a:off x="7171563" y="1193495"/>
            <a:ext cx="839478" cy="261610"/>
          </a:xfrm>
          <a:prstGeom prst="rect">
            <a:avLst/>
          </a:prstGeom>
          <a:noFill/>
        </p:spPr>
        <p:txBody>
          <a:bodyPr wrap="square" rtlCol="0">
            <a:spAutoFit/>
          </a:bodyPr>
          <a:lstStyle/>
          <a:p>
            <a:r>
              <a:rPr lang="sv-SE" sz="1100">
                <a:latin typeface="Arial Nova Light" panose="020B0304020202020204" pitchFamily="34" charset="0"/>
              </a:rPr>
              <a:t>Förmåga</a:t>
            </a:r>
          </a:p>
        </p:txBody>
      </p:sp>
      <p:sp>
        <p:nvSpPr>
          <p:cNvPr id="21" name="textruta 20">
            <a:extLst>
              <a:ext uri="{FF2B5EF4-FFF2-40B4-BE49-F238E27FC236}">
                <a16:creationId xmlns:a16="http://schemas.microsoft.com/office/drawing/2014/main" id="{D6A4C521-9A00-6DE2-C2C2-5695E3897FD3}"/>
              </a:ext>
            </a:extLst>
          </p:cNvPr>
          <p:cNvSpPr txBox="1"/>
          <p:nvPr/>
        </p:nvSpPr>
        <p:spPr>
          <a:xfrm>
            <a:off x="3526106" y="1193495"/>
            <a:ext cx="839478" cy="261610"/>
          </a:xfrm>
          <a:prstGeom prst="rect">
            <a:avLst/>
          </a:prstGeom>
          <a:noFill/>
        </p:spPr>
        <p:txBody>
          <a:bodyPr wrap="square" rtlCol="0">
            <a:spAutoFit/>
          </a:bodyPr>
          <a:lstStyle/>
          <a:p>
            <a:r>
              <a:rPr lang="sv-SE" sz="1100">
                <a:latin typeface="Arial Nova Light" panose="020B0304020202020204" pitchFamily="34" charset="0"/>
              </a:rPr>
              <a:t>Behov</a:t>
            </a:r>
          </a:p>
        </p:txBody>
      </p:sp>
      <p:sp>
        <p:nvSpPr>
          <p:cNvPr id="22" name="textruta 1">
            <a:extLst>
              <a:ext uri="{FF2B5EF4-FFF2-40B4-BE49-F238E27FC236}">
                <a16:creationId xmlns:a16="http://schemas.microsoft.com/office/drawing/2014/main" id="{7B71D42F-85EC-9E4D-146A-15501EA3F452}"/>
              </a:ext>
            </a:extLst>
          </p:cNvPr>
          <p:cNvSpPr txBox="1">
            <a:spLocks noChangeArrowheads="1"/>
          </p:cNvSpPr>
          <p:nvPr/>
        </p:nvSpPr>
        <p:spPr bwMode="auto">
          <a:xfrm>
            <a:off x="6632721" y="6010500"/>
            <a:ext cx="245615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latin typeface="Arial" panose="020B0604020202020204" pitchFamily="34" charset="0"/>
                <a:cs typeface="Arial" panose="020B0604020202020204" pitchFamily="34" charset="0"/>
              </a:rPr>
              <a:t>Fråga: </a:t>
            </a:r>
            <a:r>
              <a:rPr lang="sv-SE" sz="800">
                <a:solidFill>
                  <a:schemeClr val="tx1">
                    <a:lumMod val="75000"/>
                    <a:lumOff val="25000"/>
                  </a:schemeClr>
                </a:solidFill>
                <a:latin typeface="Arial" panose="020B0604020202020204" pitchFamily="34" charset="0"/>
                <a:cs typeface="Arial" panose="020B0604020202020204" pitchFamily="34" charset="0"/>
              </a:rPr>
              <a:t>Hur skulle du bedöma behovet av el i din kommun på ett, fem och tjugo års sikt?/ Hur bedömer du förmågan i din kommun att möta behovet av el på ett, fem och tjugo års sikt?</a:t>
            </a:r>
          </a:p>
          <a:p>
            <a:pPr>
              <a:spcBef>
                <a:spcPct val="50000"/>
              </a:spcBef>
            </a:pPr>
            <a:endParaRPr lang="sv-SE" sz="800">
              <a:latin typeface="Arial" panose="020B0604020202020204" pitchFamily="34" charset="0"/>
              <a:cs typeface="Arial" panose="020B0604020202020204" pitchFamily="34" charset="0"/>
            </a:endParaRPr>
          </a:p>
        </p:txBody>
      </p:sp>
      <p:sp>
        <p:nvSpPr>
          <p:cNvPr id="23" name="textruta 1">
            <a:extLst>
              <a:ext uri="{FF2B5EF4-FFF2-40B4-BE49-F238E27FC236}">
                <a16:creationId xmlns:a16="http://schemas.microsoft.com/office/drawing/2014/main" id="{25C82C1A-1E52-DC42-F199-EC280DE97F6A}"/>
              </a:ext>
            </a:extLst>
          </p:cNvPr>
          <p:cNvSpPr txBox="1">
            <a:spLocks noChangeArrowheads="1"/>
          </p:cNvSpPr>
          <p:nvPr/>
        </p:nvSpPr>
        <p:spPr bwMode="auto">
          <a:xfrm>
            <a:off x="9255333" y="6010500"/>
            <a:ext cx="1963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Samtliga kommunpolitiker, </a:t>
            </a:r>
          </a:p>
          <a:p>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2 755 intervjuer. </a:t>
            </a:r>
          </a:p>
          <a:p>
            <a:endPar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endParaRPr>
          </a:p>
        </p:txBody>
      </p:sp>
      <p:grpSp>
        <p:nvGrpSpPr>
          <p:cNvPr id="2" name="Grupp 1">
            <a:extLst>
              <a:ext uri="{FF2B5EF4-FFF2-40B4-BE49-F238E27FC236}">
                <a16:creationId xmlns:a16="http://schemas.microsoft.com/office/drawing/2014/main" id="{1926977F-C88A-E9DF-50A7-4B549D845985}"/>
              </a:ext>
            </a:extLst>
          </p:cNvPr>
          <p:cNvGrpSpPr/>
          <p:nvPr/>
        </p:nvGrpSpPr>
        <p:grpSpPr>
          <a:xfrm>
            <a:off x="5878069" y="1779137"/>
            <a:ext cx="435862" cy="3810581"/>
            <a:chOff x="6421319" y="1501782"/>
            <a:chExt cx="435862" cy="3810581"/>
          </a:xfrm>
        </p:grpSpPr>
        <p:pic>
          <p:nvPicPr>
            <p:cNvPr id="5" name="Picture 2">
              <a:extLst>
                <a:ext uri="{FF2B5EF4-FFF2-40B4-BE49-F238E27FC236}">
                  <a16:creationId xmlns:a16="http://schemas.microsoft.com/office/drawing/2014/main" id="{21BC5AE7-AE24-ADB4-7FA1-2CD3A884C15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47584" y="4438929"/>
              <a:ext cx="377194" cy="3771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amhällskunskap - Miljöpartiet">
              <a:extLst>
                <a:ext uri="{FF2B5EF4-FFF2-40B4-BE49-F238E27FC236}">
                  <a16:creationId xmlns:a16="http://schemas.microsoft.com/office/drawing/2014/main" id="{A534B75E-D8D4-1A12-2944-4ED565D8146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421319" y="3444596"/>
              <a:ext cx="435862" cy="378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ocialdemokraterna_logotyp_staende_positiv_cmyk ...">
              <a:extLst>
                <a:ext uri="{FF2B5EF4-FFF2-40B4-BE49-F238E27FC236}">
                  <a16:creationId xmlns:a16="http://schemas.microsoft.com/office/drawing/2014/main" id="{13C41A26-B89A-28F0-734B-D16CC0A5834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447584" y="3957771"/>
              <a:ext cx="377194" cy="3799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Grafisk profil - Centerpartiet">
              <a:extLst>
                <a:ext uri="{FF2B5EF4-FFF2-40B4-BE49-F238E27FC236}">
                  <a16:creationId xmlns:a16="http://schemas.microsoft.com/office/drawing/2014/main" id="{6B09C9E4-49BB-406B-3A49-D114B6A67EB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47584" y="2472320"/>
              <a:ext cx="377194" cy="3743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M logga | Moderaterna">
              <a:extLst>
                <a:ext uri="{FF2B5EF4-FFF2-40B4-BE49-F238E27FC236}">
                  <a16:creationId xmlns:a16="http://schemas.microsoft.com/office/drawing/2014/main" id="{5FF2F41C-B079-5DB9-4B65-33B98D89255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424788" y="1501782"/>
              <a:ext cx="366536" cy="3665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Liberalerna – Wikipedia">
              <a:extLst>
                <a:ext uri="{FF2B5EF4-FFF2-40B4-BE49-F238E27FC236}">
                  <a16:creationId xmlns:a16="http://schemas.microsoft.com/office/drawing/2014/main" id="{46ED8F2A-018B-07B6-C127-6E4971BFC18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488664" y="1998706"/>
              <a:ext cx="293179" cy="3549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KD - Pressmaterial">
              <a:extLst>
                <a:ext uri="{FF2B5EF4-FFF2-40B4-BE49-F238E27FC236}">
                  <a16:creationId xmlns:a16="http://schemas.microsoft.com/office/drawing/2014/main" id="{1DCDFB0F-47CE-0BC2-EB53-10B502AB389A}"/>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66199" y="2987885"/>
              <a:ext cx="335614" cy="3349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SD Partisymbol | Sverigedemokraterna">
              <a:extLst>
                <a:ext uri="{FF2B5EF4-FFF2-40B4-BE49-F238E27FC236}">
                  <a16:creationId xmlns:a16="http://schemas.microsoft.com/office/drawing/2014/main" id="{AD194491-38D8-1B13-7D01-9D1C59539ED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439372" y="4890144"/>
              <a:ext cx="395537" cy="4222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3845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C20CF-9CBE-8D80-FC7B-9273346B4E61}"/>
            </a:ext>
          </a:extLst>
        </p:cNvPr>
        <p:cNvGrpSpPr/>
        <p:nvPr/>
      </p:nvGrpSpPr>
      <p:grpSpPr>
        <a:xfrm>
          <a:off x="0" y="0"/>
          <a:ext cx="0" cy="0"/>
          <a:chOff x="0" y="0"/>
          <a:chExt cx="0" cy="0"/>
        </a:xfrm>
      </p:grpSpPr>
      <p:graphicFrame>
        <p:nvGraphicFramePr>
          <p:cNvPr id="3" name="Chart 13">
            <a:extLst>
              <a:ext uri="{FF2B5EF4-FFF2-40B4-BE49-F238E27FC236}">
                <a16:creationId xmlns:a16="http://schemas.microsoft.com/office/drawing/2014/main" id="{91D43F32-8749-85F4-569D-163556B2F1D1}"/>
              </a:ext>
            </a:extLst>
          </p:cNvPr>
          <p:cNvGraphicFramePr/>
          <p:nvPr>
            <p:extLst>
              <p:ext uri="{D42A27DB-BD31-4B8C-83A1-F6EECF244321}">
                <p14:modId xmlns:p14="http://schemas.microsoft.com/office/powerpoint/2010/main" val="2637873745"/>
              </p:ext>
            </p:extLst>
          </p:nvPr>
        </p:nvGraphicFramePr>
        <p:xfrm>
          <a:off x="2621921" y="1410421"/>
          <a:ext cx="3217800" cy="47566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13">
            <a:extLst>
              <a:ext uri="{FF2B5EF4-FFF2-40B4-BE49-F238E27FC236}">
                <a16:creationId xmlns:a16="http://schemas.microsoft.com/office/drawing/2014/main" id="{ECFD0B43-F3BD-093F-B0DC-925AC68F58DD}"/>
              </a:ext>
            </a:extLst>
          </p:cNvPr>
          <p:cNvGraphicFramePr/>
          <p:nvPr>
            <p:extLst>
              <p:ext uri="{D42A27DB-BD31-4B8C-83A1-F6EECF244321}">
                <p14:modId xmlns:p14="http://schemas.microsoft.com/office/powerpoint/2010/main" val="803017861"/>
              </p:ext>
            </p:extLst>
          </p:nvPr>
        </p:nvGraphicFramePr>
        <p:xfrm>
          <a:off x="6064806" y="1410420"/>
          <a:ext cx="3217800" cy="4756611"/>
        </p:xfrm>
        <a:graphic>
          <a:graphicData uri="http://schemas.openxmlformats.org/drawingml/2006/chart">
            <c:chart xmlns:c="http://schemas.openxmlformats.org/drawingml/2006/chart" xmlns:r="http://schemas.openxmlformats.org/officeDocument/2006/relationships" r:id="rId3"/>
          </a:graphicData>
        </a:graphic>
      </p:graphicFrame>
      <p:sp>
        <p:nvSpPr>
          <p:cNvPr id="15" name="Rubrik 2">
            <a:extLst>
              <a:ext uri="{FF2B5EF4-FFF2-40B4-BE49-F238E27FC236}">
                <a16:creationId xmlns:a16="http://schemas.microsoft.com/office/drawing/2014/main" id="{84A662F0-59C2-C54E-AC67-941D9A85ADF2}"/>
              </a:ext>
            </a:extLst>
          </p:cNvPr>
          <p:cNvSpPr txBox="1">
            <a:spLocks/>
          </p:cNvSpPr>
          <p:nvPr/>
        </p:nvSpPr>
        <p:spPr bwMode="auto">
          <a:xfrm>
            <a:off x="2532969" y="585815"/>
            <a:ext cx="7294522" cy="3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lgn="ctr">
              <a:spcBef>
                <a:spcPts val="0"/>
              </a:spcBef>
              <a:spcAft>
                <a:spcPts val="0"/>
              </a:spcAft>
            </a:pPr>
            <a:r>
              <a:rPr lang="sv-SE" sz="2200">
                <a:solidFill>
                  <a:schemeClr val="tx1"/>
                </a:solidFill>
                <a:latin typeface="+mj-lt"/>
                <a:cs typeface="Arial" panose="020B0604020202020204" pitchFamily="34" charset="0"/>
              </a:rPr>
              <a:t>Elbehovet och förmåga att möta framtida elbehov – 20 år</a:t>
            </a:r>
          </a:p>
        </p:txBody>
      </p:sp>
      <p:sp>
        <p:nvSpPr>
          <p:cNvPr id="16" name="textruta 15">
            <a:extLst>
              <a:ext uri="{FF2B5EF4-FFF2-40B4-BE49-F238E27FC236}">
                <a16:creationId xmlns:a16="http://schemas.microsoft.com/office/drawing/2014/main" id="{FD00F8CD-12AA-F2B7-751C-5FF7DE933E90}"/>
              </a:ext>
            </a:extLst>
          </p:cNvPr>
          <p:cNvSpPr txBox="1"/>
          <p:nvPr/>
        </p:nvSpPr>
        <p:spPr>
          <a:xfrm>
            <a:off x="4398482" y="1466037"/>
            <a:ext cx="501494" cy="253916"/>
          </a:xfrm>
          <a:prstGeom prst="rect">
            <a:avLst/>
          </a:prstGeom>
          <a:noFill/>
        </p:spPr>
        <p:txBody>
          <a:bodyPr wrap="square" rtlCol="0">
            <a:spAutoFit/>
          </a:bodyPr>
          <a:lstStyle/>
          <a:p>
            <a:r>
              <a:rPr lang="sv-SE" sz="1050">
                <a:latin typeface="Arial Nova Light" panose="020B0304020202020204" pitchFamily="34" charset="0"/>
              </a:rPr>
              <a:t>Öka</a:t>
            </a:r>
          </a:p>
        </p:txBody>
      </p:sp>
      <p:sp>
        <p:nvSpPr>
          <p:cNvPr id="17" name="textruta 16">
            <a:extLst>
              <a:ext uri="{FF2B5EF4-FFF2-40B4-BE49-F238E27FC236}">
                <a16:creationId xmlns:a16="http://schemas.microsoft.com/office/drawing/2014/main" id="{DCE5C2F2-728B-0878-F3B0-4BE13EDF8517}"/>
              </a:ext>
            </a:extLst>
          </p:cNvPr>
          <p:cNvSpPr txBox="1"/>
          <p:nvPr/>
        </p:nvSpPr>
        <p:spPr>
          <a:xfrm>
            <a:off x="2989683" y="1466037"/>
            <a:ext cx="611188" cy="253916"/>
          </a:xfrm>
          <a:prstGeom prst="rect">
            <a:avLst/>
          </a:prstGeom>
          <a:noFill/>
        </p:spPr>
        <p:txBody>
          <a:bodyPr wrap="square" rtlCol="0">
            <a:spAutoFit/>
          </a:bodyPr>
          <a:lstStyle/>
          <a:p>
            <a:r>
              <a:rPr lang="sv-SE" sz="1050">
                <a:latin typeface="Arial Nova Light" panose="020B0304020202020204" pitchFamily="34" charset="0"/>
              </a:rPr>
              <a:t>Minska</a:t>
            </a:r>
          </a:p>
        </p:txBody>
      </p:sp>
      <p:sp>
        <p:nvSpPr>
          <p:cNvPr id="18" name="textruta 17">
            <a:extLst>
              <a:ext uri="{FF2B5EF4-FFF2-40B4-BE49-F238E27FC236}">
                <a16:creationId xmlns:a16="http://schemas.microsoft.com/office/drawing/2014/main" id="{7735EDE6-015A-312E-83F8-AC9CAA10EE6E}"/>
              </a:ext>
            </a:extLst>
          </p:cNvPr>
          <p:cNvSpPr txBox="1"/>
          <p:nvPr/>
        </p:nvSpPr>
        <p:spPr>
          <a:xfrm>
            <a:off x="8094216" y="1466037"/>
            <a:ext cx="501494" cy="253916"/>
          </a:xfrm>
          <a:prstGeom prst="rect">
            <a:avLst/>
          </a:prstGeom>
          <a:noFill/>
        </p:spPr>
        <p:txBody>
          <a:bodyPr wrap="square" rtlCol="0">
            <a:spAutoFit/>
          </a:bodyPr>
          <a:lstStyle/>
          <a:p>
            <a:r>
              <a:rPr lang="sv-SE" sz="1050">
                <a:latin typeface="Arial Nova Light" panose="020B0304020202020204" pitchFamily="34" charset="0"/>
              </a:rPr>
              <a:t>Bra</a:t>
            </a:r>
          </a:p>
        </p:txBody>
      </p:sp>
      <p:sp>
        <p:nvSpPr>
          <p:cNvPr id="19" name="textruta 18">
            <a:extLst>
              <a:ext uri="{FF2B5EF4-FFF2-40B4-BE49-F238E27FC236}">
                <a16:creationId xmlns:a16="http://schemas.microsoft.com/office/drawing/2014/main" id="{F51CE940-4928-58CD-DD65-B5123413DC2C}"/>
              </a:ext>
            </a:extLst>
          </p:cNvPr>
          <p:cNvSpPr txBox="1"/>
          <p:nvPr/>
        </p:nvSpPr>
        <p:spPr>
          <a:xfrm>
            <a:off x="6458700" y="1466037"/>
            <a:ext cx="611188" cy="253916"/>
          </a:xfrm>
          <a:prstGeom prst="rect">
            <a:avLst/>
          </a:prstGeom>
          <a:noFill/>
        </p:spPr>
        <p:txBody>
          <a:bodyPr wrap="square" rtlCol="0">
            <a:spAutoFit/>
          </a:bodyPr>
          <a:lstStyle/>
          <a:p>
            <a:r>
              <a:rPr lang="sv-SE" sz="1050">
                <a:latin typeface="Arial Nova Light" panose="020B0304020202020204" pitchFamily="34" charset="0"/>
              </a:rPr>
              <a:t>Dålig</a:t>
            </a:r>
          </a:p>
        </p:txBody>
      </p:sp>
      <p:sp>
        <p:nvSpPr>
          <p:cNvPr id="20" name="textruta 19">
            <a:extLst>
              <a:ext uri="{FF2B5EF4-FFF2-40B4-BE49-F238E27FC236}">
                <a16:creationId xmlns:a16="http://schemas.microsoft.com/office/drawing/2014/main" id="{0FDD8C7C-00F6-EDF7-01B3-BA41C1012A68}"/>
              </a:ext>
            </a:extLst>
          </p:cNvPr>
          <p:cNvSpPr txBox="1"/>
          <p:nvPr/>
        </p:nvSpPr>
        <p:spPr>
          <a:xfrm>
            <a:off x="7061300" y="1253236"/>
            <a:ext cx="839478" cy="261610"/>
          </a:xfrm>
          <a:prstGeom prst="rect">
            <a:avLst/>
          </a:prstGeom>
          <a:noFill/>
        </p:spPr>
        <p:txBody>
          <a:bodyPr wrap="square" rtlCol="0">
            <a:spAutoFit/>
          </a:bodyPr>
          <a:lstStyle/>
          <a:p>
            <a:r>
              <a:rPr lang="sv-SE" sz="1100">
                <a:latin typeface="Arial Nova Light" panose="020B0304020202020204" pitchFamily="34" charset="0"/>
              </a:rPr>
              <a:t>Förmåga</a:t>
            </a:r>
          </a:p>
        </p:txBody>
      </p:sp>
      <p:sp>
        <p:nvSpPr>
          <p:cNvPr id="21" name="textruta 20">
            <a:extLst>
              <a:ext uri="{FF2B5EF4-FFF2-40B4-BE49-F238E27FC236}">
                <a16:creationId xmlns:a16="http://schemas.microsoft.com/office/drawing/2014/main" id="{A4F311F8-EA60-4B2E-DD20-68B2A9B4B5AF}"/>
              </a:ext>
            </a:extLst>
          </p:cNvPr>
          <p:cNvSpPr txBox="1"/>
          <p:nvPr/>
        </p:nvSpPr>
        <p:spPr>
          <a:xfrm>
            <a:off x="3596577" y="1218614"/>
            <a:ext cx="839478" cy="261610"/>
          </a:xfrm>
          <a:prstGeom prst="rect">
            <a:avLst/>
          </a:prstGeom>
          <a:noFill/>
        </p:spPr>
        <p:txBody>
          <a:bodyPr wrap="square" rtlCol="0">
            <a:spAutoFit/>
          </a:bodyPr>
          <a:lstStyle/>
          <a:p>
            <a:r>
              <a:rPr lang="sv-SE" sz="1100">
                <a:latin typeface="Arial Nova Light" panose="020B0304020202020204" pitchFamily="34" charset="0"/>
              </a:rPr>
              <a:t>Behov</a:t>
            </a:r>
          </a:p>
        </p:txBody>
      </p:sp>
      <p:sp>
        <p:nvSpPr>
          <p:cNvPr id="22" name="textruta 1">
            <a:extLst>
              <a:ext uri="{FF2B5EF4-FFF2-40B4-BE49-F238E27FC236}">
                <a16:creationId xmlns:a16="http://schemas.microsoft.com/office/drawing/2014/main" id="{3F46864E-1006-322A-E572-035F58670173}"/>
              </a:ext>
            </a:extLst>
          </p:cNvPr>
          <p:cNvSpPr txBox="1">
            <a:spLocks noChangeArrowheads="1"/>
          </p:cNvSpPr>
          <p:nvPr/>
        </p:nvSpPr>
        <p:spPr bwMode="auto">
          <a:xfrm>
            <a:off x="6632721" y="6010500"/>
            <a:ext cx="245615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latin typeface="Arial" panose="020B0604020202020204" pitchFamily="34" charset="0"/>
                <a:cs typeface="Arial" panose="020B0604020202020204" pitchFamily="34" charset="0"/>
              </a:rPr>
              <a:t>Fråga: </a:t>
            </a:r>
            <a:r>
              <a:rPr lang="sv-SE" sz="800">
                <a:solidFill>
                  <a:schemeClr val="tx1">
                    <a:lumMod val="75000"/>
                    <a:lumOff val="25000"/>
                  </a:schemeClr>
                </a:solidFill>
                <a:latin typeface="Arial" panose="020B0604020202020204" pitchFamily="34" charset="0"/>
                <a:cs typeface="Arial" panose="020B0604020202020204" pitchFamily="34" charset="0"/>
              </a:rPr>
              <a:t>Hur skulle du bedöma behovet av el i din kommun på ett, fem och tjugo års sikt?/ Hur bedömer du förmågan i din kommun att möta behovet av el på ett, fem och tjugo års sikt?</a:t>
            </a:r>
          </a:p>
          <a:p>
            <a:pPr>
              <a:spcBef>
                <a:spcPct val="50000"/>
              </a:spcBef>
            </a:pPr>
            <a:endParaRPr lang="sv-SE" sz="800">
              <a:latin typeface="Arial" panose="020B0604020202020204" pitchFamily="34" charset="0"/>
              <a:cs typeface="Arial" panose="020B0604020202020204" pitchFamily="34" charset="0"/>
            </a:endParaRPr>
          </a:p>
        </p:txBody>
      </p:sp>
      <p:sp>
        <p:nvSpPr>
          <p:cNvPr id="23" name="textruta 1">
            <a:extLst>
              <a:ext uri="{FF2B5EF4-FFF2-40B4-BE49-F238E27FC236}">
                <a16:creationId xmlns:a16="http://schemas.microsoft.com/office/drawing/2014/main" id="{D75CEF9C-EA38-D4D0-0C22-7D375C4A6A02}"/>
              </a:ext>
            </a:extLst>
          </p:cNvPr>
          <p:cNvSpPr txBox="1">
            <a:spLocks noChangeArrowheads="1"/>
          </p:cNvSpPr>
          <p:nvPr/>
        </p:nvSpPr>
        <p:spPr bwMode="auto">
          <a:xfrm>
            <a:off x="9255333" y="6010500"/>
            <a:ext cx="1963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Samtliga kommunpolitiker, </a:t>
            </a:r>
          </a:p>
          <a:p>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2 755 intervjuer. </a:t>
            </a:r>
          </a:p>
          <a:p>
            <a:endPar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endParaRPr>
          </a:p>
        </p:txBody>
      </p:sp>
      <p:grpSp>
        <p:nvGrpSpPr>
          <p:cNvPr id="40" name="Grupp 39">
            <a:extLst>
              <a:ext uri="{FF2B5EF4-FFF2-40B4-BE49-F238E27FC236}">
                <a16:creationId xmlns:a16="http://schemas.microsoft.com/office/drawing/2014/main" id="{75CDFDA9-87CD-97F0-661D-AFB251EC1E86}"/>
              </a:ext>
            </a:extLst>
          </p:cNvPr>
          <p:cNvGrpSpPr/>
          <p:nvPr/>
        </p:nvGrpSpPr>
        <p:grpSpPr>
          <a:xfrm>
            <a:off x="5878069" y="1779137"/>
            <a:ext cx="435862" cy="3810581"/>
            <a:chOff x="6421319" y="1501782"/>
            <a:chExt cx="435862" cy="3810581"/>
          </a:xfrm>
        </p:grpSpPr>
        <p:pic>
          <p:nvPicPr>
            <p:cNvPr id="32" name="Picture 2">
              <a:extLst>
                <a:ext uri="{FF2B5EF4-FFF2-40B4-BE49-F238E27FC236}">
                  <a16:creationId xmlns:a16="http://schemas.microsoft.com/office/drawing/2014/main" id="{59005415-7135-89A6-3745-F22C874BB6E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47584" y="4438929"/>
              <a:ext cx="377194" cy="3771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Samhällskunskap - Miljöpartiet">
              <a:extLst>
                <a:ext uri="{FF2B5EF4-FFF2-40B4-BE49-F238E27FC236}">
                  <a16:creationId xmlns:a16="http://schemas.microsoft.com/office/drawing/2014/main" id="{28A92EB1-B387-C1E4-CDF3-53D4429FA94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421319" y="3444596"/>
              <a:ext cx="435862" cy="3781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socialdemokraterna_logotyp_staende_positiv_cmyk ...">
              <a:extLst>
                <a:ext uri="{FF2B5EF4-FFF2-40B4-BE49-F238E27FC236}">
                  <a16:creationId xmlns:a16="http://schemas.microsoft.com/office/drawing/2014/main" id="{DE7C68B2-E6EC-FCA1-E196-821B41AA605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447584" y="3957771"/>
              <a:ext cx="377194" cy="3799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Grafisk profil - Centerpartiet">
              <a:extLst>
                <a:ext uri="{FF2B5EF4-FFF2-40B4-BE49-F238E27FC236}">
                  <a16:creationId xmlns:a16="http://schemas.microsoft.com/office/drawing/2014/main" id="{66F1016D-85AB-5784-119F-467CCE75D7B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47584" y="2472320"/>
              <a:ext cx="377194" cy="3743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M logga | Moderaterna">
              <a:extLst>
                <a:ext uri="{FF2B5EF4-FFF2-40B4-BE49-F238E27FC236}">
                  <a16:creationId xmlns:a16="http://schemas.microsoft.com/office/drawing/2014/main" id="{987CC9AE-EDA6-67A0-09E2-E29E14F0586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424788" y="1501782"/>
              <a:ext cx="366536" cy="36653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Liberalerna – Wikipedia">
              <a:extLst>
                <a:ext uri="{FF2B5EF4-FFF2-40B4-BE49-F238E27FC236}">
                  <a16:creationId xmlns:a16="http://schemas.microsoft.com/office/drawing/2014/main" id="{8228123D-A8FF-DBB5-4977-18BA5FD9CFA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488664" y="1998706"/>
              <a:ext cx="293179" cy="35497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KD - Pressmaterial">
              <a:extLst>
                <a:ext uri="{FF2B5EF4-FFF2-40B4-BE49-F238E27FC236}">
                  <a16:creationId xmlns:a16="http://schemas.microsoft.com/office/drawing/2014/main" id="{65BF6D54-3A8C-0DFE-535B-F501AEDC859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66199" y="2987885"/>
              <a:ext cx="335614" cy="33494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SD Partisymbol | Sverigedemokraterna">
              <a:extLst>
                <a:ext uri="{FF2B5EF4-FFF2-40B4-BE49-F238E27FC236}">
                  <a16:creationId xmlns:a16="http://schemas.microsoft.com/office/drawing/2014/main" id="{1FC015CD-4890-EBE4-98A2-DE2F2B79F74E}"/>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439372" y="4890144"/>
              <a:ext cx="395537" cy="4222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9277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4F23C-E11B-8ECC-3123-7BD7FDF467C4}"/>
            </a:ext>
          </a:extLst>
        </p:cNvPr>
        <p:cNvGrpSpPr/>
        <p:nvPr/>
      </p:nvGrpSpPr>
      <p:grpSpPr>
        <a:xfrm>
          <a:off x="0" y="0"/>
          <a:ext cx="0" cy="0"/>
          <a:chOff x="0" y="0"/>
          <a:chExt cx="0" cy="0"/>
        </a:xfrm>
      </p:grpSpPr>
      <p:sp>
        <p:nvSpPr>
          <p:cNvPr id="8" name="textruta 1">
            <a:extLst>
              <a:ext uri="{FF2B5EF4-FFF2-40B4-BE49-F238E27FC236}">
                <a16:creationId xmlns:a16="http://schemas.microsoft.com/office/drawing/2014/main" id="{FA6A66FC-53D3-F1D1-B0F3-030150AF267E}"/>
              </a:ext>
            </a:extLst>
          </p:cNvPr>
          <p:cNvSpPr txBox="1">
            <a:spLocks noChangeArrowheads="1"/>
          </p:cNvSpPr>
          <p:nvPr/>
        </p:nvSpPr>
        <p:spPr bwMode="auto">
          <a:xfrm>
            <a:off x="451906" y="2505688"/>
            <a:ext cx="2256388"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sv-SE" sz="1100" b="1">
              <a:latin typeface="Arial" panose="020B0604020202020204" pitchFamily="34" charset="0"/>
              <a:cs typeface="Arial" panose="020B0604020202020204" pitchFamily="34" charset="0"/>
            </a:endParaRPr>
          </a:p>
          <a:p>
            <a:endParaRPr lang="sv-SE" sz="1100" b="1">
              <a:latin typeface="Arial" panose="020B0604020202020204" pitchFamily="34" charset="0"/>
              <a:cs typeface="Arial" panose="020B0604020202020204" pitchFamily="34" charset="0"/>
            </a:endParaRPr>
          </a:p>
          <a:p>
            <a:endParaRPr lang="sv-SE" sz="1100" b="1">
              <a:latin typeface="Arial" panose="020B0604020202020204" pitchFamily="34" charset="0"/>
              <a:cs typeface="Arial" panose="020B0604020202020204" pitchFamily="34" charset="0"/>
            </a:endParaRPr>
          </a:p>
          <a:p>
            <a:endParaRPr lang="sv-SE" sz="1100" b="1">
              <a:latin typeface="Arial" panose="020B0604020202020204" pitchFamily="34" charset="0"/>
              <a:cs typeface="Arial" panose="020B0604020202020204" pitchFamily="34" charset="0"/>
            </a:endParaRPr>
          </a:p>
          <a:p>
            <a:endParaRPr lang="sv-SE" sz="1100" b="1">
              <a:latin typeface="Arial" panose="020B0604020202020204" pitchFamily="34" charset="0"/>
              <a:cs typeface="Arial" panose="020B0604020202020204" pitchFamily="34" charset="0"/>
            </a:endParaRPr>
          </a:p>
          <a:p>
            <a:r>
              <a:rPr lang="sv-SE" sz="1100" b="1">
                <a:solidFill>
                  <a:schemeClr val="tx1">
                    <a:lumMod val="75000"/>
                    <a:lumOff val="25000"/>
                  </a:schemeClr>
                </a:solidFill>
                <a:latin typeface="Arial" panose="020B0604020202020204" pitchFamily="34" charset="0"/>
                <a:cs typeface="Arial" panose="020B0604020202020204" pitchFamily="34" charset="0"/>
              </a:rPr>
              <a:t>Fråga: </a:t>
            </a:r>
            <a:r>
              <a:rPr lang="sv-SE" sz="1100">
                <a:effectLst/>
                <a:ea typeface="Times New Roman" panose="02020603050405020304" pitchFamily="18" charset="0"/>
                <a:cs typeface="Times New Roman" panose="02020603050405020304" pitchFamily="18" charset="0"/>
              </a:rPr>
              <a:t>Hur skulle du bedöma behovet av el i din kommun på ett, fem och tjugo års sikt?</a:t>
            </a:r>
          </a:p>
          <a:p>
            <a:r>
              <a:rPr lang="sv-SE" sz="1100">
                <a:effectLst/>
                <a:ea typeface="Times New Roman" panose="02020603050405020304" pitchFamily="18" charset="0"/>
                <a:cs typeface="Times New Roman" panose="02020603050405020304" pitchFamily="18" charset="0"/>
              </a:rPr>
              <a:t>/ Hur bedömer du förmågan i din kommun att möta behovet av el på ett, </a:t>
            </a:r>
            <a:r>
              <a:rPr lang="sv-SE" sz="1100">
                <a:ea typeface="Times New Roman" panose="02020603050405020304" pitchFamily="18" charset="0"/>
                <a:cs typeface="Times New Roman" panose="02020603050405020304" pitchFamily="18" charset="0"/>
              </a:rPr>
              <a:t>fem</a:t>
            </a:r>
            <a:r>
              <a:rPr lang="sv-SE" sz="1100">
                <a:effectLst/>
                <a:ea typeface="Times New Roman" panose="02020603050405020304" pitchFamily="18" charset="0"/>
                <a:cs typeface="Times New Roman" panose="02020603050405020304" pitchFamily="18" charset="0"/>
              </a:rPr>
              <a:t> och tjugo års sikt? </a:t>
            </a:r>
          </a:p>
          <a:p>
            <a:endParaRPr lang="sv-SE" sz="1100" i="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a:p>
            <a:r>
              <a:rPr lang="sv-SE" sz="1100" b="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Bas: </a:t>
            </a:r>
            <a:r>
              <a:rPr lang="sv-SE" sz="1100">
                <a:cs typeface="Times New Roman" panose="02020603050405020304" pitchFamily="18" charset="0"/>
              </a:rPr>
              <a:t>Samtliga kommunpolitiker, </a:t>
            </a:r>
          </a:p>
          <a:p>
            <a:r>
              <a:rPr lang="sv-SE" sz="1100">
                <a:cs typeface="Times New Roman" panose="02020603050405020304" pitchFamily="18" charset="0"/>
              </a:rPr>
              <a:t>2 755 intervjuer. </a:t>
            </a:r>
          </a:p>
          <a:p>
            <a:endParaRPr lang="sv-SE" sz="110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 name="Rubrik 2">
            <a:extLst>
              <a:ext uri="{FF2B5EF4-FFF2-40B4-BE49-F238E27FC236}">
                <a16:creationId xmlns:a16="http://schemas.microsoft.com/office/drawing/2014/main" id="{120A8DC0-D2D5-6BCE-B00E-3D657EF7D8E6}"/>
              </a:ext>
            </a:extLst>
          </p:cNvPr>
          <p:cNvSpPr txBox="1">
            <a:spLocks/>
          </p:cNvSpPr>
          <p:nvPr/>
        </p:nvSpPr>
        <p:spPr bwMode="auto">
          <a:xfrm>
            <a:off x="548859" y="543251"/>
            <a:ext cx="2240020" cy="172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spcBef>
                <a:spcPts val="0"/>
              </a:spcBef>
              <a:spcAft>
                <a:spcPts val="0"/>
              </a:spcAft>
            </a:pPr>
            <a:r>
              <a:rPr lang="sv-SE" sz="1600">
                <a:solidFill>
                  <a:schemeClr val="tx1"/>
                </a:solidFill>
                <a:latin typeface="+mj-lt"/>
                <a:cs typeface="Arial" panose="020B0604020202020204" pitchFamily="34" charset="0"/>
              </a:rPr>
              <a:t>Jämförelse mellan andelen som tror att behovet kommer öka samt de som tror att kommunen har en dålig förmåga att möta behovet</a:t>
            </a:r>
          </a:p>
        </p:txBody>
      </p:sp>
      <p:graphicFrame>
        <p:nvGraphicFramePr>
          <p:cNvPr id="3" name="Object 3">
            <a:extLst>
              <a:ext uri="{FF2B5EF4-FFF2-40B4-BE49-F238E27FC236}">
                <a16:creationId xmlns:a16="http://schemas.microsoft.com/office/drawing/2014/main" id="{355A64C2-E3B7-6639-8F9B-A3DAB310742B}"/>
              </a:ext>
            </a:extLst>
          </p:cNvPr>
          <p:cNvGraphicFramePr>
            <a:graphicFrameLocks noChangeAspect="1"/>
          </p:cNvGraphicFramePr>
          <p:nvPr>
            <p:extLst>
              <p:ext uri="{D42A27DB-BD31-4B8C-83A1-F6EECF244321}">
                <p14:modId xmlns:p14="http://schemas.microsoft.com/office/powerpoint/2010/main" val="1461180890"/>
              </p:ext>
            </p:extLst>
          </p:nvPr>
        </p:nvGraphicFramePr>
        <p:xfrm>
          <a:off x="3408218" y="820427"/>
          <a:ext cx="8322137" cy="5081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676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7" dur="5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fade">
                                      <p:cBhvr>
                                        <p:cTn id="12" dur="500"/>
                                        <p:tgtEl>
                                          <p:spTgt spid="3">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fade">
                                      <p:cBhvr>
                                        <p:cTn id="17" dur="500"/>
                                        <p:tgtEl>
                                          <p:spTgt spid="3">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40C8E-2AB6-0170-0AA9-AAB359CA91EB}"/>
            </a:ext>
          </a:extLst>
        </p:cNvPr>
        <p:cNvGrpSpPr/>
        <p:nvPr/>
      </p:nvGrpSpPr>
      <p:grpSpPr>
        <a:xfrm>
          <a:off x="0" y="0"/>
          <a:ext cx="0" cy="0"/>
          <a:chOff x="0" y="0"/>
          <a:chExt cx="0" cy="0"/>
        </a:xfrm>
      </p:grpSpPr>
      <p:sp>
        <p:nvSpPr>
          <p:cNvPr id="4" name="textruta 1">
            <a:extLst>
              <a:ext uri="{FF2B5EF4-FFF2-40B4-BE49-F238E27FC236}">
                <a16:creationId xmlns:a16="http://schemas.microsoft.com/office/drawing/2014/main" id="{4FB1C32D-070B-1073-5B2B-20D8141330F3}"/>
              </a:ext>
            </a:extLst>
          </p:cNvPr>
          <p:cNvSpPr txBox="1">
            <a:spLocks noChangeArrowheads="1"/>
          </p:cNvSpPr>
          <p:nvPr/>
        </p:nvSpPr>
        <p:spPr bwMode="auto">
          <a:xfrm>
            <a:off x="7302504" y="6032453"/>
            <a:ext cx="1667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solidFill>
                  <a:schemeClr val="tx1">
                    <a:lumMod val="75000"/>
                    <a:lumOff val="25000"/>
                  </a:schemeClr>
                </a:solidFill>
                <a:latin typeface="Arial" panose="020B0604020202020204" pitchFamily="34" charset="0"/>
                <a:cs typeface="Arial" panose="020B0604020202020204" pitchFamily="34" charset="0"/>
              </a:rPr>
              <a:t>Fråga:</a:t>
            </a:r>
            <a:r>
              <a:rPr lang="sv-SE" sz="800">
                <a:solidFill>
                  <a:schemeClr val="tx1">
                    <a:lumMod val="75000"/>
                    <a:lumOff val="25000"/>
                  </a:schemeClr>
                </a:solidFill>
                <a:latin typeface="Arial" panose="020B0604020202020204" pitchFamily="34" charset="0"/>
                <a:cs typeface="Arial" panose="020B0604020202020204" pitchFamily="34" charset="0"/>
              </a:rPr>
              <a:t> Vilka är de huvudsakliga orsakerna till det ökade elbehovet i din kommun? </a:t>
            </a:r>
            <a:endParaRPr lang="sv-SE" sz="800">
              <a:latin typeface="Arial" panose="020B0604020202020204" pitchFamily="34" charset="0"/>
              <a:cs typeface="Arial" panose="020B0604020202020204" pitchFamily="34" charset="0"/>
            </a:endParaRPr>
          </a:p>
        </p:txBody>
      </p:sp>
      <p:sp>
        <p:nvSpPr>
          <p:cNvPr id="6" name="textruta 1">
            <a:extLst>
              <a:ext uri="{FF2B5EF4-FFF2-40B4-BE49-F238E27FC236}">
                <a16:creationId xmlns:a16="http://schemas.microsoft.com/office/drawing/2014/main" id="{8F26EB87-1AA0-4791-727B-F497BF315677}"/>
              </a:ext>
            </a:extLst>
          </p:cNvPr>
          <p:cNvSpPr txBox="1">
            <a:spLocks noChangeArrowheads="1"/>
          </p:cNvSpPr>
          <p:nvPr/>
        </p:nvSpPr>
        <p:spPr bwMode="auto">
          <a:xfrm>
            <a:off x="9150273" y="6032453"/>
            <a:ext cx="19639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Om bedömer ökat elbehov i kommunen, 2 463 intervjuer.</a:t>
            </a:r>
          </a:p>
        </p:txBody>
      </p:sp>
      <p:graphicFrame>
        <p:nvGraphicFramePr>
          <p:cNvPr id="2" name="Object 3">
            <a:extLst>
              <a:ext uri="{FF2B5EF4-FFF2-40B4-BE49-F238E27FC236}">
                <a16:creationId xmlns:a16="http://schemas.microsoft.com/office/drawing/2014/main" id="{EA5D1B33-81CE-4CF5-C643-0DBED93EE08B}"/>
              </a:ext>
            </a:extLst>
          </p:cNvPr>
          <p:cNvGraphicFramePr>
            <a:graphicFrameLocks noChangeAspect="1"/>
          </p:cNvGraphicFramePr>
          <p:nvPr>
            <p:extLst>
              <p:ext uri="{D42A27DB-BD31-4B8C-83A1-F6EECF244321}">
                <p14:modId xmlns:p14="http://schemas.microsoft.com/office/powerpoint/2010/main" val="3509987386"/>
              </p:ext>
            </p:extLst>
          </p:nvPr>
        </p:nvGraphicFramePr>
        <p:xfrm>
          <a:off x="1291872" y="1399617"/>
          <a:ext cx="10012768" cy="4506239"/>
        </p:xfrm>
        <a:graphic>
          <a:graphicData uri="http://schemas.openxmlformats.org/drawingml/2006/chart">
            <c:chart xmlns:c="http://schemas.openxmlformats.org/drawingml/2006/chart" xmlns:r="http://schemas.openxmlformats.org/officeDocument/2006/relationships" r:id="rId3"/>
          </a:graphicData>
        </a:graphic>
      </p:graphicFrame>
      <p:sp>
        <p:nvSpPr>
          <p:cNvPr id="7" name="Rubrik 2">
            <a:extLst>
              <a:ext uri="{FF2B5EF4-FFF2-40B4-BE49-F238E27FC236}">
                <a16:creationId xmlns:a16="http://schemas.microsoft.com/office/drawing/2014/main" id="{A41A6A52-1488-9320-CA88-AA7024253366}"/>
              </a:ext>
            </a:extLst>
          </p:cNvPr>
          <p:cNvSpPr txBox="1">
            <a:spLocks/>
          </p:cNvSpPr>
          <p:nvPr/>
        </p:nvSpPr>
        <p:spPr bwMode="auto">
          <a:xfrm>
            <a:off x="169605" y="505769"/>
            <a:ext cx="11820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lgn="ctr">
              <a:spcBef>
                <a:spcPts val="0"/>
              </a:spcBef>
              <a:spcAft>
                <a:spcPts val="0"/>
              </a:spcAft>
            </a:pPr>
            <a:r>
              <a:rPr lang="sv-SE" sz="2200">
                <a:solidFill>
                  <a:schemeClr val="tx1"/>
                </a:solidFill>
                <a:latin typeface="+mj-lt"/>
                <a:cs typeface="Arial" panose="020B0604020202020204" pitchFamily="34" charset="0"/>
              </a:rPr>
              <a:t>Huvudsakliga orsaker till ökat elbehov</a:t>
            </a:r>
          </a:p>
        </p:txBody>
      </p:sp>
    </p:spTree>
    <p:extLst>
      <p:ext uri="{BB962C8B-B14F-4D97-AF65-F5344CB8AC3E}">
        <p14:creationId xmlns:p14="http://schemas.microsoft.com/office/powerpoint/2010/main" val="244355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79D06-BEF6-5EE3-F759-837F75872288}"/>
            </a:ext>
          </a:extLst>
        </p:cNvPr>
        <p:cNvGrpSpPr/>
        <p:nvPr/>
      </p:nvGrpSpPr>
      <p:grpSpPr>
        <a:xfrm>
          <a:off x="0" y="0"/>
          <a:ext cx="0" cy="0"/>
          <a:chOff x="0" y="0"/>
          <a:chExt cx="0" cy="0"/>
        </a:xfrm>
      </p:grpSpPr>
      <p:graphicFrame>
        <p:nvGraphicFramePr>
          <p:cNvPr id="3" name="Chart 13">
            <a:extLst>
              <a:ext uri="{FF2B5EF4-FFF2-40B4-BE49-F238E27FC236}">
                <a16:creationId xmlns:a16="http://schemas.microsoft.com/office/drawing/2014/main" id="{E325148D-3D42-2E48-F970-1F23D24772FD}"/>
              </a:ext>
            </a:extLst>
          </p:cNvPr>
          <p:cNvGraphicFramePr/>
          <p:nvPr>
            <p:extLst>
              <p:ext uri="{D42A27DB-BD31-4B8C-83A1-F6EECF244321}">
                <p14:modId xmlns:p14="http://schemas.microsoft.com/office/powerpoint/2010/main" val="2335150033"/>
              </p:ext>
            </p:extLst>
          </p:nvPr>
        </p:nvGraphicFramePr>
        <p:xfrm>
          <a:off x="2455345" y="1166949"/>
          <a:ext cx="9240266" cy="4554582"/>
        </p:xfrm>
        <a:graphic>
          <a:graphicData uri="http://schemas.openxmlformats.org/drawingml/2006/chart">
            <c:chart xmlns:c="http://schemas.openxmlformats.org/drawingml/2006/chart" xmlns:r="http://schemas.openxmlformats.org/officeDocument/2006/relationships" r:id="rId2"/>
          </a:graphicData>
        </a:graphic>
      </p:graphicFrame>
      <p:sp>
        <p:nvSpPr>
          <p:cNvPr id="15" name="Rubrik 2">
            <a:extLst>
              <a:ext uri="{FF2B5EF4-FFF2-40B4-BE49-F238E27FC236}">
                <a16:creationId xmlns:a16="http://schemas.microsoft.com/office/drawing/2014/main" id="{53CF75E8-47BB-7F0D-8514-A722EB2FD204}"/>
              </a:ext>
            </a:extLst>
          </p:cNvPr>
          <p:cNvSpPr txBox="1">
            <a:spLocks/>
          </p:cNvSpPr>
          <p:nvPr/>
        </p:nvSpPr>
        <p:spPr bwMode="auto">
          <a:xfrm>
            <a:off x="2532969" y="585815"/>
            <a:ext cx="7294522" cy="3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lgn="ctr">
              <a:spcBef>
                <a:spcPts val="0"/>
              </a:spcBef>
              <a:spcAft>
                <a:spcPts val="0"/>
              </a:spcAft>
            </a:pPr>
            <a:r>
              <a:rPr lang="sv-SE" sz="2200">
                <a:solidFill>
                  <a:schemeClr val="tx1"/>
                </a:solidFill>
                <a:latin typeface="+mj-lt"/>
                <a:cs typeface="Arial" panose="020B0604020202020204" pitchFamily="34" charset="0"/>
              </a:rPr>
              <a:t>Elbehovet och förmåga att möta framtida elbehov – 20 år</a:t>
            </a:r>
          </a:p>
        </p:txBody>
      </p:sp>
      <p:graphicFrame>
        <p:nvGraphicFramePr>
          <p:cNvPr id="5" name="Table 4">
            <a:extLst>
              <a:ext uri="{FF2B5EF4-FFF2-40B4-BE49-F238E27FC236}">
                <a16:creationId xmlns:a16="http://schemas.microsoft.com/office/drawing/2014/main" id="{645646FE-F5D0-CEF2-4954-6A6ECCEC5515}"/>
              </a:ext>
            </a:extLst>
          </p:cNvPr>
          <p:cNvGraphicFramePr>
            <a:graphicFrameLocks noGrp="1"/>
          </p:cNvGraphicFramePr>
          <p:nvPr>
            <p:extLst>
              <p:ext uri="{D42A27DB-BD31-4B8C-83A1-F6EECF244321}">
                <p14:modId xmlns:p14="http://schemas.microsoft.com/office/powerpoint/2010/main" val="2257843318"/>
              </p:ext>
            </p:extLst>
          </p:nvPr>
        </p:nvGraphicFramePr>
        <p:xfrm>
          <a:off x="672242" y="1101634"/>
          <a:ext cx="2121989" cy="4585059"/>
        </p:xfrm>
        <a:graphic>
          <a:graphicData uri="http://schemas.openxmlformats.org/drawingml/2006/table">
            <a:tbl>
              <a:tblPr firstRow="1" bandRow="1">
                <a:tableStyleId>{5C22544A-7EE6-4342-B048-85BDC9FD1C3A}</a:tableStyleId>
              </a:tblPr>
              <a:tblGrid>
                <a:gridCol w="2121989">
                  <a:extLst>
                    <a:ext uri="{9D8B030D-6E8A-4147-A177-3AD203B41FA5}">
                      <a16:colId xmlns:a16="http://schemas.microsoft.com/office/drawing/2014/main" val="1823320686"/>
                    </a:ext>
                  </a:extLst>
                </a:gridCol>
              </a:tblGrid>
              <a:tr h="509451">
                <a:tc>
                  <a:txBody>
                    <a:bodyPr/>
                    <a:lstStyle/>
                    <a:p>
                      <a:pPr algn="r" fontAlgn="b"/>
                      <a:r>
                        <a:rPr lang="sv-SE" sz="1000" b="0" i="0" u="none" strike="noStrike">
                          <a:solidFill>
                            <a:schemeClr val="tx1"/>
                          </a:solidFill>
                          <a:effectLst/>
                          <a:latin typeface="+mj-lt"/>
                        </a:rPr>
                        <a:t>Storstäder</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1618498"/>
                  </a:ext>
                </a:extLst>
              </a:tr>
              <a:tr h="509451">
                <a:tc>
                  <a:txBody>
                    <a:bodyPr/>
                    <a:lstStyle/>
                    <a:p>
                      <a:pPr algn="r" fontAlgn="b"/>
                      <a:r>
                        <a:rPr lang="sv-SE" sz="1000" b="0" i="0" u="none" strike="noStrike">
                          <a:solidFill>
                            <a:schemeClr val="tx1"/>
                          </a:solidFill>
                          <a:effectLst/>
                          <a:latin typeface="+mj-lt"/>
                        </a:rPr>
                        <a:t>Pendlingskommun nära storstad</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4126385"/>
                  </a:ext>
                </a:extLst>
              </a:tr>
              <a:tr h="509451">
                <a:tc>
                  <a:txBody>
                    <a:bodyPr/>
                    <a:lstStyle/>
                    <a:p>
                      <a:pPr algn="r" fontAlgn="b"/>
                      <a:r>
                        <a:rPr lang="sv-SE" sz="1000" b="0" i="0" u="none" strike="noStrike">
                          <a:solidFill>
                            <a:schemeClr val="tx1"/>
                          </a:solidFill>
                          <a:effectLst/>
                          <a:latin typeface="+mj-lt"/>
                        </a:rPr>
                        <a:t>Större stad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9195935"/>
                  </a:ext>
                </a:extLst>
              </a:tr>
              <a:tr h="509451">
                <a:tc>
                  <a:txBody>
                    <a:bodyPr/>
                    <a:lstStyle/>
                    <a:p>
                      <a:pPr algn="r" fontAlgn="b"/>
                      <a:r>
                        <a:rPr lang="sv-SE" sz="1000" b="0" i="0" u="none" strike="noStrike">
                          <a:solidFill>
                            <a:schemeClr val="tx1"/>
                          </a:solidFill>
                          <a:effectLst/>
                          <a:latin typeface="+mj-lt"/>
                        </a:rPr>
                        <a:t>Pendlingskommun nära större stad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6469331"/>
                  </a:ext>
                </a:extLst>
              </a:tr>
              <a:tr h="509451">
                <a:tc>
                  <a:txBody>
                    <a:bodyPr/>
                    <a:lstStyle/>
                    <a:p>
                      <a:pPr algn="r" fontAlgn="b"/>
                      <a:r>
                        <a:rPr lang="sv-SE" sz="1000" b="0" i="0" u="none" strike="noStrike">
                          <a:solidFill>
                            <a:schemeClr val="tx1"/>
                          </a:solidFill>
                          <a:effectLst/>
                          <a:latin typeface="+mj-lt"/>
                        </a:rPr>
                        <a:t>Lågpendlingskommun nära större stad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68509"/>
                  </a:ext>
                </a:extLst>
              </a:tr>
              <a:tr h="509451">
                <a:tc>
                  <a:txBody>
                    <a:bodyPr/>
                    <a:lstStyle/>
                    <a:p>
                      <a:pPr algn="r" fontAlgn="b"/>
                      <a:r>
                        <a:rPr lang="sv-SE" sz="1000" b="0" i="0" u="none" strike="noStrike">
                          <a:solidFill>
                            <a:schemeClr val="tx1"/>
                          </a:solidFill>
                          <a:effectLst/>
                          <a:latin typeface="+mj-lt"/>
                        </a:rPr>
                        <a:t>Mindre stad/tätort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5552209"/>
                  </a:ext>
                </a:extLst>
              </a:tr>
              <a:tr h="509451">
                <a:tc>
                  <a:txBody>
                    <a:bodyPr/>
                    <a:lstStyle/>
                    <a:p>
                      <a:pPr algn="r" fontAlgn="b"/>
                      <a:r>
                        <a:rPr lang="sv-SE" sz="1000" b="0" i="0" u="none" strike="noStrike">
                          <a:solidFill>
                            <a:schemeClr val="tx1"/>
                          </a:solidFill>
                          <a:effectLst/>
                          <a:latin typeface="+mj-lt"/>
                        </a:rPr>
                        <a:t>Pendlingskommun nära mindre stad/tätort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9139137"/>
                  </a:ext>
                </a:extLst>
              </a:tr>
              <a:tr h="509451">
                <a:tc>
                  <a:txBody>
                    <a:bodyPr/>
                    <a:lstStyle/>
                    <a:p>
                      <a:pPr algn="r" fontAlgn="b"/>
                      <a:r>
                        <a:rPr lang="sv-SE" sz="1000" b="0" i="0" u="none" strike="noStrike">
                          <a:solidFill>
                            <a:schemeClr val="tx1"/>
                          </a:solidFill>
                          <a:effectLst/>
                          <a:latin typeface="+mj-lt"/>
                        </a:rPr>
                        <a:t>Landsbygdskommun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5187320"/>
                  </a:ext>
                </a:extLst>
              </a:tr>
              <a:tr h="509451">
                <a:tc>
                  <a:txBody>
                    <a:bodyPr/>
                    <a:lstStyle/>
                    <a:p>
                      <a:pPr algn="r" fontAlgn="b"/>
                      <a:r>
                        <a:rPr lang="sv-SE" sz="1000" b="0" i="0" u="none" strike="noStrike">
                          <a:solidFill>
                            <a:schemeClr val="tx1"/>
                          </a:solidFill>
                          <a:effectLst/>
                          <a:latin typeface="+mj-lt"/>
                        </a:rPr>
                        <a:t>Landsbygdskommun med besöksnäring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8683588"/>
                  </a:ext>
                </a:extLst>
              </a:tr>
            </a:tbl>
          </a:graphicData>
        </a:graphic>
      </p:graphicFrame>
      <p:sp>
        <p:nvSpPr>
          <p:cNvPr id="12" name="TextBox 11">
            <a:extLst>
              <a:ext uri="{FF2B5EF4-FFF2-40B4-BE49-F238E27FC236}">
                <a16:creationId xmlns:a16="http://schemas.microsoft.com/office/drawing/2014/main" id="{FC5A1C6A-78BE-F424-DF17-63C6368DBCD9}"/>
              </a:ext>
            </a:extLst>
          </p:cNvPr>
          <p:cNvSpPr txBox="1"/>
          <p:nvPr/>
        </p:nvSpPr>
        <p:spPr>
          <a:xfrm>
            <a:off x="8888357" y="5567265"/>
            <a:ext cx="487680" cy="276999"/>
          </a:xfrm>
          <a:prstGeom prst="rect">
            <a:avLst/>
          </a:prstGeom>
          <a:noFill/>
        </p:spPr>
        <p:txBody>
          <a:bodyPr wrap="square" rtlCol="0">
            <a:spAutoFit/>
          </a:bodyPr>
          <a:lstStyle/>
          <a:p>
            <a:r>
              <a:rPr lang="sv-SE" sz="1200"/>
              <a:t>%</a:t>
            </a:r>
          </a:p>
        </p:txBody>
      </p:sp>
      <p:sp>
        <p:nvSpPr>
          <p:cNvPr id="13" name="textruta 1">
            <a:extLst>
              <a:ext uri="{FF2B5EF4-FFF2-40B4-BE49-F238E27FC236}">
                <a16:creationId xmlns:a16="http://schemas.microsoft.com/office/drawing/2014/main" id="{8B9E555D-0D4D-E1F7-F35E-A0C5A7C5E4CF}"/>
              </a:ext>
            </a:extLst>
          </p:cNvPr>
          <p:cNvSpPr txBox="1">
            <a:spLocks noChangeArrowheads="1"/>
          </p:cNvSpPr>
          <p:nvPr/>
        </p:nvSpPr>
        <p:spPr bwMode="auto">
          <a:xfrm>
            <a:off x="7302504" y="6032453"/>
            <a:ext cx="1667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solidFill>
                  <a:schemeClr val="tx1">
                    <a:lumMod val="75000"/>
                    <a:lumOff val="25000"/>
                  </a:schemeClr>
                </a:solidFill>
                <a:latin typeface="Arial" panose="020B0604020202020204" pitchFamily="34" charset="0"/>
                <a:cs typeface="Arial" panose="020B0604020202020204" pitchFamily="34" charset="0"/>
              </a:rPr>
              <a:t>Fråga:</a:t>
            </a:r>
            <a:r>
              <a:rPr lang="sv-SE" sz="800">
                <a:solidFill>
                  <a:schemeClr val="tx1">
                    <a:lumMod val="75000"/>
                    <a:lumOff val="25000"/>
                  </a:schemeClr>
                </a:solidFill>
                <a:latin typeface="Arial" panose="020B0604020202020204" pitchFamily="34" charset="0"/>
                <a:cs typeface="Arial" panose="020B0604020202020204" pitchFamily="34" charset="0"/>
              </a:rPr>
              <a:t> Vilka är de huvudsakliga orsakerna till det ökade elbehovet i din kommun? </a:t>
            </a:r>
            <a:endParaRPr lang="sv-SE" sz="800">
              <a:latin typeface="Arial" panose="020B0604020202020204" pitchFamily="34" charset="0"/>
              <a:cs typeface="Arial" panose="020B0604020202020204" pitchFamily="34" charset="0"/>
            </a:endParaRPr>
          </a:p>
        </p:txBody>
      </p:sp>
      <p:sp>
        <p:nvSpPr>
          <p:cNvPr id="14" name="textruta 1">
            <a:extLst>
              <a:ext uri="{FF2B5EF4-FFF2-40B4-BE49-F238E27FC236}">
                <a16:creationId xmlns:a16="http://schemas.microsoft.com/office/drawing/2014/main" id="{D35037B5-1A65-D24D-352D-87F53728252B}"/>
              </a:ext>
            </a:extLst>
          </p:cNvPr>
          <p:cNvSpPr txBox="1">
            <a:spLocks noChangeArrowheads="1"/>
          </p:cNvSpPr>
          <p:nvPr/>
        </p:nvSpPr>
        <p:spPr bwMode="auto">
          <a:xfrm>
            <a:off x="9150273" y="6032453"/>
            <a:ext cx="19639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Om bedömer ökat elbehov i kommunen, 2 463 intervjuer.</a:t>
            </a:r>
          </a:p>
        </p:txBody>
      </p:sp>
    </p:spTree>
    <p:extLst>
      <p:ext uri="{BB962C8B-B14F-4D97-AF65-F5344CB8AC3E}">
        <p14:creationId xmlns:p14="http://schemas.microsoft.com/office/powerpoint/2010/main" val="315586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7" dur="5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fade">
                                      <p:cBhvr>
                                        <p:cTn id="12" dur="500"/>
                                        <p:tgtEl>
                                          <p:spTgt spid="3">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fade">
                                      <p:cBhvr>
                                        <p:cTn id="17" dur="500"/>
                                        <p:tgtEl>
                                          <p:spTgt spid="3">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fade">
                                      <p:cBhvr>
                                        <p:cTn id="22" dur="500"/>
                                        <p:tgtEl>
                                          <p:spTgt spid="3">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graphicEl>
                                              <a:chart seriesIdx="3" categoryIdx="-4" bldStep="series"/>
                                            </p:graphicEl>
                                          </p:spTgt>
                                        </p:tgtEl>
                                        <p:attrNameLst>
                                          <p:attrName>style.visibility</p:attrName>
                                        </p:attrNameLst>
                                      </p:cBhvr>
                                      <p:to>
                                        <p:strVal val="visible"/>
                                      </p:to>
                                    </p:set>
                                    <p:animEffect transition="in" filter="fade">
                                      <p:cBhvr>
                                        <p:cTn id="27" dur="500"/>
                                        <p:tgtEl>
                                          <p:spTgt spid="3">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42022-29E5-9EDC-1374-857431B4EFF2}"/>
            </a:ext>
          </a:extLst>
        </p:cNvPr>
        <p:cNvGrpSpPr/>
        <p:nvPr/>
      </p:nvGrpSpPr>
      <p:grpSpPr>
        <a:xfrm>
          <a:off x="0" y="0"/>
          <a:ext cx="0" cy="0"/>
          <a:chOff x="0" y="0"/>
          <a:chExt cx="0" cy="0"/>
        </a:xfrm>
      </p:grpSpPr>
      <p:sp>
        <p:nvSpPr>
          <p:cNvPr id="3" name="textruta 1">
            <a:extLst>
              <a:ext uri="{FF2B5EF4-FFF2-40B4-BE49-F238E27FC236}">
                <a16:creationId xmlns:a16="http://schemas.microsoft.com/office/drawing/2014/main" id="{346FC456-2093-561D-BCB2-733FC5222433}"/>
              </a:ext>
            </a:extLst>
          </p:cNvPr>
          <p:cNvSpPr txBox="1">
            <a:spLocks noChangeArrowheads="1"/>
          </p:cNvSpPr>
          <p:nvPr/>
        </p:nvSpPr>
        <p:spPr bwMode="auto">
          <a:xfrm>
            <a:off x="9150273" y="6032453"/>
            <a:ext cx="23086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1"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Bas: </a:t>
            </a:r>
            <a:r>
              <a:rPr kumimoji="0" lang="sv-SE" sz="8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ＭＳ Ｐゴシック" pitchFamily="-110" charset="-128"/>
                <a:cs typeface="Arial" panose="020B0604020202020204" pitchFamily="34" charset="0"/>
              </a:rPr>
              <a:t>Samtliga kommunpolitiker, 2 755 intervjuer. </a:t>
            </a:r>
          </a:p>
        </p:txBody>
      </p:sp>
      <p:graphicFrame>
        <p:nvGraphicFramePr>
          <p:cNvPr id="15" name="Chart 13">
            <a:extLst>
              <a:ext uri="{FF2B5EF4-FFF2-40B4-BE49-F238E27FC236}">
                <a16:creationId xmlns:a16="http://schemas.microsoft.com/office/drawing/2014/main" id="{95DB71E3-FAB7-B500-D393-C1547147AD63}"/>
              </a:ext>
            </a:extLst>
          </p:cNvPr>
          <p:cNvGraphicFramePr/>
          <p:nvPr>
            <p:extLst>
              <p:ext uri="{D42A27DB-BD31-4B8C-83A1-F6EECF244321}">
                <p14:modId xmlns:p14="http://schemas.microsoft.com/office/powerpoint/2010/main" val="3718711338"/>
              </p:ext>
            </p:extLst>
          </p:nvPr>
        </p:nvGraphicFramePr>
        <p:xfrm>
          <a:off x="6986645" y="871361"/>
          <a:ext cx="3437165" cy="37981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33">
            <a:extLst>
              <a:ext uri="{FF2B5EF4-FFF2-40B4-BE49-F238E27FC236}">
                <a16:creationId xmlns:a16="http://schemas.microsoft.com/office/drawing/2014/main" id="{B4636898-0C33-39DB-B281-E47AF4761166}"/>
              </a:ext>
            </a:extLst>
          </p:cNvPr>
          <p:cNvGraphicFramePr/>
          <p:nvPr>
            <p:extLst>
              <p:ext uri="{D42A27DB-BD31-4B8C-83A1-F6EECF244321}">
                <p14:modId xmlns:p14="http://schemas.microsoft.com/office/powerpoint/2010/main" val="3110192307"/>
              </p:ext>
            </p:extLst>
          </p:nvPr>
        </p:nvGraphicFramePr>
        <p:xfrm>
          <a:off x="7612048" y="4545958"/>
          <a:ext cx="2759632" cy="1127447"/>
        </p:xfrm>
        <a:graphic>
          <a:graphicData uri="http://schemas.openxmlformats.org/drawingml/2006/chart">
            <c:chart xmlns:c="http://schemas.openxmlformats.org/drawingml/2006/chart" xmlns:r="http://schemas.openxmlformats.org/officeDocument/2006/relationships" r:id="rId4"/>
          </a:graphicData>
        </a:graphic>
      </p:graphicFrame>
      <p:cxnSp>
        <p:nvCxnSpPr>
          <p:cNvPr id="21" name="Rak koppling 20">
            <a:extLst>
              <a:ext uri="{FF2B5EF4-FFF2-40B4-BE49-F238E27FC236}">
                <a16:creationId xmlns:a16="http://schemas.microsoft.com/office/drawing/2014/main" id="{805C2720-896F-28D8-E90A-52D0F5AD91EA}"/>
              </a:ext>
            </a:extLst>
          </p:cNvPr>
          <p:cNvCxnSpPr>
            <a:cxnSpLocks/>
          </p:cNvCxnSpPr>
          <p:nvPr/>
        </p:nvCxnSpPr>
        <p:spPr>
          <a:xfrm>
            <a:off x="9058233" y="1282356"/>
            <a:ext cx="0" cy="4104389"/>
          </a:xfrm>
          <a:prstGeom prst="line">
            <a:avLst/>
          </a:prstGeom>
        </p:spPr>
        <p:style>
          <a:lnRef idx="1">
            <a:schemeClr val="accent5"/>
          </a:lnRef>
          <a:fillRef idx="0">
            <a:schemeClr val="accent5"/>
          </a:fillRef>
          <a:effectRef idx="0">
            <a:schemeClr val="accent5"/>
          </a:effectRef>
          <a:fontRef idx="minor">
            <a:schemeClr val="tx1"/>
          </a:fontRef>
        </p:style>
      </p:cxnSp>
      <p:sp>
        <p:nvSpPr>
          <p:cNvPr id="30" name="textruta 29">
            <a:extLst>
              <a:ext uri="{FF2B5EF4-FFF2-40B4-BE49-F238E27FC236}">
                <a16:creationId xmlns:a16="http://schemas.microsoft.com/office/drawing/2014/main" id="{89F56062-27AF-BE9F-4083-7222033903FC}"/>
              </a:ext>
            </a:extLst>
          </p:cNvPr>
          <p:cNvSpPr txBox="1"/>
          <p:nvPr/>
        </p:nvSpPr>
        <p:spPr>
          <a:xfrm>
            <a:off x="7867911" y="722687"/>
            <a:ext cx="772796" cy="261610"/>
          </a:xfrm>
          <a:prstGeom prst="rect">
            <a:avLst/>
          </a:prstGeom>
          <a:noFill/>
        </p:spPr>
        <p:txBody>
          <a:bodyPr wrap="square" rtlCol="0">
            <a:spAutoFit/>
          </a:bodyPr>
          <a:lstStyle/>
          <a:p>
            <a:pPr algn="ctr"/>
            <a:r>
              <a:rPr lang="sv-SE" sz="1100"/>
              <a:t>Negativ</a:t>
            </a:r>
          </a:p>
        </p:txBody>
      </p:sp>
      <p:sp>
        <p:nvSpPr>
          <p:cNvPr id="32" name="textruta 31">
            <a:extLst>
              <a:ext uri="{FF2B5EF4-FFF2-40B4-BE49-F238E27FC236}">
                <a16:creationId xmlns:a16="http://schemas.microsoft.com/office/drawing/2014/main" id="{2C22E037-128B-F5C3-648A-2A85EE088C7D}"/>
              </a:ext>
            </a:extLst>
          </p:cNvPr>
          <p:cNvSpPr txBox="1"/>
          <p:nvPr/>
        </p:nvSpPr>
        <p:spPr>
          <a:xfrm>
            <a:off x="9521973" y="738451"/>
            <a:ext cx="772796" cy="261610"/>
          </a:xfrm>
          <a:prstGeom prst="rect">
            <a:avLst/>
          </a:prstGeom>
          <a:noFill/>
        </p:spPr>
        <p:txBody>
          <a:bodyPr wrap="square" rtlCol="0">
            <a:spAutoFit/>
          </a:bodyPr>
          <a:lstStyle/>
          <a:p>
            <a:pPr algn="ctr"/>
            <a:r>
              <a:rPr lang="sv-SE" sz="1100"/>
              <a:t>Positiv</a:t>
            </a:r>
          </a:p>
        </p:txBody>
      </p:sp>
      <p:pic>
        <p:nvPicPr>
          <p:cNvPr id="33" name="Picture 2">
            <a:extLst>
              <a:ext uri="{FF2B5EF4-FFF2-40B4-BE49-F238E27FC236}">
                <a16:creationId xmlns:a16="http://schemas.microsoft.com/office/drawing/2014/main" id="{41661A40-34FB-04FB-D7EA-8DD9FFC847E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43465" y="3940880"/>
            <a:ext cx="284034" cy="28403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Samhällskunskap - Miljöpartiet">
            <a:extLst>
              <a:ext uri="{FF2B5EF4-FFF2-40B4-BE49-F238E27FC236}">
                <a16:creationId xmlns:a16="http://schemas.microsoft.com/office/drawing/2014/main" id="{FA8E0F95-1766-3BE3-7099-7AB83059F28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414341" y="3055687"/>
            <a:ext cx="328212" cy="2847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socialdemokraterna_logotyp_staende_positiv_cmyk ...">
            <a:extLst>
              <a:ext uri="{FF2B5EF4-FFF2-40B4-BE49-F238E27FC236}">
                <a16:creationId xmlns:a16="http://schemas.microsoft.com/office/drawing/2014/main" id="{3AEF44D9-BEEA-833F-9140-096AFC96F631}"/>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443464" y="3493202"/>
            <a:ext cx="284033" cy="2861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Grafisk profil - Centerpartiet">
            <a:extLst>
              <a:ext uri="{FF2B5EF4-FFF2-40B4-BE49-F238E27FC236}">
                <a16:creationId xmlns:a16="http://schemas.microsoft.com/office/drawing/2014/main" id="{1D57909B-BF05-B7D4-3591-DF52A8ACEC3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443465" y="2147597"/>
            <a:ext cx="284034" cy="28188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Liberalerna – Wikipedia">
            <a:extLst>
              <a:ext uri="{FF2B5EF4-FFF2-40B4-BE49-F238E27FC236}">
                <a16:creationId xmlns:a16="http://schemas.microsoft.com/office/drawing/2014/main" id="{FB193147-35C4-51DB-49B5-4547762BD4F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488637" y="1711797"/>
            <a:ext cx="220769" cy="26729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KD - Pressmaterial">
            <a:extLst>
              <a:ext uri="{FF2B5EF4-FFF2-40B4-BE49-F238E27FC236}">
                <a16:creationId xmlns:a16="http://schemas.microsoft.com/office/drawing/2014/main" id="{C788AB0C-9EB3-EB2B-8CCD-0D175DBBC30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464104" y="2597083"/>
            <a:ext cx="252723" cy="25221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SD Partisymbol | Sverigedemokraterna">
            <a:extLst>
              <a:ext uri="{FF2B5EF4-FFF2-40B4-BE49-F238E27FC236}">
                <a16:creationId xmlns:a16="http://schemas.microsoft.com/office/drawing/2014/main" id="{3CA0A63A-2FE0-ACCF-2AFB-C1BE914EC6D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434359" y="4372755"/>
            <a:ext cx="297846" cy="317938"/>
          </a:xfrm>
          <a:prstGeom prst="rect">
            <a:avLst/>
          </a:prstGeom>
          <a:noFill/>
          <a:extLst>
            <a:ext uri="{909E8E84-426E-40DD-AFC4-6F175D3DCCD1}">
              <a14:hiddenFill xmlns:a14="http://schemas.microsoft.com/office/drawing/2010/main">
                <a:solidFill>
                  <a:srgbClr val="FFFFFF"/>
                </a:solidFill>
              </a14:hiddenFill>
            </a:ext>
          </a:extLst>
        </p:spPr>
      </p:pic>
      <p:sp>
        <p:nvSpPr>
          <p:cNvPr id="41" name="textruta 1">
            <a:extLst>
              <a:ext uri="{FF2B5EF4-FFF2-40B4-BE49-F238E27FC236}">
                <a16:creationId xmlns:a16="http://schemas.microsoft.com/office/drawing/2014/main" id="{F2B73846-78FC-432C-7B41-B77358C52422}"/>
              </a:ext>
            </a:extLst>
          </p:cNvPr>
          <p:cNvSpPr txBox="1">
            <a:spLocks noChangeArrowheads="1"/>
          </p:cNvSpPr>
          <p:nvPr/>
        </p:nvSpPr>
        <p:spPr bwMode="auto">
          <a:xfrm>
            <a:off x="7302504" y="6032453"/>
            <a:ext cx="16677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solidFill>
                  <a:schemeClr val="tx1">
                    <a:lumMod val="75000"/>
                    <a:lumOff val="25000"/>
                  </a:schemeClr>
                </a:solidFill>
                <a:latin typeface="Arial" panose="020B0604020202020204" pitchFamily="34" charset="0"/>
                <a:cs typeface="Arial" panose="020B0604020202020204" pitchFamily="34" charset="0"/>
              </a:rPr>
              <a:t>Fråga: </a:t>
            </a:r>
            <a:r>
              <a:rPr lang="sv-SE" sz="800">
                <a:solidFill>
                  <a:schemeClr val="tx1">
                    <a:lumMod val="75000"/>
                    <a:lumOff val="25000"/>
                  </a:schemeClr>
                </a:solidFill>
                <a:latin typeface="Arial" panose="020B0604020202020204" pitchFamily="34" charset="0"/>
                <a:cs typeface="Arial" panose="020B0604020202020204" pitchFamily="34" charset="0"/>
              </a:rPr>
              <a:t>Vad är din inställning till att bygga/bygga ut nedanstående i din kommun under de närmaste 5–10 åren? </a:t>
            </a:r>
            <a:endParaRPr lang="sv-SE" sz="800">
              <a:latin typeface="Arial" panose="020B0604020202020204" pitchFamily="34" charset="0"/>
              <a:cs typeface="Arial" panose="020B0604020202020204" pitchFamily="34" charset="0"/>
            </a:endParaRPr>
          </a:p>
        </p:txBody>
      </p:sp>
      <p:pic>
        <p:nvPicPr>
          <p:cNvPr id="2" name="Picture 10" descr="M logga | Moderaterna">
            <a:extLst>
              <a:ext uri="{FF2B5EF4-FFF2-40B4-BE49-F238E27FC236}">
                <a16:creationId xmlns:a16="http://schemas.microsoft.com/office/drawing/2014/main" id="{620E4DFE-F7DC-BFAF-5BCE-3F308C8DB390}"/>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421187" y="1261839"/>
            <a:ext cx="276008" cy="2760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Tabell 22">
            <a:extLst>
              <a:ext uri="{FF2B5EF4-FFF2-40B4-BE49-F238E27FC236}">
                <a16:creationId xmlns:a16="http://schemas.microsoft.com/office/drawing/2014/main" id="{535EF39F-E47B-70F8-341D-D132F6AE98C0}"/>
              </a:ext>
            </a:extLst>
          </p:cNvPr>
          <p:cNvGraphicFramePr>
            <a:graphicFrameLocks noGrp="1"/>
          </p:cNvGraphicFramePr>
          <p:nvPr/>
        </p:nvGraphicFramePr>
        <p:xfrm>
          <a:off x="6391068" y="4760936"/>
          <a:ext cx="1404594" cy="982712"/>
        </p:xfrm>
        <a:graphic>
          <a:graphicData uri="http://schemas.openxmlformats.org/drawingml/2006/table">
            <a:tbl>
              <a:tblPr firstRow="1" bandRow="1">
                <a:tableStyleId>{5C22544A-7EE6-4342-B048-85BDC9FD1C3A}</a:tableStyleId>
              </a:tblPr>
              <a:tblGrid>
                <a:gridCol w="1404594">
                  <a:extLst>
                    <a:ext uri="{9D8B030D-6E8A-4147-A177-3AD203B41FA5}">
                      <a16:colId xmlns:a16="http://schemas.microsoft.com/office/drawing/2014/main" val="23177516"/>
                    </a:ext>
                  </a:extLst>
                </a:gridCol>
              </a:tblGrid>
              <a:tr h="491356">
                <a:tc>
                  <a:txBody>
                    <a:bodyPr/>
                    <a:lstStyle/>
                    <a:p>
                      <a:pPr algn="r"/>
                      <a:r>
                        <a:rPr lang="sv-SE" sz="900" b="0">
                          <a:solidFill>
                            <a:schemeClr val="tx1"/>
                          </a:solidFill>
                          <a:latin typeface="+mn-lt"/>
                        </a:rPr>
                        <a:t>Bra förmåga att</a:t>
                      </a:r>
                    </a:p>
                    <a:p>
                      <a:pPr algn="r"/>
                      <a:r>
                        <a:rPr lang="sv-SE" sz="900" b="0">
                          <a:solidFill>
                            <a:schemeClr val="tx1"/>
                          </a:solidFill>
                          <a:latin typeface="+mn-lt"/>
                        </a:rPr>
                        <a:t> möta elbehov</a:t>
                      </a:r>
                      <a:endParaRPr lang="sv-SE" sz="900">
                        <a:latin typeface="+mn-lt"/>
                      </a:endParaRPr>
                    </a:p>
                  </a:txBody>
                  <a:tcPr>
                    <a:solidFill>
                      <a:schemeClr val="bg1"/>
                    </a:solidFill>
                  </a:tcPr>
                </a:tc>
                <a:extLst>
                  <a:ext uri="{0D108BD9-81ED-4DB2-BD59-A6C34878D82A}">
                    <a16:rowId xmlns:a16="http://schemas.microsoft.com/office/drawing/2014/main" val="1883585018"/>
                  </a:ext>
                </a:extLst>
              </a:tr>
              <a:tr h="491356">
                <a:tc>
                  <a:txBody>
                    <a:bodyPr/>
                    <a:lstStyle/>
                    <a:p>
                      <a:pPr algn="r"/>
                      <a:r>
                        <a:rPr lang="sv-SE" sz="900" b="0" kern="1200">
                          <a:solidFill>
                            <a:schemeClr val="tx1"/>
                          </a:solidFill>
                          <a:latin typeface="+mn-lt"/>
                          <a:ea typeface="+mn-ea"/>
                          <a:cs typeface="+mn-cs"/>
                        </a:rPr>
                        <a:t>Dålig förmåga att</a:t>
                      </a:r>
                    </a:p>
                    <a:p>
                      <a:pPr algn="r"/>
                      <a:r>
                        <a:rPr lang="sv-SE" sz="900" b="0" kern="1200">
                          <a:solidFill>
                            <a:schemeClr val="tx1"/>
                          </a:solidFill>
                          <a:latin typeface="+mn-lt"/>
                          <a:ea typeface="+mn-ea"/>
                          <a:cs typeface="+mn-cs"/>
                        </a:rPr>
                        <a:t> möta elbehov</a:t>
                      </a:r>
                    </a:p>
                  </a:txBody>
                  <a:tcPr>
                    <a:solidFill>
                      <a:schemeClr val="bg1"/>
                    </a:solidFill>
                  </a:tcPr>
                </a:tc>
                <a:extLst>
                  <a:ext uri="{0D108BD9-81ED-4DB2-BD59-A6C34878D82A}">
                    <a16:rowId xmlns:a16="http://schemas.microsoft.com/office/drawing/2014/main" val="4149914806"/>
                  </a:ext>
                </a:extLst>
              </a:tr>
            </a:tbl>
          </a:graphicData>
        </a:graphic>
      </p:graphicFrame>
      <mc:AlternateContent xmlns:mc="http://schemas.openxmlformats.org/markup-compatibility/2006" xmlns:cx4="http://schemas.microsoft.com/office/drawing/2016/5/10/chartex">
        <mc:Choice Requires="cx4">
          <p:graphicFrame>
            <p:nvGraphicFramePr>
              <p:cNvPr id="7" name="Chart 6">
                <a:extLst>
                  <a:ext uri="{FF2B5EF4-FFF2-40B4-BE49-F238E27FC236}">
                    <a16:creationId xmlns:a16="http://schemas.microsoft.com/office/drawing/2014/main" id="{B0B5DCB7-29A8-408A-B25D-9AF99175FA89}"/>
                  </a:ext>
                </a:extLst>
              </p:cNvPr>
              <p:cNvGraphicFramePr/>
              <p:nvPr>
                <p:extLst>
                  <p:ext uri="{D42A27DB-BD31-4B8C-83A1-F6EECF244321}">
                    <p14:modId xmlns:p14="http://schemas.microsoft.com/office/powerpoint/2010/main" val="350789860"/>
                  </p:ext>
                </p:extLst>
              </p:nvPr>
            </p:nvGraphicFramePr>
            <p:xfrm>
              <a:off x="-244800" y="824400"/>
              <a:ext cx="5698800" cy="4744800"/>
            </p:xfrm>
            <a:graphic>
              <a:graphicData uri="http://schemas.microsoft.com/office/drawing/2014/chartex">
                <cx:chart xmlns:cx="http://schemas.microsoft.com/office/drawing/2014/chartex" xmlns:r="http://schemas.openxmlformats.org/officeDocument/2006/relationships" r:id="rId13"/>
              </a:graphicData>
            </a:graphic>
          </p:graphicFrame>
        </mc:Choice>
        <mc:Fallback xmlns="">
          <p:pic>
            <p:nvPicPr>
              <p:cNvPr id="7" name="Chart 6">
                <a:extLst>
                  <a:ext uri="{FF2B5EF4-FFF2-40B4-BE49-F238E27FC236}">
                    <a16:creationId xmlns:a16="http://schemas.microsoft.com/office/drawing/2014/main" id="{B0B5DCB7-29A8-408A-B25D-9AF99175FA89}"/>
                  </a:ext>
                </a:extLst>
              </p:cNvPr>
              <p:cNvPicPr>
                <a:picLocks noGrp="1" noRot="1" noChangeAspect="1" noMove="1" noResize="1" noEditPoints="1" noAdjustHandles="1" noChangeArrowheads="1" noChangeShapeType="1"/>
              </p:cNvPicPr>
              <p:nvPr/>
            </p:nvPicPr>
            <p:blipFill>
              <a:blip r:embed="rId14"/>
              <a:stretch>
                <a:fillRect/>
              </a:stretch>
            </p:blipFill>
            <p:spPr>
              <a:xfrm>
                <a:off x="-244800" y="824400"/>
                <a:ext cx="5698800" cy="4744800"/>
              </a:xfrm>
              <a:prstGeom prst="rect">
                <a:avLst/>
              </a:prstGeom>
            </p:spPr>
          </p:pic>
        </mc:Fallback>
      </mc:AlternateContent>
      <p:sp>
        <p:nvSpPr>
          <p:cNvPr id="18" name="Rectangle 17">
            <a:extLst>
              <a:ext uri="{FF2B5EF4-FFF2-40B4-BE49-F238E27FC236}">
                <a16:creationId xmlns:a16="http://schemas.microsoft.com/office/drawing/2014/main" id="{A7282A3D-83C1-488B-942F-4D67CC8CBB34}"/>
              </a:ext>
            </a:extLst>
          </p:cNvPr>
          <p:cNvSpPr/>
          <p:nvPr/>
        </p:nvSpPr>
        <p:spPr>
          <a:xfrm>
            <a:off x="2981325" y="5266214"/>
            <a:ext cx="2472675" cy="322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20">
            <a:extLst>
              <a:ext uri="{FF2B5EF4-FFF2-40B4-BE49-F238E27FC236}">
                <a16:creationId xmlns:a16="http://schemas.microsoft.com/office/drawing/2014/main" id="{B33147C5-44B0-5ED5-1A90-3155DCE0586A}"/>
              </a:ext>
            </a:extLst>
          </p:cNvPr>
          <p:cNvSpPr/>
          <p:nvPr/>
        </p:nvSpPr>
        <p:spPr>
          <a:xfrm>
            <a:off x="3879797" y="2167049"/>
            <a:ext cx="2528007" cy="74378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 name="Straight Arrow Connector 22">
            <a:extLst>
              <a:ext uri="{FF2B5EF4-FFF2-40B4-BE49-F238E27FC236}">
                <a16:creationId xmlns:a16="http://schemas.microsoft.com/office/drawing/2014/main" id="{A410B729-2704-A6E0-9F0E-40D3BF13896C}"/>
              </a:ext>
            </a:extLst>
          </p:cNvPr>
          <p:cNvCxnSpPr>
            <a:cxnSpLocks/>
          </p:cNvCxnSpPr>
          <p:nvPr/>
        </p:nvCxnSpPr>
        <p:spPr>
          <a:xfrm>
            <a:off x="3363134" y="2538943"/>
            <a:ext cx="600389" cy="0"/>
          </a:xfrm>
          <a:prstGeom prst="straightConnector1">
            <a:avLst/>
          </a:prstGeom>
          <a:ln w="95250" cap="rnd">
            <a:solidFill>
              <a:schemeClr val="accent5"/>
            </a:solidFill>
            <a:round/>
            <a:tailEnd type="triangle" w="med" len="sm"/>
          </a:ln>
        </p:spPr>
        <p:style>
          <a:lnRef idx="1">
            <a:schemeClr val="accent1"/>
          </a:lnRef>
          <a:fillRef idx="0">
            <a:schemeClr val="accent1"/>
          </a:fillRef>
          <a:effectRef idx="0">
            <a:schemeClr val="accent1"/>
          </a:effectRef>
          <a:fontRef idx="minor">
            <a:schemeClr val="tx1"/>
          </a:fontRef>
        </p:style>
      </p:cxnSp>
      <p:sp>
        <p:nvSpPr>
          <p:cNvPr id="23" name="Rectangle 30">
            <a:extLst>
              <a:ext uri="{FF2B5EF4-FFF2-40B4-BE49-F238E27FC236}">
                <a16:creationId xmlns:a16="http://schemas.microsoft.com/office/drawing/2014/main" id="{5B76CF3D-C957-266E-85A5-0C7F42EF92DB}"/>
              </a:ext>
            </a:extLst>
          </p:cNvPr>
          <p:cNvSpPr/>
          <p:nvPr/>
        </p:nvSpPr>
        <p:spPr>
          <a:xfrm>
            <a:off x="3881510" y="2983198"/>
            <a:ext cx="2514695" cy="745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 name="Straight Arrow Connector 23">
            <a:extLst>
              <a:ext uri="{FF2B5EF4-FFF2-40B4-BE49-F238E27FC236}">
                <a16:creationId xmlns:a16="http://schemas.microsoft.com/office/drawing/2014/main" id="{929C6908-32D4-54A7-FC60-1EB30F8CEB2C}"/>
              </a:ext>
            </a:extLst>
          </p:cNvPr>
          <p:cNvCxnSpPr>
            <a:cxnSpLocks/>
          </p:cNvCxnSpPr>
          <p:nvPr/>
        </p:nvCxnSpPr>
        <p:spPr>
          <a:xfrm>
            <a:off x="3363134" y="3348568"/>
            <a:ext cx="600389" cy="0"/>
          </a:xfrm>
          <a:prstGeom prst="straightConnector1">
            <a:avLst/>
          </a:prstGeom>
          <a:ln w="95250" cap="rnd">
            <a:solidFill>
              <a:schemeClr val="accent5"/>
            </a:solidFill>
            <a:round/>
            <a:tailEnd type="triangle" w="med" len="sm"/>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803B5A4-97A6-7E80-B59C-0B61AC442F8E}"/>
              </a:ext>
            </a:extLst>
          </p:cNvPr>
          <p:cNvSpPr/>
          <p:nvPr/>
        </p:nvSpPr>
        <p:spPr>
          <a:xfrm>
            <a:off x="3881510" y="3800757"/>
            <a:ext cx="2514695" cy="158597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112">
            <a:extLst>
              <a:ext uri="{FF2B5EF4-FFF2-40B4-BE49-F238E27FC236}">
                <a16:creationId xmlns:a16="http://schemas.microsoft.com/office/drawing/2014/main" id="{DF5A4FE6-9F0B-757E-2FED-C8C698B337B8}"/>
              </a:ext>
            </a:extLst>
          </p:cNvPr>
          <p:cNvSpPr txBox="1"/>
          <p:nvPr/>
        </p:nvSpPr>
        <p:spPr>
          <a:xfrm>
            <a:off x="3918864" y="3926391"/>
            <a:ext cx="2467478" cy="1275414"/>
          </a:xfrm>
          <a:prstGeom prst="rect">
            <a:avLst/>
          </a:prstGeom>
          <a:noFill/>
        </p:spPr>
        <p:txBody>
          <a:bodyPr wrap="square">
            <a:spAutoFit/>
          </a:bodyPr>
          <a:lstStyle/>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1: 73</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2: 73</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3: 78</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4: 81</a:t>
            </a:r>
            <a:endParaRPr kumimoji="0" lang="sv-SE" sz="1000" b="0" i="1" u="none" strike="noStrike" kern="1200" cap="none" spc="0" normalizeH="0" baseline="0" noProof="0">
              <a:ln>
                <a:noFill/>
              </a:ln>
              <a:solidFill>
                <a:srgbClr val="333333"/>
              </a:solidFill>
              <a:effectLst/>
              <a:uLnTx/>
              <a:uFillTx/>
              <a:latin typeface="Arial Nova Light" panose="020B0304020202020204" pitchFamily="34" charset="0"/>
              <a:ea typeface="+mn-ea"/>
              <a:cs typeface="+mn-cs"/>
            </a:endParaRPr>
          </a:p>
        </p:txBody>
      </p:sp>
      <p:cxnSp>
        <p:nvCxnSpPr>
          <p:cNvPr id="31" name="Straight Arrow Connector 22">
            <a:extLst>
              <a:ext uri="{FF2B5EF4-FFF2-40B4-BE49-F238E27FC236}">
                <a16:creationId xmlns:a16="http://schemas.microsoft.com/office/drawing/2014/main" id="{D12DDCB8-DBC4-5A1D-F70F-2D9138360294}"/>
              </a:ext>
            </a:extLst>
          </p:cNvPr>
          <p:cNvCxnSpPr>
            <a:cxnSpLocks/>
          </p:cNvCxnSpPr>
          <p:nvPr/>
        </p:nvCxnSpPr>
        <p:spPr>
          <a:xfrm>
            <a:off x="3372659" y="4158193"/>
            <a:ext cx="600389" cy="0"/>
          </a:xfrm>
          <a:prstGeom prst="straightConnector1">
            <a:avLst/>
          </a:prstGeom>
          <a:ln w="95250" cap="rnd">
            <a:solidFill>
              <a:schemeClr val="accent5"/>
            </a:solidFill>
            <a:round/>
            <a:tailEnd type="triangle" w="med" len="sm"/>
          </a:ln>
        </p:spPr>
        <p:style>
          <a:lnRef idx="1">
            <a:schemeClr val="accent1"/>
          </a:lnRef>
          <a:fillRef idx="0">
            <a:schemeClr val="accent1"/>
          </a:fillRef>
          <a:effectRef idx="0">
            <a:schemeClr val="accent1"/>
          </a:effectRef>
          <a:fontRef idx="minor">
            <a:schemeClr val="tx1"/>
          </a:fontRef>
        </p:style>
      </p:cxnSp>
      <p:sp>
        <p:nvSpPr>
          <p:cNvPr id="37" name="TextBox 112">
            <a:extLst>
              <a:ext uri="{FF2B5EF4-FFF2-40B4-BE49-F238E27FC236}">
                <a16:creationId xmlns:a16="http://schemas.microsoft.com/office/drawing/2014/main" id="{B2703725-C667-AF80-F241-36123F87BAF1}"/>
              </a:ext>
            </a:extLst>
          </p:cNvPr>
          <p:cNvSpPr txBox="1"/>
          <p:nvPr/>
        </p:nvSpPr>
        <p:spPr>
          <a:xfrm>
            <a:off x="3918864" y="2271469"/>
            <a:ext cx="253050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Vad är din inställning till att bygga/bygga ut elnät i din kommun under de närmaste 5–10 åren?</a:t>
            </a:r>
          </a:p>
        </p:txBody>
      </p:sp>
      <p:sp>
        <p:nvSpPr>
          <p:cNvPr id="42" name="TextBox 112">
            <a:extLst>
              <a:ext uri="{FF2B5EF4-FFF2-40B4-BE49-F238E27FC236}">
                <a16:creationId xmlns:a16="http://schemas.microsoft.com/office/drawing/2014/main" id="{A02AFFA1-7328-C560-3A92-B60F5619EFD2}"/>
              </a:ext>
            </a:extLst>
          </p:cNvPr>
          <p:cNvSpPr txBox="1"/>
          <p:nvPr/>
        </p:nvSpPr>
        <p:spPr>
          <a:xfrm>
            <a:off x="3918864" y="3064516"/>
            <a:ext cx="2467478" cy="6323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Balans = Andel (%) som är positivt inställd minus andelen (%) som är negativt inställd.</a:t>
            </a:r>
          </a:p>
        </p:txBody>
      </p:sp>
      <p:sp>
        <p:nvSpPr>
          <p:cNvPr id="43" name="Rubrik 2">
            <a:extLst>
              <a:ext uri="{FF2B5EF4-FFF2-40B4-BE49-F238E27FC236}">
                <a16:creationId xmlns:a16="http://schemas.microsoft.com/office/drawing/2014/main" id="{532F55C6-D456-7A19-F7E5-04AD57357F8E}"/>
              </a:ext>
            </a:extLst>
          </p:cNvPr>
          <p:cNvSpPr txBox="1">
            <a:spLocks/>
          </p:cNvSpPr>
          <p:nvPr/>
        </p:nvSpPr>
        <p:spPr bwMode="auto">
          <a:xfrm>
            <a:off x="3962110" y="627311"/>
            <a:ext cx="3330036" cy="71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r>
              <a:rPr lang="sv-SE" b="1">
                <a:solidFill>
                  <a:schemeClr val="tx1">
                    <a:lumMod val="65000"/>
                    <a:lumOff val="35000"/>
                  </a:schemeClr>
                </a:solidFill>
              </a:rPr>
              <a:t>Elnät </a:t>
            </a:r>
            <a:br>
              <a:rPr lang="sv-SE" b="1">
                <a:solidFill>
                  <a:schemeClr val="tx1">
                    <a:lumMod val="65000"/>
                    <a:lumOff val="35000"/>
                  </a:schemeClr>
                </a:solidFill>
              </a:rPr>
            </a:br>
            <a:r>
              <a:rPr lang="sv-SE" b="1">
                <a:solidFill>
                  <a:schemeClr val="tx1">
                    <a:lumMod val="65000"/>
                    <a:lumOff val="35000"/>
                  </a:schemeClr>
                </a:solidFill>
              </a:rPr>
              <a:t>(elprisområde)</a:t>
            </a:r>
          </a:p>
        </p:txBody>
      </p:sp>
      <p:grpSp>
        <p:nvGrpSpPr>
          <p:cNvPr id="44" name="Group 43">
            <a:extLst>
              <a:ext uri="{FF2B5EF4-FFF2-40B4-BE49-F238E27FC236}">
                <a16:creationId xmlns:a16="http://schemas.microsoft.com/office/drawing/2014/main" id="{ED7EB7EB-7788-9457-18EB-4D4189E36D68}"/>
              </a:ext>
            </a:extLst>
          </p:cNvPr>
          <p:cNvGrpSpPr/>
          <p:nvPr/>
        </p:nvGrpSpPr>
        <p:grpSpPr>
          <a:xfrm>
            <a:off x="1550760" y="2383797"/>
            <a:ext cx="317496" cy="288000"/>
            <a:chOff x="1579335" y="2344022"/>
            <a:chExt cx="317496" cy="288000"/>
          </a:xfrm>
        </p:grpSpPr>
        <p:sp>
          <p:nvSpPr>
            <p:cNvPr id="45" name="TextBox 44">
              <a:extLst>
                <a:ext uri="{FF2B5EF4-FFF2-40B4-BE49-F238E27FC236}">
                  <a16:creationId xmlns:a16="http://schemas.microsoft.com/office/drawing/2014/main" id="{9FFB5B9D-185C-F5B8-540D-144A7D5CCF77}"/>
                </a:ext>
              </a:extLst>
            </p:cNvPr>
            <p:cNvSpPr txBox="1"/>
            <p:nvPr/>
          </p:nvSpPr>
          <p:spPr>
            <a:xfrm>
              <a:off x="1579335" y="2353855"/>
              <a:ext cx="317496" cy="276999"/>
            </a:xfrm>
            <a:prstGeom prst="rect">
              <a:avLst/>
            </a:prstGeom>
            <a:noFill/>
          </p:spPr>
          <p:txBody>
            <a:bodyPr wrap="square" rtlCol="0">
              <a:spAutoFit/>
            </a:bodyPr>
            <a:lstStyle/>
            <a:p>
              <a:pPr algn="ctr"/>
              <a:r>
                <a:rPr lang="sv-SE" sz="1200">
                  <a:latin typeface="Arial Nova Light" panose="020B0304020202020204" pitchFamily="34" charset="0"/>
                </a:rPr>
                <a:t>2</a:t>
              </a:r>
            </a:p>
          </p:txBody>
        </p:sp>
        <p:sp>
          <p:nvSpPr>
            <p:cNvPr id="46" name="Oval 45">
              <a:extLst>
                <a:ext uri="{FF2B5EF4-FFF2-40B4-BE49-F238E27FC236}">
                  <a16:creationId xmlns:a16="http://schemas.microsoft.com/office/drawing/2014/main" id="{9D3339CE-5934-7B5F-E892-4E821C17F4AA}"/>
                </a:ext>
              </a:extLst>
            </p:cNvPr>
            <p:cNvSpPr/>
            <p:nvPr/>
          </p:nvSpPr>
          <p:spPr>
            <a:xfrm>
              <a:off x="1598998" y="2344022"/>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47" name="Group 46">
            <a:extLst>
              <a:ext uri="{FF2B5EF4-FFF2-40B4-BE49-F238E27FC236}">
                <a16:creationId xmlns:a16="http://schemas.microsoft.com/office/drawing/2014/main" id="{74CA7048-F707-7CB0-1BDA-9F7939F25FA9}"/>
              </a:ext>
            </a:extLst>
          </p:cNvPr>
          <p:cNvGrpSpPr/>
          <p:nvPr/>
        </p:nvGrpSpPr>
        <p:grpSpPr>
          <a:xfrm>
            <a:off x="1332750" y="3735936"/>
            <a:ext cx="317496" cy="288000"/>
            <a:chOff x="1361325" y="3620695"/>
            <a:chExt cx="317496" cy="288000"/>
          </a:xfrm>
        </p:grpSpPr>
        <p:sp>
          <p:nvSpPr>
            <p:cNvPr id="48" name="TextBox 47">
              <a:extLst>
                <a:ext uri="{FF2B5EF4-FFF2-40B4-BE49-F238E27FC236}">
                  <a16:creationId xmlns:a16="http://schemas.microsoft.com/office/drawing/2014/main" id="{81379F1E-C04C-ECA1-1EE2-D727EC1E15EF}"/>
                </a:ext>
              </a:extLst>
            </p:cNvPr>
            <p:cNvSpPr txBox="1"/>
            <p:nvPr/>
          </p:nvSpPr>
          <p:spPr>
            <a:xfrm>
              <a:off x="1361325" y="3630528"/>
              <a:ext cx="317496" cy="276999"/>
            </a:xfrm>
            <a:prstGeom prst="rect">
              <a:avLst/>
            </a:prstGeom>
            <a:noFill/>
          </p:spPr>
          <p:txBody>
            <a:bodyPr wrap="square" rtlCol="0">
              <a:spAutoFit/>
            </a:bodyPr>
            <a:lstStyle/>
            <a:p>
              <a:pPr algn="ctr"/>
              <a:r>
                <a:rPr lang="sv-SE" sz="1200">
                  <a:latin typeface="Arial Nova Light" panose="020B0304020202020204" pitchFamily="34" charset="0"/>
                </a:rPr>
                <a:t>3</a:t>
              </a:r>
            </a:p>
          </p:txBody>
        </p:sp>
        <p:sp>
          <p:nvSpPr>
            <p:cNvPr id="49" name="Oval 48">
              <a:extLst>
                <a:ext uri="{FF2B5EF4-FFF2-40B4-BE49-F238E27FC236}">
                  <a16:creationId xmlns:a16="http://schemas.microsoft.com/office/drawing/2014/main" id="{131B61B9-FCC1-8D81-11A6-7FAEB370C34D}"/>
                </a:ext>
              </a:extLst>
            </p:cNvPr>
            <p:cNvSpPr/>
            <p:nvPr/>
          </p:nvSpPr>
          <p:spPr>
            <a:xfrm>
              <a:off x="1380988" y="3620695"/>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50" name="Group 49">
            <a:extLst>
              <a:ext uri="{FF2B5EF4-FFF2-40B4-BE49-F238E27FC236}">
                <a16:creationId xmlns:a16="http://schemas.microsoft.com/office/drawing/2014/main" id="{899B6B8D-07F4-3127-60C1-0B81E9CE6FA3}"/>
              </a:ext>
            </a:extLst>
          </p:cNvPr>
          <p:cNvGrpSpPr/>
          <p:nvPr/>
        </p:nvGrpSpPr>
        <p:grpSpPr>
          <a:xfrm>
            <a:off x="1380375" y="5088074"/>
            <a:ext cx="317496" cy="288000"/>
            <a:chOff x="1380375" y="5088074"/>
            <a:chExt cx="317496" cy="288000"/>
          </a:xfrm>
        </p:grpSpPr>
        <p:sp>
          <p:nvSpPr>
            <p:cNvPr id="51" name="TextBox 50">
              <a:extLst>
                <a:ext uri="{FF2B5EF4-FFF2-40B4-BE49-F238E27FC236}">
                  <a16:creationId xmlns:a16="http://schemas.microsoft.com/office/drawing/2014/main" id="{C3FB9B7A-74A4-FBDA-7AEC-3E0646A72673}"/>
                </a:ext>
              </a:extLst>
            </p:cNvPr>
            <p:cNvSpPr txBox="1"/>
            <p:nvPr/>
          </p:nvSpPr>
          <p:spPr>
            <a:xfrm>
              <a:off x="1380375" y="5097907"/>
              <a:ext cx="317496" cy="276999"/>
            </a:xfrm>
            <a:prstGeom prst="rect">
              <a:avLst/>
            </a:prstGeom>
            <a:noFill/>
          </p:spPr>
          <p:txBody>
            <a:bodyPr wrap="square" rtlCol="0">
              <a:spAutoFit/>
            </a:bodyPr>
            <a:lstStyle/>
            <a:p>
              <a:pPr algn="ctr"/>
              <a:r>
                <a:rPr lang="sv-SE" sz="1200">
                  <a:latin typeface="Arial Nova Light" panose="020B0304020202020204" pitchFamily="34" charset="0"/>
                </a:rPr>
                <a:t>4</a:t>
              </a:r>
            </a:p>
          </p:txBody>
        </p:sp>
        <p:sp>
          <p:nvSpPr>
            <p:cNvPr id="52" name="Oval 51">
              <a:extLst>
                <a:ext uri="{FF2B5EF4-FFF2-40B4-BE49-F238E27FC236}">
                  <a16:creationId xmlns:a16="http://schemas.microsoft.com/office/drawing/2014/main" id="{AC0B2B8A-4B7F-5C17-8819-7F17CF97604D}"/>
                </a:ext>
              </a:extLst>
            </p:cNvPr>
            <p:cNvSpPr/>
            <p:nvPr/>
          </p:nvSpPr>
          <p:spPr>
            <a:xfrm>
              <a:off x="1400038" y="5088074"/>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53" name="Group 52">
            <a:extLst>
              <a:ext uri="{FF2B5EF4-FFF2-40B4-BE49-F238E27FC236}">
                <a16:creationId xmlns:a16="http://schemas.microsoft.com/office/drawing/2014/main" id="{89777232-6E1C-0323-B298-E73C480A0A57}"/>
              </a:ext>
            </a:extLst>
          </p:cNvPr>
          <p:cNvGrpSpPr/>
          <p:nvPr/>
        </p:nvGrpSpPr>
        <p:grpSpPr>
          <a:xfrm>
            <a:off x="2173613" y="1031658"/>
            <a:ext cx="317496" cy="288000"/>
            <a:chOff x="2106938" y="1079283"/>
            <a:chExt cx="317496" cy="288000"/>
          </a:xfrm>
        </p:grpSpPr>
        <p:sp>
          <p:nvSpPr>
            <p:cNvPr id="54" name="TextBox 53">
              <a:extLst>
                <a:ext uri="{FF2B5EF4-FFF2-40B4-BE49-F238E27FC236}">
                  <a16:creationId xmlns:a16="http://schemas.microsoft.com/office/drawing/2014/main" id="{C0A80199-74F4-6A14-4B89-54143908D416}"/>
                </a:ext>
              </a:extLst>
            </p:cNvPr>
            <p:cNvSpPr txBox="1"/>
            <p:nvPr/>
          </p:nvSpPr>
          <p:spPr>
            <a:xfrm>
              <a:off x="2106938" y="1089116"/>
              <a:ext cx="317496" cy="276999"/>
            </a:xfrm>
            <a:prstGeom prst="rect">
              <a:avLst/>
            </a:prstGeom>
            <a:noFill/>
          </p:spPr>
          <p:txBody>
            <a:bodyPr wrap="square" rtlCol="0">
              <a:spAutoFit/>
            </a:bodyPr>
            <a:lstStyle/>
            <a:p>
              <a:pPr algn="ctr"/>
              <a:r>
                <a:rPr lang="sv-SE" sz="1200">
                  <a:latin typeface="Arial Nova Light" panose="020B0304020202020204" pitchFamily="34" charset="0"/>
                </a:rPr>
                <a:t>1</a:t>
              </a:r>
            </a:p>
          </p:txBody>
        </p:sp>
        <p:sp>
          <p:nvSpPr>
            <p:cNvPr id="55" name="Oval 54">
              <a:extLst>
                <a:ext uri="{FF2B5EF4-FFF2-40B4-BE49-F238E27FC236}">
                  <a16:creationId xmlns:a16="http://schemas.microsoft.com/office/drawing/2014/main" id="{560F5D53-4171-8787-8A98-41BEB86D0B2F}"/>
                </a:ext>
              </a:extLst>
            </p:cNvPr>
            <p:cNvSpPr/>
            <p:nvPr/>
          </p:nvSpPr>
          <p:spPr>
            <a:xfrm>
              <a:off x="2126601" y="1079283"/>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textruta 41">
            <a:extLst>
              <a:ext uri="{FF2B5EF4-FFF2-40B4-BE49-F238E27FC236}">
                <a16:creationId xmlns:a16="http://schemas.microsoft.com/office/drawing/2014/main" id="{52AC43F4-80E3-C587-B454-3377AF33C73A}"/>
              </a:ext>
            </a:extLst>
          </p:cNvPr>
          <p:cNvSpPr txBox="1"/>
          <p:nvPr/>
        </p:nvSpPr>
        <p:spPr>
          <a:xfrm>
            <a:off x="8940800" y="5429253"/>
            <a:ext cx="2094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Arial" panose="020B0604020202020204"/>
                <a:ea typeface="+mn-ea"/>
                <a:cs typeface="+mn-cs"/>
              </a:rPr>
              <a:t>0</a:t>
            </a:r>
          </a:p>
        </p:txBody>
      </p:sp>
    </p:spTree>
    <p:extLst>
      <p:ext uri="{BB962C8B-B14F-4D97-AF65-F5344CB8AC3E}">
        <p14:creationId xmlns:p14="http://schemas.microsoft.com/office/powerpoint/2010/main" val="3797797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DE6BB-62CB-5D60-96E0-6CEC21245548}"/>
            </a:ext>
          </a:extLst>
        </p:cNvPr>
        <p:cNvGrpSpPr/>
        <p:nvPr/>
      </p:nvGrpSpPr>
      <p:grpSpPr>
        <a:xfrm>
          <a:off x="0" y="0"/>
          <a:ext cx="0" cy="0"/>
          <a:chOff x="0" y="0"/>
          <a:chExt cx="0" cy="0"/>
        </a:xfrm>
      </p:grpSpPr>
      <p:sp>
        <p:nvSpPr>
          <p:cNvPr id="2" name="TextBox 48">
            <a:extLst>
              <a:ext uri="{FF2B5EF4-FFF2-40B4-BE49-F238E27FC236}">
                <a16:creationId xmlns:a16="http://schemas.microsoft.com/office/drawing/2014/main" id="{6547F02A-0A38-A39A-F78E-931C6E27AAE7}"/>
              </a:ext>
            </a:extLst>
          </p:cNvPr>
          <p:cNvSpPr txBox="1"/>
          <p:nvPr/>
        </p:nvSpPr>
        <p:spPr>
          <a:xfrm>
            <a:off x="3603890" y="702076"/>
            <a:ext cx="7868107" cy="533376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a:ln>
                  <a:noFill/>
                </a:ln>
                <a:solidFill>
                  <a:srgbClr val="FFFFFF"/>
                </a:solidFill>
                <a:effectLst/>
                <a:uLnTx/>
                <a:uFillTx/>
                <a:latin typeface="Arial" panose="020B0604020202020204"/>
                <a:ea typeface="+mn-ea"/>
                <a:cs typeface="+mn-cs"/>
              </a:rPr>
              <a:t>Om undersökningen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Bakgrund		</a:t>
            </a:r>
            <a:r>
              <a:rPr kumimoji="0" lang="sv-SE"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Politikerpanelen är Demoskops årligen återkommande 				instrument för att spegla utvecklingen i Sveriges kommuner och 			regioner utifrån kommunpolitikernas horisont.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I Politikerpanelen, som genomförts varje år sedan 2014, 				besvarar kommunpolitiker en rad centrala frågor, såsom attityder till den 		egna kommunen, de viktigaste prioriteringarna, behovet av satsningar inom 		olika områden, uppfattningar om skattefinansierad verksamhet i privat kontra 		offentlig regi, synen på valfrihet och privat välfärdsföretagande.</a:t>
            </a:r>
            <a:endParaRPr kumimoji="0" lang="sv-SE"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sv-SE"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Metod		</a:t>
            </a:r>
            <a:r>
              <a:rPr kumimoji="0" lang="sv-SE" sz="1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0" charset="-128"/>
                <a:cs typeface="Arial" panose="020B0604020202020204" pitchFamily="34" charset="0"/>
              </a:rPr>
              <a:t>Undersökningen genomförs via webbenkät, med kombinerad 			digital och postal avisering.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000066"/>
              </a:buClr>
              <a:buSzTx/>
              <a:buFontTx/>
              <a:buNone/>
              <a:tabLst/>
              <a:defRPr/>
            </a:pPr>
            <a:r>
              <a:rPr kumimoji="0" lang="sv-SE"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Målgrupp		</a:t>
            </a:r>
            <a:r>
              <a:rPr kumimoji="0" lang="sv-SE" sz="1400" b="0" i="0" u="none" strike="noStrike" kern="1200" cap="none" spc="0" normalizeH="0" baseline="0" noProof="0">
                <a:ln>
                  <a:noFill/>
                </a:ln>
                <a:solidFill>
                  <a:srgbClr val="FFFFFF"/>
                </a:solidFill>
                <a:effectLst/>
                <a:uLnTx/>
                <a:uFillTx/>
                <a:latin typeface="Arial" panose="020B0604020202020204"/>
                <a:ea typeface="+mn-ea"/>
                <a:cs typeface="+mn-cs"/>
              </a:rPr>
              <a:t>Politiker i kommunfullmäktige</a:t>
            </a:r>
          </a:p>
          <a:p>
            <a:pPr marL="342900" marR="0" lvl="0" indent="-342900" algn="l" defTabSz="914400" rtl="0" eaLnBrk="1" fontAlgn="base" latinLnBrk="0" hangingPunct="1">
              <a:lnSpc>
                <a:spcPct val="100000"/>
              </a:lnSpc>
              <a:spcBef>
                <a:spcPct val="20000"/>
              </a:spcBef>
              <a:spcAft>
                <a:spcPct val="0"/>
              </a:spcAft>
              <a:buClr>
                <a:srgbClr val="000066"/>
              </a:buClr>
              <a:buSzTx/>
              <a:buFontTx/>
              <a:buNone/>
              <a:tabLst/>
              <a:defRPr/>
            </a:pPr>
            <a:endParaRPr kumimoji="0" lang="sv-SE" sz="14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000066"/>
              </a:buClr>
              <a:buSzTx/>
              <a:buFontTx/>
              <a:buNone/>
              <a:tabLst/>
              <a:defRPr/>
            </a:pPr>
            <a:r>
              <a:rPr kumimoji="0" lang="sv-SE"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Antal intervjuer 	2 755 intervjuer</a:t>
            </a:r>
          </a:p>
          <a:p>
            <a:pPr marL="342900" marR="0" lvl="0" indent="-342900" algn="l" defTabSz="914400" rtl="0" eaLnBrk="1" fontAlgn="base" latinLnBrk="0" hangingPunct="1">
              <a:lnSpc>
                <a:spcPct val="100000"/>
              </a:lnSpc>
              <a:spcBef>
                <a:spcPct val="20000"/>
              </a:spcBef>
              <a:spcAft>
                <a:spcPct val="0"/>
              </a:spcAft>
              <a:buClr>
                <a:srgbClr val="000066"/>
              </a:buClr>
              <a:buSzTx/>
              <a:buFontTx/>
              <a:buNone/>
              <a:tabLst/>
              <a:defRPr/>
            </a:pPr>
            <a:endParaRPr kumimoji="0" lang="sv-SE" sz="14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000066"/>
              </a:buClr>
              <a:buSzTx/>
              <a:buFontTx/>
              <a:buNone/>
              <a:tabLst/>
              <a:defRPr/>
            </a:pPr>
            <a:r>
              <a:rPr kumimoji="0" lang="sv-SE"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Fältperiod 		</a:t>
            </a:r>
            <a:r>
              <a:rPr lang="sv-SE" sz="1400" kern="0" noProof="0">
                <a:solidFill>
                  <a:srgbClr val="FFFFFF"/>
                </a:solidFill>
                <a:latin typeface="Arial" panose="020B0604020202020204"/>
                <a:cs typeface="Arial" panose="020B0604020202020204" pitchFamily="34" charset="0"/>
              </a:rPr>
              <a:t>31</a:t>
            </a:r>
            <a:r>
              <a:rPr lang="sv-SE" sz="1400" kern="0">
                <a:solidFill>
                  <a:srgbClr val="FFFFFF"/>
                </a:solidFill>
                <a:latin typeface="Arial" panose="020B0604020202020204"/>
                <a:cs typeface="Arial" panose="020B0604020202020204" pitchFamily="34" charset="0"/>
              </a:rPr>
              <a:t> mars</a:t>
            </a:r>
            <a:r>
              <a:rPr kumimoji="0" lang="sv-SE"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 – </a:t>
            </a:r>
            <a:r>
              <a:rPr lang="sv-SE" sz="1400" kern="0" noProof="0">
                <a:solidFill>
                  <a:srgbClr val="FFFFFF"/>
                </a:solidFill>
                <a:latin typeface="Arial" panose="020B0604020202020204"/>
                <a:cs typeface="Arial" panose="020B0604020202020204" pitchFamily="34" charset="0"/>
              </a:rPr>
              <a:t>9</a:t>
            </a:r>
            <a:r>
              <a:rPr lang="sv-SE" sz="1400" kern="0">
                <a:solidFill>
                  <a:srgbClr val="FFFFFF"/>
                </a:solidFill>
                <a:latin typeface="Arial" panose="020B0604020202020204"/>
                <a:cs typeface="Arial" panose="020B0604020202020204" pitchFamily="34" charset="0"/>
              </a:rPr>
              <a:t> maj</a:t>
            </a:r>
            <a:r>
              <a:rPr kumimoji="0" lang="sv-SE"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 2025 </a:t>
            </a:r>
          </a:p>
          <a:p>
            <a:pPr marL="342900" marR="0" lvl="0" indent="-342900" algn="l" defTabSz="914400" rtl="0" eaLnBrk="1" fontAlgn="base" latinLnBrk="0" hangingPunct="1">
              <a:lnSpc>
                <a:spcPct val="100000"/>
              </a:lnSpc>
              <a:spcBef>
                <a:spcPct val="20000"/>
              </a:spcBef>
              <a:spcAft>
                <a:spcPct val="0"/>
              </a:spcAft>
              <a:buClr>
                <a:srgbClr val="000066"/>
              </a:buClr>
              <a:buSzTx/>
              <a:buFontTx/>
              <a:buNone/>
              <a:tabLst/>
              <a:defRPr/>
            </a:pPr>
            <a:endParaRPr kumimoji="0" lang="sv-SE"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000066"/>
              </a:buClr>
              <a:buSzTx/>
              <a:buFontTx/>
              <a:buNone/>
              <a:tabLst/>
              <a:defRPr/>
            </a:pPr>
            <a:r>
              <a:rPr kumimoji="0" lang="sv-SE"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Ansvarig 		Pelle Ahlin</a:t>
            </a:r>
            <a:r>
              <a:rPr kumimoji="0" lang="sv-SE" sz="12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	</a:t>
            </a:r>
            <a:r>
              <a:rPr kumimoji="0" lang="sv-SE"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Olofsson</a:t>
            </a:r>
            <a:r>
              <a:rPr kumimoji="0" lang="sv-SE" sz="12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	</a:t>
            </a:r>
          </a:p>
        </p:txBody>
      </p:sp>
    </p:spTree>
    <p:extLst>
      <p:ext uri="{BB962C8B-B14F-4D97-AF65-F5344CB8AC3E}">
        <p14:creationId xmlns:p14="http://schemas.microsoft.com/office/powerpoint/2010/main" val="254027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fade">
                                      <p:cBhvr>
                                        <p:cTn id="20" dur="500"/>
                                        <p:tgtEl>
                                          <p:spTgt spid="2">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Effect transition="in" filter="fade">
                                      <p:cBhvr>
                                        <p:cTn id="25" dur="500"/>
                                        <p:tgtEl>
                                          <p:spTgt spid="2">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11" end="11"/>
                                            </p:txEl>
                                          </p:spTgt>
                                        </p:tgtEl>
                                        <p:attrNameLst>
                                          <p:attrName>style.visibility</p:attrName>
                                        </p:attrNameLst>
                                      </p:cBhvr>
                                      <p:to>
                                        <p:strVal val="visible"/>
                                      </p:to>
                                    </p:set>
                                    <p:animEffect transition="in" filter="fade">
                                      <p:cBhvr>
                                        <p:cTn id="30" dur="500"/>
                                        <p:tgtEl>
                                          <p:spTgt spid="2">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Effect transition="in" filter="fade">
                                      <p:cBhvr>
                                        <p:cTn id="35"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8EEBF-4A56-368D-4BC2-986647CA4AA6}"/>
            </a:ext>
          </a:extLst>
        </p:cNvPr>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43" name="Chart 42">
                <a:extLst>
                  <a:ext uri="{FF2B5EF4-FFF2-40B4-BE49-F238E27FC236}">
                    <a16:creationId xmlns:a16="http://schemas.microsoft.com/office/drawing/2014/main" id="{9C1B411B-127A-438F-BE40-E7C70B759166}"/>
                  </a:ext>
                </a:extLst>
              </p:cNvPr>
              <p:cNvGraphicFramePr/>
              <p:nvPr>
                <p:extLst>
                  <p:ext uri="{D42A27DB-BD31-4B8C-83A1-F6EECF244321}">
                    <p14:modId xmlns:p14="http://schemas.microsoft.com/office/powerpoint/2010/main" val="2902500931"/>
                  </p:ext>
                </p:extLst>
              </p:nvPr>
            </p:nvGraphicFramePr>
            <p:xfrm>
              <a:off x="-244800" y="824400"/>
              <a:ext cx="5698800" cy="47448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3" name="Chart 42">
                <a:extLst>
                  <a:ext uri="{FF2B5EF4-FFF2-40B4-BE49-F238E27FC236}">
                    <a16:creationId xmlns:a16="http://schemas.microsoft.com/office/drawing/2014/main" id="{9C1B411B-127A-438F-BE40-E7C70B759166}"/>
                  </a:ext>
                </a:extLst>
              </p:cNvPr>
              <p:cNvPicPr>
                <a:picLocks noGrp="1" noRot="1" noChangeAspect="1" noMove="1" noResize="1" noEditPoints="1" noAdjustHandles="1" noChangeArrowheads="1" noChangeShapeType="1"/>
              </p:cNvPicPr>
              <p:nvPr/>
            </p:nvPicPr>
            <p:blipFill>
              <a:blip r:embed="rId4"/>
              <a:stretch>
                <a:fillRect/>
              </a:stretch>
            </p:blipFill>
            <p:spPr>
              <a:xfrm>
                <a:off x="-244800" y="824400"/>
                <a:ext cx="5698800" cy="4744800"/>
              </a:xfrm>
              <a:prstGeom prst="rect">
                <a:avLst/>
              </a:prstGeom>
            </p:spPr>
          </p:pic>
        </mc:Fallback>
      </mc:AlternateContent>
      <p:sp>
        <p:nvSpPr>
          <p:cNvPr id="15" name="textruta 1">
            <a:extLst>
              <a:ext uri="{FF2B5EF4-FFF2-40B4-BE49-F238E27FC236}">
                <a16:creationId xmlns:a16="http://schemas.microsoft.com/office/drawing/2014/main" id="{E6468CE9-E1CD-ECD6-5F9F-95E63D22A3A8}"/>
              </a:ext>
            </a:extLst>
          </p:cNvPr>
          <p:cNvSpPr txBox="1">
            <a:spLocks noChangeArrowheads="1"/>
          </p:cNvSpPr>
          <p:nvPr/>
        </p:nvSpPr>
        <p:spPr bwMode="auto">
          <a:xfrm>
            <a:off x="9150273" y="6032453"/>
            <a:ext cx="23086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1"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Bas: </a:t>
            </a:r>
            <a:r>
              <a:rPr kumimoji="0" lang="sv-SE" sz="8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ＭＳ Ｐゴシック" pitchFamily="-110" charset="-128"/>
                <a:cs typeface="Arial" panose="020B0604020202020204" pitchFamily="34" charset="0"/>
              </a:rPr>
              <a:t>Samtliga kommunpolitiker, 2 755 intervjuer. </a:t>
            </a:r>
          </a:p>
        </p:txBody>
      </p:sp>
      <p:graphicFrame>
        <p:nvGraphicFramePr>
          <p:cNvPr id="16" name="Chart 13">
            <a:extLst>
              <a:ext uri="{FF2B5EF4-FFF2-40B4-BE49-F238E27FC236}">
                <a16:creationId xmlns:a16="http://schemas.microsoft.com/office/drawing/2014/main" id="{C68F51BF-DAF2-44D3-88ED-91C3303A605D}"/>
              </a:ext>
            </a:extLst>
          </p:cNvPr>
          <p:cNvGraphicFramePr/>
          <p:nvPr/>
        </p:nvGraphicFramePr>
        <p:xfrm>
          <a:off x="6986645" y="871361"/>
          <a:ext cx="3437165" cy="37981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33">
            <a:extLst>
              <a:ext uri="{FF2B5EF4-FFF2-40B4-BE49-F238E27FC236}">
                <a16:creationId xmlns:a16="http://schemas.microsoft.com/office/drawing/2014/main" id="{53B428B3-E0D2-FC41-33DE-0BCD0B1F9D97}"/>
              </a:ext>
            </a:extLst>
          </p:cNvPr>
          <p:cNvGraphicFramePr/>
          <p:nvPr>
            <p:extLst>
              <p:ext uri="{D42A27DB-BD31-4B8C-83A1-F6EECF244321}">
                <p14:modId xmlns:p14="http://schemas.microsoft.com/office/powerpoint/2010/main" val="446848217"/>
              </p:ext>
            </p:extLst>
          </p:nvPr>
        </p:nvGraphicFramePr>
        <p:xfrm>
          <a:off x="7612048" y="4545958"/>
          <a:ext cx="2759632" cy="1127447"/>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ruta 17">
            <a:extLst>
              <a:ext uri="{FF2B5EF4-FFF2-40B4-BE49-F238E27FC236}">
                <a16:creationId xmlns:a16="http://schemas.microsoft.com/office/drawing/2014/main" id="{1E702725-9939-CE5D-AC02-765B44F947CE}"/>
              </a:ext>
            </a:extLst>
          </p:cNvPr>
          <p:cNvSpPr txBox="1"/>
          <p:nvPr/>
        </p:nvSpPr>
        <p:spPr>
          <a:xfrm>
            <a:off x="7867911" y="722687"/>
            <a:ext cx="772796" cy="261610"/>
          </a:xfrm>
          <a:prstGeom prst="rect">
            <a:avLst/>
          </a:prstGeom>
          <a:noFill/>
        </p:spPr>
        <p:txBody>
          <a:bodyPr wrap="square" rtlCol="0">
            <a:spAutoFit/>
          </a:bodyPr>
          <a:lstStyle/>
          <a:p>
            <a:pPr algn="ctr"/>
            <a:r>
              <a:rPr lang="sv-SE" sz="1100"/>
              <a:t>Negativ</a:t>
            </a:r>
          </a:p>
        </p:txBody>
      </p:sp>
      <p:sp>
        <p:nvSpPr>
          <p:cNvPr id="19" name="textruta 18">
            <a:extLst>
              <a:ext uri="{FF2B5EF4-FFF2-40B4-BE49-F238E27FC236}">
                <a16:creationId xmlns:a16="http://schemas.microsoft.com/office/drawing/2014/main" id="{05AB819B-33CB-ECC0-176E-1B96D36C84BB}"/>
              </a:ext>
            </a:extLst>
          </p:cNvPr>
          <p:cNvSpPr txBox="1"/>
          <p:nvPr/>
        </p:nvSpPr>
        <p:spPr>
          <a:xfrm>
            <a:off x="9521973" y="738451"/>
            <a:ext cx="772796" cy="261610"/>
          </a:xfrm>
          <a:prstGeom prst="rect">
            <a:avLst/>
          </a:prstGeom>
          <a:noFill/>
        </p:spPr>
        <p:txBody>
          <a:bodyPr wrap="square" rtlCol="0">
            <a:spAutoFit/>
          </a:bodyPr>
          <a:lstStyle/>
          <a:p>
            <a:pPr algn="ctr"/>
            <a:r>
              <a:rPr lang="sv-SE" sz="1100"/>
              <a:t>Positiv</a:t>
            </a:r>
          </a:p>
        </p:txBody>
      </p:sp>
      <p:sp>
        <p:nvSpPr>
          <p:cNvPr id="20" name="textruta 1">
            <a:extLst>
              <a:ext uri="{FF2B5EF4-FFF2-40B4-BE49-F238E27FC236}">
                <a16:creationId xmlns:a16="http://schemas.microsoft.com/office/drawing/2014/main" id="{5BAAF4A2-8530-BB63-F183-05A96E9D5EDC}"/>
              </a:ext>
            </a:extLst>
          </p:cNvPr>
          <p:cNvSpPr txBox="1">
            <a:spLocks noChangeArrowheads="1"/>
          </p:cNvSpPr>
          <p:nvPr/>
        </p:nvSpPr>
        <p:spPr bwMode="auto">
          <a:xfrm>
            <a:off x="7302504" y="6032453"/>
            <a:ext cx="16677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solidFill>
                  <a:schemeClr val="tx1">
                    <a:lumMod val="75000"/>
                    <a:lumOff val="25000"/>
                  </a:schemeClr>
                </a:solidFill>
                <a:latin typeface="Arial" panose="020B0604020202020204" pitchFamily="34" charset="0"/>
                <a:cs typeface="Arial" panose="020B0604020202020204" pitchFamily="34" charset="0"/>
              </a:rPr>
              <a:t>Fråga: </a:t>
            </a:r>
            <a:r>
              <a:rPr lang="sv-SE" sz="800">
                <a:solidFill>
                  <a:schemeClr val="tx1">
                    <a:lumMod val="75000"/>
                    <a:lumOff val="25000"/>
                  </a:schemeClr>
                </a:solidFill>
                <a:latin typeface="Arial" panose="020B0604020202020204" pitchFamily="34" charset="0"/>
                <a:cs typeface="Arial" panose="020B0604020202020204" pitchFamily="34" charset="0"/>
              </a:rPr>
              <a:t>Vad är din inställning till att bygga/bygga ut nedanstående i din kommun under de närmaste 5–10 åren? </a:t>
            </a:r>
            <a:endParaRPr lang="sv-SE" sz="800">
              <a:latin typeface="Arial" panose="020B0604020202020204" pitchFamily="34" charset="0"/>
              <a:cs typeface="Arial" panose="020B0604020202020204" pitchFamily="34" charset="0"/>
            </a:endParaRPr>
          </a:p>
        </p:txBody>
      </p:sp>
      <p:graphicFrame>
        <p:nvGraphicFramePr>
          <p:cNvPr id="21" name="Tabell 22">
            <a:extLst>
              <a:ext uri="{FF2B5EF4-FFF2-40B4-BE49-F238E27FC236}">
                <a16:creationId xmlns:a16="http://schemas.microsoft.com/office/drawing/2014/main" id="{0AFE6E06-F545-A00E-2D92-9B06B2A0C3C6}"/>
              </a:ext>
            </a:extLst>
          </p:cNvPr>
          <p:cNvGraphicFramePr>
            <a:graphicFrameLocks noGrp="1"/>
          </p:cNvGraphicFramePr>
          <p:nvPr/>
        </p:nvGraphicFramePr>
        <p:xfrm>
          <a:off x="6391068" y="4760936"/>
          <a:ext cx="1404594" cy="982712"/>
        </p:xfrm>
        <a:graphic>
          <a:graphicData uri="http://schemas.openxmlformats.org/drawingml/2006/table">
            <a:tbl>
              <a:tblPr firstRow="1" bandRow="1">
                <a:tableStyleId>{5C22544A-7EE6-4342-B048-85BDC9FD1C3A}</a:tableStyleId>
              </a:tblPr>
              <a:tblGrid>
                <a:gridCol w="1404594">
                  <a:extLst>
                    <a:ext uri="{9D8B030D-6E8A-4147-A177-3AD203B41FA5}">
                      <a16:colId xmlns:a16="http://schemas.microsoft.com/office/drawing/2014/main" val="23177516"/>
                    </a:ext>
                  </a:extLst>
                </a:gridCol>
              </a:tblGrid>
              <a:tr h="491356">
                <a:tc>
                  <a:txBody>
                    <a:bodyPr/>
                    <a:lstStyle/>
                    <a:p>
                      <a:pPr algn="r"/>
                      <a:r>
                        <a:rPr lang="sv-SE" sz="900" b="0">
                          <a:solidFill>
                            <a:schemeClr val="tx1"/>
                          </a:solidFill>
                          <a:latin typeface="+mn-lt"/>
                        </a:rPr>
                        <a:t>Bra förmåga att</a:t>
                      </a:r>
                    </a:p>
                    <a:p>
                      <a:pPr algn="r"/>
                      <a:r>
                        <a:rPr lang="sv-SE" sz="900" b="0">
                          <a:solidFill>
                            <a:schemeClr val="tx1"/>
                          </a:solidFill>
                          <a:latin typeface="+mn-lt"/>
                        </a:rPr>
                        <a:t> möta elbehov</a:t>
                      </a:r>
                      <a:endParaRPr lang="sv-SE" sz="900">
                        <a:latin typeface="+mn-lt"/>
                      </a:endParaRPr>
                    </a:p>
                  </a:txBody>
                  <a:tcPr>
                    <a:solidFill>
                      <a:schemeClr val="bg1"/>
                    </a:solidFill>
                  </a:tcPr>
                </a:tc>
                <a:extLst>
                  <a:ext uri="{0D108BD9-81ED-4DB2-BD59-A6C34878D82A}">
                    <a16:rowId xmlns:a16="http://schemas.microsoft.com/office/drawing/2014/main" val="1883585018"/>
                  </a:ext>
                </a:extLst>
              </a:tr>
              <a:tr h="491356">
                <a:tc>
                  <a:txBody>
                    <a:bodyPr/>
                    <a:lstStyle/>
                    <a:p>
                      <a:pPr algn="r"/>
                      <a:r>
                        <a:rPr lang="sv-SE" sz="900" b="0" kern="1200">
                          <a:solidFill>
                            <a:schemeClr val="tx1"/>
                          </a:solidFill>
                          <a:latin typeface="+mn-lt"/>
                          <a:ea typeface="+mn-ea"/>
                          <a:cs typeface="+mn-cs"/>
                        </a:rPr>
                        <a:t>Dålig förmåga att</a:t>
                      </a:r>
                    </a:p>
                    <a:p>
                      <a:pPr algn="r"/>
                      <a:r>
                        <a:rPr lang="sv-SE" sz="900" b="0" kern="1200">
                          <a:solidFill>
                            <a:schemeClr val="tx1"/>
                          </a:solidFill>
                          <a:latin typeface="+mn-lt"/>
                          <a:ea typeface="+mn-ea"/>
                          <a:cs typeface="+mn-cs"/>
                        </a:rPr>
                        <a:t> möta elbehov</a:t>
                      </a:r>
                    </a:p>
                  </a:txBody>
                  <a:tcPr>
                    <a:solidFill>
                      <a:schemeClr val="bg1"/>
                    </a:solidFill>
                  </a:tcPr>
                </a:tc>
                <a:extLst>
                  <a:ext uri="{0D108BD9-81ED-4DB2-BD59-A6C34878D82A}">
                    <a16:rowId xmlns:a16="http://schemas.microsoft.com/office/drawing/2014/main" val="4149914806"/>
                  </a:ext>
                </a:extLst>
              </a:tr>
            </a:tbl>
          </a:graphicData>
        </a:graphic>
      </p:graphicFrame>
      <p:grpSp>
        <p:nvGrpSpPr>
          <p:cNvPr id="22" name="Grupp 21">
            <a:extLst>
              <a:ext uri="{FF2B5EF4-FFF2-40B4-BE49-F238E27FC236}">
                <a16:creationId xmlns:a16="http://schemas.microsoft.com/office/drawing/2014/main" id="{8CCB369E-2393-F9D9-860E-D85712A04420}"/>
              </a:ext>
            </a:extLst>
          </p:cNvPr>
          <p:cNvGrpSpPr/>
          <p:nvPr/>
        </p:nvGrpSpPr>
        <p:grpSpPr>
          <a:xfrm>
            <a:off x="7414341" y="1261839"/>
            <a:ext cx="328212" cy="3428854"/>
            <a:chOff x="7414341" y="1261839"/>
            <a:chExt cx="328212" cy="3428854"/>
          </a:xfrm>
        </p:grpSpPr>
        <p:pic>
          <p:nvPicPr>
            <p:cNvPr id="23" name="Picture 10" descr="M logga | Moderaterna">
              <a:extLst>
                <a:ext uri="{FF2B5EF4-FFF2-40B4-BE49-F238E27FC236}">
                  <a16:creationId xmlns:a16="http://schemas.microsoft.com/office/drawing/2014/main" id="{A13E65D8-0E58-49AB-9603-0A5E90E2E7A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421187" y="1261839"/>
              <a:ext cx="276008" cy="27600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p 23">
              <a:extLst>
                <a:ext uri="{FF2B5EF4-FFF2-40B4-BE49-F238E27FC236}">
                  <a16:creationId xmlns:a16="http://schemas.microsoft.com/office/drawing/2014/main" id="{CAF4CBE0-F1BD-C365-E534-3E0E5EBECDEF}"/>
                </a:ext>
              </a:extLst>
            </p:cNvPr>
            <p:cNvGrpSpPr/>
            <p:nvPr/>
          </p:nvGrpSpPr>
          <p:grpSpPr>
            <a:xfrm>
              <a:off x="7414341" y="1711797"/>
              <a:ext cx="328212" cy="2978896"/>
              <a:chOff x="7414341" y="1711797"/>
              <a:chExt cx="328212" cy="2978896"/>
            </a:xfrm>
          </p:grpSpPr>
          <p:pic>
            <p:nvPicPr>
              <p:cNvPr id="25" name="Picture 2">
                <a:extLst>
                  <a:ext uri="{FF2B5EF4-FFF2-40B4-BE49-F238E27FC236}">
                    <a16:creationId xmlns:a16="http://schemas.microsoft.com/office/drawing/2014/main" id="{0779854C-2AB7-581B-2D93-9825E934B46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443465" y="3940880"/>
                <a:ext cx="284034" cy="2840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amhällskunskap - Miljöpartiet">
                <a:extLst>
                  <a:ext uri="{FF2B5EF4-FFF2-40B4-BE49-F238E27FC236}">
                    <a16:creationId xmlns:a16="http://schemas.microsoft.com/office/drawing/2014/main" id="{C750216F-FDD7-BC5A-5624-83AF8F2F4C85}"/>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7414341" y="3055687"/>
                <a:ext cx="328212" cy="284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socialdemokraterna_logotyp_staende_positiv_cmyk ...">
                <a:extLst>
                  <a:ext uri="{FF2B5EF4-FFF2-40B4-BE49-F238E27FC236}">
                    <a16:creationId xmlns:a16="http://schemas.microsoft.com/office/drawing/2014/main" id="{0720519B-EBAA-69A5-006B-9E9986A42601}"/>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7443464" y="3493202"/>
                <a:ext cx="284033" cy="2861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Grafisk profil - Centerpartiet">
                <a:extLst>
                  <a:ext uri="{FF2B5EF4-FFF2-40B4-BE49-F238E27FC236}">
                    <a16:creationId xmlns:a16="http://schemas.microsoft.com/office/drawing/2014/main" id="{E210A701-3B64-7FB3-DFAF-1466CC659F73}"/>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443465" y="2147597"/>
                <a:ext cx="284034" cy="2818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Liberalerna – Wikipedia">
                <a:extLst>
                  <a:ext uri="{FF2B5EF4-FFF2-40B4-BE49-F238E27FC236}">
                    <a16:creationId xmlns:a16="http://schemas.microsoft.com/office/drawing/2014/main" id="{8C8DCA7A-3869-9885-D48D-1C882E804B85}"/>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488637" y="1711797"/>
                <a:ext cx="220769" cy="2672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KD - Pressmaterial">
                <a:extLst>
                  <a:ext uri="{FF2B5EF4-FFF2-40B4-BE49-F238E27FC236}">
                    <a16:creationId xmlns:a16="http://schemas.microsoft.com/office/drawing/2014/main" id="{BBC52FCE-D1BE-E326-05BB-D0388F6D2A5E}"/>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464104" y="2597083"/>
                <a:ext cx="252723" cy="25221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SD Partisymbol | Sverigedemokraterna">
                <a:extLst>
                  <a:ext uri="{FF2B5EF4-FFF2-40B4-BE49-F238E27FC236}">
                    <a16:creationId xmlns:a16="http://schemas.microsoft.com/office/drawing/2014/main" id="{96DA9EEB-5A11-1566-E07D-A6E12DD2BCF7}"/>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434359" y="4372755"/>
                <a:ext cx="297846" cy="3179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Rectangle 20">
            <a:extLst>
              <a:ext uri="{FF2B5EF4-FFF2-40B4-BE49-F238E27FC236}">
                <a16:creationId xmlns:a16="http://schemas.microsoft.com/office/drawing/2014/main" id="{5C73F22B-573D-E216-2F17-F7C379C85136}"/>
              </a:ext>
            </a:extLst>
          </p:cNvPr>
          <p:cNvSpPr/>
          <p:nvPr/>
        </p:nvSpPr>
        <p:spPr>
          <a:xfrm>
            <a:off x="3879797" y="2167049"/>
            <a:ext cx="2528007" cy="74378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2" name="Straight Arrow Connector 22">
            <a:extLst>
              <a:ext uri="{FF2B5EF4-FFF2-40B4-BE49-F238E27FC236}">
                <a16:creationId xmlns:a16="http://schemas.microsoft.com/office/drawing/2014/main" id="{7E5E14A7-6076-F6BA-2370-C02C5E85ED5D}"/>
              </a:ext>
            </a:extLst>
          </p:cNvPr>
          <p:cNvCxnSpPr>
            <a:cxnSpLocks/>
          </p:cNvCxnSpPr>
          <p:nvPr/>
        </p:nvCxnSpPr>
        <p:spPr>
          <a:xfrm>
            <a:off x="3363134" y="2538943"/>
            <a:ext cx="600389" cy="0"/>
          </a:xfrm>
          <a:prstGeom prst="straightConnector1">
            <a:avLst/>
          </a:prstGeom>
          <a:ln w="95250" cap="rnd">
            <a:solidFill>
              <a:schemeClr val="accent5"/>
            </a:solidFill>
            <a:round/>
            <a:tailEnd type="triangle" w="med" len="sm"/>
          </a:ln>
        </p:spPr>
        <p:style>
          <a:lnRef idx="1">
            <a:schemeClr val="accent1"/>
          </a:lnRef>
          <a:fillRef idx="0">
            <a:schemeClr val="accent1"/>
          </a:fillRef>
          <a:effectRef idx="0">
            <a:schemeClr val="accent1"/>
          </a:effectRef>
          <a:fontRef idx="minor">
            <a:schemeClr val="tx1"/>
          </a:fontRef>
        </p:style>
      </p:cxnSp>
      <p:sp>
        <p:nvSpPr>
          <p:cNvPr id="33" name="Rectangle 30">
            <a:extLst>
              <a:ext uri="{FF2B5EF4-FFF2-40B4-BE49-F238E27FC236}">
                <a16:creationId xmlns:a16="http://schemas.microsoft.com/office/drawing/2014/main" id="{83E6F31B-7548-B300-A892-9B8BD7217DAA}"/>
              </a:ext>
            </a:extLst>
          </p:cNvPr>
          <p:cNvSpPr/>
          <p:nvPr/>
        </p:nvSpPr>
        <p:spPr>
          <a:xfrm>
            <a:off x="3881510" y="2983198"/>
            <a:ext cx="2514695" cy="745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4" name="Straight Arrow Connector 33">
            <a:extLst>
              <a:ext uri="{FF2B5EF4-FFF2-40B4-BE49-F238E27FC236}">
                <a16:creationId xmlns:a16="http://schemas.microsoft.com/office/drawing/2014/main" id="{AE304FC3-CEC3-24DB-6CA7-E1BE96352CFE}"/>
              </a:ext>
            </a:extLst>
          </p:cNvPr>
          <p:cNvCxnSpPr>
            <a:cxnSpLocks/>
          </p:cNvCxnSpPr>
          <p:nvPr/>
        </p:nvCxnSpPr>
        <p:spPr>
          <a:xfrm>
            <a:off x="3363134" y="3348568"/>
            <a:ext cx="600389" cy="0"/>
          </a:xfrm>
          <a:prstGeom prst="straightConnector1">
            <a:avLst/>
          </a:prstGeom>
          <a:ln w="95250" cap="rnd">
            <a:solidFill>
              <a:schemeClr val="accent5"/>
            </a:solidFill>
            <a:round/>
            <a:tailEnd type="triangle" w="med" len="sm"/>
          </a:ln>
        </p:spPr>
        <p:style>
          <a:lnRef idx="1">
            <a:schemeClr val="accent1"/>
          </a:lnRef>
          <a:fillRef idx="0">
            <a:schemeClr val="accent1"/>
          </a:fillRef>
          <a:effectRef idx="0">
            <a:schemeClr val="accent1"/>
          </a:effectRef>
          <a:fontRef idx="minor">
            <a:schemeClr val="tx1"/>
          </a:fontRef>
        </p:style>
      </p:cxnSp>
      <p:sp>
        <p:nvSpPr>
          <p:cNvPr id="35" name="TextBox 112">
            <a:extLst>
              <a:ext uri="{FF2B5EF4-FFF2-40B4-BE49-F238E27FC236}">
                <a16:creationId xmlns:a16="http://schemas.microsoft.com/office/drawing/2014/main" id="{FB93011D-6726-B1D9-581B-C785A6092EFC}"/>
              </a:ext>
            </a:extLst>
          </p:cNvPr>
          <p:cNvSpPr txBox="1"/>
          <p:nvPr/>
        </p:nvSpPr>
        <p:spPr>
          <a:xfrm>
            <a:off x="3918864" y="2271469"/>
            <a:ext cx="253050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Vad är din inställning till att bygga/bygga ut elnät i din kommun under de närmaste 5–10 åren?</a:t>
            </a:r>
          </a:p>
        </p:txBody>
      </p:sp>
      <p:sp>
        <p:nvSpPr>
          <p:cNvPr id="36" name="TextBox 112">
            <a:extLst>
              <a:ext uri="{FF2B5EF4-FFF2-40B4-BE49-F238E27FC236}">
                <a16:creationId xmlns:a16="http://schemas.microsoft.com/office/drawing/2014/main" id="{AE95BCF7-40C2-0B10-429A-CF19C8646F4A}"/>
              </a:ext>
            </a:extLst>
          </p:cNvPr>
          <p:cNvSpPr txBox="1"/>
          <p:nvPr/>
        </p:nvSpPr>
        <p:spPr>
          <a:xfrm>
            <a:off x="3918864" y="3064516"/>
            <a:ext cx="2467478" cy="6323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Balans = Andel (%) som är positivt inställd minus andelen (%) som är negativt inställd.</a:t>
            </a:r>
          </a:p>
        </p:txBody>
      </p:sp>
      <p:sp>
        <p:nvSpPr>
          <p:cNvPr id="37" name="Rubrik 2">
            <a:extLst>
              <a:ext uri="{FF2B5EF4-FFF2-40B4-BE49-F238E27FC236}">
                <a16:creationId xmlns:a16="http://schemas.microsoft.com/office/drawing/2014/main" id="{28868476-D036-CC4E-7C35-F01E6EF3BF06}"/>
              </a:ext>
            </a:extLst>
          </p:cNvPr>
          <p:cNvSpPr txBox="1">
            <a:spLocks/>
          </p:cNvSpPr>
          <p:nvPr/>
        </p:nvSpPr>
        <p:spPr bwMode="auto">
          <a:xfrm>
            <a:off x="3962110" y="627311"/>
            <a:ext cx="3330036" cy="71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r>
              <a:rPr lang="sv-SE" b="1">
                <a:solidFill>
                  <a:schemeClr val="tx1">
                    <a:lumMod val="65000"/>
                    <a:lumOff val="35000"/>
                  </a:schemeClr>
                </a:solidFill>
              </a:rPr>
              <a:t>Elnät </a:t>
            </a:r>
            <a:br>
              <a:rPr lang="sv-SE" b="1">
                <a:solidFill>
                  <a:schemeClr val="tx1">
                    <a:lumMod val="65000"/>
                    <a:lumOff val="35000"/>
                  </a:schemeClr>
                </a:solidFill>
              </a:rPr>
            </a:br>
            <a:r>
              <a:rPr lang="sv-SE" b="1">
                <a:solidFill>
                  <a:schemeClr val="tx1">
                    <a:lumMod val="65000"/>
                    <a:lumOff val="35000"/>
                  </a:schemeClr>
                </a:solidFill>
              </a:rPr>
              <a:t>(län)</a:t>
            </a:r>
          </a:p>
        </p:txBody>
      </p:sp>
      <p:sp>
        <p:nvSpPr>
          <p:cNvPr id="38" name="Rectangle 23">
            <a:extLst>
              <a:ext uri="{FF2B5EF4-FFF2-40B4-BE49-F238E27FC236}">
                <a16:creationId xmlns:a16="http://schemas.microsoft.com/office/drawing/2014/main" id="{EB912298-A652-7E50-3945-1F4C0C39E6CE}"/>
              </a:ext>
            </a:extLst>
          </p:cNvPr>
          <p:cNvSpPr/>
          <p:nvPr/>
        </p:nvSpPr>
        <p:spPr>
          <a:xfrm>
            <a:off x="3881510" y="3800758"/>
            <a:ext cx="2514695" cy="745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TextBox 112">
            <a:extLst>
              <a:ext uri="{FF2B5EF4-FFF2-40B4-BE49-F238E27FC236}">
                <a16:creationId xmlns:a16="http://schemas.microsoft.com/office/drawing/2014/main" id="{D2FD792F-C630-B3C7-338A-1731433B3AC6}"/>
              </a:ext>
            </a:extLst>
          </p:cNvPr>
          <p:cNvSpPr txBox="1"/>
          <p:nvPr/>
        </p:nvSpPr>
        <p:spPr>
          <a:xfrm>
            <a:off x="3918864" y="3954966"/>
            <a:ext cx="24674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Högst: </a:t>
            </a:r>
            <a:r>
              <a:rPr lang="sv-SE" sz="1000">
                <a:solidFill>
                  <a:srgbClr val="333333"/>
                </a:solidFill>
                <a:latin typeface="Arial Nova Light" panose="020B0304020202020204" pitchFamily="34" charset="0"/>
              </a:rPr>
              <a:t>Blekinge län </a:t>
            </a:r>
            <a:r>
              <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a:t>
            </a:r>
            <a:r>
              <a:rPr lang="sv-SE" sz="1000">
                <a:solidFill>
                  <a:srgbClr val="333333"/>
                </a:solidFill>
                <a:latin typeface="Arial Nova Light" panose="020B0304020202020204" pitchFamily="34" charset="0"/>
              </a:rPr>
              <a:t>85</a:t>
            </a:r>
            <a:r>
              <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Lägst: </a:t>
            </a:r>
            <a:r>
              <a:rPr lang="sv-SE" sz="1000">
                <a:solidFill>
                  <a:srgbClr val="333333"/>
                </a:solidFill>
                <a:latin typeface="Arial Nova Light" panose="020B0304020202020204" pitchFamily="34" charset="0"/>
              </a:rPr>
              <a:t>Jämtlands län (64)</a:t>
            </a:r>
            <a:endPar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endParaRPr>
          </a:p>
        </p:txBody>
      </p:sp>
      <p:cxnSp>
        <p:nvCxnSpPr>
          <p:cNvPr id="40" name="Straight Arrow Connector 22">
            <a:extLst>
              <a:ext uri="{FF2B5EF4-FFF2-40B4-BE49-F238E27FC236}">
                <a16:creationId xmlns:a16="http://schemas.microsoft.com/office/drawing/2014/main" id="{079E03F0-A9E9-23E4-8220-932ED6615E69}"/>
              </a:ext>
            </a:extLst>
          </p:cNvPr>
          <p:cNvCxnSpPr>
            <a:cxnSpLocks/>
          </p:cNvCxnSpPr>
          <p:nvPr/>
        </p:nvCxnSpPr>
        <p:spPr>
          <a:xfrm>
            <a:off x="3372659" y="4158193"/>
            <a:ext cx="600389" cy="0"/>
          </a:xfrm>
          <a:prstGeom prst="straightConnector1">
            <a:avLst/>
          </a:prstGeom>
          <a:ln w="95250" cap="rnd">
            <a:solidFill>
              <a:schemeClr val="accent5"/>
            </a:solidFill>
            <a:round/>
            <a:tailEnd type="triangle" w="med" len="sm"/>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2EE4529B-2B26-C366-A471-9AB5C83046E9}"/>
              </a:ext>
            </a:extLst>
          </p:cNvPr>
          <p:cNvSpPr/>
          <p:nvPr/>
        </p:nvSpPr>
        <p:spPr>
          <a:xfrm>
            <a:off x="4089249" y="5146852"/>
            <a:ext cx="1542440" cy="422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textruta 41">
            <a:extLst>
              <a:ext uri="{FF2B5EF4-FFF2-40B4-BE49-F238E27FC236}">
                <a16:creationId xmlns:a16="http://schemas.microsoft.com/office/drawing/2014/main" id="{3F3F97D6-F3D0-30EA-52EF-C42AAB462468}"/>
              </a:ext>
            </a:extLst>
          </p:cNvPr>
          <p:cNvSpPr txBox="1"/>
          <p:nvPr/>
        </p:nvSpPr>
        <p:spPr>
          <a:xfrm>
            <a:off x="8940800" y="5429253"/>
            <a:ext cx="2094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Arial" panose="020B0604020202020204"/>
                <a:ea typeface="+mn-ea"/>
                <a:cs typeface="+mn-cs"/>
              </a:rPr>
              <a:t>0</a:t>
            </a:r>
          </a:p>
        </p:txBody>
      </p:sp>
      <p:cxnSp>
        <p:nvCxnSpPr>
          <p:cNvPr id="45" name="Rak koppling 20">
            <a:extLst>
              <a:ext uri="{FF2B5EF4-FFF2-40B4-BE49-F238E27FC236}">
                <a16:creationId xmlns:a16="http://schemas.microsoft.com/office/drawing/2014/main" id="{C2064F39-EEF1-8FC5-145A-B22C1A23DF34}"/>
              </a:ext>
            </a:extLst>
          </p:cNvPr>
          <p:cNvCxnSpPr>
            <a:cxnSpLocks/>
          </p:cNvCxnSpPr>
          <p:nvPr/>
        </p:nvCxnSpPr>
        <p:spPr>
          <a:xfrm>
            <a:off x="9058233" y="1282356"/>
            <a:ext cx="0" cy="4104389"/>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66849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95725-7702-A445-89E6-6E6F11D44F71}"/>
            </a:ext>
          </a:extLst>
        </p:cNvPr>
        <p:cNvGrpSpPr/>
        <p:nvPr/>
      </p:nvGrpSpPr>
      <p:grpSpPr>
        <a:xfrm>
          <a:off x="0" y="0"/>
          <a:ext cx="0" cy="0"/>
          <a:chOff x="0" y="0"/>
          <a:chExt cx="0" cy="0"/>
        </a:xfrm>
      </p:grpSpPr>
      <p:sp>
        <p:nvSpPr>
          <p:cNvPr id="3" name="TextBox 10">
            <a:extLst>
              <a:ext uri="{FF2B5EF4-FFF2-40B4-BE49-F238E27FC236}">
                <a16:creationId xmlns:a16="http://schemas.microsoft.com/office/drawing/2014/main" id="{B247E626-F030-38AF-8DF6-6C070A4393AD}"/>
              </a:ext>
            </a:extLst>
          </p:cNvPr>
          <p:cNvSpPr txBox="1"/>
          <p:nvPr/>
        </p:nvSpPr>
        <p:spPr>
          <a:xfrm>
            <a:off x="3603890" y="2749174"/>
            <a:ext cx="7868107" cy="1354217"/>
          </a:xfrm>
          <a:prstGeom prst="rect">
            <a:avLst/>
          </a:prstGeom>
          <a:noFill/>
        </p:spPr>
        <p:txBody>
          <a:bodyPr wrap="square" lIns="0" tIns="0" rIns="0" bIns="0" rtlCol="0" anchor="ctr">
            <a:spAutoFit/>
          </a:bodyPr>
          <a:lstStyle/>
          <a:p>
            <a:r>
              <a:rPr lang="sv-SE" sz="4400">
                <a:solidFill>
                  <a:srgbClr val="FFFFFF"/>
                </a:solidFill>
                <a:latin typeface="Arial" panose="020B0604020202020204"/>
              </a:rPr>
              <a:t>Energipolitik</a:t>
            </a:r>
          </a:p>
          <a:p>
            <a:endParaRPr lang="sv-SE" sz="4400">
              <a:solidFill>
                <a:srgbClr val="FFFFFF"/>
              </a:solidFill>
              <a:latin typeface="Arial" panose="020B0604020202020204"/>
            </a:endParaRPr>
          </a:p>
        </p:txBody>
      </p:sp>
    </p:spTree>
    <p:extLst>
      <p:ext uri="{BB962C8B-B14F-4D97-AF65-F5344CB8AC3E}">
        <p14:creationId xmlns:p14="http://schemas.microsoft.com/office/powerpoint/2010/main" val="1481890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09DB3-A940-7648-EC89-0717DA1B756D}"/>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674E0F0-241D-5177-5C2A-EB56CB2AEB33}"/>
              </a:ext>
            </a:extLst>
          </p:cNvPr>
          <p:cNvGraphicFramePr/>
          <p:nvPr>
            <p:extLst>
              <p:ext uri="{D42A27DB-BD31-4B8C-83A1-F6EECF244321}">
                <p14:modId xmlns:p14="http://schemas.microsoft.com/office/powerpoint/2010/main" val="4217628481"/>
              </p:ext>
            </p:extLst>
          </p:nvPr>
        </p:nvGraphicFramePr>
        <p:xfrm>
          <a:off x="3371696" y="1075884"/>
          <a:ext cx="8689784" cy="521516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ruta 1">
            <a:extLst>
              <a:ext uri="{FF2B5EF4-FFF2-40B4-BE49-F238E27FC236}">
                <a16:creationId xmlns:a16="http://schemas.microsoft.com/office/drawing/2014/main" id="{BAF904BA-A99B-E0B9-ED22-BF8DDD211C6C}"/>
              </a:ext>
            </a:extLst>
          </p:cNvPr>
          <p:cNvSpPr txBox="1">
            <a:spLocks noChangeArrowheads="1"/>
          </p:cNvSpPr>
          <p:nvPr/>
        </p:nvSpPr>
        <p:spPr bwMode="auto">
          <a:xfrm>
            <a:off x="548859" y="1576192"/>
            <a:ext cx="2256388"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Fråga: </a:t>
            </a:r>
            <a:r>
              <a:rPr kumimoji="0" lang="sv-SE"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 vilken utsträckning instämmer du i följande påståenden om Sveriges energipolitik?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0" i="1"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Bas: </a:t>
            </a:r>
            <a:r>
              <a:rPr kumimoji="0" lang="sv-SE" sz="11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Samtliga</a:t>
            </a:r>
            <a:r>
              <a:rPr kumimoji="0" lang="sv-SE" sz="1100" b="1"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sv-SE" sz="110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2 755</a:t>
            </a:r>
            <a:r>
              <a:rPr kumimoji="0" lang="sv-SE" sz="11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intervjuer.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100">
              <a:solidFill>
                <a:srgbClr val="000000"/>
              </a:solidFill>
              <a:latin typeface="Arial" panose="020B0604020202020204" pitchFamily="34" charset="0"/>
              <a:ea typeface="Open Sans" panose="020B0606030504020204" pitchFamily="34" charset="0"/>
              <a:cs typeface="Arial" panose="020B0604020202020204" pitchFamily="34" charset="0"/>
            </a:endParaRPr>
          </a:p>
        </p:txBody>
      </p:sp>
      <p:sp>
        <p:nvSpPr>
          <p:cNvPr id="10" name="Rubrik 2">
            <a:extLst>
              <a:ext uri="{FF2B5EF4-FFF2-40B4-BE49-F238E27FC236}">
                <a16:creationId xmlns:a16="http://schemas.microsoft.com/office/drawing/2014/main" id="{D3D05140-2353-B520-F19B-EBF8687CE99B}"/>
              </a:ext>
            </a:extLst>
          </p:cNvPr>
          <p:cNvSpPr txBox="1">
            <a:spLocks/>
          </p:cNvSpPr>
          <p:nvPr/>
        </p:nvSpPr>
        <p:spPr bwMode="auto">
          <a:xfrm>
            <a:off x="548859" y="543251"/>
            <a:ext cx="2240020" cy="15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sv-SE" sz="2200" b="0" i="0" u="none" strike="noStrike" kern="1200" cap="none" spc="0" normalizeH="0" baseline="0" noProof="0">
              <a:ln>
                <a:noFill/>
              </a:ln>
              <a:solidFill>
                <a:srgbClr val="000000"/>
              </a:solidFill>
              <a:effectLst/>
              <a:uLnTx/>
              <a:uFillTx/>
              <a:latin typeface="Arial" panose="020B0604020202020204"/>
              <a:ea typeface="ＭＳ Ｐゴシック" pitchFamily="-110" charset="-128"/>
              <a:cs typeface="Arial" panose="020B0604020202020204" pitchFamily="34" charset="0"/>
            </a:endParaRPr>
          </a:p>
        </p:txBody>
      </p:sp>
      <p:sp>
        <p:nvSpPr>
          <p:cNvPr id="9" name="Rubrik 2">
            <a:extLst>
              <a:ext uri="{FF2B5EF4-FFF2-40B4-BE49-F238E27FC236}">
                <a16:creationId xmlns:a16="http://schemas.microsoft.com/office/drawing/2014/main" id="{D288936F-4E26-208A-670B-62EBBE476CF1}"/>
              </a:ext>
            </a:extLst>
          </p:cNvPr>
          <p:cNvSpPr txBox="1">
            <a:spLocks/>
          </p:cNvSpPr>
          <p:nvPr/>
        </p:nvSpPr>
        <p:spPr bwMode="auto">
          <a:xfrm>
            <a:off x="548859" y="543251"/>
            <a:ext cx="2240020" cy="15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a:noFill/>
                </a:ln>
                <a:solidFill>
                  <a:srgbClr val="000000"/>
                </a:solidFill>
                <a:effectLst/>
                <a:uLnTx/>
                <a:uFillTx/>
                <a:latin typeface="Arial" panose="020B0604020202020204"/>
                <a:ea typeface="ＭＳ Ｐゴシック" pitchFamily="-110" charset="-128"/>
                <a:cs typeface="Arial" panose="020B0604020202020204" pitchFamily="34" charset="0"/>
              </a:rPr>
              <a:t>Inställning till Sveriges energipolitik</a:t>
            </a:r>
          </a:p>
        </p:txBody>
      </p:sp>
      <p:sp>
        <p:nvSpPr>
          <p:cNvPr id="11" name="TextBox 112">
            <a:extLst>
              <a:ext uri="{FF2B5EF4-FFF2-40B4-BE49-F238E27FC236}">
                <a16:creationId xmlns:a16="http://schemas.microsoft.com/office/drawing/2014/main" id="{7064F34B-413C-F2B4-D9DC-710B2941E92D}"/>
              </a:ext>
            </a:extLst>
          </p:cNvPr>
          <p:cNvSpPr txBox="1"/>
          <p:nvPr/>
        </p:nvSpPr>
        <p:spPr>
          <a:xfrm>
            <a:off x="8985371" y="5992248"/>
            <a:ext cx="246747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Balans= Andel (%) som är mycket/ganska positiv minus andelen (%) som är mycket/ganska negativ</a:t>
            </a:r>
          </a:p>
        </p:txBody>
      </p:sp>
      <p:graphicFrame>
        <p:nvGraphicFramePr>
          <p:cNvPr id="3" name="Object 20">
            <a:extLst>
              <a:ext uri="{FF2B5EF4-FFF2-40B4-BE49-F238E27FC236}">
                <a16:creationId xmlns:a16="http://schemas.microsoft.com/office/drawing/2014/main" id="{1591D85E-875D-F67E-88A9-947AFCC30B72}"/>
              </a:ext>
            </a:extLst>
          </p:cNvPr>
          <p:cNvGraphicFramePr>
            <a:graphicFrameLocks noChangeAspect="1"/>
          </p:cNvGraphicFramePr>
          <p:nvPr/>
        </p:nvGraphicFramePr>
        <p:xfrm>
          <a:off x="10921229" y="1543537"/>
          <a:ext cx="1865639" cy="3731849"/>
        </p:xfrm>
        <a:graphic>
          <a:graphicData uri="http://schemas.openxmlformats.org/drawingml/2006/chart">
            <c:chart xmlns:c="http://schemas.openxmlformats.org/drawingml/2006/chart" xmlns:r="http://schemas.openxmlformats.org/officeDocument/2006/relationships" r:id="rId4"/>
          </a:graphicData>
        </a:graphic>
      </p:graphicFrame>
      <p:sp>
        <p:nvSpPr>
          <p:cNvPr id="5" name="AutoShape 7">
            <a:extLst>
              <a:ext uri="{FF2B5EF4-FFF2-40B4-BE49-F238E27FC236}">
                <a16:creationId xmlns:a16="http://schemas.microsoft.com/office/drawing/2014/main" id="{586F8FBE-4C0A-6442-F905-ADE63D3C5D27}"/>
              </a:ext>
            </a:extLst>
          </p:cNvPr>
          <p:cNvSpPr>
            <a:spLocks noChangeArrowheads="1"/>
          </p:cNvSpPr>
          <p:nvPr/>
        </p:nvSpPr>
        <p:spPr bwMode="auto">
          <a:xfrm>
            <a:off x="10921229" y="824506"/>
            <a:ext cx="844528" cy="330102"/>
          </a:xfrm>
          <a:prstGeom prst="rect">
            <a:avLst/>
          </a:prstGeom>
          <a:solidFill>
            <a:schemeClr val="bg1"/>
          </a:solidFill>
          <a:ln w="6350">
            <a:solidFill>
              <a:schemeClr val="bg1">
                <a:lumMod val="75000"/>
              </a:schemeClr>
            </a:solidFill>
            <a:round/>
            <a:headEnd/>
            <a:tailEnd/>
          </a:ln>
          <a:effectLst/>
        </p:spPr>
        <p:txBody>
          <a:bodyPr wrap="square" tIns="72000" bIns="7200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50000"/>
              </a:spcBef>
            </a:pPr>
            <a:r>
              <a:rPr lang="sv-SE" sz="1200">
                <a:solidFill>
                  <a:srgbClr val="333333"/>
                </a:solidFill>
                <a:latin typeface="Arial" panose="020B0604020202020204" pitchFamily="34" charset="0"/>
                <a:cs typeface="Arial" panose="020B0604020202020204" pitchFamily="34" charset="0"/>
              </a:rPr>
              <a:t>Balans</a:t>
            </a:r>
            <a:endParaRPr lang="en-US" sz="1200">
              <a:solidFill>
                <a:srgbClr val="333333"/>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40DCC4B8-407C-3A55-E1E0-9AB8570BA679}"/>
              </a:ext>
            </a:extLst>
          </p:cNvPr>
          <p:cNvGraphicFramePr>
            <a:graphicFrameLocks noGrp="1"/>
          </p:cNvGraphicFramePr>
          <p:nvPr/>
        </p:nvGraphicFramePr>
        <p:xfrm>
          <a:off x="2999134" y="1263236"/>
          <a:ext cx="1716258" cy="3816258"/>
        </p:xfrm>
        <a:graphic>
          <a:graphicData uri="http://schemas.openxmlformats.org/drawingml/2006/table">
            <a:tbl>
              <a:tblPr firstRow="1" bandRow="1">
                <a:tableStyleId>{5C22544A-7EE6-4342-B048-85BDC9FD1C3A}</a:tableStyleId>
              </a:tblPr>
              <a:tblGrid>
                <a:gridCol w="1716258">
                  <a:extLst>
                    <a:ext uri="{9D8B030D-6E8A-4147-A177-3AD203B41FA5}">
                      <a16:colId xmlns:a16="http://schemas.microsoft.com/office/drawing/2014/main" val="134449244"/>
                    </a:ext>
                  </a:extLst>
                </a:gridCol>
              </a:tblGrid>
              <a:tr h="92436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900" b="0" i="0" u="none" strike="noStrike">
                          <a:solidFill>
                            <a:srgbClr val="000000"/>
                          </a:solidFill>
                          <a:effectLst/>
                          <a:latin typeface="+mj-lt"/>
                        </a:rPr>
                        <a:t>Staten bör ta ett större ansvar för att samhället ska ha tillgång till den el som behövs för elektrifiering och klimatomställning</a:t>
                      </a:r>
                      <a:r>
                        <a:rPr lang="sv-SE" sz="900">
                          <a:latin typeface="+mj-lt"/>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6491577"/>
                  </a:ext>
                </a:extLst>
              </a:tr>
              <a:tr h="106441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900" b="0" i="0" u="none" strike="noStrike">
                          <a:solidFill>
                            <a:srgbClr val="000000"/>
                          </a:solidFill>
                          <a:effectLst/>
                          <a:latin typeface="+mj-lt"/>
                        </a:rPr>
                        <a:t>Politiskt fokus på enskilda kraftslag försämrar möjligheterna att bygga mer elproduktion och möta samhällets växande elbehov</a:t>
                      </a:r>
                      <a:r>
                        <a:rPr lang="sv-SE" sz="900">
                          <a:latin typeface="+mj-lt"/>
                        </a:rPr>
                        <a:t>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7477214"/>
                  </a:ext>
                </a:extLst>
              </a:tr>
              <a:tr h="91373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900" b="0" i="0" u="none" strike="noStrike">
                          <a:solidFill>
                            <a:srgbClr val="000000"/>
                          </a:solidFill>
                          <a:effectLst/>
                          <a:latin typeface="+mj-lt"/>
                        </a:rPr>
                        <a:t>Det är viktigt att det finns politisk samsyn mellan regering och opposition om energipolitiken</a:t>
                      </a:r>
                      <a:r>
                        <a:rPr lang="sv-SE" sz="900">
                          <a:latin typeface="+mj-lt"/>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098168"/>
                  </a:ext>
                </a:extLst>
              </a:tr>
              <a:tr h="91373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900" b="0" i="0" u="none" strike="noStrike">
                          <a:solidFill>
                            <a:srgbClr val="000000"/>
                          </a:solidFill>
                          <a:effectLst/>
                          <a:latin typeface="+mj-lt"/>
                        </a:rPr>
                        <a:t>Sverige tappar arbetstillfällen om vi inte får fram mer el snabbt</a:t>
                      </a:r>
                      <a:r>
                        <a:rPr lang="sv-SE" sz="900">
                          <a:latin typeface="+mj-lt"/>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4486561"/>
                  </a:ext>
                </a:extLst>
              </a:tr>
            </a:tbl>
          </a:graphicData>
        </a:graphic>
      </p:graphicFrame>
    </p:spTree>
    <p:extLst>
      <p:ext uri="{BB962C8B-B14F-4D97-AF65-F5344CB8AC3E}">
        <p14:creationId xmlns:p14="http://schemas.microsoft.com/office/powerpoint/2010/main" val="263905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fade">
                                      <p:cBhvr>
                                        <p:cTn id="7" dur="500"/>
                                        <p:tgtEl>
                                          <p:spTgt spid="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chart seriesIdx="-4" categoryIdx="0" bldStep="category"/>
                                            </p:graphicEl>
                                          </p:spTgt>
                                        </p:tgtEl>
                                        <p:attrNameLst>
                                          <p:attrName>style.visibility</p:attrName>
                                        </p:attrNameLst>
                                      </p:cBhvr>
                                      <p:to>
                                        <p:strVal val="visible"/>
                                      </p:to>
                                    </p:set>
                                    <p:animEffect transition="in" filter="fade">
                                      <p:cBhvr>
                                        <p:cTn id="12" dur="500"/>
                                        <p:tgtEl>
                                          <p:spTgt spid="2">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chart seriesIdx="-4" categoryIdx="1" bldStep="category"/>
                                            </p:graphicEl>
                                          </p:spTgt>
                                        </p:tgtEl>
                                        <p:attrNameLst>
                                          <p:attrName>style.visibility</p:attrName>
                                        </p:attrNameLst>
                                      </p:cBhvr>
                                      <p:to>
                                        <p:strVal val="visible"/>
                                      </p:to>
                                    </p:set>
                                    <p:animEffect transition="in" filter="fade">
                                      <p:cBhvr>
                                        <p:cTn id="17" dur="500"/>
                                        <p:tgtEl>
                                          <p:spTgt spid="2">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chart seriesIdx="-4" categoryIdx="2" bldStep="category"/>
                                            </p:graphicEl>
                                          </p:spTgt>
                                        </p:tgtEl>
                                        <p:attrNameLst>
                                          <p:attrName>style.visibility</p:attrName>
                                        </p:attrNameLst>
                                      </p:cBhvr>
                                      <p:to>
                                        <p:strVal val="visible"/>
                                      </p:to>
                                    </p:set>
                                    <p:animEffect transition="in" filter="fade">
                                      <p:cBhvr>
                                        <p:cTn id="22" dur="500"/>
                                        <p:tgtEl>
                                          <p:spTgt spid="2">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chart seriesIdx="-4" categoryIdx="3" bldStep="category"/>
                                            </p:graphicEl>
                                          </p:spTgt>
                                        </p:tgtEl>
                                        <p:attrNameLst>
                                          <p:attrName>style.visibility</p:attrName>
                                        </p:attrNameLst>
                                      </p:cBhvr>
                                      <p:to>
                                        <p:strVal val="visible"/>
                                      </p:to>
                                    </p:set>
                                    <p:animEffect transition="in" filter="fade">
                                      <p:cBhvr>
                                        <p:cTn id="27" dur="500"/>
                                        <p:tgtEl>
                                          <p:spTgt spid="2">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category"/>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2D2C1-E82F-613E-5DD0-F6ACF608FF96}"/>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8C95EF2-60CD-AD6B-504D-72E901EA06BC}"/>
              </a:ext>
            </a:extLst>
          </p:cNvPr>
          <p:cNvGraphicFramePr/>
          <p:nvPr>
            <p:extLst>
              <p:ext uri="{D42A27DB-BD31-4B8C-83A1-F6EECF244321}">
                <p14:modId xmlns:p14="http://schemas.microsoft.com/office/powerpoint/2010/main" val="3789657786"/>
              </p:ext>
            </p:extLst>
          </p:nvPr>
        </p:nvGraphicFramePr>
        <p:xfrm>
          <a:off x="118117" y="1356051"/>
          <a:ext cx="11311873" cy="4445890"/>
        </p:xfrm>
        <a:graphic>
          <a:graphicData uri="http://schemas.openxmlformats.org/drawingml/2006/chart">
            <c:chart xmlns:c="http://schemas.openxmlformats.org/drawingml/2006/chart" xmlns:r="http://schemas.openxmlformats.org/officeDocument/2006/relationships" r:id="rId3"/>
          </a:graphicData>
        </a:graphic>
      </p:graphicFrame>
      <p:sp>
        <p:nvSpPr>
          <p:cNvPr id="10" name="Rubrik 2">
            <a:extLst>
              <a:ext uri="{FF2B5EF4-FFF2-40B4-BE49-F238E27FC236}">
                <a16:creationId xmlns:a16="http://schemas.microsoft.com/office/drawing/2014/main" id="{2B45AE6A-67DC-D7AD-CE8B-2CCFB7D7CFF9}"/>
              </a:ext>
            </a:extLst>
          </p:cNvPr>
          <p:cNvSpPr txBox="1">
            <a:spLocks/>
          </p:cNvSpPr>
          <p:nvPr/>
        </p:nvSpPr>
        <p:spPr bwMode="auto">
          <a:xfrm>
            <a:off x="548859" y="543251"/>
            <a:ext cx="2240020" cy="15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sv-SE" sz="2200" b="0" i="0" u="none" strike="noStrike" kern="1200" cap="none" spc="0" normalizeH="0" baseline="0" noProof="0">
              <a:ln>
                <a:noFill/>
              </a:ln>
              <a:solidFill>
                <a:srgbClr val="000000"/>
              </a:solidFill>
              <a:effectLst/>
              <a:uLnTx/>
              <a:uFillTx/>
              <a:latin typeface="Arial" panose="020B0604020202020204"/>
              <a:ea typeface="ＭＳ Ｐゴシック" pitchFamily="-110" charset="-128"/>
              <a:cs typeface="Arial" panose="020B0604020202020204" pitchFamily="34" charset="0"/>
            </a:endParaRPr>
          </a:p>
        </p:txBody>
      </p:sp>
      <p:graphicFrame>
        <p:nvGraphicFramePr>
          <p:cNvPr id="6" name="Table 5">
            <a:extLst>
              <a:ext uri="{FF2B5EF4-FFF2-40B4-BE49-F238E27FC236}">
                <a16:creationId xmlns:a16="http://schemas.microsoft.com/office/drawing/2014/main" id="{D9CAAF2D-1AE4-4FAE-E46E-EEB915659FF5}"/>
              </a:ext>
            </a:extLst>
          </p:cNvPr>
          <p:cNvGraphicFramePr>
            <a:graphicFrameLocks noGrp="1"/>
          </p:cNvGraphicFramePr>
          <p:nvPr>
            <p:extLst>
              <p:ext uri="{D42A27DB-BD31-4B8C-83A1-F6EECF244321}">
                <p14:modId xmlns:p14="http://schemas.microsoft.com/office/powerpoint/2010/main" val="3924693368"/>
              </p:ext>
            </p:extLst>
          </p:nvPr>
        </p:nvGraphicFramePr>
        <p:xfrm>
          <a:off x="149602" y="1614111"/>
          <a:ext cx="1716258" cy="2948264"/>
        </p:xfrm>
        <a:graphic>
          <a:graphicData uri="http://schemas.openxmlformats.org/drawingml/2006/table">
            <a:tbl>
              <a:tblPr firstRow="1" bandRow="1">
                <a:tableStyleId>{5C22544A-7EE6-4342-B048-85BDC9FD1C3A}</a:tableStyleId>
              </a:tblPr>
              <a:tblGrid>
                <a:gridCol w="1716258">
                  <a:extLst>
                    <a:ext uri="{9D8B030D-6E8A-4147-A177-3AD203B41FA5}">
                      <a16:colId xmlns:a16="http://schemas.microsoft.com/office/drawing/2014/main" val="134449244"/>
                    </a:ext>
                  </a:extLst>
                </a:gridCol>
              </a:tblGrid>
              <a:tr h="81326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900" b="0" i="0" u="none" strike="noStrike" kern="1200">
                          <a:solidFill>
                            <a:srgbClr val="000000"/>
                          </a:solidFill>
                          <a:effectLst/>
                          <a:latin typeface="+mn-lt"/>
                          <a:ea typeface="+mn-ea"/>
                          <a:cs typeface="+mn-cs"/>
                        </a:rPr>
                        <a:t>Staten bör ta ett större ansvar för att samhället ska ha tillgång till den el som behövs för elektrifiering och klimatomställning</a:t>
                      </a:r>
                      <a:r>
                        <a:rPr lang="sv-SE" sz="900" b="1" kern="1200">
                          <a:solidFill>
                            <a:schemeClr val="lt1"/>
                          </a:solidFill>
                          <a:latin typeface="+mn-lt"/>
                          <a:ea typeface="+mn-ea"/>
                          <a:cs typeface="+mn-cs"/>
                        </a:rPr>
                        <a:t>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1396745"/>
                  </a:ext>
                </a:extLst>
              </a:tr>
              <a:tr h="81326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900" b="0" i="0" u="none" strike="noStrike">
                          <a:solidFill>
                            <a:srgbClr val="000000"/>
                          </a:solidFill>
                          <a:effectLst/>
                          <a:latin typeface="+mj-lt"/>
                        </a:rPr>
                        <a:t>Politiskt fokus på enskilda kraftslag försämrar möjligheterna att bygga mer elproduktion och möta samhällets växande elbehov</a:t>
                      </a:r>
                      <a:r>
                        <a:rPr lang="sv-SE" sz="900">
                          <a:latin typeface="+mj-lt"/>
                        </a:rPr>
                        <a:t>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7477214"/>
                  </a:ext>
                </a:extLst>
              </a:tr>
              <a:tr h="66974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900" b="0" i="0" u="none" strike="noStrike">
                          <a:solidFill>
                            <a:srgbClr val="000000"/>
                          </a:solidFill>
                          <a:effectLst/>
                          <a:latin typeface="+mj-lt"/>
                        </a:rPr>
                        <a:t>Det är viktigt att det finns politisk samsyn mellan regering och opposition om energipolitiken</a:t>
                      </a:r>
                      <a:r>
                        <a:rPr lang="sv-SE" sz="900">
                          <a:latin typeface="+mj-lt"/>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098168"/>
                  </a:ext>
                </a:extLst>
              </a:tr>
              <a:tr h="65200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900" b="0" i="0" u="none" strike="noStrike">
                          <a:solidFill>
                            <a:srgbClr val="000000"/>
                          </a:solidFill>
                          <a:effectLst/>
                          <a:latin typeface="+mj-lt"/>
                        </a:rPr>
                        <a:t>Sverige tappar arbetstillfällen om vi inte får fram mer el snabbt</a:t>
                      </a:r>
                      <a:r>
                        <a:rPr lang="sv-SE" sz="900">
                          <a:latin typeface="+mj-lt"/>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4486561"/>
                  </a:ext>
                </a:extLst>
              </a:tr>
            </a:tbl>
          </a:graphicData>
        </a:graphic>
      </p:graphicFrame>
      <p:sp>
        <p:nvSpPr>
          <p:cNvPr id="7" name="textruta 1">
            <a:extLst>
              <a:ext uri="{FF2B5EF4-FFF2-40B4-BE49-F238E27FC236}">
                <a16:creationId xmlns:a16="http://schemas.microsoft.com/office/drawing/2014/main" id="{7C8CD74A-7520-98F6-1773-1753C973BE04}"/>
              </a:ext>
            </a:extLst>
          </p:cNvPr>
          <p:cNvSpPr txBox="1">
            <a:spLocks noChangeArrowheads="1"/>
          </p:cNvSpPr>
          <p:nvPr/>
        </p:nvSpPr>
        <p:spPr bwMode="auto">
          <a:xfrm>
            <a:off x="7302504" y="6032453"/>
            <a:ext cx="1667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solidFill>
                  <a:schemeClr val="tx1">
                    <a:lumMod val="75000"/>
                    <a:lumOff val="25000"/>
                  </a:schemeClr>
                </a:solidFill>
                <a:latin typeface="Arial" panose="020B0604020202020204" pitchFamily="34" charset="0"/>
                <a:cs typeface="Arial" panose="020B0604020202020204" pitchFamily="34" charset="0"/>
              </a:rPr>
              <a:t>Fråga:</a:t>
            </a:r>
            <a:r>
              <a:rPr lang="sv-SE" sz="800">
                <a:solidFill>
                  <a:schemeClr val="tx1">
                    <a:lumMod val="75000"/>
                    <a:lumOff val="25000"/>
                  </a:schemeClr>
                </a:solidFill>
                <a:latin typeface="Arial" panose="020B0604020202020204" pitchFamily="34" charset="0"/>
                <a:cs typeface="Arial" panose="020B0604020202020204" pitchFamily="34" charset="0"/>
              </a:rPr>
              <a:t> </a:t>
            </a:r>
            <a:r>
              <a:rPr kumimoji="0" lang="sv-S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 vilken utsträckning instämmer du i följande påståenden om Sveriges energipolitik?</a:t>
            </a:r>
          </a:p>
          <a:p>
            <a:pPr>
              <a:spcBef>
                <a:spcPct val="50000"/>
              </a:spcBef>
            </a:pPr>
            <a:endParaRPr lang="sv-SE" sz="800">
              <a:latin typeface="Arial" panose="020B0604020202020204" pitchFamily="34" charset="0"/>
              <a:cs typeface="Arial" panose="020B0604020202020204" pitchFamily="34" charset="0"/>
            </a:endParaRPr>
          </a:p>
        </p:txBody>
      </p:sp>
      <p:sp>
        <p:nvSpPr>
          <p:cNvPr id="12" name="textruta 1">
            <a:extLst>
              <a:ext uri="{FF2B5EF4-FFF2-40B4-BE49-F238E27FC236}">
                <a16:creationId xmlns:a16="http://schemas.microsoft.com/office/drawing/2014/main" id="{F7AB1016-FC76-4A95-E61F-865E8DE7CE6D}"/>
              </a:ext>
            </a:extLst>
          </p:cNvPr>
          <p:cNvSpPr txBox="1">
            <a:spLocks noChangeArrowheads="1"/>
          </p:cNvSpPr>
          <p:nvPr/>
        </p:nvSpPr>
        <p:spPr bwMode="auto">
          <a:xfrm>
            <a:off x="9150273" y="6032453"/>
            <a:ext cx="196392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kumimoji="0" lang="sv-SE" sz="8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Samtliga</a:t>
            </a:r>
            <a:r>
              <a:rPr kumimoji="0" lang="sv-SE" sz="800" b="1"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sv-SE" sz="80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2 755</a:t>
            </a:r>
            <a:r>
              <a:rPr kumimoji="0" lang="sv-SE" sz="8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intervjuer. </a:t>
            </a:r>
            <a:endPar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endParaRPr>
          </a:p>
        </p:txBody>
      </p:sp>
      <p:sp>
        <p:nvSpPr>
          <p:cNvPr id="13" name="Rubrik 2">
            <a:extLst>
              <a:ext uri="{FF2B5EF4-FFF2-40B4-BE49-F238E27FC236}">
                <a16:creationId xmlns:a16="http://schemas.microsoft.com/office/drawing/2014/main" id="{B25FBDC5-7F99-1E1C-E0BD-27AC9FE4FD6C}"/>
              </a:ext>
            </a:extLst>
          </p:cNvPr>
          <p:cNvSpPr txBox="1">
            <a:spLocks/>
          </p:cNvSpPr>
          <p:nvPr/>
        </p:nvSpPr>
        <p:spPr bwMode="auto">
          <a:xfrm>
            <a:off x="2532969" y="585815"/>
            <a:ext cx="7294522" cy="3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a:noFill/>
                </a:ln>
                <a:solidFill>
                  <a:srgbClr val="000000"/>
                </a:solidFill>
                <a:effectLst/>
                <a:uLnTx/>
                <a:uFillTx/>
                <a:latin typeface="Arial" panose="020B0604020202020204"/>
                <a:ea typeface="ＭＳ Ｐゴシック" pitchFamily="-110" charset="-128"/>
                <a:cs typeface="Arial" panose="020B0604020202020204" pitchFamily="34" charset="0"/>
              </a:rPr>
              <a:t>Inställning till Sveriges energipolitik</a:t>
            </a:r>
          </a:p>
        </p:txBody>
      </p:sp>
      <p:graphicFrame>
        <p:nvGraphicFramePr>
          <p:cNvPr id="14" name="Chart 13">
            <a:extLst>
              <a:ext uri="{FF2B5EF4-FFF2-40B4-BE49-F238E27FC236}">
                <a16:creationId xmlns:a16="http://schemas.microsoft.com/office/drawing/2014/main" id="{A40AABD3-1879-6927-1D86-F1B43BB884B6}"/>
              </a:ext>
            </a:extLst>
          </p:cNvPr>
          <p:cNvGraphicFramePr/>
          <p:nvPr>
            <p:extLst>
              <p:ext uri="{D42A27DB-BD31-4B8C-83A1-F6EECF244321}">
                <p14:modId xmlns:p14="http://schemas.microsoft.com/office/powerpoint/2010/main" val="1571342241"/>
              </p:ext>
            </p:extLst>
          </p:nvPr>
        </p:nvGraphicFramePr>
        <p:xfrm>
          <a:off x="6243738" y="611565"/>
          <a:ext cx="5809293" cy="5215167"/>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12">
            <a:extLst>
              <a:ext uri="{FF2B5EF4-FFF2-40B4-BE49-F238E27FC236}">
                <a16:creationId xmlns:a16="http://schemas.microsoft.com/office/drawing/2014/main" id="{B8917739-C75C-5633-A3D4-0BF63A81FB8B}"/>
              </a:ext>
            </a:extLst>
          </p:cNvPr>
          <p:cNvSpPr txBox="1"/>
          <p:nvPr/>
        </p:nvSpPr>
        <p:spPr>
          <a:xfrm>
            <a:off x="1932802" y="1332198"/>
            <a:ext cx="115780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2025</a:t>
            </a:r>
          </a:p>
        </p:txBody>
      </p:sp>
      <p:sp>
        <p:nvSpPr>
          <p:cNvPr id="16" name="TextBox 112">
            <a:extLst>
              <a:ext uri="{FF2B5EF4-FFF2-40B4-BE49-F238E27FC236}">
                <a16:creationId xmlns:a16="http://schemas.microsoft.com/office/drawing/2014/main" id="{01C7D334-C35D-959C-A882-E21A8E75385A}"/>
              </a:ext>
            </a:extLst>
          </p:cNvPr>
          <p:cNvSpPr txBox="1"/>
          <p:nvPr/>
        </p:nvSpPr>
        <p:spPr>
          <a:xfrm>
            <a:off x="7151762" y="1332198"/>
            <a:ext cx="267572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2024 - Allmänhetsmätning</a:t>
            </a:r>
          </a:p>
        </p:txBody>
      </p:sp>
    </p:spTree>
    <p:extLst>
      <p:ext uri="{BB962C8B-B14F-4D97-AF65-F5344CB8AC3E}">
        <p14:creationId xmlns:p14="http://schemas.microsoft.com/office/powerpoint/2010/main" val="428621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1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4EF55-4AB7-B011-2763-D09D38D64771}"/>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EA73750-0047-16D4-514C-1159FB2B1DDA}"/>
              </a:ext>
            </a:extLst>
          </p:cNvPr>
          <p:cNvGraphicFramePr>
            <a:graphicFrameLocks noGrp="1"/>
          </p:cNvGraphicFramePr>
          <p:nvPr>
            <p:extLst>
              <p:ext uri="{D42A27DB-BD31-4B8C-83A1-F6EECF244321}">
                <p14:modId xmlns:p14="http://schemas.microsoft.com/office/powerpoint/2010/main" val="2130785452"/>
              </p:ext>
            </p:extLst>
          </p:nvPr>
        </p:nvGraphicFramePr>
        <p:xfrm>
          <a:off x="880200" y="2036977"/>
          <a:ext cx="2121989" cy="2862283"/>
        </p:xfrm>
        <a:graphic>
          <a:graphicData uri="http://schemas.openxmlformats.org/drawingml/2006/table">
            <a:tbl>
              <a:tblPr firstRow="1" bandRow="1">
                <a:tableStyleId>{5C22544A-7EE6-4342-B048-85BDC9FD1C3A}</a:tableStyleId>
              </a:tblPr>
              <a:tblGrid>
                <a:gridCol w="2121989">
                  <a:extLst>
                    <a:ext uri="{9D8B030D-6E8A-4147-A177-3AD203B41FA5}">
                      <a16:colId xmlns:a16="http://schemas.microsoft.com/office/drawing/2014/main" val="1823320686"/>
                    </a:ext>
                  </a:extLst>
                </a:gridCol>
              </a:tblGrid>
              <a:tr h="82040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1000" b="0" i="0" u="none" strike="noStrike" kern="1200">
                          <a:solidFill>
                            <a:srgbClr val="000000"/>
                          </a:solidFill>
                          <a:effectLst/>
                          <a:latin typeface="+mn-lt"/>
                          <a:ea typeface="+mn-ea"/>
                          <a:cs typeface="+mn-cs"/>
                        </a:rPr>
                        <a:t>Staten bör ta ett större ansvar för att samhället ska ha tillgång till den el som behövs för elektrifiering och klimatomställning</a:t>
                      </a:r>
                      <a:r>
                        <a:rPr lang="sv-SE" sz="1000" b="1" kern="1200">
                          <a:solidFill>
                            <a:schemeClr val="lt1"/>
                          </a:solidFill>
                          <a:latin typeface="+mn-lt"/>
                          <a:ea typeface="+mn-ea"/>
                          <a:cs typeface="+mn-cs"/>
                        </a:rPr>
                        <a:t> </a:t>
                      </a:r>
                    </a:p>
                    <a:p>
                      <a:pPr algn="r" fontAlgn="b"/>
                      <a:endParaRPr lang="sv-SE" sz="1000" b="0" i="0" u="none" strike="noStrike">
                        <a:solidFill>
                          <a:schemeClr val="tx1"/>
                        </a:solidFill>
                        <a:effectLst/>
                        <a:latin typeface="+mj-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3112086"/>
                  </a:ext>
                </a:extLst>
              </a:tr>
              <a:tr h="820408">
                <a:tc>
                  <a:txBody>
                    <a:bodyPr/>
                    <a:lstStyle/>
                    <a:p>
                      <a:pPr algn="r" fontAlgn="b"/>
                      <a:r>
                        <a:rPr lang="sv-SE" sz="1000" b="0" i="0" u="none" strike="noStrike">
                          <a:solidFill>
                            <a:schemeClr val="tx1"/>
                          </a:solidFill>
                          <a:effectLst/>
                          <a:latin typeface="+mj-lt"/>
                        </a:rPr>
                        <a:t>Politiskt fokus på enskilda kraftslag försämrar möjligheterna att bygga mer elproduktion och möta samhällets växande elbehov</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1618498"/>
                  </a:ext>
                </a:extLst>
              </a:tr>
              <a:tr h="618462">
                <a:tc>
                  <a:txBody>
                    <a:bodyPr/>
                    <a:lstStyle/>
                    <a:p>
                      <a:pPr algn="r" fontAlgn="b"/>
                      <a:r>
                        <a:rPr lang="sv-SE" sz="1000" b="0" i="0" u="none" strike="noStrike">
                          <a:solidFill>
                            <a:schemeClr val="tx1"/>
                          </a:solidFill>
                          <a:effectLst/>
                          <a:latin typeface="+mj-lt"/>
                        </a:rPr>
                        <a:t>Det är viktigt att det finns politisk samsyn mellan regering och opposition om energipolitiken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4126385"/>
                  </a:ext>
                </a:extLst>
              </a:tr>
              <a:tr h="603005">
                <a:tc>
                  <a:txBody>
                    <a:bodyPr/>
                    <a:lstStyle/>
                    <a:p>
                      <a:pPr algn="r" fontAlgn="b"/>
                      <a:r>
                        <a:rPr lang="sv-SE" sz="1000" b="0" i="0" u="none" strike="noStrike">
                          <a:solidFill>
                            <a:schemeClr val="tx1"/>
                          </a:solidFill>
                          <a:effectLst/>
                          <a:latin typeface="+mj-lt"/>
                        </a:rPr>
                        <a:t>Sverige tappar arbetstillfällen om vi inte får fram mer el snabbt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9195935"/>
                  </a:ext>
                </a:extLst>
              </a:tr>
            </a:tbl>
          </a:graphicData>
        </a:graphic>
      </p:graphicFrame>
      <p:sp>
        <p:nvSpPr>
          <p:cNvPr id="8" name="textruta 1">
            <a:extLst>
              <a:ext uri="{FF2B5EF4-FFF2-40B4-BE49-F238E27FC236}">
                <a16:creationId xmlns:a16="http://schemas.microsoft.com/office/drawing/2014/main" id="{73586EA7-20BE-A0D8-1200-504D9620B781}"/>
              </a:ext>
            </a:extLst>
          </p:cNvPr>
          <p:cNvSpPr txBox="1">
            <a:spLocks noChangeArrowheads="1"/>
          </p:cNvSpPr>
          <p:nvPr/>
        </p:nvSpPr>
        <p:spPr bwMode="auto">
          <a:xfrm>
            <a:off x="9150273" y="6032453"/>
            <a:ext cx="196392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kumimoji="0" lang="sv-SE" sz="8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Samtliga</a:t>
            </a:r>
            <a:r>
              <a:rPr kumimoji="0" lang="sv-SE" sz="800" b="1"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sv-SE" sz="80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2 755</a:t>
            </a:r>
            <a:r>
              <a:rPr kumimoji="0" lang="sv-SE" sz="8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intervjuer. </a:t>
            </a:r>
            <a:endPar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endParaRPr>
          </a:p>
        </p:txBody>
      </p:sp>
      <p:graphicFrame>
        <p:nvGraphicFramePr>
          <p:cNvPr id="3" name="Chart 13">
            <a:extLst>
              <a:ext uri="{FF2B5EF4-FFF2-40B4-BE49-F238E27FC236}">
                <a16:creationId xmlns:a16="http://schemas.microsoft.com/office/drawing/2014/main" id="{1068291B-31F2-2513-38CF-FF26F154DCD0}"/>
              </a:ext>
            </a:extLst>
          </p:cNvPr>
          <p:cNvGraphicFramePr/>
          <p:nvPr>
            <p:extLst>
              <p:ext uri="{D42A27DB-BD31-4B8C-83A1-F6EECF244321}">
                <p14:modId xmlns:p14="http://schemas.microsoft.com/office/powerpoint/2010/main" val="94580063"/>
              </p:ext>
            </p:extLst>
          </p:nvPr>
        </p:nvGraphicFramePr>
        <p:xfrm>
          <a:off x="2127183" y="1209479"/>
          <a:ext cx="8324621" cy="4822973"/>
        </p:xfrm>
        <a:graphic>
          <a:graphicData uri="http://schemas.openxmlformats.org/drawingml/2006/chart">
            <c:chart xmlns:c="http://schemas.openxmlformats.org/drawingml/2006/chart" xmlns:r="http://schemas.openxmlformats.org/officeDocument/2006/relationships" r:id="rId2"/>
          </a:graphicData>
        </a:graphic>
      </p:graphicFrame>
      <p:sp>
        <p:nvSpPr>
          <p:cNvPr id="15" name="Rubrik 2">
            <a:extLst>
              <a:ext uri="{FF2B5EF4-FFF2-40B4-BE49-F238E27FC236}">
                <a16:creationId xmlns:a16="http://schemas.microsoft.com/office/drawing/2014/main" id="{490D3694-1DB7-262C-77C9-687DEC93B4DB}"/>
              </a:ext>
            </a:extLst>
          </p:cNvPr>
          <p:cNvSpPr txBox="1">
            <a:spLocks/>
          </p:cNvSpPr>
          <p:nvPr/>
        </p:nvSpPr>
        <p:spPr bwMode="auto">
          <a:xfrm>
            <a:off x="2532969" y="585815"/>
            <a:ext cx="7294522" cy="3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a:noFill/>
                </a:ln>
                <a:solidFill>
                  <a:srgbClr val="000000"/>
                </a:solidFill>
                <a:effectLst/>
                <a:uLnTx/>
                <a:uFillTx/>
                <a:latin typeface="Arial" panose="020B0604020202020204"/>
                <a:ea typeface="ＭＳ Ｐゴシック" pitchFamily="-110" charset="-128"/>
                <a:cs typeface="Arial" panose="020B0604020202020204" pitchFamily="34" charset="0"/>
              </a:rPr>
              <a:t>Inställning till Sveriges energipolitik</a:t>
            </a:r>
          </a:p>
        </p:txBody>
      </p:sp>
      <p:sp>
        <p:nvSpPr>
          <p:cNvPr id="6" name="TextBox 112">
            <a:extLst>
              <a:ext uri="{FF2B5EF4-FFF2-40B4-BE49-F238E27FC236}">
                <a16:creationId xmlns:a16="http://schemas.microsoft.com/office/drawing/2014/main" id="{8FBF0A5A-4299-F5EF-FEF8-EE12B4DCAC75}"/>
              </a:ext>
            </a:extLst>
          </p:cNvPr>
          <p:cNvSpPr txBox="1"/>
          <p:nvPr/>
        </p:nvSpPr>
        <p:spPr>
          <a:xfrm>
            <a:off x="10005236" y="1636859"/>
            <a:ext cx="178785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Balans= Andel (%) som är mycket/ganska positiv</a:t>
            </a:r>
            <a:r>
              <a:rPr lang="sv-SE" sz="1000">
                <a:solidFill>
                  <a:srgbClr val="333333"/>
                </a:solidFill>
                <a:latin typeface="Arial Nova Light" panose="020B0304020202020204" pitchFamily="34" charset="0"/>
              </a:rPr>
              <a:t> </a:t>
            </a:r>
            <a:r>
              <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minus andelen (%) som är mycket/ganska negativ</a:t>
            </a:r>
          </a:p>
        </p:txBody>
      </p:sp>
      <p:sp>
        <p:nvSpPr>
          <p:cNvPr id="7" name="textruta 1">
            <a:extLst>
              <a:ext uri="{FF2B5EF4-FFF2-40B4-BE49-F238E27FC236}">
                <a16:creationId xmlns:a16="http://schemas.microsoft.com/office/drawing/2014/main" id="{CEBD1E33-AB93-0DA1-418B-3656563B8988}"/>
              </a:ext>
            </a:extLst>
          </p:cNvPr>
          <p:cNvSpPr txBox="1">
            <a:spLocks noChangeArrowheads="1"/>
          </p:cNvSpPr>
          <p:nvPr/>
        </p:nvSpPr>
        <p:spPr bwMode="auto">
          <a:xfrm>
            <a:off x="7302504" y="6032453"/>
            <a:ext cx="1667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solidFill>
                  <a:schemeClr val="tx1">
                    <a:lumMod val="75000"/>
                    <a:lumOff val="25000"/>
                  </a:schemeClr>
                </a:solidFill>
                <a:latin typeface="Arial" panose="020B0604020202020204" pitchFamily="34" charset="0"/>
                <a:cs typeface="Arial" panose="020B0604020202020204" pitchFamily="34" charset="0"/>
              </a:rPr>
              <a:t>Fråga:</a:t>
            </a:r>
            <a:r>
              <a:rPr lang="sv-SE" sz="800">
                <a:solidFill>
                  <a:schemeClr val="tx1">
                    <a:lumMod val="75000"/>
                    <a:lumOff val="25000"/>
                  </a:schemeClr>
                </a:solidFill>
                <a:latin typeface="Arial" panose="020B0604020202020204" pitchFamily="34" charset="0"/>
                <a:cs typeface="Arial" panose="020B0604020202020204" pitchFamily="34" charset="0"/>
              </a:rPr>
              <a:t> </a:t>
            </a:r>
            <a:r>
              <a:rPr kumimoji="0" lang="sv-S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 vilken utsträckning instämmer du i följande påståenden om Sveriges energipolitik?</a:t>
            </a:r>
          </a:p>
          <a:p>
            <a:pPr>
              <a:spcBef>
                <a:spcPct val="50000"/>
              </a:spcBef>
            </a:pPr>
            <a:endParaRPr lang="sv-SE" sz="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151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7" dur="5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fade">
                                      <p:cBhvr>
                                        <p:cTn id="12" dur="500"/>
                                        <p:tgtEl>
                                          <p:spTgt spid="3">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fade">
                                      <p:cBhvr>
                                        <p:cTn id="17" dur="500"/>
                                        <p:tgtEl>
                                          <p:spTgt spid="3">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fade">
                                      <p:cBhvr>
                                        <p:cTn id="22" dur="500"/>
                                        <p:tgtEl>
                                          <p:spTgt spid="3">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fade">
                                      <p:cBhvr>
                                        <p:cTn id="27" dur="500"/>
                                        <p:tgtEl>
                                          <p:spTgt spid="3">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3838C-C165-8249-C53C-09050B65A1C3}"/>
            </a:ext>
          </a:extLst>
        </p:cNvPr>
        <p:cNvGrpSpPr/>
        <p:nvPr/>
      </p:nvGrpSpPr>
      <p:grpSpPr>
        <a:xfrm>
          <a:off x="0" y="0"/>
          <a:ext cx="0" cy="0"/>
          <a:chOff x="0" y="0"/>
          <a:chExt cx="0" cy="0"/>
        </a:xfrm>
      </p:grpSpPr>
      <p:graphicFrame>
        <p:nvGraphicFramePr>
          <p:cNvPr id="7" name="Diagram 63">
            <a:extLst>
              <a:ext uri="{FF2B5EF4-FFF2-40B4-BE49-F238E27FC236}">
                <a16:creationId xmlns:a16="http://schemas.microsoft.com/office/drawing/2014/main" id="{2D881B7E-34EB-98EC-F8CF-55E887F2D8D5}"/>
              </a:ext>
            </a:extLst>
          </p:cNvPr>
          <p:cNvGraphicFramePr/>
          <p:nvPr>
            <p:extLst>
              <p:ext uri="{D42A27DB-BD31-4B8C-83A1-F6EECF244321}">
                <p14:modId xmlns:p14="http://schemas.microsoft.com/office/powerpoint/2010/main" val="2849182187"/>
              </p:ext>
            </p:extLst>
          </p:nvPr>
        </p:nvGraphicFramePr>
        <p:xfrm>
          <a:off x="3514725" y="1636859"/>
          <a:ext cx="6312766" cy="39040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e 1">
            <a:extLst>
              <a:ext uri="{FF2B5EF4-FFF2-40B4-BE49-F238E27FC236}">
                <a16:creationId xmlns:a16="http://schemas.microsoft.com/office/drawing/2014/main" id="{C8BB8438-F3F1-3071-78C8-0DF4DDA6301B}"/>
              </a:ext>
            </a:extLst>
          </p:cNvPr>
          <p:cNvGraphicFramePr>
            <a:graphicFrameLocks noGrp="1"/>
          </p:cNvGraphicFramePr>
          <p:nvPr>
            <p:extLst>
              <p:ext uri="{D42A27DB-BD31-4B8C-83A1-F6EECF244321}">
                <p14:modId xmlns:p14="http://schemas.microsoft.com/office/powerpoint/2010/main" val="1008925064"/>
              </p:ext>
            </p:extLst>
          </p:nvPr>
        </p:nvGraphicFramePr>
        <p:xfrm>
          <a:off x="1440362" y="1317137"/>
          <a:ext cx="2121989" cy="3340589"/>
        </p:xfrm>
        <a:graphic>
          <a:graphicData uri="http://schemas.openxmlformats.org/drawingml/2006/table">
            <a:tbl>
              <a:tblPr firstRow="1" bandRow="1">
                <a:tableStyleId>{5C22544A-7EE6-4342-B048-85BDC9FD1C3A}</a:tableStyleId>
              </a:tblPr>
              <a:tblGrid>
                <a:gridCol w="2121989">
                  <a:extLst>
                    <a:ext uri="{9D8B030D-6E8A-4147-A177-3AD203B41FA5}">
                      <a16:colId xmlns:a16="http://schemas.microsoft.com/office/drawing/2014/main" val="1823320686"/>
                    </a:ext>
                  </a:extLst>
                </a:gridCol>
              </a:tblGrid>
              <a:tr h="969892">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1000" b="0" i="0" u="none" strike="noStrike" kern="1200">
                          <a:solidFill>
                            <a:srgbClr val="000000"/>
                          </a:solidFill>
                          <a:effectLst/>
                          <a:latin typeface="+mn-lt"/>
                          <a:ea typeface="+mn-ea"/>
                          <a:cs typeface="+mn-cs"/>
                        </a:rPr>
                        <a:t>Staten bör ta ett större ansvar för att samhället ska ha tillgång till den el som behövs för elektrifiering och klimatomställning</a:t>
                      </a:r>
                      <a:r>
                        <a:rPr lang="sv-SE" sz="1000" b="1" kern="1200">
                          <a:solidFill>
                            <a:schemeClr val="lt1"/>
                          </a:solidFill>
                          <a:latin typeface="+mn-lt"/>
                          <a:ea typeface="+mn-ea"/>
                          <a:cs typeface="+mn-cs"/>
                        </a:rPr>
                        <a:t> </a:t>
                      </a:r>
                    </a:p>
                    <a:p>
                      <a:pPr algn="r" fontAlgn="b"/>
                      <a:endParaRPr lang="sv-SE" sz="1000" b="0" i="0" u="none" strike="noStrike">
                        <a:solidFill>
                          <a:schemeClr val="tx1"/>
                        </a:solidFill>
                        <a:effectLst/>
                        <a:latin typeface="+mj-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3112086"/>
                  </a:ext>
                </a:extLst>
              </a:tr>
              <a:tr h="926673">
                <a:tc>
                  <a:txBody>
                    <a:bodyPr/>
                    <a:lstStyle/>
                    <a:p>
                      <a:pPr algn="r" fontAlgn="b"/>
                      <a:r>
                        <a:rPr lang="sv-SE" sz="1000" b="0" i="0" u="none" strike="noStrike">
                          <a:solidFill>
                            <a:schemeClr val="tx1"/>
                          </a:solidFill>
                          <a:effectLst/>
                          <a:latin typeface="+mj-lt"/>
                        </a:rPr>
                        <a:t>Politiskt fokus på enskilda kraftslag försämrar möjligheterna att bygga mer elproduktion och möta samhällets växande elbehov</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1618498"/>
                  </a:ext>
                </a:extLst>
              </a:tr>
              <a:tr h="731148">
                <a:tc>
                  <a:txBody>
                    <a:bodyPr/>
                    <a:lstStyle/>
                    <a:p>
                      <a:pPr algn="r" fontAlgn="b"/>
                      <a:r>
                        <a:rPr lang="sv-SE" sz="1000" b="0" i="0" u="none" strike="noStrike">
                          <a:solidFill>
                            <a:schemeClr val="tx1"/>
                          </a:solidFill>
                          <a:effectLst/>
                          <a:latin typeface="+mj-lt"/>
                        </a:rPr>
                        <a:t>Det är viktigt att det finns politisk samsyn mellan regering och opposition om energipolitiken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4126385"/>
                  </a:ext>
                </a:extLst>
              </a:tr>
              <a:tr h="712876">
                <a:tc>
                  <a:txBody>
                    <a:bodyPr/>
                    <a:lstStyle/>
                    <a:p>
                      <a:pPr algn="r" fontAlgn="b"/>
                      <a:r>
                        <a:rPr lang="sv-SE" sz="1000" b="0" i="0" u="none" strike="noStrike">
                          <a:solidFill>
                            <a:schemeClr val="tx1"/>
                          </a:solidFill>
                          <a:effectLst/>
                          <a:latin typeface="+mj-lt"/>
                        </a:rPr>
                        <a:t>Sverige tappar arbetstillfällen om vi inte får fram mer el snabbt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9195935"/>
                  </a:ext>
                </a:extLst>
              </a:tr>
            </a:tbl>
          </a:graphicData>
        </a:graphic>
      </p:graphicFrame>
      <p:sp>
        <p:nvSpPr>
          <p:cNvPr id="3" name="Rubrik 2">
            <a:extLst>
              <a:ext uri="{FF2B5EF4-FFF2-40B4-BE49-F238E27FC236}">
                <a16:creationId xmlns:a16="http://schemas.microsoft.com/office/drawing/2014/main" id="{52652CE5-86BB-646A-ED8D-E66BF4CF3194}"/>
              </a:ext>
            </a:extLst>
          </p:cNvPr>
          <p:cNvSpPr txBox="1">
            <a:spLocks/>
          </p:cNvSpPr>
          <p:nvPr/>
        </p:nvSpPr>
        <p:spPr bwMode="auto">
          <a:xfrm>
            <a:off x="2532969" y="585815"/>
            <a:ext cx="7294522" cy="3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a:noFill/>
                </a:ln>
                <a:solidFill>
                  <a:srgbClr val="000000"/>
                </a:solidFill>
                <a:effectLst/>
                <a:uLnTx/>
                <a:uFillTx/>
                <a:latin typeface="Arial" panose="020B0604020202020204"/>
                <a:ea typeface="ＭＳ Ｐゴシック" pitchFamily="-110" charset="-128"/>
                <a:cs typeface="Arial" panose="020B0604020202020204" pitchFamily="34" charset="0"/>
              </a:rPr>
              <a:t>Inställning till Sveriges energipolitik</a:t>
            </a:r>
          </a:p>
        </p:txBody>
      </p:sp>
      <p:sp>
        <p:nvSpPr>
          <p:cNvPr id="4" name="textruta 1">
            <a:extLst>
              <a:ext uri="{FF2B5EF4-FFF2-40B4-BE49-F238E27FC236}">
                <a16:creationId xmlns:a16="http://schemas.microsoft.com/office/drawing/2014/main" id="{55C14EC1-196A-3D7B-90AA-0108292838F3}"/>
              </a:ext>
            </a:extLst>
          </p:cNvPr>
          <p:cNvSpPr txBox="1">
            <a:spLocks noChangeArrowheads="1"/>
          </p:cNvSpPr>
          <p:nvPr/>
        </p:nvSpPr>
        <p:spPr bwMode="auto">
          <a:xfrm>
            <a:off x="9150273" y="6032453"/>
            <a:ext cx="196392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kumimoji="0" lang="sv-SE" sz="8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Samtliga</a:t>
            </a:r>
            <a:r>
              <a:rPr kumimoji="0" lang="sv-SE" sz="800" b="1"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sv-SE" sz="80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2 755</a:t>
            </a:r>
            <a:r>
              <a:rPr kumimoji="0" lang="sv-SE" sz="8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intervjuer. </a:t>
            </a:r>
            <a:endPar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endParaRPr>
          </a:p>
        </p:txBody>
      </p:sp>
      <p:sp>
        <p:nvSpPr>
          <p:cNvPr id="5" name="TextBox 112">
            <a:extLst>
              <a:ext uri="{FF2B5EF4-FFF2-40B4-BE49-F238E27FC236}">
                <a16:creationId xmlns:a16="http://schemas.microsoft.com/office/drawing/2014/main" id="{DE9658BB-CAE4-4AE7-14CD-A43B176BB62E}"/>
              </a:ext>
            </a:extLst>
          </p:cNvPr>
          <p:cNvSpPr txBox="1"/>
          <p:nvPr/>
        </p:nvSpPr>
        <p:spPr>
          <a:xfrm>
            <a:off x="10005236" y="1636859"/>
            <a:ext cx="178785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Balans= Andel (%) som är mycket/ganska positiv</a:t>
            </a:r>
            <a:r>
              <a:rPr lang="sv-SE" sz="1000">
                <a:solidFill>
                  <a:srgbClr val="333333"/>
                </a:solidFill>
                <a:latin typeface="Arial Nova Light" panose="020B0304020202020204" pitchFamily="34" charset="0"/>
              </a:rPr>
              <a:t> </a:t>
            </a:r>
            <a:r>
              <a:rPr kumimoji="0" lang="sv-SE" sz="1000" b="0" i="0" u="none" strike="noStrike" kern="1200" cap="none" spc="0" normalizeH="0" baseline="0" noProof="0">
                <a:ln>
                  <a:noFill/>
                </a:ln>
                <a:solidFill>
                  <a:srgbClr val="333333"/>
                </a:solidFill>
                <a:effectLst/>
                <a:uLnTx/>
                <a:uFillTx/>
                <a:latin typeface="Arial Nova Light" panose="020B0304020202020204" pitchFamily="34" charset="0"/>
                <a:ea typeface="+mn-ea"/>
                <a:cs typeface="+mn-cs"/>
              </a:rPr>
              <a:t>minus andelen (%) som är mycket/ganska negativ</a:t>
            </a:r>
          </a:p>
        </p:txBody>
      </p:sp>
      <p:sp>
        <p:nvSpPr>
          <p:cNvPr id="6" name="textruta 1">
            <a:extLst>
              <a:ext uri="{FF2B5EF4-FFF2-40B4-BE49-F238E27FC236}">
                <a16:creationId xmlns:a16="http://schemas.microsoft.com/office/drawing/2014/main" id="{A901E1A5-3274-C912-B789-A2CF910E1F1D}"/>
              </a:ext>
            </a:extLst>
          </p:cNvPr>
          <p:cNvSpPr txBox="1">
            <a:spLocks noChangeArrowheads="1"/>
          </p:cNvSpPr>
          <p:nvPr/>
        </p:nvSpPr>
        <p:spPr bwMode="auto">
          <a:xfrm>
            <a:off x="7302504" y="6032453"/>
            <a:ext cx="1667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solidFill>
                  <a:schemeClr val="tx1">
                    <a:lumMod val="75000"/>
                    <a:lumOff val="25000"/>
                  </a:schemeClr>
                </a:solidFill>
                <a:latin typeface="Arial" panose="020B0604020202020204" pitchFamily="34" charset="0"/>
                <a:cs typeface="Arial" panose="020B0604020202020204" pitchFamily="34" charset="0"/>
              </a:rPr>
              <a:t>Fråga:</a:t>
            </a:r>
            <a:r>
              <a:rPr lang="sv-SE" sz="800">
                <a:solidFill>
                  <a:schemeClr val="tx1">
                    <a:lumMod val="75000"/>
                    <a:lumOff val="25000"/>
                  </a:schemeClr>
                </a:solidFill>
                <a:latin typeface="Arial" panose="020B0604020202020204" pitchFamily="34" charset="0"/>
                <a:cs typeface="Arial" panose="020B0604020202020204" pitchFamily="34" charset="0"/>
              </a:rPr>
              <a:t> </a:t>
            </a:r>
            <a:r>
              <a:rPr kumimoji="0" lang="sv-S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 vilken utsträckning instämmer du i följande påståenden om Sveriges energipolitik?</a:t>
            </a:r>
          </a:p>
          <a:p>
            <a:pPr>
              <a:spcBef>
                <a:spcPct val="50000"/>
              </a:spcBef>
            </a:pPr>
            <a:endParaRPr lang="sv-SE" sz="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407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12" dur="500"/>
                                        <p:tgtEl>
                                          <p:spTgt spid="7">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17" dur="500"/>
                                        <p:tgtEl>
                                          <p:spTgt spid="7">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22" dur="500"/>
                                        <p:tgtEl>
                                          <p:spTgt spid="7">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fade">
                                      <p:cBhvr>
                                        <p:cTn id="27" dur="500"/>
                                        <p:tgtEl>
                                          <p:spTgt spid="7">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572CD-61CA-DF0B-6364-698EDB0A170E}"/>
            </a:ext>
          </a:extLst>
        </p:cNvPr>
        <p:cNvGrpSpPr/>
        <p:nvPr/>
      </p:nvGrpSpPr>
      <p:grpSpPr>
        <a:xfrm>
          <a:off x="0" y="0"/>
          <a:ext cx="0" cy="0"/>
          <a:chOff x="0" y="0"/>
          <a:chExt cx="0" cy="0"/>
        </a:xfrm>
      </p:grpSpPr>
      <p:sp>
        <p:nvSpPr>
          <p:cNvPr id="3" name="TextBox 48">
            <a:extLst>
              <a:ext uri="{FF2B5EF4-FFF2-40B4-BE49-F238E27FC236}">
                <a16:creationId xmlns:a16="http://schemas.microsoft.com/office/drawing/2014/main" id="{DF08F86F-6A8F-CF18-BB79-AC0E491280DA}"/>
              </a:ext>
            </a:extLst>
          </p:cNvPr>
          <p:cNvSpPr txBox="1"/>
          <p:nvPr/>
        </p:nvSpPr>
        <p:spPr>
          <a:xfrm>
            <a:off x="3603890" y="1948961"/>
            <a:ext cx="7868107" cy="2954655"/>
          </a:xfrm>
          <a:prstGeom prst="rect">
            <a:avLst/>
          </a:prstGeom>
          <a:noFill/>
        </p:spPr>
        <p:txBody>
          <a:bodyPr wrap="square" lIns="0" tIns="0" rIns="0" bIns="0" rtlCol="0" anchor="ctr">
            <a:spAutoFit/>
          </a:bodyPr>
          <a:lstStyle/>
          <a:p>
            <a:r>
              <a:rPr lang="sv-SE" sz="4400">
                <a:solidFill>
                  <a:schemeClr val="bg1"/>
                </a:solidFill>
              </a:rPr>
              <a:t>Tack!</a:t>
            </a:r>
          </a:p>
          <a:p>
            <a:endParaRPr lang="sv-SE" sz="1600">
              <a:solidFill>
                <a:schemeClr val="bg1"/>
              </a:solidFill>
            </a:endParaRPr>
          </a:p>
          <a:p>
            <a:r>
              <a:rPr lang="sv-SE" sz="1100" b="1">
                <a:solidFill>
                  <a:schemeClr val="bg1"/>
                </a:solidFill>
              </a:rPr>
              <a:t>För mer information kontakta:</a:t>
            </a:r>
          </a:p>
          <a:p>
            <a:endParaRPr lang="sv-SE" sz="1100">
              <a:solidFill>
                <a:schemeClr val="bg1"/>
              </a:solidFill>
            </a:endParaRPr>
          </a:p>
          <a:p>
            <a:r>
              <a:rPr lang="sv-SE" sz="1100">
                <a:solidFill>
                  <a:schemeClr val="bg1"/>
                </a:solidFill>
              </a:rPr>
              <a:t>Pelle Ahlin Olofsson, Affärsområdeschef Samhälle &amp; Arbetsliv</a:t>
            </a:r>
            <a:br>
              <a:rPr lang="sv-SE" sz="1100">
                <a:solidFill>
                  <a:schemeClr val="bg1"/>
                </a:solidFill>
              </a:rPr>
            </a:br>
            <a:r>
              <a:rPr lang="sv-SE" sz="1100">
                <a:solidFill>
                  <a:schemeClr val="bg1"/>
                </a:solidFill>
              </a:rPr>
              <a:t>Telefon: +46 73 589 36 89</a:t>
            </a:r>
          </a:p>
          <a:p>
            <a:r>
              <a:rPr lang="sv-SE" sz="1100">
                <a:solidFill>
                  <a:schemeClr val="bg1"/>
                </a:solidFill>
                <a:hlinkClick r:id="rId2">
                  <a:extLst>
                    <a:ext uri="{A12FA001-AC4F-418D-AE19-62706E023703}">
                      <ahyp:hlinkClr xmlns:ahyp="http://schemas.microsoft.com/office/drawing/2018/hyperlinkcolor" val="tx"/>
                    </a:ext>
                  </a:extLst>
                </a:hlinkClick>
              </a:rPr>
              <a:t>Pelle.ahlin@demoskop.se</a:t>
            </a:r>
            <a:endParaRPr lang="sv-SE" sz="1100">
              <a:solidFill>
                <a:schemeClr val="bg1"/>
              </a:solidFill>
            </a:endParaRPr>
          </a:p>
          <a:p>
            <a:endParaRPr lang="sv-SE" sz="1100">
              <a:solidFill>
                <a:schemeClr val="bg1"/>
              </a:solidFill>
            </a:endParaRPr>
          </a:p>
          <a:p>
            <a:r>
              <a:rPr lang="sv-SE" sz="1100">
                <a:solidFill>
                  <a:schemeClr val="bg1"/>
                </a:solidFill>
              </a:rPr>
              <a:t>Nazanin Sapan, </a:t>
            </a:r>
            <a:r>
              <a:rPr lang="sv-SE" sz="1100" err="1">
                <a:solidFill>
                  <a:schemeClr val="bg1"/>
                </a:solidFill>
              </a:rPr>
              <a:t>Analyst</a:t>
            </a:r>
            <a:endParaRPr lang="sv-SE" sz="1100">
              <a:solidFill>
                <a:schemeClr val="bg1"/>
              </a:solidFill>
            </a:endParaRPr>
          </a:p>
          <a:p>
            <a:r>
              <a:rPr lang="sv-SE" sz="1100">
                <a:solidFill>
                  <a:schemeClr val="bg1"/>
                </a:solidFill>
              </a:rPr>
              <a:t>Telefon: +46 73 522 55 50</a:t>
            </a:r>
          </a:p>
          <a:p>
            <a:r>
              <a:rPr lang="sv-SE" sz="1100">
                <a:solidFill>
                  <a:schemeClr val="bg1"/>
                </a:solidFill>
                <a:hlinkClick r:id="rId3">
                  <a:extLst>
                    <a:ext uri="{A12FA001-AC4F-418D-AE19-62706E023703}">
                      <ahyp:hlinkClr xmlns:ahyp="http://schemas.microsoft.com/office/drawing/2018/hyperlinkcolor" val="tx"/>
                    </a:ext>
                  </a:extLst>
                </a:hlinkClick>
              </a:rPr>
              <a:t>Nazanin.sapan@demoskop.se</a:t>
            </a:r>
            <a:endParaRPr lang="sv-SE" sz="1100">
              <a:solidFill>
                <a:schemeClr val="bg1"/>
              </a:solidFill>
            </a:endParaRPr>
          </a:p>
          <a:p>
            <a:endParaRPr lang="sv-SE" sz="1100">
              <a:solidFill>
                <a:schemeClr val="bg1"/>
              </a:solidFill>
            </a:endParaRPr>
          </a:p>
          <a:p>
            <a:endParaRPr lang="sv-SE" sz="1100">
              <a:solidFill>
                <a:schemeClr val="bg1"/>
              </a:solidFill>
            </a:endParaRPr>
          </a:p>
          <a:p>
            <a:endParaRPr lang="sv-SE" sz="1100">
              <a:solidFill>
                <a:schemeClr val="bg1"/>
              </a:solidFill>
            </a:endParaRPr>
          </a:p>
        </p:txBody>
      </p:sp>
    </p:spTree>
    <p:extLst>
      <p:ext uri="{BB962C8B-B14F-4D97-AF65-F5344CB8AC3E}">
        <p14:creationId xmlns:p14="http://schemas.microsoft.com/office/powerpoint/2010/main" val="2415353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487B49-111B-7EB6-E67C-3B2C01BDFCED}"/>
              </a:ext>
            </a:extLst>
          </p:cNvPr>
          <p:cNvSpPr/>
          <p:nvPr/>
        </p:nvSpPr>
        <p:spPr>
          <a:xfrm>
            <a:off x="217257" y="5494173"/>
            <a:ext cx="2898179" cy="987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2">
            <a:extLst>
              <a:ext uri="{FF2B5EF4-FFF2-40B4-BE49-F238E27FC236}">
                <a16:creationId xmlns:a16="http://schemas.microsoft.com/office/drawing/2014/main" id="{88814080-EFA6-475B-88D7-B94E9CAA49AA}"/>
              </a:ext>
            </a:extLst>
          </p:cNvPr>
          <p:cNvSpPr txBox="1">
            <a:spLocks/>
          </p:cNvSpPr>
          <p:nvPr/>
        </p:nvSpPr>
        <p:spPr bwMode="auto">
          <a:xfrm>
            <a:off x="548858" y="535482"/>
            <a:ext cx="11104257" cy="47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lgn="ctr">
              <a:spcBef>
                <a:spcPts val="0"/>
              </a:spcBef>
              <a:spcAft>
                <a:spcPts val="0"/>
              </a:spcAft>
            </a:pPr>
            <a:r>
              <a:rPr lang="sv-SE">
                <a:solidFill>
                  <a:schemeClr val="tx1"/>
                </a:solidFill>
                <a:latin typeface="Arial Nova Light" panose="020B0304020202020204" pitchFamily="34" charset="0"/>
              </a:rPr>
              <a:t>Om målgruppen – Kommunpolitiker</a:t>
            </a:r>
            <a:endParaRPr lang="sv-SE">
              <a:solidFill>
                <a:schemeClr val="tx1"/>
              </a:solidFill>
              <a:latin typeface="Arial Nova Light" panose="020B03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45F0B4D4-AE61-E32D-4FD2-026EDC496DAF}"/>
              </a:ext>
            </a:extLst>
          </p:cNvPr>
          <p:cNvGraphicFramePr/>
          <p:nvPr/>
        </p:nvGraphicFramePr>
        <p:xfrm>
          <a:off x="1042528" y="3217144"/>
          <a:ext cx="2231952" cy="7749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a:extLst>
              <a:ext uri="{FF2B5EF4-FFF2-40B4-BE49-F238E27FC236}">
                <a16:creationId xmlns:a16="http://schemas.microsoft.com/office/drawing/2014/main" id="{87D6F14C-D64E-075F-E51B-CAEA4B2E1B09}"/>
              </a:ext>
            </a:extLst>
          </p:cNvPr>
          <p:cNvGraphicFramePr>
            <a:graphicFrameLocks/>
          </p:cNvGraphicFramePr>
          <p:nvPr/>
        </p:nvGraphicFramePr>
        <p:xfrm>
          <a:off x="4731081" y="1054042"/>
          <a:ext cx="3373312" cy="2815659"/>
        </p:xfrm>
        <a:graphic>
          <a:graphicData uri="http://schemas.openxmlformats.org/drawingml/2006/chart">
            <c:chart xmlns:c="http://schemas.openxmlformats.org/drawingml/2006/chart" xmlns:r="http://schemas.openxmlformats.org/officeDocument/2006/relationships" r:id="rId4"/>
          </a:graphicData>
        </a:graphic>
      </p:graphicFrame>
      <p:pic>
        <p:nvPicPr>
          <p:cNvPr id="9" name="Graphic 8" descr="Woman with solid fill">
            <a:extLst>
              <a:ext uri="{FF2B5EF4-FFF2-40B4-BE49-F238E27FC236}">
                <a16:creationId xmlns:a16="http://schemas.microsoft.com/office/drawing/2014/main" id="{A1E78347-2F0B-6C63-50B1-731F1F963D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6942" y="1490089"/>
            <a:ext cx="1860097" cy="1860097"/>
          </a:xfrm>
          <a:prstGeom prst="rect">
            <a:avLst/>
          </a:prstGeom>
        </p:spPr>
      </p:pic>
      <p:pic>
        <p:nvPicPr>
          <p:cNvPr id="10" name="Graphic 9" descr="Man with solid fill">
            <a:extLst>
              <a:ext uri="{FF2B5EF4-FFF2-40B4-BE49-F238E27FC236}">
                <a16:creationId xmlns:a16="http://schemas.microsoft.com/office/drawing/2014/main" id="{325C3632-70AB-C1BE-2FF2-4A473F9A2A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34887" y="1495636"/>
            <a:ext cx="1849001" cy="1849001"/>
          </a:xfrm>
          <a:prstGeom prst="rect">
            <a:avLst/>
          </a:prstGeom>
        </p:spPr>
      </p:pic>
      <p:sp>
        <p:nvSpPr>
          <p:cNvPr id="11" name="Oval 10">
            <a:extLst>
              <a:ext uri="{FF2B5EF4-FFF2-40B4-BE49-F238E27FC236}">
                <a16:creationId xmlns:a16="http://schemas.microsoft.com/office/drawing/2014/main" id="{67652C88-527E-B4F4-39F0-5828831FE0EB}"/>
              </a:ext>
            </a:extLst>
          </p:cNvPr>
          <p:cNvSpPr/>
          <p:nvPr/>
        </p:nvSpPr>
        <p:spPr>
          <a:xfrm>
            <a:off x="3017741" y="3289160"/>
            <a:ext cx="630198" cy="6135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12" name="TextBox 11">
            <a:extLst>
              <a:ext uri="{FF2B5EF4-FFF2-40B4-BE49-F238E27FC236}">
                <a16:creationId xmlns:a16="http://schemas.microsoft.com/office/drawing/2014/main" id="{A5366055-914D-6E41-3148-39D8AD13F192}"/>
              </a:ext>
            </a:extLst>
          </p:cNvPr>
          <p:cNvSpPr txBox="1"/>
          <p:nvPr/>
        </p:nvSpPr>
        <p:spPr>
          <a:xfrm>
            <a:off x="3010553" y="3404568"/>
            <a:ext cx="797042" cy="400110"/>
          </a:xfrm>
          <a:prstGeom prst="rect">
            <a:avLst/>
          </a:prstGeom>
          <a:noFill/>
        </p:spPr>
        <p:txBody>
          <a:bodyPr wrap="square" rtlCol="0">
            <a:spAutoFit/>
          </a:bodyPr>
          <a:lstStyle/>
          <a:p>
            <a:r>
              <a:rPr lang="sv-SE" sz="2000">
                <a:solidFill>
                  <a:schemeClr val="bg1"/>
                </a:solidFill>
                <a:latin typeface="Arial Nova Light" panose="020B0304020202020204" pitchFamily="34" charset="0"/>
              </a:rPr>
              <a:t>64%</a:t>
            </a:r>
          </a:p>
        </p:txBody>
      </p:sp>
      <p:sp>
        <p:nvSpPr>
          <p:cNvPr id="13" name="Oval 12">
            <a:extLst>
              <a:ext uri="{FF2B5EF4-FFF2-40B4-BE49-F238E27FC236}">
                <a16:creationId xmlns:a16="http://schemas.microsoft.com/office/drawing/2014/main" id="{4EF033E7-F8BD-BBC6-28A9-9B9F306BB6E5}"/>
              </a:ext>
            </a:extLst>
          </p:cNvPr>
          <p:cNvSpPr/>
          <p:nvPr/>
        </p:nvSpPr>
        <p:spPr>
          <a:xfrm>
            <a:off x="687082" y="3301133"/>
            <a:ext cx="591223" cy="5991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14" name="TextBox 13">
            <a:extLst>
              <a:ext uri="{FF2B5EF4-FFF2-40B4-BE49-F238E27FC236}">
                <a16:creationId xmlns:a16="http://schemas.microsoft.com/office/drawing/2014/main" id="{F39C0783-0481-A82A-E2DD-A2CE2ED325A8}"/>
              </a:ext>
            </a:extLst>
          </p:cNvPr>
          <p:cNvSpPr txBox="1"/>
          <p:nvPr/>
        </p:nvSpPr>
        <p:spPr>
          <a:xfrm>
            <a:off x="655983" y="3395882"/>
            <a:ext cx="1298271" cy="400110"/>
          </a:xfrm>
          <a:prstGeom prst="rect">
            <a:avLst/>
          </a:prstGeom>
          <a:noFill/>
        </p:spPr>
        <p:txBody>
          <a:bodyPr wrap="square" rtlCol="0">
            <a:spAutoFit/>
          </a:bodyPr>
          <a:lstStyle/>
          <a:p>
            <a:r>
              <a:rPr lang="sv-SE" sz="2000">
                <a:solidFill>
                  <a:schemeClr val="bg1"/>
                </a:solidFill>
                <a:latin typeface="Arial Nova Light" panose="020B0304020202020204" pitchFamily="34" charset="0"/>
              </a:rPr>
              <a:t>36%</a:t>
            </a:r>
          </a:p>
        </p:txBody>
      </p:sp>
      <p:cxnSp>
        <p:nvCxnSpPr>
          <p:cNvPr id="15" name="Straight Connector 14">
            <a:extLst>
              <a:ext uri="{FF2B5EF4-FFF2-40B4-BE49-F238E27FC236}">
                <a16:creationId xmlns:a16="http://schemas.microsoft.com/office/drawing/2014/main" id="{1F311BDA-D7AE-3B3F-76E3-F6048CC6E681}"/>
              </a:ext>
            </a:extLst>
          </p:cNvPr>
          <p:cNvCxnSpPr>
            <a:cxnSpLocks/>
          </p:cNvCxnSpPr>
          <p:nvPr/>
        </p:nvCxnSpPr>
        <p:spPr>
          <a:xfrm>
            <a:off x="764621" y="5936876"/>
            <a:ext cx="75469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327D0E-CC1A-481D-AC0D-89216D70FF2A}"/>
              </a:ext>
            </a:extLst>
          </p:cNvPr>
          <p:cNvCxnSpPr>
            <a:cxnSpLocks/>
          </p:cNvCxnSpPr>
          <p:nvPr/>
        </p:nvCxnSpPr>
        <p:spPr>
          <a:xfrm>
            <a:off x="769246" y="5995931"/>
            <a:ext cx="7500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B40CA1-DA4D-5A1A-C6F6-C2DDC6CF8A38}"/>
              </a:ext>
            </a:extLst>
          </p:cNvPr>
          <p:cNvCxnSpPr>
            <a:cxnSpLocks/>
          </p:cNvCxnSpPr>
          <p:nvPr/>
        </p:nvCxnSpPr>
        <p:spPr>
          <a:xfrm>
            <a:off x="769246" y="6051193"/>
            <a:ext cx="7500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9602355-D0C2-9F30-4F9B-124D5344EA95}"/>
              </a:ext>
            </a:extLst>
          </p:cNvPr>
          <p:cNvCxnSpPr>
            <a:cxnSpLocks/>
          </p:cNvCxnSpPr>
          <p:nvPr/>
        </p:nvCxnSpPr>
        <p:spPr>
          <a:xfrm>
            <a:off x="764621" y="5627319"/>
            <a:ext cx="75469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8F05A35-EEC2-058C-7FAD-24C29B6A4E6D}"/>
              </a:ext>
            </a:extLst>
          </p:cNvPr>
          <p:cNvCxnSpPr>
            <a:cxnSpLocks/>
          </p:cNvCxnSpPr>
          <p:nvPr/>
        </p:nvCxnSpPr>
        <p:spPr>
          <a:xfrm>
            <a:off x="769246" y="5686374"/>
            <a:ext cx="7500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245136-0AC4-BAB5-0AB1-08DD270B778C}"/>
              </a:ext>
            </a:extLst>
          </p:cNvPr>
          <p:cNvCxnSpPr>
            <a:cxnSpLocks/>
          </p:cNvCxnSpPr>
          <p:nvPr/>
        </p:nvCxnSpPr>
        <p:spPr>
          <a:xfrm>
            <a:off x="769246" y="5741636"/>
            <a:ext cx="7500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8AA22ED-70A3-286B-06A4-FFB4B6DBAB93}"/>
              </a:ext>
            </a:extLst>
          </p:cNvPr>
          <p:cNvCxnSpPr>
            <a:cxnSpLocks/>
          </p:cNvCxnSpPr>
          <p:nvPr/>
        </p:nvCxnSpPr>
        <p:spPr>
          <a:xfrm>
            <a:off x="764621" y="5317762"/>
            <a:ext cx="75469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2E2B0DC-A5B2-D2DB-9360-8349A780B1C7}"/>
              </a:ext>
            </a:extLst>
          </p:cNvPr>
          <p:cNvCxnSpPr>
            <a:cxnSpLocks/>
          </p:cNvCxnSpPr>
          <p:nvPr/>
        </p:nvCxnSpPr>
        <p:spPr>
          <a:xfrm>
            <a:off x="769246" y="5376817"/>
            <a:ext cx="7500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A12F563-86C5-BE8D-348C-633A0B4C7416}"/>
              </a:ext>
            </a:extLst>
          </p:cNvPr>
          <p:cNvCxnSpPr>
            <a:cxnSpLocks/>
          </p:cNvCxnSpPr>
          <p:nvPr/>
        </p:nvCxnSpPr>
        <p:spPr>
          <a:xfrm>
            <a:off x="769246" y="5432079"/>
            <a:ext cx="7500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D995F7-9939-B13E-F14E-671E89F734A9}"/>
              </a:ext>
            </a:extLst>
          </p:cNvPr>
          <p:cNvCxnSpPr>
            <a:cxnSpLocks/>
          </p:cNvCxnSpPr>
          <p:nvPr/>
        </p:nvCxnSpPr>
        <p:spPr>
          <a:xfrm>
            <a:off x="1886067" y="5933255"/>
            <a:ext cx="75469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64FDC70-79EC-98FA-3E46-2F0DD6C9DFB8}"/>
              </a:ext>
            </a:extLst>
          </p:cNvPr>
          <p:cNvCxnSpPr>
            <a:cxnSpLocks/>
          </p:cNvCxnSpPr>
          <p:nvPr/>
        </p:nvCxnSpPr>
        <p:spPr>
          <a:xfrm>
            <a:off x="1890692" y="5992310"/>
            <a:ext cx="7500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4CB4F53-94C5-E3AD-0AE2-11902AF90A33}"/>
              </a:ext>
            </a:extLst>
          </p:cNvPr>
          <p:cNvCxnSpPr>
            <a:cxnSpLocks/>
          </p:cNvCxnSpPr>
          <p:nvPr/>
        </p:nvCxnSpPr>
        <p:spPr>
          <a:xfrm>
            <a:off x="1890692" y="6047572"/>
            <a:ext cx="7500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ACD3F5A-4185-CE7D-8C32-041369FFBB52}"/>
              </a:ext>
            </a:extLst>
          </p:cNvPr>
          <p:cNvCxnSpPr>
            <a:cxnSpLocks/>
          </p:cNvCxnSpPr>
          <p:nvPr/>
        </p:nvCxnSpPr>
        <p:spPr>
          <a:xfrm>
            <a:off x="1886067" y="5634534"/>
            <a:ext cx="75469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DE1899B-6194-E436-E2C2-A01D0A1FEA76}"/>
              </a:ext>
            </a:extLst>
          </p:cNvPr>
          <p:cNvCxnSpPr>
            <a:cxnSpLocks/>
          </p:cNvCxnSpPr>
          <p:nvPr/>
        </p:nvCxnSpPr>
        <p:spPr>
          <a:xfrm>
            <a:off x="1890692" y="5693589"/>
            <a:ext cx="7500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421D9F0-B66B-C178-00A3-73E6C52F69DE}"/>
              </a:ext>
            </a:extLst>
          </p:cNvPr>
          <p:cNvCxnSpPr>
            <a:cxnSpLocks/>
          </p:cNvCxnSpPr>
          <p:nvPr/>
        </p:nvCxnSpPr>
        <p:spPr>
          <a:xfrm>
            <a:off x="1890692" y="5748851"/>
            <a:ext cx="7500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6714FDB-3B15-B8B1-01A6-9FB848A1E8B5}"/>
              </a:ext>
            </a:extLst>
          </p:cNvPr>
          <p:cNvCxnSpPr>
            <a:cxnSpLocks/>
          </p:cNvCxnSpPr>
          <p:nvPr/>
        </p:nvCxnSpPr>
        <p:spPr>
          <a:xfrm>
            <a:off x="2989923" y="5944910"/>
            <a:ext cx="75469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49EAE6-C6D0-A3C7-ED5B-044EABB63AF3}"/>
              </a:ext>
            </a:extLst>
          </p:cNvPr>
          <p:cNvCxnSpPr>
            <a:cxnSpLocks/>
          </p:cNvCxnSpPr>
          <p:nvPr/>
        </p:nvCxnSpPr>
        <p:spPr>
          <a:xfrm>
            <a:off x="2994548" y="6003965"/>
            <a:ext cx="7500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CA8CB0-CB0C-5CBC-B3B5-BE2FDE0940E1}"/>
              </a:ext>
            </a:extLst>
          </p:cNvPr>
          <p:cNvCxnSpPr>
            <a:cxnSpLocks/>
          </p:cNvCxnSpPr>
          <p:nvPr/>
        </p:nvCxnSpPr>
        <p:spPr>
          <a:xfrm>
            <a:off x="2994548" y="6059227"/>
            <a:ext cx="7500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EE50425-ADBE-E8B1-A169-0915D9CF7146}"/>
              </a:ext>
            </a:extLst>
          </p:cNvPr>
          <p:cNvSpPr txBox="1"/>
          <p:nvPr/>
        </p:nvSpPr>
        <p:spPr>
          <a:xfrm>
            <a:off x="625988" y="4467281"/>
            <a:ext cx="982514" cy="523220"/>
          </a:xfrm>
          <a:prstGeom prst="rect">
            <a:avLst/>
          </a:prstGeom>
          <a:noFill/>
        </p:spPr>
        <p:txBody>
          <a:bodyPr wrap="square" rtlCol="0">
            <a:spAutoFit/>
          </a:bodyPr>
          <a:lstStyle/>
          <a:p>
            <a:pPr>
              <a:tabLst>
                <a:tab pos="631825" algn="l"/>
              </a:tabLst>
            </a:pPr>
            <a:r>
              <a:rPr lang="sv-SE" sz="2800">
                <a:solidFill>
                  <a:schemeClr val="accent4"/>
                </a:solidFill>
                <a:latin typeface="Arial Nova Light" panose="020B0304020202020204" pitchFamily="34" charset="0"/>
              </a:rPr>
              <a:t>67%</a:t>
            </a:r>
          </a:p>
        </p:txBody>
      </p:sp>
      <p:sp>
        <p:nvSpPr>
          <p:cNvPr id="34" name="TextBox 33">
            <a:extLst>
              <a:ext uri="{FF2B5EF4-FFF2-40B4-BE49-F238E27FC236}">
                <a16:creationId xmlns:a16="http://schemas.microsoft.com/office/drawing/2014/main" id="{054A6D24-F76E-F76B-D19F-ADD6FCBBC5EB}"/>
              </a:ext>
            </a:extLst>
          </p:cNvPr>
          <p:cNvSpPr txBox="1"/>
          <p:nvPr/>
        </p:nvSpPr>
        <p:spPr>
          <a:xfrm>
            <a:off x="625988" y="4857348"/>
            <a:ext cx="982514" cy="430887"/>
          </a:xfrm>
          <a:prstGeom prst="rect">
            <a:avLst/>
          </a:prstGeom>
          <a:noFill/>
        </p:spPr>
        <p:txBody>
          <a:bodyPr wrap="square" rtlCol="0">
            <a:spAutoFit/>
          </a:bodyPr>
          <a:lstStyle/>
          <a:p>
            <a:r>
              <a:rPr lang="sv-SE" sz="1100">
                <a:solidFill>
                  <a:schemeClr val="accent4"/>
                </a:solidFill>
                <a:latin typeface="Arial Nova Light" panose="020B0304020202020204" pitchFamily="34" charset="0"/>
              </a:rPr>
              <a:t>Universitet/</a:t>
            </a:r>
          </a:p>
          <a:p>
            <a:r>
              <a:rPr lang="sv-SE" sz="1100">
                <a:solidFill>
                  <a:schemeClr val="accent4"/>
                </a:solidFill>
                <a:latin typeface="Arial Nova Light" panose="020B0304020202020204" pitchFamily="34" charset="0"/>
              </a:rPr>
              <a:t>Högskola</a:t>
            </a:r>
          </a:p>
        </p:txBody>
      </p:sp>
      <p:sp>
        <p:nvSpPr>
          <p:cNvPr id="35" name="TextBox 34">
            <a:extLst>
              <a:ext uri="{FF2B5EF4-FFF2-40B4-BE49-F238E27FC236}">
                <a16:creationId xmlns:a16="http://schemas.microsoft.com/office/drawing/2014/main" id="{8C478DA9-8C1B-99EB-B2CF-1E48A85B66F1}"/>
              </a:ext>
            </a:extLst>
          </p:cNvPr>
          <p:cNvSpPr txBox="1"/>
          <p:nvPr/>
        </p:nvSpPr>
        <p:spPr>
          <a:xfrm>
            <a:off x="1739163" y="4787999"/>
            <a:ext cx="982514" cy="523220"/>
          </a:xfrm>
          <a:prstGeom prst="rect">
            <a:avLst/>
          </a:prstGeom>
          <a:noFill/>
        </p:spPr>
        <p:txBody>
          <a:bodyPr wrap="square" rtlCol="0">
            <a:spAutoFit/>
          </a:bodyPr>
          <a:lstStyle/>
          <a:p>
            <a:r>
              <a:rPr lang="sv-SE" sz="2800">
                <a:solidFill>
                  <a:schemeClr val="accent4"/>
                </a:solidFill>
                <a:latin typeface="Arial Nova Light" panose="020B0304020202020204" pitchFamily="34" charset="0"/>
              </a:rPr>
              <a:t>28%</a:t>
            </a:r>
          </a:p>
        </p:txBody>
      </p:sp>
      <p:sp>
        <p:nvSpPr>
          <p:cNvPr id="36" name="TextBox 35">
            <a:extLst>
              <a:ext uri="{FF2B5EF4-FFF2-40B4-BE49-F238E27FC236}">
                <a16:creationId xmlns:a16="http://schemas.microsoft.com/office/drawing/2014/main" id="{0881D3A6-63E8-7BF7-0266-C067B4B83361}"/>
              </a:ext>
            </a:extLst>
          </p:cNvPr>
          <p:cNvSpPr txBox="1"/>
          <p:nvPr/>
        </p:nvSpPr>
        <p:spPr>
          <a:xfrm>
            <a:off x="1712780" y="5215458"/>
            <a:ext cx="1381872" cy="261610"/>
          </a:xfrm>
          <a:prstGeom prst="rect">
            <a:avLst/>
          </a:prstGeom>
          <a:noFill/>
        </p:spPr>
        <p:txBody>
          <a:bodyPr wrap="square" rtlCol="0">
            <a:spAutoFit/>
          </a:bodyPr>
          <a:lstStyle/>
          <a:p>
            <a:r>
              <a:rPr lang="sv-SE" sz="1100">
                <a:solidFill>
                  <a:schemeClr val="accent4"/>
                </a:solidFill>
                <a:latin typeface="Arial Nova Light" panose="020B0304020202020204" pitchFamily="34" charset="0"/>
              </a:rPr>
              <a:t>Gymnasium</a:t>
            </a:r>
          </a:p>
        </p:txBody>
      </p:sp>
      <p:sp>
        <p:nvSpPr>
          <p:cNvPr id="37" name="TextBox 36">
            <a:extLst>
              <a:ext uri="{FF2B5EF4-FFF2-40B4-BE49-F238E27FC236}">
                <a16:creationId xmlns:a16="http://schemas.microsoft.com/office/drawing/2014/main" id="{F454D659-70D0-E981-1B90-24B004E860B7}"/>
              </a:ext>
            </a:extLst>
          </p:cNvPr>
          <p:cNvSpPr txBox="1"/>
          <p:nvPr/>
        </p:nvSpPr>
        <p:spPr>
          <a:xfrm>
            <a:off x="2790540" y="5226096"/>
            <a:ext cx="982514" cy="523220"/>
          </a:xfrm>
          <a:prstGeom prst="rect">
            <a:avLst/>
          </a:prstGeom>
          <a:noFill/>
        </p:spPr>
        <p:txBody>
          <a:bodyPr wrap="square" rtlCol="0">
            <a:spAutoFit/>
          </a:bodyPr>
          <a:lstStyle/>
          <a:p>
            <a:r>
              <a:rPr lang="sv-SE" sz="2800">
                <a:solidFill>
                  <a:schemeClr val="accent4"/>
                </a:solidFill>
                <a:latin typeface="Arial Nova Light" panose="020B0304020202020204" pitchFamily="34" charset="0"/>
              </a:rPr>
              <a:t>4%</a:t>
            </a:r>
          </a:p>
        </p:txBody>
      </p:sp>
      <p:sp>
        <p:nvSpPr>
          <p:cNvPr id="38" name="TextBox 37">
            <a:extLst>
              <a:ext uri="{FF2B5EF4-FFF2-40B4-BE49-F238E27FC236}">
                <a16:creationId xmlns:a16="http://schemas.microsoft.com/office/drawing/2014/main" id="{18CC7104-CC97-9B67-9BF7-AE84A61DAF43}"/>
              </a:ext>
            </a:extLst>
          </p:cNvPr>
          <p:cNvSpPr txBox="1"/>
          <p:nvPr/>
        </p:nvSpPr>
        <p:spPr>
          <a:xfrm>
            <a:off x="2783257" y="5612990"/>
            <a:ext cx="1381872" cy="261610"/>
          </a:xfrm>
          <a:prstGeom prst="rect">
            <a:avLst/>
          </a:prstGeom>
          <a:noFill/>
        </p:spPr>
        <p:txBody>
          <a:bodyPr wrap="square" rtlCol="0">
            <a:spAutoFit/>
          </a:bodyPr>
          <a:lstStyle/>
          <a:p>
            <a:r>
              <a:rPr lang="sv-SE" sz="1100">
                <a:solidFill>
                  <a:schemeClr val="accent4"/>
                </a:solidFill>
                <a:latin typeface="Arial Nova Light" panose="020B0304020202020204" pitchFamily="34" charset="0"/>
              </a:rPr>
              <a:t>Grundskola</a:t>
            </a:r>
          </a:p>
        </p:txBody>
      </p:sp>
      <p:sp>
        <p:nvSpPr>
          <p:cNvPr id="65" name="Rectangle: Rounded Corners 64">
            <a:extLst>
              <a:ext uri="{FF2B5EF4-FFF2-40B4-BE49-F238E27FC236}">
                <a16:creationId xmlns:a16="http://schemas.microsoft.com/office/drawing/2014/main" id="{170B19DD-81C7-4947-6FF7-C1F665FD9BD2}"/>
              </a:ext>
            </a:extLst>
          </p:cNvPr>
          <p:cNvSpPr/>
          <p:nvPr/>
        </p:nvSpPr>
        <p:spPr>
          <a:xfrm>
            <a:off x="707270" y="5248511"/>
            <a:ext cx="850875" cy="239204"/>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66" name="Rectangle: Rounded Corners 65">
            <a:extLst>
              <a:ext uri="{FF2B5EF4-FFF2-40B4-BE49-F238E27FC236}">
                <a16:creationId xmlns:a16="http://schemas.microsoft.com/office/drawing/2014/main" id="{B46F3CB9-93A8-5B07-174C-DB4C91D9A189}"/>
              </a:ext>
            </a:extLst>
          </p:cNvPr>
          <p:cNvSpPr/>
          <p:nvPr/>
        </p:nvSpPr>
        <p:spPr>
          <a:xfrm>
            <a:off x="707270" y="5564993"/>
            <a:ext cx="850875" cy="239204"/>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67" name="Rectangle: Rounded Corners 66">
            <a:extLst>
              <a:ext uri="{FF2B5EF4-FFF2-40B4-BE49-F238E27FC236}">
                <a16:creationId xmlns:a16="http://schemas.microsoft.com/office/drawing/2014/main" id="{37E3B5D7-D952-7971-3A70-8BFD152A9937}"/>
              </a:ext>
            </a:extLst>
          </p:cNvPr>
          <p:cNvSpPr/>
          <p:nvPr/>
        </p:nvSpPr>
        <p:spPr>
          <a:xfrm>
            <a:off x="707269" y="5866523"/>
            <a:ext cx="850875" cy="239204"/>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68" name="Rectangle: Rounded Corners 67">
            <a:extLst>
              <a:ext uri="{FF2B5EF4-FFF2-40B4-BE49-F238E27FC236}">
                <a16:creationId xmlns:a16="http://schemas.microsoft.com/office/drawing/2014/main" id="{308FC2FE-44CF-5B69-6E86-925EB54AE5C1}"/>
              </a:ext>
            </a:extLst>
          </p:cNvPr>
          <p:cNvSpPr/>
          <p:nvPr/>
        </p:nvSpPr>
        <p:spPr>
          <a:xfrm>
            <a:off x="1822236" y="5579735"/>
            <a:ext cx="850875" cy="239204"/>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69" name="Rectangle: Rounded Corners 68">
            <a:extLst>
              <a:ext uri="{FF2B5EF4-FFF2-40B4-BE49-F238E27FC236}">
                <a16:creationId xmlns:a16="http://schemas.microsoft.com/office/drawing/2014/main" id="{122EBF6A-D52E-A730-ABA2-3A4BF71C81D7}"/>
              </a:ext>
            </a:extLst>
          </p:cNvPr>
          <p:cNvSpPr/>
          <p:nvPr/>
        </p:nvSpPr>
        <p:spPr>
          <a:xfrm>
            <a:off x="1822126" y="5874200"/>
            <a:ext cx="850875" cy="239204"/>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70" name="Rectangle: Rounded Corners 69">
            <a:extLst>
              <a:ext uri="{FF2B5EF4-FFF2-40B4-BE49-F238E27FC236}">
                <a16:creationId xmlns:a16="http://schemas.microsoft.com/office/drawing/2014/main" id="{83E31CD1-0F51-8CAC-5355-7F74ED22C60D}"/>
              </a:ext>
            </a:extLst>
          </p:cNvPr>
          <p:cNvSpPr/>
          <p:nvPr/>
        </p:nvSpPr>
        <p:spPr>
          <a:xfrm>
            <a:off x="2889774" y="5884568"/>
            <a:ext cx="850875" cy="239204"/>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71" name="Rectangle 70">
            <a:extLst>
              <a:ext uri="{FF2B5EF4-FFF2-40B4-BE49-F238E27FC236}">
                <a16:creationId xmlns:a16="http://schemas.microsoft.com/office/drawing/2014/main" id="{5CEE4769-E4D8-14F3-EABA-73F648DCFD5E}"/>
              </a:ext>
            </a:extLst>
          </p:cNvPr>
          <p:cNvSpPr/>
          <p:nvPr/>
        </p:nvSpPr>
        <p:spPr>
          <a:xfrm>
            <a:off x="1535548" y="5184492"/>
            <a:ext cx="101068" cy="986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72" name="Rectangle 71">
            <a:extLst>
              <a:ext uri="{FF2B5EF4-FFF2-40B4-BE49-F238E27FC236}">
                <a16:creationId xmlns:a16="http://schemas.microsoft.com/office/drawing/2014/main" id="{5F6DF94F-1288-DA11-E8B3-2B88F437552E}"/>
              </a:ext>
            </a:extLst>
          </p:cNvPr>
          <p:cNvSpPr/>
          <p:nvPr/>
        </p:nvSpPr>
        <p:spPr>
          <a:xfrm>
            <a:off x="2647665" y="5452700"/>
            <a:ext cx="82667" cy="732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grpSp>
        <p:nvGrpSpPr>
          <p:cNvPr id="39" name="Group 38">
            <a:extLst>
              <a:ext uri="{FF2B5EF4-FFF2-40B4-BE49-F238E27FC236}">
                <a16:creationId xmlns:a16="http://schemas.microsoft.com/office/drawing/2014/main" id="{72C37782-B09D-F2FB-20BB-ED075C13E3E1}"/>
              </a:ext>
            </a:extLst>
          </p:cNvPr>
          <p:cNvGrpSpPr/>
          <p:nvPr/>
        </p:nvGrpSpPr>
        <p:grpSpPr>
          <a:xfrm>
            <a:off x="4285326" y="3977845"/>
            <a:ext cx="4529912" cy="2332296"/>
            <a:chOff x="3720296" y="3956593"/>
            <a:chExt cx="4529912" cy="2332296"/>
          </a:xfrm>
        </p:grpSpPr>
        <p:graphicFrame>
          <p:nvGraphicFramePr>
            <p:cNvPr id="74" name="Object 3">
              <a:extLst>
                <a:ext uri="{FF2B5EF4-FFF2-40B4-BE49-F238E27FC236}">
                  <a16:creationId xmlns:a16="http://schemas.microsoft.com/office/drawing/2014/main" id="{7C46EF55-B6C0-CD87-06FA-619776B52BE8}"/>
                </a:ext>
              </a:extLst>
            </p:cNvPr>
            <p:cNvGraphicFramePr>
              <a:graphicFrameLocks noChangeAspect="1"/>
            </p:cNvGraphicFramePr>
            <p:nvPr/>
          </p:nvGraphicFramePr>
          <p:xfrm>
            <a:off x="3720296" y="3956593"/>
            <a:ext cx="4529912" cy="2224152"/>
          </p:xfrm>
          <a:graphic>
            <a:graphicData uri="http://schemas.openxmlformats.org/drawingml/2006/chart">
              <c:chart xmlns:c="http://schemas.openxmlformats.org/drawingml/2006/chart" xmlns:r="http://schemas.openxmlformats.org/officeDocument/2006/relationships" r:id="rId9"/>
            </a:graphicData>
          </a:graphic>
        </p:graphicFrame>
        <p:sp>
          <p:nvSpPr>
            <p:cNvPr id="58" name="Oval 57">
              <a:extLst>
                <a:ext uri="{FF2B5EF4-FFF2-40B4-BE49-F238E27FC236}">
                  <a16:creationId xmlns:a16="http://schemas.microsoft.com/office/drawing/2014/main" id="{8567429E-5BC5-E892-8CA5-2CCA28B0D6E1}"/>
                </a:ext>
              </a:extLst>
            </p:cNvPr>
            <p:cNvSpPr/>
            <p:nvPr/>
          </p:nvSpPr>
          <p:spPr>
            <a:xfrm>
              <a:off x="6900918" y="5856492"/>
              <a:ext cx="210587" cy="200357"/>
            </a:xfrm>
            <a:prstGeom prst="ellipse">
              <a:avLst/>
            </a:prstGeom>
            <a:solidFill>
              <a:srgbClr val="1D4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TextBox 52">
              <a:extLst>
                <a:ext uri="{FF2B5EF4-FFF2-40B4-BE49-F238E27FC236}">
                  <a16:creationId xmlns:a16="http://schemas.microsoft.com/office/drawing/2014/main" id="{FB29FA85-C66B-46C0-6704-B9234C3D0D2C}"/>
                </a:ext>
              </a:extLst>
            </p:cNvPr>
            <p:cNvSpPr txBox="1"/>
            <p:nvPr/>
          </p:nvSpPr>
          <p:spPr>
            <a:xfrm>
              <a:off x="6830729" y="5830607"/>
              <a:ext cx="384358" cy="261610"/>
            </a:xfrm>
            <a:prstGeom prst="rect">
              <a:avLst/>
            </a:prstGeom>
            <a:noFill/>
          </p:spPr>
          <p:txBody>
            <a:bodyPr wrap="square" rtlCol="0">
              <a:spAutoFit/>
            </a:bodyPr>
            <a:lstStyle/>
            <a:p>
              <a:r>
                <a:rPr lang="sv-SE" sz="1050" b="1">
                  <a:solidFill>
                    <a:schemeClr val="bg1"/>
                  </a:solidFill>
                  <a:latin typeface="Arial Nova Light" panose="020B0304020202020204" pitchFamily="34" charset="0"/>
                </a:rPr>
                <a:t>KD</a:t>
              </a:r>
              <a:endParaRPr lang="sv-SE" sz="1200" b="1">
                <a:solidFill>
                  <a:schemeClr val="bg1"/>
                </a:solidFill>
                <a:latin typeface="Arial Nova Light" panose="020B0304020202020204" pitchFamily="34" charset="0"/>
              </a:endParaRPr>
            </a:p>
          </p:txBody>
        </p:sp>
        <p:sp>
          <p:nvSpPr>
            <p:cNvPr id="3" name="Oval 2">
              <a:extLst>
                <a:ext uri="{FF2B5EF4-FFF2-40B4-BE49-F238E27FC236}">
                  <a16:creationId xmlns:a16="http://schemas.microsoft.com/office/drawing/2014/main" id="{EC450C42-8BE2-D8C2-9660-D1DCD250EE81}"/>
                </a:ext>
              </a:extLst>
            </p:cNvPr>
            <p:cNvSpPr/>
            <p:nvPr/>
          </p:nvSpPr>
          <p:spPr>
            <a:xfrm>
              <a:off x="4129268" y="5857118"/>
              <a:ext cx="210587" cy="200357"/>
            </a:xfrm>
            <a:prstGeom prst="ellipse">
              <a:avLst/>
            </a:prstGeom>
            <a:solidFill>
              <a:srgbClr val="CC0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Box 3">
              <a:extLst>
                <a:ext uri="{FF2B5EF4-FFF2-40B4-BE49-F238E27FC236}">
                  <a16:creationId xmlns:a16="http://schemas.microsoft.com/office/drawing/2014/main" id="{55BD56F1-E949-C47A-63D0-ABC9C1FB9865}"/>
                </a:ext>
              </a:extLst>
            </p:cNvPr>
            <p:cNvSpPr txBox="1"/>
            <p:nvPr/>
          </p:nvSpPr>
          <p:spPr>
            <a:xfrm>
              <a:off x="4123767" y="5820131"/>
              <a:ext cx="206847" cy="276999"/>
            </a:xfrm>
            <a:prstGeom prst="rect">
              <a:avLst/>
            </a:prstGeom>
            <a:noFill/>
          </p:spPr>
          <p:txBody>
            <a:bodyPr wrap="square" rtlCol="0">
              <a:spAutoFit/>
            </a:bodyPr>
            <a:lstStyle/>
            <a:p>
              <a:pPr algn="ctr"/>
              <a:r>
                <a:rPr lang="sv-SE" sz="1200" b="1">
                  <a:solidFill>
                    <a:schemeClr val="bg1"/>
                  </a:solidFill>
                  <a:latin typeface="Arial Nova Light" panose="020B0304020202020204" pitchFamily="34" charset="0"/>
                </a:rPr>
                <a:t>V</a:t>
              </a:r>
              <a:endParaRPr lang="sv-SE" b="1">
                <a:solidFill>
                  <a:schemeClr val="bg1"/>
                </a:solidFill>
                <a:latin typeface="Arial Nova Light" panose="020B0304020202020204" pitchFamily="34" charset="0"/>
              </a:endParaRPr>
            </a:p>
          </p:txBody>
        </p:sp>
        <p:sp>
          <p:nvSpPr>
            <p:cNvPr id="73" name="Rectangle 72">
              <a:extLst>
                <a:ext uri="{FF2B5EF4-FFF2-40B4-BE49-F238E27FC236}">
                  <a16:creationId xmlns:a16="http://schemas.microsoft.com/office/drawing/2014/main" id="{F5671216-63D4-60C5-1FCF-FBD562E28DFB}"/>
                </a:ext>
              </a:extLst>
            </p:cNvPr>
            <p:cNvSpPr/>
            <p:nvPr/>
          </p:nvSpPr>
          <p:spPr>
            <a:xfrm>
              <a:off x="3772134" y="5795591"/>
              <a:ext cx="45719" cy="493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60" name="Oval 59">
              <a:extLst>
                <a:ext uri="{FF2B5EF4-FFF2-40B4-BE49-F238E27FC236}">
                  <a16:creationId xmlns:a16="http://schemas.microsoft.com/office/drawing/2014/main" id="{B0B0F768-F95E-A06D-6C97-4B531A00E817}"/>
                </a:ext>
              </a:extLst>
            </p:cNvPr>
            <p:cNvSpPr/>
            <p:nvPr/>
          </p:nvSpPr>
          <p:spPr>
            <a:xfrm>
              <a:off x="7385705" y="5856059"/>
              <a:ext cx="210587" cy="200357"/>
            </a:xfrm>
            <a:prstGeom prst="ellipse">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TextBox 53">
              <a:extLst>
                <a:ext uri="{FF2B5EF4-FFF2-40B4-BE49-F238E27FC236}">
                  <a16:creationId xmlns:a16="http://schemas.microsoft.com/office/drawing/2014/main" id="{894736BE-4E82-E02B-3190-D02C4B35160A}"/>
                </a:ext>
              </a:extLst>
            </p:cNvPr>
            <p:cNvSpPr txBox="1"/>
            <p:nvPr/>
          </p:nvSpPr>
          <p:spPr>
            <a:xfrm>
              <a:off x="7306399" y="5826491"/>
              <a:ext cx="443360" cy="261610"/>
            </a:xfrm>
            <a:prstGeom prst="rect">
              <a:avLst/>
            </a:prstGeom>
            <a:noFill/>
          </p:spPr>
          <p:txBody>
            <a:bodyPr wrap="square" rtlCol="0">
              <a:spAutoFit/>
            </a:bodyPr>
            <a:lstStyle/>
            <a:p>
              <a:r>
                <a:rPr lang="sv-SE" sz="1050" b="1">
                  <a:solidFill>
                    <a:schemeClr val="bg1"/>
                  </a:solidFill>
                  <a:latin typeface="Arial Nova Light" panose="020B0304020202020204" pitchFamily="34" charset="0"/>
                </a:rPr>
                <a:t>SD</a:t>
              </a:r>
              <a:endParaRPr lang="sv-SE" sz="1200" b="1">
                <a:solidFill>
                  <a:schemeClr val="bg1"/>
                </a:solidFill>
                <a:latin typeface="Arial Nova Light" panose="020B0304020202020204" pitchFamily="34" charset="0"/>
              </a:endParaRPr>
            </a:p>
          </p:txBody>
        </p:sp>
        <p:sp>
          <p:nvSpPr>
            <p:cNvPr id="61" name="Oval 60">
              <a:extLst>
                <a:ext uri="{FF2B5EF4-FFF2-40B4-BE49-F238E27FC236}">
                  <a16:creationId xmlns:a16="http://schemas.microsoft.com/office/drawing/2014/main" id="{5698FC55-8555-EEF5-BECA-5F052B23B378}"/>
                </a:ext>
              </a:extLst>
            </p:cNvPr>
            <p:cNvSpPr/>
            <p:nvPr/>
          </p:nvSpPr>
          <p:spPr>
            <a:xfrm>
              <a:off x="7842408" y="5856754"/>
              <a:ext cx="210587" cy="200357"/>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TextBox 56">
              <a:extLst>
                <a:ext uri="{FF2B5EF4-FFF2-40B4-BE49-F238E27FC236}">
                  <a16:creationId xmlns:a16="http://schemas.microsoft.com/office/drawing/2014/main" id="{F654DA19-EF65-623D-9D09-26A9AC158C83}"/>
                </a:ext>
              </a:extLst>
            </p:cNvPr>
            <p:cNvSpPr txBox="1"/>
            <p:nvPr/>
          </p:nvSpPr>
          <p:spPr>
            <a:xfrm>
              <a:off x="7765863" y="5825432"/>
              <a:ext cx="443360" cy="261610"/>
            </a:xfrm>
            <a:prstGeom prst="rect">
              <a:avLst/>
            </a:prstGeom>
            <a:noFill/>
          </p:spPr>
          <p:txBody>
            <a:bodyPr wrap="square" rtlCol="0">
              <a:spAutoFit/>
            </a:bodyPr>
            <a:lstStyle/>
            <a:p>
              <a:r>
                <a:rPr lang="sv-SE" sz="1050" b="1" err="1">
                  <a:solidFill>
                    <a:schemeClr val="bg1"/>
                  </a:solidFill>
                  <a:latin typeface="Arial Nova Light" panose="020B0304020202020204" pitchFamily="34" charset="0"/>
                </a:rPr>
                <a:t>Öv</a:t>
              </a:r>
              <a:endParaRPr lang="sv-SE" sz="1200" b="1">
                <a:solidFill>
                  <a:schemeClr val="bg1"/>
                </a:solidFill>
                <a:latin typeface="Arial Nova Light" panose="020B0304020202020204" pitchFamily="34" charset="0"/>
              </a:endParaRPr>
            </a:p>
          </p:txBody>
        </p:sp>
        <p:sp>
          <p:nvSpPr>
            <p:cNvPr id="64" name="Oval 63">
              <a:extLst>
                <a:ext uri="{FF2B5EF4-FFF2-40B4-BE49-F238E27FC236}">
                  <a16:creationId xmlns:a16="http://schemas.microsoft.com/office/drawing/2014/main" id="{0387B00D-0553-380A-DD42-CF71B8F9AEC9}"/>
                </a:ext>
              </a:extLst>
            </p:cNvPr>
            <p:cNvSpPr/>
            <p:nvPr/>
          </p:nvSpPr>
          <p:spPr>
            <a:xfrm>
              <a:off x="6460254" y="5852521"/>
              <a:ext cx="210587" cy="200357"/>
            </a:xfrm>
            <a:prstGeom prst="ellipse">
              <a:avLst/>
            </a:prstGeom>
            <a:solidFill>
              <a:srgbClr val="116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Oval 81">
              <a:extLst>
                <a:ext uri="{FF2B5EF4-FFF2-40B4-BE49-F238E27FC236}">
                  <a16:creationId xmlns:a16="http://schemas.microsoft.com/office/drawing/2014/main" id="{B6AA1BD4-61CC-0E7F-B626-361D7BCA8744}"/>
                </a:ext>
              </a:extLst>
            </p:cNvPr>
            <p:cNvSpPr/>
            <p:nvPr/>
          </p:nvSpPr>
          <p:spPr>
            <a:xfrm>
              <a:off x="5989401" y="5852520"/>
              <a:ext cx="210587" cy="200357"/>
            </a:xfrm>
            <a:prstGeom prst="ellipse">
              <a:avLst/>
            </a:prstGeom>
            <a:solidFill>
              <a:srgbClr val="3A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Oval 83">
              <a:extLst>
                <a:ext uri="{FF2B5EF4-FFF2-40B4-BE49-F238E27FC236}">
                  <a16:creationId xmlns:a16="http://schemas.microsoft.com/office/drawing/2014/main" id="{8C47ACE4-D236-459A-9ABE-1EBAEF5B8524}"/>
                </a:ext>
              </a:extLst>
            </p:cNvPr>
            <p:cNvSpPr/>
            <p:nvPr/>
          </p:nvSpPr>
          <p:spPr>
            <a:xfrm>
              <a:off x="5526267" y="5852521"/>
              <a:ext cx="210587" cy="200357"/>
            </a:xfrm>
            <a:prstGeom prst="ellipse">
              <a:avLst/>
            </a:prstGeom>
            <a:solidFill>
              <a:srgbClr val="008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Oval 85">
              <a:extLst>
                <a:ext uri="{FF2B5EF4-FFF2-40B4-BE49-F238E27FC236}">
                  <a16:creationId xmlns:a16="http://schemas.microsoft.com/office/drawing/2014/main" id="{8A4B4194-C447-5344-7FAF-2CF053668B8A}"/>
                </a:ext>
              </a:extLst>
            </p:cNvPr>
            <p:cNvSpPr/>
            <p:nvPr/>
          </p:nvSpPr>
          <p:spPr>
            <a:xfrm>
              <a:off x="5058950" y="5852519"/>
              <a:ext cx="210587" cy="20035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8" name="Oval 87">
              <a:extLst>
                <a:ext uri="{FF2B5EF4-FFF2-40B4-BE49-F238E27FC236}">
                  <a16:creationId xmlns:a16="http://schemas.microsoft.com/office/drawing/2014/main" id="{1E9607B0-1B8D-9A74-67E3-709A8DD27E22}"/>
                </a:ext>
              </a:extLst>
            </p:cNvPr>
            <p:cNvSpPr/>
            <p:nvPr/>
          </p:nvSpPr>
          <p:spPr>
            <a:xfrm>
              <a:off x="4591957" y="5856100"/>
              <a:ext cx="210587" cy="200357"/>
            </a:xfrm>
            <a:prstGeom prst="ellipse">
              <a:avLst/>
            </a:prstGeom>
            <a:solidFill>
              <a:srgbClr val="EC1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Box 7">
              <a:extLst>
                <a:ext uri="{FF2B5EF4-FFF2-40B4-BE49-F238E27FC236}">
                  <a16:creationId xmlns:a16="http://schemas.microsoft.com/office/drawing/2014/main" id="{AAEE4126-47BA-B902-77E4-44AEC075EA87}"/>
                </a:ext>
              </a:extLst>
            </p:cNvPr>
            <p:cNvSpPr txBox="1"/>
            <p:nvPr/>
          </p:nvSpPr>
          <p:spPr>
            <a:xfrm>
              <a:off x="4555426" y="5821892"/>
              <a:ext cx="304800" cy="261610"/>
            </a:xfrm>
            <a:prstGeom prst="rect">
              <a:avLst/>
            </a:prstGeom>
            <a:noFill/>
          </p:spPr>
          <p:txBody>
            <a:bodyPr wrap="square" rtlCol="0">
              <a:spAutoFit/>
            </a:bodyPr>
            <a:lstStyle/>
            <a:p>
              <a:r>
                <a:rPr lang="sv-SE" sz="1100" b="1">
                  <a:solidFill>
                    <a:schemeClr val="bg1"/>
                  </a:solidFill>
                  <a:latin typeface="Arial Nova Light" panose="020B0304020202020204" pitchFamily="34" charset="0"/>
                </a:rPr>
                <a:t>S</a:t>
              </a:r>
              <a:endParaRPr lang="sv-SE" sz="1400" b="1">
                <a:solidFill>
                  <a:schemeClr val="bg1"/>
                </a:solidFill>
                <a:latin typeface="Arial Nova Light" panose="020B0304020202020204" pitchFamily="34" charset="0"/>
              </a:endParaRPr>
            </a:p>
          </p:txBody>
        </p:sp>
        <p:sp>
          <p:nvSpPr>
            <p:cNvPr id="46" name="TextBox 45">
              <a:extLst>
                <a:ext uri="{FF2B5EF4-FFF2-40B4-BE49-F238E27FC236}">
                  <a16:creationId xmlns:a16="http://schemas.microsoft.com/office/drawing/2014/main" id="{7E9723DB-827F-DAFE-6B6F-1BBA1C6D1287}"/>
                </a:ext>
              </a:extLst>
            </p:cNvPr>
            <p:cNvSpPr txBox="1"/>
            <p:nvPr/>
          </p:nvSpPr>
          <p:spPr>
            <a:xfrm>
              <a:off x="4978653" y="5829586"/>
              <a:ext cx="402472" cy="253916"/>
            </a:xfrm>
            <a:prstGeom prst="rect">
              <a:avLst/>
            </a:prstGeom>
            <a:noFill/>
          </p:spPr>
          <p:txBody>
            <a:bodyPr wrap="square" rtlCol="0">
              <a:spAutoFit/>
            </a:bodyPr>
            <a:lstStyle/>
            <a:p>
              <a:r>
                <a:rPr lang="sv-SE" sz="1000" b="1">
                  <a:solidFill>
                    <a:schemeClr val="bg1"/>
                  </a:solidFill>
                  <a:latin typeface="Arial Nova Light" panose="020B0304020202020204" pitchFamily="34" charset="0"/>
                </a:rPr>
                <a:t>MP</a:t>
              </a:r>
              <a:endParaRPr lang="sv-SE" sz="1200" b="1">
                <a:solidFill>
                  <a:schemeClr val="bg1"/>
                </a:solidFill>
                <a:latin typeface="Arial Nova Light" panose="020B0304020202020204" pitchFamily="34" charset="0"/>
              </a:endParaRPr>
            </a:p>
          </p:txBody>
        </p:sp>
        <p:sp>
          <p:nvSpPr>
            <p:cNvPr id="47" name="TextBox 46">
              <a:extLst>
                <a:ext uri="{FF2B5EF4-FFF2-40B4-BE49-F238E27FC236}">
                  <a16:creationId xmlns:a16="http://schemas.microsoft.com/office/drawing/2014/main" id="{24EB4F2D-F564-A6C0-F103-1D947503D545}"/>
                </a:ext>
              </a:extLst>
            </p:cNvPr>
            <p:cNvSpPr txBox="1"/>
            <p:nvPr/>
          </p:nvSpPr>
          <p:spPr>
            <a:xfrm>
              <a:off x="5485280" y="5820131"/>
              <a:ext cx="324237" cy="261610"/>
            </a:xfrm>
            <a:prstGeom prst="rect">
              <a:avLst/>
            </a:prstGeom>
            <a:noFill/>
          </p:spPr>
          <p:txBody>
            <a:bodyPr wrap="square" rtlCol="0">
              <a:spAutoFit/>
            </a:bodyPr>
            <a:lstStyle/>
            <a:p>
              <a:r>
                <a:rPr lang="sv-SE" sz="1100" b="1">
                  <a:solidFill>
                    <a:schemeClr val="bg1"/>
                  </a:solidFill>
                  <a:latin typeface="Arial Nova Light" panose="020B0304020202020204" pitchFamily="34" charset="0"/>
                </a:rPr>
                <a:t>C</a:t>
              </a:r>
              <a:endParaRPr lang="sv-SE" sz="1400" b="1">
                <a:solidFill>
                  <a:schemeClr val="bg1"/>
                </a:solidFill>
                <a:latin typeface="Arial Nova Light" panose="020B0304020202020204" pitchFamily="34" charset="0"/>
              </a:endParaRPr>
            </a:p>
          </p:txBody>
        </p:sp>
        <p:sp>
          <p:nvSpPr>
            <p:cNvPr id="48" name="TextBox 47">
              <a:extLst>
                <a:ext uri="{FF2B5EF4-FFF2-40B4-BE49-F238E27FC236}">
                  <a16:creationId xmlns:a16="http://schemas.microsoft.com/office/drawing/2014/main" id="{D30952F7-C054-26F7-E8C6-1FB9170AEB8F}"/>
                </a:ext>
              </a:extLst>
            </p:cNvPr>
            <p:cNvSpPr txBox="1"/>
            <p:nvPr/>
          </p:nvSpPr>
          <p:spPr>
            <a:xfrm>
              <a:off x="5964782" y="5820131"/>
              <a:ext cx="304800" cy="261610"/>
            </a:xfrm>
            <a:prstGeom prst="rect">
              <a:avLst/>
            </a:prstGeom>
            <a:noFill/>
          </p:spPr>
          <p:txBody>
            <a:bodyPr wrap="square" rtlCol="0">
              <a:spAutoFit/>
            </a:bodyPr>
            <a:lstStyle/>
            <a:p>
              <a:r>
                <a:rPr lang="sv-SE" sz="1100" b="1">
                  <a:solidFill>
                    <a:schemeClr val="bg1"/>
                  </a:solidFill>
                  <a:latin typeface="Arial Nova Light" panose="020B0304020202020204" pitchFamily="34" charset="0"/>
                </a:rPr>
                <a:t>L</a:t>
              </a:r>
              <a:endParaRPr lang="sv-SE" sz="1400" b="1">
                <a:solidFill>
                  <a:schemeClr val="bg1"/>
                </a:solidFill>
                <a:latin typeface="Arial Nova Light" panose="020B0304020202020204" pitchFamily="34" charset="0"/>
              </a:endParaRPr>
            </a:p>
          </p:txBody>
        </p:sp>
        <p:sp>
          <p:nvSpPr>
            <p:cNvPr id="52" name="TextBox 51">
              <a:extLst>
                <a:ext uri="{FF2B5EF4-FFF2-40B4-BE49-F238E27FC236}">
                  <a16:creationId xmlns:a16="http://schemas.microsoft.com/office/drawing/2014/main" id="{78370285-C410-CB48-D5A9-28046AEA4093}"/>
                </a:ext>
              </a:extLst>
            </p:cNvPr>
            <p:cNvSpPr txBox="1"/>
            <p:nvPr/>
          </p:nvSpPr>
          <p:spPr>
            <a:xfrm>
              <a:off x="6416331" y="5826491"/>
              <a:ext cx="314534" cy="261610"/>
            </a:xfrm>
            <a:prstGeom prst="rect">
              <a:avLst/>
            </a:prstGeom>
            <a:noFill/>
          </p:spPr>
          <p:txBody>
            <a:bodyPr wrap="square" rtlCol="0">
              <a:spAutoFit/>
            </a:bodyPr>
            <a:lstStyle/>
            <a:p>
              <a:r>
                <a:rPr lang="sv-SE" sz="1050" b="1">
                  <a:solidFill>
                    <a:schemeClr val="bg1"/>
                  </a:solidFill>
                  <a:latin typeface="Arial Nova Light" panose="020B0304020202020204" pitchFamily="34" charset="0"/>
                </a:rPr>
                <a:t>M</a:t>
              </a:r>
              <a:endParaRPr lang="sv-SE" sz="1200" b="1">
                <a:solidFill>
                  <a:schemeClr val="bg1"/>
                </a:solidFill>
                <a:latin typeface="Arial Nova Light" panose="020B0304020202020204" pitchFamily="34" charset="0"/>
              </a:endParaRPr>
            </a:p>
          </p:txBody>
        </p:sp>
      </p:grpSp>
      <p:graphicFrame>
        <p:nvGraphicFramePr>
          <p:cNvPr id="93" name="Content Placeholder 5">
            <a:extLst>
              <a:ext uri="{FF2B5EF4-FFF2-40B4-BE49-F238E27FC236}">
                <a16:creationId xmlns:a16="http://schemas.microsoft.com/office/drawing/2014/main" id="{0C114124-4EDD-94BA-879D-29DB8C0C6A2B}"/>
              </a:ext>
            </a:extLst>
          </p:cNvPr>
          <p:cNvGraphicFramePr>
            <a:graphicFrameLocks/>
          </p:cNvGraphicFramePr>
          <p:nvPr/>
        </p:nvGraphicFramePr>
        <p:xfrm>
          <a:off x="8314789" y="1100927"/>
          <a:ext cx="3455795" cy="281565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01" name="Table 100">
            <a:extLst>
              <a:ext uri="{FF2B5EF4-FFF2-40B4-BE49-F238E27FC236}">
                <a16:creationId xmlns:a16="http://schemas.microsoft.com/office/drawing/2014/main" id="{2E08CCE6-F5C6-533A-8672-887F5B12235B}"/>
              </a:ext>
            </a:extLst>
          </p:cNvPr>
          <p:cNvGraphicFramePr>
            <a:graphicFrameLocks noGrp="1"/>
          </p:cNvGraphicFramePr>
          <p:nvPr/>
        </p:nvGraphicFramePr>
        <p:xfrm>
          <a:off x="9390772" y="3790501"/>
          <a:ext cx="2447283" cy="2430277"/>
        </p:xfrm>
        <a:graphic>
          <a:graphicData uri="http://schemas.openxmlformats.org/drawingml/2006/table">
            <a:tbl>
              <a:tblPr>
                <a:tableStyleId>{5C22544A-7EE6-4342-B048-85BDC9FD1C3A}</a:tableStyleId>
              </a:tblPr>
              <a:tblGrid>
                <a:gridCol w="2447283">
                  <a:extLst>
                    <a:ext uri="{9D8B030D-6E8A-4147-A177-3AD203B41FA5}">
                      <a16:colId xmlns:a16="http://schemas.microsoft.com/office/drawing/2014/main" val="3643489447"/>
                    </a:ext>
                  </a:extLst>
                </a:gridCol>
              </a:tblGrid>
              <a:tr h="825558">
                <a:tc>
                  <a:txBody>
                    <a:bodyPr/>
                    <a:lstStyle/>
                    <a:p>
                      <a:pPr algn="l" fontAlgn="b"/>
                      <a:r>
                        <a:rPr lang="sv-SE" sz="3200" b="0" i="0" u="none" strike="noStrike">
                          <a:solidFill>
                            <a:schemeClr val="accent5"/>
                          </a:solidFill>
                          <a:effectLst/>
                          <a:latin typeface="Arial Nova Light" panose="020B0304020202020204" pitchFamily="34" charset="0"/>
                        </a:rPr>
                        <a:t>58%</a:t>
                      </a:r>
                    </a:p>
                    <a:p>
                      <a:pPr algn="l" fontAlgn="b">
                        <a:spcAft>
                          <a:spcPts val="1200"/>
                        </a:spcAft>
                      </a:pPr>
                      <a:r>
                        <a:rPr lang="sv-SE" sz="1600" b="0" i="0" u="none" strike="noStrike">
                          <a:solidFill>
                            <a:schemeClr val="tx1"/>
                          </a:solidFill>
                          <a:effectLst/>
                          <a:latin typeface="Arial Nova Light" panose="020B0304020202020204" pitchFamily="34" charset="0"/>
                        </a:rPr>
                        <a:t>-30 000 invånare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8421732"/>
                  </a:ext>
                </a:extLst>
              </a:tr>
              <a:tr h="840259">
                <a:tc>
                  <a:txBody>
                    <a:bodyPr/>
                    <a:lstStyle/>
                    <a:p>
                      <a:pPr algn="l" fontAlgn="b">
                        <a:spcBef>
                          <a:spcPts val="1200"/>
                        </a:spcBef>
                      </a:pPr>
                      <a:r>
                        <a:rPr lang="sv-SE" sz="3200" b="0" i="0" u="none" strike="noStrike">
                          <a:solidFill>
                            <a:schemeClr val="accent5"/>
                          </a:solidFill>
                          <a:effectLst/>
                          <a:latin typeface="Arial Nova Light" panose="020B0304020202020204" pitchFamily="34" charset="0"/>
                        </a:rPr>
                        <a:t>40%</a:t>
                      </a:r>
                    </a:p>
                    <a:p>
                      <a:pPr algn="l" fontAlgn="b"/>
                      <a:r>
                        <a:rPr kumimoji="0" lang="sv-SE" sz="160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30-200 000 invånare</a:t>
                      </a:r>
                      <a:endParaRPr lang="sv-SE" sz="4000" b="0" i="0" u="none" strike="noStrike">
                        <a:solidFill>
                          <a:schemeClr val="accent5"/>
                        </a:solidFill>
                        <a:effectLst/>
                        <a:latin typeface="Arial Nova Light" panose="020B03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1432444"/>
                  </a:ext>
                </a:extLst>
              </a:tr>
              <a:tr h="764460">
                <a:tc>
                  <a:txBody>
                    <a:bodyPr/>
                    <a:lstStyle/>
                    <a:p>
                      <a:pPr algn="l" fontAlgn="b"/>
                      <a:r>
                        <a:rPr lang="sv-SE" sz="3200" b="0" i="0" u="none" strike="noStrike">
                          <a:solidFill>
                            <a:schemeClr val="accent5"/>
                          </a:solidFill>
                          <a:effectLst/>
                          <a:latin typeface="Arial Nova Light" panose="020B0304020202020204" pitchFamily="34" charset="0"/>
                        </a:rPr>
                        <a:t>2%</a:t>
                      </a:r>
                    </a:p>
                    <a:p>
                      <a:pPr algn="l" fontAlgn="b"/>
                      <a:r>
                        <a:rPr kumimoji="0" lang="sv-SE" sz="160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200 000- invånare</a:t>
                      </a:r>
                      <a:endParaRPr lang="sv-SE" sz="4000" b="0" i="0" u="none" strike="noStrike">
                        <a:solidFill>
                          <a:schemeClr val="accent5"/>
                        </a:solidFill>
                        <a:effectLst/>
                        <a:latin typeface="Arial Nova Light" panose="020B03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110972"/>
                  </a:ext>
                </a:extLst>
              </a:tr>
            </a:tbl>
          </a:graphicData>
        </a:graphic>
      </p:graphicFrame>
      <p:pic>
        <p:nvPicPr>
          <p:cNvPr id="42" name="Bildobjekt 41">
            <a:extLst>
              <a:ext uri="{FF2B5EF4-FFF2-40B4-BE49-F238E27FC236}">
                <a16:creationId xmlns:a16="http://schemas.microsoft.com/office/drawing/2014/main" id="{7750EA5A-94D5-E3F7-982A-567CB5156E87}"/>
              </a:ext>
            </a:extLst>
          </p:cNvPr>
          <p:cNvPicPr>
            <a:picLocks noChangeAspect="1"/>
          </p:cNvPicPr>
          <p:nvPr/>
        </p:nvPicPr>
        <p:blipFill>
          <a:blip r:embed="rId11"/>
          <a:stretch>
            <a:fillRect/>
          </a:stretch>
        </p:blipFill>
        <p:spPr>
          <a:xfrm>
            <a:off x="8698052" y="929381"/>
            <a:ext cx="2647006" cy="371669"/>
          </a:xfrm>
          <a:prstGeom prst="rect">
            <a:avLst/>
          </a:prstGeom>
        </p:spPr>
      </p:pic>
    </p:spTree>
    <p:extLst>
      <p:ext uri="{BB962C8B-B14F-4D97-AF65-F5344CB8AC3E}">
        <p14:creationId xmlns:p14="http://schemas.microsoft.com/office/powerpoint/2010/main" val="3626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par>
                                <p:cTn id="70" presetID="10" presetClass="entr" presetSubtype="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par>
                                <p:cTn id="79" presetID="10"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fade">
                                      <p:cBhvr>
                                        <p:cTn id="93" dur="500"/>
                                        <p:tgtEl>
                                          <p:spTgt spid="3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fade">
                                      <p:cBhvr>
                                        <p:cTn id="96" dur="500"/>
                                        <p:tgtEl>
                                          <p:spTgt spid="6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animEffect transition="in" filter="fade">
                                      <p:cBhvr>
                                        <p:cTn id="99" dur="500"/>
                                        <p:tgtEl>
                                          <p:spTgt spid="6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7"/>
                                        </p:tgtEl>
                                        <p:attrNameLst>
                                          <p:attrName>style.visibility</p:attrName>
                                        </p:attrNameLst>
                                      </p:cBhvr>
                                      <p:to>
                                        <p:strVal val="visible"/>
                                      </p:to>
                                    </p:set>
                                    <p:animEffect transition="in" filter="fade">
                                      <p:cBhvr>
                                        <p:cTn id="102" dur="500"/>
                                        <p:tgtEl>
                                          <p:spTgt spid="6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68"/>
                                        </p:tgtEl>
                                        <p:attrNameLst>
                                          <p:attrName>style.visibility</p:attrName>
                                        </p:attrNameLst>
                                      </p:cBhvr>
                                      <p:to>
                                        <p:strVal val="visible"/>
                                      </p:to>
                                    </p:set>
                                    <p:animEffect transition="in" filter="fade">
                                      <p:cBhvr>
                                        <p:cTn id="105" dur="500"/>
                                        <p:tgtEl>
                                          <p:spTgt spid="6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69"/>
                                        </p:tgtEl>
                                        <p:attrNameLst>
                                          <p:attrName>style.visibility</p:attrName>
                                        </p:attrNameLst>
                                      </p:cBhvr>
                                      <p:to>
                                        <p:strVal val="visible"/>
                                      </p:to>
                                    </p:set>
                                    <p:animEffect transition="in" filter="fade">
                                      <p:cBhvr>
                                        <p:cTn id="108" dur="500"/>
                                        <p:tgtEl>
                                          <p:spTgt spid="6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fade">
                                      <p:cBhvr>
                                        <p:cTn id="111" dur="500"/>
                                        <p:tgtEl>
                                          <p:spTgt spid="7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71"/>
                                        </p:tgtEl>
                                        <p:attrNameLst>
                                          <p:attrName>style.visibility</p:attrName>
                                        </p:attrNameLst>
                                      </p:cBhvr>
                                      <p:to>
                                        <p:strVal val="visible"/>
                                      </p:to>
                                    </p:set>
                                    <p:animEffect transition="in" filter="fade">
                                      <p:cBhvr>
                                        <p:cTn id="114" dur="500"/>
                                        <p:tgtEl>
                                          <p:spTgt spid="71"/>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2"/>
                                        </p:tgtEl>
                                        <p:attrNameLst>
                                          <p:attrName>style.visibility</p:attrName>
                                        </p:attrNameLst>
                                      </p:cBhvr>
                                      <p:to>
                                        <p:strVal val="visible"/>
                                      </p:to>
                                    </p:set>
                                    <p:animEffect transition="in" filter="fade">
                                      <p:cBhvr>
                                        <p:cTn id="117" dur="500"/>
                                        <p:tgtEl>
                                          <p:spTgt spid="72"/>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fade">
                                      <p:cBhvr>
                                        <p:cTn id="120" dur="500"/>
                                        <p:tgtEl>
                                          <p:spTgt spid="3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fade">
                                      <p:cBhvr>
                                        <p:cTn id="123" dur="500"/>
                                        <p:tgtEl>
                                          <p:spTgt spid="38"/>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6"/>
                                        </p:tgtEl>
                                        <p:attrNameLst>
                                          <p:attrName>style.visibility</p:attrName>
                                        </p:attrNameLst>
                                      </p:cBhvr>
                                      <p:to>
                                        <p:strVal val="visible"/>
                                      </p:to>
                                    </p:set>
                                    <p:animEffect transition="in" filter="fade">
                                      <p:cBhvr>
                                        <p:cTn id="128" dur="500"/>
                                        <p:tgtEl>
                                          <p:spTgt spid="6"/>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93"/>
                                        </p:tgtEl>
                                        <p:attrNameLst>
                                          <p:attrName>style.visibility</p:attrName>
                                        </p:attrNameLst>
                                      </p:cBhvr>
                                      <p:to>
                                        <p:strVal val="visible"/>
                                      </p:to>
                                    </p:set>
                                    <p:animEffect transition="in" filter="fade">
                                      <p:cBhvr>
                                        <p:cTn id="133" dur="500"/>
                                        <p:tgtEl>
                                          <p:spTgt spid="93"/>
                                        </p:tgtEl>
                                      </p:cBhvr>
                                    </p:animEffect>
                                  </p:childTnLst>
                                </p:cTn>
                              </p:par>
                              <p:par>
                                <p:cTn id="134" presetID="10" presetClass="entr" presetSubtype="0" fill="hold" nodeType="with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fade">
                                      <p:cBhvr>
                                        <p:cTn id="136" dur="500"/>
                                        <p:tgtEl>
                                          <p:spTgt spid="42"/>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101"/>
                                        </p:tgtEl>
                                        <p:attrNameLst>
                                          <p:attrName>style.visibility</p:attrName>
                                        </p:attrNameLst>
                                      </p:cBhvr>
                                      <p:to>
                                        <p:strVal val="visible"/>
                                      </p:to>
                                    </p:set>
                                    <p:animEffect transition="in" filter="fade">
                                      <p:cBhvr>
                                        <p:cTn id="141" dur="500"/>
                                        <p:tgtEl>
                                          <p:spTgt spid="101"/>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39"/>
                                        </p:tgtEl>
                                        <p:attrNameLst>
                                          <p:attrName>style.visibility</p:attrName>
                                        </p:attrNameLst>
                                      </p:cBhvr>
                                      <p:to>
                                        <p:strVal val="visible"/>
                                      </p:to>
                                    </p:set>
                                    <p:animEffect transition="in" filter="fade">
                                      <p:cBhvr>
                                        <p:cTn id="1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11" grpId="0" animBg="1"/>
      <p:bldP spid="12" grpId="0"/>
      <p:bldP spid="13" grpId="0" animBg="1"/>
      <p:bldP spid="14" grpId="0"/>
      <p:bldP spid="33" grpId="0"/>
      <p:bldP spid="34" grpId="0"/>
      <p:bldP spid="35" grpId="0"/>
      <p:bldP spid="36" grpId="0"/>
      <p:bldP spid="37" grpId="0"/>
      <p:bldP spid="38" grpId="0"/>
      <p:bldP spid="65" grpId="0" animBg="1"/>
      <p:bldP spid="66" grpId="0" animBg="1"/>
      <p:bldP spid="67" grpId="0" animBg="1"/>
      <p:bldP spid="68" grpId="0" animBg="1"/>
      <p:bldP spid="69" grpId="0" animBg="1"/>
      <p:bldP spid="70" grpId="0" animBg="1"/>
      <p:bldP spid="71" grpId="0" animBg="1"/>
      <p:bldP spid="72" grpId="0" animBg="1"/>
      <p:bldGraphic spid="9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434B2-C7A1-11CE-DBFA-960AEB50E7D8}"/>
            </a:ext>
          </a:extLst>
        </p:cNvPr>
        <p:cNvGrpSpPr/>
        <p:nvPr/>
      </p:nvGrpSpPr>
      <p:grpSpPr>
        <a:xfrm>
          <a:off x="0" y="0"/>
          <a:ext cx="0" cy="0"/>
          <a:chOff x="0" y="0"/>
          <a:chExt cx="0" cy="0"/>
        </a:xfrm>
      </p:grpSpPr>
      <p:sp>
        <p:nvSpPr>
          <p:cNvPr id="3" name="TextBox 10">
            <a:extLst>
              <a:ext uri="{FF2B5EF4-FFF2-40B4-BE49-F238E27FC236}">
                <a16:creationId xmlns:a16="http://schemas.microsoft.com/office/drawing/2014/main" id="{1C904A4C-F715-DC6B-26E3-F294F717A2B6}"/>
              </a:ext>
            </a:extLst>
          </p:cNvPr>
          <p:cNvSpPr txBox="1"/>
          <p:nvPr/>
        </p:nvSpPr>
        <p:spPr>
          <a:xfrm>
            <a:off x="3603890" y="2410620"/>
            <a:ext cx="7868107" cy="2031325"/>
          </a:xfrm>
          <a:prstGeom prst="rect">
            <a:avLst/>
          </a:prstGeom>
          <a:noFill/>
        </p:spPr>
        <p:txBody>
          <a:bodyPr wrap="square" lIns="0" tIns="0" rIns="0" bIns="0" rtlCol="0" anchor="ctr">
            <a:spAutoFit/>
          </a:bodyPr>
          <a:lstStyle/>
          <a:p>
            <a:r>
              <a:rPr lang="sv-SE" sz="4400">
                <a:solidFill>
                  <a:srgbClr val="FFFFFF"/>
                </a:solidFill>
                <a:latin typeface="Arial" panose="020B0604020202020204"/>
              </a:rPr>
              <a:t>Framtida elbehov</a:t>
            </a:r>
          </a:p>
          <a:p>
            <a:r>
              <a:rPr lang="sv-SE" sz="4400">
                <a:solidFill>
                  <a:srgbClr val="FFFFFF"/>
                </a:solidFill>
                <a:latin typeface="Arial" panose="020B0604020202020204"/>
              </a:rPr>
              <a:t>i kommunen </a:t>
            </a:r>
          </a:p>
          <a:p>
            <a:endParaRPr lang="sv-SE" sz="4400">
              <a:solidFill>
                <a:srgbClr val="FFFFFF"/>
              </a:solidFill>
              <a:latin typeface="Arial" panose="020B0604020202020204"/>
            </a:endParaRPr>
          </a:p>
        </p:txBody>
      </p:sp>
    </p:spTree>
    <p:extLst>
      <p:ext uri="{BB962C8B-B14F-4D97-AF65-F5344CB8AC3E}">
        <p14:creationId xmlns:p14="http://schemas.microsoft.com/office/powerpoint/2010/main" val="642244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2C504-23F9-ABB1-88AF-31E11A72E0BE}"/>
            </a:ext>
          </a:extLst>
        </p:cNvPr>
        <p:cNvGrpSpPr/>
        <p:nvPr/>
      </p:nvGrpSpPr>
      <p:grpSpPr>
        <a:xfrm>
          <a:off x="0" y="0"/>
          <a:ext cx="0" cy="0"/>
          <a:chOff x="0" y="0"/>
          <a:chExt cx="0" cy="0"/>
        </a:xfrm>
      </p:grpSpPr>
      <p:sp>
        <p:nvSpPr>
          <p:cNvPr id="8" name="textruta 1">
            <a:extLst>
              <a:ext uri="{FF2B5EF4-FFF2-40B4-BE49-F238E27FC236}">
                <a16:creationId xmlns:a16="http://schemas.microsoft.com/office/drawing/2014/main" id="{77F961A8-1A6B-3B18-4840-38F7F665D2CF}"/>
              </a:ext>
            </a:extLst>
          </p:cNvPr>
          <p:cNvSpPr txBox="1">
            <a:spLocks noChangeArrowheads="1"/>
          </p:cNvSpPr>
          <p:nvPr/>
        </p:nvSpPr>
        <p:spPr bwMode="auto">
          <a:xfrm>
            <a:off x="548859" y="1778766"/>
            <a:ext cx="2256388"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sv-SE" sz="1100" b="1">
              <a:latin typeface="Arial" panose="020B0604020202020204" pitchFamily="34" charset="0"/>
              <a:cs typeface="Arial" panose="020B0604020202020204" pitchFamily="34" charset="0"/>
            </a:endParaRPr>
          </a:p>
          <a:p>
            <a:endParaRPr lang="sv-SE" sz="1100" b="1">
              <a:latin typeface="Arial" panose="020B0604020202020204" pitchFamily="34" charset="0"/>
              <a:cs typeface="Arial" panose="020B0604020202020204" pitchFamily="34" charset="0"/>
            </a:endParaRPr>
          </a:p>
          <a:p>
            <a:r>
              <a:rPr lang="sv-SE" sz="1100" b="1">
                <a:solidFill>
                  <a:schemeClr val="tx1">
                    <a:lumMod val="75000"/>
                    <a:lumOff val="25000"/>
                  </a:schemeClr>
                </a:solidFill>
                <a:latin typeface="Arial" panose="020B0604020202020204" pitchFamily="34" charset="0"/>
                <a:cs typeface="Arial" panose="020B0604020202020204" pitchFamily="34" charset="0"/>
              </a:rPr>
              <a:t>Fråga: </a:t>
            </a:r>
            <a:r>
              <a:rPr lang="sv-SE" sz="1100">
                <a:effectLst/>
                <a:ea typeface="Times New Roman" panose="02020603050405020304" pitchFamily="18" charset="0"/>
                <a:cs typeface="Times New Roman" panose="02020603050405020304" pitchFamily="18" charset="0"/>
              </a:rPr>
              <a:t>Hur skulle du bedöma behovet av el i din kommun på ett, fem och tjugo års sikt?</a:t>
            </a:r>
          </a:p>
          <a:p>
            <a:endParaRPr lang="sv-SE" sz="1100" i="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a:p>
            <a:r>
              <a:rPr lang="sv-SE" sz="1100" b="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Bas: </a:t>
            </a:r>
            <a:r>
              <a:rPr lang="sv-SE" sz="11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Samtliga kommunpolitiker, </a:t>
            </a:r>
          </a:p>
          <a:p>
            <a:r>
              <a:rPr lang="sv-SE" sz="11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2 755 intervjuer. </a:t>
            </a:r>
          </a:p>
          <a:p>
            <a:endParaRPr lang="sv-SE" sz="110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0" name="Rubrik 2">
            <a:extLst>
              <a:ext uri="{FF2B5EF4-FFF2-40B4-BE49-F238E27FC236}">
                <a16:creationId xmlns:a16="http://schemas.microsoft.com/office/drawing/2014/main" id="{79C5D5B9-A398-C45E-C75F-2D3B6FC1D1D4}"/>
              </a:ext>
            </a:extLst>
          </p:cNvPr>
          <p:cNvSpPr txBox="1">
            <a:spLocks/>
          </p:cNvSpPr>
          <p:nvPr/>
        </p:nvSpPr>
        <p:spPr bwMode="auto">
          <a:xfrm>
            <a:off x="548859" y="543251"/>
            <a:ext cx="2240020" cy="15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spcBef>
                <a:spcPts val="0"/>
              </a:spcBef>
              <a:spcAft>
                <a:spcPts val="0"/>
              </a:spcAft>
            </a:pPr>
            <a:r>
              <a:rPr lang="sv-SE" sz="2200">
                <a:solidFill>
                  <a:schemeClr val="tx1"/>
                </a:solidFill>
                <a:latin typeface="+mj-lt"/>
                <a:cs typeface="Arial" panose="020B0604020202020204" pitchFamily="34" charset="0"/>
              </a:rPr>
              <a:t>Framtida elbehov i din kommun</a:t>
            </a:r>
          </a:p>
        </p:txBody>
      </p:sp>
      <p:graphicFrame>
        <p:nvGraphicFramePr>
          <p:cNvPr id="4" name="Chart 3">
            <a:extLst>
              <a:ext uri="{FF2B5EF4-FFF2-40B4-BE49-F238E27FC236}">
                <a16:creationId xmlns:a16="http://schemas.microsoft.com/office/drawing/2014/main" id="{98B32EAA-4009-503C-24D7-852173570326}"/>
              </a:ext>
            </a:extLst>
          </p:cNvPr>
          <p:cNvGraphicFramePr/>
          <p:nvPr>
            <p:extLst>
              <p:ext uri="{D42A27DB-BD31-4B8C-83A1-F6EECF244321}">
                <p14:modId xmlns:p14="http://schemas.microsoft.com/office/powerpoint/2010/main" val="4190438495"/>
              </p:ext>
            </p:extLst>
          </p:nvPr>
        </p:nvGraphicFramePr>
        <p:xfrm>
          <a:off x="3452335" y="1017195"/>
          <a:ext cx="8128000" cy="52151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a:extLst>
              <a:ext uri="{FF2B5EF4-FFF2-40B4-BE49-F238E27FC236}">
                <a16:creationId xmlns:a16="http://schemas.microsoft.com/office/drawing/2014/main" id="{0E25E0B5-AD7C-3FF0-62F3-AA6F6F6589ED}"/>
              </a:ext>
            </a:extLst>
          </p:cNvPr>
          <p:cNvGraphicFramePr>
            <a:graphicFrameLocks noGrp="1"/>
          </p:cNvGraphicFramePr>
          <p:nvPr>
            <p:extLst>
              <p:ext uri="{D42A27DB-BD31-4B8C-83A1-F6EECF244321}">
                <p14:modId xmlns:p14="http://schemas.microsoft.com/office/powerpoint/2010/main" val="569696131"/>
              </p:ext>
            </p:extLst>
          </p:nvPr>
        </p:nvGraphicFramePr>
        <p:xfrm>
          <a:off x="3472386" y="1648934"/>
          <a:ext cx="700548" cy="3409888"/>
        </p:xfrm>
        <a:graphic>
          <a:graphicData uri="http://schemas.openxmlformats.org/drawingml/2006/table">
            <a:tbl>
              <a:tblPr firstRow="1" bandRow="1">
                <a:tableStyleId>{5C22544A-7EE6-4342-B048-85BDC9FD1C3A}</a:tableStyleId>
              </a:tblPr>
              <a:tblGrid>
                <a:gridCol w="700548">
                  <a:extLst>
                    <a:ext uri="{9D8B030D-6E8A-4147-A177-3AD203B41FA5}">
                      <a16:colId xmlns:a16="http://schemas.microsoft.com/office/drawing/2014/main" val="4094818355"/>
                    </a:ext>
                  </a:extLst>
                </a:gridCol>
              </a:tblGrid>
              <a:tr h="426236">
                <a:tc>
                  <a:txBody>
                    <a:bodyPr/>
                    <a:lstStyle/>
                    <a:p>
                      <a:pPr algn="r"/>
                      <a:r>
                        <a:rPr lang="sv-SE" sz="1100" b="0">
                          <a:solidFill>
                            <a:schemeClr val="tx1"/>
                          </a:solidFill>
                        </a:rPr>
                        <a:t>2025</a:t>
                      </a:r>
                    </a:p>
                  </a:txBody>
                  <a:tcPr anchor="ctr">
                    <a:solidFill>
                      <a:schemeClr val="bg1"/>
                    </a:solidFill>
                  </a:tcPr>
                </a:tc>
                <a:extLst>
                  <a:ext uri="{0D108BD9-81ED-4DB2-BD59-A6C34878D82A}">
                    <a16:rowId xmlns:a16="http://schemas.microsoft.com/office/drawing/2014/main" val="1855040935"/>
                  </a:ext>
                </a:extLst>
              </a:tr>
              <a:tr h="426236">
                <a:tc>
                  <a:txBody>
                    <a:bodyPr/>
                    <a:lstStyle/>
                    <a:p>
                      <a:pPr algn="r"/>
                      <a:r>
                        <a:rPr lang="sv-SE" sz="1100" b="0">
                          <a:solidFill>
                            <a:schemeClr val="tx1"/>
                          </a:solidFill>
                        </a:rPr>
                        <a:t>2023</a:t>
                      </a:r>
                    </a:p>
                  </a:txBody>
                  <a:tcPr anchor="ctr">
                    <a:solidFill>
                      <a:schemeClr val="bg1"/>
                    </a:solidFill>
                  </a:tcPr>
                </a:tc>
                <a:extLst>
                  <a:ext uri="{0D108BD9-81ED-4DB2-BD59-A6C34878D82A}">
                    <a16:rowId xmlns:a16="http://schemas.microsoft.com/office/drawing/2014/main" val="2594873395"/>
                  </a:ext>
                </a:extLst>
              </a:tr>
              <a:tr h="426236">
                <a:tc>
                  <a:txBody>
                    <a:bodyPr/>
                    <a:lstStyle/>
                    <a:p>
                      <a:pPr algn="r"/>
                      <a:endParaRPr lang="sv-SE" sz="1100" b="0">
                        <a:solidFill>
                          <a:schemeClr val="tx1"/>
                        </a:solidFill>
                      </a:endParaRPr>
                    </a:p>
                  </a:txBody>
                  <a:tcPr anchor="ctr">
                    <a:solidFill>
                      <a:schemeClr val="bg1"/>
                    </a:solidFill>
                  </a:tcPr>
                </a:tc>
                <a:extLst>
                  <a:ext uri="{0D108BD9-81ED-4DB2-BD59-A6C34878D82A}">
                    <a16:rowId xmlns:a16="http://schemas.microsoft.com/office/drawing/2014/main" val="2220581574"/>
                  </a:ext>
                </a:extLst>
              </a:tr>
              <a:tr h="426236">
                <a:tc>
                  <a:txBody>
                    <a:bodyPr/>
                    <a:lstStyle/>
                    <a:p>
                      <a:pPr algn="r"/>
                      <a:r>
                        <a:rPr lang="sv-SE" sz="1100" b="0">
                          <a:solidFill>
                            <a:schemeClr val="tx1"/>
                          </a:solidFill>
                        </a:rPr>
                        <a:t>2025</a:t>
                      </a:r>
                    </a:p>
                  </a:txBody>
                  <a:tcPr anchor="ctr">
                    <a:solidFill>
                      <a:schemeClr val="bg1"/>
                    </a:solidFill>
                  </a:tcPr>
                </a:tc>
                <a:extLst>
                  <a:ext uri="{0D108BD9-81ED-4DB2-BD59-A6C34878D82A}">
                    <a16:rowId xmlns:a16="http://schemas.microsoft.com/office/drawing/2014/main" val="2697856037"/>
                  </a:ext>
                </a:extLst>
              </a:tr>
              <a:tr h="426236">
                <a:tc>
                  <a:txBody>
                    <a:bodyPr/>
                    <a:lstStyle/>
                    <a:p>
                      <a:pPr algn="r"/>
                      <a:r>
                        <a:rPr lang="sv-SE" sz="1100" b="0">
                          <a:solidFill>
                            <a:schemeClr val="tx1"/>
                          </a:solidFill>
                        </a:rPr>
                        <a:t>2023</a:t>
                      </a:r>
                    </a:p>
                  </a:txBody>
                  <a:tcPr anchor="ctr">
                    <a:solidFill>
                      <a:schemeClr val="bg1"/>
                    </a:solidFill>
                  </a:tcPr>
                </a:tc>
                <a:extLst>
                  <a:ext uri="{0D108BD9-81ED-4DB2-BD59-A6C34878D82A}">
                    <a16:rowId xmlns:a16="http://schemas.microsoft.com/office/drawing/2014/main" val="1105366777"/>
                  </a:ext>
                </a:extLst>
              </a:tr>
              <a:tr h="426236">
                <a:tc>
                  <a:txBody>
                    <a:bodyPr/>
                    <a:lstStyle/>
                    <a:p>
                      <a:pPr algn="r"/>
                      <a:endParaRPr lang="sv-SE" sz="1100" b="0">
                        <a:solidFill>
                          <a:schemeClr val="tx1"/>
                        </a:solidFill>
                      </a:endParaRPr>
                    </a:p>
                  </a:txBody>
                  <a:tcPr anchor="ctr">
                    <a:solidFill>
                      <a:schemeClr val="bg1"/>
                    </a:solidFill>
                  </a:tcPr>
                </a:tc>
                <a:extLst>
                  <a:ext uri="{0D108BD9-81ED-4DB2-BD59-A6C34878D82A}">
                    <a16:rowId xmlns:a16="http://schemas.microsoft.com/office/drawing/2014/main" val="2943224963"/>
                  </a:ext>
                </a:extLst>
              </a:tr>
              <a:tr h="426236">
                <a:tc>
                  <a:txBody>
                    <a:bodyPr/>
                    <a:lstStyle/>
                    <a:p>
                      <a:pPr algn="r"/>
                      <a:r>
                        <a:rPr lang="sv-SE" sz="1100" b="0">
                          <a:solidFill>
                            <a:schemeClr val="tx1"/>
                          </a:solidFill>
                        </a:rPr>
                        <a:t>2025</a:t>
                      </a:r>
                    </a:p>
                  </a:txBody>
                  <a:tcPr anchor="ctr">
                    <a:solidFill>
                      <a:schemeClr val="bg1"/>
                    </a:solidFill>
                  </a:tcPr>
                </a:tc>
                <a:extLst>
                  <a:ext uri="{0D108BD9-81ED-4DB2-BD59-A6C34878D82A}">
                    <a16:rowId xmlns:a16="http://schemas.microsoft.com/office/drawing/2014/main" val="3446338056"/>
                  </a:ext>
                </a:extLst>
              </a:tr>
              <a:tr h="426236">
                <a:tc>
                  <a:txBody>
                    <a:bodyPr/>
                    <a:lstStyle/>
                    <a:p>
                      <a:pPr algn="r"/>
                      <a:r>
                        <a:rPr lang="sv-SE" sz="1100" b="0">
                          <a:solidFill>
                            <a:schemeClr val="tx1"/>
                          </a:solidFill>
                        </a:rPr>
                        <a:t>2023</a:t>
                      </a:r>
                    </a:p>
                  </a:txBody>
                  <a:tcPr anchor="ctr">
                    <a:solidFill>
                      <a:schemeClr val="bg1"/>
                    </a:solidFill>
                  </a:tcPr>
                </a:tc>
                <a:extLst>
                  <a:ext uri="{0D108BD9-81ED-4DB2-BD59-A6C34878D82A}">
                    <a16:rowId xmlns:a16="http://schemas.microsoft.com/office/drawing/2014/main" val="2256717139"/>
                  </a:ext>
                </a:extLst>
              </a:tr>
            </a:tbl>
          </a:graphicData>
        </a:graphic>
      </p:graphicFrame>
      <p:sp>
        <p:nvSpPr>
          <p:cNvPr id="3" name="TextBox 2">
            <a:extLst>
              <a:ext uri="{FF2B5EF4-FFF2-40B4-BE49-F238E27FC236}">
                <a16:creationId xmlns:a16="http://schemas.microsoft.com/office/drawing/2014/main" id="{C6AC2C2E-7DB1-6336-8BBA-B2D558A69274}"/>
              </a:ext>
            </a:extLst>
          </p:cNvPr>
          <p:cNvSpPr txBox="1"/>
          <p:nvPr/>
        </p:nvSpPr>
        <p:spPr>
          <a:xfrm>
            <a:off x="3279365" y="1733902"/>
            <a:ext cx="631783" cy="261610"/>
          </a:xfrm>
          <a:prstGeom prst="rect">
            <a:avLst/>
          </a:prstGeom>
          <a:noFill/>
        </p:spPr>
        <p:txBody>
          <a:bodyPr wrap="square" rtlCol="0">
            <a:spAutoFit/>
          </a:bodyPr>
          <a:lstStyle/>
          <a:p>
            <a:r>
              <a:rPr lang="sv-SE" sz="1100"/>
              <a:t>Ett år</a:t>
            </a:r>
          </a:p>
        </p:txBody>
      </p:sp>
      <p:sp>
        <p:nvSpPr>
          <p:cNvPr id="5" name="TextBox 4">
            <a:extLst>
              <a:ext uri="{FF2B5EF4-FFF2-40B4-BE49-F238E27FC236}">
                <a16:creationId xmlns:a16="http://schemas.microsoft.com/office/drawing/2014/main" id="{8ADF694E-1BD4-FC2B-EF13-7C3150C39166}"/>
              </a:ext>
            </a:extLst>
          </p:cNvPr>
          <p:cNvSpPr txBox="1"/>
          <p:nvPr/>
        </p:nvSpPr>
        <p:spPr>
          <a:xfrm>
            <a:off x="3173313" y="3015018"/>
            <a:ext cx="631783" cy="261610"/>
          </a:xfrm>
          <a:prstGeom prst="rect">
            <a:avLst/>
          </a:prstGeom>
          <a:noFill/>
        </p:spPr>
        <p:txBody>
          <a:bodyPr wrap="square" rtlCol="0">
            <a:spAutoFit/>
          </a:bodyPr>
          <a:lstStyle/>
          <a:p>
            <a:r>
              <a:rPr lang="sv-SE" sz="1100"/>
              <a:t>Fem år</a:t>
            </a:r>
          </a:p>
        </p:txBody>
      </p:sp>
      <p:sp>
        <p:nvSpPr>
          <p:cNvPr id="6" name="TextBox 5">
            <a:extLst>
              <a:ext uri="{FF2B5EF4-FFF2-40B4-BE49-F238E27FC236}">
                <a16:creationId xmlns:a16="http://schemas.microsoft.com/office/drawing/2014/main" id="{357D695A-C77A-F289-4778-5348C43162ED}"/>
              </a:ext>
            </a:extLst>
          </p:cNvPr>
          <p:cNvSpPr txBox="1"/>
          <p:nvPr/>
        </p:nvSpPr>
        <p:spPr>
          <a:xfrm>
            <a:off x="3109763" y="4289867"/>
            <a:ext cx="700548" cy="261610"/>
          </a:xfrm>
          <a:prstGeom prst="rect">
            <a:avLst/>
          </a:prstGeom>
          <a:noFill/>
        </p:spPr>
        <p:txBody>
          <a:bodyPr wrap="square" rtlCol="0">
            <a:spAutoFit/>
          </a:bodyPr>
          <a:lstStyle/>
          <a:p>
            <a:r>
              <a:rPr lang="sv-SE" sz="1100"/>
              <a:t>Tjugo år</a:t>
            </a:r>
          </a:p>
        </p:txBody>
      </p:sp>
    </p:spTree>
    <p:extLst>
      <p:ext uri="{BB962C8B-B14F-4D97-AF65-F5344CB8AC3E}">
        <p14:creationId xmlns:p14="http://schemas.microsoft.com/office/powerpoint/2010/main" val="401216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fade">
                                      <p:cBhvr>
                                        <p:cTn id="12" dur="500"/>
                                        <p:tgtEl>
                                          <p:spTgt spid="4">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fade">
                                      <p:cBhvr>
                                        <p:cTn id="17" dur="500"/>
                                        <p:tgtEl>
                                          <p:spTgt spid="4">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fade">
                                      <p:cBhvr>
                                        <p:cTn id="22" dur="500"/>
                                        <p:tgtEl>
                                          <p:spTgt spid="4">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fade">
                                      <p:cBhvr>
                                        <p:cTn id="27" dur="500"/>
                                        <p:tgtEl>
                                          <p:spTgt spid="4">
                                            <p:graphicEl>
                                              <a:chart seriesIdx="-4" categoryIdx="3"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fade">
                                      <p:cBhvr>
                                        <p:cTn id="32" dur="500"/>
                                        <p:tgtEl>
                                          <p:spTgt spid="4">
                                            <p:graphicEl>
                                              <a:chart seriesIdx="-4" categoryIdx="4" bldStep="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chart seriesIdx="-4" categoryIdx="5" bldStep="category"/>
                                            </p:graphicEl>
                                          </p:spTgt>
                                        </p:tgtEl>
                                        <p:attrNameLst>
                                          <p:attrName>style.visibility</p:attrName>
                                        </p:attrNameLst>
                                      </p:cBhvr>
                                      <p:to>
                                        <p:strVal val="visible"/>
                                      </p:to>
                                    </p:set>
                                    <p:animEffect transition="in" filter="fade">
                                      <p:cBhvr>
                                        <p:cTn id="37" dur="500"/>
                                        <p:tgtEl>
                                          <p:spTgt spid="4">
                                            <p:graphicEl>
                                              <a:chart seriesIdx="-4" categoryIdx="5" bldStep="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chart seriesIdx="-4" categoryIdx="6" bldStep="category"/>
                                            </p:graphicEl>
                                          </p:spTgt>
                                        </p:tgtEl>
                                        <p:attrNameLst>
                                          <p:attrName>style.visibility</p:attrName>
                                        </p:attrNameLst>
                                      </p:cBhvr>
                                      <p:to>
                                        <p:strVal val="visible"/>
                                      </p:to>
                                    </p:set>
                                    <p:animEffect transition="in" filter="fade">
                                      <p:cBhvr>
                                        <p:cTn id="42" dur="500"/>
                                        <p:tgtEl>
                                          <p:spTgt spid="4">
                                            <p:graphicEl>
                                              <a:chart seriesIdx="-4" categoryIdx="6" bldStep="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chart seriesIdx="-4" categoryIdx="7" bldStep="category"/>
                                            </p:graphicEl>
                                          </p:spTgt>
                                        </p:tgtEl>
                                        <p:attrNameLst>
                                          <p:attrName>style.visibility</p:attrName>
                                        </p:attrNameLst>
                                      </p:cBhvr>
                                      <p:to>
                                        <p:strVal val="visible"/>
                                      </p:to>
                                    </p:set>
                                    <p:animEffect transition="in" filter="fade">
                                      <p:cBhvr>
                                        <p:cTn id="47" dur="500"/>
                                        <p:tgtEl>
                                          <p:spTgt spid="4">
                                            <p:graphicEl>
                                              <a:chart seriesIdx="-4" categoryIdx="7"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A8412-CEAA-AAE8-4305-3313F14B6F46}"/>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3DFD8E2B-EC30-6274-E4C3-5094B84CD681}"/>
              </a:ext>
            </a:extLst>
          </p:cNvPr>
          <p:cNvSpPr txBox="1"/>
          <p:nvPr/>
        </p:nvSpPr>
        <p:spPr>
          <a:xfrm>
            <a:off x="6779958" y="5111234"/>
            <a:ext cx="317496" cy="276999"/>
          </a:xfrm>
          <a:prstGeom prst="rect">
            <a:avLst/>
          </a:prstGeom>
          <a:noFill/>
        </p:spPr>
        <p:txBody>
          <a:bodyPr wrap="square" rtlCol="0">
            <a:spAutoFit/>
          </a:bodyPr>
          <a:lstStyle/>
          <a:p>
            <a:pPr algn="ctr"/>
            <a:r>
              <a:rPr lang="sv-SE" sz="1200">
                <a:latin typeface="Arial Nova Light" panose="020B0304020202020204" pitchFamily="34" charset="0"/>
              </a:rPr>
              <a:t>4</a:t>
            </a:r>
          </a:p>
        </p:txBody>
      </p:sp>
      <p:sp>
        <p:nvSpPr>
          <p:cNvPr id="18" name="TextBox 17">
            <a:extLst>
              <a:ext uri="{FF2B5EF4-FFF2-40B4-BE49-F238E27FC236}">
                <a16:creationId xmlns:a16="http://schemas.microsoft.com/office/drawing/2014/main" id="{6E3B965E-666D-916A-302E-EC69E357AFF8}"/>
              </a:ext>
            </a:extLst>
          </p:cNvPr>
          <p:cNvSpPr txBox="1"/>
          <p:nvPr/>
        </p:nvSpPr>
        <p:spPr>
          <a:xfrm>
            <a:off x="6779958" y="3720055"/>
            <a:ext cx="317496" cy="276999"/>
          </a:xfrm>
          <a:prstGeom prst="rect">
            <a:avLst/>
          </a:prstGeom>
          <a:noFill/>
        </p:spPr>
        <p:txBody>
          <a:bodyPr wrap="square" rtlCol="0">
            <a:spAutoFit/>
          </a:bodyPr>
          <a:lstStyle/>
          <a:p>
            <a:pPr algn="ctr"/>
            <a:r>
              <a:rPr lang="sv-SE" sz="1200">
                <a:latin typeface="Arial Nova Light" panose="020B0304020202020204" pitchFamily="34" charset="0"/>
              </a:rPr>
              <a:t>3</a:t>
            </a:r>
          </a:p>
        </p:txBody>
      </p:sp>
      <p:sp>
        <p:nvSpPr>
          <p:cNvPr id="16" name="TextBox 15">
            <a:extLst>
              <a:ext uri="{FF2B5EF4-FFF2-40B4-BE49-F238E27FC236}">
                <a16:creationId xmlns:a16="http://schemas.microsoft.com/office/drawing/2014/main" id="{4142339F-2031-EB18-6525-67BEFB0E7EAA}"/>
              </a:ext>
            </a:extLst>
          </p:cNvPr>
          <p:cNvSpPr txBox="1"/>
          <p:nvPr/>
        </p:nvSpPr>
        <p:spPr>
          <a:xfrm>
            <a:off x="6997968" y="2443382"/>
            <a:ext cx="317496" cy="276999"/>
          </a:xfrm>
          <a:prstGeom prst="rect">
            <a:avLst/>
          </a:prstGeom>
          <a:noFill/>
        </p:spPr>
        <p:txBody>
          <a:bodyPr wrap="square" rtlCol="0">
            <a:spAutoFit/>
          </a:bodyPr>
          <a:lstStyle/>
          <a:p>
            <a:pPr algn="ctr"/>
            <a:r>
              <a:rPr lang="sv-SE" sz="1200">
                <a:latin typeface="Arial Nova Light" panose="020B0304020202020204" pitchFamily="34" charset="0"/>
              </a:rPr>
              <a:t>2</a:t>
            </a:r>
          </a:p>
        </p:txBody>
      </p:sp>
      <p:sp>
        <p:nvSpPr>
          <p:cNvPr id="14" name="TextBox 13">
            <a:extLst>
              <a:ext uri="{FF2B5EF4-FFF2-40B4-BE49-F238E27FC236}">
                <a16:creationId xmlns:a16="http://schemas.microsoft.com/office/drawing/2014/main" id="{2340E952-C774-FBC4-4A4B-4EAEAD6C9AF0}"/>
              </a:ext>
            </a:extLst>
          </p:cNvPr>
          <p:cNvSpPr txBox="1"/>
          <p:nvPr/>
        </p:nvSpPr>
        <p:spPr>
          <a:xfrm>
            <a:off x="7430321" y="1445343"/>
            <a:ext cx="317496" cy="276999"/>
          </a:xfrm>
          <a:prstGeom prst="rect">
            <a:avLst/>
          </a:prstGeom>
          <a:noFill/>
        </p:spPr>
        <p:txBody>
          <a:bodyPr wrap="square" rtlCol="0">
            <a:spAutoFit/>
          </a:bodyPr>
          <a:lstStyle/>
          <a:p>
            <a:pPr algn="ctr"/>
            <a:r>
              <a:rPr lang="sv-SE" sz="1200">
                <a:latin typeface="Arial Nova Light" panose="020B0304020202020204" pitchFamily="34" charset="0"/>
              </a:rPr>
              <a:t>1</a:t>
            </a:r>
          </a:p>
        </p:txBody>
      </p:sp>
      <mc:AlternateContent xmlns:mc="http://schemas.openxmlformats.org/markup-compatibility/2006" xmlns:cx4="http://schemas.microsoft.com/office/drawing/2016/5/10/chartex">
        <mc:Choice Requires="cx4">
          <p:graphicFrame>
            <p:nvGraphicFramePr>
              <p:cNvPr id="11" name="Chart 10">
                <a:extLst>
                  <a:ext uri="{FF2B5EF4-FFF2-40B4-BE49-F238E27FC236}">
                    <a16:creationId xmlns:a16="http://schemas.microsoft.com/office/drawing/2014/main" id="{7BC856F1-5769-0429-AF16-E229F3D448BA}"/>
                  </a:ext>
                </a:extLst>
              </p:cNvPr>
              <p:cNvGraphicFramePr/>
              <p:nvPr>
                <p:extLst>
                  <p:ext uri="{D42A27DB-BD31-4B8C-83A1-F6EECF244321}">
                    <p14:modId xmlns:p14="http://schemas.microsoft.com/office/powerpoint/2010/main" val="1205230948"/>
                  </p:ext>
                </p:extLst>
              </p:nvPr>
            </p:nvGraphicFramePr>
            <p:xfrm>
              <a:off x="5789344" y="1201160"/>
              <a:ext cx="4320000" cy="43200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1" name="Chart 10">
                <a:extLst>
                  <a:ext uri="{FF2B5EF4-FFF2-40B4-BE49-F238E27FC236}">
                    <a16:creationId xmlns:a16="http://schemas.microsoft.com/office/drawing/2014/main" id="{7BC856F1-5769-0429-AF16-E229F3D448BA}"/>
                  </a:ext>
                </a:extLst>
              </p:cNvPr>
              <p:cNvPicPr>
                <a:picLocks noGrp="1" noRot="1" noChangeAspect="1" noMove="1" noResize="1" noEditPoints="1" noAdjustHandles="1" noChangeArrowheads="1" noChangeShapeType="1"/>
              </p:cNvPicPr>
              <p:nvPr/>
            </p:nvPicPr>
            <p:blipFill>
              <a:blip r:embed="rId3"/>
              <a:stretch>
                <a:fillRect/>
              </a:stretch>
            </p:blipFill>
            <p:spPr>
              <a:xfrm>
                <a:off x="5789344" y="1201160"/>
                <a:ext cx="4320000" cy="4320000"/>
              </a:xfrm>
              <a:prstGeom prst="rect">
                <a:avLst/>
              </a:prstGeom>
            </p:spPr>
          </p:pic>
        </mc:Fallback>
      </mc:AlternateContent>
      <p:sp>
        <p:nvSpPr>
          <p:cNvPr id="12" name="Rectangle 11">
            <a:extLst>
              <a:ext uri="{FF2B5EF4-FFF2-40B4-BE49-F238E27FC236}">
                <a16:creationId xmlns:a16="http://schemas.microsoft.com/office/drawing/2014/main" id="{5B9E78DB-0BA8-5F5F-E1F6-FF5BF7EC2083}"/>
              </a:ext>
            </a:extLst>
          </p:cNvPr>
          <p:cNvSpPr/>
          <p:nvPr/>
        </p:nvSpPr>
        <p:spPr>
          <a:xfrm>
            <a:off x="7718322" y="5245260"/>
            <a:ext cx="2391022" cy="25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ubrik 2">
            <a:extLst>
              <a:ext uri="{FF2B5EF4-FFF2-40B4-BE49-F238E27FC236}">
                <a16:creationId xmlns:a16="http://schemas.microsoft.com/office/drawing/2014/main" id="{CF34D4AF-AE8E-BD54-4360-F09DB14B542E}"/>
              </a:ext>
            </a:extLst>
          </p:cNvPr>
          <p:cNvSpPr txBox="1">
            <a:spLocks/>
          </p:cNvSpPr>
          <p:nvPr/>
        </p:nvSpPr>
        <p:spPr bwMode="auto">
          <a:xfrm>
            <a:off x="3704678" y="634831"/>
            <a:ext cx="5022789" cy="3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lgn="ctr">
              <a:spcBef>
                <a:spcPts val="0"/>
              </a:spcBef>
              <a:spcAft>
                <a:spcPts val="0"/>
              </a:spcAft>
            </a:pPr>
            <a:r>
              <a:rPr lang="sv-SE" sz="2200">
                <a:solidFill>
                  <a:schemeClr val="tx1"/>
                </a:solidFill>
                <a:latin typeface="+mj-lt"/>
                <a:cs typeface="Arial" panose="020B0604020202020204" pitchFamily="34" charset="0"/>
              </a:rPr>
              <a:t>Framtida elbehov i din kommun – ett år</a:t>
            </a:r>
          </a:p>
        </p:txBody>
      </p:sp>
      <p:sp>
        <p:nvSpPr>
          <p:cNvPr id="3" name="textruta 1">
            <a:extLst>
              <a:ext uri="{FF2B5EF4-FFF2-40B4-BE49-F238E27FC236}">
                <a16:creationId xmlns:a16="http://schemas.microsoft.com/office/drawing/2014/main" id="{0E7AC384-3082-4A44-261A-74664F87A98A}"/>
              </a:ext>
            </a:extLst>
          </p:cNvPr>
          <p:cNvSpPr txBox="1">
            <a:spLocks noChangeArrowheads="1"/>
          </p:cNvSpPr>
          <p:nvPr/>
        </p:nvSpPr>
        <p:spPr bwMode="auto">
          <a:xfrm>
            <a:off x="7302504" y="5978023"/>
            <a:ext cx="16677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solidFill>
                  <a:schemeClr val="tx1">
                    <a:lumMod val="75000"/>
                    <a:lumOff val="25000"/>
                  </a:schemeClr>
                </a:solidFill>
                <a:latin typeface="Arial" panose="020B0604020202020204" pitchFamily="34" charset="0"/>
                <a:cs typeface="Arial" panose="020B0604020202020204" pitchFamily="34" charset="0"/>
              </a:rPr>
              <a:t>Fråga: </a:t>
            </a:r>
            <a:r>
              <a:rPr lang="sv-SE" sz="800">
                <a:solidFill>
                  <a:schemeClr val="tx1">
                    <a:lumMod val="75000"/>
                    <a:lumOff val="25000"/>
                  </a:schemeClr>
                </a:solidFill>
                <a:latin typeface="Arial" panose="020B0604020202020204" pitchFamily="34" charset="0"/>
                <a:cs typeface="Arial" panose="020B0604020202020204" pitchFamily="34" charset="0"/>
              </a:rPr>
              <a:t> Hur skulle du bedöma behovet av el i din kommun på ett, fem och tjugo års sikt? </a:t>
            </a:r>
          </a:p>
          <a:p>
            <a:pPr>
              <a:spcBef>
                <a:spcPct val="50000"/>
              </a:spcBef>
            </a:pPr>
            <a:r>
              <a:rPr lang="sv-SE" sz="800" i="1">
                <a:solidFill>
                  <a:schemeClr val="tx1">
                    <a:lumMod val="75000"/>
                    <a:lumOff val="25000"/>
                  </a:schemeClr>
                </a:solidFill>
                <a:latin typeface="Arial" panose="020B0604020202020204" pitchFamily="34" charset="0"/>
                <a:cs typeface="Arial" panose="020B0604020202020204" pitchFamily="34" charset="0"/>
              </a:rPr>
              <a:t>Öka måttligt och öka kraftigt</a:t>
            </a:r>
            <a:endParaRPr lang="sv-SE" sz="800">
              <a:solidFill>
                <a:schemeClr val="tx1">
                  <a:lumMod val="75000"/>
                  <a:lumOff val="25000"/>
                </a:schemeClr>
              </a:solidFill>
              <a:latin typeface="Arial" panose="020B0604020202020204" pitchFamily="34" charset="0"/>
              <a:cs typeface="Arial" panose="020B0604020202020204" pitchFamily="34" charset="0"/>
            </a:endParaRPr>
          </a:p>
          <a:p>
            <a:pPr>
              <a:spcBef>
                <a:spcPct val="50000"/>
              </a:spcBef>
            </a:pPr>
            <a:endParaRPr lang="sv-SE" sz="800">
              <a:latin typeface="Arial" panose="020B0604020202020204" pitchFamily="34" charset="0"/>
              <a:cs typeface="Arial" panose="020B0604020202020204" pitchFamily="34" charset="0"/>
            </a:endParaRPr>
          </a:p>
        </p:txBody>
      </p:sp>
      <p:sp>
        <p:nvSpPr>
          <p:cNvPr id="4" name="textruta 1">
            <a:extLst>
              <a:ext uri="{FF2B5EF4-FFF2-40B4-BE49-F238E27FC236}">
                <a16:creationId xmlns:a16="http://schemas.microsoft.com/office/drawing/2014/main" id="{EFDAB7CD-65F3-43E3-9E94-3052ADC44B0D}"/>
              </a:ext>
            </a:extLst>
          </p:cNvPr>
          <p:cNvSpPr txBox="1">
            <a:spLocks noChangeArrowheads="1"/>
          </p:cNvSpPr>
          <p:nvPr/>
        </p:nvSpPr>
        <p:spPr bwMode="auto">
          <a:xfrm>
            <a:off x="9150273" y="5978023"/>
            <a:ext cx="1963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Samtliga kommunpolitiker, </a:t>
            </a:r>
          </a:p>
          <a:p>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2 755 intervjuer. </a:t>
            </a:r>
          </a:p>
          <a:p>
            <a:endPar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endParaRPr>
          </a:p>
        </p:txBody>
      </p:sp>
      <p:graphicFrame>
        <p:nvGraphicFramePr>
          <p:cNvPr id="7" name="Object 3">
            <a:extLst>
              <a:ext uri="{FF2B5EF4-FFF2-40B4-BE49-F238E27FC236}">
                <a16:creationId xmlns:a16="http://schemas.microsoft.com/office/drawing/2014/main" id="{8E5740DE-0A0A-9410-01D8-F4D500D2E18C}"/>
              </a:ext>
            </a:extLst>
          </p:cNvPr>
          <p:cNvGraphicFramePr>
            <a:graphicFrameLocks noChangeAspect="1"/>
          </p:cNvGraphicFramePr>
          <p:nvPr/>
        </p:nvGraphicFramePr>
        <p:xfrm>
          <a:off x="903691" y="1282245"/>
          <a:ext cx="5312382" cy="4506239"/>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Koppling: vinklad 5">
            <a:extLst>
              <a:ext uri="{FF2B5EF4-FFF2-40B4-BE49-F238E27FC236}">
                <a16:creationId xmlns:a16="http://schemas.microsoft.com/office/drawing/2014/main" id="{76DC63DF-4F7D-3620-33DE-BA67828E7959}"/>
              </a:ext>
            </a:extLst>
          </p:cNvPr>
          <p:cNvCxnSpPr/>
          <p:nvPr/>
        </p:nvCxnSpPr>
        <p:spPr>
          <a:xfrm>
            <a:off x="8916557" y="2542554"/>
            <a:ext cx="434109" cy="295564"/>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B2A151E6-3736-BF5C-8298-59985BEB3E1C}"/>
              </a:ext>
            </a:extLst>
          </p:cNvPr>
          <p:cNvSpPr txBox="1"/>
          <p:nvPr/>
        </p:nvSpPr>
        <p:spPr>
          <a:xfrm>
            <a:off x="9553257" y="2690336"/>
            <a:ext cx="1560945" cy="1352678"/>
          </a:xfrm>
          <a:prstGeom prst="rect">
            <a:avLst/>
          </a:prstGeom>
          <a:solidFill>
            <a:schemeClr val="accent5">
              <a:lumMod val="20000"/>
              <a:lumOff val="80000"/>
            </a:schemeClr>
          </a:solidFill>
        </p:spPr>
        <p:txBody>
          <a:bodyPr wrap="square" rtlCol="0">
            <a:spAutoFit/>
          </a:bodyPr>
          <a:lstStyle/>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1: 48%</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2: 45%</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3: 58%</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4: 66%</a:t>
            </a:r>
          </a:p>
          <a:p>
            <a:pPr>
              <a:lnSpc>
                <a:spcPts val="0"/>
              </a:lnSpc>
            </a:pPr>
            <a:endParaRPr lang="sv-SE" sz="1000"/>
          </a:p>
        </p:txBody>
      </p:sp>
      <p:sp>
        <p:nvSpPr>
          <p:cNvPr id="13" name="Oval 12">
            <a:extLst>
              <a:ext uri="{FF2B5EF4-FFF2-40B4-BE49-F238E27FC236}">
                <a16:creationId xmlns:a16="http://schemas.microsoft.com/office/drawing/2014/main" id="{721CB186-6B4E-336B-7897-5021D69B8F34}"/>
              </a:ext>
            </a:extLst>
          </p:cNvPr>
          <p:cNvSpPr/>
          <p:nvPr/>
        </p:nvSpPr>
        <p:spPr>
          <a:xfrm>
            <a:off x="7449984" y="1435510"/>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Oval 14">
            <a:extLst>
              <a:ext uri="{FF2B5EF4-FFF2-40B4-BE49-F238E27FC236}">
                <a16:creationId xmlns:a16="http://schemas.microsoft.com/office/drawing/2014/main" id="{E20EAAFA-49E4-1D4C-A493-21AE3F3D59C2}"/>
              </a:ext>
            </a:extLst>
          </p:cNvPr>
          <p:cNvSpPr/>
          <p:nvPr/>
        </p:nvSpPr>
        <p:spPr>
          <a:xfrm>
            <a:off x="7017631" y="2433549"/>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Oval 16">
            <a:extLst>
              <a:ext uri="{FF2B5EF4-FFF2-40B4-BE49-F238E27FC236}">
                <a16:creationId xmlns:a16="http://schemas.microsoft.com/office/drawing/2014/main" id="{6D3A54D0-9A67-EDD2-9D84-24A10D9CE684}"/>
              </a:ext>
            </a:extLst>
          </p:cNvPr>
          <p:cNvSpPr/>
          <p:nvPr/>
        </p:nvSpPr>
        <p:spPr>
          <a:xfrm>
            <a:off x="6799621" y="3710222"/>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Oval 18">
            <a:extLst>
              <a:ext uri="{FF2B5EF4-FFF2-40B4-BE49-F238E27FC236}">
                <a16:creationId xmlns:a16="http://schemas.microsoft.com/office/drawing/2014/main" id="{878BEC96-5CF0-8ECE-A48D-0C371AD0CBBE}"/>
              </a:ext>
            </a:extLst>
          </p:cNvPr>
          <p:cNvSpPr/>
          <p:nvPr/>
        </p:nvSpPr>
        <p:spPr>
          <a:xfrm>
            <a:off x="6799621" y="5101401"/>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9621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16" grpId="0"/>
      <p:bldP spid="14" grpId="0"/>
      <p:bldP spid="12" grpId="0" animBg="1"/>
      <p:bldGraphic spid="7" grpId="0">
        <p:bldAsOne/>
      </p:bldGraphic>
      <p:bldP spid="8" grpId="0" animBg="1"/>
      <p:bldP spid="13" grpId="0" animBg="1"/>
      <p:bldP spid="15"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C44CC-8717-2EFB-6B70-1BE1CCFDADF1}"/>
            </a:ext>
          </a:extLst>
        </p:cNvPr>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7" name="Chart 6">
                <a:extLst>
                  <a:ext uri="{FF2B5EF4-FFF2-40B4-BE49-F238E27FC236}">
                    <a16:creationId xmlns:a16="http://schemas.microsoft.com/office/drawing/2014/main" id="{C6B17D9E-C900-45B4-9627-D764A39D3455}"/>
                  </a:ext>
                </a:extLst>
              </p:cNvPr>
              <p:cNvGraphicFramePr/>
              <p:nvPr>
                <p:extLst>
                  <p:ext uri="{D42A27DB-BD31-4B8C-83A1-F6EECF244321}">
                    <p14:modId xmlns:p14="http://schemas.microsoft.com/office/powerpoint/2010/main" val="2354518950"/>
                  </p:ext>
                </p:extLst>
              </p:nvPr>
            </p:nvGraphicFramePr>
            <p:xfrm>
              <a:off x="5788800" y="1202400"/>
              <a:ext cx="4320000" cy="43200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7" name="Chart 6">
                <a:extLst>
                  <a:ext uri="{FF2B5EF4-FFF2-40B4-BE49-F238E27FC236}">
                    <a16:creationId xmlns:a16="http://schemas.microsoft.com/office/drawing/2014/main" id="{C6B17D9E-C900-45B4-9627-D764A39D3455}"/>
                  </a:ext>
                </a:extLst>
              </p:cNvPr>
              <p:cNvPicPr>
                <a:picLocks noGrp="1" noRot="1" noChangeAspect="1" noMove="1" noResize="1" noEditPoints="1" noAdjustHandles="1" noChangeArrowheads="1" noChangeShapeType="1"/>
              </p:cNvPicPr>
              <p:nvPr/>
            </p:nvPicPr>
            <p:blipFill>
              <a:blip r:embed="rId3"/>
              <a:stretch>
                <a:fillRect/>
              </a:stretch>
            </p:blipFill>
            <p:spPr>
              <a:xfrm>
                <a:off x="5788800" y="1202400"/>
                <a:ext cx="4320000" cy="4320000"/>
              </a:xfrm>
              <a:prstGeom prst="rect">
                <a:avLst/>
              </a:prstGeom>
            </p:spPr>
          </p:pic>
        </mc:Fallback>
      </mc:AlternateContent>
      <p:sp>
        <p:nvSpPr>
          <p:cNvPr id="10" name="Rubrik 2">
            <a:extLst>
              <a:ext uri="{FF2B5EF4-FFF2-40B4-BE49-F238E27FC236}">
                <a16:creationId xmlns:a16="http://schemas.microsoft.com/office/drawing/2014/main" id="{6BFB2540-2240-8BDB-A930-9DE52EEAD1E1}"/>
              </a:ext>
            </a:extLst>
          </p:cNvPr>
          <p:cNvSpPr txBox="1">
            <a:spLocks/>
          </p:cNvSpPr>
          <p:nvPr/>
        </p:nvSpPr>
        <p:spPr bwMode="auto">
          <a:xfrm>
            <a:off x="3704678" y="634831"/>
            <a:ext cx="5022789" cy="3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lgn="ctr">
              <a:spcBef>
                <a:spcPts val="0"/>
              </a:spcBef>
              <a:spcAft>
                <a:spcPts val="0"/>
              </a:spcAft>
            </a:pPr>
            <a:r>
              <a:rPr lang="sv-SE" sz="2200">
                <a:solidFill>
                  <a:schemeClr val="tx1"/>
                </a:solidFill>
                <a:latin typeface="+mj-lt"/>
                <a:cs typeface="Arial" panose="020B0604020202020204" pitchFamily="34" charset="0"/>
              </a:rPr>
              <a:t>Framtida elbehov i din kommun – fem år</a:t>
            </a:r>
          </a:p>
        </p:txBody>
      </p:sp>
      <p:sp>
        <p:nvSpPr>
          <p:cNvPr id="3" name="textruta 1">
            <a:extLst>
              <a:ext uri="{FF2B5EF4-FFF2-40B4-BE49-F238E27FC236}">
                <a16:creationId xmlns:a16="http://schemas.microsoft.com/office/drawing/2014/main" id="{74A4167F-4F2B-95C6-CB23-413262FE5AF4}"/>
              </a:ext>
            </a:extLst>
          </p:cNvPr>
          <p:cNvSpPr txBox="1">
            <a:spLocks noChangeArrowheads="1"/>
          </p:cNvSpPr>
          <p:nvPr/>
        </p:nvSpPr>
        <p:spPr bwMode="auto">
          <a:xfrm>
            <a:off x="7302504" y="5978023"/>
            <a:ext cx="16677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solidFill>
                  <a:schemeClr val="tx1">
                    <a:lumMod val="75000"/>
                    <a:lumOff val="25000"/>
                  </a:schemeClr>
                </a:solidFill>
                <a:latin typeface="Arial" panose="020B0604020202020204" pitchFamily="34" charset="0"/>
                <a:cs typeface="Arial" panose="020B0604020202020204" pitchFamily="34" charset="0"/>
              </a:rPr>
              <a:t>Fråga: </a:t>
            </a:r>
            <a:r>
              <a:rPr lang="sv-SE" sz="800">
                <a:solidFill>
                  <a:schemeClr val="tx1">
                    <a:lumMod val="75000"/>
                    <a:lumOff val="25000"/>
                  </a:schemeClr>
                </a:solidFill>
                <a:latin typeface="Arial" panose="020B0604020202020204" pitchFamily="34" charset="0"/>
                <a:cs typeface="Arial" panose="020B0604020202020204" pitchFamily="34" charset="0"/>
              </a:rPr>
              <a:t> Hur skulle du bedöma behovet av el i din kommun på ett, fem och tjugo års sikt? </a:t>
            </a:r>
          </a:p>
          <a:p>
            <a:pPr>
              <a:spcBef>
                <a:spcPct val="50000"/>
              </a:spcBef>
            </a:pPr>
            <a:r>
              <a:rPr lang="sv-SE" sz="800" i="1">
                <a:solidFill>
                  <a:schemeClr val="tx1">
                    <a:lumMod val="75000"/>
                    <a:lumOff val="25000"/>
                  </a:schemeClr>
                </a:solidFill>
                <a:latin typeface="Arial" panose="020B0604020202020204" pitchFamily="34" charset="0"/>
                <a:cs typeface="Arial" panose="020B0604020202020204" pitchFamily="34" charset="0"/>
              </a:rPr>
              <a:t>Öka måttligt och öka kraftigt</a:t>
            </a:r>
            <a:endParaRPr lang="sv-SE" sz="800">
              <a:solidFill>
                <a:schemeClr val="tx1">
                  <a:lumMod val="75000"/>
                  <a:lumOff val="25000"/>
                </a:schemeClr>
              </a:solidFill>
              <a:latin typeface="Arial" panose="020B0604020202020204" pitchFamily="34" charset="0"/>
              <a:cs typeface="Arial" panose="020B0604020202020204" pitchFamily="34" charset="0"/>
            </a:endParaRPr>
          </a:p>
          <a:p>
            <a:pPr>
              <a:spcBef>
                <a:spcPct val="50000"/>
              </a:spcBef>
            </a:pPr>
            <a:endParaRPr lang="sv-SE" sz="800">
              <a:latin typeface="Arial" panose="020B0604020202020204" pitchFamily="34" charset="0"/>
              <a:cs typeface="Arial" panose="020B0604020202020204" pitchFamily="34" charset="0"/>
            </a:endParaRPr>
          </a:p>
        </p:txBody>
      </p:sp>
      <p:sp>
        <p:nvSpPr>
          <p:cNvPr id="4" name="textruta 1">
            <a:extLst>
              <a:ext uri="{FF2B5EF4-FFF2-40B4-BE49-F238E27FC236}">
                <a16:creationId xmlns:a16="http://schemas.microsoft.com/office/drawing/2014/main" id="{CE532195-AD09-B80E-4A68-8F8EC7ECFEF8}"/>
              </a:ext>
            </a:extLst>
          </p:cNvPr>
          <p:cNvSpPr txBox="1">
            <a:spLocks noChangeArrowheads="1"/>
          </p:cNvSpPr>
          <p:nvPr/>
        </p:nvSpPr>
        <p:spPr bwMode="auto">
          <a:xfrm>
            <a:off x="9150273" y="5978023"/>
            <a:ext cx="1963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Samtliga kommunpolitiker, </a:t>
            </a:r>
          </a:p>
          <a:p>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2 755 intervjuer. </a:t>
            </a:r>
          </a:p>
          <a:p>
            <a:endPar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endParaRPr>
          </a:p>
        </p:txBody>
      </p:sp>
      <p:graphicFrame>
        <p:nvGraphicFramePr>
          <p:cNvPr id="11" name="Object 3">
            <a:extLst>
              <a:ext uri="{FF2B5EF4-FFF2-40B4-BE49-F238E27FC236}">
                <a16:creationId xmlns:a16="http://schemas.microsoft.com/office/drawing/2014/main" id="{A206A5F8-8A64-5801-B040-E36DFBADC363}"/>
              </a:ext>
            </a:extLst>
          </p:cNvPr>
          <p:cNvGraphicFramePr>
            <a:graphicFrameLocks noChangeAspect="1"/>
          </p:cNvGraphicFramePr>
          <p:nvPr>
            <p:extLst>
              <p:ext uri="{D42A27DB-BD31-4B8C-83A1-F6EECF244321}">
                <p14:modId xmlns:p14="http://schemas.microsoft.com/office/powerpoint/2010/main" val="3905900992"/>
              </p:ext>
            </p:extLst>
          </p:nvPr>
        </p:nvGraphicFramePr>
        <p:xfrm>
          <a:off x="903691" y="1282245"/>
          <a:ext cx="5312382" cy="4506239"/>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A49A419B-DBCB-EE2A-0350-B5CF9A2E2CE2}"/>
              </a:ext>
            </a:extLst>
          </p:cNvPr>
          <p:cNvSpPr/>
          <p:nvPr/>
        </p:nvSpPr>
        <p:spPr>
          <a:xfrm>
            <a:off x="7718322" y="5245260"/>
            <a:ext cx="2391022" cy="25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Koppling: vinklad 5">
            <a:extLst>
              <a:ext uri="{FF2B5EF4-FFF2-40B4-BE49-F238E27FC236}">
                <a16:creationId xmlns:a16="http://schemas.microsoft.com/office/drawing/2014/main" id="{39F14FCA-4A6D-06AB-32EA-98FA999726D9}"/>
              </a:ext>
            </a:extLst>
          </p:cNvPr>
          <p:cNvCxnSpPr/>
          <p:nvPr/>
        </p:nvCxnSpPr>
        <p:spPr>
          <a:xfrm>
            <a:off x="8916557" y="2542554"/>
            <a:ext cx="434109" cy="295564"/>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4" name="textruta 7">
            <a:extLst>
              <a:ext uri="{FF2B5EF4-FFF2-40B4-BE49-F238E27FC236}">
                <a16:creationId xmlns:a16="http://schemas.microsoft.com/office/drawing/2014/main" id="{2B52E5E8-EC4B-D615-A4E1-C8DDA5549982}"/>
              </a:ext>
            </a:extLst>
          </p:cNvPr>
          <p:cNvSpPr txBox="1"/>
          <p:nvPr/>
        </p:nvSpPr>
        <p:spPr>
          <a:xfrm>
            <a:off x="9553257" y="2690336"/>
            <a:ext cx="1560945" cy="1352422"/>
          </a:xfrm>
          <a:prstGeom prst="rect">
            <a:avLst/>
          </a:prstGeom>
          <a:solidFill>
            <a:schemeClr val="accent5">
              <a:lumMod val="20000"/>
              <a:lumOff val="80000"/>
            </a:schemeClr>
          </a:solidFill>
        </p:spPr>
        <p:txBody>
          <a:bodyPr wrap="square" rtlCol="0">
            <a:spAutoFit/>
          </a:bodyPr>
          <a:lstStyle/>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1: 76%</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2: 81%</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3: 86%</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4: 89%</a:t>
            </a:r>
          </a:p>
          <a:p>
            <a:pPr>
              <a:lnSpc>
                <a:spcPts val="0"/>
              </a:lnSpc>
            </a:pPr>
            <a:endParaRPr lang="sv-SE" sz="1000">
              <a:latin typeface="Arial Nova Light" panose="020B0304020202020204" pitchFamily="34" charset="0"/>
            </a:endParaRPr>
          </a:p>
        </p:txBody>
      </p:sp>
      <p:sp>
        <p:nvSpPr>
          <p:cNvPr id="25" name="TextBox 24">
            <a:extLst>
              <a:ext uri="{FF2B5EF4-FFF2-40B4-BE49-F238E27FC236}">
                <a16:creationId xmlns:a16="http://schemas.microsoft.com/office/drawing/2014/main" id="{D669A05C-9FC7-2D01-ADFB-537F11A5BE40}"/>
              </a:ext>
            </a:extLst>
          </p:cNvPr>
          <p:cNvSpPr txBox="1"/>
          <p:nvPr/>
        </p:nvSpPr>
        <p:spPr>
          <a:xfrm>
            <a:off x="6779958" y="5111234"/>
            <a:ext cx="317496" cy="276999"/>
          </a:xfrm>
          <a:prstGeom prst="rect">
            <a:avLst/>
          </a:prstGeom>
          <a:noFill/>
        </p:spPr>
        <p:txBody>
          <a:bodyPr wrap="square" rtlCol="0">
            <a:spAutoFit/>
          </a:bodyPr>
          <a:lstStyle/>
          <a:p>
            <a:pPr algn="ctr"/>
            <a:r>
              <a:rPr lang="sv-SE" sz="1200">
                <a:latin typeface="Arial Nova Light" panose="020B0304020202020204" pitchFamily="34" charset="0"/>
              </a:rPr>
              <a:t>4</a:t>
            </a:r>
          </a:p>
        </p:txBody>
      </p:sp>
      <p:sp>
        <p:nvSpPr>
          <p:cNvPr id="26" name="TextBox 25">
            <a:extLst>
              <a:ext uri="{FF2B5EF4-FFF2-40B4-BE49-F238E27FC236}">
                <a16:creationId xmlns:a16="http://schemas.microsoft.com/office/drawing/2014/main" id="{911BD788-7B01-0704-9D65-B93B8AFC0320}"/>
              </a:ext>
            </a:extLst>
          </p:cNvPr>
          <p:cNvSpPr txBox="1"/>
          <p:nvPr/>
        </p:nvSpPr>
        <p:spPr>
          <a:xfrm>
            <a:off x="6779958" y="3720055"/>
            <a:ext cx="317496" cy="276999"/>
          </a:xfrm>
          <a:prstGeom prst="rect">
            <a:avLst/>
          </a:prstGeom>
          <a:noFill/>
        </p:spPr>
        <p:txBody>
          <a:bodyPr wrap="square" rtlCol="0">
            <a:spAutoFit/>
          </a:bodyPr>
          <a:lstStyle/>
          <a:p>
            <a:pPr algn="ctr"/>
            <a:r>
              <a:rPr lang="sv-SE" sz="1200">
                <a:latin typeface="Arial Nova Light" panose="020B0304020202020204" pitchFamily="34" charset="0"/>
              </a:rPr>
              <a:t>3</a:t>
            </a:r>
          </a:p>
        </p:txBody>
      </p:sp>
      <p:sp>
        <p:nvSpPr>
          <p:cNvPr id="27" name="TextBox 26">
            <a:extLst>
              <a:ext uri="{FF2B5EF4-FFF2-40B4-BE49-F238E27FC236}">
                <a16:creationId xmlns:a16="http://schemas.microsoft.com/office/drawing/2014/main" id="{B8F557B7-5CFC-FAAF-5DDA-9A5E69BB3272}"/>
              </a:ext>
            </a:extLst>
          </p:cNvPr>
          <p:cNvSpPr txBox="1"/>
          <p:nvPr/>
        </p:nvSpPr>
        <p:spPr>
          <a:xfrm>
            <a:off x="6997968" y="2443382"/>
            <a:ext cx="317496" cy="276999"/>
          </a:xfrm>
          <a:prstGeom prst="rect">
            <a:avLst/>
          </a:prstGeom>
          <a:noFill/>
        </p:spPr>
        <p:txBody>
          <a:bodyPr wrap="square" rtlCol="0">
            <a:spAutoFit/>
          </a:bodyPr>
          <a:lstStyle/>
          <a:p>
            <a:pPr algn="ctr"/>
            <a:r>
              <a:rPr lang="sv-SE" sz="1200">
                <a:latin typeface="Arial Nova Light" panose="020B0304020202020204" pitchFamily="34" charset="0"/>
              </a:rPr>
              <a:t>2</a:t>
            </a:r>
          </a:p>
        </p:txBody>
      </p:sp>
      <p:sp>
        <p:nvSpPr>
          <p:cNvPr id="28" name="TextBox 27">
            <a:extLst>
              <a:ext uri="{FF2B5EF4-FFF2-40B4-BE49-F238E27FC236}">
                <a16:creationId xmlns:a16="http://schemas.microsoft.com/office/drawing/2014/main" id="{86008129-95F1-E920-6938-7770B52BAB68}"/>
              </a:ext>
            </a:extLst>
          </p:cNvPr>
          <p:cNvSpPr txBox="1"/>
          <p:nvPr/>
        </p:nvSpPr>
        <p:spPr>
          <a:xfrm>
            <a:off x="7430321" y="1445343"/>
            <a:ext cx="317496" cy="276999"/>
          </a:xfrm>
          <a:prstGeom prst="rect">
            <a:avLst/>
          </a:prstGeom>
          <a:noFill/>
        </p:spPr>
        <p:txBody>
          <a:bodyPr wrap="square" rtlCol="0">
            <a:spAutoFit/>
          </a:bodyPr>
          <a:lstStyle/>
          <a:p>
            <a:pPr algn="ctr"/>
            <a:r>
              <a:rPr lang="sv-SE" sz="1200">
                <a:latin typeface="Arial Nova Light" panose="020B0304020202020204" pitchFamily="34" charset="0"/>
              </a:rPr>
              <a:t>1</a:t>
            </a:r>
          </a:p>
        </p:txBody>
      </p:sp>
      <p:sp>
        <p:nvSpPr>
          <p:cNvPr id="29" name="Oval 28">
            <a:extLst>
              <a:ext uri="{FF2B5EF4-FFF2-40B4-BE49-F238E27FC236}">
                <a16:creationId xmlns:a16="http://schemas.microsoft.com/office/drawing/2014/main" id="{A47B6DAE-778C-155A-6EFB-4897C578CAD0}"/>
              </a:ext>
            </a:extLst>
          </p:cNvPr>
          <p:cNvSpPr/>
          <p:nvPr/>
        </p:nvSpPr>
        <p:spPr>
          <a:xfrm>
            <a:off x="7449984" y="1435510"/>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Oval 29">
            <a:extLst>
              <a:ext uri="{FF2B5EF4-FFF2-40B4-BE49-F238E27FC236}">
                <a16:creationId xmlns:a16="http://schemas.microsoft.com/office/drawing/2014/main" id="{E42D031F-99BB-D5C0-B63F-566E0C7587F8}"/>
              </a:ext>
            </a:extLst>
          </p:cNvPr>
          <p:cNvSpPr/>
          <p:nvPr/>
        </p:nvSpPr>
        <p:spPr>
          <a:xfrm>
            <a:off x="7017631" y="2433549"/>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Oval 30">
            <a:extLst>
              <a:ext uri="{FF2B5EF4-FFF2-40B4-BE49-F238E27FC236}">
                <a16:creationId xmlns:a16="http://schemas.microsoft.com/office/drawing/2014/main" id="{E2571D39-4B28-C9EB-0CC2-526B1903ADA4}"/>
              </a:ext>
            </a:extLst>
          </p:cNvPr>
          <p:cNvSpPr/>
          <p:nvPr/>
        </p:nvSpPr>
        <p:spPr>
          <a:xfrm>
            <a:off x="6799621" y="3710222"/>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Oval 31">
            <a:extLst>
              <a:ext uri="{FF2B5EF4-FFF2-40B4-BE49-F238E27FC236}">
                <a16:creationId xmlns:a16="http://schemas.microsoft.com/office/drawing/2014/main" id="{417AEEAA-1D94-BCE8-3972-5A746B37AE72}"/>
              </a:ext>
            </a:extLst>
          </p:cNvPr>
          <p:cNvSpPr/>
          <p:nvPr/>
        </p:nvSpPr>
        <p:spPr>
          <a:xfrm>
            <a:off x="6799621" y="5101401"/>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8681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8" grpId="0" animBg="1"/>
      <p:bldP spid="24" grpId="0" animBg="1"/>
      <p:bldP spid="25" grpId="0"/>
      <p:bldP spid="26" grpId="0"/>
      <p:bldP spid="27" grpId="0"/>
      <p:bldP spid="28" grpId="0"/>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86589-E852-C9D1-3BD7-6BDACB1D0BCC}"/>
            </a:ext>
          </a:extLst>
        </p:cNvPr>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5" name="Chart 4">
                <a:extLst>
                  <a:ext uri="{FF2B5EF4-FFF2-40B4-BE49-F238E27FC236}">
                    <a16:creationId xmlns:a16="http://schemas.microsoft.com/office/drawing/2014/main" id="{523286B9-A4CA-4B31-996B-0CD8E2591051}"/>
                  </a:ext>
                </a:extLst>
              </p:cNvPr>
              <p:cNvGraphicFramePr/>
              <p:nvPr>
                <p:extLst>
                  <p:ext uri="{D42A27DB-BD31-4B8C-83A1-F6EECF244321}">
                    <p14:modId xmlns:p14="http://schemas.microsoft.com/office/powerpoint/2010/main" val="3236045799"/>
                  </p:ext>
                </p:extLst>
              </p:nvPr>
            </p:nvGraphicFramePr>
            <p:xfrm>
              <a:off x="5788800" y="1202400"/>
              <a:ext cx="4320000" cy="43200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Chart 4">
                <a:extLst>
                  <a:ext uri="{FF2B5EF4-FFF2-40B4-BE49-F238E27FC236}">
                    <a16:creationId xmlns:a16="http://schemas.microsoft.com/office/drawing/2014/main" id="{523286B9-A4CA-4B31-996B-0CD8E2591051}"/>
                  </a:ext>
                </a:extLst>
              </p:cNvPr>
              <p:cNvPicPr>
                <a:picLocks noGrp="1" noRot="1" noChangeAspect="1" noMove="1" noResize="1" noEditPoints="1" noAdjustHandles="1" noChangeArrowheads="1" noChangeShapeType="1"/>
              </p:cNvPicPr>
              <p:nvPr/>
            </p:nvPicPr>
            <p:blipFill>
              <a:blip r:embed="rId3"/>
              <a:stretch>
                <a:fillRect/>
              </a:stretch>
            </p:blipFill>
            <p:spPr>
              <a:xfrm>
                <a:off x="5788800" y="1202400"/>
                <a:ext cx="4320000" cy="4320000"/>
              </a:xfrm>
              <a:prstGeom prst="rect">
                <a:avLst/>
              </a:prstGeom>
            </p:spPr>
          </p:pic>
        </mc:Fallback>
      </mc:AlternateContent>
      <p:sp>
        <p:nvSpPr>
          <p:cNvPr id="10" name="Rubrik 2">
            <a:extLst>
              <a:ext uri="{FF2B5EF4-FFF2-40B4-BE49-F238E27FC236}">
                <a16:creationId xmlns:a16="http://schemas.microsoft.com/office/drawing/2014/main" id="{6354F248-6A86-6FC4-469F-F6BAE5F21F3D}"/>
              </a:ext>
            </a:extLst>
          </p:cNvPr>
          <p:cNvSpPr txBox="1">
            <a:spLocks/>
          </p:cNvSpPr>
          <p:nvPr/>
        </p:nvSpPr>
        <p:spPr bwMode="auto">
          <a:xfrm>
            <a:off x="3704678" y="634831"/>
            <a:ext cx="5022789" cy="3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lgn="ctr">
              <a:spcBef>
                <a:spcPts val="0"/>
              </a:spcBef>
              <a:spcAft>
                <a:spcPts val="0"/>
              </a:spcAft>
            </a:pPr>
            <a:r>
              <a:rPr lang="sv-SE" sz="2200">
                <a:solidFill>
                  <a:schemeClr val="tx1"/>
                </a:solidFill>
                <a:latin typeface="+mj-lt"/>
                <a:cs typeface="Arial" panose="020B0604020202020204" pitchFamily="34" charset="0"/>
              </a:rPr>
              <a:t>Framtida elbehov i din kommun – 20 år</a:t>
            </a:r>
          </a:p>
        </p:txBody>
      </p:sp>
      <p:sp>
        <p:nvSpPr>
          <p:cNvPr id="3" name="textruta 1">
            <a:extLst>
              <a:ext uri="{FF2B5EF4-FFF2-40B4-BE49-F238E27FC236}">
                <a16:creationId xmlns:a16="http://schemas.microsoft.com/office/drawing/2014/main" id="{A7EAA5D4-A80C-2C22-6B56-82B365FD2240}"/>
              </a:ext>
            </a:extLst>
          </p:cNvPr>
          <p:cNvSpPr txBox="1">
            <a:spLocks noChangeArrowheads="1"/>
          </p:cNvSpPr>
          <p:nvPr/>
        </p:nvSpPr>
        <p:spPr bwMode="auto">
          <a:xfrm>
            <a:off x="7302504" y="5978023"/>
            <a:ext cx="16677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sv-SE" sz="800" b="1">
                <a:solidFill>
                  <a:schemeClr val="tx1">
                    <a:lumMod val="75000"/>
                    <a:lumOff val="25000"/>
                  </a:schemeClr>
                </a:solidFill>
                <a:latin typeface="Arial" panose="020B0604020202020204" pitchFamily="34" charset="0"/>
                <a:cs typeface="Arial" panose="020B0604020202020204" pitchFamily="34" charset="0"/>
              </a:rPr>
              <a:t>Fråga: </a:t>
            </a:r>
            <a:r>
              <a:rPr lang="sv-SE" sz="800">
                <a:solidFill>
                  <a:schemeClr val="tx1">
                    <a:lumMod val="75000"/>
                    <a:lumOff val="25000"/>
                  </a:schemeClr>
                </a:solidFill>
                <a:latin typeface="Arial" panose="020B0604020202020204" pitchFamily="34" charset="0"/>
                <a:cs typeface="Arial" panose="020B0604020202020204" pitchFamily="34" charset="0"/>
              </a:rPr>
              <a:t> Hur skulle du bedöma behovet av el i din kommun på ett, fem och tjugo års sikt? </a:t>
            </a:r>
          </a:p>
          <a:p>
            <a:pPr>
              <a:spcBef>
                <a:spcPct val="50000"/>
              </a:spcBef>
            </a:pPr>
            <a:r>
              <a:rPr lang="sv-SE" sz="800" i="1">
                <a:solidFill>
                  <a:schemeClr val="tx1">
                    <a:lumMod val="75000"/>
                    <a:lumOff val="25000"/>
                  </a:schemeClr>
                </a:solidFill>
                <a:latin typeface="Arial" panose="020B0604020202020204" pitchFamily="34" charset="0"/>
                <a:cs typeface="Arial" panose="020B0604020202020204" pitchFamily="34" charset="0"/>
              </a:rPr>
              <a:t>Öka måttligt och öka kraftigt</a:t>
            </a:r>
            <a:endParaRPr lang="sv-SE" sz="800">
              <a:solidFill>
                <a:schemeClr val="tx1">
                  <a:lumMod val="75000"/>
                  <a:lumOff val="25000"/>
                </a:schemeClr>
              </a:solidFill>
              <a:latin typeface="Arial" panose="020B0604020202020204" pitchFamily="34" charset="0"/>
              <a:cs typeface="Arial" panose="020B0604020202020204" pitchFamily="34" charset="0"/>
            </a:endParaRPr>
          </a:p>
          <a:p>
            <a:pPr>
              <a:spcBef>
                <a:spcPct val="50000"/>
              </a:spcBef>
            </a:pPr>
            <a:endParaRPr lang="sv-SE" sz="800">
              <a:latin typeface="Arial" panose="020B0604020202020204" pitchFamily="34" charset="0"/>
              <a:cs typeface="Arial" panose="020B0604020202020204" pitchFamily="34" charset="0"/>
            </a:endParaRPr>
          </a:p>
        </p:txBody>
      </p:sp>
      <p:sp>
        <p:nvSpPr>
          <p:cNvPr id="4" name="textruta 1">
            <a:extLst>
              <a:ext uri="{FF2B5EF4-FFF2-40B4-BE49-F238E27FC236}">
                <a16:creationId xmlns:a16="http://schemas.microsoft.com/office/drawing/2014/main" id="{12606A20-C656-0521-6D2E-B6C550765A27}"/>
              </a:ext>
            </a:extLst>
          </p:cNvPr>
          <p:cNvSpPr txBox="1">
            <a:spLocks noChangeArrowheads="1"/>
          </p:cNvSpPr>
          <p:nvPr/>
        </p:nvSpPr>
        <p:spPr bwMode="auto">
          <a:xfrm>
            <a:off x="9150273" y="5978023"/>
            <a:ext cx="1963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800" b="1">
                <a:latin typeface="Arial" panose="020B0604020202020204" pitchFamily="34" charset="0"/>
                <a:ea typeface="Open Sans" panose="020B0606030504020204" pitchFamily="34" charset="0"/>
                <a:cs typeface="Arial" panose="020B0604020202020204" pitchFamily="34" charset="0"/>
              </a:rPr>
              <a:t>Bas: </a:t>
            </a:r>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Samtliga kommunpolitiker, </a:t>
            </a:r>
          </a:p>
          <a:p>
            <a:r>
              <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2 755 intervjuer. </a:t>
            </a:r>
          </a:p>
          <a:p>
            <a:endParaRPr lang="sv-SE" sz="8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endParaRPr>
          </a:p>
        </p:txBody>
      </p:sp>
      <p:graphicFrame>
        <p:nvGraphicFramePr>
          <p:cNvPr id="11" name="Object 3">
            <a:extLst>
              <a:ext uri="{FF2B5EF4-FFF2-40B4-BE49-F238E27FC236}">
                <a16:creationId xmlns:a16="http://schemas.microsoft.com/office/drawing/2014/main" id="{A489A265-E9E2-B6A3-536F-5E1F7BCA14D3}"/>
              </a:ext>
            </a:extLst>
          </p:cNvPr>
          <p:cNvGraphicFramePr>
            <a:graphicFrameLocks noChangeAspect="1"/>
          </p:cNvGraphicFramePr>
          <p:nvPr>
            <p:extLst>
              <p:ext uri="{D42A27DB-BD31-4B8C-83A1-F6EECF244321}">
                <p14:modId xmlns:p14="http://schemas.microsoft.com/office/powerpoint/2010/main" val="3448795941"/>
              </p:ext>
            </p:extLst>
          </p:nvPr>
        </p:nvGraphicFramePr>
        <p:xfrm>
          <a:off x="903691" y="1282245"/>
          <a:ext cx="5312382" cy="4506239"/>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48C18DFA-BFC5-6334-193A-EEED51EE9482}"/>
              </a:ext>
            </a:extLst>
          </p:cNvPr>
          <p:cNvSpPr/>
          <p:nvPr/>
        </p:nvSpPr>
        <p:spPr>
          <a:xfrm>
            <a:off x="7718322" y="5245260"/>
            <a:ext cx="2391022" cy="25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3" name="Koppling: vinklad 5">
            <a:extLst>
              <a:ext uri="{FF2B5EF4-FFF2-40B4-BE49-F238E27FC236}">
                <a16:creationId xmlns:a16="http://schemas.microsoft.com/office/drawing/2014/main" id="{00FAA060-46DD-D513-B80E-7CF4AA1E1844}"/>
              </a:ext>
            </a:extLst>
          </p:cNvPr>
          <p:cNvCxnSpPr/>
          <p:nvPr/>
        </p:nvCxnSpPr>
        <p:spPr>
          <a:xfrm>
            <a:off x="8916557" y="2542554"/>
            <a:ext cx="434109" cy="295564"/>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4" name="textruta 7">
            <a:extLst>
              <a:ext uri="{FF2B5EF4-FFF2-40B4-BE49-F238E27FC236}">
                <a16:creationId xmlns:a16="http://schemas.microsoft.com/office/drawing/2014/main" id="{F6E998CF-B3CE-C043-A45D-183987826224}"/>
              </a:ext>
            </a:extLst>
          </p:cNvPr>
          <p:cNvSpPr txBox="1"/>
          <p:nvPr/>
        </p:nvSpPr>
        <p:spPr>
          <a:xfrm>
            <a:off x="9553257" y="2690336"/>
            <a:ext cx="1560945" cy="1352422"/>
          </a:xfrm>
          <a:prstGeom prst="rect">
            <a:avLst/>
          </a:prstGeom>
          <a:solidFill>
            <a:schemeClr val="accent5">
              <a:lumMod val="20000"/>
              <a:lumOff val="80000"/>
            </a:schemeClr>
          </a:solidFill>
        </p:spPr>
        <p:txBody>
          <a:bodyPr wrap="square" rtlCol="0">
            <a:spAutoFit/>
          </a:bodyPr>
          <a:lstStyle/>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1: 73%</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2: 80%</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3: 82%</a:t>
            </a:r>
          </a:p>
          <a:p>
            <a:pPr marL="171450" indent="-171450">
              <a:lnSpc>
                <a:spcPct val="200000"/>
              </a:lnSpc>
              <a:buFont typeface="Arial" panose="020B0604020202020204" pitchFamily="34" charset="0"/>
              <a:buChar char="•"/>
            </a:pPr>
            <a:r>
              <a:rPr lang="sv-SE" sz="1000">
                <a:latin typeface="Arial Nova Light" panose="020B0304020202020204" pitchFamily="34" charset="0"/>
              </a:rPr>
              <a:t>Elprisområde 4: 86%</a:t>
            </a:r>
          </a:p>
          <a:p>
            <a:pPr>
              <a:lnSpc>
                <a:spcPts val="0"/>
              </a:lnSpc>
            </a:pPr>
            <a:endParaRPr lang="sv-SE" sz="1000">
              <a:latin typeface="Arial Nova Light" panose="020B0304020202020204" pitchFamily="34" charset="0"/>
            </a:endParaRPr>
          </a:p>
        </p:txBody>
      </p:sp>
      <p:sp>
        <p:nvSpPr>
          <p:cNvPr id="15" name="TextBox 14">
            <a:extLst>
              <a:ext uri="{FF2B5EF4-FFF2-40B4-BE49-F238E27FC236}">
                <a16:creationId xmlns:a16="http://schemas.microsoft.com/office/drawing/2014/main" id="{B7572A0D-391E-BFCF-B535-A5B1354700FE}"/>
              </a:ext>
            </a:extLst>
          </p:cNvPr>
          <p:cNvSpPr txBox="1"/>
          <p:nvPr/>
        </p:nvSpPr>
        <p:spPr>
          <a:xfrm>
            <a:off x="6779958" y="5111234"/>
            <a:ext cx="317496" cy="276999"/>
          </a:xfrm>
          <a:prstGeom prst="rect">
            <a:avLst/>
          </a:prstGeom>
          <a:noFill/>
        </p:spPr>
        <p:txBody>
          <a:bodyPr wrap="square" rtlCol="0">
            <a:spAutoFit/>
          </a:bodyPr>
          <a:lstStyle/>
          <a:p>
            <a:pPr algn="ctr"/>
            <a:r>
              <a:rPr lang="sv-SE" sz="1200">
                <a:latin typeface="Arial Nova Light" panose="020B0304020202020204" pitchFamily="34" charset="0"/>
              </a:rPr>
              <a:t>4</a:t>
            </a:r>
          </a:p>
        </p:txBody>
      </p:sp>
      <p:sp>
        <p:nvSpPr>
          <p:cNvPr id="16" name="TextBox 15">
            <a:extLst>
              <a:ext uri="{FF2B5EF4-FFF2-40B4-BE49-F238E27FC236}">
                <a16:creationId xmlns:a16="http://schemas.microsoft.com/office/drawing/2014/main" id="{C51EFD49-CD64-B3B1-2437-D279B1599673}"/>
              </a:ext>
            </a:extLst>
          </p:cNvPr>
          <p:cNvSpPr txBox="1"/>
          <p:nvPr/>
        </p:nvSpPr>
        <p:spPr>
          <a:xfrm>
            <a:off x="6779958" y="3720055"/>
            <a:ext cx="317496" cy="276999"/>
          </a:xfrm>
          <a:prstGeom prst="rect">
            <a:avLst/>
          </a:prstGeom>
          <a:noFill/>
        </p:spPr>
        <p:txBody>
          <a:bodyPr wrap="square" rtlCol="0">
            <a:spAutoFit/>
          </a:bodyPr>
          <a:lstStyle/>
          <a:p>
            <a:pPr algn="ctr"/>
            <a:r>
              <a:rPr lang="sv-SE" sz="1200">
                <a:latin typeface="Arial Nova Light" panose="020B0304020202020204" pitchFamily="34" charset="0"/>
              </a:rPr>
              <a:t>3</a:t>
            </a:r>
          </a:p>
        </p:txBody>
      </p:sp>
      <p:sp>
        <p:nvSpPr>
          <p:cNvPr id="17" name="TextBox 16">
            <a:extLst>
              <a:ext uri="{FF2B5EF4-FFF2-40B4-BE49-F238E27FC236}">
                <a16:creationId xmlns:a16="http://schemas.microsoft.com/office/drawing/2014/main" id="{D81F2558-5077-91B4-B777-1E9E5DCE748B}"/>
              </a:ext>
            </a:extLst>
          </p:cNvPr>
          <p:cNvSpPr txBox="1"/>
          <p:nvPr/>
        </p:nvSpPr>
        <p:spPr>
          <a:xfrm>
            <a:off x="6997968" y="2443382"/>
            <a:ext cx="317496" cy="276999"/>
          </a:xfrm>
          <a:prstGeom prst="rect">
            <a:avLst/>
          </a:prstGeom>
          <a:noFill/>
        </p:spPr>
        <p:txBody>
          <a:bodyPr wrap="square" rtlCol="0">
            <a:spAutoFit/>
          </a:bodyPr>
          <a:lstStyle/>
          <a:p>
            <a:pPr algn="ctr"/>
            <a:r>
              <a:rPr lang="sv-SE" sz="1200">
                <a:latin typeface="Arial Nova Light" panose="020B0304020202020204" pitchFamily="34" charset="0"/>
              </a:rPr>
              <a:t>2</a:t>
            </a:r>
          </a:p>
        </p:txBody>
      </p:sp>
      <p:sp>
        <p:nvSpPr>
          <p:cNvPr id="19" name="Oval 18">
            <a:extLst>
              <a:ext uri="{FF2B5EF4-FFF2-40B4-BE49-F238E27FC236}">
                <a16:creationId xmlns:a16="http://schemas.microsoft.com/office/drawing/2014/main" id="{D35AD3EA-133E-90CB-22A8-9609A812C54F}"/>
              </a:ext>
            </a:extLst>
          </p:cNvPr>
          <p:cNvSpPr/>
          <p:nvPr/>
        </p:nvSpPr>
        <p:spPr>
          <a:xfrm>
            <a:off x="7017631" y="2433549"/>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Oval 19">
            <a:extLst>
              <a:ext uri="{FF2B5EF4-FFF2-40B4-BE49-F238E27FC236}">
                <a16:creationId xmlns:a16="http://schemas.microsoft.com/office/drawing/2014/main" id="{015ADB57-5E19-09B9-B855-C20D0C7D35DF}"/>
              </a:ext>
            </a:extLst>
          </p:cNvPr>
          <p:cNvSpPr/>
          <p:nvPr/>
        </p:nvSpPr>
        <p:spPr>
          <a:xfrm>
            <a:off x="6799621" y="3710222"/>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Oval 20">
            <a:extLst>
              <a:ext uri="{FF2B5EF4-FFF2-40B4-BE49-F238E27FC236}">
                <a16:creationId xmlns:a16="http://schemas.microsoft.com/office/drawing/2014/main" id="{3BDADB0F-7BBE-D0A4-EF51-100CA1CA798B}"/>
              </a:ext>
            </a:extLst>
          </p:cNvPr>
          <p:cNvSpPr/>
          <p:nvPr/>
        </p:nvSpPr>
        <p:spPr>
          <a:xfrm>
            <a:off x="6799621" y="5101401"/>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Box 21">
            <a:extLst>
              <a:ext uri="{FF2B5EF4-FFF2-40B4-BE49-F238E27FC236}">
                <a16:creationId xmlns:a16="http://schemas.microsoft.com/office/drawing/2014/main" id="{73DF2354-17A0-B471-8BA5-08E241EA5675}"/>
              </a:ext>
            </a:extLst>
          </p:cNvPr>
          <p:cNvSpPr txBox="1"/>
          <p:nvPr/>
        </p:nvSpPr>
        <p:spPr>
          <a:xfrm>
            <a:off x="7430321" y="1445343"/>
            <a:ext cx="317496" cy="276999"/>
          </a:xfrm>
          <a:prstGeom prst="rect">
            <a:avLst/>
          </a:prstGeom>
          <a:noFill/>
        </p:spPr>
        <p:txBody>
          <a:bodyPr wrap="square" rtlCol="0">
            <a:spAutoFit/>
          </a:bodyPr>
          <a:lstStyle/>
          <a:p>
            <a:pPr algn="ctr"/>
            <a:r>
              <a:rPr lang="sv-SE" sz="1200">
                <a:latin typeface="Arial Nova Light" panose="020B0304020202020204" pitchFamily="34" charset="0"/>
              </a:rPr>
              <a:t>1</a:t>
            </a:r>
          </a:p>
        </p:txBody>
      </p:sp>
      <p:sp>
        <p:nvSpPr>
          <p:cNvPr id="23" name="Oval 22">
            <a:extLst>
              <a:ext uri="{FF2B5EF4-FFF2-40B4-BE49-F238E27FC236}">
                <a16:creationId xmlns:a16="http://schemas.microsoft.com/office/drawing/2014/main" id="{948E9BC4-6E4D-C029-0E08-6DF78897A447}"/>
              </a:ext>
            </a:extLst>
          </p:cNvPr>
          <p:cNvSpPr/>
          <p:nvPr/>
        </p:nvSpPr>
        <p:spPr>
          <a:xfrm>
            <a:off x="7449984" y="1435510"/>
            <a:ext cx="288000" cy="288000"/>
          </a:xfrm>
          <a:prstGeom prst="ellipse">
            <a:avLst/>
          </a:prstGeom>
          <a:no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1920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animBg="1"/>
      <p:bldP spid="14" grpId="0" animBg="1"/>
      <p:bldP spid="15" grpId="0"/>
      <p:bldP spid="16" grpId="0"/>
      <p:bldP spid="17" grpId="0"/>
      <p:bldP spid="19" grpId="0" animBg="1"/>
      <p:bldP spid="20" grpId="0" animBg="1"/>
      <p:bldP spid="21" grpId="0" animBg="1"/>
      <p:bldP spid="22"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A6333-CAED-496E-8B97-67CDECE81C1B}"/>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33D3ADF-E4BC-74F9-6D3F-81F84CDDC2C5}"/>
              </a:ext>
            </a:extLst>
          </p:cNvPr>
          <p:cNvGraphicFramePr/>
          <p:nvPr>
            <p:extLst>
              <p:ext uri="{D42A27DB-BD31-4B8C-83A1-F6EECF244321}">
                <p14:modId xmlns:p14="http://schemas.microsoft.com/office/powerpoint/2010/main" val="163533617"/>
              </p:ext>
            </p:extLst>
          </p:nvPr>
        </p:nvGraphicFramePr>
        <p:xfrm>
          <a:off x="3452335" y="1017195"/>
          <a:ext cx="8128000" cy="52151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a:extLst>
              <a:ext uri="{FF2B5EF4-FFF2-40B4-BE49-F238E27FC236}">
                <a16:creationId xmlns:a16="http://schemas.microsoft.com/office/drawing/2014/main" id="{C5C9657B-0BE3-2AA9-6F1A-9980DED13B95}"/>
              </a:ext>
            </a:extLst>
          </p:cNvPr>
          <p:cNvGraphicFramePr>
            <a:graphicFrameLocks noGrp="1"/>
          </p:cNvGraphicFramePr>
          <p:nvPr/>
        </p:nvGraphicFramePr>
        <p:xfrm>
          <a:off x="3472386" y="1648934"/>
          <a:ext cx="700548" cy="3409888"/>
        </p:xfrm>
        <a:graphic>
          <a:graphicData uri="http://schemas.openxmlformats.org/drawingml/2006/table">
            <a:tbl>
              <a:tblPr firstRow="1" bandRow="1">
                <a:tableStyleId>{5C22544A-7EE6-4342-B048-85BDC9FD1C3A}</a:tableStyleId>
              </a:tblPr>
              <a:tblGrid>
                <a:gridCol w="700548">
                  <a:extLst>
                    <a:ext uri="{9D8B030D-6E8A-4147-A177-3AD203B41FA5}">
                      <a16:colId xmlns:a16="http://schemas.microsoft.com/office/drawing/2014/main" val="4094818355"/>
                    </a:ext>
                  </a:extLst>
                </a:gridCol>
              </a:tblGrid>
              <a:tr h="426236">
                <a:tc>
                  <a:txBody>
                    <a:bodyPr/>
                    <a:lstStyle/>
                    <a:p>
                      <a:pPr algn="r"/>
                      <a:r>
                        <a:rPr lang="sv-SE" sz="1100" b="0">
                          <a:solidFill>
                            <a:schemeClr val="tx1"/>
                          </a:solidFill>
                        </a:rPr>
                        <a:t>2025</a:t>
                      </a:r>
                    </a:p>
                  </a:txBody>
                  <a:tcPr anchor="ctr">
                    <a:solidFill>
                      <a:schemeClr val="bg1"/>
                    </a:solidFill>
                  </a:tcPr>
                </a:tc>
                <a:extLst>
                  <a:ext uri="{0D108BD9-81ED-4DB2-BD59-A6C34878D82A}">
                    <a16:rowId xmlns:a16="http://schemas.microsoft.com/office/drawing/2014/main" val="1855040935"/>
                  </a:ext>
                </a:extLst>
              </a:tr>
              <a:tr h="426236">
                <a:tc>
                  <a:txBody>
                    <a:bodyPr/>
                    <a:lstStyle/>
                    <a:p>
                      <a:pPr algn="r"/>
                      <a:r>
                        <a:rPr lang="sv-SE" sz="1100" b="0">
                          <a:solidFill>
                            <a:schemeClr val="tx1"/>
                          </a:solidFill>
                        </a:rPr>
                        <a:t>2023</a:t>
                      </a:r>
                    </a:p>
                  </a:txBody>
                  <a:tcPr anchor="ctr">
                    <a:solidFill>
                      <a:schemeClr val="bg1"/>
                    </a:solidFill>
                  </a:tcPr>
                </a:tc>
                <a:extLst>
                  <a:ext uri="{0D108BD9-81ED-4DB2-BD59-A6C34878D82A}">
                    <a16:rowId xmlns:a16="http://schemas.microsoft.com/office/drawing/2014/main" val="2594873395"/>
                  </a:ext>
                </a:extLst>
              </a:tr>
              <a:tr h="426236">
                <a:tc>
                  <a:txBody>
                    <a:bodyPr/>
                    <a:lstStyle/>
                    <a:p>
                      <a:pPr algn="r"/>
                      <a:endParaRPr lang="sv-SE" sz="1100" b="0">
                        <a:solidFill>
                          <a:schemeClr val="tx1"/>
                        </a:solidFill>
                      </a:endParaRPr>
                    </a:p>
                  </a:txBody>
                  <a:tcPr anchor="ctr">
                    <a:solidFill>
                      <a:schemeClr val="bg1"/>
                    </a:solidFill>
                  </a:tcPr>
                </a:tc>
                <a:extLst>
                  <a:ext uri="{0D108BD9-81ED-4DB2-BD59-A6C34878D82A}">
                    <a16:rowId xmlns:a16="http://schemas.microsoft.com/office/drawing/2014/main" val="2220581574"/>
                  </a:ext>
                </a:extLst>
              </a:tr>
              <a:tr h="426236">
                <a:tc>
                  <a:txBody>
                    <a:bodyPr/>
                    <a:lstStyle/>
                    <a:p>
                      <a:pPr algn="r"/>
                      <a:r>
                        <a:rPr lang="sv-SE" sz="1100" b="0">
                          <a:solidFill>
                            <a:schemeClr val="tx1"/>
                          </a:solidFill>
                        </a:rPr>
                        <a:t>2025</a:t>
                      </a:r>
                    </a:p>
                  </a:txBody>
                  <a:tcPr anchor="ctr">
                    <a:solidFill>
                      <a:schemeClr val="bg1"/>
                    </a:solidFill>
                  </a:tcPr>
                </a:tc>
                <a:extLst>
                  <a:ext uri="{0D108BD9-81ED-4DB2-BD59-A6C34878D82A}">
                    <a16:rowId xmlns:a16="http://schemas.microsoft.com/office/drawing/2014/main" val="2697856037"/>
                  </a:ext>
                </a:extLst>
              </a:tr>
              <a:tr h="426236">
                <a:tc>
                  <a:txBody>
                    <a:bodyPr/>
                    <a:lstStyle/>
                    <a:p>
                      <a:pPr algn="r"/>
                      <a:r>
                        <a:rPr lang="sv-SE" sz="1100" b="0">
                          <a:solidFill>
                            <a:schemeClr val="tx1"/>
                          </a:solidFill>
                        </a:rPr>
                        <a:t>2023</a:t>
                      </a:r>
                    </a:p>
                  </a:txBody>
                  <a:tcPr anchor="ctr">
                    <a:solidFill>
                      <a:schemeClr val="bg1"/>
                    </a:solidFill>
                  </a:tcPr>
                </a:tc>
                <a:extLst>
                  <a:ext uri="{0D108BD9-81ED-4DB2-BD59-A6C34878D82A}">
                    <a16:rowId xmlns:a16="http://schemas.microsoft.com/office/drawing/2014/main" val="1105366777"/>
                  </a:ext>
                </a:extLst>
              </a:tr>
              <a:tr h="426236">
                <a:tc>
                  <a:txBody>
                    <a:bodyPr/>
                    <a:lstStyle/>
                    <a:p>
                      <a:pPr algn="r"/>
                      <a:endParaRPr lang="sv-SE" sz="1100" b="0">
                        <a:solidFill>
                          <a:schemeClr val="tx1"/>
                        </a:solidFill>
                      </a:endParaRPr>
                    </a:p>
                  </a:txBody>
                  <a:tcPr anchor="ctr">
                    <a:solidFill>
                      <a:schemeClr val="bg1"/>
                    </a:solidFill>
                  </a:tcPr>
                </a:tc>
                <a:extLst>
                  <a:ext uri="{0D108BD9-81ED-4DB2-BD59-A6C34878D82A}">
                    <a16:rowId xmlns:a16="http://schemas.microsoft.com/office/drawing/2014/main" val="2943224963"/>
                  </a:ext>
                </a:extLst>
              </a:tr>
              <a:tr h="426236">
                <a:tc>
                  <a:txBody>
                    <a:bodyPr/>
                    <a:lstStyle/>
                    <a:p>
                      <a:pPr algn="r"/>
                      <a:r>
                        <a:rPr lang="sv-SE" sz="1100" b="0">
                          <a:solidFill>
                            <a:schemeClr val="tx1"/>
                          </a:solidFill>
                        </a:rPr>
                        <a:t>2025</a:t>
                      </a:r>
                    </a:p>
                  </a:txBody>
                  <a:tcPr anchor="ctr">
                    <a:solidFill>
                      <a:schemeClr val="bg1"/>
                    </a:solidFill>
                  </a:tcPr>
                </a:tc>
                <a:extLst>
                  <a:ext uri="{0D108BD9-81ED-4DB2-BD59-A6C34878D82A}">
                    <a16:rowId xmlns:a16="http://schemas.microsoft.com/office/drawing/2014/main" val="3446338056"/>
                  </a:ext>
                </a:extLst>
              </a:tr>
              <a:tr h="426236">
                <a:tc>
                  <a:txBody>
                    <a:bodyPr/>
                    <a:lstStyle/>
                    <a:p>
                      <a:pPr algn="r"/>
                      <a:r>
                        <a:rPr lang="sv-SE" sz="1100" b="0">
                          <a:solidFill>
                            <a:schemeClr val="tx1"/>
                          </a:solidFill>
                        </a:rPr>
                        <a:t>2023</a:t>
                      </a:r>
                    </a:p>
                  </a:txBody>
                  <a:tcPr anchor="ctr">
                    <a:solidFill>
                      <a:schemeClr val="bg1"/>
                    </a:solidFill>
                  </a:tcPr>
                </a:tc>
                <a:extLst>
                  <a:ext uri="{0D108BD9-81ED-4DB2-BD59-A6C34878D82A}">
                    <a16:rowId xmlns:a16="http://schemas.microsoft.com/office/drawing/2014/main" val="2256717139"/>
                  </a:ext>
                </a:extLst>
              </a:tr>
            </a:tbl>
          </a:graphicData>
        </a:graphic>
      </p:graphicFrame>
      <p:sp>
        <p:nvSpPr>
          <p:cNvPr id="3" name="TextBox 2">
            <a:extLst>
              <a:ext uri="{FF2B5EF4-FFF2-40B4-BE49-F238E27FC236}">
                <a16:creationId xmlns:a16="http://schemas.microsoft.com/office/drawing/2014/main" id="{11F8CAAE-3673-09BA-0526-8192EEA18799}"/>
              </a:ext>
            </a:extLst>
          </p:cNvPr>
          <p:cNvSpPr txBox="1"/>
          <p:nvPr/>
        </p:nvSpPr>
        <p:spPr>
          <a:xfrm>
            <a:off x="3279365" y="1733902"/>
            <a:ext cx="631783" cy="261610"/>
          </a:xfrm>
          <a:prstGeom prst="rect">
            <a:avLst/>
          </a:prstGeom>
          <a:noFill/>
        </p:spPr>
        <p:txBody>
          <a:bodyPr wrap="square" rtlCol="0">
            <a:spAutoFit/>
          </a:bodyPr>
          <a:lstStyle/>
          <a:p>
            <a:r>
              <a:rPr lang="sv-SE" sz="1100"/>
              <a:t>Ett år</a:t>
            </a:r>
          </a:p>
        </p:txBody>
      </p:sp>
      <p:sp>
        <p:nvSpPr>
          <p:cNvPr id="5" name="TextBox 4">
            <a:extLst>
              <a:ext uri="{FF2B5EF4-FFF2-40B4-BE49-F238E27FC236}">
                <a16:creationId xmlns:a16="http://schemas.microsoft.com/office/drawing/2014/main" id="{5EE37DD5-F364-AC4F-215B-FE645D7C59C1}"/>
              </a:ext>
            </a:extLst>
          </p:cNvPr>
          <p:cNvSpPr txBox="1"/>
          <p:nvPr/>
        </p:nvSpPr>
        <p:spPr>
          <a:xfrm>
            <a:off x="3173313" y="3015018"/>
            <a:ext cx="631783" cy="261610"/>
          </a:xfrm>
          <a:prstGeom prst="rect">
            <a:avLst/>
          </a:prstGeom>
          <a:noFill/>
        </p:spPr>
        <p:txBody>
          <a:bodyPr wrap="square" rtlCol="0">
            <a:spAutoFit/>
          </a:bodyPr>
          <a:lstStyle/>
          <a:p>
            <a:r>
              <a:rPr lang="sv-SE" sz="1100"/>
              <a:t>Fem år</a:t>
            </a:r>
          </a:p>
        </p:txBody>
      </p:sp>
      <p:sp>
        <p:nvSpPr>
          <p:cNvPr id="6" name="TextBox 5">
            <a:extLst>
              <a:ext uri="{FF2B5EF4-FFF2-40B4-BE49-F238E27FC236}">
                <a16:creationId xmlns:a16="http://schemas.microsoft.com/office/drawing/2014/main" id="{89EF4C5A-ABB9-2239-4082-A272572E9B49}"/>
              </a:ext>
            </a:extLst>
          </p:cNvPr>
          <p:cNvSpPr txBox="1"/>
          <p:nvPr/>
        </p:nvSpPr>
        <p:spPr>
          <a:xfrm>
            <a:off x="3109763" y="4289867"/>
            <a:ext cx="700548" cy="261610"/>
          </a:xfrm>
          <a:prstGeom prst="rect">
            <a:avLst/>
          </a:prstGeom>
          <a:noFill/>
        </p:spPr>
        <p:txBody>
          <a:bodyPr wrap="square" rtlCol="0">
            <a:spAutoFit/>
          </a:bodyPr>
          <a:lstStyle/>
          <a:p>
            <a:r>
              <a:rPr lang="sv-SE" sz="1100"/>
              <a:t>Tjugo år</a:t>
            </a:r>
          </a:p>
        </p:txBody>
      </p:sp>
      <p:sp>
        <p:nvSpPr>
          <p:cNvPr id="7" name="textruta 1">
            <a:extLst>
              <a:ext uri="{FF2B5EF4-FFF2-40B4-BE49-F238E27FC236}">
                <a16:creationId xmlns:a16="http://schemas.microsoft.com/office/drawing/2014/main" id="{4FB9B347-311C-A5F8-AA68-2FA89C1D17D0}"/>
              </a:ext>
            </a:extLst>
          </p:cNvPr>
          <p:cNvSpPr txBox="1">
            <a:spLocks noChangeArrowheads="1"/>
          </p:cNvSpPr>
          <p:nvPr/>
        </p:nvSpPr>
        <p:spPr bwMode="auto">
          <a:xfrm>
            <a:off x="548859" y="1778766"/>
            <a:ext cx="2256388"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sv-SE" sz="1100" b="1">
              <a:latin typeface="Arial" panose="020B0604020202020204" pitchFamily="34" charset="0"/>
              <a:cs typeface="Arial" panose="020B0604020202020204" pitchFamily="34" charset="0"/>
            </a:endParaRPr>
          </a:p>
          <a:p>
            <a:endParaRPr lang="sv-SE" sz="1100" b="1">
              <a:latin typeface="Arial" panose="020B0604020202020204" pitchFamily="34" charset="0"/>
              <a:cs typeface="Arial" panose="020B0604020202020204" pitchFamily="34" charset="0"/>
            </a:endParaRPr>
          </a:p>
          <a:p>
            <a:r>
              <a:rPr lang="sv-SE" sz="1100" b="1">
                <a:solidFill>
                  <a:schemeClr val="tx1">
                    <a:lumMod val="75000"/>
                    <a:lumOff val="25000"/>
                  </a:schemeClr>
                </a:solidFill>
                <a:latin typeface="Arial" panose="020B0604020202020204" pitchFamily="34" charset="0"/>
                <a:cs typeface="Arial" panose="020B0604020202020204" pitchFamily="34" charset="0"/>
              </a:rPr>
              <a:t>Fråga: </a:t>
            </a:r>
            <a:r>
              <a:rPr lang="sv-SE" sz="1100">
                <a:effectLst/>
                <a:ea typeface="Times New Roman" panose="02020603050405020304" pitchFamily="18" charset="0"/>
                <a:cs typeface="Times New Roman" panose="02020603050405020304" pitchFamily="18" charset="0"/>
              </a:rPr>
              <a:t>Hur bedömer du förmågan i din kommun att möta behovet av el på ett, fem och tjugo års sikt?</a:t>
            </a:r>
          </a:p>
          <a:p>
            <a:endParaRPr lang="sv-SE" sz="1100" i="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a:p>
            <a:r>
              <a:rPr lang="sv-SE" sz="1100" b="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Bas: </a:t>
            </a:r>
            <a:r>
              <a:rPr lang="sv-SE" sz="1100">
                <a:cs typeface="Times New Roman" panose="02020603050405020304" pitchFamily="18" charset="0"/>
              </a:rPr>
              <a:t>Samtliga kommunpolitiker, </a:t>
            </a:r>
          </a:p>
          <a:p>
            <a:r>
              <a:rPr lang="sv-SE" sz="1100">
                <a:solidFill>
                  <a:schemeClr val="tx1">
                    <a:lumMod val="75000"/>
                    <a:lumOff val="25000"/>
                  </a:schemeClr>
                </a:solidFill>
                <a:latin typeface="Arial" panose="020B0604020202020204" pitchFamily="34" charset="0"/>
                <a:ea typeface="ＭＳ Ｐゴシック" pitchFamily="-110" charset="-128"/>
                <a:cs typeface="Arial" panose="020B0604020202020204" pitchFamily="34" charset="0"/>
              </a:rPr>
              <a:t>2 755</a:t>
            </a:r>
            <a:r>
              <a:rPr lang="sv-SE" sz="1100">
                <a:cs typeface="Times New Roman" panose="02020603050405020304" pitchFamily="18" charset="0"/>
              </a:rPr>
              <a:t> intervjuer. </a:t>
            </a:r>
          </a:p>
          <a:p>
            <a:endParaRPr lang="sv-SE" sz="110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9" name="Rubrik 2">
            <a:extLst>
              <a:ext uri="{FF2B5EF4-FFF2-40B4-BE49-F238E27FC236}">
                <a16:creationId xmlns:a16="http://schemas.microsoft.com/office/drawing/2014/main" id="{A7C1FE80-5DD4-B33E-5818-5D24682CC666}"/>
              </a:ext>
            </a:extLst>
          </p:cNvPr>
          <p:cNvSpPr txBox="1">
            <a:spLocks/>
          </p:cNvSpPr>
          <p:nvPr/>
        </p:nvSpPr>
        <p:spPr bwMode="auto">
          <a:xfrm>
            <a:off x="548859" y="543251"/>
            <a:ext cx="2240020" cy="15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a:spcBef>
                <a:spcPts val="0"/>
              </a:spcBef>
              <a:spcAft>
                <a:spcPts val="0"/>
              </a:spcAft>
            </a:pPr>
            <a:r>
              <a:rPr lang="sv-SE" sz="2200">
                <a:solidFill>
                  <a:schemeClr val="tx1"/>
                </a:solidFill>
                <a:latin typeface="+mj-lt"/>
                <a:cs typeface="Arial" panose="020B0604020202020204" pitchFamily="34" charset="0"/>
              </a:rPr>
              <a:t>Förmåga att möta framtida elbehov</a:t>
            </a:r>
          </a:p>
        </p:txBody>
      </p:sp>
    </p:spTree>
    <p:extLst>
      <p:ext uri="{BB962C8B-B14F-4D97-AF65-F5344CB8AC3E}">
        <p14:creationId xmlns:p14="http://schemas.microsoft.com/office/powerpoint/2010/main" val="215347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fade">
                                      <p:cBhvr>
                                        <p:cTn id="12" dur="500"/>
                                        <p:tgtEl>
                                          <p:spTgt spid="4">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fade">
                                      <p:cBhvr>
                                        <p:cTn id="17" dur="500"/>
                                        <p:tgtEl>
                                          <p:spTgt spid="4">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fade">
                                      <p:cBhvr>
                                        <p:cTn id="22" dur="500"/>
                                        <p:tgtEl>
                                          <p:spTgt spid="4">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fade">
                                      <p:cBhvr>
                                        <p:cTn id="27" dur="500"/>
                                        <p:tgtEl>
                                          <p:spTgt spid="4">
                                            <p:graphicEl>
                                              <a:chart seriesIdx="-4" categoryIdx="3"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fade">
                                      <p:cBhvr>
                                        <p:cTn id="32" dur="500"/>
                                        <p:tgtEl>
                                          <p:spTgt spid="4">
                                            <p:graphicEl>
                                              <a:chart seriesIdx="-4" categoryIdx="4" bldStep="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chart seriesIdx="-4" categoryIdx="5" bldStep="category"/>
                                            </p:graphicEl>
                                          </p:spTgt>
                                        </p:tgtEl>
                                        <p:attrNameLst>
                                          <p:attrName>style.visibility</p:attrName>
                                        </p:attrNameLst>
                                      </p:cBhvr>
                                      <p:to>
                                        <p:strVal val="visible"/>
                                      </p:to>
                                    </p:set>
                                    <p:animEffect transition="in" filter="fade">
                                      <p:cBhvr>
                                        <p:cTn id="37" dur="500"/>
                                        <p:tgtEl>
                                          <p:spTgt spid="4">
                                            <p:graphicEl>
                                              <a:chart seriesIdx="-4" categoryIdx="5" bldStep="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chart seriesIdx="-4" categoryIdx="6" bldStep="category"/>
                                            </p:graphicEl>
                                          </p:spTgt>
                                        </p:tgtEl>
                                        <p:attrNameLst>
                                          <p:attrName>style.visibility</p:attrName>
                                        </p:attrNameLst>
                                      </p:cBhvr>
                                      <p:to>
                                        <p:strVal val="visible"/>
                                      </p:to>
                                    </p:set>
                                    <p:animEffect transition="in" filter="fade">
                                      <p:cBhvr>
                                        <p:cTn id="42" dur="500"/>
                                        <p:tgtEl>
                                          <p:spTgt spid="4">
                                            <p:graphicEl>
                                              <a:chart seriesIdx="-4" categoryIdx="6" bldStep="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chart seriesIdx="-4" categoryIdx="7" bldStep="category"/>
                                            </p:graphicEl>
                                          </p:spTgt>
                                        </p:tgtEl>
                                        <p:attrNameLst>
                                          <p:attrName>style.visibility</p:attrName>
                                        </p:attrNameLst>
                                      </p:cBhvr>
                                      <p:to>
                                        <p:strVal val="visible"/>
                                      </p:to>
                                    </p:set>
                                    <p:animEffect transition="in" filter="fade">
                                      <p:cBhvr>
                                        <p:cTn id="47" dur="500"/>
                                        <p:tgtEl>
                                          <p:spTgt spid="4">
                                            <p:graphicEl>
                                              <a:chart seriesIdx="-4" categoryIdx="7"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theme/theme1.xml><?xml version="1.0" encoding="utf-8"?>
<a:theme xmlns:a="http://schemas.openxmlformats.org/drawingml/2006/main" name="Blå/turkos">
  <a:themeElements>
    <a:clrScheme name="Svart/ Orange Mall">
      <a:dk1>
        <a:srgbClr val="000000"/>
      </a:dk1>
      <a:lt1>
        <a:srgbClr val="FFFFFF"/>
      </a:lt1>
      <a:dk2>
        <a:srgbClr val="44546A"/>
      </a:dk2>
      <a:lt2>
        <a:srgbClr val="E7E6E6"/>
      </a:lt2>
      <a:accent1>
        <a:srgbClr val="004663"/>
      </a:accent1>
      <a:accent2>
        <a:srgbClr val="972533"/>
      </a:accent2>
      <a:accent3>
        <a:srgbClr val="767878"/>
      </a:accent3>
      <a:accent4>
        <a:srgbClr val="116478"/>
      </a:accent4>
      <a:accent5>
        <a:srgbClr val="50B5B8"/>
      </a:accent5>
      <a:accent6>
        <a:srgbClr val="F95E3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9F5D1AC4-FB8B-4AC7-BF22-066D80E05B1F}" vid="{E278AA75-2CF9-4B2B-8D68-144E3FDE728D}"/>
    </a:ext>
  </a:extLst>
</a:theme>
</file>

<file path=ppt/theme/theme2.xml><?xml version="1.0" encoding="utf-8"?>
<a:theme xmlns:a="http://schemas.openxmlformats.org/drawingml/2006/main" name="1_Blå/turkos">
  <a:themeElements>
    <a:clrScheme name="Svart/ Orange Mall">
      <a:dk1>
        <a:srgbClr val="000000"/>
      </a:dk1>
      <a:lt1>
        <a:srgbClr val="FFFFFF"/>
      </a:lt1>
      <a:dk2>
        <a:srgbClr val="44546A"/>
      </a:dk2>
      <a:lt2>
        <a:srgbClr val="E7E6E6"/>
      </a:lt2>
      <a:accent1>
        <a:srgbClr val="004663"/>
      </a:accent1>
      <a:accent2>
        <a:srgbClr val="972533"/>
      </a:accent2>
      <a:accent3>
        <a:srgbClr val="767878"/>
      </a:accent3>
      <a:accent4>
        <a:srgbClr val="116478"/>
      </a:accent4>
      <a:accent5>
        <a:srgbClr val="50B5B8"/>
      </a:accent5>
      <a:accent6>
        <a:srgbClr val="F95E3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9F5D1AC4-FB8B-4AC7-BF22-066D80E05B1F}" vid="{E278AA75-2CF9-4B2B-8D68-144E3FDE728D}"/>
    </a:ext>
  </a:extLst>
</a:theme>
</file>

<file path=ppt/theme/theme3.xml><?xml version="1.0" encoding="utf-8"?>
<a:theme xmlns:a="http://schemas.openxmlformats.org/drawingml/2006/main" name="2_Blå/turkos">
  <a:themeElements>
    <a:clrScheme name="Svart/ Orange Mall">
      <a:dk1>
        <a:srgbClr val="000000"/>
      </a:dk1>
      <a:lt1>
        <a:srgbClr val="FFFFFF"/>
      </a:lt1>
      <a:dk2>
        <a:srgbClr val="44546A"/>
      </a:dk2>
      <a:lt2>
        <a:srgbClr val="E7E6E6"/>
      </a:lt2>
      <a:accent1>
        <a:srgbClr val="004663"/>
      </a:accent1>
      <a:accent2>
        <a:srgbClr val="972533"/>
      </a:accent2>
      <a:accent3>
        <a:srgbClr val="767878"/>
      </a:accent3>
      <a:accent4>
        <a:srgbClr val="116478"/>
      </a:accent4>
      <a:accent5>
        <a:srgbClr val="50B5B8"/>
      </a:accent5>
      <a:accent6>
        <a:srgbClr val="F95E3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9F5D1AC4-FB8B-4AC7-BF22-066D80E05B1F}" vid="{E278AA75-2CF9-4B2B-8D68-144E3FDE728D}"/>
    </a:ext>
  </a:extLst>
</a:theme>
</file>

<file path=ppt/theme/theme4.xml><?xml version="1.0" encoding="utf-8"?>
<a:theme xmlns:a="http://schemas.openxmlformats.org/drawingml/2006/main" name="3_Blå/turkos">
  <a:themeElements>
    <a:clrScheme name="Anpassat 2">
      <a:dk1>
        <a:srgbClr val="000000"/>
      </a:dk1>
      <a:lt1>
        <a:srgbClr val="FFFFFF"/>
      </a:lt1>
      <a:dk2>
        <a:srgbClr val="44546A"/>
      </a:dk2>
      <a:lt2>
        <a:srgbClr val="E7E6E6"/>
      </a:lt2>
      <a:accent1>
        <a:srgbClr val="004663"/>
      </a:accent1>
      <a:accent2>
        <a:srgbClr val="972533"/>
      </a:accent2>
      <a:accent3>
        <a:srgbClr val="767878"/>
      </a:accent3>
      <a:accent4>
        <a:srgbClr val="296E7A"/>
      </a:accent4>
      <a:accent5>
        <a:srgbClr val="3B9BA9"/>
      </a:accent5>
      <a:accent6>
        <a:srgbClr val="F95E3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9F5D1AC4-FB8B-4AC7-BF22-066D80E05B1F}" vid="{E278AA75-2CF9-4B2B-8D68-144E3FDE728D}"/>
    </a:ext>
  </a:extLst>
</a:theme>
</file>

<file path=ppt/theme/theme5.xml><?xml version="1.0" encoding="utf-8"?>
<a:theme xmlns:a="http://schemas.openxmlformats.org/drawingml/2006/main" name="4_Blå/turkos">
  <a:themeElements>
    <a:clrScheme name="Svart/ Orange Mall">
      <a:dk1>
        <a:srgbClr val="000000"/>
      </a:dk1>
      <a:lt1>
        <a:srgbClr val="FFFFFF"/>
      </a:lt1>
      <a:dk2>
        <a:srgbClr val="44546A"/>
      </a:dk2>
      <a:lt2>
        <a:srgbClr val="E7E6E6"/>
      </a:lt2>
      <a:accent1>
        <a:srgbClr val="004663"/>
      </a:accent1>
      <a:accent2>
        <a:srgbClr val="972533"/>
      </a:accent2>
      <a:accent3>
        <a:srgbClr val="767878"/>
      </a:accent3>
      <a:accent4>
        <a:srgbClr val="116478"/>
      </a:accent4>
      <a:accent5>
        <a:srgbClr val="50B5B8"/>
      </a:accent5>
      <a:accent6>
        <a:srgbClr val="F95E3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9F5D1AC4-FB8B-4AC7-BF22-066D80E05B1F}" vid="{E278AA75-2CF9-4B2B-8D68-144E3FDE728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EA890"/>
    </a:hlink>
    <a:folHlink>
      <a:srgbClr val="CC000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EA890"/>
    </a:hlink>
    <a:folHlink>
      <a:srgbClr val="CC000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EA890"/>
    </a:hlink>
    <a:folHlink>
      <a:srgbClr val="CC000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EA890"/>
    </a:hlink>
    <a:folHlink>
      <a:srgbClr val="CC000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EA890"/>
    </a:hlink>
    <a:folHlink>
      <a:srgbClr val="CC000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EA890"/>
    </a:hlink>
    <a:folHlink>
      <a:srgbClr val="CC000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EA890"/>
    </a:hlink>
    <a:folHlink>
      <a:srgbClr val="CC000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EA890"/>
    </a:hlink>
    <a:folHlink>
      <a:srgbClr val="CC000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B88A40BA7853D4685827D953A6F72D1" ma:contentTypeVersion="24" ma:contentTypeDescription="Skapa ett nytt dokument." ma:contentTypeScope="" ma:versionID="a137a33be06d33ccb625149f27bbcda0">
  <xsd:schema xmlns:xsd="http://www.w3.org/2001/XMLSchema" xmlns:xs="http://www.w3.org/2001/XMLSchema" xmlns:p="http://schemas.microsoft.com/office/2006/metadata/properties" xmlns:ns2="538daa4b-b821-497e-95ea-d14e2f4a4ac4" xmlns:ns3="f142e54f-f6e8-4a46-81ed-f38905130c03" targetNamespace="http://schemas.microsoft.com/office/2006/metadata/properties" ma:root="true" ma:fieldsID="3f73702cbd90eeac9d47324f71887a68" ns2:_="" ns3:_="">
    <xsd:import namespace="538daa4b-b821-497e-95ea-d14e2f4a4ac4"/>
    <xsd:import namespace="f142e54f-f6e8-4a46-81ed-f38905130c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element ref="ns2:Projektnumm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8daa4b-b821-497e-95ea-d14e2f4a4a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61c78a39-2e26-456b-8d83-71bd635e1d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Projektnummer" ma:index="26" nillable="true" ma:displayName="Projektnummer" ma:default="0" ma:format="Dropdown" ma:internalName="Projektnummer">
      <xsd:simpleType>
        <xsd:restriction base="dms:Text">
          <xsd:maxLength value="20"/>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42e54f-f6e8-4a46-81ed-f38905130c03" elementFormDefault="qualified">
    <xsd:import namespace="http://schemas.microsoft.com/office/2006/documentManagement/types"/>
    <xsd:import namespace="http://schemas.microsoft.com/office/infopath/2007/PartnerControls"/>
    <xsd:element name="SharedWithUsers" ma:index="1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a394afd1-2e06-4df4-a320-98c343434534}" ma:internalName="TaxCatchAll" ma:showField="CatchAllData" ma:web="f142e54f-f6e8-4a46-81ed-f38905130c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142e54f-f6e8-4a46-81ed-f38905130c03" xsi:nil="true"/>
    <lcf76f155ced4ddcb4097134ff3c332f xmlns="538daa4b-b821-497e-95ea-d14e2f4a4ac4">
      <Terms xmlns="http://schemas.microsoft.com/office/infopath/2007/PartnerControls"/>
    </lcf76f155ced4ddcb4097134ff3c332f>
    <Projektnummer xmlns="538daa4b-b821-497e-95ea-d14e2f4a4ac4">0</Projektnumm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9B2CE9-AE75-4DDC-8EB4-0BD89AC676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8daa4b-b821-497e-95ea-d14e2f4a4ac4"/>
    <ds:schemaRef ds:uri="f142e54f-f6e8-4a46-81ed-f38905130c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12E639-30DA-4569-97BB-54F42F909920}">
  <ds:schemaRefs>
    <ds:schemaRef ds:uri="http://purl.org/dc/terms/"/>
    <ds:schemaRef ds:uri="538daa4b-b821-497e-95ea-d14e2f4a4ac4"/>
    <ds:schemaRef ds:uri="http://purl.org/dc/elements/1.1/"/>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f142e54f-f6e8-4a46-81ed-f38905130c03"/>
    <ds:schemaRef ds:uri="http://schemas.microsoft.com/office/2006/metadata/properties"/>
  </ds:schemaRefs>
</ds:datastoreItem>
</file>

<file path=customXml/itemProps3.xml><?xml version="1.0" encoding="utf-8"?>
<ds:datastoreItem xmlns:ds="http://schemas.openxmlformats.org/officeDocument/2006/customXml" ds:itemID="{6250E9BB-A900-4493-A8BC-3CD24CC2A2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Demoskop_Blå och turkos_utanbilder</Template>
  <TotalTime>60</TotalTime>
  <Words>1813</Words>
  <Application>Microsoft Office PowerPoint</Application>
  <PresentationFormat>Bredbild</PresentationFormat>
  <Paragraphs>367</Paragraphs>
  <Slides>26</Slides>
  <Notes>9</Notes>
  <HiddenSlides>0</HiddenSlides>
  <MMClips>0</MMClips>
  <ScaleCrop>false</ScaleCrop>
  <HeadingPairs>
    <vt:vector size="6" baseType="variant">
      <vt:variant>
        <vt:lpstr>Använt teckensnitt</vt:lpstr>
      </vt:variant>
      <vt:variant>
        <vt:i4>4</vt:i4>
      </vt:variant>
      <vt:variant>
        <vt:lpstr>Tema</vt:lpstr>
      </vt:variant>
      <vt:variant>
        <vt:i4>5</vt:i4>
      </vt:variant>
      <vt:variant>
        <vt:lpstr>Bildrubriker</vt:lpstr>
      </vt:variant>
      <vt:variant>
        <vt:i4>26</vt:i4>
      </vt:variant>
    </vt:vector>
  </HeadingPairs>
  <TitlesOfParts>
    <vt:vector size="35" baseType="lpstr">
      <vt:lpstr>Arial</vt:lpstr>
      <vt:lpstr>Arial Nova Light</vt:lpstr>
      <vt:lpstr>Calibri</vt:lpstr>
      <vt:lpstr>Times New Roman</vt:lpstr>
      <vt:lpstr>Blå/turkos</vt:lpstr>
      <vt:lpstr>1_Blå/turkos</vt:lpstr>
      <vt:lpstr>2_Blå/turkos</vt:lpstr>
      <vt:lpstr>3_Blå/turkos</vt:lpstr>
      <vt:lpstr>4_Blå/turkos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Angelica Cöster</dc:creator>
  <cp:lastModifiedBy>Viktor Nordqvist</cp:lastModifiedBy>
  <cp:revision>3</cp:revision>
  <dcterms:created xsi:type="dcterms:W3CDTF">2022-03-11T09:39:19Z</dcterms:created>
  <dcterms:modified xsi:type="dcterms:W3CDTF">2025-10-17T11:56:35Z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0x010100CB88A40BA7853D4685827D953A6F72D1</vt:lpwstr>
  </property>
  <property fmtid="{D5CDD505-2E9C-101B-9397-08002B2CF9AE}" pid="3" name="MediaServiceImageTags">
    <vt:lpwstr/>
  </property>
</Properties>
</file>