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 id="2147483648" r:id="rId2"/>
    <p:sldMasterId id="2147483657" r:id="rId3"/>
  </p:sldMasterIdLst>
  <p:notesMasterIdLst>
    <p:notesMasterId r:id="rId33"/>
  </p:notesMasterIdLst>
  <p:handoutMasterIdLst>
    <p:handoutMasterId r:id="rId34"/>
  </p:handoutMasterIdLst>
  <p:sldIdLst>
    <p:sldId id="300" r:id="rId4"/>
    <p:sldId id="326" r:id="rId5"/>
    <p:sldId id="301" r:id="rId6"/>
    <p:sldId id="307" r:id="rId7"/>
    <p:sldId id="353" r:id="rId8"/>
    <p:sldId id="342" r:id="rId9"/>
    <p:sldId id="313" r:id="rId10"/>
    <p:sldId id="314" r:id="rId11"/>
    <p:sldId id="336" r:id="rId12"/>
    <p:sldId id="337" r:id="rId13"/>
    <p:sldId id="339" r:id="rId14"/>
    <p:sldId id="321" r:id="rId15"/>
    <p:sldId id="329" r:id="rId16"/>
    <p:sldId id="330" r:id="rId17"/>
    <p:sldId id="318" r:id="rId18"/>
    <p:sldId id="319" r:id="rId19"/>
    <p:sldId id="320" r:id="rId20"/>
    <p:sldId id="331" r:id="rId21"/>
    <p:sldId id="332" r:id="rId22"/>
    <p:sldId id="333" r:id="rId23"/>
    <p:sldId id="334" r:id="rId24"/>
    <p:sldId id="356" r:id="rId25"/>
    <p:sldId id="343" r:id="rId26"/>
    <p:sldId id="355" r:id="rId27"/>
    <p:sldId id="358" r:id="rId28"/>
    <p:sldId id="351" r:id="rId29"/>
    <p:sldId id="357" r:id="rId30"/>
    <p:sldId id="359" r:id="rId31"/>
    <p:sldId id="352" r:id="rId32"/>
  </p:sldIdLst>
  <p:sldSz cx="12192000" cy="6858000"/>
  <p:notesSz cx="7104063" cy="102346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ådbo Helena, PLkvtj" initials="RHP" lastIdx="10" clrIdx="0">
    <p:extLst>
      <p:ext uri="{19B8F6BF-5375-455C-9EA6-DF929625EA0E}">
        <p15:presenceInfo xmlns:p15="http://schemas.microsoft.com/office/powerpoint/2012/main" userId="S-1-5-21-3282178652-2823510310-3805757255-67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611"/>
    <a:srgbClr val="D80611"/>
    <a:srgbClr val="D7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9" autoAdjust="0"/>
    <p:restoredTop sz="86358" autoAdjust="0"/>
  </p:normalViewPr>
  <p:slideViewPr>
    <p:cSldViewPr snapToGrid="0">
      <p:cViewPr varScale="1">
        <p:scale>
          <a:sx n="57" d="100"/>
          <a:sy n="57" d="100"/>
        </p:scale>
        <p:origin x="268" y="32"/>
      </p:cViewPr>
      <p:guideLst/>
    </p:cSldViewPr>
  </p:slideViewPr>
  <p:outlineViewPr>
    <p:cViewPr>
      <p:scale>
        <a:sx n="33" d="100"/>
        <a:sy n="33" d="100"/>
      </p:scale>
      <p:origin x="0" y="-5616"/>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89" d="100"/>
          <a:sy n="89" d="100"/>
        </p:scale>
        <p:origin x="3798"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sv-SE" dirty="0"/>
          </a:p>
        </p:txBody>
      </p:sp>
      <p:sp>
        <p:nvSpPr>
          <p:cNvPr id="3" name="Platshållare för datum 2"/>
          <p:cNvSpPr>
            <a:spLocks noGrp="1"/>
          </p:cNvSpPr>
          <p:nvPr>
            <p:ph type="dt" sz="quarter" idx="1"/>
          </p:nvPr>
        </p:nvSpPr>
        <p:spPr>
          <a:xfrm>
            <a:off x="4023992" y="0"/>
            <a:ext cx="3078427" cy="513508"/>
          </a:xfrm>
          <a:prstGeom prst="rect">
            <a:avLst/>
          </a:prstGeom>
        </p:spPr>
        <p:txBody>
          <a:bodyPr vert="horz" lIns="99075" tIns="49538" rIns="99075" bIns="49538" rtlCol="0"/>
          <a:lstStyle>
            <a:lvl1pPr algn="r">
              <a:defRPr sz="1300"/>
            </a:lvl1pPr>
          </a:lstStyle>
          <a:p>
            <a:fld id="{2C96ED4D-9974-4266-9636-7DF9434CB37C}" type="datetimeFigureOut">
              <a:rPr lang="sv-SE" smtClean="0"/>
              <a:t>2024-07-03</a:t>
            </a:fld>
            <a:endParaRPr lang="sv-SE" dirty="0"/>
          </a:p>
        </p:txBody>
      </p:sp>
      <p:sp>
        <p:nvSpPr>
          <p:cNvPr id="4" name="Platshållare för sidfot 3"/>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sv-SE" dirty="0"/>
          </a:p>
        </p:txBody>
      </p:sp>
      <p:sp>
        <p:nvSpPr>
          <p:cNvPr id="5" name="Platshållare för bildnummer 4"/>
          <p:cNvSpPr>
            <a:spLocks noGrp="1"/>
          </p:cNvSpPr>
          <p:nvPr>
            <p:ph type="sldNum" sz="quarter" idx="3"/>
          </p:nvPr>
        </p:nvSpPr>
        <p:spPr>
          <a:xfrm>
            <a:off x="4023992" y="9721107"/>
            <a:ext cx="3078427" cy="513507"/>
          </a:xfrm>
          <a:prstGeom prst="rect">
            <a:avLst/>
          </a:prstGeom>
        </p:spPr>
        <p:txBody>
          <a:bodyPr vert="horz" lIns="99075" tIns="49538" rIns="99075" bIns="49538" rtlCol="0" anchor="b"/>
          <a:lstStyle>
            <a:lvl1pPr algn="r">
              <a:defRPr sz="1300"/>
            </a:lvl1pPr>
          </a:lstStyle>
          <a:p>
            <a:fld id="{6875A873-DB4E-4F59-A8B1-757F0F4852CB}" type="slidenum">
              <a:rPr lang="sv-SE" smtClean="0"/>
              <a:t>‹#›</a:t>
            </a:fld>
            <a:endParaRPr lang="sv-SE" dirty="0"/>
          </a:p>
        </p:txBody>
      </p:sp>
    </p:spTree>
    <p:extLst>
      <p:ext uri="{BB962C8B-B14F-4D97-AF65-F5344CB8AC3E}">
        <p14:creationId xmlns:p14="http://schemas.microsoft.com/office/powerpoint/2010/main" val="40168677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sv-SE" dirty="0"/>
          </a:p>
        </p:txBody>
      </p:sp>
      <p:sp>
        <p:nvSpPr>
          <p:cNvPr id="3" name="Platshållare för datum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E7592141-416E-49B0-82D1-A68B9C506992}" type="datetimeFigureOut">
              <a:rPr lang="sv-SE" smtClean="0"/>
              <a:t>2024-07-03</a:t>
            </a:fld>
            <a:endParaRPr lang="sv-SE" dirty="0"/>
          </a:p>
        </p:txBody>
      </p:sp>
      <p:sp>
        <p:nvSpPr>
          <p:cNvPr id="4" name="Platshållare för bildobjekt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sv-SE" dirty="0"/>
          </a:p>
        </p:txBody>
      </p:sp>
      <p:sp>
        <p:nvSpPr>
          <p:cNvPr id="5" name="Platshållare för anteckninga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sv-SE" dirty="0"/>
          </a:p>
        </p:txBody>
      </p:sp>
      <p:sp>
        <p:nvSpPr>
          <p:cNvPr id="7" name="Platshållare för bildnumm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D0B863A3-F6DA-432C-A68C-0B1EB56ED58E}" type="slidenum">
              <a:rPr lang="sv-SE" smtClean="0"/>
              <a:t>‹#›</a:t>
            </a:fld>
            <a:endParaRPr lang="sv-SE" dirty="0"/>
          </a:p>
        </p:txBody>
      </p:sp>
    </p:spTree>
    <p:extLst>
      <p:ext uri="{BB962C8B-B14F-4D97-AF65-F5344CB8AC3E}">
        <p14:creationId xmlns:p14="http://schemas.microsoft.com/office/powerpoint/2010/main" val="506493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rv">
    <p:spTree>
      <p:nvGrpSpPr>
        <p:cNvPr id="1" name=""/>
        <p:cNvGrpSpPr/>
        <p:nvPr/>
      </p:nvGrpSpPr>
      <p:grpSpPr>
        <a:xfrm>
          <a:off x="0" y="0"/>
          <a:ext cx="0" cy="0"/>
          <a:chOff x="0" y="0"/>
          <a:chExt cx="0" cy="0"/>
        </a:xfrm>
      </p:grpSpPr>
      <p:sp>
        <p:nvSpPr>
          <p:cNvPr id="2" name="textruta 1"/>
          <p:cNvSpPr txBox="1"/>
          <p:nvPr userDrawn="1"/>
        </p:nvSpPr>
        <p:spPr>
          <a:xfrm rot="16200000">
            <a:off x="-1985835" y="3244334"/>
            <a:ext cx="5074276" cy="369332"/>
          </a:xfrm>
          <a:prstGeom prst="rect">
            <a:avLst/>
          </a:prstGeom>
          <a:noFill/>
        </p:spPr>
        <p:txBody>
          <a:bodyPr wrap="square" rtlCol="0">
            <a:spAutoFit/>
          </a:bodyPr>
          <a:lstStyle/>
          <a:p>
            <a:r>
              <a:rPr lang="sv-SE" dirty="0">
                <a:solidFill>
                  <a:srgbClr val="D90611"/>
                </a:solidFill>
              </a:rPr>
              <a:t>TMALL 0145 Presentation v2.0</a:t>
            </a:r>
          </a:p>
        </p:txBody>
      </p:sp>
      <p:pic>
        <p:nvPicPr>
          <p:cNvPr id="4" name="Bildobjekt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40873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text &amp; diagram">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10800000" cy="900000"/>
          </a:xfrm>
          <a:prstGeom prst="rect">
            <a:avLst/>
          </a:prstGeom>
        </p:spPr>
        <p:txBody>
          <a:bodyPr anchor="ctr"/>
          <a:lstStyle>
            <a:lvl1pPr algn="ctr">
              <a:defRPr sz="4000" baseline="0"/>
            </a:lvl1pPr>
          </a:lstStyle>
          <a:p>
            <a:r>
              <a:rPr lang="sv-SE" dirty="0"/>
              <a:t>Klicka – lägg till rubrik</a:t>
            </a:r>
          </a:p>
        </p:txBody>
      </p:sp>
      <p:sp>
        <p:nvSpPr>
          <p:cNvPr id="8" name="Platshållare för text 7"/>
          <p:cNvSpPr>
            <a:spLocks noGrp="1"/>
          </p:cNvSpPr>
          <p:nvPr>
            <p:ph type="body" sz="quarter" idx="12" hasCustomPrompt="1"/>
          </p:nvPr>
        </p:nvSpPr>
        <p:spPr>
          <a:xfrm>
            <a:off x="696000" y="2170062"/>
            <a:ext cx="5040000" cy="3420000"/>
          </a:xfrm>
          <a:prstGeom prst="rect">
            <a:avLst/>
          </a:prstGeom>
        </p:spPr>
        <p:txBody>
          <a:bodyPr/>
          <a:lstStyle>
            <a:lvl1pPr marL="0" indent="0">
              <a:lnSpc>
                <a:spcPct val="100000"/>
              </a:lnSpc>
              <a:buNone/>
              <a:defRPr sz="2000" spc="0"/>
            </a:lvl1pPr>
            <a:lvl2pPr marL="232200" indent="0">
              <a:buNone/>
              <a:defRPr/>
            </a:lvl2pPr>
            <a:lvl3pPr marL="462600" indent="0">
              <a:buNone/>
              <a:defRPr/>
            </a:lvl3pPr>
            <a:lvl4pPr marL="693000" indent="0">
              <a:buNone/>
              <a:defRPr/>
            </a:lvl4pPr>
            <a:lvl5pPr marL="887400" indent="0">
              <a:buNone/>
              <a:defRPr/>
            </a:lvl5pPr>
          </a:lstStyle>
          <a:p>
            <a:pPr lvl="0"/>
            <a:r>
              <a:rPr lang="sv-SE" dirty="0"/>
              <a:t>Skriv text här</a:t>
            </a:r>
          </a:p>
        </p:txBody>
      </p:sp>
      <p:sp>
        <p:nvSpPr>
          <p:cNvPr id="6" name="Platshållare för diagram 5"/>
          <p:cNvSpPr>
            <a:spLocks noGrp="1"/>
          </p:cNvSpPr>
          <p:nvPr>
            <p:ph type="chart" sz="quarter" idx="13" hasCustomPrompt="1"/>
          </p:nvPr>
        </p:nvSpPr>
        <p:spPr>
          <a:xfrm>
            <a:off x="6454800" y="2169000"/>
            <a:ext cx="5040000" cy="3421062"/>
          </a:xfrm>
          <a:prstGeom prst="rect">
            <a:avLst/>
          </a:prstGeom>
        </p:spPr>
        <p:txBody>
          <a:bodyPr/>
          <a:lstStyle>
            <a:lvl1pPr marL="0" indent="0">
              <a:buNone/>
              <a:defRPr/>
            </a:lvl1pPr>
          </a:lstStyle>
          <a:p>
            <a:r>
              <a:rPr lang="sv-SE" dirty="0"/>
              <a:t>Diagram</a:t>
            </a:r>
          </a:p>
        </p:txBody>
      </p:sp>
      <p:sp>
        <p:nvSpPr>
          <p:cNvPr id="5" name="Platshållare för datum 4"/>
          <p:cNvSpPr>
            <a:spLocks noGrp="1"/>
          </p:cNvSpPr>
          <p:nvPr>
            <p:ph type="dt" sz="half" idx="14"/>
          </p:nvPr>
        </p:nvSpPr>
        <p:spPr/>
        <p:txBody>
          <a:bodyPr/>
          <a:lstStyle>
            <a:lvl1pPr>
              <a:defRPr sz="1000"/>
            </a:lvl1pPr>
          </a:lstStyle>
          <a:p>
            <a:r>
              <a:rPr lang="sv-SE" dirty="0"/>
              <a:t>20XX-XX-XX</a:t>
            </a:r>
          </a:p>
        </p:txBody>
      </p:sp>
      <p:sp>
        <p:nvSpPr>
          <p:cNvPr id="9" name="Platshållare för sidfot 8"/>
          <p:cNvSpPr>
            <a:spLocks noGrp="1"/>
          </p:cNvSpPr>
          <p:nvPr>
            <p:ph type="ftr" sz="quarter" idx="15"/>
          </p:nvPr>
        </p:nvSpPr>
        <p:spPr/>
        <p:txBody>
          <a:bodyPr/>
          <a:lstStyle>
            <a:lvl1pPr>
              <a:defRPr sz="1000"/>
            </a:lvl1pPr>
          </a:lstStyle>
          <a:p>
            <a:r>
              <a:rPr lang="sv-SE" dirty="0"/>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715869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amp; text röd bakgrund">
    <p:bg>
      <p:bgPr>
        <a:solidFill>
          <a:srgbClr val="D7000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1998000"/>
            <a:ext cx="10800000" cy="1080000"/>
          </a:xfrm>
          <a:prstGeom prst="rect">
            <a:avLst/>
          </a:prstGeom>
        </p:spPr>
        <p:txBody>
          <a:bodyPr anchor="ctr"/>
          <a:lstStyle>
            <a:lvl1pPr algn="ctr">
              <a:defRPr sz="6000" baseline="0">
                <a:solidFill>
                  <a:schemeClr val="bg1"/>
                </a:solidFill>
              </a:defRPr>
            </a:lvl1pPr>
          </a:lstStyle>
          <a:p>
            <a:r>
              <a:rPr lang="sv-SE" dirty="0"/>
              <a:t>Klicka - lägg till rubrik</a:t>
            </a:r>
            <a:endParaRPr lang="en-US" dirty="0"/>
          </a:p>
        </p:txBody>
      </p:sp>
      <p:sp>
        <p:nvSpPr>
          <p:cNvPr id="5" name="Platshållare för text 4">
            <a:extLst>
              <a:ext uri="{FF2B5EF4-FFF2-40B4-BE49-F238E27FC236}">
                <a16:creationId xmlns:a16="http://schemas.microsoft.com/office/drawing/2014/main" id="{1AAAF19A-C108-416B-94E8-AE411170AA77}"/>
              </a:ext>
            </a:extLst>
          </p:cNvPr>
          <p:cNvSpPr>
            <a:spLocks noGrp="1"/>
          </p:cNvSpPr>
          <p:nvPr>
            <p:ph type="body" sz="quarter" idx="11" hasCustomPrompt="1"/>
          </p:nvPr>
        </p:nvSpPr>
        <p:spPr>
          <a:xfrm>
            <a:off x="696000" y="3789000"/>
            <a:ext cx="10800000" cy="1800000"/>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400" spc="0" baseline="0">
                <a:solidFill>
                  <a:schemeClr val="bg1"/>
                </a:solidFill>
                <a:latin typeface="+mn-l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Skriv text här</a:t>
            </a:r>
            <a:endParaRPr lang="en-US" dirty="0"/>
          </a:p>
        </p:txBody>
      </p:sp>
      <p:sp>
        <p:nvSpPr>
          <p:cNvPr id="4" name="textruta 3">
            <a:extLst>
              <a:ext uri="{FF2B5EF4-FFF2-40B4-BE49-F238E27FC236}">
                <a16:creationId xmlns:a16="http://schemas.microsoft.com/office/drawing/2014/main" id="{2DB92D40-5F44-4A12-A0C2-161F3FFFEFD2}"/>
              </a:ext>
            </a:extLst>
          </p:cNvPr>
          <p:cNvSpPr txBox="1"/>
          <p:nvPr userDrawn="1"/>
        </p:nvSpPr>
        <p:spPr>
          <a:xfrm>
            <a:off x="0" y="-363264"/>
            <a:ext cx="12192000" cy="246221"/>
          </a:xfrm>
          <a:prstGeom prst="rect">
            <a:avLst/>
          </a:prstGeom>
          <a:solidFill>
            <a:schemeClr val="bg1"/>
          </a:solidFill>
          <a:effectLst>
            <a:outerShdw blurRad="50800" dist="38100" dir="2700000" algn="tl" rotWithShape="0">
              <a:prstClr val="black">
                <a:alpha val="40000"/>
              </a:prstClr>
            </a:outerShdw>
          </a:effectLst>
        </p:spPr>
        <p:txBody>
          <a:bodyPr wrap="square" rtlCol="0" anchor="b" anchorCtr="0">
            <a:spAutoFit/>
          </a:bodyPr>
          <a:lstStyle/>
          <a:p>
            <a:r>
              <a:rPr lang="sv-SE" sz="1000" dirty="0">
                <a:solidFill>
                  <a:schemeClr val="tx1">
                    <a:lumMod val="65000"/>
                    <a:lumOff val="35000"/>
                  </a:schemeClr>
                </a:solidFill>
                <a:latin typeface="+mn-lt"/>
              </a:rPr>
              <a:t>För att byta</a:t>
            </a:r>
            <a:r>
              <a:rPr lang="sv-SE" sz="1000" baseline="0" dirty="0">
                <a:solidFill>
                  <a:schemeClr val="tx1">
                    <a:lumMod val="65000"/>
                    <a:lumOff val="35000"/>
                  </a:schemeClr>
                </a:solidFill>
                <a:latin typeface="+mn-lt"/>
              </a:rPr>
              <a:t> bakgrundsbild – </a:t>
            </a:r>
            <a:r>
              <a:rPr lang="sv-SE" sz="1000" dirty="0">
                <a:solidFill>
                  <a:schemeClr val="tx1">
                    <a:lumMod val="65000"/>
                    <a:lumOff val="35000"/>
                  </a:schemeClr>
                </a:solidFill>
                <a:latin typeface="+mn-lt"/>
              </a:rPr>
              <a:t>Högerklicka på tomt utrymme</a:t>
            </a:r>
            <a:r>
              <a:rPr lang="sv-SE" sz="1000" baseline="0" dirty="0">
                <a:solidFill>
                  <a:schemeClr val="tx1">
                    <a:lumMod val="65000"/>
                    <a:lumOff val="35000"/>
                  </a:schemeClr>
                </a:solidFill>
                <a:latin typeface="+mn-lt"/>
              </a:rPr>
              <a:t>. Välj Formatera bakgrund/figur. Välj sedan fyllning eller strukturfyllning.</a:t>
            </a:r>
            <a:endParaRPr lang="sv-SE" sz="1000" dirty="0">
              <a:solidFill>
                <a:schemeClr val="tx1">
                  <a:lumMod val="65000"/>
                  <a:lumOff val="35000"/>
                </a:schemeClr>
              </a:solidFill>
              <a:latin typeface="+mn-lt"/>
            </a:endParaRPr>
          </a:p>
        </p:txBody>
      </p:sp>
      <p:sp>
        <p:nvSpPr>
          <p:cNvPr id="8"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r>
              <a:rPr lang="sv-SE" dirty="0"/>
              <a:t>20XX-XX-XX</a:t>
            </a:r>
          </a:p>
        </p:txBody>
      </p:sp>
      <p:sp>
        <p:nvSpPr>
          <p:cNvPr id="9"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dirty="0"/>
              <a:t>Titel</a:t>
            </a:r>
          </a:p>
        </p:txBody>
      </p:sp>
      <p:sp>
        <p:nvSpPr>
          <p:cNvPr id="10"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690922244"/>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amp; text - bildbakgrund">
    <p:spTree>
      <p:nvGrpSpPr>
        <p:cNvPr id="1" name=""/>
        <p:cNvGrpSpPr/>
        <p:nvPr/>
      </p:nvGrpSpPr>
      <p:grpSpPr>
        <a:xfrm>
          <a:off x="0" y="0"/>
          <a:ext cx="0" cy="0"/>
          <a:chOff x="0" y="0"/>
          <a:chExt cx="0" cy="0"/>
        </a:xfrm>
      </p:grpSpPr>
      <p:sp>
        <p:nvSpPr>
          <p:cNvPr id="6" name="Platshållare för bild 5"/>
          <p:cNvSpPr>
            <a:spLocks noGrp="1"/>
          </p:cNvSpPr>
          <p:nvPr>
            <p:ph type="pic" sz="quarter" idx="12" hasCustomPrompt="1"/>
          </p:nvPr>
        </p:nvSpPr>
        <p:spPr>
          <a:xfrm>
            <a:off x="0" y="0"/>
            <a:ext cx="12192000" cy="6858000"/>
          </a:xfrm>
          <a:prstGeom prst="rect">
            <a:avLst/>
          </a:prstGeom>
          <a:solidFill>
            <a:schemeClr val="accent5"/>
          </a:solidFill>
        </p:spPr>
        <p:txBody>
          <a:bodyPr anchor="t"/>
          <a:lstStyle>
            <a:lvl1pPr marL="0" indent="0">
              <a:buNone/>
              <a:defRPr>
                <a:solidFill>
                  <a:schemeClr val="bg1"/>
                </a:solidFill>
              </a:defRPr>
            </a:lvl1pPr>
          </a:lstStyle>
          <a:p>
            <a:r>
              <a:rPr lang="sv-SE" dirty="0"/>
              <a:t>Bild</a:t>
            </a:r>
          </a:p>
        </p:txBody>
      </p:sp>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1998000"/>
            <a:ext cx="10800000" cy="1080000"/>
          </a:xfrm>
          <a:prstGeom prst="rect">
            <a:avLst/>
          </a:prstGeom>
        </p:spPr>
        <p:txBody>
          <a:bodyPr anchor="ctr"/>
          <a:lstStyle>
            <a:lvl1pPr algn="ctr">
              <a:defRPr sz="6000" baseline="0">
                <a:solidFill>
                  <a:schemeClr val="bg1"/>
                </a:solidFill>
              </a:defRPr>
            </a:lvl1pPr>
          </a:lstStyle>
          <a:p>
            <a:r>
              <a:rPr lang="sv-SE" dirty="0"/>
              <a:t>Klicka - lägg till rubrik</a:t>
            </a:r>
            <a:endParaRPr lang="en-US" dirty="0"/>
          </a:p>
        </p:txBody>
      </p:sp>
      <p:sp>
        <p:nvSpPr>
          <p:cNvPr id="5" name="Platshållare för text 4">
            <a:extLst>
              <a:ext uri="{FF2B5EF4-FFF2-40B4-BE49-F238E27FC236}">
                <a16:creationId xmlns:a16="http://schemas.microsoft.com/office/drawing/2014/main" id="{1AAAF19A-C108-416B-94E8-AE411170AA77}"/>
              </a:ext>
            </a:extLst>
          </p:cNvPr>
          <p:cNvSpPr>
            <a:spLocks noGrp="1"/>
          </p:cNvSpPr>
          <p:nvPr>
            <p:ph type="body" sz="quarter" idx="11" hasCustomPrompt="1"/>
          </p:nvPr>
        </p:nvSpPr>
        <p:spPr>
          <a:xfrm>
            <a:off x="696000" y="3789000"/>
            <a:ext cx="10800000" cy="1800000"/>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400" spc="0">
                <a:solidFill>
                  <a:schemeClr val="bg1"/>
                </a:solidFill>
                <a:latin typeface="+mn-l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Skriv text här</a:t>
            </a:r>
            <a:endParaRPr lang="en-US" dirty="0"/>
          </a:p>
        </p:txBody>
      </p:sp>
      <p:sp>
        <p:nvSpPr>
          <p:cNvPr id="4" name="textruta 3">
            <a:extLst>
              <a:ext uri="{FF2B5EF4-FFF2-40B4-BE49-F238E27FC236}">
                <a16:creationId xmlns:a16="http://schemas.microsoft.com/office/drawing/2014/main" id="{2DB92D40-5F44-4A12-A0C2-161F3FFFEFD2}"/>
              </a:ext>
            </a:extLst>
          </p:cNvPr>
          <p:cNvSpPr txBox="1"/>
          <p:nvPr userDrawn="1"/>
        </p:nvSpPr>
        <p:spPr>
          <a:xfrm>
            <a:off x="0" y="-363264"/>
            <a:ext cx="12192000" cy="246221"/>
          </a:xfrm>
          <a:prstGeom prst="rect">
            <a:avLst/>
          </a:prstGeom>
          <a:solidFill>
            <a:schemeClr val="bg1"/>
          </a:solidFill>
          <a:effectLst>
            <a:outerShdw blurRad="50800" dist="38100" dir="2700000" algn="tl" rotWithShape="0">
              <a:prstClr val="black">
                <a:alpha val="40000"/>
              </a:prstClr>
            </a:outerShdw>
          </a:effectLst>
        </p:spPr>
        <p:txBody>
          <a:bodyPr wrap="square" rtlCol="0" anchor="b" anchorCtr="0">
            <a:spAutoFit/>
          </a:bodyPr>
          <a:lstStyle/>
          <a:p>
            <a:r>
              <a:rPr lang="sv-SE" sz="1000" dirty="0">
                <a:solidFill>
                  <a:schemeClr val="tx1">
                    <a:lumMod val="65000"/>
                    <a:lumOff val="35000"/>
                  </a:schemeClr>
                </a:solidFill>
                <a:latin typeface="+mn-lt"/>
              </a:rPr>
              <a:t>För att byta</a:t>
            </a:r>
            <a:r>
              <a:rPr lang="sv-SE" sz="1000" baseline="0" dirty="0">
                <a:solidFill>
                  <a:schemeClr val="tx1">
                    <a:lumMod val="65000"/>
                    <a:lumOff val="35000"/>
                  </a:schemeClr>
                </a:solidFill>
                <a:latin typeface="+mn-lt"/>
              </a:rPr>
              <a:t> bakgrundsbild – </a:t>
            </a:r>
            <a:r>
              <a:rPr lang="sv-SE" sz="1000" dirty="0">
                <a:solidFill>
                  <a:schemeClr val="tx1">
                    <a:lumMod val="65000"/>
                    <a:lumOff val="35000"/>
                  </a:schemeClr>
                </a:solidFill>
                <a:latin typeface="+mn-lt"/>
              </a:rPr>
              <a:t>Högerklicka på tomt utrymme</a:t>
            </a:r>
            <a:r>
              <a:rPr lang="sv-SE" sz="1000" baseline="0" dirty="0">
                <a:solidFill>
                  <a:schemeClr val="tx1">
                    <a:lumMod val="65000"/>
                    <a:lumOff val="35000"/>
                  </a:schemeClr>
                </a:solidFill>
                <a:latin typeface="+mn-lt"/>
              </a:rPr>
              <a:t>. Välj Formatera bakgrund/figur. Välj sedan fyllning eller strukturfyllning.</a:t>
            </a:r>
            <a:endParaRPr lang="sv-SE" sz="1000" dirty="0">
              <a:solidFill>
                <a:schemeClr val="tx1">
                  <a:lumMod val="65000"/>
                  <a:lumOff val="35000"/>
                </a:schemeClr>
              </a:solidFill>
              <a:latin typeface="+mn-lt"/>
            </a:endParaRPr>
          </a:p>
        </p:txBody>
      </p:sp>
      <p:sp>
        <p:nvSpPr>
          <p:cNvPr id="15" name="Platshållare för text 14">
            <a:extLst>
              <a:ext uri="{FF2B5EF4-FFF2-40B4-BE49-F238E27FC236}">
                <a16:creationId xmlns:a16="http://schemas.microsoft.com/office/drawing/2014/main" id="{BC63DBC5-3A01-48A2-B443-DAC14C323B9A}"/>
              </a:ext>
            </a:extLst>
          </p:cNvPr>
          <p:cNvSpPr>
            <a:spLocks noGrp="1"/>
          </p:cNvSpPr>
          <p:nvPr>
            <p:ph type="body" sz="quarter" idx="10" hasCustomPrompt="1"/>
          </p:nvPr>
        </p:nvSpPr>
        <p:spPr>
          <a:xfrm>
            <a:off x="5338665" y="4192"/>
            <a:ext cx="1514671" cy="756000"/>
          </a:xfrm>
          <a:prstGeom prst="rect">
            <a:avLst/>
          </a:prstGeom>
          <a:blipFill>
            <a:blip r:embed="rId2"/>
            <a:stretch>
              <a:fillRect/>
            </a:stretch>
          </a:blipFill>
        </p:spPr>
        <p:txBody>
          <a:bodyPr/>
          <a:lstStyle>
            <a:lvl1pPr marL="0" indent="0">
              <a:buNone/>
              <a:defRPr/>
            </a:lvl1pPr>
          </a:lstStyle>
          <a:p>
            <a:pPr lvl="0"/>
            <a:r>
              <a:rPr lang="en-US" dirty="0"/>
              <a:t> </a:t>
            </a:r>
          </a:p>
        </p:txBody>
      </p:sp>
      <p:sp>
        <p:nvSpPr>
          <p:cNvPr id="12"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r>
              <a:rPr lang="sv-SE" dirty="0"/>
              <a:t>20XX-XX-XX</a:t>
            </a:r>
          </a:p>
        </p:txBody>
      </p:sp>
      <p:sp>
        <p:nvSpPr>
          <p:cNvPr id="13"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dirty="0"/>
              <a:t>Titel</a:t>
            </a:r>
          </a:p>
        </p:txBody>
      </p:sp>
      <p:sp>
        <p:nvSpPr>
          <p:cNvPr id="14"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907281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 bildbakgrund">
    <p:spTree>
      <p:nvGrpSpPr>
        <p:cNvPr id="1" name=""/>
        <p:cNvGrpSpPr/>
        <p:nvPr/>
      </p:nvGrpSpPr>
      <p:grpSpPr>
        <a:xfrm>
          <a:off x="0" y="0"/>
          <a:ext cx="0" cy="0"/>
          <a:chOff x="0" y="0"/>
          <a:chExt cx="0" cy="0"/>
        </a:xfrm>
      </p:grpSpPr>
      <p:sp>
        <p:nvSpPr>
          <p:cNvPr id="8" name="Platshållare för bild 5"/>
          <p:cNvSpPr>
            <a:spLocks noGrp="1"/>
          </p:cNvSpPr>
          <p:nvPr>
            <p:ph type="pic" sz="quarter" idx="12" hasCustomPrompt="1"/>
          </p:nvPr>
        </p:nvSpPr>
        <p:spPr>
          <a:xfrm>
            <a:off x="0" y="0"/>
            <a:ext cx="12192000" cy="6858000"/>
          </a:xfrm>
          <a:prstGeom prst="rect">
            <a:avLst/>
          </a:prstGeom>
          <a:solidFill>
            <a:schemeClr val="accent5"/>
          </a:solidFill>
        </p:spPr>
        <p:txBody>
          <a:bodyPr anchor="t"/>
          <a:lstStyle>
            <a:lvl1pPr marL="0" indent="0">
              <a:buNone/>
              <a:defRPr>
                <a:solidFill>
                  <a:schemeClr val="bg1"/>
                </a:solidFill>
              </a:defRPr>
            </a:lvl1pPr>
          </a:lstStyle>
          <a:p>
            <a:r>
              <a:rPr lang="sv-SE" dirty="0"/>
              <a:t>Bild</a:t>
            </a:r>
          </a:p>
        </p:txBody>
      </p:sp>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1998000"/>
            <a:ext cx="10800000" cy="1080000"/>
          </a:xfrm>
          <a:prstGeom prst="rect">
            <a:avLst/>
          </a:prstGeom>
        </p:spPr>
        <p:txBody>
          <a:bodyPr anchor="ctr"/>
          <a:lstStyle>
            <a:lvl1pPr algn="ctr">
              <a:defRPr sz="6000">
                <a:solidFill>
                  <a:schemeClr val="bg1"/>
                </a:solidFill>
              </a:defRPr>
            </a:lvl1pPr>
          </a:lstStyle>
          <a:p>
            <a:r>
              <a:rPr lang="sv-SE" dirty="0"/>
              <a:t>Klicka - lägg till rubrik</a:t>
            </a:r>
            <a:endParaRPr lang="en-US" dirty="0"/>
          </a:p>
        </p:txBody>
      </p:sp>
      <p:sp>
        <p:nvSpPr>
          <p:cNvPr id="4" name="textruta 3">
            <a:extLst>
              <a:ext uri="{FF2B5EF4-FFF2-40B4-BE49-F238E27FC236}">
                <a16:creationId xmlns:a16="http://schemas.microsoft.com/office/drawing/2014/main" id="{2DB92D40-5F44-4A12-A0C2-161F3FFFEFD2}"/>
              </a:ext>
            </a:extLst>
          </p:cNvPr>
          <p:cNvSpPr txBox="1"/>
          <p:nvPr userDrawn="1"/>
        </p:nvSpPr>
        <p:spPr>
          <a:xfrm>
            <a:off x="0" y="-363264"/>
            <a:ext cx="12192000" cy="246221"/>
          </a:xfrm>
          <a:prstGeom prst="rect">
            <a:avLst/>
          </a:prstGeom>
          <a:solidFill>
            <a:schemeClr val="bg1"/>
          </a:solidFill>
          <a:effectLst>
            <a:outerShdw blurRad="50800" dist="38100" dir="2700000" algn="tl" rotWithShape="0">
              <a:prstClr val="black">
                <a:alpha val="40000"/>
              </a:prstClr>
            </a:outerShdw>
          </a:effectLst>
        </p:spPr>
        <p:txBody>
          <a:bodyPr wrap="square" rtlCol="0" anchor="b" anchorCtr="0">
            <a:spAutoFit/>
          </a:bodyPr>
          <a:lstStyle/>
          <a:p>
            <a:r>
              <a:rPr lang="sv-SE" sz="1000" dirty="0">
                <a:solidFill>
                  <a:schemeClr val="tx1">
                    <a:lumMod val="65000"/>
                    <a:lumOff val="35000"/>
                  </a:schemeClr>
                </a:solidFill>
                <a:latin typeface="+mn-lt"/>
              </a:rPr>
              <a:t>För att byta</a:t>
            </a:r>
            <a:r>
              <a:rPr lang="sv-SE" sz="1000" baseline="0" dirty="0">
                <a:solidFill>
                  <a:schemeClr val="tx1">
                    <a:lumMod val="65000"/>
                    <a:lumOff val="35000"/>
                  </a:schemeClr>
                </a:solidFill>
                <a:latin typeface="+mn-lt"/>
              </a:rPr>
              <a:t> bakgrundsbild – </a:t>
            </a:r>
            <a:r>
              <a:rPr lang="sv-SE" sz="1000" dirty="0">
                <a:solidFill>
                  <a:schemeClr val="tx1">
                    <a:lumMod val="65000"/>
                    <a:lumOff val="35000"/>
                  </a:schemeClr>
                </a:solidFill>
                <a:latin typeface="+mn-lt"/>
              </a:rPr>
              <a:t>Högerklicka på tomt utrymme</a:t>
            </a:r>
            <a:r>
              <a:rPr lang="sv-SE" sz="1000" baseline="0" dirty="0">
                <a:solidFill>
                  <a:schemeClr val="tx1">
                    <a:lumMod val="65000"/>
                    <a:lumOff val="35000"/>
                  </a:schemeClr>
                </a:solidFill>
                <a:latin typeface="+mn-lt"/>
              </a:rPr>
              <a:t>. Välj Formatera bakgrund/figur. Välj sedan fyllning eller strukturfyllning.</a:t>
            </a:r>
            <a:endParaRPr lang="sv-SE" sz="1000" dirty="0">
              <a:solidFill>
                <a:schemeClr val="tx1">
                  <a:lumMod val="65000"/>
                  <a:lumOff val="35000"/>
                </a:schemeClr>
              </a:solidFill>
              <a:latin typeface="+mn-lt"/>
            </a:endParaRPr>
          </a:p>
        </p:txBody>
      </p:sp>
      <p:sp>
        <p:nvSpPr>
          <p:cNvPr id="15" name="Platshållare för text 14">
            <a:extLst>
              <a:ext uri="{FF2B5EF4-FFF2-40B4-BE49-F238E27FC236}">
                <a16:creationId xmlns:a16="http://schemas.microsoft.com/office/drawing/2014/main" id="{BC63DBC5-3A01-48A2-B443-DAC14C323B9A}"/>
              </a:ext>
            </a:extLst>
          </p:cNvPr>
          <p:cNvSpPr>
            <a:spLocks noGrp="1"/>
          </p:cNvSpPr>
          <p:nvPr>
            <p:ph type="body" sz="quarter" idx="10" hasCustomPrompt="1"/>
          </p:nvPr>
        </p:nvSpPr>
        <p:spPr>
          <a:xfrm>
            <a:off x="5338665" y="4192"/>
            <a:ext cx="1514671" cy="756000"/>
          </a:xfrm>
          <a:prstGeom prst="rect">
            <a:avLst/>
          </a:prstGeom>
          <a:blipFill>
            <a:blip r:embed="rId2"/>
            <a:stretch>
              <a:fillRect/>
            </a:stretch>
          </a:blipFill>
        </p:spPr>
        <p:txBody>
          <a:bodyPr/>
          <a:lstStyle>
            <a:lvl1pPr marL="0" indent="0">
              <a:buNone/>
              <a:defRPr/>
            </a:lvl1pPr>
          </a:lstStyle>
          <a:p>
            <a:pPr lvl="0"/>
            <a:r>
              <a:rPr lang="en-US" dirty="0"/>
              <a:t> </a:t>
            </a:r>
          </a:p>
        </p:txBody>
      </p:sp>
      <p:sp>
        <p:nvSpPr>
          <p:cNvPr id="9"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r>
              <a:rPr lang="sv-SE" dirty="0"/>
              <a:t>20XX-XX-XX</a:t>
            </a:r>
          </a:p>
        </p:txBody>
      </p:sp>
      <p:sp>
        <p:nvSpPr>
          <p:cNvPr id="11"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dirty="0"/>
              <a:t>Titel</a:t>
            </a:r>
          </a:p>
        </p:txBody>
      </p:sp>
      <p:sp>
        <p:nvSpPr>
          <p:cNvPr id="1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89252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pitel">
    <p:bg>
      <p:bgPr>
        <a:solidFill>
          <a:schemeClr val="accent3"/>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998000"/>
            <a:ext cx="10800000" cy="1080000"/>
          </a:xfrm>
          <a:prstGeom prst="rect">
            <a:avLst/>
          </a:prstGeom>
        </p:spPr>
        <p:txBody>
          <a:bodyPr anchor="ctr"/>
          <a:lstStyle>
            <a:lvl1pPr algn="ctr">
              <a:defRPr sz="6000" baseline="0">
                <a:solidFill>
                  <a:schemeClr val="bg1"/>
                </a:solidFill>
              </a:defRPr>
            </a:lvl1pPr>
          </a:lstStyle>
          <a:p>
            <a:r>
              <a:rPr lang="sv-SE" dirty="0"/>
              <a:t>Klicka - lägg till rubrik</a:t>
            </a:r>
          </a:p>
        </p:txBody>
      </p:sp>
      <p:sp>
        <p:nvSpPr>
          <p:cNvPr id="9"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r>
              <a:rPr lang="sv-SE" dirty="0"/>
              <a:t>20XX-XX-XX</a:t>
            </a:r>
          </a:p>
        </p:txBody>
      </p:sp>
      <p:sp>
        <p:nvSpPr>
          <p:cNvPr id="10"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dirty="0"/>
              <a:t>Titel</a:t>
            </a:r>
          </a:p>
        </p:txBody>
      </p:sp>
      <p:sp>
        <p:nvSpPr>
          <p:cNvPr id="11"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85103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text &amp;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998000"/>
            <a:ext cx="10800000" cy="1080000"/>
          </a:xfrm>
          <a:prstGeom prst="rect">
            <a:avLst/>
          </a:prstGeom>
        </p:spPr>
        <p:txBody>
          <a:bodyPr anchor="ctr"/>
          <a:lstStyle>
            <a:lvl1pPr algn="ctr">
              <a:defRPr sz="6000"/>
            </a:lvl1pPr>
          </a:lstStyle>
          <a:p>
            <a:r>
              <a:rPr lang="sv-SE" dirty="0"/>
              <a:t>Klicka – lägg till rubrik</a:t>
            </a:r>
          </a:p>
        </p:txBody>
      </p:sp>
      <p:sp>
        <p:nvSpPr>
          <p:cNvPr id="8" name="Platshållare för text 7"/>
          <p:cNvSpPr>
            <a:spLocks noGrp="1"/>
          </p:cNvSpPr>
          <p:nvPr>
            <p:ph type="body" sz="quarter" idx="12" hasCustomPrompt="1"/>
          </p:nvPr>
        </p:nvSpPr>
        <p:spPr>
          <a:xfrm>
            <a:off x="696000" y="3284970"/>
            <a:ext cx="10800000" cy="1800000"/>
          </a:xfrm>
          <a:prstGeom prst="rect">
            <a:avLst/>
          </a:prstGeom>
        </p:spPr>
        <p:txBody>
          <a:bodyPr/>
          <a:lstStyle>
            <a:lvl1pPr marL="0" indent="0" algn="ctr">
              <a:lnSpc>
                <a:spcPct val="100000"/>
              </a:lnSpc>
              <a:buFont typeface="+mj-lt"/>
              <a:buNone/>
              <a:defRPr sz="2400" spc="0" baseline="0"/>
            </a:lvl1pPr>
            <a:lvl2pPr marL="575100" indent="-342900">
              <a:buFont typeface="+mj-lt"/>
              <a:buAutoNum type="arabicPeriod"/>
              <a:defRPr/>
            </a:lvl2pPr>
            <a:lvl3pPr marL="805500" indent="-342900">
              <a:buFont typeface="+mj-lt"/>
              <a:buAutoNum type="arabicPeriod"/>
              <a:defRPr/>
            </a:lvl3pPr>
            <a:lvl4pPr marL="1035900" indent="-342900">
              <a:buFont typeface="+mj-lt"/>
              <a:buAutoNum type="arabicPeriod"/>
              <a:defRPr/>
            </a:lvl4pPr>
            <a:lvl5pPr marL="1230300" indent="-342900">
              <a:buFont typeface="+mj-lt"/>
              <a:buAutoNum type="arabicPeriod"/>
              <a:defRPr/>
            </a:lvl5pPr>
          </a:lstStyle>
          <a:p>
            <a:pPr lvl="0"/>
            <a:r>
              <a:rPr lang="sv-SE" dirty="0"/>
              <a:t>Skriv text här</a:t>
            </a:r>
          </a:p>
        </p:txBody>
      </p:sp>
      <p:sp>
        <p:nvSpPr>
          <p:cNvPr id="5" name="Platshållare för datum 4"/>
          <p:cNvSpPr>
            <a:spLocks noGrp="1"/>
          </p:cNvSpPr>
          <p:nvPr>
            <p:ph type="dt" sz="half" idx="14"/>
          </p:nvPr>
        </p:nvSpPr>
        <p:spPr/>
        <p:txBody>
          <a:bodyPr/>
          <a:lstStyle>
            <a:lvl1pPr>
              <a:defRPr sz="1000"/>
            </a:lvl1pPr>
          </a:lstStyle>
          <a:p>
            <a:r>
              <a:rPr lang="sv-SE" dirty="0"/>
              <a:t>20XX-XX-XX</a:t>
            </a:r>
          </a:p>
        </p:txBody>
      </p:sp>
      <p:sp>
        <p:nvSpPr>
          <p:cNvPr id="9" name="Platshållare för sidfot 8"/>
          <p:cNvSpPr>
            <a:spLocks noGrp="1"/>
          </p:cNvSpPr>
          <p:nvPr>
            <p:ph type="ftr" sz="quarter" idx="15"/>
          </p:nvPr>
        </p:nvSpPr>
        <p:spPr/>
        <p:txBody>
          <a:bodyPr/>
          <a:lstStyle>
            <a:lvl1pPr>
              <a:defRPr sz="1000"/>
            </a:lvl1pPr>
          </a:lstStyle>
          <a:p>
            <a:r>
              <a:rPr lang="sv-SE" dirty="0"/>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
        <p:nvSpPr>
          <p:cNvPr id="6" name="Platshållare för text 5"/>
          <p:cNvSpPr>
            <a:spLocks noGrp="1"/>
          </p:cNvSpPr>
          <p:nvPr>
            <p:ph type="body" sz="quarter" idx="17" hasCustomPrompt="1"/>
          </p:nvPr>
        </p:nvSpPr>
        <p:spPr>
          <a:xfrm>
            <a:off x="694800" y="5529600"/>
            <a:ext cx="2739600" cy="925200"/>
          </a:xfrm>
          <a:prstGeom prst="rect">
            <a:avLst/>
          </a:prstGeom>
        </p:spPr>
        <p:txBody>
          <a:bodyPr/>
          <a:lstStyle>
            <a:lvl1pPr marL="0" indent="0">
              <a:buNone/>
              <a:defRPr/>
            </a:lvl1pPr>
          </a:lstStyle>
          <a:p>
            <a:pPr lvl="0"/>
            <a:r>
              <a:rPr lang="sv-SE" dirty="0"/>
              <a:t>Plats för EU-logotyp</a:t>
            </a:r>
          </a:p>
        </p:txBody>
      </p:sp>
    </p:spTree>
    <p:extLst>
      <p:ext uri="{BB962C8B-B14F-4D97-AF65-F5344CB8AC3E}">
        <p14:creationId xmlns:p14="http://schemas.microsoft.com/office/powerpoint/2010/main" val="2279311065"/>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vä, bild hö">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5040000" cy="900000"/>
          </a:xfrm>
          <a:prstGeom prst="rect">
            <a:avLst/>
          </a:prstGeom>
        </p:spPr>
        <p:txBody>
          <a:bodyPr anchor="ctr"/>
          <a:lstStyle>
            <a:lvl1pPr>
              <a:defRPr sz="4000"/>
            </a:lvl1pPr>
          </a:lstStyle>
          <a:p>
            <a:r>
              <a:rPr lang="sv-SE" dirty="0"/>
              <a:t>Rubrik</a:t>
            </a:r>
          </a:p>
        </p:txBody>
      </p:sp>
      <p:sp>
        <p:nvSpPr>
          <p:cNvPr id="8" name="Platshållare för text 7"/>
          <p:cNvSpPr>
            <a:spLocks noGrp="1"/>
          </p:cNvSpPr>
          <p:nvPr>
            <p:ph type="body" sz="quarter" idx="12" hasCustomPrompt="1"/>
          </p:nvPr>
        </p:nvSpPr>
        <p:spPr>
          <a:xfrm>
            <a:off x="696000" y="2169000"/>
            <a:ext cx="5040000" cy="3420000"/>
          </a:xfrm>
          <a:prstGeom prst="rect">
            <a:avLst/>
          </a:prstGeom>
        </p:spPr>
        <p:txBody>
          <a:bodyPr/>
          <a:lstStyle>
            <a:lvl1pPr marL="285750" indent="-285750">
              <a:lnSpc>
                <a:spcPct val="100000"/>
              </a:lnSpc>
              <a:buFont typeface="Arial" panose="020B0604020202020204" pitchFamily="34" charset="0"/>
              <a:buChar char="•"/>
              <a:defRPr sz="2000" spc="0"/>
            </a:lvl1pPr>
            <a:lvl2pPr marL="517950" indent="-285750">
              <a:buFont typeface="Arial" panose="020B0604020202020204" pitchFamily="34" charset="0"/>
              <a:buChar char="•"/>
              <a:defRPr/>
            </a:lvl2pPr>
            <a:lvl3pPr marL="748350" indent="-285750">
              <a:buFont typeface="Arial" panose="020B0604020202020204" pitchFamily="34" charset="0"/>
              <a:buChar char="•"/>
              <a:defRPr/>
            </a:lvl3pPr>
            <a:lvl4pPr marL="978750" indent="-285750">
              <a:buFont typeface="Arial" panose="020B0604020202020204" pitchFamily="34" charset="0"/>
              <a:buChar char="•"/>
              <a:defRPr/>
            </a:lvl4pPr>
            <a:lvl5pPr marL="1173150" indent="-285750">
              <a:buFont typeface="Arial" panose="020B0604020202020204" pitchFamily="34" charset="0"/>
              <a:buChar char="•"/>
              <a:defRPr/>
            </a:lvl5pPr>
          </a:lstStyle>
          <a:p>
            <a:pPr lvl="0"/>
            <a:r>
              <a:rPr lang="sv-SE" dirty="0"/>
              <a:t>Skriv text här</a:t>
            </a:r>
          </a:p>
        </p:txBody>
      </p:sp>
      <p:sp>
        <p:nvSpPr>
          <p:cNvPr id="10" name="Platshållare för bild 9"/>
          <p:cNvSpPr>
            <a:spLocks noGrp="1"/>
          </p:cNvSpPr>
          <p:nvPr>
            <p:ph type="pic" sz="quarter" idx="13" hasCustomPrompt="1"/>
          </p:nvPr>
        </p:nvSpPr>
        <p:spPr>
          <a:xfrm>
            <a:off x="6456000" y="1269000"/>
            <a:ext cx="4957200" cy="4320000"/>
          </a:xfrm>
          <a:prstGeom prst="rect">
            <a:avLst/>
          </a:prstGeom>
        </p:spPr>
        <p:txBody>
          <a:bodyPr/>
          <a:lstStyle>
            <a:lvl1pPr marL="0" indent="0">
              <a:buNone/>
              <a:defRPr/>
            </a:lvl1pPr>
          </a:lstStyle>
          <a:p>
            <a:r>
              <a:rPr lang="sv-SE" dirty="0"/>
              <a:t>Bild</a:t>
            </a:r>
          </a:p>
        </p:txBody>
      </p:sp>
      <p:sp>
        <p:nvSpPr>
          <p:cNvPr id="5" name="Platshållare för datum 4"/>
          <p:cNvSpPr>
            <a:spLocks noGrp="1"/>
          </p:cNvSpPr>
          <p:nvPr>
            <p:ph type="dt" sz="half" idx="14"/>
          </p:nvPr>
        </p:nvSpPr>
        <p:spPr>
          <a:xfrm>
            <a:off x="10152000" y="201600"/>
            <a:ext cx="1767114" cy="365125"/>
          </a:xfrm>
        </p:spPr>
        <p:txBody>
          <a:bodyPr/>
          <a:lstStyle>
            <a:lvl1pPr>
              <a:defRPr sz="1000"/>
            </a:lvl1pPr>
          </a:lstStyle>
          <a:p>
            <a:r>
              <a:rPr lang="sv-SE" dirty="0"/>
              <a:t>20XX-XX-XX</a:t>
            </a:r>
          </a:p>
        </p:txBody>
      </p:sp>
      <p:sp>
        <p:nvSpPr>
          <p:cNvPr id="6" name="Platshållare för sidfot 5"/>
          <p:cNvSpPr>
            <a:spLocks noGrp="1"/>
          </p:cNvSpPr>
          <p:nvPr>
            <p:ph type="ftr" sz="quarter" idx="15"/>
          </p:nvPr>
        </p:nvSpPr>
        <p:spPr>
          <a:xfrm>
            <a:off x="696000" y="201600"/>
            <a:ext cx="3570514" cy="365125"/>
          </a:xfrm>
        </p:spPr>
        <p:txBody>
          <a:bodyPr/>
          <a:lstStyle>
            <a:lvl1pPr>
              <a:defRPr sz="1000"/>
            </a:lvl1pPr>
          </a:lstStyle>
          <a:p>
            <a:r>
              <a:rPr lang="sv-SE" dirty="0"/>
              <a:t>Titel</a:t>
            </a:r>
          </a:p>
        </p:txBody>
      </p:sp>
      <p:sp>
        <p:nvSpPr>
          <p:cNvPr id="9" name="Platshållare för bildnummer 8"/>
          <p:cNvSpPr>
            <a:spLocks noGrp="1"/>
          </p:cNvSpPr>
          <p:nvPr>
            <p:ph type="sldNum" sz="quarter" idx="16"/>
          </p:nvPr>
        </p:nvSpPr>
        <p:spPr>
          <a:xfrm>
            <a:off x="-1" y="201600"/>
            <a:ext cx="784800" cy="365125"/>
          </a:xfrm>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92063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hö, bild vä">
    <p:spTree>
      <p:nvGrpSpPr>
        <p:cNvPr id="1" name=""/>
        <p:cNvGrpSpPr/>
        <p:nvPr/>
      </p:nvGrpSpPr>
      <p:grpSpPr>
        <a:xfrm>
          <a:off x="0" y="0"/>
          <a:ext cx="0" cy="0"/>
          <a:chOff x="0" y="0"/>
          <a:chExt cx="0" cy="0"/>
        </a:xfrm>
      </p:grpSpPr>
      <p:sp>
        <p:nvSpPr>
          <p:cNvPr id="5" name="Rubrik 1"/>
          <p:cNvSpPr>
            <a:spLocks noGrp="1"/>
          </p:cNvSpPr>
          <p:nvPr>
            <p:ph type="title" hasCustomPrompt="1"/>
          </p:nvPr>
        </p:nvSpPr>
        <p:spPr>
          <a:xfrm>
            <a:off x="6456000" y="1269000"/>
            <a:ext cx="4950000" cy="900000"/>
          </a:xfrm>
          <a:prstGeom prst="rect">
            <a:avLst/>
          </a:prstGeom>
        </p:spPr>
        <p:txBody>
          <a:bodyPr anchor="ctr"/>
          <a:lstStyle>
            <a:lvl1pPr>
              <a:defRPr sz="4000"/>
            </a:lvl1pPr>
          </a:lstStyle>
          <a:p>
            <a:r>
              <a:rPr lang="sv-SE" dirty="0"/>
              <a:t>Rubrik</a:t>
            </a:r>
          </a:p>
        </p:txBody>
      </p:sp>
      <p:sp>
        <p:nvSpPr>
          <p:cNvPr id="6" name="Platshållare för text 7"/>
          <p:cNvSpPr>
            <a:spLocks noGrp="1"/>
          </p:cNvSpPr>
          <p:nvPr>
            <p:ph type="body" sz="quarter" idx="12" hasCustomPrompt="1"/>
          </p:nvPr>
        </p:nvSpPr>
        <p:spPr>
          <a:xfrm>
            <a:off x="6456000" y="2169000"/>
            <a:ext cx="4950000" cy="3420000"/>
          </a:xfrm>
          <a:prstGeom prst="rect">
            <a:avLst/>
          </a:prstGeom>
        </p:spPr>
        <p:txBody>
          <a:bodyPr/>
          <a:lstStyle>
            <a:lvl1pPr marL="285750" indent="-285750">
              <a:lnSpc>
                <a:spcPct val="100000"/>
              </a:lnSpc>
              <a:buFont typeface="Arial" panose="020B0604020202020204" pitchFamily="34" charset="0"/>
              <a:buChar char="•"/>
              <a:defRPr sz="2000" spc="0" baseline="0"/>
            </a:lvl1pPr>
            <a:lvl2pPr marL="517950" indent="-285750">
              <a:buFont typeface="Arial" panose="020B0604020202020204" pitchFamily="34" charset="0"/>
              <a:buChar char="•"/>
              <a:defRPr/>
            </a:lvl2pPr>
            <a:lvl3pPr marL="748350" indent="-285750">
              <a:buFont typeface="Arial" panose="020B0604020202020204" pitchFamily="34" charset="0"/>
              <a:buChar char="•"/>
              <a:defRPr/>
            </a:lvl3pPr>
            <a:lvl4pPr marL="978750" indent="-285750">
              <a:buFont typeface="Arial" panose="020B0604020202020204" pitchFamily="34" charset="0"/>
              <a:buChar char="•"/>
              <a:defRPr/>
            </a:lvl4pPr>
            <a:lvl5pPr marL="1173150" indent="-285750">
              <a:buFont typeface="Arial" panose="020B0604020202020204" pitchFamily="34" charset="0"/>
              <a:buChar char="•"/>
              <a:defRPr/>
            </a:lvl5pPr>
          </a:lstStyle>
          <a:p>
            <a:pPr lvl="0"/>
            <a:r>
              <a:rPr lang="sv-SE" dirty="0"/>
              <a:t>Skriv text här</a:t>
            </a:r>
          </a:p>
        </p:txBody>
      </p:sp>
      <p:sp>
        <p:nvSpPr>
          <p:cNvPr id="7" name="Platshållare för bild 9"/>
          <p:cNvSpPr>
            <a:spLocks noGrp="1"/>
          </p:cNvSpPr>
          <p:nvPr>
            <p:ph type="pic" sz="quarter" idx="13" hasCustomPrompt="1"/>
          </p:nvPr>
        </p:nvSpPr>
        <p:spPr>
          <a:xfrm>
            <a:off x="788400" y="1269000"/>
            <a:ext cx="5040000" cy="4320000"/>
          </a:xfrm>
          <a:prstGeom prst="rect">
            <a:avLst/>
          </a:prstGeom>
        </p:spPr>
        <p:txBody>
          <a:bodyPr/>
          <a:lstStyle>
            <a:lvl1pPr marL="0" indent="0">
              <a:buNone/>
              <a:defRPr/>
            </a:lvl1pPr>
          </a:lstStyle>
          <a:p>
            <a:r>
              <a:rPr lang="sv-SE" dirty="0"/>
              <a:t>Bild</a:t>
            </a:r>
          </a:p>
        </p:txBody>
      </p:sp>
      <p:sp>
        <p:nvSpPr>
          <p:cNvPr id="2" name="Platshållare för datum 1"/>
          <p:cNvSpPr>
            <a:spLocks noGrp="1"/>
          </p:cNvSpPr>
          <p:nvPr>
            <p:ph type="dt" sz="half" idx="14"/>
          </p:nvPr>
        </p:nvSpPr>
        <p:spPr/>
        <p:txBody>
          <a:bodyPr/>
          <a:lstStyle>
            <a:lvl1pPr>
              <a:defRPr sz="1000"/>
            </a:lvl1pPr>
          </a:lstStyle>
          <a:p>
            <a:r>
              <a:rPr lang="sv-SE" dirty="0"/>
              <a:t>20XX-XX-XX</a:t>
            </a:r>
          </a:p>
        </p:txBody>
      </p:sp>
      <p:sp>
        <p:nvSpPr>
          <p:cNvPr id="9" name="Platshållare för sidfot 8"/>
          <p:cNvSpPr>
            <a:spLocks noGrp="1"/>
          </p:cNvSpPr>
          <p:nvPr>
            <p:ph type="ftr" sz="quarter" idx="15"/>
          </p:nvPr>
        </p:nvSpPr>
        <p:spPr/>
        <p:txBody>
          <a:bodyPr/>
          <a:lstStyle>
            <a:lvl1pPr>
              <a:defRPr sz="1000"/>
            </a:lvl1pPr>
          </a:lstStyle>
          <a:p>
            <a:r>
              <a:rPr lang="sv-SE" dirty="0"/>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106066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6" name="Platshållare för diagram 5"/>
          <p:cNvSpPr>
            <a:spLocks noGrp="1"/>
          </p:cNvSpPr>
          <p:nvPr>
            <p:ph type="chart" sz="quarter" idx="12" hasCustomPrompt="1"/>
          </p:nvPr>
        </p:nvSpPr>
        <p:spPr>
          <a:xfrm>
            <a:off x="696000" y="1269000"/>
            <a:ext cx="10800000" cy="4320000"/>
          </a:xfrm>
          <a:prstGeom prst="rect">
            <a:avLst/>
          </a:prstGeom>
        </p:spPr>
        <p:txBody>
          <a:bodyPr/>
          <a:lstStyle>
            <a:lvl1pPr marL="0" indent="0" algn="l">
              <a:buNone/>
              <a:defRPr/>
            </a:lvl1pPr>
          </a:lstStyle>
          <a:p>
            <a:r>
              <a:rPr lang="sv-SE" dirty="0"/>
              <a:t>Diagram</a:t>
            </a:r>
          </a:p>
        </p:txBody>
      </p:sp>
      <p:sp>
        <p:nvSpPr>
          <p:cNvPr id="2" name="Platshållare för datum 1"/>
          <p:cNvSpPr>
            <a:spLocks noGrp="1"/>
          </p:cNvSpPr>
          <p:nvPr>
            <p:ph type="dt" sz="half" idx="13"/>
          </p:nvPr>
        </p:nvSpPr>
        <p:spPr/>
        <p:txBody>
          <a:bodyPr/>
          <a:lstStyle>
            <a:lvl1pPr>
              <a:defRPr sz="1000"/>
            </a:lvl1pPr>
          </a:lstStyle>
          <a:p>
            <a:r>
              <a:rPr lang="sv-SE" dirty="0"/>
              <a:t>20XX-XX-XX</a:t>
            </a:r>
          </a:p>
        </p:txBody>
      </p:sp>
      <p:sp>
        <p:nvSpPr>
          <p:cNvPr id="7" name="Platshållare för sidfot 6"/>
          <p:cNvSpPr>
            <a:spLocks noGrp="1"/>
          </p:cNvSpPr>
          <p:nvPr>
            <p:ph type="ftr" sz="quarter" idx="14"/>
          </p:nvPr>
        </p:nvSpPr>
        <p:spPr/>
        <p:txBody>
          <a:bodyPr/>
          <a:lstStyle>
            <a:lvl1pPr>
              <a:defRPr sz="1000"/>
            </a:lvl1pPr>
          </a:lstStyle>
          <a:p>
            <a:r>
              <a:rPr lang="sv-SE" dirty="0"/>
              <a:t>Titel</a:t>
            </a:r>
          </a:p>
        </p:txBody>
      </p:sp>
      <p:sp>
        <p:nvSpPr>
          <p:cNvPr id="8" name="Platshållare för bildnummer 7"/>
          <p:cNvSpPr>
            <a:spLocks noGrp="1"/>
          </p:cNvSpPr>
          <p:nvPr>
            <p:ph type="sldNum" sz="quarter" idx="15"/>
          </p:nvPr>
        </p:nvSpPr>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85580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4.xml"/><Relationship Id="rId7" Type="http://schemas.openxmlformats.org/officeDocument/2006/relationships/image" Target="../media/image3.sv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3.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5703571"/>
      </p:ext>
    </p:extLst>
  </p:cSld>
  <p:clrMap bg1="lt1" tx1="dk1" bg2="lt2" tx2="dk2" accent1="accent1" accent2="accent2" accent3="accent3" accent4="accent4" accent5="accent5" accent6="accent6" hlink="hlink" folHlink="folHlink"/>
  <p:sldLayoutIdLst>
    <p:sldLayoutId id="2147483651" r:id="rId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 6">
            <a:extLst>
              <a:ext uri="{FF2B5EF4-FFF2-40B4-BE49-F238E27FC236}">
                <a16:creationId xmlns:a16="http://schemas.microsoft.com/office/drawing/2014/main" id="{F6D06EDD-E5A3-40F5-94E9-EF10146AE402}"/>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5338665" y="0"/>
            <a:ext cx="1514670" cy="756000"/>
          </a:xfrm>
          <a:prstGeom prst="rect">
            <a:avLst/>
          </a:prstGeom>
          <a:blipFill>
            <a:blip r:embed="rId8"/>
            <a:stretch>
              <a:fillRect/>
            </a:stretch>
          </a:blipFill>
          <a:effectLst>
            <a:reflection stA="45000" endPos="1000" dist="50800" dir="5400000" sy="-100000" algn="bl" rotWithShape="0"/>
          </a:effectLst>
        </p:spPr>
      </p:pic>
      <p:sp>
        <p:nvSpPr>
          <p:cNvPr id="6"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r>
              <a:rPr lang="sv-SE" dirty="0"/>
              <a:t>20XX-XX-XX</a:t>
            </a:r>
          </a:p>
        </p:txBody>
      </p:sp>
      <p:sp>
        <p:nvSpPr>
          <p:cNvPr id="8"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dirty="0"/>
              <a:t>Titel</a:t>
            </a:r>
          </a:p>
        </p:txBody>
      </p:sp>
      <p:sp>
        <p:nvSpPr>
          <p:cNvPr id="9"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492816128"/>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56" r:id="rId3"/>
    <p:sldLayoutId id="2147483658" r:id="rId4"/>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7" orient="horz" pos="216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6">
            <a:extLst>
              <a:ext uri="{FF2B5EF4-FFF2-40B4-BE49-F238E27FC236}">
                <a16:creationId xmlns:a16="http://schemas.microsoft.com/office/drawing/2014/main" id="{F6D06EDD-E5A3-40F5-94E9-EF10146AE402}"/>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5338665" y="0"/>
            <a:ext cx="1514670" cy="756000"/>
          </a:xfrm>
          <a:prstGeom prst="rect">
            <a:avLst/>
          </a:prstGeom>
          <a:effectLst>
            <a:reflection stA="45000" endPos="1000" dist="50800" dir="5400000" sy="-100000" algn="bl" rotWithShape="0"/>
          </a:effectLst>
        </p:spPr>
      </p:pic>
      <p:sp>
        <p:nvSpPr>
          <p:cNvPr id="3"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r>
              <a:rPr lang="sv-SE" dirty="0"/>
              <a:t>20XX-XX-XX</a:t>
            </a:r>
          </a:p>
        </p:txBody>
      </p:sp>
      <p:sp>
        <p:nvSpPr>
          <p:cNvPr id="5"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dirty="0"/>
              <a:t>Titel</a:t>
            </a:r>
          </a:p>
        </p:txBody>
      </p:sp>
      <p:sp>
        <p:nvSpPr>
          <p:cNvPr id="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7074285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userDrawn="1">
          <p15:clr>
            <a:srgbClr val="F26B43"/>
          </p15:clr>
        </p15:guide>
        <p15:guide id="14"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trafikverket.se/resa-och-trafik/trafiksakerhet/sakerhet-vid-jarnvag/" TargetMode="External"/><Relationship Id="rId2" Type="http://schemas.openxmlformats.org/officeDocument/2006/relationships/hyperlink" Target="https://www.trafikverket.se/resa-och-trafik/jarnvag/jarnkoll--fakta-om-svensk-jarnvag/" TargetMode="External"/><Relationship Id="rId1" Type="http://schemas.openxmlformats.org/officeDocument/2006/relationships/slideLayout" Target="../slideLayouts/slideLayout5.xml"/><Relationship Id="rId5" Type="http://schemas.openxmlformats.org/officeDocument/2006/relationships/hyperlink" Target="https://www.trafikverket.se/resa-och-trafik/trafiksakerhet/sakerhet-vid-jarnvag/jarnvagens-livsfarliga-elledningar/" TargetMode="External"/><Relationship Id="rId4" Type="http://schemas.openxmlformats.org/officeDocument/2006/relationships/hyperlink" Target="http://www.trafikverket.se/"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youtube.com/watch?v=o4KVo8JE63Y" TargetMode="External"/><Relationship Id="rId2" Type="http://schemas.openxmlformats.org/officeDocument/2006/relationships/hyperlink" Target="https://www.youtube.com/watch?v=pWVvjFqH0UE" TargetMode="External"/><Relationship Id="rId1" Type="http://schemas.openxmlformats.org/officeDocument/2006/relationships/slideLayout" Target="../slideLayouts/slideLayout5.xml"/><Relationship Id="rId4" Type="http://schemas.openxmlformats.org/officeDocument/2006/relationships/hyperlink" Target="https://www.youtube.com/watch?v=Z4pMM6gKCOk"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suicidezero.se/" TargetMode="External"/><Relationship Id="rId2" Type="http://schemas.openxmlformats.org/officeDocument/2006/relationships/hyperlink" Target="https://ki.se/nasp"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14.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2160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10</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900000" y="1800000"/>
            <a:ext cx="6073200" cy="4180858"/>
          </a:xfrm>
        </p:spPr>
        <p:txBody>
          <a:bodyPr anchor="t" anchorCtr="0"/>
          <a:lstStyle/>
          <a:p>
            <a:pPr algn="l">
              <a:lnSpc>
                <a:spcPts val="2400"/>
              </a:lnSpc>
            </a:pPr>
            <a:r>
              <a:rPr lang="sv-SE" sz="1600" b="0" dirty="0"/>
              <a:t>Du är äntligen på väg hem från skolan. Matten drog över idag. Eftersom ni inte kunde sluta i tid fick du ta en senare buss. </a:t>
            </a:r>
            <a:br>
              <a:rPr lang="sv-SE" sz="1600" b="0" dirty="0"/>
            </a:br>
            <a:br>
              <a:rPr lang="sv-SE" sz="1600" b="0" dirty="0"/>
            </a:br>
            <a:r>
              <a:rPr lang="sv-SE" sz="1600" b="0" dirty="0"/>
              <a:t>Åh! Varför måste vi bo så långt från skolan? Det är ju helt värdelöst att behöva byta till tåg också! Kommer du ens hinna med bytet idag? Nästa tåg går ju först om en timme. Det är ju hur lång tid som helst att bara stå och vänta.</a:t>
            </a:r>
            <a:br>
              <a:rPr lang="sv-SE" sz="1600" b="0" dirty="0"/>
            </a:br>
            <a:br>
              <a:rPr lang="sv-SE" sz="1600" b="0" dirty="0"/>
            </a:br>
            <a:r>
              <a:rPr lang="sv-SE" sz="1600" b="0" dirty="0"/>
              <a:t>Nu rullar bussen äntligen in på stationen. Och där står ju tåget, på andra sidan järnvägsspåren. Men bommen är nedfälld och du kommer inte hinna om du ska vänta på att den öppnas. Det är ju så himla nära egentligen. </a:t>
            </a:r>
            <a:br>
              <a:rPr lang="sv-SE" sz="1600" b="0" dirty="0"/>
            </a:br>
            <a:br>
              <a:rPr lang="sv-SE" sz="1600" b="0" dirty="0"/>
            </a:br>
            <a:r>
              <a:rPr lang="sv-SE" sz="1600" b="0" dirty="0"/>
              <a:t>Du springer från bussen och är i hög fart på väg mot rälsen när du hör en hög varningssignal.</a:t>
            </a:r>
          </a:p>
        </p:txBody>
      </p:sp>
      <p:pic>
        <p:nvPicPr>
          <p:cNvPr id="6" name="Bildobjekt 5" descr="Illustration person i buss som vil hinna med tåget">
            <a:extLst>
              <a:ext uri="{FF2B5EF4-FFF2-40B4-BE49-F238E27FC236}">
                <a16:creationId xmlns:a16="http://schemas.microsoft.com/office/drawing/2014/main" id="{D6AD5768-F8CB-4103-9158-F7696AC46E63}"/>
              </a:ext>
            </a:extLst>
          </p:cNvPr>
          <p:cNvPicPr>
            <a:picLocks noChangeAspect="1"/>
          </p:cNvPicPr>
          <p:nvPr/>
        </p:nvPicPr>
        <p:blipFill>
          <a:blip r:embed="rId2"/>
          <a:stretch>
            <a:fillRect/>
          </a:stretch>
        </p:blipFill>
        <p:spPr>
          <a:xfrm>
            <a:off x="7740000" y="1800000"/>
            <a:ext cx="3687260" cy="2876748"/>
          </a:xfrm>
          <a:prstGeom prst="rect">
            <a:avLst/>
          </a:prstGeom>
        </p:spPr>
      </p:pic>
    </p:spTree>
    <p:extLst>
      <p:ext uri="{BB962C8B-B14F-4D97-AF65-F5344CB8AC3E}">
        <p14:creationId xmlns:p14="http://schemas.microsoft.com/office/powerpoint/2010/main" val="2145132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11</a:t>
            </a:fld>
            <a:endParaRPr lang="sv-SE" dirty="0"/>
          </a:p>
        </p:txBody>
      </p:sp>
      <p:pic>
        <p:nvPicPr>
          <p:cNvPr id="6" name="Bildobjekt 5" descr="Illustration person i buss som vill hinna med tåget">
            <a:extLst>
              <a:ext uri="{FF2B5EF4-FFF2-40B4-BE49-F238E27FC236}">
                <a16:creationId xmlns:a16="http://schemas.microsoft.com/office/drawing/2014/main" id="{5FA38D81-D265-374D-4402-D67440EFFEC9}"/>
              </a:ext>
            </a:extLst>
          </p:cNvPr>
          <p:cNvPicPr>
            <a:picLocks noChangeAspect="1"/>
          </p:cNvPicPr>
          <p:nvPr/>
        </p:nvPicPr>
        <p:blipFill>
          <a:blip r:embed="rId2"/>
          <a:stretch>
            <a:fillRect/>
          </a:stretch>
        </p:blipFill>
        <p:spPr>
          <a:xfrm>
            <a:off x="7740000" y="1800000"/>
            <a:ext cx="3687260" cy="2876748"/>
          </a:xfrm>
          <a:prstGeom prst="rect">
            <a:avLst/>
          </a:prstGeom>
        </p:spPr>
      </p:pic>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900000" y="1800000"/>
            <a:ext cx="6073200" cy="269869"/>
          </a:xfrm>
        </p:spPr>
        <p:txBody>
          <a:bodyPr anchor="t" anchorCtr="0"/>
          <a:lstStyle/>
          <a:p>
            <a:pPr algn="l"/>
            <a:r>
              <a:rPr lang="sv-SE" sz="1600" b="1" i="0" u="none" strike="noStrike" baseline="0" dirty="0">
                <a:solidFill>
                  <a:srgbClr val="FFFFFF"/>
                </a:solidFill>
                <a:latin typeface="+mn-lt"/>
              </a:rPr>
              <a:t>Frågor:</a:t>
            </a:r>
            <a:endParaRPr lang="sv-SE" sz="1600" b="0" dirty="0">
              <a:latin typeface="+mn-lt"/>
            </a:endParaRPr>
          </a:p>
        </p:txBody>
      </p:sp>
      <p:sp>
        <p:nvSpPr>
          <p:cNvPr id="7" name="Rubrik 1">
            <a:extLst>
              <a:ext uri="{FF2B5EF4-FFF2-40B4-BE49-F238E27FC236}">
                <a16:creationId xmlns:a16="http://schemas.microsoft.com/office/drawing/2014/main" id="{E58C5F31-9D2F-4E55-ACD0-9B469CEBB9A1}"/>
              </a:ext>
            </a:extLst>
          </p:cNvPr>
          <p:cNvSpPr txBox="1">
            <a:spLocks/>
          </p:cNvSpPr>
          <p:nvPr/>
        </p:nvSpPr>
        <p:spPr>
          <a:xfrm>
            <a:off x="900000" y="2232000"/>
            <a:ext cx="6073200" cy="2211583"/>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60000" indent="-360000" algn="l">
              <a:lnSpc>
                <a:spcPts val="2400"/>
              </a:lnSpc>
              <a:spcAft>
                <a:spcPts val="800"/>
              </a:spcAft>
              <a:buFont typeface="+mj-lt"/>
              <a:buAutoNum type="alphaUcPeriod"/>
            </a:pPr>
            <a:r>
              <a:rPr lang="sv-SE" sz="1600" b="0" dirty="0">
                <a:solidFill>
                  <a:srgbClr val="FFFFFF"/>
                </a:solidFill>
                <a:latin typeface="+mn-lt"/>
              </a:rPr>
              <a:t>Kan det passera tåg samtidigt som andra tåg står inne på stationen? </a:t>
            </a:r>
          </a:p>
          <a:p>
            <a:pPr marL="360000" indent="-360000" algn="l">
              <a:lnSpc>
                <a:spcPts val="2400"/>
              </a:lnSpc>
              <a:spcAft>
                <a:spcPts val="800"/>
              </a:spcAft>
              <a:buFont typeface="+mj-lt"/>
              <a:buAutoNum type="alphaUcPeriod"/>
            </a:pPr>
            <a:r>
              <a:rPr lang="sv-SE" sz="1600" b="0" dirty="0">
                <a:solidFill>
                  <a:srgbClr val="FFFFFF"/>
                </a:solidFill>
                <a:latin typeface="+mn-lt"/>
              </a:rPr>
              <a:t>Vilken hastighet kan ett tåg ha när det passerar en station?</a:t>
            </a:r>
          </a:p>
          <a:p>
            <a:pPr marL="360000" indent="-360000" algn="l">
              <a:lnSpc>
                <a:spcPts val="2400"/>
              </a:lnSpc>
              <a:spcAft>
                <a:spcPts val="800"/>
              </a:spcAft>
              <a:buFont typeface="+mj-lt"/>
              <a:buAutoNum type="alphaUcPeriod"/>
            </a:pPr>
            <a:r>
              <a:rPr lang="sv-SE" sz="1600" b="0" dirty="0">
                <a:solidFill>
                  <a:srgbClr val="FFFFFF"/>
                </a:solidFill>
                <a:latin typeface="+mn-lt"/>
              </a:rPr>
              <a:t>En person som genar över ett spår kan orsaka</a:t>
            </a:r>
            <a:br>
              <a:rPr lang="sv-SE" sz="1600" b="0" dirty="0">
                <a:solidFill>
                  <a:srgbClr val="FFFFFF"/>
                </a:solidFill>
                <a:latin typeface="+mn-lt"/>
              </a:rPr>
            </a:br>
            <a:r>
              <a:rPr lang="sv-SE" sz="1600" b="0" dirty="0">
                <a:solidFill>
                  <a:srgbClr val="FFFFFF"/>
                </a:solidFill>
                <a:latin typeface="+mn-lt"/>
              </a:rPr>
              <a:t>förseningar för många andra människor. Hur många tåg stoppas varje dag för att någon genar?</a:t>
            </a:r>
            <a:endParaRPr lang="sv-SE" sz="1600" b="0" dirty="0">
              <a:latin typeface="+mn-lt"/>
            </a:endParaRPr>
          </a:p>
        </p:txBody>
      </p:sp>
      <p:sp>
        <p:nvSpPr>
          <p:cNvPr id="8" name="Rubrik 1">
            <a:extLst>
              <a:ext uri="{FF2B5EF4-FFF2-40B4-BE49-F238E27FC236}">
                <a16:creationId xmlns:a16="http://schemas.microsoft.com/office/drawing/2014/main" id="{25BDCC5B-AC76-4D6D-9AE3-A5DA2D39B8F3}"/>
              </a:ext>
            </a:extLst>
          </p:cNvPr>
          <p:cNvSpPr txBox="1">
            <a:spLocks/>
          </p:cNvSpPr>
          <p:nvPr/>
        </p:nvSpPr>
        <p:spPr>
          <a:xfrm>
            <a:off x="900000" y="4500000"/>
            <a:ext cx="6073200" cy="41090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lnSpc>
                <a:spcPts val="2400"/>
              </a:lnSpc>
              <a:spcAft>
                <a:spcPts val="800"/>
              </a:spcAft>
            </a:pPr>
            <a:r>
              <a:rPr lang="sv-SE" sz="1600" dirty="0"/>
              <a:t>Svar:</a:t>
            </a:r>
            <a:endParaRPr lang="sv-SE" sz="1600" b="0" dirty="0">
              <a:latin typeface="+mn-lt"/>
            </a:endParaRPr>
          </a:p>
        </p:txBody>
      </p:sp>
      <p:sp>
        <p:nvSpPr>
          <p:cNvPr id="9" name="Rubrik 1">
            <a:extLst>
              <a:ext uri="{FF2B5EF4-FFF2-40B4-BE49-F238E27FC236}">
                <a16:creationId xmlns:a16="http://schemas.microsoft.com/office/drawing/2014/main" id="{00FD19DF-D4D6-42AF-84F1-06D57B15FE62}"/>
              </a:ext>
            </a:extLst>
          </p:cNvPr>
          <p:cNvSpPr txBox="1">
            <a:spLocks/>
          </p:cNvSpPr>
          <p:nvPr/>
        </p:nvSpPr>
        <p:spPr>
          <a:xfrm>
            <a:off x="900000" y="4932000"/>
            <a:ext cx="6073200" cy="170108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60000" indent="-360000" algn="l">
              <a:lnSpc>
                <a:spcPts val="2400"/>
              </a:lnSpc>
              <a:spcAft>
                <a:spcPts val="800"/>
              </a:spcAft>
              <a:buFont typeface="+mj-lt"/>
              <a:buAutoNum type="alphaLcParenR"/>
            </a:pPr>
            <a:r>
              <a:rPr lang="sv-SE" sz="1600" b="0" dirty="0"/>
              <a:t>Ja</a:t>
            </a:r>
          </a:p>
          <a:p>
            <a:pPr marL="360000" indent="-360000" algn="l">
              <a:lnSpc>
                <a:spcPts val="2400"/>
              </a:lnSpc>
              <a:spcAft>
                <a:spcPts val="800"/>
              </a:spcAft>
              <a:buFont typeface="+mj-lt"/>
              <a:buAutoNum type="alphaLcParenR"/>
            </a:pPr>
            <a:r>
              <a:rPr lang="sv-SE" sz="1600" b="0" dirty="0"/>
              <a:t>Upp till 200 kilometer i timmen</a:t>
            </a:r>
          </a:p>
          <a:p>
            <a:pPr marL="360000" indent="-360000" algn="l">
              <a:lnSpc>
                <a:spcPts val="2400"/>
              </a:lnSpc>
              <a:spcAft>
                <a:spcPts val="800"/>
              </a:spcAft>
              <a:buFont typeface="+mj-lt"/>
              <a:buAutoNum type="alphaLcParenR"/>
            </a:pPr>
            <a:r>
              <a:rPr lang="sv-SE" sz="1600" b="0" dirty="0"/>
              <a:t>Upp till 80 tåg varje dag</a:t>
            </a:r>
            <a:endParaRPr lang="sv-SE" sz="1600" b="0" dirty="0">
              <a:latin typeface="+mn-lt"/>
            </a:endParaRPr>
          </a:p>
        </p:txBody>
      </p:sp>
    </p:spTree>
    <p:extLst>
      <p:ext uri="{BB962C8B-B14F-4D97-AF65-F5344CB8AC3E}">
        <p14:creationId xmlns:p14="http://schemas.microsoft.com/office/powerpoint/2010/main" val="417844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12</a:t>
            </a:fld>
            <a:endParaRPr lang="sv-SE" dirty="0"/>
          </a:p>
        </p:txBody>
      </p:sp>
      <p:sp>
        <p:nvSpPr>
          <p:cNvPr id="2" name="Rubrik 1"/>
          <p:cNvSpPr>
            <a:spLocks noGrp="1"/>
          </p:cNvSpPr>
          <p:nvPr>
            <p:ph type="title"/>
          </p:nvPr>
        </p:nvSpPr>
        <p:spPr>
          <a:xfrm>
            <a:off x="0" y="2520000"/>
            <a:ext cx="12192000" cy="1080000"/>
          </a:xfrm>
        </p:spPr>
        <p:txBody>
          <a:bodyPr anchor="t" anchorCtr="0"/>
          <a:lstStyle/>
          <a:p>
            <a:r>
              <a:rPr lang="sv-SE" dirty="0"/>
              <a:t>Lokföraren </a:t>
            </a:r>
          </a:p>
        </p:txBody>
      </p:sp>
    </p:spTree>
    <p:extLst>
      <p:ext uri="{BB962C8B-B14F-4D97-AF65-F5344CB8AC3E}">
        <p14:creationId xmlns:p14="http://schemas.microsoft.com/office/powerpoint/2010/main" val="1193584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13</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5220000" y="1800000"/>
            <a:ext cx="6699114" cy="4180858"/>
          </a:xfrm>
        </p:spPr>
        <p:txBody>
          <a:bodyPr anchor="t" anchorCtr="0"/>
          <a:lstStyle/>
          <a:p>
            <a:pPr algn="l">
              <a:lnSpc>
                <a:spcPts val="2400"/>
              </a:lnSpc>
            </a:pPr>
            <a:r>
              <a:rPr lang="sv-SE" sz="1600" b="0" dirty="0"/>
              <a:t>Klockan är strax efter åtta. Det är nästan helt mörkt. Lukas har kört tåget ända sedan lunchtid och nu ska han äntligen få komma hem och mysa med sin familj. </a:t>
            </a:r>
            <a:br>
              <a:rPr lang="sv-SE" sz="1600" b="0" dirty="0"/>
            </a:br>
            <a:br>
              <a:rPr lang="sv-SE" sz="1600" b="0" dirty="0"/>
            </a:br>
            <a:r>
              <a:rPr lang="sv-SE" sz="1600" b="0" dirty="0"/>
              <a:t>Plötsligt får Lukas ett meddelande. Någon har korsat spåret där man inte får. Bara några hundra meter framför tåget. Lukas börjar bromsa och gör sig beredd att använda lokets tuta. Samtidigt som han gör det ser han plötsligt ett par förskräckta ögon titta in i förarhytten. En pojke står vid sidan av spåret och stirrar med öppen mun när Lukas tåg svischar förbi.</a:t>
            </a:r>
          </a:p>
        </p:txBody>
      </p:sp>
      <p:pic>
        <p:nvPicPr>
          <p:cNvPr id="7" name="Bildobjekt 6" descr="Illustration barn som leker med boll nära järnväg">
            <a:extLst>
              <a:ext uri="{FF2B5EF4-FFF2-40B4-BE49-F238E27FC236}">
                <a16:creationId xmlns:a16="http://schemas.microsoft.com/office/drawing/2014/main" id="{3D78886B-9FAC-37C1-50B1-E4B1D11D6FEB}"/>
              </a:ext>
            </a:extLst>
          </p:cNvPr>
          <p:cNvPicPr>
            <a:picLocks noChangeAspect="1"/>
          </p:cNvPicPr>
          <p:nvPr/>
        </p:nvPicPr>
        <p:blipFill rotWithShape="1">
          <a:blip r:embed="rId2"/>
          <a:srcRect l="56931"/>
          <a:stretch/>
        </p:blipFill>
        <p:spPr>
          <a:xfrm>
            <a:off x="0" y="1276474"/>
            <a:ext cx="4517136" cy="4202956"/>
          </a:xfrm>
          <a:prstGeom prst="rect">
            <a:avLst/>
          </a:prstGeom>
        </p:spPr>
      </p:pic>
    </p:spTree>
    <p:extLst>
      <p:ext uri="{BB962C8B-B14F-4D97-AF65-F5344CB8AC3E}">
        <p14:creationId xmlns:p14="http://schemas.microsoft.com/office/powerpoint/2010/main" val="3773821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14</a:t>
            </a:fld>
            <a:endParaRPr lang="sv-SE" dirty="0"/>
          </a:p>
        </p:txBody>
      </p:sp>
      <p:pic>
        <p:nvPicPr>
          <p:cNvPr id="2" name="Bildobjekt 1" descr="Illustration barn som leker med boll nära järnväg">
            <a:extLst>
              <a:ext uri="{FF2B5EF4-FFF2-40B4-BE49-F238E27FC236}">
                <a16:creationId xmlns:a16="http://schemas.microsoft.com/office/drawing/2014/main" id="{A0A53E6C-7AD1-FABC-2BE0-A23AD82BFEFD}"/>
              </a:ext>
            </a:extLst>
          </p:cNvPr>
          <p:cNvPicPr>
            <a:picLocks noChangeAspect="1"/>
          </p:cNvPicPr>
          <p:nvPr/>
        </p:nvPicPr>
        <p:blipFill rotWithShape="1">
          <a:blip r:embed="rId2"/>
          <a:srcRect l="56931"/>
          <a:stretch/>
        </p:blipFill>
        <p:spPr>
          <a:xfrm>
            <a:off x="0" y="1276474"/>
            <a:ext cx="4517136" cy="4202956"/>
          </a:xfrm>
          <a:prstGeom prst="rect">
            <a:avLst/>
          </a:prstGeom>
        </p:spPr>
      </p:pic>
      <p:sp>
        <p:nvSpPr>
          <p:cNvPr id="6" name="Rubrik 1">
            <a:extLst>
              <a:ext uri="{FF2B5EF4-FFF2-40B4-BE49-F238E27FC236}">
                <a16:creationId xmlns:a16="http://schemas.microsoft.com/office/drawing/2014/main" id="{ABB9BB99-01EF-4300-9413-F235B212B007}"/>
              </a:ext>
            </a:extLst>
          </p:cNvPr>
          <p:cNvSpPr txBox="1">
            <a:spLocks noGrp="1"/>
          </p:cNvSpPr>
          <p:nvPr>
            <p:ph type="title" idx="4294967295"/>
          </p:nvPr>
        </p:nvSpPr>
        <p:spPr>
          <a:xfrm>
            <a:off x="5220000" y="1800000"/>
            <a:ext cx="6073200" cy="2698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1600" b="1" i="0" u="none" strike="noStrike" kern="1200" cap="none" spc="0" normalizeH="0" baseline="0" noProof="0" dirty="0">
                <a:ln>
                  <a:noFill/>
                </a:ln>
                <a:solidFill>
                  <a:srgbClr val="FFFFFF"/>
                </a:solidFill>
                <a:effectLst/>
                <a:uLnTx/>
                <a:uFillTx/>
                <a:latin typeface="+mn-lt"/>
                <a:ea typeface="+mj-ea"/>
                <a:cs typeface="+mj-cs"/>
              </a:rPr>
              <a:t>Frågor:</a:t>
            </a:r>
            <a:endParaRPr kumimoji="0" lang="sv-SE" sz="1600" b="0" i="0" u="none" strike="noStrike" kern="1200" cap="none" spc="0" normalizeH="0" baseline="0" noProof="0" dirty="0">
              <a:ln>
                <a:noFill/>
              </a:ln>
              <a:solidFill>
                <a:schemeClr val="bg1"/>
              </a:solidFill>
              <a:effectLst/>
              <a:uLnTx/>
              <a:uFillTx/>
              <a:latin typeface="+mn-lt"/>
              <a:ea typeface="+mj-ea"/>
              <a:cs typeface="+mj-cs"/>
            </a:endParaRPr>
          </a:p>
        </p:txBody>
      </p:sp>
      <p:sp>
        <p:nvSpPr>
          <p:cNvPr id="7" name="Rubrik 1">
            <a:extLst>
              <a:ext uri="{FF2B5EF4-FFF2-40B4-BE49-F238E27FC236}">
                <a16:creationId xmlns:a16="http://schemas.microsoft.com/office/drawing/2014/main" id="{D9AA164B-4586-43E5-8819-EFC68948B21A}"/>
              </a:ext>
            </a:extLst>
          </p:cNvPr>
          <p:cNvSpPr txBox="1">
            <a:spLocks/>
          </p:cNvSpPr>
          <p:nvPr/>
        </p:nvSpPr>
        <p:spPr>
          <a:xfrm>
            <a:off x="5220000" y="3758177"/>
            <a:ext cx="6073200" cy="41090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lnSpc>
                <a:spcPts val="2400"/>
              </a:lnSpc>
              <a:spcAft>
                <a:spcPts val="800"/>
              </a:spcAft>
            </a:pPr>
            <a:r>
              <a:rPr lang="sv-SE" sz="1600" dirty="0"/>
              <a:t>Svar:</a:t>
            </a:r>
            <a:endParaRPr lang="sv-SE" sz="1600" b="0" dirty="0">
              <a:latin typeface="+mn-lt"/>
            </a:endParaRPr>
          </a:p>
        </p:txBody>
      </p:sp>
      <p:sp>
        <p:nvSpPr>
          <p:cNvPr id="8" name="Rubrik 1">
            <a:extLst>
              <a:ext uri="{FF2B5EF4-FFF2-40B4-BE49-F238E27FC236}">
                <a16:creationId xmlns:a16="http://schemas.microsoft.com/office/drawing/2014/main" id="{AD491A86-B44E-43F3-8E0E-5D429D75A0C0}"/>
              </a:ext>
            </a:extLst>
          </p:cNvPr>
          <p:cNvSpPr txBox="1">
            <a:spLocks/>
          </p:cNvSpPr>
          <p:nvPr/>
        </p:nvSpPr>
        <p:spPr>
          <a:xfrm>
            <a:off x="5220000" y="4171030"/>
            <a:ext cx="6721028" cy="2196000"/>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60000" indent="-360000" algn="l">
              <a:lnSpc>
                <a:spcPts val="1600"/>
              </a:lnSpc>
              <a:spcAft>
                <a:spcPts val="800"/>
              </a:spcAft>
              <a:buFont typeface="+mj-lt"/>
              <a:buAutoNum type="alphaLcParenR"/>
            </a:pPr>
            <a:r>
              <a:rPr lang="sv-SE" sz="1200" b="0" dirty="0">
                <a:solidFill>
                  <a:srgbClr val="FFFFFF"/>
                </a:solidFill>
              </a:rPr>
              <a:t>Det är bara tillåtet att korsa spåren på godkända platser, till exempel via plankorsningar med eller utan bommar, på en bro över spåren eller en tunnel under spåren</a:t>
            </a:r>
          </a:p>
          <a:p>
            <a:pPr marL="360000" indent="-360000" algn="l">
              <a:lnSpc>
                <a:spcPts val="1600"/>
              </a:lnSpc>
              <a:spcAft>
                <a:spcPts val="800"/>
              </a:spcAft>
              <a:buFont typeface="+mj-lt"/>
              <a:buAutoNum type="alphaLcParenR"/>
            </a:pPr>
            <a:r>
              <a:rPr lang="sv-SE" sz="1200" b="0" dirty="0">
                <a:solidFill>
                  <a:srgbClr val="FFFFFF"/>
                </a:solidFill>
              </a:rPr>
              <a:t>Nej, du får inte vara på någon del av banan. </a:t>
            </a:r>
            <a:r>
              <a:rPr lang="sv-SE" sz="1200" b="0" dirty="0"/>
              <a:t>Även om  till exempel ett tåg står stilla så är elen är alltid på, och den är livsfarlig att komma nära. </a:t>
            </a:r>
            <a:endParaRPr lang="sv-SE" sz="1200" b="0" dirty="0">
              <a:solidFill>
                <a:srgbClr val="FFFFFF"/>
              </a:solidFill>
            </a:endParaRPr>
          </a:p>
          <a:p>
            <a:pPr marL="360000" indent="-360000" algn="l">
              <a:lnSpc>
                <a:spcPts val="1600"/>
              </a:lnSpc>
              <a:spcAft>
                <a:spcPts val="800"/>
              </a:spcAft>
              <a:buFont typeface="+mj-lt"/>
              <a:buAutoNum type="alphaLcParenR"/>
            </a:pPr>
            <a:r>
              <a:rPr lang="sv-SE" sz="1200" b="0" dirty="0">
                <a:solidFill>
                  <a:srgbClr val="FFFFFF"/>
                </a:solidFill>
              </a:rPr>
              <a:t>Varje dag rullar över 3 200 persontåg och 500 godståg på den svenska järnvägen. </a:t>
            </a:r>
            <a:br>
              <a:rPr lang="sv-SE" sz="1200" b="0" dirty="0">
                <a:solidFill>
                  <a:srgbClr val="FFFFFF"/>
                </a:solidFill>
              </a:rPr>
            </a:br>
            <a:r>
              <a:rPr lang="sv-SE" sz="1200" b="0" dirty="0">
                <a:solidFill>
                  <a:srgbClr val="FFFFFF"/>
                </a:solidFill>
              </a:rPr>
              <a:t>Utöver dessa rullar det olika arbetsfordon och tåg som exempelvis är på väg till </a:t>
            </a:r>
            <a:br>
              <a:rPr lang="sv-SE" sz="1200" b="0" dirty="0">
                <a:solidFill>
                  <a:srgbClr val="FFFFFF"/>
                </a:solidFill>
              </a:rPr>
            </a:br>
            <a:r>
              <a:rPr lang="sv-SE" sz="1200" b="0" dirty="0">
                <a:solidFill>
                  <a:srgbClr val="FFFFFF"/>
                </a:solidFill>
              </a:rPr>
              <a:t>en depå för att städas. </a:t>
            </a:r>
            <a:endParaRPr lang="sv-SE" sz="1200" b="0" dirty="0"/>
          </a:p>
        </p:txBody>
      </p:sp>
      <p:sp>
        <p:nvSpPr>
          <p:cNvPr id="9" name="Rubrik 1">
            <a:extLst>
              <a:ext uri="{FF2B5EF4-FFF2-40B4-BE49-F238E27FC236}">
                <a16:creationId xmlns:a16="http://schemas.microsoft.com/office/drawing/2014/main" id="{69651D48-9E37-4B06-AF74-9EE3F627E72C}"/>
              </a:ext>
            </a:extLst>
          </p:cNvPr>
          <p:cNvSpPr txBox="1">
            <a:spLocks/>
          </p:cNvSpPr>
          <p:nvPr/>
        </p:nvSpPr>
        <p:spPr>
          <a:xfrm>
            <a:off x="5220000" y="2232000"/>
            <a:ext cx="6721028" cy="1569501"/>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42900" indent="-342900" algn="l">
              <a:lnSpc>
                <a:spcPts val="2400"/>
              </a:lnSpc>
              <a:spcAft>
                <a:spcPts val="800"/>
              </a:spcAft>
              <a:buFont typeface="+mj-lt"/>
              <a:buAutoNum type="alphaUcPeriod"/>
            </a:pPr>
            <a:r>
              <a:rPr lang="sv-SE" sz="1600" b="0" dirty="0">
                <a:latin typeface="+mn-lt"/>
              </a:rPr>
              <a:t>Spåren är för tågen. Det är aldrig ok att använda spår som promenadväg. Men var är det ok att korsa spåren?</a:t>
            </a:r>
          </a:p>
          <a:p>
            <a:pPr marL="342900" indent="-342900" algn="l">
              <a:lnSpc>
                <a:spcPts val="2400"/>
              </a:lnSpc>
              <a:spcAft>
                <a:spcPts val="800"/>
              </a:spcAft>
              <a:buFont typeface="+mj-lt"/>
              <a:buAutoNum type="alphaUcPeriod"/>
            </a:pPr>
            <a:r>
              <a:rPr lang="sv-SE" sz="1600" b="0" dirty="0">
                <a:latin typeface="+mn-lt"/>
              </a:rPr>
              <a:t>Är det bara på spåren det är förbjudet att vara? </a:t>
            </a:r>
          </a:p>
          <a:p>
            <a:pPr marL="342900" indent="-342900" algn="l">
              <a:lnSpc>
                <a:spcPts val="2400"/>
              </a:lnSpc>
              <a:spcAft>
                <a:spcPts val="800"/>
              </a:spcAft>
              <a:buFont typeface="+mj-lt"/>
              <a:buAutoNum type="alphaUcPeriod"/>
            </a:pPr>
            <a:r>
              <a:rPr lang="sv-SE" sz="1600" b="0" dirty="0">
                <a:latin typeface="+mn-lt"/>
              </a:rPr>
              <a:t>Hur många tåg tror du det går varje dag?</a:t>
            </a:r>
          </a:p>
        </p:txBody>
      </p:sp>
    </p:spTree>
    <p:extLst>
      <p:ext uri="{BB962C8B-B14F-4D97-AF65-F5344CB8AC3E}">
        <p14:creationId xmlns:p14="http://schemas.microsoft.com/office/powerpoint/2010/main" val="157287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15</a:t>
            </a:fld>
            <a:endParaRPr lang="sv-SE" dirty="0"/>
          </a:p>
        </p:txBody>
      </p:sp>
      <p:sp>
        <p:nvSpPr>
          <p:cNvPr id="2" name="Rubrik 1"/>
          <p:cNvSpPr>
            <a:spLocks noGrp="1"/>
          </p:cNvSpPr>
          <p:nvPr>
            <p:ph type="title"/>
          </p:nvPr>
        </p:nvSpPr>
        <p:spPr>
          <a:xfrm>
            <a:off x="0" y="2520000"/>
            <a:ext cx="12192000" cy="1937700"/>
          </a:xfrm>
        </p:spPr>
        <p:txBody>
          <a:bodyPr anchor="t" anchorCtr="0"/>
          <a:lstStyle/>
          <a:p>
            <a:r>
              <a:rPr lang="sv-SE" dirty="0"/>
              <a:t>Cyklisten med </a:t>
            </a:r>
            <a:br>
              <a:rPr lang="sv-SE" dirty="0"/>
            </a:br>
            <a:r>
              <a:rPr lang="sv-SE" dirty="0"/>
              <a:t>musik i öronen</a:t>
            </a:r>
          </a:p>
        </p:txBody>
      </p:sp>
    </p:spTree>
    <p:extLst>
      <p:ext uri="{BB962C8B-B14F-4D97-AF65-F5344CB8AC3E}">
        <p14:creationId xmlns:p14="http://schemas.microsoft.com/office/powerpoint/2010/main" val="2690446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16</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899999" y="1800000"/>
            <a:ext cx="6470065" cy="4682504"/>
          </a:xfrm>
        </p:spPr>
        <p:txBody>
          <a:bodyPr anchor="t" anchorCtr="0"/>
          <a:lstStyle/>
          <a:p>
            <a:pPr algn="l">
              <a:lnSpc>
                <a:spcPts val="2400"/>
              </a:lnSpc>
            </a:pPr>
            <a:r>
              <a:rPr lang="sv-SE" sz="1600" b="0" dirty="0"/>
              <a:t>Det finns inget bättre än att känna basen från musiken dunka i öronen samtidigt som man forsar fram på cykeln. De små ojämnheterna från vägen gör cyklingen till en del av musikupplevelsen. Det är nästan ingen trafik så här dags och du vet att du hinner två låtar till innan du är hemma. Du har till och med en spellista som heter ”hem!”</a:t>
            </a:r>
            <a:br>
              <a:rPr lang="sv-SE" sz="1600" b="0" dirty="0"/>
            </a:br>
            <a:br>
              <a:rPr lang="sv-SE" sz="1600" b="0" dirty="0"/>
            </a:br>
            <a:r>
              <a:rPr lang="sv-SE" sz="1600" b="0" dirty="0"/>
              <a:t>En kurva kvar innan tågspåret. Musiken dunkar. Hjärtat dunkar. Benen pumpar. Snart är du vid den obevakade övergången nära huset där du bor. Du ser tåget på avstånd, men du hinner nog. </a:t>
            </a:r>
            <a:br>
              <a:rPr lang="sv-SE" sz="1600" b="0" dirty="0"/>
            </a:br>
            <a:r>
              <a:rPr lang="sv-SE" sz="1600" b="0" dirty="0"/>
              <a:t>Men hur var det nu igen…</a:t>
            </a:r>
          </a:p>
        </p:txBody>
      </p:sp>
      <p:pic>
        <p:nvPicPr>
          <p:cNvPr id="6" name="Bildobjekt 5" descr="Illustration person som cyklar">
            <a:extLst>
              <a:ext uri="{FF2B5EF4-FFF2-40B4-BE49-F238E27FC236}">
                <a16:creationId xmlns:a16="http://schemas.microsoft.com/office/drawing/2014/main" id="{947957F0-3807-F39E-E013-8FEE8845D785}"/>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8280000" y="1980000"/>
            <a:ext cx="3263900" cy="3251200"/>
          </a:xfrm>
          <a:prstGeom prst="rect">
            <a:avLst/>
          </a:prstGeom>
        </p:spPr>
      </p:pic>
    </p:spTree>
    <p:extLst>
      <p:ext uri="{BB962C8B-B14F-4D97-AF65-F5344CB8AC3E}">
        <p14:creationId xmlns:p14="http://schemas.microsoft.com/office/powerpoint/2010/main" val="2959090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17</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900000" y="1800000"/>
            <a:ext cx="6519703" cy="510063"/>
          </a:xfrm>
        </p:spPr>
        <p:txBody>
          <a:bodyPr anchor="t" anchorCtr="0"/>
          <a:lstStyle/>
          <a:p>
            <a:pPr algn="l" defTabSz="396000">
              <a:lnSpc>
                <a:spcPts val="2400"/>
              </a:lnSpc>
            </a:pPr>
            <a:r>
              <a:rPr lang="sv-SE" sz="1600" dirty="0"/>
              <a:t>Frågor:</a:t>
            </a:r>
            <a:endParaRPr lang="sv-SE" sz="1600" b="0" dirty="0"/>
          </a:p>
        </p:txBody>
      </p:sp>
      <p:sp>
        <p:nvSpPr>
          <p:cNvPr id="6" name="Rubrik 1">
            <a:extLst>
              <a:ext uri="{FF2B5EF4-FFF2-40B4-BE49-F238E27FC236}">
                <a16:creationId xmlns:a16="http://schemas.microsoft.com/office/drawing/2014/main" id="{47BFAD4A-B570-4E48-A7E7-FF9608A0492F}"/>
              </a:ext>
            </a:extLst>
          </p:cNvPr>
          <p:cNvSpPr txBox="1">
            <a:spLocks/>
          </p:cNvSpPr>
          <p:nvPr/>
        </p:nvSpPr>
        <p:spPr>
          <a:xfrm>
            <a:off x="900000" y="2232000"/>
            <a:ext cx="6759666" cy="2656258"/>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42900" indent="-342900" algn="l" defTabSz="396000">
              <a:lnSpc>
                <a:spcPts val="2400"/>
              </a:lnSpc>
              <a:spcAft>
                <a:spcPts val="800"/>
              </a:spcAft>
              <a:buFont typeface="+mj-lt"/>
              <a:buAutoNum type="alphaUcPeriod"/>
            </a:pPr>
            <a:r>
              <a:rPr lang="sv-SE" sz="1600" b="0" dirty="0"/>
              <a:t>Sänker tågen hastigheten när de passerar obevakade övergångar så det hinner stanna om någon inte märker att det kommer?</a:t>
            </a:r>
          </a:p>
          <a:p>
            <a:pPr marL="342900" indent="-342900" algn="l" defTabSz="396000">
              <a:lnSpc>
                <a:spcPts val="2400"/>
              </a:lnSpc>
              <a:spcAft>
                <a:spcPts val="800"/>
              </a:spcAft>
              <a:buFont typeface="+mj-lt"/>
              <a:buAutoNum type="alphaUcPeriod"/>
            </a:pPr>
            <a:r>
              <a:rPr lang="sv-SE" sz="1600" b="0" dirty="0"/>
              <a:t>Är det ok att stanna på spåren om du får något fel på cykeln?</a:t>
            </a:r>
          </a:p>
          <a:p>
            <a:pPr marL="342900" indent="-342900" algn="l" defTabSz="396000">
              <a:lnSpc>
                <a:spcPts val="2400"/>
              </a:lnSpc>
              <a:spcAft>
                <a:spcPts val="800"/>
              </a:spcAft>
              <a:buFont typeface="+mj-lt"/>
              <a:buAutoNum type="alphaUcPeriod"/>
            </a:pPr>
            <a:r>
              <a:rPr lang="sv-SE" sz="1600" b="0" dirty="0"/>
              <a:t>Kan en godkänd plats att korsa spåren på ändå vara farlig?</a:t>
            </a:r>
          </a:p>
        </p:txBody>
      </p:sp>
      <p:sp>
        <p:nvSpPr>
          <p:cNvPr id="8" name="Rubrik 1">
            <a:extLst>
              <a:ext uri="{FF2B5EF4-FFF2-40B4-BE49-F238E27FC236}">
                <a16:creationId xmlns:a16="http://schemas.microsoft.com/office/drawing/2014/main" id="{12ED9818-6F77-4217-9FC9-213E1EAD89AD}"/>
              </a:ext>
            </a:extLst>
          </p:cNvPr>
          <p:cNvSpPr txBox="1">
            <a:spLocks/>
          </p:cNvSpPr>
          <p:nvPr/>
        </p:nvSpPr>
        <p:spPr>
          <a:xfrm>
            <a:off x="900000" y="4572000"/>
            <a:ext cx="6519703" cy="433378"/>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defTabSz="396000">
              <a:lnSpc>
                <a:spcPts val="2400"/>
              </a:lnSpc>
              <a:spcAft>
                <a:spcPts val="800"/>
              </a:spcAft>
            </a:pPr>
            <a:r>
              <a:rPr lang="sv-SE" sz="1600" dirty="0"/>
              <a:t>Svar:</a:t>
            </a:r>
            <a:endParaRPr lang="sv-SE" sz="1600" b="0" dirty="0"/>
          </a:p>
        </p:txBody>
      </p:sp>
      <p:sp>
        <p:nvSpPr>
          <p:cNvPr id="9" name="Rubrik 1">
            <a:extLst>
              <a:ext uri="{FF2B5EF4-FFF2-40B4-BE49-F238E27FC236}">
                <a16:creationId xmlns:a16="http://schemas.microsoft.com/office/drawing/2014/main" id="{8B491FDB-A203-4F28-9E03-B00AC6351CD3}"/>
              </a:ext>
            </a:extLst>
          </p:cNvPr>
          <p:cNvSpPr txBox="1">
            <a:spLocks/>
          </p:cNvSpPr>
          <p:nvPr/>
        </p:nvSpPr>
        <p:spPr>
          <a:xfrm>
            <a:off x="899999" y="5004000"/>
            <a:ext cx="6928768" cy="171030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42900" indent="-342900" algn="l" defTabSz="396000">
              <a:lnSpc>
                <a:spcPts val="1800"/>
              </a:lnSpc>
              <a:spcAft>
                <a:spcPts val="800"/>
              </a:spcAft>
              <a:buFont typeface="+mj-lt"/>
              <a:buAutoNum type="alphaLcParenR"/>
            </a:pPr>
            <a:r>
              <a:rPr lang="sv-SE" sz="1200" b="0" dirty="0"/>
              <a:t>Nej</a:t>
            </a:r>
          </a:p>
          <a:p>
            <a:pPr marL="342900" indent="-342900" algn="l" defTabSz="396000">
              <a:lnSpc>
                <a:spcPts val="1800"/>
              </a:lnSpc>
              <a:spcAft>
                <a:spcPts val="800"/>
              </a:spcAft>
              <a:buFont typeface="+mj-lt"/>
              <a:buAutoNum type="alphaLcParenR"/>
            </a:pPr>
            <a:r>
              <a:rPr lang="sv-SE" sz="1200" b="0" dirty="0"/>
              <a:t>Nej, oavsett vad som händer ska du aldrig stanna på spåren.</a:t>
            </a:r>
          </a:p>
          <a:p>
            <a:pPr marL="342900" indent="-342900" algn="l" defTabSz="396000">
              <a:lnSpc>
                <a:spcPts val="1800"/>
              </a:lnSpc>
              <a:spcAft>
                <a:spcPts val="800"/>
              </a:spcAft>
              <a:buFont typeface="+mj-lt"/>
              <a:buAutoNum type="alphaLcParenR"/>
            </a:pPr>
            <a:r>
              <a:rPr lang="sv-SE" sz="1200" b="0" dirty="0"/>
              <a:t>Ja, det finns flera tusen obevakade korsningar längs järnvägen. Här måste du alltid vara extra uppmärksam. Trafikverket bygger om ca 200 korsningar varje år, men det tar tid att bygga om alla.</a:t>
            </a:r>
          </a:p>
        </p:txBody>
      </p:sp>
      <p:pic>
        <p:nvPicPr>
          <p:cNvPr id="7" name="Bildobjekt 6" descr="Illustration person som cyklar">
            <a:extLst>
              <a:ext uri="{FF2B5EF4-FFF2-40B4-BE49-F238E27FC236}">
                <a16:creationId xmlns:a16="http://schemas.microsoft.com/office/drawing/2014/main" id="{E5749B80-EE6F-C37F-C14D-EF0597E6BD15}"/>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8280000" y="1980000"/>
            <a:ext cx="3263900" cy="3251200"/>
          </a:xfrm>
          <a:prstGeom prst="rect">
            <a:avLst/>
          </a:prstGeom>
        </p:spPr>
      </p:pic>
    </p:spTree>
    <p:extLst>
      <p:ext uri="{BB962C8B-B14F-4D97-AF65-F5344CB8AC3E}">
        <p14:creationId xmlns:p14="http://schemas.microsoft.com/office/powerpoint/2010/main" val="47932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18</a:t>
            </a:fld>
            <a:endParaRPr lang="sv-SE" dirty="0"/>
          </a:p>
        </p:txBody>
      </p:sp>
      <p:sp>
        <p:nvSpPr>
          <p:cNvPr id="2" name="Rubrik 1"/>
          <p:cNvSpPr>
            <a:spLocks noGrp="1"/>
          </p:cNvSpPr>
          <p:nvPr>
            <p:ph type="title"/>
          </p:nvPr>
        </p:nvSpPr>
        <p:spPr>
          <a:xfrm>
            <a:off x="0" y="2520000"/>
            <a:ext cx="12192000" cy="1080000"/>
          </a:xfrm>
        </p:spPr>
        <p:txBody>
          <a:bodyPr anchor="t" anchorCtr="0"/>
          <a:lstStyle/>
          <a:p>
            <a:r>
              <a:rPr lang="sv-SE" dirty="0"/>
              <a:t>Kompisarna</a:t>
            </a:r>
          </a:p>
        </p:txBody>
      </p:sp>
    </p:spTree>
    <p:extLst>
      <p:ext uri="{BB962C8B-B14F-4D97-AF65-F5344CB8AC3E}">
        <p14:creationId xmlns:p14="http://schemas.microsoft.com/office/powerpoint/2010/main" val="1489178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19</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784800" y="1571872"/>
            <a:ext cx="6196613" cy="4180858"/>
          </a:xfrm>
        </p:spPr>
        <p:txBody>
          <a:bodyPr anchor="t" anchorCtr="0"/>
          <a:lstStyle/>
          <a:p>
            <a:pPr algn="l">
              <a:lnSpc>
                <a:spcPts val="2400"/>
              </a:lnSpc>
            </a:pPr>
            <a:r>
              <a:rPr lang="sv-SE" sz="1600" b="0" dirty="0"/>
              <a:t>Du är ute med dina kompisar. Det börjar bli sent, ni har varit på bio och sett en actionfilm. Dina kompisar börjar stöka. De knuffas och springer runt. Hoppar upp på parkbänkar och klättrar i trädgrenar. De lever sig in i filmen ni just sett. </a:t>
            </a:r>
            <a:br>
              <a:rPr lang="sv-SE" sz="1600" b="0" dirty="0"/>
            </a:br>
            <a:br>
              <a:rPr lang="sv-SE" sz="1600" b="0" dirty="0"/>
            </a:br>
            <a:r>
              <a:rPr lang="sv-SE" sz="1600" b="0" dirty="0"/>
              <a:t>– ”Hallå, hänger du med?”</a:t>
            </a:r>
            <a:br>
              <a:rPr lang="sv-SE" sz="1600" b="0" dirty="0"/>
            </a:br>
            <a:br>
              <a:rPr lang="sv-SE" sz="1600" b="0" dirty="0"/>
            </a:br>
            <a:r>
              <a:rPr lang="sv-SE" sz="1600" b="0" dirty="0"/>
              <a:t>Kompisarna börjar klättra upp för en brandstege och upp på ett tak. Du tycker kanske inte att det känns så himla bra, men du hänger ändå på för att visa att du är en i gänget.</a:t>
            </a:r>
            <a:br>
              <a:rPr lang="sv-SE" sz="1600" b="0" dirty="0"/>
            </a:br>
            <a:br>
              <a:rPr lang="sv-SE" sz="1600" b="0" dirty="0"/>
            </a:br>
            <a:endParaRPr lang="sv-SE" sz="1600" b="0" dirty="0"/>
          </a:p>
        </p:txBody>
      </p:sp>
      <p:pic>
        <p:nvPicPr>
          <p:cNvPr id="8" name="Bildobjekt 7" descr="Illustration av personer ute och leker">
            <a:extLst>
              <a:ext uri="{FF2B5EF4-FFF2-40B4-BE49-F238E27FC236}">
                <a16:creationId xmlns:a16="http://schemas.microsoft.com/office/drawing/2014/main" id="{6A24C027-21C7-7F76-B2ED-E3C7EBEC0FAE}"/>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7573730" y="1833581"/>
            <a:ext cx="3938360" cy="3919149"/>
          </a:xfrm>
          <a:prstGeom prst="rect">
            <a:avLst/>
          </a:prstGeom>
        </p:spPr>
      </p:pic>
    </p:spTree>
    <p:extLst>
      <p:ext uri="{BB962C8B-B14F-4D97-AF65-F5344CB8AC3E}">
        <p14:creationId xmlns:p14="http://schemas.microsoft.com/office/powerpoint/2010/main" val="2666392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a:t>
            </a:fld>
            <a:endParaRPr lang="sv-SE" dirty="0"/>
          </a:p>
        </p:txBody>
      </p:sp>
      <p:pic>
        <p:nvPicPr>
          <p:cNvPr id="2" name="Bildobjekt 1" descr="Illustration lok och lokförare">
            <a:extLst>
              <a:ext uri="{FF2B5EF4-FFF2-40B4-BE49-F238E27FC236}">
                <a16:creationId xmlns:a16="http://schemas.microsoft.com/office/drawing/2014/main" id="{392FE6D1-027C-35B9-4FC0-C0452FF8BEB3}"/>
              </a:ext>
            </a:extLst>
          </p:cNvPr>
          <p:cNvPicPr>
            <a:picLocks noChangeAspect="1"/>
          </p:cNvPicPr>
          <p:nvPr/>
        </p:nvPicPr>
        <p:blipFill rotWithShape="1">
          <a:blip r:embed="rId2"/>
          <a:srcRect l="35696" r="4958"/>
          <a:stretch/>
        </p:blipFill>
        <p:spPr>
          <a:xfrm flipH="1">
            <a:off x="8123470" y="1406565"/>
            <a:ext cx="4212920" cy="2239467"/>
          </a:xfrm>
          <a:prstGeom prst="rect">
            <a:avLst/>
          </a:prstGeom>
        </p:spPr>
      </p:pic>
      <p:pic>
        <p:nvPicPr>
          <p:cNvPr id="8" name="Bildobjekt 7" descr="Illustration person vid järnvägsövergång">
            <a:extLst>
              <a:ext uri="{FF2B5EF4-FFF2-40B4-BE49-F238E27FC236}">
                <a16:creationId xmlns:a16="http://schemas.microsoft.com/office/drawing/2014/main" id="{79C71A2E-C9F4-498E-9244-B038FE81EF4B}"/>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607065" y="3826701"/>
            <a:ext cx="1799474" cy="2642656"/>
          </a:xfrm>
          <a:prstGeom prst="rect">
            <a:avLst/>
          </a:prstGeom>
        </p:spPr>
      </p:pic>
      <p:pic>
        <p:nvPicPr>
          <p:cNvPr id="9" name="Bildobjekt 8" descr="Illustration personer som leker utomhus">
            <a:extLst>
              <a:ext uri="{FF2B5EF4-FFF2-40B4-BE49-F238E27FC236}">
                <a16:creationId xmlns:a16="http://schemas.microsoft.com/office/drawing/2014/main" id="{2770B6CE-663C-4EF2-838A-85BE0E052119}"/>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1962070" y="566725"/>
            <a:ext cx="3938360" cy="3919149"/>
          </a:xfrm>
          <a:prstGeom prst="rect">
            <a:avLst/>
          </a:prstGeom>
        </p:spPr>
      </p:pic>
      <p:pic>
        <p:nvPicPr>
          <p:cNvPr id="10" name="Bildobjekt 9" descr="Illustration av person som går med hörlurar">
            <a:extLst>
              <a:ext uri="{FF2B5EF4-FFF2-40B4-BE49-F238E27FC236}">
                <a16:creationId xmlns:a16="http://schemas.microsoft.com/office/drawing/2014/main" id="{59A98093-2DE5-4CC8-9CD6-9C94530A9504}"/>
              </a:ext>
            </a:extLst>
          </p:cNvPr>
          <p:cNvPicPr>
            <a:picLocks noChangeAspect="1"/>
          </p:cNvPicPr>
          <p:nvPr/>
        </p:nvPicPr>
        <p:blipFill>
          <a:blip r:embed="rId5"/>
          <a:stretch>
            <a:fillRect/>
          </a:stretch>
        </p:blipFill>
        <p:spPr>
          <a:xfrm>
            <a:off x="3073120" y="4327743"/>
            <a:ext cx="1928784" cy="2418476"/>
          </a:xfrm>
          <a:prstGeom prst="rect">
            <a:avLst/>
          </a:prstGeom>
        </p:spPr>
      </p:pic>
      <p:pic>
        <p:nvPicPr>
          <p:cNvPr id="11" name="Bildobjekt 10" descr="Illustration person i buss som vill hinna med tåget">
            <a:extLst>
              <a:ext uri="{FF2B5EF4-FFF2-40B4-BE49-F238E27FC236}">
                <a16:creationId xmlns:a16="http://schemas.microsoft.com/office/drawing/2014/main" id="{E00793E8-8093-4676-B247-B7476B7C3082}"/>
              </a:ext>
            </a:extLst>
          </p:cNvPr>
          <p:cNvPicPr>
            <a:picLocks noChangeAspect="1"/>
          </p:cNvPicPr>
          <p:nvPr/>
        </p:nvPicPr>
        <p:blipFill>
          <a:blip r:embed="rId6"/>
          <a:stretch>
            <a:fillRect/>
          </a:stretch>
        </p:blipFill>
        <p:spPr>
          <a:xfrm>
            <a:off x="5186998" y="3777731"/>
            <a:ext cx="3687260" cy="2876748"/>
          </a:xfrm>
          <a:prstGeom prst="rect">
            <a:avLst/>
          </a:prstGeom>
        </p:spPr>
      </p:pic>
      <p:pic>
        <p:nvPicPr>
          <p:cNvPr id="12" name="Bildobjekt 11" descr="Illustration personer som leker utomhus vid järnväg">
            <a:extLst>
              <a:ext uri="{FF2B5EF4-FFF2-40B4-BE49-F238E27FC236}">
                <a16:creationId xmlns:a16="http://schemas.microsoft.com/office/drawing/2014/main" id="{BD15C630-A549-42B7-A6B6-C59D752EE42D}"/>
              </a:ext>
            </a:extLst>
          </p:cNvPr>
          <p:cNvPicPr>
            <a:picLocks noChangeAspect="1"/>
          </p:cNvPicPr>
          <p:nvPr/>
        </p:nvPicPr>
        <p:blipFill rotWithShape="1">
          <a:blip r:embed="rId7"/>
          <a:srcRect r="34065"/>
          <a:stretch/>
        </p:blipFill>
        <p:spPr>
          <a:xfrm>
            <a:off x="9059352" y="3967411"/>
            <a:ext cx="3702582" cy="2778808"/>
          </a:xfrm>
          <a:prstGeom prst="rect">
            <a:avLst/>
          </a:prstGeom>
        </p:spPr>
      </p:pic>
      <p:pic>
        <p:nvPicPr>
          <p:cNvPr id="13" name="Bildobjekt 12" descr="Illustration person som rastar hund">
            <a:extLst>
              <a:ext uri="{FF2B5EF4-FFF2-40B4-BE49-F238E27FC236}">
                <a16:creationId xmlns:a16="http://schemas.microsoft.com/office/drawing/2014/main" id="{9B90DAC7-6E92-4E8D-8309-5E712473895E}"/>
              </a:ext>
              <a:ext uri="{C183D7F6-B498-43B3-948B-1728B52AA6E4}">
                <adec:decorative xmlns:adec="http://schemas.microsoft.com/office/drawing/2017/decorative" val="0"/>
              </a:ext>
            </a:extLst>
          </p:cNvPr>
          <p:cNvPicPr>
            <a:picLocks noChangeAspect="1"/>
          </p:cNvPicPr>
          <p:nvPr/>
        </p:nvPicPr>
        <p:blipFill>
          <a:blip r:embed="rId8"/>
          <a:stretch>
            <a:fillRect/>
          </a:stretch>
        </p:blipFill>
        <p:spPr>
          <a:xfrm>
            <a:off x="6094098" y="1236710"/>
            <a:ext cx="1967204" cy="1988743"/>
          </a:xfrm>
          <a:prstGeom prst="rect">
            <a:avLst/>
          </a:prstGeom>
        </p:spPr>
      </p:pic>
    </p:spTree>
    <p:extLst>
      <p:ext uri="{BB962C8B-B14F-4D97-AF65-F5344CB8AC3E}">
        <p14:creationId xmlns:p14="http://schemas.microsoft.com/office/powerpoint/2010/main" val="720199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20</a:t>
            </a:fld>
            <a:endParaRPr lang="sv-SE" dirty="0"/>
          </a:p>
        </p:txBody>
      </p:sp>
      <p:sp>
        <p:nvSpPr>
          <p:cNvPr id="6" name="Rubrik 1">
            <a:extLst>
              <a:ext uri="{FF2B5EF4-FFF2-40B4-BE49-F238E27FC236}">
                <a16:creationId xmlns:a16="http://schemas.microsoft.com/office/drawing/2014/main" id="{2672F66E-73A3-427C-993B-1B256A343D33}"/>
              </a:ext>
            </a:extLst>
          </p:cNvPr>
          <p:cNvSpPr>
            <a:spLocks noGrp="1"/>
          </p:cNvSpPr>
          <p:nvPr>
            <p:ph type="title"/>
          </p:nvPr>
        </p:nvSpPr>
        <p:spPr>
          <a:xfrm>
            <a:off x="784801" y="1571872"/>
            <a:ext cx="4814334" cy="4180858"/>
          </a:xfrm>
        </p:spPr>
        <p:txBody>
          <a:bodyPr anchor="t" anchorCtr="0"/>
          <a:lstStyle/>
          <a:p>
            <a:pPr algn="l">
              <a:lnSpc>
                <a:spcPts val="2400"/>
              </a:lnSpc>
            </a:pPr>
            <a:r>
              <a:rPr lang="sv-SE" sz="1600" b="0" dirty="0"/>
              <a:t>Efter viss tvekan kommer du upp på taket en stund efter alla andra. Du tittar ner och ser ett stillastående tåg. Någon får en idé om att istället för att klättra på hustak istället klättra på tågets tak. Det skulle nog gå att hoppa över till det. </a:t>
            </a:r>
            <a:br>
              <a:rPr lang="sv-SE" sz="1600" b="0" dirty="0"/>
            </a:br>
            <a:br>
              <a:rPr lang="sv-SE" sz="1600" b="0" dirty="0"/>
            </a:br>
            <a:r>
              <a:rPr lang="sv-SE" sz="1600" b="0" dirty="0"/>
              <a:t>Den första av dina kompisar tar sats och ska precis hoppa över på tåget när du börjar fundera:</a:t>
            </a:r>
            <a:br>
              <a:rPr lang="sv-SE" sz="1600" b="0" dirty="0"/>
            </a:br>
            <a:br>
              <a:rPr lang="sv-SE" sz="1600" b="0" dirty="0"/>
            </a:br>
            <a:endParaRPr lang="sv-SE" sz="1600" b="0" dirty="0"/>
          </a:p>
        </p:txBody>
      </p:sp>
      <p:pic>
        <p:nvPicPr>
          <p:cNvPr id="8" name="Bildobjekt 7" descr="Illustration personer som leker utomhus vid järnväg">
            <a:extLst>
              <a:ext uri="{FF2B5EF4-FFF2-40B4-BE49-F238E27FC236}">
                <a16:creationId xmlns:a16="http://schemas.microsoft.com/office/drawing/2014/main" id="{C30D6030-96C2-B556-3B8C-00180BBE44E9}"/>
              </a:ext>
            </a:extLst>
          </p:cNvPr>
          <p:cNvPicPr>
            <a:picLocks noChangeAspect="1"/>
          </p:cNvPicPr>
          <p:nvPr/>
        </p:nvPicPr>
        <p:blipFill rotWithShape="1">
          <a:blip r:embed="rId2"/>
          <a:srcRect r="34065"/>
          <a:stretch/>
        </p:blipFill>
        <p:spPr>
          <a:xfrm>
            <a:off x="6795179" y="1571872"/>
            <a:ext cx="5396821" cy="4050344"/>
          </a:xfrm>
          <a:prstGeom prst="rect">
            <a:avLst/>
          </a:prstGeom>
        </p:spPr>
      </p:pic>
    </p:spTree>
    <p:extLst>
      <p:ext uri="{BB962C8B-B14F-4D97-AF65-F5344CB8AC3E}">
        <p14:creationId xmlns:p14="http://schemas.microsoft.com/office/powerpoint/2010/main" val="3834359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21</a:t>
            </a:fld>
            <a:endParaRPr lang="sv-SE" dirty="0"/>
          </a:p>
        </p:txBody>
      </p:sp>
      <p:sp>
        <p:nvSpPr>
          <p:cNvPr id="8" name="Rubrik 1">
            <a:extLst>
              <a:ext uri="{FF2B5EF4-FFF2-40B4-BE49-F238E27FC236}">
                <a16:creationId xmlns:a16="http://schemas.microsoft.com/office/drawing/2014/main" id="{36D88549-1DA6-4024-BB65-65196D1B71EC}"/>
              </a:ext>
            </a:extLst>
          </p:cNvPr>
          <p:cNvSpPr txBox="1">
            <a:spLocks noGrp="1"/>
          </p:cNvSpPr>
          <p:nvPr>
            <p:ph type="title" idx="4294967295"/>
          </p:nvPr>
        </p:nvSpPr>
        <p:spPr>
          <a:xfrm>
            <a:off x="485162" y="2069309"/>
            <a:ext cx="6073200" cy="2698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1600" b="1" i="0" u="none" strike="noStrike" kern="1200" cap="none" spc="0" normalizeH="0" baseline="0" noProof="0" dirty="0">
                <a:ln>
                  <a:noFill/>
                </a:ln>
                <a:solidFill>
                  <a:srgbClr val="FFFFFF"/>
                </a:solidFill>
                <a:effectLst/>
                <a:uLnTx/>
                <a:uFillTx/>
                <a:latin typeface="+mn-lt"/>
                <a:ea typeface="+mj-ea"/>
                <a:cs typeface="+mj-cs"/>
              </a:rPr>
              <a:t>Frågor:</a:t>
            </a:r>
            <a:endParaRPr kumimoji="0" lang="sv-SE" sz="1600" b="0" i="0" u="none" strike="noStrike" kern="1200" cap="none" spc="0" normalizeH="0" baseline="0" noProof="0" dirty="0">
              <a:ln>
                <a:noFill/>
              </a:ln>
              <a:solidFill>
                <a:schemeClr val="bg1"/>
              </a:solidFill>
              <a:effectLst/>
              <a:uLnTx/>
              <a:uFillTx/>
              <a:latin typeface="+mn-lt"/>
              <a:ea typeface="+mj-ea"/>
              <a:cs typeface="+mj-cs"/>
            </a:endParaRPr>
          </a:p>
        </p:txBody>
      </p:sp>
      <p:sp>
        <p:nvSpPr>
          <p:cNvPr id="9" name="Rubrik 1">
            <a:extLst>
              <a:ext uri="{FF2B5EF4-FFF2-40B4-BE49-F238E27FC236}">
                <a16:creationId xmlns:a16="http://schemas.microsoft.com/office/drawing/2014/main" id="{2021E615-2F76-49CF-A5AF-43F5ABD1DD2A}"/>
              </a:ext>
            </a:extLst>
          </p:cNvPr>
          <p:cNvSpPr txBox="1">
            <a:spLocks/>
          </p:cNvSpPr>
          <p:nvPr/>
        </p:nvSpPr>
        <p:spPr>
          <a:xfrm>
            <a:off x="485162" y="4027486"/>
            <a:ext cx="6073200" cy="41090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lnSpc>
                <a:spcPts val="2400"/>
              </a:lnSpc>
              <a:spcAft>
                <a:spcPts val="800"/>
              </a:spcAft>
            </a:pPr>
            <a:r>
              <a:rPr lang="sv-SE" sz="1600" dirty="0"/>
              <a:t>Svar:</a:t>
            </a:r>
            <a:endParaRPr lang="sv-SE" sz="1600" b="0" dirty="0">
              <a:latin typeface="+mn-lt"/>
            </a:endParaRPr>
          </a:p>
        </p:txBody>
      </p:sp>
      <p:sp>
        <p:nvSpPr>
          <p:cNvPr id="10" name="Rubrik 1">
            <a:extLst>
              <a:ext uri="{FF2B5EF4-FFF2-40B4-BE49-F238E27FC236}">
                <a16:creationId xmlns:a16="http://schemas.microsoft.com/office/drawing/2014/main" id="{BB7750C6-FFFD-4017-ACBB-478BE6CB98A4}"/>
              </a:ext>
            </a:extLst>
          </p:cNvPr>
          <p:cNvSpPr txBox="1">
            <a:spLocks/>
          </p:cNvSpPr>
          <p:nvPr/>
        </p:nvSpPr>
        <p:spPr>
          <a:xfrm>
            <a:off x="485162" y="4440338"/>
            <a:ext cx="6228000" cy="2018213"/>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60000" indent="-360000" algn="l">
              <a:lnSpc>
                <a:spcPts val="1600"/>
              </a:lnSpc>
              <a:spcAft>
                <a:spcPts val="800"/>
              </a:spcAft>
              <a:buFont typeface="+mj-lt"/>
              <a:buAutoNum type="alphaLcParenR"/>
            </a:pPr>
            <a:r>
              <a:rPr lang="sv-SE" sz="1200" b="0" dirty="0"/>
              <a:t>Elen är alltid på även om tåg står stilla. I ditt vägguttag hemma är spänningen på 230 volt, i ledningarna till järnvägen är den på 15 000 volt.</a:t>
            </a:r>
          </a:p>
          <a:p>
            <a:pPr marL="360000" indent="-360000" algn="l">
              <a:lnSpc>
                <a:spcPts val="1600"/>
              </a:lnSpc>
              <a:spcAft>
                <a:spcPts val="800"/>
              </a:spcAft>
              <a:buFont typeface="+mj-lt"/>
              <a:buAutoNum type="alphaLcParenR"/>
            </a:pPr>
            <a:r>
              <a:rPr lang="sv-SE" sz="1200" b="0" i="0" dirty="0">
                <a:effectLst/>
                <a:latin typeface="Arial" panose="020B0604020202020204" pitchFamily="34" charset="0"/>
                <a:cs typeface="Arial" panose="020B0604020202020204" pitchFamily="34" charset="0"/>
              </a:rPr>
              <a:t>Med så höga spänningar som 15 000 volt kan det bli överslag redan när man kommer i närheten av en ledning. Då kan en så kallad ljusbåge bildas. Ljusbågen ser ut som en blixt och leder strömmen via luften. När en människa drabbas av ström som går genom kroppen får musklerna kramp. Kroppen kan inte kontrollera sina rörelser, hjärtat störs och andningen kan upphöra. Olyckor orsakade av höga spänningar leder alltid till svåra brännskador och många gånger till dödsfall.</a:t>
            </a:r>
          </a:p>
        </p:txBody>
      </p:sp>
      <p:sp>
        <p:nvSpPr>
          <p:cNvPr id="11" name="Rubrik 1">
            <a:extLst>
              <a:ext uri="{FF2B5EF4-FFF2-40B4-BE49-F238E27FC236}">
                <a16:creationId xmlns:a16="http://schemas.microsoft.com/office/drawing/2014/main" id="{3DD0AD2C-93AD-49E5-B602-4275C2B25B86}"/>
              </a:ext>
            </a:extLst>
          </p:cNvPr>
          <p:cNvSpPr txBox="1">
            <a:spLocks/>
          </p:cNvSpPr>
          <p:nvPr/>
        </p:nvSpPr>
        <p:spPr>
          <a:xfrm>
            <a:off x="485162" y="2501309"/>
            <a:ext cx="6721028" cy="1569501"/>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42900" indent="-342900" algn="l">
              <a:lnSpc>
                <a:spcPts val="2400"/>
              </a:lnSpc>
              <a:spcAft>
                <a:spcPts val="800"/>
              </a:spcAft>
              <a:buFont typeface="+mj-lt"/>
              <a:buAutoNum type="alphaUcPeriod"/>
            </a:pPr>
            <a:r>
              <a:rPr lang="sv-SE" sz="1600" b="0" dirty="0">
                <a:latin typeface="+mn-lt"/>
              </a:rPr>
              <a:t>Är det el i ledningarna även när tåget står stilla?</a:t>
            </a:r>
          </a:p>
          <a:p>
            <a:pPr marL="342900" indent="-342900" algn="l">
              <a:lnSpc>
                <a:spcPts val="2400"/>
              </a:lnSpc>
              <a:spcAft>
                <a:spcPts val="800"/>
              </a:spcAft>
              <a:buFont typeface="+mj-lt"/>
              <a:buAutoNum type="alphaUcPeriod"/>
            </a:pPr>
            <a:r>
              <a:rPr lang="sv-SE" sz="1600" b="0" dirty="0">
                <a:latin typeface="+mn-lt"/>
              </a:rPr>
              <a:t>Är det farligt även om jag inte nuddar ledningen?</a:t>
            </a:r>
          </a:p>
        </p:txBody>
      </p:sp>
      <p:pic>
        <p:nvPicPr>
          <p:cNvPr id="6" name="Bildobjekt 5" descr="Illustration personer som leker vid järnväg">
            <a:extLst>
              <a:ext uri="{FF2B5EF4-FFF2-40B4-BE49-F238E27FC236}">
                <a16:creationId xmlns:a16="http://schemas.microsoft.com/office/drawing/2014/main" id="{FFFCA4B2-D7DD-256A-0768-D663DF236D3F}"/>
              </a:ext>
            </a:extLst>
          </p:cNvPr>
          <p:cNvPicPr>
            <a:picLocks noChangeAspect="1"/>
          </p:cNvPicPr>
          <p:nvPr/>
        </p:nvPicPr>
        <p:blipFill rotWithShape="1">
          <a:blip r:embed="rId2"/>
          <a:srcRect r="34065"/>
          <a:stretch/>
        </p:blipFill>
        <p:spPr>
          <a:xfrm>
            <a:off x="6795179" y="1571872"/>
            <a:ext cx="5396821" cy="4050344"/>
          </a:xfrm>
          <a:prstGeom prst="rect">
            <a:avLst/>
          </a:prstGeom>
        </p:spPr>
      </p:pic>
    </p:spTree>
    <p:extLst>
      <p:ext uri="{BB962C8B-B14F-4D97-AF65-F5344CB8AC3E}">
        <p14:creationId xmlns:p14="http://schemas.microsoft.com/office/powerpoint/2010/main" val="59281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22</a:t>
            </a:fld>
            <a:endParaRPr lang="sv-SE" dirty="0"/>
          </a:p>
        </p:txBody>
      </p:sp>
      <p:sp>
        <p:nvSpPr>
          <p:cNvPr id="2" name="Rubrik 1"/>
          <p:cNvSpPr>
            <a:spLocks noGrp="1"/>
          </p:cNvSpPr>
          <p:nvPr>
            <p:ph type="title"/>
          </p:nvPr>
        </p:nvSpPr>
        <p:spPr>
          <a:xfrm>
            <a:off x="0" y="2520000"/>
            <a:ext cx="12192000" cy="1080000"/>
          </a:xfrm>
        </p:spPr>
        <p:txBody>
          <a:bodyPr anchor="t" anchorCtr="0"/>
          <a:lstStyle/>
          <a:p>
            <a:r>
              <a:rPr lang="sv-SE" dirty="0"/>
              <a:t>Järnkoll </a:t>
            </a:r>
          </a:p>
        </p:txBody>
      </p:sp>
    </p:spTree>
    <p:extLst>
      <p:ext uri="{BB962C8B-B14F-4D97-AF65-F5344CB8AC3E}">
        <p14:creationId xmlns:p14="http://schemas.microsoft.com/office/powerpoint/2010/main" val="3255008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23</a:t>
            </a:fld>
            <a:endParaRPr lang="sv-SE" dirty="0"/>
          </a:p>
        </p:txBody>
      </p:sp>
      <p:sp>
        <p:nvSpPr>
          <p:cNvPr id="6" name="Rubrik 1"/>
          <p:cNvSpPr txBox="1">
            <a:spLocks/>
          </p:cNvSpPr>
          <p:nvPr/>
        </p:nvSpPr>
        <p:spPr>
          <a:xfrm>
            <a:off x="900000" y="1440000"/>
            <a:ext cx="6182750" cy="1080000"/>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r>
              <a:rPr lang="sv-SE" dirty="0"/>
              <a:t>Järnkoll</a:t>
            </a:r>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900000" y="2520000"/>
            <a:ext cx="9722071" cy="4180858"/>
          </a:xfrm>
        </p:spPr>
        <p:txBody>
          <a:bodyPr anchor="t" anchorCtr="0"/>
          <a:lstStyle/>
          <a:p>
            <a:pPr algn="l">
              <a:lnSpc>
                <a:spcPct val="100000"/>
              </a:lnSpc>
            </a:pPr>
            <a:r>
              <a:rPr lang="sv-SE" sz="1600" b="0" dirty="0"/>
              <a:t>Tåg är tystare än du tror, så därför är det viktigt att du är uppmärksam om du måste passera över järnvägsspåren. Har du hörlurar så ta av dem, titta dig noga åt bägge hållen. </a:t>
            </a:r>
            <a:br>
              <a:rPr lang="sv-SE" sz="1600" b="0" dirty="0"/>
            </a:br>
            <a:br>
              <a:rPr lang="sv-SE" sz="1600" b="0" dirty="0"/>
            </a:br>
            <a:r>
              <a:rPr lang="sv-SE" sz="1600" b="0" dirty="0"/>
              <a:t>Passera bara spåren på platser där det är tillåtet! Du får kanske gå en lite längre väg, men det är det värt! En lokförare har ingen chans att stanna, eller byta spår, om du glömmer att se dig för.</a:t>
            </a:r>
            <a:br>
              <a:rPr lang="sv-SE" sz="1600" b="0" dirty="0"/>
            </a:br>
            <a:br>
              <a:rPr lang="sv-SE" sz="1600" b="0" dirty="0"/>
            </a:br>
            <a:r>
              <a:rPr lang="sv-SE" sz="1600" b="0" dirty="0"/>
              <a:t>Varje dag rullar över 3200 persontåg och 500 godståg på den svenska järnvägen. Säkerheten kommer alltid först, får vi information om att det finns människor på eller för nära spåren så stannar vi trafiken. </a:t>
            </a:r>
            <a:br>
              <a:rPr lang="sv-SE" sz="1600" b="0" dirty="0"/>
            </a:br>
            <a:br>
              <a:rPr lang="sv-SE" sz="1600" b="0" dirty="0"/>
            </a:br>
            <a:r>
              <a:rPr lang="sv-SE" sz="1600" b="0" dirty="0"/>
              <a:t>Även Polisen kan ta beslut om att stoppa trafik av säkerhetsskäl. Varje stopp gör att både människor och gods blir sena till sina destinationer vilket kostar samhället stora pengar. </a:t>
            </a:r>
          </a:p>
        </p:txBody>
      </p:sp>
      <p:pic>
        <p:nvPicPr>
          <p:cNvPr id="8" name="Bildobjekt 7" descr="Illustration person som funderar">
            <a:extLst>
              <a:ext uri="{FF2B5EF4-FFF2-40B4-BE49-F238E27FC236}">
                <a16:creationId xmlns:a16="http://schemas.microsoft.com/office/drawing/2014/main" id="{33CC5DB0-0615-496F-94CF-5F5175000976}"/>
              </a:ext>
              <a:ext uri="{C183D7F6-B498-43B3-948B-1728B52AA6E4}">
                <adec:decorative xmlns:adec="http://schemas.microsoft.com/office/drawing/2017/decorative" val="0"/>
              </a:ext>
            </a:extLst>
          </p:cNvPr>
          <p:cNvPicPr>
            <a:picLocks noChangeAspect="1"/>
          </p:cNvPicPr>
          <p:nvPr/>
        </p:nvPicPr>
        <p:blipFill rotWithShape="1">
          <a:blip r:embed="rId2"/>
          <a:srcRect l="70086" t="40513"/>
          <a:stretch/>
        </p:blipFill>
        <p:spPr>
          <a:xfrm>
            <a:off x="10702941" y="2263301"/>
            <a:ext cx="1178118" cy="2331397"/>
          </a:xfrm>
          <a:prstGeom prst="rect">
            <a:avLst/>
          </a:prstGeom>
        </p:spPr>
      </p:pic>
    </p:spTree>
    <p:extLst>
      <p:ext uri="{BB962C8B-B14F-4D97-AF65-F5344CB8AC3E}">
        <p14:creationId xmlns:p14="http://schemas.microsoft.com/office/powerpoint/2010/main" val="22440639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24</a:t>
            </a:fld>
            <a:endParaRPr lang="sv-SE" dirty="0"/>
          </a:p>
        </p:txBody>
      </p:sp>
      <p:sp>
        <p:nvSpPr>
          <p:cNvPr id="7" name="Rubrik 1"/>
          <p:cNvSpPr txBox="1">
            <a:spLocks/>
          </p:cNvSpPr>
          <p:nvPr/>
        </p:nvSpPr>
        <p:spPr>
          <a:xfrm>
            <a:off x="900000" y="1440000"/>
            <a:ext cx="8726752" cy="1080000"/>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r>
              <a:rPr lang="sv-SE" dirty="0"/>
              <a:t>Järnkoll </a:t>
            </a:r>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900000" y="2520000"/>
            <a:ext cx="10392000" cy="4180858"/>
          </a:xfrm>
        </p:spPr>
        <p:txBody>
          <a:bodyPr anchor="t" anchorCtr="0"/>
          <a:lstStyle/>
          <a:p>
            <a:pPr algn="l"/>
            <a:r>
              <a:rPr lang="sv-SE" sz="1600" b="1" i="0" dirty="0">
                <a:effectLst/>
                <a:latin typeface="+mn-lt"/>
              </a:rPr>
              <a:t>Var finns spåren?</a:t>
            </a:r>
            <a:br>
              <a:rPr lang="sv-SE" sz="1600" b="1" i="0" dirty="0">
                <a:effectLst/>
                <a:latin typeface="+mn-lt"/>
              </a:rPr>
            </a:br>
            <a:r>
              <a:rPr lang="sv-SE" sz="1600" b="0" i="0" dirty="0">
                <a:effectLst/>
                <a:latin typeface="+mn-lt"/>
              </a:rPr>
              <a:t>Järnvägen tar oss fram från norr till söder, från öst till väst. Ibland finns spåren djupt under jord, ibland högt upp bland bergen. I dagsläget finns 535 stationer, 165 tunnelanläggningar och cirka 4 100 broar längs Trafikverkets 14 200 kilometer järnvägsspår. Men var finns den längsta bron, och var ligger den station som ligger högst?</a:t>
            </a:r>
            <a:br>
              <a:rPr lang="sv-SE" sz="1600" b="0" i="0" dirty="0">
                <a:effectLst/>
                <a:latin typeface="+mn-lt"/>
              </a:rPr>
            </a:br>
            <a:br>
              <a:rPr lang="sv-SE" sz="1600" b="0" i="0" dirty="0">
                <a:effectLst/>
                <a:latin typeface="+mn-lt"/>
              </a:rPr>
            </a:br>
            <a:r>
              <a:rPr lang="sv-SE" sz="1600" b="1" i="0" dirty="0">
                <a:effectLst/>
                <a:latin typeface="+mn-lt"/>
              </a:rPr>
              <a:t>Spår</a:t>
            </a:r>
            <a:br>
              <a:rPr lang="sv-SE" sz="1600" b="1" i="0" dirty="0">
                <a:effectLst/>
                <a:latin typeface="+mn-lt"/>
              </a:rPr>
            </a:br>
            <a:r>
              <a:rPr lang="sv-SE" sz="1600" b="0" i="0" dirty="0">
                <a:effectLst/>
                <a:latin typeface="+mn-lt"/>
              </a:rPr>
              <a:t>Det finns totalt cirka 15 600 kilometer spår i Sverige. Trafikverket äger och sköter om 14 200 kilometer. Men v</a:t>
            </a:r>
            <a:r>
              <a:rPr lang="sv-SE" sz="1600" b="0" dirty="0">
                <a:latin typeface="+mn-lt"/>
              </a:rPr>
              <a:t>ilka fler utöver Trafikverket äger järnvägsspår? Och när </a:t>
            </a:r>
            <a:r>
              <a:rPr lang="sv-SE" sz="1600" b="0" i="0" dirty="0">
                <a:effectLst/>
                <a:latin typeface="+mn-lt"/>
              </a:rPr>
              <a:t>invigdes förresten den första järnvägen i Sverige? Och var? </a:t>
            </a:r>
            <a:br>
              <a:rPr lang="sv-SE" sz="1600" b="0" i="0" dirty="0">
                <a:effectLst/>
                <a:latin typeface="+mn-lt"/>
              </a:rPr>
            </a:br>
            <a:br>
              <a:rPr lang="sv-SE" sz="1600" b="0" i="0" dirty="0">
                <a:effectLst/>
                <a:latin typeface="+mn-lt"/>
              </a:rPr>
            </a:br>
            <a:r>
              <a:rPr lang="sv-SE" sz="1600" b="1" i="0" dirty="0">
                <a:effectLst/>
                <a:latin typeface="+mn-lt"/>
              </a:rPr>
              <a:t>Andel elektrifiering</a:t>
            </a:r>
            <a:br>
              <a:rPr lang="sv-SE" sz="1600" b="1" i="0" dirty="0">
                <a:effectLst/>
                <a:latin typeface="+mn-lt"/>
              </a:rPr>
            </a:br>
            <a:r>
              <a:rPr lang="sv-SE" sz="1600" b="0" i="0" dirty="0">
                <a:effectLst/>
                <a:latin typeface="+mn-lt"/>
              </a:rPr>
              <a:t>Av Trafikverkets spår är 84 procent elektrifierade, vilket gör resor på järnväg till ett klimatsmart sätt att resa. </a:t>
            </a:r>
            <a:br>
              <a:rPr lang="sv-SE" sz="1600" b="0" i="0" dirty="0">
                <a:effectLst/>
                <a:latin typeface="+mn-lt"/>
              </a:rPr>
            </a:br>
            <a:r>
              <a:rPr lang="sv-SE" sz="1600" b="0" i="0" dirty="0">
                <a:effectLst/>
                <a:latin typeface="+mn-lt"/>
              </a:rPr>
              <a:t>Vet du till exempel när tågen mellan Stockholm och Göteborg börja gå på el?</a:t>
            </a:r>
            <a:br>
              <a:rPr lang="sv-SE" sz="1600" b="0" i="0" dirty="0">
                <a:effectLst/>
                <a:latin typeface="+mn-lt"/>
              </a:rPr>
            </a:br>
            <a:br>
              <a:rPr lang="sv-SE" sz="1600" b="0" i="0" dirty="0">
                <a:effectLst/>
                <a:latin typeface="+mn-lt"/>
              </a:rPr>
            </a:br>
            <a:r>
              <a:rPr lang="sv-SE" sz="1600" b="1" i="0" dirty="0">
                <a:effectLst/>
                <a:latin typeface="+mn-lt"/>
              </a:rPr>
              <a:t>Korsningar</a:t>
            </a:r>
            <a:br>
              <a:rPr lang="sv-SE" sz="1600" b="1" i="0" dirty="0">
                <a:effectLst/>
                <a:latin typeface="+mn-lt"/>
              </a:rPr>
            </a:br>
            <a:r>
              <a:rPr lang="sv-SE" sz="1600" b="0" i="0" dirty="0">
                <a:effectLst/>
                <a:latin typeface="+mn-lt"/>
              </a:rPr>
              <a:t>Det ska vara tryggt att korsa spåren. Varje år byggs ett antal korsningar om för att minska olycksriskerna. </a:t>
            </a:r>
            <a:br>
              <a:rPr lang="sv-SE" sz="1600" b="0" i="0" dirty="0">
                <a:effectLst/>
                <a:latin typeface="+mn-lt"/>
              </a:rPr>
            </a:br>
            <a:r>
              <a:rPr lang="sv-SE" sz="1600" b="0" i="0" dirty="0">
                <a:effectLst/>
                <a:latin typeface="+mn-lt"/>
              </a:rPr>
              <a:t>Men det finns väldigt många korsningar så problemet tar tid att åtgärda. Hur många korsningar finns det totalt, och hur många längs järnvägen är planskilda?</a:t>
            </a:r>
            <a:br>
              <a:rPr lang="sv-SE" sz="1600" b="0" i="0" dirty="0">
                <a:effectLst/>
                <a:latin typeface="+mn-lt"/>
              </a:rPr>
            </a:br>
            <a:endParaRPr lang="sv-SE" sz="1600" b="0" i="0" dirty="0">
              <a:effectLst/>
              <a:latin typeface="+mn-lt"/>
            </a:endParaRPr>
          </a:p>
        </p:txBody>
      </p:sp>
    </p:spTree>
    <p:extLst>
      <p:ext uri="{BB962C8B-B14F-4D97-AF65-F5344CB8AC3E}">
        <p14:creationId xmlns:p14="http://schemas.microsoft.com/office/powerpoint/2010/main" val="1422172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0" y="2520000"/>
            <a:ext cx="12192000" cy="1080000"/>
          </a:xfrm>
        </p:spPr>
        <p:txBody>
          <a:bodyPr anchor="t" anchorCtr="0"/>
          <a:lstStyle/>
          <a:p>
            <a:r>
              <a:rPr lang="sv-SE" dirty="0"/>
              <a:t>Länkar och inspiration </a:t>
            </a:r>
          </a:p>
        </p:txBody>
      </p:sp>
      <p:sp>
        <p:nvSpPr>
          <p:cNvPr id="3" name="Platshållare för datum 2"/>
          <p:cNvSpPr>
            <a:spLocks noGrp="1"/>
          </p:cNvSpPr>
          <p:nvPr>
            <p:ph type="dt" sz="half" idx="2"/>
          </p:nvPr>
        </p:nvSpPr>
        <p:spPr/>
        <p:txBody>
          <a:bodyPr/>
          <a:lstStyle/>
          <a:p>
            <a:r>
              <a:rPr lang="sv-SE" dirty="0"/>
              <a:t>20XX-XX-XX</a:t>
            </a:r>
          </a:p>
        </p:txBody>
      </p:sp>
      <p:sp>
        <p:nvSpPr>
          <p:cNvPr id="4" name="Platshållare för bildnummer 3"/>
          <p:cNvSpPr>
            <a:spLocks noGrp="1"/>
          </p:cNvSpPr>
          <p:nvPr>
            <p:ph type="sldNum" sz="quarter" idx="4"/>
          </p:nvPr>
        </p:nvSpPr>
        <p:spPr/>
        <p:txBody>
          <a:bodyPr/>
          <a:lstStyle/>
          <a:p>
            <a:fld id="{816FEC2C-AD63-44F4-896C-A2025F5FB260}" type="slidenum">
              <a:rPr lang="sv-SE" smtClean="0"/>
              <a:pPr/>
              <a:t>25</a:t>
            </a:fld>
            <a:endParaRPr lang="sv-SE" dirty="0"/>
          </a:p>
        </p:txBody>
      </p:sp>
    </p:spTree>
    <p:extLst>
      <p:ext uri="{BB962C8B-B14F-4D97-AF65-F5344CB8AC3E}">
        <p14:creationId xmlns:p14="http://schemas.microsoft.com/office/powerpoint/2010/main" val="2908385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26</a:t>
            </a:fld>
            <a:endParaRPr lang="sv-SE" dirty="0"/>
          </a:p>
        </p:txBody>
      </p:sp>
      <p:sp>
        <p:nvSpPr>
          <p:cNvPr id="7" name="Rubrik 1"/>
          <p:cNvSpPr txBox="1">
            <a:spLocks/>
          </p:cNvSpPr>
          <p:nvPr/>
        </p:nvSpPr>
        <p:spPr>
          <a:xfrm>
            <a:off x="900000" y="1440000"/>
            <a:ext cx="8726752" cy="1080000"/>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r>
              <a:rPr lang="sv-SE" dirty="0"/>
              <a:t>En sida med länkar</a:t>
            </a:r>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900000" y="2520000"/>
            <a:ext cx="9184714" cy="4180858"/>
          </a:xfrm>
        </p:spPr>
        <p:txBody>
          <a:bodyPr anchor="t" anchorCtr="0"/>
          <a:lstStyle/>
          <a:p>
            <a:pPr algn="l">
              <a:lnSpc>
                <a:spcPct val="100000"/>
              </a:lnSpc>
            </a:pPr>
            <a:r>
              <a:rPr lang="sv-SE" sz="1600" b="0" dirty="0"/>
              <a:t>Järnkoll:		</a:t>
            </a:r>
            <a:r>
              <a:rPr lang="sv-SE" sz="1600" dirty="0">
                <a:hlinkClick r:id="rId2">
                  <a:extLst>
                    <a:ext uri="{A12FA001-AC4F-418D-AE19-62706E023703}">
                      <ahyp:hlinkClr xmlns:ahyp="http://schemas.microsoft.com/office/drawing/2018/hyperlinkcolor" val="tx"/>
                    </a:ext>
                  </a:extLst>
                </a:hlinkClick>
              </a:rPr>
              <a:t>Järnkoll – fakta om svensk järnväg - www.trafikverket.se</a:t>
            </a:r>
            <a:br>
              <a:rPr lang="sv-SE" sz="1600" b="0" dirty="0"/>
            </a:br>
            <a:br>
              <a:rPr lang="sv-SE" sz="1600" b="0" dirty="0"/>
            </a:br>
            <a:r>
              <a:rPr lang="sv-SE" sz="1600" b="0" dirty="0"/>
              <a:t>Säkerhet:		</a:t>
            </a:r>
            <a:r>
              <a:rPr lang="sv-SE" sz="1600" dirty="0">
                <a:hlinkClick r:id="rId3">
                  <a:extLst>
                    <a:ext uri="{A12FA001-AC4F-418D-AE19-62706E023703}">
                      <ahyp:hlinkClr xmlns:ahyp="http://schemas.microsoft.com/office/drawing/2018/hyperlinkcolor" val="tx"/>
                    </a:ext>
                  </a:extLst>
                </a:hlinkClick>
              </a:rPr>
              <a:t>Din säkerhet vid järnvägen - </a:t>
            </a:r>
            <a:r>
              <a:rPr lang="sv-SE" sz="1600" dirty="0">
                <a:hlinkClick r:id="rId4">
                  <a:extLst>
                    <a:ext uri="{A12FA001-AC4F-418D-AE19-62706E023703}">
                      <ahyp:hlinkClr xmlns:ahyp="http://schemas.microsoft.com/office/drawing/2018/hyperlinkcolor" val="tx"/>
                    </a:ext>
                  </a:extLst>
                </a:hlinkClick>
              </a:rPr>
              <a:t>www.trafikverket.se</a:t>
            </a:r>
            <a:br>
              <a:rPr lang="sv-SE" sz="1600" b="0" dirty="0"/>
            </a:br>
            <a:br>
              <a:rPr lang="sv-SE" sz="1600" b="0" dirty="0"/>
            </a:br>
            <a:r>
              <a:rPr lang="sv-SE" sz="1600" b="0" dirty="0"/>
              <a:t>Plankorsningar: 	</a:t>
            </a:r>
            <a:r>
              <a:rPr lang="sv-SE" sz="1600" dirty="0">
                <a:hlinkClick r:id="rId3">
                  <a:extLst>
                    <a:ext uri="{A12FA001-AC4F-418D-AE19-62706E023703}">
                      <ahyp:hlinkClr xmlns:ahyp="http://schemas.microsoft.com/office/drawing/2018/hyperlinkcolor" val="tx"/>
                    </a:ext>
                  </a:extLst>
                </a:hlinkClick>
              </a:rPr>
              <a:t>Din säkerhet vid järnvägen - www.trafikverket.se</a:t>
            </a:r>
            <a:br>
              <a:rPr lang="sv-SE" sz="1600" b="0" dirty="0"/>
            </a:br>
            <a:br>
              <a:rPr lang="sv-SE" sz="1600" b="0" dirty="0"/>
            </a:br>
            <a:r>
              <a:rPr lang="sv-SE" sz="1600" b="0" dirty="0"/>
              <a:t>Elsäkerhet:	</a:t>
            </a:r>
            <a:r>
              <a:rPr lang="sv-SE" sz="1600" dirty="0">
                <a:hlinkClick r:id="rId5">
                  <a:extLst>
                    <a:ext uri="{A12FA001-AC4F-418D-AE19-62706E023703}">
                      <ahyp:hlinkClr xmlns:ahyp="http://schemas.microsoft.com/office/drawing/2018/hyperlinkcolor" val="tx"/>
                    </a:ext>
                  </a:extLst>
                </a:hlinkClick>
              </a:rPr>
              <a:t>Järnvägens livsfarliga elledningar - www.trafikverket.se</a:t>
            </a:r>
            <a:br>
              <a:rPr lang="sv-SE" sz="1600" b="0" dirty="0"/>
            </a:br>
            <a:br>
              <a:rPr lang="sv-SE" sz="1600" b="0" dirty="0"/>
            </a:br>
            <a:br>
              <a:rPr lang="sv-SE" sz="1600" b="0" dirty="0"/>
            </a:br>
            <a:br>
              <a:rPr lang="sv-SE" sz="1600" b="0" dirty="0"/>
            </a:br>
            <a:br>
              <a:rPr lang="sv-SE" sz="1600" dirty="0"/>
            </a:br>
            <a:endParaRPr lang="sv-SE" sz="1600" b="0" dirty="0"/>
          </a:p>
        </p:txBody>
      </p:sp>
    </p:spTree>
    <p:extLst>
      <p:ext uri="{BB962C8B-B14F-4D97-AF65-F5344CB8AC3E}">
        <p14:creationId xmlns:p14="http://schemas.microsoft.com/office/powerpoint/2010/main" val="2991687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27</a:t>
            </a:fld>
            <a:endParaRPr lang="sv-SE" dirty="0"/>
          </a:p>
        </p:txBody>
      </p:sp>
      <p:sp>
        <p:nvSpPr>
          <p:cNvPr id="7" name="Rubrik 1"/>
          <p:cNvSpPr txBox="1">
            <a:spLocks/>
          </p:cNvSpPr>
          <p:nvPr/>
        </p:nvSpPr>
        <p:spPr>
          <a:xfrm>
            <a:off x="900000" y="1440000"/>
            <a:ext cx="8726752" cy="1080000"/>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r>
              <a:rPr lang="sv-SE" dirty="0"/>
              <a:t>Inspirationsmaterial</a:t>
            </a:r>
          </a:p>
        </p:txBody>
      </p:sp>
      <p:sp>
        <p:nvSpPr>
          <p:cNvPr id="6" name="Rubrik 1">
            <a:extLst>
              <a:ext uri="{FF2B5EF4-FFF2-40B4-BE49-F238E27FC236}">
                <a16:creationId xmlns:a16="http://schemas.microsoft.com/office/drawing/2014/main" id="{F79E48F2-22CA-4DCD-BFB5-CF17C4CB875C}"/>
              </a:ext>
            </a:extLst>
          </p:cNvPr>
          <p:cNvSpPr txBox="1">
            <a:spLocks/>
          </p:cNvSpPr>
          <p:nvPr/>
        </p:nvSpPr>
        <p:spPr>
          <a:xfrm>
            <a:off x="900000" y="2700000"/>
            <a:ext cx="9184714" cy="83401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a:lnSpc>
                <a:spcPct val="100000"/>
              </a:lnSpc>
            </a:pPr>
            <a:r>
              <a:rPr lang="sv-SE" sz="1600" dirty="0">
                <a:latin typeface="Arial" panose="020B0604020202020204" pitchFamily="34" charset="0"/>
              </a:rPr>
              <a:t>Ett sätt att inleda samtalet om riskerna med spårspring kan vara att visa en film. Det finns många olika sätt att närma sig frågan, och här är tre exempel. Observera att filmerna kan vara olämpliga att visa för de yngsta årskurserna. </a:t>
            </a:r>
            <a:br>
              <a:rPr lang="sv-SE" sz="1600" b="0" dirty="0"/>
            </a:br>
            <a:br>
              <a:rPr lang="sv-SE" sz="1600" b="0" dirty="0"/>
            </a:br>
            <a:br>
              <a:rPr lang="sv-SE" sz="1600" b="0" dirty="0"/>
            </a:br>
            <a:br>
              <a:rPr lang="sv-SE" sz="1600" dirty="0"/>
            </a:br>
            <a:endParaRPr lang="sv-SE" sz="1600" b="0" dirty="0"/>
          </a:p>
        </p:txBody>
      </p:sp>
      <p:sp>
        <p:nvSpPr>
          <p:cNvPr id="9" name="Rubrik 1">
            <a:extLst>
              <a:ext uri="{FF2B5EF4-FFF2-40B4-BE49-F238E27FC236}">
                <a16:creationId xmlns:a16="http://schemas.microsoft.com/office/drawing/2014/main" id="{8C6207A1-97DB-46DB-8F91-BFF7B7420E30}"/>
              </a:ext>
            </a:extLst>
          </p:cNvPr>
          <p:cNvSpPr>
            <a:spLocks noGrp="1"/>
          </p:cNvSpPr>
          <p:nvPr>
            <p:ph type="title"/>
          </p:nvPr>
        </p:nvSpPr>
        <p:spPr>
          <a:xfrm>
            <a:off x="900000" y="3820050"/>
            <a:ext cx="9184714" cy="2562398"/>
          </a:xfrm>
        </p:spPr>
        <p:txBody>
          <a:bodyPr anchor="t" anchorCtr="0"/>
          <a:lstStyle/>
          <a:p>
            <a:pPr algn="l">
              <a:lnSpc>
                <a:spcPct val="100000"/>
              </a:lnSpc>
            </a:pPr>
            <a:r>
              <a:rPr lang="en-US" sz="1600" dirty="0">
                <a:latin typeface="+mn-lt"/>
              </a:rPr>
              <a:t>England 		</a:t>
            </a:r>
            <a:r>
              <a:rPr lang="en-US" sz="1600" dirty="0">
                <a:latin typeface="+mn-lt"/>
                <a:hlinkClick r:id="rId2">
                  <a:extLst>
                    <a:ext uri="{A12FA001-AC4F-418D-AE19-62706E023703}">
                      <ahyp:hlinkClr xmlns:ahyp="http://schemas.microsoft.com/office/drawing/2018/hyperlinkcolor" val="tx"/>
                    </a:ext>
                  </a:extLst>
                </a:hlinkClick>
              </a:rPr>
              <a:t>Harrison's story. - YouTube</a:t>
            </a:r>
            <a:r>
              <a:rPr lang="en-US" sz="1600" dirty="0">
                <a:latin typeface="+mn-lt"/>
              </a:rPr>
              <a:t> </a:t>
            </a:r>
            <a:br>
              <a:rPr lang="sv-SE" sz="1600" b="0" dirty="0">
                <a:latin typeface="+mn-lt"/>
              </a:rPr>
            </a:br>
            <a:br>
              <a:rPr lang="sv-SE" sz="1600" b="0" dirty="0">
                <a:latin typeface="+mn-lt"/>
              </a:rPr>
            </a:br>
            <a:r>
              <a:rPr lang="sv-SE" sz="1600" dirty="0">
                <a:latin typeface="+mn-lt"/>
              </a:rPr>
              <a:t>Finland</a:t>
            </a:r>
            <a:r>
              <a:rPr lang="sv-SE" sz="1600" b="0" dirty="0">
                <a:latin typeface="+mn-lt"/>
              </a:rPr>
              <a:t> 		</a:t>
            </a:r>
            <a:r>
              <a:rPr kumimoji="0" lang="sv-SE" altLang="sv-SE" sz="1600" b="0" i="0" strike="noStrike" cap="none" normalizeH="0" baseline="0" dirty="0">
                <a:ln>
                  <a:noFill/>
                </a:ln>
                <a:effectLst/>
                <a:latin typeface="+mn-lt"/>
                <a:cs typeface="Times New Roman" panose="02020603050405020304" pitchFamily="18" charset="0"/>
                <a:hlinkClick r:id="rId3">
                  <a:extLst>
                    <a:ext uri="{A12FA001-AC4F-418D-AE19-62706E023703}">
                      <ahyp:hlinkClr xmlns:ahyp="http://schemas.microsoft.com/office/drawing/2018/hyperlinkcolor" val="tx"/>
                    </a:ext>
                  </a:extLst>
                </a:hlinkClick>
              </a:rPr>
              <a:t>Låt bli spåret: Försvunna vänner - YouTube</a:t>
            </a:r>
            <a:r>
              <a:rPr kumimoji="0" lang="sv-SE" altLang="sv-SE" sz="1600" b="0" i="0" strike="noStrike" cap="none" normalizeH="0" baseline="0" dirty="0">
                <a:ln>
                  <a:noFill/>
                </a:ln>
                <a:effectLst/>
                <a:latin typeface="+mn-lt"/>
                <a:cs typeface="Segoe UI" panose="020B0502040204020203" pitchFamily="34" charset="0"/>
              </a:rPr>
              <a:t> </a:t>
            </a:r>
            <a:br>
              <a:rPr kumimoji="0" lang="sv-SE" altLang="sv-SE" sz="1600" b="0" i="0" strike="noStrike" cap="none" normalizeH="0" baseline="0" dirty="0">
                <a:ln>
                  <a:noFill/>
                </a:ln>
                <a:effectLst/>
                <a:latin typeface="+mn-lt"/>
                <a:cs typeface="Segoe UI" panose="020B0502040204020203" pitchFamily="34" charset="0"/>
              </a:rPr>
            </a:br>
            <a:br>
              <a:rPr kumimoji="0" lang="sv-SE" altLang="sv-SE" sz="1600" b="0" i="0" strike="noStrike" cap="none" normalizeH="0" baseline="0" dirty="0">
                <a:ln>
                  <a:noFill/>
                </a:ln>
                <a:effectLst/>
                <a:cs typeface="Segoe UI" panose="020B0502040204020203" pitchFamily="34" charset="0"/>
              </a:rPr>
            </a:br>
            <a:r>
              <a:rPr kumimoji="0" lang="sv-SE" altLang="sv-SE" sz="1600" i="0" strike="noStrike" cap="none" normalizeH="0" baseline="0" dirty="0">
                <a:ln>
                  <a:noFill/>
                </a:ln>
                <a:effectLst/>
                <a:cs typeface="Segoe UI" panose="020B0502040204020203" pitchFamily="34" charset="0"/>
              </a:rPr>
              <a:t>Sverige</a:t>
            </a:r>
            <a:r>
              <a:rPr kumimoji="0" lang="sv-SE" altLang="sv-SE" sz="1600" b="0" i="0" strike="noStrike" cap="none" normalizeH="0" baseline="0" dirty="0">
                <a:ln>
                  <a:noFill/>
                </a:ln>
                <a:effectLst/>
                <a:cs typeface="Segoe UI" panose="020B0502040204020203" pitchFamily="34" charset="0"/>
              </a:rPr>
              <a:t>		</a:t>
            </a:r>
            <a:r>
              <a:rPr lang="sv-SE" sz="1600" dirty="0">
                <a:hlinkClick r:id="rId4">
                  <a:extLst>
                    <a:ext uri="{A12FA001-AC4F-418D-AE19-62706E023703}">
                      <ahyp:hlinkClr xmlns:ahyp="http://schemas.microsoft.com/office/drawing/2018/hyperlinkcolor" val="tx"/>
                    </a:ext>
                  </a:extLst>
                </a:hlinkClick>
              </a:rPr>
              <a:t>Trafikverket säkerhetsfilm: Greger och Christoffer - YouTube</a:t>
            </a:r>
            <a:br>
              <a:rPr kumimoji="0" lang="sv-SE" altLang="sv-SE" sz="1600" b="0" i="0" strike="noStrike" cap="none" normalizeH="0" baseline="0" dirty="0">
                <a:ln>
                  <a:noFill/>
                </a:ln>
                <a:effectLst/>
                <a:latin typeface="+mn-lt"/>
              </a:rPr>
            </a:br>
            <a:br>
              <a:rPr lang="sv-SE" sz="1600" b="0" dirty="0">
                <a:latin typeface="+mn-lt"/>
              </a:rPr>
            </a:br>
            <a:br>
              <a:rPr lang="sv-SE" sz="1600" b="0" dirty="0">
                <a:latin typeface="+mn-lt"/>
              </a:rPr>
            </a:br>
            <a:br>
              <a:rPr lang="sv-SE" sz="1600" b="0" dirty="0">
                <a:latin typeface="+mn-lt"/>
              </a:rPr>
            </a:br>
            <a:br>
              <a:rPr lang="sv-SE" sz="1600" b="0" dirty="0">
                <a:latin typeface="+mn-lt"/>
              </a:rPr>
            </a:br>
            <a:br>
              <a:rPr lang="sv-SE" sz="1600" dirty="0">
                <a:latin typeface="+mn-lt"/>
              </a:rPr>
            </a:br>
            <a:endParaRPr lang="sv-SE" sz="1600" b="0" dirty="0">
              <a:latin typeface="+mn-lt"/>
            </a:endParaRPr>
          </a:p>
        </p:txBody>
      </p:sp>
    </p:spTree>
    <p:extLst>
      <p:ext uri="{BB962C8B-B14F-4D97-AF65-F5344CB8AC3E}">
        <p14:creationId xmlns:p14="http://schemas.microsoft.com/office/powerpoint/2010/main" val="1558562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0" y="2520000"/>
            <a:ext cx="12192000" cy="1080000"/>
          </a:xfrm>
        </p:spPr>
        <p:txBody>
          <a:bodyPr anchor="t" anchorCtr="0"/>
          <a:lstStyle/>
          <a:p>
            <a:r>
              <a:rPr lang="sv-SE" dirty="0"/>
              <a:t>En mörkare sida</a:t>
            </a:r>
          </a:p>
        </p:txBody>
      </p:sp>
      <p:sp>
        <p:nvSpPr>
          <p:cNvPr id="4" name="Platshållare för bildnummer 3"/>
          <p:cNvSpPr>
            <a:spLocks noGrp="1"/>
          </p:cNvSpPr>
          <p:nvPr>
            <p:ph type="sldNum" sz="quarter" idx="4"/>
          </p:nvPr>
        </p:nvSpPr>
        <p:spPr/>
        <p:txBody>
          <a:bodyPr/>
          <a:lstStyle/>
          <a:p>
            <a:fld id="{816FEC2C-AD63-44F4-896C-A2025F5FB260}" type="slidenum">
              <a:rPr lang="sv-SE" smtClean="0"/>
              <a:pPr/>
              <a:t>28</a:t>
            </a:fld>
            <a:endParaRPr lang="sv-SE" dirty="0"/>
          </a:p>
        </p:txBody>
      </p:sp>
    </p:spTree>
    <p:extLst>
      <p:ext uri="{BB962C8B-B14F-4D97-AF65-F5344CB8AC3E}">
        <p14:creationId xmlns:p14="http://schemas.microsoft.com/office/powerpoint/2010/main" val="28139157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29</a:t>
            </a:fld>
            <a:endParaRPr lang="sv-SE" dirty="0"/>
          </a:p>
        </p:txBody>
      </p:sp>
      <p:sp>
        <p:nvSpPr>
          <p:cNvPr id="7" name="Rubrik 1"/>
          <p:cNvSpPr txBox="1">
            <a:spLocks noGrp="1"/>
          </p:cNvSpPr>
          <p:nvPr>
            <p:ph type="title" idx="4294967295"/>
          </p:nvPr>
        </p:nvSpPr>
        <p:spPr>
          <a:xfrm>
            <a:off x="900000" y="1440000"/>
            <a:ext cx="8726752" cy="1080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6000" b="1" i="0" u="none" strike="noStrike" kern="1200" cap="none" spc="0" normalizeH="0" baseline="0" noProof="0" dirty="0">
                <a:ln>
                  <a:noFill/>
                </a:ln>
                <a:solidFill>
                  <a:schemeClr val="bg1"/>
                </a:solidFill>
                <a:effectLst/>
                <a:uLnTx/>
                <a:uFillTx/>
                <a:latin typeface="+mj-lt"/>
                <a:ea typeface="+mj-ea"/>
                <a:cs typeface="+mj-cs"/>
              </a:rPr>
              <a:t>En mörkare sida</a:t>
            </a:r>
          </a:p>
        </p:txBody>
      </p:sp>
      <p:sp>
        <p:nvSpPr>
          <p:cNvPr id="2" name="textruta 1">
            <a:extLst>
              <a:ext uri="{FF2B5EF4-FFF2-40B4-BE49-F238E27FC236}">
                <a16:creationId xmlns:a16="http://schemas.microsoft.com/office/drawing/2014/main" id="{C324EF87-BF68-4F87-9A0B-A5CEDEB78343}"/>
              </a:ext>
            </a:extLst>
          </p:cNvPr>
          <p:cNvSpPr txBox="1"/>
          <p:nvPr/>
        </p:nvSpPr>
        <p:spPr>
          <a:xfrm>
            <a:off x="900000" y="2520000"/>
            <a:ext cx="10148488" cy="2585323"/>
          </a:xfrm>
          <a:prstGeom prst="rect">
            <a:avLst/>
          </a:prstGeom>
          <a:noFill/>
        </p:spPr>
        <p:txBody>
          <a:bodyPr wrap="square" rtlCol="0">
            <a:spAutoFit/>
          </a:bodyPr>
          <a:lstStyle/>
          <a:p>
            <a:r>
              <a:rPr lang="sv-SE" sz="1800" b="0" dirty="0">
                <a:solidFill>
                  <a:schemeClr val="bg1"/>
                </a:solidFill>
              </a:rPr>
              <a:t>Det finns en mörkare sida av obehöriga i spår. Det är att de flesta av de som omkommer på järnvägen gör det på grund av suicid. Det gäller i Sverige och även i resten av Europa. </a:t>
            </a:r>
          </a:p>
          <a:p>
            <a:endParaRPr lang="sv-SE" dirty="0">
              <a:solidFill>
                <a:schemeClr val="bg1"/>
              </a:solidFill>
            </a:endParaRPr>
          </a:p>
          <a:p>
            <a:r>
              <a:rPr lang="sv-SE" sz="1800" b="0" dirty="0">
                <a:solidFill>
                  <a:schemeClr val="bg1"/>
                </a:solidFill>
              </a:rPr>
              <a:t>Här kan unga behöva kunna prata om sina tankar med någon vuxen, förälder eller skolpersonal. Vilka resurser finns på er skola eller inom er verksamhet? Vet du/de vart man kan vända sig? </a:t>
            </a:r>
          </a:p>
          <a:p>
            <a:r>
              <a:rPr lang="sv-SE" sz="1800" b="0" dirty="0">
                <a:solidFill>
                  <a:schemeClr val="bg1"/>
                </a:solidFill>
              </a:rPr>
              <a:t>Att prata om mental ohälsa kan vara livsviktigt, och det finns bra information </a:t>
            </a:r>
            <a:r>
              <a:rPr lang="sv-SE" dirty="0">
                <a:solidFill>
                  <a:schemeClr val="bg1"/>
                </a:solidFill>
              </a:rPr>
              <a:t>att ta del av</a:t>
            </a:r>
            <a:r>
              <a:rPr lang="sv-SE" sz="1800" b="0" dirty="0">
                <a:solidFill>
                  <a:schemeClr val="bg1"/>
                </a:solidFill>
              </a:rPr>
              <a:t>. </a:t>
            </a:r>
            <a:br>
              <a:rPr lang="sv-SE" sz="1800" b="0" dirty="0">
                <a:solidFill>
                  <a:schemeClr val="bg1"/>
                </a:solidFill>
              </a:rPr>
            </a:br>
            <a:r>
              <a:rPr lang="sv-SE" sz="1800" b="0" dirty="0">
                <a:solidFill>
                  <a:schemeClr val="bg1"/>
                </a:solidFill>
              </a:rPr>
              <a:t>Här är några länkar och kontakter:</a:t>
            </a:r>
            <a:br>
              <a:rPr lang="sv-SE" sz="1800" b="0" dirty="0">
                <a:solidFill>
                  <a:schemeClr val="bg1"/>
                </a:solidFill>
              </a:rPr>
            </a:br>
            <a:br>
              <a:rPr lang="sv-SE" sz="1800" b="0" dirty="0">
                <a:solidFill>
                  <a:schemeClr val="bg1"/>
                </a:solidFill>
              </a:rPr>
            </a:br>
            <a:endParaRPr lang="sv-SE" dirty="0">
              <a:solidFill>
                <a:schemeClr val="bg1"/>
              </a:solidFill>
            </a:endParaRPr>
          </a:p>
        </p:txBody>
      </p:sp>
      <p:sp>
        <p:nvSpPr>
          <p:cNvPr id="11" name="textruta 10">
            <a:extLst>
              <a:ext uri="{FF2B5EF4-FFF2-40B4-BE49-F238E27FC236}">
                <a16:creationId xmlns:a16="http://schemas.microsoft.com/office/drawing/2014/main" id="{5CBBEBA6-E71D-4EFA-AFCA-505CCB13C277}"/>
              </a:ext>
            </a:extLst>
          </p:cNvPr>
          <p:cNvSpPr txBox="1"/>
          <p:nvPr/>
        </p:nvSpPr>
        <p:spPr>
          <a:xfrm>
            <a:off x="900000" y="4642010"/>
            <a:ext cx="9831998" cy="1477328"/>
          </a:xfrm>
          <a:prstGeom prst="rect">
            <a:avLst/>
          </a:prstGeom>
          <a:noFill/>
        </p:spPr>
        <p:txBody>
          <a:bodyPr wrap="square">
            <a:spAutoFit/>
          </a:bodyPr>
          <a:lstStyle/>
          <a:p>
            <a:pPr marL="285750" indent="-285750">
              <a:buFont typeface="Arial" panose="020B0604020202020204" pitchFamily="34" charset="0"/>
              <a:buChar char="•"/>
            </a:pPr>
            <a:r>
              <a:rPr lang="en-GB" sz="1800" b="0" dirty="0" err="1">
                <a:solidFill>
                  <a:schemeClr val="bg1"/>
                </a:solidFill>
                <a:latin typeface="+mn-lt"/>
              </a:rPr>
              <a:t>Suicidprevention</a:t>
            </a:r>
            <a:r>
              <a:rPr lang="en-GB" sz="1800" b="0" dirty="0">
                <a:solidFill>
                  <a:schemeClr val="bg1"/>
                </a:solidFill>
                <a:latin typeface="+mn-lt"/>
              </a:rPr>
              <a:t> — </a:t>
            </a:r>
            <a:r>
              <a:rPr lang="en-GB" sz="1800" b="0" dirty="0" err="1">
                <a:solidFill>
                  <a:schemeClr val="bg1"/>
                </a:solidFill>
                <a:latin typeface="+mn-lt"/>
              </a:rPr>
              <a:t>Folkhälsomyndigheten</a:t>
            </a:r>
            <a:r>
              <a:rPr lang="en-GB" sz="1800" b="0" dirty="0">
                <a:solidFill>
                  <a:schemeClr val="bg1"/>
                </a:solidFill>
                <a:latin typeface="+mn-lt"/>
              </a:rPr>
              <a:t> (folkhalsomyndigheten.se)</a:t>
            </a:r>
            <a:endParaRPr lang="en-GB" dirty="0">
              <a:solidFill>
                <a:schemeClr val="bg1"/>
              </a:solidFill>
            </a:endParaRPr>
          </a:p>
          <a:p>
            <a:pPr marL="285750" indent="-285750">
              <a:buFont typeface="Arial" panose="020B0604020202020204" pitchFamily="34" charset="0"/>
              <a:buChar char="•"/>
            </a:pPr>
            <a:r>
              <a:rPr lang="sv-SE" sz="1800" b="0" dirty="0">
                <a:solidFill>
                  <a:schemeClr val="bg1"/>
                </a:solidFill>
              </a:rPr>
              <a:t>SPIV - Kunskap räddar liv (suicidprev.se)</a:t>
            </a:r>
            <a:endParaRPr lang="sv-SE" dirty="0">
              <a:solidFill>
                <a:schemeClr val="bg1"/>
              </a:solidFill>
            </a:endParaRPr>
          </a:p>
          <a:p>
            <a:pPr marL="285750" indent="-285750">
              <a:buFont typeface="Arial" panose="020B0604020202020204" pitchFamily="34" charset="0"/>
              <a:buChar char="•"/>
            </a:pPr>
            <a:r>
              <a:rPr lang="sv-SE" sz="1800" dirty="0">
                <a:solidFill>
                  <a:schemeClr val="bg1"/>
                </a:solidFill>
                <a:hlinkClick r:id="rId2">
                  <a:extLst>
                    <a:ext uri="{A12FA001-AC4F-418D-AE19-62706E023703}">
                      <ahyp:hlinkClr xmlns:ahyp="http://schemas.microsoft.com/office/drawing/2018/hyperlinkcolor" val="tx"/>
                    </a:ext>
                  </a:extLst>
                </a:hlinkClick>
              </a:rPr>
              <a:t>Nationellt Centrum för Suicidforskning och Prevention | Karolinska Institutet (ki.se)</a:t>
            </a:r>
            <a:endParaRPr lang="sv-SE" dirty="0">
              <a:solidFill>
                <a:schemeClr val="bg1"/>
              </a:solidFill>
            </a:endParaRPr>
          </a:p>
          <a:p>
            <a:pPr marL="285750" indent="-285750">
              <a:buFont typeface="Arial" panose="020B0604020202020204" pitchFamily="34" charset="0"/>
              <a:buChar char="•"/>
            </a:pPr>
            <a:r>
              <a:rPr lang="sv-SE" sz="1800" dirty="0" err="1">
                <a:solidFill>
                  <a:schemeClr val="bg1"/>
                </a:solidFill>
                <a:hlinkClick r:id="rId3">
                  <a:extLst>
                    <a:ext uri="{A12FA001-AC4F-418D-AE19-62706E023703}">
                      <ahyp:hlinkClr xmlns:ahyp="http://schemas.microsoft.com/office/drawing/2018/hyperlinkcolor" val="tx"/>
                    </a:ext>
                  </a:extLst>
                </a:hlinkClick>
              </a:rPr>
              <a:t>Suicide</a:t>
            </a:r>
            <a:r>
              <a:rPr lang="sv-SE" sz="1800" dirty="0">
                <a:solidFill>
                  <a:schemeClr val="bg1"/>
                </a:solidFill>
                <a:hlinkClick r:id="rId3">
                  <a:extLst>
                    <a:ext uri="{A12FA001-AC4F-418D-AE19-62706E023703}">
                      <ahyp:hlinkClr xmlns:ahyp="http://schemas.microsoft.com/office/drawing/2018/hyperlinkcolor" val="tx"/>
                    </a:ext>
                  </a:extLst>
                </a:hlinkClick>
              </a:rPr>
              <a:t> </a:t>
            </a:r>
            <a:r>
              <a:rPr lang="sv-SE" sz="1800" dirty="0" err="1">
                <a:solidFill>
                  <a:schemeClr val="bg1"/>
                </a:solidFill>
                <a:hlinkClick r:id="rId3">
                  <a:extLst>
                    <a:ext uri="{A12FA001-AC4F-418D-AE19-62706E023703}">
                      <ahyp:hlinkClr xmlns:ahyp="http://schemas.microsoft.com/office/drawing/2018/hyperlinkcolor" val="tx"/>
                    </a:ext>
                  </a:extLst>
                </a:hlinkClick>
              </a:rPr>
              <a:t>Zero</a:t>
            </a:r>
            <a:r>
              <a:rPr lang="sv-SE" sz="1800" dirty="0">
                <a:solidFill>
                  <a:schemeClr val="bg1"/>
                </a:solidFill>
                <a:hlinkClick r:id="rId3">
                  <a:extLst>
                    <a:ext uri="{A12FA001-AC4F-418D-AE19-62706E023703}">
                      <ahyp:hlinkClr xmlns:ahyp="http://schemas.microsoft.com/office/drawing/2018/hyperlinkcolor" val="tx"/>
                    </a:ext>
                  </a:extLst>
                </a:hlinkClick>
              </a:rPr>
              <a:t> - för ett samhälle utan självmord</a:t>
            </a:r>
            <a:endParaRPr lang="sv-SE" dirty="0">
              <a:solidFill>
                <a:schemeClr val="bg1"/>
              </a:solidFill>
            </a:endParaRPr>
          </a:p>
          <a:p>
            <a:pPr marL="285750" indent="-285750">
              <a:buFont typeface="Arial" panose="020B0604020202020204" pitchFamily="34" charset="0"/>
              <a:buChar char="•"/>
            </a:pPr>
            <a:r>
              <a:rPr lang="sv-SE" sz="1800" b="0" dirty="0">
                <a:solidFill>
                  <a:schemeClr val="bg1"/>
                </a:solidFill>
                <a:latin typeface="+mn-lt"/>
              </a:rPr>
              <a:t>Självmord går att förebygga - 1177</a:t>
            </a:r>
            <a:endParaRPr lang="sv-SE" dirty="0"/>
          </a:p>
        </p:txBody>
      </p:sp>
    </p:spTree>
    <p:extLst>
      <p:ext uri="{BB962C8B-B14F-4D97-AF65-F5344CB8AC3E}">
        <p14:creationId xmlns:p14="http://schemas.microsoft.com/office/powerpoint/2010/main" val="3267315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bildnummer 4"/>
          <p:cNvSpPr>
            <a:spLocks noGrp="1"/>
          </p:cNvSpPr>
          <p:nvPr>
            <p:ph type="sldNum" sz="quarter" idx="4"/>
          </p:nvPr>
        </p:nvSpPr>
        <p:spPr/>
        <p:txBody>
          <a:bodyPr/>
          <a:lstStyle/>
          <a:p>
            <a:fld id="{816FEC2C-AD63-44F4-896C-A2025F5FB260}" type="slidenum">
              <a:rPr lang="sv-SE" smtClean="0"/>
              <a:pPr/>
              <a:t>3</a:t>
            </a:fld>
            <a:endParaRPr lang="sv-SE" dirty="0"/>
          </a:p>
        </p:txBody>
      </p:sp>
      <p:sp>
        <p:nvSpPr>
          <p:cNvPr id="26" name="Rubrik 1">
            <a:extLst>
              <a:ext uri="{FF2B5EF4-FFF2-40B4-BE49-F238E27FC236}">
                <a16:creationId xmlns:a16="http://schemas.microsoft.com/office/drawing/2014/main" id="{48802871-8718-6846-C7E9-A2EA48B2EF57}"/>
              </a:ext>
            </a:extLst>
          </p:cNvPr>
          <p:cNvSpPr>
            <a:spLocks noGrp="1"/>
          </p:cNvSpPr>
          <p:nvPr>
            <p:ph type="title"/>
          </p:nvPr>
        </p:nvSpPr>
        <p:spPr>
          <a:xfrm>
            <a:off x="720000" y="1080000"/>
            <a:ext cx="10800000" cy="1080000"/>
          </a:xfrm>
        </p:spPr>
        <p:txBody>
          <a:bodyPr anchor="t" anchorCtr="0"/>
          <a:lstStyle/>
          <a:p>
            <a:pPr algn="l"/>
            <a:r>
              <a:rPr lang="sv-SE" sz="3600" dirty="0"/>
              <a:t>Vad är farligt, olagligt och gör att tåg blir sena?</a:t>
            </a:r>
            <a:br>
              <a:rPr lang="sv-SE" sz="3600" dirty="0"/>
            </a:br>
            <a:r>
              <a:rPr lang="sv-SE" sz="3600" dirty="0"/>
              <a:t>Det är dags att prata allvar om spårspring!</a:t>
            </a:r>
          </a:p>
        </p:txBody>
      </p:sp>
      <p:sp>
        <p:nvSpPr>
          <p:cNvPr id="27" name="Platshållare för text 2">
            <a:extLst>
              <a:ext uri="{FF2B5EF4-FFF2-40B4-BE49-F238E27FC236}">
                <a16:creationId xmlns:a16="http://schemas.microsoft.com/office/drawing/2014/main" id="{36BFFE91-27C7-E019-DFE5-6D799F639D43}"/>
              </a:ext>
            </a:extLst>
          </p:cNvPr>
          <p:cNvSpPr txBox="1">
            <a:spLocks/>
          </p:cNvSpPr>
          <p:nvPr/>
        </p:nvSpPr>
        <p:spPr>
          <a:xfrm>
            <a:off x="720000" y="2340000"/>
            <a:ext cx="10800000" cy="4072356"/>
          </a:xfrm>
          <a:prstGeom prst="rect">
            <a:avLst/>
          </a:prstGeom>
        </p:spPr>
        <p:txBody>
          <a:bodyPr numCol="2" spcCol="468000"/>
          <a:lst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300"/>
              </a:spcAft>
              <a:buNone/>
            </a:pPr>
            <a:r>
              <a:rPr lang="sv-SE" sz="1500" spc="0" dirty="0">
                <a:solidFill>
                  <a:schemeClr val="bg1"/>
                </a:solidFill>
              </a:rPr>
              <a:t>Vad kul att du vill vara med och bidra till att informera och utbilda om de risker den som genar över spåren, smiter under nedfällda bommar eller klättrar på vagnar utsätter sig för. För obehöriga i spår är förutom att vara något som är olagligt och försenar många tåg i första hand en fråga som handlar om människoliv.</a:t>
            </a:r>
          </a:p>
          <a:p>
            <a:pPr marL="0" indent="0">
              <a:lnSpc>
                <a:spcPct val="100000"/>
              </a:lnSpc>
              <a:spcAft>
                <a:spcPts val="1200"/>
              </a:spcAft>
              <a:buNone/>
            </a:pPr>
            <a:r>
              <a:rPr lang="sv-SE" sz="1500" spc="0" dirty="0">
                <a:solidFill>
                  <a:schemeClr val="bg1"/>
                </a:solidFill>
              </a:rPr>
              <a:t>Både Trafikverket och järnvägsföretag genomför en rad  åtgärder för att minska spårspring. Stängsel och kameror sätts upp, plankorsningar byggs om och information ges i många olika kanaler. Men det kommer ta lång tid innan järnvägen är helt intrångsskyddad, så förutom att barriärer sätts upp måste även attityder förändras. </a:t>
            </a:r>
          </a:p>
          <a:p>
            <a:pPr marL="0" indent="0">
              <a:lnSpc>
                <a:spcPct val="100000"/>
              </a:lnSpc>
              <a:spcAft>
                <a:spcPts val="1200"/>
              </a:spcAft>
              <a:buNone/>
            </a:pPr>
            <a:r>
              <a:rPr lang="sv-SE" sz="1500" spc="0" dirty="0">
                <a:solidFill>
                  <a:schemeClr val="bg1"/>
                </a:solidFill>
              </a:rPr>
              <a:t>Materialet består av olika scenarion som målar upp situationer som skulle kunna vara tagna ur verkliga livet. </a:t>
            </a:r>
          </a:p>
          <a:p>
            <a:pPr marL="0" indent="0">
              <a:lnSpc>
                <a:spcPct val="100000"/>
              </a:lnSpc>
              <a:spcAft>
                <a:spcPts val="1200"/>
              </a:spcAft>
              <a:buNone/>
            </a:pPr>
            <a:endParaRPr lang="sv-SE" sz="1500" spc="0" dirty="0">
              <a:solidFill>
                <a:schemeClr val="bg1"/>
              </a:solidFill>
            </a:endParaRPr>
          </a:p>
          <a:p>
            <a:pPr marL="0" indent="0">
              <a:lnSpc>
                <a:spcPct val="100000"/>
              </a:lnSpc>
              <a:spcAft>
                <a:spcPts val="1200"/>
              </a:spcAft>
              <a:buNone/>
            </a:pPr>
            <a:endParaRPr lang="sv-SE" sz="1500" spc="0" dirty="0">
              <a:solidFill>
                <a:schemeClr val="bg1"/>
              </a:solidFill>
            </a:endParaRPr>
          </a:p>
          <a:p>
            <a:pPr marL="0" indent="0">
              <a:lnSpc>
                <a:spcPct val="100000"/>
              </a:lnSpc>
              <a:spcAft>
                <a:spcPts val="1200"/>
              </a:spcAft>
              <a:buNone/>
            </a:pPr>
            <a:r>
              <a:rPr lang="sv-SE" sz="1500" spc="0" dirty="0">
                <a:solidFill>
                  <a:schemeClr val="bg1"/>
                </a:solidFill>
              </a:rPr>
              <a:t>Kopplat till varje scenario finns ett antal frågor. Vad gör att många utsätter sig för stora risker? Vad skulle kunna göras, och av vem? Pedagogiken bygger på att du går igenom ett eller flera scenarion med din grupp och sedan använder frågorna som diskussionsunderlag. </a:t>
            </a:r>
          </a:p>
          <a:p>
            <a:pPr marL="0" indent="0">
              <a:lnSpc>
                <a:spcPct val="100000"/>
              </a:lnSpc>
              <a:spcAft>
                <a:spcPts val="1200"/>
              </a:spcAft>
              <a:buNone/>
            </a:pPr>
            <a:r>
              <a:rPr lang="sv-SE" sz="1500" spc="0" dirty="0">
                <a:solidFill>
                  <a:schemeClr val="bg1"/>
                </a:solidFill>
              </a:rPr>
              <a:t>Du är fri att använda materialet och skräddarsy upplägget efter hur din grupp eller sammanhang ser ut. Under rubriken Järnkoll finns kompletterade länkar och information om den svenska järnvägen. </a:t>
            </a:r>
          </a:p>
          <a:p>
            <a:pPr marL="0" indent="0">
              <a:lnSpc>
                <a:spcPct val="100000"/>
              </a:lnSpc>
              <a:spcAft>
                <a:spcPts val="300"/>
              </a:spcAft>
              <a:buNone/>
            </a:pPr>
            <a:r>
              <a:rPr lang="sv-SE" sz="1500" b="1" spc="0" dirty="0">
                <a:solidFill>
                  <a:schemeClr val="bg1"/>
                </a:solidFill>
              </a:rPr>
              <a:t>Materialet lämpas sig bäst för: </a:t>
            </a:r>
          </a:p>
          <a:p>
            <a:pPr>
              <a:lnSpc>
                <a:spcPct val="100000"/>
              </a:lnSpc>
              <a:spcAft>
                <a:spcPts val="300"/>
              </a:spcAft>
            </a:pPr>
            <a:r>
              <a:rPr lang="sv-SE" sz="1500" spc="0" dirty="0">
                <a:solidFill>
                  <a:schemeClr val="bg1"/>
                </a:solidFill>
              </a:rPr>
              <a:t>Ålder: 7 - 13 år</a:t>
            </a:r>
          </a:p>
          <a:p>
            <a:pPr>
              <a:lnSpc>
                <a:spcPct val="100000"/>
              </a:lnSpc>
              <a:spcAft>
                <a:spcPts val="300"/>
              </a:spcAft>
            </a:pPr>
            <a:r>
              <a:rPr lang="sv-SE" sz="1500" spc="0" dirty="0">
                <a:solidFill>
                  <a:schemeClr val="bg1"/>
                </a:solidFill>
              </a:rPr>
              <a:t>Grupper: Skolklasser, idrottsföreningar och andra gemenskapssammanhang där åldern på deltagarna är ungefär densamma.</a:t>
            </a:r>
          </a:p>
        </p:txBody>
      </p:sp>
    </p:spTree>
    <p:extLst>
      <p:ext uri="{BB962C8B-B14F-4D97-AF65-F5344CB8AC3E}">
        <p14:creationId xmlns:p14="http://schemas.microsoft.com/office/powerpoint/2010/main" val="2621216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4</a:t>
            </a:fld>
            <a:endParaRPr lang="sv-SE" dirty="0"/>
          </a:p>
        </p:txBody>
      </p:sp>
      <p:sp>
        <p:nvSpPr>
          <p:cNvPr id="2" name="Rubrik 1"/>
          <p:cNvSpPr>
            <a:spLocks noGrp="1"/>
          </p:cNvSpPr>
          <p:nvPr>
            <p:ph type="title"/>
          </p:nvPr>
        </p:nvSpPr>
        <p:spPr>
          <a:xfrm>
            <a:off x="720000" y="2160000"/>
            <a:ext cx="10800000" cy="1080000"/>
          </a:xfrm>
        </p:spPr>
        <p:txBody>
          <a:bodyPr anchor="t" anchorCtr="0"/>
          <a:lstStyle/>
          <a:p>
            <a:pPr>
              <a:lnSpc>
                <a:spcPct val="150000"/>
              </a:lnSpc>
            </a:pPr>
            <a:r>
              <a:rPr lang="sv-SE" sz="3200" b="0" dirty="0"/>
              <a:t>Det är säkert att åka tåg i Sverige, ingen passagerare har omkommit sedan 2010. Men även om säkerheten är hög sker ett antal påkörnings- och elolyckor varje år.</a:t>
            </a:r>
            <a:br>
              <a:rPr lang="sv-SE" sz="3200" b="0" dirty="0"/>
            </a:br>
            <a:r>
              <a:rPr lang="sv-SE" sz="3200" b="0" dirty="0"/>
              <a:t>Varje olycka är en för mycket!</a:t>
            </a:r>
          </a:p>
        </p:txBody>
      </p:sp>
    </p:spTree>
    <p:extLst>
      <p:ext uri="{BB962C8B-B14F-4D97-AF65-F5344CB8AC3E}">
        <p14:creationId xmlns:p14="http://schemas.microsoft.com/office/powerpoint/2010/main" val="307843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5</a:t>
            </a:fld>
            <a:endParaRPr lang="sv-SE" dirty="0"/>
          </a:p>
        </p:txBody>
      </p:sp>
      <p:sp>
        <p:nvSpPr>
          <p:cNvPr id="6" name="Rubrik 1"/>
          <p:cNvSpPr txBox="1">
            <a:spLocks noGrp="1"/>
          </p:cNvSpPr>
          <p:nvPr>
            <p:ph type="title" idx="4294967295"/>
          </p:nvPr>
        </p:nvSpPr>
        <p:spPr>
          <a:xfrm>
            <a:off x="5219999" y="1440000"/>
            <a:ext cx="6404063" cy="1080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6000" b="1" i="0" u="none" strike="noStrike" kern="1200" cap="none" spc="0" normalizeH="0" baseline="0" noProof="0" dirty="0">
                <a:ln>
                  <a:noFill/>
                </a:ln>
                <a:solidFill>
                  <a:schemeClr val="bg1"/>
                </a:solidFill>
                <a:effectLst/>
                <a:uLnTx/>
                <a:uFillTx/>
                <a:latin typeface="+mj-lt"/>
                <a:ea typeface="+mj-ea"/>
                <a:cs typeface="+mj-cs"/>
              </a:rPr>
              <a:t>Samtalsunderlag</a:t>
            </a:r>
          </a:p>
        </p:txBody>
      </p:sp>
      <p:sp>
        <p:nvSpPr>
          <p:cNvPr id="2" name="textruta 1"/>
          <p:cNvSpPr txBox="1"/>
          <p:nvPr/>
        </p:nvSpPr>
        <p:spPr>
          <a:xfrm>
            <a:off x="5219999" y="2520000"/>
            <a:ext cx="6387643" cy="3785652"/>
          </a:xfrm>
          <a:prstGeom prst="rect">
            <a:avLst/>
          </a:prstGeom>
          <a:noFill/>
        </p:spPr>
        <p:txBody>
          <a:bodyPr wrap="square" rtlCol="0">
            <a:spAutoFit/>
          </a:bodyPr>
          <a:lstStyle/>
          <a:p>
            <a:r>
              <a:rPr lang="sv-SE" sz="1600" dirty="0">
                <a:solidFill>
                  <a:schemeClr val="bg2"/>
                </a:solidFill>
              </a:rPr>
              <a:t>Det finns flera olika sätt att närma sig frågan om spårspring. </a:t>
            </a:r>
            <a:br>
              <a:rPr lang="sv-SE" sz="1600" dirty="0">
                <a:solidFill>
                  <a:schemeClr val="bg2"/>
                </a:solidFill>
              </a:rPr>
            </a:br>
            <a:r>
              <a:rPr lang="sv-SE" sz="1600" dirty="0">
                <a:solidFill>
                  <a:schemeClr val="bg2"/>
                </a:solidFill>
              </a:rPr>
              <a:t>Hur tänker din grupp, och varför?</a:t>
            </a:r>
          </a:p>
          <a:p>
            <a:endParaRPr lang="sv-SE" sz="1600" dirty="0">
              <a:solidFill>
                <a:schemeClr val="bg2"/>
              </a:solidFill>
            </a:endParaRPr>
          </a:p>
          <a:p>
            <a:pPr marL="285750" indent="-285750">
              <a:buFont typeface="Arial" panose="020B0604020202020204" pitchFamily="34" charset="0"/>
              <a:buChar char="•"/>
            </a:pPr>
            <a:r>
              <a:rPr lang="sv-SE" sz="1600" dirty="0">
                <a:solidFill>
                  <a:schemeClr val="bg2"/>
                </a:solidFill>
              </a:rPr>
              <a:t>Tänker man alls på riskerna – att tåg är snabba, tysta och inte kan stanna? För många lokförare är den största skräck att vara med om en personpåkörning. Varför utsätta någon för det?</a:t>
            </a:r>
          </a:p>
          <a:p>
            <a:pPr marL="285750" indent="-285750">
              <a:buFont typeface="Arial" panose="020B0604020202020204" pitchFamily="34" charset="0"/>
              <a:buChar char="•"/>
            </a:pPr>
            <a:endParaRPr lang="sv-SE" sz="1600" dirty="0">
              <a:solidFill>
                <a:schemeClr val="bg2"/>
              </a:solidFill>
            </a:endParaRPr>
          </a:p>
          <a:p>
            <a:pPr marL="285750" indent="-285750">
              <a:buFont typeface="Arial" panose="020B0604020202020204" pitchFamily="34" charset="0"/>
              <a:buChar char="•"/>
            </a:pPr>
            <a:r>
              <a:rPr lang="sv-SE" sz="1600" dirty="0">
                <a:solidFill>
                  <a:schemeClr val="bg2"/>
                </a:solidFill>
              </a:rPr>
              <a:t>Vad tror du gör att människor tar genvägen över spåren? </a:t>
            </a:r>
            <a:br>
              <a:rPr lang="sv-SE" sz="1600" dirty="0">
                <a:solidFill>
                  <a:schemeClr val="bg2"/>
                </a:solidFill>
              </a:rPr>
            </a:br>
            <a:r>
              <a:rPr lang="sv-SE" sz="1600" dirty="0">
                <a:solidFill>
                  <a:schemeClr val="bg2"/>
                </a:solidFill>
              </a:rPr>
              <a:t>Om du själv genar – varför gör du det? För att det är förbjudet, </a:t>
            </a:r>
            <a:br>
              <a:rPr lang="sv-SE" sz="1600" dirty="0">
                <a:solidFill>
                  <a:schemeClr val="bg2"/>
                </a:solidFill>
              </a:rPr>
            </a:br>
            <a:r>
              <a:rPr lang="sv-SE" sz="1600" dirty="0">
                <a:solidFill>
                  <a:schemeClr val="bg2"/>
                </a:solidFill>
              </a:rPr>
              <a:t>för spänningens skull eller för att du inte visste bättre…</a:t>
            </a:r>
          </a:p>
          <a:p>
            <a:pPr marL="285750" indent="-285750">
              <a:buFont typeface="Arial" panose="020B0604020202020204" pitchFamily="34" charset="0"/>
              <a:buChar char="•"/>
            </a:pPr>
            <a:endParaRPr lang="sv-SE" sz="1600" dirty="0">
              <a:solidFill>
                <a:schemeClr val="bg2"/>
              </a:solidFill>
            </a:endParaRPr>
          </a:p>
          <a:p>
            <a:pPr marL="285750" indent="-285750">
              <a:buFont typeface="Arial" panose="020B0604020202020204" pitchFamily="34" charset="0"/>
              <a:buChar char="•"/>
            </a:pPr>
            <a:r>
              <a:rPr lang="sv-SE" sz="1600" dirty="0">
                <a:solidFill>
                  <a:schemeClr val="bg2"/>
                </a:solidFill>
              </a:rPr>
              <a:t>Vad kan de som äger spåren eller som kör tågen göra </a:t>
            </a:r>
            <a:br>
              <a:rPr lang="sv-SE" sz="1600" dirty="0">
                <a:solidFill>
                  <a:schemeClr val="bg2"/>
                </a:solidFill>
              </a:rPr>
            </a:br>
            <a:r>
              <a:rPr lang="sv-SE" sz="1600" dirty="0">
                <a:solidFill>
                  <a:schemeClr val="bg2"/>
                </a:solidFill>
              </a:rPr>
              <a:t>för att minska spårspringet? Vad kan andra göra, som </a:t>
            </a:r>
            <a:br>
              <a:rPr lang="sv-SE" sz="1600" dirty="0">
                <a:solidFill>
                  <a:schemeClr val="bg2"/>
                </a:solidFill>
              </a:rPr>
            </a:br>
            <a:r>
              <a:rPr lang="sv-SE" sz="1600" dirty="0">
                <a:solidFill>
                  <a:schemeClr val="bg2"/>
                </a:solidFill>
              </a:rPr>
              <a:t>till exempel din skola eller din kommun? </a:t>
            </a:r>
            <a:br>
              <a:rPr lang="sv-SE" sz="1600" dirty="0">
                <a:solidFill>
                  <a:schemeClr val="bg2"/>
                </a:solidFill>
              </a:rPr>
            </a:br>
            <a:r>
              <a:rPr lang="sv-SE" sz="1600" dirty="0">
                <a:solidFill>
                  <a:schemeClr val="bg2"/>
                </a:solidFill>
              </a:rPr>
              <a:t>Vad kan du göra?</a:t>
            </a:r>
          </a:p>
        </p:txBody>
      </p:sp>
      <p:pic>
        <p:nvPicPr>
          <p:cNvPr id="9" name="Bildobjekt 8" descr="Illustration av person som springer">
            <a:extLst>
              <a:ext uri="{FF2B5EF4-FFF2-40B4-BE49-F238E27FC236}">
                <a16:creationId xmlns:a16="http://schemas.microsoft.com/office/drawing/2014/main" id="{0CA8E644-9F40-A546-17A4-2EA7E13B27E5}"/>
              </a:ext>
            </a:extLst>
          </p:cNvPr>
          <p:cNvPicPr>
            <a:picLocks noChangeAspect="1"/>
          </p:cNvPicPr>
          <p:nvPr/>
        </p:nvPicPr>
        <p:blipFill>
          <a:blip r:embed="rId2"/>
          <a:stretch>
            <a:fillRect/>
          </a:stretch>
        </p:blipFill>
        <p:spPr>
          <a:xfrm>
            <a:off x="2285661" y="3073595"/>
            <a:ext cx="2470533" cy="1774946"/>
          </a:xfrm>
          <a:prstGeom prst="rect">
            <a:avLst/>
          </a:prstGeom>
        </p:spPr>
      </p:pic>
      <p:pic>
        <p:nvPicPr>
          <p:cNvPr id="12" name="Bildobjekt 11" descr="Illustration av person som cyklar">
            <a:extLst>
              <a:ext uri="{FF2B5EF4-FFF2-40B4-BE49-F238E27FC236}">
                <a16:creationId xmlns:a16="http://schemas.microsoft.com/office/drawing/2014/main" id="{E5749B80-EE6F-C37F-C14D-EF0597E6BD15}"/>
              </a:ext>
            </a:extLst>
          </p:cNvPr>
          <p:cNvPicPr>
            <a:picLocks noChangeAspect="1"/>
          </p:cNvPicPr>
          <p:nvPr/>
        </p:nvPicPr>
        <p:blipFill>
          <a:blip r:embed="rId3"/>
          <a:stretch>
            <a:fillRect/>
          </a:stretch>
        </p:blipFill>
        <p:spPr>
          <a:xfrm flipH="1">
            <a:off x="2401798" y="5077066"/>
            <a:ext cx="1575148" cy="1572207"/>
          </a:xfrm>
          <a:prstGeom prst="rect">
            <a:avLst/>
          </a:prstGeom>
        </p:spPr>
      </p:pic>
      <p:pic>
        <p:nvPicPr>
          <p:cNvPr id="10" name="Bildobjekt 9" descr="Illustration person som åker buss">
            <a:extLst>
              <a:ext uri="{FF2B5EF4-FFF2-40B4-BE49-F238E27FC236}">
                <a16:creationId xmlns:a16="http://schemas.microsoft.com/office/drawing/2014/main" id="{4AEC0733-502B-68C7-FB22-235306D1BCEC}"/>
              </a:ext>
            </a:extLst>
          </p:cNvPr>
          <p:cNvPicPr>
            <a:picLocks noChangeAspect="1"/>
          </p:cNvPicPr>
          <p:nvPr/>
        </p:nvPicPr>
        <p:blipFill rotWithShape="1">
          <a:blip r:embed="rId4"/>
          <a:srcRect t="32540"/>
          <a:stretch/>
        </p:blipFill>
        <p:spPr>
          <a:xfrm>
            <a:off x="489786" y="1830272"/>
            <a:ext cx="2458715" cy="1294057"/>
          </a:xfrm>
          <a:prstGeom prst="rect">
            <a:avLst/>
          </a:prstGeom>
        </p:spPr>
      </p:pic>
      <p:pic>
        <p:nvPicPr>
          <p:cNvPr id="13" name="Bildobjekt 12" descr="Illustration barn med boll nära järnväg">
            <a:extLst>
              <a:ext uri="{FF2B5EF4-FFF2-40B4-BE49-F238E27FC236}">
                <a16:creationId xmlns:a16="http://schemas.microsoft.com/office/drawing/2014/main" id="{6CA3D025-D98E-484D-B3C4-16DB8DD3DBD0}"/>
              </a:ext>
            </a:extLst>
          </p:cNvPr>
          <p:cNvPicPr>
            <a:picLocks noChangeAspect="1"/>
          </p:cNvPicPr>
          <p:nvPr/>
        </p:nvPicPr>
        <p:blipFill rotWithShape="1">
          <a:blip r:embed="rId5"/>
          <a:srcRect l="56931"/>
          <a:stretch/>
        </p:blipFill>
        <p:spPr>
          <a:xfrm>
            <a:off x="-249813" y="3818622"/>
            <a:ext cx="2443172" cy="2273242"/>
          </a:xfrm>
          <a:prstGeom prst="rect">
            <a:avLst/>
          </a:prstGeom>
        </p:spPr>
      </p:pic>
      <p:pic>
        <p:nvPicPr>
          <p:cNvPr id="14" name="Bildobjekt 13" descr="Illustration personer som leker utomhus nära järnväg">
            <a:extLst>
              <a:ext uri="{FF2B5EF4-FFF2-40B4-BE49-F238E27FC236}">
                <a16:creationId xmlns:a16="http://schemas.microsoft.com/office/drawing/2014/main" id="{3257B371-4F8D-42A0-A4BE-8ADD5A0FAAD4}"/>
              </a:ext>
            </a:extLst>
          </p:cNvPr>
          <p:cNvPicPr>
            <a:picLocks noChangeAspect="1"/>
          </p:cNvPicPr>
          <p:nvPr/>
        </p:nvPicPr>
        <p:blipFill rotWithShape="1">
          <a:blip r:embed="rId6"/>
          <a:srcRect r="34065"/>
          <a:stretch/>
        </p:blipFill>
        <p:spPr>
          <a:xfrm>
            <a:off x="10668366" y="5386932"/>
            <a:ext cx="1878552" cy="1409864"/>
          </a:xfrm>
          <a:prstGeom prst="rect">
            <a:avLst/>
          </a:prstGeom>
        </p:spPr>
      </p:pic>
      <p:pic>
        <p:nvPicPr>
          <p:cNvPr id="15" name="Bildobjekt 14" descr="Illustration person vid järnvägsövergång">
            <a:extLst>
              <a:ext uri="{FF2B5EF4-FFF2-40B4-BE49-F238E27FC236}">
                <a16:creationId xmlns:a16="http://schemas.microsoft.com/office/drawing/2014/main" id="{0394323B-7D6F-40B5-B2CB-F592EDF0032E}"/>
              </a:ext>
            </a:extLst>
          </p:cNvPr>
          <p:cNvPicPr>
            <a:picLocks noChangeAspect="1"/>
          </p:cNvPicPr>
          <p:nvPr/>
        </p:nvPicPr>
        <p:blipFill>
          <a:blip r:embed="rId7"/>
          <a:stretch>
            <a:fillRect/>
          </a:stretch>
        </p:blipFill>
        <p:spPr>
          <a:xfrm>
            <a:off x="3282657" y="566725"/>
            <a:ext cx="1388578" cy="2039226"/>
          </a:xfrm>
          <a:prstGeom prst="rect">
            <a:avLst/>
          </a:prstGeom>
        </p:spPr>
      </p:pic>
      <p:pic>
        <p:nvPicPr>
          <p:cNvPr id="16" name="Bildobjekt 15" descr="Illustration person som funderar">
            <a:extLst>
              <a:ext uri="{FF2B5EF4-FFF2-40B4-BE49-F238E27FC236}">
                <a16:creationId xmlns:a16="http://schemas.microsoft.com/office/drawing/2014/main" id="{73D06BD8-0F02-45F5-910E-9ACE35D3DDC6}"/>
              </a:ext>
            </a:extLst>
          </p:cNvPr>
          <p:cNvPicPr>
            <a:picLocks noChangeAspect="1"/>
          </p:cNvPicPr>
          <p:nvPr/>
        </p:nvPicPr>
        <p:blipFill rotWithShape="1">
          <a:blip r:embed="rId8"/>
          <a:srcRect l="70086" t="40513"/>
          <a:stretch/>
        </p:blipFill>
        <p:spPr>
          <a:xfrm>
            <a:off x="4197766" y="4749478"/>
            <a:ext cx="946938" cy="1873912"/>
          </a:xfrm>
          <a:prstGeom prst="rect">
            <a:avLst/>
          </a:prstGeom>
        </p:spPr>
      </p:pic>
    </p:spTree>
    <p:extLst>
      <p:ext uri="{BB962C8B-B14F-4D97-AF65-F5344CB8AC3E}">
        <p14:creationId xmlns:p14="http://schemas.microsoft.com/office/powerpoint/2010/main" val="2379027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6</a:t>
            </a:fld>
            <a:endParaRPr lang="sv-SE" dirty="0"/>
          </a:p>
        </p:txBody>
      </p:sp>
      <p:sp>
        <p:nvSpPr>
          <p:cNvPr id="2" name="Rubrik 1"/>
          <p:cNvSpPr>
            <a:spLocks noGrp="1"/>
          </p:cNvSpPr>
          <p:nvPr>
            <p:ph type="title"/>
          </p:nvPr>
        </p:nvSpPr>
        <p:spPr>
          <a:xfrm>
            <a:off x="0" y="2520000"/>
            <a:ext cx="12192000" cy="1080000"/>
          </a:xfrm>
        </p:spPr>
        <p:txBody>
          <a:bodyPr anchor="t" anchorCtr="0"/>
          <a:lstStyle/>
          <a:p>
            <a:r>
              <a:rPr lang="sv-SE" dirty="0"/>
              <a:t>Fotbollsträningen</a:t>
            </a:r>
          </a:p>
        </p:txBody>
      </p:sp>
    </p:spTree>
    <p:extLst>
      <p:ext uri="{BB962C8B-B14F-4D97-AF65-F5344CB8AC3E}">
        <p14:creationId xmlns:p14="http://schemas.microsoft.com/office/powerpoint/2010/main" val="4172128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7</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5220000" y="1800000"/>
            <a:ext cx="6262429" cy="4732200"/>
          </a:xfrm>
        </p:spPr>
        <p:txBody>
          <a:bodyPr anchor="t" anchorCtr="0"/>
          <a:lstStyle/>
          <a:p>
            <a:pPr algn="l">
              <a:lnSpc>
                <a:spcPts val="2400"/>
              </a:lnSpc>
            </a:pPr>
            <a:r>
              <a:rPr lang="sv-SE" sz="1600" b="0" dirty="0"/>
              <a:t>Du är på väg till träningen. Det är match på fredag och ni ligger tvåa i serien. Vinst och ni är förbi. Dagens träning kan vara avgörande. Men det är bråttom. </a:t>
            </a:r>
            <a:br>
              <a:rPr lang="sv-SE" sz="1600" b="0" dirty="0"/>
            </a:br>
            <a:br>
              <a:rPr lang="sv-SE" sz="1600" b="0" dirty="0"/>
            </a:br>
            <a:r>
              <a:rPr lang="sv-SE" sz="1600" b="0" dirty="0"/>
              <a:t>Du hittade inte dina skor så du fick lägga minst en kvart extra på att leta. 10 minuter kvar till träningen börjar. Tur att det finns en genväg, den genom skogen och över spåren. 50 meter framför dig är Kalle, han närmar sig spåren. Du börjar springa.</a:t>
            </a:r>
            <a:br>
              <a:rPr lang="sv-SE" sz="1600" b="0" dirty="0"/>
            </a:br>
            <a:br>
              <a:rPr lang="sv-SE" sz="1600" b="0" dirty="0"/>
            </a:br>
            <a:r>
              <a:rPr lang="sv-SE" sz="1600" b="0" dirty="0"/>
              <a:t>Kalle har inte långt kvar nu. Till spåren. </a:t>
            </a:r>
            <a:br>
              <a:rPr lang="sv-SE" sz="1600" b="0" dirty="0"/>
            </a:br>
            <a:r>
              <a:rPr lang="sv-SE" sz="1600" b="0" dirty="0"/>
              <a:t>Då slår det dig som en blixt från klar himmel:</a:t>
            </a:r>
          </a:p>
        </p:txBody>
      </p:sp>
      <p:pic>
        <p:nvPicPr>
          <p:cNvPr id="9" name="Bildobjekt 8" descr="Illustration person som springer till träning">
            <a:extLst>
              <a:ext uri="{FF2B5EF4-FFF2-40B4-BE49-F238E27FC236}">
                <a16:creationId xmlns:a16="http://schemas.microsoft.com/office/drawing/2014/main" id="{0CA8E644-9F40-A546-17A4-2EA7E13B27E5}"/>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720000" y="1980000"/>
            <a:ext cx="3924300" cy="2819400"/>
          </a:xfrm>
          <a:prstGeom prst="rect">
            <a:avLst/>
          </a:prstGeom>
        </p:spPr>
      </p:pic>
    </p:spTree>
    <p:extLst>
      <p:ext uri="{BB962C8B-B14F-4D97-AF65-F5344CB8AC3E}">
        <p14:creationId xmlns:p14="http://schemas.microsoft.com/office/powerpoint/2010/main" val="2406648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8</a:t>
            </a:fld>
            <a:endParaRPr lang="sv-SE" dirty="0"/>
          </a:p>
        </p:txBody>
      </p:sp>
      <p:sp>
        <p:nvSpPr>
          <p:cNvPr id="5" name="Rubrik 1">
            <a:extLst>
              <a:ext uri="{FF2B5EF4-FFF2-40B4-BE49-F238E27FC236}">
                <a16:creationId xmlns:a16="http://schemas.microsoft.com/office/drawing/2014/main" id="{D9093468-2379-7688-89B3-F6CE30D476A6}"/>
              </a:ext>
            </a:extLst>
          </p:cNvPr>
          <p:cNvSpPr>
            <a:spLocks noGrp="1"/>
          </p:cNvSpPr>
          <p:nvPr>
            <p:ph type="title"/>
          </p:nvPr>
        </p:nvSpPr>
        <p:spPr>
          <a:xfrm>
            <a:off x="5220000" y="1800000"/>
            <a:ext cx="6196613" cy="786625"/>
          </a:xfrm>
        </p:spPr>
        <p:txBody>
          <a:bodyPr anchor="t" anchorCtr="0"/>
          <a:lstStyle/>
          <a:p>
            <a:pPr algn="l" defTabSz="360000">
              <a:lnSpc>
                <a:spcPts val="3000"/>
              </a:lnSpc>
              <a:spcBef>
                <a:spcPts val="3000"/>
              </a:spcBef>
              <a:spcAft>
                <a:spcPts val="5400"/>
              </a:spcAft>
            </a:pPr>
            <a:r>
              <a:rPr lang="sv-SE" sz="1600" dirty="0"/>
              <a:t>Frågor: </a:t>
            </a:r>
            <a:br>
              <a:rPr lang="sv-SE" sz="1600" dirty="0"/>
            </a:br>
            <a:endParaRPr lang="sv-SE" sz="1600" b="0" dirty="0"/>
          </a:p>
        </p:txBody>
      </p:sp>
      <p:sp>
        <p:nvSpPr>
          <p:cNvPr id="6" name="Rubrik 1">
            <a:extLst>
              <a:ext uri="{FF2B5EF4-FFF2-40B4-BE49-F238E27FC236}">
                <a16:creationId xmlns:a16="http://schemas.microsoft.com/office/drawing/2014/main" id="{D5FC98D8-25F2-419D-A0DD-017037A11D61}"/>
              </a:ext>
            </a:extLst>
          </p:cNvPr>
          <p:cNvSpPr txBox="1">
            <a:spLocks/>
          </p:cNvSpPr>
          <p:nvPr/>
        </p:nvSpPr>
        <p:spPr>
          <a:xfrm>
            <a:off x="5219999" y="2232000"/>
            <a:ext cx="6447996" cy="2060319"/>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42900" indent="-342900" algn="l" defTabSz="360000">
              <a:lnSpc>
                <a:spcPts val="2400"/>
              </a:lnSpc>
              <a:spcBef>
                <a:spcPts val="0"/>
              </a:spcBef>
              <a:spcAft>
                <a:spcPts val="800"/>
              </a:spcAft>
              <a:buFont typeface="+mj-lt"/>
              <a:buAutoNum type="alphaUcPeriod"/>
            </a:pPr>
            <a:r>
              <a:rPr lang="sv-SE" sz="1600" b="0" dirty="0"/>
              <a:t>Får man verkligen korsa spåren var man vill?</a:t>
            </a:r>
          </a:p>
          <a:p>
            <a:pPr marL="342900" indent="-342900" algn="l" defTabSz="360000">
              <a:lnSpc>
                <a:spcPts val="2400"/>
              </a:lnSpc>
              <a:spcBef>
                <a:spcPts val="0"/>
              </a:spcBef>
              <a:spcAft>
                <a:spcPts val="800"/>
              </a:spcAft>
              <a:buFont typeface="+mj-lt"/>
              <a:buAutoNum type="alphaUcPeriod"/>
            </a:pPr>
            <a:r>
              <a:rPr lang="sv-SE" sz="1600" b="0" dirty="0"/>
              <a:t>Hör jag om tåget kommer?</a:t>
            </a:r>
          </a:p>
          <a:p>
            <a:pPr marL="342900" indent="-342900" algn="l" defTabSz="360000">
              <a:lnSpc>
                <a:spcPts val="2400"/>
              </a:lnSpc>
              <a:spcBef>
                <a:spcPts val="0"/>
              </a:spcBef>
              <a:spcAft>
                <a:spcPts val="800"/>
              </a:spcAft>
              <a:buFont typeface="+mj-lt"/>
              <a:buAutoNum type="alphaUcPeriod"/>
            </a:pPr>
            <a:r>
              <a:rPr lang="sv-SE" sz="1600" b="0" dirty="0"/>
              <a:t>Skulle det kunna stanna om jag inte hinner över?</a:t>
            </a:r>
          </a:p>
          <a:p>
            <a:pPr marL="342900" indent="-342900" algn="l" defTabSz="360000">
              <a:lnSpc>
                <a:spcPts val="2400"/>
              </a:lnSpc>
              <a:spcBef>
                <a:spcPts val="0"/>
              </a:spcBef>
              <a:spcAft>
                <a:spcPts val="800"/>
              </a:spcAft>
              <a:buFont typeface="+mj-lt"/>
              <a:buAutoNum type="alphaUcPeriod"/>
            </a:pPr>
            <a:r>
              <a:rPr lang="sv-SE" sz="1600" b="0" dirty="0"/>
              <a:t>Hur högt är bötesbeloppet för att korsa spåren där man inte får? </a:t>
            </a:r>
          </a:p>
        </p:txBody>
      </p:sp>
      <p:sp>
        <p:nvSpPr>
          <p:cNvPr id="7" name="Rubrik 1">
            <a:extLst>
              <a:ext uri="{FF2B5EF4-FFF2-40B4-BE49-F238E27FC236}">
                <a16:creationId xmlns:a16="http://schemas.microsoft.com/office/drawing/2014/main" id="{E14E2A96-36AD-40BB-A4E9-2148275E40EC}"/>
              </a:ext>
            </a:extLst>
          </p:cNvPr>
          <p:cNvSpPr txBox="1">
            <a:spLocks/>
          </p:cNvSpPr>
          <p:nvPr/>
        </p:nvSpPr>
        <p:spPr>
          <a:xfrm>
            <a:off x="5219999" y="4500000"/>
            <a:ext cx="6196613" cy="394355"/>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algn="l" defTabSz="360000">
              <a:lnSpc>
                <a:spcPts val="2400"/>
              </a:lnSpc>
              <a:spcBef>
                <a:spcPts val="0"/>
              </a:spcBef>
              <a:spcAft>
                <a:spcPts val="800"/>
              </a:spcAft>
            </a:pPr>
            <a:r>
              <a:rPr lang="sv-SE" sz="1600" dirty="0"/>
              <a:t>Svar:</a:t>
            </a:r>
            <a:endParaRPr lang="sv-SE" sz="1600" b="0" dirty="0"/>
          </a:p>
        </p:txBody>
      </p:sp>
      <p:sp>
        <p:nvSpPr>
          <p:cNvPr id="8" name="Rubrik 1">
            <a:extLst>
              <a:ext uri="{FF2B5EF4-FFF2-40B4-BE49-F238E27FC236}">
                <a16:creationId xmlns:a16="http://schemas.microsoft.com/office/drawing/2014/main" id="{07CE596D-0188-4003-AF78-5F1863DA4973}"/>
              </a:ext>
            </a:extLst>
          </p:cNvPr>
          <p:cNvSpPr txBox="1">
            <a:spLocks/>
          </p:cNvSpPr>
          <p:nvPr/>
        </p:nvSpPr>
        <p:spPr>
          <a:xfrm>
            <a:off x="5219999" y="4932001"/>
            <a:ext cx="6579519" cy="1724400"/>
          </a:xfrm>
          <a:prstGeom prst="rect">
            <a:avLst/>
          </a:prstGeom>
        </p:spPr>
        <p:txBody>
          <a:bodyPr anchor="t" anchorCtr="0"/>
          <a:lstStyle>
            <a:lvl1pPr algn="ctr" defTabSz="914400" rtl="0" eaLnBrk="1" latinLnBrk="0" hangingPunct="1">
              <a:lnSpc>
                <a:spcPct val="90000"/>
              </a:lnSpc>
              <a:spcBef>
                <a:spcPct val="0"/>
              </a:spcBef>
              <a:buNone/>
              <a:defRPr sz="6000" b="1" kern="1200" baseline="0">
                <a:solidFill>
                  <a:schemeClr val="bg1"/>
                </a:solidFill>
                <a:latin typeface="+mj-lt"/>
                <a:ea typeface="+mj-ea"/>
                <a:cs typeface="+mj-cs"/>
              </a:defRPr>
            </a:lvl1pPr>
          </a:lstStyle>
          <a:p>
            <a:pPr marL="342900" indent="-342900" algn="l" defTabSz="360000">
              <a:lnSpc>
                <a:spcPts val="2400"/>
              </a:lnSpc>
              <a:spcBef>
                <a:spcPts val="0"/>
              </a:spcBef>
              <a:spcAft>
                <a:spcPts val="800"/>
              </a:spcAft>
              <a:buFont typeface="+mj-lt"/>
              <a:buAutoNum type="alphaLcPeriod"/>
            </a:pPr>
            <a:r>
              <a:rPr lang="sv-SE" sz="1600" b="0" dirty="0"/>
              <a:t>Nej, du får bara korsa spåren på godkända platser</a:t>
            </a:r>
          </a:p>
          <a:p>
            <a:pPr marL="342900" indent="-342900" algn="l" defTabSz="360000">
              <a:lnSpc>
                <a:spcPts val="2400"/>
              </a:lnSpc>
              <a:spcBef>
                <a:spcPts val="0"/>
              </a:spcBef>
              <a:spcAft>
                <a:spcPts val="800"/>
              </a:spcAft>
              <a:buFont typeface="+mj-lt"/>
              <a:buAutoNum type="alphaLcPeriod"/>
            </a:pPr>
            <a:r>
              <a:rPr lang="sv-SE" sz="1600" b="0" dirty="0"/>
              <a:t>Troligtvis inte, tåg är tystare än många tror.</a:t>
            </a:r>
          </a:p>
          <a:p>
            <a:pPr marL="342900" indent="-342900" algn="l" defTabSz="360000">
              <a:lnSpc>
                <a:spcPts val="2400"/>
              </a:lnSpc>
              <a:spcBef>
                <a:spcPts val="0"/>
              </a:spcBef>
              <a:spcAft>
                <a:spcPts val="800"/>
              </a:spcAft>
              <a:buFont typeface="+mj-lt"/>
              <a:buAutoNum type="alphaLcPeriod"/>
            </a:pPr>
            <a:r>
              <a:rPr lang="sv-SE" sz="1600" b="0" dirty="0"/>
              <a:t>Nej, bromssträckan för ett tåg i full fart kan vara över en kilometer</a:t>
            </a:r>
          </a:p>
          <a:p>
            <a:pPr marL="342900" indent="-342900" algn="l" defTabSz="360000">
              <a:lnSpc>
                <a:spcPts val="2400"/>
              </a:lnSpc>
              <a:spcBef>
                <a:spcPts val="0"/>
              </a:spcBef>
              <a:spcAft>
                <a:spcPts val="800"/>
              </a:spcAft>
              <a:buFont typeface="+mj-lt"/>
              <a:buAutoNum type="alphaLcPeriod"/>
            </a:pPr>
            <a:r>
              <a:rPr lang="sv-SE" sz="1600" b="0" dirty="0"/>
              <a:t>3000 kronor</a:t>
            </a:r>
          </a:p>
        </p:txBody>
      </p:sp>
      <p:pic>
        <p:nvPicPr>
          <p:cNvPr id="9" name="Bildobjekt 8" descr="Illustration person som springer till träning">
            <a:extLst>
              <a:ext uri="{FF2B5EF4-FFF2-40B4-BE49-F238E27FC236}">
                <a16:creationId xmlns:a16="http://schemas.microsoft.com/office/drawing/2014/main" id="{0CA8E644-9F40-A546-17A4-2EA7E13B27E5}"/>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720000" y="1980000"/>
            <a:ext cx="3924300" cy="2819400"/>
          </a:xfrm>
          <a:prstGeom prst="rect">
            <a:avLst/>
          </a:prstGeom>
        </p:spPr>
      </p:pic>
    </p:spTree>
    <p:extLst>
      <p:ext uri="{BB962C8B-B14F-4D97-AF65-F5344CB8AC3E}">
        <p14:creationId xmlns:p14="http://schemas.microsoft.com/office/powerpoint/2010/main" val="1190304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4"/>
          </p:nvPr>
        </p:nvSpPr>
        <p:spPr/>
        <p:txBody>
          <a:bodyPr/>
          <a:lstStyle/>
          <a:p>
            <a:fld id="{816FEC2C-AD63-44F4-896C-A2025F5FB260}" type="slidenum">
              <a:rPr lang="sv-SE" smtClean="0"/>
              <a:pPr/>
              <a:t>9</a:t>
            </a:fld>
            <a:endParaRPr lang="sv-SE" dirty="0"/>
          </a:p>
        </p:txBody>
      </p:sp>
      <p:sp>
        <p:nvSpPr>
          <p:cNvPr id="2" name="Rubrik 1"/>
          <p:cNvSpPr>
            <a:spLocks noGrp="1"/>
          </p:cNvSpPr>
          <p:nvPr>
            <p:ph type="title"/>
          </p:nvPr>
        </p:nvSpPr>
        <p:spPr>
          <a:xfrm>
            <a:off x="0" y="2520000"/>
            <a:ext cx="12192000" cy="1080000"/>
          </a:xfrm>
        </p:spPr>
        <p:txBody>
          <a:bodyPr anchor="t" anchorCtr="0"/>
          <a:lstStyle/>
          <a:p>
            <a:r>
              <a:rPr lang="sv-SE" dirty="0"/>
              <a:t>Sista minuten </a:t>
            </a:r>
          </a:p>
        </p:txBody>
      </p:sp>
    </p:spTree>
    <p:extLst>
      <p:ext uri="{BB962C8B-B14F-4D97-AF65-F5344CB8AC3E}">
        <p14:creationId xmlns:p14="http://schemas.microsoft.com/office/powerpoint/2010/main" val="3259654854"/>
      </p:ext>
    </p:extLst>
  </p:cSld>
  <p:clrMapOvr>
    <a:masterClrMapping/>
  </p:clrMapOvr>
</p:sld>
</file>

<file path=ppt/theme/theme1.xml><?xml version="1.0" encoding="utf-8"?>
<a:theme xmlns:a="http://schemas.openxmlformats.org/drawingml/2006/main" name="Star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potx" id="{98A386F9-950D-4BF3-8F1F-AFAA0C65A26C}" vid="{704F119E-CFB0-46AC-9CA2-1D397F26A037}"/>
    </a:ext>
  </a:extLst>
</a:theme>
</file>

<file path=ppt/theme/theme2.xml><?xml version="1.0" encoding="utf-8"?>
<a:theme xmlns:a="http://schemas.openxmlformats.org/drawingml/2006/main" name="Rubrik med logga">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potx" id="{98A386F9-950D-4BF3-8F1F-AFAA0C65A26C}" vid="{A2F9314D-DDF3-49D1-9E49-318065D662D3}"/>
    </a:ext>
  </a:extLst>
</a:theme>
</file>

<file path=ppt/theme/theme3.xml><?xml version="1.0" encoding="utf-8"?>
<a:theme xmlns:a="http://schemas.openxmlformats.org/drawingml/2006/main" name="Rubrik med logga, titel, datum och sidnr">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potx" id="{98A386F9-950D-4BF3-8F1F-AFAA0C65A26C}" vid="{D4B99BB3-FB8C-4AEC-A020-21A3D1E38A71}"/>
    </a:ext>
  </a:extLst>
</a:theme>
</file>

<file path=ppt/theme/theme4.xml><?xml version="1.0" encoding="utf-8"?>
<a:theme xmlns:a="http://schemas.openxmlformats.org/drawingml/2006/main" name="Office-tema">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tema">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Start</Template>
  <TotalTime>4605</TotalTime>
  <Words>2379</Words>
  <Application>Microsoft Office PowerPoint</Application>
  <PresentationFormat>Bredbild</PresentationFormat>
  <Paragraphs>122</Paragraphs>
  <Slides>29</Slides>
  <Notes>0</Notes>
  <HiddenSlides>0</HiddenSlides>
  <MMClips>0</MMClips>
  <ScaleCrop>false</ScaleCrop>
  <HeadingPairs>
    <vt:vector size="6" baseType="variant">
      <vt:variant>
        <vt:lpstr>Använt teckensnitt</vt:lpstr>
      </vt:variant>
      <vt:variant>
        <vt:i4>2</vt:i4>
      </vt:variant>
      <vt:variant>
        <vt:lpstr>Tema</vt:lpstr>
      </vt:variant>
      <vt:variant>
        <vt:i4>3</vt:i4>
      </vt:variant>
      <vt:variant>
        <vt:lpstr>Bildrubriker</vt:lpstr>
      </vt:variant>
      <vt:variant>
        <vt:i4>29</vt:i4>
      </vt:variant>
    </vt:vector>
  </HeadingPairs>
  <TitlesOfParts>
    <vt:vector size="34" baseType="lpstr">
      <vt:lpstr>Arial</vt:lpstr>
      <vt:lpstr>Calibri</vt:lpstr>
      <vt:lpstr>Start</vt:lpstr>
      <vt:lpstr>Rubrik med logga</vt:lpstr>
      <vt:lpstr>Rubrik med logga, titel, datum och sidnr</vt:lpstr>
      <vt:lpstr>PowerPoint-presentation</vt:lpstr>
      <vt:lpstr>PowerPoint-presentation</vt:lpstr>
      <vt:lpstr>Vad är farligt, olagligt och gör att tåg blir sena? Det är dags att prata allvar om spårspring!</vt:lpstr>
      <vt:lpstr>Det är säkert att åka tåg i Sverige, ingen passagerare har omkommit sedan 2010. Men även om säkerheten är hög sker ett antal påkörnings- och elolyckor varje år. Varje olycka är en för mycket!</vt:lpstr>
      <vt:lpstr>Samtalsunderlag</vt:lpstr>
      <vt:lpstr>Fotbollsträningen</vt:lpstr>
      <vt:lpstr>Du är på väg till träningen. Det är match på fredag och ni ligger tvåa i serien. Vinst och ni är förbi. Dagens träning kan vara avgörande. Men det är bråttom.   Du hittade inte dina skor så du fick lägga minst en kvart extra på att leta. 10 minuter kvar till träningen börjar. Tur att det finns en genväg, den genom skogen och över spåren. 50 meter framför dig är Kalle, han närmar sig spåren. Du börjar springa.  Kalle har inte långt kvar nu. Till spåren.  Då slår det dig som en blixt från klar himmel:</vt:lpstr>
      <vt:lpstr>Frågor:  </vt:lpstr>
      <vt:lpstr>Sista minuten </vt:lpstr>
      <vt:lpstr>Du är äntligen på väg hem från skolan. Matten drog över idag. Eftersom ni inte kunde sluta i tid fick du ta en senare buss.   Åh! Varför måste vi bo så långt från skolan? Det är ju helt värdelöst att behöva byta till tåg också! Kommer du ens hinna med bytet idag? Nästa tåg går ju först om en timme. Det är ju hur lång tid som helst att bara stå och vänta.  Nu rullar bussen äntligen in på stationen. Och där står ju tåget, på andra sidan järnvägsspåren. Men bommen är nedfälld och du kommer inte hinna om du ska vänta på att den öppnas. Det är ju så himla nära egentligen.   Du springer från bussen och är i hög fart på väg mot rälsen när du hör en hög varningssignal.</vt:lpstr>
      <vt:lpstr>Frågor:</vt:lpstr>
      <vt:lpstr>Lokföraren </vt:lpstr>
      <vt:lpstr>Klockan är strax efter åtta. Det är nästan helt mörkt. Lukas har kört tåget ända sedan lunchtid och nu ska han äntligen få komma hem och mysa med sin familj.   Plötsligt får Lukas ett meddelande. Någon har korsat spåret där man inte får. Bara några hundra meter framför tåget. Lukas börjar bromsa och gör sig beredd att använda lokets tuta. Samtidigt som han gör det ser han plötsligt ett par förskräckta ögon titta in i förarhytten. En pojke står vid sidan av spåret och stirrar med öppen mun när Lukas tåg svischar förbi.</vt:lpstr>
      <vt:lpstr>Frågor:</vt:lpstr>
      <vt:lpstr>Cyklisten med  musik i öronen</vt:lpstr>
      <vt:lpstr>Det finns inget bättre än att känna basen från musiken dunka i öronen samtidigt som man forsar fram på cykeln. De små ojämnheterna från vägen gör cyklingen till en del av musikupplevelsen. Det är nästan ingen trafik så här dags och du vet att du hinner två låtar till innan du är hemma. Du har till och med en spellista som heter ”hem!”  En kurva kvar innan tågspåret. Musiken dunkar. Hjärtat dunkar. Benen pumpar. Snart är du vid den obevakade övergången nära huset där du bor. Du ser tåget på avstånd, men du hinner nog.  Men hur var det nu igen…</vt:lpstr>
      <vt:lpstr>Frågor:</vt:lpstr>
      <vt:lpstr>Kompisarna</vt:lpstr>
      <vt:lpstr>Du är ute med dina kompisar. Det börjar bli sent, ni har varit på bio och sett en actionfilm. Dina kompisar börjar stöka. De knuffas och springer runt. Hoppar upp på parkbänkar och klättrar i trädgrenar. De lever sig in i filmen ni just sett.   – ”Hallå, hänger du med?”  Kompisarna börjar klättra upp för en brandstege och upp på ett tak. Du tycker kanske inte att det känns så himla bra, men du hänger ändå på för att visa att du är en i gänget.  </vt:lpstr>
      <vt:lpstr>Efter viss tvekan kommer du upp på taket en stund efter alla andra. Du tittar ner och ser ett stillastående tåg. Någon får en idé om att istället för att klättra på hustak istället klättra på tågets tak. Det skulle nog gå att hoppa över till det.   Den första av dina kompisar tar sats och ska precis hoppa över på tåget när du börjar fundera:  </vt:lpstr>
      <vt:lpstr>Frågor:</vt:lpstr>
      <vt:lpstr>Järnkoll </vt:lpstr>
      <vt:lpstr>Tåg är tystare än du tror, så därför är det viktigt att du är uppmärksam om du måste passera över järnvägsspåren. Har du hörlurar så ta av dem, titta dig noga åt bägge hållen.   Passera bara spåren på platser där det är tillåtet! Du får kanske gå en lite längre väg, men det är det värt! En lokförare har ingen chans att stanna, eller byta spår, om du glömmer att se dig för.  Varje dag rullar över 3200 persontåg och 500 godståg på den svenska järnvägen. Säkerheten kommer alltid först, får vi information om att det finns människor på eller för nära spåren så stannar vi trafiken.   Även Polisen kan ta beslut om att stoppa trafik av säkerhetsskäl. Varje stopp gör att både människor och gods blir sena till sina destinationer vilket kostar samhället stora pengar. </vt:lpstr>
      <vt:lpstr>Var finns spåren? Järnvägen tar oss fram från norr till söder, från öst till väst. Ibland finns spåren djupt under jord, ibland högt upp bland bergen. I dagsläget finns 535 stationer, 165 tunnelanläggningar och cirka 4 100 broar längs Trafikverkets 14 200 kilometer järnvägsspår. Men var finns den längsta bron, och var ligger den station som ligger högst?  Spår Det finns totalt cirka 15 600 kilometer spår i Sverige. Trafikverket äger och sköter om 14 200 kilometer. Men vilka fler utöver Trafikverket äger järnvägsspår? Och när invigdes förresten den första järnvägen i Sverige? Och var?   Andel elektrifiering Av Trafikverkets spår är 84 procent elektrifierade, vilket gör resor på järnväg till ett klimatsmart sätt att resa.  Vet du till exempel när tågen mellan Stockholm och Göteborg börja gå på el?  Korsningar Det ska vara tryggt att korsa spåren. Varje år byggs ett antal korsningar om för att minska olycksriskerna.  Men det finns väldigt många korsningar så problemet tar tid att åtgärda. Hur många korsningar finns det totalt, och hur många längs järnvägen är planskilda? </vt:lpstr>
      <vt:lpstr>Länkar och inspiration </vt:lpstr>
      <vt:lpstr>Järnkoll:  Järnkoll – fakta om svensk järnväg - www.trafikverket.se  Säkerhet:  Din säkerhet vid järnvägen - www.trafikverket.se  Plankorsningar:  Din säkerhet vid järnvägen - www.trafikverket.se  Elsäkerhet: Järnvägens livsfarliga elledningar - www.trafikverket.se     </vt:lpstr>
      <vt:lpstr>England   Harrison's story. - YouTube   Finland   Låt bli spåret: Försvunna vänner - YouTube   Sverige  Trafikverket säkerhetsfilm: Greger och Christoffer - YouTube      </vt:lpstr>
      <vt:lpstr>En mörkare sida</vt:lpstr>
      <vt:lpstr>En mörkare sida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Peter Lager</dc:creator>
  <cp:lastModifiedBy>Sundin Beisi, KMmr</cp:lastModifiedBy>
  <cp:revision>59</cp:revision>
  <dcterms:created xsi:type="dcterms:W3CDTF">2023-04-14T07:36:51Z</dcterms:created>
  <dcterms:modified xsi:type="dcterms:W3CDTF">2024-07-03T13:45:31Z</dcterms:modified>
</cp:coreProperties>
</file>