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4" r:id="rId4"/>
  </p:sldMasterIdLst>
  <p:notesMasterIdLst>
    <p:notesMasterId r:id="rId18"/>
  </p:notesMasterIdLst>
  <p:handoutMasterIdLst>
    <p:handoutMasterId r:id="rId19"/>
  </p:handoutMasterIdLst>
  <p:sldIdLst>
    <p:sldId id="2338" r:id="rId5"/>
    <p:sldId id="2349" r:id="rId6"/>
    <p:sldId id="2350" r:id="rId7"/>
    <p:sldId id="2339" r:id="rId8"/>
    <p:sldId id="2341" r:id="rId9"/>
    <p:sldId id="2342" r:id="rId10"/>
    <p:sldId id="2353" r:id="rId11"/>
    <p:sldId id="2343" r:id="rId12"/>
    <p:sldId id="2344" r:id="rId13"/>
    <p:sldId id="2345" r:id="rId14"/>
    <p:sldId id="2346" r:id="rId15"/>
    <p:sldId id="2352" r:id="rId16"/>
    <p:sldId id="2351" r:id="rId17"/>
  </p:sldIdLst>
  <p:sldSz cx="12192000" cy="6858000"/>
  <p:notesSz cx="6805613" cy="99441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583"/>
    <a:srgbClr val="3E8D84"/>
    <a:srgbClr val="E7E6E6"/>
    <a:srgbClr val="B1D1D0"/>
    <a:srgbClr val="D5DEE3"/>
    <a:srgbClr val="3F4C5B"/>
    <a:srgbClr val="FFFFFF"/>
    <a:srgbClr val="2E363C"/>
    <a:srgbClr val="0F6467"/>
    <a:srgbClr val="0B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9A3ACC-5D2F-AB41-A5E2-C56031D9F047}" v="76" dt="2024-08-28T09:32:41.1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2"/>
  </p:normalViewPr>
  <p:slideViewPr>
    <p:cSldViewPr snapToGrid="0">
      <p:cViewPr varScale="1">
        <p:scale>
          <a:sx n="137" d="100"/>
          <a:sy n="137" d="100"/>
        </p:scale>
        <p:origin x="6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staf Anderson" userId="13fffcdb-031b-48ee-8461-a82cad62ea13" providerId="ADAL" clId="{249A3ACC-5D2F-AB41-A5E2-C56031D9F047}"/>
    <pc:docChg chg="modSld">
      <pc:chgData name="Gustaf Anderson" userId="13fffcdb-031b-48ee-8461-a82cad62ea13" providerId="ADAL" clId="{249A3ACC-5D2F-AB41-A5E2-C56031D9F047}" dt="2024-09-03T12:19:59.768" v="14" actId="20577"/>
      <pc:docMkLst>
        <pc:docMk/>
      </pc:docMkLst>
      <pc:sldChg chg="modSp mod">
        <pc:chgData name="Gustaf Anderson" userId="13fffcdb-031b-48ee-8461-a82cad62ea13" providerId="ADAL" clId="{249A3ACC-5D2F-AB41-A5E2-C56031D9F047}" dt="2024-09-03T12:19:59.768" v="14" actId="20577"/>
        <pc:sldMkLst>
          <pc:docMk/>
          <pc:sldMk cId="129995409" sldId="2342"/>
        </pc:sldMkLst>
        <pc:spChg chg="mod">
          <ac:chgData name="Gustaf Anderson" userId="13fffcdb-031b-48ee-8461-a82cad62ea13" providerId="ADAL" clId="{249A3ACC-5D2F-AB41-A5E2-C56031D9F047}" dt="2024-09-03T12:19:59.768" v="14" actId="20577"/>
          <ac:spMkLst>
            <pc:docMk/>
            <pc:sldMk cId="129995409" sldId="2342"/>
            <ac:spMk id="3" creationId="{F25AFBA7-1947-9885-305F-B897AC66284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34D1F6-A0D3-4199-9B6B-991C34A831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>
              <a:latin typeface="Aptos" panose="020B00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4B1A3-B8C0-4473-B168-C0E82E750E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B7E5A-C091-4B63-8653-5F217B8E22E7}" type="datetimeFigureOut">
              <a:rPr lang="sv-SE" smtClean="0">
                <a:latin typeface="Aptos" panose="020B0004020202020204" pitchFamily="34" charset="0"/>
              </a:rPr>
              <a:t>2024-09-03</a:t>
            </a:fld>
            <a:endParaRPr lang="sv-SE">
              <a:latin typeface="Aptos" panose="020B00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226AB-F4BE-409A-B16E-0628362F9B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>
              <a:latin typeface="Aptos" panose="020B00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7E449-7E7D-455F-87BC-4275107F2E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23944-CEAC-4D82-9E5F-66D35A696C66}" type="slidenum">
              <a:rPr lang="sv-SE" smtClean="0">
                <a:latin typeface="Aptos" panose="020B0004020202020204" pitchFamily="34" charset="0"/>
              </a:rPr>
              <a:t>‹#›</a:t>
            </a:fld>
            <a:endParaRPr lang="sv-SE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481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ptos" panose="020B00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ptos" panose="020B0004020202020204" pitchFamily="34" charset="0"/>
              </a:defRPr>
            </a:lvl1pPr>
          </a:lstStyle>
          <a:p>
            <a:fld id="{827E56E3-3CE1-472E-8090-B62D9412ABAC}" type="datetimeFigureOut">
              <a:rPr lang="sv-SE" smtClean="0"/>
              <a:pPr/>
              <a:t>2024-09-03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ptos" panose="020B00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ptos" panose="020B0004020202020204" pitchFamily="34" charset="0"/>
              </a:defRPr>
            </a:lvl1pPr>
          </a:lstStyle>
          <a:p>
            <a:fld id="{A932BEBD-5297-4B7F-9CB5-B6553B641AE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300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2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590925" algn="l"/>
              </a:tabLst>
            </a:pPr>
            <a:r>
              <a:rPr lang="sv-SE" sz="1200" b="1"/>
              <a:t>INFO </a:t>
            </a:r>
            <a:r>
              <a:rPr lang="sv-SE" sz="1200"/>
              <a:t>Under Start &gt; Ny bild finns flera layouter att väja bland. Du kan byta layout på en bild via Start &gt; Layout</a:t>
            </a:r>
          </a:p>
          <a:p>
            <a:pPr>
              <a:tabLst>
                <a:tab pos="3590925" algn="l"/>
              </a:tabLst>
            </a:pPr>
            <a:r>
              <a:rPr lang="sv-SE" sz="1200"/>
              <a:t>Sist i dokumentet ligger några standardbilder – kontaktinfo, konkurrensregler och QR-koder. Ta bort de du inte vill använda!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BEBD-5297-4B7F-9CB5-B6553B641AEA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8992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Total arbetskraftskostnad och lön (skuggade staplar) inom tillverkningsindustrin 2023, samtliga anställda (SEK per timme)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BEBD-5297-4B7F-9CB5-B6553B641AEA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034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Sverige: uthållig arbetsmarknad sätter spår i produktiviteten</a:t>
            </a:r>
            <a:br>
              <a:rPr lang="sv-SE"/>
            </a:br>
            <a:r>
              <a:rPr lang="sv-SE"/>
              <a:t>Men långa sikten avgörande för avtalsrörelsen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BEBD-5297-4B7F-9CB5-B6553B641AEA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711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Turkos - Troligen b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5D1CC451-72D9-4F63-82D3-9AD4739E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2" cy="6858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5D0553D-8FC8-40FE-80CA-3C228DCC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0275"/>
            <a:ext cx="12192000" cy="847725"/>
          </a:xfrm>
          <a:prstGeom prst="rect">
            <a:avLst/>
          </a:prstGeom>
        </p:spPr>
      </p:pic>
      <p:pic>
        <p:nvPicPr>
          <p:cNvPr id="26" name="Graphic 3" descr="Logotyp för ikem">
            <a:extLst>
              <a:ext uri="{FF2B5EF4-FFF2-40B4-BE49-F238E27FC236}">
                <a16:creationId xmlns:a16="http://schemas.microsoft.com/office/drawing/2014/main" id="{2925FA6D-79EC-4357-8DDD-82385E0731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233" t="33806" r="23680" b="49016"/>
          <a:stretch/>
        </p:blipFill>
        <p:spPr>
          <a:xfrm>
            <a:off x="4290571" y="2490678"/>
            <a:ext cx="3651810" cy="88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8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Bioekonom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1">
            <a:extLst>
              <a:ext uri="{FF2B5EF4-FFF2-40B4-BE49-F238E27FC236}">
                <a16:creationId xmlns:a16="http://schemas.microsoft.com/office/drawing/2014/main" id="{B63B6137-D99A-6A35-6A22-3B035EBF0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187"/>
            <a:ext cx="12192000" cy="60151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1F87D27-0270-25F0-47AF-CD246CDD7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och ange rubrik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A18FBC5-1472-19E8-1A6E-A95D6E0159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och ange underrubrik eller</a:t>
            </a:r>
            <a:br>
              <a:rPr lang="sv-SE"/>
            </a:br>
            <a:r>
              <a:rPr lang="sv-SE"/>
              <a:t>radera rutan om den inte behövs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4A0EF4B4-7AE4-BADD-E3F2-7CC84D467D2D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8" name="Rektangel 8">
              <a:extLst>
                <a:ext uri="{FF2B5EF4-FFF2-40B4-BE49-F238E27FC236}">
                  <a16:creationId xmlns:a16="http://schemas.microsoft.com/office/drawing/2014/main" id="{BAD16DC0-FE02-3B09-7368-AEECAB242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F4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9" name="Bildobjekt 9" descr="Logotyp för ikem">
              <a:extLst>
                <a:ext uri="{FF2B5EF4-FFF2-40B4-BE49-F238E27FC236}">
                  <a16:creationId xmlns:a16="http://schemas.microsoft.com/office/drawing/2014/main" id="{607D130B-4759-5AAB-2AD3-2B2A685891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115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Ener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1">
            <a:extLst>
              <a:ext uri="{FF2B5EF4-FFF2-40B4-BE49-F238E27FC236}">
                <a16:creationId xmlns:a16="http://schemas.microsoft.com/office/drawing/2014/main" id="{378279E8-25B2-BE57-3251-FEE5F7938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010275"/>
          </a:xfrm>
          <a:prstGeom prst="rect">
            <a:avLst/>
          </a:prstGeom>
        </p:spPr>
      </p:pic>
      <p:pic>
        <p:nvPicPr>
          <p:cNvPr id="10" name="Picture 1" descr="A picture containing object&#10;&#10;Description automatically generated">
            <a:extLst>
              <a:ext uri="{FF2B5EF4-FFF2-40B4-BE49-F238E27FC236}">
                <a16:creationId xmlns:a16="http://schemas.microsoft.com/office/drawing/2014/main" id="{E4064EA2-6A61-49AA-A9F1-FD5F559219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07398"/>
            <a:ext cx="3755040" cy="150577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449D0B2-A0DC-2FD9-BE5B-9FC30AAAA9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och ange rubrik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7AE7E1-E8AA-7031-95ED-43F18F2453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och ange underrubrik eller</a:t>
            </a:r>
            <a:br>
              <a:rPr lang="sv-SE"/>
            </a:br>
            <a:r>
              <a:rPr lang="sv-SE"/>
              <a:t>radera rutan om den inte behövs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C45E18A4-14FC-03D2-E676-074E8EF7E12C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8" name="Rektangel 8">
              <a:extLst>
                <a:ext uri="{FF2B5EF4-FFF2-40B4-BE49-F238E27FC236}">
                  <a16:creationId xmlns:a16="http://schemas.microsoft.com/office/drawing/2014/main" id="{74D7C656-ACE1-5FA5-1623-1AE29A91C7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F4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9" name="Bildobjekt 9" descr="Logotyp för ikem">
              <a:extLst>
                <a:ext uri="{FF2B5EF4-FFF2-40B4-BE49-F238E27FC236}">
                  <a16:creationId xmlns:a16="http://schemas.microsoft.com/office/drawing/2014/main" id="{4B7A9280-65D7-B1F7-35EB-43026F0A5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643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Hållbarh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1">
            <a:extLst>
              <a:ext uri="{FF2B5EF4-FFF2-40B4-BE49-F238E27FC236}">
                <a16:creationId xmlns:a16="http://schemas.microsoft.com/office/drawing/2014/main" id="{C20CAF16-2635-F31B-D9FB-3C81D1779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61"/>
            <a:ext cx="12192000" cy="6010275"/>
          </a:xfrm>
          <a:prstGeom prst="rect">
            <a:avLst/>
          </a:prstGeom>
        </p:spPr>
      </p:pic>
      <p:pic>
        <p:nvPicPr>
          <p:cNvPr id="10" name="Picture 1" descr="A picture containing chain, metalware&#10;&#10;Description automatically generated">
            <a:extLst>
              <a:ext uri="{FF2B5EF4-FFF2-40B4-BE49-F238E27FC236}">
                <a16:creationId xmlns:a16="http://schemas.microsoft.com/office/drawing/2014/main" id="{5A1B7E29-EDEA-4242-99E3-7F4449596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51171"/>
            <a:ext cx="3835157" cy="146697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0C1B6DA-2E27-60C7-FB67-7EE97EC6A0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och ange rubrik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70F898E-D514-2921-1704-8192578CE5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och ange underrubrik eller</a:t>
            </a:r>
            <a:br>
              <a:rPr lang="sv-SE"/>
            </a:br>
            <a:r>
              <a:rPr lang="sv-SE"/>
              <a:t>radera rutan om den inte behövs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86879FF7-59EB-79DF-44F7-C8BB21AFFF13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8" name="Rektangel 8">
              <a:extLst>
                <a:ext uri="{FF2B5EF4-FFF2-40B4-BE49-F238E27FC236}">
                  <a16:creationId xmlns:a16="http://schemas.microsoft.com/office/drawing/2014/main" id="{CB4E47C4-90C1-4143-146B-15D04A19F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F4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9" name="Bildobjekt 9" descr="Logotyp för ikem">
              <a:extLst>
                <a:ext uri="{FF2B5EF4-FFF2-40B4-BE49-F238E27FC236}">
                  <a16:creationId xmlns:a16="http://schemas.microsoft.com/office/drawing/2014/main" id="{8499D06F-1BC1-DC76-82F6-2C321679E2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05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1">
            <a:extLst>
              <a:ext uri="{FF2B5EF4-FFF2-40B4-BE49-F238E27FC236}">
                <a16:creationId xmlns:a16="http://schemas.microsoft.com/office/drawing/2014/main" id="{6A76F30B-367E-59E6-8A66-01A2D3430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61"/>
            <a:ext cx="12192000" cy="60102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B9C1CE1-A391-B610-6B83-C379A34F39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och ange rubrik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0E571C-E06D-6135-BD0F-E8CE671B1D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och ange underrubrik eller</a:t>
            </a:r>
            <a:br>
              <a:rPr lang="sv-SE"/>
            </a:br>
            <a:r>
              <a:rPr lang="sv-SE"/>
              <a:t>radera rutan om den inte behövs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70D985C8-232F-9626-8B4E-103E23A50A49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8" name="Rektangel 8">
              <a:extLst>
                <a:ext uri="{FF2B5EF4-FFF2-40B4-BE49-F238E27FC236}">
                  <a16:creationId xmlns:a16="http://schemas.microsoft.com/office/drawing/2014/main" id="{4781F541-78A2-AB5A-5721-6359ED489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F4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9" name="Bildobjekt 9" descr="Logotyp för ikem">
              <a:extLst>
                <a:ext uri="{FF2B5EF4-FFF2-40B4-BE49-F238E27FC236}">
                  <a16:creationId xmlns:a16="http://schemas.microsoft.com/office/drawing/2014/main" id="{D99F6414-FC8E-284C-445A-D6A7153E77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79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Innov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4FC02EE-8A4E-8BF1-49EF-CF7F2167D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010275"/>
          </a:xfrm>
          <a:prstGeom prst="rect">
            <a:avLst/>
          </a:prstGeom>
        </p:spPr>
      </p:pic>
      <p:pic>
        <p:nvPicPr>
          <p:cNvPr id="10" name="Picture 9" descr="A picture containing honeycomb&#10;&#10;Description automatically generated">
            <a:extLst>
              <a:ext uri="{FF2B5EF4-FFF2-40B4-BE49-F238E27FC236}">
                <a16:creationId xmlns:a16="http://schemas.microsoft.com/office/drawing/2014/main" id="{81551752-99C4-4B60-939D-088A56150D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60896"/>
            <a:ext cx="3519936" cy="148261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C45F1F3-1561-3AE4-3DDF-DB3C11E20A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och ange rubrik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5878C09-44EC-5904-3E30-3D20E40B71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och ange underrubrik eller</a:t>
            </a:r>
            <a:br>
              <a:rPr lang="sv-SE"/>
            </a:br>
            <a:r>
              <a:rPr lang="sv-SE"/>
              <a:t>radera rutan om den inte behövs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1F06F8B2-4CD2-9A4F-9E98-97A29B2CDCC7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8" name="Rektangel 8">
              <a:extLst>
                <a:ext uri="{FF2B5EF4-FFF2-40B4-BE49-F238E27FC236}">
                  <a16:creationId xmlns:a16="http://schemas.microsoft.com/office/drawing/2014/main" id="{D432EECC-3CF7-C70A-3368-9F193F532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F4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9" name="Bildobjekt 9" descr="Logotyp för ikem">
              <a:extLst>
                <a:ext uri="{FF2B5EF4-FFF2-40B4-BE49-F238E27FC236}">
                  <a16:creationId xmlns:a16="http://schemas.microsoft.com/office/drawing/2014/main" id="{9AF8F0BB-237C-20B2-3950-89D7A112C7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132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Internation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1">
            <a:extLst>
              <a:ext uri="{FF2B5EF4-FFF2-40B4-BE49-F238E27FC236}">
                <a16:creationId xmlns:a16="http://schemas.microsoft.com/office/drawing/2014/main" id="{E603B9C3-2A90-820C-683E-BD1DD6201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75"/>
            <a:ext cx="12192000" cy="60102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C525C3-226B-D2A9-6F76-138311C88C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och ange rubrik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CDCEC56-9343-DD7E-887E-BDD7916CC8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och ange underrubrik eller</a:t>
            </a:r>
            <a:br>
              <a:rPr lang="sv-SE"/>
            </a:br>
            <a:r>
              <a:rPr lang="sv-SE"/>
              <a:t>radera rutan om den inte behövs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27BEC7ED-0A83-46FD-D7B5-B22B65FCA97A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2" name="Rektangel 8">
              <a:extLst>
                <a:ext uri="{FF2B5EF4-FFF2-40B4-BE49-F238E27FC236}">
                  <a16:creationId xmlns:a16="http://schemas.microsoft.com/office/drawing/2014/main" id="{FA7D922B-EC77-3981-FA03-DC090464F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F4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3" name="Bildobjekt 9" descr="Logotyp för ikem">
              <a:extLst>
                <a:ext uri="{FF2B5EF4-FFF2-40B4-BE49-F238E27FC236}">
                  <a16:creationId xmlns:a16="http://schemas.microsoft.com/office/drawing/2014/main" id="{E40F8CDB-D546-9155-C197-4BEC3DCD7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32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Ke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1">
            <a:extLst>
              <a:ext uri="{FF2B5EF4-FFF2-40B4-BE49-F238E27FC236}">
                <a16:creationId xmlns:a16="http://schemas.microsoft.com/office/drawing/2014/main" id="{93230B5E-D661-AE24-835A-20CF3B52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01027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1C659F3-A9D9-4B3D-9F32-81760CA774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71" y="4607109"/>
            <a:ext cx="3493587" cy="146063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5E04C22-19EA-2EC9-01FD-1909FB59E5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och ange rubrik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8FE6B8D-15A6-3556-7871-1E7A63BA59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och ange underrubrik eller</a:t>
            </a:r>
            <a:br>
              <a:rPr lang="sv-SE"/>
            </a:br>
            <a:r>
              <a:rPr lang="sv-SE"/>
              <a:t>radera rutan om den inte behövs</a:t>
            </a:r>
          </a:p>
        </p:txBody>
      </p:sp>
      <p:grpSp>
        <p:nvGrpSpPr>
          <p:cNvPr id="14" name="Grupp 10">
            <a:extLst>
              <a:ext uri="{FF2B5EF4-FFF2-40B4-BE49-F238E27FC236}">
                <a16:creationId xmlns:a16="http://schemas.microsoft.com/office/drawing/2014/main" id="{BDF1D912-9D23-3483-4F92-29D7516051C7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8" name="Rektangel 8">
              <a:extLst>
                <a:ext uri="{FF2B5EF4-FFF2-40B4-BE49-F238E27FC236}">
                  <a16:creationId xmlns:a16="http://schemas.microsoft.com/office/drawing/2014/main" id="{8F33DE81-2C4D-653D-2F1A-57B26C883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F4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9" name="Bildobjekt 9" descr="Logotyp för ikem">
              <a:extLst>
                <a:ext uri="{FF2B5EF4-FFF2-40B4-BE49-F238E27FC236}">
                  <a16:creationId xmlns:a16="http://schemas.microsoft.com/office/drawing/2014/main" id="{823FCB00-B1A0-9500-EFD5-6C1D45D6C9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745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Utbil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">
            <a:extLst>
              <a:ext uri="{FF2B5EF4-FFF2-40B4-BE49-F238E27FC236}">
                <a16:creationId xmlns:a16="http://schemas.microsoft.com/office/drawing/2014/main" id="{1AFC58F9-9478-4F56-0025-6C619C98A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361"/>
            <a:ext cx="12192000" cy="60102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BF38A0-C3E4-5918-35BE-0BB6AA5B95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och ange rubrik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47948B7-EAFF-FEAC-0643-35695D6960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och ange underrubrik eller</a:t>
            </a:r>
            <a:br>
              <a:rPr lang="sv-SE"/>
            </a:br>
            <a:r>
              <a:rPr lang="sv-SE"/>
              <a:t>radera rutan om den inte behövs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9BCDD2C-B09F-4BE7-A904-8430C24ED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556348"/>
            <a:ext cx="3384655" cy="1476571"/>
          </a:xfrm>
          <a:prstGeom prst="rect">
            <a:avLst/>
          </a:prstGeom>
        </p:spPr>
      </p:pic>
      <p:grpSp>
        <p:nvGrpSpPr>
          <p:cNvPr id="2" name="Grupp 10">
            <a:extLst>
              <a:ext uri="{FF2B5EF4-FFF2-40B4-BE49-F238E27FC236}">
                <a16:creationId xmlns:a16="http://schemas.microsoft.com/office/drawing/2014/main" id="{6B7AB661-D77C-9595-06E1-6A30114A414E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378051C-7697-C053-5A80-4EACDD7E6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F4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1" name="Bildobjekt 9" descr="Logotyp för ikem">
              <a:extLst>
                <a:ext uri="{FF2B5EF4-FFF2-40B4-BE49-F238E27FC236}">
                  <a16:creationId xmlns:a16="http://schemas.microsoft.com/office/drawing/2014/main" id="{D31B25A4-5FA0-2530-4181-841E237B9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369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Egen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AF2C182-CA0E-45D2-A22A-3B962FCD34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6012000"/>
          </a:xfrm>
          <a:custGeom>
            <a:avLst/>
            <a:gdLst>
              <a:gd name="connsiteX0" fmla="*/ 0 w 12192000"/>
              <a:gd name="connsiteY0" fmla="*/ 0 h 6240309"/>
              <a:gd name="connsiteX1" fmla="*/ 12192000 w 12192000"/>
              <a:gd name="connsiteY1" fmla="*/ 0 h 6240309"/>
              <a:gd name="connsiteX2" fmla="*/ 12192000 w 12192000"/>
              <a:gd name="connsiteY2" fmla="*/ 6240309 h 6240309"/>
              <a:gd name="connsiteX3" fmla="*/ 0 w 12192000"/>
              <a:gd name="connsiteY3" fmla="*/ 6240309 h 624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240309">
                <a:moveTo>
                  <a:pt x="0" y="0"/>
                </a:moveTo>
                <a:lnTo>
                  <a:pt x="12192000" y="0"/>
                </a:lnTo>
                <a:lnTo>
                  <a:pt x="12192000" y="6240309"/>
                </a:lnTo>
                <a:lnTo>
                  <a:pt x="0" y="624030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”Infoga bild”-ikonen är dold av text. Välj via menyn: Infoga &gt; Bilder, så hamnar bilden rätt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4360E8-32CB-7038-7D29-CB1821147C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och ange rubrik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36D8495-692D-8AFB-EFC6-C4616C5EC2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och ange underrubrik eller</a:t>
            </a:r>
            <a:br>
              <a:rPr lang="sv-SE"/>
            </a:br>
            <a:r>
              <a:rPr lang="sv-SE"/>
              <a:t>radera rutan om den inte behövs</a:t>
            </a:r>
          </a:p>
        </p:txBody>
      </p:sp>
    </p:spTree>
    <p:extLst>
      <p:ext uri="{BB962C8B-B14F-4D97-AF65-F5344CB8AC3E}">
        <p14:creationId xmlns:p14="http://schemas.microsoft.com/office/powerpoint/2010/main" val="43364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4EDA-CD2D-43E4-A92F-1FB3165D9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8C5C7C-B17B-B3EE-2DE2-46DB64F0C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3" y="1906587"/>
            <a:ext cx="10316372" cy="382850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6274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5D1CC451-72D9-4F63-82D3-9AD4739E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A4B0E75-DC48-9722-57C7-EF294E7D7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6010275"/>
            <a:ext cx="12192000" cy="847725"/>
          </a:xfrm>
          <a:prstGeom prst="rect">
            <a:avLst/>
          </a:prstGeom>
        </p:spPr>
      </p:pic>
      <p:pic>
        <p:nvPicPr>
          <p:cNvPr id="26" name="Graphic 3" descr="Logotyp för ikem">
            <a:extLst>
              <a:ext uri="{FF2B5EF4-FFF2-40B4-BE49-F238E27FC236}">
                <a16:creationId xmlns:a16="http://schemas.microsoft.com/office/drawing/2014/main" id="{2925FA6D-79EC-4357-8DDD-82385E0731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233" t="33806" r="23680" b="49016"/>
          <a:stretch/>
        </p:blipFill>
        <p:spPr>
          <a:xfrm>
            <a:off x="4290571" y="2490678"/>
            <a:ext cx="3651810" cy="88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C89D3CCF-EFC2-6B5E-17C8-788F6D8E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D754140-C095-DF20-662B-EBFAE203B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9004" y="1906588"/>
            <a:ext cx="5080796" cy="382850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B4A52C5-4E3C-0D0B-9D41-1B8907F95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6588"/>
            <a:ext cx="5080796" cy="382850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48661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726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gr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BB8E7006-2360-450F-B6EB-468400BD0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01083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grpSp>
        <p:nvGrpSpPr>
          <p:cNvPr id="4" name="Grupp 10">
            <a:extLst>
              <a:ext uri="{FF2B5EF4-FFF2-40B4-BE49-F238E27FC236}">
                <a16:creationId xmlns:a16="http://schemas.microsoft.com/office/drawing/2014/main" id="{7351EF10-6F59-8D38-421B-862C48F301F4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5" name="Rektangel 8">
              <a:extLst>
                <a:ext uri="{FF2B5EF4-FFF2-40B4-BE49-F238E27FC236}">
                  <a16:creationId xmlns:a16="http://schemas.microsoft.com/office/drawing/2014/main" id="{5ED09C9D-550A-5E5B-E0BE-55592E292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7" name="Bildobjekt 9" descr="Logotyp för ikem">
              <a:extLst>
                <a:ext uri="{FF2B5EF4-FFF2-40B4-BE49-F238E27FC236}">
                  <a16:creationId xmlns:a16="http://schemas.microsoft.com/office/drawing/2014/main" id="{AD035318-EDDD-F3B2-E03A-F5506844FC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2337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turkos">
    <p:bg>
      <p:bgPr>
        <a:solidFill>
          <a:srgbClr val="388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71BC645-CA08-AC4A-2CBD-886860C1ED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och ange rubrik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6034B10-DB1C-D8F8-4853-0A8EC7F7C7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och ange underrubrik eller</a:t>
            </a:r>
            <a:br>
              <a:rPr lang="sv-SE"/>
            </a:br>
            <a:r>
              <a:rPr lang="sv-SE"/>
              <a:t>radera rutan om den inte behövs</a:t>
            </a:r>
          </a:p>
        </p:txBody>
      </p:sp>
    </p:spTree>
    <p:extLst>
      <p:ext uri="{BB962C8B-B14F-4D97-AF65-F5344CB8AC3E}">
        <p14:creationId xmlns:p14="http://schemas.microsoft.com/office/powerpoint/2010/main" val="4195805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 Turk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130073" cy="6012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C2267AE-95EC-2CFE-542A-BE340EB247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4000" y="0"/>
            <a:ext cx="4068000" cy="6012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29B74831-5FB0-14FD-7CC5-51C650CC8C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12762"/>
            <a:ext cx="7020000" cy="5221287"/>
          </a:xfrm>
        </p:spPr>
        <p:txBody>
          <a:bodyPr anchor="ctr" anchorCtr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3975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vå bilder Turk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130073" cy="6012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9927F11-1205-6C04-709F-3C1185DE4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3275" y="512762"/>
            <a:ext cx="7020000" cy="5221287"/>
          </a:xfrm>
        </p:spPr>
        <p:txBody>
          <a:bodyPr anchor="ctr" anchorCtr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3560583D-C1FC-53CE-6F65-3DD3F9A15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4000" y="0"/>
            <a:ext cx="4068000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A7BD4F1-BAD0-D3B8-4FC8-912B59483B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3024" y="2463449"/>
            <a:ext cx="3671887" cy="39528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02AC3A3-7289-33F2-19B9-4B6B9D49B41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3001100"/>
            <a:ext cx="4068000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47F80F3-20F6-9245-6697-F33661E029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83024" y="5466532"/>
            <a:ext cx="3671887" cy="39528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91573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re bilder Turk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130073" cy="6012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72B1404F-32F2-E2D3-9922-ABBB4E8EB7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3275" y="512762"/>
            <a:ext cx="7020000" cy="5221287"/>
          </a:xfrm>
        </p:spPr>
        <p:txBody>
          <a:bodyPr anchor="ctr" anchorCtr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9500DFCB-A383-1395-F588-C2B3C36DD43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4000" y="0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E5DD8FEA-859D-25E1-9557-DF633C3B08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4000" y="1497664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45B0E93F-5470-A761-00B6-C6DB51E69A2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2995328"/>
            <a:ext cx="4068000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272129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Fyra bilder Turk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130073" cy="6012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EA3B16A-9261-2061-51FA-0533F9520B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3275" y="512762"/>
            <a:ext cx="7020000" cy="5221287"/>
          </a:xfrm>
        </p:spPr>
        <p:txBody>
          <a:bodyPr anchor="ctr" anchorCtr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8C256F3-C1C3-31D2-08F4-29A701530CA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4000" y="0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A91834-B50F-32AE-2887-742BAC7C30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4000" y="1500000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C629992-720C-628F-1B00-726BD45FF61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000" y="3000000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CFA4BDA7-FF1E-522B-57A7-40398BD518D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4500000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531556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50% bild 50% Turk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5965" cy="6012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0DB384B-6FA4-F82F-B3BF-DCEFCA898F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4" y="512762"/>
            <a:ext cx="5040000" cy="5221287"/>
          </a:xfrm>
        </p:spPr>
        <p:txBody>
          <a:bodyPr anchor="ctr" anchorCtr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07CBC973-FBDA-897D-4401-A820AB8932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9" y="0"/>
            <a:ext cx="6095965" cy="6012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900070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Bild Turk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68000" cy="6012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0DB384B-6FA4-F82F-B3BF-DCEFCA898F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12762"/>
            <a:ext cx="3078513" cy="5221287"/>
          </a:xfrm>
        </p:spPr>
        <p:txBody>
          <a:bodyPr anchor="ctr" anchorCtr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07CBC973-FBDA-897D-4401-A820AB8932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5965" y="0"/>
            <a:ext cx="8136000" cy="6012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067335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5D1CC451-72D9-4F63-82D3-9AD4739E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pic>
        <p:nvPicPr>
          <p:cNvPr id="14" name="Bildobjekt 2">
            <a:extLst>
              <a:ext uri="{FF2B5EF4-FFF2-40B4-BE49-F238E27FC236}">
                <a16:creationId xmlns:a16="http://schemas.microsoft.com/office/drawing/2014/main" id="{4580721D-022D-7EA2-4DB1-FE0E286D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6007100"/>
            <a:ext cx="12192000" cy="851805"/>
          </a:xfrm>
          <a:prstGeom prst="rect">
            <a:avLst/>
          </a:prstGeom>
        </p:spPr>
      </p:pic>
      <p:pic>
        <p:nvPicPr>
          <p:cNvPr id="26" name="Graphic 3" descr="Logotyp för ikem">
            <a:extLst>
              <a:ext uri="{FF2B5EF4-FFF2-40B4-BE49-F238E27FC236}">
                <a16:creationId xmlns:a16="http://schemas.microsoft.com/office/drawing/2014/main" id="{2925FA6D-79EC-4357-8DDD-82385E0731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233" t="33806" r="23680" b="49016"/>
          <a:stretch/>
        </p:blipFill>
        <p:spPr>
          <a:xfrm>
            <a:off x="4290571" y="2490678"/>
            <a:ext cx="3651810" cy="88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1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Två bilder Turk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68000" cy="6012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07837D-958E-816A-5B34-97D377BA36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275" y="512763"/>
            <a:ext cx="3078513" cy="5221286"/>
          </a:xfrm>
        </p:spPr>
        <p:txBody>
          <a:bodyPr anchor="ctr" anchorCtr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8B28AF-656C-8D17-1D1D-128592A665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1045" y="-4900"/>
            <a:ext cx="4061875" cy="6012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0B56F32-61C7-9A5B-E329-8FF38E8B0C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4000" y="-4900"/>
            <a:ext cx="4068000" cy="6012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088536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Tre bilder Turk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68000" cy="6012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1B36F0-89D5-D9FE-29C7-B043D9564C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275" y="512762"/>
            <a:ext cx="3078513" cy="5221287"/>
          </a:xfrm>
        </p:spPr>
        <p:txBody>
          <a:bodyPr anchor="ctr" anchorCtr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17089C-5C73-92FA-6502-1D5C0D258C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1045" y="0"/>
            <a:ext cx="4061875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B9D5FB-654A-7DF8-4773-F5818297BA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1045" y="2998800"/>
            <a:ext cx="4061875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7E31A79-6A9D-C539-64AB-64A6D9F217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4000" y="0"/>
            <a:ext cx="4068000" cy="60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787988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Fyra bilder Turk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68000" cy="6012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DBBEA0E-0913-8FAC-5502-F73ECBFC05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275" y="512762"/>
            <a:ext cx="3078513" cy="5221287"/>
          </a:xfrm>
        </p:spPr>
        <p:txBody>
          <a:bodyPr anchor="ctr" anchorCtr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B3D2D3-A193-0DA2-9D55-5547B1CCA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1045" y="0"/>
            <a:ext cx="4061875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613332F-4A71-162A-F113-8B9C973970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4000" y="0"/>
            <a:ext cx="4068000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4C8B5EA2-DC74-0E10-95BA-E811786D339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1045" y="3002400"/>
            <a:ext cx="4061875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3C86767A-265A-0256-FF30-D4A2F4FAAE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3002400"/>
            <a:ext cx="4068000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4230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Turkos h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BB8E7006-2360-450F-B6EB-468400BD0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01083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10FE1-878A-49A5-AC94-C8FC34891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003A9-3618-488F-BF03-AA8792D35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004" y="1906587"/>
            <a:ext cx="10316371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10421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Turk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BB8E7006-2360-450F-B6EB-468400BD0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3520"/>
            <a:ext cx="12192000" cy="451731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10FE1-878A-49A5-AC94-C8FC34891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003A9-3618-488F-BF03-AA8792D35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906588"/>
            <a:ext cx="1058545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40719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2spalt text Turk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E70F9531-9277-4B6A-B5DA-E011A071B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3520"/>
            <a:ext cx="12192000" cy="451731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A16B93-AF9F-95C5-80F0-5C18FA30C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0646FC-A7D9-4F4B-CC78-04155340F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906588"/>
            <a:ext cx="5216526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BAE8B5F-886B-2C8B-199D-0E729F6DA3B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2199" y="1920037"/>
            <a:ext cx="5216526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30151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Text Turk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93016C13-5011-4839-92E9-8481819A8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8130862" cy="4518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B0F763-B0A4-0222-E352-453EA7B0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CDDA3F-11E8-014D-CBF4-D01E843C5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906588"/>
            <a:ext cx="705600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3">
            <a:extLst>
              <a:ext uri="{FF2B5EF4-FFF2-40B4-BE49-F238E27FC236}">
                <a16:creationId xmlns:a16="http://schemas.microsoft.com/office/drawing/2014/main" id="{DB805067-5FAA-3CCF-111E-ED778385BD9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32358" y="1492829"/>
            <a:ext cx="4064400" cy="4516085"/>
          </a:xfrm>
          <a:solidFill>
            <a:srgbClr val="E7E6E6"/>
          </a:solidFill>
        </p:spPr>
        <p:txBody>
          <a:bodyPr lIns="252000" tIns="432000" rIns="144000" bIns="46800" anchor="t" anchorCtr="0"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58654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Bild Turk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93016C13-5011-4839-92E9-8481819A8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8130862" cy="4518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5781E28-5847-4FC0-1BE9-B58408EA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059B24-8F11-A71D-2367-D808B888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906588"/>
            <a:ext cx="705600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ABF1620-4C18-06D5-5BAA-C43F318FD2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9231" y="1492700"/>
            <a:ext cx="4064400" cy="45144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735471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Två bilder Turk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6BCA1198-2346-45B5-A091-5F2CA7E22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8130862" cy="4518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0F3C563-A81F-9001-2416-07DCB803FD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4000" y="1492829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978781C-D026-E06F-CA1A-E23590D01D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2998800"/>
            <a:ext cx="4068000" cy="30096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32FC7A-E5A7-18F9-CA6A-5B0233E04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441A51-F0EB-59DB-99BE-6B8FDCAA2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906588"/>
            <a:ext cx="705600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91372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Tre bilder Turko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DFF670BF-C9E4-4893-8BCB-18C9386D0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8130862" cy="4518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4B825D-07CE-8018-0958-BE20215B3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BEF8684-29C8-F532-9928-ABEACE6AA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906588"/>
            <a:ext cx="705600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18D3E56-4059-127F-7B89-15269E0B9B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4000" y="1492829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E040EDBA-F0E6-8F77-74D8-6D82AF12C9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000" y="2998215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EB31ABE-5A81-9B27-B03F-5C9C0FBBA9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4503600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103255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">
            <a:extLst>
              <a:ext uri="{FF2B5EF4-FFF2-40B4-BE49-F238E27FC236}">
                <a16:creationId xmlns:a16="http://schemas.microsoft.com/office/drawing/2014/main" id="{A93FC54C-226A-1B55-93D8-C73A1EE9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" b="6168"/>
          <a:stretch/>
        </p:blipFill>
        <p:spPr>
          <a:xfrm>
            <a:off x="0" y="0"/>
            <a:ext cx="12192000" cy="6012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BF38A0-C3E4-5918-35BE-0BB6AA5B95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och ange rubrik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595A367-2EF2-FFE7-0C6E-B2826FFEED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och ange underrubrik eller</a:t>
            </a:r>
            <a:br>
              <a:rPr lang="sv-SE"/>
            </a:br>
            <a:r>
              <a:rPr lang="sv-SE"/>
              <a:t>radera rutan om den inte behövs</a:t>
            </a:r>
          </a:p>
        </p:txBody>
      </p:sp>
      <p:grpSp>
        <p:nvGrpSpPr>
          <p:cNvPr id="2" name="Grupp 10">
            <a:extLst>
              <a:ext uri="{FF2B5EF4-FFF2-40B4-BE49-F238E27FC236}">
                <a16:creationId xmlns:a16="http://schemas.microsoft.com/office/drawing/2014/main" id="{6B7AB661-D77C-9595-06E1-6A30114A414E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378051C-7697-C053-5A80-4EACDD7E6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F4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1" name="Bildobjekt 9" descr="Logotyp för ikem">
              <a:extLst>
                <a:ext uri="{FF2B5EF4-FFF2-40B4-BE49-F238E27FC236}">
                  <a16:creationId xmlns:a16="http://schemas.microsoft.com/office/drawing/2014/main" id="{D31B25A4-5FA0-2530-4181-841E237B9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24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Kort text Bild Turk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228401E1-A0CC-4727-9280-17AE25375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4064400" cy="4518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0" i="0">
              <a:latin typeface="Aptos" panose="020B00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B3F28B-CCAE-68A9-FE82-75F7D741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145A65BA-6A8F-4E3F-BF86-F618B1A4C2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275" y="1906588"/>
            <a:ext cx="3078513" cy="3827461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3472941-BFF0-49AD-0C8A-ECB2194CF9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7363" y="1490400"/>
            <a:ext cx="8134637" cy="4518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986806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Kort text Två bilder Turk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250072B-637C-4875-BAB2-8E3622DBA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4064400" cy="4518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0" i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EB75179-55E5-8ABA-0273-DB6C5766F4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275" y="1906588"/>
            <a:ext cx="3078513" cy="3827461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1DDF1AD-47CD-4CD3-A600-B8A4C60648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7363" y="1492829"/>
            <a:ext cx="4068000" cy="45144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78D7ACA-9B6B-4A71-9D14-3450230BDC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0" y="1492829"/>
            <a:ext cx="4064400" cy="45144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4B932E-F74E-4B88-4AD3-F6E6C506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92600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Kort text Tre bilder Turk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92E94193-0FBC-4BC4-A625-EC06C77B5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4064400" cy="4518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0" i="0">
              <a:latin typeface="Aptos" panose="020B00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7139B94-A530-18C5-9C13-F979EC360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928C62AE-F633-83DE-0D8A-B3F1CDB81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275" y="1906587"/>
            <a:ext cx="3078513" cy="3827463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13212D1-B55A-479D-9DC2-A06B5C3D0A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57363" y="1492829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013EE87-FE5E-4694-82BE-DD0BEA4B4B9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7362" y="2997629"/>
            <a:ext cx="4068000" cy="30096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85A47AB-AD7C-4D58-BB0D-CCE719E7EE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0" y="1492829"/>
            <a:ext cx="4064400" cy="45144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472138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9CBBE58-1C02-5B2A-3BBE-21B6869C67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och ange rubrik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8AA7CBE-E438-D4C4-1968-0E2D8A38C3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och ange underrubrik eller</a:t>
            </a:r>
            <a:br>
              <a:rPr lang="sv-SE"/>
            </a:br>
            <a:r>
              <a:rPr lang="sv-SE"/>
              <a:t>radera rutan om den inte behövs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FACB73AC-137D-5EC4-3677-1A81AE1E57C1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8" name="Rektangel 8">
              <a:extLst>
                <a:ext uri="{FF2B5EF4-FFF2-40B4-BE49-F238E27FC236}">
                  <a16:creationId xmlns:a16="http://schemas.microsoft.com/office/drawing/2014/main" id="{87FA1AFB-28FB-8B8A-22E6-B1615CCD4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1" name="Bildobjekt 9" descr="Logotyp för ikem">
              <a:extLst>
                <a:ext uri="{FF2B5EF4-FFF2-40B4-BE49-F238E27FC236}">
                  <a16:creationId xmlns:a16="http://schemas.microsoft.com/office/drawing/2014/main" id="{B4F11652-73AC-E022-1CEF-952238DC34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11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Bild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130073" cy="6012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61CCAA7-3198-B567-4BE5-9BE8E4E3B7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4" y="512762"/>
            <a:ext cx="7020000" cy="5221287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CF6F97A-DB09-3525-B7B3-CDBB740132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4000" y="0"/>
            <a:ext cx="4068000" cy="60071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5" name="Grupp 10">
            <a:extLst>
              <a:ext uri="{FF2B5EF4-FFF2-40B4-BE49-F238E27FC236}">
                <a16:creationId xmlns:a16="http://schemas.microsoft.com/office/drawing/2014/main" id="{C913BEDD-7E3F-46A4-C6B8-778FF9741F60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E37357D-AB6A-27FC-EF6E-AA9D556A8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0" name="Bildobjekt 9" descr="Logotyp för ikem">
              <a:extLst>
                <a:ext uri="{FF2B5EF4-FFF2-40B4-BE49-F238E27FC236}">
                  <a16:creationId xmlns:a16="http://schemas.microsoft.com/office/drawing/2014/main" id="{B0548720-1C37-43D2-FB32-8708252B9D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4164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Två bilder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130073" cy="6012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10AEB9F-F644-7F1A-E17D-2468F7409E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512762"/>
            <a:ext cx="7020000" cy="5221287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CAD9EE-1DC2-9B61-7B16-1FE9BDD9FF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4000" y="0"/>
            <a:ext cx="4068000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E74BC9-4F6B-6D60-AFB9-02E8EBD82B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3024" y="2463449"/>
            <a:ext cx="3671887" cy="39528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8D0EBF4F-0151-A5BC-8927-CABE39DAD0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3002400"/>
            <a:ext cx="4068000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B020AD6-C370-DE74-4C2C-4F2AA0D50C2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83024" y="5466532"/>
            <a:ext cx="3671887" cy="39528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2A7778F9-77FC-7F1A-EF09-ABAEC05A9AC5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8" name="Rektangel 8">
              <a:extLst>
                <a:ext uri="{FF2B5EF4-FFF2-40B4-BE49-F238E27FC236}">
                  <a16:creationId xmlns:a16="http://schemas.microsoft.com/office/drawing/2014/main" id="{A2F9E8CA-84CA-E934-31DC-907BD3D02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9" name="Bildobjekt 9" descr="Logotyp för ikem">
              <a:extLst>
                <a:ext uri="{FF2B5EF4-FFF2-40B4-BE49-F238E27FC236}">
                  <a16:creationId xmlns:a16="http://schemas.microsoft.com/office/drawing/2014/main" id="{32123E9B-0B7A-B858-4C30-300CC0448F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8696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Tre bilder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130073" cy="6012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25188DF-3C26-D333-4D0D-BCDAC2967E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3275" y="512762"/>
            <a:ext cx="7020000" cy="5221287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037A38-BAF0-C77D-3682-9CA61A41A91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4000" y="0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4C76055-DECE-071D-89BD-CF06533549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4000" y="1501200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CCBE381-1FA8-9490-9FD4-7F635CB811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3002400"/>
            <a:ext cx="4068000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12" name="Grupp 10">
            <a:extLst>
              <a:ext uri="{FF2B5EF4-FFF2-40B4-BE49-F238E27FC236}">
                <a16:creationId xmlns:a16="http://schemas.microsoft.com/office/drawing/2014/main" id="{BCF9D2B9-02EF-F6D0-24F6-28E481E98F50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3" name="Rektangel 8">
              <a:extLst>
                <a:ext uri="{FF2B5EF4-FFF2-40B4-BE49-F238E27FC236}">
                  <a16:creationId xmlns:a16="http://schemas.microsoft.com/office/drawing/2014/main" id="{A89B07AD-4B29-0993-5C2B-3D28AB141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4" name="Bildobjekt 9" descr="Logotyp för ikem">
              <a:extLst>
                <a:ext uri="{FF2B5EF4-FFF2-40B4-BE49-F238E27FC236}">
                  <a16:creationId xmlns:a16="http://schemas.microsoft.com/office/drawing/2014/main" id="{872D0FA5-4AD6-5B11-3256-6D76988F58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7854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Fyra bilder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130073" cy="6012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0" i="0">
              <a:latin typeface="Aptos" panose="020B0004020202020204" pitchFamily="34" charset="0"/>
            </a:endParaRP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AEA6BE35-99AF-ABEE-51BF-102F1DF566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3275" y="512762"/>
            <a:ext cx="7020000" cy="5221287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D326647-12B5-E9FB-1659-1C4AA3E7A60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4000" y="0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535D3CA-B74F-A570-BFE3-34D51ACE3F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4000" y="1492829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E32D4186-0C7E-B84E-3A6D-0A72E315968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000" y="2996205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C006327E-1259-05C0-DECE-332030F3C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4503600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10" name="Grupp 10">
            <a:extLst>
              <a:ext uri="{FF2B5EF4-FFF2-40B4-BE49-F238E27FC236}">
                <a16:creationId xmlns:a16="http://schemas.microsoft.com/office/drawing/2014/main" id="{2D96AC96-541A-682F-4D79-D8346A851969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1" name="Rektangel 8">
              <a:extLst>
                <a:ext uri="{FF2B5EF4-FFF2-40B4-BE49-F238E27FC236}">
                  <a16:creationId xmlns:a16="http://schemas.microsoft.com/office/drawing/2014/main" id="{CF3411FF-1AFF-270B-8B6C-855DC3984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2" name="Bildobjekt 9" descr="Logotyp för ikem">
              <a:extLst>
                <a:ext uri="{FF2B5EF4-FFF2-40B4-BE49-F238E27FC236}">
                  <a16:creationId xmlns:a16="http://schemas.microsoft.com/office/drawing/2014/main" id="{FAF50AB0-1BEE-812E-C74D-A5759FAC90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6130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50% bild 50%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4900"/>
            <a:ext cx="6095963" cy="6012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0" i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93ACD8-7A1D-4F1D-93B5-FF7C769B00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12762"/>
            <a:ext cx="5040000" cy="5221287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4337874-EC8A-676F-4F1A-A079877D90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9" y="0"/>
            <a:ext cx="6095965" cy="6012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5" name="Grupp 10">
            <a:extLst>
              <a:ext uri="{FF2B5EF4-FFF2-40B4-BE49-F238E27FC236}">
                <a16:creationId xmlns:a16="http://schemas.microsoft.com/office/drawing/2014/main" id="{C9CD1631-82BA-6CD1-E4B1-DEEC3BBF48A2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42EDABD7-CD67-39F5-6E4B-5F03E3EB5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0" name="Bildobjekt 9" descr="Logotyp för ikem">
              <a:extLst>
                <a:ext uri="{FF2B5EF4-FFF2-40B4-BE49-F238E27FC236}">
                  <a16:creationId xmlns:a16="http://schemas.microsoft.com/office/drawing/2014/main" id="{B43A7084-D30B-0513-EFBD-D1A0BBB6D7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1472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text Bild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68000" cy="6012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0" i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93ACD8-7A1D-4F1D-93B5-FF7C769B00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12762"/>
            <a:ext cx="3078513" cy="5221287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4337874-EC8A-676F-4F1A-A079877D90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5965" y="0"/>
            <a:ext cx="8136000" cy="6012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5" name="Grupp 10">
            <a:extLst>
              <a:ext uri="{FF2B5EF4-FFF2-40B4-BE49-F238E27FC236}">
                <a16:creationId xmlns:a16="http://schemas.microsoft.com/office/drawing/2014/main" id="{C9CD1631-82BA-6CD1-E4B1-DEEC3BBF48A2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42EDABD7-CD67-39F5-6E4B-5F03E3EB5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0" name="Bildobjekt 9" descr="Logotyp för ikem">
              <a:extLst>
                <a:ext uri="{FF2B5EF4-FFF2-40B4-BE49-F238E27FC236}">
                  <a16:creationId xmlns:a16="http://schemas.microsoft.com/office/drawing/2014/main" id="{B43A7084-D30B-0513-EFBD-D1A0BBB6D7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1347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>
            <a:extLst>
              <a:ext uri="{FF2B5EF4-FFF2-40B4-BE49-F238E27FC236}">
                <a16:creationId xmlns:a16="http://schemas.microsoft.com/office/drawing/2014/main" id="{531099D4-6200-CB69-888F-0A4E55A43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" b="6168"/>
          <a:stretch/>
        </p:blipFill>
        <p:spPr>
          <a:xfrm>
            <a:off x="0" y="0"/>
            <a:ext cx="12192000" cy="60089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BF38A0-C3E4-5918-35BE-0BB6AA5B95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och ange rubrik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EB0866-ED83-87D8-C2A9-884C10653E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och ange underrubrik eller</a:t>
            </a:r>
            <a:br>
              <a:rPr lang="sv-SE"/>
            </a:br>
            <a:r>
              <a:rPr lang="sv-SE"/>
              <a:t>radera rutan om den inte behövs</a:t>
            </a:r>
          </a:p>
        </p:txBody>
      </p:sp>
      <p:grpSp>
        <p:nvGrpSpPr>
          <p:cNvPr id="2" name="Grupp 10">
            <a:extLst>
              <a:ext uri="{FF2B5EF4-FFF2-40B4-BE49-F238E27FC236}">
                <a16:creationId xmlns:a16="http://schemas.microsoft.com/office/drawing/2014/main" id="{6B7AB661-D77C-9595-06E1-6A30114A414E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378051C-7697-C053-5A80-4EACDD7E6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F4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1" name="Bildobjekt 9" descr="Logotyp för ikem">
              <a:extLst>
                <a:ext uri="{FF2B5EF4-FFF2-40B4-BE49-F238E27FC236}">
                  <a16:creationId xmlns:a16="http://schemas.microsoft.com/office/drawing/2014/main" id="{D31B25A4-5FA0-2530-4181-841E237B9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755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text Två bilder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417"/>
            <a:ext cx="4068000" cy="6012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0" i="0">
              <a:latin typeface="Aptos" panose="020B0004020202020204" pitchFamily="34" charset="0"/>
            </a:endParaRP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DA86794A-3A34-6B71-525A-87498C63B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275" y="512763"/>
            <a:ext cx="3078513" cy="5221287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8B3319D-2B1E-49ED-EA79-106E09EC17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1045" y="0"/>
            <a:ext cx="4061875" cy="60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EFA3EE23-DB0A-06F7-C7CF-B9BC3C7667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4000" y="0"/>
            <a:ext cx="4068000" cy="60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12" name="Grupp 10">
            <a:extLst>
              <a:ext uri="{FF2B5EF4-FFF2-40B4-BE49-F238E27FC236}">
                <a16:creationId xmlns:a16="http://schemas.microsoft.com/office/drawing/2014/main" id="{AEBD8FB1-9ADD-2FF9-4535-A808421602F7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3" name="Rektangel 8">
              <a:extLst>
                <a:ext uri="{FF2B5EF4-FFF2-40B4-BE49-F238E27FC236}">
                  <a16:creationId xmlns:a16="http://schemas.microsoft.com/office/drawing/2014/main" id="{37F8D8C7-DABF-EF5C-160C-4CE935AE9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4" name="Bildobjekt 9" descr="Logotyp för ikem">
              <a:extLst>
                <a:ext uri="{FF2B5EF4-FFF2-40B4-BE49-F238E27FC236}">
                  <a16:creationId xmlns:a16="http://schemas.microsoft.com/office/drawing/2014/main" id="{958BC6A8-A17B-793D-0F87-5E9E131BC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063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text Tre bilder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68000" cy="6012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0" i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8FCBD5-0CDC-88CD-87AF-6241BFA953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275" y="512762"/>
            <a:ext cx="3078513" cy="5221287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DAEA8A4-E0D1-3A47-12EC-C22238105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1045" y="0"/>
            <a:ext cx="4061875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A30288F-13F5-4260-1FFC-D787A3159D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1045" y="3002400"/>
            <a:ext cx="4061875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62F5867-F296-0754-2A6D-63CB9C97FB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4000" y="0"/>
            <a:ext cx="4068000" cy="6012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13" name="Grupp 10">
            <a:extLst>
              <a:ext uri="{FF2B5EF4-FFF2-40B4-BE49-F238E27FC236}">
                <a16:creationId xmlns:a16="http://schemas.microsoft.com/office/drawing/2014/main" id="{624E65F9-F433-6E8B-83F6-89AA8432CE55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4" name="Rektangel 8">
              <a:extLst>
                <a:ext uri="{FF2B5EF4-FFF2-40B4-BE49-F238E27FC236}">
                  <a16:creationId xmlns:a16="http://schemas.microsoft.com/office/drawing/2014/main" id="{7BD1F6E9-7FC9-E1F5-7329-3E27A3F59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5" name="Bildobjekt 9" descr="Logotyp för ikem">
              <a:extLst>
                <a:ext uri="{FF2B5EF4-FFF2-40B4-BE49-F238E27FC236}">
                  <a16:creationId xmlns:a16="http://schemas.microsoft.com/office/drawing/2014/main" id="{0749B2E1-BECF-1D55-101C-7614C8D092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393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text Fyra bilder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68000" cy="6012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B25F27-BCD1-A2C3-7FB0-69856DBB22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275" y="512762"/>
            <a:ext cx="3078513" cy="5221287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5055AC5-14AD-1522-2BE2-D6ED301391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1045" y="0"/>
            <a:ext cx="4061875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BDA3FE-2F26-574F-0C03-279C7EBBE6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4000" y="0"/>
            <a:ext cx="4068000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08BA51BE-2A1E-9A43-B748-708FBD442C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1045" y="3002400"/>
            <a:ext cx="4061875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34BEF0AC-2D8D-9AA6-BE4E-9C3C126B52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3002400"/>
            <a:ext cx="4068000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14" name="Grupp 10">
            <a:extLst>
              <a:ext uri="{FF2B5EF4-FFF2-40B4-BE49-F238E27FC236}">
                <a16:creationId xmlns:a16="http://schemas.microsoft.com/office/drawing/2014/main" id="{BA11F15A-1456-B203-8047-5D935DE56FB3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5" name="Rektangel 8">
              <a:extLst>
                <a:ext uri="{FF2B5EF4-FFF2-40B4-BE49-F238E27FC236}">
                  <a16:creationId xmlns:a16="http://schemas.microsoft.com/office/drawing/2014/main" id="{6B84C186-F65B-9770-0129-9662311E3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6" name="Bildobjekt 9" descr="Logotyp för ikem">
              <a:extLst>
                <a:ext uri="{FF2B5EF4-FFF2-40B4-BE49-F238E27FC236}">
                  <a16:creationId xmlns:a16="http://schemas.microsoft.com/office/drawing/2014/main" id="{EFFD997B-B4EC-BFD2-881F-048F5D731D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3489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Text Grå h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BB8E7006-2360-450F-B6EB-468400BD0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01083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10FE1-878A-49A5-AC94-C8FC34891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128AA-0712-235B-20F0-13C426876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4" y="1906587"/>
            <a:ext cx="10316372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grpSp>
        <p:nvGrpSpPr>
          <p:cNvPr id="4" name="Grupp 10">
            <a:extLst>
              <a:ext uri="{FF2B5EF4-FFF2-40B4-BE49-F238E27FC236}">
                <a16:creationId xmlns:a16="http://schemas.microsoft.com/office/drawing/2014/main" id="{7351EF10-6F59-8D38-421B-862C48F301F4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5" name="Rektangel 8">
              <a:extLst>
                <a:ext uri="{FF2B5EF4-FFF2-40B4-BE49-F238E27FC236}">
                  <a16:creationId xmlns:a16="http://schemas.microsoft.com/office/drawing/2014/main" id="{5ED09C9D-550A-5E5B-E0BE-55592E292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7" name="Bildobjekt 9" descr="Logotyp för ikem">
              <a:extLst>
                <a:ext uri="{FF2B5EF4-FFF2-40B4-BE49-F238E27FC236}">
                  <a16:creationId xmlns:a16="http://schemas.microsoft.com/office/drawing/2014/main" id="{AD035318-EDDD-F3B2-E03A-F5506844FC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609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Text Gr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BB8E7006-2360-450F-B6EB-468400BD0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3520"/>
            <a:ext cx="12192000" cy="451731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F60849-6050-01CC-1EE9-7E5BAD00E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AB99E9-E169-CB58-9C9A-5F5866D80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906588"/>
            <a:ext cx="1058545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grpSp>
        <p:nvGrpSpPr>
          <p:cNvPr id="4" name="Grupp 10">
            <a:extLst>
              <a:ext uri="{FF2B5EF4-FFF2-40B4-BE49-F238E27FC236}">
                <a16:creationId xmlns:a16="http://schemas.microsoft.com/office/drawing/2014/main" id="{5B1C70E9-8BC1-07A2-6CED-556798E7C22E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5" name="Rektangel 8">
              <a:extLst>
                <a:ext uri="{FF2B5EF4-FFF2-40B4-BE49-F238E27FC236}">
                  <a16:creationId xmlns:a16="http://schemas.microsoft.com/office/drawing/2014/main" id="{95BBFBC8-8C76-0430-8C83-C792F757D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7" name="Bildobjekt 9" descr="Logotyp för ikem">
              <a:extLst>
                <a:ext uri="{FF2B5EF4-FFF2-40B4-BE49-F238E27FC236}">
                  <a16:creationId xmlns:a16="http://schemas.microsoft.com/office/drawing/2014/main" id="{B8583A41-0BB1-50A0-8637-BD6CFE3ED4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0350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19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2spalt text Gr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E70F9531-9277-4B6A-B5DA-E011A071B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3520"/>
            <a:ext cx="12192000" cy="451731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CFF8D7E-112C-3D9F-FD17-317F36E4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790842-559C-96BE-56E5-58610CA8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906588"/>
            <a:ext cx="5216526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AD19F28-C017-4C94-85BA-D731603EB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06588"/>
            <a:ext cx="5216525" cy="382746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grpSp>
        <p:nvGrpSpPr>
          <p:cNvPr id="3" name="Grupp 10">
            <a:extLst>
              <a:ext uri="{FF2B5EF4-FFF2-40B4-BE49-F238E27FC236}">
                <a16:creationId xmlns:a16="http://schemas.microsoft.com/office/drawing/2014/main" id="{79EAC9BA-AD84-4A00-3875-1F6FF05458C9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4" name="Rektangel 8">
              <a:extLst>
                <a:ext uri="{FF2B5EF4-FFF2-40B4-BE49-F238E27FC236}">
                  <a16:creationId xmlns:a16="http://schemas.microsoft.com/office/drawing/2014/main" id="{5E57C7BA-1280-BE25-BBB8-B6E4D8322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5" name="Bildobjekt 9" descr="Logotyp för ikem">
              <a:extLst>
                <a:ext uri="{FF2B5EF4-FFF2-40B4-BE49-F238E27FC236}">
                  <a16:creationId xmlns:a16="http://schemas.microsoft.com/office/drawing/2014/main" id="{700E407E-3B60-C314-2D33-DA7D5F129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3050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Text Text Gr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93016C13-5011-4839-92E9-8481819A8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8130862" cy="4518000"/>
          </a:xfrm>
          <a:prstGeom prst="rect">
            <a:avLst/>
          </a:prstGeom>
          <a:solidFill>
            <a:srgbClr val="3F4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846AE7-5DA9-9033-8CBE-A0BF823D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7D461D-014E-D9BB-382B-2AD1F2C07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4" y="1906588"/>
            <a:ext cx="709200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9367693-115B-484A-DDFD-C3FC04371DF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28800" y="1490400"/>
            <a:ext cx="4064400" cy="4514400"/>
          </a:xfrm>
          <a:solidFill>
            <a:srgbClr val="E7E6E6"/>
          </a:solidFill>
        </p:spPr>
        <p:txBody>
          <a:bodyPr lIns="252000" tIns="432000" rIns="144000" bIns="46800" anchor="t" anchorCtr="0"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grpSp>
        <p:nvGrpSpPr>
          <p:cNvPr id="3" name="Grupp 10">
            <a:extLst>
              <a:ext uri="{FF2B5EF4-FFF2-40B4-BE49-F238E27FC236}">
                <a16:creationId xmlns:a16="http://schemas.microsoft.com/office/drawing/2014/main" id="{8EC60205-0B02-0DB8-6AAA-BE3C9782FD3B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5" name="Rektangel 8">
              <a:extLst>
                <a:ext uri="{FF2B5EF4-FFF2-40B4-BE49-F238E27FC236}">
                  <a16:creationId xmlns:a16="http://schemas.microsoft.com/office/drawing/2014/main" id="{50383A4F-1815-0B41-E1C4-68BE06327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8" name="Bildobjekt 9" descr="Logotyp för ikem">
              <a:extLst>
                <a:ext uri="{FF2B5EF4-FFF2-40B4-BE49-F238E27FC236}">
                  <a16:creationId xmlns:a16="http://schemas.microsoft.com/office/drawing/2014/main" id="{4D2B8C28-9C2E-5C81-4EDD-3EB7ECAB5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8221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Text Bild Gr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93016C13-5011-4839-92E9-8481819A8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8130862" cy="4518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8DCD67B-C375-8495-F133-DDE28D6EC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0013B7-F9B5-DFE7-D75F-F998FDB3E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4" y="1906588"/>
            <a:ext cx="709200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3FF0D3-27A8-57A4-F289-4AC296B15A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0" y="1492829"/>
            <a:ext cx="4064400" cy="45144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5" name="Grupp 10">
            <a:extLst>
              <a:ext uri="{FF2B5EF4-FFF2-40B4-BE49-F238E27FC236}">
                <a16:creationId xmlns:a16="http://schemas.microsoft.com/office/drawing/2014/main" id="{E7E5EA17-092B-FF09-4A96-36CF97D899D7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7" name="Rektangel 8">
              <a:extLst>
                <a:ext uri="{FF2B5EF4-FFF2-40B4-BE49-F238E27FC236}">
                  <a16:creationId xmlns:a16="http://schemas.microsoft.com/office/drawing/2014/main" id="{3CCECB0A-BADD-679D-1348-F9FEA1D8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8" name="Bildobjekt 9" descr="Logotyp för ikem">
              <a:extLst>
                <a:ext uri="{FF2B5EF4-FFF2-40B4-BE49-F238E27FC236}">
                  <a16:creationId xmlns:a16="http://schemas.microsoft.com/office/drawing/2014/main" id="{E30C5DE3-C6E8-72F9-C888-7124CF6F6E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6335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Text Två bilder Gr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6BCA1198-2346-45B5-A091-5F2CA7E22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8130862" cy="4518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EFB3EB-FBA9-1C64-55FB-209F9DB3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C07704-BD1B-89FA-787F-788CBC761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4" y="1906588"/>
            <a:ext cx="709200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162CED0-5C5E-6A9C-BC04-1D79E9DCEF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4000" y="1492829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CB0C2EA-C37E-4460-D4A9-77FB500B56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2998800"/>
            <a:ext cx="4071600" cy="30096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3" name="Grupp 10">
            <a:extLst>
              <a:ext uri="{FF2B5EF4-FFF2-40B4-BE49-F238E27FC236}">
                <a16:creationId xmlns:a16="http://schemas.microsoft.com/office/drawing/2014/main" id="{A6E6AA15-E33F-EE34-FF7C-FEA999EE8F6A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7" name="Rektangel 8">
              <a:extLst>
                <a:ext uri="{FF2B5EF4-FFF2-40B4-BE49-F238E27FC236}">
                  <a16:creationId xmlns:a16="http://schemas.microsoft.com/office/drawing/2014/main" id="{5AD90F2D-2064-4AC1-83C5-20F8A5DED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8" name="Bildobjekt 9" descr="Logotyp för ikem">
              <a:extLst>
                <a:ext uri="{FF2B5EF4-FFF2-40B4-BE49-F238E27FC236}">
                  <a16:creationId xmlns:a16="http://schemas.microsoft.com/office/drawing/2014/main" id="{D9D2ED1B-002A-13B4-DE49-F98DD300C1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0780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Text Tre bilder Gr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DFF670BF-C9E4-4893-8BCB-18C9386D0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8130862" cy="4518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76A412C-516F-ACAC-E1D6-68A00644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C739986-87A6-74B4-64FC-0A781642C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4" y="1906588"/>
            <a:ext cx="709200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B297986-1C05-426E-B781-92A08B6714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4000" y="1492829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6F507E9C-D1B6-4130-8EA1-76F056EF9C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000" y="2996205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tabLst>
                <a:tab pos="450850" algn="l"/>
              </a:tabLst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91B53E57-C301-42D9-A2C5-C8FDFFA25C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4503600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4" name="Grupp 10">
            <a:extLst>
              <a:ext uri="{FF2B5EF4-FFF2-40B4-BE49-F238E27FC236}">
                <a16:creationId xmlns:a16="http://schemas.microsoft.com/office/drawing/2014/main" id="{DC6B8395-381F-3554-1DB1-607488B1D4C3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5" name="Rektangel 8">
              <a:extLst>
                <a:ext uri="{FF2B5EF4-FFF2-40B4-BE49-F238E27FC236}">
                  <a16:creationId xmlns:a16="http://schemas.microsoft.com/office/drawing/2014/main" id="{E02A8488-8C95-20AF-2E1B-644953CFB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8" name="Bildobjekt 9" descr="Logotyp för ikem">
              <a:extLst>
                <a:ext uri="{FF2B5EF4-FFF2-40B4-BE49-F238E27FC236}">
                  <a16:creationId xmlns:a16="http://schemas.microsoft.com/office/drawing/2014/main" id="{B2EA38D2-8DCE-9C94-34D5-429BA990B8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21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1">
            <a:extLst>
              <a:ext uri="{FF2B5EF4-FFF2-40B4-BE49-F238E27FC236}">
                <a16:creationId xmlns:a16="http://schemas.microsoft.com/office/drawing/2014/main" id="{F87B1BB1-5C34-6782-8627-C3045403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9" b="6169"/>
          <a:stretch/>
        </p:blipFill>
        <p:spPr>
          <a:xfrm>
            <a:off x="0" y="0"/>
            <a:ext cx="12192000" cy="601186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9CBBE58-1C02-5B2A-3BBE-21B6869C67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och ange rubrik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8AA7CBE-E438-D4C4-1968-0E2D8A38C3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och ange underrubrik eller</a:t>
            </a:r>
            <a:br>
              <a:rPr lang="sv-SE"/>
            </a:br>
            <a:r>
              <a:rPr lang="sv-SE"/>
              <a:t>radera rutan om den inte behövs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FACB73AC-137D-5EC4-3677-1A81AE1E57C1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8" name="Rektangel 8">
              <a:extLst>
                <a:ext uri="{FF2B5EF4-FFF2-40B4-BE49-F238E27FC236}">
                  <a16:creationId xmlns:a16="http://schemas.microsoft.com/office/drawing/2014/main" id="{87FA1AFB-28FB-8B8A-22E6-B1615CCD4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1" name="Bildobjekt 9" descr="Logotyp för ikem">
              <a:extLst>
                <a:ext uri="{FF2B5EF4-FFF2-40B4-BE49-F238E27FC236}">
                  <a16:creationId xmlns:a16="http://schemas.microsoft.com/office/drawing/2014/main" id="{B4F11652-73AC-E022-1CEF-952238DC34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7464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Kort text Bild Gr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228401E1-A0CC-4727-9280-17AE25375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4064400" cy="4518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0" i="0">
              <a:latin typeface="Aptos" panose="020B00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2FFD74C-3C5A-781B-EF42-415A9FD97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B7E9142-86F4-C59B-92E6-0169A6B9EE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275" y="1906588"/>
            <a:ext cx="3078513" cy="3827461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ADDD85-F6C3-5AD5-5554-22F7EA4BE7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7363" y="1492829"/>
            <a:ext cx="8134637" cy="45144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5" name="Grupp 10">
            <a:extLst>
              <a:ext uri="{FF2B5EF4-FFF2-40B4-BE49-F238E27FC236}">
                <a16:creationId xmlns:a16="http://schemas.microsoft.com/office/drawing/2014/main" id="{E854CF05-47E4-DAE9-715B-2F65425CFD19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7" name="Rektangel 8">
              <a:extLst>
                <a:ext uri="{FF2B5EF4-FFF2-40B4-BE49-F238E27FC236}">
                  <a16:creationId xmlns:a16="http://schemas.microsoft.com/office/drawing/2014/main" id="{821B2049-FC94-DEF2-6EAD-58B617D9F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8" name="Bildobjekt 9" descr="Logotyp för ikem">
              <a:extLst>
                <a:ext uri="{FF2B5EF4-FFF2-40B4-BE49-F238E27FC236}">
                  <a16:creationId xmlns:a16="http://schemas.microsoft.com/office/drawing/2014/main" id="{FBF09AAC-FC29-0CEF-F95F-3BFAA365EF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1413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Kort text Två bilder Gr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250072B-637C-4875-BAB2-8E3622DBA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4064400" cy="4518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0" i="0">
              <a:latin typeface="Aptos" panose="020B00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66269A2-77C5-C904-3C7A-E80EB036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E7346D81-45E0-79D2-030B-A37F1F10F0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275" y="1906588"/>
            <a:ext cx="3078513" cy="3827461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312FDE-8FB3-BB75-478E-8DBB8347C0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7363" y="1492829"/>
            <a:ext cx="4068000" cy="45144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8E74248-554A-25F0-6149-9410C74A1E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0" y="1492829"/>
            <a:ext cx="4064400" cy="45144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B30516E3-386C-62F0-1536-A8436CE1E107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8" name="Rektangel 8">
              <a:extLst>
                <a:ext uri="{FF2B5EF4-FFF2-40B4-BE49-F238E27FC236}">
                  <a16:creationId xmlns:a16="http://schemas.microsoft.com/office/drawing/2014/main" id="{FC6C321B-A682-0B5E-6200-B8A2FDAFF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9" name="Bildobjekt 9" descr="Logotyp för ikem">
              <a:extLst>
                <a:ext uri="{FF2B5EF4-FFF2-40B4-BE49-F238E27FC236}">
                  <a16:creationId xmlns:a16="http://schemas.microsoft.com/office/drawing/2014/main" id="{5B42CEFB-F213-190D-266A-F36ED9C94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9295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Kort text Tre bilder Gr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92E94193-0FBC-4BC4-A625-EC06C77B5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4064400" cy="4518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52B49FD-DCE1-FE45-F196-5EC9D0FD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BE261DFC-3598-B061-86C0-3710A52139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275" y="1906588"/>
            <a:ext cx="3078513" cy="3827461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F4508D-025C-9D83-3E25-831183E4B5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57363" y="1492829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9CE5501-6299-8AFF-FD33-A641D43F73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7362" y="2995200"/>
            <a:ext cx="4068000" cy="30132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49CAB76-5DE4-430C-D002-41B37F5EAA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0" y="1492829"/>
            <a:ext cx="4064400" cy="45144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0A0CE0EB-9683-564E-3C0F-4DD98A6D9FCC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8" name="Rektangel 8">
              <a:extLst>
                <a:ext uri="{FF2B5EF4-FFF2-40B4-BE49-F238E27FC236}">
                  <a16:creationId xmlns:a16="http://schemas.microsoft.com/office/drawing/2014/main" id="{F8B4EAD9-C206-D371-6E4D-A747293177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9" name="Bildobjekt 9" descr="Logotyp för ikem">
              <a:extLst>
                <a:ext uri="{FF2B5EF4-FFF2-40B4-BE49-F238E27FC236}">
                  <a16:creationId xmlns:a16="http://schemas.microsoft.com/office/drawing/2014/main" id="{7B1B263A-BAFD-2AE8-06F6-1772A3A836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3018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ljusturkos">
    <p:bg>
      <p:bgPr>
        <a:solidFill>
          <a:srgbClr val="B1D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422AF5D-578B-F6BC-BABB-7D5E9431E8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och ange rubrik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15C9B3E-74DC-EDA8-8672-E2816411F4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och ange underrubrik eller</a:t>
            </a:r>
            <a:br>
              <a:rPr lang="sv-SE"/>
            </a:br>
            <a:r>
              <a:rPr lang="sv-SE"/>
              <a:t>radera rutan om den inte behövs</a:t>
            </a:r>
          </a:p>
        </p:txBody>
      </p:sp>
      <p:grpSp>
        <p:nvGrpSpPr>
          <p:cNvPr id="12" name="Grupp 10">
            <a:extLst>
              <a:ext uri="{FF2B5EF4-FFF2-40B4-BE49-F238E27FC236}">
                <a16:creationId xmlns:a16="http://schemas.microsoft.com/office/drawing/2014/main" id="{EAC942E8-5037-6612-1814-3D7EBA9C9E77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3" name="Rektangel 8">
              <a:extLst>
                <a:ext uri="{FF2B5EF4-FFF2-40B4-BE49-F238E27FC236}">
                  <a16:creationId xmlns:a16="http://schemas.microsoft.com/office/drawing/2014/main" id="{9D6932B3-6850-3F3D-3D2A-CCFF99022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4" name="Bildobjekt 9" descr="Logotyp för ikem">
              <a:extLst>
                <a:ext uri="{FF2B5EF4-FFF2-40B4-BE49-F238E27FC236}">
                  <a16:creationId xmlns:a16="http://schemas.microsoft.com/office/drawing/2014/main" id="{26BA9BFE-C42B-3D8D-7D21-7506F91841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733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Bild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130073" cy="6012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24A3063-16B5-CD82-3FCF-D96AEE73A1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4" y="512762"/>
            <a:ext cx="7020000" cy="5221287"/>
          </a:xfrm>
        </p:spPr>
        <p:txBody>
          <a:bodyPr anchor="ctr" anchorCtr="0"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E48518-35EF-E27E-D524-6D16E726F7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4000" y="0"/>
            <a:ext cx="4068000" cy="60071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FCCA25F0-8FA2-B97C-7619-A85483C2253B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2" name="Rektangel 8">
              <a:extLst>
                <a:ext uri="{FF2B5EF4-FFF2-40B4-BE49-F238E27FC236}">
                  <a16:creationId xmlns:a16="http://schemas.microsoft.com/office/drawing/2014/main" id="{E84E7935-E4B5-3DF2-E05E-D0F0E9728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3" name="Bildobjekt 9" descr="Logotyp för ikem">
              <a:extLst>
                <a:ext uri="{FF2B5EF4-FFF2-40B4-BE49-F238E27FC236}">
                  <a16:creationId xmlns:a16="http://schemas.microsoft.com/office/drawing/2014/main" id="{AE3E39B6-9CA3-8E71-643A-DE08C6876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96245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Två bilder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130073" cy="6012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32D64AEA-ABB9-A40F-0082-E0B8346EE2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512762"/>
            <a:ext cx="7020000" cy="5221288"/>
          </a:xfrm>
        </p:spPr>
        <p:txBody>
          <a:bodyPr anchor="ctr" anchorCtr="0"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2F984D2-1F7B-433D-91BE-0B728BC707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4000" y="0"/>
            <a:ext cx="4068000" cy="30060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09D03B0-DBD6-459F-9B47-8E6D47F911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3024" y="2463449"/>
            <a:ext cx="3671887" cy="39528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01C4798-48A7-425C-897A-FA725BFD1F9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3001100"/>
            <a:ext cx="4068000" cy="30024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BCB76F0-A4C4-4460-8CFA-BF0C4EC2BD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83024" y="5466532"/>
            <a:ext cx="3671887" cy="39528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10" name="Grupp 10">
            <a:extLst>
              <a:ext uri="{FF2B5EF4-FFF2-40B4-BE49-F238E27FC236}">
                <a16:creationId xmlns:a16="http://schemas.microsoft.com/office/drawing/2014/main" id="{60032E64-38A7-FBCF-14C2-143FD6DC2540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5" name="Rektangel 8">
              <a:extLst>
                <a:ext uri="{FF2B5EF4-FFF2-40B4-BE49-F238E27FC236}">
                  <a16:creationId xmlns:a16="http://schemas.microsoft.com/office/drawing/2014/main" id="{649F9025-6046-3F88-6926-24E96580C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6" name="Bildobjekt 9" descr="Logotyp för ikem">
              <a:extLst>
                <a:ext uri="{FF2B5EF4-FFF2-40B4-BE49-F238E27FC236}">
                  <a16:creationId xmlns:a16="http://schemas.microsoft.com/office/drawing/2014/main" id="{2EF8ECD6-4D2A-E0B3-F8C4-72933D1242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52081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Tre bilder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</a:extLst>
          </p:cNvPr>
          <p:cNvSpPr/>
          <p:nvPr userDrawn="1"/>
        </p:nvSpPr>
        <p:spPr>
          <a:xfrm>
            <a:off x="-1" y="0"/>
            <a:ext cx="8130073" cy="6012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AF17CA34-C27F-2003-4D4A-9F05A17121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4" y="512762"/>
            <a:ext cx="7020000" cy="5221287"/>
          </a:xfrm>
        </p:spPr>
        <p:txBody>
          <a:bodyPr anchor="ctr" anchorCtr="0"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0970EB09-BC20-4652-AE70-18A8590BEB7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4000" y="0"/>
            <a:ext cx="4068000" cy="15048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456F6CF-2CF4-412C-8DD0-14DEB91CF1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4000" y="1498815"/>
            <a:ext cx="4068000" cy="15048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DF5842C-EC47-4F64-AEC7-7AD58724DF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2997629"/>
            <a:ext cx="4068000" cy="3012131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FE41FA2D-C360-06FA-AA4A-DC9F10B577B2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8" name="Rektangel 8">
              <a:extLst>
                <a:ext uri="{FF2B5EF4-FFF2-40B4-BE49-F238E27FC236}">
                  <a16:creationId xmlns:a16="http://schemas.microsoft.com/office/drawing/2014/main" id="{19E9912B-96CD-8D33-3C06-20D1E615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0" name="Bildobjekt 9" descr="Logotyp för ikem">
              <a:extLst>
                <a:ext uri="{FF2B5EF4-FFF2-40B4-BE49-F238E27FC236}">
                  <a16:creationId xmlns:a16="http://schemas.microsoft.com/office/drawing/2014/main" id="{D22E911B-92E0-0E91-529C-99BF486D7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7550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Fyra bilder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130073" cy="6012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C0175E08-4B5A-5212-E765-9111318E65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4" y="512762"/>
            <a:ext cx="7020000" cy="5221287"/>
          </a:xfrm>
        </p:spPr>
        <p:txBody>
          <a:bodyPr anchor="ctr" anchorCtr="0"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0970EB09-BC20-4652-AE70-18A8590BEB7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4000" y="0"/>
            <a:ext cx="4068000" cy="15048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456F6CF-2CF4-412C-8DD0-14DEB91CF1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4000" y="1501200"/>
            <a:ext cx="4068000" cy="15048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B7CD333A-80DF-47E2-8202-31862BD3351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000" y="3002400"/>
            <a:ext cx="4068000" cy="15048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F820A0-3A0D-49A7-819B-D7F9B20C0E1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4503600"/>
            <a:ext cx="4068000" cy="15048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C2AA27F4-592F-0EA4-50AC-79ACC445CDA9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8" name="Rektangel 8">
              <a:extLst>
                <a:ext uri="{FF2B5EF4-FFF2-40B4-BE49-F238E27FC236}">
                  <a16:creationId xmlns:a16="http://schemas.microsoft.com/office/drawing/2014/main" id="{1E65F994-C1C3-62CE-E6B4-15E9DF56A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0" name="Bildobjekt 9" descr="Logotyp för ikem">
              <a:extLst>
                <a:ext uri="{FF2B5EF4-FFF2-40B4-BE49-F238E27FC236}">
                  <a16:creationId xmlns:a16="http://schemas.microsoft.com/office/drawing/2014/main" id="{46CB877D-6A1E-FD79-384D-0C3DA36D0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62394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50% bild 50% Ljusturk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5963" cy="6012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93ACD8-7A1D-4F1D-93B5-FF7C769B00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12762"/>
            <a:ext cx="5040000" cy="5221287"/>
          </a:xfrm>
        </p:spPr>
        <p:txBody>
          <a:bodyPr anchor="ctr" anchorCtr="0"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4337874-EC8A-676F-4F1A-A079877D90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9" y="0"/>
            <a:ext cx="6095965" cy="6012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5" name="Grupp 10">
            <a:extLst>
              <a:ext uri="{FF2B5EF4-FFF2-40B4-BE49-F238E27FC236}">
                <a16:creationId xmlns:a16="http://schemas.microsoft.com/office/drawing/2014/main" id="{C9CD1631-82BA-6CD1-E4B1-DEEC3BBF48A2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42EDABD7-CD67-39F5-6E4B-5F03E3EB5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0" name="Bildobjekt 9" descr="Logotyp för ikem">
              <a:extLst>
                <a:ext uri="{FF2B5EF4-FFF2-40B4-BE49-F238E27FC236}">
                  <a16:creationId xmlns:a16="http://schemas.microsoft.com/office/drawing/2014/main" id="{B43A7084-D30B-0513-EFBD-D1A0BBB6D7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1372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text Bild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68000" cy="6012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D5DC5D21-144A-4376-2E5B-C0E92A1064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12762"/>
            <a:ext cx="3078513" cy="5221287"/>
          </a:xfrm>
        </p:spPr>
        <p:txBody>
          <a:bodyPr anchor="ctr" anchorCtr="0"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BBC48BE-04F2-4344-880B-A729C511C6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5965" y="-4900"/>
            <a:ext cx="8136000" cy="60120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64398244-1A46-A440-3455-BEA09F422459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8" name="Rektangel 8">
              <a:extLst>
                <a:ext uri="{FF2B5EF4-FFF2-40B4-BE49-F238E27FC236}">
                  <a16:creationId xmlns:a16="http://schemas.microsoft.com/office/drawing/2014/main" id="{6120FB86-9D87-537E-EF85-FBA58E192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9" name="Bildobjekt 9" descr="Logotyp för ikem">
              <a:extLst>
                <a:ext uri="{FF2B5EF4-FFF2-40B4-BE49-F238E27FC236}">
                  <a16:creationId xmlns:a16="http://schemas.microsoft.com/office/drawing/2014/main" id="{554D67EE-BA91-0D62-F199-FB7EE907BF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126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1">
            <a:extLst>
              <a:ext uri="{FF2B5EF4-FFF2-40B4-BE49-F238E27FC236}">
                <a16:creationId xmlns:a16="http://schemas.microsoft.com/office/drawing/2014/main" id="{FF29C586-D82C-767C-4163-7139AC120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" b="6168"/>
          <a:stretch/>
        </p:blipFill>
        <p:spPr>
          <a:xfrm>
            <a:off x="0" y="0"/>
            <a:ext cx="12192000" cy="6012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BF38A0-C3E4-5918-35BE-0BB6AA5B95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och ange rubrik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EB0866-ED83-87D8-C2A9-884C10653E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och ange underrubrik eller</a:t>
            </a:r>
            <a:br>
              <a:rPr lang="sv-SE"/>
            </a:br>
            <a:r>
              <a:rPr lang="sv-SE"/>
              <a:t>radera rutan om den inte behövs</a:t>
            </a:r>
          </a:p>
        </p:txBody>
      </p:sp>
      <p:grpSp>
        <p:nvGrpSpPr>
          <p:cNvPr id="2" name="Grupp 10">
            <a:extLst>
              <a:ext uri="{FF2B5EF4-FFF2-40B4-BE49-F238E27FC236}">
                <a16:creationId xmlns:a16="http://schemas.microsoft.com/office/drawing/2014/main" id="{6B7AB661-D77C-9595-06E1-6A30114A414E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378051C-7697-C053-5A80-4EACDD7E6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F4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1" name="Bildobjekt 9" descr="Logotyp för ikem">
              <a:extLst>
                <a:ext uri="{FF2B5EF4-FFF2-40B4-BE49-F238E27FC236}">
                  <a16:creationId xmlns:a16="http://schemas.microsoft.com/office/drawing/2014/main" id="{D31B25A4-5FA0-2530-4181-841E237B9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410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text Två bilder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68000" cy="6012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7EFC4551-4E85-3278-8F45-CC4BBD4996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275" y="512762"/>
            <a:ext cx="3078513" cy="5221287"/>
          </a:xfrm>
        </p:spPr>
        <p:txBody>
          <a:bodyPr anchor="ctr" anchorCtr="0"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BBC48BE-04F2-4344-880B-A729C511C6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1045" y="-1300"/>
            <a:ext cx="4061875" cy="60084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F133E0C-F8E7-4AE5-91A4-86868B28EC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4000" y="-1300"/>
            <a:ext cx="4068000" cy="60084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917B4B53-A628-9D2F-2A9B-CD33167B97A0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E56899C9-E5F0-FE29-B89F-5015D1053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0" name="Bildobjekt 9" descr="Logotyp för ikem">
              <a:extLst>
                <a:ext uri="{FF2B5EF4-FFF2-40B4-BE49-F238E27FC236}">
                  <a16:creationId xmlns:a16="http://schemas.microsoft.com/office/drawing/2014/main" id="{08BA4BC7-3BEC-02B1-2197-CD1D4115E8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23121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text Tre bilder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68000" cy="6012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B3577F4F-75F5-28C7-14B3-9F5423550D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275" y="512762"/>
            <a:ext cx="3078513" cy="5221287"/>
          </a:xfrm>
        </p:spPr>
        <p:txBody>
          <a:bodyPr anchor="ctr" anchorCtr="0"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BBC48BE-04F2-4344-880B-A729C511C6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1045" y="0"/>
            <a:ext cx="4061875" cy="30060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69FCF8B-D4BB-40D4-84EA-4096717DA9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1045" y="3002400"/>
            <a:ext cx="4061875" cy="30060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36217734-45E5-4946-94D0-BFB4567DEF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4000" y="0"/>
            <a:ext cx="4068000" cy="60071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12" name="Grupp 10">
            <a:extLst>
              <a:ext uri="{FF2B5EF4-FFF2-40B4-BE49-F238E27FC236}">
                <a16:creationId xmlns:a16="http://schemas.microsoft.com/office/drawing/2014/main" id="{183911E4-7566-B161-FC9C-353083076C34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3" name="Rektangel 8">
              <a:extLst>
                <a:ext uri="{FF2B5EF4-FFF2-40B4-BE49-F238E27FC236}">
                  <a16:creationId xmlns:a16="http://schemas.microsoft.com/office/drawing/2014/main" id="{78BFB203-1E80-712B-69AF-552270B84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8" name="Bildobjekt 9" descr="Logotyp för ikem">
              <a:extLst>
                <a:ext uri="{FF2B5EF4-FFF2-40B4-BE49-F238E27FC236}">
                  <a16:creationId xmlns:a16="http://schemas.microsoft.com/office/drawing/2014/main" id="{4588E985-F639-10B0-79D5-F4BBCBD24D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31954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text Fyra bilder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68000" cy="6012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6298D5CF-503D-568A-06C0-ACE89ABC2D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275" y="512762"/>
            <a:ext cx="3078513" cy="5221287"/>
          </a:xfrm>
        </p:spPr>
        <p:txBody>
          <a:bodyPr anchor="ctr" anchorCtr="0"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BBC48BE-04F2-4344-880B-A729C511C6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1045" y="0"/>
            <a:ext cx="4061875" cy="30060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F133E0C-F8E7-4AE5-91A4-86868B28EC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4000" y="0"/>
            <a:ext cx="4068000" cy="30060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F69FCF8B-D4BB-40D4-84EA-4096717DA9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1045" y="3002400"/>
            <a:ext cx="4061875" cy="30060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BA47F60F-58FE-488F-8D8D-0A581C2C104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3002400"/>
            <a:ext cx="4068000" cy="30060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A2A8445F-69E0-A4BD-A6F8-5702BC2EBDBF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1" name="Rektangel 8">
              <a:extLst>
                <a:ext uri="{FF2B5EF4-FFF2-40B4-BE49-F238E27FC236}">
                  <a16:creationId xmlns:a16="http://schemas.microsoft.com/office/drawing/2014/main" id="{7015FB52-D540-2A72-8D9B-CEC41771E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2" name="Bildobjekt 9" descr="Logotyp för ikem">
              <a:extLst>
                <a:ext uri="{FF2B5EF4-FFF2-40B4-BE49-F238E27FC236}">
                  <a16:creationId xmlns:a16="http://schemas.microsoft.com/office/drawing/2014/main" id="{42990D67-462B-F337-261D-24A1BDFDD1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84469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Text Ljusturkos h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BB8E7006-2360-450F-B6EB-468400BD0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01083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10FE1-878A-49A5-AC94-C8FC34891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18BE7-684C-0804-E726-EFD508477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3" y="1906587"/>
            <a:ext cx="10261415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grpSp>
        <p:nvGrpSpPr>
          <p:cNvPr id="8" name="Grupp 10">
            <a:extLst>
              <a:ext uri="{FF2B5EF4-FFF2-40B4-BE49-F238E27FC236}">
                <a16:creationId xmlns:a16="http://schemas.microsoft.com/office/drawing/2014/main" id="{948933C1-7BA9-6C73-B7DB-33ADEA8C8910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258869D6-53D4-8015-2088-34214DA04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0" name="Bildobjekt 9" descr="Logotyp för ikem">
              <a:extLst>
                <a:ext uri="{FF2B5EF4-FFF2-40B4-BE49-F238E27FC236}">
                  <a16:creationId xmlns:a16="http://schemas.microsoft.com/office/drawing/2014/main" id="{1AB0C1C6-D04C-5CD7-D188-A5B7C203CE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22843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Text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BB8E7006-2360-450F-B6EB-468400BD0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3520"/>
            <a:ext cx="12192000" cy="451731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grpSp>
        <p:nvGrpSpPr>
          <p:cNvPr id="8" name="Grupp 10">
            <a:extLst>
              <a:ext uri="{FF2B5EF4-FFF2-40B4-BE49-F238E27FC236}">
                <a16:creationId xmlns:a16="http://schemas.microsoft.com/office/drawing/2014/main" id="{56843514-FC08-0171-0B37-889976C008E5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99163250-524F-42A8-2FCF-D14867C35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0" name="Bildobjekt 9" descr="Logotyp för ikem">
              <a:extLst>
                <a:ext uri="{FF2B5EF4-FFF2-40B4-BE49-F238E27FC236}">
                  <a16:creationId xmlns:a16="http://schemas.microsoft.com/office/drawing/2014/main" id="{87988187-5B56-9AED-D628-CDE385E4B5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CAA6F1A4-E16A-08F0-7D38-5F8CB5DD1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E87E1C8-1217-5053-1C79-9194BEAAE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906588"/>
            <a:ext cx="1058545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47435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2spalt text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E70F9531-9277-4B6A-B5DA-E011A071B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3520"/>
            <a:ext cx="12192000" cy="451731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B2A0D2-8EF9-F00D-2E35-1F45D315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2CEA01-C29F-D7F2-D9EE-E79CBD031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906588"/>
            <a:ext cx="5216526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B53BFD9-2D5E-4121-2773-546722C73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06587"/>
            <a:ext cx="5216525" cy="38260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grpSp>
        <p:nvGrpSpPr>
          <p:cNvPr id="12" name="Grupp 10">
            <a:extLst>
              <a:ext uri="{FF2B5EF4-FFF2-40B4-BE49-F238E27FC236}">
                <a16:creationId xmlns:a16="http://schemas.microsoft.com/office/drawing/2014/main" id="{12F2014B-CA00-CDFF-9F40-E143E5C62D02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3" name="Rektangel 8">
              <a:extLst>
                <a:ext uri="{FF2B5EF4-FFF2-40B4-BE49-F238E27FC236}">
                  <a16:creationId xmlns:a16="http://schemas.microsoft.com/office/drawing/2014/main" id="{E59CB9E3-7BC8-7EF9-BF85-6F2EC94B7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4" name="Bildobjekt 9" descr="Logotyp för ikem">
              <a:extLst>
                <a:ext uri="{FF2B5EF4-FFF2-40B4-BE49-F238E27FC236}">
                  <a16:creationId xmlns:a16="http://schemas.microsoft.com/office/drawing/2014/main" id="{6EDC5BEB-E343-FDE6-9EF3-93BCCD33C8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13307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Text Text Ljusturk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93016C13-5011-4839-92E9-8481819A8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8130862" cy="4518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6C77B6-7EF9-0038-A594-664CC863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718867-0C1E-923D-2B27-5D2A205F3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4" y="1906588"/>
            <a:ext cx="705600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innehåll 3">
            <a:extLst>
              <a:ext uri="{FF2B5EF4-FFF2-40B4-BE49-F238E27FC236}">
                <a16:creationId xmlns:a16="http://schemas.microsoft.com/office/drawing/2014/main" id="{60368035-7193-BABA-C5BB-DF5D917B946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28800" y="1492829"/>
            <a:ext cx="4064400" cy="4516085"/>
          </a:xfrm>
          <a:solidFill>
            <a:srgbClr val="E7E6E6"/>
          </a:solidFill>
        </p:spPr>
        <p:txBody>
          <a:bodyPr lIns="252000" tIns="432000" rIns="144000" bIns="46800" anchor="t" anchorCtr="0"/>
          <a:lstStyle>
            <a:lvl1pPr>
              <a:defRPr sz="20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466FADF5-A76B-E449-3C0D-BA355A3B4336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8" name="Rektangel 8">
              <a:extLst>
                <a:ext uri="{FF2B5EF4-FFF2-40B4-BE49-F238E27FC236}">
                  <a16:creationId xmlns:a16="http://schemas.microsoft.com/office/drawing/2014/main" id="{54AAC6F7-4365-85A2-B24E-5506081B9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3" name="Bildobjekt 9" descr="Logotyp för ikem">
              <a:extLst>
                <a:ext uri="{FF2B5EF4-FFF2-40B4-BE49-F238E27FC236}">
                  <a16:creationId xmlns:a16="http://schemas.microsoft.com/office/drawing/2014/main" id="{950F7754-30DC-6FF9-373A-B6C24E45DC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6790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Text Bild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93016C13-5011-4839-92E9-8481819A8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8130862" cy="4518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8544D3-44C3-9171-4B1C-C58DB0855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1375DB-9315-AC4A-CBF5-9067F5640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4" y="1906588"/>
            <a:ext cx="705600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102C4D-87FA-1474-2C41-0D4FCCD3DF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0" y="1492829"/>
            <a:ext cx="4064400" cy="45144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12" name="Grupp 10">
            <a:extLst>
              <a:ext uri="{FF2B5EF4-FFF2-40B4-BE49-F238E27FC236}">
                <a16:creationId xmlns:a16="http://schemas.microsoft.com/office/drawing/2014/main" id="{A4EFC126-2092-DAB8-D974-335991D1783C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3" name="Rektangel 8">
              <a:extLst>
                <a:ext uri="{FF2B5EF4-FFF2-40B4-BE49-F238E27FC236}">
                  <a16:creationId xmlns:a16="http://schemas.microsoft.com/office/drawing/2014/main" id="{9F140E98-28CE-B74E-BDB2-428672829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4" name="Bildobjekt 9" descr="Logotyp för ikem">
              <a:extLst>
                <a:ext uri="{FF2B5EF4-FFF2-40B4-BE49-F238E27FC236}">
                  <a16:creationId xmlns:a16="http://schemas.microsoft.com/office/drawing/2014/main" id="{4473C649-3C41-F63A-D9FF-A9D8B3ED56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32888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Text Två bilder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6BCA1198-2346-45B5-A091-5F2CA7E22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8130862" cy="4518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3999A5-1E9E-EC65-5D71-BFF7B2C1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4AF4BC-A5D4-7EAE-E9EA-118A02240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4" y="1906588"/>
            <a:ext cx="709200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86F7A0-98DD-35E0-C146-38043519B4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4000" y="1492829"/>
            <a:ext cx="4068000" cy="15048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3A7B9B-262D-8DA7-4C6B-B8B8BC2DB29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2998800"/>
            <a:ext cx="4068000" cy="30096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9" name="Grupp 10">
            <a:extLst>
              <a:ext uri="{FF2B5EF4-FFF2-40B4-BE49-F238E27FC236}">
                <a16:creationId xmlns:a16="http://schemas.microsoft.com/office/drawing/2014/main" id="{82606CE8-FB9F-BDD1-2662-2D8CDFC96B01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4" name="Rektangel 8">
              <a:extLst>
                <a:ext uri="{FF2B5EF4-FFF2-40B4-BE49-F238E27FC236}">
                  <a16:creationId xmlns:a16="http://schemas.microsoft.com/office/drawing/2014/main" id="{FF53C2BB-BB63-1CDF-79A2-9248093F0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5" name="Bildobjekt 9" descr="Logotyp för ikem">
              <a:extLst>
                <a:ext uri="{FF2B5EF4-FFF2-40B4-BE49-F238E27FC236}">
                  <a16:creationId xmlns:a16="http://schemas.microsoft.com/office/drawing/2014/main" id="{81AE1C4A-43B7-54D5-0122-3F47F9918C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7505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Text Tre bilder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DFF670BF-C9E4-4893-8BCB-18C9386D0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8130862" cy="4518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DC113CB-7AEA-1131-04DE-A612006D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4ABD22-6633-A810-BE4C-FF71EDD29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4" y="1906588"/>
            <a:ext cx="709200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1D12735-E406-37FB-8E43-4368D7D433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4000" y="1492829"/>
            <a:ext cx="4068000" cy="15048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49D28F67-1E3B-8D11-491F-F6A815988C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000" y="2996205"/>
            <a:ext cx="4068000" cy="15048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985A306-DBBA-C7B4-3D9C-A957B05A03B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4503600"/>
            <a:ext cx="4068000" cy="15048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9" name="Grupp 10">
            <a:extLst>
              <a:ext uri="{FF2B5EF4-FFF2-40B4-BE49-F238E27FC236}">
                <a16:creationId xmlns:a16="http://schemas.microsoft.com/office/drawing/2014/main" id="{FDABE810-DB29-F5F2-2B03-6130AEF2837A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0" name="Rektangel 8">
              <a:extLst>
                <a:ext uri="{FF2B5EF4-FFF2-40B4-BE49-F238E27FC236}">
                  <a16:creationId xmlns:a16="http://schemas.microsoft.com/office/drawing/2014/main" id="{D0DE9C1B-E06D-F4FA-3ACE-BC2B31A18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6" name="Bildobjekt 9" descr="Logotyp för ikem">
              <a:extLst>
                <a:ext uri="{FF2B5EF4-FFF2-40B4-BE49-F238E27FC236}">
                  <a16:creationId xmlns:a16="http://schemas.microsoft.com/office/drawing/2014/main" id="{CDD25479-334D-DB65-E008-71ADFEBDB8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252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5">
    <p:bg>
      <p:bgPr>
        <a:solidFill>
          <a:srgbClr val="B1D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31086F8-94E1-1D0D-9EAF-DA3EC310A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" b="6168"/>
          <a:stretch/>
        </p:blipFill>
        <p:spPr>
          <a:xfrm>
            <a:off x="0" y="0"/>
            <a:ext cx="12192000" cy="601186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422AF5D-578B-F6BC-BABB-7D5E9431E8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och ange rubrik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15C9B3E-74DC-EDA8-8672-E2816411F4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och ange underrubrik eller</a:t>
            </a:r>
            <a:br>
              <a:rPr lang="sv-SE"/>
            </a:br>
            <a:r>
              <a:rPr lang="sv-SE"/>
              <a:t>radera rutan om den inte behövs</a:t>
            </a:r>
          </a:p>
        </p:txBody>
      </p:sp>
      <p:grpSp>
        <p:nvGrpSpPr>
          <p:cNvPr id="12" name="Grupp 10">
            <a:extLst>
              <a:ext uri="{FF2B5EF4-FFF2-40B4-BE49-F238E27FC236}">
                <a16:creationId xmlns:a16="http://schemas.microsoft.com/office/drawing/2014/main" id="{EAC942E8-5037-6612-1814-3D7EBA9C9E77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3" name="Rektangel 8">
              <a:extLst>
                <a:ext uri="{FF2B5EF4-FFF2-40B4-BE49-F238E27FC236}">
                  <a16:creationId xmlns:a16="http://schemas.microsoft.com/office/drawing/2014/main" id="{9D6932B3-6850-3F3D-3D2A-CCFF99022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4" name="Bildobjekt 9" descr="Logotyp för ikem">
              <a:extLst>
                <a:ext uri="{FF2B5EF4-FFF2-40B4-BE49-F238E27FC236}">
                  <a16:creationId xmlns:a16="http://schemas.microsoft.com/office/drawing/2014/main" id="{26BA9BFE-C42B-3D8D-7D21-7506F91841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65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Kort text Bild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228401E1-A0CC-4727-9280-17AE25375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4064400" cy="4518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BA5F5D-FF57-6B5C-0091-37ADC275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E3FDD5F9-69E8-F1D6-DEFD-C425AE8701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275" y="1906588"/>
            <a:ext cx="3078513" cy="3827461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46588F36-1780-44C0-A17B-A0310389A0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7363" y="1492829"/>
            <a:ext cx="8134637" cy="45144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12" name="Grupp 6">
            <a:extLst>
              <a:ext uri="{FF2B5EF4-FFF2-40B4-BE49-F238E27FC236}">
                <a16:creationId xmlns:a16="http://schemas.microsoft.com/office/drawing/2014/main" id="{72536DB0-CE32-69FB-6D9A-EB226B58CAE8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3" name="Rektangel 7">
              <a:extLst>
                <a:ext uri="{FF2B5EF4-FFF2-40B4-BE49-F238E27FC236}">
                  <a16:creationId xmlns:a16="http://schemas.microsoft.com/office/drawing/2014/main" id="{1347FD84-FA07-508E-7E45-43AE22AC9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4" name="Bildobjekt 8" descr="Logotyp för ikem">
              <a:extLst>
                <a:ext uri="{FF2B5EF4-FFF2-40B4-BE49-F238E27FC236}">
                  <a16:creationId xmlns:a16="http://schemas.microsoft.com/office/drawing/2014/main" id="{8E20DEC2-F760-2384-DA46-5B9D30191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34985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Kort text Två bilder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250072B-637C-4875-BAB2-8E3622DBA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4064400" cy="4518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31CE3B-6811-DC68-E9A1-D71318ACE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60CA596-5652-1044-D13B-63CB44C74C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275" y="1906587"/>
            <a:ext cx="3078513" cy="3827463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1DDF1AD-47CD-4CD3-A600-B8A4C60648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7363" y="1492829"/>
            <a:ext cx="4068000" cy="45144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78D7ACA-9B6B-4A71-9D14-3450230BDC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0" y="1492829"/>
            <a:ext cx="4064400" cy="45144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4" name="Grupp 6">
            <a:extLst>
              <a:ext uri="{FF2B5EF4-FFF2-40B4-BE49-F238E27FC236}">
                <a16:creationId xmlns:a16="http://schemas.microsoft.com/office/drawing/2014/main" id="{1DF2357E-02A7-5078-D4F7-458DF9D9AC36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5" name="Rektangel 7">
              <a:extLst>
                <a:ext uri="{FF2B5EF4-FFF2-40B4-BE49-F238E27FC236}">
                  <a16:creationId xmlns:a16="http://schemas.microsoft.com/office/drawing/2014/main" id="{26B5C71B-4637-0624-FA86-EC853E8A52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9" name="Bildobjekt 8" descr="Logotyp för ikem">
              <a:extLst>
                <a:ext uri="{FF2B5EF4-FFF2-40B4-BE49-F238E27FC236}">
                  <a16:creationId xmlns:a16="http://schemas.microsoft.com/office/drawing/2014/main" id="{BB4A365E-7D20-63B5-49CD-FD796D7DC9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2897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Kort text Tre bilder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92E94193-0FBC-4BC4-A625-EC06C77B5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4064400" cy="4518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47FE9-5DF5-7A2B-D094-E24C156C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10C3FD-7759-4A50-01AD-1FF02B2F54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275" y="1906587"/>
            <a:ext cx="3078513" cy="3827463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/>
              <a:t>Skriv text här (punkten kan tas bort)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13212D1-B55A-479D-9DC2-A06B5C3D0A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57363" y="1492829"/>
            <a:ext cx="4068000" cy="15048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013EE87-FE5E-4694-82BE-DD0BEA4B4B9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7362" y="2997629"/>
            <a:ext cx="4068000" cy="30096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85A47AB-AD7C-4D58-BB0D-CCE719E7EE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0" y="1492829"/>
            <a:ext cx="4064400" cy="45144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4" name="Grupp 6">
            <a:extLst>
              <a:ext uri="{FF2B5EF4-FFF2-40B4-BE49-F238E27FC236}">
                <a16:creationId xmlns:a16="http://schemas.microsoft.com/office/drawing/2014/main" id="{2BAC4715-50E0-3E33-7EB0-4A8462B8A7DD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5" name="Rektangel 7">
              <a:extLst>
                <a:ext uri="{FF2B5EF4-FFF2-40B4-BE49-F238E27FC236}">
                  <a16:creationId xmlns:a16="http://schemas.microsoft.com/office/drawing/2014/main" id="{01966DAB-445D-3072-FD8F-D21968D8B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7" name="Bildobjekt 8" descr="Logotyp för ikem">
              <a:extLst>
                <a:ext uri="{FF2B5EF4-FFF2-40B4-BE49-F238E27FC236}">
                  <a16:creationId xmlns:a16="http://schemas.microsoft.com/office/drawing/2014/main" id="{52FE8CBA-205A-3B14-9876-3F0925E3CE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51242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färgade ruto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BB8E7006-2360-450F-B6EB-468400BD0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01083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ptos" panose="020B00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97045D-2746-5DF4-7F67-77EAA3813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13" y="519113"/>
            <a:ext cx="10317162" cy="807643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279752FA-A99E-3B43-3AEC-302C76B1C7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2400" y="1760399"/>
            <a:ext cx="4687200" cy="3834000"/>
          </a:xfrm>
          <a:ln w="152400">
            <a:solidFill>
              <a:schemeClr val="accent3"/>
            </a:solidFill>
            <a:miter lim="800000"/>
          </a:ln>
        </p:spPr>
        <p:txBody>
          <a:bodyPr vert="horz" lIns="216000" tIns="216000" rIns="216000" bIns="180000" rtlCol="0" anchor="t" anchorCtr="0">
            <a:noAutofit/>
          </a:bodyPr>
          <a:lstStyle>
            <a:lvl1pPr>
              <a:spcBef>
                <a:spcPts val="400"/>
              </a:spcBef>
              <a:defRPr lang="sv-SE" sz="1800" smtClean="0"/>
            </a:lvl1pPr>
            <a:lvl2pPr>
              <a:spcBef>
                <a:spcPts val="400"/>
              </a:spcBef>
              <a:defRPr lang="sv-SE" sz="1600" smtClean="0">
                <a:latin typeface="+mn-lt"/>
              </a:defRPr>
            </a:lvl2pPr>
            <a:lvl3pPr>
              <a:spcBef>
                <a:spcPts val="400"/>
              </a:spcBef>
              <a:defRPr lang="sv-SE" sz="1400" smtClean="0">
                <a:latin typeface="+mn-lt"/>
              </a:defRPr>
            </a:lvl3pPr>
            <a:lvl4pPr>
              <a:spcBef>
                <a:spcPts val="400"/>
              </a:spcBef>
              <a:defRPr lang="sv-SE" sz="1200" smtClean="0">
                <a:latin typeface="+mn-lt"/>
              </a:defRPr>
            </a:lvl4pPr>
            <a:lvl5pPr>
              <a:spcBef>
                <a:spcPts val="400"/>
              </a:spcBef>
              <a:defRPr lang="sv-SE" sz="11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marL="468000" lvl="1" indent="-180000"/>
            <a:r>
              <a:rPr lang="sv-SE"/>
              <a:t>Nivå två</a:t>
            </a:r>
          </a:p>
          <a:p>
            <a:pPr marL="684000" lvl="2" indent="-180000"/>
            <a:r>
              <a:rPr lang="sv-SE"/>
              <a:t>Nivå tre</a:t>
            </a:r>
          </a:p>
          <a:p>
            <a:pPr marL="864000" lvl="3" indent="-144000"/>
            <a:r>
              <a:rPr lang="sv-SE"/>
              <a:t>Nivå fyra</a:t>
            </a:r>
          </a:p>
          <a:p>
            <a:pPr marL="1044000" lvl="4" indent="-136800"/>
            <a:r>
              <a:rPr lang="sv-SE"/>
              <a:t>Nivå fem</a:t>
            </a:r>
          </a:p>
        </p:txBody>
      </p:sp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D574E358-7E44-9D74-D8F7-C8D4D2369C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0971" y="1760399"/>
            <a:ext cx="4687200" cy="3834000"/>
          </a:xfrm>
          <a:ln w="152400">
            <a:solidFill>
              <a:schemeClr val="accent4"/>
            </a:solidFill>
            <a:miter lim="800000"/>
          </a:ln>
        </p:spPr>
        <p:txBody>
          <a:bodyPr vert="horz" lIns="216000" tIns="216000" rIns="216000" bIns="180000" rtlCol="0" anchor="t" anchorCtr="0">
            <a:noAutofit/>
          </a:bodyPr>
          <a:lstStyle>
            <a:lvl1pPr>
              <a:spcBef>
                <a:spcPts val="400"/>
              </a:spcBef>
              <a:defRPr lang="sv-SE" sz="1800" smtClean="0"/>
            </a:lvl1pPr>
            <a:lvl2pPr>
              <a:spcBef>
                <a:spcPts val="400"/>
              </a:spcBef>
              <a:defRPr lang="sv-SE" sz="1600" smtClean="0">
                <a:latin typeface="+mn-lt"/>
              </a:defRPr>
            </a:lvl2pPr>
            <a:lvl3pPr>
              <a:spcBef>
                <a:spcPts val="400"/>
              </a:spcBef>
              <a:defRPr lang="sv-SE" sz="1400" smtClean="0">
                <a:latin typeface="+mn-lt"/>
              </a:defRPr>
            </a:lvl3pPr>
            <a:lvl4pPr>
              <a:spcBef>
                <a:spcPts val="400"/>
              </a:spcBef>
              <a:defRPr lang="sv-SE" sz="1200" smtClean="0">
                <a:latin typeface="+mn-lt"/>
              </a:defRPr>
            </a:lvl4pPr>
            <a:lvl5pPr>
              <a:spcBef>
                <a:spcPts val="400"/>
              </a:spcBef>
              <a:defRPr lang="sv-SE" sz="11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marL="468000" lvl="1" indent="-180000"/>
            <a:r>
              <a:rPr lang="sv-SE"/>
              <a:t>Nivå två</a:t>
            </a:r>
          </a:p>
          <a:p>
            <a:pPr marL="684000" lvl="2" indent="-180000"/>
            <a:r>
              <a:rPr lang="sv-SE"/>
              <a:t>Nivå tre</a:t>
            </a:r>
          </a:p>
          <a:p>
            <a:pPr marL="864000" lvl="3" indent="-144000"/>
            <a:r>
              <a:rPr lang="sv-SE"/>
              <a:t>Nivå fyra</a:t>
            </a:r>
          </a:p>
          <a:p>
            <a:pPr marL="1044000" lvl="4" indent="-136800"/>
            <a:r>
              <a:rPr lang="sv-SE"/>
              <a:t>Nivå fem</a:t>
            </a:r>
          </a:p>
        </p:txBody>
      </p:sp>
      <p:grpSp>
        <p:nvGrpSpPr>
          <p:cNvPr id="4" name="Grupp 10">
            <a:extLst>
              <a:ext uri="{FF2B5EF4-FFF2-40B4-BE49-F238E27FC236}">
                <a16:creationId xmlns:a16="http://schemas.microsoft.com/office/drawing/2014/main" id="{7351EF10-6F59-8D38-421B-862C48F301F4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5" name="Rektangel 8">
              <a:extLst>
                <a:ext uri="{FF2B5EF4-FFF2-40B4-BE49-F238E27FC236}">
                  <a16:creationId xmlns:a16="http://schemas.microsoft.com/office/drawing/2014/main" id="{5ED09C9D-550A-5E5B-E0BE-55592E292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7" name="Bildobjekt 9" descr="Logotyp för ikem">
              <a:extLst>
                <a:ext uri="{FF2B5EF4-FFF2-40B4-BE49-F238E27FC236}">
                  <a16:creationId xmlns:a16="http://schemas.microsoft.com/office/drawing/2014/main" id="{AD035318-EDDD-F3B2-E03A-F5506844FC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2547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Av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3C4E7C99-2CE7-4884-42A1-7DD1D45FA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0102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7B61FCA-33FD-B1D4-6BE6-791C49EFF9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och ange rubrik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6A52DD3-E310-2BB2-BF37-FE7E6AD909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och ange underrubrik eller</a:t>
            </a:r>
            <a:br>
              <a:rPr lang="sv-SE"/>
            </a:br>
            <a:r>
              <a:rPr lang="sv-SE"/>
              <a:t>radera rutan om den inte behövs</a:t>
            </a:r>
          </a:p>
        </p:txBody>
      </p:sp>
      <p:grpSp>
        <p:nvGrpSpPr>
          <p:cNvPr id="8" name="Grupp 10">
            <a:extLst>
              <a:ext uri="{FF2B5EF4-FFF2-40B4-BE49-F238E27FC236}">
                <a16:creationId xmlns:a16="http://schemas.microsoft.com/office/drawing/2014/main" id="{B798BB4B-329D-7564-3F41-2AB8976C500B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2" name="Rektangel 8">
              <a:extLst>
                <a:ext uri="{FF2B5EF4-FFF2-40B4-BE49-F238E27FC236}">
                  <a16:creationId xmlns:a16="http://schemas.microsoft.com/office/drawing/2014/main" id="{25C496FD-5D77-C379-2EB8-ECF938A2E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F4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13" name="Bildobjekt 9" descr="Logotyp för ikem">
              <a:extLst>
                <a:ext uri="{FF2B5EF4-FFF2-40B4-BE49-F238E27FC236}">
                  <a16:creationId xmlns:a16="http://schemas.microsoft.com/office/drawing/2014/main" id="{6021FAAB-11FA-671E-408F-304299153F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668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B1AEE8DE-832D-4C49-878B-618731848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004" y="514800"/>
            <a:ext cx="10316372" cy="8076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72E1F-AC3E-4E19-A8C4-984EA0827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003" y="1906588"/>
            <a:ext cx="10316373" cy="3827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6EC6B18B-25A5-FB6A-DB56-6EFF057DC694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A1738CA1-DC6C-107C-77A7-B51062AAB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F4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Aptos" panose="020B0004020202020204" pitchFamily="34" charset="0"/>
              </a:endParaRPr>
            </a:p>
          </p:txBody>
        </p:sp>
        <p:pic>
          <p:nvPicPr>
            <p:cNvPr id="5" name="Bildobjekt 4" descr="Logotyp för ikem">
              <a:extLst>
                <a:ext uri="{FF2B5EF4-FFF2-40B4-BE49-F238E27FC236}">
                  <a16:creationId xmlns:a16="http://schemas.microsoft.com/office/drawing/2014/main" id="{C46459BC-AE65-0796-5758-1ECB4693E4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485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843" r:id="rId3"/>
    <p:sldLayoutId id="2147483844" r:id="rId4"/>
    <p:sldLayoutId id="2147483845" r:id="rId5"/>
    <p:sldLayoutId id="2147483847" r:id="rId6"/>
    <p:sldLayoutId id="2147483848" r:id="rId7"/>
    <p:sldLayoutId id="2147483850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6" r:id="rId17"/>
    <p:sldLayoutId id="2147483780" r:id="rId18"/>
    <p:sldLayoutId id="2147483856" r:id="rId19"/>
    <p:sldLayoutId id="2147483782" r:id="rId20"/>
    <p:sldLayoutId id="2147483784" r:id="rId21"/>
    <p:sldLayoutId id="2147483860" r:id="rId22"/>
    <p:sldLayoutId id="2147483777" r:id="rId23"/>
    <p:sldLayoutId id="2147483786" r:id="rId24"/>
    <p:sldLayoutId id="2147483787" r:id="rId25"/>
    <p:sldLayoutId id="2147483788" r:id="rId26"/>
    <p:sldLayoutId id="2147483789" r:id="rId27"/>
    <p:sldLayoutId id="2147483864" r:id="rId28"/>
    <p:sldLayoutId id="2147483790" r:id="rId29"/>
    <p:sldLayoutId id="2147483791" r:id="rId30"/>
    <p:sldLayoutId id="2147483792" r:id="rId31"/>
    <p:sldLayoutId id="2147483793" r:id="rId32"/>
    <p:sldLayoutId id="2147483840" r:id="rId33"/>
    <p:sldLayoutId id="2147483794" r:id="rId34"/>
    <p:sldLayoutId id="2147483795" r:id="rId35"/>
    <p:sldLayoutId id="2147483836" r:id="rId36"/>
    <p:sldLayoutId id="2147483796" r:id="rId37"/>
    <p:sldLayoutId id="2147483797" r:id="rId38"/>
    <p:sldLayoutId id="2147483798" r:id="rId39"/>
    <p:sldLayoutId id="2147483799" r:id="rId40"/>
    <p:sldLayoutId id="2147483800" r:id="rId41"/>
    <p:sldLayoutId id="2147483801" r:id="rId42"/>
    <p:sldLayoutId id="2147483779" r:id="rId43"/>
    <p:sldLayoutId id="2147483803" r:id="rId44"/>
    <p:sldLayoutId id="2147483804" r:id="rId45"/>
    <p:sldLayoutId id="2147483805" r:id="rId46"/>
    <p:sldLayoutId id="2147483806" r:id="rId47"/>
    <p:sldLayoutId id="2147483861" r:id="rId48"/>
    <p:sldLayoutId id="2147483807" r:id="rId49"/>
    <p:sldLayoutId id="2147483808" r:id="rId50"/>
    <p:sldLayoutId id="2147483809" r:id="rId51"/>
    <p:sldLayoutId id="2147483810" r:id="rId52"/>
    <p:sldLayoutId id="2147483839" r:id="rId53"/>
    <p:sldLayoutId id="2147483811" r:id="rId54"/>
    <p:sldLayoutId id="2147483812" r:id="rId55"/>
    <p:sldLayoutId id="2147483837" r:id="rId56"/>
    <p:sldLayoutId id="2147483813" r:id="rId57"/>
    <p:sldLayoutId id="2147483814" r:id="rId58"/>
    <p:sldLayoutId id="2147483815" r:id="rId59"/>
    <p:sldLayoutId id="2147483816" r:id="rId60"/>
    <p:sldLayoutId id="2147483817" r:id="rId61"/>
    <p:sldLayoutId id="2147483818" r:id="rId62"/>
    <p:sldLayoutId id="2147483778" r:id="rId63"/>
    <p:sldLayoutId id="2147483820" r:id="rId64"/>
    <p:sldLayoutId id="2147483821" r:id="rId65"/>
    <p:sldLayoutId id="2147483822" r:id="rId66"/>
    <p:sldLayoutId id="2147483823" r:id="rId67"/>
    <p:sldLayoutId id="2147483862" r:id="rId68"/>
    <p:sldLayoutId id="2147483824" r:id="rId69"/>
    <p:sldLayoutId id="2147483825" r:id="rId70"/>
    <p:sldLayoutId id="2147483826" r:id="rId71"/>
    <p:sldLayoutId id="2147483827" r:id="rId72"/>
    <p:sldLayoutId id="2147483841" r:id="rId73"/>
    <p:sldLayoutId id="2147483828" r:id="rId74"/>
    <p:sldLayoutId id="2147483829" r:id="rId75"/>
    <p:sldLayoutId id="2147483838" r:id="rId76"/>
    <p:sldLayoutId id="2147483830" r:id="rId77"/>
    <p:sldLayoutId id="2147483831" r:id="rId78"/>
    <p:sldLayoutId id="2147483832" r:id="rId79"/>
    <p:sldLayoutId id="2147483833" r:id="rId80"/>
    <p:sldLayoutId id="2147483834" r:id="rId81"/>
    <p:sldLayoutId id="2147483835" r:id="rId82"/>
    <p:sldLayoutId id="2147483857" r:id="rId8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i="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50" baseline="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756000" indent="-216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50" baseline="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972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1152000" indent="-14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 spc="-50" baseline="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01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91" userDrawn="1">
          <p15:clr>
            <a:srgbClr val="F26B43"/>
          </p15:clr>
        </p15:guide>
        <p15:guide id="6" orient="horz" pos="3784" userDrawn="1">
          <p15:clr>
            <a:srgbClr val="F26B43"/>
          </p15:clr>
        </p15:guide>
        <p15:guide id="7" orient="horz" pos="323" userDrawn="1">
          <p15:clr>
            <a:srgbClr val="F26B43"/>
          </p15:clr>
        </p15:guide>
        <p15:guide id="8" pos="506" userDrawn="1">
          <p15:clr>
            <a:srgbClr val="F26B43"/>
          </p15:clr>
        </p15:guide>
        <p15:guide id="9" pos="7090" userDrawn="1">
          <p15:clr>
            <a:srgbClr val="F26B43"/>
          </p15:clr>
        </p15:guide>
        <p15:guide id="10" pos="7174" userDrawn="1">
          <p15:clr>
            <a:srgbClr val="F26B43"/>
          </p15:clr>
        </p15:guide>
        <p15:guide id="13" orient="horz" pos="271" userDrawn="1">
          <p15:clr>
            <a:srgbClr val="F26B43"/>
          </p15:clr>
        </p15:guide>
        <p15:guide id="14" orient="horz" pos="36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D75049AD-BA99-D9FD-4747-2013D830D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5418"/>
            <a:ext cx="12192000" cy="8132518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B8A53695-6ECE-4F40-02E4-3B3C1C61F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/>
        </p:spPr>
        <p:txBody>
          <a:bodyPr/>
          <a:lstStyle/>
          <a:p>
            <a:r>
              <a:rPr lang="sv-SE"/>
              <a:t>Förutsättningarna inför Avtal 25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73CDDAC-6D47-A54D-214C-B162C9463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effectLst/>
        </p:spPr>
        <p:txBody>
          <a:bodyPr/>
          <a:lstStyle/>
          <a:p>
            <a:r>
              <a:rPr lang="sv-SE"/>
              <a:t>Per </a:t>
            </a:r>
            <a:r>
              <a:rPr lang="sv-SE" err="1"/>
              <a:t>Hidesten</a:t>
            </a:r>
            <a:r>
              <a:rPr lang="sv-SE"/>
              <a:t>, vd Industriarbetsgivarna</a:t>
            </a:r>
            <a:br>
              <a:rPr lang="sv-SE"/>
            </a:br>
            <a:r>
              <a:rPr lang="sv-SE"/>
              <a:t>Henrik </a:t>
            </a:r>
            <a:r>
              <a:rPr lang="sv-SE" err="1"/>
              <a:t>Stävberg</a:t>
            </a:r>
            <a:r>
              <a:rPr lang="sv-SE"/>
              <a:t>, förhandlingschef IKEM</a:t>
            </a:r>
          </a:p>
        </p:txBody>
      </p:sp>
      <p:pic>
        <p:nvPicPr>
          <p:cNvPr id="3" name="Bildobjekt 2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F367D894-AF3B-6263-95DC-DF49CBEE5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91" y="6310986"/>
            <a:ext cx="1445742" cy="27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CBCA97-6188-67CF-357B-9CCE3642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Växelkursen skapar stort tillväxtgap</a:t>
            </a:r>
          </a:p>
        </p:txBody>
      </p:sp>
      <p:pic>
        <p:nvPicPr>
          <p:cNvPr id="4" name="Bildobjekt 3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5507CE59-7CD7-CE3F-C1C6-2E6D216D0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91" y="6310986"/>
            <a:ext cx="1445742" cy="270401"/>
          </a:xfrm>
          <a:prstGeom prst="rect">
            <a:avLst/>
          </a:prstGeom>
        </p:spPr>
      </p:pic>
      <p:graphicFrame>
        <p:nvGraphicFramePr>
          <p:cNvPr id="10" name="Platshållare för innehåll 9">
            <a:extLst>
              <a:ext uri="{FF2B5EF4-FFF2-40B4-BE49-F238E27FC236}">
                <a16:creationId xmlns:a16="http://schemas.microsoft.com/office/drawing/2014/main" id="{8108118B-DFD6-88D7-828E-A28D8D6D7609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317402" y="1906588"/>
          <a:ext cx="5558783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7616592" imgH="5246591" progId="Mbnd.mbnd">
                  <p:embed/>
                </p:oleObj>
              </mc:Choice>
              <mc:Fallback>
                <p:oleObj name="Macrobond document" r:id="rId3" imgW="7616592" imgH="5246591" progId="Mbnd.mbnd">
                  <p:embed/>
                  <p:pic>
                    <p:nvPicPr>
                      <p:cNvPr id="10" name="Platshållare för innehåll 9">
                        <a:extLst>
                          <a:ext uri="{FF2B5EF4-FFF2-40B4-BE49-F238E27FC236}">
                            <a16:creationId xmlns:a16="http://schemas.microsoft.com/office/drawing/2014/main" id="{8108118B-DFD6-88D7-828E-A28D8D6D76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7402" y="1906588"/>
                        <a:ext cx="5558783" cy="382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9718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CBCA97-6188-67CF-357B-9CCE3642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Avtalsrörelsens principer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5AFBA7-1947-9885-305F-B897AC662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3" y="1906587"/>
            <a:ext cx="5157787" cy="382850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sz="2400"/>
              <a:t>Löneförhandlingarna ska </a:t>
            </a:r>
            <a:r>
              <a:rPr lang="sv-SE" sz="2400" i="1"/>
              <a:t>förstärka</a:t>
            </a:r>
            <a:r>
              <a:rPr lang="sv-SE" sz="2400"/>
              <a:t> industrins konkurrenskraft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/>
              <a:t>Inte växelkursen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/>
              <a:t>Har höga arbetskraftskostnader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/>
              <a:t>Är i lågkonjunktur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/>
              <a:t>Risker  </a:t>
            </a:r>
          </a:p>
          <a:p>
            <a:endParaRPr lang="sv-SE" sz="2400"/>
          </a:p>
          <a:p>
            <a:endParaRPr lang="sv-SE" sz="2400"/>
          </a:p>
          <a:p>
            <a:endParaRPr lang="sv-SE" b="0" i="0">
              <a:solidFill>
                <a:srgbClr val="202124"/>
              </a:solidFill>
              <a:effectLst/>
              <a:highlight>
                <a:srgbClr val="FFFFFF"/>
              </a:highlight>
              <a:latin typeface="Google Sans"/>
            </a:endParaRPr>
          </a:p>
        </p:txBody>
      </p:sp>
      <p:pic>
        <p:nvPicPr>
          <p:cNvPr id="4" name="Bildobjekt 3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5507CE59-7CD7-CE3F-C1C6-2E6D216D0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91" y="6310986"/>
            <a:ext cx="1445742" cy="270401"/>
          </a:xfrm>
          <a:prstGeom prst="rect">
            <a:avLst/>
          </a:prstGeom>
        </p:spPr>
      </p:pic>
      <p:pic>
        <p:nvPicPr>
          <p:cNvPr id="6" name="Platshållare för bild 5" descr="En bild som visar person&#10;&#10;Automatiskt genererad beskrivning">
            <a:extLst>
              <a:ext uri="{FF2B5EF4-FFF2-40B4-BE49-F238E27FC236}">
                <a16:creationId xmlns:a16="http://schemas.microsoft.com/office/drawing/2014/main" id="{B137EFC7-E922-1629-A214-AA9BB5DADD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2889" y="1386740"/>
            <a:ext cx="3195002" cy="40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40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5C9BD7-9AAB-A9F8-E873-E60A2BEF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Omvärldsfaktorer som påverkar avtalsförhandlingarna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EE3F2D-CEDB-97E1-7167-BE611728A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Inflationen avtar </a:t>
            </a:r>
            <a:r>
              <a:rPr lang="sv-SE" sz="1200" i="1"/>
              <a:t>(KPIF 1,7% i juli)</a:t>
            </a:r>
          </a:p>
          <a:p>
            <a:r>
              <a:rPr lang="sv-SE"/>
              <a:t>Ekonomin återhämtar sig, men lågkonjunkturen fortgår till slutet av 2026 </a:t>
            </a:r>
          </a:p>
          <a:p>
            <a:r>
              <a:rPr lang="sv-SE"/>
              <a:t>Hög arbetslöshet (toppar början 2025) </a:t>
            </a:r>
          </a:p>
          <a:p>
            <a:r>
              <a:rPr lang="sv-SE"/>
              <a:t>Stor oro i omvärlden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5993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CBCA97-6188-67CF-357B-9CCE3642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Vi blickar framåt</a:t>
            </a:r>
          </a:p>
        </p:txBody>
      </p:sp>
      <p:pic>
        <p:nvPicPr>
          <p:cNvPr id="4" name="Bildobjekt 3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5507CE59-7CD7-CE3F-C1C6-2E6D216D0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91" y="6310986"/>
            <a:ext cx="1445742" cy="270401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7AE58B7A-2EEC-43DC-D1A4-9F9A41141E94}"/>
              </a:ext>
            </a:extLst>
          </p:cNvPr>
          <p:cNvGrpSpPr/>
          <p:nvPr/>
        </p:nvGrpSpPr>
        <p:grpSpPr>
          <a:xfrm>
            <a:off x="957469" y="1322443"/>
            <a:ext cx="10425924" cy="4312334"/>
            <a:chOff x="890169" y="2372953"/>
            <a:chExt cx="7604435" cy="2508532"/>
          </a:xfrm>
        </p:grpSpPr>
        <p:cxnSp>
          <p:nvCxnSpPr>
            <p:cNvPr id="37" name="Rak pilkoppling 11">
              <a:extLst>
                <a:ext uri="{FF2B5EF4-FFF2-40B4-BE49-F238E27FC236}">
                  <a16:creationId xmlns:a16="http://schemas.microsoft.com/office/drawing/2014/main" id="{F64C95AA-32F0-DA12-691F-A13F09765B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3944" y="3659489"/>
              <a:ext cx="671066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ak koppling 6">
              <a:extLst>
                <a:ext uri="{FF2B5EF4-FFF2-40B4-BE49-F238E27FC236}">
                  <a16:creationId xmlns:a16="http://schemas.microsoft.com/office/drawing/2014/main" id="{96A45860-7DCE-5EAC-1F93-6FF9A207A6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88399" y="3578483"/>
              <a:ext cx="0" cy="16095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k koppling 25">
              <a:extLst>
                <a:ext uri="{FF2B5EF4-FFF2-40B4-BE49-F238E27FC236}">
                  <a16:creationId xmlns:a16="http://schemas.microsoft.com/office/drawing/2014/main" id="{B008E701-9D04-3A88-3539-50A505370A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38113" y="3562481"/>
              <a:ext cx="1" cy="17899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ak koppling 26">
              <a:extLst>
                <a:ext uri="{FF2B5EF4-FFF2-40B4-BE49-F238E27FC236}">
                  <a16:creationId xmlns:a16="http://schemas.microsoft.com/office/drawing/2014/main" id="{381C831B-4872-FB80-3E02-3FAFD61E21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27839" y="3573783"/>
              <a:ext cx="3666" cy="17899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ak koppling 29">
              <a:extLst>
                <a:ext uri="{FF2B5EF4-FFF2-40B4-BE49-F238E27FC236}">
                  <a16:creationId xmlns:a16="http://schemas.microsoft.com/office/drawing/2014/main" id="{6E9289AA-2C26-04FE-D998-C296E077C4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07695" y="3565600"/>
              <a:ext cx="4034" cy="17899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ak koppling 30">
              <a:extLst>
                <a:ext uri="{FF2B5EF4-FFF2-40B4-BE49-F238E27FC236}">
                  <a16:creationId xmlns:a16="http://schemas.microsoft.com/office/drawing/2014/main" id="{C89377EE-6620-C57D-F5D9-71E9D6F65A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3928" y="3559278"/>
              <a:ext cx="0" cy="19014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k koppling 33">
              <a:extLst>
                <a:ext uri="{FF2B5EF4-FFF2-40B4-BE49-F238E27FC236}">
                  <a16:creationId xmlns:a16="http://schemas.microsoft.com/office/drawing/2014/main" id="{E948AF69-1F47-5DE5-E33A-B4796E45C3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6443" y="3564739"/>
              <a:ext cx="0" cy="19014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k koppling 34">
              <a:extLst>
                <a:ext uri="{FF2B5EF4-FFF2-40B4-BE49-F238E27FC236}">
                  <a16:creationId xmlns:a16="http://schemas.microsoft.com/office/drawing/2014/main" id="{009690D9-4ADB-9825-8F0D-54A90D3596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1970" y="3562482"/>
              <a:ext cx="0" cy="19240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ruta 48">
              <a:extLst>
                <a:ext uri="{FF2B5EF4-FFF2-40B4-BE49-F238E27FC236}">
                  <a16:creationId xmlns:a16="http://schemas.microsoft.com/office/drawing/2014/main" id="{6DD37756-752C-C968-4C3A-E4196EA3A96C}"/>
                </a:ext>
              </a:extLst>
            </p:cNvPr>
            <p:cNvSpPr txBox="1"/>
            <p:nvPr/>
          </p:nvSpPr>
          <p:spPr>
            <a:xfrm>
              <a:off x="1889215" y="3781514"/>
              <a:ext cx="377026" cy="134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/>
                <a:t>2024</a:t>
              </a:r>
            </a:p>
          </p:txBody>
        </p: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FB66D066-8EE7-5AB0-56B5-3FFB20E1C1EC}"/>
                </a:ext>
              </a:extLst>
            </p:cNvPr>
            <p:cNvSpPr txBox="1"/>
            <p:nvPr/>
          </p:nvSpPr>
          <p:spPr>
            <a:xfrm>
              <a:off x="2697831" y="3651096"/>
              <a:ext cx="362600" cy="134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 err="1"/>
                <a:t>Sept</a:t>
              </a:r>
              <a:endParaRPr lang="sv-SE" sz="900"/>
            </a:p>
          </p:txBody>
        </p:sp>
        <p:sp>
          <p:nvSpPr>
            <p:cNvPr id="51" name="textruta 50">
              <a:extLst>
                <a:ext uri="{FF2B5EF4-FFF2-40B4-BE49-F238E27FC236}">
                  <a16:creationId xmlns:a16="http://schemas.microsoft.com/office/drawing/2014/main" id="{60BF7AF2-B00D-725F-FDE1-2AB8CF15DEFA}"/>
                </a:ext>
              </a:extLst>
            </p:cNvPr>
            <p:cNvSpPr txBox="1"/>
            <p:nvPr/>
          </p:nvSpPr>
          <p:spPr>
            <a:xfrm>
              <a:off x="3315601" y="3654216"/>
              <a:ext cx="319318" cy="134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/>
                <a:t>Okt</a:t>
              </a: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EAE9235C-9C33-68F9-D3CC-B6A767A76E8F}"/>
                </a:ext>
              </a:extLst>
            </p:cNvPr>
            <p:cNvSpPr txBox="1"/>
            <p:nvPr/>
          </p:nvSpPr>
          <p:spPr>
            <a:xfrm>
              <a:off x="3951660" y="3656537"/>
              <a:ext cx="338554" cy="134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/>
                <a:t>Nov</a:t>
              </a:r>
            </a:p>
          </p:txBody>
        </p:sp>
        <p:sp>
          <p:nvSpPr>
            <p:cNvPr id="53" name="textruta 52">
              <a:extLst>
                <a:ext uri="{FF2B5EF4-FFF2-40B4-BE49-F238E27FC236}">
                  <a16:creationId xmlns:a16="http://schemas.microsoft.com/office/drawing/2014/main" id="{511B219B-DE18-2A0C-038C-2E7D22FC9EC1}"/>
                </a:ext>
              </a:extLst>
            </p:cNvPr>
            <p:cNvSpPr txBox="1"/>
            <p:nvPr/>
          </p:nvSpPr>
          <p:spPr>
            <a:xfrm>
              <a:off x="4528198" y="3641646"/>
              <a:ext cx="338554" cy="134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/>
                <a:t>Dec</a:t>
              </a:r>
            </a:p>
          </p:txBody>
        </p: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31D32AC1-68D4-45DC-1A9E-37B508F7E221}"/>
                </a:ext>
              </a:extLst>
            </p:cNvPr>
            <p:cNvSpPr txBox="1"/>
            <p:nvPr/>
          </p:nvSpPr>
          <p:spPr>
            <a:xfrm>
              <a:off x="5156778" y="3643199"/>
              <a:ext cx="324128" cy="134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/>
                <a:t>Jan</a:t>
              </a:r>
            </a:p>
          </p:txBody>
        </p:sp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29E8941F-AE6E-D0EC-223E-9E1AF49ECB4D}"/>
                </a:ext>
              </a:extLst>
            </p:cNvPr>
            <p:cNvSpPr txBox="1"/>
            <p:nvPr/>
          </p:nvSpPr>
          <p:spPr>
            <a:xfrm>
              <a:off x="5757072" y="3629998"/>
              <a:ext cx="333746" cy="134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/>
                <a:t>Feb</a:t>
              </a:r>
            </a:p>
          </p:txBody>
        </p:sp>
        <p:sp>
          <p:nvSpPr>
            <p:cNvPr id="56" name="textruta 55">
              <a:extLst>
                <a:ext uri="{FF2B5EF4-FFF2-40B4-BE49-F238E27FC236}">
                  <a16:creationId xmlns:a16="http://schemas.microsoft.com/office/drawing/2014/main" id="{DCEDD061-5DF5-E107-AD0B-B5429DA54315}"/>
                </a:ext>
              </a:extLst>
            </p:cNvPr>
            <p:cNvSpPr txBox="1"/>
            <p:nvPr/>
          </p:nvSpPr>
          <p:spPr>
            <a:xfrm>
              <a:off x="6358207" y="3629998"/>
              <a:ext cx="377026" cy="134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/>
                <a:t>Mars</a:t>
              </a:r>
            </a:p>
          </p:txBody>
        </p:sp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06A991DF-C280-47F9-45EE-C9E59141EA86}"/>
                </a:ext>
              </a:extLst>
            </p:cNvPr>
            <p:cNvSpPr txBox="1"/>
            <p:nvPr/>
          </p:nvSpPr>
          <p:spPr>
            <a:xfrm>
              <a:off x="1768373" y="3646824"/>
              <a:ext cx="616973" cy="134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/>
                <a:t>Juni  -  aug</a:t>
              </a:r>
            </a:p>
          </p:txBody>
        </p:sp>
        <p:sp>
          <p:nvSpPr>
            <p:cNvPr id="58" name="textruta 57">
              <a:extLst>
                <a:ext uri="{FF2B5EF4-FFF2-40B4-BE49-F238E27FC236}">
                  <a16:creationId xmlns:a16="http://schemas.microsoft.com/office/drawing/2014/main" id="{D6B18FFA-B8BF-089F-5EC5-282B1231EDDD}"/>
                </a:ext>
              </a:extLst>
            </p:cNvPr>
            <p:cNvSpPr txBox="1"/>
            <p:nvPr/>
          </p:nvSpPr>
          <p:spPr>
            <a:xfrm>
              <a:off x="2896503" y="2725779"/>
              <a:ext cx="1055157" cy="617678"/>
            </a:xfrm>
            <a:prstGeom prst="rect">
              <a:avLst/>
            </a:prstGeom>
            <a:solidFill>
              <a:schemeClr val="accent5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900" b="1">
                  <a:solidFill>
                    <a:schemeClr val="bg1"/>
                  </a:solidFill>
                </a:rPr>
                <a:t>Okt</a:t>
              </a:r>
              <a:r>
                <a:rPr lang="sv-SE" sz="900">
                  <a:solidFill>
                    <a:schemeClr val="bg1"/>
                  </a:solidFill>
                </a:rPr>
                <a:t>  </a:t>
              </a:r>
            </a:p>
            <a:p>
              <a:r>
                <a:rPr lang="sv-SE" sz="900">
                  <a:solidFill>
                    <a:schemeClr val="bg1"/>
                  </a:solidFill>
                </a:rPr>
                <a:t>Industriarbetsgivarna &amp; Teknikföretagen: Konjunkturrapport  och ekonomiska förutsättningar för avtalsrörelsen</a:t>
              </a:r>
            </a:p>
          </p:txBody>
        </p:sp>
        <p:sp>
          <p:nvSpPr>
            <p:cNvPr id="59" name="textruta 58">
              <a:extLst>
                <a:ext uri="{FF2B5EF4-FFF2-40B4-BE49-F238E27FC236}">
                  <a16:creationId xmlns:a16="http://schemas.microsoft.com/office/drawing/2014/main" id="{C3EDB7FC-53D1-77BF-53A2-B208E919DBAC}"/>
                </a:ext>
              </a:extLst>
            </p:cNvPr>
            <p:cNvSpPr txBox="1"/>
            <p:nvPr/>
          </p:nvSpPr>
          <p:spPr>
            <a:xfrm>
              <a:off x="4921209" y="3073420"/>
              <a:ext cx="681911" cy="295411"/>
            </a:xfrm>
            <a:prstGeom prst="rect">
              <a:avLst/>
            </a:prstGeom>
            <a:solidFill>
              <a:schemeClr val="tx2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900" b="1">
                  <a:solidFill>
                    <a:schemeClr val="bg1"/>
                  </a:solidFill>
                </a:rPr>
                <a:t>1/1  </a:t>
              </a:r>
              <a:r>
                <a:rPr lang="sv-SE" sz="900">
                  <a:solidFill>
                    <a:schemeClr val="bg1"/>
                  </a:solidFill>
                </a:rPr>
                <a:t>Industrins förhandlingar inleds</a:t>
              </a:r>
            </a:p>
          </p:txBody>
        </p:sp>
        <p:sp>
          <p:nvSpPr>
            <p:cNvPr id="60" name="textruta 59">
              <a:extLst>
                <a:ext uri="{FF2B5EF4-FFF2-40B4-BE49-F238E27FC236}">
                  <a16:creationId xmlns:a16="http://schemas.microsoft.com/office/drawing/2014/main" id="{2ABD7EB1-19A0-66A4-86AD-42F4DC3A9AEF}"/>
                </a:ext>
              </a:extLst>
            </p:cNvPr>
            <p:cNvSpPr txBox="1"/>
            <p:nvPr/>
          </p:nvSpPr>
          <p:spPr>
            <a:xfrm>
              <a:off x="6190618" y="2985623"/>
              <a:ext cx="742377" cy="134278"/>
            </a:xfrm>
            <a:prstGeom prst="rect">
              <a:avLst/>
            </a:prstGeom>
            <a:solidFill>
              <a:schemeClr val="accent5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900" b="1">
                  <a:solidFill>
                    <a:schemeClr val="bg1"/>
                  </a:solidFill>
                </a:rPr>
                <a:t>1/3 </a:t>
              </a:r>
              <a:r>
                <a:rPr lang="sv-SE" sz="900" err="1">
                  <a:solidFill>
                    <a:schemeClr val="bg1"/>
                  </a:solidFill>
                </a:rPr>
                <a:t>OpO</a:t>
              </a:r>
              <a:r>
                <a:rPr lang="sv-SE" sz="900">
                  <a:solidFill>
                    <a:schemeClr val="bg1"/>
                  </a:solidFill>
                </a:rPr>
                <a:t> går in </a:t>
              </a:r>
            </a:p>
          </p:txBody>
        </p:sp>
        <p:sp>
          <p:nvSpPr>
            <p:cNvPr id="61" name="textruta 60">
              <a:extLst>
                <a:ext uri="{FF2B5EF4-FFF2-40B4-BE49-F238E27FC236}">
                  <a16:creationId xmlns:a16="http://schemas.microsoft.com/office/drawing/2014/main" id="{C0674217-888C-6F76-58F7-7F766412D49D}"/>
                </a:ext>
              </a:extLst>
            </p:cNvPr>
            <p:cNvSpPr txBox="1"/>
            <p:nvPr/>
          </p:nvSpPr>
          <p:spPr>
            <a:xfrm>
              <a:off x="6358209" y="3907504"/>
              <a:ext cx="1326609" cy="295411"/>
            </a:xfrm>
            <a:prstGeom prst="rect">
              <a:avLst/>
            </a:prstGeom>
            <a:solidFill>
              <a:schemeClr val="accent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900" b="1">
                  <a:solidFill>
                    <a:schemeClr val="bg1"/>
                  </a:solidFill>
                </a:rPr>
                <a:t>31/3</a:t>
              </a:r>
              <a:r>
                <a:rPr lang="sv-SE" sz="900">
                  <a:solidFill>
                    <a:schemeClr val="bg1"/>
                  </a:solidFill>
                </a:rPr>
                <a:t>  Avtalen för industrin samt stora delar av arbetsmarknaden löper ut</a:t>
              </a:r>
            </a:p>
          </p:txBody>
        </p:sp>
        <p:sp>
          <p:nvSpPr>
            <p:cNvPr id="62" name="textruta 61">
              <a:extLst>
                <a:ext uri="{FF2B5EF4-FFF2-40B4-BE49-F238E27FC236}">
                  <a16:creationId xmlns:a16="http://schemas.microsoft.com/office/drawing/2014/main" id="{CD59D0B8-41B8-914D-EED3-3F47AE8E03CC}"/>
                </a:ext>
              </a:extLst>
            </p:cNvPr>
            <p:cNvSpPr txBox="1"/>
            <p:nvPr/>
          </p:nvSpPr>
          <p:spPr>
            <a:xfrm>
              <a:off x="4554221" y="4086794"/>
              <a:ext cx="799733" cy="295411"/>
            </a:xfrm>
            <a:prstGeom prst="rect">
              <a:avLst/>
            </a:prstGeom>
            <a:solidFill>
              <a:schemeClr val="accent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900" b="1">
                  <a:solidFill>
                    <a:schemeClr val="bg1"/>
                  </a:solidFill>
                </a:rPr>
                <a:t>19 dec</a:t>
              </a:r>
            </a:p>
            <a:p>
              <a:r>
                <a:rPr lang="sv-SE" sz="900">
                  <a:solidFill>
                    <a:schemeClr val="bg1"/>
                  </a:solidFill>
                </a:rPr>
                <a:t>Industrin växlar yrkanden</a:t>
              </a:r>
            </a:p>
          </p:txBody>
        </p:sp>
        <p:sp>
          <p:nvSpPr>
            <p:cNvPr id="63" name="textruta 62">
              <a:extLst>
                <a:ext uri="{FF2B5EF4-FFF2-40B4-BE49-F238E27FC236}">
                  <a16:creationId xmlns:a16="http://schemas.microsoft.com/office/drawing/2014/main" id="{2D824320-FFD4-DB5D-1802-1EC8195F21A5}"/>
                </a:ext>
              </a:extLst>
            </p:cNvPr>
            <p:cNvSpPr txBox="1"/>
            <p:nvPr/>
          </p:nvSpPr>
          <p:spPr>
            <a:xfrm>
              <a:off x="3483656" y="4255048"/>
              <a:ext cx="1002104" cy="214844"/>
            </a:xfrm>
            <a:prstGeom prst="rect">
              <a:avLst/>
            </a:prstGeom>
            <a:solidFill>
              <a:schemeClr val="accent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900" b="1">
                  <a:solidFill>
                    <a:schemeClr val="bg1"/>
                  </a:solidFill>
                </a:rPr>
                <a:t>Okt </a:t>
              </a:r>
            </a:p>
            <a:p>
              <a:r>
                <a:rPr lang="sv-SE" sz="900" b="1">
                  <a:solidFill>
                    <a:schemeClr val="bg1"/>
                  </a:solidFill>
                </a:rPr>
                <a:t>FI </a:t>
              </a:r>
              <a:r>
                <a:rPr lang="sv-SE" sz="900">
                  <a:solidFill>
                    <a:schemeClr val="bg1"/>
                  </a:solidFill>
                </a:rPr>
                <a:t> siffersatta krav</a:t>
              </a:r>
            </a:p>
          </p:txBody>
        </p:sp>
        <p:sp>
          <p:nvSpPr>
            <p:cNvPr id="64" name="textruta 63">
              <a:extLst>
                <a:ext uri="{FF2B5EF4-FFF2-40B4-BE49-F238E27FC236}">
                  <a16:creationId xmlns:a16="http://schemas.microsoft.com/office/drawing/2014/main" id="{0FCEC1AA-196F-F842-0517-E5A427BE41DD}"/>
                </a:ext>
              </a:extLst>
            </p:cNvPr>
            <p:cNvSpPr txBox="1"/>
            <p:nvPr/>
          </p:nvSpPr>
          <p:spPr>
            <a:xfrm>
              <a:off x="3139186" y="3822278"/>
              <a:ext cx="755813" cy="295411"/>
            </a:xfrm>
            <a:prstGeom prst="rect">
              <a:avLst/>
            </a:prstGeom>
            <a:solidFill>
              <a:schemeClr val="accent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900" b="1">
                  <a:solidFill>
                    <a:schemeClr val="bg1"/>
                  </a:solidFill>
                </a:rPr>
                <a:t>Okt</a:t>
              </a:r>
            </a:p>
            <a:p>
              <a:r>
                <a:rPr lang="sv-SE" sz="900">
                  <a:solidFill>
                    <a:schemeClr val="bg1"/>
                  </a:solidFill>
                </a:rPr>
                <a:t>LO beslut om samordning</a:t>
              </a:r>
            </a:p>
          </p:txBody>
        </p:sp>
        <p:cxnSp>
          <p:nvCxnSpPr>
            <p:cNvPr id="65" name="Rak koppling 85">
              <a:extLst>
                <a:ext uri="{FF2B5EF4-FFF2-40B4-BE49-F238E27FC236}">
                  <a16:creationId xmlns:a16="http://schemas.microsoft.com/office/drawing/2014/main" id="{B31A1DBE-C85D-121D-CCAC-713265ED8E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5878" y="3551332"/>
              <a:ext cx="0" cy="19014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koppling 86">
              <a:extLst>
                <a:ext uri="{FF2B5EF4-FFF2-40B4-BE49-F238E27FC236}">
                  <a16:creationId xmlns:a16="http://schemas.microsoft.com/office/drawing/2014/main" id="{4977B95D-1BCF-78B9-7E42-E1CD14271A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01088" y="3551332"/>
              <a:ext cx="0" cy="19014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ak koppling 87">
              <a:extLst>
                <a:ext uri="{FF2B5EF4-FFF2-40B4-BE49-F238E27FC236}">
                  <a16:creationId xmlns:a16="http://schemas.microsoft.com/office/drawing/2014/main" id="{93DDF701-3594-6450-DE41-159A076AB1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8983" y="3547074"/>
              <a:ext cx="0" cy="19014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ruta 67">
              <a:extLst>
                <a:ext uri="{FF2B5EF4-FFF2-40B4-BE49-F238E27FC236}">
                  <a16:creationId xmlns:a16="http://schemas.microsoft.com/office/drawing/2014/main" id="{2817DD11-BB6B-568D-BA27-990E1DFC8E0A}"/>
                </a:ext>
              </a:extLst>
            </p:cNvPr>
            <p:cNvSpPr txBox="1"/>
            <p:nvPr/>
          </p:nvSpPr>
          <p:spPr>
            <a:xfrm>
              <a:off x="7082282" y="3641646"/>
              <a:ext cx="339656" cy="134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/>
                <a:t>April</a:t>
              </a:r>
            </a:p>
          </p:txBody>
        </p:sp>
        <p:sp>
          <p:nvSpPr>
            <p:cNvPr id="69" name="textruta 68">
              <a:extLst>
                <a:ext uri="{FF2B5EF4-FFF2-40B4-BE49-F238E27FC236}">
                  <a16:creationId xmlns:a16="http://schemas.microsoft.com/office/drawing/2014/main" id="{CE66C0D9-D1FA-E288-F18A-98087C3CEFCE}"/>
                </a:ext>
              </a:extLst>
            </p:cNvPr>
            <p:cNvSpPr txBox="1"/>
            <p:nvPr/>
          </p:nvSpPr>
          <p:spPr>
            <a:xfrm>
              <a:off x="7770987" y="3648774"/>
              <a:ext cx="281832" cy="134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/>
                <a:t>Maj</a:t>
              </a:r>
            </a:p>
          </p:txBody>
        </p:sp>
        <p:sp>
          <p:nvSpPr>
            <p:cNvPr id="70" name="textruta 69">
              <a:extLst>
                <a:ext uri="{FF2B5EF4-FFF2-40B4-BE49-F238E27FC236}">
                  <a16:creationId xmlns:a16="http://schemas.microsoft.com/office/drawing/2014/main" id="{944A918A-31B9-045D-B376-E111B4842E85}"/>
                </a:ext>
              </a:extLst>
            </p:cNvPr>
            <p:cNvSpPr txBox="1"/>
            <p:nvPr/>
          </p:nvSpPr>
          <p:spPr>
            <a:xfrm>
              <a:off x="3037430" y="4586074"/>
              <a:ext cx="1194978" cy="295411"/>
            </a:xfrm>
            <a:prstGeom prst="rect">
              <a:avLst/>
            </a:prstGeom>
            <a:solidFill>
              <a:schemeClr val="accent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900">
                  <a:solidFill>
                    <a:schemeClr val="bg1"/>
                  </a:solidFill>
                </a:rPr>
                <a:t>IER årliga rapport</a:t>
              </a:r>
            </a:p>
            <a:p>
              <a:r>
                <a:rPr lang="sv-SE" sz="900">
                  <a:solidFill>
                    <a:schemeClr val="bg1"/>
                  </a:solidFill>
                </a:rPr>
                <a:t>KIs lönebildningsrapport</a:t>
              </a:r>
            </a:p>
            <a:p>
              <a:r>
                <a:rPr lang="sv-SE" sz="900">
                  <a:solidFill>
                    <a:schemeClr val="bg1"/>
                  </a:solidFill>
                </a:rPr>
                <a:t>MIs konferens</a:t>
              </a:r>
            </a:p>
          </p:txBody>
        </p:sp>
        <p:sp>
          <p:nvSpPr>
            <p:cNvPr id="71" name="textruta 70">
              <a:extLst>
                <a:ext uri="{FF2B5EF4-FFF2-40B4-BE49-F238E27FC236}">
                  <a16:creationId xmlns:a16="http://schemas.microsoft.com/office/drawing/2014/main" id="{4407BC10-47D9-7E2A-2122-BCE6DD044666}"/>
                </a:ext>
              </a:extLst>
            </p:cNvPr>
            <p:cNvSpPr txBox="1"/>
            <p:nvPr/>
          </p:nvSpPr>
          <p:spPr>
            <a:xfrm>
              <a:off x="6596838" y="3203937"/>
              <a:ext cx="999310" cy="295411"/>
            </a:xfrm>
            <a:prstGeom prst="rect">
              <a:avLst/>
            </a:prstGeom>
            <a:solidFill>
              <a:schemeClr val="tx2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900">
                  <a:solidFill>
                    <a:schemeClr val="bg1"/>
                  </a:solidFill>
                  <a:cs typeface="Arial" pitchFamily="34" charset="0"/>
                </a:rPr>
                <a:t>Nya avtal ska träffas innan det förra avtalet löper ut</a:t>
              </a:r>
              <a:endParaRPr lang="sv-SE" sz="90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5A9B5666-A0E8-B7AC-F96B-3F04E1D1F96C}"/>
                </a:ext>
              </a:extLst>
            </p:cNvPr>
            <p:cNvSpPr/>
            <p:nvPr/>
          </p:nvSpPr>
          <p:spPr>
            <a:xfrm>
              <a:off x="890169" y="2372953"/>
              <a:ext cx="1186690" cy="5177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900" b="1">
                  <a:solidFill>
                    <a:schemeClr val="bg1"/>
                  </a:solidFill>
                </a:rPr>
                <a:t>4 juni </a:t>
              </a:r>
              <a:r>
                <a:rPr lang="sv-SE" sz="900">
                  <a:solidFill>
                    <a:schemeClr val="bg1"/>
                  </a:solidFill>
                </a:rPr>
                <a:t>Industriarbetsgivarna &amp; Teknikföretagen: konjunkturrapport inkl. seminarium</a:t>
              </a:r>
            </a:p>
          </p:txBody>
        </p:sp>
        <p:sp>
          <p:nvSpPr>
            <p:cNvPr id="73" name="Rektangel 72">
              <a:extLst>
                <a:ext uri="{FF2B5EF4-FFF2-40B4-BE49-F238E27FC236}">
                  <a16:creationId xmlns:a16="http://schemas.microsoft.com/office/drawing/2014/main" id="{9E9085C8-8B3D-DF71-F0DD-94D486970CD7}"/>
                </a:ext>
              </a:extLst>
            </p:cNvPr>
            <p:cNvSpPr/>
            <p:nvPr/>
          </p:nvSpPr>
          <p:spPr>
            <a:xfrm>
              <a:off x="5587253" y="2516168"/>
              <a:ext cx="1136862" cy="4143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900"/>
                <a:t>Parterna inom andra branscher växlar krav </a:t>
              </a:r>
            </a:p>
          </p:txBody>
        </p:sp>
        <p:sp>
          <p:nvSpPr>
            <p:cNvPr id="74" name="textruta 73">
              <a:extLst>
                <a:ext uri="{FF2B5EF4-FFF2-40B4-BE49-F238E27FC236}">
                  <a16:creationId xmlns:a16="http://schemas.microsoft.com/office/drawing/2014/main" id="{C40A7CF8-1BEC-FE2D-B480-F79602CD6934}"/>
                </a:ext>
              </a:extLst>
            </p:cNvPr>
            <p:cNvSpPr txBox="1"/>
            <p:nvPr/>
          </p:nvSpPr>
          <p:spPr>
            <a:xfrm>
              <a:off x="5104737" y="3791639"/>
              <a:ext cx="464081" cy="134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/>
                <a:t>2025</a:t>
              </a:r>
            </a:p>
          </p:txBody>
        </p:sp>
        <p:sp>
          <p:nvSpPr>
            <p:cNvPr id="75" name="textruta 74">
              <a:extLst>
                <a:ext uri="{FF2B5EF4-FFF2-40B4-BE49-F238E27FC236}">
                  <a16:creationId xmlns:a16="http://schemas.microsoft.com/office/drawing/2014/main" id="{DEC7059B-27FD-B6FF-76A5-F9AF389A3DC2}"/>
                </a:ext>
              </a:extLst>
            </p:cNvPr>
            <p:cNvSpPr txBox="1"/>
            <p:nvPr/>
          </p:nvSpPr>
          <p:spPr>
            <a:xfrm>
              <a:off x="6358209" y="4353152"/>
              <a:ext cx="1326609" cy="295411"/>
            </a:xfrm>
            <a:prstGeom prst="rect">
              <a:avLst/>
            </a:prstGeom>
            <a:solidFill>
              <a:schemeClr val="accent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900" b="1">
                  <a:solidFill>
                    <a:schemeClr val="bg1"/>
                  </a:solidFill>
                </a:rPr>
                <a:t>31/3</a:t>
              </a:r>
              <a:r>
                <a:rPr lang="sv-SE" sz="900">
                  <a:solidFill>
                    <a:schemeClr val="bg1"/>
                  </a:solidFill>
                </a:rPr>
                <a:t>  Avtal mellan Industriarbetsgivarna och  Pappers löper ut</a:t>
              </a:r>
            </a:p>
          </p:txBody>
        </p:sp>
        <p:sp>
          <p:nvSpPr>
            <p:cNvPr id="76" name="textruta 75">
              <a:extLst>
                <a:ext uri="{FF2B5EF4-FFF2-40B4-BE49-F238E27FC236}">
                  <a16:creationId xmlns:a16="http://schemas.microsoft.com/office/drawing/2014/main" id="{18B42B3C-48BE-B40B-6EF9-4DF2A1BABD9B}"/>
                </a:ext>
              </a:extLst>
            </p:cNvPr>
            <p:cNvSpPr txBox="1"/>
            <p:nvPr/>
          </p:nvSpPr>
          <p:spPr>
            <a:xfrm>
              <a:off x="1048453" y="3820617"/>
              <a:ext cx="755813" cy="375978"/>
            </a:xfrm>
            <a:prstGeom prst="rect">
              <a:avLst/>
            </a:prstGeom>
            <a:solidFill>
              <a:schemeClr val="accent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900" b="1">
                  <a:solidFill>
                    <a:schemeClr val="bg1"/>
                  </a:solidFill>
                </a:rPr>
                <a:t>Maj</a:t>
              </a:r>
            </a:p>
            <a:p>
              <a:r>
                <a:rPr lang="sv-SE" sz="900">
                  <a:solidFill>
                    <a:schemeClr val="bg1"/>
                  </a:solidFill>
                </a:rPr>
                <a:t>Ny ordf. och avtalssekreterare LO</a:t>
              </a:r>
            </a:p>
          </p:txBody>
        </p:sp>
        <p:sp>
          <p:nvSpPr>
            <p:cNvPr id="77" name="textruta 76">
              <a:extLst>
                <a:ext uri="{FF2B5EF4-FFF2-40B4-BE49-F238E27FC236}">
                  <a16:creationId xmlns:a16="http://schemas.microsoft.com/office/drawing/2014/main" id="{97922FB1-CB87-7BA7-3C9D-30C4E2EB6AF1}"/>
                </a:ext>
              </a:extLst>
            </p:cNvPr>
            <p:cNvSpPr txBox="1"/>
            <p:nvPr/>
          </p:nvSpPr>
          <p:spPr>
            <a:xfrm>
              <a:off x="945971" y="4306518"/>
              <a:ext cx="755813" cy="456544"/>
            </a:xfrm>
            <a:prstGeom prst="rect">
              <a:avLst/>
            </a:prstGeom>
            <a:solidFill>
              <a:schemeClr val="accent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900" b="1">
                  <a:solidFill>
                    <a:schemeClr val="bg1"/>
                  </a:solidFill>
                </a:rPr>
                <a:t>April</a:t>
              </a:r>
            </a:p>
            <a:p>
              <a:r>
                <a:rPr lang="sv-SE" sz="900">
                  <a:solidFill>
                    <a:schemeClr val="bg1"/>
                  </a:solidFill>
                </a:rPr>
                <a:t>Avtalskonferens 2024 </a:t>
              </a:r>
              <a:br>
                <a:rPr lang="sv-SE" sz="900">
                  <a:solidFill>
                    <a:schemeClr val="bg1"/>
                  </a:solidFill>
                </a:rPr>
              </a:br>
              <a:r>
                <a:rPr lang="sv-SE" sz="900">
                  <a:solidFill>
                    <a:schemeClr val="bg1"/>
                  </a:solidFill>
                </a:rPr>
                <a:t>Facken inom industrin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554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DC49F0-A60F-4DEA-D8CA-39528FC69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3" y="950304"/>
            <a:ext cx="5157787" cy="4412647"/>
          </a:xfrm>
        </p:spPr>
        <p:txBody>
          <a:bodyPr/>
          <a:lstStyle/>
          <a:p>
            <a:pPr marL="0" indent="0">
              <a:buNone/>
            </a:pPr>
            <a:endParaRPr lang="sv-SE" sz="2000"/>
          </a:p>
          <a:p>
            <a:pPr marL="0" indent="0">
              <a:buNone/>
            </a:pPr>
            <a:r>
              <a:rPr lang="sv-SE" sz="2000"/>
              <a:t>Industriarbetsgivarna</a:t>
            </a:r>
          </a:p>
          <a:p>
            <a:r>
              <a:rPr lang="sv-SE" sz="1600"/>
              <a:t>Industriarbetsgivarna är arbetsgivarorganisationen för stål-, metall-, gruv-, massa-, pappers-sågverks-, byggnadsämnes- och buteljglasindustri samt svetsmekanisk industri. Industriarbetsgivarna företräder drygt 1000 medlemsföretag med cirka 90 000 anställda.</a:t>
            </a:r>
          </a:p>
          <a:p>
            <a:pPr marL="0" indent="0">
              <a:buNone/>
            </a:pPr>
            <a:r>
              <a:rPr lang="sv-SE" sz="2000"/>
              <a:t>IKEM </a:t>
            </a:r>
          </a:p>
          <a:p>
            <a:r>
              <a:rPr lang="sv-SE" sz="1600"/>
              <a:t>IKEM företräder omkring 1 250 svenska och utlandsägda företag med 70 000 medarbetare. Företagen arbetar med kemi i vid bemärkelse, både som tillverkare, distributörer och som användare. Företagen är bland annat kemi- och plastindustrier, läkemedelstillverkare, raffinaderier eller biokemi- och bioteknikföretag.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E54626C-0279-108E-32B8-EF0B005741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3068" y="1461509"/>
            <a:ext cx="2540719" cy="371812"/>
          </a:xfrm>
          <a:prstGeom prst="rect">
            <a:avLst/>
          </a:prstGeom>
        </p:spPr>
      </p:pic>
      <p:pic>
        <p:nvPicPr>
          <p:cNvPr id="5" name="Bildobjekt 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811DE0F-4A6E-0871-28CE-128CA330F0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153" y="1833321"/>
            <a:ext cx="1178036" cy="45234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B409523-F737-DF5B-B2E4-70FC8CD7D5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0619" y="2059491"/>
            <a:ext cx="1085616" cy="452340"/>
          </a:xfrm>
          <a:prstGeom prst="rect">
            <a:avLst/>
          </a:prstGeom>
        </p:spPr>
      </p:pic>
      <p:pic>
        <p:nvPicPr>
          <p:cNvPr id="7" name="Bildobjekt 6" descr="En bild som visar text, clipart&#10;&#10;Automatiskt genererad beskrivning">
            <a:extLst>
              <a:ext uri="{FF2B5EF4-FFF2-40B4-BE49-F238E27FC236}">
                <a16:creationId xmlns:a16="http://schemas.microsoft.com/office/drawing/2014/main" id="{3D6B76F0-205F-7D8B-2805-0245B2BA5F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153" y="2606403"/>
            <a:ext cx="1838356" cy="450458"/>
          </a:xfrm>
          <a:prstGeom prst="rect">
            <a:avLst/>
          </a:prstGeom>
        </p:spPr>
      </p:pic>
      <p:pic>
        <p:nvPicPr>
          <p:cNvPr id="8" name="Bildobjekt 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CC11E2F-7EA7-0945-9CBC-5FC3A7FF0F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331" y="3369970"/>
            <a:ext cx="2123456" cy="576437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B6387D-4C59-2E9E-8BB0-3F05766E140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553" y="3946407"/>
            <a:ext cx="1641040" cy="516927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1278F895-8B85-1BBE-584C-3ACA0EF39C1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3595" y="4463334"/>
            <a:ext cx="516928" cy="51692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C8C113B4-52A1-3A32-C6C4-7EBAE792BF1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126" y="4565571"/>
            <a:ext cx="1393894" cy="73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53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976159-C097-6E04-5A66-BF05A453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Industrin i Västra Götaland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2A6C38-BE5F-F41E-6466-161A5F761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3" y="1286337"/>
            <a:ext cx="8748047" cy="4448754"/>
          </a:xfrm>
        </p:spPr>
        <p:txBody>
          <a:bodyPr/>
          <a:lstStyle/>
          <a:p>
            <a:r>
              <a:rPr lang="sv-SE" sz="2000"/>
              <a:t>Västra Götaland är länet med Sveriges högsta export, </a:t>
            </a:r>
            <a:r>
              <a:rPr lang="sv-SE" sz="2000" b="1"/>
              <a:t>350 miljarder </a:t>
            </a:r>
            <a:r>
              <a:rPr lang="sv-SE" sz="2000"/>
              <a:t>kronor</a:t>
            </a:r>
            <a:r>
              <a:rPr lang="sv-SE" sz="2000" b="1"/>
              <a:t> </a:t>
            </a:r>
            <a:r>
              <a:rPr lang="sv-SE" sz="2000"/>
              <a:t>(2021)</a:t>
            </a:r>
          </a:p>
          <a:p>
            <a:r>
              <a:rPr lang="sv-SE" sz="2000"/>
              <a:t>Här har IKEM ca. 340 medlemsföretag med 12 000 anställda och </a:t>
            </a:r>
            <a:br>
              <a:rPr lang="sv-SE" sz="2000"/>
            </a:br>
            <a:r>
              <a:rPr lang="sv-SE" sz="2000"/>
              <a:t>Industriarbetsgivarna har 153 medlemsföretag med ca. 7 300 anställda</a:t>
            </a:r>
          </a:p>
          <a:p>
            <a:r>
              <a:rPr lang="sv-SE" sz="2000"/>
              <a:t>Som exempel: I Västra Götaland motsvarade skatteintäkterna </a:t>
            </a:r>
            <a:br>
              <a:rPr lang="sv-SE" sz="2000"/>
            </a:br>
            <a:r>
              <a:rPr lang="sv-SE" sz="2000"/>
              <a:t>från basindustrins sysselsatta ca. </a:t>
            </a:r>
            <a:r>
              <a:rPr lang="sv-SE" sz="2000" b="1"/>
              <a:t>4 600 tjänster </a:t>
            </a:r>
            <a:br>
              <a:rPr lang="sv-SE" sz="2000"/>
            </a:br>
            <a:r>
              <a:rPr lang="sv-SE" sz="2000"/>
              <a:t>inom offentlig sektor. Den sysselsätter direkt </a:t>
            </a:r>
            <a:br>
              <a:rPr lang="sv-SE" sz="2000"/>
            </a:br>
            <a:r>
              <a:rPr lang="sv-SE" sz="2000"/>
              <a:t>och indirekt 20 300 personer.</a:t>
            </a:r>
          </a:p>
          <a:p>
            <a:pPr lvl="1"/>
            <a:r>
              <a:rPr lang="sv-SE" sz="1800"/>
              <a:t>Stor andel utgörs av skogsindustrins företag</a:t>
            </a:r>
          </a:p>
          <a:p>
            <a:pPr lvl="1"/>
            <a:r>
              <a:rPr lang="sv-SE" sz="1800"/>
              <a:t>90 procent av det förädlingsvärde som skapas av </a:t>
            </a:r>
            <a:br>
              <a:rPr lang="sv-SE" sz="1800"/>
            </a:br>
            <a:r>
              <a:rPr lang="sv-SE" sz="1800"/>
              <a:t>slutlig efterfrågan på basindustrins produkter </a:t>
            </a:r>
            <a:br>
              <a:rPr lang="sv-SE" sz="1800"/>
            </a:br>
            <a:r>
              <a:rPr lang="sv-SE" sz="1800"/>
              <a:t>går på export</a:t>
            </a:r>
          </a:p>
          <a:p>
            <a:pPr lvl="1"/>
            <a:r>
              <a:rPr lang="sv-SE" sz="1800"/>
              <a:t>Dessutom: Cirka 90 procent av all export</a:t>
            </a:r>
            <a:br>
              <a:rPr lang="sv-SE" sz="1800"/>
            </a:br>
            <a:r>
              <a:rPr lang="sv-SE" sz="1800"/>
              <a:t>går på sjön</a:t>
            </a:r>
          </a:p>
          <a:p>
            <a:endParaRPr lang="sv-SE" sz="2000"/>
          </a:p>
          <a:p>
            <a:endParaRPr lang="sv-SE" sz="20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4560A5B-5805-4EA5-E9EC-7C0BDFF26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646" y="2839081"/>
            <a:ext cx="4098875" cy="273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CBCA97-6188-67CF-357B-9CCE3642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Tillbakablick: Avtalsförhandlingarna 2023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5AFBA7-1947-9885-305F-B897AC662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3" y="1906587"/>
            <a:ext cx="5157787" cy="3828503"/>
          </a:xfrm>
        </p:spPr>
        <p:txBody>
          <a:bodyPr/>
          <a:lstStyle/>
          <a:p>
            <a:r>
              <a:rPr lang="sv-SE">
                <a:solidFill>
                  <a:srgbClr val="040C28"/>
                </a:solidFill>
                <a:latin typeface="Google Sans"/>
              </a:rPr>
              <a:t>A</a:t>
            </a:r>
            <a:r>
              <a:rPr lang="sv-SE" b="0" i="0">
                <a:solidFill>
                  <a:srgbClr val="040C28"/>
                </a:solidFill>
                <a:effectLst/>
                <a:latin typeface="Google Sans"/>
              </a:rPr>
              <a:t>rbetskostnadsökningar på totalt 7,4 procent</a:t>
            </a:r>
          </a:p>
          <a:p>
            <a:pPr lvl="1"/>
            <a:r>
              <a:rPr lang="sv-SE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I</a:t>
            </a:r>
            <a:r>
              <a:rPr lang="sv-SE" b="0" i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nledande höjning på 4,1 procent</a:t>
            </a:r>
          </a:p>
          <a:p>
            <a:pPr lvl="1"/>
            <a:r>
              <a:rPr lang="sv-SE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</a:t>
            </a:r>
            <a:r>
              <a:rPr lang="sv-SE" b="0" i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n andra höjning på 3,3 procent i april 2024</a:t>
            </a:r>
          </a:p>
          <a:p>
            <a:pPr lvl="1"/>
            <a:r>
              <a:rPr lang="sv-SE" b="0" i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Historiskt det högsta löneavtalet under Industriavtalet</a:t>
            </a:r>
            <a:endParaRPr lang="sv-SE" b="0" i="0">
              <a:solidFill>
                <a:srgbClr val="202124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r>
              <a:rPr lang="sv-SE" b="0" i="0">
                <a:solidFill>
                  <a:srgbClr val="040C28"/>
                </a:solidFill>
                <a:effectLst/>
                <a:latin typeface="Google Sans"/>
              </a:rPr>
              <a:t>Avtalen löper under 24 månader från april 2023 till och med mars 2025</a:t>
            </a:r>
          </a:p>
          <a:p>
            <a:endParaRPr lang="sv-SE" b="0" i="0">
              <a:solidFill>
                <a:srgbClr val="202124"/>
              </a:solidFill>
              <a:effectLst/>
              <a:highlight>
                <a:srgbClr val="FFFFFF"/>
              </a:highlight>
              <a:latin typeface="Google Sans"/>
            </a:endParaRPr>
          </a:p>
        </p:txBody>
      </p:sp>
      <p:pic>
        <p:nvPicPr>
          <p:cNvPr id="4" name="Bildobjekt 3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5507CE59-7CD7-CE3F-C1C6-2E6D216D0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91" y="6310986"/>
            <a:ext cx="1445742" cy="270401"/>
          </a:xfrm>
          <a:prstGeom prst="rect">
            <a:avLst/>
          </a:prstGeom>
        </p:spPr>
      </p:pic>
      <p:pic>
        <p:nvPicPr>
          <p:cNvPr id="6" name="Bildobjekt 5" descr="En bild som visar person, kostym, klädsel, inomhus&#10;&#10;Automatiskt genererad beskrivning">
            <a:extLst>
              <a:ext uri="{FF2B5EF4-FFF2-40B4-BE49-F238E27FC236}">
                <a16:creationId xmlns:a16="http://schemas.microsoft.com/office/drawing/2014/main" id="{A267C7E4-4113-5C50-5A70-F2A1A65D9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906586"/>
            <a:ext cx="5667633" cy="378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6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himmel, moln, utomhus, byggnad&#10;&#10;Automatiskt genererad beskrivning">
            <a:extLst>
              <a:ext uri="{FF2B5EF4-FFF2-40B4-BE49-F238E27FC236}">
                <a16:creationId xmlns:a16="http://schemas.microsoft.com/office/drawing/2014/main" id="{A4672AF4-3738-73CA-7A0B-BE6CCCB992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7" b="13027"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57078995-6581-634F-2E3D-4BFF9CF1C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v-SE"/>
              <a:t>Industriavtalet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8F00C914-6C4A-D060-DE06-B56DC2B2A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v-SE" sz="2800" b="1"/>
              <a:t>Syftet: </a:t>
            </a:r>
            <a:r>
              <a:rPr lang="sv-SE" sz="2800"/>
              <a:t>”att förena industrins parter i en strävan att förstärka industrins konkurrenskraft och skapa goda villkor för företagens anställda”</a:t>
            </a:r>
          </a:p>
          <a:p>
            <a:endParaRPr lang="sv-SE"/>
          </a:p>
        </p:txBody>
      </p:sp>
      <p:pic>
        <p:nvPicPr>
          <p:cNvPr id="6" name="Bildobjekt 5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9A505866-6198-8904-A6EA-BD5A6866C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91" y="6310986"/>
            <a:ext cx="1445742" cy="27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1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CBCA97-6188-67CF-357B-9CCE3642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Avtalsrörelsens principer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5AFBA7-1947-9885-305F-B897AC662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3" y="1906587"/>
            <a:ext cx="10825420" cy="382850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sz="2400" dirty="0"/>
              <a:t>Industrins produktivitet och nominella kostnadsökningar </a:t>
            </a:r>
            <a:r>
              <a:rPr lang="sv-SE" sz="2400" b="1" dirty="0"/>
              <a:t>relativt </a:t>
            </a:r>
            <a:r>
              <a:rPr lang="sv-SE" sz="2400" dirty="0"/>
              <a:t>omvärlden avgörande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Svensk industri verkar på internationell marknad där priserna sätts globalt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Kontenta: Irrelevant att tala om ett ”löneutrymme” i termer </a:t>
            </a:r>
            <a:r>
              <a:rPr lang="sv-SE" sz="2400"/>
              <a:t>av svenska kostnader</a:t>
            </a:r>
            <a:r>
              <a:rPr lang="sv-SE" sz="2400" dirty="0"/>
              <a:t>/inflation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”För höga” löneökningar kan inte antas kvittas av motsvarande kronförsvagning</a:t>
            </a:r>
          </a:p>
          <a:p>
            <a:pPr marL="457200" indent="-457200">
              <a:buFont typeface="+mj-lt"/>
              <a:buAutoNum type="arabicPeriod"/>
            </a:pPr>
            <a:endParaRPr lang="sv-SE" dirty="0"/>
          </a:p>
          <a:p>
            <a:pPr marL="0" indent="0">
              <a:buNone/>
            </a:pPr>
            <a:r>
              <a:rPr lang="sv-SE" sz="2400" i="1" dirty="0"/>
              <a:t>Löneutvecklingen </a:t>
            </a:r>
            <a:r>
              <a:rPr lang="sv-SE" i="1" dirty="0"/>
              <a:t>bör kopplas </a:t>
            </a:r>
            <a:r>
              <a:rPr lang="sv-SE" sz="2400" i="1" dirty="0"/>
              <a:t>till </a:t>
            </a:r>
            <a:r>
              <a:rPr lang="sv-SE" sz="2400" b="1" i="1" dirty="0"/>
              <a:t>produktivitet </a:t>
            </a:r>
            <a:r>
              <a:rPr lang="sv-SE" sz="2400" i="1" dirty="0"/>
              <a:t>och</a:t>
            </a:r>
            <a:r>
              <a:rPr lang="sv-SE" sz="2400" b="1" i="1" dirty="0"/>
              <a:t> konkurrenskraft</a:t>
            </a:r>
            <a:endParaRPr lang="sv-SE" sz="2400" dirty="0"/>
          </a:p>
          <a:p>
            <a:endParaRPr lang="sv-SE" sz="2400" dirty="0"/>
          </a:p>
          <a:p>
            <a:endParaRPr lang="sv-SE" b="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Google Sans"/>
            </a:endParaRPr>
          </a:p>
        </p:txBody>
      </p:sp>
      <p:pic>
        <p:nvPicPr>
          <p:cNvPr id="4" name="Bildobjekt 3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5507CE59-7CD7-CE3F-C1C6-2E6D216D0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91" y="6310986"/>
            <a:ext cx="1445742" cy="27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7C5805-77AE-0159-E437-599D144E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Svensk inflation på målet 2024 och något under 2025 </a:t>
            </a:r>
          </a:p>
        </p:txBody>
      </p:sp>
      <p:graphicFrame>
        <p:nvGraphicFramePr>
          <p:cNvPr id="4" name="Platshållare för bild 6">
            <a:extLst>
              <a:ext uri="{FF2B5EF4-FFF2-40B4-BE49-F238E27FC236}">
                <a16:creationId xmlns:a16="http://schemas.microsoft.com/office/drawing/2014/main" id="{F4806B34-5BD8-D043-22C6-AEFC0CE555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422261"/>
              </p:ext>
            </p:extLst>
          </p:nvPr>
        </p:nvGraphicFramePr>
        <p:xfrm>
          <a:off x="1365250" y="1855788"/>
          <a:ext cx="3979863" cy="398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616592" imgH="7631045" progId="Mbnd.mbnd">
                  <p:embed/>
                </p:oleObj>
              </mc:Choice>
              <mc:Fallback>
                <p:oleObj name="Macrobond document" r:id="rId2" imgW="7616592" imgH="7631045" progId="Mbnd.mbnd">
                  <p:embed/>
                  <p:pic>
                    <p:nvPicPr>
                      <p:cNvPr id="4" name="Platshållare för bild 6">
                        <a:extLst>
                          <a:ext uri="{FF2B5EF4-FFF2-40B4-BE49-F238E27FC236}">
                            <a16:creationId xmlns:a16="http://schemas.microsoft.com/office/drawing/2014/main" id="{F4806B34-5BD8-D043-22C6-AEFC0CE555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65250" y="1855788"/>
                        <a:ext cx="3979863" cy="398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57805A5E-CAFC-B95C-34F1-5DA12B88AF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949270"/>
              </p:ext>
            </p:extLst>
          </p:nvPr>
        </p:nvGraphicFramePr>
        <p:xfrm>
          <a:off x="6374670" y="1855788"/>
          <a:ext cx="3980194" cy="3987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4" imgW="7616592" imgH="7631045" progId="Mbnd.mbnd">
                  <p:embed/>
                </p:oleObj>
              </mc:Choice>
              <mc:Fallback>
                <p:oleObj name="Macrobond document" r:id="rId4" imgW="7616592" imgH="7631045" progId="Mbnd.mbnd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57805A5E-CAFC-B95C-34F1-5DA12B88AF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74670" y="1855788"/>
                        <a:ext cx="3980194" cy="3987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7621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CBCA97-6188-67CF-357B-9CCE3642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Relativt höga arbetskraftskostnader</a:t>
            </a:r>
          </a:p>
        </p:txBody>
      </p:sp>
      <p:pic>
        <p:nvPicPr>
          <p:cNvPr id="4" name="Bildobjekt 3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5507CE59-7CD7-CE3F-C1C6-2E6D216D0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91" y="6310986"/>
            <a:ext cx="1445742" cy="270401"/>
          </a:xfrm>
          <a:prstGeom prst="rect">
            <a:avLst/>
          </a:prstGeom>
        </p:spPr>
      </p:pic>
      <p:pic>
        <p:nvPicPr>
          <p:cNvPr id="5" name="Platshållare för innehåll 5">
            <a:extLst>
              <a:ext uri="{FF2B5EF4-FFF2-40B4-BE49-F238E27FC236}">
                <a16:creationId xmlns:a16="http://schemas.microsoft.com/office/drawing/2014/main" id="{4C3B3893-D2F3-2459-9E0F-987F01D74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183" y="1906588"/>
            <a:ext cx="6623221" cy="382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221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CBCA97-6188-67CF-357B-9CCE3642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Svag tillväxt i produktiviteten</a:t>
            </a:r>
          </a:p>
        </p:txBody>
      </p:sp>
      <p:pic>
        <p:nvPicPr>
          <p:cNvPr id="4" name="Bildobjekt 3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5507CE59-7CD7-CE3F-C1C6-2E6D216D0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91" y="6310986"/>
            <a:ext cx="1445742" cy="270401"/>
          </a:xfrm>
          <a:prstGeom prst="rect">
            <a:avLst/>
          </a:prstGeom>
        </p:spPr>
      </p:pic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497558F5-62D3-CF17-6027-1FA15A4320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641871"/>
              </p:ext>
            </p:extLst>
          </p:nvPr>
        </p:nvGraphicFramePr>
        <p:xfrm>
          <a:off x="3564788" y="1527162"/>
          <a:ext cx="5062424" cy="3803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4" imgW="7616592" imgH="5723194" progId="Mbnd.mbnd">
                  <p:embed/>
                </p:oleObj>
              </mc:Choice>
              <mc:Fallback>
                <p:oleObj name="Macrobond document" r:id="rId4" imgW="7616592" imgH="5723194" progId="Mbnd.mbnd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497558F5-62D3-CF17-6027-1FA15A4320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64788" y="1527162"/>
                        <a:ext cx="5062424" cy="3803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0218879"/>
      </p:ext>
    </p:extLst>
  </p:cSld>
  <p:clrMapOvr>
    <a:masterClrMapping/>
  </p:clrMapOvr>
</p:sld>
</file>

<file path=ppt/theme/theme1.xml><?xml version="1.0" encoding="utf-8"?>
<a:theme xmlns:a="http://schemas.openxmlformats.org/drawingml/2006/main" name="Ikem 2023">
  <a:themeElements>
    <a:clrScheme name="ikem 2024 PowerPoint">
      <a:dk1>
        <a:srgbClr val="000000"/>
      </a:dk1>
      <a:lt1>
        <a:sysClr val="window" lastClr="FFFFFF"/>
      </a:lt1>
      <a:dk2>
        <a:srgbClr val="3F4C5A"/>
      </a:dk2>
      <a:lt2>
        <a:srgbClr val="E7E6E6"/>
      </a:lt2>
      <a:accent1>
        <a:srgbClr val="E29422"/>
      </a:accent1>
      <a:accent2>
        <a:srgbClr val="E2CD28"/>
      </a:accent2>
      <a:accent3>
        <a:srgbClr val="7DB44A"/>
      </a:accent3>
      <a:accent4>
        <a:srgbClr val="D1608C"/>
      </a:accent4>
      <a:accent5>
        <a:srgbClr val="2E363D"/>
      </a:accent5>
      <a:accent6>
        <a:srgbClr val="D5DDE3"/>
      </a:accent6>
      <a:hlink>
        <a:srgbClr val="9B9B9B"/>
      </a:hlink>
      <a:folHlink>
        <a:srgbClr val="9B9B9B"/>
      </a:folHlink>
    </a:clrScheme>
    <a:fontScheme name="ikem 2024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KEM 2024.potx" id="{A726AC9B-7723-4137-AA1B-822AC8419C78}" vid="{A5F13E65-B113-4D61-9A10-5A1A24B2C0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706A9AE4CDDA41A3D0884E5CFD05B2" ma:contentTypeVersion="14" ma:contentTypeDescription="Skapa ett nytt dokument." ma:contentTypeScope="" ma:versionID="c05141e841edd953e5915b4f6162c02e">
  <xsd:schema xmlns:xsd="http://www.w3.org/2001/XMLSchema" xmlns:xs="http://www.w3.org/2001/XMLSchema" xmlns:p="http://schemas.microsoft.com/office/2006/metadata/properties" xmlns:ns2="6bf4cf61-9996-458b-8b9e-1121d96ab1d7" xmlns:ns3="76120b26-f4bf-467f-824e-e7f30514e9e2" targetNamespace="http://schemas.microsoft.com/office/2006/metadata/properties" ma:root="true" ma:fieldsID="fed6d63a60368efed0677f0b77b50c58" ns2:_="" ns3:_="">
    <xsd:import namespace="6bf4cf61-9996-458b-8b9e-1121d96ab1d7"/>
    <xsd:import namespace="76120b26-f4bf-467f-824e-e7f30514e9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4cf61-9996-458b-8b9e-1121d96ab1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346dfa3c-b651-4bbc-9963-d4a08547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120b26-f4bf-467f-824e-e7f30514e9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734a196-e1af-4edb-a60a-6a202ec47c16}" ma:internalName="TaxCatchAll" ma:showField="CatchAllData" ma:web="76120b26-f4bf-467f-824e-e7f30514e9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f4cf61-9996-458b-8b9e-1121d96ab1d7">
      <Terms xmlns="http://schemas.microsoft.com/office/infopath/2007/PartnerControls"/>
    </lcf76f155ced4ddcb4097134ff3c332f>
    <TaxCatchAll xmlns="76120b26-f4bf-467f-824e-e7f30514e9e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430964-D15F-4A4A-BE59-0FCD9B29D5D7}">
  <ds:schemaRefs>
    <ds:schemaRef ds:uri="6bf4cf61-9996-458b-8b9e-1121d96ab1d7"/>
    <ds:schemaRef ds:uri="76120b26-f4bf-467f-824e-e7f30514e9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CF8CC3E-8B7F-4BA9-B7D9-D1AE88DE567E}">
  <ds:schemaRefs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76120b26-f4bf-467f-824e-e7f30514e9e2"/>
    <ds:schemaRef ds:uri="6bf4cf61-9996-458b-8b9e-1121d96ab1d7"/>
  </ds:schemaRefs>
</ds:datastoreItem>
</file>

<file path=customXml/itemProps3.xml><?xml version="1.0" encoding="utf-8"?>
<ds:datastoreItem xmlns:ds="http://schemas.openxmlformats.org/officeDocument/2006/customXml" ds:itemID="{BA1883D3-6D1F-46DD-A55E-D836564857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596</Words>
  <Application>Microsoft Macintosh PowerPoint</Application>
  <PresentationFormat>Bredbild</PresentationFormat>
  <Paragraphs>87</Paragraphs>
  <Slides>13</Slides>
  <Notes>3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Google Sans</vt:lpstr>
      <vt:lpstr>Ikem 2023</vt:lpstr>
      <vt:lpstr>Macrobond document</vt:lpstr>
      <vt:lpstr>Förutsättningarna inför Avtal 25</vt:lpstr>
      <vt:lpstr>PowerPoint-presentation</vt:lpstr>
      <vt:lpstr>Industrin i Västra Götaland</vt:lpstr>
      <vt:lpstr>Tillbakablick: Avtalsförhandlingarna 2023</vt:lpstr>
      <vt:lpstr>Industriavtalet</vt:lpstr>
      <vt:lpstr>Avtalsrörelsens principer</vt:lpstr>
      <vt:lpstr>Svensk inflation på målet 2024 och något under 2025 </vt:lpstr>
      <vt:lpstr>Relativt höga arbetskraftskostnader</vt:lpstr>
      <vt:lpstr>Svag tillväxt i produktiviteten</vt:lpstr>
      <vt:lpstr>Växelkursen skapar stort tillväxtgap</vt:lpstr>
      <vt:lpstr>Avtalsrörelsens principer</vt:lpstr>
      <vt:lpstr>Omvärldsfaktorer som påverkar avtalsförhandlingarna</vt:lpstr>
      <vt:lpstr>Vi blickar framåt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IKEM 2024</dc:title>
  <dc:creator>linus.isaksson@ikem.se</dc:creator>
  <cp:lastModifiedBy>Gustaf Anderson</cp:lastModifiedBy>
  <cp:revision>2</cp:revision>
  <dcterms:created xsi:type="dcterms:W3CDTF">2023-11-22T09:22:36Z</dcterms:created>
  <dcterms:modified xsi:type="dcterms:W3CDTF">2024-09-03T12:20:03Z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0x01010018706A9AE4CDDA41A3D0884E5CFD05B2</vt:lpwstr>
  </property>
  <property fmtid="{D5CDD505-2E9C-101B-9397-08002B2CF9AE}" pid="3" name="MediaServiceImageTags">
    <vt:lpwstr/>
  </property>
</Properties>
</file>